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6.xml" ContentType="application/vnd.openxmlformats-officedocument.presentationml.tags+xml"/>
  <Override PartName="/ppt/notesSlides/notesSlide12.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13.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1.xml" ContentType="application/vnd.openxmlformats-officedocument.presentationml.tags+xml"/>
  <Override PartName="/ppt/tags/tag72.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5" r:id="rId2"/>
    <p:sldMasterId id="2147483678" r:id="rId3"/>
  </p:sldMasterIdLst>
  <p:notesMasterIdLst>
    <p:notesMasterId r:id="rId61"/>
  </p:notesMasterIdLst>
  <p:sldIdLst>
    <p:sldId id="256" r:id="rId4"/>
    <p:sldId id="291" r:id="rId5"/>
    <p:sldId id="284" r:id="rId6"/>
    <p:sldId id="288" r:id="rId7"/>
    <p:sldId id="289" r:id="rId8"/>
    <p:sldId id="297" r:id="rId9"/>
    <p:sldId id="336" r:id="rId10"/>
    <p:sldId id="294" r:id="rId11"/>
    <p:sldId id="295" r:id="rId12"/>
    <p:sldId id="349" r:id="rId13"/>
    <p:sldId id="298" r:id="rId14"/>
    <p:sldId id="299" r:id="rId15"/>
    <p:sldId id="296" r:id="rId16"/>
    <p:sldId id="274" r:id="rId17"/>
    <p:sldId id="277" r:id="rId18"/>
    <p:sldId id="300" r:id="rId19"/>
    <p:sldId id="348" r:id="rId20"/>
    <p:sldId id="304" r:id="rId21"/>
    <p:sldId id="305" r:id="rId22"/>
    <p:sldId id="306" r:id="rId23"/>
    <p:sldId id="307" r:id="rId24"/>
    <p:sldId id="308" r:id="rId25"/>
    <p:sldId id="310" r:id="rId26"/>
    <p:sldId id="312" r:id="rId27"/>
    <p:sldId id="337" r:id="rId28"/>
    <p:sldId id="338" r:id="rId29"/>
    <p:sldId id="339" r:id="rId30"/>
    <p:sldId id="340" r:id="rId31"/>
    <p:sldId id="341" r:id="rId32"/>
    <p:sldId id="342" r:id="rId33"/>
    <p:sldId id="343" r:id="rId34"/>
    <p:sldId id="344" r:id="rId35"/>
    <p:sldId id="345" r:id="rId36"/>
    <p:sldId id="301" r:id="rId37"/>
    <p:sldId id="313" r:id="rId38"/>
    <p:sldId id="314" r:id="rId39"/>
    <p:sldId id="316" r:id="rId40"/>
    <p:sldId id="317" r:id="rId41"/>
    <p:sldId id="321" r:id="rId42"/>
    <p:sldId id="323" r:id="rId43"/>
    <p:sldId id="326" r:id="rId44"/>
    <p:sldId id="327" r:id="rId45"/>
    <p:sldId id="328" r:id="rId46"/>
    <p:sldId id="302" r:id="rId47"/>
    <p:sldId id="280" r:id="rId48"/>
    <p:sldId id="263" r:id="rId49"/>
    <p:sldId id="355" r:id="rId50"/>
    <p:sldId id="354" r:id="rId51"/>
    <p:sldId id="269" r:id="rId52"/>
    <p:sldId id="303" r:id="rId53"/>
    <p:sldId id="285" r:id="rId54"/>
    <p:sldId id="353" r:id="rId55"/>
    <p:sldId id="346" r:id="rId56"/>
    <p:sldId id="351" r:id="rId57"/>
    <p:sldId id="352" r:id="rId58"/>
    <p:sldId id="350" r:id="rId59"/>
    <p:sldId id="347"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108" d="100"/>
          <a:sy n="108" d="100"/>
        </p:scale>
        <p:origin x="714" y="102"/>
      </p:cViewPr>
      <p:guideLst/>
    </p:cSldViewPr>
  </p:slideViewPr>
  <p:notesTextViewPr>
    <p:cViewPr>
      <p:scale>
        <a:sx n="1" d="1"/>
        <a:sy n="1" d="1"/>
      </p:scale>
      <p:origin x="0" y="0"/>
    </p:cViewPr>
  </p:notesTextViewPr>
  <p:notesViewPr>
    <p:cSldViewPr snapToGrid="0">
      <p:cViewPr varScale="1">
        <p:scale>
          <a:sx n="55" d="100"/>
          <a:sy n="55" d="100"/>
        </p:scale>
        <p:origin x="2880" y="13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notesMaster" Target="notesMasters/notesMaster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rts/_rels/chart1.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x>
            <c:strRef>
              <c:f>'[Chart in Microsoft PowerPoint]Sheet1'!$C$1</c:f>
              <c:strCache>
                <c:ptCount val="1"/>
                <c:pt idx="0">
                  <c:v>Series 1</c:v>
                </c:pt>
              </c:strCache>
            </c:strRef>
          </c:tx>
          <c:spPr>
            <a:ln w="9525" cap="rnd">
              <a:solidFill>
                <a:schemeClr val="accent1"/>
              </a:solidFill>
              <a:round/>
            </a:ln>
            <a:effectLst>
              <a:outerShdw blurRad="40000" dist="23000" dir="5400000" rotWithShape="0">
                <a:srgbClr val="000000">
                  <a:alpha val="35000"/>
                </a:srgbClr>
              </a:outerShdw>
            </a:effectLst>
          </c:spPr>
          <c:marker>
            <c:symbol val="circle"/>
            <c:size val="5"/>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w="9525">
                <a:solidFill>
                  <a:schemeClr val="accent1"/>
                </a:solidFill>
                <a:round/>
              </a:ln>
              <a:effectLst>
                <a:outerShdw blurRad="40000" dist="23000" dir="5400000" rotWithShape="0">
                  <a:srgbClr val="000000">
                    <a:alpha val="35000"/>
                  </a:srgbClr>
                </a:outerShdw>
              </a:effectLst>
            </c:spPr>
          </c:marker>
          <c:xVal>
            <c:numRef>
              <c:f>'[Chart in Microsoft PowerPoint]Sheet1'!$B$2:$B$10</c:f>
              <c:numCache>
                <c:formatCode>General</c:formatCode>
                <c:ptCount val="9"/>
                <c:pt idx="0">
                  <c:v>1</c:v>
                </c:pt>
                <c:pt idx="1">
                  <c:v>0.98078528040322999</c:v>
                </c:pt>
                <c:pt idx="2">
                  <c:v>0.92387953251128696</c:v>
                </c:pt>
                <c:pt idx="3">
                  <c:v>0.83146961230254501</c:v>
                </c:pt>
                <c:pt idx="4">
                  <c:v>0.70710678118654802</c:v>
                </c:pt>
                <c:pt idx="5">
                  <c:v>0.55557023301960196</c:v>
                </c:pt>
                <c:pt idx="6">
                  <c:v>0.38268343236509</c:v>
                </c:pt>
                <c:pt idx="7">
                  <c:v>0.195090322016128</c:v>
                </c:pt>
                <c:pt idx="8">
                  <c:v>6.1257422745431802E-17</c:v>
                </c:pt>
              </c:numCache>
            </c:numRef>
          </c:xVal>
          <c:yVal>
            <c:numRef>
              <c:f>'[Chart in Microsoft PowerPoint]Sheet1'!$C$2:$C$10</c:f>
              <c:numCache>
                <c:formatCode>General</c:formatCode>
                <c:ptCount val="9"/>
                <c:pt idx="0">
                  <c:v>0</c:v>
                </c:pt>
                <c:pt idx="1">
                  <c:v>0.195090322016128</c:v>
                </c:pt>
                <c:pt idx="2">
                  <c:v>0.38268343236509</c:v>
                </c:pt>
                <c:pt idx="3">
                  <c:v>0.55557023301960196</c:v>
                </c:pt>
                <c:pt idx="4">
                  <c:v>0.70710678118654702</c:v>
                </c:pt>
                <c:pt idx="5">
                  <c:v>0.83146961230254501</c:v>
                </c:pt>
                <c:pt idx="6">
                  <c:v>0.92387953251128696</c:v>
                </c:pt>
                <c:pt idx="7">
                  <c:v>0.98078528040322999</c:v>
                </c:pt>
                <c:pt idx="8">
                  <c:v>1</c:v>
                </c:pt>
              </c:numCache>
            </c:numRef>
          </c:yVal>
          <c:smooth val="1"/>
          <c:extLst>
            <c:ext xmlns:c16="http://schemas.microsoft.com/office/drawing/2014/chart" uri="{C3380CC4-5D6E-409C-BE32-E72D297353CC}">
              <c16:uniqueId val="{00000000-4BCE-4A43-BB37-454E00EB953B}"/>
            </c:ext>
          </c:extLst>
        </c:ser>
        <c:ser>
          <c:idx val="2"/>
          <c:order val="1"/>
          <c:tx>
            <c:strRef>
              <c:f>'[Chart in Microsoft PowerPoint]Sheet1'!$E$1</c:f>
              <c:strCache>
                <c:ptCount val="1"/>
                <c:pt idx="0">
                  <c:v>Series 2</c:v>
                </c:pt>
              </c:strCache>
            </c:strRef>
          </c:tx>
          <c:spPr>
            <a:ln w="9525" cap="rnd">
              <a:solidFill>
                <a:schemeClr val="accent3"/>
              </a:solidFill>
              <a:round/>
            </a:ln>
            <a:effectLst>
              <a:outerShdw blurRad="40000" dist="23000" dir="5400000" rotWithShape="0">
                <a:srgbClr val="000000">
                  <a:alpha val="35000"/>
                </a:srgbClr>
              </a:outerShdw>
            </a:effectLst>
          </c:spPr>
          <c:marker>
            <c:symbol val="circle"/>
            <c:size val="5"/>
            <c:spPr>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w="9525">
                <a:solidFill>
                  <a:schemeClr val="accent3"/>
                </a:solidFill>
                <a:round/>
              </a:ln>
              <a:effectLst>
                <a:outerShdw blurRad="40000" dist="23000" dir="5400000" rotWithShape="0">
                  <a:srgbClr val="000000">
                    <a:alpha val="35000"/>
                  </a:srgbClr>
                </a:outerShdw>
              </a:effectLst>
            </c:spPr>
          </c:marker>
          <c:xVal>
            <c:numRef>
              <c:f>'[Chart in Microsoft PowerPoint]Sheet1'!$D$2:$D$10</c:f>
              <c:numCache>
                <c:formatCode>General</c:formatCode>
                <c:ptCount val="9"/>
                <c:pt idx="0">
                  <c:v>0.8</c:v>
                </c:pt>
                <c:pt idx="1">
                  <c:v>0.78462822432258506</c:v>
                </c:pt>
                <c:pt idx="2">
                  <c:v>0.73910362600903001</c:v>
                </c:pt>
                <c:pt idx="3">
                  <c:v>0.66517568984203601</c:v>
                </c:pt>
                <c:pt idx="4">
                  <c:v>0.56568542494923801</c:v>
                </c:pt>
                <c:pt idx="5">
                  <c:v>0.44445618641568202</c:v>
                </c:pt>
                <c:pt idx="6">
                  <c:v>0.30614674589207203</c:v>
                </c:pt>
                <c:pt idx="7">
                  <c:v>0.156072257612903</c:v>
                </c:pt>
                <c:pt idx="8">
                  <c:v>4.90059381963448E-17</c:v>
                </c:pt>
              </c:numCache>
            </c:numRef>
          </c:xVal>
          <c:yVal>
            <c:numRef>
              <c:f>'[Chart in Microsoft PowerPoint]Sheet1'!$E$2:$E$10</c:f>
              <c:numCache>
                <c:formatCode>General</c:formatCode>
                <c:ptCount val="9"/>
                <c:pt idx="0">
                  <c:v>0</c:v>
                </c:pt>
                <c:pt idx="1">
                  <c:v>0.195090322016128</c:v>
                </c:pt>
                <c:pt idx="2">
                  <c:v>0.38268343236509</c:v>
                </c:pt>
                <c:pt idx="3">
                  <c:v>0.55557023301960196</c:v>
                </c:pt>
                <c:pt idx="4">
                  <c:v>0.70710678118654702</c:v>
                </c:pt>
                <c:pt idx="5">
                  <c:v>0.83146961230254501</c:v>
                </c:pt>
                <c:pt idx="6">
                  <c:v>0.92387953251128696</c:v>
                </c:pt>
                <c:pt idx="7">
                  <c:v>0.98078528040322999</c:v>
                </c:pt>
                <c:pt idx="8">
                  <c:v>1</c:v>
                </c:pt>
              </c:numCache>
            </c:numRef>
          </c:yVal>
          <c:smooth val="1"/>
          <c:extLst>
            <c:ext xmlns:c16="http://schemas.microsoft.com/office/drawing/2014/chart" uri="{C3380CC4-5D6E-409C-BE32-E72D297353CC}">
              <c16:uniqueId val="{00000001-4BCE-4A43-BB37-454E00EB953B}"/>
            </c:ext>
          </c:extLst>
        </c:ser>
        <c:ser>
          <c:idx val="1"/>
          <c:order val="2"/>
          <c:tx>
            <c:strRef>
              <c:f>'[Chart in Microsoft PowerPoint]Sheet1'!$G$1</c:f>
              <c:strCache>
                <c:ptCount val="1"/>
                <c:pt idx="0">
                  <c:v>Series 23</c:v>
                </c:pt>
              </c:strCache>
            </c:strRef>
          </c:tx>
          <c:spPr>
            <a:ln w="9525" cap="rnd">
              <a:solidFill>
                <a:schemeClr val="accent2"/>
              </a:solidFill>
              <a:round/>
            </a:ln>
            <a:effectLst>
              <a:outerShdw blurRad="40000" dist="23000" dir="5400000" rotWithShape="0">
                <a:srgbClr val="000000">
                  <a:alpha val="35000"/>
                </a:srgbClr>
              </a:outerShdw>
            </a:effectLst>
          </c:spPr>
          <c:marker>
            <c:symbol val="circle"/>
            <c:size val="5"/>
            <c:spPr>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w="9525">
                <a:solidFill>
                  <a:schemeClr val="accent2"/>
                </a:solidFill>
                <a:round/>
              </a:ln>
              <a:effectLst>
                <a:outerShdw blurRad="40000" dist="23000" dir="5400000" rotWithShape="0">
                  <a:srgbClr val="000000">
                    <a:alpha val="35000"/>
                  </a:srgbClr>
                </a:outerShdw>
              </a:effectLst>
            </c:spPr>
          </c:marker>
          <c:xVal>
            <c:numRef>
              <c:f>'[Chart in Microsoft PowerPoint]Sheet1'!$F$2:$F$10</c:f>
              <c:numCache>
                <c:formatCode>General</c:formatCode>
                <c:ptCount val="9"/>
                <c:pt idx="0">
                  <c:v>1.2</c:v>
                </c:pt>
                <c:pt idx="1">
                  <c:v>1.1769423364838769</c:v>
                </c:pt>
                <c:pt idx="2">
                  <c:v>1.1086554390135439</c:v>
                </c:pt>
                <c:pt idx="3">
                  <c:v>0.99776353476305402</c:v>
                </c:pt>
                <c:pt idx="4">
                  <c:v>0.84852813742385702</c:v>
                </c:pt>
                <c:pt idx="5">
                  <c:v>0.66668427962352295</c:v>
                </c:pt>
                <c:pt idx="6">
                  <c:v>0.45922011883810798</c:v>
                </c:pt>
                <c:pt idx="7">
                  <c:v>0.234108386419354</c:v>
                </c:pt>
                <c:pt idx="8">
                  <c:v>7.3508907294518002E-17</c:v>
                </c:pt>
              </c:numCache>
            </c:numRef>
          </c:xVal>
          <c:yVal>
            <c:numRef>
              <c:f>'[Chart in Microsoft PowerPoint]Sheet1'!$G$2:$G$10</c:f>
              <c:numCache>
                <c:formatCode>General</c:formatCode>
                <c:ptCount val="9"/>
                <c:pt idx="0">
                  <c:v>0</c:v>
                </c:pt>
                <c:pt idx="1">
                  <c:v>0.195090322016128</c:v>
                </c:pt>
                <c:pt idx="2">
                  <c:v>0.38268343236509</c:v>
                </c:pt>
                <c:pt idx="3">
                  <c:v>0.55557023301960196</c:v>
                </c:pt>
                <c:pt idx="4">
                  <c:v>0.70710678118654702</c:v>
                </c:pt>
                <c:pt idx="5">
                  <c:v>0.83146961230254501</c:v>
                </c:pt>
                <c:pt idx="6">
                  <c:v>0.92387953251128696</c:v>
                </c:pt>
                <c:pt idx="7">
                  <c:v>0.98078528040322999</c:v>
                </c:pt>
                <c:pt idx="8">
                  <c:v>1</c:v>
                </c:pt>
              </c:numCache>
            </c:numRef>
          </c:yVal>
          <c:smooth val="1"/>
          <c:extLst>
            <c:ext xmlns:c16="http://schemas.microsoft.com/office/drawing/2014/chart" uri="{C3380CC4-5D6E-409C-BE32-E72D297353CC}">
              <c16:uniqueId val="{00000002-4BCE-4A43-BB37-454E00EB953B}"/>
            </c:ext>
          </c:extLst>
        </c:ser>
        <c:dLbls>
          <c:showLegendKey val="0"/>
          <c:showVal val="0"/>
          <c:showCatName val="0"/>
          <c:showSerName val="0"/>
          <c:showPercent val="0"/>
          <c:showBubbleSize val="0"/>
        </c:dLbls>
        <c:axId val="282979648"/>
        <c:axId val="282978472"/>
      </c:scatterChart>
      <c:valAx>
        <c:axId val="282979648"/>
        <c:scaling>
          <c:orientation val="minMax"/>
          <c:max val="1.2"/>
        </c:scaling>
        <c:delete val="0"/>
        <c:axPos val="b"/>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one"/>
        <c:spPr>
          <a:noFill/>
          <a:ln>
            <a:solidFill>
              <a:schemeClr val="tx2">
                <a:lumMod val="40000"/>
                <a:lumOff val="60000"/>
              </a:schemeClr>
            </a:solidFill>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282978472"/>
        <c:crosses val="autoZero"/>
        <c:crossBetween val="midCat"/>
      </c:valAx>
      <c:valAx>
        <c:axId val="282978472"/>
        <c:scaling>
          <c:orientation val="minMax"/>
          <c:max val="1"/>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one"/>
        <c:spPr>
          <a:noFill/>
          <a:ln>
            <a:solidFill>
              <a:schemeClr val="tx2">
                <a:lumMod val="40000"/>
                <a:lumOff val="60000"/>
              </a:schemeClr>
            </a:solidFill>
          </a:ln>
          <a:effectLst/>
        </c:spPr>
        <c:txPr>
          <a:bodyPr rot="-6000000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en-US"/>
          </a:p>
        </c:txPr>
        <c:crossAx val="282979648"/>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2">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1197" kern="1200"/>
  </cs:valueAxis>
  <cs:wall>
    <cs:lnRef idx="0"/>
    <cs:fillRef idx="0"/>
    <cs:effectRef idx="0"/>
    <cs:fontRef idx="minor">
      <a:schemeClr val="tx2"/>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 Id="rId5" Type="http://schemas.openxmlformats.org/officeDocument/2006/relationships/image" Target="../media/image56.png"/><Relationship Id="rId4" Type="http://schemas.openxmlformats.org/officeDocument/2006/relationships/image" Target="../media/image5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5.png"/><Relationship Id="rId1" Type="http://schemas.openxmlformats.org/officeDocument/2006/relationships/image" Target="../media/image56.png"/><Relationship Id="rId5" Type="http://schemas.openxmlformats.org/officeDocument/2006/relationships/image" Target="../media/image52.png"/><Relationship Id="rId4" Type="http://schemas.openxmlformats.org/officeDocument/2006/relationships/image" Target="../media/image5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65040A-9424-48BF-BA60-B922415A2BC6}"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B906A033-3667-4AA3-B22B-8C65DEE486A9}">
      <dgm:prSet phldrT="[Text]" custT="1"/>
      <dgm:spPr>
        <a:ln w="12700">
          <a:solidFill>
            <a:schemeClr val="accent1"/>
          </a:solidFill>
        </a:ln>
      </dgm:spPr>
      <dgm:t>
        <a:bodyPr/>
        <a:lstStyle/>
        <a:p>
          <a:r>
            <a:rPr lang="en-US" sz="1400" dirty="0"/>
            <a:t>The hype</a:t>
          </a:r>
        </a:p>
      </dgm:t>
    </dgm:pt>
    <dgm:pt modelId="{BE5D89FD-4190-4555-98E7-3AADB670A9FB}" type="parTrans" cxnId="{D79CD44B-6D1F-4024-9AF5-475C2FE6F1EF}">
      <dgm:prSet/>
      <dgm:spPr/>
      <dgm:t>
        <a:bodyPr/>
        <a:lstStyle/>
        <a:p>
          <a:endParaRPr lang="en-US"/>
        </a:p>
      </dgm:t>
    </dgm:pt>
    <dgm:pt modelId="{AD5A3B24-BFD9-4AD3-AB9B-025D5746FF8B}" type="sibTrans" cxnId="{D79CD44B-6D1F-4024-9AF5-475C2FE6F1EF}">
      <dgm:prSet/>
      <dgm:spPr/>
      <dgm:t>
        <a:bodyPr/>
        <a:lstStyle/>
        <a:p>
          <a:endParaRPr lang="en-US"/>
        </a:p>
      </dgm:t>
    </dgm:pt>
    <dgm:pt modelId="{C4AFA5D8-EB1F-45B5-A1ED-D509B3DAE3E9}">
      <dgm:prSet phldrT="[Text]" custT="1"/>
      <dgm:spPr>
        <a:blipFill rotWithShape="0">
          <a:blip xmlns:r="http://schemas.openxmlformats.org/officeDocument/2006/relationships" r:embed="rId1"/>
          <a:stretch>
            <a:fillRect/>
          </a:stretch>
        </a:blipFill>
        <a:ln w="12700">
          <a:solidFill>
            <a:schemeClr val="accent4"/>
          </a:solidFill>
        </a:ln>
      </dgm:spPr>
      <dgm:t>
        <a:bodyPr/>
        <a:lstStyle/>
        <a:p>
          <a:endParaRPr lang="en-US" sz="1200" dirty="0">
            <a:solidFill>
              <a:schemeClr val="tx1"/>
            </a:solidFill>
          </a:endParaRPr>
        </a:p>
      </dgm:t>
    </dgm:pt>
    <dgm:pt modelId="{0DE88CF5-4D13-4BA0-8EA4-005C488F7F33}" type="parTrans" cxnId="{DD6C7DCD-B9C8-403E-A5A7-CA2169B770C7}">
      <dgm:prSet/>
      <dgm:spPr>
        <a:ln w="12700">
          <a:solidFill>
            <a:schemeClr val="accent4"/>
          </a:solidFill>
        </a:ln>
      </dgm:spPr>
      <dgm:t>
        <a:bodyPr/>
        <a:lstStyle/>
        <a:p>
          <a:endParaRPr lang="en-US" dirty="0"/>
        </a:p>
      </dgm:t>
    </dgm:pt>
    <dgm:pt modelId="{41BA0E40-99B7-4429-BEAC-BE5CA56EDF95}" type="sibTrans" cxnId="{DD6C7DCD-B9C8-403E-A5A7-CA2169B770C7}">
      <dgm:prSet/>
      <dgm:spPr/>
      <dgm:t>
        <a:bodyPr/>
        <a:lstStyle/>
        <a:p>
          <a:endParaRPr lang="en-US"/>
        </a:p>
      </dgm:t>
    </dgm:pt>
    <dgm:pt modelId="{47AEF685-8CC4-4DF8-8E61-620C6C3960B2}">
      <dgm:prSet phldrT="[Text]" custT="1"/>
      <dgm:spPr>
        <a:blipFill rotWithShape="0">
          <a:blip xmlns:r="http://schemas.openxmlformats.org/officeDocument/2006/relationships" r:embed="rId2"/>
          <a:stretch>
            <a:fillRect/>
          </a:stretch>
        </a:blipFill>
        <a:ln w="12700">
          <a:solidFill>
            <a:schemeClr val="accent4"/>
          </a:solidFill>
        </a:ln>
      </dgm:spPr>
      <dgm:t>
        <a:bodyPr/>
        <a:lstStyle/>
        <a:p>
          <a:endParaRPr lang="en-US" sz="1200" dirty="0">
            <a:solidFill>
              <a:schemeClr val="tx1"/>
            </a:solidFill>
          </a:endParaRPr>
        </a:p>
      </dgm:t>
    </dgm:pt>
    <dgm:pt modelId="{03340831-6AD1-48EB-B607-8160AC4DE7A0}" type="parTrans" cxnId="{DFEFAF28-3EEB-4F81-A495-E7E322C3F69F}">
      <dgm:prSet/>
      <dgm:spPr>
        <a:ln w="12700">
          <a:solidFill>
            <a:schemeClr val="accent4"/>
          </a:solidFill>
        </a:ln>
      </dgm:spPr>
      <dgm:t>
        <a:bodyPr/>
        <a:lstStyle/>
        <a:p>
          <a:endParaRPr lang="en-US" dirty="0"/>
        </a:p>
      </dgm:t>
    </dgm:pt>
    <dgm:pt modelId="{BB919EA3-43BA-4C96-954D-F24A33E2AA31}" type="sibTrans" cxnId="{DFEFAF28-3EEB-4F81-A495-E7E322C3F69F}">
      <dgm:prSet/>
      <dgm:spPr/>
      <dgm:t>
        <a:bodyPr/>
        <a:lstStyle/>
        <a:p>
          <a:endParaRPr lang="en-US"/>
        </a:p>
      </dgm:t>
    </dgm:pt>
    <dgm:pt modelId="{D06D375C-68E9-4452-90D6-4F451B4DDEC6}">
      <dgm:prSet custT="1"/>
      <dgm:spPr>
        <a:blipFill rotWithShape="0">
          <a:blip xmlns:r="http://schemas.openxmlformats.org/officeDocument/2006/relationships" r:embed="rId3" cstate="email">
            <a:extLst>
              <a:ext uri="{28A0092B-C50C-407E-A947-70E740481C1C}">
                <a14:useLocalDpi xmlns:a14="http://schemas.microsoft.com/office/drawing/2010/main"/>
              </a:ext>
            </a:extLst>
          </a:blip>
          <a:stretch>
            <a:fillRect/>
          </a:stretch>
        </a:blipFill>
        <a:ln w="12700">
          <a:solidFill>
            <a:schemeClr val="accent4"/>
          </a:solidFill>
        </a:ln>
      </dgm:spPr>
      <dgm:t>
        <a:bodyPr/>
        <a:lstStyle/>
        <a:p>
          <a:endParaRPr lang="ru-RU" sz="1200" dirty="0">
            <a:solidFill>
              <a:schemeClr val="tx1"/>
            </a:solidFill>
          </a:endParaRPr>
        </a:p>
      </dgm:t>
    </dgm:pt>
    <dgm:pt modelId="{274D4400-A0AA-4AB5-A359-CD29772FD2D4}" type="parTrans" cxnId="{84085641-6562-4EC2-BAA4-8587001128B1}">
      <dgm:prSet/>
      <dgm:spPr>
        <a:ln w="12700">
          <a:solidFill>
            <a:schemeClr val="accent4"/>
          </a:solidFill>
        </a:ln>
      </dgm:spPr>
      <dgm:t>
        <a:bodyPr/>
        <a:lstStyle/>
        <a:p>
          <a:endParaRPr lang="ru-RU"/>
        </a:p>
      </dgm:t>
    </dgm:pt>
    <dgm:pt modelId="{EEE8EBD5-B08A-48F0-A75A-4F4FB8D56670}" type="sibTrans" cxnId="{84085641-6562-4EC2-BAA4-8587001128B1}">
      <dgm:prSet/>
      <dgm:spPr/>
      <dgm:t>
        <a:bodyPr/>
        <a:lstStyle/>
        <a:p>
          <a:endParaRPr lang="ru-RU"/>
        </a:p>
      </dgm:t>
    </dgm:pt>
    <dgm:pt modelId="{14855B80-ADCF-4A16-B64F-AED6FDD47808}">
      <dgm:prSet custT="1"/>
      <dgm:spPr>
        <a:blipFill dpi="0" rotWithShape="0">
          <a:blip xmlns:r="http://schemas.openxmlformats.org/officeDocument/2006/relationships" r:embed="rId4" cstate="email">
            <a:extLst>
              <a:ext uri="{28A0092B-C50C-407E-A947-70E740481C1C}">
                <a14:useLocalDpi xmlns:a14="http://schemas.microsoft.com/office/drawing/2010/main"/>
              </a:ext>
            </a:extLst>
          </a:blip>
          <a:srcRect/>
          <a:stretch>
            <a:fillRect l="16689" t="16689" r="16689" b="16689"/>
          </a:stretch>
        </a:blipFill>
        <a:ln w="12700">
          <a:solidFill>
            <a:schemeClr val="accent4"/>
          </a:solidFill>
        </a:ln>
      </dgm:spPr>
      <dgm:t>
        <a:bodyPr/>
        <a:lstStyle/>
        <a:p>
          <a:endParaRPr lang="ru-RU" sz="1200" dirty="0">
            <a:solidFill>
              <a:schemeClr val="tx1"/>
            </a:solidFill>
          </a:endParaRPr>
        </a:p>
      </dgm:t>
    </dgm:pt>
    <dgm:pt modelId="{A0C40BF0-9495-4D41-9DB9-BB595BD4A117}" type="sibTrans" cxnId="{E316D0FD-5DA9-4A64-AC88-4B450F8C57B9}">
      <dgm:prSet/>
      <dgm:spPr/>
      <dgm:t>
        <a:bodyPr/>
        <a:lstStyle/>
        <a:p>
          <a:endParaRPr lang="ru-RU"/>
        </a:p>
      </dgm:t>
    </dgm:pt>
    <dgm:pt modelId="{B65D545C-3766-4F17-899E-0B26975BA198}" type="parTrans" cxnId="{E316D0FD-5DA9-4A64-AC88-4B450F8C57B9}">
      <dgm:prSet/>
      <dgm:spPr>
        <a:ln w="12700">
          <a:solidFill>
            <a:schemeClr val="accent4"/>
          </a:solidFill>
        </a:ln>
      </dgm:spPr>
      <dgm:t>
        <a:bodyPr/>
        <a:lstStyle/>
        <a:p>
          <a:endParaRPr lang="ru-RU"/>
        </a:p>
      </dgm:t>
    </dgm:pt>
    <dgm:pt modelId="{ED210EEC-8B0C-42F7-A309-E799B1C0BD51}">
      <dgm:prSet custT="1"/>
      <dgm:spPr>
        <a:blipFill rotWithShape="0">
          <a:blip xmlns:r="http://schemas.openxmlformats.org/officeDocument/2006/relationships" r:embed="rId5" cstate="email">
            <a:extLst>
              <a:ext uri="{28A0092B-C50C-407E-A947-70E740481C1C}">
                <a14:useLocalDpi xmlns:a14="http://schemas.microsoft.com/office/drawing/2010/main"/>
              </a:ext>
            </a:extLst>
          </a:blip>
          <a:stretch>
            <a:fillRect/>
          </a:stretch>
        </a:blipFill>
        <a:ln w="12700">
          <a:solidFill>
            <a:schemeClr val="accent4"/>
          </a:solidFill>
        </a:ln>
      </dgm:spPr>
      <dgm:t>
        <a:bodyPr/>
        <a:lstStyle/>
        <a:p>
          <a:endParaRPr lang="ru-RU" sz="1200" dirty="0">
            <a:solidFill>
              <a:schemeClr val="tx1"/>
            </a:solidFill>
          </a:endParaRPr>
        </a:p>
      </dgm:t>
    </dgm:pt>
    <dgm:pt modelId="{A2A68C6D-38AF-408F-9691-41FDE3610A10}" type="sibTrans" cxnId="{3BD718EB-9BC1-448D-8E36-88DF59A68444}">
      <dgm:prSet/>
      <dgm:spPr/>
      <dgm:t>
        <a:bodyPr/>
        <a:lstStyle/>
        <a:p>
          <a:endParaRPr lang="ru-RU"/>
        </a:p>
      </dgm:t>
    </dgm:pt>
    <dgm:pt modelId="{8938DA6A-7C7C-4EF1-AB96-CB40D3E40332}" type="parTrans" cxnId="{3BD718EB-9BC1-448D-8E36-88DF59A68444}">
      <dgm:prSet/>
      <dgm:spPr>
        <a:ln w="12700">
          <a:solidFill>
            <a:schemeClr val="accent4"/>
          </a:solidFill>
        </a:ln>
      </dgm:spPr>
      <dgm:t>
        <a:bodyPr/>
        <a:lstStyle/>
        <a:p>
          <a:endParaRPr lang="ru-RU"/>
        </a:p>
      </dgm:t>
    </dgm:pt>
    <dgm:pt modelId="{DDF128B7-619B-4405-9123-CA61EB3C2BE5}" type="pres">
      <dgm:prSet presAssocID="{2B65040A-9424-48BF-BA60-B922415A2BC6}" presName="cycle" presStyleCnt="0">
        <dgm:presLayoutVars>
          <dgm:chMax val="1"/>
          <dgm:dir/>
          <dgm:animLvl val="ctr"/>
          <dgm:resizeHandles val="exact"/>
        </dgm:presLayoutVars>
      </dgm:prSet>
      <dgm:spPr/>
    </dgm:pt>
    <dgm:pt modelId="{94808A18-E301-4EF8-8503-BD3E16CDDC10}" type="pres">
      <dgm:prSet presAssocID="{B906A033-3667-4AA3-B22B-8C65DEE486A9}" presName="centerShape" presStyleLbl="node0" presStyleIdx="0" presStyleCnt="1"/>
      <dgm:spPr>
        <a:prstGeom prst="heptagon">
          <a:avLst/>
        </a:prstGeom>
      </dgm:spPr>
    </dgm:pt>
    <dgm:pt modelId="{7139577B-95BC-4AD2-9F56-C3FE7CE45479}" type="pres">
      <dgm:prSet presAssocID="{8938DA6A-7C7C-4EF1-AB96-CB40D3E40332}" presName="Name9" presStyleLbl="parChTrans1D2" presStyleIdx="0" presStyleCnt="5"/>
      <dgm:spPr/>
    </dgm:pt>
    <dgm:pt modelId="{488F7166-AE48-4B57-809C-A22902EA5465}" type="pres">
      <dgm:prSet presAssocID="{8938DA6A-7C7C-4EF1-AB96-CB40D3E40332}" presName="connTx" presStyleLbl="parChTrans1D2" presStyleIdx="0" presStyleCnt="5"/>
      <dgm:spPr/>
    </dgm:pt>
    <dgm:pt modelId="{85007274-62D9-449B-AB68-9CE075E636C5}" type="pres">
      <dgm:prSet presAssocID="{ED210EEC-8B0C-42F7-A309-E799B1C0BD51}" presName="node" presStyleLbl="node1" presStyleIdx="0" presStyleCnt="5">
        <dgm:presLayoutVars>
          <dgm:bulletEnabled val="1"/>
        </dgm:presLayoutVars>
      </dgm:prSet>
      <dgm:spPr>
        <a:prstGeom prst="heptagon">
          <a:avLst/>
        </a:prstGeom>
      </dgm:spPr>
    </dgm:pt>
    <dgm:pt modelId="{FAD3E52C-78A1-4A1E-ADF2-782B30E61DA0}" type="pres">
      <dgm:prSet presAssocID="{B65D545C-3766-4F17-899E-0B26975BA198}" presName="Name9" presStyleLbl="parChTrans1D2" presStyleIdx="1" presStyleCnt="5"/>
      <dgm:spPr/>
    </dgm:pt>
    <dgm:pt modelId="{75AC3DD4-1318-4C02-87B1-634A3C583CA7}" type="pres">
      <dgm:prSet presAssocID="{B65D545C-3766-4F17-899E-0B26975BA198}" presName="connTx" presStyleLbl="parChTrans1D2" presStyleIdx="1" presStyleCnt="5"/>
      <dgm:spPr/>
    </dgm:pt>
    <dgm:pt modelId="{6947A67F-3342-40A0-9048-8133936AE988}" type="pres">
      <dgm:prSet presAssocID="{14855B80-ADCF-4A16-B64F-AED6FDD47808}" presName="node" presStyleLbl="node1" presStyleIdx="1" presStyleCnt="5">
        <dgm:presLayoutVars>
          <dgm:bulletEnabled val="1"/>
        </dgm:presLayoutVars>
      </dgm:prSet>
      <dgm:spPr>
        <a:prstGeom prst="heptagon">
          <a:avLst/>
        </a:prstGeom>
      </dgm:spPr>
    </dgm:pt>
    <dgm:pt modelId="{97AD8F2E-F924-431B-B0A8-83386791786E}" type="pres">
      <dgm:prSet presAssocID="{274D4400-A0AA-4AB5-A359-CD29772FD2D4}" presName="Name9" presStyleLbl="parChTrans1D2" presStyleIdx="2" presStyleCnt="5"/>
      <dgm:spPr/>
    </dgm:pt>
    <dgm:pt modelId="{7312791E-93BF-47E9-9927-C057A87FFB03}" type="pres">
      <dgm:prSet presAssocID="{274D4400-A0AA-4AB5-A359-CD29772FD2D4}" presName="connTx" presStyleLbl="parChTrans1D2" presStyleIdx="2" presStyleCnt="5"/>
      <dgm:spPr/>
    </dgm:pt>
    <dgm:pt modelId="{0ABA02FD-BD5F-43FB-8BDB-8F2AE53FC59A}" type="pres">
      <dgm:prSet presAssocID="{D06D375C-68E9-4452-90D6-4F451B4DDEC6}" presName="node" presStyleLbl="node1" presStyleIdx="2" presStyleCnt="5">
        <dgm:presLayoutVars>
          <dgm:bulletEnabled val="1"/>
        </dgm:presLayoutVars>
      </dgm:prSet>
      <dgm:spPr>
        <a:prstGeom prst="heptagon">
          <a:avLst/>
        </a:prstGeom>
      </dgm:spPr>
    </dgm:pt>
    <dgm:pt modelId="{547C05F3-1F44-4755-94AA-401213A954EB}" type="pres">
      <dgm:prSet presAssocID="{03340831-6AD1-48EB-B607-8160AC4DE7A0}" presName="Name9" presStyleLbl="parChTrans1D2" presStyleIdx="3" presStyleCnt="5"/>
      <dgm:spPr/>
    </dgm:pt>
    <dgm:pt modelId="{CBAE5F65-1092-4094-9DDB-56DC18FA062C}" type="pres">
      <dgm:prSet presAssocID="{03340831-6AD1-48EB-B607-8160AC4DE7A0}" presName="connTx" presStyleLbl="parChTrans1D2" presStyleIdx="3" presStyleCnt="5"/>
      <dgm:spPr/>
    </dgm:pt>
    <dgm:pt modelId="{E59AEBBE-282C-47F1-8E46-EF0D80D8A093}" type="pres">
      <dgm:prSet presAssocID="{47AEF685-8CC4-4DF8-8E61-620C6C3960B2}" presName="node" presStyleLbl="node1" presStyleIdx="3" presStyleCnt="5">
        <dgm:presLayoutVars>
          <dgm:bulletEnabled val="1"/>
        </dgm:presLayoutVars>
      </dgm:prSet>
      <dgm:spPr>
        <a:prstGeom prst="heptagon">
          <a:avLst/>
        </a:prstGeom>
      </dgm:spPr>
    </dgm:pt>
    <dgm:pt modelId="{A355E50D-ECEF-4155-89FD-4FF581B88614}" type="pres">
      <dgm:prSet presAssocID="{0DE88CF5-4D13-4BA0-8EA4-005C488F7F33}" presName="Name9" presStyleLbl="parChTrans1D2" presStyleIdx="4" presStyleCnt="5"/>
      <dgm:spPr/>
    </dgm:pt>
    <dgm:pt modelId="{A38FC83D-B47D-4912-9795-365F41824162}" type="pres">
      <dgm:prSet presAssocID="{0DE88CF5-4D13-4BA0-8EA4-005C488F7F33}" presName="connTx" presStyleLbl="parChTrans1D2" presStyleIdx="4" presStyleCnt="5"/>
      <dgm:spPr/>
    </dgm:pt>
    <dgm:pt modelId="{2F35F2E6-3AE9-4FFB-B079-917E5DCF395E}" type="pres">
      <dgm:prSet presAssocID="{C4AFA5D8-EB1F-45B5-A1ED-D509B3DAE3E9}" presName="node" presStyleLbl="node1" presStyleIdx="4" presStyleCnt="5">
        <dgm:presLayoutVars>
          <dgm:bulletEnabled val="1"/>
        </dgm:presLayoutVars>
      </dgm:prSet>
      <dgm:spPr>
        <a:prstGeom prst="heptagon">
          <a:avLst/>
        </a:prstGeom>
      </dgm:spPr>
    </dgm:pt>
  </dgm:ptLst>
  <dgm:cxnLst>
    <dgm:cxn modelId="{42DDC82C-8B96-4FF6-B62B-0D3EC3D7FBB0}" type="presOf" srcId="{0DE88CF5-4D13-4BA0-8EA4-005C488F7F33}" destId="{A38FC83D-B47D-4912-9795-365F41824162}" srcOrd="1" destOrd="0" presId="urn:microsoft.com/office/officeart/2005/8/layout/radial1"/>
    <dgm:cxn modelId="{91D58A9B-8852-4148-9ACC-B4AEEF9C9C2D}" type="presOf" srcId="{8938DA6A-7C7C-4EF1-AB96-CB40D3E40332}" destId="{488F7166-AE48-4B57-809C-A22902EA5465}" srcOrd="1" destOrd="0" presId="urn:microsoft.com/office/officeart/2005/8/layout/radial1"/>
    <dgm:cxn modelId="{E316D0FD-5DA9-4A64-AC88-4B450F8C57B9}" srcId="{B906A033-3667-4AA3-B22B-8C65DEE486A9}" destId="{14855B80-ADCF-4A16-B64F-AED6FDD47808}" srcOrd="1" destOrd="0" parTransId="{B65D545C-3766-4F17-899E-0B26975BA198}" sibTransId="{A0C40BF0-9495-4D41-9DB9-BB595BD4A117}"/>
    <dgm:cxn modelId="{97C37D4E-62E2-48DA-AB11-851249AC6519}" type="presOf" srcId="{47AEF685-8CC4-4DF8-8E61-620C6C3960B2}" destId="{E59AEBBE-282C-47F1-8E46-EF0D80D8A093}" srcOrd="0" destOrd="0" presId="urn:microsoft.com/office/officeart/2005/8/layout/radial1"/>
    <dgm:cxn modelId="{A7341D71-0628-4005-8F47-7FE3F455B557}" type="presOf" srcId="{B65D545C-3766-4F17-899E-0B26975BA198}" destId="{75AC3DD4-1318-4C02-87B1-634A3C583CA7}" srcOrd="1" destOrd="0" presId="urn:microsoft.com/office/officeart/2005/8/layout/radial1"/>
    <dgm:cxn modelId="{1ECCF1A8-6875-4A2A-BEA0-F07690BD332F}" type="presOf" srcId="{03340831-6AD1-48EB-B607-8160AC4DE7A0}" destId="{CBAE5F65-1092-4094-9DDB-56DC18FA062C}" srcOrd="1" destOrd="0" presId="urn:microsoft.com/office/officeart/2005/8/layout/radial1"/>
    <dgm:cxn modelId="{46F40B2D-5FC6-4A4B-9E93-25032C4568AE}" type="presOf" srcId="{ED210EEC-8B0C-42F7-A309-E799B1C0BD51}" destId="{85007274-62D9-449B-AB68-9CE075E636C5}" srcOrd="0" destOrd="0" presId="urn:microsoft.com/office/officeart/2005/8/layout/radial1"/>
    <dgm:cxn modelId="{F8FC1DBB-CE2A-45F5-A8D0-EE161C6465AC}" type="presOf" srcId="{2B65040A-9424-48BF-BA60-B922415A2BC6}" destId="{DDF128B7-619B-4405-9123-CA61EB3C2BE5}" srcOrd="0" destOrd="0" presId="urn:microsoft.com/office/officeart/2005/8/layout/radial1"/>
    <dgm:cxn modelId="{660D4690-CD2E-45CD-A380-D5CAE7077699}" type="presOf" srcId="{B906A033-3667-4AA3-B22B-8C65DEE486A9}" destId="{94808A18-E301-4EF8-8503-BD3E16CDDC10}" srcOrd="0" destOrd="0" presId="urn:microsoft.com/office/officeart/2005/8/layout/radial1"/>
    <dgm:cxn modelId="{3BD718EB-9BC1-448D-8E36-88DF59A68444}" srcId="{B906A033-3667-4AA3-B22B-8C65DEE486A9}" destId="{ED210EEC-8B0C-42F7-A309-E799B1C0BD51}" srcOrd="0" destOrd="0" parTransId="{8938DA6A-7C7C-4EF1-AB96-CB40D3E40332}" sibTransId="{A2A68C6D-38AF-408F-9691-41FDE3610A10}"/>
    <dgm:cxn modelId="{D79CD44B-6D1F-4024-9AF5-475C2FE6F1EF}" srcId="{2B65040A-9424-48BF-BA60-B922415A2BC6}" destId="{B906A033-3667-4AA3-B22B-8C65DEE486A9}" srcOrd="0" destOrd="0" parTransId="{BE5D89FD-4190-4555-98E7-3AADB670A9FB}" sibTransId="{AD5A3B24-BFD9-4AD3-AB9B-025D5746FF8B}"/>
    <dgm:cxn modelId="{124E1310-4F47-43DB-8916-9064BA8CD23E}" type="presOf" srcId="{B65D545C-3766-4F17-899E-0B26975BA198}" destId="{FAD3E52C-78A1-4A1E-ADF2-782B30E61DA0}" srcOrd="0" destOrd="0" presId="urn:microsoft.com/office/officeart/2005/8/layout/radial1"/>
    <dgm:cxn modelId="{DFEFAF28-3EEB-4F81-A495-E7E322C3F69F}" srcId="{B906A033-3667-4AA3-B22B-8C65DEE486A9}" destId="{47AEF685-8CC4-4DF8-8E61-620C6C3960B2}" srcOrd="3" destOrd="0" parTransId="{03340831-6AD1-48EB-B607-8160AC4DE7A0}" sibTransId="{BB919EA3-43BA-4C96-954D-F24A33E2AA31}"/>
    <dgm:cxn modelId="{C701520E-A09B-49E5-B56A-680D858B5299}" type="presOf" srcId="{03340831-6AD1-48EB-B607-8160AC4DE7A0}" destId="{547C05F3-1F44-4755-94AA-401213A954EB}" srcOrd="0" destOrd="0" presId="urn:microsoft.com/office/officeart/2005/8/layout/radial1"/>
    <dgm:cxn modelId="{EE65AC95-3D67-43B7-A823-52A5733FA1AC}" type="presOf" srcId="{0DE88CF5-4D13-4BA0-8EA4-005C488F7F33}" destId="{A355E50D-ECEF-4155-89FD-4FF581B88614}" srcOrd="0" destOrd="0" presId="urn:microsoft.com/office/officeart/2005/8/layout/radial1"/>
    <dgm:cxn modelId="{810C7FE8-18F7-44EA-917C-F99B3EC13816}" type="presOf" srcId="{14855B80-ADCF-4A16-B64F-AED6FDD47808}" destId="{6947A67F-3342-40A0-9048-8133936AE988}" srcOrd="0" destOrd="0" presId="urn:microsoft.com/office/officeart/2005/8/layout/radial1"/>
    <dgm:cxn modelId="{84085641-6562-4EC2-BAA4-8587001128B1}" srcId="{B906A033-3667-4AA3-B22B-8C65DEE486A9}" destId="{D06D375C-68E9-4452-90D6-4F451B4DDEC6}" srcOrd="2" destOrd="0" parTransId="{274D4400-A0AA-4AB5-A359-CD29772FD2D4}" sibTransId="{EEE8EBD5-B08A-48F0-A75A-4F4FB8D56670}"/>
    <dgm:cxn modelId="{638B5EF1-7810-4244-8721-C1B3AA712E11}" type="presOf" srcId="{274D4400-A0AA-4AB5-A359-CD29772FD2D4}" destId="{7312791E-93BF-47E9-9927-C057A87FFB03}" srcOrd="1" destOrd="0" presId="urn:microsoft.com/office/officeart/2005/8/layout/radial1"/>
    <dgm:cxn modelId="{6970BF4C-553B-4385-9FB8-8D21B901722B}" type="presOf" srcId="{8938DA6A-7C7C-4EF1-AB96-CB40D3E40332}" destId="{7139577B-95BC-4AD2-9F56-C3FE7CE45479}" srcOrd="0" destOrd="0" presId="urn:microsoft.com/office/officeart/2005/8/layout/radial1"/>
    <dgm:cxn modelId="{DD6C7DCD-B9C8-403E-A5A7-CA2169B770C7}" srcId="{B906A033-3667-4AA3-B22B-8C65DEE486A9}" destId="{C4AFA5D8-EB1F-45B5-A1ED-D509B3DAE3E9}" srcOrd="4" destOrd="0" parTransId="{0DE88CF5-4D13-4BA0-8EA4-005C488F7F33}" sibTransId="{41BA0E40-99B7-4429-BEAC-BE5CA56EDF95}"/>
    <dgm:cxn modelId="{18C6AA7A-DE2B-4309-8E06-C95183D23008}" type="presOf" srcId="{D06D375C-68E9-4452-90D6-4F451B4DDEC6}" destId="{0ABA02FD-BD5F-43FB-8BDB-8F2AE53FC59A}" srcOrd="0" destOrd="0" presId="urn:microsoft.com/office/officeart/2005/8/layout/radial1"/>
    <dgm:cxn modelId="{50624C8A-DA91-463F-AC04-ED7A47B9667B}" type="presOf" srcId="{C4AFA5D8-EB1F-45B5-A1ED-D509B3DAE3E9}" destId="{2F35F2E6-3AE9-4FFB-B079-917E5DCF395E}" srcOrd="0" destOrd="0" presId="urn:microsoft.com/office/officeart/2005/8/layout/radial1"/>
    <dgm:cxn modelId="{BBE84F4E-AC12-4D0A-9BA6-C3A08F873A81}" type="presOf" srcId="{274D4400-A0AA-4AB5-A359-CD29772FD2D4}" destId="{97AD8F2E-F924-431B-B0A8-83386791786E}" srcOrd="0" destOrd="0" presId="urn:microsoft.com/office/officeart/2005/8/layout/radial1"/>
    <dgm:cxn modelId="{8598E936-92E1-465A-911E-5B9E7DA02234}" type="presParOf" srcId="{DDF128B7-619B-4405-9123-CA61EB3C2BE5}" destId="{94808A18-E301-4EF8-8503-BD3E16CDDC10}" srcOrd="0" destOrd="0" presId="urn:microsoft.com/office/officeart/2005/8/layout/radial1"/>
    <dgm:cxn modelId="{91A519A6-A194-48F1-ABC8-23DF52F5A640}" type="presParOf" srcId="{DDF128B7-619B-4405-9123-CA61EB3C2BE5}" destId="{7139577B-95BC-4AD2-9F56-C3FE7CE45479}" srcOrd="1" destOrd="0" presId="urn:microsoft.com/office/officeart/2005/8/layout/radial1"/>
    <dgm:cxn modelId="{3F88D0BD-21B8-48E9-879E-A74628C65FFD}" type="presParOf" srcId="{7139577B-95BC-4AD2-9F56-C3FE7CE45479}" destId="{488F7166-AE48-4B57-809C-A22902EA5465}" srcOrd="0" destOrd="0" presId="urn:microsoft.com/office/officeart/2005/8/layout/radial1"/>
    <dgm:cxn modelId="{4CA14BCB-D69F-4783-8FCE-C52384106A0C}" type="presParOf" srcId="{DDF128B7-619B-4405-9123-CA61EB3C2BE5}" destId="{85007274-62D9-449B-AB68-9CE075E636C5}" srcOrd="2" destOrd="0" presId="urn:microsoft.com/office/officeart/2005/8/layout/radial1"/>
    <dgm:cxn modelId="{707A3ADD-22B8-4B15-8DDE-74CC06FA649C}" type="presParOf" srcId="{DDF128B7-619B-4405-9123-CA61EB3C2BE5}" destId="{FAD3E52C-78A1-4A1E-ADF2-782B30E61DA0}" srcOrd="3" destOrd="0" presId="urn:microsoft.com/office/officeart/2005/8/layout/radial1"/>
    <dgm:cxn modelId="{9FE533A6-D8C0-4F8F-8020-1E50E028102E}" type="presParOf" srcId="{FAD3E52C-78A1-4A1E-ADF2-782B30E61DA0}" destId="{75AC3DD4-1318-4C02-87B1-634A3C583CA7}" srcOrd="0" destOrd="0" presId="urn:microsoft.com/office/officeart/2005/8/layout/radial1"/>
    <dgm:cxn modelId="{610C2C5B-1BBD-4939-A57A-B17EA04E02C7}" type="presParOf" srcId="{DDF128B7-619B-4405-9123-CA61EB3C2BE5}" destId="{6947A67F-3342-40A0-9048-8133936AE988}" srcOrd="4" destOrd="0" presId="urn:microsoft.com/office/officeart/2005/8/layout/radial1"/>
    <dgm:cxn modelId="{BB884EF0-BD7A-4917-B8F2-283A36AE4BA8}" type="presParOf" srcId="{DDF128B7-619B-4405-9123-CA61EB3C2BE5}" destId="{97AD8F2E-F924-431B-B0A8-83386791786E}" srcOrd="5" destOrd="0" presId="urn:microsoft.com/office/officeart/2005/8/layout/radial1"/>
    <dgm:cxn modelId="{59146B60-3EEE-44DE-B2C0-3C1502C42DD4}" type="presParOf" srcId="{97AD8F2E-F924-431B-B0A8-83386791786E}" destId="{7312791E-93BF-47E9-9927-C057A87FFB03}" srcOrd="0" destOrd="0" presId="urn:microsoft.com/office/officeart/2005/8/layout/radial1"/>
    <dgm:cxn modelId="{B5BF07B4-6137-4F5E-B152-FE685DE139AD}" type="presParOf" srcId="{DDF128B7-619B-4405-9123-CA61EB3C2BE5}" destId="{0ABA02FD-BD5F-43FB-8BDB-8F2AE53FC59A}" srcOrd="6" destOrd="0" presId="urn:microsoft.com/office/officeart/2005/8/layout/radial1"/>
    <dgm:cxn modelId="{87AF2943-DF23-46C0-AC1B-44E514EF4514}" type="presParOf" srcId="{DDF128B7-619B-4405-9123-CA61EB3C2BE5}" destId="{547C05F3-1F44-4755-94AA-401213A954EB}" srcOrd="7" destOrd="0" presId="urn:microsoft.com/office/officeart/2005/8/layout/radial1"/>
    <dgm:cxn modelId="{420A9F5F-04BC-4418-B26A-843E4BDB9539}" type="presParOf" srcId="{547C05F3-1F44-4755-94AA-401213A954EB}" destId="{CBAE5F65-1092-4094-9DDB-56DC18FA062C}" srcOrd="0" destOrd="0" presId="urn:microsoft.com/office/officeart/2005/8/layout/radial1"/>
    <dgm:cxn modelId="{3440DCC0-B6EA-475E-BA4A-B533B1B9BB99}" type="presParOf" srcId="{DDF128B7-619B-4405-9123-CA61EB3C2BE5}" destId="{E59AEBBE-282C-47F1-8E46-EF0D80D8A093}" srcOrd="8" destOrd="0" presId="urn:microsoft.com/office/officeart/2005/8/layout/radial1"/>
    <dgm:cxn modelId="{4A7BAE28-6874-4A91-95A3-6DBCDEA9E9A3}" type="presParOf" srcId="{DDF128B7-619B-4405-9123-CA61EB3C2BE5}" destId="{A355E50D-ECEF-4155-89FD-4FF581B88614}" srcOrd="9" destOrd="0" presId="urn:microsoft.com/office/officeart/2005/8/layout/radial1"/>
    <dgm:cxn modelId="{40AA0359-CF2B-4B40-9632-4A3D461A54B2}" type="presParOf" srcId="{A355E50D-ECEF-4155-89FD-4FF581B88614}" destId="{A38FC83D-B47D-4912-9795-365F41824162}" srcOrd="0" destOrd="0" presId="urn:microsoft.com/office/officeart/2005/8/layout/radial1"/>
    <dgm:cxn modelId="{B080E94F-B7C7-4B25-9AB2-23F5CB3D0AD8}" type="presParOf" srcId="{DDF128B7-619B-4405-9123-CA61EB3C2BE5}" destId="{2F35F2E6-3AE9-4FFB-B079-917E5DCF395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08A18-E301-4EF8-8503-BD3E16CDDC10}">
      <dsp:nvSpPr>
        <dsp:cNvPr id="0" name=""/>
        <dsp:cNvSpPr/>
      </dsp:nvSpPr>
      <dsp:spPr>
        <a:xfrm>
          <a:off x="1803815" y="1792236"/>
          <a:ext cx="1362981" cy="1362981"/>
        </a:xfrm>
        <a:prstGeom prst="heptagon">
          <a:avLst/>
        </a:prstGeom>
        <a:solidFill>
          <a:schemeClr val="accen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The hype</a:t>
          </a:r>
        </a:p>
      </dsp:txBody>
      <dsp:txXfrm>
        <a:off x="1938792" y="2062192"/>
        <a:ext cx="1093027" cy="823069"/>
      </dsp:txXfrm>
    </dsp:sp>
    <dsp:sp modelId="{7139577B-95BC-4AD2-9F56-C3FE7CE45479}">
      <dsp:nvSpPr>
        <dsp:cNvPr id="0" name=""/>
        <dsp:cNvSpPr/>
      </dsp:nvSpPr>
      <dsp:spPr>
        <a:xfrm rot="16200000">
          <a:off x="2279432" y="1561684"/>
          <a:ext cx="411746" cy="49357"/>
        </a:xfrm>
        <a:custGeom>
          <a:avLst/>
          <a:gdLst/>
          <a:ahLst/>
          <a:cxnLst/>
          <a:rect l="0" t="0" r="0" b="0"/>
          <a:pathLst>
            <a:path>
              <a:moveTo>
                <a:pt x="0" y="24678"/>
              </a:moveTo>
              <a:lnTo>
                <a:pt x="411746" y="24678"/>
              </a:lnTo>
            </a:path>
          </a:pathLst>
        </a:custGeom>
        <a:noFill/>
        <a:ln w="12700" cap="flat" cmpd="sng" algn="ctr">
          <a:solidFill>
            <a:schemeClr val="accent4"/>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a:off x="2475012" y="1576069"/>
        <a:ext cx="20587" cy="20587"/>
      </dsp:txXfrm>
    </dsp:sp>
    <dsp:sp modelId="{85007274-62D9-449B-AB68-9CE075E636C5}">
      <dsp:nvSpPr>
        <dsp:cNvPr id="0" name=""/>
        <dsp:cNvSpPr/>
      </dsp:nvSpPr>
      <dsp:spPr>
        <a:xfrm>
          <a:off x="1803815" y="17507"/>
          <a:ext cx="1362981" cy="1362981"/>
        </a:xfrm>
        <a:prstGeom prst="heptagon">
          <a:avLst/>
        </a:prstGeom>
        <a:blipFill rotWithShape="0">
          <a:blip xmlns:r="http://schemas.openxmlformats.org/officeDocument/2006/relationships" r:embed="rId1" cstate="email">
            <a:extLst>
              <a:ext uri="{28A0092B-C50C-407E-A947-70E740481C1C}">
                <a14:useLocalDpi xmlns:a14="http://schemas.microsoft.com/office/drawing/2010/main"/>
              </a:ext>
            </a:extLst>
          </a:blip>
          <a:stretch>
            <a:fillRect/>
          </a:stretch>
        </a:blip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ru-RU" sz="1200" kern="1200" dirty="0">
            <a:solidFill>
              <a:schemeClr val="tx1"/>
            </a:solidFill>
          </a:endParaRPr>
        </a:p>
      </dsp:txBody>
      <dsp:txXfrm>
        <a:off x="1938792" y="287463"/>
        <a:ext cx="1093027" cy="823069"/>
      </dsp:txXfrm>
    </dsp:sp>
    <dsp:sp modelId="{FAD3E52C-78A1-4A1E-ADF2-782B30E61DA0}">
      <dsp:nvSpPr>
        <dsp:cNvPr id="0" name=""/>
        <dsp:cNvSpPr/>
      </dsp:nvSpPr>
      <dsp:spPr>
        <a:xfrm rot="20520000">
          <a:off x="3123366" y="2174838"/>
          <a:ext cx="411746" cy="49357"/>
        </a:xfrm>
        <a:custGeom>
          <a:avLst/>
          <a:gdLst/>
          <a:ahLst/>
          <a:cxnLst/>
          <a:rect l="0" t="0" r="0" b="0"/>
          <a:pathLst>
            <a:path>
              <a:moveTo>
                <a:pt x="0" y="24678"/>
              </a:moveTo>
              <a:lnTo>
                <a:pt x="411746" y="24678"/>
              </a:lnTo>
            </a:path>
          </a:pathLst>
        </a:custGeom>
        <a:noFill/>
        <a:ln w="12700" cap="flat" cmpd="sng" algn="ctr">
          <a:solidFill>
            <a:schemeClr val="accent4"/>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a:off x="3318945" y="2189223"/>
        <a:ext cx="20587" cy="20587"/>
      </dsp:txXfrm>
    </dsp:sp>
    <dsp:sp modelId="{6947A67F-3342-40A0-9048-8133936AE988}">
      <dsp:nvSpPr>
        <dsp:cNvPr id="0" name=""/>
        <dsp:cNvSpPr/>
      </dsp:nvSpPr>
      <dsp:spPr>
        <a:xfrm>
          <a:off x="3491682" y="1243815"/>
          <a:ext cx="1362981" cy="1362981"/>
        </a:xfrm>
        <a:prstGeom prst="heptagon">
          <a:avLst/>
        </a:prstGeom>
        <a:blipFill dpi="0" rotWithShape="0">
          <a:blip xmlns:r="http://schemas.openxmlformats.org/officeDocument/2006/relationships" r:embed="rId2" cstate="email">
            <a:extLst>
              <a:ext uri="{28A0092B-C50C-407E-A947-70E740481C1C}">
                <a14:useLocalDpi xmlns:a14="http://schemas.microsoft.com/office/drawing/2010/main"/>
              </a:ext>
            </a:extLst>
          </a:blip>
          <a:srcRect/>
          <a:stretch>
            <a:fillRect l="16689" t="16689" r="16689" b="16689"/>
          </a:stretch>
        </a:blip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ru-RU" sz="1200" kern="1200" dirty="0">
            <a:solidFill>
              <a:schemeClr val="tx1"/>
            </a:solidFill>
          </a:endParaRPr>
        </a:p>
      </dsp:txBody>
      <dsp:txXfrm>
        <a:off x="3626659" y="1513771"/>
        <a:ext cx="1093027" cy="823069"/>
      </dsp:txXfrm>
    </dsp:sp>
    <dsp:sp modelId="{97AD8F2E-F924-431B-B0A8-83386791786E}">
      <dsp:nvSpPr>
        <dsp:cNvPr id="0" name=""/>
        <dsp:cNvSpPr/>
      </dsp:nvSpPr>
      <dsp:spPr>
        <a:xfrm rot="3240000">
          <a:off x="2801012" y="3166941"/>
          <a:ext cx="411746" cy="49357"/>
        </a:xfrm>
        <a:custGeom>
          <a:avLst/>
          <a:gdLst/>
          <a:ahLst/>
          <a:cxnLst/>
          <a:rect l="0" t="0" r="0" b="0"/>
          <a:pathLst>
            <a:path>
              <a:moveTo>
                <a:pt x="0" y="24678"/>
              </a:moveTo>
              <a:lnTo>
                <a:pt x="411746" y="24678"/>
              </a:lnTo>
            </a:path>
          </a:pathLst>
        </a:custGeom>
        <a:noFill/>
        <a:ln w="12700" cap="flat" cmpd="sng" algn="ctr">
          <a:solidFill>
            <a:schemeClr val="accent4"/>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ru-RU" sz="500" kern="1200"/>
        </a:p>
      </dsp:txBody>
      <dsp:txXfrm>
        <a:off x="2996591" y="3181326"/>
        <a:ext cx="20587" cy="20587"/>
      </dsp:txXfrm>
    </dsp:sp>
    <dsp:sp modelId="{0ABA02FD-BD5F-43FB-8BDB-8F2AE53FC59A}">
      <dsp:nvSpPr>
        <dsp:cNvPr id="0" name=""/>
        <dsp:cNvSpPr/>
      </dsp:nvSpPr>
      <dsp:spPr>
        <a:xfrm>
          <a:off x="2846974" y="3228022"/>
          <a:ext cx="1362981" cy="1362981"/>
        </a:xfrm>
        <a:prstGeom prst="heptagon">
          <a:avLst/>
        </a:prstGeom>
        <a:blipFill rotWithShape="0">
          <a:blip xmlns:r="http://schemas.openxmlformats.org/officeDocument/2006/relationships" r:embed="rId3" cstate="email">
            <a:extLst>
              <a:ext uri="{28A0092B-C50C-407E-A947-70E740481C1C}">
                <a14:useLocalDpi xmlns:a14="http://schemas.microsoft.com/office/drawing/2010/main"/>
              </a:ext>
            </a:extLst>
          </a:blip>
          <a:stretch>
            <a:fillRect/>
          </a:stretch>
        </a:blip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ru-RU" sz="1200" kern="1200" dirty="0">
            <a:solidFill>
              <a:schemeClr val="tx1"/>
            </a:solidFill>
          </a:endParaRPr>
        </a:p>
      </dsp:txBody>
      <dsp:txXfrm>
        <a:off x="2981951" y="3497978"/>
        <a:ext cx="1093027" cy="823069"/>
      </dsp:txXfrm>
    </dsp:sp>
    <dsp:sp modelId="{547C05F3-1F44-4755-94AA-401213A954EB}">
      <dsp:nvSpPr>
        <dsp:cNvPr id="0" name=""/>
        <dsp:cNvSpPr/>
      </dsp:nvSpPr>
      <dsp:spPr>
        <a:xfrm rot="7560000">
          <a:off x="1757852" y="3166941"/>
          <a:ext cx="411746" cy="49357"/>
        </a:xfrm>
        <a:custGeom>
          <a:avLst/>
          <a:gdLst/>
          <a:ahLst/>
          <a:cxnLst/>
          <a:rect l="0" t="0" r="0" b="0"/>
          <a:pathLst>
            <a:path>
              <a:moveTo>
                <a:pt x="0" y="24678"/>
              </a:moveTo>
              <a:lnTo>
                <a:pt x="411746" y="24678"/>
              </a:lnTo>
            </a:path>
          </a:pathLst>
        </a:custGeom>
        <a:noFill/>
        <a:ln w="12700" cap="flat" cmpd="sng" algn="ctr">
          <a:solidFill>
            <a:schemeClr val="accent4"/>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1953432" y="3181326"/>
        <a:ext cx="20587" cy="20587"/>
      </dsp:txXfrm>
    </dsp:sp>
    <dsp:sp modelId="{E59AEBBE-282C-47F1-8E46-EF0D80D8A093}">
      <dsp:nvSpPr>
        <dsp:cNvPr id="0" name=""/>
        <dsp:cNvSpPr/>
      </dsp:nvSpPr>
      <dsp:spPr>
        <a:xfrm>
          <a:off x="760655" y="3228022"/>
          <a:ext cx="1362981" cy="1362981"/>
        </a:xfrm>
        <a:prstGeom prst="heptagon">
          <a:avLst/>
        </a:prstGeom>
        <a:blipFill rotWithShape="0">
          <a:blip xmlns:r="http://schemas.openxmlformats.org/officeDocument/2006/relationships" r:embed="rId4"/>
          <a:stretch>
            <a:fillRect/>
          </a:stretch>
        </a:blip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en-US" sz="1200" kern="1200" dirty="0">
            <a:solidFill>
              <a:schemeClr val="tx1"/>
            </a:solidFill>
          </a:endParaRPr>
        </a:p>
      </dsp:txBody>
      <dsp:txXfrm>
        <a:off x="895632" y="3497978"/>
        <a:ext cx="1093027" cy="823069"/>
      </dsp:txXfrm>
    </dsp:sp>
    <dsp:sp modelId="{A355E50D-ECEF-4155-89FD-4FF581B88614}">
      <dsp:nvSpPr>
        <dsp:cNvPr id="0" name=""/>
        <dsp:cNvSpPr/>
      </dsp:nvSpPr>
      <dsp:spPr>
        <a:xfrm rot="11880000">
          <a:off x="1435499" y="2174838"/>
          <a:ext cx="411746" cy="49357"/>
        </a:xfrm>
        <a:custGeom>
          <a:avLst/>
          <a:gdLst/>
          <a:ahLst/>
          <a:cxnLst/>
          <a:rect l="0" t="0" r="0" b="0"/>
          <a:pathLst>
            <a:path>
              <a:moveTo>
                <a:pt x="0" y="24678"/>
              </a:moveTo>
              <a:lnTo>
                <a:pt x="411746" y="24678"/>
              </a:lnTo>
            </a:path>
          </a:pathLst>
        </a:custGeom>
        <a:noFill/>
        <a:ln w="12700" cap="flat" cmpd="sng" algn="ctr">
          <a:solidFill>
            <a:schemeClr val="accent4"/>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1631078" y="2189223"/>
        <a:ext cx="20587" cy="20587"/>
      </dsp:txXfrm>
    </dsp:sp>
    <dsp:sp modelId="{2F35F2E6-3AE9-4FFB-B079-917E5DCF395E}">
      <dsp:nvSpPr>
        <dsp:cNvPr id="0" name=""/>
        <dsp:cNvSpPr/>
      </dsp:nvSpPr>
      <dsp:spPr>
        <a:xfrm>
          <a:off x="115947" y="1243815"/>
          <a:ext cx="1362981" cy="1362981"/>
        </a:xfrm>
        <a:prstGeom prst="heptagon">
          <a:avLst/>
        </a:prstGeom>
        <a:blipFill rotWithShape="0">
          <a:blip xmlns:r="http://schemas.openxmlformats.org/officeDocument/2006/relationships" r:embed="rId5"/>
          <a:stretch>
            <a:fillRect/>
          </a:stretch>
        </a:blip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en-US" sz="1200" kern="1200" dirty="0">
            <a:solidFill>
              <a:schemeClr val="tx1"/>
            </a:solidFill>
          </a:endParaRPr>
        </a:p>
      </dsp:txBody>
      <dsp:txXfrm>
        <a:off x="250924" y="1513771"/>
        <a:ext cx="1093027" cy="82306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80.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97.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0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9DAC62-4C43-404E-BC06-EC81E464002A}" type="datetimeFigureOut">
              <a:rPr lang="en-GB" smtClean="0"/>
              <a:t>15/03/2017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60C11-BBF5-4BFF-A16F-BE7CEEED068B}" type="slidenum">
              <a:rPr lang="en-GB" smtClean="0"/>
              <a:t>‹#›</a:t>
            </a:fld>
            <a:endParaRPr lang="en-GB" dirty="0"/>
          </a:p>
        </p:txBody>
      </p:sp>
    </p:spTree>
    <p:extLst>
      <p:ext uri="{BB962C8B-B14F-4D97-AF65-F5344CB8AC3E}">
        <p14:creationId xmlns:p14="http://schemas.microsoft.com/office/powerpoint/2010/main" val="880813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ixabay.com/service/terms/#usag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pixabay.com/de/service/faq/"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9638">
              <a:defRPr sz="1900">
                <a:solidFill>
                  <a:schemeClr val="tx1"/>
                </a:solidFill>
                <a:latin typeface="Arial" panose="020B0604020202020204" pitchFamily="34" charset="0"/>
              </a:defRPr>
            </a:lvl1pPr>
            <a:lvl2pPr defTabSz="909638">
              <a:defRPr sz="1900">
                <a:solidFill>
                  <a:schemeClr val="tx1"/>
                </a:solidFill>
                <a:latin typeface="Arial" panose="020B0604020202020204" pitchFamily="34" charset="0"/>
              </a:defRPr>
            </a:lvl2pPr>
            <a:lvl3pPr defTabSz="909638">
              <a:defRPr sz="1900">
                <a:solidFill>
                  <a:schemeClr val="tx1"/>
                </a:solidFill>
                <a:latin typeface="Arial" panose="020B0604020202020204" pitchFamily="34" charset="0"/>
              </a:defRPr>
            </a:lvl3pPr>
            <a:lvl4pPr defTabSz="909638">
              <a:defRPr sz="1900">
                <a:solidFill>
                  <a:schemeClr val="tx1"/>
                </a:solidFill>
                <a:latin typeface="Arial" panose="020B0604020202020204" pitchFamily="34" charset="0"/>
              </a:defRPr>
            </a:lvl4pPr>
            <a:lvl5pPr defTabSz="909638">
              <a:defRPr sz="1900">
                <a:solidFill>
                  <a:schemeClr val="tx1"/>
                </a:solidFill>
                <a:latin typeface="Arial" panose="020B0604020202020204" pitchFamily="34" charset="0"/>
              </a:defRPr>
            </a:lvl5pPr>
            <a:lvl6pPr marL="2281238" indent="1588" defTabSz="909638" eaLnBrk="0" fontAlgn="base" hangingPunct="0">
              <a:spcBef>
                <a:spcPct val="0"/>
              </a:spcBef>
              <a:spcAft>
                <a:spcPct val="0"/>
              </a:spcAft>
              <a:defRPr sz="1900">
                <a:solidFill>
                  <a:schemeClr val="tx1"/>
                </a:solidFill>
                <a:latin typeface="Arial" panose="020B0604020202020204" pitchFamily="34" charset="0"/>
              </a:defRPr>
            </a:lvl6pPr>
            <a:lvl7pPr marL="2738438" indent="1588" defTabSz="909638" eaLnBrk="0" fontAlgn="base" hangingPunct="0">
              <a:spcBef>
                <a:spcPct val="0"/>
              </a:spcBef>
              <a:spcAft>
                <a:spcPct val="0"/>
              </a:spcAft>
              <a:defRPr sz="1900">
                <a:solidFill>
                  <a:schemeClr val="tx1"/>
                </a:solidFill>
                <a:latin typeface="Arial" panose="020B0604020202020204" pitchFamily="34" charset="0"/>
              </a:defRPr>
            </a:lvl7pPr>
            <a:lvl8pPr marL="3195638" indent="1588" defTabSz="909638" eaLnBrk="0" fontAlgn="base" hangingPunct="0">
              <a:spcBef>
                <a:spcPct val="0"/>
              </a:spcBef>
              <a:spcAft>
                <a:spcPct val="0"/>
              </a:spcAft>
              <a:defRPr sz="1900">
                <a:solidFill>
                  <a:schemeClr val="tx1"/>
                </a:solidFill>
                <a:latin typeface="Arial" panose="020B0604020202020204" pitchFamily="34" charset="0"/>
              </a:defRPr>
            </a:lvl8pPr>
            <a:lvl9pPr marL="3652838" indent="1588" defTabSz="909638" eaLnBrk="0" fontAlgn="base" hangingPunct="0">
              <a:spcBef>
                <a:spcPct val="0"/>
              </a:spcBef>
              <a:spcAft>
                <a:spcPct val="0"/>
              </a:spcAft>
              <a:defRPr sz="1900">
                <a:solidFill>
                  <a:schemeClr val="tx1"/>
                </a:solidFill>
                <a:latin typeface="Arial" panose="020B0604020202020204" pitchFamily="34" charset="0"/>
              </a:defRPr>
            </a:lvl9pPr>
          </a:lstStyle>
          <a:p>
            <a:fld id="{FF6DB757-BC3E-428B-8598-9E29EE0B422C}" type="slidenum">
              <a:rPr lang="en-GB" altLang="nl-NL" sz="1200" smtClean="0">
                <a:latin typeface="Calibri" panose="020F0502020204030204" pitchFamily="34" charset="0"/>
              </a:rPr>
              <a:pPr/>
              <a:t>5</a:t>
            </a:fld>
            <a:endParaRPr lang="en-GB" altLang="nl-NL" sz="1200" dirty="0">
              <a:latin typeface="Calibri" panose="020F0502020204030204" pitchFamily="34" charset="0"/>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2419" name="Rectangle 3"/>
          <p:cNvSpPr>
            <a:spLocks noGrp="1" noChangeArrowheads="1"/>
          </p:cNvSpPr>
          <p:nvPr>
            <p:ph type="body" idx="1"/>
          </p:nvPr>
        </p:nvSpPr>
        <p:spPr/>
        <p:txBody>
          <a:bodyPr/>
          <a:lstStyle/>
          <a:p>
            <a:pPr marL="285750" indent="-285750">
              <a:buFont typeface="Arial" panose="020B0604020202020204" pitchFamily="34" charset="0"/>
              <a:buChar char="•"/>
              <a:defRPr/>
            </a:pPr>
            <a:r>
              <a:rPr lang="nl-NL" altLang="nl-NL" dirty="0"/>
              <a:t>This is an example of an area that gives massive opportunity</a:t>
            </a:r>
          </a:p>
          <a:p>
            <a:pPr marL="285750" indent="-285750">
              <a:buFont typeface="Arial" panose="020B0604020202020204" pitchFamily="34" charset="0"/>
              <a:buChar char="•"/>
              <a:defRPr/>
            </a:pPr>
            <a:r>
              <a:rPr lang="nl-NL" altLang="nl-NL" dirty="0"/>
              <a:t>How far are we in terms of IoT ??</a:t>
            </a:r>
          </a:p>
          <a:p>
            <a:pPr>
              <a:defRPr/>
            </a:pPr>
            <a:endParaRPr lang="nl-NL" altLang="nl-NL" dirty="0"/>
          </a:p>
          <a:p>
            <a:pPr marL="285750" indent="-285750">
              <a:buFont typeface="Arial" panose="020B0604020202020204" pitchFamily="34" charset="0"/>
              <a:buChar char="•"/>
              <a:defRPr/>
            </a:pPr>
            <a:r>
              <a:rPr lang="nl-NL" altLang="nl-NL" dirty="0"/>
              <a:t>Not really far, but we have started.</a:t>
            </a:r>
          </a:p>
          <a:p>
            <a:pPr marL="285750" indent="-285750">
              <a:buFont typeface="Arial" panose="020B0604020202020204" pitchFamily="34" charset="0"/>
              <a:buChar char="•"/>
              <a:defRPr/>
            </a:pPr>
            <a:r>
              <a:rPr lang="nl-NL" altLang="nl-NL" dirty="0"/>
              <a:t>LoRa available across the site and the first 2 application atre in launch</a:t>
            </a:r>
          </a:p>
          <a:p>
            <a:pPr marL="285750" indent="-285750">
              <a:buFont typeface="Arial" panose="020B0604020202020204" pitchFamily="34" charset="0"/>
              <a:buChar char="•"/>
              <a:defRPr/>
            </a:pPr>
            <a:r>
              <a:rPr lang="nl-NL" altLang="nl-NL" dirty="0"/>
              <a:t>Air humidity control in conditioned warehouse</a:t>
            </a:r>
          </a:p>
          <a:p>
            <a:pPr marL="285750" indent="-285750">
              <a:buFont typeface="Arial" panose="020B0604020202020204" pitchFamily="34" charset="0"/>
              <a:buChar char="•"/>
              <a:defRPr/>
            </a:pPr>
            <a:r>
              <a:rPr lang="nl-NL" altLang="nl-NL" dirty="0"/>
              <a:t>Greasing devices and grease containers in the raw materials agglomeration</a:t>
            </a:r>
          </a:p>
          <a:p>
            <a:pPr marL="285750" indent="-285750">
              <a:buFont typeface="Arial" panose="020B0604020202020204" pitchFamily="34" charset="0"/>
              <a:buChar char="•"/>
              <a:defRPr/>
            </a:pPr>
            <a:endParaRPr lang="nl-NL" altLang="nl-NL" dirty="0"/>
          </a:p>
          <a:p>
            <a:pPr marL="285750" indent="-285750">
              <a:buFont typeface="Arial" panose="020B0604020202020204" pitchFamily="34" charset="0"/>
              <a:buChar char="•"/>
              <a:defRPr/>
            </a:pPr>
            <a:r>
              <a:rPr lang="nl-NL" altLang="nl-NL" dirty="0"/>
              <a:t>So we are preparing for more integrated solutions based on smart sensors and new fit for purpose communication protocols</a:t>
            </a:r>
          </a:p>
          <a:p>
            <a:pPr marL="285750" indent="-285750">
              <a:buFont typeface="Arial" panose="020B0604020202020204" pitchFamily="34" charset="0"/>
              <a:buChar char="•"/>
              <a:defRPr/>
            </a:pPr>
            <a:r>
              <a:rPr lang="nl-NL" altLang="nl-NL" dirty="0"/>
              <a:t>LoRa is so called WiFi for open air applications (low signal frequency and low energy usage)</a:t>
            </a:r>
          </a:p>
          <a:p>
            <a:pPr marL="285750" indent="-285750">
              <a:buFont typeface="Arial" panose="020B0604020202020204" pitchFamily="34" charset="0"/>
              <a:buChar char="•"/>
              <a:defRPr/>
            </a:pPr>
            <a:endParaRPr lang="nl-NL" altLang="nl-NL" dirty="0"/>
          </a:p>
          <a:p>
            <a:pPr marL="285750" indent="-285750">
              <a:buFont typeface="Arial" panose="020B0604020202020204" pitchFamily="34" charset="0"/>
              <a:buChar char="•"/>
              <a:defRPr/>
            </a:pPr>
            <a:r>
              <a:rPr lang="nl-NL" altLang="nl-NL" dirty="0"/>
              <a:t>It works and the challenge is on: who comes up with the next good ideas to put into practice ??</a:t>
            </a:r>
          </a:p>
          <a:p>
            <a:pPr marL="285750" indent="-285750">
              <a:buFont typeface="Arial" panose="020B0604020202020204" pitchFamily="34" charset="0"/>
              <a:buChar char="•"/>
              <a:defRPr/>
            </a:pPr>
            <a:r>
              <a:rPr lang="nl-NL" altLang="nl-NL" dirty="0"/>
              <a:t>You’re invited.</a:t>
            </a:r>
          </a:p>
          <a:p>
            <a:pPr>
              <a:defRPr/>
            </a:pPr>
            <a:endParaRPr lang="nl-NL" altLang="nl-NL" dirty="0"/>
          </a:p>
        </p:txBody>
      </p:sp>
    </p:spTree>
    <p:extLst>
      <p:ext uri="{BB962C8B-B14F-4D97-AF65-F5344CB8AC3E}">
        <p14:creationId xmlns:p14="http://schemas.microsoft.com/office/powerpoint/2010/main" val="1866934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9638">
              <a:defRPr sz="1900">
                <a:solidFill>
                  <a:schemeClr val="tx1"/>
                </a:solidFill>
                <a:latin typeface="Arial" panose="020B0604020202020204" pitchFamily="34" charset="0"/>
              </a:defRPr>
            </a:lvl1pPr>
            <a:lvl2pPr defTabSz="909638">
              <a:defRPr sz="1900">
                <a:solidFill>
                  <a:schemeClr val="tx1"/>
                </a:solidFill>
                <a:latin typeface="Arial" panose="020B0604020202020204" pitchFamily="34" charset="0"/>
              </a:defRPr>
            </a:lvl2pPr>
            <a:lvl3pPr defTabSz="909638">
              <a:defRPr sz="1900">
                <a:solidFill>
                  <a:schemeClr val="tx1"/>
                </a:solidFill>
                <a:latin typeface="Arial" panose="020B0604020202020204" pitchFamily="34" charset="0"/>
              </a:defRPr>
            </a:lvl3pPr>
            <a:lvl4pPr defTabSz="909638">
              <a:defRPr sz="1900">
                <a:solidFill>
                  <a:schemeClr val="tx1"/>
                </a:solidFill>
                <a:latin typeface="Arial" panose="020B0604020202020204" pitchFamily="34" charset="0"/>
              </a:defRPr>
            </a:lvl4pPr>
            <a:lvl5pPr defTabSz="909638">
              <a:defRPr sz="1900">
                <a:solidFill>
                  <a:schemeClr val="tx1"/>
                </a:solidFill>
                <a:latin typeface="Arial" panose="020B0604020202020204" pitchFamily="34" charset="0"/>
              </a:defRPr>
            </a:lvl5pPr>
            <a:lvl6pPr marL="2281238" indent="1588" defTabSz="909638" eaLnBrk="0" fontAlgn="base" hangingPunct="0">
              <a:spcBef>
                <a:spcPct val="0"/>
              </a:spcBef>
              <a:spcAft>
                <a:spcPct val="0"/>
              </a:spcAft>
              <a:defRPr sz="1900">
                <a:solidFill>
                  <a:schemeClr val="tx1"/>
                </a:solidFill>
                <a:latin typeface="Arial" panose="020B0604020202020204" pitchFamily="34" charset="0"/>
              </a:defRPr>
            </a:lvl6pPr>
            <a:lvl7pPr marL="2738438" indent="1588" defTabSz="909638" eaLnBrk="0" fontAlgn="base" hangingPunct="0">
              <a:spcBef>
                <a:spcPct val="0"/>
              </a:spcBef>
              <a:spcAft>
                <a:spcPct val="0"/>
              </a:spcAft>
              <a:defRPr sz="1900">
                <a:solidFill>
                  <a:schemeClr val="tx1"/>
                </a:solidFill>
                <a:latin typeface="Arial" panose="020B0604020202020204" pitchFamily="34" charset="0"/>
              </a:defRPr>
            </a:lvl7pPr>
            <a:lvl8pPr marL="3195638" indent="1588" defTabSz="909638" eaLnBrk="0" fontAlgn="base" hangingPunct="0">
              <a:spcBef>
                <a:spcPct val="0"/>
              </a:spcBef>
              <a:spcAft>
                <a:spcPct val="0"/>
              </a:spcAft>
              <a:defRPr sz="1900">
                <a:solidFill>
                  <a:schemeClr val="tx1"/>
                </a:solidFill>
                <a:latin typeface="Arial" panose="020B0604020202020204" pitchFamily="34" charset="0"/>
              </a:defRPr>
            </a:lvl8pPr>
            <a:lvl9pPr marL="3652838" indent="1588" defTabSz="909638" eaLnBrk="0" fontAlgn="base" hangingPunct="0">
              <a:spcBef>
                <a:spcPct val="0"/>
              </a:spcBef>
              <a:spcAft>
                <a:spcPct val="0"/>
              </a:spcAft>
              <a:defRPr sz="1900">
                <a:solidFill>
                  <a:schemeClr val="tx1"/>
                </a:solidFill>
                <a:latin typeface="Arial" panose="020B0604020202020204" pitchFamily="34" charset="0"/>
              </a:defRPr>
            </a:lvl9pPr>
          </a:lstStyle>
          <a:p>
            <a:fld id="{FF6DB757-BC3E-428B-8598-9E29EE0B422C}" type="slidenum">
              <a:rPr lang="en-GB" altLang="nl-NL" sz="1200" smtClean="0">
                <a:latin typeface="Calibri" panose="020F0502020204030204" pitchFamily="34" charset="0"/>
              </a:rPr>
              <a:pPr/>
              <a:t>6</a:t>
            </a:fld>
            <a:endParaRPr lang="en-GB" altLang="nl-NL" sz="1200" dirty="0">
              <a:latin typeface="Calibri" panose="020F0502020204030204" pitchFamily="34" charset="0"/>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2419" name="Rectangle 3"/>
          <p:cNvSpPr>
            <a:spLocks noGrp="1" noChangeArrowheads="1"/>
          </p:cNvSpPr>
          <p:nvPr>
            <p:ph type="body" idx="1"/>
          </p:nvPr>
        </p:nvSpPr>
        <p:spPr/>
        <p:txBody>
          <a:bodyPr/>
          <a:lstStyle/>
          <a:p>
            <a:pPr marL="285750" indent="-285750">
              <a:buFont typeface="Arial" panose="020B0604020202020204" pitchFamily="34" charset="0"/>
              <a:buChar char="•"/>
              <a:defRPr/>
            </a:pPr>
            <a:r>
              <a:rPr lang="nl-NL" altLang="nl-NL" dirty="0"/>
              <a:t>This is an example of an area that gives massive opportunity</a:t>
            </a:r>
          </a:p>
          <a:p>
            <a:pPr marL="285750" indent="-285750">
              <a:buFont typeface="Arial" panose="020B0604020202020204" pitchFamily="34" charset="0"/>
              <a:buChar char="•"/>
              <a:defRPr/>
            </a:pPr>
            <a:r>
              <a:rPr lang="nl-NL" altLang="nl-NL" dirty="0"/>
              <a:t>How far are we in terms of IoT ??</a:t>
            </a:r>
          </a:p>
          <a:p>
            <a:pPr>
              <a:defRPr/>
            </a:pPr>
            <a:endParaRPr lang="nl-NL" altLang="nl-NL" dirty="0"/>
          </a:p>
          <a:p>
            <a:pPr marL="285750" indent="-285750">
              <a:buFont typeface="Arial" panose="020B0604020202020204" pitchFamily="34" charset="0"/>
              <a:buChar char="•"/>
              <a:defRPr/>
            </a:pPr>
            <a:r>
              <a:rPr lang="nl-NL" altLang="nl-NL" dirty="0"/>
              <a:t>Not really far, but we have started.</a:t>
            </a:r>
          </a:p>
          <a:p>
            <a:pPr marL="285750" indent="-285750">
              <a:buFont typeface="Arial" panose="020B0604020202020204" pitchFamily="34" charset="0"/>
              <a:buChar char="•"/>
              <a:defRPr/>
            </a:pPr>
            <a:r>
              <a:rPr lang="nl-NL" altLang="nl-NL" dirty="0"/>
              <a:t>LoRa available across the site and the first 2 application atre in launch</a:t>
            </a:r>
          </a:p>
          <a:p>
            <a:pPr marL="285750" indent="-285750">
              <a:buFont typeface="Arial" panose="020B0604020202020204" pitchFamily="34" charset="0"/>
              <a:buChar char="•"/>
              <a:defRPr/>
            </a:pPr>
            <a:r>
              <a:rPr lang="nl-NL" altLang="nl-NL" dirty="0"/>
              <a:t>Air humidity control in conditioned warehouse</a:t>
            </a:r>
          </a:p>
          <a:p>
            <a:pPr marL="285750" indent="-285750">
              <a:buFont typeface="Arial" panose="020B0604020202020204" pitchFamily="34" charset="0"/>
              <a:buChar char="•"/>
              <a:defRPr/>
            </a:pPr>
            <a:r>
              <a:rPr lang="nl-NL" altLang="nl-NL" dirty="0"/>
              <a:t>Greasing devices and grease containers in the raw materials agglomeration</a:t>
            </a:r>
          </a:p>
          <a:p>
            <a:pPr marL="285750" indent="-285750">
              <a:buFont typeface="Arial" panose="020B0604020202020204" pitchFamily="34" charset="0"/>
              <a:buChar char="•"/>
              <a:defRPr/>
            </a:pPr>
            <a:endParaRPr lang="nl-NL" altLang="nl-NL" dirty="0"/>
          </a:p>
          <a:p>
            <a:pPr marL="285750" indent="-285750">
              <a:buFont typeface="Arial" panose="020B0604020202020204" pitchFamily="34" charset="0"/>
              <a:buChar char="•"/>
              <a:defRPr/>
            </a:pPr>
            <a:r>
              <a:rPr lang="nl-NL" altLang="nl-NL" dirty="0"/>
              <a:t>So we are preparing for more integrated solutions based on smart sensors and new fit for purpose communication protocols</a:t>
            </a:r>
          </a:p>
          <a:p>
            <a:pPr marL="285750" indent="-285750">
              <a:buFont typeface="Arial" panose="020B0604020202020204" pitchFamily="34" charset="0"/>
              <a:buChar char="•"/>
              <a:defRPr/>
            </a:pPr>
            <a:r>
              <a:rPr lang="nl-NL" altLang="nl-NL" dirty="0"/>
              <a:t>LoRa is so called WiFi for open air applications (low signal frequency and low energy usage)</a:t>
            </a:r>
          </a:p>
          <a:p>
            <a:pPr marL="285750" indent="-285750">
              <a:buFont typeface="Arial" panose="020B0604020202020204" pitchFamily="34" charset="0"/>
              <a:buChar char="•"/>
              <a:defRPr/>
            </a:pPr>
            <a:endParaRPr lang="nl-NL" altLang="nl-NL" dirty="0"/>
          </a:p>
          <a:p>
            <a:pPr marL="285750" indent="-285750">
              <a:buFont typeface="Arial" panose="020B0604020202020204" pitchFamily="34" charset="0"/>
              <a:buChar char="•"/>
              <a:defRPr/>
            </a:pPr>
            <a:r>
              <a:rPr lang="nl-NL" altLang="nl-NL" dirty="0"/>
              <a:t>It works and the challenge is on: who comes up with the next good ideas to put into practice ??</a:t>
            </a:r>
          </a:p>
          <a:p>
            <a:pPr marL="285750" indent="-285750">
              <a:buFont typeface="Arial" panose="020B0604020202020204" pitchFamily="34" charset="0"/>
              <a:buChar char="•"/>
              <a:defRPr/>
            </a:pPr>
            <a:r>
              <a:rPr lang="nl-NL" altLang="nl-NL" dirty="0"/>
              <a:t>You’re invited.</a:t>
            </a:r>
          </a:p>
          <a:p>
            <a:pPr>
              <a:defRPr/>
            </a:pPr>
            <a:endParaRPr lang="nl-NL" altLang="nl-NL" dirty="0"/>
          </a:p>
        </p:txBody>
      </p:sp>
    </p:spTree>
    <p:extLst>
      <p:ext uri="{BB962C8B-B14F-4D97-AF65-F5344CB8AC3E}">
        <p14:creationId xmlns:p14="http://schemas.microsoft.com/office/powerpoint/2010/main" val="3746300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523875"/>
            <a:ext cx="8234363" cy="46323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3DC2FC80-9B75-4BD0-B087-2C320499B810}" type="slidenum">
              <a:rPr lang="de-CH" smtClean="0">
                <a:solidFill>
                  <a:prstClr val="black"/>
                </a:solidFill>
              </a:rPr>
              <a:pPr>
                <a:defRPr/>
              </a:pPr>
              <a:t>7</a:t>
            </a:fld>
            <a:endParaRPr lang="de-CH" dirty="0">
              <a:solidFill>
                <a:prstClr val="black"/>
              </a:solidFill>
            </a:endParaRPr>
          </a:p>
        </p:txBody>
      </p:sp>
    </p:spTree>
    <p:extLst>
      <p:ext uri="{BB962C8B-B14F-4D97-AF65-F5344CB8AC3E}">
        <p14:creationId xmlns:p14="http://schemas.microsoft.com/office/powerpoint/2010/main" val="1682967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endParaRPr lang="en-US" dirty="0"/>
          </a:p>
        </p:txBody>
      </p:sp>
      <p:sp>
        <p:nvSpPr>
          <p:cNvPr id="4" name="Foliennummernplatzhalter 3"/>
          <p:cNvSpPr>
            <a:spLocks noGrp="1"/>
          </p:cNvSpPr>
          <p:nvPr>
            <p:ph type="sldNum" sz="quarter" idx="10"/>
          </p:nvPr>
        </p:nvSpPr>
        <p:spPr/>
        <p:txBody>
          <a:bodyPr/>
          <a:lstStyle/>
          <a:p>
            <a:r>
              <a:rPr lang="de-DE" dirty="0">
                <a:latin typeface="Arial" pitchFamily="34" charset="0"/>
              </a:rPr>
              <a:t>Notizen </a:t>
            </a:r>
            <a:fld id="{AD141568-5488-4AC9-B82D-9F5CE1225E2A}" type="slidenum">
              <a:rPr lang="de-DE" smtClean="0">
                <a:latin typeface="Arial" pitchFamily="34" charset="0"/>
              </a:rPr>
              <a:pPr/>
              <a:t>9</a:t>
            </a:fld>
            <a:endParaRPr lang="de-DE" dirty="0">
              <a:latin typeface="Arial" pitchFamily="34" charset="0"/>
            </a:endParaRPr>
          </a:p>
        </p:txBody>
      </p:sp>
    </p:spTree>
    <p:extLst>
      <p:ext uri="{BB962C8B-B14F-4D97-AF65-F5344CB8AC3E}">
        <p14:creationId xmlns:p14="http://schemas.microsoft.com/office/powerpoint/2010/main" val="2727762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a:t>
            </a:r>
            <a:r>
              <a:rPr lang="en-US" baseline="0" dirty="0"/>
              <a:t> is a variety of definitions – do you understand them? If not, you are not alone.</a:t>
            </a:r>
            <a:endParaRPr lang="en-US" dirty="0"/>
          </a:p>
        </p:txBody>
      </p:sp>
      <p:sp>
        <p:nvSpPr>
          <p:cNvPr id="4" name="Slide Number Placeholder 3"/>
          <p:cNvSpPr>
            <a:spLocks noGrp="1"/>
          </p:cNvSpPr>
          <p:nvPr>
            <p:ph type="sldNum" sz="quarter" idx="10"/>
          </p:nvPr>
        </p:nvSpPr>
        <p:spPr/>
        <p:txBody>
          <a:bodyPr/>
          <a:lstStyle/>
          <a:p>
            <a:pPr>
              <a:defRPr/>
            </a:pPr>
            <a:fld id="{3DC2FC80-9B75-4BD0-B087-2C320499B810}" type="slidenum">
              <a:rPr lang="de-CH" smtClean="0"/>
              <a:pPr>
                <a:defRPr/>
              </a:pPr>
              <a:t>10</a:t>
            </a:fld>
            <a:endParaRPr lang="de-CH" dirty="0"/>
          </a:p>
        </p:txBody>
      </p:sp>
    </p:spTree>
    <p:extLst>
      <p:ext uri="{BB962C8B-B14F-4D97-AF65-F5344CB8AC3E}">
        <p14:creationId xmlns:p14="http://schemas.microsoft.com/office/powerpoint/2010/main" val="946741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TextEdit="1"/>
          </p:cNvSpPr>
          <p:nvPr>
            <p:ph type="sldImg"/>
          </p:nvPr>
        </p:nvSpPr>
        <p:spPr>
          <a:ln/>
        </p:spPr>
      </p:sp>
      <p:sp>
        <p:nvSpPr>
          <p:cNvPr id="24579" name="Rectangle 3"/>
          <p:cNvSpPr>
            <a:spLocks noGrp="1"/>
          </p:cNvSpPr>
          <p:nvPr>
            <p:ph type="body" idx="1"/>
          </p:nvPr>
        </p:nvSpPr>
        <p:spPr>
          <a:noFill/>
          <a:ln/>
        </p:spPr>
        <p:txBody>
          <a:bodyPr/>
          <a:lstStyle/>
          <a:p>
            <a:r>
              <a:rPr lang="en-US" b="1" dirty="0"/>
              <a:t>Industry 4.0 eludes to a 4</a:t>
            </a:r>
            <a:r>
              <a:rPr lang="en-US" b="1" baseline="30000" dirty="0"/>
              <a:t>th</a:t>
            </a:r>
            <a:r>
              <a:rPr lang="en-US" b="1" dirty="0"/>
              <a:t> Industrial Revolution</a:t>
            </a:r>
          </a:p>
          <a:p>
            <a:endParaRPr lang="en-US" b="1" dirty="0"/>
          </a:p>
          <a:p>
            <a:r>
              <a:rPr lang="en-US" b="0" dirty="0"/>
              <a:t>(Click)</a:t>
            </a:r>
          </a:p>
          <a:p>
            <a:r>
              <a:rPr lang="en-US" b="0" dirty="0"/>
              <a:t>1</a:t>
            </a:r>
            <a:r>
              <a:rPr lang="en-US" b="0" baseline="30000" dirty="0"/>
              <a:t>st</a:t>
            </a:r>
            <a:r>
              <a:rPr lang="en-US" b="0" dirty="0"/>
              <a:t> 18</a:t>
            </a:r>
            <a:r>
              <a:rPr lang="en-US" b="0" baseline="30000" dirty="0"/>
              <a:t>th</a:t>
            </a:r>
            <a:r>
              <a:rPr lang="en-US" b="0" dirty="0"/>
              <a:t> Century, </a:t>
            </a:r>
            <a:r>
              <a:rPr lang="en-US" b="1" dirty="0"/>
              <a:t>Steam and Water </a:t>
            </a:r>
            <a:r>
              <a:rPr lang="en-US" b="0" dirty="0"/>
              <a:t>driven </a:t>
            </a:r>
            <a:r>
              <a:rPr lang="en-US" b="1" dirty="0"/>
              <a:t>mechanical production</a:t>
            </a:r>
            <a:r>
              <a:rPr lang="en-US" b="0" dirty="0"/>
              <a:t>, starting in Britain</a:t>
            </a:r>
          </a:p>
          <a:p>
            <a:r>
              <a:rPr lang="en-US" b="0" dirty="0"/>
              <a:t>	- </a:t>
            </a:r>
            <a:r>
              <a:rPr lang="en-US" b="1" dirty="0"/>
              <a:t>Arkwight’s</a:t>
            </a:r>
            <a:r>
              <a:rPr lang="en-US" dirty="0"/>
              <a:t> </a:t>
            </a:r>
            <a:r>
              <a:rPr lang="en-US" b="1" dirty="0"/>
              <a:t>spinning frame</a:t>
            </a:r>
            <a:endParaRPr lang="en-US" dirty="0"/>
          </a:p>
          <a:p>
            <a:r>
              <a:rPr lang="en-US" dirty="0"/>
              <a:t>	- </a:t>
            </a:r>
            <a:r>
              <a:rPr lang="en-US" b="1" dirty="0"/>
              <a:t>Samuel</a:t>
            </a:r>
            <a:r>
              <a:rPr lang="en-US" b="1" baseline="0" dirty="0"/>
              <a:t> C</a:t>
            </a:r>
            <a:r>
              <a:rPr lang="en-US" b="1" dirty="0"/>
              <a:t>rompton’s</a:t>
            </a:r>
            <a:r>
              <a:rPr lang="en-US" dirty="0"/>
              <a:t> </a:t>
            </a:r>
            <a:r>
              <a:rPr lang="en-US" b="1" dirty="0"/>
              <a:t>spinning mule </a:t>
            </a:r>
          </a:p>
          <a:p>
            <a:r>
              <a:rPr lang="en-US" b="1" dirty="0"/>
              <a:t>		–</a:t>
            </a:r>
            <a:r>
              <a:rPr lang="en-US" dirty="0"/>
              <a:t> UK centre for </a:t>
            </a:r>
            <a:r>
              <a:rPr lang="en-US" b="1" dirty="0"/>
              <a:t>mass cloth production</a:t>
            </a:r>
            <a:r>
              <a:rPr lang="en-US" dirty="0"/>
              <a:t>.</a:t>
            </a:r>
          </a:p>
          <a:p>
            <a:endParaRPr lang="en-US" dirty="0"/>
          </a:p>
          <a:p>
            <a:r>
              <a:rPr lang="en-US" b="0" dirty="0"/>
              <a:t>(Click)</a:t>
            </a:r>
          </a:p>
          <a:p>
            <a:pPr>
              <a:buFont typeface="Wingdings"/>
              <a:buNone/>
            </a:pPr>
            <a:r>
              <a:rPr lang="en-US" b="0" dirty="0"/>
              <a:t>2</a:t>
            </a:r>
            <a:r>
              <a:rPr lang="en-US" b="0" baseline="30000" dirty="0"/>
              <a:t>nd</a:t>
            </a:r>
            <a:r>
              <a:rPr lang="en-US" b="0" dirty="0"/>
              <a:t> Mass production, electrically driven conveyors</a:t>
            </a:r>
          </a:p>
          <a:p>
            <a:pPr>
              <a:buFont typeface="Wingdings"/>
              <a:buNone/>
            </a:pPr>
            <a:endParaRPr lang="en-US" b="0" dirty="0"/>
          </a:p>
          <a:p>
            <a:pPr>
              <a:buFont typeface="Wingdings"/>
              <a:buNone/>
            </a:pPr>
            <a:r>
              <a:rPr lang="en-US" b="0" dirty="0"/>
              <a:t>(Click)</a:t>
            </a:r>
          </a:p>
          <a:p>
            <a:r>
              <a:rPr lang="en-US" b="0" dirty="0"/>
              <a:t>3</a:t>
            </a:r>
            <a:r>
              <a:rPr lang="en-US" b="0" baseline="30000" dirty="0"/>
              <a:t>rd</a:t>
            </a:r>
            <a:r>
              <a:rPr lang="en-US" b="0" dirty="0"/>
              <a:t> IT first used in Industry e.g.</a:t>
            </a:r>
            <a:r>
              <a:rPr lang="en-US" b="0" baseline="0" dirty="0"/>
              <a:t> PLCs</a:t>
            </a:r>
          </a:p>
          <a:p>
            <a:pPr lvl="0"/>
            <a:r>
              <a:rPr lang="en-US" b="0" baseline="0" dirty="0"/>
              <a:t> - Siemens Simatic G announced @ Paris Machine Tool fair in 1959</a:t>
            </a:r>
          </a:p>
          <a:p>
            <a:pPr lvl="1"/>
            <a:endParaRPr lang="en-US" b="0" baseline="0" dirty="0"/>
          </a:p>
          <a:p>
            <a:pPr lvl="0">
              <a:buFont typeface="Wingdings"/>
              <a:buNone/>
            </a:pPr>
            <a:r>
              <a:rPr lang="en-US" b="0" baseline="0" dirty="0"/>
              <a:t>(Click)</a:t>
            </a:r>
          </a:p>
          <a:p>
            <a:pPr lvl="0">
              <a:buFont typeface="Wingdings"/>
              <a:buNone/>
            </a:pPr>
            <a:r>
              <a:rPr lang="en-US" b="0" baseline="0" dirty="0"/>
              <a:t>4</a:t>
            </a:r>
            <a:r>
              <a:rPr lang="en-US" b="0" baseline="30000" dirty="0"/>
              <a:t>th</a:t>
            </a:r>
            <a:r>
              <a:rPr lang="en-US" b="0" baseline="0" dirty="0"/>
              <a:t> Is now starting, based on Cyber-Physical systems</a:t>
            </a:r>
          </a:p>
          <a:p>
            <a:pPr lvl="0">
              <a:buFont typeface="Wingdings"/>
              <a:buChar char="Ø"/>
            </a:pPr>
            <a:endParaRPr lang="en-US" b="0" baseline="0" dirty="0"/>
          </a:p>
          <a:p>
            <a:pPr lvl="0">
              <a:buFont typeface="Wingdings"/>
              <a:buNone/>
            </a:pPr>
            <a:r>
              <a:rPr lang="en-US" b="0" dirty="0"/>
              <a:t>Driven by IoT &amp; Virtualisation (Gaming Industry)</a:t>
            </a:r>
          </a:p>
          <a:p>
            <a:pPr lvl="0">
              <a:buFont typeface="Wingdings"/>
              <a:buNone/>
            </a:pPr>
            <a:r>
              <a:rPr lang="en-US" b="0" dirty="0"/>
              <a:t>Industry 4.0 is IoT for Manufacturing Production</a:t>
            </a:r>
          </a:p>
          <a:p>
            <a:endParaRPr lang="en-US" b="1" dirty="0"/>
          </a:p>
          <a:p>
            <a:endParaRPr lang="en-US" b="1" dirty="0"/>
          </a:p>
          <a:p>
            <a:r>
              <a:rPr lang="en-US" b="1" dirty="0"/>
              <a:t>Additional Information:</a:t>
            </a:r>
          </a:p>
          <a:p>
            <a:r>
              <a:rPr lang="en-US" b="1" dirty="0"/>
              <a:t>Manufacturing companies are facing numerous challenges: energy and resource efficiency are becoming increasingly decisive factors for competiveness; innovation cycles are becoming shorter and markets more volatile. The vision for Industry 4.0 addresses these challenges with the development of intelligent, integrated production units – which will also have an impact on the process industry.</a:t>
            </a:r>
          </a:p>
          <a:p>
            <a:r>
              <a:rPr lang="en-US" b="1" dirty="0"/>
              <a:t>Industry 4.0 - </a:t>
            </a:r>
            <a:r>
              <a:rPr lang="en-US" dirty="0"/>
              <a:t>The term “Industry 4.0” was coined in Germany because the subject forms a fundamental part of the high-tech strategy of the German government. The underlying concept of an “Internet of things” can be found worldwide, however, in relation to the future of industry. As a global company and technology leader, Siemens will play an important role in shaping the future of industry. Developments that focus on Industry 4.0 will make a contribution.</a:t>
            </a:r>
          </a:p>
          <a:p>
            <a:r>
              <a:rPr lang="en-US" dirty="0"/>
              <a:t>The concept behind Industry 4.0 is that, in the future, plants will consist of intelligent, autonomously operating production units (cyber-physical systems, CPS) by means of interdisciplinary engineering. The company-wide networking and interaction of CPS turn these intelligent plants into flexible value creation networks. But in order to make this vision a reality, some challenges must still be overcome. The prerequisite is an infrastructure that provides a flexible access to information not only at the plant but also beyond. Production resources and products must have their own intelligence in order to perform functions independently, and digital and real plants need to merge.</a:t>
            </a:r>
          </a:p>
          <a:p>
            <a:r>
              <a:rPr lang="en-US" dirty="0"/>
              <a:t>Some prerequisites for this already exist, while others still need to be further developed or are yet to be conceived. For this reason, Industry 4.0 will not immediately become a reality in day-to-day production in the process industry. Nevertheless, experts are sure that companies in this industry will be part of this innovative and flexible value creation network – although to varying degrees, based on the sector and processes involved.</a:t>
            </a:r>
          </a:p>
          <a:p>
            <a:endParaRPr lang="en-US" dirty="0"/>
          </a:p>
        </p:txBody>
      </p:sp>
    </p:spTree>
    <p:extLst>
      <p:ext uri="{BB962C8B-B14F-4D97-AF65-F5344CB8AC3E}">
        <p14:creationId xmlns:p14="http://schemas.microsoft.com/office/powerpoint/2010/main" val="3682153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de-DE" dirty="0"/>
              <a:t>IoT image source: https://pixabay.com/de/netzwerk-iot-internet-der-dinge-782707/</a:t>
            </a:r>
          </a:p>
          <a:p>
            <a:pPr marL="0" marR="0" indent="0" algn="l" defTabSz="914180" rtl="0" eaLnBrk="1" fontAlgn="auto" latinLnBrk="0" hangingPunct="1">
              <a:lnSpc>
                <a:spcPct val="100000"/>
              </a:lnSpc>
              <a:spcBef>
                <a:spcPts val="700"/>
              </a:spcBef>
              <a:spcAft>
                <a:spcPts val="0"/>
              </a:spcAft>
              <a:buClr>
                <a:schemeClr val="tx2"/>
              </a:buClr>
              <a:buSzPct val="70000"/>
              <a:buFont typeface="Wingdings" pitchFamily="2" charset="2"/>
              <a:buNone/>
              <a:tabLst/>
              <a:defRPr/>
            </a:pPr>
            <a:r>
              <a:rPr lang="de-DE" dirty="0"/>
              <a:t>	</a:t>
            </a:r>
            <a:r>
              <a:rPr lang="de-DE" dirty="0">
                <a:effectLst/>
              </a:rPr>
              <a:t>Lizenz: </a:t>
            </a:r>
            <a:r>
              <a:rPr lang="de-DE" dirty="0">
                <a:effectLst/>
                <a:hlinkClick r:id="rId3"/>
              </a:rPr>
              <a:t>CC0 Public Domain</a:t>
            </a:r>
            <a:r>
              <a:rPr lang="de-DE" dirty="0">
                <a:effectLst/>
              </a:rPr>
              <a:t> / </a:t>
            </a:r>
            <a:r>
              <a:rPr lang="de-DE" dirty="0">
                <a:effectLst/>
                <a:hlinkClick r:id="rId4"/>
              </a:rPr>
              <a:t>FAQ</a:t>
            </a:r>
            <a:r>
              <a:rPr lang="de-DE" dirty="0">
                <a:effectLst/>
              </a:rPr>
              <a:t> Freie kommerzielle Nutzung / Kein Bildnachweis nötig</a:t>
            </a:r>
          </a:p>
          <a:p>
            <a:pPr marL="0" indent="0">
              <a:buNone/>
            </a:pPr>
            <a:endParaRPr lang="de-DE" dirty="0"/>
          </a:p>
        </p:txBody>
      </p:sp>
      <p:sp>
        <p:nvSpPr>
          <p:cNvPr id="4" name="Slide Number Placeholder 3"/>
          <p:cNvSpPr>
            <a:spLocks noGrp="1"/>
          </p:cNvSpPr>
          <p:nvPr>
            <p:ph type="sldNum" sz="quarter" idx="10"/>
          </p:nvPr>
        </p:nvSpPr>
        <p:spPr/>
        <p:txBody>
          <a:bodyPr/>
          <a:lstStyle/>
          <a:p>
            <a:fld id="{78D175BF-D7F5-40CD-844F-A2421065051F}" type="slidenum">
              <a:rPr lang="en-US" smtClean="0"/>
              <a:pPr/>
              <a:t>14</a:t>
            </a:fld>
            <a:endParaRPr lang="en-US" dirty="0"/>
          </a:p>
        </p:txBody>
      </p:sp>
    </p:spTree>
    <p:extLst>
      <p:ext uri="{BB962C8B-B14F-4D97-AF65-F5344CB8AC3E}">
        <p14:creationId xmlns:p14="http://schemas.microsoft.com/office/powerpoint/2010/main" val="3896486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defTabSz="990600" eaLnBrk="0" hangingPunct="0">
              <a:defRPr sz="1600">
                <a:solidFill>
                  <a:srgbClr val="000000"/>
                </a:solidFill>
                <a:latin typeface="Arial" charset="0"/>
              </a:defRPr>
            </a:lvl1pPr>
            <a:lvl2pPr marL="742950" indent="-285750" defTabSz="990600" eaLnBrk="0" hangingPunct="0">
              <a:defRPr sz="1600">
                <a:solidFill>
                  <a:srgbClr val="000000"/>
                </a:solidFill>
                <a:latin typeface="Arial" charset="0"/>
              </a:defRPr>
            </a:lvl2pPr>
            <a:lvl3pPr marL="1143000" indent="-228600" defTabSz="990600" eaLnBrk="0" hangingPunct="0">
              <a:defRPr sz="1600">
                <a:solidFill>
                  <a:srgbClr val="000000"/>
                </a:solidFill>
                <a:latin typeface="Arial" charset="0"/>
              </a:defRPr>
            </a:lvl3pPr>
            <a:lvl4pPr marL="1600200" indent="-228600" defTabSz="990600" eaLnBrk="0" hangingPunct="0">
              <a:defRPr sz="1600">
                <a:solidFill>
                  <a:srgbClr val="000000"/>
                </a:solidFill>
                <a:latin typeface="Arial" charset="0"/>
              </a:defRPr>
            </a:lvl4pPr>
            <a:lvl5pPr marL="2057400" indent="-228600" defTabSz="990600" eaLnBrk="0" hangingPunct="0">
              <a:defRPr sz="1600">
                <a:solidFill>
                  <a:srgbClr val="000000"/>
                </a:solidFill>
                <a:latin typeface="Arial" charset="0"/>
              </a:defRPr>
            </a:lvl5pPr>
            <a:lvl6pPr marL="25146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6pPr>
            <a:lvl7pPr marL="29718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7pPr>
            <a:lvl8pPr marL="34290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8pPr>
            <a:lvl9pPr marL="38862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9pPr>
          </a:lstStyle>
          <a:p>
            <a:pPr eaLnBrk="1" hangingPunct="1"/>
            <a:fld id="{714D51BA-E676-48F6-8126-43749E392D02}" type="slidenum">
              <a:rPr lang="de-CH" sz="1000" smtClean="0">
                <a:solidFill>
                  <a:schemeClr val="tx1"/>
                </a:solidFill>
              </a:rPr>
              <a:pPr eaLnBrk="1" hangingPunct="1"/>
              <a:t>17</a:t>
            </a:fld>
            <a:endParaRPr lang="de-CH" sz="1000" dirty="0">
              <a:solidFill>
                <a:schemeClr val="tx1"/>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lIns="98990" tIns="49494" rIns="98990" bIns="49494"/>
          <a:lstStyle/>
          <a:p>
            <a:pPr eaLnBrk="1" hangingPunct="1"/>
            <a:endParaRPr lang="de-DE" dirty="0">
              <a:latin typeface="Arial" charset="0"/>
              <a:cs typeface="Arial" charset="0"/>
            </a:endParaRPr>
          </a:p>
        </p:txBody>
      </p:sp>
    </p:spTree>
    <p:extLst>
      <p:ext uri="{BB962C8B-B14F-4D97-AF65-F5344CB8AC3E}">
        <p14:creationId xmlns:p14="http://schemas.microsoft.com/office/powerpoint/2010/main" val="2106995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863" y="446088"/>
            <a:ext cx="6891337" cy="3876675"/>
          </a:xfrm>
        </p:spPr>
      </p:sp>
      <p:sp>
        <p:nvSpPr>
          <p:cNvPr id="3" name="Notes Placeholder 2"/>
          <p:cNvSpPr>
            <a:spLocks noGrp="1"/>
          </p:cNvSpPr>
          <p:nvPr>
            <p:ph type="body" idx="1"/>
          </p:nvPr>
        </p:nvSpPr>
        <p:spPr/>
        <p:txBody>
          <a:bodyPr/>
          <a:lstStyle/>
          <a:p>
            <a:r>
              <a:rPr lang="en-US" dirty="0"/>
              <a:t>Marc</a:t>
            </a:r>
          </a:p>
        </p:txBody>
      </p:sp>
      <p:sp>
        <p:nvSpPr>
          <p:cNvPr id="4" name="Slide Number Placeholder 3"/>
          <p:cNvSpPr>
            <a:spLocks noGrp="1"/>
          </p:cNvSpPr>
          <p:nvPr>
            <p:ph type="sldNum" sz="quarter" idx="10"/>
          </p:nvPr>
        </p:nvSpPr>
        <p:spPr/>
        <p:txBody>
          <a:bodyPr/>
          <a:lstStyle/>
          <a:p>
            <a:pPr>
              <a:defRPr/>
            </a:pPr>
            <a:fld id="{269D842B-1FC1-4F25-BC6D-0E24B27A3F65}" type="slidenum">
              <a:rPr lang="de-CH" smtClean="0">
                <a:solidFill>
                  <a:srgbClr val="000000"/>
                </a:solidFill>
                <a:latin typeface="Arial"/>
              </a:rPr>
              <a:pPr>
                <a:defRPr/>
              </a:pPr>
              <a:t>22</a:t>
            </a:fld>
            <a:endParaRPr lang="de-CH" dirty="0">
              <a:solidFill>
                <a:srgbClr val="000000"/>
              </a:solidFill>
              <a:latin typeface="Arial"/>
            </a:endParaRPr>
          </a:p>
        </p:txBody>
      </p:sp>
    </p:spTree>
    <p:extLst>
      <p:ext uri="{BB962C8B-B14F-4D97-AF65-F5344CB8AC3E}">
        <p14:creationId xmlns:p14="http://schemas.microsoft.com/office/powerpoint/2010/main" val="350880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975" y="482600"/>
            <a:ext cx="7580313" cy="42656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0CE3404-78B9-4819-95A6-F9D07B45CDE8}" type="slidenum">
              <a:rPr lang="de-DE" smtClean="0"/>
              <a:pPr/>
              <a:t>31</a:t>
            </a:fld>
            <a:endParaRPr lang="de-DE" dirty="0"/>
          </a:p>
        </p:txBody>
      </p:sp>
    </p:spTree>
    <p:extLst>
      <p:ext uri="{BB962C8B-B14F-4D97-AF65-F5344CB8AC3E}">
        <p14:creationId xmlns:p14="http://schemas.microsoft.com/office/powerpoint/2010/main" val="1339293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975" y="482600"/>
            <a:ext cx="7580313" cy="42656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9B8E325-4D53-4AC4-8D16-3888A536349E}" type="slidenum">
              <a:rPr lang="de-CH" smtClean="0"/>
              <a:pPr/>
              <a:t>32</a:t>
            </a:fld>
            <a:endParaRPr lang="de-CH" dirty="0"/>
          </a:p>
        </p:txBody>
      </p:sp>
    </p:spTree>
    <p:extLst>
      <p:ext uri="{BB962C8B-B14F-4D97-AF65-F5344CB8AC3E}">
        <p14:creationId xmlns:p14="http://schemas.microsoft.com/office/powerpoint/2010/main" val="2867543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defTabSz="990600" eaLnBrk="0" hangingPunct="0">
              <a:defRPr sz="1600">
                <a:solidFill>
                  <a:srgbClr val="000000"/>
                </a:solidFill>
                <a:latin typeface="Arial" charset="0"/>
              </a:defRPr>
            </a:lvl1pPr>
            <a:lvl2pPr marL="742950" indent="-285750" defTabSz="990600" eaLnBrk="0" hangingPunct="0">
              <a:defRPr sz="1600">
                <a:solidFill>
                  <a:srgbClr val="000000"/>
                </a:solidFill>
                <a:latin typeface="Arial" charset="0"/>
              </a:defRPr>
            </a:lvl2pPr>
            <a:lvl3pPr marL="1143000" indent="-228600" defTabSz="990600" eaLnBrk="0" hangingPunct="0">
              <a:defRPr sz="1600">
                <a:solidFill>
                  <a:srgbClr val="000000"/>
                </a:solidFill>
                <a:latin typeface="Arial" charset="0"/>
              </a:defRPr>
            </a:lvl3pPr>
            <a:lvl4pPr marL="1600200" indent="-228600" defTabSz="990600" eaLnBrk="0" hangingPunct="0">
              <a:defRPr sz="1600">
                <a:solidFill>
                  <a:srgbClr val="000000"/>
                </a:solidFill>
                <a:latin typeface="Arial" charset="0"/>
              </a:defRPr>
            </a:lvl4pPr>
            <a:lvl5pPr marL="2057400" indent="-228600" defTabSz="990600" eaLnBrk="0" hangingPunct="0">
              <a:defRPr sz="1600">
                <a:solidFill>
                  <a:srgbClr val="000000"/>
                </a:solidFill>
                <a:latin typeface="Arial" charset="0"/>
              </a:defRPr>
            </a:lvl5pPr>
            <a:lvl6pPr marL="25146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6pPr>
            <a:lvl7pPr marL="29718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7pPr>
            <a:lvl8pPr marL="34290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8pPr>
            <a:lvl9pPr marL="3886200" indent="-228600" defTabSz="990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9pPr>
          </a:lstStyle>
          <a:p>
            <a:pPr eaLnBrk="1" hangingPunct="1"/>
            <a:fld id="{714D51BA-E676-48F6-8126-43749E392D02}" type="slidenum">
              <a:rPr lang="de-CH" sz="1000" smtClean="0">
                <a:solidFill>
                  <a:schemeClr val="tx1"/>
                </a:solidFill>
              </a:rPr>
              <a:pPr eaLnBrk="1" hangingPunct="1"/>
              <a:t>33</a:t>
            </a:fld>
            <a:endParaRPr lang="de-CH" sz="1000" dirty="0">
              <a:solidFill>
                <a:schemeClr val="tx1"/>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lIns="98990" tIns="49494" rIns="98990" bIns="49494"/>
          <a:lstStyle/>
          <a:p>
            <a:pPr eaLnBrk="1" hangingPunct="1"/>
            <a:endParaRPr lang="de-DE" dirty="0">
              <a:latin typeface="Arial" charset="0"/>
              <a:cs typeface="Arial" charset="0"/>
            </a:endParaRPr>
          </a:p>
        </p:txBody>
      </p:sp>
    </p:spTree>
    <p:extLst>
      <p:ext uri="{BB962C8B-B14F-4D97-AF65-F5344CB8AC3E}">
        <p14:creationId xmlns:p14="http://schemas.microsoft.com/office/powerpoint/2010/main" val="25677426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a:xfrm>
            <a:off x="419100" y="703263"/>
            <a:ext cx="6265863" cy="3524250"/>
          </a:xfrm>
        </p:spPr>
      </p:sp>
      <p:sp>
        <p:nvSpPr>
          <p:cNvPr id="3" name="Notizenplatzhalter 2"/>
          <p:cNvSpPr>
            <a:spLocks noGrp="1"/>
          </p:cNvSpPr>
          <p:nvPr>
            <p:ph type="body" idx="1"/>
          </p:nvPr>
        </p:nvSpPr>
        <p:spPr/>
        <p:txBody>
          <a:bodyPr/>
          <a:lstStyle/>
          <a:p>
            <a:endParaRPr lang="en-US" dirty="0"/>
          </a:p>
          <a:p>
            <a:r>
              <a:rPr lang="en-US" dirty="0"/>
              <a:t>                                                    Speaker Notes: This slide introduces what lies beyond currently</a:t>
            </a:r>
            <a:r>
              <a:rPr lang="en-US" baseline="0" dirty="0"/>
              <a:t> existing plant data services – an expanding cloud</a:t>
            </a:r>
          </a:p>
          <a:p>
            <a:r>
              <a:rPr lang="en-US" baseline="0" dirty="0"/>
              <a:t>                                                    ecosystem of business applications. Although this concept is still in development, this is the long-term vision which</a:t>
            </a:r>
          </a:p>
          <a:p>
            <a:r>
              <a:rPr lang="en-US" baseline="0" dirty="0"/>
              <a:t>                                                    will motivate many customers to become involved right now. Note that this ecosystem spans applications from</a:t>
            </a:r>
          </a:p>
          <a:p>
            <a:r>
              <a:rPr lang="en-US" baseline="0" dirty="0"/>
              <a:t>                                                    Siemens, its partners AND the respective customer. Emphasize the industrial security skills which underlie this idea.</a:t>
            </a:r>
            <a:endParaRPr lang="en-US" dirty="0"/>
          </a:p>
          <a:p>
            <a:endParaRPr lang="en-US" dirty="0"/>
          </a:p>
          <a:p>
            <a:r>
              <a:rPr lang="en-US" dirty="0"/>
              <a:t>                                                    Transcript:  Behind our infinite</a:t>
            </a:r>
            <a:r>
              <a:rPr lang="en-US" baseline="0" dirty="0"/>
              <a:t> loop of connected value lies the cloud ecosystem, a evolving environment for your</a:t>
            </a:r>
          </a:p>
          <a:p>
            <a:r>
              <a:rPr lang="en-US" baseline="0" dirty="0"/>
              <a:t>                                                    entire plant network built along robust industrial security lines. Such an ecosystem becomes your place to innovate,</a:t>
            </a:r>
          </a:p>
          <a:p>
            <a:r>
              <a:rPr lang="en-US" baseline="0" dirty="0"/>
              <a:t>                                                    share and transform industry processes, representing a new standard in protected cloud collaboration.</a:t>
            </a:r>
            <a:endParaRPr lang="en-US" dirty="0"/>
          </a:p>
          <a:p>
            <a:endParaRPr lang="en-US" dirty="0"/>
          </a:p>
          <a:p>
            <a:r>
              <a:rPr lang="en-US" baseline="0" dirty="0"/>
              <a:t>                                                    </a:t>
            </a:r>
            <a:endParaRPr lang="en-US" dirty="0"/>
          </a:p>
        </p:txBody>
      </p:sp>
      <p:sp>
        <p:nvSpPr>
          <p:cNvPr id="4" name="Foliennummernplatzhalter 3"/>
          <p:cNvSpPr>
            <a:spLocks noGrp="1"/>
          </p:cNvSpPr>
          <p:nvPr>
            <p:ph type="sldNum" sz="quarter" idx="10"/>
          </p:nvPr>
        </p:nvSpPr>
        <p:spPr/>
        <p:txBody>
          <a:bodyPr/>
          <a:lstStyle/>
          <a:p>
            <a:r>
              <a:rPr lang="de-DE" dirty="0">
                <a:solidFill>
                  <a:srgbClr val="EEECE1"/>
                </a:solidFill>
              </a:rPr>
              <a:t>Notizen </a:t>
            </a:r>
            <a:fld id="{AD141568-5488-4AC9-B82D-9F5CE1225E2A}" type="slidenum">
              <a:rPr lang="de-DE" smtClean="0">
                <a:solidFill>
                  <a:srgbClr val="EEECE1"/>
                </a:solidFill>
              </a:rPr>
              <a:pPr/>
              <a:t>37</a:t>
            </a:fld>
            <a:endParaRPr lang="de-DE" dirty="0">
              <a:solidFill>
                <a:srgbClr val="EEECE1"/>
              </a:solidFill>
            </a:endParaRPr>
          </a:p>
        </p:txBody>
      </p:sp>
    </p:spTree>
    <p:extLst>
      <p:ext uri="{BB962C8B-B14F-4D97-AF65-F5344CB8AC3E}">
        <p14:creationId xmlns:p14="http://schemas.microsoft.com/office/powerpoint/2010/main" val="3884719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560C11-BBF5-4BFF-A16F-BE7CEEED068B}" type="slidenum">
              <a:rPr lang="en-GB" smtClean="0"/>
              <a:t>39</a:t>
            </a:fld>
            <a:endParaRPr lang="en-GB" dirty="0"/>
          </a:p>
        </p:txBody>
      </p:sp>
    </p:spTree>
    <p:extLst>
      <p:ext uri="{BB962C8B-B14F-4D97-AF65-F5344CB8AC3E}">
        <p14:creationId xmlns:p14="http://schemas.microsoft.com/office/powerpoint/2010/main" val="1592486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de-DE" dirty="0"/>
          </a:p>
        </p:txBody>
      </p:sp>
      <p:sp>
        <p:nvSpPr>
          <p:cNvPr id="4" name="Foliennummernplatzhalter 3"/>
          <p:cNvSpPr>
            <a:spLocks noGrp="1"/>
          </p:cNvSpPr>
          <p:nvPr>
            <p:ph type="sldNum" sz="quarter" idx="10"/>
          </p:nvPr>
        </p:nvSpPr>
        <p:spPr/>
        <p:txBody>
          <a:bodyPr/>
          <a:lstStyle/>
          <a:p>
            <a:r>
              <a:rPr lang="en-US" dirty="0">
                <a:latin typeface="Arial" pitchFamily="34" charset="0"/>
              </a:rPr>
              <a:t>Notizen </a:t>
            </a:r>
            <a:fld id="{AD141568-5488-4AC9-B82D-9F5CE1225E2A}" type="slidenum">
              <a:rPr lang="en-US" smtClean="0">
                <a:latin typeface="Arial" pitchFamily="34" charset="0"/>
              </a:rPr>
              <a:pPr/>
              <a:t>40</a:t>
            </a:fld>
            <a:endParaRPr lang="en-US" dirty="0">
              <a:latin typeface="Arial" pitchFamily="34" charset="0"/>
            </a:endParaRPr>
          </a:p>
        </p:txBody>
      </p:sp>
    </p:spTree>
    <p:extLst>
      <p:ext uri="{BB962C8B-B14F-4D97-AF65-F5344CB8AC3E}">
        <p14:creationId xmlns:p14="http://schemas.microsoft.com/office/powerpoint/2010/main" val="12194016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560C11-BBF5-4BFF-A16F-BE7CEEED068B}" type="slidenum">
              <a:rPr lang="en-GB" smtClean="0"/>
              <a:t>41</a:t>
            </a:fld>
            <a:endParaRPr lang="en-GB" dirty="0"/>
          </a:p>
        </p:txBody>
      </p:sp>
    </p:spTree>
    <p:extLst>
      <p:ext uri="{BB962C8B-B14F-4D97-AF65-F5344CB8AC3E}">
        <p14:creationId xmlns:p14="http://schemas.microsoft.com/office/powerpoint/2010/main" val="3900322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US" dirty="0"/>
          </a:p>
        </p:txBody>
      </p:sp>
      <p:sp>
        <p:nvSpPr>
          <p:cNvPr id="4" name="Foliennummernplatzhalter 3"/>
          <p:cNvSpPr>
            <a:spLocks noGrp="1"/>
          </p:cNvSpPr>
          <p:nvPr>
            <p:ph type="sldNum" sz="quarter" idx="10"/>
          </p:nvPr>
        </p:nvSpPr>
        <p:spPr/>
        <p:txBody>
          <a:bodyPr/>
          <a:lstStyle/>
          <a:p>
            <a:pPr>
              <a:defRPr/>
            </a:pPr>
            <a:r>
              <a:rPr lang="en-US" dirty="0">
                <a:solidFill>
                  <a:prstClr val="black"/>
                </a:solidFill>
              </a:rPr>
              <a:t>Memo </a:t>
            </a:r>
            <a:fld id="{1C4C1A90-3B38-4236-956E-B6B303841669}" type="slidenum">
              <a:rPr lang="en-US" smtClean="0">
                <a:solidFill>
                  <a:prstClr val="black"/>
                </a:solidFill>
              </a:rPr>
              <a:pPr>
                <a:defRPr/>
              </a:pPr>
              <a:t>42</a:t>
            </a:fld>
            <a:endParaRPr lang="en-US" dirty="0">
              <a:solidFill>
                <a:prstClr val="black"/>
              </a:solidFill>
            </a:endParaRPr>
          </a:p>
        </p:txBody>
      </p:sp>
    </p:spTree>
    <p:extLst>
      <p:ext uri="{BB962C8B-B14F-4D97-AF65-F5344CB8AC3E}">
        <p14:creationId xmlns:p14="http://schemas.microsoft.com/office/powerpoint/2010/main" val="156300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r>
              <a:rPr lang="en-US" dirty="0">
                <a:solidFill>
                  <a:srgbClr val="EEECE1"/>
                </a:solidFill>
              </a:rPr>
              <a:t>Notice </a:t>
            </a:r>
            <a:fld id="{AD141568-5488-4AC9-B82D-9F5CE1225E2A}" type="slidenum">
              <a:rPr lang="en-US" smtClean="0">
                <a:solidFill>
                  <a:srgbClr val="EEECE1"/>
                </a:solidFill>
              </a:rPr>
              <a:pPr/>
              <a:t>43</a:t>
            </a:fld>
            <a:endParaRPr lang="en-US" dirty="0">
              <a:solidFill>
                <a:srgbClr val="EEECE1"/>
              </a:solidFill>
            </a:endParaRPr>
          </a:p>
        </p:txBody>
      </p:sp>
    </p:spTree>
    <p:extLst>
      <p:ext uri="{BB962C8B-B14F-4D97-AF65-F5344CB8AC3E}">
        <p14:creationId xmlns:p14="http://schemas.microsoft.com/office/powerpoint/2010/main" val="13900196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560C11-BBF5-4BFF-A16F-BE7CEEED068B}" type="slidenum">
              <a:rPr lang="en-GB" smtClean="0"/>
              <a:t>44</a:t>
            </a:fld>
            <a:endParaRPr lang="en-GB" dirty="0"/>
          </a:p>
        </p:txBody>
      </p:sp>
    </p:spTree>
    <p:extLst>
      <p:ext uri="{BB962C8B-B14F-4D97-AF65-F5344CB8AC3E}">
        <p14:creationId xmlns:p14="http://schemas.microsoft.com/office/powerpoint/2010/main" val="12594808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4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4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fld id="{723BF7BC-778D-465C-9D05-77721BF87992}" type="slidenum">
              <a:rPr lang="nl-NL" altLang="en-US" sz="1200">
                <a:solidFill>
                  <a:srgbClr val="000000"/>
                </a:solidFill>
                <a:latin typeface="Calibri" panose="020F0502020204030204" pitchFamily="34" charset="0"/>
              </a:rPr>
              <a:pPr eaLnBrk="1" hangingPunct="1"/>
              <a:t>51</a:t>
            </a:fld>
            <a:endParaRPr lang="nl-NL" altLang="en-US" sz="12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2199565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5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5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fld id="{6DEB0039-4F1E-47D8-A2C4-D04E5000269A}" type="slidenum">
              <a:rPr lang="nl-NL" altLang="en-US" sz="1200">
                <a:solidFill>
                  <a:srgbClr val="000000"/>
                </a:solidFill>
                <a:latin typeface="Calibri" panose="020F0502020204030204" pitchFamily="34" charset="0"/>
              </a:rPr>
              <a:pPr eaLnBrk="1" hangingPunct="1"/>
              <a:t>52</a:t>
            </a:fld>
            <a:endParaRPr lang="nl-NL" altLang="en-US" sz="12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47116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5955" name="Notes Placeholder 2"/>
          <p:cNvSpPr>
            <a:spLocks noGrp="1"/>
          </p:cNvSpPr>
          <p:nvPr>
            <p:ph type="body" idx="1"/>
          </p:nvPr>
        </p:nvSpPr>
        <p:spPr>
          <a:xfrm>
            <a:off x="539750" y="5364163"/>
            <a:ext cx="5683250" cy="317341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br>
              <a:rPr lang="nl-NL" altLang="nl-NL" sz="1200" b="1" dirty="0">
                <a:ea typeface="ＭＳ Ｐゴシック" panose="020B0600070205080204" pitchFamily="34" charset="-128"/>
              </a:rPr>
            </a:br>
            <a:endParaRPr lang="nl-NL" altLang="nl-NL" sz="1200" b="1" dirty="0">
              <a:ea typeface="ＭＳ Ｐゴシック" panose="020B0600070205080204" pitchFamily="34" charset="-128"/>
            </a:endParaRPr>
          </a:p>
          <a:p>
            <a:pPr marL="285750" indent="-285750">
              <a:buFont typeface="Arial" panose="020B0604020202020204" pitchFamily="34" charset="0"/>
              <a:buChar char="•"/>
              <a:defRPr/>
            </a:pPr>
            <a:r>
              <a:rPr lang="nl-NL" altLang="nl-NL" sz="1200" dirty="0">
                <a:ea typeface="ＭＳ Ｐゴシック" panose="020B0600070205080204" pitchFamily="34" charset="-128"/>
              </a:rPr>
              <a:t>But there ar more challenges: more and more we are facing the challenges that the fastly moving IT-community around is bringing about</a:t>
            </a:r>
          </a:p>
          <a:p>
            <a:pPr marL="285750" indent="-285750">
              <a:buFont typeface="Arial" panose="020B0604020202020204" pitchFamily="34" charset="0"/>
              <a:buChar char="•"/>
              <a:defRPr/>
            </a:pPr>
            <a:r>
              <a:rPr lang="nl-NL" altLang="nl-NL" sz="1200" dirty="0">
                <a:ea typeface="ＭＳ Ｐゴシック" panose="020B0600070205080204" pitchFamily="34" charset="-128"/>
              </a:rPr>
              <a:t>Newspapers are full with 4.0, Smart manufacturing, Mobile solutions, etc.</a:t>
            </a:r>
          </a:p>
          <a:p>
            <a:pPr marL="285750" indent="-285750">
              <a:buFont typeface="Arial" panose="020B0604020202020204" pitchFamily="34" charset="0"/>
              <a:buChar char="•"/>
              <a:defRPr/>
            </a:pPr>
            <a:r>
              <a:rPr lang="nl-NL" altLang="nl-NL" sz="1200" dirty="0">
                <a:ea typeface="ＭＳ Ｐゴシック" panose="020B0600070205080204" pitchFamily="34" charset="-128"/>
              </a:rPr>
              <a:t>And we very much understand that our backbone has to in place. And that is exactly what we are working on.</a:t>
            </a:r>
          </a:p>
          <a:p>
            <a:pPr marL="285750" indent="-285750">
              <a:buFont typeface="Arial" panose="020B0604020202020204" pitchFamily="34" charset="0"/>
              <a:buChar char="•"/>
              <a:defRPr/>
            </a:pPr>
            <a:r>
              <a:rPr lang="nl-NL" altLang="nl-NL" sz="1200" dirty="0">
                <a:ea typeface="ＭＳ Ｐゴシック" panose="020B0600070205080204" pitchFamily="34" charset="-128"/>
              </a:rPr>
              <a:t>We don’t only have our own internal milestones and deadlines, but there is a whole bunch of developments waiting for us to deliver.</a:t>
            </a:r>
          </a:p>
          <a:p>
            <a:pPr marL="285750" indent="-285750">
              <a:buFont typeface="Arial" panose="020B0604020202020204" pitchFamily="34" charset="0"/>
              <a:buChar char="•"/>
              <a:defRPr/>
            </a:pPr>
            <a:endParaRPr lang="nl-NL" altLang="nl-NL" sz="1200" dirty="0">
              <a:ea typeface="ＭＳ Ｐゴシック" panose="020B0600070205080204" pitchFamily="34" charset="-128"/>
            </a:endParaRPr>
          </a:p>
          <a:p>
            <a:pPr marL="285750" indent="-285750">
              <a:buFont typeface="Arial" panose="020B0604020202020204" pitchFamily="34" charset="0"/>
              <a:buChar char="•"/>
              <a:defRPr/>
            </a:pPr>
            <a:r>
              <a:rPr lang="nl-NL" altLang="nl-NL" sz="1200" dirty="0">
                <a:ea typeface="ＭＳ Ｐゴシック" panose="020B0600070205080204" pitchFamily="34" charset="-128"/>
              </a:rPr>
              <a:t>In the duurzame winst sessions I make use of this piccture to express that we need to think differently about IT innavation: open door or maybe even break walls. Invite the specialists, get professional.</a:t>
            </a:r>
          </a:p>
          <a:p>
            <a:pPr marL="285750" indent="-285750">
              <a:buFont typeface="Arial" panose="020B0604020202020204" pitchFamily="34" charset="0"/>
              <a:buChar char="•"/>
              <a:defRPr/>
            </a:pPr>
            <a:endParaRPr lang="nl-NL" altLang="nl-NL" sz="1200" dirty="0">
              <a:ea typeface="ＭＳ Ｐゴシック" panose="020B0600070205080204" pitchFamily="34" charset="-128"/>
            </a:endParaRPr>
          </a:p>
          <a:p>
            <a:pPr>
              <a:defRPr/>
            </a:pPr>
            <a:endParaRPr lang="nl-NL" altLang="nl-NL" dirty="0">
              <a:ea typeface="ＭＳ Ｐゴシック" panose="020B0600070205080204" pitchFamily="34" charset="-128"/>
            </a:endParaRPr>
          </a:p>
          <a:p>
            <a:pPr>
              <a:defRPr/>
            </a:pPr>
            <a:endParaRPr lang="nl-NL" altLang="nl-NL" dirty="0">
              <a:ea typeface="ＭＳ Ｐゴシック" panose="020B0600070205080204" pitchFamily="34" charset="-128"/>
            </a:endParaRPr>
          </a:p>
        </p:txBody>
      </p:sp>
      <p:sp>
        <p:nvSpPr>
          <p:cNvPr id="71684" name="Slide Number Placeholder 3"/>
          <p:cNvSpPr>
            <a:spLocks noGrp="1"/>
          </p:cNvSpPr>
          <p:nvPr>
            <p:ph type="sldNum" sz="quarter" idx="5"/>
          </p:nvPr>
        </p:nvSpPr>
        <p:spPr>
          <a:xfrm>
            <a:off x="5951538" y="9613900"/>
            <a:ext cx="528637" cy="171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4875">
              <a:defRPr sz="1900">
                <a:solidFill>
                  <a:schemeClr val="tx1"/>
                </a:solidFill>
                <a:latin typeface="Arial" panose="020B0604020202020204" pitchFamily="34" charset="0"/>
              </a:defRPr>
            </a:lvl1pPr>
            <a:lvl2pPr marL="742950" indent="-285750" defTabSz="904875">
              <a:defRPr sz="1900">
                <a:solidFill>
                  <a:schemeClr val="tx1"/>
                </a:solidFill>
                <a:latin typeface="Arial" panose="020B0604020202020204" pitchFamily="34" charset="0"/>
              </a:defRPr>
            </a:lvl2pPr>
            <a:lvl3pPr marL="1143000" indent="-228600" defTabSz="904875">
              <a:defRPr sz="1900">
                <a:solidFill>
                  <a:schemeClr val="tx1"/>
                </a:solidFill>
                <a:latin typeface="Arial" panose="020B0604020202020204" pitchFamily="34" charset="0"/>
              </a:defRPr>
            </a:lvl3pPr>
            <a:lvl4pPr marL="1600200" indent="-228600" defTabSz="904875">
              <a:defRPr sz="1900">
                <a:solidFill>
                  <a:schemeClr val="tx1"/>
                </a:solidFill>
                <a:latin typeface="Arial" panose="020B0604020202020204" pitchFamily="34" charset="0"/>
              </a:defRPr>
            </a:lvl4pPr>
            <a:lvl5pPr marL="2057400" indent="-228600" defTabSz="904875">
              <a:defRPr sz="1900">
                <a:solidFill>
                  <a:schemeClr val="tx1"/>
                </a:solidFill>
                <a:latin typeface="Arial" panose="020B0604020202020204" pitchFamily="34" charset="0"/>
              </a:defRPr>
            </a:lvl5pPr>
            <a:lvl6pPr marL="2514600" indent="-228600" defTabSz="904875" eaLnBrk="0" fontAlgn="base" hangingPunct="0">
              <a:spcBef>
                <a:spcPct val="0"/>
              </a:spcBef>
              <a:spcAft>
                <a:spcPct val="0"/>
              </a:spcAft>
              <a:defRPr sz="1900">
                <a:solidFill>
                  <a:schemeClr val="tx1"/>
                </a:solidFill>
                <a:latin typeface="Arial" panose="020B0604020202020204" pitchFamily="34" charset="0"/>
              </a:defRPr>
            </a:lvl6pPr>
            <a:lvl7pPr marL="2971800" indent="-228600" defTabSz="904875" eaLnBrk="0" fontAlgn="base" hangingPunct="0">
              <a:spcBef>
                <a:spcPct val="0"/>
              </a:spcBef>
              <a:spcAft>
                <a:spcPct val="0"/>
              </a:spcAft>
              <a:defRPr sz="1900">
                <a:solidFill>
                  <a:schemeClr val="tx1"/>
                </a:solidFill>
                <a:latin typeface="Arial" panose="020B0604020202020204" pitchFamily="34" charset="0"/>
              </a:defRPr>
            </a:lvl7pPr>
            <a:lvl8pPr marL="3429000" indent="-228600" defTabSz="904875" eaLnBrk="0" fontAlgn="base" hangingPunct="0">
              <a:spcBef>
                <a:spcPct val="0"/>
              </a:spcBef>
              <a:spcAft>
                <a:spcPct val="0"/>
              </a:spcAft>
              <a:defRPr sz="1900">
                <a:solidFill>
                  <a:schemeClr val="tx1"/>
                </a:solidFill>
                <a:latin typeface="Arial" panose="020B0604020202020204" pitchFamily="34" charset="0"/>
              </a:defRPr>
            </a:lvl8pPr>
            <a:lvl9pPr marL="3886200" indent="-228600" defTabSz="904875" eaLnBrk="0" fontAlgn="base" hangingPunct="0">
              <a:spcBef>
                <a:spcPct val="0"/>
              </a:spcBef>
              <a:spcAft>
                <a:spcPct val="0"/>
              </a:spcAft>
              <a:defRPr sz="1900">
                <a:solidFill>
                  <a:schemeClr val="tx1"/>
                </a:solidFill>
                <a:latin typeface="Arial" panose="020B0604020202020204" pitchFamily="34" charset="0"/>
              </a:defRPr>
            </a:lvl9pPr>
          </a:lstStyle>
          <a:p>
            <a:fld id="{FE9BE60D-BAC7-47E9-99E3-2BBFA4554184}" type="slidenum">
              <a:rPr lang="en-US" altLang="nl-NL" sz="1100" smtClean="0">
                <a:solidFill>
                  <a:srgbClr val="000000"/>
                </a:solidFill>
                <a:ea typeface="ＭＳ Ｐゴシック" panose="020B0600070205080204" pitchFamily="34" charset="-128"/>
                <a:cs typeface="Arial" panose="020B0604020202020204" pitchFamily="34" charset="0"/>
              </a:rPr>
              <a:pPr/>
              <a:t>54</a:t>
            </a:fld>
            <a:endParaRPr lang="en-US" altLang="nl-NL" sz="1100" dirty="0">
              <a:solidFill>
                <a:srgbClr val="000000"/>
              </a:solidFill>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8822741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560C11-BBF5-4BFF-A16F-BE7CEEED068B}" type="slidenum">
              <a:rPr lang="en-GB" smtClean="0"/>
              <a:t>56</a:t>
            </a:fld>
            <a:endParaRPr lang="en-GB" dirty="0"/>
          </a:p>
        </p:txBody>
      </p:sp>
    </p:spTree>
    <p:extLst>
      <p:ext uri="{BB962C8B-B14F-4D97-AF65-F5344CB8AC3E}">
        <p14:creationId xmlns:p14="http://schemas.microsoft.com/office/powerpoint/2010/main" val="1916324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xml"/><Relationship Id="rId1" Type="http://schemas.openxmlformats.org/officeDocument/2006/relationships/vmlDrawing" Target="../drawings/vmlDrawing1.vml"/><Relationship Id="rId6" Type="http://schemas.openxmlformats.org/officeDocument/2006/relationships/image" Target="../media/image2.wmf"/><Relationship Id="rId5" Type="http://schemas.openxmlformats.org/officeDocument/2006/relationships/image" Target="../media/image1.emf"/><Relationship Id="rId4" Type="http://schemas.openxmlformats.org/officeDocument/2006/relationships/oleObject" Target="../embeddings/oleObject1.bin"/></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vmlDrawing" Target="../drawings/vmlDrawing2.vml"/><Relationship Id="rId6" Type="http://schemas.openxmlformats.org/officeDocument/2006/relationships/image" Target="../media/image2.wmf"/><Relationship Id="rId5" Type="http://schemas.openxmlformats.org/officeDocument/2006/relationships/image" Target="../media/image3.emf"/><Relationship Id="rId4" Type="http://schemas.openxmlformats.org/officeDocument/2006/relationships/oleObject" Target="../embeddings/oleObject2.bin"/></Relationships>
</file>

<file path=ppt/slideLayouts/_rels/slideLayout19.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3.xml"/><Relationship Id="rId1" Type="http://schemas.openxmlformats.org/officeDocument/2006/relationships/vmlDrawing" Target="../drawings/vmlDrawing3.vml"/><Relationship Id="rId6" Type="http://schemas.openxmlformats.org/officeDocument/2006/relationships/image" Target="../media/image2.wmf"/><Relationship Id="rId5" Type="http://schemas.openxmlformats.org/officeDocument/2006/relationships/image" Target="../media/image3.emf"/><Relationship Id="rId4" Type="http://schemas.openxmlformats.org/officeDocument/2006/relationships/oleObject" Target="../embeddings/oleObject3.bin"/></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3350132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1068634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1565518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3547105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2976246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3888299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572085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2775930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3180449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705511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FEE737-F4F8-4D9E-BE90-1D999384B6F3}" type="datetimeFigureOut">
              <a:rPr lang="en-GB" smtClean="0"/>
              <a:t>15/03/2017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11C26EF-0DB7-4815-83A0-CF568C4A9C1B}" type="slidenum">
              <a:rPr lang="en-GB" smtClean="0"/>
              <a:t>‹#›</a:t>
            </a:fld>
            <a:endParaRPr lang="en-GB" dirty="0"/>
          </a:p>
        </p:txBody>
      </p:sp>
    </p:spTree>
    <p:extLst>
      <p:ext uri="{BB962C8B-B14F-4D97-AF65-F5344CB8AC3E}">
        <p14:creationId xmlns:p14="http://schemas.microsoft.com/office/powerpoint/2010/main" val="2119788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 columns">
    <p:spTree>
      <p:nvGrpSpPr>
        <p:cNvPr id="1" name=""/>
        <p:cNvGrpSpPr/>
        <p:nvPr/>
      </p:nvGrpSpPr>
      <p:grpSpPr>
        <a:xfrm>
          <a:off x="0" y="0"/>
          <a:ext cx="0" cy="0"/>
          <a:chOff x="0" y="0"/>
          <a:chExt cx="0" cy="0"/>
        </a:xfrm>
      </p:grpSpPr>
      <p:sp>
        <p:nvSpPr>
          <p:cNvPr id="6" name="Rectangle 23"/>
          <p:cNvSpPr/>
          <p:nvPr userDrawn="1"/>
        </p:nvSpPr>
        <p:spPr bwMode="gray">
          <a:xfrm>
            <a:off x="287867" y="1592263"/>
            <a:ext cx="11616268"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73" tIns="71973" rIns="71973" bIns="71973"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noProof="0" dirty="0">
              <a:solidFill>
                <a:srgbClr val="FFFFFF"/>
              </a:solidFill>
              <a:cs typeface="Arial" pitchFamily="34" charset="0"/>
            </a:endParaRPr>
          </a:p>
        </p:txBody>
      </p:sp>
      <p:sp>
        <p:nvSpPr>
          <p:cNvPr id="17" name="Rectangle 1"/>
          <p:cNvSpPr/>
          <p:nvPr userDrawn="1"/>
        </p:nvSpPr>
        <p:spPr bwMode="auto">
          <a:xfrm>
            <a:off x="6240001" y="1720736"/>
            <a:ext cx="5503479" cy="435105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142" tIns="611853" rIns="241142" bIns="71983" numCol="1" spcCol="0" rtlCol="0" fromWordArt="0" anchor="t" anchorCtr="0" forceAA="0" compatLnSpc="1">
            <a:prstTxWarp prst="textNoShape">
              <a:avLst/>
            </a:prstTxWarp>
            <a:noAutofit/>
          </a:bodyPr>
          <a:lstStyle/>
          <a:p>
            <a:pPr lvl="0">
              <a:spcBef>
                <a:spcPts val="1100"/>
              </a:spcBef>
              <a:buClr>
                <a:srgbClr val="002897"/>
              </a:buClr>
              <a:buSzPct val="70000"/>
            </a:pPr>
            <a:endParaRPr lang="en-US" sz="1500" dirty="0">
              <a:solidFill>
                <a:srgbClr val="666666"/>
              </a:solidFill>
            </a:endParaRPr>
          </a:p>
        </p:txBody>
      </p:sp>
      <p:sp>
        <p:nvSpPr>
          <p:cNvPr id="18" name="Rectangle 1"/>
          <p:cNvSpPr/>
          <p:nvPr userDrawn="1"/>
        </p:nvSpPr>
        <p:spPr bwMode="auto">
          <a:xfrm>
            <a:off x="448522" y="1720736"/>
            <a:ext cx="5503479" cy="435105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142" tIns="611853" rIns="241142" bIns="71983" numCol="1" spcCol="0" rtlCol="0" fromWordArt="0" anchor="t" anchorCtr="0" forceAA="0" compatLnSpc="1">
            <a:prstTxWarp prst="textNoShape">
              <a:avLst/>
            </a:prstTxWarp>
            <a:noAutofit/>
          </a:bodyPr>
          <a:lstStyle/>
          <a:p>
            <a:pPr lvl="0">
              <a:spcBef>
                <a:spcPts val="1100"/>
              </a:spcBef>
              <a:buClr>
                <a:srgbClr val="002897"/>
              </a:buClr>
              <a:buSzPct val="70000"/>
            </a:pPr>
            <a:endParaRPr lang="en-US" sz="1500" dirty="0">
              <a:solidFill>
                <a:srgbClr val="666666"/>
              </a:solidFill>
            </a:endParaRPr>
          </a:p>
        </p:txBody>
      </p:sp>
      <p:sp>
        <p:nvSpPr>
          <p:cNvPr id="10" name="Date Placeholder 9"/>
          <p:cNvSpPr>
            <a:spLocks noGrp="1"/>
          </p:cNvSpPr>
          <p:nvPr>
            <p:ph type="dt" sz="half" idx="10"/>
          </p:nvPr>
        </p:nvSpPr>
        <p:spPr/>
        <p:txBody>
          <a:bodyPr/>
          <a:lstStyle/>
          <a:p>
            <a:fld id="{C4CB54C4-F29A-4AC9-A36A-025D1E76F49D}" type="datetime4">
              <a:rPr lang="en-US" noProof="0" smtClean="0"/>
              <a:pPr/>
              <a:t>March 15, 2017</a:t>
            </a:fld>
            <a:endParaRPr lang="en-US" noProof="0" dirty="0"/>
          </a:p>
        </p:txBody>
      </p:sp>
      <p:sp>
        <p:nvSpPr>
          <p:cNvPr id="15" name="Title 2"/>
          <p:cNvSpPr>
            <a:spLocks noGrp="1"/>
          </p:cNvSpPr>
          <p:nvPr>
            <p:ph type="title" hasCustomPrompt="1"/>
          </p:nvPr>
        </p:nvSpPr>
        <p:spPr>
          <a:xfrm>
            <a:off x="0" y="-1"/>
            <a:ext cx="12192000" cy="692697"/>
          </a:xfrm>
          <a:prstGeom prst="rect">
            <a:avLst/>
          </a:prstGeom>
        </p:spPr>
        <p:txBody>
          <a:bodyPr vert="horz" lIns="187154" tIns="313125" rIns="215948" bIns="0" rtlCol="0" anchor="t" anchorCtr="0">
            <a:noAutofit/>
          </a:bodyPr>
          <a:lstStyle>
            <a:lvl1pPr>
              <a:defRPr lang="en-US" dirty="0"/>
            </a:lvl1pPr>
          </a:lstStyle>
          <a:p>
            <a:pPr lvl="0"/>
            <a:r>
              <a:rPr lang="en-US" noProof="0" dirty="0"/>
              <a:t>Title</a:t>
            </a:r>
          </a:p>
        </p:txBody>
      </p:sp>
      <p:sp>
        <p:nvSpPr>
          <p:cNvPr id="3" name="Textplatzhalter 2"/>
          <p:cNvSpPr>
            <a:spLocks noGrp="1"/>
          </p:cNvSpPr>
          <p:nvPr>
            <p:ph type="body" sz="quarter" idx="11" hasCustomPrompt="1"/>
          </p:nvPr>
        </p:nvSpPr>
        <p:spPr>
          <a:xfrm>
            <a:off x="0" y="692697"/>
            <a:ext cx="12192000" cy="612105"/>
          </a:xfrm>
          <a:prstGeom prst="rect">
            <a:avLst/>
          </a:prstGeom>
        </p:spPr>
        <p:txBody>
          <a:bodyPr vert="horz" lIns="187154" tIns="0" rIns="215948" bIns="0" rtlCol="0" anchor="t" anchorCtr="0">
            <a:noAutofit/>
          </a:bodyPr>
          <a:lstStyle>
            <a:lvl1pPr algn="l" defTabSz="914180" rtl="0" eaLnBrk="1" latinLnBrk="0" hangingPunct="1">
              <a:lnSpc>
                <a:spcPct val="90000"/>
              </a:lnSpc>
              <a:spcBef>
                <a:spcPct val="0"/>
              </a:spcBef>
              <a:buNone/>
              <a:defRPr lang="en-US" sz="2400" kern="1200" dirty="0">
                <a:solidFill>
                  <a:schemeClr val="accent1"/>
                </a:solidFill>
                <a:latin typeface="+mj-lt"/>
                <a:ea typeface="+mj-ea"/>
                <a:cs typeface="+mj-cs"/>
              </a:defRPr>
            </a:lvl1pPr>
          </a:lstStyle>
          <a:p>
            <a:pPr lvl="0">
              <a:lnSpc>
                <a:spcPct val="90000"/>
              </a:lnSpc>
              <a:spcBef>
                <a:spcPct val="0"/>
              </a:spcBef>
            </a:pPr>
            <a:r>
              <a:rPr lang="en-US" noProof="0" dirty="0"/>
              <a:t>Subtitle</a:t>
            </a:r>
          </a:p>
        </p:txBody>
      </p:sp>
      <p:sp>
        <p:nvSpPr>
          <p:cNvPr id="16" name="Textplatzhalter 5"/>
          <p:cNvSpPr>
            <a:spLocks noGrp="1"/>
          </p:cNvSpPr>
          <p:nvPr>
            <p:ph type="body" sz="quarter" idx="16" hasCustomPrompt="1"/>
          </p:nvPr>
        </p:nvSpPr>
        <p:spPr>
          <a:xfrm>
            <a:off x="448522" y="1720737"/>
            <a:ext cx="5498591" cy="4351049"/>
          </a:xfrm>
          <a:prstGeom prst="rect">
            <a:avLst/>
          </a:prstGeom>
        </p:spPr>
        <p:txBody>
          <a:bodyPr lIns="241200" tIns="612000" rIns="241200" bIns="72000"/>
          <a:lstStyle>
            <a:lvl1pPr marL="0" marR="0" indent="0" algn="l" defTabSz="1088959" rtl="0" eaLnBrk="1" fontAlgn="auto" latinLnBrk="0" hangingPunct="1">
              <a:lnSpc>
                <a:spcPct val="100000"/>
              </a:lnSpc>
              <a:spcBef>
                <a:spcPts val="600"/>
              </a:spcBef>
              <a:spcAft>
                <a:spcPts val="0"/>
              </a:spcAft>
              <a:buClr>
                <a:schemeClr val="accent5"/>
              </a:buClr>
              <a:buSzPct val="70000"/>
              <a:buFont typeface="Arial" panose="020B0604020202020204" pitchFamily="34" charset="0"/>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1pPr>
            <a:lvl2pPr marL="357188" marR="0" indent="-171450" algn="l" defTabSz="1088959" rtl="0" eaLnBrk="1" fontAlgn="auto" latinLnBrk="0" hangingPunct="1">
              <a:lnSpc>
                <a:spcPct val="100000"/>
              </a:lnSpc>
              <a:spcBef>
                <a:spcPts val="600"/>
              </a:spcBef>
              <a:spcAft>
                <a:spcPts val="0"/>
              </a:spcAft>
              <a:buClr>
                <a:schemeClr val="accent5"/>
              </a:buClr>
              <a:buSzPct val="70000"/>
              <a:buFont typeface="Wingdings" panose="05000000000000000000" pitchFamily="2" charset="2"/>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2pPr>
            <a:lvl3pPr marL="723900" marR="0" indent="-184150" algn="l" defTabSz="1088959" rtl="0" eaLnBrk="1" fontAlgn="auto" latinLnBrk="0" hangingPunct="1">
              <a:lnSpc>
                <a:spcPct val="100000"/>
              </a:lnSpc>
              <a:spcBef>
                <a:spcPts val="600"/>
              </a:spcBef>
              <a:spcAft>
                <a:spcPts val="0"/>
              </a:spcAft>
              <a:buClr>
                <a:schemeClr val="accent5"/>
              </a:buClr>
              <a:buSzPct val="70000"/>
              <a:buFont typeface="Arial" panose="020B0604020202020204" pitchFamily="34" charset="0"/>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3pPr>
          </a:lstStyle>
          <a:p>
            <a:pPr lvl="0"/>
            <a:r>
              <a:rPr lang="de-DE" dirty="0"/>
              <a:t>First </a:t>
            </a:r>
            <a:r>
              <a:rPr lang="de-DE" dirty="0" err="1"/>
              <a:t>level</a:t>
            </a:r>
            <a:endParaRPr lang="de-DE" dirty="0"/>
          </a:p>
          <a:p>
            <a:pPr lvl="1"/>
            <a:r>
              <a:rPr lang="de-DE" dirty="0"/>
              <a:t>Second </a:t>
            </a:r>
            <a:r>
              <a:rPr lang="de-DE" dirty="0" err="1"/>
              <a:t>level</a:t>
            </a:r>
            <a:endParaRPr lang="de-DE" dirty="0"/>
          </a:p>
          <a:p>
            <a:pPr lvl="2"/>
            <a:r>
              <a:rPr lang="de-DE" dirty="0"/>
              <a:t>Third </a:t>
            </a:r>
            <a:r>
              <a:rPr lang="de-DE" dirty="0" err="1"/>
              <a:t>level</a:t>
            </a:r>
            <a:endParaRPr lang="de-DE" dirty="0"/>
          </a:p>
        </p:txBody>
      </p:sp>
      <p:sp>
        <p:nvSpPr>
          <p:cNvPr id="21" name="Textplatzhalter 5"/>
          <p:cNvSpPr>
            <a:spLocks noGrp="1"/>
          </p:cNvSpPr>
          <p:nvPr>
            <p:ph type="body" sz="quarter" idx="17" hasCustomPrompt="1"/>
          </p:nvPr>
        </p:nvSpPr>
        <p:spPr>
          <a:xfrm>
            <a:off x="6244888" y="1720737"/>
            <a:ext cx="5498592" cy="4351049"/>
          </a:xfrm>
          <a:prstGeom prst="rect">
            <a:avLst/>
          </a:prstGeom>
        </p:spPr>
        <p:txBody>
          <a:bodyPr lIns="241200" tIns="612000" rIns="241200" bIns="72000"/>
          <a:lstStyle>
            <a:lvl1pPr marL="0" marR="0" indent="0" algn="l" defTabSz="1088959" rtl="0" eaLnBrk="1" fontAlgn="auto" latinLnBrk="0" hangingPunct="1">
              <a:lnSpc>
                <a:spcPct val="100000"/>
              </a:lnSpc>
              <a:spcBef>
                <a:spcPts val="600"/>
              </a:spcBef>
              <a:spcAft>
                <a:spcPts val="0"/>
              </a:spcAft>
              <a:buClr>
                <a:schemeClr val="accent5"/>
              </a:buClr>
              <a:buSzPct val="70000"/>
              <a:buFont typeface="Arial" panose="020B0604020202020204" pitchFamily="34" charset="0"/>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1pPr>
            <a:lvl2pPr marL="357188" marR="0" indent="-171450" algn="l" defTabSz="1088959" rtl="0" eaLnBrk="1" fontAlgn="auto" latinLnBrk="0" hangingPunct="1">
              <a:lnSpc>
                <a:spcPct val="100000"/>
              </a:lnSpc>
              <a:spcBef>
                <a:spcPts val="600"/>
              </a:spcBef>
              <a:spcAft>
                <a:spcPts val="0"/>
              </a:spcAft>
              <a:buClr>
                <a:schemeClr val="accent5"/>
              </a:buClr>
              <a:buSzPct val="70000"/>
              <a:buFont typeface="Wingdings" panose="05000000000000000000" pitchFamily="2" charset="2"/>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2pPr>
            <a:lvl3pPr marL="723900" marR="0" indent="-184150" algn="l" defTabSz="1088959" rtl="0" eaLnBrk="1" fontAlgn="auto" latinLnBrk="0" hangingPunct="1">
              <a:lnSpc>
                <a:spcPct val="100000"/>
              </a:lnSpc>
              <a:spcBef>
                <a:spcPts val="600"/>
              </a:spcBef>
              <a:spcAft>
                <a:spcPts val="0"/>
              </a:spcAft>
              <a:buClr>
                <a:schemeClr val="accent5"/>
              </a:buClr>
              <a:buSzPct val="70000"/>
              <a:buFont typeface="Arial" panose="020B0604020202020204" pitchFamily="34" charset="0"/>
              <a:buChar char="‒"/>
              <a:tabLst/>
              <a:defRPr kumimoji="0" lang="de-DE" sz="1400" b="0" i="0" u="none" strike="noStrike" kern="1200" cap="none" spc="0" normalizeH="0" baseline="0" dirty="0" smtClean="0">
                <a:ln>
                  <a:noFill/>
                </a:ln>
                <a:solidFill>
                  <a:srgbClr val="666666"/>
                </a:solidFill>
                <a:effectLst/>
                <a:uLnTx/>
                <a:uFillTx/>
                <a:latin typeface="+mn-lt"/>
                <a:ea typeface="+mn-ea"/>
                <a:cs typeface="+mn-cs"/>
              </a:defRPr>
            </a:lvl3pPr>
          </a:lstStyle>
          <a:p>
            <a:pPr lvl="0"/>
            <a:r>
              <a:rPr lang="de-DE" dirty="0"/>
              <a:t>First </a:t>
            </a:r>
            <a:r>
              <a:rPr lang="de-DE" dirty="0" err="1"/>
              <a:t>level</a:t>
            </a:r>
            <a:endParaRPr lang="de-DE" dirty="0"/>
          </a:p>
          <a:p>
            <a:pPr lvl="1"/>
            <a:r>
              <a:rPr lang="de-DE" dirty="0"/>
              <a:t>Second </a:t>
            </a:r>
            <a:r>
              <a:rPr lang="de-DE" dirty="0" err="1"/>
              <a:t>level</a:t>
            </a:r>
            <a:endParaRPr lang="de-DE" dirty="0"/>
          </a:p>
          <a:p>
            <a:pPr lvl="2"/>
            <a:r>
              <a:rPr lang="de-DE" dirty="0"/>
              <a:t>Third </a:t>
            </a:r>
            <a:r>
              <a:rPr lang="de-DE" dirty="0" err="1"/>
              <a:t>level</a:t>
            </a:r>
            <a:endParaRPr lang="de-DE" dirty="0"/>
          </a:p>
        </p:txBody>
      </p:sp>
      <p:sp>
        <p:nvSpPr>
          <p:cNvPr id="4" name="Textplatzhalter 3"/>
          <p:cNvSpPr>
            <a:spLocks noGrp="1"/>
          </p:cNvSpPr>
          <p:nvPr>
            <p:ph type="body" sz="quarter" idx="13" hasCustomPrompt="1"/>
          </p:nvPr>
        </p:nvSpPr>
        <p:spPr>
          <a:xfrm>
            <a:off x="448521" y="1720737"/>
            <a:ext cx="5498592" cy="539999"/>
          </a:xfrm>
          <a:prstGeom prst="rect">
            <a:avLst/>
          </a:prstGeom>
        </p:spPr>
        <p:txBody>
          <a:bodyPr lIns="73152" tIns="73152" rIns="73152" bIns="73152" anchor="ctr"/>
          <a:lstStyle>
            <a:lvl1pPr algn="ctr">
              <a:defRPr lang="en-US" sz="1600" kern="1200" dirty="0">
                <a:solidFill>
                  <a:schemeClr val="tx2"/>
                </a:solidFill>
                <a:latin typeface="Arial" pitchFamily="34" charset="0"/>
                <a:ea typeface="+mn-ea"/>
                <a:cs typeface="Arial" pitchFamily="34" charset="0"/>
              </a:defRPr>
            </a:lvl1pPr>
          </a:lstStyle>
          <a:p>
            <a:pPr lvl="0"/>
            <a:r>
              <a:rPr lang="de-DE" dirty="0"/>
              <a:t>Title</a:t>
            </a:r>
            <a:endParaRPr lang="en-US" dirty="0"/>
          </a:p>
        </p:txBody>
      </p:sp>
      <p:sp>
        <p:nvSpPr>
          <p:cNvPr id="12" name="Textplatzhalter 3"/>
          <p:cNvSpPr>
            <a:spLocks noGrp="1"/>
          </p:cNvSpPr>
          <p:nvPr>
            <p:ph type="body" sz="quarter" idx="14" hasCustomPrompt="1"/>
          </p:nvPr>
        </p:nvSpPr>
        <p:spPr>
          <a:xfrm>
            <a:off x="6244888" y="1720737"/>
            <a:ext cx="5498592" cy="539999"/>
          </a:xfrm>
          <a:prstGeom prst="rect">
            <a:avLst/>
          </a:prstGeom>
        </p:spPr>
        <p:txBody>
          <a:bodyPr lIns="73152" tIns="73152" rIns="73152" bIns="73152" anchor="ctr"/>
          <a:lstStyle>
            <a:lvl1pPr algn="ctr">
              <a:defRPr lang="en-US" sz="1600" kern="1200" dirty="0">
                <a:solidFill>
                  <a:schemeClr val="tx2"/>
                </a:solidFill>
                <a:latin typeface="Arial" pitchFamily="34" charset="0"/>
                <a:ea typeface="+mn-ea"/>
                <a:cs typeface="Arial" pitchFamily="34" charset="0"/>
              </a:defRPr>
            </a:lvl1pPr>
          </a:lstStyle>
          <a:p>
            <a:pPr lvl="0"/>
            <a:r>
              <a:rPr lang="de-DE" dirty="0"/>
              <a:t>Title</a:t>
            </a:r>
            <a:endParaRPr lang="en-US" dirty="0"/>
          </a:p>
        </p:txBody>
      </p:sp>
      <p:cxnSp>
        <p:nvCxnSpPr>
          <p:cNvPr id="13" name="Gerade Verbindung 38"/>
          <p:cNvCxnSpPr/>
          <p:nvPr userDrawn="1"/>
        </p:nvCxnSpPr>
        <p:spPr bwMode="gray">
          <a:xfrm>
            <a:off x="6555783" y="2260735"/>
            <a:ext cx="4876803"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Gerade Verbindung 38"/>
          <p:cNvCxnSpPr/>
          <p:nvPr userDrawn="1"/>
        </p:nvCxnSpPr>
        <p:spPr bwMode="gray">
          <a:xfrm>
            <a:off x="759416" y="2260735"/>
            <a:ext cx="4876803"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9" name="Textplatzhalter 5"/>
          <p:cNvSpPr>
            <a:spLocks noGrp="1"/>
          </p:cNvSpPr>
          <p:nvPr>
            <p:ph type="body" sz="quarter" idx="15" hasCustomPrompt="1"/>
          </p:nvPr>
        </p:nvSpPr>
        <p:spPr>
          <a:xfrm>
            <a:off x="1826325" y="6547907"/>
            <a:ext cx="7488000" cy="153888"/>
          </a:xfrm>
          <a:prstGeom prst="rect">
            <a:avLst/>
          </a:prstGeom>
        </p:spPr>
        <p:txBody>
          <a:bodyPr lIns="0" tIns="0" rIns="0" bIns="0"/>
          <a:lstStyle>
            <a:lvl1pPr marL="0" marR="0" indent="0" algn="l" defTabSz="1219535" rtl="0" eaLnBrk="1" fontAlgn="auto" latinLnBrk="0" hangingPunct="1">
              <a:lnSpc>
                <a:spcPct val="100000"/>
              </a:lnSpc>
              <a:spcBef>
                <a:spcPts val="1100"/>
              </a:spcBef>
              <a:spcAft>
                <a:spcPts val="0"/>
              </a:spcAft>
              <a:buClr>
                <a:srgbClr val="002897"/>
              </a:buClr>
              <a:buSzPct val="70000"/>
              <a:buFont typeface="Arial" panose="020B0604020202020204" pitchFamily="34" charset="0"/>
              <a:buChar char="‫"/>
              <a:tabLst/>
              <a:defRPr lang="en-US" sz="900" kern="1200" baseline="0" noProof="0" dirty="0" smtClean="0">
                <a:solidFill>
                  <a:srgbClr val="666666"/>
                </a:solidFill>
                <a:latin typeface="+mn-lt"/>
                <a:ea typeface="+mn-ea"/>
                <a:cs typeface="Arial" pitchFamily="34" charset="0"/>
              </a:defRPr>
            </a:lvl1pPr>
            <a:lvl2pPr marL="357188" marR="0" indent="-171450" algn="l" defTabSz="1088959" rtl="0" eaLnBrk="1" fontAlgn="auto" latinLnBrk="0" hangingPunct="1">
              <a:lnSpc>
                <a:spcPct val="100000"/>
              </a:lnSpc>
              <a:spcBef>
                <a:spcPts val="600"/>
              </a:spcBef>
              <a:spcAft>
                <a:spcPts val="0"/>
              </a:spcAft>
              <a:buClr>
                <a:schemeClr val="accent5"/>
              </a:buClr>
              <a:buSzPct val="70000"/>
              <a:buFont typeface="Wingdings" panose="05000000000000000000" pitchFamily="2" charset="2"/>
              <a:buChar char="§"/>
              <a:tabLst/>
              <a:defRPr kumimoji="0" lang="de-DE" sz="1600" b="0" i="0" u="none" strike="noStrike" kern="1200" cap="none" spc="0" normalizeH="0" baseline="0" dirty="0" smtClean="0">
                <a:ln>
                  <a:noFill/>
                </a:ln>
                <a:solidFill>
                  <a:srgbClr val="666666"/>
                </a:solidFill>
                <a:effectLst/>
                <a:uLnTx/>
                <a:uFillTx/>
                <a:latin typeface="+mn-lt"/>
                <a:ea typeface="+mn-ea"/>
                <a:cs typeface="+mn-cs"/>
              </a:defRPr>
            </a:lvl2pPr>
            <a:lvl3pPr marL="723900" marR="0" indent="-184150" algn="l" defTabSz="1088959" rtl="0" eaLnBrk="1" fontAlgn="auto" latinLnBrk="0" hangingPunct="1">
              <a:lnSpc>
                <a:spcPct val="100000"/>
              </a:lnSpc>
              <a:spcBef>
                <a:spcPts val="600"/>
              </a:spcBef>
              <a:spcAft>
                <a:spcPts val="0"/>
              </a:spcAft>
              <a:buClr>
                <a:schemeClr val="accent5"/>
              </a:buClr>
              <a:buSzPct val="70000"/>
              <a:buFont typeface="Arial" panose="020B0604020202020204" pitchFamily="34" charset="0"/>
              <a:buChar char="‒"/>
              <a:tabLst/>
              <a:defRPr kumimoji="0" lang="de-DE" sz="1600" b="0" i="0" u="none" strike="noStrike" kern="1200" cap="none" spc="0" normalizeH="0" baseline="0" dirty="0" smtClean="0">
                <a:ln>
                  <a:noFill/>
                </a:ln>
                <a:solidFill>
                  <a:srgbClr val="666666"/>
                </a:solidFill>
                <a:effectLst/>
                <a:uLnTx/>
                <a:uFillTx/>
                <a:latin typeface="+mn-lt"/>
                <a:ea typeface="+mn-ea"/>
                <a:cs typeface="+mn-cs"/>
              </a:defRPr>
            </a:lvl3pPr>
          </a:lstStyle>
          <a:p>
            <a:pPr lvl="0"/>
            <a:r>
              <a:rPr lang="en-US" noProof="0" dirty="0"/>
              <a:t>Footnote</a:t>
            </a:r>
          </a:p>
        </p:txBody>
      </p:sp>
    </p:spTree>
    <p:extLst>
      <p:ext uri="{BB962C8B-B14F-4D97-AF65-F5344CB8AC3E}">
        <p14:creationId xmlns:p14="http://schemas.microsoft.com/office/powerpoint/2010/main" val="103448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slide default">
    <p:spTree>
      <p:nvGrpSpPr>
        <p:cNvPr id="1" name=""/>
        <p:cNvGrpSpPr/>
        <p:nvPr/>
      </p:nvGrpSpPr>
      <p:grpSpPr>
        <a:xfrm>
          <a:off x="0" y="0"/>
          <a:ext cx="0" cy="0"/>
          <a:chOff x="0" y="0"/>
          <a:chExt cx="0" cy="0"/>
        </a:xfrm>
      </p:grpSpPr>
      <p:sp>
        <p:nvSpPr>
          <p:cNvPr id="20" name="Titel 1"/>
          <p:cNvSpPr>
            <a:spLocks noGrp="1"/>
          </p:cNvSpPr>
          <p:nvPr>
            <p:ph type="title"/>
          </p:nvPr>
        </p:nvSpPr>
        <p:spPr>
          <a:xfrm>
            <a:off x="0" y="-1"/>
            <a:ext cx="12192000" cy="1161899"/>
          </a:xfrm>
        </p:spPr>
        <p:txBody>
          <a:bodyPr vert="horz" lIns="187200" tIns="313200" rIns="216000" bIns="0" rtlCol="0" anchor="t" anchorCtr="0">
            <a:noAutofit/>
          </a:bodyPr>
          <a:lstStyle>
            <a:lvl1pPr algn="l" defTabSz="914400" rtl="0" eaLnBrk="1" latinLnBrk="0" hangingPunct="1">
              <a:lnSpc>
                <a:spcPct val="90000"/>
              </a:lnSpc>
              <a:spcBef>
                <a:spcPct val="0"/>
              </a:spcBef>
              <a:buNone/>
              <a:defRPr lang="de-DE" sz="2800" kern="1200" baseline="0" dirty="0">
                <a:solidFill>
                  <a:schemeClr val="tx2"/>
                </a:solidFill>
                <a:latin typeface="Arial" pitchFamily="34" charset="0"/>
                <a:ea typeface="+mj-ea"/>
                <a:cs typeface="Arial" pitchFamily="34" charset="0"/>
              </a:defRPr>
            </a:lvl1pPr>
          </a:lstStyle>
          <a:p>
            <a:r>
              <a:rPr lang="en-US"/>
              <a:t>Click to edit Master title style</a:t>
            </a:r>
            <a:endParaRPr lang="de-DE" dirty="0"/>
          </a:p>
        </p:txBody>
      </p:sp>
      <p:sp>
        <p:nvSpPr>
          <p:cNvPr id="21" name="Inhaltsplatzhalter 3"/>
          <p:cNvSpPr>
            <a:spLocks noGrp="1"/>
          </p:cNvSpPr>
          <p:nvPr>
            <p:ph sz="half" idx="2"/>
          </p:nvPr>
        </p:nvSpPr>
        <p:spPr>
          <a:xfrm>
            <a:off x="1968500" y="1592263"/>
            <a:ext cx="8255001" cy="4608512"/>
          </a:xfrm>
        </p:spPr>
        <p:txBody>
          <a:bodyPr>
            <a:noAutofit/>
          </a:bodyPr>
          <a:lstStyle>
            <a:lvl1pPr marL="179388" indent="-179388">
              <a:defRPr sz="1800"/>
            </a:lvl1pPr>
            <a:lvl2pPr>
              <a:defRPr sz="1800"/>
            </a:lvl2pPr>
            <a:lvl3pPr>
              <a:defRPr sz="1600"/>
            </a:lvl3pPr>
            <a:lvl4pPr>
              <a:defRPr sz="14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dirty="0"/>
          </a:p>
        </p:txBody>
      </p:sp>
      <p:sp>
        <p:nvSpPr>
          <p:cNvPr id="22" name="Inhaltsplatzhalter 3"/>
          <p:cNvSpPr>
            <a:spLocks noGrp="1"/>
          </p:cNvSpPr>
          <p:nvPr>
            <p:ph sz="half" idx="11"/>
          </p:nvPr>
        </p:nvSpPr>
        <p:spPr>
          <a:xfrm>
            <a:off x="287868" y="1592263"/>
            <a:ext cx="1488017" cy="4608512"/>
          </a:xfrm>
        </p:spPr>
        <p:txBody>
          <a:bodyPr lIns="0" tIns="36000" rIns="0" bIns="0" numCol="1" spcCol="396000">
            <a:noAutofit/>
          </a:bodyPr>
          <a:lstStyle>
            <a:lvl1pPr marL="0" marR="0" indent="0" algn="l" defTabSz="914400" rtl="0" eaLnBrk="1" fontAlgn="auto" latinLnBrk="0" hangingPunct="1">
              <a:lnSpc>
                <a:spcPct val="100000"/>
              </a:lnSpc>
              <a:spcBef>
                <a:spcPts val="0"/>
              </a:spcBef>
              <a:spcAft>
                <a:spcPts val="0"/>
              </a:spcAft>
              <a:buClr>
                <a:schemeClr val="accent2"/>
              </a:buClr>
              <a:buSzPct val="70000"/>
              <a:buFont typeface="+mj-lt"/>
              <a:buNone/>
              <a:tabLst/>
              <a:defRPr sz="900"/>
            </a:lvl1pPr>
            <a:lvl2pPr>
              <a:defRPr sz="900"/>
            </a:lvl2pPr>
            <a:lvl3pPr>
              <a:defRPr sz="900"/>
            </a:lvl3pPr>
            <a:lvl4pPr>
              <a:defRPr sz="900"/>
            </a:lvl4pPr>
            <a:lvl5pPr>
              <a:defRPr sz="1600"/>
            </a:lvl5pPr>
            <a:lvl6pPr>
              <a:defRPr sz="1600"/>
            </a:lvl6pPr>
            <a:lvl7pPr>
              <a:defRPr sz="1600"/>
            </a:lvl7pPr>
            <a:lvl8pPr>
              <a:defRPr sz="1600"/>
            </a:lvl8pPr>
            <a:lvl9pPr>
              <a:defRPr sz="1600"/>
            </a:lvl9pPr>
          </a:lstStyle>
          <a:p>
            <a:pPr marL="0" marR="0" lvl="0" indent="0" algn="l" defTabSz="914400" rtl="0" eaLnBrk="1" fontAlgn="auto" latinLnBrk="0" hangingPunct="1">
              <a:lnSpc>
                <a:spcPct val="100000"/>
              </a:lnSpc>
              <a:spcBef>
                <a:spcPts val="0"/>
              </a:spcBef>
              <a:spcAft>
                <a:spcPts val="0"/>
              </a:spcAft>
              <a:buClr>
                <a:schemeClr val="accent2"/>
              </a:buClr>
              <a:buSzPct val="70000"/>
              <a:buFont typeface="+mj-lt"/>
              <a:buNone/>
              <a:tabLst/>
              <a:defRPr/>
            </a:pPr>
            <a:r>
              <a:rPr lang="en-US"/>
              <a:t>Click to edit Master text styles</a:t>
            </a:r>
          </a:p>
          <a:p>
            <a:pPr marL="0" marR="0" lvl="1" indent="0" algn="l" defTabSz="914400" rtl="0" eaLnBrk="1" fontAlgn="auto" latinLnBrk="0" hangingPunct="1">
              <a:lnSpc>
                <a:spcPct val="100000"/>
              </a:lnSpc>
              <a:spcBef>
                <a:spcPts val="0"/>
              </a:spcBef>
              <a:spcAft>
                <a:spcPts val="0"/>
              </a:spcAft>
              <a:buClr>
                <a:schemeClr val="accent2"/>
              </a:buClr>
              <a:buSzPct val="70000"/>
              <a:buFont typeface="+mj-lt"/>
              <a:buNone/>
              <a:tabLst/>
              <a:defRPr/>
            </a:pPr>
            <a:r>
              <a:rPr lang="en-US"/>
              <a:t>Second level</a:t>
            </a:r>
          </a:p>
        </p:txBody>
      </p:sp>
      <p:sp>
        <p:nvSpPr>
          <p:cNvPr id="23" name="Untertitel 2"/>
          <p:cNvSpPr>
            <a:spLocks noGrp="1"/>
          </p:cNvSpPr>
          <p:nvPr>
            <p:ph type="subTitle" idx="1"/>
          </p:nvPr>
        </p:nvSpPr>
        <p:spPr>
          <a:xfrm>
            <a:off x="0" y="694800"/>
            <a:ext cx="12192000" cy="467099"/>
          </a:xfrm>
        </p:spPr>
        <p:txBody>
          <a:bodyPr vert="horz" lIns="187200" tIns="0" rIns="216000" bIns="0" rtlCol="0" anchor="t" anchorCtr="0">
            <a:noAutofit/>
          </a:bodyPr>
          <a:lstStyle>
            <a:lvl1pPr marL="0" indent="0" algn="l" defTabSz="914400" rtl="0" eaLnBrk="1" latinLnBrk="0" hangingPunct="1">
              <a:lnSpc>
                <a:spcPct val="90000"/>
              </a:lnSpc>
              <a:spcBef>
                <a:spcPct val="0"/>
              </a:spcBef>
              <a:buClr>
                <a:schemeClr val="tx2"/>
              </a:buClr>
              <a:buSzPct val="70000"/>
              <a:buFont typeface="Wingdings" pitchFamily="2" charset="2"/>
              <a:buNone/>
              <a:defRPr lang="de-DE" sz="2800" kern="1200" dirty="0">
                <a:solidFill>
                  <a:schemeClr val="accent1"/>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179388" lvl="0" indent="-179388" algn="l" defTabSz="914400" rtl="0" eaLnBrk="1" latinLnBrk="0" hangingPunct="1">
              <a:lnSpc>
                <a:spcPct val="90000"/>
              </a:lnSpc>
              <a:spcBef>
                <a:spcPct val="0"/>
              </a:spcBef>
              <a:buClr>
                <a:schemeClr val="tx2"/>
              </a:buClr>
              <a:buSzPct val="70000"/>
              <a:buFont typeface="Wingdings" pitchFamily="2" charset="2"/>
              <a:buNone/>
            </a:pPr>
            <a:r>
              <a:rPr lang="en-US"/>
              <a:t>Click to edit Master subtitle style</a:t>
            </a:r>
            <a:endParaRPr lang="de-DE" dirty="0"/>
          </a:p>
        </p:txBody>
      </p:sp>
      <p:sp>
        <p:nvSpPr>
          <p:cNvPr id="9" name="Datumsplatzhalter 8"/>
          <p:cNvSpPr>
            <a:spLocks noGrp="1"/>
          </p:cNvSpPr>
          <p:nvPr>
            <p:ph type="dt" sz="half" idx="12"/>
          </p:nvPr>
        </p:nvSpPr>
        <p:spPr/>
        <p:txBody>
          <a:bodyPr/>
          <a:lstStyle/>
          <a:p>
            <a:pPr>
              <a:buClr>
                <a:srgbClr val="002897"/>
              </a:buClr>
            </a:pPr>
            <a:fld id="{543062D6-BB72-4DFD-8D0F-D13ACE2ED365}" type="datetime4">
              <a:rPr lang="en-US">
                <a:solidFill>
                  <a:srgbClr val="000000"/>
                </a:solidFill>
              </a:rPr>
              <a:pPr>
                <a:buClr>
                  <a:srgbClr val="002897"/>
                </a:buClr>
              </a:pPr>
              <a:t>March 15, 2017</a:t>
            </a:fld>
            <a:endParaRPr dirty="0">
              <a:solidFill>
                <a:srgbClr val="000000"/>
              </a:solidFill>
            </a:endParaRPr>
          </a:p>
        </p:txBody>
      </p:sp>
      <p:sp>
        <p:nvSpPr>
          <p:cNvPr id="10" name="Foliennummernplatzhalter 9"/>
          <p:cNvSpPr>
            <a:spLocks noGrp="1"/>
          </p:cNvSpPr>
          <p:nvPr>
            <p:ph type="sldNum" sz="quarter" idx="13"/>
          </p:nvPr>
        </p:nvSpPr>
        <p:spPr/>
        <p:txBody>
          <a:bodyPr/>
          <a:lstStyle/>
          <a:p>
            <a:pPr>
              <a:buClr>
                <a:srgbClr val="002897"/>
              </a:buClr>
            </a:pPr>
            <a:r>
              <a:rPr dirty="0">
                <a:solidFill>
                  <a:srgbClr val="000000"/>
                </a:solidFill>
              </a:rPr>
              <a:t>| Slide </a:t>
            </a:r>
            <a:fld id="{CF363E95-653D-48D7-8EB0-A81FED805B5F}" type="slidenum">
              <a:rPr>
                <a:solidFill>
                  <a:srgbClr val="000000"/>
                </a:solidFill>
              </a:rPr>
              <a:pPr>
                <a:buClr>
                  <a:srgbClr val="002897"/>
                </a:buClr>
              </a:pPr>
              <a:t>‹#›</a:t>
            </a:fld>
            <a:endParaRPr dirty="0">
              <a:solidFill>
                <a:srgbClr val="000000"/>
              </a:solidFill>
            </a:endParaRPr>
          </a:p>
        </p:txBody>
      </p:sp>
      <p:sp>
        <p:nvSpPr>
          <p:cNvPr id="11" name="Fußzeilenplatzhalter 10"/>
          <p:cNvSpPr>
            <a:spLocks noGrp="1"/>
          </p:cNvSpPr>
          <p:nvPr>
            <p:ph type="ftr" sz="quarter" idx="14"/>
          </p:nvPr>
        </p:nvSpPr>
        <p:spPr/>
        <p:txBody>
          <a:bodyPr/>
          <a:lstStyle/>
          <a:p>
            <a:pPr>
              <a:buClr>
                <a:srgbClr val="002897"/>
              </a:buClr>
            </a:pPr>
            <a:r>
              <a:rPr lang="en-US" dirty="0">
                <a:solidFill>
                  <a:srgbClr val="000000"/>
                </a:solidFill>
              </a:rPr>
              <a:t>© ABB Group</a:t>
            </a:r>
          </a:p>
        </p:txBody>
      </p:sp>
    </p:spTree>
    <p:extLst>
      <p:ext uri="{BB962C8B-B14F-4D97-AF65-F5344CB8AC3E}">
        <p14:creationId xmlns:p14="http://schemas.microsoft.com/office/powerpoint/2010/main" val="1553497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3" name="Tijdelijke aanduiding voor inhoud 2"/>
          <p:cNvSpPr>
            <a:spLocks noGrp="1"/>
          </p:cNvSpPr>
          <p:nvPr>
            <p:ph idx="1"/>
          </p:nvPr>
        </p:nvSpPr>
        <p:spPr>
          <a:xfrm>
            <a:off x="539751" y="2087564"/>
            <a:ext cx="11110383"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a:p>
            <a:pPr lvl="1"/>
            <a:r>
              <a:rPr lang="en-GB" noProof="0" dirty="0" err="1"/>
              <a:t>Tweede</a:t>
            </a:r>
            <a:r>
              <a:rPr lang="en-GB" noProof="0" dirty="0"/>
              <a:t> </a:t>
            </a:r>
            <a:r>
              <a:rPr lang="en-GB" noProof="0" dirty="0" err="1"/>
              <a:t>niveau</a:t>
            </a:r>
            <a:endParaRPr lang="en-GB" noProof="0" dirty="0"/>
          </a:p>
          <a:p>
            <a:pPr lvl="2"/>
            <a:r>
              <a:rPr lang="en-GB" noProof="0" dirty="0" err="1"/>
              <a:t>Derde</a:t>
            </a:r>
            <a:r>
              <a:rPr lang="en-GB" noProof="0" dirty="0"/>
              <a:t> </a:t>
            </a:r>
            <a:r>
              <a:rPr lang="en-GB" noProof="0" dirty="0" err="1"/>
              <a:t>niveau</a:t>
            </a:r>
            <a:endParaRPr lang="en-GB" noProof="0" dirty="0"/>
          </a:p>
        </p:txBody>
      </p:sp>
      <p:sp>
        <p:nvSpPr>
          <p:cNvPr id="9" name="Text Placeholder 7"/>
          <p:cNvSpPr>
            <a:spLocks noGrp="1"/>
          </p:cNvSpPr>
          <p:nvPr>
            <p:ph type="body" sz="quarter" idx="12"/>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5" name="Tijdelijke aanduiding voor dianummer 3"/>
          <p:cNvSpPr>
            <a:spLocks noGrp="1"/>
          </p:cNvSpPr>
          <p:nvPr>
            <p:ph type="sldNum" sz="quarter" idx="1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D23DA747-CDF3-4AA2-B2C9-75C0F8943ADC}" type="slidenum">
              <a:rPr lang="en-GB" altLang="en-US"/>
              <a:pPr/>
              <a:t>‹#›</a:t>
            </a:fld>
            <a:endParaRPr lang="en-GB" altLang="en-US" dirty="0"/>
          </a:p>
        </p:txBody>
      </p:sp>
      <p:sp>
        <p:nvSpPr>
          <p:cNvPr id="6" name="Tijdelijke aanduiding voor voettekst 4"/>
          <p:cNvSpPr>
            <a:spLocks noGrp="1"/>
          </p:cNvSpPr>
          <p:nvPr>
            <p:ph type="ftr" sz="quarter" idx="1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350915963"/>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Free content, subtitle">
    <p:spTree>
      <p:nvGrpSpPr>
        <p:cNvPr id="1" name=""/>
        <p:cNvGrpSpPr/>
        <p:nvPr/>
      </p:nvGrpSpPr>
      <p:grpSpPr>
        <a:xfrm>
          <a:off x="0" y="0"/>
          <a:ext cx="0" cy="0"/>
          <a:chOff x="0" y="0"/>
          <a:chExt cx="0" cy="0"/>
        </a:xfrm>
      </p:grpSpPr>
      <p:graphicFrame>
        <p:nvGraphicFramePr>
          <p:cNvPr id="5" name="Object 1" hidden="1"/>
          <p:cNvGraphicFramePr>
            <a:graphicFrameLocks noChangeAspect="1"/>
          </p:cNvGraphicFramePr>
          <p:nvPr>
            <p:custDataLst>
              <p:tags r:id="rId2"/>
            </p:custDataLst>
          </p:nvPr>
        </p:nvGraphicFramePr>
        <p:xfrm>
          <a:off x="2118" y="1590"/>
          <a:ext cx="2116" cy="1587"/>
        </p:xfrm>
        <a:graphic>
          <a:graphicData uri="http://schemas.openxmlformats.org/presentationml/2006/ole">
            <mc:AlternateContent xmlns:mc="http://schemas.openxmlformats.org/markup-compatibility/2006">
              <mc:Choice xmlns:v="urn:schemas-microsoft-com:vml" Requires="v">
                <p:oleObj spid="_x0000_s5140" name="think-cell Folie" r:id="rId4" imgW="360" imgH="360" progId="">
                  <p:embed/>
                </p:oleObj>
              </mc:Choice>
              <mc:Fallback>
                <p:oleObj name="think-cell Folie" r:id="rId4" imgW="360" imgH="360"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1590"/>
                        <a:ext cx="2116" cy="1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Rectangle 12"/>
          <p:cNvSpPr>
            <a:spLocks noChangeArrowheads="1"/>
          </p:cNvSpPr>
          <p:nvPr/>
        </p:nvSpPr>
        <p:spPr bwMode="gray">
          <a:xfrm>
            <a:off x="0" y="2"/>
            <a:ext cx="12192000" cy="1268413"/>
          </a:xfrm>
          <a:prstGeom prst="rect">
            <a:avLst/>
          </a:prstGeom>
          <a:solidFill>
            <a:srgbClr val="ADBECB"/>
          </a:solidFill>
          <a:ln w="9525">
            <a:noFill/>
            <a:miter lim="800000"/>
            <a:headEnd/>
            <a:tailEnd/>
          </a:ln>
          <a:effectLst/>
        </p:spPr>
        <p:txBody>
          <a:bodyPr wrap="none" anchor="ctr"/>
          <a:lstStyle/>
          <a:p>
            <a:pPr>
              <a:defRPr/>
            </a:pPr>
            <a:endParaRPr lang="en-US" sz="1799" dirty="0">
              <a:solidFill>
                <a:srgbClr val="879BAA"/>
              </a:solidFill>
            </a:endParaRPr>
          </a:p>
        </p:txBody>
      </p:sp>
      <p:pic>
        <p:nvPicPr>
          <p:cNvPr id="8" name="Grafik 10" descr="SIE_Logo_Layer_Petrol_RGB_A3_76mm.wmf"/>
          <p:cNvPicPr>
            <a:picLocks noChangeAspect="1"/>
          </p:cNvPicPr>
          <p:nvPr/>
        </p:nvPicPr>
        <p:blipFill>
          <a:blip r:embed="rId6" cstate="print"/>
          <a:srcRect/>
          <a:stretch>
            <a:fillRect/>
          </a:stretch>
        </p:blipFill>
        <p:spPr bwMode="auto">
          <a:xfrm>
            <a:off x="9745135" y="0"/>
            <a:ext cx="1919817" cy="806450"/>
          </a:xfrm>
          <a:prstGeom prst="rect">
            <a:avLst/>
          </a:prstGeom>
          <a:noFill/>
          <a:ln w="9525">
            <a:noFill/>
            <a:miter lim="800000"/>
            <a:headEnd/>
            <a:tailEnd/>
          </a:ln>
        </p:spPr>
      </p:pic>
      <p:sp>
        <p:nvSpPr>
          <p:cNvPr id="2" name="Title 1"/>
          <p:cNvSpPr>
            <a:spLocks noGrp="1"/>
          </p:cNvSpPr>
          <p:nvPr>
            <p:ph type="title"/>
          </p:nvPr>
        </p:nvSpPr>
        <p:spPr/>
        <p:txBody>
          <a:bodyPr/>
          <a:lstStyle>
            <a:lvl1pPr>
              <a:defRPr baseline="0"/>
            </a:lvl1pPr>
          </a:lstStyle>
          <a:p>
            <a:r>
              <a:rPr lang="en-US" noProof="0" dirty="0"/>
              <a:t>Click to edit Master title style</a:t>
            </a:r>
            <a:endParaRPr lang="en-US" dirty="0"/>
          </a:p>
        </p:txBody>
      </p:sp>
      <p:sp>
        <p:nvSpPr>
          <p:cNvPr id="4" name="Text Placeholder 5"/>
          <p:cNvSpPr>
            <a:spLocks noGrp="1"/>
          </p:cNvSpPr>
          <p:nvPr>
            <p:ph type="body" sz="quarter" idx="11"/>
          </p:nvPr>
        </p:nvSpPr>
        <p:spPr>
          <a:xfrm>
            <a:off x="719668" y="1412874"/>
            <a:ext cx="10945284" cy="215444"/>
          </a:xfrm>
        </p:spPr>
        <p:txBody>
          <a:bodyPr/>
          <a:lstStyle>
            <a:lvl1pPr>
              <a:buClr>
                <a:srgbClr val="879BAA"/>
              </a:buClr>
              <a:buFont typeface="Arial" pitchFamily="34" charset="0"/>
              <a:buNone/>
              <a:defRPr/>
            </a:lvl1pPr>
          </a:lstStyle>
          <a:p>
            <a:pPr lvl="0"/>
            <a:r>
              <a:rPr lang="en-US" dirty="0"/>
              <a:t>Click to edit Master text styles</a:t>
            </a:r>
          </a:p>
        </p:txBody>
      </p:sp>
    </p:spTree>
    <p:extLst>
      <p:ext uri="{BB962C8B-B14F-4D97-AF65-F5344CB8AC3E}">
        <p14:creationId xmlns:p14="http://schemas.microsoft.com/office/powerpoint/2010/main" val="1049154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Tex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noProof="0" dirty="0"/>
              <a:t>Insert page title</a:t>
            </a:r>
            <a:endParaRPr lang="en-US" dirty="0"/>
          </a:p>
        </p:txBody>
      </p:sp>
      <p:sp>
        <p:nvSpPr>
          <p:cNvPr id="4" name="Text Placeholder 3"/>
          <p:cNvSpPr>
            <a:spLocks noGrp="1"/>
          </p:cNvSpPr>
          <p:nvPr>
            <p:ph type="body" sz="quarter" idx="10" hasCustomPrompt="1"/>
          </p:nvPr>
        </p:nvSpPr>
        <p:spPr>
          <a:xfrm>
            <a:off x="432001" y="1690687"/>
            <a:ext cx="11326284" cy="4391026"/>
          </a:xfrm>
        </p:spPr>
        <p:txBody>
          <a:bodyPr/>
          <a:lstStyle>
            <a:lvl1pPr>
              <a:defRPr/>
            </a:lvl1pPr>
          </a:lstStyle>
          <a:p>
            <a:pPr lvl="0"/>
            <a:r>
              <a:rPr lang="en-US" noProof="0" dirty="0"/>
              <a:t>First level</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76910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ree Content" userDrawn="1">
  <p:cSld name="Free Conten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p>
            <a:r>
              <a:rPr lang="en-US" noProof="0"/>
              <a:t>Click to add core message of slide</a:t>
            </a:r>
          </a:p>
        </p:txBody>
      </p:sp>
      <p:sp>
        <p:nvSpPr>
          <p:cNvPr id="4" name="Textplatzhalter 3"/>
          <p:cNvSpPr>
            <a:spLocks noGrp="1"/>
          </p:cNvSpPr>
          <p:nvPr>
            <p:ph type="body" sz="quarter" idx="11" hasCustomPrompt="1"/>
          </p:nvPr>
        </p:nvSpPr>
        <p:spPr>
          <a:xfrm>
            <a:off x="721785" y="1412875"/>
            <a:ext cx="10943166" cy="215444"/>
          </a:xfrm>
        </p:spPr>
        <p:txBody>
          <a:bodyPr>
            <a:noAutofit/>
          </a:bodyPr>
          <a:lstStyle/>
          <a:p>
            <a:pPr lvl="0"/>
            <a:r>
              <a:rPr lang="en-US" noProof="0" dirty="0"/>
              <a:t>Title (description of slide content), Arial 14 </a:t>
            </a:r>
            <a:r>
              <a:rPr lang="en-US" noProof="0" dirty="0" err="1"/>
              <a:t>pt</a:t>
            </a:r>
            <a:r>
              <a:rPr lang="en-US" noProof="0" dirty="0"/>
              <a:t>, maximum of 1 line</a:t>
            </a:r>
          </a:p>
        </p:txBody>
      </p:sp>
    </p:spTree>
    <p:extLst>
      <p:ext uri="{BB962C8B-B14F-4D97-AF65-F5344CB8AC3E}">
        <p14:creationId xmlns:p14="http://schemas.microsoft.com/office/powerpoint/2010/main" val="518851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Free content">
    <p:spTree>
      <p:nvGrpSpPr>
        <p:cNvPr id="1" name=""/>
        <p:cNvGrpSpPr/>
        <p:nvPr/>
      </p:nvGrpSpPr>
      <p:grpSpPr>
        <a:xfrm>
          <a:off x="0" y="0"/>
          <a:ext cx="0" cy="0"/>
          <a:chOff x="0" y="0"/>
          <a:chExt cx="0" cy="0"/>
        </a:xfrm>
      </p:grpSpPr>
      <p:graphicFrame>
        <p:nvGraphicFramePr>
          <p:cNvPr id="3" name="Object 1" hidden="1"/>
          <p:cNvGraphicFramePr>
            <a:graphicFrameLocks noChangeAspect="1"/>
          </p:cNvGraphicFramePr>
          <p:nvPr>
            <p:custDataLst>
              <p:tags r:id="rId2"/>
            </p:custDataLst>
          </p:nvPr>
        </p:nvGraphicFramePr>
        <p:xfrm>
          <a:off x="2119" y="1595"/>
          <a:ext cx="2116" cy="1587"/>
        </p:xfrm>
        <a:graphic>
          <a:graphicData uri="http://schemas.openxmlformats.org/presentationml/2006/ole">
            <mc:AlternateContent xmlns:mc="http://schemas.openxmlformats.org/markup-compatibility/2006">
              <mc:Choice xmlns:v="urn:schemas-microsoft-com:vml" Requires="v">
                <p:oleObj spid="_x0000_s6164" name="think-cell Slide" r:id="rId4" imgW="360" imgH="360" progId="">
                  <p:embed/>
                </p:oleObj>
              </mc:Choice>
              <mc:Fallback>
                <p:oleObj name="think-cell Slide" r:id="rId4" imgW="360" imgH="360"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9" y="1595"/>
                        <a:ext cx="2116" cy="1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 name="Rectangle 12"/>
          <p:cNvSpPr>
            <a:spLocks noChangeArrowheads="1"/>
          </p:cNvSpPr>
          <p:nvPr/>
        </p:nvSpPr>
        <p:spPr bwMode="gray">
          <a:xfrm>
            <a:off x="0" y="7"/>
            <a:ext cx="12192000" cy="1268413"/>
          </a:xfrm>
          <a:prstGeom prst="rect">
            <a:avLst/>
          </a:prstGeom>
          <a:solidFill>
            <a:srgbClr val="ADBECB"/>
          </a:solidFill>
          <a:ln w="9525">
            <a:noFill/>
            <a:miter lim="800000"/>
            <a:headEnd/>
            <a:tailEnd/>
          </a:ln>
          <a:effectLst/>
        </p:spPr>
        <p:txBody>
          <a:bodyPr wrap="none" anchor="ctr"/>
          <a:lstStyle/>
          <a:p>
            <a:pPr>
              <a:defRPr/>
            </a:pPr>
            <a:endParaRPr lang="en-US" sz="1799" dirty="0">
              <a:solidFill>
                <a:srgbClr val="879BAA"/>
              </a:solidFill>
            </a:endParaRPr>
          </a:p>
        </p:txBody>
      </p:sp>
      <p:sp>
        <p:nvSpPr>
          <p:cNvPr id="5" name="Textfeld 11"/>
          <p:cNvSpPr txBox="1"/>
          <p:nvPr/>
        </p:nvSpPr>
        <p:spPr>
          <a:xfrm>
            <a:off x="6" y="6599238"/>
            <a:ext cx="1665817" cy="258762"/>
          </a:xfrm>
          <a:prstGeom prst="rect">
            <a:avLst/>
          </a:prstGeom>
          <a:noFill/>
        </p:spPr>
        <p:txBody>
          <a:bodyPr lIns="539719" tIns="0" rIns="0" bIns="115140"/>
          <a:lstStyle/>
          <a:p>
            <a:pPr>
              <a:lnSpc>
                <a:spcPct val="110000"/>
              </a:lnSpc>
              <a:spcBef>
                <a:spcPts val="0"/>
              </a:spcBef>
              <a:defRPr/>
            </a:pPr>
            <a:r>
              <a:rPr lang="en-US" sz="900" dirty="0">
                <a:solidFill>
                  <a:srgbClr val="000000"/>
                </a:solidFill>
              </a:rPr>
              <a:t>Page </a:t>
            </a:r>
            <a:fld id="{7AEDDF5D-C136-42DB-9F2F-17BFE7B2B314}" type="slidenum">
              <a:rPr lang="en-US" sz="900" smtClean="0">
                <a:solidFill>
                  <a:srgbClr val="000000"/>
                </a:solidFill>
              </a:rPr>
              <a:pPr>
                <a:lnSpc>
                  <a:spcPct val="110000"/>
                </a:lnSpc>
                <a:spcBef>
                  <a:spcPts val="0"/>
                </a:spcBef>
                <a:defRPr/>
              </a:pPr>
              <a:t>‹#›</a:t>
            </a:fld>
            <a:endParaRPr lang="en-US" sz="900" dirty="0">
              <a:solidFill>
                <a:srgbClr val="000000"/>
              </a:solidFill>
            </a:endParaRPr>
          </a:p>
        </p:txBody>
      </p:sp>
      <p:pic>
        <p:nvPicPr>
          <p:cNvPr id="6" name="Grafik 10" descr="SIE_Logo_Layer_Petrol_RGB_A3_76mm.wmf"/>
          <p:cNvPicPr>
            <a:picLocks noChangeAspect="1"/>
          </p:cNvPicPr>
          <p:nvPr/>
        </p:nvPicPr>
        <p:blipFill>
          <a:blip r:embed="rId6" cstate="email"/>
          <a:srcRect/>
          <a:stretch>
            <a:fillRect/>
          </a:stretch>
        </p:blipFill>
        <p:spPr bwMode="auto">
          <a:xfrm>
            <a:off x="9745137" y="0"/>
            <a:ext cx="1919817" cy="806450"/>
          </a:xfrm>
          <a:prstGeom prst="rect">
            <a:avLst/>
          </a:prstGeom>
          <a:noFill/>
          <a:ln w="9525">
            <a:noFill/>
            <a:miter lim="800000"/>
            <a:headEnd/>
            <a:tailEnd/>
          </a:ln>
        </p:spPr>
      </p:pic>
      <p:sp>
        <p:nvSpPr>
          <p:cNvPr id="2" name="Title 1"/>
          <p:cNvSpPr>
            <a:spLocks noGrp="1"/>
          </p:cNvSpPr>
          <p:nvPr>
            <p:ph type="title"/>
          </p:nvPr>
        </p:nvSpPr>
        <p:spPr/>
        <p:txBody>
          <a:bodyPr/>
          <a:lstStyle>
            <a:lvl1pPr>
              <a:defRPr/>
            </a:lvl1pPr>
          </a:lstStyle>
          <a:p>
            <a:r>
              <a:rPr lang="en-US" noProof="0" dirty="0"/>
              <a:t>Click to edit Master title style</a:t>
            </a:r>
            <a:endParaRPr lang="en-US" dirty="0"/>
          </a:p>
        </p:txBody>
      </p:sp>
    </p:spTree>
    <p:extLst>
      <p:ext uri="{BB962C8B-B14F-4D97-AF65-F5344CB8AC3E}">
        <p14:creationId xmlns:p14="http://schemas.microsoft.com/office/powerpoint/2010/main" val="1710625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Free content">
    <p:spTree>
      <p:nvGrpSpPr>
        <p:cNvPr id="1" name=""/>
        <p:cNvGrpSpPr/>
        <p:nvPr/>
      </p:nvGrpSpPr>
      <p:grpSpPr>
        <a:xfrm>
          <a:off x="0" y="0"/>
          <a:ext cx="0" cy="0"/>
          <a:chOff x="0" y="0"/>
          <a:chExt cx="0" cy="0"/>
        </a:xfrm>
      </p:grpSpPr>
      <p:graphicFrame>
        <p:nvGraphicFramePr>
          <p:cNvPr id="3" name="Object 1" hidden="1"/>
          <p:cNvGraphicFramePr>
            <a:graphicFrameLocks/>
          </p:cNvGraphicFramePr>
          <p:nvPr>
            <p:custDataLst>
              <p:tags r:id="rId2"/>
            </p:custDataLst>
            <p:extLst/>
          </p:nvPr>
        </p:nvGraphicFramePr>
        <p:xfrm>
          <a:off x="2118" y="1590"/>
          <a:ext cx="2116" cy="1587"/>
        </p:xfrm>
        <a:graphic>
          <a:graphicData uri="http://schemas.openxmlformats.org/presentationml/2006/ole">
            <mc:AlternateContent xmlns:mc="http://schemas.openxmlformats.org/markup-compatibility/2006">
              <mc:Choice xmlns:v="urn:schemas-microsoft-com:vml" Requires="v">
                <p:oleObj spid="_x0000_s7188" name="think-cell Folie" r:id="rId4" imgW="360" imgH="360" progId="">
                  <p:embed/>
                </p:oleObj>
              </mc:Choice>
              <mc:Fallback>
                <p:oleObj name="think-cell Folie" r:id="rId4" imgW="360" imgH="360" progId="">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 y="1590"/>
                        <a:ext cx="2116" cy="1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 name="Rectangle 12"/>
          <p:cNvSpPr>
            <a:spLocks noChangeArrowheads="1"/>
          </p:cNvSpPr>
          <p:nvPr/>
        </p:nvSpPr>
        <p:spPr bwMode="gray">
          <a:xfrm>
            <a:off x="0" y="2"/>
            <a:ext cx="12192000" cy="1268413"/>
          </a:xfrm>
          <a:prstGeom prst="rect">
            <a:avLst/>
          </a:prstGeom>
          <a:solidFill>
            <a:srgbClr val="ADBECB"/>
          </a:solidFill>
          <a:ln w="9525">
            <a:noFill/>
            <a:miter lim="800000"/>
            <a:headEnd/>
            <a:tailEnd/>
          </a:ln>
          <a:effectLst/>
        </p:spPr>
        <p:txBody>
          <a:bodyPr wrap="none" anchor="ctr"/>
          <a:lstStyle/>
          <a:p>
            <a:pPr>
              <a:defRPr/>
            </a:pPr>
            <a:endParaRPr lang="en-US" sz="1799" dirty="0">
              <a:solidFill>
                <a:srgbClr val="879BAA"/>
              </a:solidFill>
            </a:endParaRPr>
          </a:p>
        </p:txBody>
      </p:sp>
      <p:pic>
        <p:nvPicPr>
          <p:cNvPr id="6" name="Grafik 10" descr="SIE_Logo_Layer_Petrol_RGB_A3_76mm.wmf"/>
          <p:cNvPicPr>
            <a:picLocks noChangeAspect="1"/>
          </p:cNvPicPr>
          <p:nvPr/>
        </p:nvPicPr>
        <p:blipFill>
          <a:blip r:embed="rId6" cstate="print"/>
          <a:srcRect/>
          <a:stretch>
            <a:fillRect/>
          </a:stretch>
        </p:blipFill>
        <p:spPr bwMode="auto">
          <a:xfrm>
            <a:off x="9745135" y="0"/>
            <a:ext cx="1919817" cy="806450"/>
          </a:xfrm>
          <a:prstGeom prst="rect">
            <a:avLst/>
          </a:prstGeom>
          <a:noFill/>
          <a:ln w="9525">
            <a:noFill/>
            <a:miter lim="800000"/>
            <a:headEnd/>
            <a:tailEnd/>
          </a:ln>
        </p:spPr>
      </p:pic>
      <p:sp>
        <p:nvSpPr>
          <p:cNvPr id="2" name="Title 1"/>
          <p:cNvSpPr>
            <a:spLocks noGrp="1"/>
          </p:cNvSpPr>
          <p:nvPr>
            <p:ph type="title"/>
          </p:nvPr>
        </p:nvSpPr>
        <p:spPr/>
        <p:txBody>
          <a:bodyPr/>
          <a:lstStyle>
            <a:lvl1pPr>
              <a:defRPr/>
            </a:lvl1pPr>
          </a:lstStyle>
          <a:p>
            <a:r>
              <a:rPr lang="en-US" noProof="0" dirty="0"/>
              <a:t>Click to edit Master title style</a:t>
            </a:r>
            <a:endParaRPr lang="en-US" dirty="0"/>
          </a:p>
        </p:txBody>
      </p:sp>
    </p:spTree>
    <p:extLst>
      <p:ext uri="{BB962C8B-B14F-4D97-AF65-F5344CB8AC3E}">
        <p14:creationId xmlns:p14="http://schemas.microsoft.com/office/powerpoint/2010/main" val="8804736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lumns, two images">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a:t>Titelmasterformat durch Klicken bearbeiten</a:t>
            </a:r>
            <a:endParaRPr lang="fr-FR"/>
          </a:p>
        </p:txBody>
      </p:sp>
      <p:sp>
        <p:nvSpPr>
          <p:cNvPr id="3" name="cdtContent Placeholder 2 Id3"/>
          <p:cNvSpPr>
            <a:spLocks noGrp="1"/>
          </p:cNvSpPr>
          <p:nvPr>
            <p:ph sz="half" idx="1"/>
            <p:custDataLst>
              <p:tags r:id="rId1"/>
            </p:custDataLst>
          </p:nvPr>
        </p:nvSpPr>
        <p:spPr>
          <a:xfrm>
            <a:off x="626737" y="1412874"/>
            <a:ext cx="5469263" cy="4752976"/>
          </a:xfrm>
          <a:noFill/>
          <a:ln w="9525">
            <a:noFill/>
            <a:miter lim="800000"/>
            <a:headEnd/>
            <a:tailEnd/>
          </a:ln>
        </p:spPr>
        <p:txBody>
          <a:bodyPr vert="horz" wrap="square" lIns="0" tIns="0" rIns="0" bIns="0" numCol="1" anchor="t" anchorCtr="0" compatLnSpc="1">
            <a:prstTxWarp prst="textNoShape">
              <a:avLst/>
            </a:prstTxWarp>
          </a:bodyPr>
          <a:lstStyle>
            <a:lvl1pPr marL="0" marR="0" indent="0" algn="l" defTabSz="913943" rtl="0" eaLnBrk="1" fontAlgn="base" latinLnBrk="0" hangingPunct="1">
              <a:lnSpc>
                <a:spcPct val="110000"/>
              </a:lnSpc>
              <a:spcBef>
                <a:spcPct val="0"/>
              </a:spcBef>
              <a:spcAft>
                <a:spcPct val="0"/>
              </a:spcAft>
              <a:buClr>
                <a:srgbClr val="879BAA"/>
              </a:buClr>
              <a:buSzTx/>
              <a:buFont typeface="Arial" pitchFamily="34" charset="0"/>
              <a:buNone/>
              <a:tabLst/>
              <a:defRPr lang="de-DE"/>
            </a:lvl1pPr>
            <a:lvl2pPr marL="179298" marR="0" indent="-177711" algn="l" defTabSz="913943" rtl="0" eaLnBrk="1" fontAlgn="base" latinLnBrk="0" hangingPunct="1">
              <a:lnSpc>
                <a:spcPct val="110000"/>
              </a:lnSpc>
              <a:spcBef>
                <a:spcPct val="0"/>
              </a:spcBef>
              <a:spcAft>
                <a:spcPct val="0"/>
              </a:spcAft>
              <a:buClr>
                <a:srgbClr val="879BAA"/>
              </a:buClr>
              <a:buSzTx/>
              <a:buFontTx/>
              <a:buChar char="•"/>
              <a:tabLst/>
              <a:defRPr lang="de-DE" smtClean="0"/>
            </a:lvl2pPr>
            <a:lvl3pPr marL="358596" marR="0" indent="-177711" algn="l" defTabSz="913943" rtl="0" eaLnBrk="1" fontAlgn="base" latinLnBrk="0" hangingPunct="1">
              <a:lnSpc>
                <a:spcPct val="110000"/>
              </a:lnSpc>
              <a:spcBef>
                <a:spcPct val="0"/>
              </a:spcBef>
              <a:spcAft>
                <a:spcPct val="0"/>
              </a:spcAft>
              <a:buClr>
                <a:srgbClr val="879BAA"/>
              </a:buClr>
              <a:buSzTx/>
              <a:buFontTx/>
              <a:buChar char="•"/>
              <a:tabLst/>
              <a:defRPr lang="de-DE" smtClean="0"/>
            </a:lvl3pPr>
            <a:lvl4pPr marL="537894" marR="0" indent="-177711" algn="l" defTabSz="913943" rtl="0" eaLnBrk="1" fontAlgn="base" latinLnBrk="0" hangingPunct="1">
              <a:lnSpc>
                <a:spcPct val="110000"/>
              </a:lnSpc>
              <a:spcBef>
                <a:spcPct val="0"/>
              </a:spcBef>
              <a:spcAft>
                <a:spcPct val="0"/>
              </a:spcAft>
              <a:buClr>
                <a:srgbClr val="879BAA"/>
              </a:buClr>
              <a:buSzTx/>
              <a:buFontTx/>
              <a:buChar char="•"/>
              <a:tabLst/>
              <a:defRPr lang="de-DE" smtClean="0"/>
            </a:lvl4pPr>
            <a:lvl5pPr marL="717191" marR="0" indent="-177711" algn="l" defTabSz="913943" rtl="0" eaLnBrk="1" fontAlgn="base" latinLnBrk="0" hangingPunct="1">
              <a:lnSpc>
                <a:spcPct val="110000"/>
              </a:lnSpc>
              <a:spcBef>
                <a:spcPct val="0"/>
              </a:spcBef>
              <a:spcAft>
                <a:spcPct val="0"/>
              </a:spcAft>
              <a:buClr>
                <a:srgbClr val="879BAA"/>
              </a:buClr>
              <a:buSzTx/>
              <a:buFontTx/>
              <a:buChar char="•"/>
              <a:tabLst/>
              <a:defRPr lang="de-DE"/>
            </a:lvl5pPr>
          </a:lstStyle>
          <a:p>
            <a:pPr marL="0" marR="0" lvl="0" indent="0" algn="l" defTabSz="913943" rtl="0" eaLnBrk="1" fontAlgn="base" latinLnBrk="0" hangingPunct="1">
              <a:lnSpc>
                <a:spcPct val="110000"/>
              </a:lnSpc>
              <a:spcBef>
                <a:spcPct val="0"/>
              </a:spcBef>
              <a:spcAft>
                <a:spcPct val="0"/>
              </a:spcAft>
              <a:buClr>
                <a:srgbClr val="879BAA"/>
              </a:buClr>
              <a:buSzTx/>
              <a:buFont typeface="Arial" pitchFamily="34" charset="0"/>
              <a:buNone/>
              <a:tabLst/>
              <a:defRPr/>
            </a:pPr>
            <a:r>
              <a:rPr kumimoji="0" lang="en-US" sz="1799" b="0" i="0" u="none" strike="noStrike" kern="0" cap="none" spc="0" normalizeH="0" baseline="0" noProof="0" dirty="0" err="1">
                <a:ln>
                  <a:noFill/>
                </a:ln>
                <a:solidFill>
                  <a:srgbClr val="000000"/>
                </a:solidFill>
                <a:effectLst/>
                <a:uLnTx/>
                <a:uFillTx/>
                <a:latin typeface="Arial" pitchFamily="34" charset="0"/>
                <a:ea typeface="+mn-ea"/>
                <a:cs typeface="Arial" pitchFamily="34" charset="0"/>
              </a:rPr>
              <a:t>Textmasterformat</a:t>
            </a:r>
            <a:r>
              <a:rPr kumimoji="0" lang="en-US" sz="1799" b="0" i="0" u="none" strike="noStrike" kern="0" cap="none" spc="0" normalizeH="0" baseline="0" noProof="0" dirty="0">
                <a:ln>
                  <a:noFill/>
                </a:ln>
                <a:solidFill>
                  <a:srgbClr val="000000"/>
                </a:solidFill>
                <a:effectLst/>
                <a:uLnTx/>
                <a:uFillTx/>
                <a:latin typeface="Arial" pitchFamily="34" charset="0"/>
                <a:ea typeface="+mn-ea"/>
                <a:cs typeface="Arial" pitchFamily="34" charset="0"/>
              </a:rPr>
              <a:t> </a:t>
            </a:r>
            <a:r>
              <a:rPr kumimoji="0" lang="en-US" sz="1799" b="0" i="0" u="none" strike="noStrike" kern="0" cap="none" spc="0" normalizeH="0" baseline="0" noProof="0" dirty="0" err="1">
                <a:ln>
                  <a:noFill/>
                </a:ln>
                <a:solidFill>
                  <a:srgbClr val="000000"/>
                </a:solidFill>
                <a:effectLst/>
                <a:uLnTx/>
                <a:uFillTx/>
                <a:latin typeface="Arial" pitchFamily="34" charset="0"/>
                <a:ea typeface="+mn-ea"/>
                <a:cs typeface="Arial" pitchFamily="34" charset="0"/>
              </a:rPr>
              <a:t>bearbeiten</a:t>
            </a:r>
            <a:endParaRPr kumimoji="0" lang="en-US" sz="1799" b="0" i="0" u="none" strike="noStrike" kern="0" cap="none" spc="0" normalizeH="0" baseline="0" noProof="0" dirty="0">
              <a:ln>
                <a:noFill/>
              </a:ln>
              <a:solidFill>
                <a:srgbClr val="000000"/>
              </a:solidFill>
              <a:effectLst/>
              <a:uLnTx/>
              <a:uFillTx/>
              <a:latin typeface="Arial" pitchFamily="34" charset="0"/>
              <a:ea typeface="+mn-ea"/>
              <a:cs typeface="Arial" pitchFamily="34" charset="0"/>
            </a:endParaRP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Bildplatzhalter 4"/>
          <p:cNvSpPr>
            <a:spLocks noGrp="1"/>
          </p:cNvSpPr>
          <p:nvPr>
            <p:ph type="pic" sz="quarter" idx="10"/>
          </p:nvPr>
        </p:nvSpPr>
        <p:spPr>
          <a:xfrm>
            <a:off x="6240387" y="1412876"/>
            <a:ext cx="5469151" cy="2303463"/>
          </a:xfrm>
        </p:spPr>
        <p:txBody>
          <a:bodyPr tIns="648000"/>
          <a:lstStyle>
            <a:lvl1pPr algn="ctr">
              <a:defRPr/>
            </a:lvl1pPr>
          </a:lstStyle>
          <a:p>
            <a:endParaRPr lang="fr-FR" dirty="0"/>
          </a:p>
        </p:txBody>
      </p:sp>
      <p:sp>
        <p:nvSpPr>
          <p:cNvPr id="6" name="Bildplatzhalter 4"/>
          <p:cNvSpPr>
            <a:spLocks noGrp="1"/>
          </p:cNvSpPr>
          <p:nvPr>
            <p:ph type="pic" sz="quarter" idx="11"/>
          </p:nvPr>
        </p:nvSpPr>
        <p:spPr>
          <a:xfrm>
            <a:off x="6240387" y="3860802"/>
            <a:ext cx="5469151" cy="2305049"/>
          </a:xfrm>
        </p:spPr>
        <p:txBody>
          <a:bodyPr tIns="648000"/>
          <a:lstStyle>
            <a:lvl1pPr algn="ctr">
              <a:defRPr/>
            </a:lvl1pPr>
          </a:lstStyle>
          <a:p>
            <a:endParaRPr lang="fr-FR" dirty="0"/>
          </a:p>
        </p:txBody>
      </p:sp>
    </p:spTree>
    <p:extLst>
      <p:ext uri="{BB962C8B-B14F-4D97-AF65-F5344CB8AC3E}">
        <p14:creationId xmlns:p14="http://schemas.microsoft.com/office/powerpoint/2010/main" val="35895593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3_Content slide one picture above text">
    <p:spTree>
      <p:nvGrpSpPr>
        <p:cNvPr id="1" name=""/>
        <p:cNvGrpSpPr/>
        <p:nvPr/>
      </p:nvGrpSpPr>
      <p:grpSpPr>
        <a:xfrm>
          <a:off x="0" y="0"/>
          <a:ext cx="0" cy="0"/>
          <a:chOff x="0" y="0"/>
          <a:chExt cx="0" cy="0"/>
        </a:xfrm>
      </p:grpSpPr>
      <p:sp>
        <p:nvSpPr>
          <p:cNvPr id="11" name="Inhaltsplatzhalter 3"/>
          <p:cNvSpPr>
            <a:spLocks noGrp="1"/>
          </p:cNvSpPr>
          <p:nvPr>
            <p:ph sz="half" idx="2"/>
          </p:nvPr>
        </p:nvSpPr>
        <p:spPr>
          <a:xfrm>
            <a:off x="1968500" y="1592264"/>
            <a:ext cx="8255001" cy="2232025"/>
          </a:xfrm>
        </p:spPr>
        <p:txBody>
          <a:bodyPr vert="horz" lIns="0" tIns="0" rIns="0" bIns="0" rtlCol="0">
            <a:noAutofit/>
          </a:bodyPr>
          <a:lstStyle>
            <a:lvl1pPr>
              <a:defRPr lang="de-DE" dirty="0" smtClean="0"/>
            </a:lvl1pPr>
          </a:lstStyle>
          <a:p>
            <a:pPr marR="0" lvl="0" fontAlgn="auto">
              <a:lnSpc>
                <a:spcPct val="100000"/>
              </a:lnSpc>
              <a:spcAft>
                <a:spcPts val="0"/>
              </a:spcAft>
              <a:tabLst/>
            </a:pPr>
            <a:r>
              <a:rPr lang="en-US"/>
              <a:t>Click to edit Master text styles</a:t>
            </a:r>
          </a:p>
        </p:txBody>
      </p:sp>
      <p:sp>
        <p:nvSpPr>
          <p:cNvPr id="14" name="Inhaltsplatzhalter 3"/>
          <p:cNvSpPr>
            <a:spLocks noGrp="1"/>
          </p:cNvSpPr>
          <p:nvPr>
            <p:ph sz="half" idx="10"/>
          </p:nvPr>
        </p:nvSpPr>
        <p:spPr>
          <a:xfrm>
            <a:off x="1968501" y="3968750"/>
            <a:ext cx="8255000" cy="2232025"/>
          </a:xfrm>
        </p:spPr>
        <p:txBody>
          <a:bodyPr>
            <a:noAutofit/>
          </a:bodyPr>
          <a:lstStyle>
            <a:lvl1pPr>
              <a:defRPr sz="1800"/>
            </a:lvl1pPr>
            <a:lvl2pPr>
              <a:defRPr sz="1800"/>
            </a:lvl2pPr>
            <a:lvl3pPr>
              <a:defRPr sz="1600"/>
            </a:lvl3pPr>
            <a:lvl4pPr>
              <a:defRPr sz="1400"/>
            </a:lvl4pPr>
            <a:lvl5pPr>
              <a:defRPr sz="1800"/>
            </a:lvl5pPr>
            <a:lvl6pPr>
              <a:defRPr sz="1600"/>
            </a:lvl6pPr>
            <a:lvl7pPr>
              <a:defRPr sz="1600"/>
            </a:lvl7pPr>
            <a:lvl8pPr>
              <a:defRPr sz="1600"/>
            </a:lvl8pPr>
            <a:lvl9pPr>
              <a:defRPr sz="1600"/>
            </a:lvl9pPr>
          </a:lstStyle>
          <a:p>
            <a:pPr marL="179388" marR="0" lvl="0" indent="-179388" algn="l" defTabSz="914400" rtl="0" eaLnBrk="1" fontAlgn="auto" latinLnBrk="0" hangingPunct="1">
              <a:lnSpc>
                <a:spcPct val="100000"/>
              </a:lnSpc>
              <a:spcBef>
                <a:spcPts val="1100"/>
              </a:spcBef>
              <a:spcAft>
                <a:spcPts val="0"/>
              </a:spcAft>
              <a:buClr>
                <a:schemeClr val="tx2"/>
              </a:buClr>
              <a:buSzPct val="70000"/>
              <a:buFont typeface="Wingdings" pitchFamily="2" charset="2"/>
              <a:buChar char="§"/>
              <a:tabLst/>
              <a:defRPr/>
            </a:pPr>
            <a:r>
              <a:rPr lang="en-US"/>
              <a:t>Click to edit Master text styles</a:t>
            </a:r>
          </a:p>
          <a:p>
            <a:pPr marL="179388" marR="0" lvl="1" indent="-179388" algn="l" defTabSz="914400" rtl="0" eaLnBrk="1" fontAlgn="auto" latinLnBrk="0" hangingPunct="1">
              <a:lnSpc>
                <a:spcPct val="100000"/>
              </a:lnSpc>
              <a:spcBef>
                <a:spcPts val="1100"/>
              </a:spcBef>
              <a:spcAft>
                <a:spcPts val="0"/>
              </a:spcAft>
              <a:buClr>
                <a:schemeClr val="tx2"/>
              </a:buClr>
              <a:buSzPct val="70000"/>
              <a:buFont typeface="Wingdings" pitchFamily="2" charset="2"/>
              <a:buChar char="§"/>
              <a:tabLst/>
              <a:defRPr/>
            </a:pPr>
            <a:r>
              <a:rPr lang="en-US"/>
              <a:t>Second level</a:t>
            </a:r>
          </a:p>
          <a:p>
            <a:pPr marL="179388" marR="0" lvl="2" indent="-179388" algn="l" defTabSz="914400" rtl="0" eaLnBrk="1" fontAlgn="auto" latinLnBrk="0" hangingPunct="1">
              <a:lnSpc>
                <a:spcPct val="100000"/>
              </a:lnSpc>
              <a:spcBef>
                <a:spcPts val="1100"/>
              </a:spcBef>
              <a:spcAft>
                <a:spcPts val="0"/>
              </a:spcAft>
              <a:buClr>
                <a:schemeClr val="tx2"/>
              </a:buClr>
              <a:buSzPct val="70000"/>
              <a:buFont typeface="Wingdings" pitchFamily="2" charset="2"/>
              <a:buChar char="§"/>
              <a:tabLst/>
              <a:defRPr/>
            </a:pPr>
            <a:r>
              <a:rPr lang="en-US"/>
              <a:t>Third level</a:t>
            </a:r>
          </a:p>
          <a:p>
            <a:pPr marL="179388" marR="0" lvl="3" indent="-179388" algn="l" defTabSz="914400" rtl="0" eaLnBrk="1" fontAlgn="auto" latinLnBrk="0" hangingPunct="1">
              <a:lnSpc>
                <a:spcPct val="100000"/>
              </a:lnSpc>
              <a:spcBef>
                <a:spcPts val="1100"/>
              </a:spcBef>
              <a:spcAft>
                <a:spcPts val="0"/>
              </a:spcAft>
              <a:buClr>
                <a:schemeClr val="tx2"/>
              </a:buClr>
              <a:buSzPct val="70000"/>
              <a:buFont typeface="Wingdings" pitchFamily="2" charset="2"/>
              <a:buChar char="§"/>
              <a:tabLst/>
              <a:defRPr/>
            </a:pPr>
            <a:r>
              <a:rPr lang="en-US"/>
              <a:t>Fourth level</a:t>
            </a:r>
          </a:p>
          <a:p>
            <a:pPr marL="179388" marR="0" lvl="4" indent="-179388" algn="l" defTabSz="914400" rtl="0" eaLnBrk="1" fontAlgn="auto" latinLnBrk="0" hangingPunct="1">
              <a:lnSpc>
                <a:spcPct val="100000"/>
              </a:lnSpc>
              <a:spcBef>
                <a:spcPts val="1100"/>
              </a:spcBef>
              <a:spcAft>
                <a:spcPts val="0"/>
              </a:spcAft>
              <a:buClr>
                <a:schemeClr val="tx2"/>
              </a:buClr>
              <a:buSzPct val="70000"/>
              <a:buFont typeface="Wingdings" pitchFamily="2" charset="2"/>
              <a:buChar char="§"/>
              <a:tabLst/>
              <a:defRPr/>
            </a:pPr>
            <a:r>
              <a:rPr lang="en-US"/>
              <a:t>Fifth level</a:t>
            </a:r>
            <a:endParaRPr lang="de-DE" dirty="0"/>
          </a:p>
        </p:txBody>
      </p:sp>
      <p:sp>
        <p:nvSpPr>
          <p:cNvPr id="15" name="Inhaltsplatzhalter 3"/>
          <p:cNvSpPr>
            <a:spLocks noGrp="1"/>
          </p:cNvSpPr>
          <p:nvPr>
            <p:ph sz="half" idx="14"/>
          </p:nvPr>
        </p:nvSpPr>
        <p:spPr>
          <a:xfrm>
            <a:off x="287868" y="1592263"/>
            <a:ext cx="1488017" cy="4608512"/>
          </a:xfrm>
        </p:spPr>
        <p:txBody>
          <a:bodyPr lIns="0" tIns="36000" rIns="0" bIns="0" numCol="1" spcCol="396000">
            <a:noAutofit/>
          </a:bodyPr>
          <a:lstStyle>
            <a:lvl1pPr marL="0" marR="0" indent="0" algn="l" defTabSz="914400" rtl="0" eaLnBrk="1" fontAlgn="auto" latinLnBrk="0" hangingPunct="1">
              <a:lnSpc>
                <a:spcPct val="100000"/>
              </a:lnSpc>
              <a:spcBef>
                <a:spcPts val="0"/>
              </a:spcBef>
              <a:spcAft>
                <a:spcPts val="0"/>
              </a:spcAft>
              <a:buClr>
                <a:schemeClr val="accent2"/>
              </a:buClr>
              <a:buSzPct val="70000"/>
              <a:buFont typeface="+mj-lt"/>
              <a:buNone/>
              <a:tabLst/>
              <a:defRPr sz="900"/>
            </a:lvl1pPr>
            <a:lvl2pPr>
              <a:defRPr sz="900"/>
            </a:lvl2pPr>
            <a:lvl3pPr>
              <a:defRPr sz="900"/>
            </a:lvl3pPr>
            <a:lvl4pPr>
              <a:defRPr sz="900"/>
            </a:lvl4pPr>
            <a:lvl5pPr>
              <a:defRPr sz="1600"/>
            </a:lvl5pPr>
            <a:lvl6pPr>
              <a:defRPr sz="1600"/>
            </a:lvl6pPr>
            <a:lvl7pPr>
              <a:defRPr sz="1600"/>
            </a:lvl7pPr>
            <a:lvl8pPr>
              <a:defRPr sz="1600"/>
            </a:lvl8pPr>
            <a:lvl9pPr>
              <a:defRPr sz="1600"/>
            </a:lvl9pPr>
          </a:lstStyle>
          <a:p>
            <a:pPr marL="0" marR="0" lvl="0" indent="0" algn="l" defTabSz="914400" rtl="0" eaLnBrk="1" fontAlgn="auto" latinLnBrk="0" hangingPunct="1">
              <a:lnSpc>
                <a:spcPct val="100000"/>
              </a:lnSpc>
              <a:spcBef>
                <a:spcPts val="0"/>
              </a:spcBef>
              <a:spcAft>
                <a:spcPts val="0"/>
              </a:spcAft>
              <a:buClr>
                <a:schemeClr val="accent2"/>
              </a:buClr>
              <a:buSzPct val="70000"/>
              <a:buFont typeface="+mj-lt"/>
              <a:buNone/>
              <a:tabLst/>
              <a:defRPr/>
            </a:pPr>
            <a:r>
              <a:rPr lang="en-US"/>
              <a:t>Click to edit Master text styles</a:t>
            </a:r>
          </a:p>
        </p:txBody>
      </p:sp>
      <p:sp>
        <p:nvSpPr>
          <p:cNvPr id="16" name="Titel 1"/>
          <p:cNvSpPr>
            <a:spLocks noGrp="1"/>
          </p:cNvSpPr>
          <p:nvPr>
            <p:ph type="title"/>
          </p:nvPr>
        </p:nvSpPr>
        <p:spPr>
          <a:xfrm>
            <a:off x="0" y="-1"/>
            <a:ext cx="12192000" cy="1161899"/>
          </a:xfrm>
        </p:spPr>
        <p:txBody>
          <a:bodyPr vert="horz" lIns="187200" tIns="313200" rIns="216000" bIns="0" rtlCol="0" anchor="t" anchorCtr="0">
            <a:noAutofit/>
          </a:bodyPr>
          <a:lstStyle>
            <a:lvl1pPr algn="l" defTabSz="914400" rtl="0" eaLnBrk="1" latinLnBrk="0" hangingPunct="1">
              <a:lnSpc>
                <a:spcPct val="90000"/>
              </a:lnSpc>
              <a:spcBef>
                <a:spcPct val="0"/>
              </a:spcBef>
              <a:buNone/>
              <a:defRPr lang="de-DE" sz="2800" kern="1200" baseline="0" dirty="0">
                <a:solidFill>
                  <a:schemeClr val="tx2"/>
                </a:solidFill>
                <a:latin typeface="Arial" pitchFamily="34" charset="0"/>
                <a:ea typeface="+mj-ea"/>
                <a:cs typeface="Arial" pitchFamily="34" charset="0"/>
              </a:defRPr>
            </a:lvl1pPr>
          </a:lstStyle>
          <a:p>
            <a:r>
              <a:rPr lang="en-US"/>
              <a:t>Click to edit Master title style</a:t>
            </a:r>
            <a:endParaRPr lang="de-DE" dirty="0"/>
          </a:p>
        </p:txBody>
      </p:sp>
      <p:sp>
        <p:nvSpPr>
          <p:cNvPr id="17" name="Untertitel 2"/>
          <p:cNvSpPr>
            <a:spLocks noGrp="1"/>
          </p:cNvSpPr>
          <p:nvPr>
            <p:ph type="subTitle" idx="1"/>
          </p:nvPr>
        </p:nvSpPr>
        <p:spPr>
          <a:xfrm>
            <a:off x="0" y="694800"/>
            <a:ext cx="12192000" cy="467099"/>
          </a:xfrm>
        </p:spPr>
        <p:txBody>
          <a:bodyPr vert="horz" lIns="187200" tIns="0" rIns="216000" bIns="0" rtlCol="0" anchor="t" anchorCtr="0">
            <a:noAutofit/>
          </a:bodyPr>
          <a:lstStyle>
            <a:lvl1pPr marL="0" indent="0" algn="l" defTabSz="914400" rtl="0" eaLnBrk="1" latinLnBrk="0" hangingPunct="1">
              <a:lnSpc>
                <a:spcPts val="3000"/>
              </a:lnSpc>
              <a:spcBef>
                <a:spcPct val="0"/>
              </a:spcBef>
              <a:buNone/>
              <a:defRPr lang="de-DE" sz="2800" kern="1200" dirty="0">
                <a:solidFill>
                  <a:schemeClr val="accent1"/>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179388" lvl="0" indent="-179388" algn="l" defTabSz="914400" rtl="0" eaLnBrk="1" latinLnBrk="0" hangingPunct="1">
              <a:lnSpc>
                <a:spcPct val="90000"/>
              </a:lnSpc>
              <a:spcBef>
                <a:spcPct val="0"/>
              </a:spcBef>
              <a:buClr>
                <a:schemeClr val="tx2"/>
              </a:buClr>
              <a:buSzPct val="70000"/>
              <a:buFont typeface="Wingdings" pitchFamily="2" charset="2"/>
              <a:buNone/>
            </a:pPr>
            <a:r>
              <a:rPr lang="en-US"/>
              <a:t>Click to edit Master subtitle style</a:t>
            </a:r>
            <a:endParaRPr lang="de-DE" dirty="0"/>
          </a:p>
        </p:txBody>
      </p:sp>
      <p:sp>
        <p:nvSpPr>
          <p:cNvPr id="10" name="Datumsplatzhalter 9"/>
          <p:cNvSpPr>
            <a:spLocks noGrp="1"/>
          </p:cNvSpPr>
          <p:nvPr>
            <p:ph type="dt" sz="half" idx="15"/>
          </p:nvPr>
        </p:nvSpPr>
        <p:spPr>
          <a:xfrm>
            <a:off x="277257" y="6568155"/>
            <a:ext cx="960000" cy="108871"/>
          </a:xfrm>
          <a:prstGeom prst="rect">
            <a:avLst/>
          </a:prstGeom>
        </p:spPr>
        <p:txBody>
          <a:bodyPr>
            <a:noAutofit/>
          </a:bodyPr>
          <a:lstStyle/>
          <a:p>
            <a:fld id="{BC2A43F3-0C55-48B9-82AA-DEC8CFCFC33E}" type="datetime5">
              <a:rPr lang="en-US" smtClean="0"/>
              <a:t>15-Mar-17</a:t>
            </a:fld>
            <a:endParaRPr lang="de-DE" dirty="0"/>
          </a:p>
        </p:txBody>
      </p:sp>
      <p:sp>
        <p:nvSpPr>
          <p:cNvPr id="12" name="Foliennummernplatzhalter 11"/>
          <p:cNvSpPr>
            <a:spLocks noGrp="1"/>
          </p:cNvSpPr>
          <p:nvPr>
            <p:ph type="sldNum" sz="quarter" idx="16"/>
          </p:nvPr>
        </p:nvSpPr>
        <p:spPr>
          <a:xfrm>
            <a:off x="1248001" y="6569119"/>
            <a:ext cx="598025" cy="108871"/>
          </a:xfrm>
          <a:prstGeom prst="rect">
            <a:avLst/>
          </a:prstGeom>
        </p:spPr>
        <p:txBody>
          <a:bodyPr>
            <a:noAutofit/>
          </a:bodyPr>
          <a:lstStyle/>
          <a:p>
            <a:r>
              <a:rPr lang="de-DE" dirty="0"/>
              <a:t>| Slide </a:t>
            </a:r>
            <a:fld id="{CF363E95-653D-48D7-8EB0-A81FED805B5F}" type="slidenum">
              <a:rPr lang="de-DE" smtClean="0"/>
              <a:pPr/>
              <a:t>‹#›</a:t>
            </a:fld>
            <a:endParaRPr lang="de-DE" dirty="0"/>
          </a:p>
        </p:txBody>
      </p:sp>
      <p:sp>
        <p:nvSpPr>
          <p:cNvPr id="13" name="Fußzeilenplatzhalter 12"/>
          <p:cNvSpPr>
            <a:spLocks noGrp="1"/>
          </p:cNvSpPr>
          <p:nvPr>
            <p:ph type="ftr" sz="quarter" idx="17"/>
          </p:nvPr>
        </p:nvSpPr>
        <p:spPr/>
        <p:txBody>
          <a:bodyPr/>
          <a:lstStyle/>
          <a:p>
            <a:r>
              <a:rPr lang="en-US" dirty="0"/>
              <a:t>© ABB</a:t>
            </a:r>
          </a:p>
        </p:txBody>
      </p:sp>
    </p:spTree>
    <p:extLst>
      <p:ext uri="{BB962C8B-B14F-4D97-AF65-F5344CB8AC3E}">
        <p14:creationId xmlns:p14="http://schemas.microsoft.com/office/powerpoint/2010/main" val="582058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Content slide one picture above text">
    <p:spTree>
      <p:nvGrpSpPr>
        <p:cNvPr id="1" name=""/>
        <p:cNvGrpSpPr/>
        <p:nvPr/>
      </p:nvGrpSpPr>
      <p:grpSpPr>
        <a:xfrm>
          <a:off x="0" y="0"/>
          <a:ext cx="0" cy="0"/>
          <a:chOff x="0" y="0"/>
          <a:chExt cx="0" cy="0"/>
        </a:xfrm>
      </p:grpSpPr>
      <p:sp>
        <p:nvSpPr>
          <p:cNvPr id="11" name="Inhaltsplatzhalter 3"/>
          <p:cNvSpPr>
            <a:spLocks noGrp="1"/>
          </p:cNvSpPr>
          <p:nvPr>
            <p:ph sz="half" idx="2"/>
          </p:nvPr>
        </p:nvSpPr>
        <p:spPr>
          <a:xfrm>
            <a:off x="1968500" y="1592264"/>
            <a:ext cx="8255001" cy="2232025"/>
          </a:xfrm>
        </p:spPr>
        <p:txBody>
          <a:bodyPr/>
          <a:lstStyle>
            <a:lvl1pPr>
              <a:buNone/>
              <a:defRPr sz="1800"/>
            </a:lvl1pPr>
            <a:lvl2pPr>
              <a:defRPr sz="1800"/>
            </a:lvl2pPr>
            <a:lvl3pPr>
              <a:defRPr sz="1600"/>
            </a:lvl3pPr>
            <a:lvl4pPr>
              <a:defRPr sz="1400"/>
            </a:lvl4pPr>
            <a:lvl5pPr>
              <a:defRPr sz="1600"/>
            </a:lvl5pPr>
            <a:lvl6pPr>
              <a:defRPr sz="1600"/>
            </a:lvl6pPr>
            <a:lvl7pPr>
              <a:defRPr sz="1600"/>
            </a:lvl7pPr>
            <a:lvl8pPr>
              <a:defRPr sz="1600"/>
            </a:lvl8pPr>
            <a:lvl9pPr>
              <a:defRPr sz="1600"/>
            </a:lvl9pPr>
          </a:lstStyle>
          <a:p>
            <a:pPr lvl="0"/>
            <a:r>
              <a:rPr lang="en-US"/>
              <a:t>Click to edit Master text styles</a:t>
            </a:r>
          </a:p>
        </p:txBody>
      </p:sp>
      <p:sp>
        <p:nvSpPr>
          <p:cNvPr id="14" name="Inhaltsplatzhalter 3"/>
          <p:cNvSpPr>
            <a:spLocks noGrp="1"/>
          </p:cNvSpPr>
          <p:nvPr>
            <p:ph sz="half" idx="10"/>
          </p:nvPr>
        </p:nvSpPr>
        <p:spPr>
          <a:xfrm>
            <a:off x="1968501" y="3968750"/>
            <a:ext cx="8255000" cy="2232025"/>
          </a:xfrm>
        </p:spPr>
        <p:txBody>
          <a:bodyPr>
            <a:normAutofit/>
          </a:bodyPr>
          <a:lstStyle>
            <a:lvl1pPr>
              <a:defRPr sz="1800"/>
            </a:lvl1pPr>
            <a:lvl2pPr>
              <a:defRPr sz="1800"/>
            </a:lvl2pPr>
            <a:lvl3pPr>
              <a:defRPr sz="1600"/>
            </a:lvl3pPr>
            <a:lvl4pPr>
              <a:defRPr sz="14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dirty="0"/>
          </a:p>
        </p:txBody>
      </p:sp>
      <p:sp>
        <p:nvSpPr>
          <p:cNvPr id="15" name="Inhaltsplatzhalter 3"/>
          <p:cNvSpPr>
            <a:spLocks noGrp="1"/>
          </p:cNvSpPr>
          <p:nvPr>
            <p:ph sz="half" idx="14"/>
          </p:nvPr>
        </p:nvSpPr>
        <p:spPr>
          <a:xfrm>
            <a:off x="287868" y="1592263"/>
            <a:ext cx="1488017" cy="4608512"/>
          </a:xfrm>
        </p:spPr>
        <p:txBody>
          <a:bodyPr tIns="36000" spcCol="396000">
            <a:noAutofit/>
          </a:bodyPr>
          <a:lstStyle>
            <a:lvl1pPr marL="0" marR="0" indent="0" algn="l" defTabSz="914400" rtl="0" eaLnBrk="1" fontAlgn="auto" latinLnBrk="0" hangingPunct="1">
              <a:lnSpc>
                <a:spcPct val="100000"/>
              </a:lnSpc>
              <a:spcBef>
                <a:spcPts val="0"/>
              </a:spcBef>
              <a:spcAft>
                <a:spcPts val="0"/>
              </a:spcAft>
              <a:buClr>
                <a:schemeClr val="accent2"/>
              </a:buClr>
              <a:buSzPct val="70000"/>
              <a:buFont typeface="+mj-lt"/>
              <a:buNone/>
              <a:tabLst/>
              <a:defRPr sz="900"/>
            </a:lvl1pPr>
            <a:lvl2pPr>
              <a:defRPr sz="900"/>
            </a:lvl2pPr>
            <a:lvl3pPr>
              <a:defRPr sz="900"/>
            </a:lvl3pPr>
            <a:lvl4pPr>
              <a:defRPr sz="900"/>
            </a:lvl4pPr>
            <a:lvl5pPr>
              <a:defRPr sz="1600"/>
            </a:lvl5pPr>
            <a:lvl6pPr>
              <a:defRPr sz="1600"/>
            </a:lvl6pPr>
            <a:lvl7pPr>
              <a:defRPr sz="1600"/>
            </a:lvl7pPr>
            <a:lvl8pPr>
              <a:defRPr sz="1600"/>
            </a:lvl8pPr>
            <a:lvl9pPr>
              <a:defRPr sz="1600"/>
            </a:lvl9pPr>
          </a:lstStyle>
          <a:p>
            <a:pPr lvl="0"/>
            <a:r>
              <a:rPr lang="en-US"/>
              <a:t>Click to edit Master text styles</a:t>
            </a:r>
          </a:p>
        </p:txBody>
      </p:sp>
      <p:sp>
        <p:nvSpPr>
          <p:cNvPr id="16" name="Titel 1"/>
          <p:cNvSpPr>
            <a:spLocks noGrp="1"/>
          </p:cNvSpPr>
          <p:nvPr>
            <p:ph type="title"/>
          </p:nvPr>
        </p:nvSpPr>
        <p:spPr>
          <a:xfrm>
            <a:off x="0" y="-1"/>
            <a:ext cx="12192000" cy="1161899"/>
          </a:xfrm>
        </p:spPr>
        <p:txBody>
          <a:bodyPr rtlCol="0">
            <a:noAutofit/>
          </a:bodyPr>
          <a:lstStyle>
            <a:lvl1pPr algn="l" defTabSz="914400" rtl="0" eaLnBrk="1" latinLnBrk="0" hangingPunct="1">
              <a:lnSpc>
                <a:spcPct val="90000"/>
              </a:lnSpc>
              <a:spcBef>
                <a:spcPct val="0"/>
              </a:spcBef>
              <a:buNone/>
              <a:defRPr lang="de-DE" sz="2800" kern="1200" baseline="0" dirty="0">
                <a:solidFill>
                  <a:schemeClr val="tx2"/>
                </a:solidFill>
                <a:latin typeface="Arial" pitchFamily="34" charset="0"/>
                <a:ea typeface="+mj-ea"/>
                <a:cs typeface="Arial" pitchFamily="34" charset="0"/>
              </a:defRPr>
            </a:lvl1pPr>
          </a:lstStyle>
          <a:p>
            <a:r>
              <a:rPr lang="en-US"/>
              <a:t>Click to edit Master title style</a:t>
            </a:r>
            <a:endParaRPr lang="de-DE" dirty="0"/>
          </a:p>
        </p:txBody>
      </p:sp>
      <p:sp>
        <p:nvSpPr>
          <p:cNvPr id="17" name="Untertitel 2"/>
          <p:cNvSpPr>
            <a:spLocks noGrp="1"/>
          </p:cNvSpPr>
          <p:nvPr>
            <p:ph type="subTitle" idx="1"/>
          </p:nvPr>
        </p:nvSpPr>
        <p:spPr>
          <a:xfrm>
            <a:off x="0" y="694800"/>
            <a:ext cx="12192000" cy="467099"/>
          </a:xfrm>
        </p:spPr>
        <p:txBody>
          <a:bodyPr lIns="187200" rIns="216000" rtlCol="0">
            <a:normAutofit/>
          </a:bodyPr>
          <a:lstStyle>
            <a:lvl1pPr marL="0" indent="0" algn="l" defTabSz="914400" rtl="0" eaLnBrk="1" latinLnBrk="0" hangingPunct="1">
              <a:lnSpc>
                <a:spcPts val="3000"/>
              </a:lnSpc>
              <a:spcBef>
                <a:spcPct val="0"/>
              </a:spcBef>
              <a:buNone/>
              <a:defRPr lang="de-DE" sz="2800" kern="1200" dirty="0">
                <a:solidFill>
                  <a:schemeClr val="accent1"/>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Master subtitle style</a:t>
            </a:r>
            <a:endParaRPr lang="de-DE" dirty="0"/>
          </a:p>
        </p:txBody>
      </p:sp>
      <p:sp>
        <p:nvSpPr>
          <p:cNvPr id="7" name="Datumsplatzhalter 9"/>
          <p:cNvSpPr>
            <a:spLocks noGrp="1"/>
          </p:cNvSpPr>
          <p:nvPr>
            <p:ph type="dt" sz="half" idx="15"/>
          </p:nvPr>
        </p:nvSpPr>
        <p:spPr>
          <a:xfrm>
            <a:off x="277257" y="6568155"/>
            <a:ext cx="960000" cy="108871"/>
          </a:xfrm>
          <a:prstGeom prst="rect">
            <a:avLst/>
          </a:prstGeom>
        </p:spPr>
        <p:txBody>
          <a:bodyPr/>
          <a:lstStyle>
            <a:lvl1pPr fontAlgn="base">
              <a:spcBef>
                <a:spcPct val="0"/>
              </a:spcBef>
              <a:spcAft>
                <a:spcPct val="0"/>
              </a:spcAft>
              <a:buNone/>
              <a:defRPr/>
            </a:lvl1pPr>
          </a:lstStyle>
          <a:p>
            <a:pPr>
              <a:defRPr/>
            </a:pPr>
            <a:fld id="{79D8C07E-A23D-45AE-8105-6F422E27A7F4}" type="datetime5">
              <a:rPr lang="en-US" smtClean="0"/>
              <a:t>15-Mar-17</a:t>
            </a:fld>
            <a:endParaRPr lang="en-US" dirty="0"/>
          </a:p>
        </p:txBody>
      </p:sp>
      <p:sp>
        <p:nvSpPr>
          <p:cNvPr id="8" name="Foliennummernplatzhalter 11"/>
          <p:cNvSpPr>
            <a:spLocks noGrp="1"/>
          </p:cNvSpPr>
          <p:nvPr>
            <p:ph type="sldNum" sz="quarter" idx="16"/>
          </p:nvPr>
        </p:nvSpPr>
        <p:spPr>
          <a:xfrm>
            <a:off x="1248001" y="6569119"/>
            <a:ext cx="598025" cy="108871"/>
          </a:xfrm>
          <a:prstGeom prst="rect">
            <a:avLst/>
          </a:prstGeom>
        </p:spPr>
        <p:txBody>
          <a:bodyPr/>
          <a:lstStyle>
            <a:lvl1pPr fontAlgn="base">
              <a:spcBef>
                <a:spcPct val="0"/>
              </a:spcBef>
              <a:spcAft>
                <a:spcPct val="0"/>
              </a:spcAft>
              <a:buNone/>
              <a:defRPr/>
            </a:lvl1pPr>
          </a:lstStyle>
          <a:p>
            <a:pPr>
              <a:defRPr/>
            </a:pPr>
            <a:r>
              <a:rPr lang="en-US" dirty="0"/>
              <a:t>| Slide </a:t>
            </a:r>
            <a:fld id="{AD213277-82EC-4D01-B61D-AF40CC646BB9}" type="slidenum">
              <a:rPr smtClean="0"/>
              <a:pPr>
                <a:defRPr/>
              </a:pPr>
              <a:t>‹#›</a:t>
            </a:fld>
            <a:endParaRPr dirty="0"/>
          </a:p>
        </p:txBody>
      </p:sp>
      <p:sp>
        <p:nvSpPr>
          <p:cNvPr id="9" name="Fußzeilenplatzhalter 12"/>
          <p:cNvSpPr>
            <a:spLocks noGrp="1"/>
          </p:cNvSpPr>
          <p:nvPr>
            <p:ph type="ftr" sz="quarter" idx="17"/>
          </p:nvPr>
        </p:nvSpPr>
        <p:spPr/>
        <p:txBody>
          <a:bodyPr/>
          <a:lstStyle>
            <a:lvl1pPr fontAlgn="base">
              <a:spcBef>
                <a:spcPct val="0"/>
              </a:spcBef>
              <a:spcAft>
                <a:spcPct val="0"/>
              </a:spcAft>
              <a:buNone/>
              <a:defRPr/>
            </a:lvl1pPr>
          </a:lstStyle>
          <a:p>
            <a:pPr>
              <a:defRPr/>
            </a:pPr>
            <a:r>
              <a:rPr lang="en-US" dirty="0"/>
              <a:t>© ABB</a:t>
            </a:r>
          </a:p>
        </p:txBody>
      </p:sp>
    </p:spTree>
    <p:extLst>
      <p:ext uri="{BB962C8B-B14F-4D97-AF65-F5344CB8AC3E}">
        <p14:creationId xmlns:p14="http://schemas.microsoft.com/office/powerpoint/2010/main" val="29970585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ntent slide one picture or video">
    <p:spTree>
      <p:nvGrpSpPr>
        <p:cNvPr id="1" name=""/>
        <p:cNvGrpSpPr/>
        <p:nvPr/>
      </p:nvGrpSpPr>
      <p:grpSpPr>
        <a:xfrm>
          <a:off x="0" y="0"/>
          <a:ext cx="0" cy="0"/>
          <a:chOff x="0" y="0"/>
          <a:chExt cx="0" cy="0"/>
        </a:xfrm>
      </p:grpSpPr>
      <p:sp>
        <p:nvSpPr>
          <p:cNvPr id="14" name="Titel 1"/>
          <p:cNvSpPr>
            <a:spLocks noGrp="1"/>
          </p:cNvSpPr>
          <p:nvPr>
            <p:ph type="title"/>
          </p:nvPr>
        </p:nvSpPr>
        <p:spPr>
          <a:xfrm>
            <a:off x="0" y="-1"/>
            <a:ext cx="12192000" cy="1161899"/>
          </a:xfrm>
        </p:spPr>
        <p:txBody>
          <a:bodyPr vert="horz" lIns="187200" tIns="313200" rIns="216000" bIns="0" rtlCol="0" anchor="t" anchorCtr="0">
            <a:noAutofit/>
          </a:bodyPr>
          <a:lstStyle>
            <a:lvl1pPr algn="l" defTabSz="914400" rtl="0" eaLnBrk="1" latinLnBrk="0" hangingPunct="1">
              <a:lnSpc>
                <a:spcPct val="90000"/>
              </a:lnSpc>
              <a:spcBef>
                <a:spcPct val="0"/>
              </a:spcBef>
              <a:buNone/>
              <a:defRPr lang="de-DE" sz="2800" kern="1200" baseline="0" dirty="0">
                <a:solidFill>
                  <a:schemeClr val="tx2"/>
                </a:solidFill>
                <a:latin typeface="Arial" pitchFamily="34" charset="0"/>
                <a:ea typeface="+mj-ea"/>
                <a:cs typeface="Arial" pitchFamily="34" charset="0"/>
              </a:defRPr>
            </a:lvl1pPr>
          </a:lstStyle>
          <a:p>
            <a:r>
              <a:rPr lang="en-US"/>
              <a:t>Click to edit Master title style</a:t>
            </a:r>
            <a:endParaRPr lang="de-DE" dirty="0"/>
          </a:p>
        </p:txBody>
      </p:sp>
      <p:sp>
        <p:nvSpPr>
          <p:cNvPr id="15" name="Untertitel 2"/>
          <p:cNvSpPr>
            <a:spLocks noGrp="1"/>
          </p:cNvSpPr>
          <p:nvPr>
            <p:ph type="subTitle" idx="13"/>
          </p:nvPr>
        </p:nvSpPr>
        <p:spPr>
          <a:xfrm>
            <a:off x="0" y="694800"/>
            <a:ext cx="12192000" cy="467099"/>
          </a:xfrm>
        </p:spPr>
        <p:txBody>
          <a:bodyPr vert="horz" lIns="187200" tIns="0" rIns="216000" bIns="0" rtlCol="0" anchor="t" anchorCtr="0">
            <a:noAutofit/>
          </a:bodyPr>
          <a:lstStyle>
            <a:lvl1pPr marL="0" indent="0" algn="l" defTabSz="914400" rtl="0" eaLnBrk="1" latinLnBrk="0" hangingPunct="1">
              <a:lnSpc>
                <a:spcPct val="90000"/>
              </a:lnSpc>
              <a:spcBef>
                <a:spcPct val="0"/>
              </a:spcBef>
              <a:buNone/>
              <a:defRPr lang="de-DE" sz="2800" kern="1200" dirty="0">
                <a:solidFill>
                  <a:schemeClr val="accent1"/>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179388" lvl="0" indent="-179388" algn="l" defTabSz="914400" rtl="0" eaLnBrk="1" latinLnBrk="0" hangingPunct="1">
              <a:lnSpc>
                <a:spcPct val="90000"/>
              </a:lnSpc>
              <a:spcBef>
                <a:spcPct val="0"/>
              </a:spcBef>
              <a:buClr>
                <a:schemeClr val="tx2"/>
              </a:buClr>
              <a:buSzPct val="70000"/>
              <a:buFont typeface="Wingdings" pitchFamily="2" charset="2"/>
              <a:buNone/>
            </a:pPr>
            <a:r>
              <a:rPr lang="en-US"/>
              <a:t>Click to edit Master subtitle style</a:t>
            </a:r>
            <a:endParaRPr lang="de-DE" dirty="0"/>
          </a:p>
        </p:txBody>
      </p:sp>
      <p:sp>
        <p:nvSpPr>
          <p:cNvPr id="9" name="Datumsplatzhalter 8"/>
          <p:cNvSpPr>
            <a:spLocks noGrp="1"/>
          </p:cNvSpPr>
          <p:nvPr>
            <p:ph type="dt" sz="half" idx="14"/>
          </p:nvPr>
        </p:nvSpPr>
        <p:spPr>
          <a:xfrm>
            <a:off x="277257" y="6568155"/>
            <a:ext cx="960000" cy="108871"/>
          </a:xfrm>
          <a:prstGeom prst="rect">
            <a:avLst/>
          </a:prstGeom>
        </p:spPr>
        <p:txBody>
          <a:bodyPr/>
          <a:lstStyle/>
          <a:p>
            <a:fld id="{965343B6-D1D4-47A9-8ED0-F43A16B0CA6E}" type="datetime5">
              <a:rPr lang="en-US" smtClean="0"/>
              <a:t>15-Mar-17</a:t>
            </a:fld>
            <a:endParaRPr lang="de-DE" dirty="0"/>
          </a:p>
        </p:txBody>
      </p:sp>
      <p:sp>
        <p:nvSpPr>
          <p:cNvPr id="11" name="Foliennummernplatzhalter 10"/>
          <p:cNvSpPr>
            <a:spLocks noGrp="1"/>
          </p:cNvSpPr>
          <p:nvPr>
            <p:ph type="sldNum" sz="quarter" idx="15"/>
          </p:nvPr>
        </p:nvSpPr>
        <p:spPr>
          <a:xfrm>
            <a:off x="1248001" y="6569119"/>
            <a:ext cx="598025" cy="108871"/>
          </a:xfrm>
          <a:prstGeom prst="rect">
            <a:avLst/>
          </a:prstGeom>
        </p:spPr>
        <p:txBody>
          <a:bodyPr/>
          <a:lstStyle/>
          <a:p>
            <a:r>
              <a:rPr lang="de-DE" dirty="0"/>
              <a:t>| Slide </a:t>
            </a:r>
            <a:fld id="{CF363E95-653D-48D7-8EB0-A81FED805B5F}" type="slidenum">
              <a:rPr lang="de-DE" smtClean="0"/>
              <a:pPr/>
              <a:t>‹#›</a:t>
            </a:fld>
            <a:endParaRPr lang="de-DE" dirty="0"/>
          </a:p>
        </p:txBody>
      </p:sp>
      <p:sp>
        <p:nvSpPr>
          <p:cNvPr id="12" name="Fußzeilenplatzhalter 11"/>
          <p:cNvSpPr>
            <a:spLocks noGrp="1"/>
          </p:cNvSpPr>
          <p:nvPr>
            <p:ph type="ftr" sz="quarter" idx="16"/>
          </p:nvPr>
        </p:nvSpPr>
        <p:spPr/>
        <p:txBody>
          <a:bodyPr/>
          <a:lstStyle/>
          <a:p>
            <a:r>
              <a:rPr lang="en-US" dirty="0"/>
              <a:t>© ABB</a:t>
            </a:r>
          </a:p>
        </p:txBody>
      </p:sp>
      <p:sp>
        <p:nvSpPr>
          <p:cNvPr id="3" name="Content Placeholder 2"/>
          <p:cNvSpPr>
            <a:spLocks noGrp="1"/>
          </p:cNvSpPr>
          <p:nvPr>
            <p:ph sz="quarter" idx="17"/>
          </p:nvPr>
        </p:nvSpPr>
        <p:spPr>
          <a:xfrm>
            <a:off x="277283" y="1592263"/>
            <a:ext cx="11616000" cy="4608512"/>
          </a:xfrm>
        </p:spPr>
        <p:txBody>
          <a:bodyPr/>
          <a:lstStyle>
            <a:lvl1pPr marL="0" indent="0">
              <a:buNone/>
              <a:defRPr/>
            </a:lvl1pPr>
            <a:lvl5pPr>
              <a:defRPr baseline="0"/>
            </a:lvl5pPr>
            <a:lvl6pPr>
              <a:defRPr/>
            </a:lvl6pPr>
            <a:lvl7pPr>
              <a:defRPr baseline="0"/>
            </a:lvl7pPr>
          </a:lstStyle>
          <a:p>
            <a:pPr lvl="0"/>
            <a:r>
              <a:rPr lang="en-US"/>
              <a:t>Click to edit Master text styles</a:t>
            </a:r>
          </a:p>
        </p:txBody>
      </p:sp>
    </p:spTree>
    <p:extLst>
      <p:ext uri="{BB962C8B-B14F-4D97-AF65-F5344CB8AC3E}">
        <p14:creationId xmlns:p14="http://schemas.microsoft.com/office/powerpoint/2010/main" val="40671227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ntent slide two pictures besides text">
    <p:spTree>
      <p:nvGrpSpPr>
        <p:cNvPr id="1" name=""/>
        <p:cNvGrpSpPr/>
        <p:nvPr/>
      </p:nvGrpSpPr>
      <p:grpSpPr>
        <a:xfrm>
          <a:off x="0" y="0"/>
          <a:ext cx="0" cy="0"/>
          <a:chOff x="0" y="0"/>
          <a:chExt cx="0" cy="0"/>
        </a:xfrm>
      </p:grpSpPr>
      <p:sp>
        <p:nvSpPr>
          <p:cNvPr id="12" name="Inhaltsplatzhalter 2"/>
          <p:cNvSpPr>
            <a:spLocks noGrp="1"/>
          </p:cNvSpPr>
          <p:nvPr>
            <p:ph idx="1"/>
          </p:nvPr>
        </p:nvSpPr>
        <p:spPr>
          <a:xfrm>
            <a:off x="1968499" y="1592264"/>
            <a:ext cx="4032252" cy="2232025"/>
          </a:xfrm>
        </p:spPr>
        <p:txBody>
          <a:bodyPr vert="horz" lIns="0" tIns="0" rIns="0" bIns="0" rtlCol="0">
            <a:noAutofit/>
          </a:bodyPr>
          <a:lstStyle>
            <a:lvl1pPr>
              <a:defRPr lang="de-DE" dirty="0" smtClean="0"/>
            </a:lvl1pPr>
          </a:lstStyle>
          <a:p>
            <a:pPr lvl="0"/>
            <a:r>
              <a:rPr lang="en-US"/>
              <a:t>Click to edit Master text styles</a:t>
            </a:r>
          </a:p>
        </p:txBody>
      </p:sp>
      <p:sp>
        <p:nvSpPr>
          <p:cNvPr id="14" name="Inhaltsplatzhalter 2"/>
          <p:cNvSpPr>
            <a:spLocks noGrp="1"/>
          </p:cNvSpPr>
          <p:nvPr>
            <p:ph idx="11"/>
          </p:nvPr>
        </p:nvSpPr>
        <p:spPr>
          <a:xfrm>
            <a:off x="1968499" y="3968751"/>
            <a:ext cx="4032252" cy="2232025"/>
          </a:xfrm>
        </p:spPr>
        <p:txBody>
          <a:bodyPr vert="horz" lIns="0" tIns="0" rIns="0" bIns="0" rtlCol="0">
            <a:noAutofit/>
          </a:bodyPr>
          <a:lstStyle>
            <a:lvl1pPr>
              <a:defRPr lang="de-DE" dirty="0" smtClean="0"/>
            </a:lvl1pPr>
          </a:lstStyle>
          <a:p>
            <a:pPr lvl="0"/>
            <a:r>
              <a:rPr lang="en-US"/>
              <a:t>Click to edit Master text styles</a:t>
            </a:r>
          </a:p>
        </p:txBody>
      </p:sp>
      <p:sp>
        <p:nvSpPr>
          <p:cNvPr id="15" name="Inhaltsplatzhalter 3"/>
          <p:cNvSpPr>
            <a:spLocks noGrp="1"/>
          </p:cNvSpPr>
          <p:nvPr>
            <p:ph sz="half" idx="2"/>
          </p:nvPr>
        </p:nvSpPr>
        <p:spPr>
          <a:xfrm>
            <a:off x="6195484" y="1592263"/>
            <a:ext cx="4028017" cy="4608512"/>
          </a:xfrm>
        </p:spPr>
        <p:txBody>
          <a:bodyPr>
            <a:noAutofit/>
          </a:bodyPr>
          <a:lstStyle>
            <a:lvl1pPr>
              <a:defRPr sz="1800"/>
            </a:lvl1pPr>
            <a:lvl2pPr>
              <a:defRPr sz="1800"/>
            </a:lvl2pPr>
            <a:lvl3pPr>
              <a:defRPr sz="1600"/>
            </a:lvl3pPr>
            <a:lvl4pPr>
              <a:defRPr sz="14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dirty="0"/>
          </a:p>
        </p:txBody>
      </p:sp>
      <p:sp>
        <p:nvSpPr>
          <p:cNvPr id="16" name="Inhaltsplatzhalter 3"/>
          <p:cNvSpPr>
            <a:spLocks noGrp="1"/>
          </p:cNvSpPr>
          <p:nvPr>
            <p:ph sz="half" idx="14"/>
          </p:nvPr>
        </p:nvSpPr>
        <p:spPr>
          <a:xfrm>
            <a:off x="287868" y="1592263"/>
            <a:ext cx="1488017" cy="4608512"/>
          </a:xfrm>
        </p:spPr>
        <p:txBody>
          <a:bodyPr lIns="0" tIns="36000" rIns="0" bIns="0" numCol="1" spcCol="396000">
            <a:noAutofit/>
          </a:bodyPr>
          <a:lstStyle>
            <a:lvl1pPr marL="0" marR="0" indent="0" algn="l" defTabSz="914400" rtl="0" eaLnBrk="1" fontAlgn="auto" latinLnBrk="0" hangingPunct="1">
              <a:lnSpc>
                <a:spcPct val="100000"/>
              </a:lnSpc>
              <a:spcBef>
                <a:spcPts val="0"/>
              </a:spcBef>
              <a:spcAft>
                <a:spcPts val="0"/>
              </a:spcAft>
              <a:buClr>
                <a:schemeClr val="accent2"/>
              </a:buClr>
              <a:buSzPct val="70000"/>
              <a:buFont typeface="+mj-lt"/>
              <a:buNone/>
              <a:tabLst/>
              <a:defRPr sz="900"/>
            </a:lvl1pPr>
            <a:lvl2pPr>
              <a:defRPr sz="900"/>
            </a:lvl2pPr>
            <a:lvl3pPr>
              <a:defRPr sz="900"/>
            </a:lvl3pPr>
            <a:lvl4pPr>
              <a:defRPr sz="900"/>
            </a:lvl4pPr>
            <a:lvl5pPr>
              <a:defRPr sz="1600"/>
            </a:lvl5pPr>
            <a:lvl6pPr>
              <a:defRPr sz="1600"/>
            </a:lvl6pPr>
            <a:lvl7pPr>
              <a:defRPr sz="1600"/>
            </a:lvl7pPr>
            <a:lvl8pPr>
              <a:defRPr sz="1600"/>
            </a:lvl8pPr>
            <a:lvl9pPr>
              <a:defRPr sz="1600"/>
            </a:lvl9pPr>
          </a:lstStyle>
          <a:p>
            <a:pPr marL="0" marR="0" lvl="0" indent="0" algn="l" defTabSz="914400" rtl="0" eaLnBrk="1" fontAlgn="auto" latinLnBrk="0" hangingPunct="1">
              <a:lnSpc>
                <a:spcPct val="100000"/>
              </a:lnSpc>
              <a:spcBef>
                <a:spcPts val="0"/>
              </a:spcBef>
              <a:spcAft>
                <a:spcPts val="0"/>
              </a:spcAft>
              <a:buClr>
                <a:schemeClr val="accent2"/>
              </a:buClr>
              <a:buSzPct val="70000"/>
              <a:buFont typeface="+mj-lt"/>
              <a:buNone/>
              <a:tabLst/>
              <a:defRPr/>
            </a:pPr>
            <a:r>
              <a:rPr lang="en-US"/>
              <a:t>Click to edit Master text styles</a:t>
            </a:r>
          </a:p>
        </p:txBody>
      </p:sp>
      <p:sp>
        <p:nvSpPr>
          <p:cNvPr id="17" name="Titel 1"/>
          <p:cNvSpPr>
            <a:spLocks noGrp="1"/>
          </p:cNvSpPr>
          <p:nvPr>
            <p:ph type="title"/>
          </p:nvPr>
        </p:nvSpPr>
        <p:spPr>
          <a:xfrm>
            <a:off x="0" y="-1"/>
            <a:ext cx="12192000" cy="1161899"/>
          </a:xfrm>
        </p:spPr>
        <p:txBody>
          <a:bodyPr vert="horz" lIns="187200" tIns="313200" rIns="216000" bIns="0" rtlCol="0" anchor="t" anchorCtr="0">
            <a:noAutofit/>
          </a:bodyPr>
          <a:lstStyle>
            <a:lvl1pPr algn="l" defTabSz="914400" rtl="0" eaLnBrk="1" latinLnBrk="0" hangingPunct="1">
              <a:lnSpc>
                <a:spcPct val="90000"/>
              </a:lnSpc>
              <a:spcBef>
                <a:spcPct val="0"/>
              </a:spcBef>
              <a:buNone/>
              <a:defRPr lang="de-DE" sz="2800" kern="1200" baseline="0" dirty="0">
                <a:solidFill>
                  <a:schemeClr val="tx2"/>
                </a:solidFill>
                <a:latin typeface="Arial" pitchFamily="34" charset="0"/>
                <a:ea typeface="+mj-ea"/>
                <a:cs typeface="Arial" pitchFamily="34" charset="0"/>
              </a:defRPr>
            </a:lvl1pPr>
          </a:lstStyle>
          <a:p>
            <a:r>
              <a:rPr lang="en-US"/>
              <a:t>Click to edit Master title style</a:t>
            </a:r>
            <a:endParaRPr lang="de-DE" dirty="0"/>
          </a:p>
        </p:txBody>
      </p:sp>
      <p:sp>
        <p:nvSpPr>
          <p:cNvPr id="18" name="Untertitel 2"/>
          <p:cNvSpPr>
            <a:spLocks noGrp="1"/>
          </p:cNvSpPr>
          <p:nvPr>
            <p:ph type="subTitle" idx="15"/>
          </p:nvPr>
        </p:nvSpPr>
        <p:spPr>
          <a:xfrm>
            <a:off x="0" y="694800"/>
            <a:ext cx="12192000" cy="467099"/>
          </a:xfrm>
        </p:spPr>
        <p:txBody>
          <a:bodyPr vert="horz" lIns="187200" tIns="0" rIns="216000" bIns="0" rtlCol="0" anchor="t" anchorCtr="0">
            <a:noAutofit/>
          </a:bodyPr>
          <a:lstStyle>
            <a:lvl1pPr marL="0" indent="0" algn="l" defTabSz="914400" rtl="0" eaLnBrk="1" latinLnBrk="0" hangingPunct="1">
              <a:lnSpc>
                <a:spcPct val="90000"/>
              </a:lnSpc>
              <a:spcBef>
                <a:spcPct val="0"/>
              </a:spcBef>
              <a:buNone/>
              <a:defRPr lang="de-DE" sz="2800" kern="1200" dirty="0">
                <a:solidFill>
                  <a:schemeClr val="accent1"/>
                </a:solidFill>
                <a:latin typeface="Arial" pitchFamily="34" charset="0"/>
                <a:ea typeface="+mj-ea"/>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179388" lvl="0" indent="-179388" algn="l" defTabSz="914400" rtl="0" eaLnBrk="1" latinLnBrk="0" hangingPunct="1">
              <a:lnSpc>
                <a:spcPct val="90000"/>
              </a:lnSpc>
              <a:spcBef>
                <a:spcPct val="0"/>
              </a:spcBef>
              <a:buClr>
                <a:schemeClr val="tx2"/>
              </a:buClr>
              <a:buSzPct val="70000"/>
              <a:buFont typeface="Wingdings" pitchFamily="2" charset="2"/>
              <a:buNone/>
            </a:pPr>
            <a:r>
              <a:rPr lang="en-US"/>
              <a:t>Click to edit Master subtitle style</a:t>
            </a:r>
            <a:endParaRPr lang="de-DE" dirty="0"/>
          </a:p>
        </p:txBody>
      </p:sp>
      <p:sp>
        <p:nvSpPr>
          <p:cNvPr id="11" name="Datumsplatzhalter 10"/>
          <p:cNvSpPr>
            <a:spLocks noGrp="1"/>
          </p:cNvSpPr>
          <p:nvPr>
            <p:ph type="dt" sz="half" idx="16"/>
          </p:nvPr>
        </p:nvSpPr>
        <p:spPr>
          <a:xfrm>
            <a:off x="277257" y="6568155"/>
            <a:ext cx="960000" cy="108871"/>
          </a:xfrm>
          <a:prstGeom prst="rect">
            <a:avLst/>
          </a:prstGeom>
        </p:spPr>
        <p:txBody>
          <a:bodyPr/>
          <a:lstStyle/>
          <a:p>
            <a:fld id="{B49C528F-19E6-4DC8-91B5-BA126977FDDA}" type="datetime5">
              <a:rPr lang="en-US" smtClean="0">
                <a:solidFill>
                  <a:srgbClr val="000000"/>
                </a:solidFill>
              </a:rPr>
              <a:t>15-Mar-17</a:t>
            </a:fld>
            <a:endParaRPr dirty="0">
              <a:solidFill>
                <a:srgbClr val="000000"/>
              </a:solidFill>
            </a:endParaRPr>
          </a:p>
        </p:txBody>
      </p:sp>
      <p:sp>
        <p:nvSpPr>
          <p:cNvPr id="13" name="Foliennummernplatzhalter 12"/>
          <p:cNvSpPr>
            <a:spLocks noGrp="1"/>
          </p:cNvSpPr>
          <p:nvPr>
            <p:ph type="sldNum" sz="quarter" idx="17"/>
          </p:nvPr>
        </p:nvSpPr>
        <p:spPr>
          <a:xfrm>
            <a:off x="1248001" y="6569119"/>
            <a:ext cx="598025" cy="108871"/>
          </a:xfrm>
          <a:prstGeom prst="rect">
            <a:avLst/>
          </a:prstGeom>
        </p:spPr>
        <p:txBody>
          <a:bodyPr/>
          <a:lstStyle/>
          <a:p>
            <a:r>
              <a:rPr dirty="0">
                <a:solidFill>
                  <a:srgbClr val="000000"/>
                </a:solidFill>
              </a:rPr>
              <a:t>| Slide </a:t>
            </a:r>
            <a:fld id="{CF363E95-653D-48D7-8EB0-A81FED805B5F}" type="slidenum">
              <a:rPr>
                <a:solidFill>
                  <a:srgbClr val="000000"/>
                </a:solidFill>
              </a:rPr>
              <a:pPr/>
              <a:t>‹#›</a:t>
            </a:fld>
            <a:endParaRPr dirty="0">
              <a:solidFill>
                <a:srgbClr val="000000"/>
              </a:solidFill>
            </a:endParaRPr>
          </a:p>
        </p:txBody>
      </p:sp>
      <p:sp>
        <p:nvSpPr>
          <p:cNvPr id="19" name="Fußzeilenplatzhalter 18"/>
          <p:cNvSpPr>
            <a:spLocks noGrp="1"/>
          </p:cNvSpPr>
          <p:nvPr>
            <p:ph type="ftr" sz="quarter" idx="18"/>
          </p:nvPr>
        </p:nvSpPr>
        <p:spPr/>
        <p:txBody>
          <a:bodyPr/>
          <a:lstStyle/>
          <a:p>
            <a:r>
              <a:rPr lang="en-US" dirty="0">
                <a:solidFill>
                  <a:srgbClr val="000000"/>
                </a:solidFill>
              </a:rPr>
              <a:t>© ABB</a:t>
            </a:r>
          </a:p>
        </p:txBody>
      </p:sp>
    </p:spTree>
    <p:extLst>
      <p:ext uri="{BB962C8B-B14F-4D97-AF65-F5344CB8AC3E}">
        <p14:creationId xmlns:p14="http://schemas.microsoft.com/office/powerpoint/2010/main" val="40707956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22" name="Shape 22"/>
          <p:cNvSpPr>
            <a:spLocks noGrp="1"/>
          </p:cNvSpPr>
          <p:nvPr>
            <p:ph type="title"/>
          </p:nvPr>
        </p:nvSpPr>
        <p:spPr>
          <a:prstGeom prst="rect">
            <a:avLst/>
          </a:prstGeom>
        </p:spPr>
        <p:txBody>
          <a:bodyPr>
            <a:noAutofit/>
          </a:bodyPr>
          <a:lstStyle>
            <a:lvl1pPr>
              <a:defRPr sz="2700"/>
            </a:lvl1pPr>
          </a:lstStyle>
          <a:p>
            <a:pPr lvl="0">
              <a:defRPr sz="1800"/>
            </a:pPr>
            <a:r>
              <a:rPr lang="en-US" sz="5025" dirty="0"/>
              <a:t>Click to edit Master title style</a:t>
            </a:r>
            <a:endParaRPr sz="5025" dirty="0"/>
          </a:p>
        </p:txBody>
      </p:sp>
      <p:sp>
        <p:nvSpPr>
          <p:cNvPr id="23" name="Shape 23"/>
          <p:cNvSpPr>
            <a:spLocks noGrp="1"/>
          </p:cNvSpPr>
          <p:nvPr>
            <p:ph type="body" idx="1"/>
          </p:nvPr>
        </p:nvSpPr>
        <p:spPr>
          <a:prstGeom prst="rect">
            <a:avLst/>
          </a:prstGeom>
        </p:spPr>
        <p:txBody>
          <a:bodyPr/>
          <a:lstStyle/>
          <a:p>
            <a:pPr lvl="0">
              <a:defRPr sz="1800"/>
            </a:pPr>
            <a:r>
              <a:rPr lang="en-US" sz="2250" dirty="0"/>
              <a:t>Click to edit Master text styles</a:t>
            </a:r>
          </a:p>
          <a:p>
            <a:pPr lvl="1">
              <a:defRPr sz="1800"/>
            </a:pPr>
            <a:r>
              <a:rPr lang="en-US" sz="2250" dirty="0"/>
              <a:t>Second level</a:t>
            </a:r>
          </a:p>
          <a:p>
            <a:pPr lvl="2">
              <a:defRPr sz="1800"/>
            </a:pPr>
            <a:r>
              <a:rPr lang="en-US" sz="2250" dirty="0"/>
              <a:t>Third level</a:t>
            </a:r>
          </a:p>
          <a:p>
            <a:pPr lvl="3">
              <a:defRPr sz="1800"/>
            </a:pPr>
            <a:r>
              <a:rPr lang="en-US" sz="2250" dirty="0"/>
              <a:t>Fourth level</a:t>
            </a:r>
          </a:p>
          <a:p>
            <a:pPr lvl="4">
              <a:defRPr sz="1800"/>
            </a:pPr>
            <a:r>
              <a:rPr lang="en-US" sz="2250" dirty="0"/>
              <a:t>Fifth level</a:t>
            </a:r>
            <a:endParaRPr sz="2250" dirty="0"/>
          </a:p>
        </p:txBody>
      </p:sp>
    </p:spTree>
    <p:extLst>
      <p:ext uri="{BB962C8B-B14F-4D97-AF65-F5344CB8AC3E}">
        <p14:creationId xmlns:p14="http://schemas.microsoft.com/office/powerpoint/2010/main" val="2336567036"/>
      </p:ext>
    </p:extLst>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4" descr="PP header horizon met logo's"/>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233" y="407988"/>
            <a:ext cx="12196233" cy="156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4386" name="Rectangle 2"/>
          <p:cNvSpPr>
            <a:spLocks noGrp="1" noChangeArrowheads="1"/>
          </p:cNvSpPr>
          <p:nvPr>
            <p:ph type="ctrTitle"/>
          </p:nvPr>
        </p:nvSpPr>
        <p:spPr>
          <a:xfrm>
            <a:off x="539751" y="2374900"/>
            <a:ext cx="11110383" cy="1144588"/>
          </a:xfrm>
        </p:spPr>
        <p:txBody>
          <a:bodyPr bIns="45720"/>
          <a:lstStyle>
            <a:lvl1pPr>
              <a:defRPr sz="3200">
                <a:latin typeface="Arial" pitchFamily="34" charset="0"/>
                <a:cs typeface="Arial" pitchFamily="34" charset="0"/>
              </a:defRPr>
            </a:lvl1pPr>
          </a:lstStyle>
          <a:p>
            <a:r>
              <a:rPr lang="en-GB" dirty="0" err="1"/>
              <a:t>Klik</a:t>
            </a:r>
            <a:r>
              <a:rPr lang="en-GB" dirty="0"/>
              <a:t> </a:t>
            </a:r>
            <a:r>
              <a:rPr lang="en-GB" dirty="0" err="1"/>
              <a:t>om</a:t>
            </a:r>
            <a:r>
              <a:rPr lang="en-GB" dirty="0"/>
              <a:t> het </a:t>
            </a:r>
            <a:r>
              <a:rPr lang="en-GB" dirty="0" err="1"/>
              <a:t>opmaakprofiel</a:t>
            </a:r>
            <a:r>
              <a:rPr lang="en-GB" dirty="0"/>
              <a:t> te </a:t>
            </a:r>
            <a:r>
              <a:rPr lang="en-GB" dirty="0" err="1"/>
              <a:t>bewerken</a:t>
            </a:r>
            <a:endParaRPr lang="en-GB" dirty="0"/>
          </a:p>
        </p:txBody>
      </p:sp>
      <p:sp>
        <p:nvSpPr>
          <p:cNvPr id="144387" name="Rectangle 3"/>
          <p:cNvSpPr>
            <a:spLocks noGrp="1" noChangeArrowheads="1"/>
          </p:cNvSpPr>
          <p:nvPr>
            <p:ph type="subTitle" idx="1"/>
          </p:nvPr>
        </p:nvSpPr>
        <p:spPr>
          <a:xfrm>
            <a:off x="539751" y="6191251"/>
            <a:ext cx="11110383" cy="417513"/>
          </a:xfrm>
        </p:spPr>
        <p:txBody>
          <a:bodyPr tIns="45720" rIns="91440" bIns="45720"/>
          <a:lstStyle>
            <a:lvl1pPr marL="0" indent="0">
              <a:buFontTx/>
              <a:buNone/>
              <a:defRPr sz="1800" b="1">
                <a:solidFill>
                  <a:schemeClr val="tx2"/>
                </a:solidFill>
                <a:latin typeface="Arial" pitchFamily="34" charset="0"/>
                <a:cs typeface="Arial" pitchFamily="34" charset="0"/>
              </a:defRPr>
            </a:lvl1pPr>
          </a:lstStyle>
          <a:p>
            <a:r>
              <a:rPr lang="en-GB" dirty="0" err="1"/>
              <a:t>Klik</a:t>
            </a:r>
            <a:r>
              <a:rPr lang="en-GB" dirty="0"/>
              <a:t> </a:t>
            </a:r>
            <a:r>
              <a:rPr lang="en-GB" dirty="0" err="1"/>
              <a:t>om</a:t>
            </a:r>
            <a:r>
              <a:rPr lang="en-GB" dirty="0"/>
              <a:t> het </a:t>
            </a:r>
            <a:r>
              <a:rPr lang="en-GB" dirty="0" err="1"/>
              <a:t>opmaakprofiel</a:t>
            </a:r>
            <a:r>
              <a:rPr lang="en-GB" dirty="0"/>
              <a:t> van de </a:t>
            </a:r>
            <a:r>
              <a:rPr lang="en-GB" dirty="0" err="1"/>
              <a:t>modelondertitel</a:t>
            </a:r>
            <a:r>
              <a:rPr lang="en-GB" dirty="0"/>
              <a:t> te </a:t>
            </a:r>
            <a:r>
              <a:rPr lang="en-GB" dirty="0" err="1"/>
              <a:t>bewerken</a:t>
            </a:r>
            <a:endParaRPr lang="en-GB" dirty="0"/>
          </a:p>
        </p:txBody>
      </p:sp>
    </p:spTree>
    <p:extLst>
      <p:ext uri="{BB962C8B-B14F-4D97-AF65-F5344CB8AC3E}">
        <p14:creationId xmlns:p14="http://schemas.microsoft.com/office/powerpoint/2010/main" val="311086718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3" name="Tijdelijke aanduiding voor inhoud 2"/>
          <p:cNvSpPr>
            <a:spLocks noGrp="1"/>
          </p:cNvSpPr>
          <p:nvPr>
            <p:ph idx="1"/>
          </p:nvPr>
        </p:nvSpPr>
        <p:spPr>
          <a:xfrm>
            <a:off x="539751" y="2087564"/>
            <a:ext cx="11110383"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a:p>
            <a:pPr lvl="1"/>
            <a:r>
              <a:rPr lang="en-GB" noProof="0" dirty="0" err="1"/>
              <a:t>Tweede</a:t>
            </a:r>
            <a:r>
              <a:rPr lang="en-GB" noProof="0" dirty="0"/>
              <a:t> </a:t>
            </a:r>
            <a:r>
              <a:rPr lang="en-GB" noProof="0" dirty="0" err="1"/>
              <a:t>niveau</a:t>
            </a:r>
            <a:endParaRPr lang="en-GB" noProof="0" dirty="0"/>
          </a:p>
          <a:p>
            <a:pPr lvl="2"/>
            <a:r>
              <a:rPr lang="en-GB" noProof="0" dirty="0" err="1"/>
              <a:t>Derde</a:t>
            </a:r>
            <a:r>
              <a:rPr lang="en-GB" noProof="0" dirty="0"/>
              <a:t> </a:t>
            </a:r>
            <a:r>
              <a:rPr lang="en-GB" noProof="0" dirty="0" err="1"/>
              <a:t>niveau</a:t>
            </a:r>
            <a:endParaRPr lang="en-GB" noProof="0" dirty="0"/>
          </a:p>
        </p:txBody>
      </p:sp>
      <p:sp>
        <p:nvSpPr>
          <p:cNvPr id="9" name="Text Placeholder 7"/>
          <p:cNvSpPr>
            <a:spLocks noGrp="1"/>
          </p:cNvSpPr>
          <p:nvPr>
            <p:ph type="body" sz="quarter" idx="12"/>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5" name="Tijdelijke aanduiding voor dianummer 3"/>
          <p:cNvSpPr>
            <a:spLocks noGrp="1"/>
          </p:cNvSpPr>
          <p:nvPr>
            <p:ph type="sldNum" sz="quarter" idx="1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D23DA747-CDF3-4AA2-B2C9-75C0F8943ADC}" type="slidenum">
              <a:rPr lang="en-GB" altLang="en-US"/>
              <a:pPr/>
              <a:t>‹#›</a:t>
            </a:fld>
            <a:endParaRPr lang="en-GB" altLang="en-US" dirty="0"/>
          </a:p>
        </p:txBody>
      </p:sp>
      <p:sp>
        <p:nvSpPr>
          <p:cNvPr id="6" name="Tijdelijke aanduiding voor voettekst 4"/>
          <p:cNvSpPr>
            <a:spLocks noGrp="1"/>
          </p:cNvSpPr>
          <p:nvPr>
            <p:ph type="ftr" sz="quarter" idx="1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259800111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53904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6239935" y="2088000"/>
            <a:ext cx="53904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0" name="Tijdelijke aanduiding voor tekst 20"/>
          <p:cNvSpPr>
            <a:spLocks noGrp="1"/>
          </p:cNvSpPr>
          <p:nvPr>
            <p:ph type="body" sz="quarter" idx="19"/>
          </p:nvPr>
        </p:nvSpPr>
        <p:spPr>
          <a:xfrm>
            <a:off x="5376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11" name="Tijdelijke aanduiding voor tekst 20"/>
          <p:cNvSpPr>
            <a:spLocks noGrp="1"/>
          </p:cNvSpPr>
          <p:nvPr>
            <p:ph type="body" sz="quarter" idx="20"/>
          </p:nvPr>
        </p:nvSpPr>
        <p:spPr>
          <a:xfrm>
            <a:off x="62400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8" name="Tijdelijke aanduiding voor dianummer 4"/>
          <p:cNvSpPr>
            <a:spLocks noGrp="1"/>
          </p:cNvSpPr>
          <p:nvPr>
            <p:ph type="sldNum" sz="quarter" idx="21"/>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E056797A-D82D-431F-B066-904AA6982B06}" type="slidenum">
              <a:rPr lang="en-GB" altLang="en-US"/>
              <a:pPr/>
              <a:t>‹#›</a:t>
            </a:fld>
            <a:endParaRPr lang="en-GB" altLang="en-US" dirty="0"/>
          </a:p>
        </p:txBody>
      </p:sp>
      <p:sp>
        <p:nvSpPr>
          <p:cNvPr id="12" name="Tijdelijke aanduiding voor voettekst 5"/>
          <p:cNvSpPr>
            <a:spLocks noGrp="1"/>
          </p:cNvSpPr>
          <p:nvPr>
            <p:ph type="ftr" sz="quarter" idx="22"/>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391525571"/>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6239935" y="2088000"/>
            <a:ext cx="5410200" cy="360000"/>
          </a:xfrm>
          <a:solidFill>
            <a:srgbClr val="5A245A"/>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2" name="Tijdelijke aanduiding voor afbeelding 10"/>
          <p:cNvSpPr>
            <a:spLocks noGrp="1"/>
          </p:cNvSpPr>
          <p:nvPr>
            <p:ph type="pic" sz="quarter" idx="17"/>
          </p:nvPr>
        </p:nvSpPr>
        <p:spPr>
          <a:xfrm>
            <a:off x="537634" y="2087563"/>
            <a:ext cx="5416551" cy="4060800"/>
          </a:xfrm>
        </p:spPr>
        <p:txBody>
          <a:bodyPr/>
          <a:lstStyle>
            <a:lvl1pPr>
              <a:buNone/>
              <a:defRPr/>
            </a:lvl1pPr>
          </a:lstStyle>
          <a:p>
            <a:pPr lvl="0"/>
            <a:endParaRPr lang="nl-NL" noProof="0" dirty="0"/>
          </a:p>
        </p:txBody>
      </p:sp>
      <p:sp>
        <p:nvSpPr>
          <p:cNvPr id="15" name="Tijdelijke aanduiding voor tekst 20"/>
          <p:cNvSpPr>
            <a:spLocks noGrp="1"/>
          </p:cNvSpPr>
          <p:nvPr>
            <p:ph type="body" sz="quarter" idx="19"/>
          </p:nvPr>
        </p:nvSpPr>
        <p:spPr>
          <a:xfrm>
            <a:off x="62400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7" name="Tijdelijke aanduiding voor dianummer 4"/>
          <p:cNvSpPr>
            <a:spLocks noGrp="1"/>
          </p:cNvSpPr>
          <p:nvPr>
            <p:ph type="sldNum" sz="quarter" idx="20"/>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FAAD7812-ACC6-4A33-B0AF-E0D58D142818}" type="slidenum">
              <a:rPr lang="en-GB" altLang="en-US"/>
              <a:pPr/>
              <a:t>‹#›</a:t>
            </a:fld>
            <a:endParaRPr lang="en-GB" altLang="en-US" dirty="0"/>
          </a:p>
        </p:txBody>
      </p:sp>
      <p:sp>
        <p:nvSpPr>
          <p:cNvPr id="8" name="Tijdelijke aanduiding voor voettekst 5"/>
          <p:cNvSpPr>
            <a:spLocks noGrp="1"/>
          </p:cNvSpPr>
          <p:nvPr>
            <p:ph type="ftr" sz="quarter" idx="2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2424085737"/>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4339200" y="2088000"/>
            <a:ext cx="7315200" cy="2016000"/>
          </a:xfrm>
        </p:spPr>
        <p:txBody>
          <a:bodyPr anchor="ct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4339200" y="4377600"/>
            <a:ext cx="7315200" cy="2016000"/>
          </a:xfrm>
        </p:spPr>
        <p:txBody>
          <a:bodyPr anchor="ct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13" name="Tijdelijke aanduiding voor afbeelding 12"/>
          <p:cNvSpPr>
            <a:spLocks noGrp="1" noChangeAspect="1"/>
          </p:cNvSpPr>
          <p:nvPr>
            <p:ph type="pic" sz="quarter" idx="22"/>
          </p:nvPr>
        </p:nvSpPr>
        <p:spPr>
          <a:xfrm>
            <a:off x="539751" y="2088000"/>
            <a:ext cx="3513600" cy="2016000"/>
          </a:xfrm>
        </p:spPr>
        <p:txBody>
          <a:bodyPr/>
          <a:lstStyle>
            <a:lvl1pPr>
              <a:buNone/>
              <a:defRPr/>
            </a:lvl1pPr>
          </a:lstStyle>
          <a:p>
            <a:pPr lvl="0"/>
            <a:endParaRPr lang="nl-NL" noProof="0" dirty="0"/>
          </a:p>
        </p:txBody>
      </p:sp>
      <p:sp>
        <p:nvSpPr>
          <p:cNvPr id="14" name="Tijdelijke aanduiding voor afbeelding 12"/>
          <p:cNvSpPr>
            <a:spLocks noGrp="1" noChangeAspect="1"/>
          </p:cNvSpPr>
          <p:nvPr>
            <p:ph type="pic" sz="quarter" idx="23"/>
          </p:nvPr>
        </p:nvSpPr>
        <p:spPr>
          <a:xfrm>
            <a:off x="537600" y="4377600"/>
            <a:ext cx="3513600" cy="2016000"/>
          </a:xfrm>
        </p:spPr>
        <p:txBody>
          <a:bodyPr/>
          <a:lstStyle>
            <a:lvl1pPr>
              <a:buNone/>
              <a:defRPr/>
            </a:lvl1pPr>
          </a:lstStyle>
          <a:p>
            <a:pPr lvl="0"/>
            <a:endParaRPr lang="nl-NL" noProof="0" dirty="0"/>
          </a:p>
        </p:txBody>
      </p:sp>
      <p:sp>
        <p:nvSpPr>
          <p:cNvPr id="8" name="Tijdelijke aanduiding voor dianummer 4"/>
          <p:cNvSpPr>
            <a:spLocks noGrp="1"/>
          </p:cNvSpPr>
          <p:nvPr>
            <p:ph type="sldNum" sz="quarter" idx="24"/>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2ACC79BD-D4EB-4E2E-A282-56F495CA18ED}" type="slidenum">
              <a:rPr lang="en-GB" altLang="en-US"/>
              <a:pPr/>
              <a:t>‹#›</a:t>
            </a:fld>
            <a:endParaRPr lang="en-GB" altLang="en-US" dirty="0"/>
          </a:p>
        </p:txBody>
      </p:sp>
      <p:sp>
        <p:nvSpPr>
          <p:cNvPr id="10" name="Tijdelijke aanduiding voor voettekst 5"/>
          <p:cNvSpPr>
            <a:spLocks noGrp="1"/>
          </p:cNvSpPr>
          <p:nvPr>
            <p:ph type="ftr" sz="quarter" idx="25"/>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995287196"/>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35136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4344000" y="2088000"/>
            <a:ext cx="35136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1" name="Tijdelijke aanduiding voor tekst 15"/>
          <p:cNvSpPr>
            <a:spLocks noGrp="1"/>
          </p:cNvSpPr>
          <p:nvPr>
            <p:ph type="body" sz="quarter" idx="18"/>
          </p:nvPr>
        </p:nvSpPr>
        <p:spPr>
          <a:xfrm>
            <a:off x="8136000" y="2088000"/>
            <a:ext cx="3513600" cy="360000"/>
          </a:xfrm>
          <a:solidFill>
            <a:srgbClr val="FFA100"/>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21" name="Tijdelijke aanduiding voor tekst 20"/>
          <p:cNvSpPr>
            <a:spLocks noGrp="1"/>
          </p:cNvSpPr>
          <p:nvPr>
            <p:ph type="body" sz="quarter" idx="19"/>
          </p:nvPr>
        </p:nvSpPr>
        <p:spPr>
          <a:xfrm>
            <a:off x="5376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43440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81360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10" name="Tijdelijke aanduiding voor dianummer 4"/>
          <p:cNvSpPr>
            <a:spLocks noGrp="1"/>
          </p:cNvSpPr>
          <p:nvPr>
            <p:ph type="sldNum" sz="quarter" idx="22"/>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60AEBD37-4906-4854-A9C9-C4E790943DF8}" type="slidenum">
              <a:rPr lang="en-GB" altLang="en-US"/>
              <a:pPr/>
              <a:t>‹#›</a:t>
            </a:fld>
            <a:endParaRPr lang="en-GB" altLang="en-US" dirty="0"/>
          </a:p>
        </p:txBody>
      </p:sp>
      <p:sp>
        <p:nvSpPr>
          <p:cNvPr id="12" name="Tijdelijke aanduiding voor voettekst 5"/>
          <p:cNvSpPr>
            <a:spLocks noGrp="1"/>
          </p:cNvSpPr>
          <p:nvPr>
            <p:ph type="ftr" sz="quarter" idx="23"/>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1806739418"/>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hree content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11112533"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8" name="Tijdelijke aanduiding voor tekst 10"/>
          <p:cNvSpPr>
            <a:spLocks noGrp="1"/>
          </p:cNvSpPr>
          <p:nvPr>
            <p:ph type="body" sz="quarter" idx="18"/>
          </p:nvPr>
        </p:nvSpPr>
        <p:spPr>
          <a:xfrm>
            <a:off x="537601" y="24480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19" name="Tijdelijke aanduiding voor tekst 10"/>
          <p:cNvSpPr>
            <a:spLocks noGrp="1"/>
          </p:cNvSpPr>
          <p:nvPr>
            <p:ph type="body" sz="quarter" idx="19"/>
          </p:nvPr>
        </p:nvSpPr>
        <p:spPr>
          <a:xfrm>
            <a:off x="537634" y="39132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0" name="Tijdelijke aanduiding voor tekst 10"/>
          <p:cNvSpPr>
            <a:spLocks noGrp="1"/>
          </p:cNvSpPr>
          <p:nvPr>
            <p:ph type="body" sz="quarter" idx="20"/>
          </p:nvPr>
        </p:nvSpPr>
        <p:spPr>
          <a:xfrm>
            <a:off x="537634" y="53820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1" name="Tijdelijke aanduiding voor tekst 15"/>
          <p:cNvSpPr>
            <a:spLocks noGrp="1"/>
          </p:cNvSpPr>
          <p:nvPr>
            <p:ph type="body" sz="quarter" idx="21"/>
          </p:nvPr>
        </p:nvSpPr>
        <p:spPr>
          <a:xfrm>
            <a:off x="537600" y="3553200"/>
            <a:ext cx="11112533" cy="360000"/>
          </a:xfrm>
          <a:solidFill>
            <a:srgbClr val="ED2939"/>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22" name="Tijdelijke aanduiding voor tekst 15"/>
          <p:cNvSpPr>
            <a:spLocks noGrp="1"/>
          </p:cNvSpPr>
          <p:nvPr>
            <p:ph type="body" sz="quarter" idx="22"/>
          </p:nvPr>
        </p:nvSpPr>
        <p:spPr>
          <a:xfrm>
            <a:off x="537634" y="5022000"/>
            <a:ext cx="11112533" cy="360000"/>
          </a:xfrm>
          <a:solidFill>
            <a:srgbClr val="FFA100"/>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0" name="Tijdelijke aanduiding voor dianummer 4"/>
          <p:cNvSpPr>
            <a:spLocks noGrp="1"/>
          </p:cNvSpPr>
          <p:nvPr>
            <p:ph type="sldNum" sz="quarter" idx="2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3751EFA1-77A1-4A6C-9419-C5B97609DE8E}" type="slidenum">
              <a:rPr lang="en-GB" altLang="en-US"/>
              <a:pPr/>
              <a:t>‹#›</a:t>
            </a:fld>
            <a:endParaRPr lang="en-GB" altLang="en-US" dirty="0"/>
          </a:p>
        </p:txBody>
      </p:sp>
      <p:sp>
        <p:nvSpPr>
          <p:cNvPr id="11" name="Tijdelijke aanduiding voor voettekst 5"/>
          <p:cNvSpPr>
            <a:spLocks noGrp="1"/>
          </p:cNvSpPr>
          <p:nvPr>
            <p:ph type="ftr" sz="quarter" idx="2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4213442809"/>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ree content with images">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5376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43440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81360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13" name="Tijdelijke aanduiding voor afbeelding 12"/>
          <p:cNvSpPr>
            <a:spLocks noGrp="1"/>
          </p:cNvSpPr>
          <p:nvPr>
            <p:ph type="pic" sz="quarter" idx="22"/>
          </p:nvPr>
        </p:nvSpPr>
        <p:spPr>
          <a:xfrm>
            <a:off x="539751" y="2088000"/>
            <a:ext cx="3513600" cy="2016000"/>
          </a:xfrm>
        </p:spPr>
        <p:txBody>
          <a:bodyPr/>
          <a:lstStyle>
            <a:lvl1pPr>
              <a:buNone/>
              <a:defRPr/>
            </a:lvl1pPr>
          </a:lstStyle>
          <a:p>
            <a:pPr lvl="0"/>
            <a:endParaRPr lang="nl-NL" noProof="0" dirty="0"/>
          </a:p>
        </p:txBody>
      </p:sp>
      <p:sp>
        <p:nvSpPr>
          <p:cNvPr id="14" name="Tijdelijke aanduiding voor afbeelding 12"/>
          <p:cNvSpPr>
            <a:spLocks noGrp="1"/>
          </p:cNvSpPr>
          <p:nvPr>
            <p:ph type="pic" sz="quarter" idx="23"/>
          </p:nvPr>
        </p:nvSpPr>
        <p:spPr>
          <a:xfrm>
            <a:off x="4344000" y="2088000"/>
            <a:ext cx="3513600" cy="2016000"/>
          </a:xfrm>
        </p:spPr>
        <p:txBody>
          <a:bodyPr/>
          <a:lstStyle>
            <a:lvl1pPr>
              <a:buNone/>
              <a:defRPr/>
            </a:lvl1pPr>
          </a:lstStyle>
          <a:p>
            <a:pPr lvl="0"/>
            <a:endParaRPr lang="nl-NL" noProof="0" dirty="0"/>
          </a:p>
        </p:txBody>
      </p:sp>
      <p:sp>
        <p:nvSpPr>
          <p:cNvPr id="15" name="Tijdelijke aanduiding voor afbeelding 12"/>
          <p:cNvSpPr>
            <a:spLocks noGrp="1"/>
          </p:cNvSpPr>
          <p:nvPr>
            <p:ph type="pic" sz="quarter" idx="24"/>
          </p:nvPr>
        </p:nvSpPr>
        <p:spPr>
          <a:xfrm>
            <a:off x="8136000" y="2088000"/>
            <a:ext cx="3513600" cy="2016000"/>
          </a:xfrm>
        </p:spPr>
        <p:txBody>
          <a:bodyPr/>
          <a:lstStyle>
            <a:lvl1pPr>
              <a:buNone/>
              <a:defRPr/>
            </a:lvl1pPr>
          </a:lstStyle>
          <a:p>
            <a:pPr lvl="0"/>
            <a:endParaRPr lang="nl-NL" noProof="0" dirty="0"/>
          </a:p>
        </p:txBody>
      </p:sp>
      <p:sp>
        <p:nvSpPr>
          <p:cNvPr id="10" name="Tijdelijke aanduiding voor dianummer 4"/>
          <p:cNvSpPr>
            <a:spLocks noGrp="1"/>
          </p:cNvSpPr>
          <p:nvPr>
            <p:ph type="sldNum" sz="quarter" idx="25"/>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4942CC21-283D-4D52-97E7-FED22E3C345F}" type="slidenum">
              <a:rPr lang="en-GB" altLang="en-US"/>
              <a:pPr/>
              <a:t>‹#›</a:t>
            </a:fld>
            <a:endParaRPr lang="en-GB" altLang="en-US" dirty="0"/>
          </a:p>
        </p:txBody>
      </p:sp>
      <p:sp>
        <p:nvSpPr>
          <p:cNvPr id="11" name="Tijdelijke aanduiding voor voettekst 5"/>
          <p:cNvSpPr>
            <a:spLocks noGrp="1"/>
          </p:cNvSpPr>
          <p:nvPr>
            <p:ph type="ftr" sz="quarter" idx="26"/>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597667004"/>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hree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3120000" y="20880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3120000" y="50112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3120000" y="35496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13" name="Tijdelijke aanduiding voor afbeelding 12"/>
          <p:cNvSpPr>
            <a:spLocks noGrp="1"/>
          </p:cNvSpPr>
          <p:nvPr>
            <p:ph type="pic" sz="quarter" idx="22"/>
          </p:nvPr>
        </p:nvSpPr>
        <p:spPr>
          <a:xfrm>
            <a:off x="539751" y="2088000"/>
            <a:ext cx="2342400" cy="1317600"/>
          </a:xfrm>
        </p:spPr>
        <p:txBody>
          <a:bodyPr/>
          <a:lstStyle>
            <a:lvl1pPr>
              <a:buNone/>
              <a:defRPr/>
            </a:lvl1pPr>
          </a:lstStyle>
          <a:p>
            <a:pPr lvl="0"/>
            <a:endParaRPr lang="nl-NL" noProof="0" dirty="0"/>
          </a:p>
        </p:txBody>
      </p:sp>
      <p:sp>
        <p:nvSpPr>
          <p:cNvPr id="14" name="Tijdelijke aanduiding voor afbeelding 12"/>
          <p:cNvSpPr>
            <a:spLocks noGrp="1"/>
          </p:cNvSpPr>
          <p:nvPr>
            <p:ph type="pic" sz="quarter" idx="23"/>
          </p:nvPr>
        </p:nvSpPr>
        <p:spPr>
          <a:xfrm>
            <a:off x="537600" y="3549600"/>
            <a:ext cx="2342400" cy="1317600"/>
          </a:xfrm>
        </p:spPr>
        <p:txBody>
          <a:bodyPr/>
          <a:lstStyle>
            <a:lvl1pPr>
              <a:buNone/>
              <a:defRPr/>
            </a:lvl1pPr>
          </a:lstStyle>
          <a:p>
            <a:pPr lvl="0"/>
            <a:endParaRPr lang="nl-NL" noProof="0" dirty="0"/>
          </a:p>
        </p:txBody>
      </p:sp>
      <p:sp>
        <p:nvSpPr>
          <p:cNvPr id="15" name="Tijdelijke aanduiding voor afbeelding 12"/>
          <p:cNvSpPr>
            <a:spLocks noGrp="1"/>
          </p:cNvSpPr>
          <p:nvPr>
            <p:ph type="pic" sz="quarter" idx="24"/>
          </p:nvPr>
        </p:nvSpPr>
        <p:spPr>
          <a:xfrm>
            <a:off x="537600" y="5011200"/>
            <a:ext cx="2342400" cy="1317600"/>
          </a:xfrm>
        </p:spPr>
        <p:txBody>
          <a:bodyPr/>
          <a:lstStyle>
            <a:lvl1pPr>
              <a:buNone/>
              <a:defRPr/>
            </a:lvl1pPr>
          </a:lstStyle>
          <a:p>
            <a:pPr lvl="0"/>
            <a:endParaRPr lang="nl-NL" noProof="0" dirty="0"/>
          </a:p>
        </p:txBody>
      </p:sp>
      <p:sp>
        <p:nvSpPr>
          <p:cNvPr id="10" name="Tijdelijke aanduiding voor dianummer 4"/>
          <p:cNvSpPr>
            <a:spLocks noGrp="1"/>
          </p:cNvSpPr>
          <p:nvPr>
            <p:ph type="sldNum" sz="quarter" idx="25"/>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AB5332D0-521A-49E1-93C9-12EF42444405}" type="slidenum">
              <a:rPr lang="en-GB" altLang="en-US"/>
              <a:pPr/>
              <a:t>‹#›</a:t>
            </a:fld>
            <a:endParaRPr lang="en-GB" altLang="en-US" dirty="0"/>
          </a:p>
        </p:txBody>
      </p:sp>
      <p:sp>
        <p:nvSpPr>
          <p:cNvPr id="11" name="Tijdelijke aanduiding voor voettekst 5"/>
          <p:cNvSpPr>
            <a:spLocks noGrp="1"/>
          </p:cNvSpPr>
          <p:nvPr>
            <p:ph type="ftr" sz="quarter" idx="26"/>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1102198948"/>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5" name="Text Placeholder 7"/>
          <p:cNvSpPr>
            <a:spLocks noGrp="1"/>
          </p:cNvSpPr>
          <p:nvPr>
            <p:ph type="body" sz="quarter" idx="12"/>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4" name="Tijdelijke aanduiding voor dianummer 2"/>
          <p:cNvSpPr>
            <a:spLocks noGrp="1"/>
          </p:cNvSpPr>
          <p:nvPr>
            <p:ph type="sldNum" sz="quarter" idx="1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90E83AAB-2C9B-4A4A-97C5-6F9B078EEF4A}" type="slidenum">
              <a:rPr lang="en-GB" altLang="en-US"/>
              <a:pPr/>
              <a:t>‹#›</a:t>
            </a:fld>
            <a:endParaRPr lang="en-GB" altLang="en-US" dirty="0"/>
          </a:p>
        </p:txBody>
      </p:sp>
      <p:sp>
        <p:nvSpPr>
          <p:cNvPr id="6" name="Tijdelijke aanduiding voor voettekst 3"/>
          <p:cNvSpPr>
            <a:spLocks noGrp="1"/>
          </p:cNvSpPr>
          <p:nvPr>
            <p:ph type="ftr" sz="quarter" idx="1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3546321219"/>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Tijdelijke aanduiding voor dianummer 1"/>
          <p:cNvSpPr>
            <a:spLocks noGrp="1"/>
          </p:cNvSpPr>
          <p:nvPr>
            <p:ph type="sldNum" sz="quarter" idx="10"/>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B31A73D1-CF6D-4A5A-B1C3-35DA637E6DAE}" type="slidenum">
              <a:rPr lang="en-GB" altLang="en-US"/>
              <a:pPr/>
              <a:t>‹#›</a:t>
            </a:fld>
            <a:endParaRPr lang="en-GB" altLang="en-US" dirty="0"/>
          </a:p>
        </p:txBody>
      </p:sp>
      <p:sp>
        <p:nvSpPr>
          <p:cNvPr id="3" name="Tijdelijke aanduiding voor voettekst 2"/>
          <p:cNvSpPr>
            <a:spLocks noGrp="1"/>
          </p:cNvSpPr>
          <p:nvPr>
            <p:ph type="ftr" sz="quarter" idx="1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1526998350"/>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xfrm>
            <a:off x="9825568" y="6475414"/>
            <a:ext cx="1411817" cy="122237"/>
          </a:xfrm>
          <a:prstGeom prst="rect">
            <a:avLst/>
          </a:prstGeom>
        </p:spPr>
        <p:txBody>
          <a:bodyPr/>
          <a:lstStyle>
            <a:lvl1pPr algn="ctr">
              <a:lnSpc>
                <a:spcPct val="100000"/>
              </a:lnSpc>
              <a:spcBef>
                <a:spcPct val="0"/>
              </a:spcBef>
              <a:spcAft>
                <a:spcPct val="0"/>
              </a:spcAft>
              <a:buClrTx/>
              <a:buFontTx/>
              <a:buNone/>
              <a:defRPr sz="1800" dirty="0">
                <a:solidFill>
                  <a:srgbClr val="000000"/>
                </a:solidFill>
                <a:latin typeface="Arial" charset="0"/>
                <a:ea typeface="+mn-ea"/>
              </a:defRPr>
            </a:lvl1pPr>
          </a:lstStyle>
          <a:p>
            <a:pPr fontAlgn="base">
              <a:defRPr/>
            </a:pPr>
            <a:endParaRPr lang="en-GB" dirty="0"/>
          </a:p>
        </p:txBody>
      </p:sp>
      <p:sp>
        <p:nvSpPr>
          <p:cNvPr id="4" name="Rectangle 5"/>
          <p:cNvSpPr>
            <a:spLocks noGrp="1" noChangeArrowheads="1"/>
          </p:cNvSpPr>
          <p:nvPr>
            <p:ph type="ftr" sz="quarter" idx="1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
        <p:nvSpPr>
          <p:cNvPr id="5" name="Rectangle 6"/>
          <p:cNvSpPr>
            <a:spLocks noGrp="1" noChangeArrowheads="1"/>
          </p:cNvSpPr>
          <p:nvPr>
            <p:ph type="sldNum" sz="quarter" idx="12"/>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C166DB3C-B226-4364-A1BB-09F01FC2834D}" type="slidenum">
              <a:rPr lang="en-GB" altLang="en-US"/>
              <a:pPr/>
              <a:t>‹#›</a:t>
            </a:fld>
            <a:endParaRPr lang="en-GB" altLang="en-US" dirty="0"/>
          </a:p>
        </p:txBody>
      </p:sp>
    </p:spTree>
    <p:extLst>
      <p:ext uri="{BB962C8B-B14F-4D97-AF65-F5344CB8AC3E}">
        <p14:creationId xmlns:p14="http://schemas.microsoft.com/office/powerpoint/2010/main" val="15521162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4" descr="PP header horizon met logo's"/>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233" y="407988"/>
            <a:ext cx="12196233" cy="156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4386" name="Rectangle 2"/>
          <p:cNvSpPr>
            <a:spLocks noGrp="1" noChangeArrowheads="1"/>
          </p:cNvSpPr>
          <p:nvPr>
            <p:ph type="ctrTitle"/>
          </p:nvPr>
        </p:nvSpPr>
        <p:spPr>
          <a:xfrm>
            <a:off x="539751" y="2374900"/>
            <a:ext cx="11110383" cy="1144588"/>
          </a:xfrm>
        </p:spPr>
        <p:txBody>
          <a:bodyPr bIns="45720"/>
          <a:lstStyle>
            <a:lvl1pPr>
              <a:defRPr sz="3200">
                <a:latin typeface="Arial" pitchFamily="34" charset="0"/>
                <a:cs typeface="Arial" pitchFamily="34" charset="0"/>
              </a:defRPr>
            </a:lvl1pPr>
          </a:lstStyle>
          <a:p>
            <a:r>
              <a:rPr lang="en-GB" dirty="0" err="1"/>
              <a:t>Klik</a:t>
            </a:r>
            <a:r>
              <a:rPr lang="en-GB" dirty="0"/>
              <a:t> </a:t>
            </a:r>
            <a:r>
              <a:rPr lang="en-GB" dirty="0" err="1"/>
              <a:t>om</a:t>
            </a:r>
            <a:r>
              <a:rPr lang="en-GB" dirty="0"/>
              <a:t> het </a:t>
            </a:r>
            <a:r>
              <a:rPr lang="en-GB" dirty="0" err="1"/>
              <a:t>opmaakprofiel</a:t>
            </a:r>
            <a:r>
              <a:rPr lang="en-GB" dirty="0"/>
              <a:t> te </a:t>
            </a:r>
            <a:r>
              <a:rPr lang="en-GB" dirty="0" err="1"/>
              <a:t>bewerken</a:t>
            </a:r>
            <a:endParaRPr lang="en-GB" dirty="0"/>
          </a:p>
        </p:txBody>
      </p:sp>
      <p:sp>
        <p:nvSpPr>
          <p:cNvPr id="144387" name="Rectangle 3"/>
          <p:cNvSpPr>
            <a:spLocks noGrp="1" noChangeArrowheads="1"/>
          </p:cNvSpPr>
          <p:nvPr>
            <p:ph type="subTitle" idx="1"/>
          </p:nvPr>
        </p:nvSpPr>
        <p:spPr>
          <a:xfrm>
            <a:off x="539751" y="6191251"/>
            <a:ext cx="11110383" cy="417513"/>
          </a:xfrm>
        </p:spPr>
        <p:txBody>
          <a:bodyPr tIns="45720" rIns="91440" bIns="45720"/>
          <a:lstStyle>
            <a:lvl1pPr marL="0" indent="0">
              <a:buFontTx/>
              <a:buNone/>
              <a:defRPr sz="1800" b="1">
                <a:solidFill>
                  <a:schemeClr val="tx2"/>
                </a:solidFill>
                <a:latin typeface="Arial" pitchFamily="34" charset="0"/>
                <a:cs typeface="Arial" pitchFamily="34" charset="0"/>
              </a:defRPr>
            </a:lvl1pPr>
          </a:lstStyle>
          <a:p>
            <a:r>
              <a:rPr lang="en-GB" dirty="0" err="1"/>
              <a:t>Klik</a:t>
            </a:r>
            <a:r>
              <a:rPr lang="en-GB" dirty="0"/>
              <a:t> </a:t>
            </a:r>
            <a:r>
              <a:rPr lang="en-GB" dirty="0" err="1"/>
              <a:t>om</a:t>
            </a:r>
            <a:r>
              <a:rPr lang="en-GB" dirty="0"/>
              <a:t> het </a:t>
            </a:r>
            <a:r>
              <a:rPr lang="en-GB" dirty="0" err="1"/>
              <a:t>opmaakprofiel</a:t>
            </a:r>
            <a:r>
              <a:rPr lang="en-GB" dirty="0"/>
              <a:t> van de </a:t>
            </a:r>
            <a:r>
              <a:rPr lang="en-GB" dirty="0" err="1"/>
              <a:t>modelondertitel</a:t>
            </a:r>
            <a:r>
              <a:rPr lang="en-GB" dirty="0"/>
              <a:t> te </a:t>
            </a:r>
            <a:r>
              <a:rPr lang="en-GB" dirty="0" err="1"/>
              <a:t>bewerken</a:t>
            </a:r>
            <a:endParaRPr lang="en-GB" dirty="0"/>
          </a:p>
        </p:txBody>
      </p:sp>
    </p:spTree>
    <p:extLst>
      <p:ext uri="{BB962C8B-B14F-4D97-AF65-F5344CB8AC3E}">
        <p14:creationId xmlns:p14="http://schemas.microsoft.com/office/powerpoint/2010/main" val="46020589"/>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3" name="Tijdelijke aanduiding voor inhoud 2"/>
          <p:cNvSpPr>
            <a:spLocks noGrp="1"/>
          </p:cNvSpPr>
          <p:nvPr>
            <p:ph idx="1"/>
          </p:nvPr>
        </p:nvSpPr>
        <p:spPr>
          <a:xfrm>
            <a:off x="539751" y="2087564"/>
            <a:ext cx="11110383"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a:p>
            <a:pPr lvl="1"/>
            <a:r>
              <a:rPr lang="en-GB" noProof="0" dirty="0" err="1"/>
              <a:t>Tweede</a:t>
            </a:r>
            <a:r>
              <a:rPr lang="en-GB" noProof="0" dirty="0"/>
              <a:t> </a:t>
            </a:r>
            <a:r>
              <a:rPr lang="en-GB" noProof="0" dirty="0" err="1"/>
              <a:t>niveau</a:t>
            </a:r>
            <a:endParaRPr lang="en-GB" noProof="0" dirty="0"/>
          </a:p>
          <a:p>
            <a:pPr lvl="2"/>
            <a:r>
              <a:rPr lang="en-GB" noProof="0" dirty="0" err="1"/>
              <a:t>Derde</a:t>
            </a:r>
            <a:r>
              <a:rPr lang="en-GB" noProof="0" dirty="0"/>
              <a:t> </a:t>
            </a:r>
            <a:r>
              <a:rPr lang="en-GB" noProof="0" dirty="0" err="1"/>
              <a:t>niveau</a:t>
            </a:r>
            <a:endParaRPr lang="en-GB" noProof="0" dirty="0"/>
          </a:p>
        </p:txBody>
      </p:sp>
      <p:sp>
        <p:nvSpPr>
          <p:cNvPr id="9" name="Text Placeholder 7"/>
          <p:cNvSpPr>
            <a:spLocks noGrp="1"/>
          </p:cNvSpPr>
          <p:nvPr>
            <p:ph type="body" sz="quarter" idx="12"/>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5" name="Tijdelijke aanduiding voor dianummer 3"/>
          <p:cNvSpPr>
            <a:spLocks noGrp="1"/>
          </p:cNvSpPr>
          <p:nvPr>
            <p:ph type="sldNum" sz="quarter" idx="1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D23DA747-CDF3-4AA2-B2C9-75C0F8943ADC}" type="slidenum">
              <a:rPr lang="en-GB" altLang="en-US"/>
              <a:pPr/>
              <a:t>‹#›</a:t>
            </a:fld>
            <a:endParaRPr lang="en-GB" altLang="en-US" dirty="0"/>
          </a:p>
        </p:txBody>
      </p:sp>
      <p:sp>
        <p:nvSpPr>
          <p:cNvPr id="6" name="Tijdelijke aanduiding voor voettekst 4"/>
          <p:cNvSpPr>
            <a:spLocks noGrp="1"/>
          </p:cNvSpPr>
          <p:nvPr>
            <p:ph type="ftr" sz="quarter" idx="1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264652597"/>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53904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6239935" y="2088000"/>
            <a:ext cx="53904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0" name="Tijdelijke aanduiding voor tekst 20"/>
          <p:cNvSpPr>
            <a:spLocks noGrp="1"/>
          </p:cNvSpPr>
          <p:nvPr>
            <p:ph type="body" sz="quarter" idx="19"/>
          </p:nvPr>
        </p:nvSpPr>
        <p:spPr>
          <a:xfrm>
            <a:off x="5376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11" name="Tijdelijke aanduiding voor tekst 20"/>
          <p:cNvSpPr>
            <a:spLocks noGrp="1"/>
          </p:cNvSpPr>
          <p:nvPr>
            <p:ph type="body" sz="quarter" idx="20"/>
          </p:nvPr>
        </p:nvSpPr>
        <p:spPr>
          <a:xfrm>
            <a:off x="62400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8" name="Tijdelijke aanduiding voor dianummer 4"/>
          <p:cNvSpPr>
            <a:spLocks noGrp="1"/>
          </p:cNvSpPr>
          <p:nvPr>
            <p:ph type="sldNum" sz="quarter" idx="21"/>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E056797A-D82D-431F-B066-904AA6982B06}" type="slidenum">
              <a:rPr lang="en-GB" altLang="en-US"/>
              <a:pPr/>
              <a:t>‹#›</a:t>
            </a:fld>
            <a:endParaRPr lang="en-GB" altLang="en-US" dirty="0"/>
          </a:p>
        </p:txBody>
      </p:sp>
      <p:sp>
        <p:nvSpPr>
          <p:cNvPr id="12" name="Tijdelijke aanduiding voor voettekst 5"/>
          <p:cNvSpPr>
            <a:spLocks noGrp="1"/>
          </p:cNvSpPr>
          <p:nvPr>
            <p:ph type="ftr" sz="quarter" idx="22"/>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2700586555"/>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6239935" y="2088000"/>
            <a:ext cx="5410200" cy="360000"/>
          </a:xfrm>
          <a:solidFill>
            <a:srgbClr val="5A245A"/>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2" name="Tijdelijke aanduiding voor afbeelding 10"/>
          <p:cNvSpPr>
            <a:spLocks noGrp="1"/>
          </p:cNvSpPr>
          <p:nvPr>
            <p:ph type="pic" sz="quarter" idx="17"/>
          </p:nvPr>
        </p:nvSpPr>
        <p:spPr>
          <a:xfrm>
            <a:off x="537634" y="2087563"/>
            <a:ext cx="5416551" cy="4060800"/>
          </a:xfrm>
        </p:spPr>
        <p:txBody>
          <a:bodyPr/>
          <a:lstStyle>
            <a:lvl1pPr>
              <a:buNone/>
              <a:defRPr/>
            </a:lvl1pPr>
          </a:lstStyle>
          <a:p>
            <a:pPr lvl="0"/>
            <a:endParaRPr lang="nl-NL" noProof="0" dirty="0"/>
          </a:p>
        </p:txBody>
      </p:sp>
      <p:sp>
        <p:nvSpPr>
          <p:cNvPr id="15" name="Tijdelijke aanduiding voor tekst 20"/>
          <p:cNvSpPr>
            <a:spLocks noGrp="1"/>
          </p:cNvSpPr>
          <p:nvPr>
            <p:ph type="body" sz="quarter" idx="19"/>
          </p:nvPr>
        </p:nvSpPr>
        <p:spPr>
          <a:xfrm>
            <a:off x="6240000" y="2430000"/>
            <a:ext cx="5390400" cy="3927600"/>
          </a:xfrm>
        </p:spPr>
        <p:txBody>
          <a:bodyPr/>
          <a:lstStyle>
            <a:lvl1pPr>
              <a:defRPr sz="1800"/>
            </a:lvl1pPr>
            <a:lvl2pPr>
              <a:defRPr sz="1800"/>
            </a:lvl2pPr>
          </a:lstStyle>
          <a:p>
            <a:pPr lvl="0"/>
            <a:r>
              <a:rPr lang="nl-NL" dirty="0"/>
              <a:t>Klik om de modelstijlen te bewerken</a:t>
            </a:r>
          </a:p>
          <a:p>
            <a:pPr lvl="1"/>
            <a:r>
              <a:rPr lang="nl-NL" dirty="0"/>
              <a:t>Tweede niveau</a:t>
            </a:r>
          </a:p>
        </p:txBody>
      </p:sp>
      <p:sp>
        <p:nvSpPr>
          <p:cNvPr id="7" name="Tijdelijke aanduiding voor dianummer 4"/>
          <p:cNvSpPr>
            <a:spLocks noGrp="1"/>
          </p:cNvSpPr>
          <p:nvPr>
            <p:ph type="sldNum" sz="quarter" idx="20"/>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FAAD7812-ACC6-4A33-B0AF-E0D58D142818}" type="slidenum">
              <a:rPr lang="en-GB" altLang="en-US"/>
              <a:pPr/>
              <a:t>‹#›</a:t>
            </a:fld>
            <a:endParaRPr lang="en-GB" altLang="en-US" dirty="0"/>
          </a:p>
        </p:txBody>
      </p:sp>
      <p:sp>
        <p:nvSpPr>
          <p:cNvPr id="8" name="Tijdelijke aanduiding voor voettekst 5"/>
          <p:cNvSpPr>
            <a:spLocks noGrp="1"/>
          </p:cNvSpPr>
          <p:nvPr>
            <p:ph type="ftr" sz="quarter" idx="2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2934344373"/>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wo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4339200" y="2088000"/>
            <a:ext cx="7315200" cy="2016000"/>
          </a:xfrm>
        </p:spPr>
        <p:txBody>
          <a:bodyPr anchor="ct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4339200" y="4377600"/>
            <a:ext cx="7315200" cy="2016000"/>
          </a:xfrm>
        </p:spPr>
        <p:txBody>
          <a:bodyPr anchor="ct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13" name="Tijdelijke aanduiding voor afbeelding 12"/>
          <p:cNvSpPr>
            <a:spLocks noGrp="1" noChangeAspect="1"/>
          </p:cNvSpPr>
          <p:nvPr>
            <p:ph type="pic" sz="quarter" idx="22"/>
          </p:nvPr>
        </p:nvSpPr>
        <p:spPr>
          <a:xfrm>
            <a:off x="539751" y="2088000"/>
            <a:ext cx="3513600" cy="2016000"/>
          </a:xfrm>
        </p:spPr>
        <p:txBody>
          <a:bodyPr/>
          <a:lstStyle>
            <a:lvl1pPr>
              <a:buNone/>
              <a:defRPr/>
            </a:lvl1pPr>
          </a:lstStyle>
          <a:p>
            <a:pPr lvl="0"/>
            <a:endParaRPr lang="nl-NL" noProof="0" dirty="0"/>
          </a:p>
        </p:txBody>
      </p:sp>
      <p:sp>
        <p:nvSpPr>
          <p:cNvPr id="14" name="Tijdelijke aanduiding voor afbeelding 12"/>
          <p:cNvSpPr>
            <a:spLocks noGrp="1" noChangeAspect="1"/>
          </p:cNvSpPr>
          <p:nvPr>
            <p:ph type="pic" sz="quarter" idx="23"/>
          </p:nvPr>
        </p:nvSpPr>
        <p:spPr>
          <a:xfrm>
            <a:off x="537600" y="4377600"/>
            <a:ext cx="3513600" cy="2016000"/>
          </a:xfrm>
        </p:spPr>
        <p:txBody>
          <a:bodyPr/>
          <a:lstStyle>
            <a:lvl1pPr>
              <a:buNone/>
              <a:defRPr/>
            </a:lvl1pPr>
          </a:lstStyle>
          <a:p>
            <a:pPr lvl="0"/>
            <a:endParaRPr lang="nl-NL" noProof="0" dirty="0"/>
          </a:p>
        </p:txBody>
      </p:sp>
      <p:sp>
        <p:nvSpPr>
          <p:cNvPr id="8" name="Tijdelijke aanduiding voor dianummer 4"/>
          <p:cNvSpPr>
            <a:spLocks noGrp="1"/>
          </p:cNvSpPr>
          <p:nvPr>
            <p:ph type="sldNum" sz="quarter" idx="24"/>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2ACC79BD-D4EB-4E2E-A282-56F495CA18ED}" type="slidenum">
              <a:rPr lang="en-GB" altLang="en-US"/>
              <a:pPr/>
              <a:t>‹#›</a:t>
            </a:fld>
            <a:endParaRPr lang="en-GB" altLang="en-US" dirty="0"/>
          </a:p>
        </p:txBody>
      </p:sp>
      <p:sp>
        <p:nvSpPr>
          <p:cNvPr id="10" name="Tijdelijke aanduiding voor voettekst 5"/>
          <p:cNvSpPr>
            <a:spLocks noGrp="1"/>
          </p:cNvSpPr>
          <p:nvPr>
            <p:ph type="ftr" sz="quarter" idx="25"/>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3213099709"/>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3513600"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7" name="Tijdelijke aanduiding voor tekst 15"/>
          <p:cNvSpPr>
            <a:spLocks noGrp="1"/>
          </p:cNvSpPr>
          <p:nvPr>
            <p:ph type="body" sz="quarter" idx="15"/>
          </p:nvPr>
        </p:nvSpPr>
        <p:spPr>
          <a:xfrm>
            <a:off x="4344000" y="2088000"/>
            <a:ext cx="3513600" cy="360000"/>
          </a:xfrm>
          <a:solidFill>
            <a:schemeClr val="accent2"/>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1" name="Tijdelijke aanduiding voor tekst 15"/>
          <p:cNvSpPr>
            <a:spLocks noGrp="1"/>
          </p:cNvSpPr>
          <p:nvPr>
            <p:ph type="body" sz="quarter" idx="18"/>
          </p:nvPr>
        </p:nvSpPr>
        <p:spPr>
          <a:xfrm>
            <a:off x="8136000" y="2088000"/>
            <a:ext cx="3513600" cy="360000"/>
          </a:xfrm>
          <a:solidFill>
            <a:srgbClr val="FFA100"/>
          </a:solidFill>
        </p:spPr>
        <p:txBody>
          <a:bodyPr lIns="180000" anchor="ctr"/>
          <a:lstStyle>
            <a:lvl1pPr marL="0" indent="0">
              <a:spcBef>
                <a:spcPts val="0"/>
              </a:spcBef>
              <a:buNone/>
              <a:defRPr sz="1800" b="1">
                <a:solidFill>
                  <a:schemeClr val="bg1"/>
                </a:solidFill>
                <a:latin typeface="Arial" pitchFamily="34" charset="0"/>
                <a:cs typeface="Arial" pitchFamily="34" charset="0"/>
              </a:defRPr>
            </a:lvl1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21" name="Tijdelijke aanduiding voor tekst 20"/>
          <p:cNvSpPr>
            <a:spLocks noGrp="1"/>
          </p:cNvSpPr>
          <p:nvPr>
            <p:ph type="body" sz="quarter" idx="19"/>
          </p:nvPr>
        </p:nvSpPr>
        <p:spPr>
          <a:xfrm>
            <a:off x="5376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43440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8136000" y="2430000"/>
            <a:ext cx="3513600" cy="3927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10" name="Tijdelijke aanduiding voor dianummer 4"/>
          <p:cNvSpPr>
            <a:spLocks noGrp="1"/>
          </p:cNvSpPr>
          <p:nvPr>
            <p:ph type="sldNum" sz="quarter" idx="22"/>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60AEBD37-4906-4854-A9C9-C4E790943DF8}" type="slidenum">
              <a:rPr lang="en-GB" altLang="en-US"/>
              <a:pPr/>
              <a:t>‹#›</a:t>
            </a:fld>
            <a:endParaRPr lang="en-GB" altLang="en-US" dirty="0"/>
          </a:p>
        </p:txBody>
      </p:sp>
      <p:sp>
        <p:nvSpPr>
          <p:cNvPr id="12" name="Tijdelijke aanduiding voor voettekst 5"/>
          <p:cNvSpPr>
            <a:spLocks noGrp="1"/>
          </p:cNvSpPr>
          <p:nvPr>
            <p:ph type="ftr" sz="quarter" idx="23"/>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1763780822"/>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hree content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16" name="Tijdelijke aanduiding voor tekst 15"/>
          <p:cNvSpPr>
            <a:spLocks noGrp="1"/>
          </p:cNvSpPr>
          <p:nvPr>
            <p:ph type="body" sz="quarter" idx="14"/>
          </p:nvPr>
        </p:nvSpPr>
        <p:spPr>
          <a:xfrm>
            <a:off x="537600" y="2088000"/>
            <a:ext cx="11112533" cy="360000"/>
          </a:xfrm>
          <a:solidFill>
            <a:schemeClr val="accent1"/>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18" name="Tijdelijke aanduiding voor tekst 10"/>
          <p:cNvSpPr>
            <a:spLocks noGrp="1"/>
          </p:cNvSpPr>
          <p:nvPr>
            <p:ph type="body" sz="quarter" idx="18"/>
          </p:nvPr>
        </p:nvSpPr>
        <p:spPr>
          <a:xfrm>
            <a:off x="537601" y="24480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19" name="Tijdelijke aanduiding voor tekst 10"/>
          <p:cNvSpPr>
            <a:spLocks noGrp="1"/>
          </p:cNvSpPr>
          <p:nvPr>
            <p:ph type="body" sz="quarter" idx="19"/>
          </p:nvPr>
        </p:nvSpPr>
        <p:spPr>
          <a:xfrm>
            <a:off x="537634" y="39132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0" name="Tijdelijke aanduiding voor tekst 10"/>
          <p:cNvSpPr>
            <a:spLocks noGrp="1"/>
          </p:cNvSpPr>
          <p:nvPr>
            <p:ph type="body" sz="quarter" idx="20"/>
          </p:nvPr>
        </p:nvSpPr>
        <p:spPr>
          <a:xfrm>
            <a:off x="537634" y="5382000"/>
            <a:ext cx="11112500" cy="957600"/>
          </a:xfrm>
        </p:spPr>
        <p:txBody>
          <a:bodyPr/>
          <a:lstStyle>
            <a:lvl1pPr>
              <a:spcBef>
                <a:spcPts val="0"/>
              </a:spcBef>
              <a:defRPr sz="1800"/>
            </a:lvl1pPr>
            <a:lvl2pPr>
              <a:spcBef>
                <a:spcPts val="0"/>
              </a:spcBef>
              <a:defRPr sz="1800"/>
            </a:lvl2pPr>
          </a:lstStyle>
          <a:p>
            <a:pPr lvl="0"/>
            <a:r>
              <a:rPr lang="nl-NL" dirty="0"/>
              <a:t>Klik om de modelstijlen te bewerken</a:t>
            </a:r>
          </a:p>
          <a:p>
            <a:pPr lvl="1"/>
            <a:r>
              <a:rPr lang="nl-NL" dirty="0"/>
              <a:t>Tweede niveau</a:t>
            </a:r>
          </a:p>
        </p:txBody>
      </p:sp>
      <p:sp>
        <p:nvSpPr>
          <p:cNvPr id="21" name="Tijdelijke aanduiding voor tekst 15"/>
          <p:cNvSpPr>
            <a:spLocks noGrp="1"/>
          </p:cNvSpPr>
          <p:nvPr>
            <p:ph type="body" sz="quarter" idx="21"/>
          </p:nvPr>
        </p:nvSpPr>
        <p:spPr>
          <a:xfrm>
            <a:off x="537600" y="3553200"/>
            <a:ext cx="11112533" cy="360000"/>
          </a:xfrm>
          <a:solidFill>
            <a:srgbClr val="ED2939"/>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22" name="Tijdelijke aanduiding voor tekst 15"/>
          <p:cNvSpPr>
            <a:spLocks noGrp="1"/>
          </p:cNvSpPr>
          <p:nvPr>
            <p:ph type="body" sz="quarter" idx="22"/>
          </p:nvPr>
        </p:nvSpPr>
        <p:spPr>
          <a:xfrm>
            <a:off x="537634" y="5022000"/>
            <a:ext cx="11112533" cy="360000"/>
          </a:xfrm>
          <a:solidFill>
            <a:srgbClr val="FFA100"/>
          </a:solidFill>
        </p:spPr>
        <p:txBody>
          <a:bodyPr lIns="180000" anchor="ctr"/>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p:txBody>
      </p:sp>
      <p:sp>
        <p:nvSpPr>
          <p:cNvPr id="10" name="Tijdelijke aanduiding voor dianummer 4"/>
          <p:cNvSpPr>
            <a:spLocks noGrp="1"/>
          </p:cNvSpPr>
          <p:nvPr>
            <p:ph type="sldNum" sz="quarter" idx="2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3751EFA1-77A1-4A6C-9419-C5B97609DE8E}" type="slidenum">
              <a:rPr lang="en-GB" altLang="en-US"/>
              <a:pPr/>
              <a:t>‹#›</a:t>
            </a:fld>
            <a:endParaRPr lang="en-GB" altLang="en-US" dirty="0"/>
          </a:p>
        </p:txBody>
      </p:sp>
      <p:sp>
        <p:nvSpPr>
          <p:cNvPr id="11" name="Tijdelijke aanduiding voor voettekst 5"/>
          <p:cNvSpPr>
            <a:spLocks noGrp="1"/>
          </p:cNvSpPr>
          <p:nvPr>
            <p:ph type="ftr" sz="quarter" idx="2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3882670455"/>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hree content with images">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5376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43440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8136000" y="4176000"/>
            <a:ext cx="3513600" cy="2181600"/>
          </a:xfrm>
        </p:spPr>
        <p:txBody>
          <a:bodyPr/>
          <a:lstStyle>
            <a:lvl1pPr>
              <a:defRPr sz="1600"/>
            </a:lvl1pPr>
            <a:lvl2pPr>
              <a:defRPr sz="1600"/>
            </a:lvl2pPr>
          </a:lstStyle>
          <a:p>
            <a:pPr lvl="0"/>
            <a:r>
              <a:rPr lang="nl-NL" dirty="0"/>
              <a:t>Klik om de modelstijlen te bewerken</a:t>
            </a:r>
          </a:p>
          <a:p>
            <a:pPr lvl="1"/>
            <a:r>
              <a:rPr lang="nl-NL" dirty="0"/>
              <a:t>Tweede niveau</a:t>
            </a:r>
          </a:p>
        </p:txBody>
      </p:sp>
      <p:sp>
        <p:nvSpPr>
          <p:cNvPr id="13" name="Tijdelijke aanduiding voor afbeelding 12"/>
          <p:cNvSpPr>
            <a:spLocks noGrp="1"/>
          </p:cNvSpPr>
          <p:nvPr>
            <p:ph type="pic" sz="quarter" idx="22"/>
          </p:nvPr>
        </p:nvSpPr>
        <p:spPr>
          <a:xfrm>
            <a:off x="539751" y="2088000"/>
            <a:ext cx="3513600" cy="2016000"/>
          </a:xfrm>
        </p:spPr>
        <p:txBody>
          <a:bodyPr/>
          <a:lstStyle>
            <a:lvl1pPr>
              <a:buNone/>
              <a:defRPr/>
            </a:lvl1pPr>
          </a:lstStyle>
          <a:p>
            <a:pPr lvl="0"/>
            <a:endParaRPr lang="nl-NL" noProof="0" dirty="0"/>
          </a:p>
        </p:txBody>
      </p:sp>
      <p:sp>
        <p:nvSpPr>
          <p:cNvPr id="14" name="Tijdelijke aanduiding voor afbeelding 12"/>
          <p:cNvSpPr>
            <a:spLocks noGrp="1"/>
          </p:cNvSpPr>
          <p:nvPr>
            <p:ph type="pic" sz="quarter" idx="23"/>
          </p:nvPr>
        </p:nvSpPr>
        <p:spPr>
          <a:xfrm>
            <a:off x="4344000" y="2088000"/>
            <a:ext cx="3513600" cy="2016000"/>
          </a:xfrm>
        </p:spPr>
        <p:txBody>
          <a:bodyPr/>
          <a:lstStyle>
            <a:lvl1pPr>
              <a:buNone/>
              <a:defRPr/>
            </a:lvl1pPr>
          </a:lstStyle>
          <a:p>
            <a:pPr lvl="0"/>
            <a:endParaRPr lang="nl-NL" noProof="0" dirty="0"/>
          </a:p>
        </p:txBody>
      </p:sp>
      <p:sp>
        <p:nvSpPr>
          <p:cNvPr id="15" name="Tijdelijke aanduiding voor afbeelding 12"/>
          <p:cNvSpPr>
            <a:spLocks noGrp="1"/>
          </p:cNvSpPr>
          <p:nvPr>
            <p:ph type="pic" sz="quarter" idx="24"/>
          </p:nvPr>
        </p:nvSpPr>
        <p:spPr>
          <a:xfrm>
            <a:off x="8136000" y="2088000"/>
            <a:ext cx="3513600" cy="2016000"/>
          </a:xfrm>
        </p:spPr>
        <p:txBody>
          <a:bodyPr/>
          <a:lstStyle>
            <a:lvl1pPr>
              <a:buNone/>
              <a:defRPr/>
            </a:lvl1pPr>
          </a:lstStyle>
          <a:p>
            <a:pPr lvl="0"/>
            <a:endParaRPr lang="nl-NL" noProof="0" dirty="0"/>
          </a:p>
        </p:txBody>
      </p:sp>
      <p:sp>
        <p:nvSpPr>
          <p:cNvPr id="10" name="Tijdelijke aanduiding voor dianummer 4"/>
          <p:cNvSpPr>
            <a:spLocks noGrp="1"/>
          </p:cNvSpPr>
          <p:nvPr>
            <p:ph type="sldNum" sz="quarter" idx="25"/>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4942CC21-283D-4D52-97E7-FED22E3C345F}" type="slidenum">
              <a:rPr lang="en-GB" altLang="en-US"/>
              <a:pPr/>
              <a:t>‹#›</a:t>
            </a:fld>
            <a:endParaRPr lang="en-GB" altLang="en-US" dirty="0"/>
          </a:p>
        </p:txBody>
      </p:sp>
      <p:sp>
        <p:nvSpPr>
          <p:cNvPr id="11" name="Tijdelijke aanduiding voor voettekst 5"/>
          <p:cNvSpPr>
            <a:spLocks noGrp="1"/>
          </p:cNvSpPr>
          <p:nvPr>
            <p:ph type="ftr" sz="quarter" idx="26"/>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730633547"/>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hree content with images (2)">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9" name="Text Placeholder 7"/>
          <p:cNvSpPr>
            <a:spLocks noGrp="1"/>
          </p:cNvSpPr>
          <p:nvPr>
            <p:ph type="body" sz="quarter" idx="16"/>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21" name="Tijdelijke aanduiding voor tekst 20"/>
          <p:cNvSpPr>
            <a:spLocks noGrp="1"/>
          </p:cNvSpPr>
          <p:nvPr>
            <p:ph type="body" sz="quarter" idx="19"/>
          </p:nvPr>
        </p:nvSpPr>
        <p:spPr>
          <a:xfrm>
            <a:off x="3120000" y="20880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22" name="Tijdelijke aanduiding voor tekst 20"/>
          <p:cNvSpPr>
            <a:spLocks noGrp="1"/>
          </p:cNvSpPr>
          <p:nvPr>
            <p:ph type="body" sz="quarter" idx="20"/>
          </p:nvPr>
        </p:nvSpPr>
        <p:spPr>
          <a:xfrm>
            <a:off x="3120000" y="50112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23" name="Tijdelijke aanduiding voor tekst 20"/>
          <p:cNvSpPr>
            <a:spLocks noGrp="1"/>
          </p:cNvSpPr>
          <p:nvPr>
            <p:ph type="body" sz="quarter" idx="21"/>
          </p:nvPr>
        </p:nvSpPr>
        <p:spPr>
          <a:xfrm>
            <a:off x="3120000" y="3549600"/>
            <a:ext cx="8529600" cy="1317600"/>
          </a:xfrm>
        </p:spPr>
        <p:txBody>
          <a:bodyPr anchor="ctr"/>
          <a:lstStyle>
            <a:lvl1pPr>
              <a:spcBef>
                <a:spcPts val="0"/>
              </a:spcBef>
              <a:defRPr sz="1600"/>
            </a:lvl1pPr>
            <a:lvl2pPr>
              <a:spcBef>
                <a:spcPts val="0"/>
              </a:spcBef>
              <a:defRPr sz="1600"/>
            </a:lvl2pPr>
          </a:lstStyle>
          <a:p>
            <a:pPr lvl="0"/>
            <a:r>
              <a:rPr lang="nl-NL" dirty="0"/>
              <a:t>Klik om de modelstijlen te bewerken</a:t>
            </a:r>
          </a:p>
          <a:p>
            <a:pPr lvl="1"/>
            <a:r>
              <a:rPr lang="nl-NL" dirty="0"/>
              <a:t>Tweede niveau</a:t>
            </a:r>
          </a:p>
        </p:txBody>
      </p:sp>
      <p:sp>
        <p:nvSpPr>
          <p:cNvPr id="13" name="Tijdelijke aanduiding voor afbeelding 12"/>
          <p:cNvSpPr>
            <a:spLocks noGrp="1"/>
          </p:cNvSpPr>
          <p:nvPr>
            <p:ph type="pic" sz="quarter" idx="22"/>
          </p:nvPr>
        </p:nvSpPr>
        <p:spPr>
          <a:xfrm>
            <a:off x="539751" y="2088000"/>
            <a:ext cx="2342400" cy="1317600"/>
          </a:xfrm>
        </p:spPr>
        <p:txBody>
          <a:bodyPr/>
          <a:lstStyle>
            <a:lvl1pPr>
              <a:buNone/>
              <a:defRPr/>
            </a:lvl1pPr>
          </a:lstStyle>
          <a:p>
            <a:pPr lvl="0"/>
            <a:endParaRPr lang="nl-NL" noProof="0" dirty="0"/>
          </a:p>
        </p:txBody>
      </p:sp>
      <p:sp>
        <p:nvSpPr>
          <p:cNvPr id="14" name="Tijdelijke aanduiding voor afbeelding 12"/>
          <p:cNvSpPr>
            <a:spLocks noGrp="1"/>
          </p:cNvSpPr>
          <p:nvPr>
            <p:ph type="pic" sz="quarter" idx="23"/>
          </p:nvPr>
        </p:nvSpPr>
        <p:spPr>
          <a:xfrm>
            <a:off x="537600" y="3549600"/>
            <a:ext cx="2342400" cy="1317600"/>
          </a:xfrm>
        </p:spPr>
        <p:txBody>
          <a:bodyPr/>
          <a:lstStyle>
            <a:lvl1pPr>
              <a:buNone/>
              <a:defRPr/>
            </a:lvl1pPr>
          </a:lstStyle>
          <a:p>
            <a:pPr lvl="0"/>
            <a:endParaRPr lang="nl-NL" noProof="0" dirty="0"/>
          </a:p>
        </p:txBody>
      </p:sp>
      <p:sp>
        <p:nvSpPr>
          <p:cNvPr id="15" name="Tijdelijke aanduiding voor afbeelding 12"/>
          <p:cNvSpPr>
            <a:spLocks noGrp="1"/>
          </p:cNvSpPr>
          <p:nvPr>
            <p:ph type="pic" sz="quarter" idx="24"/>
          </p:nvPr>
        </p:nvSpPr>
        <p:spPr>
          <a:xfrm>
            <a:off x="537600" y="5011200"/>
            <a:ext cx="2342400" cy="1317600"/>
          </a:xfrm>
        </p:spPr>
        <p:txBody>
          <a:bodyPr/>
          <a:lstStyle>
            <a:lvl1pPr>
              <a:buNone/>
              <a:defRPr/>
            </a:lvl1pPr>
          </a:lstStyle>
          <a:p>
            <a:pPr lvl="0"/>
            <a:endParaRPr lang="nl-NL" noProof="0" dirty="0"/>
          </a:p>
        </p:txBody>
      </p:sp>
      <p:sp>
        <p:nvSpPr>
          <p:cNvPr id="10" name="Tijdelijke aanduiding voor dianummer 4"/>
          <p:cNvSpPr>
            <a:spLocks noGrp="1"/>
          </p:cNvSpPr>
          <p:nvPr>
            <p:ph type="sldNum" sz="quarter" idx="25"/>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AB5332D0-521A-49E1-93C9-12EF42444405}" type="slidenum">
              <a:rPr lang="en-GB" altLang="en-US"/>
              <a:pPr/>
              <a:t>‹#›</a:t>
            </a:fld>
            <a:endParaRPr lang="en-GB" altLang="en-US" dirty="0"/>
          </a:p>
        </p:txBody>
      </p:sp>
      <p:sp>
        <p:nvSpPr>
          <p:cNvPr id="11" name="Tijdelijke aanduiding voor voettekst 5"/>
          <p:cNvSpPr>
            <a:spLocks noGrp="1"/>
          </p:cNvSpPr>
          <p:nvPr>
            <p:ph type="ftr" sz="quarter" idx="26"/>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1706255930"/>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el 1"/>
          <p:cNvSpPr>
            <a:spLocks noGrp="1"/>
          </p:cNvSpPr>
          <p:nvPr>
            <p:ph type="title"/>
          </p:nvPr>
        </p:nvSpPr>
        <p:spPr>
          <a:xfrm>
            <a:off x="539751" y="844551"/>
            <a:ext cx="11110383"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5" name="Text Placeholder 7"/>
          <p:cNvSpPr>
            <a:spLocks noGrp="1"/>
          </p:cNvSpPr>
          <p:nvPr>
            <p:ph type="body" sz="quarter" idx="12"/>
          </p:nvPr>
        </p:nvSpPr>
        <p:spPr>
          <a:xfrm>
            <a:off x="537634" y="1513797"/>
            <a:ext cx="11131551" cy="369887"/>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4" name="Tijdelijke aanduiding voor dianummer 2"/>
          <p:cNvSpPr>
            <a:spLocks noGrp="1"/>
          </p:cNvSpPr>
          <p:nvPr>
            <p:ph type="sldNum" sz="quarter" idx="13"/>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90E83AAB-2C9B-4A4A-97C5-6F9B078EEF4A}" type="slidenum">
              <a:rPr lang="en-GB" altLang="en-US"/>
              <a:pPr/>
              <a:t>‹#›</a:t>
            </a:fld>
            <a:endParaRPr lang="en-GB" altLang="en-US" dirty="0"/>
          </a:p>
        </p:txBody>
      </p:sp>
      <p:sp>
        <p:nvSpPr>
          <p:cNvPr id="6" name="Tijdelijke aanduiding voor voettekst 3"/>
          <p:cNvSpPr>
            <a:spLocks noGrp="1"/>
          </p:cNvSpPr>
          <p:nvPr>
            <p:ph type="ftr" sz="quarter" idx="14"/>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419063001"/>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Tijdelijke aanduiding voor dianummer 1"/>
          <p:cNvSpPr>
            <a:spLocks noGrp="1"/>
          </p:cNvSpPr>
          <p:nvPr>
            <p:ph type="sldNum" sz="quarter" idx="10"/>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B31A73D1-CF6D-4A5A-B1C3-35DA637E6DAE}" type="slidenum">
              <a:rPr lang="en-GB" altLang="en-US"/>
              <a:pPr/>
              <a:t>‹#›</a:t>
            </a:fld>
            <a:endParaRPr lang="en-GB" altLang="en-US" dirty="0"/>
          </a:p>
        </p:txBody>
      </p:sp>
      <p:sp>
        <p:nvSpPr>
          <p:cNvPr id="3" name="Tijdelijke aanduiding voor voettekst 2"/>
          <p:cNvSpPr>
            <a:spLocks noGrp="1"/>
          </p:cNvSpPr>
          <p:nvPr>
            <p:ph type="ftr" sz="quarter" idx="1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Tree>
    <p:extLst>
      <p:ext uri="{BB962C8B-B14F-4D97-AF65-F5344CB8AC3E}">
        <p14:creationId xmlns:p14="http://schemas.microsoft.com/office/powerpoint/2010/main" val="581172184"/>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xfrm>
            <a:off x="9825568" y="6475414"/>
            <a:ext cx="1411817" cy="122237"/>
          </a:xfrm>
          <a:prstGeom prst="rect">
            <a:avLst/>
          </a:prstGeom>
        </p:spPr>
        <p:txBody>
          <a:bodyPr/>
          <a:lstStyle>
            <a:lvl1pPr algn="ctr">
              <a:lnSpc>
                <a:spcPct val="100000"/>
              </a:lnSpc>
              <a:spcBef>
                <a:spcPct val="0"/>
              </a:spcBef>
              <a:spcAft>
                <a:spcPct val="0"/>
              </a:spcAft>
              <a:buClrTx/>
              <a:buFontTx/>
              <a:buNone/>
              <a:defRPr sz="1800" dirty="0">
                <a:solidFill>
                  <a:srgbClr val="000000"/>
                </a:solidFill>
                <a:latin typeface="Arial" charset="0"/>
                <a:ea typeface="+mn-ea"/>
              </a:defRPr>
            </a:lvl1pPr>
          </a:lstStyle>
          <a:p>
            <a:pPr fontAlgn="base">
              <a:defRPr/>
            </a:pPr>
            <a:endParaRPr lang="en-GB" dirty="0"/>
          </a:p>
        </p:txBody>
      </p:sp>
      <p:sp>
        <p:nvSpPr>
          <p:cNvPr id="4" name="Rectangle 5"/>
          <p:cNvSpPr>
            <a:spLocks noGrp="1" noChangeArrowheads="1"/>
          </p:cNvSpPr>
          <p:nvPr>
            <p:ph type="ftr" sz="quarter" idx="11"/>
          </p:nvPr>
        </p:nvSpPr>
        <p:spPr/>
        <p:txBody>
          <a:bodyPr/>
          <a:lstStyle>
            <a:lvl1pPr>
              <a:lnSpc>
                <a:spcPts val="1800"/>
              </a:lnSpc>
              <a:spcBef>
                <a:spcPts val="600"/>
              </a:spcBef>
              <a:spcAft>
                <a:spcPts val="600"/>
              </a:spcAft>
              <a:buClr>
                <a:srgbClr val="FFA100"/>
              </a:buClr>
              <a:buFont typeface="Wingdings" pitchFamily="2" charset="2"/>
              <a:buNone/>
              <a:defRPr dirty="0">
                <a:ea typeface="MS PGothic" pitchFamily="34" charset="-128"/>
              </a:defRPr>
            </a:lvl1pPr>
          </a:lstStyle>
          <a:p>
            <a:pPr>
              <a:defRPr/>
            </a:pPr>
            <a:r>
              <a:rPr lang="en-GB" dirty="0"/>
              <a:t>Performance Update - July 2014</a:t>
            </a:r>
          </a:p>
        </p:txBody>
      </p:sp>
      <p:sp>
        <p:nvSpPr>
          <p:cNvPr id="5" name="Rectangle 6"/>
          <p:cNvSpPr>
            <a:spLocks noGrp="1" noChangeArrowheads="1"/>
          </p:cNvSpPr>
          <p:nvPr>
            <p:ph type="sldNum" sz="quarter" idx="12"/>
          </p:nvPr>
        </p:nvSpPr>
        <p:spPr/>
        <p:txBody>
          <a:bodyPr/>
          <a:lstStyle>
            <a:lvl1pPr>
              <a:lnSpc>
                <a:spcPts val="1800"/>
              </a:lnSpc>
              <a:spcBef>
                <a:spcPts val="600"/>
              </a:spcBef>
              <a:spcAft>
                <a:spcPts val="600"/>
              </a:spcAft>
              <a:buClr>
                <a:srgbClr val="FFA100"/>
              </a:buClr>
              <a:buFont typeface="Wingdings" panose="05000000000000000000" pitchFamily="2" charset="2"/>
              <a:buNone/>
              <a:defRPr/>
            </a:lvl1pPr>
          </a:lstStyle>
          <a:p>
            <a:fld id="{C166DB3C-B226-4364-A1BB-09F01FC2834D}" type="slidenum">
              <a:rPr lang="en-GB" altLang="en-US"/>
              <a:pPr/>
              <a:t>‹#›</a:t>
            </a:fld>
            <a:endParaRPr lang="en-GB" altLang="en-US" dirty="0"/>
          </a:p>
        </p:txBody>
      </p:sp>
    </p:spTree>
    <p:extLst>
      <p:ext uri="{BB962C8B-B14F-4D97-AF65-F5344CB8AC3E}">
        <p14:creationId xmlns:p14="http://schemas.microsoft.com/office/powerpoint/2010/main" val="4245410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2.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4.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3.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FEE737-F4F8-4D9E-BE90-1D999384B6F3}" type="datetimeFigureOut">
              <a:rPr lang="en-GB" smtClean="0"/>
              <a:t>15/03/2017</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1C26EF-0DB7-4815-83A0-CF568C4A9C1B}" type="slidenum">
              <a:rPr lang="en-GB" smtClean="0"/>
              <a:t>‹#›</a:t>
            </a:fld>
            <a:endParaRPr lang="en-GB" dirty="0"/>
          </a:p>
        </p:txBody>
      </p:sp>
    </p:spTree>
    <p:extLst>
      <p:ext uri="{BB962C8B-B14F-4D97-AF65-F5344CB8AC3E}">
        <p14:creationId xmlns:p14="http://schemas.microsoft.com/office/powerpoint/2010/main" val="3762408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91" r:id="rId14"/>
    <p:sldLayoutId id="2147483692" r:id="rId15"/>
    <p:sldLayoutId id="2147483693" r:id="rId16"/>
    <p:sldLayoutId id="2147483694" r:id="rId17"/>
    <p:sldLayoutId id="2147483695" r:id="rId18"/>
    <p:sldLayoutId id="2147483696" r:id="rId19"/>
    <p:sldLayoutId id="2147483698" r:id="rId20"/>
    <p:sldLayoutId id="2147483701" r:id="rId21"/>
    <p:sldLayoutId id="2147483702" r:id="rId22"/>
    <p:sldLayoutId id="2147483703" r:id="rId23"/>
    <p:sldLayoutId id="2147483704" r:id="rId24"/>
    <p:sldLayoutId id="2147483705" r:id="rId2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2882" name="Picture 9" descr="PP bal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3" name="Rectangle 2"/>
          <p:cNvSpPr>
            <a:spLocks noGrp="1" noChangeArrowheads="1"/>
          </p:cNvSpPr>
          <p:nvPr>
            <p:ph type="title"/>
          </p:nvPr>
        </p:nvSpPr>
        <p:spPr bwMode="auto">
          <a:xfrm>
            <a:off x="539751" y="844551"/>
            <a:ext cx="11110383"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91440" bIns="0" numCol="1" anchor="t" anchorCtr="0" compatLnSpc="1">
            <a:prstTxWarp prst="textNoShape">
              <a:avLst/>
            </a:prstTxWarp>
          </a:bodyPr>
          <a:lstStyle/>
          <a:p>
            <a:pPr lvl="0"/>
            <a:r>
              <a:rPr lang="en-GB" altLang="en-US"/>
              <a:t>Klik om het opmaakprofiel te bewerken</a:t>
            </a:r>
          </a:p>
        </p:txBody>
      </p:sp>
      <p:sp>
        <p:nvSpPr>
          <p:cNvPr id="122884" name="Rectangle 3"/>
          <p:cNvSpPr>
            <a:spLocks noGrp="1" noChangeArrowheads="1"/>
          </p:cNvSpPr>
          <p:nvPr>
            <p:ph type="body" idx="1"/>
          </p:nvPr>
        </p:nvSpPr>
        <p:spPr bwMode="auto">
          <a:xfrm>
            <a:off x="539751" y="2087564"/>
            <a:ext cx="11110383"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72000" rIns="72000" bIns="72000" numCol="1" anchor="t" anchorCtr="0" compatLnSpc="1">
            <a:prstTxWarp prst="textNoShape">
              <a:avLst/>
            </a:prstTxWarp>
          </a:bodyPr>
          <a:lstStyle/>
          <a:p>
            <a:pPr lvl="0"/>
            <a:r>
              <a:rPr lang="en-GB" altLang="en-US"/>
              <a:t>Klik om de opmaakprofielen van de modeltekst te bewerken</a:t>
            </a:r>
          </a:p>
          <a:p>
            <a:pPr lvl="1"/>
            <a:r>
              <a:rPr lang="en-GB" altLang="en-US"/>
              <a:t>Tweede niveau</a:t>
            </a:r>
          </a:p>
        </p:txBody>
      </p:sp>
      <p:sp>
        <p:nvSpPr>
          <p:cNvPr id="143365" name="Rectangle 5"/>
          <p:cNvSpPr>
            <a:spLocks noGrp="1" noChangeArrowheads="1"/>
          </p:cNvSpPr>
          <p:nvPr>
            <p:ph type="sldNum" sz="quarter" idx="4"/>
          </p:nvPr>
        </p:nvSpPr>
        <p:spPr bwMode="auto">
          <a:xfrm>
            <a:off x="11279718" y="377825"/>
            <a:ext cx="670983" cy="215900"/>
          </a:xfrm>
          <a:prstGeom prst="rect">
            <a:avLst/>
          </a:prstGeom>
          <a:noFill/>
          <a:ln w="9525">
            <a:noFill/>
            <a:miter lim="800000"/>
            <a:headEnd/>
            <a:tailEnd/>
          </a:ln>
          <a:effectLst/>
        </p:spPr>
        <p:txBody>
          <a:bodyPr vert="horz" wrap="square" lIns="0" tIns="45720" rIns="91440" bIns="45720" numCol="1" anchor="t" anchorCtr="0" compatLnSpc="1">
            <a:prstTxWarp prst="textNoShape">
              <a:avLst/>
            </a:prstTxWarp>
          </a:bodyPr>
          <a:lstStyle>
            <a:lvl1pPr>
              <a:lnSpc>
                <a:spcPct val="100000"/>
              </a:lnSpc>
              <a:spcBef>
                <a:spcPct val="0"/>
              </a:spcBef>
              <a:spcAft>
                <a:spcPct val="0"/>
              </a:spcAft>
              <a:buClrTx/>
              <a:buFontTx/>
              <a:buNone/>
              <a:defRPr sz="1000" b="1">
                <a:solidFill>
                  <a:srgbClr val="FFFFFF"/>
                </a:solidFill>
              </a:defRPr>
            </a:lvl1pPr>
          </a:lstStyle>
          <a:p>
            <a:pPr fontAlgn="base"/>
            <a:fld id="{2B6E291C-FF73-4D0B-A337-513CF8685FFC}" type="slidenum">
              <a:rPr lang="en-GB" altLang="en-US">
                <a:ea typeface="MS PGothic" panose="020B0600070205080204" pitchFamily="34" charset="-128"/>
              </a:rPr>
              <a:pPr fontAlgn="base"/>
              <a:t>‹#›</a:t>
            </a:fld>
            <a:endParaRPr lang="en-GB" altLang="en-US" dirty="0">
              <a:ea typeface="MS PGothic" panose="020B0600070205080204" pitchFamily="34" charset="-128"/>
            </a:endParaRPr>
          </a:p>
        </p:txBody>
      </p:sp>
      <p:sp>
        <p:nvSpPr>
          <p:cNvPr id="143366" name="Rectangle 6"/>
          <p:cNvSpPr>
            <a:spLocks noGrp="1" noChangeArrowheads="1"/>
          </p:cNvSpPr>
          <p:nvPr>
            <p:ph type="ftr" sz="quarter" idx="3"/>
          </p:nvPr>
        </p:nvSpPr>
        <p:spPr bwMode="auto">
          <a:xfrm>
            <a:off x="527051" y="377825"/>
            <a:ext cx="4798483" cy="215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lnSpc>
                <a:spcPct val="100000"/>
              </a:lnSpc>
              <a:spcBef>
                <a:spcPct val="0"/>
              </a:spcBef>
              <a:spcAft>
                <a:spcPct val="0"/>
              </a:spcAft>
              <a:buClrTx/>
              <a:buFontTx/>
              <a:buNone/>
              <a:defRPr sz="1000" b="1" dirty="0">
                <a:solidFill>
                  <a:srgbClr val="FFFFFF"/>
                </a:solidFill>
                <a:latin typeface="Arial" charset="0"/>
                <a:ea typeface="+mn-ea"/>
              </a:defRPr>
            </a:lvl1pPr>
          </a:lstStyle>
          <a:p>
            <a:pPr fontAlgn="base">
              <a:defRPr/>
            </a:pPr>
            <a:r>
              <a:rPr lang="en-GB" dirty="0"/>
              <a:t>Performance Update - July 2014</a:t>
            </a:r>
          </a:p>
        </p:txBody>
      </p:sp>
      <p:sp>
        <p:nvSpPr>
          <p:cNvPr id="143367" name="Text Box 7"/>
          <p:cNvSpPr txBox="1">
            <a:spLocks noChangeArrowheads="1"/>
          </p:cNvSpPr>
          <p:nvPr/>
        </p:nvSpPr>
        <p:spPr bwMode="auto">
          <a:xfrm>
            <a:off x="9876367" y="377825"/>
            <a:ext cx="1344084" cy="215900"/>
          </a:xfrm>
          <a:prstGeom prst="rect">
            <a:avLst/>
          </a:prstGeom>
          <a:noFill/>
          <a:ln w="9525">
            <a:noFill/>
            <a:miter lim="800000"/>
            <a:headEnd/>
            <a:tailEnd/>
          </a:ln>
          <a:effectLst/>
        </p:spPr>
        <p:txBody>
          <a:bodyPr rIns="0"/>
          <a:lstStyle/>
          <a:p>
            <a:pPr algn="r" fontAlgn="base">
              <a:spcBef>
                <a:spcPct val="50000"/>
              </a:spcBef>
              <a:spcAft>
                <a:spcPct val="0"/>
              </a:spcAft>
              <a:defRPr/>
            </a:pPr>
            <a:r>
              <a:rPr lang="en-GB" sz="1000" b="1" dirty="0">
                <a:solidFill>
                  <a:srgbClr val="FFFFFF"/>
                </a:solidFill>
                <a:ea typeface="MS PGothic" panose="020B0600070205080204" pitchFamily="34" charset="-128"/>
              </a:rPr>
              <a:t>Slide</a:t>
            </a:r>
          </a:p>
        </p:txBody>
      </p:sp>
      <p:sp>
        <p:nvSpPr>
          <p:cNvPr id="143368" name="Text Box 8"/>
          <p:cNvSpPr txBox="1">
            <a:spLocks noChangeArrowheads="1"/>
          </p:cNvSpPr>
          <p:nvPr/>
        </p:nvSpPr>
        <p:spPr bwMode="auto">
          <a:xfrm>
            <a:off x="5490633" y="377825"/>
            <a:ext cx="1219200" cy="215900"/>
          </a:xfrm>
          <a:prstGeom prst="rect">
            <a:avLst/>
          </a:prstGeom>
          <a:noFill/>
          <a:ln w="19050" algn="ctr">
            <a:noFill/>
            <a:prstDash val="sysDot"/>
            <a:miter lim="800000"/>
            <a:headEnd/>
            <a:tailEnd/>
          </a:ln>
          <a:effectLst/>
        </p:spPr>
        <p:txBody>
          <a:bodyPr wrap="none" lIns="0" tIns="46800" rIns="0" bIns="46800"/>
          <a:lstStyle/>
          <a:p>
            <a:pPr algn="ctr" fontAlgn="base">
              <a:spcBef>
                <a:spcPct val="50000"/>
              </a:spcBef>
              <a:spcAft>
                <a:spcPct val="0"/>
              </a:spcAft>
              <a:defRPr/>
            </a:pPr>
            <a:r>
              <a:rPr lang="en-GB" sz="1000" b="1" dirty="0">
                <a:solidFill>
                  <a:srgbClr val="FFFFFF"/>
                </a:solidFill>
                <a:ea typeface="MS PGothic" panose="020B0600070205080204" pitchFamily="34" charset="-128"/>
              </a:rPr>
              <a:t>Tata Steel</a:t>
            </a:r>
          </a:p>
        </p:txBody>
      </p:sp>
    </p:spTree>
    <p:extLst>
      <p:ext uri="{BB962C8B-B14F-4D97-AF65-F5344CB8AC3E}">
        <p14:creationId xmlns:p14="http://schemas.microsoft.com/office/powerpoint/2010/main" val="2893495271"/>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Lst>
  <p:transition>
    <p:fade/>
  </p:transition>
  <p:hf hdr="0" dt="0"/>
  <p:txStyles>
    <p:titleStyle>
      <a:lvl1pPr algn="l" rtl="0" eaLnBrk="0" fontAlgn="base" hangingPunct="0">
        <a:spcBef>
          <a:spcPct val="0"/>
        </a:spcBef>
        <a:spcAft>
          <a:spcPct val="0"/>
        </a:spcAft>
        <a:defRPr sz="2200" b="1">
          <a:solidFill>
            <a:schemeClr val="tx2"/>
          </a:solidFill>
          <a:latin typeface="+mj-lt"/>
          <a:ea typeface="+mj-ea"/>
          <a:cs typeface="+mj-cs"/>
        </a:defRPr>
      </a:lvl1pPr>
      <a:lvl2pPr algn="l" rtl="0" eaLnBrk="0" fontAlgn="base" hangingPunct="0">
        <a:spcBef>
          <a:spcPct val="0"/>
        </a:spcBef>
        <a:spcAft>
          <a:spcPct val="0"/>
        </a:spcAft>
        <a:defRPr sz="2200" b="1">
          <a:solidFill>
            <a:schemeClr val="tx2"/>
          </a:solidFill>
          <a:latin typeface="Arial" charset="0"/>
          <a:cs typeface="Arial" charset="0"/>
        </a:defRPr>
      </a:lvl2pPr>
      <a:lvl3pPr algn="l" rtl="0" eaLnBrk="0" fontAlgn="base" hangingPunct="0">
        <a:spcBef>
          <a:spcPct val="0"/>
        </a:spcBef>
        <a:spcAft>
          <a:spcPct val="0"/>
        </a:spcAft>
        <a:defRPr sz="2200" b="1">
          <a:solidFill>
            <a:schemeClr val="tx2"/>
          </a:solidFill>
          <a:latin typeface="Arial" charset="0"/>
          <a:cs typeface="Arial" charset="0"/>
        </a:defRPr>
      </a:lvl3pPr>
      <a:lvl4pPr algn="l" rtl="0" eaLnBrk="0" fontAlgn="base" hangingPunct="0">
        <a:spcBef>
          <a:spcPct val="0"/>
        </a:spcBef>
        <a:spcAft>
          <a:spcPct val="0"/>
        </a:spcAft>
        <a:defRPr sz="2200" b="1">
          <a:solidFill>
            <a:schemeClr val="tx2"/>
          </a:solidFill>
          <a:latin typeface="Arial" charset="0"/>
          <a:cs typeface="Arial" charset="0"/>
        </a:defRPr>
      </a:lvl4pPr>
      <a:lvl5pPr algn="l" rtl="0" eaLnBrk="0" fontAlgn="base" hangingPunct="0">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179388" indent="-179388" algn="l" rtl="0" eaLnBrk="0" fontAlgn="base" hangingPunct="0">
        <a:spcBef>
          <a:spcPts val="863"/>
        </a:spcBef>
        <a:spcAft>
          <a:spcPct val="0"/>
        </a:spcAft>
        <a:buClr>
          <a:schemeClr val="tx2"/>
        </a:buClr>
        <a:buFont typeface="Wingdings" panose="05000000000000000000" pitchFamily="2" charset="2"/>
        <a:buChar char="§"/>
        <a:defRPr sz="2000">
          <a:solidFill>
            <a:schemeClr val="tx1"/>
          </a:solidFill>
          <a:latin typeface="+mn-lt"/>
          <a:ea typeface="+mn-ea"/>
          <a:cs typeface="+mn-cs"/>
        </a:defRPr>
      </a:lvl1pPr>
      <a:lvl2pPr marL="358775" indent="-179388" algn="l" rtl="0" eaLnBrk="0" fontAlgn="base" hangingPunct="0">
        <a:spcBef>
          <a:spcPts val="863"/>
        </a:spcBef>
        <a:spcAft>
          <a:spcPct val="0"/>
        </a:spcAft>
        <a:buClr>
          <a:schemeClr val="tx2"/>
        </a:buClr>
        <a:buFont typeface="Wingdings" panose="05000000000000000000" pitchFamily="2" charset="2"/>
        <a:buChar char="§"/>
        <a:defRPr>
          <a:solidFill>
            <a:schemeClr val="tx1"/>
          </a:solidFill>
          <a:latin typeface="+mn-lt"/>
          <a:cs typeface="+mn-cs"/>
        </a:defRPr>
      </a:lvl2pPr>
      <a:lvl3pPr marL="1235075" indent="-228600" algn="l" rtl="0" eaLnBrk="0" fontAlgn="base" hangingPunct="0">
        <a:spcBef>
          <a:spcPct val="20000"/>
        </a:spcBef>
        <a:spcAft>
          <a:spcPct val="0"/>
        </a:spcAft>
        <a:buChar char="•"/>
        <a:defRPr sz="2000">
          <a:solidFill>
            <a:schemeClr val="tx1"/>
          </a:solidFill>
          <a:latin typeface="+mn-lt"/>
          <a:cs typeface="+mn-cs"/>
        </a:defRPr>
      </a:lvl3pPr>
      <a:lvl4pPr marL="1643063"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2882" name="Picture 9" descr="PP bal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12192000"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3" name="Rectangle 2"/>
          <p:cNvSpPr>
            <a:spLocks noGrp="1" noChangeArrowheads="1"/>
          </p:cNvSpPr>
          <p:nvPr>
            <p:ph type="title"/>
          </p:nvPr>
        </p:nvSpPr>
        <p:spPr bwMode="auto">
          <a:xfrm>
            <a:off x="539751" y="844551"/>
            <a:ext cx="11110383"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91440" bIns="0" numCol="1" anchor="t" anchorCtr="0" compatLnSpc="1">
            <a:prstTxWarp prst="textNoShape">
              <a:avLst/>
            </a:prstTxWarp>
          </a:bodyPr>
          <a:lstStyle/>
          <a:p>
            <a:pPr lvl="0"/>
            <a:r>
              <a:rPr lang="en-GB" altLang="en-US"/>
              <a:t>Klik om het opmaakprofiel te bewerken</a:t>
            </a:r>
          </a:p>
        </p:txBody>
      </p:sp>
      <p:sp>
        <p:nvSpPr>
          <p:cNvPr id="122884" name="Rectangle 3"/>
          <p:cNvSpPr>
            <a:spLocks noGrp="1" noChangeArrowheads="1"/>
          </p:cNvSpPr>
          <p:nvPr>
            <p:ph type="body" idx="1"/>
          </p:nvPr>
        </p:nvSpPr>
        <p:spPr bwMode="auto">
          <a:xfrm>
            <a:off x="539751" y="2087564"/>
            <a:ext cx="11110383"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72000" rIns="72000" bIns="72000" numCol="1" anchor="t" anchorCtr="0" compatLnSpc="1">
            <a:prstTxWarp prst="textNoShape">
              <a:avLst/>
            </a:prstTxWarp>
          </a:bodyPr>
          <a:lstStyle/>
          <a:p>
            <a:pPr lvl="0"/>
            <a:r>
              <a:rPr lang="en-GB" altLang="en-US"/>
              <a:t>Klik om de opmaakprofielen van de modeltekst te bewerken</a:t>
            </a:r>
          </a:p>
          <a:p>
            <a:pPr lvl="1"/>
            <a:r>
              <a:rPr lang="en-GB" altLang="en-US"/>
              <a:t>Tweede niveau</a:t>
            </a:r>
          </a:p>
        </p:txBody>
      </p:sp>
      <p:sp>
        <p:nvSpPr>
          <p:cNvPr id="143365" name="Rectangle 5"/>
          <p:cNvSpPr>
            <a:spLocks noGrp="1" noChangeArrowheads="1"/>
          </p:cNvSpPr>
          <p:nvPr>
            <p:ph type="sldNum" sz="quarter" idx="4"/>
          </p:nvPr>
        </p:nvSpPr>
        <p:spPr bwMode="auto">
          <a:xfrm>
            <a:off x="11279718" y="377825"/>
            <a:ext cx="670983" cy="215900"/>
          </a:xfrm>
          <a:prstGeom prst="rect">
            <a:avLst/>
          </a:prstGeom>
          <a:noFill/>
          <a:ln w="9525">
            <a:noFill/>
            <a:miter lim="800000"/>
            <a:headEnd/>
            <a:tailEnd/>
          </a:ln>
          <a:effectLst/>
        </p:spPr>
        <p:txBody>
          <a:bodyPr vert="horz" wrap="square" lIns="0" tIns="45720" rIns="91440" bIns="45720" numCol="1" anchor="t" anchorCtr="0" compatLnSpc="1">
            <a:prstTxWarp prst="textNoShape">
              <a:avLst/>
            </a:prstTxWarp>
          </a:bodyPr>
          <a:lstStyle>
            <a:lvl1pPr>
              <a:lnSpc>
                <a:spcPct val="100000"/>
              </a:lnSpc>
              <a:spcBef>
                <a:spcPct val="0"/>
              </a:spcBef>
              <a:spcAft>
                <a:spcPct val="0"/>
              </a:spcAft>
              <a:buClrTx/>
              <a:buFontTx/>
              <a:buNone/>
              <a:defRPr sz="1000" b="1">
                <a:solidFill>
                  <a:srgbClr val="FFFFFF"/>
                </a:solidFill>
              </a:defRPr>
            </a:lvl1pPr>
          </a:lstStyle>
          <a:p>
            <a:pPr fontAlgn="base"/>
            <a:fld id="{2B6E291C-FF73-4D0B-A337-513CF8685FFC}" type="slidenum">
              <a:rPr lang="en-GB" altLang="en-US">
                <a:ea typeface="MS PGothic" panose="020B0600070205080204" pitchFamily="34" charset="-128"/>
              </a:rPr>
              <a:pPr fontAlgn="base"/>
              <a:t>‹#›</a:t>
            </a:fld>
            <a:endParaRPr lang="en-GB" altLang="en-US" dirty="0">
              <a:ea typeface="MS PGothic" panose="020B0600070205080204" pitchFamily="34" charset="-128"/>
            </a:endParaRPr>
          </a:p>
        </p:txBody>
      </p:sp>
      <p:sp>
        <p:nvSpPr>
          <p:cNvPr id="143366" name="Rectangle 6"/>
          <p:cNvSpPr>
            <a:spLocks noGrp="1" noChangeArrowheads="1"/>
          </p:cNvSpPr>
          <p:nvPr>
            <p:ph type="ftr" sz="quarter" idx="3"/>
          </p:nvPr>
        </p:nvSpPr>
        <p:spPr bwMode="auto">
          <a:xfrm>
            <a:off x="527051" y="377825"/>
            <a:ext cx="4798483" cy="215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lnSpc>
                <a:spcPct val="100000"/>
              </a:lnSpc>
              <a:spcBef>
                <a:spcPct val="0"/>
              </a:spcBef>
              <a:spcAft>
                <a:spcPct val="0"/>
              </a:spcAft>
              <a:buClrTx/>
              <a:buFontTx/>
              <a:buNone/>
              <a:defRPr sz="1000" b="1" dirty="0">
                <a:solidFill>
                  <a:srgbClr val="FFFFFF"/>
                </a:solidFill>
                <a:latin typeface="Arial" charset="0"/>
                <a:ea typeface="+mn-ea"/>
              </a:defRPr>
            </a:lvl1pPr>
          </a:lstStyle>
          <a:p>
            <a:pPr fontAlgn="base">
              <a:defRPr/>
            </a:pPr>
            <a:r>
              <a:rPr lang="en-GB" dirty="0"/>
              <a:t>Performance Update - July 2014</a:t>
            </a:r>
          </a:p>
        </p:txBody>
      </p:sp>
      <p:sp>
        <p:nvSpPr>
          <p:cNvPr id="143367" name="Text Box 7"/>
          <p:cNvSpPr txBox="1">
            <a:spLocks noChangeArrowheads="1"/>
          </p:cNvSpPr>
          <p:nvPr/>
        </p:nvSpPr>
        <p:spPr bwMode="auto">
          <a:xfrm>
            <a:off x="9876367" y="377825"/>
            <a:ext cx="1344084" cy="215900"/>
          </a:xfrm>
          <a:prstGeom prst="rect">
            <a:avLst/>
          </a:prstGeom>
          <a:noFill/>
          <a:ln w="9525">
            <a:noFill/>
            <a:miter lim="800000"/>
            <a:headEnd/>
            <a:tailEnd/>
          </a:ln>
          <a:effectLst/>
        </p:spPr>
        <p:txBody>
          <a:bodyPr rIns="0"/>
          <a:lstStyle/>
          <a:p>
            <a:pPr algn="r" fontAlgn="base">
              <a:spcBef>
                <a:spcPct val="50000"/>
              </a:spcBef>
              <a:spcAft>
                <a:spcPct val="0"/>
              </a:spcAft>
              <a:defRPr/>
            </a:pPr>
            <a:r>
              <a:rPr lang="en-GB" sz="1000" b="1" dirty="0">
                <a:solidFill>
                  <a:srgbClr val="FFFFFF"/>
                </a:solidFill>
                <a:ea typeface="MS PGothic" panose="020B0600070205080204" pitchFamily="34" charset="-128"/>
              </a:rPr>
              <a:t>Slide</a:t>
            </a:r>
          </a:p>
        </p:txBody>
      </p:sp>
      <p:sp>
        <p:nvSpPr>
          <p:cNvPr id="143368" name="Text Box 8"/>
          <p:cNvSpPr txBox="1">
            <a:spLocks noChangeArrowheads="1"/>
          </p:cNvSpPr>
          <p:nvPr/>
        </p:nvSpPr>
        <p:spPr bwMode="auto">
          <a:xfrm>
            <a:off x="5490633" y="377825"/>
            <a:ext cx="1219200" cy="215900"/>
          </a:xfrm>
          <a:prstGeom prst="rect">
            <a:avLst/>
          </a:prstGeom>
          <a:noFill/>
          <a:ln w="19050" algn="ctr">
            <a:noFill/>
            <a:prstDash val="sysDot"/>
            <a:miter lim="800000"/>
            <a:headEnd/>
            <a:tailEnd/>
          </a:ln>
          <a:effectLst/>
        </p:spPr>
        <p:txBody>
          <a:bodyPr wrap="none" lIns="0" tIns="46800" rIns="0" bIns="46800"/>
          <a:lstStyle/>
          <a:p>
            <a:pPr algn="ctr" fontAlgn="base">
              <a:spcBef>
                <a:spcPct val="50000"/>
              </a:spcBef>
              <a:spcAft>
                <a:spcPct val="0"/>
              </a:spcAft>
              <a:defRPr/>
            </a:pPr>
            <a:r>
              <a:rPr lang="en-GB" sz="1000" b="1" dirty="0">
                <a:solidFill>
                  <a:srgbClr val="FFFFFF"/>
                </a:solidFill>
                <a:ea typeface="MS PGothic" panose="020B0600070205080204" pitchFamily="34" charset="-128"/>
              </a:rPr>
              <a:t>Tata Steel</a:t>
            </a:r>
          </a:p>
        </p:txBody>
      </p:sp>
    </p:spTree>
    <p:extLst>
      <p:ext uri="{BB962C8B-B14F-4D97-AF65-F5344CB8AC3E}">
        <p14:creationId xmlns:p14="http://schemas.microsoft.com/office/powerpoint/2010/main" val="41582069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ransition>
    <p:fade/>
  </p:transition>
  <p:hf hdr="0" dt="0"/>
  <p:txStyles>
    <p:titleStyle>
      <a:lvl1pPr algn="l" rtl="0" eaLnBrk="0" fontAlgn="base" hangingPunct="0">
        <a:spcBef>
          <a:spcPct val="0"/>
        </a:spcBef>
        <a:spcAft>
          <a:spcPct val="0"/>
        </a:spcAft>
        <a:defRPr sz="2200" b="1">
          <a:solidFill>
            <a:schemeClr val="tx2"/>
          </a:solidFill>
          <a:latin typeface="+mj-lt"/>
          <a:ea typeface="+mj-ea"/>
          <a:cs typeface="+mj-cs"/>
        </a:defRPr>
      </a:lvl1pPr>
      <a:lvl2pPr algn="l" rtl="0" eaLnBrk="0" fontAlgn="base" hangingPunct="0">
        <a:spcBef>
          <a:spcPct val="0"/>
        </a:spcBef>
        <a:spcAft>
          <a:spcPct val="0"/>
        </a:spcAft>
        <a:defRPr sz="2200" b="1">
          <a:solidFill>
            <a:schemeClr val="tx2"/>
          </a:solidFill>
          <a:latin typeface="Arial" charset="0"/>
          <a:cs typeface="Arial" charset="0"/>
        </a:defRPr>
      </a:lvl2pPr>
      <a:lvl3pPr algn="l" rtl="0" eaLnBrk="0" fontAlgn="base" hangingPunct="0">
        <a:spcBef>
          <a:spcPct val="0"/>
        </a:spcBef>
        <a:spcAft>
          <a:spcPct val="0"/>
        </a:spcAft>
        <a:defRPr sz="2200" b="1">
          <a:solidFill>
            <a:schemeClr val="tx2"/>
          </a:solidFill>
          <a:latin typeface="Arial" charset="0"/>
          <a:cs typeface="Arial" charset="0"/>
        </a:defRPr>
      </a:lvl3pPr>
      <a:lvl4pPr algn="l" rtl="0" eaLnBrk="0" fontAlgn="base" hangingPunct="0">
        <a:spcBef>
          <a:spcPct val="0"/>
        </a:spcBef>
        <a:spcAft>
          <a:spcPct val="0"/>
        </a:spcAft>
        <a:defRPr sz="2200" b="1">
          <a:solidFill>
            <a:schemeClr val="tx2"/>
          </a:solidFill>
          <a:latin typeface="Arial" charset="0"/>
          <a:cs typeface="Arial" charset="0"/>
        </a:defRPr>
      </a:lvl4pPr>
      <a:lvl5pPr algn="l" rtl="0" eaLnBrk="0" fontAlgn="base" hangingPunct="0">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179388" indent="-179388" algn="l" rtl="0" eaLnBrk="0" fontAlgn="base" hangingPunct="0">
        <a:spcBef>
          <a:spcPts val="863"/>
        </a:spcBef>
        <a:spcAft>
          <a:spcPct val="0"/>
        </a:spcAft>
        <a:buClr>
          <a:schemeClr val="tx2"/>
        </a:buClr>
        <a:buFont typeface="Wingdings" panose="05000000000000000000" pitchFamily="2" charset="2"/>
        <a:buChar char="§"/>
        <a:defRPr sz="2000">
          <a:solidFill>
            <a:schemeClr val="tx1"/>
          </a:solidFill>
          <a:latin typeface="+mn-lt"/>
          <a:ea typeface="+mn-ea"/>
          <a:cs typeface="+mn-cs"/>
        </a:defRPr>
      </a:lvl1pPr>
      <a:lvl2pPr marL="358775" indent="-179388" algn="l" rtl="0" eaLnBrk="0" fontAlgn="base" hangingPunct="0">
        <a:spcBef>
          <a:spcPts val="863"/>
        </a:spcBef>
        <a:spcAft>
          <a:spcPct val="0"/>
        </a:spcAft>
        <a:buClr>
          <a:schemeClr val="tx2"/>
        </a:buClr>
        <a:buFont typeface="Wingdings" panose="05000000000000000000" pitchFamily="2" charset="2"/>
        <a:buChar char="§"/>
        <a:defRPr>
          <a:solidFill>
            <a:schemeClr val="tx1"/>
          </a:solidFill>
          <a:latin typeface="+mn-lt"/>
          <a:cs typeface="+mn-cs"/>
        </a:defRPr>
      </a:lvl2pPr>
      <a:lvl3pPr marL="1235075" indent="-228600" algn="l" rtl="0" eaLnBrk="0" fontAlgn="base" hangingPunct="0">
        <a:spcBef>
          <a:spcPct val="20000"/>
        </a:spcBef>
        <a:spcAft>
          <a:spcPct val="0"/>
        </a:spcAft>
        <a:buChar char="•"/>
        <a:defRPr sz="2000">
          <a:solidFill>
            <a:schemeClr val="tx1"/>
          </a:solidFill>
          <a:latin typeface="+mn-lt"/>
          <a:cs typeface="+mn-cs"/>
        </a:defRPr>
      </a:lvl3pPr>
      <a:lvl4pPr marL="1643063"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8" Type="http://schemas.openxmlformats.org/officeDocument/2006/relationships/tags" Target="../tags/tag12.xml"/><Relationship Id="rId13" Type="http://schemas.openxmlformats.org/officeDocument/2006/relationships/tags" Target="../tags/tag17.xml"/><Relationship Id="rId18" Type="http://schemas.openxmlformats.org/officeDocument/2006/relationships/tags" Target="../tags/tag22.xml"/><Relationship Id="rId3" Type="http://schemas.openxmlformats.org/officeDocument/2006/relationships/tags" Target="../tags/tag7.xml"/><Relationship Id="rId7" Type="http://schemas.openxmlformats.org/officeDocument/2006/relationships/tags" Target="../tags/tag11.xml"/><Relationship Id="rId12" Type="http://schemas.openxmlformats.org/officeDocument/2006/relationships/tags" Target="../tags/tag16.xml"/><Relationship Id="rId17" Type="http://schemas.openxmlformats.org/officeDocument/2006/relationships/tags" Target="../tags/tag21.xml"/><Relationship Id="rId2" Type="http://schemas.openxmlformats.org/officeDocument/2006/relationships/tags" Target="../tags/tag6.xml"/><Relationship Id="rId16" Type="http://schemas.openxmlformats.org/officeDocument/2006/relationships/tags" Target="../tags/tag20.xml"/><Relationship Id="rId1" Type="http://schemas.openxmlformats.org/officeDocument/2006/relationships/tags" Target="../tags/tag5.xml"/><Relationship Id="rId6" Type="http://schemas.openxmlformats.org/officeDocument/2006/relationships/tags" Target="../tags/tag10.xml"/><Relationship Id="rId11" Type="http://schemas.openxmlformats.org/officeDocument/2006/relationships/tags" Target="../tags/tag15.xml"/><Relationship Id="rId5" Type="http://schemas.openxmlformats.org/officeDocument/2006/relationships/tags" Target="../tags/tag9.xml"/><Relationship Id="rId15" Type="http://schemas.openxmlformats.org/officeDocument/2006/relationships/tags" Target="../tags/tag19.xml"/><Relationship Id="rId10" Type="http://schemas.openxmlformats.org/officeDocument/2006/relationships/tags" Target="../tags/tag14.xml"/><Relationship Id="rId19" Type="http://schemas.openxmlformats.org/officeDocument/2006/relationships/slideLayout" Target="../slideLayouts/slideLayout6.xml"/><Relationship Id="rId4" Type="http://schemas.openxmlformats.org/officeDocument/2006/relationships/tags" Target="../tags/tag8.xml"/><Relationship Id="rId9" Type="http://schemas.openxmlformats.org/officeDocument/2006/relationships/tags" Target="../tags/tag13.xml"/><Relationship Id="rId14" Type="http://schemas.openxmlformats.org/officeDocument/2006/relationships/tags" Target="../tags/tag1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9.png"/><Relationship Id="rId2" Type="http://schemas.openxmlformats.org/officeDocument/2006/relationships/tags" Target="../tags/tag23.xml"/><Relationship Id="rId1" Type="http://schemas.openxmlformats.org/officeDocument/2006/relationships/vmlDrawing" Target="../drawings/vmlDrawing4.vml"/><Relationship Id="rId6" Type="http://schemas.openxmlformats.org/officeDocument/2006/relationships/image" Target="../media/image18.emf"/><Relationship Id="rId5" Type="http://schemas.openxmlformats.org/officeDocument/2006/relationships/oleObject" Target="../embeddings/oleObject4.bin"/><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6.jpeg"/><Relationship Id="rId13" Type="http://schemas.openxmlformats.org/officeDocument/2006/relationships/image" Target="../media/image31.jpeg"/><Relationship Id="rId18" Type="http://schemas.openxmlformats.org/officeDocument/2006/relationships/image" Target="../media/image36.png"/><Relationship Id="rId3" Type="http://schemas.openxmlformats.org/officeDocument/2006/relationships/image" Target="../media/image21.jpeg"/><Relationship Id="rId7" Type="http://schemas.openxmlformats.org/officeDocument/2006/relationships/image" Target="../media/image25.jpeg"/><Relationship Id="rId12" Type="http://schemas.openxmlformats.org/officeDocument/2006/relationships/image" Target="../media/image30.png"/><Relationship Id="rId17" Type="http://schemas.openxmlformats.org/officeDocument/2006/relationships/image" Target="../media/image35.png"/><Relationship Id="rId2" Type="http://schemas.openxmlformats.org/officeDocument/2006/relationships/image" Target="../media/image20.jpeg"/><Relationship Id="rId16" Type="http://schemas.openxmlformats.org/officeDocument/2006/relationships/image" Target="../media/image34.jpeg"/><Relationship Id="rId1" Type="http://schemas.openxmlformats.org/officeDocument/2006/relationships/slideLayout" Target="../slideLayouts/slideLayout13.xml"/><Relationship Id="rId6" Type="http://schemas.openxmlformats.org/officeDocument/2006/relationships/image" Target="../media/image24.jpeg"/><Relationship Id="rId11" Type="http://schemas.openxmlformats.org/officeDocument/2006/relationships/image" Target="../media/image29.jpeg"/><Relationship Id="rId5" Type="http://schemas.openxmlformats.org/officeDocument/2006/relationships/image" Target="../media/image23.jpeg"/><Relationship Id="rId15" Type="http://schemas.openxmlformats.org/officeDocument/2006/relationships/image" Target="../media/image33.png"/><Relationship Id="rId10" Type="http://schemas.openxmlformats.org/officeDocument/2006/relationships/image" Target="../media/image28.jpeg"/><Relationship Id="rId19" Type="http://schemas.openxmlformats.org/officeDocument/2006/relationships/image" Target="../media/image37.png"/><Relationship Id="rId4" Type="http://schemas.openxmlformats.org/officeDocument/2006/relationships/image" Target="../media/image22.jpeg"/><Relationship Id="rId9" Type="http://schemas.openxmlformats.org/officeDocument/2006/relationships/image" Target="../media/image27.jpeg"/><Relationship Id="rId14" Type="http://schemas.openxmlformats.org/officeDocument/2006/relationships/image" Target="../media/image32.jpeg"/></Relationships>
</file>

<file path=ppt/slides/_rels/slide12.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hyperlink" Target="http://www.freebievectors.com/de/bild/20336/papier-dokument-text-front-clipart-papier/" TargetMode="External"/><Relationship Id="rId7" Type="http://schemas.openxmlformats.org/officeDocument/2006/relationships/image" Target="../media/image41.png"/><Relationship Id="rId2" Type="http://schemas.openxmlformats.org/officeDocument/2006/relationships/image" Target="../media/image38.png"/><Relationship Id="rId1" Type="http://schemas.openxmlformats.org/officeDocument/2006/relationships/slideLayout" Target="../slideLayouts/slideLayout13.xml"/><Relationship Id="rId6" Type="http://schemas.microsoft.com/office/2007/relationships/hdphoto" Target="../media/hdphoto1.wdp"/><Relationship Id="rId11" Type="http://schemas.microsoft.com/office/2007/relationships/hdphoto" Target="../media/hdphoto3.wdp"/><Relationship Id="rId5" Type="http://schemas.openxmlformats.org/officeDocument/2006/relationships/image" Target="../media/image40.png"/><Relationship Id="rId10" Type="http://schemas.openxmlformats.org/officeDocument/2006/relationships/image" Target="../media/image43.png"/><Relationship Id="rId4" Type="http://schemas.openxmlformats.org/officeDocument/2006/relationships/image" Target="../media/image39.jpeg"/><Relationship Id="rId9"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4.emf"/><Relationship Id="rId2" Type="http://schemas.openxmlformats.org/officeDocument/2006/relationships/tags" Target="../tags/tag24.xml"/><Relationship Id="rId1" Type="http://schemas.openxmlformats.org/officeDocument/2006/relationships/vmlDrawing" Target="../drawings/vmlDrawing5.vml"/><Relationship Id="rId6" Type="http://schemas.openxmlformats.org/officeDocument/2006/relationships/oleObject" Target="../embeddings/oleObject5.bin"/><Relationship Id="rId5" Type="http://schemas.openxmlformats.org/officeDocument/2006/relationships/image" Target="../media/image45.pn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43.png"/><Relationship Id="rId2" Type="http://schemas.openxmlformats.org/officeDocument/2006/relationships/image" Target="../media/image40.png"/><Relationship Id="rId1" Type="http://schemas.openxmlformats.org/officeDocument/2006/relationships/slideLayout" Target="../slideLayouts/slideLayout13.xml"/><Relationship Id="rId6" Type="http://schemas.microsoft.com/office/2007/relationships/hdphoto" Target="../media/hdphoto2.wdp"/><Relationship Id="rId11" Type="http://schemas.openxmlformats.org/officeDocument/2006/relationships/image" Target="../media/image39.jpeg"/><Relationship Id="rId5" Type="http://schemas.openxmlformats.org/officeDocument/2006/relationships/image" Target="../media/image42.png"/><Relationship Id="rId10" Type="http://schemas.openxmlformats.org/officeDocument/2006/relationships/hyperlink" Target="http://www.freebievectors.com/de/bild/20336/papier-dokument-text-front-clipart-papier/" TargetMode="External"/><Relationship Id="rId4" Type="http://schemas.openxmlformats.org/officeDocument/2006/relationships/image" Target="../media/image41.png"/><Relationship Id="rId9" Type="http://schemas.openxmlformats.org/officeDocument/2006/relationships/image" Target="../media/image3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5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jpe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1.jpeg"/><Relationship Id="rId5" Type="http://schemas.openxmlformats.org/officeDocument/2006/relationships/image" Target="../media/image60.png"/><Relationship Id="rId4" Type="http://schemas.openxmlformats.org/officeDocument/2006/relationships/image" Target="../media/image5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3.xml"/><Relationship Id="rId4" Type="http://schemas.openxmlformats.org/officeDocument/2006/relationships/image" Target="../media/image68.png"/></Relationships>
</file>

<file path=ppt/slides/_rels/slide2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pn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0.xml"/><Relationship Id="rId1" Type="http://schemas.openxmlformats.org/officeDocument/2006/relationships/slideLayout" Target="../slideLayouts/slideLayout24.xml"/><Relationship Id="rId5" Type="http://schemas.openxmlformats.org/officeDocument/2006/relationships/image" Target="../media/image75.png"/><Relationship Id="rId4" Type="http://schemas.openxmlformats.org/officeDocument/2006/relationships/image" Target="../media/image74.png"/></Relationships>
</file>

<file path=ppt/slides/_rels/slide3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1.xml"/><Relationship Id="rId1" Type="http://schemas.openxmlformats.org/officeDocument/2006/relationships/slideLayout" Target="../slideLayouts/slideLayout22.xml"/><Relationship Id="rId4" Type="http://schemas.openxmlformats.org/officeDocument/2006/relationships/image" Target="../media/image77.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tags" Target="../tags/tag27.xml"/><Relationship Id="rId1" Type="http://schemas.openxmlformats.org/officeDocument/2006/relationships/vmlDrawing" Target="../drawings/vmlDrawing6.vml"/><Relationship Id="rId5" Type="http://schemas.openxmlformats.org/officeDocument/2006/relationships/image" Target="../media/image79.jpeg"/><Relationship Id="rId4" Type="http://schemas.openxmlformats.org/officeDocument/2006/relationships/oleObject" Target="../embeddings/oleObject6.bin"/></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tags" Target="../tags/tag28.xml"/><Relationship Id="rId1" Type="http://schemas.openxmlformats.org/officeDocument/2006/relationships/vmlDrawing" Target="../drawings/vmlDrawing7.vml"/><Relationship Id="rId6" Type="http://schemas.openxmlformats.org/officeDocument/2006/relationships/image" Target="../media/image81.jpeg"/><Relationship Id="rId5" Type="http://schemas.openxmlformats.org/officeDocument/2006/relationships/image" Target="../media/image80.emf"/><Relationship Id="rId4" Type="http://schemas.openxmlformats.org/officeDocument/2006/relationships/oleObject" Target="../embeddings/oleObject7.bin"/></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82.png"/><Relationship Id="rId2" Type="http://schemas.openxmlformats.org/officeDocument/2006/relationships/tags" Target="../tags/tag29.xml"/><Relationship Id="rId1" Type="http://schemas.openxmlformats.org/officeDocument/2006/relationships/vmlDrawing" Target="../drawings/vmlDrawing8.vml"/><Relationship Id="rId6" Type="http://schemas.openxmlformats.org/officeDocument/2006/relationships/image" Target="../media/image1.emf"/><Relationship Id="rId5" Type="http://schemas.openxmlformats.org/officeDocument/2006/relationships/oleObject" Target="../embeddings/oleObject8.bin"/><Relationship Id="rId4" Type="http://schemas.openxmlformats.org/officeDocument/2006/relationships/notesSlide" Target="../notesSlides/notesSlide13.xml"/></Relationships>
</file>

<file path=ppt/slides/_rels/slide38.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84.png"/><Relationship Id="rId7" Type="http://schemas.openxmlformats.org/officeDocument/2006/relationships/image" Target="../media/image87.png"/><Relationship Id="rId2" Type="http://schemas.openxmlformats.org/officeDocument/2006/relationships/image" Target="../media/image83.png"/><Relationship Id="rId1" Type="http://schemas.openxmlformats.org/officeDocument/2006/relationships/slideLayout" Target="../slideLayouts/slideLayout6.xml"/><Relationship Id="rId6" Type="http://schemas.openxmlformats.org/officeDocument/2006/relationships/image" Target="../media/image86.png"/><Relationship Id="rId5" Type="http://schemas.microsoft.com/office/2007/relationships/hdphoto" Target="../media/hdphoto4.wdp"/><Relationship Id="rId4" Type="http://schemas.openxmlformats.org/officeDocument/2006/relationships/image" Target="../media/image85.png"/><Relationship Id="rId9" Type="http://schemas.openxmlformats.org/officeDocument/2006/relationships/image" Target="../media/image89.png"/></Relationships>
</file>

<file path=ppt/slides/_rels/slide39.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tags" Target="../tags/tag32.xml"/><Relationship Id="rId7" Type="http://schemas.openxmlformats.org/officeDocument/2006/relationships/tags" Target="../tags/tag36.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tags" Target="../tags/tag35.xml"/><Relationship Id="rId11" Type="http://schemas.openxmlformats.org/officeDocument/2006/relationships/image" Target="../media/image91.png"/><Relationship Id="rId5" Type="http://schemas.openxmlformats.org/officeDocument/2006/relationships/tags" Target="../tags/tag34.xml"/><Relationship Id="rId10" Type="http://schemas.openxmlformats.org/officeDocument/2006/relationships/image" Target="../media/image90.jpeg"/><Relationship Id="rId4" Type="http://schemas.openxmlformats.org/officeDocument/2006/relationships/tags" Target="../tags/tag33.xml"/><Relationship Id="rId9" Type="http://schemas.openxmlformats.org/officeDocument/2006/relationships/notesSlide" Target="../notesSlides/notesSlide14.xml"/></Relationships>
</file>

<file path=ppt/slides/_rels/slide40.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4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3" Type="http://schemas.openxmlformats.org/officeDocument/2006/relationships/tags" Target="../tags/tag48.xml"/><Relationship Id="rId18" Type="http://schemas.openxmlformats.org/officeDocument/2006/relationships/tags" Target="../tags/tag53.xml"/><Relationship Id="rId26" Type="http://schemas.openxmlformats.org/officeDocument/2006/relationships/tags" Target="../tags/tag61.xml"/><Relationship Id="rId39" Type="http://schemas.openxmlformats.org/officeDocument/2006/relationships/image" Target="../media/image97.emf"/><Relationship Id="rId21" Type="http://schemas.openxmlformats.org/officeDocument/2006/relationships/tags" Target="../tags/tag56.xml"/><Relationship Id="rId34" Type="http://schemas.openxmlformats.org/officeDocument/2006/relationships/tags" Target="../tags/tag69.xml"/><Relationship Id="rId7" Type="http://schemas.openxmlformats.org/officeDocument/2006/relationships/tags" Target="../tags/tag42.xml"/><Relationship Id="rId12" Type="http://schemas.openxmlformats.org/officeDocument/2006/relationships/tags" Target="../tags/tag47.xml"/><Relationship Id="rId17" Type="http://schemas.openxmlformats.org/officeDocument/2006/relationships/tags" Target="../tags/tag52.xml"/><Relationship Id="rId25" Type="http://schemas.openxmlformats.org/officeDocument/2006/relationships/tags" Target="../tags/tag60.xml"/><Relationship Id="rId33" Type="http://schemas.openxmlformats.org/officeDocument/2006/relationships/tags" Target="../tags/tag68.xml"/><Relationship Id="rId38" Type="http://schemas.openxmlformats.org/officeDocument/2006/relationships/oleObject" Target="../embeddings/oleObject9.bin"/><Relationship Id="rId2" Type="http://schemas.openxmlformats.org/officeDocument/2006/relationships/tags" Target="../tags/tag37.xml"/><Relationship Id="rId16" Type="http://schemas.openxmlformats.org/officeDocument/2006/relationships/tags" Target="../tags/tag51.xml"/><Relationship Id="rId20" Type="http://schemas.openxmlformats.org/officeDocument/2006/relationships/tags" Target="../tags/tag55.xml"/><Relationship Id="rId29" Type="http://schemas.openxmlformats.org/officeDocument/2006/relationships/tags" Target="../tags/tag64.xml"/><Relationship Id="rId1" Type="http://schemas.openxmlformats.org/officeDocument/2006/relationships/vmlDrawing" Target="../drawings/vmlDrawing9.vml"/><Relationship Id="rId6" Type="http://schemas.openxmlformats.org/officeDocument/2006/relationships/tags" Target="../tags/tag41.xml"/><Relationship Id="rId11" Type="http://schemas.openxmlformats.org/officeDocument/2006/relationships/tags" Target="../tags/tag46.xml"/><Relationship Id="rId24" Type="http://schemas.openxmlformats.org/officeDocument/2006/relationships/tags" Target="../tags/tag59.xml"/><Relationship Id="rId32" Type="http://schemas.openxmlformats.org/officeDocument/2006/relationships/tags" Target="../tags/tag67.xml"/><Relationship Id="rId37" Type="http://schemas.openxmlformats.org/officeDocument/2006/relationships/notesSlide" Target="../notesSlides/notesSlide17.xml"/><Relationship Id="rId5" Type="http://schemas.openxmlformats.org/officeDocument/2006/relationships/tags" Target="../tags/tag40.xml"/><Relationship Id="rId15" Type="http://schemas.openxmlformats.org/officeDocument/2006/relationships/tags" Target="../tags/tag50.xml"/><Relationship Id="rId23" Type="http://schemas.openxmlformats.org/officeDocument/2006/relationships/tags" Target="../tags/tag58.xml"/><Relationship Id="rId28" Type="http://schemas.openxmlformats.org/officeDocument/2006/relationships/tags" Target="../tags/tag63.xml"/><Relationship Id="rId36" Type="http://schemas.openxmlformats.org/officeDocument/2006/relationships/slideLayout" Target="../slideLayouts/slideLayout17.xml"/><Relationship Id="rId10" Type="http://schemas.openxmlformats.org/officeDocument/2006/relationships/tags" Target="../tags/tag45.xml"/><Relationship Id="rId19" Type="http://schemas.openxmlformats.org/officeDocument/2006/relationships/tags" Target="../tags/tag54.xml"/><Relationship Id="rId31" Type="http://schemas.openxmlformats.org/officeDocument/2006/relationships/tags" Target="../tags/tag66.xml"/><Relationship Id="rId4" Type="http://schemas.openxmlformats.org/officeDocument/2006/relationships/tags" Target="../tags/tag39.xml"/><Relationship Id="rId9" Type="http://schemas.openxmlformats.org/officeDocument/2006/relationships/tags" Target="../tags/tag44.xml"/><Relationship Id="rId14" Type="http://schemas.openxmlformats.org/officeDocument/2006/relationships/tags" Target="../tags/tag49.xml"/><Relationship Id="rId22" Type="http://schemas.openxmlformats.org/officeDocument/2006/relationships/tags" Target="../tags/tag57.xml"/><Relationship Id="rId27" Type="http://schemas.openxmlformats.org/officeDocument/2006/relationships/tags" Target="../tags/tag62.xml"/><Relationship Id="rId30" Type="http://schemas.openxmlformats.org/officeDocument/2006/relationships/tags" Target="../tags/tag65.xml"/><Relationship Id="rId35" Type="http://schemas.openxmlformats.org/officeDocument/2006/relationships/tags" Target="../tags/tag70.xml"/><Relationship Id="rId8" Type="http://schemas.openxmlformats.org/officeDocument/2006/relationships/tags" Target="../tags/tag43.xml"/><Relationship Id="rId3" Type="http://schemas.openxmlformats.org/officeDocument/2006/relationships/tags" Target="../tags/tag38.xml"/></Relationships>
</file>

<file path=ppt/slides/_rels/slide43.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tags" Target="../tags/tag72.xml"/><Relationship Id="rId7" Type="http://schemas.openxmlformats.org/officeDocument/2006/relationships/image" Target="../media/image104.png"/><Relationship Id="rId2" Type="http://schemas.openxmlformats.org/officeDocument/2006/relationships/tags" Target="../tags/tag71.xml"/><Relationship Id="rId1" Type="http://schemas.openxmlformats.org/officeDocument/2006/relationships/vmlDrawing" Target="../drawings/vmlDrawing10.vml"/><Relationship Id="rId6" Type="http://schemas.openxmlformats.org/officeDocument/2006/relationships/image" Target="../media/image103.emf"/><Relationship Id="rId5" Type="http://schemas.openxmlformats.org/officeDocument/2006/relationships/oleObject" Target="../embeddings/oleObject10.bin"/><Relationship Id="rId10" Type="http://schemas.openxmlformats.org/officeDocument/2006/relationships/image" Target="../media/image107.png"/><Relationship Id="rId4" Type="http://schemas.openxmlformats.org/officeDocument/2006/relationships/slideLayout" Target="../slideLayouts/slideLayout6.xml"/><Relationship Id="rId9" Type="http://schemas.openxmlformats.org/officeDocument/2006/relationships/image" Target="../media/image106.png"/></Relationships>
</file>

<file path=ppt/slides/_rels/slide46.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8" Type="http://schemas.openxmlformats.org/officeDocument/2006/relationships/image" Target="../media/image115.jpeg"/><Relationship Id="rId3" Type="http://schemas.openxmlformats.org/officeDocument/2006/relationships/image" Target="../media/image110.png"/><Relationship Id="rId7" Type="http://schemas.openxmlformats.org/officeDocument/2006/relationships/image" Target="../media/image114.jpeg"/><Relationship Id="rId2" Type="http://schemas.openxmlformats.org/officeDocument/2006/relationships/image" Target="../media/image109.png"/><Relationship Id="rId1" Type="http://schemas.openxmlformats.org/officeDocument/2006/relationships/slideLayout" Target="../slideLayouts/slideLayout2.xml"/><Relationship Id="rId6" Type="http://schemas.openxmlformats.org/officeDocument/2006/relationships/image" Target="../media/image113.jpeg"/><Relationship Id="rId5" Type="http://schemas.openxmlformats.org/officeDocument/2006/relationships/image" Target="../media/image112.png"/><Relationship Id="rId10" Type="http://schemas.openxmlformats.org/officeDocument/2006/relationships/image" Target="../media/image117.png"/><Relationship Id="rId4" Type="http://schemas.openxmlformats.org/officeDocument/2006/relationships/image" Target="../media/image111.png"/><Relationship Id="rId9" Type="http://schemas.openxmlformats.org/officeDocument/2006/relationships/image" Target="../media/image116.png"/></Relationships>
</file>

<file path=ppt/slides/_rels/slide48.xml.rels><?xml version="1.0" encoding="UTF-8" standalone="yes"?>
<Relationships xmlns="http://schemas.openxmlformats.org/package/2006/relationships"><Relationship Id="rId8" Type="http://schemas.openxmlformats.org/officeDocument/2006/relationships/image" Target="../media/image124.jpeg"/><Relationship Id="rId3" Type="http://schemas.openxmlformats.org/officeDocument/2006/relationships/image" Target="../media/image119.png"/><Relationship Id="rId7" Type="http://schemas.openxmlformats.org/officeDocument/2006/relationships/image" Target="../media/image123.jpeg"/><Relationship Id="rId2" Type="http://schemas.openxmlformats.org/officeDocument/2006/relationships/image" Target="../media/image118.jpg"/><Relationship Id="rId1" Type="http://schemas.openxmlformats.org/officeDocument/2006/relationships/slideLayout" Target="../slideLayouts/slideLayout25.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 Id="rId9" Type="http://schemas.openxmlformats.org/officeDocument/2006/relationships/image" Target="../media/image125.jpeg"/></Relationships>
</file>

<file path=ppt/slides/_rels/slide4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image" Target="../media/image127.jp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29.jpeg"/></Relationships>
</file>

<file path=ppt/slides/_rels/slide52.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8" Type="http://schemas.openxmlformats.org/officeDocument/2006/relationships/image" Target="../media/image136.png"/><Relationship Id="rId13" Type="http://schemas.openxmlformats.org/officeDocument/2006/relationships/image" Target="../media/image141.png"/><Relationship Id="rId3" Type="http://schemas.openxmlformats.org/officeDocument/2006/relationships/image" Target="../media/image131.jpeg"/><Relationship Id="rId7" Type="http://schemas.openxmlformats.org/officeDocument/2006/relationships/image" Target="../media/image135.jpeg"/><Relationship Id="rId12" Type="http://schemas.openxmlformats.org/officeDocument/2006/relationships/image" Target="../media/image140.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134.jpeg"/><Relationship Id="rId11" Type="http://schemas.openxmlformats.org/officeDocument/2006/relationships/image" Target="../media/image139.jpeg"/><Relationship Id="rId5" Type="http://schemas.openxmlformats.org/officeDocument/2006/relationships/image" Target="../media/image133.png"/><Relationship Id="rId10" Type="http://schemas.openxmlformats.org/officeDocument/2006/relationships/image" Target="../media/image138.png"/><Relationship Id="rId4" Type="http://schemas.openxmlformats.org/officeDocument/2006/relationships/image" Target="../media/image132.jpeg"/><Relationship Id="rId9" Type="http://schemas.openxmlformats.org/officeDocument/2006/relationships/image" Target="../media/image137.png"/></Relationships>
</file>

<file path=ppt/slides/_rels/slide5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3206833"/>
            <a:ext cx="6881613" cy="2511385"/>
          </a:xfrm>
        </p:spPr>
        <p:txBody>
          <a:bodyPr>
            <a:normAutofit fontScale="90000"/>
          </a:bodyPr>
          <a:lstStyle/>
          <a:p>
            <a:br>
              <a:rPr lang="en-GB" b="1" dirty="0"/>
            </a:br>
            <a:r>
              <a:rPr lang="en-GB" b="1" dirty="0"/>
              <a:t>2016 Chairman's Lecture</a:t>
            </a:r>
            <a:br>
              <a:rPr lang="en-GB" dirty="0"/>
            </a:br>
            <a:br>
              <a:rPr lang="en-GB" dirty="0"/>
            </a:br>
            <a:r>
              <a:rPr lang="en-GB" sz="4400" b="1" dirty="0"/>
              <a:t>The 4</a:t>
            </a:r>
            <a:r>
              <a:rPr lang="en-GB" sz="4400" b="1" baseline="30000" dirty="0"/>
              <a:t>th</a:t>
            </a:r>
            <a:r>
              <a:rPr lang="en-GB" sz="4400" b="1" dirty="0"/>
              <a:t> Industrial Revolution, Big Data &amp; Our Steel Industry</a:t>
            </a:r>
            <a:br>
              <a:rPr lang="en-GB" b="1" dirty="0"/>
            </a:br>
            <a:endParaRPr lang="en-GB" dirty="0"/>
          </a:p>
        </p:txBody>
      </p:sp>
      <p:sp>
        <p:nvSpPr>
          <p:cNvPr id="3" name="Subtitle 2"/>
          <p:cNvSpPr>
            <a:spLocks noGrp="1"/>
          </p:cNvSpPr>
          <p:nvPr>
            <p:ph type="subTitle" idx="1"/>
          </p:nvPr>
        </p:nvSpPr>
        <p:spPr>
          <a:xfrm>
            <a:off x="759853" y="5945986"/>
            <a:ext cx="5555089" cy="532080"/>
          </a:xfrm>
        </p:spPr>
        <p:txBody>
          <a:bodyPr/>
          <a:lstStyle/>
          <a:p>
            <a:r>
              <a:rPr lang="en-GB" dirty="0"/>
              <a:t>A personal view by Steve Winkley</a:t>
            </a:r>
          </a:p>
        </p:txBody>
      </p:sp>
      <p:pic>
        <p:nvPicPr>
          <p:cNvPr id="4" name="Picture 3"/>
          <p:cNvPicPr/>
          <p:nvPr/>
        </p:nvPicPr>
        <p:blipFill>
          <a:blip r:embed="rId2" cstate="print"/>
          <a:srcRect/>
          <a:stretch>
            <a:fillRect/>
          </a:stretch>
        </p:blipFill>
        <p:spPr bwMode="auto">
          <a:xfrm>
            <a:off x="8339020" y="5657417"/>
            <a:ext cx="4184015" cy="1392555"/>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6489" y="-6"/>
            <a:ext cx="12211368" cy="1493950"/>
          </a:xfrm>
          <a:prstGeom prst="rect">
            <a:avLst/>
          </a:prstGeom>
          <a:noFill/>
          <a:ln w="9525">
            <a:noFill/>
            <a:miter lim="800000"/>
            <a:headEnd/>
            <a:tailEnd/>
          </a:ln>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19782" y="1674254"/>
            <a:ext cx="5097544" cy="3400022"/>
          </a:xfrm>
          <a:prstGeom prst="rect">
            <a:avLst/>
          </a:prstGeom>
        </p:spPr>
      </p:pic>
    </p:spTree>
    <p:extLst>
      <p:ext uri="{BB962C8B-B14F-4D97-AF65-F5344CB8AC3E}">
        <p14:creationId xmlns:p14="http://schemas.microsoft.com/office/powerpoint/2010/main" val="3828520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Steve Winkley: A bit about me</a:t>
            </a:r>
          </a:p>
        </p:txBody>
      </p:sp>
      <p:sp>
        <p:nvSpPr>
          <p:cNvPr id="3" name="Content Placeholder 2"/>
          <p:cNvSpPr>
            <a:spLocks noGrp="1"/>
          </p:cNvSpPr>
          <p:nvPr>
            <p:ph idx="1"/>
          </p:nvPr>
        </p:nvSpPr>
        <p:spPr/>
        <p:txBody>
          <a:bodyPr>
            <a:normAutofit lnSpcReduction="10000"/>
          </a:bodyPr>
          <a:lstStyle/>
          <a:p>
            <a:r>
              <a:rPr lang="en-US" dirty="0"/>
              <a:t>I’m a Project Manager at Tata Steel Strip Products and have worked in the Steel Industry for the last 27 years. During my early career  working for GEC and Alstom I was involved in the design, installation and commissioning of many of the automation systems used in the Welsh Rolling Mills and Process Lines as well as others installed around the rest of the UK &amp; Europe. During recent years I have been involved in managing large capital projects within Tata including Europe’s largest Roughing Mill Motors and the world’s most advance Automotive Finishing Line.</a:t>
            </a:r>
            <a:endParaRPr lang="en-GB" dirty="0"/>
          </a:p>
          <a:p>
            <a:r>
              <a:rPr lang="en-GB" dirty="0"/>
              <a:t>This presentation contains my personal views and opinions supported by lots of examples from industry. These examples are provided by kind permission of TATA Steel, ABB, SMS Parkegate and Siemens </a:t>
            </a:r>
          </a:p>
          <a:p>
            <a:endParaRPr lang="en-GB" dirty="0"/>
          </a:p>
        </p:txBody>
      </p:sp>
    </p:spTree>
    <p:extLst>
      <p:ext uri="{BB962C8B-B14F-4D97-AF65-F5344CB8AC3E}">
        <p14:creationId xmlns:p14="http://schemas.microsoft.com/office/powerpoint/2010/main" val="276776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7885" y="334850"/>
            <a:ext cx="5602309" cy="5878532"/>
          </a:xfrm>
          <a:prstGeom prst="rect">
            <a:avLst/>
          </a:prstGeom>
        </p:spPr>
        <p:txBody>
          <a:bodyPr wrap="square">
            <a:spAutoFit/>
          </a:bodyPr>
          <a:lstStyle/>
          <a:p>
            <a:r>
              <a:rPr lang="en-US" sz="4000" dirty="0">
                <a:effectLst/>
                <a:latin typeface="Arial" panose="020B0604020202020204" pitchFamily="34" charset="0"/>
                <a:ea typeface="Calibri" panose="020F0502020204030204" pitchFamily="34" charset="0"/>
              </a:rPr>
              <a:t>Could embracing the “</a:t>
            </a:r>
            <a:r>
              <a:rPr lang="en-US" sz="4000" b="1" dirty="0">
                <a:effectLst/>
                <a:latin typeface="Arial" panose="020B0604020202020204" pitchFamily="34" charset="0"/>
                <a:ea typeface="Calibri" panose="020F0502020204030204" pitchFamily="34" charset="0"/>
              </a:rPr>
              <a:t>Internet of Things</a:t>
            </a:r>
            <a:r>
              <a:rPr lang="en-US" sz="4000" dirty="0">
                <a:effectLst/>
                <a:latin typeface="Arial" panose="020B0604020202020204" pitchFamily="34" charset="0"/>
                <a:ea typeface="Calibri" panose="020F0502020204030204" pitchFamily="34" charset="0"/>
              </a:rPr>
              <a:t>”, “</a:t>
            </a:r>
            <a:r>
              <a:rPr lang="en-US" sz="4000" b="1" dirty="0">
                <a:effectLst/>
                <a:latin typeface="Arial" panose="020B0604020202020204" pitchFamily="34" charset="0"/>
                <a:ea typeface="Calibri" panose="020F0502020204030204" pitchFamily="34" charset="0"/>
              </a:rPr>
              <a:t>Big Data</a:t>
            </a:r>
            <a:r>
              <a:rPr lang="en-US" sz="4000" dirty="0">
                <a:effectLst/>
                <a:latin typeface="Arial" panose="020B0604020202020204" pitchFamily="34" charset="0"/>
                <a:ea typeface="Calibri" panose="020F0502020204030204" pitchFamily="34" charset="0"/>
              </a:rPr>
              <a:t>” &amp; “</a:t>
            </a:r>
            <a:r>
              <a:rPr lang="en-US" sz="4000" b="1" dirty="0">
                <a:effectLst/>
                <a:latin typeface="Arial" panose="020B0604020202020204" pitchFamily="34" charset="0"/>
                <a:ea typeface="Calibri" panose="020F0502020204030204" pitchFamily="34" charset="0"/>
              </a:rPr>
              <a:t>Cyber-Physical Systems”</a:t>
            </a:r>
            <a:r>
              <a:rPr lang="en-US" sz="4000" dirty="0">
                <a:effectLst/>
                <a:latin typeface="Arial" panose="020B0604020202020204" pitchFamily="34" charset="0"/>
                <a:ea typeface="Calibri" panose="020F0502020204030204" pitchFamily="34" charset="0"/>
              </a:rPr>
              <a:t> be a creative revolution that helps sustain the industry</a:t>
            </a:r>
          </a:p>
          <a:p>
            <a:r>
              <a:rPr lang="en-US" sz="4000" dirty="0">
                <a:latin typeface="Arial" panose="020B0604020202020204" pitchFamily="34" charset="0"/>
                <a:ea typeface="Calibri" panose="020F0502020204030204" pitchFamily="34" charset="0"/>
              </a:rPr>
              <a:t>		   </a:t>
            </a:r>
            <a:r>
              <a:rPr lang="en-US" sz="9600" dirty="0">
                <a:effectLst/>
                <a:latin typeface="Arial" panose="020B0604020202020204" pitchFamily="34" charset="0"/>
                <a:ea typeface="Calibri" panose="020F0502020204030204" pitchFamily="34" charset="0"/>
              </a:rPr>
              <a:t>?</a:t>
            </a:r>
            <a:endParaRPr lang="en-GB" sz="96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20493" y="3052293"/>
            <a:ext cx="5462813" cy="3628286"/>
          </a:xfrm>
          <a:prstGeom prst="rect">
            <a:avLst/>
          </a:prstGeom>
        </p:spPr>
      </p:pic>
    </p:spTree>
    <p:extLst>
      <p:ext uri="{BB962C8B-B14F-4D97-AF65-F5344CB8AC3E}">
        <p14:creationId xmlns:p14="http://schemas.microsoft.com/office/powerpoint/2010/main" val="1990286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9873" y="1640133"/>
            <a:ext cx="5086082" cy="3447021"/>
          </a:xfrm>
        </p:spPr>
        <p:txBody>
          <a:bodyPr>
            <a:noAutofit/>
          </a:bodyPr>
          <a:lstStyle/>
          <a:p>
            <a:r>
              <a:rPr lang="sv-SE" sz="4000" b="1" dirty="0"/>
              <a:t>So what’s it all mean and how can we use it to help sustain our steel industry </a:t>
            </a:r>
            <a:endParaRPr lang="en-US" sz="4000" b="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5670" y="88431"/>
            <a:ext cx="3380917" cy="6761834"/>
          </a:xfrm>
          <a:prstGeom prst="rect">
            <a:avLst/>
          </a:prstGeom>
        </p:spPr>
      </p:pic>
    </p:spTree>
    <p:extLst>
      <p:ext uri="{BB962C8B-B14F-4D97-AF65-F5344CB8AC3E}">
        <p14:creationId xmlns:p14="http://schemas.microsoft.com/office/powerpoint/2010/main" val="2888879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AutoShape 20" descr="AAEAAQAAAAAAAAUvAAAAJGZhYTkzNzQxLTM4ZGEtNDFmNi1iNTE5LWU1MTZkODk2NzJlZg"/>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NL" altLang="nl-NL" dirty="0"/>
          </a:p>
        </p:txBody>
      </p:sp>
      <p:pic>
        <p:nvPicPr>
          <p:cNvPr id="58371" name="Picture 4" descr="Afbeeldingsresultaat voor lorawan kp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2050" y="0"/>
            <a:ext cx="9886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3" name="Tekstvak 9"/>
          <p:cNvSpPr txBox="1">
            <a:spLocks noChangeArrowheads="1"/>
          </p:cNvSpPr>
          <p:nvPr/>
        </p:nvSpPr>
        <p:spPr bwMode="auto">
          <a:xfrm>
            <a:off x="1703389" y="188914"/>
            <a:ext cx="35715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nl-NL" altLang="nl-NL" sz="3600" b="1" i="1" dirty="0"/>
              <a:t>Internet of Things</a:t>
            </a:r>
          </a:p>
        </p:txBody>
      </p:sp>
    </p:spTree>
    <p:extLst>
      <p:ext uri="{BB962C8B-B14F-4D97-AF65-F5344CB8AC3E}">
        <p14:creationId xmlns:p14="http://schemas.microsoft.com/office/powerpoint/2010/main" val="175953469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AutoShape 20" descr="AAEAAQAAAAAAAAUvAAAAJGZhYTkzNzQxLTM4ZGEtNDFmNi1iNTE5LWU1MTZkODk2NzJlZg"/>
          <p:cNvSpPr>
            <a:spLocks noChangeAspect="1" noChangeArrowheads="1"/>
          </p:cNvSpPr>
          <p:nvPr/>
        </p:nvSpPr>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nl-NL" altLang="nl-NL" dirty="0"/>
          </a:p>
        </p:txBody>
      </p:sp>
      <p:sp>
        <p:nvSpPr>
          <p:cNvPr id="58373" name="Tekstvak 9"/>
          <p:cNvSpPr txBox="1">
            <a:spLocks noChangeArrowheads="1"/>
          </p:cNvSpPr>
          <p:nvPr/>
        </p:nvSpPr>
        <p:spPr bwMode="auto">
          <a:xfrm>
            <a:off x="1703389" y="188914"/>
            <a:ext cx="35715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nl-NL" altLang="nl-NL" sz="3600" b="1" i="1" dirty="0"/>
              <a:t>Internet of Things</a:t>
            </a:r>
          </a:p>
        </p:txBody>
      </p:sp>
      <p:pic>
        <p:nvPicPr>
          <p:cNvPr id="6" name="Picture 5"/>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1674253" y="978799"/>
            <a:ext cx="8722554" cy="5669659"/>
          </a:xfrm>
          <a:prstGeom prst="rect">
            <a:avLst/>
          </a:prstGeom>
        </p:spPr>
      </p:pic>
    </p:spTree>
    <p:extLst>
      <p:ext uri="{BB962C8B-B14F-4D97-AF65-F5344CB8AC3E}">
        <p14:creationId xmlns:p14="http://schemas.microsoft.com/office/powerpoint/2010/main" val="92053136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dirty="0"/>
              <a:t>What Can </a:t>
            </a:r>
            <a:r>
              <a:rPr lang="en-US" dirty="0"/>
              <a:t>Industrial Internet of Things </a:t>
            </a:r>
            <a:r>
              <a:rPr lang="en-US" noProof="0" dirty="0"/>
              <a:t>Mean?</a:t>
            </a:r>
            <a:br>
              <a:rPr lang="en-US" noProof="0" dirty="0"/>
            </a:br>
            <a:r>
              <a:rPr lang="en-US" noProof="0" dirty="0">
                <a:solidFill>
                  <a:schemeClr val="accent1"/>
                </a:solidFill>
              </a:rPr>
              <a:t>How Does It Change Production?</a:t>
            </a:r>
          </a:p>
        </p:txBody>
      </p:sp>
      <p:grpSp>
        <p:nvGrpSpPr>
          <p:cNvPr id="10" name="Group 9"/>
          <p:cNvGrpSpPr/>
          <p:nvPr/>
        </p:nvGrpSpPr>
        <p:grpSpPr>
          <a:xfrm>
            <a:off x="2621322" y="1545402"/>
            <a:ext cx="1895710" cy="2039472"/>
            <a:chOff x="786169" y="1200374"/>
            <a:chExt cx="1895710" cy="2039472"/>
          </a:xfrm>
        </p:grpSpPr>
        <p:pic>
          <p:nvPicPr>
            <p:cNvPr id="2050" name="Picture 2" descr="http://www.tageswoche.ch/images/cms-image-000508909.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267" t="10364" r="18611" b="10628"/>
            <a:stretch/>
          </p:blipFill>
          <p:spPr bwMode="auto">
            <a:xfrm>
              <a:off x="786169" y="1200374"/>
              <a:ext cx="1895710" cy="16884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32393" y="2870514"/>
              <a:ext cx="1518364" cy="369332"/>
            </a:xfrm>
            <a:prstGeom prst="rect">
              <a:avLst/>
            </a:prstGeom>
          </p:spPr>
          <p:txBody>
            <a:bodyPr wrap="none">
              <a:spAutoFit/>
            </a:bodyPr>
            <a:lstStyle/>
            <a:p>
              <a:r>
                <a:rPr lang="de-DE" dirty="0">
                  <a:solidFill>
                    <a:srgbClr val="000000"/>
                  </a:solidFill>
                  <a:latin typeface="Arial"/>
                </a:rPr>
                <a:t>3D – Printing</a:t>
              </a:r>
            </a:p>
          </p:txBody>
        </p:sp>
      </p:grpSp>
      <p:grpSp>
        <p:nvGrpSpPr>
          <p:cNvPr id="11" name="Group 10"/>
          <p:cNvGrpSpPr/>
          <p:nvPr/>
        </p:nvGrpSpPr>
        <p:grpSpPr>
          <a:xfrm>
            <a:off x="5572597" y="1850670"/>
            <a:ext cx="1877437" cy="1867327"/>
            <a:chOff x="3372929" y="1988072"/>
            <a:chExt cx="1877437" cy="1867327"/>
          </a:xfrm>
        </p:grpSpPr>
        <p:pic>
          <p:nvPicPr>
            <p:cNvPr id="2052" name="Picture 4" descr="http://new.abb.com/images/librariesprovider89/default-album/robots/yumi/yumi.jpg?sfvrsn=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53001" y="1988072"/>
              <a:ext cx="1717289" cy="120742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372929" y="3209068"/>
              <a:ext cx="1877437" cy="646331"/>
            </a:xfrm>
            <a:prstGeom prst="rect">
              <a:avLst/>
            </a:prstGeom>
          </p:spPr>
          <p:txBody>
            <a:bodyPr wrap="none">
              <a:spAutoFit/>
            </a:bodyPr>
            <a:lstStyle/>
            <a:p>
              <a:r>
                <a:rPr lang="de-DE" dirty="0">
                  <a:solidFill>
                    <a:srgbClr val="000000"/>
                  </a:solidFill>
                  <a:latin typeface="Arial"/>
                </a:rPr>
                <a:t>Human-Machine</a:t>
              </a:r>
            </a:p>
            <a:p>
              <a:r>
                <a:rPr lang="de-DE" dirty="0">
                  <a:solidFill>
                    <a:srgbClr val="000000"/>
                  </a:solidFill>
                  <a:latin typeface="Arial"/>
                </a:rPr>
                <a:t>Collaboration </a:t>
              </a:r>
            </a:p>
          </p:txBody>
        </p:sp>
      </p:grpSp>
      <p:grpSp>
        <p:nvGrpSpPr>
          <p:cNvPr id="13" name="Group 12"/>
          <p:cNvGrpSpPr/>
          <p:nvPr/>
        </p:nvGrpSpPr>
        <p:grpSpPr>
          <a:xfrm>
            <a:off x="2300826" y="4059684"/>
            <a:ext cx="1723550" cy="1547081"/>
            <a:chOff x="1214334" y="3793843"/>
            <a:chExt cx="1723549" cy="1547081"/>
          </a:xfrm>
        </p:grpSpPr>
        <p:pic>
          <p:nvPicPr>
            <p:cNvPr id="2054" name="Picture 6" descr="http://www.teknoscienze.com/Contents/Articoli/Images/2013/CO4_2013/becker/Figure%2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17465" y="3793843"/>
              <a:ext cx="1717289" cy="114566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214334" y="4971592"/>
              <a:ext cx="1723549" cy="369332"/>
            </a:xfrm>
            <a:prstGeom prst="rect">
              <a:avLst/>
            </a:prstGeom>
          </p:spPr>
          <p:txBody>
            <a:bodyPr wrap="none">
              <a:spAutoFit/>
            </a:bodyPr>
            <a:lstStyle/>
            <a:p>
              <a:r>
                <a:rPr lang="de-DE" dirty="0">
                  <a:solidFill>
                    <a:srgbClr val="000000"/>
                  </a:solidFill>
                  <a:latin typeface="Arial"/>
                </a:rPr>
                <a:t>Modular Plants</a:t>
              </a:r>
            </a:p>
          </p:txBody>
        </p:sp>
      </p:grpSp>
      <p:grpSp>
        <p:nvGrpSpPr>
          <p:cNvPr id="12" name="Group 11"/>
          <p:cNvGrpSpPr/>
          <p:nvPr/>
        </p:nvGrpSpPr>
        <p:grpSpPr>
          <a:xfrm>
            <a:off x="7456668" y="3656443"/>
            <a:ext cx="2475999" cy="2519708"/>
            <a:chOff x="5042573" y="3580240"/>
            <a:chExt cx="2475999" cy="2519708"/>
          </a:xfrm>
        </p:grpSpPr>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60006" y="3580240"/>
              <a:ext cx="1041135" cy="184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042573" y="5453617"/>
              <a:ext cx="2475999" cy="646331"/>
            </a:xfrm>
            <a:prstGeom prst="rect">
              <a:avLst/>
            </a:prstGeom>
          </p:spPr>
          <p:txBody>
            <a:bodyPr wrap="none">
              <a:spAutoFit/>
            </a:bodyPr>
            <a:lstStyle/>
            <a:p>
              <a:r>
                <a:rPr lang="de-DE" dirty="0">
                  <a:solidFill>
                    <a:srgbClr val="000000"/>
                  </a:solidFill>
                  <a:latin typeface="Arial"/>
                </a:rPr>
                <a:t>Virtual Commissioning</a:t>
              </a:r>
            </a:p>
            <a:p>
              <a:r>
                <a:rPr lang="de-DE" dirty="0">
                  <a:solidFill>
                    <a:srgbClr val="000000"/>
                  </a:solidFill>
                  <a:latin typeface="Arial"/>
                </a:rPr>
                <a:t>Of Factories</a:t>
              </a:r>
            </a:p>
          </p:txBody>
        </p:sp>
      </p:grpSp>
      <p:grpSp>
        <p:nvGrpSpPr>
          <p:cNvPr id="16" name="Group 15"/>
          <p:cNvGrpSpPr/>
          <p:nvPr/>
        </p:nvGrpSpPr>
        <p:grpSpPr>
          <a:xfrm>
            <a:off x="4806313" y="3905589"/>
            <a:ext cx="2185214" cy="1844263"/>
            <a:chOff x="3187063" y="4134185"/>
            <a:chExt cx="2185214" cy="1844263"/>
          </a:xfrm>
        </p:grpSpPr>
        <p:pic>
          <p:nvPicPr>
            <p:cNvPr id="15" name="Picture 2" descr="http://i.computer-bild.de/imgs/5/4/5/5/2/4/9/Drohnen-Testflug-in-Bonn-658x370-a02bc982d5a9803f.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86350" y="4134185"/>
              <a:ext cx="2037029" cy="1145442"/>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p:cNvSpPr/>
            <p:nvPr/>
          </p:nvSpPr>
          <p:spPr>
            <a:xfrm>
              <a:off x="3187063" y="5332117"/>
              <a:ext cx="2185214" cy="646331"/>
            </a:xfrm>
            <a:prstGeom prst="rect">
              <a:avLst/>
            </a:prstGeom>
          </p:spPr>
          <p:txBody>
            <a:bodyPr wrap="none">
              <a:spAutoFit/>
            </a:bodyPr>
            <a:lstStyle/>
            <a:p>
              <a:r>
                <a:rPr lang="de-DE" dirty="0">
                  <a:solidFill>
                    <a:srgbClr val="000000"/>
                  </a:solidFill>
                  <a:latin typeface="Arial"/>
                </a:rPr>
                <a:t>New Paradigms</a:t>
              </a:r>
            </a:p>
            <a:p>
              <a:r>
                <a:rPr lang="de-DE" dirty="0">
                  <a:solidFill>
                    <a:srgbClr val="000000"/>
                  </a:solidFill>
                  <a:latin typeface="Arial"/>
                </a:rPr>
                <a:t>in the Supply Chain</a:t>
              </a:r>
            </a:p>
          </p:txBody>
        </p:sp>
      </p:grpSp>
    </p:spTree>
    <p:extLst>
      <p:ext uri="{BB962C8B-B14F-4D97-AF65-F5344CB8AC3E}">
        <p14:creationId xmlns:p14="http://schemas.microsoft.com/office/powerpoint/2010/main" val="209454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uppieren 131"/>
          <p:cNvGrpSpPr/>
          <p:nvPr>
            <p:custDataLst>
              <p:tags r:id="rId1"/>
            </p:custDataLst>
          </p:nvPr>
        </p:nvGrpSpPr>
        <p:grpSpPr>
          <a:xfrm>
            <a:off x="692373" y="1413928"/>
            <a:ext cx="2412619" cy="2161845"/>
            <a:chOff x="1745407" y="1412877"/>
            <a:chExt cx="1809465" cy="2162971"/>
          </a:xfrm>
        </p:grpSpPr>
        <p:cxnSp>
          <p:nvCxnSpPr>
            <p:cNvPr id="41" name="Gerade Verbindung mit Pfeil 40"/>
            <p:cNvCxnSpPr>
              <a:stCxn id="43" idx="0"/>
            </p:cNvCxnSpPr>
            <p:nvPr/>
          </p:nvCxnSpPr>
          <p:spPr bwMode="auto">
            <a:xfrm flipV="1">
              <a:off x="2397459" y="1412877"/>
              <a:ext cx="0" cy="288923"/>
            </a:xfrm>
            <a:prstGeom prst="straightConnector1">
              <a:avLst/>
            </a:prstGeom>
            <a:solidFill>
              <a:srgbClr val="000000"/>
            </a:solidFill>
            <a:ln w="28575" cap="flat" cmpd="sng" algn="ctr">
              <a:solidFill>
                <a:srgbClr val="879BAA"/>
              </a:solidFill>
              <a:prstDash val="solid"/>
              <a:round/>
              <a:headEnd type="none" w="med" len="med"/>
              <a:tailEnd type="triangle" w="lg" len="lg"/>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42" name="TextBox 5"/>
            <p:cNvSpPr txBox="1">
              <a:spLocks noChangeArrowheads="1"/>
            </p:cNvSpPr>
            <p:nvPr>
              <p:custDataLst>
                <p:tags r:id="rId17"/>
              </p:custDataLst>
            </p:nvPr>
          </p:nvSpPr>
          <p:spPr bwMode="auto">
            <a:xfrm>
              <a:off x="1745407" y="1701800"/>
              <a:ext cx="478247" cy="492443"/>
            </a:xfrm>
            <a:prstGeom prst="rect">
              <a:avLst/>
            </a:prstGeom>
            <a:noFill/>
            <a:ln w="9525">
              <a:noFill/>
              <a:miter lim="800000"/>
              <a:headEnd/>
              <a:tailEnd/>
            </a:ln>
          </p:spPr>
          <p:txBody>
            <a:bodyPr wrap="none" lIns="0" tIns="0" rIns="0" bIns="0">
              <a:spAutoFit/>
            </a:bodyPr>
            <a:lstStyle/>
            <a:p>
              <a:pPr algn="r" defTabSz="913943">
                <a:defRPr/>
              </a:pPr>
              <a:r>
                <a:rPr lang="en-US" sz="1799" b="1" kern="0" dirty="0">
                  <a:solidFill>
                    <a:srgbClr val="000000"/>
                  </a:solidFill>
                </a:rPr>
                <a:t>2020</a:t>
              </a:r>
              <a:br>
                <a:rPr lang="en-US" sz="1599" kern="0" dirty="0">
                  <a:solidFill>
                    <a:srgbClr val="000000"/>
                  </a:solidFill>
                </a:rPr>
              </a:br>
              <a:r>
                <a:rPr lang="en-US" sz="1399" kern="0" dirty="0">
                  <a:solidFill>
                    <a:srgbClr val="000000"/>
                  </a:solidFill>
                </a:rPr>
                <a:t>it will be</a:t>
              </a:r>
              <a:endParaRPr lang="en-US" sz="1399" b="1" kern="0" dirty="0">
                <a:solidFill>
                  <a:srgbClr val="006487"/>
                </a:solidFill>
              </a:endParaRPr>
            </a:p>
          </p:txBody>
        </p:sp>
        <p:sp>
          <p:nvSpPr>
            <p:cNvPr id="43" name="Ellipse 42"/>
            <p:cNvSpPr/>
            <p:nvPr/>
          </p:nvSpPr>
          <p:spPr bwMode="auto">
            <a:xfrm>
              <a:off x="2289459" y="1701800"/>
              <a:ext cx="216000" cy="216000"/>
            </a:xfrm>
            <a:prstGeom prst="ellipse">
              <a:avLst/>
            </a:prstGeom>
            <a:solidFill>
              <a:srgbClr val="006487"/>
            </a:solidFill>
            <a:ln w="28575">
              <a:solidFill>
                <a:srgbClr val="FFFFFF"/>
              </a:solidFill>
            </a:ln>
            <a:effectLst/>
            <a:extLst/>
          </p:spPr>
          <p:txBody>
            <a:bodyPr wrap="square" lIns="107944" tIns="53972" rIns="107944" bIns="53972" numCol="1" spcCol="72000" rtlCol="0" anchor="ctr">
              <a:noAutofit/>
            </a:bodyPr>
            <a:lstStyle/>
            <a:p>
              <a:pPr algn="ctr" defTabSz="913943">
                <a:lnSpc>
                  <a:spcPct val="110000"/>
                </a:lnSpc>
                <a:spcBef>
                  <a:spcPct val="0"/>
                </a:spcBef>
                <a:defRPr/>
              </a:pPr>
              <a:endParaRPr lang="en-US" sz="1799" b="1" kern="0" dirty="0">
                <a:solidFill>
                  <a:srgbClr val="000000"/>
                </a:solidFill>
              </a:endParaRPr>
            </a:p>
          </p:txBody>
        </p:sp>
        <p:sp>
          <p:nvSpPr>
            <p:cNvPr id="44" name="TextBox 5"/>
            <p:cNvSpPr txBox="1">
              <a:spLocks noChangeArrowheads="1"/>
            </p:cNvSpPr>
            <p:nvPr>
              <p:custDataLst>
                <p:tags r:id="rId18"/>
              </p:custDataLst>
            </p:nvPr>
          </p:nvSpPr>
          <p:spPr bwMode="auto">
            <a:xfrm>
              <a:off x="2642362" y="1484624"/>
              <a:ext cx="912510" cy="769394"/>
            </a:xfrm>
            <a:prstGeom prst="rect">
              <a:avLst/>
            </a:prstGeom>
            <a:noFill/>
            <a:ln w="9525">
              <a:noFill/>
              <a:miter lim="800000"/>
              <a:headEnd/>
              <a:tailEnd/>
            </a:ln>
          </p:spPr>
          <p:txBody>
            <a:bodyPr wrap="none" lIns="0" tIns="0" rIns="0" bIns="0">
              <a:spAutoFit/>
            </a:bodyPr>
            <a:lstStyle/>
            <a:p>
              <a:pPr defTabSz="913943">
                <a:defRPr/>
              </a:pPr>
              <a:r>
                <a:rPr lang="en-US" sz="3598" b="1" kern="0" dirty="0">
                  <a:solidFill>
                    <a:srgbClr val="006487"/>
                  </a:solidFill>
                </a:rPr>
                <a:t>45</a:t>
              </a:r>
              <a:br>
                <a:rPr lang="en-US" sz="3598" b="1" kern="0" dirty="0">
                  <a:solidFill>
                    <a:srgbClr val="006487"/>
                  </a:solidFill>
                </a:rPr>
              </a:br>
              <a:r>
                <a:rPr lang="en-US" sz="1399" kern="0" dirty="0">
                  <a:solidFill>
                    <a:srgbClr val="006487"/>
                  </a:solidFill>
                </a:rPr>
                <a:t>Billion Terabytes</a:t>
              </a:r>
            </a:p>
          </p:txBody>
        </p:sp>
        <p:cxnSp>
          <p:nvCxnSpPr>
            <p:cNvPr id="45" name="Gerade Verbindung mit Pfeil 44"/>
            <p:cNvCxnSpPr>
              <a:stCxn id="50" idx="0"/>
              <a:endCxn id="43" idx="4"/>
            </p:cNvCxnSpPr>
            <p:nvPr/>
          </p:nvCxnSpPr>
          <p:spPr bwMode="auto">
            <a:xfrm flipV="1">
              <a:off x="2397459" y="1917800"/>
              <a:ext cx="0" cy="1658048"/>
            </a:xfrm>
            <a:prstGeom prst="straightConnector1">
              <a:avLst/>
            </a:prstGeom>
            <a:solidFill>
              <a:srgbClr val="000000"/>
            </a:solidFill>
            <a:ln w="28575" cap="flat" cmpd="sng" algn="ctr">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grpSp>
      <p:grpSp>
        <p:nvGrpSpPr>
          <p:cNvPr id="4" name="Gruppieren 130"/>
          <p:cNvGrpSpPr/>
          <p:nvPr/>
        </p:nvGrpSpPr>
        <p:grpSpPr>
          <a:xfrm>
            <a:off x="861959" y="3507399"/>
            <a:ext cx="2243033" cy="1539274"/>
            <a:chOff x="1872597" y="3507440"/>
            <a:chExt cx="1682276" cy="1540076"/>
          </a:xfrm>
        </p:grpSpPr>
        <p:grpSp>
          <p:nvGrpSpPr>
            <p:cNvPr id="5" name="Gruppieren 129"/>
            <p:cNvGrpSpPr/>
            <p:nvPr/>
          </p:nvGrpSpPr>
          <p:grpSpPr>
            <a:xfrm>
              <a:off x="1872597" y="3507440"/>
              <a:ext cx="1682276" cy="584824"/>
              <a:chOff x="1872597" y="3507440"/>
              <a:chExt cx="1682276" cy="584824"/>
            </a:xfrm>
          </p:grpSpPr>
          <p:sp>
            <p:nvSpPr>
              <p:cNvPr id="49" name="TextBox 5"/>
              <p:cNvSpPr txBox="1">
                <a:spLocks noChangeArrowheads="1"/>
              </p:cNvSpPr>
              <p:nvPr>
                <p:custDataLst>
                  <p:tags r:id="rId15"/>
                </p:custDataLst>
              </p:nvPr>
            </p:nvSpPr>
            <p:spPr bwMode="auto">
              <a:xfrm>
                <a:off x="1872597" y="3575848"/>
                <a:ext cx="351058" cy="492442"/>
              </a:xfrm>
              <a:prstGeom prst="rect">
                <a:avLst/>
              </a:prstGeom>
              <a:noFill/>
              <a:ln w="9525">
                <a:noFill/>
                <a:miter lim="800000"/>
                <a:headEnd/>
                <a:tailEnd/>
              </a:ln>
            </p:spPr>
            <p:txBody>
              <a:bodyPr wrap="none" lIns="0" tIns="0" rIns="0" bIns="0">
                <a:spAutoFit/>
              </a:bodyPr>
              <a:lstStyle/>
              <a:p>
                <a:pPr algn="r" defTabSz="913943">
                  <a:defRPr/>
                </a:pPr>
                <a:r>
                  <a:rPr lang="en-US" sz="1799" b="1" kern="0" dirty="0">
                    <a:solidFill>
                      <a:srgbClr val="000000"/>
                    </a:solidFill>
                  </a:rPr>
                  <a:t>2015</a:t>
                </a:r>
                <a:br>
                  <a:rPr lang="en-US" sz="1799" kern="0" dirty="0">
                    <a:solidFill>
                      <a:srgbClr val="000000"/>
                    </a:solidFill>
                  </a:rPr>
                </a:br>
                <a:endParaRPr lang="en-US" sz="1399" b="1" kern="0" dirty="0">
                  <a:solidFill>
                    <a:srgbClr val="006487"/>
                  </a:solidFill>
                </a:endParaRPr>
              </a:p>
            </p:txBody>
          </p:sp>
          <p:sp>
            <p:nvSpPr>
              <p:cNvPr id="50" name="Ellipse 49"/>
              <p:cNvSpPr/>
              <p:nvPr/>
            </p:nvSpPr>
            <p:spPr bwMode="auto">
              <a:xfrm>
                <a:off x="2289459" y="3575848"/>
                <a:ext cx="216000" cy="216000"/>
              </a:xfrm>
              <a:prstGeom prst="ellipse">
                <a:avLst/>
              </a:prstGeom>
              <a:solidFill>
                <a:srgbClr val="006487"/>
              </a:solidFill>
              <a:ln w="28575">
                <a:solidFill>
                  <a:srgbClr val="FFFFFF"/>
                </a:solidFill>
              </a:ln>
              <a:effectLst/>
              <a:extLst/>
            </p:spPr>
            <p:txBody>
              <a:bodyPr wrap="square" lIns="107944" tIns="53972" rIns="107944" bIns="53972" numCol="1" spcCol="72000" rtlCol="0" anchor="ctr">
                <a:noAutofit/>
              </a:bodyPr>
              <a:lstStyle/>
              <a:p>
                <a:pPr algn="ctr" defTabSz="913943">
                  <a:lnSpc>
                    <a:spcPct val="110000"/>
                  </a:lnSpc>
                  <a:spcBef>
                    <a:spcPct val="0"/>
                  </a:spcBef>
                  <a:defRPr/>
                </a:pPr>
                <a:endParaRPr lang="en-US" sz="1799" b="1" kern="0" dirty="0">
                  <a:solidFill>
                    <a:srgbClr val="000000"/>
                  </a:solidFill>
                </a:endParaRPr>
              </a:p>
            </p:txBody>
          </p:sp>
          <p:sp>
            <p:nvSpPr>
              <p:cNvPr id="51" name="TextBox 5"/>
              <p:cNvSpPr txBox="1">
                <a:spLocks noChangeArrowheads="1"/>
              </p:cNvSpPr>
              <p:nvPr>
                <p:custDataLst>
                  <p:tags r:id="rId16"/>
                </p:custDataLst>
              </p:nvPr>
            </p:nvSpPr>
            <p:spPr bwMode="auto">
              <a:xfrm>
                <a:off x="2642362" y="3507440"/>
                <a:ext cx="912511" cy="584824"/>
              </a:xfrm>
              <a:prstGeom prst="rect">
                <a:avLst/>
              </a:prstGeom>
              <a:noFill/>
              <a:ln w="9525">
                <a:noFill/>
                <a:miter lim="800000"/>
                <a:headEnd/>
                <a:tailEnd/>
              </a:ln>
            </p:spPr>
            <p:txBody>
              <a:bodyPr wrap="none" lIns="0" tIns="0" rIns="0" bIns="0">
                <a:spAutoFit/>
              </a:bodyPr>
              <a:lstStyle/>
              <a:p>
                <a:pPr defTabSz="913943">
                  <a:defRPr/>
                </a:pPr>
                <a:r>
                  <a:rPr lang="en-US" sz="2399" b="1" kern="0" dirty="0">
                    <a:solidFill>
                      <a:srgbClr val="006487"/>
                    </a:solidFill>
                  </a:rPr>
                  <a:t>7.4</a:t>
                </a:r>
                <a:br>
                  <a:rPr lang="en-US" sz="2399" b="1" kern="0" dirty="0">
                    <a:solidFill>
                      <a:srgbClr val="006487"/>
                    </a:solidFill>
                  </a:rPr>
                </a:br>
                <a:r>
                  <a:rPr lang="en-US" sz="1399" kern="0" dirty="0">
                    <a:solidFill>
                      <a:srgbClr val="006487"/>
                    </a:solidFill>
                  </a:rPr>
                  <a:t>Billion Terabytes</a:t>
                </a:r>
              </a:p>
            </p:txBody>
          </p:sp>
        </p:grpSp>
        <p:cxnSp>
          <p:nvCxnSpPr>
            <p:cNvPr id="48" name="Gerade Verbindung mit Pfeil 47"/>
            <p:cNvCxnSpPr>
              <a:stCxn id="54" idx="0"/>
              <a:endCxn id="50" idx="4"/>
            </p:cNvCxnSpPr>
            <p:nvPr/>
          </p:nvCxnSpPr>
          <p:spPr bwMode="auto">
            <a:xfrm flipV="1">
              <a:off x="2397459" y="3791848"/>
              <a:ext cx="0" cy="1255668"/>
            </a:xfrm>
            <a:prstGeom prst="straightConnector1">
              <a:avLst/>
            </a:prstGeom>
            <a:solidFill>
              <a:srgbClr val="000000"/>
            </a:solidFill>
            <a:ln w="28575" cap="flat" cmpd="sng" algn="ctr">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grpSp>
      <p:grpSp>
        <p:nvGrpSpPr>
          <p:cNvPr id="6" name="Gruppieren 128"/>
          <p:cNvGrpSpPr/>
          <p:nvPr>
            <p:custDataLst>
              <p:tags r:id="rId2"/>
            </p:custDataLst>
          </p:nvPr>
        </p:nvGrpSpPr>
        <p:grpSpPr>
          <a:xfrm>
            <a:off x="862142" y="5046673"/>
            <a:ext cx="2242853" cy="1117752"/>
            <a:chOff x="1872732" y="5047516"/>
            <a:chExt cx="1682141" cy="1118334"/>
          </a:xfrm>
        </p:grpSpPr>
        <p:sp>
          <p:nvSpPr>
            <p:cNvPr id="53" name="TextBox 5"/>
            <p:cNvSpPr txBox="1">
              <a:spLocks noChangeArrowheads="1"/>
            </p:cNvSpPr>
            <p:nvPr>
              <p:custDataLst>
                <p:tags r:id="rId13"/>
              </p:custDataLst>
            </p:nvPr>
          </p:nvSpPr>
          <p:spPr bwMode="auto">
            <a:xfrm>
              <a:off x="1872732" y="5047516"/>
              <a:ext cx="350922" cy="492186"/>
            </a:xfrm>
            <a:prstGeom prst="rect">
              <a:avLst/>
            </a:prstGeom>
            <a:noFill/>
            <a:ln w="9525">
              <a:noFill/>
              <a:miter lim="800000"/>
              <a:headEnd/>
              <a:tailEnd/>
            </a:ln>
          </p:spPr>
          <p:txBody>
            <a:bodyPr wrap="none" lIns="0" tIns="0" rIns="0" bIns="0">
              <a:spAutoFit/>
            </a:bodyPr>
            <a:lstStyle/>
            <a:p>
              <a:pPr algn="r" defTabSz="913943">
                <a:defRPr/>
              </a:pPr>
              <a:r>
                <a:rPr lang="en-US" sz="1799" b="1" kern="0" dirty="0">
                  <a:solidFill>
                    <a:srgbClr val="000000"/>
                  </a:solidFill>
                </a:rPr>
                <a:t>2012</a:t>
              </a:r>
              <a:br>
                <a:rPr lang="en-US" sz="1599" kern="0" dirty="0">
                  <a:solidFill>
                    <a:srgbClr val="000000"/>
                  </a:solidFill>
                </a:rPr>
              </a:br>
              <a:endParaRPr lang="en-US" sz="1399" b="1" kern="0" dirty="0">
                <a:solidFill>
                  <a:srgbClr val="006487"/>
                </a:solidFill>
              </a:endParaRPr>
            </a:p>
          </p:txBody>
        </p:sp>
        <p:sp>
          <p:nvSpPr>
            <p:cNvPr id="54" name="Ellipse 53"/>
            <p:cNvSpPr/>
            <p:nvPr/>
          </p:nvSpPr>
          <p:spPr bwMode="auto">
            <a:xfrm>
              <a:off x="2289459" y="5047516"/>
              <a:ext cx="216000" cy="216000"/>
            </a:xfrm>
            <a:prstGeom prst="ellipse">
              <a:avLst/>
            </a:prstGeom>
            <a:solidFill>
              <a:srgbClr val="006487"/>
            </a:solidFill>
            <a:ln w="28575">
              <a:solidFill>
                <a:srgbClr val="FFFFFF"/>
              </a:solidFill>
            </a:ln>
            <a:effectLst/>
            <a:extLst/>
          </p:spPr>
          <p:txBody>
            <a:bodyPr wrap="square" lIns="107944" tIns="53972" rIns="107944" bIns="53972" numCol="1" spcCol="72000" rtlCol="0" anchor="ctr">
              <a:noAutofit/>
            </a:bodyPr>
            <a:lstStyle/>
            <a:p>
              <a:pPr algn="ctr" defTabSz="913943">
                <a:lnSpc>
                  <a:spcPct val="110000"/>
                </a:lnSpc>
                <a:spcBef>
                  <a:spcPct val="0"/>
                </a:spcBef>
                <a:defRPr/>
              </a:pPr>
              <a:endParaRPr lang="en-US" sz="1799" b="1" kern="0" dirty="0">
                <a:solidFill>
                  <a:srgbClr val="000000"/>
                </a:solidFill>
              </a:endParaRPr>
            </a:p>
          </p:txBody>
        </p:sp>
        <p:sp>
          <p:nvSpPr>
            <p:cNvPr id="55" name="TextBox 5"/>
            <p:cNvSpPr txBox="1">
              <a:spLocks noChangeArrowheads="1"/>
            </p:cNvSpPr>
            <p:nvPr>
              <p:custDataLst>
                <p:tags r:id="rId14"/>
              </p:custDataLst>
            </p:nvPr>
          </p:nvSpPr>
          <p:spPr bwMode="auto">
            <a:xfrm>
              <a:off x="2642362" y="5047868"/>
              <a:ext cx="912511" cy="492442"/>
            </a:xfrm>
            <a:prstGeom prst="rect">
              <a:avLst/>
            </a:prstGeom>
            <a:noFill/>
            <a:ln w="9525">
              <a:noFill/>
              <a:miter lim="800000"/>
              <a:headEnd/>
              <a:tailEnd/>
            </a:ln>
          </p:spPr>
          <p:txBody>
            <a:bodyPr wrap="none" lIns="0" tIns="0" rIns="0" bIns="0">
              <a:spAutoFit/>
            </a:bodyPr>
            <a:lstStyle/>
            <a:p>
              <a:pPr defTabSz="913943">
                <a:defRPr/>
              </a:pPr>
              <a:r>
                <a:rPr lang="en-US" sz="1799" b="1" kern="0" dirty="0">
                  <a:solidFill>
                    <a:srgbClr val="006487"/>
                  </a:solidFill>
                </a:rPr>
                <a:t>3.1</a:t>
              </a:r>
              <a:br>
                <a:rPr lang="en-US" sz="1799" b="1" kern="0" dirty="0">
                  <a:solidFill>
                    <a:srgbClr val="006487"/>
                  </a:solidFill>
                </a:rPr>
              </a:br>
              <a:r>
                <a:rPr lang="en-US" sz="1399" kern="0" dirty="0">
                  <a:solidFill>
                    <a:srgbClr val="006487"/>
                  </a:solidFill>
                </a:rPr>
                <a:t>Billion Terabytes</a:t>
              </a:r>
            </a:p>
          </p:txBody>
        </p:sp>
        <p:cxnSp>
          <p:nvCxnSpPr>
            <p:cNvPr id="56" name="Gerade Verbindung mit Pfeil 55"/>
            <p:cNvCxnSpPr>
              <a:endCxn id="54" idx="4"/>
            </p:cNvCxnSpPr>
            <p:nvPr/>
          </p:nvCxnSpPr>
          <p:spPr bwMode="auto">
            <a:xfrm flipV="1">
              <a:off x="2397459" y="5263516"/>
              <a:ext cx="0" cy="902334"/>
            </a:xfrm>
            <a:prstGeom prst="straightConnector1">
              <a:avLst/>
            </a:prstGeom>
            <a:solidFill>
              <a:srgbClr val="000000"/>
            </a:solidFill>
            <a:ln w="28575" cap="flat" cmpd="sng" algn="ctr">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grpSp>
      <p:sp>
        <p:nvSpPr>
          <p:cNvPr id="179" name="Rechteck 178"/>
          <p:cNvSpPr/>
          <p:nvPr/>
        </p:nvSpPr>
        <p:spPr bwMode="auto">
          <a:xfrm>
            <a:off x="7149805" y="1401233"/>
            <a:ext cx="4610824" cy="4763194"/>
          </a:xfrm>
          <a:prstGeom prst="rect">
            <a:avLst/>
          </a:prstGeom>
          <a:solidFill>
            <a:srgbClr val="879BAA"/>
          </a:solidFill>
          <a:ln>
            <a:solidFill>
              <a:srgbClr val="879BAA"/>
            </a:solidFill>
          </a:ln>
          <a:effectLst/>
          <a:extLst/>
        </p:spPr>
        <p:txBody>
          <a:bodyPr wrap="square" lIns="107944" tIns="35981" rIns="107944" bIns="35981" numCol="1" spcCol="72000" rtlCol="0" anchor="t">
            <a:noAutofit/>
          </a:bodyPr>
          <a:lstStyle/>
          <a:p>
            <a:pPr defTabSz="913943">
              <a:lnSpc>
                <a:spcPct val="110000"/>
              </a:lnSpc>
              <a:defRPr/>
            </a:pPr>
            <a:r>
              <a:rPr lang="en-US" sz="1599" b="1" kern="0" dirty="0">
                <a:solidFill>
                  <a:srgbClr val="FFFFFF"/>
                </a:solidFill>
              </a:rPr>
              <a:t>Big data / cloud applications</a:t>
            </a:r>
          </a:p>
        </p:txBody>
      </p:sp>
      <p:sp>
        <p:nvSpPr>
          <p:cNvPr id="180" name="Rectangle 4"/>
          <p:cNvSpPr>
            <a:spLocks noChangeArrowheads="1"/>
          </p:cNvSpPr>
          <p:nvPr/>
        </p:nvSpPr>
        <p:spPr bwMode="auto">
          <a:xfrm>
            <a:off x="3695733" y="1738579"/>
            <a:ext cx="8208912" cy="1945138"/>
          </a:xfrm>
          <a:prstGeom prst="rect">
            <a:avLst/>
          </a:prstGeom>
          <a:solidFill>
            <a:srgbClr val="FFFFFF"/>
          </a:solidFill>
          <a:ln w="9525" algn="ctr">
            <a:solidFill>
              <a:srgbClr val="879BAA"/>
            </a:solidFill>
            <a:miter lim="800000"/>
            <a:headEnd/>
            <a:tailEnd/>
          </a:ln>
        </p:spPr>
        <p:txBody>
          <a:bodyPr wrap="none" lIns="107944" tIns="71963" rIns="107944" bIns="71963" anchor="t"/>
          <a:lstStyle/>
          <a:p>
            <a:pPr defTabSz="913943">
              <a:defRPr/>
            </a:pPr>
            <a:r>
              <a:rPr lang="en-US" sz="1599" b="1" kern="0" dirty="0">
                <a:solidFill>
                  <a:srgbClr val="006487"/>
                </a:solidFill>
              </a:rPr>
              <a:t>From machine</a:t>
            </a:r>
            <a:r>
              <a:rPr lang="en-US" sz="1599" kern="0" dirty="0">
                <a:solidFill>
                  <a:srgbClr val="006487"/>
                </a:solidFill>
              </a:rPr>
              <a:t> </a:t>
            </a:r>
            <a:r>
              <a:rPr lang="en-US" sz="1599" b="1" kern="0" dirty="0">
                <a:solidFill>
                  <a:srgbClr val="006487"/>
                </a:solidFill>
              </a:rPr>
              <a:t>to</a:t>
            </a:r>
            <a:r>
              <a:rPr lang="en-US" sz="1599" kern="0" dirty="0">
                <a:solidFill>
                  <a:srgbClr val="006487"/>
                </a:solidFill>
              </a:rPr>
              <a:t> </a:t>
            </a:r>
            <a:r>
              <a:rPr lang="en-US" sz="1599" b="1" kern="0" dirty="0">
                <a:solidFill>
                  <a:srgbClr val="006487"/>
                </a:solidFill>
              </a:rPr>
              <a:t>machine – the focus today and in the future</a:t>
            </a:r>
            <a:endParaRPr lang="en-US" sz="1599" kern="0" dirty="0">
              <a:solidFill>
                <a:srgbClr val="006487"/>
              </a:solidFill>
            </a:endParaRPr>
          </a:p>
        </p:txBody>
      </p:sp>
      <p:sp>
        <p:nvSpPr>
          <p:cNvPr id="181" name="Rectangle 4"/>
          <p:cNvSpPr>
            <a:spLocks noChangeArrowheads="1"/>
          </p:cNvSpPr>
          <p:nvPr/>
        </p:nvSpPr>
        <p:spPr bwMode="auto">
          <a:xfrm>
            <a:off x="3695733" y="3839882"/>
            <a:ext cx="8208912" cy="2187851"/>
          </a:xfrm>
          <a:prstGeom prst="rect">
            <a:avLst/>
          </a:prstGeom>
          <a:solidFill>
            <a:srgbClr val="FFFFFF"/>
          </a:solidFill>
          <a:ln w="9525" algn="ctr">
            <a:solidFill>
              <a:srgbClr val="879BAA"/>
            </a:solidFill>
            <a:miter lim="800000"/>
            <a:headEnd/>
            <a:tailEnd/>
          </a:ln>
        </p:spPr>
        <p:txBody>
          <a:bodyPr wrap="none" lIns="107944" tIns="71963" rIns="107944" bIns="71963" anchor="t"/>
          <a:lstStyle/>
          <a:p>
            <a:pPr defTabSz="913943">
              <a:defRPr/>
            </a:pPr>
            <a:r>
              <a:rPr lang="en-US" sz="1599" b="1" kern="0" dirty="0">
                <a:solidFill>
                  <a:srgbClr val="006487"/>
                </a:solidFill>
              </a:rPr>
              <a:t>From person to person – that was the beginning</a:t>
            </a:r>
            <a:endParaRPr lang="en-US" sz="1599" kern="0" dirty="0">
              <a:solidFill>
                <a:srgbClr val="006487"/>
              </a:solidFill>
            </a:endParaRPr>
          </a:p>
        </p:txBody>
      </p:sp>
      <p:sp>
        <p:nvSpPr>
          <p:cNvPr id="189" name="Textfeld 188"/>
          <p:cNvSpPr txBox="1">
            <a:spLocks/>
          </p:cNvSpPr>
          <p:nvPr/>
        </p:nvSpPr>
        <p:spPr bwMode="gray">
          <a:xfrm>
            <a:off x="4557989" y="2226742"/>
            <a:ext cx="5186416" cy="1076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wrap="square" lIns="0" tIns="0" rIns="0" bIns="0" rtlCol="0" anchor="t">
            <a:spAutoFit/>
          </a:bodyPr>
          <a:lstStyle/>
          <a:p>
            <a:pPr defTabSz="913943">
              <a:spcBef>
                <a:spcPts val="600"/>
              </a:spcBef>
              <a:buClr>
                <a:srgbClr val="879BAA"/>
              </a:buClr>
              <a:defRPr/>
            </a:pPr>
            <a:r>
              <a:rPr lang="en-US" sz="1399" b="1" kern="0" dirty="0">
                <a:solidFill>
                  <a:srgbClr val="000000"/>
                </a:solidFill>
              </a:rPr>
              <a:t>Machine2Machine</a:t>
            </a:r>
            <a:br>
              <a:rPr lang="en-US" sz="1399" b="1" kern="0" dirty="0">
                <a:solidFill>
                  <a:srgbClr val="000000"/>
                </a:solidFill>
              </a:rPr>
            </a:br>
            <a:r>
              <a:rPr lang="en-US" sz="1399" kern="0" dirty="0">
                <a:solidFill>
                  <a:srgbClr val="000000"/>
                </a:solidFill>
              </a:rPr>
              <a:t>Sensors, meters, devices, industrial machines</a:t>
            </a:r>
            <a:br>
              <a:rPr lang="en-US" sz="1399" kern="0" dirty="0">
                <a:solidFill>
                  <a:srgbClr val="000000"/>
                </a:solidFill>
              </a:rPr>
            </a:br>
            <a:br>
              <a:rPr lang="en-US" sz="1399" b="1" kern="0" dirty="0">
                <a:solidFill>
                  <a:srgbClr val="000000"/>
                </a:solidFill>
              </a:rPr>
            </a:br>
            <a:r>
              <a:rPr lang="en-US" sz="1399" b="1" kern="0" dirty="0">
                <a:solidFill>
                  <a:srgbClr val="000000"/>
                </a:solidFill>
              </a:rPr>
              <a:t>Internet of Things/"Industry 4.0"</a:t>
            </a:r>
            <a:br>
              <a:rPr lang="en-US" sz="1399" b="1" kern="0" dirty="0">
                <a:solidFill>
                  <a:srgbClr val="000000"/>
                </a:solidFill>
              </a:rPr>
            </a:br>
            <a:r>
              <a:rPr lang="en-US" sz="1399" kern="0" dirty="0">
                <a:solidFill>
                  <a:srgbClr val="000000"/>
                </a:solidFill>
              </a:rPr>
              <a:t>Enabling additional productivity levers and new business models </a:t>
            </a:r>
            <a:endParaRPr lang="en-US" sz="1399" b="1" kern="0" dirty="0">
              <a:solidFill>
                <a:srgbClr val="000000"/>
              </a:solidFill>
            </a:endParaRPr>
          </a:p>
        </p:txBody>
      </p:sp>
      <p:sp>
        <p:nvSpPr>
          <p:cNvPr id="190" name="Rechteck 189"/>
          <p:cNvSpPr>
            <a:spLocks/>
          </p:cNvSpPr>
          <p:nvPr/>
        </p:nvSpPr>
        <p:spPr bwMode="auto">
          <a:xfrm>
            <a:off x="10368475" y="2138662"/>
            <a:ext cx="986832" cy="1437110"/>
          </a:xfrm>
          <a:prstGeom prst="rect">
            <a:avLst/>
          </a:prstGeom>
          <a:solidFill>
            <a:srgbClr val="879BAA"/>
          </a:solidFill>
          <a:ln w="9525" cmpd="sng" algn="ctr">
            <a:solidFill>
              <a:srgbClr val="879BAA"/>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grpSp>
        <p:nvGrpSpPr>
          <p:cNvPr id="7" name="Gruppieren 115"/>
          <p:cNvGrpSpPr/>
          <p:nvPr>
            <p:custDataLst>
              <p:tags r:id="rId3"/>
            </p:custDataLst>
          </p:nvPr>
        </p:nvGrpSpPr>
        <p:grpSpPr>
          <a:xfrm>
            <a:off x="10460350" y="2700144"/>
            <a:ext cx="839439" cy="441035"/>
            <a:chOff x="6781793" y="4917203"/>
            <a:chExt cx="829628" cy="431416"/>
          </a:xfrm>
        </p:grpSpPr>
        <p:cxnSp>
          <p:nvCxnSpPr>
            <p:cNvPr id="192" name="AutoShape 3"/>
            <p:cNvCxnSpPr>
              <a:cxnSpLocks noChangeShapeType="1"/>
              <a:stCxn id="195" idx="2"/>
              <a:endCxn id="196" idx="0"/>
            </p:cNvCxnSpPr>
            <p:nvPr>
              <p:custDataLst>
                <p:tags r:id="rId6"/>
              </p:custDataLst>
            </p:nvPr>
          </p:nvCxnSpPr>
          <p:spPr bwMode="auto">
            <a:xfrm rot="5400000">
              <a:off x="6988103" y="4978522"/>
              <a:ext cx="105406" cy="308452"/>
            </a:xfrm>
            <a:prstGeom prst="bentConnector3">
              <a:avLst>
                <a:gd name="adj1" fmla="val 50000"/>
              </a:avLst>
            </a:prstGeom>
            <a:noFill/>
            <a:ln w="12700">
              <a:solidFill>
                <a:srgbClr val="FFFFFF"/>
              </a:solidFill>
              <a:prstDash val="solid"/>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3" name="AutoShape 4"/>
            <p:cNvCxnSpPr>
              <a:cxnSpLocks noChangeShapeType="1"/>
              <a:stCxn id="195" idx="2"/>
              <a:endCxn id="197" idx="0"/>
            </p:cNvCxnSpPr>
            <p:nvPr>
              <p:custDataLst>
                <p:tags r:id="rId7"/>
              </p:custDataLst>
            </p:nvPr>
          </p:nvCxnSpPr>
          <p:spPr bwMode="auto">
            <a:xfrm>
              <a:off x="7195032" y="5080045"/>
              <a:ext cx="78" cy="105732"/>
            </a:xfrm>
            <a:prstGeom prst="straightConnector1">
              <a:avLst/>
            </a:prstGeom>
            <a:noFill/>
            <a:ln w="12700">
              <a:solidFill>
                <a:srgbClr val="FFFFFF"/>
              </a:solidFill>
              <a:prstDash val="solid"/>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4" name="AutoShape 5"/>
            <p:cNvCxnSpPr>
              <a:cxnSpLocks noChangeShapeType="1"/>
              <a:stCxn id="195" idx="2"/>
              <a:endCxn id="198" idx="0"/>
            </p:cNvCxnSpPr>
            <p:nvPr>
              <p:custDataLst>
                <p:tags r:id="rId8"/>
              </p:custDataLst>
            </p:nvPr>
          </p:nvCxnSpPr>
          <p:spPr bwMode="auto">
            <a:xfrm rot="16200000" flipH="1">
              <a:off x="7297967" y="4977110"/>
              <a:ext cx="105732" cy="311602"/>
            </a:xfrm>
            <a:prstGeom prst="bentConnector3">
              <a:avLst>
                <a:gd name="adj1" fmla="val 50000"/>
              </a:avLst>
            </a:prstGeom>
            <a:noFill/>
            <a:ln w="12700">
              <a:solidFill>
                <a:srgbClr val="FFFFFF"/>
              </a:solidFill>
              <a:prstDash val="solid"/>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5" name="Rechteck 194"/>
            <p:cNvSpPr/>
            <p:nvPr>
              <p:custDataLst>
                <p:tags r:id="rId9"/>
              </p:custDataLst>
            </p:nvPr>
          </p:nvSpPr>
          <p:spPr bwMode="auto">
            <a:xfrm>
              <a:off x="7090324" y="4917203"/>
              <a:ext cx="209416" cy="162842"/>
            </a:xfrm>
            <a:prstGeom prst="rect">
              <a:avLst/>
            </a:prstGeom>
            <a:solidFill>
              <a:srgbClr val="BECDD7"/>
            </a:solidFill>
            <a:ln w="12700">
              <a:solidFill>
                <a:srgbClr val="BECDD7"/>
              </a:solidFill>
              <a:prstDash val="solid"/>
              <a:miter lim="800000"/>
              <a:headEnd/>
              <a:tailEnd/>
            </a:ln>
            <a:effectLst/>
          </p:spPr>
          <p:txBody>
            <a:bodyPr lIns="89953" tIns="46776" rIns="89953" bIns="46776" anchor="ctr"/>
            <a:lstStyle/>
            <a:p>
              <a:pPr marL="177711" indent="-177711" algn="ctr" defTabSz="913943" eaLnBrk="0" hangingPunct="0">
                <a:buClr>
                  <a:srgbClr val="BECDD7"/>
                </a:buClr>
                <a:buSzPct val="100000"/>
                <a:defRPr/>
              </a:pPr>
              <a:endParaRPr lang="en-US" sz="500" b="1" kern="0" dirty="0">
                <a:solidFill>
                  <a:srgbClr val="ADBECB"/>
                </a:solidFill>
                <a:latin typeface="Arial"/>
              </a:endParaRPr>
            </a:p>
          </p:txBody>
        </p:sp>
        <p:sp>
          <p:nvSpPr>
            <p:cNvPr id="196" name="Rectangle 14"/>
            <p:cNvSpPr>
              <a:spLocks noChangeArrowheads="1"/>
            </p:cNvSpPr>
            <p:nvPr>
              <p:custDataLst>
                <p:tags r:id="rId10"/>
              </p:custDataLst>
            </p:nvPr>
          </p:nvSpPr>
          <p:spPr bwMode="gray">
            <a:xfrm>
              <a:off x="6781793" y="5185451"/>
              <a:ext cx="209574" cy="162842"/>
            </a:xfrm>
            <a:prstGeom prst="rect">
              <a:avLst/>
            </a:prstGeom>
            <a:solidFill>
              <a:srgbClr val="FFFFFF"/>
            </a:solidFill>
            <a:ln w="12700" algn="ctr">
              <a:solidFill>
                <a:srgbClr val="FFFFFF"/>
              </a:solidFill>
              <a:miter lim="800000"/>
              <a:headEnd/>
              <a:tailEnd/>
            </a:ln>
          </p:spPr>
          <p:txBody>
            <a:bodyPr lIns="0" tIns="0" rIns="0" bIns="0" anchor="ctr"/>
            <a:lstStyle/>
            <a:p>
              <a:pPr algn="ctr" defTabSz="913943" eaLnBrk="0" hangingPunct="0">
                <a:defRPr/>
              </a:pPr>
              <a:endParaRPr lang="en-US" sz="500" b="1" kern="0" dirty="0">
                <a:solidFill>
                  <a:srgbClr val="000000"/>
                </a:solidFill>
              </a:endParaRPr>
            </a:p>
          </p:txBody>
        </p:sp>
        <p:sp>
          <p:nvSpPr>
            <p:cNvPr id="197" name="Rectangle 14"/>
            <p:cNvSpPr>
              <a:spLocks noChangeArrowheads="1"/>
            </p:cNvSpPr>
            <p:nvPr>
              <p:custDataLst>
                <p:tags r:id="rId11"/>
              </p:custDataLst>
            </p:nvPr>
          </p:nvSpPr>
          <p:spPr bwMode="gray">
            <a:xfrm>
              <a:off x="7090323" y="5185777"/>
              <a:ext cx="209574" cy="162842"/>
            </a:xfrm>
            <a:prstGeom prst="rect">
              <a:avLst/>
            </a:prstGeom>
            <a:solidFill>
              <a:srgbClr val="FFFFFF"/>
            </a:solidFill>
            <a:ln w="12700" algn="ctr">
              <a:solidFill>
                <a:srgbClr val="FFFFFF"/>
              </a:solidFill>
              <a:miter lim="800000"/>
              <a:headEnd/>
              <a:tailEnd/>
            </a:ln>
          </p:spPr>
          <p:txBody>
            <a:bodyPr lIns="0" tIns="0" rIns="0" bIns="0" anchor="ctr"/>
            <a:lstStyle/>
            <a:p>
              <a:pPr algn="ctr" defTabSz="913943" eaLnBrk="0" hangingPunct="0">
                <a:defRPr/>
              </a:pPr>
              <a:endParaRPr lang="en-US" sz="500" b="1" kern="0" dirty="0">
                <a:solidFill>
                  <a:srgbClr val="000000"/>
                </a:solidFill>
              </a:endParaRPr>
            </a:p>
          </p:txBody>
        </p:sp>
        <p:sp>
          <p:nvSpPr>
            <p:cNvPr id="198" name="Rectangle 14"/>
            <p:cNvSpPr>
              <a:spLocks noChangeArrowheads="1"/>
            </p:cNvSpPr>
            <p:nvPr>
              <p:custDataLst>
                <p:tags r:id="rId12"/>
              </p:custDataLst>
            </p:nvPr>
          </p:nvSpPr>
          <p:spPr bwMode="gray">
            <a:xfrm>
              <a:off x="7401847" y="5185777"/>
              <a:ext cx="209574" cy="162842"/>
            </a:xfrm>
            <a:prstGeom prst="rect">
              <a:avLst/>
            </a:prstGeom>
            <a:solidFill>
              <a:srgbClr val="FFFFFF"/>
            </a:solidFill>
            <a:ln w="12700" algn="ctr">
              <a:solidFill>
                <a:srgbClr val="FFFFFF"/>
              </a:solidFill>
              <a:miter lim="800000"/>
              <a:headEnd/>
              <a:tailEnd/>
            </a:ln>
          </p:spPr>
          <p:txBody>
            <a:bodyPr lIns="0" tIns="0" rIns="0" bIns="0" anchor="ctr"/>
            <a:lstStyle/>
            <a:p>
              <a:pPr algn="ctr" defTabSz="913943" eaLnBrk="0" hangingPunct="0">
                <a:defRPr/>
              </a:pPr>
              <a:endParaRPr lang="en-US" sz="500" b="1" kern="0" dirty="0">
                <a:solidFill>
                  <a:srgbClr val="000000"/>
                </a:solidFill>
              </a:endParaRPr>
            </a:p>
          </p:txBody>
        </p:sp>
      </p:grpSp>
      <p:sp>
        <p:nvSpPr>
          <p:cNvPr id="199" name="Textfeld 198"/>
          <p:cNvSpPr txBox="1">
            <a:spLocks/>
          </p:cNvSpPr>
          <p:nvPr/>
        </p:nvSpPr>
        <p:spPr bwMode="gray">
          <a:xfrm>
            <a:off x="4557989" y="5228264"/>
            <a:ext cx="5186416" cy="645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wrap="square" lIns="0" tIns="0" rIns="0" bIns="0" rtlCol="0" anchor="t">
            <a:spAutoFit/>
          </a:bodyPr>
          <a:lstStyle/>
          <a:p>
            <a:pPr defTabSz="913943">
              <a:spcBef>
                <a:spcPts val="600"/>
              </a:spcBef>
              <a:buClr>
                <a:srgbClr val="879BAA"/>
              </a:buClr>
              <a:defRPr/>
            </a:pPr>
            <a:r>
              <a:rPr lang="en-US" sz="1399" b="1" kern="0" dirty="0">
                <a:solidFill>
                  <a:srgbClr val="000000"/>
                </a:solidFill>
              </a:rPr>
              <a:t>People2Machine</a:t>
            </a:r>
            <a:br>
              <a:rPr lang="en-US" sz="1399" b="1" kern="0" dirty="0">
                <a:solidFill>
                  <a:srgbClr val="000000"/>
                </a:solidFill>
              </a:rPr>
            </a:br>
            <a:r>
              <a:rPr lang="en-US" sz="1399" kern="0" dirty="0">
                <a:solidFill>
                  <a:srgbClr val="000000"/>
                </a:solidFill>
              </a:rPr>
              <a:t>Medical technology, digital TV, </a:t>
            </a:r>
            <a:br>
              <a:rPr lang="en-US" sz="1399" kern="0" dirty="0">
                <a:solidFill>
                  <a:srgbClr val="000000"/>
                </a:solidFill>
              </a:rPr>
            </a:br>
            <a:r>
              <a:rPr lang="en-US" sz="1399" kern="0" dirty="0">
                <a:solidFill>
                  <a:srgbClr val="000000"/>
                </a:solidFill>
              </a:rPr>
              <a:t>cameras, computers, mobile phones</a:t>
            </a:r>
          </a:p>
        </p:txBody>
      </p:sp>
      <p:sp>
        <p:nvSpPr>
          <p:cNvPr id="200" name="Textfeld 199"/>
          <p:cNvSpPr txBox="1">
            <a:spLocks/>
          </p:cNvSpPr>
          <p:nvPr/>
        </p:nvSpPr>
        <p:spPr bwMode="gray">
          <a:xfrm>
            <a:off x="4557989" y="4400603"/>
            <a:ext cx="4127776" cy="43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wrap="square" lIns="0" tIns="0" rIns="0" bIns="0" rtlCol="0" anchor="t">
            <a:spAutoFit/>
          </a:bodyPr>
          <a:lstStyle/>
          <a:p>
            <a:pPr defTabSz="913943">
              <a:spcBef>
                <a:spcPts val="600"/>
              </a:spcBef>
              <a:buClr>
                <a:srgbClr val="879BAA"/>
              </a:buClr>
              <a:defRPr/>
            </a:pPr>
            <a:r>
              <a:rPr lang="en-US" sz="1399" b="1" kern="0" dirty="0">
                <a:solidFill>
                  <a:srgbClr val="000000"/>
                </a:solidFill>
              </a:rPr>
              <a:t>People2People</a:t>
            </a:r>
            <a:br>
              <a:rPr lang="en-US" sz="1399" b="1" kern="0" dirty="0">
                <a:solidFill>
                  <a:srgbClr val="000000"/>
                </a:solidFill>
              </a:rPr>
            </a:br>
            <a:r>
              <a:rPr lang="en-US" sz="1399" kern="0" dirty="0">
                <a:solidFill>
                  <a:srgbClr val="000000"/>
                </a:solidFill>
              </a:rPr>
              <a:t>Network of virtual communities</a:t>
            </a:r>
          </a:p>
        </p:txBody>
      </p:sp>
      <p:grpSp>
        <p:nvGrpSpPr>
          <p:cNvPr id="8" name="Gruppieren 107"/>
          <p:cNvGrpSpPr/>
          <p:nvPr>
            <p:custDataLst>
              <p:tags r:id="rId4"/>
            </p:custDataLst>
          </p:nvPr>
        </p:nvGrpSpPr>
        <p:grpSpPr>
          <a:xfrm>
            <a:off x="10368475" y="5182906"/>
            <a:ext cx="986832" cy="741368"/>
            <a:chOff x="6803438" y="3004554"/>
            <a:chExt cx="811800" cy="813588"/>
          </a:xfrm>
        </p:grpSpPr>
        <p:sp>
          <p:nvSpPr>
            <p:cNvPr id="202" name="Rechteck 201"/>
            <p:cNvSpPr>
              <a:spLocks/>
            </p:cNvSpPr>
            <p:nvPr/>
          </p:nvSpPr>
          <p:spPr bwMode="auto">
            <a:xfrm>
              <a:off x="6803438" y="3004554"/>
              <a:ext cx="811800" cy="813588"/>
            </a:xfrm>
            <a:prstGeom prst="rect">
              <a:avLst/>
            </a:prstGeom>
            <a:solidFill>
              <a:srgbClr val="879BAA"/>
            </a:solidFill>
            <a:ln w="9525" cmpd="sng" algn="ctr">
              <a:solidFill>
                <a:srgbClr val="879BAA"/>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grpSp>
          <p:nvGrpSpPr>
            <p:cNvPr id="9" name="Gruppieren 106"/>
            <p:cNvGrpSpPr/>
            <p:nvPr/>
          </p:nvGrpSpPr>
          <p:grpSpPr>
            <a:xfrm>
              <a:off x="6853782" y="3097830"/>
              <a:ext cx="711113" cy="627036"/>
              <a:chOff x="6853782" y="3063763"/>
              <a:chExt cx="711113" cy="627036"/>
            </a:xfrm>
          </p:grpSpPr>
          <p:sp>
            <p:nvSpPr>
              <p:cNvPr id="204" name="Freeform 16"/>
              <p:cNvSpPr>
                <a:spLocks/>
              </p:cNvSpPr>
              <p:nvPr/>
            </p:nvSpPr>
            <p:spPr bwMode="auto">
              <a:xfrm>
                <a:off x="6853782" y="3063763"/>
                <a:ext cx="222087" cy="206580"/>
              </a:xfrm>
              <a:custGeom>
                <a:avLst/>
                <a:gdLst/>
                <a:ahLst/>
                <a:cxnLst/>
                <a:rect l="l" t="t" r="r" b="b"/>
                <a:pathLst>
                  <a:path w="222087" h="206580">
                    <a:moveTo>
                      <a:pt x="22943" y="123766"/>
                    </a:moveTo>
                    <a:lnTo>
                      <a:pt x="27531" y="123766"/>
                    </a:lnTo>
                    <a:lnTo>
                      <a:pt x="194556" y="123766"/>
                    </a:lnTo>
                    <a:lnTo>
                      <a:pt x="199144" y="123766"/>
                    </a:lnTo>
                    <a:lnTo>
                      <a:pt x="203733" y="124676"/>
                    </a:lnTo>
                    <a:lnTo>
                      <a:pt x="207404" y="126496"/>
                    </a:lnTo>
                    <a:lnTo>
                      <a:pt x="211075" y="128316"/>
                    </a:lnTo>
                    <a:lnTo>
                      <a:pt x="215663" y="132867"/>
                    </a:lnTo>
                    <a:lnTo>
                      <a:pt x="219334" y="137417"/>
                    </a:lnTo>
                    <a:lnTo>
                      <a:pt x="221170" y="142877"/>
                    </a:lnTo>
                    <a:lnTo>
                      <a:pt x="222087" y="147427"/>
                    </a:lnTo>
                    <a:lnTo>
                      <a:pt x="222087" y="151067"/>
                    </a:lnTo>
                    <a:lnTo>
                      <a:pt x="222087" y="206580"/>
                    </a:lnTo>
                    <a:lnTo>
                      <a:pt x="0" y="206580"/>
                    </a:lnTo>
                    <a:lnTo>
                      <a:pt x="0" y="151067"/>
                    </a:lnTo>
                    <a:lnTo>
                      <a:pt x="0" y="147427"/>
                    </a:lnTo>
                    <a:lnTo>
                      <a:pt x="917" y="142877"/>
                    </a:lnTo>
                    <a:lnTo>
                      <a:pt x="2753" y="137417"/>
                    </a:lnTo>
                    <a:lnTo>
                      <a:pt x="6424" y="132867"/>
                    </a:lnTo>
                    <a:lnTo>
                      <a:pt x="11012" y="128316"/>
                    </a:lnTo>
                    <a:lnTo>
                      <a:pt x="14683" y="126496"/>
                    </a:lnTo>
                    <a:lnTo>
                      <a:pt x="18354" y="124676"/>
                    </a:lnTo>
                    <a:close/>
                    <a:moveTo>
                      <a:pt x="105537" y="0"/>
                    </a:moveTo>
                    <a:lnTo>
                      <a:pt x="111044" y="0"/>
                    </a:lnTo>
                    <a:lnTo>
                      <a:pt x="116550" y="0"/>
                    </a:lnTo>
                    <a:lnTo>
                      <a:pt x="122056" y="910"/>
                    </a:lnTo>
                    <a:lnTo>
                      <a:pt x="133069" y="3640"/>
                    </a:lnTo>
                    <a:lnTo>
                      <a:pt x="142246" y="9101"/>
                    </a:lnTo>
                    <a:lnTo>
                      <a:pt x="150505" y="15471"/>
                    </a:lnTo>
                    <a:lnTo>
                      <a:pt x="156929" y="23661"/>
                    </a:lnTo>
                    <a:lnTo>
                      <a:pt x="162436" y="33672"/>
                    </a:lnTo>
                    <a:lnTo>
                      <a:pt x="165189" y="43682"/>
                    </a:lnTo>
                    <a:lnTo>
                      <a:pt x="166107" y="49142"/>
                    </a:lnTo>
                    <a:lnTo>
                      <a:pt x="167024" y="54603"/>
                    </a:lnTo>
                    <a:lnTo>
                      <a:pt x="166107" y="60063"/>
                    </a:lnTo>
                    <a:lnTo>
                      <a:pt x="165189" y="65523"/>
                    </a:lnTo>
                    <a:lnTo>
                      <a:pt x="162436" y="76444"/>
                    </a:lnTo>
                    <a:lnTo>
                      <a:pt x="156929" y="85544"/>
                    </a:lnTo>
                    <a:lnTo>
                      <a:pt x="150505" y="93734"/>
                    </a:lnTo>
                    <a:lnTo>
                      <a:pt x="142246" y="101015"/>
                    </a:lnTo>
                    <a:lnTo>
                      <a:pt x="133069" y="105565"/>
                    </a:lnTo>
                    <a:lnTo>
                      <a:pt x="122056" y="109205"/>
                    </a:lnTo>
                    <a:lnTo>
                      <a:pt x="116550" y="110115"/>
                    </a:lnTo>
                    <a:lnTo>
                      <a:pt x="111044" y="110115"/>
                    </a:lnTo>
                    <a:lnTo>
                      <a:pt x="105537" y="110115"/>
                    </a:lnTo>
                    <a:lnTo>
                      <a:pt x="100031" y="109205"/>
                    </a:lnTo>
                    <a:lnTo>
                      <a:pt x="89019" y="105565"/>
                    </a:lnTo>
                    <a:lnTo>
                      <a:pt x="79842" y="101015"/>
                    </a:lnTo>
                    <a:lnTo>
                      <a:pt x="71582" y="93734"/>
                    </a:lnTo>
                    <a:lnTo>
                      <a:pt x="65158" y="85544"/>
                    </a:lnTo>
                    <a:lnTo>
                      <a:pt x="59652" y="76444"/>
                    </a:lnTo>
                    <a:lnTo>
                      <a:pt x="55981" y="65523"/>
                    </a:lnTo>
                    <a:lnTo>
                      <a:pt x="55981" y="60063"/>
                    </a:lnTo>
                    <a:lnTo>
                      <a:pt x="55063" y="54603"/>
                    </a:lnTo>
                    <a:lnTo>
                      <a:pt x="55981" y="49142"/>
                    </a:lnTo>
                    <a:lnTo>
                      <a:pt x="55981" y="43682"/>
                    </a:lnTo>
                    <a:lnTo>
                      <a:pt x="59652" y="33672"/>
                    </a:lnTo>
                    <a:lnTo>
                      <a:pt x="65158" y="23661"/>
                    </a:lnTo>
                    <a:lnTo>
                      <a:pt x="71582" y="15471"/>
                    </a:lnTo>
                    <a:lnTo>
                      <a:pt x="79842" y="9101"/>
                    </a:lnTo>
                    <a:lnTo>
                      <a:pt x="89019" y="3640"/>
                    </a:lnTo>
                    <a:lnTo>
                      <a:pt x="100031" y="910"/>
                    </a:lnTo>
                    <a:close/>
                  </a:path>
                </a:pathLst>
              </a:custGeom>
              <a:solidFill>
                <a:srgbClr val="FFFFFF"/>
              </a:solidFill>
              <a:ln w="9525">
                <a:noFill/>
                <a:round/>
                <a:headEnd/>
                <a:tailEnd/>
              </a:ln>
            </p:spPr>
            <p:txBody>
              <a:bodyPr vert="horz" wrap="square" lIns="91392" tIns="45696" rIns="91392" bIns="45696" numCol="1" anchor="t" anchorCtr="0" compatLnSpc="1">
                <a:prstTxWarp prst="textNoShape">
                  <a:avLst/>
                </a:prstTxWarp>
              </a:bodyPr>
              <a:lstStyle/>
              <a:p>
                <a:pPr defTabSz="913943">
                  <a:defRPr/>
                </a:pPr>
                <a:endParaRPr lang="en-US" sz="1799" kern="0" dirty="0">
                  <a:solidFill>
                    <a:sysClr val="windowText" lastClr="000000"/>
                  </a:solidFill>
                </a:endParaRPr>
              </a:p>
            </p:txBody>
          </p:sp>
          <p:sp>
            <p:nvSpPr>
              <p:cNvPr id="205" name="Freeform 16"/>
              <p:cNvSpPr>
                <a:spLocks/>
              </p:cNvSpPr>
              <p:nvPr/>
            </p:nvSpPr>
            <p:spPr bwMode="auto">
              <a:xfrm>
                <a:off x="7342808" y="3063763"/>
                <a:ext cx="222087" cy="206580"/>
              </a:xfrm>
              <a:custGeom>
                <a:avLst/>
                <a:gdLst/>
                <a:ahLst/>
                <a:cxnLst/>
                <a:rect l="l" t="t" r="r" b="b"/>
                <a:pathLst>
                  <a:path w="222087" h="206580">
                    <a:moveTo>
                      <a:pt x="22943" y="123766"/>
                    </a:moveTo>
                    <a:lnTo>
                      <a:pt x="27531" y="123766"/>
                    </a:lnTo>
                    <a:lnTo>
                      <a:pt x="194556" y="123766"/>
                    </a:lnTo>
                    <a:lnTo>
                      <a:pt x="199144" y="123766"/>
                    </a:lnTo>
                    <a:lnTo>
                      <a:pt x="203733" y="124676"/>
                    </a:lnTo>
                    <a:lnTo>
                      <a:pt x="207404" y="126496"/>
                    </a:lnTo>
                    <a:lnTo>
                      <a:pt x="211075" y="128316"/>
                    </a:lnTo>
                    <a:lnTo>
                      <a:pt x="215663" y="132867"/>
                    </a:lnTo>
                    <a:lnTo>
                      <a:pt x="219334" y="137417"/>
                    </a:lnTo>
                    <a:lnTo>
                      <a:pt x="221170" y="142877"/>
                    </a:lnTo>
                    <a:lnTo>
                      <a:pt x="222087" y="147427"/>
                    </a:lnTo>
                    <a:lnTo>
                      <a:pt x="222087" y="151067"/>
                    </a:lnTo>
                    <a:lnTo>
                      <a:pt x="222087" y="206580"/>
                    </a:lnTo>
                    <a:lnTo>
                      <a:pt x="0" y="206580"/>
                    </a:lnTo>
                    <a:lnTo>
                      <a:pt x="0" y="151067"/>
                    </a:lnTo>
                    <a:lnTo>
                      <a:pt x="0" y="147427"/>
                    </a:lnTo>
                    <a:lnTo>
                      <a:pt x="917" y="142877"/>
                    </a:lnTo>
                    <a:lnTo>
                      <a:pt x="2753" y="137417"/>
                    </a:lnTo>
                    <a:lnTo>
                      <a:pt x="6424" y="132867"/>
                    </a:lnTo>
                    <a:lnTo>
                      <a:pt x="11012" y="128316"/>
                    </a:lnTo>
                    <a:lnTo>
                      <a:pt x="14683" y="126496"/>
                    </a:lnTo>
                    <a:lnTo>
                      <a:pt x="18354" y="124676"/>
                    </a:lnTo>
                    <a:close/>
                    <a:moveTo>
                      <a:pt x="105537" y="0"/>
                    </a:moveTo>
                    <a:lnTo>
                      <a:pt x="111044" y="0"/>
                    </a:lnTo>
                    <a:lnTo>
                      <a:pt x="116550" y="0"/>
                    </a:lnTo>
                    <a:lnTo>
                      <a:pt x="122056" y="910"/>
                    </a:lnTo>
                    <a:lnTo>
                      <a:pt x="133069" y="3640"/>
                    </a:lnTo>
                    <a:lnTo>
                      <a:pt x="142246" y="9101"/>
                    </a:lnTo>
                    <a:lnTo>
                      <a:pt x="150505" y="15471"/>
                    </a:lnTo>
                    <a:lnTo>
                      <a:pt x="156929" y="23661"/>
                    </a:lnTo>
                    <a:lnTo>
                      <a:pt x="162436" y="33672"/>
                    </a:lnTo>
                    <a:lnTo>
                      <a:pt x="165189" y="43682"/>
                    </a:lnTo>
                    <a:lnTo>
                      <a:pt x="166107" y="49142"/>
                    </a:lnTo>
                    <a:lnTo>
                      <a:pt x="167024" y="54603"/>
                    </a:lnTo>
                    <a:lnTo>
                      <a:pt x="166107" y="60063"/>
                    </a:lnTo>
                    <a:lnTo>
                      <a:pt x="165189" y="65523"/>
                    </a:lnTo>
                    <a:lnTo>
                      <a:pt x="162436" y="76444"/>
                    </a:lnTo>
                    <a:lnTo>
                      <a:pt x="156929" y="85544"/>
                    </a:lnTo>
                    <a:lnTo>
                      <a:pt x="150505" y="93734"/>
                    </a:lnTo>
                    <a:lnTo>
                      <a:pt x="142246" y="101015"/>
                    </a:lnTo>
                    <a:lnTo>
                      <a:pt x="133069" y="105565"/>
                    </a:lnTo>
                    <a:lnTo>
                      <a:pt x="122056" y="109205"/>
                    </a:lnTo>
                    <a:lnTo>
                      <a:pt x="116550" y="110115"/>
                    </a:lnTo>
                    <a:lnTo>
                      <a:pt x="111044" y="110115"/>
                    </a:lnTo>
                    <a:lnTo>
                      <a:pt x="105537" y="110115"/>
                    </a:lnTo>
                    <a:lnTo>
                      <a:pt x="100031" y="109205"/>
                    </a:lnTo>
                    <a:lnTo>
                      <a:pt x="89019" y="105565"/>
                    </a:lnTo>
                    <a:lnTo>
                      <a:pt x="79842" y="101015"/>
                    </a:lnTo>
                    <a:lnTo>
                      <a:pt x="71582" y="93734"/>
                    </a:lnTo>
                    <a:lnTo>
                      <a:pt x="65158" y="85544"/>
                    </a:lnTo>
                    <a:lnTo>
                      <a:pt x="59652" y="76444"/>
                    </a:lnTo>
                    <a:lnTo>
                      <a:pt x="55981" y="65523"/>
                    </a:lnTo>
                    <a:lnTo>
                      <a:pt x="55981" y="60063"/>
                    </a:lnTo>
                    <a:lnTo>
                      <a:pt x="55063" y="54603"/>
                    </a:lnTo>
                    <a:lnTo>
                      <a:pt x="55981" y="49142"/>
                    </a:lnTo>
                    <a:lnTo>
                      <a:pt x="55981" y="43682"/>
                    </a:lnTo>
                    <a:lnTo>
                      <a:pt x="59652" y="33672"/>
                    </a:lnTo>
                    <a:lnTo>
                      <a:pt x="65158" y="23661"/>
                    </a:lnTo>
                    <a:lnTo>
                      <a:pt x="71582" y="15471"/>
                    </a:lnTo>
                    <a:lnTo>
                      <a:pt x="79842" y="9101"/>
                    </a:lnTo>
                    <a:lnTo>
                      <a:pt x="89019" y="3640"/>
                    </a:lnTo>
                    <a:lnTo>
                      <a:pt x="100031" y="910"/>
                    </a:lnTo>
                    <a:close/>
                  </a:path>
                </a:pathLst>
              </a:custGeom>
              <a:solidFill>
                <a:srgbClr val="FFFFFF"/>
              </a:solidFill>
              <a:ln w="9525">
                <a:noFill/>
                <a:round/>
                <a:headEnd/>
                <a:tailEnd/>
              </a:ln>
            </p:spPr>
            <p:txBody>
              <a:bodyPr vert="horz" wrap="square" lIns="91392" tIns="45696" rIns="91392" bIns="45696" numCol="1" anchor="t" anchorCtr="0" compatLnSpc="1">
                <a:prstTxWarp prst="textNoShape">
                  <a:avLst/>
                </a:prstTxWarp>
              </a:bodyPr>
              <a:lstStyle/>
              <a:p>
                <a:pPr defTabSz="913943">
                  <a:defRPr/>
                </a:pPr>
                <a:endParaRPr lang="en-US" sz="1799" kern="0" dirty="0">
                  <a:solidFill>
                    <a:sysClr val="windowText" lastClr="000000"/>
                  </a:solidFill>
                </a:endParaRPr>
              </a:p>
            </p:txBody>
          </p:sp>
          <p:cxnSp>
            <p:nvCxnSpPr>
              <p:cNvPr id="206" name="Gerade Verbindung 205"/>
              <p:cNvCxnSpPr/>
              <p:nvPr/>
            </p:nvCxnSpPr>
            <p:spPr bwMode="auto">
              <a:xfrm flipV="1">
                <a:off x="6964825" y="3270347"/>
                <a:ext cx="0" cy="256093"/>
              </a:xfrm>
              <a:prstGeom prst="line">
                <a:avLst/>
              </a:prstGeom>
              <a:solidFill>
                <a:srgbClr val="BECDD7"/>
              </a:solidFill>
              <a:ln w="9525" cap="flat" cmpd="sng" algn="ctr">
                <a:solidFill>
                  <a:srgbClr val="FFFFFF"/>
                </a:solidFill>
                <a:prstDash val="solid"/>
                <a:round/>
                <a:headEnd type="none" w="med" len="med"/>
                <a:tailEnd type="none" w="med" len="med"/>
              </a:ln>
              <a:effectLst/>
            </p:spPr>
          </p:cxnSp>
          <p:cxnSp>
            <p:nvCxnSpPr>
              <p:cNvPr id="207" name="Gerade Verbindung 206"/>
              <p:cNvCxnSpPr/>
              <p:nvPr/>
            </p:nvCxnSpPr>
            <p:spPr bwMode="auto">
              <a:xfrm flipV="1">
                <a:off x="7453851" y="3270347"/>
                <a:ext cx="0" cy="256093"/>
              </a:xfrm>
              <a:prstGeom prst="line">
                <a:avLst/>
              </a:prstGeom>
              <a:solidFill>
                <a:srgbClr val="BECDD7"/>
              </a:solidFill>
              <a:ln w="9525" cap="flat" cmpd="sng" algn="ctr">
                <a:solidFill>
                  <a:srgbClr val="FFFFFF"/>
                </a:solidFill>
                <a:prstDash val="solid"/>
                <a:round/>
                <a:headEnd type="none" w="med" len="med"/>
                <a:tailEnd type="none" w="med" len="med"/>
              </a:ln>
              <a:effectLst/>
            </p:spPr>
          </p:cxnSp>
          <p:grpSp>
            <p:nvGrpSpPr>
              <p:cNvPr id="10" name="Gruppieren 103"/>
              <p:cNvGrpSpPr/>
              <p:nvPr/>
            </p:nvGrpSpPr>
            <p:grpSpPr>
              <a:xfrm>
                <a:off x="7062481" y="3404325"/>
                <a:ext cx="293713" cy="236130"/>
                <a:chOff x="7025339" y="3404325"/>
                <a:chExt cx="343073" cy="236130"/>
              </a:xfrm>
            </p:grpSpPr>
            <p:grpSp>
              <p:nvGrpSpPr>
                <p:cNvPr id="11" name="Gruppieren 102"/>
                <p:cNvGrpSpPr/>
                <p:nvPr/>
              </p:nvGrpSpPr>
              <p:grpSpPr>
                <a:xfrm>
                  <a:off x="7025339" y="3567167"/>
                  <a:ext cx="343073" cy="73288"/>
                  <a:chOff x="7022314" y="3567167"/>
                  <a:chExt cx="343073" cy="73288"/>
                </a:xfrm>
              </p:grpSpPr>
              <p:sp>
                <p:nvSpPr>
                  <p:cNvPr id="213" name="RbLeanShape Left Angle 21"/>
                  <p:cNvSpPr/>
                  <p:nvPr/>
                </p:nvSpPr>
                <p:spPr bwMode="auto">
                  <a:xfrm rot="5400000">
                    <a:off x="7051318" y="3538163"/>
                    <a:ext cx="73288" cy="131296"/>
                  </a:xfrm>
                  <a:custGeom>
                    <a:avLst/>
                    <a:gdLst>
                      <a:gd name="connsiteX0" fmla="*/ 0 w 1270000"/>
                      <a:gd name="connsiteY0" fmla="*/ 0 h 476250"/>
                      <a:gd name="connsiteX1" fmla="*/ 1270000 w 1270000"/>
                      <a:gd name="connsiteY1" fmla="*/ 0 h 476250"/>
                      <a:gd name="connsiteX2" fmla="*/ 1270000 w 1270000"/>
                      <a:gd name="connsiteY2" fmla="*/ 476250 h 476250"/>
                    </a:gdLst>
                    <a:ahLst/>
                    <a:cxnLst>
                      <a:cxn ang="0">
                        <a:pos x="connsiteX0" y="connsiteY0"/>
                      </a:cxn>
                      <a:cxn ang="0">
                        <a:pos x="connsiteX1" y="connsiteY1"/>
                      </a:cxn>
                      <a:cxn ang="0">
                        <a:pos x="connsiteX2" y="connsiteY2"/>
                      </a:cxn>
                    </a:cxnLst>
                    <a:rect l="l" t="t" r="r" b="b"/>
                    <a:pathLst>
                      <a:path w="1270000" h="476250">
                        <a:moveTo>
                          <a:pt x="0" y="0"/>
                        </a:moveTo>
                        <a:lnTo>
                          <a:pt x="1270000" y="0"/>
                        </a:lnTo>
                        <a:lnTo>
                          <a:pt x="1270000" y="476250"/>
                        </a:lnTo>
                      </a:path>
                    </a:pathLst>
                  </a:custGeom>
                  <a:noFill/>
                  <a:ln w="9525" cap="flat" cmpd="sng" algn="ctr">
                    <a:solidFill>
                      <a:srgbClr val="FFFFFF"/>
                    </a:solidFill>
                    <a:prstDash val="solid"/>
                    <a:round/>
                    <a:headEnd type="none" w="med" len="med"/>
                    <a:tailEnd type="none" w="med" len="med"/>
                  </a:ln>
                  <a:effectLst/>
                  <a:extLst>
                    <a:ext uri="{909E8E84-426E-40DD-AFC4-6F175D3DCCD1}">
                      <a14:hiddenFill xmlns:a14="http://schemas.microsoft.com/office/drawing/2010/main">
                        <a:solidFill>
                          <a:schemeClr val="tx2"/>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vert="horz" wrap="square" lIns="0" tIns="89953" rIns="0" bIns="0" numCol="1" rtlCol="0" anchor="t" anchorCtr="0" compatLnSpc="1">
                    <a:prstTxWarp prst="textNoShape">
                      <a:avLst/>
                    </a:prstTxWarp>
                    <a:noAutofit/>
                  </a:bodyPr>
                  <a:lstStyle/>
                  <a:p>
                    <a:pPr defTabSz="913943" fontAlgn="ctr">
                      <a:defRPr/>
                    </a:pPr>
                    <a:endParaRPr lang="en-US" sz="1299" b="1" kern="0" dirty="0">
                      <a:solidFill>
                        <a:srgbClr val="000000"/>
                      </a:solidFill>
                      <a:latin typeface="Arial" charset="0"/>
                      <a:ea typeface="ヒラギノ角ゴ Pro W3" charset="0"/>
                    </a:endParaRPr>
                  </a:p>
                </p:txBody>
              </p:sp>
              <p:sp>
                <p:nvSpPr>
                  <p:cNvPr id="214" name="RbLeanShape Left Angle 21"/>
                  <p:cNvSpPr/>
                  <p:nvPr/>
                </p:nvSpPr>
                <p:spPr bwMode="auto">
                  <a:xfrm rot="16200000" flipH="1">
                    <a:off x="7263095" y="3538163"/>
                    <a:ext cx="73288" cy="131296"/>
                  </a:xfrm>
                  <a:custGeom>
                    <a:avLst/>
                    <a:gdLst>
                      <a:gd name="connsiteX0" fmla="*/ 0 w 1270000"/>
                      <a:gd name="connsiteY0" fmla="*/ 0 h 476250"/>
                      <a:gd name="connsiteX1" fmla="*/ 1270000 w 1270000"/>
                      <a:gd name="connsiteY1" fmla="*/ 0 h 476250"/>
                      <a:gd name="connsiteX2" fmla="*/ 1270000 w 1270000"/>
                      <a:gd name="connsiteY2" fmla="*/ 476250 h 476250"/>
                    </a:gdLst>
                    <a:ahLst/>
                    <a:cxnLst>
                      <a:cxn ang="0">
                        <a:pos x="connsiteX0" y="connsiteY0"/>
                      </a:cxn>
                      <a:cxn ang="0">
                        <a:pos x="connsiteX1" y="connsiteY1"/>
                      </a:cxn>
                      <a:cxn ang="0">
                        <a:pos x="connsiteX2" y="connsiteY2"/>
                      </a:cxn>
                    </a:cxnLst>
                    <a:rect l="l" t="t" r="r" b="b"/>
                    <a:pathLst>
                      <a:path w="1270000" h="476250">
                        <a:moveTo>
                          <a:pt x="0" y="0"/>
                        </a:moveTo>
                        <a:lnTo>
                          <a:pt x="1270000" y="0"/>
                        </a:lnTo>
                        <a:lnTo>
                          <a:pt x="1270000" y="476250"/>
                        </a:lnTo>
                      </a:path>
                    </a:pathLst>
                  </a:custGeom>
                  <a:noFill/>
                  <a:ln w="9525" cap="flat" cmpd="sng" algn="ctr">
                    <a:solidFill>
                      <a:srgbClr val="FFFFFF"/>
                    </a:solidFill>
                    <a:prstDash val="solid"/>
                    <a:round/>
                    <a:headEnd type="none" w="med" len="med"/>
                    <a:tailEnd type="none" w="med" len="med"/>
                  </a:ln>
                  <a:effectLst/>
                  <a:extLst>
                    <a:ext uri="{909E8E84-426E-40DD-AFC4-6F175D3DCCD1}">
                      <a14:hiddenFill xmlns:a14="http://schemas.microsoft.com/office/drawing/2010/main">
                        <a:solidFill>
                          <a:schemeClr val="tx2"/>
                        </a:solidFill>
                      </a14:hiddenFill>
                    </a:ext>
                    <a:ext uri="{AF507438-7753-43E0-B8FC-AC1667EBCBE1}">
                      <a14:hiddenEffects xmlns:a14="http://schemas.microsoft.com/office/drawing/2010/main">
                        <a:effectLst>
                          <a:outerShdw blurRad="63500" dist="35921" dir="2700000" algn="ctr" rotWithShape="0">
                            <a:schemeClr val="bg2"/>
                          </a:outerShdw>
                        </a:effectLst>
                      </a14:hiddenEffects>
                    </a:ext>
                  </a:extLst>
                </p:spPr>
                <p:txBody>
                  <a:bodyPr vert="horz" wrap="square" lIns="0" tIns="89953" rIns="0" bIns="0" numCol="1" rtlCol="0" anchor="t" anchorCtr="0" compatLnSpc="1">
                    <a:prstTxWarp prst="textNoShape">
                      <a:avLst/>
                    </a:prstTxWarp>
                    <a:noAutofit/>
                  </a:bodyPr>
                  <a:lstStyle/>
                  <a:p>
                    <a:pPr defTabSz="913943" fontAlgn="ctr">
                      <a:defRPr/>
                    </a:pPr>
                    <a:endParaRPr lang="en-US" sz="1299" b="1" kern="0" dirty="0">
                      <a:solidFill>
                        <a:srgbClr val="000000"/>
                      </a:solidFill>
                      <a:latin typeface="Arial" charset="0"/>
                      <a:ea typeface="ヒラギノ角ゴ Pro W3" charset="0"/>
                    </a:endParaRPr>
                  </a:p>
                </p:txBody>
              </p:sp>
            </p:grpSp>
            <p:sp>
              <p:nvSpPr>
                <p:cNvPr id="212" name="Rechteck 211"/>
                <p:cNvSpPr>
                  <a:spLocks/>
                </p:cNvSpPr>
                <p:nvPr/>
              </p:nvSpPr>
              <p:spPr bwMode="auto">
                <a:xfrm>
                  <a:off x="7092089" y="3404325"/>
                  <a:ext cx="209574" cy="162842"/>
                </a:xfrm>
                <a:prstGeom prst="rect">
                  <a:avLst/>
                </a:prstGeom>
                <a:solidFill>
                  <a:srgbClr val="BECDD7"/>
                </a:solidFill>
                <a:ln w="12700" algn="ctr">
                  <a:solidFill>
                    <a:srgbClr val="BECDD7"/>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grpSp>
          <p:sp>
            <p:nvSpPr>
              <p:cNvPr id="209" name="Rechteck 208"/>
              <p:cNvSpPr>
                <a:spLocks/>
              </p:cNvSpPr>
              <p:nvPr/>
            </p:nvSpPr>
            <p:spPr bwMode="auto">
              <a:xfrm>
                <a:off x="6875114" y="3527957"/>
                <a:ext cx="179421" cy="162842"/>
              </a:xfrm>
              <a:prstGeom prst="rect">
                <a:avLst/>
              </a:prstGeom>
              <a:solidFill>
                <a:srgbClr val="BECDD7"/>
              </a:solidFill>
              <a:ln w="12700" algn="ctr">
                <a:solidFill>
                  <a:srgbClr val="BECDD7"/>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sp>
            <p:nvSpPr>
              <p:cNvPr id="210" name="Rechteck 209"/>
              <p:cNvSpPr>
                <a:spLocks/>
              </p:cNvSpPr>
              <p:nvPr/>
            </p:nvSpPr>
            <p:spPr bwMode="auto">
              <a:xfrm>
                <a:off x="7364141" y="3527957"/>
                <a:ext cx="179421" cy="162842"/>
              </a:xfrm>
              <a:prstGeom prst="rect">
                <a:avLst/>
              </a:prstGeom>
              <a:solidFill>
                <a:srgbClr val="BECDD7"/>
              </a:solidFill>
              <a:ln w="12700" algn="ctr">
                <a:solidFill>
                  <a:srgbClr val="BECDD7"/>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grpSp>
      </p:grpSp>
      <p:grpSp>
        <p:nvGrpSpPr>
          <p:cNvPr id="12" name="Gruppieren 117"/>
          <p:cNvGrpSpPr/>
          <p:nvPr>
            <p:custDataLst>
              <p:tags r:id="rId5"/>
            </p:custDataLst>
          </p:nvPr>
        </p:nvGrpSpPr>
        <p:grpSpPr>
          <a:xfrm>
            <a:off x="10368475" y="4298873"/>
            <a:ext cx="986832" cy="1763156"/>
            <a:chOff x="6803438" y="2139809"/>
            <a:chExt cx="811800" cy="1934912"/>
          </a:xfrm>
        </p:grpSpPr>
        <p:sp>
          <p:nvSpPr>
            <p:cNvPr id="216" name="Rechteck 215"/>
            <p:cNvSpPr/>
            <p:nvPr/>
          </p:nvSpPr>
          <p:spPr bwMode="auto">
            <a:xfrm>
              <a:off x="6803438" y="2139809"/>
              <a:ext cx="811800" cy="813588"/>
            </a:xfrm>
            <a:prstGeom prst="rect">
              <a:avLst/>
            </a:prstGeom>
            <a:solidFill>
              <a:srgbClr val="879BAA"/>
            </a:solidFill>
            <a:ln w="9525" cmpd="sng" algn="ctr">
              <a:solidFill>
                <a:srgbClr val="879BAA"/>
              </a:solidFill>
              <a:miter lim="800000"/>
              <a:headEnd/>
              <a:tailEnd/>
            </a:ln>
          </p:spPr>
          <p:txBody>
            <a:bodyPr wrap="square" lIns="143943" tIns="71972" rIns="71972" bIns="71972" rtlCol="0" anchor="ctr">
              <a:noAutofit/>
            </a:bodyPr>
            <a:lstStyle/>
            <a:p>
              <a:pPr marL="171364" indent="-171364" defTabSz="913943">
                <a:buClr>
                  <a:srgbClr val="879BAA"/>
                </a:buClr>
                <a:buFont typeface="Arial" pitchFamily="34" charset="0"/>
                <a:buChar char="•"/>
                <a:defRPr/>
              </a:pPr>
              <a:endParaRPr lang="en-US" sz="1399" kern="0" dirty="0">
                <a:solidFill>
                  <a:srgbClr val="000000"/>
                </a:solidFill>
                <a:cs typeface="Arial" charset="0"/>
              </a:endParaRPr>
            </a:p>
          </p:txBody>
        </p:sp>
        <p:grpSp>
          <p:nvGrpSpPr>
            <p:cNvPr id="13" name="Gruppieren 101"/>
            <p:cNvGrpSpPr/>
            <p:nvPr/>
          </p:nvGrpSpPr>
          <p:grpSpPr>
            <a:xfrm>
              <a:off x="6839895" y="2198365"/>
              <a:ext cx="738887" cy="1876356"/>
              <a:chOff x="6839895" y="2209354"/>
              <a:chExt cx="738887" cy="1876356"/>
            </a:xfrm>
          </p:grpSpPr>
          <p:grpSp>
            <p:nvGrpSpPr>
              <p:cNvPr id="14" name="Gruppieren 97"/>
              <p:cNvGrpSpPr/>
              <p:nvPr/>
            </p:nvGrpSpPr>
            <p:grpSpPr>
              <a:xfrm>
                <a:off x="6839895" y="2209354"/>
                <a:ext cx="738887" cy="617349"/>
                <a:chOff x="6839895" y="2175127"/>
                <a:chExt cx="738887" cy="617349"/>
              </a:xfrm>
              <a:solidFill>
                <a:srgbClr val="FFFFFF"/>
              </a:solidFill>
            </p:grpSpPr>
            <p:sp>
              <p:nvSpPr>
                <p:cNvPr id="222" name="Freeform 16"/>
                <p:cNvSpPr>
                  <a:spLocks/>
                </p:cNvSpPr>
                <p:nvPr/>
              </p:nvSpPr>
              <p:spPr bwMode="auto">
                <a:xfrm>
                  <a:off x="7098295" y="2175127"/>
                  <a:ext cx="222087" cy="206580"/>
                </a:xfrm>
                <a:custGeom>
                  <a:avLst/>
                  <a:gdLst/>
                  <a:ahLst/>
                  <a:cxnLst/>
                  <a:rect l="l" t="t" r="r" b="b"/>
                  <a:pathLst>
                    <a:path w="222087" h="206580">
                      <a:moveTo>
                        <a:pt x="22943" y="123766"/>
                      </a:moveTo>
                      <a:lnTo>
                        <a:pt x="27531" y="123766"/>
                      </a:lnTo>
                      <a:lnTo>
                        <a:pt x="194556" y="123766"/>
                      </a:lnTo>
                      <a:lnTo>
                        <a:pt x="199144" y="123766"/>
                      </a:lnTo>
                      <a:lnTo>
                        <a:pt x="203733" y="124676"/>
                      </a:lnTo>
                      <a:lnTo>
                        <a:pt x="207404" y="126496"/>
                      </a:lnTo>
                      <a:lnTo>
                        <a:pt x="211075" y="128316"/>
                      </a:lnTo>
                      <a:lnTo>
                        <a:pt x="215663" y="132867"/>
                      </a:lnTo>
                      <a:lnTo>
                        <a:pt x="219334" y="137417"/>
                      </a:lnTo>
                      <a:lnTo>
                        <a:pt x="221170" y="142877"/>
                      </a:lnTo>
                      <a:lnTo>
                        <a:pt x="222087" y="147427"/>
                      </a:lnTo>
                      <a:lnTo>
                        <a:pt x="222087" y="151067"/>
                      </a:lnTo>
                      <a:lnTo>
                        <a:pt x="222087" y="206580"/>
                      </a:lnTo>
                      <a:lnTo>
                        <a:pt x="0" y="206580"/>
                      </a:lnTo>
                      <a:lnTo>
                        <a:pt x="0" y="151067"/>
                      </a:lnTo>
                      <a:lnTo>
                        <a:pt x="0" y="147427"/>
                      </a:lnTo>
                      <a:lnTo>
                        <a:pt x="917" y="142877"/>
                      </a:lnTo>
                      <a:lnTo>
                        <a:pt x="2753" y="137417"/>
                      </a:lnTo>
                      <a:lnTo>
                        <a:pt x="6424" y="132867"/>
                      </a:lnTo>
                      <a:lnTo>
                        <a:pt x="11012" y="128316"/>
                      </a:lnTo>
                      <a:lnTo>
                        <a:pt x="14683" y="126496"/>
                      </a:lnTo>
                      <a:lnTo>
                        <a:pt x="18354" y="124676"/>
                      </a:lnTo>
                      <a:close/>
                      <a:moveTo>
                        <a:pt x="105537" y="0"/>
                      </a:moveTo>
                      <a:lnTo>
                        <a:pt x="111044" y="0"/>
                      </a:lnTo>
                      <a:lnTo>
                        <a:pt x="116550" y="0"/>
                      </a:lnTo>
                      <a:lnTo>
                        <a:pt x="122056" y="910"/>
                      </a:lnTo>
                      <a:lnTo>
                        <a:pt x="133069" y="3640"/>
                      </a:lnTo>
                      <a:lnTo>
                        <a:pt x="142246" y="9101"/>
                      </a:lnTo>
                      <a:lnTo>
                        <a:pt x="150505" y="15471"/>
                      </a:lnTo>
                      <a:lnTo>
                        <a:pt x="156929" y="23661"/>
                      </a:lnTo>
                      <a:lnTo>
                        <a:pt x="162436" y="33672"/>
                      </a:lnTo>
                      <a:lnTo>
                        <a:pt x="165189" y="43682"/>
                      </a:lnTo>
                      <a:lnTo>
                        <a:pt x="166107" y="49142"/>
                      </a:lnTo>
                      <a:lnTo>
                        <a:pt x="167024" y="54603"/>
                      </a:lnTo>
                      <a:lnTo>
                        <a:pt x="166107" y="60063"/>
                      </a:lnTo>
                      <a:lnTo>
                        <a:pt x="165189" y="65523"/>
                      </a:lnTo>
                      <a:lnTo>
                        <a:pt x="162436" y="76444"/>
                      </a:lnTo>
                      <a:lnTo>
                        <a:pt x="156929" y="85544"/>
                      </a:lnTo>
                      <a:lnTo>
                        <a:pt x="150505" y="93734"/>
                      </a:lnTo>
                      <a:lnTo>
                        <a:pt x="142246" y="101015"/>
                      </a:lnTo>
                      <a:lnTo>
                        <a:pt x="133069" y="105565"/>
                      </a:lnTo>
                      <a:lnTo>
                        <a:pt x="122056" y="109205"/>
                      </a:lnTo>
                      <a:lnTo>
                        <a:pt x="116550" y="110115"/>
                      </a:lnTo>
                      <a:lnTo>
                        <a:pt x="111044" y="110115"/>
                      </a:lnTo>
                      <a:lnTo>
                        <a:pt x="105537" y="110115"/>
                      </a:lnTo>
                      <a:lnTo>
                        <a:pt x="100031" y="109205"/>
                      </a:lnTo>
                      <a:lnTo>
                        <a:pt x="89019" y="105565"/>
                      </a:lnTo>
                      <a:lnTo>
                        <a:pt x="79842" y="101015"/>
                      </a:lnTo>
                      <a:lnTo>
                        <a:pt x="71582" y="93734"/>
                      </a:lnTo>
                      <a:lnTo>
                        <a:pt x="65158" y="85544"/>
                      </a:lnTo>
                      <a:lnTo>
                        <a:pt x="59652" y="76444"/>
                      </a:lnTo>
                      <a:lnTo>
                        <a:pt x="55981" y="65523"/>
                      </a:lnTo>
                      <a:lnTo>
                        <a:pt x="55981" y="60063"/>
                      </a:lnTo>
                      <a:lnTo>
                        <a:pt x="55063" y="54603"/>
                      </a:lnTo>
                      <a:lnTo>
                        <a:pt x="55981" y="49142"/>
                      </a:lnTo>
                      <a:lnTo>
                        <a:pt x="55981" y="43682"/>
                      </a:lnTo>
                      <a:lnTo>
                        <a:pt x="59652" y="33672"/>
                      </a:lnTo>
                      <a:lnTo>
                        <a:pt x="65158" y="23661"/>
                      </a:lnTo>
                      <a:lnTo>
                        <a:pt x="71582" y="15471"/>
                      </a:lnTo>
                      <a:lnTo>
                        <a:pt x="79842" y="9101"/>
                      </a:lnTo>
                      <a:lnTo>
                        <a:pt x="89019" y="3640"/>
                      </a:lnTo>
                      <a:lnTo>
                        <a:pt x="100031" y="910"/>
                      </a:lnTo>
                      <a:close/>
                    </a:path>
                  </a:pathLst>
                </a:custGeom>
                <a:grpFill/>
                <a:ln w="9525">
                  <a:noFill/>
                  <a:round/>
                  <a:headEnd/>
                  <a:tailEnd/>
                </a:ln>
              </p:spPr>
              <p:txBody>
                <a:bodyPr vert="horz" wrap="square" lIns="91392" tIns="45696" rIns="91392" bIns="45696" numCol="1" anchor="t" anchorCtr="0" compatLnSpc="1">
                  <a:prstTxWarp prst="textNoShape">
                    <a:avLst/>
                  </a:prstTxWarp>
                </a:bodyPr>
                <a:lstStyle/>
                <a:p>
                  <a:pPr defTabSz="913943">
                    <a:defRPr/>
                  </a:pPr>
                  <a:endParaRPr lang="en-US" sz="1799" kern="0" dirty="0">
                    <a:solidFill>
                      <a:sysClr val="windowText" lastClr="000000"/>
                    </a:solidFill>
                  </a:endParaRPr>
                </a:p>
              </p:txBody>
            </p:sp>
            <p:sp>
              <p:nvSpPr>
                <p:cNvPr id="223" name="Freeform 16"/>
                <p:cNvSpPr>
                  <a:spLocks/>
                </p:cNvSpPr>
                <p:nvPr/>
              </p:nvSpPr>
              <p:spPr bwMode="auto">
                <a:xfrm>
                  <a:off x="6839895" y="2585896"/>
                  <a:ext cx="222087" cy="206580"/>
                </a:xfrm>
                <a:custGeom>
                  <a:avLst/>
                  <a:gdLst/>
                  <a:ahLst/>
                  <a:cxnLst/>
                  <a:rect l="l" t="t" r="r" b="b"/>
                  <a:pathLst>
                    <a:path w="222087" h="206580">
                      <a:moveTo>
                        <a:pt x="22943" y="123766"/>
                      </a:moveTo>
                      <a:lnTo>
                        <a:pt x="27531" y="123766"/>
                      </a:lnTo>
                      <a:lnTo>
                        <a:pt x="194556" y="123766"/>
                      </a:lnTo>
                      <a:lnTo>
                        <a:pt x="199144" y="123766"/>
                      </a:lnTo>
                      <a:lnTo>
                        <a:pt x="203733" y="124676"/>
                      </a:lnTo>
                      <a:lnTo>
                        <a:pt x="207404" y="126496"/>
                      </a:lnTo>
                      <a:lnTo>
                        <a:pt x="211075" y="128316"/>
                      </a:lnTo>
                      <a:lnTo>
                        <a:pt x="215663" y="132867"/>
                      </a:lnTo>
                      <a:lnTo>
                        <a:pt x="219334" y="137417"/>
                      </a:lnTo>
                      <a:lnTo>
                        <a:pt x="221170" y="142877"/>
                      </a:lnTo>
                      <a:lnTo>
                        <a:pt x="222087" y="147427"/>
                      </a:lnTo>
                      <a:lnTo>
                        <a:pt x="222087" y="151067"/>
                      </a:lnTo>
                      <a:lnTo>
                        <a:pt x="222087" y="206580"/>
                      </a:lnTo>
                      <a:lnTo>
                        <a:pt x="0" y="206580"/>
                      </a:lnTo>
                      <a:lnTo>
                        <a:pt x="0" y="151067"/>
                      </a:lnTo>
                      <a:lnTo>
                        <a:pt x="0" y="147427"/>
                      </a:lnTo>
                      <a:lnTo>
                        <a:pt x="917" y="142877"/>
                      </a:lnTo>
                      <a:lnTo>
                        <a:pt x="2753" y="137417"/>
                      </a:lnTo>
                      <a:lnTo>
                        <a:pt x="6424" y="132867"/>
                      </a:lnTo>
                      <a:lnTo>
                        <a:pt x="11012" y="128316"/>
                      </a:lnTo>
                      <a:lnTo>
                        <a:pt x="14683" y="126496"/>
                      </a:lnTo>
                      <a:lnTo>
                        <a:pt x="18354" y="124676"/>
                      </a:lnTo>
                      <a:close/>
                      <a:moveTo>
                        <a:pt x="105537" y="0"/>
                      </a:moveTo>
                      <a:lnTo>
                        <a:pt x="111044" y="0"/>
                      </a:lnTo>
                      <a:lnTo>
                        <a:pt x="116550" y="0"/>
                      </a:lnTo>
                      <a:lnTo>
                        <a:pt x="122056" y="910"/>
                      </a:lnTo>
                      <a:lnTo>
                        <a:pt x="133069" y="3640"/>
                      </a:lnTo>
                      <a:lnTo>
                        <a:pt x="142246" y="9101"/>
                      </a:lnTo>
                      <a:lnTo>
                        <a:pt x="150505" y="15471"/>
                      </a:lnTo>
                      <a:lnTo>
                        <a:pt x="156929" y="23661"/>
                      </a:lnTo>
                      <a:lnTo>
                        <a:pt x="162436" y="33672"/>
                      </a:lnTo>
                      <a:lnTo>
                        <a:pt x="165189" y="43682"/>
                      </a:lnTo>
                      <a:lnTo>
                        <a:pt x="166107" y="49142"/>
                      </a:lnTo>
                      <a:lnTo>
                        <a:pt x="167024" y="54603"/>
                      </a:lnTo>
                      <a:lnTo>
                        <a:pt x="166107" y="60063"/>
                      </a:lnTo>
                      <a:lnTo>
                        <a:pt x="165189" y="65523"/>
                      </a:lnTo>
                      <a:lnTo>
                        <a:pt x="162436" y="76444"/>
                      </a:lnTo>
                      <a:lnTo>
                        <a:pt x="156929" y="85544"/>
                      </a:lnTo>
                      <a:lnTo>
                        <a:pt x="150505" y="93734"/>
                      </a:lnTo>
                      <a:lnTo>
                        <a:pt x="142246" y="101015"/>
                      </a:lnTo>
                      <a:lnTo>
                        <a:pt x="133069" y="105565"/>
                      </a:lnTo>
                      <a:lnTo>
                        <a:pt x="122056" y="109205"/>
                      </a:lnTo>
                      <a:lnTo>
                        <a:pt x="116550" y="110115"/>
                      </a:lnTo>
                      <a:lnTo>
                        <a:pt x="111044" y="110115"/>
                      </a:lnTo>
                      <a:lnTo>
                        <a:pt x="105537" y="110115"/>
                      </a:lnTo>
                      <a:lnTo>
                        <a:pt x="100031" y="109205"/>
                      </a:lnTo>
                      <a:lnTo>
                        <a:pt x="89019" y="105565"/>
                      </a:lnTo>
                      <a:lnTo>
                        <a:pt x="79842" y="101015"/>
                      </a:lnTo>
                      <a:lnTo>
                        <a:pt x="71582" y="93734"/>
                      </a:lnTo>
                      <a:lnTo>
                        <a:pt x="65158" y="85544"/>
                      </a:lnTo>
                      <a:lnTo>
                        <a:pt x="59652" y="76444"/>
                      </a:lnTo>
                      <a:lnTo>
                        <a:pt x="55981" y="65523"/>
                      </a:lnTo>
                      <a:lnTo>
                        <a:pt x="55981" y="60063"/>
                      </a:lnTo>
                      <a:lnTo>
                        <a:pt x="55063" y="54603"/>
                      </a:lnTo>
                      <a:lnTo>
                        <a:pt x="55981" y="49142"/>
                      </a:lnTo>
                      <a:lnTo>
                        <a:pt x="55981" y="43682"/>
                      </a:lnTo>
                      <a:lnTo>
                        <a:pt x="59652" y="33672"/>
                      </a:lnTo>
                      <a:lnTo>
                        <a:pt x="65158" y="23661"/>
                      </a:lnTo>
                      <a:lnTo>
                        <a:pt x="71582" y="15471"/>
                      </a:lnTo>
                      <a:lnTo>
                        <a:pt x="79842" y="9101"/>
                      </a:lnTo>
                      <a:lnTo>
                        <a:pt x="89019" y="3640"/>
                      </a:lnTo>
                      <a:lnTo>
                        <a:pt x="100031" y="910"/>
                      </a:lnTo>
                      <a:close/>
                    </a:path>
                  </a:pathLst>
                </a:custGeom>
                <a:grpFill/>
                <a:ln w="9525">
                  <a:noFill/>
                  <a:round/>
                  <a:headEnd/>
                  <a:tailEnd/>
                </a:ln>
              </p:spPr>
              <p:txBody>
                <a:bodyPr vert="horz" wrap="square" lIns="91392" tIns="45696" rIns="91392" bIns="45696" numCol="1" anchor="t" anchorCtr="0" compatLnSpc="1">
                  <a:prstTxWarp prst="textNoShape">
                    <a:avLst/>
                  </a:prstTxWarp>
                </a:bodyPr>
                <a:lstStyle/>
                <a:p>
                  <a:pPr defTabSz="913943">
                    <a:defRPr/>
                  </a:pPr>
                  <a:endParaRPr lang="en-US" sz="1799" kern="0" dirty="0">
                    <a:solidFill>
                      <a:sysClr val="windowText" lastClr="000000"/>
                    </a:solidFill>
                  </a:endParaRPr>
                </a:p>
              </p:txBody>
            </p:sp>
            <p:sp>
              <p:nvSpPr>
                <p:cNvPr id="224" name="Freeform 16"/>
                <p:cNvSpPr>
                  <a:spLocks/>
                </p:cNvSpPr>
                <p:nvPr/>
              </p:nvSpPr>
              <p:spPr bwMode="auto">
                <a:xfrm>
                  <a:off x="7356695" y="2585896"/>
                  <a:ext cx="222087" cy="206580"/>
                </a:xfrm>
                <a:custGeom>
                  <a:avLst/>
                  <a:gdLst/>
                  <a:ahLst/>
                  <a:cxnLst/>
                  <a:rect l="l" t="t" r="r" b="b"/>
                  <a:pathLst>
                    <a:path w="222087" h="206580">
                      <a:moveTo>
                        <a:pt x="22943" y="123766"/>
                      </a:moveTo>
                      <a:lnTo>
                        <a:pt x="27531" y="123766"/>
                      </a:lnTo>
                      <a:lnTo>
                        <a:pt x="194556" y="123766"/>
                      </a:lnTo>
                      <a:lnTo>
                        <a:pt x="199144" y="123766"/>
                      </a:lnTo>
                      <a:lnTo>
                        <a:pt x="203733" y="124676"/>
                      </a:lnTo>
                      <a:lnTo>
                        <a:pt x="207404" y="126496"/>
                      </a:lnTo>
                      <a:lnTo>
                        <a:pt x="211075" y="128316"/>
                      </a:lnTo>
                      <a:lnTo>
                        <a:pt x="215663" y="132867"/>
                      </a:lnTo>
                      <a:lnTo>
                        <a:pt x="219334" y="137417"/>
                      </a:lnTo>
                      <a:lnTo>
                        <a:pt x="221170" y="142877"/>
                      </a:lnTo>
                      <a:lnTo>
                        <a:pt x="222087" y="147427"/>
                      </a:lnTo>
                      <a:lnTo>
                        <a:pt x="222087" y="151067"/>
                      </a:lnTo>
                      <a:lnTo>
                        <a:pt x="222087" y="206580"/>
                      </a:lnTo>
                      <a:lnTo>
                        <a:pt x="0" y="206580"/>
                      </a:lnTo>
                      <a:lnTo>
                        <a:pt x="0" y="151067"/>
                      </a:lnTo>
                      <a:lnTo>
                        <a:pt x="0" y="147427"/>
                      </a:lnTo>
                      <a:lnTo>
                        <a:pt x="917" y="142877"/>
                      </a:lnTo>
                      <a:lnTo>
                        <a:pt x="2753" y="137417"/>
                      </a:lnTo>
                      <a:lnTo>
                        <a:pt x="6424" y="132867"/>
                      </a:lnTo>
                      <a:lnTo>
                        <a:pt x="11012" y="128316"/>
                      </a:lnTo>
                      <a:lnTo>
                        <a:pt x="14683" y="126496"/>
                      </a:lnTo>
                      <a:lnTo>
                        <a:pt x="18354" y="124676"/>
                      </a:lnTo>
                      <a:close/>
                      <a:moveTo>
                        <a:pt x="105537" y="0"/>
                      </a:moveTo>
                      <a:lnTo>
                        <a:pt x="111044" y="0"/>
                      </a:lnTo>
                      <a:lnTo>
                        <a:pt x="116550" y="0"/>
                      </a:lnTo>
                      <a:lnTo>
                        <a:pt x="122056" y="910"/>
                      </a:lnTo>
                      <a:lnTo>
                        <a:pt x="133069" y="3640"/>
                      </a:lnTo>
                      <a:lnTo>
                        <a:pt x="142246" y="9101"/>
                      </a:lnTo>
                      <a:lnTo>
                        <a:pt x="150505" y="15471"/>
                      </a:lnTo>
                      <a:lnTo>
                        <a:pt x="156929" y="23661"/>
                      </a:lnTo>
                      <a:lnTo>
                        <a:pt x="162436" y="33672"/>
                      </a:lnTo>
                      <a:lnTo>
                        <a:pt x="165189" y="43682"/>
                      </a:lnTo>
                      <a:lnTo>
                        <a:pt x="166107" y="49142"/>
                      </a:lnTo>
                      <a:lnTo>
                        <a:pt x="167024" y="54603"/>
                      </a:lnTo>
                      <a:lnTo>
                        <a:pt x="166107" y="60063"/>
                      </a:lnTo>
                      <a:lnTo>
                        <a:pt x="165189" y="65523"/>
                      </a:lnTo>
                      <a:lnTo>
                        <a:pt x="162436" y="76444"/>
                      </a:lnTo>
                      <a:lnTo>
                        <a:pt x="156929" y="85544"/>
                      </a:lnTo>
                      <a:lnTo>
                        <a:pt x="150505" y="93734"/>
                      </a:lnTo>
                      <a:lnTo>
                        <a:pt x="142246" y="101015"/>
                      </a:lnTo>
                      <a:lnTo>
                        <a:pt x="133069" y="105565"/>
                      </a:lnTo>
                      <a:lnTo>
                        <a:pt x="122056" y="109205"/>
                      </a:lnTo>
                      <a:lnTo>
                        <a:pt x="116550" y="110115"/>
                      </a:lnTo>
                      <a:lnTo>
                        <a:pt x="111044" y="110115"/>
                      </a:lnTo>
                      <a:lnTo>
                        <a:pt x="105537" y="110115"/>
                      </a:lnTo>
                      <a:lnTo>
                        <a:pt x="100031" y="109205"/>
                      </a:lnTo>
                      <a:lnTo>
                        <a:pt x="89019" y="105565"/>
                      </a:lnTo>
                      <a:lnTo>
                        <a:pt x="79842" y="101015"/>
                      </a:lnTo>
                      <a:lnTo>
                        <a:pt x="71582" y="93734"/>
                      </a:lnTo>
                      <a:lnTo>
                        <a:pt x="65158" y="85544"/>
                      </a:lnTo>
                      <a:lnTo>
                        <a:pt x="59652" y="76444"/>
                      </a:lnTo>
                      <a:lnTo>
                        <a:pt x="55981" y="65523"/>
                      </a:lnTo>
                      <a:lnTo>
                        <a:pt x="55981" y="60063"/>
                      </a:lnTo>
                      <a:lnTo>
                        <a:pt x="55063" y="54603"/>
                      </a:lnTo>
                      <a:lnTo>
                        <a:pt x="55981" y="49142"/>
                      </a:lnTo>
                      <a:lnTo>
                        <a:pt x="55981" y="43682"/>
                      </a:lnTo>
                      <a:lnTo>
                        <a:pt x="59652" y="33672"/>
                      </a:lnTo>
                      <a:lnTo>
                        <a:pt x="65158" y="23661"/>
                      </a:lnTo>
                      <a:lnTo>
                        <a:pt x="71582" y="15471"/>
                      </a:lnTo>
                      <a:lnTo>
                        <a:pt x="79842" y="9101"/>
                      </a:lnTo>
                      <a:lnTo>
                        <a:pt x="89019" y="3640"/>
                      </a:lnTo>
                      <a:lnTo>
                        <a:pt x="100031" y="910"/>
                      </a:lnTo>
                      <a:close/>
                    </a:path>
                  </a:pathLst>
                </a:custGeom>
                <a:grpFill/>
                <a:ln w="9525">
                  <a:noFill/>
                  <a:round/>
                  <a:headEnd/>
                  <a:tailEnd/>
                </a:ln>
              </p:spPr>
              <p:txBody>
                <a:bodyPr vert="horz" wrap="square" lIns="91392" tIns="45696" rIns="91392" bIns="45696" numCol="1" anchor="t" anchorCtr="0" compatLnSpc="1">
                  <a:prstTxWarp prst="textNoShape">
                    <a:avLst/>
                  </a:prstTxWarp>
                </a:bodyPr>
                <a:lstStyle/>
                <a:p>
                  <a:pPr defTabSz="913943">
                    <a:defRPr/>
                  </a:pPr>
                  <a:endParaRPr lang="en-US" sz="1799" kern="0" dirty="0">
                    <a:solidFill>
                      <a:sysClr val="windowText" lastClr="000000"/>
                    </a:solidFill>
                  </a:endParaRPr>
                </a:p>
              </p:txBody>
            </p:sp>
          </p:grpSp>
          <p:sp>
            <p:nvSpPr>
              <p:cNvPr id="219" name="Bogen 218"/>
              <p:cNvSpPr/>
              <p:nvPr/>
            </p:nvSpPr>
            <p:spPr bwMode="auto">
              <a:xfrm>
                <a:off x="6962982" y="2340728"/>
                <a:ext cx="492712" cy="492712"/>
              </a:xfrm>
              <a:prstGeom prst="arc">
                <a:avLst>
                  <a:gd name="adj1" fmla="val 18213102"/>
                  <a:gd name="adj2" fmla="val 21505829"/>
                </a:avLst>
              </a:prstGeom>
              <a:noFill/>
              <a:ln w="9525" cap="flat" cmpd="sng" algn="ctr">
                <a:solidFill>
                  <a:srgbClr val="FFFFFF"/>
                </a:solidFill>
                <a:prstDash val="solid"/>
                <a:round/>
                <a:headEnd type="none" w="med" len="med"/>
                <a:tailEnd type="none" w="med" len="med"/>
              </a:ln>
              <a:effectLst/>
              <a:extLst/>
            </p:spPr>
            <p:txBody>
              <a:bodyPr vert="horz" wrap="square" lIns="0" tIns="0" rIns="0" bIns="0" numCol="1" rtlCol="0" anchor="t" anchorCtr="0" compatLnSpc="1">
                <a:prstTxWarp prst="textNoShape">
                  <a:avLst/>
                </a:prstTxWarp>
                <a:spAutoFit/>
              </a:bodyPr>
              <a:lstStyle/>
              <a:p>
                <a:pPr defTabSz="913943">
                  <a:defRPr/>
                </a:pPr>
                <a:endParaRPr lang="en-US" sz="2399" kern="0" dirty="0">
                  <a:solidFill>
                    <a:srgbClr val="000000"/>
                  </a:solidFill>
                  <a:latin typeface="Arial" charset="0"/>
                  <a:ea typeface="ヒラギノ角ゴ Pro W3" charset="0"/>
                </a:endParaRPr>
              </a:p>
            </p:txBody>
          </p:sp>
          <p:sp>
            <p:nvSpPr>
              <p:cNvPr id="220" name="Bogen 219"/>
              <p:cNvSpPr/>
              <p:nvPr/>
            </p:nvSpPr>
            <p:spPr bwMode="auto">
              <a:xfrm>
                <a:off x="6962982" y="2340728"/>
                <a:ext cx="492712" cy="1744982"/>
              </a:xfrm>
              <a:prstGeom prst="arc">
                <a:avLst>
                  <a:gd name="adj1" fmla="val 3569939"/>
                  <a:gd name="adj2" fmla="val 7161218"/>
                </a:avLst>
              </a:prstGeom>
              <a:noFill/>
              <a:ln w="9525" cap="flat" cmpd="sng" algn="ctr">
                <a:solidFill>
                  <a:srgbClr val="FFFFFF"/>
                </a:solidFill>
                <a:prstDash val="solid"/>
                <a:round/>
                <a:headEnd type="none" w="med" len="med"/>
                <a:tailEnd type="none" w="med" len="med"/>
              </a:ln>
              <a:effectLst/>
              <a:extLst/>
            </p:spPr>
            <p:txBody>
              <a:bodyPr vert="horz" wrap="square" lIns="0" tIns="0" rIns="0" bIns="0" numCol="1" rtlCol="0" anchor="t" anchorCtr="0" compatLnSpc="1">
                <a:prstTxWarp prst="textNoShape">
                  <a:avLst/>
                </a:prstTxWarp>
                <a:spAutoFit/>
              </a:bodyPr>
              <a:lstStyle/>
              <a:p>
                <a:pPr defTabSz="913943">
                  <a:defRPr/>
                </a:pPr>
                <a:endParaRPr lang="en-US" sz="2399" kern="0" dirty="0">
                  <a:solidFill>
                    <a:srgbClr val="000000"/>
                  </a:solidFill>
                  <a:latin typeface="Arial" charset="0"/>
                  <a:ea typeface="ヒラギノ角ゴ Pro W3" charset="0"/>
                </a:endParaRPr>
              </a:p>
            </p:txBody>
          </p:sp>
          <p:sp>
            <p:nvSpPr>
              <p:cNvPr id="221" name="Bogen 220"/>
              <p:cNvSpPr/>
              <p:nvPr/>
            </p:nvSpPr>
            <p:spPr bwMode="auto">
              <a:xfrm>
                <a:off x="6962982" y="2340728"/>
                <a:ext cx="492712" cy="492712"/>
              </a:xfrm>
              <a:prstGeom prst="arc">
                <a:avLst>
                  <a:gd name="adj1" fmla="val 10880410"/>
                  <a:gd name="adj2" fmla="val 14200151"/>
                </a:avLst>
              </a:prstGeom>
              <a:noFill/>
              <a:ln w="9525" cap="flat" cmpd="sng" algn="ctr">
                <a:solidFill>
                  <a:srgbClr val="FFFFFF"/>
                </a:solidFill>
                <a:prstDash val="solid"/>
                <a:round/>
                <a:headEnd type="none" w="med" len="med"/>
                <a:tailEnd type="none" w="med" len="med"/>
              </a:ln>
              <a:effectLst/>
              <a:extLst/>
            </p:spPr>
            <p:txBody>
              <a:bodyPr vert="horz" wrap="square" lIns="0" tIns="0" rIns="0" bIns="0" numCol="1" rtlCol="0" anchor="t" anchorCtr="0" compatLnSpc="1">
                <a:prstTxWarp prst="textNoShape">
                  <a:avLst/>
                </a:prstTxWarp>
                <a:spAutoFit/>
              </a:bodyPr>
              <a:lstStyle/>
              <a:p>
                <a:pPr defTabSz="913943">
                  <a:defRPr/>
                </a:pPr>
                <a:endParaRPr lang="en-US" sz="2399" kern="0" dirty="0">
                  <a:solidFill>
                    <a:srgbClr val="000000"/>
                  </a:solidFill>
                  <a:latin typeface="Arial" charset="0"/>
                  <a:ea typeface="ヒラギノ角ゴ Pro W3" charset="0"/>
                </a:endParaRPr>
              </a:p>
            </p:txBody>
          </p:sp>
        </p:grpSp>
      </p:grpSp>
      <p:cxnSp>
        <p:nvCxnSpPr>
          <p:cNvPr id="239" name="Gerade Verbindung 238"/>
          <p:cNvCxnSpPr/>
          <p:nvPr/>
        </p:nvCxnSpPr>
        <p:spPr bwMode="auto">
          <a:xfrm flipH="1">
            <a:off x="4588869" y="5111573"/>
            <a:ext cx="6931734" cy="0"/>
          </a:xfrm>
          <a:prstGeom prst="line">
            <a:avLst/>
          </a:prstGeom>
          <a:solidFill>
            <a:srgbClr val="000000"/>
          </a:solidFill>
          <a:ln w="9525" cap="flat" cmpd="sng" algn="ctr">
            <a:solidFill>
              <a:srgbClr val="ADBECB"/>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242" name="Rechteck 241"/>
          <p:cNvSpPr/>
          <p:nvPr/>
        </p:nvSpPr>
        <p:spPr>
          <a:xfrm>
            <a:off x="516712" y="5707969"/>
            <a:ext cx="2095500" cy="599852"/>
          </a:xfrm>
          <a:prstGeom prst="rect">
            <a:avLst/>
          </a:prstGeom>
          <a:solidFill>
            <a:schemeClr val="bg1"/>
          </a:solidFill>
        </p:spPr>
        <p:txBody>
          <a:bodyPr wrap="square">
            <a:spAutoFit/>
          </a:bodyPr>
          <a:lstStyle/>
          <a:p>
            <a:pPr algn="ctr"/>
            <a:r>
              <a:rPr lang="en-US" sz="1099" dirty="0"/>
              <a:t>The total volume of </a:t>
            </a:r>
            <a:br>
              <a:rPr lang="en-US" sz="1099" dirty="0"/>
            </a:br>
            <a:r>
              <a:rPr lang="en-US" sz="1099" dirty="0"/>
              <a:t>data generated on </a:t>
            </a:r>
            <a:br>
              <a:rPr lang="en-US" sz="1099" dirty="0"/>
            </a:br>
            <a:r>
              <a:rPr lang="en-US" sz="1099" dirty="0"/>
              <a:t>earth summed up to</a:t>
            </a:r>
          </a:p>
        </p:txBody>
      </p:sp>
      <p:sp>
        <p:nvSpPr>
          <p:cNvPr id="244" name="Textfeld 243"/>
          <p:cNvSpPr txBox="1"/>
          <p:nvPr/>
        </p:nvSpPr>
        <p:spPr>
          <a:xfrm>
            <a:off x="9154746" y="6371282"/>
            <a:ext cx="2617002" cy="169189"/>
          </a:xfrm>
          <a:prstGeom prst="rect">
            <a:avLst/>
          </a:prstGeom>
          <a:noFill/>
        </p:spPr>
        <p:txBody>
          <a:bodyPr wrap="square" lIns="0" tIns="0" rIns="0" bIns="0" rtlCol="0">
            <a:spAutoFit/>
          </a:bodyPr>
          <a:lstStyle/>
          <a:p>
            <a:pPr algn="r" defTabSz="913943">
              <a:lnSpc>
                <a:spcPct val="110000"/>
              </a:lnSpc>
              <a:defRPr/>
            </a:pPr>
            <a:r>
              <a:rPr lang="en-US" sz="999" kern="0" dirty="0">
                <a:solidFill>
                  <a:srgbClr val="000000"/>
                </a:solidFill>
              </a:rPr>
              <a:t>Source: Oracle, 2012, Roland Berger 2015</a:t>
            </a:r>
          </a:p>
        </p:txBody>
      </p:sp>
      <p:sp>
        <p:nvSpPr>
          <p:cNvPr id="3" name="Titel 2"/>
          <p:cNvSpPr>
            <a:spLocks noGrp="1"/>
          </p:cNvSpPr>
          <p:nvPr>
            <p:ph type="title"/>
          </p:nvPr>
        </p:nvSpPr>
        <p:spPr>
          <a:xfrm>
            <a:off x="0" y="-21910"/>
            <a:ext cx="10515600" cy="1325563"/>
          </a:xfrm>
        </p:spPr>
        <p:txBody>
          <a:bodyPr>
            <a:normAutofit/>
          </a:bodyPr>
          <a:lstStyle/>
          <a:p>
            <a:r>
              <a:rPr lang="en-US" sz="3200" b="1" dirty="0"/>
              <a:t>Big Data</a:t>
            </a:r>
            <a:br>
              <a:rPr lang="en-US" sz="3200" b="1" dirty="0"/>
            </a:br>
            <a:r>
              <a:rPr lang="en-US" sz="3200" b="1" dirty="0"/>
              <a:t>….a massively accelerating enabler for industrial evolution</a:t>
            </a:r>
          </a:p>
        </p:txBody>
      </p:sp>
      <p:sp>
        <p:nvSpPr>
          <p:cNvPr id="62" name="TextBox 61"/>
          <p:cNvSpPr txBox="1"/>
          <p:nvPr/>
        </p:nvSpPr>
        <p:spPr>
          <a:xfrm>
            <a:off x="2281563" y="1413826"/>
            <a:ext cx="539779" cy="447376"/>
          </a:xfrm>
          <a:prstGeom prst="rect">
            <a:avLst/>
          </a:prstGeom>
          <a:noFill/>
        </p:spPr>
        <p:txBody>
          <a:bodyPr wrap="square" lIns="107944" tIns="53972" rIns="107944" bIns="53972" rtlCol="0">
            <a:spAutoFit/>
          </a:bodyPr>
          <a:lstStyle/>
          <a:p>
            <a:pPr>
              <a:lnSpc>
                <a:spcPct val="110000"/>
              </a:lnSpc>
            </a:pPr>
            <a:r>
              <a:rPr lang="en-GB" sz="1999" dirty="0"/>
              <a:t>10</a:t>
            </a:r>
            <a:endParaRPr lang="en-US" sz="1999" dirty="0"/>
          </a:p>
        </p:txBody>
      </p:sp>
      <p:sp>
        <p:nvSpPr>
          <p:cNvPr id="63" name="TextBox 62"/>
          <p:cNvSpPr txBox="1"/>
          <p:nvPr/>
        </p:nvSpPr>
        <p:spPr>
          <a:xfrm>
            <a:off x="2533460" y="1377840"/>
            <a:ext cx="467808" cy="312024"/>
          </a:xfrm>
          <a:prstGeom prst="rect">
            <a:avLst/>
          </a:prstGeom>
          <a:noFill/>
        </p:spPr>
        <p:txBody>
          <a:bodyPr wrap="square" lIns="107944" tIns="53972" rIns="107944" bIns="53972" rtlCol="0">
            <a:spAutoFit/>
          </a:bodyPr>
          <a:lstStyle/>
          <a:p>
            <a:pPr>
              <a:lnSpc>
                <a:spcPct val="110000"/>
              </a:lnSpc>
            </a:pPr>
            <a:r>
              <a:rPr lang="en-GB" sz="1199" dirty="0"/>
              <a:t> 21</a:t>
            </a:r>
            <a:endParaRPr lang="en-US" sz="1199" dirty="0"/>
          </a:p>
        </p:txBody>
      </p:sp>
    </p:spTree>
    <p:extLst>
      <p:ext uri="{BB962C8B-B14F-4D97-AF65-F5344CB8AC3E}">
        <p14:creationId xmlns:p14="http://schemas.microsoft.com/office/powerpoint/2010/main" val="3016085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hidden="1"/>
          <p:cNvGraphicFramePr>
            <a:graphicFrameLocks noChangeAspect="1"/>
          </p:cNvGraphicFramePr>
          <p:nvPr>
            <p:custDataLst>
              <p:tags r:id="rId2"/>
            </p:custDataLst>
            <p:extLst/>
          </p:nvPr>
        </p:nvGraphicFramePr>
        <p:xfrm>
          <a:off x="1588" y="3373"/>
          <a:ext cx="1586" cy="1586"/>
        </p:xfrm>
        <a:graphic>
          <a:graphicData uri="http://schemas.openxmlformats.org/presentationml/2006/ole">
            <mc:AlternateContent xmlns:mc="http://schemas.openxmlformats.org/markup-compatibility/2006">
              <mc:Choice xmlns:v="urn:schemas-microsoft-com:vml" Requires="v">
                <p:oleObj spid="_x0000_s3102" name="think-cell Slide" r:id="rId5" imgW="360" imgH="360" progId="">
                  <p:embed/>
                </p:oleObj>
              </mc:Choice>
              <mc:Fallback>
                <p:oleObj name="think-cell Slide" r:id="rId5" imgW="360" imgH="360" progId="">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8" y="3373"/>
                        <a:ext cx="1586" cy="158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3" name="Title 32"/>
          <p:cNvSpPr>
            <a:spLocks noGrp="1"/>
          </p:cNvSpPr>
          <p:nvPr>
            <p:ph type="title"/>
          </p:nvPr>
        </p:nvSpPr>
        <p:spPr>
          <a:xfrm>
            <a:off x="177330" y="197700"/>
            <a:ext cx="11774264" cy="1071837"/>
          </a:xfrm>
        </p:spPr>
        <p:txBody>
          <a:bodyPr>
            <a:normAutofit/>
          </a:bodyPr>
          <a:lstStyle/>
          <a:p>
            <a:r>
              <a:rPr lang="en-GB" sz="3200" b="1" dirty="0"/>
              <a:t>The Digital Twin </a:t>
            </a:r>
            <a:br>
              <a:rPr lang="en-GB" sz="3200" b="1" dirty="0"/>
            </a:br>
            <a:r>
              <a:rPr lang="en-GB" sz="3200" b="1" dirty="0"/>
              <a:t>...from equipment design &amp; operation to optimisation &amp; service</a:t>
            </a:r>
            <a:endParaRPr lang="en-US" sz="3200" b="1" dirty="0"/>
          </a:p>
        </p:txBody>
      </p:sp>
      <p:pic>
        <p:nvPicPr>
          <p:cNvPr id="78929" name="Picture 81"/>
          <p:cNvPicPr>
            <a:picLocks noChangeAspect="1" noChangeArrowheads="1"/>
          </p:cNvPicPr>
          <p:nvPr/>
        </p:nvPicPr>
        <p:blipFill>
          <a:blip r:embed="rId7"/>
          <a:srcRect/>
          <a:stretch>
            <a:fillRect/>
          </a:stretch>
        </p:blipFill>
        <p:spPr bwMode="auto">
          <a:xfrm>
            <a:off x="177330" y="1269538"/>
            <a:ext cx="12014670" cy="5252481"/>
          </a:xfrm>
          <a:prstGeom prst="rect">
            <a:avLst/>
          </a:prstGeom>
          <a:noFill/>
          <a:ln w="9525">
            <a:noFill/>
            <a:miter lim="800000"/>
            <a:headEnd/>
            <a:tailEnd/>
          </a:ln>
        </p:spPr>
      </p:pic>
    </p:spTree>
    <p:extLst>
      <p:ext uri="{BB962C8B-B14F-4D97-AF65-F5344CB8AC3E}">
        <p14:creationId xmlns:p14="http://schemas.microsoft.com/office/powerpoint/2010/main" val="1611229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Cyber-Physical System</a:t>
            </a:r>
          </a:p>
        </p:txBody>
      </p:sp>
      <p:sp>
        <p:nvSpPr>
          <p:cNvPr id="3" name="Content Placeholder 2"/>
          <p:cNvSpPr>
            <a:spLocks noGrp="1"/>
          </p:cNvSpPr>
          <p:nvPr>
            <p:ph idx="1"/>
          </p:nvPr>
        </p:nvSpPr>
        <p:spPr>
          <a:xfrm>
            <a:off x="2110740" y="1592263"/>
            <a:ext cx="8244840" cy="4608512"/>
          </a:xfrm>
        </p:spPr>
        <p:txBody>
          <a:bodyPr>
            <a:normAutofit fontScale="85000" lnSpcReduction="20000"/>
          </a:bodyPr>
          <a:lstStyle/>
          <a:p>
            <a:pPr marL="0" indent="0">
              <a:buNone/>
            </a:pPr>
            <a:r>
              <a:rPr lang="en-US" b="1" dirty="0"/>
              <a:t>Variety of definitions</a:t>
            </a:r>
          </a:p>
          <a:p>
            <a:r>
              <a:rPr lang="en-US" dirty="0"/>
              <a:t>“a system of collaborating computational elements controlling physical entities”</a:t>
            </a:r>
          </a:p>
          <a:p>
            <a:r>
              <a:rPr lang="en-US" dirty="0"/>
              <a:t>“a network of interacting elements with physical input and output instead of as standalone devices”</a:t>
            </a:r>
          </a:p>
          <a:p>
            <a:r>
              <a:rPr lang="en-US" dirty="0"/>
              <a:t>“vision: internet of things, services and data”</a:t>
            </a:r>
          </a:p>
          <a:p>
            <a:r>
              <a:rPr lang="en-US" dirty="0"/>
              <a:t>“interconnection between a physical and a virtual world (models)”</a:t>
            </a:r>
          </a:p>
          <a:p>
            <a:r>
              <a:rPr lang="en-US" dirty="0"/>
              <a:t>“ability for autonomous behavior, self-control, self-optimization”</a:t>
            </a:r>
          </a:p>
          <a:p>
            <a:r>
              <a:rPr lang="en-US" dirty="0"/>
              <a:t>“influenced by internet based business models, social networks and communities”</a:t>
            </a:r>
          </a:p>
          <a:p>
            <a:r>
              <a:rPr lang="en-US" dirty="0"/>
              <a:t>“different system borders: CPS including or excluding of a physical world”</a:t>
            </a:r>
          </a:p>
        </p:txBody>
      </p:sp>
    </p:spTree>
    <p:extLst>
      <p:ext uri="{BB962C8B-B14F-4D97-AF65-F5344CB8AC3E}">
        <p14:creationId xmlns:p14="http://schemas.microsoft.com/office/powerpoint/2010/main" val="4094572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Cyber Physical Systems</a:t>
            </a:r>
          </a:p>
        </p:txBody>
      </p:sp>
      <p:sp>
        <p:nvSpPr>
          <p:cNvPr id="5" name="Subtitle 4"/>
          <p:cNvSpPr>
            <a:spLocks noGrp="1"/>
          </p:cNvSpPr>
          <p:nvPr>
            <p:ph type="subTitle" idx="1"/>
          </p:nvPr>
        </p:nvSpPr>
        <p:spPr/>
        <p:txBody>
          <a:bodyPr/>
          <a:lstStyle/>
          <a:p>
            <a:r>
              <a:rPr lang="en-US" dirty="0"/>
              <a:t>CPS are present in many markets</a:t>
            </a:r>
          </a:p>
        </p:txBody>
      </p:sp>
      <p:sp>
        <p:nvSpPr>
          <p:cNvPr id="9" name="Rounded Rectangle 8"/>
          <p:cNvSpPr/>
          <p:nvPr/>
        </p:nvSpPr>
        <p:spPr>
          <a:xfrm>
            <a:off x="1599979" y="2212678"/>
            <a:ext cx="8962513" cy="949922"/>
          </a:xfrm>
          <a:prstGeom prst="roundRect">
            <a:avLst/>
          </a:prstGeom>
          <a:solidFill>
            <a:srgbClr val="005ADE">
              <a:lumMod val="60000"/>
              <a:lumOff val="4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284163" indent="-171450" fontAlgn="base">
              <a:spcBef>
                <a:spcPct val="50000"/>
              </a:spcBef>
              <a:spcAft>
                <a:spcPts val="600"/>
              </a:spcAft>
              <a:buClr>
                <a:srgbClr val="002897"/>
              </a:buClr>
              <a:buSzPct val="70000"/>
              <a:tabLst>
                <a:tab pos="117475" algn="l"/>
              </a:tabLst>
            </a:pPr>
            <a:endParaRPr lang="de-DE" sz="1600" b="1" kern="0" dirty="0">
              <a:solidFill>
                <a:prstClr val="white"/>
              </a:solidFill>
            </a:endParaRPr>
          </a:p>
        </p:txBody>
      </p:sp>
      <p:sp>
        <p:nvSpPr>
          <p:cNvPr id="10" name="Rounded Rectangle 9"/>
          <p:cNvSpPr/>
          <p:nvPr/>
        </p:nvSpPr>
        <p:spPr>
          <a:xfrm>
            <a:off x="1599979" y="3447199"/>
            <a:ext cx="8962513" cy="949922"/>
          </a:xfrm>
          <a:prstGeom prst="roundRect">
            <a:avLst/>
          </a:prstGeom>
          <a:solidFill>
            <a:srgbClr val="0087D4">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pPr>
            <a:endParaRPr lang="de-DE" sz="1600" b="1" kern="0" dirty="0">
              <a:solidFill>
                <a:prstClr val="white"/>
              </a:solidFill>
            </a:endParaRPr>
          </a:p>
        </p:txBody>
      </p:sp>
      <p:sp>
        <p:nvSpPr>
          <p:cNvPr id="11" name="Rounded Rectangle 10"/>
          <p:cNvSpPr/>
          <p:nvPr/>
        </p:nvSpPr>
        <p:spPr>
          <a:xfrm>
            <a:off x="1599979" y="4681721"/>
            <a:ext cx="8962513" cy="949922"/>
          </a:xfrm>
          <a:prstGeom prst="roundRect">
            <a:avLst/>
          </a:prstGeom>
          <a:solidFill>
            <a:srgbClr val="666666">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pPr>
            <a:endParaRPr lang="de-DE" sz="1600" b="1" kern="0" dirty="0">
              <a:solidFill>
                <a:prstClr val="white"/>
              </a:solidFill>
            </a:endParaRPr>
          </a:p>
        </p:txBody>
      </p:sp>
      <p:sp>
        <p:nvSpPr>
          <p:cNvPr id="12" name="Rounded Rectangle 11"/>
          <p:cNvSpPr/>
          <p:nvPr/>
        </p:nvSpPr>
        <p:spPr>
          <a:xfrm>
            <a:off x="2466695" y="1338147"/>
            <a:ext cx="1310185" cy="4968242"/>
          </a:xfrm>
          <a:prstGeom prst="roundRect">
            <a:avLst/>
          </a:prstGeom>
          <a:solidFill>
            <a:srgbClr val="005ADE">
              <a:lumMod val="20000"/>
              <a:lumOff val="80000"/>
            </a:srgbClr>
          </a:solidFill>
          <a:ln w="57150"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13" name="TextBox 12"/>
          <p:cNvSpPr txBox="1"/>
          <p:nvPr/>
        </p:nvSpPr>
        <p:spPr>
          <a:xfrm>
            <a:off x="1663655" y="2465545"/>
            <a:ext cx="1323834" cy="260098"/>
          </a:xfrm>
          <a:prstGeom prst="rect">
            <a:avLst/>
          </a:prstGeom>
        </p:spPr>
        <p:txBody>
          <a:bodyPr vert="horz" wrap="none" lIns="0" tIns="0" rIns="0" bIns="0" rtlCol="0">
            <a:noAutofit/>
          </a:bodyPr>
          <a:lstStyle>
            <a:defPPr>
              <a:defRPr lang="de-DE"/>
            </a:defPPr>
            <a:lvl1pPr>
              <a:buClr>
                <a:schemeClr val="tx2"/>
              </a:buClr>
              <a:buSzPct val="70000"/>
              <a:defRPr sz="1400">
                <a:latin typeface="Arial" pitchFamily="34" charset="0"/>
                <a:cs typeface="Arial" pitchFamily="34" charset="0"/>
              </a:defRPr>
            </a:lvl1pPr>
          </a:lstStyle>
          <a:p>
            <a:pPr>
              <a:buClr>
                <a:srgbClr val="002897"/>
              </a:buClr>
              <a:defRPr/>
            </a:pPr>
            <a:r>
              <a:rPr lang="de-DE" kern="0" dirty="0">
                <a:solidFill>
                  <a:srgbClr val="FFFFFF"/>
                </a:solidFill>
              </a:rPr>
              <a:t>Cyber-</a:t>
            </a:r>
          </a:p>
          <a:p>
            <a:pPr>
              <a:buClr>
                <a:srgbClr val="002897"/>
              </a:buClr>
              <a:defRPr/>
            </a:pPr>
            <a:r>
              <a:rPr lang="de-DE" kern="0" dirty="0">
                <a:solidFill>
                  <a:srgbClr val="FFFFFF"/>
                </a:solidFill>
              </a:rPr>
              <a:t>Services</a:t>
            </a:r>
          </a:p>
        </p:txBody>
      </p:sp>
      <p:sp>
        <p:nvSpPr>
          <p:cNvPr id="14" name="TextBox 13"/>
          <p:cNvSpPr txBox="1"/>
          <p:nvPr/>
        </p:nvSpPr>
        <p:spPr>
          <a:xfrm>
            <a:off x="1663655" y="3715057"/>
            <a:ext cx="1323834" cy="260098"/>
          </a:xfrm>
          <a:prstGeom prst="rect">
            <a:avLst/>
          </a:prstGeom>
        </p:spPr>
        <p:txBody>
          <a:bodyPr vert="horz" wrap="none" lIns="0" tIns="0" rIns="0" bIns="0" rtlCol="0">
            <a:noAutofit/>
          </a:bodyPr>
          <a:lstStyle>
            <a:defPPr>
              <a:defRPr lang="de-DE"/>
            </a:defPPr>
            <a:lvl1pPr>
              <a:buClr>
                <a:schemeClr val="tx2"/>
              </a:buClr>
              <a:buSzPct val="70000"/>
              <a:defRPr sz="1400">
                <a:latin typeface="Arial" pitchFamily="34" charset="0"/>
                <a:cs typeface="Arial" pitchFamily="34" charset="0"/>
              </a:defRPr>
            </a:lvl1pPr>
          </a:lstStyle>
          <a:p>
            <a:pPr>
              <a:buClr>
                <a:srgbClr val="002897"/>
              </a:buClr>
              <a:defRPr/>
            </a:pPr>
            <a:r>
              <a:rPr lang="de-DE" kern="0" dirty="0">
                <a:solidFill>
                  <a:srgbClr val="FFFFFF"/>
                </a:solidFill>
              </a:rPr>
              <a:t>Cyber-</a:t>
            </a:r>
          </a:p>
          <a:p>
            <a:pPr>
              <a:buClr>
                <a:srgbClr val="002897"/>
              </a:buClr>
              <a:defRPr/>
            </a:pPr>
            <a:r>
              <a:rPr lang="de-DE" kern="0" dirty="0">
                <a:solidFill>
                  <a:srgbClr val="FFFFFF"/>
                </a:solidFill>
              </a:rPr>
              <a:t>Objects</a:t>
            </a:r>
          </a:p>
        </p:txBody>
      </p:sp>
      <p:sp>
        <p:nvSpPr>
          <p:cNvPr id="15" name="TextBox 14"/>
          <p:cNvSpPr txBox="1"/>
          <p:nvPr/>
        </p:nvSpPr>
        <p:spPr>
          <a:xfrm>
            <a:off x="1663655" y="4957073"/>
            <a:ext cx="1323834" cy="260098"/>
          </a:xfrm>
          <a:prstGeom prst="rect">
            <a:avLst/>
          </a:prstGeom>
        </p:spPr>
        <p:txBody>
          <a:bodyPr vert="horz" wrap="none" lIns="0" tIns="0" rIns="0" bIns="0" rtlCol="0">
            <a:noAutofit/>
          </a:bodyPr>
          <a:lstStyle/>
          <a:p>
            <a:pPr>
              <a:buClr>
                <a:srgbClr val="002897"/>
              </a:buClr>
              <a:buSzPct val="70000"/>
            </a:pPr>
            <a:r>
              <a:rPr lang="de-DE" sz="1400" dirty="0">
                <a:solidFill>
                  <a:srgbClr val="FFFFFF"/>
                </a:solidFill>
                <a:cs typeface="Arial" pitchFamily="34" charset="0"/>
              </a:rPr>
              <a:t>Physical</a:t>
            </a:r>
            <a:br>
              <a:rPr lang="de-DE" sz="1400" dirty="0">
                <a:solidFill>
                  <a:srgbClr val="FFFFFF"/>
                </a:solidFill>
                <a:cs typeface="Arial" pitchFamily="34" charset="0"/>
              </a:rPr>
            </a:br>
            <a:r>
              <a:rPr lang="de-DE" sz="1400" dirty="0">
                <a:solidFill>
                  <a:srgbClr val="FFFFFF"/>
                </a:solidFill>
                <a:cs typeface="Arial" pitchFamily="34" charset="0"/>
              </a:rPr>
              <a:t>Objects</a:t>
            </a:r>
          </a:p>
        </p:txBody>
      </p:sp>
      <p:sp>
        <p:nvSpPr>
          <p:cNvPr id="16" name="TextBox 15"/>
          <p:cNvSpPr txBox="1"/>
          <p:nvPr/>
        </p:nvSpPr>
        <p:spPr>
          <a:xfrm>
            <a:off x="2459869" y="5818135"/>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Discrete</a:t>
            </a:r>
          </a:p>
          <a:p>
            <a:pPr algn="ctr">
              <a:buClr>
                <a:srgbClr val="002897"/>
              </a:buClr>
              <a:buSzPct val="70000"/>
            </a:pPr>
            <a:r>
              <a:rPr lang="de-DE" sz="1400" dirty="0">
                <a:solidFill>
                  <a:srgbClr val="000000"/>
                </a:solidFill>
                <a:cs typeface="Arial" pitchFamily="34" charset="0"/>
              </a:rPr>
              <a:t>Manufacturing</a:t>
            </a:r>
          </a:p>
        </p:txBody>
      </p:sp>
      <p:sp>
        <p:nvSpPr>
          <p:cNvPr id="17" name="TextBox 16"/>
          <p:cNvSpPr txBox="1"/>
          <p:nvPr/>
        </p:nvSpPr>
        <p:spPr>
          <a:xfrm>
            <a:off x="2456457" y="1466314"/>
            <a:ext cx="1323834" cy="260098"/>
          </a:xfrm>
          <a:prstGeom prst="rect">
            <a:avLst/>
          </a:prstGeom>
        </p:spPr>
        <p:txBody>
          <a:bodyPr vert="horz" wrap="none" lIns="0" tIns="0" rIns="0" bIns="0" rtlCol="0">
            <a:noAutofit/>
          </a:bodyPr>
          <a:lstStyle/>
          <a:p>
            <a:pPr algn="ctr">
              <a:buClr>
                <a:srgbClr val="002897"/>
              </a:buClr>
              <a:buSzPct val="70000"/>
            </a:pPr>
            <a:r>
              <a:rPr lang="de-DE" sz="1400" b="1" dirty="0">
                <a:solidFill>
                  <a:srgbClr val="005ADE"/>
                </a:solidFill>
                <a:cs typeface="Arial" pitchFamily="34" charset="0"/>
              </a:rPr>
              <a:t>Industrie 4.0</a:t>
            </a:r>
          </a:p>
        </p:txBody>
      </p:sp>
      <p:grpSp>
        <p:nvGrpSpPr>
          <p:cNvPr id="18" name="Group 17"/>
          <p:cNvGrpSpPr/>
          <p:nvPr/>
        </p:nvGrpSpPr>
        <p:grpSpPr>
          <a:xfrm>
            <a:off x="9084002" y="1341078"/>
            <a:ext cx="1409249" cy="4968242"/>
            <a:chOff x="7560001" y="1315469"/>
            <a:chExt cx="1409249" cy="4968242"/>
          </a:xfrm>
        </p:grpSpPr>
        <p:sp>
          <p:nvSpPr>
            <p:cNvPr id="19" name="Rounded Rectangle 18"/>
            <p:cNvSpPr/>
            <p:nvPr/>
          </p:nvSpPr>
          <p:spPr>
            <a:xfrm>
              <a:off x="7645417" y="1315469"/>
              <a:ext cx="1238418" cy="4968242"/>
            </a:xfrm>
            <a:prstGeom prst="roundRect">
              <a:avLst/>
            </a:prstGeom>
            <a:solidFill>
              <a:srgbClr val="FFFFFF">
                <a:lumMod val="95000"/>
              </a:srgbClr>
            </a:solidFill>
            <a:ln w="9525"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20" name="TextBox 19"/>
            <p:cNvSpPr txBox="1"/>
            <p:nvPr/>
          </p:nvSpPr>
          <p:spPr>
            <a:xfrm>
              <a:off x="7645416" y="1446464"/>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5ADE"/>
                  </a:solidFill>
                  <a:cs typeface="Arial" pitchFamily="34" charset="0"/>
                </a:rPr>
                <a:t>Smart </a:t>
              </a:r>
              <a:br>
                <a:rPr lang="de-DE" sz="1400" dirty="0">
                  <a:solidFill>
                    <a:srgbClr val="005ADE"/>
                  </a:solidFill>
                  <a:cs typeface="Arial" pitchFamily="34" charset="0"/>
                </a:rPr>
              </a:br>
              <a:r>
                <a:rPr lang="de-DE" sz="1400" dirty="0">
                  <a:solidFill>
                    <a:srgbClr val="005ADE"/>
                  </a:solidFill>
                  <a:cs typeface="Arial" pitchFamily="34" charset="0"/>
                </a:rPr>
                <a:t>Mobility</a:t>
              </a:r>
            </a:p>
          </p:txBody>
        </p:sp>
        <p:sp>
          <p:nvSpPr>
            <p:cNvPr id="21" name="TextBox 20"/>
            <p:cNvSpPr txBox="1"/>
            <p:nvPr/>
          </p:nvSpPr>
          <p:spPr>
            <a:xfrm>
              <a:off x="7560001" y="5916243"/>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Traffic</a:t>
              </a:r>
            </a:p>
          </p:txBody>
        </p:sp>
        <p:pic>
          <p:nvPicPr>
            <p:cNvPr id="22" name="Picture 2" descr="http://www.contracthireandleasing.com/cms-images/2012_06_SmartMobility_thumb.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33424" y="2251263"/>
              <a:ext cx="1062404" cy="743683"/>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4" descr="http://www.rinnovabili.it/wp-content/uploads/2012/08/Driving_5.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49783" y="3415394"/>
              <a:ext cx="1046045" cy="1021718"/>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http://www.jagatreview.com/wp-content/uploads/2012/05/Smart-Mobility-Concept.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733424" y="4714039"/>
              <a:ext cx="1062404" cy="79776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p:cNvGrpSpPr/>
          <p:nvPr/>
        </p:nvGrpSpPr>
        <p:grpSpPr>
          <a:xfrm>
            <a:off x="7838759" y="1338147"/>
            <a:ext cx="1330658" cy="4968242"/>
            <a:chOff x="6314759" y="1338147"/>
            <a:chExt cx="1330658" cy="4968242"/>
          </a:xfrm>
        </p:grpSpPr>
        <p:sp>
          <p:nvSpPr>
            <p:cNvPr id="26" name="Rounded Rectangle 25"/>
            <p:cNvSpPr/>
            <p:nvPr/>
          </p:nvSpPr>
          <p:spPr>
            <a:xfrm>
              <a:off x="6321584" y="1338147"/>
              <a:ext cx="1238418" cy="4968242"/>
            </a:xfrm>
            <a:prstGeom prst="roundRect">
              <a:avLst/>
            </a:prstGeom>
            <a:solidFill>
              <a:srgbClr val="FFFFFF">
                <a:lumMod val="95000"/>
              </a:srgbClr>
            </a:solidFill>
            <a:ln w="9525"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27" name="TextBox 26"/>
            <p:cNvSpPr txBox="1"/>
            <p:nvPr/>
          </p:nvSpPr>
          <p:spPr>
            <a:xfrm>
              <a:off x="6314759" y="5919913"/>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Grids</a:t>
              </a:r>
            </a:p>
          </p:txBody>
        </p:sp>
        <p:sp>
          <p:nvSpPr>
            <p:cNvPr id="28" name="TextBox 27"/>
            <p:cNvSpPr txBox="1"/>
            <p:nvPr/>
          </p:nvSpPr>
          <p:spPr>
            <a:xfrm>
              <a:off x="6321583" y="1469142"/>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5ADE"/>
                  </a:solidFill>
                  <a:cs typeface="Arial" pitchFamily="34" charset="0"/>
                </a:rPr>
                <a:t>Smart </a:t>
              </a:r>
              <a:br>
                <a:rPr lang="de-DE" sz="1400" dirty="0">
                  <a:solidFill>
                    <a:srgbClr val="005ADE"/>
                  </a:solidFill>
                  <a:cs typeface="Arial" pitchFamily="34" charset="0"/>
                </a:rPr>
              </a:br>
              <a:r>
                <a:rPr lang="de-DE" sz="1400" dirty="0">
                  <a:solidFill>
                    <a:srgbClr val="005ADE"/>
                  </a:solidFill>
                  <a:cs typeface="Arial" pitchFamily="34" charset="0"/>
                </a:rPr>
                <a:t>Grid</a:t>
              </a:r>
            </a:p>
          </p:txBody>
        </p:sp>
        <p:pic>
          <p:nvPicPr>
            <p:cNvPr id="29" name="Picture 8" descr="http://www04.abb.com/global/seitp/seitp202.nsf/0/893b9356a30a377ac1257552004d35f0/$file/Smart%20grid%20thinking_p7.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380090" y="2341813"/>
              <a:ext cx="1105927" cy="727147"/>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10" descr="http://www.abb-conversations.com/wp-content/uploads/2014/06/ABB_IMA_Smart_Grids-660x440.jpg"/>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444762" y="3407144"/>
              <a:ext cx="1041255" cy="949074"/>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2" descr="http://www07.abb.com/images/librariesprovider30/default-album/abb-hvdc-test-facility-2.jpg?sfvrsn=1"/>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419438" y="4697511"/>
              <a:ext cx="1045999" cy="84011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2" name="Group 31"/>
          <p:cNvGrpSpPr/>
          <p:nvPr/>
        </p:nvGrpSpPr>
        <p:grpSpPr>
          <a:xfrm>
            <a:off x="6500306" y="1338147"/>
            <a:ext cx="1334918" cy="4968242"/>
            <a:chOff x="4976306" y="1338147"/>
            <a:chExt cx="1334918" cy="4968242"/>
          </a:xfrm>
        </p:grpSpPr>
        <p:sp>
          <p:nvSpPr>
            <p:cNvPr id="33" name="Rounded Rectangle 32"/>
            <p:cNvSpPr/>
            <p:nvPr/>
          </p:nvSpPr>
          <p:spPr>
            <a:xfrm>
              <a:off x="5001040" y="1338147"/>
              <a:ext cx="1238418" cy="4968242"/>
            </a:xfrm>
            <a:prstGeom prst="roundRect">
              <a:avLst/>
            </a:prstGeom>
            <a:solidFill>
              <a:srgbClr val="FFFFFF">
                <a:lumMod val="95000"/>
              </a:srgbClr>
            </a:solidFill>
            <a:ln w="9525"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34" name="TextBox 33"/>
            <p:cNvSpPr txBox="1"/>
            <p:nvPr/>
          </p:nvSpPr>
          <p:spPr>
            <a:xfrm>
              <a:off x="4987390" y="5898817"/>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Building</a:t>
              </a:r>
            </a:p>
          </p:txBody>
        </p:sp>
        <p:sp>
          <p:nvSpPr>
            <p:cNvPr id="35" name="TextBox 34"/>
            <p:cNvSpPr txBox="1"/>
            <p:nvPr/>
          </p:nvSpPr>
          <p:spPr>
            <a:xfrm>
              <a:off x="4976306" y="1469142"/>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5ADE"/>
                  </a:solidFill>
                  <a:cs typeface="Arial" pitchFamily="34" charset="0"/>
                </a:rPr>
                <a:t>Smart </a:t>
              </a:r>
              <a:br>
                <a:rPr lang="de-DE" sz="1400" dirty="0">
                  <a:solidFill>
                    <a:srgbClr val="005ADE"/>
                  </a:solidFill>
                  <a:cs typeface="Arial" pitchFamily="34" charset="0"/>
                </a:rPr>
              </a:br>
              <a:r>
                <a:rPr lang="de-DE" sz="1400" dirty="0">
                  <a:solidFill>
                    <a:srgbClr val="005ADE"/>
                  </a:solidFill>
                  <a:cs typeface="Arial" pitchFamily="34" charset="0"/>
                </a:rPr>
                <a:t>Building</a:t>
              </a:r>
            </a:p>
          </p:txBody>
        </p:sp>
        <p:pic>
          <p:nvPicPr>
            <p:cNvPr id="36" name="Picture 14" descr="http://www07.abb.com/images/librariesprovider46/Smart-technology/ibus-390x195.jpg?sfvrsn=1"/>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089415" y="4785204"/>
              <a:ext cx="1058221" cy="727147"/>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18" descr="http://archive.futureagenda.org/pg/cx/image/415/image.jpg"/>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5114809" y="3460946"/>
              <a:ext cx="1052119" cy="856343"/>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0" descr="http://www.civicsolar.com/sites/default/files/u57/Microgrid.jpg"/>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5079460" y="2225630"/>
              <a:ext cx="1090481" cy="88265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9" name="Group 38"/>
          <p:cNvGrpSpPr/>
          <p:nvPr/>
        </p:nvGrpSpPr>
        <p:grpSpPr>
          <a:xfrm>
            <a:off x="5203766" y="1338147"/>
            <a:ext cx="1336485" cy="4968242"/>
            <a:chOff x="3679765" y="1338147"/>
            <a:chExt cx="1336485" cy="4968242"/>
          </a:xfrm>
        </p:grpSpPr>
        <p:sp>
          <p:nvSpPr>
            <p:cNvPr id="40" name="Rounded Rectangle 39"/>
            <p:cNvSpPr/>
            <p:nvPr/>
          </p:nvSpPr>
          <p:spPr>
            <a:xfrm>
              <a:off x="3689289" y="1338147"/>
              <a:ext cx="1238418" cy="4968242"/>
            </a:xfrm>
            <a:prstGeom prst="roundRect">
              <a:avLst/>
            </a:prstGeom>
            <a:solidFill>
              <a:srgbClr val="FFFFFF">
                <a:lumMod val="95000"/>
              </a:srgbClr>
            </a:solidFill>
            <a:ln w="9525"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41" name="TextBox 40"/>
            <p:cNvSpPr txBox="1"/>
            <p:nvPr/>
          </p:nvSpPr>
          <p:spPr>
            <a:xfrm>
              <a:off x="3682463" y="5898817"/>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Homes</a:t>
              </a:r>
            </a:p>
          </p:txBody>
        </p:sp>
        <p:sp>
          <p:nvSpPr>
            <p:cNvPr id="42" name="TextBox 41"/>
            <p:cNvSpPr txBox="1"/>
            <p:nvPr/>
          </p:nvSpPr>
          <p:spPr>
            <a:xfrm>
              <a:off x="3692416" y="1462544"/>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5ADE"/>
                  </a:solidFill>
                  <a:cs typeface="Arial" pitchFamily="34" charset="0"/>
                </a:rPr>
                <a:t>Smart </a:t>
              </a:r>
              <a:br>
                <a:rPr lang="de-DE" sz="1400" dirty="0">
                  <a:solidFill>
                    <a:srgbClr val="005ADE"/>
                  </a:solidFill>
                  <a:cs typeface="Arial" pitchFamily="34" charset="0"/>
                </a:rPr>
              </a:br>
              <a:r>
                <a:rPr lang="de-DE" sz="1400" dirty="0">
                  <a:solidFill>
                    <a:srgbClr val="005ADE"/>
                  </a:solidFill>
                  <a:cs typeface="Arial" pitchFamily="34" charset="0"/>
                </a:rPr>
                <a:t>Home</a:t>
              </a:r>
            </a:p>
          </p:txBody>
        </p:sp>
        <p:pic>
          <p:nvPicPr>
            <p:cNvPr id="43" name="Picture 16" descr="http://www07.abb.com/images/librariesprovider46/Smart-technology/ibus-tier-i-390x195.jpg?sfvrsn=1&amp;CropWidth=390&amp;CropHeight=195&amp;Quality=High&amp;CropX=0&amp;CropY=0&amp;Width=390&amp;Height=195&amp;Method=CropToFixedAreaCropToFixedAreaArguments&amp;Key=a7424289a53c29d9b71def9955c549d2"/>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3776048" y="4801013"/>
              <a:ext cx="1070336" cy="71133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2" descr="http://www.hempfling-solar.de/files/Bilder/Seiten-Bilder/schwalm_02_25001.png"/>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3679765" y="3455748"/>
              <a:ext cx="1228228" cy="87841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24" descr="http://img2.connected-home.de/busch-jaeger-knx-technik-ComfortPanel-iceLight-f630x378-ffffff-C-9bb40b62-79012121.jpg"/>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3729456" y="2219362"/>
              <a:ext cx="1184557" cy="86734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6" name="Group 45"/>
          <p:cNvGrpSpPr/>
          <p:nvPr/>
        </p:nvGrpSpPr>
        <p:grpSpPr>
          <a:xfrm>
            <a:off x="3849523" y="1338147"/>
            <a:ext cx="1333645" cy="4968242"/>
            <a:chOff x="2325522" y="1338147"/>
            <a:chExt cx="1333645" cy="4968242"/>
          </a:xfrm>
        </p:grpSpPr>
        <p:sp>
          <p:nvSpPr>
            <p:cNvPr id="47" name="Rounded Rectangle 46"/>
            <p:cNvSpPr/>
            <p:nvPr/>
          </p:nvSpPr>
          <p:spPr>
            <a:xfrm>
              <a:off x="2368744" y="1338147"/>
              <a:ext cx="1238418" cy="4968242"/>
            </a:xfrm>
            <a:prstGeom prst="roundRect">
              <a:avLst/>
            </a:prstGeom>
            <a:solidFill>
              <a:srgbClr val="FFFFFF">
                <a:lumMod val="95000"/>
              </a:srgbClr>
            </a:solidFill>
            <a:ln w="9525" cap="flat" cmpd="sng" algn="ctr">
              <a:solidFill>
                <a:srgbClr val="999999">
                  <a:lumMod val="60000"/>
                  <a:lumOff val="40000"/>
                </a:srgbClr>
              </a:solidFill>
              <a:prstDash val="solid"/>
            </a:ln>
            <a:effectLst/>
          </p:spPr>
          <p:txBody>
            <a:bodyPr rtlCol="0" anchor="ctr"/>
            <a:lstStyle/>
            <a:p>
              <a:pPr marL="179388" indent="-179388" algn="ctr">
                <a:spcBef>
                  <a:spcPts val="1100"/>
                </a:spcBef>
                <a:buClr>
                  <a:srgbClr val="002897"/>
                </a:buClr>
                <a:defRPr/>
              </a:pPr>
              <a:endParaRPr lang="de-DE" kern="0" dirty="0">
                <a:solidFill>
                  <a:srgbClr val="000000"/>
                </a:solidFill>
                <a:cs typeface="Arial" pitchFamily="34" charset="0"/>
              </a:endParaRPr>
            </a:p>
          </p:txBody>
        </p:sp>
        <p:sp>
          <p:nvSpPr>
            <p:cNvPr id="48" name="TextBox 47"/>
            <p:cNvSpPr txBox="1"/>
            <p:nvPr/>
          </p:nvSpPr>
          <p:spPr>
            <a:xfrm>
              <a:off x="2325522" y="5818135"/>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0000"/>
                  </a:solidFill>
                  <a:cs typeface="Arial" pitchFamily="34" charset="0"/>
                </a:rPr>
                <a:t>Process-</a:t>
              </a:r>
            </a:p>
            <a:p>
              <a:pPr algn="ctr">
                <a:buClr>
                  <a:srgbClr val="002897"/>
                </a:buClr>
                <a:buSzPct val="70000"/>
              </a:pPr>
              <a:r>
                <a:rPr lang="de-DE" sz="1400" dirty="0">
                  <a:solidFill>
                    <a:srgbClr val="000000"/>
                  </a:solidFill>
                  <a:cs typeface="Arial" pitchFamily="34" charset="0"/>
                </a:rPr>
                <a:t>Industry</a:t>
              </a:r>
            </a:p>
          </p:txBody>
        </p:sp>
        <p:sp>
          <p:nvSpPr>
            <p:cNvPr id="49" name="TextBox 48"/>
            <p:cNvSpPr txBox="1"/>
            <p:nvPr/>
          </p:nvSpPr>
          <p:spPr>
            <a:xfrm>
              <a:off x="2335333" y="1466314"/>
              <a:ext cx="1323834" cy="260098"/>
            </a:xfrm>
            <a:prstGeom prst="rect">
              <a:avLst/>
            </a:prstGeom>
          </p:spPr>
          <p:txBody>
            <a:bodyPr vert="horz" wrap="none" lIns="0" tIns="0" rIns="0" bIns="0" rtlCol="0">
              <a:noAutofit/>
            </a:bodyPr>
            <a:lstStyle/>
            <a:p>
              <a:pPr algn="ctr">
                <a:buClr>
                  <a:srgbClr val="002897"/>
                </a:buClr>
                <a:buSzPct val="70000"/>
              </a:pPr>
              <a:r>
                <a:rPr lang="de-DE" sz="1400" dirty="0">
                  <a:solidFill>
                    <a:srgbClr val="005ADE"/>
                  </a:solidFill>
                  <a:cs typeface="Arial" pitchFamily="34" charset="0"/>
                </a:rPr>
                <a:t>Plant Asset </a:t>
              </a:r>
            </a:p>
            <a:p>
              <a:pPr algn="ctr">
                <a:buClr>
                  <a:srgbClr val="002897"/>
                </a:buClr>
                <a:buSzPct val="70000"/>
              </a:pPr>
              <a:r>
                <a:rPr lang="de-DE" sz="1400" dirty="0">
                  <a:solidFill>
                    <a:srgbClr val="005ADE"/>
                  </a:solidFill>
                  <a:cs typeface="Arial" pitchFamily="34" charset="0"/>
                </a:rPr>
                <a:t>Management</a:t>
              </a:r>
            </a:p>
          </p:txBody>
        </p:sp>
        <p:pic>
          <p:nvPicPr>
            <p:cNvPr id="50" name="Picture 26" descr="http://pompagear.weebly.com/uploads/1/0/0/2/10024494/__2820427.jpg"/>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2477531" y="4635054"/>
              <a:ext cx="1057101" cy="1057101"/>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50"/>
            <p:cNvPicPr>
              <a:picLocks noChangeAspect="1"/>
            </p:cNvPicPr>
            <p:nvPr/>
          </p:nvPicPr>
          <p:blipFill>
            <a:blip r:embed="rId15" cstate="screen">
              <a:extLst>
                <a:ext uri="{28A0092B-C50C-407E-A947-70E740481C1C}">
                  <a14:useLocalDpi xmlns:a14="http://schemas.microsoft.com/office/drawing/2010/main"/>
                </a:ext>
              </a:extLst>
            </a:blip>
            <a:stretch>
              <a:fillRect/>
            </a:stretch>
          </p:blipFill>
          <p:spPr>
            <a:xfrm>
              <a:off x="2437914" y="3429000"/>
              <a:ext cx="1093678" cy="954350"/>
            </a:xfrm>
            <a:prstGeom prst="rect">
              <a:avLst/>
            </a:prstGeom>
          </p:spPr>
        </p:pic>
        <p:pic>
          <p:nvPicPr>
            <p:cNvPr id="52" name="Picture 28" descr="Bild in Originalgröße anzeigen"/>
            <p:cNvPicPr>
              <a:picLocks noChangeAspect="1" noChangeArrowheads="1"/>
            </p:cNvPicPr>
            <p:nvPr/>
          </p:nvPicPr>
          <p:blipFill>
            <a:blip r:embed="rId16">
              <a:extLst>
                <a:ext uri="{28A0092B-C50C-407E-A947-70E740481C1C}">
                  <a14:useLocalDpi xmlns:a14="http://schemas.microsoft.com/office/drawing/2010/main"/>
                </a:ext>
              </a:extLst>
            </a:blip>
            <a:srcRect/>
            <a:stretch>
              <a:fillRect/>
            </a:stretch>
          </p:blipFill>
          <p:spPr bwMode="auto">
            <a:xfrm>
              <a:off x="2450691" y="2278046"/>
              <a:ext cx="1049242" cy="836377"/>
            </a:xfrm>
            <a:prstGeom prst="rect">
              <a:avLst/>
            </a:prstGeom>
            <a:noFill/>
            <a:extLst>
              <a:ext uri="{909E8E84-426E-40DD-AFC4-6F175D3DCCD1}">
                <a14:hiddenFill xmlns:a14="http://schemas.microsoft.com/office/drawing/2010/main">
                  <a:solidFill>
                    <a:srgbClr val="FFFFFF"/>
                  </a:solidFill>
                </a14:hiddenFill>
              </a:ext>
            </a:extLst>
          </p:spPr>
        </p:pic>
      </p:grpSp>
      <p:pic>
        <p:nvPicPr>
          <p:cNvPr id="53" name="Picture 52"/>
          <p:cNvPicPr>
            <a:picLocks noChangeAspect="1"/>
          </p:cNvPicPr>
          <p:nvPr/>
        </p:nvPicPr>
        <p:blipFill>
          <a:blip r:embed="rId17" cstate="screen">
            <a:extLst>
              <a:ext uri="{28A0092B-C50C-407E-A947-70E740481C1C}">
                <a14:useLocalDpi xmlns:a14="http://schemas.microsoft.com/office/drawing/2010/main"/>
              </a:ext>
            </a:extLst>
          </a:blip>
          <a:stretch>
            <a:fillRect/>
          </a:stretch>
        </p:blipFill>
        <p:spPr>
          <a:xfrm>
            <a:off x="2567252" y="4695569"/>
            <a:ext cx="1136532" cy="936075"/>
          </a:xfrm>
          <a:prstGeom prst="rect">
            <a:avLst/>
          </a:prstGeom>
        </p:spPr>
      </p:pic>
      <p:pic>
        <p:nvPicPr>
          <p:cNvPr id="54" name="Picture 53"/>
          <p:cNvPicPr>
            <a:picLocks noChangeAspect="1"/>
          </p:cNvPicPr>
          <p:nvPr/>
        </p:nvPicPr>
        <p:blipFill>
          <a:blip r:embed="rId18" cstate="screen">
            <a:extLst>
              <a:ext uri="{28A0092B-C50C-407E-A947-70E740481C1C}">
                <a14:useLocalDpi xmlns:a14="http://schemas.microsoft.com/office/drawing/2010/main"/>
              </a:ext>
            </a:extLst>
          </a:blip>
          <a:stretch>
            <a:fillRect/>
          </a:stretch>
        </p:blipFill>
        <p:spPr>
          <a:xfrm>
            <a:off x="2580339" y="2330026"/>
            <a:ext cx="1076071" cy="665454"/>
          </a:xfrm>
          <a:prstGeom prst="rect">
            <a:avLst/>
          </a:prstGeom>
          <a:ln>
            <a:solidFill>
              <a:schemeClr val="accent1"/>
            </a:solidFill>
          </a:ln>
        </p:spPr>
      </p:pic>
      <p:pic>
        <p:nvPicPr>
          <p:cNvPr id="55" name="Picture 3"/>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2571165" y="3369911"/>
            <a:ext cx="1143118" cy="1023540"/>
          </a:xfrm>
          <a:prstGeom prst="rect">
            <a:avLst/>
          </a:prstGeom>
          <a:solidFill>
            <a:schemeClr val="bg1"/>
          </a:solidFill>
          <a:ln w="9525">
            <a:noFill/>
            <a:miter lim="800000"/>
            <a:headEnd/>
            <a:tailEnd/>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847891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Cyber Physical Systems</a:t>
            </a:r>
          </a:p>
        </p:txBody>
      </p:sp>
      <p:sp>
        <p:nvSpPr>
          <p:cNvPr id="5" name="Subtitle 4"/>
          <p:cNvSpPr>
            <a:spLocks noGrp="1"/>
          </p:cNvSpPr>
          <p:nvPr>
            <p:ph type="subTitle" idx="1"/>
          </p:nvPr>
        </p:nvSpPr>
        <p:spPr/>
        <p:txBody>
          <a:bodyPr/>
          <a:lstStyle/>
          <a:p>
            <a:r>
              <a:rPr lang="en-US" dirty="0"/>
              <a:t>Technical Overview</a:t>
            </a:r>
          </a:p>
        </p:txBody>
      </p:sp>
      <p:sp>
        <p:nvSpPr>
          <p:cNvPr id="9" name="Rechteck 37"/>
          <p:cNvSpPr/>
          <p:nvPr/>
        </p:nvSpPr>
        <p:spPr bwMode="auto">
          <a:xfrm>
            <a:off x="5177424" y="2992656"/>
            <a:ext cx="3014138" cy="1568638"/>
          </a:xfrm>
          <a:prstGeom prst="rect">
            <a:avLst/>
          </a:prstGeom>
          <a:solidFill>
            <a:srgbClr val="0087D4">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pPr>
            <a:endParaRPr lang="de-DE" sz="1600" b="1" kern="0" dirty="0">
              <a:solidFill>
                <a:prstClr val="white"/>
              </a:solidFill>
            </a:endParaRPr>
          </a:p>
        </p:txBody>
      </p:sp>
      <p:sp>
        <p:nvSpPr>
          <p:cNvPr id="10" name="Rechteck 35"/>
          <p:cNvSpPr/>
          <p:nvPr/>
        </p:nvSpPr>
        <p:spPr bwMode="auto">
          <a:xfrm>
            <a:off x="5187475" y="4843940"/>
            <a:ext cx="3014138" cy="1152000"/>
          </a:xfrm>
          <a:prstGeom prst="rect">
            <a:avLst/>
          </a:prstGeom>
          <a:solidFill>
            <a:schemeClr val="bg2">
              <a:lumMod val="40000"/>
              <a:lumOff val="6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pPr>
            <a:endParaRPr lang="de-DE" sz="1600" dirty="0">
              <a:solidFill>
                <a:srgbClr val="000000"/>
              </a:solidFill>
            </a:endParaRPr>
          </a:p>
        </p:txBody>
      </p:sp>
      <p:sp>
        <p:nvSpPr>
          <p:cNvPr id="11" name="Rechteck 33"/>
          <p:cNvSpPr/>
          <p:nvPr/>
        </p:nvSpPr>
        <p:spPr bwMode="auto">
          <a:xfrm>
            <a:off x="5177424" y="1592748"/>
            <a:ext cx="3024188" cy="1152000"/>
          </a:xfrm>
          <a:prstGeom prst="rect">
            <a:avLst/>
          </a:prstGeom>
          <a:solidFill>
            <a:schemeClr val="accent1">
              <a:lumMod val="60000"/>
              <a:lumOff val="40000"/>
            </a:scheme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pPr>
            <a:endParaRPr lang="de-DE" sz="1600" dirty="0">
              <a:solidFill>
                <a:srgbClr val="000000"/>
              </a:solidFill>
            </a:endParaRPr>
          </a:p>
        </p:txBody>
      </p:sp>
      <p:sp>
        <p:nvSpPr>
          <p:cNvPr id="12" name="Rechteck 39"/>
          <p:cNvSpPr/>
          <p:nvPr/>
        </p:nvSpPr>
        <p:spPr bwMode="auto">
          <a:xfrm>
            <a:off x="6535652" y="1800013"/>
            <a:ext cx="1608075" cy="4143254"/>
          </a:xfrm>
          <a:prstGeom prst="rect">
            <a:avLst/>
          </a:prstGeom>
          <a:solidFill>
            <a:schemeClr val="bg1">
              <a:alpha val="30000"/>
            </a:schemeClr>
          </a:solidFill>
          <a:ln w="25400" cap="flat" cmpd="sng" algn="ctr">
            <a:solidFill>
              <a:schemeClr val="tx2">
                <a:lumMod val="60000"/>
                <a:lumOff val="40000"/>
              </a:schemeClr>
            </a:solid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pPr>
            <a:endParaRPr lang="de-DE" sz="1600" dirty="0">
              <a:solidFill>
                <a:srgbClr val="000000"/>
              </a:solidFill>
            </a:endParaRPr>
          </a:p>
        </p:txBody>
      </p:sp>
      <p:sp>
        <p:nvSpPr>
          <p:cNvPr id="13" name="Rectangle 12"/>
          <p:cNvSpPr/>
          <p:nvPr/>
        </p:nvSpPr>
        <p:spPr bwMode="gray">
          <a:xfrm>
            <a:off x="6687866" y="1919083"/>
            <a:ext cx="1282665" cy="648072"/>
          </a:xfrm>
          <a:prstGeom prst="rect">
            <a:avLst/>
          </a:prstGeom>
          <a:solidFill>
            <a:schemeClr val="accent6">
              <a:lumMod val="40000"/>
              <a:lumOff val="60000"/>
            </a:schemeClr>
          </a:solid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400" kern="0" dirty="0">
                <a:solidFill>
                  <a:srgbClr val="000000"/>
                </a:solidFill>
                <a:cs typeface="Arial" pitchFamily="34" charset="0"/>
              </a:rPr>
              <a:t>Algorithms</a:t>
            </a:r>
          </a:p>
        </p:txBody>
      </p:sp>
      <p:sp>
        <p:nvSpPr>
          <p:cNvPr id="14" name="Rectangle 13"/>
          <p:cNvSpPr/>
          <p:nvPr/>
        </p:nvSpPr>
        <p:spPr bwMode="gray">
          <a:xfrm>
            <a:off x="6738665" y="4044157"/>
            <a:ext cx="1276698" cy="252000"/>
          </a:xfrm>
          <a:prstGeom prst="rect">
            <a:avLst/>
          </a:prstGeom>
          <a:no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spcBef>
                <a:spcPts val="1100"/>
              </a:spcBef>
              <a:buClr>
                <a:srgbClr val="002897"/>
              </a:buClr>
              <a:buSzPct val="70000"/>
              <a:defRPr/>
            </a:pPr>
            <a:r>
              <a:rPr lang="en-US" sz="1400" kern="0" dirty="0">
                <a:solidFill>
                  <a:srgbClr val="000000"/>
                </a:solidFill>
                <a:cs typeface="Arial" pitchFamily="34" charset="0"/>
              </a:rPr>
              <a:t>Topology</a:t>
            </a:r>
          </a:p>
        </p:txBody>
      </p:sp>
      <p:sp>
        <p:nvSpPr>
          <p:cNvPr id="15" name="Rectangle 14"/>
          <p:cNvSpPr/>
          <p:nvPr/>
        </p:nvSpPr>
        <p:spPr bwMode="gray">
          <a:xfrm>
            <a:off x="6743566" y="3397169"/>
            <a:ext cx="1400160" cy="252000"/>
          </a:xfrm>
          <a:prstGeom prst="rect">
            <a:avLst/>
          </a:prstGeom>
          <a:no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spcBef>
                <a:spcPts val="1100"/>
              </a:spcBef>
              <a:buClr>
                <a:srgbClr val="002897"/>
              </a:buClr>
              <a:buSzPct val="70000"/>
              <a:defRPr/>
            </a:pPr>
            <a:r>
              <a:rPr lang="en-US" sz="1400" kern="0" dirty="0">
                <a:solidFill>
                  <a:srgbClr val="000000"/>
                </a:solidFill>
                <a:cs typeface="Arial" pitchFamily="34" charset="0"/>
              </a:rPr>
              <a:t>Process data</a:t>
            </a:r>
          </a:p>
        </p:txBody>
      </p:sp>
      <p:sp>
        <p:nvSpPr>
          <p:cNvPr id="16" name="Rectangle 15"/>
          <p:cNvSpPr/>
          <p:nvPr/>
        </p:nvSpPr>
        <p:spPr bwMode="gray">
          <a:xfrm>
            <a:off x="6743566" y="3068321"/>
            <a:ext cx="1276698" cy="252000"/>
          </a:xfrm>
          <a:prstGeom prst="rect">
            <a:avLst/>
          </a:prstGeom>
          <a:no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spcBef>
                <a:spcPts val="1100"/>
              </a:spcBef>
              <a:buClr>
                <a:srgbClr val="002897"/>
              </a:buClr>
              <a:buSzPct val="70000"/>
              <a:defRPr/>
            </a:pPr>
            <a:r>
              <a:rPr lang="en-US" sz="1400" kern="0" dirty="0">
                <a:solidFill>
                  <a:srgbClr val="000000"/>
                </a:solidFill>
                <a:cs typeface="Arial" pitchFamily="34" charset="0"/>
              </a:rPr>
              <a:t>Documents</a:t>
            </a:r>
          </a:p>
        </p:txBody>
      </p:sp>
      <p:sp>
        <p:nvSpPr>
          <p:cNvPr id="17" name="Rectangle 16"/>
          <p:cNvSpPr/>
          <p:nvPr/>
        </p:nvSpPr>
        <p:spPr bwMode="gray">
          <a:xfrm>
            <a:off x="6743566" y="3719585"/>
            <a:ext cx="1276698" cy="252000"/>
          </a:xfrm>
          <a:prstGeom prst="rect">
            <a:avLst/>
          </a:prstGeom>
          <a:no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spcBef>
                <a:spcPts val="1100"/>
              </a:spcBef>
              <a:buClr>
                <a:srgbClr val="002897"/>
              </a:buClr>
              <a:buSzPct val="70000"/>
              <a:defRPr/>
            </a:pPr>
            <a:r>
              <a:rPr lang="en-US" sz="1400" kern="0" dirty="0">
                <a:solidFill>
                  <a:srgbClr val="000000"/>
                </a:solidFill>
                <a:cs typeface="Arial" pitchFamily="34" charset="0"/>
              </a:rPr>
              <a:t>3D models</a:t>
            </a:r>
          </a:p>
        </p:txBody>
      </p:sp>
      <p:sp>
        <p:nvSpPr>
          <p:cNvPr id="18" name="Rectangle 17"/>
          <p:cNvSpPr/>
          <p:nvPr/>
        </p:nvSpPr>
        <p:spPr bwMode="gray">
          <a:xfrm>
            <a:off x="6745451" y="4373330"/>
            <a:ext cx="1048668" cy="114500"/>
          </a:xfrm>
          <a:prstGeom prst="rect">
            <a:avLst/>
          </a:prstGeom>
          <a:noFill/>
          <a:ln w="9525" cap="flat" cmpd="sng" algn="ctr">
            <a:noFill/>
            <a:prstDash val="solid"/>
          </a:ln>
          <a:effectLst/>
        </p:spPr>
        <p:txBody>
          <a:bodyPr rot="0" spcFirstLastPara="0" vertOverflow="overflow" horzOverflow="overflow" vert="horz" wrap="square" lIns="72000" tIns="0" rIns="72000" bIns="72000" numCol="1" spcCol="0" rtlCol="0" fromWordArt="0" anchor="ctr" anchorCtr="0" forceAA="0" compatLnSpc="1">
            <a:prstTxWarp prst="textNoShape">
              <a:avLst/>
            </a:prstTxWarp>
            <a:noAutofit/>
          </a:bodyPr>
          <a:lstStyle/>
          <a:p>
            <a:pPr>
              <a:spcBef>
                <a:spcPts val="1100"/>
              </a:spcBef>
              <a:buClr>
                <a:srgbClr val="002897"/>
              </a:buClr>
              <a:buSzPct val="70000"/>
              <a:defRPr/>
            </a:pPr>
            <a:r>
              <a:rPr lang="en-US" sz="1200" kern="0" dirty="0">
                <a:solidFill>
                  <a:srgbClr val="000000"/>
                </a:solidFill>
                <a:cs typeface="Arial" pitchFamily="34" charset="0"/>
              </a:rPr>
              <a:t>…</a:t>
            </a:r>
          </a:p>
        </p:txBody>
      </p:sp>
      <p:pic>
        <p:nvPicPr>
          <p:cNvPr id="19" name="Bild 28" descr="Cloud_linear_kl.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76847" y="3140173"/>
            <a:ext cx="1002216" cy="636443"/>
          </a:xfrm>
          <a:prstGeom prst="rect">
            <a:avLst/>
          </a:prstGeom>
        </p:spPr>
      </p:pic>
      <p:sp>
        <p:nvSpPr>
          <p:cNvPr id="20" name="Rechteck 34"/>
          <p:cNvSpPr/>
          <p:nvPr/>
        </p:nvSpPr>
        <p:spPr>
          <a:xfrm>
            <a:off x="5177424" y="1876361"/>
            <a:ext cx="1362982" cy="584775"/>
          </a:xfrm>
          <a:prstGeom prst="rect">
            <a:avLst/>
          </a:prstGeom>
        </p:spPr>
        <p:txBody>
          <a:bodyPr wrap="square">
            <a:spAutoFit/>
          </a:bodyPr>
          <a:lstStyle/>
          <a:p>
            <a:pPr marL="177800" fontAlgn="base">
              <a:spcBef>
                <a:spcPct val="50000"/>
              </a:spcBef>
              <a:spcAft>
                <a:spcPct val="0"/>
              </a:spcAft>
              <a:buClr>
                <a:srgbClr val="002897"/>
              </a:buClr>
              <a:buSzPct val="70000"/>
              <a:defRPr/>
            </a:pPr>
            <a:r>
              <a:rPr lang="en-US" sz="1600" kern="0" dirty="0">
                <a:solidFill>
                  <a:srgbClr val="000000"/>
                </a:solidFill>
              </a:rPr>
              <a:t>Service system</a:t>
            </a:r>
          </a:p>
        </p:txBody>
      </p:sp>
      <p:sp>
        <p:nvSpPr>
          <p:cNvPr id="21" name="Rechteck 36"/>
          <p:cNvSpPr/>
          <p:nvPr/>
        </p:nvSpPr>
        <p:spPr>
          <a:xfrm>
            <a:off x="5352050" y="5139764"/>
            <a:ext cx="1188357" cy="584775"/>
          </a:xfrm>
          <a:prstGeom prst="rect">
            <a:avLst/>
          </a:prstGeom>
        </p:spPr>
        <p:txBody>
          <a:bodyPr wrap="square">
            <a:spAutoFit/>
          </a:bodyPr>
          <a:lstStyle/>
          <a:p>
            <a:pPr fontAlgn="base">
              <a:spcBef>
                <a:spcPct val="50000"/>
              </a:spcBef>
              <a:spcAft>
                <a:spcPct val="0"/>
              </a:spcAft>
              <a:buClr>
                <a:srgbClr val="002897"/>
              </a:buClr>
              <a:buSzPct val="70000"/>
              <a:defRPr/>
            </a:pPr>
            <a:r>
              <a:rPr lang="en-US" sz="1600" kern="0" dirty="0">
                <a:solidFill>
                  <a:srgbClr val="000000"/>
                </a:solidFill>
              </a:rPr>
              <a:t>Physical objects</a:t>
            </a:r>
          </a:p>
        </p:txBody>
      </p:sp>
      <p:sp>
        <p:nvSpPr>
          <p:cNvPr id="22" name="Rechteck 38"/>
          <p:cNvSpPr/>
          <p:nvPr/>
        </p:nvSpPr>
        <p:spPr>
          <a:xfrm>
            <a:off x="5361123" y="3840113"/>
            <a:ext cx="1097643" cy="584775"/>
          </a:xfrm>
          <a:prstGeom prst="rect">
            <a:avLst/>
          </a:prstGeom>
        </p:spPr>
        <p:txBody>
          <a:bodyPr wrap="square">
            <a:spAutoFit/>
          </a:bodyPr>
          <a:lstStyle/>
          <a:p>
            <a:pPr fontAlgn="base">
              <a:spcBef>
                <a:spcPct val="50000"/>
              </a:spcBef>
              <a:spcAft>
                <a:spcPct val="0"/>
              </a:spcAft>
              <a:buClr>
                <a:srgbClr val="002897"/>
              </a:buClr>
              <a:buSzPct val="70000"/>
            </a:pPr>
            <a:r>
              <a:rPr lang="en-US" sz="1600" kern="0" dirty="0">
                <a:solidFill>
                  <a:srgbClr val="000000"/>
                </a:solidFill>
              </a:rPr>
              <a:t>Data storage</a:t>
            </a:r>
            <a:endParaRPr lang="de-DE" sz="1600" dirty="0">
              <a:solidFill>
                <a:srgbClr val="000000"/>
              </a:solidFill>
            </a:endParaRPr>
          </a:p>
        </p:txBody>
      </p:sp>
      <p:pic>
        <p:nvPicPr>
          <p:cNvPr id="23" name="Picture 2" descr="Papier,Dokument,Text,vorne,Clip">
            <a:hlinkClick r:id="rId3" tooltip="Papier-Dokument Text Front ClipArt Vektor-Bild-Vorschau"/>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41817" y="3116237"/>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Papier,Dokument,Text,vorne,Clip">
            <a:hlinkClick r:id="rId3" tooltip="Papier-Dokument Text Front ClipArt Vektor-Bild-Vorschau"/>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37051" y="3446129"/>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 descr="Papier,Dokument,Text,vorne,Clip">
            <a:hlinkClick r:id="rId3" tooltip="Papier-Dokument Text Front ClipArt Vektor-Bild-Vorschau"/>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37051" y="3771730"/>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 descr="Papier,Dokument,Text,vorne,Clip">
            <a:hlinkClick r:id="rId3" tooltip="Papier-Dokument Text Front ClipArt Vektor-Bild-Vorschau"/>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37051" y="4088617"/>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p:cNvPicPr>
            <a:picLocks noChangeAspect="1"/>
          </p:cNvPicPr>
          <p:nvPr/>
        </p:nvPicPr>
        <p:blipFill>
          <a:blip r:embed="rId5" cstate="screen">
            <a:extLst>
              <a:ext uri="{BEBA8EAE-BF5A-486C-A8C5-ECC9F3942E4B}">
                <a14:imgProps xmlns:a14="http://schemas.microsoft.com/office/drawing/2010/main">
                  <a14:imgLayer r:embed="rId6">
                    <a14:imgEffect>
                      <a14:backgroundRemoval t="364" b="100000" l="0" r="99639">
                        <a14:foregroundMark x1="25812" y1="42182" x2="25812" y2="42182"/>
                        <a14:foregroundMark x1="28159" y1="39455" x2="28159" y2="39455"/>
                        <a14:foregroundMark x1="26173" y1="53333" x2="26173" y2="53333"/>
                        <a14:foregroundMark x1="36101" y1="55152" x2="36101" y2="55152"/>
                        <a14:foregroundMark x1="35560" y1="57030" x2="35560" y2="57030"/>
                        <a14:foregroundMark x1="24729" y1="49879" x2="24729" y2="49879"/>
                        <a14:foregroundMark x1="25632" y1="43818" x2="25632" y2="43818"/>
                        <a14:foregroundMark x1="24729" y1="45152" x2="24729" y2="45152"/>
                        <a14:foregroundMark x1="26805" y1="41030" x2="26805" y2="41030"/>
                        <a14:foregroundMark x1="27527" y1="40667" x2="27527" y2="40667"/>
                        <a14:foregroundMark x1="26986" y1="56121" x2="26986" y2="56121"/>
                        <a14:foregroundMark x1="26986" y1="42424" x2="26986" y2="42424"/>
                        <a14:foregroundMark x1="24639" y1="48182" x2="24639" y2="48182"/>
                        <a14:foregroundMark x1="25812" y1="46424" x2="25812" y2="46424"/>
                        <a14:backgroundMark x1="24458" y1="40242" x2="24458" y2="40242"/>
                        <a14:backgroundMark x1="23014" y1="43212" x2="23014" y2="43212"/>
                        <a14:backgroundMark x1="22202" y1="42970" x2="22202" y2="42970"/>
                        <a14:backgroundMark x1="21661" y1="45758" x2="21661" y2="45758"/>
                        <a14:backgroundMark x1="21841" y1="47939" x2="21841" y2="47939"/>
                        <a14:backgroundMark x1="21841" y1="51515" x2="21841" y2="51515"/>
                        <a14:backgroundMark x1="17058" y1="46121" x2="17058" y2="46121"/>
                        <a14:backgroundMark x1="20487" y1="40000" x2="20487" y2="40000"/>
                        <a14:backgroundMark x1="24278" y1="41636" x2="24278" y2="41636"/>
                        <a14:backgroundMark x1="22383" y1="41394" x2="22383" y2="41394"/>
                      </a14:backgroundRemoval>
                    </a14:imgEffect>
                  </a14:imgLayer>
                </a14:imgProps>
              </a:ext>
              <a:ext uri="{28A0092B-C50C-407E-A947-70E740481C1C}">
                <a14:useLocalDpi xmlns:a14="http://schemas.microsoft.com/office/drawing/2010/main"/>
              </a:ext>
            </a:extLst>
          </a:blip>
          <a:stretch>
            <a:fillRect/>
          </a:stretch>
        </p:blipFill>
        <p:spPr>
          <a:xfrm>
            <a:off x="7495007" y="4961768"/>
            <a:ext cx="676981" cy="1008550"/>
          </a:xfrm>
          <a:prstGeom prst="rect">
            <a:avLst/>
          </a:prstGeom>
        </p:spPr>
      </p:pic>
      <p:grpSp>
        <p:nvGrpSpPr>
          <p:cNvPr id="28" name="Group 27"/>
          <p:cNvGrpSpPr/>
          <p:nvPr/>
        </p:nvGrpSpPr>
        <p:grpSpPr>
          <a:xfrm>
            <a:off x="7881885" y="4926195"/>
            <a:ext cx="216038" cy="209086"/>
            <a:chOff x="2317579" y="5081251"/>
            <a:chExt cx="492573" cy="476723"/>
          </a:xfrm>
        </p:grpSpPr>
        <p:pic>
          <p:nvPicPr>
            <p:cNvPr id="29" name="Bild 29" descr="WLAN.pn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0" name="Rectangle 29"/>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pic>
        <p:nvPicPr>
          <p:cNvPr id="31" name="Picture 30"/>
          <p:cNvPicPr>
            <a:picLocks noChangeAspect="1"/>
          </p:cNvPicPr>
          <p:nvPr/>
        </p:nvPicPr>
        <p:blipFill>
          <a:blip r:embed="rId8" cstate="screen">
            <a:extLst>
              <a:ext uri="{BEBA8EAE-BF5A-486C-A8C5-ECC9F3942E4B}">
                <a14:imgProps xmlns:a14="http://schemas.microsoft.com/office/drawing/2010/main">
                  <a14:imgLayer r:embed="rId9">
                    <a14:imgEffect>
                      <a14:backgroundRemoval t="1152" b="98667" l="0" r="99441"/>
                    </a14:imgEffect>
                  </a14:imgLayer>
                </a14:imgProps>
              </a:ext>
              <a:ext uri="{28A0092B-C50C-407E-A947-70E740481C1C}">
                <a14:useLocalDpi xmlns:a14="http://schemas.microsoft.com/office/drawing/2010/main"/>
              </a:ext>
            </a:extLst>
          </a:blip>
          <a:stretch>
            <a:fillRect/>
          </a:stretch>
        </p:blipFill>
        <p:spPr>
          <a:xfrm>
            <a:off x="6571194" y="4936396"/>
            <a:ext cx="570500" cy="657225"/>
          </a:xfrm>
          <a:prstGeom prst="rect">
            <a:avLst/>
          </a:prstGeom>
        </p:spPr>
      </p:pic>
      <p:pic>
        <p:nvPicPr>
          <p:cNvPr id="32" name="Picture 31"/>
          <p:cNvPicPr>
            <a:picLocks noChangeAspect="1"/>
          </p:cNvPicPr>
          <p:nvPr/>
        </p:nvPicPr>
        <p:blipFill>
          <a:blip r:embed="rId10" cstate="screen">
            <a:extLst>
              <a:ext uri="{BEBA8EAE-BF5A-486C-A8C5-ECC9F3942E4B}">
                <a14:imgProps xmlns:a14="http://schemas.microsoft.com/office/drawing/2010/main">
                  <a14:imgLayer r:embed="rId11">
                    <a14:imgEffect>
                      <a14:backgroundRemoval t="9931" b="73364" l="9959" r="89938"/>
                    </a14:imgEffect>
                  </a14:imgLayer>
                </a14:imgProps>
              </a:ext>
              <a:ext uri="{28A0092B-C50C-407E-A947-70E740481C1C}">
                <a14:useLocalDpi xmlns:a14="http://schemas.microsoft.com/office/drawing/2010/main"/>
              </a:ext>
            </a:extLst>
          </a:blip>
          <a:stretch>
            <a:fillRect/>
          </a:stretch>
        </p:blipFill>
        <p:spPr>
          <a:xfrm>
            <a:off x="7111543" y="5334798"/>
            <a:ext cx="565176" cy="754135"/>
          </a:xfrm>
          <a:prstGeom prst="rect">
            <a:avLst/>
          </a:prstGeom>
        </p:spPr>
      </p:pic>
      <p:grpSp>
        <p:nvGrpSpPr>
          <p:cNvPr id="33" name="Group 32"/>
          <p:cNvGrpSpPr/>
          <p:nvPr/>
        </p:nvGrpSpPr>
        <p:grpSpPr>
          <a:xfrm>
            <a:off x="7053747" y="4860135"/>
            <a:ext cx="216038" cy="209086"/>
            <a:chOff x="2317579" y="5081251"/>
            <a:chExt cx="492573" cy="476723"/>
          </a:xfrm>
        </p:grpSpPr>
        <p:pic>
          <p:nvPicPr>
            <p:cNvPr id="34" name="Bild 29" descr="WLAN.pn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5" name="Rectangle 34"/>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grpSp>
        <p:nvGrpSpPr>
          <p:cNvPr id="36" name="Group 35"/>
          <p:cNvGrpSpPr/>
          <p:nvPr/>
        </p:nvGrpSpPr>
        <p:grpSpPr>
          <a:xfrm>
            <a:off x="7417604" y="5288389"/>
            <a:ext cx="216038" cy="209086"/>
            <a:chOff x="2317579" y="5081251"/>
            <a:chExt cx="492573" cy="476723"/>
          </a:xfrm>
        </p:grpSpPr>
        <p:pic>
          <p:nvPicPr>
            <p:cNvPr id="37" name="Bild 29" descr="WLAN.pn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8" name="Rectangle 37"/>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sp>
        <p:nvSpPr>
          <p:cNvPr id="39" name="Rechteck 35"/>
          <p:cNvSpPr/>
          <p:nvPr/>
        </p:nvSpPr>
        <p:spPr bwMode="auto">
          <a:xfrm>
            <a:off x="1679682" y="4853322"/>
            <a:ext cx="3014138" cy="1152000"/>
          </a:xfrm>
          <a:prstGeom prst="rect">
            <a:avLst/>
          </a:prstGeom>
          <a:solidFill>
            <a:srgbClr val="666666">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defRPr/>
            </a:pPr>
            <a:r>
              <a:rPr lang="de-DE" sz="1600" b="1" kern="0" dirty="0">
                <a:solidFill>
                  <a:prstClr val="white"/>
                </a:solidFill>
              </a:rPr>
              <a:t>Physical Object</a:t>
            </a:r>
          </a:p>
          <a:p>
            <a:pPr marL="117475" fontAlgn="base">
              <a:spcAft>
                <a:spcPct val="0"/>
              </a:spcAft>
              <a:buClr>
                <a:srgbClr val="002897"/>
              </a:buClr>
              <a:buSzPct val="70000"/>
              <a:defRPr/>
            </a:pPr>
            <a:r>
              <a:rPr lang="en-US" sz="1200" kern="0" dirty="0">
                <a:solidFill>
                  <a:srgbClr val="000000"/>
                </a:solidFill>
              </a:rPr>
              <a:t>intelligent, explorable, self-explanatory, self-aware, self-diagnostic and interacting assets in production systems</a:t>
            </a:r>
            <a:endParaRPr lang="de-DE" sz="1200" kern="0" dirty="0">
              <a:solidFill>
                <a:srgbClr val="000000"/>
              </a:solidFill>
            </a:endParaRPr>
          </a:p>
        </p:txBody>
      </p:sp>
      <p:sp>
        <p:nvSpPr>
          <p:cNvPr id="40" name="Rechteck 37"/>
          <p:cNvSpPr/>
          <p:nvPr/>
        </p:nvSpPr>
        <p:spPr bwMode="auto">
          <a:xfrm>
            <a:off x="1679682" y="3017804"/>
            <a:ext cx="3014138" cy="1568638"/>
          </a:xfrm>
          <a:prstGeom prst="rect">
            <a:avLst/>
          </a:prstGeom>
          <a:solidFill>
            <a:srgbClr val="0087D4">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defRPr/>
            </a:pPr>
            <a:r>
              <a:rPr lang="de-DE" sz="1600" b="1" kern="0" dirty="0">
                <a:solidFill>
                  <a:prstClr val="white"/>
                </a:solidFill>
              </a:rPr>
              <a:t>Cyber Object</a:t>
            </a:r>
          </a:p>
          <a:p>
            <a:pPr marL="288925" indent="-171450" fontAlgn="base">
              <a:spcAft>
                <a:spcPct val="0"/>
              </a:spcAft>
              <a:buClr>
                <a:srgbClr val="002897"/>
              </a:buClr>
              <a:buSzPct val="70000"/>
              <a:buFont typeface="Arial" panose="020B0604020202020204" pitchFamily="34" charset="0"/>
              <a:buChar char="•"/>
              <a:defRPr/>
            </a:pPr>
            <a:r>
              <a:rPr lang="en-US" sz="1200" kern="0" dirty="0">
                <a:solidFill>
                  <a:srgbClr val="000000"/>
                </a:solidFill>
              </a:rPr>
              <a:t>data collected in arbitrary and alterable information networks </a:t>
            </a:r>
          </a:p>
          <a:p>
            <a:pPr marL="288925" indent="-171450" fontAlgn="base">
              <a:spcAft>
                <a:spcPct val="0"/>
              </a:spcAft>
              <a:buClr>
                <a:srgbClr val="002897"/>
              </a:buClr>
              <a:buSzPct val="70000"/>
              <a:buFont typeface="Arial" panose="020B0604020202020204" pitchFamily="34" charset="0"/>
              <a:buChar char="•"/>
              <a:defRPr/>
            </a:pPr>
            <a:r>
              <a:rPr lang="en-US" sz="1200" kern="0" dirty="0">
                <a:solidFill>
                  <a:srgbClr val="000000"/>
                </a:solidFill>
              </a:rPr>
              <a:t>3D / simulation models, documents, relations, work conditions, etc. </a:t>
            </a:r>
          </a:p>
          <a:p>
            <a:pPr marL="288925" indent="-171450" fontAlgn="base">
              <a:spcAft>
                <a:spcPct val="0"/>
              </a:spcAft>
              <a:buClr>
                <a:srgbClr val="002897"/>
              </a:buClr>
              <a:buSzPct val="70000"/>
              <a:buFont typeface="Arial" panose="020B0604020202020204" pitchFamily="34" charset="0"/>
              <a:buChar char="•"/>
              <a:defRPr/>
            </a:pPr>
            <a:r>
              <a:rPr lang="en-US" sz="1200" kern="0" dirty="0">
                <a:solidFill>
                  <a:srgbClr val="000000"/>
                </a:solidFill>
              </a:rPr>
              <a:t>available anywhere and anytime</a:t>
            </a:r>
            <a:endParaRPr lang="de-DE" sz="1200" kern="0" dirty="0">
              <a:solidFill>
                <a:srgbClr val="000000"/>
              </a:solidFill>
            </a:endParaRPr>
          </a:p>
        </p:txBody>
      </p:sp>
      <p:sp>
        <p:nvSpPr>
          <p:cNvPr id="41" name="Rechteck 33"/>
          <p:cNvSpPr/>
          <p:nvPr/>
        </p:nvSpPr>
        <p:spPr bwMode="auto">
          <a:xfrm>
            <a:off x="1679682" y="1604996"/>
            <a:ext cx="3024188" cy="1152000"/>
          </a:xfrm>
          <a:prstGeom prst="rect">
            <a:avLst/>
          </a:prstGeom>
          <a:solidFill>
            <a:srgbClr val="005ADE">
              <a:lumMod val="60000"/>
              <a:lumOff val="4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284163" indent="-171450" fontAlgn="base">
              <a:spcBef>
                <a:spcPct val="50000"/>
              </a:spcBef>
              <a:spcAft>
                <a:spcPts val="600"/>
              </a:spcAft>
              <a:buClr>
                <a:srgbClr val="002897"/>
              </a:buClr>
              <a:buSzPct val="70000"/>
              <a:tabLst>
                <a:tab pos="117475" algn="l"/>
              </a:tabLst>
              <a:defRPr/>
            </a:pPr>
            <a:r>
              <a:rPr lang="de-DE" sz="1600" b="1" kern="0" dirty="0">
                <a:solidFill>
                  <a:prstClr val="white"/>
                </a:solidFill>
              </a:rPr>
              <a:t>Cyber Services</a:t>
            </a:r>
          </a:p>
          <a:p>
            <a:pPr marL="284163" indent="-171450" fontAlgn="base">
              <a:spcAft>
                <a:spcPct val="0"/>
              </a:spcAft>
              <a:buClr>
                <a:srgbClr val="002897"/>
              </a:buClr>
              <a:buSzPct val="70000"/>
              <a:buFont typeface="Arial" panose="020B0604020202020204" pitchFamily="34" charset="0"/>
              <a:buChar char="•"/>
              <a:tabLst>
                <a:tab pos="117475" algn="l"/>
              </a:tabLst>
              <a:defRPr/>
            </a:pPr>
            <a:r>
              <a:rPr lang="en-US" sz="1200" kern="0" dirty="0">
                <a:solidFill>
                  <a:srgbClr val="000000"/>
                </a:solidFill>
              </a:rPr>
              <a:t>algorithms and services </a:t>
            </a:r>
          </a:p>
          <a:p>
            <a:pPr marL="284163" indent="-171450" fontAlgn="base">
              <a:spcAft>
                <a:spcPct val="0"/>
              </a:spcAft>
              <a:buClr>
                <a:srgbClr val="002897"/>
              </a:buClr>
              <a:buSzPct val="70000"/>
              <a:buFont typeface="Arial" panose="020B0604020202020204" pitchFamily="34" charset="0"/>
              <a:buChar char="•"/>
              <a:tabLst>
                <a:tab pos="117475" algn="l"/>
              </a:tabLst>
              <a:defRPr/>
            </a:pPr>
            <a:r>
              <a:rPr lang="en-US" sz="1200" kern="0" dirty="0">
                <a:solidFill>
                  <a:srgbClr val="000000"/>
                </a:solidFill>
              </a:rPr>
              <a:t>dynamic integration of services &amp; service providers</a:t>
            </a:r>
          </a:p>
          <a:p>
            <a:pPr marL="284163" indent="-171450" fontAlgn="base">
              <a:spcAft>
                <a:spcPct val="0"/>
              </a:spcAft>
              <a:buClr>
                <a:srgbClr val="002897"/>
              </a:buClr>
              <a:buSzPct val="70000"/>
              <a:buFont typeface="Arial" panose="020B0604020202020204" pitchFamily="34" charset="0"/>
              <a:buChar char="•"/>
              <a:tabLst>
                <a:tab pos="117475" algn="l"/>
              </a:tabLst>
              <a:defRPr/>
            </a:pPr>
            <a:r>
              <a:rPr lang="en-US" sz="1200" kern="0" dirty="0">
                <a:solidFill>
                  <a:srgbClr val="000000"/>
                </a:solidFill>
              </a:rPr>
              <a:t>information exchange across borders</a:t>
            </a:r>
          </a:p>
        </p:txBody>
      </p:sp>
      <p:sp>
        <p:nvSpPr>
          <p:cNvPr id="42" name="Right Brace 41"/>
          <p:cNvSpPr/>
          <p:nvPr/>
        </p:nvSpPr>
        <p:spPr>
          <a:xfrm>
            <a:off x="8269483" y="1832523"/>
            <a:ext cx="402020" cy="4110745"/>
          </a:xfrm>
          <a:prstGeom prst="rightBrace">
            <a:avLst>
              <a:gd name="adj1" fmla="val 285135"/>
              <a:gd name="adj2" fmla="val 50000"/>
            </a:avLst>
          </a:prstGeom>
          <a:solidFill>
            <a:srgbClr val="FFFFFF">
              <a:alpha val="30000"/>
            </a:srgbClr>
          </a:solidFill>
          <a:ln w="25400" cap="flat" cmpd="sng" algn="ctr">
            <a:solidFill>
              <a:srgbClr val="002897">
                <a:lumMod val="60000"/>
                <a:lumOff val="40000"/>
              </a:srgbClr>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pPr>
            <a:endParaRPr lang="en-US" sz="1600" kern="0" dirty="0">
              <a:solidFill>
                <a:srgbClr val="000000"/>
              </a:solidFill>
            </a:endParaRPr>
          </a:p>
        </p:txBody>
      </p:sp>
      <p:sp>
        <p:nvSpPr>
          <p:cNvPr id="43" name="Rechteckige Legende 27"/>
          <p:cNvSpPr/>
          <p:nvPr/>
        </p:nvSpPr>
        <p:spPr bwMode="auto">
          <a:xfrm>
            <a:off x="8780497" y="2948446"/>
            <a:ext cx="1685484" cy="1846389"/>
          </a:xfrm>
          <a:prstGeom prst="wedgeRectCallout">
            <a:avLst>
              <a:gd name="adj1" fmla="val -26382"/>
              <a:gd name="adj2" fmla="val 25779"/>
            </a:avLst>
          </a:prstGeom>
          <a:solidFill>
            <a:srgbClr val="0096EA"/>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8000" tIns="46800" rIns="72000" bIns="72000" numCol="1" rtlCol="0" anchor="ctr" anchorCtr="0" compatLnSpc="1">
            <a:prstTxWarp prst="textNoShape">
              <a:avLst/>
            </a:prstTxWarp>
          </a:bodyPr>
          <a:lstStyle/>
          <a:p>
            <a:pPr algn="ctr">
              <a:spcAft>
                <a:spcPts val="600"/>
              </a:spcAft>
              <a:defRPr/>
            </a:pPr>
            <a:r>
              <a:rPr lang="en-US" sz="1400" b="1" kern="0" dirty="0">
                <a:solidFill>
                  <a:srgbClr val="FFFFFF"/>
                </a:solidFill>
              </a:rPr>
              <a:t>Cyber Physical System </a:t>
            </a:r>
          </a:p>
          <a:p>
            <a:pPr algn="ctr">
              <a:spcAft>
                <a:spcPts val="600"/>
              </a:spcAft>
              <a:defRPr/>
            </a:pPr>
            <a:r>
              <a:rPr lang="en-US" sz="1200" kern="0" spc="-20" dirty="0">
                <a:solidFill>
                  <a:prstClr val="black"/>
                </a:solidFill>
              </a:rPr>
              <a:t>systems of physical objects and corres-ponding virtual objects that communicate via omnipresent information networks</a:t>
            </a:r>
          </a:p>
        </p:txBody>
      </p:sp>
      <p:sp>
        <p:nvSpPr>
          <p:cNvPr id="44" name="Right Arrow 43"/>
          <p:cNvSpPr/>
          <p:nvPr/>
        </p:nvSpPr>
        <p:spPr>
          <a:xfrm>
            <a:off x="4754157" y="1933055"/>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sp>
        <p:nvSpPr>
          <p:cNvPr id="45" name="Right Arrow 44"/>
          <p:cNvSpPr/>
          <p:nvPr/>
        </p:nvSpPr>
        <p:spPr>
          <a:xfrm>
            <a:off x="4757625" y="3564082"/>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sp>
        <p:nvSpPr>
          <p:cNvPr id="46" name="Right Arrow 45"/>
          <p:cNvSpPr/>
          <p:nvPr/>
        </p:nvSpPr>
        <p:spPr>
          <a:xfrm>
            <a:off x="4754156" y="5236148"/>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spTree>
    <p:extLst>
      <p:ext uri="{BB962C8B-B14F-4D97-AF65-F5344CB8AC3E}">
        <p14:creationId xmlns:p14="http://schemas.microsoft.com/office/powerpoint/2010/main" val="3223474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2"/>
          <p:cNvPicPr>
            <a:picLocks noChangeAspect="1" noChangeArrowheads="1"/>
          </p:cNvPicPr>
          <p:nvPr/>
        </p:nvPicPr>
        <p:blipFill>
          <a:blip r:embed="rId5" cstate="print"/>
          <a:srcRect/>
          <a:stretch>
            <a:fillRect/>
          </a:stretch>
        </p:blipFill>
        <p:spPr bwMode="auto">
          <a:xfrm>
            <a:off x="-20328" y="1521820"/>
            <a:ext cx="12212328" cy="4750501"/>
          </a:xfrm>
          <a:prstGeom prst="rect">
            <a:avLst/>
          </a:prstGeom>
          <a:noFill/>
          <a:ln w="9525">
            <a:noFill/>
            <a:miter lim="800000"/>
            <a:headEnd/>
            <a:tailEnd/>
          </a:ln>
        </p:spPr>
      </p:pic>
      <p:graphicFrame>
        <p:nvGraphicFramePr>
          <p:cNvPr id="4098" name="Object 2" hidden="1"/>
          <p:cNvGraphicFramePr>
            <a:graphicFrameLocks noChangeAspect="1"/>
          </p:cNvGraphicFramePr>
          <p:nvPr>
            <p:custDataLst>
              <p:tags r:id="rId2"/>
            </p:custDataLst>
          </p:nvPr>
        </p:nvGraphicFramePr>
        <p:xfrm>
          <a:off x="2118" y="3374"/>
          <a:ext cx="2116" cy="1586"/>
        </p:xfrm>
        <a:graphic>
          <a:graphicData uri="http://schemas.openxmlformats.org/presentationml/2006/ole">
            <mc:AlternateContent xmlns:mc="http://schemas.openxmlformats.org/markup-compatibility/2006">
              <mc:Choice xmlns:v="urn:schemas-microsoft-com:vml" Requires="v">
                <p:oleObj spid="_x0000_s4127" name="think-cell Slide" r:id="rId6" imgW="360" imgH="360" progId="">
                  <p:embed/>
                </p:oleObj>
              </mc:Choice>
              <mc:Fallback>
                <p:oleObj name="think-cell Slide" r:id="rId6" imgW="360" imgH="360" progId="">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18" y="3374"/>
                        <a:ext cx="2116" cy="158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100" name="Title 20"/>
          <p:cNvSpPr>
            <a:spLocks noGrp="1"/>
          </p:cNvSpPr>
          <p:nvPr>
            <p:ph type="title"/>
          </p:nvPr>
        </p:nvSpPr>
        <p:spPr>
          <a:xfrm>
            <a:off x="0" y="1785"/>
            <a:ext cx="12192000" cy="1267753"/>
          </a:xfrm>
        </p:spPr>
        <p:txBody>
          <a:bodyPr>
            <a:normAutofit/>
          </a:bodyPr>
          <a:lstStyle/>
          <a:p>
            <a:r>
              <a:rPr lang="en-US" sz="3200" b="1" dirty="0"/>
              <a:t>Industry 4.0</a:t>
            </a:r>
            <a:br>
              <a:rPr lang="en-US" sz="3200" b="1" dirty="0"/>
            </a:br>
            <a:r>
              <a:rPr lang="en-US" sz="3200" b="1" dirty="0"/>
              <a:t>….moving into a fourth Industrial Revolution </a:t>
            </a:r>
          </a:p>
        </p:txBody>
      </p:sp>
    </p:spTree>
    <p:extLst>
      <p:ext uri="{BB962C8B-B14F-4D97-AF65-F5344CB8AC3E}">
        <p14:creationId xmlns:p14="http://schemas.microsoft.com/office/powerpoint/2010/main" val="2667159065"/>
      </p:ext>
    </p:extLst>
  </p:cSld>
  <p:clrMapOvr>
    <a:masterClrMapping/>
  </p:clrMapOvr>
  <p:transition spd="slow">
    <p:circl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p:txBody>
          <a:bodyPr/>
          <a:lstStyle/>
          <a:p>
            <a:r>
              <a:rPr lang="en-US" dirty="0"/>
              <a:t> </a:t>
            </a:r>
          </a:p>
        </p:txBody>
      </p:sp>
      <p:sp>
        <p:nvSpPr>
          <p:cNvPr id="6" name="Title 5"/>
          <p:cNvSpPr>
            <a:spLocks noGrp="1"/>
          </p:cNvSpPr>
          <p:nvPr>
            <p:ph type="title"/>
          </p:nvPr>
        </p:nvSpPr>
        <p:spPr>
          <a:xfrm>
            <a:off x="0" y="-1"/>
            <a:ext cx="12192000" cy="1187908"/>
          </a:xfrm>
        </p:spPr>
        <p:txBody>
          <a:bodyPr/>
          <a:lstStyle/>
          <a:p>
            <a:r>
              <a:rPr lang="en-US" sz="3200" b="1" dirty="0"/>
              <a:t>So what is the forth industrial revolution ?</a:t>
            </a:r>
          </a:p>
        </p:txBody>
      </p:sp>
      <p:sp>
        <p:nvSpPr>
          <p:cNvPr id="14" name="Rectangle 13"/>
          <p:cNvSpPr/>
          <p:nvPr/>
        </p:nvSpPr>
        <p:spPr bwMode="gray">
          <a:xfrm>
            <a:off x="2063552" y="1772816"/>
            <a:ext cx="3744416" cy="520558"/>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chemeClr val="tx2"/>
              </a:buClr>
              <a:buSzPct val="70000"/>
            </a:pPr>
            <a:endParaRPr lang="de-DE" sz="1600" dirty="0">
              <a:solidFill>
                <a:schemeClr val="bg1"/>
              </a:solidFill>
              <a:latin typeface="Arial" pitchFamily="34" charset="0"/>
              <a:cs typeface="Arial" pitchFamily="34" charset="0"/>
            </a:endParaRPr>
          </a:p>
        </p:txBody>
      </p:sp>
      <p:sp>
        <p:nvSpPr>
          <p:cNvPr id="12" name="Text Placeholder 11"/>
          <p:cNvSpPr>
            <a:spLocks noGrp="1"/>
          </p:cNvSpPr>
          <p:nvPr>
            <p:ph type="body" sz="quarter" idx="17"/>
          </p:nvPr>
        </p:nvSpPr>
        <p:spPr/>
        <p:txBody>
          <a:bodyPr/>
          <a:lstStyle/>
          <a:p>
            <a:pPr>
              <a:buNone/>
            </a:pPr>
            <a:r>
              <a:rPr lang="en-US" dirty="0"/>
              <a:t> </a:t>
            </a:r>
          </a:p>
        </p:txBody>
      </p:sp>
      <p:sp>
        <p:nvSpPr>
          <p:cNvPr id="9" name="Text Placeholder 8"/>
          <p:cNvSpPr>
            <a:spLocks noGrp="1"/>
          </p:cNvSpPr>
          <p:nvPr>
            <p:ph type="body" sz="quarter" idx="14"/>
          </p:nvPr>
        </p:nvSpPr>
        <p:spPr/>
        <p:txBody>
          <a:bodyPr/>
          <a:lstStyle/>
          <a:p>
            <a:r>
              <a:rPr lang="en-US" b="1" dirty="0"/>
              <a:t>Another simple interpretation</a:t>
            </a:r>
          </a:p>
        </p:txBody>
      </p:sp>
      <p:grpSp>
        <p:nvGrpSpPr>
          <p:cNvPr id="16" name="Group 15"/>
          <p:cNvGrpSpPr/>
          <p:nvPr/>
        </p:nvGrpSpPr>
        <p:grpSpPr>
          <a:xfrm>
            <a:off x="7456824" y="4149081"/>
            <a:ext cx="1617928" cy="1147099"/>
            <a:chOff x="8999537" y="-6097588"/>
            <a:chExt cx="5013326" cy="3554413"/>
          </a:xfrm>
          <a:solidFill>
            <a:schemeClr val="bg1"/>
          </a:solidFill>
        </p:grpSpPr>
        <p:sp>
          <p:nvSpPr>
            <p:cNvPr id="17" name="Freeform 241"/>
            <p:cNvSpPr>
              <a:spLocks/>
            </p:cNvSpPr>
            <p:nvPr/>
          </p:nvSpPr>
          <p:spPr bwMode="auto">
            <a:xfrm>
              <a:off x="8999537" y="-4219575"/>
              <a:ext cx="3584575" cy="1676400"/>
            </a:xfrm>
            <a:custGeom>
              <a:avLst/>
              <a:gdLst>
                <a:gd name="T0" fmla="*/ 2258 w 2258"/>
                <a:gd name="T1" fmla="*/ 0 h 1056"/>
                <a:gd name="T2" fmla="*/ 2163 w 2258"/>
                <a:gd name="T3" fmla="*/ 0 h 1056"/>
                <a:gd name="T4" fmla="*/ 1880 w 2258"/>
                <a:gd name="T5" fmla="*/ 286 h 1056"/>
                <a:gd name="T6" fmla="*/ 1807 w 2258"/>
                <a:gd name="T7" fmla="*/ 286 h 1056"/>
                <a:gd name="T8" fmla="*/ 1807 w 2258"/>
                <a:gd name="T9" fmla="*/ 0 h 1056"/>
                <a:gd name="T10" fmla="*/ 1712 w 2258"/>
                <a:gd name="T11" fmla="*/ 0 h 1056"/>
                <a:gd name="T12" fmla="*/ 1429 w 2258"/>
                <a:gd name="T13" fmla="*/ 286 h 1056"/>
                <a:gd name="T14" fmla="*/ 1355 w 2258"/>
                <a:gd name="T15" fmla="*/ 286 h 1056"/>
                <a:gd name="T16" fmla="*/ 1355 w 2258"/>
                <a:gd name="T17" fmla="*/ 0 h 1056"/>
                <a:gd name="T18" fmla="*/ 1261 w 2258"/>
                <a:gd name="T19" fmla="*/ 0 h 1056"/>
                <a:gd name="T20" fmla="*/ 975 w 2258"/>
                <a:gd name="T21" fmla="*/ 286 h 1056"/>
                <a:gd name="T22" fmla="*/ 904 w 2258"/>
                <a:gd name="T23" fmla="*/ 286 h 1056"/>
                <a:gd name="T24" fmla="*/ 904 w 2258"/>
                <a:gd name="T25" fmla="*/ 0 h 1056"/>
                <a:gd name="T26" fmla="*/ 807 w 2258"/>
                <a:gd name="T27" fmla="*/ 0 h 1056"/>
                <a:gd name="T28" fmla="*/ 524 w 2258"/>
                <a:gd name="T29" fmla="*/ 286 h 1056"/>
                <a:gd name="T30" fmla="*/ 451 w 2258"/>
                <a:gd name="T31" fmla="*/ 286 h 1056"/>
                <a:gd name="T32" fmla="*/ 451 w 2258"/>
                <a:gd name="T33" fmla="*/ 0 h 1056"/>
                <a:gd name="T34" fmla="*/ 356 w 2258"/>
                <a:gd name="T35" fmla="*/ 0 h 1056"/>
                <a:gd name="T36" fmla="*/ 73 w 2258"/>
                <a:gd name="T37" fmla="*/ 286 h 1056"/>
                <a:gd name="T38" fmla="*/ 0 w 2258"/>
                <a:gd name="T39" fmla="*/ 286 h 1056"/>
                <a:gd name="T40" fmla="*/ 0 w 2258"/>
                <a:gd name="T41" fmla="*/ 1056 h 1056"/>
                <a:gd name="T42" fmla="*/ 2258 w 2258"/>
                <a:gd name="T43" fmla="*/ 1056 h 1056"/>
                <a:gd name="T44" fmla="*/ 2258 w 2258"/>
                <a:gd name="T45" fmla="*/ 0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258" h="1056">
                  <a:moveTo>
                    <a:pt x="2258" y="0"/>
                  </a:moveTo>
                  <a:lnTo>
                    <a:pt x="2163" y="0"/>
                  </a:lnTo>
                  <a:lnTo>
                    <a:pt x="1880" y="286"/>
                  </a:lnTo>
                  <a:lnTo>
                    <a:pt x="1807" y="286"/>
                  </a:lnTo>
                  <a:lnTo>
                    <a:pt x="1807" y="0"/>
                  </a:lnTo>
                  <a:lnTo>
                    <a:pt x="1712" y="0"/>
                  </a:lnTo>
                  <a:lnTo>
                    <a:pt x="1429" y="286"/>
                  </a:lnTo>
                  <a:lnTo>
                    <a:pt x="1355" y="286"/>
                  </a:lnTo>
                  <a:lnTo>
                    <a:pt x="1355" y="0"/>
                  </a:lnTo>
                  <a:lnTo>
                    <a:pt x="1261" y="0"/>
                  </a:lnTo>
                  <a:lnTo>
                    <a:pt x="975" y="286"/>
                  </a:lnTo>
                  <a:lnTo>
                    <a:pt x="904" y="286"/>
                  </a:lnTo>
                  <a:lnTo>
                    <a:pt x="904" y="0"/>
                  </a:lnTo>
                  <a:lnTo>
                    <a:pt x="807" y="0"/>
                  </a:lnTo>
                  <a:lnTo>
                    <a:pt x="524" y="286"/>
                  </a:lnTo>
                  <a:lnTo>
                    <a:pt x="451" y="286"/>
                  </a:lnTo>
                  <a:lnTo>
                    <a:pt x="451" y="0"/>
                  </a:lnTo>
                  <a:lnTo>
                    <a:pt x="356" y="0"/>
                  </a:lnTo>
                  <a:lnTo>
                    <a:pt x="73" y="286"/>
                  </a:lnTo>
                  <a:lnTo>
                    <a:pt x="0" y="286"/>
                  </a:lnTo>
                  <a:lnTo>
                    <a:pt x="0" y="1056"/>
                  </a:lnTo>
                  <a:lnTo>
                    <a:pt x="2258" y="1056"/>
                  </a:lnTo>
                  <a:lnTo>
                    <a:pt x="2258" y="0"/>
                  </a:lnTo>
                  <a:close/>
                </a:path>
              </a:pathLst>
            </a:custGeom>
            <a:grp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8" name="Rectangle 242"/>
            <p:cNvSpPr>
              <a:spLocks noChangeArrowheads="1"/>
            </p:cNvSpPr>
            <p:nvPr/>
          </p:nvSpPr>
          <p:spPr bwMode="auto">
            <a:xfrm>
              <a:off x="9347200" y="-3506788"/>
              <a:ext cx="457200" cy="311150"/>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9" name="Rectangle 243"/>
            <p:cNvSpPr>
              <a:spLocks noChangeArrowheads="1"/>
            </p:cNvSpPr>
            <p:nvPr/>
          </p:nvSpPr>
          <p:spPr bwMode="auto">
            <a:xfrm>
              <a:off x="9804400" y="-3506788"/>
              <a:ext cx="458788" cy="311150"/>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0" name="Rectangle 244"/>
            <p:cNvSpPr>
              <a:spLocks noChangeArrowheads="1"/>
            </p:cNvSpPr>
            <p:nvPr/>
          </p:nvSpPr>
          <p:spPr bwMode="auto">
            <a:xfrm>
              <a:off x="10263187" y="-3506788"/>
              <a:ext cx="452438" cy="311150"/>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1" name="Rectangle 245"/>
            <p:cNvSpPr>
              <a:spLocks noChangeArrowheads="1"/>
            </p:cNvSpPr>
            <p:nvPr/>
          </p:nvSpPr>
          <p:spPr bwMode="auto">
            <a:xfrm>
              <a:off x="10715625" y="-3506788"/>
              <a:ext cx="458788" cy="311150"/>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2" name="Rectangle 246"/>
            <p:cNvSpPr>
              <a:spLocks noChangeArrowheads="1"/>
            </p:cNvSpPr>
            <p:nvPr/>
          </p:nvSpPr>
          <p:spPr bwMode="auto">
            <a:xfrm>
              <a:off x="9347200" y="-3195638"/>
              <a:ext cx="457200" cy="307975"/>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3" name="Rectangle 247"/>
            <p:cNvSpPr>
              <a:spLocks noChangeArrowheads="1"/>
            </p:cNvSpPr>
            <p:nvPr/>
          </p:nvSpPr>
          <p:spPr bwMode="auto">
            <a:xfrm>
              <a:off x="9804400" y="-3195638"/>
              <a:ext cx="458788" cy="307975"/>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4" name="Rectangle 248"/>
            <p:cNvSpPr>
              <a:spLocks noChangeArrowheads="1"/>
            </p:cNvSpPr>
            <p:nvPr/>
          </p:nvSpPr>
          <p:spPr bwMode="auto">
            <a:xfrm>
              <a:off x="10263187" y="-3195638"/>
              <a:ext cx="452438" cy="307975"/>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5" name="Rectangle 249"/>
            <p:cNvSpPr>
              <a:spLocks noChangeArrowheads="1"/>
            </p:cNvSpPr>
            <p:nvPr/>
          </p:nvSpPr>
          <p:spPr bwMode="auto">
            <a:xfrm>
              <a:off x="10715625" y="-3195638"/>
              <a:ext cx="458788" cy="307975"/>
            </a:xfrm>
            <a:prstGeom prst="rect">
              <a:avLst/>
            </a:prstGeom>
            <a:grpFill/>
            <a:ln w="63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26" name="Freeform 250"/>
            <p:cNvSpPr>
              <a:spLocks/>
            </p:cNvSpPr>
            <p:nvPr/>
          </p:nvSpPr>
          <p:spPr bwMode="auto">
            <a:xfrm>
              <a:off x="11868150" y="-6097588"/>
              <a:ext cx="2144713" cy="3554413"/>
            </a:xfrm>
            <a:custGeom>
              <a:avLst/>
              <a:gdLst>
                <a:gd name="T0" fmla="*/ 1228 w 1351"/>
                <a:gd name="T1" fmla="*/ 1599 h 2239"/>
                <a:gd name="T2" fmla="*/ 907 w 1351"/>
                <a:gd name="T3" fmla="*/ 1599 h 2239"/>
                <a:gd name="T4" fmla="*/ 867 w 1351"/>
                <a:gd name="T5" fmla="*/ 0 h 2239"/>
                <a:gd name="T6" fmla="*/ 668 w 1351"/>
                <a:gd name="T7" fmla="*/ 0 h 2239"/>
                <a:gd name="T8" fmla="*/ 628 w 1351"/>
                <a:gd name="T9" fmla="*/ 1599 h 2239"/>
                <a:gd name="T10" fmla="*/ 0 w 1351"/>
                <a:gd name="T11" fmla="*/ 1599 h 2239"/>
                <a:gd name="T12" fmla="*/ 0 w 1351"/>
                <a:gd name="T13" fmla="*/ 2239 h 2239"/>
                <a:gd name="T14" fmla="*/ 1351 w 1351"/>
                <a:gd name="T15" fmla="*/ 2239 h 2239"/>
                <a:gd name="T16" fmla="*/ 1351 w 1351"/>
                <a:gd name="T17" fmla="*/ 1722 h 2239"/>
                <a:gd name="T18" fmla="*/ 1228 w 1351"/>
                <a:gd name="T19" fmla="*/ 1599 h 2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51" h="2239">
                  <a:moveTo>
                    <a:pt x="1228" y="1599"/>
                  </a:moveTo>
                  <a:lnTo>
                    <a:pt x="907" y="1599"/>
                  </a:lnTo>
                  <a:lnTo>
                    <a:pt x="867" y="0"/>
                  </a:lnTo>
                  <a:lnTo>
                    <a:pt x="668" y="0"/>
                  </a:lnTo>
                  <a:lnTo>
                    <a:pt x="628" y="1599"/>
                  </a:lnTo>
                  <a:lnTo>
                    <a:pt x="0" y="1599"/>
                  </a:lnTo>
                  <a:lnTo>
                    <a:pt x="0" y="2239"/>
                  </a:lnTo>
                  <a:lnTo>
                    <a:pt x="1351" y="2239"/>
                  </a:lnTo>
                  <a:lnTo>
                    <a:pt x="1351" y="1722"/>
                  </a:lnTo>
                  <a:lnTo>
                    <a:pt x="1228" y="1599"/>
                  </a:lnTo>
                  <a:close/>
                </a:path>
              </a:pathLst>
            </a:custGeom>
            <a:grpFill/>
            <a:ln w="12700">
              <a:solidFill>
                <a:schemeClr val="tx2"/>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27" name="Freeform 252"/>
            <p:cNvSpPr>
              <a:spLocks/>
            </p:cNvSpPr>
            <p:nvPr/>
          </p:nvSpPr>
          <p:spPr bwMode="auto">
            <a:xfrm>
              <a:off x="12914312" y="-5937250"/>
              <a:ext cx="341313" cy="255588"/>
            </a:xfrm>
            <a:custGeom>
              <a:avLst/>
              <a:gdLst>
                <a:gd name="T0" fmla="*/ 0 w 215"/>
                <a:gd name="T1" fmla="*/ 161 h 161"/>
                <a:gd name="T2" fmla="*/ 215 w 215"/>
                <a:gd name="T3" fmla="*/ 161 h 161"/>
                <a:gd name="T4" fmla="*/ 212 w 215"/>
                <a:gd name="T5" fmla="*/ 0 h 161"/>
                <a:gd name="T6" fmla="*/ 4 w 215"/>
                <a:gd name="T7" fmla="*/ 0 h 161"/>
                <a:gd name="T8" fmla="*/ 0 w 215"/>
                <a:gd name="T9" fmla="*/ 161 h 161"/>
              </a:gdLst>
              <a:ahLst/>
              <a:cxnLst>
                <a:cxn ang="0">
                  <a:pos x="T0" y="T1"/>
                </a:cxn>
                <a:cxn ang="0">
                  <a:pos x="T2" y="T3"/>
                </a:cxn>
                <a:cxn ang="0">
                  <a:pos x="T4" y="T5"/>
                </a:cxn>
                <a:cxn ang="0">
                  <a:pos x="T6" y="T7"/>
                </a:cxn>
                <a:cxn ang="0">
                  <a:pos x="T8" y="T9"/>
                </a:cxn>
              </a:cxnLst>
              <a:rect l="0" t="0" r="r" b="b"/>
              <a:pathLst>
                <a:path w="215" h="161">
                  <a:moveTo>
                    <a:pt x="0" y="161"/>
                  </a:moveTo>
                  <a:lnTo>
                    <a:pt x="215" y="161"/>
                  </a:lnTo>
                  <a:lnTo>
                    <a:pt x="212" y="0"/>
                  </a:lnTo>
                  <a:lnTo>
                    <a:pt x="4" y="0"/>
                  </a:lnTo>
                  <a:lnTo>
                    <a:pt x="0" y="161"/>
                  </a:lnTo>
                  <a:close/>
                </a:path>
              </a:pathLst>
            </a:custGeom>
            <a:solidFill>
              <a:schemeClr val="accent1"/>
            </a:solidFill>
            <a:ln w="12700">
              <a:solidFill>
                <a:schemeClr val="tx2"/>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28" name="Freeform 253"/>
            <p:cNvSpPr>
              <a:spLocks/>
            </p:cNvSpPr>
            <p:nvPr/>
          </p:nvSpPr>
          <p:spPr bwMode="auto">
            <a:xfrm>
              <a:off x="11736387" y="-3559175"/>
              <a:ext cx="131763" cy="0"/>
            </a:xfrm>
            <a:custGeom>
              <a:avLst/>
              <a:gdLst>
                <a:gd name="T0" fmla="*/ 83 w 83"/>
                <a:gd name="T1" fmla="*/ 0 w 83"/>
                <a:gd name="T2" fmla="*/ 83 w 83"/>
              </a:gdLst>
              <a:ahLst/>
              <a:cxnLst>
                <a:cxn ang="0">
                  <a:pos x="T0" y="0"/>
                </a:cxn>
                <a:cxn ang="0">
                  <a:pos x="T1" y="0"/>
                </a:cxn>
                <a:cxn ang="0">
                  <a:pos x="T2" y="0"/>
                </a:cxn>
              </a:cxnLst>
              <a:rect l="0" t="0" r="r" b="b"/>
              <a:pathLst>
                <a:path w="83">
                  <a:moveTo>
                    <a:pt x="83" y="0"/>
                  </a:moveTo>
                  <a:lnTo>
                    <a:pt x="0" y="0"/>
                  </a:lnTo>
                  <a:lnTo>
                    <a:pt x="83" y="0"/>
                  </a:lnTo>
                  <a:close/>
                </a:path>
              </a:pathLst>
            </a:custGeom>
            <a:grpFill/>
            <a:ln w="12700">
              <a:solidFill>
                <a:schemeClr val="tx2"/>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29" name="Line 254"/>
            <p:cNvSpPr>
              <a:spLocks noChangeShapeType="1"/>
            </p:cNvSpPr>
            <p:nvPr/>
          </p:nvSpPr>
          <p:spPr bwMode="auto">
            <a:xfrm flipH="1">
              <a:off x="11736387" y="-3559175"/>
              <a:ext cx="131763" cy="0"/>
            </a:xfrm>
            <a:prstGeom prst="line">
              <a:avLst/>
            </a:prstGeom>
            <a:grpFill/>
            <a:ln w="12700" cap="flat">
              <a:solidFill>
                <a:schemeClr val="tx2"/>
              </a:solidFill>
              <a:prstDash val="solid"/>
              <a:miter lim="800000"/>
              <a:headEnd/>
              <a:tailEnd/>
            </a:ln>
            <a:extLst/>
          </p:spPr>
          <p:txBody>
            <a:bodyPr vert="horz" wrap="square" lIns="91440" tIns="45720" rIns="91440" bIns="45720" numCol="1" anchor="t" anchorCtr="0" compatLnSpc="1">
              <a:prstTxWarp prst="textNoShape">
                <a:avLst/>
              </a:prstTxWarp>
            </a:bodyPr>
            <a:lstStyle/>
            <a:p>
              <a:endParaRPr lang="de-DE" dirty="0"/>
            </a:p>
          </p:txBody>
        </p:sp>
        <p:sp>
          <p:nvSpPr>
            <p:cNvPr id="30" name="Rectangle 255"/>
            <p:cNvSpPr>
              <a:spLocks noChangeArrowheads="1"/>
            </p:cNvSpPr>
            <p:nvPr/>
          </p:nvSpPr>
          <p:spPr bwMode="auto">
            <a:xfrm>
              <a:off x="12104687" y="-3195638"/>
              <a:ext cx="479425" cy="652463"/>
            </a:xfrm>
            <a:prstGeom prst="rect">
              <a:avLst/>
            </a:prstGeom>
            <a:solidFill>
              <a:schemeClr val="accent1"/>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grpSp>
      <p:pic>
        <p:nvPicPr>
          <p:cNvPr id="3" name="Picture 2"/>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7032105" y="2387057"/>
            <a:ext cx="2443433" cy="1588231"/>
          </a:xfrm>
          <a:prstGeom prst="rect">
            <a:avLst/>
          </a:prstGeom>
        </p:spPr>
      </p:pic>
      <p:sp>
        <p:nvSpPr>
          <p:cNvPr id="32" name="Plus 31"/>
          <p:cNvSpPr/>
          <p:nvPr/>
        </p:nvSpPr>
        <p:spPr bwMode="auto">
          <a:xfrm>
            <a:off x="7605526" y="3675086"/>
            <a:ext cx="1036185" cy="1036185"/>
          </a:xfrm>
          <a:prstGeom prst="mathPlus">
            <a:avLst/>
          </a:prstGeom>
          <a:ln>
            <a:solidFill>
              <a:schemeClr val="bg2"/>
            </a:solidFill>
            <a:headEnd type="none" w="med" len="med"/>
            <a:tailEnd type="none" w="med" len="med"/>
          </a:ln>
          <a:extLst/>
        </p:spPr>
        <p:style>
          <a:lnRef idx="2">
            <a:schemeClr val="accent1"/>
          </a:lnRef>
          <a:fillRef idx="1">
            <a:schemeClr val="lt1"/>
          </a:fillRef>
          <a:effectRef idx="0">
            <a:schemeClr val="accent1"/>
          </a:effectRef>
          <a:fontRef idx="minor">
            <a:schemeClr val="dk1"/>
          </a:fontRef>
        </p:style>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2" charset="2"/>
              <a:buChar char="§"/>
            </a:pPr>
            <a:endParaRPr lang="de-DE" b="1" dirty="0">
              <a:ln w="22225">
                <a:solidFill>
                  <a:schemeClr val="accent2"/>
                </a:solidFill>
                <a:prstDash val="solid"/>
              </a:ln>
              <a:solidFill>
                <a:schemeClr val="tx2"/>
              </a:solidFill>
              <a:latin typeface="Arial" charset="0"/>
            </a:endParaRPr>
          </a:p>
        </p:txBody>
      </p:sp>
      <p:sp>
        <p:nvSpPr>
          <p:cNvPr id="4" name="TextBox 3"/>
          <p:cNvSpPr txBox="1"/>
          <p:nvPr/>
        </p:nvSpPr>
        <p:spPr bwMode="gray">
          <a:xfrm>
            <a:off x="6410663" y="5445224"/>
            <a:ext cx="3816424" cy="429098"/>
          </a:xfrm>
          <a:prstGeom prst="rect">
            <a:avLst/>
          </a:prstGeom>
          <a:solidFill>
            <a:schemeClr val="tx2"/>
          </a:solidFill>
          <a:ln w="19050">
            <a:noFill/>
            <a:miter lim="800000"/>
            <a:headEnd/>
            <a:tailEnd/>
          </a:ln>
        </p:spPr>
        <p:txBody>
          <a:bodyPr vert="horz" wrap="square" lIns="72000" tIns="72000" rIns="72000" bIns="72000" numCol="1" rtlCol="0" anchor="t" anchorCtr="0" compatLnSpc="1">
            <a:prstTxWarp prst="textNoShape">
              <a:avLst/>
            </a:prstTxWarp>
            <a:noAutofit/>
          </a:bodyPr>
          <a:lstStyle/>
          <a:p>
            <a:pPr algn="ctr" fontAlgn="base">
              <a:spcBef>
                <a:spcPts val="1100"/>
              </a:spcBef>
              <a:spcAft>
                <a:spcPct val="0"/>
              </a:spcAft>
              <a:buClr>
                <a:schemeClr val="accent5"/>
              </a:buClr>
              <a:buSzPct val="70000"/>
            </a:pPr>
            <a:r>
              <a:rPr lang="de-DE" sz="1600" dirty="0">
                <a:solidFill>
                  <a:schemeClr val="bg1"/>
                </a:solidFill>
                <a:latin typeface="Arial" pitchFamily="34" charset="0"/>
                <a:cs typeface="Arial" pitchFamily="34" charset="0"/>
              </a:rPr>
              <a:t>Internet of Things applied to automation</a:t>
            </a:r>
          </a:p>
        </p:txBody>
      </p:sp>
      <p:sp>
        <p:nvSpPr>
          <p:cNvPr id="15" name="Text Placeholder 14"/>
          <p:cNvSpPr>
            <a:spLocks noGrp="1"/>
          </p:cNvSpPr>
          <p:nvPr>
            <p:ph type="body" sz="quarter" idx="15"/>
          </p:nvPr>
        </p:nvSpPr>
        <p:spPr/>
        <p:txBody>
          <a:bodyPr/>
          <a:lstStyle/>
          <a:p>
            <a:endParaRPr lang="en-GB" dirty="0"/>
          </a:p>
        </p:txBody>
      </p:sp>
      <p:sp>
        <p:nvSpPr>
          <p:cNvPr id="11" name="Text Placeholder 10"/>
          <p:cNvSpPr>
            <a:spLocks noGrp="1"/>
          </p:cNvSpPr>
          <p:nvPr>
            <p:ph type="body" sz="quarter" idx="16"/>
          </p:nvPr>
        </p:nvSpPr>
        <p:spPr/>
        <p:txBody>
          <a:bodyPr vert="horz" lIns="241200" tIns="216000" rIns="241200" bIns="72000" rtlCol="0">
            <a:normAutofit/>
          </a:bodyPr>
          <a:lstStyle/>
          <a:p>
            <a:pPr marL="803275">
              <a:buNone/>
            </a:pPr>
            <a:endParaRPr lang="en-US" i="1" dirty="0"/>
          </a:p>
          <a:p>
            <a:pPr marL="803275">
              <a:buNone/>
            </a:pPr>
            <a:endParaRPr lang="en-US" i="1" dirty="0"/>
          </a:p>
          <a:p>
            <a:pPr marL="803275">
              <a:buNone/>
            </a:pPr>
            <a:r>
              <a:rPr lang="en-US" b="1" i="1" dirty="0">
                <a:solidFill>
                  <a:schemeClr val="tx1"/>
                </a:solidFill>
              </a:rPr>
              <a:t>The “digitalization of the industry”</a:t>
            </a:r>
          </a:p>
          <a:p>
            <a:pPr marL="803275">
              <a:buNone/>
            </a:pPr>
            <a:r>
              <a:rPr lang="en-US" sz="1200" dirty="0"/>
              <a:t>BMWi [1]</a:t>
            </a:r>
          </a:p>
          <a:p>
            <a:pPr marL="803275">
              <a:buNone/>
            </a:pPr>
            <a:endParaRPr lang="en-US" i="1" dirty="0"/>
          </a:p>
          <a:p>
            <a:pPr marL="803275">
              <a:buNone/>
            </a:pPr>
            <a:r>
              <a:rPr lang="en-US" b="1" i="1" dirty="0">
                <a:solidFill>
                  <a:schemeClr val="tx1"/>
                </a:solidFill>
              </a:rPr>
              <a:t>Industry 4.0 stands for digitalization of the economy</a:t>
            </a:r>
            <a:r>
              <a:rPr lang="en-US" i="1" dirty="0"/>
              <a:t>. The combination of information and communication technology with automation technology (Internet of Things and Services) facilitates ever-higher degrees of networking within and between production facilities, from supplier to end customer. Ultimately, Industry 4.0 is the </a:t>
            </a:r>
            <a:r>
              <a:rPr lang="en-US" b="1" i="1" dirty="0">
                <a:solidFill>
                  <a:schemeClr val="tx1"/>
                </a:solidFill>
              </a:rPr>
              <a:t>realization of the smart factory in a digital value network.</a:t>
            </a:r>
            <a:endParaRPr lang="en-US" b="1" dirty="0">
              <a:solidFill>
                <a:schemeClr val="tx1"/>
              </a:solidFill>
            </a:endParaRPr>
          </a:p>
          <a:p>
            <a:pPr marL="803275">
              <a:buNone/>
            </a:pPr>
            <a:r>
              <a:rPr lang="en-US" sz="1200" dirty="0"/>
              <a:t>ZVEI President Michael Ziesemer [2]</a:t>
            </a:r>
          </a:p>
        </p:txBody>
      </p:sp>
    </p:spTree>
    <p:extLst>
      <p:ext uri="{BB962C8B-B14F-4D97-AF65-F5344CB8AC3E}">
        <p14:creationId xmlns:p14="http://schemas.microsoft.com/office/powerpoint/2010/main" val="2246477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Cyber Physical Systems</a:t>
            </a:r>
          </a:p>
        </p:txBody>
      </p:sp>
      <p:sp>
        <p:nvSpPr>
          <p:cNvPr id="5" name="Subtitle 4"/>
          <p:cNvSpPr>
            <a:spLocks noGrp="1"/>
          </p:cNvSpPr>
          <p:nvPr>
            <p:ph type="subTitle" idx="1"/>
          </p:nvPr>
        </p:nvSpPr>
        <p:spPr/>
        <p:txBody>
          <a:bodyPr/>
          <a:lstStyle/>
          <a:p>
            <a:r>
              <a:rPr lang="en-US" dirty="0"/>
              <a:t>Business Aspects</a:t>
            </a:r>
          </a:p>
        </p:txBody>
      </p:sp>
      <p:sp>
        <p:nvSpPr>
          <p:cNvPr id="39" name="Rechteck 35"/>
          <p:cNvSpPr/>
          <p:nvPr/>
        </p:nvSpPr>
        <p:spPr bwMode="auto">
          <a:xfrm>
            <a:off x="2588312" y="4853322"/>
            <a:ext cx="3014138" cy="1152000"/>
          </a:xfrm>
          <a:prstGeom prst="rect">
            <a:avLst/>
          </a:prstGeom>
          <a:solidFill>
            <a:srgbClr val="666666">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defRPr/>
            </a:pPr>
            <a:r>
              <a:rPr lang="de-DE" sz="1600" b="1" kern="0" dirty="0">
                <a:solidFill>
                  <a:prstClr val="white"/>
                </a:solidFill>
              </a:rPr>
              <a:t>Physical </a:t>
            </a:r>
            <a:br>
              <a:rPr lang="de-DE" sz="1600" b="1" kern="0" dirty="0">
                <a:solidFill>
                  <a:prstClr val="white"/>
                </a:solidFill>
              </a:rPr>
            </a:br>
            <a:r>
              <a:rPr lang="de-DE" sz="1600" b="1" kern="0" dirty="0">
                <a:solidFill>
                  <a:prstClr val="white"/>
                </a:solidFill>
              </a:rPr>
              <a:t>Object</a:t>
            </a:r>
          </a:p>
        </p:txBody>
      </p:sp>
      <p:sp>
        <p:nvSpPr>
          <p:cNvPr id="40" name="Rechteck 37"/>
          <p:cNvSpPr/>
          <p:nvPr/>
        </p:nvSpPr>
        <p:spPr bwMode="auto">
          <a:xfrm>
            <a:off x="2588312" y="3017804"/>
            <a:ext cx="3014138" cy="1568638"/>
          </a:xfrm>
          <a:prstGeom prst="rect">
            <a:avLst/>
          </a:prstGeom>
          <a:solidFill>
            <a:srgbClr val="0087D4">
              <a:lumMod val="40000"/>
              <a:lumOff val="6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117475" fontAlgn="base">
              <a:spcBef>
                <a:spcPct val="50000"/>
              </a:spcBef>
              <a:spcAft>
                <a:spcPts val="600"/>
              </a:spcAft>
              <a:buClr>
                <a:srgbClr val="002897"/>
              </a:buClr>
              <a:buSzPct val="70000"/>
              <a:defRPr/>
            </a:pPr>
            <a:r>
              <a:rPr lang="de-DE" sz="1600" b="1" kern="0" dirty="0">
                <a:solidFill>
                  <a:prstClr val="white"/>
                </a:solidFill>
              </a:rPr>
              <a:t>Cyber Object</a:t>
            </a:r>
          </a:p>
        </p:txBody>
      </p:sp>
      <p:sp>
        <p:nvSpPr>
          <p:cNvPr id="41" name="Rechteck 33"/>
          <p:cNvSpPr/>
          <p:nvPr/>
        </p:nvSpPr>
        <p:spPr bwMode="auto">
          <a:xfrm>
            <a:off x="2588312" y="1604996"/>
            <a:ext cx="3024188" cy="1152000"/>
          </a:xfrm>
          <a:prstGeom prst="rect">
            <a:avLst/>
          </a:prstGeom>
          <a:solidFill>
            <a:srgbClr val="005ADE">
              <a:lumMod val="60000"/>
              <a:lumOff val="40000"/>
            </a:srgbClr>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bodyPr>
          <a:lstStyle/>
          <a:p>
            <a:pPr marL="284163" indent="-171450" fontAlgn="base">
              <a:spcBef>
                <a:spcPct val="50000"/>
              </a:spcBef>
              <a:spcAft>
                <a:spcPts val="600"/>
              </a:spcAft>
              <a:buClr>
                <a:srgbClr val="002897"/>
              </a:buClr>
              <a:buSzPct val="70000"/>
              <a:tabLst>
                <a:tab pos="117475" algn="l"/>
              </a:tabLst>
              <a:defRPr/>
            </a:pPr>
            <a:r>
              <a:rPr lang="de-DE" sz="1600" b="1" kern="0" dirty="0">
                <a:solidFill>
                  <a:prstClr val="white"/>
                </a:solidFill>
              </a:rPr>
              <a:t>Cyber Services</a:t>
            </a:r>
          </a:p>
        </p:txBody>
      </p:sp>
      <p:grpSp>
        <p:nvGrpSpPr>
          <p:cNvPr id="56" name="Group 55"/>
          <p:cNvGrpSpPr/>
          <p:nvPr/>
        </p:nvGrpSpPr>
        <p:grpSpPr>
          <a:xfrm>
            <a:off x="5666254" y="3497798"/>
            <a:ext cx="3326228" cy="584775"/>
            <a:chOff x="4142254" y="3497797"/>
            <a:chExt cx="3326228" cy="584775"/>
          </a:xfrm>
        </p:grpSpPr>
        <p:sp>
          <p:nvSpPr>
            <p:cNvPr id="21" name="Rechteck 36"/>
            <p:cNvSpPr/>
            <p:nvPr/>
          </p:nvSpPr>
          <p:spPr>
            <a:xfrm>
              <a:off x="4628969" y="3497797"/>
              <a:ext cx="2839513" cy="584775"/>
            </a:xfrm>
            <a:prstGeom prst="rect">
              <a:avLst/>
            </a:prstGeom>
          </p:spPr>
          <p:txBody>
            <a:bodyPr wrap="square">
              <a:spAutoFit/>
            </a:bodyPr>
            <a:lstStyle/>
            <a:p>
              <a:pPr fontAlgn="base">
                <a:spcBef>
                  <a:spcPct val="50000"/>
                </a:spcBef>
                <a:spcAft>
                  <a:spcPct val="0"/>
                </a:spcAft>
                <a:buClr>
                  <a:srgbClr val="002897"/>
                </a:buClr>
                <a:buSzPct val="70000"/>
                <a:defRPr/>
              </a:pPr>
              <a:r>
                <a:rPr lang="en-US" sz="1600" kern="0" dirty="0">
                  <a:solidFill>
                    <a:srgbClr val="000000"/>
                  </a:solidFill>
                </a:rPr>
                <a:t>Cost of data collection, storage, curation</a:t>
              </a:r>
            </a:p>
          </p:txBody>
        </p:sp>
        <p:sp>
          <p:nvSpPr>
            <p:cNvPr id="45" name="Right Arrow 44"/>
            <p:cNvSpPr/>
            <p:nvPr/>
          </p:nvSpPr>
          <p:spPr>
            <a:xfrm>
              <a:off x="4142254" y="3564082"/>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grpSp>
      <p:grpSp>
        <p:nvGrpSpPr>
          <p:cNvPr id="3" name="Group 2"/>
          <p:cNvGrpSpPr/>
          <p:nvPr/>
        </p:nvGrpSpPr>
        <p:grpSpPr>
          <a:xfrm>
            <a:off x="3903512" y="4951910"/>
            <a:ext cx="1600793" cy="1228797"/>
            <a:chOff x="5047194" y="4860135"/>
            <a:chExt cx="1600793" cy="1228797"/>
          </a:xfrm>
        </p:grpSpPr>
        <p:pic>
          <p:nvPicPr>
            <p:cNvPr id="27" name="Picture 26"/>
            <p:cNvPicPr>
              <a:picLocks noChangeAspect="1"/>
            </p:cNvPicPr>
            <p:nvPr/>
          </p:nvPicPr>
          <p:blipFill>
            <a:blip r:embed="rId2" cstate="screen">
              <a:extLst>
                <a:ext uri="{BEBA8EAE-BF5A-486C-A8C5-ECC9F3942E4B}">
                  <a14:imgProps xmlns:a14="http://schemas.microsoft.com/office/drawing/2010/main">
                    <a14:imgLayer r:embed="rId3">
                      <a14:imgEffect>
                        <a14:backgroundRemoval t="364" b="100000" l="0" r="99639">
                          <a14:foregroundMark x1="25812" y1="42182" x2="25812" y2="42182"/>
                          <a14:foregroundMark x1="28159" y1="39455" x2="28159" y2="39455"/>
                          <a14:foregroundMark x1="26173" y1="53333" x2="26173" y2="53333"/>
                          <a14:foregroundMark x1="36101" y1="55152" x2="36101" y2="55152"/>
                          <a14:foregroundMark x1="35560" y1="57030" x2="35560" y2="57030"/>
                          <a14:foregroundMark x1="24729" y1="49879" x2="24729" y2="49879"/>
                          <a14:foregroundMark x1="25632" y1="43818" x2="25632" y2="43818"/>
                          <a14:foregroundMark x1="24729" y1="45152" x2="24729" y2="45152"/>
                          <a14:foregroundMark x1="26805" y1="41030" x2="26805" y2="41030"/>
                          <a14:foregroundMark x1="27527" y1="40667" x2="27527" y2="40667"/>
                          <a14:foregroundMark x1="26986" y1="56121" x2="26986" y2="56121"/>
                          <a14:foregroundMark x1="26986" y1="42424" x2="26986" y2="42424"/>
                          <a14:foregroundMark x1="24639" y1="48182" x2="24639" y2="48182"/>
                          <a14:foregroundMark x1="25812" y1="46424" x2="25812" y2="46424"/>
                          <a14:backgroundMark x1="24458" y1="40242" x2="24458" y2="40242"/>
                          <a14:backgroundMark x1="23014" y1="43212" x2="23014" y2="43212"/>
                          <a14:backgroundMark x1="22202" y1="42970" x2="22202" y2="42970"/>
                          <a14:backgroundMark x1="21661" y1="45758" x2="21661" y2="45758"/>
                          <a14:backgroundMark x1="21841" y1="47939" x2="21841" y2="47939"/>
                          <a14:backgroundMark x1="21841" y1="51515" x2="21841" y2="51515"/>
                          <a14:backgroundMark x1="17058" y1="46121" x2="17058" y2="46121"/>
                          <a14:backgroundMark x1="20487" y1="40000" x2="20487" y2="40000"/>
                          <a14:backgroundMark x1="24278" y1="41636" x2="24278" y2="41636"/>
                          <a14:backgroundMark x1="22383" y1="41394" x2="22383" y2="41394"/>
                        </a14:backgroundRemoval>
                      </a14:imgEffect>
                    </a14:imgLayer>
                  </a14:imgProps>
                </a:ext>
                <a:ext uri="{28A0092B-C50C-407E-A947-70E740481C1C}">
                  <a14:useLocalDpi xmlns:a14="http://schemas.microsoft.com/office/drawing/2010/main"/>
                </a:ext>
              </a:extLst>
            </a:blip>
            <a:stretch>
              <a:fillRect/>
            </a:stretch>
          </p:blipFill>
          <p:spPr>
            <a:xfrm>
              <a:off x="5971006" y="4961768"/>
              <a:ext cx="676981" cy="1008550"/>
            </a:xfrm>
            <a:prstGeom prst="rect">
              <a:avLst/>
            </a:prstGeom>
          </p:spPr>
        </p:pic>
        <p:grpSp>
          <p:nvGrpSpPr>
            <p:cNvPr id="28" name="Group 27"/>
            <p:cNvGrpSpPr/>
            <p:nvPr/>
          </p:nvGrpSpPr>
          <p:grpSpPr>
            <a:xfrm>
              <a:off x="6357885" y="4926195"/>
              <a:ext cx="216038" cy="209086"/>
              <a:chOff x="2317579" y="5081251"/>
              <a:chExt cx="492573" cy="476723"/>
            </a:xfrm>
          </p:grpSpPr>
          <p:pic>
            <p:nvPicPr>
              <p:cNvPr id="29" name="Bild 29" descr="WLAN.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0" name="Rectangle 29"/>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pic>
          <p:nvPicPr>
            <p:cNvPr id="31" name="Picture 30"/>
            <p:cNvPicPr>
              <a:picLocks noChangeAspect="1"/>
            </p:cNvPicPr>
            <p:nvPr/>
          </p:nvPicPr>
          <p:blipFill>
            <a:blip r:embed="rId5" cstate="screen">
              <a:extLst>
                <a:ext uri="{BEBA8EAE-BF5A-486C-A8C5-ECC9F3942E4B}">
                  <a14:imgProps xmlns:a14="http://schemas.microsoft.com/office/drawing/2010/main">
                    <a14:imgLayer r:embed="rId6">
                      <a14:imgEffect>
                        <a14:backgroundRemoval t="1152" b="98667" l="0" r="99441"/>
                      </a14:imgEffect>
                    </a14:imgLayer>
                  </a14:imgProps>
                </a:ext>
                <a:ext uri="{28A0092B-C50C-407E-A947-70E740481C1C}">
                  <a14:useLocalDpi xmlns:a14="http://schemas.microsoft.com/office/drawing/2010/main"/>
                </a:ext>
              </a:extLst>
            </a:blip>
            <a:stretch>
              <a:fillRect/>
            </a:stretch>
          </p:blipFill>
          <p:spPr>
            <a:xfrm>
              <a:off x="5047194" y="4936395"/>
              <a:ext cx="570500" cy="657225"/>
            </a:xfrm>
            <a:prstGeom prst="rect">
              <a:avLst/>
            </a:prstGeom>
          </p:spPr>
        </p:pic>
        <p:pic>
          <p:nvPicPr>
            <p:cNvPr id="32" name="Picture 31"/>
            <p:cNvPicPr>
              <a:picLocks noChangeAspect="1"/>
            </p:cNvPicPr>
            <p:nvPr/>
          </p:nvPicPr>
          <p:blipFill>
            <a:blip r:embed="rId7" cstate="screen">
              <a:extLst>
                <a:ext uri="{BEBA8EAE-BF5A-486C-A8C5-ECC9F3942E4B}">
                  <a14:imgProps xmlns:a14="http://schemas.microsoft.com/office/drawing/2010/main">
                    <a14:imgLayer r:embed="rId8">
                      <a14:imgEffect>
                        <a14:backgroundRemoval t="9931" b="73364" l="9959" r="89938"/>
                      </a14:imgEffect>
                    </a14:imgLayer>
                  </a14:imgProps>
                </a:ext>
                <a:ext uri="{28A0092B-C50C-407E-A947-70E740481C1C}">
                  <a14:useLocalDpi xmlns:a14="http://schemas.microsoft.com/office/drawing/2010/main"/>
                </a:ext>
              </a:extLst>
            </a:blip>
            <a:stretch>
              <a:fillRect/>
            </a:stretch>
          </p:blipFill>
          <p:spPr>
            <a:xfrm>
              <a:off x="5587543" y="5334797"/>
              <a:ext cx="565176" cy="754135"/>
            </a:xfrm>
            <a:prstGeom prst="rect">
              <a:avLst/>
            </a:prstGeom>
          </p:spPr>
        </p:pic>
        <p:grpSp>
          <p:nvGrpSpPr>
            <p:cNvPr id="33" name="Group 32"/>
            <p:cNvGrpSpPr/>
            <p:nvPr/>
          </p:nvGrpSpPr>
          <p:grpSpPr>
            <a:xfrm>
              <a:off x="5529747" y="4860135"/>
              <a:ext cx="216038" cy="209086"/>
              <a:chOff x="2317579" y="5081251"/>
              <a:chExt cx="492573" cy="476723"/>
            </a:xfrm>
          </p:grpSpPr>
          <p:pic>
            <p:nvPicPr>
              <p:cNvPr id="34" name="Bild 29" descr="WLAN.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5" name="Rectangle 34"/>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grpSp>
          <p:nvGrpSpPr>
            <p:cNvPr id="36" name="Group 35"/>
            <p:cNvGrpSpPr/>
            <p:nvPr/>
          </p:nvGrpSpPr>
          <p:grpSpPr>
            <a:xfrm>
              <a:off x="5893604" y="5288389"/>
              <a:ext cx="216038" cy="209086"/>
              <a:chOff x="2317579" y="5081251"/>
              <a:chExt cx="492573" cy="476723"/>
            </a:xfrm>
          </p:grpSpPr>
          <p:pic>
            <p:nvPicPr>
              <p:cNvPr id="37" name="Bild 29" descr="WLAN.pn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17579" y="5081251"/>
                <a:ext cx="492573" cy="476723"/>
              </a:xfrm>
              <a:prstGeom prst="rect">
                <a:avLst/>
              </a:prstGeom>
            </p:spPr>
          </p:pic>
          <p:sp>
            <p:nvSpPr>
              <p:cNvPr id="38" name="Rectangle 37"/>
              <p:cNvSpPr/>
              <p:nvPr/>
            </p:nvSpPr>
            <p:spPr bwMode="auto">
              <a:xfrm>
                <a:off x="2375974" y="5344729"/>
                <a:ext cx="323295" cy="115179"/>
              </a:xfrm>
              <a:prstGeom prst="rect">
                <a:avLst/>
              </a:prstGeom>
              <a:solidFill>
                <a:srgbClr val="FFFFFF"/>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rgbClr val="002897"/>
                  </a:buClr>
                  <a:buSzPct val="70000"/>
                  <a:buFont typeface="Wingdings" pitchFamily="2" charset="2"/>
                  <a:buChar char="§"/>
                  <a:defRPr/>
                </a:pPr>
                <a:endParaRPr lang="en-US" sz="1600" kern="0" dirty="0">
                  <a:solidFill>
                    <a:srgbClr val="000000"/>
                  </a:solidFill>
                </a:endParaRPr>
              </a:p>
            </p:txBody>
          </p:sp>
        </p:grpSp>
      </p:grpSp>
      <p:grpSp>
        <p:nvGrpSpPr>
          <p:cNvPr id="4" name="Group 3"/>
          <p:cNvGrpSpPr/>
          <p:nvPr/>
        </p:nvGrpSpPr>
        <p:grpSpPr>
          <a:xfrm>
            <a:off x="4308495" y="3446130"/>
            <a:ext cx="1002216" cy="636443"/>
            <a:chOff x="1936862" y="3180427"/>
            <a:chExt cx="1002216" cy="636443"/>
          </a:xfrm>
        </p:grpSpPr>
        <p:pic>
          <p:nvPicPr>
            <p:cNvPr id="19" name="Bild 28" descr="Cloud_linear_kl.png"/>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1936862" y="3180427"/>
              <a:ext cx="1002216" cy="636443"/>
            </a:xfrm>
            <a:prstGeom prst="rect">
              <a:avLst/>
            </a:prstGeom>
          </p:spPr>
        </p:pic>
        <p:pic>
          <p:nvPicPr>
            <p:cNvPr id="25" name="Picture 2" descr="Papier,Dokument,Text,vorne,Clip">
              <a:hlinkClick r:id="rId10" tooltip="Papier-Dokument Text Front ClipArt Vektor-Bild-Vorschau"/>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2421565" y="3543606"/>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2" descr="Papier,Dokument,Text,vorne,Clip">
              <a:hlinkClick r:id="rId10" tooltip="Papier-Dokument Text Front ClipArt Vektor-Bild-Vorschau"/>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2132439" y="3588545"/>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2" descr="Papier,Dokument,Text,vorne,Clip">
              <a:hlinkClick r:id="rId10" tooltip="Papier-Dokument Text Front ClipArt Vektor-Bild-Vorschau"/>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2247810" y="3412665"/>
              <a:ext cx="116768" cy="156306"/>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2" descr="Papier,Dokument,Text,vorne,Clip">
              <a:hlinkClick r:id="rId10" tooltip="Papier-Dokument Text Front ClipArt Vektor-Bild-Vorschau"/>
            </p:cNvPr>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2687864" y="3510392"/>
              <a:ext cx="116768" cy="156306"/>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Rectangle 12"/>
          <p:cNvSpPr/>
          <p:nvPr/>
        </p:nvSpPr>
        <p:spPr bwMode="gray">
          <a:xfrm>
            <a:off x="4260775" y="1859182"/>
            <a:ext cx="1165234" cy="648072"/>
          </a:xfrm>
          <a:prstGeom prst="rect">
            <a:avLst/>
          </a:prstGeom>
          <a:solidFill>
            <a:schemeClr val="accent6">
              <a:lumMod val="40000"/>
              <a:lumOff val="60000"/>
            </a:schemeClr>
          </a:solidFill>
          <a:ln w="9525" cap="flat" cmpd="sng" algn="ctr">
            <a:noFill/>
            <a:prstDash val="solid"/>
          </a:ln>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400" kern="0" dirty="0">
                <a:solidFill>
                  <a:srgbClr val="000000"/>
                </a:solidFill>
                <a:cs typeface="Arial" pitchFamily="34" charset="0"/>
              </a:rPr>
              <a:t>Algorithms</a:t>
            </a:r>
          </a:p>
        </p:txBody>
      </p:sp>
      <p:grpSp>
        <p:nvGrpSpPr>
          <p:cNvPr id="55" name="Group 54"/>
          <p:cNvGrpSpPr/>
          <p:nvPr/>
        </p:nvGrpSpPr>
        <p:grpSpPr>
          <a:xfrm>
            <a:off x="5662785" y="5236149"/>
            <a:ext cx="3437406" cy="605921"/>
            <a:chOff x="4138785" y="5236148"/>
            <a:chExt cx="3437406" cy="605921"/>
          </a:xfrm>
        </p:grpSpPr>
        <p:sp>
          <p:nvSpPr>
            <p:cNvPr id="46" name="Right Arrow 45"/>
            <p:cNvSpPr/>
            <p:nvPr/>
          </p:nvSpPr>
          <p:spPr>
            <a:xfrm>
              <a:off x="4138785" y="5236148"/>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sp>
          <p:nvSpPr>
            <p:cNvPr id="51" name="Rechteck 36"/>
            <p:cNvSpPr/>
            <p:nvPr/>
          </p:nvSpPr>
          <p:spPr>
            <a:xfrm>
              <a:off x="4736678" y="5257294"/>
              <a:ext cx="2839513" cy="584775"/>
            </a:xfrm>
            <a:prstGeom prst="rect">
              <a:avLst/>
            </a:prstGeom>
          </p:spPr>
          <p:txBody>
            <a:bodyPr wrap="square">
              <a:spAutoFit/>
            </a:bodyPr>
            <a:lstStyle/>
            <a:p>
              <a:pPr fontAlgn="base">
                <a:spcBef>
                  <a:spcPct val="50000"/>
                </a:spcBef>
                <a:spcAft>
                  <a:spcPct val="0"/>
                </a:spcAft>
                <a:buClr>
                  <a:srgbClr val="002897"/>
                </a:buClr>
                <a:buSzPct val="70000"/>
                <a:defRPr/>
              </a:pPr>
              <a:r>
                <a:rPr lang="en-US" sz="1600" kern="0" dirty="0">
                  <a:solidFill>
                    <a:srgbClr val="000000"/>
                  </a:solidFill>
                </a:rPr>
                <a:t>Value creation by physical production</a:t>
              </a:r>
            </a:p>
          </p:txBody>
        </p:sp>
      </p:grpSp>
      <p:grpSp>
        <p:nvGrpSpPr>
          <p:cNvPr id="57" name="Group 56"/>
          <p:cNvGrpSpPr/>
          <p:nvPr/>
        </p:nvGrpSpPr>
        <p:grpSpPr>
          <a:xfrm>
            <a:off x="5662786" y="1888609"/>
            <a:ext cx="4467256" cy="3844465"/>
            <a:chOff x="4138786" y="1888608"/>
            <a:chExt cx="4467256" cy="3844465"/>
          </a:xfrm>
        </p:grpSpPr>
        <p:sp>
          <p:nvSpPr>
            <p:cNvPr id="44" name="Right Arrow 43"/>
            <p:cNvSpPr/>
            <p:nvPr/>
          </p:nvSpPr>
          <p:spPr>
            <a:xfrm>
              <a:off x="4138786" y="1933055"/>
              <a:ext cx="384587" cy="405688"/>
            </a:xfrm>
            <a:prstGeom prst="rightArrow">
              <a:avLst/>
            </a:prstGeom>
            <a:solidFill>
              <a:sysClr val="window" lastClr="FFFFFF"/>
            </a:solidFill>
            <a:ln w="12700" cap="flat" cmpd="sng" algn="ctr">
              <a:solidFill>
                <a:srgbClr val="5298FF"/>
              </a:solidFill>
              <a:prstDash val="solid"/>
              <a:miter lim="800000"/>
            </a:ln>
            <a:effectLst/>
          </p:spPr>
          <p:txBody>
            <a:bodyPr rtlCol="0" anchor="ctr"/>
            <a:lstStyle/>
            <a:p>
              <a:pPr algn="ctr">
                <a:defRPr/>
              </a:pPr>
              <a:endParaRPr lang="en-US" kern="0" dirty="0">
                <a:solidFill>
                  <a:prstClr val="white"/>
                </a:solidFill>
                <a:latin typeface="Calibri" panose="020F0502020204030204"/>
              </a:endParaRPr>
            </a:p>
          </p:txBody>
        </p:sp>
        <p:sp>
          <p:nvSpPr>
            <p:cNvPr id="53" name="Rechteck 36"/>
            <p:cNvSpPr/>
            <p:nvPr/>
          </p:nvSpPr>
          <p:spPr>
            <a:xfrm>
              <a:off x="4736678" y="1888608"/>
              <a:ext cx="2839513" cy="584775"/>
            </a:xfrm>
            <a:prstGeom prst="rect">
              <a:avLst/>
            </a:prstGeom>
          </p:spPr>
          <p:txBody>
            <a:bodyPr wrap="square">
              <a:spAutoFit/>
            </a:bodyPr>
            <a:lstStyle/>
            <a:p>
              <a:pPr fontAlgn="base">
                <a:spcBef>
                  <a:spcPct val="50000"/>
                </a:spcBef>
                <a:spcAft>
                  <a:spcPct val="0"/>
                </a:spcAft>
                <a:buClr>
                  <a:srgbClr val="002897"/>
                </a:buClr>
                <a:buSzPct val="70000"/>
                <a:defRPr/>
              </a:pPr>
              <a:r>
                <a:rPr lang="en-US" sz="1600" kern="0" dirty="0">
                  <a:solidFill>
                    <a:srgbClr val="000000"/>
                  </a:solidFill>
                </a:rPr>
                <a:t>Value creation by </a:t>
              </a:r>
              <a:br>
                <a:rPr lang="en-US" sz="1600" kern="0" dirty="0">
                  <a:solidFill>
                    <a:srgbClr val="000000"/>
                  </a:solidFill>
                </a:rPr>
              </a:br>
              <a:r>
                <a:rPr lang="en-US" sz="1600" kern="0" dirty="0">
                  <a:solidFill>
                    <a:srgbClr val="000000"/>
                  </a:solidFill>
                </a:rPr>
                <a:t>improving production</a:t>
              </a:r>
            </a:p>
          </p:txBody>
        </p:sp>
        <p:sp>
          <p:nvSpPr>
            <p:cNvPr id="54" name="Curved Left Arrow 53"/>
            <p:cNvSpPr/>
            <p:nvPr/>
          </p:nvSpPr>
          <p:spPr>
            <a:xfrm>
              <a:off x="7669938" y="2065334"/>
              <a:ext cx="936104" cy="3667739"/>
            </a:xfrm>
            <a:prstGeom prst="curvedLeftArrow">
              <a:avLst/>
            </a:prstGeom>
            <a:solidFill>
              <a:srgbClr val="00B0F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grpSp>
    </p:spTree>
    <p:extLst>
      <p:ext uri="{BB962C8B-B14F-4D97-AF65-F5344CB8AC3E}">
        <p14:creationId xmlns:p14="http://schemas.microsoft.com/office/powerpoint/2010/main" val="3593186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194" y="2163650"/>
            <a:ext cx="12192000" cy="1161899"/>
          </a:xfrm>
        </p:spPr>
        <p:txBody>
          <a:bodyPr/>
          <a:lstStyle/>
          <a:p>
            <a:r>
              <a:rPr lang="en-GB" sz="6600" dirty="0"/>
              <a:t>Examples from ABB</a:t>
            </a:r>
            <a:br>
              <a:rPr lang="en-GB" sz="6600" dirty="0"/>
            </a:br>
            <a:endParaRPr lang="en-GB" sz="6600" dirty="0"/>
          </a:p>
        </p:txBody>
      </p:sp>
      <p:sp>
        <p:nvSpPr>
          <p:cNvPr id="3" name="Content Placeholder 2"/>
          <p:cNvSpPr>
            <a:spLocks noGrp="1"/>
          </p:cNvSpPr>
          <p:nvPr>
            <p:ph sz="half" idx="2"/>
          </p:nvPr>
        </p:nvSpPr>
        <p:spPr/>
        <p:txBody>
          <a:bodyPr/>
          <a:lstStyle/>
          <a:p>
            <a:endParaRPr lang="en-GB" dirty="0"/>
          </a:p>
        </p:txBody>
      </p:sp>
      <p:sp>
        <p:nvSpPr>
          <p:cNvPr id="5" name="Subtitle 4"/>
          <p:cNvSpPr>
            <a:spLocks noGrp="1"/>
          </p:cNvSpPr>
          <p:nvPr>
            <p:ph type="subTitle" idx="1"/>
          </p:nvPr>
        </p:nvSpPr>
        <p:spPr/>
        <p:txBody>
          <a:bodyPr/>
          <a:lstStyle/>
          <a:p>
            <a:endParaRPr lang="en-GB" dirty="0"/>
          </a:p>
        </p:txBody>
      </p:sp>
      <p:sp>
        <p:nvSpPr>
          <p:cNvPr id="6" name="Content Placeholder 5"/>
          <p:cNvSpPr>
            <a:spLocks noGrp="1"/>
          </p:cNvSpPr>
          <p:nvPr>
            <p:ph sz="half" idx="11"/>
          </p:nvPr>
        </p:nvSpPr>
        <p:spPr/>
        <p:txBody>
          <a:bodyPr/>
          <a:lstStyle/>
          <a:p>
            <a:endParaRPr lang="en-GB" dirty="0"/>
          </a:p>
        </p:txBody>
      </p:sp>
    </p:spTree>
    <p:extLst>
      <p:ext uri="{BB962C8B-B14F-4D97-AF65-F5344CB8AC3E}">
        <p14:creationId xmlns:p14="http://schemas.microsoft.com/office/powerpoint/2010/main" val="1895493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3"/>
          <p:cNvSpPr>
            <a:spLocks noGrp="1"/>
          </p:cNvSpPr>
          <p:nvPr>
            <p:ph type="ftr" sz="quarter" idx="10"/>
          </p:nvPr>
        </p:nvSpPr>
        <p:spPr>
          <a:noFill/>
        </p:spPr>
        <p:txBody>
          <a:bodyPr/>
          <a:lstStyle>
            <a:lvl1pPr eaLnBrk="0" hangingPunct="0">
              <a:defRPr sz="1600">
                <a:solidFill>
                  <a:srgbClr val="000000"/>
                </a:solidFill>
                <a:latin typeface="Arial" charset="0"/>
              </a:defRPr>
            </a:lvl1pPr>
            <a:lvl2pPr marL="742950" indent="-285750" eaLnBrk="0" hangingPunct="0">
              <a:defRPr sz="1600">
                <a:solidFill>
                  <a:srgbClr val="000000"/>
                </a:solidFill>
                <a:latin typeface="Arial" charset="0"/>
              </a:defRPr>
            </a:lvl2pPr>
            <a:lvl3pPr marL="1143000" indent="-228600" eaLnBrk="0" hangingPunct="0">
              <a:defRPr sz="1600">
                <a:solidFill>
                  <a:srgbClr val="000000"/>
                </a:solidFill>
                <a:latin typeface="Arial" charset="0"/>
              </a:defRPr>
            </a:lvl3pPr>
            <a:lvl4pPr marL="1600200" indent="-228600" eaLnBrk="0" hangingPunct="0">
              <a:defRPr sz="1600">
                <a:solidFill>
                  <a:srgbClr val="000000"/>
                </a:solidFill>
                <a:latin typeface="Arial" charset="0"/>
              </a:defRPr>
            </a:lvl4pPr>
            <a:lvl5pPr marL="2057400" indent="-228600" eaLnBrk="0" hangingPunct="0">
              <a:defRPr sz="1600">
                <a:solidFill>
                  <a:srgbClr val="000000"/>
                </a:solidFill>
                <a:latin typeface="Arial" charset="0"/>
              </a:defRPr>
            </a:lvl5pPr>
            <a:lvl6pPr marL="25146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6pPr>
            <a:lvl7pPr marL="29718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7pPr>
            <a:lvl8pPr marL="34290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8pPr>
            <a:lvl9pPr marL="38862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9pPr>
          </a:lstStyle>
          <a:p>
            <a:endParaRPr lang="en-US" sz="600" dirty="0">
              <a:solidFill>
                <a:srgbClr val="666666"/>
              </a:solidFill>
            </a:endParaRPr>
          </a:p>
          <a:p>
            <a:r>
              <a:rPr lang="en-US" sz="600" dirty="0">
                <a:solidFill>
                  <a:srgbClr val="666666"/>
                </a:solidFill>
              </a:rPr>
              <a:t>© ABB Group </a:t>
            </a:r>
          </a:p>
          <a:p>
            <a:fld id="{91C6F5BD-7CA6-429E-8435-4E19E91D30AC}" type="datetime4">
              <a:rPr lang="en-US" sz="600">
                <a:solidFill>
                  <a:srgbClr val="666666"/>
                </a:solidFill>
              </a:rPr>
              <a:pPr/>
              <a:t>March 15, 2017</a:t>
            </a:fld>
            <a:r>
              <a:rPr lang="en-US" sz="600" dirty="0">
                <a:solidFill>
                  <a:srgbClr val="666666"/>
                </a:solidFill>
              </a:rPr>
              <a:t> | Slide </a:t>
            </a:r>
            <a:fld id="{96891084-0BFD-4A3B-91DC-B81CB12C9992}" type="slidenum">
              <a:rPr lang="en-US" sz="600">
                <a:solidFill>
                  <a:srgbClr val="666666"/>
                </a:solidFill>
              </a:rPr>
              <a:pPr/>
              <a:t>17</a:t>
            </a:fld>
            <a:endParaRPr lang="en-US" sz="600" dirty="0">
              <a:solidFill>
                <a:srgbClr val="666666"/>
              </a:solidFill>
            </a:endParaRPr>
          </a:p>
        </p:txBody>
      </p:sp>
      <p:sp>
        <p:nvSpPr>
          <p:cNvPr id="30723" name="Rectangle 2"/>
          <p:cNvSpPr>
            <a:spLocks noChangeArrowheads="1"/>
          </p:cNvSpPr>
          <p:nvPr/>
        </p:nvSpPr>
        <p:spPr bwMode="auto">
          <a:xfrm>
            <a:off x="1628776" y="6178551"/>
            <a:ext cx="8912225" cy="5492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de-DE" dirty="0"/>
          </a:p>
        </p:txBody>
      </p:sp>
      <p:pic>
        <p:nvPicPr>
          <p:cNvPr id="30724" name="Picture 3" descr="ABB1ClaimL_rgb300_100m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3439" y="2643188"/>
            <a:ext cx="7985125" cy="117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345962087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
            <a:ext cx="9144000" cy="809145"/>
          </a:xfrm>
        </p:spPr>
        <p:txBody>
          <a:bodyPr/>
          <a:lstStyle/>
          <a:p>
            <a:r>
              <a:rPr lang="en-US" dirty="0"/>
              <a:t>What can we expect from the future?</a:t>
            </a:r>
          </a:p>
        </p:txBody>
      </p:sp>
      <p:sp>
        <p:nvSpPr>
          <p:cNvPr id="6" name="shpContentSlideFooter"/>
          <p:cNvSpPr>
            <a:spLocks noGrp="1" noChangeArrowheads="1"/>
          </p:cNvSpPr>
          <p:nvPr>
            <p:ph type="ftr" sz="quarter" idx="4294967295"/>
          </p:nvPr>
        </p:nvSpPr>
        <p:spPr bwMode="auto">
          <a:xfrm>
            <a:off x="1739901" y="6200776"/>
            <a:ext cx="1114425" cy="65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98000" numCol="1" rtlCol="0" anchor="b" anchorCtr="0" compatLnSpc="1">
            <a:prstTxWarp prst="textNoShape">
              <a:avLst/>
            </a:prstTxWarp>
          </a:bodyPr>
          <a:lstStyle>
            <a:lvl1pPr eaLnBrk="0" hangingPunct="0">
              <a:lnSpc>
                <a:spcPct val="85000"/>
              </a:lnSpc>
              <a:spcBef>
                <a:spcPct val="0"/>
              </a:spcBef>
              <a:buClrTx/>
              <a:buSzTx/>
              <a:buFontTx/>
              <a:buNone/>
              <a:defRPr sz="600">
                <a:solidFill>
                  <a:srgbClr val="666666"/>
                </a:solidFill>
                <a:latin typeface="Arial" pitchFamily="34" charset="0"/>
              </a:defRPr>
            </a:lvl1pPr>
          </a:lstStyle>
          <a:p>
            <a:pPr>
              <a:defRPr/>
            </a:pPr>
            <a:r>
              <a:rPr lang="de-DE" dirty="0"/>
              <a:t>© ABB Group  </a:t>
            </a:r>
            <a:br>
              <a:rPr lang="de-DE" dirty="0"/>
            </a:br>
            <a:r>
              <a:rPr lang="de-DE" dirty="0"/>
              <a:t>21. März 2014 | Slide </a:t>
            </a:r>
            <a:fld id="{181B8308-F4A5-2949-9EFF-1E017F7D9093}" type="slidenum">
              <a:rPr lang="de-DE" smtClean="0"/>
              <a:pPr>
                <a:defRPr/>
              </a:pPr>
              <a:t>18</a:t>
            </a:fld>
            <a:endParaRPr lang="en-US" dirty="0"/>
          </a:p>
        </p:txBody>
      </p:sp>
      <p:pic>
        <p:nvPicPr>
          <p:cNvPr id="14" name="Bild 3" descr="EOW Graphic.jpg"/>
          <p:cNvPicPr>
            <a:picLocks noChangeAspect="1"/>
          </p:cNvPicPr>
          <p:nvPr/>
        </p:nvPicPr>
        <p:blipFill>
          <a:blip r:embed="rId2"/>
          <a:srcRect l="17956" r="15410"/>
          <a:stretch>
            <a:fillRect/>
          </a:stretch>
        </p:blipFill>
        <p:spPr>
          <a:xfrm>
            <a:off x="368039" y="1590675"/>
            <a:ext cx="11486100" cy="4179059"/>
          </a:xfrm>
          <a:prstGeom prst="rect">
            <a:avLst/>
          </a:prstGeom>
        </p:spPr>
      </p:pic>
    </p:spTree>
    <p:extLst>
      <p:ext uri="{BB962C8B-B14F-4D97-AF65-F5344CB8AC3E}">
        <p14:creationId xmlns:p14="http://schemas.microsoft.com/office/powerpoint/2010/main" val="2338824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8097"/>
            <a:ext cx="9144000" cy="1268413"/>
          </a:xfrm>
        </p:spPr>
        <p:txBody>
          <a:bodyPr>
            <a:normAutofit fontScale="90000"/>
          </a:bodyPr>
          <a:lstStyle/>
          <a:p>
            <a:r>
              <a:rPr lang="en-US" noProof="0" dirty="0"/>
              <a:t>We Face a Tremendous Transition</a:t>
            </a:r>
            <a:br>
              <a:rPr lang="en-US" noProof="0" dirty="0"/>
            </a:br>
            <a:r>
              <a:rPr lang="en-US" noProof="0" dirty="0">
                <a:solidFill>
                  <a:schemeClr val="accent1"/>
                </a:solidFill>
              </a:rPr>
              <a:t>Automation Network and Hierarchy</a:t>
            </a:r>
          </a:p>
        </p:txBody>
      </p:sp>
      <p:sp>
        <p:nvSpPr>
          <p:cNvPr id="4" name="Footer Placeholder 3"/>
          <p:cNvSpPr>
            <a:spLocks noGrp="1"/>
          </p:cNvSpPr>
          <p:nvPr>
            <p:ph type="ftr" sz="quarter" idx="10"/>
          </p:nvPr>
        </p:nvSpPr>
        <p:spPr/>
        <p:txBody>
          <a:bodyPr/>
          <a:lstStyle/>
          <a:p>
            <a:pPr>
              <a:defRPr/>
            </a:pPr>
            <a:endParaRPr lang="en-US" dirty="0"/>
          </a:p>
          <a:p>
            <a:pPr>
              <a:defRPr/>
            </a:pPr>
            <a:r>
              <a:rPr lang="en-US" dirty="0"/>
              <a:t>© ABB Group </a:t>
            </a:r>
          </a:p>
          <a:p>
            <a:pPr>
              <a:defRPr/>
            </a:pPr>
            <a:fld id="{E309641C-2BEA-494E-87AD-4C4B420A8320}" type="datetime4">
              <a:rPr lang="en-US" smtClean="0"/>
              <a:pPr>
                <a:defRPr/>
              </a:pPr>
              <a:t>March 15, 2017</a:t>
            </a:fld>
            <a:r>
              <a:rPr lang="en-US" dirty="0"/>
              <a:t> | Slide </a:t>
            </a:r>
            <a:fld id="{FBD1DE01-D6BF-400B-9FFD-BD1BCA12BCEF}" type="slidenum">
              <a:rPr lang="en-US" smtClean="0"/>
              <a:pPr>
                <a:defRPr/>
              </a:pPr>
              <a:t>19</a:t>
            </a:fld>
            <a:endParaRPr lang="en-US" dirty="0"/>
          </a:p>
        </p:txBody>
      </p:sp>
      <p:pic>
        <p:nvPicPr>
          <p:cNvPr id="5" name="Picture 4"/>
          <p:cNvPicPr>
            <a:picLocks noChangeAspect="1"/>
          </p:cNvPicPr>
          <p:nvPr/>
        </p:nvPicPr>
        <p:blipFill>
          <a:blip r:embed="rId2"/>
          <a:stretch>
            <a:fillRect/>
          </a:stretch>
        </p:blipFill>
        <p:spPr>
          <a:xfrm>
            <a:off x="1824443" y="1937869"/>
            <a:ext cx="8699500" cy="4310520"/>
          </a:xfrm>
          <a:prstGeom prst="rect">
            <a:avLst/>
          </a:prstGeom>
        </p:spPr>
      </p:pic>
      <p:grpSp>
        <p:nvGrpSpPr>
          <p:cNvPr id="15" name="Group 14"/>
          <p:cNvGrpSpPr/>
          <p:nvPr/>
        </p:nvGrpSpPr>
        <p:grpSpPr>
          <a:xfrm>
            <a:off x="2165353" y="1397000"/>
            <a:ext cx="7905145" cy="4817804"/>
            <a:chOff x="994050" y="1458660"/>
            <a:chExt cx="7905145" cy="5331548"/>
          </a:xfrm>
        </p:grpSpPr>
        <p:sp>
          <p:nvSpPr>
            <p:cNvPr id="10" name="Isosceles Triangle 9"/>
            <p:cNvSpPr/>
            <p:nvPr/>
          </p:nvSpPr>
          <p:spPr bwMode="auto">
            <a:xfrm>
              <a:off x="3692801" y="1458660"/>
              <a:ext cx="2489921" cy="1662290"/>
            </a:xfrm>
            <a:prstGeom prst="triangle">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algn="ctr" defTabSz="914070"/>
              <a:r>
                <a:rPr lang="de-DE" sz="1600" dirty="0">
                  <a:solidFill>
                    <a:schemeClr val="tx1"/>
                  </a:solidFill>
                  <a:latin typeface="Arial" charset="0"/>
                </a:rPr>
                <a:t>ERP</a:t>
              </a:r>
            </a:p>
            <a:p>
              <a:pPr algn="ctr" defTabSz="914070"/>
              <a:r>
                <a:rPr lang="de-DE" sz="1600" dirty="0">
                  <a:solidFill>
                    <a:schemeClr val="tx1"/>
                  </a:solidFill>
                  <a:latin typeface="Arial" charset="0"/>
                </a:rPr>
                <a:t>(Level 4)</a:t>
              </a:r>
            </a:p>
          </p:txBody>
        </p:sp>
        <p:sp>
          <p:nvSpPr>
            <p:cNvPr id="11" name="Trapezoid 10"/>
            <p:cNvSpPr/>
            <p:nvPr/>
          </p:nvSpPr>
          <p:spPr bwMode="auto">
            <a:xfrm>
              <a:off x="3044143" y="3148974"/>
              <a:ext cx="3803049" cy="888274"/>
            </a:xfrm>
            <a:prstGeom prst="trapezoid">
              <a:avLst>
                <a:gd name="adj" fmla="val 81330"/>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algn="ctr" defTabSz="914070"/>
              <a:r>
                <a:rPr lang="de-DE" sz="1600" dirty="0">
                  <a:solidFill>
                    <a:schemeClr val="tx1"/>
                  </a:solidFill>
                  <a:latin typeface="Arial" charset="0"/>
                </a:rPr>
                <a:t>MES / CPM</a:t>
              </a:r>
            </a:p>
            <a:p>
              <a:pPr algn="ctr" defTabSz="914070"/>
              <a:r>
                <a:rPr lang="de-DE" sz="1600" dirty="0">
                  <a:solidFill>
                    <a:schemeClr val="tx1"/>
                  </a:solidFill>
                  <a:latin typeface="Arial" charset="0"/>
                </a:rPr>
                <a:t>(Level 3)</a:t>
              </a:r>
            </a:p>
          </p:txBody>
        </p:sp>
        <p:sp>
          <p:nvSpPr>
            <p:cNvPr id="12" name="Trapezoid 11"/>
            <p:cNvSpPr/>
            <p:nvPr/>
          </p:nvSpPr>
          <p:spPr bwMode="auto">
            <a:xfrm>
              <a:off x="2371282" y="4067008"/>
              <a:ext cx="5166264" cy="888274"/>
            </a:xfrm>
            <a:prstGeom prst="trapezoid">
              <a:avLst>
                <a:gd name="adj" fmla="val 83331"/>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algn="ctr" defTabSz="914070"/>
              <a:r>
                <a:rPr lang="de-DE" sz="1600" dirty="0">
                  <a:solidFill>
                    <a:schemeClr val="tx1"/>
                  </a:solidFill>
                  <a:latin typeface="Arial" charset="0"/>
                </a:rPr>
                <a:t>Supervisory control</a:t>
              </a:r>
            </a:p>
            <a:p>
              <a:pPr algn="ctr" defTabSz="914070"/>
              <a:r>
                <a:rPr lang="de-DE" sz="1600" dirty="0">
                  <a:solidFill>
                    <a:schemeClr val="tx1"/>
                  </a:solidFill>
                  <a:latin typeface="Arial" charset="0"/>
                </a:rPr>
                <a:t>(Level 2)</a:t>
              </a:r>
            </a:p>
          </p:txBody>
        </p:sp>
        <p:sp>
          <p:nvSpPr>
            <p:cNvPr id="13" name="Trapezoid 12"/>
            <p:cNvSpPr/>
            <p:nvPr/>
          </p:nvSpPr>
          <p:spPr bwMode="auto">
            <a:xfrm>
              <a:off x="1715674" y="4981065"/>
              <a:ext cx="6491569" cy="888274"/>
            </a:xfrm>
            <a:prstGeom prst="trapezoid">
              <a:avLst>
                <a:gd name="adj" fmla="val 82315"/>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algn="ctr" defTabSz="914070"/>
              <a:r>
                <a:rPr lang="de-DE" sz="1600" dirty="0">
                  <a:solidFill>
                    <a:schemeClr val="tx1"/>
                  </a:solidFill>
                  <a:latin typeface="Arial" charset="0"/>
                </a:rPr>
                <a:t>Regulatory control</a:t>
              </a:r>
            </a:p>
            <a:p>
              <a:pPr algn="ctr" defTabSz="914070"/>
              <a:r>
                <a:rPr lang="de-DE" sz="1600" dirty="0">
                  <a:solidFill>
                    <a:schemeClr val="tx1"/>
                  </a:solidFill>
                  <a:latin typeface="Arial" charset="0"/>
                </a:rPr>
                <a:t>(Level 1)</a:t>
              </a:r>
            </a:p>
          </p:txBody>
        </p:sp>
        <p:sp>
          <p:nvSpPr>
            <p:cNvPr id="14" name="Trapezoid 13"/>
            <p:cNvSpPr/>
            <p:nvPr/>
          </p:nvSpPr>
          <p:spPr bwMode="auto">
            <a:xfrm>
              <a:off x="994050" y="5901935"/>
              <a:ext cx="7905145" cy="888273"/>
            </a:xfrm>
            <a:prstGeom prst="trapezoid">
              <a:avLst>
                <a:gd name="adj" fmla="val 85628"/>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algn="ctr" defTabSz="914070"/>
              <a:r>
                <a:rPr lang="de-DE" sz="1600" dirty="0">
                  <a:solidFill>
                    <a:schemeClr val="tx1"/>
                  </a:solidFill>
                  <a:latin typeface="Arial" charset="0"/>
                </a:rPr>
                <a:t>Process</a:t>
              </a:r>
            </a:p>
            <a:p>
              <a:pPr algn="ctr" defTabSz="914070"/>
              <a:r>
                <a:rPr lang="de-DE" sz="1600" dirty="0">
                  <a:solidFill>
                    <a:schemeClr val="tx1"/>
                  </a:solidFill>
                  <a:latin typeface="Arial" charset="0"/>
                </a:rPr>
                <a:t>(Level 0)</a:t>
              </a:r>
            </a:p>
          </p:txBody>
        </p:sp>
      </p:grpSp>
    </p:spTree>
    <p:extLst>
      <p:ext uri="{BB962C8B-B14F-4D97-AF65-F5344CB8AC3E}">
        <p14:creationId xmlns:p14="http://schemas.microsoft.com/office/powerpoint/2010/main" val="3930948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8097"/>
            <a:ext cx="9144000" cy="1268413"/>
          </a:xfrm>
        </p:spPr>
        <p:txBody>
          <a:bodyPr>
            <a:normAutofit fontScale="90000"/>
          </a:bodyPr>
          <a:lstStyle/>
          <a:p>
            <a:r>
              <a:rPr lang="en-US" noProof="0" dirty="0"/>
              <a:t>We Face a Tremendous Transition</a:t>
            </a:r>
            <a:br>
              <a:rPr lang="en-US" noProof="0" dirty="0"/>
            </a:br>
            <a:r>
              <a:rPr lang="en-US" noProof="0" dirty="0">
                <a:solidFill>
                  <a:schemeClr val="accent1"/>
                </a:solidFill>
              </a:rPr>
              <a:t>Automation Network and Hierarchy</a:t>
            </a:r>
          </a:p>
        </p:txBody>
      </p:sp>
      <p:sp>
        <p:nvSpPr>
          <p:cNvPr id="4" name="Footer Placeholder 3"/>
          <p:cNvSpPr>
            <a:spLocks noGrp="1"/>
          </p:cNvSpPr>
          <p:nvPr>
            <p:ph type="ftr" sz="quarter" idx="10"/>
          </p:nvPr>
        </p:nvSpPr>
        <p:spPr/>
        <p:txBody>
          <a:bodyPr/>
          <a:lstStyle/>
          <a:p>
            <a:pPr>
              <a:defRPr/>
            </a:pPr>
            <a:endParaRPr lang="en-US" dirty="0"/>
          </a:p>
          <a:p>
            <a:pPr>
              <a:defRPr/>
            </a:pPr>
            <a:r>
              <a:rPr lang="en-US" dirty="0"/>
              <a:t>© ABB Group </a:t>
            </a:r>
          </a:p>
          <a:p>
            <a:pPr>
              <a:defRPr/>
            </a:pPr>
            <a:fld id="{E309641C-2BEA-494E-87AD-4C4B420A8320}" type="datetime4">
              <a:rPr lang="en-US" smtClean="0"/>
              <a:pPr>
                <a:defRPr/>
              </a:pPr>
              <a:t>March 15, 2017</a:t>
            </a:fld>
            <a:r>
              <a:rPr lang="en-US" dirty="0"/>
              <a:t> | Slide </a:t>
            </a:r>
            <a:fld id="{FBD1DE01-D6BF-400B-9FFD-BD1BCA12BCEF}" type="slidenum">
              <a:rPr lang="en-US" smtClean="0"/>
              <a:pPr>
                <a:defRPr/>
              </a:pPr>
              <a:t>20</a:t>
            </a:fld>
            <a:endParaRPr lang="en-US" dirty="0"/>
          </a:p>
        </p:txBody>
      </p:sp>
      <p:grpSp>
        <p:nvGrpSpPr>
          <p:cNvPr id="9" name="Group 8"/>
          <p:cNvGrpSpPr/>
          <p:nvPr/>
        </p:nvGrpSpPr>
        <p:grpSpPr>
          <a:xfrm>
            <a:off x="2165353" y="1079504"/>
            <a:ext cx="7905145" cy="5770309"/>
            <a:chOff x="641349" y="1079500"/>
            <a:chExt cx="7905145" cy="5770309"/>
          </a:xfrm>
        </p:grpSpPr>
        <p:sp>
          <p:nvSpPr>
            <p:cNvPr id="10" name="Isosceles Triangle 9"/>
            <p:cNvSpPr/>
            <p:nvPr/>
          </p:nvSpPr>
          <p:spPr bwMode="auto">
            <a:xfrm>
              <a:off x="3340100" y="1079500"/>
              <a:ext cx="2489921" cy="1502117"/>
            </a:xfrm>
            <a:prstGeom prst="triangle">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chemeClr val="tx1"/>
                  </a:solidFill>
                  <a:latin typeface="Arial" charset="0"/>
                </a:rPr>
                <a:t>ERP</a:t>
              </a:r>
            </a:p>
            <a:p>
              <a:pPr marL="182497" indent="-182497" defTabSz="914070"/>
              <a:r>
                <a:rPr lang="de-DE" sz="1600" dirty="0">
                  <a:solidFill>
                    <a:schemeClr val="tx1"/>
                  </a:solidFill>
                  <a:latin typeface="Arial" charset="0"/>
                </a:rPr>
                <a:t>(Level 4)</a:t>
              </a:r>
            </a:p>
          </p:txBody>
        </p:sp>
        <p:sp>
          <p:nvSpPr>
            <p:cNvPr id="11" name="Trapezoid 10"/>
            <p:cNvSpPr/>
            <p:nvPr/>
          </p:nvSpPr>
          <p:spPr bwMode="auto">
            <a:xfrm>
              <a:off x="2691442" y="2860936"/>
              <a:ext cx="3803049" cy="802683"/>
            </a:xfrm>
            <a:prstGeom prst="trapezoid">
              <a:avLst>
                <a:gd name="adj" fmla="val 81330"/>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chemeClr val="tx1"/>
                  </a:solidFill>
                  <a:latin typeface="Arial" charset="0"/>
                </a:rPr>
                <a:t>MES / CPM</a:t>
              </a:r>
            </a:p>
            <a:p>
              <a:pPr marL="182497" indent="-182497" defTabSz="914070"/>
              <a:r>
                <a:rPr lang="de-DE" sz="1600" dirty="0">
                  <a:solidFill>
                    <a:schemeClr val="tx1"/>
                  </a:solidFill>
                  <a:latin typeface="Arial" charset="0"/>
                </a:rPr>
                <a:t>(Level 3)</a:t>
              </a:r>
            </a:p>
          </p:txBody>
        </p:sp>
        <p:sp>
          <p:nvSpPr>
            <p:cNvPr id="12" name="Trapezoid 11"/>
            <p:cNvSpPr/>
            <p:nvPr/>
          </p:nvSpPr>
          <p:spPr bwMode="auto">
            <a:xfrm>
              <a:off x="2018581" y="3906411"/>
              <a:ext cx="5166264" cy="802683"/>
            </a:xfrm>
            <a:prstGeom prst="trapezoid">
              <a:avLst>
                <a:gd name="adj" fmla="val 83331"/>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chemeClr val="tx1"/>
                  </a:solidFill>
                  <a:latin typeface="Arial" charset="0"/>
                </a:rPr>
                <a:t>Supervisory control</a:t>
              </a:r>
            </a:p>
            <a:p>
              <a:pPr marL="182497" indent="-182497" defTabSz="914070"/>
              <a:r>
                <a:rPr lang="de-DE" sz="1600" dirty="0">
                  <a:solidFill>
                    <a:schemeClr val="tx1"/>
                  </a:solidFill>
                  <a:latin typeface="Arial" charset="0"/>
                </a:rPr>
                <a:t>(Level 2)</a:t>
              </a:r>
            </a:p>
          </p:txBody>
        </p:sp>
        <p:sp>
          <p:nvSpPr>
            <p:cNvPr id="13" name="Trapezoid 12"/>
            <p:cNvSpPr/>
            <p:nvPr/>
          </p:nvSpPr>
          <p:spPr bwMode="auto">
            <a:xfrm>
              <a:off x="1362973" y="4986394"/>
              <a:ext cx="6491569" cy="802683"/>
            </a:xfrm>
            <a:prstGeom prst="trapezoid">
              <a:avLst>
                <a:gd name="adj" fmla="val 82315"/>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chemeClr val="tx1"/>
                  </a:solidFill>
                  <a:latin typeface="Arial" charset="0"/>
                </a:rPr>
                <a:t>Regulatory control</a:t>
              </a:r>
            </a:p>
            <a:p>
              <a:pPr marL="182497" indent="-182497" defTabSz="914070"/>
              <a:r>
                <a:rPr lang="de-DE" sz="1600" dirty="0">
                  <a:solidFill>
                    <a:schemeClr val="tx1"/>
                  </a:solidFill>
                  <a:latin typeface="Arial" charset="0"/>
                </a:rPr>
                <a:t>(Level 1)</a:t>
              </a:r>
            </a:p>
          </p:txBody>
        </p:sp>
        <p:sp>
          <p:nvSpPr>
            <p:cNvPr id="14" name="Trapezoid 13"/>
            <p:cNvSpPr/>
            <p:nvPr/>
          </p:nvSpPr>
          <p:spPr bwMode="auto">
            <a:xfrm>
              <a:off x="641349" y="6047128"/>
              <a:ext cx="7905145" cy="802681"/>
            </a:xfrm>
            <a:prstGeom prst="trapezoid">
              <a:avLst>
                <a:gd name="adj" fmla="val 85628"/>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chemeClr val="tx1"/>
                  </a:solidFill>
                  <a:latin typeface="Arial" charset="0"/>
                </a:rPr>
                <a:t>Process</a:t>
              </a:r>
            </a:p>
            <a:p>
              <a:pPr marL="182497" indent="-182497" defTabSz="914070"/>
              <a:r>
                <a:rPr lang="de-DE" sz="1600" dirty="0">
                  <a:solidFill>
                    <a:schemeClr val="tx1"/>
                  </a:solidFill>
                  <a:latin typeface="Arial" charset="0"/>
                </a:rPr>
                <a:t>(Level 0)</a:t>
              </a:r>
            </a:p>
          </p:txBody>
        </p:sp>
        <p:cxnSp>
          <p:nvCxnSpPr>
            <p:cNvPr id="6" name="Straight Arrow Connector 5"/>
            <p:cNvCxnSpPr/>
            <p:nvPr/>
          </p:nvCxnSpPr>
          <p:spPr bwMode="auto">
            <a:xfrm>
              <a:off x="4051300" y="2581617"/>
              <a:ext cx="0" cy="279319"/>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16" name="Straight Arrow Connector 15"/>
            <p:cNvCxnSpPr/>
            <p:nvPr/>
          </p:nvCxnSpPr>
          <p:spPr bwMode="auto">
            <a:xfrm flipV="1">
              <a:off x="5156200" y="2565400"/>
              <a:ext cx="0" cy="270217"/>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17" name="Straight Arrow Connector 16"/>
            <p:cNvCxnSpPr/>
            <p:nvPr/>
          </p:nvCxnSpPr>
          <p:spPr bwMode="auto">
            <a:xfrm>
              <a:off x="3797300" y="3661117"/>
              <a:ext cx="0" cy="279319"/>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18" name="Straight Arrow Connector 17"/>
            <p:cNvCxnSpPr/>
            <p:nvPr/>
          </p:nvCxnSpPr>
          <p:spPr bwMode="auto">
            <a:xfrm flipV="1">
              <a:off x="5359400" y="3644900"/>
              <a:ext cx="0" cy="270217"/>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19" name="Straight Arrow Connector 18"/>
            <p:cNvCxnSpPr/>
            <p:nvPr/>
          </p:nvCxnSpPr>
          <p:spPr bwMode="auto">
            <a:xfrm>
              <a:off x="3505200" y="4740617"/>
              <a:ext cx="0" cy="279319"/>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flipV="1">
              <a:off x="5651500" y="4724400"/>
              <a:ext cx="0" cy="270217"/>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21" name="Straight Arrow Connector 20"/>
            <p:cNvCxnSpPr/>
            <p:nvPr/>
          </p:nvCxnSpPr>
          <p:spPr bwMode="auto">
            <a:xfrm>
              <a:off x="3238500" y="5820117"/>
              <a:ext cx="0" cy="279319"/>
            </a:xfrm>
            <a:prstGeom prst="straightConnector1">
              <a:avLst/>
            </a:prstGeom>
            <a:solidFill>
              <a:srgbClr val="FF6C00"/>
            </a:solidFill>
            <a:ln w="38100" cap="flat" cmpd="sng" algn="ctr">
              <a:solidFill>
                <a:schemeClr val="tx1"/>
              </a:solidFill>
              <a:prstDash val="solid"/>
              <a:round/>
              <a:headEnd type="none" w="med" len="med"/>
              <a:tailEnd type="arrow"/>
            </a:ln>
            <a:effectLst/>
          </p:spPr>
        </p:cxnSp>
        <p:cxnSp>
          <p:nvCxnSpPr>
            <p:cNvPr id="22" name="Straight Arrow Connector 21"/>
            <p:cNvCxnSpPr/>
            <p:nvPr/>
          </p:nvCxnSpPr>
          <p:spPr bwMode="auto">
            <a:xfrm flipV="1">
              <a:off x="5880100" y="5791200"/>
              <a:ext cx="0" cy="270217"/>
            </a:xfrm>
            <a:prstGeom prst="straightConnector1">
              <a:avLst/>
            </a:prstGeom>
            <a:solidFill>
              <a:srgbClr val="FF6C00"/>
            </a:solidFill>
            <a:ln w="38100" cap="flat" cmpd="sng" algn="ctr">
              <a:solidFill>
                <a:schemeClr val="tx1"/>
              </a:solidFill>
              <a:prstDash val="solid"/>
              <a:round/>
              <a:headEnd type="none" w="med" len="med"/>
              <a:tailEnd type="arrow"/>
            </a:ln>
            <a:effectLst/>
          </p:spPr>
        </p:cxnSp>
      </p:grpSp>
      <p:grpSp>
        <p:nvGrpSpPr>
          <p:cNvPr id="26" name="Group 25"/>
          <p:cNvGrpSpPr/>
          <p:nvPr/>
        </p:nvGrpSpPr>
        <p:grpSpPr>
          <a:xfrm>
            <a:off x="2165353" y="1079504"/>
            <a:ext cx="7905145" cy="5770309"/>
            <a:chOff x="641349" y="1079500"/>
            <a:chExt cx="7905145" cy="5770309"/>
          </a:xfrm>
          <a:solidFill>
            <a:srgbClr val="000000">
              <a:alpha val="10196"/>
            </a:srgbClr>
          </a:solidFill>
        </p:grpSpPr>
        <p:sp>
          <p:nvSpPr>
            <p:cNvPr id="27" name="Isosceles Triangle 26"/>
            <p:cNvSpPr/>
            <p:nvPr/>
          </p:nvSpPr>
          <p:spPr bwMode="auto">
            <a:xfrm>
              <a:off x="3340100" y="1079500"/>
              <a:ext cx="2489921" cy="1502117"/>
            </a:xfrm>
            <a:prstGeom prst="triangle">
              <a:avLst/>
            </a:prstGeom>
            <a:grpFill/>
            <a:ln>
              <a:solidFill>
                <a:srgbClr val="000000">
                  <a:alpha val="10196"/>
                </a:srgbClr>
              </a:solidFill>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rgbClr val="DDDDDD"/>
                  </a:solidFill>
                  <a:latin typeface="Arial" charset="0"/>
                </a:rPr>
                <a:t>ERP</a:t>
              </a:r>
            </a:p>
            <a:p>
              <a:pPr marL="182497" indent="-182497" defTabSz="914070"/>
              <a:r>
                <a:rPr lang="de-DE" sz="1600" dirty="0">
                  <a:solidFill>
                    <a:srgbClr val="DDDDDD"/>
                  </a:solidFill>
                  <a:latin typeface="Arial" charset="0"/>
                </a:rPr>
                <a:t>(Level 4)</a:t>
              </a:r>
            </a:p>
          </p:txBody>
        </p:sp>
        <p:sp>
          <p:nvSpPr>
            <p:cNvPr id="28" name="Trapezoid 27"/>
            <p:cNvSpPr/>
            <p:nvPr/>
          </p:nvSpPr>
          <p:spPr bwMode="auto">
            <a:xfrm>
              <a:off x="2691442" y="2860936"/>
              <a:ext cx="3803049" cy="802683"/>
            </a:xfrm>
            <a:prstGeom prst="trapezoid">
              <a:avLst>
                <a:gd name="adj" fmla="val 81330"/>
              </a:avLst>
            </a:prstGeom>
            <a:grpFill/>
            <a:ln>
              <a:solidFill>
                <a:srgbClr val="000000">
                  <a:alpha val="10196"/>
                </a:srgbClr>
              </a:solidFill>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rgbClr val="DDDDDD"/>
                  </a:solidFill>
                  <a:latin typeface="Arial" charset="0"/>
                </a:rPr>
                <a:t>MES / CPM</a:t>
              </a:r>
            </a:p>
            <a:p>
              <a:pPr marL="182497" indent="-182497" defTabSz="914070"/>
              <a:r>
                <a:rPr lang="de-DE" sz="1600" dirty="0">
                  <a:solidFill>
                    <a:srgbClr val="DDDDDD"/>
                  </a:solidFill>
                  <a:latin typeface="Arial" charset="0"/>
                </a:rPr>
                <a:t>(Level 3)</a:t>
              </a:r>
            </a:p>
          </p:txBody>
        </p:sp>
        <p:sp>
          <p:nvSpPr>
            <p:cNvPr id="29" name="Trapezoid 28"/>
            <p:cNvSpPr/>
            <p:nvPr/>
          </p:nvSpPr>
          <p:spPr bwMode="auto">
            <a:xfrm>
              <a:off x="2018581" y="3906411"/>
              <a:ext cx="5166264" cy="802683"/>
            </a:xfrm>
            <a:prstGeom prst="trapezoid">
              <a:avLst>
                <a:gd name="adj" fmla="val 83331"/>
              </a:avLst>
            </a:prstGeom>
            <a:grpFill/>
            <a:ln>
              <a:solidFill>
                <a:srgbClr val="000000">
                  <a:alpha val="10196"/>
                </a:srgbClr>
              </a:solidFill>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rgbClr val="DDDDDD"/>
                  </a:solidFill>
                  <a:latin typeface="Arial" charset="0"/>
                </a:rPr>
                <a:t>Supervisory control</a:t>
              </a:r>
            </a:p>
            <a:p>
              <a:pPr marL="182497" indent="-182497" defTabSz="914070"/>
              <a:r>
                <a:rPr lang="de-DE" sz="1600" dirty="0">
                  <a:solidFill>
                    <a:srgbClr val="DDDDDD"/>
                  </a:solidFill>
                  <a:latin typeface="Arial" charset="0"/>
                </a:rPr>
                <a:t>(Level 2)</a:t>
              </a:r>
            </a:p>
          </p:txBody>
        </p:sp>
        <p:sp>
          <p:nvSpPr>
            <p:cNvPr id="30" name="Trapezoid 29"/>
            <p:cNvSpPr/>
            <p:nvPr/>
          </p:nvSpPr>
          <p:spPr bwMode="auto">
            <a:xfrm>
              <a:off x="1362973" y="4986394"/>
              <a:ext cx="6491569" cy="802683"/>
            </a:xfrm>
            <a:prstGeom prst="trapezoid">
              <a:avLst>
                <a:gd name="adj" fmla="val 82315"/>
              </a:avLst>
            </a:prstGeom>
            <a:grpFill/>
            <a:ln>
              <a:solidFill>
                <a:srgbClr val="000000">
                  <a:alpha val="10196"/>
                </a:srgbClr>
              </a:solidFill>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rgbClr val="DDDDDD"/>
                  </a:solidFill>
                  <a:latin typeface="Arial" charset="0"/>
                </a:rPr>
                <a:t>Regulatory control</a:t>
              </a:r>
            </a:p>
            <a:p>
              <a:pPr marL="182497" indent="-182497" defTabSz="914070"/>
              <a:r>
                <a:rPr lang="de-DE" sz="1600" dirty="0">
                  <a:solidFill>
                    <a:srgbClr val="DDDDDD"/>
                  </a:solidFill>
                  <a:latin typeface="Arial" charset="0"/>
                </a:rPr>
                <a:t>(Level 1)</a:t>
              </a:r>
            </a:p>
          </p:txBody>
        </p:sp>
        <p:sp>
          <p:nvSpPr>
            <p:cNvPr id="31" name="Trapezoid 30"/>
            <p:cNvSpPr/>
            <p:nvPr/>
          </p:nvSpPr>
          <p:spPr bwMode="auto">
            <a:xfrm>
              <a:off x="641349" y="6047128"/>
              <a:ext cx="7905145" cy="802681"/>
            </a:xfrm>
            <a:prstGeom prst="trapezoid">
              <a:avLst>
                <a:gd name="adj" fmla="val 85628"/>
              </a:avLst>
            </a:prstGeom>
            <a:grpFill/>
            <a:ln>
              <a:solidFill>
                <a:srgbClr val="000000">
                  <a:alpha val="10196"/>
                </a:srgbClr>
              </a:solidFill>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none" lIns="0" tIns="0" rIns="0" bIns="0" numCol="1" rtlCol="0" anchor="ctr" anchorCtr="0" compatLnSpc="1">
              <a:prstTxWarp prst="textNoShape">
                <a:avLst/>
              </a:prstTxWarp>
            </a:bodyPr>
            <a:lstStyle/>
            <a:p>
              <a:pPr marL="182497" indent="-182497" defTabSz="914070"/>
              <a:r>
                <a:rPr lang="de-DE" sz="1600" dirty="0">
                  <a:solidFill>
                    <a:srgbClr val="DDDDDD"/>
                  </a:solidFill>
                  <a:latin typeface="Arial" charset="0"/>
                </a:rPr>
                <a:t>Process</a:t>
              </a:r>
            </a:p>
            <a:p>
              <a:pPr marL="182497" indent="-182497" defTabSz="914070"/>
              <a:r>
                <a:rPr lang="de-DE" sz="1600" dirty="0">
                  <a:solidFill>
                    <a:srgbClr val="DDDDDD"/>
                  </a:solidFill>
                  <a:latin typeface="Arial" charset="0"/>
                </a:rPr>
                <a:t>(Level 0)</a:t>
              </a:r>
            </a:p>
          </p:txBody>
        </p:sp>
        <p:cxnSp>
          <p:nvCxnSpPr>
            <p:cNvPr id="32" name="Straight Arrow Connector 31"/>
            <p:cNvCxnSpPr/>
            <p:nvPr/>
          </p:nvCxnSpPr>
          <p:spPr bwMode="auto">
            <a:xfrm>
              <a:off x="4051300" y="2581617"/>
              <a:ext cx="0" cy="279319"/>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3" name="Straight Arrow Connector 32"/>
            <p:cNvCxnSpPr/>
            <p:nvPr/>
          </p:nvCxnSpPr>
          <p:spPr bwMode="auto">
            <a:xfrm flipV="1">
              <a:off x="5156200" y="2565400"/>
              <a:ext cx="0" cy="270217"/>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4" name="Straight Arrow Connector 33"/>
            <p:cNvCxnSpPr/>
            <p:nvPr/>
          </p:nvCxnSpPr>
          <p:spPr bwMode="auto">
            <a:xfrm>
              <a:off x="3797300" y="3661117"/>
              <a:ext cx="0" cy="279319"/>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5" name="Straight Arrow Connector 34"/>
            <p:cNvCxnSpPr/>
            <p:nvPr/>
          </p:nvCxnSpPr>
          <p:spPr bwMode="auto">
            <a:xfrm flipV="1">
              <a:off x="5359400" y="3644900"/>
              <a:ext cx="0" cy="270217"/>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6" name="Straight Arrow Connector 35"/>
            <p:cNvCxnSpPr/>
            <p:nvPr/>
          </p:nvCxnSpPr>
          <p:spPr bwMode="auto">
            <a:xfrm>
              <a:off x="3505200" y="4740617"/>
              <a:ext cx="0" cy="279319"/>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7" name="Straight Arrow Connector 36"/>
            <p:cNvCxnSpPr/>
            <p:nvPr/>
          </p:nvCxnSpPr>
          <p:spPr bwMode="auto">
            <a:xfrm flipV="1">
              <a:off x="5651500" y="4724400"/>
              <a:ext cx="0" cy="270217"/>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8" name="Straight Arrow Connector 37"/>
            <p:cNvCxnSpPr/>
            <p:nvPr/>
          </p:nvCxnSpPr>
          <p:spPr bwMode="auto">
            <a:xfrm>
              <a:off x="3238500" y="5820117"/>
              <a:ext cx="0" cy="279319"/>
            </a:xfrm>
            <a:prstGeom prst="straightConnector1">
              <a:avLst/>
            </a:prstGeom>
            <a:grpFill/>
            <a:ln w="38100" cap="flat" cmpd="sng" algn="ctr">
              <a:solidFill>
                <a:srgbClr val="000000">
                  <a:alpha val="10196"/>
                </a:srgbClr>
              </a:solidFill>
              <a:prstDash val="solid"/>
              <a:round/>
              <a:headEnd type="none" w="med" len="med"/>
              <a:tailEnd type="arrow"/>
            </a:ln>
            <a:effectLst/>
          </p:spPr>
        </p:cxnSp>
        <p:cxnSp>
          <p:nvCxnSpPr>
            <p:cNvPr id="39" name="Straight Arrow Connector 38"/>
            <p:cNvCxnSpPr/>
            <p:nvPr/>
          </p:nvCxnSpPr>
          <p:spPr bwMode="auto">
            <a:xfrm flipV="1">
              <a:off x="5880100" y="5791200"/>
              <a:ext cx="0" cy="270217"/>
            </a:xfrm>
            <a:prstGeom prst="straightConnector1">
              <a:avLst/>
            </a:prstGeom>
            <a:grpFill/>
            <a:ln w="38100" cap="flat" cmpd="sng" algn="ctr">
              <a:solidFill>
                <a:srgbClr val="000000">
                  <a:alpha val="10196"/>
                </a:srgbClr>
              </a:solidFill>
              <a:prstDash val="solid"/>
              <a:round/>
              <a:headEnd type="none" w="med" len="med"/>
              <a:tailEnd type="arrow"/>
            </a:ln>
            <a:effectLst/>
          </p:spPr>
        </p:cxnSp>
      </p:grpSp>
      <p:grpSp>
        <p:nvGrpSpPr>
          <p:cNvPr id="185" name="Group 184"/>
          <p:cNvGrpSpPr/>
          <p:nvPr/>
        </p:nvGrpSpPr>
        <p:grpSpPr>
          <a:xfrm>
            <a:off x="3907588" y="2405598"/>
            <a:ext cx="4407561" cy="4106896"/>
            <a:chOff x="2383584" y="2405598"/>
            <a:chExt cx="4407561" cy="4106896"/>
          </a:xfrm>
        </p:grpSpPr>
        <p:cxnSp>
          <p:nvCxnSpPr>
            <p:cNvPr id="186" name="Straight Arrow Connector 185"/>
            <p:cNvCxnSpPr>
              <a:stCxn id="177" idx="3"/>
              <a:endCxn id="171" idx="1"/>
            </p:cNvCxnSpPr>
            <p:nvPr/>
          </p:nvCxnSpPr>
          <p:spPr bwMode="auto">
            <a:xfrm>
              <a:off x="3955817" y="3510682"/>
              <a:ext cx="2527469" cy="1551597"/>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87" name="Straight Arrow Connector 186"/>
            <p:cNvCxnSpPr>
              <a:stCxn id="181" idx="2"/>
              <a:endCxn id="179" idx="1"/>
            </p:cNvCxnSpPr>
            <p:nvPr/>
          </p:nvCxnSpPr>
          <p:spPr bwMode="auto">
            <a:xfrm>
              <a:off x="5359400" y="2601153"/>
              <a:ext cx="384524" cy="737190"/>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88" name="Straight Arrow Connector 187"/>
            <p:cNvCxnSpPr>
              <a:stCxn id="183" idx="2"/>
              <a:endCxn id="179" idx="1"/>
            </p:cNvCxnSpPr>
            <p:nvPr/>
          </p:nvCxnSpPr>
          <p:spPr bwMode="auto">
            <a:xfrm>
              <a:off x="4051300" y="2405598"/>
              <a:ext cx="1692624" cy="932745"/>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89" name="Straight Arrow Connector 188"/>
            <p:cNvCxnSpPr>
              <a:stCxn id="183" idx="2"/>
              <a:endCxn id="177" idx="0"/>
            </p:cNvCxnSpPr>
            <p:nvPr/>
          </p:nvCxnSpPr>
          <p:spPr bwMode="auto">
            <a:xfrm flipH="1">
              <a:off x="3647959" y="2405598"/>
              <a:ext cx="403341" cy="807132"/>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0" name="Straight Arrow Connector 189"/>
            <p:cNvCxnSpPr>
              <a:stCxn id="181" idx="2"/>
              <a:endCxn id="177" idx="0"/>
            </p:cNvCxnSpPr>
            <p:nvPr/>
          </p:nvCxnSpPr>
          <p:spPr bwMode="auto">
            <a:xfrm flipH="1">
              <a:off x="3647959" y="2601153"/>
              <a:ext cx="1711441" cy="611577"/>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1" name="Straight Arrow Connector 190"/>
            <p:cNvCxnSpPr>
              <a:stCxn id="179" idx="1"/>
              <a:endCxn id="177" idx="3"/>
            </p:cNvCxnSpPr>
            <p:nvPr/>
          </p:nvCxnSpPr>
          <p:spPr bwMode="auto">
            <a:xfrm flipH="1">
              <a:off x="3955817" y="3338343"/>
              <a:ext cx="1788107" cy="17233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2" name="Straight Arrow Connector 191"/>
            <p:cNvCxnSpPr>
              <a:stCxn id="179" idx="2"/>
              <a:endCxn id="171" idx="0"/>
            </p:cNvCxnSpPr>
            <p:nvPr/>
          </p:nvCxnSpPr>
          <p:spPr bwMode="auto">
            <a:xfrm>
              <a:off x="6051783" y="3636295"/>
              <a:ext cx="739362" cy="1128032"/>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3" name="Straight Arrow Connector 192"/>
            <p:cNvCxnSpPr>
              <a:stCxn id="179" idx="2"/>
              <a:endCxn id="169" idx="0"/>
            </p:cNvCxnSpPr>
            <p:nvPr/>
          </p:nvCxnSpPr>
          <p:spPr bwMode="auto">
            <a:xfrm>
              <a:off x="6051783" y="3636295"/>
              <a:ext cx="307858" cy="2341244"/>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4" name="Straight Arrow Connector 193"/>
            <p:cNvCxnSpPr>
              <a:stCxn id="179" idx="2"/>
              <a:endCxn id="173" idx="0"/>
            </p:cNvCxnSpPr>
            <p:nvPr/>
          </p:nvCxnSpPr>
          <p:spPr bwMode="auto">
            <a:xfrm flipH="1">
              <a:off x="5287714" y="3636295"/>
              <a:ext cx="764069" cy="419147"/>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5" name="Straight Arrow Connector 194"/>
            <p:cNvCxnSpPr>
              <a:stCxn id="179" idx="1"/>
              <a:endCxn id="175" idx="0"/>
            </p:cNvCxnSpPr>
            <p:nvPr/>
          </p:nvCxnSpPr>
          <p:spPr bwMode="auto">
            <a:xfrm flipH="1">
              <a:off x="3197342" y="3338343"/>
              <a:ext cx="2546582" cy="96940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6" name="Straight Arrow Connector 195"/>
            <p:cNvCxnSpPr>
              <a:stCxn id="179" idx="1"/>
              <a:endCxn id="163" idx="0"/>
            </p:cNvCxnSpPr>
            <p:nvPr/>
          </p:nvCxnSpPr>
          <p:spPr bwMode="auto">
            <a:xfrm flipH="1">
              <a:off x="4001489" y="3338343"/>
              <a:ext cx="1742435" cy="1714753"/>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7" name="Straight Arrow Connector 196"/>
            <p:cNvCxnSpPr>
              <a:stCxn id="179" idx="1"/>
              <a:endCxn id="165" idx="0"/>
            </p:cNvCxnSpPr>
            <p:nvPr/>
          </p:nvCxnSpPr>
          <p:spPr bwMode="auto">
            <a:xfrm flipH="1">
              <a:off x="2383584" y="3338343"/>
              <a:ext cx="3360340" cy="2564480"/>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8" name="Straight Arrow Connector 197"/>
            <p:cNvCxnSpPr>
              <a:stCxn id="173" idx="0"/>
              <a:endCxn id="183" idx="2"/>
            </p:cNvCxnSpPr>
            <p:nvPr/>
          </p:nvCxnSpPr>
          <p:spPr bwMode="auto">
            <a:xfrm flipH="1" flipV="1">
              <a:off x="4051300" y="2405598"/>
              <a:ext cx="1236414" cy="1649844"/>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199" name="Straight Arrow Connector 198"/>
            <p:cNvCxnSpPr>
              <a:stCxn id="163" idx="0"/>
              <a:endCxn id="183" idx="2"/>
            </p:cNvCxnSpPr>
            <p:nvPr/>
          </p:nvCxnSpPr>
          <p:spPr bwMode="auto">
            <a:xfrm flipV="1">
              <a:off x="4001489" y="2405598"/>
              <a:ext cx="49811" cy="2647498"/>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0" name="Straight Arrow Connector 199"/>
            <p:cNvCxnSpPr>
              <a:stCxn id="173" idx="0"/>
              <a:endCxn id="181" idx="2"/>
            </p:cNvCxnSpPr>
            <p:nvPr/>
          </p:nvCxnSpPr>
          <p:spPr bwMode="auto">
            <a:xfrm flipV="1">
              <a:off x="5287714" y="2601153"/>
              <a:ext cx="71686" cy="145428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1" name="Straight Arrow Connector 200"/>
            <p:cNvCxnSpPr>
              <a:stCxn id="171" idx="1"/>
              <a:endCxn id="173" idx="2"/>
            </p:cNvCxnSpPr>
            <p:nvPr/>
          </p:nvCxnSpPr>
          <p:spPr bwMode="auto">
            <a:xfrm flipH="1" flipV="1">
              <a:off x="5287714" y="4651346"/>
              <a:ext cx="1195572" cy="410933"/>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2" name="Straight Arrow Connector 201"/>
            <p:cNvCxnSpPr>
              <a:stCxn id="169" idx="0"/>
              <a:endCxn id="171" idx="2"/>
            </p:cNvCxnSpPr>
            <p:nvPr/>
          </p:nvCxnSpPr>
          <p:spPr bwMode="auto">
            <a:xfrm flipV="1">
              <a:off x="6359641" y="5360231"/>
              <a:ext cx="431504" cy="617308"/>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3" name="Straight Arrow Connector 202"/>
            <p:cNvCxnSpPr>
              <a:stCxn id="169" idx="0"/>
              <a:endCxn id="173" idx="2"/>
            </p:cNvCxnSpPr>
            <p:nvPr/>
          </p:nvCxnSpPr>
          <p:spPr bwMode="auto">
            <a:xfrm flipH="1" flipV="1">
              <a:off x="5287714" y="4651346"/>
              <a:ext cx="1071927" cy="1326193"/>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4" name="Straight Arrow Connector 203"/>
            <p:cNvCxnSpPr>
              <a:stCxn id="167" idx="0"/>
              <a:endCxn id="173" idx="2"/>
            </p:cNvCxnSpPr>
            <p:nvPr/>
          </p:nvCxnSpPr>
          <p:spPr bwMode="auto">
            <a:xfrm flipV="1">
              <a:off x="3797300" y="4651346"/>
              <a:ext cx="1490414" cy="1563196"/>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5" name="Straight Arrow Connector 204"/>
            <p:cNvCxnSpPr>
              <a:stCxn id="163" idx="0"/>
              <a:endCxn id="173" idx="1"/>
            </p:cNvCxnSpPr>
            <p:nvPr/>
          </p:nvCxnSpPr>
          <p:spPr bwMode="auto">
            <a:xfrm flipV="1">
              <a:off x="4001489" y="4353394"/>
              <a:ext cx="978366" cy="699702"/>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6" name="Straight Arrow Connector 205"/>
            <p:cNvCxnSpPr>
              <a:stCxn id="167" idx="0"/>
              <a:endCxn id="175" idx="2"/>
            </p:cNvCxnSpPr>
            <p:nvPr/>
          </p:nvCxnSpPr>
          <p:spPr bwMode="auto">
            <a:xfrm flipH="1" flipV="1">
              <a:off x="3197342" y="4903656"/>
              <a:ext cx="599958" cy="1310886"/>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7" name="Straight Arrow Connector 206"/>
            <p:cNvCxnSpPr>
              <a:endCxn id="175" idx="2"/>
            </p:cNvCxnSpPr>
            <p:nvPr/>
          </p:nvCxnSpPr>
          <p:spPr bwMode="auto">
            <a:xfrm flipV="1">
              <a:off x="2790463" y="4903656"/>
              <a:ext cx="406879" cy="129711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8" name="Straight Arrow Connector 207"/>
            <p:cNvCxnSpPr>
              <a:stCxn id="163" idx="0"/>
              <a:endCxn id="175" idx="3"/>
            </p:cNvCxnSpPr>
            <p:nvPr/>
          </p:nvCxnSpPr>
          <p:spPr bwMode="auto">
            <a:xfrm flipH="1" flipV="1">
              <a:off x="3505200" y="4605704"/>
              <a:ext cx="496289" cy="447392"/>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09" name="Straight Arrow Connector 208"/>
            <p:cNvCxnSpPr>
              <a:stCxn id="167" idx="1"/>
              <a:endCxn id="165" idx="3"/>
            </p:cNvCxnSpPr>
            <p:nvPr/>
          </p:nvCxnSpPr>
          <p:spPr bwMode="auto">
            <a:xfrm flipH="1" flipV="1">
              <a:off x="2691442" y="6200775"/>
              <a:ext cx="797999" cy="31171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0" name="Straight Arrow Connector 209"/>
            <p:cNvCxnSpPr>
              <a:stCxn id="167" idx="3"/>
              <a:endCxn id="169" idx="1"/>
            </p:cNvCxnSpPr>
            <p:nvPr/>
          </p:nvCxnSpPr>
          <p:spPr bwMode="auto">
            <a:xfrm flipV="1">
              <a:off x="4105158" y="6275491"/>
              <a:ext cx="1946624" cy="237003"/>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1" name="Straight Arrow Connector 210"/>
            <p:cNvCxnSpPr>
              <a:stCxn id="163" idx="3"/>
              <a:endCxn id="169" idx="1"/>
            </p:cNvCxnSpPr>
            <p:nvPr/>
          </p:nvCxnSpPr>
          <p:spPr bwMode="auto">
            <a:xfrm>
              <a:off x="4309347" y="5351048"/>
              <a:ext cx="1742435" cy="924443"/>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2" name="Straight Arrow Connector 211"/>
            <p:cNvCxnSpPr>
              <a:stCxn id="177" idx="3"/>
              <a:endCxn id="169" idx="1"/>
            </p:cNvCxnSpPr>
            <p:nvPr/>
          </p:nvCxnSpPr>
          <p:spPr bwMode="auto">
            <a:xfrm>
              <a:off x="3955817" y="3510682"/>
              <a:ext cx="2095965" cy="276480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3" name="Straight Arrow Connector 212"/>
            <p:cNvCxnSpPr>
              <a:stCxn id="163" idx="3"/>
              <a:endCxn id="171" idx="1"/>
            </p:cNvCxnSpPr>
            <p:nvPr/>
          </p:nvCxnSpPr>
          <p:spPr bwMode="auto">
            <a:xfrm flipV="1">
              <a:off x="4309347" y="5062279"/>
              <a:ext cx="2173939" cy="28876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4" name="Straight Arrow Connector 213"/>
            <p:cNvCxnSpPr>
              <a:stCxn id="165" idx="3"/>
              <a:endCxn id="169" idx="1"/>
            </p:cNvCxnSpPr>
            <p:nvPr/>
          </p:nvCxnSpPr>
          <p:spPr bwMode="auto">
            <a:xfrm>
              <a:off x="2691442" y="6200775"/>
              <a:ext cx="3360340" cy="74716"/>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5" name="Straight Arrow Connector 214"/>
            <p:cNvCxnSpPr>
              <a:stCxn id="165" idx="3"/>
              <a:endCxn id="163" idx="1"/>
            </p:cNvCxnSpPr>
            <p:nvPr/>
          </p:nvCxnSpPr>
          <p:spPr bwMode="auto">
            <a:xfrm flipV="1">
              <a:off x="2691442" y="5351048"/>
              <a:ext cx="1002188" cy="849727"/>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6" name="Straight Arrow Connector 215"/>
            <p:cNvCxnSpPr>
              <a:stCxn id="165" idx="3"/>
              <a:endCxn id="171" idx="1"/>
            </p:cNvCxnSpPr>
            <p:nvPr/>
          </p:nvCxnSpPr>
          <p:spPr bwMode="auto">
            <a:xfrm flipV="1">
              <a:off x="2691442" y="5062279"/>
              <a:ext cx="3791844" cy="1138496"/>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7" name="Straight Arrow Connector 216"/>
            <p:cNvCxnSpPr>
              <a:stCxn id="167" idx="3"/>
              <a:endCxn id="171" idx="1"/>
            </p:cNvCxnSpPr>
            <p:nvPr/>
          </p:nvCxnSpPr>
          <p:spPr bwMode="auto">
            <a:xfrm flipV="1">
              <a:off x="4105158" y="5062279"/>
              <a:ext cx="2378128" cy="1450215"/>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8" name="Straight Arrow Connector 217"/>
            <p:cNvCxnSpPr>
              <a:stCxn id="167" idx="3"/>
              <a:endCxn id="173" idx="2"/>
            </p:cNvCxnSpPr>
            <p:nvPr/>
          </p:nvCxnSpPr>
          <p:spPr bwMode="auto">
            <a:xfrm flipV="1">
              <a:off x="4105158" y="4651346"/>
              <a:ext cx="1182556" cy="1861148"/>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19" name="Straight Arrow Connector 218"/>
            <p:cNvCxnSpPr>
              <a:stCxn id="175" idx="3"/>
              <a:endCxn id="173" idx="1"/>
            </p:cNvCxnSpPr>
            <p:nvPr/>
          </p:nvCxnSpPr>
          <p:spPr bwMode="auto">
            <a:xfrm flipV="1">
              <a:off x="3505200" y="4353394"/>
              <a:ext cx="1474655" cy="252310"/>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0" name="Straight Arrow Connector 219"/>
            <p:cNvCxnSpPr>
              <a:stCxn id="177" idx="2"/>
              <a:endCxn id="163" idx="0"/>
            </p:cNvCxnSpPr>
            <p:nvPr/>
          </p:nvCxnSpPr>
          <p:spPr bwMode="auto">
            <a:xfrm>
              <a:off x="3647959" y="3808634"/>
              <a:ext cx="353530" cy="1244462"/>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1" name="Straight Arrow Connector 220"/>
            <p:cNvCxnSpPr>
              <a:stCxn id="177" idx="2"/>
              <a:endCxn id="175" idx="0"/>
            </p:cNvCxnSpPr>
            <p:nvPr/>
          </p:nvCxnSpPr>
          <p:spPr bwMode="auto">
            <a:xfrm flipH="1">
              <a:off x="3197342" y="3808634"/>
              <a:ext cx="450617" cy="499118"/>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2" name="Straight Arrow Connector 221"/>
            <p:cNvCxnSpPr>
              <a:stCxn id="181" idx="2"/>
              <a:endCxn id="175" idx="3"/>
            </p:cNvCxnSpPr>
            <p:nvPr/>
          </p:nvCxnSpPr>
          <p:spPr bwMode="auto">
            <a:xfrm flipH="1">
              <a:off x="3505200" y="2601153"/>
              <a:ext cx="1854200" cy="2004551"/>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3" name="Straight Arrow Connector 222"/>
            <p:cNvCxnSpPr>
              <a:stCxn id="183" idx="2"/>
              <a:endCxn id="171" idx="0"/>
            </p:cNvCxnSpPr>
            <p:nvPr/>
          </p:nvCxnSpPr>
          <p:spPr bwMode="auto">
            <a:xfrm>
              <a:off x="4051300" y="2405598"/>
              <a:ext cx="2739845" cy="235872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4" name="Straight Arrow Connector 223"/>
            <p:cNvCxnSpPr>
              <a:stCxn id="181" idx="2"/>
              <a:endCxn id="171" idx="1"/>
            </p:cNvCxnSpPr>
            <p:nvPr/>
          </p:nvCxnSpPr>
          <p:spPr bwMode="auto">
            <a:xfrm>
              <a:off x="5359400" y="2601153"/>
              <a:ext cx="1123886" cy="2461126"/>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5" name="Straight Arrow Connector 224"/>
            <p:cNvCxnSpPr>
              <a:stCxn id="181" idx="2"/>
              <a:endCxn id="163" idx="3"/>
            </p:cNvCxnSpPr>
            <p:nvPr/>
          </p:nvCxnSpPr>
          <p:spPr bwMode="auto">
            <a:xfrm flipH="1">
              <a:off x="4309347" y="2601153"/>
              <a:ext cx="1050053" cy="2749895"/>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cxnSp>
          <p:nvCxnSpPr>
            <p:cNvPr id="226" name="Straight Arrow Connector 225"/>
            <p:cNvCxnSpPr>
              <a:stCxn id="173" idx="1"/>
              <a:endCxn id="165" idx="0"/>
            </p:cNvCxnSpPr>
            <p:nvPr/>
          </p:nvCxnSpPr>
          <p:spPr bwMode="auto">
            <a:xfrm flipH="1">
              <a:off x="2383584" y="4353394"/>
              <a:ext cx="2596271" cy="1549429"/>
            </a:xfrm>
            <a:prstGeom prst="straightConnector1">
              <a:avLst/>
            </a:prstGeom>
            <a:solidFill>
              <a:srgbClr val="FF6C00"/>
            </a:solidFill>
            <a:ln w="19050" cap="flat" cmpd="sng" algn="ctr">
              <a:solidFill>
                <a:schemeClr val="accent1"/>
              </a:solidFill>
              <a:prstDash val="dash"/>
              <a:round/>
              <a:headEnd type="triangle" w="med" len="med"/>
              <a:tailEnd type="triangle"/>
            </a:ln>
            <a:effectLst/>
          </p:spPr>
        </p:cxnSp>
      </p:grpSp>
      <p:grpSp>
        <p:nvGrpSpPr>
          <p:cNvPr id="151" name="Group 150"/>
          <p:cNvGrpSpPr/>
          <p:nvPr/>
        </p:nvGrpSpPr>
        <p:grpSpPr>
          <a:xfrm>
            <a:off x="3599725" y="1809694"/>
            <a:ext cx="5023278" cy="5000752"/>
            <a:chOff x="2075725" y="1809694"/>
            <a:chExt cx="5023278" cy="5000752"/>
          </a:xfrm>
        </p:grpSpPr>
        <p:grpSp>
          <p:nvGrpSpPr>
            <p:cNvPr id="152" name="Group 151"/>
            <p:cNvGrpSpPr/>
            <p:nvPr/>
          </p:nvGrpSpPr>
          <p:grpSpPr>
            <a:xfrm>
              <a:off x="3743441" y="1809694"/>
              <a:ext cx="615717" cy="595904"/>
              <a:chOff x="3590523" y="1593576"/>
              <a:chExt cx="615717" cy="595904"/>
            </a:xfrm>
          </p:grpSpPr>
          <p:pic>
            <p:nvPicPr>
              <p:cNvPr id="183"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84" name="Rectangle 183"/>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3" name="Group 152"/>
            <p:cNvGrpSpPr/>
            <p:nvPr/>
          </p:nvGrpSpPr>
          <p:grpSpPr>
            <a:xfrm>
              <a:off x="5051541" y="2005249"/>
              <a:ext cx="615717" cy="595904"/>
              <a:chOff x="3590523" y="1593576"/>
              <a:chExt cx="615717" cy="595904"/>
            </a:xfrm>
          </p:grpSpPr>
          <p:pic>
            <p:nvPicPr>
              <p:cNvPr id="181"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82" name="Rectangle 181"/>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4" name="Group 153"/>
            <p:cNvGrpSpPr/>
            <p:nvPr/>
          </p:nvGrpSpPr>
          <p:grpSpPr>
            <a:xfrm>
              <a:off x="5743924" y="3040391"/>
              <a:ext cx="615717" cy="595904"/>
              <a:chOff x="3590523" y="1593576"/>
              <a:chExt cx="615717" cy="595904"/>
            </a:xfrm>
          </p:grpSpPr>
          <p:pic>
            <p:nvPicPr>
              <p:cNvPr id="179"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80" name="Rectangle 179"/>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5" name="Group 154"/>
            <p:cNvGrpSpPr/>
            <p:nvPr/>
          </p:nvGrpSpPr>
          <p:grpSpPr>
            <a:xfrm>
              <a:off x="3340100" y="3212730"/>
              <a:ext cx="615717" cy="595904"/>
              <a:chOff x="3590523" y="1593576"/>
              <a:chExt cx="615717" cy="595904"/>
            </a:xfrm>
          </p:grpSpPr>
          <p:pic>
            <p:nvPicPr>
              <p:cNvPr id="177"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78" name="Rectangle 177"/>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6" name="Group 155"/>
            <p:cNvGrpSpPr/>
            <p:nvPr/>
          </p:nvGrpSpPr>
          <p:grpSpPr>
            <a:xfrm>
              <a:off x="2889483" y="4307752"/>
              <a:ext cx="615717" cy="595904"/>
              <a:chOff x="3590523" y="1593576"/>
              <a:chExt cx="615717" cy="595904"/>
            </a:xfrm>
          </p:grpSpPr>
          <p:pic>
            <p:nvPicPr>
              <p:cNvPr id="175"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76" name="Rectangle 175"/>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7" name="Group 156"/>
            <p:cNvGrpSpPr/>
            <p:nvPr/>
          </p:nvGrpSpPr>
          <p:grpSpPr>
            <a:xfrm>
              <a:off x="4979855" y="4055442"/>
              <a:ext cx="615717" cy="595904"/>
              <a:chOff x="3590523" y="1593576"/>
              <a:chExt cx="615717" cy="595904"/>
            </a:xfrm>
          </p:grpSpPr>
          <p:pic>
            <p:nvPicPr>
              <p:cNvPr id="173"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74" name="Rectangle 173"/>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8" name="Group 157"/>
            <p:cNvGrpSpPr/>
            <p:nvPr/>
          </p:nvGrpSpPr>
          <p:grpSpPr>
            <a:xfrm>
              <a:off x="6483286" y="4764327"/>
              <a:ext cx="615717" cy="595904"/>
              <a:chOff x="3768323" y="1593576"/>
              <a:chExt cx="615717" cy="595904"/>
            </a:xfrm>
          </p:grpSpPr>
          <p:pic>
            <p:nvPicPr>
              <p:cNvPr id="171" name="Bild 19" descr="WLAN.png"/>
              <p:cNvPicPr>
                <a:picLocks noChangeAspect="1"/>
              </p:cNvPicPr>
              <p:nvPr/>
            </p:nvPicPr>
            <p:blipFill>
              <a:blip r:embed="rId2"/>
              <a:stretch>
                <a:fillRect/>
              </a:stretch>
            </p:blipFill>
            <p:spPr>
              <a:xfrm>
                <a:off x="3768323" y="1593576"/>
                <a:ext cx="615717" cy="595904"/>
              </a:xfrm>
              <a:prstGeom prst="rect">
                <a:avLst/>
              </a:prstGeom>
            </p:spPr>
          </p:pic>
          <p:sp>
            <p:nvSpPr>
              <p:cNvPr id="172" name="Rectangle 171"/>
              <p:cNvSpPr/>
              <p:nvPr/>
            </p:nvSpPr>
            <p:spPr bwMode="auto">
              <a:xfrm>
                <a:off x="38500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59" name="Group 158"/>
            <p:cNvGrpSpPr/>
            <p:nvPr/>
          </p:nvGrpSpPr>
          <p:grpSpPr>
            <a:xfrm>
              <a:off x="6051782" y="5977539"/>
              <a:ext cx="615717" cy="595904"/>
              <a:chOff x="3590523" y="1364976"/>
              <a:chExt cx="615717" cy="595904"/>
            </a:xfrm>
          </p:grpSpPr>
          <p:pic>
            <p:nvPicPr>
              <p:cNvPr id="169" name="Bild 19" descr="WLAN.png"/>
              <p:cNvPicPr>
                <a:picLocks noChangeAspect="1"/>
              </p:cNvPicPr>
              <p:nvPr/>
            </p:nvPicPr>
            <p:blipFill>
              <a:blip r:embed="rId2"/>
              <a:stretch>
                <a:fillRect/>
              </a:stretch>
            </p:blipFill>
            <p:spPr>
              <a:xfrm>
                <a:off x="3590523" y="1364976"/>
                <a:ext cx="615717" cy="595904"/>
              </a:xfrm>
              <a:prstGeom prst="rect">
                <a:avLst/>
              </a:prstGeom>
            </p:spPr>
          </p:pic>
          <p:sp>
            <p:nvSpPr>
              <p:cNvPr id="170" name="Rectangle 169"/>
              <p:cNvSpPr/>
              <p:nvPr/>
            </p:nvSpPr>
            <p:spPr bwMode="auto">
              <a:xfrm>
                <a:off x="3672265" y="17212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60" name="Group 159"/>
            <p:cNvGrpSpPr/>
            <p:nvPr/>
          </p:nvGrpSpPr>
          <p:grpSpPr>
            <a:xfrm>
              <a:off x="3489441" y="6214542"/>
              <a:ext cx="615717" cy="595904"/>
              <a:chOff x="3590523" y="1593576"/>
              <a:chExt cx="615717" cy="595904"/>
            </a:xfrm>
          </p:grpSpPr>
          <p:pic>
            <p:nvPicPr>
              <p:cNvPr id="167"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68" name="Rectangle 167"/>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61" name="Group 160"/>
            <p:cNvGrpSpPr/>
            <p:nvPr/>
          </p:nvGrpSpPr>
          <p:grpSpPr>
            <a:xfrm>
              <a:off x="2075725" y="5902823"/>
              <a:ext cx="615717" cy="595904"/>
              <a:chOff x="3590523" y="1593576"/>
              <a:chExt cx="615717" cy="595904"/>
            </a:xfrm>
          </p:grpSpPr>
          <p:pic>
            <p:nvPicPr>
              <p:cNvPr id="165"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66" name="Rectangle 165"/>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nvGrpSpPr>
            <p:cNvPr id="162" name="Group 161"/>
            <p:cNvGrpSpPr/>
            <p:nvPr/>
          </p:nvGrpSpPr>
          <p:grpSpPr>
            <a:xfrm>
              <a:off x="3693630" y="5053096"/>
              <a:ext cx="615717" cy="595904"/>
              <a:chOff x="3590523" y="1593576"/>
              <a:chExt cx="615717" cy="595904"/>
            </a:xfrm>
          </p:grpSpPr>
          <p:pic>
            <p:nvPicPr>
              <p:cNvPr id="163" name="Bild 19" descr="WLAN.png"/>
              <p:cNvPicPr>
                <a:picLocks noChangeAspect="1"/>
              </p:cNvPicPr>
              <p:nvPr/>
            </p:nvPicPr>
            <p:blipFill>
              <a:blip r:embed="rId2"/>
              <a:stretch>
                <a:fillRect/>
              </a:stretch>
            </p:blipFill>
            <p:spPr>
              <a:xfrm>
                <a:off x="3590523" y="1593576"/>
                <a:ext cx="615717" cy="595904"/>
              </a:xfrm>
              <a:prstGeom prst="rect">
                <a:avLst/>
              </a:prstGeom>
            </p:spPr>
          </p:pic>
          <p:sp>
            <p:nvSpPr>
              <p:cNvPr id="164" name="Rectangle 163"/>
              <p:cNvSpPr/>
              <p:nvPr/>
            </p:nvSpPr>
            <p:spPr bwMode="auto">
              <a:xfrm>
                <a:off x="3672265" y="1937170"/>
                <a:ext cx="430306" cy="126697"/>
              </a:xfrm>
              <a:prstGeom prst="rect">
                <a:avLst/>
              </a:prstGeom>
              <a:solidFill>
                <a:schemeClr val="bg1"/>
              </a:solidFill>
              <a:ln w="9525" cap="flat" cmpd="sng" algn="ctr">
                <a:noFill/>
                <a:prstDash val="solid"/>
                <a:round/>
                <a:headEnd type="none" w="med" len="med"/>
                <a:tailEnd type="none" w="med" len="med"/>
              </a:ln>
              <a:effectLst/>
              <a:extLst/>
            </p:spPr>
            <p:txBody>
              <a:bodyPr vert="horz" wrap="square" lIns="0" tIns="0" rIns="0" bIns="0" numCol="1" rtlCol="0" anchor="t" anchorCtr="0" compatLnSpc="1">
                <a:prstTxWarp prst="textNoShape">
                  <a:avLst/>
                </a:prstTxWarp>
              </a:bodyPr>
              <a:lstStyle/>
              <a:p>
                <a:pPr marL="182497" indent="-182497">
                  <a:buClr>
                    <a:srgbClr val="002897"/>
                  </a:buClr>
                  <a:buFont typeface="Wingdings" pitchFamily="2" charset="2"/>
                  <a:buChar char="§"/>
                </a:pPr>
                <a:endParaRPr lang="en-US" sz="1600" dirty="0">
                  <a:solidFill>
                    <a:srgbClr val="000000"/>
                  </a:solidFill>
                  <a:latin typeface="Arial" pitchFamily="34" charset="0"/>
                </a:endParaRPr>
              </a:p>
            </p:txBody>
          </p:sp>
        </p:grpSp>
      </p:grpSp>
    </p:spTree>
    <p:extLst>
      <p:ext uri="{BB962C8B-B14F-4D97-AF65-F5344CB8AC3E}">
        <p14:creationId xmlns:p14="http://schemas.microsoft.com/office/powerpoint/2010/main" val="247812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26"/>
                                        </p:tgtEl>
                                        <p:attrNameLst>
                                          <p:attrName>style.visibility</p:attrName>
                                        </p:attrNameLst>
                                      </p:cBhvr>
                                      <p:to>
                                        <p:strVal val="visible"/>
                                      </p:to>
                                    </p:set>
                                    <p:animEffect transition="in" filter="fade">
                                      <p:cBhvr>
                                        <p:cTn id="10" dur="500"/>
                                        <p:tgtEl>
                                          <p:spTgt spid="2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51"/>
                                        </p:tgtEl>
                                        <p:attrNameLst>
                                          <p:attrName>style.visibility</p:attrName>
                                        </p:attrNameLst>
                                      </p:cBhvr>
                                      <p:to>
                                        <p:strVal val="visible"/>
                                      </p:to>
                                    </p:set>
                                    <p:animEffect transition="in" filter="fade">
                                      <p:cBhvr>
                                        <p:cTn id="15" dur="500"/>
                                        <p:tgtEl>
                                          <p:spTgt spid="15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85"/>
                                        </p:tgtEl>
                                        <p:attrNameLst>
                                          <p:attrName>style.visibility</p:attrName>
                                        </p:attrNameLst>
                                      </p:cBhvr>
                                      <p:to>
                                        <p:strVal val="visible"/>
                                      </p:to>
                                    </p:set>
                                    <p:animEffect transition="in" filter="fade">
                                      <p:cBhvr>
                                        <p:cTn id="20" dur="50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930" y="210577"/>
            <a:ext cx="10515600" cy="1325563"/>
          </a:xfrm>
        </p:spPr>
        <p:txBody>
          <a:bodyPr/>
          <a:lstStyle/>
          <a:p>
            <a:r>
              <a:rPr lang="en-US" noProof="0" dirty="0"/>
              <a:t>Dissolution of the Automation Pyramid</a:t>
            </a:r>
            <a:br>
              <a:rPr lang="en-US" noProof="0" dirty="0"/>
            </a:br>
            <a:r>
              <a:rPr lang="en-US" noProof="0" dirty="0">
                <a:solidFill>
                  <a:schemeClr val="accent1"/>
                </a:solidFill>
              </a:rPr>
              <a:t>Opportunity and Challenge</a:t>
            </a:r>
          </a:p>
        </p:txBody>
      </p:sp>
      <p:sp>
        <p:nvSpPr>
          <p:cNvPr id="169" name="Content Placeholder 168"/>
          <p:cNvSpPr>
            <a:spLocks noGrp="1"/>
          </p:cNvSpPr>
          <p:nvPr>
            <p:ph idx="1"/>
          </p:nvPr>
        </p:nvSpPr>
        <p:spPr>
          <a:xfrm>
            <a:off x="3581400" y="1825625"/>
            <a:ext cx="7772400" cy="4351338"/>
          </a:xfrm>
        </p:spPr>
        <p:txBody>
          <a:bodyPr>
            <a:normAutofit fontScale="92500" lnSpcReduction="10000"/>
          </a:bodyPr>
          <a:lstStyle/>
          <a:p>
            <a:r>
              <a:rPr lang="en-US" noProof="0" dirty="0"/>
              <a:t>Both production systems and the electricity grid lose their old stiff hierarchy – enabler of cross-benefits</a:t>
            </a:r>
          </a:p>
          <a:p>
            <a:pPr lvl="1"/>
            <a:r>
              <a:rPr lang="en-US" noProof="0" dirty="0"/>
              <a:t>In principle, anything can communicate with anything…</a:t>
            </a:r>
          </a:p>
          <a:p>
            <a:pPr lvl="1"/>
            <a:r>
              <a:rPr lang="en-US" noProof="0" dirty="0"/>
              <a:t>Different question: What actually makes sense?</a:t>
            </a:r>
          </a:p>
          <a:p>
            <a:r>
              <a:rPr lang="en-US" noProof="0" dirty="0"/>
              <a:t>By full connectivity basically anything is possible!</a:t>
            </a:r>
          </a:p>
          <a:p>
            <a:pPr lvl="1"/>
            <a:r>
              <a:rPr lang="en-US" noProof="0" dirty="0"/>
              <a:t>Countless innovation opportunities – how to create added value to customers?</a:t>
            </a:r>
          </a:p>
          <a:p>
            <a:r>
              <a:rPr lang="en-US" noProof="0" dirty="0"/>
              <a:t>How to integrate and aggregate data from a large number – and wide range – of data sources?</a:t>
            </a:r>
          </a:p>
          <a:p>
            <a:pPr lvl="1"/>
            <a:r>
              <a:rPr lang="en-US" dirty="0"/>
              <a:t>Information security and privacy is key!</a:t>
            </a:r>
            <a:endParaRPr lang="en-US" noProof="0" dirty="0"/>
          </a:p>
          <a:p>
            <a:r>
              <a:rPr lang="en-US" noProof="0" dirty="0"/>
              <a:t>How to deal with dirty and incomplete / incompatible data?</a:t>
            </a:r>
          </a:p>
        </p:txBody>
      </p:sp>
      <p:sp>
        <p:nvSpPr>
          <p:cNvPr id="4" name="Footer Placeholder 3"/>
          <p:cNvSpPr>
            <a:spLocks noGrp="1"/>
          </p:cNvSpPr>
          <p:nvPr>
            <p:ph type="ftr" sz="quarter" idx="10"/>
          </p:nvPr>
        </p:nvSpPr>
        <p:spPr/>
        <p:txBody>
          <a:bodyPr/>
          <a:lstStyle/>
          <a:p>
            <a:pPr>
              <a:defRPr/>
            </a:pPr>
            <a:endParaRPr lang="en-US" dirty="0"/>
          </a:p>
          <a:p>
            <a:pPr>
              <a:defRPr/>
            </a:pPr>
            <a:r>
              <a:rPr lang="en-US" dirty="0"/>
              <a:t>© ABB Group </a:t>
            </a:r>
          </a:p>
          <a:p>
            <a:pPr>
              <a:defRPr/>
            </a:pPr>
            <a:fld id="{E309641C-2BEA-494E-87AD-4C4B420A8320}" type="datetime4">
              <a:rPr lang="en-US" smtClean="0"/>
              <a:pPr>
                <a:defRPr/>
              </a:pPr>
              <a:t>March 15, 2017</a:t>
            </a:fld>
            <a:r>
              <a:rPr lang="en-US" dirty="0"/>
              <a:t> | Slide </a:t>
            </a:r>
            <a:fld id="{FBD1DE01-D6BF-400B-9FFD-BD1BCA12BCEF}" type="slidenum">
              <a:rPr lang="en-US" smtClean="0"/>
              <a:pPr>
                <a:defRPr/>
              </a:pPr>
              <a:t>21</a:t>
            </a:fld>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62100" y="1651000"/>
            <a:ext cx="149584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bwMode="auto">
          <a:xfrm flipH="1" flipV="1">
            <a:off x="1866902" y="1778003"/>
            <a:ext cx="863598" cy="876300"/>
          </a:xfrm>
          <a:prstGeom prst="line">
            <a:avLst/>
          </a:prstGeom>
          <a:solidFill>
            <a:srgbClr val="FF6C00"/>
          </a:solidFill>
          <a:ln w="57150" cap="flat" cmpd="sng" algn="ctr">
            <a:solidFill>
              <a:schemeClr val="accent1"/>
            </a:solidFill>
            <a:prstDash val="solid"/>
            <a:round/>
            <a:headEnd type="none" w="med" len="med"/>
            <a:tailEnd type="none" w="med" len="med"/>
          </a:ln>
          <a:effectLst>
            <a:outerShdw dist="35921" dir="2700000" algn="ctr" rotWithShape="0">
              <a:schemeClr val="bg2"/>
            </a:outerShdw>
          </a:effectLst>
        </p:spPr>
      </p:cxnSp>
      <p:cxnSp>
        <p:nvCxnSpPr>
          <p:cNvPr id="7" name="Straight Connector 6"/>
          <p:cNvCxnSpPr/>
          <p:nvPr/>
        </p:nvCxnSpPr>
        <p:spPr bwMode="auto">
          <a:xfrm flipH="1">
            <a:off x="1778000" y="1778003"/>
            <a:ext cx="952500" cy="876300"/>
          </a:xfrm>
          <a:prstGeom prst="line">
            <a:avLst/>
          </a:prstGeom>
          <a:solidFill>
            <a:srgbClr val="FF6C00"/>
          </a:solidFill>
          <a:ln w="57150" cap="flat" cmpd="sng" algn="ctr">
            <a:solidFill>
              <a:schemeClr val="accent1"/>
            </a:solidFill>
            <a:prstDash val="solid"/>
            <a:round/>
            <a:headEnd type="none" w="med" len="med"/>
            <a:tailEnd type="none" w="med" len="med"/>
          </a:ln>
          <a:effectLst/>
        </p:spPr>
      </p:cxnSp>
      <p:pic>
        <p:nvPicPr>
          <p:cNvPr id="1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4916" y="3403603"/>
            <a:ext cx="1278668" cy="101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Down Arrow 12"/>
          <p:cNvSpPr/>
          <p:nvPr/>
        </p:nvSpPr>
        <p:spPr bwMode="auto">
          <a:xfrm>
            <a:off x="1987550" y="2781300"/>
            <a:ext cx="533400" cy="482600"/>
          </a:xfrm>
          <a:prstGeom prst="downArrow">
            <a:avLst/>
          </a:prstGeom>
          <a:solidFill>
            <a:schemeClr val="accent2">
              <a:lumMod val="20000"/>
              <a:lumOff val="80000"/>
            </a:schemeClr>
          </a:solidFill>
          <a:ln w="9525" cap="flat" cmpd="sng" algn="ctr">
            <a:noFill/>
            <a:prstDash val="solid"/>
            <a:round/>
            <a:headEnd type="none" w="med" len="med"/>
            <a:tailEnd type="none" w="med" len="med"/>
          </a:ln>
          <a:effectLst>
            <a:outerShdw dist="35921" dir="2700000" algn="ctr" rotWithShape="0">
              <a:schemeClr val="bg2"/>
            </a:outerShdw>
          </a:effectLst>
        </p:spPr>
        <p:txBody>
          <a:bodyPr vert="horz" wrap="none" lIns="0" tIns="0" rIns="0" bIns="0" numCol="1" rtlCol="0" anchor="ctr" anchorCtr="0" compatLnSpc="1">
            <a:prstTxWarp prst="textNoShape">
              <a:avLst/>
            </a:prstTxWarp>
          </a:bodyPr>
          <a:lstStyle/>
          <a:p>
            <a:pPr marL="182497" indent="-182497" defTabSz="914070"/>
            <a:endParaRPr lang="de-DE" sz="1600" dirty="0"/>
          </a:p>
        </p:txBody>
      </p:sp>
    </p:spTree>
    <p:extLst>
      <p:ext uri="{BB962C8B-B14F-4D97-AF65-F5344CB8AC3E}">
        <p14:creationId xmlns:p14="http://schemas.microsoft.com/office/powerpoint/2010/main" val="21064280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
          <p:cNvSpPr txBox="1">
            <a:spLocks/>
          </p:cNvSpPr>
          <p:nvPr/>
        </p:nvSpPr>
        <p:spPr bwMode="gray">
          <a:xfrm>
            <a:off x="3314612" y="2737040"/>
            <a:ext cx="792726" cy="312738"/>
          </a:xfrm>
          <a:prstGeom prst="rect">
            <a:avLst/>
          </a:prstGeom>
        </p:spPr>
        <p:txBody>
          <a:bodyPr vert="horz" lIns="0" tIns="0" rIns="0" bIns="0" spcCol="120843" rtlCol="0">
            <a:noAutofit/>
          </a:bodyPr>
          <a:lstStyle>
            <a:lvl1pPr marL="180975" indent="-180975" algn="l" defTabSz="914400" rtl="0" eaLnBrk="1" latinLnBrk="0" hangingPunct="1">
              <a:spcBef>
                <a:spcPts val="1100"/>
              </a:spcBef>
              <a:spcAft>
                <a:spcPts val="0"/>
              </a:spcAft>
              <a:buClr>
                <a:schemeClr val="tx2"/>
              </a:buClr>
              <a:buSzPct val="70000"/>
              <a:buFont typeface="Wingdings" pitchFamily="2" charset="2"/>
              <a:buChar char="§"/>
              <a:defRPr sz="1800" kern="1200">
                <a:solidFill>
                  <a:schemeClr val="tx1"/>
                </a:solidFill>
                <a:latin typeface="+mn-lt"/>
                <a:ea typeface="+mn-ea"/>
                <a:cs typeface="+mn-cs"/>
              </a:defRPr>
            </a:lvl1pPr>
            <a:lvl2pPr marL="540000" indent="-180975" algn="l" defTabSz="914400" rtl="0" eaLnBrk="1" latinLnBrk="0" hangingPunct="1">
              <a:spcBef>
                <a:spcPts val="1100"/>
              </a:spcBef>
              <a:spcAft>
                <a:spcPts val="400"/>
              </a:spcAft>
              <a:buClr>
                <a:schemeClr val="tx2"/>
              </a:buClr>
              <a:buSzPct val="70000"/>
              <a:buFont typeface="Wingdings" pitchFamily="2" charset="2"/>
              <a:buChar char="§"/>
              <a:tabLst/>
              <a:defRPr sz="1800" kern="1200">
                <a:solidFill>
                  <a:schemeClr val="tx1"/>
                </a:solidFill>
                <a:latin typeface="+mn-lt"/>
                <a:ea typeface="+mn-ea"/>
                <a:cs typeface="+mn-cs"/>
              </a:defRPr>
            </a:lvl2pPr>
            <a:lvl3pPr marL="900000" indent="-180000" algn="l" defTabSz="914400" rtl="0" eaLnBrk="1" latinLnBrk="0" hangingPunct="1">
              <a:spcBef>
                <a:spcPts val="1100"/>
              </a:spcBef>
              <a:spcAft>
                <a:spcPts val="400"/>
              </a:spcAft>
              <a:buClr>
                <a:schemeClr val="tx2"/>
              </a:buClr>
              <a:buSzPct val="70000"/>
              <a:buFont typeface="Wingdings" pitchFamily="2" charset="2"/>
              <a:buChar char="§"/>
              <a:tabLst/>
              <a:defRPr sz="1600" kern="1200">
                <a:solidFill>
                  <a:schemeClr val="tx1"/>
                </a:solidFill>
                <a:latin typeface="+mn-lt"/>
                <a:ea typeface="+mn-ea"/>
                <a:cs typeface="+mn-cs"/>
              </a:defRPr>
            </a:lvl3pPr>
            <a:lvl4pPr marL="0" indent="0" algn="l" defTabSz="914400" rtl="0" eaLnBrk="1" latinLnBrk="0" hangingPunct="1">
              <a:spcBef>
                <a:spcPts val="1100"/>
              </a:spcBef>
              <a:spcAft>
                <a:spcPts val="400"/>
              </a:spcAft>
              <a:buClr>
                <a:schemeClr val="tx2"/>
              </a:buClr>
              <a:buSzPct val="70000"/>
              <a:buFont typeface="Wingdings" pitchFamily="2" charset="2"/>
              <a:buNone/>
              <a:tabLst/>
              <a:defRPr sz="1800" kern="1200">
                <a:solidFill>
                  <a:schemeClr val="tx1"/>
                </a:solidFill>
                <a:latin typeface="+mn-lt"/>
                <a:ea typeface="+mn-ea"/>
                <a:cs typeface="+mn-cs"/>
              </a:defRPr>
            </a:lvl4pPr>
            <a:lvl5pPr marL="0" indent="0" algn="l" defTabSz="914400" rtl="0" eaLnBrk="1" latinLnBrk="0" hangingPunct="1">
              <a:spcBef>
                <a:spcPts val="1100"/>
              </a:spcBef>
              <a:spcAft>
                <a:spcPts val="400"/>
              </a:spcAft>
              <a:buClr>
                <a:schemeClr val="tx2"/>
              </a:buClr>
              <a:buSzPct val="70000"/>
              <a:buFont typeface="Wingdings" pitchFamily="2" charset="2"/>
              <a:buNone/>
              <a:defRPr sz="1800" b="1" kern="1200">
                <a:solidFill>
                  <a:schemeClr val="tx1"/>
                </a:solidFill>
                <a:latin typeface="+mn-lt"/>
                <a:ea typeface="+mn-ea"/>
                <a:cs typeface="+mn-cs"/>
              </a:defRPr>
            </a:lvl5pPr>
            <a:lvl6pPr marL="0" indent="0" algn="l" defTabSz="914400" rtl="0" eaLnBrk="1" latinLnBrk="0" hangingPunct="1">
              <a:spcBef>
                <a:spcPts val="1100"/>
              </a:spcBef>
              <a:buClr>
                <a:schemeClr val="tx2"/>
              </a:buClr>
              <a:buSzPct val="70000"/>
              <a:buFont typeface="Arial" pitchFamily="34" charset="0"/>
              <a:buNone/>
              <a:defRPr sz="1800" b="1" kern="1200">
                <a:solidFill>
                  <a:schemeClr val="accent1"/>
                </a:solidFill>
                <a:latin typeface="+mn-lt"/>
                <a:ea typeface="+mn-ea"/>
                <a:cs typeface="+mn-cs"/>
              </a:defRPr>
            </a:lvl6pPr>
            <a:lvl7pPr marL="0" indent="0" algn="l" defTabSz="914400" rtl="0" eaLnBrk="1" latinLnBrk="0" hangingPunct="1">
              <a:spcBef>
                <a:spcPts val="1100"/>
              </a:spcBef>
              <a:buFont typeface="Arial" pitchFamily="34" charset="0"/>
              <a:buNone/>
              <a:defRPr sz="9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2897"/>
              </a:buClr>
              <a:buNone/>
            </a:pPr>
            <a:r>
              <a:rPr lang="en-US" dirty="0">
                <a:solidFill>
                  <a:srgbClr val="000000"/>
                </a:solidFill>
              </a:rPr>
              <a:t>Mobility</a:t>
            </a:r>
          </a:p>
        </p:txBody>
      </p:sp>
      <p:sp>
        <p:nvSpPr>
          <p:cNvPr id="2" name="Title 1"/>
          <p:cNvSpPr>
            <a:spLocks noGrp="1"/>
          </p:cNvSpPr>
          <p:nvPr>
            <p:ph type="title"/>
          </p:nvPr>
        </p:nvSpPr>
        <p:spPr/>
        <p:txBody>
          <a:bodyPr/>
          <a:lstStyle/>
          <a:p>
            <a:r>
              <a:rPr lang="en-US" dirty="0"/>
              <a:t>Market Trends</a:t>
            </a:r>
          </a:p>
        </p:txBody>
      </p:sp>
      <p:sp>
        <p:nvSpPr>
          <p:cNvPr id="33" name="Text Placeholder 2"/>
          <p:cNvSpPr>
            <a:spLocks noGrp="1"/>
          </p:cNvSpPr>
          <p:nvPr>
            <p:ph type="subTitle" idx="1"/>
          </p:nvPr>
        </p:nvSpPr>
        <p:spPr/>
        <p:txBody>
          <a:bodyPr>
            <a:normAutofit fontScale="70000" lnSpcReduction="20000"/>
          </a:bodyPr>
          <a:lstStyle/>
          <a:p>
            <a:r>
              <a:rPr lang="en-US" dirty="0"/>
              <a:t>The Five Major Trends that Manufacturers Must Follow</a:t>
            </a:r>
            <a:br>
              <a:rPr lang="en-US" dirty="0"/>
            </a:br>
            <a:endParaRPr lang="en-US" dirty="0"/>
          </a:p>
        </p:txBody>
      </p:sp>
      <p:graphicFrame>
        <p:nvGraphicFramePr>
          <p:cNvPr id="31" name="Diagram 30"/>
          <p:cNvGraphicFramePr/>
          <p:nvPr>
            <p:extLst/>
          </p:nvPr>
        </p:nvGraphicFramePr>
        <p:xfrm>
          <a:off x="3610695" y="1592267"/>
          <a:ext cx="4970612"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xt Placeholder 2"/>
          <p:cNvSpPr txBox="1">
            <a:spLocks/>
          </p:cNvSpPr>
          <p:nvPr/>
        </p:nvSpPr>
        <p:spPr bwMode="gray">
          <a:xfrm>
            <a:off x="3473826" y="5413248"/>
            <a:ext cx="1014749" cy="312738"/>
          </a:xfrm>
          <a:prstGeom prst="rect">
            <a:avLst/>
          </a:prstGeom>
        </p:spPr>
        <p:txBody>
          <a:bodyPr vert="horz" lIns="0" tIns="0" rIns="0" bIns="0" spcCol="120843" rtlCol="0">
            <a:noAutofit/>
          </a:bodyPr>
          <a:lstStyle>
            <a:lvl1pPr marL="180975" indent="-180975" algn="l" defTabSz="914400" rtl="0" eaLnBrk="1" latinLnBrk="0" hangingPunct="1">
              <a:spcBef>
                <a:spcPts val="1100"/>
              </a:spcBef>
              <a:spcAft>
                <a:spcPts val="0"/>
              </a:spcAft>
              <a:buClr>
                <a:schemeClr val="tx2"/>
              </a:buClr>
              <a:buSzPct val="70000"/>
              <a:buFont typeface="Wingdings" pitchFamily="2" charset="2"/>
              <a:buChar char="§"/>
              <a:defRPr sz="1800" kern="1200">
                <a:solidFill>
                  <a:schemeClr val="tx1"/>
                </a:solidFill>
                <a:latin typeface="+mn-lt"/>
                <a:ea typeface="+mn-ea"/>
                <a:cs typeface="+mn-cs"/>
              </a:defRPr>
            </a:lvl1pPr>
            <a:lvl2pPr marL="540000" indent="-180975" algn="l" defTabSz="914400" rtl="0" eaLnBrk="1" latinLnBrk="0" hangingPunct="1">
              <a:spcBef>
                <a:spcPts val="1100"/>
              </a:spcBef>
              <a:spcAft>
                <a:spcPts val="400"/>
              </a:spcAft>
              <a:buClr>
                <a:schemeClr val="tx2"/>
              </a:buClr>
              <a:buSzPct val="70000"/>
              <a:buFont typeface="Wingdings" pitchFamily="2" charset="2"/>
              <a:buChar char="§"/>
              <a:tabLst/>
              <a:defRPr sz="1800" kern="1200">
                <a:solidFill>
                  <a:schemeClr val="tx1"/>
                </a:solidFill>
                <a:latin typeface="+mn-lt"/>
                <a:ea typeface="+mn-ea"/>
                <a:cs typeface="+mn-cs"/>
              </a:defRPr>
            </a:lvl2pPr>
            <a:lvl3pPr marL="900000" indent="-180000" algn="l" defTabSz="914400" rtl="0" eaLnBrk="1" latinLnBrk="0" hangingPunct="1">
              <a:spcBef>
                <a:spcPts val="1100"/>
              </a:spcBef>
              <a:spcAft>
                <a:spcPts val="400"/>
              </a:spcAft>
              <a:buClr>
                <a:schemeClr val="tx2"/>
              </a:buClr>
              <a:buSzPct val="70000"/>
              <a:buFont typeface="Wingdings" pitchFamily="2" charset="2"/>
              <a:buChar char="§"/>
              <a:tabLst/>
              <a:defRPr sz="1600" kern="1200">
                <a:solidFill>
                  <a:schemeClr val="tx1"/>
                </a:solidFill>
                <a:latin typeface="+mn-lt"/>
                <a:ea typeface="+mn-ea"/>
                <a:cs typeface="+mn-cs"/>
              </a:defRPr>
            </a:lvl3pPr>
            <a:lvl4pPr marL="0" indent="0" algn="l" defTabSz="914400" rtl="0" eaLnBrk="1" latinLnBrk="0" hangingPunct="1">
              <a:spcBef>
                <a:spcPts val="1100"/>
              </a:spcBef>
              <a:spcAft>
                <a:spcPts val="400"/>
              </a:spcAft>
              <a:buClr>
                <a:schemeClr val="tx2"/>
              </a:buClr>
              <a:buSzPct val="70000"/>
              <a:buFont typeface="Wingdings" pitchFamily="2" charset="2"/>
              <a:buNone/>
              <a:tabLst/>
              <a:defRPr sz="1800" kern="1200">
                <a:solidFill>
                  <a:schemeClr val="tx1"/>
                </a:solidFill>
                <a:latin typeface="+mn-lt"/>
                <a:ea typeface="+mn-ea"/>
                <a:cs typeface="+mn-cs"/>
              </a:defRPr>
            </a:lvl4pPr>
            <a:lvl5pPr marL="0" indent="0" algn="l" defTabSz="914400" rtl="0" eaLnBrk="1" latinLnBrk="0" hangingPunct="1">
              <a:spcBef>
                <a:spcPts val="1100"/>
              </a:spcBef>
              <a:spcAft>
                <a:spcPts val="400"/>
              </a:spcAft>
              <a:buClr>
                <a:schemeClr val="tx2"/>
              </a:buClr>
              <a:buSzPct val="70000"/>
              <a:buFont typeface="Wingdings" pitchFamily="2" charset="2"/>
              <a:buNone/>
              <a:defRPr sz="1800" b="1" kern="1200">
                <a:solidFill>
                  <a:schemeClr val="tx1"/>
                </a:solidFill>
                <a:latin typeface="+mn-lt"/>
                <a:ea typeface="+mn-ea"/>
                <a:cs typeface="+mn-cs"/>
              </a:defRPr>
            </a:lvl5pPr>
            <a:lvl6pPr marL="0" indent="0" algn="l" defTabSz="914400" rtl="0" eaLnBrk="1" latinLnBrk="0" hangingPunct="1">
              <a:spcBef>
                <a:spcPts val="1100"/>
              </a:spcBef>
              <a:buClr>
                <a:schemeClr val="tx2"/>
              </a:buClr>
              <a:buSzPct val="70000"/>
              <a:buFont typeface="Arial" pitchFamily="34" charset="0"/>
              <a:buNone/>
              <a:defRPr sz="1800" b="1" kern="1200">
                <a:solidFill>
                  <a:schemeClr val="accent1"/>
                </a:solidFill>
                <a:latin typeface="+mn-lt"/>
                <a:ea typeface="+mn-ea"/>
                <a:cs typeface="+mn-cs"/>
              </a:defRPr>
            </a:lvl6pPr>
            <a:lvl7pPr marL="0" indent="0" algn="l" defTabSz="914400" rtl="0" eaLnBrk="1" latinLnBrk="0" hangingPunct="1">
              <a:spcBef>
                <a:spcPts val="1100"/>
              </a:spcBef>
              <a:buFont typeface="Arial" pitchFamily="34" charset="0"/>
              <a:buNone/>
              <a:defRPr sz="9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2897"/>
              </a:buClr>
              <a:buNone/>
            </a:pPr>
            <a:r>
              <a:rPr lang="en-US" dirty="0">
                <a:solidFill>
                  <a:srgbClr val="000000"/>
                </a:solidFill>
              </a:rPr>
              <a:t>Analytics</a:t>
            </a:r>
          </a:p>
        </p:txBody>
      </p:sp>
      <p:sp>
        <p:nvSpPr>
          <p:cNvPr id="35" name="Text Placeholder 2"/>
          <p:cNvSpPr txBox="1">
            <a:spLocks/>
          </p:cNvSpPr>
          <p:nvPr/>
        </p:nvSpPr>
        <p:spPr bwMode="gray">
          <a:xfrm>
            <a:off x="7845574" y="5233057"/>
            <a:ext cx="1421194" cy="312738"/>
          </a:xfrm>
          <a:prstGeom prst="rect">
            <a:avLst/>
          </a:prstGeom>
        </p:spPr>
        <p:txBody>
          <a:bodyPr vert="horz" lIns="0" tIns="0" rIns="0" bIns="0" spcCol="120843" rtlCol="0">
            <a:noAutofit/>
          </a:bodyPr>
          <a:lstStyle>
            <a:lvl1pPr marL="180975" indent="-180975" algn="l" defTabSz="914400" rtl="0" eaLnBrk="1" latinLnBrk="0" hangingPunct="1">
              <a:spcBef>
                <a:spcPts val="1100"/>
              </a:spcBef>
              <a:spcAft>
                <a:spcPts val="0"/>
              </a:spcAft>
              <a:buClr>
                <a:schemeClr val="tx2"/>
              </a:buClr>
              <a:buSzPct val="70000"/>
              <a:buFont typeface="Wingdings" pitchFamily="2" charset="2"/>
              <a:buChar char="§"/>
              <a:defRPr sz="1800" kern="1200">
                <a:solidFill>
                  <a:schemeClr val="tx1"/>
                </a:solidFill>
                <a:latin typeface="+mn-lt"/>
                <a:ea typeface="+mn-ea"/>
                <a:cs typeface="+mn-cs"/>
              </a:defRPr>
            </a:lvl1pPr>
            <a:lvl2pPr marL="540000" indent="-180975" algn="l" defTabSz="914400" rtl="0" eaLnBrk="1" latinLnBrk="0" hangingPunct="1">
              <a:spcBef>
                <a:spcPts val="1100"/>
              </a:spcBef>
              <a:spcAft>
                <a:spcPts val="400"/>
              </a:spcAft>
              <a:buClr>
                <a:schemeClr val="tx2"/>
              </a:buClr>
              <a:buSzPct val="70000"/>
              <a:buFont typeface="Wingdings" pitchFamily="2" charset="2"/>
              <a:buChar char="§"/>
              <a:tabLst/>
              <a:defRPr sz="1800" kern="1200">
                <a:solidFill>
                  <a:schemeClr val="tx1"/>
                </a:solidFill>
                <a:latin typeface="+mn-lt"/>
                <a:ea typeface="+mn-ea"/>
                <a:cs typeface="+mn-cs"/>
              </a:defRPr>
            </a:lvl2pPr>
            <a:lvl3pPr marL="900000" indent="-180000" algn="l" defTabSz="914400" rtl="0" eaLnBrk="1" latinLnBrk="0" hangingPunct="1">
              <a:spcBef>
                <a:spcPts val="1100"/>
              </a:spcBef>
              <a:spcAft>
                <a:spcPts val="400"/>
              </a:spcAft>
              <a:buClr>
                <a:schemeClr val="tx2"/>
              </a:buClr>
              <a:buSzPct val="70000"/>
              <a:buFont typeface="Wingdings" pitchFamily="2" charset="2"/>
              <a:buChar char="§"/>
              <a:tabLst/>
              <a:defRPr sz="1600" kern="1200">
                <a:solidFill>
                  <a:schemeClr val="tx1"/>
                </a:solidFill>
                <a:latin typeface="+mn-lt"/>
                <a:ea typeface="+mn-ea"/>
                <a:cs typeface="+mn-cs"/>
              </a:defRPr>
            </a:lvl3pPr>
            <a:lvl4pPr marL="0" indent="0" algn="l" defTabSz="914400" rtl="0" eaLnBrk="1" latinLnBrk="0" hangingPunct="1">
              <a:spcBef>
                <a:spcPts val="1100"/>
              </a:spcBef>
              <a:spcAft>
                <a:spcPts val="400"/>
              </a:spcAft>
              <a:buClr>
                <a:schemeClr val="tx2"/>
              </a:buClr>
              <a:buSzPct val="70000"/>
              <a:buFont typeface="Wingdings" pitchFamily="2" charset="2"/>
              <a:buNone/>
              <a:tabLst/>
              <a:defRPr sz="1800" kern="1200">
                <a:solidFill>
                  <a:schemeClr val="tx1"/>
                </a:solidFill>
                <a:latin typeface="+mn-lt"/>
                <a:ea typeface="+mn-ea"/>
                <a:cs typeface="+mn-cs"/>
              </a:defRPr>
            </a:lvl4pPr>
            <a:lvl5pPr marL="0" indent="0" algn="l" defTabSz="914400" rtl="0" eaLnBrk="1" latinLnBrk="0" hangingPunct="1">
              <a:spcBef>
                <a:spcPts val="1100"/>
              </a:spcBef>
              <a:spcAft>
                <a:spcPts val="400"/>
              </a:spcAft>
              <a:buClr>
                <a:schemeClr val="tx2"/>
              </a:buClr>
              <a:buSzPct val="70000"/>
              <a:buFont typeface="Wingdings" pitchFamily="2" charset="2"/>
              <a:buNone/>
              <a:defRPr sz="1800" b="1" kern="1200">
                <a:solidFill>
                  <a:schemeClr val="tx1"/>
                </a:solidFill>
                <a:latin typeface="+mn-lt"/>
                <a:ea typeface="+mn-ea"/>
                <a:cs typeface="+mn-cs"/>
              </a:defRPr>
            </a:lvl5pPr>
            <a:lvl6pPr marL="0" indent="0" algn="l" defTabSz="914400" rtl="0" eaLnBrk="1" latinLnBrk="0" hangingPunct="1">
              <a:spcBef>
                <a:spcPts val="1100"/>
              </a:spcBef>
              <a:buClr>
                <a:schemeClr val="tx2"/>
              </a:buClr>
              <a:buSzPct val="70000"/>
              <a:buFont typeface="Arial" pitchFamily="34" charset="0"/>
              <a:buNone/>
              <a:defRPr sz="1800" b="1" kern="1200">
                <a:solidFill>
                  <a:schemeClr val="accent1"/>
                </a:solidFill>
                <a:latin typeface="+mn-lt"/>
                <a:ea typeface="+mn-ea"/>
                <a:cs typeface="+mn-cs"/>
              </a:defRPr>
            </a:lvl6pPr>
            <a:lvl7pPr marL="0" indent="0" algn="l" defTabSz="914400" rtl="0" eaLnBrk="1" latinLnBrk="0" hangingPunct="1">
              <a:spcBef>
                <a:spcPts val="1100"/>
              </a:spcBef>
              <a:buFont typeface="Arial" pitchFamily="34" charset="0"/>
              <a:buNone/>
              <a:defRPr sz="9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2897"/>
              </a:buClr>
              <a:buNone/>
            </a:pPr>
            <a:r>
              <a:rPr lang="en-US" dirty="0">
                <a:solidFill>
                  <a:srgbClr val="000000"/>
                </a:solidFill>
              </a:rPr>
              <a:t>Cloud Computing</a:t>
            </a:r>
          </a:p>
        </p:txBody>
      </p:sp>
      <p:sp>
        <p:nvSpPr>
          <p:cNvPr id="40" name="Text Placeholder 2"/>
          <p:cNvSpPr txBox="1">
            <a:spLocks/>
          </p:cNvSpPr>
          <p:nvPr/>
        </p:nvSpPr>
        <p:spPr bwMode="gray">
          <a:xfrm>
            <a:off x="7980347" y="2404338"/>
            <a:ext cx="792726" cy="312738"/>
          </a:xfrm>
          <a:prstGeom prst="rect">
            <a:avLst/>
          </a:prstGeom>
        </p:spPr>
        <p:txBody>
          <a:bodyPr vert="horz" lIns="0" tIns="0" rIns="0" bIns="0" spcCol="120843" rtlCol="0">
            <a:noAutofit/>
          </a:bodyPr>
          <a:lstStyle>
            <a:lvl1pPr marL="180975" indent="-180975" algn="l" defTabSz="914400" rtl="0" eaLnBrk="1" latinLnBrk="0" hangingPunct="1">
              <a:spcBef>
                <a:spcPts val="1100"/>
              </a:spcBef>
              <a:spcAft>
                <a:spcPts val="0"/>
              </a:spcAft>
              <a:buClr>
                <a:schemeClr val="tx2"/>
              </a:buClr>
              <a:buSzPct val="70000"/>
              <a:buFont typeface="Wingdings" pitchFamily="2" charset="2"/>
              <a:buChar char="§"/>
              <a:defRPr sz="1800" kern="1200">
                <a:solidFill>
                  <a:schemeClr val="tx1"/>
                </a:solidFill>
                <a:latin typeface="+mn-lt"/>
                <a:ea typeface="+mn-ea"/>
                <a:cs typeface="+mn-cs"/>
              </a:defRPr>
            </a:lvl1pPr>
            <a:lvl2pPr marL="540000" indent="-180975" algn="l" defTabSz="914400" rtl="0" eaLnBrk="1" latinLnBrk="0" hangingPunct="1">
              <a:spcBef>
                <a:spcPts val="1100"/>
              </a:spcBef>
              <a:spcAft>
                <a:spcPts val="400"/>
              </a:spcAft>
              <a:buClr>
                <a:schemeClr val="tx2"/>
              </a:buClr>
              <a:buSzPct val="70000"/>
              <a:buFont typeface="Wingdings" pitchFamily="2" charset="2"/>
              <a:buChar char="§"/>
              <a:tabLst/>
              <a:defRPr sz="1800" kern="1200">
                <a:solidFill>
                  <a:schemeClr val="tx1"/>
                </a:solidFill>
                <a:latin typeface="+mn-lt"/>
                <a:ea typeface="+mn-ea"/>
                <a:cs typeface="+mn-cs"/>
              </a:defRPr>
            </a:lvl2pPr>
            <a:lvl3pPr marL="900000" indent="-180000" algn="l" defTabSz="914400" rtl="0" eaLnBrk="1" latinLnBrk="0" hangingPunct="1">
              <a:spcBef>
                <a:spcPts val="1100"/>
              </a:spcBef>
              <a:spcAft>
                <a:spcPts val="400"/>
              </a:spcAft>
              <a:buClr>
                <a:schemeClr val="tx2"/>
              </a:buClr>
              <a:buSzPct val="70000"/>
              <a:buFont typeface="Wingdings" pitchFamily="2" charset="2"/>
              <a:buChar char="§"/>
              <a:tabLst/>
              <a:defRPr sz="1600" kern="1200">
                <a:solidFill>
                  <a:schemeClr val="tx1"/>
                </a:solidFill>
                <a:latin typeface="+mn-lt"/>
                <a:ea typeface="+mn-ea"/>
                <a:cs typeface="+mn-cs"/>
              </a:defRPr>
            </a:lvl3pPr>
            <a:lvl4pPr marL="0" indent="0" algn="l" defTabSz="914400" rtl="0" eaLnBrk="1" latinLnBrk="0" hangingPunct="1">
              <a:spcBef>
                <a:spcPts val="1100"/>
              </a:spcBef>
              <a:spcAft>
                <a:spcPts val="400"/>
              </a:spcAft>
              <a:buClr>
                <a:schemeClr val="tx2"/>
              </a:buClr>
              <a:buSzPct val="70000"/>
              <a:buFont typeface="Wingdings" pitchFamily="2" charset="2"/>
              <a:buNone/>
              <a:tabLst/>
              <a:defRPr sz="1800" kern="1200">
                <a:solidFill>
                  <a:schemeClr val="tx1"/>
                </a:solidFill>
                <a:latin typeface="+mn-lt"/>
                <a:ea typeface="+mn-ea"/>
                <a:cs typeface="+mn-cs"/>
              </a:defRPr>
            </a:lvl4pPr>
            <a:lvl5pPr marL="0" indent="0" algn="l" defTabSz="914400" rtl="0" eaLnBrk="1" latinLnBrk="0" hangingPunct="1">
              <a:spcBef>
                <a:spcPts val="1100"/>
              </a:spcBef>
              <a:spcAft>
                <a:spcPts val="400"/>
              </a:spcAft>
              <a:buClr>
                <a:schemeClr val="tx2"/>
              </a:buClr>
              <a:buSzPct val="70000"/>
              <a:buFont typeface="Wingdings" pitchFamily="2" charset="2"/>
              <a:buNone/>
              <a:defRPr sz="1800" b="1" kern="1200">
                <a:solidFill>
                  <a:schemeClr val="tx1"/>
                </a:solidFill>
                <a:latin typeface="+mn-lt"/>
                <a:ea typeface="+mn-ea"/>
                <a:cs typeface="+mn-cs"/>
              </a:defRPr>
            </a:lvl5pPr>
            <a:lvl6pPr marL="0" indent="0" algn="l" defTabSz="914400" rtl="0" eaLnBrk="1" latinLnBrk="0" hangingPunct="1">
              <a:spcBef>
                <a:spcPts val="1100"/>
              </a:spcBef>
              <a:buClr>
                <a:schemeClr val="tx2"/>
              </a:buClr>
              <a:buSzPct val="70000"/>
              <a:buFont typeface="Arial" pitchFamily="34" charset="0"/>
              <a:buNone/>
              <a:defRPr sz="1800" b="1" kern="1200">
                <a:solidFill>
                  <a:schemeClr val="accent1"/>
                </a:solidFill>
                <a:latin typeface="+mn-lt"/>
                <a:ea typeface="+mn-ea"/>
                <a:cs typeface="+mn-cs"/>
              </a:defRPr>
            </a:lvl6pPr>
            <a:lvl7pPr marL="0" indent="0" algn="l" defTabSz="914400" rtl="0" eaLnBrk="1" latinLnBrk="0" hangingPunct="1">
              <a:spcBef>
                <a:spcPts val="1100"/>
              </a:spcBef>
              <a:buFont typeface="Arial" pitchFamily="34" charset="0"/>
              <a:buNone/>
              <a:defRPr sz="9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2897"/>
              </a:buClr>
              <a:buNone/>
            </a:pPr>
            <a:r>
              <a:rPr lang="en-US" dirty="0">
                <a:solidFill>
                  <a:srgbClr val="000000"/>
                </a:solidFill>
              </a:rPr>
              <a:t>Big Data</a:t>
            </a:r>
          </a:p>
        </p:txBody>
      </p:sp>
      <p:sp>
        <p:nvSpPr>
          <p:cNvPr id="43" name="Text Placeholder 2"/>
          <p:cNvSpPr txBox="1">
            <a:spLocks/>
          </p:cNvSpPr>
          <p:nvPr/>
        </p:nvSpPr>
        <p:spPr bwMode="gray">
          <a:xfrm>
            <a:off x="6703687" y="1463247"/>
            <a:ext cx="963536" cy="609600"/>
          </a:xfrm>
          <a:prstGeom prst="rect">
            <a:avLst/>
          </a:prstGeom>
        </p:spPr>
        <p:txBody>
          <a:bodyPr vert="horz" lIns="0" tIns="0" rIns="0" bIns="0" spcCol="120843" rtlCol="0">
            <a:noAutofit/>
          </a:bodyPr>
          <a:lstStyle>
            <a:lvl1pPr marL="180975" indent="-180975" algn="l" defTabSz="914400" rtl="0" eaLnBrk="1" latinLnBrk="0" hangingPunct="1">
              <a:spcBef>
                <a:spcPts val="1100"/>
              </a:spcBef>
              <a:spcAft>
                <a:spcPts val="0"/>
              </a:spcAft>
              <a:buClr>
                <a:schemeClr val="tx2"/>
              </a:buClr>
              <a:buSzPct val="70000"/>
              <a:buFont typeface="Wingdings" pitchFamily="2" charset="2"/>
              <a:buChar char="§"/>
              <a:defRPr sz="1800" kern="1200">
                <a:solidFill>
                  <a:schemeClr val="tx1"/>
                </a:solidFill>
                <a:latin typeface="+mn-lt"/>
                <a:ea typeface="+mn-ea"/>
                <a:cs typeface="+mn-cs"/>
              </a:defRPr>
            </a:lvl1pPr>
            <a:lvl2pPr marL="540000" indent="-180975" algn="l" defTabSz="914400" rtl="0" eaLnBrk="1" latinLnBrk="0" hangingPunct="1">
              <a:spcBef>
                <a:spcPts val="1100"/>
              </a:spcBef>
              <a:spcAft>
                <a:spcPts val="400"/>
              </a:spcAft>
              <a:buClr>
                <a:schemeClr val="tx2"/>
              </a:buClr>
              <a:buSzPct val="70000"/>
              <a:buFont typeface="Wingdings" pitchFamily="2" charset="2"/>
              <a:buChar char="§"/>
              <a:tabLst/>
              <a:defRPr sz="1800" kern="1200">
                <a:solidFill>
                  <a:schemeClr val="tx1"/>
                </a:solidFill>
                <a:latin typeface="+mn-lt"/>
                <a:ea typeface="+mn-ea"/>
                <a:cs typeface="+mn-cs"/>
              </a:defRPr>
            </a:lvl2pPr>
            <a:lvl3pPr marL="900000" indent="-180000" algn="l" defTabSz="914400" rtl="0" eaLnBrk="1" latinLnBrk="0" hangingPunct="1">
              <a:spcBef>
                <a:spcPts val="1100"/>
              </a:spcBef>
              <a:spcAft>
                <a:spcPts val="400"/>
              </a:spcAft>
              <a:buClr>
                <a:schemeClr val="tx2"/>
              </a:buClr>
              <a:buSzPct val="70000"/>
              <a:buFont typeface="Wingdings" pitchFamily="2" charset="2"/>
              <a:buChar char="§"/>
              <a:tabLst/>
              <a:defRPr sz="1600" kern="1200">
                <a:solidFill>
                  <a:schemeClr val="tx1"/>
                </a:solidFill>
                <a:latin typeface="+mn-lt"/>
                <a:ea typeface="+mn-ea"/>
                <a:cs typeface="+mn-cs"/>
              </a:defRPr>
            </a:lvl3pPr>
            <a:lvl4pPr marL="0" indent="0" algn="l" defTabSz="914400" rtl="0" eaLnBrk="1" latinLnBrk="0" hangingPunct="1">
              <a:spcBef>
                <a:spcPts val="1100"/>
              </a:spcBef>
              <a:spcAft>
                <a:spcPts val="400"/>
              </a:spcAft>
              <a:buClr>
                <a:schemeClr val="tx2"/>
              </a:buClr>
              <a:buSzPct val="70000"/>
              <a:buFont typeface="Wingdings" pitchFamily="2" charset="2"/>
              <a:buNone/>
              <a:tabLst/>
              <a:defRPr sz="1800" kern="1200">
                <a:solidFill>
                  <a:schemeClr val="tx1"/>
                </a:solidFill>
                <a:latin typeface="+mn-lt"/>
                <a:ea typeface="+mn-ea"/>
                <a:cs typeface="+mn-cs"/>
              </a:defRPr>
            </a:lvl4pPr>
            <a:lvl5pPr marL="0" indent="0" algn="l" defTabSz="914400" rtl="0" eaLnBrk="1" latinLnBrk="0" hangingPunct="1">
              <a:spcBef>
                <a:spcPts val="1100"/>
              </a:spcBef>
              <a:spcAft>
                <a:spcPts val="400"/>
              </a:spcAft>
              <a:buClr>
                <a:schemeClr val="tx2"/>
              </a:buClr>
              <a:buSzPct val="70000"/>
              <a:buFont typeface="Wingdings" pitchFamily="2" charset="2"/>
              <a:buNone/>
              <a:defRPr sz="1800" b="1" kern="1200">
                <a:solidFill>
                  <a:schemeClr val="tx1"/>
                </a:solidFill>
                <a:latin typeface="+mn-lt"/>
                <a:ea typeface="+mn-ea"/>
                <a:cs typeface="+mn-cs"/>
              </a:defRPr>
            </a:lvl5pPr>
            <a:lvl6pPr marL="0" indent="0" algn="l" defTabSz="914400" rtl="0" eaLnBrk="1" latinLnBrk="0" hangingPunct="1">
              <a:spcBef>
                <a:spcPts val="1100"/>
              </a:spcBef>
              <a:buClr>
                <a:schemeClr val="tx2"/>
              </a:buClr>
              <a:buSzPct val="70000"/>
              <a:buFont typeface="Arial" pitchFamily="34" charset="0"/>
              <a:buNone/>
              <a:defRPr sz="1800" b="1" kern="1200">
                <a:solidFill>
                  <a:schemeClr val="accent1"/>
                </a:solidFill>
                <a:latin typeface="+mn-lt"/>
                <a:ea typeface="+mn-ea"/>
                <a:cs typeface="+mn-cs"/>
              </a:defRPr>
            </a:lvl6pPr>
            <a:lvl7pPr marL="0" indent="0" algn="l" defTabSz="914400" rtl="0" eaLnBrk="1" latinLnBrk="0" hangingPunct="1">
              <a:spcBef>
                <a:spcPts val="1100"/>
              </a:spcBef>
              <a:buFont typeface="Arial" pitchFamily="34" charset="0"/>
              <a:buNone/>
              <a:defRPr sz="9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2897"/>
              </a:buClr>
              <a:buNone/>
            </a:pPr>
            <a:r>
              <a:rPr lang="en-US" dirty="0">
                <a:solidFill>
                  <a:srgbClr val="000000"/>
                </a:solidFill>
              </a:rPr>
              <a:t>Internet of Things</a:t>
            </a:r>
          </a:p>
        </p:txBody>
      </p:sp>
      <p:sp>
        <p:nvSpPr>
          <p:cNvPr id="9" name="TextBox 8"/>
          <p:cNvSpPr txBox="1"/>
          <p:nvPr/>
        </p:nvSpPr>
        <p:spPr bwMode="gray">
          <a:xfrm>
            <a:off x="3008518" y="1506795"/>
            <a:ext cx="6403509" cy="540832"/>
          </a:xfrm>
          <a:prstGeom prst="rect">
            <a:avLst/>
          </a:prstGeom>
          <a:ln>
            <a:headEnd/>
            <a:tailEnd/>
          </a:ln>
        </p:spPr>
        <p:style>
          <a:lnRef idx="3">
            <a:schemeClr val="lt1"/>
          </a:lnRef>
          <a:fillRef idx="1">
            <a:schemeClr val="accent1"/>
          </a:fillRef>
          <a:effectRef idx="1">
            <a:schemeClr val="accent1"/>
          </a:effectRef>
          <a:fontRef idx="minor">
            <a:schemeClr val="lt1"/>
          </a:fontRef>
        </p:style>
        <p:txBody>
          <a:bodyPr vert="horz" wrap="square" lIns="90654" tIns="60436" rIns="90654" bIns="60436" numCol="1" rtlCol="0" anchor="t" anchorCtr="0" compatLnSpc="1">
            <a:prstTxWarp prst="textNoShape">
              <a:avLst/>
            </a:prstTxWarp>
            <a:noAutofit/>
          </a:bodyPr>
          <a:lstStyle/>
          <a:p>
            <a:pPr defTabSz="913850">
              <a:spcBef>
                <a:spcPts val="924"/>
              </a:spcBef>
              <a:buClr>
                <a:srgbClr val="002897"/>
              </a:buClr>
            </a:pPr>
            <a:r>
              <a:rPr lang="de-DE" sz="2000" dirty="0">
                <a:solidFill>
                  <a:srgbClr val="FFFFFF"/>
                </a:solidFill>
                <a:latin typeface="Arial" pitchFamily="34" charset="0"/>
                <a:cs typeface="Arial" pitchFamily="34" charset="0"/>
              </a:rPr>
              <a:t>What the customer really needs</a:t>
            </a:r>
          </a:p>
        </p:txBody>
      </p:sp>
      <p:sp>
        <p:nvSpPr>
          <p:cNvPr id="10" name="Pentagon 9"/>
          <p:cNvSpPr/>
          <p:nvPr/>
        </p:nvSpPr>
        <p:spPr bwMode="gray">
          <a:xfrm>
            <a:off x="3008514" y="2061935"/>
            <a:ext cx="1450667" cy="1489813"/>
          </a:xfrm>
          <a:prstGeom prst="homePlate">
            <a:avLst>
              <a:gd name="adj" fmla="val 13564"/>
            </a:avLst>
          </a:prstGeom>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chemeClr val="bg1"/>
                </a:solidFill>
                <a:cs typeface="Arial" pitchFamily="34" charset="0"/>
              </a:rPr>
              <a:t>Safety</a:t>
            </a:r>
            <a:endParaRPr lang="en-US" sz="1600" dirty="0">
              <a:solidFill>
                <a:schemeClr val="bg1"/>
              </a:solidFill>
              <a:cs typeface="Arial" pitchFamily="34" charset="0"/>
            </a:endParaRPr>
          </a:p>
        </p:txBody>
      </p:sp>
      <p:sp>
        <p:nvSpPr>
          <p:cNvPr id="11" name="Chevron 10"/>
          <p:cNvSpPr/>
          <p:nvPr/>
        </p:nvSpPr>
        <p:spPr bwMode="gray">
          <a:xfrm>
            <a:off x="4119285" y="2061935"/>
            <a:ext cx="1578107" cy="1489813"/>
          </a:xfrm>
          <a:prstGeom prst="chevron">
            <a:avLst>
              <a:gd name="adj" fmla="val 13564"/>
            </a:avLst>
          </a:prstGeom>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chemeClr val="bg1"/>
                </a:solidFill>
                <a:cs typeface="Arial" pitchFamily="34" charset="0"/>
              </a:rPr>
              <a:t>Lower cost and simplified operations</a:t>
            </a:r>
            <a:endParaRPr lang="en-US" sz="1600" dirty="0">
              <a:solidFill>
                <a:schemeClr val="bg1"/>
              </a:solidFill>
              <a:cs typeface="Arial" pitchFamily="34" charset="0"/>
            </a:endParaRPr>
          </a:p>
        </p:txBody>
      </p:sp>
      <p:sp>
        <p:nvSpPr>
          <p:cNvPr id="12" name="Chevron 11"/>
          <p:cNvSpPr/>
          <p:nvPr/>
        </p:nvSpPr>
        <p:spPr bwMode="gray">
          <a:xfrm>
            <a:off x="5484936" y="2061935"/>
            <a:ext cx="1576478" cy="1489813"/>
          </a:xfrm>
          <a:prstGeom prst="chevron">
            <a:avLst>
              <a:gd name="adj" fmla="val 13564"/>
            </a:avLst>
          </a:prstGeom>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chemeClr val="bg1"/>
                </a:solidFill>
                <a:cs typeface="Arial" pitchFamily="34" charset="0"/>
              </a:rPr>
              <a:t>Production efficiency</a:t>
            </a:r>
            <a:endParaRPr lang="en-US" sz="1600" dirty="0">
              <a:solidFill>
                <a:schemeClr val="bg1"/>
              </a:solidFill>
              <a:cs typeface="Arial" pitchFamily="34" charset="0"/>
            </a:endParaRPr>
          </a:p>
        </p:txBody>
      </p:sp>
      <p:sp>
        <p:nvSpPr>
          <p:cNvPr id="13" name="Chevron 12"/>
          <p:cNvSpPr/>
          <p:nvPr/>
        </p:nvSpPr>
        <p:spPr bwMode="gray">
          <a:xfrm>
            <a:off x="6723147" y="2061935"/>
            <a:ext cx="1599777" cy="1489813"/>
          </a:xfrm>
          <a:prstGeom prst="chevron">
            <a:avLst>
              <a:gd name="adj" fmla="val 13564"/>
            </a:avLst>
          </a:prstGeom>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chemeClr val="bg1"/>
                </a:solidFill>
                <a:cs typeface="Arial" pitchFamily="34" charset="0"/>
              </a:rPr>
              <a:t>Better asset utilitization / ROA</a:t>
            </a:r>
            <a:endParaRPr lang="en-US" sz="1600" dirty="0">
              <a:solidFill>
                <a:schemeClr val="bg1"/>
              </a:solidFill>
              <a:cs typeface="Arial" pitchFamily="34" charset="0"/>
            </a:endParaRPr>
          </a:p>
        </p:txBody>
      </p:sp>
      <p:sp>
        <p:nvSpPr>
          <p:cNvPr id="14" name="Pentagon 41"/>
          <p:cNvSpPr/>
          <p:nvPr/>
        </p:nvSpPr>
        <p:spPr bwMode="gray">
          <a:xfrm flipH="1">
            <a:off x="8072720" y="2061935"/>
            <a:ext cx="1339303" cy="1489813"/>
          </a:xfrm>
          <a:custGeom>
            <a:avLst/>
            <a:gdLst>
              <a:gd name="connsiteX0" fmla="*/ 0 w 1476000"/>
              <a:gd name="connsiteY0" fmla="*/ 0 h 720000"/>
              <a:gd name="connsiteX1" fmla="*/ 1283213 w 1476000"/>
              <a:gd name="connsiteY1" fmla="*/ 0 h 720000"/>
              <a:gd name="connsiteX2" fmla="*/ 1476000 w 1476000"/>
              <a:gd name="connsiteY2" fmla="*/ 360000 h 720000"/>
              <a:gd name="connsiteX3" fmla="*/ 1283213 w 1476000"/>
              <a:gd name="connsiteY3" fmla="*/ 720000 h 720000"/>
              <a:gd name="connsiteX4" fmla="*/ 0 w 1476000"/>
              <a:gd name="connsiteY4" fmla="*/ 720000 h 720000"/>
              <a:gd name="connsiteX5" fmla="*/ 0 w 1476000"/>
              <a:gd name="connsiteY5" fmla="*/ 0 h 720000"/>
              <a:gd name="connsiteX0" fmla="*/ 0 w 1283213"/>
              <a:gd name="connsiteY0" fmla="*/ 0 h 720000"/>
              <a:gd name="connsiteX1" fmla="*/ 1283213 w 1283213"/>
              <a:gd name="connsiteY1" fmla="*/ 0 h 720000"/>
              <a:gd name="connsiteX2" fmla="*/ 1085475 w 1283213"/>
              <a:gd name="connsiteY2" fmla="*/ 355238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12388 w 1283213"/>
              <a:gd name="connsiteY2" fmla="*/ 355238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48272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62419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73028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62418 w 1283213"/>
              <a:gd name="connsiteY2" fmla="*/ 356281 h 720000"/>
              <a:gd name="connsiteX3" fmla="*/ 1283213 w 1283213"/>
              <a:gd name="connsiteY3" fmla="*/ 720000 h 720000"/>
              <a:gd name="connsiteX4" fmla="*/ 0 w 1283213"/>
              <a:gd name="connsiteY4" fmla="*/ 720000 h 720000"/>
              <a:gd name="connsiteX5" fmla="*/ 0 w 1283213"/>
              <a:gd name="connsiteY5" fmla="*/ 0 h 7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213" h="720000">
                <a:moveTo>
                  <a:pt x="0" y="0"/>
                </a:moveTo>
                <a:lnTo>
                  <a:pt x="1283213" y="0"/>
                </a:lnTo>
                <a:lnTo>
                  <a:pt x="1162418" y="356281"/>
                </a:lnTo>
                <a:lnTo>
                  <a:pt x="1283213" y="720000"/>
                </a:lnTo>
                <a:lnTo>
                  <a:pt x="0" y="720000"/>
                </a:lnTo>
                <a:lnTo>
                  <a:pt x="0" y="0"/>
                </a:lnTo>
                <a:close/>
              </a:path>
            </a:pathLst>
          </a:custGeom>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chemeClr val="bg1"/>
                </a:solidFill>
                <a:cs typeface="Arial" pitchFamily="34" charset="0"/>
              </a:rPr>
              <a:t> More effective decisions</a:t>
            </a:r>
            <a:endParaRPr lang="en-US" sz="1600" dirty="0">
              <a:solidFill>
                <a:schemeClr val="bg1"/>
              </a:solidFill>
              <a:cs typeface="Arial" pitchFamily="34" charset="0"/>
            </a:endParaRPr>
          </a:p>
        </p:txBody>
      </p:sp>
      <p:sp>
        <p:nvSpPr>
          <p:cNvPr id="20" name="Footer Placeholder 3"/>
          <p:cNvSpPr>
            <a:spLocks noGrp="1"/>
          </p:cNvSpPr>
          <p:nvPr>
            <p:ph type="ftr" sz="quarter" idx="4294967295"/>
          </p:nvPr>
        </p:nvSpPr>
        <p:spPr>
          <a:xfrm>
            <a:off x="1739900" y="6200779"/>
            <a:ext cx="2808288" cy="657225"/>
          </a:xfrm>
          <a:prstGeom prst="rect">
            <a:avLst/>
          </a:prstGeom>
        </p:spPr>
        <p:txBody>
          <a:bodyPr/>
          <a:lstStyle/>
          <a:p>
            <a:pPr>
              <a:defRPr/>
            </a:pPr>
            <a:endParaRPr lang="en-US" dirty="0"/>
          </a:p>
          <a:p>
            <a:pPr algn="l" eaLnBrk="0" hangingPunct="0">
              <a:lnSpc>
                <a:spcPct val="85000"/>
              </a:lnSpc>
              <a:spcBef>
                <a:spcPct val="0"/>
              </a:spcBef>
              <a:buClrTx/>
              <a:buSzTx/>
              <a:defRPr/>
            </a:pPr>
            <a:r>
              <a:rPr lang="en-US" b="0" dirty="0">
                <a:solidFill>
                  <a:srgbClr val="666666"/>
                </a:solidFill>
              </a:rPr>
              <a:t>© ABB Group </a:t>
            </a:r>
          </a:p>
          <a:p>
            <a:pPr algn="l" eaLnBrk="0" hangingPunct="0">
              <a:lnSpc>
                <a:spcPct val="85000"/>
              </a:lnSpc>
              <a:spcBef>
                <a:spcPct val="0"/>
              </a:spcBef>
              <a:buClrTx/>
              <a:buSzTx/>
              <a:defRPr/>
            </a:pPr>
            <a:fld id="{E309641C-2BEA-494E-87AD-4C4B420A8320}" type="datetime4">
              <a:rPr lang="en-US" b="0">
                <a:solidFill>
                  <a:srgbClr val="666666"/>
                </a:solidFill>
              </a:rPr>
              <a:pPr algn="l" eaLnBrk="0" hangingPunct="0">
                <a:lnSpc>
                  <a:spcPct val="85000"/>
                </a:lnSpc>
                <a:spcBef>
                  <a:spcPct val="0"/>
                </a:spcBef>
                <a:buClrTx/>
                <a:buSzTx/>
                <a:defRPr/>
              </a:pPr>
              <a:t>March 15, 2017</a:t>
            </a:fld>
            <a:r>
              <a:rPr lang="en-US" b="0" dirty="0">
                <a:solidFill>
                  <a:srgbClr val="666666"/>
                </a:solidFill>
              </a:rPr>
              <a:t> | Slide </a:t>
            </a:r>
            <a:fld id="{FBD1DE01-D6BF-400B-9FFD-BD1BCA12BCEF}" type="slidenum">
              <a:rPr lang="en-US" b="0">
                <a:solidFill>
                  <a:srgbClr val="666666"/>
                </a:solidFill>
              </a:rPr>
              <a:pPr algn="l" eaLnBrk="0" hangingPunct="0">
                <a:lnSpc>
                  <a:spcPct val="85000"/>
                </a:lnSpc>
                <a:spcBef>
                  <a:spcPct val="0"/>
                </a:spcBef>
                <a:buClrTx/>
                <a:buSzTx/>
                <a:defRPr/>
              </a:pPr>
              <a:t>22</a:t>
            </a:fld>
            <a:endParaRPr lang="en-US" b="0" dirty="0">
              <a:solidFill>
                <a:srgbClr val="666666"/>
              </a:solidFill>
            </a:endParaRPr>
          </a:p>
        </p:txBody>
      </p:sp>
    </p:spTree>
    <p:extLst>
      <p:ext uri="{BB962C8B-B14F-4D97-AF65-F5344CB8AC3E}">
        <p14:creationId xmlns:p14="http://schemas.microsoft.com/office/powerpoint/2010/main" val="29326581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500"/>
                                        <p:tgtEl>
                                          <p:spTgt spid="3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0"/>
                                        </p:tgtEl>
                                        <p:attrNameLst>
                                          <p:attrName>style.visibility</p:attrName>
                                        </p:attrNameLst>
                                      </p:cBhvr>
                                      <p:to>
                                        <p:strVal val="visible"/>
                                      </p:to>
                                    </p:set>
                                    <p:animEffect transition="in" filter="fade">
                                      <p:cBhvr>
                                        <p:cTn id="16" dur="500"/>
                                        <p:tgtEl>
                                          <p:spTgt spid="4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3"/>
                                        </p:tgtEl>
                                        <p:attrNameLst>
                                          <p:attrName>style.visibility</p:attrName>
                                        </p:attrNameLst>
                                      </p:cBhvr>
                                      <p:to>
                                        <p:strVal val="visible"/>
                                      </p:to>
                                    </p:set>
                                    <p:animEffect transition="in" filter="fade">
                                      <p:cBhvr>
                                        <p:cTn id="19" dur="500"/>
                                        <p:tgtEl>
                                          <p:spTgt spid="4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mph" presetSubtype="0" fill="hold" grpId="1" nodeType="clickEffect">
                                  <p:stCondLst>
                                    <p:cond delay="0"/>
                                  </p:stCondLst>
                                  <p:childTnLst>
                                    <p:animScale>
                                      <p:cBhvr>
                                        <p:cTn id="26" dur="2000" fill="hold"/>
                                        <p:tgtEl>
                                          <p:spTgt spid="31"/>
                                        </p:tgtEl>
                                      </p:cBhvr>
                                      <p:by x="65000" y="65000"/>
                                    </p:animScale>
                                  </p:childTnLst>
                                </p:cTn>
                              </p:par>
                              <p:par>
                                <p:cTn id="27" presetID="42" presetClass="path" presetSubtype="0" accel="50000" decel="50000" fill="hold" grpId="2" nodeType="withEffect">
                                  <p:stCondLst>
                                    <p:cond delay="0"/>
                                  </p:stCondLst>
                                  <p:childTnLst>
                                    <p:animMotion origin="layout" path="M 0 4.44444E-6 L -0.09167 0.18125 " pathEditMode="relative" rAng="0" ptsTypes="AA">
                                      <p:cBhvr>
                                        <p:cTn id="28" dur="2000" fill="hold"/>
                                        <p:tgtEl>
                                          <p:spTgt spid="31"/>
                                        </p:tgtEl>
                                        <p:attrNameLst>
                                          <p:attrName>ppt_x</p:attrName>
                                          <p:attrName>ppt_y</p:attrName>
                                        </p:attrNameLst>
                                      </p:cBhvr>
                                      <p:rCtr x="-4583" y="9051"/>
                                    </p:animMotion>
                                  </p:childTnLst>
                                </p:cTn>
                              </p:par>
                              <p:par>
                                <p:cTn id="29" presetID="42" presetClass="path" presetSubtype="0" accel="50000" decel="50000" fill="hold" grpId="1" nodeType="withEffect">
                                  <p:stCondLst>
                                    <p:cond delay="0"/>
                                  </p:stCondLst>
                                  <p:childTnLst>
                                    <p:animMotion origin="layout" path="M 3.61111E-6 4.15356E-6 L 0.45034 -0.13784 " pathEditMode="relative" rAng="0" ptsTypes="AA">
                                      <p:cBhvr>
                                        <p:cTn id="30" dur="2000" fill="hold"/>
                                        <p:tgtEl>
                                          <p:spTgt spid="34"/>
                                        </p:tgtEl>
                                        <p:attrNameLst>
                                          <p:attrName>ppt_x</p:attrName>
                                          <p:attrName>ppt_y</p:attrName>
                                        </p:attrNameLst>
                                      </p:cBhvr>
                                      <p:rCtr x="22517" y="-6892"/>
                                    </p:animMotion>
                                  </p:childTnLst>
                                </p:cTn>
                              </p:par>
                              <p:par>
                                <p:cTn id="31" presetID="42" presetClass="path" presetSubtype="0" accel="50000" decel="50000" fill="hold" grpId="1" nodeType="withEffect">
                                  <p:stCondLst>
                                    <p:cond delay="0"/>
                                  </p:stCondLst>
                                  <p:childTnLst>
                                    <p:animMotion origin="layout" path="M -0.00938 0.06296 L -0.01771 -0.02268 " pathEditMode="relative" rAng="0" ptsTypes="AA">
                                      <p:cBhvr>
                                        <p:cTn id="32" dur="2000" fill="hold"/>
                                        <p:tgtEl>
                                          <p:spTgt spid="35"/>
                                        </p:tgtEl>
                                        <p:attrNameLst>
                                          <p:attrName>ppt_x</p:attrName>
                                          <p:attrName>ppt_y</p:attrName>
                                        </p:attrNameLst>
                                      </p:cBhvr>
                                      <p:rCtr x="-417" y="-4282"/>
                                    </p:animMotion>
                                  </p:childTnLst>
                                </p:cTn>
                              </p:par>
                              <p:par>
                                <p:cTn id="33" presetID="42" presetClass="path" presetSubtype="0" accel="50000" decel="50000" fill="hold" grpId="1" nodeType="withEffect">
                                  <p:stCondLst>
                                    <p:cond delay="0"/>
                                  </p:stCondLst>
                                  <p:childTnLst>
                                    <p:animMotion origin="layout" path="M -1.66667E-6 3.7037E-6 L 0.11806 0.3287 " pathEditMode="relative" rAng="0" ptsTypes="AA">
                                      <p:cBhvr>
                                        <p:cTn id="34" dur="2000" fill="hold"/>
                                        <p:tgtEl>
                                          <p:spTgt spid="40"/>
                                        </p:tgtEl>
                                        <p:attrNameLst>
                                          <p:attrName>ppt_x</p:attrName>
                                          <p:attrName>ppt_y</p:attrName>
                                        </p:attrNameLst>
                                      </p:cBhvr>
                                      <p:rCtr x="5903" y="16435"/>
                                    </p:animMotion>
                                  </p:childTnLst>
                                </p:cTn>
                              </p:par>
                              <p:par>
                                <p:cTn id="35" presetID="42" presetClass="path" presetSubtype="0" accel="50000" decel="50000" fill="hold" grpId="1" nodeType="withEffect">
                                  <p:stCondLst>
                                    <p:cond delay="0"/>
                                  </p:stCondLst>
                                  <p:childTnLst>
                                    <p:animMotion origin="layout" path="M -2.5E-6 8.97317E-7 L 0.6283 0.14616 " pathEditMode="relative" rAng="0" ptsTypes="AA">
                                      <p:cBhvr>
                                        <p:cTn id="36" dur="2000" fill="hold"/>
                                        <p:tgtEl>
                                          <p:spTgt spid="21"/>
                                        </p:tgtEl>
                                        <p:attrNameLst>
                                          <p:attrName>ppt_x</p:attrName>
                                          <p:attrName>ppt_y</p:attrName>
                                        </p:attrNameLst>
                                      </p:cBhvr>
                                      <p:rCtr x="31406" y="7308"/>
                                    </p:animMotion>
                                  </p:childTnLst>
                                </p:cTn>
                              </p:par>
                              <p:par>
                                <p:cTn id="37" presetID="42" presetClass="path" presetSubtype="0" accel="50000" decel="50000" fill="hold" grpId="1" nodeType="withEffect">
                                  <p:stCondLst>
                                    <p:cond delay="0"/>
                                  </p:stCondLst>
                                  <p:childTnLst>
                                    <p:animMotion origin="layout" path="M 2.77778E-6 -1.82239E-6 L 0.13021 0.3099 " pathEditMode="relative" rAng="0" ptsTypes="AA">
                                      <p:cBhvr>
                                        <p:cTn id="38" dur="2000" fill="hold"/>
                                        <p:tgtEl>
                                          <p:spTgt spid="43"/>
                                        </p:tgtEl>
                                        <p:attrNameLst>
                                          <p:attrName>ppt_x</p:attrName>
                                          <p:attrName>ppt_y</p:attrName>
                                        </p:attrNameLst>
                                      </p:cBhvr>
                                      <p:rCtr x="6510" y="15495"/>
                                    </p:animMotion>
                                  </p:childTnLst>
                                </p:cTn>
                              </p:par>
                            </p:childTnLst>
                          </p:cTn>
                        </p:par>
                        <p:par>
                          <p:cTn id="39" fill="hold">
                            <p:stCondLst>
                              <p:cond delay="2000"/>
                            </p:stCondLst>
                            <p:childTnLst>
                              <p:par>
                                <p:cTn id="40" presetID="10" presetClass="entr" presetSubtype="0" fill="hold" grpId="0" nodeType="after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par>
                          <p:cTn id="48" fill="hold">
                            <p:stCondLst>
                              <p:cond delay="500"/>
                            </p:stCondLst>
                            <p:childTnLst>
                              <p:par>
                                <p:cTn id="49" presetID="7" presetClass="emph" presetSubtype="2" fill="hold" nodeType="afterEffect">
                                  <p:stCondLst>
                                    <p:cond delay="0"/>
                                  </p:stCondLst>
                                  <p:childTnLst>
                                    <p:animClr clrSpc="rgb" dir="cw">
                                      <p:cBhvr>
                                        <p:cTn id="50" dur="1000" fill="hold"/>
                                        <p:tgtEl>
                                          <p:spTgt spid="10"/>
                                        </p:tgtEl>
                                        <p:attrNameLst>
                                          <p:attrName>stroke.color</p:attrName>
                                        </p:attrNameLst>
                                      </p:cBhvr>
                                      <p:to>
                                        <a:schemeClr val="tx2"/>
                                      </p:to>
                                    </p:animClr>
                                    <p:set>
                                      <p:cBhvr>
                                        <p:cTn id="51" dur="1000" fill="hold"/>
                                        <p:tgtEl>
                                          <p:spTgt spid="10"/>
                                        </p:tgtEl>
                                        <p:attrNameLst>
                                          <p:attrName>stroke.on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500"/>
                                        <p:tgtEl>
                                          <p:spTgt spid="11"/>
                                        </p:tgtEl>
                                      </p:cBhvr>
                                    </p:animEffect>
                                  </p:childTnLst>
                                </p:cTn>
                              </p:par>
                            </p:childTnLst>
                          </p:cTn>
                        </p:par>
                        <p:par>
                          <p:cTn id="57" fill="hold">
                            <p:stCondLst>
                              <p:cond delay="500"/>
                            </p:stCondLst>
                            <p:childTnLst>
                              <p:par>
                                <p:cTn id="58" presetID="7" presetClass="emph" presetSubtype="2" fill="hold" nodeType="afterEffect">
                                  <p:stCondLst>
                                    <p:cond delay="0"/>
                                  </p:stCondLst>
                                  <p:childTnLst>
                                    <p:animClr clrSpc="rgb" dir="cw">
                                      <p:cBhvr>
                                        <p:cTn id="59" dur="1000" fill="hold"/>
                                        <p:tgtEl>
                                          <p:spTgt spid="11"/>
                                        </p:tgtEl>
                                        <p:attrNameLst>
                                          <p:attrName>stroke.color</p:attrName>
                                        </p:attrNameLst>
                                      </p:cBhvr>
                                      <p:to>
                                        <a:schemeClr val="tx2"/>
                                      </p:to>
                                    </p:animClr>
                                    <p:set>
                                      <p:cBhvr>
                                        <p:cTn id="60" dur="1000" fill="hold"/>
                                        <p:tgtEl>
                                          <p:spTgt spid="11"/>
                                        </p:tgtEl>
                                        <p:attrNameLst>
                                          <p:attrName>stroke.on</p:attrName>
                                        </p:attrNameLst>
                                      </p:cBhvr>
                                      <p:to>
                                        <p:strVal val="true"/>
                                      </p:to>
                                    </p:se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par>
                          <p:cTn id="66" fill="hold">
                            <p:stCondLst>
                              <p:cond delay="500"/>
                            </p:stCondLst>
                            <p:childTnLst>
                              <p:par>
                                <p:cTn id="67" presetID="7" presetClass="emph" presetSubtype="2" fill="hold" nodeType="afterEffect">
                                  <p:stCondLst>
                                    <p:cond delay="0"/>
                                  </p:stCondLst>
                                  <p:childTnLst>
                                    <p:animClr clrSpc="rgb" dir="cw">
                                      <p:cBhvr>
                                        <p:cTn id="68" dur="1000" fill="hold"/>
                                        <p:tgtEl>
                                          <p:spTgt spid="12"/>
                                        </p:tgtEl>
                                        <p:attrNameLst>
                                          <p:attrName>stroke.color</p:attrName>
                                        </p:attrNameLst>
                                      </p:cBhvr>
                                      <p:to>
                                        <a:schemeClr val="tx2"/>
                                      </p:to>
                                    </p:animClr>
                                    <p:set>
                                      <p:cBhvr>
                                        <p:cTn id="69" dur="1000" fill="hold"/>
                                        <p:tgtEl>
                                          <p:spTgt spid="12"/>
                                        </p:tgtEl>
                                        <p:attrNameLst>
                                          <p:attrName>stroke.on</p:attrName>
                                        </p:attrNameLst>
                                      </p:cBhvr>
                                      <p:to>
                                        <p:strVal val="true"/>
                                      </p:to>
                                    </p:se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3"/>
                                        </p:tgtEl>
                                        <p:attrNameLst>
                                          <p:attrName>style.visibility</p:attrName>
                                        </p:attrNameLst>
                                      </p:cBhvr>
                                      <p:to>
                                        <p:strVal val="visible"/>
                                      </p:to>
                                    </p:set>
                                    <p:animEffect transition="in" filter="fade">
                                      <p:cBhvr>
                                        <p:cTn id="74" dur="500"/>
                                        <p:tgtEl>
                                          <p:spTgt spid="13"/>
                                        </p:tgtEl>
                                      </p:cBhvr>
                                    </p:animEffect>
                                  </p:childTnLst>
                                </p:cTn>
                              </p:par>
                            </p:childTnLst>
                          </p:cTn>
                        </p:par>
                        <p:par>
                          <p:cTn id="75" fill="hold">
                            <p:stCondLst>
                              <p:cond delay="500"/>
                            </p:stCondLst>
                            <p:childTnLst>
                              <p:par>
                                <p:cTn id="76" presetID="7" presetClass="emph" presetSubtype="2" fill="hold" nodeType="afterEffect">
                                  <p:stCondLst>
                                    <p:cond delay="0"/>
                                  </p:stCondLst>
                                  <p:childTnLst>
                                    <p:animClr clrSpc="rgb" dir="cw">
                                      <p:cBhvr>
                                        <p:cTn id="77" dur="1000" fill="hold"/>
                                        <p:tgtEl>
                                          <p:spTgt spid="13"/>
                                        </p:tgtEl>
                                        <p:attrNameLst>
                                          <p:attrName>stroke.color</p:attrName>
                                        </p:attrNameLst>
                                      </p:cBhvr>
                                      <p:to>
                                        <a:schemeClr val="tx2"/>
                                      </p:to>
                                    </p:animClr>
                                    <p:set>
                                      <p:cBhvr>
                                        <p:cTn id="78" dur="1000" fill="hold"/>
                                        <p:tgtEl>
                                          <p:spTgt spid="13"/>
                                        </p:tgtEl>
                                        <p:attrNameLst>
                                          <p:attrName>stroke.on</p:attrName>
                                        </p:attrNameLst>
                                      </p:cBhvr>
                                      <p:to>
                                        <p:strVal val="true"/>
                                      </p:to>
                                    </p:se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14"/>
                                        </p:tgtEl>
                                        <p:attrNameLst>
                                          <p:attrName>style.visibility</p:attrName>
                                        </p:attrNameLst>
                                      </p:cBhvr>
                                      <p:to>
                                        <p:strVal val="visible"/>
                                      </p:to>
                                    </p:set>
                                    <p:animEffect transition="in" filter="fade">
                                      <p:cBhvr>
                                        <p:cTn id="83" dur="500"/>
                                        <p:tgtEl>
                                          <p:spTgt spid="14"/>
                                        </p:tgtEl>
                                      </p:cBhvr>
                                    </p:animEffect>
                                  </p:childTnLst>
                                </p:cTn>
                              </p:par>
                            </p:childTnLst>
                          </p:cTn>
                        </p:par>
                        <p:par>
                          <p:cTn id="84" fill="hold">
                            <p:stCondLst>
                              <p:cond delay="500"/>
                            </p:stCondLst>
                            <p:childTnLst>
                              <p:par>
                                <p:cTn id="85" presetID="7" presetClass="emph" presetSubtype="2" fill="hold" nodeType="afterEffect">
                                  <p:stCondLst>
                                    <p:cond delay="0"/>
                                  </p:stCondLst>
                                  <p:childTnLst>
                                    <p:animClr clrSpc="rgb" dir="cw">
                                      <p:cBhvr>
                                        <p:cTn id="86" dur="1000" fill="hold"/>
                                        <p:tgtEl>
                                          <p:spTgt spid="14"/>
                                        </p:tgtEl>
                                        <p:attrNameLst>
                                          <p:attrName>stroke.color</p:attrName>
                                        </p:attrNameLst>
                                      </p:cBhvr>
                                      <p:to>
                                        <a:schemeClr val="tx2"/>
                                      </p:to>
                                    </p:animClr>
                                    <p:set>
                                      <p:cBhvr>
                                        <p:cTn id="87" dur="1000" fill="hold"/>
                                        <p:tgtEl>
                                          <p:spTgt spid="14"/>
                                        </p:tgtEl>
                                        <p:attrNameLst>
                                          <p:attrName>stroke.on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1" grpId="1"/>
      <p:bldGraphic spid="31" grpId="0">
        <p:bldAsOne/>
      </p:bldGraphic>
      <p:bldGraphic spid="31" grpId="1">
        <p:bldAsOne/>
      </p:bldGraphic>
      <p:bldGraphic spid="31" grpId="2">
        <p:bldAsOne/>
      </p:bldGraphic>
      <p:bldP spid="34" grpId="0"/>
      <p:bldP spid="34" grpId="1"/>
      <p:bldP spid="35" grpId="0"/>
      <p:bldP spid="35" grpId="1"/>
      <p:bldP spid="40" grpId="0"/>
      <p:bldP spid="40" grpId="1"/>
      <p:bldP spid="43" grpId="0"/>
      <p:bldP spid="43" grpId="1"/>
      <p:bldP spid="9" grpId="0" animBg="1"/>
      <p:bldP spid="10" grpId="0" animBg="1"/>
      <p:bldP spid="11" grpId="0" animBg="1"/>
      <p:bldP spid="12" grpId="0" animBg="1"/>
      <p:bldP spid="13" grpId="0" animBg="1"/>
      <p:bldP spid="1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endParaRPr lang="en-US" dirty="0"/>
          </a:p>
          <a:p>
            <a:pPr>
              <a:defRPr/>
            </a:pPr>
            <a:r>
              <a:rPr lang="en-US" dirty="0"/>
              <a:t>© ABB Group </a:t>
            </a:r>
          </a:p>
          <a:p>
            <a:pPr>
              <a:defRPr/>
            </a:pPr>
            <a:fld id="{4D64FD6F-E825-41E1-B8D0-0803FF6EABC4}" type="datetime4">
              <a:rPr lang="en-US" smtClean="0"/>
              <a:pPr>
                <a:defRPr/>
              </a:pPr>
              <a:t>March 15, 2017</a:t>
            </a:fld>
            <a:r>
              <a:rPr lang="en-US" dirty="0"/>
              <a:t> | Slide </a:t>
            </a:r>
            <a:fld id="{4BBA7AB3-322F-4326-BA2B-6D9A7B29A3A8}" type="slidenum">
              <a:rPr lang="en-US" smtClean="0"/>
              <a:pPr>
                <a:defRPr/>
              </a:pPr>
              <a:t>23</a:t>
            </a:fld>
            <a:endParaRPr lang="en-US" dirty="0"/>
          </a:p>
        </p:txBody>
      </p:sp>
      <p:sp>
        <p:nvSpPr>
          <p:cNvPr id="24" name="Title 2"/>
          <p:cNvSpPr>
            <a:spLocks noGrp="1"/>
          </p:cNvSpPr>
          <p:nvPr>
            <p:ph type="title"/>
          </p:nvPr>
        </p:nvSpPr>
        <p:spPr>
          <a:xfrm>
            <a:off x="1524000" y="0"/>
            <a:ext cx="9144000" cy="1127462"/>
          </a:xfrm>
        </p:spPr>
        <p:txBody>
          <a:bodyPr>
            <a:normAutofit fontScale="90000"/>
          </a:bodyPr>
          <a:lstStyle/>
          <a:p>
            <a:r>
              <a:rPr lang="de-DE" dirty="0"/>
              <a:t>Industrie 4.0 Automation</a:t>
            </a:r>
            <a:br>
              <a:rPr lang="en-US" dirty="0"/>
            </a:br>
            <a:r>
              <a:rPr lang="en-US" dirty="0">
                <a:solidFill>
                  <a:schemeClr val="accent1"/>
                </a:solidFill>
              </a:rPr>
              <a:t>Cyber-Physical System – technical overview</a:t>
            </a:r>
          </a:p>
        </p:txBody>
      </p:sp>
      <p:sp>
        <p:nvSpPr>
          <p:cNvPr id="50" name="Rounded Rectangle 49"/>
          <p:cNvSpPr/>
          <p:nvPr/>
        </p:nvSpPr>
        <p:spPr bwMode="auto">
          <a:xfrm>
            <a:off x="1943080" y="4856551"/>
            <a:ext cx="2712760" cy="1152307"/>
          </a:xfrm>
          <a:prstGeom prst="roundRect">
            <a:avLst>
              <a:gd name="adj" fmla="val 5425"/>
            </a:avLst>
          </a:prstGeom>
          <a:gradFill rotWithShape="1">
            <a:gsLst>
              <a:gs pos="0">
                <a:srgbClr val="FFFFFF">
                  <a:shade val="51000"/>
                  <a:satMod val="130000"/>
                </a:srgbClr>
              </a:gs>
              <a:gs pos="80000">
                <a:srgbClr val="FFFFFF">
                  <a:shade val="93000"/>
                  <a:satMod val="130000"/>
                </a:srgbClr>
              </a:gs>
              <a:gs pos="100000">
                <a:srgbClr val="FFFFFF">
                  <a:shade val="94000"/>
                  <a:satMod val="135000"/>
                </a:srgbClr>
              </a:gs>
            </a:gsLst>
            <a:lin ang="16200000" scaled="0"/>
          </a:gradFill>
          <a:ln w="9525" cap="flat" cmpd="sng" algn="ctr">
            <a:solidFill>
              <a:srgbClr val="000000"/>
            </a:solidFill>
            <a:prstDash val="solid"/>
            <a:headEnd type="none" w="med" len="med"/>
            <a:tailEnd type="none" w="med" len="med"/>
          </a:ln>
          <a:effectLst>
            <a:outerShdw blurRad="40000" dist="23000" dir="5400000" rotWithShape="0">
              <a:srgbClr val="000000">
                <a:alpha val="35000"/>
              </a:srgbClr>
            </a:outerShdw>
          </a:effectLst>
          <a:extLst/>
        </p:spPr>
        <p:txBody>
          <a:bodyPr vert="horz" wrap="square" lIns="144000" tIns="0" rIns="0" bIns="0" numCol="1" rtlCol="0" anchor="ctr" anchorCtr="0" compatLnSpc="1">
            <a:prstTxWarp prst="textNoShape">
              <a:avLst/>
            </a:prstTxWarp>
          </a:bodyPr>
          <a:lstStyle/>
          <a:p>
            <a:pPr fontAlgn="base">
              <a:spcBef>
                <a:spcPct val="50000"/>
              </a:spcBef>
              <a:spcAft>
                <a:spcPct val="0"/>
              </a:spcAft>
              <a:buClr>
                <a:srgbClr val="002897"/>
              </a:buClr>
              <a:buSzPct val="70000"/>
              <a:defRPr/>
            </a:pPr>
            <a:r>
              <a:rPr lang="en-US" sz="1600" kern="0" dirty="0">
                <a:solidFill>
                  <a:srgbClr val="000000"/>
                </a:solidFill>
                <a:latin typeface="Arial" pitchFamily="34" charset="0"/>
              </a:rPr>
              <a:t>Physical </a:t>
            </a:r>
            <a:br>
              <a:rPr lang="en-US" sz="1600" kern="0" dirty="0">
                <a:solidFill>
                  <a:srgbClr val="000000"/>
                </a:solidFill>
                <a:latin typeface="Arial" pitchFamily="34" charset="0"/>
              </a:rPr>
            </a:br>
            <a:r>
              <a:rPr lang="en-US" sz="1600" kern="0" dirty="0">
                <a:solidFill>
                  <a:srgbClr val="000000"/>
                </a:solidFill>
                <a:latin typeface="Arial" pitchFamily="34" charset="0"/>
              </a:rPr>
              <a:t>objects</a:t>
            </a:r>
          </a:p>
        </p:txBody>
      </p:sp>
      <p:sp>
        <p:nvSpPr>
          <p:cNvPr id="51" name="Rounded Rectangle 50"/>
          <p:cNvSpPr/>
          <p:nvPr/>
        </p:nvSpPr>
        <p:spPr bwMode="auto">
          <a:xfrm>
            <a:off x="1943080" y="2982031"/>
            <a:ext cx="2712760" cy="1556167"/>
          </a:xfrm>
          <a:prstGeom prst="roundRect">
            <a:avLst>
              <a:gd name="adj" fmla="val 5425"/>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headEnd type="none" w="med" len="med"/>
            <a:tailEnd type="none" w="med" len="med"/>
          </a:ln>
          <a:effectLst>
            <a:outerShdw blurRad="40000" dist="20000" dir="5400000" rotWithShape="0">
              <a:srgbClr val="000000">
                <a:alpha val="38000"/>
              </a:srgbClr>
            </a:outerShdw>
          </a:effectLst>
          <a:extLst/>
        </p:spPr>
        <p:txBody>
          <a:bodyPr vert="horz" wrap="square" lIns="0" tIns="0" rIns="0" bIns="0" numCol="1" rtlCol="0" anchor="t" anchorCtr="0" compatLnSpc="1">
            <a:prstTxWarp prst="textNoShape">
              <a:avLst/>
            </a:prstTxWarp>
          </a:bodyPr>
          <a:lstStyle/>
          <a:p>
            <a:pPr fontAlgn="base">
              <a:spcBef>
                <a:spcPct val="50000"/>
              </a:spcBef>
              <a:spcAft>
                <a:spcPct val="0"/>
              </a:spcAft>
              <a:buClr>
                <a:srgbClr val="002897"/>
              </a:buClr>
              <a:buSzPct val="70000"/>
              <a:defRPr/>
            </a:pPr>
            <a:endParaRPr lang="en-US" sz="1600" kern="0" dirty="0">
              <a:solidFill>
                <a:srgbClr val="000000"/>
              </a:solidFill>
              <a:latin typeface="Arial" pitchFamily="34" charset="0"/>
            </a:endParaRPr>
          </a:p>
          <a:p>
            <a:pPr fontAlgn="base">
              <a:spcBef>
                <a:spcPct val="50000"/>
              </a:spcBef>
              <a:spcAft>
                <a:spcPct val="0"/>
              </a:spcAft>
              <a:buClr>
                <a:srgbClr val="002897"/>
              </a:buClr>
              <a:buSzPct val="70000"/>
              <a:defRPr/>
            </a:pPr>
            <a:r>
              <a:rPr lang="en-US" sz="1600" kern="0" dirty="0">
                <a:solidFill>
                  <a:srgbClr val="000000"/>
                </a:solidFill>
                <a:latin typeface="Arial" pitchFamily="34" charset="0"/>
              </a:rPr>
              <a:t>   Cloud</a:t>
            </a:r>
          </a:p>
        </p:txBody>
      </p:sp>
      <p:sp>
        <p:nvSpPr>
          <p:cNvPr id="52" name="Rounded Rectangle 51"/>
          <p:cNvSpPr/>
          <p:nvPr/>
        </p:nvSpPr>
        <p:spPr bwMode="auto">
          <a:xfrm>
            <a:off x="1933210" y="1435170"/>
            <a:ext cx="2722631" cy="1206334"/>
          </a:xfrm>
          <a:prstGeom prst="roundRect">
            <a:avLst>
              <a:gd name="adj" fmla="val 5425"/>
            </a:avLst>
          </a:prstGeom>
          <a:gradFill rotWithShape="1">
            <a:gsLst>
              <a:gs pos="0">
                <a:srgbClr val="AAB5EC">
                  <a:shade val="51000"/>
                  <a:satMod val="130000"/>
                </a:srgbClr>
              </a:gs>
              <a:gs pos="80000">
                <a:srgbClr val="AAB5EC">
                  <a:shade val="93000"/>
                  <a:satMod val="130000"/>
                </a:srgbClr>
              </a:gs>
              <a:gs pos="100000">
                <a:srgbClr val="AAB5EC">
                  <a:shade val="94000"/>
                  <a:satMod val="135000"/>
                </a:srgb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xtLst/>
        </p:spPr>
        <p:txBody>
          <a:bodyPr vert="horz" wrap="square" lIns="0" tIns="0" rIns="0" bIns="0" numCol="1" rtlCol="0" anchor="t" anchorCtr="0" compatLnSpc="1">
            <a:prstTxWarp prst="textNoShape">
              <a:avLst/>
            </a:prstTxWarp>
          </a:bodyPr>
          <a:lstStyle/>
          <a:p>
            <a:pPr fontAlgn="base">
              <a:spcBef>
                <a:spcPct val="50000"/>
              </a:spcBef>
              <a:spcAft>
                <a:spcPct val="0"/>
              </a:spcAft>
              <a:buClr>
                <a:srgbClr val="002897"/>
              </a:buClr>
              <a:buSzPct val="70000"/>
              <a:defRPr/>
            </a:pPr>
            <a:endParaRPr lang="en-US" sz="1600" kern="0" dirty="0">
              <a:solidFill>
                <a:srgbClr val="000000"/>
              </a:solidFill>
              <a:latin typeface="Arial" pitchFamily="34" charset="0"/>
            </a:endParaRPr>
          </a:p>
          <a:p>
            <a:pPr fontAlgn="base">
              <a:spcBef>
                <a:spcPct val="50000"/>
              </a:spcBef>
              <a:spcAft>
                <a:spcPct val="0"/>
              </a:spcAft>
              <a:buClr>
                <a:srgbClr val="002897"/>
              </a:buClr>
              <a:buSzPct val="70000"/>
              <a:defRPr/>
            </a:pPr>
            <a:r>
              <a:rPr lang="en-US" sz="1600" kern="0" dirty="0">
                <a:solidFill>
                  <a:srgbClr val="000000"/>
                </a:solidFill>
                <a:latin typeface="Arial" pitchFamily="34" charset="0"/>
              </a:rPr>
              <a:t>   Services</a:t>
            </a:r>
          </a:p>
        </p:txBody>
      </p:sp>
      <p:sp>
        <p:nvSpPr>
          <p:cNvPr id="53" name="Rounded Rectangle 52"/>
          <p:cNvSpPr/>
          <p:nvPr/>
        </p:nvSpPr>
        <p:spPr>
          <a:xfrm>
            <a:off x="3321988" y="1628801"/>
            <a:ext cx="1211182" cy="4320480"/>
          </a:xfrm>
          <a:prstGeom prst="roundRect">
            <a:avLst>
              <a:gd name="adj" fmla="val 9617"/>
            </a:avLst>
          </a:prstGeom>
          <a:solidFill>
            <a:srgbClr val="FFFFFF">
              <a:alpha val="53000"/>
            </a:srgbClr>
          </a:solidFill>
          <a:ln w="25400" cap="flat" cmpd="sng" algn="ctr">
            <a:solidFill>
              <a:srgbClr val="005ADE"/>
            </a:solidFill>
            <a:prstDash val="solid"/>
          </a:ln>
          <a:effectLst/>
        </p:spPr>
        <p:txBody>
          <a:bodyPr/>
          <a:lstStyle/>
          <a:p>
            <a:pPr>
              <a:defRPr/>
            </a:pPr>
            <a:endParaRPr lang="en-US" kern="0" dirty="0">
              <a:solidFill>
                <a:srgbClr val="000000"/>
              </a:solidFill>
              <a:latin typeface="Arial"/>
            </a:endParaRPr>
          </a:p>
        </p:txBody>
      </p:sp>
      <p:pic>
        <p:nvPicPr>
          <p:cNvPr id="54" name="Picture 5" descr="C:\Daten\Projekte\2013\AutomationCloud\10 Work\Engineering\assets\ABB-Cloud.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7281"/>
          <a:stretch/>
        </p:blipFill>
        <p:spPr bwMode="auto">
          <a:xfrm>
            <a:off x="2142850" y="3818311"/>
            <a:ext cx="598938" cy="395460"/>
          </a:xfrm>
          <a:prstGeom prst="rect">
            <a:avLst/>
          </a:prstGeom>
          <a:noFill/>
          <a:extLst>
            <a:ext uri="{909E8E84-426E-40DD-AFC4-6F175D3DCCD1}">
              <a14:hiddenFill xmlns:a14="http://schemas.microsoft.com/office/drawing/2010/main">
                <a:solidFill>
                  <a:srgbClr val="FFFFFF"/>
                </a:solidFill>
              </a14:hiddenFill>
            </a:ext>
          </a:extLst>
        </p:spPr>
      </p:pic>
      <p:sp>
        <p:nvSpPr>
          <p:cNvPr id="55" name="Rectangle 54"/>
          <p:cNvSpPr/>
          <p:nvPr/>
        </p:nvSpPr>
        <p:spPr bwMode="gray">
          <a:xfrm>
            <a:off x="3404099" y="1708374"/>
            <a:ext cx="1053569" cy="648072"/>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Algorithms</a:t>
            </a:r>
          </a:p>
        </p:txBody>
      </p:sp>
      <p:sp>
        <p:nvSpPr>
          <p:cNvPr id="56" name="Rectangle 55"/>
          <p:cNvSpPr/>
          <p:nvPr/>
        </p:nvSpPr>
        <p:spPr bwMode="gray">
          <a:xfrm>
            <a:off x="3404098" y="4036728"/>
            <a:ext cx="1048668" cy="265911"/>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Topology</a:t>
            </a:r>
          </a:p>
        </p:txBody>
      </p:sp>
      <p:sp>
        <p:nvSpPr>
          <p:cNvPr id="57" name="Rectangle 56"/>
          <p:cNvSpPr/>
          <p:nvPr/>
        </p:nvSpPr>
        <p:spPr bwMode="gray">
          <a:xfrm>
            <a:off x="3408999" y="3353456"/>
            <a:ext cx="1048668" cy="265911"/>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Process data</a:t>
            </a:r>
          </a:p>
        </p:txBody>
      </p:sp>
      <p:sp>
        <p:nvSpPr>
          <p:cNvPr id="58" name="Rectangle 57"/>
          <p:cNvSpPr/>
          <p:nvPr/>
        </p:nvSpPr>
        <p:spPr bwMode="gray">
          <a:xfrm>
            <a:off x="3408999" y="3015537"/>
            <a:ext cx="1048668" cy="265911"/>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Documents</a:t>
            </a:r>
          </a:p>
        </p:txBody>
      </p:sp>
      <p:sp>
        <p:nvSpPr>
          <p:cNvPr id="59" name="Rectangle 58"/>
          <p:cNvSpPr/>
          <p:nvPr/>
        </p:nvSpPr>
        <p:spPr bwMode="gray">
          <a:xfrm>
            <a:off x="3408999" y="3703085"/>
            <a:ext cx="1048668" cy="265911"/>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3D models</a:t>
            </a:r>
          </a:p>
        </p:txBody>
      </p:sp>
      <p:sp>
        <p:nvSpPr>
          <p:cNvPr id="60" name="Content Placeholder 2"/>
          <p:cNvSpPr txBox="1">
            <a:spLocks/>
          </p:cNvSpPr>
          <p:nvPr/>
        </p:nvSpPr>
        <p:spPr bwMode="gray">
          <a:xfrm>
            <a:off x="4799856" y="5373217"/>
            <a:ext cx="5544616" cy="808351"/>
          </a:xfrm>
          <a:prstGeom prst="rect">
            <a:avLst/>
          </a:prstGeom>
          <a:solidFill>
            <a:srgbClr val="5BD8FF"/>
          </a:solidFill>
          <a:ln w="38100" cap="flat" cmpd="sng" algn="ctr">
            <a:solidFill>
              <a:srgbClr val="FFFFFF"/>
            </a:solidFill>
            <a:prstDash val="solid"/>
          </a:ln>
          <a:effectLst>
            <a:outerShdw blurRad="40000" dist="20000" dir="5400000" rotWithShape="0">
              <a:srgbClr val="000000">
                <a:alpha val="38000"/>
              </a:srgbClr>
            </a:outerShdw>
          </a:effectLst>
        </p:spPr>
        <p:txBody>
          <a:bodyPr vert="horz" lIns="72000" tIns="72000" rIns="0" bIns="0" rtlCol="0" anchor="t" anchorCtr="0">
            <a:noAutofit/>
          </a:bodyPr>
          <a:lstStyle>
            <a:defPPr>
              <a:defRPr lang="de-DE"/>
            </a:defPPr>
            <a:lvl1pPr marL="0" algn="l" defTabSz="914400" rtl="0" eaLnBrk="1" latinLnBrk="0" hangingPunct="1">
              <a:defRPr lang="de-DE" sz="600" kern="1200" smtClean="0">
                <a:solidFill>
                  <a:schemeClr val="tx1"/>
                </a:solidFill>
                <a:latin typeface="Arial" pitchFamily="34" charset="0"/>
                <a:ea typeface="+mn-ea"/>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sz="2000" b="1" dirty="0">
                <a:solidFill>
                  <a:srgbClr val="005ADE"/>
                </a:solidFill>
              </a:rPr>
              <a:t>CPS triggers </a:t>
            </a:r>
            <a:r>
              <a:rPr lang="en-US" sz="2000" dirty="0">
                <a:solidFill>
                  <a:srgbClr val="000000"/>
                </a:solidFill>
              </a:rPr>
              <a:t>a paradigm change in industrial automation (Industry 4.0 Automation).</a:t>
            </a:r>
          </a:p>
        </p:txBody>
      </p:sp>
      <p:sp>
        <p:nvSpPr>
          <p:cNvPr id="61" name="Rounded Rectangular Callout 60"/>
          <p:cNvSpPr/>
          <p:nvPr/>
        </p:nvSpPr>
        <p:spPr>
          <a:xfrm>
            <a:off x="4844241" y="1310639"/>
            <a:ext cx="5401939" cy="795470"/>
          </a:xfrm>
          <a:prstGeom prst="wedgeRoundRectCallout">
            <a:avLst>
              <a:gd name="adj1" fmla="val -56815"/>
              <a:gd name="adj2" fmla="val 31608"/>
              <a:gd name="adj3" fmla="val 16667"/>
            </a:avLst>
          </a:prstGeom>
          <a:solidFill>
            <a:srgbClr val="CCFFCC"/>
          </a:solidFill>
          <a:ln w="9525" cap="flat" cmpd="sng" algn="ctr">
            <a:solidFill>
              <a:srgbClr val="000000"/>
            </a:solidFill>
            <a:prstDash val="solid"/>
          </a:ln>
          <a:effectLst/>
        </p:spPr>
        <p:txBody>
          <a:bodyPr/>
          <a:lstStyle/>
          <a:p>
            <a:pPr>
              <a:defRPr/>
            </a:pPr>
            <a:r>
              <a:rPr lang="en-US" sz="1400" b="1" kern="0" dirty="0">
                <a:solidFill>
                  <a:srgbClr val="000000"/>
                </a:solidFill>
                <a:latin typeface="Arial"/>
              </a:rPr>
              <a:t>CPS=Cyber Physical System</a:t>
            </a:r>
          </a:p>
          <a:p>
            <a:pPr>
              <a:defRPr/>
            </a:pPr>
            <a:r>
              <a:rPr lang="en-US" sz="1400" kern="0" dirty="0">
                <a:solidFill>
                  <a:srgbClr val="000000"/>
                </a:solidFill>
                <a:latin typeface="Arial"/>
              </a:rPr>
              <a:t>systems of physical objects and corresponding virtual objects that communicate via omnipresent information networks</a:t>
            </a:r>
          </a:p>
        </p:txBody>
      </p:sp>
      <p:sp>
        <p:nvSpPr>
          <p:cNvPr id="62" name="Rounded Rectangular Callout 61"/>
          <p:cNvSpPr/>
          <p:nvPr/>
        </p:nvSpPr>
        <p:spPr>
          <a:xfrm>
            <a:off x="4844240" y="2205372"/>
            <a:ext cx="5415520" cy="575557"/>
          </a:xfrm>
          <a:prstGeom prst="wedgeRoundRectCallout">
            <a:avLst>
              <a:gd name="adj1" fmla="val -57447"/>
              <a:gd name="adj2" fmla="val -44220"/>
              <a:gd name="adj3" fmla="val 16667"/>
            </a:avLst>
          </a:prstGeom>
          <a:solidFill>
            <a:srgbClr val="CCFFCC"/>
          </a:solidFill>
          <a:ln w="9525" cap="flat" cmpd="sng" algn="ctr">
            <a:solidFill>
              <a:srgbClr val="000000"/>
            </a:solidFill>
            <a:prstDash val="solid"/>
          </a:ln>
          <a:effectLst/>
        </p:spPr>
        <p:txBody>
          <a:bodyPr/>
          <a:lstStyle/>
          <a:p>
            <a:pPr>
              <a:defRPr/>
            </a:pPr>
            <a:r>
              <a:rPr lang="en-US" sz="1400" b="1" kern="0" dirty="0">
                <a:solidFill>
                  <a:srgbClr val="000000"/>
                </a:solidFill>
                <a:latin typeface="Arial"/>
              </a:rPr>
              <a:t>Cyber</a:t>
            </a:r>
            <a:r>
              <a:rPr lang="en-US" sz="1400" kern="0" dirty="0">
                <a:solidFill>
                  <a:srgbClr val="000000"/>
                </a:solidFill>
                <a:latin typeface="Arial"/>
              </a:rPr>
              <a:t>: algorithms and services, dynamic integration of services and service providers, and information exchange across borders</a:t>
            </a:r>
          </a:p>
        </p:txBody>
      </p:sp>
      <p:sp>
        <p:nvSpPr>
          <p:cNvPr id="63" name="Rounded Rectangular Callout 62"/>
          <p:cNvSpPr/>
          <p:nvPr/>
        </p:nvSpPr>
        <p:spPr>
          <a:xfrm>
            <a:off x="4844240" y="2924944"/>
            <a:ext cx="5415520" cy="893368"/>
          </a:xfrm>
          <a:prstGeom prst="wedgeRoundRectCallout">
            <a:avLst>
              <a:gd name="adj1" fmla="val -56500"/>
              <a:gd name="adj2" fmla="val 18135"/>
              <a:gd name="adj3" fmla="val 16667"/>
            </a:avLst>
          </a:prstGeom>
          <a:solidFill>
            <a:srgbClr val="CCFFCC"/>
          </a:solidFill>
          <a:ln w="9525" cap="flat" cmpd="sng" algn="ctr">
            <a:solidFill>
              <a:srgbClr val="000000"/>
            </a:solidFill>
            <a:prstDash val="solid"/>
          </a:ln>
          <a:effectLst/>
        </p:spPr>
        <p:txBody>
          <a:bodyPr/>
          <a:lstStyle/>
          <a:p>
            <a:pPr>
              <a:defRPr/>
            </a:pPr>
            <a:r>
              <a:rPr lang="en-US" sz="1400" b="1" kern="0" dirty="0">
                <a:solidFill>
                  <a:srgbClr val="000000"/>
                </a:solidFill>
                <a:latin typeface="Arial"/>
              </a:rPr>
              <a:t>Cyber</a:t>
            </a:r>
            <a:r>
              <a:rPr lang="en-US" sz="1400" kern="0" dirty="0">
                <a:solidFill>
                  <a:srgbClr val="000000"/>
                </a:solidFill>
                <a:latin typeface="Arial"/>
              </a:rPr>
              <a:t>: data, collected in arbitrary and alterable information networks, 3D models, simulation models, documents, relations, work conditions, etc., available anywhere and anytime</a:t>
            </a:r>
          </a:p>
        </p:txBody>
      </p:sp>
      <p:sp>
        <p:nvSpPr>
          <p:cNvPr id="64" name="Rounded Rectangular Callout 63"/>
          <p:cNvSpPr/>
          <p:nvPr/>
        </p:nvSpPr>
        <p:spPr>
          <a:xfrm>
            <a:off x="4834933" y="3953879"/>
            <a:ext cx="5415520" cy="1159445"/>
          </a:xfrm>
          <a:prstGeom prst="wedgeRoundRectCallout">
            <a:avLst>
              <a:gd name="adj1" fmla="val -56270"/>
              <a:gd name="adj2" fmla="val 41280"/>
              <a:gd name="adj3" fmla="val 16667"/>
            </a:avLst>
          </a:prstGeom>
          <a:solidFill>
            <a:srgbClr val="CCFFCC"/>
          </a:solidFill>
          <a:ln w="9525" cap="flat" cmpd="sng" algn="ctr">
            <a:solidFill>
              <a:srgbClr val="000000"/>
            </a:solidFill>
            <a:prstDash val="solid"/>
          </a:ln>
          <a:effectLst/>
        </p:spPr>
        <p:txBody>
          <a:bodyPr/>
          <a:lstStyle/>
          <a:p>
            <a:pPr>
              <a:defRPr/>
            </a:pPr>
            <a:r>
              <a:rPr lang="en-US" sz="1400" b="1" kern="0" dirty="0">
                <a:solidFill>
                  <a:srgbClr val="000000"/>
                </a:solidFill>
                <a:latin typeface="Arial"/>
              </a:rPr>
              <a:t>Physical</a:t>
            </a:r>
            <a:r>
              <a:rPr lang="en-US" sz="1400" kern="0" dirty="0">
                <a:solidFill>
                  <a:srgbClr val="000000"/>
                </a:solidFill>
                <a:latin typeface="Arial"/>
              </a:rPr>
              <a:t>: automation module or a human</a:t>
            </a:r>
          </a:p>
          <a:p>
            <a:pPr>
              <a:defRPr/>
            </a:pPr>
            <a:r>
              <a:rPr lang="en-US" sz="1400" kern="0" dirty="0">
                <a:solidFill>
                  <a:srgbClr val="000000"/>
                </a:solidFill>
                <a:latin typeface="Arial"/>
              </a:rPr>
              <a:t>They become intelligent, explorable, self-explanatory, self-aware, self-diagnostic and interacting assets in production systems. </a:t>
            </a:r>
            <a:br>
              <a:rPr lang="en-US" sz="1400" kern="0" dirty="0">
                <a:solidFill>
                  <a:srgbClr val="000000"/>
                </a:solidFill>
                <a:latin typeface="Arial"/>
              </a:rPr>
            </a:br>
            <a:r>
              <a:rPr lang="en-US" sz="1100" kern="0" dirty="0">
                <a:solidFill>
                  <a:srgbClr val="000000"/>
                </a:solidFill>
                <a:latin typeface="Arial"/>
              </a:rPr>
              <a:t>This is the basis for new context sensitive decision making, automatic optimization of production systems and resources, and Plug &amp; Produce.</a:t>
            </a:r>
          </a:p>
          <a:p>
            <a:pPr>
              <a:defRPr/>
            </a:pPr>
            <a:endParaRPr lang="en-US" sz="1400" kern="0" dirty="0">
              <a:solidFill>
                <a:srgbClr val="000000"/>
              </a:solidFill>
              <a:latin typeface="Arial"/>
            </a:endParaRPr>
          </a:p>
        </p:txBody>
      </p:sp>
      <p:sp>
        <p:nvSpPr>
          <p:cNvPr id="65" name="Rectangle 64"/>
          <p:cNvSpPr/>
          <p:nvPr/>
        </p:nvSpPr>
        <p:spPr bwMode="gray">
          <a:xfrm>
            <a:off x="3410884" y="4365900"/>
            <a:ext cx="1048668" cy="114500"/>
          </a:xfrm>
          <a:prstGeom prst="rect">
            <a:avLst/>
          </a:prstGeom>
          <a:gradFill rotWithShape="1">
            <a:gsLst>
              <a:gs pos="0">
                <a:srgbClr val="0096EA">
                  <a:tint val="50000"/>
                  <a:satMod val="300000"/>
                </a:srgbClr>
              </a:gs>
              <a:gs pos="35000">
                <a:srgbClr val="0096EA">
                  <a:tint val="37000"/>
                  <a:satMod val="300000"/>
                </a:srgbClr>
              </a:gs>
              <a:gs pos="100000">
                <a:srgbClr val="0096EA">
                  <a:tint val="15000"/>
                  <a:satMod val="350000"/>
                </a:srgbClr>
              </a:gs>
            </a:gsLst>
            <a:lin ang="16200000" scaled="1"/>
          </a:gradFill>
          <a:ln w="9525" cap="flat" cmpd="sng" algn="ctr">
            <a:solidFill>
              <a:srgbClr val="0096EA">
                <a:shade val="95000"/>
                <a:satMod val="105000"/>
              </a:srgbClr>
            </a:solidFill>
            <a:prstDash val="solid"/>
          </a:ln>
          <a:effectLst>
            <a:outerShdw blurRad="40000" dist="20000" dir="5400000" rotWithShape="0">
              <a:srgbClr val="000000">
                <a:alpha val="38000"/>
              </a:srgbClr>
            </a:outerShdw>
          </a:effectLst>
        </p:spPr>
        <p:txBody>
          <a:bodyPr rot="0" spcFirstLastPara="0" vertOverflow="overflow" horzOverflow="overflow" vert="horz" wrap="square" lIns="72000" tIns="0" rIns="72000" bIns="72000" numCol="1" spcCol="0" rtlCol="0" fromWordArt="0" anchor="ctr" anchorCtr="0" forceAA="0" compatLnSpc="1">
            <a:prstTxWarp prst="textNoShape">
              <a:avLst/>
            </a:prstTxWarp>
            <a:noAutofit/>
          </a:bodyPr>
          <a:lstStyle/>
          <a:p>
            <a:pPr algn="ctr">
              <a:spcBef>
                <a:spcPts val="1100"/>
              </a:spcBef>
              <a:buClr>
                <a:srgbClr val="002897"/>
              </a:buClr>
              <a:buSzPct val="70000"/>
              <a:defRPr/>
            </a:pPr>
            <a:r>
              <a:rPr lang="en-US" sz="1200" kern="0" dirty="0">
                <a:solidFill>
                  <a:srgbClr val="000000"/>
                </a:solidFill>
                <a:latin typeface="Arial" pitchFamily="34" charset="0"/>
                <a:cs typeface="Arial" pitchFamily="34" charset="0"/>
              </a:rPr>
              <a:t>…</a:t>
            </a:r>
          </a:p>
        </p:txBody>
      </p:sp>
      <p:pic>
        <p:nvPicPr>
          <p:cNvPr id="66" name="Picture 65"/>
          <p:cNvPicPr>
            <a:picLocks noChangeAspect="1"/>
          </p:cNvPicPr>
          <p:nvPr/>
        </p:nvPicPr>
        <p:blipFill>
          <a:blip r:embed="rId3">
            <a:clrChange>
              <a:clrFrom>
                <a:srgbClr val="FFFFFF"/>
              </a:clrFrom>
              <a:clrTo>
                <a:srgbClr val="FFFFFF">
                  <a:alpha val="0"/>
                </a:srgbClr>
              </a:clrTo>
            </a:clrChange>
            <a:alphaModFix/>
          </a:blip>
          <a:stretch>
            <a:fillRect/>
          </a:stretch>
        </p:blipFill>
        <p:spPr>
          <a:xfrm>
            <a:off x="4086726" y="4926601"/>
            <a:ext cx="372826" cy="309641"/>
          </a:xfrm>
          <a:prstGeom prst="rect">
            <a:avLst/>
          </a:prstGeom>
        </p:spPr>
      </p:pic>
      <p:grpSp>
        <p:nvGrpSpPr>
          <p:cNvPr id="67" name="Group 66"/>
          <p:cNvGrpSpPr/>
          <p:nvPr/>
        </p:nvGrpSpPr>
        <p:grpSpPr>
          <a:xfrm>
            <a:off x="3404098" y="5589241"/>
            <a:ext cx="1055454" cy="354347"/>
            <a:chOff x="1835696" y="6170997"/>
            <a:chExt cx="1173474" cy="354347"/>
          </a:xfrm>
        </p:grpSpPr>
        <p:sp>
          <p:nvSpPr>
            <p:cNvPr id="68" name="Rounded Rectangle 67"/>
            <p:cNvSpPr/>
            <p:nvPr/>
          </p:nvSpPr>
          <p:spPr>
            <a:xfrm>
              <a:off x="1835696" y="6181567"/>
              <a:ext cx="1173474" cy="303868"/>
            </a:xfrm>
            <a:prstGeom prst="roundRect">
              <a:avLst/>
            </a:prstGeom>
            <a:gradFill rotWithShape="1">
              <a:gsLst>
                <a:gs pos="0">
                  <a:srgbClr val="666666">
                    <a:tint val="50000"/>
                    <a:satMod val="300000"/>
                  </a:srgbClr>
                </a:gs>
                <a:gs pos="35000">
                  <a:srgbClr val="666666">
                    <a:tint val="37000"/>
                    <a:satMod val="300000"/>
                  </a:srgbClr>
                </a:gs>
                <a:gs pos="100000">
                  <a:srgbClr val="666666">
                    <a:tint val="15000"/>
                    <a:satMod val="350000"/>
                  </a:srgbClr>
                </a:gs>
              </a:gsLst>
              <a:lin ang="16200000" scaled="1"/>
            </a:gradFill>
            <a:ln w="9525" cap="flat" cmpd="sng" algn="ctr">
              <a:solidFill>
                <a:srgbClr val="666666">
                  <a:shade val="95000"/>
                  <a:satMod val="105000"/>
                </a:srgbClr>
              </a:solidFill>
              <a:prstDash val="solid"/>
            </a:ln>
            <a:effectLst>
              <a:outerShdw blurRad="40000" dist="20000" dir="5400000" rotWithShape="0">
                <a:srgbClr val="000000">
                  <a:alpha val="38000"/>
                </a:srgbClr>
              </a:outerShdw>
            </a:effectLst>
          </p:spPr>
          <p:txBody>
            <a:bodyPr rtlCol="0" anchor="ctr"/>
            <a:lstStyle/>
            <a:p>
              <a:pPr marL="179388" indent="-179388" algn="ctr">
                <a:spcBef>
                  <a:spcPts val="1100"/>
                </a:spcBef>
                <a:buClr>
                  <a:srgbClr val="002897"/>
                </a:buClr>
                <a:buSzPct val="70000"/>
                <a:buFont typeface="Wingdings" pitchFamily="2" charset="2"/>
                <a:buChar char="§"/>
                <a:defRPr/>
              </a:pPr>
              <a:endParaRPr lang="en-US" kern="0" dirty="0">
                <a:solidFill>
                  <a:srgbClr val="000000"/>
                </a:solidFill>
                <a:latin typeface="Arial" pitchFamily="34" charset="0"/>
                <a:cs typeface="Arial" pitchFamily="34" charset="0"/>
              </a:endParaRPr>
            </a:p>
          </p:txBody>
        </p:sp>
        <p:pic>
          <p:nvPicPr>
            <p:cNvPr id="69" name="Picture 2" descr="http://www.toor.com.tr/resimler/urunler/ABB-Robot-IRB-2400.jpg"/>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35696" y="6200337"/>
              <a:ext cx="285098" cy="285098"/>
            </a:xfrm>
            <a:prstGeom prst="rect">
              <a:avLst/>
            </a:prstGeom>
            <a:noFill/>
            <a:extLst>
              <a:ext uri="{909E8E84-426E-40DD-AFC4-6F175D3DCCD1}">
                <a14:hiddenFill xmlns:a14="http://schemas.microsoft.com/office/drawing/2010/main">
                  <a:solidFill>
                    <a:srgbClr val="FFFFFF"/>
                  </a:solidFill>
                </a14:hiddenFill>
              </a:ext>
            </a:extLst>
          </p:spPr>
        </p:pic>
        <p:pic>
          <p:nvPicPr>
            <p:cNvPr id="70" name="Picture 6" descr="C:\Daten\Projekte\2013\AutomationCloud\10 Work\Engineering\assets\ABBFlowmeter.pn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8696" r="1"/>
            <a:stretch/>
          </p:blipFill>
          <p:spPr bwMode="auto">
            <a:xfrm>
              <a:off x="2008906" y="6170997"/>
              <a:ext cx="323532" cy="354347"/>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8" descr="http://else-automation.com/files/imagecache/image1/imagecache/ABB-AC800M-2.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466100" y="6265633"/>
              <a:ext cx="268906" cy="154505"/>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6" descr="C:\Daten\Projekte\2013\AutomationCloud\10 Work\Engineering\assets\ABBFlowmeter.pn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8696" r="1"/>
            <a:stretch/>
          </p:blipFill>
          <p:spPr bwMode="auto">
            <a:xfrm>
              <a:off x="2226769" y="6170997"/>
              <a:ext cx="323532" cy="354347"/>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6" descr="http://www.ch-ba.com/UploadFiles/200810291642.jpg"/>
            <p:cNvPicPr>
              <a:picLocks noChangeAspect="1" noChangeArrowheads="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r="38975"/>
            <a:stretch/>
          </p:blipFill>
          <p:spPr bwMode="auto">
            <a:xfrm>
              <a:off x="2741241" y="6245100"/>
              <a:ext cx="186850" cy="195573"/>
            </a:xfrm>
            <a:prstGeom prst="rect">
              <a:avLst/>
            </a:prstGeom>
            <a:noFill/>
            <a:extLst>
              <a:ext uri="{909E8E84-426E-40DD-AFC4-6F175D3DCCD1}">
                <a14:hiddenFill xmlns:a14="http://schemas.microsoft.com/office/drawing/2010/main">
                  <a:solidFill>
                    <a:srgbClr val="FFFFFF"/>
                  </a:solidFill>
                </a14:hiddenFill>
              </a:ext>
            </a:extLst>
          </p:spPr>
        </p:pic>
      </p:grpSp>
      <p:pic>
        <p:nvPicPr>
          <p:cNvPr id="74" name="Picture 6" descr="C:\Daten\Projekte\2013\AutomationCloud\10 Work\Engineering\assets\ABBFlowmeter.png"/>
          <p:cNvPicPr>
            <a:picLocks noChangeAspect="1" noChangeArrowheads="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l="8696" r="1"/>
          <a:stretch/>
        </p:blipFill>
        <p:spPr bwMode="auto">
          <a:xfrm>
            <a:off x="3557571" y="4856551"/>
            <a:ext cx="746623" cy="817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790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Revolution or Evolution ?</a:t>
            </a:r>
            <a:endParaRPr lang="en-US" noProof="0" dirty="0">
              <a:solidFill>
                <a:schemeClr val="accent1"/>
              </a:solidFill>
            </a:endParaRPr>
          </a:p>
        </p:txBody>
      </p:sp>
      <p:sp>
        <p:nvSpPr>
          <p:cNvPr id="3" name="Content Placeholder 2"/>
          <p:cNvSpPr>
            <a:spLocks noGrp="1"/>
          </p:cNvSpPr>
          <p:nvPr>
            <p:ph idx="1"/>
          </p:nvPr>
        </p:nvSpPr>
        <p:spPr/>
        <p:txBody>
          <a:bodyPr>
            <a:normAutofit lnSpcReduction="10000"/>
          </a:bodyPr>
          <a:lstStyle/>
          <a:p>
            <a:r>
              <a:rPr lang="en-US" noProof="0" dirty="0"/>
              <a:t>Revolution or Evolution?</a:t>
            </a:r>
          </a:p>
          <a:p>
            <a:pPr lvl="1"/>
            <a:r>
              <a:rPr lang="en-US" sz="1600" dirty="0"/>
              <a:t>The answer lies still far in the future… depends on us !</a:t>
            </a:r>
          </a:p>
          <a:p>
            <a:r>
              <a:rPr lang="en-US" noProof="0" dirty="0"/>
              <a:t>Digitalization seems inevitable</a:t>
            </a:r>
          </a:p>
          <a:p>
            <a:pPr lvl="1"/>
            <a:r>
              <a:rPr lang="en-US" sz="1600" dirty="0"/>
              <a:t>May partially also be pushed by legislation</a:t>
            </a:r>
          </a:p>
          <a:p>
            <a:r>
              <a:rPr lang="en-US" noProof="0" dirty="0"/>
              <a:t>More complex systems should become simpler to manage</a:t>
            </a:r>
          </a:p>
          <a:p>
            <a:pPr lvl="1"/>
            <a:r>
              <a:rPr lang="en-US" sz="1600" dirty="0"/>
              <a:t>Smartphone a good example of this…</a:t>
            </a:r>
          </a:p>
          <a:p>
            <a:r>
              <a:rPr lang="en-US" noProof="0" dirty="0"/>
              <a:t>Vulnerability of systems</a:t>
            </a:r>
          </a:p>
          <a:p>
            <a:pPr lvl="1"/>
            <a:r>
              <a:rPr lang="en-US" sz="1600" dirty="0"/>
              <a:t>High security, backup strategies crucial</a:t>
            </a:r>
          </a:p>
          <a:p>
            <a:r>
              <a:rPr lang="en-US" noProof="0" dirty="0"/>
              <a:t>Different skills must meet, challenge each other and collaborate</a:t>
            </a:r>
          </a:p>
          <a:p>
            <a:r>
              <a:rPr lang="en-US" noProof="0" dirty="0"/>
              <a:t>Anything is possible: Prioritization essential</a:t>
            </a:r>
          </a:p>
          <a:p>
            <a:pPr lvl="1"/>
            <a:r>
              <a:rPr lang="en-US" sz="1600" dirty="0"/>
              <a:t>Technology-business alignment to ensure success</a:t>
            </a:r>
          </a:p>
        </p:txBody>
      </p:sp>
      <p:sp>
        <p:nvSpPr>
          <p:cNvPr id="4" name="Footer Placeholder 3"/>
          <p:cNvSpPr>
            <a:spLocks noGrp="1"/>
          </p:cNvSpPr>
          <p:nvPr>
            <p:ph type="ftr" sz="quarter" idx="10"/>
          </p:nvPr>
        </p:nvSpPr>
        <p:spPr/>
        <p:txBody>
          <a:bodyPr/>
          <a:lstStyle/>
          <a:p>
            <a:pPr>
              <a:defRPr/>
            </a:pPr>
            <a:endParaRPr lang="en-US" dirty="0"/>
          </a:p>
          <a:p>
            <a:pPr>
              <a:defRPr/>
            </a:pPr>
            <a:r>
              <a:rPr lang="en-US" dirty="0"/>
              <a:t>© ABB Group </a:t>
            </a:r>
          </a:p>
          <a:p>
            <a:pPr>
              <a:defRPr/>
            </a:pPr>
            <a:fld id="{E309641C-2BEA-494E-87AD-4C4B420A8320}" type="datetime4">
              <a:rPr lang="en-US" smtClean="0"/>
              <a:pPr>
                <a:defRPr/>
              </a:pPr>
              <a:t>March 15, 2017</a:t>
            </a:fld>
            <a:r>
              <a:rPr lang="en-US" dirty="0"/>
              <a:t> | Slide </a:t>
            </a:r>
            <a:fld id="{FBD1DE01-D6BF-400B-9FFD-BD1BCA12BCEF}" type="slidenum">
              <a:rPr lang="en-US" smtClean="0"/>
              <a:pPr>
                <a:defRPr/>
              </a:pPr>
              <a:t>24</a:t>
            </a:fld>
            <a:endParaRPr lang="en-US" dirty="0"/>
          </a:p>
        </p:txBody>
      </p:sp>
    </p:spTree>
    <p:extLst>
      <p:ext uri="{BB962C8B-B14F-4D97-AF65-F5344CB8AC3E}">
        <p14:creationId xmlns:p14="http://schemas.microsoft.com/office/powerpoint/2010/main" val="71041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dirty="0"/>
              <a:t>Towards Industry 4.0 – Examples from ABB’s Business</a:t>
            </a:r>
          </a:p>
        </p:txBody>
      </p:sp>
      <p:sp>
        <p:nvSpPr>
          <p:cNvPr id="5" name="Subtitle 4"/>
          <p:cNvSpPr>
            <a:spLocks noGrp="1"/>
          </p:cNvSpPr>
          <p:nvPr>
            <p:ph type="subTitle" idx="1"/>
          </p:nvPr>
        </p:nvSpPr>
        <p:spPr/>
        <p:txBody>
          <a:bodyPr/>
          <a:lstStyle/>
          <a:p>
            <a:r>
              <a:rPr lang="en-US" noProof="0" dirty="0"/>
              <a:t>ServicePort</a:t>
            </a:r>
          </a:p>
        </p:txBody>
      </p:sp>
      <p:pic>
        <p:nvPicPr>
          <p:cNvPr id="9" name="Picture 8"/>
          <p:cNvPicPr>
            <a:picLocks noChangeAspect="1"/>
          </p:cNvPicPr>
          <p:nvPr/>
        </p:nvPicPr>
        <p:blipFill rotWithShape="1">
          <a:blip r:embed="rId2"/>
          <a:srcRect b="14779"/>
          <a:stretch/>
        </p:blipFill>
        <p:spPr>
          <a:xfrm>
            <a:off x="1752601" y="2235517"/>
            <a:ext cx="8699501" cy="2894624"/>
          </a:xfrm>
          <a:prstGeom prst="rect">
            <a:avLst/>
          </a:prstGeom>
        </p:spPr>
      </p:pic>
      <p:sp>
        <p:nvSpPr>
          <p:cNvPr id="10" name="Rectangle 9"/>
          <p:cNvSpPr/>
          <p:nvPr/>
        </p:nvSpPr>
        <p:spPr>
          <a:xfrm>
            <a:off x="3000374" y="2336800"/>
            <a:ext cx="5523278" cy="844062"/>
          </a:xfrm>
          <a:prstGeom prst="rect">
            <a:avLst/>
          </a:prstGeom>
          <a:solidFill>
            <a:schemeClr val="bg1"/>
          </a:solid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07" tIns="45704" rIns="91407" bIns="45704" rtlCol="0" anchor="ctr"/>
          <a:lstStyle/>
          <a:p>
            <a:pPr>
              <a:spcBef>
                <a:spcPts val="1100"/>
              </a:spcBef>
              <a:buClr>
                <a:srgbClr val="002897"/>
              </a:buClr>
            </a:pPr>
            <a:r>
              <a:rPr lang="en-US" sz="1400" dirty="0">
                <a:solidFill>
                  <a:schemeClr val="tx1"/>
                </a:solidFill>
                <a:cs typeface="Arial" pitchFamily="34" charset="0"/>
              </a:rPr>
              <a:t>Plant operators can access data on ServicePort from continuous signal to KPI</a:t>
            </a:r>
          </a:p>
          <a:p>
            <a:pPr>
              <a:spcBef>
                <a:spcPts val="1100"/>
              </a:spcBef>
              <a:buClr>
                <a:srgbClr val="002897"/>
              </a:buClr>
            </a:pPr>
            <a:r>
              <a:rPr lang="en-US" sz="1400" dirty="0">
                <a:solidFill>
                  <a:schemeClr val="tx1"/>
                </a:solidFill>
                <a:cs typeface="Arial" pitchFamily="34" charset="0"/>
              </a:rPr>
              <a:t>Remote access to ServicePort from anywhere</a:t>
            </a:r>
          </a:p>
        </p:txBody>
      </p:sp>
      <p:sp>
        <p:nvSpPr>
          <p:cNvPr id="11" name="Rectangle 10"/>
          <p:cNvSpPr/>
          <p:nvPr/>
        </p:nvSpPr>
        <p:spPr>
          <a:xfrm>
            <a:off x="3000374" y="3282146"/>
            <a:ext cx="5523278" cy="844062"/>
          </a:xfrm>
          <a:prstGeom prst="rect">
            <a:avLst/>
          </a:prstGeom>
          <a:solidFill>
            <a:schemeClr val="bg1"/>
          </a:solid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07" tIns="45704" rIns="91407" bIns="45704" rtlCol="0" anchor="ctr"/>
          <a:lstStyle/>
          <a:p>
            <a:pPr>
              <a:spcBef>
                <a:spcPts val="1100"/>
              </a:spcBef>
              <a:buClr>
                <a:srgbClr val="002897"/>
              </a:buClr>
            </a:pPr>
            <a:r>
              <a:rPr lang="en-US" sz="1400" dirty="0">
                <a:solidFill>
                  <a:schemeClr val="tx1"/>
                </a:solidFill>
                <a:cs typeface="Arial" pitchFamily="34" charset="0"/>
              </a:rPr>
              <a:t>Connected control loops, assets, computer networks, etc.</a:t>
            </a:r>
          </a:p>
          <a:p>
            <a:pPr>
              <a:spcBef>
                <a:spcPts val="1100"/>
              </a:spcBef>
              <a:buClr>
                <a:srgbClr val="002897"/>
              </a:buClr>
            </a:pPr>
            <a:r>
              <a:rPr lang="en-US" sz="1400" dirty="0">
                <a:solidFill>
                  <a:schemeClr val="tx1"/>
                </a:solidFill>
                <a:cs typeface="Arial" pitchFamily="34" charset="0"/>
              </a:rPr>
              <a:t>Production data, health data, status data stored centrally on ServicePort</a:t>
            </a:r>
          </a:p>
        </p:txBody>
      </p:sp>
      <p:sp>
        <p:nvSpPr>
          <p:cNvPr id="12" name="Rectangle 11"/>
          <p:cNvSpPr/>
          <p:nvPr/>
        </p:nvSpPr>
        <p:spPr>
          <a:xfrm>
            <a:off x="3000374" y="4227492"/>
            <a:ext cx="5523278" cy="844062"/>
          </a:xfrm>
          <a:prstGeom prst="rect">
            <a:avLst/>
          </a:prstGeom>
          <a:solidFill>
            <a:schemeClr val="bg1"/>
          </a:solid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07" tIns="45704" rIns="91407" bIns="45704" rtlCol="0" anchor="ctr"/>
          <a:lstStyle/>
          <a:p>
            <a:pPr>
              <a:spcBef>
                <a:spcPts val="1100"/>
              </a:spcBef>
              <a:buClr>
                <a:srgbClr val="002897"/>
              </a:buClr>
            </a:pPr>
            <a:r>
              <a:rPr lang="en-US" sz="1400" dirty="0">
                <a:solidFill>
                  <a:schemeClr val="tx1"/>
                </a:solidFill>
                <a:cs typeface="Arial" pitchFamily="34" charset="0"/>
              </a:rPr>
              <a:t>Optimization services (e.g. control loops) , drill-downs, KPI analysis</a:t>
            </a:r>
          </a:p>
          <a:p>
            <a:pPr>
              <a:spcBef>
                <a:spcPts val="1100"/>
              </a:spcBef>
              <a:buClr>
                <a:srgbClr val="002897"/>
              </a:buClr>
            </a:pPr>
            <a:r>
              <a:rPr lang="en-US" sz="1400" dirty="0">
                <a:solidFill>
                  <a:schemeClr val="tx1"/>
                </a:solidFill>
                <a:cs typeface="Arial" pitchFamily="34" charset="0"/>
              </a:rPr>
              <a:t>Remote support on customer request</a:t>
            </a:r>
          </a:p>
        </p:txBody>
      </p:sp>
      <p:sp>
        <p:nvSpPr>
          <p:cNvPr id="13" name="Rectangle 12"/>
          <p:cNvSpPr/>
          <p:nvPr/>
        </p:nvSpPr>
        <p:spPr>
          <a:xfrm>
            <a:off x="8604740" y="2336800"/>
            <a:ext cx="1750647" cy="2750384"/>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91407" tIns="45704" rIns="91407" bIns="45704" rtlCol="0" anchor="ctr"/>
          <a:lstStyle/>
          <a:p>
            <a:pPr marL="179323" indent="-179323">
              <a:spcBef>
                <a:spcPts val="1100"/>
              </a:spcBef>
              <a:buClr>
                <a:srgbClr val="002897"/>
              </a:buClr>
              <a:buFont typeface="Wingdings" pitchFamily="2" charset="2"/>
              <a:buChar char="§"/>
            </a:pPr>
            <a:endParaRPr lang="en-US" sz="1600" dirty="0">
              <a:solidFill>
                <a:srgbClr val="000000"/>
              </a:solidFill>
              <a:cs typeface="Arial" pitchFamily="34" charset="0"/>
            </a:endParaRPr>
          </a:p>
        </p:txBody>
      </p:sp>
      <p:pic>
        <p:nvPicPr>
          <p:cNvPr id="14" name="Picture 13"/>
          <p:cNvPicPr>
            <a:picLocks noChangeAspect="1"/>
          </p:cNvPicPr>
          <p:nvPr/>
        </p:nvPicPr>
        <p:blipFill>
          <a:blip r:embed="rId3"/>
          <a:stretch>
            <a:fillRect/>
          </a:stretch>
        </p:blipFill>
        <p:spPr>
          <a:xfrm>
            <a:off x="8665261" y="2496304"/>
            <a:ext cx="1629600" cy="2525162"/>
          </a:xfrm>
          <a:prstGeom prst="rect">
            <a:avLst/>
          </a:prstGeom>
        </p:spPr>
      </p:pic>
      <p:sp>
        <p:nvSpPr>
          <p:cNvPr id="16" name="Footer Placeholder 3"/>
          <p:cNvSpPr>
            <a:spLocks noGrp="1"/>
          </p:cNvSpPr>
          <p:nvPr>
            <p:ph type="ftr" sz="quarter" idx="4294967295"/>
          </p:nvPr>
        </p:nvSpPr>
        <p:spPr>
          <a:xfrm>
            <a:off x="1739900" y="6200779"/>
            <a:ext cx="2808288" cy="657225"/>
          </a:xfrm>
          <a:prstGeom prst="rect">
            <a:avLst/>
          </a:prstGeom>
        </p:spPr>
        <p:txBody>
          <a:bodyPr/>
          <a:lstStyle/>
          <a:p>
            <a:pPr>
              <a:defRPr/>
            </a:pPr>
            <a:endParaRPr lang="en-US" dirty="0"/>
          </a:p>
          <a:p>
            <a:pPr algn="l" eaLnBrk="0" hangingPunct="0">
              <a:lnSpc>
                <a:spcPct val="85000"/>
              </a:lnSpc>
              <a:spcBef>
                <a:spcPct val="0"/>
              </a:spcBef>
              <a:buClrTx/>
              <a:buSzTx/>
              <a:defRPr/>
            </a:pPr>
            <a:r>
              <a:rPr lang="en-US" dirty="0"/>
              <a:t>© ABB Group </a:t>
            </a:r>
          </a:p>
          <a:p>
            <a:pPr algn="l" eaLnBrk="0" hangingPunct="0">
              <a:lnSpc>
                <a:spcPct val="85000"/>
              </a:lnSpc>
              <a:spcBef>
                <a:spcPct val="0"/>
              </a:spcBef>
              <a:buClrTx/>
              <a:buSzTx/>
              <a:defRPr/>
            </a:pPr>
            <a:fld id="{E309641C-2BEA-494E-87AD-4C4B420A8320}" type="datetime4">
              <a:rPr lang="en-US"/>
              <a:pPr algn="l" eaLnBrk="0" hangingPunct="0">
                <a:lnSpc>
                  <a:spcPct val="85000"/>
                </a:lnSpc>
                <a:spcBef>
                  <a:spcPct val="0"/>
                </a:spcBef>
                <a:buClrTx/>
                <a:buSzTx/>
                <a:defRPr/>
              </a:pPr>
              <a:t>March 15, 2017</a:t>
            </a:fld>
            <a:r>
              <a:rPr lang="en-US" dirty="0"/>
              <a:t> | Slide </a:t>
            </a:r>
            <a:fld id="{FBD1DE01-D6BF-400B-9FFD-BD1BCA12BCEF}" type="slidenum">
              <a:rPr lang="en-US"/>
              <a:pPr algn="l" eaLnBrk="0" hangingPunct="0">
                <a:lnSpc>
                  <a:spcPct val="85000"/>
                </a:lnSpc>
                <a:spcBef>
                  <a:spcPct val="0"/>
                </a:spcBef>
                <a:buClrTx/>
                <a:buSzTx/>
                <a:defRPr/>
              </a:pPr>
              <a:t>25</a:t>
            </a:fld>
            <a:endParaRPr lang="en-US" dirty="0"/>
          </a:p>
        </p:txBody>
      </p:sp>
    </p:spTree>
    <p:extLst>
      <p:ext uri="{BB962C8B-B14F-4D97-AF65-F5344CB8AC3E}">
        <p14:creationId xmlns:p14="http://schemas.microsoft.com/office/powerpoint/2010/main" val="672341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de-DE" dirty="0"/>
              <a:t>Example of Customer Project Realising the Vision</a:t>
            </a:r>
          </a:p>
        </p:txBody>
      </p:sp>
      <p:sp>
        <p:nvSpPr>
          <p:cNvPr id="8" name="Content Placeholder 7"/>
          <p:cNvSpPr>
            <a:spLocks noGrp="1"/>
          </p:cNvSpPr>
          <p:nvPr>
            <p:ph sz="half" idx="2"/>
          </p:nvPr>
        </p:nvSpPr>
        <p:spPr/>
        <p:txBody>
          <a:bodyPr/>
          <a:lstStyle/>
          <a:p>
            <a:endParaRPr lang="de-DE" dirty="0"/>
          </a:p>
        </p:txBody>
      </p:sp>
      <p:sp>
        <p:nvSpPr>
          <p:cNvPr id="2" name="Text Placeholder 1"/>
          <p:cNvSpPr>
            <a:spLocks noGrp="1"/>
          </p:cNvSpPr>
          <p:nvPr>
            <p:ph type="subTitle" idx="1"/>
          </p:nvPr>
        </p:nvSpPr>
        <p:spPr/>
        <p:txBody>
          <a:bodyPr/>
          <a:lstStyle/>
          <a:p>
            <a:r>
              <a:rPr lang="en-US" dirty="0"/>
              <a:t>Marine fleet advisory</a:t>
            </a:r>
          </a:p>
        </p:txBody>
      </p:sp>
      <p:pic>
        <p:nvPicPr>
          <p:cNvPr id="16" name="Picture 2" descr="C:\Users\FIJUIGN\Desktop\VL - Dynamic Trim Optimizer.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42" b="705"/>
          <a:stretch/>
        </p:blipFill>
        <p:spPr bwMode="auto">
          <a:xfrm>
            <a:off x="3204522" y="3537042"/>
            <a:ext cx="3082560" cy="255035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perspectiveContrastingRightFacing" fov="2100000"/>
            <a:lightRig rig="threePt" dir="t">
              <a:rot lat="0" lon="0" rev="2700000"/>
            </a:lightRig>
          </a:scene3d>
          <a:sp3d>
            <a:bevelT h="38100"/>
            <a:contourClr>
              <a:srgbClr val="C0C0C0"/>
            </a:contourClr>
          </a:sp3d>
        </p:spPr>
      </p:pic>
      <p:pic>
        <p:nvPicPr>
          <p:cNvPr id="17" name="Picture 2" descr="C:\Users\FIJUIGN\Desktop\VL - Summary Page.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7494" y="3030796"/>
            <a:ext cx="2999647" cy="250042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perspectiveContrastingLeftFacing" fov="2100000"/>
            <a:lightRig rig="threePt" dir="t">
              <a:rot lat="0" lon="0" rev="2700000"/>
            </a:lightRig>
          </a:scene3d>
          <a:sp3d>
            <a:bevelT h="38100"/>
            <a:contourClr>
              <a:srgbClr val="C0C0C0"/>
            </a:contourClr>
          </a:sp3d>
          <a:extLst/>
        </p:spPr>
      </p:pic>
      <p:pic>
        <p:nvPicPr>
          <p:cNvPr id="1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5201"/>
          <a:stretch/>
        </p:blipFill>
        <p:spPr bwMode="auto">
          <a:xfrm>
            <a:off x="5987203" y="4110666"/>
            <a:ext cx="3161556" cy="241506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perspectiveContrastingLeftFacing" fov="2100000"/>
            <a:lightRig rig="threePt" dir="t">
              <a:rot lat="0" lon="0" rev="2700000"/>
            </a:lightRig>
          </a:scene3d>
          <a:sp3d>
            <a:bevelT h="38100"/>
            <a:contourClr>
              <a:srgbClr val="C0C0C0"/>
            </a:contourClr>
          </a:sp3d>
          <a:extLst/>
        </p:spPr>
      </p:pic>
      <p:grpSp>
        <p:nvGrpSpPr>
          <p:cNvPr id="18" name="Group 17"/>
          <p:cNvGrpSpPr/>
          <p:nvPr/>
        </p:nvGrpSpPr>
        <p:grpSpPr>
          <a:xfrm>
            <a:off x="3044201" y="1187009"/>
            <a:ext cx="6403513" cy="2044952"/>
            <a:chOff x="1484513" y="1506795"/>
            <a:chExt cx="6403513" cy="2044952"/>
          </a:xfrm>
        </p:grpSpPr>
        <p:sp>
          <p:nvSpPr>
            <p:cNvPr id="19" name="TextBox 18"/>
            <p:cNvSpPr txBox="1"/>
            <p:nvPr/>
          </p:nvSpPr>
          <p:spPr bwMode="gray">
            <a:xfrm>
              <a:off x="1484517" y="1506795"/>
              <a:ext cx="6403509" cy="540832"/>
            </a:xfrm>
            <a:prstGeom prst="rect">
              <a:avLst/>
            </a:prstGeom>
            <a:ln>
              <a:headEnd/>
              <a:tailEnd/>
            </a:ln>
          </p:spPr>
          <p:style>
            <a:lnRef idx="3">
              <a:schemeClr val="lt1"/>
            </a:lnRef>
            <a:fillRef idx="1">
              <a:schemeClr val="accent1"/>
            </a:fillRef>
            <a:effectRef idx="1">
              <a:schemeClr val="accent1"/>
            </a:effectRef>
            <a:fontRef idx="minor">
              <a:schemeClr val="lt1"/>
            </a:fontRef>
          </p:style>
          <p:txBody>
            <a:bodyPr vert="horz" wrap="square" lIns="90654" tIns="60436" rIns="90654" bIns="60436" numCol="1" rtlCol="0" anchor="t" anchorCtr="0" compatLnSpc="1">
              <a:prstTxWarp prst="textNoShape">
                <a:avLst/>
              </a:prstTxWarp>
              <a:noAutofit/>
            </a:bodyPr>
            <a:lstStyle/>
            <a:p>
              <a:pPr defTabSz="913850">
                <a:spcBef>
                  <a:spcPts val="924"/>
                </a:spcBef>
                <a:buClr>
                  <a:srgbClr val="002897"/>
                </a:buClr>
              </a:pPr>
              <a:r>
                <a:rPr lang="de-DE" sz="2000" dirty="0">
                  <a:solidFill>
                    <a:srgbClr val="FFFFFF"/>
                  </a:solidFill>
                  <a:latin typeface="Arial" pitchFamily="34" charset="0"/>
                  <a:cs typeface="Arial" pitchFamily="34" charset="0"/>
                </a:rPr>
                <a:t>What the customer really needs</a:t>
              </a:r>
            </a:p>
          </p:txBody>
        </p:sp>
        <p:sp>
          <p:nvSpPr>
            <p:cNvPr id="20" name="Pentagon 19"/>
            <p:cNvSpPr/>
            <p:nvPr/>
          </p:nvSpPr>
          <p:spPr bwMode="gray">
            <a:xfrm>
              <a:off x="1484513" y="2061934"/>
              <a:ext cx="1450667" cy="1489813"/>
            </a:xfrm>
            <a:prstGeom prst="homePlate">
              <a:avLst>
                <a:gd name="adj" fmla="val 13564"/>
              </a:avLst>
            </a:prstGeom>
            <a:solidFill>
              <a:schemeClr val="bg2">
                <a:lumMod val="20000"/>
                <a:lumOff val="80000"/>
              </a:schemeClr>
            </a:solidFill>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rgbClr val="000000"/>
                  </a:solidFill>
                  <a:cs typeface="Arial" pitchFamily="34" charset="0"/>
                </a:rPr>
                <a:t>Safety</a:t>
              </a:r>
              <a:endParaRPr lang="en-US" sz="1600" dirty="0">
                <a:solidFill>
                  <a:srgbClr val="000000"/>
                </a:solidFill>
                <a:cs typeface="Arial" pitchFamily="34" charset="0"/>
              </a:endParaRPr>
            </a:p>
          </p:txBody>
        </p:sp>
        <p:sp>
          <p:nvSpPr>
            <p:cNvPr id="21" name="Chevron 20"/>
            <p:cNvSpPr/>
            <p:nvPr/>
          </p:nvSpPr>
          <p:spPr bwMode="gray">
            <a:xfrm>
              <a:off x="2595284" y="2061934"/>
              <a:ext cx="1578107" cy="1489813"/>
            </a:xfrm>
            <a:prstGeom prst="chevron">
              <a:avLst>
                <a:gd name="adj" fmla="val 13564"/>
              </a:avLst>
            </a:prstGeom>
            <a:solidFill>
              <a:schemeClr val="bg1">
                <a:lumMod val="85000"/>
              </a:schemeClr>
            </a:solidFill>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defTabSz="913850">
                <a:spcBef>
                  <a:spcPts val="924"/>
                </a:spcBef>
                <a:buClr>
                  <a:srgbClr val="002897"/>
                </a:buClr>
              </a:pPr>
              <a:r>
                <a:rPr lang="de-DE" sz="1600" dirty="0">
                  <a:solidFill>
                    <a:srgbClr val="000000"/>
                  </a:solidFill>
                  <a:cs typeface="Arial" pitchFamily="34" charset="0"/>
                </a:rPr>
                <a:t>Lower cost and simplified operations</a:t>
              </a:r>
              <a:endParaRPr lang="en-US" sz="1600" dirty="0">
                <a:solidFill>
                  <a:srgbClr val="000000"/>
                </a:solidFill>
                <a:cs typeface="Arial" pitchFamily="34" charset="0"/>
              </a:endParaRPr>
            </a:p>
          </p:txBody>
        </p:sp>
        <p:sp>
          <p:nvSpPr>
            <p:cNvPr id="22" name="Chevron 21"/>
            <p:cNvSpPr/>
            <p:nvPr/>
          </p:nvSpPr>
          <p:spPr bwMode="gray">
            <a:xfrm>
              <a:off x="3960936" y="2061934"/>
              <a:ext cx="1576478" cy="1489813"/>
            </a:xfrm>
            <a:prstGeom prst="chevron">
              <a:avLst>
                <a:gd name="adj" fmla="val 13564"/>
              </a:avLst>
            </a:prstGeom>
            <a:solidFill>
              <a:schemeClr val="accent3"/>
            </a:solidFill>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rgbClr val="000000"/>
                  </a:solidFill>
                  <a:cs typeface="Arial" pitchFamily="34" charset="0"/>
                </a:rPr>
                <a:t>Production efficiency</a:t>
              </a:r>
              <a:endParaRPr lang="en-US" sz="1600" dirty="0">
                <a:solidFill>
                  <a:srgbClr val="000000"/>
                </a:solidFill>
                <a:cs typeface="Arial" pitchFamily="34" charset="0"/>
              </a:endParaRPr>
            </a:p>
          </p:txBody>
        </p:sp>
        <p:sp>
          <p:nvSpPr>
            <p:cNvPr id="23" name="Chevron 22"/>
            <p:cNvSpPr/>
            <p:nvPr/>
          </p:nvSpPr>
          <p:spPr bwMode="gray">
            <a:xfrm>
              <a:off x="5199146" y="2061934"/>
              <a:ext cx="1599777" cy="1489813"/>
            </a:xfrm>
            <a:prstGeom prst="chevron">
              <a:avLst>
                <a:gd name="adj" fmla="val 13564"/>
              </a:avLst>
            </a:prstGeom>
            <a:solidFill>
              <a:schemeClr val="accent2"/>
            </a:solidFill>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defTabSz="913850">
                <a:spcBef>
                  <a:spcPts val="924"/>
                </a:spcBef>
                <a:buClr>
                  <a:srgbClr val="002897"/>
                </a:buClr>
              </a:pPr>
              <a:r>
                <a:rPr lang="de-DE" sz="1600" dirty="0">
                  <a:solidFill>
                    <a:srgbClr val="000000"/>
                  </a:solidFill>
                  <a:cs typeface="Arial" pitchFamily="34" charset="0"/>
                </a:rPr>
                <a:t>Better asset utilitization / ROA</a:t>
              </a:r>
              <a:endParaRPr lang="en-US" sz="1600" dirty="0">
                <a:solidFill>
                  <a:srgbClr val="000000"/>
                </a:solidFill>
                <a:cs typeface="Arial" pitchFamily="34" charset="0"/>
              </a:endParaRPr>
            </a:p>
          </p:txBody>
        </p:sp>
        <p:sp>
          <p:nvSpPr>
            <p:cNvPr id="24" name="Pentagon 41"/>
            <p:cNvSpPr/>
            <p:nvPr/>
          </p:nvSpPr>
          <p:spPr bwMode="gray">
            <a:xfrm flipH="1">
              <a:off x="6548719" y="2061934"/>
              <a:ext cx="1339303" cy="1489813"/>
            </a:xfrm>
            <a:custGeom>
              <a:avLst/>
              <a:gdLst>
                <a:gd name="connsiteX0" fmla="*/ 0 w 1476000"/>
                <a:gd name="connsiteY0" fmla="*/ 0 h 720000"/>
                <a:gd name="connsiteX1" fmla="*/ 1283213 w 1476000"/>
                <a:gd name="connsiteY1" fmla="*/ 0 h 720000"/>
                <a:gd name="connsiteX2" fmla="*/ 1476000 w 1476000"/>
                <a:gd name="connsiteY2" fmla="*/ 360000 h 720000"/>
                <a:gd name="connsiteX3" fmla="*/ 1283213 w 1476000"/>
                <a:gd name="connsiteY3" fmla="*/ 720000 h 720000"/>
                <a:gd name="connsiteX4" fmla="*/ 0 w 1476000"/>
                <a:gd name="connsiteY4" fmla="*/ 720000 h 720000"/>
                <a:gd name="connsiteX5" fmla="*/ 0 w 1476000"/>
                <a:gd name="connsiteY5" fmla="*/ 0 h 720000"/>
                <a:gd name="connsiteX0" fmla="*/ 0 w 1283213"/>
                <a:gd name="connsiteY0" fmla="*/ 0 h 720000"/>
                <a:gd name="connsiteX1" fmla="*/ 1283213 w 1283213"/>
                <a:gd name="connsiteY1" fmla="*/ 0 h 720000"/>
                <a:gd name="connsiteX2" fmla="*/ 1085475 w 1283213"/>
                <a:gd name="connsiteY2" fmla="*/ 355238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12388 w 1283213"/>
                <a:gd name="connsiteY2" fmla="*/ 355238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48272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62419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73028 w 1283213"/>
                <a:gd name="connsiteY2" fmla="*/ 359410 h 720000"/>
                <a:gd name="connsiteX3" fmla="*/ 1283213 w 1283213"/>
                <a:gd name="connsiteY3" fmla="*/ 720000 h 720000"/>
                <a:gd name="connsiteX4" fmla="*/ 0 w 1283213"/>
                <a:gd name="connsiteY4" fmla="*/ 720000 h 720000"/>
                <a:gd name="connsiteX5" fmla="*/ 0 w 1283213"/>
                <a:gd name="connsiteY5" fmla="*/ 0 h 720000"/>
                <a:gd name="connsiteX0" fmla="*/ 0 w 1283213"/>
                <a:gd name="connsiteY0" fmla="*/ 0 h 720000"/>
                <a:gd name="connsiteX1" fmla="*/ 1283213 w 1283213"/>
                <a:gd name="connsiteY1" fmla="*/ 0 h 720000"/>
                <a:gd name="connsiteX2" fmla="*/ 1162418 w 1283213"/>
                <a:gd name="connsiteY2" fmla="*/ 356281 h 720000"/>
                <a:gd name="connsiteX3" fmla="*/ 1283213 w 1283213"/>
                <a:gd name="connsiteY3" fmla="*/ 720000 h 720000"/>
                <a:gd name="connsiteX4" fmla="*/ 0 w 1283213"/>
                <a:gd name="connsiteY4" fmla="*/ 720000 h 720000"/>
                <a:gd name="connsiteX5" fmla="*/ 0 w 1283213"/>
                <a:gd name="connsiteY5" fmla="*/ 0 h 72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213" h="720000">
                  <a:moveTo>
                    <a:pt x="0" y="0"/>
                  </a:moveTo>
                  <a:lnTo>
                    <a:pt x="1283213" y="0"/>
                  </a:lnTo>
                  <a:lnTo>
                    <a:pt x="1162418" y="356281"/>
                  </a:lnTo>
                  <a:lnTo>
                    <a:pt x="1283213" y="720000"/>
                  </a:lnTo>
                  <a:lnTo>
                    <a:pt x="0" y="720000"/>
                  </a:lnTo>
                  <a:lnTo>
                    <a:pt x="0" y="0"/>
                  </a:lnTo>
                  <a:close/>
                </a:path>
              </a:pathLst>
            </a:custGeom>
            <a:solidFill>
              <a:schemeClr val="bg2">
                <a:lumMod val="20000"/>
                <a:lumOff val="80000"/>
              </a:schemeClr>
            </a:solidFill>
            <a:ln/>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0654" tIns="60436" rIns="90654" bIns="60436" numCol="1" spcCol="0" rtlCol="0" fromWordArt="0" anchor="ctr" anchorCtr="0" forceAA="0" compatLnSpc="1">
              <a:prstTxWarp prst="textNoShape">
                <a:avLst/>
              </a:prstTxWarp>
              <a:noAutofit/>
            </a:bodyPr>
            <a:lstStyle/>
            <a:p>
              <a:pPr algn="ctr" defTabSz="913850">
                <a:spcBef>
                  <a:spcPts val="924"/>
                </a:spcBef>
                <a:buClr>
                  <a:srgbClr val="002897"/>
                </a:buClr>
              </a:pPr>
              <a:r>
                <a:rPr lang="de-DE" sz="1600" dirty="0">
                  <a:solidFill>
                    <a:srgbClr val="000000"/>
                  </a:solidFill>
                  <a:cs typeface="Arial" pitchFamily="34" charset="0"/>
                </a:rPr>
                <a:t> More effective decisions</a:t>
              </a:r>
              <a:endParaRPr lang="en-US" sz="1600" dirty="0">
                <a:solidFill>
                  <a:srgbClr val="000000"/>
                </a:solidFill>
                <a:cs typeface="Arial" pitchFamily="34" charset="0"/>
              </a:endParaRPr>
            </a:p>
          </p:txBody>
        </p:sp>
      </p:grpSp>
      <p:sp>
        <p:nvSpPr>
          <p:cNvPr id="25" name="Footer Placeholder 3"/>
          <p:cNvSpPr>
            <a:spLocks noGrp="1"/>
          </p:cNvSpPr>
          <p:nvPr>
            <p:ph type="ftr" sz="quarter" idx="4294967295"/>
          </p:nvPr>
        </p:nvSpPr>
        <p:spPr>
          <a:xfrm>
            <a:off x="1739900" y="6200779"/>
            <a:ext cx="2808288" cy="657225"/>
          </a:xfrm>
          <a:prstGeom prst="rect">
            <a:avLst/>
          </a:prstGeom>
        </p:spPr>
        <p:txBody>
          <a:bodyPr/>
          <a:lstStyle/>
          <a:p>
            <a:pPr>
              <a:defRPr/>
            </a:pPr>
            <a:endParaRPr lang="en-US" b="0" dirty="0">
              <a:solidFill>
                <a:srgbClr val="666666"/>
              </a:solidFill>
              <a:latin typeface="Arial" charset="0"/>
              <a:cs typeface="+mn-cs"/>
            </a:endParaRPr>
          </a:p>
          <a:p>
            <a:pPr algn="l" eaLnBrk="0" hangingPunct="0">
              <a:lnSpc>
                <a:spcPct val="85000"/>
              </a:lnSpc>
              <a:spcBef>
                <a:spcPct val="0"/>
              </a:spcBef>
              <a:buClrTx/>
              <a:buSzTx/>
              <a:defRPr/>
            </a:pPr>
            <a:r>
              <a:rPr lang="en-US" b="0" dirty="0">
                <a:solidFill>
                  <a:srgbClr val="666666"/>
                </a:solidFill>
                <a:latin typeface="Arial" charset="0"/>
                <a:cs typeface="+mn-cs"/>
              </a:rPr>
              <a:t>© ABB Group </a:t>
            </a:r>
          </a:p>
          <a:p>
            <a:pPr algn="l" eaLnBrk="0" hangingPunct="0">
              <a:lnSpc>
                <a:spcPct val="85000"/>
              </a:lnSpc>
              <a:spcBef>
                <a:spcPct val="0"/>
              </a:spcBef>
              <a:buClrTx/>
              <a:buSzTx/>
              <a:defRPr/>
            </a:pPr>
            <a:fld id="{E309641C-2BEA-494E-87AD-4C4B420A8320}" type="datetime4">
              <a:rPr lang="en-US" b="0">
                <a:solidFill>
                  <a:srgbClr val="666666"/>
                </a:solidFill>
                <a:latin typeface="Arial" charset="0"/>
                <a:cs typeface="+mn-cs"/>
              </a:rPr>
              <a:pPr algn="l" eaLnBrk="0" hangingPunct="0">
                <a:lnSpc>
                  <a:spcPct val="85000"/>
                </a:lnSpc>
                <a:spcBef>
                  <a:spcPct val="0"/>
                </a:spcBef>
                <a:buClrTx/>
                <a:buSzTx/>
                <a:defRPr/>
              </a:pPr>
              <a:t>March 15, 2017</a:t>
            </a:fld>
            <a:r>
              <a:rPr lang="en-US" b="0" dirty="0">
                <a:solidFill>
                  <a:srgbClr val="666666"/>
                </a:solidFill>
                <a:latin typeface="Arial" charset="0"/>
                <a:cs typeface="+mn-cs"/>
              </a:rPr>
              <a:t> | Slide </a:t>
            </a:r>
            <a:fld id="{FBD1DE01-D6BF-400B-9FFD-BD1BCA12BCEF}" type="slidenum">
              <a:rPr lang="en-US" b="0">
                <a:solidFill>
                  <a:srgbClr val="666666"/>
                </a:solidFill>
                <a:latin typeface="Arial" charset="0"/>
                <a:cs typeface="+mn-cs"/>
              </a:rPr>
              <a:pPr algn="l" eaLnBrk="0" hangingPunct="0">
                <a:lnSpc>
                  <a:spcPct val="85000"/>
                </a:lnSpc>
                <a:spcBef>
                  <a:spcPct val="0"/>
                </a:spcBef>
                <a:buClrTx/>
                <a:buSzTx/>
                <a:defRPr/>
              </a:pPr>
              <a:t>26</a:t>
            </a:fld>
            <a:endParaRPr lang="en-US" b="0" dirty="0">
              <a:solidFill>
                <a:srgbClr val="666666"/>
              </a:solidFill>
              <a:latin typeface="Arial" charset="0"/>
              <a:cs typeface="+mn-cs"/>
            </a:endParaRPr>
          </a:p>
        </p:txBody>
      </p:sp>
    </p:spTree>
    <p:extLst>
      <p:ext uri="{BB962C8B-B14F-4D97-AF65-F5344CB8AC3E}">
        <p14:creationId xmlns:p14="http://schemas.microsoft.com/office/powerpoint/2010/main" val="3083828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US" altLang="en-US" dirty="0"/>
              <a:t>With and without trim optimization</a:t>
            </a:r>
            <a:br>
              <a:rPr lang="en-US" altLang="en-US" dirty="0"/>
            </a:br>
            <a:endParaRPr lang="en-US" altLang="en-US" dirty="0"/>
          </a:p>
        </p:txBody>
      </p:sp>
      <p:sp>
        <p:nvSpPr>
          <p:cNvPr id="24579" name="Footer Placeholder 3"/>
          <p:cNvSpPr>
            <a:spLocks noGrp="1"/>
          </p:cNvSpPr>
          <p:nvPr>
            <p:ph type="ftr" sz="quarter" idx="10"/>
          </p:nvPr>
        </p:nvSpPr>
        <p:spPr>
          <a:noFill/>
        </p:spPr>
        <p:txBody>
          <a:bodyPr/>
          <a:lstStyle>
            <a:lvl1pPr>
              <a:spcBef>
                <a:spcPct val="50000"/>
              </a:spcBef>
              <a:buClr>
                <a:schemeClr val="tx2"/>
              </a:buClr>
              <a:buSzPct val="70000"/>
              <a:buFont typeface="Wingdings" panose="05000000000000000000" pitchFamily="2" charset="2"/>
              <a:buChar char="§"/>
              <a:defRPr>
                <a:solidFill>
                  <a:srgbClr val="000000"/>
                </a:solidFill>
                <a:latin typeface="Arial" panose="020B0604020202020204" pitchFamily="34" charset="0"/>
              </a:defRPr>
            </a:lvl1pPr>
            <a:lvl2pPr marL="742950" indent="-285750">
              <a:spcBef>
                <a:spcPct val="50000"/>
              </a:spcBef>
              <a:buClr>
                <a:schemeClr val="tx2"/>
              </a:buClr>
              <a:buSzPct val="70000"/>
              <a:buFont typeface="Wingdings" panose="05000000000000000000" pitchFamily="2" charset="2"/>
              <a:buChar char="§"/>
              <a:defRPr>
                <a:solidFill>
                  <a:srgbClr val="000000"/>
                </a:solidFill>
                <a:latin typeface="Arial" panose="020B0604020202020204" pitchFamily="34" charset="0"/>
              </a:defRPr>
            </a:lvl2pPr>
            <a:lvl3pPr marL="1143000" indent="-228600">
              <a:spcBef>
                <a:spcPct val="50000"/>
              </a:spcBef>
              <a:buClr>
                <a:schemeClr val="tx2"/>
              </a:buClr>
              <a:buSzPct val="70000"/>
              <a:buFont typeface="Wingdings" panose="05000000000000000000" pitchFamily="2" charset="2"/>
              <a:buChar char="§"/>
              <a:defRPr>
                <a:solidFill>
                  <a:srgbClr val="000000"/>
                </a:solidFill>
                <a:latin typeface="Arial" panose="020B0604020202020204" pitchFamily="34" charset="0"/>
              </a:defRPr>
            </a:lvl3pPr>
            <a:lvl4pPr marL="1600200" indent="-228600">
              <a:spcBef>
                <a:spcPct val="50000"/>
              </a:spcBef>
              <a:buClr>
                <a:schemeClr val="tx2"/>
              </a:buClr>
              <a:buSzPct val="70000"/>
              <a:buFont typeface="Wingdings" panose="05000000000000000000" pitchFamily="2" charset="2"/>
              <a:buChar char="§"/>
              <a:defRPr>
                <a:solidFill>
                  <a:srgbClr val="000000"/>
                </a:solidFill>
                <a:latin typeface="Arial" panose="020B0604020202020204" pitchFamily="34" charset="0"/>
              </a:defRPr>
            </a:lvl4pPr>
            <a:lvl5pPr marL="2057400" indent="-228600">
              <a:spcBef>
                <a:spcPct val="50000"/>
              </a:spcBef>
              <a:buClr>
                <a:schemeClr val="tx2"/>
              </a:buClr>
              <a:buSzPct val="70000"/>
              <a:buFont typeface="Wingdings" panose="05000000000000000000" pitchFamily="2" charset="2"/>
              <a:buChar char="§"/>
              <a:defRPr>
                <a:solidFill>
                  <a:srgbClr val="000000"/>
                </a:solidFill>
                <a:latin typeface="Arial" panose="020B0604020202020204" pitchFamily="34" charset="0"/>
              </a:defRPr>
            </a:lvl5pPr>
            <a:lvl6pPr marL="2514600" indent="-228600" eaLnBrk="0" fontAlgn="base" hangingPunct="0">
              <a:spcBef>
                <a:spcPct val="50000"/>
              </a:spcBef>
              <a:spcAft>
                <a:spcPct val="0"/>
              </a:spcAft>
              <a:buClr>
                <a:schemeClr val="tx2"/>
              </a:buClr>
              <a:buSzPct val="70000"/>
              <a:buFont typeface="Wingdings" panose="05000000000000000000" pitchFamily="2" charset="2"/>
              <a:buChar char="§"/>
              <a:defRPr>
                <a:solidFill>
                  <a:srgbClr val="000000"/>
                </a:solidFill>
                <a:latin typeface="Arial" panose="020B0604020202020204" pitchFamily="34" charset="0"/>
              </a:defRPr>
            </a:lvl6pPr>
            <a:lvl7pPr marL="2971800" indent="-228600" eaLnBrk="0" fontAlgn="base" hangingPunct="0">
              <a:spcBef>
                <a:spcPct val="50000"/>
              </a:spcBef>
              <a:spcAft>
                <a:spcPct val="0"/>
              </a:spcAft>
              <a:buClr>
                <a:schemeClr val="tx2"/>
              </a:buClr>
              <a:buSzPct val="70000"/>
              <a:buFont typeface="Wingdings" panose="05000000000000000000" pitchFamily="2" charset="2"/>
              <a:buChar char="§"/>
              <a:defRPr>
                <a:solidFill>
                  <a:srgbClr val="000000"/>
                </a:solidFill>
                <a:latin typeface="Arial" panose="020B0604020202020204" pitchFamily="34" charset="0"/>
              </a:defRPr>
            </a:lvl7pPr>
            <a:lvl8pPr marL="3429000" indent="-228600" eaLnBrk="0" fontAlgn="base" hangingPunct="0">
              <a:spcBef>
                <a:spcPct val="50000"/>
              </a:spcBef>
              <a:spcAft>
                <a:spcPct val="0"/>
              </a:spcAft>
              <a:buClr>
                <a:schemeClr val="tx2"/>
              </a:buClr>
              <a:buSzPct val="70000"/>
              <a:buFont typeface="Wingdings" panose="05000000000000000000" pitchFamily="2" charset="2"/>
              <a:buChar char="§"/>
              <a:defRPr>
                <a:solidFill>
                  <a:srgbClr val="000000"/>
                </a:solidFill>
                <a:latin typeface="Arial" panose="020B0604020202020204" pitchFamily="34" charset="0"/>
              </a:defRPr>
            </a:lvl8pPr>
            <a:lvl9pPr marL="3886200" indent="-228600" eaLnBrk="0" fontAlgn="base" hangingPunct="0">
              <a:spcBef>
                <a:spcPct val="50000"/>
              </a:spcBef>
              <a:spcAft>
                <a:spcPct val="0"/>
              </a:spcAft>
              <a:buClr>
                <a:schemeClr val="tx2"/>
              </a:buClr>
              <a:buSzPct val="70000"/>
              <a:buFont typeface="Wingdings" panose="05000000000000000000" pitchFamily="2" charset="2"/>
              <a:buChar char="§"/>
              <a:defRPr>
                <a:solidFill>
                  <a:srgbClr val="000000"/>
                </a:solidFill>
                <a:latin typeface="Arial" panose="020B0604020202020204" pitchFamily="34" charset="0"/>
              </a:defRPr>
            </a:lvl9pPr>
          </a:lstStyle>
          <a:p>
            <a:pPr>
              <a:spcBef>
                <a:spcPct val="0"/>
              </a:spcBef>
              <a:buClrTx/>
              <a:buSzTx/>
              <a:buFontTx/>
              <a:buNone/>
            </a:pPr>
            <a:endParaRPr lang="en-US" altLang="en-US" dirty="0">
              <a:solidFill>
                <a:srgbClr val="666666"/>
              </a:solidFill>
            </a:endParaRPr>
          </a:p>
          <a:p>
            <a:pPr>
              <a:spcBef>
                <a:spcPct val="0"/>
              </a:spcBef>
              <a:buClrTx/>
              <a:buSzTx/>
              <a:buFontTx/>
              <a:buNone/>
            </a:pPr>
            <a:r>
              <a:rPr lang="en-US" altLang="en-US" dirty="0">
                <a:solidFill>
                  <a:srgbClr val="666666"/>
                </a:solidFill>
              </a:rPr>
              <a:t>© ABB Group </a:t>
            </a:r>
          </a:p>
          <a:p>
            <a:pPr>
              <a:spcBef>
                <a:spcPct val="0"/>
              </a:spcBef>
              <a:buClrTx/>
              <a:buSzTx/>
              <a:buFontTx/>
              <a:buNone/>
            </a:pPr>
            <a:fld id="{A96A2AB2-CB59-4F3D-B529-C933F9CBA6B9}" type="datetime4">
              <a:rPr lang="en-US" altLang="en-US">
                <a:solidFill>
                  <a:srgbClr val="666666"/>
                </a:solidFill>
              </a:rPr>
              <a:pPr>
                <a:spcBef>
                  <a:spcPct val="0"/>
                </a:spcBef>
                <a:buClrTx/>
                <a:buSzTx/>
                <a:buFontTx/>
                <a:buNone/>
              </a:pPr>
              <a:t>March 15, 2017</a:t>
            </a:fld>
            <a:r>
              <a:rPr lang="en-US" altLang="en-US" dirty="0">
                <a:solidFill>
                  <a:srgbClr val="666666"/>
                </a:solidFill>
              </a:rPr>
              <a:t> | Slide </a:t>
            </a:r>
            <a:fld id="{355A8172-9BF3-4CF8-8CF8-F8E68ED74912}" type="slidenum">
              <a:rPr lang="en-US" altLang="en-US">
                <a:solidFill>
                  <a:srgbClr val="666666"/>
                </a:solidFill>
              </a:rPr>
              <a:pPr>
                <a:spcBef>
                  <a:spcPct val="0"/>
                </a:spcBef>
                <a:buClrTx/>
                <a:buSzTx/>
                <a:buFontTx/>
                <a:buNone/>
              </a:pPr>
              <a:t>27</a:t>
            </a:fld>
            <a:endParaRPr lang="en-US" altLang="en-US" b="1" dirty="0">
              <a:solidFill>
                <a:srgbClr val="666666"/>
              </a:solidFill>
            </a:endParaRPr>
          </a:p>
        </p:txBody>
      </p:sp>
      <p:pic>
        <p:nvPicPr>
          <p:cNvPr id="2458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995363"/>
            <a:ext cx="9142413" cy="4989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0032894"/>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 name="Rectangle 23"/>
          <p:cNvSpPr/>
          <p:nvPr/>
        </p:nvSpPr>
        <p:spPr bwMode="gray">
          <a:xfrm>
            <a:off x="1739901" y="1592263"/>
            <a:ext cx="8712201"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73" tIns="71973" rIns="71973" bIns="71973"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dirty="0">
              <a:solidFill>
                <a:srgbClr val="FFFFFF"/>
              </a:solidFill>
              <a:cs typeface="Arial" pitchFamily="34" charset="0"/>
            </a:endParaRPr>
          </a:p>
        </p:txBody>
      </p:sp>
      <p:sp>
        <p:nvSpPr>
          <p:cNvPr id="412" name="Rectangle 1"/>
          <p:cNvSpPr/>
          <p:nvPr/>
        </p:nvSpPr>
        <p:spPr bwMode="auto">
          <a:xfrm>
            <a:off x="1860391" y="4040877"/>
            <a:ext cx="8471219" cy="1353516"/>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200" tIns="612000" rIns="241200" bIns="71983" numCol="1" spcCol="0" rtlCol="0" fromWordArt="0" anchor="t" anchorCtr="0" forceAA="0" compatLnSpc="1">
            <a:prstTxWarp prst="textNoShape">
              <a:avLst/>
            </a:prstTxWarp>
            <a:noAutofit/>
          </a:bodyPr>
          <a:lstStyle/>
          <a:p>
            <a:pPr>
              <a:spcBef>
                <a:spcPts val="1100"/>
              </a:spcBef>
              <a:buClr>
                <a:srgbClr val="002897"/>
              </a:buClr>
              <a:buSzPct val="70000"/>
            </a:pPr>
            <a:endParaRPr lang="en-US" sz="1400" dirty="0">
              <a:solidFill>
                <a:srgbClr val="666666"/>
              </a:solidFill>
            </a:endParaRPr>
          </a:p>
        </p:txBody>
      </p:sp>
      <p:sp>
        <p:nvSpPr>
          <p:cNvPr id="410" name="Pentagon 44"/>
          <p:cNvSpPr/>
          <p:nvPr/>
        </p:nvSpPr>
        <p:spPr bwMode="gray">
          <a:xfrm>
            <a:off x="1860391" y="5531912"/>
            <a:ext cx="8483610" cy="539875"/>
          </a:xfrm>
          <a:prstGeom prst="homePlate">
            <a:avLst>
              <a:gd name="adj" fmla="val 0"/>
            </a:avLst>
          </a:prstGeom>
          <a:solidFill>
            <a:schemeClr val="tx2"/>
          </a:solidFill>
          <a:ln w="28575" cmpd="sng">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437" tIns="60437" rIns="60437" bIns="60437" numCol="1" spcCol="0" rtlCol="0" fromWordArt="0" anchor="ctr" anchorCtr="0" forceAA="0" compatLnSpc="1">
            <a:prstTxWarp prst="textNoShape">
              <a:avLst/>
            </a:prstTxWarp>
            <a:noAutofit/>
          </a:bodyPr>
          <a:lstStyle/>
          <a:p>
            <a:pPr algn="ctr"/>
            <a:endParaRPr lang="en-US" sz="1600" b="1" dirty="0">
              <a:solidFill>
                <a:srgbClr val="FFFFFF"/>
              </a:solidFill>
            </a:endParaRPr>
          </a:p>
        </p:txBody>
      </p:sp>
      <p:sp>
        <p:nvSpPr>
          <p:cNvPr id="411" name="Rectangle 1"/>
          <p:cNvSpPr/>
          <p:nvPr/>
        </p:nvSpPr>
        <p:spPr bwMode="auto">
          <a:xfrm>
            <a:off x="1860392" y="1720736"/>
            <a:ext cx="8471219" cy="219893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200" tIns="612000" rIns="241200" bIns="71983" numCol="1" spcCol="0" rtlCol="0" fromWordArt="0" anchor="t" anchorCtr="0" forceAA="0" compatLnSpc="1">
            <a:prstTxWarp prst="textNoShape">
              <a:avLst/>
            </a:prstTxWarp>
            <a:noAutofit/>
          </a:bodyPr>
          <a:lstStyle/>
          <a:p>
            <a:pPr>
              <a:spcBef>
                <a:spcPts val="1100"/>
              </a:spcBef>
              <a:buClr>
                <a:srgbClr val="002897"/>
              </a:buClr>
              <a:buSzPct val="70000"/>
            </a:pPr>
            <a:endParaRPr lang="en-US" sz="1400" dirty="0">
              <a:solidFill>
                <a:srgbClr val="666666"/>
              </a:solidFill>
            </a:endParaRPr>
          </a:p>
        </p:txBody>
      </p:sp>
      <p:sp>
        <p:nvSpPr>
          <p:cNvPr id="12" name="Content Placeholder 11"/>
          <p:cNvSpPr>
            <a:spLocks noGrp="1"/>
          </p:cNvSpPr>
          <p:nvPr>
            <p:ph sz="half" idx="10"/>
          </p:nvPr>
        </p:nvSpPr>
        <p:spPr>
          <a:xfrm>
            <a:off x="1971472" y="4261595"/>
            <a:ext cx="8268511" cy="1132798"/>
          </a:xfrm>
        </p:spPr>
        <p:txBody>
          <a:bodyPr>
            <a:normAutofit/>
          </a:bodyPr>
          <a:lstStyle/>
          <a:p>
            <a:pPr marL="0" indent="0">
              <a:buNone/>
            </a:pPr>
            <a:r>
              <a:rPr lang="en-US" sz="1400" dirty="0"/>
              <a:t>Device health and performance is derived from the analysis of the devices diagnostic data collected</a:t>
            </a:r>
          </a:p>
          <a:p>
            <a:pPr marL="0" indent="0">
              <a:buNone/>
            </a:pPr>
            <a:r>
              <a:rPr lang="en-US" sz="1400" dirty="0"/>
              <a:t>Health or performance can also be observed in measurements from devices along mechanical, electrical, or control connections</a:t>
            </a:r>
          </a:p>
        </p:txBody>
      </p:sp>
      <p:sp>
        <p:nvSpPr>
          <p:cNvPr id="6" name="Title 5"/>
          <p:cNvSpPr>
            <a:spLocks noGrp="1"/>
          </p:cNvSpPr>
          <p:nvPr>
            <p:ph type="title"/>
          </p:nvPr>
        </p:nvSpPr>
        <p:spPr/>
        <p:txBody>
          <a:bodyPr/>
          <a:lstStyle/>
          <a:p>
            <a:r>
              <a:rPr lang="en-US" dirty="0"/>
              <a:t>Service Example: Package Monitoring</a:t>
            </a:r>
          </a:p>
        </p:txBody>
      </p:sp>
      <p:sp>
        <p:nvSpPr>
          <p:cNvPr id="7" name="Subtitle 6"/>
          <p:cNvSpPr>
            <a:spLocks noGrp="1"/>
          </p:cNvSpPr>
          <p:nvPr>
            <p:ph type="subTitle" idx="1"/>
          </p:nvPr>
        </p:nvSpPr>
        <p:spPr/>
        <p:txBody>
          <a:bodyPr/>
          <a:lstStyle/>
          <a:p>
            <a:r>
              <a:rPr lang="en-US" dirty="0"/>
              <a:t>Monitoring and Diagnostic Potential</a:t>
            </a:r>
          </a:p>
        </p:txBody>
      </p:sp>
      <p:sp>
        <p:nvSpPr>
          <p:cNvPr id="8" name="Date Placeholder 7"/>
          <p:cNvSpPr>
            <a:spLocks noGrp="1"/>
          </p:cNvSpPr>
          <p:nvPr>
            <p:ph type="dt" sz="half" idx="15"/>
          </p:nvPr>
        </p:nvSpPr>
        <p:spPr/>
        <p:txBody>
          <a:bodyPr/>
          <a:lstStyle/>
          <a:p>
            <a:fld id="{E52EF694-0527-4CB3-A87A-F078376863CA}" type="datetime5">
              <a:rPr lang="en-US" smtClean="0"/>
              <a:t>15-Mar-17</a:t>
            </a:fld>
            <a:endParaRPr lang="de-DE" dirty="0"/>
          </a:p>
        </p:txBody>
      </p:sp>
      <p:sp>
        <p:nvSpPr>
          <p:cNvPr id="9" name="Slide Number Placeholder 8"/>
          <p:cNvSpPr>
            <a:spLocks noGrp="1"/>
          </p:cNvSpPr>
          <p:nvPr>
            <p:ph type="sldNum" sz="quarter" idx="16"/>
          </p:nvPr>
        </p:nvSpPr>
        <p:spPr/>
        <p:txBody>
          <a:bodyPr/>
          <a:lstStyle/>
          <a:p>
            <a:r>
              <a:rPr lang="de-DE" dirty="0"/>
              <a:t>| Slide </a:t>
            </a:r>
            <a:fld id="{CF363E95-653D-48D7-8EB0-A81FED805B5F}" type="slidenum">
              <a:rPr lang="de-DE" smtClean="0"/>
              <a:pPr/>
              <a:t>28</a:t>
            </a:fld>
            <a:endParaRPr lang="de-DE" dirty="0"/>
          </a:p>
        </p:txBody>
      </p:sp>
      <p:sp>
        <p:nvSpPr>
          <p:cNvPr id="10" name="Footer Placeholder 9"/>
          <p:cNvSpPr>
            <a:spLocks noGrp="1"/>
          </p:cNvSpPr>
          <p:nvPr>
            <p:ph type="ftr" sz="quarter" idx="17"/>
          </p:nvPr>
        </p:nvSpPr>
        <p:spPr/>
        <p:txBody>
          <a:bodyPr/>
          <a:lstStyle/>
          <a:p>
            <a:r>
              <a:rPr lang="en-US" dirty="0"/>
              <a:t>© ABB</a:t>
            </a:r>
          </a:p>
        </p:txBody>
      </p:sp>
      <p:grpSp>
        <p:nvGrpSpPr>
          <p:cNvPr id="15" name="Group 385"/>
          <p:cNvGrpSpPr/>
          <p:nvPr/>
        </p:nvGrpSpPr>
        <p:grpSpPr>
          <a:xfrm>
            <a:off x="5854731" y="1882549"/>
            <a:ext cx="1154338" cy="689573"/>
            <a:chOff x="6177155" y="3475231"/>
            <a:chExt cx="2531110" cy="1516280"/>
          </a:xfrm>
          <a:solidFill>
            <a:schemeClr val="bg1"/>
          </a:solidFill>
        </p:grpSpPr>
        <p:sp>
          <p:nvSpPr>
            <p:cNvPr id="189" name="Freeform 5"/>
            <p:cNvSpPr/>
            <p:nvPr/>
          </p:nvSpPr>
          <p:spPr bwMode="auto">
            <a:xfrm>
              <a:off x="6177155" y="3475231"/>
              <a:ext cx="220191" cy="72389"/>
            </a:xfrm>
            <a:custGeom>
              <a:avLst/>
              <a:gdLst>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9075 w 347662"/>
                <a:gd name="connsiteY5" fmla="*/ 114300 h 114300"/>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4877 w 347662"/>
                <a:gd name="connsiteY5" fmla="*/ 111919 h 114300"/>
                <a:gd name="connsiteX0" fmla="*/ 345281 w 346075"/>
                <a:gd name="connsiteY0" fmla="*/ 114300 h 114300"/>
                <a:gd name="connsiteX1" fmla="*/ 305815 w 346075"/>
                <a:gd name="connsiteY1" fmla="*/ 0 h 114300"/>
                <a:gd name="connsiteX2" fmla="*/ 0 w 346075"/>
                <a:gd name="connsiteY2" fmla="*/ 0 h 114300"/>
                <a:gd name="connsiteX3" fmla="*/ 0 w 346075"/>
                <a:gd name="connsiteY3" fmla="*/ 114300 h 114300"/>
                <a:gd name="connsiteX4" fmla="*/ 219075 w 346075"/>
                <a:gd name="connsiteY4" fmla="*/ 111919 h 114300"/>
                <a:gd name="connsiteX5" fmla="*/ 214877 w 346075"/>
                <a:gd name="connsiteY5" fmla="*/ 111919 h 114300"/>
                <a:gd name="connsiteX0" fmla="*/ 345281 w 345281"/>
                <a:gd name="connsiteY0" fmla="*/ 114300 h 114300"/>
                <a:gd name="connsiteX1" fmla="*/ 305815 w 345281"/>
                <a:gd name="connsiteY1" fmla="*/ 0 h 114300"/>
                <a:gd name="connsiteX2" fmla="*/ 0 w 345281"/>
                <a:gd name="connsiteY2" fmla="*/ 0 h 114300"/>
                <a:gd name="connsiteX3" fmla="*/ 0 w 345281"/>
                <a:gd name="connsiteY3" fmla="*/ 114300 h 114300"/>
                <a:gd name="connsiteX4" fmla="*/ 219075 w 345281"/>
                <a:gd name="connsiteY4" fmla="*/ 111919 h 114300"/>
                <a:gd name="connsiteX5" fmla="*/ 214877 w 345281"/>
                <a:gd name="connsiteY5" fmla="*/ 111919 h 114300"/>
                <a:gd name="connsiteX0" fmla="*/ 345281 w 345281"/>
                <a:gd name="connsiteY0" fmla="*/ 114300 h 114300"/>
                <a:gd name="connsiteX1" fmla="*/ 308196 w 345281"/>
                <a:gd name="connsiteY1" fmla="*/ 0 h 114300"/>
                <a:gd name="connsiteX2" fmla="*/ 0 w 345281"/>
                <a:gd name="connsiteY2" fmla="*/ 0 h 114300"/>
                <a:gd name="connsiteX3" fmla="*/ 0 w 345281"/>
                <a:gd name="connsiteY3" fmla="*/ 114300 h 114300"/>
                <a:gd name="connsiteX4" fmla="*/ 219075 w 345281"/>
                <a:gd name="connsiteY4" fmla="*/ 111919 h 114300"/>
                <a:gd name="connsiteX5" fmla="*/ 214877 w 345281"/>
                <a:gd name="connsiteY5" fmla="*/ 111919 h 114300"/>
                <a:gd name="connsiteX0" fmla="*/ 347672 w 347672"/>
                <a:gd name="connsiteY0" fmla="*/ 114300 h 114300"/>
                <a:gd name="connsiteX1" fmla="*/ 308196 w 347672"/>
                <a:gd name="connsiteY1" fmla="*/ 0 h 114300"/>
                <a:gd name="connsiteX2" fmla="*/ 0 w 347672"/>
                <a:gd name="connsiteY2" fmla="*/ 0 h 114300"/>
                <a:gd name="connsiteX3" fmla="*/ 0 w 347672"/>
                <a:gd name="connsiteY3" fmla="*/ 114300 h 114300"/>
                <a:gd name="connsiteX4" fmla="*/ 219075 w 347672"/>
                <a:gd name="connsiteY4" fmla="*/ 111919 h 114300"/>
                <a:gd name="connsiteX5" fmla="*/ 214877 w 347672"/>
                <a:gd name="connsiteY5" fmla="*/ 111919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672" h="114300">
                  <a:moveTo>
                    <a:pt x="347672" y="114300"/>
                  </a:moveTo>
                  <a:lnTo>
                    <a:pt x="308196" y="0"/>
                  </a:lnTo>
                  <a:lnTo>
                    <a:pt x="0" y="0"/>
                  </a:lnTo>
                  <a:lnTo>
                    <a:pt x="0" y="114300"/>
                  </a:lnTo>
                  <a:lnTo>
                    <a:pt x="219075" y="111919"/>
                  </a:lnTo>
                  <a:lnTo>
                    <a:pt x="214877" y="111919"/>
                  </a:ln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0" name="Freeform 189"/>
            <p:cNvSpPr/>
            <p:nvPr/>
          </p:nvSpPr>
          <p:spPr bwMode="auto">
            <a:xfrm>
              <a:off x="6313386" y="4321284"/>
              <a:ext cx="2394879" cy="666585"/>
            </a:xfrm>
            <a:custGeom>
              <a:avLst/>
              <a:gdLst>
                <a:gd name="connsiteX0" fmla="*/ 0 w 3781425"/>
                <a:gd name="connsiteY0" fmla="*/ 1052512 h 1052512"/>
                <a:gd name="connsiteX1" fmla="*/ 0 w 3781425"/>
                <a:gd name="connsiteY1" fmla="*/ 57150 h 1052512"/>
                <a:gd name="connsiteX2" fmla="*/ 485775 w 3781425"/>
                <a:gd name="connsiteY2" fmla="*/ 57150 h 1052512"/>
                <a:gd name="connsiteX3" fmla="*/ 485775 w 3781425"/>
                <a:gd name="connsiteY3" fmla="*/ 538162 h 1052512"/>
                <a:gd name="connsiteX4" fmla="*/ 352425 w 3781425"/>
                <a:gd name="connsiteY4" fmla="*/ 566737 h 1052512"/>
                <a:gd name="connsiteX5" fmla="*/ 300038 w 3781425"/>
                <a:gd name="connsiteY5" fmla="*/ 590550 h 1052512"/>
                <a:gd name="connsiteX6" fmla="*/ 261938 w 3781425"/>
                <a:gd name="connsiteY6" fmla="*/ 628650 h 1052512"/>
                <a:gd name="connsiteX7" fmla="*/ 242888 w 3781425"/>
                <a:gd name="connsiteY7" fmla="*/ 700087 h 1052512"/>
                <a:gd name="connsiteX8" fmla="*/ 257175 w 3781425"/>
                <a:gd name="connsiteY8" fmla="*/ 790575 h 1052512"/>
                <a:gd name="connsiteX9" fmla="*/ 319088 w 3781425"/>
                <a:gd name="connsiteY9" fmla="*/ 847725 h 1052512"/>
                <a:gd name="connsiteX10" fmla="*/ 395288 w 3781425"/>
                <a:gd name="connsiteY10" fmla="*/ 871537 h 1052512"/>
                <a:gd name="connsiteX11" fmla="*/ 481013 w 3781425"/>
                <a:gd name="connsiteY11" fmla="*/ 857250 h 1052512"/>
                <a:gd name="connsiteX12" fmla="*/ 566738 w 3781425"/>
                <a:gd name="connsiteY12" fmla="*/ 828675 h 1052512"/>
                <a:gd name="connsiteX13" fmla="*/ 604838 w 3781425"/>
                <a:gd name="connsiteY13" fmla="*/ 781050 h 1052512"/>
                <a:gd name="connsiteX14" fmla="*/ 666750 w 3781425"/>
                <a:gd name="connsiteY14" fmla="*/ 704850 h 1052512"/>
                <a:gd name="connsiteX15" fmla="*/ 695325 w 3781425"/>
                <a:gd name="connsiteY15" fmla="*/ 609600 h 1052512"/>
                <a:gd name="connsiteX16" fmla="*/ 695325 w 3781425"/>
                <a:gd name="connsiteY16" fmla="*/ 552450 h 1052512"/>
                <a:gd name="connsiteX17" fmla="*/ 723900 w 3781425"/>
                <a:gd name="connsiteY17" fmla="*/ 466725 h 1052512"/>
                <a:gd name="connsiteX18" fmla="*/ 771525 w 3781425"/>
                <a:gd name="connsiteY18" fmla="*/ 414337 h 1052512"/>
                <a:gd name="connsiteX19" fmla="*/ 776288 w 3781425"/>
                <a:gd name="connsiteY19" fmla="*/ 395287 h 1052512"/>
                <a:gd name="connsiteX20" fmla="*/ 842963 w 3781425"/>
                <a:gd name="connsiteY20" fmla="*/ 333375 h 1052512"/>
                <a:gd name="connsiteX21" fmla="*/ 890588 w 3781425"/>
                <a:gd name="connsiteY21" fmla="*/ 314325 h 1052512"/>
                <a:gd name="connsiteX22" fmla="*/ 933450 w 3781425"/>
                <a:gd name="connsiteY22" fmla="*/ 300037 h 1052512"/>
                <a:gd name="connsiteX23" fmla="*/ 971550 w 3781425"/>
                <a:gd name="connsiteY23" fmla="*/ 295275 h 1052512"/>
                <a:gd name="connsiteX24" fmla="*/ 976313 w 3781425"/>
                <a:gd name="connsiteY24" fmla="*/ 747712 h 1052512"/>
                <a:gd name="connsiteX25" fmla="*/ 981075 w 3781425"/>
                <a:gd name="connsiteY25" fmla="*/ 819150 h 1052512"/>
                <a:gd name="connsiteX26" fmla="*/ 1004888 w 3781425"/>
                <a:gd name="connsiteY26" fmla="*/ 866775 h 1052512"/>
                <a:gd name="connsiteX27" fmla="*/ 1033463 w 3781425"/>
                <a:gd name="connsiteY27" fmla="*/ 895350 h 1052512"/>
                <a:gd name="connsiteX28" fmla="*/ 1081088 w 3781425"/>
                <a:gd name="connsiteY28" fmla="*/ 928687 h 1052512"/>
                <a:gd name="connsiteX29" fmla="*/ 1143000 w 3781425"/>
                <a:gd name="connsiteY29" fmla="*/ 947737 h 1052512"/>
                <a:gd name="connsiteX30" fmla="*/ 1209675 w 3781425"/>
                <a:gd name="connsiteY30" fmla="*/ 947737 h 1052512"/>
                <a:gd name="connsiteX31" fmla="*/ 1266825 w 3781425"/>
                <a:gd name="connsiteY31" fmla="*/ 923925 h 1052512"/>
                <a:gd name="connsiteX32" fmla="*/ 1319213 w 3781425"/>
                <a:gd name="connsiteY32" fmla="*/ 881062 h 1052512"/>
                <a:gd name="connsiteX33" fmla="*/ 1352550 w 3781425"/>
                <a:gd name="connsiteY33" fmla="*/ 828675 h 1052512"/>
                <a:gd name="connsiteX34" fmla="*/ 1362075 w 3781425"/>
                <a:gd name="connsiteY34" fmla="*/ 714375 h 1052512"/>
                <a:gd name="connsiteX35" fmla="*/ 1362075 w 3781425"/>
                <a:gd name="connsiteY35" fmla="*/ 547687 h 1052512"/>
                <a:gd name="connsiteX36" fmla="*/ 1443038 w 3781425"/>
                <a:gd name="connsiteY36" fmla="*/ 547687 h 1052512"/>
                <a:gd name="connsiteX37" fmla="*/ 1452563 w 3781425"/>
                <a:gd name="connsiteY37" fmla="*/ 466725 h 1052512"/>
                <a:gd name="connsiteX38" fmla="*/ 1500188 w 3781425"/>
                <a:gd name="connsiteY38" fmla="*/ 404812 h 1052512"/>
                <a:gd name="connsiteX39" fmla="*/ 1552575 w 3781425"/>
                <a:gd name="connsiteY39" fmla="*/ 352425 h 1052512"/>
                <a:gd name="connsiteX40" fmla="*/ 1614488 w 3781425"/>
                <a:gd name="connsiteY40" fmla="*/ 314325 h 1052512"/>
                <a:gd name="connsiteX41" fmla="*/ 1676400 w 3781425"/>
                <a:gd name="connsiteY41" fmla="*/ 295275 h 1052512"/>
                <a:gd name="connsiteX42" fmla="*/ 1671638 w 3781425"/>
                <a:gd name="connsiteY42" fmla="*/ 771525 h 1052512"/>
                <a:gd name="connsiteX43" fmla="*/ 1695450 w 3781425"/>
                <a:gd name="connsiteY43" fmla="*/ 857250 h 1052512"/>
                <a:gd name="connsiteX44" fmla="*/ 1733550 w 3781425"/>
                <a:gd name="connsiteY44" fmla="*/ 914400 h 1052512"/>
                <a:gd name="connsiteX45" fmla="*/ 1804988 w 3781425"/>
                <a:gd name="connsiteY45" fmla="*/ 947737 h 1052512"/>
                <a:gd name="connsiteX46" fmla="*/ 1871663 w 3781425"/>
                <a:gd name="connsiteY46" fmla="*/ 952500 h 1052512"/>
                <a:gd name="connsiteX47" fmla="*/ 1957388 w 3781425"/>
                <a:gd name="connsiteY47" fmla="*/ 923925 h 1052512"/>
                <a:gd name="connsiteX48" fmla="*/ 2033588 w 3781425"/>
                <a:gd name="connsiteY48" fmla="*/ 871537 h 1052512"/>
                <a:gd name="connsiteX49" fmla="*/ 2062163 w 3781425"/>
                <a:gd name="connsiteY49" fmla="*/ 790575 h 1052512"/>
                <a:gd name="connsiteX50" fmla="*/ 2062163 w 3781425"/>
                <a:gd name="connsiteY50" fmla="*/ 552450 h 1052512"/>
                <a:gd name="connsiteX51" fmla="*/ 2143125 w 3781425"/>
                <a:gd name="connsiteY51" fmla="*/ 547687 h 1052512"/>
                <a:gd name="connsiteX52" fmla="*/ 2152650 w 3781425"/>
                <a:gd name="connsiteY52" fmla="*/ 481012 h 1052512"/>
                <a:gd name="connsiteX53" fmla="*/ 2190750 w 3781425"/>
                <a:gd name="connsiteY53" fmla="*/ 423862 h 1052512"/>
                <a:gd name="connsiteX54" fmla="*/ 2228850 w 3781425"/>
                <a:gd name="connsiteY54" fmla="*/ 371475 h 1052512"/>
                <a:gd name="connsiteX55" fmla="*/ 2281238 w 3781425"/>
                <a:gd name="connsiteY55" fmla="*/ 323850 h 1052512"/>
                <a:gd name="connsiteX56" fmla="*/ 2343150 w 3781425"/>
                <a:gd name="connsiteY56" fmla="*/ 295275 h 1052512"/>
                <a:gd name="connsiteX57" fmla="*/ 2381250 w 3781425"/>
                <a:gd name="connsiteY57" fmla="*/ 295275 h 1052512"/>
                <a:gd name="connsiteX58" fmla="*/ 2409825 w 3781425"/>
                <a:gd name="connsiteY58" fmla="*/ 328612 h 1052512"/>
                <a:gd name="connsiteX59" fmla="*/ 2419350 w 3781425"/>
                <a:gd name="connsiteY59" fmla="*/ 390525 h 1052512"/>
                <a:gd name="connsiteX60" fmla="*/ 2452688 w 3781425"/>
                <a:gd name="connsiteY60" fmla="*/ 457200 h 1052512"/>
                <a:gd name="connsiteX61" fmla="*/ 2528888 w 3781425"/>
                <a:gd name="connsiteY61" fmla="*/ 485775 h 1052512"/>
                <a:gd name="connsiteX62" fmla="*/ 2595563 w 3781425"/>
                <a:gd name="connsiteY62" fmla="*/ 485775 h 1052512"/>
                <a:gd name="connsiteX63" fmla="*/ 2681288 w 3781425"/>
                <a:gd name="connsiteY63" fmla="*/ 442912 h 1052512"/>
                <a:gd name="connsiteX64" fmla="*/ 2728913 w 3781425"/>
                <a:gd name="connsiteY64" fmla="*/ 366712 h 1052512"/>
                <a:gd name="connsiteX65" fmla="*/ 2724150 w 3781425"/>
                <a:gd name="connsiteY65" fmla="*/ 276225 h 1052512"/>
                <a:gd name="connsiteX66" fmla="*/ 2681288 w 3781425"/>
                <a:gd name="connsiteY66" fmla="*/ 185737 h 1052512"/>
                <a:gd name="connsiteX67" fmla="*/ 2590800 w 3781425"/>
                <a:gd name="connsiteY67" fmla="*/ 114300 h 1052512"/>
                <a:gd name="connsiteX68" fmla="*/ 2505075 w 3781425"/>
                <a:gd name="connsiteY68" fmla="*/ 76200 h 1052512"/>
                <a:gd name="connsiteX69" fmla="*/ 2428875 w 3781425"/>
                <a:gd name="connsiteY69" fmla="*/ 61912 h 1052512"/>
                <a:gd name="connsiteX70" fmla="*/ 3143250 w 3781425"/>
                <a:gd name="connsiteY70" fmla="*/ 61912 h 1052512"/>
                <a:gd name="connsiteX71" fmla="*/ 3143250 w 3781425"/>
                <a:gd name="connsiteY71" fmla="*/ 157162 h 1052512"/>
                <a:gd name="connsiteX72" fmla="*/ 3276600 w 3781425"/>
                <a:gd name="connsiteY72" fmla="*/ 161925 h 1052512"/>
                <a:gd name="connsiteX73" fmla="*/ 3271838 w 3781425"/>
                <a:gd name="connsiteY73" fmla="*/ 61912 h 1052512"/>
                <a:gd name="connsiteX74" fmla="*/ 3729038 w 3781425"/>
                <a:gd name="connsiteY74" fmla="*/ 52387 h 1052512"/>
                <a:gd name="connsiteX75" fmla="*/ 3729038 w 3781425"/>
                <a:gd name="connsiteY75" fmla="*/ 0 h 1052512"/>
                <a:gd name="connsiteX76" fmla="*/ 3781425 w 3781425"/>
                <a:gd name="connsiteY76" fmla="*/ 0 h 1052512"/>
                <a:gd name="connsiteX77" fmla="*/ 3781425 w 3781425"/>
                <a:gd name="connsiteY77" fmla="*/ 290512 h 1052512"/>
                <a:gd name="connsiteX78" fmla="*/ 3152775 w 3781425"/>
                <a:gd name="connsiteY78" fmla="*/ 290512 h 1052512"/>
                <a:gd name="connsiteX79" fmla="*/ 3148013 w 3781425"/>
                <a:gd name="connsiteY79" fmla="*/ 1047750 h 1052512"/>
                <a:gd name="connsiteX80" fmla="*/ 0 w 3781425"/>
                <a:gd name="connsiteY80" fmla="*/ 1052512 h 105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781425" h="1052512">
                  <a:moveTo>
                    <a:pt x="0" y="1052512"/>
                  </a:moveTo>
                  <a:lnTo>
                    <a:pt x="0" y="57150"/>
                  </a:lnTo>
                  <a:lnTo>
                    <a:pt x="485775" y="57150"/>
                  </a:lnTo>
                  <a:lnTo>
                    <a:pt x="485775" y="538162"/>
                  </a:lnTo>
                  <a:lnTo>
                    <a:pt x="352425" y="566737"/>
                  </a:lnTo>
                  <a:lnTo>
                    <a:pt x="300038" y="590550"/>
                  </a:lnTo>
                  <a:lnTo>
                    <a:pt x="261938" y="628650"/>
                  </a:lnTo>
                  <a:lnTo>
                    <a:pt x="242888" y="700087"/>
                  </a:lnTo>
                  <a:lnTo>
                    <a:pt x="257175" y="790575"/>
                  </a:lnTo>
                  <a:lnTo>
                    <a:pt x="319088" y="847725"/>
                  </a:lnTo>
                  <a:lnTo>
                    <a:pt x="395288" y="871537"/>
                  </a:lnTo>
                  <a:lnTo>
                    <a:pt x="481013" y="857250"/>
                  </a:lnTo>
                  <a:lnTo>
                    <a:pt x="566738" y="828675"/>
                  </a:lnTo>
                  <a:lnTo>
                    <a:pt x="604838" y="781050"/>
                  </a:lnTo>
                  <a:lnTo>
                    <a:pt x="666750" y="704850"/>
                  </a:lnTo>
                  <a:lnTo>
                    <a:pt x="695325" y="609600"/>
                  </a:lnTo>
                  <a:lnTo>
                    <a:pt x="695325" y="552450"/>
                  </a:lnTo>
                  <a:lnTo>
                    <a:pt x="723900" y="466725"/>
                  </a:lnTo>
                  <a:lnTo>
                    <a:pt x="771525" y="414337"/>
                  </a:lnTo>
                  <a:lnTo>
                    <a:pt x="776288" y="395287"/>
                  </a:lnTo>
                  <a:lnTo>
                    <a:pt x="842963" y="333375"/>
                  </a:lnTo>
                  <a:lnTo>
                    <a:pt x="890588" y="314325"/>
                  </a:lnTo>
                  <a:lnTo>
                    <a:pt x="933450" y="300037"/>
                  </a:lnTo>
                  <a:lnTo>
                    <a:pt x="971550" y="295275"/>
                  </a:lnTo>
                  <a:cubicBezTo>
                    <a:pt x="973138" y="446087"/>
                    <a:pt x="974725" y="596900"/>
                    <a:pt x="976313" y="747712"/>
                  </a:cubicBezTo>
                  <a:lnTo>
                    <a:pt x="981075" y="819150"/>
                  </a:lnTo>
                  <a:lnTo>
                    <a:pt x="1004888" y="866775"/>
                  </a:lnTo>
                  <a:lnTo>
                    <a:pt x="1033463" y="895350"/>
                  </a:lnTo>
                  <a:lnTo>
                    <a:pt x="1081088" y="928687"/>
                  </a:lnTo>
                  <a:lnTo>
                    <a:pt x="1143000" y="947737"/>
                  </a:lnTo>
                  <a:lnTo>
                    <a:pt x="1209675" y="947737"/>
                  </a:lnTo>
                  <a:lnTo>
                    <a:pt x="1266825" y="923925"/>
                  </a:lnTo>
                  <a:lnTo>
                    <a:pt x="1319213" y="881062"/>
                  </a:lnTo>
                  <a:lnTo>
                    <a:pt x="1352550" y="828675"/>
                  </a:lnTo>
                  <a:lnTo>
                    <a:pt x="1362075" y="714375"/>
                  </a:lnTo>
                  <a:lnTo>
                    <a:pt x="1362075" y="547687"/>
                  </a:lnTo>
                  <a:lnTo>
                    <a:pt x="1443038" y="547687"/>
                  </a:lnTo>
                  <a:lnTo>
                    <a:pt x="1452563" y="466725"/>
                  </a:lnTo>
                  <a:lnTo>
                    <a:pt x="1500188" y="404812"/>
                  </a:lnTo>
                  <a:lnTo>
                    <a:pt x="1552575" y="352425"/>
                  </a:lnTo>
                  <a:lnTo>
                    <a:pt x="1614488" y="314325"/>
                  </a:lnTo>
                  <a:lnTo>
                    <a:pt x="1676400" y="295275"/>
                  </a:lnTo>
                  <a:cubicBezTo>
                    <a:pt x="1674813" y="454025"/>
                    <a:pt x="1673225" y="612775"/>
                    <a:pt x="1671638" y="771525"/>
                  </a:cubicBezTo>
                  <a:lnTo>
                    <a:pt x="1695450" y="857250"/>
                  </a:lnTo>
                  <a:lnTo>
                    <a:pt x="1733550" y="914400"/>
                  </a:lnTo>
                  <a:lnTo>
                    <a:pt x="1804988" y="947737"/>
                  </a:lnTo>
                  <a:lnTo>
                    <a:pt x="1871663" y="952500"/>
                  </a:lnTo>
                  <a:lnTo>
                    <a:pt x="1957388" y="923925"/>
                  </a:lnTo>
                  <a:lnTo>
                    <a:pt x="2033588" y="871537"/>
                  </a:lnTo>
                  <a:lnTo>
                    <a:pt x="2062163" y="790575"/>
                  </a:lnTo>
                  <a:lnTo>
                    <a:pt x="2062163" y="552450"/>
                  </a:lnTo>
                  <a:lnTo>
                    <a:pt x="2143125" y="547687"/>
                  </a:lnTo>
                  <a:lnTo>
                    <a:pt x="2152650" y="481012"/>
                  </a:lnTo>
                  <a:lnTo>
                    <a:pt x="2190750" y="423862"/>
                  </a:lnTo>
                  <a:lnTo>
                    <a:pt x="2228850" y="371475"/>
                  </a:lnTo>
                  <a:lnTo>
                    <a:pt x="2281238" y="323850"/>
                  </a:lnTo>
                  <a:lnTo>
                    <a:pt x="2343150" y="295275"/>
                  </a:lnTo>
                  <a:lnTo>
                    <a:pt x="2381250" y="295275"/>
                  </a:lnTo>
                  <a:lnTo>
                    <a:pt x="2409825" y="328612"/>
                  </a:lnTo>
                  <a:lnTo>
                    <a:pt x="2419350" y="390525"/>
                  </a:lnTo>
                  <a:lnTo>
                    <a:pt x="2452688" y="457200"/>
                  </a:lnTo>
                  <a:lnTo>
                    <a:pt x="2528888" y="485775"/>
                  </a:lnTo>
                  <a:lnTo>
                    <a:pt x="2595563" y="485775"/>
                  </a:lnTo>
                  <a:lnTo>
                    <a:pt x="2681288" y="442912"/>
                  </a:lnTo>
                  <a:lnTo>
                    <a:pt x="2728913" y="366712"/>
                  </a:lnTo>
                  <a:lnTo>
                    <a:pt x="2724150" y="276225"/>
                  </a:lnTo>
                  <a:lnTo>
                    <a:pt x="2681288" y="185737"/>
                  </a:lnTo>
                  <a:lnTo>
                    <a:pt x="2590800" y="114300"/>
                  </a:lnTo>
                  <a:lnTo>
                    <a:pt x="2505075" y="76200"/>
                  </a:lnTo>
                  <a:lnTo>
                    <a:pt x="2428875" y="61912"/>
                  </a:lnTo>
                  <a:lnTo>
                    <a:pt x="3143250" y="61912"/>
                  </a:lnTo>
                  <a:lnTo>
                    <a:pt x="3143250" y="157162"/>
                  </a:lnTo>
                  <a:lnTo>
                    <a:pt x="3276600" y="161925"/>
                  </a:lnTo>
                  <a:lnTo>
                    <a:pt x="3271838" y="61912"/>
                  </a:lnTo>
                  <a:lnTo>
                    <a:pt x="3729038" y="52387"/>
                  </a:lnTo>
                  <a:lnTo>
                    <a:pt x="3729038" y="0"/>
                  </a:lnTo>
                  <a:lnTo>
                    <a:pt x="3781425" y="0"/>
                  </a:lnTo>
                  <a:lnTo>
                    <a:pt x="3781425" y="290512"/>
                  </a:lnTo>
                  <a:lnTo>
                    <a:pt x="3152775" y="290512"/>
                  </a:lnTo>
                  <a:cubicBezTo>
                    <a:pt x="3151188" y="542925"/>
                    <a:pt x="3149600" y="795337"/>
                    <a:pt x="3148013" y="1047750"/>
                  </a:cubicBezTo>
                  <a:lnTo>
                    <a:pt x="0" y="1052512"/>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1" name="Freeform 190"/>
            <p:cNvSpPr/>
            <p:nvPr/>
          </p:nvSpPr>
          <p:spPr bwMode="auto">
            <a:xfrm>
              <a:off x="6315397" y="3546114"/>
              <a:ext cx="305644" cy="739981"/>
            </a:xfrm>
            <a:custGeom>
              <a:avLst/>
              <a:gdLst>
                <a:gd name="connsiteX0" fmla="*/ 482600 w 482600"/>
                <a:gd name="connsiteY0" fmla="*/ 1165225 h 1168400"/>
                <a:gd name="connsiteX1" fmla="*/ 0 w 482600"/>
                <a:gd name="connsiteY1" fmla="*/ 1168400 h 1168400"/>
                <a:gd name="connsiteX2" fmla="*/ 3175 w 482600"/>
                <a:gd name="connsiteY2" fmla="*/ 168275 h 1168400"/>
                <a:gd name="connsiteX3" fmla="*/ 47625 w 482600"/>
                <a:gd name="connsiteY3" fmla="*/ 168275 h 1168400"/>
                <a:gd name="connsiteX4" fmla="*/ 3175 w 482600"/>
                <a:gd name="connsiteY4" fmla="*/ 0 h 1168400"/>
                <a:gd name="connsiteX5" fmla="*/ 133350 w 482600"/>
                <a:gd name="connsiteY5" fmla="*/ 0 h 1168400"/>
                <a:gd name="connsiteX6" fmla="*/ 282575 w 482600"/>
                <a:gd name="connsiteY6" fmla="*/ 571500 h 1168400"/>
                <a:gd name="connsiteX7" fmla="*/ 304800 w 482600"/>
                <a:gd name="connsiteY7" fmla="*/ 622300 h 1168400"/>
                <a:gd name="connsiteX8" fmla="*/ 355600 w 482600"/>
                <a:gd name="connsiteY8" fmla="*/ 660400 h 1168400"/>
                <a:gd name="connsiteX9" fmla="*/ 419100 w 482600"/>
                <a:gd name="connsiteY9" fmla="*/ 679450 h 1168400"/>
                <a:gd name="connsiteX10" fmla="*/ 482600 w 482600"/>
                <a:gd name="connsiteY10" fmla="*/ 682625 h 1168400"/>
                <a:gd name="connsiteX11" fmla="*/ 482600 w 482600"/>
                <a:gd name="connsiteY11" fmla="*/ 1165225 h 116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2600" h="1168400">
                  <a:moveTo>
                    <a:pt x="482600" y="1165225"/>
                  </a:moveTo>
                  <a:lnTo>
                    <a:pt x="0" y="1168400"/>
                  </a:lnTo>
                  <a:cubicBezTo>
                    <a:pt x="1058" y="835025"/>
                    <a:pt x="2117" y="501650"/>
                    <a:pt x="3175" y="168275"/>
                  </a:cubicBezTo>
                  <a:lnTo>
                    <a:pt x="47625" y="168275"/>
                  </a:lnTo>
                  <a:lnTo>
                    <a:pt x="3175" y="0"/>
                  </a:lnTo>
                  <a:lnTo>
                    <a:pt x="133350" y="0"/>
                  </a:lnTo>
                  <a:lnTo>
                    <a:pt x="282575" y="571500"/>
                  </a:lnTo>
                  <a:lnTo>
                    <a:pt x="304800" y="622300"/>
                  </a:lnTo>
                  <a:lnTo>
                    <a:pt x="355600" y="660400"/>
                  </a:lnTo>
                  <a:lnTo>
                    <a:pt x="419100" y="679450"/>
                  </a:lnTo>
                  <a:lnTo>
                    <a:pt x="482600" y="682625"/>
                  </a:lnTo>
                  <a:lnTo>
                    <a:pt x="482600" y="1165225"/>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192" name="Group 758"/>
            <p:cNvGrpSpPr/>
            <p:nvPr/>
          </p:nvGrpSpPr>
          <p:grpSpPr>
            <a:xfrm>
              <a:off x="6390900" y="4222629"/>
              <a:ext cx="76411" cy="198680"/>
              <a:chOff x="4189567" y="3992365"/>
              <a:chExt cx="120650" cy="313708"/>
            </a:xfrm>
            <a:grpFill/>
          </p:grpSpPr>
          <p:sp>
            <p:nvSpPr>
              <p:cNvPr id="382" name="Rectangle 290"/>
              <p:cNvSpPr/>
              <p:nvPr/>
            </p:nvSpPr>
            <p:spPr bwMode="auto">
              <a:xfrm>
                <a:off x="4189567" y="3992365"/>
                <a:ext cx="120650" cy="313708"/>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83" name="Rectangle 291"/>
              <p:cNvSpPr/>
              <p:nvPr/>
            </p:nvSpPr>
            <p:spPr bwMode="auto">
              <a:xfrm>
                <a:off x="4189567" y="4023019"/>
                <a:ext cx="120650" cy="62655"/>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84" name="Rectangle 292"/>
              <p:cNvSpPr/>
              <p:nvPr/>
            </p:nvSpPr>
            <p:spPr bwMode="auto">
              <a:xfrm>
                <a:off x="4189567" y="4206746"/>
                <a:ext cx="120650" cy="62655"/>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85" name="Oval 293"/>
              <p:cNvSpPr/>
              <p:nvPr/>
            </p:nvSpPr>
            <p:spPr bwMode="auto">
              <a:xfrm>
                <a:off x="4219574" y="4023268"/>
                <a:ext cx="61914" cy="61914"/>
              </a:xfrm>
              <a:prstGeom prst="ellipse">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86" name="Oval 294"/>
              <p:cNvSpPr/>
              <p:nvPr/>
            </p:nvSpPr>
            <p:spPr bwMode="auto">
              <a:xfrm>
                <a:off x="4219574" y="4206452"/>
                <a:ext cx="61914" cy="61914"/>
              </a:xfrm>
              <a:prstGeom prst="ellipse">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193" name="Freeform 192"/>
            <p:cNvSpPr/>
            <p:nvPr/>
          </p:nvSpPr>
          <p:spPr bwMode="auto">
            <a:xfrm flipV="1">
              <a:off x="7387892" y="4356981"/>
              <a:ext cx="140254" cy="475056"/>
            </a:xfrm>
            <a:custGeom>
              <a:avLst/>
              <a:gdLst>
                <a:gd name="connsiteX0" fmla="*/ 0 w 221456"/>
                <a:gd name="connsiteY0" fmla="*/ 750094 h 750094"/>
                <a:gd name="connsiteX1" fmla="*/ 73819 w 221456"/>
                <a:gd name="connsiteY1" fmla="*/ 731044 h 750094"/>
                <a:gd name="connsiteX2" fmla="*/ 109538 w 221456"/>
                <a:gd name="connsiteY2" fmla="*/ 702469 h 750094"/>
                <a:gd name="connsiteX3" fmla="*/ 121444 w 221456"/>
                <a:gd name="connsiteY3" fmla="*/ 666750 h 750094"/>
                <a:gd name="connsiteX4" fmla="*/ 114300 w 221456"/>
                <a:gd name="connsiteY4" fmla="*/ 47625 h 750094"/>
                <a:gd name="connsiteX5" fmla="*/ 130969 w 221456"/>
                <a:gd name="connsiteY5" fmla="*/ 16669 h 750094"/>
                <a:gd name="connsiteX6" fmla="*/ 164306 w 221456"/>
                <a:gd name="connsiteY6" fmla="*/ 0 h 750094"/>
                <a:gd name="connsiteX7" fmla="*/ 197644 w 221456"/>
                <a:gd name="connsiteY7" fmla="*/ 4763 h 750094"/>
                <a:gd name="connsiteX8" fmla="*/ 219075 w 221456"/>
                <a:gd name="connsiteY8" fmla="*/ 26194 h 750094"/>
                <a:gd name="connsiteX9" fmla="*/ 221456 w 221456"/>
                <a:gd name="connsiteY9" fmla="*/ 45244 h 750094"/>
                <a:gd name="connsiteX10" fmla="*/ 219075 w 221456"/>
                <a:gd name="connsiteY10" fmla="*/ 750094 h 750094"/>
                <a:gd name="connsiteX11" fmla="*/ 0 w 221456"/>
                <a:gd name="connsiteY11" fmla="*/ 750094 h 750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1456" h="750094">
                  <a:moveTo>
                    <a:pt x="0" y="750094"/>
                  </a:moveTo>
                  <a:lnTo>
                    <a:pt x="73819" y="731044"/>
                  </a:lnTo>
                  <a:lnTo>
                    <a:pt x="109538" y="702469"/>
                  </a:lnTo>
                  <a:lnTo>
                    <a:pt x="121444" y="666750"/>
                  </a:lnTo>
                  <a:cubicBezTo>
                    <a:pt x="119063" y="460375"/>
                    <a:pt x="116681" y="254000"/>
                    <a:pt x="114300" y="47625"/>
                  </a:cubicBezTo>
                  <a:lnTo>
                    <a:pt x="130969" y="16669"/>
                  </a:lnTo>
                  <a:lnTo>
                    <a:pt x="164306" y="0"/>
                  </a:lnTo>
                  <a:lnTo>
                    <a:pt x="197644" y="4763"/>
                  </a:lnTo>
                  <a:lnTo>
                    <a:pt x="219075" y="26194"/>
                  </a:lnTo>
                  <a:lnTo>
                    <a:pt x="221456" y="45244"/>
                  </a:lnTo>
                  <a:cubicBezTo>
                    <a:pt x="220662" y="280194"/>
                    <a:pt x="219869" y="515144"/>
                    <a:pt x="219075" y="750094"/>
                  </a:cubicBezTo>
                  <a:lnTo>
                    <a:pt x="0" y="750094"/>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4" name="Freeform 193"/>
            <p:cNvSpPr/>
            <p:nvPr/>
          </p:nvSpPr>
          <p:spPr bwMode="auto">
            <a:xfrm flipV="1">
              <a:off x="6945788" y="4356981"/>
              <a:ext cx="140254" cy="475056"/>
            </a:xfrm>
            <a:custGeom>
              <a:avLst/>
              <a:gdLst>
                <a:gd name="connsiteX0" fmla="*/ 0 w 221456"/>
                <a:gd name="connsiteY0" fmla="*/ 750094 h 750094"/>
                <a:gd name="connsiteX1" fmla="*/ 73819 w 221456"/>
                <a:gd name="connsiteY1" fmla="*/ 731044 h 750094"/>
                <a:gd name="connsiteX2" fmla="*/ 109538 w 221456"/>
                <a:gd name="connsiteY2" fmla="*/ 702469 h 750094"/>
                <a:gd name="connsiteX3" fmla="*/ 121444 w 221456"/>
                <a:gd name="connsiteY3" fmla="*/ 666750 h 750094"/>
                <a:gd name="connsiteX4" fmla="*/ 114300 w 221456"/>
                <a:gd name="connsiteY4" fmla="*/ 47625 h 750094"/>
                <a:gd name="connsiteX5" fmla="*/ 130969 w 221456"/>
                <a:gd name="connsiteY5" fmla="*/ 16669 h 750094"/>
                <a:gd name="connsiteX6" fmla="*/ 164306 w 221456"/>
                <a:gd name="connsiteY6" fmla="*/ 0 h 750094"/>
                <a:gd name="connsiteX7" fmla="*/ 197644 w 221456"/>
                <a:gd name="connsiteY7" fmla="*/ 4763 h 750094"/>
                <a:gd name="connsiteX8" fmla="*/ 219075 w 221456"/>
                <a:gd name="connsiteY8" fmla="*/ 26194 h 750094"/>
                <a:gd name="connsiteX9" fmla="*/ 221456 w 221456"/>
                <a:gd name="connsiteY9" fmla="*/ 45244 h 750094"/>
                <a:gd name="connsiteX10" fmla="*/ 219075 w 221456"/>
                <a:gd name="connsiteY10" fmla="*/ 750094 h 750094"/>
                <a:gd name="connsiteX11" fmla="*/ 0 w 221456"/>
                <a:gd name="connsiteY11" fmla="*/ 750094 h 750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1456" h="750094">
                  <a:moveTo>
                    <a:pt x="0" y="750094"/>
                  </a:moveTo>
                  <a:lnTo>
                    <a:pt x="73819" y="731044"/>
                  </a:lnTo>
                  <a:lnTo>
                    <a:pt x="109538" y="702469"/>
                  </a:lnTo>
                  <a:lnTo>
                    <a:pt x="121444" y="666750"/>
                  </a:lnTo>
                  <a:cubicBezTo>
                    <a:pt x="119063" y="460375"/>
                    <a:pt x="116681" y="254000"/>
                    <a:pt x="114300" y="47625"/>
                  </a:cubicBezTo>
                  <a:lnTo>
                    <a:pt x="130969" y="16669"/>
                  </a:lnTo>
                  <a:lnTo>
                    <a:pt x="164306" y="0"/>
                  </a:lnTo>
                  <a:lnTo>
                    <a:pt x="197644" y="4763"/>
                  </a:lnTo>
                  <a:lnTo>
                    <a:pt x="219075" y="26194"/>
                  </a:lnTo>
                  <a:lnTo>
                    <a:pt x="221456" y="45244"/>
                  </a:lnTo>
                  <a:cubicBezTo>
                    <a:pt x="220662" y="280194"/>
                    <a:pt x="219869" y="515144"/>
                    <a:pt x="219075" y="750094"/>
                  </a:cubicBezTo>
                  <a:lnTo>
                    <a:pt x="0" y="750094"/>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5" name="Freeform 194"/>
            <p:cNvSpPr/>
            <p:nvPr/>
          </p:nvSpPr>
          <p:spPr bwMode="auto">
            <a:xfrm>
              <a:off x="7387892" y="3805051"/>
              <a:ext cx="140254" cy="475056"/>
            </a:xfrm>
            <a:custGeom>
              <a:avLst/>
              <a:gdLst>
                <a:gd name="connsiteX0" fmla="*/ 0 w 221456"/>
                <a:gd name="connsiteY0" fmla="*/ 750094 h 750094"/>
                <a:gd name="connsiteX1" fmla="*/ 73819 w 221456"/>
                <a:gd name="connsiteY1" fmla="*/ 731044 h 750094"/>
                <a:gd name="connsiteX2" fmla="*/ 109538 w 221456"/>
                <a:gd name="connsiteY2" fmla="*/ 702469 h 750094"/>
                <a:gd name="connsiteX3" fmla="*/ 121444 w 221456"/>
                <a:gd name="connsiteY3" fmla="*/ 666750 h 750094"/>
                <a:gd name="connsiteX4" fmla="*/ 114300 w 221456"/>
                <a:gd name="connsiteY4" fmla="*/ 47625 h 750094"/>
                <a:gd name="connsiteX5" fmla="*/ 130969 w 221456"/>
                <a:gd name="connsiteY5" fmla="*/ 16669 h 750094"/>
                <a:gd name="connsiteX6" fmla="*/ 164306 w 221456"/>
                <a:gd name="connsiteY6" fmla="*/ 0 h 750094"/>
                <a:gd name="connsiteX7" fmla="*/ 197644 w 221456"/>
                <a:gd name="connsiteY7" fmla="*/ 4763 h 750094"/>
                <a:gd name="connsiteX8" fmla="*/ 219075 w 221456"/>
                <a:gd name="connsiteY8" fmla="*/ 26194 h 750094"/>
                <a:gd name="connsiteX9" fmla="*/ 221456 w 221456"/>
                <a:gd name="connsiteY9" fmla="*/ 45244 h 750094"/>
                <a:gd name="connsiteX10" fmla="*/ 219075 w 221456"/>
                <a:gd name="connsiteY10" fmla="*/ 750094 h 750094"/>
                <a:gd name="connsiteX11" fmla="*/ 0 w 221456"/>
                <a:gd name="connsiteY11" fmla="*/ 750094 h 750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1456" h="750094">
                  <a:moveTo>
                    <a:pt x="0" y="750094"/>
                  </a:moveTo>
                  <a:lnTo>
                    <a:pt x="73819" y="731044"/>
                  </a:lnTo>
                  <a:lnTo>
                    <a:pt x="109538" y="702469"/>
                  </a:lnTo>
                  <a:lnTo>
                    <a:pt x="121444" y="666750"/>
                  </a:lnTo>
                  <a:cubicBezTo>
                    <a:pt x="119063" y="460375"/>
                    <a:pt x="116681" y="254000"/>
                    <a:pt x="114300" y="47625"/>
                  </a:cubicBezTo>
                  <a:lnTo>
                    <a:pt x="130969" y="16669"/>
                  </a:lnTo>
                  <a:lnTo>
                    <a:pt x="164306" y="0"/>
                  </a:lnTo>
                  <a:lnTo>
                    <a:pt x="197644" y="4763"/>
                  </a:lnTo>
                  <a:lnTo>
                    <a:pt x="219075" y="26194"/>
                  </a:lnTo>
                  <a:lnTo>
                    <a:pt x="221456" y="45244"/>
                  </a:lnTo>
                  <a:cubicBezTo>
                    <a:pt x="220662" y="280194"/>
                    <a:pt x="219869" y="515144"/>
                    <a:pt x="219075" y="750094"/>
                  </a:cubicBezTo>
                  <a:lnTo>
                    <a:pt x="0" y="750094"/>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6" name="Freeform 195"/>
            <p:cNvSpPr/>
            <p:nvPr/>
          </p:nvSpPr>
          <p:spPr bwMode="auto">
            <a:xfrm>
              <a:off x="6946792" y="3807018"/>
              <a:ext cx="140254" cy="475056"/>
            </a:xfrm>
            <a:custGeom>
              <a:avLst/>
              <a:gdLst>
                <a:gd name="connsiteX0" fmla="*/ 0 w 221456"/>
                <a:gd name="connsiteY0" fmla="*/ 750094 h 750094"/>
                <a:gd name="connsiteX1" fmla="*/ 73819 w 221456"/>
                <a:gd name="connsiteY1" fmla="*/ 731044 h 750094"/>
                <a:gd name="connsiteX2" fmla="*/ 109538 w 221456"/>
                <a:gd name="connsiteY2" fmla="*/ 702469 h 750094"/>
                <a:gd name="connsiteX3" fmla="*/ 121444 w 221456"/>
                <a:gd name="connsiteY3" fmla="*/ 666750 h 750094"/>
                <a:gd name="connsiteX4" fmla="*/ 114300 w 221456"/>
                <a:gd name="connsiteY4" fmla="*/ 47625 h 750094"/>
                <a:gd name="connsiteX5" fmla="*/ 130969 w 221456"/>
                <a:gd name="connsiteY5" fmla="*/ 16669 h 750094"/>
                <a:gd name="connsiteX6" fmla="*/ 164306 w 221456"/>
                <a:gd name="connsiteY6" fmla="*/ 0 h 750094"/>
                <a:gd name="connsiteX7" fmla="*/ 197644 w 221456"/>
                <a:gd name="connsiteY7" fmla="*/ 4763 h 750094"/>
                <a:gd name="connsiteX8" fmla="*/ 219075 w 221456"/>
                <a:gd name="connsiteY8" fmla="*/ 26194 h 750094"/>
                <a:gd name="connsiteX9" fmla="*/ 221456 w 221456"/>
                <a:gd name="connsiteY9" fmla="*/ 45244 h 750094"/>
                <a:gd name="connsiteX10" fmla="*/ 219075 w 221456"/>
                <a:gd name="connsiteY10" fmla="*/ 750094 h 750094"/>
                <a:gd name="connsiteX11" fmla="*/ 0 w 221456"/>
                <a:gd name="connsiteY11" fmla="*/ 750094 h 750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1456" h="750094">
                  <a:moveTo>
                    <a:pt x="0" y="750094"/>
                  </a:moveTo>
                  <a:lnTo>
                    <a:pt x="73819" y="731044"/>
                  </a:lnTo>
                  <a:lnTo>
                    <a:pt x="109538" y="702469"/>
                  </a:lnTo>
                  <a:lnTo>
                    <a:pt x="121444" y="666750"/>
                  </a:lnTo>
                  <a:cubicBezTo>
                    <a:pt x="119063" y="460375"/>
                    <a:pt x="116681" y="254000"/>
                    <a:pt x="114300" y="47625"/>
                  </a:cubicBezTo>
                  <a:lnTo>
                    <a:pt x="130969" y="16669"/>
                  </a:lnTo>
                  <a:lnTo>
                    <a:pt x="164306" y="0"/>
                  </a:lnTo>
                  <a:lnTo>
                    <a:pt x="197644" y="4763"/>
                  </a:lnTo>
                  <a:lnTo>
                    <a:pt x="219075" y="26194"/>
                  </a:lnTo>
                  <a:lnTo>
                    <a:pt x="221456" y="45244"/>
                  </a:lnTo>
                  <a:cubicBezTo>
                    <a:pt x="220662" y="280194"/>
                    <a:pt x="219869" y="515144"/>
                    <a:pt x="219075" y="750094"/>
                  </a:cubicBezTo>
                  <a:lnTo>
                    <a:pt x="0" y="750094"/>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7" name="Freeform 196"/>
            <p:cNvSpPr/>
            <p:nvPr/>
          </p:nvSpPr>
          <p:spPr bwMode="auto">
            <a:xfrm>
              <a:off x="7823004" y="3552147"/>
              <a:ext cx="882245" cy="769138"/>
            </a:xfrm>
            <a:custGeom>
              <a:avLst/>
              <a:gdLst>
                <a:gd name="connsiteX0" fmla="*/ 495300 w 1393032"/>
                <a:gd name="connsiteY0" fmla="*/ 0 h 1214438"/>
                <a:gd name="connsiteX1" fmla="*/ 628650 w 1393032"/>
                <a:gd name="connsiteY1" fmla="*/ 2381 h 1214438"/>
                <a:gd name="connsiteX2" fmla="*/ 621507 w 1393032"/>
                <a:gd name="connsiteY2" fmla="*/ 157163 h 1214438"/>
                <a:gd name="connsiteX3" fmla="*/ 764382 w 1393032"/>
                <a:gd name="connsiteY3" fmla="*/ 159544 h 1214438"/>
                <a:gd name="connsiteX4" fmla="*/ 764382 w 1393032"/>
                <a:gd name="connsiteY4" fmla="*/ 916781 h 1214438"/>
                <a:gd name="connsiteX5" fmla="*/ 1393032 w 1393032"/>
                <a:gd name="connsiteY5" fmla="*/ 916781 h 1214438"/>
                <a:gd name="connsiteX6" fmla="*/ 1393032 w 1393032"/>
                <a:gd name="connsiteY6" fmla="*/ 1214438 h 1214438"/>
                <a:gd name="connsiteX7" fmla="*/ 0 w 1393032"/>
                <a:gd name="connsiteY7" fmla="*/ 1214438 h 1214438"/>
                <a:gd name="connsiteX8" fmla="*/ 166688 w 1393032"/>
                <a:gd name="connsiteY8" fmla="*/ 1152525 h 1214438"/>
                <a:gd name="connsiteX9" fmla="*/ 233363 w 1393032"/>
                <a:gd name="connsiteY9" fmla="*/ 1116806 h 1214438"/>
                <a:gd name="connsiteX10" fmla="*/ 276225 w 1393032"/>
                <a:gd name="connsiteY10" fmla="*/ 1076325 h 1214438"/>
                <a:gd name="connsiteX11" fmla="*/ 290513 w 1393032"/>
                <a:gd name="connsiteY11" fmla="*/ 1047750 h 1214438"/>
                <a:gd name="connsiteX12" fmla="*/ 502444 w 1393032"/>
                <a:gd name="connsiteY12" fmla="*/ 238125 h 1214438"/>
                <a:gd name="connsiteX13" fmla="*/ 495300 w 1393032"/>
                <a:gd name="connsiteY13" fmla="*/ 0 h 1214438"/>
                <a:gd name="connsiteX0" fmla="*/ 495300 w 1393032"/>
                <a:gd name="connsiteY0" fmla="*/ 0 h 1214438"/>
                <a:gd name="connsiteX1" fmla="*/ 628650 w 1393032"/>
                <a:gd name="connsiteY1" fmla="*/ 2381 h 1214438"/>
                <a:gd name="connsiteX2" fmla="*/ 621507 w 1393032"/>
                <a:gd name="connsiteY2" fmla="*/ 157163 h 1214438"/>
                <a:gd name="connsiteX3" fmla="*/ 764382 w 1393032"/>
                <a:gd name="connsiteY3" fmla="*/ 159544 h 1214438"/>
                <a:gd name="connsiteX4" fmla="*/ 764382 w 1393032"/>
                <a:gd name="connsiteY4" fmla="*/ 916781 h 1214438"/>
                <a:gd name="connsiteX5" fmla="*/ 1393032 w 1393032"/>
                <a:gd name="connsiteY5" fmla="*/ 916781 h 1214438"/>
                <a:gd name="connsiteX6" fmla="*/ 1393032 w 1393032"/>
                <a:gd name="connsiteY6" fmla="*/ 1214438 h 1214438"/>
                <a:gd name="connsiteX7" fmla="*/ 0 w 1393032"/>
                <a:gd name="connsiteY7" fmla="*/ 1214438 h 1214438"/>
                <a:gd name="connsiteX8" fmla="*/ 166688 w 1393032"/>
                <a:gd name="connsiteY8" fmla="*/ 1152525 h 1214438"/>
                <a:gd name="connsiteX9" fmla="*/ 233363 w 1393032"/>
                <a:gd name="connsiteY9" fmla="*/ 1116806 h 1214438"/>
                <a:gd name="connsiteX10" fmla="*/ 276225 w 1393032"/>
                <a:gd name="connsiteY10" fmla="*/ 1076325 h 1214438"/>
                <a:gd name="connsiteX11" fmla="*/ 290513 w 1393032"/>
                <a:gd name="connsiteY11" fmla="*/ 1047750 h 1214438"/>
                <a:gd name="connsiteX12" fmla="*/ 495908 w 1393032"/>
                <a:gd name="connsiteY12" fmla="*/ 237804 h 1214438"/>
                <a:gd name="connsiteX13" fmla="*/ 495300 w 1393032"/>
                <a:gd name="connsiteY13" fmla="*/ 0 h 121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3032" h="1214438">
                  <a:moveTo>
                    <a:pt x="495300" y="0"/>
                  </a:moveTo>
                  <a:lnTo>
                    <a:pt x="628650" y="2381"/>
                  </a:lnTo>
                  <a:lnTo>
                    <a:pt x="621507" y="157163"/>
                  </a:lnTo>
                  <a:lnTo>
                    <a:pt x="764382" y="159544"/>
                  </a:lnTo>
                  <a:lnTo>
                    <a:pt x="764382" y="916781"/>
                  </a:lnTo>
                  <a:lnTo>
                    <a:pt x="1393032" y="916781"/>
                  </a:lnTo>
                  <a:lnTo>
                    <a:pt x="1393032" y="1214438"/>
                  </a:lnTo>
                  <a:lnTo>
                    <a:pt x="0" y="1214438"/>
                  </a:lnTo>
                  <a:lnTo>
                    <a:pt x="166688" y="1152525"/>
                  </a:lnTo>
                  <a:lnTo>
                    <a:pt x="233363" y="1116806"/>
                  </a:lnTo>
                  <a:lnTo>
                    <a:pt x="276225" y="1076325"/>
                  </a:lnTo>
                  <a:lnTo>
                    <a:pt x="290513" y="1047750"/>
                  </a:lnTo>
                  <a:lnTo>
                    <a:pt x="495908" y="237804"/>
                  </a:lnTo>
                  <a:cubicBezTo>
                    <a:pt x="495705" y="158536"/>
                    <a:pt x="495503" y="79268"/>
                    <a:pt x="495300" y="0"/>
                  </a:cubicBez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8" name="Freeform 197"/>
            <p:cNvSpPr/>
            <p:nvPr/>
          </p:nvSpPr>
          <p:spPr bwMode="auto">
            <a:xfrm>
              <a:off x="6755765" y="3544103"/>
              <a:ext cx="1097904" cy="583137"/>
            </a:xfrm>
            <a:custGeom>
              <a:avLst/>
              <a:gdLst>
                <a:gd name="connsiteX0" fmla="*/ 0 w 1733550"/>
                <a:gd name="connsiteY0" fmla="*/ 6350 h 920750"/>
                <a:gd name="connsiteX1" fmla="*/ 3175 w 1733550"/>
                <a:gd name="connsiteY1" fmla="*/ 682625 h 920750"/>
                <a:gd name="connsiteX2" fmla="*/ 19050 w 1733550"/>
                <a:gd name="connsiteY2" fmla="*/ 733425 h 920750"/>
                <a:gd name="connsiteX3" fmla="*/ 66675 w 1733550"/>
                <a:gd name="connsiteY3" fmla="*/ 800100 h 920750"/>
                <a:gd name="connsiteX4" fmla="*/ 130175 w 1733550"/>
                <a:gd name="connsiteY4" fmla="*/ 857250 h 920750"/>
                <a:gd name="connsiteX5" fmla="*/ 203200 w 1733550"/>
                <a:gd name="connsiteY5" fmla="*/ 904875 h 920750"/>
                <a:gd name="connsiteX6" fmla="*/ 282575 w 1733550"/>
                <a:gd name="connsiteY6" fmla="*/ 914400 h 920750"/>
                <a:gd name="connsiteX7" fmla="*/ 279400 w 1733550"/>
                <a:gd name="connsiteY7" fmla="*/ 460375 h 920750"/>
                <a:gd name="connsiteX8" fmla="*/ 288925 w 1733550"/>
                <a:gd name="connsiteY8" fmla="*/ 384175 h 920750"/>
                <a:gd name="connsiteX9" fmla="*/ 327025 w 1733550"/>
                <a:gd name="connsiteY9" fmla="*/ 330200 h 920750"/>
                <a:gd name="connsiteX10" fmla="*/ 368300 w 1733550"/>
                <a:gd name="connsiteY10" fmla="*/ 301625 h 920750"/>
                <a:gd name="connsiteX11" fmla="*/ 431800 w 1733550"/>
                <a:gd name="connsiteY11" fmla="*/ 276225 h 920750"/>
                <a:gd name="connsiteX12" fmla="*/ 495300 w 1733550"/>
                <a:gd name="connsiteY12" fmla="*/ 273050 h 920750"/>
                <a:gd name="connsiteX13" fmla="*/ 568325 w 1733550"/>
                <a:gd name="connsiteY13" fmla="*/ 298450 h 920750"/>
                <a:gd name="connsiteX14" fmla="*/ 622300 w 1733550"/>
                <a:gd name="connsiteY14" fmla="*/ 336550 h 920750"/>
                <a:gd name="connsiteX15" fmla="*/ 657225 w 1733550"/>
                <a:gd name="connsiteY15" fmla="*/ 390525 h 920750"/>
                <a:gd name="connsiteX16" fmla="*/ 673100 w 1733550"/>
                <a:gd name="connsiteY16" fmla="*/ 457200 h 920750"/>
                <a:gd name="connsiteX17" fmla="*/ 669925 w 1733550"/>
                <a:gd name="connsiteY17" fmla="*/ 663575 h 920750"/>
                <a:gd name="connsiteX18" fmla="*/ 739775 w 1733550"/>
                <a:gd name="connsiteY18" fmla="*/ 663575 h 920750"/>
                <a:gd name="connsiteX19" fmla="*/ 739775 w 1733550"/>
                <a:gd name="connsiteY19" fmla="*/ 701675 h 920750"/>
                <a:gd name="connsiteX20" fmla="*/ 781050 w 1733550"/>
                <a:gd name="connsiteY20" fmla="*/ 781050 h 920750"/>
                <a:gd name="connsiteX21" fmla="*/ 835025 w 1733550"/>
                <a:gd name="connsiteY21" fmla="*/ 847725 h 920750"/>
                <a:gd name="connsiteX22" fmla="*/ 901700 w 1733550"/>
                <a:gd name="connsiteY22" fmla="*/ 892175 h 920750"/>
                <a:gd name="connsiteX23" fmla="*/ 977900 w 1733550"/>
                <a:gd name="connsiteY23" fmla="*/ 920750 h 920750"/>
                <a:gd name="connsiteX24" fmla="*/ 971550 w 1733550"/>
                <a:gd name="connsiteY24" fmla="*/ 444500 h 920750"/>
                <a:gd name="connsiteX25" fmla="*/ 987425 w 1733550"/>
                <a:gd name="connsiteY25" fmla="*/ 381000 h 920750"/>
                <a:gd name="connsiteX26" fmla="*/ 1025525 w 1733550"/>
                <a:gd name="connsiteY26" fmla="*/ 327025 h 920750"/>
                <a:gd name="connsiteX27" fmla="*/ 1063625 w 1733550"/>
                <a:gd name="connsiteY27" fmla="*/ 301625 h 920750"/>
                <a:gd name="connsiteX28" fmla="*/ 1111250 w 1733550"/>
                <a:gd name="connsiteY28" fmla="*/ 279400 h 920750"/>
                <a:gd name="connsiteX29" fmla="*/ 1158875 w 1733550"/>
                <a:gd name="connsiteY29" fmla="*/ 273050 h 920750"/>
                <a:gd name="connsiteX30" fmla="*/ 1222375 w 1733550"/>
                <a:gd name="connsiteY30" fmla="*/ 279400 h 920750"/>
                <a:gd name="connsiteX31" fmla="*/ 1263650 w 1733550"/>
                <a:gd name="connsiteY31" fmla="*/ 298450 h 920750"/>
                <a:gd name="connsiteX32" fmla="*/ 1308100 w 1733550"/>
                <a:gd name="connsiteY32" fmla="*/ 333375 h 920750"/>
                <a:gd name="connsiteX33" fmla="*/ 1346200 w 1733550"/>
                <a:gd name="connsiteY33" fmla="*/ 371475 h 920750"/>
                <a:gd name="connsiteX34" fmla="*/ 1362075 w 1733550"/>
                <a:gd name="connsiteY34" fmla="*/ 425450 h 920750"/>
                <a:gd name="connsiteX35" fmla="*/ 1365250 w 1733550"/>
                <a:gd name="connsiteY35" fmla="*/ 657225 h 920750"/>
                <a:gd name="connsiteX36" fmla="*/ 1428750 w 1733550"/>
                <a:gd name="connsiteY36" fmla="*/ 660400 h 920750"/>
                <a:gd name="connsiteX37" fmla="*/ 1447800 w 1733550"/>
                <a:gd name="connsiteY37" fmla="*/ 723900 h 920750"/>
                <a:gd name="connsiteX38" fmla="*/ 1479550 w 1733550"/>
                <a:gd name="connsiteY38" fmla="*/ 771525 h 920750"/>
                <a:gd name="connsiteX39" fmla="*/ 1514475 w 1733550"/>
                <a:gd name="connsiteY39" fmla="*/ 819150 h 920750"/>
                <a:gd name="connsiteX40" fmla="*/ 1558925 w 1733550"/>
                <a:gd name="connsiteY40" fmla="*/ 857250 h 920750"/>
                <a:gd name="connsiteX41" fmla="*/ 1622425 w 1733550"/>
                <a:gd name="connsiteY41" fmla="*/ 898525 h 920750"/>
                <a:gd name="connsiteX42" fmla="*/ 1689100 w 1733550"/>
                <a:gd name="connsiteY42" fmla="*/ 917575 h 920750"/>
                <a:gd name="connsiteX43" fmla="*/ 1733550 w 1733550"/>
                <a:gd name="connsiteY43" fmla="*/ 920750 h 920750"/>
                <a:gd name="connsiteX44" fmla="*/ 1714500 w 1733550"/>
                <a:gd name="connsiteY44" fmla="*/ 0 h 920750"/>
                <a:gd name="connsiteX45" fmla="*/ 1581150 w 1733550"/>
                <a:gd name="connsiteY45" fmla="*/ 0 h 920750"/>
                <a:gd name="connsiteX46" fmla="*/ 1587500 w 1733550"/>
                <a:gd name="connsiteY46" fmla="*/ 171450 h 920750"/>
                <a:gd name="connsiteX47" fmla="*/ 127000 w 1733550"/>
                <a:gd name="connsiteY47" fmla="*/ 168275 h 920750"/>
                <a:gd name="connsiteX48" fmla="*/ 127000 w 1733550"/>
                <a:gd name="connsiteY48" fmla="*/ 9525 h 920750"/>
                <a:gd name="connsiteX49" fmla="*/ 0 w 1733550"/>
                <a:gd name="connsiteY49" fmla="*/ 6350 h 92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733550" h="920750">
                  <a:moveTo>
                    <a:pt x="0" y="6350"/>
                  </a:moveTo>
                  <a:cubicBezTo>
                    <a:pt x="1058" y="231775"/>
                    <a:pt x="2117" y="457200"/>
                    <a:pt x="3175" y="682625"/>
                  </a:cubicBezTo>
                  <a:lnTo>
                    <a:pt x="19050" y="733425"/>
                  </a:lnTo>
                  <a:lnTo>
                    <a:pt x="66675" y="800100"/>
                  </a:lnTo>
                  <a:lnTo>
                    <a:pt x="130175" y="857250"/>
                  </a:lnTo>
                  <a:lnTo>
                    <a:pt x="203200" y="904875"/>
                  </a:lnTo>
                  <a:lnTo>
                    <a:pt x="282575" y="914400"/>
                  </a:lnTo>
                  <a:cubicBezTo>
                    <a:pt x="281517" y="763058"/>
                    <a:pt x="280458" y="611717"/>
                    <a:pt x="279400" y="460375"/>
                  </a:cubicBezTo>
                  <a:lnTo>
                    <a:pt x="288925" y="384175"/>
                  </a:lnTo>
                  <a:lnTo>
                    <a:pt x="327025" y="330200"/>
                  </a:lnTo>
                  <a:lnTo>
                    <a:pt x="368300" y="301625"/>
                  </a:lnTo>
                  <a:lnTo>
                    <a:pt x="431800" y="276225"/>
                  </a:lnTo>
                  <a:lnTo>
                    <a:pt x="495300" y="273050"/>
                  </a:lnTo>
                  <a:lnTo>
                    <a:pt x="568325" y="298450"/>
                  </a:lnTo>
                  <a:lnTo>
                    <a:pt x="622300" y="336550"/>
                  </a:lnTo>
                  <a:lnTo>
                    <a:pt x="657225" y="390525"/>
                  </a:lnTo>
                  <a:lnTo>
                    <a:pt x="673100" y="457200"/>
                  </a:lnTo>
                  <a:cubicBezTo>
                    <a:pt x="672042" y="525992"/>
                    <a:pt x="670983" y="594783"/>
                    <a:pt x="669925" y="663575"/>
                  </a:cubicBezTo>
                  <a:lnTo>
                    <a:pt x="739775" y="663575"/>
                  </a:lnTo>
                  <a:lnTo>
                    <a:pt x="739775" y="701675"/>
                  </a:lnTo>
                  <a:lnTo>
                    <a:pt x="781050" y="781050"/>
                  </a:lnTo>
                  <a:lnTo>
                    <a:pt x="835025" y="847725"/>
                  </a:lnTo>
                  <a:lnTo>
                    <a:pt x="901700" y="892175"/>
                  </a:lnTo>
                  <a:lnTo>
                    <a:pt x="977900" y="920750"/>
                  </a:lnTo>
                  <a:cubicBezTo>
                    <a:pt x="975783" y="762000"/>
                    <a:pt x="973667" y="603250"/>
                    <a:pt x="971550" y="444500"/>
                  </a:cubicBezTo>
                  <a:lnTo>
                    <a:pt x="987425" y="381000"/>
                  </a:lnTo>
                  <a:lnTo>
                    <a:pt x="1025525" y="327025"/>
                  </a:lnTo>
                  <a:lnTo>
                    <a:pt x="1063625" y="301625"/>
                  </a:lnTo>
                  <a:lnTo>
                    <a:pt x="1111250" y="279400"/>
                  </a:lnTo>
                  <a:lnTo>
                    <a:pt x="1158875" y="273050"/>
                  </a:lnTo>
                  <a:lnTo>
                    <a:pt x="1222375" y="279400"/>
                  </a:lnTo>
                  <a:lnTo>
                    <a:pt x="1263650" y="298450"/>
                  </a:lnTo>
                  <a:lnTo>
                    <a:pt x="1308100" y="333375"/>
                  </a:lnTo>
                  <a:lnTo>
                    <a:pt x="1346200" y="371475"/>
                  </a:lnTo>
                  <a:lnTo>
                    <a:pt x="1362075" y="425450"/>
                  </a:lnTo>
                  <a:cubicBezTo>
                    <a:pt x="1363133" y="502708"/>
                    <a:pt x="1364192" y="579967"/>
                    <a:pt x="1365250" y="657225"/>
                  </a:cubicBezTo>
                  <a:lnTo>
                    <a:pt x="1428750" y="660400"/>
                  </a:lnTo>
                  <a:lnTo>
                    <a:pt x="1447800" y="723900"/>
                  </a:lnTo>
                  <a:lnTo>
                    <a:pt x="1479550" y="771525"/>
                  </a:lnTo>
                  <a:lnTo>
                    <a:pt x="1514475" y="819150"/>
                  </a:lnTo>
                  <a:lnTo>
                    <a:pt x="1558925" y="857250"/>
                  </a:lnTo>
                  <a:lnTo>
                    <a:pt x="1622425" y="898525"/>
                  </a:lnTo>
                  <a:lnTo>
                    <a:pt x="1689100" y="917575"/>
                  </a:lnTo>
                  <a:lnTo>
                    <a:pt x="1733550" y="920750"/>
                  </a:lnTo>
                  <a:lnTo>
                    <a:pt x="1714500" y="0"/>
                  </a:lnTo>
                  <a:lnTo>
                    <a:pt x="1581150" y="0"/>
                  </a:lnTo>
                  <a:lnTo>
                    <a:pt x="1587500" y="171450"/>
                  </a:lnTo>
                  <a:lnTo>
                    <a:pt x="127000" y="168275"/>
                  </a:lnTo>
                  <a:lnTo>
                    <a:pt x="127000" y="9525"/>
                  </a:lnTo>
                  <a:lnTo>
                    <a:pt x="0" y="6350"/>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99" name="Rectangle 198"/>
            <p:cNvSpPr/>
            <p:nvPr/>
          </p:nvSpPr>
          <p:spPr bwMode="auto">
            <a:xfrm>
              <a:off x="8594754" y="4221940"/>
              <a:ext cx="76411" cy="198680"/>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00" name="Rectangle 199"/>
            <p:cNvSpPr/>
            <p:nvPr/>
          </p:nvSpPr>
          <p:spPr bwMode="auto">
            <a:xfrm>
              <a:off x="8307711" y="4221940"/>
              <a:ext cx="76411" cy="198680"/>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201" name="Group 304"/>
            <p:cNvGrpSpPr/>
            <p:nvPr/>
          </p:nvGrpSpPr>
          <p:grpSpPr>
            <a:xfrm>
              <a:off x="7540412" y="3973981"/>
              <a:ext cx="346923" cy="905191"/>
              <a:chOff x="6231570" y="3864770"/>
              <a:chExt cx="547779" cy="1429260"/>
            </a:xfrm>
            <a:grpFill/>
          </p:grpSpPr>
          <p:sp>
            <p:nvSpPr>
              <p:cNvPr id="349" name="Freeform 348"/>
              <p:cNvSpPr/>
              <p:nvPr/>
            </p:nvSpPr>
            <p:spPr bwMode="auto">
              <a:xfrm>
                <a:off x="6279356" y="3864770"/>
                <a:ext cx="397669" cy="1087675"/>
              </a:xfrm>
              <a:custGeom>
                <a:avLst/>
                <a:gdLst>
                  <a:gd name="connsiteX0" fmla="*/ 0 w 397669"/>
                  <a:gd name="connsiteY0" fmla="*/ 0 h 1045369"/>
                  <a:gd name="connsiteX1" fmla="*/ 138113 w 397669"/>
                  <a:gd name="connsiteY1" fmla="*/ 4762 h 1045369"/>
                  <a:gd name="connsiteX2" fmla="*/ 159544 w 397669"/>
                  <a:gd name="connsiteY2" fmla="*/ 90487 h 1045369"/>
                  <a:gd name="connsiteX3" fmla="*/ 197644 w 397669"/>
                  <a:gd name="connsiteY3" fmla="*/ 142875 h 1045369"/>
                  <a:gd name="connsiteX4" fmla="*/ 259557 w 397669"/>
                  <a:gd name="connsiteY4" fmla="*/ 195262 h 1045369"/>
                  <a:gd name="connsiteX5" fmla="*/ 316707 w 397669"/>
                  <a:gd name="connsiteY5" fmla="*/ 235744 h 1045369"/>
                  <a:gd name="connsiteX6" fmla="*/ 373857 w 397669"/>
                  <a:gd name="connsiteY6" fmla="*/ 257175 h 1045369"/>
                  <a:gd name="connsiteX7" fmla="*/ 397669 w 397669"/>
                  <a:gd name="connsiteY7" fmla="*/ 257175 h 1045369"/>
                  <a:gd name="connsiteX8" fmla="*/ 395288 w 397669"/>
                  <a:gd name="connsiteY8" fmla="*/ 821531 h 1045369"/>
                  <a:gd name="connsiteX9" fmla="*/ 311944 w 397669"/>
                  <a:gd name="connsiteY9" fmla="*/ 842962 h 1045369"/>
                  <a:gd name="connsiteX10" fmla="*/ 240507 w 397669"/>
                  <a:gd name="connsiteY10" fmla="*/ 897731 h 1045369"/>
                  <a:gd name="connsiteX11" fmla="*/ 190500 w 397669"/>
                  <a:gd name="connsiteY11" fmla="*/ 954881 h 1045369"/>
                  <a:gd name="connsiteX12" fmla="*/ 159544 w 397669"/>
                  <a:gd name="connsiteY12" fmla="*/ 997744 h 1045369"/>
                  <a:gd name="connsiteX13" fmla="*/ 142875 w 397669"/>
                  <a:gd name="connsiteY13" fmla="*/ 1045369 h 1045369"/>
                  <a:gd name="connsiteX14" fmla="*/ 130969 w 397669"/>
                  <a:gd name="connsiteY14" fmla="*/ 1026319 h 1045369"/>
                  <a:gd name="connsiteX0" fmla="*/ 0 w 397669"/>
                  <a:gd name="connsiteY0" fmla="*/ 0 h 1080928"/>
                  <a:gd name="connsiteX1" fmla="*/ 138113 w 397669"/>
                  <a:gd name="connsiteY1" fmla="*/ 4762 h 1080928"/>
                  <a:gd name="connsiteX2" fmla="*/ 159544 w 397669"/>
                  <a:gd name="connsiteY2" fmla="*/ 90487 h 1080928"/>
                  <a:gd name="connsiteX3" fmla="*/ 197644 w 397669"/>
                  <a:gd name="connsiteY3" fmla="*/ 142875 h 1080928"/>
                  <a:gd name="connsiteX4" fmla="*/ 259557 w 397669"/>
                  <a:gd name="connsiteY4" fmla="*/ 195262 h 1080928"/>
                  <a:gd name="connsiteX5" fmla="*/ 316707 w 397669"/>
                  <a:gd name="connsiteY5" fmla="*/ 235744 h 1080928"/>
                  <a:gd name="connsiteX6" fmla="*/ 373857 w 397669"/>
                  <a:gd name="connsiteY6" fmla="*/ 257175 h 1080928"/>
                  <a:gd name="connsiteX7" fmla="*/ 397669 w 397669"/>
                  <a:gd name="connsiteY7" fmla="*/ 257175 h 1080928"/>
                  <a:gd name="connsiteX8" fmla="*/ 395288 w 397669"/>
                  <a:gd name="connsiteY8" fmla="*/ 821531 h 1080928"/>
                  <a:gd name="connsiteX9" fmla="*/ 311944 w 397669"/>
                  <a:gd name="connsiteY9" fmla="*/ 842962 h 1080928"/>
                  <a:gd name="connsiteX10" fmla="*/ 240507 w 397669"/>
                  <a:gd name="connsiteY10" fmla="*/ 897731 h 1080928"/>
                  <a:gd name="connsiteX11" fmla="*/ 190500 w 397669"/>
                  <a:gd name="connsiteY11" fmla="*/ 954881 h 1080928"/>
                  <a:gd name="connsiteX12" fmla="*/ 159544 w 397669"/>
                  <a:gd name="connsiteY12" fmla="*/ 997744 h 1080928"/>
                  <a:gd name="connsiteX13" fmla="*/ 142875 w 397669"/>
                  <a:gd name="connsiteY13" fmla="*/ 1045369 h 1080928"/>
                  <a:gd name="connsiteX14" fmla="*/ 136063 w 397669"/>
                  <a:gd name="connsiteY14" fmla="*/ 1080928 h 1080928"/>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133350 w 397669"/>
                  <a:gd name="connsiteY15" fmla="*/ 1085849 h 1087675"/>
                  <a:gd name="connsiteX0" fmla="*/ 47786 w 445455"/>
                  <a:gd name="connsiteY0" fmla="*/ 0 h 1087675"/>
                  <a:gd name="connsiteX1" fmla="*/ 185899 w 445455"/>
                  <a:gd name="connsiteY1" fmla="*/ 4762 h 1087675"/>
                  <a:gd name="connsiteX2" fmla="*/ 207330 w 445455"/>
                  <a:gd name="connsiteY2" fmla="*/ 90487 h 1087675"/>
                  <a:gd name="connsiteX3" fmla="*/ 245430 w 445455"/>
                  <a:gd name="connsiteY3" fmla="*/ 142875 h 1087675"/>
                  <a:gd name="connsiteX4" fmla="*/ 307343 w 445455"/>
                  <a:gd name="connsiteY4" fmla="*/ 195262 h 1087675"/>
                  <a:gd name="connsiteX5" fmla="*/ 364493 w 445455"/>
                  <a:gd name="connsiteY5" fmla="*/ 235744 h 1087675"/>
                  <a:gd name="connsiteX6" fmla="*/ 421643 w 445455"/>
                  <a:gd name="connsiteY6" fmla="*/ 257175 h 1087675"/>
                  <a:gd name="connsiteX7" fmla="*/ 445455 w 445455"/>
                  <a:gd name="connsiteY7" fmla="*/ 257175 h 1087675"/>
                  <a:gd name="connsiteX8" fmla="*/ 443074 w 445455"/>
                  <a:gd name="connsiteY8" fmla="*/ 821531 h 1087675"/>
                  <a:gd name="connsiteX9" fmla="*/ 359730 w 445455"/>
                  <a:gd name="connsiteY9" fmla="*/ 842962 h 1087675"/>
                  <a:gd name="connsiteX10" fmla="*/ 288293 w 445455"/>
                  <a:gd name="connsiteY10" fmla="*/ 897731 h 1087675"/>
                  <a:gd name="connsiteX11" fmla="*/ 238286 w 445455"/>
                  <a:gd name="connsiteY11" fmla="*/ 954881 h 1087675"/>
                  <a:gd name="connsiteX12" fmla="*/ 207330 w 445455"/>
                  <a:gd name="connsiteY12" fmla="*/ 997744 h 1087675"/>
                  <a:gd name="connsiteX13" fmla="*/ 190661 w 445455"/>
                  <a:gd name="connsiteY13" fmla="*/ 1045369 h 1087675"/>
                  <a:gd name="connsiteX14" fmla="*/ 183849 w 445455"/>
                  <a:gd name="connsiteY14" fmla="*/ 1080928 h 1087675"/>
                  <a:gd name="connsiteX15" fmla="*/ 0 w 445455"/>
                  <a:gd name="connsiteY15" fmla="*/ 1078543 h 1087675"/>
                  <a:gd name="connsiteX0" fmla="*/ 9210 w 406879"/>
                  <a:gd name="connsiteY0" fmla="*/ 0 h 1087675"/>
                  <a:gd name="connsiteX1" fmla="*/ 147323 w 406879"/>
                  <a:gd name="connsiteY1" fmla="*/ 4762 h 1087675"/>
                  <a:gd name="connsiteX2" fmla="*/ 168754 w 406879"/>
                  <a:gd name="connsiteY2" fmla="*/ 90487 h 1087675"/>
                  <a:gd name="connsiteX3" fmla="*/ 206854 w 406879"/>
                  <a:gd name="connsiteY3" fmla="*/ 142875 h 1087675"/>
                  <a:gd name="connsiteX4" fmla="*/ 268767 w 406879"/>
                  <a:gd name="connsiteY4" fmla="*/ 195262 h 1087675"/>
                  <a:gd name="connsiteX5" fmla="*/ 325917 w 406879"/>
                  <a:gd name="connsiteY5" fmla="*/ 235744 h 1087675"/>
                  <a:gd name="connsiteX6" fmla="*/ 383067 w 406879"/>
                  <a:gd name="connsiteY6" fmla="*/ 257175 h 1087675"/>
                  <a:gd name="connsiteX7" fmla="*/ 406879 w 406879"/>
                  <a:gd name="connsiteY7" fmla="*/ 257175 h 1087675"/>
                  <a:gd name="connsiteX8" fmla="*/ 404498 w 406879"/>
                  <a:gd name="connsiteY8" fmla="*/ 821531 h 1087675"/>
                  <a:gd name="connsiteX9" fmla="*/ 321154 w 406879"/>
                  <a:gd name="connsiteY9" fmla="*/ 842962 h 1087675"/>
                  <a:gd name="connsiteX10" fmla="*/ 249717 w 406879"/>
                  <a:gd name="connsiteY10" fmla="*/ 897731 h 1087675"/>
                  <a:gd name="connsiteX11" fmla="*/ 199710 w 406879"/>
                  <a:gd name="connsiteY11" fmla="*/ 954881 h 1087675"/>
                  <a:gd name="connsiteX12" fmla="*/ 168754 w 406879"/>
                  <a:gd name="connsiteY12" fmla="*/ 997744 h 1087675"/>
                  <a:gd name="connsiteX13" fmla="*/ 152085 w 406879"/>
                  <a:gd name="connsiteY13" fmla="*/ 1045369 h 1087675"/>
                  <a:gd name="connsiteX14" fmla="*/ 145273 w 406879"/>
                  <a:gd name="connsiteY14" fmla="*/ 1080928 h 1087675"/>
                  <a:gd name="connsiteX15" fmla="*/ 0 w 406879"/>
                  <a:gd name="connsiteY15" fmla="*/ 1078543 h 1087675"/>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314 w 397669"/>
                  <a:gd name="connsiteY15" fmla="*/ 1080927 h 108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669" h="1087675">
                    <a:moveTo>
                      <a:pt x="0" y="0"/>
                    </a:moveTo>
                    <a:lnTo>
                      <a:pt x="138113" y="4762"/>
                    </a:lnTo>
                    <a:lnTo>
                      <a:pt x="159544" y="90487"/>
                    </a:lnTo>
                    <a:lnTo>
                      <a:pt x="197644" y="142875"/>
                    </a:lnTo>
                    <a:lnTo>
                      <a:pt x="259557" y="195262"/>
                    </a:lnTo>
                    <a:lnTo>
                      <a:pt x="316707" y="235744"/>
                    </a:lnTo>
                    <a:lnTo>
                      <a:pt x="373857" y="257175"/>
                    </a:lnTo>
                    <a:lnTo>
                      <a:pt x="397669" y="257175"/>
                    </a:lnTo>
                    <a:cubicBezTo>
                      <a:pt x="396875" y="445294"/>
                      <a:pt x="396082" y="633412"/>
                      <a:pt x="395288" y="821531"/>
                    </a:cubicBezTo>
                    <a:lnTo>
                      <a:pt x="311944" y="842962"/>
                    </a:lnTo>
                    <a:lnTo>
                      <a:pt x="240507" y="897731"/>
                    </a:lnTo>
                    <a:lnTo>
                      <a:pt x="190500" y="954881"/>
                    </a:lnTo>
                    <a:lnTo>
                      <a:pt x="159544" y="997744"/>
                    </a:lnTo>
                    <a:lnTo>
                      <a:pt x="142875" y="1045369"/>
                    </a:lnTo>
                    <a:lnTo>
                      <a:pt x="136063" y="1080928"/>
                    </a:lnTo>
                    <a:cubicBezTo>
                      <a:pt x="134476" y="1087675"/>
                      <a:pt x="879" y="1079902"/>
                      <a:pt x="314" y="1080927"/>
                    </a:cubicBez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50" name="Rectangle 349"/>
              <p:cNvSpPr/>
              <p:nvPr/>
            </p:nvSpPr>
            <p:spPr bwMode="auto">
              <a:xfrm>
                <a:off x="6231570" y="3865355"/>
                <a:ext cx="45719" cy="1080342"/>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51" name="Straight Connector 350"/>
              <p:cNvCxnSpPr>
                <a:stCxn id="357" idx="0"/>
              </p:cNvCxnSpPr>
              <p:nvPr/>
            </p:nvCxnSpPr>
            <p:spPr bwMode="auto">
              <a:xfrm flipH="1">
                <a:off x="6675435" y="4118425"/>
                <a:ext cx="2521" cy="506230"/>
              </a:xfrm>
              <a:prstGeom prst="line">
                <a:avLst/>
              </a:prstGeom>
              <a:grpFill/>
              <a:ln w="9525" cap="flat" cmpd="sng" algn="ctr">
                <a:solidFill>
                  <a:schemeClr val="tx2"/>
                </a:solidFill>
                <a:prstDash val="solid"/>
                <a:round/>
                <a:headEnd type="none" w="med" len="med"/>
                <a:tailEnd type="none" w="med" len="med"/>
              </a:ln>
              <a:effectLst/>
            </p:spPr>
          </p:cxnSp>
          <p:cxnSp>
            <p:nvCxnSpPr>
              <p:cNvPr id="352" name="Straight Connector 351"/>
              <p:cNvCxnSpPr/>
              <p:nvPr/>
            </p:nvCxnSpPr>
            <p:spPr bwMode="auto">
              <a:xfrm rot="5400000" flipH="1" flipV="1">
                <a:off x="6581262" y="4598452"/>
                <a:ext cx="188343" cy="1"/>
              </a:xfrm>
              <a:prstGeom prst="line">
                <a:avLst/>
              </a:prstGeom>
              <a:grpFill/>
              <a:ln w="9525" cap="flat" cmpd="sng" algn="ctr">
                <a:solidFill>
                  <a:schemeClr val="tx2"/>
                </a:solidFill>
                <a:prstDash val="solid"/>
                <a:round/>
                <a:headEnd type="none" w="med" len="med"/>
                <a:tailEnd type="none" w="med" len="med"/>
              </a:ln>
              <a:effectLst/>
            </p:spPr>
          </p:cxnSp>
          <p:sp>
            <p:nvSpPr>
              <p:cNvPr id="353" name="Arc 203"/>
              <p:cNvSpPr/>
              <p:nvPr/>
            </p:nvSpPr>
            <p:spPr bwMode="auto">
              <a:xfrm rot="16200000">
                <a:off x="6382781" y="4056316"/>
                <a:ext cx="185471" cy="401090"/>
              </a:xfrm>
              <a:prstGeom prst="arc">
                <a:avLst>
                  <a:gd name="adj1" fmla="val 5250488"/>
                  <a:gd name="adj2" fmla="val 1310077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54" name="Arc 353"/>
              <p:cNvSpPr/>
              <p:nvPr/>
            </p:nvSpPr>
            <p:spPr bwMode="auto">
              <a:xfrm rot="14210381">
                <a:off x="6415151" y="4200029"/>
                <a:ext cx="185471" cy="401090"/>
              </a:xfrm>
              <a:prstGeom prst="arc">
                <a:avLst>
                  <a:gd name="adj1" fmla="val 6444715"/>
                  <a:gd name="adj2" fmla="val 14890642"/>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55" name="Straight Connector 229"/>
              <p:cNvCxnSpPr/>
              <p:nvPr/>
            </p:nvCxnSpPr>
            <p:spPr bwMode="auto">
              <a:xfrm rot="16200000" flipV="1">
                <a:off x="6148154" y="4137443"/>
                <a:ext cx="540171" cy="756"/>
              </a:xfrm>
              <a:prstGeom prst="line">
                <a:avLst/>
              </a:prstGeom>
              <a:grpFill/>
              <a:ln w="9525" cap="flat" cmpd="sng" algn="ctr">
                <a:solidFill>
                  <a:schemeClr val="tx2"/>
                </a:solidFill>
                <a:prstDash val="solid"/>
                <a:round/>
                <a:headEnd type="none" w="med" len="med"/>
                <a:tailEnd type="none" w="med" len="med"/>
              </a:ln>
              <a:effectLst/>
            </p:spPr>
          </p:cxnSp>
          <p:sp>
            <p:nvSpPr>
              <p:cNvPr id="356" name="Arc 355"/>
              <p:cNvSpPr/>
              <p:nvPr/>
            </p:nvSpPr>
            <p:spPr bwMode="auto">
              <a:xfrm rot="17341621">
                <a:off x="6423998" y="3902693"/>
                <a:ext cx="185471" cy="401090"/>
              </a:xfrm>
              <a:prstGeom prst="arc">
                <a:avLst>
                  <a:gd name="adj1" fmla="val 6129937"/>
                  <a:gd name="adj2" fmla="val 13452083"/>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57" name="Arc 356"/>
              <p:cNvSpPr/>
              <p:nvPr/>
            </p:nvSpPr>
            <p:spPr bwMode="auto">
              <a:xfrm rot="18805696">
                <a:off x="6480155" y="3764471"/>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58" name="Arc 357"/>
              <p:cNvSpPr/>
              <p:nvPr/>
            </p:nvSpPr>
            <p:spPr bwMode="auto">
              <a:xfrm rot="13738748">
                <a:off x="6421592" y="4352430"/>
                <a:ext cx="185471" cy="401090"/>
              </a:xfrm>
              <a:prstGeom prst="arc">
                <a:avLst>
                  <a:gd name="adj1" fmla="val 6444715"/>
                  <a:gd name="adj2" fmla="val 15195071"/>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59" name="Arc 358"/>
              <p:cNvSpPr/>
              <p:nvPr/>
            </p:nvSpPr>
            <p:spPr bwMode="auto">
              <a:xfrm rot="12926463" flipH="1" flipV="1">
                <a:off x="6266814" y="4806564"/>
                <a:ext cx="182834" cy="487466"/>
              </a:xfrm>
              <a:prstGeom prst="arc">
                <a:avLst>
                  <a:gd name="adj1" fmla="val 15056103"/>
                  <a:gd name="adj2" fmla="val 1544342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60" name="Straight Connector 245"/>
              <p:cNvCxnSpPr/>
              <p:nvPr/>
            </p:nvCxnSpPr>
            <p:spPr bwMode="auto">
              <a:xfrm rot="16200000" flipV="1">
                <a:off x="6148121" y="4675232"/>
                <a:ext cx="540171" cy="756"/>
              </a:xfrm>
              <a:prstGeom prst="line">
                <a:avLst/>
              </a:prstGeom>
              <a:grpFill/>
              <a:ln w="9525" cap="flat" cmpd="sng" algn="ctr">
                <a:solidFill>
                  <a:schemeClr val="tx2"/>
                </a:solidFill>
                <a:prstDash val="solid"/>
                <a:round/>
                <a:headEnd type="none" w="med" len="med"/>
                <a:tailEnd type="none" w="med" len="med"/>
              </a:ln>
              <a:effectLst/>
            </p:spPr>
          </p:cxnSp>
          <p:sp>
            <p:nvSpPr>
              <p:cNvPr id="361" name="Arc 360"/>
              <p:cNvSpPr/>
              <p:nvPr/>
            </p:nvSpPr>
            <p:spPr bwMode="auto">
              <a:xfrm rot="12926463">
                <a:off x="6445428" y="4471103"/>
                <a:ext cx="185471" cy="401090"/>
              </a:xfrm>
              <a:prstGeom prst="arc">
                <a:avLst>
                  <a:gd name="adj1" fmla="val 6444715"/>
                  <a:gd name="adj2" fmla="val 976231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62" name="Straight Connector 270"/>
              <p:cNvCxnSpPr>
                <a:stCxn id="350" idx="2"/>
                <a:endCxn id="350" idx="2"/>
              </p:cNvCxnSpPr>
              <p:nvPr/>
            </p:nvCxnSpPr>
            <p:spPr bwMode="auto">
              <a:xfrm rot="5400000">
                <a:off x="6254430" y="4945697"/>
                <a:ext cx="0" cy="0"/>
              </a:xfrm>
              <a:prstGeom prst="line">
                <a:avLst/>
              </a:prstGeom>
              <a:grpFill/>
              <a:ln w="9525" cap="flat" cmpd="sng" algn="ctr">
                <a:solidFill>
                  <a:schemeClr val="tx2"/>
                </a:solidFill>
                <a:prstDash val="solid"/>
                <a:round/>
                <a:headEnd type="none" w="med" len="med"/>
                <a:tailEnd type="none" w="med" len="med"/>
              </a:ln>
              <a:effectLst/>
            </p:spPr>
          </p:cxnSp>
          <p:cxnSp>
            <p:nvCxnSpPr>
              <p:cNvPr id="363" name="Straight Connector 362"/>
              <p:cNvCxnSpPr>
                <a:stCxn id="357" idx="2"/>
              </p:cNvCxnSpPr>
              <p:nvPr/>
            </p:nvCxnSpPr>
            <p:spPr bwMode="auto">
              <a:xfrm rot="16200000" flipV="1">
                <a:off x="6344439" y="3795886"/>
                <a:ext cx="0" cy="138936"/>
              </a:xfrm>
              <a:prstGeom prst="line">
                <a:avLst/>
              </a:prstGeom>
              <a:grpFill/>
              <a:ln w="9525" cap="flat" cmpd="sng" algn="ctr">
                <a:solidFill>
                  <a:schemeClr val="tx2"/>
                </a:solidFill>
                <a:prstDash val="solid"/>
                <a:round/>
                <a:headEnd type="none" w="med" len="med"/>
                <a:tailEnd type="none" w="med" len="med"/>
              </a:ln>
              <a:effectLst/>
            </p:spPr>
          </p:cxnSp>
          <p:cxnSp>
            <p:nvCxnSpPr>
              <p:cNvPr id="364" name="Straight Connector 363"/>
              <p:cNvCxnSpPr/>
              <p:nvPr/>
            </p:nvCxnSpPr>
            <p:spPr bwMode="auto">
              <a:xfrm rot="10800000">
                <a:off x="6274972" y="415936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65" name="Straight Connector 273"/>
              <p:cNvCxnSpPr/>
              <p:nvPr/>
            </p:nvCxnSpPr>
            <p:spPr bwMode="auto">
              <a:xfrm rot="10800000">
                <a:off x="6274536" y="434698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66" name="Straight Connector 273"/>
              <p:cNvCxnSpPr/>
              <p:nvPr/>
            </p:nvCxnSpPr>
            <p:spPr bwMode="auto">
              <a:xfrm rot="10800000">
                <a:off x="6271741" y="453861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67" name="Straight Connector 275"/>
              <p:cNvCxnSpPr/>
              <p:nvPr/>
            </p:nvCxnSpPr>
            <p:spPr bwMode="auto">
              <a:xfrm rot="10800000">
                <a:off x="6279671" y="4700581"/>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68" name="Straight Connector 276"/>
              <p:cNvCxnSpPr/>
              <p:nvPr/>
            </p:nvCxnSpPr>
            <p:spPr bwMode="auto">
              <a:xfrm rot="10800000">
                <a:off x="6271740" y="486489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69" name="Straight Connector 277"/>
              <p:cNvCxnSpPr/>
              <p:nvPr/>
            </p:nvCxnSpPr>
            <p:spPr bwMode="auto">
              <a:xfrm rot="10800000">
                <a:off x="6274535" y="4945696"/>
                <a:ext cx="139371" cy="0"/>
              </a:xfrm>
              <a:prstGeom prst="line">
                <a:avLst/>
              </a:prstGeom>
              <a:grpFill/>
              <a:ln w="9525" cap="flat" cmpd="sng" algn="ctr">
                <a:solidFill>
                  <a:schemeClr val="tx2"/>
                </a:solidFill>
                <a:prstDash val="solid"/>
                <a:round/>
                <a:headEnd type="none" w="med" len="med"/>
                <a:tailEnd type="none" w="med" len="med"/>
              </a:ln>
              <a:effectLst/>
            </p:spPr>
          </p:cxnSp>
          <p:sp>
            <p:nvSpPr>
              <p:cNvPr id="370" name="Arc 278"/>
              <p:cNvSpPr/>
              <p:nvPr/>
            </p:nvSpPr>
            <p:spPr bwMode="auto">
              <a:xfrm rot="13738748">
                <a:off x="6421591" y="4424109"/>
                <a:ext cx="185471" cy="401090"/>
              </a:xfrm>
              <a:prstGeom prst="arc">
                <a:avLst>
                  <a:gd name="adj1" fmla="val 5795379"/>
                  <a:gd name="adj2" fmla="val 14192304"/>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71" name="Arc 279"/>
              <p:cNvSpPr/>
              <p:nvPr/>
            </p:nvSpPr>
            <p:spPr bwMode="auto">
              <a:xfrm rot="11337558" flipH="1" flipV="1">
                <a:off x="6354365" y="4757759"/>
                <a:ext cx="182834" cy="487466"/>
              </a:xfrm>
              <a:prstGeom prst="arc">
                <a:avLst>
                  <a:gd name="adj1" fmla="val 15056103"/>
                  <a:gd name="adj2" fmla="val 16107203"/>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72" name="Straight Connector 280"/>
              <p:cNvCxnSpPr/>
              <p:nvPr/>
            </p:nvCxnSpPr>
            <p:spPr bwMode="auto">
              <a:xfrm rot="10800000">
                <a:off x="6276048" y="4817278"/>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73" name="Straight Connector 281"/>
              <p:cNvCxnSpPr/>
              <p:nvPr/>
            </p:nvCxnSpPr>
            <p:spPr bwMode="auto">
              <a:xfrm rot="10800000">
                <a:off x="6271741" y="4907763"/>
                <a:ext cx="139371" cy="0"/>
              </a:xfrm>
              <a:prstGeom prst="line">
                <a:avLst/>
              </a:prstGeom>
              <a:grpFill/>
              <a:ln w="9525" cap="flat" cmpd="sng" algn="ctr">
                <a:solidFill>
                  <a:schemeClr val="tx2"/>
                </a:solidFill>
                <a:prstDash val="solid"/>
                <a:round/>
                <a:headEnd type="none" w="med" len="med"/>
                <a:tailEnd type="none" w="med" len="med"/>
              </a:ln>
              <a:effectLst/>
            </p:spPr>
          </p:cxnSp>
          <p:sp>
            <p:nvSpPr>
              <p:cNvPr id="374" name="Arc 282"/>
              <p:cNvSpPr/>
              <p:nvPr/>
            </p:nvSpPr>
            <p:spPr bwMode="auto">
              <a:xfrm rot="2794304" flipV="1">
                <a:off x="6486068" y="4638913"/>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75" name="Arc 283"/>
              <p:cNvSpPr/>
              <p:nvPr/>
            </p:nvSpPr>
            <p:spPr bwMode="auto">
              <a:xfrm rot="18712615">
                <a:off x="6436013" y="3809781"/>
                <a:ext cx="185471" cy="401090"/>
              </a:xfrm>
              <a:prstGeom prst="arc">
                <a:avLst>
                  <a:gd name="adj1" fmla="val 5495368"/>
                  <a:gd name="adj2" fmla="val 13452083"/>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76" name="Straight Connector 284"/>
              <p:cNvCxnSpPr/>
              <p:nvPr/>
            </p:nvCxnSpPr>
            <p:spPr bwMode="auto">
              <a:xfrm rot="10800000">
                <a:off x="6270147" y="4024311"/>
                <a:ext cx="139371" cy="0"/>
              </a:xfrm>
              <a:prstGeom prst="line">
                <a:avLst/>
              </a:prstGeom>
              <a:grpFill/>
              <a:ln w="9525" cap="flat" cmpd="sng" algn="ctr">
                <a:solidFill>
                  <a:schemeClr val="tx2"/>
                </a:solidFill>
                <a:prstDash val="solid"/>
                <a:round/>
                <a:headEnd type="none" w="med" len="med"/>
                <a:tailEnd type="none" w="med" len="med"/>
              </a:ln>
              <a:effectLst/>
            </p:spPr>
          </p:cxnSp>
          <p:sp>
            <p:nvSpPr>
              <p:cNvPr id="377" name="Arc 285"/>
              <p:cNvSpPr/>
              <p:nvPr/>
            </p:nvSpPr>
            <p:spPr bwMode="auto">
              <a:xfrm rot="18670157">
                <a:off x="6452504" y="3772621"/>
                <a:ext cx="185471" cy="401090"/>
              </a:xfrm>
              <a:prstGeom prst="arc">
                <a:avLst>
                  <a:gd name="adj1" fmla="val 5774828"/>
                  <a:gd name="adj2" fmla="val 13788813"/>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78" name="Straight Connector 286"/>
              <p:cNvCxnSpPr/>
              <p:nvPr/>
            </p:nvCxnSpPr>
            <p:spPr bwMode="auto">
              <a:xfrm rot="10800000">
                <a:off x="6272528" y="3956184"/>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79" name="Straight Connector 287"/>
              <p:cNvCxnSpPr/>
              <p:nvPr/>
            </p:nvCxnSpPr>
            <p:spPr bwMode="auto">
              <a:xfrm rot="10800000">
                <a:off x="6272527" y="3907657"/>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80" name="Straight Connector 288"/>
              <p:cNvCxnSpPr/>
              <p:nvPr/>
            </p:nvCxnSpPr>
            <p:spPr bwMode="auto">
              <a:xfrm rot="16200000" flipV="1">
                <a:off x="6006372" y="4135060"/>
                <a:ext cx="540171" cy="756"/>
              </a:xfrm>
              <a:prstGeom prst="line">
                <a:avLst/>
              </a:prstGeom>
              <a:grpFill/>
              <a:ln w="9525" cap="flat" cmpd="sng" algn="ctr">
                <a:solidFill>
                  <a:schemeClr val="tx2"/>
                </a:solidFill>
                <a:prstDash val="solid"/>
                <a:round/>
                <a:headEnd type="none" w="med" len="med"/>
                <a:tailEnd type="none" w="med" len="med"/>
              </a:ln>
              <a:effectLst/>
            </p:spPr>
          </p:cxnSp>
          <p:cxnSp>
            <p:nvCxnSpPr>
              <p:cNvPr id="381" name="Straight Connector 289"/>
              <p:cNvCxnSpPr/>
              <p:nvPr/>
            </p:nvCxnSpPr>
            <p:spPr bwMode="auto">
              <a:xfrm rot="16200000" flipV="1">
                <a:off x="6006339" y="4672849"/>
                <a:ext cx="540171" cy="756"/>
              </a:xfrm>
              <a:prstGeom prst="line">
                <a:avLst/>
              </a:prstGeom>
              <a:grpFill/>
              <a:ln w="9525" cap="flat" cmpd="sng" algn="ctr">
                <a:solidFill>
                  <a:schemeClr val="tx2"/>
                </a:solidFill>
                <a:prstDash val="solid"/>
                <a:round/>
                <a:headEnd type="none" w="med" len="med"/>
                <a:tailEnd type="none" w="med" len="med"/>
              </a:ln>
              <a:effectLst/>
            </p:spPr>
          </p:cxnSp>
        </p:grpSp>
        <p:grpSp>
          <p:nvGrpSpPr>
            <p:cNvPr id="202" name="Group 202"/>
            <p:cNvGrpSpPr/>
            <p:nvPr/>
          </p:nvGrpSpPr>
          <p:grpSpPr>
            <a:xfrm>
              <a:off x="7094148" y="3971487"/>
              <a:ext cx="346923" cy="688855"/>
              <a:chOff x="5122021" y="4148272"/>
              <a:chExt cx="547779" cy="1087675"/>
            </a:xfrm>
            <a:grpFill/>
          </p:grpSpPr>
          <p:grpSp>
            <p:nvGrpSpPr>
              <p:cNvPr id="324" name="Group 304"/>
              <p:cNvGrpSpPr/>
              <p:nvPr/>
            </p:nvGrpSpPr>
            <p:grpSpPr>
              <a:xfrm>
                <a:off x="5122021" y="4148272"/>
                <a:ext cx="547779" cy="1087675"/>
                <a:chOff x="6231570" y="3864770"/>
                <a:chExt cx="547779" cy="1087675"/>
              </a:xfrm>
              <a:grpFill/>
            </p:grpSpPr>
            <p:sp>
              <p:nvSpPr>
                <p:cNvPr id="326" name="Freeform 325"/>
                <p:cNvSpPr/>
                <p:nvPr/>
              </p:nvSpPr>
              <p:spPr bwMode="auto">
                <a:xfrm>
                  <a:off x="6279356" y="3864770"/>
                  <a:ext cx="397669" cy="1087675"/>
                </a:xfrm>
                <a:custGeom>
                  <a:avLst/>
                  <a:gdLst>
                    <a:gd name="connsiteX0" fmla="*/ 0 w 397669"/>
                    <a:gd name="connsiteY0" fmla="*/ 0 h 1045369"/>
                    <a:gd name="connsiteX1" fmla="*/ 138113 w 397669"/>
                    <a:gd name="connsiteY1" fmla="*/ 4762 h 1045369"/>
                    <a:gd name="connsiteX2" fmla="*/ 159544 w 397669"/>
                    <a:gd name="connsiteY2" fmla="*/ 90487 h 1045369"/>
                    <a:gd name="connsiteX3" fmla="*/ 197644 w 397669"/>
                    <a:gd name="connsiteY3" fmla="*/ 142875 h 1045369"/>
                    <a:gd name="connsiteX4" fmla="*/ 259557 w 397669"/>
                    <a:gd name="connsiteY4" fmla="*/ 195262 h 1045369"/>
                    <a:gd name="connsiteX5" fmla="*/ 316707 w 397669"/>
                    <a:gd name="connsiteY5" fmla="*/ 235744 h 1045369"/>
                    <a:gd name="connsiteX6" fmla="*/ 373857 w 397669"/>
                    <a:gd name="connsiteY6" fmla="*/ 257175 h 1045369"/>
                    <a:gd name="connsiteX7" fmla="*/ 397669 w 397669"/>
                    <a:gd name="connsiteY7" fmla="*/ 257175 h 1045369"/>
                    <a:gd name="connsiteX8" fmla="*/ 395288 w 397669"/>
                    <a:gd name="connsiteY8" fmla="*/ 821531 h 1045369"/>
                    <a:gd name="connsiteX9" fmla="*/ 311944 w 397669"/>
                    <a:gd name="connsiteY9" fmla="*/ 842962 h 1045369"/>
                    <a:gd name="connsiteX10" fmla="*/ 240507 w 397669"/>
                    <a:gd name="connsiteY10" fmla="*/ 897731 h 1045369"/>
                    <a:gd name="connsiteX11" fmla="*/ 190500 w 397669"/>
                    <a:gd name="connsiteY11" fmla="*/ 954881 h 1045369"/>
                    <a:gd name="connsiteX12" fmla="*/ 159544 w 397669"/>
                    <a:gd name="connsiteY12" fmla="*/ 997744 h 1045369"/>
                    <a:gd name="connsiteX13" fmla="*/ 142875 w 397669"/>
                    <a:gd name="connsiteY13" fmla="*/ 1045369 h 1045369"/>
                    <a:gd name="connsiteX14" fmla="*/ 130969 w 397669"/>
                    <a:gd name="connsiteY14" fmla="*/ 1026319 h 1045369"/>
                    <a:gd name="connsiteX0" fmla="*/ 0 w 397669"/>
                    <a:gd name="connsiteY0" fmla="*/ 0 h 1080928"/>
                    <a:gd name="connsiteX1" fmla="*/ 138113 w 397669"/>
                    <a:gd name="connsiteY1" fmla="*/ 4762 h 1080928"/>
                    <a:gd name="connsiteX2" fmla="*/ 159544 w 397669"/>
                    <a:gd name="connsiteY2" fmla="*/ 90487 h 1080928"/>
                    <a:gd name="connsiteX3" fmla="*/ 197644 w 397669"/>
                    <a:gd name="connsiteY3" fmla="*/ 142875 h 1080928"/>
                    <a:gd name="connsiteX4" fmla="*/ 259557 w 397669"/>
                    <a:gd name="connsiteY4" fmla="*/ 195262 h 1080928"/>
                    <a:gd name="connsiteX5" fmla="*/ 316707 w 397669"/>
                    <a:gd name="connsiteY5" fmla="*/ 235744 h 1080928"/>
                    <a:gd name="connsiteX6" fmla="*/ 373857 w 397669"/>
                    <a:gd name="connsiteY6" fmla="*/ 257175 h 1080928"/>
                    <a:gd name="connsiteX7" fmla="*/ 397669 w 397669"/>
                    <a:gd name="connsiteY7" fmla="*/ 257175 h 1080928"/>
                    <a:gd name="connsiteX8" fmla="*/ 395288 w 397669"/>
                    <a:gd name="connsiteY8" fmla="*/ 821531 h 1080928"/>
                    <a:gd name="connsiteX9" fmla="*/ 311944 w 397669"/>
                    <a:gd name="connsiteY9" fmla="*/ 842962 h 1080928"/>
                    <a:gd name="connsiteX10" fmla="*/ 240507 w 397669"/>
                    <a:gd name="connsiteY10" fmla="*/ 897731 h 1080928"/>
                    <a:gd name="connsiteX11" fmla="*/ 190500 w 397669"/>
                    <a:gd name="connsiteY11" fmla="*/ 954881 h 1080928"/>
                    <a:gd name="connsiteX12" fmla="*/ 159544 w 397669"/>
                    <a:gd name="connsiteY12" fmla="*/ 997744 h 1080928"/>
                    <a:gd name="connsiteX13" fmla="*/ 142875 w 397669"/>
                    <a:gd name="connsiteY13" fmla="*/ 1045369 h 1080928"/>
                    <a:gd name="connsiteX14" fmla="*/ 136063 w 397669"/>
                    <a:gd name="connsiteY14" fmla="*/ 1080928 h 1080928"/>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133350 w 397669"/>
                    <a:gd name="connsiteY15" fmla="*/ 1085849 h 1087675"/>
                    <a:gd name="connsiteX0" fmla="*/ 47786 w 445455"/>
                    <a:gd name="connsiteY0" fmla="*/ 0 h 1087675"/>
                    <a:gd name="connsiteX1" fmla="*/ 185899 w 445455"/>
                    <a:gd name="connsiteY1" fmla="*/ 4762 h 1087675"/>
                    <a:gd name="connsiteX2" fmla="*/ 207330 w 445455"/>
                    <a:gd name="connsiteY2" fmla="*/ 90487 h 1087675"/>
                    <a:gd name="connsiteX3" fmla="*/ 245430 w 445455"/>
                    <a:gd name="connsiteY3" fmla="*/ 142875 h 1087675"/>
                    <a:gd name="connsiteX4" fmla="*/ 307343 w 445455"/>
                    <a:gd name="connsiteY4" fmla="*/ 195262 h 1087675"/>
                    <a:gd name="connsiteX5" fmla="*/ 364493 w 445455"/>
                    <a:gd name="connsiteY5" fmla="*/ 235744 h 1087675"/>
                    <a:gd name="connsiteX6" fmla="*/ 421643 w 445455"/>
                    <a:gd name="connsiteY6" fmla="*/ 257175 h 1087675"/>
                    <a:gd name="connsiteX7" fmla="*/ 445455 w 445455"/>
                    <a:gd name="connsiteY7" fmla="*/ 257175 h 1087675"/>
                    <a:gd name="connsiteX8" fmla="*/ 443074 w 445455"/>
                    <a:gd name="connsiteY8" fmla="*/ 821531 h 1087675"/>
                    <a:gd name="connsiteX9" fmla="*/ 359730 w 445455"/>
                    <a:gd name="connsiteY9" fmla="*/ 842962 h 1087675"/>
                    <a:gd name="connsiteX10" fmla="*/ 288293 w 445455"/>
                    <a:gd name="connsiteY10" fmla="*/ 897731 h 1087675"/>
                    <a:gd name="connsiteX11" fmla="*/ 238286 w 445455"/>
                    <a:gd name="connsiteY11" fmla="*/ 954881 h 1087675"/>
                    <a:gd name="connsiteX12" fmla="*/ 207330 w 445455"/>
                    <a:gd name="connsiteY12" fmla="*/ 997744 h 1087675"/>
                    <a:gd name="connsiteX13" fmla="*/ 190661 w 445455"/>
                    <a:gd name="connsiteY13" fmla="*/ 1045369 h 1087675"/>
                    <a:gd name="connsiteX14" fmla="*/ 183849 w 445455"/>
                    <a:gd name="connsiteY14" fmla="*/ 1080928 h 1087675"/>
                    <a:gd name="connsiteX15" fmla="*/ 0 w 445455"/>
                    <a:gd name="connsiteY15" fmla="*/ 1078543 h 1087675"/>
                    <a:gd name="connsiteX0" fmla="*/ 9210 w 406879"/>
                    <a:gd name="connsiteY0" fmla="*/ 0 h 1087675"/>
                    <a:gd name="connsiteX1" fmla="*/ 147323 w 406879"/>
                    <a:gd name="connsiteY1" fmla="*/ 4762 h 1087675"/>
                    <a:gd name="connsiteX2" fmla="*/ 168754 w 406879"/>
                    <a:gd name="connsiteY2" fmla="*/ 90487 h 1087675"/>
                    <a:gd name="connsiteX3" fmla="*/ 206854 w 406879"/>
                    <a:gd name="connsiteY3" fmla="*/ 142875 h 1087675"/>
                    <a:gd name="connsiteX4" fmla="*/ 268767 w 406879"/>
                    <a:gd name="connsiteY4" fmla="*/ 195262 h 1087675"/>
                    <a:gd name="connsiteX5" fmla="*/ 325917 w 406879"/>
                    <a:gd name="connsiteY5" fmla="*/ 235744 h 1087675"/>
                    <a:gd name="connsiteX6" fmla="*/ 383067 w 406879"/>
                    <a:gd name="connsiteY6" fmla="*/ 257175 h 1087675"/>
                    <a:gd name="connsiteX7" fmla="*/ 406879 w 406879"/>
                    <a:gd name="connsiteY7" fmla="*/ 257175 h 1087675"/>
                    <a:gd name="connsiteX8" fmla="*/ 404498 w 406879"/>
                    <a:gd name="connsiteY8" fmla="*/ 821531 h 1087675"/>
                    <a:gd name="connsiteX9" fmla="*/ 321154 w 406879"/>
                    <a:gd name="connsiteY9" fmla="*/ 842962 h 1087675"/>
                    <a:gd name="connsiteX10" fmla="*/ 249717 w 406879"/>
                    <a:gd name="connsiteY10" fmla="*/ 897731 h 1087675"/>
                    <a:gd name="connsiteX11" fmla="*/ 199710 w 406879"/>
                    <a:gd name="connsiteY11" fmla="*/ 954881 h 1087675"/>
                    <a:gd name="connsiteX12" fmla="*/ 168754 w 406879"/>
                    <a:gd name="connsiteY12" fmla="*/ 997744 h 1087675"/>
                    <a:gd name="connsiteX13" fmla="*/ 152085 w 406879"/>
                    <a:gd name="connsiteY13" fmla="*/ 1045369 h 1087675"/>
                    <a:gd name="connsiteX14" fmla="*/ 145273 w 406879"/>
                    <a:gd name="connsiteY14" fmla="*/ 1080928 h 1087675"/>
                    <a:gd name="connsiteX15" fmla="*/ 0 w 406879"/>
                    <a:gd name="connsiteY15" fmla="*/ 1078543 h 1087675"/>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314 w 397669"/>
                    <a:gd name="connsiteY15" fmla="*/ 1080927 h 108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669" h="1087675">
                      <a:moveTo>
                        <a:pt x="0" y="0"/>
                      </a:moveTo>
                      <a:lnTo>
                        <a:pt x="138113" y="4762"/>
                      </a:lnTo>
                      <a:lnTo>
                        <a:pt x="159544" y="90487"/>
                      </a:lnTo>
                      <a:lnTo>
                        <a:pt x="197644" y="142875"/>
                      </a:lnTo>
                      <a:lnTo>
                        <a:pt x="259557" y="195262"/>
                      </a:lnTo>
                      <a:lnTo>
                        <a:pt x="316707" y="235744"/>
                      </a:lnTo>
                      <a:lnTo>
                        <a:pt x="373857" y="257175"/>
                      </a:lnTo>
                      <a:lnTo>
                        <a:pt x="397669" y="257175"/>
                      </a:lnTo>
                      <a:cubicBezTo>
                        <a:pt x="396875" y="445294"/>
                        <a:pt x="396082" y="633412"/>
                        <a:pt x="395288" y="821531"/>
                      </a:cubicBezTo>
                      <a:lnTo>
                        <a:pt x="311944" y="842962"/>
                      </a:lnTo>
                      <a:lnTo>
                        <a:pt x="240507" y="897731"/>
                      </a:lnTo>
                      <a:lnTo>
                        <a:pt x="190500" y="954881"/>
                      </a:lnTo>
                      <a:lnTo>
                        <a:pt x="159544" y="997744"/>
                      </a:lnTo>
                      <a:lnTo>
                        <a:pt x="142875" y="1045369"/>
                      </a:lnTo>
                      <a:lnTo>
                        <a:pt x="136063" y="1080928"/>
                      </a:lnTo>
                      <a:cubicBezTo>
                        <a:pt x="134476" y="1087675"/>
                        <a:pt x="879" y="1079902"/>
                        <a:pt x="314" y="1080927"/>
                      </a:cubicBez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27" name="Rectangle 137"/>
                <p:cNvSpPr/>
                <p:nvPr/>
              </p:nvSpPr>
              <p:spPr bwMode="auto">
                <a:xfrm>
                  <a:off x="6231570" y="3865355"/>
                  <a:ext cx="45719" cy="1080342"/>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28" name="Straight Connector 236"/>
                <p:cNvCxnSpPr>
                  <a:stCxn id="331" idx="0"/>
                </p:cNvCxnSpPr>
                <p:nvPr/>
              </p:nvCxnSpPr>
              <p:spPr bwMode="auto">
                <a:xfrm flipH="1">
                  <a:off x="6675435" y="4118425"/>
                  <a:ext cx="2521" cy="506230"/>
                </a:xfrm>
                <a:prstGeom prst="line">
                  <a:avLst/>
                </a:prstGeom>
                <a:grpFill/>
                <a:ln w="9525" cap="flat" cmpd="sng" algn="ctr">
                  <a:solidFill>
                    <a:schemeClr val="tx2"/>
                  </a:solidFill>
                  <a:prstDash val="solid"/>
                  <a:round/>
                  <a:headEnd type="none" w="med" len="med"/>
                  <a:tailEnd type="none" w="med" len="med"/>
                </a:ln>
                <a:effectLst/>
              </p:spPr>
            </p:cxnSp>
            <p:cxnSp>
              <p:nvCxnSpPr>
                <p:cNvPr id="329" name="Straight Connector 328"/>
                <p:cNvCxnSpPr/>
                <p:nvPr/>
              </p:nvCxnSpPr>
              <p:spPr bwMode="auto">
                <a:xfrm rot="5400000" flipH="1" flipV="1">
                  <a:off x="6581262" y="4598452"/>
                  <a:ext cx="188343" cy="1"/>
                </a:xfrm>
                <a:prstGeom prst="line">
                  <a:avLst/>
                </a:prstGeom>
                <a:grpFill/>
                <a:ln w="9525" cap="flat" cmpd="sng" algn="ctr">
                  <a:solidFill>
                    <a:schemeClr val="tx2"/>
                  </a:solidFill>
                  <a:prstDash val="solid"/>
                  <a:round/>
                  <a:headEnd type="none" w="med" len="med"/>
                  <a:tailEnd type="none" w="med" len="med"/>
                </a:ln>
                <a:effectLst/>
              </p:spPr>
            </p:cxnSp>
            <p:cxnSp>
              <p:nvCxnSpPr>
                <p:cNvPr id="330" name="Straight Connector 238"/>
                <p:cNvCxnSpPr/>
                <p:nvPr/>
              </p:nvCxnSpPr>
              <p:spPr bwMode="auto">
                <a:xfrm rot="16200000" flipV="1">
                  <a:off x="6147360" y="4137443"/>
                  <a:ext cx="540171" cy="756"/>
                </a:xfrm>
                <a:prstGeom prst="line">
                  <a:avLst/>
                </a:prstGeom>
                <a:grpFill/>
                <a:ln w="9525" cap="flat" cmpd="sng" algn="ctr">
                  <a:solidFill>
                    <a:schemeClr val="tx2"/>
                  </a:solidFill>
                  <a:prstDash val="solid"/>
                  <a:round/>
                  <a:headEnd type="none" w="med" len="med"/>
                  <a:tailEnd type="none" w="med" len="med"/>
                </a:ln>
                <a:effectLst/>
              </p:spPr>
            </p:cxnSp>
            <p:sp>
              <p:nvSpPr>
                <p:cNvPr id="331" name="Arc 330"/>
                <p:cNvSpPr/>
                <p:nvPr/>
              </p:nvSpPr>
              <p:spPr bwMode="auto">
                <a:xfrm rot="18805696">
                  <a:off x="6480155" y="3764471"/>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32" name="Straight Connector 331"/>
                <p:cNvCxnSpPr/>
                <p:nvPr/>
              </p:nvCxnSpPr>
              <p:spPr bwMode="auto">
                <a:xfrm rot="16200000" flipV="1">
                  <a:off x="6148121" y="4675232"/>
                  <a:ext cx="540171" cy="756"/>
                </a:xfrm>
                <a:prstGeom prst="line">
                  <a:avLst/>
                </a:prstGeom>
                <a:grpFill/>
                <a:ln w="9525" cap="flat" cmpd="sng" algn="ctr">
                  <a:solidFill>
                    <a:schemeClr val="tx2"/>
                  </a:solidFill>
                  <a:prstDash val="solid"/>
                  <a:round/>
                  <a:headEnd type="none" w="med" len="med"/>
                  <a:tailEnd type="none" w="med" len="med"/>
                </a:ln>
                <a:effectLst/>
              </p:spPr>
            </p:cxnSp>
            <p:cxnSp>
              <p:nvCxnSpPr>
                <p:cNvPr id="333" name="Straight Connector 332"/>
                <p:cNvCxnSpPr/>
                <p:nvPr/>
              </p:nvCxnSpPr>
              <p:spPr bwMode="auto">
                <a:xfrm rot="5400000">
                  <a:off x="6254430" y="4945697"/>
                  <a:ext cx="0" cy="0"/>
                </a:xfrm>
                <a:prstGeom prst="line">
                  <a:avLst/>
                </a:prstGeom>
                <a:grpFill/>
                <a:ln w="9525" cap="flat" cmpd="sng" algn="ctr">
                  <a:solidFill>
                    <a:schemeClr val="tx2"/>
                  </a:solidFill>
                  <a:prstDash val="solid"/>
                  <a:round/>
                  <a:headEnd type="none" w="med" len="med"/>
                  <a:tailEnd type="none" w="med" len="med"/>
                </a:ln>
                <a:effectLst/>
              </p:spPr>
            </p:cxnSp>
            <p:cxnSp>
              <p:nvCxnSpPr>
                <p:cNvPr id="334" name="Straight Connector 333"/>
                <p:cNvCxnSpPr>
                  <a:stCxn id="331" idx="2"/>
                </p:cNvCxnSpPr>
                <p:nvPr/>
              </p:nvCxnSpPr>
              <p:spPr bwMode="auto">
                <a:xfrm rot="16200000" flipV="1">
                  <a:off x="6344439" y="3795886"/>
                  <a:ext cx="0" cy="138936"/>
                </a:xfrm>
                <a:prstGeom prst="line">
                  <a:avLst/>
                </a:prstGeom>
                <a:grpFill/>
                <a:ln w="9525" cap="flat" cmpd="sng" algn="ctr">
                  <a:solidFill>
                    <a:schemeClr val="tx2"/>
                  </a:solidFill>
                  <a:prstDash val="solid"/>
                  <a:round/>
                  <a:headEnd type="none" w="med" len="med"/>
                  <a:tailEnd type="none" w="med" len="med"/>
                </a:ln>
                <a:effectLst/>
              </p:spPr>
            </p:cxnSp>
            <p:cxnSp>
              <p:nvCxnSpPr>
                <p:cNvPr id="335" name="Straight Connector 334"/>
                <p:cNvCxnSpPr/>
                <p:nvPr/>
              </p:nvCxnSpPr>
              <p:spPr bwMode="auto">
                <a:xfrm rot="10800000">
                  <a:off x="6274972" y="415936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36" name="Straight Connector 335"/>
                <p:cNvCxnSpPr/>
                <p:nvPr/>
              </p:nvCxnSpPr>
              <p:spPr bwMode="auto">
                <a:xfrm rot="10800000">
                  <a:off x="6274536" y="434698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37" name="Straight Connector 245"/>
                <p:cNvCxnSpPr/>
                <p:nvPr/>
              </p:nvCxnSpPr>
              <p:spPr bwMode="auto">
                <a:xfrm rot="10800000">
                  <a:off x="6271741" y="453861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38" name="Straight Connector 337"/>
                <p:cNvCxnSpPr/>
                <p:nvPr/>
              </p:nvCxnSpPr>
              <p:spPr bwMode="auto">
                <a:xfrm rot="10800000">
                  <a:off x="6279671" y="4700581"/>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39" name="Straight Connector 247"/>
                <p:cNvCxnSpPr/>
                <p:nvPr/>
              </p:nvCxnSpPr>
              <p:spPr bwMode="auto">
                <a:xfrm rot="10800000">
                  <a:off x="6271740" y="486489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0" name="Straight Connector 339"/>
                <p:cNvCxnSpPr/>
                <p:nvPr/>
              </p:nvCxnSpPr>
              <p:spPr bwMode="auto">
                <a:xfrm rot="10800000">
                  <a:off x="6274535" y="494569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1" name="Straight Connector 249"/>
                <p:cNvCxnSpPr/>
                <p:nvPr/>
              </p:nvCxnSpPr>
              <p:spPr bwMode="auto">
                <a:xfrm rot="10800000">
                  <a:off x="6276048" y="4817278"/>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2" name="Straight Connector 341"/>
                <p:cNvCxnSpPr/>
                <p:nvPr/>
              </p:nvCxnSpPr>
              <p:spPr bwMode="auto">
                <a:xfrm rot="10800000">
                  <a:off x="6271741" y="4907763"/>
                  <a:ext cx="139371" cy="0"/>
                </a:xfrm>
                <a:prstGeom prst="line">
                  <a:avLst/>
                </a:prstGeom>
                <a:grpFill/>
                <a:ln w="9525" cap="flat" cmpd="sng" algn="ctr">
                  <a:solidFill>
                    <a:schemeClr val="tx2"/>
                  </a:solidFill>
                  <a:prstDash val="solid"/>
                  <a:round/>
                  <a:headEnd type="none" w="med" len="med"/>
                  <a:tailEnd type="none" w="med" len="med"/>
                </a:ln>
                <a:effectLst/>
              </p:spPr>
            </p:cxnSp>
            <p:sp>
              <p:nvSpPr>
                <p:cNvPr id="343" name="Arc 166"/>
                <p:cNvSpPr/>
                <p:nvPr/>
              </p:nvSpPr>
              <p:spPr bwMode="auto">
                <a:xfrm rot="2794304" flipV="1">
                  <a:off x="6486068" y="4638913"/>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44" name="Straight Connector 252"/>
                <p:cNvCxnSpPr/>
                <p:nvPr/>
              </p:nvCxnSpPr>
              <p:spPr bwMode="auto">
                <a:xfrm rot="10800000">
                  <a:off x="6270147" y="4024311"/>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5" name="Straight Connector 344"/>
                <p:cNvCxnSpPr/>
                <p:nvPr/>
              </p:nvCxnSpPr>
              <p:spPr bwMode="auto">
                <a:xfrm rot="10800000">
                  <a:off x="6272528" y="3956184"/>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6" name="Straight Connector 254"/>
                <p:cNvCxnSpPr/>
                <p:nvPr/>
              </p:nvCxnSpPr>
              <p:spPr bwMode="auto">
                <a:xfrm rot="10800000">
                  <a:off x="6272527" y="3907657"/>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47" name="Straight Connector 346"/>
                <p:cNvCxnSpPr/>
                <p:nvPr/>
              </p:nvCxnSpPr>
              <p:spPr bwMode="auto">
                <a:xfrm rot="16200000" flipV="1">
                  <a:off x="6006372" y="4135060"/>
                  <a:ext cx="540171" cy="756"/>
                </a:xfrm>
                <a:prstGeom prst="line">
                  <a:avLst/>
                </a:prstGeom>
                <a:grpFill/>
                <a:ln w="9525" cap="flat" cmpd="sng" algn="ctr">
                  <a:solidFill>
                    <a:schemeClr val="tx2"/>
                  </a:solidFill>
                  <a:prstDash val="solid"/>
                  <a:round/>
                  <a:headEnd type="none" w="med" len="med"/>
                  <a:tailEnd type="none" w="med" len="med"/>
                </a:ln>
                <a:effectLst/>
              </p:spPr>
            </p:cxnSp>
            <p:cxnSp>
              <p:nvCxnSpPr>
                <p:cNvPr id="348" name="Straight Connector 347"/>
                <p:cNvCxnSpPr/>
                <p:nvPr/>
              </p:nvCxnSpPr>
              <p:spPr bwMode="auto">
                <a:xfrm rot="16200000" flipV="1">
                  <a:off x="6006339" y="4672849"/>
                  <a:ext cx="540171" cy="756"/>
                </a:xfrm>
                <a:prstGeom prst="line">
                  <a:avLst/>
                </a:prstGeom>
                <a:grpFill/>
                <a:ln w="9525" cap="flat" cmpd="sng" algn="ctr">
                  <a:solidFill>
                    <a:schemeClr val="tx2"/>
                  </a:solidFill>
                  <a:prstDash val="solid"/>
                  <a:round/>
                  <a:headEnd type="none" w="med" len="med"/>
                  <a:tailEnd type="none" w="med" len="med"/>
                </a:ln>
                <a:effectLst/>
              </p:spPr>
            </p:cxnSp>
          </p:grpSp>
          <p:sp>
            <p:nvSpPr>
              <p:cNvPr id="325" name="Rectangle 324"/>
              <p:cNvSpPr/>
              <p:nvPr/>
            </p:nvSpPr>
            <p:spPr bwMode="auto">
              <a:xfrm>
                <a:off x="5263774" y="4148272"/>
                <a:ext cx="45719" cy="1080342"/>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grpSp>
          <p:nvGrpSpPr>
            <p:cNvPr id="203" name="Group 304"/>
            <p:cNvGrpSpPr/>
            <p:nvPr/>
          </p:nvGrpSpPr>
          <p:grpSpPr>
            <a:xfrm>
              <a:off x="6630994" y="3973981"/>
              <a:ext cx="346923" cy="688855"/>
              <a:chOff x="6231570" y="3864770"/>
              <a:chExt cx="547779" cy="1087675"/>
            </a:xfrm>
            <a:grpFill/>
          </p:grpSpPr>
          <p:sp>
            <p:nvSpPr>
              <p:cNvPr id="301" name="Freeform 205"/>
              <p:cNvSpPr/>
              <p:nvPr/>
            </p:nvSpPr>
            <p:spPr bwMode="auto">
              <a:xfrm>
                <a:off x="6279356" y="3864770"/>
                <a:ext cx="397669" cy="1087675"/>
              </a:xfrm>
              <a:custGeom>
                <a:avLst/>
                <a:gdLst>
                  <a:gd name="connsiteX0" fmla="*/ 0 w 397669"/>
                  <a:gd name="connsiteY0" fmla="*/ 0 h 1045369"/>
                  <a:gd name="connsiteX1" fmla="*/ 138113 w 397669"/>
                  <a:gd name="connsiteY1" fmla="*/ 4762 h 1045369"/>
                  <a:gd name="connsiteX2" fmla="*/ 159544 w 397669"/>
                  <a:gd name="connsiteY2" fmla="*/ 90487 h 1045369"/>
                  <a:gd name="connsiteX3" fmla="*/ 197644 w 397669"/>
                  <a:gd name="connsiteY3" fmla="*/ 142875 h 1045369"/>
                  <a:gd name="connsiteX4" fmla="*/ 259557 w 397669"/>
                  <a:gd name="connsiteY4" fmla="*/ 195262 h 1045369"/>
                  <a:gd name="connsiteX5" fmla="*/ 316707 w 397669"/>
                  <a:gd name="connsiteY5" fmla="*/ 235744 h 1045369"/>
                  <a:gd name="connsiteX6" fmla="*/ 373857 w 397669"/>
                  <a:gd name="connsiteY6" fmla="*/ 257175 h 1045369"/>
                  <a:gd name="connsiteX7" fmla="*/ 397669 w 397669"/>
                  <a:gd name="connsiteY7" fmla="*/ 257175 h 1045369"/>
                  <a:gd name="connsiteX8" fmla="*/ 395288 w 397669"/>
                  <a:gd name="connsiteY8" fmla="*/ 821531 h 1045369"/>
                  <a:gd name="connsiteX9" fmla="*/ 311944 w 397669"/>
                  <a:gd name="connsiteY9" fmla="*/ 842962 h 1045369"/>
                  <a:gd name="connsiteX10" fmla="*/ 240507 w 397669"/>
                  <a:gd name="connsiteY10" fmla="*/ 897731 h 1045369"/>
                  <a:gd name="connsiteX11" fmla="*/ 190500 w 397669"/>
                  <a:gd name="connsiteY11" fmla="*/ 954881 h 1045369"/>
                  <a:gd name="connsiteX12" fmla="*/ 159544 w 397669"/>
                  <a:gd name="connsiteY12" fmla="*/ 997744 h 1045369"/>
                  <a:gd name="connsiteX13" fmla="*/ 142875 w 397669"/>
                  <a:gd name="connsiteY13" fmla="*/ 1045369 h 1045369"/>
                  <a:gd name="connsiteX14" fmla="*/ 130969 w 397669"/>
                  <a:gd name="connsiteY14" fmla="*/ 1026319 h 1045369"/>
                  <a:gd name="connsiteX0" fmla="*/ 0 w 397669"/>
                  <a:gd name="connsiteY0" fmla="*/ 0 h 1080928"/>
                  <a:gd name="connsiteX1" fmla="*/ 138113 w 397669"/>
                  <a:gd name="connsiteY1" fmla="*/ 4762 h 1080928"/>
                  <a:gd name="connsiteX2" fmla="*/ 159544 w 397669"/>
                  <a:gd name="connsiteY2" fmla="*/ 90487 h 1080928"/>
                  <a:gd name="connsiteX3" fmla="*/ 197644 w 397669"/>
                  <a:gd name="connsiteY3" fmla="*/ 142875 h 1080928"/>
                  <a:gd name="connsiteX4" fmla="*/ 259557 w 397669"/>
                  <a:gd name="connsiteY4" fmla="*/ 195262 h 1080928"/>
                  <a:gd name="connsiteX5" fmla="*/ 316707 w 397669"/>
                  <a:gd name="connsiteY5" fmla="*/ 235744 h 1080928"/>
                  <a:gd name="connsiteX6" fmla="*/ 373857 w 397669"/>
                  <a:gd name="connsiteY6" fmla="*/ 257175 h 1080928"/>
                  <a:gd name="connsiteX7" fmla="*/ 397669 w 397669"/>
                  <a:gd name="connsiteY7" fmla="*/ 257175 h 1080928"/>
                  <a:gd name="connsiteX8" fmla="*/ 395288 w 397669"/>
                  <a:gd name="connsiteY8" fmla="*/ 821531 h 1080928"/>
                  <a:gd name="connsiteX9" fmla="*/ 311944 w 397669"/>
                  <a:gd name="connsiteY9" fmla="*/ 842962 h 1080928"/>
                  <a:gd name="connsiteX10" fmla="*/ 240507 w 397669"/>
                  <a:gd name="connsiteY10" fmla="*/ 897731 h 1080928"/>
                  <a:gd name="connsiteX11" fmla="*/ 190500 w 397669"/>
                  <a:gd name="connsiteY11" fmla="*/ 954881 h 1080928"/>
                  <a:gd name="connsiteX12" fmla="*/ 159544 w 397669"/>
                  <a:gd name="connsiteY12" fmla="*/ 997744 h 1080928"/>
                  <a:gd name="connsiteX13" fmla="*/ 142875 w 397669"/>
                  <a:gd name="connsiteY13" fmla="*/ 1045369 h 1080928"/>
                  <a:gd name="connsiteX14" fmla="*/ 136063 w 397669"/>
                  <a:gd name="connsiteY14" fmla="*/ 1080928 h 1080928"/>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133350 w 397669"/>
                  <a:gd name="connsiteY15" fmla="*/ 1085849 h 1087675"/>
                  <a:gd name="connsiteX0" fmla="*/ 47786 w 445455"/>
                  <a:gd name="connsiteY0" fmla="*/ 0 h 1087675"/>
                  <a:gd name="connsiteX1" fmla="*/ 185899 w 445455"/>
                  <a:gd name="connsiteY1" fmla="*/ 4762 h 1087675"/>
                  <a:gd name="connsiteX2" fmla="*/ 207330 w 445455"/>
                  <a:gd name="connsiteY2" fmla="*/ 90487 h 1087675"/>
                  <a:gd name="connsiteX3" fmla="*/ 245430 w 445455"/>
                  <a:gd name="connsiteY3" fmla="*/ 142875 h 1087675"/>
                  <a:gd name="connsiteX4" fmla="*/ 307343 w 445455"/>
                  <a:gd name="connsiteY4" fmla="*/ 195262 h 1087675"/>
                  <a:gd name="connsiteX5" fmla="*/ 364493 w 445455"/>
                  <a:gd name="connsiteY5" fmla="*/ 235744 h 1087675"/>
                  <a:gd name="connsiteX6" fmla="*/ 421643 w 445455"/>
                  <a:gd name="connsiteY6" fmla="*/ 257175 h 1087675"/>
                  <a:gd name="connsiteX7" fmla="*/ 445455 w 445455"/>
                  <a:gd name="connsiteY7" fmla="*/ 257175 h 1087675"/>
                  <a:gd name="connsiteX8" fmla="*/ 443074 w 445455"/>
                  <a:gd name="connsiteY8" fmla="*/ 821531 h 1087675"/>
                  <a:gd name="connsiteX9" fmla="*/ 359730 w 445455"/>
                  <a:gd name="connsiteY9" fmla="*/ 842962 h 1087675"/>
                  <a:gd name="connsiteX10" fmla="*/ 288293 w 445455"/>
                  <a:gd name="connsiteY10" fmla="*/ 897731 h 1087675"/>
                  <a:gd name="connsiteX11" fmla="*/ 238286 w 445455"/>
                  <a:gd name="connsiteY11" fmla="*/ 954881 h 1087675"/>
                  <a:gd name="connsiteX12" fmla="*/ 207330 w 445455"/>
                  <a:gd name="connsiteY12" fmla="*/ 997744 h 1087675"/>
                  <a:gd name="connsiteX13" fmla="*/ 190661 w 445455"/>
                  <a:gd name="connsiteY13" fmla="*/ 1045369 h 1087675"/>
                  <a:gd name="connsiteX14" fmla="*/ 183849 w 445455"/>
                  <a:gd name="connsiteY14" fmla="*/ 1080928 h 1087675"/>
                  <a:gd name="connsiteX15" fmla="*/ 0 w 445455"/>
                  <a:gd name="connsiteY15" fmla="*/ 1078543 h 1087675"/>
                  <a:gd name="connsiteX0" fmla="*/ 9210 w 406879"/>
                  <a:gd name="connsiteY0" fmla="*/ 0 h 1087675"/>
                  <a:gd name="connsiteX1" fmla="*/ 147323 w 406879"/>
                  <a:gd name="connsiteY1" fmla="*/ 4762 h 1087675"/>
                  <a:gd name="connsiteX2" fmla="*/ 168754 w 406879"/>
                  <a:gd name="connsiteY2" fmla="*/ 90487 h 1087675"/>
                  <a:gd name="connsiteX3" fmla="*/ 206854 w 406879"/>
                  <a:gd name="connsiteY3" fmla="*/ 142875 h 1087675"/>
                  <a:gd name="connsiteX4" fmla="*/ 268767 w 406879"/>
                  <a:gd name="connsiteY4" fmla="*/ 195262 h 1087675"/>
                  <a:gd name="connsiteX5" fmla="*/ 325917 w 406879"/>
                  <a:gd name="connsiteY5" fmla="*/ 235744 h 1087675"/>
                  <a:gd name="connsiteX6" fmla="*/ 383067 w 406879"/>
                  <a:gd name="connsiteY6" fmla="*/ 257175 h 1087675"/>
                  <a:gd name="connsiteX7" fmla="*/ 406879 w 406879"/>
                  <a:gd name="connsiteY7" fmla="*/ 257175 h 1087675"/>
                  <a:gd name="connsiteX8" fmla="*/ 404498 w 406879"/>
                  <a:gd name="connsiteY8" fmla="*/ 821531 h 1087675"/>
                  <a:gd name="connsiteX9" fmla="*/ 321154 w 406879"/>
                  <a:gd name="connsiteY9" fmla="*/ 842962 h 1087675"/>
                  <a:gd name="connsiteX10" fmla="*/ 249717 w 406879"/>
                  <a:gd name="connsiteY10" fmla="*/ 897731 h 1087675"/>
                  <a:gd name="connsiteX11" fmla="*/ 199710 w 406879"/>
                  <a:gd name="connsiteY11" fmla="*/ 954881 h 1087675"/>
                  <a:gd name="connsiteX12" fmla="*/ 168754 w 406879"/>
                  <a:gd name="connsiteY12" fmla="*/ 997744 h 1087675"/>
                  <a:gd name="connsiteX13" fmla="*/ 152085 w 406879"/>
                  <a:gd name="connsiteY13" fmla="*/ 1045369 h 1087675"/>
                  <a:gd name="connsiteX14" fmla="*/ 145273 w 406879"/>
                  <a:gd name="connsiteY14" fmla="*/ 1080928 h 1087675"/>
                  <a:gd name="connsiteX15" fmla="*/ 0 w 406879"/>
                  <a:gd name="connsiteY15" fmla="*/ 1078543 h 1087675"/>
                  <a:gd name="connsiteX0" fmla="*/ 0 w 397669"/>
                  <a:gd name="connsiteY0" fmla="*/ 0 h 1087675"/>
                  <a:gd name="connsiteX1" fmla="*/ 138113 w 397669"/>
                  <a:gd name="connsiteY1" fmla="*/ 4762 h 1087675"/>
                  <a:gd name="connsiteX2" fmla="*/ 159544 w 397669"/>
                  <a:gd name="connsiteY2" fmla="*/ 90487 h 1087675"/>
                  <a:gd name="connsiteX3" fmla="*/ 197644 w 397669"/>
                  <a:gd name="connsiteY3" fmla="*/ 142875 h 1087675"/>
                  <a:gd name="connsiteX4" fmla="*/ 259557 w 397669"/>
                  <a:gd name="connsiteY4" fmla="*/ 195262 h 1087675"/>
                  <a:gd name="connsiteX5" fmla="*/ 316707 w 397669"/>
                  <a:gd name="connsiteY5" fmla="*/ 235744 h 1087675"/>
                  <a:gd name="connsiteX6" fmla="*/ 373857 w 397669"/>
                  <a:gd name="connsiteY6" fmla="*/ 257175 h 1087675"/>
                  <a:gd name="connsiteX7" fmla="*/ 397669 w 397669"/>
                  <a:gd name="connsiteY7" fmla="*/ 257175 h 1087675"/>
                  <a:gd name="connsiteX8" fmla="*/ 395288 w 397669"/>
                  <a:gd name="connsiteY8" fmla="*/ 821531 h 1087675"/>
                  <a:gd name="connsiteX9" fmla="*/ 311944 w 397669"/>
                  <a:gd name="connsiteY9" fmla="*/ 842962 h 1087675"/>
                  <a:gd name="connsiteX10" fmla="*/ 240507 w 397669"/>
                  <a:gd name="connsiteY10" fmla="*/ 897731 h 1087675"/>
                  <a:gd name="connsiteX11" fmla="*/ 190500 w 397669"/>
                  <a:gd name="connsiteY11" fmla="*/ 954881 h 1087675"/>
                  <a:gd name="connsiteX12" fmla="*/ 159544 w 397669"/>
                  <a:gd name="connsiteY12" fmla="*/ 997744 h 1087675"/>
                  <a:gd name="connsiteX13" fmla="*/ 142875 w 397669"/>
                  <a:gd name="connsiteY13" fmla="*/ 1045369 h 1087675"/>
                  <a:gd name="connsiteX14" fmla="*/ 136063 w 397669"/>
                  <a:gd name="connsiteY14" fmla="*/ 1080928 h 1087675"/>
                  <a:gd name="connsiteX15" fmla="*/ 314 w 397669"/>
                  <a:gd name="connsiteY15" fmla="*/ 1080927 h 108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7669" h="1087675">
                    <a:moveTo>
                      <a:pt x="0" y="0"/>
                    </a:moveTo>
                    <a:lnTo>
                      <a:pt x="138113" y="4762"/>
                    </a:lnTo>
                    <a:lnTo>
                      <a:pt x="159544" y="90487"/>
                    </a:lnTo>
                    <a:lnTo>
                      <a:pt x="197644" y="142875"/>
                    </a:lnTo>
                    <a:lnTo>
                      <a:pt x="259557" y="195262"/>
                    </a:lnTo>
                    <a:lnTo>
                      <a:pt x="316707" y="235744"/>
                    </a:lnTo>
                    <a:lnTo>
                      <a:pt x="373857" y="257175"/>
                    </a:lnTo>
                    <a:lnTo>
                      <a:pt x="397669" y="257175"/>
                    </a:lnTo>
                    <a:cubicBezTo>
                      <a:pt x="396875" y="445294"/>
                      <a:pt x="396082" y="633412"/>
                      <a:pt x="395288" y="821531"/>
                    </a:cubicBezTo>
                    <a:lnTo>
                      <a:pt x="311944" y="842962"/>
                    </a:lnTo>
                    <a:lnTo>
                      <a:pt x="240507" y="897731"/>
                    </a:lnTo>
                    <a:lnTo>
                      <a:pt x="190500" y="954881"/>
                    </a:lnTo>
                    <a:lnTo>
                      <a:pt x="159544" y="997744"/>
                    </a:lnTo>
                    <a:lnTo>
                      <a:pt x="142875" y="1045369"/>
                    </a:lnTo>
                    <a:lnTo>
                      <a:pt x="136063" y="1080928"/>
                    </a:lnTo>
                    <a:cubicBezTo>
                      <a:pt x="134476" y="1087675"/>
                      <a:pt x="879" y="1079902"/>
                      <a:pt x="314" y="1080927"/>
                    </a:cubicBez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02" name="Rectangle 301"/>
              <p:cNvSpPr/>
              <p:nvPr/>
            </p:nvSpPr>
            <p:spPr bwMode="auto">
              <a:xfrm>
                <a:off x="6231570" y="3865355"/>
                <a:ext cx="45719" cy="1080342"/>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03" name="Straight Connector 302"/>
              <p:cNvCxnSpPr/>
              <p:nvPr/>
            </p:nvCxnSpPr>
            <p:spPr bwMode="auto">
              <a:xfrm flipH="1">
                <a:off x="6675435" y="4118425"/>
                <a:ext cx="2521" cy="506230"/>
              </a:xfrm>
              <a:prstGeom prst="line">
                <a:avLst/>
              </a:prstGeom>
              <a:grpFill/>
              <a:ln w="9525" cap="flat" cmpd="sng" algn="ctr">
                <a:solidFill>
                  <a:schemeClr val="tx2"/>
                </a:solidFill>
                <a:prstDash val="solid"/>
                <a:round/>
                <a:headEnd type="none" w="med" len="med"/>
                <a:tailEnd type="none" w="med" len="med"/>
              </a:ln>
              <a:effectLst/>
            </p:spPr>
          </p:cxnSp>
          <p:cxnSp>
            <p:nvCxnSpPr>
              <p:cNvPr id="304" name="Straight Connector 208"/>
              <p:cNvCxnSpPr/>
              <p:nvPr/>
            </p:nvCxnSpPr>
            <p:spPr bwMode="auto">
              <a:xfrm rot="5400000" flipH="1" flipV="1">
                <a:off x="6581262" y="4598452"/>
                <a:ext cx="188343" cy="1"/>
              </a:xfrm>
              <a:prstGeom prst="line">
                <a:avLst/>
              </a:prstGeom>
              <a:grpFill/>
              <a:ln w="9525" cap="flat" cmpd="sng" algn="ctr">
                <a:solidFill>
                  <a:schemeClr val="tx2"/>
                </a:solidFill>
                <a:prstDash val="solid"/>
                <a:round/>
                <a:headEnd type="none" w="med" len="med"/>
                <a:tailEnd type="none" w="med" len="med"/>
              </a:ln>
              <a:effectLst/>
            </p:spPr>
          </p:cxnSp>
          <p:cxnSp>
            <p:nvCxnSpPr>
              <p:cNvPr id="305" name="Straight Connector 213"/>
              <p:cNvCxnSpPr/>
              <p:nvPr/>
            </p:nvCxnSpPr>
            <p:spPr bwMode="auto">
              <a:xfrm rot="16200000" flipV="1">
                <a:off x="6147360" y="4137443"/>
                <a:ext cx="540171" cy="756"/>
              </a:xfrm>
              <a:prstGeom prst="line">
                <a:avLst/>
              </a:prstGeom>
              <a:grpFill/>
              <a:ln w="9525" cap="flat" cmpd="sng" algn="ctr">
                <a:solidFill>
                  <a:schemeClr val="tx2"/>
                </a:solidFill>
                <a:prstDash val="solid"/>
                <a:round/>
                <a:headEnd type="none" w="med" len="med"/>
                <a:tailEnd type="none" w="med" len="med"/>
              </a:ln>
              <a:effectLst/>
            </p:spPr>
          </p:cxnSp>
          <p:sp>
            <p:nvSpPr>
              <p:cNvPr id="306" name="Arc 210"/>
              <p:cNvSpPr/>
              <p:nvPr/>
            </p:nvSpPr>
            <p:spPr bwMode="auto">
              <a:xfrm rot="18805696">
                <a:off x="6480155" y="3764471"/>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07" name="Straight Connector 306"/>
              <p:cNvCxnSpPr/>
              <p:nvPr/>
            </p:nvCxnSpPr>
            <p:spPr bwMode="auto">
              <a:xfrm rot="16200000" flipV="1">
                <a:off x="6145740" y="4675232"/>
                <a:ext cx="540171" cy="756"/>
              </a:xfrm>
              <a:prstGeom prst="line">
                <a:avLst/>
              </a:prstGeom>
              <a:grpFill/>
              <a:ln w="9525" cap="flat" cmpd="sng" algn="ctr">
                <a:solidFill>
                  <a:schemeClr val="tx2"/>
                </a:solidFill>
                <a:prstDash val="solid"/>
                <a:round/>
                <a:headEnd type="none" w="med" len="med"/>
                <a:tailEnd type="none" w="med" len="med"/>
              </a:ln>
              <a:effectLst/>
            </p:spPr>
          </p:cxnSp>
          <p:cxnSp>
            <p:nvCxnSpPr>
              <p:cNvPr id="308" name="Straight Connector 216"/>
              <p:cNvCxnSpPr>
                <a:stCxn id="302" idx="2"/>
                <a:endCxn id="302" idx="2"/>
              </p:cNvCxnSpPr>
              <p:nvPr/>
            </p:nvCxnSpPr>
            <p:spPr bwMode="auto">
              <a:xfrm rot="5400000">
                <a:off x="6254430" y="4945697"/>
                <a:ext cx="0" cy="0"/>
              </a:xfrm>
              <a:prstGeom prst="line">
                <a:avLst/>
              </a:prstGeom>
              <a:grpFill/>
              <a:ln w="9525" cap="flat" cmpd="sng" algn="ctr">
                <a:solidFill>
                  <a:schemeClr val="tx2"/>
                </a:solidFill>
                <a:prstDash val="solid"/>
                <a:round/>
                <a:headEnd type="none" w="med" len="med"/>
                <a:tailEnd type="none" w="med" len="med"/>
              </a:ln>
              <a:effectLst/>
            </p:spPr>
          </p:cxnSp>
          <p:cxnSp>
            <p:nvCxnSpPr>
              <p:cNvPr id="309" name="Straight Connector 308"/>
              <p:cNvCxnSpPr/>
              <p:nvPr/>
            </p:nvCxnSpPr>
            <p:spPr bwMode="auto">
              <a:xfrm rot="16200000" flipV="1">
                <a:off x="6344439" y="3795886"/>
                <a:ext cx="0" cy="138936"/>
              </a:xfrm>
              <a:prstGeom prst="line">
                <a:avLst/>
              </a:prstGeom>
              <a:grpFill/>
              <a:ln w="9525" cap="flat" cmpd="sng" algn="ctr">
                <a:solidFill>
                  <a:schemeClr val="tx2"/>
                </a:solidFill>
                <a:prstDash val="solid"/>
                <a:round/>
                <a:headEnd type="none" w="med" len="med"/>
                <a:tailEnd type="none" w="med" len="med"/>
              </a:ln>
              <a:effectLst/>
            </p:spPr>
          </p:cxnSp>
          <p:cxnSp>
            <p:nvCxnSpPr>
              <p:cNvPr id="310" name="Straight Connector 309"/>
              <p:cNvCxnSpPr/>
              <p:nvPr/>
            </p:nvCxnSpPr>
            <p:spPr bwMode="auto">
              <a:xfrm rot="10800000">
                <a:off x="6274972" y="415936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1" name="Straight Connector 310"/>
              <p:cNvCxnSpPr/>
              <p:nvPr/>
            </p:nvCxnSpPr>
            <p:spPr bwMode="auto">
              <a:xfrm rot="10800000">
                <a:off x="6274536" y="4346983"/>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2" name="Straight Connector 217"/>
              <p:cNvCxnSpPr/>
              <p:nvPr/>
            </p:nvCxnSpPr>
            <p:spPr bwMode="auto">
              <a:xfrm rot="10800000">
                <a:off x="6271741" y="453861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3" name="Straight Connector 312"/>
              <p:cNvCxnSpPr/>
              <p:nvPr/>
            </p:nvCxnSpPr>
            <p:spPr bwMode="auto">
              <a:xfrm rot="10800000">
                <a:off x="6279671" y="4700581"/>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4" name="Straight Connector 219"/>
              <p:cNvCxnSpPr/>
              <p:nvPr/>
            </p:nvCxnSpPr>
            <p:spPr bwMode="auto">
              <a:xfrm rot="10800000">
                <a:off x="6271740" y="486489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5" name="Straight Connector 314"/>
              <p:cNvCxnSpPr/>
              <p:nvPr/>
            </p:nvCxnSpPr>
            <p:spPr bwMode="auto">
              <a:xfrm rot="10800000">
                <a:off x="6274535" y="4945696"/>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6" name="Straight Connector 315"/>
              <p:cNvCxnSpPr/>
              <p:nvPr/>
            </p:nvCxnSpPr>
            <p:spPr bwMode="auto">
              <a:xfrm rot="10800000">
                <a:off x="6276048" y="4817278"/>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17" name="Straight Connector 316"/>
              <p:cNvCxnSpPr/>
              <p:nvPr/>
            </p:nvCxnSpPr>
            <p:spPr bwMode="auto">
              <a:xfrm rot="10800000">
                <a:off x="6271741" y="4907763"/>
                <a:ext cx="139371" cy="0"/>
              </a:xfrm>
              <a:prstGeom prst="line">
                <a:avLst/>
              </a:prstGeom>
              <a:grpFill/>
              <a:ln w="9525" cap="flat" cmpd="sng" algn="ctr">
                <a:solidFill>
                  <a:schemeClr val="tx2"/>
                </a:solidFill>
                <a:prstDash val="solid"/>
                <a:round/>
                <a:headEnd type="none" w="med" len="med"/>
                <a:tailEnd type="none" w="med" len="med"/>
              </a:ln>
              <a:effectLst/>
            </p:spPr>
          </p:cxnSp>
          <p:sp>
            <p:nvSpPr>
              <p:cNvPr id="318" name="Arc 317"/>
              <p:cNvSpPr/>
              <p:nvPr/>
            </p:nvSpPr>
            <p:spPr bwMode="auto">
              <a:xfrm rot="2794304" flipV="1">
                <a:off x="6486068" y="4638913"/>
                <a:ext cx="185471" cy="401090"/>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319" name="Straight Connector 226"/>
              <p:cNvCxnSpPr/>
              <p:nvPr/>
            </p:nvCxnSpPr>
            <p:spPr bwMode="auto">
              <a:xfrm rot="10800000">
                <a:off x="6270147" y="4024311"/>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20" name="Straight Connector 319"/>
              <p:cNvCxnSpPr/>
              <p:nvPr/>
            </p:nvCxnSpPr>
            <p:spPr bwMode="auto">
              <a:xfrm rot="10800000">
                <a:off x="6272528" y="3956184"/>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21" name="Straight Connector 320"/>
              <p:cNvCxnSpPr/>
              <p:nvPr/>
            </p:nvCxnSpPr>
            <p:spPr bwMode="auto">
              <a:xfrm rot="10800000">
                <a:off x="6272527" y="3907657"/>
                <a:ext cx="139371" cy="0"/>
              </a:xfrm>
              <a:prstGeom prst="line">
                <a:avLst/>
              </a:prstGeom>
              <a:grpFill/>
              <a:ln w="9525" cap="flat" cmpd="sng" algn="ctr">
                <a:solidFill>
                  <a:schemeClr val="tx2"/>
                </a:solidFill>
                <a:prstDash val="solid"/>
                <a:round/>
                <a:headEnd type="none" w="med" len="med"/>
                <a:tailEnd type="none" w="med" len="med"/>
              </a:ln>
              <a:effectLst/>
            </p:spPr>
          </p:cxnSp>
          <p:cxnSp>
            <p:nvCxnSpPr>
              <p:cNvPr id="322" name="Straight Connector 231"/>
              <p:cNvCxnSpPr/>
              <p:nvPr/>
            </p:nvCxnSpPr>
            <p:spPr bwMode="auto">
              <a:xfrm rot="16200000" flipV="1">
                <a:off x="6006372" y="4135060"/>
                <a:ext cx="540171" cy="756"/>
              </a:xfrm>
              <a:prstGeom prst="line">
                <a:avLst/>
              </a:prstGeom>
              <a:grpFill/>
              <a:ln w="9525" cap="flat" cmpd="sng" algn="ctr">
                <a:solidFill>
                  <a:schemeClr val="tx2"/>
                </a:solidFill>
                <a:prstDash val="solid"/>
                <a:round/>
                <a:headEnd type="none" w="med" len="med"/>
                <a:tailEnd type="none" w="med" len="med"/>
              </a:ln>
              <a:effectLst/>
            </p:spPr>
          </p:cxnSp>
          <p:cxnSp>
            <p:nvCxnSpPr>
              <p:cNvPr id="323" name="Straight Connector 322"/>
              <p:cNvCxnSpPr/>
              <p:nvPr/>
            </p:nvCxnSpPr>
            <p:spPr bwMode="auto">
              <a:xfrm rot="16200000" flipV="1">
                <a:off x="6006339" y="4672849"/>
                <a:ext cx="540171" cy="756"/>
              </a:xfrm>
              <a:prstGeom prst="line">
                <a:avLst/>
              </a:prstGeom>
              <a:grpFill/>
              <a:ln w="9525" cap="flat" cmpd="sng" algn="ctr">
                <a:solidFill>
                  <a:schemeClr val="tx2"/>
                </a:solidFill>
                <a:prstDash val="solid"/>
                <a:round/>
                <a:headEnd type="none" w="med" len="med"/>
                <a:tailEnd type="none" w="med" len="med"/>
              </a:ln>
              <a:effectLst/>
            </p:spPr>
          </p:cxnSp>
        </p:grpSp>
        <p:sp>
          <p:nvSpPr>
            <p:cNvPr id="204" name="Rectangle 203"/>
            <p:cNvSpPr/>
            <p:nvPr/>
          </p:nvSpPr>
          <p:spPr bwMode="auto">
            <a:xfrm>
              <a:off x="8307711" y="4241354"/>
              <a:ext cx="76411" cy="39681"/>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05" name="Rectangle 204"/>
            <p:cNvSpPr/>
            <p:nvPr/>
          </p:nvSpPr>
          <p:spPr bwMode="auto">
            <a:xfrm>
              <a:off x="8307711" y="4357714"/>
              <a:ext cx="76411" cy="39681"/>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06" name="Freeform 205"/>
            <p:cNvSpPr/>
            <p:nvPr/>
          </p:nvSpPr>
          <p:spPr bwMode="auto">
            <a:xfrm>
              <a:off x="8594252" y="4357479"/>
              <a:ext cx="76913" cy="52783"/>
            </a:xfrm>
            <a:custGeom>
              <a:avLst/>
              <a:gdLst>
                <a:gd name="connsiteX0" fmla="*/ 2381 w 123825"/>
                <a:gd name="connsiteY0" fmla="*/ 2381 h 83343"/>
                <a:gd name="connsiteX1" fmla="*/ 0 w 123825"/>
                <a:gd name="connsiteY1" fmla="*/ 57150 h 83343"/>
                <a:gd name="connsiteX2" fmla="*/ 123825 w 123825"/>
                <a:gd name="connsiteY2" fmla="*/ 83343 h 83343"/>
                <a:gd name="connsiteX3" fmla="*/ 119062 w 123825"/>
                <a:gd name="connsiteY3" fmla="*/ 0 h 83343"/>
                <a:gd name="connsiteX4" fmla="*/ 2381 w 123825"/>
                <a:gd name="connsiteY4" fmla="*/ 2381 h 83343"/>
                <a:gd name="connsiteX0" fmla="*/ 2381 w 121443"/>
                <a:gd name="connsiteY0" fmla="*/ 2381 h 83343"/>
                <a:gd name="connsiteX1" fmla="*/ 0 w 121443"/>
                <a:gd name="connsiteY1" fmla="*/ 57150 h 83343"/>
                <a:gd name="connsiteX2" fmla="*/ 121443 w 121443"/>
                <a:gd name="connsiteY2" fmla="*/ 83343 h 83343"/>
                <a:gd name="connsiteX3" fmla="*/ 119062 w 121443"/>
                <a:gd name="connsiteY3" fmla="*/ 0 h 83343"/>
                <a:gd name="connsiteX4" fmla="*/ 2381 w 121443"/>
                <a:gd name="connsiteY4" fmla="*/ 2381 h 83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443" h="83343">
                  <a:moveTo>
                    <a:pt x="2381" y="2381"/>
                  </a:moveTo>
                  <a:cubicBezTo>
                    <a:pt x="1587" y="20637"/>
                    <a:pt x="794" y="38894"/>
                    <a:pt x="0" y="57150"/>
                  </a:cubicBezTo>
                  <a:lnTo>
                    <a:pt x="121443" y="83343"/>
                  </a:lnTo>
                  <a:cubicBezTo>
                    <a:pt x="120649" y="55562"/>
                    <a:pt x="119856" y="27781"/>
                    <a:pt x="119062" y="0"/>
                  </a:cubicBezTo>
                  <a:lnTo>
                    <a:pt x="2381" y="2381"/>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sp>
          <p:nvSpPr>
            <p:cNvPr id="207" name="Freeform 206"/>
            <p:cNvSpPr/>
            <p:nvPr/>
          </p:nvSpPr>
          <p:spPr bwMode="auto">
            <a:xfrm flipV="1">
              <a:off x="8594252" y="4231546"/>
              <a:ext cx="76913" cy="52783"/>
            </a:xfrm>
            <a:custGeom>
              <a:avLst/>
              <a:gdLst>
                <a:gd name="connsiteX0" fmla="*/ 2381 w 123825"/>
                <a:gd name="connsiteY0" fmla="*/ 2381 h 83343"/>
                <a:gd name="connsiteX1" fmla="*/ 0 w 123825"/>
                <a:gd name="connsiteY1" fmla="*/ 57150 h 83343"/>
                <a:gd name="connsiteX2" fmla="*/ 123825 w 123825"/>
                <a:gd name="connsiteY2" fmla="*/ 83343 h 83343"/>
                <a:gd name="connsiteX3" fmla="*/ 119062 w 123825"/>
                <a:gd name="connsiteY3" fmla="*/ 0 h 83343"/>
                <a:gd name="connsiteX4" fmla="*/ 2381 w 123825"/>
                <a:gd name="connsiteY4" fmla="*/ 2381 h 83343"/>
                <a:gd name="connsiteX0" fmla="*/ 2381 w 121443"/>
                <a:gd name="connsiteY0" fmla="*/ 2381 h 83343"/>
                <a:gd name="connsiteX1" fmla="*/ 0 w 121443"/>
                <a:gd name="connsiteY1" fmla="*/ 57150 h 83343"/>
                <a:gd name="connsiteX2" fmla="*/ 121443 w 121443"/>
                <a:gd name="connsiteY2" fmla="*/ 83343 h 83343"/>
                <a:gd name="connsiteX3" fmla="*/ 119062 w 121443"/>
                <a:gd name="connsiteY3" fmla="*/ 0 h 83343"/>
                <a:gd name="connsiteX4" fmla="*/ 2381 w 121443"/>
                <a:gd name="connsiteY4" fmla="*/ 2381 h 83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443" h="83343">
                  <a:moveTo>
                    <a:pt x="2381" y="2381"/>
                  </a:moveTo>
                  <a:cubicBezTo>
                    <a:pt x="1587" y="20637"/>
                    <a:pt x="794" y="38894"/>
                    <a:pt x="0" y="57150"/>
                  </a:cubicBezTo>
                  <a:lnTo>
                    <a:pt x="121443" y="83343"/>
                  </a:lnTo>
                  <a:cubicBezTo>
                    <a:pt x="120649" y="55562"/>
                    <a:pt x="119856" y="27781"/>
                    <a:pt x="119062" y="0"/>
                  </a:cubicBezTo>
                  <a:lnTo>
                    <a:pt x="2381" y="2381"/>
                  </a:lnTo>
                  <a:close/>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grpSp>
          <p:nvGrpSpPr>
            <p:cNvPr id="208" name="Group 285"/>
            <p:cNvGrpSpPr/>
            <p:nvPr/>
          </p:nvGrpSpPr>
          <p:grpSpPr>
            <a:xfrm>
              <a:off x="7369710" y="3714781"/>
              <a:ext cx="247901" cy="247901"/>
              <a:chOff x="5739834" y="3095175"/>
              <a:chExt cx="391426" cy="391426"/>
            </a:xfrm>
            <a:grpFill/>
          </p:grpSpPr>
          <p:sp>
            <p:nvSpPr>
              <p:cNvPr id="299" name="Arc 298"/>
              <p:cNvSpPr/>
              <p:nvPr/>
            </p:nvSpPr>
            <p:spPr bwMode="auto">
              <a:xfrm>
                <a:off x="5739834" y="3095175"/>
                <a:ext cx="391426" cy="391426"/>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00" name="Arc 299"/>
              <p:cNvSpPr/>
              <p:nvPr/>
            </p:nvSpPr>
            <p:spPr bwMode="auto">
              <a:xfrm flipH="1">
                <a:off x="5879270" y="3235076"/>
                <a:ext cx="111624" cy="111624"/>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09" name="Straight Connector 208"/>
            <p:cNvCxnSpPr/>
            <p:nvPr/>
          </p:nvCxnSpPr>
          <p:spPr bwMode="auto">
            <a:xfrm rot="5400000" flipH="1" flipV="1">
              <a:off x="7304385" y="4060001"/>
              <a:ext cx="448657" cy="0"/>
            </a:xfrm>
            <a:prstGeom prst="line">
              <a:avLst/>
            </a:prstGeom>
            <a:grpFill/>
            <a:ln w="9525" cap="flat" cmpd="sng" algn="ctr">
              <a:solidFill>
                <a:schemeClr val="tx2"/>
              </a:solidFill>
              <a:prstDash val="solid"/>
              <a:round/>
              <a:headEnd type="none" w="med" len="med"/>
              <a:tailEnd type="none" w="med" len="med"/>
            </a:ln>
            <a:effectLst/>
          </p:spPr>
        </p:cxnSp>
        <p:cxnSp>
          <p:nvCxnSpPr>
            <p:cNvPr id="210" name="Straight Connector 209"/>
            <p:cNvCxnSpPr/>
            <p:nvPr/>
          </p:nvCxnSpPr>
          <p:spPr bwMode="auto">
            <a:xfrm rot="5400000" flipH="1" flipV="1">
              <a:off x="7549846" y="3893024"/>
              <a:ext cx="135815" cy="0"/>
            </a:xfrm>
            <a:prstGeom prst="line">
              <a:avLst/>
            </a:prstGeom>
            <a:grpFill/>
            <a:ln w="9525" cap="flat" cmpd="sng" algn="ctr">
              <a:solidFill>
                <a:schemeClr val="tx2"/>
              </a:solidFill>
              <a:prstDash val="solid"/>
              <a:round/>
              <a:headEnd type="none" w="med" len="med"/>
              <a:tailEnd type="none" w="med" len="med"/>
            </a:ln>
            <a:effectLst/>
          </p:spPr>
        </p:cxnSp>
        <p:cxnSp>
          <p:nvCxnSpPr>
            <p:cNvPr id="211" name="Straight Connector 210"/>
            <p:cNvCxnSpPr/>
            <p:nvPr/>
          </p:nvCxnSpPr>
          <p:spPr bwMode="auto">
            <a:xfrm flipH="1" flipV="1">
              <a:off x="7366378" y="3835539"/>
              <a:ext cx="2851" cy="296814"/>
            </a:xfrm>
            <a:prstGeom prst="line">
              <a:avLst/>
            </a:prstGeom>
            <a:grpFill/>
            <a:ln w="9525" cap="flat" cmpd="sng" algn="ctr">
              <a:solidFill>
                <a:schemeClr val="tx2"/>
              </a:solidFill>
              <a:prstDash val="solid"/>
              <a:round/>
              <a:headEnd type="none" w="med" len="med"/>
              <a:tailEnd type="none" w="med" len="med"/>
            </a:ln>
            <a:effectLst/>
          </p:spPr>
        </p:cxnSp>
        <p:cxnSp>
          <p:nvCxnSpPr>
            <p:cNvPr id="212" name="Straight Connector 211"/>
            <p:cNvCxnSpPr/>
            <p:nvPr/>
          </p:nvCxnSpPr>
          <p:spPr bwMode="auto">
            <a:xfrm rot="16200000" flipV="1">
              <a:off x="7266204" y="4027205"/>
              <a:ext cx="386619" cy="2851"/>
            </a:xfrm>
            <a:prstGeom prst="line">
              <a:avLst/>
            </a:prstGeom>
            <a:grpFill/>
            <a:ln w="9525" cap="flat" cmpd="sng" algn="ctr">
              <a:solidFill>
                <a:schemeClr val="tx2"/>
              </a:solidFill>
              <a:prstDash val="solid"/>
              <a:round/>
              <a:headEnd type="none" w="med" len="med"/>
              <a:tailEnd type="none" w="med" len="med"/>
            </a:ln>
            <a:effectLst/>
          </p:spPr>
        </p:cxnSp>
        <p:sp>
          <p:nvSpPr>
            <p:cNvPr id="213" name="Arc 212"/>
            <p:cNvSpPr/>
            <p:nvPr/>
          </p:nvSpPr>
          <p:spPr bwMode="auto">
            <a:xfrm>
              <a:off x="7306893" y="4157981"/>
              <a:ext cx="155216" cy="119387"/>
            </a:xfrm>
            <a:prstGeom prst="arc">
              <a:avLst>
                <a:gd name="adj1" fmla="val 165686"/>
                <a:gd name="adj2" fmla="val 615361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14" name="Arc 213"/>
            <p:cNvSpPr/>
            <p:nvPr/>
          </p:nvSpPr>
          <p:spPr bwMode="auto">
            <a:xfrm flipV="1">
              <a:off x="7574636" y="4356981"/>
              <a:ext cx="463978" cy="346679"/>
            </a:xfrm>
            <a:prstGeom prst="arc">
              <a:avLst>
                <a:gd name="adj1" fmla="val 165686"/>
                <a:gd name="adj2" fmla="val 500498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15" name="Arc 214"/>
            <p:cNvSpPr/>
            <p:nvPr/>
          </p:nvSpPr>
          <p:spPr bwMode="auto">
            <a:xfrm>
              <a:off x="7574635" y="3780408"/>
              <a:ext cx="571194" cy="346679"/>
            </a:xfrm>
            <a:prstGeom prst="arc">
              <a:avLst>
                <a:gd name="adj1" fmla="val 5669465"/>
                <a:gd name="adj2" fmla="val 615361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16" name="Straight Connector 215"/>
            <p:cNvCxnSpPr/>
            <p:nvPr/>
          </p:nvCxnSpPr>
          <p:spPr bwMode="auto">
            <a:xfrm rot="16200000" flipV="1">
              <a:off x="7550708" y="3831986"/>
              <a:ext cx="588980" cy="10270"/>
            </a:xfrm>
            <a:prstGeom prst="line">
              <a:avLst/>
            </a:prstGeom>
            <a:grpFill/>
            <a:ln w="9525" cap="flat" cmpd="sng" algn="ctr">
              <a:solidFill>
                <a:schemeClr val="tx2"/>
              </a:solidFill>
              <a:prstDash val="solid"/>
              <a:round/>
              <a:headEnd type="none" w="med" len="med"/>
              <a:tailEnd type="none" w="med" len="med"/>
            </a:ln>
            <a:effectLst/>
          </p:spPr>
        </p:cxnSp>
        <p:sp>
          <p:nvSpPr>
            <p:cNvPr id="217" name="Arc 216"/>
            <p:cNvSpPr/>
            <p:nvPr/>
          </p:nvSpPr>
          <p:spPr bwMode="auto">
            <a:xfrm flipV="1">
              <a:off x="7684846" y="4476867"/>
              <a:ext cx="155216" cy="119387"/>
            </a:xfrm>
            <a:prstGeom prst="arc">
              <a:avLst>
                <a:gd name="adj1" fmla="val 165686"/>
                <a:gd name="adj2" fmla="val 206645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18" name="Rectangle 217"/>
            <p:cNvSpPr/>
            <p:nvPr/>
          </p:nvSpPr>
          <p:spPr bwMode="auto">
            <a:xfrm>
              <a:off x="6720770" y="3974351"/>
              <a:ext cx="28955" cy="684211"/>
            </a:xfrm>
            <a:prstGeom prst="rect">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19" name="Straight Connector 218"/>
            <p:cNvCxnSpPr/>
            <p:nvPr/>
          </p:nvCxnSpPr>
          <p:spPr bwMode="auto">
            <a:xfrm rot="5400000" flipH="1" flipV="1">
              <a:off x="6543306" y="3754349"/>
              <a:ext cx="418299" cy="897"/>
            </a:xfrm>
            <a:prstGeom prst="line">
              <a:avLst/>
            </a:prstGeom>
            <a:grpFill/>
            <a:ln w="9525" cap="flat" cmpd="sng" algn="ctr">
              <a:solidFill>
                <a:schemeClr val="tx2"/>
              </a:solidFill>
              <a:prstDash val="solid"/>
              <a:round/>
              <a:headEnd type="none" w="med" len="med"/>
              <a:tailEnd type="none" w="med" len="med"/>
            </a:ln>
            <a:effectLst/>
          </p:spPr>
        </p:cxnSp>
        <p:grpSp>
          <p:nvGrpSpPr>
            <p:cNvPr id="220" name="Group 449"/>
            <p:cNvGrpSpPr/>
            <p:nvPr/>
          </p:nvGrpSpPr>
          <p:grpSpPr>
            <a:xfrm>
              <a:off x="6397343" y="3542632"/>
              <a:ext cx="320949" cy="431719"/>
              <a:chOff x="4199739" y="3471127"/>
              <a:chExt cx="506766" cy="681667"/>
            </a:xfrm>
            <a:grpFill/>
          </p:grpSpPr>
          <p:cxnSp>
            <p:nvCxnSpPr>
              <p:cNvPr id="295" name="Straight Connector 294"/>
              <p:cNvCxnSpPr>
                <a:stCxn id="297" idx="0"/>
              </p:cNvCxnSpPr>
              <p:nvPr/>
            </p:nvCxnSpPr>
            <p:spPr bwMode="auto">
              <a:xfrm rot="16200000" flipV="1">
                <a:off x="3983988" y="3686878"/>
                <a:ext cx="578610" cy="147108"/>
              </a:xfrm>
              <a:prstGeom prst="line">
                <a:avLst/>
              </a:prstGeom>
              <a:grpFill/>
              <a:ln w="9525" cap="flat" cmpd="sng" algn="ctr">
                <a:solidFill>
                  <a:schemeClr val="tx2"/>
                </a:solidFill>
                <a:prstDash val="solid"/>
                <a:round/>
                <a:headEnd type="none" w="med" len="med"/>
                <a:tailEnd type="none" w="med" len="med"/>
              </a:ln>
              <a:effectLst/>
            </p:spPr>
          </p:cxnSp>
          <p:grpSp>
            <p:nvGrpSpPr>
              <p:cNvPr id="296" name="Group 437"/>
              <p:cNvGrpSpPr/>
              <p:nvPr/>
            </p:nvGrpSpPr>
            <p:grpSpPr>
              <a:xfrm>
                <a:off x="4325613" y="3771902"/>
                <a:ext cx="380892" cy="380892"/>
                <a:chOff x="3879213" y="4945458"/>
                <a:chExt cx="490822" cy="490822"/>
              </a:xfrm>
              <a:grpFill/>
            </p:grpSpPr>
            <p:sp>
              <p:nvSpPr>
                <p:cNvPr id="297" name="Arc 296"/>
                <p:cNvSpPr/>
                <p:nvPr/>
              </p:nvSpPr>
              <p:spPr bwMode="auto">
                <a:xfrm rot="5400000" flipH="1">
                  <a:off x="3879213" y="4945458"/>
                  <a:ext cx="490822" cy="490822"/>
                </a:xfrm>
                <a:prstGeom prst="arc">
                  <a:avLst>
                    <a:gd name="adj1" fmla="val 7038842"/>
                    <a:gd name="adj2" fmla="val 1107189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98" name="Straight Connector 297"/>
                <p:cNvCxnSpPr>
                  <a:stCxn id="297" idx="2"/>
                </p:cNvCxnSpPr>
                <p:nvPr/>
              </p:nvCxnSpPr>
              <p:spPr bwMode="auto">
                <a:xfrm>
                  <a:off x="4144014" y="5435513"/>
                  <a:ext cx="136732" cy="765"/>
                </a:xfrm>
                <a:prstGeom prst="line">
                  <a:avLst/>
                </a:prstGeom>
                <a:grpFill/>
                <a:ln w="9525" cap="flat" cmpd="sng" algn="ctr">
                  <a:solidFill>
                    <a:schemeClr val="tx2"/>
                  </a:solidFill>
                  <a:prstDash val="solid"/>
                  <a:round/>
                  <a:headEnd type="none" w="med" len="med"/>
                  <a:tailEnd type="none" w="med" len="med"/>
                </a:ln>
                <a:effectLst/>
              </p:spPr>
            </p:cxnSp>
          </p:grpSp>
        </p:grpSp>
        <p:grpSp>
          <p:nvGrpSpPr>
            <p:cNvPr id="221" name="Group 450"/>
            <p:cNvGrpSpPr/>
            <p:nvPr/>
          </p:nvGrpSpPr>
          <p:grpSpPr>
            <a:xfrm flipH="1">
              <a:off x="7779165" y="3702755"/>
              <a:ext cx="358573" cy="579707"/>
              <a:chOff x="4140331" y="3237460"/>
              <a:chExt cx="566174" cy="915334"/>
            </a:xfrm>
            <a:grpFill/>
          </p:grpSpPr>
          <p:cxnSp>
            <p:nvCxnSpPr>
              <p:cNvPr id="291" name="Straight Connector 290"/>
              <p:cNvCxnSpPr/>
              <p:nvPr/>
            </p:nvCxnSpPr>
            <p:spPr bwMode="auto">
              <a:xfrm rot="16200000" flipV="1">
                <a:off x="3837450" y="3540341"/>
                <a:ext cx="812277" cy="206516"/>
              </a:xfrm>
              <a:prstGeom prst="line">
                <a:avLst/>
              </a:prstGeom>
              <a:grpFill/>
              <a:ln w="9525" cap="flat" cmpd="sng" algn="ctr">
                <a:solidFill>
                  <a:schemeClr val="tx2"/>
                </a:solidFill>
                <a:prstDash val="solid"/>
                <a:round/>
                <a:headEnd type="none" w="med" len="med"/>
                <a:tailEnd type="none" w="med" len="med"/>
              </a:ln>
              <a:effectLst/>
            </p:spPr>
          </p:cxnSp>
          <p:grpSp>
            <p:nvGrpSpPr>
              <p:cNvPr id="292" name="Group 437"/>
              <p:cNvGrpSpPr/>
              <p:nvPr/>
            </p:nvGrpSpPr>
            <p:grpSpPr>
              <a:xfrm>
                <a:off x="4325613" y="3771902"/>
                <a:ext cx="380892" cy="380892"/>
                <a:chOff x="3879213" y="4945458"/>
                <a:chExt cx="490822" cy="490822"/>
              </a:xfrm>
              <a:grpFill/>
            </p:grpSpPr>
            <p:sp>
              <p:nvSpPr>
                <p:cNvPr id="293" name="Arc 201"/>
                <p:cNvSpPr/>
                <p:nvPr/>
              </p:nvSpPr>
              <p:spPr bwMode="auto">
                <a:xfrm rot="5400000" flipH="1">
                  <a:off x="3879213" y="4945458"/>
                  <a:ext cx="490822" cy="490822"/>
                </a:xfrm>
                <a:prstGeom prst="arc">
                  <a:avLst>
                    <a:gd name="adj1" fmla="val 7038842"/>
                    <a:gd name="adj2" fmla="val 1107189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94" name="Straight Connector 293"/>
                <p:cNvCxnSpPr/>
                <p:nvPr/>
              </p:nvCxnSpPr>
              <p:spPr bwMode="auto">
                <a:xfrm>
                  <a:off x="4144014" y="5435513"/>
                  <a:ext cx="136732" cy="765"/>
                </a:xfrm>
                <a:prstGeom prst="line">
                  <a:avLst/>
                </a:prstGeom>
                <a:grpFill/>
                <a:ln w="9525" cap="flat" cmpd="sng" algn="ctr">
                  <a:solidFill>
                    <a:schemeClr val="tx2"/>
                  </a:solidFill>
                  <a:prstDash val="solid"/>
                  <a:round/>
                  <a:headEnd type="none" w="med" len="med"/>
                  <a:tailEnd type="none" w="med" len="med"/>
                </a:ln>
                <a:effectLst/>
              </p:spPr>
            </p:cxnSp>
          </p:grpSp>
        </p:grpSp>
        <p:sp>
          <p:nvSpPr>
            <p:cNvPr id="222" name="Arc 221"/>
            <p:cNvSpPr/>
            <p:nvPr/>
          </p:nvSpPr>
          <p:spPr bwMode="auto">
            <a:xfrm>
              <a:off x="7840062" y="4431960"/>
              <a:ext cx="198552" cy="198552"/>
            </a:xfrm>
            <a:prstGeom prst="arc">
              <a:avLst>
                <a:gd name="adj1" fmla="val 19937715"/>
                <a:gd name="adj2" fmla="val 1107189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223" name="Group 495"/>
            <p:cNvGrpSpPr/>
            <p:nvPr/>
          </p:nvGrpSpPr>
          <p:grpSpPr>
            <a:xfrm rot="5400000">
              <a:off x="6350593" y="4464491"/>
              <a:ext cx="466996" cy="346679"/>
              <a:chOff x="2448336" y="3547491"/>
              <a:chExt cx="737368" cy="547393"/>
            </a:xfrm>
            <a:grpFill/>
          </p:grpSpPr>
          <p:sp>
            <p:nvSpPr>
              <p:cNvPr id="289" name="Arc 288"/>
              <p:cNvSpPr/>
              <p:nvPr/>
            </p:nvSpPr>
            <p:spPr bwMode="auto">
              <a:xfrm flipV="1">
                <a:off x="2448336" y="3547491"/>
                <a:ext cx="732608" cy="547393"/>
              </a:xfrm>
              <a:prstGeom prst="arc">
                <a:avLst>
                  <a:gd name="adj1" fmla="val 165686"/>
                  <a:gd name="adj2" fmla="val 500498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90" name="Arc 289"/>
              <p:cNvSpPr/>
              <p:nvPr/>
            </p:nvSpPr>
            <p:spPr bwMode="auto">
              <a:xfrm>
                <a:off x="2872198" y="3692073"/>
                <a:ext cx="313506" cy="313506"/>
              </a:xfrm>
              <a:prstGeom prst="arc">
                <a:avLst>
                  <a:gd name="adj1" fmla="val 20423873"/>
                  <a:gd name="adj2" fmla="val 1107189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24" name="Straight Connector 223"/>
            <p:cNvCxnSpPr/>
            <p:nvPr/>
          </p:nvCxnSpPr>
          <p:spPr bwMode="auto">
            <a:xfrm flipV="1">
              <a:off x="6574430" y="4665634"/>
              <a:ext cx="46610" cy="7452"/>
            </a:xfrm>
            <a:prstGeom prst="line">
              <a:avLst/>
            </a:prstGeom>
            <a:grpFill/>
            <a:ln w="9525" cap="flat" cmpd="sng" algn="ctr">
              <a:solidFill>
                <a:schemeClr val="tx2"/>
              </a:solidFill>
              <a:prstDash val="solid"/>
              <a:round/>
              <a:headEnd type="none" w="med" len="med"/>
              <a:tailEnd type="none" w="med" len="med"/>
            </a:ln>
            <a:effectLst/>
          </p:spPr>
        </p:cxnSp>
        <p:cxnSp>
          <p:nvCxnSpPr>
            <p:cNvPr id="225" name="Straight Connector 224"/>
            <p:cNvCxnSpPr/>
            <p:nvPr/>
          </p:nvCxnSpPr>
          <p:spPr bwMode="auto">
            <a:xfrm rot="16200000" flipV="1">
              <a:off x="8062070" y="3627747"/>
              <a:ext cx="150014" cy="1"/>
            </a:xfrm>
            <a:prstGeom prst="line">
              <a:avLst/>
            </a:prstGeom>
            <a:grpFill/>
            <a:ln w="9525" cap="flat" cmpd="sng" algn="ctr">
              <a:solidFill>
                <a:schemeClr val="tx2"/>
              </a:solidFill>
              <a:prstDash val="solid"/>
              <a:round/>
              <a:headEnd type="none" w="med" len="med"/>
              <a:tailEnd type="none" w="med" len="med"/>
            </a:ln>
            <a:effectLst/>
          </p:spPr>
        </p:cxnSp>
        <p:cxnSp>
          <p:nvCxnSpPr>
            <p:cNvPr id="226" name="Straight Connector 225"/>
            <p:cNvCxnSpPr/>
            <p:nvPr/>
          </p:nvCxnSpPr>
          <p:spPr bwMode="auto">
            <a:xfrm rot="16200000" flipV="1">
              <a:off x="6274999" y="3581890"/>
              <a:ext cx="108639" cy="27620"/>
            </a:xfrm>
            <a:prstGeom prst="line">
              <a:avLst/>
            </a:prstGeom>
            <a:grpFill/>
            <a:ln w="9525" cap="flat" cmpd="sng" algn="ctr">
              <a:solidFill>
                <a:schemeClr val="tx2"/>
              </a:solidFill>
              <a:prstDash val="solid"/>
              <a:round/>
              <a:headEnd type="none" w="med" len="med"/>
              <a:tailEnd type="none" w="med" len="med"/>
            </a:ln>
            <a:effectLst/>
          </p:spPr>
        </p:cxnSp>
        <p:cxnSp>
          <p:nvCxnSpPr>
            <p:cNvPr id="227" name="Straight Connector 226"/>
            <p:cNvCxnSpPr/>
            <p:nvPr/>
          </p:nvCxnSpPr>
          <p:spPr bwMode="auto">
            <a:xfrm rot="5400000" flipH="1" flipV="1">
              <a:off x="6780640" y="3601868"/>
              <a:ext cx="108684" cy="0"/>
            </a:xfrm>
            <a:prstGeom prst="line">
              <a:avLst/>
            </a:prstGeom>
            <a:grpFill/>
            <a:ln w="9525" cap="flat" cmpd="sng" algn="ctr">
              <a:solidFill>
                <a:schemeClr val="tx2"/>
              </a:solidFill>
              <a:prstDash val="solid"/>
              <a:round/>
              <a:headEnd type="none" w="med" len="med"/>
              <a:tailEnd type="none" w="med" len="med"/>
            </a:ln>
            <a:effectLst/>
          </p:spPr>
        </p:cxnSp>
        <p:cxnSp>
          <p:nvCxnSpPr>
            <p:cNvPr id="228" name="Straight Connector 227"/>
            <p:cNvCxnSpPr/>
            <p:nvPr/>
          </p:nvCxnSpPr>
          <p:spPr bwMode="auto">
            <a:xfrm rot="5400000" flipH="1" flipV="1">
              <a:off x="7703932" y="3597932"/>
              <a:ext cx="106753" cy="0"/>
            </a:xfrm>
            <a:prstGeom prst="line">
              <a:avLst/>
            </a:prstGeom>
            <a:grpFill/>
            <a:ln w="9525" cap="flat" cmpd="sng" algn="ctr">
              <a:solidFill>
                <a:schemeClr val="tx2"/>
              </a:solidFill>
              <a:prstDash val="solid"/>
              <a:round/>
              <a:headEnd type="none" w="med" len="med"/>
              <a:tailEnd type="none" w="med" len="med"/>
            </a:ln>
            <a:effectLst/>
          </p:spPr>
        </p:cxnSp>
        <p:cxnSp>
          <p:nvCxnSpPr>
            <p:cNvPr id="229" name="Straight Connector 228"/>
            <p:cNvCxnSpPr/>
            <p:nvPr/>
          </p:nvCxnSpPr>
          <p:spPr bwMode="auto">
            <a:xfrm rot="5400000" flipH="1" flipV="1">
              <a:off x="8171019" y="3601270"/>
              <a:ext cx="97059" cy="0"/>
            </a:xfrm>
            <a:prstGeom prst="line">
              <a:avLst/>
            </a:prstGeom>
            <a:grpFill/>
            <a:ln w="9525" cap="flat" cmpd="sng" algn="ctr">
              <a:solidFill>
                <a:schemeClr val="tx2"/>
              </a:solidFill>
              <a:prstDash val="solid"/>
              <a:round/>
              <a:headEnd type="none" w="med" len="med"/>
              <a:tailEnd type="none" w="med" len="med"/>
            </a:ln>
            <a:effectLst/>
          </p:spPr>
        </p:cxnSp>
        <p:cxnSp>
          <p:nvCxnSpPr>
            <p:cNvPr id="230" name="Straight Connector 229"/>
            <p:cNvCxnSpPr/>
            <p:nvPr/>
          </p:nvCxnSpPr>
          <p:spPr bwMode="auto">
            <a:xfrm>
              <a:off x="6834982" y="3651309"/>
              <a:ext cx="922326" cy="1885"/>
            </a:xfrm>
            <a:prstGeom prst="line">
              <a:avLst/>
            </a:prstGeom>
            <a:grpFill/>
            <a:ln w="9525" cap="flat" cmpd="sng" algn="ctr">
              <a:solidFill>
                <a:schemeClr val="tx2"/>
              </a:solidFill>
              <a:prstDash val="solid"/>
              <a:round/>
              <a:headEnd type="none" w="med" len="med"/>
              <a:tailEnd type="none" w="med" len="med"/>
            </a:ln>
            <a:effectLst/>
          </p:spPr>
        </p:cxnSp>
        <p:cxnSp>
          <p:nvCxnSpPr>
            <p:cNvPr id="231" name="Straight Connector 230"/>
            <p:cNvCxnSpPr/>
            <p:nvPr/>
          </p:nvCxnSpPr>
          <p:spPr bwMode="auto">
            <a:xfrm>
              <a:off x="6315508" y="3649225"/>
              <a:ext cx="27621" cy="0"/>
            </a:xfrm>
            <a:prstGeom prst="line">
              <a:avLst/>
            </a:prstGeom>
            <a:grpFill/>
            <a:ln w="9525" cap="flat" cmpd="sng" algn="ctr">
              <a:solidFill>
                <a:schemeClr val="tx2"/>
              </a:solidFill>
              <a:prstDash val="solid"/>
              <a:round/>
              <a:headEnd type="none" w="med" len="med"/>
              <a:tailEnd type="none" w="med" len="med"/>
            </a:ln>
            <a:effectLst/>
          </p:spPr>
        </p:cxnSp>
        <p:cxnSp>
          <p:nvCxnSpPr>
            <p:cNvPr id="232" name="Straight Connector 231"/>
            <p:cNvCxnSpPr/>
            <p:nvPr/>
          </p:nvCxnSpPr>
          <p:spPr bwMode="auto">
            <a:xfrm rot="5400000">
              <a:off x="6000463" y="3959621"/>
              <a:ext cx="634531" cy="0"/>
            </a:xfrm>
            <a:prstGeom prst="line">
              <a:avLst/>
            </a:prstGeom>
            <a:grpFill/>
            <a:ln w="9525" cap="flat" cmpd="sng" algn="ctr">
              <a:solidFill>
                <a:schemeClr val="tx2"/>
              </a:solidFill>
              <a:prstDash val="solid"/>
              <a:round/>
              <a:headEnd type="none" w="med" len="med"/>
              <a:tailEnd type="none" w="med" len="med"/>
            </a:ln>
            <a:effectLst/>
          </p:spPr>
        </p:cxnSp>
        <p:cxnSp>
          <p:nvCxnSpPr>
            <p:cNvPr id="233" name="Straight Connector 232"/>
            <p:cNvCxnSpPr/>
            <p:nvPr/>
          </p:nvCxnSpPr>
          <p:spPr bwMode="auto">
            <a:xfrm rot="10800000">
              <a:off x="6314873" y="4987869"/>
              <a:ext cx="1992839" cy="0"/>
            </a:xfrm>
            <a:prstGeom prst="line">
              <a:avLst/>
            </a:prstGeom>
            <a:grpFill/>
            <a:ln w="9525" cap="flat" cmpd="sng" algn="ctr">
              <a:solidFill>
                <a:schemeClr val="tx2"/>
              </a:solidFill>
              <a:prstDash val="solid"/>
              <a:round/>
              <a:headEnd type="none" w="med" len="med"/>
              <a:tailEnd type="none" w="med" len="med"/>
            </a:ln>
            <a:effectLst/>
          </p:spPr>
        </p:cxnSp>
        <p:cxnSp>
          <p:nvCxnSpPr>
            <p:cNvPr id="234" name="Straight Connector 233"/>
            <p:cNvCxnSpPr/>
            <p:nvPr/>
          </p:nvCxnSpPr>
          <p:spPr bwMode="auto">
            <a:xfrm rot="5400000">
              <a:off x="8066184" y="3892836"/>
              <a:ext cx="483055" cy="0"/>
            </a:xfrm>
            <a:prstGeom prst="line">
              <a:avLst/>
            </a:prstGeom>
            <a:grpFill/>
            <a:ln w="9525" cap="flat" cmpd="sng" algn="ctr">
              <a:solidFill>
                <a:schemeClr val="tx2"/>
              </a:solidFill>
              <a:prstDash val="solid"/>
              <a:round/>
              <a:headEnd type="none" w="med" len="med"/>
              <a:tailEnd type="none" w="med" len="med"/>
            </a:ln>
            <a:effectLst/>
          </p:spPr>
        </p:cxnSp>
        <p:cxnSp>
          <p:nvCxnSpPr>
            <p:cNvPr id="235" name="Straight Connector 234"/>
            <p:cNvCxnSpPr/>
            <p:nvPr/>
          </p:nvCxnSpPr>
          <p:spPr bwMode="auto">
            <a:xfrm>
              <a:off x="8219549" y="3652816"/>
              <a:ext cx="88164" cy="1"/>
            </a:xfrm>
            <a:prstGeom prst="line">
              <a:avLst/>
            </a:prstGeom>
            <a:grpFill/>
            <a:ln w="9525" cap="flat" cmpd="sng" algn="ctr">
              <a:solidFill>
                <a:schemeClr val="tx2"/>
              </a:solidFill>
              <a:prstDash val="solid"/>
              <a:round/>
              <a:headEnd type="none" w="med" len="med"/>
              <a:tailEnd type="none" w="med" len="med"/>
            </a:ln>
            <a:effectLst/>
          </p:spPr>
        </p:cxnSp>
        <p:cxnSp>
          <p:nvCxnSpPr>
            <p:cNvPr id="236" name="Straight Connector 235"/>
            <p:cNvCxnSpPr/>
            <p:nvPr/>
          </p:nvCxnSpPr>
          <p:spPr bwMode="auto">
            <a:xfrm>
              <a:off x="8307711" y="4132134"/>
              <a:ext cx="397538" cy="0"/>
            </a:xfrm>
            <a:prstGeom prst="line">
              <a:avLst/>
            </a:prstGeom>
            <a:grpFill/>
            <a:ln w="9525" cap="flat" cmpd="sng" algn="ctr">
              <a:solidFill>
                <a:schemeClr val="tx2"/>
              </a:solidFill>
              <a:prstDash val="solid"/>
              <a:round/>
              <a:headEnd type="none" w="med" len="med"/>
              <a:tailEnd type="none" w="med" len="med"/>
            </a:ln>
            <a:effectLst/>
          </p:spPr>
        </p:cxnSp>
        <p:cxnSp>
          <p:nvCxnSpPr>
            <p:cNvPr id="237" name="Straight Connector 236"/>
            <p:cNvCxnSpPr/>
            <p:nvPr/>
          </p:nvCxnSpPr>
          <p:spPr bwMode="auto">
            <a:xfrm rot="5400000">
              <a:off x="8518465" y="4321148"/>
              <a:ext cx="373569" cy="0"/>
            </a:xfrm>
            <a:prstGeom prst="line">
              <a:avLst/>
            </a:prstGeom>
            <a:grpFill/>
            <a:ln w="9525" cap="flat" cmpd="sng" algn="ctr">
              <a:solidFill>
                <a:schemeClr val="tx2"/>
              </a:solidFill>
              <a:prstDash val="solid"/>
              <a:round/>
              <a:headEnd type="none" w="med" len="med"/>
              <a:tailEnd type="none" w="med" len="med"/>
            </a:ln>
            <a:effectLst/>
          </p:spPr>
        </p:cxnSp>
        <p:cxnSp>
          <p:nvCxnSpPr>
            <p:cNvPr id="238" name="Straight Connector 237"/>
            <p:cNvCxnSpPr/>
            <p:nvPr/>
          </p:nvCxnSpPr>
          <p:spPr bwMode="auto">
            <a:xfrm rot="10800000">
              <a:off x="8307711" y="4507933"/>
              <a:ext cx="397539" cy="0"/>
            </a:xfrm>
            <a:prstGeom prst="line">
              <a:avLst/>
            </a:prstGeom>
            <a:grpFill/>
            <a:ln w="9525" cap="flat" cmpd="sng" algn="ctr">
              <a:solidFill>
                <a:schemeClr val="tx2"/>
              </a:solidFill>
              <a:prstDash val="solid"/>
              <a:round/>
              <a:headEnd type="none" w="med" len="med"/>
              <a:tailEnd type="none" w="med" len="med"/>
            </a:ln>
            <a:effectLst/>
          </p:spPr>
        </p:cxnSp>
        <p:cxnSp>
          <p:nvCxnSpPr>
            <p:cNvPr id="239" name="Straight Connector 238"/>
            <p:cNvCxnSpPr/>
            <p:nvPr/>
          </p:nvCxnSpPr>
          <p:spPr bwMode="auto">
            <a:xfrm rot="5400000">
              <a:off x="8067745" y="4747901"/>
              <a:ext cx="479937" cy="0"/>
            </a:xfrm>
            <a:prstGeom prst="line">
              <a:avLst/>
            </a:prstGeom>
            <a:grpFill/>
            <a:ln w="9525" cap="flat" cmpd="sng" algn="ctr">
              <a:solidFill>
                <a:schemeClr val="tx2"/>
              </a:solidFill>
              <a:prstDash val="solid"/>
              <a:round/>
              <a:headEnd type="none" w="med" len="med"/>
              <a:tailEnd type="none" w="med" len="med"/>
            </a:ln>
            <a:effectLst/>
          </p:spPr>
        </p:cxnSp>
        <p:sp>
          <p:nvSpPr>
            <p:cNvPr id="240" name="Arc 239"/>
            <p:cNvSpPr/>
            <p:nvPr/>
          </p:nvSpPr>
          <p:spPr bwMode="auto">
            <a:xfrm rot="18805696">
              <a:off x="7701593" y="3900507"/>
              <a:ext cx="117464" cy="254021"/>
            </a:xfrm>
            <a:prstGeom prst="arc">
              <a:avLst>
                <a:gd name="adj1" fmla="val 6129937"/>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41" name="Arc 240"/>
            <p:cNvSpPr/>
            <p:nvPr/>
          </p:nvSpPr>
          <p:spPr bwMode="auto">
            <a:xfrm rot="2794304" flipV="1">
              <a:off x="7707626" y="4470344"/>
              <a:ext cx="117464" cy="254021"/>
            </a:xfrm>
            <a:prstGeom prst="arc">
              <a:avLst>
                <a:gd name="adj1" fmla="val 6129937"/>
                <a:gd name="adj2" fmla="val 15581204"/>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42" name="Straight Connector 241"/>
            <p:cNvCxnSpPr/>
            <p:nvPr/>
          </p:nvCxnSpPr>
          <p:spPr bwMode="auto">
            <a:xfrm rot="10800000">
              <a:off x="7617754" y="3960931"/>
              <a:ext cx="44675" cy="0"/>
            </a:xfrm>
            <a:prstGeom prst="line">
              <a:avLst/>
            </a:prstGeom>
            <a:grpFill/>
            <a:ln w="9525" cap="flat" cmpd="sng" algn="ctr">
              <a:solidFill>
                <a:schemeClr val="tx2"/>
              </a:solidFill>
              <a:prstDash val="solid"/>
              <a:round/>
              <a:headEnd type="none" w="med" len="med"/>
              <a:tailEnd type="none" w="med" len="med"/>
            </a:ln>
            <a:effectLst/>
          </p:spPr>
        </p:cxnSp>
        <p:grpSp>
          <p:nvGrpSpPr>
            <p:cNvPr id="243" name="Group 582"/>
            <p:cNvGrpSpPr/>
            <p:nvPr/>
          </p:nvGrpSpPr>
          <p:grpSpPr>
            <a:xfrm>
              <a:off x="6866233" y="3717518"/>
              <a:ext cx="580443" cy="569549"/>
              <a:chOff x="5670035" y="2131605"/>
              <a:chExt cx="916498" cy="899295"/>
            </a:xfrm>
            <a:grpFill/>
          </p:grpSpPr>
          <p:grpSp>
            <p:nvGrpSpPr>
              <p:cNvPr id="277" name="Group 570"/>
              <p:cNvGrpSpPr/>
              <p:nvPr/>
            </p:nvGrpSpPr>
            <p:grpSpPr>
              <a:xfrm>
                <a:off x="5670035" y="2131605"/>
                <a:ext cx="490837" cy="899295"/>
                <a:chOff x="5640648" y="3742943"/>
                <a:chExt cx="490837" cy="899295"/>
              </a:xfrm>
              <a:grpFill/>
            </p:grpSpPr>
            <p:grpSp>
              <p:nvGrpSpPr>
                <p:cNvPr id="280" name="Group 292"/>
                <p:cNvGrpSpPr/>
                <p:nvPr/>
              </p:nvGrpSpPr>
              <p:grpSpPr>
                <a:xfrm>
                  <a:off x="5739834" y="3742943"/>
                  <a:ext cx="391651" cy="899295"/>
                  <a:chOff x="5739834" y="3742943"/>
                  <a:chExt cx="391651" cy="899295"/>
                </a:xfrm>
                <a:grpFill/>
              </p:grpSpPr>
              <p:grpSp>
                <p:nvGrpSpPr>
                  <p:cNvPr id="282" name="Group 285"/>
                  <p:cNvGrpSpPr/>
                  <p:nvPr/>
                </p:nvGrpSpPr>
                <p:grpSpPr>
                  <a:xfrm>
                    <a:off x="5739834" y="3742943"/>
                    <a:ext cx="391426" cy="391426"/>
                    <a:chOff x="5739834" y="3095175"/>
                    <a:chExt cx="391426" cy="391426"/>
                  </a:xfrm>
                  <a:grpFill/>
                </p:grpSpPr>
                <p:sp>
                  <p:nvSpPr>
                    <p:cNvPr id="287" name="Arc 195"/>
                    <p:cNvSpPr/>
                    <p:nvPr/>
                  </p:nvSpPr>
                  <p:spPr bwMode="auto">
                    <a:xfrm>
                      <a:off x="5739834" y="3095175"/>
                      <a:ext cx="391426" cy="391426"/>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88" name="Arc 196"/>
                    <p:cNvSpPr/>
                    <p:nvPr/>
                  </p:nvSpPr>
                  <p:spPr bwMode="auto">
                    <a:xfrm flipH="1">
                      <a:off x="5879270" y="3235076"/>
                      <a:ext cx="111624" cy="111624"/>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83" name="Straight Connector 282"/>
                  <p:cNvCxnSpPr/>
                  <p:nvPr/>
                </p:nvCxnSpPr>
                <p:spPr bwMode="auto">
                  <a:xfrm rot="5400000" flipH="1" flipV="1">
                    <a:off x="5633513" y="4288032"/>
                    <a:ext cx="708412" cy="0"/>
                  </a:xfrm>
                  <a:prstGeom prst="line">
                    <a:avLst/>
                  </a:prstGeom>
                  <a:grpFill/>
                  <a:ln w="9525" cap="flat" cmpd="sng" algn="ctr">
                    <a:solidFill>
                      <a:schemeClr val="tx2"/>
                    </a:solidFill>
                    <a:prstDash val="solid"/>
                    <a:round/>
                    <a:headEnd type="none" w="med" len="med"/>
                    <a:tailEnd type="none" w="med" len="med"/>
                  </a:ln>
                  <a:effectLst/>
                </p:spPr>
              </p:cxnSp>
              <p:cxnSp>
                <p:nvCxnSpPr>
                  <p:cNvPr id="284" name="Straight Connector 283"/>
                  <p:cNvCxnSpPr/>
                  <p:nvPr/>
                </p:nvCxnSpPr>
                <p:spPr bwMode="auto">
                  <a:xfrm rot="5400000" flipH="1" flipV="1">
                    <a:off x="6024261" y="4024382"/>
                    <a:ext cx="214447" cy="0"/>
                  </a:xfrm>
                  <a:prstGeom prst="line">
                    <a:avLst/>
                  </a:prstGeom>
                  <a:grpFill/>
                  <a:ln w="9525" cap="flat" cmpd="sng" algn="ctr">
                    <a:solidFill>
                      <a:schemeClr val="tx2"/>
                    </a:solidFill>
                    <a:prstDash val="solid"/>
                    <a:round/>
                    <a:headEnd type="none" w="med" len="med"/>
                    <a:tailEnd type="none" w="med" len="med"/>
                  </a:ln>
                  <a:effectLst/>
                </p:spPr>
              </p:cxnSp>
              <p:cxnSp>
                <p:nvCxnSpPr>
                  <p:cNvPr id="285" name="Straight Connector 284"/>
                  <p:cNvCxnSpPr/>
                  <p:nvPr/>
                </p:nvCxnSpPr>
                <p:spPr bwMode="auto">
                  <a:xfrm rot="16200000" flipV="1">
                    <a:off x="5516750" y="4160963"/>
                    <a:ext cx="452846" cy="4502"/>
                  </a:xfrm>
                  <a:prstGeom prst="line">
                    <a:avLst/>
                  </a:prstGeom>
                  <a:grpFill/>
                  <a:ln w="9525" cap="flat" cmpd="sng" algn="ctr">
                    <a:solidFill>
                      <a:schemeClr val="tx2"/>
                    </a:solidFill>
                    <a:prstDash val="solid"/>
                    <a:round/>
                    <a:headEnd type="none" w="med" len="med"/>
                    <a:tailEnd type="none" w="med" len="med"/>
                  </a:ln>
                  <a:effectLst/>
                </p:spPr>
              </p:cxnSp>
              <p:cxnSp>
                <p:nvCxnSpPr>
                  <p:cNvPr id="286" name="Straight Connector 194"/>
                  <p:cNvCxnSpPr/>
                  <p:nvPr/>
                </p:nvCxnSpPr>
                <p:spPr bwMode="auto">
                  <a:xfrm rot="16200000" flipV="1">
                    <a:off x="5576401" y="4236248"/>
                    <a:ext cx="610456" cy="4502"/>
                  </a:xfrm>
                  <a:prstGeom prst="line">
                    <a:avLst/>
                  </a:prstGeom>
                  <a:grpFill/>
                  <a:ln w="9525" cap="flat" cmpd="sng" algn="ctr">
                    <a:solidFill>
                      <a:schemeClr val="tx2"/>
                    </a:solidFill>
                    <a:prstDash val="solid"/>
                    <a:round/>
                    <a:headEnd type="none" w="med" len="med"/>
                    <a:tailEnd type="none" w="med" len="med"/>
                  </a:ln>
                  <a:effectLst/>
                </p:spPr>
              </p:cxnSp>
            </p:grpSp>
            <p:sp>
              <p:nvSpPr>
                <p:cNvPr id="281" name="Arc 280"/>
                <p:cNvSpPr/>
                <p:nvPr/>
              </p:nvSpPr>
              <p:spPr bwMode="auto">
                <a:xfrm>
                  <a:off x="5640648" y="4442739"/>
                  <a:ext cx="245080" cy="188508"/>
                </a:xfrm>
                <a:prstGeom prst="arc">
                  <a:avLst>
                    <a:gd name="adj1" fmla="val 165686"/>
                    <a:gd name="adj2" fmla="val 615361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278" name="Arc 277"/>
              <p:cNvSpPr/>
              <p:nvPr/>
            </p:nvSpPr>
            <p:spPr bwMode="auto">
              <a:xfrm rot="18805696">
                <a:off x="6293252" y="2424858"/>
                <a:ext cx="185471" cy="401090"/>
              </a:xfrm>
              <a:prstGeom prst="arc">
                <a:avLst>
                  <a:gd name="adj1" fmla="val 6604349"/>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79" name="Straight Connector 278"/>
              <p:cNvCxnSpPr/>
              <p:nvPr/>
            </p:nvCxnSpPr>
            <p:spPr bwMode="auto">
              <a:xfrm rot="10800000">
                <a:off x="6160872" y="2520266"/>
                <a:ext cx="70540" cy="0"/>
              </a:xfrm>
              <a:prstGeom prst="line">
                <a:avLst/>
              </a:prstGeom>
              <a:grpFill/>
              <a:ln w="9525" cap="flat" cmpd="sng" algn="ctr">
                <a:solidFill>
                  <a:schemeClr val="tx2"/>
                </a:solidFill>
                <a:prstDash val="solid"/>
                <a:round/>
                <a:headEnd type="none" w="med" len="med"/>
                <a:tailEnd type="none" w="med" len="med"/>
              </a:ln>
              <a:effectLst/>
            </p:spPr>
          </p:cxnSp>
        </p:grpSp>
        <p:sp>
          <p:nvSpPr>
            <p:cNvPr id="244" name="Arc 243"/>
            <p:cNvSpPr/>
            <p:nvPr/>
          </p:nvSpPr>
          <p:spPr bwMode="auto">
            <a:xfrm rot="18805696">
              <a:off x="6794653" y="3900507"/>
              <a:ext cx="117464" cy="254021"/>
            </a:xfrm>
            <a:prstGeom prst="arc">
              <a:avLst>
                <a:gd name="adj1" fmla="val 5855832"/>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245" name="Group 620"/>
            <p:cNvGrpSpPr/>
            <p:nvPr/>
          </p:nvGrpSpPr>
          <p:grpSpPr>
            <a:xfrm flipV="1">
              <a:off x="6728666" y="4351283"/>
              <a:ext cx="936815" cy="572286"/>
              <a:chOff x="4875228" y="3895343"/>
              <a:chExt cx="1479197" cy="903617"/>
            </a:xfrm>
            <a:grpFill/>
          </p:grpSpPr>
          <p:grpSp>
            <p:nvGrpSpPr>
              <p:cNvPr id="252" name="Group 589"/>
              <p:cNvGrpSpPr/>
              <p:nvPr/>
            </p:nvGrpSpPr>
            <p:grpSpPr>
              <a:xfrm>
                <a:off x="5788286" y="3895343"/>
                <a:ext cx="490840" cy="899295"/>
                <a:chOff x="5640648" y="3742943"/>
                <a:chExt cx="490840" cy="899295"/>
              </a:xfrm>
              <a:grpFill/>
            </p:grpSpPr>
            <p:grpSp>
              <p:nvGrpSpPr>
                <p:cNvPr id="268" name="Group 292"/>
                <p:cNvGrpSpPr/>
                <p:nvPr/>
              </p:nvGrpSpPr>
              <p:grpSpPr>
                <a:xfrm>
                  <a:off x="5739834" y="3742943"/>
                  <a:ext cx="391654" cy="899295"/>
                  <a:chOff x="5739834" y="3742943"/>
                  <a:chExt cx="391654" cy="899295"/>
                </a:xfrm>
                <a:grpFill/>
              </p:grpSpPr>
              <p:grpSp>
                <p:nvGrpSpPr>
                  <p:cNvPr id="270" name="Group 285"/>
                  <p:cNvGrpSpPr/>
                  <p:nvPr/>
                </p:nvGrpSpPr>
                <p:grpSpPr>
                  <a:xfrm>
                    <a:off x="5739834" y="3742943"/>
                    <a:ext cx="391426" cy="391426"/>
                    <a:chOff x="5739834" y="3095175"/>
                    <a:chExt cx="391426" cy="391426"/>
                  </a:xfrm>
                  <a:grpFill/>
                </p:grpSpPr>
                <p:sp>
                  <p:nvSpPr>
                    <p:cNvPr id="275" name="Arc 274"/>
                    <p:cNvSpPr/>
                    <p:nvPr/>
                  </p:nvSpPr>
                  <p:spPr bwMode="auto">
                    <a:xfrm>
                      <a:off x="5739834" y="3095175"/>
                      <a:ext cx="391426" cy="391426"/>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76" name="Arc 275"/>
                    <p:cNvSpPr/>
                    <p:nvPr/>
                  </p:nvSpPr>
                  <p:spPr bwMode="auto">
                    <a:xfrm flipH="1">
                      <a:off x="5879270" y="3235076"/>
                      <a:ext cx="111624" cy="111624"/>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71" name="Straight Connector 270"/>
                  <p:cNvCxnSpPr/>
                  <p:nvPr/>
                </p:nvCxnSpPr>
                <p:spPr bwMode="auto">
                  <a:xfrm rot="5400000" flipH="1" flipV="1">
                    <a:off x="5636688" y="4288032"/>
                    <a:ext cx="708412" cy="0"/>
                  </a:xfrm>
                  <a:prstGeom prst="line">
                    <a:avLst/>
                  </a:prstGeom>
                  <a:grpFill/>
                  <a:ln w="9525" cap="flat" cmpd="sng" algn="ctr">
                    <a:solidFill>
                      <a:schemeClr val="tx2"/>
                    </a:solidFill>
                    <a:prstDash val="solid"/>
                    <a:round/>
                    <a:headEnd type="none" w="med" len="med"/>
                    <a:tailEnd type="none" w="med" len="med"/>
                  </a:ln>
                  <a:effectLst/>
                </p:spPr>
              </p:cxnSp>
              <p:cxnSp>
                <p:nvCxnSpPr>
                  <p:cNvPr id="272" name="Straight Connector 271"/>
                  <p:cNvCxnSpPr/>
                  <p:nvPr/>
                </p:nvCxnSpPr>
                <p:spPr bwMode="auto">
                  <a:xfrm rot="16200000" flipV="1">
                    <a:off x="6017122" y="4031523"/>
                    <a:ext cx="228729" cy="2"/>
                  </a:xfrm>
                  <a:prstGeom prst="line">
                    <a:avLst/>
                  </a:prstGeom>
                  <a:grpFill/>
                  <a:ln w="9525" cap="flat" cmpd="sng" algn="ctr">
                    <a:solidFill>
                      <a:schemeClr val="tx2"/>
                    </a:solidFill>
                    <a:prstDash val="solid"/>
                    <a:round/>
                    <a:headEnd type="none" w="med" len="med"/>
                    <a:tailEnd type="none" w="med" len="med"/>
                  </a:ln>
                  <a:effectLst/>
                </p:spPr>
              </p:cxnSp>
              <p:cxnSp>
                <p:nvCxnSpPr>
                  <p:cNvPr id="273" name="Straight Connector 272"/>
                  <p:cNvCxnSpPr/>
                  <p:nvPr/>
                </p:nvCxnSpPr>
                <p:spPr bwMode="auto">
                  <a:xfrm flipH="1" flipV="1">
                    <a:off x="5740922" y="3936790"/>
                    <a:ext cx="4502" cy="468657"/>
                  </a:xfrm>
                  <a:prstGeom prst="line">
                    <a:avLst/>
                  </a:prstGeom>
                  <a:grpFill/>
                  <a:ln w="9525" cap="flat" cmpd="sng" algn="ctr">
                    <a:solidFill>
                      <a:schemeClr val="tx2"/>
                    </a:solidFill>
                    <a:prstDash val="solid"/>
                    <a:round/>
                    <a:headEnd type="none" w="med" len="med"/>
                    <a:tailEnd type="none" w="med" len="med"/>
                  </a:ln>
                  <a:effectLst/>
                </p:spPr>
              </p:cxnSp>
              <p:cxnSp>
                <p:nvCxnSpPr>
                  <p:cNvPr id="274" name="Straight Connector 273"/>
                  <p:cNvCxnSpPr/>
                  <p:nvPr/>
                </p:nvCxnSpPr>
                <p:spPr bwMode="auto">
                  <a:xfrm rot="16200000" flipV="1">
                    <a:off x="5576401" y="4236248"/>
                    <a:ext cx="610456" cy="4502"/>
                  </a:xfrm>
                  <a:prstGeom prst="line">
                    <a:avLst/>
                  </a:prstGeom>
                  <a:grpFill/>
                  <a:ln w="9525" cap="flat" cmpd="sng" algn="ctr">
                    <a:solidFill>
                      <a:schemeClr val="tx2"/>
                    </a:solidFill>
                    <a:prstDash val="solid"/>
                    <a:round/>
                    <a:headEnd type="none" w="med" len="med"/>
                    <a:tailEnd type="none" w="med" len="med"/>
                  </a:ln>
                  <a:effectLst/>
                </p:spPr>
              </p:cxnSp>
            </p:grpSp>
            <p:sp>
              <p:nvSpPr>
                <p:cNvPr id="269" name="Arc 268"/>
                <p:cNvSpPr/>
                <p:nvPr/>
              </p:nvSpPr>
              <p:spPr bwMode="auto">
                <a:xfrm>
                  <a:off x="5640648" y="4442739"/>
                  <a:ext cx="245080" cy="188508"/>
                </a:xfrm>
                <a:prstGeom prst="arc">
                  <a:avLst>
                    <a:gd name="adj1" fmla="val 165686"/>
                    <a:gd name="adj2" fmla="val 615361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53" name="Straight Connector 161"/>
              <p:cNvCxnSpPr/>
              <p:nvPr/>
            </p:nvCxnSpPr>
            <p:spPr bwMode="auto">
              <a:xfrm rot="10800000">
                <a:off x="6283885" y="4298290"/>
                <a:ext cx="70540" cy="0"/>
              </a:xfrm>
              <a:prstGeom prst="line">
                <a:avLst/>
              </a:prstGeom>
              <a:grpFill/>
              <a:ln w="9525" cap="flat" cmpd="sng" algn="ctr">
                <a:solidFill>
                  <a:schemeClr val="tx2"/>
                </a:solidFill>
                <a:prstDash val="solid"/>
                <a:round/>
                <a:headEnd type="none" w="med" len="med"/>
                <a:tailEnd type="none" w="med" len="med"/>
              </a:ln>
              <a:effectLst/>
            </p:spPr>
          </p:cxnSp>
          <p:grpSp>
            <p:nvGrpSpPr>
              <p:cNvPr id="254" name="Group 606"/>
              <p:cNvGrpSpPr/>
              <p:nvPr/>
            </p:nvGrpSpPr>
            <p:grpSpPr>
              <a:xfrm>
                <a:off x="5092499" y="3899665"/>
                <a:ext cx="926022" cy="899295"/>
                <a:chOff x="5670035" y="2131605"/>
                <a:chExt cx="926022" cy="899295"/>
              </a:xfrm>
              <a:grpFill/>
            </p:grpSpPr>
            <p:grpSp>
              <p:nvGrpSpPr>
                <p:cNvPr id="256" name="Group 570"/>
                <p:cNvGrpSpPr/>
                <p:nvPr/>
              </p:nvGrpSpPr>
              <p:grpSpPr>
                <a:xfrm>
                  <a:off x="5670035" y="2131605"/>
                  <a:ext cx="490837" cy="899295"/>
                  <a:chOff x="5640648" y="3742943"/>
                  <a:chExt cx="490837" cy="899295"/>
                </a:xfrm>
                <a:grpFill/>
              </p:grpSpPr>
              <p:grpSp>
                <p:nvGrpSpPr>
                  <p:cNvPr id="259" name="Group 292"/>
                  <p:cNvGrpSpPr/>
                  <p:nvPr/>
                </p:nvGrpSpPr>
                <p:grpSpPr>
                  <a:xfrm>
                    <a:off x="5739834" y="3742943"/>
                    <a:ext cx="391651" cy="899295"/>
                    <a:chOff x="5739834" y="3742943"/>
                    <a:chExt cx="391651" cy="899295"/>
                  </a:xfrm>
                  <a:grpFill/>
                </p:grpSpPr>
                <p:grpSp>
                  <p:nvGrpSpPr>
                    <p:cNvPr id="261" name="Group 285"/>
                    <p:cNvGrpSpPr/>
                    <p:nvPr/>
                  </p:nvGrpSpPr>
                  <p:grpSpPr>
                    <a:xfrm>
                      <a:off x="5739834" y="3742943"/>
                      <a:ext cx="391426" cy="391426"/>
                      <a:chOff x="5739834" y="3095175"/>
                      <a:chExt cx="391426" cy="391426"/>
                    </a:xfrm>
                    <a:grpFill/>
                  </p:grpSpPr>
                  <p:sp>
                    <p:nvSpPr>
                      <p:cNvPr id="266" name="Arc 265"/>
                      <p:cNvSpPr/>
                      <p:nvPr/>
                    </p:nvSpPr>
                    <p:spPr bwMode="auto">
                      <a:xfrm flipH="1">
                        <a:off x="5879270" y="3235076"/>
                        <a:ext cx="111624" cy="111624"/>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67" name="Arc 266"/>
                      <p:cNvSpPr/>
                      <p:nvPr/>
                    </p:nvSpPr>
                    <p:spPr bwMode="auto">
                      <a:xfrm>
                        <a:off x="5739834" y="3095175"/>
                        <a:ext cx="391426" cy="391426"/>
                      </a:xfrm>
                      <a:prstGeom prst="arc">
                        <a:avLst>
                          <a:gd name="adj1" fmla="val 10748066"/>
                          <a:gd name="adj2" fmla="val 0"/>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62" name="Straight Connector 261"/>
                    <p:cNvCxnSpPr/>
                    <p:nvPr/>
                  </p:nvCxnSpPr>
                  <p:spPr bwMode="auto">
                    <a:xfrm rot="5400000" flipH="1" flipV="1">
                      <a:off x="5633513" y="4288032"/>
                      <a:ext cx="708412" cy="0"/>
                    </a:xfrm>
                    <a:prstGeom prst="line">
                      <a:avLst/>
                    </a:prstGeom>
                    <a:grpFill/>
                    <a:ln w="9525" cap="flat" cmpd="sng" algn="ctr">
                      <a:solidFill>
                        <a:schemeClr val="tx2"/>
                      </a:solidFill>
                      <a:prstDash val="solid"/>
                      <a:round/>
                      <a:headEnd type="none" w="med" len="med"/>
                      <a:tailEnd type="none" w="med" len="med"/>
                    </a:ln>
                    <a:effectLst/>
                  </p:spPr>
                </p:cxnSp>
                <p:cxnSp>
                  <p:nvCxnSpPr>
                    <p:cNvPr id="263" name="Straight Connector 171"/>
                    <p:cNvCxnSpPr/>
                    <p:nvPr/>
                  </p:nvCxnSpPr>
                  <p:spPr bwMode="auto">
                    <a:xfrm rot="5400000" flipH="1" flipV="1">
                      <a:off x="6016980" y="4031382"/>
                      <a:ext cx="228728" cy="282"/>
                    </a:xfrm>
                    <a:prstGeom prst="line">
                      <a:avLst/>
                    </a:prstGeom>
                    <a:grpFill/>
                    <a:ln w="9525" cap="flat" cmpd="sng" algn="ctr">
                      <a:solidFill>
                        <a:schemeClr val="tx2"/>
                      </a:solidFill>
                      <a:prstDash val="solid"/>
                      <a:round/>
                      <a:headEnd type="none" w="med" len="med"/>
                      <a:tailEnd type="none" w="med" len="med"/>
                    </a:ln>
                    <a:effectLst/>
                  </p:spPr>
                </p:cxnSp>
                <p:cxnSp>
                  <p:nvCxnSpPr>
                    <p:cNvPr id="264" name="Straight Connector 263"/>
                    <p:cNvCxnSpPr/>
                    <p:nvPr/>
                  </p:nvCxnSpPr>
                  <p:spPr bwMode="auto">
                    <a:xfrm flipH="1" flipV="1">
                      <a:off x="5740922" y="3936791"/>
                      <a:ext cx="5270" cy="460252"/>
                    </a:xfrm>
                    <a:prstGeom prst="line">
                      <a:avLst/>
                    </a:prstGeom>
                    <a:grpFill/>
                    <a:ln w="9525" cap="flat" cmpd="sng" algn="ctr">
                      <a:solidFill>
                        <a:schemeClr val="tx2"/>
                      </a:solidFill>
                      <a:prstDash val="solid"/>
                      <a:round/>
                      <a:headEnd type="none" w="med" len="med"/>
                      <a:tailEnd type="none" w="med" len="med"/>
                    </a:ln>
                    <a:effectLst/>
                  </p:spPr>
                </p:cxnSp>
                <p:cxnSp>
                  <p:nvCxnSpPr>
                    <p:cNvPr id="265" name="Straight Connector 264"/>
                    <p:cNvCxnSpPr/>
                    <p:nvPr/>
                  </p:nvCxnSpPr>
                  <p:spPr bwMode="auto">
                    <a:xfrm rot="16200000" flipV="1">
                      <a:off x="5576401" y="4236248"/>
                      <a:ext cx="610456" cy="4502"/>
                    </a:xfrm>
                    <a:prstGeom prst="line">
                      <a:avLst/>
                    </a:prstGeom>
                    <a:grpFill/>
                    <a:ln w="9525" cap="flat" cmpd="sng" algn="ctr">
                      <a:solidFill>
                        <a:schemeClr val="tx2"/>
                      </a:solidFill>
                      <a:prstDash val="solid"/>
                      <a:round/>
                      <a:headEnd type="none" w="med" len="med"/>
                      <a:tailEnd type="none" w="med" len="med"/>
                    </a:ln>
                    <a:effectLst/>
                  </p:spPr>
                </p:cxnSp>
              </p:grpSp>
              <p:sp>
                <p:nvSpPr>
                  <p:cNvPr id="260" name="Arc 259"/>
                  <p:cNvSpPr/>
                  <p:nvPr/>
                </p:nvSpPr>
                <p:spPr bwMode="auto">
                  <a:xfrm>
                    <a:off x="5640648" y="4442739"/>
                    <a:ext cx="245080" cy="188508"/>
                  </a:xfrm>
                  <a:prstGeom prst="arc">
                    <a:avLst>
                      <a:gd name="adj1" fmla="val 165686"/>
                      <a:gd name="adj2" fmla="val 6153617"/>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257" name="Arc 165"/>
                <p:cNvSpPr/>
                <p:nvPr/>
              </p:nvSpPr>
              <p:spPr bwMode="auto">
                <a:xfrm rot="18805696">
                  <a:off x="6302776" y="2441525"/>
                  <a:ext cx="185471" cy="401090"/>
                </a:xfrm>
                <a:prstGeom prst="arc">
                  <a:avLst>
                    <a:gd name="adj1" fmla="val 6604349"/>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58" name="Straight Connector 257"/>
                <p:cNvCxnSpPr/>
                <p:nvPr/>
              </p:nvCxnSpPr>
              <p:spPr bwMode="auto">
                <a:xfrm rot="10800000">
                  <a:off x="6160872" y="2534552"/>
                  <a:ext cx="70540" cy="0"/>
                </a:xfrm>
                <a:prstGeom prst="line">
                  <a:avLst/>
                </a:prstGeom>
                <a:grpFill/>
                <a:ln w="9525" cap="flat" cmpd="sng" algn="ctr">
                  <a:solidFill>
                    <a:schemeClr val="tx2"/>
                  </a:solidFill>
                  <a:prstDash val="solid"/>
                  <a:round/>
                  <a:headEnd type="none" w="med" len="med"/>
                  <a:tailEnd type="none" w="med" len="med"/>
                </a:ln>
                <a:effectLst/>
              </p:spPr>
            </p:cxnSp>
          </p:grpSp>
          <p:sp>
            <p:nvSpPr>
              <p:cNvPr id="255" name="Arc 163"/>
              <p:cNvSpPr/>
              <p:nvPr/>
            </p:nvSpPr>
            <p:spPr bwMode="auto">
              <a:xfrm rot="18805696">
                <a:off x="4983037" y="4202091"/>
                <a:ext cx="185471" cy="401090"/>
              </a:xfrm>
              <a:prstGeom prst="arc">
                <a:avLst>
                  <a:gd name="adj1" fmla="val 5855832"/>
                  <a:gd name="adj2" fmla="val 15519246"/>
                </a:avLst>
              </a:pr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246" name="Straight Connector 245"/>
            <p:cNvCxnSpPr/>
            <p:nvPr/>
          </p:nvCxnSpPr>
          <p:spPr bwMode="auto">
            <a:xfrm rot="5400000" flipH="1" flipV="1">
              <a:off x="6467892" y="4514676"/>
              <a:ext cx="307391" cy="0"/>
            </a:xfrm>
            <a:prstGeom prst="line">
              <a:avLst/>
            </a:prstGeom>
            <a:grpFill/>
            <a:ln w="9525" cap="flat" cmpd="sng" algn="ctr">
              <a:solidFill>
                <a:schemeClr val="tx2"/>
              </a:solidFill>
              <a:prstDash val="solid"/>
              <a:round/>
              <a:headEnd type="none" w="med" len="med"/>
              <a:tailEnd type="none" w="med" len="med"/>
            </a:ln>
            <a:effectLst/>
          </p:spPr>
        </p:cxnSp>
        <p:cxnSp>
          <p:nvCxnSpPr>
            <p:cNvPr id="247" name="Straight Connector 246"/>
            <p:cNvCxnSpPr/>
            <p:nvPr/>
          </p:nvCxnSpPr>
          <p:spPr bwMode="auto">
            <a:xfrm rot="5400000" flipH="1" flipV="1">
              <a:off x="6467892" y="4130634"/>
              <a:ext cx="307391" cy="0"/>
            </a:xfrm>
            <a:prstGeom prst="line">
              <a:avLst/>
            </a:prstGeom>
            <a:grpFill/>
            <a:ln w="9525" cap="flat" cmpd="sng" algn="ctr">
              <a:solidFill>
                <a:schemeClr val="tx2"/>
              </a:solidFill>
              <a:prstDash val="solid"/>
              <a:round/>
              <a:headEnd type="none" w="med" len="med"/>
              <a:tailEnd type="none" w="med" len="med"/>
            </a:ln>
            <a:effectLst/>
          </p:spPr>
        </p:cxnSp>
        <p:cxnSp>
          <p:nvCxnSpPr>
            <p:cNvPr id="248" name="Straight Connector 247"/>
            <p:cNvCxnSpPr/>
            <p:nvPr/>
          </p:nvCxnSpPr>
          <p:spPr bwMode="auto">
            <a:xfrm rot="5400000">
              <a:off x="5991891" y="4674246"/>
              <a:ext cx="634531" cy="0"/>
            </a:xfrm>
            <a:prstGeom prst="line">
              <a:avLst/>
            </a:prstGeom>
            <a:grpFill/>
            <a:ln w="9525" cap="flat" cmpd="sng" algn="ctr">
              <a:solidFill>
                <a:schemeClr val="tx2"/>
              </a:solidFill>
              <a:prstDash val="solid"/>
              <a:round/>
              <a:headEnd type="none" w="med" len="med"/>
              <a:tailEnd type="none" w="med" len="med"/>
            </a:ln>
            <a:effectLst/>
          </p:spPr>
        </p:cxnSp>
        <p:sp>
          <p:nvSpPr>
            <p:cNvPr id="249" name="Freeform 10"/>
            <p:cNvSpPr/>
            <p:nvPr/>
          </p:nvSpPr>
          <p:spPr bwMode="auto">
            <a:xfrm flipH="1">
              <a:off x="6752010" y="3478247"/>
              <a:ext cx="220184" cy="72389"/>
            </a:xfrm>
            <a:custGeom>
              <a:avLst/>
              <a:gdLst>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9075 w 347662"/>
                <a:gd name="connsiteY5" fmla="*/ 114300 h 114300"/>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4877 w 347662"/>
                <a:gd name="connsiteY5" fmla="*/ 111919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662" h="114300">
                  <a:moveTo>
                    <a:pt x="345281" y="114300"/>
                  </a:moveTo>
                  <a:cubicBezTo>
                    <a:pt x="346075" y="76200"/>
                    <a:pt x="346868" y="38100"/>
                    <a:pt x="347662" y="0"/>
                  </a:cubicBezTo>
                  <a:lnTo>
                    <a:pt x="0" y="0"/>
                  </a:lnTo>
                  <a:lnTo>
                    <a:pt x="0" y="114300"/>
                  </a:lnTo>
                  <a:lnTo>
                    <a:pt x="219075" y="111919"/>
                  </a:lnTo>
                  <a:lnTo>
                    <a:pt x="214877" y="111919"/>
                  </a:ln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50" name="Freeform 11"/>
            <p:cNvSpPr/>
            <p:nvPr/>
          </p:nvSpPr>
          <p:spPr bwMode="auto">
            <a:xfrm>
              <a:off x="7620631" y="3478247"/>
              <a:ext cx="220184" cy="72389"/>
            </a:xfrm>
            <a:custGeom>
              <a:avLst/>
              <a:gdLst>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9075 w 347662"/>
                <a:gd name="connsiteY5" fmla="*/ 114300 h 114300"/>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4877 w 347662"/>
                <a:gd name="connsiteY5" fmla="*/ 111919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662" h="114300">
                  <a:moveTo>
                    <a:pt x="345281" y="114300"/>
                  </a:moveTo>
                  <a:cubicBezTo>
                    <a:pt x="346075" y="76200"/>
                    <a:pt x="346868" y="38100"/>
                    <a:pt x="347662" y="0"/>
                  </a:cubicBezTo>
                  <a:lnTo>
                    <a:pt x="0" y="0"/>
                  </a:lnTo>
                  <a:lnTo>
                    <a:pt x="0" y="114300"/>
                  </a:lnTo>
                  <a:lnTo>
                    <a:pt x="219075" y="111919"/>
                  </a:lnTo>
                  <a:lnTo>
                    <a:pt x="214877" y="111919"/>
                  </a:ln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251" name="Freeform 12"/>
            <p:cNvSpPr/>
            <p:nvPr/>
          </p:nvSpPr>
          <p:spPr bwMode="auto">
            <a:xfrm flipH="1">
              <a:off x="8135167" y="3481263"/>
              <a:ext cx="220184" cy="72389"/>
            </a:xfrm>
            <a:custGeom>
              <a:avLst/>
              <a:gdLst>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9075 w 347662"/>
                <a:gd name="connsiteY5" fmla="*/ 114300 h 114300"/>
                <a:gd name="connsiteX0" fmla="*/ 345281 w 347662"/>
                <a:gd name="connsiteY0" fmla="*/ 114300 h 114300"/>
                <a:gd name="connsiteX1" fmla="*/ 347662 w 347662"/>
                <a:gd name="connsiteY1" fmla="*/ 0 h 114300"/>
                <a:gd name="connsiteX2" fmla="*/ 0 w 347662"/>
                <a:gd name="connsiteY2" fmla="*/ 0 h 114300"/>
                <a:gd name="connsiteX3" fmla="*/ 0 w 347662"/>
                <a:gd name="connsiteY3" fmla="*/ 114300 h 114300"/>
                <a:gd name="connsiteX4" fmla="*/ 219075 w 347662"/>
                <a:gd name="connsiteY4" fmla="*/ 111919 h 114300"/>
                <a:gd name="connsiteX5" fmla="*/ 214877 w 347662"/>
                <a:gd name="connsiteY5" fmla="*/ 111919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662" h="114300">
                  <a:moveTo>
                    <a:pt x="345281" y="114300"/>
                  </a:moveTo>
                  <a:cubicBezTo>
                    <a:pt x="346075" y="76200"/>
                    <a:pt x="346868" y="38100"/>
                    <a:pt x="347662" y="0"/>
                  </a:cubicBezTo>
                  <a:lnTo>
                    <a:pt x="0" y="0"/>
                  </a:lnTo>
                  <a:lnTo>
                    <a:pt x="0" y="114300"/>
                  </a:lnTo>
                  <a:lnTo>
                    <a:pt x="219075" y="111919"/>
                  </a:lnTo>
                  <a:lnTo>
                    <a:pt x="214877" y="111919"/>
                  </a:lnTo>
                </a:path>
              </a:pathLst>
            </a:custGeom>
            <a:grp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17" name="Rectangle 16"/>
          <p:cNvSpPr/>
          <p:nvPr/>
        </p:nvSpPr>
        <p:spPr bwMode="auto">
          <a:xfrm>
            <a:off x="4809504" y="2482641"/>
            <a:ext cx="180311" cy="34825"/>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18" name="Group 376"/>
          <p:cNvGrpSpPr/>
          <p:nvPr/>
        </p:nvGrpSpPr>
        <p:grpSpPr>
          <a:xfrm>
            <a:off x="4109961" y="2081089"/>
            <a:ext cx="699543" cy="661795"/>
            <a:chOff x="215900" y="3219452"/>
            <a:chExt cx="2899023" cy="2750313"/>
          </a:xfrm>
          <a:solidFill>
            <a:schemeClr val="bg1"/>
          </a:solidFill>
        </p:grpSpPr>
        <p:sp>
          <p:nvSpPr>
            <p:cNvPr id="166" name="Rectangle 11"/>
            <p:cNvSpPr/>
            <p:nvPr/>
          </p:nvSpPr>
          <p:spPr bwMode="auto">
            <a:xfrm>
              <a:off x="215901" y="3957376"/>
              <a:ext cx="2808287" cy="2003154"/>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67" name="Rectangle 12"/>
            <p:cNvSpPr/>
            <p:nvPr/>
          </p:nvSpPr>
          <p:spPr bwMode="auto">
            <a:xfrm>
              <a:off x="3023481" y="4136576"/>
              <a:ext cx="45721" cy="1618906"/>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168" name="Group 362"/>
            <p:cNvGrpSpPr/>
            <p:nvPr/>
          </p:nvGrpSpPr>
          <p:grpSpPr>
            <a:xfrm>
              <a:off x="215900" y="5612801"/>
              <a:ext cx="833438" cy="347729"/>
              <a:chOff x="1095375" y="3087891"/>
              <a:chExt cx="833438" cy="347729"/>
            </a:xfrm>
            <a:grpFill/>
          </p:grpSpPr>
          <p:sp>
            <p:nvSpPr>
              <p:cNvPr id="182" name="Rectangle 181"/>
              <p:cNvSpPr/>
              <p:nvPr/>
            </p:nvSpPr>
            <p:spPr bwMode="auto">
              <a:xfrm>
                <a:off x="1095375" y="3176141"/>
                <a:ext cx="833438" cy="251525"/>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83" name="Freeform 28"/>
              <p:cNvSpPr/>
              <p:nvPr/>
            </p:nvSpPr>
            <p:spPr bwMode="auto">
              <a:xfrm>
                <a:off x="1238251" y="3171504"/>
                <a:ext cx="419100" cy="264116"/>
              </a:xfrm>
              <a:custGeom>
                <a:avLst/>
                <a:gdLst>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0 w 419100"/>
                  <a:gd name="connsiteY9" fmla="*/ 166687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73857 w 419100"/>
                  <a:gd name="connsiteY9" fmla="*/ 175346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1 w 419100"/>
                  <a:gd name="connsiteY9" fmla="*/ 175343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1 w 419100"/>
                  <a:gd name="connsiteY9" fmla="*/ 175343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45283 w 419100"/>
                  <a:gd name="connsiteY9" fmla="*/ 175346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73857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64332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64332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64332 w 419100"/>
                  <a:gd name="connsiteY10" fmla="*/ 158093 h 264116"/>
                  <a:gd name="connsiteX11" fmla="*/ 357187 w 419100"/>
                  <a:gd name="connsiteY11" fmla="*/ 158093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57188 w 419100"/>
                  <a:gd name="connsiteY10" fmla="*/ 165180 h 264116"/>
                  <a:gd name="connsiteX11" fmla="*/ 357187 w 419100"/>
                  <a:gd name="connsiteY11" fmla="*/ 158093 h 264116"/>
                  <a:gd name="connsiteX12" fmla="*/ 357187 w 419100"/>
                  <a:gd name="connsiteY12" fmla="*/ 0 h 26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100" h="264116">
                    <a:moveTo>
                      <a:pt x="357187" y="0"/>
                    </a:moveTo>
                    <a:lnTo>
                      <a:pt x="419100" y="4762"/>
                    </a:lnTo>
                    <a:lnTo>
                      <a:pt x="419100" y="219075"/>
                    </a:lnTo>
                    <a:cubicBezTo>
                      <a:pt x="415761" y="223749"/>
                      <a:pt x="396674" y="258802"/>
                      <a:pt x="381000" y="261937"/>
                    </a:cubicBezTo>
                    <a:cubicBezTo>
                      <a:pt x="370103" y="264116"/>
                      <a:pt x="358775" y="261937"/>
                      <a:pt x="347662" y="261937"/>
                    </a:cubicBezTo>
                    <a:lnTo>
                      <a:pt x="0" y="261937"/>
                    </a:lnTo>
                    <a:lnTo>
                      <a:pt x="0" y="200025"/>
                    </a:lnTo>
                    <a:lnTo>
                      <a:pt x="319087" y="195262"/>
                    </a:lnTo>
                    <a:cubicBezTo>
                      <a:pt x="331787" y="190500"/>
                      <a:pt x="345901" y="188499"/>
                      <a:pt x="357187" y="180975"/>
                    </a:cubicBezTo>
                    <a:cubicBezTo>
                      <a:pt x="361364" y="178190"/>
                      <a:pt x="354944" y="179251"/>
                      <a:pt x="357189" y="174761"/>
                    </a:cubicBezTo>
                    <a:cubicBezTo>
                      <a:pt x="359749" y="169642"/>
                      <a:pt x="354013" y="169942"/>
                      <a:pt x="357188" y="165180"/>
                    </a:cubicBezTo>
                    <a:cubicBezTo>
                      <a:pt x="357188" y="162818"/>
                      <a:pt x="357187" y="160455"/>
                      <a:pt x="357187" y="158093"/>
                    </a:cubicBezTo>
                    <a:lnTo>
                      <a:pt x="357187" y="0"/>
                    </a:lnTo>
                    <a:close/>
                  </a:path>
                </a:pathLst>
              </a:cu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84" name="Rectangle 29"/>
              <p:cNvSpPr/>
              <p:nvPr/>
            </p:nvSpPr>
            <p:spPr bwMode="auto">
              <a:xfrm>
                <a:off x="1095375" y="3087891"/>
                <a:ext cx="833438" cy="88313"/>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185" name="Group 361"/>
              <p:cNvGrpSpPr/>
              <p:nvPr/>
            </p:nvGrpSpPr>
            <p:grpSpPr>
              <a:xfrm rot="5400000">
                <a:off x="1334955" y="3284886"/>
                <a:ext cx="45720" cy="107892"/>
                <a:chOff x="3681038" y="4884579"/>
                <a:chExt cx="31178" cy="73577"/>
              </a:xfrm>
              <a:grpFill/>
            </p:grpSpPr>
            <p:sp>
              <p:nvSpPr>
                <p:cNvPr id="186" name="Freeform 31"/>
                <p:cNvSpPr/>
                <p:nvPr/>
              </p:nvSpPr>
              <p:spPr bwMode="auto">
                <a:xfrm>
                  <a:off x="3683325" y="4884579"/>
                  <a:ext cx="28872" cy="73577"/>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87" name="Straight Connector 32"/>
                <p:cNvCxnSpPr/>
                <p:nvPr/>
              </p:nvCxnSpPr>
              <p:spPr bwMode="auto">
                <a:xfrm rot="10800000">
                  <a:off x="3681038" y="4903206"/>
                  <a:ext cx="30232" cy="0"/>
                </a:xfrm>
                <a:prstGeom prst="line">
                  <a:avLst/>
                </a:prstGeom>
                <a:grpFill/>
                <a:ln w="9525" cap="flat" cmpd="sng" algn="ctr">
                  <a:solidFill>
                    <a:schemeClr val="accent2"/>
                  </a:solidFill>
                  <a:prstDash val="solid"/>
                  <a:round/>
                  <a:headEnd type="none" w="med" len="med"/>
                  <a:tailEnd type="none" w="med" len="med"/>
                </a:ln>
                <a:effectLst/>
              </p:spPr>
            </p:cxnSp>
            <p:cxnSp>
              <p:nvCxnSpPr>
                <p:cNvPr id="188" name="Straight Connector 33"/>
                <p:cNvCxnSpPr/>
                <p:nvPr/>
              </p:nvCxnSpPr>
              <p:spPr bwMode="auto">
                <a:xfrm rot="10800000">
                  <a:off x="3681984" y="4937666"/>
                  <a:ext cx="30232" cy="0"/>
                </a:xfrm>
                <a:prstGeom prst="line">
                  <a:avLst/>
                </a:prstGeom>
                <a:grpFill/>
                <a:ln w="9525" cap="flat" cmpd="sng" algn="ctr">
                  <a:solidFill>
                    <a:schemeClr val="accent2"/>
                  </a:solidFill>
                  <a:prstDash val="solid"/>
                  <a:round/>
                  <a:headEnd type="none" w="med" len="med"/>
                  <a:tailEnd type="none" w="med" len="med"/>
                </a:ln>
                <a:effectLst/>
              </p:spPr>
            </p:cxnSp>
          </p:grpSp>
        </p:grpSp>
        <p:grpSp>
          <p:nvGrpSpPr>
            <p:cNvPr id="169" name="Group 363"/>
            <p:cNvGrpSpPr/>
            <p:nvPr/>
          </p:nvGrpSpPr>
          <p:grpSpPr>
            <a:xfrm flipH="1">
              <a:off x="2183347" y="5622036"/>
              <a:ext cx="833438" cy="347729"/>
              <a:chOff x="1095375" y="3087891"/>
              <a:chExt cx="833438" cy="347729"/>
            </a:xfrm>
            <a:grpFill/>
          </p:grpSpPr>
          <p:sp>
            <p:nvSpPr>
              <p:cNvPr id="175" name="Rectangle 20"/>
              <p:cNvSpPr/>
              <p:nvPr/>
            </p:nvSpPr>
            <p:spPr bwMode="auto">
              <a:xfrm>
                <a:off x="1095375" y="3176141"/>
                <a:ext cx="833438" cy="251525"/>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6" name="Freeform 21"/>
              <p:cNvSpPr/>
              <p:nvPr/>
            </p:nvSpPr>
            <p:spPr bwMode="auto">
              <a:xfrm>
                <a:off x="1238251" y="3171504"/>
                <a:ext cx="419100" cy="264116"/>
              </a:xfrm>
              <a:custGeom>
                <a:avLst/>
                <a:gdLst>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0 w 419100"/>
                  <a:gd name="connsiteY9" fmla="*/ 166687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73857 w 419100"/>
                  <a:gd name="connsiteY9" fmla="*/ 175346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1 w 419100"/>
                  <a:gd name="connsiteY9" fmla="*/ 175343 h 264116"/>
                  <a:gd name="connsiteX10" fmla="*/ 371475 w 419100"/>
                  <a:gd name="connsiteY10" fmla="*/ 152400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1951 w 419100"/>
                  <a:gd name="connsiteY9" fmla="*/ 175343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45283 w 419100"/>
                  <a:gd name="connsiteY9" fmla="*/ 175346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59569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73857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66714 w 419100"/>
                  <a:gd name="connsiteY9" fmla="*/ 162856 h 264116"/>
                  <a:gd name="connsiteX10" fmla="*/ 364332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64332 w 419100"/>
                  <a:gd name="connsiteY10" fmla="*/ 158093 h 264116"/>
                  <a:gd name="connsiteX11" fmla="*/ 366712 w 419100"/>
                  <a:gd name="connsiteY11" fmla="*/ 133350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64332 w 419100"/>
                  <a:gd name="connsiteY10" fmla="*/ 158093 h 264116"/>
                  <a:gd name="connsiteX11" fmla="*/ 357187 w 419100"/>
                  <a:gd name="connsiteY11" fmla="*/ 158093 h 264116"/>
                  <a:gd name="connsiteX12" fmla="*/ 357187 w 419100"/>
                  <a:gd name="connsiteY12" fmla="*/ 0 h 264116"/>
                  <a:gd name="connsiteX0" fmla="*/ 357187 w 419100"/>
                  <a:gd name="connsiteY0" fmla="*/ 0 h 264116"/>
                  <a:gd name="connsiteX1" fmla="*/ 419100 w 419100"/>
                  <a:gd name="connsiteY1" fmla="*/ 4762 h 264116"/>
                  <a:gd name="connsiteX2" fmla="*/ 419100 w 419100"/>
                  <a:gd name="connsiteY2" fmla="*/ 219075 h 264116"/>
                  <a:gd name="connsiteX3" fmla="*/ 381000 w 419100"/>
                  <a:gd name="connsiteY3" fmla="*/ 261937 h 264116"/>
                  <a:gd name="connsiteX4" fmla="*/ 347662 w 419100"/>
                  <a:gd name="connsiteY4" fmla="*/ 261937 h 264116"/>
                  <a:gd name="connsiteX5" fmla="*/ 0 w 419100"/>
                  <a:gd name="connsiteY5" fmla="*/ 261937 h 264116"/>
                  <a:gd name="connsiteX6" fmla="*/ 0 w 419100"/>
                  <a:gd name="connsiteY6" fmla="*/ 200025 h 264116"/>
                  <a:gd name="connsiteX7" fmla="*/ 319087 w 419100"/>
                  <a:gd name="connsiteY7" fmla="*/ 195262 h 264116"/>
                  <a:gd name="connsiteX8" fmla="*/ 357187 w 419100"/>
                  <a:gd name="connsiteY8" fmla="*/ 180975 h 264116"/>
                  <a:gd name="connsiteX9" fmla="*/ 357189 w 419100"/>
                  <a:gd name="connsiteY9" fmla="*/ 174761 h 264116"/>
                  <a:gd name="connsiteX10" fmla="*/ 357188 w 419100"/>
                  <a:gd name="connsiteY10" fmla="*/ 165180 h 264116"/>
                  <a:gd name="connsiteX11" fmla="*/ 357187 w 419100"/>
                  <a:gd name="connsiteY11" fmla="*/ 158093 h 264116"/>
                  <a:gd name="connsiteX12" fmla="*/ 357187 w 419100"/>
                  <a:gd name="connsiteY12" fmla="*/ 0 h 26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100" h="264116">
                    <a:moveTo>
                      <a:pt x="357187" y="0"/>
                    </a:moveTo>
                    <a:lnTo>
                      <a:pt x="419100" y="4762"/>
                    </a:lnTo>
                    <a:lnTo>
                      <a:pt x="419100" y="219075"/>
                    </a:lnTo>
                    <a:cubicBezTo>
                      <a:pt x="415761" y="223749"/>
                      <a:pt x="396674" y="258802"/>
                      <a:pt x="381000" y="261937"/>
                    </a:cubicBezTo>
                    <a:cubicBezTo>
                      <a:pt x="370103" y="264116"/>
                      <a:pt x="358775" y="261937"/>
                      <a:pt x="347662" y="261937"/>
                    </a:cubicBezTo>
                    <a:lnTo>
                      <a:pt x="0" y="261937"/>
                    </a:lnTo>
                    <a:lnTo>
                      <a:pt x="0" y="200025"/>
                    </a:lnTo>
                    <a:lnTo>
                      <a:pt x="319087" y="195262"/>
                    </a:lnTo>
                    <a:cubicBezTo>
                      <a:pt x="331787" y="190500"/>
                      <a:pt x="345901" y="188499"/>
                      <a:pt x="357187" y="180975"/>
                    </a:cubicBezTo>
                    <a:cubicBezTo>
                      <a:pt x="361364" y="178190"/>
                      <a:pt x="354944" y="179251"/>
                      <a:pt x="357189" y="174761"/>
                    </a:cubicBezTo>
                    <a:cubicBezTo>
                      <a:pt x="359749" y="169642"/>
                      <a:pt x="354013" y="169942"/>
                      <a:pt x="357188" y="165180"/>
                    </a:cubicBezTo>
                    <a:cubicBezTo>
                      <a:pt x="357188" y="162818"/>
                      <a:pt x="357187" y="160455"/>
                      <a:pt x="357187" y="158093"/>
                    </a:cubicBezTo>
                    <a:lnTo>
                      <a:pt x="357187" y="0"/>
                    </a:lnTo>
                    <a:close/>
                  </a:path>
                </a:pathLst>
              </a:cu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7" name="Rectangle 22"/>
              <p:cNvSpPr/>
              <p:nvPr/>
            </p:nvSpPr>
            <p:spPr bwMode="auto">
              <a:xfrm>
                <a:off x="1095375" y="3087891"/>
                <a:ext cx="833438" cy="88313"/>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178" name="Group 361"/>
              <p:cNvGrpSpPr/>
              <p:nvPr/>
            </p:nvGrpSpPr>
            <p:grpSpPr>
              <a:xfrm rot="5400000">
                <a:off x="1334955" y="3284886"/>
                <a:ext cx="45720" cy="107892"/>
                <a:chOff x="3681038" y="4884579"/>
                <a:chExt cx="31178" cy="73577"/>
              </a:xfrm>
              <a:grpFill/>
            </p:grpSpPr>
            <p:sp>
              <p:nvSpPr>
                <p:cNvPr id="179" name="Freeform 178"/>
                <p:cNvSpPr/>
                <p:nvPr/>
              </p:nvSpPr>
              <p:spPr bwMode="auto">
                <a:xfrm>
                  <a:off x="3683325" y="4884579"/>
                  <a:ext cx="28872" cy="73577"/>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80" name="Straight Connector 179"/>
                <p:cNvCxnSpPr/>
                <p:nvPr/>
              </p:nvCxnSpPr>
              <p:spPr bwMode="auto">
                <a:xfrm rot="10800000">
                  <a:off x="3681038" y="4903206"/>
                  <a:ext cx="30232" cy="0"/>
                </a:xfrm>
                <a:prstGeom prst="line">
                  <a:avLst/>
                </a:prstGeom>
                <a:grpFill/>
                <a:ln w="9525" cap="flat" cmpd="sng" algn="ctr">
                  <a:solidFill>
                    <a:schemeClr val="accent2"/>
                  </a:solidFill>
                  <a:prstDash val="solid"/>
                  <a:round/>
                  <a:headEnd type="none" w="med" len="med"/>
                  <a:tailEnd type="none" w="med" len="med"/>
                </a:ln>
                <a:effectLst/>
              </p:spPr>
            </p:cxnSp>
            <p:cxnSp>
              <p:nvCxnSpPr>
                <p:cNvPr id="181" name="Straight Connector 180"/>
                <p:cNvCxnSpPr/>
                <p:nvPr/>
              </p:nvCxnSpPr>
              <p:spPr bwMode="auto">
                <a:xfrm rot="10800000">
                  <a:off x="3681984" y="4937666"/>
                  <a:ext cx="30232" cy="0"/>
                </a:xfrm>
                <a:prstGeom prst="line">
                  <a:avLst/>
                </a:prstGeom>
                <a:grpFill/>
                <a:ln w="9525" cap="flat" cmpd="sng" algn="ctr">
                  <a:solidFill>
                    <a:schemeClr val="accent2"/>
                  </a:solidFill>
                  <a:prstDash val="solid"/>
                  <a:round/>
                  <a:headEnd type="none" w="med" len="med"/>
                  <a:tailEnd type="none" w="med" len="med"/>
                </a:ln>
                <a:effectLst/>
              </p:spPr>
            </p:cxnSp>
          </p:grpSp>
        </p:grpSp>
        <p:sp>
          <p:nvSpPr>
            <p:cNvPr id="170" name="Rectangle 169"/>
            <p:cNvSpPr/>
            <p:nvPr/>
          </p:nvSpPr>
          <p:spPr bwMode="auto">
            <a:xfrm>
              <a:off x="215900" y="3219452"/>
              <a:ext cx="2808288" cy="737924"/>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1" name="Rectangle 170"/>
            <p:cNvSpPr/>
            <p:nvPr/>
          </p:nvSpPr>
          <p:spPr bwMode="auto">
            <a:xfrm>
              <a:off x="3069202" y="4538805"/>
              <a:ext cx="45721" cy="836803"/>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2" name="Rectangle 17"/>
            <p:cNvSpPr/>
            <p:nvPr/>
          </p:nvSpPr>
          <p:spPr bwMode="auto">
            <a:xfrm>
              <a:off x="2978685" y="3841509"/>
              <a:ext cx="45719" cy="251066"/>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3" name="Rectangle 18"/>
            <p:cNvSpPr/>
            <p:nvPr/>
          </p:nvSpPr>
          <p:spPr bwMode="auto">
            <a:xfrm>
              <a:off x="2082412" y="3836694"/>
              <a:ext cx="45719" cy="251066"/>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74" name="Rectangle 19"/>
            <p:cNvSpPr/>
            <p:nvPr/>
          </p:nvSpPr>
          <p:spPr bwMode="auto">
            <a:xfrm>
              <a:off x="1026478" y="3832361"/>
              <a:ext cx="45719" cy="251066"/>
            </a:xfrm>
            <a:prstGeom prst="rect">
              <a:avLst/>
            </a:prstGeom>
            <a:grpFill/>
            <a:ln w="9525" cap="flat" cmpd="sng" algn="ctr">
              <a:solidFill>
                <a:schemeClr val="accent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grpSp>
        <p:nvGrpSpPr>
          <p:cNvPr id="19" name="Group 347"/>
          <p:cNvGrpSpPr/>
          <p:nvPr/>
        </p:nvGrpSpPr>
        <p:grpSpPr>
          <a:xfrm>
            <a:off x="4989077" y="2430167"/>
            <a:ext cx="119492" cy="140296"/>
            <a:chOff x="1805939" y="1788319"/>
            <a:chExt cx="1057741" cy="1245394"/>
          </a:xfrm>
          <a:solidFill>
            <a:schemeClr val="bg1"/>
          </a:solidFill>
        </p:grpSpPr>
        <p:grpSp>
          <p:nvGrpSpPr>
            <p:cNvPr id="142" name="Group 329"/>
            <p:cNvGrpSpPr/>
            <p:nvPr/>
          </p:nvGrpSpPr>
          <p:grpSpPr>
            <a:xfrm>
              <a:off x="1805939" y="1788319"/>
              <a:ext cx="472917" cy="1245394"/>
              <a:chOff x="1805939" y="1788319"/>
              <a:chExt cx="472917" cy="1245394"/>
            </a:xfrm>
            <a:grpFill/>
          </p:grpSpPr>
          <p:sp>
            <p:nvSpPr>
              <p:cNvPr id="157" name="Rectangle 50"/>
              <p:cNvSpPr/>
              <p:nvPr/>
            </p:nvSpPr>
            <p:spPr bwMode="auto">
              <a:xfrm>
                <a:off x="1805939" y="2024090"/>
                <a:ext cx="382429" cy="77149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58" name="Rectangle 157"/>
              <p:cNvSpPr/>
              <p:nvPr/>
            </p:nvSpPr>
            <p:spPr bwMode="auto">
              <a:xfrm>
                <a:off x="2188368" y="1788319"/>
                <a:ext cx="90488" cy="1245394"/>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59" name="Freeform 158"/>
              <p:cNvSpPr/>
              <p:nvPr/>
            </p:nvSpPr>
            <p:spPr bwMode="auto">
              <a:xfrm>
                <a:off x="2114550" y="1835944"/>
                <a:ext cx="73819" cy="188119"/>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60" name="Straight Connector 159"/>
              <p:cNvCxnSpPr/>
              <p:nvPr/>
            </p:nvCxnSpPr>
            <p:spPr bwMode="auto">
              <a:xfrm rot="10800000">
                <a:off x="2108703" y="1883569"/>
                <a:ext cx="77297" cy="0"/>
              </a:xfrm>
              <a:prstGeom prst="line">
                <a:avLst/>
              </a:prstGeom>
              <a:grpFill/>
              <a:ln w="9525" cap="flat" cmpd="sng" algn="ctr">
                <a:solidFill>
                  <a:schemeClr val="accent1"/>
                </a:solidFill>
                <a:prstDash val="solid"/>
                <a:round/>
                <a:headEnd type="none" w="med" len="med"/>
                <a:tailEnd type="none" w="med" len="med"/>
              </a:ln>
              <a:effectLst/>
            </p:spPr>
          </p:cxnSp>
          <p:cxnSp>
            <p:nvCxnSpPr>
              <p:cNvPr id="161" name="Straight Connector 160"/>
              <p:cNvCxnSpPr/>
              <p:nvPr/>
            </p:nvCxnSpPr>
            <p:spPr bwMode="auto">
              <a:xfrm rot="10800000">
                <a:off x="2111123" y="1971675"/>
                <a:ext cx="77297" cy="0"/>
              </a:xfrm>
              <a:prstGeom prst="line">
                <a:avLst/>
              </a:prstGeom>
              <a:grpFill/>
              <a:ln w="9525" cap="flat" cmpd="sng" algn="ctr">
                <a:solidFill>
                  <a:schemeClr val="accent1"/>
                </a:solidFill>
                <a:prstDash val="solid"/>
                <a:round/>
                <a:headEnd type="none" w="med" len="med"/>
                <a:tailEnd type="none" w="med" len="med"/>
              </a:ln>
              <a:effectLst/>
            </p:spPr>
          </p:cxnSp>
          <p:grpSp>
            <p:nvGrpSpPr>
              <p:cNvPr id="162" name="Group 325"/>
              <p:cNvGrpSpPr/>
              <p:nvPr/>
            </p:nvGrpSpPr>
            <p:grpSpPr>
              <a:xfrm>
                <a:off x="2106360" y="2795588"/>
                <a:ext cx="79717" cy="188119"/>
                <a:chOff x="2261103" y="1988344"/>
                <a:chExt cx="79717" cy="188119"/>
              </a:xfrm>
              <a:grpFill/>
            </p:grpSpPr>
            <p:sp>
              <p:nvSpPr>
                <p:cNvPr id="163" name="Freeform 162"/>
                <p:cNvSpPr/>
                <p:nvPr/>
              </p:nvSpPr>
              <p:spPr bwMode="auto">
                <a:xfrm>
                  <a:off x="2266950" y="1988344"/>
                  <a:ext cx="73819" cy="188119"/>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64" name="Straight Connector 163"/>
                <p:cNvCxnSpPr/>
                <p:nvPr/>
              </p:nvCxnSpPr>
              <p:spPr bwMode="auto">
                <a:xfrm rot="10800000">
                  <a:off x="2261103" y="2035969"/>
                  <a:ext cx="77297" cy="0"/>
                </a:xfrm>
                <a:prstGeom prst="line">
                  <a:avLst/>
                </a:prstGeom>
                <a:grpFill/>
                <a:ln w="9525" cap="flat" cmpd="sng" algn="ctr">
                  <a:solidFill>
                    <a:schemeClr val="accent1"/>
                  </a:solidFill>
                  <a:prstDash val="solid"/>
                  <a:round/>
                  <a:headEnd type="none" w="med" len="med"/>
                  <a:tailEnd type="none" w="med" len="med"/>
                </a:ln>
                <a:effectLst/>
              </p:spPr>
            </p:cxnSp>
            <p:cxnSp>
              <p:nvCxnSpPr>
                <p:cNvPr id="165" name="Straight Connector 164"/>
                <p:cNvCxnSpPr/>
                <p:nvPr/>
              </p:nvCxnSpPr>
              <p:spPr bwMode="auto">
                <a:xfrm rot="10800000">
                  <a:off x="2263523" y="2124075"/>
                  <a:ext cx="77297" cy="0"/>
                </a:xfrm>
                <a:prstGeom prst="line">
                  <a:avLst/>
                </a:prstGeom>
                <a:grpFill/>
                <a:ln w="9525" cap="flat" cmpd="sng" algn="ctr">
                  <a:solidFill>
                    <a:schemeClr val="accent1"/>
                  </a:solidFill>
                  <a:prstDash val="solid"/>
                  <a:round/>
                  <a:headEnd type="none" w="med" len="med"/>
                  <a:tailEnd type="none" w="med" len="med"/>
                </a:ln>
                <a:effectLst/>
              </p:spPr>
            </p:cxnSp>
          </p:grpSp>
        </p:grpSp>
        <p:grpSp>
          <p:nvGrpSpPr>
            <p:cNvPr id="143" name="Group 330"/>
            <p:cNvGrpSpPr/>
            <p:nvPr/>
          </p:nvGrpSpPr>
          <p:grpSpPr>
            <a:xfrm flipH="1">
              <a:off x="2390763" y="1788319"/>
              <a:ext cx="472917" cy="1245394"/>
              <a:chOff x="1805939" y="1788319"/>
              <a:chExt cx="472917" cy="1245394"/>
            </a:xfrm>
            <a:grpFill/>
          </p:grpSpPr>
          <p:sp>
            <p:nvSpPr>
              <p:cNvPr id="148" name="Rectangle 147"/>
              <p:cNvSpPr/>
              <p:nvPr/>
            </p:nvSpPr>
            <p:spPr bwMode="auto">
              <a:xfrm>
                <a:off x="1805939" y="2024090"/>
                <a:ext cx="382429" cy="77149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9" name="Rectangle 148"/>
              <p:cNvSpPr/>
              <p:nvPr/>
            </p:nvSpPr>
            <p:spPr bwMode="auto">
              <a:xfrm>
                <a:off x="2188368" y="1788319"/>
                <a:ext cx="90488" cy="1245394"/>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50" name="Freeform 149"/>
              <p:cNvSpPr/>
              <p:nvPr/>
            </p:nvSpPr>
            <p:spPr bwMode="auto">
              <a:xfrm>
                <a:off x="2114550" y="1835944"/>
                <a:ext cx="73819" cy="188119"/>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51" name="Straight Connector 150"/>
              <p:cNvCxnSpPr/>
              <p:nvPr/>
            </p:nvCxnSpPr>
            <p:spPr bwMode="auto">
              <a:xfrm rot="10800000">
                <a:off x="2108703" y="1883569"/>
                <a:ext cx="77297" cy="0"/>
              </a:xfrm>
              <a:prstGeom prst="line">
                <a:avLst/>
              </a:prstGeom>
              <a:grpFill/>
              <a:ln w="9525" cap="flat" cmpd="sng" algn="ctr">
                <a:solidFill>
                  <a:schemeClr val="accent1"/>
                </a:solidFill>
                <a:prstDash val="solid"/>
                <a:round/>
                <a:headEnd type="none" w="med" len="med"/>
                <a:tailEnd type="none" w="med" len="med"/>
              </a:ln>
              <a:effectLst/>
            </p:spPr>
          </p:cxnSp>
          <p:cxnSp>
            <p:nvCxnSpPr>
              <p:cNvPr id="152" name="Straight Connector 151"/>
              <p:cNvCxnSpPr/>
              <p:nvPr/>
            </p:nvCxnSpPr>
            <p:spPr bwMode="auto">
              <a:xfrm rot="10800000">
                <a:off x="2111123" y="1971675"/>
                <a:ext cx="77297" cy="0"/>
              </a:xfrm>
              <a:prstGeom prst="line">
                <a:avLst/>
              </a:prstGeom>
              <a:grpFill/>
              <a:ln w="9525" cap="flat" cmpd="sng" algn="ctr">
                <a:solidFill>
                  <a:schemeClr val="accent1"/>
                </a:solidFill>
                <a:prstDash val="solid"/>
                <a:round/>
                <a:headEnd type="none" w="med" len="med"/>
                <a:tailEnd type="none" w="med" len="med"/>
              </a:ln>
              <a:effectLst/>
            </p:spPr>
          </p:cxnSp>
          <p:grpSp>
            <p:nvGrpSpPr>
              <p:cNvPr id="153" name="Group 325"/>
              <p:cNvGrpSpPr/>
              <p:nvPr/>
            </p:nvGrpSpPr>
            <p:grpSpPr>
              <a:xfrm>
                <a:off x="2106360" y="2795588"/>
                <a:ext cx="79717" cy="188119"/>
                <a:chOff x="2261103" y="1988344"/>
                <a:chExt cx="79717" cy="188119"/>
              </a:xfrm>
              <a:grpFill/>
            </p:grpSpPr>
            <p:sp>
              <p:nvSpPr>
                <p:cNvPr id="154" name="Freeform 47"/>
                <p:cNvSpPr/>
                <p:nvPr/>
              </p:nvSpPr>
              <p:spPr bwMode="auto">
                <a:xfrm>
                  <a:off x="2266950" y="1988344"/>
                  <a:ext cx="73819" cy="188119"/>
                </a:xfrm>
                <a:custGeom>
                  <a:avLst/>
                  <a:gdLst>
                    <a:gd name="connsiteX0" fmla="*/ 71438 w 73819"/>
                    <a:gd name="connsiteY0" fmla="*/ 2381 h 188119"/>
                    <a:gd name="connsiteX1" fmla="*/ 9525 w 73819"/>
                    <a:gd name="connsiteY1" fmla="*/ 0 h 188119"/>
                    <a:gd name="connsiteX2" fmla="*/ 0 w 73819"/>
                    <a:gd name="connsiteY2" fmla="*/ 19050 h 188119"/>
                    <a:gd name="connsiteX3" fmla="*/ 2381 w 73819"/>
                    <a:gd name="connsiteY3" fmla="*/ 171450 h 188119"/>
                    <a:gd name="connsiteX4" fmla="*/ 16669 w 73819"/>
                    <a:gd name="connsiteY4" fmla="*/ 188119 h 188119"/>
                    <a:gd name="connsiteX5" fmla="*/ 73819 w 73819"/>
                    <a:gd name="connsiteY5" fmla="*/ 188119 h 188119"/>
                    <a:gd name="connsiteX6" fmla="*/ 71438 w 73819"/>
                    <a:gd name="connsiteY6" fmla="*/ 2381 h 188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819" h="188119">
                      <a:moveTo>
                        <a:pt x="71438" y="2381"/>
                      </a:moveTo>
                      <a:lnTo>
                        <a:pt x="9525" y="0"/>
                      </a:lnTo>
                      <a:lnTo>
                        <a:pt x="0" y="19050"/>
                      </a:lnTo>
                      <a:cubicBezTo>
                        <a:pt x="794" y="69850"/>
                        <a:pt x="1587" y="120650"/>
                        <a:pt x="2381" y="171450"/>
                      </a:cubicBezTo>
                      <a:lnTo>
                        <a:pt x="16669" y="188119"/>
                      </a:lnTo>
                      <a:lnTo>
                        <a:pt x="73819" y="188119"/>
                      </a:lnTo>
                      <a:cubicBezTo>
                        <a:pt x="73025" y="126206"/>
                        <a:pt x="72232" y="64294"/>
                        <a:pt x="71438" y="2381"/>
                      </a:cubicBezTo>
                      <a:close/>
                    </a:path>
                  </a:pathLst>
                </a:cu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ln>
                      <a:solidFill>
                        <a:schemeClr val="tx1"/>
                      </a:solidFill>
                    </a:ln>
                    <a:solidFill>
                      <a:srgbClr val="000000"/>
                    </a:solidFill>
                    <a:latin typeface="Arial" charset="0"/>
                  </a:endParaRPr>
                </a:p>
              </p:txBody>
            </p:sp>
            <p:cxnSp>
              <p:nvCxnSpPr>
                <p:cNvPr id="155" name="Straight Connector 48"/>
                <p:cNvCxnSpPr/>
                <p:nvPr/>
              </p:nvCxnSpPr>
              <p:spPr bwMode="auto">
                <a:xfrm rot="10800000">
                  <a:off x="2261103" y="2035969"/>
                  <a:ext cx="77297" cy="0"/>
                </a:xfrm>
                <a:prstGeom prst="line">
                  <a:avLst/>
                </a:prstGeom>
                <a:grpFill/>
                <a:ln w="9525" cap="flat" cmpd="sng" algn="ctr">
                  <a:solidFill>
                    <a:schemeClr val="accent1"/>
                  </a:solidFill>
                  <a:prstDash val="solid"/>
                  <a:round/>
                  <a:headEnd type="none" w="med" len="med"/>
                  <a:tailEnd type="none" w="med" len="med"/>
                </a:ln>
                <a:effectLst/>
              </p:spPr>
            </p:cxnSp>
            <p:cxnSp>
              <p:nvCxnSpPr>
                <p:cNvPr id="156" name="Straight Connector 155"/>
                <p:cNvCxnSpPr/>
                <p:nvPr/>
              </p:nvCxnSpPr>
              <p:spPr bwMode="auto">
                <a:xfrm rot="10800000">
                  <a:off x="2263523" y="2124075"/>
                  <a:ext cx="77297" cy="0"/>
                </a:xfrm>
                <a:prstGeom prst="line">
                  <a:avLst/>
                </a:prstGeom>
                <a:grpFill/>
                <a:ln w="9525" cap="flat" cmpd="sng" algn="ctr">
                  <a:solidFill>
                    <a:schemeClr val="accent1"/>
                  </a:solidFill>
                  <a:prstDash val="solid"/>
                  <a:round/>
                  <a:headEnd type="none" w="med" len="med"/>
                  <a:tailEnd type="none" w="med" len="med"/>
                </a:ln>
                <a:effectLst/>
              </p:spPr>
            </p:cxnSp>
          </p:grpSp>
        </p:grpSp>
        <p:sp>
          <p:nvSpPr>
            <p:cNvPr id="144" name="Rectangle 143"/>
            <p:cNvSpPr/>
            <p:nvPr/>
          </p:nvSpPr>
          <p:spPr bwMode="auto">
            <a:xfrm>
              <a:off x="2278856" y="1883569"/>
              <a:ext cx="111907" cy="88107"/>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5" name="Rectangle 144"/>
            <p:cNvSpPr/>
            <p:nvPr/>
          </p:nvSpPr>
          <p:spPr bwMode="auto">
            <a:xfrm>
              <a:off x="2278856" y="2369344"/>
              <a:ext cx="111907" cy="88107"/>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6" name="Rectangle 145"/>
            <p:cNvSpPr/>
            <p:nvPr/>
          </p:nvSpPr>
          <p:spPr bwMode="auto">
            <a:xfrm>
              <a:off x="2276492" y="2846530"/>
              <a:ext cx="111907" cy="88107"/>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7" name="Rectangle 146"/>
            <p:cNvSpPr/>
            <p:nvPr/>
          </p:nvSpPr>
          <p:spPr bwMode="auto">
            <a:xfrm>
              <a:off x="2314575" y="1816896"/>
              <a:ext cx="45719" cy="1197769"/>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20" name="Rectangle 19"/>
          <p:cNvSpPr/>
          <p:nvPr/>
        </p:nvSpPr>
        <p:spPr bwMode="auto">
          <a:xfrm>
            <a:off x="5501264" y="2250510"/>
            <a:ext cx="1463855" cy="33374"/>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22" name="Straight Connector 21"/>
          <p:cNvCxnSpPr/>
          <p:nvPr/>
        </p:nvCxnSpPr>
        <p:spPr bwMode="auto">
          <a:xfrm>
            <a:off x="5474786" y="2267314"/>
            <a:ext cx="1590388" cy="0"/>
          </a:xfrm>
          <a:prstGeom prst="line">
            <a:avLst/>
          </a:prstGeom>
          <a:solidFill>
            <a:schemeClr val="folHlink"/>
          </a:solidFill>
          <a:ln w="9525" cap="flat" cmpd="sng" algn="ctr">
            <a:solidFill>
              <a:schemeClr val="accent1"/>
            </a:solidFill>
            <a:prstDash val="lgDashDot"/>
            <a:round/>
            <a:headEnd type="none" w="med" len="med"/>
            <a:tailEnd type="none" w="med" len="med"/>
          </a:ln>
          <a:effectLst/>
        </p:spPr>
      </p:cxnSp>
      <p:grpSp>
        <p:nvGrpSpPr>
          <p:cNvPr id="3" name="Group 2"/>
          <p:cNvGrpSpPr/>
          <p:nvPr/>
        </p:nvGrpSpPr>
        <p:grpSpPr>
          <a:xfrm>
            <a:off x="5108571" y="2208367"/>
            <a:ext cx="392693" cy="521904"/>
            <a:chOff x="3584570" y="2208367"/>
            <a:chExt cx="392693" cy="521904"/>
          </a:xfrm>
        </p:grpSpPr>
        <p:sp>
          <p:nvSpPr>
            <p:cNvPr id="21" name="Freeform 20"/>
            <p:cNvSpPr/>
            <p:nvPr/>
          </p:nvSpPr>
          <p:spPr bwMode="auto">
            <a:xfrm>
              <a:off x="3759921" y="2545089"/>
              <a:ext cx="217342" cy="185182"/>
            </a:xfrm>
            <a:custGeom>
              <a:avLst/>
              <a:gdLst>
                <a:gd name="connsiteX0" fmla="*/ 0 w 752475"/>
                <a:gd name="connsiteY0" fmla="*/ 0 h 642937"/>
                <a:gd name="connsiteX1" fmla="*/ 0 w 752475"/>
                <a:gd name="connsiteY1" fmla="*/ 640556 h 642937"/>
                <a:gd name="connsiteX2" fmla="*/ 752475 w 752475"/>
                <a:gd name="connsiteY2" fmla="*/ 642937 h 642937"/>
                <a:gd name="connsiteX3" fmla="*/ 750093 w 752475"/>
                <a:gd name="connsiteY3" fmla="*/ 2381 h 642937"/>
                <a:gd name="connsiteX4" fmla="*/ 700087 w 752475"/>
                <a:gd name="connsiteY4" fmla="*/ 4762 h 642937"/>
                <a:gd name="connsiteX5" fmla="*/ 702468 w 752475"/>
                <a:gd name="connsiteY5" fmla="*/ 588169 h 642937"/>
                <a:gd name="connsiteX6" fmla="*/ 47625 w 752475"/>
                <a:gd name="connsiteY6" fmla="*/ 588169 h 642937"/>
                <a:gd name="connsiteX7" fmla="*/ 0 w 752475"/>
                <a:gd name="connsiteY7" fmla="*/ 0 h 642937"/>
                <a:gd name="connsiteX0" fmla="*/ 0 w 752475"/>
                <a:gd name="connsiteY0" fmla="*/ 0 h 642937"/>
                <a:gd name="connsiteX1" fmla="*/ 0 w 752475"/>
                <a:gd name="connsiteY1" fmla="*/ 640556 h 642937"/>
                <a:gd name="connsiteX2" fmla="*/ 752475 w 752475"/>
                <a:gd name="connsiteY2" fmla="*/ 642937 h 642937"/>
                <a:gd name="connsiteX3" fmla="*/ 750093 w 752475"/>
                <a:gd name="connsiteY3" fmla="*/ 2381 h 642937"/>
                <a:gd name="connsiteX4" fmla="*/ 700087 w 752475"/>
                <a:gd name="connsiteY4" fmla="*/ 4762 h 642937"/>
                <a:gd name="connsiteX5" fmla="*/ 702468 w 752475"/>
                <a:gd name="connsiteY5" fmla="*/ 588169 h 642937"/>
                <a:gd name="connsiteX6" fmla="*/ 47625 w 752475"/>
                <a:gd name="connsiteY6" fmla="*/ 588169 h 642937"/>
                <a:gd name="connsiteX7" fmla="*/ 23812 w 752475"/>
                <a:gd name="connsiteY7" fmla="*/ 316706 h 642937"/>
                <a:gd name="connsiteX8" fmla="*/ 0 w 752475"/>
                <a:gd name="connsiteY8" fmla="*/ 0 h 642937"/>
                <a:gd name="connsiteX0" fmla="*/ 0 w 752475"/>
                <a:gd name="connsiteY0" fmla="*/ 0 h 642937"/>
                <a:gd name="connsiteX1" fmla="*/ 0 w 752475"/>
                <a:gd name="connsiteY1" fmla="*/ 640556 h 642937"/>
                <a:gd name="connsiteX2" fmla="*/ 752475 w 752475"/>
                <a:gd name="connsiteY2" fmla="*/ 642937 h 642937"/>
                <a:gd name="connsiteX3" fmla="*/ 750093 w 752475"/>
                <a:gd name="connsiteY3" fmla="*/ 2381 h 642937"/>
                <a:gd name="connsiteX4" fmla="*/ 700087 w 752475"/>
                <a:gd name="connsiteY4" fmla="*/ 4762 h 642937"/>
                <a:gd name="connsiteX5" fmla="*/ 702468 w 752475"/>
                <a:gd name="connsiteY5" fmla="*/ 588169 h 642937"/>
                <a:gd name="connsiteX6" fmla="*/ 47625 w 752475"/>
                <a:gd name="connsiteY6" fmla="*/ 588169 h 642937"/>
                <a:gd name="connsiteX7" fmla="*/ 46669 w 752475"/>
                <a:gd name="connsiteY7" fmla="*/ 1317 h 642937"/>
                <a:gd name="connsiteX8" fmla="*/ 0 w 752475"/>
                <a:gd name="connsiteY8" fmla="*/ 0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2475" h="642937">
                  <a:moveTo>
                    <a:pt x="0" y="0"/>
                  </a:moveTo>
                  <a:lnTo>
                    <a:pt x="0" y="640556"/>
                  </a:lnTo>
                  <a:lnTo>
                    <a:pt x="752475" y="642937"/>
                  </a:lnTo>
                  <a:lnTo>
                    <a:pt x="750093" y="2381"/>
                  </a:lnTo>
                  <a:lnTo>
                    <a:pt x="700087" y="4762"/>
                  </a:lnTo>
                  <a:cubicBezTo>
                    <a:pt x="700881" y="199231"/>
                    <a:pt x="701674" y="393700"/>
                    <a:pt x="702468" y="588169"/>
                  </a:cubicBezTo>
                  <a:lnTo>
                    <a:pt x="47625" y="588169"/>
                  </a:lnTo>
                  <a:cubicBezTo>
                    <a:pt x="47306" y="392552"/>
                    <a:pt x="46988" y="196934"/>
                    <a:pt x="46669" y="1317"/>
                  </a:cubicBezTo>
                  <a:lnTo>
                    <a:pt x="0" y="0"/>
                  </a:lnTo>
                  <a:close/>
                </a:path>
              </a:pathLst>
            </a:cu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23" name="Group 759"/>
            <p:cNvGrpSpPr/>
            <p:nvPr/>
          </p:nvGrpSpPr>
          <p:grpSpPr>
            <a:xfrm>
              <a:off x="3759921" y="2454763"/>
              <a:ext cx="34848" cy="90356"/>
              <a:chOff x="3024188" y="3995599"/>
              <a:chExt cx="120650" cy="313708"/>
            </a:xfrm>
            <a:solidFill>
              <a:schemeClr val="bg1"/>
            </a:solidFill>
          </p:grpSpPr>
          <p:sp>
            <p:nvSpPr>
              <p:cNvPr id="137" name="Rectangle 136"/>
              <p:cNvSpPr/>
              <p:nvPr/>
            </p:nvSpPr>
            <p:spPr bwMode="auto">
              <a:xfrm>
                <a:off x="3024188" y="3995599"/>
                <a:ext cx="120650" cy="31370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8" name="Rectangle 137"/>
              <p:cNvSpPr/>
              <p:nvPr/>
            </p:nvSpPr>
            <p:spPr bwMode="auto">
              <a:xfrm>
                <a:off x="3024188" y="4026253"/>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9" name="Rectangle 138"/>
              <p:cNvSpPr/>
              <p:nvPr/>
            </p:nvSpPr>
            <p:spPr bwMode="auto">
              <a:xfrm>
                <a:off x="3024188" y="4209980"/>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0" name="Oval 139"/>
              <p:cNvSpPr/>
              <p:nvPr/>
            </p:nvSpPr>
            <p:spPr bwMode="auto">
              <a:xfrm>
                <a:off x="3052760" y="4025967"/>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41" name="Oval 140"/>
              <p:cNvSpPr/>
              <p:nvPr/>
            </p:nvSpPr>
            <p:spPr bwMode="auto">
              <a:xfrm>
                <a:off x="3055141" y="4208313"/>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grpSp>
          <p:nvGrpSpPr>
            <p:cNvPr id="24" name="Group 752"/>
            <p:cNvGrpSpPr/>
            <p:nvPr/>
          </p:nvGrpSpPr>
          <p:grpSpPr>
            <a:xfrm>
              <a:off x="3941498" y="2455112"/>
              <a:ext cx="34848" cy="90356"/>
              <a:chOff x="3024188" y="3995599"/>
              <a:chExt cx="120650" cy="313708"/>
            </a:xfrm>
            <a:solidFill>
              <a:schemeClr val="bg1"/>
            </a:solidFill>
          </p:grpSpPr>
          <p:sp>
            <p:nvSpPr>
              <p:cNvPr id="132" name="Rectangle 131"/>
              <p:cNvSpPr/>
              <p:nvPr/>
            </p:nvSpPr>
            <p:spPr bwMode="auto">
              <a:xfrm>
                <a:off x="3024188" y="3995599"/>
                <a:ext cx="120650" cy="31370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3" name="Rectangle 132"/>
              <p:cNvSpPr/>
              <p:nvPr/>
            </p:nvSpPr>
            <p:spPr bwMode="auto">
              <a:xfrm>
                <a:off x="3024188" y="4026253"/>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4" name="Rectangle 133"/>
              <p:cNvSpPr/>
              <p:nvPr/>
            </p:nvSpPr>
            <p:spPr bwMode="auto">
              <a:xfrm>
                <a:off x="3024188" y="4209980"/>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5" name="Oval 134"/>
              <p:cNvSpPr/>
              <p:nvPr/>
            </p:nvSpPr>
            <p:spPr bwMode="auto">
              <a:xfrm>
                <a:off x="3052760" y="4025967"/>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6" name="Oval 135"/>
              <p:cNvSpPr/>
              <p:nvPr/>
            </p:nvSpPr>
            <p:spPr bwMode="auto">
              <a:xfrm>
                <a:off x="3055141" y="4208313"/>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grpSp>
          <p:nvGrpSpPr>
            <p:cNvPr id="25" name="Group 744"/>
            <p:cNvGrpSpPr/>
            <p:nvPr/>
          </p:nvGrpSpPr>
          <p:grpSpPr>
            <a:xfrm>
              <a:off x="3759921" y="2223381"/>
              <a:ext cx="34848" cy="90356"/>
              <a:chOff x="3024188" y="3995599"/>
              <a:chExt cx="120650" cy="313708"/>
            </a:xfrm>
            <a:solidFill>
              <a:schemeClr val="bg1"/>
            </a:solidFill>
          </p:grpSpPr>
          <p:sp>
            <p:nvSpPr>
              <p:cNvPr id="127" name="Rectangle 126"/>
              <p:cNvSpPr/>
              <p:nvPr/>
            </p:nvSpPr>
            <p:spPr bwMode="auto">
              <a:xfrm>
                <a:off x="3024188" y="3995599"/>
                <a:ext cx="120650" cy="31370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8" name="Rectangle 127"/>
              <p:cNvSpPr/>
              <p:nvPr/>
            </p:nvSpPr>
            <p:spPr bwMode="auto">
              <a:xfrm>
                <a:off x="3024188" y="4026253"/>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9" name="Rectangle 128"/>
              <p:cNvSpPr/>
              <p:nvPr/>
            </p:nvSpPr>
            <p:spPr bwMode="auto">
              <a:xfrm>
                <a:off x="3024188" y="4209980"/>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0" name="Oval 129"/>
              <p:cNvSpPr/>
              <p:nvPr/>
            </p:nvSpPr>
            <p:spPr bwMode="auto">
              <a:xfrm>
                <a:off x="3052760" y="4025967"/>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31" name="Oval 130"/>
              <p:cNvSpPr/>
              <p:nvPr/>
            </p:nvSpPr>
            <p:spPr bwMode="auto">
              <a:xfrm>
                <a:off x="3055141" y="4208313"/>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grpSp>
          <p:nvGrpSpPr>
            <p:cNvPr id="26" name="Group 745"/>
            <p:cNvGrpSpPr/>
            <p:nvPr/>
          </p:nvGrpSpPr>
          <p:grpSpPr>
            <a:xfrm>
              <a:off x="3941498" y="2222098"/>
              <a:ext cx="34848" cy="90356"/>
              <a:chOff x="3024188" y="3995599"/>
              <a:chExt cx="120650" cy="313708"/>
            </a:xfrm>
            <a:solidFill>
              <a:schemeClr val="bg1"/>
            </a:solidFill>
          </p:grpSpPr>
          <p:sp>
            <p:nvSpPr>
              <p:cNvPr id="122" name="Rectangle 121"/>
              <p:cNvSpPr/>
              <p:nvPr/>
            </p:nvSpPr>
            <p:spPr bwMode="auto">
              <a:xfrm>
                <a:off x="3024188" y="3995599"/>
                <a:ext cx="120650" cy="313708"/>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3" name="Rectangle 122"/>
              <p:cNvSpPr/>
              <p:nvPr/>
            </p:nvSpPr>
            <p:spPr bwMode="auto">
              <a:xfrm>
                <a:off x="3024188" y="4026253"/>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4" name="Rectangle 123"/>
              <p:cNvSpPr/>
              <p:nvPr/>
            </p:nvSpPr>
            <p:spPr bwMode="auto">
              <a:xfrm>
                <a:off x="3024188" y="4209980"/>
                <a:ext cx="120650" cy="62655"/>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5" name="Oval 124"/>
              <p:cNvSpPr/>
              <p:nvPr/>
            </p:nvSpPr>
            <p:spPr bwMode="auto">
              <a:xfrm>
                <a:off x="3052760" y="4025967"/>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126" name="Oval 125"/>
              <p:cNvSpPr/>
              <p:nvPr/>
            </p:nvSpPr>
            <p:spPr bwMode="auto">
              <a:xfrm>
                <a:off x="3055141" y="4208313"/>
                <a:ext cx="61914" cy="61914"/>
              </a:xfrm>
              <a:prstGeom prst="ellipse">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sp>
          <p:nvSpPr>
            <p:cNvPr id="27" name="Rectangle 26"/>
            <p:cNvSpPr/>
            <p:nvPr/>
          </p:nvSpPr>
          <p:spPr bwMode="auto">
            <a:xfrm>
              <a:off x="3584570" y="2482641"/>
              <a:ext cx="391776" cy="33868"/>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nvGrpSpPr>
            <p:cNvPr id="28" name="Group 733"/>
            <p:cNvGrpSpPr/>
            <p:nvPr/>
          </p:nvGrpSpPr>
          <p:grpSpPr>
            <a:xfrm>
              <a:off x="3826481" y="2230965"/>
              <a:ext cx="79785" cy="468442"/>
              <a:chOff x="3593305" y="4021931"/>
              <a:chExt cx="276228" cy="1626394"/>
            </a:xfrm>
            <a:solidFill>
              <a:schemeClr val="bg1"/>
            </a:solidFill>
          </p:grpSpPr>
          <p:sp>
            <p:nvSpPr>
              <p:cNvPr id="47" name="Rectangle 46"/>
              <p:cNvSpPr/>
              <p:nvPr/>
            </p:nvSpPr>
            <p:spPr bwMode="auto">
              <a:xfrm>
                <a:off x="3595688" y="4021931"/>
                <a:ext cx="271462" cy="246382"/>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48" name="Rectangle 47"/>
              <p:cNvSpPr/>
              <p:nvPr/>
            </p:nvSpPr>
            <p:spPr bwMode="auto">
              <a:xfrm>
                <a:off x="3595688" y="4263424"/>
                <a:ext cx="271462" cy="1384901"/>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49" name="Straight Connector 48"/>
              <p:cNvCxnSpPr/>
              <p:nvPr/>
            </p:nvCxnSpPr>
            <p:spPr bwMode="auto">
              <a:xfrm>
                <a:off x="3595688" y="414813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0" name="Straight Connector 49"/>
              <p:cNvCxnSpPr/>
              <p:nvPr/>
            </p:nvCxnSpPr>
            <p:spPr bwMode="auto">
              <a:xfrm>
                <a:off x="3595688" y="409411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1" name="Straight Connector 50"/>
              <p:cNvCxnSpPr/>
              <p:nvPr/>
            </p:nvCxnSpPr>
            <p:spPr bwMode="auto">
              <a:xfrm>
                <a:off x="3595688" y="405660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2" name="Straight Connector 51"/>
              <p:cNvCxnSpPr/>
              <p:nvPr/>
            </p:nvCxnSpPr>
            <p:spPr bwMode="auto">
              <a:xfrm>
                <a:off x="3598071" y="4026436"/>
                <a:ext cx="271462" cy="0"/>
              </a:xfrm>
              <a:prstGeom prst="line">
                <a:avLst/>
              </a:prstGeom>
              <a:grpFill/>
              <a:ln w="9525" cap="flat" cmpd="sng" algn="ctr">
                <a:solidFill>
                  <a:schemeClr val="accent1"/>
                </a:solidFill>
                <a:prstDash val="solid"/>
                <a:round/>
                <a:headEnd type="none" w="med" len="med"/>
                <a:tailEnd type="none" w="med" len="med"/>
              </a:ln>
              <a:effectLst/>
            </p:spPr>
          </p:cxnSp>
          <p:sp>
            <p:nvSpPr>
              <p:cNvPr id="53" name="Rectangle 52"/>
              <p:cNvSpPr/>
              <p:nvPr/>
            </p:nvSpPr>
            <p:spPr bwMode="auto">
              <a:xfrm>
                <a:off x="3595688" y="4021931"/>
                <a:ext cx="271462" cy="246382"/>
              </a:xfrm>
              <a:prstGeom prst="rect">
                <a:avLst/>
              </a:prstGeom>
              <a:grp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cxnSp>
            <p:nvCxnSpPr>
              <p:cNvPr id="54" name="Straight Connector 53"/>
              <p:cNvCxnSpPr/>
              <p:nvPr/>
            </p:nvCxnSpPr>
            <p:spPr bwMode="auto">
              <a:xfrm>
                <a:off x="3595688" y="414813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5" name="Straight Connector 54"/>
              <p:cNvCxnSpPr/>
              <p:nvPr/>
            </p:nvCxnSpPr>
            <p:spPr bwMode="auto">
              <a:xfrm>
                <a:off x="3595688" y="409411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6" name="Straight Connector 55"/>
              <p:cNvCxnSpPr/>
              <p:nvPr/>
            </p:nvCxnSpPr>
            <p:spPr bwMode="auto">
              <a:xfrm>
                <a:off x="3595688" y="405660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57" name="Straight Connector 56"/>
              <p:cNvCxnSpPr/>
              <p:nvPr/>
            </p:nvCxnSpPr>
            <p:spPr bwMode="auto">
              <a:xfrm>
                <a:off x="3595690" y="4033579"/>
                <a:ext cx="271462" cy="0"/>
              </a:xfrm>
              <a:prstGeom prst="line">
                <a:avLst/>
              </a:prstGeom>
              <a:grpFill/>
              <a:ln w="9525" cap="flat" cmpd="sng" algn="ctr">
                <a:solidFill>
                  <a:schemeClr val="accent1"/>
                </a:solidFill>
                <a:prstDash val="solid"/>
                <a:round/>
                <a:headEnd type="none" w="med" len="med"/>
                <a:tailEnd type="none" w="med" len="med"/>
              </a:ln>
              <a:effectLst/>
            </p:spPr>
          </p:cxnSp>
          <p:grpSp>
            <p:nvGrpSpPr>
              <p:cNvPr id="58" name="Group 663"/>
              <p:cNvGrpSpPr/>
              <p:nvPr/>
            </p:nvGrpSpPr>
            <p:grpSpPr>
              <a:xfrm flipV="1">
                <a:off x="3595686" y="4149219"/>
                <a:ext cx="271464" cy="114552"/>
                <a:chOff x="3748088" y="4185979"/>
                <a:chExt cx="271464" cy="114552"/>
              </a:xfrm>
              <a:grpFill/>
            </p:grpSpPr>
            <p:cxnSp>
              <p:nvCxnSpPr>
                <p:cNvPr id="118" name="Straight Connector 117"/>
                <p:cNvCxnSpPr/>
                <p:nvPr/>
              </p:nvCxnSpPr>
              <p:spPr bwMode="auto">
                <a:xfrm>
                  <a:off x="3748088" y="430053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9" name="Straight Connector 118"/>
                <p:cNvCxnSpPr/>
                <p:nvPr/>
              </p:nvCxnSpPr>
              <p:spPr bwMode="auto">
                <a:xfrm>
                  <a:off x="3748088" y="424651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20" name="Straight Connector 119"/>
                <p:cNvCxnSpPr/>
                <p:nvPr/>
              </p:nvCxnSpPr>
              <p:spPr bwMode="auto">
                <a:xfrm>
                  <a:off x="3748088" y="420900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21" name="Straight Connector 120"/>
                <p:cNvCxnSpPr/>
                <p:nvPr/>
              </p:nvCxnSpPr>
              <p:spPr bwMode="auto">
                <a:xfrm>
                  <a:off x="3748090" y="4185979"/>
                  <a:ext cx="271462" cy="0"/>
                </a:xfrm>
                <a:prstGeom prst="line">
                  <a:avLst/>
                </a:prstGeom>
                <a:grpFill/>
                <a:ln w="9525" cap="flat" cmpd="sng" algn="ctr">
                  <a:solidFill>
                    <a:schemeClr val="accent1"/>
                  </a:solidFill>
                  <a:prstDash val="solid"/>
                  <a:round/>
                  <a:headEnd type="none" w="med" len="med"/>
                  <a:tailEnd type="none" w="med" len="med"/>
                </a:ln>
                <a:effectLst/>
              </p:spPr>
            </p:cxnSp>
          </p:grpSp>
          <p:cxnSp>
            <p:nvCxnSpPr>
              <p:cNvPr id="59" name="Straight Connector 58"/>
              <p:cNvCxnSpPr/>
              <p:nvPr/>
            </p:nvCxnSpPr>
            <p:spPr bwMode="auto">
              <a:xfrm flipV="1">
                <a:off x="3598071" y="42792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0" name="Straight Connector 59"/>
              <p:cNvCxnSpPr/>
              <p:nvPr/>
            </p:nvCxnSpPr>
            <p:spPr bwMode="auto">
              <a:xfrm flipV="1">
                <a:off x="3595686" y="430498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1" name="Straight Connector 60"/>
              <p:cNvCxnSpPr/>
              <p:nvPr/>
            </p:nvCxnSpPr>
            <p:spPr bwMode="auto">
              <a:xfrm flipV="1">
                <a:off x="3595686" y="4351804"/>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2" name="Straight Connector 61"/>
              <p:cNvCxnSpPr/>
              <p:nvPr/>
            </p:nvCxnSpPr>
            <p:spPr bwMode="auto">
              <a:xfrm flipV="1">
                <a:off x="3595686" y="439932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3" name="Straight Connector 62"/>
              <p:cNvCxnSpPr/>
              <p:nvPr/>
            </p:nvCxnSpPr>
            <p:spPr bwMode="auto">
              <a:xfrm flipV="1">
                <a:off x="3595686" y="439932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4" name="Straight Connector 63"/>
              <p:cNvCxnSpPr/>
              <p:nvPr/>
            </p:nvCxnSpPr>
            <p:spPr bwMode="auto">
              <a:xfrm flipV="1">
                <a:off x="3595686" y="444684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5" name="Straight Connector 64"/>
              <p:cNvCxnSpPr/>
              <p:nvPr/>
            </p:nvCxnSpPr>
            <p:spPr bwMode="auto">
              <a:xfrm flipV="1">
                <a:off x="3595686" y="444684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6" name="Straight Connector 65"/>
              <p:cNvCxnSpPr/>
              <p:nvPr/>
            </p:nvCxnSpPr>
            <p:spPr bwMode="auto">
              <a:xfrm flipV="1">
                <a:off x="3595686" y="44943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7" name="Straight Connector 66"/>
              <p:cNvCxnSpPr/>
              <p:nvPr/>
            </p:nvCxnSpPr>
            <p:spPr bwMode="auto">
              <a:xfrm flipV="1">
                <a:off x="3595686" y="44943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8" name="Straight Connector 67"/>
              <p:cNvCxnSpPr/>
              <p:nvPr/>
            </p:nvCxnSpPr>
            <p:spPr bwMode="auto">
              <a:xfrm flipV="1">
                <a:off x="3595686" y="454188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69" name="Straight Connector 68"/>
              <p:cNvCxnSpPr/>
              <p:nvPr/>
            </p:nvCxnSpPr>
            <p:spPr bwMode="auto">
              <a:xfrm flipV="1">
                <a:off x="3595686" y="454188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0" name="Straight Connector 69"/>
              <p:cNvCxnSpPr/>
              <p:nvPr/>
            </p:nvCxnSpPr>
            <p:spPr bwMode="auto">
              <a:xfrm flipV="1">
                <a:off x="3595686" y="458940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1" name="Straight Connector 70"/>
              <p:cNvCxnSpPr/>
              <p:nvPr/>
            </p:nvCxnSpPr>
            <p:spPr bwMode="auto">
              <a:xfrm flipV="1">
                <a:off x="3595686" y="458940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2" name="Straight Connector 71"/>
              <p:cNvCxnSpPr/>
              <p:nvPr/>
            </p:nvCxnSpPr>
            <p:spPr bwMode="auto">
              <a:xfrm flipV="1">
                <a:off x="3595686" y="463693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3" name="Straight Connector 72"/>
              <p:cNvCxnSpPr/>
              <p:nvPr/>
            </p:nvCxnSpPr>
            <p:spPr bwMode="auto">
              <a:xfrm flipV="1">
                <a:off x="3595686" y="463881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4" name="Straight Connector 73"/>
              <p:cNvCxnSpPr/>
              <p:nvPr/>
            </p:nvCxnSpPr>
            <p:spPr bwMode="auto">
              <a:xfrm flipV="1">
                <a:off x="3595686" y="468633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5" name="Straight Connector 74"/>
              <p:cNvCxnSpPr/>
              <p:nvPr/>
            </p:nvCxnSpPr>
            <p:spPr bwMode="auto">
              <a:xfrm flipV="1">
                <a:off x="3595686" y="468633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6" name="Straight Connector 75"/>
              <p:cNvCxnSpPr/>
              <p:nvPr/>
            </p:nvCxnSpPr>
            <p:spPr bwMode="auto">
              <a:xfrm flipV="1">
                <a:off x="3595686" y="473385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7" name="Straight Connector 76"/>
              <p:cNvCxnSpPr/>
              <p:nvPr/>
            </p:nvCxnSpPr>
            <p:spPr bwMode="auto">
              <a:xfrm flipV="1">
                <a:off x="3595686" y="473385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8" name="Straight Connector 77"/>
              <p:cNvCxnSpPr/>
              <p:nvPr/>
            </p:nvCxnSpPr>
            <p:spPr bwMode="auto">
              <a:xfrm flipV="1">
                <a:off x="3595686" y="478137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79" name="Straight Connector 78"/>
              <p:cNvCxnSpPr/>
              <p:nvPr/>
            </p:nvCxnSpPr>
            <p:spPr bwMode="auto">
              <a:xfrm flipV="1">
                <a:off x="3595686" y="478137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0" name="Straight Connector 79"/>
              <p:cNvCxnSpPr/>
              <p:nvPr/>
            </p:nvCxnSpPr>
            <p:spPr bwMode="auto">
              <a:xfrm flipV="1">
                <a:off x="3595686" y="482890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1" name="Straight Connector 80"/>
              <p:cNvCxnSpPr/>
              <p:nvPr/>
            </p:nvCxnSpPr>
            <p:spPr bwMode="auto">
              <a:xfrm flipV="1">
                <a:off x="3598071" y="482890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2" name="Straight Connector 81"/>
              <p:cNvCxnSpPr/>
              <p:nvPr/>
            </p:nvCxnSpPr>
            <p:spPr bwMode="auto">
              <a:xfrm flipV="1">
                <a:off x="3598071" y="487642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3" name="Straight Connector 82"/>
              <p:cNvCxnSpPr/>
              <p:nvPr/>
            </p:nvCxnSpPr>
            <p:spPr bwMode="auto">
              <a:xfrm flipV="1">
                <a:off x="3595686" y="487642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4" name="Straight Connector 83"/>
              <p:cNvCxnSpPr/>
              <p:nvPr/>
            </p:nvCxnSpPr>
            <p:spPr bwMode="auto">
              <a:xfrm flipV="1">
                <a:off x="3595686" y="4923942"/>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5" name="Straight Connector 84"/>
              <p:cNvCxnSpPr/>
              <p:nvPr/>
            </p:nvCxnSpPr>
            <p:spPr bwMode="auto">
              <a:xfrm flipV="1">
                <a:off x="3595686" y="492490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6" name="Straight Connector 85"/>
              <p:cNvCxnSpPr/>
              <p:nvPr/>
            </p:nvCxnSpPr>
            <p:spPr bwMode="auto">
              <a:xfrm flipV="1">
                <a:off x="3595686" y="4972426"/>
                <a:ext cx="271462" cy="0"/>
              </a:xfrm>
              <a:prstGeom prst="line">
                <a:avLst/>
              </a:prstGeom>
              <a:grpFill/>
              <a:ln w="9525" cap="flat" cmpd="sng" algn="ctr">
                <a:solidFill>
                  <a:schemeClr val="accent1"/>
                </a:solidFill>
                <a:prstDash val="solid"/>
                <a:round/>
                <a:headEnd type="none" w="med" len="med"/>
                <a:tailEnd type="none" w="med" len="med"/>
              </a:ln>
              <a:effectLst/>
            </p:spPr>
          </p:cxnSp>
          <p:grpSp>
            <p:nvGrpSpPr>
              <p:cNvPr id="87" name="Group 730"/>
              <p:cNvGrpSpPr/>
              <p:nvPr/>
            </p:nvGrpSpPr>
            <p:grpSpPr>
              <a:xfrm flipV="1">
                <a:off x="3593305" y="4954595"/>
                <a:ext cx="273847" cy="693159"/>
                <a:chOff x="3748086" y="4431667"/>
                <a:chExt cx="273847" cy="693159"/>
              </a:xfrm>
              <a:grpFill/>
            </p:grpSpPr>
            <p:cxnSp>
              <p:nvCxnSpPr>
                <p:cNvPr id="90" name="Straight Connector 89"/>
                <p:cNvCxnSpPr/>
                <p:nvPr/>
              </p:nvCxnSpPr>
              <p:spPr bwMode="auto">
                <a:xfrm flipV="1">
                  <a:off x="3750471" y="44316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1" name="Straight Connector 90"/>
                <p:cNvCxnSpPr/>
                <p:nvPr/>
              </p:nvCxnSpPr>
              <p:spPr bwMode="auto">
                <a:xfrm flipV="1">
                  <a:off x="3748086" y="445738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2" name="Straight Connector 91"/>
                <p:cNvCxnSpPr/>
                <p:nvPr/>
              </p:nvCxnSpPr>
              <p:spPr bwMode="auto">
                <a:xfrm flipV="1">
                  <a:off x="3748086" y="4504204"/>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3" name="Straight Connector 92"/>
                <p:cNvCxnSpPr/>
                <p:nvPr/>
              </p:nvCxnSpPr>
              <p:spPr bwMode="auto">
                <a:xfrm flipV="1">
                  <a:off x="3748086" y="455172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4" name="Straight Connector 93"/>
                <p:cNvCxnSpPr/>
                <p:nvPr/>
              </p:nvCxnSpPr>
              <p:spPr bwMode="auto">
                <a:xfrm flipV="1">
                  <a:off x="3748086" y="455172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5" name="Straight Connector 94"/>
                <p:cNvCxnSpPr/>
                <p:nvPr/>
              </p:nvCxnSpPr>
              <p:spPr bwMode="auto">
                <a:xfrm flipV="1">
                  <a:off x="3748086" y="459924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6" name="Straight Connector 95"/>
                <p:cNvCxnSpPr/>
                <p:nvPr/>
              </p:nvCxnSpPr>
              <p:spPr bwMode="auto">
                <a:xfrm flipV="1">
                  <a:off x="3748086" y="459924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7" name="Straight Connector 96"/>
                <p:cNvCxnSpPr/>
                <p:nvPr/>
              </p:nvCxnSpPr>
              <p:spPr bwMode="auto">
                <a:xfrm flipV="1">
                  <a:off x="3748086" y="46467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8" name="Straight Connector 97"/>
                <p:cNvCxnSpPr/>
                <p:nvPr/>
              </p:nvCxnSpPr>
              <p:spPr bwMode="auto">
                <a:xfrm flipV="1">
                  <a:off x="3748086" y="464676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99" name="Straight Connector 98"/>
                <p:cNvCxnSpPr/>
                <p:nvPr/>
              </p:nvCxnSpPr>
              <p:spPr bwMode="auto">
                <a:xfrm flipV="1">
                  <a:off x="3748086" y="469428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0" name="Straight Connector 99"/>
                <p:cNvCxnSpPr/>
                <p:nvPr/>
              </p:nvCxnSpPr>
              <p:spPr bwMode="auto">
                <a:xfrm flipV="1">
                  <a:off x="3748086" y="469428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1" name="Straight Connector 100"/>
                <p:cNvCxnSpPr/>
                <p:nvPr/>
              </p:nvCxnSpPr>
              <p:spPr bwMode="auto">
                <a:xfrm flipV="1">
                  <a:off x="3748086" y="474180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2" name="Straight Connector 101"/>
                <p:cNvCxnSpPr/>
                <p:nvPr/>
              </p:nvCxnSpPr>
              <p:spPr bwMode="auto">
                <a:xfrm flipV="1">
                  <a:off x="3748086" y="474180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3" name="Straight Connector 102"/>
                <p:cNvCxnSpPr/>
                <p:nvPr/>
              </p:nvCxnSpPr>
              <p:spPr bwMode="auto">
                <a:xfrm flipV="1">
                  <a:off x="3748086" y="478933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4" name="Straight Connector 103"/>
                <p:cNvCxnSpPr/>
                <p:nvPr/>
              </p:nvCxnSpPr>
              <p:spPr bwMode="auto">
                <a:xfrm flipV="1">
                  <a:off x="3748086" y="4791216"/>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5" name="Straight Connector 104"/>
                <p:cNvCxnSpPr/>
                <p:nvPr/>
              </p:nvCxnSpPr>
              <p:spPr bwMode="auto">
                <a:xfrm flipV="1">
                  <a:off x="3748086" y="483873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6" name="Straight Connector 105"/>
                <p:cNvCxnSpPr/>
                <p:nvPr/>
              </p:nvCxnSpPr>
              <p:spPr bwMode="auto">
                <a:xfrm flipV="1">
                  <a:off x="3748086" y="4838737"/>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7" name="Straight Connector 106"/>
                <p:cNvCxnSpPr/>
                <p:nvPr/>
              </p:nvCxnSpPr>
              <p:spPr bwMode="auto">
                <a:xfrm flipV="1">
                  <a:off x="3748086" y="488625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8" name="Straight Connector 107"/>
                <p:cNvCxnSpPr/>
                <p:nvPr/>
              </p:nvCxnSpPr>
              <p:spPr bwMode="auto">
                <a:xfrm flipV="1">
                  <a:off x="3748086" y="488625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09" name="Straight Connector 108"/>
                <p:cNvCxnSpPr/>
                <p:nvPr/>
              </p:nvCxnSpPr>
              <p:spPr bwMode="auto">
                <a:xfrm flipV="1">
                  <a:off x="3748086" y="493377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0" name="Straight Connector 109"/>
                <p:cNvCxnSpPr/>
                <p:nvPr/>
              </p:nvCxnSpPr>
              <p:spPr bwMode="auto">
                <a:xfrm flipV="1">
                  <a:off x="3748086" y="4933779"/>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1" name="Straight Connector 110"/>
                <p:cNvCxnSpPr/>
                <p:nvPr/>
              </p:nvCxnSpPr>
              <p:spPr bwMode="auto">
                <a:xfrm flipV="1">
                  <a:off x="3748086" y="498130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2" name="Straight Connector 111"/>
                <p:cNvCxnSpPr/>
                <p:nvPr/>
              </p:nvCxnSpPr>
              <p:spPr bwMode="auto">
                <a:xfrm flipV="1">
                  <a:off x="3750471" y="4981300"/>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3" name="Straight Connector 112"/>
                <p:cNvCxnSpPr/>
                <p:nvPr/>
              </p:nvCxnSpPr>
              <p:spPr bwMode="auto">
                <a:xfrm flipV="1">
                  <a:off x="3750471" y="502882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4" name="Straight Connector 113"/>
                <p:cNvCxnSpPr/>
                <p:nvPr/>
              </p:nvCxnSpPr>
              <p:spPr bwMode="auto">
                <a:xfrm flipV="1">
                  <a:off x="3748086" y="5028821"/>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5" name="Straight Connector 114"/>
                <p:cNvCxnSpPr/>
                <p:nvPr/>
              </p:nvCxnSpPr>
              <p:spPr bwMode="auto">
                <a:xfrm flipV="1">
                  <a:off x="3748086" y="5076342"/>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6" name="Straight Connector 115"/>
                <p:cNvCxnSpPr/>
                <p:nvPr/>
              </p:nvCxnSpPr>
              <p:spPr bwMode="auto">
                <a:xfrm flipV="1">
                  <a:off x="3748086" y="5077305"/>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117" name="Straight Connector 116"/>
                <p:cNvCxnSpPr/>
                <p:nvPr/>
              </p:nvCxnSpPr>
              <p:spPr bwMode="auto">
                <a:xfrm flipV="1">
                  <a:off x="3748086" y="5124826"/>
                  <a:ext cx="271462" cy="0"/>
                </a:xfrm>
                <a:prstGeom prst="line">
                  <a:avLst/>
                </a:prstGeom>
                <a:grpFill/>
                <a:ln w="9525" cap="flat" cmpd="sng" algn="ctr">
                  <a:solidFill>
                    <a:schemeClr val="accent1"/>
                  </a:solidFill>
                  <a:prstDash val="solid"/>
                  <a:round/>
                  <a:headEnd type="none" w="med" len="med"/>
                  <a:tailEnd type="none" w="med" len="med"/>
                </a:ln>
                <a:effectLst/>
              </p:spPr>
            </p:cxnSp>
          </p:grpSp>
          <p:cxnSp>
            <p:nvCxnSpPr>
              <p:cNvPr id="88" name="Straight Connector 87"/>
              <p:cNvCxnSpPr/>
              <p:nvPr/>
            </p:nvCxnSpPr>
            <p:spPr bwMode="auto">
              <a:xfrm flipV="1">
                <a:off x="3595706" y="4267378"/>
                <a:ext cx="271462" cy="0"/>
              </a:xfrm>
              <a:prstGeom prst="line">
                <a:avLst/>
              </a:prstGeom>
              <a:grpFill/>
              <a:ln w="9525" cap="flat" cmpd="sng" algn="ctr">
                <a:solidFill>
                  <a:schemeClr val="accent1"/>
                </a:solidFill>
                <a:prstDash val="solid"/>
                <a:round/>
                <a:headEnd type="none" w="med" len="med"/>
                <a:tailEnd type="none" w="med" len="med"/>
              </a:ln>
              <a:effectLst/>
            </p:spPr>
          </p:cxnSp>
          <p:cxnSp>
            <p:nvCxnSpPr>
              <p:cNvPr id="89" name="Straight Connector 88"/>
              <p:cNvCxnSpPr/>
              <p:nvPr/>
            </p:nvCxnSpPr>
            <p:spPr bwMode="auto">
              <a:xfrm flipV="1">
                <a:off x="3593321" y="4290715"/>
                <a:ext cx="271462" cy="0"/>
              </a:xfrm>
              <a:prstGeom prst="line">
                <a:avLst/>
              </a:prstGeom>
              <a:grpFill/>
              <a:ln w="9525" cap="flat" cmpd="sng" algn="ctr">
                <a:solidFill>
                  <a:schemeClr val="accent1"/>
                </a:solidFill>
                <a:prstDash val="solid"/>
                <a:round/>
                <a:headEnd type="none" w="med" len="med"/>
                <a:tailEnd type="none" w="med" len="med"/>
              </a:ln>
              <a:effectLst/>
            </p:spPr>
          </p:cxnSp>
        </p:grpSp>
        <p:sp>
          <p:nvSpPr>
            <p:cNvPr id="29" name="Rectangle 28"/>
            <p:cNvSpPr/>
            <p:nvPr/>
          </p:nvSpPr>
          <p:spPr bwMode="auto">
            <a:xfrm>
              <a:off x="3759921" y="2313737"/>
              <a:ext cx="13205" cy="140479"/>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0" name="Rectangle 29"/>
            <p:cNvSpPr/>
            <p:nvPr/>
          </p:nvSpPr>
          <p:spPr bwMode="auto">
            <a:xfrm>
              <a:off x="3963140" y="2313737"/>
              <a:ext cx="13205" cy="140479"/>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sp>
          <p:nvSpPr>
            <p:cNvPr id="31" name="Rectangle 30"/>
            <p:cNvSpPr/>
            <p:nvPr/>
          </p:nvSpPr>
          <p:spPr bwMode="auto">
            <a:xfrm rot="5400000">
              <a:off x="3861176" y="2106928"/>
              <a:ext cx="13731" cy="216609"/>
            </a:xfrm>
            <a:prstGeom prst="rect">
              <a:avLst/>
            </a:prstGeom>
            <a:solidFill>
              <a:schemeClr val="bg1"/>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182563" indent="-182563" fontAlgn="base">
                <a:spcBef>
                  <a:spcPct val="50000"/>
                </a:spcBef>
                <a:spcAft>
                  <a:spcPct val="0"/>
                </a:spcAft>
                <a:buClr>
                  <a:schemeClr val="tx2"/>
                </a:buClr>
                <a:buSzPct val="70000"/>
                <a:buFont typeface="Wingdings" pitchFamily="48" charset="2"/>
                <a:buChar char="§"/>
              </a:pPr>
              <a:endParaRPr lang="en-US" dirty="0">
                <a:solidFill>
                  <a:srgbClr val="000000"/>
                </a:solidFill>
                <a:latin typeface="Arial" charset="0"/>
              </a:endParaRPr>
            </a:p>
          </p:txBody>
        </p:sp>
      </p:grpSp>
      <p:cxnSp>
        <p:nvCxnSpPr>
          <p:cNvPr id="32" name="Straight Connector 31"/>
          <p:cNvCxnSpPr/>
          <p:nvPr/>
        </p:nvCxnSpPr>
        <p:spPr bwMode="auto">
          <a:xfrm>
            <a:off x="4048756" y="2499683"/>
            <a:ext cx="1535258" cy="0"/>
          </a:xfrm>
          <a:prstGeom prst="line">
            <a:avLst/>
          </a:prstGeom>
          <a:solidFill>
            <a:schemeClr val="folHlink"/>
          </a:solidFill>
          <a:ln w="9525" cap="flat" cmpd="sng" algn="ctr">
            <a:solidFill>
              <a:schemeClr val="accent1"/>
            </a:solidFill>
            <a:prstDash val="lgDashDot"/>
            <a:round/>
            <a:headEnd type="none" w="med" len="med"/>
            <a:tailEnd type="none" w="med" len="med"/>
          </a:ln>
          <a:effectLst/>
        </p:spPr>
      </p:cxnSp>
      <p:cxnSp>
        <p:nvCxnSpPr>
          <p:cNvPr id="33" name="Straight Connector 32"/>
          <p:cNvCxnSpPr/>
          <p:nvPr/>
        </p:nvCxnSpPr>
        <p:spPr bwMode="auto">
          <a:xfrm>
            <a:off x="3639556" y="2373457"/>
            <a:ext cx="470405" cy="0"/>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4" name="Straight Connector 33"/>
          <p:cNvCxnSpPr/>
          <p:nvPr/>
        </p:nvCxnSpPr>
        <p:spPr bwMode="auto">
          <a:xfrm rot="5400000" flipH="1" flipV="1">
            <a:off x="3814015" y="2364558"/>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5" name="Straight Connector 34"/>
          <p:cNvCxnSpPr/>
          <p:nvPr/>
        </p:nvCxnSpPr>
        <p:spPr bwMode="auto">
          <a:xfrm rot="5400000" flipH="1" flipV="1">
            <a:off x="3840733" y="2365225"/>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6" name="Straight Connector 35"/>
          <p:cNvCxnSpPr/>
          <p:nvPr/>
        </p:nvCxnSpPr>
        <p:spPr bwMode="auto">
          <a:xfrm rot="5400000" flipH="1" flipV="1">
            <a:off x="3868453" y="2365225"/>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7" name="Straight Connector 36"/>
          <p:cNvCxnSpPr/>
          <p:nvPr/>
        </p:nvCxnSpPr>
        <p:spPr bwMode="auto">
          <a:xfrm>
            <a:off x="3121829" y="2370911"/>
            <a:ext cx="250681" cy="0"/>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8" name="Straight Connector 37"/>
          <p:cNvCxnSpPr/>
          <p:nvPr/>
        </p:nvCxnSpPr>
        <p:spPr bwMode="auto">
          <a:xfrm rot="5400000" flipH="1" flipV="1">
            <a:off x="3208621" y="2362012"/>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39" name="Straight Connector 38"/>
          <p:cNvCxnSpPr/>
          <p:nvPr/>
        </p:nvCxnSpPr>
        <p:spPr bwMode="auto">
          <a:xfrm rot="5400000" flipH="1" flipV="1">
            <a:off x="3235339" y="2362678"/>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cxnSp>
        <p:nvCxnSpPr>
          <p:cNvPr id="40" name="Straight Connector 39"/>
          <p:cNvCxnSpPr/>
          <p:nvPr/>
        </p:nvCxnSpPr>
        <p:spPr bwMode="auto">
          <a:xfrm rot="5400000" flipH="1" flipV="1">
            <a:off x="3263060" y="2362678"/>
            <a:ext cx="67280" cy="30189"/>
          </a:xfrm>
          <a:prstGeom prst="line">
            <a:avLst/>
          </a:prstGeom>
          <a:solidFill>
            <a:schemeClr val="folHlink"/>
          </a:solidFill>
          <a:ln w="12700" cap="flat" cmpd="sng" algn="ctr">
            <a:solidFill>
              <a:schemeClr val="accent1"/>
            </a:solidFill>
            <a:prstDash val="solid"/>
            <a:round/>
            <a:headEnd type="none" w="med" len="med"/>
            <a:tailEnd type="none" w="med" len="med"/>
          </a:ln>
          <a:effectLst/>
        </p:spPr>
      </p:cxnSp>
      <p:sp>
        <p:nvSpPr>
          <p:cNvPr id="41" name="TextBox 40"/>
          <p:cNvSpPr txBox="1"/>
          <p:nvPr/>
        </p:nvSpPr>
        <p:spPr>
          <a:xfrm>
            <a:off x="3220127" y="2744428"/>
            <a:ext cx="556818" cy="276999"/>
          </a:xfrm>
          <a:prstGeom prst="rect">
            <a:avLst/>
          </a:prstGeom>
          <a:noFill/>
        </p:spPr>
        <p:txBody>
          <a:bodyPr wrap="square" rtlCol="0">
            <a:spAutoFit/>
          </a:bodyPr>
          <a:lstStyle/>
          <a:p>
            <a:pPr algn="ctr">
              <a:buNone/>
            </a:pPr>
            <a:r>
              <a:rPr lang="en-US" sz="1200" dirty="0">
                <a:solidFill>
                  <a:schemeClr val="accent4"/>
                </a:solidFill>
              </a:rPr>
              <a:t>Drive</a:t>
            </a:r>
          </a:p>
        </p:txBody>
      </p:sp>
      <p:sp>
        <p:nvSpPr>
          <p:cNvPr id="42" name="TextBox 41"/>
          <p:cNvSpPr txBox="1"/>
          <p:nvPr/>
        </p:nvSpPr>
        <p:spPr>
          <a:xfrm>
            <a:off x="4186306" y="2744428"/>
            <a:ext cx="619456" cy="276999"/>
          </a:xfrm>
          <a:prstGeom prst="rect">
            <a:avLst/>
          </a:prstGeom>
          <a:noFill/>
        </p:spPr>
        <p:txBody>
          <a:bodyPr wrap="square" rtlCol="0">
            <a:spAutoFit/>
          </a:bodyPr>
          <a:lstStyle/>
          <a:p>
            <a:pPr algn="ctr">
              <a:buNone/>
            </a:pPr>
            <a:r>
              <a:rPr lang="pl-PL" sz="1200" dirty="0">
                <a:solidFill>
                  <a:schemeClr val="accent4"/>
                </a:solidFill>
              </a:rPr>
              <a:t>Motor</a:t>
            </a:r>
            <a:endParaRPr lang="en-US" sz="1200" dirty="0">
              <a:solidFill>
                <a:schemeClr val="accent4"/>
              </a:solidFill>
            </a:endParaRPr>
          </a:p>
        </p:txBody>
      </p:sp>
      <p:sp>
        <p:nvSpPr>
          <p:cNvPr id="43" name="TextBox 42"/>
          <p:cNvSpPr txBox="1"/>
          <p:nvPr/>
        </p:nvSpPr>
        <p:spPr>
          <a:xfrm>
            <a:off x="4966009" y="2744428"/>
            <a:ext cx="865654" cy="276999"/>
          </a:xfrm>
          <a:prstGeom prst="rect">
            <a:avLst/>
          </a:prstGeom>
          <a:noFill/>
        </p:spPr>
        <p:txBody>
          <a:bodyPr wrap="square" rtlCol="0">
            <a:spAutoFit/>
          </a:bodyPr>
          <a:lstStyle/>
          <a:p>
            <a:pPr algn="ctr">
              <a:buNone/>
            </a:pPr>
            <a:r>
              <a:rPr lang="en-US" sz="1200" dirty="0">
                <a:solidFill>
                  <a:schemeClr val="accent4"/>
                </a:solidFill>
              </a:rPr>
              <a:t>Gearbox</a:t>
            </a:r>
          </a:p>
        </p:txBody>
      </p:sp>
      <p:sp>
        <p:nvSpPr>
          <p:cNvPr id="44" name="TextBox 43"/>
          <p:cNvSpPr txBox="1"/>
          <p:nvPr/>
        </p:nvSpPr>
        <p:spPr>
          <a:xfrm>
            <a:off x="5826780" y="2744428"/>
            <a:ext cx="1210443" cy="276999"/>
          </a:xfrm>
          <a:prstGeom prst="rect">
            <a:avLst/>
          </a:prstGeom>
          <a:noFill/>
        </p:spPr>
        <p:txBody>
          <a:bodyPr wrap="square" rtlCol="0">
            <a:spAutoFit/>
          </a:bodyPr>
          <a:lstStyle/>
          <a:p>
            <a:pPr algn="ctr">
              <a:buNone/>
            </a:pPr>
            <a:r>
              <a:rPr lang="en-US" sz="1200" dirty="0">
                <a:solidFill>
                  <a:schemeClr val="accent4"/>
                </a:solidFill>
              </a:rPr>
              <a:t>Compressor</a:t>
            </a:r>
          </a:p>
        </p:txBody>
      </p:sp>
      <p:grpSp>
        <p:nvGrpSpPr>
          <p:cNvPr id="2" name="Group 1"/>
          <p:cNvGrpSpPr/>
          <p:nvPr/>
        </p:nvGrpSpPr>
        <p:grpSpPr>
          <a:xfrm>
            <a:off x="3381403" y="3082714"/>
            <a:ext cx="3240912" cy="769325"/>
            <a:chOff x="1857403" y="3082713"/>
            <a:chExt cx="3240912" cy="769325"/>
          </a:xfrm>
        </p:grpSpPr>
        <p:sp>
          <p:nvSpPr>
            <p:cNvPr id="388" name="Rectangle 387"/>
            <p:cNvSpPr/>
            <p:nvPr/>
          </p:nvSpPr>
          <p:spPr>
            <a:xfrm>
              <a:off x="4195377" y="3171146"/>
              <a:ext cx="733640" cy="329170"/>
            </a:xfrm>
            <a:prstGeom prst="rect">
              <a:avLst/>
            </a:prstGeom>
            <a:no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sz="1200" dirty="0">
                <a:solidFill>
                  <a:schemeClr val="accent2"/>
                </a:solidFill>
                <a:latin typeface="Arial" pitchFamily="34" charset="0"/>
                <a:cs typeface="Arial" pitchFamily="34" charset="0"/>
              </a:endParaRPr>
            </a:p>
          </p:txBody>
        </p:sp>
        <p:sp>
          <p:nvSpPr>
            <p:cNvPr id="389" name="Trapezoid 388"/>
            <p:cNvSpPr/>
            <p:nvPr/>
          </p:nvSpPr>
          <p:spPr>
            <a:xfrm rot="16200000">
              <a:off x="4365199" y="3266518"/>
              <a:ext cx="369811" cy="467595"/>
            </a:xfrm>
            <a:prstGeom prst="trapezoid">
              <a:avLst/>
            </a:prstGeom>
            <a:solidFill>
              <a:schemeClr val="bg1"/>
            </a:solid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sz="1200" dirty="0">
                <a:solidFill>
                  <a:schemeClr val="accent2"/>
                </a:solidFill>
                <a:latin typeface="Arial" pitchFamily="34" charset="0"/>
                <a:cs typeface="Arial" pitchFamily="34" charset="0"/>
              </a:endParaRPr>
            </a:p>
          </p:txBody>
        </p:sp>
        <p:cxnSp>
          <p:nvCxnSpPr>
            <p:cNvPr id="390" name="Straight Connector 389"/>
            <p:cNvCxnSpPr>
              <a:stCxn id="389" idx="0"/>
              <a:endCxn id="391" idx="6"/>
            </p:cNvCxnSpPr>
            <p:nvPr/>
          </p:nvCxnSpPr>
          <p:spPr>
            <a:xfrm flipH="1">
              <a:off x="4018033" y="3500316"/>
              <a:ext cx="298275" cy="1"/>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391" name="Oval 390"/>
            <p:cNvSpPr/>
            <p:nvPr/>
          </p:nvSpPr>
          <p:spPr>
            <a:xfrm>
              <a:off x="3647182" y="3315412"/>
              <a:ext cx="370851" cy="369810"/>
            </a:xfrm>
            <a:prstGeom prst="ellipse">
              <a:avLst/>
            </a:prstGeom>
            <a:solidFill>
              <a:schemeClr val="bg1"/>
            </a:solid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pPr>
              <a:r>
                <a:rPr lang="en-US" sz="1200" dirty="0">
                  <a:solidFill>
                    <a:schemeClr val="accent2"/>
                  </a:solidFill>
                  <a:latin typeface="Arial" pitchFamily="34" charset="0"/>
                  <a:cs typeface="Arial" pitchFamily="34" charset="0"/>
                </a:rPr>
                <a:t>M</a:t>
              </a:r>
            </a:p>
          </p:txBody>
        </p:sp>
        <p:sp>
          <p:nvSpPr>
            <p:cNvPr id="392" name="Rectangle 391"/>
            <p:cNvSpPr/>
            <p:nvPr/>
          </p:nvSpPr>
          <p:spPr>
            <a:xfrm>
              <a:off x="3163443" y="3339530"/>
              <a:ext cx="322479" cy="321574"/>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pPr>
              <a:r>
                <a:rPr lang="en-US" sz="1200" dirty="0">
                  <a:solidFill>
                    <a:schemeClr val="accent1"/>
                  </a:solidFill>
                  <a:latin typeface="Arial" pitchFamily="34" charset="0"/>
                  <a:cs typeface="Arial" pitchFamily="34" charset="0"/>
                </a:rPr>
                <a:t>=~</a:t>
              </a:r>
            </a:p>
          </p:txBody>
        </p:sp>
        <p:sp>
          <p:nvSpPr>
            <p:cNvPr id="393" name="Rectangle 392"/>
            <p:cNvSpPr/>
            <p:nvPr/>
          </p:nvSpPr>
          <p:spPr>
            <a:xfrm>
              <a:off x="2744211" y="3339530"/>
              <a:ext cx="322479" cy="321574"/>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pPr>
              <a:r>
                <a:rPr lang="en-US" sz="1200" dirty="0">
                  <a:solidFill>
                    <a:schemeClr val="accent1"/>
                  </a:solidFill>
                  <a:latin typeface="Arial" pitchFamily="34" charset="0"/>
                  <a:cs typeface="Arial" pitchFamily="34" charset="0"/>
                </a:rPr>
                <a:t>~=</a:t>
              </a:r>
            </a:p>
          </p:txBody>
        </p:sp>
        <p:cxnSp>
          <p:nvCxnSpPr>
            <p:cNvPr id="394" name="Straight Connector 393"/>
            <p:cNvCxnSpPr>
              <a:stCxn id="391" idx="2"/>
              <a:endCxn id="392" idx="3"/>
            </p:cNvCxnSpPr>
            <p:nvPr/>
          </p:nvCxnSpPr>
          <p:spPr>
            <a:xfrm rot="10800000">
              <a:off x="3485924" y="3500317"/>
              <a:ext cx="161259"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p:cNvCxnSpPr>
              <a:stCxn id="392" idx="1"/>
              <a:endCxn id="393" idx="3"/>
            </p:cNvCxnSpPr>
            <p:nvPr/>
          </p:nvCxnSpPr>
          <p:spPr>
            <a:xfrm flipH="1">
              <a:off x="3066690" y="3500317"/>
              <a:ext cx="96754"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96" name="Oval 395"/>
            <p:cNvSpPr/>
            <p:nvPr/>
          </p:nvSpPr>
          <p:spPr>
            <a:xfrm>
              <a:off x="2042829" y="3403844"/>
              <a:ext cx="193488" cy="192945"/>
            </a:xfrm>
            <a:prstGeom prst="ellipse">
              <a:avLst/>
            </a:prstGeom>
            <a:no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sz="1200" dirty="0">
                <a:solidFill>
                  <a:schemeClr val="accent2"/>
                </a:solidFill>
                <a:latin typeface="Arial" pitchFamily="34" charset="0"/>
                <a:cs typeface="Arial" pitchFamily="34" charset="0"/>
              </a:endParaRPr>
            </a:p>
          </p:txBody>
        </p:sp>
        <p:sp>
          <p:nvSpPr>
            <p:cNvPr id="397" name="Oval 396"/>
            <p:cNvSpPr/>
            <p:nvPr/>
          </p:nvSpPr>
          <p:spPr>
            <a:xfrm>
              <a:off x="2181226" y="3403844"/>
              <a:ext cx="193488" cy="192945"/>
            </a:xfrm>
            <a:prstGeom prst="ellipse">
              <a:avLst/>
            </a:prstGeom>
            <a:no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sz="1200" dirty="0">
                <a:solidFill>
                  <a:schemeClr val="accent2"/>
                </a:solidFill>
                <a:latin typeface="Arial" pitchFamily="34" charset="0"/>
                <a:cs typeface="Arial" pitchFamily="34" charset="0"/>
              </a:endParaRPr>
            </a:p>
          </p:txBody>
        </p:sp>
        <p:cxnSp>
          <p:nvCxnSpPr>
            <p:cNvPr id="398" name="Straight Connector 397"/>
            <p:cNvCxnSpPr>
              <a:stCxn id="393" idx="1"/>
              <a:endCxn id="397" idx="6"/>
            </p:cNvCxnSpPr>
            <p:nvPr/>
          </p:nvCxnSpPr>
          <p:spPr>
            <a:xfrm flipH="1">
              <a:off x="2374714" y="3500317"/>
              <a:ext cx="369496"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p:cNvCxnSpPr/>
            <p:nvPr/>
          </p:nvCxnSpPr>
          <p:spPr>
            <a:xfrm rot="5400000">
              <a:off x="1475534" y="3470170"/>
              <a:ext cx="763737"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rot="5400000" flipH="1" flipV="1">
              <a:off x="2752704" y="3359198"/>
              <a:ext cx="305495" cy="3063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p:cNvCxnSpPr/>
            <p:nvPr/>
          </p:nvCxnSpPr>
          <p:spPr>
            <a:xfrm rot="5400000" flipH="1" flipV="1">
              <a:off x="3179998" y="3359198"/>
              <a:ext cx="305495" cy="3063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p:cNvCxnSpPr>
              <a:stCxn id="396" idx="2"/>
            </p:cNvCxnSpPr>
            <p:nvPr/>
          </p:nvCxnSpPr>
          <p:spPr>
            <a:xfrm rot="10800000">
              <a:off x="1865466" y="3500317"/>
              <a:ext cx="17736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03" name="Flowchart: Extract 402"/>
            <p:cNvSpPr/>
            <p:nvPr/>
          </p:nvSpPr>
          <p:spPr>
            <a:xfrm rot="5400000">
              <a:off x="4389113" y="3082464"/>
              <a:ext cx="176865" cy="177363"/>
            </a:xfrm>
            <a:prstGeom prst="flowChartExtract">
              <a:avLst/>
            </a:prstGeom>
            <a:solidFill>
              <a:schemeClr val="bg1"/>
            </a:solid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pPr>
              <a:endParaRPr lang="en-US" sz="1200" dirty="0">
                <a:solidFill>
                  <a:schemeClr val="accent2"/>
                </a:solidFill>
                <a:latin typeface="Arial" pitchFamily="34" charset="0"/>
                <a:cs typeface="Arial" pitchFamily="34" charset="0"/>
              </a:endParaRPr>
            </a:p>
          </p:txBody>
        </p:sp>
        <p:sp>
          <p:nvSpPr>
            <p:cNvPr id="404" name="Flowchart: Extract 403"/>
            <p:cNvSpPr/>
            <p:nvPr/>
          </p:nvSpPr>
          <p:spPr>
            <a:xfrm rot="16200000" flipH="1">
              <a:off x="4559759" y="3082465"/>
              <a:ext cx="176865" cy="177363"/>
            </a:xfrm>
            <a:prstGeom prst="flowChartExtract">
              <a:avLst/>
            </a:prstGeom>
            <a:solidFill>
              <a:schemeClr val="bg1"/>
            </a:solid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pPr>
              <a:endParaRPr lang="en-US" sz="1200" dirty="0">
                <a:solidFill>
                  <a:schemeClr val="accent2"/>
                </a:solidFill>
                <a:latin typeface="Arial" pitchFamily="34" charset="0"/>
                <a:cs typeface="Arial" pitchFamily="34" charset="0"/>
              </a:endParaRPr>
            </a:p>
          </p:txBody>
        </p:sp>
        <p:cxnSp>
          <p:nvCxnSpPr>
            <p:cNvPr id="405" name="Straight Connector 404"/>
            <p:cNvCxnSpPr>
              <a:stCxn id="389" idx="2"/>
            </p:cNvCxnSpPr>
            <p:nvPr/>
          </p:nvCxnSpPr>
          <p:spPr>
            <a:xfrm>
              <a:off x="4783903" y="3500316"/>
              <a:ext cx="314412"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pic>
        <p:nvPicPr>
          <p:cNvPr id="406" name="Picture 1"/>
          <p:cNvPicPr>
            <a:picLocks noChangeAspect="1" noChangeArrowheads="1"/>
          </p:cNvPicPr>
          <p:nvPr/>
        </p:nvPicPr>
        <p:blipFill>
          <a:blip r:embed="rId2" cstate="print"/>
          <a:srcRect l="31202" t="7837" r="29705" b="3782"/>
          <a:stretch>
            <a:fillRect/>
          </a:stretch>
        </p:blipFill>
        <p:spPr bwMode="auto">
          <a:xfrm>
            <a:off x="8313042" y="1791437"/>
            <a:ext cx="992643" cy="1398659"/>
          </a:xfrm>
          <a:prstGeom prst="rect">
            <a:avLst/>
          </a:prstGeom>
          <a:noFill/>
          <a:ln w="9525">
            <a:noFill/>
            <a:miter lim="800000"/>
            <a:headEnd/>
            <a:tailEnd/>
          </a:ln>
        </p:spPr>
      </p:pic>
      <p:pic>
        <p:nvPicPr>
          <p:cNvPr id="407" name="Picture 3" descr="C:\Users\pljaott\AppData\Local\Temp\tp7e5a73e3_a6b6_4c2d_a4fd_05d23f243f1f.emf"/>
          <p:cNvPicPr>
            <a:picLocks noChangeAspect="1" noChangeArrowheads="1"/>
          </p:cNvPicPr>
          <p:nvPr/>
        </p:nvPicPr>
        <p:blipFill>
          <a:blip r:embed="rId3" cstate="print"/>
          <a:srcRect/>
          <a:stretch>
            <a:fillRect/>
          </a:stretch>
        </p:blipFill>
        <p:spPr bwMode="auto">
          <a:xfrm>
            <a:off x="7645488" y="2849696"/>
            <a:ext cx="983286" cy="980526"/>
          </a:xfrm>
          <a:prstGeom prst="rect">
            <a:avLst/>
          </a:prstGeom>
          <a:noFill/>
          <a:ln w="9525">
            <a:noFill/>
            <a:miter lim="800000"/>
            <a:headEnd/>
            <a:tailEnd/>
          </a:ln>
        </p:spPr>
      </p:pic>
      <p:sp>
        <p:nvSpPr>
          <p:cNvPr id="4" name="TextBox 3"/>
          <p:cNvSpPr txBox="1"/>
          <p:nvPr/>
        </p:nvSpPr>
        <p:spPr>
          <a:xfrm>
            <a:off x="1971473" y="5612858"/>
            <a:ext cx="8268511" cy="255288"/>
          </a:xfrm>
          <a:prstGeom prst="rect">
            <a:avLst/>
          </a:prstGeom>
        </p:spPr>
        <p:txBody>
          <a:bodyPr vert="horz" wrap="square" lIns="0" tIns="0" rIns="0" bIns="0" rtlCol="0">
            <a:noAutofit/>
          </a:bodyPr>
          <a:lstStyle/>
          <a:p>
            <a:pPr algn="ctr">
              <a:spcBef>
                <a:spcPts val="300"/>
              </a:spcBef>
              <a:buClr>
                <a:schemeClr val="tx2"/>
              </a:buClr>
              <a:buSzPct val="70000"/>
            </a:pPr>
            <a:r>
              <a:rPr lang="en-US" sz="1200" b="1" dirty="0">
                <a:solidFill>
                  <a:schemeClr val="bg1"/>
                </a:solidFill>
              </a:rPr>
              <a:t>Integrating monitoring data from all sources in the plant</a:t>
            </a:r>
          </a:p>
          <a:p>
            <a:pPr algn="ctr">
              <a:spcBef>
                <a:spcPts val="300"/>
              </a:spcBef>
              <a:buClr>
                <a:schemeClr val="tx2"/>
              </a:buClr>
              <a:buSzPct val="70000"/>
            </a:pPr>
            <a:r>
              <a:rPr lang="en-US" sz="1200" b="1" dirty="0">
                <a:solidFill>
                  <a:schemeClr val="bg1"/>
                </a:solidFill>
              </a:rPr>
              <a:t>including electrical and control systems provide thorough information</a:t>
            </a:r>
          </a:p>
          <a:p>
            <a:pPr marL="179388" indent="-179388">
              <a:spcBef>
                <a:spcPts val="1100"/>
              </a:spcBef>
              <a:buClr>
                <a:schemeClr val="tx2"/>
              </a:buClr>
              <a:buSzPct val="70000"/>
              <a:buFont typeface="Wingdings" pitchFamily="2" charset="2"/>
              <a:buChar char="§"/>
            </a:pPr>
            <a:endParaRPr lang="en-US" sz="1200" dirty="0">
              <a:solidFill>
                <a:schemeClr val="bg1"/>
              </a:solidFill>
              <a:latin typeface="Arial" pitchFamily="34" charset="0"/>
              <a:cs typeface="Arial" pitchFamily="34" charset="0"/>
            </a:endParaRPr>
          </a:p>
        </p:txBody>
      </p:sp>
      <p:grpSp>
        <p:nvGrpSpPr>
          <p:cNvPr id="408" name="Group 407"/>
          <p:cNvGrpSpPr/>
          <p:nvPr/>
        </p:nvGrpSpPr>
        <p:grpSpPr>
          <a:xfrm>
            <a:off x="3381218" y="1979007"/>
            <a:ext cx="249560" cy="728785"/>
            <a:chOff x="3090863" y="1390650"/>
            <a:chExt cx="1323975" cy="3357563"/>
          </a:xfrm>
        </p:grpSpPr>
        <p:sp>
          <p:nvSpPr>
            <p:cNvPr id="413" name="Freeform 412"/>
            <p:cNvSpPr/>
            <p:nvPr/>
          </p:nvSpPr>
          <p:spPr bwMode="auto">
            <a:xfrm>
              <a:off x="3090863" y="1390650"/>
              <a:ext cx="1323975" cy="3357563"/>
            </a:xfrm>
            <a:custGeom>
              <a:avLst/>
              <a:gdLst>
                <a:gd name="connsiteX0" fmla="*/ 33337 w 1323975"/>
                <a:gd name="connsiteY0" fmla="*/ 3343275 h 3357563"/>
                <a:gd name="connsiteX1" fmla="*/ 38100 w 1323975"/>
                <a:gd name="connsiteY1" fmla="*/ 2962275 h 3357563"/>
                <a:gd name="connsiteX2" fmla="*/ 4762 w 1323975"/>
                <a:gd name="connsiteY2" fmla="*/ 2924175 h 3357563"/>
                <a:gd name="connsiteX3" fmla="*/ 0 w 1323975"/>
                <a:gd name="connsiteY3" fmla="*/ 142875 h 3357563"/>
                <a:gd name="connsiteX4" fmla="*/ 57150 w 1323975"/>
                <a:gd name="connsiteY4" fmla="*/ 109538 h 3357563"/>
                <a:gd name="connsiteX5" fmla="*/ 119062 w 1323975"/>
                <a:gd name="connsiteY5" fmla="*/ 104775 h 3357563"/>
                <a:gd name="connsiteX6" fmla="*/ 223837 w 1323975"/>
                <a:gd name="connsiteY6" fmla="*/ 0 h 3357563"/>
                <a:gd name="connsiteX7" fmla="*/ 1109662 w 1323975"/>
                <a:gd name="connsiteY7" fmla="*/ 0 h 3357563"/>
                <a:gd name="connsiteX8" fmla="*/ 1176337 w 1323975"/>
                <a:gd name="connsiteY8" fmla="*/ 95250 h 3357563"/>
                <a:gd name="connsiteX9" fmla="*/ 1257300 w 1323975"/>
                <a:gd name="connsiteY9" fmla="*/ 114300 h 3357563"/>
                <a:gd name="connsiteX10" fmla="*/ 1319212 w 1323975"/>
                <a:gd name="connsiteY10" fmla="*/ 161925 h 3357563"/>
                <a:gd name="connsiteX11" fmla="*/ 1323975 w 1323975"/>
                <a:gd name="connsiteY11" fmla="*/ 2924175 h 3357563"/>
                <a:gd name="connsiteX12" fmla="*/ 1276350 w 1323975"/>
                <a:gd name="connsiteY12" fmla="*/ 2957513 h 3357563"/>
                <a:gd name="connsiteX13" fmla="*/ 1276350 w 1323975"/>
                <a:gd name="connsiteY13" fmla="*/ 3357563 h 3357563"/>
                <a:gd name="connsiteX14" fmla="*/ 33337 w 1323975"/>
                <a:gd name="connsiteY14" fmla="*/ 3343275 h 335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23975" h="3357563">
                  <a:moveTo>
                    <a:pt x="33337" y="3343275"/>
                  </a:moveTo>
                  <a:cubicBezTo>
                    <a:pt x="34925" y="3216275"/>
                    <a:pt x="36512" y="3089275"/>
                    <a:pt x="38100" y="2962275"/>
                  </a:cubicBezTo>
                  <a:lnTo>
                    <a:pt x="4762" y="2924175"/>
                  </a:lnTo>
                  <a:cubicBezTo>
                    <a:pt x="3175" y="1997075"/>
                    <a:pt x="1587" y="1069975"/>
                    <a:pt x="0" y="142875"/>
                  </a:cubicBezTo>
                  <a:lnTo>
                    <a:pt x="57150" y="109538"/>
                  </a:lnTo>
                  <a:lnTo>
                    <a:pt x="119062" y="104775"/>
                  </a:lnTo>
                  <a:lnTo>
                    <a:pt x="223837" y="0"/>
                  </a:lnTo>
                  <a:lnTo>
                    <a:pt x="1109662" y="0"/>
                  </a:lnTo>
                  <a:lnTo>
                    <a:pt x="1176337" y="95250"/>
                  </a:lnTo>
                  <a:lnTo>
                    <a:pt x="1257300" y="114300"/>
                  </a:lnTo>
                  <a:lnTo>
                    <a:pt x="1319212" y="161925"/>
                  </a:lnTo>
                  <a:cubicBezTo>
                    <a:pt x="1320800" y="1082675"/>
                    <a:pt x="1322387" y="2003425"/>
                    <a:pt x="1323975" y="2924175"/>
                  </a:cubicBezTo>
                  <a:lnTo>
                    <a:pt x="1276350" y="2957513"/>
                  </a:lnTo>
                  <a:lnTo>
                    <a:pt x="1276350" y="3357563"/>
                  </a:lnTo>
                  <a:lnTo>
                    <a:pt x="33337" y="3343275"/>
                  </a:lnTo>
                  <a:close/>
                </a:path>
              </a:pathLst>
            </a:custGeom>
            <a:solidFill>
              <a:schemeClr val="bg1"/>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14" name="Freeform 413"/>
            <p:cNvSpPr/>
            <p:nvPr/>
          </p:nvSpPr>
          <p:spPr>
            <a:xfrm>
              <a:off x="3105150" y="4324350"/>
              <a:ext cx="1295400" cy="38100"/>
            </a:xfrm>
            <a:custGeom>
              <a:avLst/>
              <a:gdLst>
                <a:gd name="connsiteX0" fmla="*/ 0 w 1295400"/>
                <a:gd name="connsiteY0" fmla="*/ 0 h 38100"/>
                <a:gd name="connsiteX1" fmla="*/ 38100 w 1295400"/>
                <a:gd name="connsiteY1" fmla="*/ 38100 h 38100"/>
                <a:gd name="connsiteX2" fmla="*/ 1247775 w 1295400"/>
                <a:gd name="connsiteY2" fmla="*/ 33338 h 38100"/>
                <a:gd name="connsiteX3" fmla="*/ 1290638 w 1295400"/>
                <a:gd name="connsiteY3" fmla="*/ 14288 h 38100"/>
                <a:gd name="connsiteX4" fmla="*/ 1295400 w 1295400"/>
                <a:gd name="connsiteY4" fmla="*/ 4763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38100">
                  <a:moveTo>
                    <a:pt x="0" y="0"/>
                  </a:moveTo>
                  <a:lnTo>
                    <a:pt x="38100" y="38100"/>
                  </a:lnTo>
                  <a:lnTo>
                    <a:pt x="1247775" y="33338"/>
                  </a:lnTo>
                  <a:lnTo>
                    <a:pt x="1290638" y="14288"/>
                  </a:lnTo>
                  <a:lnTo>
                    <a:pt x="1295400" y="4763"/>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15" name="Freeform 414"/>
            <p:cNvSpPr/>
            <p:nvPr/>
          </p:nvSpPr>
          <p:spPr bwMode="auto">
            <a:xfrm>
              <a:off x="3209925" y="1971675"/>
              <a:ext cx="704850" cy="1419225"/>
            </a:xfrm>
            <a:custGeom>
              <a:avLst/>
              <a:gdLst>
                <a:gd name="connsiteX0" fmla="*/ 0 w 704850"/>
                <a:gd name="connsiteY0" fmla="*/ 38100 h 1419225"/>
                <a:gd name="connsiteX1" fmla="*/ 42863 w 704850"/>
                <a:gd name="connsiteY1" fmla="*/ 0 h 1419225"/>
                <a:gd name="connsiteX2" fmla="*/ 671513 w 704850"/>
                <a:gd name="connsiteY2" fmla="*/ 4763 h 1419225"/>
                <a:gd name="connsiteX3" fmla="*/ 704850 w 704850"/>
                <a:gd name="connsiteY3" fmla="*/ 42863 h 1419225"/>
                <a:gd name="connsiteX4" fmla="*/ 695325 w 704850"/>
                <a:gd name="connsiteY4" fmla="*/ 1381125 h 1419225"/>
                <a:gd name="connsiteX5" fmla="*/ 666750 w 704850"/>
                <a:gd name="connsiteY5" fmla="*/ 1419225 h 1419225"/>
                <a:gd name="connsiteX6" fmla="*/ 42863 w 704850"/>
                <a:gd name="connsiteY6" fmla="*/ 1414463 h 1419225"/>
                <a:gd name="connsiteX7" fmla="*/ 14288 w 704850"/>
                <a:gd name="connsiteY7" fmla="*/ 1385888 h 1419225"/>
                <a:gd name="connsiteX8" fmla="*/ 0 w 704850"/>
                <a:gd name="connsiteY8" fmla="*/ 38100 h 1419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850" h="1419225">
                  <a:moveTo>
                    <a:pt x="0" y="38100"/>
                  </a:moveTo>
                  <a:lnTo>
                    <a:pt x="42863" y="0"/>
                  </a:lnTo>
                  <a:lnTo>
                    <a:pt x="671513" y="4763"/>
                  </a:lnTo>
                  <a:lnTo>
                    <a:pt x="704850" y="42863"/>
                  </a:lnTo>
                  <a:lnTo>
                    <a:pt x="695325" y="1381125"/>
                  </a:lnTo>
                  <a:lnTo>
                    <a:pt x="666750" y="1419225"/>
                  </a:lnTo>
                  <a:lnTo>
                    <a:pt x="42863" y="1414463"/>
                  </a:lnTo>
                  <a:lnTo>
                    <a:pt x="14288" y="1385888"/>
                  </a:lnTo>
                  <a:lnTo>
                    <a:pt x="0" y="38100"/>
                  </a:lnTo>
                  <a:close/>
                </a:path>
              </a:pathLst>
            </a:custGeom>
            <a:no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16" name="Freeform 415"/>
            <p:cNvSpPr/>
            <p:nvPr/>
          </p:nvSpPr>
          <p:spPr bwMode="auto">
            <a:xfrm>
              <a:off x="3262313" y="2224088"/>
              <a:ext cx="590550" cy="342900"/>
            </a:xfrm>
            <a:custGeom>
              <a:avLst/>
              <a:gdLst>
                <a:gd name="connsiteX0" fmla="*/ 0 w 590550"/>
                <a:gd name="connsiteY0" fmla="*/ 19050 h 342900"/>
                <a:gd name="connsiteX1" fmla="*/ 4762 w 590550"/>
                <a:gd name="connsiteY1" fmla="*/ 328612 h 342900"/>
                <a:gd name="connsiteX2" fmla="*/ 33337 w 590550"/>
                <a:gd name="connsiteY2" fmla="*/ 342900 h 342900"/>
                <a:gd name="connsiteX3" fmla="*/ 590550 w 590550"/>
                <a:gd name="connsiteY3" fmla="*/ 342900 h 342900"/>
                <a:gd name="connsiteX4" fmla="*/ 590550 w 590550"/>
                <a:gd name="connsiteY4" fmla="*/ 19050 h 342900"/>
                <a:gd name="connsiteX5" fmla="*/ 300037 w 590550"/>
                <a:gd name="connsiteY5" fmla="*/ 0 h 342900"/>
                <a:gd name="connsiteX6" fmla="*/ 0 w 590550"/>
                <a:gd name="connsiteY6" fmla="*/ 19050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0550" h="342900">
                  <a:moveTo>
                    <a:pt x="0" y="19050"/>
                  </a:moveTo>
                  <a:cubicBezTo>
                    <a:pt x="1587" y="122237"/>
                    <a:pt x="3175" y="225425"/>
                    <a:pt x="4762" y="328612"/>
                  </a:cubicBezTo>
                  <a:lnTo>
                    <a:pt x="33337" y="342900"/>
                  </a:lnTo>
                  <a:lnTo>
                    <a:pt x="590550" y="342900"/>
                  </a:lnTo>
                  <a:lnTo>
                    <a:pt x="590550" y="19050"/>
                  </a:lnTo>
                  <a:lnTo>
                    <a:pt x="300037" y="0"/>
                  </a:lnTo>
                  <a:lnTo>
                    <a:pt x="0" y="19050"/>
                  </a:lnTo>
                  <a:close/>
                </a:path>
              </a:pathLst>
            </a:custGeom>
            <a:solidFill>
              <a:srgbClr val="FFFFFF">
                <a:lumMod val="50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17" name="Freeform 416"/>
            <p:cNvSpPr/>
            <p:nvPr/>
          </p:nvSpPr>
          <p:spPr>
            <a:xfrm>
              <a:off x="3128962" y="1624013"/>
              <a:ext cx="1276350" cy="138112"/>
            </a:xfrm>
            <a:custGeom>
              <a:avLst/>
              <a:gdLst>
                <a:gd name="connsiteX0" fmla="*/ 0 w 1276350"/>
                <a:gd name="connsiteY0" fmla="*/ 133350 h 138112"/>
                <a:gd name="connsiteX1" fmla="*/ 0 w 1276350"/>
                <a:gd name="connsiteY1" fmla="*/ 133350 h 138112"/>
                <a:gd name="connsiteX2" fmla="*/ 47625 w 1276350"/>
                <a:gd name="connsiteY2" fmla="*/ 138112 h 138112"/>
                <a:gd name="connsiteX3" fmla="*/ 80962 w 1276350"/>
                <a:gd name="connsiteY3" fmla="*/ 128587 h 138112"/>
                <a:gd name="connsiteX4" fmla="*/ 109537 w 1276350"/>
                <a:gd name="connsiteY4" fmla="*/ 109537 h 138112"/>
                <a:gd name="connsiteX5" fmla="*/ 123825 w 1276350"/>
                <a:gd name="connsiteY5" fmla="*/ 104775 h 138112"/>
                <a:gd name="connsiteX6" fmla="*/ 147637 w 1276350"/>
                <a:gd name="connsiteY6" fmla="*/ 85725 h 138112"/>
                <a:gd name="connsiteX7" fmla="*/ 157162 w 1276350"/>
                <a:gd name="connsiteY7" fmla="*/ 71437 h 138112"/>
                <a:gd name="connsiteX8" fmla="*/ 185737 w 1276350"/>
                <a:gd name="connsiteY8" fmla="*/ 61912 h 138112"/>
                <a:gd name="connsiteX9" fmla="*/ 195262 w 1276350"/>
                <a:gd name="connsiteY9" fmla="*/ 47625 h 138112"/>
                <a:gd name="connsiteX10" fmla="*/ 238125 w 1276350"/>
                <a:gd name="connsiteY10" fmla="*/ 28575 h 138112"/>
                <a:gd name="connsiteX11" fmla="*/ 280987 w 1276350"/>
                <a:gd name="connsiteY11" fmla="*/ 14287 h 138112"/>
                <a:gd name="connsiteX12" fmla="*/ 295275 w 1276350"/>
                <a:gd name="connsiteY12" fmla="*/ 9525 h 138112"/>
                <a:gd name="connsiteX13" fmla="*/ 357187 w 1276350"/>
                <a:gd name="connsiteY13" fmla="*/ 4762 h 138112"/>
                <a:gd name="connsiteX14" fmla="*/ 671512 w 1276350"/>
                <a:gd name="connsiteY14" fmla="*/ 0 h 138112"/>
                <a:gd name="connsiteX15" fmla="*/ 919162 w 1276350"/>
                <a:gd name="connsiteY15" fmla="*/ 4762 h 138112"/>
                <a:gd name="connsiteX16" fmla="*/ 1014412 w 1276350"/>
                <a:gd name="connsiteY16" fmla="*/ 9525 h 138112"/>
                <a:gd name="connsiteX17" fmla="*/ 1042987 w 1276350"/>
                <a:gd name="connsiteY17" fmla="*/ 19050 h 138112"/>
                <a:gd name="connsiteX18" fmla="*/ 1071562 w 1276350"/>
                <a:gd name="connsiteY18" fmla="*/ 28575 h 138112"/>
                <a:gd name="connsiteX19" fmla="*/ 1085850 w 1276350"/>
                <a:gd name="connsiteY19" fmla="*/ 38100 h 138112"/>
                <a:gd name="connsiteX20" fmla="*/ 1100137 w 1276350"/>
                <a:gd name="connsiteY20" fmla="*/ 42862 h 138112"/>
                <a:gd name="connsiteX21" fmla="*/ 1114425 w 1276350"/>
                <a:gd name="connsiteY21" fmla="*/ 52387 h 138112"/>
                <a:gd name="connsiteX22" fmla="*/ 1123950 w 1276350"/>
                <a:gd name="connsiteY22" fmla="*/ 66675 h 138112"/>
                <a:gd name="connsiteX23" fmla="*/ 1152525 w 1276350"/>
                <a:gd name="connsiteY23" fmla="*/ 76200 h 138112"/>
                <a:gd name="connsiteX24" fmla="*/ 1181100 w 1276350"/>
                <a:gd name="connsiteY24" fmla="*/ 90487 h 138112"/>
                <a:gd name="connsiteX25" fmla="*/ 1271587 w 1276350"/>
                <a:gd name="connsiteY25" fmla="*/ 100012 h 138112"/>
                <a:gd name="connsiteX26" fmla="*/ 1276350 w 1276350"/>
                <a:gd name="connsiteY26" fmla="*/ 100012 h 13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76350" h="138112">
                  <a:moveTo>
                    <a:pt x="0" y="133350"/>
                  </a:moveTo>
                  <a:lnTo>
                    <a:pt x="0" y="133350"/>
                  </a:lnTo>
                  <a:cubicBezTo>
                    <a:pt x="15875" y="134937"/>
                    <a:pt x="31671" y="138112"/>
                    <a:pt x="47625" y="138112"/>
                  </a:cubicBezTo>
                  <a:cubicBezTo>
                    <a:pt x="50095" y="138112"/>
                    <a:pt x="76917" y="130834"/>
                    <a:pt x="80962" y="128587"/>
                  </a:cubicBezTo>
                  <a:cubicBezTo>
                    <a:pt x="90969" y="123027"/>
                    <a:pt x="98677" y="113157"/>
                    <a:pt x="109537" y="109537"/>
                  </a:cubicBezTo>
                  <a:lnTo>
                    <a:pt x="123825" y="104775"/>
                  </a:lnTo>
                  <a:cubicBezTo>
                    <a:pt x="151123" y="63826"/>
                    <a:pt x="114774" y="112016"/>
                    <a:pt x="147637" y="85725"/>
                  </a:cubicBezTo>
                  <a:cubicBezTo>
                    <a:pt x="152107" y="82149"/>
                    <a:pt x="152308" y="74471"/>
                    <a:pt x="157162" y="71437"/>
                  </a:cubicBezTo>
                  <a:cubicBezTo>
                    <a:pt x="165676" y="66116"/>
                    <a:pt x="185737" y="61912"/>
                    <a:pt x="185737" y="61912"/>
                  </a:cubicBezTo>
                  <a:cubicBezTo>
                    <a:pt x="188912" y="57150"/>
                    <a:pt x="191215" y="51672"/>
                    <a:pt x="195262" y="47625"/>
                  </a:cubicBezTo>
                  <a:cubicBezTo>
                    <a:pt x="206583" y="36304"/>
                    <a:pt x="223978" y="33291"/>
                    <a:pt x="238125" y="28575"/>
                  </a:cubicBezTo>
                  <a:lnTo>
                    <a:pt x="280987" y="14287"/>
                  </a:lnTo>
                  <a:cubicBezTo>
                    <a:pt x="285750" y="12699"/>
                    <a:pt x="290270" y="9910"/>
                    <a:pt x="295275" y="9525"/>
                  </a:cubicBezTo>
                  <a:cubicBezTo>
                    <a:pt x="315912" y="7937"/>
                    <a:pt x="336495" y="5286"/>
                    <a:pt x="357187" y="4762"/>
                  </a:cubicBezTo>
                  <a:cubicBezTo>
                    <a:pt x="461940" y="2110"/>
                    <a:pt x="566737" y="1587"/>
                    <a:pt x="671512" y="0"/>
                  </a:cubicBezTo>
                  <a:lnTo>
                    <a:pt x="919162" y="4762"/>
                  </a:lnTo>
                  <a:cubicBezTo>
                    <a:pt x="950939" y="5645"/>
                    <a:pt x="982832" y="5881"/>
                    <a:pt x="1014412" y="9525"/>
                  </a:cubicBezTo>
                  <a:cubicBezTo>
                    <a:pt x="1024386" y="10676"/>
                    <a:pt x="1033462" y="15875"/>
                    <a:pt x="1042987" y="19050"/>
                  </a:cubicBezTo>
                  <a:lnTo>
                    <a:pt x="1071562" y="28575"/>
                  </a:lnTo>
                  <a:cubicBezTo>
                    <a:pt x="1076992" y="30385"/>
                    <a:pt x="1080730" y="35540"/>
                    <a:pt x="1085850" y="38100"/>
                  </a:cubicBezTo>
                  <a:cubicBezTo>
                    <a:pt x="1090340" y="40345"/>
                    <a:pt x="1095375" y="41275"/>
                    <a:pt x="1100137" y="42862"/>
                  </a:cubicBezTo>
                  <a:cubicBezTo>
                    <a:pt x="1104900" y="46037"/>
                    <a:pt x="1110378" y="48340"/>
                    <a:pt x="1114425" y="52387"/>
                  </a:cubicBezTo>
                  <a:cubicBezTo>
                    <a:pt x="1118472" y="56434"/>
                    <a:pt x="1119096" y="63641"/>
                    <a:pt x="1123950" y="66675"/>
                  </a:cubicBezTo>
                  <a:cubicBezTo>
                    <a:pt x="1132464" y="71996"/>
                    <a:pt x="1143000" y="73025"/>
                    <a:pt x="1152525" y="76200"/>
                  </a:cubicBezTo>
                  <a:cubicBezTo>
                    <a:pt x="1194676" y="90250"/>
                    <a:pt x="1140606" y="82389"/>
                    <a:pt x="1181100" y="90487"/>
                  </a:cubicBezTo>
                  <a:cubicBezTo>
                    <a:pt x="1237862" y="101839"/>
                    <a:pt x="1225468" y="100012"/>
                    <a:pt x="1271587" y="100012"/>
                  </a:cubicBezTo>
                  <a:lnTo>
                    <a:pt x="1276350" y="100012"/>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18" name="Freeform 417"/>
            <p:cNvSpPr/>
            <p:nvPr/>
          </p:nvSpPr>
          <p:spPr>
            <a:xfrm>
              <a:off x="3309937" y="1447800"/>
              <a:ext cx="33337" cy="171450"/>
            </a:xfrm>
            <a:custGeom>
              <a:avLst/>
              <a:gdLst>
                <a:gd name="connsiteX0" fmla="*/ 0 w 33337"/>
                <a:gd name="connsiteY0" fmla="*/ 0 h 171450"/>
                <a:gd name="connsiteX1" fmla="*/ 33337 w 33337"/>
                <a:gd name="connsiteY1" fmla="*/ 171450 h 171450"/>
                <a:gd name="connsiteX2" fmla="*/ 33337 w 33337"/>
                <a:gd name="connsiteY2" fmla="*/ 166688 h 171450"/>
              </a:gdLst>
              <a:ahLst/>
              <a:cxnLst>
                <a:cxn ang="0">
                  <a:pos x="connsiteX0" y="connsiteY0"/>
                </a:cxn>
                <a:cxn ang="0">
                  <a:pos x="connsiteX1" y="connsiteY1"/>
                </a:cxn>
                <a:cxn ang="0">
                  <a:pos x="connsiteX2" y="connsiteY2"/>
                </a:cxn>
              </a:cxnLst>
              <a:rect l="l" t="t" r="r" b="b"/>
              <a:pathLst>
                <a:path w="33337" h="171450">
                  <a:moveTo>
                    <a:pt x="0" y="0"/>
                  </a:moveTo>
                  <a:lnTo>
                    <a:pt x="33337" y="171450"/>
                  </a:lnTo>
                  <a:lnTo>
                    <a:pt x="33337" y="166688"/>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19" name="Freeform 418"/>
            <p:cNvSpPr/>
            <p:nvPr/>
          </p:nvSpPr>
          <p:spPr>
            <a:xfrm>
              <a:off x="3209924" y="1533525"/>
              <a:ext cx="19050" cy="176213"/>
            </a:xfrm>
            <a:custGeom>
              <a:avLst/>
              <a:gdLst>
                <a:gd name="connsiteX0" fmla="*/ 0 w 19050"/>
                <a:gd name="connsiteY0" fmla="*/ 0 h 176213"/>
                <a:gd name="connsiteX1" fmla="*/ 19050 w 19050"/>
                <a:gd name="connsiteY1" fmla="*/ 176213 h 176213"/>
              </a:gdLst>
              <a:ahLst/>
              <a:cxnLst>
                <a:cxn ang="0">
                  <a:pos x="connsiteX0" y="connsiteY0"/>
                </a:cxn>
                <a:cxn ang="0">
                  <a:pos x="connsiteX1" y="connsiteY1"/>
                </a:cxn>
              </a:cxnLst>
              <a:rect l="l" t="t" r="r" b="b"/>
              <a:pathLst>
                <a:path w="19050" h="176213">
                  <a:moveTo>
                    <a:pt x="0" y="0"/>
                  </a:moveTo>
                  <a:lnTo>
                    <a:pt x="19050" y="176213"/>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20" name="Freeform 419"/>
            <p:cNvSpPr/>
            <p:nvPr/>
          </p:nvSpPr>
          <p:spPr>
            <a:xfrm>
              <a:off x="4186237" y="1443038"/>
              <a:ext cx="4762" cy="157162"/>
            </a:xfrm>
            <a:custGeom>
              <a:avLst/>
              <a:gdLst>
                <a:gd name="connsiteX0" fmla="*/ 4762 w 4762"/>
                <a:gd name="connsiteY0" fmla="*/ 0 h 157162"/>
                <a:gd name="connsiteX1" fmla="*/ 0 w 4762"/>
                <a:gd name="connsiteY1" fmla="*/ 157162 h 157162"/>
              </a:gdLst>
              <a:ahLst/>
              <a:cxnLst>
                <a:cxn ang="0">
                  <a:pos x="connsiteX0" y="connsiteY0"/>
                </a:cxn>
                <a:cxn ang="0">
                  <a:pos x="connsiteX1" y="connsiteY1"/>
                </a:cxn>
              </a:cxnLst>
              <a:rect l="l" t="t" r="r" b="b"/>
              <a:pathLst>
                <a:path w="4762" h="157162">
                  <a:moveTo>
                    <a:pt x="4762" y="0"/>
                  </a:moveTo>
                  <a:lnTo>
                    <a:pt x="0" y="157162"/>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21" name="Freeform 420"/>
            <p:cNvSpPr/>
            <p:nvPr/>
          </p:nvSpPr>
          <p:spPr>
            <a:xfrm>
              <a:off x="4305299" y="1519238"/>
              <a:ext cx="9525" cy="152400"/>
            </a:xfrm>
            <a:custGeom>
              <a:avLst/>
              <a:gdLst>
                <a:gd name="connsiteX0" fmla="*/ 0 w 9525"/>
                <a:gd name="connsiteY0" fmla="*/ 152400 h 152400"/>
                <a:gd name="connsiteX1" fmla="*/ 9525 w 9525"/>
                <a:gd name="connsiteY1" fmla="*/ 0 h 152400"/>
              </a:gdLst>
              <a:ahLst/>
              <a:cxnLst>
                <a:cxn ang="0">
                  <a:pos x="connsiteX0" y="connsiteY0"/>
                </a:cxn>
                <a:cxn ang="0">
                  <a:pos x="connsiteX1" y="connsiteY1"/>
                </a:cxn>
              </a:cxnLst>
              <a:rect l="l" t="t" r="r" b="b"/>
              <a:pathLst>
                <a:path w="9525" h="152400">
                  <a:moveTo>
                    <a:pt x="0" y="152400"/>
                  </a:moveTo>
                  <a:lnTo>
                    <a:pt x="9525" y="0"/>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22" name="Oval 421"/>
            <p:cNvSpPr/>
            <p:nvPr/>
          </p:nvSpPr>
          <p:spPr bwMode="auto">
            <a:xfrm>
              <a:off x="3275855" y="270892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3" name="Oval 422"/>
            <p:cNvSpPr/>
            <p:nvPr/>
          </p:nvSpPr>
          <p:spPr bwMode="auto">
            <a:xfrm>
              <a:off x="3419871" y="270892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4" name="Oval 423"/>
            <p:cNvSpPr/>
            <p:nvPr/>
          </p:nvSpPr>
          <p:spPr bwMode="auto">
            <a:xfrm>
              <a:off x="3563887" y="270892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5" name="Oval 424"/>
            <p:cNvSpPr/>
            <p:nvPr/>
          </p:nvSpPr>
          <p:spPr bwMode="auto">
            <a:xfrm flipH="1" flipV="1">
              <a:off x="3699519" y="2708920"/>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6" name="Oval 425"/>
            <p:cNvSpPr/>
            <p:nvPr/>
          </p:nvSpPr>
          <p:spPr bwMode="auto">
            <a:xfrm flipH="1" flipV="1">
              <a:off x="3347863" y="2844552"/>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7" name="Oval 426"/>
            <p:cNvSpPr/>
            <p:nvPr/>
          </p:nvSpPr>
          <p:spPr bwMode="auto">
            <a:xfrm flipH="1" flipV="1">
              <a:off x="3491879" y="2852936"/>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8" name="Oval 427"/>
            <p:cNvSpPr/>
            <p:nvPr/>
          </p:nvSpPr>
          <p:spPr bwMode="auto">
            <a:xfrm flipH="1" flipV="1">
              <a:off x="3707903" y="2852936"/>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29" name="Oval 428"/>
            <p:cNvSpPr/>
            <p:nvPr/>
          </p:nvSpPr>
          <p:spPr bwMode="auto">
            <a:xfrm flipH="1" flipV="1">
              <a:off x="3347863" y="2988568"/>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0" name="Oval 429"/>
            <p:cNvSpPr/>
            <p:nvPr/>
          </p:nvSpPr>
          <p:spPr bwMode="auto">
            <a:xfrm flipH="1" flipV="1">
              <a:off x="3491879" y="2996952"/>
              <a:ext cx="80392" cy="80392"/>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1" name="Oval 430"/>
            <p:cNvSpPr/>
            <p:nvPr/>
          </p:nvSpPr>
          <p:spPr bwMode="auto">
            <a:xfrm>
              <a:off x="3275855" y="3140968"/>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2" name="Oval 431"/>
            <p:cNvSpPr/>
            <p:nvPr/>
          </p:nvSpPr>
          <p:spPr bwMode="auto">
            <a:xfrm>
              <a:off x="3419871" y="3140968"/>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3" name="Oval 432"/>
            <p:cNvSpPr/>
            <p:nvPr/>
          </p:nvSpPr>
          <p:spPr bwMode="auto">
            <a:xfrm>
              <a:off x="3563887" y="3140968"/>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4" name="Oval 433"/>
            <p:cNvSpPr/>
            <p:nvPr/>
          </p:nvSpPr>
          <p:spPr bwMode="auto">
            <a:xfrm flipH="1" flipV="1">
              <a:off x="3699519" y="3140968"/>
              <a:ext cx="80392" cy="80392"/>
            </a:xfrm>
            <a:prstGeom prst="ellipse">
              <a:avLst/>
            </a:prstGeom>
            <a:solidFill>
              <a:srgbClr val="92D050"/>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5" name="Oval 434"/>
            <p:cNvSpPr/>
            <p:nvPr/>
          </p:nvSpPr>
          <p:spPr bwMode="auto">
            <a:xfrm>
              <a:off x="3275855" y="327660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6" name="Oval 435"/>
            <p:cNvSpPr/>
            <p:nvPr/>
          </p:nvSpPr>
          <p:spPr bwMode="auto">
            <a:xfrm>
              <a:off x="3419871" y="327660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7" name="Oval 436"/>
            <p:cNvSpPr/>
            <p:nvPr/>
          </p:nvSpPr>
          <p:spPr bwMode="auto">
            <a:xfrm>
              <a:off x="3563887" y="3276600"/>
              <a:ext cx="72008" cy="72008"/>
            </a:xfrm>
            <a:prstGeom prst="ellipse">
              <a:avLst/>
            </a:prstGeom>
            <a:solidFill>
              <a:srgbClr val="000000">
                <a:lumMod val="65000"/>
                <a:lumOff val="3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8" name="Oval 437"/>
            <p:cNvSpPr/>
            <p:nvPr/>
          </p:nvSpPr>
          <p:spPr bwMode="auto">
            <a:xfrm flipH="1" flipV="1">
              <a:off x="3699519" y="3276600"/>
              <a:ext cx="80392" cy="80392"/>
            </a:xfrm>
            <a:prstGeom prst="ellipse">
              <a:avLst/>
            </a:prstGeom>
            <a:solidFill>
              <a:srgbClr val="FF0000"/>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39" name="Rectangle 438"/>
            <p:cNvSpPr/>
            <p:nvPr/>
          </p:nvSpPr>
          <p:spPr bwMode="auto">
            <a:xfrm>
              <a:off x="3203847" y="1844824"/>
              <a:ext cx="216024" cy="72008"/>
            </a:xfrm>
            <a:prstGeom prst="rect">
              <a:avLst/>
            </a:prstGeom>
            <a:solidFill>
              <a:srgbClr val="FF0000"/>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sp>
          <p:nvSpPr>
            <p:cNvPr id="440" name="Freeform 439"/>
            <p:cNvSpPr/>
            <p:nvPr/>
          </p:nvSpPr>
          <p:spPr>
            <a:xfrm>
              <a:off x="4143375" y="1990725"/>
              <a:ext cx="266700" cy="2366963"/>
            </a:xfrm>
            <a:custGeom>
              <a:avLst/>
              <a:gdLst>
                <a:gd name="connsiteX0" fmla="*/ 266700 w 266700"/>
                <a:gd name="connsiteY0" fmla="*/ 0 h 2366963"/>
                <a:gd name="connsiteX1" fmla="*/ 152400 w 266700"/>
                <a:gd name="connsiteY1" fmla="*/ 123825 h 2366963"/>
                <a:gd name="connsiteX2" fmla="*/ 42863 w 266700"/>
                <a:gd name="connsiteY2" fmla="*/ 295275 h 2366963"/>
                <a:gd name="connsiteX3" fmla="*/ 0 w 266700"/>
                <a:gd name="connsiteY3" fmla="*/ 419100 h 2366963"/>
                <a:gd name="connsiteX4" fmla="*/ 0 w 266700"/>
                <a:gd name="connsiteY4" fmla="*/ 2366963 h 2366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00" h="2366963">
                  <a:moveTo>
                    <a:pt x="266700" y="0"/>
                  </a:moveTo>
                  <a:lnTo>
                    <a:pt x="152400" y="123825"/>
                  </a:lnTo>
                  <a:lnTo>
                    <a:pt x="42863" y="295275"/>
                  </a:lnTo>
                  <a:lnTo>
                    <a:pt x="0" y="419100"/>
                  </a:lnTo>
                  <a:lnTo>
                    <a:pt x="0" y="2366963"/>
                  </a:lnTo>
                </a:path>
              </a:pathLst>
            </a:custGeom>
            <a:no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cxnSp>
          <p:nvCxnSpPr>
            <p:cNvPr id="441" name="Straight Connector 440"/>
            <p:cNvCxnSpPr/>
            <p:nvPr/>
          </p:nvCxnSpPr>
          <p:spPr>
            <a:xfrm>
              <a:off x="3203848" y="3429000"/>
              <a:ext cx="720080" cy="0"/>
            </a:xfrm>
            <a:prstGeom prst="line">
              <a:avLst/>
            </a:prstGeom>
            <a:noFill/>
            <a:ln w="3175" cap="flat" cmpd="sng" algn="ctr">
              <a:solidFill>
                <a:schemeClr val="accent1"/>
              </a:solidFill>
              <a:prstDash val="solid"/>
            </a:ln>
            <a:effectLst/>
          </p:spPr>
        </p:cxnSp>
        <p:cxnSp>
          <p:nvCxnSpPr>
            <p:cNvPr id="442" name="Straight Connector 441"/>
            <p:cNvCxnSpPr/>
            <p:nvPr/>
          </p:nvCxnSpPr>
          <p:spPr>
            <a:xfrm>
              <a:off x="3203848" y="3501008"/>
              <a:ext cx="720080" cy="0"/>
            </a:xfrm>
            <a:prstGeom prst="line">
              <a:avLst/>
            </a:prstGeom>
            <a:noFill/>
            <a:ln w="3175" cap="flat" cmpd="sng" algn="ctr">
              <a:solidFill>
                <a:schemeClr val="accent1"/>
              </a:solidFill>
              <a:prstDash val="solid"/>
            </a:ln>
            <a:effectLst/>
          </p:spPr>
        </p:cxnSp>
        <p:cxnSp>
          <p:nvCxnSpPr>
            <p:cNvPr id="443" name="Straight Connector 442"/>
            <p:cNvCxnSpPr/>
            <p:nvPr/>
          </p:nvCxnSpPr>
          <p:spPr>
            <a:xfrm>
              <a:off x="3203848" y="3573016"/>
              <a:ext cx="720080" cy="0"/>
            </a:xfrm>
            <a:prstGeom prst="line">
              <a:avLst/>
            </a:prstGeom>
            <a:noFill/>
            <a:ln w="3175" cap="flat" cmpd="sng" algn="ctr">
              <a:solidFill>
                <a:schemeClr val="accent1"/>
              </a:solidFill>
              <a:prstDash val="solid"/>
            </a:ln>
            <a:effectLst/>
          </p:spPr>
        </p:cxnSp>
        <p:cxnSp>
          <p:nvCxnSpPr>
            <p:cNvPr id="444" name="Straight Connector 443"/>
            <p:cNvCxnSpPr/>
            <p:nvPr/>
          </p:nvCxnSpPr>
          <p:spPr>
            <a:xfrm>
              <a:off x="3203848" y="3645024"/>
              <a:ext cx="720080" cy="0"/>
            </a:xfrm>
            <a:prstGeom prst="line">
              <a:avLst/>
            </a:prstGeom>
            <a:noFill/>
            <a:ln w="3175" cap="flat" cmpd="sng" algn="ctr">
              <a:solidFill>
                <a:schemeClr val="accent1"/>
              </a:solidFill>
              <a:prstDash val="solid"/>
            </a:ln>
            <a:effectLst/>
          </p:spPr>
        </p:cxnSp>
        <p:cxnSp>
          <p:nvCxnSpPr>
            <p:cNvPr id="445" name="Straight Connector 444"/>
            <p:cNvCxnSpPr/>
            <p:nvPr/>
          </p:nvCxnSpPr>
          <p:spPr>
            <a:xfrm>
              <a:off x="3203848" y="3717032"/>
              <a:ext cx="720080" cy="0"/>
            </a:xfrm>
            <a:prstGeom prst="line">
              <a:avLst/>
            </a:prstGeom>
            <a:noFill/>
            <a:ln w="3175" cap="flat" cmpd="sng" algn="ctr">
              <a:solidFill>
                <a:schemeClr val="accent1"/>
              </a:solidFill>
              <a:prstDash val="solid"/>
            </a:ln>
            <a:effectLst/>
          </p:spPr>
        </p:cxnSp>
        <p:cxnSp>
          <p:nvCxnSpPr>
            <p:cNvPr id="446" name="Straight Connector 445"/>
            <p:cNvCxnSpPr/>
            <p:nvPr/>
          </p:nvCxnSpPr>
          <p:spPr>
            <a:xfrm>
              <a:off x="3203847" y="3789040"/>
              <a:ext cx="720080" cy="0"/>
            </a:xfrm>
            <a:prstGeom prst="line">
              <a:avLst/>
            </a:prstGeom>
            <a:noFill/>
            <a:ln w="3175" cap="flat" cmpd="sng" algn="ctr">
              <a:solidFill>
                <a:schemeClr val="accent1"/>
              </a:solidFill>
              <a:prstDash val="solid"/>
            </a:ln>
            <a:effectLst/>
          </p:spPr>
        </p:cxnSp>
        <p:sp>
          <p:nvSpPr>
            <p:cNvPr id="447" name="Arc 446"/>
            <p:cNvSpPr/>
            <p:nvPr/>
          </p:nvSpPr>
          <p:spPr>
            <a:xfrm>
              <a:off x="3491879" y="1844824"/>
              <a:ext cx="216024" cy="216024"/>
            </a:xfrm>
            <a:prstGeom prst="arc">
              <a:avLst>
                <a:gd name="adj1" fmla="val 10492826"/>
                <a:gd name="adj2" fmla="val 673349"/>
              </a:avLst>
            </a:prstGeom>
            <a:solidFill>
              <a:srgbClr val="FFFFFF">
                <a:lumMod val="65000"/>
              </a:srgbClr>
            </a:solidFill>
            <a:ln w="3175" cap="flat" cmpd="sng" algn="ctr">
              <a:solidFill>
                <a:schemeClr val="accent1"/>
              </a:solidFill>
              <a:prstDash val="soli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a:spcBef>
                  <a:spcPct val="0"/>
                </a:spcBef>
                <a:buClrTx/>
                <a:buSzTx/>
                <a:buNone/>
                <a:defRPr/>
              </a:pPr>
              <a:endParaRPr lang="en-US" dirty="0">
                <a:latin typeface="Arial"/>
              </a:endParaRPr>
            </a:p>
          </p:txBody>
        </p:sp>
        <p:sp>
          <p:nvSpPr>
            <p:cNvPr id="448" name="Freeform 447"/>
            <p:cNvSpPr/>
            <p:nvPr/>
          </p:nvSpPr>
          <p:spPr bwMode="auto">
            <a:xfrm>
              <a:off x="3308350" y="2305050"/>
              <a:ext cx="527050" cy="225425"/>
            </a:xfrm>
            <a:custGeom>
              <a:avLst/>
              <a:gdLst>
                <a:gd name="connsiteX0" fmla="*/ 0 w 527050"/>
                <a:gd name="connsiteY0" fmla="*/ 6350 h 225425"/>
                <a:gd name="connsiteX1" fmla="*/ 6350 w 527050"/>
                <a:gd name="connsiteY1" fmla="*/ 225425 h 225425"/>
                <a:gd name="connsiteX2" fmla="*/ 527050 w 527050"/>
                <a:gd name="connsiteY2" fmla="*/ 222250 h 225425"/>
                <a:gd name="connsiteX3" fmla="*/ 517525 w 527050"/>
                <a:gd name="connsiteY3" fmla="*/ 0 h 225425"/>
                <a:gd name="connsiteX4" fmla="*/ 0 w 527050"/>
                <a:gd name="connsiteY4" fmla="*/ 6350 h 2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050" h="225425">
                  <a:moveTo>
                    <a:pt x="0" y="6350"/>
                  </a:moveTo>
                  <a:lnTo>
                    <a:pt x="6350" y="225425"/>
                  </a:lnTo>
                  <a:lnTo>
                    <a:pt x="527050" y="222250"/>
                  </a:lnTo>
                  <a:lnTo>
                    <a:pt x="517525" y="0"/>
                  </a:lnTo>
                  <a:lnTo>
                    <a:pt x="0" y="6350"/>
                  </a:lnTo>
                  <a:close/>
                </a:path>
              </a:pathLst>
            </a:custGeom>
            <a:solidFill>
              <a:srgbClr val="FFFFFF">
                <a:lumMod val="75000"/>
              </a:srgbClr>
            </a:solidFill>
            <a:ln w="3175" algn="ctr">
              <a:solidFill>
                <a:schemeClr val="accent1"/>
              </a:solidFill>
              <a:miter lim="800000"/>
              <a:headEnd/>
              <a:tailEnd/>
            </a:ln>
            <a:effectLst/>
          </p:spPr>
          <p:txBody>
            <a:bodyPr rtlCol="0" anchor="ctr"/>
            <a:lstStyle>
              <a:defPPr>
                <a:defRPr lang="de-CH"/>
              </a:defPPr>
              <a:lvl1pPr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1pPr>
              <a:lvl2pPr marL="4572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2pPr>
              <a:lvl3pPr marL="9144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3pPr>
              <a:lvl4pPr marL="13716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4pPr>
              <a:lvl5pPr marL="1828800" algn="l" rtl="0" fontAlgn="base">
                <a:spcBef>
                  <a:spcPct val="50000"/>
                </a:spcBef>
                <a:spcAft>
                  <a:spcPct val="0"/>
                </a:spcAft>
                <a:buClr>
                  <a:schemeClr val="tx2"/>
                </a:buClr>
                <a:buSzPct val="70000"/>
                <a:buFont typeface="Wingdings" pitchFamily="2" charset="2"/>
                <a:buChar char="§"/>
                <a:defRPr kern="1200">
                  <a:solidFill>
                    <a:srgbClr val="000000"/>
                  </a:solidFill>
                  <a:latin typeface="Arial" charset="0"/>
                  <a:ea typeface="+mn-ea"/>
                  <a:cs typeface="+mn-cs"/>
                </a:defRPr>
              </a:lvl5pPr>
              <a:lvl6pPr marL="2286000" algn="l" defTabSz="914400" rtl="0" eaLnBrk="1" latinLnBrk="0" hangingPunct="1">
                <a:defRPr kern="1200">
                  <a:solidFill>
                    <a:srgbClr val="000000"/>
                  </a:solidFill>
                  <a:latin typeface="Arial" charset="0"/>
                  <a:ea typeface="+mn-ea"/>
                  <a:cs typeface="+mn-cs"/>
                </a:defRPr>
              </a:lvl6pPr>
              <a:lvl7pPr marL="2743200" algn="l" defTabSz="914400" rtl="0" eaLnBrk="1" latinLnBrk="0" hangingPunct="1">
                <a:defRPr kern="1200">
                  <a:solidFill>
                    <a:srgbClr val="000000"/>
                  </a:solidFill>
                  <a:latin typeface="Arial" charset="0"/>
                  <a:ea typeface="+mn-ea"/>
                  <a:cs typeface="+mn-cs"/>
                </a:defRPr>
              </a:lvl7pPr>
              <a:lvl8pPr marL="3200400" algn="l" defTabSz="914400" rtl="0" eaLnBrk="1" latinLnBrk="0" hangingPunct="1">
                <a:defRPr kern="1200">
                  <a:solidFill>
                    <a:srgbClr val="000000"/>
                  </a:solidFill>
                  <a:latin typeface="Arial" charset="0"/>
                  <a:ea typeface="+mn-ea"/>
                  <a:cs typeface="+mn-cs"/>
                </a:defRPr>
              </a:lvl8pPr>
              <a:lvl9pPr marL="3657600" algn="l" defTabSz="914400" rtl="0" eaLnBrk="1" latinLnBrk="0" hangingPunct="1">
                <a:defRPr kern="1200">
                  <a:solidFill>
                    <a:srgbClr val="000000"/>
                  </a:solidFill>
                  <a:latin typeface="Arial" charset="0"/>
                  <a:ea typeface="+mn-ea"/>
                  <a:cs typeface="+mn-cs"/>
                </a:defRPr>
              </a:lvl9pPr>
            </a:lstStyle>
            <a:p>
              <a:pPr algn="ctr" eaLnBrk="0" hangingPunct="0">
                <a:spcBef>
                  <a:spcPct val="0"/>
                </a:spcBef>
                <a:buClrTx/>
                <a:buSzTx/>
                <a:buNone/>
                <a:defRPr/>
              </a:pPr>
              <a:endParaRPr lang="en-US" sz="1200" b="1" dirty="0">
                <a:cs typeface="Arial" charset="0"/>
              </a:endParaRPr>
            </a:p>
          </p:txBody>
        </p:sp>
      </p:grpSp>
    </p:spTree>
    <p:extLst>
      <p:ext uri="{BB962C8B-B14F-4D97-AF65-F5344CB8AC3E}">
        <p14:creationId xmlns:p14="http://schemas.microsoft.com/office/powerpoint/2010/main" val="2188039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3"/>
          <p:cNvSpPr/>
          <p:nvPr/>
        </p:nvSpPr>
        <p:spPr bwMode="gray">
          <a:xfrm>
            <a:off x="1739901" y="1592263"/>
            <a:ext cx="8712201"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73" tIns="71973" rIns="71973" bIns="71973"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dirty="0">
              <a:solidFill>
                <a:srgbClr val="FFFFFF"/>
              </a:solidFill>
              <a:cs typeface="Arial" pitchFamily="34" charset="0"/>
            </a:endParaRPr>
          </a:p>
        </p:txBody>
      </p:sp>
      <p:sp>
        <p:nvSpPr>
          <p:cNvPr id="22" name="Rectangle 1"/>
          <p:cNvSpPr/>
          <p:nvPr/>
        </p:nvSpPr>
        <p:spPr bwMode="auto">
          <a:xfrm>
            <a:off x="1860391" y="4040877"/>
            <a:ext cx="8471219" cy="1353516"/>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200" tIns="612000" rIns="241200" bIns="71983" numCol="1" spcCol="0" rtlCol="0" fromWordArt="0" anchor="t" anchorCtr="0" forceAA="0" compatLnSpc="1">
            <a:prstTxWarp prst="textNoShape">
              <a:avLst/>
            </a:prstTxWarp>
            <a:noAutofit/>
          </a:bodyPr>
          <a:lstStyle/>
          <a:p>
            <a:pPr>
              <a:spcBef>
                <a:spcPts val="1100"/>
              </a:spcBef>
              <a:buClr>
                <a:srgbClr val="002897"/>
              </a:buClr>
              <a:buSzPct val="70000"/>
            </a:pPr>
            <a:endParaRPr lang="en-US" sz="1400" dirty="0">
              <a:solidFill>
                <a:srgbClr val="666666"/>
              </a:solidFill>
            </a:endParaRPr>
          </a:p>
        </p:txBody>
      </p:sp>
      <p:sp>
        <p:nvSpPr>
          <p:cNvPr id="23" name="Pentagon 44"/>
          <p:cNvSpPr/>
          <p:nvPr/>
        </p:nvSpPr>
        <p:spPr bwMode="gray">
          <a:xfrm>
            <a:off x="1860391" y="5531912"/>
            <a:ext cx="8483610" cy="539875"/>
          </a:xfrm>
          <a:prstGeom prst="homePlate">
            <a:avLst>
              <a:gd name="adj" fmla="val 0"/>
            </a:avLst>
          </a:prstGeom>
          <a:solidFill>
            <a:schemeClr val="tx2"/>
          </a:solidFill>
          <a:ln w="28575" cmpd="sng">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437" tIns="60437" rIns="60437" bIns="60437" numCol="1" spcCol="0" rtlCol="0" fromWordArt="0" anchor="ctr" anchorCtr="0" forceAA="0" compatLnSpc="1">
            <a:prstTxWarp prst="textNoShape">
              <a:avLst/>
            </a:prstTxWarp>
            <a:noAutofit/>
          </a:bodyPr>
          <a:lstStyle/>
          <a:p>
            <a:pPr algn="ctr"/>
            <a:endParaRPr lang="en-US" sz="1600" b="1" dirty="0">
              <a:solidFill>
                <a:srgbClr val="FFFFFF"/>
              </a:solidFill>
            </a:endParaRPr>
          </a:p>
        </p:txBody>
      </p:sp>
      <p:sp>
        <p:nvSpPr>
          <p:cNvPr id="24" name="Rectangle 1"/>
          <p:cNvSpPr/>
          <p:nvPr/>
        </p:nvSpPr>
        <p:spPr bwMode="auto">
          <a:xfrm>
            <a:off x="1860392" y="1720736"/>
            <a:ext cx="8471219" cy="219893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41200" tIns="612000" rIns="241200" bIns="71983" numCol="1" spcCol="0" rtlCol="0" fromWordArt="0" anchor="t" anchorCtr="0" forceAA="0" compatLnSpc="1">
            <a:prstTxWarp prst="textNoShape">
              <a:avLst/>
            </a:prstTxWarp>
            <a:noAutofit/>
          </a:bodyPr>
          <a:lstStyle/>
          <a:p>
            <a:pPr>
              <a:spcBef>
                <a:spcPts val="1100"/>
              </a:spcBef>
              <a:buClr>
                <a:srgbClr val="002897"/>
              </a:buClr>
              <a:buSzPct val="70000"/>
            </a:pPr>
            <a:endParaRPr lang="en-US" sz="1400" dirty="0">
              <a:solidFill>
                <a:srgbClr val="666666"/>
              </a:solidFill>
            </a:endParaRPr>
          </a:p>
        </p:txBody>
      </p:sp>
      <p:sp>
        <p:nvSpPr>
          <p:cNvPr id="6" name="Title 5"/>
          <p:cNvSpPr>
            <a:spLocks noGrp="1"/>
          </p:cNvSpPr>
          <p:nvPr>
            <p:ph type="title"/>
          </p:nvPr>
        </p:nvSpPr>
        <p:spPr/>
        <p:txBody>
          <a:bodyPr/>
          <a:lstStyle/>
          <a:p>
            <a:r>
              <a:rPr lang="en-US" dirty="0"/>
              <a:t>Fleet Management</a:t>
            </a:r>
          </a:p>
        </p:txBody>
      </p:sp>
      <p:sp>
        <p:nvSpPr>
          <p:cNvPr id="7" name="Subtitle 6"/>
          <p:cNvSpPr>
            <a:spLocks noGrp="1"/>
          </p:cNvSpPr>
          <p:nvPr>
            <p:ph type="subTitle" idx="1"/>
          </p:nvPr>
        </p:nvSpPr>
        <p:spPr/>
        <p:txBody>
          <a:bodyPr>
            <a:normAutofit fontScale="25000" lnSpcReduction="20000"/>
          </a:bodyPr>
          <a:lstStyle/>
          <a:p>
            <a:r>
              <a:rPr lang="en-US" dirty="0"/>
              <a:t>Predictive Maintenance Potential</a:t>
            </a:r>
          </a:p>
        </p:txBody>
      </p:sp>
      <p:sp>
        <p:nvSpPr>
          <p:cNvPr id="8" name="Date Placeholder 7"/>
          <p:cNvSpPr>
            <a:spLocks noGrp="1"/>
          </p:cNvSpPr>
          <p:nvPr>
            <p:ph type="dt" sz="half" idx="15"/>
          </p:nvPr>
        </p:nvSpPr>
        <p:spPr/>
        <p:txBody>
          <a:bodyPr/>
          <a:lstStyle/>
          <a:p>
            <a:fld id="{315930E8-5442-4044-9422-F7CB4CEA9937}" type="datetime5">
              <a:rPr lang="en-US" smtClean="0"/>
              <a:t>15-Mar-17</a:t>
            </a:fld>
            <a:endParaRPr lang="de-DE" dirty="0"/>
          </a:p>
        </p:txBody>
      </p:sp>
      <p:sp>
        <p:nvSpPr>
          <p:cNvPr id="9" name="Slide Number Placeholder 8"/>
          <p:cNvSpPr>
            <a:spLocks noGrp="1"/>
          </p:cNvSpPr>
          <p:nvPr>
            <p:ph type="sldNum" sz="quarter" idx="16"/>
          </p:nvPr>
        </p:nvSpPr>
        <p:spPr/>
        <p:txBody>
          <a:bodyPr/>
          <a:lstStyle/>
          <a:p>
            <a:r>
              <a:rPr lang="de-DE" dirty="0"/>
              <a:t>| Slide </a:t>
            </a:r>
            <a:fld id="{CF363E95-653D-48D7-8EB0-A81FED805B5F}" type="slidenum">
              <a:rPr lang="de-DE" smtClean="0"/>
              <a:pPr/>
              <a:t>29</a:t>
            </a:fld>
            <a:endParaRPr lang="de-DE" dirty="0"/>
          </a:p>
        </p:txBody>
      </p:sp>
      <p:sp>
        <p:nvSpPr>
          <p:cNvPr id="10" name="Footer Placeholder 9"/>
          <p:cNvSpPr>
            <a:spLocks noGrp="1"/>
          </p:cNvSpPr>
          <p:nvPr>
            <p:ph type="ftr" sz="quarter" idx="17"/>
          </p:nvPr>
        </p:nvSpPr>
        <p:spPr/>
        <p:txBody>
          <a:bodyPr/>
          <a:lstStyle/>
          <a:p>
            <a:r>
              <a:rPr lang="en-US" dirty="0"/>
              <a:t>© ABB</a:t>
            </a:r>
          </a:p>
        </p:txBody>
      </p:sp>
      <p:graphicFrame>
        <p:nvGraphicFramePr>
          <p:cNvPr id="11" name="Content Placeholder 10"/>
          <p:cNvGraphicFramePr>
            <a:graphicFrameLocks noGrp="1"/>
          </p:cNvGraphicFramePr>
          <p:nvPr>
            <p:ph sz="half" idx="2"/>
            <p:extLst/>
          </p:nvPr>
        </p:nvGraphicFramePr>
        <p:xfrm>
          <a:off x="3000375" y="1738184"/>
          <a:ext cx="6191250" cy="2232025"/>
        </p:xfrm>
        <a:graphic>
          <a:graphicData uri="http://schemas.openxmlformats.org/drawingml/2006/chart">
            <c:chart xmlns:c="http://schemas.openxmlformats.org/drawingml/2006/chart" xmlns:r="http://schemas.openxmlformats.org/officeDocument/2006/relationships" r:id="rId2"/>
          </a:graphicData>
        </a:graphic>
      </p:graphicFrame>
      <p:sp>
        <p:nvSpPr>
          <p:cNvPr id="3" name="Content Placeholder 2"/>
          <p:cNvSpPr>
            <a:spLocks noGrp="1"/>
          </p:cNvSpPr>
          <p:nvPr>
            <p:ph sz="half" idx="10"/>
          </p:nvPr>
        </p:nvSpPr>
        <p:spPr>
          <a:xfrm>
            <a:off x="2195210" y="4173036"/>
            <a:ext cx="7957225" cy="1309285"/>
          </a:xfrm>
        </p:spPr>
        <p:txBody>
          <a:bodyPr>
            <a:normAutofit/>
          </a:bodyPr>
          <a:lstStyle/>
          <a:p>
            <a:pPr marL="0" indent="0">
              <a:buNone/>
            </a:pPr>
            <a:r>
              <a:rPr lang="en-US" sz="1400" dirty="0"/>
              <a:t>Good statistical knowledge important for accurate predictive maintenance</a:t>
            </a:r>
          </a:p>
          <a:p>
            <a:pPr marL="0" indent="0">
              <a:buNone/>
            </a:pPr>
            <a:r>
              <a:rPr lang="en-US" sz="1400" dirty="0"/>
              <a:t>Time to react increased with improved predictive methods</a:t>
            </a:r>
          </a:p>
          <a:p>
            <a:pPr marL="0" indent="0">
              <a:buNone/>
            </a:pPr>
            <a:r>
              <a:rPr lang="en-US" sz="1400" dirty="0"/>
              <a:t>Failure patterns observed in the fleet can be identified early in measurements</a:t>
            </a:r>
            <a:endParaRPr lang="en-US" dirty="0"/>
          </a:p>
        </p:txBody>
      </p:sp>
      <p:sp>
        <p:nvSpPr>
          <p:cNvPr id="2" name="TextBox 1"/>
          <p:cNvSpPr txBox="1"/>
          <p:nvPr/>
        </p:nvSpPr>
        <p:spPr>
          <a:xfrm>
            <a:off x="2639616" y="1918736"/>
            <a:ext cx="1038746" cy="184666"/>
          </a:xfrm>
          <a:prstGeom prst="rect">
            <a:avLst/>
          </a:prstGeom>
        </p:spPr>
        <p:txBody>
          <a:bodyPr vert="horz" wrap="none" lIns="0" tIns="0" rIns="0" bIns="0" rtlCol="0">
            <a:spAutoFit/>
          </a:bodyPr>
          <a:lstStyle/>
          <a:p>
            <a:pPr>
              <a:spcBef>
                <a:spcPts val="1100"/>
              </a:spcBef>
              <a:buClr>
                <a:schemeClr val="tx2"/>
              </a:buClr>
              <a:buSzPct val="70000"/>
            </a:pPr>
            <a:r>
              <a:rPr lang="en-US" sz="1200" dirty="0">
                <a:solidFill>
                  <a:schemeClr val="accent4"/>
                </a:solidFill>
                <a:latin typeface="Arial" pitchFamily="34" charset="0"/>
                <a:cs typeface="Arial" pitchFamily="34" charset="0"/>
              </a:rPr>
              <a:t>Failure initiated</a:t>
            </a:r>
          </a:p>
        </p:txBody>
      </p:sp>
      <p:sp>
        <p:nvSpPr>
          <p:cNvPr id="12" name="TextBox 11"/>
          <p:cNvSpPr txBox="1"/>
          <p:nvPr/>
        </p:nvSpPr>
        <p:spPr>
          <a:xfrm>
            <a:off x="3791744" y="2099091"/>
            <a:ext cx="1296144" cy="369332"/>
          </a:xfrm>
          <a:prstGeom prst="rect">
            <a:avLst/>
          </a:prstGeom>
        </p:spPr>
        <p:txBody>
          <a:bodyPr vert="horz" wrap="square" lIns="0" tIns="0" rIns="0" bIns="0" rtlCol="0">
            <a:spAutoFit/>
          </a:bodyPr>
          <a:lstStyle/>
          <a:p>
            <a:pPr>
              <a:spcBef>
                <a:spcPts val="1100"/>
              </a:spcBef>
              <a:buClr>
                <a:schemeClr val="tx2"/>
              </a:buClr>
              <a:buSzPct val="70000"/>
            </a:pPr>
            <a:r>
              <a:rPr lang="en-US" sz="1200" dirty="0">
                <a:solidFill>
                  <a:schemeClr val="accent4"/>
                </a:solidFill>
                <a:latin typeface="Arial" pitchFamily="34" charset="0"/>
                <a:cs typeface="Arial" pitchFamily="34" charset="0"/>
              </a:rPr>
              <a:t>First indications in measurements</a:t>
            </a:r>
          </a:p>
        </p:txBody>
      </p:sp>
      <p:sp>
        <p:nvSpPr>
          <p:cNvPr id="13" name="TextBox 12"/>
          <p:cNvSpPr txBox="1"/>
          <p:nvPr/>
        </p:nvSpPr>
        <p:spPr>
          <a:xfrm>
            <a:off x="7752184" y="2269484"/>
            <a:ext cx="1296144" cy="369332"/>
          </a:xfrm>
          <a:prstGeom prst="rect">
            <a:avLst/>
          </a:prstGeom>
        </p:spPr>
        <p:txBody>
          <a:bodyPr vert="horz" wrap="square" lIns="0" tIns="0" rIns="0" bIns="0" rtlCol="0">
            <a:spAutoFit/>
          </a:bodyPr>
          <a:lstStyle/>
          <a:p>
            <a:pPr algn="r">
              <a:spcBef>
                <a:spcPts val="1100"/>
              </a:spcBef>
              <a:buClr>
                <a:schemeClr val="tx2"/>
              </a:buClr>
              <a:buSzPct val="70000"/>
            </a:pPr>
            <a:r>
              <a:rPr lang="en-US" sz="1200" dirty="0">
                <a:solidFill>
                  <a:schemeClr val="accent4"/>
                </a:solidFill>
                <a:latin typeface="Arial" pitchFamily="34" charset="0"/>
                <a:cs typeface="Arial" pitchFamily="34" charset="0"/>
              </a:rPr>
              <a:t>Audible and thermal indications</a:t>
            </a:r>
          </a:p>
        </p:txBody>
      </p:sp>
      <p:sp>
        <p:nvSpPr>
          <p:cNvPr id="14" name="TextBox 13"/>
          <p:cNvSpPr txBox="1"/>
          <p:nvPr/>
        </p:nvSpPr>
        <p:spPr>
          <a:xfrm>
            <a:off x="8288017" y="2820476"/>
            <a:ext cx="1343663" cy="184666"/>
          </a:xfrm>
          <a:prstGeom prst="rect">
            <a:avLst/>
          </a:prstGeom>
        </p:spPr>
        <p:txBody>
          <a:bodyPr vert="horz" wrap="square" lIns="0" tIns="0" rIns="0" bIns="0" rtlCol="0">
            <a:spAutoFit/>
          </a:bodyPr>
          <a:lstStyle/>
          <a:p>
            <a:pPr algn="r">
              <a:spcBef>
                <a:spcPts val="1100"/>
              </a:spcBef>
              <a:buClr>
                <a:schemeClr val="tx2"/>
              </a:buClr>
              <a:buSzPct val="70000"/>
            </a:pPr>
            <a:r>
              <a:rPr lang="en-US" sz="1200" dirty="0">
                <a:solidFill>
                  <a:schemeClr val="accent4"/>
                </a:solidFill>
                <a:latin typeface="Arial" pitchFamily="34" charset="0"/>
                <a:cs typeface="Arial" pitchFamily="34" charset="0"/>
              </a:rPr>
              <a:t>Ancillary damage</a:t>
            </a:r>
          </a:p>
        </p:txBody>
      </p:sp>
      <p:sp>
        <p:nvSpPr>
          <p:cNvPr id="15" name="TextBox 14"/>
          <p:cNvSpPr txBox="1"/>
          <p:nvPr/>
        </p:nvSpPr>
        <p:spPr>
          <a:xfrm>
            <a:off x="8749086" y="3527985"/>
            <a:ext cx="1372597" cy="184666"/>
          </a:xfrm>
          <a:prstGeom prst="rect">
            <a:avLst/>
          </a:prstGeom>
        </p:spPr>
        <p:txBody>
          <a:bodyPr vert="horz" wrap="square" lIns="0" tIns="0" rIns="0" bIns="0" rtlCol="0">
            <a:spAutoFit/>
          </a:bodyPr>
          <a:lstStyle/>
          <a:p>
            <a:pPr>
              <a:spcBef>
                <a:spcPts val="1100"/>
              </a:spcBef>
              <a:buClr>
                <a:schemeClr val="tx2"/>
              </a:buClr>
              <a:buSzPct val="70000"/>
            </a:pPr>
            <a:r>
              <a:rPr lang="en-US" sz="1200" dirty="0">
                <a:solidFill>
                  <a:schemeClr val="accent4"/>
                </a:solidFill>
                <a:latin typeface="Arial" pitchFamily="34" charset="0"/>
                <a:cs typeface="Arial" pitchFamily="34" charset="0"/>
              </a:rPr>
              <a:t>Catastrophic failure</a:t>
            </a:r>
          </a:p>
        </p:txBody>
      </p:sp>
      <p:cxnSp>
        <p:nvCxnSpPr>
          <p:cNvPr id="5" name="Straight Arrow Connector 4"/>
          <p:cNvCxnSpPr/>
          <p:nvPr/>
        </p:nvCxnSpPr>
        <p:spPr>
          <a:xfrm>
            <a:off x="6960096" y="3358896"/>
            <a:ext cx="1872208" cy="0"/>
          </a:xfrm>
          <a:prstGeom prst="straightConnector1">
            <a:avLst/>
          </a:prstGeom>
          <a:ln w="19050">
            <a:solidFill>
              <a:schemeClr val="accent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960096" y="3207606"/>
            <a:ext cx="1655466" cy="153888"/>
          </a:xfrm>
          <a:prstGeom prst="rect">
            <a:avLst/>
          </a:prstGeom>
        </p:spPr>
        <p:txBody>
          <a:bodyPr vert="horz" wrap="square" lIns="0" tIns="0" rIns="0" bIns="0" rtlCol="0">
            <a:spAutoFit/>
          </a:bodyPr>
          <a:lstStyle/>
          <a:p>
            <a:pPr algn="ctr">
              <a:spcBef>
                <a:spcPts val="1100"/>
              </a:spcBef>
              <a:buClr>
                <a:schemeClr val="tx2"/>
              </a:buClr>
              <a:buSzPct val="70000"/>
            </a:pPr>
            <a:r>
              <a:rPr lang="en-US" sz="1000" dirty="0">
                <a:solidFill>
                  <a:schemeClr val="accent4"/>
                </a:solidFill>
                <a:latin typeface="Arial" pitchFamily="34" charset="0"/>
                <a:cs typeface="Arial" pitchFamily="34" charset="0"/>
              </a:rPr>
              <a:t>Statistical spread</a:t>
            </a:r>
          </a:p>
        </p:txBody>
      </p:sp>
      <p:sp>
        <p:nvSpPr>
          <p:cNvPr id="18" name="TextBox 17"/>
          <p:cNvSpPr txBox="1"/>
          <p:nvPr/>
        </p:nvSpPr>
        <p:spPr>
          <a:xfrm rot="16200000">
            <a:off x="2718713" y="2869488"/>
            <a:ext cx="646011" cy="184666"/>
          </a:xfrm>
          <a:prstGeom prst="rect">
            <a:avLst/>
          </a:prstGeom>
        </p:spPr>
        <p:txBody>
          <a:bodyPr vert="horz" wrap="none" lIns="0" tIns="0" rIns="0" bIns="0" rtlCol="0">
            <a:spAutoFit/>
          </a:bodyPr>
          <a:lstStyle/>
          <a:p>
            <a:pPr>
              <a:spcBef>
                <a:spcPts val="1100"/>
              </a:spcBef>
              <a:buClr>
                <a:schemeClr val="tx2"/>
              </a:buClr>
              <a:buSzPct val="70000"/>
            </a:pPr>
            <a:r>
              <a:rPr lang="en-US" sz="1200" dirty="0">
                <a:solidFill>
                  <a:schemeClr val="accent4"/>
                </a:solidFill>
                <a:latin typeface="Arial" pitchFamily="34" charset="0"/>
                <a:cs typeface="Arial" pitchFamily="34" charset="0"/>
              </a:rPr>
              <a:t>Condition</a:t>
            </a:r>
          </a:p>
        </p:txBody>
      </p:sp>
      <p:sp>
        <p:nvSpPr>
          <p:cNvPr id="19" name="TextBox 18"/>
          <p:cNvSpPr txBox="1"/>
          <p:nvPr/>
        </p:nvSpPr>
        <p:spPr>
          <a:xfrm>
            <a:off x="6168008" y="2084818"/>
            <a:ext cx="1296144" cy="184666"/>
          </a:xfrm>
          <a:prstGeom prst="rect">
            <a:avLst/>
          </a:prstGeom>
        </p:spPr>
        <p:txBody>
          <a:bodyPr vert="horz" wrap="square" lIns="0" tIns="0" rIns="0" bIns="0" rtlCol="0">
            <a:spAutoFit/>
          </a:bodyPr>
          <a:lstStyle/>
          <a:p>
            <a:pPr algn="r">
              <a:spcBef>
                <a:spcPts val="1100"/>
              </a:spcBef>
              <a:buClr>
                <a:schemeClr val="tx2"/>
              </a:buClr>
              <a:buSzPct val="70000"/>
            </a:pPr>
            <a:r>
              <a:rPr lang="en-US" sz="1200" dirty="0">
                <a:solidFill>
                  <a:schemeClr val="accent4"/>
                </a:solidFill>
                <a:latin typeface="Arial" pitchFamily="34" charset="0"/>
                <a:cs typeface="Arial" pitchFamily="34" charset="0"/>
              </a:rPr>
              <a:t>First alarms</a:t>
            </a:r>
          </a:p>
        </p:txBody>
      </p:sp>
      <p:sp>
        <p:nvSpPr>
          <p:cNvPr id="27" name="Freeform 26"/>
          <p:cNvSpPr/>
          <p:nvPr/>
        </p:nvSpPr>
        <p:spPr>
          <a:xfrm>
            <a:off x="7085214" y="3446070"/>
            <a:ext cx="1978428" cy="399015"/>
          </a:xfrm>
          <a:custGeom>
            <a:avLst/>
            <a:gdLst>
              <a:gd name="connsiteX0" fmla="*/ 0 w 1970116"/>
              <a:gd name="connsiteY0" fmla="*/ 573582 h 581895"/>
              <a:gd name="connsiteX1" fmla="*/ 789709 w 1970116"/>
              <a:gd name="connsiteY1" fmla="*/ 4 h 581895"/>
              <a:gd name="connsiteX2" fmla="*/ 1970116 w 1970116"/>
              <a:gd name="connsiteY2" fmla="*/ 581895 h 581895"/>
              <a:gd name="connsiteX0" fmla="*/ 0 w 1970116"/>
              <a:gd name="connsiteY0" fmla="*/ 390712 h 399025"/>
              <a:gd name="connsiteX1" fmla="*/ 1014153 w 1970116"/>
              <a:gd name="connsiteY1" fmla="*/ 14 h 399025"/>
              <a:gd name="connsiteX2" fmla="*/ 1970116 w 1970116"/>
              <a:gd name="connsiteY2" fmla="*/ 399025 h 399025"/>
              <a:gd name="connsiteX0" fmla="*/ 0 w 1970116"/>
              <a:gd name="connsiteY0" fmla="*/ 390702 h 399015"/>
              <a:gd name="connsiteX1" fmla="*/ 1014153 w 1970116"/>
              <a:gd name="connsiteY1" fmla="*/ 4 h 399015"/>
              <a:gd name="connsiteX2" fmla="*/ 1970116 w 1970116"/>
              <a:gd name="connsiteY2" fmla="*/ 399015 h 399015"/>
              <a:gd name="connsiteX0" fmla="*/ 0 w 1970116"/>
              <a:gd name="connsiteY0" fmla="*/ 390702 h 399015"/>
              <a:gd name="connsiteX1" fmla="*/ 1014153 w 1970116"/>
              <a:gd name="connsiteY1" fmla="*/ 4 h 399015"/>
              <a:gd name="connsiteX2" fmla="*/ 1970116 w 1970116"/>
              <a:gd name="connsiteY2" fmla="*/ 399015 h 399015"/>
              <a:gd name="connsiteX0" fmla="*/ 0 w 1970116"/>
              <a:gd name="connsiteY0" fmla="*/ 390702 h 399015"/>
              <a:gd name="connsiteX1" fmla="*/ 1014153 w 1970116"/>
              <a:gd name="connsiteY1" fmla="*/ 4 h 399015"/>
              <a:gd name="connsiteX2" fmla="*/ 1970116 w 1970116"/>
              <a:gd name="connsiteY2" fmla="*/ 399015 h 399015"/>
              <a:gd name="connsiteX0" fmla="*/ 0 w 1970116"/>
              <a:gd name="connsiteY0" fmla="*/ 390702 h 399015"/>
              <a:gd name="connsiteX1" fmla="*/ 1014153 w 1970116"/>
              <a:gd name="connsiteY1" fmla="*/ 4 h 399015"/>
              <a:gd name="connsiteX2" fmla="*/ 1970116 w 1970116"/>
              <a:gd name="connsiteY2" fmla="*/ 399015 h 399015"/>
              <a:gd name="connsiteX0" fmla="*/ 0 w 1970116"/>
              <a:gd name="connsiteY0" fmla="*/ 390702 h 399015"/>
              <a:gd name="connsiteX1" fmla="*/ 1014153 w 1970116"/>
              <a:gd name="connsiteY1" fmla="*/ 4 h 399015"/>
              <a:gd name="connsiteX2" fmla="*/ 1970116 w 1970116"/>
              <a:gd name="connsiteY2" fmla="*/ 399015 h 399015"/>
              <a:gd name="connsiteX0" fmla="*/ 0 w 2701636"/>
              <a:gd name="connsiteY0" fmla="*/ 402356 h 402356"/>
              <a:gd name="connsiteX1" fmla="*/ 1014153 w 2701636"/>
              <a:gd name="connsiteY1" fmla="*/ 11658 h 402356"/>
              <a:gd name="connsiteX2" fmla="*/ 2701636 w 2701636"/>
              <a:gd name="connsiteY2" fmla="*/ 94785 h 402356"/>
              <a:gd name="connsiteX0" fmla="*/ 0 w 2668385"/>
              <a:gd name="connsiteY0" fmla="*/ 411394 h 1184478"/>
              <a:gd name="connsiteX1" fmla="*/ 1014153 w 2668385"/>
              <a:gd name="connsiteY1" fmla="*/ 20696 h 1184478"/>
              <a:gd name="connsiteX2" fmla="*/ 2668385 w 2668385"/>
              <a:gd name="connsiteY2" fmla="*/ 1184478 h 1184478"/>
              <a:gd name="connsiteX0" fmla="*/ 0 w 2344188"/>
              <a:gd name="connsiteY0" fmla="*/ 395955 h 745090"/>
              <a:gd name="connsiteX1" fmla="*/ 1014153 w 2344188"/>
              <a:gd name="connsiteY1" fmla="*/ 5257 h 745090"/>
              <a:gd name="connsiteX2" fmla="*/ 2344188 w 2344188"/>
              <a:gd name="connsiteY2" fmla="*/ 745090 h 745090"/>
              <a:gd name="connsiteX0" fmla="*/ 0 w 2344188"/>
              <a:gd name="connsiteY0" fmla="*/ 400287 h 923247"/>
              <a:gd name="connsiteX1" fmla="*/ 1014153 w 2344188"/>
              <a:gd name="connsiteY1" fmla="*/ 9589 h 923247"/>
              <a:gd name="connsiteX2" fmla="*/ 1970117 w 2344188"/>
              <a:gd name="connsiteY2" fmla="*/ 890738 h 923247"/>
              <a:gd name="connsiteX3" fmla="*/ 2344188 w 2344188"/>
              <a:gd name="connsiteY3" fmla="*/ 749422 h 923247"/>
              <a:gd name="connsiteX0" fmla="*/ 0 w 2069260"/>
              <a:gd name="connsiteY0" fmla="*/ 400287 h 907241"/>
              <a:gd name="connsiteX1" fmla="*/ 1014153 w 2069260"/>
              <a:gd name="connsiteY1" fmla="*/ 9589 h 907241"/>
              <a:gd name="connsiteX2" fmla="*/ 1970117 w 2069260"/>
              <a:gd name="connsiteY2" fmla="*/ 890738 h 907241"/>
              <a:gd name="connsiteX3" fmla="*/ 1978428 w 2069260"/>
              <a:gd name="connsiteY3" fmla="*/ 408600 h 907241"/>
              <a:gd name="connsiteX0" fmla="*/ 0 w 1986608"/>
              <a:gd name="connsiteY0" fmla="*/ 390704 h 441162"/>
              <a:gd name="connsiteX1" fmla="*/ 1014153 w 1986608"/>
              <a:gd name="connsiteY1" fmla="*/ 6 h 441162"/>
              <a:gd name="connsiteX2" fmla="*/ 1828801 w 1986608"/>
              <a:gd name="connsiteY2" fmla="*/ 382391 h 441162"/>
              <a:gd name="connsiteX3" fmla="*/ 1978428 w 1986608"/>
              <a:gd name="connsiteY3" fmla="*/ 399017 h 441162"/>
              <a:gd name="connsiteX0" fmla="*/ 0 w 2000053"/>
              <a:gd name="connsiteY0" fmla="*/ 390704 h 399017"/>
              <a:gd name="connsiteX1" fmla="*/ 1014153 w 2000053"/>
              <a:gd name="connsiteY1" fmla="*/ 6 h 399017"/>
              <a:gd name="connsiteX2" fmla="*/ 1828801 w 2000053"/>
              <a:gd name="connsiteY2" fmla="*/ 382391 h 399017"/>
              <a:gd name="connsiteX3" fmla="*/ 1978428 w 2000053"/>
              <a:gd name="connsiteY3" fmla="*/ 399017 h 399017"/>
              <a:gd name="connsiteX0" fmla="*/ 0 w 1978428"/>
              <a:gd name="connsiteY0" fmla="*/ 390792 h 399105"/>
              <a:gd name="connsiteX1" fmla="*/ 1014153 w 1978428"/>
              <a:gd name="connsiteY1" fmla="*/ 94 h 399105"/>
              <a:gd name="connsiteX2" fmla="*/ 1704110 w 1978428"/>
              <a:gd name="connsiteY2" fmla="*/ 357541 h 399105"/>
              <a:gd name="connsiteX3" fmla="*/ 1978428 w 1978428"/>
              <a:gd name="connsiteY3" fmla="*/ 399105 h 399105"/>
              <a:gd name="connsiteX0" fmla="*/ 0 w 1978428"/>
              <a:gd name="connsiteY0" fmla="*/ 390702 h 399015"/>
              <a:gd name="connsiteX1" fmla="*/ 1014153 w 1978428"/>
              <a:gd name="connsiteY1" fmla="*/ 4 h 399015"/>
              <a:gd name="connsiteX2" fmla="*/ 1978428 w 1978428"/>
              <a:gd name="connsiteY2" fmla="*/ 399015 h 399015"/>
              <a:gd name="connsiteX0" fmla="*/ 0 w 1978428"/>
              <a:gd name="connsiteY0" fmla="*/ 390702 h 399015"/>
              <a:gd name="connsiteX1" fmla="*/ 1014153 w 1978428"/>
              <a:gd name="connsiteY1" fmla="*/ 4 h 399015"/>
              <a:gd name="connsiteX2" fmla="*/ 1978428 w 1978428"/>
              <a:gd name="connsiteY2" fmla="*/ 399015 h 399015"/>
              <a:gd name="connsiteX0" fmla="*/ 0 w 1978428"/>
              <a:gd name="connsiteY0" fmla="*/ 390702 h 399015"/>
              <a:gd name="connsiteX1" fmla="*/ 914400 w 1978428"/>
              <a:gd name="connsiteY1" fmla="*/ 4 h 399015"/>
              <a:gd name="connsiteX2" fmla="*/ 1978428 w 1978428"/>
              <a:gd name="connsiteY2" fmla="*/ 399015 h 399015"/>
            </a:gdLst>
            <a:ahLst/>
            <a:cxnLst>
              <a:cxn ang="0">
                <a:pos x="connsiteX0" y="connsiteY0"/>
              </a:cxn>
              <a:cxn ang="0">
                <a:pos x="connsiteX1" y="connsiteY1"/>
              </a:cxn>
              <a:cxn ang="0">
                <a:pos x="connsiteX2" y="connsiteY2"/>
              </a:cxn>
            </a:cxnLst>
            <a:rect l="l" t="t" r="r" b="b"/>
            <a:pathLst>
              <a:path w="1978428" h="399015">
                <a:moveTo>
                  <a:pt x="0" y="390702"/>
                </a:moveTo>
                <a:cubicBezTo>
                  <a:pt x="455121" y="385853"/>
                  <a:pt x="584662" y="-1381"/>
                  <a:pt x="914400" y="4"/>
                </a:cubicBezTo>
                <a:cubicBezTo>
                  <a:pt x="1244138" y="1389"/>
                  <a:pt x="1536469" y="382390"/>
                  <a:pt x="1978428" y="399015"/>
                </a:cubicBezTo>
              </a:path>
            </a:pathLst>
          </a:custGeom>
          <a:noFill/>
          <a:ln w="6350">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p:cNvSpPr txBox="1"/>
          <p:nvPr/>
        </p:nvSpPr>
        <p:spPr>
          <a:xfrm>
            <a:off x="1971473" y="5612858"/>
            <a:ext cx="8268511" cy="255288"/>
          </a:xfrm>
          <a:prstGeom prst="rect">
            <a:avLst/>
          </a:prstGeom>
        </p:spPr>
        <p:txBody>
          <a:bodyPr vert="horz" wrap="square" lIns="0" tIns="0" rIns="0" bIns="0" rtlCol="0">
            <a:noAutofit/>
          </a:bodyPr>
          <a:lstStyle/>
          <a:p>
            <a:pPr algn="ctr">
              <a:spcBef>
                <a:spcPts val="300"/>
              </a:spcBef>
              <a:buClr>
                <a:schemeClr val="tx2"/>
              </a:buClr>
              <a:buSzPct val="70000"/>
            </a:pPr>
            <a:r>
              <a:rPr lang="en-US" sz="1200" b="1" dirty="0">
                <a:solidFill>
                  <a:schemeClr val="bg1"/>
                </a:solidFill>
              </a:rPr>
              <a:t>Integrating and analyzing monitoring data from a variety of installations of the same device type </a:t>
            </a:r>
            <a:br>
              <a:rPr lang="en-US" sz="1200" b="1" dirty="0">
                <a:solidFill>
                  <a:schemeClr val="bg1"/>
                </a:solidFill>
              </a:rPr>
            </a:br>
            <a:r>
              <a:rPr lang="en-US" sz="1200" b="1" dirty="0">
                <a:solidFill>
                  <a:schemeClr val="bg1"/>
                </a:solidFill>
              </a:rPr>
              <a:t>throughout the industry is essential</a:t>
            </a:r>
          </a:p>
        </p:txBody>
      </p:sp>
    </p:spTree>
    <p:extLst>
      <p:ext uri="{BB962C8B-B14F-4D97-AF65-F5344CB8AC3E}">
        <p14:creationId xmlns:p14="http://schemas.microsoft.com/office/powerpoint/2010/main" val="6422224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7" name="Rectangle 23"/>
          <p:cNvSpPr/>
          <p:nvPr/>
        </p:nvSpPr>
        <p:spPr bwMode="gray">
          <a:xfrm>
            <a:off x="1739901" y="1592263"/>
            <a:ext cx="8712201"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21" tIns="71921" rIns="71921" bIns="71921"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dirty="0">
              <a:solidFill>
                <a:srgbClr val="FFFFFF"/>
              </a:solidFill>
              <a:cs typeface="Arial" pitchFamily="34" charset="0"/>
            </a:endParaRPr>
          </a:p>
        </p:txBody>
      </p:sp>
      <p:sp>
        <p:nvSpPr>
          <p:cNvPr id="1294" name="Titel 1"/>
          <p:cNvSpPr>
            <a:spLocks noGrp="1"/>
          </p:cNvSpPr>
          <p:nvPr>
            <p:ph type="title"/>
          </p:nvPr>
        </p:nvSpPr>
        <p:spPr/>
        <p:txBody>
          <a:bodyPr/>
          <a:lstStyle/>
          <a:p>
            <a:r>
              <a:rPr lang="en-US" dirty="0"/>
              <a:t>Application Example: Robotics</a:t>
            </a:r>
            <a:br>
              <a:rPr lang="en-CA" dirty="0"/>
            </a:br>
            <a:endParaRPr lang="en-US" dirty="0"/>
          </a:p>
        </p:txBody>
      </p:sp>
      <p:sp>
        <p:nvSpPr>
          <p:cNvPr id="2" name="Subtitle 1"/>
          <p:cNvSpPr>
            <a:spLocks noGrp="1"/>
          </p:cNvSpPr>
          <p:nvPr>
            <p:ph type="subTitle" idx="13"/>
          </p:nvPr>
        </p:nvSpPr>
        <p:spPr/>
        <p:txBody>
          <a:bodyPr/>
          <a:lstStyle/>
          <a:p>
            <a:r>
              <a:rPr lang="en-US" dirty="0"/>
              <a:t>Remote Service Center</a:t>
            </a:r>
          </a:p>
        </p:txBody>
      </p:sp>
      <p:sp>
        <p:nvSpPr>
          <p:cNvPr id="4" name="Date Placeholder 3"/>
          <p:cNvSpPr>
            <a:spLocks noGrp="1"/>
          </p:cNvSpPr>
          <p:nvPr>
            <p:ph type="dt" sz="half" idx="14"/>
          </p:nvPr>
        </p:nvSpPr>
        <p:spPr/>
        <p:txBody>
          <a:bodyPr/>
          <a:lstStyle/>
          <a:p>
            <a:fld id="{D86C2F55-B5AA-44E4-BF48-36FE5F2FC0B2}" type="datetime5">
              <a:rPr lang="en-US" smtClean="0"/>
              <a:t>15-Mar-17</a:t>
            </a:fld>
            <a:endParaRPr lang="en-US" dirty="0"/>
          </a:p>
        </p:txBody>
      </p:sp>
      <p:sp>
        <p:nvSpPr>
          <p:cNvPr id="9" name="Content Placeholder 8"/>
          <p:cNvSpPr>
            <a:spLocks noGrp="1"/>
          </p:cNvSpPr>
          <p:nvPr>
            <p:ph sz="quarter" idx="17"/>
          </p:nvPr>
        </p:nvSpPr>
        <p:spPr/>
        <p:txBody>
          <a:bodyPr/>
          <a:lstStyle/>
          <a:p>
            <a:endParaRPr lang="en-US" dirty="0"/>
          </a:p>
        </p:txBody>
      </p:sp>
      <p:sp>
        <p:nvSpPr>
          <p:cNvPr id="50" name="Rectangle 1"/>
          <p:cNvSpPr/>
          <p:nvPr/>
        </p:nvSpPr>
        <p:spPr bwMode="auto">
          <a:xfrm>
            <a:off x="2992480" y="1720736"/>
            <a:ext cx="4939733" cy="115200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0785" tIns="60394" rIns="60394" bIns="60394" numCol="1" spcCol="0" rtlCol="0" fromWordArt="0" anchor="ctr" anchorCtr="0" forceAA="0" compatLnSpc="1">
            <a:prstTxWarp prst="textNoShape">
              <a:avLst/>
            </a:prstTxWarp>
            <a:noAutofit/>
          </a:bodyPr>
          <a:lstStyle/>
          <a:p>
            <a:pPr>
              <a:spcBef>
                <a:spcPts val="1500"/>
              </a:spcBef>
              <a:buClr>
                <a:srgbClr val="002897"/>
              </a:buClr>
              <a:buSzPct val="70000"/>
            </a:pPr>
            <a:r>
              <a:rPr lang="en-US" sz="1100" dirty="0">
                <a:solidFill>
                  <a:schemeClr val="tx1"/>
                </a:solidFill>
              </a:rPr>
              <a:t>Clients can access actionable information from smartphones and tablets </a:t>
            </a:r>
          </a:p>
          <a:p>
            <a:pPr>
              <a:spcBef>
                <a:spcPts val="1500"/>
              </a:spcBef>
              <a:buClr>
                <a:srgbClr val="002897"/>
              </a:buClr>
              <a:buSzPct val="70000"/>
            </a:pPr>
            <a:r>
              <a:rPr lang="en-US" sz="1100" dirty="0">
                <a:solidFill>
                  <a:schemeClr val="tx1"/>
                </a:solidFill>
              </a:rPr>
              <a:t>The information is available at any place, any time</a:t>
            </a:r>
          </a:p>
        </p:txBody>
      </p:sp>
      <p:sp>
        <p:nvSpPr>
          <p:cNvPr id="44" name="Rectangle 1"/>
          <p:cNvSpPr/>
          <p:nvPr/>
        </p:nvSpPr>
        <p:spPr bwMode="auto">
          <a:xfrm>
            <a:off x="2992480" y="2990255"/>
            <a:ext cx="4939733" cy="1149335"/>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0785" tIns="60394" rIns="60394" bIns="60394" numCol="1" spcCol="0" rtlCol="0" fromWordArt="0" anchor="ctr" anchorCtr="0" forceAA="0" compatLnSpc="1">
            <a:prstTxWarp prst="textNoShape">
              <a:avLst/>
            </a:prstTxWarp>
            <a:noAutofit/>
          </a:bodyPr>
          <a:lstStyle/>
          <a:p>
            <a:pPr>
              <a:spcBef>
                <a:spcPts val="1500"/>
              </a:spcBef>
              <a:buClr>
                <a:srgbClr val="002897"/>
              </a:buClr>
              <a:buSzPct val="70000"/>
            </a:pPr>
            <a:r>
              <a:rPr lang="en-US" sz="1100" dirty="0">
                <a:solidFill>
                  <a:schemeClr val="tx1"/>
                </a:solidFill>
              </a:rPr>
              <a:t>Intelligent and connected robots</a:t>
            </a:r>
          </a:p>
          <a:p>
            <a:pPr>
              <a:spcBef>
                <a:spcPts val="1500"/>
              </a:spcBef>
              <a:buClr>
                <a:srgbClr val="002897"/>
              </a:buClr>
              <a:buSzPct val="70000"/>
            </a:pPr>
            <a:r>
              <a:rPr lang="en-US" sz="1100" dirty="0">
                <a:solidFill>
                  <a:schemeClr val="tx1"/>
                </a:solidFill>
              </a:rPr>
              <a:t>Sending data to cloud servers for back-up, reporting, diagnostics, and benchmarking</a:t>
            </a:r>
          </a:p>
        </p:txBody>
      </p:sp>
      <p:sp>
        <p:nvSpPr>
          <p:cNvPr id="45" name="Rectangle 1"/>
          <p:cNvSpPr/>
          <p:nvPr/>
        </p:nvSpPr>
        <p:spPr bwMode="auto">
          <a:xfrm>
            <a:off x="2992480" y="4257101"/>
            <a:ext cx="4939733" cy="115200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0785" tIns="60394" rIns="60394" bIns="60394" numCol="1" spcCol="0" rtlCol="0" fromWordArt="0" anchor="ctr" anchorCtr="0" forceAA="0" compatLnSpc="1">
            <a:prstTxWarp prst="textNoShape">
              <a:avLst/>
            </a:prstTxWarp>
            <a:noAutofit/>
          </a:bodyPr>
          <a:lstStyle/>
          <a:p>
            <a:pPr>
              <a:spcBef>
                <a:spcPts val="1500"/>
              </a:spcBef>
              <a:buClr>
                <a:srgbClr val="002897"/>
              </a:buClr>
              <a:buSzPct val="70000"/>
            </a:pPr>
            <a:r>
              <a:rPr lang="en-US" sz="1100" dirty="0">
                <a:solidFill>
                  <a:schemeClr val="tx1"/>
                </a:solidFill>
              </a:rPr>
              <a:t>Central service unit remotely monitoring robots to support clients 24/7</a:t>
            </a:r>
          </a:p>
          <a:p>
            <a:pPr>
              <a:spcBef>
                <a:spcPts val="1500"/>
              </a:spcBef>
              <a:buClr>
                <a:srgbClr val="002897"/>
              </a:buClr>
              <a:buSzPct val="70000"/>
            </a:pPr>
            <a:r>
              <a:rPr lang="en-US" sz="1100" dirty="0">
                <a:solidFill>
                  <a:schemeClr val="tx1"/>
                </a:solidFill>
              </a:rPr>
              <a:t>Provides analytics to optimize robot usage and predict maintenance needs</a:t>
            </a:r>
          </a:p>
        </p:txBody>
      </p:sp>
      <p:sp>
        <p:nvSpPr>
          <p:cNvPr id="8" name="Rectangle 1"/>
          <p:cNvSpPr/>
          <p:nvPr/>
        </p:nvSpPr>
        <p:spPr bwMode="auto">
          <a:xfrm>
            <a:off x="1860393" y="4257100"/>
            <a:ext cx="1014123" cy="115200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0196" rIns="0" bIns="60394" numCol="1" spcCol="0" rtlCol="0" fromWordArt="0" anchor="t" anchorCtr="0" forceAA="0" compatLnSpc="1">
            <a:prstTxWarp prst="textNoShape">
              <a:avLst/>
            </a:prstTxWarp>
            <a:noAutofit/>
          </a:bodyPr>
          <a:lstStyle/>
          <a:p>
            <a:pPr algn="ctr">
              <a:lnSpc>
                <a:spcPts val="1259"/>
              </a:lnSpc>
              <a:buClr>
                <a:srgbClr val="002897"/>
              </a:buClr>
              <a:buSzPct val="70000"/>
            </a:pPr>
            <a:r>
              <a:rPr lang="en-US" sz="1200" dirty="0">
                <a:solidFill>
                  <a:srgbClr val="002897"/>
                </a:solidFill>
              </a:rPr>
              <a:t>Services</a:t>
            </a:r>
          </a:p>
        </p:txBody>
      </p:sp>
      <p:sp>
        <p:nvSpPr>
          <p:cNvPr id="19" name="Rectangle 1"/>
          <p:cNvSpPr/>
          <p:nvPr/>
        </p:nvSpPr>
        <p:spPr bwMode="auto">
          <a:xfrm>
            <a:off x="1860393" y="2988921"/>
            <a:ext cx="1014123" cy="115200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0196" rIns="0" bIns="60394" numCol="1" spcCol="0" rtlCol="0" fromWordArt="0" anchor="t" anchorCtr="0" forceAA="0" compatLnSpc="1">
            <a:prstTxWarp prst="textNoShape">
              <a:avLst/>
            </a:prstTxWarp>
            <a:noAutofit/>
          </a:bodyPr>
          <a:lstStyle/>
          <a:p>
            <a:pPr algn="ctr">
              <a:spcBef>
                <a:spcPts val="420"/>
              </a:spcBef>
              <a:buClr>
                <a:srgbClr val="002897"/>
              </a:buClr>
              <a:buSzPct val="70000"/>
            </a:pPr>
            <a:r>
              <a:rPr lang="en-US" sz="1200" dirty="0">
                <a:solidFill>
                  <a:srgbClr val="002897"/>
                </a:solidFill>
              </a:rPr>
              <a:t>Things</a:t>
            </a:r>
          </a:p>
        </p:txBody>
      </p:sp>
      <p:sp>
        <p:nvSpPr>
          <p:cNvPr id="21" name="Rectangle 1"/>
          <p:cNvSpPr/>
          <p:nvPr/>
        </p:nvSpPr>
        <p:spPr bwMode="auto">
          <a:xfrm>
            <a:off x="1860391" y="1720736"/>
            <a:ext cx="1014124" cy="115200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30196" rIns="0" bIns="60394" numCol="1" spcCol="0" rtlCol="0" fromWordArt="0" anchor="t" anchorCtr="0" forceAA="0" compatLnSpc="1">
            <a:prstTxWarp prst="textNoShape">
              <a:avLst/>
            </a:prstTxWarp>
            <a:noAutofit/>
          </a:bodyPr>
          <a:lstStyle/>
          <a:p>
            <a:pPr algn="ctr">
              <a:spcBef>
                <a:spcPts val="500"/>
              </a:spcBef>
              <a:buClr>
                <a:srgbClr val="002897"/>
              </a:buClr>
              <a:buSzPct val="70000"/>
            </a:pPr>
            <a:r>
              <a:rPr lang="en-US" sz="1200" dirty="0">
                <a:solidFill>
                  <a:srgbClr val="002897"/>
                </a:solidFill>
              </a:rPr>
              <a:t>People</a:t>
            </a:r>
          </a:p>
        </p:txBody>
      </p:sp>
      <p:grpSp>
        <p:nvGrpSpPr>
          <p:cNvPr id="1286" name="Group 25"/>
          <p:cNvGrpSpPr/>
          <p:nvPr/>
        </p:nvGrpSpPr>
        <p:grpSpPr>
          <a:xfrm>
            <a:off x="2026944" y="2165516"/>
            <a:ext cx="656236" cy="507408"/>
            <a:chOff x="7255417" y="3095340"/>
            <a:chExt cx="748758" cy="626613"/>
          </a:xfrm>
        </p:grpSpPr>
        <p:grpSp>
          <p:nvGrpSpPr>
            <p:cNvPr id="1288" name="Group 1013"/>
            <p:cNvGrpSpPr/>
            <p:nvPr/>
          </p:nvGrpSpPr>
          <p:grpSpPr>
            <a:xfrm>
              <a:off x="7255417" y="3095340"/>
              <a:ext cx="466527" cy="476863"/>
              <a:chOff x="3208338" y="2516188"/>
              <a:chExt cx="2722563" cy="2782887"/>
            </a:xfrm>
          </p:grpSpPr>
          <p:sp>
            <p:nvSpPr>
              <p:cNvPr id="1301" name="Freeform 7"/>
              <p:cNvSpPr>
                <a:spLocks/>
              </p:cNvSpPr>
              <p:nvPr/>
            </p:nvSpPr>
            <p:spPr bwMode="auto">
              <a:xfrm>
                <a:off x="4933952" y="3254373"/>
                <a:ext cx="996949" cy="2044702"/>
              </a:xfrm>
              <a:custGeom>
                <a:avLst/>
                <a:gdLst>
                  <a:gd name="T0" fmla="*/ 113 w 628"/>
                  <a:gd name="T1" fmla="*/ 0 h 1288"/>
                  <a:gd name="T2" fmla="*/ 0 w 628"/>
                  <a:gd name="T3" fmla="*/ 114 h 1288"/>
                  <a:gd name="T4" fmla="*/ 26 w 628"/>
                  <a:gd name="T5" fmla="*/ 560 h 1288"/>
                  <a:gd name="T6" fmla="*/ 146 w 628"/>
                  <a:gd name="T7" fmla="*/ 681 h 1288"/>
                  <a:gd name="T8" fmla="*/ 146 w 628"/>
                  <a:gd name="T9" fmla="*/ 1238 h 1288"/>
                  <a:gd name="T10" fmla="*/ 196 w 628"/>
                  <a:gd name="T11" fmla="*/ 1288 h 1288"/>
                  <a:gd name="T12" fmla="*/ 432 w 628"/>
                  <a:gd name="T13" fmla="*/ 1288 h 1288"/>
                  <a:gd name="T14" fmla="*/ 482 w 628"/>
                  <a:gd name="T15" fmla="*/ 1238 h 1288"/>
                  <a:gd name="T16" fmla="*/ 482 w 628"/>
                  <a:gd name="T17" fmla="*/ 681 h 1288"/>
                  <a:gd name="T18" fmla="*/ 602 w 628"/>
                  <a:gd name="T19" fmla="*/ 560 h 1288"/>
                  <a:gd name="T20" fmla="*/ 628 w 628"/>
                  <a:gd name="T21" fmla="*/ 114 h 1288"/>
                  <a:gd name="T22" fmla="*/ 515 w 628"/>
                  <a:gd name="T23" fmla="*/ 0 h 1288"/>
                  <a:gd name="T24" fmla="*/ 113 w 628"/>
                  <a:gd name="T25"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8" h="1288">
                    <a:moveTo>
                      <a:pt x="113" y="0"/>
                    </a:moveTo>
                    <a:lnTo>
                      <a:pt x="0" y="114"/>
                    </a:lnTo>
                    <a:lnTo>
                      <a:pt x="26" y="560"/>
                    </a:lnTo>
                    <a:lnTo>
                      <a:pt x="146" y="681"/>
                    </a:lnTo>
                    <a:lnTo>
                      <a:pt x="146" y="1238"/>
                    </a:lnTo>
                    <a:lnTo>
                      <a:pt x="196" y="1288"/>
                    </a:lnTo>
                    <a:lnTo>
                      <a:pt x="432" y="1288"/>
                    </a:lnTo>
                    <a:lnTo>
                      <a:pt x="482" y="1238"/>
                    </a:lnTo>
                    <a:lnTo>
                      <a:pt x="482" y="681"/>
                    </a:lnTo>
                    <a:lnTo>
                      <a:pt x="602" y="560"/>
                    </a:lnTo>
                    <a:lnTo>
                      <a:pt x="628" y="114"/>
                    </a:lnTo>
                    <a:lnTo>
                      <a:pt x="515" y="0"/>
                    </a:lnTo>
                    <a:lnTo>
                      <a:pt x="113" y="0"/>
                    </a:lnTo>
                    <a:close/>
                  </a:path>
                </a:pathLst>
              </a:cu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2" name="Oval 8"/>
              <p:cNvSpPr>
                <a:spLocks noChangeArrowheads="1"/>
              </p:cNvSpPr>
              <p:nvPr/>
            </p:nvSpPr>
            <p:spPr bwMode="auto">
              <a:xfrm>
                <a:off x="5118101" y="2516188"/>
                <a:ext cx="628650" cy="633413"/>
              </a:xfrm>
              <a:prstGeom prst="ellipse">
                <a:avLst/>
              </a:pr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3" name="Freeform 9"/>
              <p:cNvSpPr>
                <a:spLocks/>
              </p:cNvSpPr>
              <p:nvPr/>
            </p:nvSpPr>
            <p:spPr bwMode="auto">
              <a:xfrm>
                <a:off x="5319713" y="3254375"/>
                <a:ext cx="225425" cy="687388"/>
              </a:xfrm>
              <a:custGeom>
                <a:avLst/>
                <a:gdLst>
                  <a:gd name="T0" fmla="*/ 142 w 142"/>
                  <a:gd name="T1" fmla="*/ 0 h 433"/>
                  <a:gd name="T2" fmla="*/ 104 w 142"/>
                  <a:gd name="T3" fmla="*/ 69 h 433"/>
                  <a:gd name="T4" fmla="*/ 137 w 142"/>
                  <a:gd name="T5" fmla="*/ 364 h 433"/>
                  <a:gd name="T6" fmla="*/ 71 w 142"/>
                  <a:gd name="T7" fmla="*/ 433 h 433"/>
                  <a:gd name="T8" fmla="*/ 5 w 142"/>
                  <a:gd name="T9" fmla="*/ 364 h 433"/>
                  <a:gd name="T10" fmla="*/ 38 w 142"/>
                  <a:gd name="T11" fmla="*/ 69 h 433"/>
                  <a:gd name="T12" fmla="*/ 0 w 142"/>
                  <a:gd name="T13" fmla="*/ 0 h 433"/>
                </a:gdLst>
                <a:ahLst/>
                <a:cxnLst>
                  <a:cxn ang="0">
                    <a:pos x="T0" y="T1"/>
                  </a:cxn>
                  <a:cxn ang="0">
                    <a:pos x="T2" y="T3"/>
                  </a:cxn>
                  <a:cxn ang="0">
                    <a:pos x="T4" y="T5"/>
                  </a:cxn>
                  <a:cxn ang="0">
                    <a:pos x="T6" y="T7"/>
                  </a:cxn>
                  <a:cxn ang="0">
                    <a:pos x="T8" y="T9"/>
                  </a:cxn>
                  <a:cxn ang="0">
                    <a:pos x="T10" y="T11"/>
                  </a:cxn>
                  <a:cxn ang="0">
                    <a:pos x="T12" y="T13"/>
                  </a:cxn>
                </a:cxnLst>
                <a:rect l="0" t="0" r="r" b="b"/>
                <a:pathLst>
                  <a:path w="142" h="433">
                    <a:moveTo>
                      <a:pt x="142" y="0"/>
                    </a:moveTo>
                    <a:lnTo>
                      <a:pt x="104" y="69"/>
                    </a:lnTo>
                    <a:lnTo>
                      <a:pt x="137" y="364"/>
                    </a:lnTo>
                    <a:lnTo>
                      <a:pt x="71" y="433"/>
                    </a:lnTo>
                    <a:lnTo>
                      <a:pt x="5" y="364"/>
                    </a:lnTo>
                    <a:lnTo>
                      <a:pt x="38" y="69"/>
                    </a:lnTo>
                    <a:lnTo>
                      <a:pt x="0" y="0"/>
                    </a:lnTo>
                  </a:path>
                </a:pathLst>
              </a:custGeom>
              <a:noFill/>
              <a:ln w="6350"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4" name="Oval 10"/>
              <p:cNvSpPr>
                <a:spLocks noChangeArrowheads="1"/>
              </p:cNvSpPr>
              <p:nvPr/>
            </p:nvSpPr>
            <p:spPr bwMode="auto">
              <a:xfrm>
                <a:off x="4251326" y="2516188"/>
                <a:ext cx="633413" cy="633413"/>
              </a:xfrm>
              <a:prstGeom prst="ellipse">
                <a:avLst/>
              </a:pr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5" name="Freeform 11"/>
              <p:cNvSpPr>
                <a:spLocks/>
              </p:cNvSpPr>
              <p:nvPr/>
            </p:nvSpPr>
            <p:spPr bwMode="auto">
              <a:xfrm>
                <a:off x="4037013" y="3254375"/>
                <a:ext cx="1065213" cy="2044700"/>
              </a:xfrm>
              <a:custGeom>
                <a:avLst/>
                <a:gdLst>
                  <a:gd name="T0" fmla="*/ 532 w 671"/>
                  <a:gd name="T1" fmla="*/ 548 h 1288"/>
                  <a:gd name="T2" fmla="*/ 629 w 671"/>
                  <a:gd name="T3" fmla="*/ 395 h 1288"/>
                  <a:gd name="T4" fmla="*/ 501 w 671"/>
                  <a:gd name="T5" fmla="*/ 0 h 1288"/>
                  <a:gd name="T6" fmla="*/ 404 w 671"/>
                  <a:gd name="T7" fmla="*/ 0 h 1288"/>
                  <a:gd name="T8" fmla="*/ 336 w 671"/>
                  <a:gd name="T9" fmla="*/ 128 h 1288"/>
                  <a:gd name="T10" fmla="*/ 265 w 671"/>
                  <a:gd name="T11" fmla="*/ 0 h 1288"/>
                  <a:gd name="T12" fmla="*/ 168 w 671"/>
                  <a:gd name="T13" fmla="*/ 0 h 1288"/>
                  <a:gd name="T14" fmla="*/ 41 w 671"/>
                  <a:gd name="T15" fmla="*/ 395 h 1288"/>
                  <a:gd name="T16" fmla="*/ 137 w 671"/>
                  <a:gd name="T17" fmla="*/ 548 h 1288"/>
                  <a:gd name="T18" fmla="*/ 0 w 671"/>
                  <a:gd name="T19" fmla="*/ 971 h 1288"/>
                  <a:gd name="T20" fmla="*/ 182 w 671"/>
                  <a:gd name="T21" fmla="*/ 971 h 1288"/>
                  <a:gd name="T22" fmla="*/ 244 w 671"/>
                  <a:gd name="T23" fmla="*/ 1288 h 1288"/>
                  <a:gd name="T24" fmla="*/ 426 w 671"/>
                  <a:gd name="T25" fmla="*/ 1288 h 1288"/>
                  <a:gd name="T26" fmla="*/ 487 w 671"/>
                  <a:gd name="T27" fmla="*/ 971 h 1288"/>
                  <a:gd name="T28" fmla="*/ 671 w 671"/>
                  <a:gd name="T29" fmla="*/ 971 h 1288"/>
                  <a:gd name="T30" fmla="*/ 532 w 671"/>
                  <a:gd name="T31" fmla="*/ 548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1288">
                    <a:moveTo>
                      <a:pt x="532" y="548"/>
                    </a:moveTo>
                    <a:lnTo>
                      <a:pt x="629" y="395"/>
                    </a:lnTo>
                    <a:lnTo>
                      <a:pt x="501" y="0"/>
                    </a:lnTo>
                    <a:lnTo>
                      <a:pt x="404" y="0"/>
                    </a:lnTo>
                    <a:lnTo>
                      <a:pt x="336" y="128"/>
                    </a:lnTo>
                    <a:lnTo>
                      <a:pt x="265" y="0"/>
                    </a:lnTo>
                    <a:lnTo>
                      <a:pt x="168" y="0"/>
                    </a:lnTo>
                    <a:lnTo>
                      <a:pt x="41" y="395"/>
                    </a:lnTo>
                    <a:lnTo>
                      <a:pt x="137" y="548"/>
                    </a:lnTo>
                    <a:lnTo>
                      <a:pt x="0" y="971"/>
                    </a:lnTo>
                    <a:lnTo>
                      <a:pt x="182" y="971"/>
                    </a:lnTo>
                    <a:lnTo>
                      <a:pt x="244" y="1288"/>
                    </a:lnTo>
                    <a:lnTo>
                      <a:pt x="426" y="1288"/>
                    </a:lnTo>
                    <a:lnTo>
                      <a:pt x="487" y="971"/>
                    </a:lnTo>
                    <a:lnTo>
                      <a:pt x="671" y="971"/>
                    </a:lnTo>
                    <a:lnTo>
                      <a:pt x="532" y="548"/>
                    </a:lnTo>
                    <a:close/>
                  </a:path>
                </a:pathLst>
              </a:cu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6" name="Oval 12"/>
              <p:cNvSpPr>
                <a:spLocks noChangeArrowheads="1"/>
              </p:cNvSpPr>
              <p:nvPr/>
            </p:nvSpPr>
            <p:spPr bwMode="auto">
              <a:xfrm>
                <a:off x="3389313" y="2516188"/>
                <a:ext cx="633413" cy="633413"/>
              </a:xfrm>
              <a:prstGeom prst="ellipse">
                <a:avLst/>
              </a:pr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7" name="Freeform 13"/>
              <p:cNvSpPr>
                <a:spLocks/>
              </p:cNvSpPr>
              <p:nvPr/>
            </p:nvSpPr>
            <p:spPr bwMode="auto">
              <a:xfrm>
                <a:off x="3208338" y="3254375"/>
                <a:ext cx="993775" cy="2044700"/>
              </a:xfrm>
              <a:custGeom>
                <a:avLst/>
                <a:gdLst>
                  <a:gd name="T0" fmla="*/ 244 w 626"/>
                  <a:gd name="T1" fmla="*/ 0 h 1288"/>
                  <a:gd name="T2" fmla="*/ 111 w 626"/>
                  <a:gd name="T3" fmla="*/ 0 h 1288"/>
                  <a:gd name="T4" fmla="*/ 0 w 626"/>
                  <a:gd name="T5" fmla="*/ 114 h 1288"/>
                  <a:gd name="T6" fmla="*/ 24 w 626"/>
                  <a:gd name="T7" fmla="*/ 560 h 1288"/>
                  <a:gd name="T8" fmla="*/ 144 w 626"/>
                  <a:gd name="T9" fmla="*/ 681 h 1288"/>
                  <a:gd name="T10" fmla="*/ 144 w 626"/>
                  <a:gd name="T11" fmla="*/ 1238 h 1288"/>
                  <a:gd name="T12" fmla="*/ 194 w 626"/>
                  <a:gd name="T13" fmla="*/ 1288 h 1288"/>
                  <a:gd name="T14" fmla="*/ 430 w 626"/>
                  <a:gd name="T15" fmla="*/ 1288 h 1288"/>
                  <a:gd name="T16" fmla="*/ 482 w 626"/>
                  <a:gd name="T17" fmla="*/ 1238 h 1288"/>
                  <a:gd name="T18" fmla="*/ 482 w 626"/>
                  <a:gd name="T19" fmla="*/ 681 h 1288"/>
                  <a:gd name="T20" fmla="*/ 600 w 626"/>
                  <a:gd name="T21" fmla="*/ 560 h 1288"/>
                  <a:gd name="T22" fmla="*/ 626 w 626"/>
                  <a:gd name="T23" fmla="*/ 114 h 1288"/>
                  <a:gd name="T24" fmla="*/ 513 w 626"/>
                  <a:gd name="T25" fmla="*/ 0 h 1288"/>
                  <a:gd name="T26" fmla="*/ 383 w 626"/>
                  <a:gd name="T27" fmla="*/ 0 h 1288"/>
                  <a:gd name="T28" fmla="*/ 244 w 626"/>
                  <a:gd name="T29"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26" h="1288">
                    <a:moveTo>
                      <a:pt x="244" y="0"/>
                    </a:moveTo>
                    <a:lnTo>
                      <a:pt x="111" y="0"/>
                    </a:lnTo>
                    <a:lnTo>
                      <a:pt x="0" y="114"/>
                    </a:lnTo>
                    <a:lnTo>
                      <a:pt x="24" y="560"/>
                    </a:lnTo>
                    <a:lnTo>
                      <a:pt x="144" y="681"/>
                    </a:lnTo>
                    <a:lnTo>
                      <a:pt x="144" y="1238"/>
                    </a:lnTo>
                    <a:lnTo>
                      <a:pt x="194" y="1288"/>
                    </a:lnTo>
                    <a:lnTo>
                      <a:pt x="430" y="1288"/>
                    </a:lnTo>
                    <a:lnTo>
                      <a:pt x="482" y="1238"/>
                    </a:lnTo>
                    <a:lnTo>
                      <a:pt x="482" y="681"/>
                    </a:lnTo>
                    <a:lnTo>
                      <a:pt x="600" y="560"/>
                    </a:lnTo>
                    <a:lnTo>
                      <a:pt x="626" y="114"/>
                    </a:lnTo>
                    <a:lnTo>
                      <a:pt x="513" y="0"/>
                    </a:lnTo>
                    <a:lnTo>
                      <a:pt x="383" y="0"/>
                    </a:lnTo>
                    <a:lnTo>
                      <a:pt x="244" y="0"/>
                    </a:lnTo>
                    <a:close/>
                  </a:path>
                </a:pathLst>
              </a:custGeom>
              <a:solidFill>
                <a:srgbClr val="FFFFFF"/>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8" name="Freeform 14"/>
              <p:cNvSpPr>
                <a:spLocks/>
              </p:cNvSpPr>
              <p:nvPr/>
            </p:nvSpPr>
            <p:spPr bwMode="auto">
              <a:xfrm>
                <a:off x="3595688" y="3254375"/>
                <a:ext cx="220663" cy="687388"/>
              </a:xfrm>
              <a:custGeom>
                <a:avLst/>
                <a:gdLst>
                  <a:gd name="T0" fmla="*/ 139 w 139"/>
                  <a:gd name="T1" fmla="*/ 0 h 433"/>
                  <a:gd name="T2" fmla="*/ 101 w 139"/>
                  <a:gd name="T3" fmla="*/ 69 h 433"/>
                  <a:gd name="T4" fmla="*/ 137 w 139"/>
                  <a:gd name="T5" fmla="*/ 364 h 433"/>
                  <a:gd name="T6" fmla="*/ 68 w 139"/>
                  <a:gd name="T7" fmla="*/ 433 h 433"/>
                  <a:gd name="T8" fmla="*/ 2 w 139"/>
                  <a:gd name="T9" fmla="*/ 364 h 433"/>
                  <a:gd name="T10" fmla="*/ 37 w 139"/>
                  <a:gd name="T11" fmla="*/ 69 h 433"/>
                  <a:gd name="T12" fmla="*/ 0 w 139"/>
                  <a:gd name="T13" fmla="*/ 0 h 433"/>
                </a:gdLst>
                <a:ahLst/>
                <a:cxnLst>
                  <a:cxn ang="0">
                    <a:pos x="T0" y="T1"/>
                  </a:cxn>
                  <a:cxn ang="0">
                    <a:pos x="T2" y="T3"/>
                  </a:cxn>
                  <a:cxn ang="0">
                    <a:pos x="T4" y="T5"/>
                  </a:cxn>
                  <a:cxn ang="0">
                    <a:pos x="T6" y="T7"/>
                  </a:cxn>
                  <a:cxn ang="0">
                    <a:pos x="T8" y="T9"/>
                  </a:cxn>
                  <a:cxn ang="0">
                    <a:pos x="T10" y="T11"/>
                  </a:cxn>
                  <a:cxn ang="0">
                    <a:pos x="T12" y="T13"/>
                  </a:cxn>
                </a:cxnLst>
                <a:rect l="0" t="0" r="r" b="b"/>
                <a:pathLst>
                  <a:path w="139" h="433">
                    <a:moveTo>
                      <a:pt x="139" y="0"/>
                    </a:moveTo>
                    <a:lnTo>
                      <a:pt x="101" y="69"/>
                    </a:lnTo>
                    <a:lnTo>
                      <a:pt x="137" y="364"/>
                    </a:lnTo>
                    <a:lnTo>
                      <a:pt x="68" y="433"/>
                    </a:lnTo>
                    <a:lnTo>
                      <a:pt x="2" y="364"/>
                    </a:lnTo>
                    <a:lnTo>
                      <a:pt x="37" y="69"/>
                    </a:lnTo>
                    <a:lnTo>
                      <a:pt x="0" y="0"/>
                    </a:lnTo>
                  </a:path>
                </a:pathLst>
              </a:custGeom>
              <a:noFill/>
              <a:ln w="6350"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9" name="Line 15"/>
              <p:cNvSpPr>
                <a:spLocks noChangeShapeType="1"/>
              </p:cNvSpPr>
              <p:nvPr/>
            </p:nvSpPr>
            <p:spPr bwMode="auto">
              <a:xfrm>
                <a:off x="4325938" y="4781550"/>
                <a:ext cx="484188" cy="0"/>
              </a:xfrm>
              <a:prstGeom prst="line">
                <a:avLst/>
              </a:prstGeom>
              <a:noFill/>
              <a:ln w="12700" cap="flat">
                <a:solidFill>
                  <a:schemeClr val="accent1"/>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nvGrpSpPr>
            <p:cNvPr id="1289" name="Group 1014"/>
            <p:cNvGrpSpPr/>
            <p:nvPr/>
          </p:nvGrpSpPr>
          <p:grpSpPr>
            <a:xfrm>
              <a:off x="7537648" y="3245090"/>
              <a:ext cx="466527" cy="476863"/>
              <a:chOff x="3208338" y="2516188"/>
              <a:chExt cx="2722563" cy="2782887"/>
            </a:xfrm>
          </p:grpSpPr>
          <p:sp>
            <p:nvSpPr>
              <p:cNvPr id="1291" name="Freeform 7"/>
              <p:cNvSpPr>
                <a:spLocks/>
              </p:cNvSpPr>
              <p:nvPr/>
            </p:nvSpPr>
            <p:spPr bwMode="auto">
              <a:xfrm>
                <a:off x="4933952" y="3254373"/>
                <a:ext cx="996949" cy="2044702"/>
              </a:xfrm>
              <a:custGeom>
                <a:avLst/>
                <a:gdLst>
                  <a:gd name="T0" fmla="*/ 113 w 628"/>
                  <a:gd name="T1" fmla="*/ 0 h 1288"/>
                  <a:gd name="T2" fmla="*/ 0 w 628"/>
                  <a:gd name="T3" fmla="*/ 114 h 1288"/>
                  <a:gd name="T4" fmla="*/ 26 w 628"/>
                  <a:gd name="T5" fmla="*/ 560 h 1288"/>
                  <a:gd name="T6" fmla="*/ 146 w 628"/>
                  <a:gd name="T7" fmla="*/ 681 h 1288"/>
                  <a:gd name="T8" fmla="*/ 146 w 628"/>
                  <a:gd name="T9" fmla="*/ 1238 h 1288"/>
                  <a:gd name="T10" fmla="*/ 196 w 628"/>
                  <a:gd name="T11" fmla="*/ 1288 h 1288"/>
                  <a:gd name="T12" fmla="*/ 432 w 628"/>
                  <a:gd name="T13" fmla="*/ 1288 h 1288"/>
                  <a:gd name="T14" fmla="*/ 482 w 628"/>
                  <a:gd name="T15" fmla="*/ 1238 h 1288"/>
                  <a:gd name="T16" fmla="*/ 482 w 628"/>
                  <a:gd name="T17" fmla="*/ 681 h 1288"/>
                  <a:gd name="T18" fmla="*/ 602 w 628"/>
                  <a:gd name="T19" fmla="*/ 560 h 1288"/>
                  <a:gd name="T20" fmla="*/ 628 w 628"/>
                  <a:gd name="T21" fmla="*/ 114 h 1288"/>
                  <a:gd name="T22" fmla="*/ 515 w 628"/>
                  <a:gd name="T23" fmla="*/ 0 h 1288"/>
                  <a:gd name="T24" fmla="*/ 113 w 628"/>
                  <a:gd name="T25"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8" h="1288">
                    <a:moveTo>
                      <a:pt x="113" y="0"/>
                    </a:moveTo>
                    <a:lnTo>
                      <a:pt x="0" y="114"/>
                    </a:lnTo>
                    <a:lnTo>
                      <a:pt x="26" y="560"/>
                    </a:lnTo>
                    <a:lnTo>
                      <a:pt x="146" y="681"/>
                    </a:lnTo>
                    <a:lnTo>
                      <a:pt x="146" y="1238"/>
                    </a:lnTo>
                    <a:lnTo>
                      <a:pt x="196" y="1288"/>
                    </a:lnTo>
                    <a:lnTo>
                      <a:pt x="432" y="1288"/>
                    </a:lnTo>
                    <a:lnTo>
                      <a:pt x="482" y="1238"/>
                    </a:lnTo>
                    <a:lnTo>
                      <a:pt x="482" y="681"/>
                    </a:lnTo>
                    <a:lnTo>
                      <a:pt x="602" y="560"/>
                    </a:lnTo>
                    <a:lnTo>
                      <a:pt x="628" y="114"/>
                    </a:lnTo>
                    <a:lnTo>
                      <a:pt x="515" y="0"/>
                    </a:lnTo>
                    <a:lnTo>
                      <a:pt x="113" y="0"/>
                    </a:lnTo>
                    <a:close/>
                  </a:path>
                </a:pathLst>
              </a:cu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2" name="Oval 8"/>
              <p:cNvSpPr>
                <a:spLocks noChangeArrowheads="1"/>
              </p:cNvSpPr>
              <p:nvPr/>
            </p:nvSpPr>
            <p:spPr bwMode="auto">
              <a:xfrm>
                <a:off x="5118101" y="2516188"/>
                <a:ext cx="628650" cy="633413"/>
              </a:xfrm>
              <a:prstGeom prst="ellipse">
                <a:avLst/>
              </a:pr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3" name="Freeform 9"/>
              <p:cNvSpPr>
                <a:spLocks/>
              </p:cNvSpPr>
              <p:nvPr/>
            </p:nvSpPr>
            <p:spPr bwMode="auto">
              <a:xfrm>
                <a:off x="5319713" y="3254375"/>
                <a:ext cx="225425" cy="687388"/>
              </a:xfrm>
              <a:custGeom>
                <a:avLst/>
                <a:gdLst>
                  <a:gd name="T0" fmla="*/ 142 w 142"/>
                  <a:gd name="T1" fmla="*/ 0 h 433"/>
                  <a:gd name="T2" fmla="*/ 104 w 142"/>
                  <a:gd name="T3" fmla="*/ 69 h 433"/>
                  <a:gd name="T4" fmla="*/ 137 w 142"/>
                  <a:gd name="T5" fmla="*/ 364 h 433"/>
                  <a:gd name="T6" fmla="*/ 71 w 142"/>
                  <a:gd name="T7" fmla="*/ 433 h 433"/>
                  <a:gd name="T8" fmla="*/ 5 w 142"/>
                  <a:gd name="T9" fmla="*/ 364 h 433"/>
                  <a:gd name="T10" fmla="*/ 38 w 142"/>
                  <a:gd name="T11" fmla="*/ 69 h 433"/>
                  <a:gd name="T12" fmla="*/ 0 w 142"/>
                  <a:gd name="T13" fmla="*/ 0 h 433"/>
                </a:gdLst>
                <a:ahLst/>
                <a:cxnLst>
                  <a:cxn ang="0">
                    <a:pos x="T0" y="T1"/>
                  </a:cxn>
                  <a:cxn ang="0">
                    <a:pos x="T2" y="T3"/>
                  </a:cxn>
                  <a:cxn ang="0">
                    <a:pos x="T4" y="T5"/>
                  </a:cxn>
                  <a:cxn ang="0">
                    <a:pos x="T6" y="T7"/>
                  </a:cxn>
                  <a:cxn ang="0">
                    <a:pos x="T8" y="T9"/>
                  </a:cxn>
                  <a:cxn ang="0">
                    <a:pos x="T10" y="T11"/>
                  </a:cxn>
                  <a:cxn ang="0">
                    <a:pos x="T12" y="T13"/>
                  </a:cxn>
                </a:cxnLst>
                <a:rect l="0" t="0" r="r" b="b"/>
                <a:pathLst>
                  <a:path w="142" h="433">
                    <a:moveTo>
                      <a:pt x="142" y="0"/>
                    </a:moveTo>
                    <a:lnTo>
                      <a:pt x="104" y="69"/>
                    </a:lnTo>
                    <a:lnTo>
                      <a:pt x="137" y="364"/>
                    </a:lnTo>
                    <a:lnTo>
                      <a:pt x="71" y="433"/>
                    </a:lnTo>
                    <a:lnTo>
                      <a:pt x="5" y="364"/>
                    </a:lnTo>
                    <a:lnTo>
                      <a:pt x="38" y="69"/>
                    </a:lnTo>
                    <a:lnTo>
                      <a:pt x="0" y="0"/>
                    </a:lnTo>
                  </a:path>
                </a:pathLst>
              </a:custGeom>
              <a:noFill/>
              <a:ln w="6350" cap="flat">
                <a:solidFill>
                  <a:schemeClr val="tx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5" name="Oval 10"/>
              <p:cNvSpPr>
                <a:spLocks noChangeArrowheads="1"/>
              </p:cNvSpPr>
              <p:nvPr/>
            </p:nvSpPr>
            <p:spPr bwMode="auto">
              <a:xfrm>
                <a:off x="4251326" y="2516188"/>
                <a:ext cx="633413" cy="633413"/>
              </a:xfrm>
              <a:prstGeom prst="ellipse">
                <a:avLst/>
              </a:pr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6" name="Freeform 11"/>
              <p:cNvSpPr>
                <a:spLocks/>
              </p:cNvSpPr>
              <p:nvPr/>
            </p:nvSpPr>
            <p:spPr bwMode="auto">
              <a:xfrm>
                <a:off x="4037013" y="3254375"/>
                <a:ext cx="1065213" cy="2044700"/>
              </a:xfrm>
              <a:custGeom>
                <a:avLst/>
                <a:gdLst>
                  <a:gd name="T0" fmla="*/ 532 w 671"/>
                  <a:gd name="T1" fmla="*/ 548 h 1288"/>
                  <a:gd name="T2" fmla="*/ 629 w 671"/>
                  <a:gd name="T3" fmla="*/ 395 h 1288"/>
                  <a:gd name="T4" fmla="*/ 501 w 671"/>
                  <a:gd name="T5" fmla="*/ 0 h 1288"/>
                  <a:gd name="T6" fmla="*/ 404 w 671"/>
                  <a:gd name="T7" fmla="*/ 0 h 1288"/>
                  <a:gd name="T8" fmla="*/ 336 w 671"/>
                  <a:gd name="T9" fmla="*/ 128 h 1288"/>
                  <a:gd name="T10" fmla="*/ 265 w 671"/>
                  <a:gd name="T11" fmla="*/ 0 h 1288"/>
                  <a:gd name="T12" fmla="*/ 168 w 671"/>
                  <a:gd name="T13" fmla="*/ 0 h 1288"/>
                  <a:gd name="T14" fmla="*/ 41 w 671"/>
                  <a:gd name="T15" fmla="*/ 395 h 1288"/>
                  <a:gd name="T16" fmla="*/ 137 w 671"/>
                  <a:gd name="T17" fmla="*/ 548 h 1288"/>
                  <a:gd name="T18" fmla="*/ 0 w 671"/>
                  <a:gd name="T19" fmla="*/ 971 h 1288"/>
                  <a:gd name="T20" fmla="*/ 182 w 671"/>
                  <a:gd name="T21" fmla="*/ 971 h 1288"/>
                  <a:gd name="T22" fmla="*/ 244 w 671"/>
                  <a:gd name="T23" fmla="*/ 1288 h 1288"/>
                  <a:gd name="T24" fmla="*/ 426 w 671"/>
                  <a:gd name="T25" fmla="*/ 1288 h 1288"/>
                  <a:gd name="T26" fmla="*/ 487 w 671"/>
                  <a:gd name="T27" fmla="*/ 971 h 1288"/>
                  <a:gd name="T28" fmla="*/ 671 w 671"/>
                  <a:gd name="T29" fmla="*/ 971 h 1288"/>
                  <a:gd name="T30" fmla="*/ 532 w 671"/>
                  <a:gd name="T31" fmla="*/ 548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1288">
                    <a:moveTo>
                      <a:pt x="532" y="548"/>
                    </a:moveTo>
                    <a:lnTo>
                      <a:pt x="629" y="395"/>
                    </a:lnTo>
                    <a:lnTo>
                      <a:pt x="501" y="0"/>
                    </a:lnTo>
                    <a:lnTo>
                      <a:pt x="404" y="0"/>
                    </a:lnTo>
                    <a:lnTo>
                      <a:pt x="336" y="128"/>
                    </a:lnTo>
                    <a:lnTo>
                      <a:pt x="265" y="0"/>
                    </a:lnTo>
                    <a:lnTo>
                      <a:pt x="168" y="0"/>
                    </a:lnTo>
                    <a:lnTo>
                      <a:pt x="41" y="395"/>
                    </a:lnTo>
                    <a:lnTo>
                      <a:pt x="137" y="548"/>
                    </a:lnTo>
                    <a:lnTo>
                      <a:pt x="0" y="971"/>
                    </a:lnTo>
                    <a:lnTo>
                      <a:pt x="182" y="971"/>
                    </a:lnTo>
                    <a:lnTo>
                      <a:pt x="244" y="1288"/>
                    </a:lnTo>
                    <a:lnTo>
                      <a:pt x="426" y="1288"/>
                    </a:lnTo>
                    <a:lnTo>
                      <a:pt x="487" y="971"/>
                    </a:lnTo>
                    <a:lnTo>
                      <a:pt x="671" y="971"/>
                    </a:lnTo>
                    <a:lnTo>
                      <a:pt x="532" y="548"/>
                    </a:lnTo>
                    <a:close/>
                  </a:path>
                </a:pathLst>
              </a:cu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7" name="Oval 12"/>
              <p:cNvSpPr>
                <a:spLocks noChangeArrowheads="1"/>
              </p:cNvSpPr>
              <p:nvPr/>
            </p:nvSpPr>
            <p:spPr bwMode="auto">
              <a:xfrm>
                <a:off x="3389313" y="2516188"/>
                <a:ext cx="633413" cy="633413"/>
              </a:xfrm>
              <a:prstGeom prst="ellipse">
                <a:avLst/>
              </a:pr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8" name="Freeform 13"/>
              <p:cNvSpPr>
                <a:spLocks/>
              </p:cNvSpPr>
              <p:nvPr/>
            </p:nvSpPr>
            <p:spPr bwMode="auto">
              <a:xfrm>
                <a:off x="3208338" y="3254375"/>
                <a:ext cx="993775" cy="2044700"/>
              </a:xfrm>
              <a:custGeom>
                <a:avLst/>
                <a:gdLst>
                  <a:gd name="T0" fmla="*/ 244 w 626"/>
                  <a:gd name="T1" fmla="*/ 0 h 1288"/>
                  <a:gd name="T2" fmla="*/ 111 w 626"/>
                  <a:gd name="T3" fmla="*/ 0 h 1288"/>
                  <a:gd name="T4" fmla="*/ 0 w 626"/>
                  <a:gd name="T5" fmla="*/ 114 h 1288"/>
                  <a:gd name="T6" fmla="*/ 24 w 626"/>
                  <a:gd name="T7" fmla="*/ 560 h 1288"/>
                  <a:gd name="T8" fmla="*/ 144 w 626"/>
                  <a:gd name="T9" fmla="*/ 681 h 1288"/>
                  <a:gd name="T10" fmla="*/ 144 w 626"/>
                  <a:gd name="T11" fmla="*/ 1238 h 1288"/>
                  <a:gd name="T12" fmla="*/ 194 w 626"/>
                  <a:gd name="T13" fmla="*/ 1288 h 1288"/>
                  <a:gd name="T14" fmla="*/ 430 w 626"/>
                  <a:gd name="T15" fmla="*/ 1288 h 1288"/>
                  <a:gd name="T16" fmla="*/ 482 w 626"/>
                  <a:gd name="T17" fmla="*/ 1238 h 1288"/>
                  <a:gd name="T18" fmla="*/ 482 w 626"/>
                  <a:gd name="T19" fmla="*/ 681 h 1288"/>
                  <a:gd name="T20" fmla="*/ 600 w 626"/>
                  <a:gd name="T21" fmla="*/ 560 h 1288"/>
                  <a:gd name="T22" fmla="*/ 626 w 626"/>
                  <a:gd name="T23" fmla="*/ 114 h 1288"/>
                  <a:gd name="T24" fmla="*/ 513 w 626"/>
                  <a:gd name="T25" fmla="*/ 0 h 1288"/>
                  <a:gd name="T26" fmla="*/ 383 w 626"/>
                  <a:gd name="T27" fmla="*/ 0 h 1288"/>
                  <a:gd name="T28" fmla="*/ 244 w 626"/>
                  <a:gd name="T29"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26" h="1288">
                    <a:moveTo>
                      <a:pt x="244" y="0"/>
                    </a:moveTo>
                    <a:lnTo>
                      <a:pt x="111" y="0"/>
                    </a:lnTo>
                    <a:lnTo>
                      <a:pt x="0" y="114"/>
                    </a:lnTo>
                    <a:lnTo>
                      <a:pt x="24" y="560"/>
                    </a:lnTo>
                    <a:lnTo>
                      <a:pt x="144" y="681"/>
                    </a:lnTo>
                    <a:lnTo>
                      <a:pt x="144" y="1238"/>
                    </a:lnTo>
                    <a:lnTo>
                      <a:pt x="194" y="1288"/>
                    </a:lnTo>
                    <a:lnTo>
                      <a:pt x="430" y="1288"/>
                    </a:lnTo>
                    <a:lnTo>
                      <a:pt x="482" y="1238"/>
                    </a:lnTo>
                    <a:lnTo>
                      <a:pt x="482" y="681"/>
                    </a:lnTo>
                    <a:lnTo>
                      <a:pt x="600" y="560"/>
                    </a:lnTo>
                    <a:lnTo>
                      <a:pt x="626" y="114"/>
                    </a:lnTo>
                    <a:lnTo>
                      <a:pt x="513" y="0"/>
                    </a:lnTo>
                    <a:lnTo>
                      <a:pt x="383" y="0"/>
                    </a:lnTo>
                    <a:lnTo>
                      <a:pt x="244" y="0"/>
                    </a:lnTo>
                    <a:close/>
                  </a:path>
                </a:pathLst>
              </a:cu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299" name="Freeform 14"/>
              <p:cNvSpPr>
                <a:spLocks/>
              </p:cNvSpPr>
              <p:nvPr/>
            </p:nvSpPr>
            <p:spPr bwMode="auto">
              <a:xfrm>
                <a:off x="3595688" y="3254375"/>
                <a:ext cx="220663" cy="687388"/>
              </a:xfrm>
              <a:custGeom>
                <a:avLst/>
                <a:gdLst>
                  <a:gd name="T0" fmla="*/ 139 w 139"/>
                  <a:gd name="T1" fmla="*/ 0 h 433"/>
                  <a:gd name="T2" fmla="*/ 101 w 139"/>
                  <a:gd name="T3" fmla="*/ 69 h 433"/>
                  <a:gd name="T4" fmla="*/ 137 w 139"/>
                  <a:gd name="T5" fmla="*/ 364 h 433"/>
                  <a:gd name="T6" fmla="*/ 68 w 139"/>
                  <a:gd name="T7" fmla="*/ 433 h 433"/>
                  <a:gd name="T8" fmla="*/ 2 w 139"/>
                  <a:gd name="T9" fmla="*/ 364 h 433"/>
                  <a:gd name="T10" fmla="*/ 37 w 139"/>
                  <a:gd name="T11" fmla="*/ 69 h 433"/>
                  <a:gd name="T12" fmla="*/ 0 w 139"/>
                  <a:gd name="T13" fmla="*/ 0 h 433"/>
                </a:gdLst>
                <a:ahLst/>
                <a:cxnLst>
                  <a:cxn ang="0">
                    <a:pos x="T0" y="T1"/>
                  </a:cxn>
                  <a:cxn ang="0">
                    <a:pos x="T2" y="T3"/>
                  </a:cxn>
                  <a:cxn ang="0">
                    <a:pos x="T4" y="T5"/>
                  </a:cxn>
                  <a:cxn ang="0">
                    <a:pos x="T6" y="T7"/>
                  </a:cxn>
                  <a:cxn ang="0">
                    <a:pos x="T8" y="T9"/>
                  </a:cxn>
                  <a:cxn ang="0">
                    <a:pos x="T10" y="T11"/>
                  </a:cxn>
                  <a:cxn ang="0">
                    <a:pos x="T12" y="T13"/>
                  </a:cxn>
                </a:cxnLst>
                <a:rect l="0" t="0" r="r" b="b"/>
                <a:pathLst>
                  <a:path w="139" h="433">
                    <a:moveTo>
                      <a:pt x="139" y="0"/>
                    </a:moveTo>
                    <a:lnTo>
                      <a:pt x="101" y="69"/>
                    </a:lnTo>
                    <a:lnTo>
                      <a:pt x="137" y="364"/>
                    </a:lnTo>
                    <a:lnTo>
                      <a:pt x="68" y="433"/>
                    </a:lnTo>
                    <a:lnTo>
                      <a:pt x="2" y="364"/>
                    </a:lnTo>
                    <a:lnTo>
                      <a:pt x="37" y="69"/>
                    </a:lnTo>
                    <a:lnTo>
                      <a:pt x="0" y="0"/>
                    </a:lnTo>
                  </a:path>
                </a:pathLst>
              </a:custGeom>
              <a:noFill/>
              <a:ln w="6350" cap="flat">
                <a:solidFill>
                  <a:schemeClr val="tx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00" name="Line 15"/>
              <p:cNvSpPr>
                <a:spLocks noChangeShapeType="1"/>
              </p:cNvSpPr>
              <p:nvPr/>
            </p:nvSpPr>
            <p:spPr bwMode="auto">
              <a:xfrm>
                <a:off x="4325938" y="4781550"/>
                <a:ext cx="484188" cy="0"/>
              </a:xfrm>
              <a:prstGeom prst="line">
                <a:avLst/>
              </a:prstGeom>
              <a:noFill/>
              <a:ln w="12700" cap="flat">
                <a:solidFill>
                  <a:schemeClr val="tx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grpSp>
        <p:nvGrpSpPr>
          <p:cNvPr id="1310" name="Gruppieren 2935"/>
          <p:cNvGrpSpPr/>
          <p:nvPr/>
        </p:nvGrpSpPr>
        <p:grpSpPr>
          <a:xfrm>
            <a:off x="2027914" y="4774319"/>
            <a:ext cx="689130" cy="432605"/>
            <a:chOff x="6574560" y="3584528"/>
            <a:chExt cx="1069975" cy="789539"/>
          </a:xfrm>
        </p:grpSpPr>
        <p:grpSp>
          <p:nvGrpSpPr>
            <p:cNvPr id="1311" name="Gruppieren 2084"/>
            <p:cNvGrpSpPr/>
            <p:nvPr/>
          </p:nvGrpSpPr>
          <p:grpSpPr>
            <a:xfrm>
              <a:off x="6574560" y="3584528"/>
              <a:ext cx="1069975" cy="789539"/>
              <a:chOff x="5249863" y="3584575"/>
              <a:chExt cx="1069975" cy="789539"/>
            </a:xfrm>
          </p:grpSpPr>
          <p:sp>
            <p:nvSpPr>
              <p:cNvPr id="2354" name="Rectangle 181"/>
              <p:cNvSpPr>
                <a:spLocks noChangeArrowheads="1"/>
              </p:cNvSpPr>
              <p:nvPr/>
            </p:nvSpPr>
            <p:spPr bwMode="auto">
              <a:xfrm>
                <a:off x="5249863" y="3584575"/>
                <a:ext cx="1069975" cy="749300"/>
              </a:xfrm>
              <a:prstGeom prst="rect">
                <a:avLst/>
              </a:prstGeom>
              <a:solidFill>
                <a:srgbClr val="FFFFFF"/>
              </a:solidFill>
              <a:ln w="1270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55" name="Freeform 182"/>
              <p:cNvSpPr>
                <a:spLocks/>
              </p:cNvSpPr>
              <p:nvPr/>
            </p:nvSpPr>
            <p:spPr bwMode="auto">
              <a:xfrm>
                <a:off x="5272089" y="3664502"/>
                <a:ext cx="1025525" cy="709612"/>
              </a:xfrm>
              <a:custGeom>
                <a:avLst/>
                <a:gdLst>
                  <a:gd name="T0" fmla="*/ 0 w 646"/>
                  <a:gd name="T1" fmla="*/ 0 h 447"/>
                  <a:gd name="T2" fmla="*/ 646 w 646"/>
                  <a:gd name="T3" fmla="*/ 0 h 447"/>
                  <a:gd name="T4" fmla="*/ 646 w 646"/>
                  <a:gd name="T5" fmla="*/ 447 h 447"/>
                  <a:gd name="T6" fmla="*/ 0 w 646"/>
                  <a:gd name="T7" fmla="*/ 447 h 447"/>
                  <a:gd name="T8" fmla="*/ 0 w 646"/>
                  <a:gd name="T9" fmla="*/ 0 h 447"/>
                  <a:gd name="T10" fmla="*/ 0 w 646"/>
                  <a:gd name="T11" fmla="*/ 0 h 447"/>
                </a:gdLst>
                <a:ahLst/>
                <a:cxnLst>
                  <a:cxn ang="0">
                    <a:pos x="T0" y="T1"/>
                  </a:cxn>
                  <a:cxn ang="0">
                    <a:pos x="T2" y="T3"/>
                  </a:cxn>
                  <a:cxn ang="0">
                    <a:pos x="T4" y="T5"/>
                  </a:cxn>
                  <a:cxn ang="0">
                    <a:pos x="T6" y="T7"/>
                  </a:cxn>
                  <a:cxn ang="0">
                    <a:pos x="T8" y="T9"/>
                  </a:cxn>
                  <a:cxn ang="0">
                    <a:pos x="T10" y="T11"/>
                  </a:cxn>
                </a:cxnLst>
                <a:rect l="0" t="0" r="r" b="b"/>
                <a:pathLst>
                  <a:path w="646" h="447">
                    <a:moveTo>
                      <a:pt x="0" y="0"/>
                    </a:moveTo>
                    <a:lnTo>
                      <a:pt x="646" y="0"/>
                    </a:lnTo>
                    <a:lnTo>
                      <a:pt x="646" y="447"/>
                    </a:lnTo>
                    <a:lnTo>
                      <a:pt x="0" y="447"/>
                    </a:lnTo>
                    <a:lnTo>
                      <a:pt x="0" y="0"/>
                    </a:lnTo>
                    <a:lnTo>
                      <a:pt x="0" y="0"/>
                    </a:lnTo>
                    <a:close/>
                  </a:path>
                </a:pathLst>
              </a:custGeom>
              <a:solidFill>
                <a:srgbClr val="FFFFFF"/>
              </a:solidFill>
              <a:ln w="12700" cap="rnd">
                <a:solidFill>
                  <a:schemeClr val="tx2"/>
                </a:solidFill>
                <a:prstDash val="solid"/>
                <a:round/>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nvGrpSpPr>
            <p:cNvPr id="1312" name="Gruppieren 1093"/>
            <p:cNvGrpSpPr/>
            <p:nvPr/>
          </p:nvGrpSpPr>
          <p:grpSpPr>
            <a:xfrm>
              <a:off x="6611790" y="3626819"/>
              <a:ext cx="978352" cy="666277"/>
              <a:chOff x="1700081" y="2143728"/>
              <a:chExt cx="4685270" cy="3190762"/>
            </a:xfrm>
          </p:grpSpPr>
          <p:sp>
            <p:nvSpPr>
              <p:cNvPr id="1313" name="Freeform 183"/>
              <p:cNvSpPr>
                <a:spLocks noEditPoints="1"/>
              </p:cNvSpPr>
              <p:nvPr/>
            </p:nvSpPr>
            <p:spPr bwMode="auto">
              <a:xfrm>
                <a:off x="2357662" y="2681749"/>
                <a:ext cx="3669008" cy="799562"/>
              </a:xfrm>
              <a:custGeom>
                <a:avLst/>
                <a:gdLst>
                  <a:gd name="T0" fmla="*/ 447 w 491"/>
                  <a:gd name="T1" fmla="*/ 80 h 107"/>
                  <a:gd name="T2" fmla="*/ 447 w 491"/>
                  <a:gd name="T3" fmla="*/ 95 h 107"/>
                  <a:gd name="T4" fmla="*/ 459 w 491"/>
                  <a:gd name="T5" fmla="*/ 95 h 107"/>
                  <a:gd name="T6" fmla="*/ 459 w 491"/>
                  <a:gd name="T7" fmla="*/ 107 h 107"/>
                  <a:gd name="T8" fmla="*/ 491 w 491"/>
                  <a:gd name="T9" fmla="*/ 81 h 107"/>
                  <a:gd name="T10" fmla="*/ 491 w 491"/>
                  <a:gd name="T11" fmla="*/ 95 h 107"/>
                  <a:gd name="T12" fmla="*/ 479 w 491"/>
                  <a:gd name="T13" fmla="*/ 95 h 107"/>
                  <a:gd name="T14" fmla="*/ 479 w 491"/>
                  <a:gd name="T15" fmla="*/ 107 h 107"/>
                  <a:gd name="T16" fmla="*/ 403 w 491"/>
                  <a:gd name="T17" fmla="*/ 41 h 107"/>
                  <a:gd name="T18" fmla="*/ 403 w 491"/>
                  <a:gd name="T19" fmla="*/ 0 h 107"/>
                  <a:gd name="T20" fmla="*/ 469 w 491"/>
                  <a:gd name="T21" fmla="*/ 0 h 107"/>
                  <a:gd name="T22" fmla="*/ 469 w 491"/>
                  <a:gd name="T23" fmla="*/ 39 h 107"/>
                  <a:gd name="T24" fmla="*/ 368 w 491"/>
                  <a:gd name="T25" fmla="*/ 40 h 107"/>
                  <a:gd name="T26" fmla="*/ 270 w 491"/>
                  <a:gd name="T27" fmla="*/ 40 h 107"/>
                  <a:gd name="T28" fmla="*/ 391 w 491"/>
                  <a:gd name="T29" fmla="*/ 38 h 107"/>
                  <a:gd name="T30" fmla="*/ 391 w 491"/>
                  <a:gd name="T31" fmla="*/ 0 h 107"/>
                  <a:gd name="T32" fmla="*/ 13 w 491"/>
                  <a:gd name="T33" fmla="*/ 0 h 107"/>
                  <a:gd name="T34" fmla="*/ 13 w 491"/>
                  <a:gd name="T35" fmla="*/ 19 h 107"/>
                  <a:gd name="T36" fmla="*/ 0 w 491"/>
                  <a:gd name="T37" fmla="*/ 19 h 107"/>
                  <a:gd name="T38" fmla="*/ 0 w 491"/>
                  <a:gd name="T39" fmla="*/ 5 h 107"/>
                  <a:gd name="T40" fmla="*/ 379 w 491"/>
                  <a:gd name="T41" fmla="*/ 5 h 107"/>
                  <a:gd name="T42" fmla="*/ 379 w 491"/>
                  <a:gd name="T43" fmla="*/ 29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91" h="107">
                    <a:moveTo>
                      <a:pt x="447" y="80"/>
                    </a:moveTo>
                    <a:lnTo>
                      <a:pt x="447" y="95"/>
                    </a:lnTo>
                    <a:lnTo>
                      <a:pt x="459" y="95"/>
                    </a:lnTo>
                    <a:lnTo>
                      <a:pt x="459" y="107"/>
                    </a:lnTo>
                    <a:moveTo>
                      <a:pt x="491" y="81"/>
                    </a:moveTo>
                    <a:lnTo>
                      <a:pt x="491" y="95"/>
                    </a:lnTo>
                    <a:lnTo>
                      <a:pt x="479" y="95"/>
                    </a:lnTo>
                    <a:lnTo>
                      <a:pt x="479" y="107"/>
                    </a:lnTo>
                    <a:moveTo>
                      <a:pt x="403" y="41"/>
                    </a:moveTo>
                    <a:lnTo>
                      <a:pt x="403" y="0"/>
                    </a:lnTo>
                    <a:lnTo>
                      <a:pt x="469" y="0"/>
                    </a:lnTo>
                    <a:lnTo>
                      <a:pt x="469" y="39"/>
                    </a:lnTo>
                    <a:moveTo>
                      <a:pt x="368" y="40"/>
                    </a:moveTo>
                    <a:lnTo>
                      <a:pt x="270" y="40"/>
                    </a:lnTo>
                    <a:moveTo>
                      <a:pt x="391" y="38"/>
                    </a:moveTo>
                    <a:lnTo>
                      <a:pt x="391" y="0"/>
                    </a:lnTo>
                    <a:lnTo>
                      <a:pt x="13" y="0"/>
                    </a:lnTo>
                    <a:lnTo>
                      <a:pt x="13" y="19"/>
                    </a:lnTo>
                    <a:moveTo>
                      <a:pt x="0" y="19"/>
                    </a:moveTo>
                    <a:lnTo>
                      <a:pt x="0" y="5"/>
                    </a:lnTo>
                    <a:lnTo>
                      <a:pt x="379" y="5"/>
                    </a:lnTo>
                    <a:lnTo>
                      <a:pt x="379" y="29"/>
                    </a:lnTo>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4" name="Freeform 184"/>
              <p:cNvSpPr>
                <a:spLocks/>
              </p:cNvSpPr>
              <p:nvPr/>
            </p:nvSpPr>
            <p:spPr bwMode="auto">
              <a:xfrm>
                <a:off x="6295681" y="2143728"/>
                <a:ext cx="89670" cy="74725"/>
              </a:xfrm>
              <a:custGeom>
                <a:avLst/>
                <a:gdLst>
                  <a:gd name="T0" fmla="*/ 0 w 12"/>
                  <a:gd name="T1" fmla="*/ 10 h 10"/>
                  <a:gd name="T2" fmla="*/ 0 w 12"/>
                  <a:gd name="T3" fmla="*/ 0 h 10"/>
                  <a:gd name="T4" fmla="*/ 12 w 12"/>
                  <a:gd name="T5" fmla="*/ 0 h 10"/>
                  <a:gd name="T6" fmla="*/ 12 w 12"/>
                  <a:gd name="T7" fmla="*/ 10 h 10"/>
                  <a:gd name="T8" fmla="*/ 0 w 12"/>
                  <a:gd name="T9" fmla="*/ 10 h 10"/>
                  <a:gd name="T10" fmla="*/ 0 w 12"/>
                  <a:gd name="T11" fmla="*/ 10 h 10"/>
                </a:gdLst>
                <a:ahLst/>
                <a:cxnLst>
                  <a:cxn ang="0">
                    <a:pos x="T0" y="T1"/>
                  </a:cxn>
                  <a:cxn ang="0">
                    <a:pos x="T2" y="T3"/>
                  </a:cxn>
                  <a:cxn ang="0">
                    <a:pos x="T4" y="T5"/>
                  </a:cxn>
                  <a:cxn ang="0">
                    <a:pos x="T6" y="T7"/>
                  </a:cxn>
                  <a:cxn ang="0">
                    <a:pos x="T8" y="T9"/>
                  </a:cxn>
                  <a:cxn ang="0">
                    <a:pos x="T10" y="T11"/>
                  </a:cxn>
                </a:cxnLst>
                <a:rect l="0" t="0" r="r" b="b"/>
                <a:pathLst>
                  <a:path w="12" h="10">
                    <a:moveTo>
                      <a:pt x="0" y="10"/>
                    </a:moveTo>
                    <a:lnTo>
                      <a:pt x="0" y="0"/>
                    </a:lnTo>
                    <a:lnTo>
                      <a:pt x="12" y="0"/>
                    </a:lnTo>
                    <a:lnTo>
                      <a:pt x="12" y="10"/>
                    </a:lnTo>
                    <a:lnTo>
                      <a:pt x="0" y="10"/>
                    </a:lnTo>
                    <a:lnTo>
                      <a:pt x="0" y="1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5" name="Freeform 185"/>
              <p:cNvSpPr>
                <a:spLocks/>
              </p:cNvSpPr>
              <p:nvPr/>
            </p:nvSpPr>
            <p:spPr bwMode="auto">
              <a:xfrm>
                <a:off x="6318096" y="2158673"/>
                <a:ext cx="37365" cy="44835"/>
              </a:xfrm>
              <a:custGeom>
                <a:avLst/>
                <a:gdLst>
                  <a:gd name="T0" fmla="*/ 5 w 5"/>
                  <a:gd name="T1" fmla="*/ 6 h 6"/>
                  <a:gd name="T2" fmla="*/ 5 w 5"/>
                  <a:gd name="T3" fmla="*/ 5 h 6"/>
                  <a:gd name="T4" fmla="*/ 4 w 5"/>
                  <a:gd name="T5" fmla="*/ 5 h 6"/>
                  <a:gd name="T6" fmla="*/ 4 w 5"/>
                  <a:gd name="T7" fmla="*/ 4 h 6"/>
                  <a:gd name="T8" fmla="*/ 3 w 5"/>
                  <a:gd name="T9" fmla="*/ 4 h 6"/>
                  <a:gd name="T10" fmla="*/ 3 w 5"/>
                  <a:gd name="T11" fmla="*/ 2 h 6"/>
                  <a:gd name="T12" fmla="*/ 4 w 5"/>
                  <a:gd name="T13" fmla="*/ 2 h 6"/>
                  <a:gd name="T14" fmla="*/ 4 w 5"/>
                  <a:gd name="T15" fmla="*/ 1 h 6"/>
                  <a:gd name="T16" fmla="*/ 5 w 5"/>
                  <a:gd name="T17" fmla="*/ 1 h 6"/>
                  <a:gd name="T18" fmla="*/ 5 w 5"/>
                  <a:gd name="T19" fmla="*/ 0 h 6"/>
                  <a:gd name="T20" fmla="*/ 4 w 5"/>
                  <a:gd name="T21" fmla="*/ 0 h 6"/>
                  <a:gd name="T22" fmla="*/ 4 w 5"/>
                  <a:gd name="T23" fmla="*/ 1 h 6"/>
                  <a:gd name="T24" fmla="*/ 3 w 5"/>
                  <a:gd name="T25" fmla="*/ 1 h 6"/>
                  <a:gd name="T26" fmla="*/ 3 w 5"/>
                  <a:gd name="T27" fmla="*/ 2 h 6"/>
                  <a:gd name="T28" fmla="*/ 2 w 5"/>
                  <a:gd name="T29" fmla="*/ 2 h 6"/>
                  <a:gd name="T30" fmla="*/ 2 w 5"/>
                  <a:gd name="T31" fmla="*/ 1 h 6"/>
                  <a:gd name="T32" fmla="*/ 1 w 5"/>
                  <a:gd name="T33" fmla="*/ 1 h 6"/>
                  <a:gd name="T34" fmla="*/ 1 w 5"/>
                  <a:gd name="T35" fmla="*/ 0 h 6"/>
                  <a:gd name="T36" fmla="*/ 0 w 5"/>
                  <a:gd name="T37" fmla="*/ 0 h 6"/>
                  <a:gd name="T38" fmla="*/ 0 w 5"/>
                  <a:gd name="T39" fmla="*/ 1 h 6"/>
                  <a:gd name="T40" fmla="*/ 1 w 5"/>
                  <a:gd name="T41" fmla="*/ 1 h 6"/>
                  <a:gd name="T42" fmla="*/ 1 w 5"/>
                  <a:gd name="T43" fmla="*/ 2 h 6"/>
                  <a:gd name="T44" fmla="*/ 2 w 5"/>
                  <a:gd name="T45" fmla="*/ 2 h 6"/>
                  <a:gd name="T46" fmla="*/ 2 w 5"/>
                  <a:gd name="T47" fmla="*/ 4 h 6"/>
                  <a:gd name="T48" fmla="*/ 1 w 5"/>
                  <a:gd name="T49" fmla="*/ 4 h 6"/>
                  <a:gd name="T50" fmla="*/ 1 w 5"/>
                  <a:gd name="T51" fmla="*/ 5 h 6"/>
                  <a:gd name="T52" fmla="*/ 0 w 5"/>
                  <a:gd name="T53" fmla="*/ 5 h 6"/>
                  <a:gd name="T54" fmla="*/ 0 w 5"/>
                  <a:gd name="T55" fmla="*/ 6 h 6"/>
                  <a:gd name="T56" fmla="*/ 1 w 5"/>
                  <a:gd name="T57" fmla="*/ 6 h 6"/>
                  <a:gd name="T58" fmla="*/ 1 w 5"/>
                  <a:gd name="T59" fmla="*/ 5 h 6"/>
                  <a:gd name="T60" fmla="*/ 2 w 5"/>
                  <a:gd name="T61" fmla="*/ 5 h 6"/>
                  <a:gd name="T62" fmla="*/ 2 w 5"/>
                  <a:gd name="T63" fmla="*/ 4 h 6"/>
                  <a:gd name="T64" fmla="*/ 3 w 5"/>
                  <a:gd name="T65" fmla="*/ 4 h 6"/>
                  <a:gd name="T66" fmla="*/ 3 w 5"/>
                  <a:gd name="T67" fmla="*/ 5 h 6"/>
                  <a:gd name="T68" fmla="*/ 4 w 5"/>
                  <a:gd name="T69" fmla="*/ 5 h 6"/>
                  <a:gd name="T70" fmla="*/ 4 w 5"/>
                  <a:gd name="T71" fmla="*/ 6 h 6"/>
                  <a:gd name="T72" fmla="*/ 5 w 5"/>
                  <a:gd name="T73" fmla="*/ 6 h 6"/>
                  <a:gd name="T74" fmla="*/ 5 w 5"/>
                  <a:gd name="T7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 h="6">
                    <a:moveTo>
                      <a:pt x="5" y="6"/>
                    </a:moveTo>
                    <a:lnTo>
                      <a:pt x="5" y="5"/>
                    </a:lnTo>
                    <a:lnTo>
                      <a:pt x="4" y="5"/>
                    </a:lnTo>
                    <a:lnTo>
                      <a:pt x="4" y="4"/>
                    </a:lnTo>
                    <a:lnTo>
                      <a:pt x="3" y="4"/>
                    </a:lnTo>
                    <a:lnTo>
                      <a:pt x="3" y="2"/>
                    </a:lnTo>
                    <a:lnTo>
                      <a:pt x="4" y="2"/>
                    </a:lnTo>
                    <a:lnTo>
                      <a:pt x="4" y="1"/>
                    </a:lnTo>
                    <a:lnTo>
                      <a:pt x="5" y="1"/>
                    </a:lnTo>
                    <a:lnTo>
                      <a:pt x="5" y="0"/>
                    </a:lnTo>
                    <a:lnTo>
                      <a:pt x="4" y="0"/>
                    </a:lnTo>
                    <a:lnTo>
                      <a:pt x="4" y="1"/>
                    </a:lnTo>
                    <a:lnTo>
                      <a:pt x="3" y="1"/>
                    </a:lnTo>
                    <a:lnTo>
                      <a:pt x="3" y="2"/>
                    </a:lnTo>
                    <a:lnTo>
                      <a:pt x="2" y="2"/>
                    </a:lnTo>
                    <a:lnTo>
                      <a:pt x="2" y="1"/>
                    </a:lnTo>
                    <a:lnTo>
                      <a:pt x="1" y="1"/>
                    </a:lnTo>
                    <a:lnTo>
                      <a:pt x="1" y="0"/>
                    </a:lnTo>
                    <a:lnTo>
                      <a:pt x="0" y="0"/>
                    </a:lnTo>
                    <a:lnTo>
                      <a:pt x="0" y="1"/>
                    </a:lnTo>
                    <a:lnTo>
                      <a:pt x="1" y="1"/>
                    </a:lnTo>
                    <a:lnTo>
                      <a:pt x="1" y="2"/>
                    </a:lnTo>
                    <a:lnTo>
                      <a:pt x="2" y="2"/>
                    </a:lnTo>
                    <a:lnTo>
                      <a:pt x="2" y="4"/>
                    </a:lnTo>
                    <a:lnTo>
                      <a:pt x="1" y="4"/>
                    </a:lnTo>
                    <a:lnTo>
                      <a:pt x="1" y="5"/>
                    </a:lnTo>
                    <a:lnTo>
                      <a:pt x="0" y="5"/>
                    </a:lnTo>
                    <a:lnTo>
                      <a:pt x="0" y="6"/>
                    </a:lnTo>
                    <a:lnTo>
                      <a:pt x="1" y="6"/>
                    </a:lnTo>
                    <a:lnTo>
                      <a:pt x="1" y="5"/>
                    </a:lnTo>
                    <a:lnTo>
                      <a:pt x="2" y="5"/>
                    </a:lnTo>
                    <a:lnTo>
                      <a:pt x="2" y="4"/>
                    </a:lnTo>
                    <a:lnTo>
                      <a:pt x="3" y="4"/>
                    </a:lnTo>
                    <a:lnTo>
                      <a:pt x="3" y="5"/>
                    </a:lnTo>
                    <a:lnTo>
                      <a:pt x="4" y="5"/>
                    </a:lnTo>
                    <a:lnTo>
                      <a:pt x="4"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6" name="Freeform 186"/>
              <p:cNvSpPr>
                <a:spLocks noEditPoints="1"/>
              </p:cNvSpPr>
              <p:nvPr/>
            </p:nvSpPr>
            <p:spPr bwMode="auto">
              <a:xfrm>
                <a:off x="1722501" y="2285703"/>
                <a:ext cx="4550765" cy="269011"/>
              </a:xfrm>
              <a:custGeom>
                <a:avLst/>
                <a:gdLst>
                  <a:gd name="T0" fmla="*/ 443 w 609"/>
                  <a:gd name="T1" fmla="*/ 36 h 36"/>
                  <a:gd name="T2" fmla="*/ 443 w 609"/>
                  <a:gd name="T3" fmla="*/ 0 h 36"/>
                  <a:gd name="T4" fmla="*/ 609 w 609"/>
                  <a:gd name="T5" fmla="*/ 0 h 36"/>
                  <a:gd name="T6" fmla="*/ 609 w 609"/>
                  <a:gd name="T7" fmla="*/ 36 h 36"/>
                  <a:gd name="T8" fmla="*/ 443 w 609"/>
                  <a:gd name="T9" fmla="*/ 36 h 36"/>
                  <a:gd name="T10" fmla="*/ 443 w 609"/>
                  <a:gd name="T11" fmla="*/ 36 h 36"/>
                  <a:gd name="T12" fmla="*/ 212 w 609"/>
                  <a:gd name="T13" fmla="*/ 36 h 36"/>
                  <a:gd name="T14" fmla="*/ 212 w 609"/>
                  <a:gd name="T15" fmla="*/ 12 h 36"/>
                  <a:gd name="T16" fmla="*/ 404 w 609"/>
                  <a:gd name="T17" fmla="*/ 12 h 36"/>
                  <a:gd name="T18" fmla="*/ 404 w 609"/>
                  <a:gd name="T19" fmla="*/ 36 h 36"/>
                  <a:gd name="T20" fmla="*/ 212 w 609"/>
                  <a:gd name="T21" fmla="*/ 36 h 36"/>
                  <a:gd name="T22" fmla="*/ 212 w 609"/>
                  <a:gd name="T23" fmla="*/ 36 h 36"/>
                  <a:gd name="T24" fmla="*/ 0 w 609"/>
                  <a:gd name="T25" fmla="*/ 36 h 36"/>
                  <a:gd name="T26" fmla="*/ 0 w 609"/>
                  <a:gd name="T27" fmla="*/ 0 h 36"/>
                  <a:gd name="T28" fmla="*/ 162 w 609"/>
                  <a:gd name="T29" fmla="*/ 0 h 36"/>
                  <a:gd name="T30" fmla="*/ 162 w 609"/>
                  <a:gd name="T31" fmla="*/ 36 h 36"/>
                  <a:gd name="T32" fmla="*/ 0 w 609"/>
                  <a:gd name="T33" fmla="*/ 36 h 36"/>
                  <a:gd name="T34" fmla="*/ 0 w 609"/>
                  <a:gd name="T35" fmla="*/ 36 h 36"/>
                  <a:gd name="T36" fmla="*/ 111 w 609"/>
                  <a:gd name="T37" fmla="*/ 24 h 36"/>
                  <a:gd name="T38" fmla="*/ 111 w 609"/>
                  <a:gd name="T39" fmla="*/ 16 h 36"/>
                  <a:gd name="T40" fmla="*/ 157 w 609"/>
                  <a:gd name="T41" fmla="*/ 16 h 36"/>
                  <a:gd name="T42" fmla="*/ 157 w 609"/>
                  <a:gd name="T43" fmla="*/ 24 h 36"/>
                  <a:gd name="T44" fmla="*/ 111 w 609"/>
                  <a:gd name="T45" fmla="*/ 24 h 36"/>
                  <a:gd name="T46" fmla="*/ 111 w 609"/>
                  <a:gd name="T47" fmla="*/ 24 h 36"/>
                  <a:gd name="T48" fmla="*/ 111 w 609"/>
                  <a:gd name="T49" fmla="*/ 14 h 36"/>
                  <a:gd name="T50" fmla="*/ 111 w 609"/>
                  <a:gd name="T51" fmla="*/ 5 h 36"/>
                  <a:gd name="T52" fmla="*/ 157 w 609"/>
                  <a:gd name="T53" fmla="*/ 5 h 36"/>
                  <a:gd name="T54" fmla="*/ 157 w 609"/>
                  <a:gd name="T55" fmla="*/ 14 h 36"/>
                  <a:gd name="T56" fmla="*/ 111 w 609"/>
                  <a:gd name="T57" fmla="*/ 14 h 36"/>
                  <a:gd name="T58" fmla="*/ 111 w 609"/>
                  <a:gd name="T59" fmla="*/ 14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09" h="36">
                    <a:moveTo>
                      <a:pt x="443" y="36"/>
                    </a:moveTo>
                    <a:lnTo>
                      <a:pt x="443" y="0"/>
                    </a:lnTo>
                    <a:lnTo>
                      <a:pt x="609" y="0"/>
                    </a:lnTo>
                    <a:lnTo>
                      <a:pt x="609" y="36"/>
                    </a:lnTo>
                    <a:lnTo>
                      <a:pt x="443" y="36"/>
                    </a:lnTo>
                    <a:lnTo>
                      <a:pt x="443" y="36"/>
                    </a:lnTo>
                    <a:close/>
                    <a:moveTo>
                      <a:pt x="212" y="36"/>
                    </a:moveTo>
                    <a:lnTo>
                      <a:pt x="212" y="12"/>
                    </a:lnTo>
                    <a:lnTo>
                      <a:pt x="404" y="12"/>
                    </a:lnTo>
                    <a:lnTo>
                      <a:pt x="404" y="36"/>
                    </a:lnTo>
                    <a:lnTo>
                      <a:pt x="212" y="36"/>
                    </a:lnTo>
                    <a:lnTo>
                      <a:pt x="212" y="36"/>
                    </a:lnTo>
                    <a:close/>
                    <a:moveTo>
                      <a:pt x="0" y="36"/>
                    </a:moveTo>
                    <a:lnTo>
                      <a:pt x="0" y="0"/>
                    </a:lnTo>
                    <a:lnTo>
                      <a:pt x="162" y="0"/>
                    </a:lnTo>
                    <a:lnTo>
                      <a:pt x="162" y="36"/>
                    </a:lnTo>
                    <a:lnTo>
                      <a:pt x="0" y="36"/>
                    </a:lnTo>
                    <a:lnTo>
                      <a:pt x="0" y="36"/>
                    </a:lnTo>
                    <a:close/>
                    <a:moveTo>
                      <a:pt x="111" y="24"/>
                    </a:moveTo>
                    <a:lnTo>
                      <a:pt x="111" y="16"/>
                    </a:lnTo>
                    <a:lnTo>
                      <a:pt x="157" y="16"/>
                    </a:lnTo>
                    <a:lnTo>
                      <a:pt x="157" y="24"/>
                    </a:lnTo>
                    <a:lnTo>
                      <a:pt x="111" y="24"/>
                    </a:lnTo>
                    <a:lnTo>
                      <a:pt x="111" y="24"/>
                    </a:lnTo>
                    <a:close/>
                    <a:moveTo>
                      <a:pt x="111" y="14"/>
                    </a:moveTo>
                    <a:lnTo>
                      <a:pt x="111" y="5"/>
                    </a:lnTo>
                    <a:lnTo>
                      <a:pt x="157" y="5"/>
                    </a:lnTo>
                    <a:lnTo>
                      <a:pt x="157" y="14"/>
                    </a:lnTo>
                    <a:lnTo>
                      <a:pt x="111" y="14"/>
                    </a:lnTo>
                    <a:lnTo>
                      <a:pt x="111" y="14"/>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7" name="Freeform 187"/>
              <p:cNvSpPr>
                <a:spLocks/>
              </p:cNvSpPr>
              <p:nvPr/>
            </p:nvSpPr>
            <p:spPr bwMode="auto">
              <a:xfrm>
                <a:off x="5077658" y="2330539"/>
                <a:ext cx="29890" cy="44835"/>
              </a:xfrm>
              <a:custGeom>
                <a:avLst/>
                <a:gdLst>
                  <a:gd name="T0" fmla="*/ 4 w 4"/>
                  <a:gd name="T1" fmla="*/ 6 h 6"/>
                  <a:gd name="T2" fmla="*/ 4 w 4"/>
                  <a:gd name="T3" fmla="*/ 0 h 6"/>
                  <a:gd name="T4" fmla="*/ 3 w 4"/>
                  <a:gd name="T5" fmla="*/ 0 h 6"/>
                  <a:gd name="T6" fmla="*/ 3 w 4"/>
                  <a:gd name="T7" fmla="*/ 3 h 6"/>
                  <a:gd name="T8" fmla="*/ 2 w 4"/>
                  <a:gd name="T9" fmla="*/ 3 h 6"/>
                  <a:gd name="T10" fmla="*/ 2 w 4"/>
                  <a:gd name="T11" fmla="*/ 3 h 6"/>
                  <a:gd name="T12" fmla="*/ 1 w 4"/>
                  <a:gd name="T13" fmla="*/ 3 h 6"/>
                  <a:gd name="T14" fmla="*/ 1 w 4"/>
                  <a:gd name="T15" fmla="*/ 2 h 6"/>
                  <a:gd name="T16" fmla="*/ 0 w 4"/>
                  <a:gd name="T17" fmla="*/ 2 h 6"/>
                  <a:gd name="T18" fmla="*/ 0 w 4"/>
                  <a:gd name="T19" fmla="*/ 0 h 6"/>
                  <a:gd name="T20" fmla="*/ 0 w 4"/>
                  <a:gd name="T21" fmla="*/ 0 h 6"/>
                  <a:gd name="T22" fmla="*/ 0 w 4"/>
                  <a:gd name="T23" fmla="*/ 6 h 6"/>
                  <a:gd name="T24" fmla="*/ 0 w 4"/>
                  <a:gd name="T25" fmla="*/ 6 h 6"/>
                  <a:gd name="T26" fmla="*/ 0 w 4"/>
                  <a:gd name="T27" fmla="*/ 3 h 6"/>
                  <a:gd name="T28" fmla="*/ 1 w 4"/>
                  <a:gd name="T29" fmla="*/ 3 h 6"/>
                  <a:gd name="T30" fmla="*/ 1 w 4"/>
                  <a:gd name="T31" fmla="*/ 3 h 6"/>
                  <a:gd name="T32" fmla="*/ 2 w 4"/>
                  <a:gd name="T33" fmla="*/ 3 h 6"/>
                  <a:gd name="T34" fmla="*/ 2 w 4"/>
                  <a:gd name="T35" fmla="*/ 4 h 6"/>
                  <a:gd name="T36" fmla="*/ 3 w 4"/>
                  <a:gd name="T37" fmla="*/ 4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2" y="3"/>
                    </a:lnTo>
                    <a:lnTo>
                      <a:pt x="2" y="3"/>
                    </a:lnTo>
                    <a:lnTo>
                      <a:pt x="1" y="3"/>
                    </a:lnTo>
                    <a:lnTo>
                      <a:pt x="1" y="2"/>
                    </a:lnTo>
                    <a:lnTo>
                      <a:pt x="0" y="2"/>
                    </a:lnTo>
                    <a:lnTo>
                      <a:pt x="0" y="0"/>
                    </a:lnTo>
                    <a:lnTo>
                      <a:pt x="0" y="0"/>
                    </a:lnTo>
                    <a:lnTo>
                      <a:pt x="0" y="6"/>
                    </a:lnTo>
                    <a:lnTo>
                      <a:pt x="0" y="6"/>
                    </a:lnTo>
                    <a:lnTo>
                      <a:pt x="0" y="3"/>
                    </a:lnTo>
                    <a:lnTo>
                      <a:pt x="1" y="3"/>
                    </a:lnTo>
                    <a:lnTo>
                      <a:pt x="1" y="3"/>
                    </a:lnTo>
                    <a:lnTo>
                      <a:pt x="2" y="3"/>
                    </a:lnTo>
                    <a:lnTo>
                      <a:pt x="2"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8" name="Freeform 188"/>
              <p:cNvSpPr>
                <a:spLocks/>
              </p:cNvSpPr>
              <p:nvPr/>
            </p:nvSpPr>
            <p:spPr bwMode="auto">
              <a:xfrm>
                <a:off x="5107548" y="2330539"/>
                <a:ext cx="29890" cy="44835"/>
              </a:xfrm>
              <a:custGeom>
                <a:avLst/>
                <a:gdLst>
                  <a:gd name="T0" fmla="*/ 4 w 4"/>
                  <a:gd name="T1" fmla="*/ 6 h 6"/>
                  <a:gd name="T2" fmla="*/ 4 w 4"/>
                  <a:gd name="T3" fmla="*/ 5 h 6"/>
                  <a:gd name="T4" fmla="*/ 1 w 4"/>
                  <a:gd name="T5" fmla="*/ 5 h 6"/>
                  <a:gd name="T6" fmla="*/ 1 w 4"/>
                  <a:gd name="T7" fmla="*/ 3 h 6"/>
                  <a:gd name="T8" fmla="*/ 3 w 4"/>
                  <a:gd name="T9" fmla="*/ 3 h 6"/>
                  <a:gd name="T10" fmla="*/ 3 w 4"/>
                  <a:gd name="T11" fmla="*/ 3 h 6"/>
                  <a:gd name="T12" fmla="*/ 1 w 4"/>
                  <a:gd name="T13" fmla="*/ 3 h 6"/>
                  <a:gd name="T14" fmla="*/ 1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1" y="5"/>
                    </a:lnTo>
                    <a:lnTo>
                      <a:pt x="1" y="3"/>
                    </a:lnTo>
                    <a:lnTo>
                      <a:pt x="3" y="3"/>
                    </a:lnTo>
                    <a:lnTo>
                      <a:pt x="3" y="3"/>
                    </a:lnTo>
                    <a:lnTo>
                      <a:pt x="1" y="3"/>
                    </a:lnTo>
                    <a:lnTo>
                      <a:pt x="1"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19" name="Freeform 189"/>
              <p:cNvSpPr>
                <a:spLocks/>
              </p:cNvSpPr>
              <p:nvPr/>
            </p:nvSpPr>
            <p:spPr bwMode="auto">
              <a:xfrm>
                <a:off x="5137438" y="2330539"/>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0" name="Freeform 190"/>
              <p:cNvSpPr>
                <a:spLocks/>
              </p:cNvSpPr>
              <p:nvPr/>
            </p:nvSpPr>
            <p:spPr bwMode="auto">
              <a:xfrm>
                <a:off x="5189748" y="2330539"/>
                <a:ext cx="29890" cy="44835"/>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1" name="Freeform 191"/>
              <p:cNvSpPr>
                <a:spLocks/>
              </p:cNvSpPr>
              <p:nvPr/>
            </p:nvSpPr>
            <p:spPr bwMode="auto">
              <a:xfrm>
                <a:off x="5227109" y="2330539"/>
                <a:ext cx="22420" cy="44835"/>
              </a:xfrm>
              <a:custGeom>
                <a:avLst/>
                <a:gdLst>
                  <a:gd name="T0" fmla="*/ 3 w 3"/>
                  <a:gd name="T1" fmla="*/ 6 h 6"/>
                  <a:gd name="T2" fmla="*/ 3 w 3"/>
                  <a:gd name="T3" fmla="*/ 5 h 6"/>
                  <a:gd name="T4" fmla="*/ 1 w 3"/>
                  <a:gd name="T5" fmla="*/ 5 h 6"/>
                  <a:gd name="T6" fmla="*/ 1 w 3"/>
                  <a:gd name="T7" fmla="*/ 3 h 6"/>
                  <a:gd name="T8" fmla="*/ 2 w 3"/>
                  <a:gd name="T9" fmla="*/ 3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2" y="3"/>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2" name="Freeform 192"/>
              <p:cNvSpPr>
                <a:spLocks noEditPoints="1"/>
              </p:cNvSpPr>
              <p:nvPr/>
            </p:nvSpPr>
            <p:spPr bwMode="auto">
              <a:xfrm>
                <a:off x="5256999" y="2330539"/>
                <a:ext cx="29890" cy="44835"/>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2" y="0"/>
                    </a:lnTo>
                    <a:lnTo>
                      <a:pt x="2" y="2"/>
                    </a:lnTo>
                    <a:lnTo>
                      <a:pt x="1" y="2"/>
                    </a:lnTo>
                    <a:lnTo>
                      <a:pt x="1" y="3"/>
                    </a:lnTo>
                    <a:lnTo>
                      <a:pt x="0" y="3"/>
                    </a:lnTo>
                    <a:lnTo>
                      <a:pt x="0" y="6"/>
                    </a:lnTo>
                    <a:lnTo>
                      <a:pt x="1" y="6"/>
                    </a:lnTo>
                    <a:lnTo>
                      <a:pt x="1" y="4"/>
                    </a:lnTo>
                    <a:lnTo>
                      <a:pt x="3" y="4"/>
                    </a:lnTo>
                    <a:lnTo>
                      <a:pt x="3"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3" name="Freeform 193"/>
              <p:cNvSpPr>
                <a:spLocks/>
              </p:cNvSpPr>
              <p:nvPr/>
            </p:nvSpPr>
            <p:spPr bwMode="auto">
              <a:xfrm>
                <a:off x="5294364" y="2330539"/>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4" name="Freeform 194"/>
              <p:cNvSpPr>
                <a:spLocks noEditPoints="1"/>
              </p:cNvSpPr>
              <p:nvPr/>
            </p:nvSpPr>
            <p:spPr bwMode="auto">
              <a:xfrm>
                <a:off x="5331724" y="2330539"/>
                <a:ext cx="22420" cy="44835"/>
              </a:xfrm>
              <a:custGeom>
                <a:avLst/>
                <a:gdLst>
                  <a:gd name="T0" fmla="*/ 3 w 3"/>
                  <a:gd name="T1" fmla="*/ 6 h 6"/>
                  <a:gd name="T2" fmla="*/ 3 w 3"/>
                  <a:gd name="T3" fmla="*/ 4 h 6"/>
                  <a:gd name="T4" fmla="*/ 3 w 3"/>
                  <a:gd name="T5" fmla="*/ 4 h 6"/>
                  <a:gd name="T6" fmla="*/ 3 w 3"/>
                  <a:gd name="T7" fmla="*/ 3 h 6"/>
                  <a:gd name="T8" fmla="*/ 3 w 3"/>
                  <a:gd name="T9" fmla="*/ 3 h 6"/>
                  <a:gd name="T10" fmla="*/ 3 w 3"/>
                  <a:gd name="T11" fmla="*/ 1 h 6"/>
                  <a:gd name="T12" fmla="*/ 3 w 3"/>
                  <a:gd name="T13" fmla="*/ 1 h 6"/>
                  <a:gd name="T14" fmla="*/ 3 w 3"/>
                  <a:gd name="T15" fmla="*/ 0 h 6"/>
                  <a:gd name="T16" fmla="*/ 0 w 3"/>
                  <a:gd name="T17" fmla="*/ 0 h 6"/>
                  <a:gd name="T18" fmla="*/ 0 w 3"/>
                  <a:gd name="T19" fmla="*/ 6 h 6"/>
                  <a:gd name="T20" fmla="*/ 0 w 3"/>
                  <a:gd name="T21" fmla="*/ 6 h 6"/>
                  <a:gd name="T22" fmla="*/ 0 w 3"/>
                  <a:gd name="T23" fmla="*/ 3 h 6"/>
                  <a:gd name="T24" fmla="*/ 2 w 3"/>
                  <a:gd name="T25" fmla="*/ 3 h 6"/>
                  <a:gd name="T26" fmla="*/ 2 w 3"/>
                  <a:gd name="T27" fmla="*/ 4 h 6"/>
                  <a:gd name="T28" fmla="*/ 3 w 3"/>
                  <a:gd name="T29" fmla="*/ 4 h 6"/>
                  <a:gd name="T30" fmla="*/ 3 w 3"/>
                  <a:gd name="T31" fmla="*/ 6 h 6"/>
                  <a:gd name="T32" fmla="*/ 3 w 3"/>
                  <a:gd name="T33" fmla="*/ 6 h 6"/>
                  <a:gd name="T34" fmla="*/ 3 w 3"/>
                  <a:gd name="T35" fmla="*/ 6 h 6"/>
                  <a:gd name="T36" fmla="*/ 3 w 3"/>
                  <a:gd name="T37" fmla="*/ 3 h 6"/>
                  <a:gd name="T38" fmla="*/ 0 w 3"/>
                  <a:gd name="T39" fmla="*/ 3 h 6"/>
                  <a:gd name="T40" fmla="*/ 0 w 3"/>
                  <a:gd name="T41" fmla="*/ 1 h 6"/>
                  <a:gd name="T42" fmla="*/ 3 w 3"/>
                  <a:gd name="T43" fmla="*/ 1 h 6"/>
                  <a:gd name="T44" fmla="*/ 3 w 3"/>
                  <a:gd name="T45" fmla="*/ 3 h 6"/>
                  <a:gd name="T46" fmla="*/ 3 w 3"/>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6"/>
                    </a:moveTo>
                    <a:lnTo>
                      <a:pt x="3" y="4"/>
                    </a:lnTo>
                    <a:lnTo>
                      <a:pt x="3" y="4"/>
                    </a:lnTo>
                    <a:lnTo>
                      <a:pt x="3" y="3"/>
                    </a:lnTo>
                    <a:lnTo>
                      <a:pt x="3" y="3"/>
                    </a:lnTo>
                    <a:lnTo>
                      <a:pt x="3" y="1"/>
                    </a:lnTo>
                    <a:lnTo>
                      <a:pt x="3" y="1"/>
                    </a:lnTo>
                    <a:lnTo>
                      <a:pt x="3" y="0"/>
                    </a:lnTo>
                    <a:lnTo>
                      <a:pt x="0" y="0"/>
                    </a:lnTo>
                    <a:lnTo>
                      <a:pt x="0" y="6"/>
                    </a:lnTo>
                    <a:lnTo>
                      <a:pt x="0" y="6"/>
                    </a:lnTo>
                    <a:lnTo>
                      <a:pt x="0" y="3"/>
                    </a:lnTo>
                    <a:lnTo>
                      <a:pt x="2" y="3"/>
                    </a:lnTo>
                    <a:lnTo>
                      <a:pt x="2" y="4"/>
                    </a:lnTo>
                    <a:lnTo>
                      <a:pt x="3" y="4"/>
                    </a:lnTo>
                    <a:lnTo>
                      <a:pt x="3" y="6"/>
                    </a:lnTo>
                    <a:lnTo>
                      <a:pt x="3" y="6"/>
                    </a:lnTo>
                    <a:lnTo>
                      <a:pt x="3" y="6"/>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5" name="Freeform 195"/>
              <p:cNvSpPr>
                <a:spLocks noEditPoints="1"/>
              </p:cNvSpPr>
              <p:nvPr/>
            </p:nvSpPr>
            <p:spPr bwMode="auto">
              <a:xfrm>
                <a:off x="5361614" y="2330539"/>
                <a:ext cx="37365" cy="44835"/>
              </a:xfrm>
              <a:custGeom>
                <a:avLst/>
                <a:gdLst>
                  <a:gd name="T0" fmla="*/ 5 w 5"/>
                  <a:gd name="T1" fmla="*/ 6 h 6"/>
                  <a:gd name="T2" fmla="*/ 5 w 5"/>
                  <a:gd name="T3" fmla="*/ 3 h 6"/>
                  <a:gd name="T4" fmla="*/ 3 w 5"/>
                  <a:gd name="T5" fmla="*/ 3 h 6"/>
                  <a:gd name="T6" fmla="*/ 3 w 5"/>
                  <a:gd name="T7" fmla="*/ 2 h 6"/>
                  <a:gd name="T8" fmla="*/ 3 w 5"/>
                  <a:gd name="T9" fmla="*/ 2 h 6"/>
                  <a:gd name="T10" fmla="*/ 3 w 5"/>
                  <a:gd name="T11" fmla="*/ 0 h 6"/>
                  <a:gd name="T12" fmla="*/ 2 w 5"/>
                  <a:gd name="T13" fmla="*/ 0 h 6"/>
                  <a:gd name="T14" fmla="*/ 2 w 5"/>
                  <a:gd name="T15" fmla="*/ 2 h 6"/>
                  <a:gd name="T16" fmla="*/ 1 w 5"/>
                  <a:gd name="T17" fmla="*/ 2 h 6"/>
                  <a:gd name="T18" fmla="*/ 1 w 5"/>
                  <a:gd name="T19" fmla="*/ 3 h 6"/>
                  <a:gd name="T20" fmla="*/ 0 w 5"/>
                  <a:gd name="T21" fmla="*/ 3 h 6"/>
                  <a:gd name="T22" fmla="*/ 0 w 5"/>
                  <a:gd name="T23" fmla="*/ 6 h 6"/>
                  <a:gd name="T24" fmla="*/ 1 w 5"/>
                  <a:gd name="T25" fmla="*/ 6 h 6"/>
                  <a:gd name="T26" fmla="*/ 1 w 5"/>
                  <a:gd name="T27" fmla="*/ 4 h 6"/>
                  <a:gd name="T28" fmla="*/ 3 w 5"/>
                  <a:gd name="T29" fmla="*/ 4 h 6"/>
                  <a:gd name="T30" fmla="*/ 3 w 5"/>
                  <a:gd name="T31" fmla="*/ 6 h 6"/>
                  <a:gd name="T32" fmla="*/ 5 w 5"/>
                  <a:gd name="T33" fmla="*/ 6 h 6"/>
                  <a:gd name="T34" fmla="*/ 5 w 5"/>
                  <a:gd name="T35" fmla="*/ 6 h 6"/>
                  <a:gd name="T36" fmla="*/ 3 w 5"/>
                  <a:gd name="T37" fmla="*/ 3 h 6"/>
                  <a:gd name="T38" fmla="*/ 2 w 5"/>
                  <a:gd name="T39" fmla="*/ 3 h 6"/>
                  <a:gd name="T40" fmla="*/ 2 w 5"/>
                  <a:gd name="T41" fmla="*/ 2 h 6"/>
                  <a:gd name="T42" fmla="*/ 3 w 5"/>
                  <a:gd name="T43" fmla="*/ 2 h 6"/>
                  <a:gd name="T44" fmla="*/ 3 w 5"/>
                  <a:gd name="T45" fmla="*/ 3 h 6"/>
                  <a:gd name="T46" fmla="*/ 3 w 5"/>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 h="6">
                    <a:moveTo>
                      <a:pt x="5" y="6"/>
                    </a:moveTo>
                    <a:lnTo>
                      <a:pt x="5" y="3"/>
                    </a:lnTo>
                    <a:lnTo>
                      <a:pt x="3" y="3"/>
                    </a:lnTo>
                    <a:lnTo>
                      <a:pt x="3" y="2"/>
                    </a:lnTo>
                    <a:lnTo>
                      <a:pt x="3" y="2"/>
                    </a:lnTo>
                    <a:lnTo>
                      <a:pt x="3" y="0"/>
                    </a:lnTo>
                    <a:lnTo>
                      <a:pt x="2" y="0"/>
                    </a:lnTo>
                    <a:lnTo>
                      <a:pt x="2" y="2"/>
                    </a:lnTo>
                    <a:lnTo>
                      <a:pt x="1" y="2"/>
                    </a:lnTo>
                    <a:lnTo>
                      <a:pt x="1" y="3"/>
                    </a:lnTo>
                    <a:lnTo>
                      <a:pt x="0" y="3"/>
                    </a:lnTo>
                    <a:lnTo>
                      <a:pt x="0" y="6"/>
                    </a:lnTo>
                    <a:lnTo>
                      <a:pt x="1" y="6"/>
                    </a:lnTo>
                    <a:lnTo>
                      <a:pt x="1" y="4"/>
                    </a:lnTo>
                    <a:lnTo>
                      <a:pt x="3" y="4"/>
                    </a:lnTo>
                    <a:lnTo>
                      <a:pt x="3" y="6"/>
                    </a:lnTo>
                    <a:lnTo>
                      <a:pt x="5" y="6"/>
                    </a:lnTo>
                    <a:lnTo>
                      <a:pt x="5"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6" name="Freeform 196"/>
              <p:cNvSpPr>
                <a:spLocks/>
              </p:cNvSpPr>
              <p:nvPr/>
            </p:nvSpPr>
            <p:spPr bwMode="auto">
              <a:xfrm>
                <a:off x="5398979" y="2330539"/>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7" name="Freeform 197"/>
              <p:cNvSpPr>
                <a:spLocks/>
              </p:cNvSpPr>
              <p:nvPr/>
            </p:nvSpPr>
            <p:spPr bwMode="auto">
              <a:xfrm>
                <a:off x="5436339" y="2330539"/>
                <a:ext cx="22420" cy="44835"/>
              </a:xfrm>
              <a:custGeom>
                <a:avLst/>
                <a:gdLst>
                  <a:gd name="T0" fmla="*/ 3 w 3"/>
                  <a:gd name="T1" fmla="*/ 6 h 6"/>
                  <a:gd name="T2" fmla="*/ 3 w 3"/>
                  <a:gd name="T3" fmla="*/ 5 h 6"/>
                  <a:gd name="T4" fmla="*/ 1 w 3"/>
                  <a:gd name="T5" fmla="*/ 5 h 6"/>
                  <a:gd name="T6" fmla="*/ 1 w 3"/>
                  <a:gd name="T7" fmla="*/ 3 h 6"/>
                  <a:gd name="T8" fmla="*/ 3 w 3"/>
                  <a:gd name="T9" fmla="*/ 3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3" y="3"/>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8" name="Freeform 198"/>
              <p:cNvSpPr>
                <a:spLocks noEditPoints="1"/>
              </p:cNvSpPr>
              <p:nvPr/>
            </p:nvSpPr>
            <p:spPr bwMode="auto">
              <a:xfrm>
                <a:off x="5608209" y="2330539"/>
                <a:ext cx="29890" cy="44835"/>
              </a:xfrm>
              <a:custGeom>
                <a:avLst/>
                <a:gdLst>
                  <a:gd name="T0" fmla="*/ 4 w 4"/>
                  <a:gd name="T1" fmla="*/ 5 h 6"/>
                  <a:gd name="T2" fmla="*/ 4 w 4"/>
                  <a:gd name="T3" fmla="*/ 3 h 6"/>
                  <a:gd name="T4" fmla="*/ 4 w 4"/>
                  <a:gd name="T5" fmla="*/ 3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4 w 4"/>
                  <a:gd name="T21" fmla="*/ 6 h 6"/>
                  <a:gd name="T22" fmla="*/ 4 w 4"/>
                  <a:gd name="T23" fmla="*/ 5 h 6"/>
                  <a:gd name="T24" fmla="*/ 4 w 4"/>
                  <a:gd name="T25" fmla="*/ 5 h 6"/>
                  <a:gd name="T26" fmla="*/ 4 w 4"/>
                  <a:gd name="T27" fmla="*/ 5 h 6"/>
                  <a:gd name="T28" fmla="*/ 4 w 4"/>
                  <a:gd name="T29" fmla="*/ 3 h 6"/>
                  <a:gd name="T30" fmla="*/ 2 w 4"/>
                  <a:gd name="T31" fmla="*/ 3 h 6"/>
                  <a:gd name="T32" fmla="*/ 2 w 4"/>
                  <a:gd name="T33" fmla="*/ 1 h 6"/>
                  <a:gd name="T34" fmla="*/ 4 w 4"/>
                  <a:gd name="T35" fmla="*/ 1 h 6"/>
                  <a:gd name="T36" fmla="*/ 4 w 4"/>
                  <a:gd name="T37" fmla="*/ 3 h 6"/>
                  <a:gd name="T38" fmla="*/ 4 w 4"/>
                  <a:gd name="T39" fmla="*/ 3 h 6"/>
                  <a:gd name="T40" fmla="*/ 4 w 4"/>
                  <a:gd name="T41" fmla="*/ 5 h 6"/>
                  <a:gd name="T42" fmla="*/ 2 w 4"/>
                  <a:gd name="T43" fmla="*/ 5 h 6"/>
                  <a:gd name="T44" fmla="*/ 2 w 4"/>
                  <a:gd name="T45" fmla="*/ 3 h 6"/>
                  <a:gd name="T46" fmla="*/ 4 w 4"/>
                  <a:gd name="T47" fmla="*/ 3 h 6"/>
                  <a:gd name="T48" fmla="*/ 4 w 4"/>
                  <a:gd name="T49" fmla="*/ 5 h 6"/>
                  <a:gd name="T50" fmla="*/ 4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3"/>
                    </a:lnTo>
                    <a:lnTo>
                      <a:pt x="4" y="3"/>
                    </a:lnTo>
                    <a:lnTo>
                      <a:pt x="4" y="3"/>
                    </a:lnTo>
                    <a:lnTo>
                      <a:pt x="4" y="3"/>
                    </a:lnTo>
                    <a:lnTo>
                      <a:pt x="4" y="1"/>
                    </a:lnTo>
                    <a:lnTo>
                      <a:pt x="4" y="1"/>
                    </a:lnTo>
                    <a:lnTo>
                      <a:pt x="4" y="0"/>
                    </a:lnTo>
                    <a:lnTo>
                      <a:pt x="0" y="0"/>
                    </a:lnTo>
                    <a:lnTo>
                      <a:pt x="0" y="6"/>
                    </a:lnTo>
                    <a:lnTo>
                      <a:pt x="4" y="6"/>
                    </a:lnTo>
                    <a:lnTo>
                      <a:pt x="4" y="5"/>
                    </a:lnTo>
                    <a:lnTo>
                      <a:pt x="4" y="5"/>
                    </a:lnTo>
                    <a:lnTo>
                      <a:pt x="4" y="5"/>
                    </a:lnTo>
                    <a:close/>
                    <a:moveTo>
                      <a:pt x="4" y="3"/>
                    </a:moveTo>
                    <a:lnTo>
                      <a:pt x="2" y="3"/>
                    </a:lnTo>
                    <a:lnTo>
                      <a:pt x="2" y="1"/>
                    </a:lnTo>
                    <a:lnTo>
                      <a:pt x="4" y="1"/>
                    </a:lnTo>
                    <a:lnTo>
                      <a:pt x="4" y="3"/>
                    </a:lnTo>
                    <a:lnTo>
                      <a:pt x="4" y="3"/>
                    </a:lnTo>
                    <a:close/>
                    <a:moveTo>
                      <a:pt x="4" y="5"/>
                    </a:moveTo>
                    <a:lnTo>
                      <a:pt x="2" y="5"/>
                    </a:lnTo>
                    <a:lnTo>
                      <a:pt x="2" y="3"/>
                    </a:lnTo>
                    <a:lnTo>
                      <a:pt x="4" y="3"/>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29" name="Freeform 199"/>
              <p:cNvSpPr>
                <a:spLocks/>
              </p:cNvSpPr>
              <p:nvPr/>
            </p:nvSpPr>
            <p:spPr bwMode="auto">
              <a:xfrm>
                <a:off x="5653044" y="2330539"/>
                <a:ext cx="22420" cy="44835"/>
              </a:xfrm>
              <a:custGeom>
                <a:avLst/>
                <a:gdLst>
                  <a:gd name="T0" fmla="*/ 3 w 3"/>
                  <a:gd name="T1" fmla="*/ 1 h 6"/>
                  <a:gd name="T2" fmla="*/ 3 w 3"/>
                  <a:gd name="T3" fmla="*/ 0 h 6"/>
                  <a:gd name="T4" fmla="*/ 0 w 3"/>
                  <a:gd name="T5" fmla="*/ 0 h 6"/>
                  <a:gd name="T6" fmla="*/ 0 w 3"/>
                  <a:gd name="T7" fmla="*/ 1 h 6"/>
                  <a:gd name="T8" fmla="*/ 1 w 3"/>
                  <a:gd name="T9" fmla="*/ 1 h 6"/>
                  <a:gd name="T10" fmla="*/ 1 w 3"/>
                  <a:gd name="T11" fmla="*/ 6 h 6"/>
                  <a:gd name="T12" fmla="*/ 2 w 3"/>
                  <a:gd name="T13" fmla="*/ 6 h 6"/>
                  <a:gd name="T14" fmla="*/ 2 w 3"/>
                  <a:gd name="T15" fmla="*/ 1 h 6"/>
                  <a:gd name="T16" fmla="*/ 3 w 3"/>
                  <a:gd name="T17" fmla="*/ 1 h 6"/>
                  <a:gd name="T18" fmla="*/ 3 w 3"/>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6">
                    <a:moveTo>
                      <a:pt x="3" y="1"/>
                    </a:moveTo>
                    <a:lnTo>
                      <a:pt x="3" y="0"/>
                    </a:lnTo>
                    <a:lnTo>
                      <a:pt x="0" y="0"/>
                    </a:lnTo>
                    <a:lnTo>
                      <a:pt x="0" y="1"/>
                    </a:lnTo>
                    <a:lnTo>
                      <a:pt x="1" y="1"/>
                    </a:lnTo>
                    <a:lnTo>
                      <a:pt x="1" y="6"/>
                    </a:lnTo>
                    <a:lnTo>
                      <a:pt x="2" y="6"/>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0" name="Freeform 200"/>
              <p:cNvSpPr>
                <a:spLocks/>
              </p:cNvSpPr>
              <p:nvPr/>
            </p:nvSpPr>
            <p:spPr bwMode="auto">
              <a:xfrm>
                <a:off x="5682934" y="2330539"/>
                <a:ext cx="29890" cy="44835"/>
              </a:xfrm>
              <a:custGeom>
                <a:avLst/>
                <a:gdLst>
                  <a:gd name="T0" fmla="*/ 4 w 4"/>
                  <a:gd name="T1" fmla="*/ 5 h 6"/>
                  <a:gd name="T2" fmla="*/ 4 w 4"/>
                  <a:gd name="T3" fmla="*/ 0 h 6"/>
                  <a:gd name="T4" fmla="*/ 4 w 4"/>
                  <a:gd name="T5" fmla="*/ 0 h 6"/>
                  <a:gd name="T6" fmla="*/ 4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4" y="0"/>
                    </a:lnTo>
                    <a:lnTo>
                      <a:pt x="4" y="5"/>
                    </a:lnTo>
                    <a:lnTo>
                      <a:pt x="1" y="5"/>
                    </a:lnTo>
                    <a:lnTo>
                      <a:pt x="1" y="0"/>
                    </a:lnTo>
                    <a:lnTo>
                      <a:pt x="0" y="0"/>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1" name="Freeform 201"/>
              <p:cNvSpPr>
                <a:spLocks/>
              </p:cNvSpPr>
              <p:nvPr/>
            </p:nvSpPr>
            <p:spPr bwMode="auto">
              <a:xfrm>
                <a:off x="5720295" y="2330539"/>
                <a:ext cx="22420" cy="44835"/>
              </a:xfrm>
              <a:custGeom>
                <a:avLst/>
                <a:gdLst>
                  <a:gd name="T0" fmla="*/ 3 w 3"/>
                  <a:gd name="T1" fmla="*/ 1 h 6"/>
                  <a:gd name="T2" fmla="*/ 3 w 3"/>
                  <a:gd name="T3" fmla="*/ 0 h 6"/>
                  <a:gd name="T4" fmla="*/ 3 w 3"/>
                  <a:gd name="T5" fmla="*/ 0 h 6"/>
                  <a:gd name="T6" fmla="*/ 3 w 3"/>
                  <a:gd name="T7" fmla="*/ 1 h 6"/>
                  <a:gd name="T8" fmla="*/ 2 w 3"/>
                  <a:gd name="T9" fmla="*/ 1 h 6"/>
                  <a:gd name="T10" fmla="*/ 2 w 3"/>
                  <a:gd name="T11" fmla="*/ 3 h 6"/>
                  <a:gd name="T12" fmla="*/ 1 w 3"/>
                  <a:gd name="T13" fmla="*/ 3 h 6"/>
                  <a:gd name="T14" fmla="*/ 1 w 3"/>
                  <a:gd name="T15" fmla="*/ 4 h 6"/>
                  <a:gd name="T16" fmla="*/ 0 w 3"/>
                  <a:gd name="T17" fmla="*/ 4 h 6"/>
                  <a:gd name="T18" fmla="*/ 0 w 3"/>
                  <a:gd name="T19" fmla="*/ 6 h 6"/>
                  <a:gd name="T20" fmla="*/ 1 w 3"/>
                  <a:gd name="T21" fmla="*/ 6 h 6"/>
                  <a:gd name="T22" fmla="*/ 1 w 3"/>
                  <a:gd name="T23" fmla="*/ 4 h 6"/>
                  <a:gd name="T24" fmla="*/ 2 w 3"/>
                  <a:gd name="T25" fmla="*/ 4 h 6"/>
                  <a:gd name="T26" fmla="*/ 2 w 3"/>
                  <a:gd name="T27" fmla="*/ 3 h 6"/>
                  <a:gd name="T28" fmla="*/ 3 w 3"/>
                  <a:gd name="T29" fmla="*/ 3 h 6"/>
                  <a:gd name="T30" fmla="*/ 3 w 3"/>
                  <a:gd name="T31" fmla="*/ 1 h 6"/>
                  <a:gd name="T32" fmla="*/ 3 w 3"/>
                  <a:gd name="T33" fmla="*/ 1 h 6"/>
                  <a:gd name="T34" fmla="*/ 3 w 3"/>
                  <a:gd name="T35"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6">
                    <a:moveTo>
                      <a:pt x="3" y="1"/>
                    </a:moveTo>
                    <a:lnTo>
                      <a:pt x="3" y="0"/>
                    </a:lnTo>
                    <a:lnTo>
                      <a:pt x="3" y="0"/>
                    </a:lnTo>
                    <a:lnTo>
                      <a:pt x="3" y="1"/>
                    </a:lnTo>
                    <a:lnTo>
                      <a:pt x="2" y="1"/>
                    </a:lnTo>
                    <a:lnTo>
                      <a:pt x="2" y="3"/>
                    </a:lnTo>
                    <a:lnTo>
                      <a:pt x="1" y="3"/>
                    </a:lnTo>
                    <a:lnTo>
                      <a:pt x="1" y="4"/>
                    </a:lnTo>
                    <a:lnTo>
                      <a:pt x="0" y="4"/>
                    </a:lnTo>
                    <a:lnTo>
                      <a:pt x="0" y="6"/>
                    </a:lnTo>
                    <a:lnTo>
                      <a:pt x="1" y="6"/>
                    </a:lnTo>
                    <a:lnTo>
                      <a:pt x="1" y="4"/>
                    </a:lnTo>
                    <a:lnTo>
                      <a:pt x="2" y="4"/>
                    </a:lnTo>
                    <a:lnTo>
                      <a:pt x="2" y="3"/>
                    </a:lnTo>
                    <a:lnTo>
                      <a:pt x="3" y="3"/>
                    </a:lnTo>
                    <a:lnTo>
                      <a:pt x="3"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2" name="Freeform 202"/>
              <p:cNvSpPr>
                <a:spLocks/>
              </p:cNvSpPr>
              <p:nvPr/>
            </p:nvSpPr>
            <p:spPr bwMode="auto">
              <a:xfrm>
                <a:off x="5750185" y="2330539"/>
                <a:ext cx="37365" cy="44835"/>
              </a:xfrm>
              <a:custGeom>
                <a:avLst/>
                <a:gdLst>
                  <a:gd name="T0" fmla="*/ 5 w 5"/>
                  <a:gd name="T1" fmla="*/ 6 h 6"/>
                  <a:gd name="T2" fmla="*/ 5 w 5"/>
                  <a:gd name="T3" fmla="*/ 5 h 6"/>
                  <a:gd name="T4" fmla="*/ 3 w 5"/>
                  <a:gd name="T5" fmla="*/ 5 h 6"/>
                  <a:gd name="T6" fmla="*/ 3 w 5"/>
                  <a:gd name="T7" fmla="*/ 4 h 6"/>
                  <a:gd name="T8" fmla="*/ 3 w 5"/>
                  <a:gd name="T9" fmla="*/ 4 h 6"/>
                  <a:gd name="T10" fmla="*/ 3 w 5"/>
                  <a:gd name="T11" fmla="*/ 3 h 6"/>
                  <a:gd name="T12" fmla="*/ 2 w 5"/>
                  <a:gd name="T13" fmla="*/ 3 h 6"/>
                  <a:gd name="T14" fmla="*/ 2 w 5"/>
                  <a:gd name="T15" fmla="*/ 3 h 6"/>
                  <a:gd name="T16" fmla="*/ 3 w 5"/>
                  <a:gd name="T17" fmla="*/ 3 h 6"/>
                  <a:gd name="T18" fmla="*/ 3 w 5"/>
                  <a:gd name="T19" fmla="*/ 2 h 6"/>
                  <a:gd name="T20" fmla="*/ 3 w 5"/>
                  <a:gd name="T21" fmla="*/ 2 h 6"/>
                  <a:gd name="T22" fmla="*/ 3 w 5"/>
                  <a:gd name="T23" fmla="*/ 1 h 6"/>
                  <a:gd name="T24" fmla="*/ 5 w 5"/>
                  <a:gd name="T25" fmla="*/ 1 h 6"/>
                  <a:gd name="T26" fmla="*/ 5 w 5"/>
                  <a:gd name="T27" fmla="*/ 0 h 6"/>
                  <a:gd name="T28" fmla="*/ 3 w 5"/>
                  <a:gd name="T29" fmla="*/ 0 h 6"/>
                  <a:gd name="T30" fmla="*/ 3 w 5"/>
                  <a:gd name="T31" fmla="*/ 1 h 6"/>
                  <a:gd name="T32" fmla="*/ 3 w 5"/>
                  <a:gd name="T33" fmla="*/ 1 h 6"/>
                  <a:gd name="T34" fmla="*/ 3 w 5"/>
                  <a:gd name="T35" fmla="*/ 2 h 6"/>
                  <a:gd name="T36" fmla="*/ 2 w 5"/>
                  <a:gd name="T37" fmla="*/ 2 h 6"/>
                  <a:gd name="T38" fmla="*/ 2 w 5"/>
                  <a:gd name="T39" fmla="*/ 3 h 6"/>
                  <a:gd name="T40" fmla="*/ 1 w 5"/>
                  <a:gd name="T41" fmla="*/ 3 h 6"/>
                  <a:gd name="T42" fmla="*/ 1 w 5"/>
                  <a:gd name="T43" fmla="*/ 0 h 6"/>
                  <a:gd name="T44" fmla="*/ 0 w 5"/>
                  <a:gd name="T45" fmla="*/ 0 h 6"/>
                  <a:gd name="T46" fmla="*/ 0 w 5"/>
                  <a:gd name="T47" fmla="*/ 6 h 6"/>
                  <a:gd name="T48" fmla="*/ 1 w 5"/>
                  <a:gd name="T49" fmla="*/ 6 h 6"/>
                  <a:gd name="T50" fmla="*/ 1 w 5"/>
                  <a:gd name="T51" fmla="*/ 3 h 6"/>
                  <a:gd name="T52" fmla="*/ 2 w 5"/>
                  <a:gd name="T53" fmla="*/ 3 h 6"/>
                  <a:gd name="T54" fmla="*/ 2 w 5"/>
                  <a:gd name="T55" fmla="*/ 4 h 6"/>
                  <a:gd name="T56" fmla="*/ 3 w 5"/>
                  <a:gd name="T57" fmla="*/ 4 h 6"/>
                  <a:gd name="T58" fmla="*/ 3 w 5"/>
                  <a:gd name="T59" fmla="*/ 5 h 6"/>
                  <a:gd name="T60" fmla="*/ 3 w 5"/>
                  <a:gd name="T61" fmla="*/ 5 h 6"/>
                  <a:gd name="T62" fmla="*/ 3 w 5"/>
                  <a:gd name="T63" fmla="*/ 6 h 6"/>
                  <a:gd name="T64" fmla="*/ 5 w 5"/>
                  <a:gd name="T65" fmla="*/ 6 h 6"/>
                  <a:gd name="T66" fmla="*/ 5 w 5"/>
                  <a:gd name="T6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 h="6">
                    <a:moveTo>
                      <a:pt x="5" y="6"/>
                    </a:moveTo>
                    <a:lnTo>
                      <a:pt x="5" y="5"/>
                    </a:lnTo>
                    <a:lnTo>
                      <a:pt x="3" y="5"/>
                    </a:lnTo>
                    <a:lnTo>
                      <a:pt x="3" y="4"/>
                    </a:lnTo>
                    <a:lnTo>
                      <a:pt x="3" y="4"/>
                    </a:lnTo>
                    <a:lnTo>
                      <a:pt x="3" y="3"/>
                    </a:lnTo>
                    <a:lnTo>
                      <a:pt x="2" y="3"/>
                    </a:lnTo>
                    <a:lnTo>
                      <a:pt x="2" y="3"/>
                    </a:lnTo>
                    <a:lnTo>
                      <a:pt x="3" y="3"/>
                    </a:lnTo>
                    <a:lnTo>
                      <a:pt x="3" y="2"/>
                    </a:lnTo>
                    <a:lnTo>
                      <a:pt x="3" y="2"/>
                    </a:lnTo>
                    <a:lnTo>
                      <a:pt x="3" y="1"/>
                    </a:lnTo>
                    <a:lnTo>
                      <a:pt x="5" y="1"/>
                    </a:lnTo>
                    <a:lnTo>
                      <a:pt x="5" y="0"/>
                    </a:lnTo>
                    <a:lnTo>
                      <a:pt x="3" y="0"/>
                    </a:lnTo>
                    <a:lnTo>
                      <a:pt x="3" y="1"/>
                    </a:lnTo>
                    <a:lnTo>
                      <a:pt x="3" y="1"/>
                    </a:lnTo>
                    <a:lnTo>
                      <a:pt x="3" y="2"/>
                    </a:lnTo>
                    <a:lnTo>
                      <a:pt x="2" y="2"/>
                    </a:lnTo>
                    <a:lnTo>
                      <a:pt x="2" y="3"/>
                    </a:lnTo>
                    <a:lnTo>
                      <a:pt x="1" y="3"/>
                    </a:lnTo>
                    <a:lnTo>
                      <a:pt x="1" y="0"/>
                    </a:lnTo>
                    <a:lnTo>
                      <a:pt x="0" y="0"/>
                    </a:lnTo>
                    <a:lnTo>
                      <a:pt x="0" y="6"/>
                    </a:lnTo>
                    <a:lnTo>
                      <a:pt x="1" y="6"/>
                    </a:lnTo>
                    <a:lnTo>
                      <a:pt x="1" y="3"/>
                    </a:lnTo>
                    <a:lnTo>
                      <a:pt x="2" y="3"/>
                    </a:lnTo>
                    <a:lnTo>
                      <a:pt x="2" y="4"/>
                    </a:lnTo>
                    <a:lnTo>
                      <a:pt x="3" y="4"/>
                    </a:lnTo>
                    <a:lnTo>
                      <a:pt x="3" y="5"/>
                    </a:lnTo>
                    <a:lnTo>
                      <a:pt x="3" y="5"/>
                    </a:lnTo>
                    <a:lnTo>
                      <a:pt x="3"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3" name="Freeform 203"/>
              <p:cNvSpPr>
                <a:spLocks/>
              </p:cNvSpPr>
              <p:nvPr/>
            </p:nvSpPr>
            <p:spPr bwMode="auto">
              <a:xfrm>
                <a:off x="5787550" y="2330539"/>
                <a:ext cx="44835" cy="44835"/>
              </a:xfrm>
              <a:custGeom>
                <a:avLst/>
                <a:gdLst>
                  <a:gd name="T0" fmla="*/ 6 w 6"/>
                  <a:gd name="T1" fmla="*/ 3 h 6"/>
                  <a:gd name="T2" fmla="*/ 6 w 6"/>
                  <a:gd name="T3" fmla="*/ 0 h 6"/>
                  <a:gd name="T4" fmla="*/ 5 w 6"/>
                  <a:gd name="T5" fmla="*/ 0 h 6"/>
                  <a:gd name="T6" fmla="*/ 5 w 6"/>
                  <a:gd name="T7" fmla="*/ 3 h 6"/>
                  <a:gd name="T8" fmla="*/ 4 w 6"/>
                  <a:gd name="T9" fmla="*/ 3 h 6"/>
                  <a:gd name="T10" fmla="*/ 4 w 6"/>
                  <a:gd name="T11" fmla="*/ 4 h 6"/>
                  <a:gd name="T12" fmla="*/ 4 w 6"/>
                  <a:gd name="T13" fmla="*/ 4 h 6"/>
                  <a:gd name="T14" fmla="*/ 4 w 6"/>
                  <a:gd name="T15" fmla="*/ 3 h 6"/>
                  <a:gd name="T16" fmla="*/ 2 w 6"/>
                  <a:gd name="T17" fmla="*/ 3 h 6"/>
                  <a:gd name="T18" fmla="*/ 2 w 6"/>
                  <a:gd name="T19" fmla="*/ 4 h 6"/>
                  <a:gd name="T20" fmla="*/ 2 w 6"/>
                  <a:gd name="T21" fmla="*/ 4 h 6"/>
                  <a:gd name="T22" fmla="*/ 2 w 6"/>
                  <a:gd name="T23" fmla="*/ 3 h 6"/>
                  <a:gd name="T24" fmla="*/ 1 w 6"/>
                  <a:gd name="T25" fmla="*/ 3 h 6"/>
                  <a:gd name="T26" fmla="*/ 1 w 6"/>
                  <a:gd name="T27" fmla="*/ 0 h 6"/>
                  <a:gd name="T28" fmla="*/ 0 w 6"/>
                  <a:gd name="T29" fmla="*/ 0 h 6"/>
                  <a:gd name="T30" fmla="*/ 0 w 6"/>
                  <a:gd name="T31" fmla="*/ 3 h 6"/>
                  <a:gd name="T32" fmla="*/ 1 w 6"/>
                  <a:gd name="T33" fmla="*/ 3 h 6"/>
                  <a:gd name="T34" fmla="*/ 1 w 6"/>
                  <a:gd name="T35" fmla="*/ 4 h 6"/>
                  <a:gd name="T36" fmla="*/ 2 w 6"/>
                  <a:gd name="T37" fmla="*/ 4 h 6"/>
                  <a:gd name="T38" fmla="*/ 2 w 6"/>
                  <a:gd name="T39" fmla="*/ 6 h 6"/>
                  <a:gd name="T40" fmla="*/ 2 w 6"/>
                  <a:gd name="T41" fmla="*/ 6 h 6"/>
                  <a:gd name="T42" fmla="*/ 2 w 6"/>
                  <a:gd name="T43" fmla="*/ 4 h 6"/>
                  <a:gd name="T44" fmla="*/ 4 w 6"/>
                  <a:gd name="T45" fmla="*/ 4 h 6"/>
                  <a:gd name="T46" fmla="*/ 4 w 6"/>
                  <a:gd name="T47" fmla="*/ 6 h 6"/>
                  <a:gd name="T48" fmla="*/ 4 w 6"/>
                  <a:gd name="T49" fmla="*/ 6 h 6"/>
                  <a:gd name="T50" fmla="*/ 4 w 6"/>
                  <a:gd name="T51" fmla="*/ 4 h 6"/>
                  <a:gd name="T52" fmla="*/ 5 w 6"/>
                  <a:gd name="T53" fmla="*/ 4 h 6"/>
                  <a:gd name="T54" fmla="*/ 5 w 6"/>
                  <a:gd name="T55" fmla="*/ 3 h 6"/>
                  <a:gd name="T56" fmla="*/ 6 w 6"/>
                  <a:gd name="T57" fmla="*/ 3 h 6"/>
                  <a:gd name="T58" fmla="*/ 6 w 6"/>
                  <a:gd name="T59"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6">
                    <a:moveTo>
                      <a:pt x="6" y="3"/>
                    </a:moveTo>
                    <a:lnTo>
                      <a:pt x="6" y="0"/>
                    </a:lnTo>
                    <a:lnTo>
                      <a:pt x="5" y="0"/>
                    </a:lnTo>
                    <a:lnTo>
                      <a:pt x="5" y="3"/>
                    </a:lnTo>
                    <a:lnTo>
                      <a:pt x="4" y="3"/>
                    </a:lnTo>
                    <a:lnTo>
                      <a:pt x="4" y="4"/>
                    </a:lnTo>
                    <a:lnTo>
                      <a:pt x="4" y="4"/>
                    </a:lnTo>
                    <a:lnTo>
                      <a:pt x="4" y="3"/>
                    </a:lnTo>
                    <a:lnTo>
                      <a:pt x="2" y="3"/>
                    </a:lnTo>
                    <a:lnTo>
                      <a:pt x="2" y="4"/>
                    </a:lnTo>
                    <a:lnTo>
                      <a:pt x="2" y="4"/>
                    </a:lnTo>
                    <a:lnTo>
                      <a:pt x="2" y="3"/>
                    </a:lnTo>
                    <a:lnTo>
                      <a:pt x="1" y="3"/>
                    </a:lnTo>
                    <a:lnTo>
                      <a:pt x="1" y="0"/>
                    </a:lnTo>
                    <a:lnTo>
                      <a:pt x="0" y="0"/>
                    </a:lnTo>
                    <a:lnTo>
                      <a:pt x="0" y="3"/>
                    </a:lnTo>
                    <a:lnTo>
                      <a:pt x="1" y="3"/>
                    </a:lnTo>
                    <a:lnTo>
                      <a:pt x="1" y="4"/>
                    </a:lnTo>
                    <a:lnTo>
                      <a:pt x="2" y="4"/>
                    </a:lnTo>
                    <a:lnTo>
                      <a:pt x="2" y="6"/>
                    </a:lnTo>
                    <a:lnTo>
                      <a:pt x="2" y="6"/>
                    </a:lnTo>
                    <a:lnTo>
                      <a:pt x="2" y="4"/>
                    </a:lnTo>
                    <a:lnTo>
                      <a:pt x="4" y="4"/>
                    </a:lnTo>
                    <a:lnTo>
                      <a:pt x="4" y="6"/>
                    </a:lnTo>
                    <a:lnTo>
                      <a:pt x="4" y="6"/>
                    </a:lnTo>
                    <a:lnTo>
                      <a:pt x="4" y="4"/>
                    </a:lnTo>
                    <a:lnTo>
                      <a:pt x="5" y="4"/>
                    </a:lnTo>
                    <a:lnTo>
                      <a:pt x="5" y="3"/>
                    </a:lnTo>
                    <a:lnTo>
                      <a:pt x="6" y="3"/>
                    </a:lnTo>
                    <a:lnTo>
                      <a:pt x="6"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4" name="Freeform 204"/>
              <p:cNvSpPr>
                <a:spLocks/>
              </p:cNvSpPr>
              <p:nvPr/>
            </p:nvSpPr>
            <p:spPr bwMode="auto">
              <a:xfrm>
                <a:off x="5832385" y="2330539"/>
                <a:ext cx="37365" cy="44835"/>
              </a:xfrm>
              <a:custGeom>
                <a:avLst/>
                <a:gdLst>
                  <a:gd name="T0" fmla="*/ 5 w 5"/>
                  <a:gd name="T1" fmla="*/ 6 h 6"/>
                  <a:gd name="T2" fmla="*/ 5 w 5"/>
                  <a:gd name="T3" fmla="*/ 0 h 6"/>
                  <a:gd name="T4" fmla="*/ 4 w 5"/>
                  <a:gd name="T5" fmla="*/ 0 h 6"/>
                  <a:gd name="T6" fmla="*/ 4 w 5"/>
                  <a:gd name="T7" fmla="*/ 3 h 6"/>
                  <a:gd name="T8" fmla="*/ 2 w 5"/>
                  <a:gd name="T9" fmla="*/ 3 h 6"/>
                  <a:gd name="T10" fmla="*/ 2 w 5"/>
                  <a:gd name="T11" fmla="*/ 0 h 6"/>
                  <a:gd name="T12" fmla="*/ 0 w 5"/>
                  <a:gd name="T13" fmla="*/ 0 h 6"/>
                  <a:gd name="T14" fmla="*/ 0 w 5"/>
                  <a:gd name="T15" fmla="*/ 6 h 6"/>
                  <a:gd name="T16" fmla="*/ 2 w 5"/>
                  <a:gd name="T17" fmla="*/ 6 h 6"/>
                  <a:gd name="T18" fmla="*/ 2 w 5"/>
                  <a:gd name="T19" fmla="*/ 3 h 6"/>
                  <a:gd name="T20" fmla="*/ 4 w 5"/>
                  <a:gd name="T21" fmla="*/ 3 h 6"/>
                  <a:gd name="T22" fmla="*/ 4 w 5"/>
                  <a:gd name="T23" fmla="*/ 6 h 6"/>
                  <a:gd name="T24" fmla="*/ 5 w 5"/>
                  <a:gd name="T25" fmla="*/ 6 h 6"/>
                  <a:gd name="T26" fmla="*/ 5 w 5"/>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 h="6">
                    <a:moveTo>
                      <a:pt x="5" y="6"/>
                    </a:moveTo>
                    <a:lnTo>
                      <a:pt x="5" y="0"/>
                    </a:lnTo>
                    <a:lnTo>
                      <a:pt x="4" y="0"/>
                    </a:lnTo>
                    <a:lnTo>
                      <a:pt x="4" y="3"/>
                    </a:lnTo>
                    <a:lnTo>
                      <a:pt x="2" y="3"/>
                    </a:lnTo>
                    <a:lnTo>
                      <a:pt x="2" y="0"/>
                    </a:lnTo>
                    <a:lnTo>
                      <a:pt x="0" y="0"/>
                    </a:lnTo>
                    <a:lnTo>
                      <a:pt x="0" y="6"/>
                    </a:lnTo>
                    <a:lnTo>
                      <a:pt x="2" y="6"/>
                    </a:lnTo>
                    <a:lnTo>
                      <a:pt x="2" y="3"/>
                    </a:lnTo>
                    <a:lnTo>
                      <a:pt x="4" y="3"/>
                    </a:lnTo>
                    <a:lnTo>
                      <a:pt x="4"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5" name="Freeform 205"/>
              <p:cNvSpPr>
                <a:spLocks noEditPoints="1"/>
              </p:cNvSpPr>
              <p:nvPr/>
            </p:nvSpPr>
            <p:spPr bwMode="auto">
              <a:xfrm>
                <a:off x="5899635" y="2330539"/>
                <a:ext cx="29890" cy="44835"/>
              </a:xfrm>
              <a:custGeom>
                <a:avLst/>
                <a:gdLst>
                  <a:gd name="T0" fmla="*/ 4 w 4"/>
                  <a:gd name="T1" fmla="*/ 4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3 h 6"/>
                  <a:gd name="T16" fmla="*/ 1 w 4"/>
                  <a:gd name="T17" fmla="*/ 3 h 6"/>
                  <a:gd name="T18" fmla="*/ 1 w 4"/>
                  <a:gd name="T19" fmla="*/ 3 h 6"/>
                  <a:gd name="T20" fmla="*/ 3 w 4"/>
                  <a:gd name="T21" fmla="*/ 3 h 6"/>
                  <a:gd name="T22" fmla="*/ 3 w 4"/>
                  <a:gd name="T23" fmla="*/ 4 h 6"/>
                  <a:gd name="T24" fmla="*/ 2 w 4"/>
                  <a:gd name="T25" fmla="*/ 4 h 6"/>
                  <a:gd name="T26" fmla="*/ 2 w 4"/>
                  <a:gd name="T27" fmla="*/ 5 h 6"/>
                  <a:gd name="T28" fmla="*/ 1 w 4"/>
                  <a:gd name="T29" fmla="*/ 5 h 6"/>
                  <a:gd name="T30" fmla="*/ 1 w 4"/>
                  <a:gd name="T31" fmla="*/ 6 h 6"/>
                  <a:gd name="T32" fmla="*/ 2 w 4"/>
                  <a:gd name="T33" fmla="*/ 6 h 6"/>
                  <a:gd name="T34" fmla="*/ 2 w 4"/>
                  <a:gd name="T35" fmla="*/ 5 h 6"/>
                  <a:gd name="T36" fmla="*/ 3 w 4"/>
                  <a:gd name="T37" fmla="*/ 5 h 6"/>
                  <a:gd name="T38" fmla="*/ 3 w 4"/>
                  <a:gd name="T39" fmla="*/ 4 h 6"/>
                  <a:gd name="T40" fmla="*/ 4 w 4"/>
                  <a:gd name="T41" fmla="*/ 4 h 6"/>
                  <a:gd name="T42" fmla="*/ 4 w 4"/>
                  <a:gd name="T43" fmla="*/ 4 h 6"/>
                  <a:gd name="T44" fmla="*/ 3 w 4"/>
                  <a:gd name="T45" fmla="*/ 3 h 6"/>
                  <a:gd name="T46" fmla="*/ 1 w 4"/>
                  <a:gd name="T47" fmla="*/ 3 h 6"/>
                  <a:gd name="T48" fmla="*/ 1 w 4"/>
                  <a:gd name="T49" fmla="*/ 1 h 6"/>
                  <a:gd name="T50" fmla="*/ 3 w 4"/>
                  <a:gd name="T51" fmla="*/ 1 h 6"/>
                  <a:gd name="T52" fmla="*/ 3 w 4"/>
                  <a:gd name="T53" fmla="*/ 3 h 6"/>
                  <a:gd name="T54" fmla="*/ 3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3" y="1"/>
                    </a:lnTo>
                    <a:lnTo>
                      <a:pt x="3" y="0"/>
                    </a:lnTo>
                    <a:lnTo>
                      <a:pt x="1" y="0"/>
                    </a:lnTo>
                    <a:lnTo>
                      <a:pt x="1" y="1"/>
                    </a:lnTo>
                    <a:lnTo>
                      <a:pt x="0" y="1"/>
                    </a:lnTo>
                    <a:lnTo>
                      <a:pt x="0" y="3"/>
                    </a:lnTo>
                    <a:lnTo>
                      <a:pt x="1" y="3"/>
                    </a:lnTo>
                    <a:lnTo>
                      <a:pt x="1" y="3"/>
                    </a:lnTo>
                    <a:lnTo>
                      <a:pt x="3" y="3"/>
                    </a:lnTo>
                    <a:lnTo>
                      <a:pt x="3" y="4"/>
                    </a:lnTo>
                    <a:lnTo>
                      <a:pt x="2" y="4"/>
                    </a:lnTo>
                    <a:lnTo>
                      <a:pt x="2" y="5"/>
                    </a:lnTo>
                    <a:lnTo>
                      <a:pt x="1" y="5"/>
                    </a:lnTo>
                    <a:lnTo>
                      <a:pt x="1" y="6"/>
                    </a:lnTo>
                    <a:lnTo>
                      <a:pt x="2" y="6"/>
                    </a:lnTo>
                    <a:lnTo>
                      <a:pt x="2" y="5"/>
                    </a:lnTo>
                    <a:lnTo>
                      <a:pt x="3" y="5"/>
                    </a:lnTo>
                    <a:lnTo>
                      <a:pt x="3" y="4"/>
                    </a:lnTo>
                    <a:lnTo>
                      <a:pt x="4" y="4"/>
                    </a:lnTo>
                    <a:lnTo>
                      <a:pt x="4" y="4"/>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6" name="Freeform 206"/>
              <p:cNvSpPr>
                <a:spLocks/>
              </p:cNvSpPr>
              <p:nvPr/>
            </p:nvSpPr>
            <p:spPr bwMode="auto">
              <a:xfrm>
                <a:off x="5937000" y="2330539"/>
                <a:ext cx="29890" cy="44835"/>
              </a:xfrm>
              <a:custGeom>
                <a:avLst/>
                <a:gdLst>
                  <a:gd name="T0" fmla="*/ 4 w 4"/>
                  <a:gd name="T1" fmla="*/ 3 h 6"/>
                  <a:gd name="T2" fmla="*/ 4 w 4"/>
                  <a:gd name="T3" fmla="*/ 0 h 6"/>
                  <a:gd name="T4" fmla="*/ 0 w 4"/>
                  <a:gd name="T5" fmla="*/ 0 h 6"/>
                  <a:gd name="T6" fmla="*/ 0 w 4"/>
                  <a:gd name="T7" fmla="*/ 1 h 6"/>
                  <a:gd name="T8" fmla="*/ 3 w 4"/>
                  <a:gd name="T9" fmla="*/ 1 h 6"/>
                  <a:gd name="T10" fmla="*/ 3 w 4"/>
                  <a:gd name="T11" fmla="*/ 3 h 6"/>
                  <a:gd name="T12" fmla="*/ 2 w 4"/>
                  <a:gd name="T13" fmla="*/ 3 h 6"/>
                  <a:gd name="T14" fmla="*/ 2 w 4"/>
                  <a:gd name="T15" fmla="*/ 4 h 6"/>
                  <a:gd name="T16" fmla="*/ 1 w 4"/>
                  <a:gd name="T17" fmla="*/ 4 h 6"/>
                  <a:gd name="T18" fmla="*/ 1 w 4"/>
                  <a:gd name="T19" fmla="*/ 6 h 6"/>
                  <a:gd name="T20" fmla="*/ 2 w 4"/>
                  <a:gd name="T21" fmla="*/ 6 h 6"/>
                  <a:gd name="T22" fmla="*/ 2 w 4"/>
                  <a:gd name="T23" fmla="*/ 4 h 6"/>
                  <a:gd name="T24" fmla="*/ 3 w 4"/>
                  <a:gd name="T25" fmla="*/ 4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3" y="1"/>
                    </a:lnTo>
                    <a:lnTo>
                      <a:pt x="3" y="3"/>
                    </a:lnTo>
                    <a:lnTo>
                      <a:pt x="2" y="3"/>
                    </a:lnTo>
                    <a:lnTo>
                      <a:pt x="2" y="4"/>
                    </a:lnTo>
                    <a:lnTo>
                      <a:pt x="1" y="4"/>
                    </a:lnTo>
                    <a:lnTo>
                      <a:pt x="1" y="6"/>
                    </a:lnTo>
                    <a:lnTo>
                      <a:pt x="2" y="6"/>
                    </a:lnTo>
                    <a:lnTo>
                      <a:pt x="2"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7" name="Freeform 207"/>
              <p:cNvSpPr>
                <a:spLocks noEditPoints="1"/>
              </p:cNvSpPr>
              <p:nvPr/>
            </p:nvSpPr>
            <p:spPr bwMode="auto">
              <a:xfrm>
                <a:off x="5974360" y="2330539"/>
                <a:ext cx="22420" cy="44835"/>
              </a:xfrm>
              <a:custGeom>
                <a:avLst/>
                <a:gdLst>
                  <a:gd name="T0" fmla="*/ 3 w 3"/>
                  <a:gd name="T1" fmla="*/ 5 h 6"/>
                  <a:gd name="T2" fmla="*/ 3 w 3"/>
                  <a:gd name="T3" fmla="*/ 3 h 6"/>
                  <a:gd name="T4" fmla="*/ 3 w 3"/>
                  <a:gd name="T5" fmla="*/ 3 h 6"/>
                  <a:gd name="T6" fmla="*/ 3 w 3"/>
                  <a:gd name="T7" fmla="*/ 3 h 6"/>
                  <a:gd name="T8" fmla="*/ 1 w 3"/>
                  <a:gd name="T9" fmla="*/ 3 h 6"/>
                  <a:gd name="T10" fmla="*/ 1 w 3"/>
                  <a:gd name="T11" fmla="*/ 2 h 6"/>
                  <a:gd name="T12" fmla="*/ 1 w 3"/>
                  <a:gd name="T13" fmla="*/ 2 h 6"/>
                  <a:gd name="T14" fmla="*/ 1 w 3"/>
                  <a:gd name="T15" fmla="*/ 1 h 6"/>
                  <a:gd name="T16" fmla="*/ 3 w 3"/>
                  <a:gd name="T17" fmla="*/ 1 h 6"/>
                  <a:gd name="T18" fmla="*/ 3 w 3"/>
                  <a:gd name="T19" fmla="*/ 0 h 6"/>
                  <a:gd name="T20" fmla="*/ 1 w 3"/>
                  <a:gd name="T21" fmla="*/ 0 h 6"/>
                  <a:gd name="T22" fmla="*/ 1 w 3"/>
                  <a:gd name="T23" fmla="*/ 1 h 6"/>
                  <a:gd name="T24" fmla="*/ 1 w 3"/>
                  <a:gd name="T25" fmla="*/ 1 h 6"/>
                  <a:gd name="T26" fmla="*/ 1 w 3"/>
                  <a:gd name="T27" fmla="*/ 2 h 6"/>
                  <a:gd name="T28" fmla="*/ 0 w 3"/>
                  <a:gd name="T29" fmla="*/ 2 h 6"/>
                  <a:gd name="T30" fmla="*/ 0 w 3"/>
                  <a:gd name="T31" fmla="*/ 5 h 6"/>
                  <a:gd name="T32" fmla="*/ 1 w 3"/>
                  <a:gd name="T33" fmla="*/ 5 h 6"/>
                  <a:gd name="T34" fmla="*/ 1 w 3"/>
                  <a:gd name="T35" fmla="*/ 6 h 6"/>
                  <a:gd name="T36" fmla="*/ 3 w 3"/>
                  <a:gd name="T37" fmla="*/ 6 h 6"/>
                  <a:gd name="T38" fmla="*/ 3 w 3"/>
                  <a:gd name="T39" fmla="*/ 5 h 6"/>
                  <a:gd name="T40" fmla="*/ 3 w 3"/>
                  <a:gd name="T41" fmla="*/ 5 h 6"/>
                  <a:gd name="T42" fmla="*/ 3 w 3"/>
                  <a:gd name="T43" fmla="*/ 5 h 6"/>
                  <a:gd name="T44" fmla="*/ 3 w 3"/>
                  <a:gd name="T45" fmla="*/ 5 h 6"/>
                  <a:gd name="T46" fmla="*/ 1 w 3"/>
                  <a:gd name="T47" fmla="*/ 5 h 6"/>
                  <a:gd name="T48" fmla="*/ 1 w 3"/>
                  <a:gd name="T49" fmla="*/ 3 h 6"/>
                  <a:gd name="T50" fmla="*/ 3 w 3"/>
                  <a:gd name="T51" fmla="*/ 3 h 6"/>
                  <a:gd name="T52" fmla="*/ 3 w 3"/>
                  <a:gd name="T53" fmla="*/ 5 h 6"/>
                  <a:gd name="T54" fmla="*/ 3 w 3"/>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6">
                    <a:moveTo>
                      <a:pt x="3" y="5"/>
                    </a:moveTo>
                    <a:lnTo>
                      <a:pt x="3" y="3"/>
                    </a:lnTo>
                    <a:lnTo>
                      <a:pt x="3" y="3"/>
                    </a:lnTo>
                    <a:lnTo>
                      <a:pt x="3" y="3"/>
                    </a:lnTo>
                    <a:lnTo>
                      <a:pt x="1" y="3"/>
                    </a:lnTo>
                    <a:lnTo>
                      <a:pt x="1" y="2"/>
                    </a:lnTo>
                    <a:lnTo>
                      <a:pt x="1" y="2"/>
                    </a:lnTo>
                    <a:lnTo>
                      <a:pt x="1" y="1"/>
                    </a:lnTo>
                    <a:lnTo>
                      <a:pt x="3" y="1"/>
                    </a:lnTo>
                    <a:lnTo>
                      <a:pt x="3" y="0"/>
                    </a:lnTo>
                    <a:lnTo>
                      <a:pt x="1" y="0"/>
                    </a:lnTo>
                    <a:lnTo>
                      <a:pt x="1" y="1"/>
                    </a:lnTo>
                    <a:lnTo>
                      <a:pt x="1" y="1"/>
                    </a:lnTo>
                    <a:lnTo>
                      <a:pt x="1" y="2"/>
                    </a:lnTo>
                    <a:lnTo>
                      <a:pt x="0" y="2"/>
                    </a:lnTo>
                    <a:lnTo>
                      <a:pt x="0" y="5"/>
                    </a:lnTo>
                    <a:lnTo>
                      <a:pt x="1" y="5"/>
                    </a:lnTo>
                    <a:lnTo>
                      <a:pt x="1" y="6"/>
                    </a:lnTo>
                    <a:lnTo>
                      <a:pt x="3" y="6"/>
                    </a:lnTo>
                    <a:lnTo>
                      <a:pt x="3" y="5"/>
                    </a:lnTo>
                    <a:lnTo>
                      <a:pt x="3" y="5"/>
                    </a:lnTo>
                    <a:lnTo>
                      <a:pt x="3" y="5"/>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8" name="Freeform 208"/>
              <p:cNvSpPr>
                <a:spLocks noEditPoints="1"/>
              </p:cNvSpPr>
              <p:nvPr/>
            </p:nvSpPr>
            <p:spPr bwMode="auto">
              <a:xfrm>
                <a:off x="6011725" y="2330539"/>
                <a:ext cx="29890" cy="44835"/>
              </a:xfrm>
              <a:custGeom>
                <a:avLst/>
                <a:gdLst>
                  <a:gd name="T0" fmla="*/ 4 w 4"/>
                  <a:gd name="T1" fmla="*/ 4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3 h 6"/>
                  <a:gd name="T16" fmla="*/ 0 w 4"/>
                  <a:gd name="T17" fmla="*/ 3 h 6"/>
                  <a:gd name="T18" fmla="*/ 0 w 4"/>
                  <a:gd name="T19" fmla="*/ 3 h 6"/>
                  <a:gd name="T20" fmla="*/ 3 w 4"/>
                  <a:gd name="T21" fmla="*/ 3 h 6"/>
                  <a:gd name="T22" fmla="*/ 3 w 4"/>
                  <a:gd name="T23" fmla="*/ 4 h 6"/>
                  <a:gd name="T24" fmla="*/ 2 w 4"/>
                  <a:gd name="T25" fmla="*/ 4 h 6"/>
                  <a:gd name="T26" fmla="*/ 2 w 4"/>
                  <a:gd name="T27" fmla="*/ 5 h 6"/>
                  <a:gd name="T28" fmla="*/ 0 w 4"/>
                  <a:gd name="T29" fmla="*/ 5 h 6"/>
                  <a:gd name="T30" fmla="*/ 0 w 4"/>
                  <a:gd name="T31" fmla="*/ 6 h 6"/>
                  <a:gd name="T32" fmla="*/ 2 w 4"/>
                  <a:gd name="T33" fmla="*/ 6 h 6"/>
                  <a:gd name="T34" fmla="*/ 2 w 4"/>
                  <a:gd name="T35" fmla="*/ 5 h 6"/>
                  <a:gd name="T36" fmla="*/ 3 w 4"/>
                  <a:gd name="T37" fmla="*/ 5 h 6"/>
                  <a:gd name="T38" fmla="*/ 3 w 4"/>
                  <a:gd name="T39" fmla="*/ 4 h 6"/>
                  <a:gd name="T40" fmla="*/ 4 w 4"/>
                  <a:gd name="T41" fmla="*/ 4 h 6"/>
                  <a:gd name="T42" fmla="*/ 4 w 4"/>
                  <a:gd name="T43" fmla="*/ 4 h 6"/>
                  <a:gd name="T44" fmla="*/ 2 w 4"/>
                  <a:gd name="T45" fmla="*/ 3 h 6"/>
                  <a:gd name="T46" fmla="*/ 1 w 4"/>
                  <a:gd name="T47" fmla="*/ 3 h 6"/>
                  <a:gd name="T48" fmla="*/ 1 w 4"/>
                  <a:gd name="T49" fmla="*/ 1 h 6"/>
                  <a:gd name="T50" fmla="*/ 2 w 4"/>
                  <a:gd name="T51" fmla="*/ 1 h 6"/>
                  <a:gd name="T52" fmla="*/ 2 w 4"/>
                  <a:gd name="T53" fmla="*/ 3 h 6"/>
                  <a:gd name="T54" fmla="*/ 2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3" y="1"/>
                    </a:lnTo>
                    <a:lnTo>
                      <a:pt x="3" y="0"/>
                    </a:lnTo>
                    <a:lnTo>
                      <a:pt x="0" y="0"/>
                    </a:lnTo>
                    <a:lnTo>
                      <a:pt x="0" y="1"/>
                    </a:lnTo>
                    <a:lnTo>
                      <a:pt x="0" y="1"/>
                    </a:lnTo>
                    <a:lnTo>
                      <a:pt x="0" y="3"/>
                    </a:lnTo>
                    <a:lnTo>
                      <a:pt x="0" y="3"/>
                    </a:lnTo>
                    <a:lnTo>
                      <a:pt x="0" y="3"/>
                    </a:lnTo>
                    <a:lnTo>
                      <a:pt x="3" y="3"/>
                    </a:lnTo>
                    <a:lnTo>
                      <a:pt x="3" y="4"/>
                    </a:lnTo>
                    <a:lnTo>
                      <a:pt x="2" y="4"/>
                    </a:lnTo>
                    <a:lnTo>
                      <a:pt x="2" y="5"/>
                    </a:lnTo>
                    <a:lnTo>
                      <a:pt x="0" y="5"/>
                    </a:lnTo>
                    <a:lnTo>
                      <a:pt x="0" y="6"/>
                    </a:lnTo>
                    <a:lnTo>
                      <a:pt x="2" y="6"/>
                    </a:lnTo>
                    <a:lnTo>
                      <a:pt x="2" y="5"/>
                    </a:lnTo>
                    <a:lnTo>
                      <a:pt x="3" y="5"/>
                    </a:lnTo>
                    <a:lnTo>
                      <a:pt x="3" y="4"/>
                    </a:lnTo>
                    <a:lnTo>
                      <a:pt x="4" y="4"/>
                    </a:lnTo>
                    <a:lnTo>
                      <a:pt x="4" y="4"/>
                    </a:lnTo>
                    <a:close/>
                    <a:moveTo>
                      <a:pt x="2" y="3"/>
                    </a:moveTo>
                    <a:lnTo>
                      <a:pt x="1" y="3"/>
                    </a:lnTo>
                    <a:lnTo>
                      <a:pt x="1"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39" name="Freeform 209"/>
              <p:cNvSpPr>
                <a:spLocks/>
              </p:cNvSpPr>
              <p:nvPr/>
            </p:nvSpPr>
            <p:spPr bwMode="auto">
              <a:xfrm>
                <a:off x="6049085" y="2367903"/>
                <a:ext cx="0" cy="7475"/>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0" name="Freeform 210"/>
              <p:cNvSpPr>
                <a:spLocks/>
              </p:cNvSpPr>
              <p:nvPr/>
            </p:nvSpPr>
            <p:spPr bwMode="auto">
              <a:xfrm>
                <a:off x="6064030" y="2330539"/>
                <a:ext cx="22420" cy="44835"/>
              </a:xfrm>
              <a:custGeom>
                <a:avLst/>
                <a:gdLst>
                  <a:gd name="T0" fmla="*/ 3 w 3"/>
                  <a:gd name="T1" fmla="*/ 3 h 6"/>
                  <a:gd name="T2" fmla="*/ 3 w 3"/>
                  <a:gd name="T3" fmla="*/ 0 h 6"/>
                  <a:gd name="T4" fmla="*/ 0 w 3"/>
                  <a:gd name="T5" fmla="*/ 0 h 6"/>
                  <a:gd name="T6" fmla="*/ 0 w 3"/>
                  <a:gd name="T7" fmla="*/ 1 h 6"/>
                  <a:gd name="T8" fmla="*/ 2 w 3"/>
                  <a:gd name="T9" fmla="*/ 1 h 6"/>
                  <a:gd name="T10" fmla="*/ 2 w 3"/>
                  <a:gd name="T11" fmla="*/ 3 h 6"/>
                  <a:gd name="T12" fmla="*/ 2 w 3"/>
                  <a:gd name="T13" fmla="*/ 3 h 6"/>
                  <a:gd name="T14" fmla="*/ 2 w 3"/>
                  <a:gd name="T15" fmla="*/ 4 h 6"/>
                  <a:gd name="T16" fmla="*/ 1 w 3"/>
                  <a:gd name="T17" fmla="*/ 4 h 6"/>
                  <a:gd name="T18" fmla="*/ 1 w 3"/>
                  <a:gd name="T19" fmla="*/ 6 h 6"/>
                  <a:gd name="T20" fmla="*/ 2 w 3"/>
                  <a:gd name="T21" fmla="*/ 6 h 6"/>
                  <a:gd name="T22" fmla="*/ 2 w 3"/>
                  <a:gd name="T23" fmla="*/ 4 h 6"/>
                  <a:gd name="T24" fmla="*/ 2 w 3"/>
                  <a:gd name="T25" fmla="*/ 4 h 6"/>
                  <a:gd name="T26" fmla="*/ 2 w 3"/>
                  <a:gd name="T27" fmla="*/ 3 h 6"/>
                  <a:gd name="T28" fmla="*/ 3 w 3"/>
                  <a:gd name="T29" fmla="*/ 3 h 6"/>
                  <a:gd name="T30" fmla="*/ 3 w 3"/>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 h="6">
                    <a:moveTo>
                      <a:pt x="3" y="3"/>
                    </a:moveTo>
                    <a:lnTo>
                      <a:pt x="3" y="0"/>
                    </a:lnTo>
                    <a:lnTo>
                      <a:pt x="0" y="0"/>
                    </a:lnTo>
                    <a:lnTo>
                      <a:pt x="0" y="1"/>
                    </a:lnTo>
                    <a:lnTo>
                      <a:pt x="2" y="1"/>
                    </a:lnTo>
                    <a:lnTo>
                      <a:pt x="2" y="3"/>
                    </a:lnTo>
                    <a:lnTo>
                      <a:pt x="2" y="3"/>
                    </a:lnTo>
                    <a:lnTo>
                      <a:pt x="2" y="4"/>
                    </a:lnTo>
                    <a:lnTo>
                      <a:pt x="1" y="4"/>
                    </a:lnTo>
                    <a:lnTo>
                      <a:pt x="1" y="6"/>
                    </a:lnTo>
                    <a:lnTo>
                      <a:pt x="2" y="6"/>
                    </a:lnTo>
                    <a:lnTo>
                      <a:pt x="2" y="4"/>
                    </a:lnTo>
                    <a:lnTo>
                      <a:pt x="2" y="4"/>
                    </a:lnTo>
                    <a:lnTo>
                      <a:pt x="2" y="3"/>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1" name="Freeform 211"/>
              <p:cNvSpPr>
                <a:spLocks noEditPoints="1"/>
              </p:cNvSpPr>
              <p:nvPr/>
            </p:nvSpPr>
            <p:spPr bwMode="auto">
              <a:xfrm>
                <a:off x="6093921" y="2330539"/>
                <a:ext cx="37365" cy="44835"/>
              </a:xfrm>
              <a:custGeom>
                <a:avLst/>
                <a:gdLst>
                  <a:gd name="T0" fmla="*/ 5 w 5"/>
                  <a:gd name="T1" fmla="*/ 4 h 6"/>
                  <a:gd name="T2" fmla="*/ 5 w 5"/>
                  <a:gd name="T3" fmla="*/ 3 h 6"/>
                  <a:gd name="T4" fmla="*/ 4 w 5"/>
                  <a:gd name="T5" fmla="*/ 3 h 6"/>
                  <a:gd name="T6" fmla="*/ 4 w 5"/>
                  <a:gd name="T7" fmla="*/ 0 h 6"/>
                  <a:gd name="T8" fmla="*/ 4 w 5"/>
                  <a:gd name="T9" fmla="*/ 0 h 6"/>
                  <a:gd name="T10" fmla="*/ 4 w 5"/>
                  <a:gd name="T11" fmla="*/ 1 h 6"/>
                  <a:gd name="T12" fmla="*/ 2 w 5"/>
                  <a:gd name="T13" fmla="*/ 1 h 6"/>
                  <a:gd name="T14" fmla="*/ 2 w 5"/>
                  <a:gd name="T15" fmla="*/ 2 h 6"/>
                  <a:gd name="T16" fmla="*/ 2 w 5"/>
                  <a:gd name="T17" fmla="*/ 2 h 6"/>
                  <a:gd name="T18" fmla="*/ 2 w 5"/>
                  <a:gd name="T19" fmla="*/ 3 h 6"/>
                  <a:gd name="T20" fmla="*/ 1 w 5"/>
                  <a:gd name="T21" fmla="*/ 3 h 6"/>
                  <a:gd name="T22" fmla="*/ 1 w 5"/>
                  <a:gd name="T23" fmla="*/ 3 h 6"/>
                  <a:gd name="T24" fmla="*/ 0 w 5"/>
                  <a:gd name="T25" fmla="*/ 3 h 6"/>
                  <a:gd name="T26" fmla="*/ 0 w 5"/>
                  <a:gd name="T27" fmla="*/ 4 h 6"/>
                  <a:gd name="T28" fmla="*/ 4 w 5"/>
                  <a:gd name="T29" fmla="*/ 4 h 6"/>
                  <a:gd name="T30" fmla="*/ 4 w 5"/>
                  <a:gd name="T31" fmla="*/ 6 h 6"/>
                  <a:gd name="T32" fmla="*/ 4 w 5"/>
                  <a:gd name="T33" fmla="*/ 6 h 6"/>
                  <a:gd name="T34" fmla="*/ 4 w 5"/>
                  <a:gd name="T35" fmla="*/ 4 h 6"/>
                  <a:gd name="T36" fmla="*/ 5 w 5"/>
                  <a:gd name="T37" fmla="*/ 4 h 6"/>
                  <a:gd name="T38" fmla="*/ 5 w 5"/>
                  <a:gd name="T39" fmla="*/ 4 h 6"/>
                  <a:gd name="T40" fmla="*/ 4 w 5"/>
                  <a:gd name="T41" fmla="*/ 3 h 6"/>
                  <a:gd name="T42" fmla="*/ 2 w 5"/>
                  <a:gd name="T43" fmla="*/ 3 h 6"/>
                  <a:gd name="T44" fmla="*/ 2 w 5"/>
                  <a:gd name="T45" fmla="*/ 3 h 6"/>
                  <a:gd name="T46" fmla="*/ 2 w 5"/>
                  <a:gd name="T47" fmla="*/ 3 h 6"/>
                  <a:gd name="T48" fmla="*/ 2 w 5"/>
                  <a:gd name="T49" fmla="*/ 2 h 6"/>
                  <a:gd name="T50" fmla="*/ 4 w 5"/>
                  <a:gd name="T51" fmla="*/ 2 h 6"/>
                  <a:gd name="T52" fmla="*/ 4 w 5"/>
                  <a:gd name="T53" fmla="*/ 3 h 6"/>
                  <a:gd name="T54" fmla="*/ 4 w 5"/>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3"/>
                    </a:lnTo>
                    <a:lnTo>
                      <a:pt x="4" y="3"/>
                    </a:lnTo>
                    <a:lnTo>
                      <a:pt x="4" y="0"/>
                    </a:lnTo>
                    <a:lnTo>
                      <a:pt x="4" y="0"/>
                    </a:lnTo>
                    <a:lnTo>
                      <a:pt x="4" y="1"/>
                    </a:lnTo>
                    <a:lnTo>
                      <a:pt x="2" y="1"/>
                    </a:lnTo>
                    <a:lnTo>
                      <a:pt x="2" y="2"/>
                    </a:lnTo>
                    <a:lnTo>
                      <a:pt x="2" y="2"/>
                    </a:lnTo>
                    <a:lnTo>
                      <a:pt x="2" y="3"/>
                    </a:lnTo>
                    <a:lnTo>
                      <a:pt x="1" y="3"/>
                    </a:lnTo>
                    <a:lnTo>
                      <a:pt x="1" y="3"/>
                    </a:lnTo>
                    <a:lnTo>
                      <a:pt x="0" y="3"/>
                    </a:lnTo>
                    <a:lnTo>
                      <a:pt x="0" y="4"/>
                    </a:lnTo>
                    <a:lnTo>
                      <a:pt x="4" y="4"/>
                    </a:lnTo>
                    <a:lnTo>
                      <a:pt x="4" y="6"/>
                    </a:lnTo>
                    <a:lnTo>
                      <a:pt x="4" y="6"/>
                    </a:lnTo>
                    <a:lnTo>
                      <a:pt x="4" y="4"/>
                    </a:lnTo>
                    <a:lnTo>
                      <a:pt x="5" y="4"/>
                    </a:lnTo>
                    <a:lnTo>
                      <a:pt x="5" y="4"/>
                    </a:lnTo>
                    <a:close/>
                    <a:moveTo>
                      <a:pt x="4" y="3"/>
                    </a:moveTo>
                    <a:lnTo>
                      <a:pt x="2" y="3"/>
                    </a:lnTo>
                    <a:lnTo>
                      <a:pt x="2" y="3"/>
                    </a:lnTo>
                    <a:lnTo>
                      <a:pt x="2" y="3"/>
                    </a:lnTo>
                    <a:lnTo>
                      <a:pt x="2" y="2"/>
                    </a:lnTo>
                    <a:lnTo>
                      <a:pt x="4" y="2"/>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2" name="Freeform 212"/>
              <p:cNvSpPr>
                <a:spLocks/>
              </p:cNvSpPr>
              <p:nvPr/>
            </p:nvSpPr>
            <p:spPr bwMode="auto">
              <a:xfrm>
                <a:off x="6138756" y="2330539"/>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3"/>
                    </a:lnTo>
                    <a:lnTo>
                      <a:pt x="1" y="3"/>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3" name="Freeform 213"/>
              <p:cNvSpPr>
                <a:spLocks/>
              </p:cNvSpPr>
              <p:nvPr/>
            </p:nvSpPr>
            <p:spPr bwMode="auto">
              <a:xfrm>
                <a:off x="5077658" y="2405264"/>
                <a:ext cx="29890" cy="44835"/>
              </a:xfrm>
              <a:custGeom>
                <a:avLst/>
                <a:gdLst>
                  <a:gd name="T0" fmla="*/ 4 w 4"/>
                  <a:gd name="T1" fmla="*/ 5 h 6"/>
                  <a:gd name="T2" fmla="*/ 4 w 4"/>
                  <a:gd name="T3" fmla="*/ 3 h 6"/>
                  <a:gd name="T4" fmla="*/ 2 w 4"/>
                  <a:gd name="T5" fmla="*/ 3 h 6"/>
                  <a:gd name="T6" fmla="*/ 2 w 4"/>
                  <a:gd name="T7" fmla="*/ 4 h 6"/>
                  <a:gd name="T8" fmla="*/ 3 w 4"/>
                  <a:gd name="T9" fmla="*/ 4 h 6"/>
                  <a:gd name="T10" fmla="*/ 3 w 4"/>
                  <a:gd name="T11" fmla="*/ 5 h 6"/>
                  <a:gd name="T12" fmla="*/ 0 w 4"/>
                  <a:gd name="T13" fmla="*/ 5 h 6"/>
                  <a:gd name="T14" fmla="*/ 0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0 w 4"/>
                  <a:gd name="T29" fmla="*/ 0 h 6"/>
                  <a:gd name="T30" fmla="*/ 0 w 4"/>
                  <a:gd name="T31" fmla="*/ 1 h 6"/>
                  <a:gd name="T32" fmla="*/ 0 w 4"/>
                  <a:gd name="T33" fmla="*/ 1 h 6"/>
                  <a:gd name="T34" fmla="*/ 0 w 4"/>
                  <a:gd name="T35" fmla="*/ 5 h 6"/>
                  <a:gd name="T36" fmla="*/ 0 w 4"/>
                  <a:gd name="T37" fmla="*/ 5 h 6"/>
                  <a:gd name="T38" fmla="*/ 0 w 4"/>
                  <a:gd name="T39" fmla="*/ 6 h 6"/>
                  <a:gd name="T40" fmla="*/ 3 w 4"/>
                  <a:gd name="T41" fmla="*/ 6 h 6"/>
                  <a:gd name="T42" fmla="*/ 3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3"/>
                    </a:lnTo>
                    <a:lnTo>
                      <a:pt x="2" y="3"/>
                    </a:lnTo>
                    <a:lnTo>
                      <a:pt x="2" y="4"/>
                    </a:lnTo>
                    <a:lnTo>
                      <a:pt x="3" y="4"/>
                    </a:lnTo>
                    <a:lnTo>
                      <a:pt x="3" y="5"/>
                    </a:lnTo>
                    <a:lnTo>
                      <a:pt x="0" y="5"/>
                    </a:lnTo>
                    <a:lnTo>
                      <a:pt x="0" y="1"/>
                    </a:lnTo>
                    <a:lnTo>
                      <a:pt x="3" y="1"/>
                    </a:lnTo>
                    <a:lnTo>
                      <a:pt x="3" y="2"/>
                    </a:lnTo>
                    <a:lnTo>
                      <a:pt x="4" y="2"/>
                    </a:ln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4" name="Freeform 214"/>
              <p:cNvSpPr>
                <a:spLocks noEditPoints="1"/>
              </p:cNvSpPr>
              <p:nvPr/>
            </p:nvSpPr>
            <p:spPr bwMode="auto">
              <a:xfrm>
                <a:off x="5107548" y="2405264"/>
                <a:ext cx="29890" cy="44835"/>
              </a:xfrm>
              <a:custGeom>
                <a:avLst/>
                <a:gdLst>
                  <a:gd name="T0" fmla="*/ 4 w 4"/>
                  <a:gd name="T1" fmla="*/ 6 h 6"/>
                  <a:gd name="T2" fmla="*/ 4 w 4"/>
                  <a:gd name="T3" fmla="*/ 4 h 6"/>
                  <a:gd name="T4" fmla="*/ 4 w 4"/>
                  <a:gd name="T5" fmla="*/ 4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2 w 4"/>
                  <a:gd name="T21" fmla="*/ 6 h 6"/>
                  <a:gd name="T22" fmla="*/ 2 w 4"/>
                  <a:gd name="T23" fmla="*/ 4 h 6"/>
                  <a:gd name="T24" fmla="*/ 3 w 4"/>
                  <a:gd name="T25" fmla="*/ 4 h 6"/>
                  <a:gd name="T26" fmla="*/ 3 w 4"/>
                  <a:gd name="T27" fmla="*/ 4 h 6"/>
                  <a:gd name="T28" fmla="*/ 4 w 4"/>
                  <a:gd name="T29" fmla="*/ 4 h 6"/>
                  <a:gd name="T30" fmla="*/ 4 w 4"/>
                  <a:gd name="T31" fmla="*/ 6 h 6"/>
                  <a:gd name="T32" fmla="*/ 4 w 4"/>
                  <a:gd name="T33" fmla="*/ 6 h 6"/>
                  <a:gd name="T34" fmla="*/ 4 w 4"/>
                  <a:gd name="T35" fmla="*/ 6 h 6"/>
                  <a:gd name="T36" fmla="*/ 4 w 4"/>
                  <a:gd name="T37" fmla="*/ 3 h 6"/>
                  <a:gd name="T38" fmla="*/ 2 w 4"/>
                  <a:gd name="T39" fmla="*/ 3 h 6"/>
                  <a:gd name="T40" fmla="*/ 2 w 4"/>
                  <a:gd name="T41" fmla="*/ 1 h 6"/>
                  <a:gd name="T42" fmla="*/ 4 w 4"/>
                  <a:gd name="T43" fmla="*/ 1 h 6"/>
                  <a:gd name="T44" fmla="*/ 4 w 4"/>
                  <a:gd name="T45" fmla="*/ 3 h 6"/>
                  <a:gd name="T46" fmla="*/ 4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4" y="4"/>
                    </a:lnTo>
                    <a:lnTo>
                      <a:pt x="4" y="3"/>
                    </a:lnTo>
                    <a:lnTo>
                      <a:pt x="4" y="3"/>
                    </a:lnTo>
                    <a:lnTo>
                      <a:pt x="4" y="1"/>
                    </a:lnTo>
                    <a:lnTo>
                      <a:pt x="4" y="1"/>
                    </a:lnTo>
                    <a:lnTo>
                      <a:pt x="4" y="0"/>
                    </a:lnTo>
                    <a:lnTo>
                      <a:pt x="0" y="0"/>
                    </a:lnTo>
                    <a:lnTo>
                      <a:pt x="0" y="6"/>
                    </a:lnTo>
                    <a:lnTo>
                      <a:pt x="2" y="6"/>
                    </a:lnTo>
                    <a:lnTo>
                      <a:pt x="2" y="4"/>
                    </a:lnTo>
                    <a:lnTo>
                      <a:pt x="3" y="4"/>
                    </a:lnTo>
                    <a:lnTo>
                      <a:pt x="3" y="4"/>
                    </a:lnTo>
                    <a:lnTo>
                      <a:pt x="4" y="4"/>
                    </a:lnTo>
                    <a:lnTo>
                      <a:pt x="4" y="6"/>
                    </a:lnTo>
                    <a:lnTo>
                      <a:pt x="4" y="6"/>
                    </a:lnTo>
                    <a:lnTo>
                      <a:pt x="4" y="6"/>
                    </a:lnTo>
                    <a:close/>
                    <a:moveTo>
                      <a:pt x="4" y="3"/>
                    </a:moveTo>
                    <a:lnTo>
                      <a:pt x="2" y="3"/>
                    </a:lnTo>
                    <a:lnTo>
                      <a:pt x="2"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5" name="Freeform 215"/>
              <p:cNvSpPr>
                <a:spLocks noEditPoints="1"/>
              </p:cNvSpPr>
              <p:nvPr/>
            </p:nvSpPr>
            <p:spPr bwMode="auto">
              <a:xfrm>
                <a:off x="5152383" y="2405264"/>
                <a:ext cx="29890" cy="44835"/>
              </a:xfrm>
              <a:custGeom>
                <a:avLst/>
                <a:gdLst>
                  <a:gd name="T0" fmla="*/ 4 w 4"/>
                  <a:gd name="T1" fmla="*/ 5 h 6"/>
                  <a:gd name="T2" fmla="*/ 4 w 4"/>
                  <a:gd name="T3" fmla="*/ 1 h 6"/>
                  <a:gd name="T4" fmla="*/ 2 w 4"/>
                  <a:gd name="T5" fmla="*/ 1 h 6"/>
                  <a:gd name="T6" fmla="*/ 2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2 w 4"/>
                  <a:gd name="T21" fmla="*/ 6 h 6"/>
                  <a:gd name="T22" fmla="*/ 2 w 4"/>
                  <a:gd name="T23" fmla="*/ 5 h 6"/>
                  <a:gd name="T24" fmla="*/ 4 w 4"/>
                  <a:gd name="T25" fmla="*/ 5 h 6"/>
                  <a:gd name="T26" fmla="*/ 4 w 4"/>
                  <a:gd name="T27" fmla="*/ 5 h 6"/>
                  <a:gd name="T28" fmla="*/ 2 w 4"/>
                  <a:gd name="T29" fmla="*/ 5 h 6"/>
                  <a:gd name="T30" fmla="*/ 0 w 4"/>
                  <a:gd name="T31" fmla="*/ 5 h 6"/>
                  <a:gd name="T32" fmla="*/ 0 w 4"/>
                  <a:gd name="T33" fmla="*/ 1 h 6"/>
                  <a:gd name="T34" fmla="*/ 2 w 4"/>
                  <a:gd name="T35" fmla="*/ 1 h 6"/>
                  <a:gd name="T36" fmla="*/ 2 w 4"/>
                  <a:gd name="T37" fmla="*/ 5 h 6"/>
                  <a:gd name="T38" fmla="*/ 2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2" y="1"/>
                    </a:lnTo>
                    <a:lnTo>
                      <a:pt x="2" y="0"/>
                    </a:lnTo>
                    <a:lnTo>
                      <a:pt x="0" y="0"/>
                    </a:lnTo>
                    <a:lnTo>
                      <a:pt x="0" y="1"/>
                    </a:lnTo>
                    <a:lnTo>
                      <a:pt x="0" y="1"/>
                    </a:lnTo>
                    <a:lnTo>
                      <a:pt x="0" y="5"/>
                    </a:lnTo>
                    <a:lnTo>
                      <a:pt x="0" y="5"/>
                    </a:lnTo>
                    <a:lnTo>
                      <a:pt x="0" y="6"/>
                    </a:lnTo>
                    <a:lnTo>
                      <a:pt x="2" y="6"/>
                    </a:lnTo>
                    <a:lnTo>
                      <a:pt x="2" y="5"/>
                    </a:lnTo>
                    <a:lnTo>
                      <a:pt x="4" y="5"/>
                    </a:lnTo>
                    <a:lnTo>
                      <a:pt x="4"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6" name="Freeform 216"/>
              <p:cNvSpPr>
                <a:spLocks/>
              </p:cNvSpPr>
              <p:nvPr/>
            </p:nvSpPr>
            <p:spPr bwMode="auto">
              <a:xfrm>
                <a:off x="5182274" y="2405264"/>
                <a:ext cx="29890" cy="44835"/>
              </a:xfrm>
              <a:custGeom>
                <a:avLst/>
                <a:gdLst>
                  <a:gd name="T0" fmla="*/ 4 w 4"/>
                  <a:gd name="T1" fmla="*/ 5 h 6"/>
                  <a:gd name="T2" fmla="*/ 4 w 4"/>
                  <a:gd name="T3" fmla="*/ 4 h 6"/>
                  <a:gd name="T4" fmla="*/ 4 w 4"/>
                  <a:gd name="T5" fmla="*/ 4 h 6"/>
                  <a:gd name="T6" fmla="*/ 4 w 4"/>
                  <a:gd name="T7" fmla="*/ 3 h 6"/>
                  <a:gd name="T8" fmla="*/ 1 w 4"/>
                  <a:gd name="T9" fmla="*/ 3 h 6"/>
                  <a:gd name="T10" fmla="*/ 1 w 4"/>
                  <a:gd name="T11" fmla="*/ 1 h 6"/>
                  <a:gd name="T12" fmla="*/ 4 w 4"/>
                  <a:gd name="T13" fmla="*/ 1 h 6"/>
                  <a:gd name="T14" fmla="*/ 4 w 4"/>
                  <a:gd name="T15" fmla="*/ 2 h 6"/>
                  <a:gd name="T16" fmla="*/ 4 w 4"/>
                  <a:gd name="T17" fmla="*/ 2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4 h 6"/>
                  <a:gd name="T36" fmla="*/ 4 w 4"/>
                  <a:gd name="T37" fmla="*/ 4 h 6"/>
                  <a:gd name="T38" fmla="*/ 4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4 w 4"/>
                  <a:gd name="T53" fmla="*/ 6 h 6"/>
                  <a:gd name="T54" fmla="*/ 4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4"/>
                    </a:lnTo>
                    <a:lnTo>
                      <a:pt x="4" y="4"/>
                    </a:lnTo>
                    <a:lnTo>
                      <a:pt x="4" y="3"/>
                    </a:lnTo>
                    <a:lnTo>
                      <a:pt x="1" y="3"/>
                    </a:lnTo>
                    <a:lnTo>
                      <a:pt x="1" y="1"/>
                    </a:lnTo>
                    <a:lnTo>
                      <a:pt x="4" y="1"/>
                    </a:lnTo>
                    <a:lnTo>
                      <a:pt x="4" y="2"/>
                    </a:lnTo>
                    <a:lnTo>
                      <a:pt x="4" y="2"/>
                    </a:lnTo>
                    <a:lnTo>
                      <a:pt x="4" y="1"/>
                    </a:lnTo>
                    <a:lnTo>
                      <a:pt x="4" y="1"/>
                    </a:lnTo>
                    <a:lnTo>
                      <a:pt x="4" y="0"/>
                    </a:lnTo>
                    <a:lnTo>
                      <a:pt x="1" y="0"/>
                    </a:lnTo>
                    <a:lnTo>
                      <a:pt x="1" y="1"/>
                    </a:lnTo>
                    <a:lnTo>
                      <a:pt x="0" y="1"/>
                    </a:lnTo>
                    <a:lnTo>
                      <a:pt x="0" y="3"/>
                    </a:lnTo>
                    <a:lnTo>
                      <a:pt x="1" y="3"/>
                    </a:lnTo>
                    <a:lnTo>
                      <a:pt x="1" y="4"/>
                    </a:lnTo>
                    <a:lnTo>
                      <a:pt x="4" y="4"/>
                    </a:lnTo>
                    <a:lnTo>
                      <a:pt x="4" y="5"/>
                    </a:lnTo>
                    <a:lnTo>
                      <a:pt x="1" y="5"/>
                    </a:lnTo>
                    <a:lnTo>
                      <a:pt x="1" y="4"/>
                    </a:lnTo>
                    <a:lnTo>
                      <a:pt x="0" y="4"/>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7" name="Freeform 217"/>
              <p:cNvSpPr>
                <a:spLocks/>
              </p:cNvSpPr>
              <p:nvPr/>
            </p:nvSpPr>
            <p:spPr bwMode="auto">
              <a:xfrm>
                <a:off x="5219638" y="2405264"/>
                <a:ext cx="29890" cy="44835"/>
              </a:xfrm>
              <a:custGeom>
                <a:avLst/>
                <a:gdLst>
                  <a:gd name="T0" fmla="*/ 4 w 4"/>
                  <a:gd name="T1" fmla="*/ 5 h 6"/>
                  <a:gd name="T2" fmla="*/ 4 w 4"/>
                  <a:gd name="T3" fmla="*/ 4 h 6"/>
                  <a:gd name="T4" fmla="*/ 3 w 4"/>
                  <a:gd name="T5" fmla="*/ 4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4 h 6"/>
                  <a:gd name="T36" fmla="*/ 3 w 4"/>
                  <a:gd name="T37" fmla="*/ 4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4"/>
                    </a:lnTo>
                    <a:lnTo>
                      <a:pt x="3" y="4"/>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4"/>
                    </a:lnTo>
                    <a:lnTo>
                      <a:pt x="3" y="4"/>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8" name="Freeform 218"/>
              <p:cNvSpPr>
                <a:spLocks/>
              </p:cNvSpPr>
              <p:nvPr/>
            </p:nvSpPr>
            <p:spPr bwMode="auto">
              <a:xfrm>
                <a:off x="5271944" y="2405264"/>
                <a:ext cx="29890" cy="44835"/>
              </a:xfrm>
              <a:custGeom>
                <a:avLst/>
                <a:gdLst>
                  <a:gd name="T0" fmla="*/ 4 w 4"/>
                  <a:gd name="T1" fmla="*/ 6 h 6"/>
                  <a:gd name="T2" fmla="*/ 4 w 4"/>
                  <a:gd name="T3" fmla="*/ 0 h 6"/>
                  <a:gd name="T4" fmla="*/ 3 w 4"/>
                  <a:gd name="T5" fmla="*/ 0 h 6"/>
                  <a:gd name="T6" fmla="*/ 3 w 4"/>
                  <a:gd name="T7" fmla="*/ 3 h 6"/>
                  <a:gd name="T8" fmla="*/ 0 w 4"/>
                  <a:gd name="T9" fmla="*/ 3 h 6"/>
                  <a:gd name="T10" fmla="*/ 0 w 4"/>
                  <a:gd name="T11" fmla="*/ 0 h 6"/>
                  <a:gd name="T12" fmla="*/ 0 w 4"/>
                  <a:gd name="T13" fmla="*/ 0 h 6"/>
                  <a:gd name="T14" fmla="*/ 0 w 4"/>
                  <a:gd name="T15" fmla="*/ 6 h 6"/>
                  <a:gd name="T16" fmla="*/ 0 w 4"/>
                  <a:gd name="T17" fmla="*/ 6 h 6"/>
                  <a:gd name="T18" fmla="*/ 0 w 4"/>
                  <a:gd name="T19" fmla="*/ 4 h 6"/>
                  <a:gd name="T20" fmla="*/ 3 w 4"/>
                  <a:gd name="T21" fmla="*/ 4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0" y="3"/>
                    </a:lnTo>
                    <a:lnTo>
                      <a:pt x="0" y="0"/>
                    </a:lnTo>
                    <a:lnTo>
                      <a:pt x="0" y="0"/>
                    </a:lnTo>
                    <a:lnTo>
                      <a:pt x="0" y="6"/>
                    </a:lnTo>
                    <a:lnTo>
                      <a:pt x="0" y="6"/>
                    </a:lnTo>
                    <a:lnTo>
                      <a:pt x="0"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49" name="Freeform 219"/>
              <p:cNvSpPr>
                <a:spLocks/>
              </p:cNvSpPr>
              <p:nvPr/>
            </p:nvSpPr>
            <p:spPr bwMode="auto">
              <a:xfrm>
                <a:off x="5309309" y="2405264"/>
                <a:ext cx="22420" cy="44835"/>
              </a:xfrm>
              <a:custGeom>
                <a:avLst/>
                <a:gdLst>
                  <a:gd name="T0" fmla="*/ 3 w 3"/>
                  <a:gd name="T1" fmla="*/ 6 h 6"/>
                  <a:gd name="T2" fmla="*/ 3 w 3"/>
                  <a:gd name="T3" fmla="*/ 5 h 6"/>
                  <a:gd name="T4" fmla="*/ 1 w 3"/>
                  <a:gd name="T5" fmla="*/ 5 h 6"/>
                  <a:gd name="T6" fmla="*/ 1 w 3"/>
                  <a:gd name="T7" fmla="*/ 4 h 6"/>
                  <a:gd name="T8" fmla="*/ 2 w 3"/>
                  <a:gd name="T9" fmla="*/ 4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2" y="4"/>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0" name="Freeform 220"/>
              <p:cNvSpPr>
                <a:spLocks noEditPoints="1"/>
              </p:cNvSpPr>
              <p:nvPr/>
            </p:nvSpPr>
            <p:spPr bwMode="auto">
              <a:xfrm>
                <a:off x="5339199" y="2405264"/>
                <a:ext cx="29890" cy="44835"/>
              </a:xfrm>
              <a:custGeom>
                <a:avLst/>
                <a:gdLst>
                  <a:gd name="T0" fmla="*/ 4 w 4"/>
                  <a:gd name="T1" fmla="*/ 6 h 6"/>
                  <a:gd name="T2" fmla="*/ 4 w 4"/>
                  <a:gd name="T3" fmla="*/ 4 h 6"/>
                  <a:gd name="T4" fmla="*/ 3 w 4"/>
                  <a:gd name="T5" fmla="*/ 4 h 6"/>
                  <a:gd name="T6" fmla="*/ 3 w 4"/>
                  <a:gd name="T7" fmla="*/ 2 h 6"/>
                  <a:gd name="T8" fmla="*/ 2 w 4"/>
                  <a:gd name="T9" fmla="*/ 2 h 6"/>
                  <a:gd name="T10" fmla="*/ 2 w 4"/>
                  <a:gd name="T11" fmla="*/ 0 h 6"/>
                  <a:gd name="T12" fmla="*/ 1 w 4"/>
                  <a:gd name="T13" fmla="*/ 0 h 6"/>
                  <a:gd name="T14" fmla="*/ 1 w 4"/>
                  <a:gd name="T15" fmla="*/ 2 h 6"/>
                  <a:gd name="T16" fmla="*/ 1 w 4"/>
                  <a:gd name="T17" fmla="*/ 2 h 6"/>
                  <a:gd name="T18" fmla="*/ 1 w 4"/>
                  <a:gd name="T19" fmla="*/ 4 h 6"/>
                  <a:gd name="T20" fmla="*/ 0 w 4"/>
                  <a:gd name="T21" fmla="*/ 4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4 h 6"/>
                  <a:gd name="T38" fmla="*/ 1 w 4"/>
                  <a:gd name="T39" fmla="*/ 4 h 6"/>
                  <a:gd name="T40" fmla="*/ 1 w 4"/>
                  <a:gd name="T41" fmla="*/ 2 h 6"/>
                  <a:gd name="T42" fmla="*/ 2 w 4"/>
                  <a:gd name="T43" fmla="*/ 2 h 6"/>
                  <a:gd name="T44" fmla="*/ 2 w 4"/>
                  <a:gd name="T45" fmla="*/ 4 h 6"/>
                  <a:gd name="T46" fmla="*/ 2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2" y="2"/>
                    </a:lnTo>
                    <a:lnTo>
                      <a:pt x="2" y="0"/>
                    </a:lnTo>
                    <a:lnTo>
                      <a:pt x="1" y="0"/>
                    </a:lnTo>
                    <a:lnTo>
                      <a:pt x="1" y="2"/>
                    </a:lnTo>
                    <a:lnTo>
                      <a:pt x="1" y="2"/>
                    </a:lnTo>
                    <a:lnTo>
                      <a:pt x="1" y="4"/>
                    </a:lnTo>
                    <a:lnTo>
                      <a:pt x="0" y="4"/>
                    </a:lnTo>
                    <a:lnTo>
                      <a:pt x="0" y="6"/>
                    </a:lnTo>
                    <a:lnTo>
                      <a:pt x="1" y="6"/>
                    </a:lnTo>
                    <a:lnTo>
                      <a:pt x="1" y="4"/>
                    </a:lnTo>
                    <a:lnTo>
                      <a:pt x="3" y="4"/>
                    </a:lnTo>
                    <a:lnTo>
                      <a:pt x="3" y="6"/>
                    </a:lnTo>
                    <a:lnTo>
                      <a:pt x="4" y="6"/>
                    </a:lnTo>
                    <a:lnTo>
                      <a:pt x="4" y="6"/>
                    </a:lnTo>
                    <a:close/>
                    <a:moveTo>
                      <a:pt x="2" y="4"/>
                    </a:moveTo>
                    <a:lnTo>
                      <a:pt x="1" y="4"/>
                    </a:lnTo>
                    <a:lnTo>
                      <a:pt x="1" y="2"/>
                    </a:lnTo>
                    <a:lnTo>
                      <a:pt x="2" y="2"/>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1" name="Freeform 221"/>
              <p:cNvSpPr>
                <a:spLocks/>
              </p:cNvSpPr>
              <p:nvPr/>
            </p:nvSpPr>
            <p:spPr bwMode="auto">
              <a:xfrm>
                <a:off x="5376559" y="2405264"/>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2" name="Freeform 222"/>
              <p:cNvSpPr>
                <a:spLocks noEditPoints="1"/>
              </p:cNvSpPr>
              <p:nvPr/>
            </p:nvSpPr>
            <p:spPr bwMode="auto">
              <a:xfrm>
                <a:off x="5428869" y="2405264"/>
                <a:ext cx="29890" cy="44835"/>
              </a:xfrm>
              <a:custGeom>
                <a:avLst/>
                <a:gdLst>
                  <a:gd name="T0" fmla="*/ 4 w 4"/>
                  <a:gd name="T1" fmla="*/ 6 h 6"/>
                  <a:gd name="T2" fmla="*/ 4 w 4"/>
                  <a:gd name="T3" fmla="*/ 4 h 6"/>
                  <a:gd name="T4" fmla="*/ 2 w 4"/>
                  <a:gd name="T5" fmla="*/ 4 h 6"/>
                  <a:gd name="T6" fmla="*/ 2 w 4"/>
                  <a:gd name="T7" fmla="*/ 3 h 6"/>
                  <a:gd name="T8" fmla="*/ 4 w 4"/>
                  <a:gd name="T9" fmla="*/ 3 h 6"/>
                  <a:gd name="T10" fmla="*/ 4 w 4"/>
                  <a:gd name="T11" fmla="*/ 1 h 6"/>
                  <a:gd name="T12" fmla="*/ 2 w 4"/>
                  <a:gd name="T13" fmla="*/ 1 h 6"/>
                  <a:gd name="T14" fmla="*/ 2 w 4"/>
                  <a:gd name="T15" fmla="*/ 0 h 6"/>
                  <a:gd name="T16" fmla="*/ 0 w 4"/>
                  <a:gd name="T17" fmla="*/ 0 h 6"/>
                  <a:gd name="T18" fmla="*/ 0 w 4"/>
                  <a:gd name="T19" fmla="*/ 6 h 6"/>
                  <a:gd name="T20" fmla="*/ 0 w 4"/>
                  <a:gd name="T21" fmla="*/ 6 h 6"/>
                  <a:gd name="T22" fmla="*/ 0 w 4"/>
                  <a:gd name="T23" fmla="*/ 4 h 6"/>
                  <a:gd name="T24" fmla="*/ 2 w 4"/>
                  <a:gd name="T25" fmla="*/ 4 h 6"/>
                  <a:gd name="T26" fmla="*/ 2 w 4"/>
                  <a:gd name="T27" fmla="*/ 4 h 6"/>
                  <a:gd name="T28" fmla="*/ 2 w 4"/>
                  <a:gd name="T29" fmla="*/ 4 h 6"/>
                  <a:gd name="T30" fmla="*/ 2 w 4"/>
                  <a:gd name="T31" fmla="*/ 6 h 6"/>
                  <a:gd name="T32" fmla="*/ 4 w 4"/>
                  <a:gd name="T33" fmla="*/ 6 h 6"/>
                  <a:gd name="T34" fmla="*/ 4 w 4"/>
                  <a:gd name="T35" fmla="*/ 6 h 6"/>
                  <a:gd name="T36" fmla="*/ 2 w 4"/>
                  <a:gd name="T37" fmla="*/ 3 h 6"/>
                  <a:gd name="T38" fmla="*/ 0 w 4"/>
                  <a:gd name="T39" fmla="*/ 3 h 6"/>
                  <a:gd name="T40" fmla="*/ 0 w 4"/>
                  <a:gd name="T41" fmla="*/ 1 h 6"/>
                  <a:gd name="T42" fmla="*/ 2 w 4"/>
                  <a:gd name="T43" fmla="*/ 1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2" y="4"/>
                    </a:lnTo>
                    <a:lnTo>
                      <a:pt x="2" y="3"/>
                    </a:lnTo>
                    <a:lnTo>
                      <a:pt x="4" y="3"/>
                    </a:lnTo>
                    <a:lnTo>
                      <a:pt x="4" y="1"/>
                    </a:lnTo>
                    <a:lnTo>
                      <a:pt x="2" y="1"/>
                    </a:lnTo>
                    <a:lnTo>
                      <a:pt x="2" y="0"/>
                    </a:lnTo>
                    <a:lnTo>
                      <a:pt x="0" y="0"/>
                    </a:lnTo>
                    <a:lnTo>
                      <a:pt x="0" y="6"/>
                    </a:lnTo>
                    <a:lnTo>
                      <a:pt x="0" y="6"/>
                    </a:lnTo>
                    <a:lnTo>
                      <a:pt x="0" y="4"/>
                    </a:lnTo>
                    <a:lnTo>
                      <a:pt x="2" y="4"/>
                    </a:lnTo>
                    <a:lnTo>
                      <a:pt x="2" y="4"/>
                    </a:lnTo>
                    <a:lnTo>
                      <a:pt x="2" y="4"/>
                    </a:lnTo>
                    <a:lnTo>
                      <a:pt x="2" y="6"/>
                    </a:lnTo>
                    <a:lnTo>
                      <a:pt x="4" y="6"/>
                    </a:lnTo>
                    <a:lnTo>
                      <a:pt x="4" y="6"/>
                    </a:lnTo>
                    <a:close/>
                    <a:moveTo>
                      <a:pt x="2" y="3"/>
                    </a:moveTo>
                    <a:lnTo>
                      <a:pt x="0" y="3"/>
                    </a:lnTo>
                    <a:lnTo>
                      <a:pt x="0"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3" name="Freeform 223"/>
              <p:cNvSpPr>
                <a:spLocks noEditPoints="1"/>
              </p:cNvSpPr>
              <p:nvPr/>
            </p:nvSpPr>
            <p:spPr bwMode="auto">
              <a:xfrm>
                <a:off x="5458759" y="2405264"/>
                <a:ext cx="29890" cy="44835"/>
              </a:xfrm>
              <a:custGeom>
                <a:avLst/>
                <a:gdLst>
                  <a:gd name="T0" fmla="*/ 4 w 4"/>
                  <a:gd name="T1" fmla="*/ 6 h 6"/>
                  <a:gd name="T2" fmla="*/ 4 w 4"/>
                  <a:gd name="T3" fmla="*/ 4 h 6"/>
                  <a:gd name="T4" fmla="*/ 4 w 4"/>
                  <a:gd name="T5" fmla="*/ 4 h 6"/>
                  <a:gd name="T6" fmla="*/ 4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4 h 6"/>
                  <a:gd name="T20" fmla="*/ 0 w 4"/>
                  <a:gd name="T21" fmla="*/ 4 h 6"/>
                  <a:gd name="T22" fmla="*/ 0 w 4"/>
                  <a:gd name="T23" fmla="*/ 6 h 6"/>
                  <a:gd name="T24" fmla="*/ 1 w 4"/>
                  <a:gd name="T25" fmla="*/ 6 h 6"/>
                  <a:gd name="T26" fmla="*/ 1 w 4"/>
                  <a:gd name="T27" fmla="*/ 4 h 6"/>
                  <a:gd name="T28" fmla="*/ 4 w 4"/>
                  <a:gd name="T29" fmla="*/ 4 h 6"/>
                  <a:gd name="T30" fmla="*/ 4 w 4"/>
                  <a:gd name="T31" fmla="*/ 6 h 6"/>
                  <a:gd name="T32" fmla="*/ 4 w 4"/>
                  <a:gd name="T33" fmla="*/ 6 h 6"/>
                  <a:gd name="T34" fmla="*/ 4 w 4"/>
                  <a:gd name="T35" fmla="*/ 6 h 6"/>
                  <a:gd name="T36" fmla="*/ 2 w 4"/>
                  <a:gd name="T37" fmla="*/ 4 h 6"/>
                  <a:gd name="T38" fmla="*/ 2 w 4"/>
                  <a:gd name="T39" fmla="*/ 4 h 6"/>
                  <a:gd name="T40" fmla="*/ 2 w 4"/>
                  <a:gd name="T41" fmla="*/ 2 h 6"/>
                  <a:gd name="T42" fmla="*/ 2 w 4"/>
                  <a:gd name="T43" fmla="*/ 2 h 6"/>
                  <a:gd name="T44" fmla="*/ 2 w 4"/>
                  <a:gd name="T45" fmla="*/ 4 h 6"/>
                  <a:gd name="T46" fmla="*/ 2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4" y="4"/>
                    </a:lnTo>
                    <a:lnTo>
                      <a:pt x="4" y="2"/>
                    </a:lnTo>
                    <a:lnTo>
                      <a:pt x="2" y="2"/>
                    </a:lnTo>
                    <a:lnTo>
                      <a:pt x="2" y="0"/>
                    </a:lnTo>
                    <a:lnTo>
                      <a:pt x="2" y="0"/>
                    </a:lnTo>
                    <a:lnTo>
                      <a:pt x="2" y="2"/>
                    </a:lnTo>
                    <a:lnTo>
                      <a:pt x="1" y="2"/>
                    </a:lnTo>
                    <a:lnTo>
                      <a:pt x="1" y="4"/>
                    </a:lnTo>
                    <a:lnTo>
                      <a:pt x="0" y="4"/>
                    </a:lnTo>
                    <a:lnTo>
                      <a:pt x="0" y="6"/>
                    </a:lnTo>
                    <a:lnTo>
                      <a:pt x="1" y="6"/>
                    </a:lnTo>
                    <a:lnTo>
                      <a:pt x="1" y="4"/>
                    </a:lnTo>
                    <a:lnTo>
                      <a:pt x="4" y="4"/>
                    </a:lnTo>
                    <a:lnTo>
                      <a:pt x="4" y="6"/>
                    </a:lnTo>
                    <a:lnTo>
                      <a:pt x="4" y="6"/>
                    </a:lnTo>
                    <a:lnTo>
                      <a:pt x="4" y="6"/>
                    </a:lnTo>
                    <a:close/>
                    <a:moveTo>
                      <a:pt x="2" y="4"/>
                    </a:moveTo>
                    <a:lnTo>
                      <a:pt x="2" y="4"/>
                    </a:lnTo>
                    <a:lnTo>
                      <a:pt x="2" y="2"/>
                    </a:lnTo>
                    <a:lnTo>
                      <a:pt x="2" y="2"/>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4" name="Freeform 224"/>
              <p:cNvSpPr>
                <a:spLocks/>
              </p:cNvSpPr>
              <p:nvPr/>
            </p:nvSpPr>
            <p:spPr bwMode="auto">
              <a:xfrm>
                <a:off x="5496119" y="2405264"/>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5" name="Freeform 225"/>
              <p:cNvSpPr>
                <a:spLocks/>
              </p:cNvSpPr>
              <p:nvPr/>
            </p:nvSpPr>
            <p:spPr bwMode="auto">
              <a:xfrm>
                <a:off x="5533484" y="2405264"/>
                <a:ext cx="22420" cy="44835"/>
              </a:xfrm>
              <a:custGeom>
                <a:avLst/>
                <a:gdLst>
                  <a:gd name="T0" fmla="*/ 3 w 3"/>
                  <a:gd name="T1" fmla="*/ 6 h 6"/>
                  <a:gd name="T2" fmla="*/ 3 w 3"/>
                  <a:gd name="T3" fmla="*/ 5 h 6"/>
                  <a:gd name="T4" fmla="*/ 1 w 3"/>
                  <a:gd name="T5" fmla="*/ 5 h 6"/>
                  <a:gd name="T6" fmla="*/ 1 w 3"/>
                  <a:gd name="T7" fmla="*/ 4 h 6"/>
                  <a:gd name="T8" fmla="*/ 2 w 3"/>
                  <a:gd name="T9" fmla="*/ 4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2" y="4"/>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6" name="Freeform 226"/>
              <p:cNvSpPr>
                <a:spLocks noEditPoints="1"/>
              </p:cNvSpPr>
              <p:nvPr/>
            </p:nvSpPr>
            <p:spPr bwMode="auto">
              <a:xfrm>
                <a:off x="5615679" y="2405264"/>
                <a:ext cx="29890" cy="44835"/>
              </a:xfrm>
              <a:custGeom>
                <a:avLst/>
                <a:gdLst>
                  <a:gd name="T0" fmla="*/ 4 w 4"/>
                  <a:gd name="T1" fmla="*/ 5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5 h 6"/>
                  <a:gd name="T24" fmla="*/ 4 w 4"/>
                  <a:gd name="T25" fmla="*/ 5 h 6"/>
                  <a:gd name="T26" fmla="*/ 4 w 4"/>
                  <a:gd name="T27" fmla="*/ 5 h 6"/>
                  <a:gd name="T28" fmla="*/ 3 w 4"/>
                  <a:gd name="T29" fmla="*/ 3 h 6"/>
                  <a:gd name="T30" fmla="*/ 1 w 4"/>
                  <a:gd name="T31" fmla="*/ 3 h 6"/>
                  <a:gd name="T32" fmla="*/ 1 w 4"/>
                  <a:gd name="T33" fmla="*/ 1 h 6"/>
                  <a:gd name="T34" fmla="*/ 3 w 4"/>
                  <a:gd name="T35" fmla="*/ 1 h 6"/>
                  <a:gd name="T36" fmla="*/ 3 w 4"/>
                  <a:gd name="T37" fmla="*/ 3 h 6"/>
                  <a:gd name="T38" fmla="*/ 3 w 4"/>
                  <a:gd name="T39" fmla="*/ 3 h 6"/>
                  <a:gd name="T40" fmla="*/ 3 w 4"/>
                  <a:gd name="T41" fmla="*/ 5 h 6"/>
                  <a:gd name="T42" fmla="*/ 1 w 4"/>
                  <a:gd name="T43" fmla="*/ 5 h 6"/>
                  <a:gd name="T44" fmla="*/ 1 w 4"/>
                  <a:gd name="T45" fmla="*/ 4 h 6"/>
                  <a:gd name="T46" fmla="*/ 3 w 4"/>
                  <a:gd name="T47" fmla="*/ 4 h 6"/>
                  <a:gd name="T48" fmla="*/ 3 w 4"/>
                  <a:gd name="T49" fmla="*/ 5 h 6"/>
                  <a:gd name="T50" fmla="*/ 3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4"/>
                    </a:lnTo>
                    <a:lnTo>
                      <a:pt x="3" y="4"/>
                    </a:lnTo>
                    <a:lnTo>
                      <a:pt x="3" y="3"/>
                    </a:lnTo>
                    <a:lnTo>
                      <a:pt x="4" y="3"/>
                    </a:lnTo>
                    <a:lnTo>
                      <a:pt x="4" y="1"/>
                    </a:lnTo>
                    <a:lnTo>
                      <a:pt x="3" y="1"/>
                    </a:lnTo>
                    <a:lnTo>
                      <a:pt x="3" y="0"/>
                    </a:lnTo>
                    <a:lnTo>
                      <a:pt x="0" y="0"/>
                    </a:lnTo>
                    <a:lnTo>
                      <a:pt x="0" y="6"/>
                    </a:lnTo>
                    <a:lnTo>
                      <a:pt x="3" y="6"/>
                    </a:lnTo>
                    <a:lnTo>
                      <a:pt x="3" y="5"/>
                    </a:lnTo>
                    <a:lnTo>
                      <a:pt x="4" y="5"/>
                    </a:lnTo>
                    <a:lnTo>
                      <a:pt x="4" y="5"/>
                    </a:lnTo>
                    <a:close/>
                    <a:moveTo>
                      <a:pt x="3" y="3"/>
                    </a:moveTo>
                    <a:lnTo>
                      <a:pt x="1" y="3"/>
                    </a:lnTo>
                    <a:lnTo>
                      <a:pt x="1" y="1"/>
                    </a:lnTo>
                    <a:lnTo>
                      <a:pt x="3" y="1"/>
                    </a:lnTo>
                    <a:lnTo>
                      <a:pt x="3" y="3"/>
                    </a:lnTo>
                    <a:lnTo>
                      <a:pt x="3" y="3"/>
                    </a:lnTo>
                    <a:close/>
                    <a:moveTo>
                      <a:pt x="3" y="5"/>
                    </a:moveTo>
                    <a:lnTo>
                      <a:pt x="1" y="5"/>
                    </a:lnTo>
                    <a:lnTo>
                      <a:pt x="1"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7" name="Freeform 227"/>
              <p:cNvSpPr>
                <a:spLocks/>
              </p:cNvSpPr>
              <p:nvPr/>
            </p:nvSpPr>
            <p:spPr bwMode="auto">
              <a:xfrm>
                <a:off x="5653044" y="2405264"/>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8" name="Freeform 228"/>
              <p:cNvSpPr>
                <a:spLocks/>
              </p:cNvSpPr>
              <p:nvPr/>
            </p:nvSpPr>
            <p:spPr bwMode="auto">
              <a:xfrm>
                <a:off x="5690405" y="2405264"/>
                <a:ext cx="29890" cy="44835"/>
              </a:xfrm>
              <a:custGeom>
                <a:avLst/>
                <a:gdLst>
                  <a:gd name="T0" fmla="*/ 4 w 4"/>
                  <a:gd name="T1" fmla="*/ 5 h 6"/>
                  <a:gd name="T2" fmla="*/ 4 w 4"/>
                  <a:gd name="T3" fmla="*/ 0 h 6"/>
                  <a:gd name="T4" fmla="*/ 3 w 4"/>
                  <a:gd name="T5" fmla="*/ 0 h 6"/>
                  <a:gd name="T6" fmla="*/ 3 w 4"/>
                  <a:gd name="T7" fmla="*/ 5 h 6"/>
                  <a:gd name="T8" fmla="*/ 0 w 4"/>
                  <a:gd name="T9" fmla="*/ 5 h 6"/>
                  <a:gd name="T10" fmla="*/ 0 w 4"/>
                  <a:gd name="T11" fmla="*/ 0 h 6"/>
                  <a:gd name="T12" fmla="*/ 0 w 4"/>
                  <a:gd name="T13" fmla="*/ 0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0" y="5"/>
                    </a:lnTo>
                    <a:lnTo>
                      <a:pt x="0" y="0"/>
                    </a:lnTo>
                    <a:lnTo>
                      <a:pt x="0" y="0"/>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59" name="Freeform 229"/>
              <p:cNvSpPr>
                <a:spLocks/>
              </p:cNvSpPr>
              <p:nvPr/>
            </p:nvSpPr>
            <p:spPr bwMode="auto">
              <a:xfrm>
                <a:off x="5720295" y="2405264"/>
                <a:ext cx="29890" cy="44835"/>
              </a:xfrm>
              <a:custGeom>
                <a:avLst/>
                <a:gdLst>
                  <a:gd name="T0" fmla="*/ 4 w 4"/>
                  <a:gd name="T1" fmla="*/ 1 h 6"/>
                  <a:gd name="T2" fmla="*/ 4 w 4"/>
                  <a:gd name="T3" fmla="*/ 0 h 6"/>
                  <a:gd name="T4" fmla="*/ 3 w 4"/>
                  <a:gd name="T5" fmla="*/ 0 h 6"/>
                  <a:gd name="T6" fmla="*/ 3 w 4"/>
                  <a:gd name="T7" fmla="*/ 1 h 6"/>
                  <a:gd name="T8" fmla="*/ 2 w 4"/>
                  <a:gd name="T9" fmla="*/ 1 h 6"/>
                  <a:gd name="T10" fmla="*/ 2 w 4"/>
                  <a:gd name="T11" fmla="*/ 3 h 6"/>
                  <a:gd name="T12" fmla="*/ 2 w 4"/>
                  <a:gd name="T13" fmla="*/ 3 h 6"/>
                  <a:gd name="T14" fmla="*/ 2 w 4"/>
                  <a:gd name="T15" fmla="*/ 4 h 6"/>
                  <a:gd name="T16" fmla="*/ 0 w 4"/>
                  <a:gd name="T17" fmla="*/ 4 h 6"/>
                  <a:gd name="T18" fmla="*/ 0 w 4"/>
                  <a:gd name="T19" fmla="*/ 6 h 6"/>
                  <a:gd name="T20" fmla="*/ 2 w 4"/>
                  <a:gd name="T21" fmla="*/ 6 h 6"/>
                  <a:gd name="T22" fmla="*/ 2 w 4"/>
                  <a:gd name="T23" fmla="*/ 4 h 6"/>
                  <a:gd name="T24" fmla="*/ 2 w 4"/>
                  <a:gd name="T25" fmla="*/ 4 h 6"/>
                  <a:gd name="T26" fmla="*/ 2 w 4"/>
                  <a:gd name="T27" fmla="*/ 3 h 6"/>
                  <a:gd name="T28" fmla="*/ 3 w 4"/>
                  <a:gd name="T29" fmla="*/ 3 h 6"/>
                  <a:gd name="T30" fmla="*/ 3 w 4"/>
                  <a:gd name="T31" fmla="*/ 1 h 6"/>
                  <a:gd name="T32" fmla="*/ 4 w 4"/>
                  <a:gd name="T33" fmla="*/ 1 h 6"/>
                  <a:gd name="T34" fmla="*/ 4 w 4"/>
                  <a:gd name="T35"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1"/>
                    </a:moveTo>
                    <a:lnTo>
                      <a:pt x="4" y="0"/>
                    </a:lnTo>
                    <a:lnTo>
                      <a:pt x="3" y="0"/>
                    </a:lnTo>
                    <a:lnTo>
                      <a:pt x="3" y="1"/>
                    </a:lnTo>
                    <a:lnTo>
                      <a:pt x="2" y="1"/>
                    </a:lnTo>
                    <a:lnTo>
                      <a:pt x="2" y="3"/>
                    </a:lnTo>
                    <a:lnTo>
                      <a:pt x="2" y="3"/>
                    </a:lnTo>
                    <a:lnTo>
                      <a:pt x="2" y="4"/>
                    </a:lnTo>
                    <a:lnTo>
                      <a:pt x="0" y="4"/>
                    </a:lnTo>
                    <a:lnTo>
                      <a:pt x="0" y="6"/>
                    </a:lnTo>
                    <a:lnTo>
                      <a:pt x="2" y="6"/>
                    </a:lnTo>
                    <a:lnTo>
                      <a:pt x="2" y="4"/>
                    </a:lnTo>
                    <a:lnTo>
                      <a:pt x="2" y="4"/>
                    </a:lnTo>
                    <a:lnTo>
                      <a:pt x="2" y="3"/>
                    </a:lnTo>
                    <a:lnTo>
                      <a:pt x="3" y="3"/>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60" name="Freeform 230"/>
              <p:cNvSpPr>
                <a:spLocks/>
              </p:cNvSpPr>
              <p:nvPr/>
            </p:nvSpPr>
            <p:spPr bwMode="auto">
              <a:xfrm>
                <a:off x="5750185" y="2405264"/>
                <a:ext cx="37365" cy="44835"/>
              </a:xfrm>
              <a:custGeom>
                <a:avLst/>
                <a:gdLst>
                  <a:gd name="T0" fmla="*/ 5 w 5"/>
                  <a:gd name="T1" fmla="*/ 6 h 6"/>
                  <a:gd name="T2" fmla="*/ 5 w 5"/>
                  <a:gd name="T3" fmla="*/ 5 h 6"/>
                  <a:gd name="T4" fmla="*/ 4 w 5"/>
                  <a:gd name="T5" fmla="*/ 5 h 6"/>
                  <a:gd name="T6" fmla="*/ 4 w 5"/>
                  <a:gd name="T7" fmla="*/ 4 h 6"/>
                  <a:gd name="T8" fmla="*/ 3 w 5"/>
                  <a:gd name="T9" fmla="*/ 4 h 6"/>
                  <a:gd name="T10" fmla="*/ 3 w 5"/>
                  <a:gd name="T11" fmla="*/ 4 h 6"/>
                  <a:gd name="T12" fmla="*/ 2 w 5"/>
                  <a:gd name="T13" fmla="*/ 4 h 6"/>
                  <a:gd name="T14" fmla="*/ 2 w 5"/>
                  <a:gd name="T15" fmla="*/ 3 h 6"/>
                  <a:gd name="T16" fmla="*/ 3 w 5"/>
                  <a:gd name="T17" fmla="*/ 3 h 6"/>
                  <a:gd name="T18" fmla="*/ 3 w 5"/>
                  <a:gd name="T19" fmla="*/ 2 h 6"/>
                  <a:gd name="T20" fmla="*/ 4 w 5"/>
                  <a:gd name="T21" fmla="*/ 2 h 6"/>
                  <a:gd name="T22" fmla="*/ 4 w 5"/>
                  <a:gd name="T23" fmla="*/ 1 h 6"/>
                  <a:gd name="T24" fmla="*/ 5 w 5"/>
                  <a:gd name="T25" fmla="*/ 1 h 6"/>
                  <a:gd name="T26" fmla="*/ 5 w 5"/>
                  <a:gd name="T27" fmla="*/ 0 h 6"/>
                  <a:gd name="T28" fmla="*/ 4 w 5"/>
                  <a:gd name="T29" fmla="*/ 0 h 6"/>
                  <a:gd name="T30" fmla="*/ 4 w 5"/>
                  <a:gd name="T31" fmla="*/ 1 h 6"/>
                  <a:gd name="T32" fmla="*/ 3 w 5"/>
                  <a:gd name="T33" fmla="*/ 1 h 6"/>
                  <a:gd name="T34" fmla="*/ 3 w 5"/>
                  <a:gd name="T35" fmla="*/ 2 h 6"/>
                  <a:gd name="T36" fmla="*/ 2 w 5"/>
                  <a:gd name="T37" fmla="*/ 2 h 6"/>
                  <a:gd name="T38" fmla="*/ 2 w 5"/>
                  <a:gd name="T39" fmla="*/ 3 h 6"/>
                  <a:gd name="T40" fmla="*/ 2 w 5"/>
                  <a:gd name="T41" fmla="*/ 3 h 6"/>
                  <a:gd name="T42" fmla="*/ 2 w 5"/>
                  <a:gd name="T43" fmla="*/ 0 h 6"/>
                  <a:gd name="T44" fmla="*/ 0 w 5"/>
                  <a:gd name="T45" fmla="*/ 0 h 6"/>
                  <a:gd name="T46" fmla="*/ 0 w 5"/>
                  <a:gd name="T47" fmla="*/ 6 h 6"/>
                  <a:gd name="T48" fmla="*/ 2 w 5"/>
                  <a:gd name="T49" fmla="*/ 6 h 6"/>
                  <a:gd name="T50" fmla="*/ 2 w 5"/>
                  <a:gd name="T51" fmla="*/ 4 h 6"/>
                  <a:gd name="T52" fmla="*/ 2 w 5"/>
                  <a:gd name="T53" fmla="*/ 4 h 6"/>
                  <a:gd name="T54" fmla="*/ 2 w 5"/>
                  <a:gd name="T55" fmla="*/ 4 h 6"/>
                  <a:gd name="T56" fmla="*/ 3 w 5"/>
                  <a:gd name="T57" fmla="*/ 4 h 6"/>
                  <a:gd name="T58" fmla="*/ 3 w 5"/>
                  <a:gd name="T59" fmla="*/ 5 h 6"/>
                  <a:gd name="T60" fmla="*/ 4 w 5"/>
                  <a:gd name="T61" fmla="*/ 5 h 6"/>
                  <a:gd name="T62" fmla="*/ 4 w 5"/>
                  <a:gd name="T63" fmla="*/ 6 h 6"/>
                  <a:gd name="T64" fmla="*/ 5 w 5"/>
                  <a:gd name="T65" fmla="*/ 6 h 6"/>
                  <a:gd name="T66" fmla="*/ 5 w 5"/>
                  <a:gd name="T6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 h="6">
                    <a:moveTo>
                      <a:pt x="5" y="6"/>
                    </a:moveTo>
                    <a:lnTo>
                      <a:pt x="5" y="5"/>
                    </a:lnTo>
                    <a:lnTo>
                      <a:pt x="4" y="5"/>
                    </a:lnTo>
                    <a:lnTo>
                      <a:pt x="4" y="4"/>
                    </a:lnTo>
                    <a:lnTo>
                      <a:pt x="3" y="4"/>
                    </a:lnTo>
                    <a:lnTo>
                      <a:pt x="3" y="4"/>
                    </a:lnTo>
                    <a:lnTo>
                      <a:pt x="2" y="4"/>
                    </a:lnTo>
                    <a:lnTo>
                      <a:pt x="2" y="3"/>
                    </a:lnTo>
                    <a:lnTo>
                      <a:pt x="3" y="3"/>
                    </a:lnTo>
                    <a:lnTo>
                      <a:pt x="3" y="2"/>
                    </a:lnTo>
                    <a:lnTo>
                      <a:pt x="4" y="2"/>
                    </a:lnTo>
                    <a:lnTo>
                      <a:pt x="4" y="1"/>
                    </a:lnTo>
                    <a:lnTo>
                      <a:pt x="5" y="1"/>
                    </a:lnTo>
                    <a:lnTo>
                      <a:pt x="5" y="0"/>
                    </a:lnTo>
                    <a:lnTo>
                      <a:pt x="4" y="0"/>
                    </a:lnTo>
                    <a:lnTo>
                      <a:pt x="4" y="1"/>
                    </a:lnTo>
                    <a:lnTo>
                      <a:pt x="3" y="1"/>
                    </a:lnTo>
                    <a:lnTo>
                      <a:pt x="3" y="2"/>
                    </a:lnTo>
                    <a:lnTo>
                      <a:pt x="2" y="2"/>
                    </a:lnTo>
                    <a:lnTo>
                      <a:pt x="2" y="3"/>
                    </a:lnTo>
                    <a:lnTo>
                      <a:pt x="2" y="3"/>
                    </a:lnTo>
                    <a:lnTo>
                      <a:pt x="2" y="0"/>
                    </a:lnTo>
                    <a:lnTo>
                      <a:pt x="0" y="0"/>
                    </a:lnTo>
                    <a:lnTo>
                      <a:pt x="0" y="6"/>
                    </a:lnTo>
                    <a:lnTo>
                      <a:pt x="2" y="6"/>
                    </a:lnTo>
                    <a:lnTo>
                      <a:pt x="2" y="4"/>
                    </a:lnTo>
                    <a:lnTo>
                      <a:pt x="2" y="4"/>
                    </a:lnTo>
                    <a:lnTo>
                      <a:pt x="2" y="4"/>
                    </a:lnTo>
                    <a:lnTo>
                      <a:pt x="3" y="4"/>
                    </a:lnTo>
                    <a:lnTo>
                      <a:pt x="3" y="5"/>
                    </a:lnTo>
                    <a:lnTo>
                      <a:pt x="4" y="5"/>
                    </a:lnTo>
                    <a:lnTo>
                      <a:pt x="4"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361" name="Freeform 231"/>
              <p:cNvSpPr>
                <a:spLocks/>
              </p:cNvSpPr>
              <p:nvPr/>
            </p:nvSpPr>
            <p:spPr bwMode="auto">
              <a:xfrm>
                <a:off x="5795020" y="2405264"/>
                <a:ext cx="37365" cy="44835"/>
              </a:xfrm>
              <a:custGeom>
                <a:avLst/>
                <a:gdLst>
                  <a:gd name="T0" fmla="*/ 5 w 5"/>
                  <a:gd name="T1" fmla="*/ 3 h 6"/>
                  <a:gd name="T2" fmla="*/ 5 w 5"/>
                  <a:gd name="T3" fmla="*/ 0 h 6"/>
                  <a:gd name="T4" fmla="*/ 4 w 5"/>
                  <a:gd name="T5" fmla="*/ 0 h 6"/>
                  <a:gd name="T6" fmla="*/ 4 w 5"/>
                  <a:gd name="T7" fmla="*/ 3 h 6"/>
                  <a:gd name="T8" fmla="*/ 4 w 5"/>
                  <a:gd name="T9" fmla="*/ 3 h 6"/>
                  <a:gd name="T10" fmla="*/ 4 w 5"/>
                  <a:gd name="T11" fmla="*/ 4 h 6"/>
                  <a:gd name="T12" fmla="*/ 3 w 5"/>
                  <a:gd name="T13" fmla="*/ 4 h 6"/>
                  <a:gd name="T14" fmla="*/ 3 w 5"/>
                  <a:gd name="T15" fmla="*/ 3 h 6"/>
                  <a:gd name="T16" fmla="*/ 2 w 5"/>
                  <a:gd name="T17" fmla="*/ 3 h 6"/>
                  <a:gd name="T18" fmla="*/ 2 w 5"/>
                  <a:gd name="T19" fmla="*/ 4 h 6"/>
                  <a:gd name="T20" fmla="*/ 1 w 5"/>
                  <a:gd name="T21" fmla="*/ 4 h 6"/>
                  <a:gd name="T22" fmla="*/ 1 w 5"/>
                  <a:gd name="T23" fmla="*/ 3 h 6"/>
                  <a:gd name="T24" fmla="*/ 0 w 5"/>
                  <a:gd name="T25" fmla="*/ 3 h 6"/>
                  <a:gd name="T26" fmla="*/ 0 w 5"/>
                  <a:gd name="T27" fmla="*/ 0 h 6"/>
                  <a:gd name="T28" fmla="*/ 0 w 5"/>
                  <a:gd name="T29" fmla="*/ 0 h 6"/>
                  <a:gd name="T30" fmla="*/ 0 w 5"/>
                  <a:gd name="T31" fmla="*/ 3 h 6"/>
                  <a:gd name="T32" fmla="*/ 0 w 5"/>
                  <a:gd name="T33" fmla="*/ 3 h 6"/>
                  <a:gd name="T34" fmla="*/ 0 w 5"/>
                  <a:gd name="T35" fmla="*/ 4 h 6"/>
                  <a:gd name="T36" fmla="*/ 1 w 5"/>
                  <a:gd name="T37" fmla="*/ 4 h 6"/>
                  <a:gd name="T38" fmla="*/ 1 w 5"/>
                  <a:gd name="T39" fmla="*/ 6 h 6"/>
                  <a:gd name="T40" fmla="*/ 2 w 5"/>
                  <a:gd name="T41" fmla="*/ 6 h 6"/>
                  <a:gd name="T42" fmla="*/ 2 w 5"/>
                  <a:gd name="T43" fmla="*/ 4 h 6"/>
                  <a:gd name="T44" fmla="*/ 3 w 5"/>
                  <a:gd name="T45" fmla="*/ 4 h 6"/>
                  <a:gd name="T46" fmla="*/ 3 w 5"/>
                  <a:gd name="T47" fmla="*/ 6 h 6"/>
                  <a:gd name="T48" fmla="*/ 4 w 5"/>
                  <a:gd name="T49" fmla="*/ 6 h 6"/>
                  <a:gd name="T50" fmla="*/ 4 w 5"/>
                  <a:gd name="T51" fmla="*/ 4 h 6"/>
                  <a:gd name="T52" fmla="*/ 4 w 5"/>
                  <a:gd name="T53" fmla="*/ 4 h 6"/>
                  <a:gd name="T54" fmla="*/ 4 w 5"/>
                  <a:gd name="T55" fmla="*/ 3 h 6"/>
                  <a:gd name="T56" fmla="*/ 5 w 5"/>
                  <a:gd name="T57" fmla="*/ 3 h 6"/>
                  <a:gd name="T58" fmla="*/ 5 w 5"/>
                  <a:gd name="T59"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6">
                    <a:moveTo>
                      <a:pt x="5" y="3"/>
                    </a:moveTo>
                    <a:lnTo>
                      <a:pt x="5" y="0"/>
                    </a:lnTo>
                    <a:lnTo>
                      <a:pt x="4" y="0"/>
                    </a:lnTo>
                    <a:lnTo>
                      <a:pt x="4" y="3"/>
                    </a:lnTo>
                    <a:lnTo>
                      <a:pt x="4" y="3"/>
                    </a:lnTo>
                    <a:lnTo>
                      <a:pt x="4" y="4"/>
                    </a:lnTo>
                    <a:lnTo>
                      <a:pt x="3" y="4"/>
                    </a:lnTo>
                    <a:lnTo>
                      <a:pt x="3" y="3"/>
                    </a:lnTo>
                    <a:lnTo>
                      <a:pt x="2" y="3"/>
                    </a:lnTo>
                    <a:lnTo>
                      <a:pt x="2" y="4"/>
                    </a:lnTo>
                    <a:lnTo>
                      <a:pt x="1" y="4"/>
                    </a:lnTo>
                    <a:lnTo>
                      <a:pt x="1" y="3"/>
                    </a:lnTo>
                    <a:lnTo>
                      <a:pt x="0" y="3"/>
                    </a:lnTo>
                    <a:lnTo>
                      <a:pt x="0" y="0"/>
                    </a:lnTo>
                    <a:lnTo>
                      <a:pt x="0" y="0"/>
                    </a:lnTo>
                    <a:lnTo>
                      <a:pt x="0" y="3"/>
                    </a:lnTo>
                    <a:lnTo>
                      <a:pt x="0" y="3"/>
                    </a:lnTo>
                    <a:lnTo>
                      <a:pt x="0" y="4"/>
                    </a:lnTo>
                    <a:lnTo>
                      <a:pt x="1" y="4"/>
                    </a:lnTo>
                    <a:lnTo>
                      <a:pt x="1" y="6"/>
                    </a:lnTo>
                    <a:lnTo>
                      <a:pt x="2" y="6"/>
                    </a:lnTo>
                    <a:lnTo>
                      <a:pt x="2" y="4"/>
                    </a:lnTo>
                    <a:lnTo>
                      <a:pt x="3" y="4"/>
                    </a:lnTo>
                    <a:lnTo>
                      <a:pt x="3" y="6"/>
                    </a:lnTo>
                    <a:lnTo>
                      <a:pt x="4" y="6"/>
                    </a:lnTo>
                    <a:lnTo>
                      <a:pt x="4" y="4"/>
                    </a:lnTo>
                    <a:lnTo>
                      <a:pt x="4" y="4"/>
                    </a:lnTo>
                    <a:lnTo>
                      <a:pt x="4" y="3"/>
                    </a:lnTo>
                    <a:lnTo>
                      <a:pt x="5" y="3"/>
                    </a:lnTo>
                    <a:lnTo>
                      <a:pt x="5"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433" name="Freeform 232"/>
              <p:cNvSpPr>
                <a:spLocks/>
              </p:cNvSpPr>
              <p:nvPr/>
            </p:nvSpPr>
            <p:spPr bwMode="auto">
              <a:xfrm>
                <a:off x="5839855" y="2405264"/>
                <a:ext cx="29890" cy="44835"/>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4 h 6"/>
                  <a:gd name="T20" fmla="*/ 3 w 4"/>
                  <a:gd name="T21" fmla="*/ 4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434" name="Freeform 233"/>
              <p:cNvSpPr>
                <a:spLocks noEditPoints="1"/>
              </p:cNvSpPr>
              <p:nvPr/>
            </p:nvSpPr>
            <p:spPr bwMode="auto">
              <a:xfrm>
                <a:off x="5899635" y="2405264"/>
                <a:ext cx="29890" cy="44835"/>
              </a:xfrm>
              <a:custGeom>
                <a:avLst/>
                <a:gdLst>
                  <a:gd name="T0" fmla="*/ 4 w 4"/>
                  <a:gd name="T1" fmla="*/ 4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3 h 6"/>
                  <a:gd name="T16" fmla="*/ 1 w 4"/>
                  <a:gd name="T17" fmla="*/ 3 h 6"/>
                  <a:gd name="T18" fmla="*/ 1 w 4"/>
                  <a:gd name="T19" fmla="*/ 4 h 6"/>
                  <a:gd name="T20" fmla="*/ 4 w 4"/>
                  <a:gd name="T21" fmla="*/ 4 h 6"/>
                  <a:gd name="T22" fmla="*/ 4 w 4"/>
                  <a:gd name="T23" fmla="*/ 4 h 6"/>
                  <a:gd name="T24" fmla="*/ 2 w 4"/>
                  <a:gd name="T25" fmla="*/ 4 h 6"/>
                  <a:gd name="T26" fmla="*/ 2 w 4"/>
                  <a:gd name="T27" fmla="*/ 5 h 6"/>
                  <a:gd name="T28" fmla="*/ 1 w 4"/>
                  <a:gd name="T29" fmla="*/ 5 h 6"/>
                  <a:gd name="T30" fmla="*/ 1 w 4"/>
                  <a:gd name="T31" fmla="*/ 6 h 6"/>
                  <a:gd name="T32" fmla="*/ 2 w 4"/>
                  <a:gd name="T33" fmla="*/ 6 h 6"/>
                  <a:gd name="T34" fmla="*/ 2 w 4"/>
                  <a:gd name="T35" fmla="*/ 5 h 6"/>
                  <a:gd name="T36" fmla="*/ 4 w 4"/>
                  <a:gd name="T37" fmla="*/ 5 h 6"/>
                  <a:gd name="T38" fmla="*/ 4 w 4"/>
                  <a:gd name="T39" fmla="*/ 4 h 6"/>
                  <a:gd name="T40" fmla="*/ 4 w 4"/>
                  <a:gd name="T41" fmla="*/ 4 h 6"/>
                  <a:gd name="T42" fmla="*/ 4 w 4"/>
                  <a:gd name="T43" fmla="*/ 4 h 6"/>
                  <a:gd name="T44" fmla="*/ 4 w 4"/>
                  <a:gd name="T45" fmla="*/ 3 h 6"/>
                  <a:gd name="T46" fmla="*/ 1 w 4"/>
                  <a:gd name="T47" fmla="*/ 3 h 6"/>
                  <a:gd name="T48" fmla="*/ 1 w 4"/>
                  <a:gd name="T49" fmla="*/ 1 h 6"/>
                  <a:gd name="T50" fmla="*/ 4 w 4"/>
                  <a:gd name="T51" fmla="*/ 1 h 6"/>
                  <a:gd name="T52" fmla="*/ 4 w 4"/>
                  <a:gd name="T53" fmla="*/ 3 h 6"/>
                  <a:gd name="T54" fmla="*/ 4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4" y="1"/>
                    </a:lnTo>
                    <a:lnTo>
                      <a:pt x="4" y="0"/>
                    </a:lnTo>
                    <a:lnTo>
                      <a:pt x="1" y="0"/>
                    </a:lnTo>
                    <a:lnTo>
                      <a:pt x="1" y="1"/>
                    </a:lnTo>
                    <a:lnTo>
                      <a:pt x="0" y="1"/>
                    </a:lnTo>
                    <a:lnTo>
                      <a:pt x="0" y="3"/>
                    </a:lnTo>
                    <a:lnTo>
                      <a:pt x="1" y="3"/>
                    </a:lnTo>
                    <a:lnTo>
                      <a:pt x="1" y="4"/>
                    </a:lnTo>
                    <a:lnTo>
                      <a:pt x="4" y="4"/>
                    </a:lnTo>
                    <a:lnTo>
                      <a:pt x="4" y="4"/>
                    </a:lnTo>
                    <a:lnTo>
                      <a:pt x="2" y="4"/>
                    </a:lnTo>
                    <a:lnTo>
                      <a:pt x="2" y="5"/>
                    </a:lnTo>
                    <a:lnTo>
                      <a:pt x="1" y="5"/>
                    </a:lnTo>
                    <a:lnTo>
                      <a:pt x="1" y="6"/>
                    </a:lnTo>
                    <a:lnTo>
                      <a:pt x="2" y="6"/>
                    </a:lnTo>
                    <a:lnTo>
                      <a:pt x="2" y="5"/>
                    </a:lnTo>
                    <a:lnTo>
                      <a:pt x="4" y="5"/>
                    </a:lnTo>
                    <a:lnTo>
                      <a:pt x="4" y="4"/>
                    </a:lnTo>
                    <a:lnTo>
                      <a:pt x="4" y="4"/>
                    </a:lnTo>
                    <a:lnTo>
                      <a:pt x="4" y="4"/>
                    </a:lnTo>
                    <a:close/>
                    <a:moveTo>
                      <a:pt x="4" y="3"/>
                    </a:moveTo>
                    <a:lnTo>
                      <a:pt x="1" y="3"/>
                    </a:lnTo>
                    <a:lnTo>
                      <a:pt x="1"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435" name="Freeform 234"/>
              <p:cNvSpPr>
                <a:spLocks/>
              </p:cNvSpPr>
              <p:nvPr/>
            </p:nvSpPr>
            <p:spPr bwMode="auto">
              <a:xfrm>
                <a:off x="5937000" y="2405264"/>
                <a:ext cx="22420" cy="44835"/>
              </a:xfrm>
              <a:custGeom>
                <a:avLst/>
                <a:gdLst>
                  <a:gd name="T0" fmla="*/ 3 w 3"/>
                  <a:gd name="T1" fmla="*/ 6 h 6"/>
                  <a:gd name="T2" fmla="*/ 3 w 3"/>
                  <a:gd name="T3" fmla="*/ 0 h 6"/>
                  <a:gd name="T4" fmla="*/ 1 w 3"/>
                  <a:gd name="T5" fmla="*/ 0 h 6"/>
                  <a:gd name="T6" fmla="*/ 1 w 3"/>
                  <a:gd name="T7" fmla="*/ 1 h 6"/>
                  <a:gd name="T8" fmla="*/ 1 w 3"/>
                  <a:gd name="T9" fmla="*/ 1 h 6"/>
                  <a:gd name="T10" fmla="*/ 1 w 3"/>
                  <a:gd name="T11" fmla="*/ 2 h 6"/>
                  <a:gd name="T12" fmla="*/ 0 w 3"/>
                  <a:gd name="T13" fmla="*/ 2 h 6"/>
                  <a:gd name="T14" fmla="*/ 0 w 3"/>
                  <a:gd name="T15" fmla="*/ 3 h 6"/>
                  <a:gd name="T16" fmla="*/ 1 w 3"/>
                  <a:gd name="T17" fmla="*/ 3 h 6"/>
                  <a:gd name="T18" fmla="*/ 1 w 3"/>
                  <a:gd name="T19" fmla="*/ 2 h 6"/>
                  <a:gd name="T20" fmla="*/ 1 w 3"/>
                  <a:gd name="T21" fmla="*/ 2 h 6"/>
                  <a:gd name="T22" fmla="*/ 1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1" y="0"/>
                    </a:lnTo>
                    <a:lnTo>
                      <a:pt x="1" y="1"/>
                    </a:lnTo>
                    <a:lnTo>
                      <a:pt x="1" y="1"/>
                    </a:lnTo>
                    <a:lnTo>
                      <a:pt x="1" y="2"/>
                    </a:lnTo>
                    <a:lnTo>
                      <a:pt x="0" y="2"/>
                    </a:lnTo>
                    <a:lnTo>
                      <a:pt x="0" y="3"/>
                    </a:lnTo>
                    <a:lnTo>
                      <a:pt x="1" y="3"/>
                    </a:lnTo>
                    <a:lnTo>
                      <a:pt x="1" y="2"/>
                    </a:lnTo>
                    <a:lnTo>
                      <a:pt x="1" y="2"/>
                    </a:lnTo>
                    <a:lnTo>
                      <a:pt x="1"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499" name="Freeform 235"/>
              <p:cNvSpPr>
                <a:spLocks noEditPoints="1"/>
              </p:cNvSpPr>
              <p:nvPr/>
            </p:nvSpPr>
            <p:spPr bwMode="auto">
              <a:xfrm>
                <a:off x="5959415" y="2405264"/>
                <a:ext cx="29890" cy="44835"/>
              </a:xfrm>
              <a:custGeom>
                <a:avLst/>
                <a:gdLst>
                  <a:gd name="T0" fmla="*/ 4 w 4"/>
                  <a:gd name="T1" fmla="*/ 5 h 6"/>
                  <a:gd name="T2" fmla="*/ 4 w 4"/>
                  <a:gd name="T3" fmla="*/ 4 h 6"/>
                  <a:gd name="T4" fmla="*/ 4 w 4"/>
                  <a:gd name="T5" fmla="*/ 4 h 6"/>
                  <a:gd name="T6" fmla="*/ 4 w 4"/>
                  <a:gd name="T7" fmla="*/ 3 h 6"/>
                  <a:gd name="T8" fmla="*/ 4 w 4"/>
                  <a:gd name="T9" fmla="*/ 3 h 6"/>
                  <a:gd name="T10" fmla="*/ 4 w 4"/>
                  <a:gd name="T11" fmla="*/ 1 h 6"/>
                  <a:gd name="T12" fmla="*/ 4 w 4"/>
                  <a:gd name="T13" fmla="*/ 1 h 6"/>
                  <a:gd name="T14" fmla="*/ 4 w 4"/>
                  <a:gd name="T15" fmla="*/ 0 h 6"/>
                  <a:gd name="T16" fmla="*/ 1 w 4"/>
                  <a:gd name="T17" fmla="*/ 0 h 6"/>
                  <a:gd name="T18" fmla="*/ 1 w 4"/>
                  <a:gd name="T19" fmla="*/ 1 h 6"/>
                  <a:gd name="T20" fmla="*/ 0 w 4"/>
                  <a:gd name="T21" fmla="*/ 1 h 6"/>
                  <a:gd name="T22" fmla="*/ 0 w 4"/>
                  <a:gd name="T23" fmla="*/ 3 h 6"/>
                  <a:gd name="T24" fmla="*/ 1 w 4"/>
                  <a:gd name="T25" fmla="*/ 3 h 6"/>
                  <a:gd name="T26" fmla="*/ 1 w 4"/>
                  <a:gd name="T27" fmla="*/ 4 h 6"/>
                  <a:gd name="T28" fmla="*/ 0 w 4"/>
                  <a:gd name="T29" fmla="*/ 4 h 6"/>
                  <a:gd name="T30" fmla="*/ 0 w 4"/>
                  <a:gd name="T31" fmla="*/ 5 h 6"/>
                  <a:gd name="T32" fmla="*/ 1 w 4"/>
                  <a:gd name="T33" fmla="*/ 5 h 6"/>
                  <a:gd name="T34" fmla="*/ 1 w 4"/>
                  <a:gd name="T35" fmla="*/ 6 h 6"/>
                  <a:gd name="T36" fmla="*/ 4 w 4"/>
                  <a:gd name="T37" fmla="*/ 6 h 6"/>
                  <a:gd name="T38" fmla="*/ 4 w 4"/>
                  <a:gd name="T39" fmla="*/ 5 h 6"/>
                  <a:gd name="T40" fmla="*/ 4 w 4"/>
                  <a:gd name="T41" fmla="*/ 5 h 6"/>
                  <a:gd name="T42" fmla="*/ 4 w 4"/>
                  <a:gd name="T43" fmla="*/ 5 h 6"/>
                  <a:gd name="T44" fmla="*/ 4 w 4"/>
                  <a:gd name="T45" fmla="*/ 3 h 6"/>
                  <a:gd name="T46" fmla="*/ 1 w 4"/>
                  <a:gd name="T47" fmla="*/ 3 h 6"/>
                  <a:gd name="T48" fmla="*/ 1 w 4"/>
                  <a:gd name="T49" fmla="*/ 1 h 6"/>
                  <a:gd name="T50" fmla="*/ 4 w 4"/>
                  <a:gd name="T51" fmla="*/ 1 h 6"/>
                  <a:gd name="T52" fmla="*/ 4 w 4"/>
                  <a:gd name="T53" fmla="*/ 3 h 6"/>
                  <a:gd name="T54" fmla="*/ 4 w 4"/>
                  <a:gd name="T55" fmla="*/ 3 h 6"/>
                  <a:gd name="T56" fmla="*/ 4 w 4"/>
                  <a:gd name="T57" fmla="*/ 5 h 6"/>
                  <a:gd name="T58" fmla="*/ 1 w 4"/>
                  <a:gd name="T59" fmla="*/ 5 h 6"/>
                  <a:gd name="T60" fmla="*/ 1 w 4"/>
                  <a:gd name="T61" fmla="*/ 4 h 6"/>
                  <a:gd name="T62" fmla="*/ 4 w 4"/>
                  <a:gd name="T63" fmla="*/ 4 h 6"/>
                  <a:gd name="T64" fmla="*/ 4 w 4"/>
                  <a:gd name="T65" fmla="*/ 5 h 6"/>
                  <a:gd name="T66" fmla="*/ 4 w 4"/>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5"/>
                    </a:moveTo>
                    <a:lnTo>
                      <a:pt x="4" y="4"/>
                    </a:lnTo>
                    <a:lnTo>
                      <a:pt x="4" y="4"/>
                    </a:lnTo>
                    <a:lnTo>
                      <a:pt x="4" y="3"/>
                    </a:lnTo>
                    <a:lnTo>
                      <a:pt x="4" y="3"/>
                    </a:lnTo>
                    <a:lnTo>
                      <a:pt x="4" y="1"/>
                    </a:lnTo>
                    <a:lnTo>
                      <a:pt x="4" y="1"/>
                    </a:lnTo>
                    <a:lnTo>
                      <a:pt x="4" y="0"/>
                    </a:lnTo>
                    <a:lnTo>
                      <a:pt x="1" y="0"/>
                    </a:lnTo>
                    <a:lnTo>
                      <a:pt x="1" y="1"/>
                    </a:lnTo>
                    <a:lnTo>
                      <a:pt x="0" y="1"/>
                    </a:lnTo>
                    <a:lnTo>
                      <a:pt x="0" y="3"/>
                    </a:lnTo>
                    <a:lnTo>
                      <a:pt x="1" y="3"/>
                    </a:lnTo>
                    <a:lnTo>
                      <a:pt x="1" y="4"/>
                    </a:lnTo>
                    <a:lnTo>
                      <a:pt x="0" y="4"/>
                    </a:lnTo>
                    <a:lnTo>
                      <a:pt x="0" y="5"/>
                    </a:lnTo>
                    <a:lnTo>
                      <a:pt x="1" y="5"/>
                    </a:lnTo>
                    <a:lnTo>
                      <a:pt x="1" y="6"/>
                    </a:lnTo>
                    <a:lnTo>
                      <a:pt x="4" y="6"/>
                    </a:lnTo>
                    <a:lnTo>
                      <a:pt x="4" y="5"/>
                    </a:lnTo>
                    <a:lnTo>
                      <a:pt x="4" y="5"/>
                    </a:lnTo>
                    <a:lnTo>
                      <a:pt x="4" y="5"/>
                    </a:lnTo>
                    <a:close/>
                    <a:moveTo>
                      <a:pt x="4" y="3"/>
                    </a:moveTo>
                    <a:lnTo>
                      <a:pt x="1" y="3"/>
                    </a:lnTo>
                    <a:lnTo>
                      <a:pt x="1" y="1"/>
                    </a:lnTo>
                    <a:lnTo>
                      <a:pt x="4" y="1"/>
                    </a:lnTo>
                    <a:lnTo>
                      <a:pt x="4" y="3"/>
                    </a:lnTo>
                    <a:lnTo>
                      <a:pt x="4" y="3"/>
                    </a:lnTo>
                    <a:close/>
                    <a:moveTo>
                      <a:pt x="4" y="5"/>
                    </a:moveTo>
                    <a:lnTo>
                      <a:pt x="1" y="5"/>
                    </a:lnTo>
                    <a:lnTo>
                      <a:pt x="1" y="4"/>
                    </a:lnTo>
                    <a:lnTo>
                      <a:pt x="4" y="4"/>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0" name="Freeform 236"/>
              <p:cNvSpPr>
                <a:spLocks noEditPoints="1"/>
              </p:cNvSpPr>
              <p:nvPr/>
            </p:nvSpPr>
            <p:spPr bwMode="auto">
              <a:xfrm>
                <a:off x="5996780" y="2405264"/>
                <a:ext cx="29890" cy="44835"/>
              </a:xfrm>
              <a:custGeom>
                <a:avLst/>
                <a:gdLst>
                  <a:gd name="T0" fmla="*/ 4 w 4"/>
                  <a:gd name="T1" fmla="*/ 5 h 6"/>
                  <a:gd name="T2" fmla="*/ 4 w 4"/>
                  <a:gd name="T3" fmla="*/ 4 h 6"/>
                  <a:gd name="T4" fmla="*/ 3 w 4"/>
                  <a:gd name="T5" fmla="*/ 4 h 6"/>
                  <a:gd name="T6" fmla="*/ 3 w 4"/>
                  <a:gd name="T7" fmla="*/ 3 h 6"/>
                  <a:gd name="T8" fmla="*/ 1 w 4"/>
                  <a:gd name="T9" fmla="*/ 3 h 6"/>
                  <a:gd name="T10" fmla="*/ 1 w 4"/>
                  <a:gd name="T11" fmla="*/ 2 h 6"/>
                  <a:gd name="T12" fmla="*/ 2 w 4"/>
                  <a:gd name="T13" fmla="*/ 2 h 6"/>
                  <a:gd name="T14" fmla="*/ 2 w 4"/>
                  <a:gd name="T15" fmla="*/ 1 h 6"/>
                  <a:gd name="T16" fmla="*/ 3 w 4"/>
                  <a:gd name="T17" fmla="*/ 1 h 6"/>
                  <a:gd name="T18" fmla="*/ 3 w 4"/>
                  <a:gd name="T19" fmla="*/ 0 h 6"/>
                  <a:gd name="T20" fmla="*/ 2 w 4"/>
                  <a:gd name="T21" fmla="*/ 0 h 6"/>
                  <a:gd name="T22" fmla="*/ 2 w 4"/>
                  <a:gd name="T23" fmla="*/ 1 h 6"/>
                  <a:gd name="T24" fmla="*/ 1 w 4"/>
                  <a:gd name="T25" fmla="*/ 1 h 6"/>
                  <a:gd name="T26" fmla="*/ 1 w 4"/>
                  <a:gd name="T27" fmla="*/ 2 h 6"/>
                  <a:gd name="T28" fmla="*/ 0 w 4"/>
                  <a:gd name="T29" fmla="*/ 2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 name="T44" fmla="*/ 3 w 4"/>
                  <a:gd name="T45" fmla="*/ 5 h 6"/>
                  <a:gd name="T46" fmla="*/ 1 w 4"/>
                  <a:gd name="T47" fmla="*/ 5 h 6"/>
                  <a:gd name="T48" fmla="*/ 1 w 4"/>
                  <a:gd name="T49" fmla="*/ 4 h 6"/>
                  <a:gd name="T50" fmla="*/ 3 w 4"/>
                  <a:gd name="T51" fmla="*/ 4 h 6"/>
                  <a:gd name="T52" fmla="*/ 3 w 4"/>
                  <a:gd name="T53" fmla="*/ 5 h 6"/>
                  <a:gd name="T54" fmla="*/ 3 w 4"/>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5"/>
                    </a:moveTo>
                    <a:lnTo>
                      <a:pt x="4" y="4"/>
                    </a:lnTo>
                    <a:lnTo>
                      <a:pt x="3" y="4"/>
                    </a:lnTo>
                    <a:lnTo>
                      <a:pt x="3" y="3"/>
                    </a:lnTo>
                    <a:lnTo>
                      <a:pt x="1" y="3"/>
                    </a:lnTo>
                    <a:lnTo>
                      <a:pt x="1" y="2"/>
                    </a:lnTo>
                    <a:lnTo>
                      <a:pt x="2" y="2"/>
                    </a:lnTo>
                    <a:lnTo>
                      <a:pt x="2" y="1"/>
                    </a:lnTo>
                    <a:lnTo>
                      <a:pt x="3" y="1"/>
                    </a:lnTo>
                    <a:lnTo>
                      <a:pt x="3" y="0"/>
                    </a:lnTo>
                    <a:lnTo>
                      <a:pt x="2" y="0"/>
                    </a:lnTo>
                    <a:lnTo>
                      <a:pt x="2" y="1"/>
                    </a:lnTo>
                    <a:lnTo>
                      <a:pt x="1" y="1"/>
                    </a:lnTo>
                    <a:lnTo>
                      <a:pt x="1" y="2"/>
                    </a:lnTo>
                    <a:lnTo>
                      <a:pt x="0" y="2"/>
                    </a:lnTo>
                    <a:lnTo>
                      <a:pt x="0" y="5"/>
                    </a:lnTo>
                    <a:lnTo>
                      <a:pt x="1" y="5"/>
                    </a:lnTo>
                    <a:lnTo>
                      <a:pt x="1" y="6"/>
                    </a:lnTo>
                    <a:lnTo>
                      <a:pt x="3" y="6"/>
                    </a:lnTo>
                    <a:lnTo>
                      <a:pt x="3" y="5"/>
                    </a:lnTo>
                    <a:lnTo>
                      <a:pt x="4" y="5"/>
                    </a:lnTo>
                    <a:lnTo>
                      <a:pt x="4" y="5"/>
                    </a:lnTo>
                    <a:close/>
                    <a:moveTo>
                      <a:pt x="3" y="5"/>
                    </a:moveTo>
                    <a:lnTo>
                      <a:pt x="1" y="5"/>
                    </a:lnTo>
                    <a:lnTo>
                      <a:pt x="1"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1" name="Freeform 237"/>
              <p:cNvSpPr>
                <a:spLocks/>
              </p:cNvSpPr>
              <p:nvPr/>
            </p:nvSpPr>
            <p:spPr bwMode="auto">
              <a:xfrm>
                <a:off x="6034140" y="2442629"/>
                <a:ext cx="7475" cy="7475"/>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2" name="Freeform 238"/>
              <p:cNvSpPr>
                <a:spLocks/>
              </p:cNvSpPr>
              <p:nvPr/>
            </p:nvSpPr>
            <p:spPr bwMode="auto">
              <a:xfrm>
                <a:off x="6049085" y="2405264"/>
                <a:ext cx="29890" cy="44835"/>
              </a:xfrm>
              <a:custGeom>
                <a:avLst/>
                <a:gdLst>
                  <a:gd name="T0" fmla="*/ 4 w 4"/>
                  <a:gd name="T1" fmla="*/ 3 h 6"/>
                  <a:gd name="T2" fmla="*/ 4 w 4"/>
                  <a:gd name="T3" fmla="*/ 0 h 6"/>
                  <a:gd name="T4" fmla="*/ 0 w 4"/>
                  <a:gd name="T5" fmla="*/ 0 h 6"/>
                  <a:gd name="T6" fmla="*/ 0 w 4"/>
                  <a:gd name="T7" fmla="*/ 1 h 6"/>
                  <a:gd name="T8" fmla="*/ 3 w 4"/>
                  <a:gd name="T9" fmla="*/ 1 h 6"/>
                  <a:gd name="T10" fmla="*/ 3 w 4"/>
                  <a:gd name="T11" fmla="*/ 3 h 6"/>
                  <a:gd name="T12" fmla="*/ 3 w 4"/>
                  <a:gd name="T13" fmla="*/ 3 h 6"/>
                  <a:gd name="T14" fmla="*/ 3 w 4"/>
                  <a:gd name="T15" fmla="*/ 4 h 6"/>
                  <a:gd name="T16" fmla="*/ 2 w 4"/>
                  <a:gd name="T17" fmla="*/ 4 h 6"/>
                  <a:gd name="T18" fmla="*/ 2 w 4"/>
                  <a:gd name="T19" fmla="*/ 6 h 6"/>
                  <a:gd name="T20" fmla="*/ 3 w 4"/>
                  <a:gd name="T21" fmla="*/ 6 h 6"/>
                  <a:gd name="T22" fmla="*/ 3 w 4"/>
                  <a:gd name="T23" fmla="*/ 4 h 6"/>
                  <a:gd name="T24" fmla="*/ 3 w 4"/>
                  <a:gd name="T25" fmla="*/ 4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3" y="1"/>
                    </a:lnTo>
                    <a:lnTo>
                      <a:pt x="3" y="3"/>
                    </a:lnTo>
                    <a:lnTo>
                      <a:pt x="3" y="3"/>
                    </a:lnTo>
                    <a:lnTo>
                      <a:pt x="3" y="4"/>
                    </a:lnTo>
                    <a:lnTo>
                      <a:pt x="2" y="4"/>
                    </a:lnTo>
                    <a:lnTo>
                      <a:pt x="2" y="6"/>
                    </a:lnTo>
                    <a:lnTo>
                      <a:pt x="3" y="6"/>
                    </a:lnTo>
                    <a:lnTo>
                      <a:pt x="3"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3" name="Freeform 239"/>
              <p:cNvSpPr>
                <a:spLocks/>
              </p:cNvSpPr>
              <p:nvPr/>
            </p:nvSpPr>
            <p:spPr bwMode="auto">
              <a:xfrm>
                <a:off x="6086450" y="2405264"/>
                <a:ext cx="29890" cy="44835"/>
              </a:xfrm>
              <a:custGeom>
                <a:avLst/>
                <a:gdLst>
                  <a:gd name="T0" fmla="*/ 4 w 4"/>
                  <a:gd name="T1" fmla="*/ 3 h 6"/>
                  <a:gd name="T2" fmla="*/ 4 w 4"/>
                  <a:gd name="T3" fmla="*/ 0 h 6"/>
                  <a:gd name="T4" fmla="*/ 0 w 4"/>
                  <a:gd name="T5" fmla="*/ 0 h 6"/>
                  <a:gd name="T6" fmla="*/ 0 w 4"/>
                  <a:gd name="T7" fmla="*/ 1 h 6"/>
                  <a:gd name="T8" fmla="*/ 3 w 4"/>
                  <a:gd name="T9" fmla="*/ 1 h 6"/>
                  <a:gd name="T10" fmla="*/ 3 w 4"/>
                  <a:gd name="T11" fmla="*/ 3 h 6"/>
                  <a:gd name="T12" fmla="*/ 2 w 4"/>
                  <a:gd name="T13" fmla="*/ 3 h 6"/>
                  <a:gd name="T14" fmla="*/ 2 w 4"/>
                  <a:gd name="T15" fmla="*/ 4 h 6"/>
                  <a:gd name="T16" fmla="*/ 2 w 4"/>
                  <a:gd name="T17" fmla="*/ 4 h 6"/>
                  <a:gd name="T18" fmla="*/ 2 w 4"/>
                  <a:gd name="T19" fmla="*/ 6 h 6"/>
                  <a:gd name="T20" fmla="*/ 2 w 4"/>
                  <a:gd name="T21" fmla="*/ 6 h 6"/>
                  <a:gd name="T22" fmla="*/ 2 w 4"/>
                  <a:gd name="T23" fmla="*/ 4 h 6"/>
                  <a:gd name="T24" fmla="*/ 3 w 4"/>
                  <a:gd name="T25" fmla="*/ 4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3" y="1"/>
                    </a:lnTo>
                    <a:lnTo>
                      <a:pt x="3" y="3"/>
                    </a:lnTo>
                    <a:lnTo>
                      <a:pt x="2" y="3"/>
                    </a:lnTo>
                    <a:lnTo>
                      <a:pt x="2" y="4"/>
                    </a:lnTo>
                    <a:lnTo>
                      <a:pt x="2" y="4"/>
                    </a:lnTo>
                    <a:lnTo>
                      <a:pt x="2" y="6"/>
                    </a:lnTo>
                    <a:lnTo>
                      <a:pt x="2" y="6"/>
                    </a:lnTo>
                    <a:lnTo>
                      <a:pt x="2"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4" name="Freeform 240"/>
              <p:cNvSpPr>
                <a:spLocks/>
              </p:cNvSpPr>
              <p:nvPr/>
            </p:nvSpPr>
            <p:spPr bwMode="auto">
              <a:xfrm>
                <a:off x="6123811" y="2405264"/>
                <a:ext cx="14945" cy="44835"/>
              </a:xfrm>
              <a:custGeom>
                <a:avLst/>
                <a:gdLst>
                  <a:gd name="T0" fmla="*/ 2 w 2"/>
                  <a:gd name="T1" fmla="*/ 6 h 6"/>
                  <a:gd name="T2" fmla="*/ 2 w 2"/>
                  <a:gd name="T3" fmla="*/ 0 h 6"/>
                  <a:gd name="T4" fmla="*/ 1 w 2"/>
                  <a:gd name="T5" fmla="*/ 0 h 6"/>
                  <a:gd name="T6" fmla="*/ 1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1" y="1"/>
                    </a:lnTo>
                    <a:lnTo>
                      <a:pt x="1" y="2"/>
                    </a:lnTo>
                    <a:lnTo>
                      <a:pt x="0" y="2"/>
                    </a:lnTo>
                    <a:lnTo>
                      <a:pt x="0" y="3"/>
                    </a:lnTo>
                    <a:lnTo>
                      <a:pt x="1" y="3"/>
                    </a:lnTo>
                    <a:lnTo>
                      <a:pt x="1"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5" name="Freeform 241"/>
              <p:cNvSpPr>
                <a:spLocks/>
              </p:cNvSpPr>
              <p:nvPr/>
            </p:nvSpPr>
            <p:spPr bwMode="auto">
              <a:xfrm>
                <a:off x="5077658" y="2487464"/>
                <a:ext cx="29890" cy="37365"/>
              </a:xfrm>
              <a:custGeom>
                <a:avLst/>
                <a:gdLst>
                  <a:gd name="T0" fmla="*/ 4 w 4"/>
                  <a:gd name="T1" fmla="*/ 0 h 5"/>
                  <a:gd name="T2" fmla="*/ 4 w 4"/>
                  <a:gd name="T3" fmla="*/ 0 h 5"/>
                  <a:gd name="T4" fmla="*/ 0 w 4"/>
                  <a:gd name="T5" fmla="*/ 0 h 5"/>
                  <a:gd name="T6" fmla="*/ 0 w 4"/>
                  <a:gd name="T7" fmla="*/ 0 h 5"/>
                  <a:gd name="T8" fmla="*/ 1 w 4"/>
                  <a:gd name="T9" fmla="*/ 0 h 5"/>
                  <a:gd name="T10" fmla="*/ 1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1" y="0"/>
                    </a:lnTo>
                    <a:lnTo>
                      <a:pt x="1"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6" name="Freeform 242"/>
              <p:cNvSpPr>
                <a:spLocks/>
              </p:cNvSpPr>
              <p:nvPr/>
            </p:nvSpPr>
            <p:spPr bwMode="auto">
              <a:xfrm>
                <a:off x="5107548" y="2487464"/>
                <a:ext cx="29890" cy="37365"/>
              </a:xfrm>
              <a:custGeom>
                <a:avLst/>
                <a:gdLst>
                  <a:gd name="T0" fmla="*/ 4 w 4"/>
                  <a:gd name="T1" fmla="*/ 4 h 5"/>
                  <a:gd name="T2" fmla="*/ 4 w 4"/>
                  <a:gd name="T3" fmla="*/ 0 h 5"/>
                  <a:gd name="T4" fmla="*/ 4 w 4"/>
                  <a:gd name="T5" fmla="*/ 0 h 5"/>
                  <a:gd name="T6" fmla="*/ 4 w 4"/>
                  <a:gd name="T7" fmla="*/ 4 h 5"/>
                  <a:gd name="T8" fmla="*/ 2 w 4"/>
                  <a:gd name="T9" fmla="*/ 4 h 5"/>
                  <a:gd name="T10" fmla="*/ 2 w 4"/>
                  <a:gd name="T11" fmla="*/ 0 h 5"/>
                  <a:gd name="T12" fmla="*/ 0 w 4"/>
                  <a:gd name="T13" fmla="*/ 0 h 5"/>
                  <a:gd name="T14" fmla="*/ 0 w 4"/>
                  <a:gd name="T15" fmla="*/ 4 h 5"/>
                  <a:gd name="T16" fmla="*/ 2 w 4"/>
                  <a:gd name="T17" fmla="*/ 4 h 5"/>
                  <a:gd name="T18" fmla="*/ 2 w 4"/>
                  <a:gd name="T19" fmla="*/ 5 h 5"/>
                  <a:gd name="T20" fmla="*/ 4 w 4"/>
                  <a:gd name="T21" fmla="*/ 5 h 5"/>
                  <a:gd name="T22" fmla="*/ 4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4" y="0"/>
                    </a:lnTo>
                    <a:lnTo>
                      <a:pt x="4" y="4"/>
                    </a:lnTo>
                    <a:lnTo>
                      <a:pt x="2" y="4"/>
                    </a:lnTo>
                    <a:lnTo>
                      <a:pt x="2" y="0"/>
                    </a:lnTo>
                    <a:lnTo>
                      <a:pt x="0" y="0"/>
                    </a:lnTo>
                    <a:lnTo>
                      <a:pt x="0" y="4"/>
                    </a:lnTo>
                    <a:lnTo>
                      <a:pt x="2" y="4"/>
                    </a:lnTo>
                    <a:lnTo>
                      <a:pt x="2" y="5"/>
                    </a:lnTo>
                    <a:lnTo>
                      <a:pt x="4" y="5"/>
                    </a:lnTo>
                    <a:lnTo>
                      <a:pt x="4"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7" name="Freeform 243"/>
              <p:cNvSpPr>
                <a:spLocks noEditPoints="1"/>
              </p:cNvSpPr>
              <p:nvPr/>
            </p:nvSpPr>
            <p:spPr bwMode="auto">
              <a:xfrm>
                <a:off x="5152383" y="2487464"/>
                <a:ext cx="29890" cy="37365"/>
              </a:xfrm>
              <a:custGeom>
                <a:avLst/>
                <a:gdLst>
                  <a:gd name="T0" fmla="*/ 4 w 4"/>
                  <a:gd name="T1" fmla="*/ 5 h 5"/>
                  <a:gd name="T2" fmla="*/ 4 w 4"/>
                  <a:gd name="T3" fmla="*/ 4 h 5"/>
                  <a:gd name="T4" fmla="*/ 2 w 4"/>
                  <a:gd name="T5" fmla="*/ 4 h 5"/>
                  <a:gd name="T6" fmla="*/ 2 w 4"/>
                  <a:gd name="T7" fmla="*/ 2 h 5"/>
                  <a:gd name="T8" fmla="*/ 4 w 4"/>
                  <a:gd name="T9" fmla="*/ 2 h 5"/>
                  <a:gd name="T10" fmla="*/ 4 w 4"/>
                  <a:gd name="T11" fmla="*/ 0 h 5"/>
                  <a:gd name="T12" fmla="*/ 2 w 4"/>
                  <a:gd name="T13" fmla="*/ 0 h 5"/>
                  <a:gd name="T14" fmla="*/ 2 w 4"/>
                  <a:gd name="T15" fmla="*/ 0 h 5"/>
                  <a:gd name="T16" fmla="*/ 0 w 4"/>
                  <a:gd name="T17" fmla="*/ 0 h 5"/>
                  <a:gd name="T18" fmla="*/ 0 w 4"/>
                  <a:gd name="T19" fmla="*/ 5 h 5"/>
                  <a:gd name="T20" fmla="*/ 0 w 4"/>
                  <a:gd name="T21" fmla="*/ 5 h 5"/>
                  <a:gd name="T22" fmla="*/ 0 w 4"/>
                  <a:gd name="T23" fmla="*/ 3 h 5"/>
                  <a:gd name="T24" fmla="*/ 2 w 4"/>
                  <a:gd name="T25" fmla="*/ 3 h 5"/>
                  <a:gd name="T26" fmla="*/ 2 w 4"/>
                  <a:gd name="T27" fmla="*/ 4 h 5"/>
                  <a:gd name="T28" fmla="*/ 2 w 4"/>
                  <a:gd name="T29" fmla="*/ 4 h 5"/>
                  <a:gd name="T30" fmla="*/ 2 w 4"/>
                  <a:gd name="T31" fmla="*/ 5 h 5"/>
                  <a:gd name="T32" fmla="*/ 4 w 4"/>
                  <a:gd name="T33" fmla="*/ 5 h 5"/>
                  <a:gd name="T34" fmla="*/ 4 w 4"/>
                  <a:gd name="T35" fmla="*/ 5 h 5"/>
                  <a:gd name="T36" fmla="*/ 2 w 4"/>
                  <a:gd name="T37" fmla="*/ 2 h 5"/>
                  <a:gd name="T38" fmla="*/ 0 w 4"/>
                  <a:gd name="T39" fmla="*/ 2 h 5"/>
                  <a:gd name="T40" fmla="*/ 0 w 4"/>
                  <a:gd name="T41" fmla="*/ 0 h 5"/>
                  <a:gd name="T42" fmla="*/ 2 w 4"/>
                  <a:gd name="T43" fmla="*/ 0 h 5"/>
                  <a:gd name="T44" fmla="*/ 2 w 4"/>
                  <a:gd name="T45" fmla="*/ 2 h 5"/>
                  <a:gd name="T46" fmla="*/ 2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2" y="4"/>
                    </a:lnTo>
                    <a:lnTo>
                      <a:pt x="2" y="2"/>
                    </a:lnTo>
                    <a:lnTo>
                      <a:pt x="4" y="2"/>
                    </a:lnTo>
                    <a:lnTo>
                      <a:pt x="4" y="0"/>
                    </a:lnTo>
                    <a:lnTo>
                      <a:pt x="2" y="0"/>
                    </a:lnTo>
                    <a:lnTo>
                      <a:pt x="2" y="0"/>
                    </a:lnTo>
                    <a:lnTo>
                      <a:pt x="0" y="0"/>
                    </a:lnTo>
                    <a:lnTo>
                      <a:pt x="0" y="5"/>
                    </a:lnTo>
                    <a:lnTo>
                      <a:pt x="0" y="5"/>
                    </a:lnTo>
                    <a:lnTo>
                      <a:pt x="0" y="3"/>
                    </a:lnTo>
                    <a:lnTo>
                      <a:pt x="2" y="3"/>
                    </a:lnTo>
                    <a:lnTo>
                      <a:pt x="2" y="4"/>
                    </a:lnTo>
                    <a:lnTo>
                      <a:pt x="2" y="4"/>
                    </a:lnTo>
                    <a:lnTo>
                      <a:pt x="2" y="5"/>
                    </a:lnTo>
                    <a:lnTo>
                      <a:pt x="4" y="5"/>
                    </a:lnTo>
                    <a:lnTo>
                      <a:pt x="4" y="5"/>
                    </a:lnTo>
                    <a:close/>
                    <a:moveTo>
                      <a:pt x="2" y="2"/>
                    </a:moveTo>
                    <a:lnTo>
                      <a:pt x="0" y="2"/>
                    </a:lnTo>
                    <a:lnTo>
                      <a:pt x="0" y="0"/>
                    </a:lnTo>
                    <a:lnTo>
                      <a:pt x="2" y="0"/>
                    </a:lnTo>
                    <a:lnTo>
                      <a:pt x="2" y="2"/>
                    </a:lnTo>
                    <a:lnTo>
                      <a:pt x="2"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8" name="Freeform 244"/>
              <p:cNvSpPr>
                <a:spLocks noEditPoints="1"/>
              </p:cNvSpPr>
              <p:nvPr/>
            </p:nvSpPr>
            <p:spPr bwMode="auto">
              <a:xfrm>
                <a:off x="5182274" y="2487464"/>
                <a:ext cx="29890" cy="37365"/>
              </a:xfrm>
              <a:custGeom>
                <a:avLst/>
                <a:gdLst>
                  <a:gd name="T0" fmla="*/ 4 w 4"/>
                  <a:gd name="T1" fmla="*/ 4 h 5"/>
                  <a:gd name="T2" fmla="*/ 4 w 4"/>
                  <a:gd name="T3" fmla="*/ 3 h 5"/>
                  <a:gd name="T4" fmla="*/ 4 w 4"/>
                  <a:gd name="T5" fmla="*/ 3 h 5"/>
                  <a:gd name="T6" fmla="*/ 4 w 4"/>
                  <a:gd name="T7" fmla="*/ 2 h 5"/>
                  <a:gd name="T8" fmla="*/ 4 w 4"/>
                  <a:gd name="T9" fmla="*/ 2 h 5"/>
                  <a:gd name="T10" fmla="*/ 4 w 4"/>
                  <a:gd name="T11" fmla="*/ 0 h 5"/>
                  <a:gd name="T12" fmla="*/ 4 w 4"/>
                  <a:gd name="T13" fmla="*/ 0 h 5"/>
                  <a:gd name="T14" fmla="*/ 4 w 4"/>
                  <a:gd name="T15" fmla="*/ 0 h 5"/>
                  <a:gd name="T16" fmla="*/ 0 w 4"/>
                  <a:gd name="T17" fmla="*/ 0 h 5"/>
                  <a:gd name="T18" fmla="*/ 0 w 4"/>
                  <a:gd name="T19" fmla="*/ 5 h 5"/>
                  <a:gd name="T20" fmla="*/ 4 w 4"/>
                  <a:gd name="T21" fmla="*/ 5 h 5"/>
                  <a:gd name="T22" fmla="*/ 4 w 4"/>
                  <a:gd name="T23" fmla="*/ 4 h 5"/>
                  <a:gd name="T24" fmla="*/ 4 w 4"/>
                  <a:gd name="T25" fmla="*/ 4 h 5"/>
                  <a:gd name="T26" fmla="*/ 4 w 4"/>
                  <a:gd name="T27" fmla="*/ 4 h 5"/>
                  <a:gd name="T28" fmla="*/ 4 w 4"/>
                  <a:gd name="T29" fmla="*/ 2 h 5"/>
                  <a:gd name="T30" fmla="*/ 1 w 4"/>
                  <a:gd name="T31" fmla="*/ 2 h 5"/>
                  <a:gd name="T32" fmla="*/ 1 w 4"/>
                  <a:gd name="T33" fmla="*/ 0 h 5"/>
                  <a:gd name="T34" fmla="*/ 4 w 4"/>
                  <a:gd name="T35" fmla="*/ 0 h 5"/>
                  <a:gd name="T36" fmla="*/ 4 w 4"/>
                  <a:gd name="T37" fmla="*/ 2 h 5"/>
                  <a:gd name="T38" fmla="*/ 4 w 4"/>
                  <a:gd name="T39" fmla="*/ 2 h 5"/>
                  <a:gd name="T40" fmla="*/ 4 w 4"/>
                  <a:gd name="T41" fmla="*/ 4 h 5"/>
                  <a:gd name="T42" fmla="*/ 1 w 4"/>
                  <a:gd name="T43" fmla="*/ 4 h 5"/>
                  <a:gd name="T44" fmla="*/ 1 w 4"/>
                  <a:gd name="T45" fmla="*/ 3 h 5"/>
                  <a:gd name="T46" fmla="*/ 4 w 4"/>
                  <a:gd name="T47" fmla="*/ 3 h 5"/>
                  <a:gd name="T48" fmla="*/ 4 w 4"/>
                  <a:gd name="T49" fmla="*/ 4 h 5"/>
                  <a:gd name="T50" fmla="*/ 4 w 4"/>
                  <a:gd name="T5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5">
                    <a:moveTo>
                      <a:pt x="4" y="4"/>
                    </a:moveTo>
                    <a:lnTo>
                      <a:pt x="4" y="3"/>
                    </a:lnTo>
                    <a:lnTo>
                      <a:pt x="4" y="3"/>
                    </a:lnTo>
                    <a:lnTo>
                      <a:pt x="4" y="2"/>
                    </a:lnTo>
                    <a:lnTo>
                      <a:pt x="4" y="2"/>
                    </a:lnTo>
                    <a:lnTo>
                      <a:pt x="4" y="0"/>
                    </a:lnTo>
                    <a:lnTo>
                      <a:pt x="4" y="0"/>
                    </a:lnTo>
                    <a:lnTo>
                      <a:pt x="4" y="0"/>
                    </a:lnTo>
                    <a:lnTo>
                      <a:pt x="0" y="0"/>
                    </a:lnTo>
                    <a:lnTo>
                      <a:pt x="0" y="5"/>
                    </a:lnTo>
                    <a:lnTo>
                      <a:pt x="4" y="5"/>
                    </a:lnTo>
                    <a:lnTo>
                      <a:pt x="4" y="4"/>
                    </a:lnTo>
                    <a:lnTo>
                      <a:pt x="4" y="4"/>
                    </a:lnTo>
                    <a:lnTo>
                      <a:pt x="4" y="4"/>
                    </a:lnTo>
                    <a:close/>
                    <a:moveTo>
                      <a:pt x="4" y="2"/>
                    </a:moveTo>
                    <a:lnTo>
                      <a:pt x="1" y="2"/>
                    </a:lnTo>
                    <a:lnTo>
                      <a:pt x="1" y="0"/>
                    </a:lnTo>
                    <a:lnTo>
                      <a:pt x="4" y="0"/>
                    </a:lnTo>
                    <a:lnTo>
                      <a:pt x="4" y="2"/>
                    </a:lnTo>
                    <a:lnTo>
                      <a:pt x="4" y="2"/>
                    </a:lnTo>
                    <a:close/>
                    <a:moveTo>
                      <a:pt x="4" y="4"/>
                    </a:moveTo>
                    <a:lnTo>
                      <a:pt x="1" y="4"/>
                    </a:lnTo>
                    <a:lnTo>
                      <a:pt x="1" y="3"/>
                    </a:lnTo>
                    <a:lnTo>
                      <a:pt x="4" y="3"/>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09" name="Freeform 245"/>
              <p:cNvSpPr>
                <a:spLocks/>
              </p:cNvSpPr>
              <p:nvPr/>
            </p:nvSpPr>
            <p:spPr bwMode="auto">
              <a:xfrm>
                <a:off x="5234584" y="2487464"/>
                <a:ext cx="29890" cy="37365"/>
              </a:xfrm>
              <a:custGeom>
                <a:avLst/>
                <a:gdLst>
                  <a:gd name="T0" fmla="*/ 4 w 4"/>
                  <a:gd name="T1" fmla="*/ 5 h 5"/>
                  <a:gd name="T2" fmla="*/ 4 w 4"/>
                  <a:gd name="T3" fmla="*/ 0 h 5"/>
                  <a:gd name="T4" fmla="*/ 3 w 4"/>
                  <a:gd name="T5" fmla="*/ 0 h 5"/>
                  <a:gd name="T6" fmla="*/ 3 w 4"/>
                  <a:gd name="T7" fmla="*/ 2 h 5"/>
                  <a:gd name="T8" fmla="*/ 1 w 4"/>
                  <a:gd name="T9" fmla="*/ 2 h 5"/>
                  <a:gd name="T10" fmla="*/ 1 w 4"/>
                  <a:gd name="T11" fmla="*/ 0 h 5"/>
                  <a:gd name="T12" fmla="*/ 0 w 4"/>
                  <a:gd name="T13" fmla="*/ 0 h 5"/>
                  <a:gd name="T14" fmla="*/ 0 w 4"/>
                  <a:gd name="T15" fmla="*/ 5 h 5"/>
                  <a:gd name="T16" fmla="*/ 1 w 4"/>
                  <a:gd name="T17" fmla="*/ 5 h 5"/>
                  <a:gd name="T18" fmla="*/ 1 w 4"/>
                  <a:gd name="T19" fmla="*/ 3 h 5"/>
                  <a:gd name="T20" fmla="*/ 3 w 4"/>
                  <a:gd name="T21" fmla="*/ 3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2"/>
                    </a:lnTo>
                    <a:lnTo>
                      <a:pt x="1" y="2"/>
                    </a:lnTo>
                    <a:lnTo>
                      <a:pt x="1" y="0"/>
                    </a:lnTo>
                    <a:lnTo>
                      <a:pt x="0" y="0"/>
                    </a:lnTo>
                    <a:lnTo>
                      <a:pt x="0" y="5"/>
                    </a:lnTo>
                    <a:lnTo>
                      <a:pt x="1" y="5"/>
                    </a:lnTo>
                    <a:lnTo>
                      <a:pt x="1"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0" name="Freeform 246"/>
              <p:cNvSpPr>
                <a:spLocks/>
              </p:cNvSpPr>
              <p:nvPr/>
            </p:nvSpPr>
            <p:spPr bwMode="auto">
              <a:xfrm>
                <a:off x="5271944" y="2487464"/>
                <a:ext cx="22420" cy="37365"/>
              </a:xfrm>
              <a:custGeom>
                <a:avLst/>
                <a:gdLst>
                  <a:gd name="T0" fmla="*/ 3 w 3"/>
                  <a:gd name="T1" fmla="*/ 5 h 5"/>
                  <a:gd name="T2" fmla="*/ 3 w 3"/>
                  <a:gd name="T3" fmla="*/ 4 h 5"/>
                  <a:gd name="T4" fmla="*/ 0 w 3"/>
                  <a:gd name="T5" fmla="*/ 4 h 5"/>
                  <a:gd name="T6" fmla="*/ 0 w 3"/>
                  <a:gd name="T7" fmla="*/ 3 h 5"/>
                  <a:gd name="T8" fmla="*/ 3 w 3"/>
                  <a:gd name="T9" fmla="*/ 3 h 5"/>
                  <a:gd name="T10" fmla="*/ 3 w 3"/>
                  <a:gd name="T11" fmla="*/ 2 h 5"/>
                  <a:gd name="T12" fmla="*/ 0 w 3"/>
                  <a:gd name="T13" fmla="*/ 2 h 5"/>
                  <a:gd name="T14" fmla="*/ 0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0" y="4"/>
                    </a:lnTo>
                    <a:lnTo>
                      <a:pt x="0" y="3"/>
                    </a:lnTo>
                    <a:lnTo>
                      <a:pt x="3" y="3"/>
                    </a:lnTo>
                    <a:lnTo>
                      <a:pt x="3" y="2"/>
                    </a:lnTo>
                    <a:lnTo>
                      <a:pt x="0" y="2"/>
                    </a:lnTo>
                    <a:lnTo>
                      <a:pt x="0"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1" name="Freeform 247"/>
              <p:cNvSpPr>
                <a:spLocks noEditPoints="1"/>
              </p:cNvSpPr>
              <p:nvPr/>
            </p:nvSpPr>
            <p:spPr bwMode="auto">
              <a:xfrm>
                <a:off x="5301834" y="2487464"/>
                <a:ext cx="29890" cy="37365"/>
              </a:xfrm>
              <a:custGeom>
                <a:avLst/>
                <a:gdLst>
                  <a:gd name="T0" fmla="*/ 4 w 4"/>
                  <a:gd name="T1" fmla="*/ 5 h 5"/>
                  <a:gd name="T2" fmla="*/ 4 w 4"/>
                  <a:gd name="T3" fmla="*/ 3 h 5"/>
                  <a:gd name="T4" fmla="*/ 3 w 4"/>
                  <a:gd name="T5" fmla="*/ 3 h 5"/>
                  <a:gd name="T6" fmla="*/ 3 w 4"/>
                  <a:gd name="T7" fmla="*/ 1 h 5"/>
                  <a:gd name="T8" fmla="*/ 2 w 4"/>
                  <a:gd name="T9" fmla="*/ 1 h 5"/>
                  <a:gd name="T10" fmla="*/ 2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3 w 4"/>
                  <a:gd name="T29" fmla="*/ 4 h 5"/>
                  <a:gd name="T30" fmla="*/ 3 w 4"/>
                  <a:gd name="T31" fmla="*/ 5 h 5"/>
                  <a:gd name="T32" fmla="*/ 4 w 4"/>
                  <a:gd name="T33" fmla="*/ 5 h 5"/>
                  <a:gd name="T34" fmla="*/ 4 w 4"/>
                  <a:gd name="T35" fmla="*/ 5 h 5"/>
                  <a:gd name="T36" fmla="*/ 2 w 4"/>
                  <a:gd name="T37" fmla="*/ 3 h 5"/>
                  <a:gd name="T38" fmla="*/ 2 w 4"/>
                  <a:gd name="T39" fmla="*/ 3 h 5"/>
                  <a:gd name="T40" fmla="*/ 2 w 4"/>
                  <a:gd name="T41" fmla="*/ 1 h 5"/>
                  <a:gd name="T42" fmla="*/ 2 w 4"/>
                  <a:gd name="T43" fmla="*/ 1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1"/>
                    </a:lnTo>
                    <a:lnTo>
                      <a:pt x="2" y="1"/>
                    </a:lnTo>
                    <a:lnTo>
                      <a:pt x="2" y="0"/>
                    </a:lnTo>
                    <a:lnTo>
                      <a:pt x="2" y="0"/>
                    </a:lnTo>
                    <a:lnTo>
                      <a:pt x="2" y="1"/>
                    </a:lnTo>
                    <a:lnTo>
                      <a:pt x="1" y="1"/>
                    </a:lnTo>
                    <a:lnTo>
                      <a:pt x="1" y="3"/>
                    </a:lnTo>
                    <a:lnTo>
                      <a:pt x="0" y="3"/>
                    </a:lnTo>
                    <a:lnTo>
                      <a:pt x="0" y="5"/>
                    </a:lnTo>
                    <a:lnTo>
                      <a:pt x="1" y="5"/>
                    </a:lnTo>
                    <a:lnTo>
                      <a:pt x="1" y="4"/>
                    </a:lnTo>
                    <a:lnTo>
                      <a:pt x="3" y="4"/>
                    </a:lnTo>
                    <a:lnTo>
                      <a:pt x="3" y="5"/>
                    </a:lnTo>
                    <a:lnTo>
                      <a:pt x="4" y="5"/>
                    </a:lnTo>
                    <a:lnTo>
                      <a:pt x="4" y="5"/>
                    </a:lnTo>
                    <a:close/>
                    <a:moveTo>
                      <a:pt x="2" y="3"/>
                    </a:moveTo>
                    <a:lnTo>
                      <a:pt x="2" y="3"/>
                    </a:lnTo>
                    <a:lnTo>
                      <a:pt x="2"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2" name="Freeform 248"/>
              <p:cNvSpPr>
                <a:spLocks/>
              </p:cNvSpPr>
              <p:nvPr/>
            </p:nvSpPr>
            <p:spPr bwMode="auto">
              <a:xfrm>
                <a:off x="5339199" y="2487464"/>
                <a:ext cx="29890" cy="37365"/>
              </a:xfrm>
              <a:custGeom>
                <a:avLst/>
                <a:gdLst>
                  <a:gd name="T0" fmla="*/ 4 w 4"/>
                  <a:gd name="T1" fmla="*/ 0 h 5"/>
                  <a:gd name="T2" fmla="*/ 4 w 4"/>
                  <a:gd name="T3" fmla="*/ 0 h 5"/>
                  <a:gd name="T4" fmla="*/ 0 w 4"/>
                  <a:gd name="T5" fmla="*/ 0 h 5"/>
                  <a:gd name="T6" fmla="*/ 0 w 4"/>
                  <a:gd name="T7" fmla="*/ 0 h 5"/>
                  <a:gd name="T8" fmla="*/ 1 w 4"/>
                  <a:gd name="T9" fmla="*/ 0 h 5"/>
                  <a:gd name="T10" fmla="*/ 1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1" y="0"/>
                    </a:lnTo>
                    <a:lnTo>
                      <a:pt x="1"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3" name="Freeform 249"/>
              <p:cNvSpPr>
                <a:spLocks noEditPoints="1"/>
              </p:cNvSpPr>
              <p:nvPr/>
            </p:nvSpPr>
            <p:spPr bwMode="auto">
              <a:xfrm>
                <a:off x="5384034" y="2487464"/>
                <a:ext cx="29890" cy="37365"/>
              </a:xfrm>
              <a:custGeom>
                <a:avLst/>
                <a:gdLst>
                  <a:gd name="T0" fmla="*/ 4 w 4"/>
                  <a:gd name="T1" fmla="*/ 5 h 5"/>
                  <a:gd name="T2" fmla="*/ 4 w 4"/>
                  <a:gd name="T3" fmla="*/ 4 h 5"/>
                  <a:gd name="T4" fmla="*/ 4 w 4"/>
                  <a:gd name="T5" fmla="*/ 4 h 5"/>
                  <a:gd name="T6" fmla="*/ 4 w 4"/>
                  <a:gd name="T7" fmla="*/ 2 h 5"/>
                  <a:gd name="T8" fmla="*/ 4 w 4"/>
                  <a:gd name="T9" fmla="*/ 2 h 5"/>
                  <a:gd name="T10" fmla="*/ 4 w 4"/>
                  <a:gd name="T11" fmla="*/ 0 h 5"/>
                  <a:gd name="T12" fmla="*/ 4 w 4"/>
                  <a:gd name="T13" fmla="*/ 0 h 5"/>
                  <a:gd name="T14" fmla="*/ 4 w 4"/>
                  <a:gd name="T15" fmla="*/ 0 h 5"/>
                  <a:gd name="T16" fmla="*/ 0 w 4"/>
                  <a:gd name="T17" fmla="*/ 0 h 5"/>
                  <a:gd name="T18" fmla="*/ 0 w 4"/>
                  <a:gd name="T19" fmla="*/ 5 h 5"/>
                  <a:gd name="T20" fmla="*/ 2 w 4"/>
                  <a:gd name="T21" fmla="*/ 5 h 5"/>
                  <a:gd name="T22" fmla="*/ 2 w 4"/>
                  <a:gd name="T23" fmla="*/ 3 h 5"/>
                  <a:gd name="T24" fmla="*/ 3 w 4"/>
                  <a:gd name="T25" fmla="*/ 3 h 5"/>
                  <a:gd name="T26" fmla="*/ 3 w 4"/>
                  <a:gd name="T27" fmla="*/ 4 h 5"/>
                  <a:gd name="T28" fmla="*/ 4 w 4"/>
                  <a:gd name="T29" fmla="*/ 4 h 5"/>
                  <a:gd name="T30" fmla="*/ 4 w 4"/>
                  <a:gd name="T31" fmla="*/ 5 h 5"/>
                  <a:gd name="T32" fmla="*/ 4 w 4"/>
                  <a:gd name="T33" fmla="*/ 5 h 5"/>
                  <a:gd name="T34" fmla="*/ 4 w 4"/>
                  <a:gd name="T35" fmla="*/ 5 h 5"/>
                  <a:gd name="T36" fmla="*/ 4 w 4"/>
                  <a:gd name="T37" fmla="*/ 2 h 5"/>
                  <a:gd name="T38" fmla="*/ 2 w 4"/>
                  <a:gd name="T39" fmla="*/ 2 h 5"/>
                  <a:gd name="T40" fmla="*/ 2 w 4"/>
                  <a:gd name="T41" fmla="*/ 0 h 5"/>
                  <a:gd name="T42" fmla="*/ 4 w 4"/>
                  <a:gd name="T43" fmla="*/ 0 h 5"/>
                  <a:gd name="T44" fmla="*/ 4 w 4"/>
                  <a:gd name="T45" fmla="*/ 2 h 5"/>
                  <a:gd name="T46" fmla="*/ 4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4" y="4"/>
                    </a:lnTo>
                    <a:lnTo>
                      <a:pt x="4" y="2"/>
                    </a:lnTo>
                    <a:lnTo>
                      <a:pt x="4" y="2"/>
                    </a:lnTo>
                    <a:lnTo>
                      <a:pt x="4" y="0"/>
                    </a:lnTo>
                    <a:lnTo>
                      <a:pt x="4" y="0"/>
                    </a:lnTo>
                    <a:lnTo>
                      <a:pt x="4" y="0"/>
                    </a:lnTo>
                    <a:lnTo>
                      <a:pt x="0" y="0"/>
                    </a:lnTo>
                    <a:lnTo>
                      <a:pt x="0" y="5"/>
                    </a:lnTo>
                    <a:lnTo>
                      <a:pt x="2" y="5"/>
                    </a:lnTo>
                    <a:lnTo>
                      <a:pt x="2" y="3"/>
                    </a:lnTo>
                    <a:lnTo>
                      <a:pt x="3" y="3"/>
                    </a:lnTo>
                    <a:lnTo>
                      <a:pt x="3" y="4"/>
                    </a:lnTo>
                    <a:lnTo>
                      <a:pt x="4" y="4"/>
                    </a:lnTo>
                    <a:lnTo>
                      <a:pt x="4" y="5"/>
                    </a:lnTo>
                    <a:lnTo>
                      <a:pt x="4" y="5"/>
                    </a:lnTo>
                    <a:lnTo>
                      <a:pt x="4" y="5"/>
                    </a:lnTo>
                    <a:close/>
                    <a:moveTo>
                      <a:pt x="4" y="2"/>
                    </a:moveTo>
                    <a:lnTo>
                      <a:pt x="2" y="2"/>
                    </a:lnTo>
                    <a:lnTo>
                      <a:pt x="2" y="0"/>
                    </a:lnTo>
                    <a:lnTo>
                      <a:pt x="4" y="0"/>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4" name="Freeform 250"/>
              <p:cNvSpPr>
                <a:spLocks noEditPoints="1"/>
              </p:cNvSpPr>
              <p:nvPr/>
            </p:nvSpPr>
            <p:spPr bwMode="auto">
              <a:xfrm>
                <a:off x="5428869" y="2487464"/>
                <a:ext cx="29890" cy="37365"/>
              </a:xfrm>
              <a:custGeom>
                <a:avLst/>
                <a:gdLst>
                  <a:gd name="T0" fmla="*/ 4 w 4"/>
                  <a:gd name="T1" fmla="*/ 5 h 5"/>
                  <a:gd name="T2" fmla="*/ 4 w 4"/>
                  <a:gd name="T3" fmla="*/ 3 h 5"/>
                  <a:gd name="T4" fmla="*/ 2 w 4"/>
                  <a:gd name="T5" fmla="*/ 3 h 5"/>
                  <a:gd name="T6" fmla="*/ 2 w 4"/>
                  <a:gd name="T7" fmla="*/ 1 h 5"/>
                  <a:gd name="T8" fmla="*/ 2 w 4"/>
                  <a:gd name="T9" fmla="*/ 1 h 5"/>
                  <a:gd name="T10" fmla="*/ 2 w 4"/>
                  <a:gd name="T11" fmla="*/ 0 h 5"/>
                  <a:gd name="T12" fmla="*/ 1 w 4"/>
                  <a:gd name="T13" fmla="*/ 0 h 5"/>
                  <a:gd name="T14" fmla="*/ 1 w 4"/>
                  <a:gd name="T15" fmla="*/ 1 h 5"/>
                  <a:gd name="T16" fmla="*/ 0 w 4"/>
                  <a:gd name="T17" fmla="*/ 1 h 5"/>
                  <a:gd name="T18" fmla="*/ 0 w 4"/>
                  <a:gd name="T19" fmla="*/ 3 h 5"/>
                  <a:gd name="T20" fmla="*/ 0 w 4"/>
                  <a:gd name="T21" fmla="*/ 3 h 5"/>
                  <a:gd name="T22" fmla="*/ 0 w 4"/>
                  <a:gd name="T23" fmla="*/ 5 h 5"/>
                  <a:gd name="T24" fmla="*/ 0 w 4"/>
                  <a:gd name="T25" fmla="*/ 5 h 5"/>
                  <a:gd name="T26" fmla="*/ 0 w 4"/>
                  <a:gd name="T27" fmla="*/ 4 h 5"/>
                  <a:gd name="T28" fmla="*/ 2 w 4"/>
                  <a:gd name="T29" fmla="*/ 4 h 5"/>
                  <a:gd name="T30" fmla="*/ 2 w 4"/>
                  <a:gd name="T31" fmla="*/ 5 h 5"/>
                  <a:gd name="T32" fmla="*/ 4 w 4"/>
                  <a:gd name="T33" fmla="*/ 5 h 5"/>
                  <a:gd name="T34" fmla="*/ 4 w 4"/>
                  <a:gd name="T35" fmla="*/ 5 h 5"/>
                  <a:gd name="T36" fmla="*/ 2 w 4"/>
                  <a:gd name="T37" fmla="*/ 3 h 5"/>
                  <a:gd name="T38" fmla="*/ 1 w 4"/>
                  <a:gd name="T39" fmla="*/ 3 h 5"/>
                  <a:gd name="T40" fmla="*/ 1 w 4"/>
                  <a:gd name="T41" fmla="*/ 1 h 5"/>
                  <a:gd name="T42" fmla="*/ 2 w 4"/>
                  <a:gd name="T43" fmla="*/ 1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2" y="3"/>
                    </a:lnTo>
                    <a:lnTo>
                      <a:pt x="2" y="1"/>
                    </a:lnTo>
                    <a:lnTo>
                      <a:pt x="2" y="1"/>
                    </a:lnTo>
                    <a:lnTo>
                      <a:pt x="2" y="0"/>
                    </a:lnTo>
                    <a:lnTo>
                      <a:pt x="1" y="0"/>
                    </a:lnTo>
                    <a:lnTo>
                      <a:pt x="1" y="1"/>
                    </a:lnTo>
                    <a:lnTo>
                      <a:pt x="0" y="1"/>
                    </a:lnTo>
                    <a:lnTo>
                      <a:pt x="0" y="3"/>
                    </a:lnTo>
                    <a:lnTo>
                      <a:pt x="0" y="3"/>
                    </a:lnTo>
                    <a:lnTo>
                      <a:pt x="0" y="5"/>
                    </a:lnTo>
                    <a:lnTo>
                      <a:pt x="0" y="5"/>
                    </a:lnTo>
                    <a:lnTo>
                      <a:pt x="0" y="4"/>
                    </a:lnTo>
                    <a:lnTo>
                      <a:pt x="2" y="4"/>
                    </a:lnTo>
                    <a:lnTo>
                      <a:pt x="2" y="5"/>
                    </a:lnTo>
                    <a:lnTo>
                      <a:pt x="4" y="5"/>
                    </a:lnTo>
                    <a:lnTo>
                      <a:pt x="4" y="5"/>
                    </a:lnTo>
                    <a:close/>
                    <a:moveTo>
                      <a:pt x="2" y="3"/>
                    </a:moveTo>
                    <a:lnTo>
                      <a:pt x="1" y="3"/>
                    </a:lnTo>
                    <a:lnTo>
                      <a:pt x="1"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5" name="Freeform 251"/>
              <p:cNvSpPr>
                <a:spLocks/>
              </p:cNvSpPr>
              <p:nvPr/>
            </p:nvSpPr>
            <p:spPr bwMode="auto">
              <a:xfrm>
                <a:off x="5458759" y="2487464"/>
                <a:ext cx="29890"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6" name="Freeform 252"/>
              <p:cNvSpPr>
                <a:spLocks/>
              </p:cNvSpPr>
              <p:nvPr/>
            </p:nvSpPr>
            <p:spPr bwMode="auto">
              <a:xfrm>
                <a:off x="5496119" y="2487464"/>
                <a:ext cx="22420" cy="37365"/>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7" name="Freeform 253"/>
              <p:cNvSpPr>
                <a:spLocks noEditPoints="1"/>
              </p:cNvSpPr>
              <p:nvPr/>
            </p:nvSpPr>
            <p:spPr bwMode="auto">
              <a:xfrm>
                <a:off x="5608209" y="2487464"/>
                <a:ext cx="29890" cy="37365"/>
              </a:xfrm>
              <a:custGeom>
                <a:avLst/>
                <a:gdLst>
                  <a:gd name="T0" fmla="*/ 4 w 4"/>
                  <a:gd name="T1" fmla="*/ 4 h 5"/>
                  <a:gd name="T2" fmla="*/ 4 w 4"/>
                  <a:gd name="T3" fmla="*/ 3 h 5"/>
                  <a:gd name="T4" fmla="*/ 4 w 4"/>
                  <a:gd name="T5" fmla="*/ 3 h 5"/>
                  <a:gd name="T6" fmla="*/ 4 w 4"/>
                  <a:gd name="T7" fmla="*/ 2 h 5"/>
                  <a:gd name="T8" fmla="*/ 4 w 4"/>
                  <a:gd name="T9" fmla="*/ 2 h 5"/>
                  <a:gd name="T10" fmla="*/ 4 w 4"/>
                  <a:gd name="T11" fmla="*/ 0 h 5"/>
                  <a:gd name="T12" fmla="*/ 4 w 4"/>
                  <a:gd name="T13" fmla="*/ 0 h 5"/>
                  <a:gd name="T14" fmla="*/ 4 w 4"/>
                  <a:gd name="T15" fmla="*/ 0 h 5"/>
                  <a:gd name="T16" fmla="*/ 0 w 4"/>
                  <a:gd name="T17" fmla="*/ 0 h 5"/>
                  <a:gd name="T18" fmla="*/ 0 w 4"/>
                  <a:gd name="T19" fmla="*/ 5 h 5"/>
                  <a:gd name="T20" fmla="*/ 4 w 4"/>
                  <a:gd name="T21" fmla="*/ 5 h 5"/>
                  <a:gd name="T22" fmla="*/ 4 w 4"/>
                  <a:gd name="T23" fmla="*/ 4 h 5"/>
                  <a:gd name="T24" fmla="*/ 4 w 4"/>
                  <a:gd name="T25" fmla="*/ 4 h 5"/>
                  <a:gd name="T26" fmla="*/ 4 w 4"/>
                  <a:gd name="T27" fmla="*/ 4 h 5"/>
                  <a:gd name="T28" fmla="*/ 4 w 4"/>
                  <a:gd name="T29" fmla="*/ 2 h 5"/>
                  <a:gd name="T30" fmla="*/ 2 w 4"/>
                  <a:gd name="T31" fmla="*/ 2 h 5"/>
                  <a:gd name="T32" fmla="*/ 2 w 4"/>
                  <a:gd name="T33" fmla="*/ 0 h 5"/>
                  <a:gd name="T34" fmla="*/ 4 w 4"/>
                  <a:gd name="T35" fmla="*/ 0 h 5"/>
                  <a:gd name="T36" fmla="*/ 4 w 4"/>
                  <a:gd name="T37" fmla="*/ 2 h 5"/>
                  <a:gd name="T38" fmla="*/ 4 w 4"/>
                  <a:gd name="T39" fmla="*/ 2 h 5"/>
                  <a:gd name="T40" fmla="*/ 4 w 4"/>
                  <a:gd name="T41" fmla="*/ 4 h 5"/>
                  <a:gd name="T42" fmla="*/ 2 w 4"/>
                  <a:gd name="T43" fmla="*/ 4 h 5"/>
                  <a:gd name="T44" fmla="*/ 2 w 4"/>
                  <a:gd name="T45" fmla="*/ 3 h 5"/>
                  <a:gd name="T46" fmla="*/ 4 w 4"/>
                  <a:gd name="T47" fmla="*/ 3 h 5"/>
                  <a:gd name="T48" fmla="*/ 4 w 4"/>
                  <a:gd name="T49" fmla="*/ 4 h 5"/>
                  <a:gd name="T50" fmla="*/ 4 w 4"/>
                  <a:gd name="T5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5">
                    <a:moveTo>
                      <a:pt x="4" y="4"/>
                    </a:moveTo>
                    <a:lnTo>
                      <a:pt x="4" y="3"/>
                    </a:lnTo>
                    <a:lnTo>
                      <a:pt x="4" y="3"/>
                    </a:lnTo>
                    <a:lnTo>
                      <a:pt x="4" y="2"/>
                    </a:lnTo>
                    <a:lnTo>
                      <a:pt x="4" y="2"/>
                    </a:lnTo>
                    <a:lnTo>
                      <a:pt x="4" y="0"/>
                    </a:lnTo>
                    <a:lnTo>
                      <a:pt x="4" y="0"/>
                    </a:lnTo>
                    <a:lnTo>
                      <a:pt x="4" y="0"/>
                    </a:lnTo>
                    <a:lnTo>
                      <a:pt x="0" y="0"/>
                    </a:lnTo>
                    <a:lnTo>
                      <a:pt x="0" y="5"/>
                    </a:lnTo>
                    <a:lnTo>
                      <a:pt x="4" y="5"/>
                    </a:lnTo>
                    <a:lnTo>
                      <a:pt x="4" y="4"/>
                    </a:lnTo>
                    <a:lnTo>
                      <a:pt x="4" y="4"/>
                    </a:lnTo>
                    <a:lnTo>
                      <a:pt x="4" y="4"/>
                    </a:lnTo>
                    <a:close/>
                    <a:moveTo>
                      <a:pt x="4" y="2"/>
                    </a:moveTo>
                    <a:lnTo>
                      <a:pt x="2" y="2"/>
                    </a:lnTo>
                    <a:lnTo>
                      <a:pt x="2" y="0"/>
                    </a:lnTo>
                    <a:lnTo>
                      <a:pt x="4" y="0"/>
                    </a:lnTo>
                    <a:lnTo>
                      <a:pt x="4" y="2"/>
                    </a:lnTo>
                    <a:lnTo>
                      <a:pt x="4" y="2"/>
                    </a:lnTo>
                    <a:close/>
                    <a:moveTo>
                      <a:pt x="4" y="4"/>
                    </a:moveTo>
                    <a:lnTo>
                      <a:pt x="2" y="4"/>
                    </a:lnTo>
                    <a:lnTo>
                      <a:pt x="2" y="3"/>
                    </a:lnTo>
                    <a:lnTo>
                      <a:pt x="4" y="3"/>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8" name="Freeform 254"/>
              <p:cNvSpPr>
                <a:spLocks/>
              </p:cNvSpPr>
              <p:nvPr/>
            </p:nvSpPr>
            <p:spPr bwMode="auto">
              <a:xfrm>
                <a:off x="5653044" y="2487464"/>
                <a:ext cx="29890" cy="37365"/>
              </a:xfrm>
              <a:custGeom>
                <a:avLst/>
                <a:gdLst>
                  <a:gd name="T0" fmla="*/ 4 w 4"/>
                  <a:gd name="T1" fmla="*/ 0 h 5"/>
                  <a:gd name="T2" fmla="*/ 4 w 4"/>
                  <a:gd name="T3" fmla="*/ 0 h 5"/>
                  <a:gd name="T4" fmla="*/ 0 w 4"/>
                  <a:gd name="T5" fmla="*/ 0 h 5"/>
                  <a:gd name="T6" fmla="*/ 0 w 4"/>
                  <a:gd name="T7" fmla="*/ 0 h 5"/>
                  <a:gd name="T8" fmla="*/ 1 w 4"/>
                  <a:gd name="T9" fmla="*/ 0 h 5"/>
                  <a:gd name="T10" fmla="*/ 1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1" y="0"/>
                    </a:lnTo>
                    <a:lnTo>
                      <a:pt x="1"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19" name="Freeform 255"/>
              <p:cNvSpPr>
                <a:spLocks/>
              </p:cNvSpPr>
              <p:nvPr/>
            </p:nvSpPr>
            <p:spPr bwMode="auto">
              <a:xfrm>
                <a:off x="5682934" y="2487464"/>
                <a:ext cx="29890" cy="37365"/>
              </a:xfrm>
              <a:custGeom>
                <a:avLst/>
                <a:gdLst>
                  <a:gd name="T0" fmla="*/ 4 w 4"/>
                  <a:gd name="T1" fmla="*/ 4 h 5"/>
                  <a:gd name="T2" fmla="*/ 4 w 4"/>
                  <a:gd name="T3" fmla="*/ 0 h 5"/>
                  <a:gd name="T4" fmla="*/ 4 w 4"/>
                  <a:gd name="T5" fmla="*/ 0 h 5"/>
                  <a:gd name="T6" fmla="*/ 4 w 4"/>
                  <a:gd name="T7" fmla="*/ 4 h 5"/>
                  <a:gd name="T8" fmla="*/ 1 w 4"/>
                  <a:gd name="T9" fmla="*/ 4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4" y="0"/>
                    </a:lnTo>
                    <a:lnTo>
                      <a:pt x="4" y="4"/>
                    </a:lnTo>
                    <a:lnTo>
                      <a:pt x="1" y="4"/>
                    </a:lnTo>
                    <a:lnTo>
                      <a:pt x="1" y="0"/>
                    </a:lnTo>
                    <a:lnTo>
                      <a:pt x="0" y="0"/>
                    </a:lnTo>
                    <a:lnTo>
                      <a:pt x="0" y="4"/>
                    </a:lnTo>
                    <a:lnTo>
                      <a:pt x="1" y="4"/>
                    </a:lnTo>
                    <a:lnTo>
                      <a:pt x="1" y="5"/>
                    </a:lnTo>
                    <a:lnTo>
                      <a:pt x="4" y="5"/>
                    </a:lnTo>
                    <a:lnTo>
                      <a:pt x="4"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0" name="Freeform 256"/>
              <p:cNvSpPr>
                <a:spLocks/>
              </p:cNvSpPr>
              <p:nvPr/>
            </p:nvSpPr>
            <p:spPr bwMode="auto">
              <a:xfrm>
                <a:off x="5720295" y="2472519"/>
                <a:ext cx="22420" cy="52310"/>
              </a:xfrm>
              <a:custGeom>
                <a:avLst/>
                <a:gdLst>
                  <a:gd name="T0" fmla="*/ 3 w 3"/>
                  <a:gd name="T1" fmla="*/ 2 h 7"/>
                  <a:gd name="T2" fmla="*/ 3 w 3"/>
                  <a:gd name="T3" fmla="*/ 0 h 7"/>
                  <a:gd name="T4" fmla="*/ 3 w 3"/>
                  <a:gd name="T5" fmla="*/ 0 h 7"/>
                  <a:gd name="T6" fmla="*/ 3 w 3"/>
                  <a:gd name="T7" fmla="*/ 2 h 7"/>
                  <a:gd name="T8" fmla="*/ 2 w 3"/>
                  <a:gd name="T9" fmla="*/ 2 h 7"/>
                  <a:gd name="T10" fmla="*/ 2 w 3"/>
                  <a:gd name="T11" fmla="*/ 4 h 7"/>
                  <a:gd name="T12" fmla="*/ 1 w 3"/>
                  <a:gd name="T13" fmla="*/ 4 h 7"/>
                  <a:gd name="T14" fmla="*/ 1 w 3"/>
                  <a:gd name="T15" fmla="*/ 6 h 7"/>
                  <a:gd name="T16" fmla="*/ 0 w 3"/>
                  <a:gd name="T17" fmla="*/ 6 h 7"/>
                  <a:gd name="T18" fmla="*/ 0 w 3"/>
                  <a:gd name="T19" fmla="*/ 7 h 7"/>
                  <a:gd name="T20" fmla="*/ 1 w 3"/>
                  <a:gd name="T21" fmla="*/ 7 h 7"/>
                  <a:gd name="T22" fmla="*/ 1 w 3"/>
                  <a:gd name="T23" fmla="*/ 6 h 7"/>
                  <a:gd name="T24" fmla="*/ 2 w 3"/>
                  <a:gd name="T25" fmla="*/ 6 h 7"/>
                  <a:gd name="T26" fmla="*/ 2 w 3"/>
                  <a:gd name="T27" fmla="*/ 4 h 7"/>
                  <a:gd name="T28" fmla="*/ 3 w 3"/>
                  <a:gd name="T29" fmla="*/ 4 h 7"/>
                  <a:gd name="T30" fmla="*/ 3 w 3"/>
                  <a:gd name="T31" fmla="*/ 2 h 7"/>
                  <a:gd name="T32" fmla="*/ 3 w 3"/>
                  <a:gd name="T33" fmla="*/ 2 h 7"/>
                  <a:gd name="T34" fmla="*/ 3 w 3"/>
                  <a:gd name="T3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7">
                    <a:moveTo>
                      <a:pt x="3" y="2"/>
                    </a:moveTo>
                    <a:lnTo>
                      <a:pt x="3" y="0"/>
                    </a:lnTo>
                    <a:lnTo>
                      <a:pt x="3" y="0"/>
                    </a:lnTo>
                    <a:lnTo>
                      <a:pt x="3" y="2"/>
                    </a:lnTo>
                    <a:lnTo>
                      <a:pt x="2" y="2"/>
                    </a:lnTo>
                    <a:lnTo>
                      <a:pt x="2" y="4"/>
                    </a:lnTo>
                    <a:lnTo>
                      <a:pt x="1" y="4"/>
                    </a:lnTo>
                    <a:lnTo>
                      <a:pt x="1" y="6"/>
                    </a:lnTo>
                    <a:lnTo>
                      <a:pt x="0" y="6"/>
                    </a:lnTo>
                    <a:lnTo>
                      <a:pt x="0" y="7"/>
                    </a:lnTo>
                    <a:lnTo>
                      <a:pt x="1" y="7"/>
                    </a:lnTo>
                    <a:lnTo>
                      <a:pt x="1" y="6"/>
                    </a:lnTo>
                    <a:lnTo>
                      <a:pt x="2" y="6"/>
                    </a:lnTo>
                    <a:lnTo>
                      <a:pt x="2" y="4"/>
                    </a:lnTo>
                    <a:lnTo>
                      <a:pt x="3" y="4"/>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1" name="Freeform 257"/>
              <p:cNvSpPr>
                <a:spLocks/>
              </p:cNvSpPr>
              <p:nvPr/>
            </p:nvSpPr>
            <p:spPr bwMode="auto">
              <a:xfrm>
                <a:off x="5750185" y="2487464"/>
                <a:ext cx="37365" cy="37365"/>
              </a:xfrm>
              <a:custGeom>
                <a:avLst/>
                <a:gdLst>
                  <a:gd name="T0" fmla="*/ 5 w 5"/>
                  <a:gd name="T1" fmla="*/ 5 h 5"/>
                  <a:gd name="T2" fmla="*/ 5 w 5"/>
                  <a:gd name="T3" fmla="*/ 4 h 5"/>
                  <a:gd name="T4" fmla="*/ 3 w 5"/>
                  <a:gd name="T5" fmla="*/ 4 h 5"/>
                  <a:gd name="T6" fmla="*/ 3 w 5"/>
                  <a:gd name="T7" fmla="*/ 4 h 5"/>
                  <a:gd name="T8" fmla="*/ 3 w 5"/>
                  <a:gd name="T9" fmla="*/ 4 h 5"/>
                  <a:gd name="T10" fmla="*/ 3 w 5"/>
                  <a:gd name="T11" fmla="*/ 3 h 5"/>
                  <a:gd name="T12" fmla="*/ 2 w 5"/>
                  <a:gd name="T13" fmla="*/ 3 h 5"/>
                  <a:gd name="T14" fmla="*/ 2 w 5"/>
                  <a:gd name="T15" fmla="*/ 2 h 5"/>
                  <a:gd name="T16" fmla="*/ 3 w 5"/>
                  <a:gd name="T17" fmla="*/ 2 h 5"/>
                  <a:gd name="T18" fmla="*/ 3 w 5"/>
                  <a:gd name="T19" fmla="*/ 1 h 5"/>
                  <a:gd name="T20" fmla="*/ 3 w 5"/>
                  <a:gd name="T21" fmla="*/ 1 h 5"/>
                  <a:gd name="T22" fmla="*/ 3 w 5"/>
                  <a:gd name="T23" fmla="*/ 0 h 5"/>
                  <a:gd name="T24" fmla="*/ 5 w 5"/>
                  <a:gd name="T25" fmla="*/ 0 h 5"/>
                  <a:gd name="T26" fmla="*/ 5 w 5"/>
                  <a:gd name="T27" fmla="*/ 0 h 5"/>
                  <a:gd name="T28" fmla="*/ 3 w 5"/>
                  <a:gd name="T29" fmla="*/ 0 h 5"/>
                  <a:gd name="T30" fmla="*/ 3 w 5"/>
                  <a:gd name="T31" fmla="*/ 0 h 5"/>
                  <a:gd name="T32" fmla="*/ 3 w 5"/>
                  <a:gd name="T33" fmla="*/ 0 h 5"/>
                  <a:gd name="T34" fmla="*/ 3 w 5"/>
                  <a:gd name="T35" fmla="*/ 1 h 5"/>
                  <a:gd name="T36" fmla="*/ 2 w 5"/>
                  <a:gd name="T37" fmla="*/ 1 h 5"/>
                  <a:gd name="T38" fmla="*/ 2 w 5"/>
                  <a:gd name="T39" fmla="*/ 2 h 5"/>
                  <a:gd name="T40" fmla="*/ 1 w 5"/>
                  <a:gd name="T41" fmla="*/ 2 h 5"/>
                  <a:gd name="T42" fmla="*/ 1 w 5"/>
                  <a:gd name="T43" fmla="*/ 0 h 5"/>
                  <a:gd name="T44" fmla="*/ 0 w 5"/>
                  <a:gd name="T45" fmla="*/ 0 h 5"/>
                  <a:gd name="T46" fmla="*/ 0 w 5"/>
                  <a:gd name="T47" fmla="*/ 5 h 5"/>
                  <a:gd name="T48" fmla="*/ 1 w 5"/>
                  <a:gd name="T49" fmla="*/ 5 h 5"/>
                  <a:gd name="T50" fmla="*/ 1 w 5"/>
                  <a:gd name="T51" fmla="*/ 3 h 5"/>
                  <a:gd name="T52" fmla="*/ 2 w 5"/>
                  <a:gd name="T53" fmla="*/ 3 h 5"/>
                  <a:gd name="T54" fmla="*/ 2 w 5"/>
                  <a:gd name="T55" fmla="*/ 4 h 5"/>
                  <a:gd name="T56" fmla="*/ 3 w 5"/>
                  <a:gd name="T57" fmla="*/ 4 h 5"/>
                  <a:gd name="T58" fmla="*/ 3 w 5"/>
                  <a:gd name="T59" fmla="*/ 4 h 5"/>
                  <a:gd name="T60" fmla="*/ 3 w 5"/>
                  <a:gd name="T61" fmla="*/ 4 h 5"/>
                  <a:gd name="T62" fmla="*/ 3 w 5"/>
                  <a:gd name="T63" fmla="*/ 5 h 5"/>
                  <a:gd name="T64" fmla="*/ 5 w 5"/>
                  <a:gd name="T65" fmla="*/ 5 h 5"/>
                  <a:gd name="T66" fmla="*/ 5 w 5"/>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 h="5">
                    <a:moveTo>
                      <a:pt x="5" y="5"/>
                    </a:moveTo>
                    <a:lnTo>
                      <a:pt x="5" y="4"/>
                    </a:lnTo>
                    <a:lnTo>
                      <a:pt x="3" y="4"/>
                    </a:lnTo>
                    <a:lnTo>
                      <a:pt x="3" y="4"/>
                    </a:lnTo>
                    <a:lnTo>
                      <a:pt x="3" y="4"/>
                    </a:lnTo>
                    <a:lnTo>
                      <a:pt x="3" y="3"/>
                    </a:lnTo>
                    <a:lnTo>
                      <a:pt x="2" y="3"/>
                    </a:lnTo>
                    <a:lnTo>
                      <a:pt x="2" y="2"/>
                    </a:lnTo>
                    <a:lnTo>
                      <a:pt x="3" y="2"/>
                    </a:lnTo>
                    <a:lnTo>
                      <a:pt x="3" y="1"/>
                    </a:lnTo>
                    <a:lnTo>
                      <a:pt x="3" y="1"/>
                    </a:lnTo>
                    <a:lnTo>
                      <a:pt x="3" y="0"/>
                    </a:lnTo>
                    <a:lnTo>
                      <a:pt x="5" y="0"/>
                    </a:lnTo>
                    <a:lnTo>
                      <a:pt x="5" y="0"/>
                    </a:lnTo>
                    <a:lnTo>
                      <a:pt x="3" y="0"/>
                    </a:lnTo>
                    <a:lnTo>
                      <a:pt x="3" y="0"/>
                    </a:lnTo>
                    <a:lnTo>
                      <a:pt x="3" y="0"/>
                    </a:lnTo>
                    <a:lnTo>
                      <a:pt x="3" y="1"/>
                    </a:lnTo>
                    <a:lnTo>
                      <a:pt x="2" y="1"/>
                    </a:lnTo>
                    <a:lnTo>
                      <a:pt x="2" y="2"/>
                    </a:lnTo>
                    <a:lnTo>
                      <a:pt x="1" y="2"/>
                    </a:lnTo>
                    <a:lnTo>
                      <a:pt x="1" y="0"/>
                    </a:lnTo>
                    <a:lnTo>
                      <a:pt x="0" y="0"/>
                    </a:lnTo>
                    <a:lnTo>
                      <a:pt x="0" y="5"/>
                    </a:lnTo>
                    <a:lnTo>
                      <a:pt x="1" y="5"/>
                    </a:lnTo>
                    <a:lnTo>
                      <a:pt x="1" y="3"/>
                    </a:lnTo>
                    <a:lnTo>
                      <a:pt x="2" y="3"/>
                    </a:lnTo>
                    <a:lnTo>
                      <a:pt x="2" y="4"/>
                    </a:lnTo>
                    <a:lnTo>
                      <a:pt x="3" y="4"/>
                    </a:lnTo>
                    <a:lnTo>
                      <a:pt x="3" y="4"/>
                    </a:lnTo>
                    <a:lnTo>
                      <a:pt x="3" y="4"/>
                    </a:lnTo>
                    <a:lnTo>
                      <a:pt x="3"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2" name="Freeform 258"/>
              <p:cNvSpPr>
                <a:spLocks/>
              </p:cNvSpPr>
              <p:nvPr/>
            </p:nvSpPr>
            <p:spPr bwMode="auto">
              <a:xfrm>
                <a:off x="5787550" y="2487464"/>
                <a:ext cx="44835" cy="37365"/>
              </a:xfrm>
              <a:custGeom>
                <a:avLst/>
                <a:gdLst>
                  <a:gd name="T0" fmla="*/ 6 w 6"/>
                  <a:gd name="T1" fmla="*/ 2 h 5"/>
                  <a:gd name="T2" fmla="*/ 6 w 6"/>
                  <a:gd name="T3" fmla="*/ 0 h 5"/>
                  <a:gd name="T4" fmla="*/ 5 w 6"/>
                  <a:gd name="T5" fmla="*/ 0 h 5"/>
                  <a:gd name="T6" fmla="*/ 5 w 6"/>
                  <a:gd name="T7" fmla="*/ 2 h 5"/>
                  <a:gd name="T8" fmla="*/ 4 w 6"/>
                  <a:gd name="T9" fmla="*/ 2 h 5"/>
                  <a:gd name="T10" fmla="*/ 4 w 6"/>
                  <a:gd name="T11" fmla="*/ 4 h 5"/>
                  <a:gd name="T12" fmla="*/ 4 w 6"/>
                  <a:gd name="T13" fmla="*/ 4 h 5"/>
                  <a:gd name="T14" fmla="*/ 4 w 6"/>
                  <a:gd name="T15" fmla="*/ 2 h 5"/>
                  <a:gd name="T16" fmla="*/ 3 w 6"/>
                  <a:gd name="T17" fmla="*/ 2 h 5"/>
                  <a:gd name="T18" fmla="*/ 3 w 6"/>
                  <a:gd name="T19" fmla="*/ 4 h 5"/>
                  <a:gd name="T20" fmla="*/ 2 w 6"/>
                  <a:gd name="T21" fmla="*/ 4 h 5"/>
                  <a:gd name="T22" fmla="*/ 2 w 6"/>
                  <a:gd name="T23" fmla="*/ 2 h 5"/>
                  <a:gd name="T24" fmla="*/ 1 w 6"/>
                  <a:gd name="T25" fmla="*/ 2 h 5"/>
                  <a:gd name="T26" fmla="*/ 1 w 6"/>
                  <a:gd name="T27" fmla="*/ 0 h 5"/>
                  <a:gd name="T28" fmla="*/ 0 w 6"/>
                  <a:gd name="T29" fmla="*/ 0 h 5"/>
                  <a:gd name="T30" fmla="*/ 0 w 6"/>
                  <a:gd name="T31" fmla="*/ 2 h 5"/>
                  <a:gd name="T32" fmla="*/ 1 w 6"/>
                  <a:gd name="T33" fmla="*/ 2 h 5"/>
                  <a:gd name="T34" fmla="*/ 1 w 6"/>
                  <a:gd name="T35" fmla="*/ 4 h 5"/>
                  <a:gd name="T36" fmla="*/ 2 w 6"/>
                  <a:gd name="T37" fmla="*/ 4 h 5"/>
                  <a:gd name="T38" fmla="*/ 2 w 6"/>
                  <a:gd name="T39" fmla="*/ 5 h 5"/>
                  <a:gd name="T40" fmla="*/ 3 w 6"/>
                  <a:gd name="T41" fmla="*/ 5 h 5"/>
                  <a:gd name="T42" fmla="*/ 3 w 6"/>
                  <a:gd name="T43" fmla="*/ 4 h 5"/>
                  <a:gd name="T44" fmla="*/ 4 w 6"/>
                  <a:gd name="T45" fmla="*/ 4 h 5"/>
                  <a:gd name="T46" fmla="*/ 4 w 6"/>
                  <a:gd name="T47" fmla="*/ 5 h 5"/>
                  <a:gd name="T48" fmla="*/ 4 w 6"/>
                  <a:gd name="T49" fmla="*/ 5 h 5"/>
                  <a:gd name="T50" fmla="*/ 4 w 6"/>
                  <a:gd name="T51" fmla="*/ 4 h 5"/>
                  <a:gd name="T52" fmla="*/ 5 w 6"/>
                  <a:gd name="T53" fmla="*/ 4 h 5"/>
                  <a:gd name="T54" fmla="*/ 5 w 6"/>
                  <a:gd name="T55" fmla="*/ 2 h 5"/>
                  <a:gd name="T56" fmla="*/ 6 w 6"/>
                  <a:gd name="T57" fmla="*/ 2 h 5"/>
                  <a:gd name="T58" fmla="*/ 6 w 6"/>
                  <a:gd name="T5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5">
                    <a:moveTo>
                      <a:pt x="6" y="2"/>
                    </a:moveTo>
                    <a:lnTo>
                      <a:pt x="6" y="0"/>
                    </a:lnTo>
                    <a:lnTo>
                      <a:pt x="5" y="0"/>
                    </a:lnTo>
                    <a:lnTo>
                      <a:pt x="5" y="2"/>
                    </a:lnTo>
                    <a:lnTo>
                      <a:pt x="4" y="2"/>
                    </a:lnTo>
                    <a:lnTo>
                      <a:pt x="4" y="4"/>
                    </a:lnTo>
                    <a:lnTo>
                      <a:pt x="4" y="4"/>
                    </a:lnTo>
                    <a:lnTo>
                      <a:pt x="4" y="2"/>
                    </a:lnTo>
                    <a:lnTo>
                      <a:pt x="3" y="2"/>
                    </a:lnTo>
                    <a:lnTo>
                      <a:pt x="3" y="4"/>
                    </a:lnTo>
                    <a:lnTo>
                      <a:pt x="2" y="4"/>
                    </a:lnTo>
                    <a:lnTo>
                      <a:pt x="2" y="2"/>
                    </a:lnTo>
                    <a:lnTo>
                      <a:pt x="1" y="2"/>
                    </a:lnTo>
                    <a:lnTo>
                      <a:pt x="1" y="0"/>
                    </a:lnTo>
                    <a:lnTo>
                      <a:pt x="0" y="0"/>
                    </a:lnTo>
                    <a:lnTo>
                      <a:pt x="0" y="2"/>
                    </a:lnTo>
                    <a:lnTo>
                      <a:pt x="1" y="2"/>
                    </a:lnTo>
                    <a:lnTo>
                      <a:pt x="1" y="4"/>
                    </a:lnTo>
                    <a:lnTo>
                      <a:pt x="2" y="4"/>
                    </a:lnTo>
                    <a:lnTo>
                      <a:pt x="2" y="5"/>
                    </a:lnTo>
                    <a:lnTo>
                      <a:pt x="3" y="5"/>
                    </a:lnTo>
                    <a:lnTo>
                      <a:pt x="3" y="4"/>
                    </a:lnTo>
                    <a:lnTo>
                      <a:pt x="4" y="4"/>
                    </a:lnTo>
                    <a:lnTo>
                      <a:pt x="4" y="5"/>
                    </a:lnTo>
                    <a:lnTo>
                      <a:pt x="4" y="5"/>
                    </a:lnTo>
                    <a:lnTo>
                      <a:pt x="4" y="4"/>
                    </a:lnTo>
                    <a:lnTo>
                      <a:pt x="5" y="4"/>
                    </a:lnTo>
                    <a:lnTo>
                      <a:pt x="5" y="2"/>
                    </a:lnTo>
                    <a:lnTo>
                      <a:pt x="6" y="2"/>
                    </a:lnTo>
                    <a:lnTo>
                      <a:pt x="6"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3" name="Freeform 259"/>
              <p:cNvSpPr>
                <a:spLocks/>
              </p:cNvSpPr>
              <p:nvPr/>
            </p:nvSpPr>
            <p:spPr bwMode="auto">
              <a:xfrm>
                <a:off x="5839855" y="2487464"/>
                <a:ext cx="29890" cy="37365"/>
              </a:xfrm>
              <a:custGeom>
                <a:avLst/>
                <a:gdLst>
                  <a:gd name="T0" fmla="*/ 4 w 4"/>
                  <a:gd name="T1" fmla="*/ 5 h 5"/>
                  <a:gd name="T2" fmla="*/ 4 w 4"/>
                  <a:gd name="T3" fmla="*/ 0 h 5"/>
                  <a:gd name="T4" fmla="*/ 3 w 4"/>
                  <a:gd name="T5" fmla="*/ 0 h 5"/>
                  <a:gd name="T6" fmla="*/ 3 w 4"/>
                  <a:gd name="T7" fmla="*/ 2 h 5"/>
                  <a:gd name="T8" fmla="*/ 1 w 4"/>
                  <a:gd name="T9" fmla="*/ 2 h 5"/>
                  <a:gd name="T10" fmla="*/ 1 w 4"/>
                  <a:gd name="T11" fmla="*/ 0 h 5"/>
                  <a:gd name="T12" fmla="*/ 0 w 4"/>
                  <a:gd name="T13" fmla="*/ 0 h 5"/>
                  <a:gd name="T14" fmla="*/ 0 w 4"/>
                  <a:gd name="T15" fmla="*/ 5 h 5"/>
                  <a:gd name="T16" fmla="*/ 1 w 4"/>
                  <a:gd name="T17" fmla="*/ 5 h 5"/>
                  <a:gd name="T18" fmla="*/ 1 w 4"/>
                  <a:gd name="T19" fmla="*/ 3 h 5"/>
                  <a:gd name="T20" fmla="*/ 3 w 4"/>
                  <a:gd name="T21" fmla="*/ 3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2"/>
                    </a:lnTo>
                    <a:lnTo>
                      <a:pt x="1" y="2"/>
                    </a:lnTo>
                    <a:lnTo>
                      <a:pt x="1" y="0"/>
                    </a:lnTo>
                    <a:lnTo>
                      <a:pt x="0" y="0"/>
                    </a:lnTo>
                    <a:lnTo>
                      <a:pt x="0" y="5"/>
                    </a:lnTo>
                    <a:lnTo>
                      <a:pt x="1" y="5"/>
                    </a:lnTo>
                    <a:lnTo>
                      <a:pt x="1"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4" name="Freeform 260"/>
              <p:cNvSpPr>
                <a:spLocks noEditPoints="1"/>
              </p:cNvSpPr>
              <p:nvPr/>
            </p:nvSpPr>
            <p:spPr bwMode="auto">
              <a:xfrm>
                <a:off x="5899635" y="2487464"/>
                <a:ext cx="29890" cy="37365"/>
              </a:xfrm>
              <a:custGeom>
                <a:avLst/>
                <a:gdLst>
                  <a:gd name="T0" fmla="*/ 4 w 4"/>
                  <a:gd name="T1" fmla="*/ 4 h 5"/>
                  <a:gd name="T2" fmla="*/ 4 w 4"/>
                  <a:gd name="T3" fmla="*/ 3 h 5"/>
                  <a:gd name="T4" fmla="*/ 4 w 4"/>
                  <a:gd name="T5" fmla="*/ 3 h 5"/>
                  <a:gd name="T6" fmla="*/ 4 w 4"/>
                  <a:gd name="T7" fmla="*/ 2 h 5"/>
                  <a:gd name="T8" fmla="*/ 4 w 4"/>
                  <a:gd name="T9" fmla="*/ 2 h 5"/>
                  <a:gd name="T10" fmla="*/ 4 w 4"/>
                  <a:gd name="T11" fmla="*/ 0 h 5"/>
                  <a:gd name="T12" fmla="*/ 4 w 4"/>
                  <a:gd name="T13" fmla="*/ 0 h 5"/>
                  <a:gd name="T14" fmla="*/ 4 w 4"/>
                  <a:gd name="T15" fmla="*/ 0 h 5"/>
                  <a:gd name="T16" fmla="*/ 1 w 4"/>
                  <a:gd name="T17" fmla="*/ 0 h 5"/>
                  <a:gd name="T18" fmla="*/ 1 w 4"/>
                  <a:gd name="T19" fmla="*/ 0 h 5"/>
                  <a:gd name="T20" fmla="*/ 0 w 4"/>
                  <a:gd name="T21" fmla="*/ 0 h 5"/>
                  <a:gd name="T22" fmla="*/ 0 w 4"/>
                  <a:gd name="T23" fmla="*/ 2 h 5"/>
                  <a:gd name="T24" fmla="*/ 1 w 4"/>
                  <a:gd name="T25" fmla="*/ 2 h 5"/>
                  <a:gd name="T26" fmla="*/ 1 w 4"/>
                  <a:gd name="T27" fmla="*/ 3 h 5"/>
                  <a:gd name="T28" fmla="*/ 0 w 4"/>
                  <a:gd name="T29" fmla="*/ 3 h 5"/>
                  <a:gd name="T30" fmla="*/ 0 w 4"/>
                  <a:gd name="T31" fmla="*/ 4 h 5"/>
                  <a:gd name="T32" fmla="*/ 1 w 4"/>
                  <a:gd name="T33" fmla="*/ 4 h 5"/>
                  <a:gd name="T34" fmla="*/ 1 w 4"/>
                  <a:gd name="T35" fmla="*/ 5 h 5"/>
                  <a:gd name="T36" fmla="*/ 4 w 4"/>
                  <a:gd name="T37" fmla="*/ 5 h 5"/>
                  <a:gd name="T38" fmla="*/ 4 w 4"/>
                  <a:gd name="T39" fmla="*/ 4 h 5"/>
                  <a:gd name="T40" fmla="*/ 4 w 4"/>
                  <a:gd name="T41" fmla="*/ 4 h 5"/>
                  <a:gd name="T42" fmla="*/ 4 w 4"/>
                  <a:gd name="T43" fmla="*/ 4 h 5"/>
                  <a:gd name="T44" fmla="*/ 3 w 4"/>
                  <a:gd name="T45" fmla="*/ 2 h 5"/>
                  <a:gd name="T46" fmla="*/ 1 w 4"/>
                  <a:gd name="T47" fmla="*/ 2 h 5"/>
                  <a:gd name="T48" fmla="*/ 1 w 4"/>
                  <a:gd name="T49" fmla="*/ 0 h 5"/>
                  <a:gd name="T50" fmla="*/ 3 w 4"/>
                  <a:gd name="T51" fmla="*/ 0 h 5"/>
                  <a:gd name="T52" fmla="*/ 3 w 4"/>
                  <a:gd name="T53" fmla="*/ 2 h 5"/>
                  <a:gd name="T54" fmla="*/ 3 w 4"/>
                  <a:gd name="T55" fmla="*/ 2 h 5"/>
                  <a:gd name="T56" fmla="*/ 3 w 4"/>
                  <a:gd name="T57" fmla="*/ 4 h 5"/>
                  <a:gd name="T58" fmla="*/ 1 w 4"/>
                  <a:gd name="T59" fmla="*/ 4 h 5"/>
                  <a:gd name="T60" fmla="*/ 1 w 4"/>
                  <a:gd name="T61" fmla="*/ 3 h 5"/>
                  <a:gd name="T62" fmla="*/ 3 w 4"/>
                  <a:gd name="T63" fmla="*/ 3 h 5"/>
                  <a:gd name="T64" fmla="*/ 3 w 4"/>
                  <a:gd name="T65" fmla="*/ 4 h 5"/>
                  <a:gd name="T66" fmla="*/ 3 w 4"/>
                  <a:gd name="T6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4"/>
                    </a:moveTo>
                    <a:lnTo>
                      <a:pt x="4" y="3"/>
                    </a:lnTo>
                    <a:lnTo>
                      <a:pt x="4" y="3"/>
                    </a:lnTo>
                    <a:lnTo>
                      <a:pt x="4" y="2"/>
                    </a:lnTo>
                    <a:lnTo>
                      <a:pt x="4" y="2"/>
                    </a:lnTo>
                    <a:lnTo>
                      <a:pt x="4" y="0"/>
                    </a:lnTo>
                    <a:lnTo>
                      <a:pt x="4" y="0"/>
                    </a:lnTo>
                    <a:lnTo>
                      <a:pt x="4" y="0"/>
                    </a:lnTo>
                    <a:lnTo>
                      <a:pt x="1" y="0"/>
                    </a:lnTo>
                    <a:lnTo>
                      <a:pt x="1" y="0"/>
                    </a:lnTo>
                    <a:lnTo>
                      <a:pt x="0" y="0"/>
                    </a:lnTo>
                    <a:lnTo>
                      <a:pt x="0" y="2"/>
                    </a:lnTo>
                    <a:lnTo>
                      <a:pt x="1" y="2"/>
                    </a:lnTo>
                    <a:lnTo>
                      <a:pt x="1" y="3"/>
                    </a:lnTo>
                    <a:lnTo>
                      <a:pt x="0" y="3"/>
                    </a:lnTo>
                    <a:lnTo>
                      <a:pt x="0" y="4"/>
                    </a:lnTo>
                    <a:lnTo>
                      <a:pt x="1" y="4"/>
                    </a:lnTo>
                    <a:lnTo>
                      <a:pt x="1" y="5"/>
                    </a:lnTo>
                    <a:lnTo>
                      <a:pt x="4" y="5"/>
                    </a:lnTo>
                    <a:lnTo>
                      <a:pt x="4" y="4"/>
                    </a:lnTo>
                    <a:lnTo>
                      <a:pt x="4" y="4"/>
                    </a:lnTo>
                    <a:lnTo>
                      <a:pt x="4" y="4"/>
                    </a:lnTo>
                    <a:close/>
                    <a:moveTo>
                      <a:pt x="3" y="2"/>
                    </a:moveTo>
                    <a:lnTo>
                      <a:pt x="1" y="2"/>
                    </a:lnTo>
                    <a:lnTo>
                      <a:pt x="1" y="0"/>
                    </a:lnTo>
                    <a:lnTo>
                      <a:pt x="3" y="0"/>
                    </a:lnTo>
                    <a:lnTo>
                      <a:pt x="3" y="2"/>
                    </a:lnTo>
                    <a:lnTo>
                      <a:pt x="3" y="2"/>
                    </a:lnTo>
                    <a:close/>
                    <a:moveTo>
                      <a:pt x="3" y="4"/>
                    </a:moveTo>
                    <a:lnTo>
                      <a:pt x="1" y="4"/>
                    </a:lnTo>
                    <a:lnTo>
                      <a:pt x="1"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5" name="Freeform 261"/>
              <p:cNvSpPr>
                <a:spLocks noEditPoints="1"/>
              </p:cNvSpPr>
              <p:nvPr/>
            </p:nvSpPr>
            <p:spPr bwMode="auto">
              <a:xfrm>
                <a:off x="5937000" y="2487464"/>
                <a:ext cx="29890" cy="37365"/>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6" name="Freeform 262"/>
              <p:cNvSpPr>
                <a:spLocks/>
              </p:cNvSpPr>
              <p:nvPr/>
            </p:nvSpPr>
            <p:spPr bwMode="auto">
              <a:xfrm>
                <a:off x="5974360" y="2487464"/>
                <a:ext cx="14945" cy="37365"/>
              </a:xfrm>
              <a:custGeom>
                <a:avLst/>
                <a:gdLst>
                  <a:gd name="T0" fmla="*/ 2 w 2"/>
                  <a:gd name="T1" fmla="*/ 5 h 5"/>
                  <a:gd name="T2" fmla="*/ 2 w 2"/>
                  <a:gd name="T3" fmla="*/ 0 h 5"/>
                  <a:gd name="T4" fmla="*/ 2 w 2"/>
                  <a:gd name="T5" fmla="*/ 0 h 5"/>
                  <a:gd name="T6" fmla="*/ 2 w 2"/>
                  <a:gd name="T7" fmla="*/ 0 h 5"/>
                  <a:gd name="T8" fmla="*/ 1 w 2"/>
                  <a:gd name="T9" fmla="*/ 0 h 5"/>
                  <a:gd name="T10" fmla="*/ 1 w 2"/>
                  <a:gd name="T11" fmla="*/ 1 h 5"/>
                  <a:gd name="T12" fmla="*/ 0 w 2"/>
                  <a:gd name="T13" fmla="*/ 1 h 5"/>
                  <a:gd name="T14" fmla="*/ 0 w 2"/>
                  <a:gd name="T15" fmla="*/ 2 h 5"/>
                  <a:gd name="T16" fmla="*/ 1 w 2"/>
                  <a:gd name="T17" fmla="*/ 2 h 5"/>
                  <a:gd name="T18" fmla="*/ 1 w 2"/>
                  <a:gd name="T19" fmla="*/ 1 h 5"/>
                  <a:gd name="T20" fmla="*/ 2 w 2"/>
                  <a:gd name="T21" fmla="*/ 1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0"/>
                    </a:lnTo>
                    <a:lnTo>
                      <a:pt x="1" y="0"/>
                    </a:lnTo>
                    <a:lnTo>
                      <a:pt x="1" y="1"/>
                    </a:lnTo>
                    <a:lnTo>
                      <a:pt x="0" y="1"/>
                    </a:lnTo>
                    <a:lnTo>
                      <a:pt x="0" y="2"/>
                    </a:lnTo>
                    <a:lnTo>
                      <a:pt x="1" y="2"/>
                    </a:lnTo>
                    <a:lnTo>
                      <a:pt x="1" y="1"/>
                    </a:lnTo>
                    <a:lnTo>
                      <a:pt x="2" y="1"/>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7" name="Freeform 263"/>
              <p:cNvSpPr>
                <a:spLocks/>
              </p:cNvSpPr>
              <p:nvPr/>
            </p:nvSpPr>
            <p:spPr bwMode="auto">
              <a:xfrm>
                <a:off x="5996780" y="2487464"/>
                <a:ext cx="22420" cy="37365"/>
              </a:xfrm>
              <a:custGeom>
                <a:avLst/>
                <a:gdLst>
                  <a:gd name="T0" fmla="*/ 3 w 3"/>
                  <a:gd name="T1" fmla="*/ 5 h 5"/>
                  <a:gd name="T2" fmla="*/ 3 w 3"/>
                  <a:gd name="T3" fmla="*/ 0 h 5"/>
                  <a:gd name="T4" fmla="*/ 2 w 3"/>
                  <a:gd name="T5" fmla="*/ 0 h 5"/>
                  <a:gd name="T6" fmla="*/ 2 w 3"/>
                  <a:gd name="T7" fmla="*/ 0 h 5"/>
                  <a:gd name="T8" fmla="*/ 1 w 3"/>
                  <a:gd name="T9" fmla="*/ 0 h 5"/>
                  <a:gd name="T10" fmla="*/ 1 w 3"/>
                  <a:gd name="T11" fmla="*/ 1 h 5"/>
                  <a:gd name="T12" fmla="*/ 0 w 3"/>
                  <a:gd name="T13" fmla="*/ 1 h 5"/>
                  <a:gd name="T14" fmla="*/ 0 w 3"/>
                  <a:gd name="T15" fmla="*/ 2 h 5"/>
                  <a:gd name="T16" fmla="*/ 1 w 3"/>
                  <a:gd name="T17" fmla="*/ 2 h 5"/>
                  <a:gd name="T18" fmla="*/ 1 w 3"/>
                  <a:gd name="T19" fmla="*/ 1 h 5"/>
                  <a:gd name="T20" fmla="*/ 2 w 3"/>
                  <a:gd name="T21" fmla="*/ 1 h 5"/>
                  <a:gd name="T22" fmla="*/ 2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2" y="0"/>
                    </a:lnTo>
                    <a:lnTo>
                      <a:pt x="2" y="0"/>
                    </a:lnTo>
                    <a:lnTo>
                      <a:pt x="1" y="0"/>
                    </a:lnTo>
                    <a:lnTo>
                      <a:pt x="1" y="1"/>
                    </a:lnTo>
                    <a:lnTo>
                      <a:pt x="0" y="1"/>
                    </a:lnTo>
                    <a:lnTo>
                      <a:pt x="0" y="2"/>
                    </a:lnTo>
                    <a:lnTo>
                      <a:pt x="1" y="2"/>
                    </a:lnTo>
                    <a:lnTo>
                      <a:pt x="1" y="1"/>
                    </a:lnTo>
                    <a:lnTo>
                      <a:pt x="2" y="1"/>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8" name="Freeform 264"/>
              <p:cNvSpPr>
                <a:spLocks/>
              </p:cNvSpPr>
              <p:nvPr/>
            </p:nvSpPr>
            <p:spPr bwMode="auto">
              <a:xfrm>
                <a:off x="6019195" y="2517354"/>
                <a:ext cx="7475" cy="7475"/>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29" name="Freeform 265"/>
              <p:cNvSpPr>
                <a:spLocks/>
              </p:cNvSpPr>
              <p:nvPr/>
            </p:nvSpPr>
            <p:spPr bwMode="auto">
              <a:xfrm>
                <a:off x="6034140" y="2487464"/>
                <a:ext cx="29890" cy="37365"/>
              </a:xfrm>
              <a:custGeom>
                <a:avLst/>
                <a:gdLst>
                  <a:gd name="T0" fmla="*/ 4 w 4"/>
                  <a:gd name="T1" fmla="*/ 5 h 5"/>
                  <a:gd name="T2" fmla="*/ 4 w 4"/>
                  <a:gd name="T3" fmla="*/ 4 h 5"/>
                  <a:gd name="T4" fmla="*/ 2 w 4"/>
                  <a:gd name="T5" fmla="*/ 4 h 5"/>
                  <a:gd name="T6" fmla="*/ 2 w 4"/>
                  <a:gd name="T7" fmla="*/ 4 h 5"/>
                  <a:gd name="T8" fmla="*/ 2 w 4"/>
                  <a:gd name="T9" fmla="*/ 4 h 5"/>
                  <a:gd name="T10" fmla="*/ 2 w 4"/>
                  <a:gd name="T11" fmla="*/ 3 h 5"/>
                  <a:gd name="T12" fmla="*/ 4 w 4"/>
                  <a:gd name="T13" fmla="*/ 3 h 5"/>
                  <a:gd name="T14" fmla="*/ 4 w 4"/>
                  <a:gd name="T15" fmla="*/ 2 h 5"/>
                  <a:gd name="T16" fmla="*/ 4 w 4"/>
                  <a:gd name="T17" fmla="*/ 2 h 5"/>
                  <a:gd name="T18" fmla="*/ 4 w 4"/>
                  <a:gd name="T19" fmla="*/ 0 h 5"/>
                  <a:gd name="T20" fmla="*/ 4 w 4"/>
                  <a:gd name="T21" fmla="*/ 0 h 5"/>
                  <a:gd name="T22" fmla="*/ 4 w 4"/>
                  <a:gd name="T23" fmla="*/ 0 h 5"/>
                  <a:gd name="T24" fmla="*/ 1 w 4"/>
                  <a:gd name="T25" fmla="*/ 0 h 5"/>
                  <a:gd name="T26" fmla="*/ 1 w 4"/>
                  <a:gd name="T27" fmla="*/ 0 h 5"/>
                  <a:gd name="T28" fmla="*/ 0 w 4"/>
                  <a:gd name="T29" fmla="*/ 0 h 5"/>
                  <a:gd name="T30" fmla="*/ 0 w 4"/>
                  <a:gd name="T31" fmla="*/ 1 h 5"/>
                  <a:gd name="T32" fmla="*/ 1 w 4"/>
                  <a:gd name="T33" fmla="*/ 1 h 5"/>
                  <a:gd name="T34" fmla="*/ 1 w 4"/>
                  <a:gd name="T35" fmla="*/ 0 h 5"/>
                  <a:gd name="T36" fmla="*/ 4 w 4"/>
                  <a:gd name="T37" fmla="*/ 0 h 5"/>
                  <a:gd name="T38" fmla="*/ 4 w 4"/>
                  <a:gd name="T39" fmla="*/ 2 h 5"/>
                  <a:gd name="T40" fmla="*/ 2 w 4"/>
                  <a:gd name="T41" fmla="*/ 2 h 5"/>
                  <a:gd name="T42" fmla="*/ 2 w 4"/>
                  <a:gd name="T43" fmla="*/ 3 h 5"/>
                  <a:gd name="T44" fmla="*/ 2 w 4"/>
                  <a:gd name="T45" fmla="*/ 3 h 5"/>
                  <a:gd name="T46" fmla="*/ 2 w 4"/>
                  <a:gd name="T47" fmla="*/ 4 h 5"/>
                  <a:gd name="T48" fmla="*/ 1 w 4"/>
                  <a:gd name="T49" fmla="*/ 4 h 5"/>
                  <a:gd name="T50" fmla="*/ 1 w 4"/>
                  <a:gd name="T51" fmla="*/ 4 h 5"/>
                  <a:gd name="T52" fmla="*/ 0 w 4"/>
                  <a:gd name="T53" fmla="*/ 4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4"/>
                    </a:lnTo>
                    <a:lnTo>
                      <a:pt x="2" y="4"/>
                    </a:lnTo>
                    <a:lnTo>
                      <a:pt x="2" y="4"/>
                    </a:lnTo>
                    <a:lnTo>
                      <a:pt x="2" y="4"/>
                    </a:lnTo>
                    <a:lnTo>
                      <a:pt x="2" y="3"/>
                    </a:lnTo>
                    <a:lnTo>
                      <a:pt x="4" y="3"/>
                    </a:lnTo>
                    <a:lnTo>
                      <a:pt x="4" y="2"/>
                    </a:lnTo>
                    <a:lnTo>
                      <a:pt x="4" y="2"/>
                    </a:lnTo>
                    <a:lnTo>
                      <a:pt x="4" y="0"/>
                    </a:lnTo>
                    <a:lnTo>
                      <a:pt x="4" y="0"/>
                    </a:lnTo>
                    <a:lnTo>
                      <a:pt x="4" y="0"/>
                    </a:lnTo>
                    <a:lnTo>
                      <a:pt x="1" y="0"/>
                    </a:lnTo>
                    <a:lnTo>
                      <a:pt x="1" y="0"/>
                    </a:lnTo>
                    <a:lnTo>
                      <a:pt x="0" y="0"/>
                    </a:lnTo>
                    <a:lnTo>
                      <a:pt x="0" y="1"/>
                    </a:lnTo>
                    <a:lnTo>
                      <a:pt x="1" y="1"/>
                    </a:lnTo>
                    <a:lnTo>
                      <a:pt x="1" y="0"/>
                    </a:lnTo>
                    <a:lnTo>
                      <a:pt x="4" y="0"/>
                    </a:lnTo>
                    <a:lnTo>
                      <a:pt x="4" y="2"/>
                    </a:lnTo>
                    <a:lnTo>
                      <a:pt x="2" y="2"/>
                    </a:lnTo>
                    <a:lnTo>
                      <a:pt x="2" y="3"/>
                    </a:lnTo>
                    <a:lnTo>
                      <a:pt x="2" y="3"/>
                    </a:lnTo>
                    <a:lnTo>
                      <a:pt x="2" y="4"/>
                    </a:lnTo>
                    <a:lnTo>
                      <a:pt x="1" y="4"/>
                    </a:lnTo>
                    <a:lnTo>
                      <a:pt x="1" y="4"/>
                    </a:lnTo>
                    <a:lnTo>
                      <a:pt x="0" y="4"/>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0" name="Freeform 266"/>
              <p:cNvSpPr>
                <a:spLocks/>
              </p:cNvSpPr>
              <p:nvPr/>
            </p:nvSpPr>
            <p:spPr bwMode="auto">
              <a:xfrm>
                <a:off x="6071505" y="2487464"/>
                <a:ext cx="22420" cy="37365"/>
              </a:xfrm>
              <a:custGeom>
                <a:avLst/>
                <a:gdLst>
                  <a:gd name="T0" fmla="*/ 3 w 3"/>
                  <a:gd name="T1" fmla="*/ 5 h 5"/>
                  <a:gd name="T2" fmla="*/ 3 w 3"/>
                  <a:gd name="T3" fmla="*/ 0 h 5"/>
                  <a:gd name="T4" fmla="*/ 2 w 3"/>
                  <a:gd name="T5" fmla="*/ 0 h 5"/>
                  <a:gd name="T6" fmla="*/ 2 w 3"/>
                  <a:gd name="T7" fmla="*/ 0 h 5"/>
                  <a:gd name="T8" fmla="*/ 1 w 3"/>
                  <a:gd name="T9" fmla="*/ 0 h 5"/>
                  <a:gd name="T10" fmla="*/ 1 w 3"/>
                  <a:gd name="T11" fmla="*/ 1 h 5"/>
                  <a:gd name="T12" fmla="*/ 0 w 3"/>
                  <a:gd name="T13" fmla="*/ 1 h 5"/>
                  <a:gd name="T14" fmla="*/ 0 w 3"/>
                  <a:gd name="T15" fmla="*/ 2 h 5"/>
                  <a:gd name="T16" fmla="*/ 1 w 3"/>
                  <a:gd name="T17" fmla="*/ 2 h 5"/>
                  <a:gd name="T18" fmla="*/ 1 w 3"/>
                  <a:gd name="T19" fmla="*/ 1 h 5"/>
                  <a:gd name="T20" fmla="*/ 2 w 3"/>
                  <a:gd name="T21" fmla="*/ 1 h 5"/>
                  <a:gd name="T22" fmla="*/ 2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2" y="0"/>
                    </a:lnTo>
                    <a:lnTo>
                      <a:pt x="2" y="0"/>
                    </a:lnTo>
                    <a:lnTo>
                      <a:pt x="1" y="0"/>
                    </a:lnTo>
                    <a:lnTo>
                      <a:pt x="1" y="1"/>
                    </a:lnTo>
                    <a:lnTo>
                      <a:pt x="0" y="1"/>
                    </a:lnTo>
                    <a:lnTo>
                      <a:pt x="0" y="2"/>
                    </a:lnTo>
                    <a:lnTo>
                      <a:pt x="1" y="2"/>
                    </a:lnTo>
                    <a:lnTo>
                      <a:pt x="1" y="1"/>
                    </a:lnTo>
                    <a:lnTo>
                      <a:pt x="2" y="1"/>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1" name="Freeform 267"/>
              <p:cNvSpPr>
                <a:spLocks/>
              </p:cNvSpPr>
              <p:nvPr/>
            </p:nvSpPr>
            <p:spPr bwMode="auto">
              <a:xfrm>
                <a:off x="6101395" y="2487464"/>
                <a:ext cx="22420" cy="37365"/>
              </a:xfrm>
              <a:custGeom>
                <a:avLst/>
                <a:gdLst>
                  <a:gd name="T0" fmla="*/ 3 w 3"/>
                  <a:gd name="T1" fmla="*/ 4 h 5"/>
                  <a:gd name="T2" fmla="*/ 3 w 3"/>
                  <a:gd name="T3" fmla="*/ 2 h 5"/>
                  <a:gd name="T4" fmla="*/ 3 w 3"/>
                  <a:gd name="T5" fmla="*/ 2 h 5"/>
                  <a:gd name="T6" fmla="*/ 3 w 3"/>
                  <a:gd name="T7" fmla="*/ 1 h 5"/>
                  <a:gd name="T8" fmla="*/ 0 w 3"/>
                  <a:gd name="T9" fmla="*/ 1 h 5"/>
                  <a:gd name="T10" fmla="*/ 0 w 3"/>
                  <a:gd name="T11" fmla="*/ 0 h 5"/>
                  <a:gd name="T12" fmla="*/ 3 w 3"/>
                  <a:gd name="T13" fmla="*/ 0 h 5"/>
                  <a:gd name="T14" fmla="*/ 3 w 3"/>
                  <a:gd name="T15" fmla="*/ 0 h 5"/>
                  <a:gd name="T16" fmla="*/ 0 w 3"/>
                  <a:gd name="T17" fmla="*/ 0 h 5"/>
                  <a:gd name="T18" fmla="*/ 0 w 3"/>
                  <a:gd name="T19" fmla="*/ 2 h 5"/>
                  <a:gd name="T20" fmla="*/ 3 w 3"/>
                  <a:gd name="T21" fmla="*/ 2 h 5"/>
                  <a:gd name="T22" fmla="*/ 3 w 3"/>
                  <a:gd name="T23" fmla="*/ 4 h 5"/>
                  <a:gd name="T24" fmla="*/ 0 w 3"/>
                  <a:gd name="T25" fmla="*/ 4 h 5"/>
                  <a:gd name="T26" fmla="*/ 0 w 3"/>
                  <a:gd name="T27" fmla="*/ 4 h 5"/>
                  <a:gd name="T28" fmla="*/ 0 w 3"/>
                  <a:gd name="T29" fmla="*/ 4 h 5"/>
                  <a:gd name="T30" fmla="*/ 0 w 3"/>
                  <a:gd name="T31" fmla="*/ 4 h 5"/>
                  <a:gd name="T32" fmla="*/ 0 w 3"/>
                  <a:gd name="T33" fmla="*/ 4 h 5"/>
                  <a:gd name="T34" fmla="*/ 0 w 3"/>
                  <a:gd name="T35" fmla="*/ 5 h 5"/>
                  <a:gd name="T36" fmla="*/ 3 w 3"/>
                  <a:gd name="T37" fmla="*/ 5 h 5"/>
                  <a:gd name="T38" fmla="*/ 3 w 3"/>
                  <a:gd name="T39" fmla="*/ 4 h 5"/>
                  <a:gd name="T40" fmla="*/ 3 w 3"/>
                  <a:gd name="T41" fmla="*/ 4 h 5"/>
                  <a:gd name="T42" fmla="*/ 3 w 3"/>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4"/>
                    </a:moveTo>
                    <a:lnTo>
                      <a:pt x="3" y="2"/>
                    </a:lnTo>
                    <a:lnTo>
                      <a:pt x="3" y="2"/>
                    </a:lnTo>
                    <a:lnTo>
                      <a:pt x="3" y="1"/>
                    </a:lnTo>
                    <a:lnTo>
                      <a:pt x="0" y="1"/>
                    </a:lnTo>
                    <a:lnTo>
                      <a:pt x="0" y="0"/>
                    </a:lnTo>
                    <a:lnTo>
                      <a:pt x="3" y="0"/>
                    </a:lnTo>
                    <a:lnTo>
                      <a:pt x="3" y="0"/>
                    </a:lnTo>
                    <a:lnTo>
                      <a:pt x="0" y="0"/>
                    </a:lnTo>
                    <a:lnTo>
                      <a:pt x="0" y="2"/>
                    </a:lnTo>
                    <a:lnTo>
                      <a:pt x="3" y="2"/>
                    </a:lnTo>
                    <a:lnTo>
                      <a:pt x="3" y="4"/>
                    </a:lnTo>
                    <a:lnTo>
                      <a:pt x="0" y="4"/>
                    </a:lnTo>
                    <a:lnTo>
                      <a:pt x="0" y="4"/>
                    </a:lnTo>
                    <a:lnTo>
                      <a:pt x="0" y="4"/>
                    </a:lnTo>
                    <a:lnTo>
                      <a:pt x="0" y="4"/>
                    </a:lnTo>
                    <a:lnTo>
                      <a:pt x="0" y="4"/>
                    </a:lnTo>
                    <a:lnTo>
                      <a:pt x="0" y="5"/>
                    </a:lnTo>
                    <a:lnTo>
                      <a:pt x="3" y="5"/>
                    </a:lnTo>
                    <a:lnTo>
                      <a:pt x="3" y="4"/>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2" name="Freeform 268"/>
              <p:cNvSpPr>
                <a:spLocks noEditPoints="1"/>
              </p:cNvSpPr>
              <p:nvPr/>
            </p:nvSpPr>
            <p:spPr bwMode="auto">
              <a:xfrm>
                <a:off x="3351509" y="2405264"/>
                <a:ext cx="29890" cy="37365"/>
              </a:xfrm>
              <a:custGeom>
                <a:avLst/>
                <a:gdLst>
                  <a:gd name="T0" fmla="*/ 4 w 4"/>
                  <a:gd name="T1" fmla="*/ 5 h 5"/>
                  <a:gd name="T2" fmla="*/ 4 w 4"/>
                  <a:gd name="T3" fmla="*/ 3 h 5"/>
                  <a:gd name="T4" fmla="*/ 3 w 4"/>
                  <a:gd name="T5" fmla="*/ 3 h 5"/>
                  <a:gd name="T6" fmla="*/ 3 w 4"/>
                  <a:gd name="T7" fmla="*/ 1 h 5"/>
                  <a:gd name="T8" fmla="*/ 2 w 4"/>
                  <a:gd name="T9" fmla="*/ 1 h 5"/>
                  <a:gd name="T10" fmla="*/ 2 w 4"/>
                  <a:gd name="T11" fmla="*/ 0 h 5"/>
                  <a:gd name="T12" fmla="*/ 1 w 4"/>
                  <a:gd name="T13" fmla="*/ 0 h 5"/>
                  <a:gd name="T14" fmla="*/ 1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3 w 4"/>
                  <a:gd name="T29" fmla="*/ 4 h 5"/>
                  <a:gd name="T30" fmla="*/ 3 w 4"/>
                  <a:gd name="T31" fmla="*/ 5 h 5"/>
                  <a:gd name="T32" fmla="*/ 4 w 4"/>
                  <a:gd name="T33" fmla="*/ 5 h 5"/>
                  <a:gd name="T34" fmla="*/ 4 w 4"/>
                  <a:gd name="T35" fmla="*/ 5 h 5"/>
                  <a:gd name="T36" fmla="*/ 2 w 4"/>
                  <a:gd name="T37" fmla="*/ 3 h 5"/>
                  <a:gd name="T38" fmla="*/ 1 w 4"/>
                  <a:gd name="T39" fmla="*/ 3 h 5"/>
                  <a:gd name="T40" fmla="*/ 1 w 4"/>
                  <a:gd name="T41" fmla="*/ 2 h 5"/>
                  <a:gd name="T42" fmla="*/ 2 w 4"/>
                  <a:gd name="T43" fmla="*/ 2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1"/>
                    </a:lnTo>
                    <a:lnTo>
                      <a:pt x="2" y="1"/>
                    </a:lnTo>
                    <a:lnTo>
                      <a:pt x="2" y="0"/>
                    </a:lnTo>
                    <a:lnTo>
                      <a:pt x="1" y="0"/>
                    </a:lnTo>
                    <a:lnTo>
                      <a:pt x="1" y="1"/>
                    </a:lnTo>
                    <a:lnTo>
                      <a:pt x="1" y="1"/>
                    </a:lnTo>
                    <a:lnTo>
                      <a:pt x="1" y="3"/>
                    </a:lnTo>
                    <a:lnTo>
                      <a:pt x="0" y="3"/>
                    </a:lnTo>
                    <a:lnTo>
                      <a:pt x="0" y="5"/>
                    </a:lnTo>
                    <a:lnTo>
                      <a:pt x="1" y="5"/>
                    </a:lnTo>
                    <a:lnTo>
                      <a:pt x="1" y="4"/>
                    </a:lnTo>
                    <a:lnTo>
                      <a:pt x="3" y="4"/>
                    </a:lnTo>
                    <a:lnTo>
                      <a:pt x="3" y="5"/>
                    </a:lnTo>
                    <a:lnTo>
                      <a:pt x="4" y="5"/>
                    </a:lnTo>
                    <a:lnTo>
                      <a:pt x="4" y="5"/>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3" name="Freeform 269"/>
              <p:cNvSpPr>
                <a:spLocks/>
              </p:cNvSpPr>
              <p:nvPr/>
            </p:nvSpPr>
            <p:spPr bwMode="auto">
              <a:xfrm>
                <a:off x="3388870" y="2405264"/>
                <a:ext cx="29890" cy="37365"/>
              </a:xfrm>
              <a:custGeom>
                <a:avLst/>
                <a:gdLst>
                  <a:gd name="T0" fmla="*/ 4 w 4"/>
                  <a:gd name="T1" fmla="*/ 5 h 5"/>
                  <a:gd name="T2" fmla="*/ 4 w 4"/>
                  <a:gd name="T3" fmla="*/ 4 h 5"/>
                  <a:gd name="T4" fmla="*/ 3 w 4"/>
                  <a:gd name="T5" fmla="*/ 4 h 5"/>
                  <a:gd name="T6" fmla="*/ 3 w 4"/>
                  <a:gd name="T7" fmla="*/ 5 h 5"/>
                  <a:gd name="T8" fmla="*/ 0 w 4"/>
                  <a:gd name="T9" fmla="*/ 5 h 5"/>
                  <a:gd name="T10" fmla="*/ 0 w 4"/>
                  <a:gd name="T11" fmla="*/ 1 h 5"/>
                  <a:gd name="T12" fmla="*/ 3 w 4"/>
                  <a:gd name="T13" fmla="*/ 1 h 5"/>
                  <a:gd name="T14" fmla="*/ 3 w 4"/>
                  <a:gd name="T15" fmla="*/ 2 h 5"/>
                  <a:gd name="T16" fmla="*/ 4 w 4"/>
                  <a:gd name="T17" fmla="*/ 2 h 5"/>
                  <a:gd name="T18" fmla="*/ 4 w 4"/>
                  <a:gd name="T19" fmla="*/ 1 h 5"/>
                  <a:gd name="T20" fmla="*/ 3 w 4"/>
                  <a:gd name="T21" fmla="*/ 1 h 5"/>
                  <a:gd name="T22" fmla="*/ 3 w 4"/>
                  <a:gd name="T23" fmla="*/ 0 h 5"/>
                  <a:gd name="T24" fmla="*/ 0 w 4"/>
                  <a:gd name="T25" fmla="*/ 0 h 5"/>
                  <a:gd name="T26" fmla="*/ 0 w 4"/>
                  <a:gd name="T27" fmla="*/ 1 h 5"/>
                  <a:gd name="T28" fmla="*/ 0 w 4"/>
                  <a:gd name="T29" fmla="*/ 1 h 5"/>
                  <a:gd name="T30" fmla="*/ 0 w 4"/>
                  <a:gd name="T31" fmla="*/ 5 h 5"/>
                  <a:gd name="T32" fmla="*/ 0 w 4"/>
                  <a:gd name="T33" fmla="*/ 5 h 5"/>
                  <a:gd name="T34" fmla="*/ 0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4"/>
                    </a:lnTo>
                    <a:lnTo>
                      <a:pt x="3" y="4"/>
                    </a:lnTo>
                    <a:lnTo>
                      <a:pt x="3" y="5"/>
                    </a:lnTo>
                    <a:lnTo>
                      <a:pt x="0" y="5"/>
                    </a:lnTo>
                    <a:lnTo>
                      <a:pt x="0" y="1"/>
                    </a:lnTo>
                    <a:lnTo>
                      <a:pt x="3" y="1"/>
                    </a:lnTo>
                    <a:lnTo>
                      <a:pt x="3" y="2"/>
                    </a:lnTo>
                    <a:lnTo>
                      <a:pt x="4" y="2"/>
                    </a:ln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4" name="Freeform 270"/>
              <p:cNvSpPr>
                <a:spLocks/>
              </p:cNvSpPr>
              <p:nvPr/>
            </p:nvSpPr>
            <p:spPr bwMode="auto">
              <a:xfrm>
                <a:off x="3418760" y="2405264"/>
                <a:ext cx="29890" cy="37365"/>
              </a:xfrm>
              <a:custGeom>
                <a:avLst/>
                <a:gdLst>
                  <a:gd name="T0" fmla="*/ 4 w 4"/>
                  <a:gd name="T1" fmla="*/ 1 h 5"/>
                  <a:gd name="T2" fmla="*/ 4 w 4"/>
                  <a:gd name="T3" fmla="*/ 0 h 5"/>
                  <a:gd name="T4" fmla="*/ 0 w 4"/>
                  <a:gd name="T5" fmla="*/ 0 h 5"/>
                  <a:gd name="T6" fmla="*/ 0 w 4"/>
                  <a:gd name="T7" fmla="*/ 1 h 5"/>
                  <a:gd name="T8" fmla="*/ 2 w 4"/>
                  <a:gd name="T9" fmla="*/ 1 h 5"/>
                  <a:gd name="T10" fmla="*/ 2 w 4"/>
                  <a:gd name="T11" fmla="*/ 5 h 5"/>
                  <a:gd name="T12" fmla="*/ 3 w 4"/>
                  <a:gd name="T13" fmla="*/ 5 h 5"/>
                  <a:gd name="T14" fmla="*/ 3 w 4"/>
                  <a:gd name="T15" fmla="*/ 1 h 5"/>
                  <a:gd name="T16" fmla="*/ 4 w 4"/>
                  <a:gd name="T17" fmla="*/ 1 h 5"/>
                  <a:gd name="T18" fmla="*/ 4 w 4"/>
                  <a:gd name="T19"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1"/>
                    </a:moveTo>
                    <a:lnTo>
                      <a:pt x="4" y="0"/>
                    </a:lnTo>
                    <a:lnTo>
                      <a:pt x="0" y="0"/>
                    </a:lnTo>
                    <a:lnTo>
                      <a:pt x="0" y="1"/>
                    </a:lnTo>
                    <a:lnTo>
                      <a:pt x="2" y="1"/>
                    </a:lnTo>
                    <a:lnTo>
                      <a:pt x="2" y="5"/>
                    </a:lnTo>
                    <a:lnTo>
                      <a:pt x="3" y="5"/>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5" name="Freeform 271"/>
              <p:cNvSpPr>
                <a:spLocks/>
              </p:cNvSpPr>
              <p:nvPr/>
            </p:nvSpPr>
            <p:spPr bwMode="auto">
              <a:xfrm>
                <a:off x="3463595" y="2405264"/>
                <a:ext cx="29890" cy="37365"/>
              </a:xfrm>
              <a:custGeom>
                <a:avLst/>
                <a:gdLst>
                  <a:gd name="T0" fmla="*/ 4 w 4"/>
                  <a:gd name="T1" fmla="*/ 5 h 5"/>
                  <a:gd name="T2" fmla="*/ 4 w 4"/>
                  <a:gd name="T3" fmla="*/ 0 h 5"/>
                  <a:gd name="T4" fmla="*/ 2 w 4"/>
                  <a:gd name="T5" fmla="*/ 0 h 5"/>
                  <a:gd name="T6" fmla="*/ 2 w 4"/>
                  <a:gd name="T7" fmla="*/ 5 h 5"/>
                  <a:gd name="T8" fmla="*/ 0 w 4"/>
                  <a:gd name="T9" fmla="*/ 5 h 5"/>
                  <a:gd name="T10" fmla="*/ 0 w 4"/>
                  <a:gd name="T11" fmla="*/ 0 h 5"/>
                  <a:gd name="T12" fmla="*/ 0 w 4"/>
                  <a:gd name="T13" fmla="*/ 0 h 5"/>
                  <a:gd name="T14" fmla="*/ 0 w 4"/>
                  <a:gd name="T15" fmla="*/ 5 h 5"/>
                  <a:gd name="T16" fmla="*/ 0 w 4"/>
                  <a:gd name="T17" fmla="*/ 5 h 5"/>
                  <a:gd name="T18" fmla="*/ 0 w 4"/>
                  <a:gd name="T19" fmla="*/ 5 h 5"/>
                  <a:gd name="T20" fmla="*/ 2 w 4"/>
                  <a:gd name="T21" fmla="*/ 5 h 5"/>
                  <a:gd name="T22" fmla="*/ 2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2" y="0"/>
                    </a:lnTo>
                    <a:lnTo>
                      <a:pt x="2" y="5"/>
                    </a:lnTo>
                    <a:lnTo>
                      <a:pt x="0" y="5"/>
                    </a:lnTo>
                    <a:lnTo>
                      <a:pt x="0" y="0"/>
                    </a:lnTo>
                    <a:lnTo>
                      <a:pt x="0" y="0"/>
                    </a:lnTo>
                    <a:lnTo>
                      <a:pt x="0" y="5"/>
                    </a:lnTo>
                    <a:lnTo>
                      <a:pt x="0" y="5"/>
                    </a:lnTo>
                    <a:lnTo>
                      <a:pt x="0" y="5"/>
                    </a:lnTo>
                    <a:lnTo>
                      <a:pt x="2" y="5"/>
                    </a:lnTo>
                    <a:lnTo>
                      <a:pt x="2"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6" name="Freeform 272"/>
              <p:cNvSpPr>
                <a:spLocks noEditPoints="1"/>
              </p:cNvSpPr>
              <p:nvPr/>
            </p:nvSpPr>
            <p:spPr bwMode="auto">
              <a:xfrm>
                <a:off x="3493485" y="2405264"/>
                <a:ext cx="29890" cy="37365"/>
              </a:xfrm>
              <a:custGeom>
                <a:avLst/>
                <a:gdLst>
                  <a:gd name="T0" fmla="*/ 4 w 4"/>
                  <a:gd name="T1" fmla="*/ 5 h 5"/>
                  <a:gd name="T2" fmla="*/ 4 w 4"/>
                  <a:gd name="T3" fmla="*/ 3 h 5"/>
                  <a:gd name="T4" fmla="*/ 4 w 4"/>
                  <a:gd name="T5" fmla="*/ 3 h 5"/>
                  <a:gd name="T6" fmla="*/ 4 w 4"/>
                  <a:gd name="T7" fmla="*/ 1 h 5"/>
                  <a:gd name="T8" fmla="*/ 3 w 4"/>
                  <a:gd name="T9" fmla="*/ 1 h 5"/>
                  <a:gd name="T10" fmla="*/ 3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4 w 4"/>
                  <a:gd name="T29" fmla="*/ 4 h 5"/>
                  <a:gd name="T30" fmla="*/ 4 w 4"/>
                  <a:gd name="T31" fmla="*/ 5 h 5"/>
                  <a:gd name="T32" fmla="*/ 4 w 4"/>
                  <a:gd name="T33" fmla="*/ 5 h 5"/>
                  <a:gd name="T34" fmla="*/ 4 w 4"/>
                  <a:gd name="T35" fmla="*/ 5 h 5"/>
                  <a:gd name="T36" fmla="*/ 3 w 4"/>
                  <a:gd name="T37" fmla="*/ 3 h 5"/>
                  <a:gd name="T38" fmla="*/ 2 w 4"/>
                  <a:gd name="T39" fmla="*/ 3 h 5"/>
                  <a:gd name="T40" fmla="*/ 2 w 4"/>
                  <a:gd name="T41" fmla="*/ 2 h 5"/>
                  <a:gd name="T42" fmla="*/ 3 w 4"/>
                  <a:gd name="T43" fmla="*/ 2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4" y="3"/>
                    </a:lnTo>
                    <a:lnTo>
                      <a:pt x="4" y="1"/>
                    </a:lnTo>
                    <a:lnTo>
                      <a:pt x="3" y="1"/>
                    </a:lnTo>
                    <a:lnTo>
                      <a:pt x="3" y="0"/>
                    </a:lnTo>
                    <a:lnTo>
                      <a:pt x="2" y="0"/>
                    </a:lnTo>
                    <a:lnTo>
                      <a:pt x="2" y="1"/>
                    </a:lnTo>
                    <a:lnTo>
                      <a:pt x="1" y="1"/>
                    </a:lnTo>
                    <a:lnTo>
                      <a:pt x="1" y="3"/>
                    </a:lnTo>
                    <a:lnTo>
                      <a:pt x="0" y="3"/>
                    </a:lnTo>
                    <a:lnTo>
                      <a:pt x="0" y="5"/>
                    </a:lnTo>
                    <a:lnTo>
                      <a:pt x="1" y="5"/>
                    </a:lnTo>
                    <a:lnTo>
                      <a:pt x="1" y="4"/>
                    </a:lnTo>
                    <a:lnTo>
                      <a:pt x="4" y="4"/>
                    </a:lnTo>
                    <a:lnTo>
                      <a:pt x="4" y="5"/>
                    </a:lnTo>
                    <a:lnTo>
                      <a:pt x="4" y="5"/>
                    </a:lnTo>
                    <a:lnTo>
                      <a:pt x="4"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7" name="Freeform 273"/>
              <p:cNvSpPr>
                <a:spLocks/>
              </p:cNvSpPr>
              <p:nvPr/>
            </p:nvSpPr>
            <p:spPr bwMode="auto">
              <a:xfrm>
                <a:off x="3530850" y="2405264"/>
                <a:ext cx="22420" cy="37365"/>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8" name="Freeform 274"/>
              <p:cNvSpPr>
                <a:spLocks noEditPoints="1"/>
              </p:cNvSpPr>
              <p:nvPr/>
            </p:nvSpPr>
            <p:spPr bwMode="auto">
              <a:xfrm>
                <a:off x="3575685" y="2405264"/>
                <a:ext cx="29890" cy="37365"/>
              </a:xfrm>
              <a:custGeom>
                <a:avLst/>
                <a:gdLst>
                  <a:gd name="T0" fmla="*/ 4 w 4"/>
                  <a:gd name="T1" fmla="*/ 5 h 5"/>
                  <a:gd name="T2" fmla="*/ 4 w 4"/>
                  <a:gd name="T3" fmla="*/ 3 h 5"/>
                  <a:gd name="T4" fmla="*/ 3 w 4"/>
                  <a:gd name="T5" fmla="*/ 3 h 5"/>
                  <a:gd name="T6" fmla="*/ 3 w 4"/>
                  <a:gd name="T7" fmla="*/ 3 h 5"/>
                  <a:gd name="T8" fmla="*/ 4 w 4"/>
                  <a:gd name="T9" fmla="*/ 3 h 5"/>
                  <a:gd name="T10" fmla="*/ 4 w 4"/>
                  <a:gd name="T11" fmla="*/ 1 h 5"/>
                  <a:gd name="T12" fmla="*/ 3 w 4"/>
                  <a:gd name="T13" fmla="*/ 1 h 5"/>
                  <a:gd name="T14" fmla="*/ 3 w 4"/>
                  <a:gd name="T15" fmla="*/ 0 h 5"/>
                  <a:gd name="T16" fmla="*/ 0 w 4"/>
                  <a:gd name="T17" fmla="*/ 0 h 5"/>
                  <a:gd name="T18" fmla="*/ 0 w 4"/>
                  <a:gd name="T19" fmla="*/ 5 h 5"/>
                  <a:gd name="T20" fmla="*/ 3 w 4"/>
                  <a:gd name="T21" fmla="*/ 5 h 5"/>
                  <a:gd name="T22" fmla="*/ 3 w 4"/>
                  <a:gd name="T23" fmla="*/ 5 h 5"/>
                  <a:gd name="T24" fmla="*/ 4 w 4"/>
                  <a:gd name="T25" fmla="*/ 5 h 5"/>
                  <a:gd name="T26" fmla="*/ 4 w 4"/>
                  <a:gd name="T27" fmla="*/ 5 h 5"/>
                  <a:gd name="T28" fmla="*/ 3 w 4"/>
                  <a:gd name="T29" fmla="*/ 3 h 5"/>
                  <a:gd name="T30" fmla="*/ 1 w 4"/>
                  <a:gd name="T31" fmla="*/ 3 h 5"/>
                  <a:gd name="T32" fmla="*/ 1 w 4"/>
                  <a:gd name="T33" fmla="*/ 1 h 5"/>
                  <a:gd name="T34" fmla="*/ 3 w 4"/>
                  <a:gd name="T35" fmla="*/ 1 h 5"/>
                  <a:gd name="T36" fmla="*/ 3 w 4"/>
                  <a:gd name="T37" fmla="*/ 3 h 5"/>
                  <a:gd name="T38" fmla="*/ 3 w 4"/>
                  <a:gd name="T39" fmla="*/ 3 h 5"/>
                  <a:gd name="T40" fmla="*/ 3 w 4"/>
                  <a:gd name="T41" fmla="*/ 5 h 5"/>
                  <a:gd name="T42" fmla="*/ 1 w 4"/>
                  <a:gd name="T43" fmla="*/ 5 h 5"/>
                  <a:gd name="T44" fmla="*/ 1 w 4"/>
                  <a:gd name="T45" fmla="*/ 3 h 5"/>
                  <a:gd name="T46" fmla="*/ 3 w 4"/>
                  <a:gd name="T47" fmla="*/ 3 h 5"/>
                  <a:gd name="T48" fmla="*/ 3 w 4"/>
                  <a:gd name="T49" fmla="*/ 5 h 5"/>
                  <a:gd name="T50" fmla="*/ 3 w 4"/>
                  <a:gd name="T51"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5">
                    <a:moveTo>
                      <a:pt x="4" y="5"/>
                    </a:moveTo>
                    <a:lnTo>
                      <a:pt x="4" y="3"/>
                    </a:lnTo>
                    <a:lnTo>
                      <a:pt x="3" y="3"/>
                    </a:lnTo>
                    <a:lnTo>
                      <a:pt x="3" y="3"/>
                    </a:lnTo>
                    <a:lnTo>
                      <a:pt x="4" y="3"/>
                    </a:lnTo>
                    <a:lnTo>
                      <a:pt x="4" y="1"/>
                    </a:lnTo>
                    <a:lnTo>
                      <a:pt x="3" y="1"/>
                    </a:lnTo>
                    <a:lnTo>
                      <a:pt x="3" y="0"/>
                    </a:lnTo>
                    <a:lnTo>
                      <a:pt x="0" y="0"/>
                    </a:lnTo>
                    <a:lnTo>
                      <a:pt x="0" y="5"/>
                    </a:lnTo>
                    <a:lnTo>
                      <a:pt x="3" y="5"/>
                    </a:lnTo>
                    <a:lnTo>
                      <a:pt x="3" y="5"/>
                    </a:lnTo>
                    <a:lnTo>
                      <a:pt x="4" y="5"/>
                    </a:lnTo>
                    <a:lnTo>
                      <a:pt x="4" y="5"/>
                    </a:lnTo>
                    <a:close/>
                    <a:moveTo>
                      <a:pt x="3" y="3"/>
                    </a:moveTo>
                    <a:lnTo>
                      <a:pt x="1" y="3"/>
                    </a:lnTo>
                    <a:lnTo>
                      <a:pt x="1" y="1"/>
                    </a:lnTo>
                    <a:lnTo>
                      <a:pt x="3" y="1"/>
                    </a:lnTo>
                    <a:lnTo>
                      <a:pt x="3" y="3"/>
                    </a:lnTo>
                    <a:lnTo>
                      <a:pt x="3" y="3"/>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39" name="Freeform 275"/>
              <p:cNvSpPr>
                <a:spLocks noEditPoints="1"/>
              </p:cNvSpPr>
              <p:nvPr/>
            </p:nvSpPr>
            <p:spPr bwMode="auto">
              <a:xfrm>
                <a:off x="3613045" y="2405264"/>
                <a:ext cx="29890" cy="37365"/>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0" name="Freeform 276"/>
              <p:cNvSpPr>
                <a:spLocks/>
              </p:cNvSpPr>
              <p:nvPr/>
            </p:nvSpPr>
            <p:spPr bwMode="auto">
              <a:xfrm>
                <a:off x="3650410" y="2405264"/>
                <a:ext cx="7475"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1" name="Freeform 277"/>
              <p:cNvSpPr>
                <a:spLocks/>
              </p:cNvSpPr>
              <p:nvPr/>
            </p:nvSpPr>
            <p:spPr bwMode="auto">
              <a:xfrm>
                <a:off x="3665355" y="2405264"/>
                <a:ext cx="22420" cy="37365"/>
              </a:xfrm>
              <a:custGeom>
                <a:avLst/>
                <a:gdLst>
                  <a:gd name="T0" fmla="*/ 3 w 3"/>
                  <a:gd name="T1" fmla="*/ 5 h 5"/>
                  <a:gd name="T2" fmla="*/ 3 w 3"/>
                  <a:gd name="T3" fmla="*/ 5 h 5"/>
                  <a:gd name="T4" fmla="*/ 0 w 3"/>
                  <a:gd name="T5" fmla="*/ 5 h 5"/>
                  <a:gd name="T6" fmla="*/ 0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0" y="5"/>
                    </a:lnTo>
                    <a:lnTo>
                      <a:pt x="0"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2" name="Freeform 278"/>
              <p:cNvSpPr>
                <a:spLocks/>
              </p:cNvSpPr>
              <p:nvPr/>
            </p:nvSpPr>
            <p:spPr bwMode="auto">
              <a:xfrm>
                <a:off x="3695245" y="2405264"/>
                <a:ext cx="22420" cy="37365"/>
              </a:xfrm>
              <a:custGeom>
                <a:avLst/>
                <a:gdLst>
                  <a:gd name="T0" fmla="*/ 3 w 3"/>
                  <a:gd name="T1" fmla="*/ 5 h 5"/>
                  <a:gd name="T2" fmla="*/ 3 w 3"/>
                  <a:gd name="T3" fmla="*/ 5 h 5"/>
                  <a:gd name="T4" fmla="*/ 0 w 3"/>
                  <a:gd name="T5" fmla="*/ 5 h 5"/>
                  <a:gd name="T6" fmla="*/ 0 w 3"/>
                  <a:gd name="T7" fmla="*/ 3 h 5"/>
                  <a:gd name="T8" fmla="*/ 2 w 3"/>
                  <a:gd name="T9" fmla="*/ 3 h 5"/>
                  <a:gd name="T10" fmla="*/ 2 w 3"/>
                  <a:gd name="T11" fmla="*/ 3 h 5"/>
                  <a:gd name="T12" fmla="*/ 0 w 3"/>
                  <a:gd name="T13" fmla="*/ 3 h 5"/>
                  <a:gd name="T14" fmla="*/ 0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5"/>
                    </a:lnTo>
                    <a:lnTo>
                      <a:pt x="0" y="5"/>
                    </a:lnTo>
                    <a:lnTo>
                      <a:pt x="0" y="3"/>
                    </a:lnTo>
                    <a:lnTo>
                      <a:pt x="2" y="3"/>
                    </a:lnTo>
                    <a:lnTo>
                      <a:pt x="2" y="3"/>
                    </a:lnTo>
                    <a:lnTo>
                      <a:pt x="0" y="3"/>
                    </a:lnTo>
                    <a:lnTo>
                      <a:pt x="0"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3" name="Freeform 279"/>
              <p:cNvSpPr>
                <a:spLocks noEditPoints="1"/>
              </p:cNvSpPr>
              <p:nvPr/>
            </p:nvSpPr>
            <p:spPr bwMode="auto">
              <a:xfrm>
                <a:off x="3725135" y="2405264"/>
                <a:ext cx="22420" cy="37365"/>
              </a:xfrm>
              <a:custGeom>
                <a:avLst/>
                <a:gdLst>
                  <a:gd name="T0" fmla="*/ 3 w 3"/>
                  <a:gd name="T1" fmla="*/ 5 h 5"/>
                  <a:gd name="T2" fmla="*/ 3 w 3"/>
                  <a:gd name="T3" fmla="*/ 4 h 5"/>
                  <a:gd name="T4" fmla="*/ 3 w 3"/>
                  <a:gd name="T5" fmla="*/ 4 h 5"/>
                  <a:gd name="T6" fmla="*/ 3 w 3"/>
                  <a:gd name="T7" fmla="*/ 3 h 5"/>
                  <a:gd name="T8" fmla="*/ 3 w 3"/>
                  <a:gd name="T9" fmla="*/ 3 h 5"/>
                  <a:gd name="T10" fmla="*/ 3 w 3"/>
                  <a:gd name="T11" fmla="*/ 1 h 5"/>
                  <a:gd name="T12" fmla="*/ 3 w 3"/>
                  <a:gd name="T13" fmla="*/ 1 h 5"/>
                  <a:gd name="T14" fmla="*/ 3 w 3"/>
                  <a:gd name="T15" fmla="*/ 0 h 5"/>
                  <a:gd name="T16" fmla="*/ 0 w 3"/>
                  <a:gd name="T17" fmla="*/ 0 h 5"/>
                  <a:gd name="T18" fmla="*/ 0 w 3"/>
                  <a:gd name="T19" fmla="*/ 5 h 5"/>
                  <a:gd name="T20" fmla="*/ 0 w 3"/>
                  <a:gd name="T21" fmla="*/ 5 h 5"/>
                  <a:gd name="T22" fmla="*/ 0 w 3"/>
                  <a:gd name="T23" fmla="*/ 3 h 5"/>
                  <a:gd name="T24" fmla="*/ 2 w 3"/>
                  <a:gd name="T25" fmla="*/ 3 h 5"/>
                  <a:gd name="T26" fmla="*/ 2 w 3"/>
                  <a:gd name="T27" fmla="*/ 4 h 5"/>
                  <a:gd name="T28" fmla="*/ 3 w 3"/>
                  <a:gd name="T29" fmla="*/ 4 h 5"/>
                  <a:gd name="T30" fmla="*/ 3 w 3"/>
                  <a:gd name="T31" fmla="*/ 5 h 5"/>
                  <a:gd name="T32" fmla="*/ 3 w 3"/>
                  <a:gd name="T33" fmla="*/ 5 h 5"/>
                  <a:gd name="T34" fmla="*/ 3 w 3"/>
                  <a:gd name="T35" fmla="*/ 5 h 5"/>
                  <a:gd name="T36" fmla="*/ 3 w 3"/>
                  <a:gd name="T37" fmla="*/ 3 h 5"/>
                  <a:gd name="T38" fmla="*/ 0 w 3"/>
                  <a:gd name="T39" fmla="*/ 3 h 5"/>
                  <a:gd name="T40" fmla="*/ 0 w 3"/>
                  <a:gd name="T41" fmla="*/ 1 h 5"/>
                  <a:gd name="T42" fmla="*/ 3 w 3"/>
                  <a:gd name="T43" fmla="*/ 1 h 5"/>
                  <a:gd name="T44" fmla="*/ 3 w 3"/>
                  <a:gd name="T45" fmla="*/ 3 h 5"/>
                  <a:gd name="T46" fmla="*/ 3 w 3"/>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5"/>
                    </a:moveTo>
                    <a:lnTo>
                      <a:pt x="3" y="4"/>
                    </a:lnTo>
                    <a:lnTo>
                      <a:pt x="3" y="4"/>
                    </a:lnTo>
                    <a:lnTo>
                      <a:pt x="3" y="3"/>
                    </a:lnTo>
                    <a:lnTo>
                      <a:pt x="3" y="3"/>
                    </a:lnTo>
                    <a:lnTo>
                      <a:pt x="3" y="1"/>
                    </a:lnTo>
                    <a:lnTo>
                      <a:pt x="3" y="1"/>
                    </a:lnTo>
                    <a:lnTo>
                      <a:pt x="3" y="0"/>
                    </a:lnTo>
                    <a:lnTo>
                      <a:pt x="0" y="0"/>
                    </a:lnTo>
                    <a:lnTo>
                      <a:pt x="0" y="5"/>
                    </a:lnTo>
                    <a:lnTo>
                      <a:pt x="0" y="5"/>
                    </a:lnTo>
                    <a:lnTo>
                      <a:pt x="0" y="3"/>
                    </a:lnTo>
                    <a:lnTo>
                      <a:pt x="2" y="3"/>
                    </a:lnTo>
                    <a:lnTo>
                      <a:pt x="2" y="4"/>
                    </a:lnTo>
                    <a:lnTo>
                      <a:pt x="3" y="4"/>
                    </a:lnTo>
                    <a:lnTo>
                      <a:pt x="3" y="5"/>
                    </a:lnTo>
                    <a:lnTo>
                      <a:pt x="3" y="5"/>
                    </a:lnTo>
                    <a:lnTo>
                      <a:pt x="3" y="5"/>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4" name="Freeform 280"/>
              <p:cNvSpPr>
                <a:spLocks/>
              </p:cNvSpPr>
              <p:nvPr/>
            </p:nvSpPr>
            <p:spPr bwMode="auto">
              <a:xfrm>
                <a:off x="3769970" y="2405264"/>
                <a:ext cx="22420" cy="37365"/>
              </a:xfrm>
              <a:custGeom>
                <a:avLst/>
                <a:gdLst>
                  <a:gd name="T0" fmla="*/ 3 w 3"/>
                  <a:gd name="T1" fmla="*/ 5 h 5"/>
                  <a:gd name="T2" fmla="*/ 3 w 3"/>
                  <a:gd name="T3" fmla="*/ 5 h 5"/>
                  <a:gd name="T4" fmla="*/ 1 w 3"/>
                  <a:gd name="T5" fmla="*/ 5 h 5"/>
                  <a:gd name="T6" fmla="*/ 1 w 3"/>
                  <a:gd name="T7" fmla="*/ 3 h 5"/>
                  <a:gd name="T8" fmla="*/ 2 w 3"/>
                  <a:gd name="T9" fmla="*/ 3 h 5"/>
                  <a:gd name="T10" fmla="*/ 2 w 3"/>
                  <a:gd name="T11" fmla="*/ 3 h 5"/>
                  <a:gd name="T12" fmla="*/ 1 w 3"/>
                  <a:gd name="T13" fmla="*/ 3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5"/>
                    </a:lnTo>
                    <a:lnTo>
                      <a:pt x="1" y="5"/>
                    </a:lnTo>
                    <a:lnTo>
                      <a:pt x="1" y="3"/>
                    </a:lnTo>
                    <a:lnTo>
                      <a:pt x="2" y="3"/>
                    </a:lnTo>
                    <a:lnTo>
                      <a:pt x="2" y="3"/>
                    </a:lnTo>
                    <a:lnTo>
                      <a:pt x="1" y="3"/>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5" name="Freeform 281"/>
              <p:cNvSpPr>
                <a:spLocks/>
              </p:cNvSpPr>
              <p:nvPr/>
            </p:nvSpPr>
            <p:spPr bwMode="auto">
              <a:xfrm>
                <a:off x="3799860" y="2405264"/>
                <a:ext cx="29890" cy="37365"/>
              </a:xfrm>
              <a:custGeom>
                <a:avLst/>
                <a:gdLst>
                  <a:gd name="T0" fmla="*/ 4 w 4"/>
                  <a:gd name="T1" fmla="*/ 1 h 5"/>
                  <a:gd name="T2" fmla="*/ 4 w 4"/>
                  <a:gd name="T3" fmla="*/ 0 h 5"/>
                  <a:gd name="T4" fmla="*/ 0 w 4"/>
                  <a:gd name="T5" fmla="*/ 0 h 5"/>
                  <a:gd name="T6" fmla="*/ 0 w 4"/>
                  <a:gd name="T7" fmla="*/ 5 h 5"/>
                  <a:gd name="T8" fmla="*/ 1 w 4"/>
                  <a:gd name="T9" fmla="*/ 5 h 5"/>
                  <a:gd name="T10" fmla="*/ 1 w 4"/>
                  <a:gd name="T11" fmla="*/ 3 h 5"/>
                  <a:gd name="T12" fmla="*/ 3 w 4"/>
                  <a:gd name="T13" fmla="*/ 3 h 5"/>
                  <a:gd name="T14" fmla="*/ 3 w 4"/>
                  <a:gd name="T15" fmla="*/ 3 h 5"/>
                  <a:gd name="T16" fmla="*/ 1 w 4"/>
                  <a:gd name="T17" fmla="*/ 3 h 5"/>
                  <a:gd name="T18" fmla="*/ 1 w 4"/>
                  <a:gd name="T19" fmla="*/ 1 h 5"/>
                  <a:gd name="T20" fmla="*/ 4 w 4"/>
                  <a:gd name="T21" fmla="*/ 1 h 5"/>
                  <a:gd name="T22" fmla="*/ 4 w 4"/>
                  <a:gd name="T23"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5">
                    <a:moveTo>
                      <a:pt x="4" y="1"/>
                    </a:moveTo>
                    <a:lnTo>
                      <a:pt x="4" y="0"/>
                    </a:lnTo>
                    <a:lnTo>
                      <a:pt x="0" y="0"/>
                    </a:lnTo>
                    <a:lnTo>
                      <a:pt x="0" y="5"/>
                    </a:lnTo>
                    <a:lnTo>
                      <a:pt x="1" y="5"/>
                    </a:lnTo>
                    <a:lnTo>
                      <a:pt x="1" y="3"/>
                    </a:lnTo>
                    <a:lnTo>
                      <a:pt x="3" y="3"/>
                    </a:lnTo>
                    <a:lnTo>
                      <a:pt x="3" y="3"/>
                    </a:lnTo>
                    <a:lnTo>
                      <a:pt x="1" y="3"/>
                    </a:lnTo>
                    <a:lnTo>
                      <a:pt x="1"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6" name="Freeform 282"/>
              <p:cNvSpPr>
                <a:spLocks/>
              </p:cNvSpPr>
              <p:nvPr/>
            </p:nvSpPr>
            <p:spPr bwMode="auto">
              <a:xfrm>
                <a:off x="3829750" y="2405264"/>
                <a:ext cx="29890" cy="37365"/>
              </a:xfrm>
              <a:custGeom>
                <a:avLst/>
                <a:gdLst>
                  <a:gd name="T0" fmla="*/ 4 w 4"/>
                  <a:gd name="T1" fmla="*/ 1 h 5"/>
                  <a:gd name="T2" fmla="*/ 4 w 4"/>
                  <a:gd name="T3" fmla="*/ 0 h 5"/>
                  <a:gd name="T4" fmla="*/ 0 w 4"/>
                  <a:gd name="T5" fmla="*/ 0 h 5"/>
                  <a:gd name="T6" fmla="*/ 0 w 4"/>
                  <a:gd name="T7" fmla="*/ 5 h 5"/>
                  <a:gd name="T8" fmla="*/ 1 w 4"/>
                  <a:gd name="T9" fmla="*/ 5 h 5"/>
                  <a:gd name="T10" fmla="*/ 1 w 4"/>
                  <a:gd name="T11" fmla="*/ 3 h 5"/>
                  <a:gd name="T12" fmla="*/ 3 w 4"/>
                  <a:gd name="T13" fmla="*/ 3 h 5"/>
                  <a:gd name="T14" fmla="*/ 3 w 4"/>
                  <a:gd name="T15" fmla="*/ 3 h 5"/>
                  <a:gd name="T16" fmla="*/ 1 w 4"/>
                  <a:gd name="T17" fmla="*/ 3 h 5"/>
                  <a:gd name="T18" fmla="*/ 1 w 4"/>
                  <a:gd name="T19" fmla="*/ 1 h 5"/>
                  <a:gd name="T20" fmla="*/ 4 w 4"/>
                  <a:gd name="T21" fmla="*/ 1 h 5"/>
                  <a:gd name="T22" fmla="*/ 4 w 4"/>
                  <a:gd name="T23"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5">
                    <a:moveTo>
                      <a:pt x="4" y="1"/>
                    </a:moveTo>
                    <a:lnTo>
                      <a:pt x="4" y="0"/>
                    </a:lnTo>
                    <a:lnTo>
                      <a:pt x="0" y="0"/>
                    </a:lnTo>
                    <a:lnTo>
                      <a:pt x="0" y="5"/>
                    </a:lnTo>
                    <a:lnTo>
                      <a:pt x="1" y="5"/>
                    </a:lnTo>
                    <a:lnTo>
                      <a:pt x="1" y="3"/>
                    </a:lnTo>
                    <a:lnTo>
                      <a:pt x="3" y="3"/>
                    </a:lnTo>
                    <a:lnTo>
                      <a:pt x="3" y="3"/>
                    </a:lnTo>
                    <a:lnTo>
                      <a:pt x="1" y="3"/>
                    </a:lnTo>
                    <a:lnTo>
                      <a:pt x="1"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7" name="Freeform 283"/>
              <p:cNvSpPr>
                <a:spLocks/>
              </p:cNvSpPr>
              <p:nvPr/>
            </p:nvSpPr>
            <p:spPr bwMode="auto">
              <a:xfrm>
                <a:off x="3859641" y="2405264"/>
                <a:ext cx="7475"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8" name="Freeform 284"/>
              <p:cNvSpPr>
                <a:spLocks/>
              </p:cNvSpPr>
              <p:nvPr/>
            </p:nvSpPr>
            <p:spPr bwMode="auto">
              <a:xfrm>
                <a:off x="3874586" y="2405264"/>
                <a:ext cx="29890" cy="37365"/>
              </a:xfrm>
              <a:custGeom>
                <a:avLst/>
                <a:gdLst>
                  <a:gd name="T0" fmla="*/ 4 w 4"/>
                  <a:gd name="T1" fmla="*/ 5 h 5"/>
                  <a:gd name="T2" fmla="*/ 4 w 4"/>
                  <a:gd name="T3" fmla="*/ 4 h 5"/>
                  <a:gd name="T4" fmla="*/ 4 w 4"/>
                  <a:gd name="T5" fmla="*/ 4 h 5"/>
                  <a:gd name="T6" fmla="*/ 4 w 4"/>
                  <a:gd name="T7" fmla="*/ 5 h 5"/>
                  <a:gd name="T8" fmla="*/ 1 w 4"/>
                  <a:gd name="T9" fmla="*/ 5 h 5"/>
                  <a:gd name="T10" fmla="*/ 1 w 4"/>
                  <a:gd name="T11" fmla="*/ 1 h 5"/>
                  <a:gd name="T12" fmla="*/ 4 w 4"/>
                  <a:gd name="T13" fmla="*/ 1 h 5"/>
                  <a:gd name="T14" fmla="*/ 4 w 4"/>
                  <a:gd name="T15" fmla="*/ 2 h 5"/>
                  <a:gd name="T16" fmla="*/ 4 w 4"/>
                  <a:gd name="T17" fmla="*/ 2 h 5"/>
                  <a:gd name="T18" fmla="*/ 4 w 4"/>
                  <a:gd name="T19" fmla="*/ 1 h 5"/>
                  <a:gd name="T20" fmla="*/ 4 w 4"/>
                  <a:gd name="T21" fmla="*/ 1 h 5"/>
                  <a:gd name="T22" fmla="*/ 4 w 4"/>
                  <a:gd name="T23" fmla="*/ 0 h 5"/>
                  <a:gd name="T24" fmla="*/ 1 w 4"/>
                  <a:gd name="T25" fmla="*/ 0 h 5"/>
                  <a:gd name="T26" fmla="*/ 1 w 4"/>
                  <a:gd name="T27" fmla="*/ 1 h 5"/>
                  <a:gd name="T28" fmla="*/ 0 w 4"/>
                  <a:gd name="T29" fmla="*/ 1 h 5"/>
                  <a:gd name="T30" fmla="*/ 0 w 4"/>
                  <a:gd name="T31" fmla="*/ 5 h 5"/>
                  <a:gd name="T32" fmla="*/ 1 w 4"/>
                  <a:gd name="T33" fmla="*/ 5 h 5"/>
                  <a:gd name="T34" fmla="*/ 1 w 4"/>
                  <a:gd name="T35" fmla="*/ 5 h 5"/>
                  <a:gd name="T36" fmla="*/ 4 w 4"/>
                  <a:gd name="T37" fmla="*/ 5 h 5"/>
                  <a:gd name="T38" fmla="*/ 4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4"/>
                    </a:lnTo>
                    <a:lnTo>
                      <a:pt x="4" y="4"/>
                    </a:lnTo>
                    <a:lnTo>
                      <a:pt x="4" y="5"/>
                    </a:lnTo>
                    <a:lnTo>
                      <a:pt x="1" y="5"/>
                    </a:lnTo>
                    <a:lnTo>
                      <a:pt x="1" y="1"/>
                    </a:lnTo>
                    <a:lnTo>
                      <a:pt x="4" y="1"/>
                    </a:lnTo>
                    <a:lnTo>
                      <a:pt x="4" y="2"/>
                    </a:lnTo>
                    <a:lnTo>
                      <a:pt x="4" y="2"/>
                    </a:ln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49" name="Freeform 285"/>
              <p:cNvSpPr>
                <a:spLocks/>
              </p:cNvSpPr>
              <p:nvPr/>
            </p:nvSpPr>
            <p:spPr bwMode="auto">
              <a:xfrm>
                <a:off x="3911946" y="2405264"/>
                <a:ext cx="7475"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0" name="Freeform 286"/>
              <p:cNvSpPr>
                <a:spLocks/>
              </p:cNvSpPr>
              <p:nvPr/>
            </p:nvSpPr>
            <p:spPr bwMode="auto">
              <a:xfrm>
                <a:off x="3926891" y="2405264"/>
                <a:ext cx="22420" cy="37365"/>
              </a:xfrm>
              <a:custGeom>
                <a:avLst/>
                <a:gdLst>
                  <a:gd name="T0" fmla="*/ 3 w 3"/>
                  <a:gd name="T1" fmla="*/ 5 h 5"/>
                  <a:gd name="T2" fmla="*/ 3 w 3"/>
                  <a:gd name="T3" fmla="*/ 5 h 5"/>
                  <a:gd name="T4" fmla="*/ 1 w 3"/>
                  <a:gd name="T5" fmla="*/ 5 h 5"/>
                  <a:gd name="T6" fmla="*/ 1 w 3"/>
                  <a:gd name="T7" fmla="*/ 3 h 5"/>
                  <a:gd name="T8" fmla="*/ 2 w 3"/>
                  <a:gd name="T9" fmla="*/ 3 h 5"/>
                  <a:gd name="T10" fmla="*/ 2 w 3"/>
                  <a:gd name="T11" fmla="*/ 3 h 5"/>
                  <a:gd name="T12" fmla="*/ 1 w 3"/>
                  <a:gd name="T13" fmla="*/ 3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5"/>
                    </a:lnTo>
                    <a:lnTo>
                      <a:pt x="1" y="5"/>
                    </a:lnTo>
                    <a:lnTo>
                      <a:pt x="1" y="3"/>
                    </a:lnTo>
                    <a:lnTo>
                      <a:pt x="2" y="3"/>
                    </a:lnTo>
                    <a:lnTo>
                      <a:pt x="2" y="3"/>
                    </a:lnTo>
                    <a:lnTo>
                      <a:pt x="1" y="3"/>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1" name="Freeform 287"/>
              <p:cNvSpPr>
                <a:spLocks/>
              </p:cNvSpPr>
              <p:nvPr/>
            </p:nvSpPr>
            <p:spPr bwMode="auto">
              <a:xfrm>
                <a:off x="3956781" y="2405264"/>
                <a:ext cx="29890" cy="37365"/>
              </a:xfrm>
              <a:custGeom>
                <a:avLst/>
                <a:gdLst>
                  <a:gd name="T0" fmla="*/ 4 w 4"/>
                  <a:gd name="T1" fmla="*/ 5 h 5"/>
                  <a:gd name="T2" fmla="*/ 4 w 4"/>
                  <a:gd name="T3" fmla="*/ 0 h 5"/>
                  <a:gd name="T4" fmla="*/ 3 w 4"/>
                  <a:gd name="T5" fmla="*/ 0 h 5"/>
                  <a:gd name="T6" fmla="*/ 3 w 4"/>
                  <a:gd name="T7" fmla="*/ 3 h 5"/>
                  <a:gd name="T8" fmla="*/ 2 w 4"/>
                  <a:gd name="T9" fmla="*/ 3 h 5"/>
                  <a:gd name="T10" fmla="*/ 2 w 4"/>
                  <a:gd name="T11" fmla="*/ 3 h 5"/>
                  <a:gd name="T12" fmla="*/ 2 w 4"/>
                  <a:gd name="T13" fmla="*/ 3 h 5"/>
                  <a:gd name="T14" fmla="*/ 2 w 4"/>
                  <a:gd name="T15" fmla="*/ 2 h 5"/>
                  <a:gd name="T16" fmla="*/ 1 w 4"/>
                  <a:gd name="T17" fmla="*/ 2 h 5"/>
                  <a:gd name="T18" fmla="*/ 1 w 4"/>
                  <a:gd name="T19" fmla="*/ 0 h 5"/>
                  <a:gd name="T20" fmla="*/ 0 w 4"/>
                  <a:gd name="T21" fmla="*/ 0 h 5"/>
                  <a:gd name="T22" fmla="*/ 0 w 4"/>
                  <a:gd name="T23" fmla="*/ 5 h 5"/>
                  <a:gd name="T24" fmla="*/ 1 w 4"/>
                  <a:gd name="T25" fmla="*/ 5 h 5"/>
                  <a:gd name="T26" fmla="*/ 1 w 4"/>
                  <a:gd name="T27" fmla="*/ 3 h 5"/>
                  <a:gd name="T28" fmla="*/ 2 w 4"/>
                  <a:gd name="T29" fmla="*/ 3 h 5"/>
                  <a:gd name="T30" fmla="*/ 2 w 4"/>
                  <a:gd name="T31" fmla="*/ 3 h 5"/>
                  <a:gd name="T32" fmla="*/ 2 w 4"/>
                  <a:gd name="T33" fmla="*/ 3 h 5"/>
                  <a:gd name="T34" fmla="*/ 2 w 4"/>
                  <a:gd name="T35" fmla="*/ 4 h 5"/>
                  <a:gd name="T36" fmla="*/ 3 w 4"/>
                  <a:gd name="T37" fmla="*/ 4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2" y="3"/>
                    </a:lnTo>
                    <a:lnTo>
                      <a:pt x="2" y="3"/>
                    </a:lnTo>
                    <a:lnTo>
                      <a:pt x="2" y="3"/>
                    </a:lnTo>
                    <a:lnTo>
                      <a:pt x="2" y="2"/>
                    </a:lnTo>
                    <a:lnTo>
                      <a:pt x="1" y="2"/>
                    </a:lnTo>
                    <a:lnTo>
                      <a:pt x="1" y="0"/>
                    </a:lnTo>
                    <a:lnTo>
                      <a:pt x="0" y="0"/>
                    </a:lnTo>
                    <a:lnTo>
                      <a:pt x="0" y="5"/>
                    </a:lnTo>
                    <a:lnTo>
                      <a:pt x="1" y="5"/>
                    </a:lnTo>
                    <a:lnTo>
                      <a:pt x="1" y="3"/>
                    </a:lnTo>
                    <a:lnTo>
                      <a:pt x="2" y="3"/>
                    </a:lnTo>
                    <a:lnTo>
                      <a:pt x="2" y="3"/>
                    </a:lnTo>
                    <a:lnTo>
                      <a:pt x="2" y="3"/>
                    </a:lnTo>
                    <a:lnTo>
                      <a:pt x="2"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2" name="Freeform 288"/>
              <p:cNvSpPr>
                <a:spLocks/>
              </p:cNvSpPr>
              <p:nvPr/>
            </p:nvSpPr>
            <p:spPr bwMode="auto">
              <a:xfrm>
                <a:off x="3994146" y="2405264"/>
                <a:ext cx="29890" cy="37365"/>
              </a:xfrm>
              <a:custGeom>
                <a:avLst/>
                <a:gdLst>
                  <a:gd name="T0" fmla="*/ 4 w 4"/>
                  <a:gd name="T1" fmla="*/ 5 h 5"/>
                  <a:gd name="T2" fmla="*/ 4 w 4"/>
                  <a:gd name="T3" fmla="*/ 4 h 5"/>
                  <a:gd name="T4" fmla="*/ 3 w 4"/>
                  <a:gd name="T5" fmla="*/ 4 h 5"/>
                  <a:gd name="T6" fmla="*/ 3 w 4"/>
                  <a:gd name="T7" fmla="*/ 5 h 5"/>
                  <a:gd name="T8" fmla="*/ 1 w 4"/>
                  <a:gd name="T9" fmla="*/ 5 h 5"/>
                  <a:gd name="T10" fmla="*/ 1 w 4"/>
                  <a:gd name="T11" fmla="*/ 1 h 5"/>
                  <a:gd name="T12" fmla="*/ 3 w 4"/>
                  <a:gd name="T13" fmla="*/ 1 h 5"/>
                  <a:gd name="T14" fmla="*/ 3 w 4"/>
                  <a:gd name="T15" fmla="*/ 2 h 5"/>
                  <a:gd name="T16" fmla="*/ 4 w 4"/>
                  <a:gd name="T17" fmla="*/ 2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3" name="Freeform 289"/>
              <p:cNvSpPr>
                <a:spLocks/>
              </p:cNvSpPr>
              <p:nvPr/>
            </p:nvSpPr>
            <p:spPr bwMode="auto">
              <a:xfrm>
                <a:off x="4031506" y="2405264"/>
                <a:ext cx="29890" cy="37365"/>
              </a:xfrm>
              <a:custGeom>
                <a:avLst/>
                <a:gdLst>
                  <a:gd name="T0" fmla="*/ 4 w 4"/>
                  <a:gd name="T1" fmla="*/ 2 h 5"/>
                  <a:gd name="T2" fmla="*/ 4 w 4"/>
                  <a:gd name="T3" fmla="*/ 0 h 5"/>
                  <a:gd name="T4" fmla="*/ 3 w 4"/>
                  <a:gd name="T5" fmla="*/ 0 h 5"/>
                  <a:gd name="T6" fmla="*/ 3 w 4"/>
                  <a:gd name="T7" fmla="*/ 2 h 5"/>
                  <a:gd name="T8" fmla="*/ 2 w 4"/>
                  <a:gd name="T9" fmla="*/ 2 h 5"/>
                  <a:gd name="T10" fmla="*/ 2 w 4"/>
                  <a:gd name="T11" fmla="*/ 3 h 5"/>
                  <a:gd name="T12" fmla="*/ 1 w 4"/>
                  <a:gd name="T13" fmla="*/ 3 h 5"/>
                  <a:gd name="T14" fmla="*/ 1 w 4"/>
                  <a:gd name="T15" fmla="*/ 2 h 5"/>
                  <a:gd name="T16" fmla="*/ 0 w 4"/>
                  <a:gd name="T17" fmla="*/ 2 h 5"/>
                  <a:gd name="T18" fmla="*/ 0 w 4"/>
                  <a:gd name="T19" fmla="*/ 0 h 5"/>
                  <a:gd name="T20" fmla="*/ 0 w 4"/>
                  <a:gd name="T21" fmla="*/ 0 h 5"/>
                  <a:gd name="T22" fmla="*/ 0 w 4"/>
                  <a:gd name="T23" fmla="*/ 2 h 5"/>
                  <a:gd name="T24" fmla="*/ 0 w 4"/>
                  <a:gd name="T25" fmla="*/ 2 h 5"/>
                  <a:gd name="T26" fmla="*/ 0 w 4"/>
                  <a:gd name="T27" fmla="*/ 3 h 5"/>
                  <a:gd name="T28" fmla="*/ 1 w 4"/>
                  <a:gd name="T29" fmla="*/ 3 h 5"/>
                  <a:gd name="T30" fmla="*/ 1 w 4"/>
                  <a:gd name="T31" fmla="*/ 5 h 5"/>
                  <a:gd name="T32" fmla="*/ 2 w 4"/>
                  <a:gd name="T33" fmla="*/ 5 h 5"/>
                  <a:gd name="T34" fmla="*/ 2 w 4"/>
                  <a:gd name="T35" fmla="*/ 3 h 5"/>
                  <a:gd name="T36" fmla="*/ 3 w 4"/>
                  <a:gd name="T37" fmla="*/ 3 h 5"/>
                  <a:gd name="T38" fmla="*/ 3 w 4"/>
                  <a:gd name="T39" fmla="*/ 2 h 5"/>
                  <a:gd name="T40" fmla="*/ 4 w 4"/>
                  <a:gd name="T41" fmla="*/ 2 h 5"/>
                  <a:gd name="T42" fmla="*/ 4 w 4"/>
                  <a:gd name="T4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2"/>
                    </a:moveTo>
                    <a:lnTo>
                      <a:pt x="4" y="0"/>
                    </a:lnTo>
                    <a:lnTo>
                      <a:pt x="3" y="0"/>
                    </a:lnTo>
                    <a:lnTo>
                      <a:pt x="3" y="2"/>
                    </a:lnTo>
                    <a:lnTo>
                      <a:pt x="2" y="2"/>
                    </a:lnTo>
                    <a:lnTo>
                      <a:pt x="2" y="3"/>
                    </a:lnTo>
                    <a:lnTo>
                      <a:pt x="1" y="3"/>
                    </a:lnTo>
                    <a:lnTo>
                      <a:pt x="1" y="2"/>
                    </a:lnTo>
                    <a:lnTo>
                      <a:pt x="0" y="2"/>
                    </a:lnTo>
                    <a:lnTo>
                      <a:pt x="0" y="0"/>
                    </a:lnTo>
                    <a:lnTo>
                      <a:pt x="0" y="0"/>
                    </a:lnTo>
                    <a:lnTo>
                      <a:pt x="0" y="2"/>
                    </a:lnTo>
                    <a:lnTo>
                      <a:pt x="0" y="2"/>
                    </a:lnTo>
                    <a:lnTo>
                      <a:pt x="0" y="3"/>
                    </a:lnTo>
                    <a:lnTo>
                      <a:pt x="1" y="3"/>
                    </a:lnTo>
                    <a:lnTo>
                      <a:pt x="1" y="5"/>
                    </a:lnTo>
                    <a:lnTo>
                      <a:pt x="2" y="5"/>
                    </a:lnTo>
                    <a:lnTo>
                      <a:pt x="2" y="3"/>
                    </a:lnTo>
                    <a:lnTo>
                      <a:pt x="3" y="3"/>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4" name="Freeform 290"/>
              <p:cNvSpPr>
                <a:spLocks noEditPoints="1"/>
              </p:cNvSpPr>
              <p:nvPr/>
            </p:nvSpPr>
            <p:spPr bwMode="auto">
              <a:xfrm>
                <a:off x="4263156" y="2397794"/>
                <a:ext cx="44835" cy="44835"/>
              </a:xfrm>
              <a:custGeom>
                <a:avLst/>
                <a:gdLst>
                  <a:gd name="T0" fmla="*/ 6 w 6"/>
                  <a:gd name="T1" fmla="*/ 4 h 6"/>
                  <a:gd name="T2" fmla="*/ 6 w 6"/>
                  <a:gd name="T3" fmla="*/ 4 h 6"/>
                  <a:gd name="T4" fmla="*/ 4 w 6"/>
                  <a:gd name="T5" fmla="*/ 3 h 6"/>
                  <a:gd name="T6" fmla="*/ 5 w 6"/>
                  <a:gd name="T7" fmla="*/ 2 h 6"/>
                  <a:gd name="T8" fmla="*/ 6 w 6"/>
                  <a:gd name="T9" fmla="*/ 1 h 6"/>
                  <a:gd name="T10" fmla="*/ 6 w 6"/>
                  <a:gd name="T11" fmla="*/ 0 h 6"/>
                  <a:gd name="T12" fmla="*/ 6 w 6"/>
                  <a:gd name="T13" fmla="*/ 1 h 6"/>
                  <a:gd name="T14" fmla="*/ 5 w 6"/>
                  <a:gd name="T15" fmla="*/ 2 h 6"/>
                  <a:gd name="T16" fmla="*/ 4 w 6"/>
                  <a:gd name="T17" fmla="*/ 3 h 6"/>
                  <a:gd name="T18" fmla="*/ 4 w 6"/>
                  <a:gd name="T19" fmla="*/ 1 h 6"/>
                  <a:gd name="T20" fmla="*/ 2 w 6"/>
                  <a:gd name="T21" fmla="*/ 0 h 6"/>
                  <a:gd name="T22" fmla="*/ 1 w 6"/>
                  <a:gd name="T23" fmla="*/ 1 h 6"/>
                  <a:gd name="T24" fmla="*/ 0 w 6"/>
                  <a:gd name="T25" fmla="*/ 3 h 6"/>
                  <a:gd name="T26" fmla="*/ 1 w 6"/>
                  <a:gd name="T27" fmla="*/ 4 h 6"/>
                  <a:gd name="T28" fmla="*/ 2 w 6"/>
                  <a:gd name="T29" fmla="*/ 4 h 6"/>
                  <a:gd name="T30" fmla="*/ 2 w 6"/>
                  <a:gd name="T31" fmla="*/ 5 h 6"/>
                  <a:gd name="T32" fmla="*/ 1 w 6"/>
                  <a:gd name="T33" fmla="*/ 6 h 6"/>
                  <a:gd name="T34" fmla="*/ 0 w 6"/>
                  <a:gd name="T35" fmla="*/ 6 h 6"/>
                  <a:gd name="T36" fmla="*/ 1 w 6"/>
                  <a:gd name="T37" fmla="*/ 6 h 6"/>
                  <a:gd name="T38" fmla="*/ 2 w 6"/>
                  <a:gd name="T39" fmla="*/ 5 h 6"/>
                  <a:gd name="T40" fmla="*/ 2 w 6"/>
                  <a:gd name="T41" fmla="*/ 4 h 6"/>
                  <a:gd name="T42" fmla="*/ 4 w 6"/>
                  <a:gd name="T43" fmla="*/ 6 h 6"/>
                  <a:gd name="T44" fmla="*/ 4 w 6"/>
                  <a:gd name="T45" fmla="*/ 6 h 6"/>
                  <a:gd name="T46" fmla="*/ 6 w 6"/>
                  <a:gd name="T47" fmla="*/ 6 h 6"/>
                  <a:gd name="T48" fmla="*/ 6 w 6"/>
                  <a:gd name="T49" fmla="*/ 6 h 6"/>
                  <a:gd name="T50" fmla="*/ 4 w 6"/>
                  <a:gd name="T51" fmla="*/ 4 h 6"/>
                  <a:gd name="T52" fmla="*/ 4 w 6"/>
                  <a:gd name="T53" fmla="*/ 4 h 6"/>
                  <a:gd name="T54" fmla="*/ 4 w 6"/>
                  <a:gd name="T55" fmla="*/ 4 h 6"/>
                  <a:gd name="T56" fmla="*/ 1 w 6"/>
                  <a:gd name="T57" fmla="*/ 3 h 6"/>
                  <a:gd name="T58" fmla="*/ 2 w 6"/>
                  <a:gd name="T59" fmla="*/ 1 h 6"/>
                  <a:gd name="T60" fmla="*/ 2 w 6"/>
                  <a:gd name="T61" fmla="*/ 3 h 6"/>
                  <a:gd name="T62" fmla="*/ 4 w 6"/>
                  <a:gd name="T63" fmla="*/ 6 h 6"/>
                  <a:gd name="T64" fmla="*/ 6 w 6"/>
                  <a:gd name="T65" fmla="*/ 4 h 6"/>
                  <a:gd name="T66" fmla="*/ 6 w 6"/>
                  <a:gd name="T67" fmla="*/ 6 h 6"/>
                  <a:gd name="T68" fmla="*/ 2 w 6"/>
                  <a:gd name="T69" fmla="*/ 4 h 6"/>
                  <a:gd name="T70" fmla="*/ 4 w 6"/>
                  <a:gd name="T71" fmla="*/ 3 h 6"/>
                  <a:gd name="T72" fmla="*/ 4 w 6"/>
                  <a:gd name="T73"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6"/>
                    </a:moveTo>
                    <a:lnTo>
                      <a:pt x="6" y="4"/>
                    </a:lnTo>
                    <a:lnTo>
                      <a:pt x="6" y="4"/>
                    </a:lnTo>
                    <a:lnTo>
                      <a:pt x="6" y="4"/>
                    </a:lnTo>
                    <a:lnTo>
                      <a:pt x="4" y="4"/>
                    </a:lnTo>
                    <a:lnTo>
                      <a:pt x="4" y="3"/>
                    </a:lnTo>
                    <a:lnTo>
                      <a:pt x="5" y="3"/>
                    </a:lnTo>
                    <a:lnTo>
                      <a:pt x="5" y="2"/>
                    </a:lnTo>
                    <a:lnTo>
                      <a:pt x="6" y="2"/>
                    </a:lnTo>
                    <a:lnTo>
                      <a:pt x="6" y="1"/>
                    </a:lnTo>
                    <a:lnTo>
                      <a:pt x="6" y="1"/>
                    </a:lnTo>
                    <a:lnTo>
                      <a:pt x="6" y="0"/>
                    </a:lnTo>
                    <a:lnTo>
                      <a:pt x="6" y="0"/>
                    </a:lnTo>
                    <a:lnTo>
                      <a:pt x="6" y="1"/>
                    </a:lnTo>
                    <a:lnTo>
                      <a:pt x="5" y="1"/>
                    </a:lnTo>
                    <a:lnTo>
                      <a:pt x="5" y="2"/>
                    </a:lnTo>
                    <a:lnTo>
                      <a:pt x="4" y="2"/>
                    </a:lnTo>
                    <a:lnTo>
                      <a:pt x="4" y="3"/>
                    </a:lnTo>
                    <a:lnTo>
                      <a:pt x="4" y="3"/>
                    </a:lnTo>
                    <a:lnTo>
                      <a:pt x="4" y="1"/>
                    </a:lnTo>
                    <a:lnTo>
                      <a:pt x="2" y="1"/>
                    </a:lnTo>
                    <a:lnTo>
                      <a:pt x="2" y="0"/>
                    </a:lnTo>
                    <a:lnTo>
                      <a:pt x="1" y="0"/>
                    </a:lnTo>
                    <a:lnTo>
                      <a:pt x="1" y="1"/>
                    </a:lnTo>
                    <a:lnTo>
                      <a:pt x="0" y="1"/>
                    </a:lnTo>
                    <a:lnTo>
                      <a:pt x="0" y="3"/>
                    </a:lnTo>
                    <a:lnTo>
                      <a:pt x="1" y="3"/>
                    </a:lnTo>
                    <a:lnTo>
                      <a:pt x="1" y="4"/>
                    </a:lnTo>
                    <a:lnTo>
                      <a:pt x="2" y="4"/>
                    </a:lnTo>
                    <a:lnTo>
                      <a:pt x="2" y="4"/>
                    </a:lnTo>
                    <a:lnTo>
                      <a:pt x="2" y="4"/>
                    </a:lnTo>
                    <a:lnTo>
                      <a:pt x="2" y="5"/>
                    </a:lnTo>
                    <a:lnTo>
                      <a:pt x="1" y="5"/>
                    </a:lnTo>
                    <a:lnTo>
                      <a:pt x="1" y="6"/>
                    </a:lnTo>
                    <a:lnTo>
                      <a:pt x="0" y="6"/>
                    </a:lnTo>
                    <a:lnTo>
                      <a:pt x="0" y="6"/>
                    </a:lnTo>
                    <a:lnTo>
                      <a:pt x="1" y="6"/>
                    </a:lnTo>
                    <a:lnTo>
                      <a:pt x="1" y="6"/>
                    </a:lnTo>
                    <a:lnTo>
                      <a:pt x="2" y="6"/>
                    </a:lnTo>
                    <a:lnTo>
                      <a:pt x="2" y="5"/>
                    </a:lnTo>
                    <a:lnTo>
                      <a:pt x="2" y="5"/>
                    </a:lnTo>
                    <a:lnTo>
                      <a:pt x="2" y="4"/>
                    </a:lnTo>
                    <a:lnTo>
                      <a:pt x="4" y="4"/>
                    </a:lnTo>
                    <a:lnTo>
                      <a:pt x="4" y="6"/>
                    </a:lnTo>
                    <a:lnTo>
                      <a:pt x="4" y="6"/>
                    </a:lnTo>
                    <a:lnTo>
                      <a:pt x="4" y="6"/>
                    </a:lnTo>
                    <a:lnTo>
                      <a:pt x="6" y="6"/>
                    </a:lnTo>
                    <a:lnTo>
                      <a:pt x="6" y="6"/>
                    </a:lnTo>
                    <a:lnTo>
                      <a:pt x="6" y="6"/>
                    </a:lnTo>
                    <a:lnTo>
                      <a:pt x="6" y="6"/>
                    </a:lnTo>
                    <a:close/>
                    <a:moveTo>
                      <a:pt x="4" y="4"/>
                    </a:moveTo>
                    <a:lnTo>
                      <a:pt x="4" y="4"/>
                    </a:lnTo>
                    <a:lnTo>
                      <a:pt x="4" y="4"/>
                    </a:lnTo>
                    <a:lnTo>
                      <a:pt x="4" y="4"/>
                    </a:lnTo>
                    <a:lnTo>
                      <a:pt x="4" y="4"/>
                    </a:lnTo>
                    <a:lnTo>
                      <a:pt x="4" y="4"/>
                    </a:lnTo>
                    <a:close/>
                    <a:moveTo>
                      <a:pt x="2" y="3"/>
                    </a:moveTo>
                    <a:lnTo>
                      <a:pt x="1" y="3"/>
                    </a:lnTo>
                    <a:lnTo>
                      <a:pt x="1" y="1"/>
                    </a:lnTo>
                    <a:lnTo>
                      <a:pt x="2" y="1"/>
                    </a:lnTo>
                    <a:lnTo>
                      <a:pt x="2" y="3"/>
                    </a:lnTo>
                    <a:lnTo>
                      <a:pt x="2" y="3"/>
                    </a:lnTo>
                    <a:close/>
                    <a:moveTo>
                      <a:pt x="6" y="6"/>
                    </a:moveTo>
                    <a:lnTo>
                      <a:pt x="4" y="6"/>
                    </a:lnTo>
                    <a:lnTo>
                      <a:pt x="4" y="4"/>
                    </a:lnTo>
                    <a:lnTo>
                      <a:pt x="6" y="4"/>
                    </a:lnTo>
                    <a:lnTo>
                      <a:pt x="6" y="6"/>
                    </a:lnTo>
                    <a:lnTo>
                      <a:pt x="6" y="6"/>
                    </a:lnTo>
                    <a:close/>
                    <a:moveTo>
                      <a:pt x="4" y="4"/>
                    </a:moveTo>
                    <a:lnTo>
                      <a:pt x="2" y="4"/>
                    </a:lnTo>
                    <a:lnTo>
                      <a:pt x="2" y="3"/>
                    </a:lnTo>
                    <a:lnTo>
                      <a:pt x="4" y="3"/>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5" name="Freeform 291"/>
              <p:cNvSpPr>
                <a:spLocks noEditPoints="1"/>
              </p:cNvSpPr>
              <p:nvPr/>
            </p:nvSpPr>
            <p:spPr bwMode="auto">
              <a:xfrm>
                <a:off x="4367772" y="2405264"/>
                <a:ext cx="29890" cy="37365"/>
              </a:xfrm>
              <a:custGeom>
                <a:avLst/>
                <a:gdLst>
                  <a:gd name="T0" fmla="*/ 4 w 4"/>
                  <a:gd name="T1" fmla="*/ 5 h 5"/>
                  <a:gd name="T2" fmla="*/ 4 w 4"/>
                  <a:gd name="T3" fmla="*/ 3 h 5"/>
                  <a:gd name="T4" fmla="*/ 3 w 4"/>
                  <a:gd name="T5" fmla="*/ 3 h 5"/>
                  <a:gd name="T6" fmla="*/ 3 w 4"/>
                  <a:gd name="T7" fmla="*/ 3 h 5"/>
                  <a:gd name="T8" fmla="*/ 4 w 4"/>
                  <a:gd name="T9" fmla="*/ 3 h 5"/>
                  <a:gd name="T10" fmla="*/ 4 w 4"/>
                  <a:gd name="T11" fmla="*/ 1 h 5"/>
                  <a:gd name="T12" fmla="*/ 3 w 4"/>
                  <a:gd name="T13" fmla="*/ 1 h 5"/>
                  <a:gd name="T14" fmla="*/ 3 w 4"/>
                  <a:gd name="T15" fmla="*/ 0 h 5"/>
                  <a:gd name="T16" fmla="*/ 1 w 4"/>
                  <a:gd name="T17" fmla="*/ 0 h 5"/>
                  <a:gd name="T18" fmla="*/ 1 w 4"/>
                  <a:gd name="T19" fmla="*/ 1 h 5"/>
                  <a:gd name="T20" fmla="*/ 0 w 4"/>
                  <a:gd name="T21" fmla="*/ 1 h 5"/>
                  <a:gd name="T22" fmla="*/ 0 w 4"/>
                  <a:gd name="T23" fmla="*/ 3 h 5"/>
                  <a:gd name="T24" fmla="*/ 1 w 4"/>
                  <a:gd name="T25" fmla="*/ 3 h 5"/>
                  <a:gd name="T26" fmla="*/ 1 w 4"/>
                  <a:gd name="T27" fmla="*/ 3 h 5"/>
                  <a:gd name="T28" fmla="*/ 0 w 4"/>
                  <a:gd name="T29" fmla="*/ 3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 name="T44" fmla="*/ 3 w 4"/>
                  <a:gd name="T45" fmla="*/ 3 h 5"/>
                  <a:gd name="T46" fmla="*/ 1 w 4"/>
                  <a:gd name="T47" fmla="*/ 3 h 5"/>
                  <a:gd name="T48" fmla="*/ 1 w 4"/>
                  <a:gd name="T49" fmla="*/ 1 h 5"/>
                  <a:gd name="T50" fmla="*/ 3 w 4"/>
                  <a:gd name="T51" fmla="*/ 1 h 5"/>
                  <a:gd name="T52" fmla="*/ 3 w 4"/>
                  <a:gd name="T53" fmla="*/ 3 h 5"/>
                  <a:gd name="T54" fmla="*/ 3 w 4"/>
                  <a:gd name="T55" fmla="*/ 3 h 5"/>
                  <a:gd name="T56" fmla="*/ 3 w 4"/>
                  <a:gd name="T57" fmla="*/ 5 h 5"/>
                  <a:gd name="T58" fmla="*/ 1 w 4"/>
                  <a:gd name="T59" fmla="*/ 5 h 5"/>
                  <a:gd name="T60" fmla="*/ 1 w 4"/>
                  <a:gd name="T61" fmla="*/ 3 h 5"/>
                  <a:gd name="T62" fmla="*/ 3 w 4"/>
                  <a:gd name="T63" fmla="*/ 3 h 5"/>
                  <a:gd name="T64" fmla="*/ 3 w 4"/>
                  <a:gd name="T65" fmla="*/ 5 h 5"/>
                  <a:gd name="T66" fmla="*/ 3 w 4"/>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5"/>
                    </a:moveTo>
                    <a:lnTo>
                      <a:pt x="4" y="3"/>
                    </a:lnTo>
                    <a:lnTo>
                      <a:pt x="3" y="3"/>
                    </a:lnTo>
                    <a:lnTo>
                      <a:pt x="3" y="3"/>
                    </a:lnTo>
                    <a:lnTo>
                      <a:pt x="4" y="3"/>
                    </a:lnTo>
                    <a:lnTo>
                      <a:pt x="4" y="1"/>
                    </a:lnTo>
                    <a:lnTo>
                      <a:pt x="3" y="1"/>
                    </a:lnTo>
                    <a:lnTo>
                      <a:pt x="3" y="0"/>
                    </a:lnTo>
                    <a:lnTo>
                      <a:pt x="1" y="0"/>
                    </a:lnTo>
                    <a:lnTo>
                      <a:pt x="1" y="1"/>
                    </a:lnTo>
                    <a:lnTo>
                      <a:pt x="0" y="1"/>
                    </a:lnTo>
                    <a:lnTo>
                      <a:pt x="0" y="3"/>
                    </a:lnTo>
                    <a:lnTo>
                      <a:pt x="1" y="3"/>
                    </a:lnTo>
                    <a:lnTo>
                      <a:pt x="1" y="3"/>
                    </a:lnTo>
                    <a:lnTo>
                      <a:pt x="0" y="3"/>
                    </a:lnTo>
                    <a:lnTo>
                      <a:pt x="0" y="5"/>
                    </a:lnTo>
                    <a:lnTo>
                      <a:pt x="1" y="5"/>
                    </a:lnTo>
                    <a:lnTo>
                      <a:pt x="1" y="5"/>
                    </a:lnTo>
                    <a:lnTo>
                      <a:pt x="3" y="5"/>
                    </a:lnTo>
                    <a:lnTo>
                      <a:pt x="3" y="5"/>
                    </a:lnTo>
                    <a:lnTo>
                      <a:pt x="4" y="5"/>
                    </a:lnTo>
                    <a:lnTo>
                      <a:pt x="4" y="5"/>
                    </a:lnTo>
                    <a:close/>
                    <a:moveTo>
                      <a:pt x="3" y="3"/>
                    </a:moveTo>
                    <a:lnTo>
                      <a:pt x="1" y="3"/>
                    </a:lnTo>
                    <a:lnTo>
                      <a:pt x="1" y="1"/>
                    </a:lnTo>
                    <a:lnTo>
                      <a:pt x="3" y="1"/>
                    </a:lnTo>
                    <a:lnTo>
                      <a:pt x="3" y="3"/>
                    </a:lnTo>
                    <a:lnTo>
                      <a:pt x="3" y="3"/>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6" name="Freeform 292"/>
              <p:cNvSpPr>
                <a:spLocks/>
              </p:cNvSpPr>
              <p:nvPr/>
            </p:nvSpPr>
            <p:spPr bwMode="auto">
              <a:xfrm>
                <a:off x="4405132" y="2405264"/>
                <a:ext cx="29890" cy="37365"/>
              </a:xfrm>
              <a:custGeom>
                <a:avLst/>
                <a:gdLst>
                  <a:gd name="T0" fmla="*/ 4 w 4"/>
                  <a:gd name="T1" fmla="*/ 3 h 5"/>
                  <a:gd name="T2" fmla="*/ 4 w 4"/>
                  <a:gd name="T3" fmla="*/ 0 h 5"/>
                  <a:gd name="T4" fmla="*/ 0 w 4"/>
                  <a:gd name="T5" fmla="*/ 0 h 5"/>
                  <a:gd name="T6" fmla="*/ 0 w 4"/>
                  <a:gd name="T7" fmla="*/ 1 h 5"/>
                  <a:gd name="T8" fmla="*/ 3 w 4"/>
                  <a:gd name="T9" fmla="*/ 1 h 5"/>
                  <a:gd name="T10" fmla="*/ 3 w 4"/>
                  <a:gd name="T11" fmla="*/ 3 h 5"/>
                  <a:gd name="T12" fmla="*/ 2 w 4"/>
                  <a:gd name="T13" fmla="*/ 3 h 5"/>
                  <a:gd name="T14" fmla="*/ 2 w 4"/>
                  <a:gd name="T15" fmla="*/ 4 h 5"/>
                  <a:gd name="T16" fmla="*/ 1 w 4"/>
                  <a:gd name="T17" fmla="*/ 4 h 5"/>
                  <a:gd name="T18" fmla="*/ 1 w 4"/>
                  <a:gd name="T19" fmla="*/ 5 h 5"/>
                  <a:gd name="T20" fmla="*/ 2 w 4"/>
                  <a:gd name="T21" fmla="*/ 5 h 5"/>
                  <a:gd name="T22" fmla="*/ 2 w 4"/>
                  <a:gd name="T23" fmla="*/ 4 h 5"/>
                  <a:gd name="T24" fmla="*/ 3 w 4"/>
                  <a:gd name="T25" fmla="*/ 4 h 5"/>
                  <a:gd name="T26" fmla="*/ 3 w 4"/>
                  <a:gd name="T27" fmla="*/ 3 h 5"/>
                  <a:gd name="T28" fmla="*/ 4 w 4"/>
                  <a:gd name="T29" fmla="*/ 3 h 5"/>
                  <a:gd name="T30" fmla="*/ 4 w 4"/>
                  <a:gd name="T31"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5">
                    <a:moveTo>
                      <a:pt x="4" y="3"/>
                    </a:moveTo>
                    <a:lnTo>
                      <a:pt x="4" y="0"/>
                    </a:lnTo>
                    <a:lnTo>
                      <a:pt x="0" y="0"/>
                    </a:lnTo>
                    <a:lnTo>
                      <a:pt x="0" y="1"/>
                    </a:lnTo>
                    <a:lnTo>
                      <a:pt x="3" y="1"/>
                    </a:lnTo>
                    <a:lnTo>
                      <a:pt x="3" y="3"/>
                    </a:lnTo>
                    <a:lnTo>
                      <a:pt x="2" y="3"/>
                    </a:lnTo>
                    <a:lnTo>
                      <a:pt x="2" y="4"/>
                    </a:lnTo>
                    <a:lnTo>
                      <a:pt x="1" y="4"/>
                    </a:lnTo>
                    <a:lnTo>
                      <a:pt x="1" y="5"/>
                    </a:lnTo>
                    <a:lnTo>
                      <a:pt x="2" y="5"/>
                    </a:lnTo>
                    <a:lnTo>
                      <a:pt x="2"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7" name="Freeform 293"/>
              <p:cNvSpPr>
                <a:spLocks/>
              </p:cNvSpPr>
              <p:nvPr/>
            </p:nvSpPr>
            <p:spPr bwMode="auto">
              <a:xfrm>
                <a:off x="4442497" y="2442629"/>
                <a:ext cx="7475" cy="14945"/>
              </a:xfrm>
              <a:custGeom>
                <a:avLst/>
                <a:gdLst>
                  <a:gd name="T0" fmla="*/ 1 w 1"/>
                  <a:gd name="T1" fmla="*/ 2 h 2"/>
                  <a:gd name="T2" fmla="*/ 1 w 1"/>
                  <a:gd name="T3" fmla="*/ 0 h 2"/>
                  <a:gd name="T4" fmla="*/ 0 w 1"/>
                  <a:gd name="T5" fmla="*/ 0 h 2"/>
                  <a:gd name="T6" fmla="*/ 0 w 1"/>
                  <a:gd name="T7" fmla="*/ 2 h 2"/>
                  <a:gd name="T8" fmla="*/ 1 w 1"/>
                  <a:gd name="T9" fmla="*/ 2 h 2"/>
                  <a:gd name="T10" fmla="*/ 1 w 1"/>
                  <a:gd name="T11" fmla="*/ 2 h 2"/>
                </a:gdLst>
                <a:ahLst/>
                <a:cxnLst>
                  <a:cxn ang="0">
                    <a:pos x="T0" y="T1"/>
                  </a:cxn>
                  <a:cxn ang="0">
                    <a:pos x="T2" y="T3"/>
                  </a:cxn>
                  <a:cxn ang="0">
                    <a:pos x="T4" y="T5"/>
                  </a:cxn>
                  <a:cxn ang="0">
                    <a:pos x="T6" y="T7"/>
                  </a:cxn>
                  <a:cxn ang="0">
                    <a:pos x="T8" y="T9"/>
                  </a:cxn>
                  <a:cxn ang="0">
                    <a:pos x="T10" y="T11"/>
                  </a:cxn>
                </a:cxnLst>
                <a:rect l="0" t="0" r="r" b="b"/>
                <a:pathLst>
                  <a:path w="1" h="2">
                    <a:moveTo>
                      <a:pt x="1" y="2"/>
                    </a:moveTo>
                    <a:lnTo>
                      <a:pt x="1" y="0"/>
                    </a:lnTo>
                    <a:lnTo>
                      <a:pt x="0" y="0"/>
                    </a:lnTo>
                    <a:lnTo>
                      <a:pt x="0" y="2"/>
                    </a:lnTo>
                    <a:lnTo>
                      <a:pt x="1" y="2"/>
                    </a:lnTo>
                    <a:lnTo>
                      <a:pt x="1"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8" name="Freeform 294"/>
              <p:cNvSpPr>
                <a:spLocks/>
              </p:cNvSpPr>
              <p:nvPr/>
            </p:nvSpPr>
            <p:spPr bwMode="auto">
              <a:xfrm>
                <a:off x="4457442" y="2405264"/>
                <a:ext cx="29890" cy="37365"/>
              </a:xfrm>
              <a:custGeom>
                <a:avLst/>
                <a:gdLst>
                  <a:gd name="T0" fmla="*/ 4 w 4"/>
                  <a:gd name="T1" fmla="*/ 5 h 5"/>
                  <a:gd name="T2" fmla="*/ 4 w 4"/>
                  <a:gd name="T3" fmla="*/ 5 h 5"/>
                  <a:gd name="T4" fmla="*/ 1 w 4"/>
                  <a:gd name="T5" fmla="*/ 5 h 5"/>
                  <a:gd name="T6" fmla="*/ 1 w 4"/>
                  <a:gd name="T7" fmla="*/ 4 h 5"/>
                  <a:gd name="T8" fmla="*/ 2 w 4"/>
                  <a:gd name="T9" fmla="*/ 4 h 5"/>
                  <a:gd name="T10" fmla="*/ 2 w 4"/>
                  <a:gd name="T11" fmla="*/ 3 h 5"/>
                  <a:gd name="T12" fmla="*/ 3 w 4"/>
                  <a:gd name="T13" fmla="*/ 3 h 5"/>
                  <a:gd name="T14" fmla="*/ 3 w 4"/>
                  <a:gd name="T15" fmla="*/ 3 h 5"/>
                  <a:gd name="T16" fmla="*/ 4 w 4"/>
                  <a:gd name="T17" fmla="*/ 3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2 h 5"/>
                  <a:gd name="T32" fmla="*/ 1 w 4"/>
                  <a:gd name="T33" fmla="*/ 2 h 5"/>
                  <a:gd name="T34" fmla="*/ 1 w 4"/>
                  <a:gd name="T35" fmla="*/ 1 h 5"/>
                  <a:gd name="T36" fmla="*/ 3 w 4"/>
                  <a:gd name="T37" fmla="*/ 1 h 5"/>
                  <a:gd name="T38" fmla="*/ 3 w 4"/>
                  <a:gd name="T39" fmla="*/ 3 h 5"/>
                  <a:gd name="T40" fmla="*/ 2 w 4"/>
                  <a:gd name="T41" fmla="*/ 3 h 5"/>
                  <a:gd name="T42" fmla="*/ 2 w 4"/>
                  <a:gd name="T43" fmla="*/ 3 h 5"/>
                  <a:gd name="T44" fmla="*/ 1 w 4"/>
                  <a:gd name="T45" fmla="*/ 3 h 5"/>
                  <a:gd name="T46" fmla="*/ 1 w 4"/>
                  <a:gd name="T47" fmla="*/ 4 h 5"/>
                  <a:gd name="T48" fmla="*/ 1 w 4"/>
                  <a:gd name="T49" fmla="*/ 4 h 5"/>
                  <a:gd name="T50" fmla="*/ 1 w 4"/>
                  <a:gd name="T51" fmla="*/ 5 h 5"/>
                  <a:gd name="T52" fmla="*/ 0 w 4"/>
                  <a:gd name="T53" fmla="*/ 5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5"/>
                    </a:lnTo>
                    <a:lnTo>
                      <a:pt x="1" y="5"/>
                    </a:lnTo>
                    <a:lnTo>
                      <a:pt x="1" y="4"/>
                    </a:lnTo>
                    <a:lnTo>
                      <a:pt x="2" y="4"/>
                    </a:lnTo>
                    <a:lnTo>
                      <a:pt x="2" y="3"/>
                    </a:lnTo>
                    <a:lnTo>
                      <a:pt x="3" y="3"/>
                    </a:lnTo>
                    <a:lnTo>
                      <a:pt x="3" y="3"/>
                    </a:lnTo>
                    <a:lnTo>
                      <a:pt x="4" y="3"/>
                    </a:lnTo>
                    <a:lnTo>
                      <a:pt x="4" y="1"/>
                    </a:lnTo>
                    <a:lnTo>
                      <a:pt x="3" y="1"/>
                    </a:lnTo>
                    <a:lnTo>
                      <a:pt x="3" y="0"/>
                    </a:lnTo>
                    <a:lnTo>
                      <a:pt x="1" y="0"/>
                    </a:lnTo>
                    <a:lnTo>
                      <a:pt x="1" y="1"/>
                    </a:lnTo>
                    <a:lnTo>
                      <a:pt x="0" y="1"/>
                    </a:lnTo>
                    <a:lnTo>
                      <a:pt x="0" y="2"/>
                    </a:lnTo>
                    <a:lnTo>
                      <a:pt x="1" y="2"/>
                    </a:lnTo>
                    <a:lnTo>
                      <a:pt x="1" y="1"/>
                    </a:lnTo>
                    <a:lnTo>
                      <a:pt x="3" y="1"/>
                    </a:lnTo>
                    <a:lnTo>
                      <a:pt x="3" y="3"/>
                    </a:lnTo>
                    <a:lnTo>
                      <a:pt x="2" y="3"/>
                    </a:lnTo>
                    <a:lnTo>
                      <a:pt x="2" y="3"/>
                    </a:lnTo>
                    <a:lnTo>
                      <a:pt x="1" y="3"/>
                    </a:lnTo>
                    <a:lnTo>
                      <a:pt x="1" y="4"/>
                    </a:lnTo>
                    <a:lnTo>
                      <a:pt x="1" y="4"/>
                    </a:lnTo>
                    <a:lnTo>
                      <a:pt x="1" y="5"/>
                    </a:lnTo>
                    <a:lnTo>
                      <a:pt x="0" y="5"/>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59" name="Freeform 295"/>
              <p:cNvSpPr>
                <a:spLocks noEditPoints="1"/>
              </p:cNvSpPr>
              <p:nvPr/>
            </p:nvSpPr>
            <p:spPr bwMode="auto">
              <a:xfrm>
                <a:off x="4494802" y="2405264"/>
                <a:ext cx="29890" cy="37365"/>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3 w 4"/>
                  <a:gd name="T29" fmla="*/ 5 h 5"/>
                  <a:gd name="T30" fmla="*/ 0 w 4"/>
                  <a:gd name="T31" fmla="*/ 5 h 5"/>
                  <a:gd name="T32" fmla="*/ 0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0" name="Freeform 296"/>
              <p:cNvSpPr>
                <a:spLocks noEditPoints="1"/>
              </p:cNvSpPr>
              <p:nvPr/>
            </p:nvSpPr>
            <p:spPr bwMode="auto">
              <a:xfrm>
                <a:off x="4524692" y="2405264"/>
                <a:ext cx="37365" cy="37365"/>
              </a:xfrm>
              <a:custGeom>
                <a:avLst/>
                <a:gdLst>
                  <a:gd name="T0" fmla="*/ 5 w 5"/>
                  <a:gd name="T1" fmla="*/ 4 h 5"/>
                  <a:gd name="T2" fmla="*/ 5 w 5"/>
                  <a:gd name="T3" fmla="*/ 3 h 5"/>
                  <a:gd name="T4" fmla="*/ 4 w 5"/>
                  <a:gd name="T5" fmla="*/ 3 h 5"/>
                  <a:gd name="T6" fmla="*/ 4 w 5"/>
                  <a:gd name="T7" fmla="*/ 0 h 5"/>
                  <a:gd name="T8" fmla="*/ 4 w 5"/>
                  <a:gd name="T9" fmla="*/ 0 h 5"/>
                  <a:gd name="T10" fmla="*/ 4 w 5"/>
                  <a:gd name="T11" fmla="*/ 1 h 5"/>
                  <a:gd name="T12" fmla="*/ 3 w 5"/>
                  <a:gd name="T13" fmla="*/ 1 h 5"/>
                  <a:gd name="T14" fmla="*/ 3 w 5"/>
                  <a:gd name="T15" fmla="*/ 2 h 5"/>
                  <a:gd name="T16" fmla="*/ 2 w 5"/>
                  <a:gd name="T17" fmla="*/ 2 h 5"/>
                  <a:gd name="T18" fmla="*/ 2 w 5"/>
                  <a:gd name="T19" fmla="*/ 3 h 5"/>
                  <a:gd name="T20" fmla="*/ 1 w 5"/>
                  <a:gd name="T21" fmla="*/ 3 h 5"/>
                  <a:gd name="T22" fmla="*/ 1 w 5"/>
                  <a:gd name="T23" fmla="*/ 3 h 5"/>
                  <a:gd name="T24" fmla="*/ 0 w 5"/>
                  <a:gd name="T25" fmla="*/ 3 h 5"/>
                  <a:gd name="T26" fmla="*/ 0 w 5"/>
                  <a:gd name="T27" fmla="*/ 4 h 5"/>
                  <a:gd name="T28" fmla="*/ 4 w 5"/>
                  <a:gd name="T29" fmla="*/ 4 h 5"/>
                  <a:gd name="T30" fmla="*/ 4 w 5"/>
                  <a:gd name="T31" fmla="*/ 5 h 5"/>
                  <a:gd name="T32" fmla="*/ 4 w 5"/>
                  <a:gd name="T33" fmla="*/ 5 h 5"/>
                  <a:gd name="T34" fmla="*/ 4 w 5"/>
                  <a:gd name="T35" fmla="*/ 4 h 5"/>
                  <a:gd name="T36" fmla="*/ 5 w 5"/>
                  <a:gd name="T37" fmla="*/ 4 h 5"/>
                  <a:gd name="T38" fmla="*/ 5 w 5"/>
                  <a:gd name="T39" fmla="*/ 4 h 5"/>
                  <a:gd name="T40" fmla="*/ 4 w 5"/>
                  <a:gd name="T41" fmla="*/ 3 h 5"/>
                  <a:gd name="T42" fmla="*/ 2 w 5"/>
                  <a:gd name="T43" fmla="*/ 3 h 5"/>
                  <a:gd name="T44" fmla="*/ 2 w 5"/>
                  <a:gd name="T45" fmla="*/ 3 h 5"/>
                  <a:gd name="T46" fmla="*/ 3 w 5"/>
                  <a:gd name="T47" fmla="*/ 3 h 5"/>
                  <a:gd name="T48" fmla="*/ 3 w 5"/>
                  <a:gd name="T49" fmla="*/ 2 h 5"/>
                  <a:gd name="T50" fmla="*/ 4 w 5"/>
                  <a:gd name="T51" fmla="*/ 2 h 5"/>
                  <a:gd name="T52" fmla="*/ 4 w 5"/>
                  <a:gd name="T53" fmla="*/ 3 h 5"/>
                  <a:gd name="T54" fmla="*/ 4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4" y="0"/>
                    </a:lnTo>
                    <a:lnTo>
                      <a:pt x="4" y="1"/>
                    </a:lnTo>
                    <a:lnTo>
                      <a:pt x="3" y="1"/>
                    </a:lnTo>
                    <a:lnTo>
                      <a:pt x="3" y="2"/>
                    </a:lnTo>
                    <a:lnTo>
                      <a:pt x="2" y="2"/>
                    </a:lnTo>
                    <a:lnTo>
                      <a:pt x="2" y="3"/>
                    </a:lnTo>
                    <a:lnTo>
                      <a:pt x="1" y="3"/>
                    </a:lnTo>
                    <a:lnTo>
                      <a:pt x="1" y="3"/>
                    </a:lnTo>
                    <a:lnTo>
                      <a:pt x="0" y="3"/>
                    </a:lnTo>
                    <a:lnTo>
                      <a:pt x="0" y="4"/>
                    </a:lnTo>
                    <a:lnTo>
                      <a:pt x="4" y="4"/>
                    </a:lnTo>
                    <a:lnTo>
                      <a:pt x="4" y="5"/>
                    </a:lnTo>
                    <a:lnTo>
                      <a:pt x="4" y="5"/>
                    </a:lnTo>
                    <a:lnTo>
                      <a:pt x="4" y="4"/>
                    </a:lnTo>
                    <a:lnTo>
                      <a:pt x="5" y="4"/>
                    </a:lnTo>
                    <a:lnTo>
                      <a:pt x="5" y="4"/>
                    </a:lnTo>
                    <a:close/>
                    <a:moveTo>
                      <a:pt x="4" y="3"/>
                    </a:moveTo>
                    <a:lnTo>
                      <a:pt x="2" y="3"/>
                    </a:lnTo>
                    <a:lnTo>
                      <a:pt x="2" y="3"/>
                    </a:lnTo>
                    <a:lnTo>
                      <a:pt x="3" y="3"/>
                    </a:lnTo>
                    <a:lnTo>
                      <a:pt x="3" y="2"/>
                    </a:lnTo>
                    <a:lnTo>
                      <a:pt x="4" y="2"/>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1" name="Freeform 297"/>
              <p:cNvSpPr>
                <a:spLocks/>
              </p:cNvSpPr>
              <p:nvPr/>
            </p:nvSpPr>
            <p:spPr bwMode="auto">
              <a:xfrm>
                <a:off x="3351509" y="2479989"/>
                <a:ext cx="22420" cy="44835"/>
              </a:xfrm>
              <a:custGeom>
                <a:avLst/>
                <a:gdLst>
                  <a:gd name="T0" fmla="*/ 3 w 3"/>
                  <a:gd name="T1" fmla="*/ 6 h 6"/>
                  <a:gd name="T2" fmla="*/ 3 w 3"/>
                  <a:gd name="T3" fmla="*/ 5 h 6"/>
                  <a:gd name="T4" fmla="*/ 1 w 3"/>
                  <a:gd name="T5" fmla="*/ 5 h 6"/>
                  <a:gd name="T6" fmla="*/ 1 w 3"/>
                  <a:gd name="T7" fmla="*/ 4 h 6"/>
                  <a:gd name="T8" fmla="*/ 2 w 3"/>
                  <a:gd name="T9" fmla="*/ 4 h 6"/>
                  <a:gd name="T10" fmla="*/ 2 w 3"/>
                  <a:gd name="T11" fmla="*/ 2 h 6"/>
                  <a:gd name="T12" fmla="*/ 1 w 3"/>
                  <a:gd name="T13" fmla="*/ 2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2" y="4"/>
                    </a:lnTo>
                    <a:lnTo>
                      <a:pt x="2" y="2"/>
                    </a:lnTo>
                    <a:lnTo>
                      <a:pt x="1" y="2"/>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2" name="Freeform 298"/>
              <p:cNvSpPr>
                <a:spLocks/>
              </p:cNvSpPr>
              <p:nvPr/>
            </p:nvSpPr>
            <p:spPr bwMode="auto">
              <a:xfrm>
                <a:off x="3381399" y="2479989"/>
                <a:ext cx="29890" cy="44835"/>
              </a:xfrm>
              <a:custGeom>
                <a:avLst/>
                <a:gdLst>
                  <a:gd name="T0" fmla="*/ 4 w 4"/>
                  <a:gd name="T1" fmla="*/ 6 h 6"/>
                  <a:gd name="T2" fmla="*/ 4 w 4"/>
                  <a:gd name="T3" fmla="*/ 4 h 6"/>
                  <a:gd name="T4" fmla="*/ 3 w 4"/>
                  <a:gd name="T5" fmla="*/ 4 h 6"/>
                  <a:gd name="T6" fmla="*/ 3 w 4"/>
                  <a:gd name="T7" fmla="*/ 4 h 6"/>
                  <a:gd name="T8" fmla="*/ 2 w 4"/>
                  <a:gd name="T9" fmla="*/ 4 h 6"/>
                  <a:gd name="T10" fmla="*/ 2 w 4"/>
                  <a:gd name="T11" fmla="*/ 2 h 6"/>
                  <a:gd name="T12" fmla="*/ 3 w 4"/>
                  <a:gd name="T13" fmla="*/ 2 h 6"/>
                  <a:gd name="T14" fmla="*/ 3 w 4"/>
                  <a:gd name="T15" fmla="*/ 2 h 6"/>
                  <a:gd name="T16" fmla="*/ 4 w 4"/>
                  <a:gd name="T17" fmla="*/ 2 h 6"/>
                  <a:gd name="T18" fmla="*/ 4 w 4"/>
                  <a:gd name="T19" fmla="*/ 0 h 6"/>
                  <a:gd name="T20" fmla="*/ 3 w 4"/>
                  <a:gd name="T21" fmla="*/ 0 h 6"/>
                  <a:gd name="T22" fmla="*/ 3 w 4"/>
                  <a:gd name="T23" fmla="*/ 2 h 6"/>
                  <a:gd name="T24" fmla="*/ 2 w 4"/>
                  <a:gd name="T25" fmla="*/ 2 h 6"/>
                  <a:gd name="T26" fmla="*/ 2 w 4"/>
                  <a:gd name="T27" fmla="*/ 2 h 6"/>
                  <a:gd name="T28" fmla="*/ 1 w 4"/>
                  <a:gd name="T29" fmla="*/ 2 h 6"/>
                  <a:gd name="T30" fmla="*/ 1 w 4"/>
                  <a:gd name="T31" fmla="*/ 2 h 6"/>
                  <a:gd name="T32" fmla="*/ 1 w 4"/>
                  <a:gd name="T33" fmla="*/ 2 h 6"/>
                  <a:gd name="T34" fmla="*/ 1 w 4"/>
                  <a:gd name="T35" fmla="*/ 0 h 6"/>
                  <a:gd name="T36" fmla="*/ 0 w 4"/>
                  <a:gd name="T37" fmla="*/ 0 h 6"/>
                  <a:gd name="T38" fmla="*/ 0 w 4"/>
                  <a:gd name="T39" fmla="*/ 2 h 6"/>
                  <a:gd name="T40" fmla="*/ 1 w 4"/>
                  <a:gd name="T41" fmla="*/ 2 h 6"/>
                  <a:gd name="T42" fmla="*/ 1 w 4"/>
                  <a:gd name="T43" fmla="*/ 2 h 6"/>
                  <a:gd name="T44" fmla="*/ 1 w 4"/>
                  <a:gd name="T45" fmla="*/ 2 h 6"/>
                  <a:gd name="T46" fmla="*/ 1 w 4"/>
                  <a:gd name="T47" fmla="*/ 4 h 6"/>
                  <a:gd name="T48" fmla="*/ 1 w 4"/>
                  <a:gd name="T49" fmla="*/ 4 h 6"/>
                  <a:gd name="T50" fmla="*/ 1 w 4"/>
                  <a:gd name="T51" fmla="*/ 4 h 6"/>
                  <a:gd name="T52" fmla="*/ 0 w 4"/>
                  <a:gd name="T53" fmla="*/ 4 h 6"/>
                  <a:gd name="T54" fmla="*/ 0 w 4"/>
                  <a:gd name="T55" fmla="*/ 6 h 6"/>
                  <a:gd name="T56" fmla="*/ 1 w 4"/>
                  <a:gd name="T57" fmla="*/ 6 h 6"/>
                  <a:gd name="T58" fmla="*/ 1 w 4"/>
                  <a:gd name="T59" fmla="*/ 4 h 6"/>
                  <a:gd name="T60" fmla="*/ 1 w 4"/>
                  <a:gd name="T61" fmla="*/ 4 h 6"/>
                  <a:gd name="T62" fmla="*/ 1 w 4"/>
                  <a:gd name="T63" fmla="*/ 4 h 6"/>
                  <a:gd name="T64" fmla="*/ 2 w 4"/>
                  <a:gd name="T65" fmla="*/ 4 h 6"/>
                  <a:gd name="T66" fmla="*/ 2 w 4"/>
                  <a:gd name="T67" fmla="*/ 4 h 6"/>
                  <a:gd name="T68" fmla="*/ 3 w 4"/>
                  <a:gd name="T69" fmla="*/ 4 h 6"/>
                  <a:gd name="T70" fmla="*/ 3 w 4"/>
                  <a:gd name="T71" fmla="*/ 6 h 6"/>
                  <a:gd name="T72" fmla="*/ 4 w 4"/>
                  <a:gd name="T73" fmla="*/ 6 h 6"/>
                  <a:gd name="T74" fmla="*/ 4 w 4"/>
                  <a:gd name="T7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 h="6">
                    <a:moveTo>
                      <a:pt x="4" y="6"/>
                    </a:moveTo>
                    <a:lnTo>
                      <a:pt x="4" y="4"/>
                    </a:lnTo>
                    <a:lnTo>
                      <a:pt x="3" y="4"/>
                    </a:lnTo>
                    <a:lnTo>
                      <a:pt x="3" y="4"/>
                    </a:lnTo>
                    <a:lnTo>
                      <a:pt x="2" y="4"/>
                    </a:lnTo>
                    <a:lnTo>
                      <a:pt x="2" y="2"/>
                    </a:lnTo>
                    <a:lnTo>
                      <a:pt x="3" y="2"/>
                    </a:lnTo>
                    <a:lnTo>
                      <a:pt x="3" y="2"/>
                    </a:lnTo>
                    <a:lnTo>
                      <a:pt x="4" y="2"/>
                    </a:lnTo>
                    <a:lnTo>
                      <a:pt x="4" y="0"/>
                    </a:lnTo>
                    <a:lnTo>
                      <a:pt x="3" y="0"/>
                    </a:lnTo>
                    <a:lnTo>
                      <a:pt x="3" y="2"/>
                    </a:lnTo>
                    <a:lnTo>
                      <a:pt x="2" y="2"/>
                    </a:lnTo>
                    <a:lnTo>
                      <a:pt x="2" y="2"/>
                    </a:lnTo>
                    <a:lnTo>
                      <a:pt x="1" y="2"/>
                    </a:lnTo>
                    <a:lnTo>
                      <a:pt x="1" y="2"/>
                    </a:lnTo>
                    <a:lnTo>
                      <a:pt x="1" y="2"/>
                    </a:lnTo>
                    <a:lnTo>
                      <a:pt x="1" y="0"/>
                    </a:lnTo>
                    <a:lnTo>
                      <a:pt x="0" y="0"/>
                    </a:lnTo>
                    <a:lnTo>
                      <a:pt x="0" y="2"/>
                    </a:lnTo>
                    <a:lnTo>
                      <a:pt x="1" y="2"/>
                    </a:lnTo>
                    <a:lnTo>
                      <a:pt x="1" y="2"/>
                    </a:lnTo>
                    <a:lnTo>
                      <a:pt x="1" y="2"/>
                    </a:lnTo>
                    <a:lnTo>
                      <a:pt x="1" y="4"/>
                    </a:lnTo>
                    <a:lnTo>
                      <a:pt x="1" y="4"/>
                    </a:lnTo>
                    <a:lnTo>
                      <a:pt x="1" y="4"/>
                    </a:lnTo>
                    <a:lnTo>
                      <a:pt x="0" y="4"/>
                    </a:lnTo>
                    <a:lnTo>
                      <a:pt x="0" y="6"/>
                    </a:lnTo>
                    <a:lnTo>
                      <a:pt x="1" y="6"/>
                    </a:lnTo>
                    <a:lnTo>
                      <a:pt x="1" y="4"/>
                    </a:lnTo>
                    <a:lnTo>
                      <a:pt x="1" y="4"/>
                    </a:lnTo>
                    <a:lnTo>
                      <a:pt x="1" y="4"/>
                    </a:lnTo>
                    <a:lnTo>
                      <a:pt x="2" y="4"/>
                    </a:lnTo>
                    <a:lnTo>
                      <a:pt x="2"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3" name="Freeform 299"/>
              <p:cNvSpPr>
                <a:spLocks noEditPoints="1"/>
              </p:cNvSpPr>
              <p:nvPr/>
            </p:nvSpPr>
            <p:spPr bwMode="auto">
              <a:xfrm>
                <a:off x="3418760" y="2479989"/>
                <a:ext cx="29890" cy="44835"/>
              </a:xfrm>
              <a:custGeom>
                <a:avLst/>
                <a:gdLst>
                  <a:gd name="T0" fmla="*/ 4 w 4"/>
                  <a:gd name="T1" fmla="*/ 4 h 6"/>
                  <a:gd name="T2" fmla="*/ 4 w 4"/>
                  <a:gd name="T3" fmla="*/ 1 h 6"/>
                  <a:gd name="T4" fmla="*/ 3 w 4"/>
                  <a:gd name="T5" fmla="*/ 1 h 6"/>
                  <a:gd name="T6" fmla="*/ 3 w 4"/>
                  <a:gd name="T7" fmla="*/ 0 h 6"/>
                  <a:gd name="T8" fmla="*/ 0 w 4"/>
                  <a:gd name="T9" fmla="*/ 0 h 6"/>
                  <a:gd name="T10" fmla="*/ 0 w 4"/>
                  <a:gd name="T11" fmla="*/ 6 h 6"/>
                  <a:gd name="T12" fmla="*/ 0 w 4"/>
                  <a:gd name="T13" fmla="*/ 6 h 6"/>
                  <a:gd name="T14" fmla="*/ 0 w 4"/>
                  <a:gd name="T15" fmla="*/ 4 h 6"/>
                  <a:gd name="T16" fmla="*/ 3 w 4"/>
                  <a:gd name="T17" fmla="*/ 4 h 6"/>
                  <a:gd name="T18" fmla="*/ 3 w 4"/>
                  <a:gd name="T19" fmla="*/ 4 h 6"/>
                  <a:gd name="T20" fmla="*/ 4 w 4"/>
                  <a:gd name="T21" fmla="*/ 4 h 6"/>
                  <a:gd name="T22" fmla="*/ 4 w 4"/>
                  <a:gd name="T23" fmla="*/ 4 h 6"/>
                  <a:gd name="T24" fmla="*/ 3 w 4"/>
                  <a:gd name="T25" fmla="*/ 4 h 6"/>
                  <a:gd name="T26" fmla="*/ 0 w 4"/>
                  <a:gd name="T27" fmla="*/ 4 h 6"/>
                  <a:gd name="T28" fmla="*/ 0 w 4"/>
                  <a:gd name="T29" fmla="*/ 1 h 6"/>
                  <a:gd name="T30" fmla="*/ 3 w 4"/>
                  <a:gd name="T31" fmla="*/ 1 h 6"/>
                  <a:gd name="T32" fmla="*/ 3 w 4"/>
                  <a:gd name="T33" fmla="*/ 4 h 6"/>
                  <a:gd name="T34" fmla="*/ 3 w 4"/>
                  <a:gd name="T3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4"/>
                    </a:moveTo>
                    <a:lnTo>
                      <a:pt x="4" y="1"/>
                    </a:lnTo>
                    <a:lnTo>
                      <a:pt x="3" y="1"/>
                    </a:lnTo>
                    <a:lnTo>
                      <a:pt x="3" y="0"/>
                    </a:lnTo>
                    <a:lnTo>
                      <a:pt x="0" y="0"/>
                    </a:lnTo>
                    <a:lnTo>
                      <a:pt x="0" y="6"/>
                    </a:lnTo>
                    <a:lnTo>
                      <a:pt x="0" y="6"/>
                    </a:lnTo>
                    <a:lnTo>
                      <a:pt x="0" y="4"/>
                    </a:lnTo>
                    <a:lnTo>
                      <a:pt x="3" y="4"/>
                    </a:lnTo>
                    <a:lnTo>
                      <a:pt x="3" y="4"/>
                    </a:lnTo>
                    <a:lnTo>
                      <a:pt x="4" y="4"/>
                    </a:lnTo>
                    <a:lnTo>
                      <a:pt x="4" y="4"/>
                    </a:lnTo>
                    <a:close/>
                    <a:moveTo>
                      <a:pt x="3" y="4"/>
                    </a:moveTo>
                    <a:lnTo>
                      <a:pt x="0" y="4"/>
                    </a:lnTo>
                    <a:lnTo>
                      <a:pt x="0"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4" name="Freeform 300"/>
              <p:cNvSpPr>
                <a:spLocks/>
              </p:cNvSpPr>
              <p:nvPr/>
            </p:nvSpPr>
            <p:spPr bwMode="auto">
              <a:xfrm>
                <a:off x="3448650" y="2479989"/>
                <a:ext cx="29890" cy="44835"/>
              </a:xfrm>
              <a:custGeom>
                <a:avLst/>
                <a:gdLst>
                  <a:gd name="T0" fmla="*/ 4 w 4"/>
                  <a:gd name="T1" fmla="*/ 6 h 6"/>
                  <a:gd name="T2" fmla="*/ 4 w 4"/>
                  <a:gd name="T3" fmla="*/ 5 h 6"/>
                  <a:gd name="T4" fmla="*/ 2 w 4"/>
                  <a:gd name="T5" fmla="*/ 5 h 6"/>
                  <a:gd name="T6" fmla="*/ 2 w 4"/>
                  <a:gd name="T7" fmla="*/ 4 h 6"/>
                  <a:gd name="T8" fmla="*/ 3 w 4"/>
                  <a:gd name="T9" fmla="*/ 4 h 6"/>
                  <a:gd name="T10" fmla="*/ 3 w 4"/>
                  <a:gd name="T11" fmla="*/ 2 h 6"/>
                  <a:gd name="T12" fmla="*/ 2 w 4"/>
                  <a:gd name="T13" fmla="*/ 2 h 6"/>
                  <a:gd name="T14" fmla="*/ 2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2" y="5"/>
                    </a:lnTo>
                    <a:lnTo>
                      <a:pt x="2" y="4"/>
                    </a:lnTo>
                    <a:lnTo>
                      <a:pt x="3" y="4"/>
                    </a:lnTo>
                    <a:lnTo>
                      <a:pt x="3" y="2"/>
                    </a:lnTo>
                    <a:lnTo>
                      <a:pt x="2" y="2"/>
                    </a:lnTo>
                    <a:lnTo>
                      <a:pt x="2"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5" name="Freeform 301"/>
              <p:cNvSpPr>
                <a:spLocks/>
              </p:cNvSpPr>
              <p:nvPr/>
            </p:nvSpPr>
            <p:spPr bwMode="auto">
              <a:xfrm>
                <a:off x="3486015" y="2479989"/>
                <a:ext cx="29890" cy="44835"/>
              </a:xfrm>
              <a:custGeom>
                <a:avLst/>
                <a:gdLst>
                  <a:gd name="T0" fmla="*/ 4 w 4"/>
                  <a:gd name="T1" fmla="*/ 5 h 6"/>
                  <a:gd name="T2" fmla="*/ 4 w 4"/>
                  <a:gd name="T3" fmla="*/ 4 h 6"/>
                  <a:gd name="T4" fmla="*/ 3 w 4"/>
                  <a:gd name="T5" fmla="*/ 4 h 6"/>
                  <a:gd name="T6" fmla="*/ 3 w 4"/>
                  <a:gd name="T7" fmla="*/ 5 h 6"/>
                  <a:gd name="T8" fmla="*/ 1 w 4"/>
                  <a:gd name="T9" fmla="*/ 5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6" name="Freeform 302"/>
              <p:cNvSpPr>
                <a:spLocks/>
              </p:cNvSpPr>
              <p:nvPr/>
            </p:nvSpPr>
            <p:spPr bwMode="auto">
              <a:xfrm>
                <a:off x="3523375" y="2479989"/>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7" name="Freeform 303"/>
              <p:cNvSpPr>
                <a:spLocks/>
              </p:cNvSpPr>
              <p:nvPr/>
            </p:nvSpPr>
            <p:spPr bwMode="auto">
              <a:xfrm>
                <a:off x="3553265" y="2479989"/>
                <a:ext cx="29890" cy="44835"/>
              </a:xfrm>
              <a:custGeom>
                <a:avLst/>
                <a:gdLst>
                  <a:gd name="T0" fmla="*/ 4 w 4"/>
                  <a:gd name="T1" fmla="*/ 6 h 6"/>
                  <a:gd name="T2" fmla="*/ 4 w 4"/>
                  <a:gd name="T3" fmla="*/ 5 h 6"/>
                  <a:gd name="T4" fmla="*/ 1 w 4"/>
                  <a:gd name="T5" fmla="*/ 5 h 6"/>
                  <a:gd name="T6" fmla="*/ 1 w 4"/>
                  <a:gd name="T7" fmla="*/ 4 h 6"/>
                  <a:gd name="T8" fmla="*/ 3 w 4"/>
                  <a:gd name="T9" fmla="*/ 4 h 6"/>
                  <a:gd name="T10" fmla="*/ 3 w 4"/>
                  <a:gd name="T11" fmla="*/ 2 h 6"/>
                  <a:gd name="T12" fmla="*/ 1 w 4"/>
                  <a:gd name="T13" fmla="*/ 2 h 6"/>
                  <a:gd name="T14" fmla="*/ 1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1" y="5"/>
                    </a:lnTo>
                    <a:lnTo>
                      <a:pt x="1" y="4"/>
                    </a:lnTo>
                    <a:lnTo>
                      <a:pt x="3" y="4"/>
                    </a:lnTo>
                    <a:lnTo>
                      <a:pt x="3" y="2"/>
                    </a:lnTo>
                    <a:lnTo>
                      <a:pt x="1" y="2"/>
                    </a:lnTo>
                    <a:lnTo>
                      <a:pt x="1"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8" name="Freeform 304"/>
              <p:cNvSpPr>
                <a:spLocks noEditPoints="1"/>
              </p:cNvSpPr>
              <p:nvPr/>
            </p:nvSpPr>
            <p:spPr bwMode="auto">
              <a:xfrm>
                <a:off x="3590630" y="2479989"/>
                <a:ext cx="22420" cy="44835"/>
              </a:xfrm>
              <a:custGeom>
                <a:avLst/>
                <a:gdLst>
                  <a:gd name="T0" fmla="*/ 3 w 3"/>
                  <a:gd name="T1" fmla="*/ 4 h 6"/>
                  <a:gd name="T2" fmla="*/ 3 w 3"/>
                  <a:gd name="T3" fmla="*/ 2 h 6"/>
                  <a:gd name="T4" fmla="*/ 3 w 3"/>
                  <a:gd name="T5" fmla="*/ 2 h 6"/>
                  <a:gd name="T6" fmla="*/ 3 w 3"/>
                  <a:gd name="T7" fmla="*/ 1 h 6"/>
                  <a:gd name="T8" fmla="*/ 2 w 3"/>
                  <a:gd name="T9" fmla="*/ 1 h 6"/>
                  <a:gd name="T10" fmla="*/ 2 w 3"/>
                  <a:gd name="T11" fmla="*/ 0 h 6"/>
                  <a:gd name="T12" fmla="*/ 0 w 3"/>
                  <a:gd name="T13" fmla="*/ 0 h 6"/>
                  <a:gd name="T14" fmla="*/ 0 w 3"/>
                  <a:gd name="T15" fmla="*/ 6 h 6"/>
                  <a:gd name="T16" fmla="*/ 2 w 3"/>
                  <a:gd name="T17" fmla="*/ 6 h 6"/>
                  <a:gd name="T18" fmla="*/ 2 w 3"/>
                  <a:gd name="T19" fmla="*/ 5 h 6"/>
                  <a:gd name="T20" fmla="*/ 3 w 3"/>
                  <a:gd name="T21" fmla="*/ 5 h 6"/>
                  <a:gd name="T22" fmla="*/ 3 w 3"/>
                  <a:gd name="T23" fmla="*/ 4 h 6"/>
                  <a:gd name="T24" fmla="*/ 3 w 3"/>
                  <a:gd name="T25" fmla="*/ 4 h 6"/>
                  <a:gd name="T26" fmla="*/ 3 w 3"/>
                  <a:gd name="T27" fmla="*/ 4 h 6"/>
                  <a:gd name="T28" fmla="*/ 3 w 3"/>
                  <a:gd name="T29" fmla="*/ 4 h 6"/>
                  <a:gd name="T30" fmla="*/ 2 w 3"/>
                  <a:gd name="T31" fmla="*/ 4 h 6"/>
                  <a:gd name="T32" fmla="*/ 2 w 3"/>
                  <a:gd name="T33" fmla="*/ 5 h 6"/>
                  <a:gd name="T34" fmla="*/ 0 w 3"/>
                  <a:gd name="T35" fmla="*/ 5 h 6"/>
                  <a:gd name="T36" fmla="*/ 0 w 3"/>
                  <a:gd name="T37" fmla="*/ 1 h 6"/>
                  <a:gd name="T38" fmla="*/ 2 w 3"/>
                  <a:gd name="T39" fmla="*/ 1 h 6"/>
                  <a:gd name="T40" fmla="*/ 2 w 3"/>
                  <a:gd name="T41" fmla="*/ 2 h 6"/>
                  <a:gd name="T42" fmla="*/ 3 w 3"/>
                  <a:gd name="T43" fmla="*/ 2 h 6"/>
                  <a:gd name="T44" fmla="*/ 3 w 3"/>
                  <a:gd name="T45" fmla="*/ 4 h 6"/>
                  <a:gd name="T46" fmla="*/ 3 w 3"/>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4"/>
                    </a:moveTo>
                    <a:lnTo>
                      <a:pt x="3" y="2"/>
                    </a:lnTo>
                    <a:lnTo>
                      <a:pt x="3" y="2"/>
                    </a:lnTo>
                    <a:lnTo>
                      <a:pt x="3" y="1"/>
                    </a:lnTo>
                    <a:lnTo>
                      <a:pt x="2" y="1"/>
                    </a:lnTo>
                    <a:lnTo>
                      <a:pt x="2" y="0"/>
                    </a:lnTo>
                    <a:lnTo>
                      <a:pt x="0" y="0"/>
                    </a:lnTo>
                    <a:lnTo>
                      <a:pt x="0" y="6"/>
                    </a:lnTo>
                    <a:lnTo>
                      <a:pt x="2" y="6"/>
                    </a:lnTo>
                    <a:lnTo>
                      <a:pt x="2" y="5"/>
                    </a:lnTo>
                    <a:lnTo>
                      <a:pt x="3" y="5"/>
                    </a:lnTo>
                    <a:lnTo>
                      <a:pt x="3" y="4"/>
                    </a:lnTo>
                    <a:lnTo>
                      <a:pt x="3" y="4"/>
                    </a:lnTo>
                    <a:lnTo>
                      <a:pt x="3" y="4"/>
                    </a:lnTo>
                    <a:close/>
                    <a:moveTo>
                      <a:pt x="3" y="4"/>
                    </a:moveTo>
                    <a:lnTo>
                      <a:pt x="2" y="4"/>
                    </a:lnTo>
                    <a:lnTo>
                      <a:pt x="2" y="5"/>
                    </a:lnTo>
                    <a:lnTo>
                      <a:pt x="0" y="5"/>
                    </a:lnTo>
                    <a:lnTo>
                      <a:pt x="0" y="1"/>
                    </a:lnTo>
                    <a:lnTo>
                      <a:pt x="2" y="1"/>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69" name="Freeform 305"/>
              <p:cNvSpPr>
                <a:spLocks noEditPoints="1"/>
              </p:cNvSpPr>
              <p:nvPr/>
            </p:nvSpPr>
            <p:spPr bwMode="auto">
              <a:xfrm>
                <a:off x="3635465" y="2479989"/>
                <a:ext cx="29890" cy="44835"/>
              </a:xfrm>
              <a:custGeom>
                <a:avLst/>
                <a:gdLst>
                  <a:gd name="T0" fmla="*/ 4 w 4"/>
                  <a:gd name="T1" fmla="*/ 5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5 h 6"/>
                  <a:gd name="T24" fmla="*/ 4 w 4"/>
                  <a:gd name="T25" fmla="*/ 5 h 6"/>
                  <a:gd name="T26" fmla="*/ 4 w 4"/>
                  <a:gd name="T27" fmla="*/ 5 h 6"/>
                  <a:gd name="T28" fmla="*/ 3 w 4"/>
                  <a:gd name="T29" fmla="*/ 2 h 6"/>
                  <a:gd name="T30" fmla="*/ 1 w 4"/>
                  <a:gd name="T31" fmla="*/ 2 h 6"/>
                  <a:gd name="T32" fmla="*/ 1 w 4"/>
                  <a:gd name="T33" fmla="*/ 1 h 6"/>
                  <a:gd name="T34" fmla="*/ 3 w 4"/>
                  <a:gd name="T35" fmla="*/ 1 h 6"/>
                  <a:gd name="T36" fmla="*/ 3 w 4"/>
                  <a:gd name="T37" fmla="*/ 2 h 6"/>
                  <a:gd name="T38" fmla="*/ 3 w 4"/>
                  <a:gd name="T39" fmla="*/ 2 h 6"/>
                  <a:gd name="T40" fmla="*/ 3 w 4"/>
                  <a:gd name="T41" fmla="*/ 5 h 6"/>
                  <a:gd name="T42" fmla="*/ 1 w 4"/>
                  <a:gd name="T43" fmla="*/ 5 h 6"/>
                  <a:gd name="T44" fmla="*/ 1 w 4"/>
                  <a:gd name="T45" fmla="*/ 4 h 6"/>
                  <a:gd name="T46" fmla="*/ 3 w 4"/>
                  <a:gd name="T47" fmla="*/ 4 h 6"/>
                  <a:gd name="T48" fmla="*/ 3 w 4"/>
                  <a:gd name="T49" fmla="*/ 5 h 6"/>
                  <a:gd name="T50" fmla="*/ 3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4"/>
                    </a:lnTo>
                    <a:lnTo>
                      <a:pt x="3" y="4"/>
                    </a:lnTo>
                    <a:lnTo>
                      <a:pt x="3" y="2"/>
                    </a:lnTo>
                    <a:lnTo>
                      <a:pt x="4" y="2"/>
                    </a:lnTo>
                    <a:lnTo>
                      <a:pt x="4" y="1"/>
                    </a:lnTo>
                    <a:lnTo>
                      <a:pt x="3" y="1"/>
                    </a:lnTo>
                    <a:lnTo>
                      <a:pt x="3" y="0"/>
                    </a:lnTo>
                    <a:lnTo>
                      <a:pt x="0" y="0"/>
                    </a:lnTo>
                    <a:lnTo>
                      <a:pt x="0" y="6"/>
                    </a:lnTo>
                    <a:lnTo>
                      <a:pt x="3" y="6"/>
                    </a:lnTo>
                    <a:lnTo>
                      <a:pt x="3" y="5"/>
                    </a:lnTo>
                    <a:lnTo>
                      <a:pt x="4" y="5"/>
                    </a:lnTo>
                    <a:lnTo>
                      <a:pt x="4" y="5"/>
                    </a:lnTo>
                    <a:close/>
                    <a:moveTo>
                      <a:pt x="3" y="2"/>
                    </a:moveTo>
                    <a:lnTo>
                      <a:pt x="1" y="2"/>
                    </a:lnTo>
                    <a:lnTo>
                      <a:pt x="1" y="1"/>
                    </a:lnTo>
                    <a:lnTo>
                      <a:pt x="3" y="1"/>
                    </a:lnTo>
                    <a:lnTo>
                      <a:pt x="3" y="2"/>
                    </a:lnTo>
                    <a:lnTo>
                      <a:pt x="3" y="2"/>
                    </a:lnTo>
                    <a:close/>
                    <a:moveTo>
                      <a:pt x="3" y="5"/>
                    </a:moveTo>
                    <a:lnTo>
                      <a:pt x="1" y="5"/>
                    </a:lnTo>
                    <a:lnTo>
                      <a:pt x="1"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0" name="Freeform 306"/>
              <p:cNvSpPr>
                <a:spLocks noEditPoints="1"/>
              </p:cNvSpPr>
              <p:nvPr/>
            </p:nvSpPr>
            <p:spPr bwMode="auto">
              <a:xfrm>
                <a:off x="3672825" y="247998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1" name="Freeform 307"/>
              <p:cNvSpPr>
                <a:spLocks/>
              </p:cNvSpPr>
              <p:nvPr/>
            </p:nvSpPr>
            <p:spPr bwMode="auto">
              <a:xfrm>
                <a:off x="3710190" y="2479989"/>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2" name="Freeform 308"/>
              <p:cNvSpPr>
                <a:spLocks/>
              </p:cNvSpPr>
              <p:nvPr/>
            </p:nvSpPr>
            <p:spPr bwMode="auto">
              <a:xfrm>
                <a:off x="3725135" y="2479989"/>
                <a:ext cx="22420" cy="44835"/>
              </a:xfrm>
              <a:custGeom>
                <a:avLst/>
                <a:gdLst>
                  <a:gd name="T0" fmla="*/ 3 w 3"/>
                  <a:gd name="T1" fmla="*/ 6 h 6"/>
                  <a:gd name="T2" fmla="*/ 3 w 3"/>
                  <a:gd name="T3" fmla="*/ 5 h 6"/>
                  <a:gd name="T4" fmla="*/ 0 w 3"/>
                  <a:gd name="T5" fmla="*/ 5 h 6"/>
                  <a:gd name="T6" fmla="*/ 0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0" y="5"/>
                    </a:lnTo>
                    <a:lnTo>
                      <a:pt x="0"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3" name="Freeform 309"/>
              <p:cNvSpPr>
                <a:spLocks/>
              </p:cNvSpPr>
              <p:nvPr/>
            </p:nvSpPr>
            <p:spPr bwMode="auto">
              <a:xfrm>
                <a:off x="3755025" y="2479989"/>
                <a:ext cx="22420" cy="44835"/>
              </a:xfrm>
              <a:custGeom>
                <a:avLst/>
                <a:gdLst>
                  <a:gd name="T0" fmla="*/ 3 w 3"/>
                  <a:gd name="T1" fmla="*/ 6 h 6"/>
                  <a:gd name="T2" fmla="*/ 3 w 3"/>
                  <a:gd name="T3" fmla="*/ 5 h 6"/>
                  <a:gd name="T4" fmla="*/ 0 w 3"/>
                  <a:gd name="T5" fmla="*/ 5 h 6"/>
                  <a:gd name="T6" fmla="*/ 0 w 3"/>
                  <a:gd name="T7" fmla="*/ 4 h 6"/>
                  <a:gd name="T8" fmla="*/ 2 w 3"/>
                  <a:gd name="T9" fmla="*/ 4 h 6"/>
                  <a:gd name="T10" fmla="*/ 2 w 3"/>
                  <a:gd name="T11" fmla="*/ 2 h 6"/>
                  <a:gd name="T12" fmla="*/ 0 w 3"/>
                  <a:gd name="T13" fmla="*/ 2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4"/>
                    </a:lnTo>
                    <a:lnTo>
                      <a:pt x="2" y="4"/>
                    </a:lnTo>
                    <a:lnTo>
                      <a:pt x="2" y="2"/>
                    </a:lnTo>
                    <a:lnTo>
                      <a:pt x="0" y="2"/>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4" name="Freeform 310"/>
              <p:cNvSpPr>
                <a:spLocks noEditPoints="1"/>
              </p:cNvSpPr>
              <p:nvPr/>
            </p:nvSpPr>
            <p:spPr bwMode="auto">
              <a:xfrm>
                <a:off x="3784915" y="2479989"/>
                <a:ext cx="29890" cy="44835"/>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0 w 4"/>
                  <a:gd name="T21" fmla="*/ 6 h 6"/>
                  <a:gd name="T22" fmla="*/ 0 w 4"/>
                  <a:gd name="T23" fmla="*/ 4 h 6"/>
                  <a:gd name="T24" fmla="*/ 2 w 4"/>
                  <a:gd name="T25" fmla="*/ 4 h 6"/>
                  <a:gd name="T26" fmla="*/ 2 w 4"/>
                  <a:gd name="T27" fmla="*/ 4 h 6"/>
                  <a:gd name="T28" fmla="*/ 3 w 4"/>
                  <a:gd name="T29" fmla="*/ 4 h 6"/>
                  <a:gd name="T30" fmla="*/ 3 w 4"/>
                  <a:gd name="T31" fmla="*/ 6 h 6"/>
                  <a:gd name="T32" fmla="*/ 4 w 4"/>
                  <a:gd name="T33" fmla="*/ 6 h 6"/>
                  <a:gd name="T34" fmla="*/ 4 w 4"/>
                  <a:gd name="T35" fmla="*/ 6 h 6"/>
                  <a:gd name="T36" fmla="*/ 3 w 4"/>
                  <a:gd name="T37" fmla="*/ 2 h 6"/>
                  <a:gd name="T38" fmla="*/ 0 w 4"/>
                  <a:gd name="T39" fmla="*/ 2 h 6"/>
                  <a:gd name="T40" fmla="*/ 0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0" y="6"/>
                    </a:lnTo>
                    <a:lnTo>
                      <a:pt x="0" y="4"/>
                    </a:lnTo>
                    <a:lnTo>
                      <a:pt x="2" y="4"/>
                    </a:lnTo>
                    <a:lnTo>
                      <a:pt x="2" y="4"/>
                    </a:lnTo>
                    <a:lnTo>
                      <a:pt x="3" y="4"/>
                    </a:lnTo>
                    <a:lnTo>
                      <a:pt x="3" y="6"/>
                    </a:lnTo>
                    <a:lnTo>
                      <a:pt x="4" y="6"/>
                    </a:lnTo>
                    <a:lnTo>
                      <a:pt x="4" y="6"/>
                    </a:lnTo>
                    <a:close/>
                    <a:moveTo>
                      <a:pt x="3" y="2"/>
                    </a:moveTo>
                    <a:lnTo>
                      <a:pt x="0" y="2"/>
                    </a:lnTo>
                    <a:lnTo>
                      <a:pt x="0"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5" name="Freeform 311"/>
              <p:cNvSpPr>
                <a:spLocks/>
              </p:cNvSpPr>
              <p:nvPr/>
            </p:nvSpPr>
            <p:spPr bwMode="auto">
              <a:xfrm>
                <a:off x="3829750" y="2479989"/>
                <a:ext cx="29890" cy="44835"/>
              </a:xfrm>
              <a:custGeom>
                <a:avLst/>
                <a:gdLst>
                  <a:gd name="T0" fmla="*/ 4 w 4"/>
                  <a:gd name="T1" fmla="*/ 6 h 6"/>
                  <a:gd name="T2" fmla="*/ 4 w 4"/>
                  <a:gd name="T3" fmla="*/ 5 h 6"/>
                  <a:gd name="T4" fmla="*/ 1 w 4"/>
                  <a:gd name="T5" fmla="*/ 5 h 6"/>
                  <a:gd name="T6" fmla="*/ 1 w 4"/>
                  <a:gd name="T7" fmla="*/ 4 h 6"/>
                  <a:gd name="T8" fmla="*/ 3 w 4"/>
                  <a:gd name="T9" fmla="*/ 4 h 6"/>
                  <a:gd name="T10" fmla="*/ 3 w 4"/>
                  <a:gd name="T11" fmla="*/ 2 h 6"/>
                  <a:gd name="T12" fmla="*/ 1 w 4"/>
                  <a:gd name="T13" fmla="*/ 2 h 6"/>
                  <a:gd name="T14" fmla="*/ 1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1" y="5"/>
                    </a:lnTo>
                    <a:lnTo>
                      <a:pt x="1" y="4"/>
                    </a:lnTo>
                    <a:lnTo>
                      <a:pt x="3" y="4"/>
                    </a:lnTo>
                    <a:lnTo>
                      <a:pt x="3" y="2"/>
                    </a:lnTo>
                    <a:lnTo>
                      <a:pt x="1" y="2"/>
                    </a:lnTo>
                    <a:lnTo>
                      <a:pt x="1"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6" name="Freeform 312"/>
              <p:cNvSpPr>
                <a:spLocks/>
              </p:cNvSpPr>
              <p:nvPr/>
            </p:nvSpPr>
            <p:spPr bwMode="auto">
              <a:xfrm>
                <a:off x="3859641" y="2479989"/>
                <a:ext cx="29890" cy="44835"/>
              </a:xfrm>
              <a:custGeom>
                <a:avLst/>
                <a:gdLst>
                  <a:gd name="T0" fmla="*/ 4 w 4"/>
                  <a:gd name="T1" fmla="*/ 1 h 6"/>
                  <a:gd name="T2" fmla="*/ 4 w 4"/>
                  <a:gd name="T3" fmla="*/ 0 h 6"/>
                  <a:gd name="T4" fmla="*/ 0 w 4"/>
                  <a:gd name="T5" fmla="*/ 0 h 6"/>
                  <a:gd name="T6" fmla="*/ 0 w 4"/>
                  <a:gd name="T7" fmla="*/ 6 h 6"/>
                  <a:gd name="T8" fmla="*/ 1 w 4"/>
                  <a:gd name="T9" fmla="*/ 6 h 6"/>
                  <a:gd name="T10" fmla="*/ 1 w 4"/>
                  <a:gd name="T11" fmla="*/ 4 h 6"/>
                  <a:gd name="T12" fmla="*/ 3 w 4"/>
                  <a:gd name="T13" fmla="*/ 4 h 6"/>
                  <a:gd name="T14" fmla="*/ 3 w 4"/>
                  <a:gd name="T15" fmla="*/ 2 h 6"/>
                  <a:gd name="T16" fmla="*/ 1 w 4"/>
                  <a:gd name="T17" fmla="*/ 2 h 6"/>
                  <a:gd name="T18" fmla="*/ 1 w 4"/>
                  <a:gd name="T19" fmla="*/ 1 h 6"/>
                  <a:gd name="T20" fmla="*/ 4 w 4"/>
                  <a:gd name="T21" fmla="*/ 1 h 6"/>
                  <a:gd name="T22" fmla="*/ 4 w 4"/>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6">
                    <a:moveTo>
                      <a:pt x="4" y="1"/>
                    </a:moveTo>
                    <a:lnTo>
                      <a:pt x="4" y="0"/>
                    </a:lnTo>
                    <a:lnTo>
                      <a:pt x="0" y="0"/>
                    </a:lnTo>
                    <a:lnTo>
                      <a:pt x="0" y="6"/>
                    </a:lnTo>
                    <a:lnTo>
                      <a:pt x="1" y="6"/>
                    </a:lnTo>
                    <a:lnTo>
                      <a:pt x="1" y="4"/>
                    </a:lnTo>
                    <a:lnTo>
                      <a:pt x="3" y="4"/>
                    </a:lnTo>
                    <a:lnTo>
                      <a:pt x="3" y="2"/>
                    </a:lnTo>
                    <a:lnTo>
                      <a:pt x="1" y="2"/>
                    </a:lnTo>
                    <a:lnTo>
                      <a:pt x="1"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7" name="Freeform 313"/>
              <p:cNvSpPr>
                <a:spLocks/>
              </p:cNvSpPr>
              <p:nvPr/>
            </p:nvSpPr>
            <p:spPr bwMode="auto">
              <a:xfrm>
                <a:off x="3889531" y="2479989"/>
                <a:ext cx="29890" cy="44835"/>
              </a:xfrm>
              <a:custGeom>
                <a:avLst/>
                <a:gdLst>
                  <a:gd name="T0" fmla="*/ 4 w 4"/>
                  <a:gd name="T1" fmla="*/ 1 h 6"/>
                  <a:gd name="T2" fmla="*/ 4 w 4"/>
                  <a:gd name="T3" fmla="*/ 0 h 6"/>
                  <a:gd name="T4" fmla="*/ 0 w 4"/>
                  <a:gd name="T5" fmla="*/ 0 h 6"/>
                  <a:gd name="T6" fmla="*/ 0 w 4"/>
                  <a:gd name="T7" fmla="*/ 6 h 6"/>
                  <a:gd name="T8" fmla="*/ 2 w 4"/>
                  <a:gd name="T9" fmla="*/ 6 h 6"/>
                  <a:gd name="T10" fmla="*/ 2 w 4"/>
                  <a:gd name="T11" fmla="*/ 4 h 6"/>
                  <a:gd name="T12" fmla="*/ 3 w 4"/>
                  <a:gd name="T13" fmla="*/ 4 h 6"/>
                  <a:gd name="T14" fmla="*/ 3 w 4"/>
                  <a:gd name="T15" fmla="*/ 2 h 6"/>
                  <a:gd name="T16" fmla="*/ 2 w 4"/>
                  <a:gd name="T17" fmla="*/ 2 h 6"/>
                  <a:gd name="T18" fmla="*/ 2 w 4"/>
                  <a:gd name="T19" fmla="*/ 1 h 6"/>
                  <a:gd name="T20" fmla="*/ 4 w 4"/>
                  <a:gd name="T21" fmla="*/ 1 h 6"/>
                  <a:gd name="T22" fmla="*/ 4 w 4"/>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6">
                    <a:moveTo>
                      <a:pt x="4" y="1"/>
                    </a:moveTo>
                    <a:lnTo>
                      <a:pt x="4" y="0"/>
                    </a:lnTo>
                    <a:lnTo>
                      <a:pt x="0" y="0"/>
                    </a:lnTo>
                    <a:lnTo>
                      <a:pt x="0" y="6"/>
                    </a:lnTo>
                    <a:lnTo>
                      <a:pt x="2" y="6"/>
                    </a:lnTo>
                    <a:lnTo>
                      <a:pt x="2" y="4"/>
                    </a:lnTo>
                    <a:lnTo>
                      <a:pt x="3" y="4"/>
                    </a:lnTo>
                    <a:lnTo>
                      <a:pt x="3" y="2"/>
                    </a:lnTo>
                    <a:lnTo>
                      <a:pt x="2" y="2"/>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8" name="Freeform 314"/>
              <p:cNvSpPr>
                <a:spLocks/>
              </p:cNvSpPr>
              <p:nvPr/>
            </p:nvSpPr>
            <p:spPr bwMode="auto">
              <a:xfrm>
                <a:off x="3919421" y="2479989"/>
                <a:ext cx="14945" cy="44835"/>
              </a:xfrm>
              <a:custGeom>
                <a:avLst/>
                <a:gdLst>
                  <a:gd name="T0" fmla="*/ 2 w 2"/>
                  <a:gd name="T1" fmla="*/ 6 h 6"/>
                  <a:gd name="T2" fmla="*/ 2 w 2"/>
                  <a:gd name="T3" fmla="*/ 0 h 6"/>
                  <a:gd name="T4" fmla="*/ 0 w 2"/>
                  <a:gd name="T5" fmla="*/ 0 h 6"/>
                  <a:gd name="T6" fmla="*/ 0 w 2"/>
                  <a:gd name="T7" fmla="*/ 6 h 6"/>
                  <a:gd name="T8" fmla="*/ 2 w 2"/>
                  <a:gd name="T9" fmla="*/ 6 h 6"/>
                  <a:gd name="T10" fmla="*/ 2 w 2"/>
                  <a:gd name="T11" fmla="*/ 6 h 6"/>
                </a:gdLst>
                <a:ahLst/>
                <a:cxnLst>
                  <a:cxn ang="0">
                    <a:pos x="T0" y="T1"/>
                  </a:cxn>
                  <a:cxn ang="0">
                    <a:pos x="T2" y="T3"/>
                  </a:cxn>
                  <a:cxn ang="0">
                    <a:pos x="T4" y="T5"/>
                  </a:cxn>
                  <a:cxn ang="0">
                    <a:pos x="T6" y="T7"/>
                  </a:cxn>
                  <a:cxn ang="0">
                    <a:pos x="T8" y="T9"/>
                  </a:cxn>
                  <a:cxn ang="0">
                    <a:pos x="T10" y="T11"/>
                  </a:cxn>
                </a:cxnLst>
                <a:rect l="0" t="0" r="r" b="b"/>
                <a:pathLst>
                  <a:path w="2" h="6">
                    <a:moveTo>
                      <a:pt x="2" y="6"/>
                    </a:moveTo>
                    <a:lnTo>
                      <a:pt x="2" y="0"/>
                    </a:lnTo>
                    <a:lnTo>
                      <a:pt x="0" y="0"/>
                    </a:lnTo>
                    <a:lnTo>
                      <a:pt x="0"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79" name="Freeform 315"/>
              <p:cNvSpPr>
                <a:spLocks/>
              </p:cNvSpPr>
              <p:nvPr/>
            </p:nvSpPr>
            <p:spPr bwMode="auto">
              <a:xfrm>
                <a:off x="3934366" y="2479989"/>
                <a:ext cx="29890" cy="44835"/>
              </a:xfrm>
              <a:custGeom>
                <a:avLst/>
                <a:gdLst>
                  <a:gd name="T0" fmla="*/ 4 w 4"/>
                  <a:gd name="T1" fmla="*/ 5 h 6"/>
                  <a:gd name="T2" fmla="*/ 4 w 4"/>
                  <a:gd name="T3" fmla="*/ 4 h 6"/>
                  <a:gd name="T4" fmla="*/ 4 w 4"/>
                  <a:gd name="T5" fmla="*/ 4 h 6"/>
                  <a:gd name="T6" fmla="*/ 4 w 4"/>
                  <a:gd name="T7" fmla="*/ 5 h 6"/>
                  <a:gd name="T8" fmla="*/ 1 w 4"/>
                  <a:gd name="T9" fmla="*/ 5 h 6"/>
                  <a:gd name="T10" fmla="*/ 1 w 4"/>
                  <a:gd name="T11" fmla="*/ 1 h 6"/>
                  <a:gd name="T12" fmla="*/ 4 w 4"/>
                  <a:gd name="T13" fmla="*/ 1 h 6"/>
                  <a:gd name="T14" fmla="*/ 4 w 4"/>
                  <a:gd name="T15" fmla="*/ 2 h 6"/>
                  <a:gd name="T16" fmla="*/ 4 w 4"/>
                  <a:gd name="T17" fmla="*/ 2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4 w 4"/>
                  <a:gd name="T37" fmla="*/ 6 h 6"/>
                  <a:gd name="T38" fmla="*/ 4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4" y="4"/>
                    </a:lnTo>
                    <a:lnTo>
                      <a:pt x="4" y="5"/>
                    </a:lnTo>
                    <a:lnTo>
                      <a:pt x="1" y="5"/>
                    </a:lnTo>
                    <a:lnTo>
                      <a:pt x="1" y="1"/>
                    </a:lnTo>
                    <a:lnTo>
                      <a:pt x="4" y="1"/>
                    </a:lnTo>
                    <a:lnTo>
                      <a:pt x="4" y="2"/>
                    </a:lnTo>
                    <a:lnTo>
                      <a:pt x="4" y="2"/>
                    </a:ln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0" name="Freeform 316"/>
              <p:cNvSpPr>
                <a:spLocks/>
              </p:cNvSpPr>
              <p:nvPr/>
            </p:nvSpPr>
            <p:spPr bwMode="auto">
              <a:xfrm>
                <a:off x="3971726" y="2479989"/>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1" name="Freeform 317"/>
              <p:cNvSpPr>
                <a:spLocks/>
              </p:cNvSpPr>
              <p:nvPr/>
            </p:nvSpPr>
            <p:spPr bwMode="auto">
              <a:xfrm>
                <a:off x="3986671" y="2479989"/>
                <a:ext cx="22420" cy="44835"/>
              </a:xfrm>
              <a:custGeom>
                <a:avLst/>
                <a:gdLst>
                  <a:gd name="T0" fmla="*/ 3 w 3"/>
                  <a:gd name="T1" fmla="*/ 6 h 6"/>
                  <a:gd name="T2" fmla="*/ 3 w 3"/>
                  <a:gd name="T3" fmla="*/ 5 h 6"/>
                  <a:gd name="T4" fmla="*/ 1 w 3"/>
                  <a:gd name="T5" fmla="*/ 5 h 6"/>
                  <a:gd name="T6" fmla="*/ 1 w 3"/>
                  <a:gd name="T7" fmla="*/ 4 h 6"/>
                  <a:gd name="T8" fmla="*/ 2 w 3"/>
                  <a:gd name="T9" fmla="*/ 4 h 6"/>
                  <a:gd name="T10" fmla="*/ 2 w 3"/>
                  <a:gd name="T11" fmla="*/ 2 h 6"/>
                  <a:gd name="T12" fmla="*/ 1 w 3"/>
                  <a:gd name="T13" fmla="*/ 2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2" y="4"/>
                    </a:lnTo>
                    <a:lnTo>
                      <a:pt x="2" y="2"/>
                    </a:lnTo>
                    <a:lnTo>
                      <a:pt x="1" y="2"/>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2" name="Freeform 318"/>
              <p:cNvSpPr>
                <a:spLocks/>
              </p:cNvSpPr>
              <p:nvPr/>
            </p:nvSpPr>
            <p:spPr bwMode="auto">
              <a:xfrm>
                <a:off x="4016561" y="2479989"/>
                <a:ext cx="29890" cy="44835"/>
              </a:xfrm>
              <a:custGeom>
                <a:avLst/>
                <a:gdLst>
                  <a:gd name="T0" fmla="*/ 4 w 4"/>
                  <a:gd name="T1" fmla="*/ 6 h 6"/>
                  <a:gd name="T2" fmla="*/ 4 w 4"/>
                  <a:gd name="T3" fmla="*/ 0 h 6"/>
                  <a:gd name="T4" fmla="*/ 3 w 4"/>
                  <a:gd name="T5" fmla="*/ 0 h 6"/>
                  <a:gd name="T6" fmla="*/ 3 w 4"/>
                  <a:gd name="T7" fmla="*/ 4 h 6"/>
                  <a:gd name="T8" fmla="*/ 2 w 4"/>
                  <a:gd name="T9" fmla="*/ 4 h 6"/>
                  <a:gd name="T10" fmla="*/ 2 w 4"/>
                  <a:gd name="T11" fmla="*/ 2 h 6"/>
                  <a:gd name="T12" fmla="*/ 2 w 4"/>
                  <a:gd name="T13" fmla="*/ 2 h 6"/>
                  <a:gd name="T14" fmla="*/ 2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2 h 6"/>
                  <a:gd name="T28" fmla="*/ 2 w 4"/>
                  <a:gd name="T29" fmla="*/ 2 h 6"/>
                  <a:gd name="T30" fmla="*/ 2 w 4"/>
                  <a:gd name="T31" fmla="*/ 4 h 6"/>
                  <a:gd name="T32" fmla="*/ 2 w 4"/>
                  <a:gd name="T33" fmla="*/ 4 h 6"/>
                  <a:gd name="T34" fmla="*/ 2 w 4"/>
                  <a:gd name="T35" fmla="*/ 4 h 6"/>
                  <a:gd name="T36" fmla="*/ 3 w 4"/>
                  <a:gd name="T37" fmla="*/ 4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4"/>
                    </a:lnTo>
                    <a:lnTo>
                      <a:pt x="2" y="4"/>
                    </a:lnTo>
                    <a:lnTo>
                      <a:pt x="2" y="2"/>
                    </a:lnTo>
                    <a:lnTo>
                      <a:pt x="2" y="2"/>
                    </a:lnTo>
                    <a:lnTo>
                      <a:pt x="2" y="2"/>
                    </a:lnTo>
                    <a:lnTo>
                      <a:pt x="1" y="2"/>
                    </a:lnTo>
                    <a:lnTo>
                      <a:pt x="1" y="0"/>
                    </a:lnTo>
                    <a:lnTo>
                      <a:pt x="0" y="0"/>
                    </a:lnTo>
                    <a:lnTo>
                      <a:pt x="0" y="6"/>
                    </a:lnTo>
                    <a:lnTo>
                      <a:pt x="1" y="6"/>
                    </a:lnTo>
                    <a:lnTo>
                      <a:pt x="1" y="2"/>
                    </a:lnTo>
                    <a:lnTo>
                      <a:pt x="2" y="2"/>
                    </a:lnTo>
                    <a:lnTo>
                      <a:pt x="2" y="4"/>
                    </a:lnTo>
                    <a:lnTo>
                      <a:pt x="2" y="4"/>
                    </a:lnTo>
                    <a:lnTo>
                      <a:pt x="2"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3" name="Freeform 319"/>
              <p:cNvSpPr>
                <a:spLocks/>
              </p:cNvSpPr>
              <p:nvPr/>
            </p:nvSpPr>
            <p:spPr bwMode="auto">
              <a:xfrm>
                <a:off x="4053926" y="2479989"/>
                <a:ext cx="29890" cy="44835"/>
              </a:xfrm>
              <a:custGeom>
                <a:avLst/>
                <a:gdLst>
                  <a:gd name="T0" fmla="*/ 4 w 4"/>
                  <a:gd name="T1" fmla="*/ 5 h 6"/>
                  <a:gd name="T2" fmla="*/ 4 w 4"/>
                  <a:gd name="T3" fmla="*/ 4 h 6"/>
                  <a:gd name="T4" fmla="*/ 3 w 4"/>
                  <a:gd name="T5" fmla="*/ 4 h 6"/>
                  <a:gd name="T6" fmla="*/ 3 w 4"/>
                  <a:gd name="T7" fmla="*/ 5 h 6"/>
                  <a:gd name="T8" fmla="*/ 1 w 4"/>
                  <a:gd name="T9" fmla="*/ 5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4" name="Freeform 320"/>
              <p:cNvSpPr>
                <a:spLocks/>
              </p:cNvSpPr>
              <p:nvPr/>
            </p:nvSpPr>
            <p:spPr bwMode="auto">
              <a:xfrm>
                <a:off x="4091286" y="2479989"/>
                <a:ext cx="29890" cy="44835"/>
              </a:xfrm>
              <a:custGeom>
                <a:avLst/>
                <a:gdLst>
                  <a:gd name="T0" fmla="*/ 4 w 4"/>
                  <a:gd name="T1" fmla="*/ 2 h 6"/>
                  <a:gd name="T2" fmla="*/ 4 w 4"/>
                  <a:gd name="T3" fmla="*/ 0 h 6"/>
                  <a:gd name="T4" fmla="*/ 3 w 4"/>
                  <a:gd name="T5" fmla="*/ 0 h 6"/>
                  <a:gd name="T6" fmla="*/ 3 w 4"/>
                  <a:gd name="T7" fmla="*/ 2 h 6"/>
                  <a:gd name="T8" fmla="*/ 2 w 4"/>
                  <a:gd name="T9" fmla="*/ 2 h 6"/>
                  <a:gd name="T10" fmla="*/ 2 w 4"/>
                  <a:gd name="T11" fmla="*/ 2 h 6"/>
                  <a:gd name="T12" fmla="*/ 2 w 4"/>
                  <a:gd name="T13" fmla="*/ 2 h 6"/>
                  <a:gd name="T14" fmla="*/ 2 w 4"/>
                  <a:gd name="T15" fmla="*/ 2 h 6"/>
                  <a:gd name="T16" fmla="*/ 1 w 4"/>
                  <a:gd name="T17" fmla="*/ 2 h 6"/>
                  <a:gd name="T18" fmla="*/ 1 w 4"/>
                  <a:gd name="T19" fmla="*/ 0 h 6"/>
                  <a:gd name="T20" fmla="*/ 0 w 4"/>
                  <a:gd name="T21" fmla="*/ 0 h 6"/>
                  <a:gd name="T22" fmla="*/ 0 w 4"/>
                  <a:gd name="T23" fmla="*/ 2 h 6"/>
                  <a:gd name="T24" fmla="*/ 1 w 4"/>
                  <a:gd name="T25" fmla="*/ 2 h 6"/>
                  <a:gd name="T26" fmla="*/ 1 w 4"/>
                  <a:gd name="T27" fmla="*/ 2 h 6"/>
                  <a:gd name="T28" fmla="*/ 2 w 4"/>
                  <a:gd name="T29" fmla="*/ 2 h 6"/>
                  <a:gd name="T30" fmla="*/ 2 w 4"/>
                  <a:gd name="T31" fmla="*/ 6 h 6"/>
                  <a:gd name="T32" fmla="*/ 2 w 4"/>
                  <a:gd name="T33" fmla="*/ 6 h 6"/>
                  <a:gd name="T34" fmla="*/ 2 w 4"/>
                  <a:gd name="T35" fmla="*/ 2 h 6"/>
                  <a:gd name="T36" fmla="*/ 3 w 4"/>
                  <a:gd name="T37" fmla="*/ 2 h 6"/>
                  <a:gd name="T38" fmla="*/ 3 w 4"/>
                  <a:gd name="T39" fmla="*/ 2 h 6"/>
                  <a:gd name="T40" fmla="*/ 4 w 4"/>
                  <a:gd name="T41" fmla="*/ 2 h 6"/>
                  <a:gd name="T42" fmla="*/ 4 w 4"/>
                  <a:gd name="T43"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2"/>
                    </a:moveTo>
                    <a:lnTo>
                      <a:pt x="4" y="0"/>
                    </a:lnTo>
                    <a:lnTo>
                      <a:pt x="3" y="0"/>
                    </a:lnTo>
                    <a:lnTo>
                      <a:pt x="3" y="2"/>
                    </a:lnTo>
                    <a:lnTo>
                      <a:pt x="2" y="2"/>
                    </a:lnTo>
                    <a:lnTo>
                      <a:pt x="2" y="2"/>
                    </a:lnTo>
                    <a:lnTo>
                      <a:pt x="2" y="2"/>
                    </a:lnTo>
                    <a:lnTo>
                      <a:pt x="2" y="2"/>
                    </a:lnTo>
                    <a:lnTo>
                      <a:pt x="1" y="2"/>
                    </a:lnTo>
                    <a:lnTo>
                      <a:pt x="1" y="0"/>
                    </a:lnTo>
                    <a:lnTo>
                      <a:pt x="0" y="0"/>
                    </a:lnTo>
                    <a:lnTo>
                      <a:pt x="0" y="2"/>
                    </a:lnTo>
                    <a:lnTo>
                      <a:pt x="1" y="2"/>
                    </a:lnTo>
                    <a:lnTo>
                      <a:pt x="1" y="2"/>
                    </a:lnTo>
                    <a:lnTo>
                      <a:pt x="2" y="2"/>
                    </a:lnTo>
                    <a:lnTo>
                      <a:pt x="2" y="6"/>
                    </a:lnTo>
                    <a:lnTo>
                      <a:pt x="2" y="6"/>
                    </a:lnTo>
                    <a:lnTo>
                      <a:pt x="2" y="2"/>
                    </a:lnTo>
                    <a:lnTo>
                      <a:pt x="3" y="2"/>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5" name="Freeform 321"/>
              <p:cNvSpPr>
                <a:spLocks noEditPoints="1"/>
              </p:cNvSpPr>
              <p:nvPr/>
            </p:nvSpPr>
            <p:spPr bwMode="auto">
              <a:xfrm>
                <a:off x="4263156" y="2472519"/>
                <a:ext cx="44835" cy="52310"/>
              </a:xfrm>
              <a:custGeom>
                <a:avLst/>
                <a:gdLst>
                  <a:gd name="T0" fmla="*/ 6 w 6"/>
                  <a:gd name="T1" fmla="*/ 5 h 7"/>
                  <a:gd name="T2" fmla="*/ 6 w 6"/>
                  <a:gd name="T3" fmla="*/ 3 h 7"/>
                  <a:gd name="T4" fmla="*/ 4 w 6"/>
                  <a:gd name="T5" fmla="*/ 3 h 7"/>
                  <a:gd name="T6" fmla="*/ 5 w 6"/>
                  <a:gd name="T7" fmla="*/ 2 h 7"/>
                  <a:gd name="T8" fmla="*/ 6 w 6"/>
                  <a:gd name="T9" fmla="*/ 1 h 7"/>
                  <a:gd name="T10" fmla="*/ 6 w 6"/>
                  <a:gd name="T11" fmla="*/ 0 h 7"/>
                  <a:gd name="T12" fmla="*/ 6 w 6"/>
                  <a:gd name="T13" fmla="*/ 1 h 7"/>
                  <a:gd name="T14" fmla="*/ 5 w 6"/>
                  <a:gd name="T15" fmla="*/ 2 h 7"/>
                  <a:gd name="T16" fmla="*/ 4 w 6"/>
                  <a:gd name="T17" fmla="*/ 3 h 7"/>
                  <a:gd name="T18" fmla="*/ 4 w 6"/>
                  <a:gd name="T19" fmla="*/ 1 h 7"/>
                  <a:gd name="T20" fmla="*/ 2 w 6"/>
                  <a:gd name="T21" fmla="*/ 0 h 7"/>
                  <a:gd name="T22" fmla="*/ 1 w 6"/>
                  <a:gd name="T23" fmla="*/ 1 h 7"/>
                  <a:gd name="T24" fmla="*/ 0 w 6"/>
                  <a:gd name="T25" fmla="*/ 3 h 7"/>
                  <a:gd name="T26" fmla="*/ 1 w 6"/>
                  <a:gd name="T27" fmla="*/ 3 h 7"/>
                  <a:gd name="T28" fmla="*/ 2 w 6"/>
                  <a:gd name="T29" fmla="*/ 5 h 7"/>
                  <a:gd name="T30" fmla="*/ 2 w 6"/>
                  <a:gd name="T31" fmla="*/ 5 h 7"/>
                  <a:gd name="T32" fmla="*/ 1 w 6"/>
                  <a:gd name="T33" fmla="*/ 6 h 7"/>
                  <a:gd name="T34" fmla="*/ 0 w 6"/>
                  <a:gd name="T35" fmla="*/ 7 h 7"/>
                  <a:gd name="T36" fmla="*/ 1 w 6"/>
                  <a:gd name="T37" fmla="*/ 6 h 7"/>
                  <a:gd name="T38" fmla="*/ 2 w 6"/>
                  <a:gd name="T39" fmla="*/ 5 h 7"/>
                  <a:gd name="T40" fmla="*/ 2 w 6"/>
                  <a:gd name="T41" fmla="*/ 5 h 7"/>
                  <a:gd name="T42" fmla="*/ 4 w 6"/>
                  <a:gd name="T43" fmla="*/ 6 h 7"/>
                  <a:gd name="T44" fmla="*/ 4 w 6"/>
                  <a:gd name="T45" fmla="*/ 7 h 7"/>
                  <a:gd name="T46" fmla="*/ 6 w 6"/>
                  <a:gd name="T47" fmla="*/ 6 h 7"/>
                  <a:gd name="T48" fmla="*/ 6 w 6"/>
                  <a:gd name="T49" fmla="*/ 6 h 7"/>
                  <a:gd name="T50" fmla="*/ 4 w 6"/>
                  <a:gd name="T51" fmla="*/ 5 h 7"/>
                  <a:gd name="T52" fmla="*/ 4 w 6"/>
                  <a:gd name="T53" fmla="*/ 3 h 7"/>
                  <a:gd name="T54" fmla="*/ 4 w 6"/>
                  <a:gd name="T55" fmla="*/ 5 h 7"/>
                  <a:gd name="T56" fmla="*/ 1 w 6"/>
                  <a:gd name="T57" fmla="*/ 3 h 7"/>
                  <a:gd name="T58" fmla="*/ 2 w 6"/>
                  <a:gd name="T59" fmla="*/ 1 h 7"/>
                  <a:gd name="T60" fmla="*/ 2 w 6"/>
                  <a:gd name="T61" fmla="*/ 3 h 7"/>
                  <a:gd name="T62" fmla="*/ 4 w 6"/>
                  <a:gd name="T63" fmla="*/ 6 h 7"/>
                  <a:gd name="T64" fmla="*/ 6 w 6"/>
                  <a:gd name="T65" fmla="*/ 5 h 7"/>
                  <a:gd name="T66" fmla="*/ 6 w 6"/>
                  <a:gd name="T67" fmla="*/ 6 h 7"/>
                  <a:gd name="T68" fmla="*/ 2 w 6"/>
                  <a:gd name="T69" fmla="*/ 3 h 7"/>
                  <a:gd name="T70" fmla="*/ 4 w 6"/>
                  <a:gd name="T71" fmla="*/ 3 h 7"/>
                  <a:gd name="T72" fmla="*/ 4 w 6"/>
                  <a:gd name="T73"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6"/>
                    </a:moveTo>
                    <a:lnTo>
                      <a:pt x="6" y="5"/>
                    </a:lnTo>
                    <a:lnTo>
                      <a:pt x="6" y="5"/>
                    </a:lnTo>
                    <a:lnTo>
                      <a:pt x="6" y="3"/>
                    </a:lnTo>
                    <a:lnTo>
                      <a:pt x="4" y="3"/>
                    </a:lnTo>
                    <a:lnTo>
                      <a:pt x="4" y="3"/>
                    </a:lnTo>
                    <a:lnTo>
                      <a:pt x="5" y="3"/>
                    </a:lnTo>
                    <a:lnTo>
                      <a:pt x="5" y="2"/>
                    </a:lnTo>
                    <a:lnTo>
                      <a:pt x="6" y="2"/>
                    </a:lnTo>
                    <a:lnTo>
                      <a:pt x="6" y="1"/>
                    </a:lnTo>
                    <a:lnTo>
                      <a:pt x="6" y="1"/>
                    </a:lnTo>
                    <a:lnTo>
                      <a:pt x="6" y="0"/>
                    </a:lnTo>
                    <a:lnTo>
                      <a:pt x="6" y="0"/>
                    </a:lnTo>
                    <a:lnTo>
                      <a:pt x="6" y="1"/>
                    </a:lnTo>
                    <a:lnTo>
                      <a:pt x="5" y="1"/>
                    </a:lnTo>
                    <a:lnTo>
                      <a:pt x="5" y="2"/>
                    </a:lnTo>
                    <a:lnTo>
                      <a:pt x="4" y="2"/>
                    </a:lnTo>
                    <a:lnTo>
                      <a:pt x="4" y="3"/>
                    </a:lnTo>
                    <a:lnTo>
                      <a:pt x="4" y="3"/>
                    </a:lnTo>
                    <a:lnTo>
                      <a:pt x="4" y="1"/>
                    </a:lnTo>
                    <a:lnTo>
                      <a:pt x="2" y="1"/>
                    </a:lnTo>
                    <a:lnTo>
                      <a:pt x="2" y="0"/>
                    </a:lnTo>
                    <a:lnTo>
                      <a:pt x="1" y="0"/>
                    </a:lnTo>
                    <a:lnTo>
                      <a:pt x="1" y="1"/>
                    </a:lnTo>
                    <a:lnTo>
                      <a:pt x="0" y="1"/>
                    </a:lnTo>
                    <a:lnTo>
                      <a:pt x="0" y="3"/>
                    </a:lnTo>
                    <a:lnTo>
                      <a:pt x="1" y="3"/>
                    </a:lnTo>
                    <a:lnTo>
                      <a:pt x="1" y="3"/>
                    </a:lnTo>
                    <a:lnTo>
                      <a:pt x="2" y="3"/>
                    </a:lnTo>
                    <a:lnTo>
                      <a:pt x="2" y="5"/>
                    </a:lnTo>
                    <a:lnTo>
                      <a:pt x="2" y="5"/>
                    </a:lnTo>
                    <a:lnTo>
                      <a:pt x="2" y="5"/>
                    </a:lnTo>
                    <a:lnTo>
                      <a:pt x="1" y="5"/>
                    </a:lnTo>
                    <a:lnTo>
                      <a:pt x="1" y="6"/>
                    </a:lnTo>
                    <a:lnTo>
                      <a:pt x="0" y="6"/>
                    </a:lnTo>
                    <a:lnTo>
                      <a:pt x="0" y="7"/>
                    </a:lnTo>
                    <a:lnTo>
                      <a:pt x="1" y="7"/>
                    </a:lnTo>
                    <a:lnTo>
                      <a:pt x="1" y="6"/>
                    </a:lnTo>
                    <a:lnTo>
                      <a:pt x="2" y="6"/>
                    </a:lnTo>
                    <a:lnTo>
                      <a:pt x="2" y="5"/>
                    </a:lnTo>
                    <a:lnTo>
                      <a:pt x="2" y="5"/>
                    </a:lnTo>
                    <a:lnTo>
                      <a:pt x="2" y="5"/>
                    </a:lnTo>
                    <a:lnTo>
                      <a:pt x="4" y="5"/>
                    </a:lnTo>
                    <a:lnTo>
                      <a:pt x="4" y="6"/>
                    </a:lnTo>
                    <a:lnTo>
                      <a:pt x="4" y="6"/>
                    </a:lnTo>
                    <a:lnTo>
                      <a:pt x="4" y="7"/>
                    </a:lnTo>
                    <a:lnTo>
                      <a:pt x="6" y="7"/>
                    </a:lnTo>
                    <a:lnTo>
                      <a:pt x="6" y="6"/>
                    </a:lnTo>
                    <a:lnTo>
                      <a:pt x="6" y="6"/>
                    </a:lnTo>
                    <a:lnTo>
                      <a:pt x="6" y="6"/>
                    </a:lnTo>
                    <a:close/>
                    <a:moveTo>
                      <a:pt x="4" y="5"/>
                    </a:moveTo>
                    <a:lnTo>
                      <a:pt x="4" y="5"/>
                    </a:lnTo>
                    <a:lnTo>
                      <a:pt x="4" y="3"/>
                    </a:lnTo>
                    <a:lnTo>
                      <a:pt x="4" y="3"/>
                    </a:lnTo>
                    <a:lnTo>
                      <a:pt x="4" y="5"/>
                    </a:lnTo>
                    <a:lnTo>
                      <a:pt x="4" y="5"/>
                    </a:lnTo>
                    <a:close/>
                    <a:moveTo>
                      <a:pt x="2" y="3"/>
                    </a:moveTo>
                    <a:lnTo>
                      <a:pt x="1" y="3"/>
                    </a:lnTo>
                    <a:lnTo>
                      <a:pt x="1" y="1"/>
                    </a:lnTo>
                    <a:lnTo>
                      <a:pt x="2" y="1"/>
                    </a:lnTo>
                    <a:lnTo>
                      <a:pt x="2" y="3"/>
                    </a:lnTo>
                    <a:lnTo>
                      <a:pt x="2" y="3"/>
                    </a:lnTo>
                    <a:close/>
                    <a:moveTo>
                      <a:pt x="6" y="6"/>
                    </a:moveTo>
                    <a:lnTo>
                      <a:pt x="4" y="6"/>
                    </a:lnTo>
                    <a:lnTo>
                      <a:pt x="4" y="5"/>
                    </a:lnTo>
                    <a:lnTo>
                      <a:pt x="6" y="5"/>
                    </a:lnTo>
                    <a:lnTo>
                      <a:pt x="6" y="6"/>
                    </a:lnTo>
                    <a:lnTo>
                      <a:pt x="6" y="6"/>
                    </a:lnTo>
                    <a:close/>
                    <a:moveTo>
                      <a:pt x="4" y="3"/>
                    </a:moveTo>
                    <a:lnTo>
                      <a:pt x="2" y="3"/>
                    </a:lnTo>
                    <a:lnTo>
                      <a:pt x="2" y="3"/>
                    </a:lnTo>
                    <a:lnTo>
                      <a:pt x="4"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6" name="Freeform 322"/>
              <p:cNvSpPr>
                <a:spLocks noEditPoints="1"/>
              </p:cNvSpPr>
              <p:nvPr/>
            </p:nvSpPr>
            <p:spPr bwMode="auto">
              <a:xfrm>
                <a:off x="4367772" y="2479989"/>
                <a:ext cx="29890" cy="44835"/>
              </a:xfrm>
              <a:custGeom>
                <a:avLst/>
                <a:gdLst>
                  <a:gd name="T0" fmla="*/ 4 w 4"/>
                  <a:gd name="T1" fmla="*/ 5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1 w 4"/>
                  <a:gd name="T17" fmla="*/ 0 h 6"/>
                  <a:gd name="T18" fmla="*/ 1 w 4"/>
                  <a:gd name="T19" fmla="*/ 1 h 6"/>
                  <a:gd name="T20" fmla="*/ 0 w 4"/>
                  <a:gd name="T21" fmla="*/ 1 h 6"/>
                  <a:gd name="T22" fmla="*/ 0 w 4"/>
                  <a:gd name="T23" fmla="*/ 2 h 6"/>
                  <a:gd name="T24" fmla="*/ 1 w 4"/>
                  <a:gd name="T25" fmla="*/ 2 h 6"/>
                  <a:gd name="T26" fmla="*/ 1 w 4"/>
                  <a:gd name="T27" fmla="*/ 4 h 6"/>
                  <a:gd name="T28" fmla="*/ 0 w 4"/>
                  <a:gd name="T29" fmla="*/ 4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 name="T44" fmla="*/ 3 w 4"/>
                  <a:gd name="T45" fmla="*/ 2 h 6"/>
                  <a:gd name="T46" fmla="*/ 1 w 4"/>
                  <a:gd name="T47" fmla="*/ 2 h 6"/>
                  <a:gd name="T48" fmla="*/ 1 w 4"/>
                  <a:gd name="T49" fmla="*/ 1 h 6"/>
                  <a:gd name="T50" fmla="*/ 3 w 4"/>
                  <a:gd name="T51" fmla="*/ 1 h 6"/>
                  <a:gd name="T52" fmla="*/ 3 w 4"/>
                  <a:gd name="T53" fmla="*/ 2 h 6"/>
                  <a:gd name="T54" fmla="*/ 3 w 4"/>
                  <a:gd name="T55" fmla="*/ 2 h 6"/>
                  <a:gd name="T56" fmla="*/ 3 w 4"/>
                  <a:gd name="T57" fmla="*/ 5 h 6"/>
                  <a:gd name="T58" fmla="*/ 1 w 4"/>
                  <a:gd name="T59" fmla="*/ 5 h 6"/>
                  <a:gd name="T60" fmla="*/ 1 w 4"/>
                  <a:gd name="T61" fmla="*/ 4 h 6"/>
                  <a:gd name="T62" fmla="*/ 3 w 4"/>
                  <a:gd name="T63" fmla="*/ 4 h 6"/>
                  <a:gd name="T64" fmla="*/ 3 w 4"/>
                  <a:gd name="T65" fmla="*/ 5 h 6"/>
                  <a:gd name="T66" fmla="*/ 3 w 4"/>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5"/>
                    </a:moveTo>
                    <a:lnTo>
                      <a:pt x="4" y="4"/>
                    </a:lnTo>
                    <a:lnTo>
                      <a:pt x="3" y="4"/>
                    </a:lnTo>
                    <a:lnTo>
                      <a:pt x="3" y="2"/>
                    </a:lnTo>
                    <a:lnTo>
                      <a:pt x="4" y="2"/>
                    </a:lnTo>
                    <a:lnTo>
                      <a:pt x="4" y="1"/>
                    </a:lnTo>
                    <a:lnTo>
                      <a:pt x="3" y="1"/>
                    </a:lnTo>
                    <a:lnTo>
                      <a:pt x="3" y="0"/>
                    </a:lnTo>
                    <a:lnTo>
                      <a:pt x="1" y="0"/>
                    </a:lnTo>
                    <a:lnTo>
                      <a:pt x="1" y="1"/>
                    </a:lnTo>
                    <a:lnTo>
                      <a:pt x="0" y="1"/>
                    </a:lnTo>
                    <a:lnTo>
                      <a:pt x="0" y="2"/>
                    </a:lnTo>
                    <a:lnTo>
                      <a:pt x="1" y="2"/>
                    </a:lnTo>
                    <a:lnTo>
                      <a:pt x="1" y="4"/>
                    </a:lnTo>
                    <a:lnTo>
                      <a:pt x="0" y="4"/>
                    </a:lnTo>
                    <a:lnTo>
                      <a:pt x="0" y="5"/>
                    </a:lnTo>
                    <a:lnTo>
                      <a:pt x="1" y="5"/>
                    </a:lnTo>
                    <a:lnTo>
                      <a:pt x="1" y="6"/>
                    </a:lnTo>
                    <a:lnTo>
                      <a:pt x="3" y="6"/>
                    </a:lnTo>
                    <a:lnTo>
                      <a:pt x="3" y="5"/>
                    </a:lnTo>
                    <a:lnTo>
                      <a:pt x="4" y="5"/>
                    </a:lnTo>
                    <a:lnTo>
                      <a:pt x="4" y="5"/>
                    </a:lnTo>
                    <a:close/>
                    <a:moveTo>
                      <a:pt x="3" y="2"/>
                    </a:moveTo>
                    <a:lnTo>
                      <a:pt x="1" y="2"/>
                    </a:lnTo>
                    <a:lnTo>
                      <a:pt x="1" y="1"/>
                    </a:lnTo>
                    <a:lnTo>
                      <a:pt x="3" y="1"/>
                    </a:lnTo>
                    <a:lnTo>
                      <a:pt x="3" y="2"/>
                    </a:lnTo>
                    <a:lnTo>
                      <a:pt x="3" y="2"/>
                    </a:lnTo>
                    <a:close/>
                    <a:moveTo>
                      <a:pt x="3" y="5"/>
                    </a:moveTo>
                    <a:lnTo>
                      <a:pt x="1" y="5"/>
                    </a:lnTo>
                    <a:lnTo>
                      <a:pt x="1"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7" name="Freeform 323"/>
              <p:cNvSpPr>
                <a:spLocks/>
              </p:cNvSpPr>
              <p:nvPr/>
            </p:nvSpPr>
            <p:spPr bwMode="auto">
              <a:xfrm>
                <a:off x="4405132" y="2479989"/>
                <a:ext cx="29890" cy="44835"/>
              </a:xfrm>
              <a:custGeom>
                <a:avLst/>
                <a:gdLst>
                  <a:gd name="T0" fmla="*/ 4 w 4"/>
                  <a:gd name="T1" fmla="*/ 2 h 6"/>
                  <a:gd name="T2" fmla="*/ 4 w 4"/>
                  <a:gd name="T3" fmla="*/ 0 h 6"/>
                  <a:gd name="T4" fmla="*/ 0 w 4"/>
                  <a:gd name="T5" fmla="*/ 0 h 6"/>
                  <a:gd name="T6" fmla="*/ 0 w 4"/>
                  <a:gd name="T7" fmla="*/ 1 h 6"/>
                  <a:gd name="T8" fmla="*/ 3 w 4"/>
                  <a:gd name="T9" fmla="*/ 1 h 6"/>
                  <a:gd name="T10" fmla="*/ 3 w 4"/>
                  <a:gd name="T11" fmla="*/ 2 h 6"/>
                  <a:gd name="T12" fmla="*/ 2 w 4"/>
                  <a:gd name="T13" fmla="*/ 2 h 6"/>
                  <a:gd name="T14" fmla="*/ 2 w 4"/>
                  <a:gd name="T15" fmla="*/ 4 h 6"/>
                  <a:gd name="T16" fmla="*/ 1 w 4"/>
                  <a:gd name="T17" fmla="*/ 4 h 6"/>
                  <a:gd name="T18" fmla="*/ 1 w 4"/>
                  <a:gd name="T19" fmla="*/ 6 h 6"/>
                  <a:gd name="T20" fmla="*/ 2 w 4"/>
                  <a:gd name="T21" fmla="*/ 6 h 6"/>
                  <a:gd name="T22" fmla="*/ 2 w 4"/>
                  <a:gd name="T23" fmla="*/ 4 h 6"/>
                  <a:gd name="T24" fmla="*/ 3 w 4"/>
                  <a:gd name="T25" fmla="*/ 4 h 6"/>
                  <a:gd name="T26" fmla="*/ 3 w 4"/>
                  <a:gd name="T27" fmla="*/ 2 h 6"/>
                  <a:gd name="T28" fmla="*/ 4 w 4"/>
                  <a:gd name="T29" fmla="*/ 2 h 6"/>
                  <a:gd name="T30" fmla="*/ 4 w 4"/>
                  <a:gd name="T31"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2"/>
                    </a:moveTo>
                    <a:lnTo>
                      <a:pt x="4" y="0"/>
                    </a:lnTo>
                    <a:lnTo>
                      <a:pt x="0" y="0"/>
                    </a:lnTo>
                    <a:lnTo>
                      <a:pt x="0" y="1"/>
                    </a:lnTo>
                    <a:lnTo>
                      <a:pt x="3" y="1"/>
                    </a:lnTo>
                    <a:lnTo>
                      <a:pt x="3" y="2"/>
                    </a:lnTo>
                    <a:lnTo>
                      <a:pt x="2" y="2"/>
                    </a:lnTo>
                    <a:lnTo>
                      <a:pt x="2" y="4"/>
                    </a:lnTo>
                    <a:lnTo>
                      <a:pt x="1" y="4"/>
                    </a:lnTo>
                    <a:lnTo>
                      <a:pt x="1" y="6"/>
                    </a:lnTo>
                    <a:lnTo>
                      <a:pt x="2" y="6"/>
                    </a:lnTo>
                    <a:lnTo>
                      <a:pt x="2" y="4"/>
                    </a:lnTo>
                    <a:lnTo>
                      <a:pt x="3" y="4"/>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8" name="Freeform 324"/>
              <p:cNvSpPr>
                <a:spLocks/>
              </p:cNvSpPr>
              <p:nvPr/>
            </p:nvSpPr>
            <p:spPr bwMode="auto">
              <a:xfrm>
                <a:off x="4442497" y="2517354"/>
                <a:ext cx="7475" cy="7475"/>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89" name="Freeform 325"/>
              <p:cNvSpPr>
                <a:spLocks/>
              </p:cNvSpPr>
              <p:nvPr/>
            </p:nvSpPr>
            <p:spPr bwMode="auto">
              <a:xfrm>
                <a:off x="4457442" y="2479989"/>
                <a:ext cx="29890" cy="44835"/>
              </a:xfrm>
              <a:custGeom>
                <a:avLst/>
                <a:gdLst>
                  <a:gd name="T0" fmla="*/ 4 w 4"/>
                  <a:gd name="T1" fmla="*/ 6 h 6"/>
                  <a:gd name="T2" fmla="*/ 4 w 4"/>
                  <a:gd name="T3" fmla="*/ 5 h 6"/>
                  <a:gd name="T4" fmla="*/ 1 w 4"/>
                  <a:gd name="T5" fmla="*/ 5 h 6"/>
                  <a:gd name="T6" fmla="*/ 1 w 4"/>
                  <a:gd name="T7" fmla="*/ 4 h 6"/>
                  <a:gd name="T8" fmla="*/ 2 w 4"/>
                  <a:gd name="T9" fmla="*/ 4 h 6"/>
                  <a:gd name="T10" fmla="*/ 2 w 4"/>
                  <a:gd name="T11" fmla="*/ 4 h 6"/>
                  <a:gd name="T12" fmla="*/ 3 w 4"/>
                  <a:gd name="T13" fmla="*/ 4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1 h 6"/>
                  <a:gd name="T36" fmla="*/ 3 w 4"/>
                  <a:gd name="T37" fmla="*/ 1 h 6"/>
                  <a:gd name="T38" fmla="*/ 3 w 4"/>
                  <a:gd name="T39" fmla="*/ 2 h 6"/>
                  <a:gd name="T40" fmla="*/ 2 w 4"/>
                  <a:gd name="T41" fmla="*/ 2 h 6"/>
                  <a:gd name="T42" fmla="*/ 2 w 4"/>
                  <a:gd name="T43" fmla="*/ 4 h 6"/>
                  <a:gd name="T44" fmla="*/ 1 w 4"/>
                  <a:gd name="T45" fmla="*/ 4 h 6"/>
                  <a:gd name="T46" fmla="*/ 1 w 4"/>
                  <a:gd name="T47" fmla="*/ 4 h 6"/>
                  <a:gd name="T48" fmla="*/ 1 w 4"/>
                  <a:gd name="T49" fmla="*/ 4 h 6"/>
                  <a:gd name="T50" fmla="*/ 1 w 4"/>
                  <a:gd name="T51" fmla="*/ 5 h 6"/>
                  <a:gd name="T52" fmla="*/ 0 w 4"/>
                  <a:gd name="T53" fmla="*/ 5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5"/>
                    </a:lnTo>
                    <a:lnTo>
                      <a:pt x="1" y="5"/>
                    </a:lnTo>
                    <a:lnTo>
                      <a:pt x="1" y="4"/>
                    </a:lnTo>
                    <a:lnTo>
                      <a:pt x="2" y="4"/>
                    </a:lnTo>
                    <a:lnTo>
                      <a:pt x="2" y="4"/>
                    </a:lnTo>
                    <a:lnTo>
                      <a:pt x="3" y="4"/>
                    </a:lnTo>
                    <a:lnTo>
                      <a:pt x="3" y="2"/>
                    </a:lnTo>
                    <a:lnTo>
                      <a:pt x="4" y="2"/>
                    </a:lnTo>
                    <a:lnTo>
                      <a:pt x="4" y="1"/>
                    </a:lnTo>
                    <a:lnTo>
                      <a:pt x="3" y="1"/>
                    </a:lnTo>
                    <a:lnTo>
                      <a:pt x="3" y="0"/>
                    </a:lnTo>
                    <a:lnTo>
                      <a:pt x="1" y="0"/>
                    </a:lnTo>
                    <a:lnTo>
                      <a:pt x="1" y="1"/>
                    </a:lnTo>
                    <a:lnTo>
                      <a:pt x="0" y="1"/>
                    </a:lnTo>
                    <a:lnTo>
                      <a:pt x="0" y="2"/>
                    </a:lnTo>
                    <a:lnTo>
                      <a:pt x="1" y="2"/>
                    </a:lnTo>
                    <a:lnTo>
                      <a:pt x="1" y="1"/>
                    </a:lnTo>
                    <a:lnTo>
                      <a:pt x="3" y="1"/>
                    </a:lnTo>
                    <a:lnTo>
                      <a:pt x="3" y="2"/>
                    </a:lnTo>
                    <a:lnTo>
                      <a:pt x="2" y="2"/>
                    </a:lnTo>
                    <a:lnTo>
                      <a:pt x="2" y="4"/>
                    </a:lnTo>
                    <a:lnTo>
                      <a:pt x="1" y="4"/>
                    </a:lnTo>
                    <a:lnTo>
                      <a:pt x="1" y="4"/>
                    </a:lnTo>
                    <a:lnTo>
                      <a:pt x="1" y="4"/>
                    </a:lnTo>
                    <a:lnTo>
                      <a:pt x="1" y="5"/>
                    </a:lnTo>
                    <a:lnTo>
                      <a:pt x="0" y="5"/>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0" name="Freeform 326"/>
              <p:cNvSpPr>
                <a:spLocks noEditPoints="1"/>
              </p:cNvSpPr>
              <p:nvPr/>
            </p:nvSpPr>
            <p:spPr bwMode="auto">
              <a:xfrm>
                <a:off x="4494802" y="2479989"/>
                <a:ext cx="22420"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1" name="Freeform 327"/>
              <p:cNvSpPr>
                <a:spLocks noEditPoints="1"/>
              </p:cNvSpPr>
              <p:nvPr/>
            </p:nvSpPr>
            <p:spPr bwMode="auto">
              <a:xfrm>
                <a:off x="4524692" y="2479989"/>
                <a:ext cx="37365" cy="44835"/>
              </a:xfrm>
              <a:custGeom>
                <a:avLst/>
                <a:gdLst>
                  <a:gd name="T0" fmla="*/ 5 w 5"/>
                  <a:gd name="T1" fmla="*/ 4 h 6"/>
                  <a:gd name="T2" fmla="*/ 5 w 5"/>
                  <a:gd name="T3" fmla="*/ 4 h 6"/>
                  <a:gd name="T4" fmla="*/ 4 w 5"/>
                  <a:gd name="T5" fmla="*/ 4 h 6"/>
                  <a:gd name="T6" fmla="*/ 4 w 5"/>
                  <a:gd name="T7" fmla="*/ 0 h 6"/>
                  <a:gd name="T8" fmla="*/ 4 w 5"/>
                  <a:gd name="T9" fmla="*/ 0 h 6"/>
                  <a:gd name="T10" fmla="*/ 4 w 5"/>
                  <a:gd name="T11" fmla="*/ 1 h 6"/>
                  <a:gd name="T12" fmla="*/ 3 w 5"/>
                  <a:gd name="T13" fmla="*/ 1 h 6"/>
                  <a:gd name="T14" fmla="*/ 3 w 5"/>
                  <a:gd name="T15" fmla="*/ 2 h 6"/>
                  <a:gd name="T16" fmla="*/ 2 w 5"/>
                  <a:gd name="T17" fmla="*/ 2 h 6"/>
                  <a:gd name="T18" fmla="*/ 2 w 5"/>
                  <a:gd name="T19" fmla="*/ 2 h 6"/>
                  <a:gd name="T20" fmla="*/ 1 w 5"/>
                  <a:gd name="T21" fmla="*/ 2 h 6"/>
                  <a:gd name="T22" fmla="*/ 1 w 5"/>
                  <a:gd name="T23" fmla="*/ 4 h 6"/>
                  <a:gd name="T24" fmla="*/ 0 w 5"/>
                  <a:gd name="T25" fmla="*/ 4 h 6"/>
                  <a:gd name="T26" fmla="*/ 0 w 5"/>
                  <a:gd name="T27" fmla="*/ 4 h 6"/>
                  <a:gd name="T28" fmla="*/ 4 w 5"/>
                  <a:gd name="T29" fmla="*/ 4 h 6"/>
                  <a:gd name="T30" fmla="*/ 4 w 5"/>
                  <a:gd name="T31" fmla="*/ 6 h 6"/>
                  <a:gd name="T32" fmla="*/ 4 w 5"/>
                  <a:gd name="T33" fmla="*/ 6 h 6"/>
                  <a:gd name="T34" fmla="*/ 4 w 5"/>
                  <a:gd name="T35" fmla="*/ 4 h 6"/>
                  <a:gd name="T36" fmla="*/ 5 w 5"/>
                  <a:gd name="T37" fmla="*/ 4 h 6"/>
                  <a:gd name="T38" fmla="*/ 5 w 5"/>
                  <a:gd name="T39" fmla="*/ 4 h 6"/>
                  <a:gd name="T40" fmla="*/ 4 w 5"/>
                  <a:gd name="T41" fmla="*/ 4 h 6"/>
                  <a:gd name="T42" fmla="*/ 2 w 5"/>
                  <a:gd name="T43" fmla="*/ 4 h 6"/>
                  <a:gd name="T44" fmla="*/ 2 w 5"/>
                  <a:gd name="T45" fmla="*/ 2 h 6"/>
                  <a:gd name="T46" fmla="*/ 3 w 5"/>
                  <a:gd name="T47" fmla="*/ 2 h 6"/>
                  <a:gd name="T48" fmla="*/ 3 w 5"/>
                  <a:gd name="T49" fmla="*/ 2 h 6"/>
                  <a:gd name="T50" fmla="*/ 4 w 5"/>
                  <a:gd name="T51" fmla="*/ 2 h 6"/>
                  <a:gd name="T52" fmla="*/ 4 w 5"/>
                  <a:gd name="T53" fmla="*/ 4 h 6"/>
                  <a:gd name="T54" fmla="*/ 4 w 5"/>
                  <a:gd name="T5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4"/>
                    </a:lnTo>
                    <a:lnTo>
                      <a:pt x="4" y="4"/>
                    </a:lnTo>
                    <a:lnTo>
                      <a:pt x="4" y="0"/>
                    </a:lnTo>
                    <a:lnTo>
                      <a:pt x="4" y="0"/>
                    </a:lnTo>
                    <a:lnTo>
                      <a:pt x="4" y="1"/>
                    </a:lnTo>
                    <a:lnTo>
                      <a:pt x="3" y="1"/>
                    </a:lnTo>
                    <a:lnTo>
                      <a:pt x="3" y="2"/>
                    </a:lnTo>
                    <a:lnTo>
                      <a:pt x="2" y="2"/>
                    </a:lnTo>
                    <a:lnTo>
                      <a:pt x="2" y="2"/>
                    </a:lnTo>
                    <a:lnTo>
                      <a:pt x="1" y="2"/>
                    </a:lnTo>
                    <a:lnTo>
                      <a:pt x="1" y="4"/>
                    </a:lnTo>
                    <a:lnTo>
                      <a:pt x="0" y="4"/>
                    </a:lnTo>
                    <a:lnTo>
                      <a:pt x="0" y="4"/>
                    </a:lnTo>
                    <a:lnTo>
                      <a:pt x="4" y="4"/>
                    </a:lnTo>
                    <a:lnTo>
                      <a:pt x="4" y="6"/>
                    </a:lnTo>
                    <a:lnTo>
                      <a:pt x="4" y="6"/>
                    </a:lnTo>
                    <a:lnTo>
                      <a:pt x="4" y="4"/>
                    </a:lnTo>
                    <a:lnTo>
                      <a:pt x="5" y="4"/>
                    </a:lnTo>
                    <a:lnTo>
                      <a:pt x="5" y="4"/>
                    </a:lnTo>
                    <a:close/>
                    <a:moveTo>
                      <a:pt x="4" y="4"/>
                    </a:moveTo>
                    <a:lnTo>
                      <a:pt x="2" y="4"/>
                    </a:lnTo>
                    <a:lnTo>
                      <a:pt x="2" y="2"/>
                    </a:lnTo>
                    <a:lnTo>
                      <a:pt x="3" y="2"/>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2" name="Freeform 328"/>
              <p:cNvSpPr>
                <a:spLocks/>
              </p:cNvSpPr>
              <p:nvPr/>
            </p:nvSpPr>
            <p:spPr bwMode="auto">
              <a:xfrm>
                <a:off x="1759861" y="2338013"/>
                <a:ext cx="29890" cy="37365"/>
              </a:xfrm>
              <a:custGeom>
                <a:avLst/>
                <a:gdLst>
                  <a:gd name="T0" fmla="*/ 4 w 4"/>
                  <a:gd name="T1" fmla="*/ 5 h 5"/>
                  <a:gd name="T2" fmla="*/ 4 w 4"/>
                  <a:gd name="T3" fmla="*/ 2 h 5"/>
                  <a:gd name="T4" fmla="*/ 3 w 4"/>
                  <a:gd name="T5" fmla="*/ 2 h 5"/>
                  <a:gd name="T6" fmla="*/ 3 w 4"/>
                  <a:gd name="T7" fmla="*/ 3 h 5"/>
                  <a:gd name="T8" fmla="*/ 4 w 4"/>
                  <a:gd name="T9" fmla="*/ 3 h 5"/>
                  <a:gd name="T10" fmla="*/ 4 w 4"/>
                  <a:gd name="T11" fmla="*/ 5 h 5"/>
                  <a:gd name="T12" fmla="*/ 1 w 4"/>
                  <a:gd name="T13" fmla="*/ 5 h 5"/>
                  <a:gd name="T14" fmla="*/ 1 w 4"/>
                  <a:gd name="T15" fmla="*/ 0 h 5"/>
                  <a:gd name="T16" fmla="*/ 4 w 4"/>
                  <a:gd name="T17" fmla="*/ 0 h 5"/>
                  <a:gd name="T18" fmla="*/ 4 w 4"/>
                  <a:gd name="T19" fmla="*/ 2 h 5"/>
                  <a:gd name="T20" fmla="*/ 4 w 4"/>
                  <a:gd name="T21" fmla="*/ 2 h 5"/>
                  <a:gd name="T22" fmla="*/ 4 w 4"/>
                  <a:gd name="T23" fmla="*/ 0 h 5"/>
                  <a:gd name="T24" fmla="*/ 4 w 4"/>
                  <a:gd name="T25" fmla="*/ 0 h 5"/>
                  <a:gd name="T26" fmla="*/ 4 w 4"/>
                  <a:gd name="T27" fmla="*/ 0 h 5"/>
                  <a:gd name="T28" fmla="*/ 1 w 4"/>
                  <a:gd name="T29" fmla="*/ 0 h 5"/>
                  <a:gd name="T30" fmla="*/ 1 w 4"/>
                  <a:gd name="T31" fmla="*/ 0 h 5"/>
                  <a:gd name="T32" fmla="*/ 0 w 4"/>
                  <a:gd name="T33" fmla="*/ 0 h 5"/>
                  <a:gd name="T34" fmla="*/ 0 w 4"/>
                  <a:gd name="T35" fmla="*/ 5 h 5"/>
                  <a:gd name="T36" fmla="*/ 1 w 4"/>
                  <a:gd name="T37" fmla="*/ 5 h 5"/>
                  <a:gd name="T38" fmla="*/ 1 w 4"/>
                  <a:gd name="T39" fmla="*/ 5 h 5"/>
                  <a:gd name="T40" fmla="*/ 4 w 4"/>
                  <a:gd name="T41" fmla="*/ 5 h 5"/>
                  <a:gd name="T42" fmla="*/ 4 w 4"/>
                  <a:gd name="T43" fmla="*/ 5 h 5"/>
                  <a:gd name="T44" fmla="*/ 4 w 4"/>
                  <a:gd name="T45" fmla="*/ 5 h 5"/>
                  <a:gd name="T46" fmla="*/ 4 w 4"/>
                  <a:gd name="T4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2"/>
                    </a:lnTo>
                    <a:lnTo>
                      <a:pt x="3" y="2"/>
                    </a:lnTo>
                    <a:lnTo>
                      <a:pt x="3" y="3"/>
                    </a:lnTo>
                    <a:lnTo>
                      <a:pt x="4" y="3"/>
                    </a:lnTo>
                    <a:lnTo>
                      <a:pt x="4" y="5"/>
                    </a:lnTo>
                    <a:lnTo>
                      <a:pt x="1" y="5"/>
                    </a:lnTo>
                    <a:lnTo>
                      <a:pt x="1" y="0"/>
                    </a:lnTo>
                    <a:lnTo>
                      <a:pt x="4" y="0"/>
                    </a:lnTo>
                    <a:lnTo>
                      <a:pt x="4" y="2"/>
                    </a:lnTo>
                    <a:lnTo>
                      <a:pt x="4" y="2"/>
                    </a:lnTo>
                    <a:lnTo>
                      <a:pt x="4" y="0"/>
                    </a:lnTo>
                    <a:lnTo>
                      <a:pt x="4" y="0"/>
                    </a:lnTo>
                    <a:lnTo>
                      <a:pt x="4" y="0"/>
                    </a:lnTo>
                    <a:lnTo>
                      <a:pt x="1" y="0"/>
                    </a:lnTo>
                    <a:lnTo>
                      <a:pt x="1" y="0"/>
                    </a:lnTo>
                    <a:lnTo>
                      <a:pt x="0" y="0"/>
                    </a:lnTo>
                    <a:lnTo>
                      <a:pt x="0" y="5"/>
                    </a:lnTo>
                    <a:lnTo>
                      <a:pt x="1" y="5"/>
                    </a:lnTo>
                    <a:lnTo>
                      <a:pt x="1" y="5"/>
                    </a:lnTo>
                    <a:lnTo>
                      <a:pt x="4" y="5"/>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3" name="Freeform 329"/>
              <p:cNvSpPr>
                <a:spLocks noEditPoints="1"/>
              </p:cNvSpPr>
              <p:nvPr/>
            </p:nvSpPr>
            <p:spPr bwMode="auto">
              <a:xfrm>
                <a:off x="1797226" y="2338013"/>
                <a:ext cx="29890" cy="37365"/>
              </a:xfrm>
              <a:custGeom>
                <a:avLst/>
                <a:gdLst>
                  <a:gd name="T0" fmla="*/ 4 w 4"/>
                  <a:gd name="T1" fmla="*/ 5 h 5"/>
                  <a:gd name="T2" fmla="*/ 4 w 4"/>
                  <a:gd name="T3" fmla="*/ 4 h 5"/>
                  <a:gd name="T4" fmla="*/ 4 w 4"/>
                  <a:gd name="T5" fmla="*/ 4 h 5"/>
                  <a:gd name="T6" fmla="*/ 4 w 4"/>
                  <a:gd name="T7" fmla="*/ 2 h 5"/>
                  <a:gd name="T8" fmla="*/ 4 w 4"/>
                  <a:gd name="T9" fmla="*/ 2 h 5"/>
                  <a:gd name="T10" fmla="*/ 4 w 4"/>
                  <a:gd name="T11" fmla="*/ 0 h 5"/>
                  <a:gd name="T12" fmla="*/ 4 w 4"/>
                  <a:gd name="T13" fmla="*/ 0 h 5"/>
                  <a:gd name="T14" fmla="*/ 4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4 w 4"/>
                  <a:gd name="T29" fmla="*/ 4 h 5"/>
                  <a:gd name="T30" fmla="*/ 4 w 4"/>
                  <a:gd name="T31" fmla="*/ 5 h 5"/>
                  <a:gd name="T32" fmla="*/ 4 w 4"/>
                  <a:gd name="T33" fmla="*/ 5 h 5"/>
                  <a:gd name="T34" fmla="*/ 4 w 4"/>
                  <a:gd name="T35" fmla="*/ 5 h 5"/>
                  <a:gd name="T36" fmla="*/ 4 w 4"/>
                  <a:gd name="T37" fmla="*/ 2 h 5"/>
                  <a:gd name="T38" fmla="*/ 1 w 4"/>
                  <a:gd name="T39" fmla="*/ 2 h 5"/>
                  <a:gd name="T40" fmla="*/ 1 w 4"/>
                  <a:gd name="T41" fmla="*/ 0 h 5"/>
                  <a:gd name="T42" fmla="*/ 4 w 4"/>
                  <a:gd name="T43" fmla="*/ 0 h 5"/>
                  <a:gd name="T44" fmla="*/ 4 w 4"/>
                  <a:gd name="T45" fmla="*/ 2 h 5"/>
                  <a:gd name="T46" fmla="*/ 4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4" y="4"/>
                    </a:lnTo>
                    <a:lnTo>
                      <a:pt x="4" y="2"/>
                    </a:lnTo>
                    <a:lnTo>
                      <a:pt x="4" y="2"/>
                    </a:lnTo>
                    <a:lnTo>
                      <a:pt x="4" y="0"/>
                    </a:lnTo>
                    <a:lnTo>
                      <a:pt x="4" y="0"/>
                    </a:lnTo>
                    <a:lnTo>
                      <a:pt x="4" y="0"/>
                    </a:lnTo>
                    <a:lnTo>
                      <a:pt x="0" y="0"/>
                    </a:lnTo>
                    <a:lnTo>
                      <a:pt x="0" y="5"/>
                    </a:lnTo>
                    <a:lnTo>
                      <a:pt x="1" y="5"/>
                    </a:lnTo>
                    <a:lnTo>
                      <a:pt x="1" y="3"/>
                    </a:lnTo>
                    <a:lnTo>
                      <a:pt x="3" y="3"/>
                    </a:lnTo>
                    <a:lnTo>
                      <a:pt x="3" y="4"/>
                    </a:lnTo>
                    <a:lnTo>
                      <a:pt x="4" y="4"/>
                    </a:lnTo>
                    <a:lnTo>
                      <a:pt x="4" y="5"/>
                    </a:lnTo>
                    <a:lnTo>
                      <a:pt x="4" y="5"/>
                    </a:lnTo>
                    <a:lnTo>
                      <a:pt x="4" y="5"/>
                    </a:lnTo>
                    <a:close/>
                    <a:moveTo>
                      <a:pt x="4" y="2"/>
                    </a:moveTo>
                    <a:lnTo>
                      <a:pt x="1" y="2"/>
                    </a:lnTo>
                    <a:lnTo>
                      <a:pt x="1" y="0"/>
                    </a:lnTo>
                    <a:lnTo>
                      <a:pt x="4" y="0"/>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4" name="Freeform 330"/>
              <p:cNvSpPr>
                <a:spLocks noEditPoints="1"/>
              </p:cNvSpPr>
              <p:nvPr/>
            </p:nvSpPr>
            <p:spPr bwMode="auto">
              <a:xfrm>
                <a:off x="1834586" y="2338013"/>
                <a:ext cx="29890" cy="37365"/>
              </a:xfrm>
              <a:custGeom>
                <a:avLst/>
                <a:gdLst>
                  <a:gd name="T0" fmla="*/ 4 w 4"/>
                  <a:gd name="T1" fmla="*/ 5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4" y="0"/>
                    </a:lnTo>
                    <a:lnTo>
                      <a:pt x="4" y="0"/>
                    </a:lnTo>
                    <a:lnTo>
                      <a:pt x="1" y="0"/>
                    </a:lnTo>
                    <a:lnTo>
                      <a:pt x="1" y="0"/>
                    </a:lnTo>
                    <a:lnTo>
                      <a:pt x="0" y="0"/>
                    </a:lnTo>
                    <a:lnTo>
                      <a:pt x="0" y="5"/>
                    </a:lnTo>
                    <a:lnTo>
                      <a:pt x="1" y="5"/>
                    </a:lnTo>
                    <a:lnTo>
                      <a:pt x="1" y="5"/>
                    </a:lnTo>
                    <a:lnTo>
                      <a:pt x="4" y="5"/>
                    </a:lnTo>
                    <a:lnTo>
                      <a:pt x="4"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5" name="Freeform 331"/>
              <p:cNvSpPr>
                <a:spLocks/>
              </p:cNvSpPr>
              <p:nvPr/>
            </p:nvSpPr>
            <p:spPr bwMode="auto">
              <a:xfrm>
                <a:off x="1871951" y="2338013"/>
                <a:ext cx="29890" cy="37365"/>
              </a:xfrm>
              <a:custGeom>
                <a:avLst/>
                <a:gdLst>
                  <a:gd name="T0" fmla="*/ 4 w 4"/>
                  <a:gd name="T1" fmla="*/ 5 h 5"/>
                  <a:gd name="T2" fmla="*/ 4 w 4"/>
                  <a:gd name="T3" fmla="*/ 3 h 5"/>
                  <a:gd name="T4" fmla="*/ 3 w 4"/>
                  <a:gd name="T5" fmla="*/ 3 h 5"/>
                  <a:gd name="T6" fmla="*/ 3 w 4"/>
                  <a:gd name="T7" fmla="*/ 2 h 5"/>
                  <a:gd name="T8" fmla="*/ 1 w 4"/>
                  <a:gd name="T9" fmla="*/ 2 h 5"/>
                  <a:gd name="T10" fmla="*/ 1 w 4"/>
                  <a:gd name="T11" fmla="*/ 0 h 5"/>
                  <a:gd name="T12" fmla="*/ 3 w 4"/>
                  <a:gd name="T13" fmla="*/ 0 h 5"/>
                  <a:gd name="T14" fmla="*/ 3 w 4"/>
                  <a:gd name="T15" fmla="*/ 2 h 5"/>
                  <a:gd name="T16" fmla="*/ 4 w 4"/>
                  <a:gd name="T17" fmla="*/ 2 h 5"/>
                  <a:gd name="T18" fmla="*/ 4 w 4"/>
                  <a:gd name="T19" fmla="*/ 0 h 5"/>
                  <a:gd name="T20" fmla="*/ 3 w 4"/>
                  <a:gd name="T21" fmla="*/ 0 h 5"/>
                  <a:gd name="T22" fmla="*/ 3 w 4"/>
                  <a:gd name="T23" fmla="*/ 0 h 5"/>
                  <a:gd name="T24" fmla="*/ 1 w 4"/>
                  <a:gd name="T25" fmla="*/ 0 h 5"/>
                  <a:gd name="T26" fmla="*/ 1 w 4"/>
                  <a:gd name="T27" fmla="*/ 0 h 5"/>
                  <a:gd name="T28" fmla="*/ 0 w 4"/>
                  <a:gd name="T29" fmla="*/ 0 h 5"/>
                  <a:gd name="T30" fmla="*/ 0 w 4"/>
                  <a:gd name="T31" fmla="*/ 2 h 5"/>
                  <a:gd name="T32" fmla="*/ 1 w 4"/>
                  <a:gd name="T33" fmla="*/ 2 h 5"/>
                  <a:gd name="T34" fmla="*/ 1 w 4"/>
                  <a:gd name="T35" fmla="*/ 3 h 5"/>
                  <a:gd name="T36" fmla="*/ 3 w 4"/>
                  <a:gd name="T37" fmla="*/ 3 h 5"/>
                  <a:gd name="T38" fmla="*/ 3 w 4"/>
                  <a:gd name="T39" fmla="*/ 5 h 5"/>
                  <a:gd name="T40" fmla="*/ 1 w 4"/>
                  <a:gd name="T41" fmla="*/ 5 h 5"/>
                  <a:gd name="T42" fmla="*/ 1 w 4"/>
                  <a:gd name="T43" fmla="*/ 4 h 5"/>
                  <a:gd name="T44" fmla="*/ 0 w 4"/>
                  <a:gd name="T45" fmla="*/ 4 h 5"/>
                  <a:gd name="T46" fmla="*/ 0 w 4"/>
                  <a:gd name="T47" fmla="*/ 5 h 5"/>
                  <a:gd name="T48" fmla="*/ 1 w 4"/>
                  <a:gd name="T49" fmla="*/ 5 h 5"/>
                  <a:gd name="T50" fmla="*/ 1 w 4"/>
                  <a:gd name="T51" fmla="*/ 5 h 5"/>
                  <a:gd name="T52" fmla="*/ 3 w 4"/>
                  <a:gd name="T53" fmla="*/ 5 h 5"/>
                  <a:gd name="T54" fmla="*/ 3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3"/>
                    </a:lnTo>
                    <a:lnTo>
                      <a:pt x="3" y="3"/>
                    </a:lnTo>
                    <a:lnTo>
                      <a:pt x="3" y="2"/>
                    </a:lnTo>
                    <a:lnTo>
                      <a:pt x="1" y="2"/>
                    </a:lnTo>
                    <a:lnTo>
                      <a:pt x="1" y="0"/>
                    </a:lnTo>
                    <a:lnTo>
                      <a:pt x="3" y="0"/>
                    </a:lnTo>
                    <a:lnTo>
                      <a:pt x="3" y="2"/>
                    </a:lnTo>
                    <a:lnTo>
                      <a:pt x="4" y="2"/>
                    </a:lnTo>
                    <a:lnTo>
                      <a:pt x="4" y="0"/>
                    </a:lnTo>
                    <a:lnTo>
                      <a:pt x="3" y="0"/>
                    </a:lnTo>
                    <a:lnTo>
                      <a:pt x="3" y="0"/>
                    </a:lnTo>
                    <a:lnTo>
                      <a:pt x="1" y="0"/>
                    </a:lnTo>
                    <a:lnTo>
                      <a:pt x="1" y="0"/>
                    </a:lnTo>
                    <a:lnTo>
                      <a:pt x="0" y="0"/>
                    </a:lnTo>
                    <a:lnTo>
                      <a:pt x="0" y="2"/>
                    </a:lnTo>
                    <a:lnTo>
                      <a:pt x="1" y="2"/>
                    </a:lnTo>
                    <a:lnTo>
                      <a:pt x="1" y="3"/>
                    </a:lnTo>
                    <a:lnTo>
                      <a:pt x="3" y="3"/>
                    </a:lnTo>
                    <a:lnTo>
                      <a:pt x="3" y="5"/>
                    </a:lnTo>
                    <a:lnTo>
                      <a:pt x="1" y="5"/>
                    </a:lnTo>
                    <a:lnTo>
                      <a:pt x="1" y="4"/>
                    </a:lnTo>
                    <a:lnTo>
                      <a:pt x="0" y="4"/>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6" name="Freeform 332"/>
              <p:cNvSpPr>
                <a:spLocks/>
              </p:cNvSpPr>
              <p:nvPr/>
            </p:nvSpPr>
            <p:spPr bwMode="auto">
              <a:xfrm>
                <a:off x="1909311" y="2338013"/>
                <a:ext cx="29890" cy="37365"/>
              </a:xfrm>
              <a:custGeom>
                <a:avLst/>
                <a:gdLst>
                  <a:gd name="T0" fmla="*/ 4 w 4"/>
                  <a:gd name="T1" fmla="*/ 5 h 5"/>
                  <a:gd name="T2" fmla="*/ 4 w 4"/>
                  <a:gd name="T3" fmla="*/ 3 h 5"/>
                  <a:gd name="T4" fmla="*/ 3 w 4"/>
                  <a:gd name="T5" fmla="*/ 3 h 5"/>
                  <a:gd name="T6" fmla="*/ 3 w 4"/>
                  <a:gd name="T7" fmla="*/ 2 h 5"/>
                  <a:gd name="T8" fmla="*/ 1 w 4"/>
                  <a:gd name="T9" fmla="*/ 2 h 5"/>
                  <a:gd name="T10" fmla="*/ 1 w 4"/>
                  <a:gd name="T11" fmla="*/ 0 h 5"/>
                  <a:gd name="T12" fmla="*/ 3 w 4"/>
                  <a:gd name="T13" fmla="*/ 0 h 5"/>
                  <a:gd name="T14" fmla="*/ 3 w 4"/>
                  <a:gd name="T15" fmla="*/ 2 h 5"/>
                  <a:gd name="T16" fmla="*/ 4 w 4"/>
                  <a:gd name="T17" fmla="*/ 2 h 5"/>
                  <a:gd name="T18" fmla="*/ 4 w 4"/>
                  <a:gd name="T19" fmla="*/ 0 h 5"/>
                  <a:gd name="T20" fmla="*/ 3 w 4"/>
                  <a:gd name="T21" fmla="*/ 0 h 5"/>
                  <a:gd name="T22" fmla="*/ 3 w 4"/>
                  <a:gd name="T23" fmla="*/ 0 h 5"/>
                  <a:gd name="T24" fmla="*/ 1 w 4"/>
                  <a:gd name="T25" fmla="*/ 0 h 5"/>
                  <a:gd name="T26" fmla="*/ 1 w 4"/>
                  <a:gd name="T27" fmla="*/ 0 h 5"/>
                  <a:gd name="T28" fmla="*/ 0 w 4"/>
                  <a:gd name="T29" fmla="*/ 0 h 5"/>
                  <a:gd name="T30" fmla="*/ 0 w 4"/>
                  <a:gd name="T31" fmla="*/ 2 h 5"/>
                  <a:gd name="T32" fmla="*/ 1 w 4"/>
                  <a:gd name="T33" fmla="*/ 2 h 5"/>
                  <a:gd name="T34" fmla="*/ 1 w 4"/>
                  <a:gd name="T35" fmla="*/ 3 h 5"/>
                  <a:gd name="T36" fmla="*/ 3 w 4"/>
                  <a:gd name="T37" fmla="*/ 3 h 5"/>
                  <a:gd name="T38" fmla="*/ 3 w 4"/>
                  <a:gd name="T39" fmla="*/ 5 h 5"/>
                  <a:gd name="T40" fmla="*/ 1 w 4"/>
                  <a:gd name="T41" fmla="*/ 5 h 5"/>
                  <a:gd name="T42" fmla="*/ 1 w 4"/>
                  <a:gd name="T43" fmla="*/ 4 h 5"/>
                  <a:gd name="T44" fmla="*/ 0 w 4"/>
                  <a:gd name="T45" fmla="*/ 4 h 5"/>
                  <a:gd name="T46" fmla="*/ 0 w 4"/>
                  <a:gd name="T47" fmla="*/ 5 h 5"/>
                  <a:gd name="T48" fmla="*/ 1 w 4"/>
                  <a:gd name="T49" fmla="*/ 5 h 5"/>
                  <a:gd name="T50" fmla="*/ 1 w 4"/>
                  <a:gd name="T51" fmla="*/ 5 h 5"/>
                  <a:gd name="T52" fmla="*/ 3 w 4"/>
                  <a:gd name="T53" fmla="*/ 5 h 5"/>
                  <a:gd name="T54" fmla="*/ 3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3"/>
                    </a:lnTo>
                    <a:lnTo>
                      <a:pt x="3" y="3"/>
                    </a:lnTo>
                    <a:lnTo>
                      <a:pt x="3" y="2"/>
                    </a:lnTo>
                    <a:lnTo>
                      <a:pt x="1" y="2"/>
                    </a:lnTo>
                    <a:lnTo>
                      <a:pt x="1" y="0"/>
                    </a:lnTo>
                    <a:lnTo>
                      <a:pt x="3" y="0"/>
                    </a:lnTo>
                    <a:lnTo>
                      <a:pt x="3" y="2"/>
                    </a:lnTo>
                    <a:lnTo>
                      <a:pt x="4" y="2"/>
                    </a:lnTo>
                    <a:lnTo>
                      <a:pt x="4" y="0"/>
                    </a:lnTo>
                    <a:lnTo>
                      <a:pt x="3" y="0"/>
                    </a:lnTo>
                    <a:lnTo>
                      <a:pt x="3" y="0"/>
                    </a:lnTo>
                    <a:lnTo>
                      <a:pt x="1" y="0"/>
                    </a:lnTo>
                    <a:lnTo>
                      <a:pt x="1" y="0"/>
                    </a:lnTo>
                    <a:lnTo>
                      <a:pt x="0" y="0"/>
                    </a:lnTo>
                    <a:lnTo>
                      <a:pt x="0" y="2"/>
                    </a:lnTo>
                    <a:lnTo>
                      <a:pt x="1" y="2"/>
                    </a:lnTo>
                    <a:lnTo>
                      <a:pt x="1" y="3"/>
                    </a:lnTo>
                    <a:lnTo>
                      <a:pt x="3" y="3"/>
                    </a:lnTo>
                    <a:lnTo>
                      <a:pt x="3" y="5"/>
                    </a:lnTo>
                    <a:lnTo>
                      <a:pt x="1" y="5"/>
                    </a:lnTo>
                    <a:lnTo>
                      <a:pt x="1" y="4"/>
                    </a:lnTo>
                    <a:lnTo>
                      <a:pt x="0" y="4"/>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7" name="Freeform 333"/>
              <p:cNvSpPr>
                <a:spLocks/>
              </p:cNvSpPr>
              <p:nvPr/>
            </p:nvSpPr>
            <p:spPr bwMode="auto">
              <a:xfrm>
                <a:off x="1969092" y="2338013"/>
                <a:ext cx="22420" cy="37365"/>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8" name="Freeform 334"/>
              <p:cNvSpPr>
                <a:spLocks noEditPoints="1"/>
              </p:cNvSpPr>
              <p:nvPr/>
            </p:nvSpPr>
            <p:spPr bwMode="auto">
              <a:xfrm>
                <a:off x="1998982" y="2338013"/>
                <a:ext cx="29890" cy="37365"/>
              </a:xfrm>
              <a:custGeom>
                <a:avLst/>
                <a:gdLst>
                  <a:gd name="T0" fmla="*/ 4 w 4"/>
                  <a:gd name="T1" fmla="*/ 5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599" name="Freeform 335"/>
              <p:cNvSpPr>
                <a:spLocks noEditPoints="1"/>
              </p:cNvSpPr>
              <p:nvPr/>
            </p:nvSpPr>
            <p:spPr bwMode="auto">
              <a:xfrm>
                <a:off x="2036347" y="2338013"/>
                <a:ext cx="29890" cy="37365"/>
              </a:xfrm>
              <a:custGeom>
                <a:avLst/>
                <a:gdLst>
                  <a:gd name="T0" fmla="*/ 4 w 4"/>
                  <a:gd name="T1" fmla="*/ 5 h 5"/>
                  <a:gd name="T2" fmla="*/ 4 w 4"/>
                  <a:gd name="T3" fmla="*/ 3 h 5"/>
                  <a:gd name="T4" fmla="*/ 3 w 4"/>
                  <a:gd name="T5" fmla="*/ 3 h 5"/>
                  <a:gd name="T6" fmla="*/ 3 w 4"/>
                  <a:gd name="T7" fmla="*/ 1 h 5"/>
                  <a:gd name="T8" fmla="*/ 2 w 4"/>
                  <a:gd name="T9" fmla="*/ 1 h 5"/>
                  <a:gd name="T10" fmla="*/ 2 w 4"/>
                  <a:gd name="T11" fmla="*/ 0 h 5"/>
                  <a:gd name="T12" fmla="*/ 2 w 4"/>
                  <a:gd name="T13" fmla="*/ 0 h 5"/>
                  <a:gd name="T14" fmla="*/ 2 w 4"/>
                  <a:gd name="T15" fmla="*/ 1 h 5"/>
                  <a:gd name="T16" fmla="*/ 0 w 4"/>
                  <a:gd name="T17" fmla="*/ 1 h 5"/>
                  <a:gd name="T18" fmla="*/ 0 w 4"/>
                  <a:gd name="T19" fmla="*/ 3 h 5"/>
                  <a:gd name="T20" fmla="*/ 0 w 4"/>
                  <a:gd name="T21" fmla="*/ 3 h 5"/>
                  <a:gd name="T22" fmla="*/ 0 w 4"/>
                  <a:gd name="T23" fmla="*/ 5 h 5"/>
                  <a:gd name="T24" fmla="*/ 0 w 4"/>
                  <a:gd name="T25" fmla="*/ 5 h 5"/>
                  <a:gd name="T26" fmla="*/ 0 w 4"/>
                  <a:gd name="T27" fmla="*/ 4 h 5"/>
                  <a:gd name="T28" fmla="*/ 3 w 4"/>
                  <a:gd name="T29" fmla="*/ 4 h 5"/>
                  <a:gd name="T30" fmla="*/ 3 w 4"/>
                  <a:gd name="T31" fmla="*/ 5 h 5"/>
                  <a:gd name="T32" fmla="*/ 4 w 4"/>
                  <a:gd name="T33" fmla="*/ 5 h 5"/>
                  <a:gd name="T34" fmla="*/ 4 w 4"/>
                  <a:gd name="T35" fmla="*/ 5 h 5"/>
                  <a:gd name="T36" fmla="*/ 2 w 4"/>
                  <a:gd name="T37" fmla="*/ 3 h 5"/>
                  <a:gd name="T38" fmla="*/ 2 w 4"/>
                  <a:gd name="T39" fmla="*/ 3 h 5"/>
                  <a:gd name="T40" fmla="*/ 2 w 4"/>
                  <a:gd name="T41" fmla="*/ 2 h 5"/>
                  <a:gd name="T42" fmla="*/ 2 w 4"/>
                  <a:gd name="T43" fmla="*/ 2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1"/>
                    </a:lnTo>
                    <a:lnTo>
                      <a:pt x="2" y="1"/>
                    </a:lnTo>
                    <a:lnTo>
                      <a:pt x="2" y="0"/>
                    </a:lnTo>
                    <a:lnTo>
                      <a:pt x="2" y="0"/>
                    </a:lnTo>
                    <a:lnTo>
                      <a:pt x="2" y="1"/>
                    </a:lnTo>
                    <a:lnTo>
                      <a:pt x="0" y="1"/>
                    </a:lnTo>
                    <a:lnTo>
                      <a:pt x="0" y="3"/>
                    </a:lnTo>
                    <a:lnTo>
                      <a:pt x="0" y="3"/>
                    </a:lnTo>
                    <a:lnTo>
                      <a:pt x="0" y="5"/>
                    </a:lnTo>
                    <a:lnTo>
                      <a:pt x="0" y="5"/>
                    </a:lnTo>
                    <a:lnTo>
                      <a:pt x="0" y="4"/>
                    </a:lnTo>
                    <a:lnTo>
                      <a:pt x="3" y="4"/>
                    </a:lnTo>
                    <a:lnTo>
                      <a:pt x="3" y="5"/>
                    </a:lnTo>
                    <a:lnTo>
                      <a:pt x="4" y="5"/>
                    </a:lnTo>
                    <a:lnTo>
                      <a:pt x="4" y="5"/>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0" name="Freeform 336"/>
              <p:cNvSpPr>
                <a:spLocks noEditPoints="1"/>
              </p:cNvSpPr>
              <p:nvPr/>
            </p:nvSpPr>
            <p:spPr bwMode="auto">
              <a:xfrm>
                <a:off x="2066237" y="2338013"/>
                <a:ext cx="37365" cy="37365"/>
              </a:xfrm>
              <a:custGeom>
                <a:avLst/>
                <a:gdLst>
                  <a:gd name="T0" fmla="*/ 5 w 5"/>
                  <a:gd name="T1" fmla="*/ 4 h 5"/>
                  <a:gd name="T2" fmla="*/ 5 w 5"/>
                  <a:gd name="T3" fmla="*/ 2 h 5"/>
                  <a:gd name="T4" fmla="*/ 4 w 5"/>
                  <a:gd name="T5" fmla="*/ 2 h 5"/>
                  <a:gd name="T6" fmla="*/ 4 w 5"/>
                  <a:gd name="T7" fmla="*/ 0 h 5"/>
                  <a:gd name="T8" fmla="*/ 3 w 5"/>
                  <a:gd name="T9" fmla="*/ 0 h 5"/>
                  <a:gd name="T10" fmla="*/ 3 w 5"/>
                  <a:gd name="T11" fmla="*/ 0 h 5"/>
                  <a:gd name="T12" fmla="*/ 0 w 5"/>
                  <a:gd name="T13" fmla="*/ 0 h 5"/>
                  <a:gd name="T14" fmla="*/ 0 w 5"/>
                  <a:gd name="T15" fmla="*/ 5 h 5"/>
                  <a:gd name="T16" fmla="*/ 3 w 5"/>
                  <a:gd name="T17" fmla="*/ 5 h 5"/>
                  <a:gd name="T18" fmla="*/ 3 w 5"/>
                  <a:gd name="T19" fmla="*/ 5 h 5"/>
                  <a:gd name="T20" fmla="*/ 4 w 5"/>
                  <a:gd name="T21" fmla="*/ 5 h 5"/>
                  <a:gd name="T22" fmla="*/ 4 w 5"/>
                  <a:gd name="T23" fmla="*/ 4 h 5"/>
                  <a:gd name="T24" fmla="*/ 5 w 5"/>
                  <a:gd name="T25" fmla="*/ 4 h 5"/>
                  <a:gd name="T26" fmla="*/ 5 w 5"/>
                  <a:gd name="T27" fmla="*/ 4 h 5"/>
                  <a:gd name="T28" fmla="*/ 4 w 5"/>
                  <a:gd name="T29" fmla="*/ 4 h 5"/>
                  <a:gd name="T30" fmla="*/ 3 w 5"/>
                  <a:gd name="T31" fmla="*/ 4 h 5"/>
                  <a:gd name="T32" fmla="*/ 3 w 5"/>
                  <a:gd name="T33" fmla="*/ 5 h 5"/>
                  <a:gd name="T34" fmla="*/ 2 w 5"/>
                  <a:gd name="T35" fmla="*/ 5 h 5"/>
                  <a:gd name="T36" fmla="*/ 2 w 5"/>
                  <a:gd name="T37" fmla="*/ 0 h 5"/>
                  <a:gd name="T38" fmla="*/ 3 w 5"/>
                  <a:gd name="T39" fmla="*/ 0 h 5"/>
                  <a:gd name="T40" fmla="*/ 3 w 5"/>
                  <a:gd name="T41" fmla="*/ 2 h 5"/>
                  <a:gd name="T42" fmla="*/ 4 w 5"/>
                  <a:gd name="T43" fmla="*/ 2 h 5"/>
                  <a:gd name="T44" fmla="*/ 4 w 5"/>
                  <a:gd name="T45" fmla="*/ 4 h 5"/>
                  <a:gd name="T46" fmla="*/ 4 w 5"/>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 h="5">
                    <a:moveTo>
                      <a:pt x="5" y="4"/>
                    </a:moveTo>
                    <a:lnTo>
                      <a:pt x="5" y="2"/>
                    </a:lnTo>
                    <a:lnTo>
                      <a:pt x="4" y="2"/>
                    </a:lnTo>
                    <a:lnTo>
                      <a:pt x="4" y="0"/>
                    </a:lnTo>
                    <a:lnTo>
                      <a:pt x="3" y="0"/>
                    </a:lnTo>
                    <a:lnTo>
                      <a:pt x="3" y="0"/>
                    </a:lnTo>
                    <a:lnTo>
                      <a:pt x="0" y="0"/>
                    </a:lnTo>
                    <a:lnTo>
                      <a:pt x="0" y="5"/>
                    </a:lnTo>
                    <a:lnTo>
                      <a:pt x="3" y="5"/>
                    </a:lnTo>
                    <a:lnTo>
                      <a:pt x="3" y="5"/>
                    </a:lnTo>
                    <a:lnTo>
                      <a:pt x="4" y="5"/>
                    </a:lnTo>
                    <a:lnTo>
                      <a:pt x="4" y="4"/>
                    </a:lnTo>
                    <a:lnTo>
                      <a:pt x="5" y="4"/>
                    </a:lnTo>
                    <a:lnTo>
                      <a:pt x="5" y="4"/>
                    </a:lnTo>
                    <a:close/>
                    <a:moveTo>
                      <a:pt x="4" y="4"/>
                    </a:moveTo>
                    <a:lnTo>
                      <a:pt x="3" y="4"/>
                    </a:lnTo>
                    <a:lnTo>
                      <a:pt x="3" y="5"/>
                    </a:lnTo>
                    <a:lnTo>
                      <a:pt x="2" y="5"/>
                    </a:lnTo>
                    <a:lnTo>
                      <a:pt x="2" y="0"/>
                    </a:lnTo>
                    <a:lnTo>
                      <a:pt x="3" y="0"/>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1" name="Freeform 337"/>
              <p:cNvSpPr>
                <a:spLocks/>
              </p:cNvSpPr>
              <p:nvPr/>
            </p:nvSpPr>
            <p:spPr bwMode="auto">
              <a:xfrm>
                <a:off x="2223157" y="2338013"/>
                <a:ext cx="37365" cy="37365"/>
              </a:xfrm>
              <a:custGeom>
                <a:avLst/>
                <a:gdLst>
                  <a:gd name="T0" fmla="*/ 5 w 5"/>
                  <a:gd name="T1" fmla="*/ 5 h 5"/>
                  <a:gd name="T2" fmla="*/ 5 w 5"/>
                  <a:gd name="T3" fmla="*/ 0 h 5"/>
                  <a:gd name="T4" fmla="*/ 4 w 5"/>
                  <a:gd name="T5" fmla="*/ 0 h 5"/>
                  <a:gd name="T6" fmla="*/ 4 w 5"/>
                  <a:gd name="T7" fmla="*/ 0 h 5"/>
                  <a:gd name="T8" fmla="*/ 4 w 5"/>
                  <a:gd name="T9" fmla="*/ 0 h 5"/>
                  <a:gd name="T10" fmla="*/ 4 w 5"/>
                  <a:gd name="T11" fmla="*/ 2 h 5"/>
                  <a:gd name="T12" fmla="*/ 3 w 5"/>
                  <a:gd name="T13" fmla="*/ 2 h 5"/>
                  <a:gd name="T14" fmla="*/ 3 w 5"/>
                  <a:gd name="T15" fmla="*/ 2 h 5"/>
                  <a:gd name="T16" fmla="*/ 2 w 5"/>
                  <a:gd name="T17" fmla="*/ 2 h 5"/>
                  <a:gd name="T18" fmla="*/ 2 w 5"/>
                  <a:gd name="T19" fmla="*/ 2 h 5"/>
                  <a:gd name="T20" fmla="*/ 1 w 5"/>
                  <a:gd name="T21" fmla="*/ 2 h 5"/>
                  <a:gd name="T22" fmla="*/ 1 w 5"/>
                  <a:gd name="T23" fmla="*/ 0 h 5"/>
                  <a:gd name="T24" fmla="*/ 0 w 5"/>
                  <a:gd name="T25" fmla="*/ 0 h 5"/>
                  <a:gd name="T26" fmla="*/ 0 w 5"/>
                  <a:gd name="T27" fmla="*/ 0 h 5"/>
                  <a:gd name="T28" fmla="*/ 0 w 5"/>
                  <a:gd name="T29" fmla="*/ 0 h 5"/>
                  <a:gd name="T30" fmla="*/ 0 w 5"/>
                  <a:gd name="T31" fmla="*/ 5 h 5"/>
                  <a:gd name="T32" fmla="*/ 0 w 5"/>
                  <a:gd name="T33" fmla="*/ 5 h 5"/>
                  <a:gd name="T34" fmla="*/ 0 w 5"/>
                  <a:gd name="T35" fmla="*/ 2 h 5"/>
                  <a:gd name="T36" fmla="*/ 1 w 5"/>
                  <a:gd name="T37" fmla="*/ 2 h 5"/>
                  <a:gd name="T38" fmla="*/ 1 w 5"/>
                  <a:gd name="T39" fmla="*/ 2 h 5"/>
                  <a:gd name="T40" fmla="*/ 2 w 5"/>
                  <a:gd name="T41" fmla="*/ 2 h 5"/>
                  <a:gd name="T42" fmla="*/ 2 w 5"/>
                  <a:gd name="T43" fmla="*/ 3 h 5"/>
                  <a:gd name="T44" fmla="*/ 3 w 5"/>
                  <a:gd name="T45" fmla="*/ 3 h 5"/>
                  <a:gd name="T46" fmla="*/ 3 w 5"/>
                  <a:gd name="T47" fmla="*/ 2 h 5"/>
                  <a:gd name="T48" fmla="*/ 4 w 5"/>
                  <a:gd name="T49" fmla="*/ 2 h 5"/>
                  <a:gd name="T50" fmla="*/ 4 w 5"/>
                  <a:gd name="T51" fmla="*/ 2 h 5"/>
                  <a:gd name="T52" fmla="*/ 4 w 5"/>
                  <a:gd name="T53" fmla="*/ 2 h 5"/>
                  <a:gd name="T54" fmla="*/ 4 w 5"/>
                  <a:gd name="T55" fmla="*/ 5 h 5"/>
                  <a:gd name="T56" fmla="*/ 5 w 5"/>
                  <a:gd name="T57" fmla="*/ 5 h 5"/>
                  <a:gd name="T58" fmla="*/ 5 w 5"/>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5">
                    <a:moveTo>
                      <a:pt x="5" y="5"/>
                    </a:moveTo>
                    <a:lnTo>
                      <a:pt x="5" y="0"/>
                    </a:lnTo>
                    <a:lnTo>
                      <a:pt x="4" y="0"/>
                    </a:lnTo>
                    <a:lnTo>
                      <a:pt x="4" y="0"/>
                    </a:lnTo>
                    <a:lnTo>
                      <a:pt x="4" y="0"/>
                    </a:lnTo>
                    <a:lnTo>
                      <a:pt x="4" y="2"/>
                    </a:lnTo>
                    <a:lnTo>
                      <a:pt x="3" y="2"/>
                    </a:lnTo>
                    <a:lnTo>
                      <a:pt x="3" y="2"/>
                    </a:lnTo>
                    <a:lnTo>
                      <a:pt x="2" y="2"/>
                    </a:lnTo>
                    <a:lnTo>
                      <a:pt x="2" y="2"/>
                    </a:lnTo>
                    <a:lnTo>
                      <a:pt x="1" y="2"/>
                    </a:lnTo>
                    <a:lnTo>
                      <a:pt x="1" y="0"/>
                    </a:lnTo>
                    <a:lnTo>
                      <a:pt x="0" y="0"/>
                    </a:lnTo>
                    <a:lnTo>
                      <a:pt x="0" y="0"/>
                    </a:lnTo>
                    <a:lnTo>
                      <a:pt x="0" y="0"/>
                    </a:lnTo>
                    <a:lnTo>
                      <a:pt x="0" y="5"/>
                    </a:lnTo>
                    <a:lnTo>
                      <a:pt x="0" y="5"/>
                    </a:lnTo>
                    <a:lnTo>
                      <a:pt x="0" y="2"/>
                    </a:lnTo>
                    <a:lnTo>
                      <a:pt x="1" y="2"/>
                    </a:lnTo>
                    <a:lnTo>
                      <a:pt x="1" y="2"/>
                    </a:lnTo>
                    <a:lnTo>
                      <a:pt x="2" y="2"/>
                    </a:lnTo>
                    <a:lnTo>
                      <a:pt x="2" y="3"/>
                    </a:lnTo>
                    <a:lnTo>
                      <a:pt x="3" y="3"/>
                    </a:lnTo>
                    <a:lnTo>
                      <a:pt x="3" y="2"/>
                    </a:lnTo>
                    <a:lnTo>
                      <a:pt x="4" y="2"/>
                    </a:lnTo>
                    <a:lnTo>
                      <a:pt x="4" y="2"/>
                    </a:lnTo>
                    <a:lnTo>
                      <a:pt x="4" y="2"/>
                    </a:lnTo>
                    <a:lnTo>
                      <a:pt x="4"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2" name="Freeform 338"/>
              <p:cNvSpPr>
                <a:spLocks/>
              </p:cNvSpPr>
              <p:nvPr/>
            </p:nvSpPr>
            <p:spPr bwMode="auto">
              <a:xfrm>
                <a:off x="2267992" y="2338013"/>
                <a:ext cx="44835" cy="37365"/>
              </a:xfrm>
              <a:custGeom>
                <a:avLst/>
                <a:gdLst>
                  <a:gd name="T0" fmla="*/ 6 w 6"/>
                  <a:gd name="T1" fmla="*/ 2 h 5"/>
                  <a:gd name="T2" fmla="*/ 6 w 6"/>
                  <a:gd name="T3" fmla="*/ 0 h 5"/>
                  <a:gd name="T4" fmla="*/ 5 w 6"/>
                  <a:gd name="T5" fmla="*/ 0 h 5"/>
                  <a:gd name="T6" fmla="*/ 5 w 6"/>
                  <a:gd name="T7" fmla="*/ 2 h 5"/>
                  <a:gd name="T8" fmla="*/ 4 w 6"/>
                  <a:gd name="T9" fmla="*/ 2 h 5"/>
                  <a:gd name="T10" fmla="*/ 4 w 6"/>
                  <a:gd name="T11" fmla="*/ 4 h 5"/>
                  <a:gd name="T12" fmla="*/ 4 w 6"/>
                  <a:gd name="T13" fmla="*/ 4 h 5"/>
                  <a:gd name="T14" fmla="*/ 4 w 6"/>
                  <a:gd name="T15" fmla="*/ 2 h 5"/>
                  <a:gd name="T16" fmla="*/ 2 w 6"/>
                  <a:gd name="T17" fmla="*/ 2 h 5"/>
                  <a:gd name="T18" fmla="*/ 2 w 6"/>
                  <a:gd name="T19" fmla="*/ 4 h 5"/>
                  <a:gd name="T20" fmla="*/ 2 w 6"/>
                  <a:gd name="T21" fmla="*/ 4 h 5"/>
                  <a:gd name="T22" fmla="*/ 2 w 6"/>
                  <a:gd name="T23" fmla="*/ 2 h 5"/>
                  <a:gd name="T24" fmla="*/ 1 w 6"/>
                  <a:gd name="T25" fmla="*/ 2 h 5"/>
                  <a:gd name="T26" fmla="*/ 1 w 6"/>
                  <a:gd name="T27" fmla="*/ 0 h 5"/>
                  <a:gd name="T28" fmla="*/ 0 w 6"/>
                  <a:gd name="T29" fmla="*/ 0 h 5"/>
                  <a:gd name="T30" fmla="*/ 0 w 6"/>
                  <a:gd name="T31" fmla="*/ 2 h 5"/>
                  <a:gd name="T32" fmla="*/ 1 w 6"/>
                  <a:gd name="T33" fmla="*/ 2 h 5"/>
                  <a:gd name="T34" fmla="*/ 1 w 6"/>
                  <a:gd name="T35" fmla="*/ 4 h 5"/>
                  <a:gd name="T36" fmla="*/ 2 w 6"/>
                  <a:gd name="T37" fmla="*/ 4 h 5"/>
                  <a:gd name="T38" fmla="*/ 2 w 6"/>
                  <a:gd name="T39" fmla="*/ 5 h 5"/>
                  <a:gd name="T40" fmla="*/ 2 w 6"/>
                  <a:gd name="T41" fmla="*/ 5 h 5"/>
                  <a:gd name="T42" fmla="*/ 2 w 6"/>
                  <a:gd name="T43" fmla="*/ 4 h 5"/>
                  <a:gd name="T44" fmla="*/ 4 w 6"/>
                  <a:gd name="T45" fmla="*/ 4 h 5"/>
                  <a:gd name="T46" fmla="*/ 4 w 6"/>
                  <a:gd name="T47" fmla="*/ 5 h 5"/>
                  <a:gd name="T48" fmla="*/ 4 w 6"/>
                  <a:gd name="T49" fmla="*/ 5 h 5"/>
                  <a:gd name="T50" fmla="*/ 4 w 6"/>
                  <a:gd name="T51" fmla="*/ 4 h 5"/>
                  <a:gd name="T52" fmla="*/ 5 w 6"/>
                  <a:gd name="T53" fmla="*/ 4 h 5"/>
                  <a:gd name="T54" fmla="*/ 5 w 6"/>
                  <a:gd name="T55" fmla="*/ 2 h 5"/>
                  <a:gd name="T56" fmla="*/ 6 w 6"/>
                  <a:gd name="T57" fmla="*/ 2 h 5"/>
                  <a:gd name="T58" fmla="*/ 6 w 6"/>
                  <a:gd name="T5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5">
                    <a:moveTo>
                      <a:pt x="6" y="2"/>
                    </a:moveTo>
                    <a:lnTo>
                      <a:pt x="6" y="0"/>
                    </a:lnTo>
                    <a:lnTo>
                      <a:pt x="5" y="0"/>
                    </a:lnTo>
                    <a:lnTo>
                      <a:pt x="5" y="2"/>
                    </a:lnTo>
                    <a:lnTo>
                      <a:pt x="4" y="2"/>
                    </a:lnTo>
                    <a:lnTo>
                      <a:pt x="4" y="4"/>
                    </a:lnTo>
                    <a:lnTo>
                      <a:pt x="4" y="4"/>
                    </a:lnTo>
                    <a:lnTo>
                      <a:pt x="4" y="2"/>
                    </a:lnTo>
                    <a:lnTo>
                      <a:pt x="2" y="2"/>
                    </a:lnTo>
                    <a:lnTo>
                      <a:pt x="2" y="4"/>
                    </a:lnTo>
                    <a:lnTo>
                      <a:pt x="2" y="4"/>
                    </a:lnTo>
                    <a:lnTo>
                      <a:pt x="2" y="2"/>
                    </a:lnTo>
                    <a:lnTo>
                      <a:pt x="1" y="2"/>
                    </a:lnTo>
                    <a:lnTo>
                      <a:pt x="1" y="0"/>
                    </a:lnTo>
                    <a:lnTo>
                      <a:pt x="0" y="0"/>
                    </a:lnTo>
                    <a:lnTo>
                      <a:pt x="0" y="2"/>
                    </a:lnTo>
                    <a:lnTo>
                      <a:pt x="1" y="2"/>
                    </a:lnTo>
                    <a:lnTo>
                      <a:pt x="1" y="4"/>
                    </a:lnTo>
                    <a:lnTo>
                      <a:pt x="2" y="4"/>
                    </a:lnTo>
                    <a:lnTo>
                      <a:pt x="2" y="5"/>
                    </a:lnTo>
                    <a:lnTo>
                      <a:pt x="2" y="5"/>
                    </a:lnTo>
                    <a:lnTo>
                      <a:pt x="2" y="4"/>
                    </a:lnTo>
                    <a:lnTo>
                      <a:pt x="4" y="4"/>
                    </a:lnTo>
                    <a:lnTo>
                      <a:pt x="4" y="5"/>
                    </a:lnTo>
                    <a:lnTo>
                      <a:pt x="4" y="5"/>
                    </a:lnTo>
                    <a:lnTo>
                      <a:pt x="4" y="4"/>
                    </a:lnTo>
                    <a:lnTo>
                      <a:pt x="5" y="4"/>
                    </a:lnTo>
                    <a:lnTo>
                      <a:pt x="5" y="2"/>
                    </a:lnTo>
                    <a:lnTo>
                      <a:pt x="6" y="2"/>
                    </a:lnTo>
                    <a:lnTo>
                      <a:pt x="6"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3" name="Freeform 339"/>
              <p:cNvSpPr>
                <a:spLocks/>
              </p:cNvSpPr>
              <p:nvPr/>
            </p:nvSpPr>
            <p:spPr bwMode="auto">
              <a:xfrm>
                <a:off x="1759861" y="2412739"/>
                <a:ext cx="29890" cy="44835"/>
              </a:xfrm>
              <a:custGeom>
                <a:avLst/>
                <a:gdLst>
                  <a:gd name="T0" fmla="*/ 4 w 4"/>
                  <a:gd name="T1" fmla="*/ 6 h 6"/>
                  <a:gd name="T2" fmla="*/ 4 w 4"/>
                  <a:gd name="T3" fmla="*/ 0 h 6"/>
                  <a:gd name="T4" fmla="*/ 4 w 4"/>
                  <a:gd name="T5" fmla="*/ 0 h 6"/>
                  <a:gd name="T6" fmla="*/ 4 w 4"/>
                  <a:gd name="T7" fmla="*/ 3 h 6"/>
                  <a:gd name="T8" fmla="*/ 3 w 4"/>
                  <a:gd name="T9" fmla="*/ 3 h 6"/>
                  <a:gd name="T10" fmla="*/ 3 w 4"/>
                  <a:gd name="T11" fmla="*/ 2 h 6"/>
                  <a:gd name="T12" fmla="*/ 2 w 4"/>
                  <a:gd name="T13" fmla="*/ 2 h 6"/>
                  <a:gd name="T14" fmla="*/ 2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2 h 6"/>
                  <a:gd name="T28" fmla="*/ 2 w 4"/>
                  <a:gd name="T29" fmla="*/ 2 h 6"/>
                  <a:gd name="T30" fmla="*/ 2 w 4"/>
                  <a:gd name="T31" fmla="*/ 3 h 6"/>
                  <a:gd name="T32" fmla="*/ 3 w 4"/>
                  <a:gd name="T33" fmla="*/ 3 h 6"/>
                  <a:gd name="T34" fmla="*/ 3 w 4"/>
                  <a:gd name="T35" fmla="*/ 4 h 6"/>
                  <a:gd name="T36" fmla="*/ 4 w 4"/>
                  <a:gd name="T37" fmla="*/ 4 h 6"/>
                  <a:gd name="T38" fmla="*/ 4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4" y="0"/>
                    </a:lnTo>
                    <a:lnTo>
                      <a:pt x="4" y="3"/>
                    </a:lnTo>
                    <a:lnTo>
                      <a:pt x="3" y="3"/>
                    </a:lnTo>
                    <a:lnTo>
                      <a:pt x="3" y="2"/>
                    </a:lnTo>
                    <a:lnTo>
                      <a:pt x="2" y="2"/>
                    </a:lnTo>
                    <a:lnTo>
                      <a:pt x="2" y="2"/>
                    </a:lnTo>
                    <a:lnTo>
                      <a:pt x="1" y="2"/>
                    </a:lnTo>
                    <a:lnTo>
                      <a:pt x="1" y="0"/>
                    </a:lnTo>
                    <a:lnTo>
                      <a:pt x="0" y="0"/>
                    </a:lnTo>
                    <a:lnTo>
                      <a:pt x="0" y="6"/>
                    </a:lnTo>
                    <a:lnTo>
                      <a:pt x="1" y="6"/>
                    </a:lnTo>
                    <a:lnTo>
                      <a:pt x="1" y="2"/>
                    </a:lnTo>
                    <a:lnTo>
                      <a:pt x="2" y="2"/>
                    </a:lnTo>
                    <a:lnTo>
                      <a:pt x="2" y="3"/>
                    </a:lnTo>
                    <a:lnTo>
                      <a:pt x="3" y="3"/>
                    </a:lnTo>
                    <a:lnTo>
                      <a:pt x="3" y="4"/>
                    </a:lnTo>
                    <a:lnTo>
                      <a:pt x="4" y="4"/>
                    </a:lnTo>
                    <a:lnTo>
                      <a:pt x="4"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4" name="Freeform 340"/>
              <p:cNvSpPr>
                <a:spLocks/>
              </p:cNvSpPr>
              <p:nvPr/>
            </p:nvSpPr>
            <p:spPr bwMode="auto">
              <a:xfrm>
                <a:off x="1797226" y="2412739"/>
                <a:ext cx="29890" cy="44835"/>
              </a:xfrm>
              <a:custGeom>
                <a:avLst/>
                <a:gdLst>
                  <a:gd name="T0" fmla="*/ 4 w 4"/>
                  <a:gd name="T1" fmla="*/ 6 h 6"/>
                  <a:gd name="T2" fmla="*/ 4 w 4"/>
                  <a:gd name="T3" fmla="*/ 5 h 6"/>
                  <a:gd name="T4" fmla="*/ 1 w 4"/>
                  <a:gd name="T5" fmla="*/ 5 h 6"/>
                  <a:gd name="T6" fmla="*/ 1 w 4"/>
                  <a:gd name="T7" fmla="*/ 3 h 6"/>
                  <a:gd name="T8" fmla="*/ 3 w 4"/>
                  <a:gd name="T9" fmla="*/ 3 h 6"/>
                  <a:gd name="T10" fmla="*/ 3 w 4"/>
                  <a:gd name="T11" fmla="*/ 2 h 6"/>
                  <a:gd name="T12" fmla="*/ 1 w 4"/>
                  <a:gd name="T13" fmla="*/ 2 h 6"/>
                  <a:gd name="T14" fmla="*/ 1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1" y="5"/>
                    </a:lnTo>
                    <a:lnTo>
                      <a:pt x="1" y="3"/>
                    </a:lnTo>
                    <a:lnTo>
                      <a:pt x="3" y="3"/>
                    </a:lnTo>
                    <a:lnTo>
                      <a:pt x="3" y="2"/>
                    </a:lnTo>
                    <a:lnTo>
                      <a:pt x="1" y="2"/>
                    </a:lnTo>
                    <a:lnTo>
                      <a:pt x="1"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5" name="Freeform 341"/>
              <p:cNvSpPr>
                <a:spLocks/>
              </p:cNvSpPr>
              <p:nvPr/>
            </p:nvSpPr>
            <p:spPr bwMode="auto">
              <a:xfrm>
                <a:off x="1827116" y="2412739"/>
                <a:ext cx="29890" cy="44835"/>
              </a:xfrm>
              <a:custGeom>
                <a:avLst/>
                <a:gdLst>
                  <a:gd name="T0" fmla="*/ 4 w 4"/>
                  <a:gd name="T1" fmla="*/ 6 h 6"/>
                  <a:gd name="T2" fmla="*/ 4 w 4"/>
                  <a:gd name="T3" fmla="*/ 4 h 6"/>
                  <a:gd name="T4" fmla="*/ 4 w 4"/>
                  <a:gd name="T5" fmla="*/ 4 h 6"/>
                  <a:gd name="T6" fmla="*/ 4 w 4"/>
                  <a:gd name="T7" fmla="*/ 3 h 6"/>
                  <a:gd name="T8" fmla="*/ 3 w 4"/>
                  <a:gd name="T9" fmla="*/ 3 h 6"/>
                  <a:gd name="T10" fmla="*/ 3 w 4"/>
                  <a:gd name="T11" fmla="*/ 2 h 6"/>
                  <a:gd name="T12" fmla="*/ 4 w 4"/>
                  <a:gd name="T13" fmla="*/ 2 h 6"/>
                  <a:gd name="T14" fmla="*/ 4 w 4"/>
                  <a:gd name="T15" fmla="*/ 2 h 6"/>
                  <a:gd name="T16" fmla="*/ 4 w 4"/>
                  <a:gd name="T17" fmla="*/ 2 h 6"/>
                  <a:gd name="T18" fmla="*/ 4 w 4"/>
                  <a:gd name="T19" fmla="*/ 0 h 6"/>
                  <a:gd name="T20" fmla="*/ 4 w 4"/>
                  <a:gd name="T21" fmla="*/ 0 h 6"/>
                  <a:gd name="T22" fmla="*/ 4 w 4"/>
                  <a:gd name="T23" fmla="*/ 2 h 6"/>
                  <a:gd name="T24" fmla="*/ 3 w 4"/>
                  <a:gd name="T25" fmla="*/ 2 h 6"/>
                  <a:gd name="T26" fmla="*/ 3 w 4"/>
                  <a:gd name="T27" fmla="*/ 2 h 6"/>
                  <a:gd name="T28" fmla="*/ 2 w 4"/>
                  <a:gd name="T29" fmla="*/ 2 h 6"/>
                  <a:gd name="T30" fmla="*/ 2 w 4"/>
                  <a:gd name="T31" fmla="*/ 2 h 6"/>
                  <a:gd name="T32" fmla="*/ 1 w 4"/>
                  <a:gd name="T33" fmla="*/ 2 h 6"/>
                  <a:gd name="T34" fmla="*/ 1 w 4"/>
                  <a:gd name="T35" fmla="*/ 0 h 6"/>
                  <a:gd name="T36" fmla="*/ 0 w 4"/>
                  <a:gd name="T37" fmla="*/ 0 h 6"/>
                  <a:gd name="T38" fmla="*/ 0 w 4"/>
                  <a:gd name="T39" fmla="*/ 2 h 6"/>
                  <a:gd name="T40" fmla="*/ 1 w 4"/>
                  <a:gd name="T41" fmla="*/ 2 h 6"/>
                  <a:gd name="T42" fmla="*/ 1 w 4"/>
                  <a:gd name="T43" fmla="*/ 2 h 6"/>
                  <a:gd name="T44" fmla="*/ 2 w 4"/>
                  <a:gd name="T45" fmla="*/ 2 h 6"/>
                  <a:gd name="T46" fmla="*/ 2 w 4"/>
                  <a:gd name="T47" fmla="*/ 3 h 6"/>
                  <a:gd name="T48" fmla="*/ 1 w 4"/>
                  <a:gd name="T49" fmla="*/ 3 h 6"/>
                  <a:gd name="T50" fmla="*/ 1 w 4"/>
                  <a:gd name="T51" fmla="*/ 4 h 6"/>
                  <a:gd name="T52" fmla="*/ 0 w 4"/>
                  <a:gd name="T53" fmla="*/ 4 h 6"/>
                  <a:gd name="T54" fmla="*/ 0 w 4"/>
                  <a:gd name="T55" fmla="*/ 6 h 6"/>
                  <a:gd name="T56" fmla="*/ 1 w 4"/>
                  <a:gd name="T57" fmla="*/ 6 h 6"/>
                  <a:gd name="T58" fmla="*/ 1 w 4"/>
                  <a:gd name="T59" fmla="*/ 4 h 6"/>
                  <a:gd name="T60" fmla="*/ 2 w 4"/>
                  <a:gd name="T61" fmla="*/ 4 h 6"/>
                  <a:gd name="T62" fmla="*/ 2 w 4"/>
                  <a:gd name="T63" fmla="*/ 3 h 6"/>
                  <a:gd name="T64" fmla="*/ 3 w 4"/>
                  <a:gd name="T65" fmla="*/ 3 h 6"/>
                  <a:gd name="T66" fmla="*/ 3 w 4"/>
                  <a:gd name="T67" fmla="*/ 4 h 6"/>
                  <a:gd name="T68" fmla="*/ 4 w 4"/>
                  <a:gd name="T69" fmla="*/ 4 h 6"/>
                  <a:gd name="T70" fmla="*/ 4 w 4"/>
                  <a:gd name="T71" fmla="*/ 6 h 6"/>
                  <a:gd name="T72" fmla="*/ 4 w 4"/>
                  <a:gd name="T73" fmla="*/ 6 h 6"/>
                  <a:gd name="T74" fmla="*/ 4 w 4"/>
                  <a:gd name="T7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 h="6">
                    <a:moveTo>
                      <a:pt x="4" y="6"/>
                    </a:moveTo>
                    <a:lnTo>
                      <a:pt x="4" y="4"/>
                    </a:lnTo>
                    <a:lnTo>
                      <a:pt x="4" y="4"/>
                    </a:lnTo>
                    <a:lnTo>
                      <a:pt x="4" y="3"/>
                    </a:lnTo>
                    <a:lnTo>
                      <a:pt x="3" y="3"/>
                    </a:lnTo>
                    <a:lnTo>
                      <a:pt x="3" y="2"/>
                    </a:lnTo>
                    <a:lnTo>
                      <a:pt x="4" y="2"/>
                    </a:lnTo>
                    <a:lnTo>
                      <a:pt x="4" y="2"/>
                    </a:lnTo>
                    <a:lnTo>
                      <a:pt x="4" y="2"/>
                    </a:lnTo>
                    <a:lnTo>
                      <a:pt x="4" y="0"/>
                    </a:lnTo>
                    <a:lnTo>
                      <a:pt x="4" y="0"/>
                    </a:lnTo>
                    <a:lnTo>
                      <a:pt x="4" y="2"/>
                    </a:lnTo>
                    <a:lnTo>
                      <a:pt x="3" y="2"/>
                    </a:lnTo>
                    <a:lnTo>
                      <a:pt x="3" y="2"/>
                    </a:lnTo>
                    <a:lnTo>
                      <a:pt x="2" y="2"/>
                    </a:lnTo>
                    <a:lnTo>
                      <a:pt x="2" y="2"/>
                    </a:lnTo>
                    <a:lnTo>
                      <a:pt x="1" y="2"/>
                    </a:lnTo>
                    <a:lnTo>
                      <a:pt x="1" y="0"/>
                    </a:lnTo>
                    <a:lnTo>
                      <a:pt x="0" y="0"/>
                    </a:lnTo>
                    <a:lnTo>
                      <a:pt x="0" y="2"/>
                    </a:lnTo>
                    <a:lnTo>
                      <a:pt x="1" y="2"/>
                    </a:lnTo>
                    <a:lnTo>
                      <a:pt x="1" y="2"/>
                    </a:lnTo>
                    <a:lnTo>
                      <a:pt x="2" y="2"/>
                    </a:lnTo>
                    <a:lnTo>
                      <a:pt x="2" y="3"/>
                    </a:lnTo>
                    <a:lnTo>
                      <a:pt x="1" y="3"/>
                    </a:lnTo>
                    <a:lnTo>
                      <a:pt x="1" y="4"/>
                    </a:lnTo>
                    <a:lnTo>
                      <a:pt x="0" y="4"/>
                    </a:lnTo>
                    <a:lnTo>
                      <a:pt x="0" y="6"/>
                    </a:lnTo>
                    <a:lnTo>
                      <a:pt x="1" y="6"/>
                    </a:lnTo>
                    <a:lnTo>
                      <a:pt x="1" y="4"/>
                    </a:lnTo>
                    <a:lnTo>
                      <a:pt x="2" y="4"/>
                    </a:lnTo>
                    <a:lnTo>
                      <a:pt x="2" y="3"/>
                    </a:lnTo>
                    <a:lnTo>
                      <a:pt x="3" y="3"/>
                    </a:lnTo>
                    <a:lnTo>
                      <a:pt x="3" y="4"/>
                    </a:lnTo>
                    <a:lnTo>
                      <a:pt x="4" y="4"/>
                    </a:lnTo>
                    <a:lnTo>
                      <a:pt x="4"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6" name="Freeform 342"/>
              <p:cNvSpPr>
                <a:spLocks/>
              </p:cNvSpPr>
              <p:nvPr/>
            </p:nvSpPr>
            <p:spPr bwMode="auto">
              <a:xfrm>
                <a:off x="1864476" y="2412739"/>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7" name="Freeform 343"/>
              <p:cNvSpPr>
                <a:spLocks/>
              </p:cNvSpPr>
              <p:nvPr/>
            </p:nvSpPr>
            <p:spPr bwMode="auto">
              <a:xfrm>
                <a:off x="1924256" y="2412739"/>
                <a:ext cx="22420"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8" name="Freeform 344"/>
              <p:cNvSpPr>
                <a:spLocks noEditPoints="1"/>
              </p:cNvSpPr>
              <p:nvPr/>
            </p:nvSpPr>
            <p:spPr bwMode="auto">
              <a:xfrm>
                <a:off x="1954147" y="241273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09" name="Freeform 345"/>
              <p:cNvSpPr>
                <a:spLocks noEditPoints="1"/>
              </p:cNvSpPr>
              <p:nvPr/>
            </p:nvSpPr>
            <p:spPr bwMode="auto">
              <a:xfrm>
                <a:off x="1991511" y="2412739"/>
                <a:ext cx="29890" cy="44835"/>
              </a:xfrm>
              <a:custGeom>
                <a:avLst/>
                <a:gdLst>
                  <a:gd name="T0" fmla="*/ 4 w 4"/>
                  <a:gd name="T1" fmla="*/ 6 h 6"/>
                  <a:gd name="T2" fmla="*/ 4 w 4"/>
                  <a:gd name="T3" fmla="*/ 3 h 6"/>
                  <a:gd name="T4" fmla="*/ 4 w 4"/>
                  <a:gd name="T5" fmla="*/ 3 h 6"/>
                  <a:gd name="T6" fmla="*/ 4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4 w 4"/>
                  <a:gd name="T29" fmla="*/ 4 h 6"/>
                  <a:gd name="T30" fmla="*/ 4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4" y="3"/>
                    </a:lnTo>
                    <a:lnTo>
                      <a:pt x="4" y="2"/>
                    </a:lnTo>
                    <a:lnTo>
                      <a:pt x="2" y="2"/>
                    </a:lnTo>
                    <a:lnTo>
                      <a:pt x="2" y="0"/>
                    </a:lnTo>
                    <a:lnTo>
                      <a:pt x="2" y="0"/>
                    </a:lnTo>
                    <a:lnTo>
                      <a:pt x="2" y="2"/>
                    </a:lnTo>
                    <a:lnTo>
                      <a:pt x="1" y="2"/>
                    </a:lnTo>
                    <a:lnTo>
                      <a:pt x="1" y="3"/>
                    </a:lnTo>
                    <a:lnTo>
                      <a:pt x="0" y="3"/>
                    </a:lnTo>
                    <a:lnTo>
                      <a:pt x="0" y="6"/>
                    </a:lnTo>
                    <a:lnTo>
                      <a:pt x="1" y="6"/>
                    </a:lnTo>
                    <a:lnTo>
                      <a:pt x="1" y="4"/>
                    </a:lnTo>
                    <a:lnTo>
                      <a:pt x="4" y="4"/>
                    </a:lnTo>
                    <a:lnTo>
                      <a:pt x="4"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0" name="Freeform 346"/>
              <p:cNvSpPr>
                <a:spLocks noEditPoints="1"/>
              </p:cNvSpPr>
              <p:nvPr/>
            </p:nvSpPr>
            <p:spPr bwMode="auto">
              <a:xfrm>
                <a:off x="2028872" y="2412739"/>
                <a:ext cx="29890" cy="44835"/>
              </a:xfrm>
              <a:custGeom>
                <a:avLst/>
                <a:gdLst>
                  <a:gd name="T0" fmla="*/ 4 w 4"/>
                  <a:gd name="T1" fmla="*/ 4 h 6"/>
                  <a:gd name="T2" fmla="*/ 4 w 4"/>
                  <a:gd name="T3" fmla="*/ 2 h 6"/>
                  <a:gd name="T4" fmla="*/ 3 w 4"/>
                  <a:gd name="T5" fmla="*/ 2 h 6"/>
                  <a:gd name="T6" fmla="*/ 3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3 w 4"/>
                  <a:gd name="T21" fmla="*/ 5 h 6"/>
                  <a:gd name="T22" fmla="*/ 3 w 4"/>
                  <a:gd name="T23" fmla="*/ 4 h 6"/>
                  <a:gd name="T24" fmla="*/ 4 w 4"/>
                  <a:gd name="T25" fmla="*/ 4 h 6"/>
                  <a:gd name="T26" fmla="*/ 4 w 4"/>
                  <a:gd name="T27" fmla="*/ 4 h 6"/>
                  <a:gd name="T28" fmla="*/ 3 w 4"/>
                  <a:gd name="T29" fmla="*/ 4 h 6"/>
                  <a:gd name="T30" fmla="*/ 3 w 4"/>
                  <a:gd name="T31" fmla="*/ 4 h 6"/>
                  <a:gd name="T32" fmla="*/ 3 w 4"/>
                  <a:gd name="T33" fmla="*/ 5 h 6"/>
                  <a:gd name="T34" fmla="*/ 1 w 4"/>
                  <a:gd name="T35" fmla="*/ 5 h 6"/>
                  <a:gd name="T36" fmla="*/ 1 w 4"/>
                  <a:gd name="T37" fmla="*/ 1 h 6"/>
                  <a:gd name="T38" fmla="*/ 3 w 4"/>
                  <a:gd name="T39" fmla="*/ 1 h 6"/>
                  <a:gd name="T40" fmla="*/ 3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3" y="2"/>
                    </a:lnTo>
                    <a:lnTo>
                      <a:pt x="3" y="1"/>
                    </a:lnTo>
                    <a:lnTo>
                      <a:pt x="3" y="1"/>
                    </a:lnTo>
                    <a:lnTo>
                      <a:pt x="3" y="0"/>
                    </a:lnTo>
                    <a:lnTo>
                      <a:pt x="0" y="0"/>
                    </a:lnTo>
                    <a:lnTo>
                      <a:pt x="0" y="6"/>
                    </a:lnTo>
                    <a:lnTo>
                      <a:pt x="3" y="6"/>
                    </a:lnTo>
                    <a:lnTo>
                      <a:pt x="3" y="5"/>
                    </a:lnTo>
                    <a:lnTo>
                      <a:pt x="3" y="5"/>
                    </a:lnTo>
                    <a:lnTo>
                      <a:pt x="3" y="4"/>
                    </a:lnTo>
                    <a:lnTo>
                      <a:pt x="4" y="4"/>
                    </a:lnTo>
                    <a:lnTo>
                      <a:pt x="4" y="4"/>
                    </a:lnTo>
                    <a:close/>
                    <a:moveTo>
                      <a:pt x="3" y="4"/>
                    </a:moveTo>
                    <a:lnTo>
                      <a:pt x="3" y="4"/>
                    </a:lnTo>
                    <a:lnTo>
                      <a:pt x="3" y="5"/>
                    </a:lnTo>
                    <a:lnTo>
                      <a:pt x="1" y="5"/>
                    </a:lnTo>
                    <a:lnTo>
                      <a:pt x="1" y="1"/>
                    </a:lnTo>
                    <a:lnTo>
                      <a:pt x="3" y="1"/>
                    </a:lnTo>
                    <a:lnTo>
                      <a:pt x="3"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1" name="Freeform 347"/>
              <p:cNvSpPr>
                <a:spLocks/>
              </p:cNvSpPr>
              <p:nvPr/>
            </p:nvSpPr>
            <p:spPr bwMode="auto">
              <a:xfrm>
                <a:off x="2223157" y="2412739"/>
                <a:ext cx="37365" cy="44835"/>
              </a:xfrm>
              <a:custGeom>
                <a:avLst/>
                <a:gdLst>
                  <a:gd name="T0" fmla="*/ 5 w 5"/>
                  <a:gd name="T1" fmla="*/ 6 h 6"/>
                  <a:gd name="T2" fmla="*/ 5 w 5"/>
                  <a:gd name="T3" fmla="*/ 0 h 6"/>
                  <a:gd name="T4" fmla="*/ 4 w 5"/>
                  <a:gd name="T5" fmla="*/ 0 h 6"/>
                  <a:gd name="T6" fmla="*/ 4 w 5"/>
                  <a:gd name="T7" fmla="*/ 1 h 6"/>
                  <a:gd name="T8" fmla="*/ 4 w 5"/>
                  <a:gd name="T9" fmla="*/ 1 h 6"/>
                  <a:gd name="T10" fmla="*/ 4 w 5"/>
                  <a:gd name="T11" fmla="*/ 2 h 6"/>
                  <a:gd name="T12" fmla="*/ 3 w 5"/>
                  <a:gd name="T13" fmla="*/ 2 h 6"/>
                  <a:gd name="T14" fmla="*/ 3 w 5"/>
                  <a:gd name="T15" fmla="*/ 2 h 6"/>
                  <a:gd name="T16" fmla="*/ 2 w 5"/>
                  <a:gd name="T17" fmla="*/ 2 h 6"/>
                  <a:gd name="T18" fmla="*/ 2 w 5"/>
                  <a:gd name="T19" fmla="*/ 2 h 6"/>
                  <a:gd name="T20" fmla="*/ 1 w 5"/>
                  <a:gd name="T21" fmla="*/ 2 h 6"/>
                  <a:gd name="T22" fmla="*/ 1 w 5"/>
                  <a:gd name="T23" fmla="*/ 1 h 6"/>
                  <a:gd name="T24" fmla="*/ 0 w 5"/>
                  <a:gd name="T25" fmla="*/ 1 h 6"/>
                  <a:gd name="T26" fmla="*/ 0 w 5"/>
                  <a:gd name="T27" fmla="*/ 0 h 6"/>
                  <a:gd name="T28" fmla="*/ 0 w 5"/>
                  <a:gd name="T29" fmla="*/ 0 h 6"/>
                  <a:gd name="T30" fmla="*/ 0 w 5"/>
                  <a:gd name="T31" fmla="*/ 6 h 6"/>
                  <a:gd name="T32" fmla="*/ 0 w 5"/>
                  <a:gd name="T33" fmla="*/ 6 h 6"/>
                  <a:gd name="T34" fmla="*/ 0 w 5"/>
                  <a:gd name="T35" fmla="*/ 2 h 6"/>
                  <a:gd name="T36" fmla="*/ 1 w 5"/>
                  <a:gd name="T37" fmla="*/ 2 h 6"/>
                  <a:gd name="T38" fmla="*/ 1 w 5"/>
                  <a:gd name="T39" fmla="*/ 2 h 6"/>
                  <a:gd name="T40" fmla="*/ 2 w 5"/>
                  <a:gd name="T41" fmla="*/ 2 h 6"/>
                  <a:gd name="T42" fmla="*/ 2 w 5"/>
                  <a:gd name="T43" fmla="*/ 3 h 6"/>
                  <a:gd name="T44" fmla="*/ 3 w 5"/>
                  <a:gd name="T45" fmla="*/ 3 h 6"/>
                  <a:gd name="T46" fmla="*/ 3 w 5"/>
                  <a:gd name="T47" fmla="*/ 2 h 6"/>
                  <a:gd name="T48" fmla="*/ 4 w 5"/>
                  <a:gd name="T49" fmla="*/ 2 h 6"/>
                  <a:gd name="T50" fmla="*/ 4 w 5"/>
                  <a:gd name="T51" fmla="*/ 2 h 6"/>
                  <a:gd name="T52" fmla="*/ 4 w 5"/>
                  <a:gd name="T53" fmla="*/ 2 h 6"/>
                  <a:gd name="T54" fmla="*/ 4 w 5"/>
                  <a:gd name="T55" fmla="*/ 6 h 6"/>
                  <a:gd name="T56" fmla="*/ 5 w 5"/>
                  <a:gd name="T57" fmla="*/ 6 h 6"/>
                  <a:gd name="T58" fmla="*/ 5 w 5"/>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6">
                    <a:moveTo>
                      <a:pt x="5" y="6"/>
                    </a:moveTo>
                    <a:lnTo>
                      <a:pt x="5" y="0"/>
                    </a:lnTo>
                    <a:lnTo>
                      <a:pt x="4" y="0"/>
                    </a:lnTo>
                    <a:lnTo>
                      <a:pt x="4" y="1"/>
                    </a:lnTo>
                    <a:lnTo>
                      <a:pt x="4" y="1"/>
                    </a:lnTo>
                    <a:lnTo>
                      <a:pt x="4" y="2"/>
                    </a:lnTo>
                    <a:lnTo>
                      <a:pt x="3" y="2"/>
                    </a:lnTo>
                    <a:lnTo>
                      <a:pt x="3" y="2"/>
                    </a:lnTo>
                    <a:lnTo>
                      <a:pt x="2" y="2"/>
                    </a:lnTo>
                    <a:lnTo>
                      <a:pt x="2" y="2"/>
                    </a:lnTo>
                    <a:lnTo>
                      <a:pt x="1" y="2"/>
                    </a:lnTo>
                    <a:lnTo>
                      <a:pt x="1" y="1"/>
                    </a:lnTo>
                    <a:lnTo>
                      <a:pt x="0" y="1"/>
                    </a:lnTo>
                    <a:lnTo>
                      <a:pt x="0" y="0"/>
                    </a:lnTo>
                    <a:lnTo>
                      <a:pt x="0" y="0"/>
                    </a:lnTo>
                    <a:lnTo>
                      <a:pt x="0" y="6"/>
                    </a:lnTo>
                    <a:lnTo>
                      <a:pt x="0" y="6"/>
                    </a:lnTo>
                    <a:lnTo>
                      <a:pt x="0" y="2"/>
                    </a:lnTo>
                    <a:lnTo>
                      <a:pt x="1" y="2"/>
                    </a:lnTo>
                    <a:lnTo>
                      <a:pt x="1" y="2"/>
                    </a:lnTo>
                    <a:lnTo>
                      <a:pt x="2" y="2"/>
                    </a:lnTo>
                    <a:lnTo>
                      <a:pt x="2" y="3"/>
                    </a:lnTo>
                    <a:lnTo>
                      <a:pt x="3" y="3"/>
                    </a:lnTo>
                    <a:lnTo>
                      <a:pt x="3" y="2"/>
                    </a:lnTo>
                    <a:lnTo>
                      <a:pt x="4" y="2"/>
                    </a:lnTo>
                    <a:lnTo>
                      <a:pt x="4" y="2"/>
                    </a:lnTo>
                    <a:lnTo>
                      <a:pt x="4" y="2"/>
                    </a:lnTo>
                    <a:lnTo>
                      <a:pt x="4"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2" name="Freeform 348"/>
              <p:cNvSpPr>
                <a:spLocks/>
              </p:cNvSpPr>
              <p:nvPr/>
            </p:nvSpPr>
            <p:spPr bwMode="auto">
              <a:xfrm>
                <a:off x="2267992" y="2412739"/>
                <a:ext cx="44835" cy="44835"/>
              </a:xfrm>
              <a:custGeom>
                <a:avLst/>
                <a:gdLst>
                  <a:gd name="T0" fmla="*/ 6 w 6"/>
                  <a:gd name="T1" fmla="*/ 2 h 6"/>
                  <a:gd name="T2" fmla="*/ 6 w 6"/>
                  <a:gd name="T3" fmla="*/ 0 h 6"/>
                  <a:gd name="T4" fmla="*/ 5 w 6"/>
                  <a:gd name="T5" fmla="*/ 0 h 6"/>
                  <a:gd name="T6" fmla="*/ 5 w 6"/>
                  <a:gd name="T7" fmla="*/ 2 h 6"/>
                  <a:gd name="T8" fmla="*/ 4 w 6"/>
                  <a:gd name="T9" fmla="*/ 2 h 6"/>
                  <a:gd name="T10" fmla="*/ 4 w 6"/>
                  <a:gd name="T11" fmla="*/ 4 h 6"/>
                  <a:gd name="T12" fmla="*/ 4 w 6"/>
                  <a:gd name="T13" fmla="*/ 4 h 6"/>
                  <a:gd name="T14" fmla="*/ 4 w 6"/>
                  <a:gd name="T15" fmla="*/ 2 h 6"/>
                  <a:gd name="T16" fmla="*/ 2 w 6"/>
                  <a:gd name="T17" fmla="*/ 2 h 6"/>
                  <a:gd name="T18" fmla="*/ 2 w 6"/>
                  <a:gd name="T19" fmla="*/ 4 h 6"/>
                  <a:gd name="T20" fmla="*/ 2 w 6"/>
                  <a:gd name="T21" fmla="*/ 4 h 6"/>
                  <a:gd name="T22" fmla="*/ 2 w 6"/>
                  <a:gd name="T23" fmla="*/ 2 h 6"/>
                  <a:gd name="T24" fmla="*/ 1 w 6"/>
                  <a:gd name="T25" fmla="*/ 2 h 6"/>
                  <a:gd name="T26" fmla="*/ 1 w 6"/>
                  <a:gd name="T27" fmla="*/ 0 h 6"/>
                  <a:gd name="T28" fmla="*/ 0 w 6"/>
                  <a:gd name="T29" fmla="*/ 0 h 6"/>
                  <a:gd name="T30" fmla="*/ 0 w 6"/>
                  <a:gd name="T31" fmla="*/ 2 h 6"/>
                  <a:gd name="T32" fmla="*/ 1 w 6"/>
                  <a:gd name="T33" fmla="*/ 2 h 6"/>
                  <a:gd name="T34" fmla="*/ 1 w 6"/>
                  <a:gd name="T35" fmla="*/ 4 h 6"/>
                  <a:gd name="T36" fmla="*/ 2 w 6"/>
                  <a:gd name="T37" fmla="*/ 4 h 6"/>
                  <a:gd name="T38" fmla="*/ 2 w 6"/>
                  <a:gd name="T39" fmla="*/ 6 h 6"/>
                  <a:gd name="T40" fmla="*/ 2 w 6"/>
                  <a:gd name="T41" fmla="*/ 6 h 6"/>
                  <a:gd name="T42" fmla="*/ 2 w 6"/>
                  <a:gd name="T43" fmla="*/ 4 h 6"/>
                  <a:gd name="T44" fmla="*/ 4 w 6"/>
                  <a:gd name="T45" fmla="*/ 4 h 6"/>
                  <a:gd name="T46" fmla="*/ 4 w 6"/>
                  <a:gd name="T47" fmla="*/ 6 h 6"/>
                  <a:gd name="T48" fmla="*/ 4 w 6"/>
                  <a:gd name="T49" fmla="*/ 6 h 6"/>
                  <a:gd name="T50" fmla="*/ 4 w 6"/>
                  <a:gd name="T51" fmla="*/ 4 h 6"/>
                  <a:gd name="T52" fmla="*/ 5 w 6"/>
                  <a:gd name="T53" fmla="*/ 4 h 6"/>
                  <a:gd name="T54" fmla="*/ 5 w 6"/>
                  <a:gd name="T55" fmla="*/ 2 h 6"/>
                  <a:gd name="T56" fmla="*/ 6 w 6"/>
                  <a:gd name="T57" fmla="*/ 2 h 6"/>
                  <a:gd name="T58" fmla="*/ 6 w 6"/>
                  <a:gd name="T59"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6">
                    <a:moveTo>
                      <a:pt x="6" y="2"/>
                    </a:moveTo>
                    <a:lnTo>
                      <a:pt x="6" y="0"/>
                    </a:lnTo>
                    <a:lnTo>
                      <a:pt x="5" y="0"/>
                    </a:lnTo>
                    <a:lnTo>
                      <a:pt x="5" y="2"/>
                    </a:lnTo>
                    <a:lnTo>
                      <a:pt x="4" y="2"/>
                    </a:lnTo>
                    <a:lnTo>
                      <a:pt x="4" y="4"/>
                    </a:lnTo>
                    <a:lnTo>
                      <a:pt x="4" y="4"/>
                    </a:lnTo>
                    <a:lnTo>
                      <a:pt x="4" y="2"/>
                    </a:lnTo>
                    <a:lnTo>
                      <a:pt x="2" y="2"/>
                    </a:lnTo>
                    <a:lnTo>
                      <a:pt x="2" y="4"/>
                    </a:lnTo>
                    <a:lnTo>
                      <a:pt x="2" y="4"/>
                    </a:lnTo>
                    <a:lnTo>
                      <a:pt x="2" y="2"/>
                    </a:lnTo>
                    <a:lnTo>
                      <a:pt x="1" y="2"/>
                    </a:lnTo>
                    <a:lnTo>
                      <a:pt x="1" y="0"/>
                    </a:lnTo>
                    <a:lnTo>
                      <a:pt x="0" y="0"/>
                    </a:lnTo>
                    <a:lnTo>
                      <a:pt x="0" y="2"/>
                    </a:lnTo>
                    <a:lnTo>
                      <a:pt x="1" y="2"/>
                    </a:lnTo>
                    <a:lnTo>
                      <a:pt x="1" y="4"/>
                    </a:lnTo>
                    <a:lnTo>
                      <a:pt x="2" y="4"/>
                    </a:lnTo>
                    <a:lnTo>
                      <a:pt x="2" y="6"/>
                    </a:lnTo>
                    <a:lnTo>
                      <a:pt x="2" y="6"/>
                    </a:lnTo>
                    <a:lnTo>
                      <a:pt x="2" y="4"/>
                    </a:lnTo>
                    <a:lnTo>
                      <a:pt x="4" y="4"/>
                    </a:lnTo>
                    <a:lnTo>
                      <a:pt x="4" y="6"/>
                    </a:lnTo>
                    <a:lnTo>
                      <a:pt x="4" y="6"/>
                    </a:lnTo>
                    <a:lnTo>
                      <a:pt x="4" y="4"/>
                    </a:lnTo>
                    <a:lnTo>
                      <a:pt x="5" y="4"/>
                    </a:lnTo>
                    <a:lnTo>
                      <a:pt x="5" y="2"/>
                    </a:lnTo>
                    <a:lnTo>
                      <a:pt x="6" y="2"/>
                    </a:lnTo>
                    <a:lnTo>
                      <a:pt x="6"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3" name="Freeform 349"/>
              <p:cNvSpPr>
                <a:spLocks noEditPoints="1"/>
              </p:cNvSpPr>
              <p:nvPr/>
            </p:nvSpPr>
            <p:spPr bwMode="auto">
              <a:xfrm>
                <a:off x="1759861" y="2487464"/>
                <a:ext cx="29890" cy="37365"/>
              </a:xfrm>
              <a:custGeom>
                <a:avLst/>
                <a:gdLst>
                  <a:gd name="T0" fmla="*/ 4 w 4"/>
                  <a:gd name="T1" fmla="*/ 5 h 5"/>
                  <a:gd name="T2" fmla="*/ 4 w 4"/>
                  <a:gd name="T3" fmla="*/ 3 h 5"/>
                  <a:gd name="T4" fmla="*/ 4 w 4"/>
                  <a:gd name="T5" fmla="*/ 3 h 5"/>
                  <a:gd name="T6" fmla="*/ 4 w 4"/>
                  <a:gd name="T7" fmla="*/ 1 h 5"/>
                  <a:gd name="T8" fmla="*/ 3 w 4"/>
                  <a:gd name="T9" fmla="*/ 1 h 5"/>
                  <a:gd name="T10" fmla="*/ 3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4 w 4"/>
                  <a:gd name="T29" fmla="*/ 4 h 5"/>
                  <a:gd name="T30" fmla="*/ 4 w 4"/>
                  <a:gd name="T31" fmla="*/ 5 h 5"/>
                  <a:gd name="T32" fmla="*/ 4 w 4"/>
                  <a:gd name="T33" fmla="*/ 5 h 5"/>
                  <a:gd name="T34" fmla="*/ 4 w 4"/>
                  <a:gd name="T35" fmla="*/ 5 h 5"/>
                  <a:gd name="T36" fmla="*/ 3 w 4"/>
                  <a:gd name="T37" fmla="*/ 3 h 5"/>
                  <a:gd name="T38" fmla="*/ 2 w 4"/>
                  <a:gd name="T39" fmla="*/ 3 h 5"/>
                  <a:gd name="T40" fmla="*/ 2 w 4"/>
                  <a:gd name="T41" fmla="*/ 2 h 5"/>
                  <a:gd name="T42" fmla="*/ 3 w 4"/>
                  <a:gd name="T43" fmla="*/ 2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4" y="3"/>
                    </a:lnTo>
                    <a:lnTo>
                      <a:pt x="4" y="1"/>
                    </a:lnTo>
                    <a:lnTo>
                      <a:pt x="3" y="1"/>
                    </a:lnTo>
                    <a:lnTo>
                      <a:pt x="3" y="0"/>
                    </a:lnTo>
                    <a:lnTo>
                      <a:pt x="2" y="0"/>
                    </a:lnTo>
                    <a:lnTo>
                      <a:pt x="2" y="1"/>
                    </a:lnTo>
                    <a:lnTo>
                      <a:pt x="1" y="1"/>
                    </a:lnTo>
                    <a:lnTo>
                      <a:pt x="1" y="3"/>
                    </a:lnTo>
                    <a:lnTo>
                      <a:pt x="0" y="3"/>
                    </a:lnTo>
                    <a:lnTo>
                      <a:pt x="0" y="5"/>
                    </a:lnTo>
                    <a:lnTo>
                      <a:pt x="1" y="5"/>
                    </a:lnTo>
                    <a:lnTo>
                      <a:pt x="1" y="4"/>
                    </a:lnTo>
                    <a:lnTo>
                      <a:pt x="4" y="4"/>
                    </a:lnTo>
                    <a:lnTo>
                      <a:pt x="4" y="5"/>
                    </a:lnTo>
                    <a:lnTo>
                      <a:pt x="4" y="5"/>
                    </a:lnTo>
                    <a:lnTo>
                      <a:pt x="4"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4" name="Freeform 350"/>
              <p:cNvSpPr>
                <a:spLocks/>
              </p:cNvSpPr>
              <p:nvPr/>
            </p:nvSpPr>
            <p:spPr bwMode="auto">
              <a:xfrm>
                <a:off x="1797226" y="2487464"/>
                <a:ext cx="29890" cy="37365"/>
              </a:xfrm>
              <a:custGeom>
                <a:avLst/>
                <a:gdLst>
                  <a:gd name="T0" fmla="*/ 4 w 4"/>
                  <a:gd name="T1" fmla="*/ 5 h 5"/>
                  <a:gd name="T2" fmla="*/ 4 w 4"/>
                  <a:gd name="T3" fmla="*/ 0 h 5"/>
                  <a:gd name="T4" fmla="*/ 4 w 4"/>
                  <a:gd name="T5" fmla="*/ 0 h 5"/>
                  <a:gd name="T6" fmla="*/ 4 w 4"/>
                  <a:gd name="T7" fmla="*/ 5 h 5"/>
                  <a:gd name="T8" fmla="*/ 1 w 4"/>
                  <a:gd name="T9" fmla="*/ 5 h 5"/>
                  <a:gd name="T10" fmla="*/ 1 w 4"/>
                  <a:gd name="T11" fmla="*/ 0 h 5"/>
                  <a:gd name="T12" fmla="*/ 0 w 4"/>
                  <a:gd name="T13" fmla="*/ 0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4" y="0"/>
                    </a:lnTo>
                    <a:lnTo>
                      <a:pt x="4" y="5"/>
                    </a:lnTo>
                    <a:lnTo>
                      <a:pt x="1" y="5"/>
                    </a:lnTo>
                    <a:lnTo>
                      <a:pt x="1" y="0"/>
                    </a:lnTo>
                    <a:lnTo>
                      <a:pt x="0" y="0"/>
                    </a:lnTo>
                    <a:lnTo>
                      <a:pt x="0" y="5"/>
                    </a:lnTo>
                    <a:lnTo>
                      <a:pt x="1" y="5"/>
                    </a:lnTo>
                    <a:lnTo>
                      <a:pt x="1" y="5"/>
                    </a:lnTo>
                    <a:lnTo>
                      <a:pt x="4" y="5"/>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5" name="Freeform 351"/>
              <p:cNvSpPr>
                <a:spLocks/>
              </p:cNvSpPr>
              <p:nvPr/>
            </p:nvSpPr>
            <p:spPr bwMode="auto">
              <a:xfrm>
                <a:off x="1834586" y="2487464"/>
                <a:ext cx="29890" cy="37365"/>
              </a:xfrm>
              <a:custGeom>
                <a:avLst/>
                <a:gdLst>
                  <a:gd name="T0" fmla="*/ 4 w 4"/>
                  <a:gd name="T1" fmla="*/ 5 h 5"/>
                  <a:gd name="T2" fmla="*/ 4 w 4"/>
                  <a:gd name="T3" fmla="*/ 4 h 5"/>
                  <a:gd name="T4" fmla="*/ 3 w 4"/>
                  <a:gd name="T5" fmla="*/ 4 h 5"/>
                  <a:gd name="T6" fmla="*/ 3 w 4"/>
                  <a:gd name="T7" fmla="*/ 3 h 5"/>
                  <a:gd name="T8" fmla="*/ 3 w 4"/>
                  <a:gd name="T9" fmla="*/ 3 h 5"/>
                  <a:gd name="T10" fmla="*/ 3 w 4"/>
                  <a:gd name="T11" fmla="*/ 3 h 5"/>
                  <a:gd name="T12" fmla="*/ 3 w 4"/>
                  <a:gd name="T13" fmla="*/ 3 h 5"/>
                  <a:gd name="T14" fmla="*/ 3 w 4"/>
                  <a:gd name="T15" fmla="*/ 2 h 5"/>
                  <a:gd name="T16" fmla="*/ 4 w 4"/>
                  <a:gd name="T17" fmla="*/ 2 h 5"/>
                  <a:gd name="T18" fmla="*/ 4 w 4"/>
                  <a:gd name="T19" fmla="*/ 0 h 5"/>
                  <a:gd name="T20" fmla="*/ 3 w 4"/>
                  <a:gd name="T21" fmla="*/ 0 h 5"/>
                  <a:gd name="T22" fmla="*/ 3 w 4"/>
                  <a:gd name="T23" fmla="*/ 2 h 5"/>
                  <a:gd name="T24" fmla="*/ 3 w 4"/>
                  <a:gd name="T25" fmla="*/ 2 h 5"/>
                  <a:gd name="T26" fmla="*/ 3 w 4"/>
                  <a:gd name="T27" fmla="*/ 3 h 5"/>
                  <a:gd name="T28" fmla="*/ 2 w 4"/>
                  <a:gd name="T29" fmla="*/ 3 h 5"/>
                  <a:gd name="T30" fmla="*/ 2 w 4"/>
                  <a:gd name="T31" fmla="*/ 2 h 5"/>
                  <a:gd name="T32" fmla="*/ 1 w 4"/>
                  <a:gd name="T33" fmla="*/ 2 h 5"/>
                  <a:gd name="T34" fmla="*/ 1 w 4"/>
                  <a:gd name="T35" fmla="*/ 0 h 5"/>
                  <a:gd name="T36" fmla="*/ 0 w 4"/>
                  <a:gd name="T37" fmla="*/ 0 h 5"/>
                  <a:gd name="T38" fmla="*/ 0 w 4"/>
                  <a:gd name="T39" fmla="*/ 2 h 5"/>
                  <a:gd name="T40" fmla="*/ 1 w 4"/>
                  <a:gd name="T41" fmla="*/ 2 h 5"/>
                  <a:gd name="T42" fmla="*/ 1 w 4"/>
                  <a:gd name="T43" fmla="*/ 3 h 5"/>
                  <a:gd name="T44" fmla="*/ 2 w 4"/>
                  <a:gd name="T45" fmla="*/ 3 h 5"/>
                  <a:gd name="T46" fmla="*/ 2 w 4"/>
                  <a:gd name="T47" fmla="*/ 3 h 5"/>
                  <a:gd name="T48" fmla="*/ 1 w 4"/>
                  <a:gd name="T49" fmla="*/ 3 h 5"/>
                  <a:gd name="T50" fmla="*/ 1 w 4"/>
                  <a:gd name="T51" fmla="*/ 4 h 5"/>
                  <a:gd name="T52" fmla="*/ 0 w 4"/>
                  <a:gd name="T53" fmla="*/ 4 h 5"/>
                  <a:gd name="T54" fmla="*/ 0 w 4"/>
                  <a:gd name="T55" fmla="*/ 5 h 5"/>
                  <a:gd name="T56" fmla="*/ 1 w 4"/>
                  <a:gd name="T57" fmla="*/ 5 h 5"/>
                  <a:gd name="T58" fmla="*/ 1 w 4"/>
                  <a:gd name="T59" fmla="*/ 4 h 5"/>
                  <a:gd name="T60" fmla="*/ 2 w 4"/>
                  <a:gd name="T61" fmla="*/ 4 h 5"/>
                  <a:gd name="T62" fmla="*/ 2 w 4"/>
                  <a:gd name="T63" fmla="*/ 3 h 5"/>
                  <a:gd name="T64" fmla="*/ 3 w 4"/>
                  <a:gd name="T65" fmla="*/ 3 h 5"/>
                  <a:gd name="T66" fmla="*/ 3 w 4"/>
                  <a:gd name="T67" fmla="*/ 4 h 5"/>
                  <a:gd name="T68" fmla="*/ 3 w 4"/>
                  <a:gd name="T69" fmla="*/ 4 h 5"/>
                  <a:gd name="T70" fmla="*/ 3 w 4"/>
                  <a:gd name="T71" fmla="*/ 5 h 5"/>
                  <a:gd name="T72" fmla="*/ 4 w 4"/>
                  <a:gd name="T73" fmla="*/ 5 h 5"/>
                  <a:gd name="T74" fmla="*/ 4 w 4"/>
                  <a:gd name="T7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 h="5">
                    <a:moveTo>
                      <a:pt x="4" y="5"/>
                    </a:moveTo>
                    <a:lnTo>
                      <a:pt x="4" y="4"/>
                    </a:lnTo>
                    <a:lnTo>
                      <a:pt x="3" y="4"/>
                    </a:lnTo>
                    <a:lnTo>
                      <a:pt x="3" y="3"/>
                    </a:lnTo>
                    <a:lnTo>
                      <a:pt x="3" y="3"/>
                    </a:lnTo>
                    <a:lnTo>
                      <a:pt x="3" y="3"/>
                    </a:lnTo>
                    <a:lnTo>
                      <a:pt x="3" y="3"/>
                    </a:lnTo>
                    <a:lnTo>
                      <a:pt x="3" y="2"/>
                    </a:lnTo>
                    <a:lnTo>
                      <a:pt x="4" y="2"/>
                    </a:lnTo>
                    <a:lnTo>
                      <a:pt x="4" y="0"/>
                    </a:lnTo>
                    <a:lnTo>
                      <a:pt x="3" y="0"/>
                    </a:lnTo>
                    <a:lnTo>
                      <a:pt x="3" y="2"/>
                    </a:lnTo>
                    <a:lnTo>
                      <a:pt x="3" y="2"/>
                    </a:lnTo>
                    <a:lnTo>
                      <a:pt x="3" y="3"/>
                    </a:lnTo>
                    <a:lnTo>
                      <a:pt x="2" y="3"/>
                    </a:lnTo>
                    <a:lnTo>
                      <a:pt x="2" y="2"/>
                    </a:lnTo>
                    <a:lnTo>
                      <a:pt x="1" y="2"/>
                    </a:lnTo>
                    <a:lnTo>
                      <a:pt x="1" y="0"/>
                    </a:lnTo>
                    <a:lnTo>
                      <a:pt x="0" y="0"/>
                    </a:lnTo>
                    <a:lnTo>
                      <a:pt x="0" y="2"/>
                    </a:lnTo>
                    <a:lnTo>
                      <a:pt x="1" y="2"/>
                    </a:lnTo>
                    <a:lnTo>
                      <a:pt x="1" y="3"/>
                    </a:lnTo>
                    <a:lnTo>
                      <a:pt x="2" y="3"/>
                    </a:lnTo>
                    <a:lnTo>
                      <a:pt x="2" y="3"/>
                    </a:lnTo>
                    <a:lnTo>
                      <a:pt x="1" y="3"/>
                    </a:lnTo>
                    <a:lnTo>
                      <a:pt x="1" y="4"/>
                    </a:lnTo>
                    <a:lnTo>
                      <a:pt x="0" y="4"/>
                    </a:lnTo>
                    <a:lnTo>
                      <a:pt x="0" y="5"/>
                    </a:lnTo>
                    <a:lnTo>
                      <a:pt x="1" y="5"/>
                    </a:lnTo>
                    <a:lnTo>
                      <a:pt x="1" y="4"/>
                    </a:lnTo>
                    <a:lnTo>
                      <a:pt x="2" y="4"/>
                    </a:lnTo>
                    <a:lnTo>
                      <a:pt x="2" y="3"/>
                    </a:lnTo>
                    <a:lnTo>
                      <a:pt x="3" y="3"/>
                    </a:lnTo>
                    <a:lnTo>
                      <a:pt x="3"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6" name="Freeform 352"/>
              <p:cNvSpPr>
                <a:spLocks/>
              </p:cNvSpPr>
              <p:nvPr/>
            </p:nvSpPr>
            <p:spPr bwMode="auto">
              <a:xfrm>
                <a:off x="1894366" y="2487464"/>
                <a:ext cx="22420" cy="37365"/>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7" name="Freeform 353"/>
              <p:cNvSpPr>
                <a:spLocks noEditPoints="1"/>
              </p:cNvSpPr>
              <p:nvPr/>
            </p:nvSpPr>
            <p:spPr bwMode="auto">
              <a:xfrm>
                <a:off x="1924256" y="2487464"/>
                <a:ext cx="29890" cy="37365"/>
              </a:xfrm>
              <a:custGeom>
                <a:avLst/>
                <a:gdLst>
                  <a:gd name="T0" fmla="*/ 4 w 4"/>
                  <a:gd name="T1" fmla="*/ 5 h 5"/>
                  <a:gd name="T2" fmla="*/ 4 w 4"/>
                  <a:gd name="T3" fmla="*/ 1 h 5"/>
                  <a:gd name="T4" fmla="*/ 3 w 4"/>
                  <a:gd name="T5" fmla="*/ 1 h 5"/>
                  <a:gd name="T6" fmla="*/ 3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8" name="Freeform 354"/>
              <p:cNvSpPr>
                <a:spLocks noEditPoints="1"/>
              </p:cNvSpPr>
              <p:nvPr/>
            </p:nvSpPr>
            <p:spPr bwMode="auto">
              <a:xfrm>
                <a:off x="1961621" y="2487464"/>
                <a:ext cx="29890" cy="37365"/>
              </a:xfrm>
              <a:custGeom>
                <a:avLst/>
                <a:gdLst>
                  <a:gd name="T0" fmla="*/ 4 w 4"/>
                  <a:gd name="T1" fmla="*/ 5 h 5"/>
                  <a:gd name="T2" fmla="*/ 4 w 4"/>
                  <a:gd name="T3" fmla="*/ 3 h 5"/>
                  <a:gd name="T4" fmla="*/ 3 w 4"/>
                  <a:gd name="T5" fmla="*/ 3 h 5"/>
                  <a:gd name="T6" fmla="*/ 3 w 4"/>
                  <a:gd name="T7" fmla="*/ 1 h 5"/>
                  <a:gd name="T8" fmla="*/ 2 w 4"/>
                  <a:gd name="T9" fmla="*/ 1 h 5"/>
                  <a:gd name="T10" fmla="*/ 2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3 w 4"/>
                  <a:gd name="T29" fmla="*/ 4 h 5"/>
                  <a:gd name="T30" fmla="*/ 3 w 4"/>
                  <a:gd name="T31" fmla="*/ 5 h 5"/>
                  <a:gd name="T32" fmla="*/ 4 w 4"/>
                  <a:gd name="T33" fmla="*/ 5 h 5"/>
                  <a:gd name="T34" fmla="*/ 4 w 4"/>
                  <a:gd name="T35" fmla="*/ 5 h 5"/>
                  <a:gd name="T36" fmla="*/ 2 w 4"/>
                  <a:gd name="T37" fmla="*/ 3 h 5"/>
                  <a:gd name="T38" fmla="*/ 2 w 4"/>
                  <a:gd name="T39" fmla="*/ 3 h 5"/>
                  <a:gd name="T40" fmla="*/ 2 w 4"/>
                  <a:gd name="T41" fmla="*/ 2 h 5"/>
                  <a:gd name="T42" fmla="*/ 2 w 4"/>
                  <a:gd name="T43" fmla="*/ 2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1"/>
                    </a:lnTo>
                    <a:lnTo>
                      <a:pt x="2" y="1"/>
                    </a:lnTo>
                    <a:lnTo>
                      <a:pt x="2" y="0"/>
                    </a:lnTo>
                    <a:lnTo>
                      <a:pt x="2" y="0"/>
                    </a:lnTo>
                    <a:lnTo>
                      <a:pt x="2" y="1"/>
                    </a:lnTo>
                    <a:lnTo>
                      <a:pt x="1" y="1"/>
                    </a:lnTo>
                    <a:lnTo>
                      <a:pt x="1" y="3"/>
                    </a:lnTo>
                    <a:lnTo>
                      <a:pt x="0" y="3"/>
                    </a:lnTo>
                    <a:lnTo>
                      <a:pt x="0" y="5"/>
                    </a:lnTo>
                    <a:lnTo>
                      <a:pt x="1" y="5"/>
                    </a:lnTo>
                    <a:lnTo>
                      <a:pt x="1" y="4"/>
                    </a:lnTo>
                    <a:lnTo>
                      <a:pt x="3" y="4"/>
                    </a:lnTo>
                    <a:lnTo>
                      <a:pt x="3" y="5"/>
                    </a:lnTo>
                    <a:lnTo>
                      <a:pt x="4" y="5"/>
                    </a:lnTo>
                    <a:lnTo>
                      <a:pt x="4" y="5"/>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19" name="Freeform 355"/>
              <p:cNvSpPr>
                <a:spLocks noEditPoints="1"/>
              </p:cNvSpPr>
              <p:nvPr/>
            </p:nvSpPr>
            <p:spPr bwMode="auto">
              <a:xfrm>
                <a:off x="1998982" y="2487464"/>
                <a:ext cx="29890" cy="37365"/>
              </a:xfrm>
              <a:custGeom>
                <a:avLst/>
                <a:gdLst>
                  <a:gd name="T0" fmla="*/ 4 w 4"/>
                  <a:gd name="T1" fmla="*/ 4 h 5"/>
                  <a:gd name="T2" fmla="*/ 4 w 4"/>
                  <a:gd name="T3" fmla="*/ 1 h 5"/>
                  <a:gd name="T4" fmla="*/ 3 w 4"/>
                  <a:gd name="T5" fmla="*/ 1 h 5"/>
                  <a:gd name="T6" fmla="*/ 3 w 4"/>
                  <a:gd name="T7" fmla="*/ 1 h 5"/>
                  <a:gd name="T8" fmla="*/ 3 w 4"/>
                  <a:gd name="T9" fmla="*/ 1 h 5"/>
                  <a:gd name="T10" fmla="*/ 3 w 4"/>
                  <a:gd name="T11" fmla="*/ 0 h 5"/>
                  <a:gd name="T12" fmla="*/ 0 w 4"/>
                  <a:gd name="T13" fmla="*/ 0 h 5"/>
                  <a:gd name="T14" fmla="*/ 0 w 4"/>
                  <a:gd name="T15" fmla="*/ 5 h 5"/>
                  <a:gd name="T16" fmla="*/ 3 w 4"/>
                  <a:gd name="T17" fmla="*/ 5 h 5"/>
                  <a:gd name="T18" fmla="*/ 3 w 4"/>
                  <a:gd name="T19" fmla="*/ 5 h 5"/>
                  <a:gd name="T20" fmla="*/ 3 w 4"/>
                  <a:gd name="T21" fmla="*/ 5 h 5"/>
                  <a:gd name="T22" fmla="*/ 3 w 4"/>
                  <a:gd name="T23" fmla="*/ 4 h 5"/>
                  <a:gd name="T24" fmla="*/ 4 w 4"/>
                  <a:gd name="T25" fmla="*/ 4 h 5"/>
                  <a:gd name="T26" fmla="*/ 4 w 4"/>
                  <a:gd name="T27" fmla="*/ 4 h 5"/>
                  <a:gd name="T28" fmla="*/ 3 w 4"/>
                  <a:gd name="T29" fmla="*/ 4 h 5"/>
                  <a:gd name="T30" fmla="*/ 3 w 4"/>
                  <a:gd name="T31" fmla="*/ 4 h 5"/>
                  <a:gd name="T32" fmla="*/ 3 w 4"/>
                  <a:gd name="T33" fmla="*/ 5 h 5"/>
                  <a:gd name="T34" fmla="*/ 1 w 4"/>
                  <a:gd name="T35" fmla="*/ 5 h 5"/>
                  <a:gd name="T36" fmla="*/ 1 w 4"/>
                  <a:gd name="T37" fmla="*/ 1 h 5"/>
                  <a:gd name="T38" fmla="*/ 3 w 4"/>
                  <a:gd name="T39" fmla="*/ 1 h 5"/>
                  <a:gd name="T40" fmla="*/ 3 w 4"/>
                  <a:gd name="T41" fmla="*/ 1 h 5"/>
                  <a:gd name="T42" fmla="*/ 3 w 4"/>
                  <a:gd name="T43" fmla="*/ 1 h 5"/>
                  <a:gd name="T44" fmla="*/ 3 w 4"/>
                  <a:gd name="T45" fmla="*/ 4 h 5"/>
                  <a:gd name="T46" fmla="*/ 3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1"/>
                    </a:lnTo>
                    <a:lnTo>
                      <a:pt x="3" y="1"/>
                    </a:lnTo>
                    <a:lnTo>
                      <a:pt x="3" y="1"/>
                    </a:lnTo>
                    <a:lnTo>
                      <a:pt x="3" y="1"/>
                    </a:lnTo>
                    <a:lnTo>
                      <a:pt x="3" y="0"/>
                    </a:lnTo>
                    <a:lnTo>
                      <a:pt x="0" y="0"/>
                    </a:lnTo>
                    <a:lnTo>
                      <a:pt x="0" y="5"/>
                    </a:lnTo>
                    <a:lnTo>
                      <a:pt x="3" y="5"/>
                    </a:lnTo>
                    <a:lnTo>
                      <a:pt x="3" y="5"/>
                    </a:lnTo>
                    <a:lnTo>
                      <a:pt x="3" y="5"/>
                    </a:lnTo>
                    <a:lnTo>
                      <a:pt x="3" y="4"/>
                    </a:lnTo>
                    <a:lnTo>
                      <a:pt x="4" y="4"/>
                    </a:lnTo>
                    <a:lnTo>
                      <a:pt x="4" y="4"/>
                    </a:lnTo>
                    <a:close/>
                    <a:moveTo>
                      <a:pt x="3" y="4"/>
                    </a:moveTo>
                    <a:lnTo>
                      <a:pt x="3" y="4"/>
                    </a:lnTo>
                    <a:lnTo>
                      <a:pt x="3" y="5"/>
                    </a:lnTo>
                    <a:lnTo>
                      <a:pt x="1" y="5"/>
                    </a:lnTo>
                    <a:lnTo>
                      <a:pt x="1" y="1"/>
                    </a:lnTo>
                    <a:lnTo>
                      <a:pt x="3" y="1"/>
                    </a:lnTo>
                    <a:lnTo>
                      <a:pt x="3"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0" name="Freeform 356"/>
              <p:cNvSpPr>
                <a:spLocks/>
              </p:cNvSpPr>
              <p:nvPr/>
            </p:nvSpPr>
            <p:spPr bwMode="auto">
              <a:xfrm>
                <a:off x="2223157" y="2487464"/>
                <a:ext cx="37365" cy="37365"/>
              </a:xfrm>
              <a:custGeom>
                <a:avLst/>
                <a:gdLst>
                  <a:gd name="T0" fmla="*/ 5 w 5"/>
                  <a:gd name="T1" fmla="*/ 5 h 5"/>
                  <a:gd name="T2" fmla="*/ 5 w 5"/>
                  <a:gd name="T3" fmla="*/ 0 h 5"/>
                  <a:gd name="T4" fmla="*/ 4 w 5"/>
                  <a:gd name="T5" fmla="*/ 0 h 5"/>
                  <a:gd name="T6" fmla="*/ 4 w 5"/>
                  <a:gd name="T7" fmla="*/ 1 h 5"/>
                  <a:gd name="T8" fmla="*/ 4 w 5"/>
                  <a:gd name="T9" fmla="*/ 1 h 5"/>
                  <a:gd name="T10" fmla="*/ 4 w 5"/>
                  <a:gd name="T11" fmla="*/ 1 h 5"/>
                  <a:gd name="T12" fmla="*/ 3 w 5"/>
                  <a:gd name="T13" fmla="*/ 1 h 5"/>
                  <a:gd name="T14" fmla="*/ 3 w 5"/>
                  <a:gd name="T15" fmla="*/ 3 h 5"/>
                  <a:gd name="T16" fmla="*/ 2 w 5"/>
                  <a:gd name="T17" fmla="*/ 3 h 5"/>
                  <a:gd name="T18" fmla="*/ 2 w 5"/>
                  <a:gd name="T19" fmla="*/ 1 h 5"/>
                  <a:gd name="T20" fmla="*/ 1 w 5"/>
                  <a:gd name="T21" fmla="*/ 1 h 5"/>
                  <a:gd name="T22" fmla="*/ 1 w 5"/>
                  <a:gd name="T23" fmla="*/ 1 h 5"/>
                  <a:gd name="T24" fmla="*/ 0 w 5"/>
                  <a:gd name="T25" fmla="*/ 1 h 5"/>
                  <a:gd name="T26" fmla="*/ 0 w 5"/>
                  <a:gd name="T27" fmla="*/ 0 h 5"/>
                  <a:gd name="T28" fmla="*/ 0 w 5"/>
                  <a:gd name="T29" fmla="*/ 0 h 5"/>
                  <a:gd name="T30" fmla="*/ 0 w 5"/>
                  <a:gd name="T31" fmla="*/ 5 h 5"/>
                  <a:gd name="T32" fmla="*/ 0 w 5"/>
                  <a:gd name="T33" fmla="*/ 5 h 5"/>
                  <a:gd name="T34" fmla="*/ 0 w 5"/>
                  <a:gd name="T35" fmla="*/ 1 h 5"/>
                  <a:gd name="T36" fmla="*/ 1 w 5"/>
                  <a:gd name="T37" fmla="*/ 1 h 5"/>
                  <a:gd name="T38" fmla="*/ 1 w 5"/>
                  <a:gd name="T39" fmla="*/ 3 h 5"/>
                  <a:gd name="T40" fmla="*/ 2 w 5"/>
                  <a:gd name="T41" fmla="*/ 3 h 5"/>
                  <a:gd name="T42" fmla="*/ 2 w 5"/>
                  <a:gd name="T43" fmla="*/ 3 h 5"/>
                  <a:gd name="T44" fmla="*/ 3 w 5"/>
                  <a:gd name="T45" fmla="*/ 3 h 5"/>
                  <a:gd name="T46" fmla="*/ 3 w 5"/>
                  <a:gd name="T47" fmla="*/ 3 h 5"/>
                  <a:gd name="T48" fmla="*/ 4 w 5"/>
                  <a:gd name="T49" fmla="*/ 3 h 5"/>
                  <a:gd name="T50" fmla="*/ 4 w 5"/>
                  <a:gd name="T51" fmla="*/ 1 h 5"/>
                  <a:gd name="T52" fmla="*/ 4 w 5"/>
                  <a:gd name="T53" fmla="*/ 1 h 5"/>
                  <a:gd name="T54" fmla="*/ 4 w 5"/>
                  <a:gd name="T55" fmla="*/ 5 h 5"/>
                  <a:gd name="T56" fmla="*/ 5 w 5"/>
                  <a:gd name="T57" fmla="*/ 5 h 5"/>
                  <a:gd name="T58" fmla="*/ 5 w 5"/>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5">
                    <a:moveTo>
                      <a:pt x="5" y="5"/>
                    </a:moveTo>
                    <a:lnTo>
                      <a:pt x="5" y="0"/>
                    </a:lnTo>
                    <a:lnTo>
                      <a:pt x="4" y="0"/>
                    </a:lnTo>
                    <a:lnTo>
                      <a:pt x="4" y="1"/>
                    </a:lnTo>
                    <a:lnTo>
                      <a:pt x="4" y="1"/>
                    </a:lnTo>
                    <a:lnTo>
                      <a:pt x="4" y="1"/>
                    </a:lnTo>
                    <a:lnTo>
                      <a:pt x="3" y="1"/>
                    </a:lnTo>
                    <a:lnTo>
                      <a:pt x="3" y="3"/>
                    </a:lnTo>
                    <a:lnTo>
                      <a:pt x="2" y="3"/>
                    </a:lnTo>
                    <a:lnTo>
                      <a:pt x="2" y="1"/>
                    </a:lnTo>
                    <a:lnTo>
                      <a:pt x="1" y="1"/>
                    </a:lnTo>
                    <a:lnTo>
                      <a:pt x="1" y="1"/>
                    </a:lnTo>
                    <a:lnTo>
                      <a:pt x="0" y="1"/>
                    </a:lnTo>
                    <a:lnTo>
                      <a:pt x="0" y="0"/>
                    </a:lnTo>
                    <a:lnTo>
                      <a:pt x="0" y="0"/>
                    </a:lnTo>
                    <a:lnTo>
                      <a:pt x="0" y="5"/>
                    </a:lnTo>
                    <a:lnTo>
                      <a:pt x="0" y="5"/>
                    </a:lnTo>
                    <a:lnTo>
                      <a:pt x="0" y="1"/>
                    </a:lnTo>
                    <a:lnTo>
                      <a:pt x="1" y="1"/>
                    </a:lnTo>
                    <a:lnTo>
                      <a:pt x="1" y="3"/>
                    </a:lnTo>
                    <a:lnTo>
                      <a:pt x="2" y="3"/>
                    </a:lnTo>
                    <a:lnTo>
                      <a:pt x="2" y="3"/>
                    </a:lnTo>
                    <a:lnTo>
                      <a:pt x="3" y="3"/>
                    </a:lnTo>
                    <a:lnTo>
                      <a:pt x="3" y="3"/>
                    </a:lnTo>
                    <a:lnTo>
                      <a:pt x="4" y="3"/>
                    </a:lnTo>
                    <a:lnTo>
                      <a:pt x="4" y="1"/>
                    </a:lnTo>
                    <a:lnTo>
                      <a:pt x="4" y="1"/>
                    </a:lnTo>
                    <a:lnTo>
                      <a:pt x="4"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1" name="Freeform 357"/>
              <p:cNvSpPr>
                <a:spLocks/>
              </p:cNvSpPr>
              <p:nvPr/>
            </p:nvSpPr>
            <p:spPr bwMode="auto">
              <a:xfrm>
                <a:off x="2267992" y="2487464"/>
                <a:ext cx="44835" cy="37365"/>
              </a:xfrm>
              <a:custGeom>
                <a:avLst/>
                <a:gdLst>
                  <a:gd name="T0" fmla="*/ 6 w 6"/>
                  <a:gd name="T1" fmla="*/ 3 h 5"/>
                  <a:gd name="T2" fmla="*/ 6 w 6"/>
                  <a:gd name="T3" fmla="*/ 0 h 5"/>
                  <a:gd name="T4" fmla="*/ 5 w 6"/>
                  <a:gd name="T5" fmla="*/ 0 h 5"/>
                  <a:gd name="T6" fmla="*/ 5 w 6"/>
                  <a:gd name="T7" fmla="*/ 3 h 5"/>
                  <a:gd name="T8" fmla="*/ 4 w 6"/>
                  <a:gd name="T9" fmla="*/ 3 h 5"/>
                  <a:gd name="T10" fmla="*/ 4 w 6"/>
                  <a:gd name="T11" fmla="*/ 4 h 5"/>
                  <a:gd name="T12" fmla="*/ 4 w 6"/>
                  <a:gd name="T13" fmla="*/ 4 h 5"/>
                  <a:gd name="T14" fmla="*/ 4 w 6"/>
                  <a:gd name="T15" fmla="*/ 3 h 5"/>
                  <a:gd name="T16" fmla="*/ 2 w 6"/>
                  <a:gd name="T17" fmla="*/ 3 h 5"/>
                  <a:gd name="T18" fmla="*/ 2 w 6"/>
                  <a:gd name="T19" fmla="*/ 4 h 5"/>
                  <a:gd name="T20" fmla="*/ 2 w 6"/>
                  <a:gd name="T21" fmla="*/ 4 h 5"/>
                  <a:gd name="T22" fmla="*/ 2 w 6"/>
                  <a:gd name="T23" fmla="*/ 3 h 5"/>
                  <a:gd name="T24" fmla="*/ 1 w 6"/>
                  <a:gd name="T25" fmla="*/ 3 h 5"/>
                  <a:gd name="T26" fmla="*/ 1 w 6"/>
                  <a:gd name="T27" fmla="*/ 0 h 5"/>
                  <a:gd name="T28" fmla="*/ 0 w 6"/>
                  <a:gd name="T29" fmla="*/ 0 h 5"/>
                  <a:gd name="T30" fmla="*/ 0 w 6"/>
                  <a:gd name="T31" fmla="*/ 3 h 5"/>
                  <a:gd name="T32" fmla="*/ 1 w 6"/>
                  <a:gd name="T33" fmla="*/ 3 h 5"/>
                  <a:gd name="T34" fmla="*/ 1 w 6"/>
                  <a:gd name="T35" fmla="*/ 4 h 5"/>
                  <a:gd name="T36" fmla="*/ 2 w 6"/>
                  <a:gd name="T37" fmla="*/ 4 h 5"/>
                  <a:gd name="T38" fmla="*/ 2 w 6"/>
                  <a:gd name="T39" fmla="*/ 5 h 5"/>
                  <a:gd name="T40" fmla="*/ 2 w 6"/>
                  <a:gd name="T41" fmla="*/ 5 h 5"/>
                  <a:gd name="T42" fmla="*/ 2 w 6"/>
                  <a:gd name="T43" fmla="*/ 4 h 5"/>
                  <a:gd name="T44" fmla="*/ 4 w 6"/>
                  <a:gd name="T45" fmla="*/ 4 h 5"/>
                  <a:gd name="T46" fmla="*/ 4 w 6"/>
                  <a:gd name="T47" fmla="*/ 5 h 5"/>
                  <a:gd name="T48" fmla="*/ 4 w 6"/>
                  <a:gd name="T49" fmla="*/ 5 h 5"/>
                  <a:gd name="T50" fmla="*/ 4 w 6"/>
                  <a:gd name="T51" fmla="*/ 4 h 5"/>
                  <a:gd name="T52" fmla="*/ 5 w 6"/>
                  <a:gd name="T53" fmla="*/ 4 h 5"/>
                  <a:gd name="T54" fmla="*/ 5 w 6"/>
                  <a:gd name="T55" fmla="*/ 3 h 5"/>
                  <a:gd name="T56" fmla="*/ 6 w 6"/>
                  <a:gd name="T57" fmla="*/ 3 h 5"/>
                  <a:gd name="T58" fmla="*/ 6 w 6"/>
                  <a:gd name="T59"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5">
                    <a:moveTo>
                      <a:pt x="6" y="3"/>
                    </a:moveTo>
                    <a:lnTo>
                      <a:pt x="6" y="0"/>
                    </a:lnTo>
                    <a:lnTo>
                      <a:pt x="5" y="0"/>
                    </a:lnTo>
                    <a:lnTo>
                      <a:pt x="5" y="3"/>
                    </a:lnTo>
                    <a:lnTo>
                      <a:pt x="4" y="3"/>
                    </a:lnTo>
                    <a:lnTo>
                      <a:pt x="4" y="4"/>
                    </a:lnTo>
                    <a:lnTo>
                      <a:pt x="4" y="4"/>
                    </a:lnTo>
                    <a:lnTo>
                      <a:pt x="4" y="3"/>
                    </a:lnTo>
                    <a:lnTo>
                      <a:pt x="2" y="3"/>
                    </a:lnTo>
                    <a:lnTo>
                      <a:pt x="2" y="4"/>
                    </a:lnTo>
                    <a:lnTo>
                      <a:pt x="2" y="4"/>
                    </a:lnTo>
                    <a:lnTo>
                      <a:pt x="2" y="3"/>
                    </a:lnTo>
                    <a:lnTo>
                      <a:pt x="1" y="3"/>
                    </a:lnTo>
                    <a:lnTo>
                      <a:pt x="1" y="0"/>
                    </a:lnTo>
                    <a:lnTo>
                      <a:pt x="0" y="0"/>
                    </a:lnTo>
                    <a:lnTo>
                      <a:pt x="0" y="3"/>
                    </a:lnTo>
                    <a:lnTo>
                      <a:pt x="1" y="3"/>
                    </a:lnTo>
                    <a:lnTo>
                      <a:pt x="1" y="4"/>
                    </a:lnTo>
                    <a:lnTo>
                      <a:pt x="2" y="4"/>
                    </a:lnTo>
                    <a:lnTo>
                      <a:pt x="2" y="5"/>
                    </a:lnTo>
                    <a:lnTo>
                      <a:pt x="2" y="5"/>
                    </a:lnTo>
                    <a:lnTo>
                      <a:pt x="2" y="4"/>
                    </a:lnTo>
                    <a:lnTo>
                      <a:pt x="4" y="4"/>
                    </a:lnTo>
                    <a:lnTo>
                      <a:pt x="4" y="5"/>
                    </a:lnTo>
                    <a:lnTo>
                      <a:pt x="4" y="5"/>
                    </a:lnTo>
                    <a:lnTo>
                      <a:pt x="4" y="4"/>
                    </a:lnTo>
                    <a:lnTo>
                      <a:pt x="5" y="4"/>
                    </a:lnTo>
                    <a:lnTo>
                      <a:pt x="5" y="3"/>
                    </a:lnTo>
                    <a:lnTo>
                      <a:pt x="6" y="3"/>
                    </a:lnTo>
                    <a:lnTo>
                      <a:pt x="6"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2" name="Freeform 358"/>
              <p:cNvSpPr>
                <a:spLocks/>
              </p:cNvSpPr>
              <p:nvPr/>
            </p:nvSpPr>
            <p:spPr bwMode="auto">
              <a:xfrm>
                <a:off x="2566893" y="2338013"/>
                <a:ext cx="14945" cy="37365"/>
              </a:xfrm>
              <a:custGeom>
                <a:avLst/>
                <a:gdLst>
                  <a:gd name="T0" fmla="*/ 2 w 2"/>
                  <a:gd name="T1" fmla="*/ 5 h 5"/>
                  <a:gd name="T2" fmla="*/ 2 w 2"/>
                  <a:gd name="T3" fmla="*/ 0 h 5"/>
                  <a:gd name="T4" fmla="*/ 2 w 2"/>
                  <a:gd name="T5" fmla="*/ 0 h 5"/>
                  <a:gd name="T6" fmla="*/ 2 w 2"/>
                  <a:gd name="T7" fmla="*/ 0 h 5"/>
                  <a:gd name="T8" fmla="*/ 1 w 2"/>
                  <a:gd name="T9" fmla="*/ 0 h 5"/>
                  <a:gd name="T10" fmla="*/ 1 w 2"/>
                  <a:gd name="T11" fmla="*/ 2 h 5"/>
                  <a:gd name="T12" fmla="*/ 0 w 2"/>
                  <a:gd name="T13" fmla="*/ 2 h 5"/>
                  <a:gd name="T14" fmla="*/ 0 w 2"/>
                  <a:gd name="T15" fmla="*/ 2 h 5"/>
                  <a:gd name="T16" fmla="*/ 1 w 2"/>
                  <a:gd name="T17" fmla="*/ 2 h 5"/>
                  <a:gd name="T18" fmla="*/ 1 w 2"/>
                  <a:gd name="T19" fmla="*/ 2 h 5"/>
                  <a:gd name="T20" fmla="*/ 2 w 2"/>
                  <a:gd name="T21" fmla="*/ 2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0"/>
                    </a:lnTo>
                    <a:lnTo>
                      <a:pt x="1" y="0"/>
                    </a:lnTo>
                    <a:lnTo>
                      <a:pt x="1" y="2"/>
                    </a:lnTo>
                    <a:lnTo>
                      <a:pt x="0" y="2"/>
                    </a:lnTo>
                    <a:lnTo>
                      <a:pt x="0" y="2"/>
                    </a:lnTo>
                    <a:lnTo>
                      <a:pt x="1" y="2"/>
                    </a:lnTo>
                    <a:lnTo>
                      <a:pt x="1" y="2"/>
                    </a:lnTo>
                    <a:lnTo>
                      <a:pt x="2" y="2"/>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3" name="Freeform 359"/>
              <p:cNvSpPr>
                <a:spLocks/>
              </p:cNvSpPr>
              <p:nvPr/>
            </p:nvSpPr>
            <p:spPr bwMode="auto">
              <a:xfrm>
                <a:off x="2589313" y="2375374"/>
                <a:ext cx="7475"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4" name="Freeform 360"/>
              <p:cNvSpPr>
                <a:spLocks noEditPoints="1"/>
              </p:cNvSpPr>
              <p:nvPr/>
            </p:nvSpPr>
            <p:spPr bwMode="auto">
              <a:xfrm>
                <a:off x="2604258" y="2338013"/>
                <a:ext cx="29890" cy="37365"/>
              </a:xfrm>
              <a:custGeom>
                <a:avLst/>
                <a:gdLst>
                  <a:gd name="T0" fmla="*/ 4 w 4"/>
                  <a:gd name="T1" fmla="*/ 5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5" name="Freeform 361"/>
              <p:cNvSpPr>
                <a:spLocks noEditPoints="1"/>
              </p:cNvSpPr>
              <p:nvPr/>
            </p:nvSpPr>
            <p:spPr bwMode="auto">
              <a:xfrm>
                <a:off x="2641618" y="2338013"/>
                <a:ext cx="29890" cy="37365"/>
              </a:xfrm>
              <a:custGeom>
                <a:avLst/>
                <a:gdLst>
                  <a:gd name="T0" fmla="*/ 4 w 4"/>
                  <a:gd name="T1" fmla="*/ 5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6" name="Freeform 362"/>
              <p:cNvSpPr>
                <a:spLocks noEditPoints="1"/>
              </p:cNvSpPr>
              <p:nvPr/>
            </p:nvSpPr>
            <p:spPr bwMode="auto">
              <a:xfrm>
                <a:off x="2678983" y="2338013"/>
                <a:ext cx="29890" cy="37365"/>
              </a:xfrm>
              <a:custGeom>
                <a:avLst/>
                <a:gdLst>
                  <a:gd name="T0" fmla="*/ 4 w 4"/>
                  <a:gd name="T1" fmla="*/ 5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7" name="Freeform 363"/>
              <p:cNvSpPr>
                <a:spLocks/>
              </p:cNvSpPr>
              <p:nvPr/>
            </p:nvSpPr>
            <p:spPr bwMode="auto">
              <a:xfrm>
                <a:off x="2566893" y="2412739"/>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2 h 6"/>
                  <a:gd name="T16" fmla="*/ 1 w 2"/>
                  <a:gd name="T17" fmla="*/ 2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2"/>
                    </a:lnTo>
                    <a:lnTo>
                      <a:pt x="1" y="2"/>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8" name="Freeform 364"/>
              <p:cNvSpPr>
                <a:spLocks/>
              </p:cNvSpPr>
              <p:nvPr/>
            </p:nvSpPr>
            <p:spPr bwMode="auto">
              <a:xfrm>
                <a:off x="2589313" y="2450099"/>
                <a:ext cx="7475" cy="7475"/>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29" name="Freeform 365"/>
              <p:cNvSpPr>
                <a:spLocks noEditPoints="1"/>
              </p:cNvSpPr>
              <p:nvPr/>
            </p:nvSpPr>
            <p:spPr bwMode="auto">
              <a:xfrm>
                <a:off x="2604258" y="241273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0" name="Freeform 366"/>
              <p:cNvSpPr>
                <a:spLocks noEditPoints="1"/>
              </p:cNvSpPr>
              <p:nvPr/>
            </p:nvSpPr>
            <p:spPr bwMode="auto">
              <a:xfrm>
                <a:off x="2641618" y="241273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1" name="Freeform 367"/>
              <p:cNvSpPr>
                <a:spLocks noEditPoints="1"/>
              </p:cNvSpPr>
              <p:nvPr/>
            </p:nvSpPr>
            <p:spPr bwMode="auto">
              <a:xfrm>
                <a:off x="2678983" y="241273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2" name="Freeform 368"/>
              <p:cNvSpPr>
                <a:spLocks/>
              </p:cNvSpPr>
              <p:nvPr/>
            </p:nvSpPr>
            <p:spPr bwMode="auto">
              <a:xfrm>
                <a:off x="2566893" y="2487464"/>
                <a:ext cx="29890" cy="37365"/>
              </a:xfrm>
              <a:custGeom>
                <a:avLst/>
                <a:gdLst>
                  <a:gd name="T0" fmla="*/ 4 w 4"/>
                  <a:gd name="T1" fmla="*/ 5 h 5"/>
                  <a:gd name="T2" fmla="*/ 4 w 4"/>
                  <a:gd name="T3" fmla="*/ 5 h 5"/>
                  <a:gd name="T4" fmla="*/ 2 w 4"/>
                  <a:gd name="T5" fmla="*/ 5 h 5"/>
                  <a:gd name="T6" fmla="*/ 2 w 4"/>
                  <a:gd name="T7" fmla="*/ 4 h 5"/>
                  <a:gd name="T8" fmla="*/ 2 w 4"/>
                  <a:gd name="T9" fmla="*/ 4 h 5"/>
                  <a:gd name="T10" fmla="*/ 2 w 4"/>
                  <a:gd name="T11" fmla="*/ 3 h 5"/>
                  <a:gd name="T12" fmla="*/ 3 w 4"/>
                  <a:gd name="T13" fmla="*/ 3 h 5"/>
                  <a:gd name="T14" fmla="*/ 3 w 4"/>
                  <a:gd name="T15" fmla="*/ 3 h 5"/>
                  <a:gd name="T16" fmla="*/ 4 w 4"/>
                  <a:gd name="T17" fmla="*/ 3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1 h 5"/>
                  <a:gd name="T32" fmla="*/ 1 w 4"/>
                  <a:gd name="T33" fmla="*/ 1 h 5"/>
                  <a:gd name="T34" fmla="*/ 1 w 4"/>
                  <a:gd name="T35" fmla="*/ 1 h 5"/>
                  <a:gd name="T36" fmla="*/ 3 w 4"/>
                  <a:gd name="T37" fmla="*/ 1 h 5"/>
                  <a:gd name="T38" fmla="*/ 3 w 4"/>
                  <a:gd name="T39" fmla="*/ 3 h 5"/>
                  <a:gd name="T40" fmla="*/ 2 w 4"/>
                  <a:gd name="T41" fmla="*/ 3 h 5"/>
                  <a:gd name="T42" fmla="*/ 2 w 4"/>
                  <a:gd name="T43" fmla="*/ 3 h 5"/>
                  <a:gd name="T44" fmla="*/ 2 w 4"/>
                  <a:gd name="T45" fmla="*/ 3 h 5"/>
                  <a:gd name="T46" fmla="*/ 2 w 4"/>
                  <a:gd name="T47" fmla="*/ 4 h 5"/>
                  <a:gd name="T48" fmla="*/ 1 w 4"/>
                  <a:gd name="T49" fmla="*/ 4 h 5"/>
                  <a:gd name="T50" fmla="*/ 1 w 4"/>
                  <a:gd name="T51" fmla="*/ 5 h 5"/>
                  <a:gd name="T52" fmla="*/ 0 w 4"/>
                  <a:gd name="T53" fmla="*/ 5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5"/>
                    </a:lnTo>
                    <a:lnTo>
                      <a:pt x="2" y="5"/>
                    </a:lnTo>
                    <a:lnTo>
                      <a:pt x="2" y="4"/>
                    </a:lnTo>
                    <a:lnTo>
                      <a:pt x="2" y="4"/>
                    </a:lnTo>
                    <a:lnTo>
                      <a:pt x="2" y="3"/>
                    </a:lnTo>
                    <a:lnTo>
                      <a:pt x="3" y="3"/>
                    </a:lnTo>
                    <a:lnTo>
                      <a:pt x="3" y="3"/>
                    </a:lnTo>
                    <a:lnTo>
                      <a:pt x="4" y="3"/>
                    </a:lnTo>
                    <a:lnTo>
                      <a:pt x="4" y="1"/>
                    </a:lnTo>
                    <a:lnTo>
                      <a:pt x="3" y="1"/>
                    </a:lnTo>
                    <a:lnTo>
                      <a:pt x="3" y="0"/>
                    </a:lnTo>
                    <a:lnTo>
                      <a:pt x="1" y="0"/>
                    </a:lnTo>
                    <a:lnTo>
                      <a:pt x="1" y="1"/>
                    </a:lnTo>
                    <a:lnTo>
                      <a:pt x="0" y="1"/>
                    </a:lnTo>
                    <a:lnTo>
                      <a:pt x="0" y="1"/>
                    </a:lnTo>
                    <a:lnTo>
                      <a:pt x="1" y="1"/>
                    </a:lnTo>
                    <a:lnTo>
                      <a:pt x="1" y="1"/>
                    </a:lnTo>
                    <a:lnTo>
                      <a:pt x="3" y="1"/>
                    </a:lnTo>
                    <a:lnTo>
                      <a:pt x="3" y="3"/>
                    </a:lnTo>
                    <a:lnTo>
                      <a:pt x="2" y="3"/>
                    </a:lnTo>
                    <a:lnTo>
                      <a:pt x="2" y="3"/>
                    </a:lnTo>
                    <a:lnTo>
                      <a:pt x="2" y="3"/>
                    </a:lnTo>
                    <a:lnTo>
                      <a:pt x="2" y="4"/>
                    </a:lnTo>
                    <a:lnTo>
                      <a:pt x="1" y="4"/>
                    </a:lnTo>
                    <a:lnTo>
                      <a:pt x="1" y="5"/>
                    </a:lnTo>
                    <a:lnTo>
                      <a:pt x="0" y="5"/>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3" name="Freeform 369"/>
              <p:cNvSpPr>
                <a:spLocks noEditPoints="1"/>
              </p:cNvSpPr>
              <p:nvPr/>
            </p:nvSpPr>
            <p:spPr bwMode="auto">
              <a:xfrm>
                <a:off x="2604258" y="2487464"/>
                <a:ext cx="29890" cy="37365"/>
              </a:xfrm>
              <a:custGeom>
                <a:avLst/>
                <a:gdLst>
                  <a:gd name="T0" fmla="*/ 4 w 4"/>
                  <a:gd name="T1" fmla="*/ 5 h 5"/>
                  <a:gd name="T2" fmla="*/ 4 w 4"/>
                  <a:gd name="T3" fmla="*/ 1 h 5"/>
                  <a:gd name="T4" fmla="*/ 3 w 4"/>
                  <a:gd name="T5" fmla="*/ 1 h 5"/>
                  <a:gd name="T6" fmla="*/ 3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4" name="Freeform 370"/>
              <p:cNvSpPr>
                <a:spLocks/>
              </p:cNvSpPr>
              <p:nvPr/>
            </p:nvSpPr>
            <p:spPr bwMode="auto">
              <a:xfrm>
                <a:off x="2641618" y="2524824"/>
                <a:ext cx="0"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5" name="Freeform 371"/>
              <p:cNvSpPr>
                <a:spLocks noEditPoints="1"/>
              </p:cNvSpPr>
              <p:nvPr/>
            </p:nvSpPr>
            <p:spPr bwMode="auto">
              <a:xfrm>
                <a:off x="2649093" y="2487464"/>
                <a:ext cx="37365" cy="37365"/>
              </a:xfrm>
              <a:custGeom>
                <a:avLst/>
                <a:gdLst>
                  <a:gd name="T0" fmla="*/ 5 w 5"/>
                  <a:gd name="T1" fmla="*/ 5 h 5"/>
                  <a:gd name="T2" fmla="*/ 5 w 5"/>
                  <a:gd name="T3" fmla="*/ 1 h 5"/>
                  <a:gd name="T4" fmla="*/ 4 w 5"/>
                  <a:gd name="T5" fmla="*/ 1 h 5"/>
                  <a:gd name="T6" fmla="*/ 4 w 5"/>
                  <a:gd name="T7" fmla="*/ 0 h 5"/>
                  <a:gd name="T8" fmla="*/ 1 w 5"/>
                  <a:gd name="T9" fmla="*/ 0 h 5"/>
                  <a:gd name="T10" fmla="*/ 1 w 5"/>
                  <a:gd name="T11" fmla="*/ 1 h 5"/>
                  <a:gd name="T12" fmla="*/ 0 w 5"/>
                  <a:gd name="T13" fmla="*/ 1 h 5"/>
                  <a:gd name="T14" fmla="*/ 0 w 5"/>
                  <a:gd name="T15" fmla="*/ 5 h 5"/>
                  <a:gd name="T16" fmla="*/ 1 w 5"/>
                  <a:gd name="T17" fmla="*/ 5 h 5"/>
                  <a:gd name="T18" fmla="*/ 1 w 5"/>
                  <a:gd name="T19" fmla="*/ 5 h 5"/>
                  <a:gd name="T20" fmla="*/ 4 w 5"/>
                  <a:gd name="T21" fmla="*/ 5 h 5"/>
                  <a:gd name="T22" fmla="*/ 4 w 5"/>
                  <a:gd name="T23" fmla="*/ 5 h 5"/>
                  <a:gd name="T24" fmla="*/ 5 w 5"/>
                  <a:gd name="T25" fmla="*/ 5 h 5"/>
                  <a:gd name="T26" fmla="*/ 5 w 5"/>
                  <a:gd name="T27" fmla="*/ 5 h 5"/>
                  <a:gd name="T28" fmla="*/ 4 w 5"/>
                  <a:gd name="T29" fmla="*/ 5 h 5"/>
                  <a:gd name="T30" fmla="*/ 1 w 5"/>
                  <a:gd name="T31" fmla="*/ 5 h 5"/>
                  <a:gd name="T32" fmla="*/ 1 w 5"/>
                  <a:gd name="T33" fmla="*/ 1 h 5"/>
                  <a:gd name="T34" fmla="*/ 4 w 5"/>
                  <a:gd name="T35" fmla="*/ 1 h 5"/>
                  <a:gd name="T36" fmla="*/ 4 w 5"/>
                  <a:gd name="T37" fmla="*/ 5 h 5"/>
                  <a:gd name="T38" fmla="*/ 4 w 5"/>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5">
                    <a:moveTo>
                      <a:pt x="5" y="5"/>
                    </a:moveTo>
                    <a:lnTo>
                      <a:pt x="5" y="1"/>
                    </a:lnTo>
                    <a:lnTo>
                      <a:pt x="4" y="1"/>
                    </a:lnTo>
                    <a:lnTo>
                      <a:pt x="4" y="0"/>
                    </a:lnTo>
                    <a:lnTo>
                      <a:pt x="1" y="0"/>
                    </a:lnTo>
                    <a:lnTo>
                      <a:pt x="1" y="1"/>
                    </a:lnTo>
                    <a:lnTo>
                      <a:pt x="0" y="1"/>
                    </a:lnTo>
                    <a:lnTo>
                      <a:pt x="0" y="5"/>
                    </a:lnTo>
                    <a:lnTo>
                      <a:pt x="1" y="5"/>
                    </a:lnTo>
                    <a:lnTo>
                      <a:pt x="1" y="5"/>
                    </a:lnTo>
                    <a:lnTo>
                      <a:pt x="4" y="5"/>
                    </a:lnTo>
                    <a:lnTo>
                      <a:pt x="4" y="5"/>
                    </a:lnTo>
                    <a:lnTo>
                      <a:pt x="5" y="5"/>
                    </a:lnTo>
                    <a:lnTo>
                      <a:pt x="5"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6" name="Freeform 372"/>
              <p:cNvSpPr>
                <a:spLocks noEditPoints="1"/>
              </p:cNvSpPr>
              <p:nvPr/>
            </p:nvSpPr>
            <p:spPr bwMode="auto">
              <a:xfrm>
                <a:off x="2686453" y="2487464"/>
                <a:ext cx="29890" cy="37365"/>
              </a:xfrm>
              <a:custGeom>
                <a:avLst/>
                <a:gdLst>
                  <a:gd name="T0" fmla="*/ 4 w 4"/>
                  <a:gd name="T1" fmla="*/ 5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4 w 4"/>
                  <a:gd name="T29" fmla="*/ 5 h 5"/>
                  <a:gd name="T30" fmla="*/ 1 w 4"/>
                  <a:gd name="T31" fmla="*/ 5 h 5"/>
                  <a:gd name="T32" fmla="*/ 1 w 4"/>
                  <a:gd name="T33" fmla="*/ 1 h 5"/>
                  <a:gd name="T34" fmla="*/ 4 w 4"/>
                  <a:gd name="T35" fmla="*/ 1 h 5"/>
                  <a:gd name="T36" fmla="*/ 4 w 4"/>
                  <a:gd name="T37" fmla="*/ 5 h 5"/>
                  <a:gd name="T38" fmla="*/ 4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7" name="Freeform 373"/>
              <p:cNvSpPr>
                <a:spLocks noEditPoints="1"/>
              </p:cNvSpPr>
              <p:nvPr/>
            </p:nvSpPr>
            <p:spPr bwMode="auto">
              <a:xfrm>
                <a:off x="2723818" y="2487464"/>
                <a:ext cx="29890" cy="37365"/>
              </a:xfrm>
              <a:custGeom>
                <a:avLst/>
                <a:gdLst>
                  <a:gd name="T0" fmla="*/ 4 w 4"/>
                  <a:gd name="T1" fmla="*/ 5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4 w 4"/>
                  <a:gd name="T29" fmla="*/ 5 h 5"/>
                  <a:gd name="T30" fmla="*/ 1 w 4"/>
                  <a:gd name="T31" fmla="*/ 5 h 5"/>
                  <a:gd name="T32" fmla="*/ 1 w 4"/>
                  <a:gd name="T33" fmla="*/ 1 h 5"/>
                  <a:gd name="T34" fmla="*/ 4 w 4"/>
                  <a:gd name="T35" fmla="*/ 1 h 5"/>
                  <a:gd name="T36" fmla="*/ 4 w 4"/>
                  <a:gd name="T37" fmla="*/ 5 h 5"/>
                  <a:gd name="T38" fmla="*/ 4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8" name="Freeform 374"/>
              <p:cNvSpPr>
                <a:spLocks/>
              </p:cNvSpPr>
              <p:nvPr/>
            </p:nvSpPr>
            <p:spPr bwMode="auto">
              <a:xfrm>
                <a:off x="3627990" y="2255813"/>
                <a:ext cx="37365" cy="67255"/>
              </a:xfrm>
              <a:custGeom>
                <a:avLst/>
                <a:gdLst>
                  <a:gd name="T0" fmla="*/ 5 w 5"/>
                  <a:gd name="T1" fmla="*/ 7 h 9"/>
                  <a:gd name="T2" fmla="*/ 5 w 5"/>
                  <a:gd name="T3" fmla="*/ 0 h 9"/>
                  <a:gd name="T4" fmla="*/ 4 w 5"/>
                  <a:gd name="T5" fmla="*/ 0 h 9"/>
                  <a:gd name="T6" fmla="*/ 4 w 5"/>
                  <a:gd name="T7" fmla="*/ 7 h 9"/>
                  <a:gd name="T8" fmla="*/ 1 w 5"/>
                  <a:gd name="T9" fmla="*/ 7 h 9"/>
                  <a:gd name="T10" fmla="*/ 1 w 5"/>
                  <a:gd name="T11" fmla="*/ 0 h 9"/>
                  <a:gd name="T12" fmla="*/ 0 w 5"/>
                  <a:gd name="T13" fmla="*/ 0 h 9"/>
                  <a:gd name="T14" fmla="*/ 0 w 5"/>
                  <a:gd name="T15" fmla="*/ 7 h 9"/>
                  <a:gd name="T16" fmla="*/ 1 w 5"/>
                  <a:gd name="T17" fmla="*/ 7 h 9"/>
                  <a:gd name="T18" fmla="*/ 1 w 5"/>
                  <a:gd name="T19" fmla="*/ 9 h 9"/>
                  <a:gd name="T20" fmla="*/ 4 w 5"/>
                  <a:gd name="T21" fmla="*/ 9 h 9"/>
                  <a:gd name="T22" fmla="*/ 4 w 5"/>
                  <a:gd name="T23" fmla="*/ 7 h 9"/>
                  <a:gd name="T24" fmla="*/ 5 w 5"/>
                  <a:gd name="T25" fmla="*/ 7 h 9"/>
                  <a:gd name="T26" fmla="*/ 5 w 5"/>
                  <a:gd name="T27"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 h="9">
                    <a:moveTo>
                      <a:pt x="5" y="7"/>
                    </a:moveTo>
                    <a:lnTo>
                      <a:pt x="5" y="0"/>
                    </a:lnTo>
                    <a:lnTo>
                      <a:pt x="4" y="0"/>
                    </a:lnTo>
                    <a:lnTo>
                      <a:pt x="4" y="7"/>
                    </a:lnTo>
                    <a:lnTo>
                      <a:pt x="1" y="7"/>
                    </a:lnTo>
                    <a:lnTo>
                      <a:pt x="1" y="0"/>
                    </a:lnTo>
                    <a:lnTo>
                      <a:pt x="0" y="0"/>
                    </a:lnTo>
                    <a:lnTo>
                      <a:pt x="0" y="7"/>
                    </a:lnTo>
                    <a:lnTo>
                      <a:pt x="1" y="7"/>
                    </a:lnTo>
                    <a:lnTo>
                      <a:pt x="1" y="9"/>
                    </a:lnTo>
                    <a:lnTo>
                      <a:pt x="4" y="9"/>
                    </a:lnTo>
                    <a:lnTo>
                      <a:pt x="4" y="7"/>
                    </a:lnTo>
                    <a:lnTo>
                      <a:pt x="5" y="7"/>
                    </a:lnTo>
                    <a:lnTo>
                      <a:pt x="5" y="7"/>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39" name="Freeform 375"/>
              <p:cNvSpPr>
                <a:spLocks/>
              </p:cNvSpPr>
              <p:nvPr/>
            </p:nvSpPr>
            <p:spPr bwMode="auto">
              <a:xfrm>
                <a:off x="3680300" y="2255813"/>
                <a:ext cx="44835" cy="67255"/>
              </a:xfrm>
              <a:custGeom>
                <a:avLst/>
                <a:gdLst>
                  <a:gd name="T0" fmla="*/ 6 w 6"/>
                  <a:gd name="T1" fmla="*/ 9 h 9"/>
                  <a:gd name="T2" fmla="*/ 6 w 6"/>
                  <a:gd name="T3" fmla="*/ 0 h 9"/>
                  <a:gd name="T4" fmla="*/ 5 w 6"/>
                  <a:gd name="T5" fmla="*/ 0 h 9"/>
                  <a:gd name="T6" fmla="*/ 5 w 6"/>
                  <a:gd name="T7" fmla="*/ 5 h 9"/>
                  <a:gd name="T8" fmla="*/ 4 w 6"/>
                  <a:gd name="T9" fmla="*/ 5 h 9"/>
                  <a:gd name="T10" fmla="*/ 4 w 6"/>
                  <a:gd name="T11" fmla="*/ 4 h 9"/>
                  <a:gd name="T12" fmla="*/ 2 w 6"/>
                  <a:gd name="T13" fmla="*/ 4 h 9"/>
                  <a:gd name="T14" fmla="*/ 2 w 6"/>
                  <a:gd name="T15" fmla="*/ 3 h 9"/>
                  <a:gd name="T16" fmla="*/ 1 w 6"/>
                  <a:gd name="T17" fmla="*/ 3 h 9"/>
                  <a:gd name="T18" fmla="*/ 1 w 6"/>
                  <a:gd name="T19" fmla="*/ 0 h 9"/>
                  <a:gd name="T20" fmla="*/ 0 w 6"/>
                  <a:gd name="T21" fmla="*/ 0 h 9"/>
                  <a:gd name="T22" fmla="*/ 0 w 6"/>
                  <a:gd name="T23" fmla="*/ 9 h 9"/>
                  <a:gd name="T24" fmla="*/ 1 w 6"/>
                  <a:gd name="T25" fmla="*/ 9 h 9"/>
                  <a:gd name="T26" fmla="*/ 1 w 6"/>
                  <a:gd name="T27" fmla="*/ 4 h 9"/>
                  <a:gd name="T28" fmla="*/ 2 w 6"/>
                  <a:gd name="T29" fmla="*/ 4 h 9"/>
                  <a:gd name="T30" fmla="*/ 2 w 6"/>
                  <a:gd name="T31" fmla="*/ 5 h 9"/>
                  <a:gd name="T32" fmla="*/ 4 w 6"/>
                  <a:gd name="T33" fmla="*/ 5 h 9"/>
                  <a:gd name="T34" fmla="*/ 4 w 6"/>
                  <a:gd name="T35" fmla="*/ 6 h 9"/>
                  <a:gd name="T36" fmla="*/ 5 w 6"/>
                  <a:gd name="T37" fmla="*/ 6 h 9"/>
                  <a:gd name="T38" fmla="*/ 5 w 6"/>
                  <a:gd name="T39" fmla="*/ 9 h 9"/>
                  <a:gd name="T40" fmla="*/ 6 w 6"/>
                  <a:gd name="T41" fmla="*/ 9 h 9"/>
                  <a:gd name="T42" fmla="*/ 6 w 6"/>
                  <a:gd name="T4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 h="9">
                    <a:moveTo>
                      <a:pt x="6" y="9"/>
                    </a:moveTo>
                    <a:lnTo>
                      <a:pt x="6" y="0"/>
                    </a:lnTo>
                    <a:lnTo>
                      <a:pt x="5" y="0"/>
                    </a:lnTo>
                    <a:lnTo>
                      <a:pt x="5" y="5"/>
                    </a:lnTo>
                    <a:lnTo>
                      <a:pt x="4" y="5"/>
                    </a:lnTo>
                    <a:lnTo>
                      <a:pt x="4" y="4"/>
                    </a:lnTo>
                    <a:lnTo>
                      <a:pt x="2" y="4"/>
                    </a:lnTo>
                    <a:lnTo>
                      <a:pt x="2" y="3"/>
                    </a:lnTo>
                    <a:lnTo>
                      <a:pt x="1" y="3"/>
                    </a:lnTo>
                    <a:lnTo>
                      <a:pt x="1" y="0"/>
                    </a:lnTo>
                    <a:lnTo>
                      <a:pt x="0" y="0"/>
                    </a:lnTo>
                    <a:lnTo>
                      <a:pt x="0" y="9"/>
                    </a:lnTo>
                    <a:lnTo>
                      <a:pt x="1" y="9"/>
                    </a:lnTo>
                    <a:lnTo>
                      <a:pt x="1" y="4"/>
                    </a:lnTo>
                    <a:lnTo>
                      <a:pt x="2" y="4"/>
                    </a:lnTo>
                    <a:lnTo>
                      <a:pt x="2" y="5"/>
                    </a:lnTo>
                    <a:lnTo>
                      <a:pt x="4" y="5"/>
                    </a:lnTo>
                    <a:lnTo>
                      <a:pt x="4" y="6"/>
                    </a:lnTo>
                    <a:lnTo>
                      <a:pt x="5" y="6"/>
                    </a:lnTo>
                    <a:lnTo>
                      <a:pt x="5" y="9"/>
                    </a:lnTo>
                    <a:lnTo>
                      <a:pt x="6" y="9"/>
                    </a:lnTo>
                    <a:lnTo>
                      <a:pt x="6"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0" name="Freeform 376"/>
              <p:cNvSpPr>
                <a:spLocks/>
              </p:cNvSpPr>
              <p:nvPr/>
            </p:nvSpPr>
            <p:spPr bwMode="auto">
              <a:xfrm>
                <a:off x="3740080" y="2255813"/>
                <a:ext cx="7475" cy="67255"/>
              </a:xfrm>
              <a:custGeom>
                <a:avLst/>
                <a:gdLst>
                  <a:gd name="T0" fmla="*/ 1 w 1"/>
                  <a:gd name="T1" fmla="*/ 9 h 9"/>
                  <a:gd name="T2" fmla="*/ 1 w 1"/>
                  <a:gd name="T3" fmla="*/ 0 h 9"/>
                  <a:gd name="T4" fmla="*/ 0 w 1"/>
                  <a:gd name="T5" fmla="*/ 0 h 9"/>
                  <a:gd name="T6" fmla="*/ 0 w 1"/>
                  <a:gd name="T7" fmla="*/ 9 h 9"/>
                  <a:gd name="T8" fmla="*/ 1 w 1"/>
                  <a:gd name="T9" fmla="*/ 9 h 9"/>
                  <a:gd name="T10" fmla="*/ 1 w 1"/>
                  <a:gd name="T11" fmla="*/ 9 h 9"/>
                </a:gdLst>
                <a:ahLst/>
                <a:cxnLst>
                  <a:cxn ang="0">
                    <a:pos x="T0" y="T1"/>
                  </a:cxn>
                  <a:cxn ang="0">
                    <a:pos x="T2" y="T3"/>
                  </a:cxn>
                  <a:cxn ang="0">
                    <a:pos x="T4" y="T5"/>
                  </a:cxn>
                  <a:cxn ang="0">
                    <a:pos x="T6" y="T7"/>
                  </a:cxn>
                  <a:cxn ang="0">
                    <a:pos x="T8" y="T9"/>
                  </a:cxn>
                  <a:cxn ang="0">
                    <a:pos x="T10" y="T11"/>
                  </a:cxn>
                </a:cxnLst>
                <a:rect l="0" t="0" r="r" b="b"/>
                <a:pathLst>
                  <a:path w="1" h="9">
                    <a:moveTo>
                      <a:pt x="1" y="9"/>
                    </a:moveTo>
                    <a:lnTo>
                      <a:pt x="1" y="0"/>
                    </a:lnTo>
                    <a:lnTo>
                      <a:pt x="0" y="0"/>
                    </a:lnTo>
                    <a:lnTo>
                      <a:pt x="0" y="9"/>
                    </a:lnTo>
                    <a:lnTo>
                      <a:pt x="1" y="9"/>
                    </a:lnTo>
                    <a:lnTo>
                      <a:pt x="1"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1" name="Freeform 377"/>
              <p:cNvSpPr>
                <a:spLocks/>
              </p:cNvSpPr>
              <p:nvPr/>
            </p:nvSpPr>
            <p:spPr bwMode="auto">
              <a:xfrm>
                <a:off x="3769970" y="2255813"/>
                <a:ext cx="37365" cy="67255"/>
              </a:xfrm>
              <a:custGeom>
                <a:avLst/>
                <a:gdLst>
                  <a:gd name="T0" fmla="*/ 5 w 5"/>
                  <a:gd name="T1" fmla="*/ 2 h 9"/>
                  <a:gd name="T2" fmla="*/ 5 w 5"/>
                  <a:gd name="T3" fmla="*/ 0 h 9"/>
                  <a:gd name="T4" fmla="*/ 0 w 5"/>
                  <a:gd name="T5" fmla="*/ 0 h 9"/>
                  <a:gd name="T6" fmla="*/ 0 w 5"/>
                  <a:gd name="T7" fmla="*/ 2 h 9"/>
                  <a:gd name="T8" fmla="*/ 1 w 5"/>
                  <a:gd name="T9" fmla="*/ 2 h 9"/>
                  <a:gd name="T10" fmla="*/ 1 w 5"/>
                  <a:gd name="T11" fmla="*/ 9 h 9"/>
                  <a:gd name="T12" fmla="*/ 2 w 5"/>
                  <a:gd name="T13" fmla="*/ 9 h 9"/>
                  <a:gd name="T14" fmla="*/ 2 w 5"/>
                  <a:gd name="T15" fmla="*/ 2 h 9"/>
                  <a:gd name="T16" fmla="*/ 5 w 5"/>
                  <a:gd name="T17" fmla="*/ 2 h 9"/>
                  <a:gd name="T18" fmla="*/ 5 w 5"/>
                  <a:gd name="T19" fmla="*/ 2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 h="9">
                    <a:moveTo>
                      <a:pt x="5" y="2"/>
                    </a:moveTo>
                    <a:lnTo>
                      <a:pt x="5" y="0"/>
                    </a:lnTo>
                    <a:lnTo>
                      <a:pt x="0" y="0"/>
                    </a:lnTo>
                    <a:lnTo>
                      <a:pt x="0" y="2"/>
                    </a:lnTo>
                    <a:lnTo>
                      <a:pt x="1" y="2"/>
                    </a:lnTo>
                    <a:lnTo>
                      <a:pt x="1" y="9"/>
                    </a:lnTo>
                    <a:lnTo>
                      <a:pt x="2" y="9"/>
                    </a:lnTo>
                    <a:lnTo>
                      <a:pt x="2" y="2"/>
                    </a:lnTo>
                    <a:lnTo>
                      <a:pt x="5" y="2"/>
                    </a:lnTo>
                    <a:lnTo>
                      <a:pt x="5"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2" name="Freeform 378"/>
              <p:cNvSpPr>
                <a:spLocks/>
              </p:cNvSpPr>
              <p:nvPr/>
            </p:nvSpPr>
            <p:spPr bwMode="auto">
              <a:xfrm>
                <a:off x="3859641" y="2255813"/>
                <a:ext cx="44835" cy="67255"/>
              </a:xfrm>
              <a:custGeom>
                <a:avLst/>
                <a:gdLst>
                  <a:gd name="T0" fmla="*/ 6 w 6"/>
                  <a:gd name="T1" fmla="*/ 9 h 9"/>
                  <a:gd name="T2" fmla="*/ 6 w 6"/>
                  <a:gd name="T3" fmla="*/ 7 h 9"/>
                  <a:gd name="T4" fmla="*/ 3 w 6"/>
                  <a:gd name="T5" fmla="*/ 7 h 9"/>
                  <a:gd name="T6" fmla="*/ 3 w 6"/>
                  <a:gd name="T7" fmla="*/ 6 h 9"/>
                  <a:gd name="T8" fmla="*/ 4 w 6"/>
                  <a:gd name="T9" fmla="*/ 6 h 9"/>
                  <a:gd name="T10" fmla="*/ 4 w 6"/>
                  <a:gd name="T11" fmla="*/ 5 h 9"/>
                  <a:gd name="T12" fmla="*/ 5 w 6"/>
                  <a:gd name="T13" fmla="*/ 5 h 9"/>
                  <a:gd name="T14" fmla="*/ 5 w 6"/>
                  <a:gd name="T15" fmla="*/ 4 h 9"/>
                  <a:gd name="T16" fmla="*/ 6 w 6"/>
                  <a:gd name="T17" fmla="*/ 4 h 9"/>
                  <a:gd name="T18" fmla="*/ 6 w 6"/>
                  <a:gd name="T19" fmla="*/ 2 h 9"/>
                  <a:gd name="T20" fmla="*/ 5 w 6"/>
                  <a:gd name="T21" fmla="*/ 2 h 9"/>
                  <a:gd name="T22" fmla="*/ 5 w 6"/>
                  <a:gd name="T23" fmla="*/ 0 h 9"/>
                  <a:gd name="T24" fmla="*/ 1 w 6"/>
                  <a:gd name="T25" fmla="*/ 0 h 9"/>
                  <a:gd name="T26" fmla="*/ 1 w 6"/>
                  <a:gd name="T27" fmla="*/ 2 h 9"/>
                  <a:gd name="T28" fmla="*/ 0 w 6"/>
                  <a:gd name="T29" fmla="*/ 2 h 9"/>
                  <a:gd name="T30" fmla="*/ 0 w 6"/>
                  <a:gd name="T31" fmla="*/ 3 h 9"/>
                  <a:gd name="T32" fmla="*/ 1 w 6"/>
                  <a:gd name="T33" fmla="*/ 3 h 9"/>
                  <a:gd name="T34" fmla="*/ 1 w 6"/>
                  <a:gd name="T35" fmla="*/ 2 h 9"/>
                  <a:gd name="T36" fmla="*/ 5 w 6"/>
                  <a:gd name="T37" fmla="*/ 2 h 9"/>
                  <a:gd name="T38" fmla="*/ 5 w 6"/>
                  <a:gd name="T39" fmla="*/ 4 h 9"/>
                  <a:gd name="T40" fmla="*/ 4 w 6"/>
                  <a:gd name="T41" fmla="*/ 4 h 9"/>
                  <a:gd name="T42" fmla="*/ 4 w 6"/>
                  <a:gd name="T43" fmla="*/ 5 h 9"/>
                  <a:gd name="T44" fmla="*/ 3 w 6"/>
                  <a:gd name="T45" fmla="*/ 5 h 9"/>
                  <a:gd name="T46" fmla="*/ 3 w 6"/>
                  <a:gd name="T47" fmla="*/ 6 h 9"/>
                  <a:gd name="T48" fmla="*/ 1 w 6"/>
                  <a:gd name="T49" fmla="*/ 6 h 9"/>
                  <a:gd name="T50" fmla="*/ 1 w 6"/>
                  <a:gd name="T51" fmla="*/ 7 h 9"/>
                  <a:gd name="T52" fmla="*/ 0 w 6"/>
                  <a:gd name="T53" fmla="*/ 7 h 9"/>
                  <a:gd name="T54" fmla="*/ 0 w 6"/>
                  <a:gd name="T55" fmla="*/ 9 h 9"/>
                  <a:gd name="T56" fmla="*/ 6 w 6"/>
                  <a:gd name="T57" fmla="*/ 9 h 9"/>
                  <a:gd name="T58" fmla="*/ 6 w 6"/>
                  <a:gd name="T59"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9">
                    <a:moveTo>
                      <a:pt x="6" y="9"/>
                    </a:moveTo>
                    <a:lnTo>
                      <a:pt x="6" y="7"/>
                    </a:lnTo>
                    <a:lnTo>
                      <a:pt x="3" y="7"/>
                    </a:lnTo>
                    <a:lnTo>
                      <a:pt x="3" y="6"/>
                    </a:lnTo>
                    <a:lnTo>
                      <a:pt x="4" y="6"/>
                    </a:lnTo>
                    <a:lnTo>
                      <a:pt x="4" y="5"/>
                    </a:lnTo>
                    <a:lnTo>
                      <a:pt x="5" y="5"/>
                    </a:lnTo>
                    <a:lnTo>
                      <a:pt x="5" y="4"/>
                    </a:lnTo>
                    <a:lnTo>
                      <a:pt x="6" y="4"/>
                    </a:lnTo>
                    <a:lnTo>
                      <a:pt x="6" y="2"/>
                    </a:lnTo>
                    <a:lnTo>
                      <a:pt x="5" y="2"/>
                    </a:lnTo>
                    <a:lnTo>
                      <a:pt x="5" y="0"/>
                    </a:lnTo>
                    <a:lnTo>
                      <a:pt x="1" y="0"/>
                    </a:lnTo>
                    <a:lnTo>
                      <a:pt x="1" y="2"/>
                    </a:lnTo>
                    <a:lnTo>
                      <a:pt x="0" y="2"/>
                    </a:lnTo>
                    <a:lnTo>
                      <a:pt x="0" y="3"/>
                    </a:lnTo>
                    <a:lnTo>
                      <a:pt x="1" y="3"/>
                    </a:lnTo>
                    <a:lnTo>
                      <a:pt x="1" y="2"/>
                    </a:lnTo>
                    <a:lnTo>
                      <a:pt x="5" y="2"/>
                    </a:lnTo>
                    <a:lnTo>
                      <a:pt x="5" y="4"/>
                    </a:lnTo>
                    <a:lnTo>
                      <a:pt x="4" y="4"/>
                    </a:lnTo>
                    <a:lnTo>
                      <a:pt x="4" y="5"/>
                    </a:lnTo>
                    <a:lnTo>
                      <a:pt x="3" y="5"/>
                    </a:lnTo>
                    <a:lnTo>
                      <a:pt x="3" y="6"/>
                    </a:lnTo>
                    <a:lnTo>
                      <a:pt x="1" y="6"/>
                    </a:lnTo>
                    <a:lnTo>
                      <a:pt x="1" y="7"/>
                    </a:lnTo>
                    <a:lnTo>
                      <a:pt x="0" y="7"/>
                    </a:lnTo>
                    <a:lnTo>
                      <a:pt x="0" y="9"/>
                    </a:lnTo>
                    <a:lnTo>
                      <a:pt x="6" y="9"/>
                    </a:lnTo>
                    <a:lnTo>
                      <a:pt x="6"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3" name="Freeform 379"/>
              <p:cNvSpPr>
                <a:spLocks noEditPoints="1"/>
              </p:cNvSpPr>
              <p:nvPr/>
            </p:nvSpPr>
            <p:spPr bwMode="auto">
              <a:xfrm>
                <a:off x="3964256" y="2255813"/>
                <a:ext cx="37365" cy="67255"/>
              </a:xfrm>
              <a:custGeom>
                <a:avLst/>
                <a:gdLst>
                  <a:gd name="T0" fmla="*/ 5 w 5"/>
                  <a:gd name="T1" fmla="*/ 7 h 9"/>
                  <a:gd name="T2" fmla="*/ 5 w 5"/>
                  <a:gd name="T3" fmla="*/ 2 h 9"/>
                  <a:gd name="T4" fmla="*/ 4 w 5"/>
                  <a:gd name="T5" fmla="*/ 2 h 9"/>
                  <a:gd name="T6" fmla="*/ 4 w 5"/>
                  <a:gd name="T7" fmla="*/ 0 h 9"/>
                  <a:gd name="T8" fmla="*/ 1 w 5"/>
                  <a:gd name="T9" fmla="*/ 0 h 9"/>
                  <a:gd name="T10" fmla="*/ 1 w 5"/>
                  <a:gd name="T11" fmla="*/ 2 h 9"/>
                  <a:gd name="T12" fmla="*/ 0 w 5"/>
                  <a:gd name="T13" fmla="*/ 2 h 9"/>
                  <a:gd name="T14" fmla="*/ 0 w 5"/>
                  <a:gd name="T15" fmla="*/ 7 h 9"/>
                  <a:gd name="T16" fmla="*/ 1 w 5"/>
                  <a:gd name="T17" fmla="*/ 7 h 9"/>
                  <a:gd name="T18" fmla="*/ 1 w 5"/>
                  <a:gd name="T19" fmla="*/ 9 h 9"/>
                  <a:gd name="T20" fmla="*/ 4 w 5"/>
                  <a:gd name="T21" fmla="*/ 9 h 9"/>
                  <a:gd name="T22" fmla="*/ 4 w 5"/>
                  <a:gd name="T23" fmla="*/ 7 h 9"/>
                  <a:gd name="T24" fmla="*/ 5 w 5"/>
                  <a:gd name="T25" fmla="*/ 7 h 9"/>
                  <a:gd name="T26" fmla="*/ 5 w 5"/>
                  <a:gd name="T27" fmla="*/ 7 h 9"/>
                  <a:gd name="T28" fmla="*/ 4 w 5"/>
                  <a:gd name="T29" fmla="*/ 7 h 9"/>
                  <a:gd name="T30" fmla="*/ 1 w 5"/>
                  <a:gd name="T31" fmla="*/ 7 h 9"/>
                  <a:gd name="T32" fmla="*/ 1 w 5"/>
                  <a:gd name="T33" fmla="*/ 2 h 9"/>
                  <a:gd name="T34" fmla="*/ 4 w 5"/>
                  <a:gd name="T35" fmla="*/ 2 h 9"/>
                  <a:gd name="T36" fmla="*/ 4 w 5"/>
                  <a:gd name="T37" fmla="*/ 7 h 9"/>
                  <a:gd name="T38" fmla="*/ 4 w 5"/>
                  <a:gd name="T39" fmla="*/ 7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9">
                    <a:moveTo>
                      <a:pt x="5" y="7"/>
                    </a:moveTo>
                    <a:lnTo>
                      <a:pt x="5" y="2"/>
                    </a:lnTo>
                    <a:lnTo>
                      <a:pt x="4" y="2"/>
                    </a:lnTo>
                    <a:lnTo>
                      <a:pt x="4" y="0"/>
                    </a:lnTo>
                    <a:lnTo>
                      <a:pt x="1" y="0"/>
                    </a:lnTo>
                    <a:lnTo>
                      <a:pt x="1" y="2"/>
                    </a:lnTo>
                    <a:lnTo>
                      <a:pt x="0" y="2"/>
                    </a:lnTo>
                    <a:lnTo>
                      <a:pt x="0" y="7"/>
                    </a:lnTo>
                    <a:lnTo>
                      <a:pt x="1" y="7"/>
                    </a:lnTo>
                    <a:lnTo>
                      <a:pt x="1" y="9"/>
                    </a:lnTo>
                    <a:lnTo>
                      <a:pt x="4" y="9"/>
                    </a:lnTo>
                    <a:lnTo>
                      <a:pt x="4" y="7"/>
                    </a:lnTo>
                    <a:lnTo>
                      <a:pt x="5" y="7"/>
                    </a:lnTo>
                    <a:lnTo>
                      <a:pt x="5" y="7"/>
                    </a:lnTo>
                    <a:close/>
                    <a:moveTo>
                      <a:pt x="4" y="7"/>
                    </a:moveTo>
                    <a:lnTo>
                      <a:pt x="1" y="7"/>
                    </a:lnTo>
                    <a:lnTo>
                      <a:pt x="1" y="2"/>
                    </a:lnTo>
                    <a:lnTo>
                      <a:pt x="4" y="2"/>
                    </a:lnTo>
                    <a:lnTo>
                      <a:pt x="4" y="7"/>
                    </a:lnTo>
                    <a:lnTo>
                      <a:pt x="4" y="7"/>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4" name="Freeform 380"/>
              <p:cNvSpPr>
                <a:spLocks/>
              </p:cNvSpPr>
              <p:nvPr/>
            </p:nvSpPr>
            <p:spPr bwMode="auto">
              <a:xfrm>
                <a:off x="4024036" y="2255813"/>
                <a:ext cx="37365" cy="67255"/>
              </a:xfrm>
              <a:custGeom>
                <a:avLst/>
                <a:gdLst>
                  <a:gd name="T0" fmla="*/ 5 w 5"/>
                  <a:gd name="T1" fmla="*/ 4 h 9"/>
                  <a:gd name="T2" fmla="*/ 5 w 5"/>
                  <a:gd name="T3" fmla="*/ 0 h 9"/>
                  <a:gd name="T4" fmla="*/ 4 w 5"/>
                  <a:gd name="T5" fmla="*/ 0 h 9"/>
                  <a:gd name="T6" fmla="*/ 4 w 5"/>
                  <a:gd name="T7" fmla="*/ 4 h 9"/>
                  <a:gd name="T8" fmla="*/ 3 w 5"/>
                  <a:gd name="T9" fmla="*/ 4 h 9"/>
                  <a:gd name="T10" fmla="*/ 3 w 5"/>
                  <a:gd name="T11" fmla="*/ 6 h 9"/>
                  <a:gd name="T12" fmla="*/ 2 w 5"/>
                  <a:gd name="T13" fmla="*/ 6 h 9"/>
                  <a:gd name="T14" fmla="*/ 2 w 5"/>
                  <a:gd name="T15" fmla="*/ 4 h 9"/>
                  <a:gd name="T16" fmla="*/ 1 w 5"/>
                  <a:gd name="T17" fmla="*/ 4 h 9"/>
                  <a:gd name="T18" fmla="*/ 1 w 5"/>
                  <a:gd name="T19" fmla="*/ 0 h 9"/>
                  <a:gd name="T20" fmla="*/ 0 w 5"/>
                  <a:gd name="T21" fmla="*/ 0 h 9"/>
                  <a:gd name="T22" fmla="*/ 0 w 5"/>
                  <a:gd name="T23" fmla="*/ 4 h 9"/>
                  <a:gd name="T24" fmla="*/ 1 w 5"/>
                  <a:gd name="T25" fmla="*/ 4 h 9"/>
                  <a:gd name="T26" fmla="*/ 1 w 5"/>
                  <a:gd name="T27" fmla="*/ 6 h 9"/>
                  <a:gd name="T28" fmla="*/ 2 w 5"/>
                  <a:gd name="T29" fmla="*/ 6 h 9"/>
                  <a:gd name="T30" fmla="*/ 2 w 5"/>
                  <a:gd name="T31" fmla="*/ 9 h 9"/>
                  <a:gd name="T32" fmla="*/ 3 w 5"/>
                  <a:gd name="T33" fmla="*/ 9 h 9"/>
                  <a:gd name="T34" fmla="*/ 3 w 5"/>
                  <a:gd name="T35" fmla="*/ 6 h 9"/>
                  <a:gd name="T36" fmla="*/ 4 w 5"/>
                  <a:gd name="T37" fmla="*/ 6 h 9"/>
                  <a:gd name="T38" fmla="*/ 4 w 5"/>
                  <a:gd name="T39" fmla="*/ 4 h 9"/>
                  <a:gd name="T40" fmla="*/ 5 w 5"/>
                  <a:gd name="T41" fmla="*/ 4 h 9"/>
                  <a:gd name="T42" fmla="*/ 5 w 5"/>
                  <a:gd name="T43"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 h="9">
                    <a:moveTo>
                      <a:pt x="5" y="4"/>
                    </a:moveTo>
                    <a:lnTo>
                      <a:pt x="5" y="0"/>
                    </a:lnTo>
                    <a:lnTo>
                      <a:pt x="4" y="0"/>
                    </a:lnTo>
                    <a:lnTo>
                      <a:pt x="4" y="4"/>
                    </a:lnTo>
                    <a:lnTo>
                      <a:pt x="3" y="4"/>
                    </a:lnTo>
                    <a:lnTo>
                      <a:pt x="3" y="6"/>
                    </a:lnTo>
                    <a:lnTo>
                      <a:pt x="2" y="6"/>
                    </a:lnTo>
                    <a:lnTo>
                      <a:pt x="2" y="4"/>
                    </a:lnTo>
                    <a:lnTo>
                      <a:pt x="1" y="4"/>
                    </a:lnTo>
                    <a:lnTo>
                      <a:pt x="1" y="0"/>
                    </a:lnTo>
                    <a:lnTo>
                      <a:pt x="0" y="0"/>
                    </a:lnTo>
                    <a:lnTo>
                      <a:pt x="0" y="4"/>
                    </a:lnTo>
                    <a:lnTo>
                      <a:pt x="1" y="4"/>
                    </a:lnTo>
                    <a:lnTo>
                      <a:pt x="1" y="6"/>
                    </a:lnTo>
                    <a:lnTo>
                      <a:pt x="2" y="6"/>
                    </a:lnTo>
                    <a:lnTo>
                      <a:pt x="2" y="9"/>
                    </a:lnTo>
                    <a:lnTo>
                      <a:pt x="3" y="9"/>
                    </a:lnTo>
                    <a:lnTo>
                      <a:pt x="3" y="6"/>
                    </a:lnTo>
                    <a:lnTo>
                      <a:pt x="4" y="6"/>
                    </a:lnTo>
                    <a:lnTo>
                      <a:pt x="4" y="4"/>
                    </a:lnTo>
                    <a:lnTo>
                      <a:pt x="5" y="4"/>
                    </a:lnTo>
                    <a:lnTo>
                      <a:pt x="5"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5" name="Freeform 382"/>
              <p:cNvSpPr>
                <a:spLocks/>
              </p:cNvSpPr>
              <p:nvPr/>
            </p:nvSpPr>
            <p:spPr bwMode="auto">
              <a:xfrm>
                <a:off x="4078108" y="2256924"/>
                <a:ext cx="37365" cy="67257"/>
              </a:xfrm>
              <a:custGeom>
                <a:avLst/>
                <a:gdLst>
                  <a:gd name="T0" fmla="*/ 5 w 5"/>
                  <a:gd name="T1" fmla="*/ 9 h 9"/>
                  <a:gd name="T2" fmla="*/ 5 w 5"/>
                  <a:gd name="T3" fmla="*/ 7 h 9"/>
                  <a:gd name="T4" fmla="*/ 1 w 5"/>
                  <a:gd name="T5" fmla="*/ 7 h 9"/>
                  <a:gd name="T6" fmla="*/ 1 w 5"/>
                  <a:gd name="T7" fmla="*/ 5 h 9"/>
                  <a:gd name="T8" fmla="*/ 4 w 5"/>
                  <a:gd name="T9" fmla="*/ 5 h 9"/>
                  <a:gd name="T10" fmla="*/ 4 w 5"/>
                  <a:gd name="T11" fmla="*/ 4 h 9"/>
                  <a:gd name="T12" fmla="*/ 1 w 5"/>
                  <a:gd name="T13" fmla="*/ 4 h 9"/>
                  <a:gd name="T14" fmla="*/ 1 w 5"/>
                  <a:gd name="T15" fmla="*/ 2 h 9"/>
                  <a:gd name="T16" fmla="*/ 5 w 5"/>
                  <a:gd name="T17" fmla="*/ 2 h 9"/>
                  <a:gd name="T18" fmla="*/ 5 w 5"/>
                  <a:gd name="T19" fmla="*/ 0 h 9"/>
                  <a:gd name="T20" fmla="*/ 0 w 5"/>
                  <a:gd name="T21" fmla="*/ 0 h 9"/>
                  <a:gd name="T22" fmla="*/ 0 w 5"/>
                  <a:gd name="T23" fmla="*/ 9 h 9"/>
                  <a:gd name="T24" fmla="*/ 5 w 5"/>
                  <a:gd name="T25" fmla="*/ 9 h 9"/>
                  <a:gd name="T26" fmla="*/ 5 w 5"/>
                  <a:gd name="T2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 h="9">
                    <a:moveTo>
                      <a:pt x="5" y="9"/>
                    </a:moveTo>
                    <a:lnTo>
                      <a:pt x="5" y="7"/>
                    </a:lnTo>
                    <a:lnTo>
                      <a:pt x="1" y="7"/>
                    </a:lnTo>
                    <a:lnTo>
                      <a:pt x="1" y="5"/>
                    </a:lnTo>
                    <a:lnTo>
                      <a:pt x="4" y="5"/>
                    </a:lnTo>
                    <a:lnTo>
                      <a:pt x="4" y="4"/>
                    </a:lnTo>
                    <a:lnTo>
                      <a:pt x="1" y="4"/>
                    </a:lnTo>
                    <a:lnTo>
                      <a:pt x="1" y="2"/>
                    </a:lnTo>
                    <a:lnTo>
                      <a:pt x="5" y="2"/>
                    </a:lnTo>
                    <a:lnTo>
                      <a:pt x="5" y="0"/>
                    </a:lnTo>
                    <a:lnTo>
                      <a:pt x="0" y="0"/>
                    </a:lnTo>
                    <a:lnTo>
                      <a:pt x="0" y="9"/>
                    </a:lnTo>
                    <a:lnTo>
                      <a:pt x="5" y="9"/>
                    </a:lnTo>
                    <a:lnTo>
                      <a:pt x="5"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6" name="Freeform 383"/>
              <p:cNvSpPr>
                <a:spLocks noEditPoints="1"/>
              </p:cNvSpPr>
              <p:nvPr/>
            </p:nvSpPr>
            <p:spPr bwMode="auto">
              <a:xfrm>
                <a:off x="4130419" y="2256924"/>
                <a:ext cx="37365" cy="67257"/>
              </a:xfrm>
              <a:custGeom>
                <a:avLst/>
                <a:gdLst>
                  <a:gd name="T0" fmla="*/ 5 w 5"/>
                  <a:gd name="T1" fmla="*/ 9 h 9"/>
                  <a:gd name="T2" fmla="*/ 5 w 5"/>
                  <a:gd name="T3" fmla="*/ 6 h 9"/>
                  <a:gd name="T4" fmla="*/ 4 w 5"/>
                  <a:gd name="T5" fmla="*/ 6 h 9"/>
                  <a:gd name="T6" fmla="*/ 4 w 5"/>
                  <a:gd name="T7" fmla="*/ 4 h 9"/>
                  <a:gd name="T8" fmla="*/ 5 w 5"/>
                  <a:gd name="T9" fmla="*/ 4 h 9"/>
                  <a:gd name="T10" fmla="*/ 5 w 5"/>
                  <a:gd name="T11" fmla="*/ 2 h 9"/>
                  <a:gd name="T12" fmla="*/ 4 w 5"/>
                  <a:gd name="T13" fmla="*/ 2 h 9"/>
                  <a:gd name="T14" fmla="*/ 4 w 5"/>
                  <a:gd name="T15" fmla="*/ 0 h 9"/>
                  <a:gd name="T16" fmla="*/ 0 w 5"/>
                  <a:gd name="T17" fmla="*/ 0 h 9"/>
                  <a:gd name="T18" fmla="*/ 0 w 5"/>
                  <a:gd name="T19" fmla="*/ 9 h 9"/>
                  <a:gd name="T20" fmla="*/ 1 w 5"/>
                  <a:gd name="T21" fmla="*/ 9 h 9"/>
                  <a:gd name="T22" fmla="*/ 1 w 5"/>
                  <a:gd name="T23" fmla="*/ 5 h 9"/>
                  <a:gd name="T24" fmla="*/ 3 w 5"/>
                  <a:gd name="T25" fmla="*/ 5 h 9"/>
                  <a:gd name="T26" fmla="*/ 3 w 5"/>
                  <a:gd name="T27" fmla="*/ 6 h 9"/>
                  <a:gd name="T28" fmla="*/ 4 w 5"/>
                  <a:gd name="T29" fmla="*/ 6 h 9"/>
                  <a:gd name="T30" fmla="*/ 4 w 5"/>
                  <a:gd name="T31" fmla="*/ 9 h 9"/>
                  <a:gd name="T32" fmla="*/ 5 w 5"/>
                  <a:gd name="T33" fmla="*/ 9 h 9"/>
                  <a:gd name="T34" fmla="*/ 5 w 5"/>
                  <a:gd name="T35" fmla="*/ 9 h 9"/>
                  <a:gd name="T36" fmla="*/ 4 w 5"/>
                  <a:gd name="T37" fmla="*/ 4 h 9"/>
                  <a:gd name="T38" fmla="*/ 1 w 5"/>
                  <a:gd name="T39" fmla="*/ 4 h 9"/>
                  <a:gd name="T40" fmla="*/ 1 w 5"/>
                  <a:gd name="T41" fmla="*/ 2 h 9"/>
                  <a:gd name="T42" fmla="*/ 4 w 5"/>
                  <a:gd name="T43" fmla="*/ 2 h 9"/>
                  <a:gd name="T44" fmla="*/ 4 w 5"/>
                  <a:gd name="T45" fmla="*/ 4 h 9"/>
                  <a:gd name="T46" fmla="*/ 4 w 5"/>
                  <a:gd name="T47"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 h="9">
                    <a:moveTo>
                      <a:pt x="5" y="9"/>
                    </a:moveTo>
                    <a:lnTo>
                      <a:pt x="5" y="6"/>
                    </a:lnTo>
                    <a:lnTo>
                      <a:pt x="4" y="6"/>
                    </a:lnTo>
                    <a:lnTo>
                      <a:pt x="4" y="4"/>
                    </a:lnTo>
                    <a:lnTo>
                      <a:pt x="5" y="4"/>
                    </a:lnTo>
                    <a:lnTo>
                      <a:pt x="5" y="2"/>
                    </a:lnTo>
                    <a:lnTo>
                      <a:pt x="4" y="2"/>
                    </a:lnTo>
                    <a:lnTo>
                      <a:pt x="4" y="0"/>
                    </a:lnTo>
                    <a:lnTo>
                      <a:pt x="0" y="0"/>
                    </a:lnTo>
                    <a:lnTo>
                      <a:pt x="0" y="9"/>
                    </a:lnTo>
                    <a:lnTo>
                      <a:pt x="1" y="9"/>
                    </a:lnTo>
                    <a:lnTo>
                      <a:pt x="1" y="5"/>
                    </a:lnTo>
                    <a:lnTo>
                      <a:pt x="3" y="5"/>
                    </a:lnTo>
                    <a:lnTo>
                      <a:pt x="3" y="6"/>
                    </a:lnTo>
                    <a:lnTo>
                      <a:pt x="4" y="6"/>
                    </a:lnTo>
                    <a:lnTo>
                      <a:pt x="4" y="9"/>
                    </a:lnTo>
                    <a:lnTo>
                      <a:pt x="5" y="9"/>
                    </a:lnTo>
                    <a:lnTo>
                      <a:pt x="5" y="9"/>
                    </a:lnTo>
                    <a:close/>
                    <a:moveTo>
                      <a:pt x="4" y="4"/>
                    </a:moveTo>
                    <a:lnTo>
                      <a:pt x="1" y="4"/>
                    </a:lnTo>
                    <a:lnTo>
                      <a:pt x="1"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7" name="Freeform 384"/>
              <p:cNvSpPr>
                <a:spLocks/>
              </p:cNvSpPr>
              <p:nvPr/>
            </p:nvSpPr>
            <p:spPr bwMode="auto">
              <a:xfrm>
                <a:off x="4190203" y="2256924"/>
                <a:ext cx="37365" cy="67257"/>
              </a:xfrm>
              <a:custGeom>
                <a:avLst/>
                <a:gdLst>
                  <a:gd name="T0" fmla="*/ 5 w 5"/>
                  <a:gd name="T1" fmla="*/ 4 h 9"/>
                  <a:gd name="T2" fmla="*/ 5 w 5"/>
                  <a:gd name="T3" fmla="*/ 0 h 9"/>
                  <a:gd name="T4" fmla="*/ 4 w 5"/>
                  <a:gd name="T5" fmla="*/ 0 h 9"/>
                  <a:gd name="T6" fmla="*/ 4 w 5"/>
                  <a:gd name="T7" fmla="*/ 4 h 9"/>
                  <a:gd name="T8" fmla="*/ 3 w 5"/>
                  <a:gd name="T9" fmla="*/ 4 h 9"/>
                  <a:gd name="T10" fmla="*/ 3 w 5"/>
                  <a:gd name="T11" fmla="*/ 6 h 9"/>
                  <a:gd name="T12" fmla="*/ 2 w 5"/>
                  <a:gd name="T13" fmla="*/ 6 h 9"/>
                  <a:gd name="T14" fmla="*/ 2 w 5"/>
                  <a:gd name="T15" fmla="*/ 4 h 9"/>
                  <a:gd name="T16" fmla="*/ 1 w 5"/>
                  <a:gd name="T17" fmla="*/ 4 h 9"/>
                  <a:gd name="T18" fmla="*/ 1 w 5"/>
                  <a:gd name="T19" fmla="*/ 0 h 9"/>
                  <a:gd name="T20" fmla="*/ 0 w 5"/>
                  <a:gd name="T21" fmla="*/ 0 h 9"/>
                  <a:gd name="T22" fmla="*/ 0 w 5"/>
                  <a:gd name="T23" fmla="*/ 4 h 9"/>
                  <a:gd name="T24" fmla="*/ 1 w 5"/>
                  <a:gd name="T25" fmla="*/ 4 h 9"/>
                  <a:gd name="T26" fmla="*/ 1 w 5"/>
                  <a:gd name="T27" fmla="*/ 6 h 9"/>
                  <a:gd name="T28" fmla="*/ 2 w 5"/>
                  <a:gd name="T29" fmla="*/ 6 h 9"/>
                  <a:gd name="T30" fmla="*/ 2 w 5"/>
                  <a:gd name="T31" fmla="*/ 9 h 9"/>
                  <a:gd name="T32" fmla="*/ 3 w 5"/>
                  <a:gd name="T33" fmla="*/ 9 h 9"/>
                  <a:gd name="T34" fmla="*/ 3 w 5"/>
                  <a:gd name="T35" fmla="*/ 6 h 9"/>
                  <a:gd name="T36" fmla="*/ 4 w 5"/>
                  <a:gd name="T37" fmla="*/ 6 h 9"/>
                  <a:gd name="T38" fmla="*/ 4 w 5"/>
                  <a:gd name="T39" fmla="*/ 4 h 9"/>
                  <a:gd name="T40" fmla="*/ 5 w 5"/>
                  <a:gd name="T41" fmla="*/ 4 h 9"/>
                  <a:gd name="T42" fmla="*/ 5 w 5"/>
                  <a:gd name="T43"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 h="9">
                    <a:moveTo>
                      <a:pt x="5" y="4"/>
                    </a:moveTo>
                    <a:lnTo>
                      <a:pt x="5" y="0"/>
                    </a:lnTo>
                    <a:lnTo>
                      <a:pt x="4" y="0"/>
                    </a:lnTo>
                    <a:lnTo>
                      <a:pt x="4" y="4"/>
                    </a:lnTo>
                    <a:lnTo>
                      <a:pt x="3" y="4"/>
                    </a:lnTo>
                    <a:lnTo>
                      <a:pt x="3" y="6"/>
                    </a:lnTo>
                    <a:lnTo>
                      <a:pt x="2" y="6"/>
                    </a:lnTo>
                    <a:lnTo>
                      <a:pt x="2" y="4"/>
                    </a:lnTo>
                    <a:lnTo>
                      <a:pt x="1" y="4"/>
                    </a:lnTo>
                    <a:lnTo>
                      <a:pt x="1" y="0"/>
                    </a:lnTo>
                    <a:lnTo>
                      <a:pt x="0" y="0"/>
                    </a:lnTo>
                    <a:lnTo>
                      <a:pt x="0" y="4"/>
                    </a:lnTo>
                    <a:lnTo>
                      <a:pt x="1" y="4"/>
                    </a:lnTo>
                    <a:lnTo>
                      <a:pt x="1" y="6"/>
                    </a:lnTo>
                    <a:lnTo>
                      <a:pt x="2" y="6"/>
                    </a:lnTo>
                    <a:lnTo>
                      <a:pt x="2" y="9"/>
                    </a:lnTo>
                    <a:lnTo>
                      <a:pt x="3" y="9"/>
                    </a:lnTo>
                    <a:lnTo>
                      <a:pt x="3" y="6"/>
                    </a:lnTo>
                    <a:lnTo>
                      <a:pt x="4" y="6"/>
                    </a:lnTo>
                    <a:lnTo>
                      <a:pt x="4" y="4"/>
                    </a:lnTo>
                    <a:lnTo>
                      <a:pt x="5" y="4"/>
                    </a:lnTo>
                    <a:lnTo>
                      <a:pt x="5"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8" name="Freeform 385"/>
              <p:cNvSpPr>
                <a:spLocks/>
              </p:cNvSpPr>
              <p:nvPr/>
            </p:nvSpPr>
            <p:spPr bwMode="auto">
              <a:xfrm>
                <a:off x="4242514" y="2256924"/>
                <a:ext cx="7473" cy="67257"/>
              </a:xfrm>
              <a:custGeom>
                <a:avLst/>
                <a:gdLst>
                  <a:gd name="T0" fmla="*/ 1 w 1"/>
                  <a:gd name="T1" fmla="*/ 9 h 9"/>
                  <a:gd name="T2" fmla="*/ 1 w 1"/>
                  <a:gd name="T3" fmla="*/ 0 h 9"/>
                  <a:gd name="T4" fmla="*/ 0 w 1"/>
                  <a:gd name="T5" fmla="*/ 0 h 9"/>
                  <a:gd name="T6" fmla="*/ 0 w 1"/>
                  <a:gd name="T7" fmla="*/ 9 h 9"/>
                  <a:gd name="T8" fmla="*/ 1 w 1"/>
                  <a:gd name="T9" fmla="*/ 9 h 9"/>
                  <a:gd name="T10" fmla="*/ 1 w 1"/>
                  <a:gd name="T11" fmla="*/ 9 h 9"/>
                </a:gdLst>
                <a:ahLst/>
                <a:cxnLst>
                  <a:cxn ang="0">
                    <a:pos x="T0" y="T1"/>
                  </a:cxn>
                  <a:cxn ang="0">
                    <a:pos x="T2" y="T3"/>
                  </a:cxn>
                  <a:cxn ang="0">
                    <a:pos x="T4" y="T5"/>
                  </a:cxn>
                  <a:cxn ang="0">
                    <a:pos x="T6" y="T7"/>
                  </a:cxn>
                  <a:cxn ang="0">
                    <a:pos x="T8" y="T9"/>
                  </a:cxn>
                  <a:cxn ang="0">
                    <a:pos x="T10" y="T11"/>
                  </a:cxn>
                </a:cxnLst>
                <a:rect l="0" t="0" r="r" b="b"/>
                <a:pathLst>
                  <a:path w="1" h="9">
                    <a:moveTo>
                      <a:pt x="1" y="9"/>
                    </a:moveTo>
                    <a:lnTo>
                      <a:pt x="1" y="0"/>
                    </a:lnTo>
                    <a:lnTo>
                      <a:pt x="0" y="0"/>
                    </a:lnTo>
                    <a:lnTo>
                      <a:pt x="0" y="9"/>
                    </a:lnTo>
                    <a:lnTo>
                      <a:pt x="1" y="9"/>
                    </a:lnTo>
                    <a:lnTo>
                      <a:pt x="1"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49" name="Freeform 386"/>
              <p:cNvSpPr>
                <a:spLocks/>
              </p:cNvSpPr>
              <p:nvPr/>
            </p:nvSpPr>
            <p:spPr bwMode="auto">
              <a:xfrm>
                <a:off x="4272406" y="2256924"/>
                <a:ext cx="29892" cy="67257"/>
              </a:xfrm>
              <a:custGeom>
                <a:avLst/>
                <a:gdLst>
                  <a:gd name="T0" fmla="*/ 4 w 4"/>
                  <a:gd name="T1" fmla="*/ 9 h 9"/>
                  <a:gd name="T2" fmla="*/ 4 w 4"/>
                  <a:gd name="T3" fmla="*/ 7 h 9"/>
                  <a:gd name="T4" fmla="*/ 1 w 4"/>
                  <a:gd name="T5" fmla="*/ 7 h 9"/>
                  <a:gd name="T6" fmla="*/ 1 w 4"/>
                  <a:gd name="T7" fmla="*/ 5 h 9"/>
                  <a:gd name="T8" fmla="*/ 3 w 4"/>
                  <a:gd name="T9" fmla="*/ 5 h 9"/>
                  <a:gd name="T10" fmla="*/ 3 w 4"/>
                  <a:gd name="T11" fmla="*/ 4 h 9"/>
                  <a:gd name="T12" fmla="*/ 1 w 4"/>
                  <a:gd name="T13" fmla="*/ 4 h 9"/>
                  <a:gd name="T14" fmla="*/ 1 w 4"/>
                  <a:gd name="T15" fmla="*/ 2 h 9"/>
                  <a:gd name="T16" fmla="*/ 4 w 4"/>
                  <a:gd name="T17" fmla="*/ 2 h 9"/>
                  <a:gd name="T18" fmla="*/ 4 w 4"/>
                  <a:gd name="T19" fmla="*/ 0 h 9"/>
                  <a:gd name="T20" fmla="*/ 0 w 4"/>
                  <a:gd name="T21" fmla="*/ 0 h 9"/>
                  <a:gd name="T22" fmla="*/ 0 w 4"/>
                  <a:gd name="T23" fmla="*/ 9 h 9"/>
                  <a:gd name="T24" fmla="*/ 4 w 4"/>
                  <a:gd name="T25" fmla="*/ 9 h 9"/>
                  <a:gd name="T26" fmla="*/ 4 w 4"/>
                  <a:gd name="T27"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9">
                    <a:moveTo>
                      <a:pt x="4" y="9"/>
                    </a:moveTo>
                    <a:lnTo>
                      <a:pt x="4" y="7"/>
                    </a:lnTo>
                    <a:lnTo>
                      <a:pt x="1" y="7"/>
                    </a:lnTo>
                    <a:lnTo>
                      <a:pt x="1" y="5"/>
                    </a:lnTo>
                    <a:lnTo>
                      <a:pt x="3" y="5"/>
                    </a:lnTo>
                    <a:lnTo>
                      <a:pt x="3" y="4"/>
                    </a:lnTo>
                    <a:lnTo>
                      <a:pt x="1" y="4"/>
                    </a:lnTo>
                    <a:lnTo>
                      <a:pt x="1" y="2"/>
                    </a:lnTo>
                    <a:lnTo>
                      <a:pt x="4" y="2"/>
                    </a:lnTo>
                    <a:lnTo>
                      <a:pt x="4" y="0"/>
                    </a:lnTo>
                    <a:lnTo>
                      <a:pt x="0" y="0"/>
                    </a:lnTo>
                    <a:lnTo>
                      <a:pt x="0" y="9"/>
                    </a:lnTo>
                    <a:lnTo>
                      <a:pt x="4" y="9"/>
                    </a:lnTo>
                    <a:lnTo>
                      <a:pt x="4" y="9"/>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0" name="Freeform 387"/>
              <p:cNvSpPr>
                <a:spLocks/>
              </p:cNvSpPr>
              <p:nvPr/>
            </p:nvSpPr>
            <p:spPr bwMode="auto">
              <a:xfrm>
                <a:off x="4317244" y="2256924"/>
                <a:ext cx="59784" cy="67257"/>
              </a:xfrm>
              <a:custGeom>
                <a:avLst/>
                <a:gdLst>
                  <a:gd name="T0" fmla="*/ 8 w 8"/>
                  <a:gd name="T1" fmla="*/ 4 h 9"/>
                  <a:gd name="T2" fmla="*/ 8 w 8"/>
                  <a:gd name="T3" fmla="*/ 0 h 9"/>
                  <a:gd name="T4" fmla="*/ 7 w 8"/>
                  <a:gd name="T5" fmla="*/ 0 h 9"/>
                  <a:gd name="T6" fmla="*/ 7 w 8"/>
                  <a:gd name="T7" fmla="*/ 4 h 9"/>
                  <a:gd name="T8" fmla="*/ 6 w 8"/>
                  <a:gd name="T9" fmla="*/ 4 h 9"/>
                  <a:gd name="T10" fmla="*/ 6 w 8"/>
                  <a:gd name="T11" fmla="*/ 6 h 9"/>
                  <a:gd name="T12" fmla="*/ 5 w 8"/>
                  <a:gd name="T13" fmla="*/ 6 h 9"/>
                  <a:gd name="T14" fmla="*/ 5 w 8"/>
                  <a:gd name="T15" fmla="*/ 4 h 9"/>
                  <a:gd name="T16" fmla="*/ 3 w 8"/>
                  <a:gd name="T17" fmla="*/ 4 h 9"/>
                  <a:gd name="T18" fmla="*/ 3 w 8"/>
                  <a:gd name="T19" fmla="*/ 6 h 9"/>
                  <a:gd name="T20" fmla="*/ 2 w 8"/>
                  <a:gd name="T21" fmla="*/ 6 h 9"/>
                  <a:gd name="T22" fmla="*/ 2 w 8"/>
                  <a:gd name="T23" fmla="*/ 4 h 9"/>
                  <a:gd name="T24" fmla="*/ 1 w 8"/>
                  <a:gd name="T25" fmla="*/ 4 h 9"/>
                  <a:gd name="T26" fmla="*/ 1 w 8"/>
                  <a:gd name="T27" fmla="*/ 0 h 9"/>
                  <a:gd name="T28" fmla="*/ 0 w 8"/>
                  <a:gd name="T29" fmla="*/ 0 h 9"/>
                  <a:gd name="T30" fmla="*/ 0 w 8"/>
                  <a:gd name="T31" fmla="*/ 4 h 9"/>
                  <a:gd name="T32" fmla="*/ 1 w 8"/>
                  <a:gd name="T33" fmla="*/ 4 h 9"/>
                  <a:gd name="T34" fmla="*/ 1 w 8"/>
                  <a:gd name="T35" fmla="*/ 6 h 9"/>
                  <a:gd name="T36" fmla="*/ 2 w 8"/>
                  <a:gd name="T37" fmla="*/ 6 h 9"/>
                  <a:gd name="T38" fmla="*/ 2 w 8"/>
                  <a:gd name="T39" fmla="*/ 9 h 9"/>
                  <a:gd name="T40" fmla="*/ 3 w 8"/>
                  <a:gd name="T41" fmla="*/ 9 h 9"/>
                  <a:gd name="T42" fmla="*/ 3 w 8"/>
                  <a:gd name="T43" fmla="*/ 6 h 9"/>
                  <a:gd name="T44" fmla="*/ 5 w 8"/>
                  <a:gd name="T45" fmla="*/ 6 h 9"/>
                  <a:gd name="T46" fmla="*/ 5 w 8"/>
                  <a:gd name="T47" fmla="*/ 9 h 9"/>
                  <a:gd name="T48" fmla="*/ 6 w 8"/>
                  <a:gd name="T49" fmla="*/ 9 h 9"/>
                  <a:gd name="T50" fmla="*/ 6 w 8"/>
                  <a:gd name="T51" fmla="*/ 6 h 9"/>
                  <a:gd name="T52" fmla="*/ 7 w 8"/>
                  <a:gd name="T53" fmla="*/ 6 h 9"/>
                  <a:gd name="T54" fmla="*/ 7 w 8"/>
                  <a:gd name="T55" fmla="*/ 4 h 9"/>
                  <a:gd name="T56" fmla="*/ 8 w 8"/>
                  <a:gd name="T57" fmla="*/ 4 h 9"/>
                  <a:gd name="T58" fmla="*/ 8 w 8"/>
                  <a:gd name="T59" fmla="*/ 4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8" h="9">
                    <a:moveTo>
                      <a:pt x="8" y="4"/>
                    </a:moveTo>
                    <a:lnTo>
                      <a:pt x="8" y="0"/>
                    </a:lnTo>
                    <a:lnTo>
                      <a:pt x="7" y="0"/>
                    </a:lnTo>
                    <a:lnTo>
                      <a:pt x="7" y="4"/>
                    </a:lnTo>
                    <a:lnTo>
                      <a:pt x="6" y="4"/>
                    </a:lnTo>
                    <a:lnTo>
                      <a:pt x="6" y="6"/>
                    </a:lnTo>
                    <a:lnTo>
                      <a:pt x="5" y="6"/>
                    </a:lnTo>
                    <a:lnTo>
                      <a:pt x="5" y="4"/>
                    </a:lnTo>
                    <a:lnTo>
                      <a:pt x="3" y="4"/>
                    </a:lnTo>
                    <a:lnTo>
                      <a:pt x="3" y="6"/>
                    </a:lnTo>
                    <a:lnTo>
                      <a:pt x="2" y="6"/>
                    </a:lnTo>
                    <a:lnTo>
                      <a:pt x="2" y="4"/>
                    </a:lnTo>
                    <a:lnTo>
                      <a:pt x="1" y="4"/>
                    </a:lnTo>
                    <a:lnTo>
                      <a:pt x="1" y="0"/>
                    </a:lnTo>
                    <a:lnTo>
                      <a:pt x="0" y="0"/>
                    </a:lnTo>
                    <a:lnTo>
                      <a:pt x="0" y="4"/>
                    </a:lnTo>
                    <a:lnTo>
                      <a:pt x="1" y="4"/>
                    </a:lnTo>
                    <a:lnTo>
                      <a:pt x="1" y="6"/>
                    </a:lnTo>
                    <a:lnTo>
                      <a:pt x="2" y="6"/>
                    </a:lnTo>
                    <a:lnTo>
                      <a:pt x="2" y="9"/>
                    </a:lnTo>
                    <a:lnTo>
                      <a:pt x="3" y="9"/>
                    </a:lnTo>
                    <a:lnTo>
                      <a:pt x="3" y="6"/>
                    </a:lnTo>
                    <a:lnTo>
                      <a:pt x="5" y="6"/>
                    </a:lnTo>
                    <a:lnTo>
                      <a:pt x="5" y="9"/>
                    </a:lnTo>
                    <a:lnTo>
                      <a:pt x="6" y="9"/>
                    </a:lnTo>
                    <a:lnTo>
                      <a:pt x="6" y="6"/>
                    </a:lnTo>
                    <a:lnTo>
                      <a:pt x="7" y="6"/>
                    </a:lnTo>
                    <a:lnTo>
                      <a:pt x="7" y="4"/>
                    </a:lnTo>
                    <a:lnTo>
                      <a:pt x="8" y="4"/>
                    </a:lnTo>
                    <a:lnTo>
                      <a:pt x="8"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1" name="Freeform 388"/>
              <p:cNvSpPr>
                <a:spLocks noEditPoints="1"/>
              </p:cNvSpPr>
              <p:nvPr/>
            </p:nvSpPr>
            <p:spPr bwMode="auto">
              <a:xfrm>
                <a:off x="1813789" y="2780034"/>
                <a:ext cx="1255464" cy="1255464"/>
              </a:xfrm>
              <a:custGeom>
                <a:avLst/>
                <a:gdLst>
                  <a:gd name="T0" fmla="*/ 151 w 290"/>
                  <a:gd name="T1" fmla="*/ 10 h 290"/>
                  <a:gd name="T2" fmla="*/ 149 w 290"/>
                  <a:gd name="T3" fmla="*/ 37 h 290"/>
                  <a:gd name="T4" fmla="*/ 143 w 290"/>
                  <a:gd name="T5" fmla="*/ 18 h 290"/>
                  <a:gd name="T6" fmla="*/ 147 w 290"/>
                  <a:gd name="T7" fmla="*/ 14 h 290"/>
                  <a:gd name="T8" fmla="*/ 149 w 290"/>
                  <a:gd name="T9" fmla="*/ 28 h 290"/>
                  <a:gd name="T10" fmla="*/ 177 w 290"/>
                  <a:gd name="T11" fmla="*/ 11 h 290"/>
                  <a:gd name="T12" fmla="*/ 177 w 290"/>
                  <a:gd name="T13" fmla="*/ 16 h 290"/>
                  <a:gd name="T14" fmla="*/ 172 w 290"/>
                  <a:gd name="T15" fmla="*/ 26 h 290"/>
                  <a:gd name="T16" fmla="*/ 177 w 290"/>
                  <a:gd name="T17" fmla="*/ 16 h 290"/>
                  <a:gd name="T18" fmla="*/ 186 w 290"/>
                  <a:gd name="T19" fmla="*/ 12 h 290"/>
                  <a:gd name="T20" fmla="*/ 124 w 290"/>
                  <a:gd name="T21" fmla="*/ 11 h 290"/>
                  <a:gd name="T22" fmla="*/ 127 w 290"/>
                  <a:gd name="T23" fmla="*/ 37 h 290"/>
                  <a:gd name="T24" fmla="*/ 130 w 290"/>
                  <a:gd name="T25" fmla="*/ 13 h 290"/>
                  <a:gd name="T26" fmla="*/ 121 w 290"/>
                  <a:gd name="T27" fmla="*/ 16 h 290"/>
                  <a:gd name="T28" fmla="*/ 124 w 290"/>
                  <a:gd name="T29" fmla="*/ 37 h 290"/>
                  <a:gd name="T30" fmla="*/ 192 w 290"/>
                  <a:gd name="T31" fmla="*/ 19 h 290"/>
                  <a:gd name="T32" fmla="*/ 203 w 290"/>
                  <a:gd name="T33" fmla="*/ 34 h 290"/>
                  <a:gd name="T34" fmla="*/ 201 w 290"/>
                  <a:gd name="T35" fmla="*/ 16 h 290"/>
                  <a:gd name="T36" fmla="*/ 200 w 290"/>
                  <a:gd name="T37" fmla="*/ 19 h 290"/>
                  <a:gd name="T38" fmla="*/ 206 w 290"/>
                  <a:gd name="T39" fmla="*/ 34 h 290"/>
                  <a:gd name="T40" fmla="*/ 208 w 290"/>
                  <a:gd name="T41" fmla="*/ 16 h 290"/>
                  <a:gd name="T42" fmla="*/ 137 w 290"/>
                  <a:gd name="T43" fmla="*/ 8 h 290"/>
                  <a:gd name="T44" fmla="*/ 192 w 290"/>
                  <a:gd name="T45" fmla="*/ 8 h 290"/>
                  <a:gd name="T46" fmla="*/ 84 w 290"/>
                  <a:gd name="T47" fmla="*/ 22 h 290"/>
                  <a:gd name="T48" fmla="*/ 81 w 290"/>
                  <a:gd name="T49" fmla="*/ 25 h 290"/>
                  <a:gd name="T50" fmla="*/ 80 w 290"/>
                  <a:gd name="T51" fmla="*/ 13 h 290"/>
                  <a:gd name="T52" fmla="*/ 88 w 290"/>
                  <a:gd name="T53" fmla="*/ 8 h 290"/>
                  <a:gd name="T54" fmla="*/ 86 w 290"/>
                  <a:gd name="T55" fmla="*/ 11 h 290"/>
                  <a:gd name="T56" fmla="*/ 82 w 290"/>
                  <a:gd name="T57" fmla="*/ 11 h 290"/>
                  <a:gd name="T58" fmla="*/ 204 w 290"/>
                  <a:gd name="T59" fmla="*/ 12 h 290"/>
                  <a:gd name="T60" fmla="*/ 96 w 290"/>
                  <a:gd name="T61" fmla="*/ 4 h 290"/>
                  <a:gd name="T62" fmla="*/ 194 w 290"/>
                  <a:gd name="T63" fmla="*/ 12 h 290"/>
                  <a:gd name="T64" fmla="*/ 194 w 290"/>
                  <a:gd name="T65" fmla="*/ 17 h 290"/>
                  <a:gd name="T66" fmla="*/ 206 w 290"/>
                  <a:gd name="T67" fmla="*/ 12 h 290"/>
                  <a:gd name="T68" fmla="*/ 277 w 290"/>
                  <a:gd name="T69" fmla="*/ 7 h 290"/>
                  <a:gd name="T70" fmla="*/ 272 w 290"/>
                  <a:gd name="T71" fmla="*/ 10 h 290"/>
                  <a:gd name="T72" fmla="*/ 281 w 290"/>
                  <a:gd name="T73" fmla="*/ 7 h 290"/>
                  <a:gd name="T74" fmla="*/ 281 w 290"/>
                  <a:gd name="T75" fmla="*/ 10 h 290"/>
                  <a:gd name="T76" fmla="*/ 275 w 290"/>
                  <a:gd name="T77" fmla="*/ 17 h 290"/>
                  <a:gd name="T78" fmla="*/ 278 w 290"/>
                  <a:gd name="T79" fmla="*/ 20 h 290"/>
                  <a:gd name="T80" fmla="*/ 284 w 290"/>
                  <a:gd name="T81" fmla="*/ 11 h 290"/>
                  <a:gd name="T82" fmla="*/ 288 w 290"/>
                  <a:gd name="T83" fmla="*/ 13 h 290"/>
                  <a:gd name="T84" fmla="*/ 285 w 290"/>
                  <a:gd name="T85" fmla="*/ 23 h 290"/>
                  <a:gd name="T86" fmla="*/ 272 w 290"/>
                  <a:gd name="T87" fmla="*/ 26 h 290"/>
                  <a:gd name="T88" fmla="*/ 270 w 290"/>
                  <a:gd name="T89" fmla="*/ 21 h 290"/>
                  <a:gd name="T90" fmla="*/ 268 w 290"/>
                  <a:gd name="T91" fmla="*/ 13 h 290"/>
                  <a:gd name="T92" fmla="*/ 272 w 290"/>
                  <a:gd name="T93" fmla="*/ 10 h 290"/>
                  <a:gd name="T94" fmla="*/ 280 w 290"/>
                  <a:gd name="T95" fmla="*/ 62 h 290"/>
                  <a:gd name="T96" fmla="*/ 275 w 290"/>
                  <a:gd name="T97" fmla="*/ 33 h 290"/>
                  <a:gd name="T98" fmla="*/ 281 w 290"/>
                  <a:gd name="T99" fmla="*/ 33 h 290"/>
                  <a:gd name="T100" fmla="*/ 45 w 290"/>
                  <a:gd name="T101" fmla="*/ 273 h 290"/>
                  <a:gd name="T102" fmla="*/ 45 w 290"/>
                  <a:gd name="T103" fmla="*/ 237 h 290"/>
                  <a:gd name="T104" fmla="*/ 45 w 290"/>
                  <a:gd name="T105" fmla="*/ 250 h 290"/>
                  <a:gd name="T106" fmla="*/ 45 w 290"/>
                  <a:gd name="T107" fmla="*/ 273 h 290"/>
                  <a:gd name="T108" fmla="*/ 0 w 290"/>
                  <a:gd name="T109" fmla="*/ 235 h 290"/>
                  <a:gd name="T110" fmla="*/ 0 w 290"/>
                  <a:gd name="T111" fmla="*/ 250 h 290"/>
                  <a:gd name="T112" fmla="*/ 34 w 290"/>
                  <a:gd name="T113" fmla="*/ 207 h 290"/>
                  <a:gd name="T114" fmla="*/ 31 w 290"/>
                  <a:gd name="T115" fmla="*/ 199 h 290"/>
                  <a:gd name="T116" fmla="*/ 117 w 290"/>
                  <a:gd name="T117" fmla="*/ 164 h 2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0" h="290">
                    <a:moveTo>
                      <a:pt x="147" y="14"/>
                    </a:moveTo>
                    <a:cubicBezTo>
                      <a:pt x="147" y="10"/>
                      <a:pt x="147" y="10"/>
                      <a:pt x="147" y="10"/>
                    </a:cubicBezTo>
                    <a:cubicBezTo>
                      <a:pt x="151" y="10"/>
                      <a:pt x="151" y="10"/>
                      <a:pt x="151" y="10"/>
                    </a:cubicBezTo>
                    <a:cubicBezTo>
                      <a:pt x="151" y="14"/>
                      <a:pt x="151" y="14"/>
                      <a:pt x="151" y="14"/>
                    </a:cubicBezTo>
                    <a:cubicBezTo>
                      <a:pt x="147" y="14"/>
                      <a:pt x="147" y="14"/>
                      <a:pt x="147" y="14"/>
                    </a:cubicBezTo>
                    <a:close/>
                    <a:moveTo>
                      <a:pt x="149" y="37"/>
                    </a:moveTo>
                    <a:cubicBezTo>
                      <a:pt x="145" y="37"/>
                      <a:pt x="145" y="37"/>
                      <a:pt x="145" y="37"/>
                    </a:cubicBezTo>
                    <a:cubicBezTo>
                      <a:pt x="145" y="18"/>
                      <a:pt x="145" y="18"/>
                      <a:pt x="145" y="18"/>
                    </a:cubicBezTo>
                    <a:cubicBezTo>
                      <a:pt x="143" y="18"/>
                      <a:pt x="143" y="18"/>
                      <a:pt x="143" y="18"/>
                    </a:cubicBezTo>
                    <a:cubicBezTo>
                      <a:pt x="143" y="11"/>
                      <a:pt x="143" y="11"/>
                      <a:pt x="143" y="11"/>
                    </a:cubicBezTo>
                    <a:cubicBezTo>
                      <a:pt x="147" y="11"/>
                      <a:pt x="147" y="11"/>
                      <a:pt x="147" y="11"/>
                    </a:cubicBezTo>
                    <a:cubicBezTo>
                      <a:pt x="147" y="14"/>
                      <a:pt x="147" y="14"/>
                      <a:pt x="147" y="14"/>
                    </a:cubicBezTo>
                    <a:cubicBezTo>
                      <a:pt x="153" y="14"/>
                      <a:pt x="153" y="14"/>
                      <a:pt x="153" y="14"/>
                    </a:cubicBezTo>
                    <a:cubicBezTo>
                      <a:pt x="153" y="26"/>
                      <a:pt x="153" y="26"/>
                      <a:pt x="153" y="26"/>
                    </a:cubicBezTo>
                    <a:cubicBezTo>
                      <a:pt x="149" y="28"/>
                      <a:pt x="149" y="28"/>
                      <a:pt x="149" y="28"/>
                    </a:cubicBezTo>
                    <a:cubicBezTo>
                      <a:pt x="149" y="37"/>
                      <a:pt x="149" y="37"/>
                      <a:pt x="149" y="37"/>
                    </a:cubicBezTo>
                    <a:close/>
                    <a:moveTo>
                      <a:pt x="177" y="16"/>
                    </a:moveTo>
                    <a:cubicBezTo>
                      <a:pt x="177" y="11"/>
                      <a:pt x="177" y="11"/>
                      <a:pt x="177" y="11"/>
                    </a:cubicBezTo>
                    <a:cubicBezTo>
                      <a:pt x="181" y="11"/>
                      <a:pt x="181" y="11"/>
                      <a:pt x="181" y="11"/>
                    </a:cubicBezTo>
                    <a:cubicBezTo>
                      <a:pt x="181" y="16"/>
                      <a:pt x="181" y="16"/>
                      <a:pt x="181" y="16"/>
                    </a:cubicBezTo>
                    <a:cubicBezTo>
                      <a:pt x="177" y="16"/>
                      <a:pt x="177" y="16"/>
                      <a:pt x="177" y="16"/>
                    </a:cubicBezTo>
                    <a:close/>
                    <a:moveTo>
                      <a:pt x="186" y="36"/>
                    </a:moveTo>
                    <a:cubicBezTo>
                      <a:pt x="177" y="36"/>
                      <a:pt x="177" y="36"/>
                      <a:pt x="177" y="36"/>
                    </a:cubicBezTo>
                    <a:cubicBezTo>
                      <a:pt x="177" y="27"/>
                      <a:pt x="172" y="26"/>
                      <a:pt x="172" y="26"/>
                    </a:cubicBezTo>
                    <a:cubicBezTo>
                      <a:pt x="172" y="12"/>
                      <a:pt x="172" y="12"/>
                      <a:pt x="172" y="12"/>
                    </a:cubicBezTo>
                    <a:cubicBezTo>
                      <a:pt x="177" y="12"/>
                      <a:pt x="177" y="12"/>
                      <a:pt x="177" y="12"/>
                    </a:cubicBezTo>
                    <a:cubicBezTo>
                      <a:pt x="177" y="16"/>
                      <a:pt x="177" y="16"/>
                      <a:pt x="177" y="16"/>
                    </a:cubicBezTo>
                    <a:cubicBezTo>
                      <a:pt x="181" y="16"/>
                      <a:pt x="181" y="16"/>
                      <a:pt x="181" y="16"/>
                    </a:cubicBezTo>
                    <a:cubicBezTo>
                      <a:pt x="181" y="12"/>
                      <a:pt x="181" y="12"/>
                      <a:pt x="181" y="12"/>
                    </a:cubicBezTo>
                    <a:cubicBezTo>
                      <a:pt x="186" y="12"/>
                      <a:pt x="186" y="12"/>
                      <a:pt x="186" y="12"/>
                    </a:cubicBezTo>
                    <a:cubicBezTo>
                      <a:pt x="186" y="36"/>
                      <a:pt x="186" y="36"/>
                      <a:pt x="186" y="36"/>
                    </a:cubicBezTo>
                    <a:close/>
                    <a:moveTo>
                      <a:pt x="124" y="16"/>
                    </a:moveTo>
                    <a:cubicBezTo>
                      <a:pt x="124" y="11"/>
                      <a:pt x="124" y="11"/>
                      <a:pt x="124" y="11"/>
                    </a:cubicBezTo>
                    <a:cubicBezTo>
                      <a:pt x="128" y="11"/>
                      <a:pt x="128" y="11"/>
                      <a:pt x="128" y="11"/>
                    </a:cubicBezTo>
                    <a:cubicBezTo>
                      <a:pt x="128" y="14"/>
                      <a:pt x="128" y="14"/>
                      <a:pt x="128" y="14"/>
                    </a:cubicBezTo>
                    <a:moveTo>
                      <a:pt x="127" y="37"/>
                    </a:moveTo>
                    <a:cubicBezTo>
                      <a:pt x="127" y="19"/>
                      <a:pt x="127" y="19"/>
                      <a:pt x="127" y="19"/>
                    </a:cubicBezTo>
                    <a:cubicBezTo>
                      <a:pt x="130" y="19"/>
                      <a:pt x="130" y="19"/>
                      <a:pt x="130" y="19"/>
                    </a:cubicBezTo>
                    <a:cubicBezTo>
                      <a:pt x="130" y="13"/>
                      <a:pt x="130" y="13"/>
                      <a:pt x="130" y="13"/>
                    </a:cubicBezTo>
                    <a:cubicBezTo>
                      <a:pt x="127" y="13"/>
                      <a:pt x="127" y="13"/>
                      <a:pt x="127" y="13"/>
                    </a:cubicBezTo>
                    <a:cubicBezTo>
                      <a:pt x="127" y="16"/>
                      <a:pt x="127" y="16"/>
                      <a:pt x="127" y="16"/>
                    </a:cubicBezTo>
                    <a:cubicBezTo>
                      <a:pt x="121" y="16"/>
                      <a:pt x="121" y="16"/>
                      <a:pt x="121" y="16"/>
                    </a:cubicBezTo>
                    <a:cubicBezTo>
                      <a:pt x="121" y="19"/>
                      <a:pt x="121" y="19"/>
                      <a:pt x="121" y="19"/>
                    </a:cubicBezTo>
                    <a:cubicBezTo>
                      <a:pt x="124" y="19"/>
                      <a:pt x="124" y="19"/>
                      <a:pt x="124" y="19"/>
                    </a:cubicBezTo>
                    <a:cubicBezTo>
                      <a:pt x="124" y="37"/>
                      <a:pt x="124" y="37"/>
                      <a:pt x="124" y="37"/>
                    </a:cubicBezTo>
                    <a:moveTo>
                      <a:pt x="194" y="16"/>
                    </a:moveTo>
                    <a:cubicBezTo>
                      <a:pt x="192" y="16"/>
                      <a:pt x="192" y="16"/>
                      <a:pt x="192" y="16"/>
                    </a:cubicBezTo>
                    <a:cubicBezTo>
                      <a:pt x="192" y="19"/>
                      <a:pt x="192" y="19"/>
                      <a:pt x="192" y="19"/>
                    </a:cubicBezTo>
                    <a:cubicBezTo>
                      <a:pt x="194" y="19"/>
                      <a:pt x="194" y="19"/>
                      <a:pt x="194" y="19"/>
                    </a:cubicBezTo>
                    <a:cubicBezTo>
                      <a:pt x="194" y="36"/>
                      <a:pt x="194" y="36"/>
                      <a:pt x="194" y="36"/>
                    </a:cubicBezTo>
                    <a:moveTo>
                      <a:pt x="203" y="34"/>
                    </a:moveTo>
                    <a:cubicBezTo>
                      <a:pt x="203" y="20"/>
                      <a:pt x="203" y="20"/>
                      <a:pt x="203" y="20"/>
                    </a:cubicBezTo>
                    <a:cubicBezTo>
                      <a:pt x="201" y="20"/>
                      <a:pt x="201" y="20"/>
                      <a:pt x="201" y="20"/>
                    </a:cubicBezTo>
                    <a:cubicBezTo>
                      <a:pt x="201" y="16"/>
                      <a:pt x="201" y="16"/>
                      <a:pt x="201" y="16"/>
                    </a:cubicBezTo>
                    <a:moveTo>
                      <a:pt x="197" y="36"/>
                    </a:moveTo>
                    <a:cubicBezTo>
                      <a:pt x="197" y="19"/>
                      <a:pt x="197" y="19"/>
                      <a:pt x="197" y="19"/>
                    </a:cubicBezTo>
                    <a:cubicBezTo>
                      <a:pt x="200" y="19"/>
                      <a:pt x="200" y="19"/>
                      <a:pt x="200" y="19"/>
                    </a:cubicBezTo>
                    <a:cubicBezTo>
                      <a:pt x="200" y="15"/>
                      <a:pt x="200" y="15"/>
                      <a:pt x="200" y="15"/>
                    </a:cubicBezTo>
                    <a:cubicBezTo>
                      <a:pt x="199" y="15"/>
                      <a:pt x="199" y="15"/>
                      <a:pt x="199" y="15"/>
                    </a:cubicBezTo>
                    <a:moveTo>
                      <a:pt x="206" y="34"/>
                    </a:moveTo>
                    <a:cubicBezTo>
                      <a:pt x="206" y="20"/>
                      <a:pt x="206" y="20"/>
                      <a:pt x="206" y="20"/>
                    </a:cubicBezTo>
                    <a:cubicBezTo>
                      <a:pt x="208" y="20"/>
                      <a:pt x="208" y="20"/>
                      <a:pt x="208" y="20"/>
                    </a:cubicBezTo>
                    <a:cubicBezTo>
                      <a:pt x="208" y="16"/>
                      <a:pt x="208" y="16"/>
                      <a:pt x="208" y="16"/>
                    </a:cubicBezTo>
                    <a:cubicBezTo>
                      <a:pt x="206" y="16"/>
                      <a:pt x="206" y="16"/>
                      <a:pt x="206" y="16"/>
                    </a:cubicBezTo>
                    <a:moveTo>
                      <a:pt x="145" y="8"/>
                    </a:moveTo>
                    <a:cubicBezTo>
                      <a:pt x="137" y="8"/>
                      <a:pt x="137" y="8"/>
                      <a:pt x="137" y="8"/>
                    </a:cubicBezTo>
                    <a:cubicBezTo>
                      <a:pt x="137" y="36"/>
                      <a:pt x="137" y="36"/>
                      <a:pt x="137" y="36"/>
                    </a:cubicBezTo>
                    <a:moveTo>
                      <a:pt x="196" y="12"/>
                    </a:moveTo>
                    <a:cubicBezTo>
                      <a:pt x="196" y="12"/>
                      <a:pt x="197" y="8"/>
                      <a:pt x="192" y="8"/>
                    </a:cubicBezTo>
                    <a:cubicBezTo>
                      <a:pt x="187" y="8"/>
                      <a:pt x="152" y="8"/>
                      <a:pt x="152" y="8"/>
                    </a:cubicBezTo>
                    <a:moveTo>
                      <a:pt x="81" y="25"/>
                    </a:moveTo>
                    <a:cubicBezTo>
                      <a:pt x="81" y="23"/>
                      <a:pt x="82" y="22"/>
                      <a:pt x="84" y="22"/>
                    </a:cubicBezTo>
                    <a:cubicBezTo>
                      <a:pt x="85" y="22"/>
                      <a:pt x="87" y="23"/>
                      <a:pt x="87" y="25"/>
                    </a:cubicBezTo>
                    <a:cubicBezTo>
                      <a:pt x="87" y="27"/>
                      <a:pt x="85" y="28"/>
                      <a:pt x="84" y="28"/>
                    </a:cubicBezTo>
                    <a:cubicBezTo>
                      <a:pt x="82" y="28"/>
                      <a:pt x="81" y="27"/>
                      <a:pt x="81" y="25"/>
                    </a:cubicBezTo>
                    <a:close/>
                    <a:moveTo>
                      <a:pt x="88" y="13"/>
                    </a:moveTo>
                    <a:cubicBezTo>
                      <a:pt x="84" y="21"/>
                      <a:pt x="84" y="21"/>
                      <a:pt x="84" y="21"/>
                    </a:cubicBezTo>
                    <a:moveTo>
                      <a:pt x="80" y="13"/>
                    </a:moveTo>
                    <a:cubicBezTo>
                      <a:pt x="84" y="21"/>
                      <a:pt x="84" y="21"/>
                      <a:pt x="84" y="21"/>
                    </a:cubicBezTo>
                    <a:moveTo>
                      <a:pt x="86" y="11"/>
                    </a:moveTo>
                    <a:cubicBezTo>
                      <a:pt x="86" y="10"/>
                      <a:pt x="87" y="8"/>
                      <a:pt x="88" y="8"/>
                    </a:cubicBezTo>
                    <a:cubicBezTo>
                      <a:pt x="89" y="8"/>
                      <a:pt x="90" y="10"/>
                      <a:pt x="90" y="11"/>
                    </a:cubicBezTo>
                    <a:cubicBezTo>
                      <a:pt x="90" y="12"/>
                      <a:pt x="89" y="13"/>
                      <a:pt x="88" y="13"/>
                    </a:cubicBezTo>
                    <a:cubicBezTo>
                      <a:pt x="87" y="13"/>
                      <a:pt x="86" y="12"/>
                      <a:pt x="86" y="11"/>
                    </a:cubicBezTo>
                    <a:close/>
                    <a:moveTo>
                      <a:pt x="77" y="11"/>
                    </a:moveTo>
                    <a:cubicBezTo>
                      <a:pt x="77" y="10"/>
                      <a:pt x="78" y="8"/>
                      <a:pt x="79" y="8"/>
                    </a:cubicBezTo>
                    <a:cubicBezTo>
                      <a:pt x="81" y="8"/>
                      <a:pt x="82" y="10"/>
                      <a:pt x="82" y="11"/>
                    </a:cubicBezTo>
                    <a:cubicBezTo>
                      <a:pt x="82" y="12"/>
                      <a:pt x="81" y="13"/>
                      <a:pt x="79" y="13"/>
                    </a:cubicBezTo>
                    <a:cubicBezTo>
                      <a:pt x="78" y="13"/>
                      <a:pt x="77" y="12"/>
                      <a:pt x="77" y="11"/>
                    </a:cubicBezTo>
                    <a:close/>
                    <a:moveTo>
                      <a:pt x="204" y="12"/>
                    </a:moveTo>
                    <a:cubicBezTo>
                      <a:pt x="204" y="12"/>
                      <a:pt x="204" y="12"/>
                      <a:pt x="204" y="10"/>
                    </a:cubicBezTo>
                    <a:cubicBezTo>
                      <a:pt x="204" y="7"/>
                      <a:pt x="203" y="4"/>
                      <a:pt x="197" y="4"/>
                    </a:cubicBezTo>
                    <a:cubicBezTo>
                      <a:pt x="189" y="4"/>
                      <a:pt x="104" y="4"/>
                      <a:pt x="96" y="4"/>
                    </a:cubicBezTo>
                    <a:cubicBezTo>
                      <a:pt x="90" y="4"/>
                      <a:pt x="88" y="5"/>
                      <a:pt x="88" y="8"/>
                    </a:cubicBezTo>
                    <a:moveTo>
                      <a:pt x="194" y="17"/>
                    </a:moveTo>
                    <a:cubicBezTo>
                      <a:pt x="194" y="12"/>
                      <a:pt x="194" y="12"/>
                      <a:pt x="194" y="12"/>
                    </a:cubicBezTo>
                    <a:cubicBezTo>
                      <a:pt x="199" y="12"/>
                      <a:pt x="199" y="12"/>
                      <a:pt x="199" y="12"/>
                    </a:cubicBezTo>
                    <a:cubicBezTo>
                      <a:pt x="199" y="17"/>
                      <a:pt x="199" y="17"/>
                      <a:pt x="199" y="17"/>
                    </a:cubicBezTo>
                    <a:cubicBezTo>
                      <a:pt x="194" y="17"/>
                      <a:pt x="194" y="17"/>
                      <a:pt x="194" y="17"/>
                    </a:cubicBezTo>
                    <a:close/>
                    <a:moveTo>
                      <a:pt x="201" y="17"/>
                    </a:moveTo>
                    <a:cubicBezTo>
                      <a:pt x="201" y="12"/>
                      <a:pt x="201" y="12"/>
                      <a:pt x="201" y="12"/>
                    </a:cubicBezTo>
                    <a:cubicBezTo>
                      <a:pt x="206" y="12"/>
                      <a:pt x="206" y="12"/>
                      <a:pt x="206" y="12"/>
                    </a:cubicBezTo>
                    <a:cubicBezTo>
                      <a:pt x="206" y="17"/>
                      <a:pt x="206" y="17"/>
                      <a:pt x="206" y="17"/>
                    </a:cubicBezTo>
                    <a:cubicBezTo>
                      <a:pt x="201" y="17"/>
                      <a:pt x="201" y="17"/>
                      <a:pt x="201" y="17"/>
                    </a:cubicBezTo>
                    <a:close/>
                    <a:moveTo>
                      <a:pt x="277" y="7"/>
                    </a:moveTo>
                    <a:cubicBezTo>
                      <a:pt x="223" y="7"/>
                      <a:pt x="223" y="7"/>
                      <a:pt x="223" y="7"/>
                    </a:cubicBezTo>
                    <a:cubicBezTo>
                      <a:pt x="217" y="10"/>
                      <a:pt x="217" y="10"/>
                      <a:pt x="217" y="10"/>
                    </a:cubicBezTo>
                    <a:cubicBezTo>
                      <a:pt x="272" y="10"/>
                      <a:pt x="272" y="10"/>
                      <a:pt x="272" y="10"/>
                    </a:cubicBezTo>
                    <a:moveTo>
                      <a:pt x="288" y="13"/>
                    </a:moveTo>
                    <a:cubicBezTo>
                      <a:pt x="288" y="8"/>
                      <a:pt x="288" y="8"/>
                      <a:pt x="288" y="8"/>
                    </a:cubicBezTo>
                    <a:cubicBezTo>
                      <a:pt x="288" y="8"/>
                      <a:pt x="290" y="6"/>
                      <a:pt x="281" y="7"/>
                    </a:cubicBezTo>
                    <a:moveTo>
                      <a:pt x="271" y="2"/>
                    </a:moveTo>
                    <a:cubicBezTo>
                      <a:pt x="279" y="5"/>
                      <a:pt x="277" y="10"/>
                      <a:pt x="277" y="10"/>
                    </a:cubicBezTo>
                    <a:cubicBezTo>
                      <a:pt x="281" y="10"/>
                      <a:pt x="281" y="10"/>
                      <a:pt x="281" y="10"/>
                    </a:cubicBezTo>
                    <a:cubicBezTo>
                      <a:pt x="281" y="10"/>
                      <a:pt x="283" y="3"/>
                      <a:pt x="275" y="0"/>
                    </a:cubicBezTo>
                    <a:cubicBezTo>
                      <a:pt x="271" y="2"/>
                      <a:pt x="271" y="2"/>
                      <a:pt x="271" y="2"/>
                    </a:cubicBezTo>
                    <a:close/>
                    <a:moveTo>
                      <a:pt x="275" y="17"/>
                    </a:moveTo>
                    <a:cubicBezTo>
                      <a:pt x="275" y="16"/>
                      <a:pt x="277" y="15"/>
                      <a:pt x="278" y="15"/>
                    </a:cubicBezTo>
                    <a:cubicBezTo>
                      <a:pt x="279" y="15"/>
                      <a:pt x="280" y="16"/>
                      <a:pt x="280" y="17"/>
                    </a:cubicBezTo>
                    <a:cubicBezTo>
                      <a:pt x="280" y="19"/>
                      <a:pt x="279" y="20"/>
                      <a:pt x="278" y="20"/>
                    </a:cubicBezTo>
                    <a:cubicBezTo>
                      <a:pt x="277" y="20"/>
                      <a:pt x="275" y="19"/>
                      <a:pt x="275" y="17"/>
                    </a:cubicBezTo>
                    <a:close/>
                    <a:moveTo>
                      <a:pt x="284" y="10"/>
                    </a:moveTo>
                    <a:cubicBezTo>
                      <a:pt x="284" y="11"/>
                      <a:pt x="284" y="11"/>
                      <a:pt x="284" y="11"/>
                    </a:cubicBezTo>
                    <a:cubicBezTo>
                      <a:pt x="287" y="11"/>
                      <a:pt x="287" y="11"/>
                      <a:pt x="287" y="11"/>
                    </a:cubicBezTo>
                    <a:cubicBezTo>
                      <a:pt x="287" y="13"/>
                      <a:pt x="287" y="13"/>
                      <a:pt x="287" y="13"/>
                    </a:cubicBezTo>
                    <a:cubicBezTo>
                      <a:pt x="288" y="13"/>
                      <a:pt x="288" y="13"/>
                      <a:pt x="288" y="13"/>
                    </a:cubicBezTo>
                    <a:cubicBezTo>
                      <a:pt x="288" y="21"/>
                      <a:pt x="288" y="21"/>
                      <a:pt x="288" y="21"/>
                    </a:cubicBezTo>
                    <a:cubicBezTo>
                      <a:pt x="285" y="21"/>
                      <a:pt x="285" y="21"/>
                      <a:pt x="285" y="21"/>
                    </a:cubicBezTo>
                    <a:cubicBezTo>
                      <a:pt x="285" y="23"/>
                      <a:pt x="285" y="23"/>
                      <a:pt x="285" y="23"/>
                    </a:cubicBezTo>
                    <a:cubicBezTo>
                      <a:pt x="284" y="23"/>
                      <a:pt x="284" y="23"/>
                      <a:pt x="284" y="23"/>
                    </a:cubicBezTo>
                    <a:cubicBezTo>
                      <a:pt x="284" y="26"/>
                      <a:pt x="284" y="26"/>
                      <a:pt x="284" y="26"/>
                    </a:cubicBezTo>
                    <a:cubicBezTo>
                      <a:pt x="272" y="26"/>
                      <a:pt x="272" y="26"/>
                      <a:pt x="272" y="26"/>
                    </a:cubicBezTo>
                    <a:cubicBezTo>
                      <a:pt x="271" y="23"/>
                      <a:pt x="271" y="23"/>
                      <a:pt x="271" y="23"/>
                    </a:cubicBezTo>
                    <a:cubicBezTo>
                      <a:pt x="270" y="23"/>
                      <a:pt x="270" y="23"/>
                      <a:pt x="270" y="23"/>
                    </a:cubicBezTo>
                    <a:cubicBezTo>
                      <a:pt x="270" y="21"/>
                      <a:pt x="270" y="21"/>
                      <a:pt x="270" y="21"/>
                    </a:cubicBezTo>
                    <a:cubicBezTo>
                      <a:pt x="267" y="21"/>
                      <a:pt x="267" y="21"/>
                      <a:pt x="267" y="21"/>
                    </a:cubicBezTo>
                    <a:cubicBezTo>
                      <a:pt x="267" y="13"/>
                      <a:pt x="267" y="13"/>
                      <a:pt x="267" y="13"/>
                    </a:cubicBezTo>
                    <a:cubicBezTo>
                      <a:pt x="268" y="13"/>
                      <a:pt x="268" y="13"/>
                      <a:pt x="268" y="13"/>
                    </a:cubicBezTo>
                    <a:cubicBezTo>
                      <a:pt x="268" y="11"/>
                      <a:pt x="268" y="11"/>
                      <a:pt x="268" y="11"/>
                    </a:cubicBezTo>
                    <a:cubicBezTo>
                      <a:pt x="272" y="11"/>
                      <a:pt x="272" y="11"/>
                      <a:pt x="272" y="11"/>
                    </a:cubicBezTo>
                    <a:cubicBezTo>
                      <a:pt x="272" y="10"/>
                      <a:pt x="272" y="10"/>
                      <a:pt x="272" y="10"/>
                    </a:cubicBezTo>
                    <a:cubicBezTo>
                      <a:pt x="284" y="10"/>
                      <a:pt x="284" y="10"/>
                      <a:pt x="284" y="10"/>
                    </a:cubicBezTo>
                    <a:close/>
                    <a:moveTo>
                      <a:pt x="280" y="33"/>
                    </a:moveTo>
                    <a:cubicBezTo>
                      <a:pt x="280" y="62"/>
                      <a:pt x="280" y="62"/>
                      <a:pt x="280" y="62"/>
                    </a:cubicBezTo>
                    <a:moveTo>
                      <a:pt x="277" y="33"/>
                    </a:moveTo>
                    <a:cubicBezTo>
                      <a:pt x="277" y="56"/>
                      <a:pt x="277" y="56"/>
                      <a:pt x="277" y="56"/>
                    </a:cubicBezTo>
                    <a:moveTo>
                      <a:pt x="275" y="33"/>
                    </a:moveTo>
                    <a:cubicBezTo>
                      <a:pt x="275" y="26"/>
                      <a:pt x="275" y="26"/>
                      <a:pt x="275" y="26"/>
                    </a:cubicBezTo>
                    <a:cubicBezTo>
                      <a:pt x="281" y="26"/>
                      <a:pt x="281" y="26"/>
                      <a:pt x="281" y="26"/>
                    </a:cubicBezTo>
                    <a:cubicBezTo>
                      <a:pt x="281" y="33"/>
                      <a:pt x="281" y="33"/>
                      <a:pt x="281" y="33"/>
                    </a:cubicBezTo>
                    <a:cubicBezTo>
                      <a:pt x="275" y="33"/>
                      <a:pt x="275" y="33"/>
                      <a:pt x="275" y="33"/>
                    </a:cubicBezTo>
                    <a:close/>
                    <a:moveTo>
                      <a:pt x="45" y="290"/>
                    </a:moveTo>
                    <a:cubicBezTo>
                      <a:pt x="45" y="273"/>
                      <a:pt x="45" y="273"/>
                      <a:pt x="45" y="273"/>
                    </a:cubicBezTo>
                    <a:cubicBezTo>
                      <a:pt x="79" y="273"/>
                      <a:pt x="79" y="273"/>
                      <a:pt x="79" y="273"/>
                    </a:cubicBezTo>
                    <a:cubicBezTo>
                      <a:pt x="79" y="290"/>
                      <a:pt x="79" y="290"/>
                      <a:pt x="79" y="290"/>
                    </a:cubicBezTo>
                    <a:moveTo>
                      <a:pt x="45" y="237"/>
                    </a:moveTo>
                    <a:cubicBezTo>
                      <a:pt x="80" y="237"/>
                      <a:pt x="80" y="237"/>
                      <a:pt x="80" y="237"/>
                    </a:cubicBezTo>
                    <a:cubicBezTo>
                      <a:pt x="80" y="250"/>
                      <a:pt x="80" y="250"/>
                      <a:pt x="80" y="250"/>
                    </a:cubicBezTo>
                    <a:cubicBezTo>
                      <a:pt x="45" y="250"/>
                      <a:pt x="45" y="250"/>
                      <a:pt x="45" y="250"/>
                    </a:cubicBezTo>
                    <a:cubicBezTo>
                      <a:pt x="45" y="237"/>
                      <a:pt x="45" y="237"/>
                      <a:pt x="45" y="237"/>
                    </a:cubicBezTo>
                    <a:close/>
                    <a:moveTo>
                      <a:pt x="0" y="273"/>
                    </a:moveTo>
                    <a:cubicBezTo>
                      <a:pt x="45" y="273"/>
                      <a:pt x="45" y="273"/>
                      <a:pt x="45" y="273"/>
                    </a:cubicBezTo>
                    <a:cubicBezTo>
                      <a:pt x="45" y="290"/>
                      <a:pt x="45" y="290"/>
                      <a:pt x="45" y="290"/>
                    </a:cubicBezTo>
                    <a:cubicBezTo>
                      <a:pt x="0" y="290"/>
                      <a:pt x="0" y="290"/>
                      <a:pt x="0" y="290"/>
                    </a:cubicBezTo>
                    <a:moveTo>
                      <a:pt x="0" y="235"/>
                    </a:moveTo>
                    <a:cubicBezTo>
                      <a:pt x="45" y="235"/>
                      <a:pt x="45" y="235"/>
                      <a:pt x="45" y="235"/>
                    </a:cubicBezTo>
                    <a:cubicBezTo>
                      <a:pt x="45" y="250"/>
                      <a:pt x="45" y="250"/>
                      <a:pt x="45" y="250"/>
                    </a:cubicBezTo>
                    <a:cubicBezTo>
                      <a:pt x="0" y="250"/>
                      <a:pt x="0" y="250"/>
                      <a:pt x="0" y="250"/>
                    </a:cubicBezTo>
                    <a:moveTo>
                      <a:pt x="1" y="231"/>
                    </a:moveTo>
                    <a:cubicBezTo>
                      <a:pt x="44" y="231"/>
                      <a:pt x="44" y="231"/>
                      <a:pt x="44" y="231"/>
                    </a:cubicBezTo>
                    <a:cubicBezTo>
                      <a:pt x="34" y="207"/>
                      <a:pt x="34" y="207"/>
                      <a:pt x="34" y="207"/>
                    </a:cubicBezTo>
                    <a:cubicBezTo>
                      <a:pt x="2" y="207"/>
                      <a:pt x="2" y="207"/>
                      <a:pt x="2" y="207"/>
                    </a:cubicBezTo>
                    <a:moveTo>
                      <a:pt x="3" y="199"/>
                    </a:moveTo>
                    <a:cubicBezTo>
                      <a:pt x="31" y="199"/>
                      <a:pt x="31" y="199"/>
                      <a:pt x="31" y="199"/>
                    </a:cubicBezTo>
                    <a:cubicBezTo>
                      <a:pt x="31" y="199"/>
                      <a:pt x="30" y="193"/>
                      <a:pt x="34" y="193"/>
                    </a:cubicBezTo>
                    <a:cubicBezTo>
                      <a:pt x="79" y="193"/>
                      <a:pt x="79" y="193"/>
                      <a:pt x="79" y="193"/>
                    </a:cubicBezTo>
                    <a:moveTo>
                      <a:pt x="117" y="164"/>
                    </a:moveTo>
                    <a:cubicBezTo>
                      <a:pt x="47" y="164"/>
                      <a:pt x="47" y="164"/>
                      <a:pt x="47" y="164"/>
                    </a:cubicBezTo>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2" name="Freeform 389"/>
              <p:cNvSpPr>
                <a:spLocks/>
              </p:cNvSpPr>
              <p:nvPr/>
            </p:nvSpPr>
            <p:spPr bwMode="auto">
              <a:xfrm>
                <a:off x="2060398" y="4035498"/>
                <a:ext cx="59784" cy="14946"/>
              </a:xfrm>
              <a:custGeom>
                <a:avLst/>
                <a:gdLst>
                  <a:gd name="T0" fmla="*/ 0 w 8"/>
                  <a:gd name="T1" fmla="*/ 0 h 2"/>
                  <a:gd name="T2" fmla="*/ 8 w 8"/>
                  <a:gd name="T3" fmla="*/ 0 h 2"/>
                  <a:gd name="T4" fmla="*/ 8 w 8"/>
                  <a:gd name="T5" fmla="*/ 2 h 2"/>
                  <a:gd name="T6" fmla="*/ 0 w 8"/>
                  <a:gd name="T7" fmla="*/ 2 h 2"/>
                  <a:gd name="T8" fmla="*/ 0 w 8"/>
                  <a:gd name="T9" fmla="*/ 0 h 2"/>
                  <a:gd name="T10" fmla="*/ 0 w 8"/>
                  <a:gd name="T11" fmla="*/ 0 h 2"/>
                </a:gdLst>
                <a:ahLst/>
                <a:cxnLst>
                  <a:cxn ang="0">
                    <a:pos x="T0" y="T1"/>
                  </a:cxn>
                  <a:cxn ang="0">
                    <a:pos x="T2" y="T3"/>
                  </a:cxn>
                  <a:cxn ang="0">
                    <a:pos x="T4" y="T5"/>
                  </a:cxn>
                  <a:cxn ang="0">
                    <a:pos x="T6" y="T7"/>
                  </a:cxn>
                  <a:cxn ang="0">
                    <a:pos x="T8" y="T9"/>
                  </a:cxn>
                  <a:cxn ang="0">
                    <a:pos x="T10" y="T11"/>
                  </a:cxn>
                </a:cxnLst>
                <a:rect l="0" t="0" r="r" b="b"/>
                <a:pathLst>
                  <a:path w="8" h="2">
                    <a:moveTo>
                      <a:pt x="0" y="0"/>
                    </a:moveTo>
                    <a:lnTo>
                      <a:pt x="8" y="0"/>
                    </a:lnTo>
                    <a:lnTo>
                      <a:pt x="8" y="2"/>
                    </a:lnTo>
                    <a:lnTo>
                      <a:pt x="0" y="2"/>
                    </a:lnTo>
                    <a:lnTo>
                      <a:pt x="0" y="0"/>
                    </a:lnTo>
                    <a:lnTo>
                      <a:pt x="0" y="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3" name="Freeform 390"/>
              <p:cNvSpPr>
                <a:spLocks noEditPoints="1"/>
              </p:cNvSpPr>
              <p:nvPr/>
            </p:nvSpPr>
            <p:spPr bwMode="auto">
              <a:xfrm>
                <a:off x="1813789" y="2884656"/>
                <a:ext cx="1098531" cy="1165788"/>
              </a:xfrm>
              <a:custGeom>
                <a:avLst/>
                <a:gdLst>
                  <a:gd name="T0" fmla="*/ 47 w 254"/>
                  <a:gd name="T1" fmla="*/ 12 h 269"/>
                  <a:gd name="T2" fmla="*/ 165 w 254"/>
                  <a:gd name="T3" fmla="*/ 11 h 269"/>
                  <a:gd name="T4" fmla="*/ 199 w 254"/>
                  <a:gd name="T5" fmla="*/ 9 h 269"/>
                  <a:gd name="T6" fmla="*/ 221 w 254"/>
                  <a:gd name="T7" fmla="*/ 7 h 269"/>
                  <a:gd name="T8" fmla="*/ 254 w 254"/>
                  <a:gd name="T9" fmla="*/ 10 h 269"/>
                  <a:gd name="T10" fmla="*/ 46 w 254"/>
                  <a:gd name="T11" fmla="*/ 207 h 269"/>
                  <a:gd name="T12" fmla="*/ 0 w 254"/>
                  <a:gd name="T13" fmla="*/ 210 h 269"/>
                  <a:gd name="T14" fmla="*/ 35 w 254"/>
                  <a:gd name="T15" fmla="*/ 182 h 269"/>
                  <a:gd name="T16" fmla="*/ 30 w 254"/>
                  <a:gd name="T17" fmla="*/ 174 h 269"/>
                  <a:gd name="T18" fmla="*/ 46 w 254"/>
                  <a:gd name="T19" fmla="*/ 265 h 269"/>
                  <a:gd name="T20" fmla="*/ 79 w 254"/>
                  <a:gd name="T21" fmla="*/ 168 h 269"/>
                  <a:gd name="T22" fmla="*/ 184 w 254"/>
                  <a:gd name="T23" fmla="*/ 73 h 269"/>
                  <a:gd name="T24" fmla="*/ 117 w 254"/>
                  <a:gd name="T25" fmla="*/ 12 h 269"/>
                  <a:gd name="T26" fmla="*/ 101 w 254"/>
                  <a:gd name="T27" fmla="*/ 0 h 269"/>
                  <a:gd name="T28" fmla="*/ 65 w 254"/>
                  <a:gd name="T29" fmla="*/ 69 h 269"/>
                  <a:gd name="T30" fmla="*/ 61 w 254"/>
                  <a:gd name="T31" fmla="*/ 69 h 269"/>
                  <a:gd name="T32" fmla="*/ 61 w 254"/>
                  <a:gd name="T33" fmla="*/ 0 h 269"/>
                  <a:gd name="T34" fmla="*/ 106 w 254"/>
                  <a:gd name="T35" fmla="*/ 69 h 269"/>
                  <a:gd name="T36" fmla="*/ 45 w 254"/>
                  <a:gd name="T37" fmla="*/ 168 h 269"/>
                  <a:gd name="T38" fmla="*/ 58 w 254"/>
                  <a:gd name="T39" fmla="*/ 192 h 269"/>
                  <a:gd name="T40" fmla="*/ 125 w 254"/>
                  <a:gd name="T41" fmla="*/ 203 h 269"/>
                  <a:gd name="T42" fmla="*/ 125 w 254"/>
                  <a:gd name="T43" fmla="*/ 166 h 269"/>
                  <a:gd name="T44" fmla="*/ 80 w 254"/>
                  <a:gd name="T45" fmla="*/ 203 h 269"/>
                  <a:gd name="T46" fmla="*/ 83 w 254"/>
                  <a:gd name="T47" fmla="*/ 166 h 269"/>
                  <a:gd name="T48" fmla="*/ 80 w 254"/>
                  <a:gd name="T49" fmla="*/ 206 h 269"/>
                  <a:gd name="T50" fmla="*/ 125 w 254"/>
                  <a:gd name="T51" fmla="*/ 203 h 269"/>
                  <a:gd name="T52" fmla="*/ 80 w 254"/>
                  <a:gd name="T53" fmla="*/ 210 h 269"/>
                  <a:gd name="T54" fmla="*/ 125 w 254"/>
                  <a:gd name="T55" fmla="*/ 206 h 269"/>
                  <a:gd name="T56" fmla="*/ 79 w 254"/>
                  <a:gd name="T57" fmla="*/ 265 h 269"/>
                  <a:gd name="T58" fmla="*/ 133 w 254"/>
                  <a:gd name="T59" fmla="*/ 248 h 269"/>
                  <a:gd name="T60" fmla="*/ 79 w 254"/>
                  <a:gd name="T61" fmla="*/ 269 h 269"/>
                  <a:gd name="T62" fmla="*/ 124 w 254"/>
                  <a:gd name="T63" fmla="*/ 265 h 269"/>
                  <a:gd name="T64" fmla="*/ 46 w 254"/>
                  <a:gd name="T65" fmla="*/ 265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54" h="269">
                    <a:moveTo>
                      <a:pt x="47" y="14"/>
                    </a:moveTo>
                    <a:cubicBezTo>
                      <a:pt x="47" y="12"/>
                      <a:pt x="47" y="12"/>
                      <a:pt x="47" y="12"/>
                    </a:cubicBezTo>
                    <a:cubicBezTo>
                      <a:pt x="165" y="12"/>
                      <a:pt x="165" y="12"/>
                      <a:pt x="165" y="12"/>
                    </a:cubicBezTo>
                    <a:cubicBezTo>
                      <a:pt x="165" y="11"/>
                      <a:pt x="165" y="11"/>
                      <a:pt x="165" y="11"/>
                    </a:cubicBezTo>
                    <a:cubicBezTo>
                      <a:pt x="199" y="11"/>
                      <a:pt x="199" y="11"/>
                      <a:pt x="199" y="11"/>
                    </a:cubicBezTo>
                    <a:cubicBezTo>
                      <a:pt x="199" y="9"/>
                      <a:pt x="199" y="9"/>
                      <a:pt x="199" y="9"/>
                    </a:cubicBezTo>
                    <a:cubicBezTo>
                      <a:pt x="221" y="9"/>
                      <a:pt x="221" y="9"/>
                      <a:pt x="221" y="9"/>
                    </a:cubicBezTo>
                    <a:cubicBezTo>
                      <a:pt x="221" y="7"/>
                      <a:pt x="221" y="7"/>
                      <a:pt x="221" y="7"/>
                    </a:cubicBezTo>
                    <a:cubicBezTo>
                      <a:pt x="254" y="7"/>
                      <a:pt x="254" y="7"/>
                      <a:pt x="254" y="7"/>
                    </a:cubicBezTo>
                    <a:cubicBezTo>
                      <a:pt x="254" y="10"/>
                      <a:pt x="254" y="10"/>
                      <a:pt x="254" y="10"/>
                    </a:cubicBezTo>
                    <a:moveTo>
                      <a:pt x="1" y="207"/>
                    </a:moveTo>
                    <a:cubicBezTo>
                      <a:pt x="46" y="207"/>
                      <a:pt x="46" y="207"/>
                      <a:pt x="46" y="207"/>
                    </a:cubicBezTo>
                    <a:cubicBezTo>
                      <a:pt x="46" y="210"/>
                      <a:pt x="46" y="210"/>
                      <a:pt x="46" y="210"/>
                    </a:cubicBezTo>
                    <a:cubicBezTo>
                      <a:pt x="0" y="210"/>
                      <a:pt x="0" y="210"/>
                      <a:pt x="0" y="210"/>
                    </a:cubicBezTo>
                    <a:moveTo>
                      <a:pt x="2" y="182"/>
                    </a:moveTo>
                    <a:cubicBezTo>
                      <a:pt x="35" y="182"/>
                      <a:pt x="35" y="182"/>
                      <a:pt x="35" y="182"/>
                    </a:cubicBezTo>
                    <a:cubicBezTo>
                      <a:pt x="35" y="179"/>
                      <a:pt x="35" y="179"/>
                      <a:pt x="35" y="179"/>
                    </a:cubicBezTo>
                    <a:cubicBezTo>
                      <a:pt x="35" y="173"/>
                      <a:pt x="30" y="174"/>
                      <a:pt x="30" y="174"/>
                    </a:cubicBezTo>
                    <a:cubicBezTo>
                      <a:pt x="5" y="174"/>
                      <a:pt x="5" y="174"/>
                      <a:pt x="5" y="174"/>
                    </a:cubicBezTo>
                    <a:moveTo>
                      <a:pt x="46" y="265"/>
                    </a:moveTo>
                    <a:cubicBezTo>
                      <a:pt x="45" y="265"/>
                      <a:pt x="45" y="265"/>
                      <a:pt x="45" y="265"/>
                    </a:cubicBezTo>
                    <a:moveTo>
                      <a:pt x="79" y="168"/>
                    </a:moveTo>
                    <a:cubicBezTo>
                      <a:pt x="83" y="166"/>
                      <a:pt x="83" y="166"/>
                      <a:pt x="83" y="166"/>
                    </a:cubicBezTo>
                    <a:moveTo>
                      <a:pt x="184" y="73"/>
                    </a:moveTo>
                    <a:cubicBezTo>
                      <a:pt x="184" y="89"/>
                      <a:pt x="184" y="89"/>
                      <a:pt x="184" y="89"/>
                    </a:cubicBezTo>
                    <a:moveTo>
                      <a:pt x="117" y="12"/>
                    </a:moveTo>
                    <a:cubicBezTo>
                      <a:pt x="117" y="72"/>
                      <a:pt x="117" y="72"/>
                      <a:pt x="117" y="72"/>
                    </a:cubicBezTo>
                    <a:moveTo>
                      <a:pt x="101" y="0"/>
                    </a:moveTo>
                    <a:cubicBezTo>
                      <a:pt x="101" y="69"/>
                      <a:pt x="101" y="69"/>
                      <a:pt x="101" y="69"/>
                    </a:cubicBezTo>
                    <a:moveTo>
                      <a:pt x="65" y="69"/>
                    </a:moveTo>
                    <a:cubicBezTo>
                      <a:pt x="65" y="0"/>
                      <a:pt x="65" y="0"/>
                      <a:pt x="65" y="0"/>
                    </a:cubicBezTo>
                    <a:moveTo>
                      <a:pt x="61" y="69"/>
                    </a:moveTo>
                    <a:cubicBezTo>
                      <a:pt x="61" y="0"/>
                      <a:pt x="61" y="0"/>
                      <a:pt x="61" y="0"/>
                    </a:cubicBezTo>
                    <a:moveTo>
                      <a:pt x="61" y="0"/>
                    </a:moveTo>
                    <a:cubicBezTo>
                      <a:pt x="106" y="0"/>
                      <a:pt x="106" y="0"/>
                      <a:pt x="106" y="0"/>
                    </a:cubicBezTo>
                    <a:cubicBezTo>
                      <a:pt x="106" y="69"/>
                      <a:pt x="106" y="69"/>
                      <a:pt x="106" y="69"/>
                    </a:cubicBezTo>
                    <a:cubicBezTo>
                      <a:pt x="61" y="69"/>
                      <a:pt x="61" y="69"/>
                      <a:pt x="61" y="69"/>
                    </a:cubicBezTo>
                    <a:moveTo>
                      <a:pt x="45" y="168"/>
                    </a:moveTo>
                    <a:cubicBezTo>
                      <a:pt x="78" y="168"/>
                      <a:pt x="78" y="168"/>
                      <a:pt x="78" y="168"/>
                    </a:cubicBezTo>
                    <a:cubicBezTo>
                      <a:pt x="58" y="192"/>
                      <a:pt x="58" y="192"/>
                      <a:pt x="58" y="192"/>
                    </a:cubicBezTo>
                    <a:cubicBezTo>
                      <a:pt x="45" y="168"/>
                      <a:pt x="45" y="168"/>
                      <a:pt x="45" y="168"/>
                    </a:cubicBezTo>
                    <a:close/>
                    <a:moveTo>
                      <a:pt x="125" y="203"/>
                    </a:moveTo>
                    <a:cubicBezTo>
                      <a:pt x="125" y="166"/>
                      <a:pt x="125" y="166"/>
                      <a:pt x="125" y="166"/>
                    </a:cubicBezTo>
                    <a:moveTo>
                      <a:pt x="125" y="166"/>
                    </a:moveTo>
                    <a:cubicBezTo>
                      <a:pt x="125" y="203"/>
                      <a:pt x="125" y="203"/>
                      <a:pt x="125" y="203"/>
                    </a:cubicBezTo>
                    <a:cubicBezTo>
                      <a:pt x="80" y="203"/>
                      <a:pt x="80" y="203"/>
                      <a:pt x="80" y="203"/>
                    </a:cubicBezTo>
                    <a:cubicBezTo>
                      <a:pt x="80" y="168"/>
                      <a:pt x="80" y="168"/>
                      <a:pt x="80" y="168"/>
                    </a:cubicBezTo>
                    <a:cubicBezTo>
                      <a:pt x="83" y="166"/>
                      <a:pt x="83" y="166"/>
                      <a:pt x="83" y="166"/>
                    </a:cubicBezTo>
                    <a:moveTo>
                      <a:pt x="125" y="206"/>
                    </a:moveTo>
                    <a:cubicBezTo>
                      <a:pt x="80" y="206"/>
                      <a:pt x="80" y="206"/>
                      <a:pt x="80" y="206"/>
                    </a:cubicBezTo>
                    <a:cubicBezTo>
                      <a:pt x="80" y="203"/>
                      <a:pt x="80" y="203"/>
                      <a:pt x="80" y="203"/>
                    </a:cubicBezTo>
                    <a:cubicBezTo>
                      <a:pt x="125" y="203"/>
                      <a:pt x="125" y="203"/>
                      <a:pt x="125" y="203"/>
                    </a:cubicBezTo>
                    <a:moveTo>
                      <a:pt x="125" y="210"/>
                    </a:moveTo>
                    <a:cubicBezTo>
                      <a:pt x="80" y="210"/>
                      <a:pt x="80" y="210"/>
                      <a:pt x="80" y="210"/>
                    </a:cubicBezTo>
                    <a:cubicBezTo>
                      <a:pt x="80" y="206"/>
                      <a:pt x="80" y="206"/>
                      <a:pt x="80" y="206"/>
                    </a:cubicBezTo>
                    <a:cubicBezTo>
                      <a:pt x="125" y="206"/>
                      <a:pt x="125" y="206"/>
                      <a:pt x="125" y="206"/>
                    </a:cubicBezTo>
                    <a:moveTo>
                      <a:pt x="124" y="265"/>
                    </a:moveTo>
                    <a:cubicBezTo>
                      <a:pt x="79" y="265"/>
                      <a:pt x="79" y="265"/>
                      <a:pt x="79" y="265"/>
                    </a:cubicBezTo>
                    <a:cubicBezTo>
                      <a:pt x="79" y="248"/>
                      <a:pt x="79" y="248"/>
                      <a:pt x="79" y="248"/>
                    </a:cubicBezTo>
                    <a:cubicBezTo>
                      <a:pt x="133" y="248"/>
                      <a:pt x="133" y="248"/>
                      <a:pt x="133" y="248"/>
                    </a:cubicBezTo>
                    <a:moveTo>
                      <a:pt x="124" y="269"/>
                    </a:moveTo>
                    <a:cubicBezTo>
                      <a:pt x="79" y="269"/>
                      <a:pt x="79" y="269"/>
                      <a:pt x="79" y="269"/>
                    </a:cubicBezTo>
                    <a:moveTo>
                      <a:pt x="79" y="265"/>
                    </a:moveTo>
                    <a:cubicBezTo>
                      <a:pt x="124" y="265"/>
                      <a:pt x="124" y="265"/>
                      <a:pt x="124" y="265"/>
                    </a:cubicBezTo>
                    <a:moveTo>
                      <a:pt x="0" y="265"/>
                    </a:moveTo>
                    <a:cubicBezTo>
                      <a:pt x="46" y="265"/>
                      <a:pt x="46" y="265"/>
                      <a:pt x="46" y="265"/>
                    </a:cubicBezTo>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4" name="Freeform 391"/>
              <p:cNvSpPr>
                <a:spLocks noEditPoints="1"/>
              </p:cNvSpPr>
              <p:nvPr/>
            </p:nvSpPr>
            <p:spPr bwMode="auto">
              <a:xfrm>
                <a:off x="1776424" y="2765088"/>
                <a:ext cx="1307775" cy="1576803"/>
              </a:xfrm>
              <a:custGeom>
                <a:avLst/>
                <a:gdLst>
                  <a:gd name="T0" fmla="*/ 10 w 304"/>
                  <a:gd name="T1" fmla="*/ 276 h 364"/>
                  <a:gd name="T2" fmla="*/ 0 w 304"/>
                  <a:gd name="T3" fmla="*/ 276 h 364"/>
                  <a:gd name="T4" fmla="*/ 0 w 304"/>
                  <a:gd name="T5" fmla="*/ 253 h 364"/>
                  <a:gd name="T6" fmla="*/ 10 w 304"/>
                  <a:gd name="T7" fmla="*/ 253 h 364"/>
                  <a:gd name="T8" fmla="*/ 10 w 304"/>
                  <a:gd name="T9" fmla="*/ 238 h 364"/>
                  <a:gd name="T10" fmla="*/ 7 w 304"/>
                  <a:gd name="T11" fmla="*/ 238 h 364"/>
                  <a:gd name="T12" fmla="*/ 7 w 304"/>
                  <a:gd name="T13" fmla="*/ 235 h 364"/>
                  <a:gd name="T14" fmla="*/ 11 w 304"/>
                  <a:gd name="T15" fmla="*/ 235 h 364"/>
                  <a:gd name="T16" fmla="*/ 11 w 304"/>
                  <a:gd name="T17" fmla="*/ 223 h 364"/>
                  <a:gd name="T18" fmla="*/ 12 w 304"/>
                  <a:gd name="T19" fmla="*/ 223 h 364"/>
                  <a:gd name="T20" fmla="*/ 12 w 304"/>
                  <a:gd name="T21" fmla="*/ 210 h 364"/>
                  <a:gd name="T22" fmla="*/ 10 w 304"/>
                  <a:gd name="T23" fmla="*/ 210 h 364"/>
                  <a:gd name="T24" fmla="*/ 10 w 304"/>
                  <a:gd name="T25" fmla="*/ 207 h 364"/>
                  <a:gd name="T26" fmla="*/ 13 w 304"/>
                  <a:gd name="T27" fmla="*/ 202 h 364"/>
                  <a:gd name="T28" fmla="*/ 13 w 304"/>
                  <a:gd name="T29" fmla="*/ 202 h 364"/>
                  <a:gd name="T30" fmla="*/ 24 w 304"/>
                  <a:gd name="T31" fmla="*/ 182 h 364"/>
                  <a:gd name="T32" fmla="*/ 46 w 304"/>
                  <a:gd name="T33" fmla="*/ 173 h 364"/>
                  <a:gd name="T34" fmla="*/ 57 w 304"/>
                  <a:gd name="T35" fmla="*/ 173 h 364"/>
                  <a:gd name="T36" fmla="*/ 57 w 304"/>
                  <a:gd name="T37" fmla="*/ 167 h 364"/>
                  <a:gd name="T38" fmla="*/ 57 w 304"/>
                  <a:gd name="T39" fmla="*/ 42 h 364"/>
                  <a:gd name="T40" fmla="*/ 53 w 304"/>
                  <a:gd name="T41" fmla="*/ 42 h 364"/>
                  <a:gd name="T42" fmla="*/ 53 w 304"/>
                  <a:gd name="T43" fmla="*/ 0 h 364"/>
                  <a:gd name="T44" fmla="*/ 304 w 304"/>
                  <a:gd name="T45" fmla="*/ 0 h 364"/>
                  <a:gd name="T46" fmla="*/ 304 w 304"/>
                  <a:gd name="T47" fmla="*/ 38 h 364"/>
                  <a:gd name="T48" fmla="*/ 264 w 304"/>
                  <a:gd name="T49" fmla="*/ 38 h 364"/>
                  <a:gd name="T50" fmla="*/ 264 w 304"/>
                  <a:gd name="T51" fmla="*/ 44 h 364"/>
                  <a:gd name="T52" fmla="*/ 275 w 304"/>
                  <a:gd name="T53" fmla="*/ 44 h 364"/>
                  <a:gd name="T54" fmla="*/ 275 w 304"/>
                  <a:gd name="T55" fmla="*/ 140 h 364"/>
                  <a:gd name="T56" fmla="*/ 275 w 304"/>
                  <a:gd name="T57" fmla="*/ 314 h 364"/>
                  <a:gd name="T58" fmla="*/ 226 w 304"/>
                  <a:gd name="T59" fmla="*/ 364 h 364"/>
                  <a:gd name="T60" fmla="*/ 177 w 304"/>
                  <a:gd name="T61" fmla="*/ 314 h 364"/>
                  <a:gd name="T62" fmla="*/ 177 w 304"/>
                  <a:gd name="T63" fmla="*/ 231 h 364"/>
                  <a:gd name="T64" fmla="*/ 135 w 304"/>
                  <a:gd name="T65" fmla="*/ 231 h 364"/>
                  <a:gd name="T66" fmla="*/ 135 w 304"/>
                  <a:gd name="T67" fmla="*/ 238 h 364"/>
                  <a:gd name="T68" fmla="*/ 138 w 304"/>
                  <a:gd name="T69" fmla="*/ 253 h 364"/>
                  <a:gd name="T70" fmla="*/ 143 w 304"/>
                  <a:gd name="T71" fmla="*/ 253 h 364"/>
                  <a:gd name="T72" fmla="*/ 143 w 304"/>
                  <a:gd name="T73" fmla="*/ 276 h 364"/>
                  <a:gd name="T74" fmla="*/ 134 w 304"/>
                  <a:gd name="T75" fmla="*/ 293 h 364"/>
                  <a:gd name="T76" fmla="*/ 134 w 304"/>
                  <a:gd name="T77" fmla="*/ 301 h 364"/>
                  <a:gd name="T78" fmla="*/ 89 w 304"/>
                  <a:gd name="T79" fmla="*/ 301 h 364"/>
                  <a:gd name="T80" fmla="*/ 89 w 304"/>
                  <a:gd name="T81" fmla="*/ 293 h 364"/>
                  <a:gd name="T82" fmla="*/ 56 w 304"/>
                  <a:gd name="T83" fmla="*/ 293 h 364"/>
                  <a:gd name="T84" fmla="*/ 53 w 304"/>
                  <a:gd name="T85" fmla="*/ 301 h 364"/>
                  <a:gd name="T86" fmla="*/ 10 w 304"/>
                  <a:gd name="T87" fmla="*/ 301 h 364"/>
                  <a:gd name="T88" fmla="*/ 10 w 304"/>
                  <a:gd name="T89" fmla="*/ 293 h 364"/>
                  <a:gd name="T90" fmla="*/ 10 w 304"/>
                  <a:gd name="T91" fmla="*/ 276 h 364"/>
                  <a:gd name="T92" fmla="*/ 177 w 304"/>
                  <a:gd name="T93" fmla="*/ 140 h 364"/>
                  <a:gd name="T94" fmla="*/ 198 w 304"/>
                  <a:gd name="T95" fmla="*/ 123 h 364"/>
                  <a:gd name="T96" fmla="*/ 198 w 304"/>
                  <a:gd name="T97" fmla="*/ 119 h 364"/>
                  <a:gd name="T98" fmla="*/ 149 w 304"/>
                  <a:gd name="T99" fmla="*/ 94 h 364"/>
                  <a:gd name="T100" fmla="*/ 140 w 304"/>
                  <a:gd name="T101" fmla="*/ 94 h 364"/>
                  <a:gd name="T102" fmla="*/ 135 w 304"/>
                  <a:gd name="T103" fmla="*/ 97 h 364"/>
                  <a:gd name="T104" fmla="*/ 127 w 304"/>
                  <a:gd name="T105" fmla="*/ 100 h 364"/>
                  <a:gd name="T106" fmla="*/ 127 w 304"/>
                  <a:gd name="T107" fmla="*/ 171 h 364"/>
                  <a:gd name="T108" fmla="*/ 93 w 304"/>
                  <a:gd name="T109" fmla="*/ 194 h 364"/>
                  <a:gd name="T110" fmla="*/ 93 w 304"/>
                  <a:gd name="T111" fmla="*/ 194 h 364"/>
                  <a:gd name="T112" fmla="*/ 177 w 304"/>
                  <a:gd name="T113" fmla="*/ 194 h 364"/>
                  <a:gd name="T114" fmla="*/ 177 w 304"/>
                  <a:gd name="T115" fmla="*/ 14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 h="364">
                    <a:moveTo>
                      <a:pt x="10" y="276"/>
                    </a:moveTo>
                    <a:cubicBezTo>
                      <a:pt x="0" y="276"/>
                      <a:pt x="0" y="276"/>
                      <a:pt x="0" y="276"/>
                    </a:cubicBezTo>
                    <a:cubicBezTo>
                      <a:pt x="0" y="253"/>
                      <a:pt x="0" y="253"/>
                      <a:pt x="0" y="253"/>
                    </a:cubicBezTo>
                    <a:cubicBezTo>
                      <a:pt x="10" y="253"/>
                      <a:pt x="10" y="253"/>
                      <a:pt x="10" y="253"/>
                    </a:cubicBezTo>
                    <a:cubicBezTo>
                      <a:pt x="10" y="238"/>
                      <a:pt x="10" y="238"/>
                      <a:pt x="10" y="238"/>
                    </a:cubicBezTo>
                    <a:cubicBezTo>
                      <a:pt x="7" y="238"/>
                      <a:pt x="7" y="238"/>
                      <a:pt x="7" y="238"/>
                    </a:cubicBezTo>
                    <a:cubicBezTo>
                      <a:pt x="7" y="235"/>
                      <a:pt x="7" y="235"/>
                      <a:pt x="7" y="235"/>
                    </a:cubicBezTo>
                    <a:cubicBezTo>
                      <a:pt x="11" y="235"/>
                      <a:pt x="11" y="235"/>
                      <a:pt x="11" y="235"/>
                    </a:cubicBezTo>
                    <a:cubicBezTo>
                      <a:pt x="11" y="223"/>
                      <a:pt x="11" y="223"/>
                      <a:pt x="11" y="223"/>
                    </a:cubicBezTo>
                    <a:cubicBezTo>
                      <a:pt x="12" y="223"/>
                      <a:pt x="12" y="223"/>
                      <a:pt x="12" y="223"/>
                    </a:cubicBezTo>
                    <a:cubicBezTo>
                      <a:pt x="12" y="210"/>
                      <a:pt x="12" y="210"/>
                      <a:pt x="12" y="210"/>
                    </a:cubicBezTo>
                    <a:cubicBezTo>
                      <a:pt x="10" y="210"/>
                      <a:pt x="10" y="210"/>
                      <a:pt x="10" y="210"/>
                    </a:cubicBezTo>
                    <a:cubicBezTo>
                      <a:pt x="10" y="207"/>
                      <a:pt x="10" y="207"/>
                      <a:pt x="10" y="207"/>
                    </a:cubicBezTo>
                    <a:cubicBezTo>
                      <a:pt x="10" y="204"/>
                      <a:pt x="12" y="203"/>
                      <a:pt x="13" y="202"/>
                    </a:cubicBezTo>
                    <a:cubicBezTo>
                      <a:pt x="13" y="202"/>
                      <a:pt x="13" y="202"/>
                      <a:pt x="13" y="202"/>
                    </a:cubicBezTo>
                    <a:cubicBezTo>
                      <a:pt x="13" y="202"/>
                      <a:pt x="11" y="193"/>
                      <a:pt x="24" y="182"/>
                    </a:cubicBezTo>
                    <a:cubicBezTo>
                      <a:pt x="32" y="176"/>
                      <a:pt x="40" y="174"/>
                      <a:pt x="46" y="173"/>
                    </a:cubicBezTo>
                    <a:cubicBezTo>
                      <a:pt x="57" y="173"/>
                      <a:pt x="57" y="173"/>
                      <a:pt x="57" y="173"/>
                    </a:cubicBezTo>
                    <a:cubicBezTo>
                      <a:pt x="57" y="167"/>
                      <a:pt x="57" y="167"/>
                      <a:pt x="57" y="167"/>
                    </a:cubicBezTo>
                    <a:cubicBezTo>
                      <a:pt x="57" y="42"/>
                      <a:pt x="57" y="42"/>
                      <a:pt x="57" y="42"/>
                    </a:cubicBezTo>
                    <a:cubicBezTo>
                      <a:pt x="53" y="42"/>
                      <a:pt x="53" y="42"/>
                      <a:pt x="53" y="42"/>
                    </a:cubicBezTo>
                    <a:cubicBezTo>
                      <a:pt x="53" y="0"/>
                      <a:pt x="53" y="0"/>
                      <a:pt x="53" y="0"/>
                    </a:cubicBezTo>
                    <a:cubicBezTo>
                      <a:pt x="304" y="0"/>
                      <a:pt x="304" y="0"/>
                      <a:pt x="304" y="0"/>
                    </a:cubicBezTo>
                    <a:cubicBezTo>
                      <a:pt x="304" y="38"/>
                      <a:pt x="304" y="38"/>
                      <a:pt x="304" y="38"/>
                    </a:cubicBezTo>
                    <a:cubicBezTo>
                      <a:pt x="264" y="38"/>
                      <a:pt x="264" y="38"/>
                      <a:pt x="264" y="38"/>
                    </a:cubicBezTo>
                    <a:cubicBezTo>
                      <a:pt x="264" y="44"/>
                      <a:pt x="264" y="44"/>
                      <a:pt x="264" y="44"/>
                    </a:cubicBezTo>
                    <a:cubicBezTo>
                      <a:pt x="275" y="44"/>
                      <a:pt x="275" y="44"/>
                      <a:pt x="275" y="44"/>
                    </a:cubicBezTo>
                    <a:cubicBezTo>
                      <a:pt x="275" y="140"/>
                      <a:pt x="275" y="140"/>
                      <a:pt x="275" y="140"/>
                    </a:cubicBezTo>
                    <a:cubicBezTo>
                      <a:pt x="275" y="314"/>
                      <a:pt x="275" y="314"/>
                      <a:pt x="275" y="314"/>
                    </a:cubicBezTo>
                    <a:cubicBezTo>
                      <a:pt x="226" y="364"/>
                      <a:pt x="226" y="364"/>
                      <a:pt x="226" y="364"/>
                    </a:cubicBezTo>
                    <a:cubicBezTo>
                      <a:pt x="177" y="314"/>
                      <a:pt x="177" y="314"/>
                      <a:pt x="177" y="314"/>
                    </a:cubicBezTo>
                    <a:cubicBezTo>
                      <a:pt x="177" y="231"/>
                      <a:pt x="177" y="231"/>
                      <a:pt x="177" y="231"/>
                    </a:cubicBezTo>
                    <a:cubicBezTo>
                      <a:pt x="135" y="231"/>
                      <a:pt x="135" y="231"/>
                      <a:pt x="135" y="231"/>
                    </a:cubicBezTo>
                    <a:cubicBezTo>
                      <a:pt x="135" y="238"/>
                      <a:pt x="135" y="238"/>
                      <a:pt x="135" y="238"/>
                    </a:cubicBezTo>
                    <a:cubicBezTo>
                      <a:pt x="138" y="253"/>
                      <a:pt x="138" y="253"/>
                      <a:pt x="138" y="253"/>
                    </a:cubicBezTo>
                    <a:cubicBezTo>
                      <a:pt x="143" y="253"/>
                      <a:pt x="143" y="253"/>
                      <a:pt x="143" y="253"/>
                    </a:cubicBezTo>
                    <a:cubicBezTo>
                      <a:pt x="143" y="276"/>
                      <a:pt x="143" y="276"/>
                      <a:pt x="143" y="276"/>
                    </a:cubicBezTo>
                    <a:cubicBezTo>
                      <a:pt x="134" y="293"/>
                      <a:pt x="134" y="293"/>
                      <a:pt x="134" y="293"/>
                    </a:cubicBezTo>
                    <a:cubicBezTo>
                      <a:pt x="134" y="301"/>
                      <a:pt x="134" y="301"/>
                      <a:pt x="134" y="301"/>
                    </a:cubicBezTo>
                    <a:cubicBezTo>
                      <a:pt x="89" y="301"/>
                      <a:pt x="89" y="301"/>
                      <a:pt x="89" y="301"/>
                    </a:cubicBezTo>
                    <a:cubicBezTo>
                      <a:pt x="89" y="293"/>
                      <a:pt x="89" y="293"/>
                      <a:pt x="89" y="293"/>
                    </a:cubicBezTo>
                    <a:cubicBezTo>
                      <a:pt x="56" y="293"/>
                      <a:pt x="56" y="293"/>
                      <a:pt x="56" y="293"/>
                    </a:cubicBezTo>
                    <a:cubicBezTo>
                      <a:pt x="53" y="301"/>
                      <a:pt x="53" y="301"/>
                      <a:pt x="53" y="301"/>
                    </a:cubicBezTo>
                    <a:cubicBezTo>
                      <a:pt x="10" y="301"/>
                      <a:pt x="10" y="301"/>
                      <a:pt x="10" y="301"/>
                    </a:cubicBezTo>
                    <a:cubicBezTo>
                      <a:pt x="10" y="293"/>
                      <a:pt x="10" y="293"/>
                      <a:pt x="10" y="293"/>
                    </a:cubicBezTo>
                    <a:cubicBezTo>
                      <a:pt x="10" y="276"/>
                      <a:pt x="10" y="276"/>
                      <a:pt x="10" y="276"/>
                    </a:cubicBezTo>
                    <a:close/>
                    <a:moveTo>
                      <a:pt x="177" y="140"/>
                    </a:moveTo>
                    <a:cubicBezTo>
                      <a:pt x="198" y="123"/>
                      <a:pt x="198" y="123"/>
                      <a:pt x="198" y="123"/>
                    </a:cubicBezTo>
                    <a:cubicBezTo>
                      <a:pt x="198" y="119"/>
                      <a:pt x="198" y="119"/>
                      <a:pt x="198" y="119"/>
                    </a:cubicBezTo>
                    <a:cubicBezTo>
                      <a:pt x="149" y="94"/>
                      <a:pt x="149" y="94"/>
                      <a:pt x="149" y="94"/>
                    </a:cubicBezTo>
                    <a:cubicBezTo>
                      <a:pt x="140" y="94"/>
                      <a:pt x="140" y="94"/>
                      <a:pt x="140" y="94"/>
                    </a:cubicBezTo>
                    <a:cubicBezTo>
                      <a:pt x="135" y="97"/>
                      <a:pt x="135" y="97"/>
                      <a:pt x="135" y="97"/>
                    </a:cubicBezTo>
                    <a:cubicBezTo>
                      <a:pt x="127" y="100"/>
                      <a:pt x="127" y="100"/>
                      <a:pt x="127" y="100"/>
                    </a:cubicBezTo>
                    <a:cubicBezTo>
                      <a:pt x="127" y="171"/>
                      <a:pt x="127" y="171"/>
                      <a:pt x="127" y="171"/>
                    </a:cubicBezTo>
                    <a:cubicBezTo>
                      <a:pt x="93" y="194"/>
                      <a:pt x="93" y="194"/>
                      <a:pt x="93" y="194"/>
                    </a:cubicBezTo>
                    <a:cubicBezTo>
                      <a:pt x="93" y="194"/>
                      <a:pt x="93" y="194"/>
                      <a:pt x="93" y="194"/>
                    </a:cubicBezTo>
                    <a:cubicBezTo>
                      <a:pt x="177" y="194"/>
                      <a:pt x="177" y="194"/>
                      <a:pt x="177" y="194"/>
                    </a:cubicBezTo>
                    <a:cubicBezTo>
                      <a:pt x="177" y="140"/>
                      <a:pt x="177" y="140"/>
                      <a:pt x="177" y="14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5" name="Freeform 392"/>
              <p:cNvSpPr>
                <a:spLocks noEditPoints="1"/>
              </p:cNvSpPr>
              <p:nvPr/>
            </p:nvSpPr>
            <p:spPr bwMode="auto">
              <a:xfrm>
                <a:off x="1776424" y="2929494"/>
                <a:ext cx="1188207" cy="1195680"/>
              </a:xfrm>
              <a:custGeom>
                <a:avLst/>
                <a:gdLst>
                  <a:gd name="T0" fmla="*/ 78 w 159"/>
                  <a:gd name="T1" fmla="*/ 1 h 160"/>
                  <a:gd name="T2" fmla="*/ 86 w 159"/>
                  <a:gd name="T3" fmla="*/ 1 h 160"/>
                  <a:gd name="T4" fmla="*/ 86 w 159"/>
                  <a:gd name="T5" fmla="*/ 33 h 160"/>
                  <a:gd name="T6" fmla="*/ 78 w 159"/>
                  <a:gd name="T7" fmla="*/ 33 h 160"/>
                  <a:gd name="T8" fmla="*/ 78 w 159"/>
                  <a:gd name="T9" fmla="*/ 1 h 160"/>
                  <a:gd name="T10" fmla="*/ 78 w 159"/>
                  <a:gd name="T11" fmla="*/ 1 h 160"/>
                  <a:gd name="T12" fmla="*/ 33 w 159"/>
                  <a:gd name="T13" fmla="*/ 75 h 160"/>
                  <a:gd name="T14" fmla="*/ 33 w 159"/>
                  <a:gd name="T15" fmla="*/ 61 h 160"/>
                  <a:gd name="T16" fmla="*/ 73 w 159"/>
                  <a:gd name="T17" fmla="*/ 61 h 160"/>
                  <a:gd name="T18" fmla="*/ 73 w 159"/>
                  <a:gd name="T19" fmla="*/ 75 h 160"/>
                  <a:gd name="T20" fmla="*/ 33 w 159"/>
                  <a:gd name="T21" fmla="*/ 75 h 160"/>
                  <a:gd name="T22" fmla="*/ 33 w 159"/>
                  <a:gd name="T23" fmla="*/ 75 h 160"/>
                  <a:gd name="T24" fmla="*/ 33 w 159"/>
                  <a:gd name="T25" fmla="*/ 51 h 160"/>
                  <a:gd name="T26" fmla="*/ 33 w 159"/>
                  <a:gd name="T27" fmla="*/ 34 h 160"/>
                  <a:gd name="T28" fmla="*/ 73 w 159"/>
                  <a:gd name="T29" fmla="*/ 34 h 160"/>
                  <a:gd name="T30" fmla="*/ 73 w 159"/>
                  <a:gd name="T31" fmla="*/ 51 h 160"/>
                  <a:gd name="T32" fmla="*/ 33 w 159"/>
                  <a:gd name="T33" fmla="*/ 51 h 160"/>
                  <a:gd name="T34" fmla="*/ 33 w 159"/>
                  <a:gd name="T35" fmla="*/ 51 h 160"/>
                  <a:gd name="T36" fmla="*/ 115 w 159"/>
                  <a:gd name="T37" fmla="*/ 1 h 160"/>
                  <a:gd name="T38" fmla="*/ 120 w 159"/>
                  <a:gd name="T39" fmla="*/ 1 h 160"/>
                  <a:gd name="T40" fmla="*/ 120 w 159"/>
                  <a:gd name="T41" fmla="*/ 0 h 160"/>
                  <a:gd name="T42" fmla="*/ 124 w 159"/>
                  <a:gd name="T43" fmla="*/ 0 h 160"/>
                  <a:gd name="T44" fmla="*/ 124 w 159"/>
                  <a:gd name="T45" fmla="*/ 48 h 160"/>
                  <a:gd name="T46" fmla="*/ 115 w 159"/>
                  <a:gd name="T47" fmla="*/ 48 h 160"/>
                  <a:gd name="T48" fmla="*/ 115 w 159"/>
                  <a:gd name="T49" fmla="*/ 1 h 160"/>
                  <a:gd name="T50" fmla="*/ 115 w 159"/>
                  <a:gd name="T51" fmla="*/ 1 h 160"/>
                  <a:gd name="T52" fmla="*/ 89 w 159"/>
                  <a:gd name="T53" fmla="*/ 1 h 160"/>
                  <a:gd name="T54" fmla="*/ 101 w 159"/>
                  <a:gd name="T55" fmla="*/ 1 h 160"/>
                  <a:gd name="T56" fmla="*/ 101 w 159"/>
                  <a:gd name="T57" fmla="*/ 1 h 160"/>
                  <a:gd name="T58" fmla="*/ 112 w 159"/>
                  <a:gd name="T59" fmla="*/ 1 h 160"/>
                  <a:gd name="T60" fmla="*/ 112 w 159"/>
                  <a:gd name="T61" fmla="*/ 37 h 160"/>
                  <a:gd name="T62" fmla="*/ 94 w 159"/>
                  <a:gd name="T63" fmla="*/ 37 h 160"/>
                  <a:gd name="T64" fmla="*/ 94 w 159"/>
                  <a:gd name="T65" fmla="*/ 12 h 160"/>
                  <a:gd name="T66" fmla="*/ 89 w 159"/>
                  <a:gd name="T67" fmla="*/ 12 h 160"/>
                  <a:gd name="T68" fmla="*/ 89 w 159"/>
                  <a:gd name="T69" fmla="*/ 1 h 160"/>
                  <a:gd name="T70" fmla="*/ 89 w 159"/>
                  <a:gd name="T71" fmla="*/ 1 h 160"/>
                  <a:gd name="T72" fmla="*/ 0 w 159"/>
                  <a:gd name="T73" fmla="*/ 125 h 160"/>
                  <a:gd name="T74" fmla="*/ 82 w 159"/>
                  <a:gd name="T75" fmla="*/ 125 h 160"/>
                  <a:gd name="T76" fmla="*/ 82 w 159"/>
                  <a:gd name="T77" fmla="*/ 138 h 160"/>
                  <a:gd name="T78" fmla="*/ 0 w 159"/>
                  <a:gd name="T79" fmla="*/ 138 h 160"/>
                  <a:gd name="T80" fmla="*/ 0 w 159"/>
                  <a:gd name="T81" fmla="*/ 125 h 160"/>
                  <a:gd name="T82" fmla="*/ 0 w 159"/>
                  <a:gd name="T83" fmla="*/ 125 h 160"/>
                  <a:gd name="T84" fmla="*/ 102 w 159"/>
                  <a:gd name="T85" fmla="*/ 59 h 160"/>
                  <a:gd name="T86" fmla="*/ 159 w 159"/>
                  <a:gd name="T87" fmla="*/ 59 h 160"/>
                  <a:gd name="T88" fmla="*/ 159 w 159"/>
                  <a:gd name="T89" fmla="*/ 160 h 160"/>
                  <a:gd name="T90" fmla="*/ 102 w 159"/>
                  <a:gd name="T91" fmla="*/ 160 h 160"/>
                  <a:gd name="T92" fmla="*/ 102 w 159"/>
                  <a:gd name="T93" fmla="*/ 59 h 160"/>
                  <a:gd name="T94" fmla="*/ 102 w 159"/>
                  <a:gd name="T95" fmla="*/ 59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9" h="160">
                    <a:moveTo>
                      <a:pt x="78" y="1"/>
                    </a:moveTo>
                    <a:lnTo>
                      <a:pt x="86" y="1"/>
                    </a:lnTo>
                    <a:lnTo>
                      <a:pt x="86" y="33"/>
                    </a:lnTo>
                    <a:lnTo>
                      <a:pt x="78" y="33"/>
                    </a:lnTo>
                    <a:lnTo>
                      <a:pt x="78" y="1"/>
                    </a:lnTo>
                    <a:lnTo>
                      <a:pt x="78" y="1"/>
                    </a:lnTo>
                    <a:close/>
                    <a:moveTo>
                      <a:pt x="33" y="75"/>
                    </a:moveTo>
                    <a:lnTo>
                      <a:pt x="33" y="61"/>
                    </a:lnTo>
                    <a:lnTo>
                      <a:pt x="73" y="61"/>
                    </a:lnTo>
                    <a:lnTo>
                      <a:pt x="73" y="75"/>
                    </a:lnTo>
                    <a:lnTo>
                      <a:pt x="33" y="75"/>
                    </a:lnTo>
                    <a:lnTo>
                      <a:pt x="33" y="75"/>
                    </a:lnTo>
                    <a:close/>
                    <a:moveTo>
                      <a:pt x="33" y="51"/>
                    </a:moveTo>
                    <a:lnTo>
                      <a:pt x="33" y="34"/>
                    </a:lnTo>
                    <a:lnTo>
                      <a:pt x="73" y="34"/>
                    </a:lnTo>
                    <a:lnTo>
                      <a:pt x="73" y="51"/>
                    </a:lnTo>
                    <a:lnTo>
                      <a:pt x="33" y="51"/>
                    </a:lnTo>
                    <a:lnTo>
                      <a:pt x="33" y="51"/>
                    </a:lnTo>
                    <a:close/>
                    <a:moveTo>
                      <a:pt x="115" y="1"/>
                    </a:moveTo>
                    <a:lnTo>
                      <a:pt x="120" y="1"/>
                    </a:lnTo>
                    <a:lnTo>
                      <a:pt x="120" y="0"/>
                    </a:lnTo>
                    <a:lnTo>
                      <a:pt x="124" y="0"/>
                    </a:lnTo>
                    <a:lnTo>
                      <a:pt x="124" y="48"/>
                    </a:lnTo>
                    <a:lnTo>
                      <a:pt x="115" y="48"/>
                    </a:lnTo>
                    <a:lnTo>
                      <a:pt x="115" y="1"/>
                    </a:lnTo>
                    <a:lnTo>
                      <a:pt x="115" y="1"/>
                    </a:lnTo>
                    <a:close/>
                    <a:moveTo>
                      <a:pt x="89" y="1"/>
                    </a:moveTo>
                    <a:lnTo>
                      <a:pt x="101" y="1"/>
                    </a:lnTo>
                    <a:lnTo>
                      <a:pt x="101" y="1"/>
                    </a:lnTo>
                    <a:lnTo>
                      <a:pt x="112" y="1"/>
                    </a:lnTo>
                    <a:lnTo>
                      <a:pt x="112" y="37"/>
                    </a:lnTo>
                    <a:lnTo>
                      <a:pt x="94" y="37"/>
                    </a:lnTo>
                    <a:lnTo>
                      <a:pt x="94" y="12"/>
                    </a:lnTo>
                    <a:lnTo>
                      <a:pt x="89" y="12"/>
                    </a:lnTo>
                    <a:lnTo>
                      <a:pt x="89" y="1"/>
                    </a:lnTo>
                    <a:lnTo>
                      <a:pt x="89" y="1"/>
                    </a:lnTo>
                    <a:close/>
                    <a:moveTo>
                      <a:pt x="0" y="125"/>
                    </a:moveTo>
                    <a:lnTo>
                      <a:pt x="82" y="125"/>
                    </a:lnTo>
                    <a:lnTo>
                      <a:pt x="82" y="138"/>
                    </a:lnTo>
                    <a:lnTo>
                      <a:pt x="0" y="138"/>
                    </a:lnTo>
                    <a:lnTo>
                      <a:pt x="0" y="125"/>
                    </a:lnTo>
                    <a:lnTo>
                      <a:pt x="0" y="125"/>
                    </a:lnTo>
                    <a:close/>
                    <a:moveTo>
                      <a:pt x="102" y="59"/>
                    </a:moveTo>
                    <a:lnTo>
                      <a:pt x="159" y="59"/>
                    </a:lnTo>
                    <a:lnTo>
                      <a:pt x="159" y="160"/>
                    </a:lnTo>
                    <a:lnTo>
                      <a:pt x="102" y="160"/>
                    </a:lnTo>
                    <a:lnTo>
                      <a:pt x="102" y="59"/>
                    </a:lnTo>
                    <a:lnTo>
                      <a:pt x="102" y="59"/>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6" name="Freeform 393"/>
              <p:cNvSpPr>
                <a:spLocks noEditPoints="1"/>
              </p:cNvSpPr>
              <p:nvPr/>
            </p:nvSpPr>
            <p:spPr bwMode="auto">
              <a:xfrm>
                <a:off x="2052925" y="3011697"/>
                <a:ext cx="732354" cy="934125"/>
              </a:xfrm>
              <a:custGeom>
                <a:avLst/>
                <a:gdLst>
                  <a:gd name="T0" fmla="*/ 78 w 98"/>
                  <a:gd name="T1" fmla="*/ 20 h 125"/>
                  <a:gd name="T2" fmla="*/ 78 w 98"/>
                  <a:gd name="T3" fmla="*/ 11 h 125"/>
                  <a:gd name="T4" fmla="*/ 87 w 98"/>
                  <a:gd name="T5" fmla="*/ 11 h 125"/>
                  <a:gd name="T6" fmla="*/ 87 w 98"/>
                  <a:gd name="T7" fmla="*/ 20 h 125"/>
                  <a:gd name="T8" fmla="*/ 78 w 98"/>
                  <a:gd name="T9" fmla="*/ 20 h 125"/>
                  <a:gd name="T10" fmla="*/ 78 w 98"/>
                  <a:gd name="T11" fmla="*/ 20 h 125"/>
                  <a:gd name="T12" fmla="*/ 61 w 98"/>
                  <a:gd name="T13" fmla="*/ 12 h 125"/>
                  <a:gd name="T14" fmla="*/ 61 w 98"/>
                  <a:gd name="T15" fmla="*/ 3 h 125"/>
                  <a:gd name="T16" fmla="*/ 70 w 98"/>
                  <a:gd name="T17" fmla="*/ 3 h 125"/>
                  <a:gd name="T18" fmla="*/ 70 w 98"/>
                  <a:gd name="T19" fmla="*/ 12 h 125"/>
                  <a:gd name="T20" fmla="*/ 61 w 98"/>
                  <a:gd name="T21" fmla="*/ 12 h 125"/>
                  <a:gd name="T22" fmla="*/ 61 w 98"/>
                  <a:gd name="T23" fmla="*/ 12 h 125"/>
                  <a:gd name="T24" fmla="*/ 41 w 98"/>
                  <a:gd name="T25" fmla="*/ 10 h 125"/>
                  <a:gd name="T26" fmla="*/ 41 w 98"/>
                  <a:gd name="T27" fmla="*/ 0 h 125"/>
                  <a:gd name="T28" fmla="*/ 49 w 98"/>
                  <a:gd name="T29" fmla="*/ 0 h 125"/>
                  <a:gd name="T30" fmla="*/ 49 w 98"/>
                  <a:gd name="T31" fmla="*/ 10 h 125"/>
                  <a:gd name="T32" fmla="*/ 41 w 98"/>
                  <a:gd name="T33" fmla="*/ 10 h 125"/>
                  <a:gd name="T34" fmla="*/ 41 w 98"/>
                  <a:gd name="T35" fmla="*/ 10 h 125"/>
                  <a:gd name="T36" fmla="*/ 11 w 98"/>
                  <a:gd name="T37" fmla="*/ 36 h 125"/>
                  <a:gd name="T38" fmla="*/ 11 w 98"/>
                  <a:gd name="T39" fmla="*/ 27 h 125"/>
                  <a:gd name="T40" fmla="*/ 20 w 98"/>
                  <a:gd name="T41" fmla="*/ 27 h 125"/>
                  <a:gd name="T42" fmla="*/ 20 w 98"/>
                  <a:gd name="T43" fmla="*/ 36 h 125"/>
                  <a:gd name="T44" fmla="*/ 11 w 98"/>
                  <a:gd name="T45" fmla="*/ 36 h 125"/>
                  <a:gd name="T46" fmla="*/ 11 w 98"/>
                  <a:gd name="T47" fmla="*/ 36 h 125"/>
                  <a:gd name="T48" fmla="*/ 89 w 98"/>
                  <a:gd name="T49" fmla="*/ 98 h 125"/>
                  <a:gd name="T50" fmla="*/ 89 w 98"/>
                  <a:gd name="T51" fmla="*/ 89 h 125"/>
                  <a:gd name="T52" fmla="*/ 98 w 98"/>
                  <a:gd name="T53" fmla="*/ 89 h 125"/>
                  <a:gd name="T54" fmla="*/ 98 w 98"/>
                  <a:gd name="T55" fmla="*/ 98 h 125"/>
                  <a:gd name="T56" fmla="*/ 89 w 98"/>
                  <a:gd name="T57" fmla="*/ 98 h 125"/>
                  <a:gd name="T58" fmla="*/ 89 w 98"/>
                  <a:gd name="T59" fmla="*/ 98 h 125"/>
                  <a:gd name="T60" fmla="*/ 11 w 98"/>
                  <a:gd name="T61" fmla="*/ 60 h 125"/>
                  <a:gd name="T62" fmla="*/ 11 w 98"/>
                  <a:gd name="T63" fmla="*/ 51 h 125"/>
                  <a:gd name="T64" fmla="*/ 20 w 98"/>
                  <a:gd name="T65" fmla="*/ 51 h 125"/>
                  <a:gd name="T66" fmla="*/ 20 w 98"/>
                  <a:gd name="T67" fmla="*/ 60 h 125"/>
                  <a:gd name="T68" fmla="*/ 11 w 98"/>
                  <a:gd name="T69" fmla="*/ 60 h 125"/>
                  <a:gd name="T70" fmla="*/ 11 w 98"/>
                  <a:gd name="T71" fmla="*/ 60 h 125"/>
                  <a:gd name="T72" fmla="*/ 0 w 98"/>
                  <a:gd name="T73" fmla="*/ 125 h 125"/>
                  <a:gd name="T74" fmla="*/ 0 w 98"/>
                  <a:gd name="T75" fmla="*/ 115 h 125"/>
                  <a:gd name="T76" fmla="*/ 9 w 98"/>
                  <a:gd name="T77" fmla="*/ 115 h 125"/>
                  <a:gd name="T78" fmla="*/ 9 w 98"/>
                  <a:gd name="T79" fmla="*/ 125 h 125"/>
                  <a:gd name="T80" fmla="*/ 0 w 98"/>
                  <a:gd name="T81" fmla="*/ 125 h 125"/>
                  <a:gd name="T82" fmla="*/ 0 w 98"/>
                  <a:gd name="T83" fmla="*/ 125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8" h="125">
                    <a:moveTo>
                      <a:pt x="78" y="20"/>
                    </a:moveTo>
                    <a:lnTo>
                      <a:pt x="78" y="11"/>
                    </a:lnTo>
                    <a:lnTo>
                      <a:pt x="87" y="11"/>
                    </a:lnTo>
                    <a:lnTo>
                      <a:pt x="87" y="20"/>
                    </a:lnTo>
                    <a:lnTo>
                      <a:pt x="78" y="20"/>
                    </a:lnTo>
                    <a:lnTo>
                      <a:pt x="78" y="20"/>
                    </a:lnTo>
                    <a:close/>
                    <a:moveTo>
                      <a:pt x="61" y="12"/>
                    </a:moveTo>
                    <a:lnTo>
                      <a:pt x="61" y="3"/>
                    </a:lnTo>
                    <a:lnTo>
                      <a:pt x="70" y="3"/>
                    </a:lnTo>
                    <a:lnTo>
                      <a:pt x="70" y="12"/>
                    </a:lnTo>
                    <a:lnTo>
                      <a:pt x="61" y="12"/>
                    </a:lnTo>
                    <a:lnTo>
                      <a:pt x="61" y="12"/>
                    </a:lnTo>
                    <a:close/>
                    <a:moveTo>
                      <a:pt x="41" y="10"/>
                    </a:moveTo>
                    <a:lnTo>
                      <a:pt x="41" y="0"/>
                    </a:lnTo>
                    <a:lnTo>
                      <a:pt x="49" y="0"/>
                    </a:lnTo>
                    <a:lnTo>
                      <a:pt x="49" y="10"/>
                    </a:lnTo>
                    <a:lnTo>
                      <a:pt x="41" y="10"/>
                    </a:lnTo>
                    <a:lnTo>
                      <a:pt x="41" y="10"/>
                    </a:lnTo>
                    <a:close/>
                    <a:moveTo>
                      <a:pt x="11" y="36"/>
                    </a:moveTo>
                    <a:lnTo>
                      <a:pt x="11" y="27"/>
                    </a:lnTo>
                    <a:lnTo>
                      <a:pt x="20" y="27"/>
                    </a:lnTo>
                    <a:lnTo>
                      <a:pt x="20" y="36"/>
                    </a:lnTo>
                    <a:lnTo>
                      <a:pt x="11" y="36"/>
                    </a:lnTo>
                    <a:lnTo>
                      <a:pt x="11" y="36"/>
                    </a:lnTo>
                    <a:close/>
                    <a:moveTo>
                      <a:pt x="89" y="98"/>
                    </a:moveTo>
                    <a:lnTo>
                      <a:pt x="89" y="89"/>
                    </a:lnTo>
                    <a:lnTo>
                      <a:pt x="98" y="89"/>
                    </a:lnTo>
                    <a:lnTo>
                      <a:pt x="98" y="98"/>
                    </a:lnTo>
                    <a:lnTo>
                      <a:pt x="89" y="98"/>
                    </a:lnTo>
                    <a:lnTo>
                      <a:pt x="89" y="98"/>
                    </a:lnTo>
                    <a:close/>
                    <a:moveTo>
                      <a:pt x="11" y="60"/>
                    </a:moveTo>
                    <a:lnTo>
                      <a:pt x="11" y="51"/>
                    </a:lnTo>
                    <a:lnTo>
                      <a:pt x="20" y="51"/>
                    </a:lnTo>
                    <a:lnTo>
                      <a:pt x="20" y="60"/>
                    </a:lnTo>
                    <a:lnTo>
                      <a:pt x="11" y="60"/>
                    </a:lnTo>
                    <a:lnTo>
                      <a:pt x="11" y="60"/>
                    </a:lnTo>
                    <a:close/>
                    <a:moveTo>
                      <a:pt x="0" y="125"/>
                    </a:moveTo>
                    <a:lnTo>
                      <a:pt x="0" y="115"/>
                    </a:lnTo>
                    <a:lnTo>
                      <a:pt x="9" y="115"/>
                    </a:lnTo>
                    <a:lnTo>
                      <a:pt x="9" y="125"/>
                    </a:lnTo>
                    <a:lnTo>
                      <a:pt x="0" y="125"/>
                    </a:lnTo>
                    <a:lnTo>
                      <a:pt x="0" y="125"/>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7" name="Freeform 394"/>
              <p:cNvSpPr>
                <a:spLocks noEditPoints="1"/>
              </p:cNvSpPr>
              <p:nvPr/>
            </p:nvSpPr>
            <p:spPr bwMode="auto">
              <a:xfrm>
                <a:off x="2052925" y="3011697"/>
                <a:ext cx="732354" cy="934125"/>
              </a:xfrm>
              <a:custGeom>
                <a:avLst/>
                <a:gdLst>
                  <a:gd name="T0" fmla="*/ 78 w 98"/>
                  <a:gd name="T1" fmla="*/ 20 h 125"/>
                  <a:gd name="T2" fmla="*/ 78 w 98"/>
                  <a:gd name="T3" fmla="*/ 11 h 125"/>
                  <a:gd name="T4" fmla="*/ 87 w 98"/>
                  <a:gd name="T5" fmla="*/ 11 h 125"/>
                  <a:gd name="T6" fmla="*/ 87 w 98"/>
                  <a:gd name="T7" fmla="*/ 20 h 125"/>
                  <a:gd name="T8" fmla="*/ 78 w 98"/>
                  <a:gd name="T9" fmla="*/ 20 h 125"/>
                  <a:gd name="T10" fmla="*/ 78 w 98"/>
                  <a:gd name="T11" fmla="*/ 20 h 125"/>
                  <a:gd name="T12" fmla="*/ 61 w 98"/>
                  <a:gd name="T13" fmla="*/ 12 h 125"/>
                  <a:gd name="T14" fmla="*/ 61 w 98"/>
                  <a:gd name="T15" fmla="*/ 3 h 125"/>
                  <a:gd name="T16" fmla="*/ 70 w 98"/>
                  <a:gd name="T17" fmla="*/ 3 h 125"/>
                  <a:gd name="T18" fmla="*/ 70 w 98"/>
                  <a:gd name="T19" fmla="*/ 12 h 125"/>
                  <a:gd name="T20" fmla="*/ 61 w 98"/>
                  <a:gd name="T21" fmla="*/ 12 h 125"/>
                  <a:gd name="T22" fmla="*/ 61 w 98"/>
                  <a:gd name="T23" fmla="*/ 12 h 125"/>
                  <a:gd name="T24" fmla="*/ 41 w 98"/>
                  <a:gd name="T25" fmla="*/ 10 h 125"/>
                  <a:gd name="T26" fmla="*/ 41 w 98"/>
                  <a:gd name="T27" fmla="*/ 0 h 125"/>
                  <a:gd name="T28" fmla="*/ 49 w 98"/>
                  <a:gd name="T29" fmla="*/ 0 h 125"/>
                  <a:gd name="T30" fmla="*/ 49 w 98"/>
                  <a:gd name="T31" fmla="*/ 10 h 125"/>
                  <a:gd name="T32" fmla="*/ 41 w 98"/>
                  <a:gd name="T33" fmla="*/ 10 h 125"/>
                  <a:gd name="T34" fmla="*/ 41 w 98"/>
                  <a:gd name="T35" fmla="*/ 10 h 125"/>
                  <a:gd name="T36" fmla="*/ 11 w 98"/>
                  <a:gd name="T37" fmla="*/ 36 h 125"/>
                  <a:gd name="T38" fmla="*/ 11 w 98"/>
                  <a:gd name="T39" fmla="*/ 27 h 125"/>
                  <a:gd name="T40" fmla="*/ 20 w 98"/>
                  <a:gd name="T41" fmla="*/ 27 h 125"/>
                  <a:gd name="T42" fmla="*/ 20 w 98"/>
                  <a:gd name="T43" fmla="*/ 36 h 125"/>
                  <a:gd name="T44" fmla="*/ 11 w 98"/>
                  <a:gd name="T45" fmla="*/ 36 h 125"/>
                  <a:gd name="T46" fmla="*/ 11 w 98"/>
                  <a:gd name="T47" fmla="*/ 36 h 125"/>
                  <a:gd name="T48" fmla="*/ 89 w 98"/>
                  <a:gd name="T49" fmla="*/ 98 h 125"/>
                  <a:gd name="T50" fmla="*/ 89 w 98"/>
                  <a:gd name="T51" fmla="*/ 89 h 125"/>
                  <a:gd name="T52" fmla="*/ 98 w 98"/>
                  <a:gd name="T53" fmla="*/ 89 h 125"/>
                  <a:gd name="T54" fmla="*/ 98 w 98"/>
                  <a:gd name="T55" fmla="*/ 98 h 125"/>
                  <a:gd name="T56" fmla="*/ 89 w 98"/>
                  <a:gd name="T57" fmla="*/ 98 h 125"/>
                  <a:gd name="T58" fmla="*/ 89 w 98"/>
                  <a:gd name="T59" fmla="*/ 98 h 125"/>
                  <a:gd name="T60" fmla="*/ 11 w 98"/>
                  <a:gd name="T61" fmla="*/ 60 h 125"/>
                  <a:gd name="T62" fmla="*/ 11 w 98"/>
                  <a:gd name="T63" fmla="*/ 51 h 125"/>
                  <a:gd name="T64" fmla="*/ 20 w 98"/>
                  <a:gd name="T65" fmla="*/ 51 h 125"/>
                  <a:gd name="T66" fmla="*/ 20 w 98"/>
                  <a:gd name="T67" fmla="*/ 60 h 125"/>
                  <a:gd name="T68" fmla="*/ 11 w 98"/>
                  <a:gd name="T69" fmla="*/ 60 h 125"/>
                  <a:gd name="T70" fmla="*/ 11 w 98"/>
                  <a:gd name="T71" fmla="*/ 60 h 125"/>
                  <a:gd name="T72" fmla="*/ 0 w 98"/>
                  <a:gd name="T73" fmla="*/ 125 h 125"/>
                  <a:gd name="T74" fmla="*/ 0 w 98"/>
                  <a:gd name="T75" fmla="*/ 115 h 125"/>
                  <a:gd name="T76" fmla="*/ 9 w 98"/>
                  <a:gd name="T77" fmla="*/ 115 h 125"/>
                  <a:gd name="T78" fmla="*/ 9 w 98"/>
                  <a:gd name="T79" fmla="*/ 125 h 125"/>
                  <a:gd name="T80" fmla="*/ 0 w 98"/>
                  <a:gd name="T81" fmla="*/ 125 h 125"/>
                  <a:gd name="T82" fmla="*/ 0 w 98"/>
                  <a:gd name="T83" fmla="*/ 125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8" h="125">
                    <a:moveTo>
                      <a:pt x="78" y="20"/>
                    </a:moveTo>
                    <a:lnTo>
                      <a:pt x="78" y="11"/>
                    </a:lnTo>
                    <a:lnTo>
                      <a:pt x="87" y="11"/>
                    </a:lnTo>
                    <a:lnTo>
                      <a:pt x="87" y="20"/>
                    </a:lnTo>
                    <a:lnTo>
                      <a:pt x="78" y="20"/>
                    </a:lnTo>
                    <a:lnTo>
                      <a:pt x="78" y="20"/>
                    </a:lnTo>
                    <a:close/>
                    <a:moveTo>
                      <a:pt x="61" y="12"/>
                    </a:moveTo>
                    <a:lnTo>
                      <a:pt x="61" y="3"/>
                    </a:lnTo>
                    <a:lnTo>
                      <a:pt x="70" y="3"/>
                    </a:lnTo>
                    <a:lnTo>
                      <a:pt x="70" y="12"/>
                    </a:lnTo>
                    <a:lnTo>
                      <a:pt x="61" y="12"/>
                    </a:lnTo>
                    <a:lnTo>
                      <a:pt x="61" y="12"/>
                    </a:lnTo>
                    <a:close/>
                    <a:moveTo>
                      <a:pt x="41" y="10"/>
                    </a:moveTo>
                    <a:lnTo>
                      <a:pt x="41" y="0"/>
                    </a:lnTo>
                    <a:lnTo>
                      <a:pt x="49" y="0"/>
                    </a:lnTo>
                    <a:lnTo>
                      <a:pt x="49" y="10"/>
                    </a:lnTo>
                    <a:lnTo>
                      <a:pt x="41" y="10"/>
                    </a:lnTo>
                    <a:lnTo>
                      <a:pt x="41" y="10"/>
                    </a:lnTo>
                    <a:close/>
                    <a:moveTo>
                      <a:pt x="11" y="36"/>
                    </a:moveTo>
                    <a:lnTo>
                      <a:pt x="11" y="27"/>
                    </a:lnTo>
                    <a:lnTo>
                      <a:pt x="20" y="27"/>
                    </a:lnTo>
                    <a:lnTo>
                      <a:pt x="20" y="36"/>
                    </a:lnTo>
                    <a:lnTo>
                      <a:pt x="11" y="36"/>
                    </a:lnTo>
                    <a:lnTo>
                      <a:pt x="11" y="36"/>
                    </a:lnTo>
                    <a:close/>
                    <a:moveTo>
                      <a:pt x="89" y="98"/>
                    </a:moveTo>
                    <a:lnTo>
                      <a:pt x="89" y="89"/>
                    </a:lnTo>
                    <a:lnTo>
                      <a:pt x="98" y="89"/>
                    </a:lnTo>
                    <a:lnTo>
                      <a:pt x="98" y="98"/>
                    </a:lnTo>
                    <a:lnTo>
                      <a:pt x="89" y="98"/>
                    </a:lnTo>
                    <a:lnTo>
                      <a:pt x="89" y="98"/>
                    </a:lnTo>
                    <a:close/>
                    <a:moveTo>
                      <a:pt x="11" y="60"/>
                    </a:moveTo>
                    <a:lnTo>
                      <a:pt x="11" y="51"/>
                    </a:lnTo>
                    <a:lnTo>
                      <a:pt x="20" y="51"/>
                    </a:lnTo>
                    <a:lnTo>
                      <a:pt x="20" y="60"/>
                    </a:lnTo>
                    <a:lnTo>
                      <a:pt x="11" y="60"/>
                    </a:lnTo>
                    <a:lnTo>
                      <a:pt x="11" y="60"/>
                    </a:lnTo>
                    <a:close/>
                    <a:moveTo>
                      <a:pt x="0" y="125"/>
                    </a:moveTo>
                    <a:lnTo>
                      <a:pt x="0" y="115"/>
                    </a:lnTo>
                    <a:lnTo>
                      <a:pt x="9" y="115"/>
                    </a:lnTo>
                    <a:lnTo>
                      <a:pt x="9" y="125"/>
                    </a:lnTo>
                    <a:lnTo>
                      <a:pt x="0" y="125"/>
                    </a:lnTo>
                    <a:lnTo>
                      <a:pt x="0" y="125"/>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8" name="Freeform 395"/>
              <p:cNvSpPr>
                <a:spLocks/>
              </p:cNvSpPr>
              <p:nvPr/>
            </p:nvSpPr>
            <p:spPr bwMode="auto">
              <a:xfrm>
                <a:off x="2067871" y="3893511"/>
                <a:ext cx="29892" cy="37365"/>
              </a:xfrm>
              <a:custGeom>
                <a:avLst/>
                <a:gdLst>
                  <a:gd name="T0" fmla="*/ 4 w 4"/>
                  <a:gd name="T1" fmla="*/ 2 h 5"/>
                  <a:gd name="T2" fmla="*/ 4 w 4"/>
                  <a:gd name="T3" fmla="*/ 0 h 5"/>
                  <a:gd name="T4" fmla="*/ 0 w 4"/>
                  <a:gd name="T5" fmla="*/ 0 h 5"/>
                  <a:gd name="T6" fmla="*/ 0 w 4"/>
                  <a:gd name="T7" fmla="*/ 0 h 5"/>
                  <a:gd name="T8" fmla="*/ 3 w 4"/>
                  <a:gd name="T9" fmla="*/ 0 h 5"/>
                  <a:gd name="T10" fmla="*/ 3 w 4"/>
                  <a:gd name="T11" fmla="*/ 2 h 5"/>
                  <a:gd name="T12" fmla="*/ 3 w 4"/>
                  <a:gd name="T13" fmla="*/ 2 h 5"/>
                  <a:gd name="T14" fmla="*/ 3 w 4"/>
                  <a:gd name="T15" fmla="*/ 3 h 5"/>
                  <a:gd name="T16" fmla="*/ 2 w 4"/>
                  <a:gd name="T17" fmla="*/ 3 h 5"/>
                  <a:gd name="T18" fmla="*/ 2 w 4"/>
                  <a:gd name="T19" fmla="*/ 5 h 5"/>
                  <a:gd name="T20" fmla="*/ 3 w 4"/>
                  <a:gd name="T21" fmla="*/ 5 h 5"/>
                  <a:gd name="T22" fmla="*/ 3 w 4"/>
                  <a:gd name="T23" fmla="*/ 3 h 5"/>
                  <a:gd name="T24" fmla="*/ 3 w 4"/>
                  <a:gd name="T25" fmla="*/ 3 h 5"/>
                  <a:gd name="T26" fmla="*/ 3 w 4"/>
                  <a:gd name="T27" fmla="*/ 2 h 5"/>
                  <a:gd name="T28" fmla="*/ 4 w 4"/>
                  <a:gd name="T29" fmla="*/ 2 h 5"/>
                  <a:gd name="T30" fmla="*/ 4 w 4"/>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5">
                    <a:moveTo>
                      <a:pt x="4" y="2"/>
                    </a:moveTo>
                    <a:lnTo>
                      <a:pt x="4" y="0"/>
                    </a:lnTo>
                    <a:lnTo>
                      <a:pt x="0" y="0"/>
                    </a:lnTo>
                    <a:lnTo>
                      <a:pt x="0" y="0"/>
                    </a:lnTo>
                    <a:lnTo>
                      <a:pt x="3" y="0"/>
                    </a:lnTo>
                    <a:lnTo>
                      <a:pt x="3" y="2"/>
                    </a:lnTo>
                    <a:lnTo>
                      <a:pt x="3" y="2"/>
                    </a:lnTo>
                    <a:lnTo>
                      <a:pt x="3" y="3"/>
                    </a:lnTo>
                    <a:lnTo>
                      <a:pt x="2" y="3"/>
                    </a:lnTo>
                    <a:lnTo>
                      <a:pt x="2" y="5"/>
                    </a:lnTo>
                    <a:lnTo>
                      <a:pt x="3" y="5"/>
                    </a:lnTo>
                    <a:lnTo>
                      <a:pt x="3" y="3"/>
                    </a:lnTo>
                    <a:lnTo>
                      <a:pt x="3" y="3"/>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59" name="Freeform 396"/>
              <p:cNvSpPr>
                <a:spLocks noEditPoints="1"/>
              </p:cNvSpPr>
              <p:nvPr/>
            </p:nvSpPr>
            <p:spPr bwMode="auto">
              <a:xfrm>
                <a:off x="2157547" y="3407766"/>
                <a:ext cx="29892" cy="44838"/>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2 h 6"/>
                  <a:gd name="T12" fmla="*/ 1 w 4"/>
                  <a:gd name="T13" fmla="*/ 2 h 6"/>
                  <a:gd name="T14" fmla="*/ 1 w 4"/>
                  <a:gd name="T15" fmla="*/ 1 h 6"/>
                  <a:gd name="T16" fmla="*/ 3 w 4"/>
                  <a:gd name="T17" fmla="*/ 1 h 6"/>
                  <a:gd name="T18" fmla="*/ 3 w 4"/>
                  <a:gd name="T19" fmla="*/ 0 h 6"/>
                  <a:gd name="T20" fmla="*/ 1 w 4"/>
                  <a:gd name="T21" fmla="*/ 0 h 6"/>
                  <a:gd name="T22" fmla="*/ 1 w 4"/>
                  <a:gd name="T23" fmla="*/ 1 h 6"/>
                  <a:gd name="T24" fmla="*/ 1 w 4"/>
                  <a:gd name="T25" fmla="*/ 1 h 6"/>
                  <a:gd name="T26" fmla="*/ 1 w 4"/>
                  <a:gd name="T27" fmla="*/ 2 h 6"/>
                  <a:gd name="T28" fmla="*/ 0 w 4"/>
                  <a:gd name="T29" fmla="*/ 2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 name="T44" fmla="*/ 3 w 4"/>
                  <a:gd name="T45" fmla="*/ 5 h 6"/>
                  <a:gd name="T46" fmla="*/ 1 w 4"/>
                  <a:gd name="T47" fmla="*/ 5 h 6"/>
                  <a:gd name="T48" fmla="*/ 1 w 4"/>
                  <a:gd name="T49" fmla="*/ 3 h 6"/>
                  <a:gd name="T50" fmla="*/ 3 w 4"/>
                  <a:gd name="T51" fmla="*/ 3 h 6"/>
                  <a:gd name="T52" fmla="*/ 3 w 4"/>
                  <a:gd name="T53" fmla="*/ 5 h 6"/>
                  <a:gd name="T54" fmla="*/ 3 w 4"/>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5"/>
                    </a:moveTo>
                    <a:lnTo>
                      <a:pt x="4" y="3"/>
                    </a:lnTo>
                    <a:lnTo>
                      <a:pt x="3" y="3"/>
                    </a:lnTo>
                    <a:lnTo>
                      <a:pt x="3" y="3"/>
                    </a:lnTo>
                    <a:lnTo>
                      <a:pt x="1" y="3"/>
                    </a:lnTo>
                    <a:lnTo>
                      <a:pt x="1" y="2"/>
                    </a:lnTo>
                    <a:lnTo>
                      <a:pt x="1" y="2"/>
                    </a:lnTo>
                    <a:lnTo>
                      <a:pt x="1" y="1"/>
                    </a:lnTo>
                    <a:lnTo>
                      <a:pt x="3" y="1"/>
                    </a:lnTo>
                    <a:lnTo>
                      <a:pt x="3" y="0"/>
                    </a:lnTo>
                    <a:lnTo>
                      <a:pt x="1" y="0"/>
                    </a:lnTo>
                    <a:lnTo>
                      <a:pt x="1" y="1"/>
                    </a:lnTo>
                    <a:lnTo>
                      <a:pt x="1" y="1"/>
                    </a:lnTo>
                    <a:lnTo>
                      <a:pt x="1" y="2"/>
                    </a:lnTo>
                    <a:lnTo>
                      <a:pt x="0" y="2"/>
                    </a:lnTo>
                    <a:lnTo>
                      <a:pt x="0" y="5"/>
                    </a:lnTo>
                    <a:lnTo>
                      <a:pt x="1" y="5"/>
                    </a:lnTo>
                    <a:lnTo>
                      <a:pt x="1" y="6"/>
                    </a:lnTo>
                    <a:lnTo>
                      <a:pt x="3" y="6"/>
                    </a:lnTo>
                    <a:lnTo>
                      <a:pt x="3" y="5"/>
                    </a:lnTo>
                    <a:lnTo>
                      <a:pt x="4" y="5"/>
                    </a:lnTo>
                    <a:lnTo>
                      <a:pt x="4" y="5"/>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0" name="Freeform 397"/>
              <p:cNvSpPr>
                <a:spLocks/>
              </p:cNvSpPr>
              <p:nvPr/>
            </p:nvSpPr>
            <p:spPr bwMode="auto">
              <a:xfrm>
                <a:off x="2740441" y="3691740"/>
                <a:ext cx="14946" cy="37365"/>
              </a:xfrm>
              <a:custGeom>
                <a:avLst/>
                <a:gdLst>
                  <a:gd name="T0" fmla="*/ 2 w 2"/>
                  <a:gd name="T1" fmla="*/ 5 h 5"/>
                  <a:gd name="T2" fmla="*/ 2 w 2"/>
                  <a:gd name="T3" fmla="*/ 0 h 5"/>
                  <a:gd name="T4" fmla="*/ 1 w 2"/>
                  <a:gd name="T5" fmla="*/ 0 h 5"/>
                  <a:gd name="T6" fmla="*/ 1 w 2"/>
                  <a:gd name="T7" fmla="*/ 1 h 5"/>
                  <a:gd name="T8" fmla="*/ 1 w 2"/>
                  <a:gd name="T9" fmla="*/ 1 h 5"/>
                  <a:gd name="T10" fmla="*/ 1 w 2"/>
                  <a:gd name="T11" fmla="*/ 1 h 5"/>
                  <a:gd name="T12" fmla="*/ 0 w 2"/>
                  <a:gd name="T13" fmla="*/ 1 h 5"/>
                  <a:gd name="T14" fmla="*/ 0 w 2"/>
                  <a:gd name="T15" fmla="*/ 2 h 5"/>
                  <a:gd name="T16" fmla="*/ 1 w 2"/>
                  <a:gd name="T17" fmla="*/ 2 h 5"/>
                  <a:gd name="T18" fmla="*/ 1 w 2"/>
                  <a:gd name="T19" fmla="*/ 1 h 5"/>
                  <a:gd name="T20" fmla="*/ 1 w 2"/>
                  <a:gd name="T21" fmla="*/ 1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1"/>
                    </a:lnTo>
                    <a:lnTo>
                      <a:pt x="1" y="1"/>
                    </a:lnTo>
                    <a:lnTo>
                      <a:pt x="1" y="1"/>
                    </a:lnTo>
                    <a:lnTo>
                      <a:pt x="0" y="1"/>
                    </a:lnTo>
                    <a:lnTo>
                      <a:pt x="0" y="2"/>
                    </a:lnTo>
                    <a:lnTo>
                      <a:pt x="1" y="2"/>
                    </a:lnTo>
                    <a:lnTo>
                      <a:pt x="1" y="1"/>
                    </a:lnTo>
                    <a:lnTo>
                      <a:pt x="1" y="1"/>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1" name="Freeform 398"/>
              <p:cNvSpPr>
                <a:spLocks/>
              </p:cNvSpPr>
              <p:nvPr/>
            </p:nvSpPr>
            <p:spPr bwMode="auto">
              <a:xfrm>
                <a:off x="2157547" y="3228414"/>
                <a:ext cx="29892" cy="37365"/>
              </a:xfrm>
              <a:custGeom>
                <a:avLst/>
                <a:gdLst>
                  <a:gd name="T0" fmla="*/ 4 w 4"/>
                  <a:gd name="T1" fmla="*/ 4 h 5"/>
                  <a:gd name="T2" fmla="*/ 4 w 4"/>
                  <a:gd name="T3" fmla="*/ 2 h 5"/>
                  <a:gd name="T4" fmla="*/ 3 w 4"/>
                  <a:gd name="T5" fmla="*/ 2 h 5"/>
                  <a:gd name="T6" fmla="*/ 3 w 4"/>
                  <a:gd name="T7" fmla="*/ 1 h 5"/>
                  <a:gd name="T8" fmla="*/ 1 w 4"/>
                  <a:gd name="T9" fmla="*/ 1 h 5"/>
                  <a:gd name="T10" fmla="*/ 1 w 4"/>
                  <a:gd name="T11" fmla="*/ 1 h 5"/>
                  <a:gd name="T12" fmla="*/ 4 w 4"/>
                  <a:gd name="T13" fmla="*/ 1 h 5"/>
                  <a:gd name="T14" fmla="*/ 4 w 4"/>
                  <a:gd name="T15" fmla="*/ 0 h 5"/>
                  <a:gd name="T16" fmla="*/ 0 w 4"/>
                  <a:gd name="T17" fmla="*/ 0 h 5"/>
                  <a:gd name="T18" fmla="*/ 0 w 4"/>
                  <a:gd name="T19" fmla="*/ 2 h 5"/>
                  <a:gd name="T20" fmla="*/ 3 w 4"/>
                  <a:gd name="T21" fmla="*/ 2 h 5"/>
                  <a:gd name="T22" fmla="*/ 3 w 4"/>
                  <a:gd name="T23" fmla="*/ 4 h 5"/>
                  <a:gd name="T24" fmla="*/ 1 w 4"/>
                  <a:gd name="T25" fmla="*/ 4 h 5"/>
                  <a:gd name="T26" fmla="*/ 1 w 4"/>
                  <a:gd name="T27" fmla="*/ 4 h 5"/>
                  <a:gd name="T28" fmla="*/ 0 w 4"/>
                  <a:gd name="T29" fmla="*/ 4 h 5"/>
                  <a:gd name="T30" fmla="*/ 0 w 4"/>
                  <a:gd name="T31" fmla="*/ 4 h 5"/>
                  <a:gd name="T32" fmla="*/ 1 w 4"/>
                  <a:gd name="T33" fmla="*/ 4 h 5"/>
                  <a:gd name="T34" fmla="*/ 1 w 4"/>
                  <a:gd name="T35" fmla="*/ 5 h 5"/>
                  <a:gd name="T36" fmla="*/ 3 w 4"/>
                  <a:gd name="T37" fmla="*/ 5 h 5"/>
                  <a:gd name="T38" fmla="*/ 3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2"/>
                    </a:lnTo>
                    <a:lnTo>
                      <a:pt x="3" y="2"/>
                    </a:lnTo>
                    <a:lnTo>
                      <a:pt x="3" y="1"/>
                    </a:lnTo>
                    <a:lnTo>
                      <a:pt x="1" y="1"/>
                    </a:lnTo>
                    <a:lnTo>
                      <a:pt x="1" y="1"/>
                    </a:lnTo>
                    <a:lnTo>
                      <a:pt x="4" y="1"/>
                    </a:lnTo>
                    <a:lnTo>
                      <a:pt x="4" y="0"/>
                    </a:lnTo>
                    <a:lnTo>
                      <a:pt x="0" y="0"/>
                    </a:lnTo>
                    <a:lnTo>
                      <a:pt x="0" y="2"/>
                    </a:lnTo>
                    <a:lnTo>
                      <a:pt x="3" y="2"/>
                    </a:lnTo>
                    <a:lnTo>
                      <a:pt x="3" y="4"/>
                    </a:lnTo>
                    <a:lnTo>
                      <a:pt x="1" y="4"/>
                    </a:lnTo>
                    <a:lnTo>
                      <a:pt x="1" y="4"/>
                    </a:lnTo>
                    <a:lnTo>
                      <a:pt x="0" y="4"/>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2" name="Freeform 399"/>
              <p:cNvSpPr>
                <a:spLocks noEditPoints="1"/>
              </p:cNvSpPr>
              <p:nvPr/>
            </p:nvSpPr>
            <p:spPr bwMode="auto">
              <a:xfrm>
                <a:off x="2366791" y="3034116"/>
                <a:ext cx="37365" cy="37365"/>
              </a:xfrm>
              <a:custGeom>
                <a:avLst/>
                <a:gdLst>
                  <a:gd name="T0" fmla="*/ 5 w 5"/>
                  <a:gd name="T1" fmla="*/ 3 h 5"/>
                  <a:gd name="T2" fmla="*/ 5 w 5"/>
                  <a:gd name="T3" fmla="*/ 2 h 5"/>
                  <a:gd name="T4" fmla="*/ 4 w 5"/>
                  <a:gd name="T5" fmla="*/ 2 h 5"/>
                  <a:gd name="T6" fmla="*/ 4 w 5"/>
                  <a:gd name="T7" fmla="*/ 0 h 5"/>
                  <a:gd name="T8" fmla="*/ 3 w 5"/>
                  <a:gd name="T9" fmla="*/ 0 h 5"/>
                  <a:gd name="T10" fmla="*/ 3 w 5"/>
                  <a:gd name="T11" fmla="*/ 0 h 5"/>
                  <a:gd name="T12" fmla="*/ 3 w 5"/>
                  <a:gd name="T13" fmla="*/ 0 h 5"/>
                  <a:gd name="T14" fmla="*/ 3 w 5"/>
                  <a:gd name="T15" fmla="*/ 1 h 5"/>
                  <a:gd name="T16" fmla="*/ 2 w 5"/>
                  <a:gd name="T17" fmla="*/ 1 h 5"/>
                  <a:gd name="T18" fmla="*/ 2 w 5"/>
                  <a:gd name="T19" fmla="*/ 2 h 5"/>
                  <a:gd name="T20" fmla="*/ 1 w 5"/>
                  <a:gd name="T21" fmla="*/ 2 h 5"/>
                  <a:gd name="T22" fmla="*/ 1 w 5"/>
                  <a:gd name="T23" fmla="*/ 2 h 5"/>
                  <a:gd name="T24" fmla="*/ 0 w 5"/>
                  <a:gd name="T25" fmla="*/ 2 h 5"/>
                  <a:gd name="T26" fmla="*/ 0 w 5"/>
                  <a:gd name="T27" fmla="*/ 3 h 5"/>
                  <a:gd name="T28" fmla="*/ 3 w 5"/>
                  <a:gd name="T29" fmla="*/ 3 h 5"/>
                  <a:gd name="T30" fmla="*/ 3 w 5"/>
                  <a:gd name="T31" fmla="*/ 5 h 5"/>
                  <a:gd name="T32" fmla="*/ 4 w 5"/>
                  <a:gd name="T33" fmla="*/ 5 h 5"/>
                  <a:gd name="T34" fmla="*/ 4 w 5"/>
                  <a:gd name="T35" fmla="*/ 3 h 5"/>
                  <a:gd name="T36" fmla="*/ 5 w 5"/>
                  <a:gd name="T37" fmla="*/ 3 h 5"/>
                  <a:gd name="T38" fmla="*/ 5 w 5"/>
                  <a:gd name="T39" fmla="*/ 3 h 5"/>
                  <a:gd name="T40" fmla="*/ 3 w 5"/>
                  <a:gd name="T41" fmla="*/ 2 h 5"/>
                  <a:gd name="T42" fmla="*/ 2 w 5"/>
                  <a:gd name="T43" fmla="*/ 2 h 5"/>
                  <a:gd name="T44" fmla="*/ 2 w 5"/>
                  <a:gd name="T45" fmla="*/ 2 h 5"/>
                  <a:gd name="T46" fmla="*/ 3 w 5"/>
                  <a:gd name="T47" fmla="*/ 2 h 5"/>
                  <a:gd name="T48" fmla="*/ 3 w 5"/>
                  <a:gd name="T49" fmla="*/ 1 h 5"/>
                  <a:gd name="T50" fmla="*/ 3 w 5"/>
                  <a:gd name="T51" fmla="*/ 1 h 5"/>
                  <a:gd name="T52" fmla="*/ 3 w 5"/>
                  <a:gd name="T53" fmla="*/ 2 h 5"/>
                  <a:gd name="T54" fmla="*/ 3 w 5"/>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3"/>
                    </a:moveTo>
                    <a:lnTo>
                      <a:pt x="5" y="2"/>
                    </a:lnTo>
                    <a:lnTo>
                      <a:pt x="4" y="2"/>
                    </a:lnTo>
                    <a:lnTo>
                      <a:pt x="4" y="0"/>
                    </a:lnTo>
                    <a:lnTo>
                      <a:pt x="3" y="0"/>
                    </a:lnTo>
                    <a:lnTo>
                      <a:pt x="3" y="0"/>
                    </a:lnTo>
                    <a:lnTo>
                      <a:pt x="3" y="0"/>
                    </a:lnTo>
                    <a:lnTo>
                      <a:pt x="3" y="1"/>
                    </a:lnTo>
                    <a:lnTo>
                      <a:pt x="2" y="1"/>
                    </a:lnTo>
                    <a:lnTo>
                      <a:pt x="2" y="2"/>
                    </a:lnTo>
                    <a:lnTo>
                      <a:pt x="1" y="2"/>
                    </a:lnTo>
                    <a:lnTo>
                      <a:pt x="1" y="2"/>
                    </a:lnTo>
                    <a:lnTo>
                      <a:pt x="0" y="2"/>
                    </a:lnTo>
                    <a:lnTo>
                      <a:pt x="0" y="3"/>
                    </a:lnTo>
                    <a:lnTo>
                      <a:pt x="3" y="3"/>
                    </a:lnTo>
                    <a:lnTo>
                      <a:pt x="3" y="5"/>
                    </a:lnTo>
                    <a:lnTo>
                      <a:pt x="4" y="5"/>
                    </a:lnTo>
                    <a:lnTo>
                      <a:pt x="4" y="3"/>
                    </a:lnTo>
                    <a:lnTo>
                      <a:pt x="5" y="3"/>
                    </a:lnTo>
                    <a:lnTo>
                      <a:pt x="5" y="3"/>
                    </a:lnTo>
                    <a:close/>
                    <a:moveTo>
                      <a:pt x="3" y="2"/>
                    </a:moveTo>
                    <a:lnTo>
                      <a:pt x="2" y="2"/>
                    </a:lnTo>
                    <a:lnTo>
                      <a:pt x="2" y="2"/>
                    </a:lnTo>
                    <a:lnTo>
                      <a:pt x="3" y="2"/>
                    </a:lnTo>
                    <a:lnTo>
                      <a:pt x="3"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3" name="Freeform 400"/>
              <p:cNvSpPr>
                <a:spLocks/>
              </p:cNvSpPr>
              <p:nvPr/>
            </p:nvSpPr>
            <p:spPr bwMode="auto">
              <a:xfrm>
                <a:off x="2523724" y="3049062"/>
                <a:ext cx="29892" cy="44838"/>
              </a:xfrm>
              <a:custGeom>
                <a:avLst/>
                <a:gdLst>
                  <a:gd name="T0" fmla="*/ 4 w 4"/>
                  <a:gd name="T1" fmla="*/ 5 h 6"/>
                  <a:gd name="T2" fmla="*/ 4 w 4"/>
                  <a:gd name="T3" fmla="*/ 3 h 6"/>
                  <a:gd name="T4" fmla="*/ 3 w 4"/>
                  <a:gd name="T5" fmla="*/ 3 h 6"/>
                  <a:gd name="T6" fmla="*/ 3 w 4"/>
                  <a:gd name="T7" fmla="*/ 2 h 6"/>
                  <a:gd name="T8" fmla="*/ 2 w 4"/>
                  <a:gd name="T9" fmla="*/ 2 h 6"/>
                  <a:gd name="T10" fmla="*/ 2 w 4"/>
                  <a:gd name="T11" fmla="*/ 2 h 6"/>
                  <a:gd name="T12" fmla="*/ 3 w 4"/>
                  <a:gd name="T13" fmla="*/ 2 h 6"/>
                  <a:gd name="T14" fmla="*/ 3 w 4"/>
                  <a:gd name="T15" fmla="*/ 0 h 6"/>
                  <a:gd name="T16" fmla="*/ 4 w 4"/>
                  <a:gd name="T17" fmla="*/ 0 h 6"/>
                  <a:gd name="T18" fmla="*/ 4 w 4"/>
                  <a:gd name="T19" fmla="*/ 0 h 6"/>
                  <a:gd name="T20" fmla="*/ 0 w 4"/>
                  <a:gd name="T21" fmla="*/ 0 h 6"/>
                  <a:gd name="T22" fmla="*/ 0 w 4"/>
                  <a:gd name="T23" fmla="*/ 0 h 6"/>
                  <a:gd name="T24" fmla="*/ 2 w 4"/>
                  <a:gd name="T25" fmla="*/ 0 h 6"/>
                  <a:gd name="T26" fmla="*/ 2 w 4"/>
                  <a:gd name="T27" fmla="*/ 2 h 6"/>
                  <a:gd name="T28" fmla="*/ 2 w 4"/>
                  <a:gd name="T29" fmla="*/ 2 h 6"/>
                  <a:gd name="T30" fmla="*/ 2 w 4"/>
                  <a:gd name="T31" fmla="*/ 2 h 6"/>
                  <a:gd name="T32" fmla="*/ 1 w 4"/>
                  <a:gd name="T33" fmla="*/ 2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2"/>
                    </a:lnTo>
                    <a:lnTo>
                      <a:pt x="2" y="2"/>
                    </a:lnTo>
                    <a:lnTo>
                      <a:pt x="2" y="2"/>
                    </a:lnTo>
                    <a:lnTo>
                      <a:pt x="3" y="2"/>
                    </a:lnTo>
                    <a:lnTo>
                      <a:pt x="3" y="0"/>
                    </a:lnTo>
                    <a:lnTo>
                      <a:pt x="4" y="0"/>
                    </a:lnTo>
                    <a:lnTo>
                      <a:pt x="4" y="0"/>
                    </a:lnTo>
                    <a:lnTo>
                      <a:pt x="0" y="0"/>
                    </a:lnTo>
                    <a:lnTo>
                      <a:pt x="0" y="0"/>
                    </a:lnTo>
                    <a:lnTo>
                      <a:pt x="2" y="0"/>
                    </a:lnTo>
                    <a:lnTo>
                      <a:pt x="2" y="2"/>
                    </a:lnTo>
                    <a:lnTo>
                      <a:pt x="2" y="2"/>
                    </a:lnTo>
                    <a:lnTo>
                      <a:pt x="2" y="2"/>
                    </a:lnTo>
                    <a:lnTo>
                      <a:pt x="1" y="2"/>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4" name="Freeform 401"/>
              <p:cNvSpPr>
                <a:spLocks/>
              </p:cNvSpPr>
              <p:nvPr/>
            </p:nvSpPr>
            <p:spPr bwMode="auto">
              <a:xfrm>
                <a:off x="2650765" y="3101373"/>
                <a:ext cx="29892" cy="44838"/>
              </a:xfrm>
              <a:custGeom>
                <a:avLst/>
                <a:gdLst>
                  <a:gd name="T0" fmla="*/ 4 w 4"/>
                  <a:gd name="T1" fmla="*/ 6 h 6"/>
                  <a:gd name="T2" fmla="*/ 4 w 4"/>
                  <a:gd name="T3" fmla="*/ 6 h 6"/>
                  <a:gd name="T4" fmla="*/ 2 w 4"/>
                  <a:gd name="T5" fmla="*/ 6 h 6"/>
                  <a:gd name="T6" fmla="*/ 2 w 4"/>
                  <a:gd name="T7" fmla="*/ 4 h 6"/>
                  <a:gd name="T8" fmla="*/ 3 w 4"/>
                  <a:gd name="T9" fmla="*/ 4 h 6"/>
                  <a:gd name="T10" fmla="*/ 3 w 4"/>
                  <a:gd name="T11" fmla="*/ 4 h 6"/>
                  <a:gd name="T12" fmla="*/ 3 w 4"/>
                  <a:gd name="T13" fmla="*/ 4 h 6"/>
                  <a:gd name="T14" fmla="*/ 3 w 4"/>
                  <a:gd name="T15" fmla="*/ 3 h 6"/>
                  <a:gd name="T16" fmla="*/ 4 w 4"/>
                  <a:gd name="T17" fmla="*/ 3 h 6"/>
                  <a:gd name="T18" fmla="*/ 4 w 4"/>
                  <a:gd name="T19" fmla="*/ 2 h 6"/>
                  <a:gd name="T20" fmla="*/ 3 w 4"/>
                  <a:gd name="T21" fmla="*/ 2 h 6"/>
                  <a:gd name="T22" fmla="*/ 3 w 4"/>
                  <a:gd name="T23" fmla="*/ 0 h 6"/>
                  <a:gd name="T24" fmla="*/ 1 w 4"/>
                  <a:gd name="T25" fmla="*/ 0 h 6"/>
                  <a:gd name="T26" fmla="*/ 1 w 4"/>
                  <a:gd name="T27" fmla="*/ 2 h 6"/>
                  <a:gd name="T28" fmla="*/ 0 w 4"/>
                  <a:gd name="T29" fmla="*/ 2 h 6"/>
                  <a:gd name="T30" fmla="*/ 0 w 4"/>
                  <a:gd name="T31" fmla="*/ 2 h 6"/>
                  <a:gd name="T32" fmla="*/ 1 w 4"/>
                  <a:gd name="T33" fmla="*/ 2 h 6"/>
                  <a:gd name="T34" fmla="*/ 1 w 4"/>
                  <a:gd name="T35" fmla="*/ 2 h 6"/>
                  <a:gd name="T36" fmla="*/ 3 w 4"/>
                  <a:gd name="T37" fmla="*/ 2 h 6"/>
                  <a:gd name="T38" fmla="*/ 3 w 4"/>
                  <a:gd name="T39" fmla="*/ 3 h 6"/>
                  <a:gd name="T40" fmla="*/ 3 w 4"/>
                  <a:gd name="T41" fmla="*/ 3 h 6"/>
                  <a:gd name="T42" fmla="*/ 3 w 4"/>
                  <a:gd name="T43" fmla="*/ 4 h 6"/>
                  <a:gd name="T44" fmla="*/ 2 w 4"/>
                  <a:gd name="T45" fmla="*/ 4 h 6"/>
                  <a:gd name="T46" fmla="*/ 2 w 4"/>
                  <a:gd name="T47" fmla="*/ 4 h 6"/>
                  <a:gd name="T48" fmla="*/ 1 w 4"/>
                  <a:gd name="T49" fmla="*/ 4 h 6"/>
                  <a:gd name="T50" fmla="*/ 1 w 4"/>
                  <a:gd name="T51" fmla="*/ 6 h 6"/>
                  <a:gd name="T52" fmla="*/ 0 w 4"/>
                  <a:gd name="T53" fmla="*/ 6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6"/>
                    </a:lnTo>
                    <a:lnTo>
                      <a:pt x="2" y="6"/>
                    </a:lnTo>
                    <a:lnTo>
                      <a:pt x="2" y="4"/>
                    </a:lnTo>
                    <a:lnTo>
                      <a:pt x="3" y="4"/>
                    </a:lnTo>
                    <a:lnTo>
                      <a:pt x="3" y="4"/>
                    </a:lnTo>
                    <a:lnTo>
                      <a:pt x="3" y="4"/>
                    </a:lnTo>
                    <a:lnTo>
                      <a:pt x="3" y="3"/>
                    </a:lnTo>
                    <a:lnTo>
                      <a:pt x="4" y="3"/>
                    </a:lnTo>
                    <a:lnTo>
                      <a:pt x="4" y="2"/>
                    </a:lnTo>
                    <a:lnTo>
                      <a:pt x="3" y="2"/>
                    </a:lnTo>
                    <a:lnTo>
                      <a:pt x="3" y="0"/>
                    </a:lnTo>
                    <a:lnTo>
                      <a:pt x="1" y="0"/>
                    </a:lnTo>
                    <a:lnTo>
                      <a:pt x="1" y="2"/>
                    </a:lnTo>
                    <a:lnTo>
                      <a:pt x="0" y="2"/>
                    </a:lnTo>
                    <a:lnTo>
                      <a:pt x="0" y="2"/>
                    </a:lnTo>
                    <a:lnTo>
                      <a:pt x="1" y="2"/>
                    </a:lnTo>
                    <a:lnTo>
                      <a:pt x="1" y="2"/>
                    </a:lnTo>
                    <a:lnTo>
                      <a:pt x="3" y="2"/>
                    </a:lnTo>
                    <a:lnTo>
                      <a:pt x="3" y="3"/>
                    </a:lnTo>
                    <a:lnTo>
                      <a:pt x="3" y="3"/>
                    </a:lnTo>
                    <a:lnTo>
                      <a:pt x="3" y="4"/>
                    </a:lnTo>
                    <a:lnTo>
                      <a:pt x="2" y="4"/>
                    </a:lnTo>
                    <a:lnTo>
                      <a:pt x="2" y="4"/>
                    </a:lnTo>
                    <a:lnTo>
                      <a:pt x="1" y="4"/>
                    </a:lnTo>
                    <a:lnTo>
                      <a:pt x="1" y="6"/>
                    </a:lnTo>
                    <a:lnTo>
                      <a:pt x="0" y="6"/>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5" name="Freeform 402"/>
              <p:cNvSpPr>
                <a:spLocks/>
              </p:cNvSpPr>
              <p:nvPr/>
            </p:nvSpPr>
            <p:spPr bwMode="auto">
              <a:xfrm>
                <a:off x="5161693" y="2892129"/>
                <a:ext cx="67257" cy="59784"/>
              </a:xfrm>
              <a:custGeom>
                <a:avLst/>
                <a:gdLst>
                  <a:gd name="T0" fmla="*/ 4 w 9"/>
                  <a:gd name="T1" fmla="*/ 8 h 8"/>
                  <a:gd name="T2" fmla="*/ 0 w 9"/>
                  <a:gd name="T3" fmla="*/ 0 h 8"/>
                  <a:gd name="T4" fmla="*/ 9 w 9"/>
                  <a:gd name="T5" fmla="*/ 0 h 8"/>
                  <a:gd name="T6" fmla="*/ 4 w 9"/>
                  <a:gd name="T7" fmla="*/ 8 h 8"/>
                  <a:gd name="T8" fmla="*/ 4 w 9"/>
                  <a:gd name="T9" fmla="*/ 8 h 8"/>
                </a:gdLst>
                <a:ahLst/>
                <a:cxnLst>
                  <a:cxn ang="0">
                    <a:pos x="T0" y="T1"/>
                  </a:cxn>
                  <a:cxn ang="0">
                    <a:pos x="T2" y="T3"/>
                  </a:cxn>
                  <a:cxn ang="0">
                    <a:pos x="T4" y="T5"/>
                  </a:cxn>
                  <a:cxn ang="0">
                    <a:pos x="T6" y="T7"/>
                  </a:cxn>
                  <a:cxn ang="0">
                    <a:pos x="T8" y="T9"/>
                  </a:cxn>
                </a:cxnLst>
                <a:rect l="0" t="0" r="r" b="b"/>
                <a:pathLst>
                  <a:path w="9" h="8">
                    <a:moveTo>
                      <a:pt x="4" y="8"/>
                    </a:moveTo>
                    <a:lnTo>
                      <a:pt x="0" y="0"/>
                    </a:lnTo>
                    <a:lnTo>
                      <a:pt x="9" y="0"/>
                    </a:lnTo>
                    <a:lnTo>
                      <a:pt x="4" y="8"/>
                    </a:lnTo>
                    <a:lnTo>
                      <a:pt x="4" y="8"/>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6" name="Freeform 403"/>
              <p:cNvSpPr>
                <a:spLocks/>
              </p:cNvSpPr>
              <p:nvPr/>
            </p:nvSpPr>
            <p:spPr bwMode="auto">
              <a:xfrm>
                <a:off x="5251369" y="2966859"/>
                <a:ext cx="67257" cy="59784"/>
              </a:xfrm>
              <a:custGeom>
                <a:avLst/>
                <a:gdLst>
                  <a:gd name="T0" fmla="*/ 4 w 9"/>
                  <a:gd name="T1" fmla="*/ 8 h 8"/>
                  <a:gd name="T2" fmla="*/ 0 w 9"/>
                  <a:gd name="T3" fmla="*/ 0 h 8"/>
                  <a:gd name="T4" fmla="*/ 9 w 9"/>
                  <a:gd name="T5" fmla="*/ 0 h 8"/>
                  <a:gd name="T6" fmla="*/ 4 w 9"/>
                  <a:gd name="T7" fmla="*/ 8 h 8"/>
                  <a:gd name="T8" fmla="*/ 4 w 9"/>
                  <a:gd name="T9" fmla="*/ 8 h 8"/>
                </a:gdLst>
                <a:ahLst/>
                <a:cxnLst>
                  <a:cxn ang="0">
                    <a:pos x="T0" y="T1"/>
                  </a:cxn>
                  <a:cxn ang="0">
                    <a:pos x="T2" y="T3"/>
                  </a:cxn>
                  <a:cxn ang="0">
                    <a:pos x="T4" y="T5"/>
                  </a:cxn>
                  <a:cxn ang="0">
                    <a:pos x="T6" y="T7"/>
                  </a:cxn>
                  <a:cxn ang="0">
                    <a:pos x="T8" y="T9"/>
                  </a:cxn>
                </a:cxnLst>
                <a:rect l="0" t="0" r="r" b="b"/>
                <a:pathLst>
                  <a:path w="9" h="8">
                    <a:moveTo>
                      <a:pt x="4" y="8"/>
                    </a:moveTo>
                    <a:lnTo>
                      <a:pt x="0" y="0"/>
                    </a:lnTo>
                    <a:lnTo>
                      <a:pt x="9" y="0"/>
                    </a:lnTo>
                    <a:lnTo>
                      <a:pt x="4" y="8"/>
                    </a:lnTo>
                    <a:lnTo>
                      <a:pt x="4" y="8"/>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7" name="Freeform 404"/>
              <p:cNvSpPr>
                <a:spLocks/>
              </p:cNvSpPr>
              <p:nvPr/>
            </p:nvSpPr>
            <p:spPr bwMode="auto">
              <a:xfrm>
                <a:off x="5826790" y="2966859"/>
                <a:ext cx="74730" cy="52311"/>
              </a:xfrm>
              <a:custGeom>
                <a:avLst/>
                <a:gdLst>
                  <a:gd name="T0" fmla="*/ 5 w 10"/>
                  <a:gd name="T1" fmla="*/ 7 h 7"/>
                  <a:gd name="T2" fmla="*/ 0 w 10"/>
                  <a:gd name="T3" fmla="*/ 0 h 7"/>
                  <a:gd name="T4" fmla="*/ 10 w 10"/>
                  <a:gd name="T5" fmla="*/ 0 h 7"/>
                  <a:gd name="T6" fmla="*/ 5 w 10"/>
                  <a:gd name="T7" fmla="*/ 7 h 7"/>
                  <a:gd name="T8" fmla="*/ 5 w 10"/>
                  <a:gd name="T9" fmla="*/ 7 h 7"/>
                </a:gdLst>
                <a:ahLst/>
                <a:cxnLst>
                  <a:cxn ang="0">
                    <a:pos x="T0" y="T1"/>
                  </a:cxn>
                  <a:cxn ang="0">
                    <a:pos x="T2" y="T3"/>
                  </a:cxn>
                  <a:cxn ang="0">
                    <a:pos x="T4" y="T5"/>
                  </a:cxn>
                  <a:cxn ang="0">
                    <a:pos x="T6" y="T7"/>
                  </a:cxn>
                  <a:cxn ang="0">
                    <a:pos x="T8" y="T9"/>
                  </a:cxn>
                </a:cxnLst>
                <a:rect l="0" t="0" r="r" b="b"/>
                <a:pathLst>
                  <a:path w="10" h="7">
                    <a:moveTo>
                      <a:pt x="5" y="7"/>
                    </a:moveTo>
                    <a:lnTo>
                      <a:pt x="0" y="0"/>
                    </a:lnTo>
                    <a:lnTo>
                      <a:pt x="10" y="0"/>
                    </a:lnTo>
                    <a:lnTo>
                      <a:pt x="5" y="7"/>
                    </a:lnTo>
                    <a:lnTo>
                      <a:pt x="5" y="7"/>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8" name="Freeform 405"/>
              <p:cNvSpPr>
                <a:spLocks/>
              </p:cNvSpPr>
              <p:nvPr/>
            </p:nvSpPr>
            <p:spPr bwMode="auto">
              <a:xfrm>
                <a:off x="5908993" y="3460077"/>
                <a:ext cx="67257" cy="67257"/>
              </a:xfrm>
              <a:custGeom>
                <a:avLst/>
                <a:gdLst>
                  <a:gd name="T0" fmla="*/ 4 w 9"/>
                  <a:gd name="T1" fmla="*/ 9 h 9"/>
                  <a:gd name="T2" fmla="*/ 0 w 9"/>
                  <a:gd name="T3" fmla="*/ 0 h 9"/>
                  <a:gd name="T4" fmla="*/ 9 w 9"/>
                  <a:gd name="T5" fmla="*/ 0 h 9"/>
                  <a:gd name="T6" fmla="*/ 4 w 9"/>
                  <a:gd name="T7" fmla="*/ 9 h 9"/>
                  <a:gd name="T8" fmla="*/ 4 w 9"/>
                  <a:gd name="T9" fmla="*/ 9 h 9"/>
                </a:gdLst>
                <a:ahLst/>
                <a:cxnLst>
                  <a:cxn ang="0">
                    <a:pos x="T0" y="T1"/>
                  </a:cxn>
                  <a:cxn ang="0">
                    <a:pos x="T2" y="T3"/>
                  </a:cxn>
                  <a:cxn ang="0">
                    <a:pos x="T4" y="T5"/>
                  </a:cxn>
                  <a:cxn ang="0">
                    <a:pos x="T6" y="T7"/>
                  </a:cxn>
                  <a:cxn ang="0">
                    <a:pos x="T8" y="T9"/>
                  </a:cxn>
                </a:cxnLst>
                <a:rect l="0" t="0" r="r" b="b"/>
                <a:pathLst>
                  <a:path w="9" h="9">
                    <a:moveTo>
                      <a:pt x="4" y="9"/>
                    </a:moveTo>
                    <a:lnTo>
                      <a:pt x="0" y="0"/>
                    </a:lnTo>
                    <a:lnTo>
                      <a:pt x="9" y="0"/>
                    </a:lnTo>
                    <a:lnTo>
                      <a:pt x="4" y="9"/>
                    </a:lnTo>
                    <a:lnTo>
                      <a:pt x="4" y="9"/>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69" name="Freeform 406"/>
              <p:cNvSpPr>
                <a:spLocks/>
              </p:cNvSpPr>
              <p:nvPr/>
            </p:nvSpPr>
            <p:spPr bwMode="auto">
              <a:xfrm>
                <a:off x="5752060" y="3460077"/>
                <a:ext cx="74730" cy="67257"/>
              </a:xfrm>
              <a:custGeom>
                <a:avLst/>
                <a:gdLst>
                  <a:gd name="T0" fmla="*/ 5 w 10"/>
                  <a:gd name="T1" fmla="*/ 9 h 9"/>
                  <a:gd name="T2" fmla="*/ 0 w 10"/>
                  <a:gd name="T3" fmla="*/ 0 h 9"/>
                  <a:gd name="T4" fmla="*/ 10 w 10"/>
                  <a:gd name="T5" fmla="*/ 0 h 9"/>
                  <a:gd name="T6" fmla="*/ 5 w 10"/>
                  <a:gd name="T7" fmla="*/ 9 h 9"/>
                  <a:gd name="T8" fmla="*/ 5 w 10"/>
                  <a:gd name="T9" fmla="*/ 9 h 9"/>
                </a:gdLst>
                <a:ahLst/>
                <a:cxnLst>
                  <a:cxn ang="0">
                    <a:pos x="T0" y="T1"/>
                  </a:cxn>
                  <a:cxn ang="0">
                    <a:pos x="T2" y="T3"/>
                  </a:cxn>
                  <a:cxn ang="0">
                    <a:pos x="T4" y="T5"/>
                  </a:cxn>
                  <a:cxn ang="0">
                    <a:pos x="T6" y="T7"/>
                  </a:cxn>
                  <a:cxn ang="0">
                    <a:pos x="T8" y="T9"/>
                  </a:cxn>
                </a:cxnLst>
                <a:rect l="0" t="0" r="r" b="b"/>
                <a:pathLst>
                  <a:path w="10" h="9">
                    <a:moveTo>
                      <a:pt x="5" y="9"/>
                    </a:moveTo>
                    <a:lnTo>
                      <a:pt x="0" y="0"/>
                    </a:lnTo>
                    <a:lnTo>
                      <a:pt x="10" y="0"/>
                    </a:lnTo>
                    <a:lnTo>
                      <a:pt x="5" y="9"/>
                    </a:lnTo>
                    <a:lnTo>
                      <a:pt x="5" y="9"/>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0" name="Freeform 407"/>
              <p:cNvSpPr>
                <a:spLocks/>
              </p:cNvSpPr>
              <p:nvPr/>
            </p:nvSpPr>
            <p:spPr bwMode="auto">
              <a:xfrm>
                <a:off x="4309771" y="2944440"/>
                <a:ext cx="67257" cy="67257"/>
              </a:xfrm>
              <a:custGeom>
                <a:avLst/>
                <a:gdLst>
                  <a:gd name="T0" fmla="*/ 0 w 9"/>
                  <a:gd name="T1" fmla="*/ 5 h 9"/>
                  <a:gd name="T2" fmla="*/ 9 w 9"/>
                  <a:gd name="T3" fmla="*/ 0 h 9"/>
                  <a:gd name="T4" fmla="*/ 9 w 9"/>
                  <a:gd name="T5" fmla="*/ 9 h 9"/>
                  <a:gd name="T6" fmla="*/ 0 w 9"/>
                  <a:gd name="T7" fmla="*/ 5 h 9"/>
                  <a:gd name="T8" fmla="*/ 0 w 9"/>
                  <a:gd name="T9" fmla="*/ 5 h 9"/>
                </a:gdLst>
                <a:ahLst/>
                <a:cxnLst>
                  <a:cxn ang="0">
                    <a:pos x="T0" y="T1"/>
                  </a:cxn>
                  <a:cxn ang="0">
                    <a:pos x="T2" y="T3"/>
                  </a:cxn>
                  <a:cxn ang="0">
                    <a:pos x="T4" y="T5"/>
                  </a:cxn>
                  <a:cxn ang="0">
                    <a:pos x="T6" y="T7"/>
                  </a:cxn>
                  <a:cxn ang="0">
                    <a:pos x="T8" y="T9"/>
                  </a:cxn>
                </a:cxnLst>
                <a:rect l="0" t="0" r="r" b="b"/>
                <a:pathLst>
                  <a:path w="9" h="9">
                    <a:moveTo>
                      <a:pt x="0" y="5"/>
                    </a:moveTo>
                    <a:lnTo>
                      <a:pt x="9" y="0"/>
                    </a:lnTo>
                    <a:lnTo>
                      <a:pt x="9" y="9"/>
                    </a:lnTo>
                    <a:lnTo>
                      <a:pt x="0" y="5"/>
                    </a:lnTo>
                    <a:lnTo>
                      <a:pt x="0" y="5"/>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1" name="Freeform 408"/>
              <p:cNvSpPr>
                <a:spLocks noEditPoints="1"/>
              </p:cNvSpPr>
              <p:nvPr/>
            </p:nvSpPr>
            <p:spPr bwMode="auto">
              <a:xfrm>
                <a:off x="1731586" y="3766470"/>
                <a:ext cx="4476327" cy="1270410"/>
              </a:xfrm>
              <a:custGeom>
                <a:avLst/>
                <a:gdLst>
                  <a:gd name="T0" fmla="*/ 190 w 599"/>
                  <a:gd name="T1" fmla="*/ 170 h 170"/>
                  <a:gd name="T2" fmla="*/ 206 w 599"/>
                  <a:gd name="T3" fmla="*/ 170 h 170"/>
                  <a:gd name="T4" fmla="*/ 206 w 599"/>
                  <a:gd name="T5" fmla="*/ 151 h 170"/>
                  <a:gd name="T6" fmla="*/ 141 w 599"/>
                  <a:gd name="T7" fmla="*/ 170 h 170"/>
                  <a:gd name="T8" fmla="*/ 160 w 599"/>
                  <a:gd name="T9" fmla="*/ 170 h 170"/>
                  <a:gd name="T10" fmla="*/ 70 w 599"/>
                  <a:gd name="T11" fmla="*/ 170 h 170"/>
                  <a:gd name="T12" fmla="*/ 86 w 599"/>
                  <a:gd name="T13" fmla="*/ 170 h 170"/>
                  <a:gd name="T14" fmla="*/ 0 w 599"/>
                  <a:gd name="T15" fmla="*/ 120 h 170"/>
                  <a:gd name="T16" fmla="*/ 0 w 599"/>
                  <a:gd name="T17" fmla="*/ 170 h 170"/>
                  <a:gd name="T18" fmla="*/ 15 w 599"/>
                  <a:gd name="T19" fmla="*/ 170 h 170"/>
                  <a:gd name="T20" fmla="*/ 594 w 599"/>
                  <a:gd name="T21" fmla="*/ 53 h 170"/>
                  <a:gd name="T22" fmla="*/ 599 w 599"/>
                  <a:gd name="T23" fmla="*/ 53 h 170"/>
                  <a:gd name="T24" fmla="*/ 599 w 599"/>
                  <a:gd name="T25" fmla="*/ 170 h 170"/>
                  <a:gd name="T26" fmla="*/ 584 w 599"/>
                  <a:gd name="T27" fmla="*/ 170 h 170"/>
                  <a:gd name="T28" fmla="*/ 529 w 599"/>
                  <a:gd name="T29" fmla="*/ 170 h 170"/>
                  <a:gd name="T30" fmla="*/ 503 w 599"/>
                  <a:gd name="T31" fmla="*/ 170 h 170"/>
                  <a:gd name="T32" fmla="*/ 448 w 599"/>
                  <a:gd name="T33" fmla="*/ 170 h 170"/>
                  <a:gd name="T34" fmla="*/ 422 w 599"/>
                  <a:gd name="T35" fmla="*/ 170 h 170"/>
                  <a:gd name="T36" fmla="*/ 367 w 599"/>
                  <a:gd name="T37" fmla="*/ 170 h 170"/>
                  <a:gd name="T38" fmla="*/ 342 w 599"/>
                  <a:gd name="T39" fmla="*/ 170 h 170"/>
                  <a:gd name="T40" fmla="*/ 286 w 599"/>
                  <a:gd name="T41" fmla="*/ 170 h 170"/>
                  <a:gd name="T42" fmla="*/ 256 w 599"/>
                  <a:gd name="T43" fmla="*/ 170 h 170"/>
                  <a:gd name="T44" fmla="*/ 256 w 599"/>
                  <a:gd name="T45" fmla="*/ 151 h 170"/>
                  <a:gd name="T46" fmla="*/ 554 w 599"/>
                  <a:gd name="T47" fmla="*/ 0 h 170"/>
                  <a:gd name="T48" fmla="*/ 554 w 599"/>
                  <a:gd name="T49" fmla="*/ 53 h 170"/>
                  <a:gd name="T50" fmla="*/ 565 w 599"/>
                  <a:gd name="T51" fmla="*/ 53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9" h="170">
                    <a:moveTo>
                      <a:pt x="190" y="170"/>
                    </a:moveTo>
                    <a:lnTo>
                      <a:pt x="206" y="170"/>
                    </a:lnTo>
                    <a:lnTo>
                      <a:pt x="206" y="151"/>
                    </a:lnTo>
                    <a:moveTo>
                      <a:pt x="141" y="170"/>
                    </a:moveTo>
                    <a:lnTo>
                      <a:pt x="160" y="170"/>
                    </a:lnTo>
                    <a:moveTo>
                      <a:pt x="70" y="170"/>
                    </a:moveTo>
                    <a:lnTo>
                      <a:pt x="86" y="170"/>
                    </a:lnTo>
                    <a:moveTo>
                      <a:pt x="0" y="120"/>
                    </a:moveTo>
                    <a:lnTo>
                      <a:pt x="0" y="170"/>
                    </a:lnTo>
                    <a:lnTo>
                      <a:pt x="15" y="170"/>
                    </a:lnTo>
                    <a:moveTo>
                      <a:pt x="594" y="53"/>
                    </a:moveTo>
                    <a:lnTo>
                      <a:pt x="599" y="53"/>
                    </a:lnTo>
                    <a:lnTo>
                      <a:pt x="599" y="170"/>
                    </a:lnTo>
                    <a:lnTo>
                      <a:pt x="584" y="170"/>
                    </a:lnTo>
                    <a:moveTo>
                      <a:pt x="529" y="170"/>
                    </a:moveTo>
                    <a:lnTo>
                      <a:pt x="503" y="170"/>
                    </a:lnTo>
                    <a:moveTo>
                      <a:pt x="448" y="170"/>
                    </a:moveTo>
                    <a:lnTo>
                      <a:pt x="422" y="170"/>
                    </a:lnTo>
                    <a:moveTo>
                      <a:pt x="367" y="170"/>
                    </a:moveTo>
                    <a:lnTo>
                      <a:pt x="342" y="170"/>
                    </a:lnTo>
                    <a:moveTo>
                      <a:pt x="286" y="170"/>
                    </a:moveTo>
                    <a:lnTo>
                      <a:pt x="256" y="170"/>
                    </a:lnTo>
                    <a:lnTo>
                      <a:pt x="256" y="151"/>
                    </a:lnTo>
                    <a:moveTo>
                      <a:pt x="554" y="0"/>
                    </a:moveTo>
                    <a:lnTo>
                      <a:pt x="554" y="53"/>
                    </a:lnTo>
                    <a:lnTo>
                      <a:pt x="565" y="53"/>
                    </a:lnTo>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2" name="Freeform 409"/>
              <p:cNvSpPr>
                <a:spLocks/>
              </p:cNvSpPr>
              <p:nvPr/>
            </p:nvSpPr>
            <p:spPr bwMode="auto">
              <a:xfrm>
                <a:off x="1843681" y="4962150"/>
                <a:ext cx="411015" cy="156933"/>
              </a:xfrm>
              <a:custGeom>
                <a:avLst/>
                <a:gdLst>
                  <a:gd name="T0" fmla="*/ 20 w 95"/>
                  <a:gd name="T1" fmla="*/ 0 h 36"/>
                  <a:gd name="T2" fmla="*/ 74 w 95"/>
                  <a:gd name="T3" fmla="*/ 0 h 36"/>
                  <a:gd name="T4" fmla="*/ 95 w 95"/>
                  <a:gd name="T5" fmla="*/ 18 h 36"/>
                  <a:gd name="T6" fmla="*/ 74 w 95"/>
                  <a:gd name="T7" fmla="*/ 36 h 36"/>
                  <a:gd name="T8" fmla="*/ 20 w 95"/>
                  <a:gd name="T9" fmla="*/ 36 h 36"/>
                  <a:gd name="T10" fmla="*/ 0 w 95"/>
                  <a:gd name="T11" fmla="*/ 18 h 36"/>
                  <a:gd name="T12" fmla="*/ 20 w 95"/>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95" h="36">
                    <a:moveTo>
                      <a:pt x="20" y="0"/>
                    </a:moveTo>
                    <a:cubicBezTo>
                      <a:pt x="74" y="0"/>
                      <a:pt x="74" y="0"/>
                      <a:pt x="74" y="0"/>
                    </a:cubicBezTo>
                    <a:cubicBezTo>
                      <a:pt x="86" y="0"/>
                      <a:pt x="95" y="8"/>
                      <a:pt x="95" y="18"/>
                    </a:cubicBezTo>
                    <a:cubicBezTo>
                      <a:pt x="95" y="28"/>
                      <a:pt x="86" y="36"/>
                      <a:pt x="74" y="36"/>
                    </a:cubicBezTo>
                    <a:cubicBezTo>
                      <a:pt x="20" y="36"/>
                      <a:pt x="20" y="36"/>
                      <a:pt x="20" y="36"/>
                    </a:cubicBezTo>
                    <a:cubicBezTo>
                      <a:pt x="9" y="36"/>
                      <a:pt x="0" y="28"/>
                      <a:pt x="0" y="18"/>
                    </a:cubicBezTo>
                    <a:cubicBezTo>
                      <a:pt x="0" y="8"/>
                      <a:pt x="9" y="0"/>
                      <a:pt x="20"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3" name="Freeform 410"/>
              <p:cNvSpPr>
                <a:spLocks/>
              </p:cNvSpPr>
              <p:nvPr/>
            </p:nvSpPr>
            <p:spPr bwMode="auto">
              <a:xfrm>
                <a:off x="1918411" y="4962150"/>
                <a:ext cx="261555" cy="156933"/>
              </a:xfrm>
              <a:custGeom>
                <a:avLst/>
                <a:gdLst>
                  <a:gd name="T0" fmla="*/ 0 w 35"/>
                  <a:gd name="T1" fmla="*/ 21 h 21"/>
                  <a:gd name="T2" fmla="*/ 0 w 35"/>
                  <a:gd name="T3" fmla="*/ 0 h 21"/>
                  <a:gd name="T4" fmla="*/ 35 w 35"/>
                  <a:gd name="T5" fmla="*/ 0 h 21"/>
                  <a:gd name="T6" fmla="*/ 35 w 35"/>
                  <a:gd name="T7" fmla="*/ 21 h 21"/>
                  <a:gd name="T8" fmla="*/ 0 w 35"/>
                  <a:gd name="T9" fmla="*/ 21 h 21"/>
                  <a:gd name="T10" fmla="*/ 0 w 35"/>
                  <a:gd name="T11" fmla="*/ 21 h 21"/>
                </a:gdLst>
                <a:ahLst/>
                <a:cxnLst>
                  <a:cxn ang="0">
                    <a:pos x="T0" y="T1"/>
                  </a:cxn>
                  <a:cxn ang="0">
                    <a:pos x="T2" y="T3"/>
                  </a:cxn>
                  <a:cxn ang="0">
                    <a:pos x="T4" y="T5"/>
                  </a:cxn>
                  <a:cxn ang="0">
                    <a:pos x="T6" y="T7"/>
                  </a:cxn>
                  <a:cxn ang="0">
                    <a:pos x="T8" y="T9"/>
                  </a:cxn>
                  <a:cxn ang="0">
                    <a:pos x="T10" y="T11"/>
                  </a:cxn>
                </a:cxnLst>
                <a:rect l="0" t="0" r="r" b="b"/>
                <a:pathLst>
                  <a:path w="35" h="21">
                    <a:moveTo>
                      <a:pt x="0" y="21"/>
                    </a:moveTo>
                    <a:lnTo>
                      <a:pt x="0" y="0"/>
                    </a:lnTo>
                    <a:lnTo>
                      <a:pt x="35" y="0"/>
                    </a:lnTo>
                    <a:lnTo>
                      <a:pt x="35"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4" name="Freeform 411"/>
              <p:cNvSpPr>
                <a:spLocks/>
              </p:cNvSpPr>
              <p:nvPr/>
            </p:nvSpPr>
            <p:spPr bwMode="auto">
              <a:xfrm>
                <a:off x="2366791" y="4962150"/>
                <a:ext cx="418488" cy="156933"/>
              </a:xfrm>
              <a:custGeom>
                <a:avLst/>
                <a:gdLst>
                  <a:gd name="T0" fmla="*/ 21 w 96"/>
                  <a:gd name="T1" fmla="*/ 0 h 36"/>
                  <a:gd name="T2" fmla="*/ 75 w 96"/>
                  <a:gd name="T3" fmla="*/ 0 h 36"/>
                  <a:gd name="T4" fmla="*/ 96 w 96"/>
                  <a:gd name="T5" fmla="*/ 18 h 36"/>
                  <a:gd name="T6" fmla="*/ 75 w 96"/>
                  <a:gd name="T7" fmla="*/ 36 h 36"/>
                  <a:gd name="T8" fmla="*/ 21 w 96"/>
                  <a:gd name="T9" fmla="*/ 36 h 36"/>
                  <a:gd name="T10" fmla="*/ 0 w 96"/>
                  <a:gd name="T11" fmla="*/ 18 h 36"/>
                  <a:gd name="T12" fmla="*/ 21 w 96"/>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96" h="36">
                    <a:moveTo>
                      <a:pt x="21" y="0"/>
                    </a:moveTo>
                    <a:cubicBezTo>
                      <a:pt x="75" y="0"/>
                      <a:pt x="75" y="0"/>
                      <a:pt x="75" y="0"/>
                    </a:cubicBezTo>
                    <a:cubicBezTo>
                      <a:pt x="87" y="0"/>
                      <a:pt x="96" y="8"/>
                      <a:pt x="96" y="18"/>
                    </a:cubicBezTo>
                    <a:cubicBezTo>
                      <a:pt x="96" y="28"/>
                      <a:pt x="87" y="36"/>
                      <a:pt x="75" y="36"/>
                    </a:cubicBezTo>
                    <a:cubicBezTo>
                      <a:pt x="21" y="36"/>
                      <a:pt x="21" y="36"/>
                      <a:pt x="21" y="36"/>
                    </a:cubicBezTo>
                    <a:cubicBezTo>
                      <a:pt x="10" y="36"/>
                      <a:pt x="0" y="28"/>
                      <a:pt x="0" y="18"/>
                    </a:cubicBezTo>
                    <a:cubicBezTo>
                      <a:pt x="0" y="8"/>
                      <a:pt x="10" y="0"/>
                      <a:pt x="21"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5" name="Freeform 412"/>
              <p:cNvSpPr>
                <a:spLocks/>
              </p:cNvSpPr>
              <p:nvPr/>
            </p:nvSpPr>
            <p:spPr bwMode="auto">
              <a:xfrm>
                <a:off x="2448994" y="4962150"/>
                <a:ext cx="261555" cy="156933"/>
              </a:xfrm>
              <a:custGeom>
                <a:avLst/>
                <a:gdLst>
                  <a:gd name="T0" fmla="*/ 0 w 35"/>
                  <a:gd name="T1" fmla="*/ 21 h 21"/>
                  <a:gd name="T2" fmla="*/ 0 w 35"/>
                  <a:gd name="T3" fmla="*/ 0 h 21"/>
                  <a:gd name="T4" fmla="*/ 35 w 35"/>
                  <a:gd name="T5" fmla="*/ 0 h 21"/>
                  <a:gd name="T6" fmla="*/ 35 w 35"/>
                  <a:gd name="T7" fmla="*/ 21 h 21"/>
                  <a:gd name="T8" fmla="*/ 0 w 35"/>
                  <a:gd name="T9" fmla="*/ 21 h 21"/>
                  <a:gd name="T10" fmla="*/ 0 w 35"/>
                  <a:gd name="T11" fmla="*/ 21 h 21"/>
                </a:gdLst>
                <a:ahLst/>
                <a:cxnLst>
                  <a:cxn ang="0">
                    <a:pos x="T0" y="T1"/>
                  </a:cxn>
                  <a:cxn ang="0">
                    <a:pos x="T2" y="T3"/>
                  </a:cxn>
                  <a:cxn ang="0">
                    <a:pos x="T4" y="T5"/>
                  </a:cxn>
                  <a:cxn ang="0">
                    <a:pos x="T6" y="T7"/>
                  </a:cxn>
                  <a:cxn ang="0">
                    <a:pos x="T8" y="T9"/>
                  </a:cxn>
                  <a:cxn ang="0">
                    <a:pos x="T10" y="T11"/>
                  </a:cxn>
                </a:cxnLst>
                <a:rect l="0" t="0" r="r" b="b"/>
                <a:pathLst>
                  <a:path w="35" h="21">
                    <a:moveTo>
                      <a:pt x="0" y="21"/>
                    </a:moveTo>
                    <a:lnTo>
                      <a:pt x="0" y="0"/>
                    </a:lnTo>
                    <a:lnTo>
                      <a:pt x="35" y="0"/>
                    </a:lnTo>
                    <a:lnTo>
                      <a:pt x="35"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6" name="Freeform 413"/>
              <p:cNvSpPr>
                <a:spLocks/>
              </p:cNvSpPr>
              <p:nvPr/>
            </p:nvSpPr>
            <p:spPr bwMode="auto">
              <a:xfrm>
                <a:off x="3091672" y="4737960"/>
                <a:ext cx="739827" cy="156933"/>
              </a:xfrm>
              <a:custGeom>
                <a:avLst/>
                <a:gdLst>
                  <a:gd name="T0" fmla="*/ 21 w 172"/>
                  <a:gd name="T1" fmla="*/ 0 h 36"/>
                  <a:gd name="T2" fmla="*/ 151 w 172"/>
                  <a:gd name="T3" fmla="*/ 0 h 36"/>
                  <a:gd name="T4" fmla="*/ 172 w 172"/>
                  <a:gd name="T5" fmla="*/ 18 h 36"/>
                  <a:gd name="T6" fmla="*/ 151 w 172"/>
                  <a:gd name="T7" fmla="*/ 36 h 36"/>
                  <a:gd name="T8" fmla="*/ 21 w 172"/>
                  <a:gd name="T9" fmla="*/ 36 h 36"/>
                  <a:gd name="T10" fmla="*/ 0 w 172"/>
                  <a:gd name="T11" fmla="*/ 18 h 36"/>
                  <a:gd name="T12" fmla="*/ 21 w 172"/>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172" h="36">
                    <a:moveTo>
                      <a:pt x="21" y="0"/>
                    </a:moveTo>
                    <a:cubicBezTo>
                      <a:pt x="151" y="0"/>
                      <a:pt x="151" y="0"/>
                      <a:pt x="151" y="0"/>
                    </a:cubicBezTo>
                    <a:cubicBezTo>
                      <a:pt x="163" y="0"/>
                      <a:pt x="172" y="8"/>
                      <a:pt x="172" y="18"/>
                    </a:cubicBezTo>
                    <a:cubicBezTo>
                      <a:pt x="172" y="28"/>
                      <a:pt x="163" y="36"/>
                      <a:pt x="151" y="36"/>
                    </a:cubicBezTo>
                    <a:cubicBezTo>
                      <a:pt x="21" y="36"/>
                      <a:pt x="21" y="36"/>
                      <a:pt x="21" y="36"/>
                    </a:cubicBezTo>
                    <a:cubicBezTo>
                      <a:pt x="10" y="36"/>
                      <a:pt x="0" y="28"/>
                      <a:pt x="0" y="18"/>
                    </a:cubicBezTo>
                    <a:cubicBezTo>
                      <a:pt x="0" y="8"/>
                      <a:pt x="10" y="0"/>
                      <a:pt x="21"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7" name="Freeform 414"/>
              <p:cNvSpPr>
                <a:spLocks/>
              </p:cNvSpPr>
              <p:nvPr/>
            </p:nvSpPr>
            <p:spPr bwMode="auto">
              <a:xfrm>
                <a:off x="3158929" y="4737960"/>
                <a:ext cx="597840" cy="156933"/>
              </a:xfrm>
              <a:custGeom>
                <a:avLst/>
                <a:gdLst>
                  <a:gd name="T0" fmla="*/ 0 w 80"/>
                  <a:gd name="T1" fmla="*/ 21 h 21"/>
                  <a:gd name="T2" fmla="*/ 0 w 80"/>
                  <a:gd name="T3" fmla="*/ 0 h 21"/>
                  <a:gd name="T4" fmla="*/ 80 w 80"/>
                  <a:gd name="T5" fmla="*/ 0 h 21"/>
                  <a:gd name="T6" fmla="*/ 80 w 80"/>
                  <a:gd name="T7" fmla="*/ 21 h 21"/>
                  <a:gd name="T8" fmla="*/ 0 w 80"/>
                  <a:gd name="T9" fmla="*/ 21 h 21"/>
                  <a:gd name="T10" fmla="*/ 0 w 80"/>
                  <a:gd name="T11" fmla="*/ 21 h 21"/>
                </a:gdLst>
                <a:ahLst/>
                <a:cxnLst>
                  <a:cxn ang="0">
                    <a:pos x="T0" y="T1"/>
                  </a:cxn>
                  <a:cxn ang="0">
                    <a:pos x="T2" y="T3"/>
                  </a:cxn>
                  <a:cxn ang="0">
                    <a:pos x="T4" y="T5"/>
                  </a:cxn>
                  <a:cxn ang="0">
                    <a:pos x="T6" y="T7"/>
                  </a:cxn>
                  <a:cxn ang="0">
                    <a:pos x="T8" y="T9"/>
                  </a:cxn>
                  <a:cxn ang="0">
                    <a:pos x="T10" y="T11"/>
                  </a:cxn>
                </a:cxnLst>
                <a:rect l="0" t="0" r="r" b="b"/>
                <a:pathLst>
                  <a:path w="80" h="21">
                    <a:moveTo>
                      <a:pt x="0" y="21"/>
                    </a:moveTo>
                    <a:lnTo>
                      <a:pt x="0" y="0"/>
                    </a:lnTo>
                    <a:lnTo>
                      <a:pt x="80" y="0"/>
                    </a:lnTo>
                    <a:lnTo>
                      <a:pt x="80"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8" name="Freeform 415"/>
              <p:cNvSpPr>
                <a:spLocks/>
              </p:cNvSpPr>
              <p:nvPr/>
            </p:nvSpPr>
            <p:spPr bwMode="auto">
              <a:xfrm>
                <a:off x="3271024" y="4551135"/>
                <a:ext cx="373650" cy="186825"/>
              </a:xfrm>
              <a:custGeom>
                <a:avLst/>
                <a:gdLst>
                  <a:gd name="T0" fmla="*/ 87 w 87"/>
                  <a:gd name="T1" fmla="*/ 21 h 43"/>
                  <a:gd name="T2" fmla="*/ 87 w 87"/>
                  <a:gd name="T3" fmla="*/ 43 h 43"/>
                  <a:gd name="T4" fmla="*/ 0 w 87"/>
                  <a:gd name="T5" fmla="*/ 43 h 43"/>
                  <a:gd name="T6" fmla="*/ 0 w 87"/>
                  <a:gd name="T7" fmla="*/ 21 h 43"/>
                  <a:gd name="T8" fmla="*/ 43 w 87"/>
                  <a:gd name="T9" fmla="*/ 0 h 43"/>
                  <a:gd name="T10" fmla="*/ 87 w 87"/>
                  <a:gd name="T11" fmla="*/ 21 h 43"/>
                </a:gdLst>
                <a:ahLst/>
                <a:cxnLst>
                  <a:cxn ang="0">
                    <a:pos x="T0" y="T1"/>
                  </a:cxn>
                  <a:cxn ang="0">
                    <a:pos x="T2" y="T3"/>
                  </a:cxn>
                  <a:cxn ang="0">
                    <a:pos x="T4" y="T5"/>
                  </a:cxn>
                  <a:cxn ang="0">
                    <a:pos x="T6" y="T7"/>
                  </a:cxn>
                  <a:cxn ang="0">
                    <a:pos x="T8" y="T9"/>
                  </a:cxn>
                  <a:cxn ang="0">
                    <a:pos x="T10" y="T11"/>
                  </a:cxn>
                </a:cxnLst>
                <a:rect l="0" t="0" r="r" b="b"/>
                <a:pathLst>
                  <a:path w="87" h="43">
                    <a:moveTo>
                      <a:pt x="87" y="21"/>
                    </a:moveTo>
                    <a:cubicBezTo>
                      <a:pt x="87" y="43"/>
                      <a:pt x="87" y="43"/>
                      <a:pt x="87" y="43"/>
                    </a:cubicBezTo>
                    <a:cubicBezTo>
                      <a:pt x="0" y="43"/>
                      <a:pt x="0" y="43"/>
                      <a:pt x="0" y="43"/>
                    </a:cubicBezTo>
                    <a:cubicBezTo>
                      <a:pt x="0" y="21"/>
                      <a:pt x="0" y="21"/>
                      <a:pt x="0" y="21"/>
                    </a:cubicBezTo>
                    <a:cubicBezTo>
                      <a:pt x="0" y="9"/>
                      <a:pt x="20" y="0"/>
                      <a:pt x="43" y="0"/>
                    </a:cubicBezTo>
                    <a:cubicBezTo>
                      <a:pt x="67" y="0"/>
                      <a:pt x="87" y="9"/>
                      <a:pt x="87" y="21"/>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79" name="Freeform 416"/>
              <p:cNvSpPr>
                <a:spLocks/>
              </p:cNvSpPr>
              <p:nvPr/>
            </p:nvSpPr>
            <p:spPr bwMode="auto">
              <a:xfrm>
                <a:off x="3271024" y="4625865"/>
                <a:ext cx="373650" cy="112095"/>
              </a:xfrm>
              <a:custGeom>
                <a:avLst/>
                <a:gdLst>
                  <a:gd name="T0" fmla="*/ 50 w 50"/>
                  <a:gd name="T1" fmla="*/ 0 h 15"/>
                  <a:gd name="T2" fmla="*/ 50 w 50"/>
                  <a:gd name="T3" fmla="*/ 15 h 15"/>
                  <a:gd name="T4" fmla="*/ 0 w 50"/>
                  <a:gd name="T5" fmla="*/ 15 h 15"/>
                  <a:gd name="T6" fmla="*/ 0 w 50"/>
                  <a:gd name="T7" fmla="*/ 0 h 15"/>
                  <a:gd name="T8" fmla="*/ 50 w 50"/>
                  <a:gd name="T9" fmla="*/ 0 h 15"/>
                  <a:gd name="T10" fmla="*/ 50 w 50"/>
                  <a:gd name="T11" fmla="*/ 0 h 15"/>
                </a:gdLst>
                <a:ahLst/>
                <a:cxnLst>
                  <a:cxn ang="0">
                    <a:pos x="T0" y="T1"/>
                  </a:cxn>
                  <a:cxn ang="0">
                    <a:pos x="T2" y="T3"/>
                  </a:cxn>
                  <a:cxn ang="0">
                    <a:pos x="T4" y="T5"/>
                  </a:cxn>
                  <a:cxn ang="0">
                    <a:pos x="T6" y="T7"/>
                  </a:cxn>
                  <a:cxn ang="0">
                    <a:pos x="T8" y="T9"/>
                  </a:cxn>
                  <a:cxn ang="0">
                    <a:pos x="T10" y="T11"/>
                  </a:cxn>
                </a:cxnLst>
                <a:rect l="0" t="0" r="r" b="b"/>
                <a:pathLst>
                  <a:path w="50" h="15">
                    <a:moveTo>
                      <a:pt x="50" y="0"/>
                    </a:moveTo>
                    <a:lnTo>
                      <a:pt x="50" y="15"/>
                    </a:lnTo>
                    <a:lnTo>
                      <a:pt x="0" y="15"/>
                    </a:lnTo>
                    <a:lnTo>
                      <a:pt x="0" y="0"/>
                    </a:lnTo>
                    <a:lnTo>
                      <a:pt x="50" y="0"/>
                    </a:lnTo>
                    <a:lnTo>
                      <a:pt x="50" y="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0" name="Freeform 417"/>
              <p:cNvSpPr>
                <a:spLocks noEditPoints="1"/>
              </p:cNvSpPr>
              <p:nvPr/>
            </p:nvSpPr>
            <p:spPr bwMode="auto">
              <a:xfrm>
                <a:off x="2927266" y="3519861"/>
                <a:ext cx="3243282" cy="1636587"/>
              </a:xfrm>
              <a:custGeom>
                <a:avLst/>
                <a:gdLst>
                  <a:gd name="T0" fmla="*/ 239 w 750"/>
                  <a:gd name="T1" fmla="*/ 333 h 378"/>
                  <a:gd name="T2" fmla="*/ 293 w 750"/>
                  <a:gd name="T3" fmla="*/ 333 h 378"/>
                  <a:gd name="T4" fmla="*/ 314 w 750"/>
                  <a:gd name="T5" fmla="*/ 351 h 378"/>
                  <a:gd name="T6" fmla="*/ 293 w 750"/>
                  <a:gd name="T7" fmla="*/ 369 h 378"/>
                  <a:gd name="T8" fmla="*/ 239 w 750"/>
                  <a:gd name="T9" fmla="*/ 369 h 378"/>
                  <a:gd name="T10" fmla="*/ 218 w 750"/>
                  <a:gd name="T11" fmla="*/ 351 h 378"/>
                  <a:gd name="T12" fmla="*/ 239 w 750"/>
                  <a:gd name="T13" fmla="*/ 333 h 378"/>
                  <a:gd name="T14" fmla="*/ 695 w 750"/>
                  <a:gd name="T15" fmla="*/ 43 h 378"/>
                  <a:gd name="T16" fmla="*/ 695 w 750"/>
                  <a:gd name="T17" fmla="*/ 57 h 378"/>
                  <a:gd name="T18" fmla="*/ 663 w 750"/>
                  <a:gd name="T19" fmla="*/ 57 h 378"/>
                  <a:gd name="T20" fmla="*/ 663 w 750"/>
                  <a:gd name="T21" fmla="*/ 42 h 378"/>
                  <a:gd name="T22" fmla="*/ 680 w 750"/>
                  <a:gd name="T23" fmla="*/ 47 h 378"/>
                  <a:gd name="T24" fmla="*/ 695 w 750"/>
                  <a:gd name="T25" fmla="*/ 43 h 378"/>
                  <a:gd name="T26" fmla="*/ 651 w 750"/>
                  <a:gd name="T27" fmla="*/ 23 h 378"/>
                  <a:gd name="T28" fmla="*/ 680 w 750"/>
                  <a:gd name="T29" fmla="*/ 0 h 378"/>
                  <a:gd name="T30" fmla="*/ 708 w 750"/>
                  <a:gd name="T31" fmla="*/ 23 h 378"/>
                  <a:gd name="T32" fmla="*/ 680 w 750"/>
                  <a:gd name="T33" fmla="*/ 47 h 378"/>
                  <a:gd name="T34" fmla="*/ 651 w 750"/>
                  <a:gd name="T35" fmla="*/ 23 h 378"/>
                  <a:gd name="T36" fmla="*/ 697 w 750"/>
                  <a:gd name="T37" fmla="*/ 157 h 378"/>
                  <a:gd name="T38" fmla="*/ 714 w 750"/>
                  <a:gd name="T39" fmla="*/ 140 h 378"/>
                  <a:gd name="T40" fmla="*/ 732 w 750"/>
                  <a:gd name="T41" fmla="*/ 157 h 378"/>
                  <a:gd name="T42" fmla="*/ 714 w 750"/>
                  <a:gd name="T43" fmla="*/ 174 h 378"/>
                  <a:gd name="T44" fmla="*/ 697 w 750"/>
                  <a:gd name="T45" fmla="*/ 157 h 378"/>
                  <a:gd name="T46" fmla="*/ 750 w 750"/>
                  <a:gd name="T47" fmla="*/ 140 h 378"/>
                  <a:gd name="T48" fmla="*/ 713 w 750"/>
                  <a:gd name="T49" fmla="*/ 140 h 378"/>
                  <a:gd name="T50" fmla="*/ 714 w 750"/>
                  <a:gd name="T51" fmla="*/ 140 h 378"/>
                  <a:gd name="T52" fmla="*/ 732 w 750"/>
                  <a:gd name="T53" fmla="*/ 158 h 378"/>
                  <a:gd name="T54" fmla="*/ 732 w 750"/>
                  <a:gd name="T55" fmla="*/ 158 h 378"/>
                  <a:gd name="T56" fmla="*/ 750 w 750"/>
                  <a:gd name="T57" fmla="*/ 158 h 378"/>
                  <a:gd name="T58" fmla="*/ 750 w 750"/>
                  <a:gd name="T59" fmla="*/ 140 h 378"/>
                  <a:gd name="T60" fmla="*/ 18 w 750"/>
                  <a:gd name="T61" fmla="*/ 360 h 378"/>
                  <a:gd name="T62" fmla="*/ 36 w 750"/>
                  <a:gd name="T63" fmla="*/ 342 h 378"/>
                  <a:gd name="T64" fmla="*/ 54 w 750"/>
                  <a:gd name="T65" fmla="*/ 360 h 378"/>
                  <a:gd name="T66" fmla="*/ 36 w 750"/>
                  <a:gd name="T67" fmla="*/ 378 h 378"/>
                  <a:gd name="T68" fmla="*/ 18 w 750"/>
                  <a:gd name="T69" fmla="*/ 360 h 378"/>
                  <a:gd name="T70" fmla="*/ 0 w 750"/>
                  <a:gd name="T71" fmla="*/ 342 h 378"/>
                  <a:gd name="T72" fmla="*/ 36 w 750"/>
                  <a:gd name="T73" fmla="*/ 342 h 378"/>
                  <a:gd name="T74" fmla="*/ 36 w 750"/>
                  <a:gd name="T75" fmla="*/ 342 h 378"/>
                  <a:gd name="T76" fmla="*/ 18 w 750"/>
                  <a:gd name="T77" fmla="*/ 360 h 378"/>
                  <a:gd name="T78" fmla="*/ 18 w 750"/>
                  <a:gd name="T79" fmla="*/ 360 h 378"/>
                  <a:gd name="T80" fmla="*/ 0 w 750"/>
                  <a:gd name="T81" fmla="*/ 360 h 378"/>
                  <a:gd name="T82" fmla="*/ 0 w 750"/>
                  <a:gd name="T83" fmla="*/ 342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750" h="378">
                    <a:moveTo>
                      <a:pt x="239" y="333"/>
                    </a:moveTo>
                    <a:cubicBezTo>
                      <a:pt x="293" y="333"/>
                      <a:pt x="293" y="333"/>
                      <a:pt x="293" y="333"/>
                    </a:cubicBezTo>
                    <a:cubicBezTo>
                      <a:pt x="304" y="333"/>
                      <a:pt x="314" y="341"/>
                      <a:pt x="314" y="351"/>
                    </a:cubicBezTo>
                    <a:cubicBezTo>
                      <a:pt x="314" y="361"/>
                      <a:pt x="304" y="369"/>
                      <a:pt x="293" y="369"/>
                    </a:cubicBezTo>
                    <a:cubicBezTo>
                      <a:pt x="239" y="369"/>
                      <a:pt x="239" y="369"/>
                      <a:pt x="239" y="369"/>
                    </a:cubicBezTo>
                    <a:cubicBezTo>
                      <a:pt x="227" y="369"/>
                      <a:pt x="218" y="361"/>
                      <a:pt x="218" y="351"/>
                    </a:cubicBezTo>
                    <a:cubicBezTo>
                      <a:pt x="218" y="341"/>
                      <a:pt x="227" y="333"/>
                      <a:pt x="239" y="333"/>
                    </a:cubicBezTo>
                    <a:close/>
                    <a:moveTo>
                      <a:pt x="695" y="43"/>
                    </a:moveTo>
                    <a:cubicBezTo>
                      <a:pt x="695" y="57"/>
                      <a:pt x="695" y="57"/>
                      <a:pt x="695" y="57"/>
                    </a:cubicBezTo>
                    <a:cubicBezTo>
                      <a:pt x="663" y="57"/>
                      <a:pt x="663" y="57"/>
                      <a:pt x="663" y="57"/>
                    </a:cubicBezTo>
                    <a:cubicBezTo>
                      <a:pt x="663" y="42"/>
                      <a:pt x="663" y="42"/>
                      <a:pt x="663" y="42"/>
                    </a:cubicBezTo>
                    <a:cubicBezTo>
                      <a:pt x="668" y="45"/>
                      <a:pt x="674" y="47"/>
                      <a:pt x="680" y="47"/>
                    </a:cubicBezTo>
                    <a:cubicBezTo>
                      <a:pt x="685" y="47"/>
                      <a:pt x="691" y="45"/>
                      <a:pt x="695" y="43"/>
                    </a:cubicBezTo>
                    <a:close/>
                    <a:moveTo>
                      <a:pt x="651" y="23"/>
                    </a:moveTo>
                    <a:cubicBezTo>
                      <a:pt x="651" y="10"/>
                      <a:pt x="664" y="0"/>
                      <a:pt x="680" y="0"/>
                    </a:cubicBezTo>
                    <a:cubicBezTo>
                      <a:pt x="696" y="0"/>
                      <a:pt x="708" y="10"/>
                      <a:pt x="708" y="23"/>
                    </a:cubicBezTo>
                    <a:cubicBezTo>
                      <a:pt x="708" y="36"/>
                      <a:pt x="696" y="47"/>
                      <a:pt x="680" y="47"/>
                    </a:cubicBezTo>
                    <a:cubicBezTo>
                      <a:pt x="664" y="47"/>
                      <a:pt x="651" y="36"/>
                      <a:pt x="651" y="23"/>
                    </a:cubicBezTo>
                    <a:close/>
                    <a:moveTo>
                      <a:pt x="697" y="157"/>
                    </a:moveTo>
                    <a:cubicBezTo>
                      <a:pt x="697" y="147"/>
                      <a:pt x="705" y="140"/>
                      <a:pt x="714" y="140"/>
                    </a:cubicBezTo>
                    <a:cubicBezTo>
                      <a:pt x="724" y="140"/>
                      <a:pt x="732" y="147"/>
                      <a:pt x="732" y="157"/>
                    </a:cubicBezTo>
                    <a:cubicBezTo>
                      <a:pt x="732" y="167"/>
                      <a:pt x="724" y="174"/>
                      <a:pt x="714" y="174"/>
                    </a:cubicBezTo>
                    <a:cubicBezTo>
                      <a:pt x="705" y="174"/>
                      <a:pt x="697" y="167"/>
                      <a:pt x="697" y="157"/>
                    </a:cubicBezTo>
                    <a:close/>
                    <a:moveTo>
                      <a:pt x="750" y="140"/>
                    </a:moveTo>
                    <a:cubicBezTo>
                      <a:pt x="713" y="140"/>
                      <a:pt x="713" y="140"/>
                      <a:pt x="713" y="140"/>
                    </a:cubicBezTo>
                    <a:cubicBezTo>
                      <a:pt x="714" y="140"/>
                      <a:pt x="714" y="140"/>
                      <a:pt x="714" y="140"/>
                    </a:cubicBezTo>
                    <a:cubicBezTo>
                      <a:pt x="724" y="140"/>
                      <a:pt x="732" y="148"/>
                      <a:pt x="732" y="158"/>
                    </a:cubicBezTo>
                    <a:cubicBezTo>
                      <a:pt x="732" y="158"/>
                      <a:pt x="732" y="158"/>
                      <a:pt x="732" y="158"/>
                    </a:cubicBezTo>
                    <a:cubicBezTo>
                      <a:pt x="750" y="158"/>
                      <a:pt x="750" y="158"/>
                      <a:pt x="750" y="158"/>
                    </a:cubicBezTo>
                    <a:cubicBezTo>
                      <a:pt x="750" y="140"/>
                      <a:pt x="750" y="140"/>
                      <a:pt x="750" y="140"/>
                    </a:cubicBezTo>
                    <a:close/>
                    <a:moveTo>
                      <a:pt x="18" y="360"/>
                    </a:moveTo>
                    <a:cubicBezTo>
                      <a:pt x="18" y="350"/>
                      <a:pt x="26" y="342"/>
                      <a:pt x="36" y="342"/>
                    </a:cubicBezTo>
                    <a:cubicBezTo>
                      <a:pt x="46" y="342"/>
                      <a:pt x="54" y="350"/>
                      <a:pt x="54" y="360"/>
                    </a:cubicBezTo>
                    <a:cubicBezTo>
                      <a:pt x="54" y="370"/>
                      <a:pt x="46" y="378"/>
                      <a:pt x="36" y="378"/>
                    </a:cubicBezTo>
                    <a:cubicBezTo>
                      <a:pt x="26" y="378"/>
                      <a:pt x="18" y="370"/>
                      <a:pt x="18" y="360"/>
                    </a:cubicBezTo>
                    <a:close/>
                    <a:moveTo>
                      <a:pt x="0" y="342"/>
                    </a:moveTo>
                    <a:cubicBezTo>
                      <a:pt x="36" y="342"/>
                      <a:pt x="36" y="342"/>
                      <a:pt x="36" y="342"/>
                    </a:cubicBezTo>
                    <a:cubicBezTo>
                      <a:pt x="36" y="342"/>
                      <a:pt x="36" y="342"/>
                      <a:pt x="36" y="342"/>
                    </a:cubicBezTo>
                    <a:cubicBezTo>
                      <a:pt x="26" y="342"/>
                      <a:pt x="18" y="350"/>
                      <a:pt x="18" y="360"/>
                    </a:cubicBezTo>
                    <a:cubicBezTo>
                      <a:pt x="18" y="360"/>
                      <a:pt x="18" y="360"/>
                      <a:pt x="18" y="360"/>
                    </a:cubicBezTo>
                    <a:cubicBezTo>
                      <a:pt x="0" y="360"/>
                      <a:pt x="0" y="360"/>
                      <a:pt x="0" y="360"/>
                    </a:cubicBezTo>
                    <a:cubicBezTo>
                      <a:pt x="0" y="342"/>
                      <a:pt x="0" y="342"/>
                      <a:pt x="0" y="342"/>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1" name="Freeform 418"/>
              <p:cNvSpPr>
                <a:spLocks/>
              </p:cNvSpPr>
              <p:nvPr/>
            </p:nvSpPr>
            <p:spPr bwMode="auto">
              <a:xfrm>
                <a:off x="3943594" y="4962150"/>
                <a:ext cx="269028" cy="156933"/>
              </a:xfrm>
              <a:custGeom>
                <a:avLst/>
                <a:gdLst>
                  <a:gd name="T0" fmla="*/ 0 w 36"/>
                  <a:gd name="T1" fmla="*/ 21 h 21"/>
                  <a:gd name="T2" fmla="*/ 0 w 36"/>
                  <a:gd name="T3" fmla="*/ 0 h 21"/>
                  <a:gd name="T4" fmla="*/ 36 w 36"/>
                  <a:gd name="T5" fmla="*/ 0 h 21"/>
                  <a:gd name="T6" fmla="*/ 36 w 36"/>
                  <a:gd name="T7" fmla="*/ 21 h 21"/>
                  <a:gd name="T8" fmla="*/ 0 w 36"/>
                  <a:gd name="T9" fmla="*/ 21 h 21"/>
                  <a:gd name="T10" fmla="*/ 0 w 36"/>
                  <a:gd name="T11" fmla="*/ 21 h 21"/>
                </a:gdLst>
                <a:ahLst/>
                <a:cxnLst>
                  <a:cxn ang="0">
                    <a:pos x="T0" y="T1"/>
                  </a:cxn>
                  <a:cxn ang="0">
                    <a:pos x="T2" y="T3"/>
                  </a:cxn>
                  <a:cxn ang="0">
                    <a:pos x="T4" y="T5"/>
                  </a:cxn>
                  <a:cxn ang="0">
                    <a:pos x="T6" y="T7"/>
                  </a:cxn>
                  <a:cxn ang="0">
                    <a:pos x="T8" y="T9"/>
                  </a:cxn>
                  <a:cxn ang="0">
                    <a:pos x="T10" y="T11"/>
                  </a:cxn>
                </a:cxnLst>
                <a:rect l="0" t="0" r="r" b="b"/>
                <a:pathLst>
                  <a:path w="36" h="21">
                    <a:moveTo>
                      <a:pt x="0" y="21"/>
                    </a:moveTo>
                    <a:lnTo>
                      <a:pt x="0" y="0"/>
                    </a:lnTo>
                    <a:lnTo>
                      <a:pt x="36" y="0"/>
                    </a:lnTo>
                    <a:lnTo>
                      <a:pt x="36"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2" name="Freeform 419"/>
              <p:cNvSpPr>
                <a:spLocks/>
              </p:cNvSpPr>
              <p:nvPr/>
            </p:nvSpPr>
            <p:spPr bwMode="auto">
              <a:xfrm>
                <a:off x="4474177" y="4962150"/>
                <a:ext cx="411015" cy="156933"/>
              </a:xfrm>
              <a:custGeom>
                <a:avLst/>
                <a:gdLst>
                  <a:gd name="T0" fmla="*/ 21 w 95"/>
                  <a:gd name="T1" fmla="*/ 0 h 36"/>
                  <a:gd name="T2" fmla="*/ 74 w 95"/>
                  <a:gd name="T3" fmla="*/ 0 h 36"/>
                  <a:gd name="T4" fmla="*/ 95 w 95"/>
                  <a:gd name="T5" fmla="*/ 18 h 36"/>
                  <a:gd name="T6" fmla="*/ 74 w 95"/>
                  <a:gd name="T7" fmla="*/ 36 h 36"/>
                  <a:gd name="T8" fmla="*/ 21 w 95"/>
                  <a:gd name="T9" fmla="*/ 36 h 36"/>
                  <a:gd name="T10" fmla="*/ 0 w 95"/>
                  <a:gd name="T11" fmla="*/ 18 h 36"/>
                  <a:gd name="T12" fmla="*/ 21 w 95"/>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95" h="36">
                    <a:moveTo>
                      <a:pt x="21" y="0"/>
                    </a:moveTo>
                    <a:cubicBezTo>
                      <a:pt x="74" y="0"/>
                      <a:pt x="74" y="0"/>
                      <a:pt x="74" y="0"/>
                    </a:cubicBezTo>
                    <a:cubicBezTo>
                      <a:pt x="86" y="0"/>
                      <a:pt x="95" y="8"/>
                      <a:pt x="95" y="18"/>
                    </a:cubicBezTo>
                    <a:cubicBezTo>
                      <a:pt x="95" y="28"/>
                      <a:pt x="86" y="36"/>
                      <a:pt x="74" y="36"/>
                    </a:cubicBezTo>
                    <a:cubicBezTo>
                      <a:pt x="21" y="36"/>
                      <a:pt x="21" y="36"/>
                      <a:pt x="21" y="36"/>
                    </a:cubicBezTo>
                    <a:cubicBezTo>
                      <a:pt x="9" y="36"/>
                      <a:pt x="0" y="28"/>
                      <a:pt x="0" y="18"/>
                    </a:cubicBezTo>
                    <a:cubicBezTo>
                      <a:pt x="0" y="8"/>
                      <a:pt x="9" y="0"/>
                      <a:pt x="21"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3" name="Freeform 420"/>
              <p:cNvSpPr>
                <a:spLocks/>
              </p:cNvSpPr>
              <p:nvPr/>
            </p:nvSpPr>
            <p:spPr bwMode="auto">
              <a:xfrm>
                <a:off x="4548907" y="4962150"/>
                <a:ext cx="269028" cy="156933"/>
              </a:xfrm>
              <a:custGeom>
                <a:avLst/>
                <a:gdLst>
                  <a:gd name="T0" fmla="*/ 0 w 36"/>
                  <a:gd name="T1" fmla="*/ 21 h 21"/>
                  <a:gd name="T2" fmla="*/ 0 w 36"/>
                  <a:gd name="T3" fmla="*/ 0 h 21"/>
                  <a:gd name="T4" fmla="*/ 36 w 36"/>
                  <a:gd name="T5" fmla="*/ 0 h 21"/>
                  <a:gd name="T6" fmla="*/ 36 w 36"/>
                  <a:gd name="T7" fmla="*/ 21 h 21"/>
                  <a:gd name="T8" fmla="*/ 0 w 36"/>
                  <a:gd name="T9" fmla="*/ 21 h 21"/>
                  <a:gd name="T10" fmla="*/ 0 w 36"/>
                  <a:gd name="T11" fmla="*/ 21 h 21"/>
                </a:gdLst>
                <a:ahLst/>
                <a:cxnLst>
                  <a:cxn ang="0">
                    <a:pos x="T0" y="T1"/>
                  </a:cxn>
                  <a:cxn ang="0">
                    <a:pos x="T2" y="T3"/>
                  </a:cxn>
                  <a:cxn ang="0">
                    <a:pos x="T4" y="T5"/>
                  </a:cxn>
                  <a:cxn ang="0">
                    <a:pos x="T6" y="T7"/>
                  </a:cxn>
                  <a:cxn ang="0">
                    <a:pos x="T8" y="T9"/>
                  </a:cxn>
                  <a:cxn ang="0">
                    <a:pos x="T10" y="T11"/>
                  </a:cxn>
                </a:cxnLst>
                <a:rect l="0" t="0" r="r" b="b"/>
                <a:pathLst>
                  <a:path w="36" h="21">
                    <a:moveTo>
                      <a:pt x="0" y="21"/>
                    </a:moveTo>
                    <a:lnTo>
                      <a:pt x="0" y="0"/>
                    </a:lnTo>
                    <a:lnTo>
                      <a:pt x="36" y="0"/>
                    </a:lnTo>
                    <a:lnTo>
                      <a:pt x="36"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4" name="Freeform 421"/>
              <p:cNvSpPr>
                <a:spLocks/>
              </p:cNvSpPr>
              <p:nvPr/>
            </p:nvSpPr>
            <p:spPr bwMode="auto">
              <a:xfrm>
                <a:off x="5079490" y="4962150"/>
                <a:ext cx="411015" cy="156933"/>
              </a:xfrm>
              <a:custGeom>
                <a:avLst/>
                <a:gdLst>
                  <a:gd name="T0" fmla="*/ 21 w 96"/>
                  <a:gd name="T1" fmla="*/ 0 h 36"/>
                  <a:gd name="T2" fmla="*/ 75 w 96"/>
                  <a:gd name="T3" fmla="*/ 0 h 36"/>
                  <a:gd name="T4" fmla="*/ 96 w 96"/>
                  <a:gd name="T5" fmla="*/ 18 h 36"/>
                  <a:gd name="T6" fmla="*/ 75 w 96"/>
                  <a:gd name="T7" fmla="*/ 36 h 36"/>
                  <a:gd name="T8" fmla="*/ 21 w 96"/>
                  <a:gd name="T9" fmla="*/ 36 h 36"/>
                  <a:gd name="T10" fmla="*/ 0 w 96"/>
                  <a:gd name="T11" fmla="*/ 18 h 36"/>
                  <a:gd name="T12" fmla="*/ 21 w 96"/>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96" h="36">
                    <a:moveTo>
                      <a:pt x="21" y="0"/>
                    </a:moveTo>
                    <a:cubicBezTo>
                      <a:pt x="75" y="0"/>
                      <a:pt x="75" y="0"/>
                      <a:pt x="75" y="0"/>
                    </a:cubicBezTo>
                    <a:cubicBezTo>
                      <a:pt x="87" y="0"/>
                      <a:pt x="96" y="8"/>
                      <a:pt x="96" y="18"/>
                    </a:cubicBezTo>
                    <a:cubicBezTo>
                      <a:pt x="96" y="28"/>
                      <a:pt x="87" y="36"/>
                      <a:pt x="75" y="36"/>
                    </a:cubicBezTo>
                    <a:cubicBezTo>
                      <a:pt x="21" y="36"/>
                      <a:pt x="21" y="36"/>
                      <a:pt x="21" y="36"/>
                    </a:cubicBezTo>
                    <a:cubicBezTo>
                      <a:pt x="10" y="36"/>
                      <a:pt x="0" y="28"/>
                      <a:pt x="0" y="18"/>
                    </a:cubicBezTo>
                    <a:cubicBezTo>
                      <a:pt x="0" y="8"/>
                      <a:pt x="10" y="0"/>
                      <a:pt x="21"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5" name="Freeform 422"/>
              <p:cNvSpPr>
                <a:spLocks/>
              </p:cNvSpPr>
              <p:nvPr/>
            </p:nvSpPr>
            <p:spPr bwMode="auto">
              <a:xfrm>
                <a:off x="5154220" y="4962150"/>
                <a:ext cx="261555" cy="156933"/>
              </a:xfrm>
              <a:custGeom>
                <a:avLst/>
                <a:gdLst>
                  <a:gd name="T0" fmla="*/ 0 w 35"/>
                  <a:gd name="T1" fmla="*/ 21 h 21"/>
                  <a:gd name="T2" fmla="*/ 0 w 35"/>
                  <a:gd name="T3" fmla="*/ 0 h 21"/>
                  <a:gd name="T4" fmla="*/ 35 w 35"/>
                  <a:gd name="T5" fmla="*/ 0 h 21"/>
                  <a:gd name="T6" fmla="*/ 35 w 35"/>
                  <a:gd name="T7" fmla="*/ 21 h 21"/>
                  <a:gd name="T8" fmla="*/ 0 w 35"/>
                  <a:gd name="T9" fmla="*/ 21 h 21"/>
                  <a:gd name="T10" fmla="*/ 0 w 35"/>
                  <a:gd name="T11" fmla="*/ 21 h 21"/>
                </a:gdLst>
                <a:ahLst/>
                <a:cxnLst>
                  <a:cxn ang="0">
                    <a:pos x="T0" y="T1"/>
                  </a:cxn>
                  <a:cxn ang="0">
                    <a:pos x="T2" y="T3"/>
                  </a:cxn>
                  <a:cxn ang="0">
                    <a:pos x="T4" y="T5"/>
                  </a:cxn>
                  <a:cxn ang="0">
                    <a:pos x="T6" y="T7"/>
                  </a:cxn>
                  <a:cxn ang="0">
                    <a:pos x="T8" y="T9"/>
                  </a:cxn>
                  <a:cxn ang="0">
                    <a:pos x="T10" y="T11"/>
                  </a:cxn>
                </a:cxnLst>
                <a:rect l="0" t="0" r="r" b="b"/>
                <a:pathLst>
                  <a:path w="35" h="21">
                    <a:moveTo>
                      <a:pt x="0" y="21"/>
                    </a:moveTo>
                    <a:lnTo>
                      <a:pt x="0" y="0"/>
                    </a:lnTo>
                    <a:lnTo>
                      <a:pt x="35" y="0"/>
                    </a:lnTo>
                    <a:lnTo>
                      <a:pt x="35"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6" name="Freeform 423"/>
              <p:cNvSpPr>
                <a:spLocks/>
              </p:cNvSpPr>
              <p:nvPr/>
            </p:nvSpPr>
            <p:spPr bwMode="auto">
              <a:xfrm>
                <a:off x="5684803" y="4962150"/>
                <a:ext cx="411015" cy="156933"/>
              </a:xfrm>
              <a:custGeom>
                <a:avLst/>
                <a:gdLst>
                  <a:gd name="T0" fmla="*/ 21 w 96"/>
                  <a:gd name="T1" fmla="*/ 0 h 36"/>
                  <a:gd name="T2" fmla="*/ 75 w 96"/>
                  <a:gd name="T3" fmla="*/ 0 h 36"/>
                  <a:gd name="T4" fmla="*/ 96 w 96"/>
                  <a:gd name="T5" fmla="*/ 18 h 36"/>
                  <a:gd name="T6" fmla="*/ 75 w 96"/>
                  <a:gd name="T7" fmla="*/ 36 h 36"/>
                  <a:gd name="T8" fmla="*/ 21 w 96"/>
                  <a:gd name="T9" fmla="*/ 36 h 36"/>
                  <a:gd name="T10" fmla="*/ 0 w 96"/>
                  <a:gd name="T11" fmla="*/ 18 h 36"/>
                  <a:gd name="T12" fmla="*/ 21 w 96"/>
                  <a:gd name="T13" fmla="*/ 0 h 36"/>
                </a:gdLst>
                <a:ahLst/>
                <a:cxnLst>
                  <a:cxn ang="0">
                    <a:pos x="T0" y="T1"/>
                  </a:cxn>
                  <a:cxn ang="0">
                    <a:pos x="T2" y="T3"/>
                  </a:cxn>
                  <a:cxn ang="0">
                    <a:pos x="T4" y="T5"/>
                  </a:cxn>
                  <a:cxn ang="0">
                    <a:pos x="T6" y="T7"/>
                  </a:cxn>
                  <a:cxn ang="0">
                    <a:pos x="T8" y="T9"/>
                  </a:cxn>
                  <a:cxn ang="0">
                    <a:pos x="T10" y="T11"/>
                  </a:cxn>
                  <a:cxn ang="0">
                    <a:pos x="T12" y="T13"/>
                  </a:cxn>
                </a:cxnLst>
                <a:rect l="0" t="0" r="r" b="b"/>
                <a:pathLst>
                  <a:path w="96" h="36">
                    <a:moveTo>
                      <a:pt x="21" y="0"/>
                    </a:moveTo>
                    <a:cubicBezTo>
                      <a:pt x="75" y="0"/>
                      <a:pt x="75" y="0"/>
                      <a:pt x="75" y="0"/>
                    </a:cubicBezTo>
                    <a:cubicBezTo>
                      <a:pt x="86" y="0"/>
                      <a:pt x="96" y="8"/>
                      <a:pt x="96" y="18"/>
                    </a:cubicBezTo>
                    <a:cubicBezTo>
                      <a:pt x="96" y="28"/>
                      <a:pt x="86" y="36"/>
                      <a:pt x="75" y="36"/>
                    </a:cubicBezTo>
                    <a:cubicBezTo>
                      <a:pt x="21" y="36"/>
                      <a:pt x="21" y="36"/>
                      <a:pt x="21" y="36"/>
                    </a:cubicBezTo>
                    <a:cubicBezTo>
                      <a:pt x="9" y="36"/>
                      <a:pt x="0" y="28"/>
                      <a:pt x="0" y="18"/>
                    </a:cubicBezTo>
                    <a:cubicBezTo>
                      <a:pt x="0" y="8"/>
                      <a:pt x="9" y="0"/>
                      <a:pt x="21" y="0"/>
                    </a:cubicBez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7" name="Freeform 424"/>
              <p:cNvSpPr>
                <a:spLocks/>
              </p:cNvSpPr>
              <p:nvPr/>
            </p:nvSpPr>
            <p:spPr bwMode="auto">
              <a:xfrm>
                <a:off x="5759533" y="4962150"/>
                <a:ext cx="261555" cy="156933"/>
              </a:xfrm>
              <a:custGeom>
                <a:avLst/>
                <a:gdLst>
                  <a:gd name="T0" fmla="*/ 0 w 35"/>
                  <a:gd name="T1" fmla="*/ 21 h 21"/>
                  <a:gd name="T2" fmla="*/ 0 w 35"/>
                  <a:gd name="T3" fmla="*/ 0 h 21"/>
                  <a:gd name="T4" fmla="*/ 35 w 35"/>
                  <a:gd name="T5" fmla="*/ 0 h 21"/>
                  <a:gd name="T6" fmla="*/ 35 w 35"/>
                  <a:gd name="T7" fmla="*/ 21 h 21"/>
                  <a:gd name="T8" fmla="*/ 0 w 35"/>
                  <a:gd name="T9" fmla="*/ 21 h 21"/>
                  <a:gd name="T10" fmla="*/ 0 w 35"/>
                  <a:gd name="T11" fmla="*/ 21 h 21"/>
                </a:gdLst>
                <a:ahLst/>
                <a:cxnLst>
                  <a:cxn ang="0">
                    <a:pos x="T0" y="T1"/>
                  </a:cxn>
                  <a:cxn ang="0">
                    <a:pos x="T2" y="T3"/>
                  </a:cxn>
                  <a:cxn ang="0">
                    <a:pos x="T4" y="T5"/>
                  </a:cxn>
                  <a:cxn ang="0">
                    <a:pos x="T6" y="T7"/>
                  </a:cxn>
                  <a:cxn ang="0">
                    <a:pos x="T8" y="T9"/>
                  </a:cxn>
                  <a:cxn ang="0">
                    <a:pos x="T10" y="T11"/>
                  </a:cxn>
                </a:cxnLst>
                <a:rect l="0" t="0" r="r" b="b"/>
                <a:pathLst>
                  <a:path w="35" h="21">
                    <a:moveTo>
                      <a:pt x="0" y="21"/>
                    </a:moveTo>
                    <a:lnTo>
                      <a:pt x="0" y="0"/>
                    </a:lnTo>
                    <a:lnTo>
                      <a:pt x="35" y="0"/>
                    </a:lnTo>
                    <a:lnTo>
                      <a:pt x="35" y="21"/>
                    </a:lnTo>
                    <a:lnTo>
                      <a:pt x="0" y="21"/>
                    </a:lnTo>
                    <a:lnTo>
                      <a:pt x="0" y="21"/>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8" name="Freeform 425"/>
              <p:cNvSpPr>
                <a:spLocks noEditPoints="1"/>
              </p:cNvSpPr>
              <p:nvPr/>
            </p:nvSpPr>
            <p:spPr bwMode="auto">
              <a:xfrm>
                <a:off x="5027179" y="3064008"/>
                <a:ext cx="1322721" cy="112095"/>
              </a:xfrm>
              <a:custGeom>
                <a:avLst/>
                <a:gdLst>
                  <a:gd name="T0" fmla="*/ 0 w 177"/>
                  <a:gd name="T1" fmla="*/ 4 h 15"/>
                  <a:gd name="T2" fmla="*/ 11 w 177"/>
                  <a:gd name="T3" fmla="*/ 4 h 15"/>
                  <a:gd name="T4" fmla="*/ 11 w 177"/>
                  <a:gd name="T5" fmla="*/ 11 h 15"/>
                  <a:gd name="T6" fmla="*/ 0 w 177"/>
                  <a:gd name="T7" fmla="*/ 11 h 15"/>
                  <a:gd name="T8" fmla="*/ 0 w 177"/>
                  <a:gd name="T9" fmla="*/ 4 h 15"/>
                  <a:gd name="T10" fmla="*/ 0 w 177"/>
                  <a:gd name="T11" fmla="*/ 4 h 15"/>
                  <a:gd name="T12" fmla="*/ 26 w 177"/>
                  <a:gd name="T13" fmla="*/ 11 h 15"/>
                  <a:gd name="T14" fmla="*/ 26 w 177"/>
                  <a:gd name="T15" fmla="*/ 4 h 15"/>
                  <a:gd name="T16" fmla="*/ 32 w 177"/>
                  <a:gd name="T17" fmla="*/ 4 h 15"/>
                  <a:gd name="T18" fmla="*/ 32 w 177"/>
                  <a:gd name="T19" fmla="*/ 11 h 15"/>
                  <a:gd name="T20" fmla="*/ 26 w 177"/>
                  <a:gd name="T21" fmla="*/ 11 h 15"/>
                  <a:gd name="T22" fmla="*/ 26 w 177"/>
                  <a:gd name="T23" fmla="*/ 11 h 15"/>
                  <a:gd name="T24" fmla="*/ 46 w 177"/>
                  <a:gd name="T25" fmla="*/ 11 h 15"/>
                  <a:gd name="T26" fmla="*/ 46 w 177"/>
                  <a:gd name="T27" fmla="*/ 4 h 15"/>
                  <a:gd name="T28" fmla="*/ 88 w 177"/>
                  <a:gd name="T29" fmla="*/ 4 h 15"/>
                  <a:gd name="T30" fmla="*/ 88 w 177"/>
                  <a:gd name="T31" fmla="*/ 11 h 15"/>
                  <a:gd name="T32" fmla="*/ 46 w 177"/>
                  <a:gd name="T33" fmla="*/ 11 h 15"/>
                  <a:gd name="T34" fmla="*/ 46 w 177"/>
                  <a:gd name="T35" fmla="*/ 11 h 15"/>
                  <a:gd name="T36" fmla="*/ 111 w 177"/>
                  <a:gd name="T37" fmla="*/ 11 h 15"/>
                  <a:gd name="T38" fmla="*/ 111 w 177"/>
                  <a:gd name="T39" fmla="*/ 4 h 15"/>
                  <a:gd name="T40" fmla="*/ 114 w 177"/>
                  <a:gd name="T41" fmla="*/ 4 h 15"/>
                  <a:gd name="T42" fmla="*/ 114 w 177"/>
                  <a:gd name="T43" fmla="*/ 11 h 15"/>
                  <a:gd name="T44" fmla="*/ 111 w 177"/>
                  <a:gd name="T45" fmla="*/ 11 h 15"/>
                  <a:gd name="T46" fmla="*/ 111 w 177"/>
                  <a:gd name="T47" fmla="*/ 11 h 15"/>
                  <a:gd name="T48" fmla="*/ 136 w 177"/>
                  <a:gd name="T49" fmla="*/ 4 h 15"/>
                  <a:gd name="T50" fmla="*/ 155 w 177"/>
                  <a:gd name="T51" fmla="*/ 4 h 15"/>
                  <a:gd name="T52" fmla="*/ 155 w 177"/>
                  <a:gd name="T53" fmla="*/ 0 h 15"/>
                  <a:gd name="T54" fmla="*/ 177 w 177"/>
                  <a:gd name="T55" fmla="*/ 0 h 15"/>
                  <a:gd name="T56" fmla="*/ 177 w 177"/>
                  <a:gd name="T57" fmla="*/ 15 h 15"/>
                  <a:gd name="T58" fmla="*/ 155 w 177"/>
                  <a:gd name="T59" fmla="*/ 15 h 15"/>
                  <a:gd name="T60" fmla="*/ 155 w 177"/>
                  <a:gd name="T61" fmla="*/ 11 h 15"/>
                  <a:gd name="T62" fmla="*/ 136 w 177"/>
                  <a:gd name="T63" fmla="*/ 11 h 15"/>
                  <a:gd name="T64" fmla="*/ 136 w 177"/>
                  <a:gd name="T65" fmla="*/ 4 h 15"/>
                  <a:gd name="T66" fmla="*/ 136 w 177"/>
                  <a:gd name="T67"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77" h="15">
                    <a:moveTo>
                      <a:pt x="0" y="4"/>
                    </a:moveTo>
                    <a:lnTo>
                      <a:pt x="11" y="4"/>
                    </a:lnTo>
                    <a:lnTo>
                      <a:pt x="11" y="11"/>
                    </a:lnTo>
                    <a:lnTo>
                      <a:pt x="0" y="11"/>
                    </a:lnTo>
                    <a:lnTo>
                      <a:pt x="0" y="4"/>
                    </a:lnTo>
                    <a:lnTo>
                      <a:pt x="0" y="4"/>
                    </a:lnTo>
                    <a:close/>
                    <a:moveTo>
                      <a:pt x="26" y="11"/>
                    </a:moveTo>
                    <a:lnTo>
                      <a:pt x="26" y="4"/>
                    </a:lnTo>
                    <a:lnTo>
                      <a:pt x="32" y="4"/>
                    </a:lnTo>
                    <a:lnTo>
                      <a:pt x="32" y="11"/>
                    </a:lnTo>
                    <a:lnTo>
                      <a:pt x="26" y="11"/>
                    </a:lnTo>
                    <a:lnTo>
                      <a:pt x="26" y="11"/>
                    </a:lnTo>
                    <a:close/>
                    <a:moveTo>
                      <a:pt x="46" y="11"/>
                    </a:moveTo>
                    <a:lnTo>
                      <a:pt x="46" y="4"/>
                    </a:lnTo>
                    <a:lnTo>
                      <a:pt x="88" y="4"/>
                    </a:lnTo>
                    <a:lnTo>
                      <a:pt x="88" y="11"/>
                    </a:lnTo>
                    <a:lnTo>
                      <a:pt x="46" y="11"/>
                    </a:lnTo>
                    <a:lnTo>
                      <a:pt x="46" y="11"/>
                    </a:lnTo>
                    <a:close/>
                    <a:moveTo>
                      <a:pt x="111" y="11"/>
                    </a:moveTo>
                    <a:lnTo>
                      <a:pt x="111" y="4"/>
                    </a:lnTo>
                    <a:lnTo>
                      <a:pt x="114" y="4"/>
                    </a:lnTo>
                    <a:lnTo>
                      <a:pt x="114" y="11"/>
                    </a:lnTo>
                    <a:lnTo>
                      <a:pt x="111" y="11"/>
                    </a:lnTo>
                    <a:lnTo>
                      <a:pt x="111" y="11"/>
                    </a:lnTo>
                    <a:close/>
                    <a:moveTo>
                      <a:pt x="136" y="4"/>
                    </a:moveTo>
                    <a:lnTo>
                      <a:pt x="155" y="4"/>
                    </a:lnTo>
                    <a:lnTo>
                      <a:pt x="155" y="0"/>
                    </a:lnTo>
                    <a:lnTo>
                      <a:pt x="177" y="0"/>
                    </a:lnTo>
                    <a:lnTo>
                      <a:pt x="177" y="15"/>
                    </a:lnTo>
                    <a:lnTo>
                      <a:pt x="155" y="15"/>
                    </a:lnTo>
                    <a:lnTo>
                      <a:pt x="155" y="11"/>
                    </a:lnTo>
                    <a:lnTo>
                      <a:pt x="136" y="11"/>
                    </a:lnTo>
                    <a:lnTo>
                      <a:pt x="136" y="4"/>
                    </a:lnTo>
                    <a:lnTo>
                      <a:pt x="136" y="4"/>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89" name="Freeform 426"/>
              <p:cNvSpPr>
                <a:spLocks noEditPoints="1"/>
              </p:cNvSpPr>
              <p:nvPr/>
            </p:nvSpPr>
            <p:spPr bwMode="auto">
              <a:xfrm>
                <a:off x="5027179" y="3064008"/>
                <a:ext cx="1322721" cy="112095"/>
              </a:xfrm>
              <a:custGeom>
                <a:avLst/>
                <a:gdLst>
                  <a:gd name="T0" fmla="*/ 0 w 177"/>
                  <a:gd name="T1" fmla="*/ 4 h 15"/>
                  <a:gd name="T2" fmla="*/ 11 w 177"/>
                  <a:gd name="T3" fmla="*/ 4 h 15"/>
                  <a:gd name="T4" fmla="*/ 11 w 177"/>
                  <a:gd name="T5" fmla="*/ 11 h 15"/>
                  <a:gd name="T6" fmla="*/ 0 w 177"/>
                  <a:gd name="T7" fmla="*/ 11 h 15"/>
                  <a:gd name="T8" fmla="*/ 0 w 177"/>
                  <a:gd name="T9" fmla="*/ 4 h 15"/>
                  <a:gd name="T10" fmla="*/ 0 w 177"/>
                  <a:gd name="T11" fmla="*/ 4 h 15"/>
                  <a:gd name="T12" fmla="*/ 26 w 177"/>
                  <a:gd name="T13" fmla="*/ 11 h 15"/>
                  <a:gd name="T14" fmla="*/ 26 w 177"/>
                  <a:gd name="T15" fmla="*/ 4 h 15"/>
                  <a:gd name="T16" fmla="*/ 32 w 177"/>
                  <a:gd name="T17" fmla="*/ 4 h 15"/>
                  <a:gd name="T18" fmla="*/ 32 w 177"/>
                  <a:gd name="T19" fmla="*/ 11 h 15"/>
                  <a:gd name="T20" fmla="*/ 26 w 177"/>
                  <a:gd name="T21" fmla="*/ 11 h 15"/>
                  <a:gd name="T22" fmla="*/ 26 w 177"/>
                  <a:gd name="T23" fmla="*/ 11 h 15"/>
                  <a:gd name="T24" fmla="*/ 46 w 177"/>
                  <a:gd name="T25" fmla="*/ 11 h 15"/>
                  <a:gd name="T26" fmla="*/ 46 w 177"/>
                  <a:gd name="T27" fmla="*/ 4 h 15"/>
                  <a:gd name="T28" fmla="*/ 88 w 177"/>
                  <a:gd name="T29" fmla="*/ 4 h 15"/>
                  <a:gd name="T30" fmla="*/ 88 w 177"/>
                  <a:gd name="T31" fmla="*/ 11 h 15"/>
                  <a:gd name="T32" fmla="*/ 46 w 177"/>
                  <a:gd name="T33" fmla="*/ 11 h 15"/>
                  <a:gd name="T34" fmla="*/ 46 w 177"/>
                  <a:gd name="T35" fmla="*/ 11 h 15"/>
                  <a:gd name="T36" fmla="*/ 111 w 177"/>
                  <a:gd name="T37" fmla="*/ 11 h 15"/>
                  <a:gd name="T38" fmla="*/ 111 w 177"/>
                  <a:gd name="T39" fmla="*/ 4 h 15"/>
                  <a:gd name="T40" fmla="*/ 114 w 177"/>
                  <a:gd name="T41" fmla="*/ 4 h 15"/>
                  <a:gd name="T42" fmla="*/ 114 w 177"/>
                  <a:gd name="T43" fmla="*/ 11 h 15"/>
                  <a:gd name="T44" fmla="*/ 111 w 177"/>
                  <a:gd name="T45" fmla="*/ 11 h 15"/>
                  <a:gd name="T46" fmla="*/ 111 w 177"/>
                  <a:gd name="T47" fmla="*/ 11 h 15"/>
                  <a:gd name="T48" fmla="*/ 136 w 177"/>
                  <a:gd name="T49" fmla="*/ 4 h 15"/>
                  <a:gd name="T50" fmla="*/ 155 w 177"/>
                  <a:gd name="T51" fmla="*/ 4 h 15"/>
                  <a:gd name="T52" fmla="*/ 155 w 177"/>
                  <a:gd name="T53" fmla="*/ 0 h 15"/>
                  <a:gd name="T54" fmla="*/ 177 w 177"/>
                  <a:gd name="T55" fmla="*/ 0 h 15"/>
                  <a:gd name="T56" fmla="*/ 177 w 177"/>
                  <a:gd name="T57" fmla="*/ 15 h 15"/>
                  <a:gd name="T58" fmla="*/ 155 w 177"/>
                  <a:gd name="T59" fmla="*/ 15 h 15"/>
                  <a:gd name="T60" fmla="*/ 155 w 177"/>
                  <a:gd name="T61" fmla="*/ 11 h 15"/>
                  <a:gd name="T62" fmla="*/ 136 w 177"/>
                  <a:gd name="T63" fmla="*/ 11 h 15"/>
                  <a:gd name="T64" fmla="*/ 136 w 177"/>
                  <a:gd name="T65" fmla="*/ 4 h 15"/>
                  <a:gd name="T66" fmla="*/ 136 w 177"/>
                  <a:gd name="T67" fmla="*/ 4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77" h="15">
                    <a:moveTo>
                      <a:pt x="0" y="4"/>
                    </a:moveTo>
                    <a:lnTo>
                      <a:pt x="11" y="4"/>
                    </a:lnTo>
                    <a:lnTo>
                      <a:pt x="11" y="11"/>
                    </a:lnTo>
                    <a:lnTo>
                      <a:pt x="0" y="11"/>
                    </a:lnTo>
                    <a:lnTo>
                      <a:pt x="0" y="4"/>
                    </a:lnTo>
                    <a:lnTo>
                      <a:pt x="0" y="4"/>
                    </a:lnTo>
                    <a:close/>
                    <a:moveTo>
                      <a:pt x="26" y="11"/>
                    </a:moveTo>
                    <a:lnTo>
                      <a:pt x="26" y="4"/>
                    </a:lnTo>
                    <a:lnTo>
                      <a:pt x="32" y="4"/>
                    </a:lnTo>
                    <a:lnTo>
                      <a:pt x="32" y="11"/>
                    </a:lnTo>
                    <a:lnTo>
                      <a:pt x="26" y="11"/>
                    </a:lnTo>
                    <a:lnTo>
                      <a:pt x="26" y="11"/>
                    </a:lnTo>
                    <a:close/>
                    <a:moveTo>
                      <a:pt x="46" y="11"/>
                    </a:moveTo>
                    <a:lnTo>
                      <a:pt x="46" y="4"/>
                    </a:lnTo>
                    <a:lnTo>
                      <a:pt x="88" y="4"/>
                    </a:lnTo>
                    <a:lnTo>
                      <a:pt x="88" y="11"/>
                    </a:lnTo>
                    <a:lnTo>
                      <a:pt x="46" y="11"/>
                    </a:lnTo>
                    <a:lnTo>
                      <a:pt x="46" y="11"/>
                    </a:lnTo>
                    <a:close/>
                    <a:moveTo>
                      <a:pt x="111" y="11"/>
                    </a:moveTo>
                    <a:lnTo>
                      <a:pt x="111" y="4"/>
                    </a:lnTo>
                    <a:lnTo>
                      <a:pt x="114" y="4"/>
                    </a:lnTo>
                    <a:lnTo>
                      <a:pt x="114" y="11"/>
                    </a:lnTo>
                    <a:lnTo>
                      <a:pt x="111" y="11"/>
                    </a:lnTo>
                    <a:lnTo>
                      <a:pt x="111" y="11"/>
                    </a:lnTo>
                    <a:close/>
                    <a:moveTo>
                      <a:pt x="136" y="4"/>
                    </a:moveTo>
                    <a:lnTo>
                      <a:pt x="155" y="4"/>
                    </a:lnTo>
                    <a:lnTo>
                      <a:pt x="155" y="0"/>
                    </a:lnTo>
                    <a:lnTo>
                      <a:pt x="177" y="0"/>
                    </a:lnTo>
                    <a:lnTo>
                      <a:pt x="177" y="15"/>
                    </a:lnTo>
                    <a:lnTo>
                      <a:pt x="155" y="15"/>
                    </a:lnTo>
                    <a:lnTo>
                      <a:pt x="155" y="11"/>
                    </a:lnTo>
                    <a:lnTo>
                      <a:pt x="136" y="11"/>
                    </a:lnTo>
                    <a:lnTo>
                      <a:pt x="136" y="4"/>
                    </a:lnTo>
                    <a:lnTo>
                      <a:pt x="136" y="4"/>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0" name="Freeform 427"/>
              <p:cNvSpPr>
                <a:spLocks/>
              </p:cNvSpPr>
              <p:nvPr/>
            </p:nvSpPr>
            <p:spPr bwMode="auto">
              <a:xfrm>
                <a:off x="5109382" y="2981805"/>
                <a:ext cx="112095" cy="269028"/>
              </a:xfrm>
              <a:custGeom>
                <a:avLst/>
                <a:gdLst>
                  <a:gd name="T0" fmla="*/ 0 w 15"/>
                  <a:gd name="T1" fmla="*/ 0 h 36"/>
                  <a:gd name="T2" fmla="*/ 8 w 15"/>
                  <a:gd name="T3" fmla="*/ 6 h 36"/>
                  <a:gd name="T4" fmla="*/ 8 w 15"/>
                  <a:gd name="T5" fmla="*/ 11 h 36"/>
                  <a:gd name="T6" fmla="*/ 14 w 15"/>
                  <a:gd name="T7" fmla="*/ 11 h 36"/>
                  <a:gd name="T8" fmla="*/ 15 w 15"/>
                  <a:gd name="T9" fmla="*/ 12 h 36"/>
                  <a:gd name="T10" fmla="*/ 15 w 15"/>
                  <a:gd name="T11" fmla="*/ 24 h 36"/>
                  <a:gd name="T12" fmla="*/ 0 w 15"/>
                  <a:gd name="T13" fmla="*/ 36 h 36"/>
                  <a:gd name="T14" fmla="*/ 0 w 15"/>
                  <a:gd name="T15" fmla="*/ 0 h 36"/>
                  <a:gd name="T16" fmla="*/ 0 w 15"/>
                  <a:gd name="T17"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36">
                    <a:moveTo>
                      <a:pt x="0" y="0"/>
                    </a:moveTo>
                    <a:lnTo>
                      <a:pt x="8" y="6"/>
                    </a:lnTo>
                    <a:lnTo>
                      <a:pt x="8" y="11"/>
                    </a:lnTo>
                    <a:lnTo>
                      <a:pt x="14" y="11"/>
                    </a:lnTo>
                    <a:lnTo>
                      <a:pt x="15" y="12"/>
                    </a:lnTo>
                    <a:lnTo>
                      <a:pt x="15" y="24"/>
                    </a:lnTo>
                    <a:lnTo>
                      <a:pt x="0" y="36"/>
                    </a:lnTo>
                    <a:lnTo>
                      <a:pt x="0" y="0"/>
                    </a:lnTo>
                    <a:lnTo>
                      <a:pt x="0" y="0"/>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1" name="Freeform 429"/>
              <p:cNvSpPr>
                <a:spLocks/>
              </p:cNvSpPr>
              <p:nvPr/>
            </p:nvSpPr>
            <p:spPr bwMode="auto">
              <a:xfrm>
                <a:off x="5266315" y="2981805"/>
                <a:ext cx="104622" cy="269028"/>
              </a:xfrm>
              <a:custGeom>
                <a:avLst/>
                <a:gdLst>
                  <a:gd name="T0" fmla="*/ 14 w 14"/>
                  <a:gd name="T1" fmla="*/ 0 h 36"/>
                  <a:gd name="T2" fmla="*/ 0 w 14"/>
                  <a:gd name="T3" fmla="*/ 12 h 36"/>
                  <a:gd name="T4" fmla="*/ 0 w 14"/>
                  <a:gd name="T5" fmla="*/ 24 h 36"/>
                  <a:gd name="T6" fmla="*/ 14 w 14"/>
                  <a:gd name="T7" fmla="*/ 36 h 36"/>
                  <a:gd name="T8" fmla="*/ 14 w 14"/>
                  <a:gd name="T9" fmla="*/ 0 h 36"/>
                  <a:gd name="T10" fmla="*/ 14 w 14"/>
                  <a:gd name="T11" fmla="*/ 0 h 36"/>
                </a:gdLst>
                <a:ahLst/>
                <a:cxnLst>
                  <a:cxn ang="0">
                    <a:pos x="T0" y="T1"/>
                  </a:cxn>
                  <a:cxn ang="0">
                    <a:pos x="T2" y="T3"/>
                  </a:cxn>
                  <a:cxn ang="0">
                    <a:pos x="T4" y="T5"/>
                  </a:cxn>
                  <a:cxn ang="0">
                    <a:pos x="T6" y="T7"/>
                  </a:cxn>
                  <a:cxn ang="0">
                    <a:pos x="T8" y="T9"/>
                  </a:cxn>
                  <a:cxn ang="0">
                    <a:pos x="T10" y="T11"/>
                  </a:cxn>
                </a:cxnLst>
                <a:rect l="0" t="0" r="r" b="b"/>
                <a:pathLst>
                  <a:path w="14" h="36">
                    <a:moveTo>
                      <a:pt x="14" y="0"/>
                    </a:moveTo>
                    <a:lnTo>
                      <a:pt x="0" y="12"/>
                    </a:lnTo>
                    <a:lnTo>
                      <a:pt x="0" y="24"/>
                    </a:lnTo>
                    <a:lnTo>
                      <a:pt x="14" y="36"/>
                    </a:lnTo>
                    <a:lnTo>
                      <a:pt x="14" y="0"/>
                    </a:lnTo>
                    <a:lnTo>
                      <a:pt x="14" y="0"/>
                    </a:lnTo>
                    <a:close/>
                  </a:path>
                </a:pathLst>
              </a:custGeom>
              <a:solidFill>
                <a:srgbClr val="FFFFFF"/>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2" name="Freeform 430"/>
              <p:cNvSpPr>
                <a:spLocks/>
              </p:cNvSpPr>
              <p:nvPr/>
            </p:nvSpPr>
            <p:spPr bwMode="auto">
              <a:xfrm>
                <a:off x="5266315" y="2981805"/>
                <a:ext cx="104622" cy="269028"/>
              </a:xfrm>
              <a:custGeom>
                <a:avLst/>
                <a:gdLst>
                  <a:gd name="T0" fmla="*/ 14 w 14"/>
                  <a:gd name="T1" fmla="*/ 0 h 36"/>
                  <a:gd name="T2" fmla="*/ 0 w 14"/>
                  <a:gd name="T3" fmla="*/ 12 h 36"/>
                  <a:gd name="T4" fmla="*/ 0 w 14"/>
                  <a:gd name="T5" fmla="*/ 24 h 36"/>
                  <a:gd name="T6" fmla="*/ 14 w 14"/>
                  <a:gd name="T7" fmla="*/ 36 h 36"/>
                  <a:gd name="T8" fmla="*/ 14 w 14"/>
                  <a:gd name="T9" fmla="*/ 0 h 36"/>
                  <a:gd name="T10" fmla="*/ 14 w 14"/>
                  <a:gd name="T11" fmla="*/ 0 h 36"/>
                </a:gdLst>
                <a:ahLst/>
                <a:cxnLst>
                  <a:cxn ang="0">
                    <a:pos x="T0" y="T1"/>
                  </a:cxn>
                  <a:cxn ang="0">
                    <a:pos x="T2" y="T3"/>
                  </a:cxn>
                  <a:cxn ang="0">
                    <a:pos x="T4" y="T5"/>
                  </a:cxn>
                  <a:cxn ang="0">
                    <a:pos x="T6" y="T7"/>
                  </a:cxn>
                  <a:cxn ang="0">
                    <a:pos x="T8" y="T9"/>
                  </a:cxn>
                  <a:cxn ang="0">
                    <a:pos x="T10" y="T11"/>
                  </a:cxn>
                </a:cxnLst>
                <a:rect l="0" t="0" r="r" b="b"/>
                <a:pathLst>
                  <a:path w="14" h="36">
                    <a:moveTo>
                      <a:pt x="14" y="0"/>
                    </a:moveTo>
                    <a:lnTo>
                      <a:pt x="0" y="12"/>
                    </a:lnTo>
                    <a:lnTo>
                      <a:pt x="0" y="24"/>
                    </a:lnTo>
                    <a:lnTo>
                      <a:pt x="14" y="36"/>
                    </a:lnTo>
                    <a:lnTo>
                      <a:pt x="14" y="0"/>
                    </a:lnTo>
                    <a:lnTo>
                      <a:pt x="14" y="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3" name="Freeform 431"/>
              <p:cNvSpPr>
                <a:spLocks/>
              </p:cNvSpPr>
              <p:nvPr/>
            </p:nvSpPr>
            <p:spPr bwMode="auto">
              <a:xfrm>
                <a:off x="5684803" y="2922021"/>
                <a:ext cx="171879" cy="381123"/>
              </a:xfrm>
              <a:custGeom>
                <a:avLst/>
                <a:gdLst>
                  <a:gd name="T0" fmla="*/ 0 w 23"/>
                  <a:gd name="T1" fmla="*/ 0 h 51"/>
                  <a:gd name="T2" fmla="*/ 23 w 23"/>
                  <a:gd name="T3" fmla="*/ 15 h 51"/>
                  <a:gd name="T4" fmla="*/ 23 w 23"/>
                  <a:gd name="T5" fmla="*/ 37 h 51"/>
                  <a:gd name="T6" fmla="*/ 0 w 23"/>
                  <a:gd name="T7" fmla="*/ 51 h 51"/>
                  <a:gd name="T8" fmla="*/ 0 w 23"/>
                  <a:gd name="T9" fmla="*/ 0 h 51"/>
                  <a:gd name="T10" fmla="*/ 0 w 23"/>
                  <a:gd name="T11" fmla="*/ 0 h 51"/>
                </a:gdLst>
                <a:ahLst/>
                <a:cxnLst>
                  <a:cxn ang="0">
                    <a:pos x="T0" y="T1"/>
                  </a:cxn>
                  <a:cxn ang="0">
                    <a:pos x="T2" y="T3"/>
                  </a:cxn>
                  <a:cxn ang="0">
                    <a:pos x="T4" y="T5"/>
                  </a:cxn>
                  <a:cxn ang="0">
                    <a:pos x="T6" y="T7"/>
                  </a:cxn>
                  <a:cxn ang="0">
                    <a:pos x="T8" y="T9"/>
                  </a:cxn>
                  <a:cxn ang="0">
                    <a:pos x="T10" y="T11"/>
                  </a:cxn>
                </a:cxnLst>
                <a:rect l="0" t="0" r="r" b="b"/>
                <a:pathLst>
                  <a:path w="23" h="51">
                    <a:moveTo>
                      <a:pt x="0" y="0"/>
                    </a:moveTo>
                    <a:lnTo>
                      <a:pt x="23" y="15"/>
                    </a:lnTo>
                    <a:lnTo>
                      <a:pt x="23" y="37"/>
                    </a:lnTo>
                    <a:lnTo>
                      <a:pt x="0" y="51"/>
                    </a:lnTo>
                    <a:lnTo>
                      <a:pt x="0" y="0"/>
                    </a:lnTo>
                    <a:lnTo>
                      <a:pt x="0" y="0"/>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4" name="Freeform 432"/>
              <p:cNvSpPr>
                <a:spLocks/>
              </p:cNvSpPr>
              <p:nvPr/>
            </p:nvSpPr>
            <p:spPr bwMode="auto">
              <a:xfrm>
                <a:off x="5684803" y="2922021"/>
                <a:ext cx="171879" cy="381123"/>
              </a:xfrm>
              <a:custGeom>
                <a:avLst/>
                <a:gdLst>
                  <a:gd name="T0" fmla="*/ 0 w 23"/>
                  <a:gd name="T1" fmla="*/ 0 h 51"/>
                  <a:gd name="T2" fmla="*/ 23 w 23"/>
                  <a:gd name="T3" fmla="*/ 15 h 51"/>
                  <a:gd name="T4" fmla="*/ 23 w 23"/>
                  <a:gd name="T5" fmla="*/ 37 h 51"/>
                  <a:gd name="T6" fmla="*/ 0 w 23"/>
                  <a:gd name="T7" fmla="*/ 51 h 51"/>
                  <a:gd name="T8" fmla="*/ 0 w 23"/>
                  <a:gd name="T9" fmla="*/ 0 h 51"/>
                  <a:gd name="T10" fmla="*/ 0 w 23"/>
                  <a:gd name="T11" fmla="*/ 0 h 51"/>
                </a:gdLst>
                <a:ahLst/>
                <a:cxnLst>
                  <a:cxn ang="0">
                    <a:pos x="T0" y="T1"/>
                  </a:cxn>
                  <a:cxn ang="0">
                    <a:pos x="T2" y="T3"/>
                  </a:cxn>
                  <a:cxn ang="0">
                    <a:pos x="T4" y="T5"/>
                  </a:cxn>
                  <a:cxn ang="0">
                    <a:pos x="T6" y="T7"/>
                  </a:cxn>
                  <a:cxn ang="0">
                    <a:pos x="T8" y="T9"/>
                  </a:cxn>
                  <a:cxn ang="0">
                    <a:pos x="T10" y="T11"/>
                  </a:cxn>
                </a:cxnLst>
                <a:rect l="0" t="0" r="r" b="b"/>
                <a:pathLst>
                  <a:path w="23" h="51">
                    <a:moveTo>
                      <a:pt x="0" y="0"/>
                    </a:moveTo>
                    <a:lnTo>
                      <a:pt x="23" y="15"/>
                    </a:lnTo>
                    <a:lnTo>
                      <a:pt x="23" y="37"/>
                    </a:lnTo>
                    <a:lnTo>
                      <a:pt x="0" y="51"/>
                    </a:lnTo>
                    <a:lnTo>
                      <a:pt x="0" y="0"/>
                    </a:lnTo>
                    <a:lnTo>
                      <a:pt x="0" y="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5" name="Freeform 433"/>
              <p:cNvSpPr>
                <a:spLocks/>
              </p:cNvSpPr>
              <p:nvPr/>
            </p:nvSpPr>
            <p:spPr bwMode="auto">
              <a:xfrm>
                <a:off x="5879101" y="2922021"/>
                <a:ext cx="164406" cy="381123"/>
              </a:xfrm>
              <a:custGeom>
                <a:avLst/>
                <a:gdLst>
                  <a:gd name="T0" fmla="*/ 22 w 22"/>
                  <a:gd name="T1" fmla="*/ 0 h 51"/>
                  <a:gd name="T2" fmla="*/ 0 w 22"/>
                  <a:gd name="T3" fmla="*/ 15 h 51"/>
                  <a:gd name="T4" fmla="*/ 0 w 22"/>
                  <a:gd name="T5" fmla="*/ 37 h 51"/>
                  <a:gd name="T6" fmla="*/ 22 w 22"/>
                  <a:gd name="T7" fmla="*/ 51 h 51"/>
                  <a:gd name="T8" fmla="*/ 22 w 22"/>
                  <a:gd name="T9" fmla="*/ 0 h 51"/>
                  <a:gd name="T10" fmla="*/ 22 w 22"/>
                  <a:gd name="T11" fmla="*/ 0 h 51"/>
                </a:gdLst>
                <a:ahLst/>
                <a:cxnLst>
                  <a:cxn ang="0">
                    <a:pos x="T0" y="T1"/>
                  </a:cxn>
                  <a:cxn ang="0">
                    <a:pos x="T2" y="T3"/>
                  </a:cxn>
                  <a:cxn ang="0">
                    <a:pos x="T4" y="T5"/>
                  </a:cxn>
                  <a:cxn ang="0">
                    <a:pos x="T6" y="T7"/>
                  </a:cxn>
                  <a:cxn ang="0">
                    <a:pos x="T8" y="T9"/>
                  </a:cxn>
                  <a:cxn ang="0">
                    <a:pos x="T10" y="T11"/>
                  </a:cxn>
                </a:cxnLst>
                <a:rect l="0" t="0" r="r" b="b"/>
                <a:pathLst>
                  <a:path w="22" h="51">
                    <a:moveTo>
                      <a:pt x="22" y="0"/>
                    </a:moveTo>
                    <a:lnTo>
                      <a:pt x="0" y="15"/>
                    </a:lnTo>
                    <a:lnTo>
                      <a:pt x="0" y="37"/>
                    </a:lnTo>
                    <a:lnTo>
                      <a:pt x="22" y="51"/>
                    </a:lnTo>
                    <a:lnTo>
                      <a:pt x="22" y="0"/>
                    </a:lnTo>
                    <a:lnTo>
                      <a:pt x="22" y="0"/>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6" name="Freeform 434"/>
              <p:cNvSpPr>
                <a:spLocks/>
              </p:cNvSpPr>
              <p:nvPr/>
            </p:nvSpPr>
            <p:spPr bwMode="auto">
              <a:xfrm>
                <a:off x="5879101" y="2922021"/>
                <a:ext cx="164406" cy="381123"/>
              </a:xfrm>
              <a:custGeom>
                <a:avLst/>
                <a:gdLst>
                  <a:gd name="T0" fmla="*/ 22 w 22"/>
                  <a:gd name="T1" fmla="*/ 0 h 51"/>
                  <a:gd name="T2" fmla="*/ 0 w 22"/>
                  <a:gd name="T3" fmla="*/ 15 h 51"/>
                  <a:gd name="T4" fmla="*/ 0 w 22"/>
                  <a:gd name="T5" fmla="*/ 37 h 51"/>
                  <a:gd name="T6" fmla="*/ 22 w 22"/>
                  <a:gd name="T7" fmla="*/ 51 h 51"/>
                  <a:gd name="T8" fmla="*/ 22 w 22"/>
                  <a:gd name="T9" fmla="*/ 0 h 51"/>
                  <a:gd name="T10" fmla="*/ 22 w 22"/>
                  <a:gd name="T11" fmla="*/ 0 h 51"/>
                </a:gdLst>
                <a:ahLst/>
                <a:cxnLst>
                  <a:cxn ang="0">
                    <a:pos x="T0" y="T1"/>
                  </a:cxn>
                  <a:cxn ang="0">
                    <a:pos x="T2" y="T3"/>
                  </a:cxn>
                  <a:cxn ang="0">
                    <a:pos x="T4" y="T5"/>
                  </a:cxn>
                  <a:cxn ang="0">
                    <a:pos x="T6" y="T7"/>
                  </a:cxn>
                  <a:cxn ang="0">
                    <a:pos x="T8" y="T9"/>
                  </a:cxn>
                  <a:cxn ang="0">
                    <a:pos x="T10" y="T11"/>
                  </a:cxn>
                </a:cxnLst>
                <a:rect l="0" t="0" r="r" b="b"/>
                <a:pathLst>
                  <a:path w="22" h="51">
                    <a:moveTo>
                      <a:pt x="22" y="0"/>
                    </a:moveTo>
                    <a:lnTo>
                      <a:pt x="0" y="15"/>
                    </a:lnTo>
                    <a:lnTo>
                      <a:pt x="0" y="37"/>
                    </a:lnTo>
                    <a:lnTo>
                      <a:pt x="22" y="51"/>
                    </a:lnTo>
                    <a:lnTo>
                      <a:pt x="22" y="0"/>
                    </a:lnTo>
                    <a:lnTo>
                      <a:pt x="22" y="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7" name="Freeform 435"/>
              <p:cNvSpPr>
                <a:spLocks/>
              </p:cNvSpPr>
              <p:nvPr/>
            </p:nvSpPr>
            <p:spPr bwMode="auto">
              <a:xfrm>
                <a:off x="5169166" y="2966859"/>
                <a:ext cx="44838" cy="97149"/>
              </a:xfrm>
              <a:custGeom>
                <a:avLst/>
                <a:gdLst>
                  <a:gd name="T0" fmla="*/ 0 w 6"/>
                  <a:gd name="T1" fmla="*/ 13 h 13"/>
                  <a:gd name="T2" fmla="*/ 0 w 6"/>
                  <a:gd name="T3" fmla="*/ 0 h 13"/>
                  <a:gd name="T4" fmla="*/ 6 w 6"/>
                  <a:gd name="T5" fmla="*/ 0 h 13"/>
                  <a:gd name="T6" fmla="*/ 6 w 6"/>
                  <a:gd name="T7" fmla="*/ 13 h 13"/>
                  <a:gd name="T8" fmla="*/ 0 w 6"/>
                  <a:gd name="T9" fmla="*/ 13 h 13"/>
                  <a:gd name="T10" fmla="*/ 0 w 6"/>
                  <a:gd name="T11" fmla="*/ 13 h 13"/>
                </a:gdLst>
                <a:ahLst/>
                <a:cxnLst>
                  <a:cxn ang="0">
                    <a:pos x="T0" y="T1"/>
                  </a:cxn>
                  <a:cxn ang="0">
                    <a:pos x="T2" y="T3"/>
                  </a:cxn>
                  <a:cxn ang="0">
                    <a:pos x="T4" y="T5"/>
                  </a:cxn>
                  <a:cxn ang="0">
                    <a:pos x="T6" y="T7"/>
                  </a:cxn>
                  <a:cxn ang="0">
                    <a:pos x="T8" y="T9"/>
                  </a:cxn>
                  <a:cxn ang="0">
                    <a:pos x="T10" y="T11"/>
                  </a:cxn>
                </a:cxnLst>
                <a:rect l="0" t="0" r="r" b="b"/>
                <a:pathLst>
                  <a:path w="6" h="13">
                    <a:moveTo>
                      <a:pt x="0" y="13"/>
                    </a:moveTo>
                    <a:lnTo>
                      <a:pt x="0" y="0"/>
                    </a:lnTo>
                    <a:lnTo>
                      <a:pt x="6" y="0"/>
                    </a:lnTo>
                    <a:lnTo>
                      <a:pt x="6" y="13"/>
                    </a:lnTo>
                    <a:lnTo>
                      <a:pt x="0" y="13"/>
                    </a:lnTo>
                    <a:lnTo>
                      <a:pt x="0" y="13"/>
                    </a:lnTo>
                    <a:close/>
                  </a:path>
                </a:pathLst>
              </a:custGeom>
              <a:solidFill>
                <a:srgbClr val="FFFFFF"/>
              </a:solidFill>
              <a:ln w="1588"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8" name="Freeform 436"/>
              <p:cNvSpPr>
                <a:spLocks/>
              </p:cNvSpPr>
              <p:nvPr/>
            </p:nvSpPr>
            <p:spPr bwMode="auto">
              <a:xfrm>
                <a:off x="5169166" y="2966859"/>
                <a:ext cx="44838" cy="97149"/>
              </a:xfrm>
              <a:custGeom>
                <a:avLst/>
                <a:gdLst>
                  <a:gd name="T0" fmla="*/ 0 w 6"/>
                  <a:gd name="T1" fmla="*/ 13 h 13"/>
                  <a:gd name="T2" fmla="*/ 0 w 6"/>
                  <a:gd name="T3" fmla="*/ 0 h 13"/>
                  <a:gd name="T4" fmla="*/ 6 w 6"/>
                  <a:gd name="T5" fmla="*/ 0 h 13"/>
                  <a:gd name="T6" fmla="*/ 6 w 6"/>
                  <a:gd name="T7" fmla="*/ 13 h 13"/>
                  <a:gd name="T8" fmla="*/ 0 w 6"/>
                  <a:gd name="T9" fmla="*/ 13 h 13"/>
                  <a:gd name="T10" fmla="*/ 0 w 6"/>
                  <a:gd name="T11" fmla="*/ 13 h 13"/>
                </a:gdLst>
                <a:ahLst/>
                <a:cxnLst>
                  <a:cxn ang="0">
                    <a:pos x="T0" y="T1"/>
                  </a:cxn>
                  <a:cxn ang="0">
                    <a:pos x="T2" y="T3"/>
                  </a:cxn>
                  <a:cxn ang="0">
                    <a:pos x="T4" y="T5"/>
                  </a:cxn>
                  <a:cxn ang="0">
                    <a:pos x="T6" y="T7"/>
                  </a:cxn>
                  <a:cxn ang="0">
                    <a:pos x="T8" y="T9"/>
                  </a:cxn>
                  <a:cxn ang="0">
                    <a:pos x="T10" y="T11"/>
                  </a:cxn>
                </a:cxnLst>
                <a:rect l="0" t="0" r="r" b="b"/>
                <a:pathLst>
                  <a:path w="6" h="13">
                    <a:moveTo>
                      <a:pt x="0" y="13"/>
                    </a:moveTo>
                    <a:lnTo>
                      <a:pt x="0" y="0"/>
                    </a:lnTo>
                    <a:lnTo>
                      <a:pt x="6" y="0"/>
                    </a:lnTo>
                    <a:lnTo>
                      <a:pt x="6" y="13"/>
                    </a:lnTo>
                    <a:lnTo>
                      <a:pt x="0" y="13"/>
                    </a:lnTo>
                    <a:lnTo>
                      <a:pt x="0" y="13"/>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699" name="Freeform 437"/>
              <p:cNvSpPr>
                <a:spLocks/>
              </p:cNvSpPr>
              <p:nvPr/>
            </p:nvSpPr>
            <p:spPr bwMode="auto">
              <a:xfrm>
                <a:off x="5953831" y="5014461"/>
                <a:ext cx="14946" cy="44838"/>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2 h 6"/>
                  <a:gd name="T16" fmla="*/ 1 w 2"/>
                  <a:gd name="T17" fmla="*/ 2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2"/>
                    </a:lnTo>
                    <a:lnTo>
                      <a:pt x="1" y="2"/>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0" name="Freeform 438"/>
              <p:cNvSpPr>
                <a:spLocks noEditPoints="1"/>
              </p:cNvSpPr>
              <p:nvPr/>
            </p:nvSpPr>
            <p:spPr bwMode="auto">
              <a:xfrm>
                <a:off x="5886574"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3 w 4"/>
                  <a:gd name="T29" fmla="*/ 4 h 6"/>
                  <a:gd name="T30" fmla="*/ 3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1" y="6"/>
                    </a:lnTo>
                    <a:lnTo>
                      <a:pt x="1" y="3"/>
                    </a:lnTo>
                    <a:lnTo>
                      <a:pt x="3" y="3"/>
                    </a:lnTo>
                    <a:lnTo>
                      <a:pt x="3" y="4"/>
                    </a:lnTo>
                    <a:lnTo>
                      <a:pt x="3" y="4"/>
                    </a:lnTo>
                    <a:lnTo>
                      <a:pt x="3"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1" name="Freeform 439"/>
              <p:cNvSpPr>
                <a:spLocks/>
              </p:cNvSpPr>
              <p:nvPr/>
            </p:nvSpPr>
            <p:spPr bwMode="auto">
              <a:xfrm>
                <a:off x="5849209" y="5014461"/>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2" name="Freeform 440"/>
              <p:cNvSpPr>
                <a:spLocks/>
              </p:cNvSpPr>
              <p:nvPr/>
            </p:nvSpPr>
            <p:spPr bwMode="auto">
              <a:xfrm>
                <a:off x="5804371" y="5014461"/>
                <a:ext cx="29892" cy="44838"/>
              </a:xfrm>
              <a:custGeom>
                <a:avLst/>
                <a:gdLst>
                  <a:gd name="T0" fmla="*/ 4 w 4"/>
                  <a:gd name="T1" fmla="*/ 6 h 6"/>
                  <a:gd name="T2" fmla="*/ 4 w 4"/>
                  <a:gd name="T3" fmla="*/ 0 h 6"/>
                  <a:gd name="T4" fmla="*/ 3 w 4"/>
                  <a:gd name="T5" fmla="*/ 0 h 6"/>
                  <a:gd name="T6" fmla="*/ 3 w 4"/>
                  <a:gd name="T7" fmla="*/ 2 h 6"/>
                  <a:gd name="T8" fmla="*/ 1 w 4"/>
                  <a:gd name="T9" fmla="*/ 2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1" y="2"/>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3" name="Freeform 441"/>
              <p:cNvSpPr>
                <a:spLocks/>
              </p:cNvSpPr>
              <p:nvPr/>
            </p:nvSpPr>
            <p:spPr bwMode="auto">
              <a:xfrm>
                <a:off x="5355991" y="5014461"/>
                <a:ext cx="29892" cy="44838"/>
              </a:xfrm>
              <a:custGeom>
                <a:avLst/>
                <a:gdLst>
                  <a:gd name="T0" fmla="*/ 4 w 4"/>
                  <a:gd name="T1" fmla="*/ 6 h 6"/>
                  <a:gd name="T2" fmla="*/ 4 w 4"/>
                  <a:gd name="T3" fmla="*/ 4 h 6"/>
                  <a:gd name="T4" fmla="*/ 1 w 4"/>
                  <a:gd name="T5" fmla="*/ 4 h 6"/>
                  <a:gd name="T6" fmla="*/ 1 w 4"/>
                  <a:gd name="T7" fmla="*/ 4 h 6"/>
                  <a:gd name="T8" fmla="*/ 2 w 4"/>
                  <a:gd name="T9" fmla="*/ 4 h 6"/>
                  <a:gd name="T10" fmla="*/ 2 w 4"/>
                  <a:gd name="T11" fmla="*/ 3 h 6"/>
                  <a:gd name="T12" fmla="*/ 3 w 4"/>
                  <a:gd name="T13" fmla="*/ 3 h 6"/>
                  <a:gd name="T14" fmla="*/ 3 w 4"/>
                  <a:gd name="T15" fmla="*/ 2 h 6"/>
                  <a:gd name="T16" fmla="*/ 4 w 4"/>
                  <a:gd name="T17" fmla="*/ 2 h 6"/>
                  <a:gd name="T18" fmla="*/ 4 w 4"/>
                  <a:gd name="T19" fmla="*/ 1 h 6"/>
                  <a:gd name="T20" fmla="*/ 3 w 4"/>
                  <a:gd name="T21" fmla="*/ 1 h 6"/>
                  <a:gd name="T22" fmla="*/ 3 w 4"/>
                  <a:gd name="T23" fmla="*/ 0 h 6"/>
                  <a:gd name="T24" fmla="*/ 0 w 4"/>
                  <a:gd name="T25" fmla="*/ 0 h 6"/>
                  <a:gd name="T26" fmla="*/ 0 w 4"/>
                  <a:gd name="T27" fmla="*/ 1 h 6"/>
                  <a:gd name="T28" fmla="*/ 0 w 4"/>
                  <a:gd name="T29" fmla="*/ 1 h 6"/>
                  <a:gd name="T30" fmla="*/ 0 w 4"/>
                  <a:gd name="T31" fmla="*/ 2 h 6"/>
                  <a:gd name="T32" fmla="*/ 0 w 4"/>
                  <a:gd name="T33" fmla="*/ 2 h 6"/>
                  <a:gd name="T34" fmla="*/ 0 w 4"/>
                  <a:gd name="T35" fmla="*/ 1 h 6"/>
                  <a:gd name="T36" fmla="*/ 3 w 4"/>
                  <a:gd name="T37" fmla="*/ 1 h 6"/>
                  <a:gd name="T38" fmla="*/ 3 w 4"/>
                  <a:gd name="T39" fmla="*/ 2 h 6"/>
                  <a:gd name="T40" fmla="*/ 2 w 4"/>
                  <a:gd name="T41" fmla="*/ 2 h 6"/>
                  <a:gd name="T42" fmla="*/ 2 w 4"/>
                  <a:gd name="T43" fmla="*/ 3 h 6"/>
                  <a:gd name="T44" fmla="*/ 1 w 4"/>
                  <a:gd name="T45" fmla="*/ 3 h 6"/>
                  <a:gd name="T46" fmla="*/ 1 w 4"/>
                  <a:gd name="T47" fmla="*/ 4 h 6"/>
                  <a:gd name="T48" fmla="*/ 0 w 4"/>
                  <a:gd name="T49" fmla="*/ 4 h 6"/>
                  <a:gd name="T50" fmla="*/ 0 w 4"/>
                  <a:gd name="T51" fmla="*/ 4 h 6"/>
                  <a:gd name="T52" fmla="*/ 0 w 4"/>
                  <a:gd name="T53" fmla="*/ 4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4"/>
                    </a:lnTo>
                    <a:lnTo>
                      <a:pt x="1" y="4"/>
                    </a:lnTo>
                    <a:lnTo>
                      <a:pt x="1" y="4"/>
                    </a:lnTo>
                    <a:lnTo>
                      <a:pt x="2" y="4"/>
                    </a:lnTo>
                    <a:lnTo>
                      <a:pt x="2" y="3"/>
                    </a:lnTo>
                    <a:lnTo>
                      <a:pt x="3" y="3"/>
                    </a:lnTo>
                    <a:lnTo>
                      <a:pt x="3" y="2"/>
                    </a:lnTo>
                    <a:lnTo>
                      <a:pt x="4" y="2"/>
                    </a:lnTo>
                    <a:lnTo>
                      <a:pt x="4" y="1"/>
                    </a:lnTo>
                    <a:lnTo>
                      <a:pt x="3" y="1"/>
                    </a:lnTo>
                    <a:lnTo>
                      <a:pt x="3" y="0"/>
                    </a:lnTo>
                    <a:lnTo>
                      <a:pt x="0" y="0"/>
                    </a:lnTo>
                    <a:lnTo>
                      <a:pt x="0" y="1"/>
                    </a:lnTo>
                    <a:lnTo>
                      <a:pt x="0" y="1"/>
                    </a:lnTo>
                    <a:lnTo>
                      <a:pt x="0" y="2"/>
                    </a:lnTo>
                    <a:lnTo>
                      <a:pt x="0" y="2"/>
                    </a:lnTo>
                    <a:lnTo>
                      <a:pt x="0" y="1"/>
                    </a:lnTo>
                    <a:lnTo>
                      <a:pt x="3" y="1"/>
                    </a:lnTo>
                    <a:lnTo>
                      <a:pt x="3" y="2"/>
                    </a:lnTo>
                    <a:lnTo>
                      <a:pt x="2" y="2"/>
                    </a:lnTo>
                    <a:lnTo>
                      <a:pt x="2" y="3"/>
                    </a:lnTo>
                    <a:lnTo>
                      <a:pt x="1" y="3"/>
                    </a:lnTo>
                    <a:lnTo>
                      <a:pt x="1" y="4"/>
                    </a:lnTo>
                    <a:lnTo>
                      <a:pt x="0" y="4"/>
                    </a:lnTo>
                    <a:lnTo>
                      <a:pt x="0" y="4"/>
                    </a:lnTo>
                    <a:lnTo>
                      <a:pt x="0" y="4"/>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4" name="Freeform 442"/>
              <p:cNvSpPr>
                <a:spLocks noEditPoints="1"/>
              </p:cNvSpPr>
              <p:nvPr/>
            </p:nvSpPr>
            <p:spPr bwMode="auto">
              <a:xfrm>
                <a:off x="5288734"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2 w 4"/>
                  <a:gd name="T25" fmla="*/ 3 h 6"/>
                  <a:gd name="T26" fmla="*/ 2 w 4"/>
                  <a:gd name="T27" fmla="*/ 4 h 6"/>
                  <a:gd name="T28" fmla="*/ 3 w 4"/>
                  <a:gd name="T29" fmla="*/ 4 h 6"/>
                  <a:gd name="T30" fmla="*/ 3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1" y="6"/>
                    </a:lnTo>
                    <a:lnTo>
                      <a:pt x="1" y="3"/>
                    </a:lnTo>
                    <a:lnTo>
                      <a:pt x="2" y="3"/>
                    </a:lnTo>
                    <a:lnTo>
                      <a:pt x="2" y="4"/>
                    </a:lnTo>
                    <a:lnTo>
                      <a:pt x="3" y="4"/>
                    </a:lnTo>
                    <a:lnTo>
                      <a:pt x="3"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5" name="Freeform 443"/>
              <p:cNvSpPr>
                <a:spLocks/>
              </p:cNvSpPr>
              <p:nvPr/>
            </p:nvSpPr>
            <p:spPr bwMode="auto">
              <a:xfrm>
                <a:off x="5243896" y="5014461"/>
                <a:ext cx="29892" cy="44838"/>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6" name="Freeform 444"/>
              <p:cNvSpPr>
                <a:spLocks/>
              </p:cNvSpPr>
              <p:nvPr/>
            </p:nvSpPr>
            <p:spPr bwMode="auto">
              <a:xfrm>
                <a:off x="5206531" y="5014461"/>
                <a:ext cx="29892" cy="44838"/>
              </a:xfrm>
              <a:custGeom>
                <a:avLst/>
                <a:gdLst>
                  <a:gd name="T0" fmla="*/ 4 w 4"/>
                  <a:gd name="T1" fmla="*/ 6 h 6"/>
                  <a:gd name="T2" fmla="*/ 4 w 4"/>
                  <a:gd name="T3" fmla="*/ 0 h 6"/>
                  <a:gd name="T4" fmla="*/ 3 w 4"/>
                  <a:gd name="T5" fmla="*/ 0 h 6"/>
                  <a:gd name="T6" fmla="*/ 3 w 4"/>
                  <a:gd name="T7" fmla="*/ 2 h 6"/>
                  <a:gd name="T8" fmla="*/ 1 w 4"/>
                  <a:gd name="T9" fmla="*/ 2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1" y="2"/>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7" name="Freeform 445"/>
              <p:cNvSpPr>
                <a:spLocks/>
              </p:cNvSpPr>
              <p:nvPr/>
            </p:nvSpPr>
            <p:spPr bwMode="auto">
              <a:xfrm>
                <a:off x="4750678" y="5014461"/>
                <a:ext cx="29892" cy="44838"/>
              </a:xfrm>
              <a:custGeom>
                <a:avLst/>
                <a:gdLst>
                  <a:gd name="T0" fmla="*/ 4 w 4"/>
                  <a:gd name="T1" fmla="*/ 4 h 6"/>
                  <a:gd name="T2" fmla="*/ 4 w 4"/>
                  <a:gd name="T3" fmla="*/ 3 h 6"/>
                  <a:gd name="T4" fmla="*/ 3 w 4"/>
                  <a:gd name="T5" fmla="*/ 3 h 6"/>
                  <a:gd name="T6" fmla="*/ 3 w 4"/>
                  <a:gd name="T7" fmla="*/ 2 h 6"/>
                  <a:gd name="T8" fmla="*/ 3 w 4"/>
                  <a:gd name="T9" fmla="*/ 2 h 6"/>
                  <a:gd name="T10" fmla="*/ 3 w 4"/>
                  <a:gd name="T11" fmla="*/ 2 h 6"/>
                  <a:gd name="T12" fmla="*/ 3 w 4"/>
                  <a:gd name="T13" fmla="*/ 2 h 6"/>
                  <a:gd name="T14" fmla="*/ 3 w 4"/>
                  <a:gd name="T15" fmla="*/ 1 h 6"/>
                  <a:gd name="T16" fmla="*/ 4 w 4"/>
                  <a:gd name="T17" fmla="*/ 1 h 6"/>
                  <a:gd name="T18" fmla="*/ 4 w 4"/>
                  <a:gd name="T19" fmla="*/ 0 h 6"/>
                  <a:gd name="T20" fmla="*/ 0 w 4"/>
                  <a:gd name="T21" fmla="*/ 0 h 6"/>
                  <a:gd name="T22" fmla="*/ 0 w 4"/>
                  <a:gd name="T23" fmla="*/ 1 h 6"/>
                  <a:gd name="T24" fmla="*/ 3 w 4"/>
                  <a:gd name="T25" fmla="*/ 1 h 6"/>
                  <a:gd name="T26" fmla="*/ 3 w 4"/>
                  <a:gd name="T27" fmla="*/ 2 h 6"/>
                  <a:gd name="T28" fmla="*/ 2 w 4"/>
                  <a:gd name="T29" fmla="*/ 2 h 6"/>
                  <a:gd name="T30" fmla="*/ 2 w 4"/>
                  <a:gd name="T31" fmla="*/ 2 h 6"/>
                  <a:gd name="T32" fmla="*/ 1 w 4"/>
                  <a:gd name="T33" fmla="*/ 2 h 6"/>
                  <a:gd name="T34" fmla="*/ 1 w 4"/>
                  <a:gd name="T35" fmla="*/ 3 h 6"/>
                  <a:gd name="T36" fmla="*/ 3 w 4"/>
                  <a:gd name="T37" fmla="*/ 3 h 6"/>
                  <a:gd name="T38" fmla="*/ 3 w 4"/>
                  <a:gd name="T39" fmla="*/ 4 h 6"/>
                  <a:gd name="T40" fmla="*/ 1 w 4"/>
                  <a:gd name="T41" fmla="*/ 4 h 6"/>
                  <a:gd name="T42" fmla="*/ 1 w 4"/>
                  <a:gd name="T43" fmla="*/ 4 h 6"/>
                  <a:gd name="T44" fmla="*/ 0 w 4"/>
                  <a:gd name="T45" fmla="*/ 4 h 6"/>
                  <a:gd name="T46" fmla="*/ 0 w 4"/>
                  <a:gd name="T47" fmla="*/ 4 h 6"/>
                  <a:gd name="T48" fmla="*/ 1 w 4"/>
                  <a:gd name="T49" fmla="*/ 4 h 6"/>
                  <a:gd name="T50" fmla="*/ 1 w 4"/>
                  <a:gd name="T51" fmla="*/ 6 h 6"/>
                  <a:gd name="T52" fmla="*/ 3 w 4"/>
                  <a:gd name="T53" fmla="*/ 6 h 6"/>
                  <a:gd name="T54" fmla="*/ 3 w 4"/>
                  <a:gd name="T55" fmla="*/ 4 h 6"/>
                  <a:gd name="T56" fmla="*/ 4 w 4"/>
                  <a:gd name="T57" fmla="*/ 4 h 6"/>
                  <a:gd name="T58" fmla="*/ 4 w 4"/>
                  <a:gd name="T5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4"/>
                    </a:moveTo>
                    <a:lnTo>
                      <a:pt x="4" y="3"/>
                    </a:lnTo>
                    <a:lnTo>
                      <a:pt x="3" y="3"/>
                    </a:lnTo>
                    <a:lnTo>
                      <a:pt x="3" y="2"/>
                    </a:lnTo>
                    <a:lnTo>
                      <a:pt x="3" y="2"/>
                    </a:lnTo>
                    <a:lnTo>
                      <a:pt x="3" y="2"/>
                    </a:lnTo>
                    <a:lnTo>
                      <a:pt x="3" y="2"/>
                    </a:lnTo>
                    <a:lnTo>
                      <a:pt x="3" y="1"/>
                    </a:lnTo>
                    <a:lnTo>
                      <a:pt x="4" y="1"/>
                    </a:lnTo>
                    <a:lnTo>
                      <a:pt x="4" y="0"/>
                    </a:lnTo>
                    <a:lnTo>
                      <a:pt x="0" y="0"/>
                    </a:lnTo>
                    <a:lnTo>
                      <a:pt x="0" y="1"/>
                    </a:lnTo>
                    <a:lnTo>
                      <a:pt x="3" y="1"/>
                    </a:lnTo>
                    <a:lnTo>
                      <a:pt x="3" y="2"/>
                    </a:lnTo>
                    <a:lnTo>
                      <a:pt x="2" y="2"/>
                    </a:lnTo>
                    <a:lnTo>
                      <a:pt x="2" y="2"/>
                    </a:lnTo>
                    <a:lnTo>
                      <a:pt x="1" y="2"/>
                    </a:lnTo>
                    <a:lnTo>
                      <a:pt x="1" y="3"/>
                    </a:lnTo>
                    <a:lnTo>
                      <a:pt x="3" y="3"/>
                    </a:lnTo>
                    <a:lnTo>
                      <a:pt x="3" y="4"/>
                    </a:lnTo>
                    <a:lnTo>
                      <a:pt x="1" y="4"/>
                    </a:lnTo>
                    <a:lnTo>
                      <a:pt x="1" y="4"/>
                    </a:lnTo>
                    <a:lnTo>
                      <a:pt x="0" y="4"/>
                    </a:lnTo>
                    <a:lnTo>
                      <a:pt x="0" y="4"/>
                    </a:lnTo>
                    <a:lnTo>
                      <a:pt x="1" y="4"/>
                    </a:lnTo>
                    <a:lnTo>
                      <a:pt x="1" y="6"/>
                    </a:lnTo>
                    <a:lnTo>
                      <a:pt x="3" y="6"/>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8" name="Freeform 446"/>
              <p:cNvSpPr>
                <a:spLocks noEditPoints="1"/>
              </p:cNvSpPr>
              <p:nvPr/>
            </p:nvSpPr>
            <p:spPr bwMode="auto">
              <a:xfrm>
                <a:off x="4690894"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0 w 4"/>
                  <a:gd name="T21" fmla="*/ 6 h 6"/>
                  <a:gd name="T22" fmla="*/ 0 w 4"/>
                  <a:gd name="T23" fmla="*/ 3 h 6"/>
                  <a:gd name="T24" fmla="*/ 2 w 4"/>
                  <a:gd name="T25" fmla="*/ 3 h 6"/>
                  <a:gd name="T26" fmla="*/ 2 w 4"/>
                  <a:gd name="T27" fmla="*/ 4 h 6"/>
                  <a:gd name="T28" fmla="*/ 3 w 4"/>
                  <a:gd name="T29" fmla="*/ 4 h 6"/>
                  <a:gd name="T30" fmla="*/ 3 w 4"/>
                  <a:gd name="T31" fmla="*/ 6 h 6"/>
                  <a:gd name="T32" fmla="*/ 4 w 4"/>
                  <a:gd name="T33" fmla="*/ 6 h 6"/>
                  <a:gd name="T34" fmla="*/ 4 w 4"/>
                  <a:gd name="T35" fmla="*/ 6 h 6"/>
                  <a:gd name="T36" fmla="*/ 3 w 4"/>
                  <a:gd name="T37" fmla="*/ 2 h 6"/>
                  <a:gd name="T38" fmla="*/ 0 w 4"/>
                  <a:gd name="T39" fmla="*/ 2 h 6"/>
                  <a:gd name="T40" fmla="*/ 0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0" y="6"/>
                    </a:lnTo>
                    <a:lnTo>
                      <a:pt x="0" y="3"/>
                    </a:lnTo>
                    <a:lnTo>
                      <a:pt x="2" y="3"/>
                    </a:lnTo>
                    <a:lnTo>
                      <a:pt x="2" y="4"/>
                    </a:lnTo>
                    <a:lnTo>
                      <a:pt x="3" y="4"/>
                    </a:lnTo>
                    <a:lnTo>
                      <a:pt x="3" y="6"/>
                    </a:lnTo>
                    <a:lnTo>
                      <a:pt x="4" y="6"/>
                    </a:lnTo>
                    <a:lnTo>
                      <a:pt x="4" y="6"/>
                    </a:lnTo>
                    <a:close/>
                    <a:moveTo>
                      <a:pt x="3" y="2"/>
                    </a:moveTo>
                    <a:lnTo>
                      <a:pt x="0" y="2"/>
                    </a:lnTo>
                    <a:lnTo>
                      <a:pt x="0"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09" name="Freeform 447"/>
              <p:cNvSpPr>
                <a:spLocks/>
              </p:cNvSpPr>
              <p:nvPr/>
            </p:nvSpPr>
            <p:spPr bwMode="auto">
              <a:xfrm>
                <a:off x="4646056" y="5014461"/>
                <a:ext cx="29892" cy="44838"/>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0" name="Freeform 448"/>
              <p:cNvSpPr>
                <a:spLocks/>
              </p:cNvSpPr>
              <p:nvPr/>
            </p:nvSpPr>
            <p:spPr bwMode="auto">
              <a:xfrm>
                <a:off x="4608691" y="5014461"/>
                <a:ext cx="29892" cy="44838"/>
              </a:xfrm>
              <a:custGeom>
                <a:avLst/>
                <a:gdLst>
                  <a:gd name="T0" fmla="*/ 4 w 4"/>
                  <a:gd name="T1" fmla="*/ 6 h 6"/>
                  <a:gd name="T2" fmla="*/ 4 w 4"/>
                  <a:gd name="T3" fmla="*/ 0 h 6"/>
                  <a:gd name="T4" fmla="*/ 3 w 4"/>
                  <a:gd name="T5" fmla="*/ 0 h 6"/>
                  <a:gd name="T6" fmla="*/ 3 w 4"/>
                  <a:gd name="T7" fmla="*/ 2 h 6"/>
                  <a:gd name="T8" fmla="*/ 0 w 4"/>
                  <a:gd name="T9" fmla="*/ 2 h 6"/>
                  <a:gd name="T10" fmla="*/ 0 w 4"/>
                  <a:gd name="T11" fmla="*/ 0 h 6"/>
                  <a:gd name="T12" fmla="*/ 0 w 4"/>
                  <a:gd name="T13" fmla="*/ 0 h 6"/>
                  <a:gd name="T14" fmla="*/ 0 w 4"/>
                  <a:gd name="T15" fmla="*/ 6 h 6"/>
                  <a:gd name="T16" fmla="*/ 0 w 4"/>
                  <a:gd name="T17" fmla="*/ 6 h 6"/>
                  <a:gd name="T18" fmla="*/ 0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0" y="2"/>
                    </a:lnTo>
                    <a:lnTo>
                      <a:pt x="0" y="0"/>
                    </a:lnTo>
                    <a:lnTo>
                      <a:pt x="0" y="0"/>
                    </a:lnTo>
                    <a:lnTo>
                      <a:pt x="0" y="6"/>
                    </a:lnTo>
                    <a:lnTo>
                      <a:pt x="0" y="6"/>
                    </a:lnTo>
                    <a:lnTo>
                      <a:pt x="0"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1" name="Freeform 449"/>
              <p:cNvSpPr>
                <a:spLocks noEditPoints="1"/>
              </p:cNvSpPr>
              <p:nvPr/>
            </p:nvSpPr>
            <p:spPr bwMode="auto">
              <a:xfrm>
                <a:off x="4152838" y="5014461"/>
                <a:ext cx="37365" cy="44838"/>
              </a:xfrm>
              <a:custGeom>
                <a:avLst/>
                <a:gdLst>
                  <a:gd name="T0" fmla="*/ 5 w 5"/>
                  <a:gd name="T1" fmla="*/ 4 h 6"/>
                  <a:gd name="T2" fmla="*/ 5 w 5"/>
                  <a:gd name="T3" fmla="*/ 3 h 6"/>
                  <a:gd name="T4" fmla="*/ 4 w 5"/>
                  <a:gd name="T5" fmla="*/ 3 h 6"/>
                  <a:gd name="T6" fmla="*/ 4 w 5"/>
                  <a:gd name="T7" fmla="*/ 0 h 6"/>
                  <a:gd name="T8" fmla="*/ 3 w 5"/>
                  <a:gd name="T9" fmla="*/ 0 h 6"/>
                  <a:gd name="T10" fmla="*/ 3 w 5"/>
                  <a:gd name="T11" fmla="*/ 1 h 6"/>
                  <a:gd name="T12" fmla="*/ 2 w 5"/>
                  <a:gd name="T13" fmla="*/ 1 h 6"/>
                  <a:gd name="T14" fmla="*/ 2 w 5"/>
                  <a:gd name="T15" fmla="*/ 2 h 6"/>
                  <a:gd name="T16" fmla="*/ 1 w 5"/>
                  <a:gd name="T17" fmla="*/ 2 h 6"/>
                  <a:gd name="T18" fmla="*/ 1 w 5"/>
                  <a:gd name="T19" fmla="*/ 2 h 6"/>
                  <a:gd name="T20" fmla="*/ 1 w 5"/>
                  <a:gd name="T21" fmla="*/ 2 h 6"/>
                  <a:gd name="T22" fmla="*/ 1 w 5"/>
                  <a:gd name="T23" fmla="*/ 3 h 6"/>
                  <a:gd name="T24" fmla="*/ 0 w 5"/>
                  <a:gd name="T25" fmla="*/ 3 h 6"/>
                  <a:gd name="T26" fmla="*/ 0 w 5"/>
                  <a:gd name="T27" fmla="*/ 4 h 6"/>
                  <a:gd name="T28" fmla="*/ 3 w 5"/>
                  <a:gd name="T29" fmla="*/ 4 h 6"/>
                  <a:gd name="T30" fmla="*/ 3 w 5"/>
                  <a:gd name="T31" fmla="*/ 6 h 6"/>
                  <a:gd name="T32" fmla="*/ 4 w 5"/>
                  <a:gd name="T33" fmla="*/ 6 h 6"/>
                  <a:gd name="T34" fmla="*/ 4 w 5"/>
                  <a:gd name="T35" fmla="*/ 4 h 6"/>
                  <a:gd name="T36" fmla="*/ 5 w 5"/>
                  <a:gd name="T37" fmla="*/ 4 h 6"/>
                  <a:gd name="T38" fmla="*/ 5 w 5"/>
                  <a:gd name="T39" fmla="*/ 4 h 6"/>
                  <a:gd name="T40" fmla="*/ 3 w 5"/>
                  <a:gd name="T41" fmla="*/ 3 h 6"/>
                  <a:gd name="T42" fmla="*/ 1 w 5"/>
                  <a:gd name="T43" fmla="*/ 3 h 6"/>
                  <a:gd name="T44" fmla="*/ 1 w 5"/>
                  <a:gd name="T45" fmla="*/ 2 h 6"/>
                  <a:gd name="T46" fmla="*/ 2 w 5"/>
                  <a:gd name="T47" fmla="*/ 2 h 6"/>
                  <a:gd name="T48" fmla="*/ 2 w 5"/>
                  <a:gd name="T49" fmla="*/ 2 h 6"/>
                  <a:gd name="T50" fmla="*/ 3 w 5"/>
                  <a:gd name="T51" fmla="*/ 2 h 6"/>
                  <a:gd name="T52" fmla="*/ 3 w 5"/>
                  <a:gd name="T53" fmla="*/ 3 h 6"/>
                  <a:gd name="T54" fmla="*/ 3 w 5"/>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3"/>
                    </a:lnTo>
                    <a:lnTo>
                      <a:pt x="4" y="3"/>
                    </a:lnTo>
                    <a:lnTo>
                      <a:pt x="4" y="0"/>
                    </a:lnTo>
                    <a:lnTo>
                      <a:pt x="3" y="0"/>
                    </a:lnTo>
                    <a:lnTo>
                      <a:pt x="3" y="1"/>
                    </a:lnTo>
                    <a:lnTo>
                      <a:pt x="2" y="1"/>
                    </a:lnTo>
                    <a:lnTo>
                      <a:pt x="2" y="2"/>
                    </a:lnTo>
                    <a:lnTo>
                      <a:pt x="1" y="2"/>
                    </a:lnTo>
                    <a:lnTo>
                      <a:pt x="1" y="2"/>
                    </a:lnTo>
                    <a:lnTo>
                      <a:pt x="1" y="2"/>
                    </a:lnTo>
                    <a:lnTo>
                      <a:pt x="1" y="3"/>
                    </a:lnTo>
                    <a:lnTo>
                      <a:pt x="0" y="3"/>
                    </a:lnTo>
                    <a:lnTo>
                      <a:pt x="0" y="4"/>
                    </a:lnTo>
                    <a:lnTo>
                      <a:pt x="3" y="4"/>
                    </a:lnTo>
                    <a:lnTo>
                      <a:pt x="3" y="6"/>
                    </a:lnTo>
                    <a:lnTo>
                      <a:pt x="4" y="6"/>
                    </a:lnTo>
                    <a:lnTo>
                      <a:pt x="4" y="4"/>
                    </a:lnTo>
                    <a:lnTo>
                      <a:pt x="5" y="4"/>
                    </a:lnTo>
                    <a:lnTo>
                      <a:pt x="5" y="4"/>
                    </a:lnTo>
                    <a:close/>
                    <a:moveTo>
                      <a:pt x="3" y="3"/>
                    </a:moveTo>
                    <a:lnTo>
                      <a:pt x="1" y="3"/>
                    </a:lnTo>
                    <a:lnTo>
                      <a:pt x="1" y="2"/>
                    </a:lnTo>
                    <a:lnTo>
                      <a:pt x="2" y="2"/>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2" name="Freeform 450"/>
              <p:cNvSpPr>
                <a:spLocks noEditPoints="1"/>
              </p:cNvSpPr>
              <p:nvPr/>
            </p:nvSpPr>
            <p:spPr bwMode="auto">
              <a:xfrm>
                <a:off x="4085581"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3 w 4"/>
                  <a:gd name="T29" fmla="*/ 4 h 6"/>
                  <a:gd name="T30" fmla="*/ 3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1" y="6"/>
                    </a:lnTo>
                    <a:lnTo>
                      <a:pt x="1" y="3"/>
                    </a:lnTo>
                    <a:lnTo>
                      <a:pt x="3" y="3"/>
                    </a:lnTo>
                    <a:lnTo>
                      <a:pt x="3" y="4"/>
                    </a:lnTo>
                    <a:lnTo>
                      <a:pt x="3" y="4"/>
                    </a:lnTo>
                    <a:lnTo>
                      <a:pt x="3"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3" name="Freeform 451"/>
              <p:cNvSpPr>
                <a:spLocks/>
              </p:cNvSpPr>
              <p:nvPr/>
            </p:nvSpPr>
            <p:spPr bwMode="auto">
              <a:xfrm>
                <a:off x="4048216" y="5014461"/>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4" name="Freeform 452"/>
              <p:cNvSpPr>
                <a:spLocks/>
              </p:cNvSpPr>
              <p:nvPr/>
            </p:nvSpPr>
            <p:spPr bwMode="auto">
              <a:xfrm>
                <a:off x="4003378" y="5014461"/>
                <a:ext cx="29892" cy="44838"/>
              </a:xfrm>
              <a:custGeom>
                <a:avLst/>
                <a:gdLst>
                  <a:gd name="T0" fmla="*/ 4 w 4"/>
                  <a:gd name="T1" fmla="*/ 6 h 6"/>
                  <a:gd name="T2" fmla="*/ 4 w 4"/>
                  <a:gd name="T3" fmla="*/ 0 h 6"/>
                  <a:gd name="T4" fmla="*/ 3 w 4"/>
                  <a:gd name="T5" fmla="*/ 0 h 6"/>
                  <a:gd name="T6" fmla="*/ 3 w 4"/>
                  <a:gd name="T7" fmla="*/ 2 h 6"/>
                  <a:gd name="T8" fmla="*/ 1 w 4"/>
                  <a:gd name="T9" fmla="*/ 2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1" y="2"/>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5" name="Freeform 453"/>
              <p:cNvSpPr>
                <a:spLocks noEditPoints="1"/>
              </p:cNvSpPr>
              <p:nvPr/>
            </p:nvSpPr>
            <p:spPr bwMode="auto">
              <a:xfrm>
                <a:off x="2650765" y="5014461"/>
                <a:ext cx="22419" cy="44838"/>
              </a:xfrm>
              <a:custGeom>
                <a:avLst/>
                <a:gdLst>
                  <a:gd name="T0" fmla="*/ 3 w 3"/>
                  <a:gd name="T1" fmla="*/ 4 h 6"/>
                  <a:gd name="T2" fmla="*/ 3 w 3"/>
                  <a:gd name="T3" fmla="*/ 3 h 6"/>
                  <a:gd name="T4" fmla="*/ 3 w 3"/>
                  <a:gd name="T5" fmla="*/ 3 h 6"/>
                  <a:gd name="T6" fmla="*/ 3 w 3"/>
                  <a:gd name="T7" fmla="*/ 2 h 6"/>
                  <a:gd name="T8" fmla="*/ 0 w 3"/>
                  <a:gd name="T9" fmla="*/ 2 h 6"/>
                  <a:gd name="T10" fmla="*/ 0 w 3"/>
                  <a:gd name="T11" fmla="*/ 2 h 6"/>
                  <a:gd name="T12" fmla="*/ 1 w 3"/>
                  <a:gd name="T13" fmla="*/ 2 h 6"/>
                  <a:gd name="T14" fmla="*/ 1 w 3"/>
                  <a:gd name="T15" fmla="*/ 1 h 6"/>
                  <a:gd name="T16" fmla="*/ 3 w 3"/>
                  <a:gd name="T17" fmla="*/ 1 h 6"/>
                  <a:gd name="T18" fmla="*/ 3 w 3"/>
                  <a:gd name="T19" fmla="*/ 0 h 6"/>
                  <a:gd name="T20" fmla="*/ 1 w 3"/>
                  <a:gd name="T21" fmla="*/ 0 h 6"/>
                  <a:gd name="T22" fmla="*/ 1 w 3"/>
                  <a:gd name="T23" fmla="*/ 1 h 6"/>
                  <a:gd name="T24" fmla="*/ 0 w 3"/>
                  <a:gd name="T25" fmla="*/ 1 h 6"/>
                  <a:gd name="T26" fmla="*/ 0 w 3"/>
                  <a:gd name="T27" fmla="*/ 2 h 6"/>
                  <a:gd name="T28" fmla="*/ 0 w 3"/>
                  <a:gd name="T29" fmla="*/ 2 h 6"/>
                  <a:gd name="T30" fmla="*/ 0 w 3"/>
                  <a:gd name="T31" fmla="*/ 4 h 6"/>
                  <a:gd name="T32" fmla="*/ 0 w 3"/>
                  <a:gd name="T33" fmla="*/ 4 h 6"/>
                  <a:gd name="T34" fmla="*/ 0 w 3"/>
                  <a:gd name="T35" fmla="*/ 6 h 6"/>
                  <a:gd name="T36" fmla="*/ 3 w 3"/>
                  <a:gd name="T37" fmla="*/ 6 h 6"/>
                  <a:gd name="T38" fmla="*/ 3 w 3"/>
                  <a:gd name="T39" fmla="*/ 4 h 6"/>
                  <a:gd name="T40" fmla="*/ 3 w 3"/>
                  <a:gd name="T41" fmla="*/ 4 h 6"/>
                  <a:gd name="T42" fmla="*/ 3 w 3"/>
                  <a:gd name="T43" fmla="*/ 4 h 6"/>
                  <a:gd name="T44" fmla="*/ 3 w 3"/>
                  <a:gd name="T45" fmla="*/ 4 h 6"/>
                  <a:gd name="T46" fmla="*/ 0 w 3"/>
                  <a:gd name="T47" fmla="*/ 4 h 6"/>
                  <a:gd name="T48" fmla="*/ 0 w 3"/>
                  <a:gd name="T49" fmla="*/ 3 h 6"/>
                  <a:gd name="T50" fmla="*/ 3 w 3"/>
                  <a:gd name="T51" fmla="*/ 3 h 6"/>
                  <a:gd name="T52" fmla="*/ 3 w 3"/>
                  <a:gd name="T53" fmla="*/ 4 h 6"/>
                  <a:gd name="T54" fmla="*/ 3 w 3"/>
                  <a:gd name="T5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6">
                    <a:moveTo>
                      <a:pt x="3" y="4"/>
                    </a:moveTo>
                    <a:lnTo>
                      <a:pt x="3" y="3"/>
                    </a:lnTo>
                    <a:lnTo>
                      <a:pt x="3" y="3"/>
                    </a:lnTo>
                    <a:lnTo>
                      <a:pt x="3" y="2"/>
                    </a:lnTo>
                    <a:lnTo>
                      <a:pt x="0" y="2"/>
                    </a:lnTo>
                    <a:lnTo>
                      <a:pt x="0" y="2"/>
                    </a:lnTo>
                    <a:lnTo>
                      <a:pt x="1" y="2"/>
                    </a:lnTo>
                    <a:lnTo>
                      <a:pt x="1" y="1"/>
                    </a:lnTo>
                    <a:lnTo>
                      <a:pt x="3" y="1"/>
                    </a:lnTo>
                    <a:lnTo>
                      <a:pt x="3" y="0"/>
                    </a:lnTo>
                    <a:lnTo>
                      <a:pt x="1" y="0"/>
                    </a:lnTo>
                    <a:lnTo>
                      <a:pt x="1" y="1"/>
                    </a:lnTo>
                    <a:lnTo>
                      <a:pt x="0" y="1"/>
                    </a:lnTo>
                    <a:lnTo>
                      <a:pt x="0" y="2"/>
                    </a:lnTo>
                    <a:lnTo>
                      <a:pt x="0" y="2"/>
                    </a:lnTo>
                    <a:lnTo>
                      <a:pt x="0" y="4"/>
                    </a:lnTo>
                    <a:lnTo>
                      <a:pt x="0" y="4"/>
                    </a:lnTo>
                    <a:lnTo>
                      <a:pt x="0" y="6"/>
                    </a:lnTo>
                    <a:lnTo>
                      <a:pt x="3" y="6"/>
                    </a:lnTo>
                    <a:lnTo>
                      <a:pt x="3" y="4"/>
                    </a:lnTo>
                    <a:lnTo>
                      <a:pt x="3" y="4"/>
                    </a:lnTo>
                    <a:lnTo>
                      <a:pt x="3" y="4"/>
                    </a:lnTo>
                    <a:close/>
                    <a:moveTo>
                      <a:pt x="3" y="4"/>
                    </a:moveTo>
                    <a:lnTo>
                      <a:pt x="0" y="4"/>
                    </a:lnTo>
                    <a:lnTo>
                      <a:pt x="0"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6" name="Freeform 454"/>
              <p:cNvSpPr>
                <a:spLocks noEditPoints="1"/>
              </p:cNvSpPr>
              <p:nvPr/>
            </p:nvSpPr>
            <p:spPr bwMode="auto">
              <a:xfrm>
                <a:off x="2583508"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3 w 4"/>
                  <a:gd name="T29" fmla="*/ 4 h 6"/>
                  <a:gd name="T30" fmla="*/ 3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1" y="6"/>
                    </a:lnTo>
                    <a:lnTo>
                      <a:pt x="1" y="3"/>
                    </a:lnTo>
                    <a:lnTo>
                      <a:pt x="3" y="3"/>
                    </a:lnTo>
                    <a:lnTo>
                      <a:pt x="3" y="4"/>
                    </a:lnTo>
                    <a:lnTo>
                      <a:pt x="3" y="4"/>
                    </a:lnTo>
                    <a:lnTo>
                      <a:pt x="3"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7" name="Freeform 455"/>
              <p:cNvSpPr>
                <a:spLocks/>
              </p:cNvSpPr>
              <p:nvPr/>
            </p:nvSpPr>
            <p:spPr bwMode="auto">
              <a:xfrm>
                <a:off x="2538670" y="5014461"/>
                <a:ext cx="37365" cy="44838"/>
              </a:xfrm>
              <a:custGeom>
                <a:avLst/>
                <a:gdLst>
                  <a:gd name="T0" fmla="*/ 5 w 5"/>
                  <a:gd name="T1" fmla="*/ 1 h 6"/>
                  <a:gd name="T2" fmla="*/ 5 w 5"/>
                  <a:gd name="T3" fmla="*/ 0 h 6"/>
                  <a:gd name="T4" fmla="*/ 0 w 5"/>
                  <a:gd name="T5" fmla="*/ 0 h 6"/>
                  <a:gd name="T6" fmla="*/ 0 w 5"/>
                  <a:gd name="T7" fmla="*/ 1 h 6"/>
                  <a:gd name="T8" fmla="*/ 2 w 5"/>
                  <a:gd name="T9" fmla="*/ 1 h 6"/>
                  <a:gd name="T10" fmla="*/ 2 w 5"/>
                  <a:gd name="T11" fmla="*/ 6 h 6"/>
                  <a:gd name="T12" fmla="*/ 3 w 5"/>
                  <a:gd name="T13" fmla="*/ 6 h 6"/>
                  <a:gd name="T14" fmla="*/ 3 w 5"/>
                  <a:gd name="T15" fmla="*/ 1 h 6"/>
                  <a:gd name="T16" fmla="*/ 5 w 5"/>
                  <a:gd name="T17" fmla="*/ 1 h 6"/>
                  <a:gd name="T18" fmla="*/ 5 w 5"/>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 h="6">
                    <a:moveTo>
                      <a:pt x="5" y="1"/>
                    </a:moveTo>
                    <a:lnTo>
                      <a:pt x="5" y="0"/>
                    </a:lnTo>
                    <a:lnTo>
                      <a:pt x="0" y="0"/>
                    </a:lnTo>
                    <a:lnTo>
                      <a:pt x="0" y="1"/>
                    </a:lnTo>
                    <a:lnTo>
                      <a:pt x="2" y="1"/>
                    </a:lnTo>
                    <a:lnTo>
                      <a:pt x="2" y="6"/>
                    </a:lnTo>
                    <a:lnTo>
                      <a:pt x="3" y="6"/>
                    </a:lnTo>
                    <a:lnTo>
                      <a:pt x="3" y="1"/>
                    </a:lnTo>
                    <a:lnTo>
                      <a:pt x="5" y="1"/>
                    </a:lnTo>
                    <a:lnTo>
                      <a:pt x="5"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8" name="Freeform 456"/>
              <p:cNvSpPr>
                <a:spLocks/>
              </p:cNvSpPr>
              <p:nvPr/>
            </p:nvSpPr>
            <p:spPr bwMode="auto">
              <a:xfrm>
                <a:off x="2501305" y="5014461"/>
                <a:ext cx="29892" cy="44838"/>
              </a:xfrm>
              <a:custGeom>
                <a:avLst/>
                <a:gdLst>
                  <a:gd name="T0" fmla="*/ 4 w 4"/>
                  <a:gd name="T1" fmla="*/ 6 h 6"/>
                  <a:gd name="T2" fmla="*/ 4 w 4"/>
                  <a:gd name="T3" fmla="*/ 0 h 6"/>
                  <a:gd name="T4" fmla="*/ 3 w 4"/>
                  <a:gd name="T5" fmla="*/ 0 h 6"/>
                  <a:gd name="T6" fmla="*/ 3 w 4"/>
                  <a:gd name="T7" fmla="*/ 2 h 6"/>
                  <a:gd name="T8" fmla="*/ 1 w 4"/>
                  <a:gd name="T9" fmla="*/ 2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1" y="2"/>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19" name="Freeform 457"/>
              <p:cNvSpPr>
                <a:spLocks/>
              </p:cNvSpPr>
              <p:nvPr/>
            </p:nvSpPr>
            <p:spPr bwMode="auto">
              <a:xfrm>
                <a:off x="2127655" y="5014461"/>
                <a:ext cx="22419" cy="44838"/>
              </a:xfrm>
              <a:custGeom>
                <a:avLst/>
                <a:gdLst>
                  <a:gd name="T0" fmla="*/ 3 w 3"/>
                  <a:gd name="T1" fmla="*/ 2 h 6"/>
                  <a:gd name="T2" fmla="*/ 3 w 3"/>
                  <a:gd name="T3" fmla="*/ 0 h 6"/>
                  <a:gd name="T4" fmla="*/ 0 w 3"/>
                  <a:gd name="T5" fmla="*/ 0 h 6"/>
                  <a:gd name="T6" fmla="*/ 0 w 3"/>
                  <a:gd name="T7" fmla="*/ 1 h 6"/>
                  <a:gd name="T8" fmla="*/ 3 w 3"/>
                  <a:gd name="T9" fmla="*/ 1 h 6"/>
                  <a:gd name="T10" fmla="*/ 3 w 3"/>
                  <a:gd name="T11" fmla="*/ 2 h 6"/>
                  <a:gd name="T12" fmla="*/ 2 w 3"/>
                  <a:gd name="T13" fmla="*/ 2 h 6"/>
                  <a:gd name="T14" fmla="*/ 2 w 3"/>
                  <a:gd name="T15" fmla="*/ 4 h 6"/>
                  <a:gd name="T16" fmla="*/ 1 w 3"/>
                  <a:gd name="T17" fmla="*/ 4 h 6"/>
                  <a:gd name="T18" fmla="*/ 1 w 3"/>
                  <a:gd name="T19" fmla="*/ 6 h 6"/>
                  <a:gd name="T20" fmla="*/ 2 w 3"/>
                  <a:gd name="T21" fmla="*/ 6 h 6"/>
                  <a:gd name="T22" fmla="*/ 2 w 3"/>
                  <a:gd name="T23" fmla="*/ 4 h 6"/>
                  <a:gd name="T24" fmla="*/ 3 w 3"/>
                  <a:gd name="T25" fmla="*/ 4 h 6"/>
                  <a:gd name="T26" fmla="*/ 3 w 3"/>
                  <a:gd name="T27" fmla="*/ 2 h 6"/>
                  <a:gd name="T28" fmla="*/ 3 w 3"/>
                  <a:gd name="T29" fmla="*/ 2 h 6"/>
                  <a:gd name="T30" fmla="*/ 3 w 3"/>
                  <a:gd name="T31"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 h="6">
                    <a:moveTo>
                      <a:pt x="3" y="2"/>
                    </a:moveTo>
                    <a:lnTo>
                      <a:pt x="3" y="0"/>
                    </a:lnTo>
                    <a:lnTo>
                      <a:pt x="0" y="0"/>
                    </a:lnTo>
                    <a:lnTo>
                      <a:pt x="0" y="1"/>
                    </a:lnTo>
                    <a:lnTo>
                      <a:pt x="3" y="1"/>
                    </a:lnTo>
                    <a:lnTo>
                      <a:pt x="3" y="2"/>
                    </a:lnTo>
                    <a:lnTo>
                      <a:pt x="2" y="2"/>
                    </a:lnTo>
                    <a:lnTo>
                      <a:pt x="2" y="4"/>
                    </a:lnTo>
                    <a:lnTo>
                      <a:pt x="1" y="4"/>
                    </a:lnTo>
                    <a:lnTo>
                      <a:pt x="1" y="6"/>
                    </a:lnTo>
                    <a:lnTo>
                      <a:pt x="2" y="6"/>
                    </a:lnTo>
                    <a:lnTo>
                      <a:pt x="2" y="4"/>
                    </a:lnTo>
                    <a:lnTo>
                      <a:pt x="3" y="4"/>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0" name="Freeform 458"/>
              <p:cNvSpPr>
                <a:spLocks noEditPoints="1"/>
              </p:cNvSpPr>
              <p:nvPr/>
            </p:nvSpPr>
            <p:spPr bwMode="auto">
              <a:xfrm>
                <a:off x="2060398" y="5014461"/>
                <a:ext cx="29892" cy="44838"/>
              </a:xfrm>
              <a:custGeom>
                <a:avLst/>
                <a:gdLst>
                  <a:gd name="T0" fmla="*/ 4 w 4"/>
                  <a:gd name="T1" fmla="*/ 6 h 6"/>
                  <a:gd name="T2" fmla="*/ 4 w 4"/>
                  <a:gd name="T3" fmla="*/ 4 h 6"/>
                  <a:gd name="T4" fmla="*/ 3 w 4"/>
                  <a:gd name="T5" fmla="*/ 4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3 w 4"/>
                  <a:gd name="T29" fmla="*/ 4 h 6"/>
                  <a:gd name="T30" fmla="*/ 3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4" y="2"/>
                    </a:lnTo>
                    <a:lnTo>
                      <a:pt x="4" y="1"/>
                    </a:lnTo>
                    <a:lnTo>
                      <a:pt x="3" y="1"/>
                    </a:lnTo>
                    <a:lnTo>
                      <a:pt x="3" y="0"/>
                    </a:lnTo>
                    <a:lnTo>
                      <a:pt x="0" y="0"/>
                    </a:lnTo>
                    <a:lnTo>
                      <a:pt x="0" y="6"/>
                    </a:lnTo>
                    <a:lnTo>
                      <a:pt x="1" y="6"/>
                    </a:lnTo>
                    <a:lnTo>
                      <a:pt x="1" y="3"/>
                    </a:lnTo>
                    <a:lnTo>
                      <a:pt x="3" y="3"/>
                    </a:lnTo>
                    <a:lnTo>
                      <a:pt x="3" y="4"/>
                    </a:lnTo>
                    <a:lnTo>
                      <a:pt x="3" y="4"/>
                    </a:lnTo>
                    <a:lnTo>
                      <a:pt x="3"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1" name="Freeform 459"/>
              <p:cNvSpPr>
                <a:spLocks/>
              </p:cNvSpPr>
              <p:nvPr/>
            </p:nvSpPr>
            <p:spPr bwMode="auto">
              <a:xfrm>
                <a:off x="2023033" y="5014461"/>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2" name="Freeform 460"/>
              <p:cNvSpPr>
                <a:spLocks/>
              </p:cNvSpPr>
              <p:nvPr/>
            </p:nvSpPr>
            <p:spPr bwMode="auto">
              <a:xfrm>
                <a:off x="1978195" y="5014461"/>
                <a:ext cx="29892" cy="44838"/>
              </a:xfrm>
              <a:custGeom>
                <a:avLst/>
                <a:gdLst>
                  <a:gd name="T0" fmla="*/ 4 w 4"/>
                  <a:gd name="T1" fmla="*/ 6 h 6"/>
                  <a:gd name="T2" fmla="*/ 4 w 4"/>
                  <a:gd name="T3" fmla="*/ 0 h 6"/>
                  <a:gd name="T4" fmla="*/ 3 w 4"/>
                  <a:gd name="T5" fmla="*/ 0 h 6"/>
                  <a:gd name="T6" fmla="*/ 3 w 4"/>
                  <a:gd name="T7" fmla="*/ 2 h 6"/>
                  <a:gd name="T8" fmla="*/ 1 w 4"/>
                  <a:gd name="T9" fmla="*/ 2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2"/>
                    </a:lnTo>
                    <a:lnTo>
                      <a:pt x="1" y="2"/>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3" name="Freeform 461"/>
              <p:cNvSpPr>
                <a:spLocks noEditPoints="1"/>
              </p:cNvSpPr>
              <p:nvPr/>
            </p:nvSpPr>
            <p:spPr bwMode="auto">
              <a:xfrm>
                <a:off x="3196294" y="5074245"/>
                <a:ext cx="29892" cy="44838"/>
              </a:xfrm>
              <a:custGeom>
                <a:avLst/>
                <a:gdLst>
                  <a:gd name="T0" fmla="*/ 4 w 4"/>
                  <a:gd name="T1" fmla="*/ 6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6 h 6"/>
                  <a:gd name="T24" fmla="*/ 4 w 4"/>
                  <a:gd name="T25" fmla="*/ 6 h 6"/>
                  <a:gd name="T26" fmla="*/ 4 w 4"/>
                  <a:gd name="T27" fmla="*/ 6 h 6"/>
                  <a:gd name="T28" fmla="*/ 3 w 4"/>
                  <a:gd name="T29" fmla="*/ 3 h 6"/>
                  <a:gd name="T30" fmla="*/ 1 w 4"/>
                  <a:gd name="T31" fmla="*/ 3 h 6"/>
                  <a:gd name="T32" fmla="*/ 1 w 4"/>
                  <a:gd name="T33" fmla="*/ 1 h 6"/>
                  <a:gd name="T34" fmla="*/ 3 w 4"/>
                  <a:gd name="T35" fmla="*/ 1 h 6"/>
                  <a:gd name="T36" fmla="*/ 3 w 4"/>
                  <a:gd name="T37" fmla="*/ 3 h 6"/>
                  <a:gd name="T38" fmla="*/ 3 w 4"/>
                  <a:gd name="T39" fmla="*/ 3 h 6"/>
                  <a:gd name="T40" fmla="*/ 3 w 4"/>
                  <a:gd name="T41" fmla="*/ 6 h 6"/>
                  <a:gd name="T42" fmla="*/ 1 w 4"/>
                  <a:gd name="T43" fmla="*/ 6 h 6"/>
                  <a:gd name="T44" fmla="*/ 1 w 4"/>
                  <a:gd name="T45" fmla="*/ 4 h 6"/>
                  <a:gd name="T46" fmla="*/ 3 w 4"/>
                  <a:gd name="T47" fmla="*/ 4 h 6"/>
                  <a:gd name="T48" fmla="*/ 3 w 4"/>
                  <a:gd name="T49" fmla="*/ 6 h 6"/>
                  <a:gd name="T50" fmla="*/ 3 w 4"/>
                  <a:gd name="T51"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6"/>
                    </a:moveTo>
                    <a:lnTo>
                      <a:pt x="4" y="4"/>
                    </a:lnTo>
                    <a:lnTo>
                      <a:pt x="3" y="4"/>
                    </a:lnTo>
                    <a:lnTo>
                      <a:pt x="3" y="3"/>
                    </a:lnTo>
                    <a:lnTo>
                      <a:pt x="4" y="3"/>
                    </a:lnTo>
                    <a:lnTo>
                      <a:pt x="4" y="1"/>
                    </a:lnTo>
                    <a:lnTo>
                      <a:pt x="3" y="1"/>
                    </a:lnTo>
                    <a:lnTo>
                      <a:pt x="3" y="0"/>
                    </a:lnTo>
                    <a:lnTo>
                      <a:pt x="0" y="0"/>
                    </a:lnTo>
                    <a:lnTo>
                      <a:pt x="0" y="6"/>
                    </a:lnTo>
                    <a:lnTo>
                      <a:pt x="3" y="6"/>
                    </a:lnTo>
                    <a:lnTo>
                      <a:pt x="3" y="6"/>
                    </a:lnTo>
                    <a:lnTo>
                      <a:pt x="4" y="6"/>
                    </a:lnTo>
                    <a:lnTo>
                      <a:pt x="4" y="6"/>
                    </a:lnTo>
                    <a:close/>
                    <a:moveTo>
                      <a:pt x="3" y="3"/>
                    </a:moveTo>
                    <a:lnTo>
                      <a:pt x="1" y="3"/>
                    </a:lnTo>
                    <a:lnTo>
                      <a:pt x="1" y="1"/>
                    </a:lnTo>
                    <a:lnTo>
                      <a:pt x="3" y="1"/>
                    </a:lnTo>
                    <a:lnTo>
                      <a:pt x="3" y="3"/>
                    </a:lnTo>
                    <a:lnTo>
                      <a:pt x="3" y="3"/>
                    </a:lnTo>
                    <a:close/>
                    <a:moveTo>
                      <a:pt x="3" y="6"/>
                    </a:moveTo>
                    <a:lnTo>
                      <a:pt x="1" y="6"/>
                    </a:lnTo>
                    <a:lnTo>
                      <a:pt x="1" y="4"/>
                    </a:lnTo>
                    <a:lnTo>
                      <a:pt x="3" y="4"/>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4" name="Freeform 462"/>
              <p:cNvSpPr>
                <a:spLocks/>
              </p:cNvSpPr>
              <p:nvPr/>
            </p:nvSpPr>
            <p:spPr bwMode="auto">
              <a:xfrm>
                <a:off x="3241132" y="5074245"/>
                <a:ext cx="22419" cy="44838"/>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4 h 6"/>
                  <a:gd name="T12" fmla="*/ 2 w 3"/>
                  <a:gd name="T13" fmla="*/ 4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4"/>
                    </a:lnTo>
                    <a:lnTo>
                      <a:pt x="2" y="4"/>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5" name="Freeform 463"/>
              <p:cNvSpPr>
                <a:spLocks noEditPoints="1"/>
              </p:cNvSpPr>
              <p:nvPr/>
            </p:nvSpPr>
            <p:spPr bwMode="auto">
              <a:xfrm>
                <a:off x="3271024" y="5074245"/>
                <a:ext cx="37365" cy="44838"/>
              </a:xfrm>
              <a:custGeom>
                <a:avLst/>
                <a:gdLst>
                  <a:gd name="T0" fmla="*/ 5 w 5"/>
                  <a:gd name="T1" fmla="*/ 4 h 6"/>
                  <a:gd name="T2" fmla="*/ 5 w 5"/>
                  <a:gd name="T3" fmla="*/ 1 h 6"/>
                  <a:gd name="T4" fmla="*/ 4 w 5"/>
                  <a:gd name="T5" fmla="*/ 1 h 6"/>
                  <a:gd name="T6" fmla="*/ 4 w 5"/>
                  <a:gd name="T7" fmla="*/ 0 h 6"/>
                  <a:gd name="T8" fmla="*/ 0 w 5"/>
                  <a:gd name="T9" fmla="*/ 0 h 6"/>
                  <a:gd name="T10" fmla="*/ 0 w 5"/>
                  <a:gd name="T11" fmla="*/ 6 h 6"/>
                  <a:gd name="T12" fmla="*/ 1 w 5"/>
                  <a:gd name="T13" fmla="*/ 6 h 6"/>
                  <a:gd name="T14" fmla="*/ 1 w 5"/>
                  <a:gd name="T15" fmla="*/ 5 h 6"/>
                  <a:gd name="T16" fmla="*/ 4 w 5"/>
                  <a:gd name="T17" fmla="*/ 5 h 6"/>
                  <a:gd name="T18" fmla="*/ 4 w 5"/>
                  <a:gd name="T19" fmla="*/ 4 h 6"/>
                  <a:gd name="T20" fmla="*/ 5 w 5"/>
                  <a:gd name="T21" fmla="*/ 4 h 6"/>
                  <a:gd name="T22" fmla="*/ 5 w 5"/>
                  <a:gd name="T23" fmla="*/ 4 h 6"/>
                  <a:gd name="T24" fmla="*/ 4 w 5"/>
                  <a:gd name="T25" fmla="*/ 4 h 6"/>
                  <a:gd name="T26" fmla="*/ 1 w 5"/>
                  <a:gd name="T27" fmla="*/ 4 h 6"/>
                  <a:gd name="T28" fmla="*/ 1 w 5"/>
                  <a:gd name="T29" fmla="*/ 1 h 6"/>
                  <a:gd name="T30" fmla="*/ 4 w 5"/>
                  <a:gd name="T31" fmla="*/ 1 h 6"/>
                  <a:gd name="T32" fmla="*/ 4 w 5"/>
                  <a:gd name="T33" fmla="*/ 4 h 6"/>
                  <a:gd name="T34" fmla="*/ 4 w 5"/>
                  <a:gd name="T3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 h="6">
                    <a:moveTo>
                      <a:pt x="5" y="4"/>
                    </a:moveTo>
                    <a:lnTo>
                      <a:pt x="5" y="1"/>
                    </a:lnTo>
                    <a:lnTo>
                      <a:pt x="4" y="1"/>
                    </a:lnTo>
                    <a:lnTo>
                      <a:pt x="4" y="0"/>
                    </a:lnTo>
                    <a:lnTo>
                      <a:pt x="0" y="0"/>
                    </a:lnTo>
                    <a:lnTo>
                      <a:pt x="0" y="6"/>
                    </a:lnTo>
                    <a:lnTo>
                      <a:pt x="1" y="6"/>
                    </a:lnTo>
                    <a:lnTo>
                      <a:pt x="1" y="5"/>
                    </a:lnTo>
                    <a:lnTo>
                      <a:pt x="4" y="5"/>
                    </a:lnTo>
                    <a:lnTo>
                      <a:pt x="4" y="4"/>
                    </a:lnTo>
                    <a:lnTo>
                      <a:pt x="5" y="4"/>
                    </a:lnTo>
                    <a:lnTo>
                      <a:pt x="5" y="4"/>
                    </a:lnTo>
                    <a:close/>
                    <a:moveTo>
                      <a:pt x="4" y="4"/>
                    </a:moveTo>
                    <a:lnTo>
                      <a:pt x="1" y="4"/>
                    </a:lnTo>
                    <a:lnTo>
                      <a:pt x="1" y="1"/>
                    </a:lnTo>
                    <a:lnTo>
                      <a:pt x="4" y="1"/>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6" name="Freeform 464"/>
              <p:cNvSpPr>
                <a:spLocks noEditPoints="1"/>
              </p:cNvSpPr>
              <p:nvPr/>
            </p:nvSpPr>
            <p:spPr bwMode="auto">
              <a:xfrm>
                <a:off x="3293443" y="4797744"/>
                <a:ext cx="22419" cy="37365"/>
              </a:xfrm>
              <a:custGeom>
                <a:avLst/>
                <a:gdLst>
                  <a:gd name="T0" fmla="*/ 3 w 3"/>
                  <a:gd name="T1" fmla="*/ 4 h 5"/>
                  <a:gd name="T2" fmla="*/ 3 w 3"/>
                  <a:gd name="T3" fmla="*/ 2 h 5"/>
                  <a:gd name="T4" fmla="*/ 3 w 3"/>
                  <a:gd name="T5" fmla="*/ 2 h 5"/>
                  <a:gd name="T6" fmla="*/ 3 w 3"/>
                  <a:gd name="T7" fmla="*/ 0 h 5"/>
                  <a:gd name="T8" fmla="*/ 2 w 3"/>
                  <a:gd name="T9" fmla="*/ 0 h 5"/>
                  <a:gd name="T10" fmla="*/ 2 w 3"/>
                  <a:gd name="T11" fmla="*/ 0 h 5"/>
                  <a:gd name="T12" fmla="*/ 0 w 3"/>
                  <a:gd name="T13" fmla="*/ 0 h 5"/>
                  <a:gd name="T14" fmla="*/ 0 w 3"/>
                  <a:gd name="T15" fmla="*/ 5 h 5"/>
                  <a:gd name="T16" fmla="*/ 2 w 3"/>
                  <a:gd name="T17" fmla="*/ 5 h 5"/>
                  <a:gd name="T18" fmla="*/ 2 w 3"/>
                  <a:gd name="T19" fmla="*/ 4 h 5"/>
                  <a:gd name="T20" fmla="*/ 3 w 3"/>
                  <a:gd name="T21" fmla="*/ 4 h 5"/>
                  <a:gd name="T22" fmla="*/ 3 w 3"/>
                  <a:gd name="T23" fmla="*/ 4 h 5"/>
                  <a:gd name="T24" fmla="*/ 3 w 3"/>
                  <a:gd name="T25" fmla="*/ 4 h 5"/>
                  <a:gd name="T26" fmla="*/ 3 w 3"/>
                  <a:gd name="T27" fmla="*/ 4 h 5"/>
                  <a:gd name="T28" fmla="*/ 3 w 3"/>
                  <a:gd name="T29" fmla="*/ 4 h 5"/>
                  <a:gd name="T30" fmla="*/ 2 w 3"/>
                  <a:gd name="T31" fmla="*/ 4 h 5"/>
                  <a:gd name="T32" fmla="*/ 2 w 3"/>
                  <a:gd name="T33" fmla="*/ 4 h 5"/>
                  <a:gd name="T34" fmla="*/ 1 w 3"/>
                  <a:gd name="T35" fmla="*/ 4 h 5"/>
                  <a:gd name="T36" fmla="*/ 1 w 3"/>
                  <a:gd name="T37" fmla="*/ 0 h 5"/>
                  <a:gd name="T38" fmla="*/ 2 w 3"/>
                  <a:gd name="T39" fmla="*/ 0 h 5"/>
                  <a:gd name="T40" fmla="*/ 2 w 3"/>
                  <a:gd name="T41" fmla="*/ 2 h 5"/>
                  <a:gd name="T42" fmla="*/ 3 w 3"/>
                  <a:gd name="T43" fmla="*/ 2 h 5"/>
                  <a:gd name="T44" fmla="*/ 3 w 3"/>
                  <a:gd name="T45" fmla="*/ 4 h 5"/>
                  <a:gd name="T46" fmla="*/ 3 w 3"/>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4"/>
                    </a:moveTo>
                    <a:lnTo>
                      <a:pt x="3" y="2"/>
                    </a:lnTo>
                    <a:lnTo>
                      <a:pt x="3" y="2"/>
                    </a:lnTo>
                    <a:lnTo>
                      <a:pt x="3" y="0"/>
                    </a:lnTo>
                    <a:lnTo>
                      <a:pt x="2" y="0"/>
                    </a:lnTo>
                    <a:lnTo>
                      <a:pt x="2" y="0"/>
                    </a:lnTo>
                    <a:lnTo>
                      <a:pt x="0" y="0"/>
                    </a:lnTo>
                    <a:lnTo>
                      <a:pt x="0" y="5"/>
                    </a:lnTo>
                    <a:lnTo>
                      <a:pt x="2" y="5"/>
                    </a:lnTo>
                    <a:lnTo>
                      <a:pt x="2" y="4"/>
                    </a:lnTo>
                    <a:lnTo>
                      <a:pt x="3" y="4"/>
                    </a:lnTo>
                    <a:lnTo>
                      <a:pt x="3" y="4"/>
                    </a:lnTo>
                    <a:lnTo>
                      <a:pt x="3" y="4"/>
                    </a:lnTo>
                    <a:lnTo>
                      <a:pt x="3" y="4"/>
                    </a:lnTo>
                    <a:close/>
                    <a:moveTo>
                      <a:pt x="3" y="4"/>
                    </a:moveTo>
                    <a:lnTo>
                      <a:pt x="2" y="4"/>
                    </a:lnTo>
                    <a:lnTo>
                      <a:pt x="2" y="4"/>
                    </a:lnTo>
                    <a:lnTo>
                      <a:pt x="1" y="4"/>
                    </a:lnTo>
                    <a:lnTo>
                      <a:pt x="1" y="0"/>
                    </a:lnTo>
                    <a:lnTo>
                      <a:pt x="2" y="0"/>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7" name="Freeform 465"/>
              <p:cNvSpPr>
                <a:spLocks/>
              </p:cNvSpPr>
              <p:nvPr/>
            </p:nvSpPr>
            <p:spPr bwMode="auto">
              <a:xfrm>
                <a:off x="3330808" y="4797744"/>
                <a:ext cx="22419" cy="37365"/>
              </a:xfrm>
              <a:custGeom>
                <a:avLst/>
                <a:gdLst>
                  <a:gd name="T0" fmla="*/ 3 w 3"/>
                  <a:gd name="T1" fmla="*/ 5 h 5"/>
                  <a:gd name="T2" fmla="*/ 3 w 3"/>
                  <a:gd name="T3" fmla="*/ 4 h 5"/>
                  <a:gd name="T4" fmla="*/ 0 w 3"/>
                  <a:gd name="T5" fmla="*/ 4 h 5"/>
                  <a:gd name="T6" fmla="*/ 0 w 3"/>
                  <a:gd name="T7" fmla="*/ 3 h 5"/>
                  <a:gd name="T8" fmla="*/ 2 w 3"/>
                  <a:gd name="T9" fmla="*/ 3 h 5"/>
                  <a:gd name="T10" fmla="*/ 2 w 3"/>
                  <a:gd name="T11" fmla="*/ 2 h 5"/>
                  <a:gd name="T12" fmla="*/ 0 w 3"/>
                  <a:gd name="T13" fmla="*/ 2 h 5"/>
                  <a:gd name="T14" fmla="*/ 0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0" y="4"/>
                    </a:lnTo>
                    <a:lnTo>
                      <a:pt x="0" y="3"/>
                    </a:lnTo>
                    <a:lnTo>
                      <a:pt x="2" y="3"/>
                    </a:lnTo>
                    <a:lnTo>
                      <a:pt x="2" y="2"/>
                    </a:lnTo>
                    <a:lnTo>
                      <a:pt x="0" y="2"/>
                    </a:lnTo>
                    <a:lnTo>
                      <a:pt x="0"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8" name="Freeform 466"/>
              <p:cNvSpPr>
                <a:spLocks noEditPoints="1"/>
              </p:cNvSpPr>
              <p:nvPr/>
            </p:nvSpPr>
            <p:spPr bwMode="auto">
              <a:xfrm>
                <a:off x="3353227" y="4797744"/>
                <a:ext cx="29892" cy="37365"/>
              </a:xfrm>
              <a:custGeom>
                <a:avLst/>
                <a:gdLst>
                  <a:gd name="T0" fmla="*/ 4 w 4"/>
                  <a:gd name="T1" fmla="*/ 5 h 5"/>
                  <a:gd name="T2" fmla="*/ 4 w 4"/>
                  <a:gd name="T3" fmla="*/ 3 h 5"/>
                  <a:gd name="T4" fmla="*/ 4 w 4"/>
                  <a:gd name="T5" fmla="*/ 3 h 5"/>
                  <a:gd name="T6" fmla="*/ 4 w 4"/>
                  <a:gd name="T7" fmla="*/ 1 h 5"/>
                  <a:gd name="T8" fmla="*/ 3 w 4"/>
                  <a:gd name="T9" fmla="*/ 1 h 5"/>
                  <a:gd name="T10" fmla="*/ 3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4 w 4"/>
                  <a:gd name="T29" fmla="*/ 4 h 5"/>
                  <a:gd name="T30" fmla="*/ 4 w 4"/>
                  <a:gd name="T31" fmla="*/ 5 h 5"/>
                  <a:gd name="T32" fmla="*/ 4 w 4"/>
                  <a:gd name="T33" fmla="*/ 5 h 5"/>
                  <a:gd name="T34" fmla="*/ 4 w 4"/>
                  <a:gd name="T35" fmla="*/ 5 h 5"/>
                  <a:gd name="T36" fmla="*/ 3 w 4"/>
                  <a:gd name="T37" fmla="*/ 3 h 5"/>
                  <a:gd name="T38" fmla="*/ 2 w 4"/>
                  <a:gd name="T39" fmla="*/ 3 h 5"/>
                  <a:gd name="T40" fmla="*/ 2 w 4"/>
                  <a:gd name="T41" fmla="*/ 2 h 5"/>
                  <a:gd name="T42" fmla="*/ 3 w 4"/>
                  <a:gd name="T43" fmla="*/ 2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4" y="3"/>
                    </a:lnTo>
                    <a:lnTo>
                      <a:pt x="4" y="1"/>
                    </a:lnTo>
                    <a:lnTo>
                      <a:pt x="3" y="1"/>
                    </a:lnTo>
                    <a:lnTo>
                      <a:pt x="3" y="0"/>
                    </a:lnTo>
                    <a:lnTo>
                      <a:pt x="2" y="0"/>
                    </a:lnTo>
                    <a:lnTo>
                      <a:pt x="2" y="1"/>
                    </a:lnTo>
                    <a:lnTo>
                      <a:pt x="1" y="1"/>
                    </a:lnTo>
                    <a:lnTo>
                      <a:pt x="1" y="3"/>
                    </a:lnTo>
                    <a:lnTo>
                      <a:pt x="0" y="3"/>
                    </a:lnTo>
                    <a:lnTo>
                      <a:pt x="0" y="5"/>
                    </a:lnTo>
                    <a:lnTo>
                      <a:pt x="1" y="5"/>
                    </a:lnTo>
                    <a:lnTo>
                      <a:pt x="1" y="4"/>
                    </a:lnTo>
                    <a:lnTo>
                      <a:pt x="4" y="4"/>
                    </a:lnTo>
                    <a:lnTo>
                      <a:pt x="4" y="5"/>
                    </a:lnTo>
                    <a:lnTo>
                      <a:pt x="4" y="5"/>
                    </a:lnTo>
                    <a:lnTo>
                      <a:pt x="4"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29" name="Freeform 467"/>
              <p:cNvSpPr>
                <a:spLocks/>
              </p:cNvSpPr>
              <p:nvPr/>
            </p:nvSpPr>
            <p:spPr bwMode="auto">
              <a:xfrm>
                <a:off x="3390592" y="4797744"/>
                <a:ext cx="22419" cy="37365"/>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0" name="Freeform 468"/>
              <p:cNvSpPr>
                <a:spLocks noEditPoints="1"/>
              </p:cNvSpPr>
              <p:nvPr/>
            </p:nvSpPr>
            <p:spPr bwMode="auto">
              <a:xfrm>
                <a:off x="3420484" y="4797744"/>
                <a:ext cx="29892" cy="37365"/>
              </a:xfrm>
              <a:custGeom>
                <a:avLst/>
                <a:gdLst>
                  <a:gd name="T0" fmla="*/ 4 w 4"/>
                  <a:gd name="T1" fmla="*/ 5 h 5"/>
                  <a:gd name="T2" fmla="*/ 4 w 4"/>
                  <a:gd name="T3" fmla="*/ 4 h 5"/>
                  <a:gd name="T4" fmla="*/ 3 w 4"/>
                  <a:gd name="T5" fmla="*/ 4 h 5"/>
                  <a:gd name="T6" fmla="*/ 3 w 4"/>
                  <a:gd name="T7" fmla="*/ 2 h 5"/>
                  <a:gd name="T8" fmla="*/ 4 w 4"/>
                  <a:gd name="T9" fmla="*/ 2 h 5"/>
                  <a:gd name="T10" fmla="*/ 4 w 4"/>
                  <a:gd name="T11" fmla="*/ 0 h 5"/>
                  <a:gd name="T12" fmla="*/ 3 w 4"/>
                  <a:gd name="T13" fmla="*/ 0 h 5"/>
                  <a:gd name="T14" fmla="*/ 3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3 w 4"/>
                  <a:gd name="T29" fmla="*/ 4 h 5"/>
                  <a:gd name="T30" fmla="*/ 3 w 4"/>
                  <a:gd name="T31" fmla="*/ 5 h 5"/>
                  <a:gd name="T32" fmla="*/ 4 w 4"/>
                  <a:gd name="T33" fmla="*/ 5 h 5"/>
                  <a:gd name="T34" fmla="*/ 4 w 4"/>
                  <a:gd name="T35" fmla="*/ 5 h 5"/>
                  <a:gd name="T36" fmla="*/ 3 w 4"/>
                  <a:gd name="T37" fmla="*/ 2 h 5"/>
                  <a:gd name="T38" fmla="*/ 1 w 4"/>
                  <a:gd name="T39" fmla="*/ 2 h 5"/>
                  <a:gd name="T40" fmla="*/ 1 w 4"/>
                  <a:gd name="T41" fmla="*/ 0 h 5"/>
                  <a:gd name="T42" fmla="*/ 3 w 4"/>
                  <a:gd name="T43" fmla="*/ 0 h 5"/>
                  <a:gd name="T44" fmla="*/ 3 w 4"/>
                  <a:gd name="T45" fmla="*/ 2 h 5"/>
                  <a:gd name="T46" fmla="*/ 3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3" y="4"/>
                    </a:lnTo>
                    <a:lnTo>
                      <a:pt x="3" y="2"/>
                    </a:lnTo>
                    <a:lnTo>
                      <a:pt x="4" y="2"/>
                    </a:lnTo>
                    <a:lnTo>
                      <a:pt x="4" y="0"/>
                    </a:lnTo>
                    <a:lnTo>
                      <a:pt x="3" y="0"/>
                    </a:lnTo>
                    <a:lnTo>
                      <a:pt x="3" y="0"/>
                    </a:lnTo>
                    <a:lnTo>
                      <a:pt x="0" y="0"/>
                    </a:lnTo>
                    <a:lnTo>
                      <a:pt x="0" y="5"/>
                    </a:lnTo>
                    <a:lnTo>
                      <a:pt x="1" y="5"/>
                    </a:lnTo>
                    <a:lnTo>
                      <a:pt x="1" y="3"/>
                    </a:lnTo>
                    <a:lnTo>
                      <a:pt x="3" y="3"/>
                    </a:lnTo>
                    <a:lnTo>
                      <a:pt x="3" y="4"/>
                    </a:lnTo>
                    <a:lnTo>
                      <a:pt x="3" y="4"/>
                    </a:lnTo>
                    <a:lnTo>
                      <a:pt x="3" y="5"/>
                    </a:lnTo>
                    <a:lnTo>
                      <a:pt x="4" y="5"/>
                    </a:lnTo>
                    <a:lnTo>
                      <a:pt x="4" y="5"/>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1" name="Freeform 469"/>
              <p:cNvSpPr>
                <a:spLocks noEditPoints="1"/>
              </p:cNvSpPr>
              <p:nvPr/>
            </p:nvSpPr>
            <p:spPr bwMode="auto">
              <a:xfrm>
                <a:off x="3457849" y="4797744"/>
                <a:ext cx="22419" cy="37365"/>
              </a:xfrm>
              <a:custGeom>
                <a:avLst/>
                <a:gdLst>
                  <a:gd name="T0" fmla="*/ 3 w 3"/>
                  <a:gd name="T1" fmla="*/ 5 h 5"/>
                  <a:gd name="T2" fmla="*/ 3 w 3"/>
                  <a:gd name="T3" fmla="*/ 3 h 5"/>
                  <a:gd name="T4" fmla="*/ 3 w 3"/>
                  <a:gd name="T5" fmla="*/ 3 h 5"/>
                  <a:gd name="T6" fmla="*/ 3 w 3"/>
                  <a:gd name="T7" fmla="*/ 1 h 5"/>
                  <a:gd name="T8" fmla="*/ 2 w 3"/>
                  <a:gd name="T9" fmla="*/ 1 h 5"/>
                  <a:gd name="T10" fmla="*/ 2 w 3"/>
                  <a:gd name="T11" fmla="*/ 0 h 5"/>
                  <a:gd name="T12" fmla="*/ 1 w 3"/>
                  <a:gd name="T13" fmla="*/ 0 h 5"/>
                  <a:gd name="T14" fmla="*/ 1 w 3"/>
                  <a:gd name="T15" fmla="*/ 1 h 5"/>
                  <a:gd name="T16" fmla="*/ 1 w 3"/>
                  <a:gd name="T17" fmla="*/ 1 h 5"/>
                  <a:gd name="T18" fmla="*/ 1 w 3"/>
                  <a:gd name="T19" fmla="*/ 3 h 5"/>
                  <a:gd name="T20" fmla="*/ 0 w 3"/>
                  <a:gd name="T21" fmla="*/ 3 h 5"/>
                  <a:gd name="T22" fmla="*/ 0 w 3"/>
                  <a:gd name="T23" fmla="*/ 5 h 5"/>
                  <a:gd name="T24" fmla="*/ 1 w 3"/>
                  <a:gd name="T25" fmla="*/ 5 h 5"/>
                  <a:gd name="T26" fmla="*/ 1 w 3"/>
                  <a:gd name="T27" fmla="*/ 4 h 5"/>
                  <a:gd name="T28" fmla="*/ 3 w 3"/>
                  <a:gd name="T29" fmla="*/ 4 h 5"/>
                  <a:gd name="T30" fmla="*/ 3 w 3"/>
                  <a:gd name="T31" fmla="*/ 5 h 5"/>
                  <a:gd name="T32" fmla="*/ 3 w 3"/>
                  <a:gd name="T33" fmla="*/ 5 h 5"/>
                  <a:gd name="T34" fmla="*/ 3 w 3"/>
                  <a:gd name="T35" fmla="*/ 5 h 5"/>
                  <a:gd name="T36" fmla="*/ 2 w 3"/>
                  <a:gd name="T37" fmla="*/ 3 h 5"/>
                  <a:gd name="T38" fmla="*/ 1 w 3"/>
                  <a:gd name="T39" fmla="*/ 3 h 5"/>
                  <a:gd name="T40" fmla="*/ 1 w 3"/>
                  <a:gd name="T41" fmla="*/ 2 h 5"/>
                  <a:gd name="T42" fmla="*/ 2 w 3"/>
                  <a:gd name="T43" fmla="*/ 2 h 5"/>
                  <a:gd name="T44" fmla="*/ 2 w 3"/>
                  <a:gd name="T45" fmla="*/ 3 h 5"/>
                  <a:gd name="T46" fmla="*/ 2 w 3"/>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5"/>
                    </a:moveTo>
                    <a:lnTo>
                      <a:pt x="3" y="3"/>
                    </a:lnTo>
                    <a:lnTo>
                      <a:pt x="3" y="3"/>
                    </a:lnTo>
                    <a:lnTo>
                      <a:pt x="3" y="1"/>
                    </a:lnTo>
                    <a:lnTo>
                      <a:pt x="2" y="1"/>
                    </a:lnTo>
                    <a:lnTo>
                      <a:pt x="2" y="0"/>
                    </a:lnTo>
                    <a:lnTo>
                      <a:pt x="1" y="0"/>
                    </a:lnTo>
                    <a:lnTo>
                      <a:pt x="1" y="1"/>
                    </a:lnTo>
                    <a:lnTo>
                      <a:pt x="1" y="1"/>
                    </a:lnTo>
                    <a:lnTo>
                      <a:pt x="1" y="3"/>
                    </a:lnTo>
                    <a:lnTo>
                      <a:pt x="0" y="3"/>
                    </a:lnTo>
                    <a:lnTo>
                      <a:pt x="0" y="5"/>
                    </a:lnTo>
                    <a:lnTo>
                      <a:pt x="1" y="5"/>
                    </a:lnTo>
                    <a:lnTo>
                      <a:pt x="1" y="4"/>
                    </a:lnTo>
                    <a:lnTo>
                      <a:pt x="3" y="4"/>
                    </a:lnTo>
                    <a:lnTo>
                      <a:pt x="3" y="5"/>
                    </a:lnTo>
                    <a:lnTo>
                      <a:pt x="3" y="5"/>
                    </a:lnTo>
                    <a:lnTo>
                      <a:pt x="3" y="5"/>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2" name="Freeform 470"/>
              <p:cNvSpPr>
                <a:spLocks/>
              </p:cNvSpPr>
              <p:nvPr/>
            </p:nvSpPr>
            <p:spPr bwMode="auto">
              <a:xfrm>
                <a:off x="3480268" y="4797744"/>
                <a:ext cx="37365" cy="37365"/>
              </a:xfrm>
              <a:custGeom>
                <a:avLst/>
                <a:gdLst>
                  <a:gd name="T0" fmla="*/ 5 w 5"/>
                  <a:gd name="T1" fmla="*/ 0 h 5"/>
                  <a:gd name="T2" fmla="*/ 5 w 5"/>
                  <a:gd name="T3" fmla="*/ 0 h 5"/>
                  <a:gd name="T4" fmla="*/ 0 w 5"/>
                  <a:gd name="T5" fmla="*/ 0 h 5"/>
                  <a:gd name="T6" fmla="*/ 0 w 5"/>
                  <a:gd name="T7" fmla="*/ 0 h 5"/>
                  <a:gd name="T8" fmla="*/ 2 w 5"/>
                  <a:gd name="T9" fmla="*/ 0 h 5"/>
                  <a:gd name="T10" fmla="*/ 2 w 5"/>
                  <a:gd name="T11" fmla="*/ 5 h 5"/>
                  <a:gd name="T12" fmla="*/ 3 w 5"/>
                  <a:gd name="T13" fmla="*/ 5 h 5"/>
                  <a:gd name="T14" fmla="*/ 3 w 5"/>
                  <a:gd name="T15" fmla="*/ 0 h 5"/>
                  <a:gd name="T16" fmla="*/ 5 w 5"/>
                  <a:gd name="T17" fmla="*/ 0 h 5"/>
                  <a:gd name="T18" fmla="*/ 5 w 5"/>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 h="5">
                    <a:moveTo>
                      <a:pt x="5" y="0"/>
                    </a:moveTo>
                    <a:lnTo>
                      <a:pt x="5" y="0"/>
                    </a:lnTo>
                    <a:lnTo>
                      <a:pt x="0" y="0"/>
                    </a:lnTo>
                    <a:lnTo>
                      <a:pt x="0" y="0"/>
                    </a:lnTo>
                    <a:lnTo>
                      <a:pt x="2" y="0"/>
                    </a:lnTo>
                    <a:lnTo>
                      <a:pt x="2" y="5"/>
                    </a:lnTo>
                    <a:lnTo>
                      <a:pt x="3" y="5"/>
                    </a:lnTo>
                    <a:lnTo>
                      <a:pt x="3" y="0"/>
                    </a:lnTo>
                    <a:lnTo>
                      <a:pt x="5" y="0"/>
                    </a:lnTo>
                    <a:lnTo>
                      <a:pt x="5"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3" name="Freeform 471"/>
              <p:cNvSpPr>
                <a:spLocks noEditPoints="1"/>
              </p:cNvSpPr>
              <p:nvPr/>
            </p:nvSpPr>
            <p:spPr bwMode="auto">
              <a:xfrm>
                <a:off x="3517633" y="4797744"/>
                <a:ext cx="29892" cy="37365"/>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4" name="Freeform 472"/>
              <p:cNvSpPr>
                <a:spLocks noEditPoints="1"/>
              </p:cNvSpPr>
              <p:nvPr/>
            </p:nvSpPr>
            <p:spPr bwMode="auto">
              <a:xfrm>
                <a:off x="3554998" y="4797744"/>
                <a:ext cx="29892" cy="37365"/>
              </a:xfrm>
              <a:custGeom>
                <a:avLst/>
                <a:gdLst>
                  <a:gd name="T0" fmla="*/ 4 w 4"/>
                  <a:gd name="T1" fmla="*/ 5 h 5"/>
                  <a:gd name="T2" fmla="*/ 4 w 4"/>
                  <a:gd name="T3" fmla="*/ 4 h 5"/>
                  <a:gd name="T4" fmla="*/ 3 w 4"/>
                  <a:gd name="T5" fmla="*/ 4 h 5"/>
                  <a:gd name="T6" fmla="*/ 3 w 4"/>
                  <a:gd name="T7" fmla="*/ 2 h 5"/>
                  <a:gd name="T8" fmla="*/ 4 w 4"/>
                  <a:gd name="T9" fmla="*/ 2 h 5"/>
                  <a:gd name="T10" fmla="*/ 4 w 4"/>
                  <a:gd name="T11" fmla="*/ 0 h 5"/>
                  <a:gd name="T12" fmla="*/ 3 w 4"/>
                  <a:gd name="T13" fmla="*/ 0 h 5"/>
                  <a:gd name="T14" fmla="*/ 3 w 4"/>
                  <a:gd name="T15" fmla="*/ 0 h 5"/>
                  <a:gd name="T16" fmla="*/ 0 w 4"/>
                  <a:gd name="T17" fmla="*/ 0 h 5"/>
                  <a:gd name="T18" fmla="*/ 0 w 4"/>
                  <a:gd name="T19" fmla="*/ 5 h 5"/>
                  <a:gd name="T20" fmla="*/ 1 w 4"/>
                  <a:gd name="T21" fmla="*/ 5 h 5"/>
                  <a:gd name="T22" fmla="*/ 1 w 4"/>
                  <a:gd name="T23" fmla="*/ 3 h 5"/>
                  <a:gd name="T24" fmla="*/ 2 w 4"/>
                  <a:gd name="T25" fmla="*/ 3 h 5"/>
                  <a:gd name="T26" fmla="*/ 2 w 4"/>
                  <a:gd name="T27" fmla="*/ 4 h 5"/>
                  <a:gd name="T28" fmla="*/ 3 w 4"/>
                  <a:gd name="T29" fmla="*/ 4 h 5"/>
                  <a:gd name="T30" fmla="*/ 3 w 4"/>
                  <a:gd name="T31" fmla="*/ 5 h 5"/>
                  <a:gd name="T32" fmla="*/ 4 w 4"/>
                  <a:gd name="T33" fmla="*/ 5 h 5"/>
                  <a:gd name="T34" fmla="*/ 4 w 4"/>
                  <a:gd name="T35" fmla="*/ 5 h 5"/>
                  <a:gd name="T36" fmla="*/ 3 w 4"/>
                  <a:gd name="T37" fmla="*/ 2 h 5"/>
                  <a:gd name="T38" fmla="*/ 1 w 4"/>
                  <a:gd name="T39" fmla="*/ 2 h 5"/>
                  <a:gd name="T40" fmla="*/ 1 w 4"/>
                  <a:gd name="T41" fmla="*/ 0 h 5"/>
                  <a:gd name="T42" fmla="*/ 3 w 4"/>
                  <a:gd name="T43" fmla="*/ 0 h 5"/>
                  <a:gd name="T44" fmla="*/ 3 w 4"/>
                  <a:gd name="T45" fmla="*/ 2 h 5"/>
                  <a:gd name="T46" fmla="*/ 3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3" y="4"/>
                    </a:lnTo>
                    <a:lnTo>
                      <a:pt x="3" y="2"/>
                    </a:lnTo>
                    <a:lnTo>
                      <a:pt x="4" y="2"/>
                    </a:lnTo>
                    <a:lnTo>
                      <a:pt x="4" y="0"/>
                    </a:lnTo>
                    <a:lnTo>
                      <a:pt x="3" y="0"/>
                    </a:lnTo>
                    <a:lnTo>
                      <a:pt x="3" y="0"/>
                    </a:lnTo>
                    <a:lnTo>
                      <a:pt x="0" y="0"/>
                    </a:lnTo>
                    <a:lnTo>
                      <a:pt x="0" y="5"/>
                    </a:lnTo>
                    <a:lnTo>
                      <a:pt x="1" y="5"/>
                    </a:lnTo>
                    <a:lnTo>
                      <a:pt x="1" y="3"/>
                    </a:lnTo>
                    <a:lnTo>
                      <a:pt x="2" y="3"/>
                    </a:lnTo>
                    <a:lnTo>
                      <a:pt x="2" y="4"/>
                    </a:lnTo>
                    <a:lnTo>
                      <a:pt x="3" y="4"/>
                    </a:lnTo>
                    <a:lnTo>
                      <a:pt x="3" y="5"/>
                    </a:lnTo>
                    <a:lnTo>
                      <a:pt x="4" y="5"/>
                    </a:lnTo>
                    <a:lnTo>
                      <a:pt x="4" y="5"/>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5" name="Freeform 473"/>
              <p:cNvSpPr>
                <a:spLocks/>
              </p:cNvSpPr>
              <p:nvPr/>
            </p:nvSpPr>
            <p:spPr bwMode="auto">
              <a:xfrm>
                <a:off x="5961304" y="4170012"/>
                <a:ext cx="29892" cy="52311"/>
              </a:xfrm>
              <a:custGeom>
                <a:avLst/>
                <a:gdLst>
                  <a:gd name="T0" fmla="*/ 4 w 4"/>
                  <a:gd name="T1" fmla="*/ 6 h 7"/>
                  <a:gd name="T2" fmla="*/ 4 w 4"/>
                  <a:gd name="T3" fmla="*/ 5 h 7"/>
                  <a:gd name="T4" fmla="*/ 3 w 4"/>
                  <a:gd name="T5" fmla="*/ 5 h 7"/>
                  <a:gd name="T6" fmla="*/ 3 w 4"/>
                  <a:gd name="T7" fmla="*/ 6 h 7"/>
                  <a:gd name="T8" fmla="*/ 1 w 4"/>
                  <a:gd name="T9" fmla="*/ 6 h 7"/>
                  <a:gd name="T10" fmla="*/ 1 w 4"/>
                  <a:gd name="T11" fmla="*/ 2 h 7"/>
                  <a:gd name="T12" fmla="*/ 3 w 4"/>
                  <a:gd name="T13" fmla="*/ 2 h 7"/>
                  <a:gd name="T14" fmla="*/ 3 w 4"/>
                  <a:gd name="T15" fmla="*/ 3 h 7"/>
                  <a:gd name="T16" fmla="*/ 4 w 4"/>
                  <a:gd name="T17" fmla="*/ 3 h 7"/>
                  <a:gd name="T18" fmla="*/ 4 w 4"/>
                  <a:gd name="T19" fmla="*/ 2 h 7"/>
                  <a:gd name="T20" fmla="*/ 3 w 4"/>
                  <a:gd name="T21" fmla="*/ 2 h 7"/>
                  <a:gd name="T22" fmla="*/ 3 w 4"/>
                  <a:gd name="T23" fmla="*/ 0 h 7"/>
                  <a:gd name="T24" fmla="*/ 1 w 4"/>
                  <a:gd name="T25" fmla="*/ 0 h 7"/>
                  <a:gd name="T26" fmla="*/ 1 w 4"/>
                  <a:gd name="T27" fmla="*/ 2 h 7"/>
                  <a:gd name="T28" fmla="*/ 0 w 4"/>
                  <a:gd name="T29" fmla="*/ 2 h 7"/>
                  <a:gd name="T30" fmla="*/ 0 w 4"/>
                  <a:gd name="T31" fmla="*/ 6 h 7"/>
                  <a:gd name="T32" fmla="*/ 1 w 4"/>
                  <a:gd name="T33" fmla="*/ 6 h 7"/>
                  <a:gd name="T34" fmla="*/ 1 w 4"/>
                  <a:gd name="T35" fmla="*/ 7 h 7"/>
                  <a:gd name="T36" fmla="*/ 3 w 4"/>
                  <a:gd name="T37" fmla="*/ 7 h 7"/>
                  <a:gd name="T38" fmla="*/ 3 w 4"/>
                  <a:gd name="T39" fmla="*/ 6 h 7"/>
                  <a:gd name="T40" fmla="*/ 4 w 4"/>
                  <a:gd name="T41" fmla="*/ 6 h 7"/>
                  <a:gd name="T42" fmla="*/ 4 w 4"/>
                  <a:gd name="T43" fmla="*/ 6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7">
                    <a:moveTo>
                      <a:pt x="4" y="6"/>
                    </a:moveTo>
                    <a:lnTo>
                      <a:pt x="4" y="5"/>
                    </a:lnTo>
                    <a:lnTo>
                      <a:pt x="3" y="5"/>
                    </a:lnTo>
                    <a:lnTo>
                      <a:pt x="3" y="6"/>
                    </a:lnTo>
                    <a:lnTo>
                      <a:pt x="1" y="6"/>
                    </a:lnTo>
                    <a:lnTo>
                      <a:pt x="1" y="2"/>
                    </a:lnTo>
                    <a:lnTo>
                      <a:pt x="3" y="2"/>
                    </a:lnTo>
                    <a:lnTo>
                      <a:pt x="3" y="3"/>
                    </a:lnTo>
                    <a:lnTo>
                      <a:pt x="4" y="3"/>
                    </a:lnTo>
                    <a:lnTo>
                      <a:pt x="4" y="2"/>
                    </a:lnTo>
                    <a:lnTo>
                      <a:pt x="3" y="2"/>
                    </a:lnTo>
                    <a:lnTo>
                      <a:pt x="3" y="0"/>
                    </a:lnTo>
                    <a:lnTo>
                      <a:pt x="1" y="0"/>
                    </a:lnTo>
                    <a:lnTo>
                      <a:pt x="1" y="2"/>
                    </a:lnTo>
                    <a:lnTo>
                      <a:pt x="0" y="2"/>
                    </a:lnTo>
                    <a:lnTo>
                      <a:pt x="0" y="6"/>
                    </a:lnTo>
                    <a:lnTo>
                      <a:pt x="1" y="6"/>
                    </a:lnTo>
                    <a:lnTo>
                      <a:pt x="1" y="7"/>
                    </a:lnTo>
                    <a:lnTo>
                      <a:pt x="3" y="7"/>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6" name="Freeform 474"/>
              <p:cNvSpPr>
                <a:spLocks/>
              </p:cNvSpPr>
              <p:nvPr/>
            </p:nvSpPr>
            <p:spPr bwMode="auto">
              <a:xfrm>
                <a:off x="5998669" y="4170012"/>
                <a:ext cx="29892" cy="52311"/>
              </a:xfrm>
              <a:custGeom>
                <a:avLst/>
                <a:gdLst>
                  <a:gd name="T0" fmla="*/ 4 w 4"/>
                  <a:gd name="T1" fmla="*/ 7 h 7"/>
                  <a:gd name="T2" fmla="*/ 4 w 4"/>
                  <a:gd name="T3" fmla="*/ 0 h 7"/>
                  <a:gd name="T4" fmla="*/ 4 w 4"/>
                  <a:gd name="T5" fmla="*/ 0 h 7"/>
                  <a:gd name="T6" fmla="*/ 4 w 4"/>
                  <a:gd name="T7" fmla="*/ 4 h 7"/>
                  <a:gd name="T8" fmla="*/ 3 w 4"/>
                  <a:gd name="T9" fmla="*/ 4 h 7"/>
                  <a:gd name="T10" fmla="*/ 3 w 4"/>
                  <a:gd name="T11" fmla="*/ 3 h 7"/>
                  <a:gd name="T12" fmla="*/ 2 w 4"/>
                  <a:gd name="T13" fmla="*/ 3 h 7"/>
                  <a:gd name="T14" fmla="*/ 2 w 4"/>
                  <a:gd name="T15" fmla="*/ 3 h 7"/>
                  <a:gd name="T16" fmla="*/ 1 w 4"/>
                  <a:gd name="T17" fmla="*/ 3 h 7"/>
                  <a:gd name="T18" fmla="*/ 1 w 4"/>
                  <a:gd name="T19" fmla="*/ 0 h 7"/>
                  <a:gd name="T20" fmla="*/ 0 w 4"/>
                  <a:gd name="T21" fmla="*/ 0 h 7"/>
                  <a:gd name="T22" fmla="*/ 0 w 4"/>
                  <a:gd name="T23" fmla="*/ 7 h 7"/>
                  <a:gd name="T24" fmla="*/ 1 w 4"/>
                  <a:gd name="T25" fmla="*/ 7 h 7"/>
                  <a:gd name="T26" fmla="*/ 1 w 4"/>
                  <a:gd name="T27" fmla="*/ 3 h 7"/>
                  <a:gd name="T28" fmla="*/ 2 w 4"/>
                  <a:gd name="T29" fmla="*/ 3 h 7"/>
                  <a:gd name="T30" fmla="*/ 2 w 4"/>
                  <a:gd name="T31" fmla="*/ 4 h 7"/>
                  <a:gd name="T32" fmla="*/ 3 w 4"/>
                  <a:gd name="T33" fmla="*/ 4 h 7"/>
                  <a:gd name="T34" fmla="*/ 3 w 4"/>
                  <a:gd name="T35" fmla="*/ 5 h 7"/>
                  <a:gd name="T36" fmla="*/ 4 w 4"/>
                  <a:gd name="T37" fmla="*/ 5 h 7"/>
                  <a:gd name="T38" fmla="*/ 4 w 4"/>
                  <a:gd name="T39" fmla="*/ 7 h 7"/>
                  <a:gd name="T40" fmla="*/ 4 w 4"/>
                  <a:gd name="T41" fmla="*/ 7 h 7"/>
                  <a:gd name="T42" fmla="*/ 4 w 4"/>
                  <a:gd name="T43"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7">
                    <a:moveTo>
                      <a:pt x="4" y="7"/>
                    </a:moveTo>
                    <a:lnTo>
                      <a:pt x="4" y="0"/>
                    </a:lnTo>
                    <a:lnTo>
                      <a:pt x="4" y="0"/>
                    </a:lnTo>
                    <a:lnTo>
                      <a:pt x="4" y="4"/>
                    </a:lnTo>
                    <a:lnTo>
                      <a:pt x="3" y="4"/>
                    </a:lnTo>
                    <a:lnTo>
                      <a:pt x="3" y="3"/>
                    </a:lnTo>
                    <a:lnTo>
                      <a:pt x="2" y="3"/>
                    </a:lnTo>
                    <a:lnTo>
                      <a:pt x="2" y="3"/>
                    </a:lnTo>
                    <a:lnTo>
                      <a:pt x="1" y="3"/>
                    </a:lnTo>
                    <a:lnTo>
                      <a:pt x="1" y="0"/>
                    </a:lnTo>
                    <a:lnTo>
                      <a:pt x="0" y="0"/>
                    </a:lnTo>
                    <a:lnTo>
                      <a:pt x="0" y="7"/>
                    </a:lnTo>
                    <a:lnTo>
                      <a:pt x="1" y="7"/>
                    </a:lnTo>
                    <a:lnTo>
                      <a:pt x="1" y="3"/>
                    </a:lnTo>
                    <a:lnTo>
                      <a:pt x="2" y="3"/>
                    </a:lnTo>
                    <a:lnTo>
                      <a:pt x="2" y="4"/>
                    </a:lnTo>
                    <a:lnTo>
                      <a:pt x="3" y="4"/>
                    </a:lnTo>
                    <a:lnTo>
                      <a:pt x="3" y="5"/>
                    </a:lnTo>
                    <a:lnTo>
                      <a:pt x="4" y="5"/>
                    </a:lnTo>
                    <a:lnTo>
                      <a:pt x="4" y="7"/>
                    </a:lnTo>
                    <a:lnTo>
                      <a:pt x="4" y="7"/>
                    </a:lnTo>
                    <a:lnTo>
                      <a:pt x="4" y="7"/>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7" name="Freeform 475"/>
              <p:cNvSpPr>
                <a:spLocks noEditPoints="1"/>
              </p:cNvSpPr>
              <p:nvPr/>
            </p:nvSpPr>
            <p:spPr bwMode="auto">
              <a:xfrm>
                <a:off x="6043507" y="4170012"/>
                <a:ext cx="37365" cy="52311"/>
              </a:xfrm>
              <a:custGeom>
                <a:avLst/>
                <a:gdLst>
                  <a:gd name="T0" fmla="*/ 5 w 5"/>
                  <a:gd name="T1" fmla="*/ 4 h 7"/>
                  <a:gd name="T2" fmla="*/ 5 w 5"/>
                  <a:gd name="T3" fmla="*/ 2 h 7"/>
                  <a:gd name="T4" fmla="*/ 4 w 5"/>
                  <a:gd name="T5" fmla="*/ 2 h 7"/>
                  <a:gd name="T6" fmla="*/ 4 w 5"/>
                  <a:gd name="T7" fmla="*/ 0 h 7"/>
                  <a:gd name="T8" fmla="*/ 0 w 5"/>
                  <a:gd name="T9" fmla="*/ 0 h 7"/>
                  <a:gd name="T10" fmla="*/ 0 w 5"/>
                  <a:gd name="T11" fmla="*/ 7 h 7"/>
                  <a:gd name="T12" fmla="*/ 1 w 5"/>
                  <a:gd name="T13" fmla="*/ 7 h 7"/>
                  <a:gd name="T14" fmla="*/ 1 w 5"/>
                  <a:gd name="T15" fmla="*/ 5 h 7"/>
                  <a:gd name="T16" fmla="*/ 4 w 5"/>
                  <a:gd name="T17" fmla="*/ 5 h 7"/>
                  <a:gd name="T18" fmla="*/ 4 w 5"/>
                  <a:gd name="T19" fmla="*/ 4 h 7"/>
                  <a:gd name="T20" fmla="*/ 5 w 5"/>
                  <a:gd name="T21" fmla="*/ 4 h 7"/>
                  <a:gd name="T22" fmla="*/ 5 w 5"/>
                  <a:gd name="T23" fmla="*/ 4 h 7"/>
                  <a:gd name="T24" fmla="*/ 4 w 5"/>
                  <a:gd name="T25" fmla="*/ 4 h 7"/>
                  <a:gd name="T26" fmla="*/ 1 w 5"/>
                  <a:gd name="T27" fmla="*/ 4 h 7"/>
                  <a:gd name="T28" fmla="*/ 1 w 5"/>
                  <a:gd name="T29" fmla="*/ 2 h 7"/>
                  <a:gd name="T30" fmla="*/ 4 w 5"/>
                  <a:gd name="T31" fmla="*/ 2 h 7"/>
                  <a:gd name="T32" fmla="*/ 4 w 5"/>
                  <a:gd name="T33" fmla="*/ 4 h 7"/>
                  <a:gd name="T34" fmla="*/ 4 w 5"/>
                  <a:gd name="T35"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 h="7">
                    <a:moveTo>
                      <a:pt x="5" y="4"/>
                    </a:moveTo>
                    <a:lnTo>
                      <a:pt x="5" y="2"/>
                    </a:lnTo>
                    <a:lnTo>
                      <a:pt x="4" y="2"/>
                    </a:lnTo>
                    <a:lnTo>
                      <a:pt x="4" y="0"/>
                    </a:lnTo>
                    <a:lnTo>
                      <a:pt x="0" y="0"/>
                    </a:lnTo>
                    <a:lnTo>
                      <a:pt x="0" y="7"/>
                    </a:lnTo>
                    <a:lnTo>
                      <a:pt x="1" y="7"/>
                    </a:lnTo>
                    <a:lnTo>
                      <a:pt x="1" y="5"/>
                    </a:lnTo>
                    <a:lnTo>
                      <a:pt x="4" y="5"/>
                    </a:lnTo>
                    <a:lnTo>
                      <a:pt x="4" y="4"/>
                    </a:lnTo>
                    <a:lnTo>
                      <a:pt x="5" y="4"/>
                    </a:lnTo>
                    <a:lnTo>
                      <a:pt x="5" y="4"/>
                    </a:lnTo>
                    <a:close/>
                    <a:moveTo>
                      <a:pt x="4" y="4"/>
                    </a:moveTo>
                    <a:lnTo>
                      <a:pt x="1" y="4"/>
                    </a:lnTo>
                    <a:lnTo>
                      <a:pt x="1"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8" name="Freeform 476"/>
              <p:cNvSpPr>
                <a:spLocks/>
              </p:cNvSpPr>
              <p:nvPr/>
            </p:nvSpPr>
            <p:spPr bwMode="auto">
              <a:xfrm>
                <a:off x="5789425" y="3602064"/>
                <a:ext cx="29892" cy="44838"/>
              </a:xfrm>
              <a:custGeom>
                <a:avLst/>
                <a:gdLst>
                  <a:gd name="T0" fmla="*/ 4 w 4"/>
                  <a:gd name="T1" fmla="*/ 5 h 6"/>
                  <a:gd name="T2" fmla="*/ 4 w 4"/>
                  <a:gd name="T3" fmla="*/ 4 h 6"/>
                  <a:gd name="T4" fmla="*/ 3 w 4"/>
                  <a:gd name="T5" fmla="*/ 4 h 6"/>
                  <a:gd name="T6" fmla="*/ 3 w 4"/>
                  <a:gd name="T7" fmla="*/ 5 h 6"/>
                  <a:gd name="T8" fmla="*/ 0 w 4"/>
                  <a:gd name="T9" fmla="*/ 5 h 6"/>
                  <a:gd name="T10" fmla="*/ 0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0 w 4"/>
                  <a:gd name="T25" fmla="*/ 0 h 6"/>
                  <a:gd name="T26" fmla="*/ 0 w 4"/>
                  <a:gd name="T27" fmla="*/ 1 h 6"/>
                  <a:gd name="T28" fmla="*/ 0 w 4"/>
                  <a:gd name="T29" fmla="*/ 1 h 6"/>
                  <a:gd name="T30" fmla="*/ 0 w 4"/>
                  <a:gd name="T31" fmla="*/ 5 h 6"/>
                  <a:gd name="T32" fmla="*/ 0 w 4"/>
                  <a:gd name="T33" fmla="*/ 5 h 6"/>
                  <a:gd name="T34" fmla="*/ 0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3" y="4"/>
                    </a:lnTo>
                    <a:lnTo>
                      <a:pt x="3" y="5"/>
                    </a:lnTo>
                    <a:lnTo>
                      <a:pt x="0" y="5"/>
                    </a:lnTo>
                    <a:lnTo>
                      <a:pt x="0" y="1"/>
                    </a:lnTo>
                    <a:lnTo>
                      <a:pt x="3" y="1"/>
                    </a:lnTo>
                    <a:lnTo>
                      <a:pt x="3" y="2"/>
                    </a:lnTo>
                    <a:lnTo>
                      <a:pt x="4" y="2"/>
                    </a:ln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39" name="Freeform 477"/>
              <p:cNvSpPr>
                <a:spLocks noEditPoints="1"/>
              </p:cNvSpPr>
              <p:nvPr/>
            </p:nvSpPr>
            <p:spPr bwMode="auto">
              <a:xfrm>
                <a:off x="5826790" y="3602064"/>
                <a:ext cx="29892" cy="44838"/>
              </a:xfrm>
              <a:custGeom>
                <a:avLst/>
                <a:gdLst>
                  <a:gd name="T0" fmla="*/ 4 w 4"/>
                  <a:gd name="T1" fmla="*/ 4 h 6"/>
                  <a:gd name="T2" fmla="*/ 4 w 4"/>
                  <a:gd name="T3" fmla="*/ 2 h 6"/>
                  <a:gd name="T4" fmla="*/ 4 w 4"/>
                  <a:gd name="T5" fmla="*/ 2 h 6"/>
                  <a:gd name="T6" fmla="*/ 4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4 w 4"/>
                  <a:gd name="T21" fmla="*/ 5 h 6"/>
                  <a:gd name="T22" fmla="*/ 4 w 4"/>
                  <a:gd name="T23" fmla="*/ 4 h 6"/>
                  <a:gd name="T24" fmla="*/ 4 w 4"/>
                  <a:gd name="T25" fmla="*/ 4 h 6"/>
                  <a:gd name="T26" fmla="*/ 4 w 4"/>
                  <a:gd name="T27" fmla="*/ 4 h 6"/>
                  <a:gd name="T28" fmla="*/ 4 w 4"/>
                  <a:gd name="T29" fmla="*/ 4 h 6"/>
                  <a:gd name="T30" fmla="*/ 3 w 4"/>
                  <a:gd name="T31" fmla="*/ 4 h 6"/>
                  <a:gd name="T32" fmla="*/ 3 w 4"/>
                  <a:gd name="T33" fmla="*/ 5 h 6"/>
                  <a:gd name="T34" fmla="*/ 1 w 4"/>
                  <a:gd name="T35" fmla="*/ 5 h 6"/>
                  <a:gd name="T36" fmla="*/ 1 w 4"/>
                  <a:gd name="T37" fmla="*/ 1 h 6"/>
                  <a:gd name="T38" fmla="*/ 3 w 4"/>
                  <a:gd name="T39" fmla="*/ 1 h 6"/>
                  <a:gd name="T40" fmla="*/ 3 w 4"/>
                  <a:gd name="T41" fmla="*/ 2 h 6"/>
                  <a:gd name="T42" fmla="*/ 4 w 4"/>
                  <a:gd name="T43" fmla="*/ 2 h 6"/>
                  <a:gd name="T44" fmla="*/ 4 w 4"/>
                  <a:gd name="T45" fmla="*/ 4 h 6"/>
                  <a:gd name="T46" fmla="*/ 4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4" y="2"/>
                    </a:lnTo>
                    <a:lnTo>
                      <a:pt x="4" y="1"/>
                    </a:lnTo>
                    <a:lnTo>
                      <a:pt x="3" y="1"/>
                    </a:lnTo>
                    <a:lnTo>
                      <a:pt x="3" y="0"/>
                    </a:lnTo>
                    <a:lnTo>
                      <a:pt x="0" y="0"/>
                    </a:lnTo>
                    <a:lnTo>
                      <a:pt x="0" y="6"/>
                    </a:lnTo>
                    <a:lnTo>
                      <a:pt x="3" y="6"/>
                    </a:lnTo>
                    <a:lnTo>
                      <a:pt x="3" y="5"/>
                    </a:lnTo>
                    <a:lnTo>
                      <a:pt x="4" y="5"/>
                    </a:lnTo>
                    <a:lnTo>
                      <a:pt x="4" y="4"/>
                    </a:lnTo>
                    <a:lnTo>
                      <a:pt x="4" y="4"/>
                    </a:lnTo>
                    <a:lnTo>
                      <a:pt x="4" y="4"/>
                    </a:lnTo>
                    <a:close/>
                    <a:moveTo>
                      <a:pt x="4" y="4"/>
                    </a:moveTo>
                    <a:lnTo>
                      <a:pt x="3" y="4"/>
                    </a:lnTo>
                    <a:lnTo>
                      <a:pt x="3" y="5"/>
                    </a:lnTo>
                    <a:lnTo>
                      <a:pt x="1" y="5"/>
                    </a:lnTo>
                    <a:lnTo>
                      <a:pt x="1" y="1"/>
                    </a:lnTo>
                    <a:lnTo>
                      <a:pt x="3" y="1"/>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0" name="Freeform 478"/>
              <p:cNvSpPr>
                <a:spLocks/>
              </p:cNvSpPr>
              <p:nvPr/>
            </p:nvSpPr>
            <p:spPr bwMode="auto">
              <a:xfrm>
                <a:off x="5871628" y="3602064"/>
                <a:ext cx="29892" cy="44838"/>
              </a:xfrm>
              <a:custGeom>
                <a:avLst/>
                <a:gdLst>
                  <a:gd name="T0" fmla="*/ 4 w 4"/>
                  <a:gd name="T1" fmla="*/ 5 h 6"/>
                  <a:gd name="T2" fmla="*/ 4 w 4"/>
                  <a:gd name="T3" fmla="*/ 3 h 6"/>
                  <a:gd name="T4" fmla="*/ 3 w 4"/>
                  <a:gd name="T5" fmla="*/ 3 h 6"/>
                  <a:gd name="T6" fmla="*/ 3 w 4"/>
                  <a:gd name="T7" fmla="*/ 2 h 6"/>
                  <a:gd name="T8" fmla="*/ 1 w 4"/>
                  <a:gd name="T9" fmla="*/ 2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2"/>
                    </a:lnTo>
                    <a:lnTo>
                      <a:pt x="1" y="2"/>
                    </a:lnTo>
                    <a:lnTo>
                      <a:pt x="1" y="1"/>
                    </a:lnTo>
                    <a:lnTo>
                      <a:pt x="3" y="1"/>
                    </a:lnTo>
                    <a:lnTo>
                      <a:pt x="3" y="2"/>
                    </a:lnTo>
                    <a:lnTo>
                      <a:pt x="4" y="2"/>
                    </a:lnTo>
                    <a:lnTo>
                      <a:pt x="4" y="1"/>
                    </a:lnTo>
                    <a:lnTo>
                      <a:pt x="3" y="1"/>
                    </a:lnTo>
                    <a:lnTo>
                      <a:pt x="3" y="0"/>
                    </a:lnTo>
                    <a:lnTo>
                      <a:pt x="1" y="0"/>
                    </a:lnTo>
                    <a:lnTo>
                      <a:pt x="1" y="1"/>
                    </a:lnTo>
                    <a:lnTo>
                      <a:pt x="0" y="1"/>
                    </a:lnTo>
                    <a:lnTo>
                      <a:pt x="0" y="2"/>
                    </a:lnTo>
                    <a:lnTo>
                      <a:pt x="1" y="2"/>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1" name="Freeform 479"/>
              <p:cNvSpPr>
                <a:spLocks noEditPoints="1"/>
              </p:cNvSpPr>
              <p:nvPr/>
            </p:nvSpPr>
            <p:spPr bwMode="auto">
              <a:xfrm>
                <a:off x="5908993" y="3602064"/>
                <a:ext cx="29892" cy="44838"/>
              </a:xfrm>
              <a:custGeom>
                <a:avLst/>
                <a:gdLst>
                  <a:gd name="T0" fmla="*/ 4 w 4"/>
                  <a:gd name="T1" fmla="*/ 6 h 6"/>
                  <a:gd name="T2" fmla="*/ 4 w 4"/>
                  <a:gd name="T3" fmla="*/ 4 h 6"/>
                  <a:gd name="T4" fmla="*/ 4 w 4"/>
                  <a:gd name="T5" fmla="*/ 4 h 6"/>
                  <a:gd name="T6" fmla="*/ 4 w 4"/>
                  <a:gd name="T7" fmla="*/ 2 h 6"/>
                  <a:gd name="T8" fmla="*/ 4 w 4"/>
                  <a:gd name="T9" fmla="*/ 2 h 6"/>
                  <a:gd name="T10" fmla="*/ 4 w 4"/>
                  <a:gd name="T11" fmla="*/ 1 h 6"/>
                  <a:gd name="T12" fmla="*/ 4 w 4"/>
                  <a:gd name="T13" fmla="*/ 1 h 6"/>
                  <a:gd name="T14" fmla="*/ 4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4 w 4"/>
                  <a:gd name="T29" fmla="*/ 4 h 6"/>
                  <a:gd name="T30" fmla="*/ 4 w 4"/>
                  <a:gd name="T31" fmla="*/ 6 h 6"/>
                  <a:gd name="T32" fmla="*/ 4 w 4"/>
                  <a:gd name="T33" fmla="*/ 6 h 6"/>
                  <a:gd name="T34" fmla="*/ 4 w 4"/>
                  <a:gd name="T35" fmla="*/ 6 h 6"/>
                  <a:gd name="T36" fmla="*/ 3 w 4"/>
                  <a:gd name="T37" fmla="*/ 2 h 6"/>
                  <a:gd name="T38" fmla="*/ 1 w 4"/>
                  <a:gd name="T39" fmla="*/ 2 h 6"/>
                  <a:gd name="T40" fmla="*/ 1 w 4"/>
                  <a:gd name="T41" fmla="*/ 1 h 6"/>
                  <a:gd name="T42" fmla="*/ 3 w 4"/>
                  <a:gd name="T43" fmla="*/ 1 h 6"/>
                  <a:gd name="T44" fmla="*/ 3 w 4"/>
                  <a:gd name="T45" fmla="*/ 2 h 6"/>
                  <a:gd name="T46" fmla="*/ 3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4" y="4"/>
                    </a:lnTo>
                    <a:lnTo>
                      <a:pt x="4" y="2"/>
                    </a:lnTo>
                    <a:lnTo>
                      <a:pt x="4" y="2"/>
                    </a:lnTo>
                    <a:lnTo>
                      <a:pt x="4" y="1"/>
                    </a:lnTo>
                    <a:lnTo>
                      <a:pt x="4" y="1"/>
                    </a:lnTo>
                    <a:lnTo>
                      <a:pt x="4" y="0"/>
                    </a:lnTo>
                    <a:lnTo>
                      <a:pt x="0" y="0"/>
                    </a:lnTo>
                    <a:lnTo>
                      <a:pt x="0" y="6"/>
                    </a:lnTo>
                    <a:lnTo>
                      <a:pt x="1" y="6"/>
                    </a:lnTo>
                    <a:lnTo>
                      <a:pt x="1" y="3"/>
                    </a:lnTo>
                    <a:lnTo>
                      <a:pt x="3" y="3"/>
                    </a:lnTo>
                    <a:lnTo>
                      <a:pt x="3" y="4"/>
                    </a:lnTo>
                    <a:lnTo>
                      <a:pt x="4" y="4"/>
                    </a:lnTo>
                    <a:lnTo>
                      <a:pt x="4" y="6"/>
                    </a:lnTo>
                    <a:lnTo>
                      <a:pt x="4" y="6"/>
                    </a:lnTo>
                    <a:lnTo>
                      <a:pt x="4" y="6"/>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2" name="Freeform 480"/>
              <p:cNvSpPr>
                <a:spLocks/>
              </p:cNvSpPr>
              <p:nvPr/>
            </p:nvSpPr>
            <p:spPr bwMode="auto">
              <a:xfrm>
                <a:off x="5752060" y="3101373"/>
                <a:ext cx="22419" cy="37365"/>
              </a:xfrm>
              <a:custGeom>
                <a:avLst/>
                <a:gdLst>
                  <a:gd name="T0" fmla="*/ 3 w 3"/>
                  <a:gd name="T1" fmla="*/ 5 h 5"/>
                  <a:gd name="T2" fmla="*/ 3 w 3"/>
                  <a:gd name="T3" fmla="*/ 4 h 5"/>
                  <a:gd name="T4" fmla="*/ 0 w 3"/>
                  <a:gd name="T5" fmla="*/ 4 h 5"/>
                  <a:gd name="T6" fmla="*/ 0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4"/>
                    </a:lnTo>
                    <a:lnTo>
                      <a:pt x="0" y="4"/>
                    </a:lnTo>
                    <a:lnTo>
                      <a:pt x="0"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3" name="Freeform 481"/>
              <p:cNvSpPr>
                <a:spLocks noEditPoints="1"/>
              </p:cNvSpPr>
              <p:nvPr/>
            </p:nvSpPr>
            <p:spPr bwMode="auto">
              <a:xfrm>
                <a:off x="5774479" y="3101373"/>
                <a:ext cx="29892" cy="37365"/>
              </a:xfrm>
              <a:custGeom>
                <a:avLst/>
                <a:gdLst>
                  <a:gd name="T0" fmla="*/ 4 w 4"/>
                  <a:gd name="T1" fmla="*/ 3 h 5"/>
                  <a:gd name="T2" fmla="*/ 4 w 4"/>
                  <a:gd name="T3" fmla="*/ 0 h 5"/>
                  <a:gd name="T4" fmla="*/ 4 w 4"/>
                  <a:gd name="T5" fmla="*/ 0 h 5"/>
                  <a:gd name="T6" fmla="*/ 4 w 4"/>
                  <a:gd name="T7" fmla="*/ 0 h 5"/>
                  <a:gd name="T8" fmla="*/ 0 w 4"/>
                  <a:gd name="T9" fmla="*/ 0 h 5"/>
                  <a:gd name="T10" fmla="*/ 0 w 4"/>
                  <a:gd name="T11" fmla="*/ 5 h 5"/>
                  <a:gd name="T12" fmla="*/ 2 w 4"/>
                  <a:gd name="T13" fmla="*/ 5 h 5"/>
                  <a:gd name="T14" fmla="*/ 2 w 4"/>
                  <a:gd name="T15" fmla="*/ 4 h 5"/>
                  <a:gd name="T16" fmla="*/ 4 w 4"/>
                  <a:gd name="T17" fmla="*/ 4 h 5"/>
                  <a:gd name="T18" fmla="*/ 4 w 4"/>
                  <a:gd name="T19" fmla="*/ 3 h 5"/>
                  <a:gd name="T20" fmla="*/ 4 w 4"/>
                  <a:gd name="T21" fmla="*/ 3 h 5"/>
                  <a:gd name="T22" fmla="*/ 4 w 4"/>
                  <a:gd name="T23" fmla="*/ 3 h 5"/>
                  <a:gd name="T24" fmla="*/ 4 w 4"/>
                  <a:gd name="T25" fmla="*/ 3 h 5"/>
                  <a:gd name="T26" fmla="*/ 2 w 4"/>
                  <a:gd name="T27" fmla="*/ 3 h 5"/>
                  <a:gd name="T28" fmla="*/ 2 w 4"/>
                  <a:gd name="T29" fmla="*/ 0 h 5"/>
                  <a:gd name="T30" fmla="*/ 4 w 4"/>
                  <a:gd name="T31" fmla="*/ 0 h 5"/>
                  <a:gd name="T32" fmla="*/ 4 w 4"/>
                  <a:gd name="T33" fmla="*/ 3 h 5"/>
                  <a:gd name="T34" fmla="*/ 4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0"/>
                    </a:lnTo>
                    <a:lnTo>
                      <a:pt x="4" y="0"/>
                    </a:lnTo>
                    <a:lnTo>
                      <a:pt x="4" y="0"/>
                    </a:lnTo>
                    <a:lnTo>
                      <a:pt x="0" y="0"/>
                    </a:lnTo>
                    <a:lnTo>
                      <a:pt x="0" y="5"/>
                    </a:lnTo>
                    <a:lnTo>
                      <a:pt x="2" y="5"/>
                    </a:lnTo>
                    <a:lnTo>
                      <a:pt x="2" y="4"/>
                    </a:lnTo>
                    <a:lnTo>
                      <a:pt x="4" y="4"/>
                    </a:lnTo>
                    <a:lnTo>
                      <a:pt x="4" y="3"/>
                    </a:lnTo>
                    <a:lnTo>
                      <a:pt x="4" y="3"/>
                    </a:lnTo>
                    <a:lnTo>
                      <a:pt x="4" y="3"/>
                    </a:lnTo>
                    <a:close/>
                    <a:moveTo>
                      <a:pt x="4" y="3"/>
                    </a:moveTo>
                    <a:lnTo>
                      <a:pt x="2" y="3"/>
                    </a:lnTo>
                    <a:lnTo>
                      <a:pt x="2" y="0"/>
                    </a:lnTo>
                    <a:lnTo>
                      <a:pt x="4" y="0"/>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4" name="Freeform 482"/>
              <p:cNvSpPr>
                <a:spLocks/>
              </p:cNvSpPr>
              <p:nvPr/>
            </p:nvSpPr>
            <p:spPr bwMode="auto">
              <a:xfrm>
                <a:off x="5931412" y="3101373"/>
                <a:ext cx="14946" cy="37365"/>
              </a:xfrm>
              <a:custGeom>
                <a:avLst/>
                <a:gdLst>
                  <a:gd name="T0" fmla="*/ 2 w 2"/>
                  <a:gd name="T1" fmla="*/ 5 h 5"/>
                  <a:gd name="T2" fmla="*/ 2 w 2"/>
                  <a:gd name="T3" fmla="*/ 4 h 5"/>
                  <a:gd name="T4" fmla="*/ 0 w 2"/>
                  <a:gd name="T5" fmla="*/ 4 h 5"/>
                  <a:gd name="T6" fmla="*/ 0 w 2"/>
                  <a:gd name="T7" fmla="*/ 0 h 5"/>
                  <a:gd name="T8" fmla="*/ 0 w 2"/>
                  <a:gd name="T9" fmla="*/ 0 h 5"/>
                  <a:gd name="T10" fmla="*/ 0 w 2"/>
                  <a:gd name="T11" fmla="*/ 5 h 5"/>
                  <a:gd name="T12" fmla="*/ 2 w 2"/>
                  <a:gd name="T13" fmla="*/ 5 h 5"/>
                  <a:gd name="T14" fmla="*/ 2 w 2"/>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5">
                    <a:moveTo>
                      <a:pt x="2" y="5"/>
                    </a:moveTo>
                    <a:lnTo>
                      <a:pt x="2" y="4"/>
                    </a:lnTo>
                    <a:lnTo>
                      <a:pt x="0" y="4"/>
                    </a:lnTo>
                    <a:lnTo>
                      <a:pt x="0" y="0"/>
                    </a:lnTo>
                    <a:lnTo>
                      <a:pt x="0" y="0"/>
                    </a:lnTo>
                    <a:lnTo>
                      <a:pt x="0"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5" name="Freeform 483"/>
              <p:cNvSpPr>
                <a:spLocks noEditPoints="1"/>
              </p:cNvSpPr>
              <p:nvPr/>
            </p:nvSpPr>
            <p:spPr bwMode="auto">
              <a:xfrm>
                <a:off x="5961304" y="3101373"/>
                <a:ext cx="22419" cy="37365"/>
              </a:xfrm>
              <a:custGeom>
                <a:avLst/>
                <a:gdLst>
                  <a:gd name="T0" fmla="*/ 3 w 3"/>
                  <a:gd name="T1" fmla="*/ 3 h 5"/>
                  <a:gd name="T2" fmla="*/ 3 w 3"/>
                  <a:gd name="T3" fmla="*/ 0 h 5"/>
                  <a:gd name="T4" fmla="*/ 3 w 3"/>
                  <a:gd name="T5" fmla="*/ 0 h 5"/>
                  <a:gd name="T6" fmla="*/ 3 w 3"/>
                  <a:gd name="T7" fmla="*/ 0 h 5"/>
                  <a:gd name="T8" fmla="*/ 0 w 3"/>
                  <a:gd name="T9" fmla="*/ 0 h 5"/>
                  <a:gd name="T10" fmla="*/ 0 w 3"/>
                  <a:gd name="T11" fmla="*/ 5 h 5"/>
                  <a:gd name="T12" fmla="*/ 0 w 3"/>
                  <a:gd name="T13" fmla="*/ 5 h 5"/>
                  <a:gd name="T14" fmla="*/ 0 w 3"/>
                  <a:gd name="T15" fmla="*/ 4 h 5"/>
                  <a:gd name="T16" fmla="*/ 3 w 3"/>
                  <a:gd name="T17" fmla="*/ 4 h 5"/>
                  <a:gd name="T18" fmla="*/ 3 w 3"/>
                  <a:gd name="T19" fmla="*/ 3 h 5"/>
                  <a:gd name="T20" fmla="*/ 3 w 3"/>
                  <a:gd name="T21" fmla="*/ 3 h 5"/>
                  <a:gd name="T22" fmla="*/ 3 w 3"/>
                  <a:gd name="T23" fmla="*/ 3 h 5"/>
                  <a:gd name="T24" fmla="*/ 3 w 3"/>
                  <a:gd name="T25" fmla="*/ 3 h 5"/>
                  <a:gd name="T26" fmla="*/ 0 w 3"/>
                  <a:gd name="T27" fmla="*/ 3 h 5"/>
                  <a:gd name="T28" fmla="*/ 0 w 3"/>
                  <a:gd name="T29" fmla="*/ 0 h 5"/>
                  <a:gd name="T30" fmla="*/ 3 w 3"/>
                  <a:gd name="T31" fmla="*/ 0 h 5"/>
                  <a:gd name="T32" fmla="*/ 3 w 3"/>
                  <a:gd name="T33" fmla="*/ 3 h 5"/>
                  <a:gd name="T34" fmla="*/ 3 w 3"/>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3"/>
                    </a:moveTo>
                    <a:lnTo>
                      <a:pt x="3" y="0"/>
                    </a:lnTo>
                    <a:lnTo>
                      <a:pt x="3" y="0"/>
                    </a:lnTo>
                    <a:lnTo>
                      <a:pt x="3" y="0"/>
                    </a:lnTo>
                    <a:lnTo>
                      <a:pt x="0" y="0"/>
                    </a:lnTo>
                    <a:lnTo>
                      <a:pt x="0" y="5"/>
                    </a:lnTo>
                    <a:lnTo>
                      <a:pt x="0" y="5"/>
                    </a:lnTo>
                    <a:lnTo>
                      <a:pt x="0" y="4"/>
                    </a:lnTo>
                    <a:lnTo>
                      <a:pt x="3" y="4"/>
                    </a:lnTo>
                    <a:lnTo>
                      <a:pt x="3" y="3"/>
                    </a:lnTo>
                    <a:lnTo>
                      <a:pt x="3" y="3"/>
                    </a:lnTo>
                    <a:lnTo>
                      <a:pt x="3" y="3"/>
                    </a:lnTo>
                    <a:close/>
                    <a:moveTo>
                      <a:pt x="3" y="3"/>
                    </a:moveTo>
                    <a:lnTo>
                      <a:pt x="0" y="3"/>
                    </a:lnTo>
                    <a:lnTo>
                      <a:pt x="0" y="0"/>
                    </a:lnTo>
                    <a:lnTo>
                      <a:pt x="3" y="0"/>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6" name="Freeform 484"/>
              <p:cNvSpPr>
                <a:spLocks/>
              </p:cNvSpPr>
              <p:nvPr/>
            </p:nvSpPr>
            <p:spPr bwMode="auto">
              <a:xfrm>
                <a:off x="5139274" y="3093900"/>
                <a:ext cx="22419" cy="37365"/>
              </a:xfrm>
              <a:custGeom>
                <a:avLst/>
                <a:gdLst>
                  <a:gd name="T0" fmla="*/ 3 w 3"/>
                  <a:gd name="T1" fmla="*/ 5 h 5"/>
                  <a:gd name="T2" fmla="*/ 3 w 3"/>
                  <a:gd name="T3" fmla="*/ 0 h 5"/>
                  <a:gd name="T4" fmla="*/ 3 w 3"/>
                  <a:gd name="T5" fmla="*/ 0 h 5"/>
                  <a:gd name="T6" fmla="*/ 3 w 3"/>
                  <a:gd name="T7" fmla="*/ 3 h 5"/>
                  <a:gd name="T8" fmla="*/ 0 w 3"/>
                  <a:gd name="T9" fmla="*/ 3 h 5"/>
                  <a:gd name="T10" fmla="*/ 0 w 3"/>
                  <a:gd name="T11" fmla="*/ 0 h 5"/>
                  <a:gd name="T12" fmla="*/ 0 w 3"/>
                  <a:gd name="T13" fmla="*/ 0 h 5"/>
                  <a:gd name="T14" fmla="*/ 0 w 3"/>
                  <a:gd name="T15" fmla="*/ 5 h 5"/>
                  <a:gd name="T16" fmla="*/ 0 w 3"/>
                  <a:gd name="T17" fmla="*/ 5 h 5"/>
                  <a:gd name="T18" fmla="*/ 0 w 3"/>
                  <a:gd name="T19" fmla="*/ 3 h 5"/>
                  <a:gd name="T20" fmla="*/ 3 w 3"/>
                  <a:gd name="T21" fmla="*/ 3 h 5"/>
                  <a:gd name="T22" fmla="*/ 3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3" y="0"/>
                    </a:lnTo>
                    <a:lnTo>
                      <a:pt x="3" y="3"/>
                    </a:lnTo>
                    <a:lnTo>
                      <a:pt x="0" y="3"/>
                    </a:lnTo>
                    <a:lnTo>
                      <a:pt x="0" y="0"/>
                    </a:lnTo>
                    <a:lnTo>
                      <a:pt x="0" y="0"/>
                    </a:lnTo>
                    <a:lnTo>
                      <a:pt x="0" y="5"/>
                    </a:lnTo>
                    <a:lnTo>
                      <a:pt x="0" y="5"/>
                    </a:lnTo>
                    <a:lnTo>
                      <a:pt x="0" y="3"/>
                    </a:lnTo>
                    <a:lnTo>
                      <a:pt x="3" y="3"/>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7" name="Freeform 485"/>
              <p:cNvSpPr>
                <a:spLocks noEditPoints="1"/>
              </p:cNvSpPr>
              <p:nvPr/>
            </p:nvSpPr>
            <p:spPr bwMode="auto">
              <a:xfrm>
                <a:off x="5169166" y="3093900"/>
                <a:ext cx="37365" cy="37365"/>
              </a:xfrm>
              <a:custGeom>
                <a:avLst/>
                <a:gdLst>
                  <a:gd name="T0" fmla="*/ 5 w 5"/>
                  <a:gd name="T1" fmla="*/ 3 h 5"/>
                  <a:gd name="T2" fmla="*/ 5 w 5"/>
                  <a:gd name="T3" fmla="*/ 1 h 5"/>
                  <a:gd name="T4" fmla="*/ 3 w 5"/>
                  <a:gd name="T5" fmla="*/ 1 h 5"/>
                  <a:gd name="T6" fmla="*/ 3 w 5"/>
                  <a:gd name="T7" fmla="*/ 0 h 5"/>
                  <a:gd name="T8" fmla="*/ 0 w 5"/>
                  <a:gd name="T9" fmla="*/ 0 h 5"/>
                  <a:gd name="T10" fmla="*/ 0 w 5"/>
                  <a:gd name="T11" fmla="*/ 5 h 5"/>
                  <a:gd name="T12" fmla="*/ 1 w 5"/>
                  <a:gd name="T13" fmla="*/ 5 h 5"/>
                  <a:gd name="T14" fmla="*/ 1 w 5"/>
                  <a:gd name="T15" fmla="*/ 4 h 5"/>
                  <a:gd name="T16" fmla="*/ 3 w 5"/>
                  <a:gd name="T17" fmla="*/ 4 h 5"/>
                  <a:gd name="T18" fmla="*/ 3 w 5"/>
                  <a:gd name="T19" fmla="*/ 3 h 5"/>
                  <a:gd name="T20" fmla="*/ 5 w 5"/>
                  <a:gd name="T21" fmla="*/ 3 h 5"/>
                  <a:gd name="T22" fmla="*/ 5 w 5"/>
                  <a:gd name="T23" fmla="*/ 3 h 5"/>
                  <a:gd name="T24" fmla="*/ 3 w 5"/>
                  <a:gd name="T25" fmla="*/ 3 h 5"/>
                  <a:gd name="T26" fmla="*/ 1 w 5"/>
                  <a:gd name="T27" fmla="*/ 3 h 5"/>
                  <a:gd name="T28" fmla="*/ 1 w 5"/>
                  <a:gd name="T29" fmla="*/ 1 h 5"/>
                  <a:gd name="T30" fmla="*/ 3 w 5"/>
                  <a:gd name="T31" fmla="*/ 1 h 5"/>
                  <a:gd name="T32" fmla="*/ 3 w 5"/>
                  <a:gd name="T33" fmla="*/ 3 h 5"/>
                  <a:gd name="T34" fmla="*/ 3 w 5"/>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 h="5">
                    <a:moveTo>
                      <a:pt x="5" y="3"/>
                    </a:moveTo>
                    <a:lnTo>
                      <a:pt x="5" y="1"/>
                    </a:lnTo>
                    <a:lnTo>
                      <a:pt x="3" y="1"/>
                    </a:lnTo>
                    <a:lnTo>
                      <a:pt x="3" y="0"/>
                    </a:lnTo>
                    <a:lnTo>
                      <a:pt x="0" y="0"/>
                    </a:lnTo>
                    <a:lnTo>
                      <a:pt x="0" y="5"/>
                    </a:lnTo>
                    <a:lnTo>
                      <a:pt x="1" y="5"/>
                    </a:lnTo>
                    <a:lnTo>
                      <a:pt x="1" y="4"/>
                    </a:lnTo>
                    <a:lnTo>
                      <a:pt x="3" y="4"/>
                    </a:lnTo>
                    <a:lnTo>
                      <a:pt x="3" y="3"/>
                    </a:lnTo>
                    <a:lnTo>
                      <a:pt x="5" y="3"/>
                    </a:lnTo>
                    <a:lnTo>
                      <a:pt x="5" y="3"/>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8" name="Freeform 486"/>
              <p:cNvSpPr>
                <a:spLocks/>
              </p:cNvSpPr>
              <p:nvPr/>
            </p:nvSpPr>
            <p:spPr bwMode="auto">
              <a:xfrm>
                <a:off x="5296207" y="3093900"/>
                <a:ext cx="7473"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49" name="Freeform 487"/>
              <p:cNvSpPr>
                <a:spLocks noEditPoints="1"/>
              </p:cNvSpPr>
              <p:nvPr/>
            </p:nvSpPr>
            <p:spPr bwMode="auto">
              <a:xfrm>
                <a:off x="5303680" y="3093900"/>
                <a:ext cx="29892" cy="37365"/>
              </a:xfrm>
              <a:custGeom>
                <a:avLst/>
                <a:gdLst>
                  <a:gd name="T0" fmla="*/ 4 w 4"/>
                  <a:gd name="T1" fmla="*/ 3 h 5"/>
                  <a:gd name="T2" fmla="*/ 4 w 4"/>
                  <a:gd name="T3" fmla="*/ 1 h 5"/>
                  <a:gd name="T4" fmla="*/ 4 w 4"/>
                  <a:gd name="T5" fmla="*/ 1 h 5"/>
                  <a:gd name="T6" fmla="*/ 4 w 4"/>
                  <a:gd name="T7" fmla="*/ 0 h 5"/>
                  <a:gd name="T8" fmla="*/ 0 w 4"/>
                  <a:gd name="T9" fmla="*/ 0 h 5"/>
                  <a:gd name="T10" fmla="*/ 0 w 4"/>
                  <a:gd name="T11" fmla="*/ 5 h 5"/>
                  <a:gd name="T12" fmla="*/ 2 w 4"/>
                  <a:gd name="T13" fmla="*/ 5 h 5"/>
                  <a:gd name="T14" fmla="*/ 2 w 4"/>
                  <a:gd name="T15" fmla="*/ 4 h 5"/>
                  <a:gd name="T16" fmla="*/ 4 w 4"/>
                  <a:gd name="T17" fmla="*/ 4 h 5"/>
                  <a:gd name="T18" fmla="*/ 4 w 4"/>
                  <a:gd name="T19" fmla="*/ 3 h 5"/>
                  <a:gd name="T20" fmla="*/ 4 w 4"/>
                  <a:gd name="T21" fmla="*/ 3 h 5"/>
                  <a:gd name="T22" fmla="*/ 4 w 4"/>
                  <a:gd name="T23" fmla="*/ 3 h 5"/>
                  <a:gd name="T24" fmla="*/ 4 w 4"/>
                  <a:gd name="T25" fmla="*/ 3 h 5"/>
                  <a:gd name="T26" fmla="*/ 2 w 4"/>
                  <a:gd name="T27" fmla="*/ 3 h 5"/>
                  <a:gd name="T28" fmla="*/ 2 w 4"/>
                  <a:gd name="T29" fmla="*/ 1 h 5"/>
                  <a:gd name="T30" fmla="*/ 4 w 4"/>
                  <a:gd name="T31" fmla="*/ 1 h 5"/>
                  <a:gd name="T32" fmla="*/ 4 w 4"/>
                  <a:gd name="T33" fmla="*/ 3 h 5"/>
                  <a:gd name="T34" fmla="*/ 4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1"/>
                    </a:lnTo>
                    <a:lnTo>
                      <a:pt x="4" y="1"/>
                    </a:lnTo>
                    <a:lnTo>
                      <a:pt x="4" y="0"/>
                    </a:lnTo>
                    <a:lnTo>
                      <a:pt x="0" y="0"/>
                    </a:lnTo>
                    <a:lnTo>
                      <a:pt x="0" y="5"/>
                    </a:lnTo>
                    <a:lnTo>
                      <a:pt x="2" y="5"/>
                    </a:lnTo>
                    <a:lnTo>
                      <a:pt x="2" y="4"/>
                    </a:lnTo>
                    <a:lnTo>
                      <a:pt x="4" y="4"/>
                    </a:lnTo>
                    <a:lnTo>
                      <a:pt x="4" y="3"/>
                    </a:lnTo>
                    <a:lnTo>
                      <a:pt x="4" y="3"/>
                    </a:lnTo>
                    <a:lnTo>
                      <a:pt x="4" y="3"/>
                    </a:lnTo>
                    <a:close/>
                    <a:moveTo>
                      <a:pt x="4" y="3"/>
                    </a:moveTo>
                    <a:lnTo>
                      <a:pt x="2" y="3"/>
                    </a:lnTo>
                    <a:lnTo>
                      <a:pt x="2"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0" name="Freeform 488"/>
              <p:cNvSpPr>
                <a:spLocks noEditPoints="1"/>
              </p:cNvSpPr>
              <p:nvPr/>
            </p:nvSpPr>
            <p:spPr bwMode="auto">
              <a:xfrm>
                <a:off x="1716640" y="4521243"/>
                <a:ext cx="29892" cy="44838"/>
              </a:xfrm>
              <a:custGeom>
                <a:avLst/>
                <a:gdLst>
                  <a:gd name="T0" fmla="*/ 4 w 4"/>
                  <a:gd name="T1" fmla="*/ 3 h 6"/>
                  <a:gd name="T2" fmla="*/ 4 w 4"/>
                  <a:gd name="T3" fmla="*/ 1 h 6"/>
                  <a:gd name="T4" fmla="*/ 4 w 4"/>
                  <a:gd name="T5" fmla="*/ 1 h 6"/>
                  <a:gd name="T6" fmla="*/ 4 w 4"/>
                  <a:gd name="T7" fmla="*/ 0 h 6"/>
                  <a:gd name="T8" fmla="*/ 0 w 4"/>
                  <a:gd name="T9" fmla="*/ 0 h 6"/>
                  <a:gd name="T10" fmla="*/ 0 w 4"/>
                  <a:gd name="T11" fmla="*/ 6 h 6"/>
                  <a:gd name="T12" fmla="*/ 1 w 4"/>
                  <a:gd name="T13" fmla="*/ 6 h 6"/>
                  <a:gd name="T14" fmla="*/ 1 w 4"/>
                  <a:gd name="T15" fmla="*/ 4 h 6"/>
                  <a:gd name="T16" fmla="*/ 4 w 4"/>
                  <a:gd name="T17" fmla="*/ 4 h 6"/>
                  <a:gd name="T18" fmla="*/ 4 w 4"/>
                  <a:gd name="T19" fmla="*/ 3 h 6"/>
                  <a:gd name="T20" fmla="*/ 4 w 4"/>
                  <a:gd name="T21" fmla="*/ 3 h 6"/>
                  <a:gd name="T22" fmla="*/ 4 w 4"/>
                  <a:gd name="T23" fmla="*/ 3 h 6"/>
                  <a:gd name="T24" fmla="*/ 4 w 4"/>
                  <a:gd name="T25" fmla="*/ 3 h 6"/>
                  <a:gd name="T26" fmla="*/ 1 w 4"/>
                  <a:gd name="T27" fmla="*/ 3 h 6"/>
                  <a:gd name="T28" fmla="*/ 1 w 4"/>
                  <a:gd name="T29" fmla="*/ 1 h 6"/>
                  <a:gd name="T30" fmla="*/ 4 w 4"/>
                  <a:gd name="T31" fmla="*/ 1 h 6"/>
                  <a:gd name="T32" fmla="*/ 4 w 4"/>
                  <a:gd name="T33" fmla="*/ 3 h 6"/>
                  <a:gd name="T34" fmla="*/ 4 w 4"/>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3"/>
                    </a:moveTo>
                    <a:lnTo>
                      <a:pt x="4" y="1"/>
                    </a:lnTo>
                    <a:lnTo>
                      <a:pt x="4" y="1"/>
                    </a:lnTo>
                    <a:lnTo>
                      <a:pt x="4" y="0"/>
                    </a:lnTo>
                    <a:lnTo>
                      <a:pt x="0" y="0"/>
                    </a:lnTo>
                    <a:lnTo>
                      <a:pt x="0" y="6"/>
                    </a:lnTo>
                    <a:lnTo>
                      <a:pt x="1" y="6"/>
                    </a:lnTo>
                    <a:lnTo>
                      <a:pt x="1" y="4"/>
                    </a:lnTo>
                    <a:lnTo>
                      <a:pt x="4" y="4"/>
                    </a:lnTo>
                    <a:lnTo>
                      <a:pt x="4" y="3"/>
                    </a:lnTo>
                    <a:lnTo>
                      <a:pt x="4" y="3"/>
                    </a:lnTo>
                    <a:lnTo>
                      <a:pt x="4" y="3"/>
                    </a:lnTo>
                    <a:close/>
                    <a:moveTo>
                      <a:pt x="4" y="3"/>
                    </a:moveTo>
                    <a:lnTo>
                      <a:pt x="1" y="3"/>
                    </a:lnTo>
                    <a:lnTo>
                      <a:pt x="1"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1" name="Freeform 489"/>
              <p:cNvSpPr>
                <a:spLocks/>
              </p:cNvSpPr>
              <p:nvPr/>
            </p:nvSpPr>
            <p:spPr bwMode="auto">
              <a:xfrm>
                <a:off x="1761478" y="4521243"/>
                <a:ext cx="29892" cy="44838"/>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2" name="Freeform 490"/>
              <p:cNvSpPr>
                <a:spLocks/>
              </p:cNvSpPr>
              <p:nvPr/>
            </p:nvSpPr>
            <p:spPr bwMode="auto">
              <a:xfrm>
                <a:off x="1806316" y="4521243"/>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3" name="Freeform 491"/>
              <p:cNvSpPr>
                <a:spLocks noEditPoints="1"/>
              </p:cNvSpPr>
              <p:nvPr/>
            </p:nvSpPr>
            <p:spPr bwMode="auto">
              <a:xfrm>
                <a:off x="1843681" y="4521243"/>
                <a:ext cx="29892" cy="44838"/>
              </a:xfrm>
              <a:custGeom>
                <a:avLst/>
                <a:gdLst>
                  <a:gd name="T0" fmla="*/ 4 w 4"/>
                  <a:gd name="T1" fmla="*/ 6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0 w 4"/>
                  <a:gd name="T21" fmla="*/ 6 h 6"/>
                  <a:gd name="T22" fmla="*/ 0 w 4"/>
                  <a:gd name="T23" fmla="*/ 3 h 6"/>
                  <a:gd name="T24" fmla="*/ 2 w 4"/>
                  <a:gd name="T25" fmla="*/ 3 h 6"/>
                  <a:gd name="T26" fmla="*/ 2 w 4"/>
                  <a:gd name="T27" fmla="*/ 4 h 6"/>
                  <a:gd name="T28" fmla="*/ 3 w 4"/>
                  <a:gd name="T29" fmla="*/ 4 h 6"/>
                  <a:gd name="T30" fmla="*/ 3 w 4"/>
                  <a:gd name="T31" fmla="*/ 6 h 6"/>
                  <a:gd name="T32" fmla="*/ 4 w 4"/>
                  <a:gd name="T33" fmla="*/ 6 h 6"/>
                  <a:gd name="T34" fmla="*/ 4 w 4"/>
                  <a:gd name="T35" fmla="*/ 6 h 6"/>
                  <a:gd name="T36" fmla="*/ 3 w 4"/>
                  <a:gd name="T37" fmla="*/ 3 h 6"/>
                  <a:gd name="T38" fmla="*/ 0 w 4"/>
                  <a:gd name="T39" fmla="*/ 3 h 6"/>
                  <a:gd name="T40" fmla="*/ 0 w 4"/>
                  <a:gd name="T41" fmla="*/ 1 h 6"/>
                  <a:gd name="T42" fmla="*/ 3 w 4"/>
                  <a:gd name="T43" fmla="*/ 1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3"/>
                    </a:lnTo>
                    <a:lnTo>
                      <a:pt x="4" y="3"/>
                    </a:lnTo>
                    <a:lnTo>
                      <a:pt x="4" y="1"/>
                    </a:lnTo>
                    <a:lnTo>
                      <a:pt x="3" y="1"/>
                    </a:lnTo>
                    <a:lnTo>
                      <a:pt x="3" y="0"/>
                    </a:lnTo>
                    <a:lnTo>
                      <a:pt x="0" y="0"/>
                    </a:lnTo>
                    <a:lnTo>
                      <a:pt x="0" y="6"/>
                    </a:lnTo>
                    <a:lnTo>
                      <a:pt x="0" y="6"/>
                    </a:lnTo>
                    <a:lnTo>
                      <a:pt x="0" y="3"/>
                    </a:lnTo>
                    <a:lnTo>
                      <a:pt x="2" y="3"/>
                    </a:lnTo>
                    <a:lnTo>
                      <a:pt x="2" y="4"/>
                    </a:lnTo>
                    <a:lnTo>
                      <a:pt x="3" y="4"/>
                    </a:lnTo>
                    <a:lnTo>
                      <a:pt x="3" y="6"/>
                    </a:lnTo>
                    <a:lnTo>
                      <a:pt x="4" y="6"/>
                    </a:lnTo>
                    <a:lnTo>
                      <a:pt x="4" y="6"/>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4" name="Freeform 492"/>
              <p:cNvSpPr>
                <a:spLocks/>
              </p:cNvSpPr>
              <p:nvPr/>
            </p:nvSpPr>
            <p:spPr bwMode="auto">
              <a:xfrm>
                <a:off x="1888519" y="4521243"/>
                <a:ext cx="22419" cy="44838"/>
              </a:xfrm>
              <a:custGeom>
                <a:avLst/>
                <a:gdLst>
                  <a:gd name="T0" fmla="*/ 3 w 3"/>
                  <a:gd name="T1" fmla="*/ 1 h 6"/>
                  <a:gd name="T2" fmla="*/ 3 w 3"/>
                  <a:gd name="T3" fmla="*/ 0 h 6"/>
                  <a:gd name="T4" fmla="*/ 0 w 3"/>
                  <a:gd name="T5" fmla="*/ 0 h 6"/>
                  <a:gd name="T6" fmla="*/ 0 w 3"/>
                  <a:gd name="T7" fmla="*/ 6 h 6"/>
                  <a:gd name="T8" fmla="*/ 1 w 3"/>
                  <a:gd name="T9" fmla="*/ 6 h 6"/>
                  <a:gd name="T10" fmla="*/ 1 w 3"/>
                  <a:gd name="T11" fmla="*/ 3 h 6"/>
                  <a:gd name="T12" fmla="*/ 2 w 3"/>
                  <a:gd name="T13" fmla="*/ 3 h 6"/>
                  <a:gd name="T14" fmla="*/ 2 w 3"/>
                  <a:gd name="T15" fmla="*/ 3 h 6"/>
                  <a:gd name="T16" fmla="*/ 1 w 3"/>
                  <a:gd name="T17" fmla="*/ 3 h 6"/>
                  <a:gd name="T18" fmla="*/ 1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1" y="6"/>
                    </a:lnTo>
                    <a:lnTo>
                      <a:pt x="1" y="3"/>
                    </a:lnTo>
                    <a:lnTo>
                      <a:pt x="2" y="3"/>
                    </a:lnTo>
                    <a:lnTo>
                      <a:pt x="2" y="3"/>
                    </a:lnTo>
                    <a:lnTo>
                      <a:pt x="1" y="3"/>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5" name="Freeform 493"/>
              <p:cNvSpPr>
                <a:spLocks/>
              </p:cNvSpPr>
              <p:nvPr/>
            </p:nvSpPr>
            <p:spPr bwMode="auto">
              <a:xfrm>
                <a:off x="1918411" y="4521243"/>
                <a:ext cx="44838" cy="44838"/>
              </a:xfrm>
              <a:custGeom>
                <a:avLst/>
                <a:gdLst>
                  <a:gd name="T0" fmla="*/ 6 w 6"/>
                  <a:gd name="T1" fmla="*/ 3 h 6"/>
                  <a:gd name="T2" fmla="*/ 6 w 6"/>
                  <a:gd name="T3" fmla="*/ 0 h 6"/>
                  <a:gd name="T4" fmla="*/ 5 w 6"/>
                  <a:gd name="T5" fmla="*/ 0 h 6"/>
                  <a:gd name="T6" fmla="*/ 5 w 6"/>
                  <a:gd name="T7" fmla="*/ 3 h 6"/>
                  <a:gd name="T8" fmla="*/ 4 w 6"/>
                  <a:gd name="T9" fmla="*/ 3 h 6"/>
                  <a:gd name="T10" fmla="*/ 4 w 6"/>
                  <a:gd name="T11" fmla="*/ 4 h 6"/>
                  <a:gd name="T12" fmla="*/ 4 w 6"/>
                  <a:gd name="T13" fmla="*/ 4 h 6"/>
                  <a:gd name="T14" fmla="*/ 4 w 6"/>
                  <a:gd name="T15" fmla="*/ 3 h 6"/>
                  <a:gd name="T16" fmla="*/ 3 w 6"/>
                  <a:gd name="T17" fmla="*/ 3 h 6"/>
                  <a:gd name="T18" fmla="*/ 3 w 6"/>
                  <a:gd name="T19" fmla="*/ 4 h 6"/>
                  <a:gd name="T20" fmla="*/ 2 w 6"/>
                  <a:gd name="T21" fmla="*/ 4 h 6"/>
                  <a:gd name="T22" fmla="*/ 2 w 6"/>
                  <a:gd name="T23" fmla="*/ 3 h 6"/>
                  <a:gd name="T24" fmla="*/ 1 w 6"/>
                  <a:gd name="T25" fmla="*/ 3 h 6"/>
                  <a:gd name="T26" fmla="*/ 1 w 6"/>
                  <a:gd name="T27" fmla="*/ 0 h 6"/>
                  <a:gd name="T28" fmla="*/ 0 w 6"/>
                  <a:gd name="T29" fmla="*/ 0 h 6"/>
                  <a:gd name="T30" fmla="*/ 0 w 6"/>
                  <a:gd name="T31" fmla="*/ 3 h 6"/>
                  <a:gd name="T32" fmla="*/ 1 w 6"/>
                  <a:gd name="T33" fmla="*/ 3 h 6"/>
                  <a:gd name="T34" fmla="*/ 1 w 6"/>
                  <a:gd name="T35" fmla="*/ 4 h 6"/>
                  <a:gd name="T36" fmla="*/ 2 w 6"/>
                  <a:gd name="T37" fmla="*/ 4 h 6"/>
                  <a:gd name="T38" fmla="*/ 2 w 6"/>
                  <a:gd name="T39" fmla="*/ 6 h 6"/>
                  <a:gd name="T40" fmla="*/ 3 w 6"/>
                  <a:gd name="T41" fmla="*/ 6 h 6"/>
                  <a:gd name="T42" fmla="*/ 3 w 6"/>
                  <a:gd name="T43" fmla="*/ 4 h 6"/>
                  <a:gd name="T44" fmla="*/ 4 w 6"/>
                  <a:gd name="T45" fmla="*/ 4 h 6"/>
                  <a:gd name="T46" fmla="*/ 4 w 6"/>
                  <a:gd name="T47" fmla="*/ 6 h 6"/>
                  <a:gd name="T48" fmla="*/ 4 w 6"/>
                  <a:gd name="T49" fmla="*/ 6 h 6"/>
                  <a:gd name="T50" fmla="*/ 4 w 6"/>
                  <a:gd name="T51" fmla="*/ 4 h 6"/>
                  <a:gd name="T52" fmla="*/ 5 w 6"/>
                  <a:gd name="T53" fmla="*/ 4 h 6"/>
                  <a:gd name="T54" fmla="*/ 5 w 6"/>
                  <a:gd name="T55" fmla="*/ 3 h 6"/>
                  <a:gd name="T56" fmla="*/ 6 w 6"/>
                  <a:gd name="T57" fmla="*/ 3 h 6"/>
                  <a:gd name="T58" fmla="*/ 6 w 6"/>
                  <a:gd name="T59"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6">
                    <a:moveTo>
                      <a:pt x="6" y="3"/>
                    </a:moveTo>
                    <a:lnTo>
                      <a:pt x="6" y="0"/>
                    </a:lnTo>
                    <a:lnTo>
                      <a:pt x="5" y="0"/>
                    </a:lnTo>
                    <a:lnTo>
                      <a:pt x="5" y="3"/>
                    </a:lnTo>
                    <a:lnTo>
                      <a:pt x="4" y="3"/>
                    </a:lnTo>
                    <a:lnTo>
                      <a:pt x="4" y="4"/>
                    </a:lnTo>
                    <a:lnTo>
                      <a:pt x="4" y="4"/>
                    </a:lnTo>
                    <a:lnTo>
                      <a:pt x="4" y="3"/>
                    </a:lnTo>
                    <a:lnTo>
                      <a:pt x="3" y="3"/>
                    </a:lnTo>
                    <a:lnTo>
                      <a:pt x="3" y="4"/>
                    </a:lnTo>
                    <a:lnTo>
                      <a:pt x="2" y="4"/>
                    </a:lnTo>
                    <a:lnTo>
                      <a:pt x="2" y="3"/>
                    </a:lnTo>
                    <a:lnTo>
                      <a:pt x="1" y="3"/>
                    </a:lnTo>
                    <a:lnTo>
                      <a:pt x="1" y="0"/>
                    </a:lnTo>
                    <a:lnTo>
                      <a:pt x="0" y="0"/>
                    </a:lnTo>
                    <a:lnTo>
                      <a:pt x="0" y="3"/>
                    </a:lnTo>
                    <a:lnTo>
                      <a:pt x="1" y="3"/>
                    </a:lnTo>
                    <a:lnTo>
                      <a:pt x="1" y="4"/>
                    </a:lnTo>
                    <a:lnTo>
                      <a:pt x="2" y="4"/>
                    </a:lnTo>
                    <a:lnTo>
                      <a:pt x="2" y="6"/>
                    </a:lnTo>
                    <a:lnTo>
                      <a:pt x="3" y="6"/>
                    </a:lnTo>
                    <a:lnTo>
                      <a:pt x="3" y="4"/>
                    </a:lnTo>
                    <a:lnTo>
                      <a:pt x="4" y="4"/>
                    </a:lnTo>
                    <a:lnTo>
                      <a:pt x="4" y="6"/>
                    </a:lnTo>
                    <a:lnTo>
                      <a:pt x="4" y="6"/>
                    </a:lnTo>
                    <a:lnTo>
                      <a:pt x="4" y="4"/>
                    </a:lnTo>
                    <a:lnTo>
                      <a:pt x="5" y="4"/>
                    </a:lnTo>
                    <a:lnTo>
                      <a:pt x="5" y="3"/>
                    </a:lnTo>
                    <a:lnTo>
                      <a:pt x="6" y="3"/>
                    </a:lnTo>
                    <a:lnTo>
                      <a:pt x="6"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6" name="Freeform 494"/>
              <p:cNvSpPr>
                <a:spLocks noEditPoints="1"/>
              </p:cNvSpPr>
              <p:nvPr/>
            </p:nvSpPr>
            <p:spPr bwMode="auto">
              <a:xfrm>
                <a:off x="1978195" y="4521243"/>
                <a:ext cx="29892" cy="44838"/>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7" name="Freeform 495"/>
              <p:cNvSpPr>
                <a:spLocks/>
              </p:cNvSpPr>
              <p:nvPr/>
            </p:nvSpPr>
            <p:spPr bwMode="auto">
              <a:xfrm>
                <a:off x="2023033" y="4521243"/>
                <a:ext cx="22419" cy="44838"/>
              </a:xfrm>
              <a:custGeom>
                <a:avLst/>
                <a:gdLst>
                  <a:gd name="T0" fmla="*/ 3 w 3"/>
                  <a:gd name="T1" fmla="*/ 5 h 6"/>
                  <a:gd name="T2" fmla="*/ 3 w 3"/>
                  <a:gd name="T3" fmla="*/ 0 h 6"/>
                  <a:gd name="T4" fmla="*/ 2 w 3"/>
                  <a:gd name="T5" fmla="*/ 0 h 6"/>
                  <a:gd name="T6" fmla="*/ 2 w 3"/>
                  <a:gd name="T7" fmla="*/ 5 h 6"/>
                  <a:gd name="T8" fmla="*/ 0 w 3"/>
                  <a:gd name="T9" fmla="*/ 5 h 6"/>
                  <a:gd name="T10" fmla="*/ 0 w 3"/>
                  <a:gd name="T11" fmla="*/ 0 h 6"/>
                  <a:gd name="T12" fmla="*/ 0 w 3"/>
                  <a:gd name="T13" fmla="*/ 0 h 6"/>
                  <a:gd name="T14" fmla="*/ 0 w 3"/>
                  <a:gd name="T15" fmla="*/ 5 h 6"/>
                  <a:gd name="T16" fmla="*/ 0 w 3"/>
                  <a:gd name="T17" fmla="*/ 5 h 6"/>
                  <a:gd name="T18" fmla="*/ 0 w 3"/>
                  <a:gd name="T19" fmla="*/ 6 h 6"/>
                  <a:gd name="T20" fmla="*/ 2 w 3"/>
                  <a:gd name="T21" fmla="*/ 6 h 6"/>
                  <a:gd name="T22" fmla="*/ 2 w 3"/>
                  <a:gd name="T23" fmla="*/ 5 h 6"/>
                  <a:gd name="T24" fmla="*/ 3 w 3"/>
                  <a:gd name="T25" fmla="*/ 5 h 6"/>
                  <a:gd name="T26" fmla="*/ 3 w 3"/>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5"/>
                    </a:moveTo>
                    <a:lnTo>
                      <a:pt x="3" y="0"/>
                    </a:lnTo>
                    <a:lnTo>
                      <a:pt x="2" y="0"/>
                    </a:lnTo>
                    <a:lnTo>
                      <a:pt x="2" y="5"/>
                    </a:lnTo>
                    <a:lnTo>
                      <a:pt x="0" y="5"/>
                    </a:lnTo>
                    <a:lnTo>
                      <a:pt x="0" y="0"/>
                    </a:lnTo>
                    <a:lnTo>
                      <a:pt x="0" y="0"/>
                    </a:lnTo>
                    <a:lnTo>
                      <a:pt x="0" y="5"/>
                    </a:lnTo>
                    <a:lnTo>
                      <a:pt x="0" y="5"/>
                    </a:lnTo>
                    <a:lnTo>
                      <a:pt x="0" y="6"/>
                    </a:lnTo>
                    <a:lnTo>
                      <a:pt x="2" y="6"/>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8" name="Freeform 496"/>
              <p:cNvSpPr>
                <a:spLocks/>
              </p:cNvSpPr>
              <p:nvPr/>
            </p:nvSpPr>
            <p:spPr bwMode="auto">
              <a:xfrm>
                <a:off x="2060398" y="4521243"/>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59" name="Freeform 497"/>
              <p:cNvSpPr>
                <a:spLocks/>
              </p:cNvSpPr>
              <p:nvPr/>
            </p:nvSpPr>
            <p:spPr bwMode="auto">
              <a:xfrm>
                <a:off x="2105236" y="4521243"/>
                <a:ext cx="29892" cy="44838"/>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0" name="Freeform 498"/>
              <p:cNvSpPr>
                <a:spLocks/>
              </p:cNvSpPr>
              <p:nvPr/>
            </p:nvSpPr>
            <p:spPr bwMode="auto">
              <a:xfrm>
                <a:off x="1873573" y="4775325"/>
                <a:ext cx="29892" cy="44838"/>
              </a:xfrm>
              <a:custGeom>
                <a:avLst/>
                <a:gdLst>
                  <a:gd name="T0" fmla="*/ 4 w 4"/>
                  <a:gd name="T1" fmla="*/ 2 h 6"/>
                  <a:gd name="T2" fmla="*/ 4 w 4"/>
                  <a:gd name="T3" fmla="*/ 0 h 6"/>
                  <a:gd name="T4" fmla="*/ 0 w 4"/>
                  <a:gd name="T5" fmla="*/ 0 h 6"/>
                  <a:gd name="T6" fmla="*/ 0 w 4"/>
                  <a:gd name="T7" fmla="*/ 2 h 6"/>
                  <a:gd name="T8" fmla="*/ 2 w 4"/>
                  <a:gd name="T9" fmla="*/ 2 h 6"/>
                  <a:gd name="T10" fmla="*/ 2 w 4"/>
                  <a:gd name="T11" fmla="*/ 6 h 6"/>
                  <a:gd name="T12" fmla="*/ 2 w 4"/>
                  <a:gd name="T13" fmla="*/ 6 h 6"/>
                  <a:gd name="T14" fmla="*/ 2 w 4"/>
                  <a:gd name="T15" fmla="*/ 2 h 6"/>
                  <a:gd name="T16" fmla="*/ 4 w 4"/>
                  <a:gd name="T17" fmla="*/ 2 h 6"/>
                  <a:gd name="T18" fmla="*/ 4 w 4"/>
                  <a:gd name="T19"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2"/>
                    </a:moveTo>
                    <a:lnTo>
                      <a:pt x="4" y="0"/>
                    </a:lnTo>
                    <a:lnTo>
                      <a:pt x="0" y="0"/>
                    </a:lnTo>
                    <a:lnTo>
                      <a:pt x="0" y="2"/>
                    </a:lnTo>
                    <a:lnTo>
                      <a:pt x="2" y="2"/>
                    </a:lnTo>
                    <a:lnTo>
                      <a:pt x="2" y="6"/>
                    </a:lnTo>
                    <a:lnTo>
                      <a:pt x="2" y="6"/>
                    </a:lnTo>
                    <a:lnTo>
                      <a:pt x="2"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1" name="Freeform 499"/>
              <p:cNvSpPr>
                <a:spLocks/>
              </p:cNvSpPr>
              <p:nvPr/>
            </p:nvSpPr>
            <p:spPr bwMode="auto">
              <a:xfrm>
                <a:off x="1910938" y="4775325"/>
                <a:ext cx="29892" cy="44838"/>
              </a:xfrm>
              <a:custGeom>
                <a:avLst/>
                <a:gdLst>
                  <a:gd name="T0" fmla="*/ 4 w 4"/>
                  <a:gd name="T1" fmla="*/ 2 h 6"/>
                  <a:gd name="T2" fmla="*/ 4 w 4"/>
                  <a:gd name="T3" fmla="*/ 0 h 6"/>
                  <a:gd name="T4" fmla="*/ 0 w 4"/>
                  <a:gd name="T5" fmla="*/ 0 h 6"/>
                  <a:gd name="T6" fmla="*/ 0 w 4"/>
                  <a:gd name="T7" fmla="*/ 2 h 6"/>
                  <a:gd name="T8" fmla="*/ 2 w 4"/>
                  <a:gd name="T9" fmla="*/ 2 h 6"/>
                  <a:gd name="T10" fmla="*/ 2 w 4"/>
                  <a:gd name="T11" fmla="*/ 6 h 6"/>
                  <a:gd name="T12" fmla="*/ 2 w 4"/>
                  <a:gd name="T13" fmla="*/ 6 h 6"/>
                  <a:gd name="T14" fmla="*/ 2 w 4"/>
                  <a:gd name="T15" fmla="*/ 2 h 6"/>
                  <a:gd name="T16" fmla="*/ 4 w 4"/>
                  <a:gd name="T17" fmla="*/ 2 h 6"/>
                  <a:gd name="T18" fmla="*/ 4 w 4"/>
                  <a:gd name="T19"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2"/>
                    </a:moveTo>
                    <a:lnTo>
                      <a:pt x="4" y="0"/>
                    </a:lnTo>
                    <a:lnTo>
                      <a:pt x="0" y="0"/>
                    </a:lnTo>
                    <a:lnTo>
                      <a:pt x="0" y="2"/>
                    </a:lnTo>
                    <a:lnTo>
                      <a:pt x="2" y="2"/>
                    </a:lnTo>
                    <a:lnTo>
                      <a:pt x="2" y="6"/>
                    </a:lnTo>
                    <a:lnTo>
                      <a:pt x="2" y="6"/>
                    </a:lnTo>
                    <a:lnTo>
                      <a:pt x="2"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2" name="Freeform 500"/>
              <p:cNvSpPr>
                <a:spLocks noEditPoints="1"/>
              </p:cNvSpPr>
              <p:nvPr/>
            </p:nvSpPr>
            <p:spPr bwMode="auto">
              <a:xfrm>
                <a:off x="1948303" y="4775325"/>
                <a:ext cx="29892" cy="44838"/>
              </a:xfrm>
              <a:custGeom>
                <a:avLst/>
                <a:gdLst>
                  <a:gd name="T0" fmla="*/ 4 w 4"/>
                  <a:gd name="T1" fmla="*/ 5 h 6"/>
                  <a:gd name="T2" fmla="*/ 4 w 4"/>
                  <a:gd name="T3" fmla="*/ 2 h 6"/>
                  <a:gd name="T4" fmla="*/ 4 w 4"/>
                  <a:gd name="T5" fmla="*/ 2 h 6"/>
                  <a:gd name="T6" fmla="*/ 4 w 4"/>
                  <a:gd name="T7" fmla="*/ 2 h 6"/>
                  <a:gd name="T8" fmla="*/ 3 w 4"/>
                  <a:gd name="T9" fmla="*/ 2 h 6"/>
                  <a:gd name="T10" fmla="*/ 3 w 4"/>
                  <a:gd name="T11" fmla="*/ 0 h 6"/>
                  <a:gd name="T12" fmla="*/ 0 w 4"/>
                  <a:gd name="T13" fmla="*/ 0 h 6"/>
                  <a:gd name="T14" fmla="*/ 0 w 4"/>
                  <a:gd name="T15" fmla="*/ 6 h 6"/>
                  <a:gd name="T16" fmla="*/ 3 w 4"/>
                  <a:gd name="T17" fmla="*/ 6 h 6"/>
                  <a:gd name="T18" fmla="*/ 3 w 4"/>
                  <a:gd name="T19" fmla="*/ 6 h 6"/>
                  <a:gd name="T20" fmla="*/ 4 w 4"/>
                  <a:gd name="T21" fmla="*/ 6 h 6"/>
                  <a:gd name="T22" fmla="*/ 4 w 4"/>
                  <a:gd name="T23" fmla="*/ 5 h 6"/>
                  <a:gd name="T24" fmla="*/ 4 w 4"/>
                  <a:gd name="T25" fmla="*/ 5 h 6"/>
                  <a:gd name="T26" fmla="*/ 4 w 4"/>
                  <a:gd name="T27" fmla="*/ 5 h 6"/>
                  <a:gd name="T28" fmla="*/ 4 w 4"/>
                  <a:gd name="T29" fmla="*/ 5 h 6"/>
                  <a:gd name="T30" fmla="*/ 3 w 4"/>
                  <a:gd name="T31" fmla="*/ 5 h 6"/>
                  <a:gd name="T32" fmla="*/ 3 w 4"/>
                  <a:gd name="T33" fmla="*/ 6 h 6"/>
                  <a:gd name="T34" fmla="*/ 1 w 4"/>
                  <a:gd name="T35" fmla="*/ 6 h 6"/>
                  <a:gd name="T36" fmla="*/ 1 w 4"/>
                  <a:gd name="T37" fmla="*/ 2 h 6"/>
                  <a:gd name="T38" fmla="*/ 3 w 4"/>
                  <a:gd name="T39" fmla="*/ 2 h 6"/>
                  <a:gd name="T40" fmla="*/ 3 w 4"/>
                  <a:gd name="T41" fmla="*/ 2 h 6"/>
                  <a:gd name="T42" fmla="*/ 4 w 4"/>
                  <a:gd name="T43" fmla="*/ 2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2"/>
                    </a:lnTo>
                    <a:lnTo>
                      <a:pt x="4" y="2"/>
                    </a:lnTo>
                    <a:lnTo>
                      <a:pt x="4" y="2"/>
                    </a:lnTo>
                    <a:lnTo>
                      <a:pt x="3" y="2"/>
                    </a:lnTo>
                    <a:lnTo>
                      <a:pt x="3" y="0"/>
                    </a:lnTo>
                    <a:lnTo>
                      <a:pt x="0" y="0"/>
                    </a:lnTo>
                    <a:lnTo>
                      <a:pt x="0" y="6"/>
                    </a:lnTo>
                    <a:lnTo>
                      <a:pt x="3" y="6"/>
                    </a:lnTo>
                    <a:lnTo>
                      <a:pt x="3" y="6"/>
                    </a:lnTo>
                    <a:lnTo>
                      <a:pt x="4" y="6"/>
                    </a:lnTo>
                    <a:lnTo>
                      <a:pt x="4" y="5"/>
                    </a:lnTo>
                    <a:lnTo>
                      <a:pt x="4" y="5"/>
                    </a:lnTo>
                    <a:lnTo>
                      <a:pt x="4" y="5"/>
                    </a:lnTo>
                    <a:close/>
                    <a:moveTo>
                      <a:pt x="4" y="5"/>
                    </a:moveTo>
                    <a:lnTo>
                      <a:pt x="3" y="5"/>
                    </a:lnTo>
                    <a:lnTo>
                      <a:pt x="3" y="6"/>
                    </a:lnTo>
                    <a:lnTo>
                      <a:pt x="1" y="6"/>
                    </a:lnTo>
                    <a:lnTo>
                      <a:pt x="1" y="2"/>
                    </a:lnTo>
                    <a:lnTo>
                      <a:pt x="3" y="2"/>
                    </a:lnTo>
                    <a:lnTo>
                      <a:pt x="3" y="2"/>
                    </a:lnTo>
                    <a:lnTo>
                      <a:pt x="4" y="2"/>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3" name="Freeform 501"/>
              <p:cNvSpPr>
                <a:spLocks/>
              </p:cNvSpPr>
              <p:nvPr/>
            </p:nvSpPr>
            <p:spPr bwMode="auto">
              <a:xfrm>
                <a:off x="2023033" y="4805217"/>
                <a:ext cx="14946" cy="7473"/>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4" name="Freeform 502"/>
              <p:cNvSpPr>
                <a:spLocks/>
              </p:cNvSpPr>
              <p:nvPr/>
            </p:nvSpPr>
            <p:spPr bwMode="auto">
              <a:xfrm>
                <a:off x="2052925" y="4775325"/>
                <a:ext cx="14946" cy="44838"/>
              </a:xfrm>
              <a:custGeom>
                <a:avLst/>
                <a:gdLst>
                  <a:gd name="T0" fmla="*/ 2 w 2"/>
                  <a:gd name="T1" fmla="*/ 6 h 6"/>
                  <a:gd name="T2" fmla="*/ 2 w 2"/>
                  <a:gd name="T3" fmla="*/ 0 h 6"/>
                  <a:gd name="T4" fmla="*/ 1 w 2"/>
                  <a:gd name="T5" fmla="*/ 0 h 6"/>
                  <a:gd name="T6" fmla="*/ 1 w 2"/>
                  <a:gd name="T7" fmla="*/ 2 h 6"/>
                  <a:gd name="T8" fmla="*/ 1 w 2"/>
                  <a:gd name="T9" fmla="*/ 2 h 6"/>
                  <a:gd name="T10" fmla="*/ 1 w 2"/>
                  <a:gd name="T11" fmla="*/ 2 h 6"/>
                  <a:gd name="T12" fmla="*/ 0 w 2"/>
                  <a:gd name="T13" fmla="*/ 2 h 6"/>
                  <a:gd name="T14" fmla="*/ 0 w 2"/>
                  <a:gd name="T15" fmla="*/ 3 h 6"/>
                  <a:gd name="T16" fmla="*/ 1 w 2"/>
                  <a:gd name="T17" fmla="*/ 3 h 6"/>
                  <a:gd name="T18" fmla="*/ 1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2"/>
                    </a:lnTo>
                    <a:lnTo>
                      <a:pt x="1" y="2"/>
                    </a:lnTo>
                    <a:lnTo>
                      <a:pt x="1" y="2"/>
                    </a:lnTo>
                    <a:lnTo>
                      <a:pt x="0" y="2"/>
                    </a:lnTo>
                    <a:lnTo>
                      <a:pt x="0" y="3"/>
                    </a:lnTo>
                    <a:lnTo>
                      <a:pt x="1" y="3"/>
                    </a:lnTo>
                    <a:lnTo>
                      <a:pt x="1"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5" name="Freeform 503"/>
              <p:cNvSpPr>
                <a:spLocks/>
              </p:cNvSpPr>
              <p:nvPr/>
            </p:nvSpPr>
            <p:spPr bwMode="auto">
              <a:xfrm>
                <a:off x="2082817" y="4820163"/>
                <a:ext cx="0"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6" name="Freeform 504"/>
              <p:cNvSpPr>
                <a:spLocks noEditPoints="1"/>
              </p:cNvSpPr>
              <p:nvPr/>
            </p:nvSpPr>
            <p:spPr bwMode="auto">
              <a:xfrm>
                <a:off x="2090290" y="4775325"/>
                <a:ext cx="29892" cy="44838"/>
              </a:xfrm>
              <a:custGeom>
                <a:avLst/>
                <a:gdLst>
                  <a:gd name="T0" fmla="*/ 4 w 4"/>
                  <a:gd name="T1" fmla="*/ 5 h 6"/>
                  <a:gd name="T2" fmla="*/ 4 w 4"/>
                  <a:gd name="T3" fmla="*/ 2 h 6"/>
                  <a:gd name="T4" fmla="*/ 4 w 4"/>
                  <a:gd name="T5" fmla="*/ 2 h 6"/>
                  <a:gd name="T6" fmla="*/ 4 w 4"/>
                  <a:gd name="T7" fmla="*/ 0 h 6"/>
                  <a:gd name="T8" fmla="*/ 2 w 4"/>
                  <a:gd name="T9" fmla="*/ 0 h 6"/>
                  <a:gd name="T10" fmla="*/ 2 w 4"/>
                  <a:gd name="T11" fmla="*/ 2 h 6"/>
                  <a:gd name="T12" fmla="*/ 0 w 4"/>
                  <a:gd name="T13" fmla="*/ 2 h 6"/>
                  <a:gd name="T14" fmla="*/ 0 w 4"/>
                  <a:gd name="T15" fmla="*/ 3 h 6"/>
                  <a:gd name="T16" fmla="*/ 2 w 4"/>
                  <a:gd name="T17" fmla="*/ 3 h 6"/>
                  <a:gd name="T18" fmla="*/ 2 w 4"/>
                  <a:gd name="T19" fmla="*/ 4 h 6"/>
                  <a:gd name="T20" fmla="*/ 4 w 4"/>
                  <a:gd name="T21" fmla="*/ 4 h 6"/>
                  <a:gd name="T22" fmla="*/ 4 w 4"/>
                  <a:gd name="T23" fmla="*/ 5 h 6"/>
                  <a:gd name="T24" fmla="*/ 3 w 4"/>
                  <a:gd name="T25" fmla="*/ 5 h 6"/>
                  <a:gd name="T26" fmla="*/ 3 w 4"/>
                  <a:gd name="T27" fmla="*/ 6 h 6"/>
                  <a:gd name="T28" fmla="*/ 2 w 4"/>
                  <a:gd name="T29" fmla="*/ 6 h 6"/>
                  <a:gd name="T30" fmla="*/ 2 w 4"/>
                  <a:gd name="T31" fmla="*/ 6 h 6"/>
                  <a:gd name="T32" fmla="*/ 3 w 4"/>
                  <a:gd name="T33" fmla="*/ 6 h 6"/>
                  <a:gd name="T34" fmla="*/ 3 w 4"/>
                  <a:gd name="T35" fmla="*/ 6 h 6"/>
                  <a:gd name="T36" fmla="*/ 4 w 4"/>
                  <a:gd name="T37" fmla="*/ 6 h 6"/>
                  <a:gd name="T38" fmla="*/ 4 w 4"/>
                  <a:gd name="T39" fmla="*/ 5 h 6"/>
                  <a:gd name="T40" fmla="*/ 4 w 4"/>
                  <a:gd name="T41" fmla="*/ 5 h 6"/>
                  <a:gd name="T42" fmla="*/ 4 w 4"/>
                  <a:gd name="T43" fmla="*/ 5 h 6"/>
                  <a:gd name="T44" fmla="*/ 4 w 4"/>
                  <a:gd name="T45" fmla="*/ 3 h 6"/>
                  <a:gd name="T46" fmla="*/ 2 w 4"/>
                  <a:gd name="T47" fmla="*/ 3 h 6"/>
                  <a:gd name="T48" fmla="*/ 2 w 4"/>
                  <a:gd name="T49" fmla="*/ 2 h 6"/>
                  <a:gd name="T50" fmla="*/ 4 w 4"/>
                  <a:gd name="T51" fmla="*/ 2 h 6"/>
                  <a:gd name="T52" fmla="*/ 4 w 4"/>
                  <a:gd name="T53" fmla="*/ 3 h 6"/>
                  <a:gd name="T54" fmla="*/ 4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5"/>
                    </a:moveTo>
                    <a:lnTo>
                      <a:pt x="4" y="2"/>
                    </a:lnTo>
                    <a:lnTo>
                      <a:pt x="4" y="2"/>
                    </a:lnTo>
                    <a:lnTo>
                      <a:pt x="4" y="0"/>
                    </a:lnTo>
                    <a:lnTo>
                      <a:pt x="2" y="0"/>
                    </a:lnTo>
                    <a:lnTo>
                      <a:pt x="2" y="2"/>
                    </a:lnTo>
                    <a:lnTo>
                      <a:pt x="0" y="2"/>
                    </a:lnTo>
                    <a:lnTo>
                      <a:pt x="0" y="3"/>
                    </a:lnTo>
                    <a:lnTo>
                      <a:pt x="2" y="3"/>
                    </a:lnTo>
                    <a:lnTo>
                      <a:pt x="2" y="4"/>
                    </a:lnTo>
                    <a:lnTo>
                      <a:pt x="4" y="4"/>
                    </a:lnTo>
                    <a:lnTo>
                      <a:pt x="4" y="5"/>
                    </a:lnTo>
                    <a:lnTo>
                      <a:pt x="3" y="5"/>
                    </a:lnTo>
                    <a:lnTo>
                      <a:pt x="3" y="6"/>
                    </a:lnTo>
                    <a:lnTo>
                      <a:pt x="2" y="6"/>
                    </a:lnTo>
                    <a:lnTo>
                      <a:pt x="2" y="6"/>
                    </a:lnTo>
                    <a:lnTo>
                      <a:pt x="3" y="6"/>
                    </a:lnTo>
                    <a:lnTo>
                      <a:pt x="3" y="6"/>
                    </a:lnTo>
                    <a:lnTo>
                      <a:pt x="4" y="6"/>
                    </a:lnTo>
                    <a:lnTo>
                      <a:pt x="4" y="5"/>
                    </a:lnTo>
                    <a:lnTo>
                      <a:pt x="4" y="5"/>
                    </a:lnTo>
                    <a:lnTo>
                      <a:pt x="4" y="5"/>
                    </a:lnTo>
                    <a:close/>
                    <a:moveTo>
                      <a:pt x="4" y="3"/>
                    </a:moveTo>
                    <a:lnTo>
                      <a:pt x="2" y="3"/>
                    </a:lnTo>
                    <a:lnTo>
                      <a:pt x="2" y="2"/>
                    </a:lnTo>
                    <a:lnTo>
                      <a:pt x="4" y="2"/>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7" name="Freeform 505"/>
              <p:cNvSpPr>
                <a:spLocks noEditPoints="1"/>
              </p:cNvSpPr>
              <p:nvPr/>
            </p:nvSpPr>
            <p:spPr bwMode="auto">
              <a:xfrm>
                <a:off x="2135128" y="4775325"/>
                <a:ext cx="29892" cy="44838"/>
              </a:xfrm>
              <a:custGeom>
                <a:avLst/>
                <a:gdLst>
                  <a:gd name="T0" fmla="*/ 4 w 4"/>
                  <a:gd name="T1" fmla="*/ 6 h 6"/>
                  <a:gd name="T2" fmla="*/ 4 w 4"/>
                  <a:gd name="T3" fmla="*/ 4 h 6"/>
                  <a:gd name="T4" fmla="*/ 3 w 4"/>
                  <a:gd name="T5" fmla="*/ 4 h 6"/>
                  <a:gd name="T6" fmla="*/ 3 w 4"/>
                  <a:gd name="T7" fmla="*/ 3 h 6"/>
                  <a:gd name="T8" fmla="*/ 1 w 4"/>
                  <a:gd name="T9" fmla="*/ 3 h 6"/>
                  <a:gd name="T10" fmla="*/ 1 w 4"/>
                  <a:gd name="T11" fmla="*/ 2 h 6"/>
                  <a:gd name="T12" fmla="*/ 1 w 4"/>
                  <a:gd name="T13" fmla="*/ 2 h 6"/>
                  <a:gd name="T14" fmla="*/ 1 w 4"/>
                  <a:gd name="T15" fmla="*/ 2 h 6"/>
                  <a:gd name="T16" fmla="*/ 3 w 4"/>
                  <a:gd name="T17" fmla="*/ 2 h 6"/>
                  <a:gd name="T18" fmla="*/ 3 w 4"/>
                  <a:gd name="T19" fmla="*/ 0 h 6"/>
                  <a:gd name="T20" fmla="*/ 1 w 4"/>
                  <a:gd name="T21" fmla="*/ 0 h 6"/>
                  <a:gd name="T22" fmla="*/ 1 w 4"/>
                  <a:gd name="T23" fmla="*/ 2 h 6"/>
                  <a:gd name="T24" fmla="*/ 1 w 4"/>
                  <a:gd name="T25" fmla="*/ 2 h 6"/>
                  <a:gd name="T26" fmla="*/ 1 w 4"/>
                  <a:gd name="T27" fmla="*/ 2 h 6"/>
                  <a:gd name="T28" fmla="*/ 0 w 4"/>
                  <a:gd name="T29" fmla="*/ 2 h 6"/>
                  <a:gd name="T30" fmla="*/ 0 w 4"/>
                  <a:gd name="T31" fmla="*/ 6 h 6"/>
                  <a:gd name="T32" fmla="*/ 1 w 4"/>
                  <a:gd name="T33" fmla="*/ 6 h 6"/>
                  <a:gd name="T34" fmla="*/ 1 w 4"/>
                  <a:gd name="T35" fmla="*/ 6 h 6"/>
                  <a:gd name="T36" fmla="*/ 3 w 4"/>
                  <a:gd name="T37" fmla="*/ 6 h 6"/>
                  <a:gd name="T38" fmla="*/ 3 w 4"/>
                  <a:gd name="T39" fmla="*/ 6 h 6"/>
                  <a:gd name="T40" fmla="*/ 4 w 4"/>
                  <a:gd name="T41" fmla="*/ 6 h 6"/>
                  <a:gd name="T42" fmla="*/ 4 w 4"/>
                  <a:gd name="T43" fmla="*/ 6 h 6"/>
                  <a:gd name="T44" fmla="*/ 3 w 4"/>
                  <a:gd name="T45" fmla="*/ 6 h 6"/>
                  <a:gd name="T46" fmla="*/ 1 w 4"/>
                  <a:gd name="T47" fmla="*/ 6 h 6"/>
                  <a:gd name="T48" fmla="*/ 1 w 4"/>
                  <a:gd name="T49" fmla="*/ 4 h 6"/>
                  <a:gd name="T50" fmla="*/ 3 w 4"/>
                  <a:gd name="T51" fmla="*/ 4 h 6"/>
                  <a:gd name="T52" fmla="*/ 3 w 4"/>
                  <a:gd name="T53" fmla="*/ 6 h 6"/>
                  <a:gd name="T54" fmla="*/ 3 w 4"/>
                  <a:gd name="T5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6"/>
                    </a:moveTo>
                    <a:lnTo>
                      <a:pt x="4" y="4"/>
                    </a:lnTo>
                    <a:lnTo>
                      <a:pt x="3" y="4"/>
                    </a:lnTo>
                    <a:lnTo>
                      <a:pt x="3" y="3"/>
                    </a:lnTo>
                    <a:lnTo>
                      <a:pt x="1" y="3"/>
                    </a:lnTo>
                    <a:lnTo>
                      <a:pt x="1" y="2"/>
                    </a:lnTo>
                    <a:lnTo>
                      <a:pt x="1" y="2"/>
                    </a:lnTo>
                    <a:lnTo>
                      <a:pt x="1" y="2"/>
                    </a:lnTo>
                    <a:lnTo>
                      <a:pt x="3" y="2"/>
                    </a:lnTo>
                    <a:lnTo>
                      <a:pt x="3" y="0"/>
                    </a:lnTo>
                    <a:lnTo>
                      <a:pt x="1" y="0"/>
                    </a:lnTo>
                    <a:lnTo>
                      <a:pt x="1" y="2"/>
                    </a:lnTo>
                    <a:lnTo>
                      <a:pt x="1" y="2"/>
                    </a:lnTo>
                    <a:lnTo>
                      <a:pt x="1" y="2"/>
                    </a:lnTo>
                    <a:lnTo>
                      <a:pt x="0" y="2"/>
                    </a:lnTo>
                    <a:lnTo>
                      <a:pt x="0" y="6"/>
                    </a:lnTo>
                    <a:lnTo>
                      <a:pt x="1" y="6"/>
                    </a:lnTo>
                    <a:lnTo>
                      <a:pt x="1" y="6"/>
                    </a:lnTo>
                    <a:lnTo>
                      <a:pt x="3" y="6"/>
                    </a:lnTo>
                    <a:lnTo>
                      <a:pt x="3" y="6"/>
                    </a:lnTo>
                    <a:lnTo>
                      <a:pt x="4" y="6"/>
                    </a:lnTo>
                    <a:lnTo>
                      <a:pt x="4" y="6"/>
                    </a:lnTo>
                    <a:close/>
                    <a:moveTo>
                      <a:pt x="3" y="6"/>
                    </a:moveTo>
                    <a:lnTo>
                      <a:pt x="1" y="6"/>
                    </a:lnTo>
                    <a:lnTo>
                      <a:pt x="1" y="4"/>
                    </a:lnTo>
                    <a:lnTo>
                      <a:pt x="3" y="4"/>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8" name="Freeform 506"/>
              <p:cNvSpPr>
                <a:spLocks/>
              </p:cNvSpPr>
              <p:nvPr/>
            </p:nvSpPr>
            <p:spPr bwMode="auto">
              <a:xfrm>
                <a:off x="2172493" y="4775325"/>
                <a:ext cx="29892" cy="44838"/>
              </a:xfrm>
              <a:custGeom>
                <a:avLst/>
                <a:gdLst>
                  <a:gd name="T0" fmla="*/ 4 w 4"/>
                  <a:gd name="T1" fmla="*/ 3 h 6"/>
                  <a:gd name="T2" fmla="*/ 4 w 4"/>
                  <a:gd name="T3" fmla="*/ 0 h 6"/>
                  <a:gd name="T4" fmla="*/ 0 w 4"/>
                  <a:gd name="T5" fmla="*/ 0 h 6"/>
                  <a:gd name="T6" fmla="*/ 0 w 4"/>
                  <a:gd name="T7" fmla="*/ 2 h 6"/>
                  <a:gd name="T8" fmla="*/ 3 w 4"/>
                  <a:gd name="T9" fmla="*/ 2 h 6"/>
                  <a:gd name="T10" fmla="*/ 3 w 4"/>
                  <a:gd name="T11" fmla="*/ 3 h 6"/>
                  <a:gd name="T12" fmla="*/ 3 w 4"/>
                  <a:gd name="T13" fmla="*/ 3 h 6"/>
                  <a:gd name="T14" fmla="*/ 3 w 4"/>
                  <a:gd name="T15" fmla="*/ 5 h 6"/>
                  <a:gd name="T16" fmla="*/ 1 w 4"/>
                  <a:gd name="T17" fmla="*/ 5 h 6"/>
                  <a:gd name="T18" fmla="*/ 1 w 4"/>
                  <a:gd name="T19" fmla="*/ 6 h 6"/>
                  <a:gd name="T20" fmla="*/ 3 w 4"/>
                  <a:gd name="T21" fmla="*/ 6 h 6"/>
                  <a:gd name="T22" fmla="*/ 3 w 4"/>
                  <a:gd name="T23" fmla="*/ 5 h 6"/>
                  <a:gd name="T24" fmla="*/ 3 w 4"/>
                  <a:gd name="T25" fmla="*/ 5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2"/>
                    </a:lnTo>
                    <a:lnTo>
                      <a:pt x="3" y="2"/>
                    </a:lnTo>
                    <a:lnTo>
                      <a:pt x="3" y="3"/>
                    </a:lnTo>
                    <a:lnTo>
                      <a:pt x="3" y="3"/>
                    </a:lnTo>
                    <a:lnTo>
                      <a:pt x="3" y="5"/>
                    </a:lnTo>
                    <a:lnTo>
                      <a:pt x="1" y="5"/>
                    </a:lnTo>
                    <a:lnTo>
                      <a:pt x="1" y="6"/>
                    </a:lnTo>
                    <a:lnTo>
                      <a:pt x="3" y="6"/>
                    </a:lnTo>
                    <a:lnTo>
                      <a:pt x="3" y="5"/>
                    </a:lnTo>
                    <a:lnTo>
                      <a:pt x="3" y="5"/>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69" name="Freeform 507"/>
              <p:cNvSpPr>
                <a:spLocks noEditPoints="1"/>
              </p:cNvSpPr>
              <p:nvPr/>
            </p:nvSpPr>
            <p:spPr bwMode="auto">
              <a:xfrm>
                <a:off x="1873573" y="4857528"/>
                <a:ext cx="29892" cy="37365"/>
              </a:xfrm>
              <a:custGeom>
                <a:avLst/>
                <a:gdLst>
                  <a:gd name="T0" fmla="*/ 4 w 4"/>
                  <a:gd name="T1" fmla="*/ 4 h 5"/>
                  <a:gd name="T2" fmla="*/ 4 w 4"/>
                  <a:gd name="T3" fmla="*/ 1 h 5"/>
                  <a:gd name="T4" fmla="*/ 3 w 4"/>
                  <a:gd name="T5" fmla="*/ 1 h 5"/>
                  <a:gd name="T6" fmla="*/ 3 w 4"/>
                  <a:gd name="T7" fmla="*/ 1 h 5"/>
                  <a:gd name="T8" fmla="*/ 2 w 4"/>
                  <a:gd name="T9" fmla="*/ 1 h 5"/>
                  <a:gd name="T10" fmla="*/ 2 w 4"/>
                  <a:gd name="T11" fmla="*/ 0 h 5"/>
                  <a:gd name="T12" fmla="*/ 0 w 4"/>
                  <a:gd name="T13" fmla="*/ 0 h 5"/>
                  <a:gd name="T14" fmla="*/ 0 w 4"/>
                  <a:gd name="T15" fmla="*/ 5 h 5"/>
                  <a:gd name="T16" fmla="*/ 2 w 4"/>
                  <a:gd name="T17" fmla="*/ 5 h 5"/>
                  <a:gd name="T18" fmla="*/ 2 w 4"/>
                  <a:gd name="T19" fmla="*/ 5 h 5"/>
                  <a:gd name="T20" fmla="*/ 3 w 4"/>
                  <a:gd name="T21" fmla="*/ 5 h 5"/>
                  <a:gd name="T22" fmla="*/ 3 w 4"/>
                  <a:gd name="T23" fmla="*/ 4 h 5"/>
                  <a:gd name="T24" fmla="*/ 4 w 4"/>
                  <a:gd name="T25" fmla="*/ 4 h 5"/>
                  <a:gd name="T26" fmla="*/ 4 w 4"/>
                  <a:gd name="T27" fmla="*/ 4 h 5"/>
                  <a:gd name="T28" fmla="*/ 3 w 4"/>
                  <a:gd name="T29" fmla="*/ 4 h 5"/>
                  <a:gd name="T30" fmla="*/ 2 w 4"/>
                  <a:gd name="T31" fmla="*/ 4 h 5"/>
                  <a:gd name="T32" fmla="*/ 2 w 4"/>
                  <a:gd name="T33" fmla="*/ 5 h 5"/>
                  <a:gd name="T34" fmla="*/ 0 w 4"/>
                  <a:gd name="T35" fmla="*/ 5 h 5"/>
                  <a:gd name="T36" fmla="*/ 0 w 4"/>
                  <a:gd name="T37" fmla="*/ 1 h 5"/>
                  <a:gd name="T38" fmla="*/ 2 w 4"/>
                  <a:gd name="T39" fmla="*/ 1 h 5"/>
                  <a:gd name="T40" fmla="*/ 2 w 4"/>
                  <a:gd name="T41" fmla="*/ 1 h 5"/>
                  <a:gd name="T42" fmla="*/ 3 w 4"/>
                  <a:gd name="T43" fmla="*/ 1 h 5"/>
                  <a:gd name="T44" fmla="*/ 3 w 4"/>
                  <a:gd name="T45" fmla="*/ 4 h 5"/>
                  <a:gd name="T46" fmla="*/ 3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1"/>
                    </a:lnTo>
                    <a:lnTo>
                      <a:pt x="3" y="1"/>
                    </a:lnTo>
                    <a:lnTo>
                      <a:pt x="3" y="1"/>
                    </a:lnTo>
                    <a:lnTo>
                      <a:pt x="2" y="1"/>
                    </a:lnTo>
                    <a:lnTo>
                      <a:pt x="2" y="0"/>
                    </a:lnTo>
                    <a:lnTo>
                      <a:pt x="0" y="0"/>
                    </a:lnTo>
                    <a:lnTo>
                      <a:pt x="0" y="5"/>
                    </a:lnTo>
                    <a:lnTo>
                      <a:pt x="2" y="5"/>
                    </a:lnTo>
                    <a:lnTo>
                      <a:pt x="2" y="5"/>
                    </a:lnTo>
                    <a:lnTo>
                      <a:pt x="3" y="5"/>
                    </a:lnTo>
                    <a:lnTo>
                      <a:pt x="3" y="4"/>
                    </a:lnTo>
                    <a:lnTo>
                      <a:pt x="4" y="4"/>
                    </a:lnTo>
                    <a:lnTo>
                      <a:pt x="4" y="4"/>
                    </a:lnTo>
                    <a:close/>
                    <a:moveTo>
                      <a:pt x="3" y="4"/>
                    </a:moveTo>
                    <a:lnTo>
                      <a:pt x="2" y="4"/>
                    </a:lnTo>
                    <a:lnTo>
                      <a:pt x="2" y="5"/>
                    </a:lnTo>
                    <a:lnTo>
                      <a:pt x="0" y="5"/>
                    </a:lnTo>
                    <a:lnTo>
                      <a:pt x="0" y="1"/>
                    </a:lnTo>
                    <a:lnTo>
                      <a:pt x="2" y="1"/>
                    </a:lnTo>
                    <a:lnTo>
                      <a:pt x="2"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0" name="Freeform 508"/>
              <p:cNvSpPr>
                <a:spLocks/>
              </p:cNvSpPr>
              <p:nvPr/>
            </p:nvSpPr>
            <p:spPr bwMode="auto">
              <a:xfrm>
                <a:off x="1910938" y="4857528"/>
                <a:ext cx="29892" cy="37365"/>
              </a:xfrm>
              <a:custGeom>
                <a:avLst/>
                <a:gdLst>
                  <a:gd name="T0" fmla="*/ 4 w 4"/>
                  <a:gd name="T1" fmla="*/ 5 h 5"/>
                  <a:gd name="T2" fmla="*/ 4 w 4"/>
                  <a:gd name="T3" fmla="*/ 4 h 5"/>
                  <a:gd name="T4" fmla="*/ 3 w 4"/>
                  <a:gd name="T5" fmla="*/ 4 h 5"/>
                  <a:gd name="T6" fmla="*/ 3 w 4"/>
                  <a:gd name="T7" fmla="*/ 5 h 5"/>
                  <a:gd name="T8" fmla="*/ 1 w 4"/>
                  <a:gd name="T9" fmla="*/ 5 h 5"/>
                  <a:gd name="T10" fmla="*/ 1 w 4"/>
                  <a:gd name="T11" fmla="*/ 1 h 5"/>
                  <a:gd name="T12" fmla="*/ 3 w 4"/>
                  <a:gd name="T13" fmla="*/ 1 h 5"/>
                  <a:gd name="T14" fmla="*/ 3 w 4"/>
                  <a:gd name="T15" fmla="*/ 1 h 5"/>
                  <a:gd name="T16" fmla="*/ 4 w 4"/>
                  <a:gd name="T17" fmla="*/ 1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4"/>
                    </a:lnTo>
                    <a:lnTo>
                      <a:pt x="3" y="4"/>
                    </a:lnTo>
                    <a:lnTo>
                      <a:pt x="3" y="5"/>
                    </a:lnTo>
                    <a:lnTo>
                      <a:pt x="1" y="5"/>
                    </a:lnTo>
                    <a:lnTo>
                      <a:pt x="1" y="1"/>
                    </a:lnTo>
                    <a:lnTo>
                      <a:pt x="3" y="1"/>
                    </a:lnTo>
                    <a:lnTo>
                      <a:pt x="3" y="1"/>
                    </a:lnTo>
                    <a:lnTo>
                      <a:pt x="4" y="1"/>
                    </a:ln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1" name="Freeform 509"/>
              <p:cNvSpPr>
                <a:spLocks noEditPoints="1"/>
              </p:cNvSpPr>
              <p:nvPr/>
            </p:nvSpPr>
            <p:spPr bwMode="auto">
              <a:xfrm>
                <a:off x="1948303" y="4857528"/>
                <a:ext cx="29892" cy="37365"/>
              </a:xfrm>
              <a:custGeom>
                <a:avLst/>
                <a:gdLst>
                  <a:gd name="T0" fmla="*/ 4 w 4"/>
                  <a:gd name="T1" fmla="*/ 5 h 5"/>
                  <a:gd name="T2" fmla="*/ 4 w 4"/>
                  <a:gd name="T3" fmla="*/ 3 h 5"/>
                  <a:gd name="T4" fmla="*/ 4 w 4"/>
                  <a:gd name="T5" fmla="*/ 3 h 5"/>
                  <a:gd name="T6" fmla="*/ 4 w 4"/>
                  <a:gd name="T7" fmla="*/ 1 h 5"/>
                  <a:gd name="T8" fmla="*/ 3 w 4"/>
                  <a:gd name="T9" fmla="*/ 1 h 5"/>
                  <a:gd name="T10" fmla="*/ 3 w 4"/>
                  <a:gd name="T11" fmla="*/ 0 h 5"/>
                  <a:gd name="T12" fmla="*/ 2 w 4"/>
                  <a:gd name="T13" fmla="*/ 0 h 5"/>
                  <a:gd name="T14" fmla="*/ 2 w 4"/>
                  <a:gd name="T15" fmla="*/ 1 h 5"/>
                  <a:gd name="T16" fmla="*/ 1 w 4"/>
                  <a:gd name="T17" fmla="*/ 1 h 5"/>
                  <a:gd name="T18" fmla="*/ 1 w 4"/>
                  <a:gd name="T19" fmla="*/ 3 h 5"/>
                  <a:gd name="T20" fmla="*/ 0 w 4"/>
                  <a:gd name="T21" fmla="*/ 3 h 5"/>
                  <a:gd name="T22" fmla="*/ 0 w 4"/>
                  <a:gd name="T23" fmla="*/ 5 h 5"/>
                  <a:gd name="T24" fmla="*/ 1 w 4"/>
                  <a:gd name="T25" fmla="*/ 5 h 5"/>
                  <a:gd name="T26" fmla="*/ 1 w 4"/>
                  <a:gd name="T27" fmla="*/ 4 h 5"/>
                  <a:gd name="T28" fmla="*/ 4 w 4"/>
                  <a:gd name="T29" fmla="*/ 4 h 5"/>
                  <a:gd name="T30" fmla="*/ 4 w 4"/>
                  <a:gd name="T31" fmla="*/ 5 h 5"/>
                  <a:gd name="T32" fmla="*/ 4 w 4"/>
                  <a:gd name="T33" fmla="*/ 5 h 5"/>
                  <a:gd name="T34" fmla="*/ 4 w 4"/>
                  <a:gd name="T35" fmla="*/ 5 h 5"/>
                  <a:gd name="T36" fmla="*/ 3 w 4"/>
                  <a:gd name="T37" fmla="*/ 3 h 5"/>
                  <a:gd name="T38" fmla="*/ 2 w 4"/>
                  <a:gd name="T39" fmla="*/ 3 h 5"/>
                  <a:gd name="T40" fmla="*/ 2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4" y="3"/>
                    </a:lnTo>
                    <a:lnTo>
                      <a:pt x="4" y="1"/>
                    </a:lnTo>
                    <a:lnTo>
                      <a:pt x="3" y="1"/>
                    </a:lnTo>
                    <a:lnTo>
                      <a:pt x="3" y="0"/>
                    </a:lnTo>
                    <a:lnTo>
                      <a:pt x="2" y="0"/>
                    </a:lnTo>
                    <a:lnTo>
                      <a:pt x="2" y="1"/>
                    </a:lnTo>
                    <a:lnTo>
                      <a:pt x="1" y="1"/>
                    </a:lnTo>
                    <a:lnTo>
                      <a:pt x="1" y="3"/>
                    </a:lnTo>
                    <a:lnTo>
                      <a:pt x="0" y="3"/>
                    </a:lnTo>
                    <a:lnTo>
                      <a:pt x="0" y="5"/>
                    </a:lnTo>
                    <a:lnTo>
                      <a:pt x="1" y="5"/>
                    </a:lnTo>
                    <a:lnTo>
                      <a:pt x="1" y="4"/>
                    </a:lnTo>
                    <a:lnTo>
                      <a:pt x="4" y="4"/>
                    </a:lnTo>
                    <a:lnTo>
                      <a:pt x="4" y="5"/>
                    </a:lnTo>
                    <a:lnTo>
                      <a:pt x="4" y="5"/>
                    </a:lnTo>
                    <a:lnTo>
                      <a:pt x="4" y="5"/>
                    </a:lnTo>
                    <a:close/>
                    <a:moveTo>
                      <a:pt x="3" y="3"/>
                    </a:moveTo>
                    <a:lnTo>
                      <a:pt x="2" y="3"/>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2" name="Freeform 510"/>
              <p:cNvSpPr>
                <a:spLocks/>
              </p:cNvSpPr>
              <p:nvPr/>
            </p:nvSpPr>
            <p:spPr bwMode="auto">
              <a:xfrm>
                <a:off x="2023033" y="4857528"/>
                <a:ext cx="14946" cy="37365"/>
              </a:xfrm>
              <a:custGeom>
                <a:avLst/>
                <a:gdLst>
                  <a:gd name="T0" fmla="*/ 2 w 2"/>
                  <a:gd name="T1" fmla="*/ 5 h 5"/>
                  <a:gd name="T2" fmla="*/ 2 w 2"/>
                  <a:gd name="T3" fmla="*/ 0 h 5"/>
                  <a:gd name="T4" fmla="*/ 1 w 2"/>
                  <a:gd name="T5" fmla="*/ 0 h 5"/>
                  <a:gd name="T6" fmla="*/ 1 w 2"/>
                  <a:gd name="T7" fmla="*/ 1 h 5"/>
                  <a:gd name="T8" fmla="*/ 0 w 2"/>
                  <a:gd name="T9" fmla="*/ 1 h 5"/>
                  <a:gd name="T10" fmla="*/ 0 w 2"/>
                  <a:gd name="T11" fmla="*/ 1 h 5"/>
                  <a:gd name="T12" fmla="*/ 0 w 2"/>
                  <a:gd name="T13" fmla="*/ 1 h 5"/>
                  <a:gd name="T14" fmla="*/ 0 w 2"/>
                  <a:gd name="T15" fmla="*/ 2 h 5"/>
                  <a:gd name="T16" fmla="*/ 0 w 2"/>
                  <a:gd name="T17" fmla="*/ 2 h 5"/>
                  <a:gd name="T18" fmla="*/ 0 w 2"/>
                  <a:gd name="T19" fmla="*/ 1 h 5"/>
                  <a:gd name="T20" fmla="*/ 1 w 2"/>
                  <a:gd name="T21" fmla="*/ 1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1"/>
                    </a:lnTo>
                    <a:lnTo>
                      <a:pt x="0" y="1"/>
                    </a:lnTo>
                    <a:lnTo>
                      <a:pt x="0" y="1"/>
                    </a:lnTo>
                    <a:lnTo>
                      <a:pt x="0" y="1"/>
                    </a:lnTo>
                    <a:lnTo>
                      <a:pt x="0" y="2"/>
                    </a:lnTo>
                    <a:lnTo>
                      <a:pt x="0" y="2"/>
                    </a:lnTo>
                    <a:lnTo>
                      <a:pt x="0" y="1"/>
                    </a:lnTo>
                    <a:lnTo>
                      <a:pt x="1" y="1"/>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3" name="Freeform 511"/>
              <p:cNvSpPr>
                <a:spLocks/>
              </p:cNvSpPr>
              <p:nvPr/>
            </p:nvSpPr>
            <p:spPr bwMode="auto">
              <a:xfrm>
                <a:off x="2045452" y="4857528"/>
                <a:ext cx="29892" cy="37365"/>
              </a:xfrm>
              <a:custGeom>
                <a:avLst/>
                <a:gdLst>
                  <a:gd name="T0" fmla="*/ 4 w 4"/>
                  <a:gd name="T1" fmla="*/ 5 h 5"/>
                  <a:gd name="T2" fmla="*/ 4 w 4"/>
                  <a:gd name="T3" fmla="*/ 2 h 5"/>
                  <a:gd name="T4" fmla="*/ 3 w 4"/>
                  <a:gd name="T5" fmla="*/ 2 h 5"/>
                  <a:gd name="T6" fmla="*/ 3 w 4"/>
                  <a:gd name="T7" fmla="*/ 1 h 5"/>
                  <a:gd name="T8" fmla="*/ 1 w 4"/>
                  <a:gd name="T9" fmla="*/ 1 h 5"/>
                  <a:gd name="T10" fmla="*/ 1 w 4"/>
                  <a:gd name="T11" fmla="*/ 1 h 5"/>
                  <a:gd name="T12" fmla="*/ 4 w 4"/>
                  <a:gd name="T13" fmla="*/ 1 h 5"/>
                  <a:gd name="T14" fmla="*/ 4 w 4"/>
                  <a:gd name="T15" fmla="*/ 0 h 5"/>
                  <a:gd name="T16" fmla="*/ 0 w 4"/>
                  <a:gd name="T17" fmla="*/ 0 h 5"/>
                  <a:gd name="T18" fmla="*/ 0 w 4"/>
                  <a:gd name="T19" fmla="*/ 2 h 5"/>
                  <a:gd name="T20" fmla="*/ 3 w 4"/>
                  <a:gd name="T21" fmla="*/ 2 h 5"/>
                  <a:gd name="T22" fmla="*/ 3 w 4"/>
                  <a:gd name="T23" fmla="*/ 5 h 5"/>
                  <a:gd name="T24" fmla="*/ 1 w 4"/>
                  <a:gd name="T25" fmla="*/ 5 h 5"/>
                  <a:gd name="T26" fmla="*/ 1 w 4"/>
                  <a:gd name="T27" fmla="*/ 4 h 5"/>
                  <a:gd name="T28" fmla="*/ 0 w 4"/>
                  <a:gd name="T29" fmla="*/ 4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2"/>
                    </a:lnTo>
                    <a:lnTo>
                      <a:pt x="3" y="2"/>
                    </a:lnTo>
                    <a:lnTo>
                      <a:pt x="3" y="1"/>
                    </a:lnTo>
                    <a:lnTo>
                      <a:pt x="1" y="1"/>
                    </a:lnTo>
                    <a:lnTo>
                      <a:pt x="1" y="1"/>
                    </a:lnTo>
                    <a:lnTo>
                      <a:pt x="4" y="1"/>
                    </a:lnTo>
                    <a:lnTo>
                      <a:pt x="4" y="0"/>
                    </a:lnTo>
                    <a:lnTo>
                      <a:pt x="0" y="0"/>
                    </a:lnTo>
                    <a:lnTo>
                      <a:pt x="0" y="2"/>
                    </a:lnTo>
                    <a:lnTo>
                      <a:pt x="3" y="2"/>
                    </a:lnTo>
                    <a:lnTo>
                      <a:pt x="3" y="5"/>
                    </a:lnTo>
                    <a:lnTo>
                      <a:pt x="1" y="5"/>
                    </a:lnTo>
                    <a:lnTo>
                      <a:pt x="1" y="4"/>
                    </a:lnTo>
                    <a:lnTo>
                      <a:pt x="0" y="4"/>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4" name="Freeform 512"/>
              <p:cNvSpPr>
                <a:spLocks/>
              </p:cNvSpPr>
              <p:nvPr/>
            </p:nvSpPr>
            <p:spPr bwMode="auto">
              <a:xfrm>
                <a:off x="2082817" y="4894893"/>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5" name="Freeform 513"/>
              <p:cNvSpPr>
                <a:spLocks noEditPoints="1"/>
              </p:cNvSpPr>
              <p:nvPr/>
            </p:nvSpPr>
            <p:spPr bwMode="auto">
              <a:xfrm>
                <a:off x="2105236" y="4857528"/>
                <a:ext cx="29892" cy="37365"/>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2 w 4"/>
                  <a:gd name="T29" fmla="*/ 5 h 5"/>
                  <a:gd name="T30" fmla="*/ 0 w 4"/>
                  <a:gd name="T31" fmla="*/ 5 h 5"/>
                  <a:gd name="T32" fmla="*/ 0 w 4"/>
                  <a:gd name="T33" fmla="*/ 1 h 5"/>
                  <a:gd name="T34" fmla="*/ 2 w 4"/>
                  <a:gd name="T35" fmla="*/ 1 h 5"/>
                  <a:gd name="T36" fmla="*/ 2 w 4"/>
                  <a:gd name="T37" fmla="*/ 5 h 5"/>
                  <a:gd name="T38" fmla="*/ 2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6" name="Freeform 514"/>
              <p:cNvSpPr>
                <a:spLocks noEditPoints="1"/>
              </p:cNvSpPr>
              <p:nvPr/>
            </p:nvSpPr>
            <p:spPr bwMode="auto">
              <a:xfrm>
                <a:off x="2142601" y="4857528"/>
                <a:ext cx="29892" cy="37365"/>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3 w 4"/>
                  <a:gd name="T29" fmla="*/ 5 h 5"/>
                  <a:gd name="T30" fmla="*/ 0 w 4"/>
                  <a:gd name="T31" fmla="*/ 5 h 5"/>
                  <a:gd name="T32" fmla="*/ 0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7" name="Freeform 515"/>
              <p:cNvSpPr>
                <a:spLocks noEditPoints="1"/>
              </p:cNvSpPr>
              <p:nvPr/>
            </p:nvSpPr>
            <p:spPr bwMode="auto">
              <a:xfrm>
                <a:off x="2179966" y="4857528"/>
                <a:ext cx="29892" cy="37365"/>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8" name="Freeform 516"/>
              <p:cNvSpPr>
                <a:spLocks/>
              </p:cNvSpPr>
              <p:nvPr/>
            </p:nvSpPr>
            <p:spPr bwMode="auto">
              <a:xfrm>
                <a:off x="2404156" y="4775325"/>
                <a:ext cx="29892" cy="44838"/>
              </a:xfrm>
              <a:custGeom>
                <a:avLst/>
                <a:gdLst>
                  <a:gd name="T0" fmla="*/ 4 w 4"/>
                  <a:gd name="T1" fmla="*/ 2 h 6"/>
                  <a:gd name="T2" fmla="*/ 4 w 4"/>
                  <a:gd name="T3" fmla="*/ 0 h 6"/>
                  <a:gd name="T4" fmla="*/ 0 w 4"/>
                  <a:gd name="T5" fmla="*/ 0 h 6"/>
                  <a:gd name="T6" fmla="*/ 0 w 4"/>
                  <a:gd name="T7" fmla="*/ 2 h 6"/>
                  <a:gd name="T8" fmla="*/ 2 w 4"/>
                  <a:gd name="T9" fmla="*/ 2 h 6"/>
                  <a:gd name="T10" fmla="*/ 2 w 4"/>
                  <a:gd name="T11" fmla="*/ 6 h 6"/>
                  <a:gd name="T12" fmla="*/ 2 w 4"/>
                  <a:gd name="T13" fmla="*/ 6 h 6"/>
                  <a:gd name="T14" fmla="*/ 2 w 4"/>
                  <a:gd name="T15" fmla="*/ 2 h 6"/>
                  <a:gd name="T16" fmla="*/ 4 w 4"/>
                  <a:gd name="T17" fmla="*/ 2 h 6"/>
                  <a:gd name="T18" fmla="*/ 4 w 4"/>
                  <a:gd name="T19"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2"/>
                    </a:moveTo>
                    <a:lnTo>
                      <a:pt x="4" y="0"/>
                    </a:lnTo>
                    <a:lnTo>
                      <a:pt x="0" y="0"/>
                    </a:lnTo>
                    <a:lnTo>
                      <a:pt x="0" y="2"/>
                    </a:lnTo>
                    <a:lnTo>
                      <a:pt x="2" y="2"/>
                    </a:lnTo>
                    <a:lnTo>
                      <a:pt x="2" y="6"/>
                    </a:lnTo>
                    <a:lnTo>
                      <a:pt x="2" y="6"/>
                    </a:lnTo>
                    <a:lnTo>
                      <a:pt x="2"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79" name="Freeform 517"/>
              <p:cNvSpPr>
                <a:spLocks/>
              </p:cNvSpPr>
              <p:nvPr/>
            </p:nvSpPr>
            <p:spPr bwMode="auto">
              <a:xfrm>
                <a:off x="2441521" y="4775325"/>
                <a:ext cx="29892" cy="44838"/>
              </a:xfrm>
              <a:custGeom>
                <a:avLst/>
                <a:gdLst>
                  <a:gd name="T0" fmla="*/ 4 w 4"/>
                  <a:gd name="T1" fmla="*/ 2 h 6"/>
                  <a:gd name="T2" fmla="*/ 4 w 4"/>
                  <a:gd name="T3" fmla="*/ 0 h 6"/>
                  <a:gd name="T4" fmla="*/ 0 w 4"/>
                  <a:gd name="T5" fmla="*/ 0 h 6"/>
                  <a:gd name="T6" fmla="*/ 0 w 4"/>
                  <a:gd name="T7" fmla="*/ 2 h 6"/>
                  <a:gd name="T8" fmla="*/ 2 w 4"/>
                  <a:gd name="T9" fmla="*/ 2 h 6"/>
                  <a:gd name="T10" fmla="*/ 2 w 4"/>
                  <a:gd name="T11" fmla="*/ 6 h 6"/>
                  <a:gd name="T12" fmla="*/ 3 w 4"/>
                  <a:gd name="T13" fmla="*/ 6 h 6"/>
                  <a:gd name="T14" fmla="*/ 3 w 4"/>
                  <a:gd name="T15" fmla="*/ 2 h 6"/>
                  <a:gd name="T16" fmla="*/ 4 w 4"/>
                  <a:gd name="T17" fmla="*/ 2 h 6"/>
                  <a:gd name="T18" fmla="*/ 4 w 4"/>
                  <a:gd name="T19"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2"/>
                    </a:moveTo>
                    <a:lnTo>
                      <a:pt x="4" y="0"/>
                    </a:lnTo>
                    <a:lnTo>
                      <a:pt x="0" y="0"/>
                    </a:lnTo>
                    <a:lnTo>
                      <a:pt x="0" y="2"/>
                    </a:lnTo>
                    <a:lnTo>
                      <a:pt x="2" y="2"/>
                    </a:lnTo>
                    <a:lnTo>
                      <a:pt x="2" y="6"/>
                    </a:lnTo>
                    <a:lnTo>
                      <a:pt x="3" y="6"/>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0" name="Freeform 518"/>
              <p:cNvSpPr>
                <a:spLocks noEditPoints="1"/>
              </p:cNvSpPr>
              <p:nvPr/>
            </p:nvSpPr>
            <p:spPr bwMode="auto">
              <a:xfrm>
                <a:off x="2486359" y="4775325"/>
                <a:ext cx="22419" cy="44838"/>
              </a:xfrm>
              <a:custGeom>
                <a:avLst/>
                <a:gdLst>
                  <a:gd name="T0" fmla="*/ 3 w 3"/>
                  <a:gd name="T1" fmla="*/ 5 h 6"/>
                  <a:gd name="T2" fmla="*/ 3 w 3"/>
                  <a:gd name="T3" fmla="*/ 2 h 6"/>
                  <a:gd name="T4" fmla="*/ 3 w 3"/>
                  <a:gd name="T5" fmla="*/ 2 h 6"/>
                  <a:gd name="T6" fmla="*/ 3 w 3"/>
                  <a:gd name="T7" fmla="*/ 2 h 6"/>
                  <a:gd name="T8" fmla="*/ 2 w 3"/>
                  <a:gd name="T9" fmla="*/ 2 h 6"/>
                  <a:gd name="T10" fmla="*/ 2 w 3"/>
                  <a:gd name="T11" fmla="*/ 0 h 6"/>
                  <a:gd name="T12" fmla="*/ 0 w 3"/>
                  <a:gd name="T13" fmla="*/ 0 h 6"/>
                  <a:gd name="T14" fmla="*/ 0 w 3"/>
                  <a:gd name="T15" fmla="*/ 6 h 6"/>
                  <a:gd name="T16" fmla="*/ 2 w 3"/>
                  <a:gd name="T17" fmla="*/ 6 h 6"/>
                  <a:gd name="T18" fmla="*/ 2 w 3"/>
                  <a:gd name="T19" fmla="*/ 6 h 6"/>
                  <a:gd name="T20" fmla="*/ 3 w 3"/>
                  <a:gd name="T21" fmla="*/ 6 h 6"/>
                  <a:gd name="T22" fmla="*/ 3 w 3"/>
                  <a:gd name="T23" fmla="*/ 5 h 6"/>
                  <a:gd name="T24" fmla="*/ 3 w 3"/>
                  <a:gd name="T25" fmla="*/ 5 h 6"/>
                  <a:gd name="T26" fmla="*/ 3 w 3"/>
                  <a:gd name="T27" fmla="*/ 5 h 6"/>
                  <a:gd name="T28" fmla="*/ 3 w 3"/>
                  <a:gd name="T29" fmla="*/ 5 h 6"/>
                  <a:gd name="T30" fmla="*/ 2 w 3"/>
                  <a:gd name="T31" fmla="*/ 5 h 6"/>
                  <a:gd name="T32" fmla="*/ 2 w 3"/>
                  <a:gd name="T33" fmla="*/ 6 h 6"/>
                  <a:gd name="T34" fmla="*/ 1 w 3"/>
                  <a:gd name="T35" fmla="*/ 6 h 6"/>
                  <a:gd name="T36" fmla="*/ 1 w 3"/>
                  <a:gd name="T37" fmla="*/ 2 h 6"/>
                  <a:gd name="T38" fmla="*/ 2 w 3"/>
                  <a:gd name="T39" fmla="*/ 2 h 6"/>
                  <a:gd name="T40" fmla="*/ 2 w 3"/>
                  <a:gd name="T41" fmla="*/ 2 h 6"/>
                  <a:gd name="T42" fmla="*/ 3 w 3"/>
                  <a:gd name="T43" fmla="*/ 2 h 6"/>
                  <a:gd name="T44" fmla="*/ 3 w 3"/>
                  <a:gd name="T45" fmla="*/ 5 h 6"/>
                  <a:gd name="T46" fmla="*/ 3 w 3"/>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5"/>
                    </a:moveTo>
                    <a:lnTo>
                      <a:pt x="3" y="2"/>
                    </a:lnTo>
                    <a:lnTo>
                      <a:pt x="3" y="2"/>
                    </a:lnTo>
                    <a:lnTo>
                      <a:pt x="3" y="2"/>
                    </a:lnTo>
                    <a:lnTo>
                      <a:pt x="2" y="2"/>
                    </a:lnTo>
                    <a:lnTo>
                      <a:pt x="2" y="0"/>
                    </a:lnTo>
                    <a:lnTo>
                      <a:pt x="0" y="0"/>
                    </a:lnTo>
                    <a:lnTo>
                      <a:pt x="0" y="6"/>
                    </a:lnTo>
                    <a:lnTo>
                      <a:pt x="2" y="6"/>
                    </a:lnTo>
                    <a:lnTo>
                      <a:pt x="2" y="6"/>
                    </a:lnTo>
                    <a:lnTo>
                      <a:pt x="3" y="6"/>
                    </a:lnTo>
                    <a:lnTo>
                      <a:pt x="3" y="5"/>
                    </a:lnTo>
                    <a:lnTo>
                      <a:pt x="3" y="5"/>
                    </a:lnTo>
                    <a:lnTo>
                      <a:pt x="3" y="5"/>
                    </a:lnTo>
                    <a:close/>
                    <a:moveTo>
                      <a:pt x="3" y="5"/>
                    </a:moveTo>
                    <a:lnTo>
                      <a:pt x="2" y="5"/>
                    </a:lnTo>
                    <a:lnTo>
                      <a:pt x="2" y="6"/>
                    </a:lnTo>
                    <a:lnTo>
                      <a:pt x="1" y="6"/>
                    </a:lnTo>
                    <a:lnTo>
                      <a:pt x="1" y="2"/>
                    </a:lnTo>
                    <a:lnTo>
                      <a:pt x="2" y="2"/>
                    </a:lnTo>
                    <a:lnTo>
                      <a:pt x="2" y="2"/>
                    </a:lnTo>
                    <a:lnTo>
                      <a:pt x="3" y="2"/>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1" name="Freeform 519"/>
              <p:cNvSpPr>
                <a:spLocks/>
              </p:cNvSpPr>
              <p:nvPr/>
            </p:nvSpPr>
            <p:spPr bwMode="auto">
              <a:xfrm>
                <a:off x="2553616" y="4805217"/>
                <a:ext cx="22419" cy="7473"/>
              </a:xfrm>
              <a:custGeom>
                <a:avLst/>
                <a:gdLst>
                  <a:gd name="T0" fmla="*/ 3 w 3"/>
                  <a:gd name="T1" fmla="*/ 1 h 1"/>
                  <a:gd name="T2" fmla="*/ 3 w 3"/>
                  <a:gd name="T3" fmla="*/ 0 h 1"/>
                  <a:gd name="T4" fmla="*/ 0 w 3"/>
                  <a:gd name="T5" fmla="*/ 0 h 1"/>
                  <a:gd name="T6" fmla="*/ 0 w 3"/>
                  <a:gd name="T7" fmla="*/ 1 h 1"/>
                  <a:gd name="T8" fmla="*/ 3 w 3"/>
                  <a:gd name="T9" fmla="*/ 1 h 1"/>
                  <a:gd name="T10" fmla="*/ 3 w 3"/>
                  <a:gd name="T11" fmla="*/ 1 h 1"/>
                </a:gdLst>
                <a:ahLst/>
                <a:cxnLst>
                  <a:cxn ang="0">
                    <a:pos x="T0" y="T1"/>
                  </a:cxn>
                  <a:cxn ang="0">
                    <a:pos x="T2" y="T3"/>
                  </a:cxn>
                  <a:cxn ang="0">
                    <a:pos x="T4" y="T5"/>
                  </a:cxn>
                  <a:cxn ang="0">
                    <a:pos x="T6" y="T7"/>
                  </a:cxn>
                  <a:cxn ang="0">
                    <a:pos x="T8" y="T9"/>
                  </a:cxn>
                  <a:cxn ang="0">
                    <a:pos x="T10" y="T11"/>
                  </a:cxn>
                </a:cxnLst>
                <a:rect l="0" t="0" r="r" b="b"/>
                <a:pathLst>
                  <a:path w="3" h="1">
                    <a:moveTo>
                      <a:pt x="3" y="1"/>
                    </a:moveTo>
                    <a:lnTo>
                      <a:pt x="3" y="0"/>
                    </a:lnTo>
                    <a:lnTo>
                      <a:pt x="0" y="0"/>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2" name="Freeform 520"/>
              <p:cNvSpPr>
                <a:spLocks noEditPoints="1"/>
              </p:cNvSpPr>
              <p:nvPr/>
            </p:nvSpPr>
            <p:spPr bwMode="auto">
              <a:xfrm>
                <a:off x="2583508" y="4775325"/>
                <a:ext cx="29892" cy="44838"/>
              </a:xfrm>
              <a:custGeom>
                <a:avLst/>
                <a:gdLst>
                  <a:gd name="T0" fmla="*/ 4 w 4"/>
                  <a:gd name="T1" fmla="*/ 6 h 6"/>
                  <a:gd name="T2" fmla="*/ 4 w 4"/>
                  <a:gd name="T3" fmla="*/ 2 h 6"/>
                  <a:gd name="T4" fmla="*/ 4 w 4"/>
                  <a:gd name="T5" fmla="*/ 2 h 6"/>
                  <a:gd name="T6" fmla="*/ 4 w 4"/>
                  <a:gd name="T7" fmla="*/ 0 h 6"/>
                  <a:gd name="T8" fmla="*/ 1 w 4"/>
                  <a:gd name="T9" fmla="*/ 0 h 6"/>
                  <a:gd name="T10" fmla="*/ 1 w 4"/>
                  <a:gd name="T11" fmla="*/ 2 h 6"/>
                  <a:gd name="T12" fmla="*/ 0 w 4"/>
                  <a:gd name="T13" fmla="*/ 2 h 6"/>
                  <a:gd name="T14" fmla="*/ 0 w 4"/>
                  <a:gd name="T15" fmla="*/ 6 h 6"/>
                  <a:gd name="T16" fmla="*/ 1 w 4"/>
                  <a:gd name="T17" fmla="*/ 6 h 6"/>
                  <a:gd name="T18" fmla="*/ 1 w 4"/>
                  <a:gd name="T19" fmla="*/ 6 h 6"/>
                  <a:gd name="T20" fmla="*/ 4 w 4"/>
                  <a:gd name="T21" fmla="*/ 6 h 6"/>
                  <a:gd name="T22" fmla="*/ 4 w 4"/>
                  <a:gd name="T23" fmla="*/ 6 h 6"/>
                  <a:gd name="T24" fmla="*/ 4 w 4"/>
                  <a:gd name="T25" fmla="*/ 6 h 6"/>
                  <a:gd name="T26" fmla="*/ 4 w 4"/>
                  <a:gd name="T27" fmla="*/ 6 h 6"/>
                  <a:gd name="T28" fmla="*/ 3 w 4"/>
                  <a:gd name="T29" fmla="*/ 6 h 6"/>
                  <a:gd name="T30" fmla="*/ 1 w 4"/>
                  <a:gd name="T31" fmla="*/ 6 h 6"/>
                  <a:gd name="T32" fmla="*/ 1 w 4"/>
                  <a:gd name="T33" fmla="*/ 2 h 6"/>
                  <a:gd name="T34" fmla="*/ 3 w 4"/>
                  <a:gd name="T35" fmla="*/ 2 h 6"/>
                  <a:gd name="T36" fmla="*/ 3 w 4"/>
                  <a:gd name="T37" fmla="*/ 6 h 6"/>
                  <a:gd name="T38" fmla="*/ 3 w 4"/>
                  <a:gd name="T3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6"/>
                    </a:moveTo>
                    <a:lnTo>
                      <a:pt x="4" y="2"/>
                    </a:lnTo>
                    <a:lnTo>
                      <a:pt x="4" y="2"/>
                    </a:lnTo>
                    <a:lnTo>
                      <a:pt x="4" y="0"/>
                    </a:lnTo>
                    <a:lnTo>
                      <a:pt x="1" y="0"/>
                    </a:lnTo>
                    <a:lnTo>
                      <a:pt x="1" y="2"/>
                    </a:lnTo>
                    <a:lnTo>
                      <a:pt x="0" y="2"/>
                    </a:lnTo>
                    <a:lnTo>
                      <a:pt x="0" y="6"/>
                    </a:lnTo>
                    <a:lnTo>
                      <a:pt x="1" y="6"/>
                    </a:lnTo>
                    <a:lnTo>
                      <a:pt x="1" y="6"/>
                    </a:lnTo>
                    <a:lnTo>
                      <a:pt x="4" y="6"/>
                    </a:lnTo>
                    <a:lnTo>
                      <a:pt x="4" y="6"/>
                    </a:lnTo>
                    <a:lnTo>
                      <a:pt x="4" y="6"/>
                    </a:lnTo>
                    <a:lnTo>
                      <a:pt x="4" y="6"/>
                    </a:lnTo>
                    <a:close/>
                    <a:moveTo>
                      <a:pt x="3" y="6"/>
                    </a:moveTo>
                    <a:lnTo>
                      <a:pt x="1" y="6"/>
                    </a:lnTo>
                    <a:lnTo>
                      <a:pt x="1" y="2"/>
                    </a:lnTo>
                    <a:lnTo>
                      <a:pt x="3" y="2"/>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3" name="Freeform 521"/>
              <p:cNvSpPr>
                <a:spLocks/>
              </p:cNvSpPr>
              <p:nvPr/>
            </p:nvSpPr>
            <p:spPr bwMode="auto">
              <a:xfrm>
                <a:off x="2620873" y="4820163"/>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4" name="Freeform 522"/>
              <p:cNvSpPr>
                <a:spLocks noEditPoints="1"/>
              </p:cNvSpPr>
              <p:nvPr/>
            </p:nvSpPr>
            <p:spPr bwMode="auto">
              <a:xfrm>
                <a:off x="2643292" y="4775325"/>
                <a:ext cx="22419" cy="44838"/>
              </a:xfrm>
              <a:custGeom>
                <a:avLst/>
                <a:gdLst>
                  <a:gd name="T0" fmla="*/ 3 w 3"/>
                  <a:gd name="T1" fmla="*/ 6 h 6"/>
                  <a:gd name="T2" fmla="*/ 3 w 3"/>
                  <a:gd name="T3" fmla="*/ 2 h 6"/>
                  <a:gd name="T4" fmla="*/ 3 w 3"/>
                  <a:gd name="T5" fmla="*/ 2 h 6"/>
                  <a:gd name="T6" fmla="*/ 3 w 3"/>
                  <a:gd name="T7" fmla="*/ 0 h 6"/>
                  <a:gd name="T8" fmla="*/ 0 w 3"/>
                  <a:gd name="T9" fmla="*/ 0 h 6"/>
                  <a:gd name="T10" fmla="*/ 0 w 3"/>
                  <a:gd name="T11" fmla="*/ 2 h 6"/>
                  <a:gd name="T12" fmla="*/ 0 w 3"/>
                  <a:gd name="T13" fmla="*/ 2 h 6"/>
                  <a:gd name="T14" fmla="*/ 0 w 3"/>
                  <a:gd name="T15" fmla="*/ 6 h 6"/>
                  <a:gd name="T16" fmla="*/ 0 w 3"/>
                  <a:gd name="T17" fmla="*/ 6 h 6"/>
                  <a:gd name="T18" fmla="*/ 0 w 3"/>
                  <a:gd name="T19" fmla="*/ 6 h 6"/>
                  <a:gd name="T20" fmla="*/ 3 w 3"/>
                  <a:gd name="T21" fmla="*/ 6 h 6"/>
                  <a:gd name="T22" fmla="*/ 3 w 3"/>
                  <a:gd name="T23" fmla="*/ 6 h 6"/>
                  <a:gd name="T24" fmla="*/ 3 w 3"/>
                  <a:gd name="T25" fmla="*/ 6 h 6"/>
                  <a:gd name="T26" fmla="*/ 3 w 3"/>
                  <a:gd name="T27" fmla="*/ 6 h 6"/>
                  <a:gd name="T28" fmla="*/ 3 w 3"/>
                  <a:gd name="T29" fmla="*/ 6 h 6"/>
                  <a:gd name="T30" fmla="*/ 0 w 3"/>
                  <a:gd name="T31" fmla="*/ 6 h 6"/>
                  <a:gd name="T32" fmla="*/ 0 w 3"/>
                  <a:gd name="T33" fmla="*/ 2 h 6"/>
                  <a:gd name="T34" fmla="*/ 3 w 3"/>
                  <a:gd name="T35" fmla="*/ 2 h 6"/>
                  <a:gd name="T36" fmla="*/ 3 w 3"/>
                  <a:gd name="T37" fmla="*/ 6 h 6"/>
                  <a:gd name="T38" fmla="*/ 3 w 3"/>
                  <a:gd name="T3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6"/>
                    </a:moveTo>
                    <a:lnTo>
                      <a:pt x="3" y="2"/>
                    </a:lnTo>
                    <a:lnTo>
                      <a:pt x="3" y="2"/>
                    </a:lnTo>
                    <a:lnTo>
                      <a:pt x="3" y="0"/>
                    </a:lnTo>
                    <a:lnTo>
                      <a:pt x="0" y="0"/>
                    </a:lnTo>
                    <a:lnTo>
                      <a:pt x="0" y="2"/>
                    </a:lnTo>
                    <a:lnTo>
                      <a:pt x="0" y="2"/>
                    </a:lnTo>
                    <a:lnTo>
                      <a:pt x="0" y="6"/>
                    </a:lnTo>
                    <a:lnTo>
                      <a:pt x="0" y="6"/>
                    </a:lnTo>
                    <a:lnTo>
                      <a:pt x="0" y="6"/>
                    </a:lnTo>
                    <a:lnTo>
                      <a:pt x="3" y="6"/>
                    </a:lnTo>
                    <a:lnTo>
                      <a:pt x="3" y="6"/>
                    </a:lnTo>
                    <a:lnTo>
                      <a:pt x="3" y="6"/>
                    </a:lnTo>
                    <a:lnTo>
                      <a:pt x="3" y="6"/>
                    </a:lnTo>
                    <a:close/>
                    <a:moveTo>
                      <a:pt x="3" y="6"/>
                    </a:moveTo>
                    <a:lnTo>
                      <a:pt x="0" y="6"/>
                    </a:lnTo>
                    <a:lnTo>
                      <a:pt x="0" y="2"/>
                    </a:lnTo>
                    <a:lnTo>
                      <a:pt x="3" y="2"/>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5" name="Freeform 523"/>
              <p:cNvSpPr>
                <a:spLocks/>
              </p:cNvSpPr>
              <p:nvPr/>
            </p:nvSpPr>
            <p:spPr bwMode="auto">
              <a:xfrm>
                <a:off x="2680657" y="4775325"/>
                <a:ext cx="14946" cy="44838"/>
              </a:xfrm>
              <a:custGeom>
                <a:avLst/>
                <a:gdLst>
                  <a:gd name="T0" fmla="*/ 2 w 2"/>
                  <a:gd name="T1" fmla="*/ 6 h 6"/>
                  <a:gd name="T2" fmla="*/ 2 w 2"/>
                  <a:gd name="T3" fmla="*/ 0 h 6"/>
                  <a:gd name="T4" fmla="*/ 2 w 2"/>
                  <a:gd name="T5" fmla="*/ 0 h 6"/>
                  <a:gd name="T6" fmla="*/ 2 w 2"/>
                  <a:gd name="T7" fmla="*/ 2 h 6"/>
                  <a:gd name="T8" fmla="*/ 1 w 2"/>
                  <a:gd name="T9" fmla="*/ 2 h 6"/>
                  <a:gd name="T10" fmla="*/ 1 w 2"/>
                  <a:gd name="T11" fmla="*/ 2 h 6"/>
                  <a:gd name="T12" fmla="*/ 0 w 2"/>
                  <a:gd name="T13" fmla="*/ 2 h 6"/>
                  <a:gd name="T14" fmla="*/ 0 w 2"/>
                  <a:gd name="T15" fmla="*/ 3 h 6"/>
                  <a:gd name="T16" fmla="*/ 1 w 2"/>
                  <a:gd name="T17" fmla="*/ 3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2"/>
                    </a:lnTo>
                    <a:lnTo>
                      <a:pt x="1" y="2"/>
                    </a:lnTo>
                    <a:lnTo>
                      <a:pt x="1" y="2"/>
                    </a:lnTo>
                    <a:lnTo>
                      <a:pt x="0" y="2"/>
                    </a:lnTo>
                    <a:lnTo>
                      <a:pt x="0" y="3"/>
                    </a:lnTo>
                    <a:lnTo>
                      <a:pt x="1" y="3"/>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6" name="Freeform 524"/>
              <p:cNvSpPr>
                <a:spLocks noEditPoints="1"/>
              </p:cNvSpPr>
              <p:nvPr/>
            </p:nvSpPr>
            <p:spPr bwMode="auto">
              <a:xfrm>
                <a:off x="2703076" y="4775325"/>
                <a:ext cx="37365" cy="44838"/>
              </a:xfrm>
              <a:custGeom>
                <a:avLst/>
                <a:gdLst>
                  <a:gd name="T0" fmla="*/ 5 w 5"/>
                  <a:gd name="T1" fmla="*/ 5 h 6"/>
                  <a:gd name="T2" fmla="*/ 5 w 5"/>
                  <a:gd name="T3" fmla="*/ 4 h 6"/>
                  <a:gd name="T4" fmla="*/ 4 w 5"/>
                  <a:gd name="T5" fmla="*/ 4 h 6"/>
                  <a:gd name="T6" fmla="*/ 4 w 5"/>
                  <a:gd name="T7" fmla="*/ 0 h 6"/>
                  <a:gd name="T8" fmla="*/ 4 w 5"/>
                  <a:gd name="T9" fmla="*/ 0 h 6"/>
                  <a:gd name="T10" fmla="*/ 4 w 5"/>
                  <a:gd name="T11" fmla="*/ 2 h 6"/>
                  <a:gd name="T12" fmla="*/ 3 w 5"/>
                  <a:gd name="T13" fmla="*/ 2 h 6"/>
                  <a:gd name="T14" fmla="*/ 3 w 5"/>
                  <a:gd name="T15" fmla="*/ 2 h 6"/>
                  <a:gd name="T16" fmla="*/ 2 w 5"/>
                  <a:gd name="T17" fmla="*/ 2 h 6"/>
                  <a:gd name="T18" fmla="*/ 2 w 5"/>
                  <a:gd name="T19" fmla="*/ 3 h 6"/>
                  <a:gd name="T20" fmla="*/ 2 w 5"/>
                  <a:gd name="T21" fmla="*/ 3 h 6"/>
                  <a:gd name="T22" fmla="*/ 2 w 5"/>
                  <a:gd name="T23" fmla="*/ 4 h 6"/>
                  <a:gd name="T24" fmla="*/ 0 w 5"/>
                  <a:gd name="T25" fmla="*/ 4 h 6"/>
                  <a:gd name="T26" fmla="*/ 0 w 5"/>
                  <a:gd name="T27" fmla="*/ 5 h 6"/>
                  <a:gd name="T28" fmla="*/ 4 w 5"/>
                  <a:gd name="T29" fmla="*/ 5 h 6"/>
                  <a:gd name="T30" fmla="*/ 4 w 5"/>
                  <a:gd name="T31" fmla="*/ 6 h 6"/>
                  <a:gd name="T32" fmla="*/ 4 w 5"/>
                  <a:gd name="T33" fmla="*/ 6 h 6"/>
                  <a:gd name="T34" fmla="*/ 4 w 5"/>
                  <a:gd name="T35" fmla="*/ 5 h 6"/>
                  <a:gd name="T36" fmla="*/ 5 w 5"/>
                  <a:gd name="T37" fmla="*/ 5 h 6"/>
                  <a:gd name="T38" fmla="*/ 5 w 5"/>
                  <a:gd name="T39" fmla="*/ 5 h 6"/>
                  <a:gd name="T40" fmla="*/ 4 w 5"/>
                  <a:gd name="T41" fmla="*/ 4 h 6"/>
                  <a:gd name="T42" fmla="*/ 2 w 5"/>
                  <a:gd name="T43" fmla="*/ 4 h 6"/>
                  <a:gd name="T44" fmla="*/ 2 w 5"/>
                  <a:gd name="T45" fmla="*/ 3 h 6"/>
                  <a:gd name="T46" fmla="*/ 3 w 5"/>
                  <a:gd name="T47" fmla="*/ 3 h 6"/>
                  <a:gd name="T48" fmla="*/ 3 w 5"/>
                  <a:gd name="T49" fmla="*/ 2 h 6"/>
                  <a:gd name="T50" fmla="*/ 4 w 5"/>
                  <a:gd name="T51" fmla="*/ 2 h 6"/>
                  <a:gd name="T52" fmla="*/ 4 w 5"/>
                  <a:gd name="T53" fmla="*/ 4 h 6"/>
                  <a:gd name="T54" fmla="*/ 4 w 5"/>
                  <a:gd name="T5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5"/>
                    </a:moveTo>
                    <a:lnTo>
                      <a:pt x="5" y="4"/>
                    </a:lnTo>
                    <a:lnTo>
                      <a:pt x="4" y="4"/>
                    </a:lnTo>
                    <a:lnTo>
                      <a:pt x="4" y="0"/>
                    </a:lnTo>
                    <a:lnTo>
                      <a:pt x="4" y="0"/>
                    </a:lnTo>
                    <a:lnTo>
                      <a:pt x="4" y="2"/>
                    </a:lnTo>
                    <a:lnTo>
                      <a:pt x="3" y="2"/>
                    </a:lnTo>
                    <a:lnTo>
                      <a:pt x="3" y="2"/>
                    </a:lnTo>
                    <a:lnTo>
                      <a:pt x="2" y="2"/>
                    </a:lnTo>
                    <a:lnTo>
                      <a:pt x="2" y="3"/>
                    </a:lnTo>
                    <a:lnTo>
                      <a:pt x="2" y="3"/>
                    </a:lnTo>
                    <a:lnTo>
                      <a:pt x="2" y="4"/>
                    </a:lnTo>
                    <a:lnTo>
                      <a:pt x="0" y="4"/>
                    </a:lnTo>
                    <a:lnTo>
                      <a:pt x="0" y="5"/>
                    </a:lnTo>
                    <a:lnTo>
                      <a:pt x="4" y="5"/>
                    </a:lnTo>
                    <a:lnTo>
                      <a:pt x="4" y="6"/>
                    </a:lnTo>
                    <a:lnTo>
                      <a:pt x="4" y="6"/>
                    </a:lnTo>
                    <a:lnTo>
                      <a:pt x="4" y="5"/>
                    </a:lnTo>
                    <a:lnTo>
                      <a:pt x="5" y="5"/>
                    </a:lnTo>
                    <a:lnTo>
                      <a:pt x="5" y="5"/>
                    </a:lnTo>
                    <a:close/>
                    <a:moveTo>
                      <a:pt x="4" y="4"/>
                    </a:moveTo>
                    <a:lnTo>
                      <a:pt x="2" y="4"/>
                    </a:lnTo>
                    <a:lnTo>
                      <a:pt x="2" y="3"/>
                    </a:lnTo>
                    <a:lnTo>
                      <a:pt x="3" y="3"/>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7" name="Freeform 525"/>
              <p:cNvSpPr>
                <a:spLocks noEditPoints="1"/>
              </p:cNvSpPr>
              <p:nvPr/>
            </p:nvSpPr>
            <p:spPr bwMode="auto">
              <a:xfrm>
                <a:off x="2404156" y="4857528"/>
                <a:ext cx="29892" cy="37365"/>
              </a:xfrm>
              <a:custGeom>
                <a:avLst/>
                <a:gdLst>
                  <a:gd name="T0" fmla="*/ 4 w 4"/>
                  <a:gd name="T1" fmla="*/ 4 h 5"/>
                  <a:gd name="T2" fmla="*/ 4 w 4"/>
                  <a:gd name="T3" fmla="*/ 1 h 5"/>
                  <a:gd name="T4" fmla="*/ 3 w 4"/>
                  <a:gd name="T5" fmla="*/ 1 h 5"/>
                  <a:gd name="T6" fmla="*/ 3 w 4"/>
                  <a:gd name="T7" fmla="*/ 1 h 5"/>
                  <a:gd name="T8" fmla="*/ 3 w 4"/>
                  <a:gd name="T9" fmla="*/ 1 h 5"/>
                  <a:gd name="T10" fmla="*/ 3 w 4"/>
                  <a:gd name="T11" fmla="*/ 0 h 5"/>
                  <a:gd name="T12" fmla="*/ 0 w 4"/>
                  <a:gd name="T13" fmla="*/ 0 h 5"/>
                  <a:gd name="T14" fmla="*/ 0 w 4"/>
                  <a:gd name="T15" fmla="*/ 5 h 5"/>
                  <a:gd name="T16" fmla="*/ 3 w 4"/>
                  <a:gd name="T17" fmla="*/ 5 h 5"/>
                  <a:gd name="T18" fmla="*/ 3 w 4"/>
                  <a:gd name="T19" fmla="*/ 5 h 5"/>
                  <a:gd name="T20" fmla="*/ 3 w 4"/>
                  <a:gd name="T21" fmla="*/ 5 h 5"/>
                  <a:gd name="T22" fmla="*/ 3 w 4"/>
                  <a:gd name="T23" fmla="*/ 4 h 5"/>
                  <a:gd name="T24" fmla="*/ 4 w 4"/>
                  <a:gd name="T25" fmla="*/ 4 h 5"/>
                  <a:gd name="T26" fmla="*/ 4 w 4"/>
                  <a:gd name="T27" fmla="*/ 4 h 5"/>
                  <a:gd name="T28" fmla="*/ 3 w 4"/>
                  <a:gd name="T29" fmla="*/ 4 h 5"/>
                  <a:gd name="T30" fmla="*/ 3 w 4"/>
                  <a:gd name="T31" fmla="*/ 4 h 5"/>
                  <a:gd name="T32" fmla="*/ 3 w 4"/>
                  <a:gd name="T33" fmla="*/ 5 h 5"/>
                  <a:gd name="T34" fmla="*/ 1 w 4"/>
                  <a:gd name="T35" fmla="*/ 5 h 5"/>
                  <a:gd name="T36" fmla="*/ 1 w 4"/>
                  <a:gd name="T37" fmla="*/ 1 h 5"/>
                  <a:gd name="T38" fmla="*/ 3 w 4"/>
                  <a:gd name="T39" fmla="*/ 1 h 5"/>
                  <a:gd name="T40" fmla="*/ 3 w 4"/>
                  <a:gd name="T41" fmla="*/ 1 h 5"/>
                  <a:gd name="T42" fmla="*/ 3 w 4"/>
                  <a:gd name="T43" fmla="*/ 1 h 5"/>
                  <a:gd name="T44" fmla="*/ 3 w 4"/>
                  <a:gd name="T45" fmla="*/ 4 h 5"/>
                  <a:gd name="T46" fmla="*/ 3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1"/>
                    </a:lnTo>
                    <a:lnTo>
                      <a:pt x="3" y="1"/>
                    </a:lnTo>
                    <a:lnTo>
                      <a:pt x="3" y="1"/>
                    </a:lnTo>
                    <a:lnTo>
                      <a:pt x="3" y="1"/>
                    </a:lnTo>
                    <a:lnTo>
                      <a:pt x="3" y="0"/>
                    </a:lnTo>
                    <a:lnTo>
                      <a:pt x="0" y="0"/>
                    </a:lnTo>
                    <a:lnTo>
                      <a:pt x="0" y="5"/>
                    </a:lnTo>
                    <a:lnTo>
                      <a:pt x="3" y="5"/>
                    </a:lnTo>
                    <a:lnTo>
                      <a:pt x="3" y="5"/>
                    </a:lnTo>
                    <a:lnTo>
                      <a:pt x="3" y="5"/>
                    </a:lnTo>
                    <a:lnTo>
                      <a:pt x="3" y="4"/>
                    </a:lnTo>
                    <a:lnTo>
                      <a:pt x="4" y="4"/>
                    </a:lnTo>
                    <a:lnTo>
                      <a:pt x="4" y="4"/>
                    </a:lnTo>
                    <a:close/>
                    <a:moveTo>
                      <a:pt x="3" y="4"/>
                    </a:moveTo>
                    <a:lnTo>
                      <a:pt x="3" y="4"/>
                    </a:lnTo>
                    <a:lnTo>
                      <a:pt x="3" y="5"/>
                    </a:lnTo>
                    <a:lnTo>
                      <a:pt x="1" y="5"/>
                    </a:lnTo>
                    <a:lnTo>
                      <a:pt x="1" y="1"/>
                    </a:lnTo>
                    <a:lnTo>
                      <a:pt x="3" y="1"/>
                    </a:lnTo>
                    <a:lnTo>
                      <a:pt x="3"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8" name="Freeform 526"/>
              <p:cNvSpPr>
                <a:spLocks/>
              </p:cNvSpPr>
              <p:nvPr/>
            </p:nvSpPr>
            <p:spPr bwMode="auto">
              <a:xfrm>
                <a:off x="2441521" y="4857528"/>
                <a:ext cx="29892" cy="37365"/>
              </a:xfrm>
              <a:custGeom>
                <a:avLst/>
                <a:gdLst>
                  <a:gd name="T0" fmla="*/ 4 w 4"/>
                  <a:gd name="T1" fmla="*/ 5 h 5"/>
                  <a:gd name="T2" fmla="*/ 4 w 4"/>
                  <a:gd name="T3" fmla="*/ 4 h 5"/>
                  <a:gd name="T4" fmla="*/ 4 w 4"/>
                  <a:gd name="T5" fmla="*/ 4 h 5"/>
                  <a:gd name="T6" fmla="*/ 4 w 4"/>
                  <a:gd name="T7" fmla="*/ 5 h 5"/>
                  <a:gd name="T8" fmla="*/ 1 w 4"/>
                  <a:gd name="T9" fmla="*/ 5 h 5"/>
                  <a:gd name="T10" fmla="*/ 1 w 4"/>
                  <a:gd name="T11" fmla="*/ 1 h 5"/>
                  <a:gd name="T12" fmla="*/ 4 w 4"/>
                  <a:gd name="T13" fmla="*/ 1 h 5"/>
                  <a:gd name="T14" fmla="*/ 4 w 4"/>
                  <a:gd name="T15" fmla="*/ 1 h 5"/>
                  <a:gd name="T16" fmla="*/ 4 w 4"/>
                  <a:gd name="T17" fmla="*/ 1 h 5"/>
                  <a:gd name="T18" fmla="*/ 4 w 4"/>
                  <a:gd name="T19" fmla="*/ 1 h 5"/>
                  <a:gd name="T20" fmla="*/ 4 w 4"/>
                  <a:gd name="T21" fmla="*/ 1 h 5"/>
                  <a:gd name="T22" fmla="*/ 4 w 4"/>
                  <a:gd name="T23" fmla="*/ 0 h 5"/>
                  <a:gd name="T24" fmla="*/ 1 w 4"/>
                  <a:gd name="T25" fmla="*/ 0 h 5"/>
                  <a:gd name="T26" fmla="*/ 1 w 4"/>
                  <a:gd name="T27" fmla="*/ 1 h 5"/>
                  <a:gd name="T28" fmla="*/ 0 w 4"/>
                  <a:gd name="T29" fmla="*/ 1 h 5"/>
                  <a:gd name="T30" fmla="*/ 0 w 4"/>
                  <a:gd name="T31" fmla="*/ 5 h 5"/>
                  <a:gd name="T32" fmla="*/ 1 w 4"/>
                  <a:gd name="T33" fmla="*/ 5 h 5"/>
                  <a:gd name="T34" fmla="*/ 1 w 4"/>
                  <a:gd name="T35" fmla="*/ 5 h 5"/>
                  <a:gd name="T36" fmla="*/ 4 w 4"/>
                  <a:gd name="T37" fmla="*/ 5 h 5"/>
                  <a:gd name="T38" fmla="*/ 4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4"/>
                    </a:lnTo>
                    <a:lnTo>
                      <a:pt x="4" y="4"/>
                    </a:lnTo>
                    <a:lnTo>
                      <a:pt x="4" y="5"/>
                    </a:lnTo>
                    <a:lnTo>
                      <a:pt x="1" y="5"/>
                    </a:lnTo>
                    <a:lnTo>
                      <a:pt x="1" y="1"/>
                    </a:lnTo>
                    <a:lnTo>
                      <a:pt x="4" y="1"/>
                    </a:lnTo>
                    <a:lnTo>
                      <a:pt x="4" y="1"/>
                    </a:lnTo>
                    <a:lnTo>
                      <a:pt x="4" y="1"/>
                    </a:ln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89" name="Freeform 527"/>
              <p:cNvSpPr>
                <a:spLocks noEditPoints="1"/>
              </p:cNvSpPr>
              <p:nvPr/>
            </p:nvSpPr>
            <p:spPr bwMode="auto">
              <a:xfrm>
                <a:off x="2486359" y="4857528"/>
                <a:ext cx="22419" cy="37365"/>
              </a:xfrm>
              <a:custGeom>
                <a:avLst/>
                <a:gdLst>
                  <a:gd name="T0" fmla="*/ 3 w 3"/>
                  <a:gd name="T1" fmla="*/ 5 h 5"/>
                  <a:gd name="T2" fmla="*/ 3 w 3"/>
                  <a:gd name="T3" fmla="*/ 3 h 5"/>
                  <a:gd name="T4" fmla="*/ 3 w 3"/>
                  <a:gd name="T5" fmla="*/ 3 h 5"/>
                  <a:gd name="T6" fmla="*/ 3 w 3"/>
                  <a:gd name="T7" fmla="*/ 1 h 5"/>
                  <a:gd name="T8" fmla="*/ 2 w 3"/>
                  <a:gd name="T9" fmla="*/ 1 h 5"/>
                  <a:gd name="T10" fmla="*/ 2 w 3"/>
                  <a:gd name="T11" fmla="*/ 0 h 5"/>
                  <a:gd name="T12" fmla="*/ 1 w 3"/>
                  <a:gd name="T13" fmla="*/ 0 h 5"/>
                  <a:gd name="T14" fmla="*/ 1 w 3"/>
                  <a:gd name="T15" fmla="*/ 1 h 5"/>
                  <a:gd name="T16" fmla="*/ 1 w 3"/>
                  <a:gd name="T17" fmla="*/ 1 h 5"/>
                  <a:gd name="T18" fmla="*/ 1 w 3"/>
                  <a:gd name="T19" fmla="*/ 3 h 5"/>
                  <a:gd name="T20" fmla="*/ 0 w 3"/>
                  <a:gd name="T21" fmla="*/ 3 h 5"/>
                  <a:gd name="T22" fmla="*/ 0 w 3"/>
                  <a:gd name="T23" fmla="*/ 5 h 5"/>
                  <a:gd name="T24" fmla="*/ 1 w 3"/>
                  <a:gd name="T25" fmla="*/ 5 h 5"/>
                  <a:gd name="T26" fmla="*/ 1 w 3"/>
                  <a:gd name="T27" fmla="*/ 4 h 5"/>
                  <a:gd name="T28" fmla="*/ 3 w 3"/>
                  <a:gd name="T29" fmla="*/ 4 h 5"/>
                  <a:gd name="T30" fmla="*/ 3 w 3"/>
                  <a:gd name="T31" fmla="*/ 5 h 5"/>
                  <a:gd name="T32" fmla="*/ 3 w 3"/>
                  <a:gd name="T33" fmla="*/ 5 h 5"/>
                  <a:gd name="T34" fmla="*/ 3 w 3"/>
                  <a:gd name="T35" fmla="*/ 5 h 5"/>
                  <a:gd name="T36" fmla="*/ 2 w 3"/>
                  <a:gd name="T37" fmla="*/ 3 h 5"/>
                  <a:gd name="T38" fmla="*/ 1 w 3"/>
                  <a:gd name="T39" fmla="*/ 3 h 5"/>
                  <a:gd name="T40" fmla="*/ 1 w 3"/>
                  <a:gd name="T41" fmla="*/ 1 h 5"/>
                  <a:gd name="T42" fmla="*/ 2 w 3"/>
                  <a:gd name="T43" fmla="*/ 1 h 5"/>
                  <a:gd name="T44" fmla="*/ 2 w 3"/>
                  <a:gd name="T45" fmla="*/ 3 h 5"/>
                  <a:gd name="T46" fmla="*/ 2 w 3"/>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5"/>
                    </a:moveTo>
                    <a:lnTo>
                      <a:pt x="3" y="3"/>
                    </a:lnTo>
                    <a:lnTo>
                      <a:pt x="3" y="3"/>
                    </a:lnTo>
                    <a:lnTo>
                      <a:pt x="3" y="1"/>
                    </a:lnTo>
                    <a:lnTo>
                      <a:pt x="2" y="1"/>
                    </a:lnTo>
                    <a:lnTo>
                      <a:pt x="2" y="0"/>
                    </a:lnTo>
                    <a:lnTo>
                      <a:pt x="1" y="0"/>
                    </a:lnTo>
                    <a:lnTo>
                      <a:pt x="1" y="1"/>
                    </a:lnTo>
                    <a:lnTo>
                      <a:pt x="1" y="1"/>
                    </a:lnTo>
                    <a:lnTo>
                      <a:pt x="1" y="3"/>
                    </a:lnTo>
                    <a:lnTo>
                      <a:pt x="0" y="3"/>
                    </a:lnTo>
                    <a:lnTo>
                      <a:pt x="0" y="5"/>
                    </a:lnTo>
                    <a:lnTo>
                      <a:pt x="1" y="5"/>
                    </a:lnTo>
                    <a:lnTo>
                      <a:pt x="1" y="4"/>
                    </a:lnTo>
                    <a:lnTo>
                      <a:pt x="3" y="4"/>
                    </a:lnTo>
                    <a:lnTo>
                      <a:pt x="3" y="5"/>
                    </a:lnTo>
                    <a:lnTo>
                      <a:pt x="3" y="5"/>
                    </a:lnTo>
                    <a:lnTo>
                      <a:pt x="3" y="5"/>
                    </a:lnTo>
                    <a:close/>
                    <a:moveTo>
                      <a:pt x="2" y="3"/>
                    </a:moveTo>
                    <a:lnTo>
                      <a:pt x="1" y="3"/>
                    </a:lnTo>
                    <a:lnTo>
                      <a:pt x="1"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0" name="Freeform 528"/>
              <p:cNvSpPr>
                <a:spLocks/>
              </p:cNvSpPr>
              <p:nvPr/>
            </p:nvSpPr>
            <p:spPr bwMode="auto">
              <a:xfrm>
                <a:off x="2553616" y="4857528"/>
                <a:ext cx="14946" cy="37365"/>
              </a:xfrm>
              <a:custGeom>
                <a:avLst/>
                <a:gdLst>
                  <a:gd name="T0" fmla="*/ 2 w 2"/>
                  <a:gd name="T1" fmla="*/ 5 h 5"/>
                  <a:gd name="T2" fmla="*/ 2 w 2"/>
                  <a:gd name="T3" fmla="*/ 0 h 5"/>
                  <a:gd name="T4" fmla="*/ 1 w 2"/>
                  <a:gd name="T5" fmla="*/ 0 h 5"/>
                  <a:gd name="T6" fmla="*/ 1 w 2"/>
                  <a:gd name="T7" fmla="*/ 1 h 5"/>
                  <a:gd name="T8" fmla="*/ 0 w 2"/>
                  <a:gd name="T9" fmla="*/ 1 h 5"/>
                  <a:gd name="T10" fmla="*/ 0 w 2"/>
                  <a:gd name="T11" fmla="*/ 1 h 5"/>
                  <a:gd name="T12" fmla="*/ 0 w 2"/>
                  <a:gd name="T13" fmla="*/ 1 h 5"/>
                  <a:gd name="T14" fmla="*/ 0 w 2"/>
                  <a:gd name="T15" fmla="*/ 2 h 5"/>
                  <a:gd name="T16" fmla="*/ 0 w 2"/>
                  <a:gd name="T17" fmla="*/ 2 h 5"/>
                  <a:gd name="T18" fmla="*/ 0 w 2"/>
                  <a:gd name="T19" fmla="*/ 1 h 5"/>
                  <a:gd name="T20" fmla="*/ 1 w 2"/>
                  <a:gd name="T21" fmla="*/ 1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1"/>
                    </a:lnTo>
                    <a:lnTo>
                      <a:pt x="0" y="1"/>
                    </a:lnTo>
                    <a:lnTo>
                      <a:pt x="0" y="1"/>
                    </a:lnTo>
                    <a:lnTo>
                      <a:pt x="0" y="1"/>
                    </a:lnTo>
                    <a:lnTo>
                      <a:pt x="0" y="2"/>
                    </a:lnTo>
                    <a:lnTo>
                      <a:pt x="0" y="2"/>
                    </a:lnTo>
                    <a:lnTo>
                      <a:pt x="0" y="1"/>
                    </a:lnTo>
                    <a:lnTo>
                      <a:pt x="1" y="1"/>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1" name="Freeform 529"/>
              <p:cNvSpPr>
                <a:spLocks/>
              </p:cNvSpPr>
              <p:nvPr/>
            </p:nvSpPr>
            <p:spPr bwMode="auto">
              <a:xfrm>
                <a:off x="2583508" y="4857528"/>
                <a:ext cx="22419" cy="37365"/>
              </a:xfrm>
              <a:custGeom>
                <a:avLst/>
                <a:gdLst>
                  <a:gd name="T0" fmla="*/ 3 w 3"/>
                  <a:gd name="T1" fmla="*/ 5 h 5"/>
                  <a:gd name="T2" fmla="*/ 3 w 3"/>
                  <a:gd name="T3" fmla="*/ 2 h 5"/>
                  <a:gd name="T4" fmla="*/ 3 w 3"/>
                  <a:gd name="T5" fmla="*/ 2 h 5"/>
                  <a:gd name="T6" fmla="*/ 3 w 3"/>
                  <a:gd name="T7" fmla="*/ 1 h 5"/>
                  <a:gd name="T8" fmla="*/ 0 w 3"/>
                  <a:gd name="T9" fmla="*/ 1 h 5"/>
                  <a:gd name="T10" fmla="*/ 0 w 3"/>
                  <a:gd name="T11" fmla="*/ 1 h 5"/>
                  <a:gd name="T12" fmla="*/ 3 w 3"/>
                  <a:gd name="T13" fmla="*/ 1 h 5"/>
                  <a:gd name="T14" fmla="*/ 3 w 3"/>
                  <a:gd name="T15" fmla="*/ 0 h 5"/>
                  <a:gd name="T16" fmla="*/ 0 w 3"/>
                  <a:gd name="T17" fmla="*/ 0 h 5"/>
                  <a:gd name="T18" fmla="*/ 0 w 3"/>
                  <a:gd name="T19" fmla="*/ 2 h 5"/>
                  <a:gd name="T20" fmla="*/ 3 w 3"/>
                  <a:gd name="T21" fmla="*/ 2 h 5"/>
                  <a:gd name="T22" fmla="*/ 3 w 3"/>
                  <a:gd name="T23" fmla="*/ 5 h 5"/>
                  <a:gd name="T24" fmla="*/ 0 w 3"/>
                  <a:gd name="T25" fmla="*/ 5 h 5"/>
                  <a:gd name="T26" fmla="*/ 0 w 3"/>
                  <a:gd name="T27" fmla="*/ 4 h 5"/>
                  <a:gd name="T28" fmla="*/ 0 w 3"/>
                  <a:gd name="T29" fmla="*/ 4 h 5"/>
                  <a:gd name="T30" fmla="*/ 0 w 3"/>
                  <a:gd name="T31" fmla="*/ 5 h 5"/>
                  <a:gd name="T32" fmla="*/ 0 w 3"/>
                  <a:gd name="T33" fmla="*/ 5 h 5"/>
                  <a:gd name="T34" fmla="*/ 0 w 3"/>
                  <a:gd name="T35" fmla="*/ 5 h 5"/>
                  <a:gd name="T36" fmla="*/ 3 w 3"/>
                  <a:gd name="T37" fmla="*/ 5 h 5"/>
                  <a:gd name="T38" fmla="*/ 3 w 3"/>
                  <a:gd name="T39" fmla="*/ 5 h 5"/>
                  <a:gd name="T40" fmla="*/ 3 w 3"/>
                  <a:gd name="T41" fmla="*/ 5 h 5"/>
                  <a:gd name="T42" fmla="*/ 3 w 3"/>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5"/>
                    </a:moveTo>
                    <a:lnTo>
                      <a:pt x="3" y="2"/>
                    </a:lnTo>
                    <a:lnTo>
                      <a:pt x="3" y="2"/>
                    </a:lnTo>
                    <a:lnTo>
                      <a:pt x="3" y="1"/>
                    </a:lnTo>
                    <a:lnTo>
                      <a:pt x="0" y="1"/>
                    </a:lnTo>
                    <a:lnTo>
                      <a:pt x="0" y="1"/>
                    </a:lnTo>
                    <a:lnTo>
                      <a:pt x="3" y="1"/>
                    </a:lnTo>
                    <a:lnTo>
                      <a:pt x="3" y="0"/>
                    </a:lnTo>
                    <a:lnTo>
                      <a:pt x="0" y="0"/>
                    </a:lnTo>
                    <a:lnTo>
                      <a:pt x="0" y="2"/>
                    </a:lnTo>
                    <a:lnTo>
                      <a:pt x="3" y="2"/>
                    </a:lnTo>
                    <a:lnTo>
                      <a:pt x="3" y="5"/>
                    </a:lnTo>
                    <a:lnTo>
                      <a:pt x="0" y="5"/>
                    </a:lnTo>
                    <a:lnTo>
                      <a:pt x="0" y="4"/>
                    </a:lnTo>
                    <a:lnTo>
                      <a:pt x="0" y="4"/>
                    </a:lnTo>
                    <a:lnTo>
                      <a:pt x="0" y="5"/>
                    </a:lnTo>
                    <a:lnTo>
                      <a:pt x="0" y="5"/>
                    </a:lnTo>
                    <a:lnTo>
                      <a:pt x="0" y="5"/>
                    </a:lnTo>
                    <a:lnTo>
                      <a:pt x="3" y="5"/>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2" name="Freeform 530"/>
              <p:cNvSpPr>
                <a:spLocks/>
              </p:cNvSpPr>
              <p:nvPr/>
            </p:nvSpPr>
            <p:spPr bwMode="auto">
              <a:xfrm>
                <a:off x="2620873" y="4894893"/>
                <a:ext cx="0" cy="0"/>
              </a:xfrm>
              <a:custGeom>
                <a:avLst/>
                <a:gdLst/>
                <a:ahLst/>
                <a:cxnLst>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3" name="Freeform 531"/>
              <p:cNvSpPr>
                <a:spLocks noEditPoints="1"/>
              </p:cNvSpPr>
              <p:nvPr/>
            </p:nvSpPr>
            <p:spPr bwMode="auto">
              <a:xfrm>
                <a:off x="2635819" y="4857528"/>
                <a:ext cx="29892" cy="37365"/>
              </a:xfrm>
              <a:custGeom>
                <a:avLst/>
                <a:gdLst>
                  <a:gd name="T0" fmla="*/ 4 w 4"/>
                  <a:gd name="T1" fmla="*/ 5 h 5"/>
                  <a:gd name="T2" fmla="*/ 4 w 4"/>
                  <a:gd name="T3" fmla="*/ 1 h 5"/>
                  <a:gd name="T4" fmla="*/ 3 w 4"/>
                  <a:gd name="T5" fmla="*/ 1 h 5"/>
                  <a:gd name="T6" fmla="*/ 3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4" name="Freeform 532"/>
              <p:cNvSpPr>
                <a:spLocks noEditPoints="1"/>
              </p:cNvSpPr>
              <p:nvPr/>
            </p:nvSpPr>
            <p:spPr bwMode="auto">
              <a:xfrm>
                <a:off x="2673184" y="4857528"/>
                <a:ext cx="29892" cy="37365"/>
              </a:xfrm>
              <a:custGeom>
                <a:avLst/>
                <a:gdLst>
                  <a:gd name="T0" fmla="*/ 4 w 4"/>
                  <a:gd name="T1" fmla="*/ 5 h 5"/>
                  <a:gd name="T2" fmla="*/ 4 w 4"/>
                  <a:gd name="T3" fmla="*/ 1 h 5"/>
                  <a:gd name="T4" fmla="*/ 3 w 4"/>
                  <a:gd name="T5" fmla="*/ 1 h 5"/>
                  <a:gd name="T6" fmla="*/ 3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5" name="Freeform 533"/>
              <p:cNvSpPr>
                <a:spLocks noEditPoints="1"/>
              </p:cNvSpPr>
              <p:nvPr/>
            </p:nvSpPr>
            <p:spPr bwMode="auto">
              <a:xfrm>
                <a:off x="2718022" y="4857528"/>
                <a:ext cx="22419" cy="37365"/>
              </a:xfrm>
              <a:custGeom>
                <a:avLst/>
                <a:gdLst>
                  <a:gd name="T0" fmla="*/ 3 w 3"/>
                  <a:gd name="T1" fmla="*/ 5 h 5"/>
                  <a:gd name="T2" fmla="*/ 3 w 3"/>
                  <a:gd name="T3" fmla="*/ 1 h 5"/>
                  <a:gd name="T4" fmla="*/ 2 w 3"/>
                  <a:gd name="T5" fmla="*/ 1 h 5"/>
                  <a:gd name="T6" fmla="*/ 2 w 3"/>
                  <a:gd name="T7" fmla="*/ 0 h 5"/>
                  <a:gd name="T8" fmla="*/ 0 w 3"/>
                  <a:gd name="T9" fmla="*/ 0 h 5"/>
                  <a:gd name="T10" fmla="*/ 0 w 3"/>
                  <a:gd name="T11" fmla="*/ 1 h 5"/>
                  <a:gd name="T12" fmla="*/ 0 w 3"/>
                  <a:gd name="T13" fmla="*/ 1 h 5"/>
                  <a:gd name="T14" fmla="*/ 0 w 3"/>
                  <a:gd name="T15" fmla="*/ 5 h 5"/>
                  <a:gd name="T16" fmla="*/ 0 w 3"/>
                  <a:gd name="T17" fmla="*/ 5 h 5"/>
                  <a:gd name="T18" fmla="*/ 0 w 3"/>
                  <a:gd name="T19" fmla="*/ 5 h 5"/>
                  <a:gd name="T20" fmla="*/ 2 w 3"/>
                  <a:gd name="T21" fmla="*/ 5 h 5"/>
                  <a:gd name="T22" fmla="*/ 2 w 3"/>
                  <a:gd name="T23" fmla="*/ 5 h 5"/>
                  <a:gd name="T24" fmla="*/ 3 w 3"/>
                  <a:gd name="T25" fmla="*/ 5 h 5"/>
                  <a:gd name="T26" fmla="*/ 3 w 3"/>
                  <a:gd name="T27" fmla="*/ 5 h 5"/>
                  <a:gd name="T28" fmla="*/ 2 w 3"/>
                  <a:gd name="T29" fmla="*/ 5 h 5"/>
                  <a:gd name="T30" fmla="*/ 0 w 3"/>
                  <a:gd name="T31" fmla="*/ 5 h 5"/>
                  <a:gd name="T32" fmla="*/ 0 w 3"/>
                  <a:gd name="T33" fmla="*/ 1 h 5"/>
                  <a:gd name="T34" fmla="*/ 2 w 3"/>
                  <a:gd name="T35" fmla="*/ 1 h 5"/>
                  <a:gd name="T36" fmla="*/ 2 w 3"/>
                  <a:gd name="T37" fmla="*/ 5 h 5"/>
                  <a:gd name="T38" fmla="*/ 2 w 3"/>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5"/>
                    </a:moveTo>
                    <a:lnTo>
                      <a:pt x="3" y="1"/>
                    </a:lnTo>
                    <a:lnTo>
                      <a:pt x="2" y="1"/>
                    </a:lnTo>
                    <a:lnTo>
                      <a:pt x="2" y="0"/>
                    </a:lnTo>
                    <a:lnTo>
                      <a:pt x="0" y="0"/>
                    </a:lnTo>
                    <a:lnTo>
                      <a:pt x="0" y="1"/>
                    </a:lnTo>
                    <a:lnTo>
                      <a:pt x="0" y="1"/>
                    </a:lnTo>
                    <a:lnTo>
                      <a:pt x="0" y="5"/>
                    </a:lnTo>
                    <a:lnTo>
                      <a:pt x="0" y="5"/>
                    </a:lnTo>
                    <a:lnTo>
                      <a:pt x="0" y="5"/>
                    </a:lnTo>
                    <a:lnTo>
                      <a:pt x="2" y="5"/>
                    </a:lnTo>
                    <a:lnTo>
                      <a:pt x="2" y="5"/>
                    </a:lnTo>
                    <a:lnTo>
                      <a:pt x="3" y="5"/>
                    </a:lnTo>
                    <a:lnTo>
                      <a:pt x="3"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6" name="Freeform 534"/>
              <p:cNvSpPr>
                <a:spLocks/>
              </p:cNvSpPr>
              <p:nvPr/>
            </p:nvSpPr>
            <p:spPr bwMode="auto">
              <a:xfrm>
                <a:off x="3906229" y="4812690"/>
                <a:ext cx="29892"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7" name="Freeform 535"/>
              <p:cNvSpPr>
                <a:spLocks/>
              </p:cNvSpPr>
              <p:nvPr/>
            </p:nvSpPr>
            <p:spPr bwMode="auto">
              <a:xfrm>
                <a:off x="3943594" y="4812690"/>
                <a:ext cx="29892"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8" name="Freeform 536"/>
              <p:cNvSpPr>
                <a:spLocks noEditPoints="1"/>
              </p:cNvSpPr>
              <p:nvPr/>
            </p:nvSpPr>
            <p:spPr bwMode="auto">
              <a:xfrm>
                <a:off x="3988432" y="4812690"/>
                <a:ext cx="29892" cy="37365"/>
              </a:xfrm>
              <a:custGeom>
                <a:avLst/>
                <a:gdLst>
                  <a:gd name="T0" fmla="*/ 4 w 4"/>
                  <a:gd name="T1" fmla="*/ 3 h 5"/>
                  <a:gd name="T2" fmla="*/ 4 w 4"/>
                  <a:gd name="T3" fmla="*/ 1 h 5"/>
                  <a:gd name="T4" fmla="*/ 3 w 4"/>
                  <a:gd name="T5" fmla="*/ 1 h 5"/>
                  <a:gd name="T6" fmla="*/ 3 w 4"/>
                  <a:gd name="T7" fmla="*/ 0 h 5"/>
                  <a:gd name="T8" fmla="*/ 2 w 4"/>
                  <a:gd name="T9" fmla="*/ 0 h 5"/>
                  <a:gd name="T10" fmla="*/ 2 w 4"/>
                  <a:gd name="T11" fmla="*/ 0 h 5"/>
                  <a:gd name="T12" fmla="*/ 0 w 4"/>
                  <a:gd name="T13" fmla="*/ 0 h 5"/>
                  <a:gd name="T14" fmla="*/ 0 w 4"/>
                  <a:gd name="T15" fmla="*/ 5 h 5"/>
                  <a:gd name="T16" fmla="*/ 2 w 4"/>
                  <a:gd name="T17" fmla="*/ 5 h 5"/>
                  <a:gd name="T18" fmla="*/ 2 w 4"/>
                  <a:gd name="T19" fmla="*/ 4 h 5"/>
                  <a:gd name="T20" fmla="*/ 3 w 4"/>
                  <a:gd name="T21" fmla="*/ 4 h 5"/>
                  <a:gd name="T22" fmla="*/ 3 w 4"/>
                  <a:gd name="T23" fmla="*/ 3 h 5"/>
                  <a:gd name="T24" fmla="*/ 4 w 4"/>
                  <a:gd name="T25" fmla="*/ 3 h 5"/>
                  <a:gd name="T26" fmla="*/ 4 w 4"/>
                  <a:gd name="T27" fmla="*/ 3 h 5"/>
                  <a:gd name="T28" fmla="*/ 3 w 4"/>
                  <a:gd name="T29" fmla="*/ 3 h 5"/>
                  <a:gd name="T30" fmla="*/ 2 w 4"/>
                  <a:gd name="T31" fmla="*/ 3 h 5"/>
                  <a:gd name="T32" fmla="*/ 2 w 4"/>
                  <a:gd name="T33" fmla="*/ 4 h 5"/>
                  <a:gd name="T34" fmla="*/ 1 w 4"/>
                  <a:gd name="T35" fmla="*/ 4 h 5"/>
                  <a:gd name="T36" fmla="*/ 1 w 4"/>
                  <a:gd name="T37" fmla="*/ 0 h 5"/>
                  <a:gd name="T38" fmla="*/ 2 w 4"/>
                  <a:gd name="T39" fmla="*/ 0 h 5"/>
                  <a:gd name="T40" fmla="*/ 2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3" y="1"/>
                    </a:lnTo>
                    <a:lnTo>
                      <a:pt x="3" y="0"/>
                    </a:lnTo>
                    <a:lnTo>
                      <a:pt x="2" y="0"/>
                    </a:lnTo>
                    <a:lnTo>
                      <a:pt x="2" y="0"/>
                    </a:lnTo>
                    <a:lnTo>
                      <a:pt x="0" y="0"/>
                    </a:lnTo>
                    <a:lnTo>
                      <a:pt x="0" y="5"/>
                    </a:lnTo>
                    <a:lnTo>
                      <a:pt x="2" y="5"/>
                    </a:lnTo>
                    <a:lnTo>
                      <a:pt x="2" y="4"/>
                    </a:lnTo>
                    <a:lnTo>
                      <a:pt x="3" y="4"/>
                    </a:lnTo>
                    <a:lnTo>
                      <a:pt x="3" y="3"/>
                    </a:lnTo>
                    <a:lnTo>
                      <a:pt x="4" y="3"/>
                    </a:lnTo>
                    <a:lnTo>
                      <a:pt x="4" y="3"/>
                    </a:lnTo>
                    <a:close/>
                    <a:moveTo>
                      <a:pt x="3" y="3"/>
                    </a:moveTo>
                    <a:lnTo>
                      <a:pt x="2" y="3"/>
                    </a:lnTo>
                    <a:lnTo>
                      <a:pt x="2" y="4"/>
                    </a:lnTo>
                    <a:lnTo>
                      <a:pt x="1" y="4"/>
                    </a:lnTo>
                    <a:lnTo>
                      <a:pt x="1" y="0"/>
                    </a:lnTo>
                    <a:lnTo>
                      <a:pt x="2" y="0"/>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799" name="Freeform 537"/>
              <p:cNvSpPr>
                <a:spLocks noEditPoints="1"/>
              </p:cNvSpPr>
              <p:nvPr/>
            </p:nvSpPr>
            <p:spPr bwMode="auto">
              <a:xfrm>
                <a:off x="4055689" y="4812690"/>
                <a:ext cx="29892" cy="37365"/>
              </a:xfrm>
              <a:custGeom>
                <a:avLst/>
                <a:gdLst>
                  <a:gd name="T0" fmla="*/ 4 w 4"/>
                  <a:gd name="T1" fmla="*/ 3 h 5"/>
                  <a:gd name="T2" fmla="*/ 4 w 4"/>
                  <a:gd name="T3" fmla="*/ 2 h 5"/>
                  <a:gd name="T4" fmla="*/ 4 w 4"/>
                  <a:gd name="T5" fmla="*/ 2 h 5"/>
                  <a:gd name="T6" fmla="*/ 4 w 4"/>
                  <a:gd name="T7" fmla="*/ 0 h 5"/>
                  <a:gd name="T8" fmla="*/ 3 w 4"/>
                  <a:gd name="T9" fmla="*/ 0 h 5"/>
                  <a:gd name="T10" fmla="*/ 3 w 4"/>
                  <a:gd name="T11" fmla="*/ 0 h 5"/>
                  <a:gd name="T12" fmla="*/ 2 w 4"/>
                  <a:gd name="T13" fmla="*/ 0 h 5"/>
                  <a:gd name="T14" fmla="*/ 2 w 4"/>
                  <a:gd name="T15" fmla="*/ 1 h 5"/>
                  <a:gd name="T16" fmla="*/ 1 w 4"/>
                  <a:gd name="T17" fmla="*/ 1 h 5"/>
                  <a:gd name="T18" fmla="*/ 1 w 4"/>
                  <a:gd name="T19" fmla="*/ 2 h 5"/>
                  <a:gd name="T20" fmla="*/ 0 w 4"/>
                  <a:gd name="T21" fmla="*/ 2 h 5"/>
                  <a:gd name="T22" fmla="*/ 0 w 4"/>
                  <a:gd name="T23" fmla="*/ 2 h 5"/>
                  <a:gd name="T24" fmla="*/ 0 w 4"/>
                  <a:gd name="T25" fmla="*/ 2 h 5"/>
                  <a:gd name="T26" fmla="*/ 0 w 4"/>
                  <a:gd name="T27" fmla="*/ 3 h 5"/>
                  <a:gd name="T28" fmla="*/ 3 w 4"/>
                  <a:gd name="T29" fmla="*/ 3 h 5"/>
                  <a:gd name="T30" fmla="*/ 3 w 4"/>
                  <a:gd name="T31" fmla="*/ 5 h 5"/>
                  <a:gd name="T32" fmla="*/ 4 w 4"/>
                  <a:gd name="T33" fmla="*/ 5 h 5"/>
                  <a:gd name="T34" fmla="*/ 4 w 4"/>
                  <a:gd name="T35" fmla="*/ 3 h 5"/>
                  <a:gd name="T36" fmla="*/ 4 w 4"/>
                  <a:gd name="T37" fmla="*/ 3 h 5"/>
                  <a:gd name="T38" fmla="*/ 4 w 4"/>
                  <a:gd name="T39" fmla="*/ 3 h 5"/>
                  <a:gd name="T40" fmla="*/ 3 w 4"/>
                  <a:gd name="T41" fmla="*/ 2 h 5"/>
                  <a:gd name="T42" fmla="*/ 1 w 4"/>
                  <a:gd name="T43" fmla="*/ 2 h 5"/>
                  <a:gd name="T44" fmla="*/ 1 w 4"/>
                  <a:gd name="T45" fmla="*/ 2 h 5"/>
                  <a:gd name="T46" fmla="*/ 2 w 4"/>
                  <a:gd name="T47" fmla="*/ 2 h 5"/>
                  <a:gd name="T48" fmla="*/ 2 w 4"/>
                  <a:gd name="T49" fmla="*/ 1 h 5"/>
                  <a:gd name="T50" fmla="*/ 3 w 4"/>
                  <a:gd name="T51" fmla="*/ 1 h 5"/>
                  <a:gd name="T52" fmla="*/ 3 w 4"/>
                  <a:gd name="T53" fmla="*/ 2 h 5"/>
                  <a:gd name="T54" fmla="*/ 3 w 4"/>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3"/>
                    </a:moveTo>
                    <a:lnTo>
                      <a:pt x="4" y="2"/>
                    </a:lnTo>
                    <a:lnTo>
                      <a:pt x="4" y="2"/>
                    </a:lnTo>
                    <a:lnTo>
                      <a:pt x="4" y="0"/>
                    </a:lnTo>
                    <a:lnTo>
                      <a:pt x="3" y="0"/>
                    </a:lnTo>
                    <a:lnTo>
                      <a:pt x="3" y="0"/>
                    </a:lnTo>
                    <a:lnTo>
                      <a:pt x="2" y="0"/>
                    </a:lnTo>
                    <a:lnTo>
                      <a:pt x="2" y="1"/>
                    </a:lnTo>
                    <a:lnTo>
                      <a:pt x="1" y="1"/>
                    </a:lnTo>
                    <a:lnTo>
                      <a:pt x="1" y="2"/>
                    </a:lnTo>
                    <a:lnTo>
                      <a:pt x="0" y="2"/>
                    </a:lnTo>
                    <a:lnTo>
                      <a:pt x="0" y="2"/>
                    </a:lnTo>
                    <a:lnTo>
                      <a:pt x="0" y="2"/>
                    </a:lnTo>
                    <a:lnTo>
                      <a:pt x="0" y="3"/>
                    </a:lnTo>
                    <a:lnTo>
                      <a:pt x="3" y="3"/>
                    </a:lnTo>
                    <a:lnTo>
                      <a:pt x="3" y="5"/>
                    </a:lnTo>
                    <a:lnTo>
                      <a:pt x="4" y="5"/>
                    </a:lnTo>
                    <a:lnTo>
                      <a:pt x="4" y="3"/>
                    </a:lnTo>
                    <a:lnTo>
                      <a:pt x="4" y="3"/>
                    </a:lnTo>
                    <a:lnTo>
                      <a:pt x="4" y="3"/>
                    </a:lnTo>
                    <a:close/>
                    <a:moveTo>
                      <a:pt x="3" y="2"/>
                    </a:moveTo>
                    <a:lnTo>
                      <a:pt x="1" y="2"/>
                    </a:lnTo>
                    <a:lnTo>
                      <a:pt x="1" y="2"/>
                    </a:lnTo>
                    <a:lnTo>
                      <a:pt x="2" y="2"/>
                    </a:lnTo>
                    <a:lnTo>
                      <a:pt x="2"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0" name="Freeform 538"/>
              <p:cNvSpPr>
                <a:spLocks/>
              </p:cNvSpPr>
              <p:nvPr/>
            </p:nvSpPr>
            <p:spPr bwMode="auto">
              <a:xfrm>
                <a:off x="4100527" y="4842582"/>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1" name="Freeform 539"/>
              <p:cNvSpPr>
                <a:spLocks noEditPoints="1"/>
              </p:cNvSpPr>
              <p:nvPr/>
            </p:nvSpPr>
            <p:spPr bwMode="auto">
              <a:xfrm>
                <a:off x="4115473" y="4812690"/>
                <a:ext cx="29892" cy="37365"/>
              </a:xfrm>
              <a:custGeom>
                <a:avLst/>
                <a:gdLst>
                  <a:gd name="T0" fmla="*/ 4 w 4"/>
                  <a:gd name="T1" fmla="*/ 3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2 h 5"/>
                  <a:gd name="T16" fmla="*/ 1 w 4"/>
                  <a:gd name="T17" fmla="*/ 2 h 5"/>
                  <a:gd name="T18" fmla="*/ 1 w 4"/>
                  <a:gd name="T19" fmla="*/ 2 h 5"/>
                  <a:gd name="T20" fmla="*/ 3 w 4"/>
                  <a:gd name="T21" fmla="*/ 2 h 5"/>
                  <a:gd name="T22" fmla="*/ 3 w 4"/>
                  <a:gd name="T23" fmla="*/ 3 h 5"/>
                  <a:gd name="T24" fmla="*/ 2 w 4"/>
                  <a:gd name="T25" fmla="*/ 3 h 5"/>
                  <a:gd name="T26" fmla="*/ 2 w 4"/>
                  <a:gd name="T27" fmla="*/ 4 h 5"/>
                  <a:gd name="T28" fmla="*/ 1 w 4"/>
                  <a:gd name="T29" fmla="*/ 4 h 5"/>
                  <a:gd name="T30" fmla="*/ 1 w 4"/>
                  <a:gd name="T31" fmla="*/ 5 h 5"/>
                  <a:gd name="T32" fmla="*/ 2 w 4"/>
                  <a:gd name="T33" fmla="*/ 5 h 5"/>
                  <a:gd name="T34" fmla="*/ 2 w 4"/>
                  <a:gd name="T35" fmla="*/ 4 h 5"/>
                  <a:gd name="T36" fmla="*/ 3 w 4"/>
                  <a:gd name="T37" fmla="*/ 4 h 5"/>
                  <a:gd name="T38" fmla="*/ 3 w 4"/>
                  <a:gd name="T39" fmla="*/ 3 h 5"/>
                  <a:gd name="T40" fmla="*/ 4 w 4"/>
                  <a:gd name="T41" fmla="*/ 3 h 5"/>
                  <a:gd name="T42" fmla="*/ 4 w 4"/>
                  <a:gd name="T43" fmla="*/ 3 h 5"/>
                  <a:gd name="T44" fmla="*/ 3 w 4"/>
                  <a:gd name="T45" fmla="*/ 2 h 5"/>
                  <a:gd name="T46" fmla="*/ 1 w 4"/>
                  <a:gd name="T47" fmla="*/ 2 h 5"/>
                  <a:gd name="T48" fmla="*/ 1 w 4"/>
                  <a:gd name="T49" fmla="*/ 0 h 5"/>
                  <a:gd name="T50" fmla="*/ 3 w 4"/>
                  <a:gd name="T51" fmla="*/ 0 h 5"/>
                  <a:gd name="T52" fmla="*/ 3 w 4"/>
                  <a:gd name="T53" fmla="*/ 2 h 5"/>
                  <a:gd name="T54" fmla="*/ 3 w 4"/>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3"/>
                    </a:moveTo>
                    <a:lnTo>
                      <a:pt x="4" y="0"/>
                    </a:lnTo>
                    <a:lnTo>
                      <a:pt x="3" y="0"/>
                    </a:lnTo>
                    <a:lnTo>
                      <a:pt x="3" y="0"/>
                    </a:lnTo>
                    <a:lnTo>
                      <a:pt x="1" y="0"/>
                    </a:lnTo>
                    <a:lnTo>
                      <a:pt x="1" y="0"/>
                    </a:lnTo>
                    <a:lnTo>
                      <a:pt x="0" y="0"/>
                    </a:lnTo>
                    <a:lnTo>
                      <a:pt x="0" y="2"/>
                    </a:lnTo>
                    <a:lnTo>
                      <a:pt x="1" y="2"/>
                    </a:lnTo>
                    <a:lnTo>
                      <a:pt x="1" y="2"/>
                    </a:lnTo>
                    <a:lnTo>
                      <a:pt x="3" y="2"/>
                    </a:lnTo>
                    <a:lnTo>
                      <a:pt x="3" y="3"/>
                    </a:lnTo>
                    <a:lnTo>
                      <a:pt x="2" y="3"/>
                    </a:lnTo>
                    <a:lnTo>
                      <a:pt x="2" y="4"/>
                    </a:lnTo>
                    <a:lnTo>
                      <a:pt x="1" y="4"/>
                    </a:lnTo>
                    <a:lnTo>
                      <a:pt x="1" y="5"/>
                    </a:lnTo>
                    <a:lnTo>
                      <a:pt x="2" y="5"/>
                    </a:lnTo>
                    <a:lnTo>
                      <a:pt x="2" y="4"/>
                    </a:lnTo>
                    <a:lnTo>
                      <a:pt x="3" y="4"/>
                    </a:lnTo>
                    <a:lnTo>
                      <a:pt x="3" y="3"/>
                    </a:lnTo>
                    <a:lnTo>
                      <a:pt x="4" y="3"/>
                    </a:lnTo>
                    <a:lnTo>
                      <a:pt x="4" y="3"/>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2" name="Freeform 540"/>
              <p:cNvSpPr>
                <a:spLocks/>
              </p:cNvSpPr>
              <p:nvPr/>
            </p:nvSpPr>
            <p:spPr bwMode="auto">
              <a:xfrm>
                <a:off x="4152838" y="4812690"/>
                <a:ext cx="29892" cy="37365"/>
              </a:xfrm>
              <a:custGeom>
                <a:avLst/>
                <a:gdLst>
                  <a:gd name="T0" fmla="*/ 4 w 4"/>
                  <a:gd name="T1" fmla="*/ 4 h 5"/>
                  <a:gd name="T2" fmla="*/ 4 w 4"/>
                  <a:gd name="T3" fmla="*/ 2 h 5"/>
                  <a:gd name="T4" fmla="*/ 4 w 4"/>
                  <a:gd name="T5" fmla="*/ 2 h 5"/>
                  <a:gd name="T6" fmla="*/ 4 w 4"/>
                  <a:gd name="T7" fmla="*/ 1 h 5"/>
                  <a:gd name="T8" fmla="*/ 1 w 4"/>
                  <a:gd name="T9" fmla="*/ 1 h 5"/>
                  <a:gd name="T10" fmla="*/ 1 w 4"/>
                  <a:gd name="T11" fmla="*/ 0 h 5"/>
                  <a:gd name="T12" fmla="*/ 4 w 4"/>
                  <a:gd name="T13" fmla="*/ 0 h 5"/>
                  <a:gd name="T14" fmla="*/ 4 w 4"/>
                  <a:gd name="T15" fmla="*/ 0 h 5"/>
                  <a:gd name="T16" fmla="*/ 0 w 4"/>
                  <a:gd name="T17" fmla="*/ 0 h 5"/>
                  <a:gd name="T18" fmla="*/ 0 w 4"/>
                  <a:gd name="T19" fmla="*/ 2 h 5"/>
                  <a:gd name="T20" fmla="*/ 4 w 4"/>
                  <a:gd name="T21" fmla="*/ 2 h 5"/>
                  <a:gd name="T22" fmla="*/ 4 w 4"/>
                  <a:gd name="T23" fmla="*/ 4 h 5"/>
                  <a:gd name="T24" fmla="*/ 1 w 4"/>
                  <a:gd name="T25" fmla="*/ 4 h 5"/>
                  <a:gd name="T26" fmla="*/ 1 w 4"/>
                  <a:gd name="T27" fmla="*/ 3 h 5"/>
                  <a:gd name="T28" fmla="*/ 0 w 4"/>
                  <a:gd name="T29" fmla="*/ 3 h 5"/>
                  <a:gd name="T30" fmla="*/ 0 w 4"/>
                  <a:gd name="T31" fmla="*/ 4 h 5"/>
                  <a:gd name="T32" fmla="*/ 1 w 4"/>
                  <a:gd name="T33" fmla="*/ 4 h 5"/>
                  <a:gd name="T34" fmla="*/ 1 w 4"/>
                  <a:gd name="T35" fmla="*/ 5 h 5"/>
                  <a:gd name="T36" fmla="*/ 4 w 4"/>
                  <a:gd name="T37" fmla="*/ 5 h 5"/>
                  <a:gd name="T38" fmla="*/ 4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2"/>
                    </a:lnTo>
                    <a:lnTo>
                      <a:pt x="4" y="2"/>
                    </a:lnTo>
                    <a:lnTo>
                      <a:pt x="4" y="1"/>
                    </a:lnTo>
                    <a:lnTo>
                      <a:pt x="1" y="1"/>
                    </a:lnTo>
                    <a:lnTo>
                      <a:pt x="1" y="0"/>
                    </a:lnTo>
                    <a:lnTo>
                      <a:pt x="4" y="0"/>
                    </a:lnTo>
                    <a:lnTo>
                      <a:pt x="4" y="0"/>
                    </a:lnTo>
                    <a:lnTo>
                      <a:pt x="0" y="0"/>
                    </a:lnTo>
                    <a:lnTo>
                      <a:pt x="0" y="2"/>
                    </a:lnTo>
                    <a:lnTo>
                      <a:pt x="4" y="2"/>
                    </a:lnTo>
                    <a:lnTo>
                      <a:pt x="4" y="4"/>
                    </a:lnTo>
                    <a:lnTo>
                      <a:pt x="1" y="4"/>
                    </a:lnTo>
                    <a:lnTo>
                      <a:pt x="1" y="3"/>
                    </a:lnTo>
                    <a:lnTo>
                      <a:pt x="0" y="3"/>
                    </a:lnTo>
                    <a:lnTo>
                      <a:pt x="0" y="4"/>
                    </a:lnTo>
                    <a:lnTo>
                      <a:pt x="1" y="4"/>
                    </a:lnTo>
                    <a:lnTo>
                      <a:pt x="1" y="5"/>
                    </a:lnTo>
                    <a:lnTo>
                      <a:pt x="4" y="5"/>
                    </a:lnTo>
                    <a:lnTo>
                      <a:pt x="4"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3" name="Freeform 541"/>
              <p:cNvSpPr>
                <a:spLocks noEditPoints="1"/>
              </p:cNvSpPr>
              <p:nvPr/>
            </p:nvSpPr>
            <p:spPr bwMode="auto">
              <a:xfrm>
                <a:off x="4190203" y="4812690"/>
                <a:ext cx="29892" cy="37365"/>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4" name="Freeform 542"/>
              <p:cNvSpPr>
                <a:spLocks noEditPoints="1"/>
              </p:cNvSpPr>
              <p:nvPr/>
            </p:nvSpPr>
            <p:spPr bwMode="auto">
              <a:xfrm>
                <a:off x="3906229" y="4879947"/>
                <a:ext cx="29892" cy="44838"/>
              </a:xfrm>
              <a:custGeom>
                <a:avLst/>
                <a:gdLst>
                  <a:gd name="T0" fmla="*/ 4 w 4"/>
                  <a:gd name="T1" fmla="*/ 4 h 6"/>
                  <a:gd name="T2" fmla="*/ 4 w 4"/>
                  <a:gd name="T3" fmla="*/ 2 h 6"/>
                  <a:gd name="T4" fmla="*/ 4 w 4"/>
                  <a:gd name="T5" fmla="*/ 2 h 6"/>
                  <a:gd name="T6" fmla="*/ 4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4 w 4"/>
                  <a:gd name="T21" fmla="*/ 5 h 6"/>
                  <a:gd name="T22" fmla="*/ 4 w 4"/>
                  <a:gd name="T23" fmla="*/ 4 h 6"/>
                  <a:gd name="T24" fmla="*/ 4 w 4"/>
                  <a:gd name="T25" fmla="*/ 4 h 6"/>
                  <a:gd name="T26" fmla="*/ 4 w 4"/>
                  <a:gd name="T27" fmla="*/ 4 h 6"/>
                  <a:gd name="T28" fmla="*/ 4 w 4"/>
                  <a:gd name="T29" fmla="*/ 4 h 6"/>
                  <a:gd name="T30" fmla="*/ 3 w 4"/>
                  <a:gd name="T31" fmla="*/ 4 h 6"/>
                  <a:gd name="T32" fmla="*/ 3 w 4"/>
                  <a:gd name="T33" fmla="*/ 5 h 6"/>
                  <a:gd name="T34" fmla="*/ 1 w 4"/>
                  <a:gd name="T35" fmla="*/ 5 h 6"/>
                  <a:gd name="T36" fmla="*/ 1 w 4"/>
                  <a:gd name="T37" fmla="*/ 1 h 6"/>
                  <a:gd name="T38" fmla="*/ 3 w 4"/>
                  <a:gd name="T39" fmla="*/ 1 h 6"/>
                  <a:gd name="T40" fmla="*/ 3 w 4"/>
                  <a:gd name="T41" fmla="*/ 2 h 6"/>
                  <a:gd name="T42" fmla="*/ 4 w 4"/>
                  <a:gd name="T43" fmla="*/ 2 h 6"/>
                  <a:gd name="T44" fmla="*/ 4 w 4"/>
                  <a:gd name="T45" fmla="*/ 4 h 6"/>
                  <a:gd name="T46" fmla="*/ 4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4" y="2"/>
                    </a:lnTo>
                    <a:lnTo>
                      <a:pt x="4" y="1"/>
                    </a:lnTo>
                    <a:lnTo>
                      <a:pt x="3" y="1"/>
                    </a:lnTo>
                    <a:lnTo>
                      <a:pt x="3" y="0"/>
                    </a:lnTo>
                    <a:lnTo>
                      <a:pt x="0" y="0"/>
                    </a:lnTo>
                    <a:lnTo>
                      <a:pt x="0" y="6"/>
                    </a:lnTo>
                    <a:lnTo>
                      <a:pt x="3" y="6"/>
                    </a:lnTo>
                    <a:lnTo>
                      <a:pt x="3" y="5"/>
                    </a:lnTo>
                    <a:lnTo>
                      <a:pt x="4" y="5"/>
                    </a:lnTo>
                    <a:lnTo>
                      <a:pt x="4" y="4"/>
                    </a:lnTo>
                    <a:lnTo>
                      <a:pt x="4" y="4"/>
                    </a:lnTo>
                    <a:lnTo>
                      <a:pt x="4" y="4"/>
                    </a:lnTo>
                    <a:close/>
                    <a:moveTo>
                      <a:pt x="4" y="4"/>
                    </a:moveTo>
                    <a:lnTo>
                      <a:pt x="3" y="4"/>
                    </a:lnTo>
                    <a:lnTo>
                      <a:pt x="3" y="5"/>
                    </a:lnTo>
                    <a:lnTo>
                      <a:pt x="1" y="5"/>
                    </a:lnTo>
                    <a:lnTo>
                      <a:pt x="1" y="1"/>
                    </a:lnTo>
                    <a:lnTo>
                      <a:pt x="3" y="1"/>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5" name="Freeform 543"/>
              <p:cNvSpPr>
                <a:spLocks/>
              </p:cNvSpPr>
              <p:nvPr/>
            </p:nvSpPr>
            <p:spPr bwMode="auto">
              <a:xfrm>
                <a:off x="3943594" y="4879947"/>
                <a:ext cx="29892" cy="44838"/>
              </a:xfrm>
              <a:custGeom>
                <a:avLst/>
                <a:gdLst>
                  <a:gd name="T0" fmla="*/ 4 w 4"/>
                  <a:gd name="T1" fmla="*/ 5 h 6"/>
                  <a:gd name="T2" fmla="*/ 4 w 4"/>
                  <a:gd name="T3" fmla="*/ 4 h 6"/>
                  <a:gd name="T4" fmla="*/ 4 w 4"/>
                  <a:gd name="T5" fmla="*/ 4 h 6"/>
                  <a:gd name="T6" fmla="*/ 4 w 4"/>
                  <a:gd name="T7" fmla="*/ 5 h 6"/>
                  <a:gd name="T8" fmla="*/ 1 w 4"/>
                  <a:gd name="T9" fmla="*/ 5 h 6"/>
                  <a:gd name="T10" fmla="*/ 1 w 4"/>
                  <a:gd name="T11" fmla="*/ 1 h 6"/>
                  <a:gd name="T12" fmla="*/ 4 w 4"/>
                  <a:gd name="T13" fmla="*/ 1 h 6"/>
                  <a:gd name="T14" fmla="*/ 4 w 4"/>
                  <a:gd name="T15" fmla="*/ 2 h 6"/>
                  <a:gd name="T16" fmla="*/ 4 w 4"/>
                  <a:gd name="T17" fmla="*/ 2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4 w 4"/>
                  <a:gd name="T37" fmla="*/ 6 h 6"/>
                  <a:gd name="T38" fmla="*/ 4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4" y="4"/>
                    </a:lnTo>
                    <a:lnTo>
                      <a:pt x="4" y="5"/>
                    </a:lnTo>
                    <a:lnTo>
                      <a:pt x="1" y="5"/>
                    </a:lnTo>
                    <a:lnTo>
                      <a:pt x="1" y="1"/>
                    </a:lnTo>
                    <a:lnTo>
                      <a:pt x="4" y="1"/>
                    </a:lnTo>
                    <a:lnTo>
                      <a:pt x="4" y="2"/>
                    </a:lnTo>
                    <a:lnTo>
                      <a:pt x="4" y="2"/>
                    </a:ln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6" name="Freeform 544"/>
              <p:cNvSpPr>
                <a:spLocks noEditPoints="1"/>
              </p:cNvSpPr>
              <p:nvPr/>
            </p:nvSpPr>
            <p:spPr bwMode="auto">
              <a:xfrm>
                <a:off x="3988432" y="4879947"/>
                <a:ext cx="29892" cy="44838"/>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1 w 4"/>
                  <a:gd name="T13" fmla="*/ 0 h 6"/>
                  <a:gd name="T14" fmla="*/ 1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1 w 4"/>
                  <a:gd name="T39" fmla="*/ 3 h 6"/>
                  <a:gd name="T40" fmla="*/ 1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1" y="0"/>
                    </a:lnTo>
                    <a:lnTo>
                      <a:pt x="1" y="2"/>
                    </a:lnTo>
                    <a:lnTo>
                      <a:pt x="1" y="2"/>
                    </a:lnTo>
                    <a:lnTo>
                      <a:pt x="1" y="3"/>
                    </a:lnTo>
                    <a:lnTo>
                      <a:pt x="0" y="3"/>
                    </a:lnTo>
                    <a:lnTo>
                      <a:pt x="0" y="6"/>
                    </a:lnTo>
                    <a:lnTo>
                      <a:pt x="1" y="6"/>
                    </a:lnTo>
                    <a:lnTo>
                      <a:pt x="1" y="4"/>
                    </a:lnTo>
                    <a:lnTo>
                      <a:pt x="3" y="4"/>
                    </a:lnTo>
                    <a:lnTo>
                      <a:pt x="3" y="6"/>
                    </a:lnTo>
                    <a:lnTo>
                      <a:pt x="4" y="6"/>
                    </a:lnTo>
                    <a:lnTo>
                      <a:pt x="4" y="6"/>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7" name="Freeform 545"/>
              <p:cNvSpPr>
                <a:spLocks/>
              </p:cNvSpPr>
              <p:nvPr/>
            </p:nvSpPr>
            <p:spPr bwMode="auto">
              <a:xfrm>
                <a:off x="4055689" y="4879947"/>
                <a:ext cx="14946" cy="44838"/>
              </a:xfrm>
              <a:custGeom>
                <a:avLst/>
                <a:gdLst>
                  <a:gd name="T0" fmla="*/ 2 w 2"/>
                  <a:gd name="T1" fmla="*/ 6 h 6"/>
                  <a:gd name="T2" fmla="*/ 2 w 2"/>
                  <a:gd name="T3" fmla="*/ 0 h 6"/>
                  <a:gd name="T4" fmla="*/ 1 w 2"/>
                  <a:gd name="T5" fmla="*/ 0 h 6"/>
                  <a:gd name="T6" fmla="*/ 1 w 2"/>
                  <a:gd name="T7" fmla="*/ 1 h 6"/>
                  <a:gd name="T8" fmla="*/ 0 w 2"/>
                  <a:gd name="T9" fmla="*/ 1 h 6"/>
                  <a:gd name="T10" fmla="*/ 0 w 2"/>
                  <a:gd name="T11" fmla="*/ 2 h 6"/>
                  <a:gd name="T12" fmla="*/ 0 w 2"/>
                  <a:gd name="T13" fmla="*/ 2 h 6"/>
                  <a:gd name="T14" fmla="*/ 0 w 2"/>
                  <a:gd name="T15" fmla="*/ 3 h 6"/>
                  <a:gd name="T16" fmla="*/ 0 w 2"/>
                  <a:gd name="T17" fmla="*/ 3 h 6"/>
                  <a:gd name="T18" fmla="*/ 0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0" y="1"/>
                    </a:lnTo>
                    <a:lnTo>
                      <a:pt x="0" y="2"/>
                    </a:lnTo>
                    <a:lnTo>
                      <a:pt x="0" y="2"/>
                    </a:lnTo>
                    <a:lnTo>
                      <a:pt x="0" y="3"/>
                    </a:lnTo>
                    <a:lnTo>
                      <a:pt x="0" y="3"/>
                    </a:lnTo>
                    <a:lnTo>
                      <a:pt x="0"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8" name="Freeform 546"/>
              <p:cNvSpPr>
                <a:spLocks noEditPoints="1"/>
              </p:cNvSpPr>
              <p:nvPr/>
            </p:nvSpPr>
            <p:spPr bwMode="auto">
              <a:xfrm>
                <a:off x="4078108" y="4879947"/>
                <a:ext cx="29892" cy="44838"/>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09" name="Freeform 547"/>
              <p:cNvSpPr>
                <a:spLocks/>
              </p:cNvSpPr>
              <p:nvPr/>
            </p:nvSpPr>
            <p:spPr bwMode="auto">
              <a:xfrm>
                <a:off x="4122946" y="4917312"/>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0" name="Freeform 548"/>
              <p:cNvSpPr>
                <a:spLocks noEditPoints="1"/>
              </p:cNvSpPr>
              <p:nvPr/>
            </p:nvSpPr>
            <p:spPr bwMode="auto">
              <a:xfrm>
                <a:off x="4137892" y="4879947"/>
                <a:ext cx="29892" cy="44838"/>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1" name="Freeform 549"/>
              <p:cNvSpPr>
                <a:spLocks noEditPoints="1"/>
              </p:cNvSpPr>
              <p:nvPr/>
            </p:nvSpPr>
            <p:spPr bwMode="auto">
              <a:xfrm>
                <a:off x="4175257" y="4879947"/>
                <a:ext cx="29892" cy="44838"/>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2" name="Freeform 550"/>
              <p:cNvSpPr>
                <a:spLocks noEditPoints="1"/>
              </p:cNvSpPr>
              <p:nvPr/>
            </p:nvSpPr>
            <p:spPr bwMode="auto">
              <a:xfrm>
                <a:off x="4220095" y="4879947"/>
                <a:ext cx="22419" cy="44838"/>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3" name="Freeform 551"/>
              <p:cNvSpPr>
                <a:spLocks/>
              </p:cNvSpPr>
              <p:nvPr/>
            </p:nvSpPr>
            <p:spPr bwMode="auto">
              <a:xfrm>
                <a:off x="4504069" y="4812690"/>
                <a:ext cx="29892"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4" name="Freeform 552"/>
              <p:cNvSpPr>
                <a:spLocks/>
              </p:cNvSpPr>
              <p:nvPr/>
            </p:nvSpPr>
            <p:spPr bwMode="auto">
              <a:xfrm>
                <a:off x="4548907" y="4812690"/>
                <a:ext cx="29892" cy="37365"/>
              </a:xfrm>
              <a:custGeom>
                <a:avLst/>
                <a:gdLst>
                  <a:gd name="T0" fmla="*/ 4 w 4"/>
                  <a:gd name="T1" fmla="*/ 0 h 5"/>
                  <a:gd name="T2" fmla="*/ 4 w 4"/>
                  <a:gd name="T3" fmla="*/ 0 h 5"/>
                  <a:gd name="T4" fmla="*/ 0 w 4"/>
                  <a:gd name="T5" fmla="*/ 0 h 5"/>
                  <a:gd name="T6" fmla="*/ 0 w 4"/>
                  <a:gd name="T7" fmla="*/ 0 h 5"/>
                  <a:gd name="T8" fmla="*/ 1 w 4"/>
                  <a:gd name="T9" fmla="*/ 0 h 5"/>
                  <a:gd name="T10" fmla="*/ 1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1" y="0"/>
                    </a:lnTo>
                    <a:lnTo>
                      <a:pt x="1"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5" name="Freeform 553"/>
              <p:cNvSpPr>
                <a:spLocks noEditPoints="1"/>
              </p:cNvSpPr>
              <p:nvPr/>
            </p:nvSpPr>
            <p:spPr bwMode="auto">
              <a:xfrm>
                <a:off x="4586272" y="4812690"/>
                <a:ext cx="29892" cy="37365"/>
              </a:xfrm>
              <a:custGeom>
                <a:avLst/>
                <a:gdLst>
                  <a:gd name="T0" fmla="*/ 4 w 4"/>
                  <a:gd name="T1" fmla="*/ 3 h 5"/>
                  <a:gd name="T2" fmla="*/ 4 w 4"/>
                  <a:gd name="T3" fmla="*/ 1 h 5"/>
                  <a:gd name="T4" fmla="*/ 3 w 4"/>
                  <a:gd name="T5" fmla="*/ 1 h 5"/>
                  <a:gd name="T6" fmla="*/ 3 w 4"/>
                  <a:gd name="T7" fmla="*/ 0 h 5"/>
                  <a:gd name="T8" fmla="*/ 3 w 4"/>
                  <a:gd name="T9" fmla="*/ 0 h 5"/>
                  <a:gd name="T10" fmla="*/ 3 w 4"/>
                  <a:gd name="T11" fmla="*/ 0 h 5"/>
                  <a:gd name="T12" fmla="*/ 0 w 4"/>
                  <a:gd name="T13" fmla="*/ 0 h 5"/>
                  <a:gd name="T14" fmla="*/ 0 w 4"/>
                  <a:gd name="T15" fmla="*/ 5 h 5"/>
                  <a:gd name="T16" fmla="*/ 3 w 4"/>
                  <a:gd name="T17" fmla="*/ 5 h 5"/>
                  <a:gd name="T18" fmla="*/ 3 w 4"/>
                  <a:gd name="T19" fmla="*/ 4 h 5"/>
                  <a:gd name="T20" fmla="*/ 3 w 4"/>
                  <a:gd name="T21" fmla="*/ 4 h 5"/>
                  <a:gd name="T22" fmla="*/ 3 w 4"/>
                  <a:gd name="T23" fmla="*/ 3 h 5"/>
                  <a:gd name="T24" fmla="*/ 4 w 4"/>
                  <a:gd name="T25" fmla="*/ 3 h 5"/>
                  <a:gd name="T26" fmla="*/ 4 w 4"/>
                  <a:gd name="T27" fmla="*/ 3 h 5"/>
                  <a:gd name="T28" fmla="*/ 3 w 4"/>
                  <a:gd name="T29" fmla="*/ 3 h 5"/>
                  <a:gd name="T30" fmla="*/ 3 w 4"/>
                  <a:gd name="T31" fmla="*/ 3 h 5"/>
                  <a:gd name="T32" fmla="*/ 3 w 4"/>
                  <a:gd name="T33" fmla="*/ 4 h 5"/>
                  <a:gd name="T34" fmla="*/ 1 w 4"/>
                  <a:gd name="T35" fmla="*/ 4 h 5"/>
                  <a:gd name="T36" fmla="*/ 1 w 4"/>
                  <a:gd name="T37" fmla="*/ 0 h 5"/>
                  <a:gd name="T38" fmla="*/ 3 w 4"/>
                  <a:gd name="T39" fmla="*/ 0 h 5"/>
                  <a:gd name="T40" fmla="*/ 3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3" y="1"/>
                    </a:lnTo>
                    <a:lnTo>
                      <a:pt x="3" y="0"/>
                    </a:lnTo>
                    <a:lnTo>
                      <a:pt x="3" y="0"/>
                    </a:lnTo>
                    <a:lnTo>
                      <a:pt x="3" y="0"/>
                    </a:lnTo>
                    <a:lnTo>
                      <a:pt x="0" y="0"/>
                    </a:lnTo>
                    <a:lnTo>
                      <a:pt x="0" y="5"/>
                    </a:lnTo>
                    <a:lnTo>
                      <a:pt x="3" y="5"/>
                    </a:lnTo>
                    <a:lnTo>
                      <a:pt x="3" y="4"/>
                    </a:lnTo>
                    <a:lnTo>
                      <a:pt x="3" y="4"/>
                    </a:lnTo>
                    <a:lnTo>
                      <a:pt x="3" y="3"/>
                    </a:lnTo>
                    <a:lnTo>
                      <a:pt x="4" y="3"/>
                    </a:lnTo>
                    <a:lnTo>
                      <a:pt x="4" y="3"/>
                    </a:lnTo>
                    <a:close/>
                    <a:moveTo>
                      <a:pt x="3" y="3"/>
                    </a:moveTo>
                    <a:lnTo>
                      <a:pt x="3" y="3"/>
                    </a:lnTo>
                    <a:lnTo>
                      <a:pt x="3" y="4"/>
                    </a:lnTo>
                    <a:lnTo>
                      <a:pt x="1" y="4"/>
                    </a:lnTo>
                    <a:lnTo>
                      <a:pt x="1" y="0"/>
                    </a:lnTo>
                    <a:lnTo>
                      <a:pt x="3" y="0"/>
                    </a:lnTo>
                    <a:lnTo>
                      <a:pt x="3"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6" name="Freeform 554"/>
              <p:cNvSpPr>
                <a:spLocks noEditPoints="1"/>
              </p:cNvSpPr>
              <p:nvPr/>
            </p:nvSpPr>
            <p:spPr bwMode="auto">
              <a:xfrm>
                <a:off x="4653529" y="4812690"/>
                <a:ext cx="37365" cy="37365"/>
              </a:xfrm>
              <a:custGeom>
                <a:avLst/>
                <a:gdLst>
                  <a:gd name="T0" fmla="*/ 5 w 5"/>
                  <a:gd name="T1" fmla="*/ 3 h 5"/>
                  <a:gd name="T2" fmla="*/ 5 w 5"/>
                  <a:gd name="T3" fmla="*/ 2 h 5"/>
                  <a:gd name="T4" fmla="*/ 4 w 5"/>
                  <a:gd name="T5" fmla="*/ 2 h 5"/>
                  <a:gd name="T6" fmla="*/ 4 w 5"/>
                  <a:gd name="T7" fmla="*/ 0 h 5"/>
                  <a:gd name="T8" fmla="*/ 3 w 5"/>
                  <a:gd name="T9" fmla="*/ 0 h 5"/>
                  <a:gd name="T10" fmla="*/ 3 w 5"/>
                  <a:gd name="T11" fmla="*/ 0 h 5"/>
                  <a:gd name="T12" fmla="*/ 2 w 5"/>
                  <a:gd name="T13" fmla="*/ 0 h 5"/>
                  <a:gd name="T14" fmla="*/ 2 w 5"/>
                  <a:gd name="T15" fmla="*/ 1 h 5"/>
                  <a:gd name="T16" fmla="*/ 2 w 5"/>
                  <a:gd name="T17" fmla="*/ 1 h 5"/>
                  <a:gd name="T18" fmla="*/ 2 w 5"/>
                  <a:gd name="T19" fmla="*/ 2 h 5"/>
                  <a:gd name="T20" fmla="*/ 1 w 5"/>
                  <a:gd name="T21" fmla="*/ 2 h 5"/>
                  <a:gd name="T22" fmla="*/ 1 w 5"/>
                  <a:gd name="T23" fmla="*/ 2 h 5"/>
                  <a:gd name="T24" fmla="*/ 0 w 5"/>
                  <a:gd name="T25" fmla="*/ 2 h 5"/>
                  <a:gd name="T26" fmla="*/ 0 w 5"/>
                  <a:gd name="T27" fmla="*/ 3 h 5"/>
                  <a:gd name="T28" fmla="*/ 3 w 5"/>
                  <a:gd name="T29" fmla="*/ 3 h 5"/>
                  <a:gd name="T30" fmla="*/ 3 w 5"/>
                  <a:gd name="T31" fmla="*/ 5 h 5"/>
                  <a:gd name="T32" fmla="*/ 4 w 5"/>
                  <a:gd name="T33" fmla="*/ 5 h 5"/>
                  <a:gd name="T34" fmla="*/ 4 w 5"/>
                  <a:gd name="T35" fmla="*/ 3 h 5"/>
                  <a:gd name="T36" fmla="*/ 5 w 5"/>
                  <a:gd name="T37" fmla="*/ 3 h 5"/>
                  <a:gd name="T38" fmla="*/ 5 w 5"/>
                  <a:gd name="T39" fmla="*/ 3 h 5"/>
                  <a:gd name="T40" fmla="*/ 3 w 5"/>
                  <a:gd name="T41" fmla="*/ 2 h 5"/>
                  <a:gd name="T42" fmla="*/ 2 w 5"/>
                  <a:gd name="T43" fmla="*/ 2 h 5"/>
                  <a:gd name="T44" fmla="*/ 2 w 5"/>
                  <a:gd name="T45" fmla="*/ 2 h 5"/>
                  <a:gd name="T46" fmla="*/ 2 w 5"/>
                  <a:gd name="T47" fmla="*/ 2 h 5"/>
                  <a:gd name="T48" fmla="*/ 2 w 5"/>
                  <a:gd name="T49" fmla="*/ 1 h 5"/>
                  <a:gd name="T50" fmla="*/ 3 w 5"/>
                  <a:gd name="T51" fmla="*/ 1 h 5"/>
                  <a:gd name="T52" fmla="*/ 3 w 5"/>
                  <a:gd name="T53" fmla="*/ 2 h 5"/>
                  <a:gd name="T54" fmla="*/ 3 w 5"/>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3"/>
                    </a:moveTo>
                    <a:lnTo>
                      <a:pt x="5" y="2"/>
                    </a:lnTo>
                    <a:lnTo>
                      <a:pt x="4" y="2"/>
                    </a:lnTo>
                    <a:lnTo>
                      <a:pt x="4" y="0"/>
                    </a:lnTo>
                    <a:lnTo>
                      <a:pt x="3" y="0"/>
                    </a:lnTo>
                    <a:lnTo>
                      <a:pt x="3" y="0"/>
                    </a:lnTo>
                    <a:lnTo>
                      <a:pt x="2" y="0"/>
                    </a:lnTo>
                    <a:lnTo>
                      <a:pt x="2" y="1"/>
                    </a:lnTo>
                    <a:lnTo>
                      <a:pt x="2" y="1"/>
                    </a:lnTo>
                    <a:lnTo>
                      <a:pt x="2" y="2"/>
                    </a:lnTo>
                    <a:lnTo>
                      <a:pt x="1" y="2"/>
                    </a:lnTo>
                    <a:lnTo>
                      <a:pt x="1" y="2"/>
                    </a:lnTo>
                    <a:lnTo>
                      <a:pt x="0" y="2"/>
                    </a:lnTo>
                    <a:lnTo>
                      <a:pt x="0" y="3"/>
                    </a:lnTo>
                    <a:lnTo>
                      <a:pt x="3" y="3"/>
                    </a:lnTo>
                    <a:lnTo>
                      <a:pt x="3" y="5"/>
                    </a:lnTo>
                    <a:lnTo>
                      <a:pt x="4" y="5"/>
                    </a:lnTo>
                    <a:lnTo>
                      <a:pt x="4" y="3"/>
                    </a:lnTo>
                    <a:lnTo>
                      <a:pt x="5" y="3"/>
                    </a:lnTo>
                    <a:lnTo>
                      <a:pt x="5" y="3"/>
                    </a:lnTo>
                    <a:close/>
                    <a:moveTo>
                      <a:pt x="3" y="2"/>
                    </a:moveTo>
                    <a:lnTo>
                      <a:pt x="2" y="2"/>
                    </a:lnTo>
                    <a:lnTo>
                      <a:pt x="2" y="2"/>
                    </a:lnTo>
                    <a:lnTo>
                      <a:pt x="2" y="2"/>
                    </a:lnTo>
                    <a:lnTo>
                      <a:pt x="2"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7" name="Freeform 555"/>
              <p:cNvSpPr>
                <a:spLocks/>
              </p:cNvSpPr>
              <p:nvPr/>
            </p:nvSpPr>
            <p:spPr bwMode="auto">
              <a:xfrm>
                <a:off x="4698367" y="4842582"/>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8" name="Freeform 556"/>
              <p:cNvSpPr>
                <a:spLocks noEditPoints="1"/>
              </p:cNvSpPr>
              <p:nvPr/>
            </p:nvSpPr>
            <p:spPr bwMode="auto">
              <a:xfrm>
                <a:off x="4713313" y="4812690"/>
                <a:ext cx="29892" cy="37365"/>
              </a:xfrm>
              <a:custGeom>
                <a:avLst/>
                <a:gdLst>
                  <a:gd name="T0" fmla="*/ 4 w 4"/>
                  <a:gd name="T1" fmla="*/ 3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2 h 5"/>
                  <a:gd name="T16" fmla="*/ 1 w 4"/>
                  <a:gd name="T17" fmla="*/ 2 h 5"/>
                  <a:gd name="T18" fmla="*/ 1 w 4"/>
                  <a:gd name="T19" fmla="*/ 2 h 5"/>
                  <a:gd name="T20" fmla="*/ 3 w 4"/>
                  <a:gd name="T21" fmla="*/ 2 h 5"/>
                  <a:gd name="T22" fmla="*/ 3 w 4"/>
                  <a:gd name="T23" fmla="*/ 3 h 5"/>
                  <a:gd name="T24" fmla="*/ 3 w 4"/>
                  <a:gd name="T25" fmla="*/ 3 h 5"/>
                  <a:gd name="T26" fmla="*/ 3 w 4"/>
                  <a:gd name="T27" fmla="*/ 4 h 5"/>
                  <a:gd name="T28" fmla="*/ 1 w 4"/>
                  <a:gd name="T29" fmla="*/ 4 h 5"/>
                  <a:gd name="T30" fmla="*/ 1 w 4"/>
                  <a:gd name="T31" fmla="*/ 5 h 5"/>
                  <a:gd name="T32" fmla="*/ 3 w 4"/>
                  <a:gd name="T33" fmla="*/ 5 h 5"/>
                  <a:gd name="T34" fmla="*/ 3 w 4"/>
                  <a:gd name="T35" fmla="*/ 4 h 5"/>
                  <a:gd name="T36" fmla="*/ 3 w 4"/>
                  <a:gd name="T37" fmla="*/ 4 h 5"/>
                  <a:gd name="T38" fmla="*/ 3 w 4"/>
                  <a:gd name="T39" fmla="*/ 3 h 5"/>
                  <a:gd name="T40" fmla="*/ 4 w 4"/>
                  <a:gd name="T41" fmla="*/ 3 h 5"/>
                  <a:gd name="T42" fmla="*/ 4 w 4"/>
                  <a:gd name="T43" fmla="*/ 3 h 5"/>
                  <a:gd name="T44" fmla="*/ 3 w 4"/>
                  <a:gd name="T45" fmla="*/ 2 h 5"/>
                  <a:gd name="T46" fmla="*/ 1 w 4"/>
                  <a:gd name="T47" fmla="*/ 2 h 5"/>
                  <a:gd name="T48" fmla="*/ 1 w 4"/>
                  <a:gd name="T49" fmla="*/ 0 h 5"/>
                  <a:gd name="T50" fmla="*/ 3 w 4"/>
                  <a:gd name="T51" fmla="*/ 0 h 5"/>
                  <a:gd name="T52" fmla="*/ 3 w 4"/>
                  <a:gd name="T53" fmla="*/ 2 h 5"/>
                  <a:gd name="T54" fmla="*/ 3 w 4"/>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3"/>
                    </a:moveTo>
                    <a:lnTo>
                      <a:pt x="4" y="0"/>
                    </a:lnTo>
                    <a:lnTo>
                      <a:pt x="3" y="0"/>
                    </a:lnTo>
                    <a:lnTo>
                      <a:pt x="3" y="0"/>
                    </a:lnTo>
                    <a:lnTo>
                      <a:pt x="1" y="0"/>
                    </a:lnTo>
                    <a:lnTo>
                      <a:pt x="1" y="0"/>
                    </a:lnTo>
                    <a:lnTo>
                      <a:pt x="0" y="0"/>
                    </a:lnTo>
                    <a:lnTo>
                      <a:pt x="0" y="2"/>
                    </a:lnTo>
                    <a:lnTo>
                      <a:pt x="1" y="2"/>
                    </a:lnTo>
                    <a:lnTo>
                      <a:pt x="1" y="2"/>
                    </a:lnTo>
                    <a:lnTo>
                      <a:pt x="3" y="2"/>
                    </a:lnTo>
                    <a:lnTo>
                      <a:pt x="3" y="3"/>
                    </a:lnTo>
                    <a:lnTo>
                      <a:pt x="3" y="3"/>
                    </a:lnTo>
                    <a:lnTo>
                      <a:pt x="3" y="4"/>
                    </a:lnTo>
                    <a:lnTo>
                      <a:pt x="1" y="4"/>
                    </a:lnTo>
                    <a:lnTo>
                      <a:pt x="1" y="5"/>
                    </a:lnTo>
                    <a:lnTo>
                      <a:pt x="3" y="5"/>
                    </a:lnTo>
                    <a:lnTo>
                      <a:pt x="3" y="4"/>
                    </a:lnTo>
                    <a:lnTo>
                      <a:pt x="3" y="4"/>
                    </a:lnTo>
                    <a:lnTo>
                      <a:pt x="3" y="3"/>
                    </a:lnTo>
                    <a:lnTo>
                      <a:pt x="4" y="3"/>
                    </a:lnTo>
                    <a:lnTo>
                      <a:pt x="4" y="3"/>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19" name="Freeform 557"/>
              <p:cNvSpPr>
                <a:spLocks/>
              </p:cNvSpPr>
              <p:nvPr/>
            </p:nvSpPr>
            <p:spPr bwMode="auto">
              <a:xfrm>
                <a:off x="4750678" y="4812690"/>
                <a:ext cx="22419" cy="37365"/>
              </a:xfrm>
              <a:custGeom>
                <a:avLst/>
                <a:gdLst>
                  <a:gd name="T0" fmla="*/ 3 w 3"/>
                  <a:gd name="T1" fmla="*/ 5 h 5"/>
                  <a:gd name="T2" fmla="*/ 3 w 3"/>
                  <a:gd name="T3" fmla="*/ 0 h 5"/>
                  <a:gd name="T4" fmla="*/ 2 w 3"/>
                  <a:gd name="T5" fmla="*/ 0 h 5"/>
                  <a:gd name="T6" fmla="*/ 2 w 3"/>
                  <a:gd name="T7" fmla="*/ 0 h 5"/>
                  <a:gd name="T8" fmla="*/ 1 w 3"/>
                  <a:gd name="T9" fmla="*/ 0 h 5"/>
                  <a:gd name="T10" fmla="*/ 1 w 3"/>
                  <a:gd name="T11" fmla="*/ 1 h 5"/>
                  <a:gd name="T12" fmla="*/ 0 w 3"/>
                  <a:gd name="T13" fmla="*/ 1 h 5"/>
                  <a:gd name="T14" fmla="*/ 0 w 3"/>
                  <a:gd name="T15" fmla="*/ 2 h 5"/>
                  <a:gd name="T16" fmla="*/ 1 w 3"/>
                  <a:gd name="T17" fmla="*/ 2 h 5"/>
                  <a:gd name="T18" fmla="*/ 1 w 3"/>
                  <a:gd name="T19" fmla="*/ 1 h 5"/>
                  <a:gd name="T20" fmla="*/ 2 w 3"/>
                  <a:gd name="T21" fmla="*/ 1 h 5"/>
                  <a:gd name="T22" fmla="*/ 2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2" y="0"/>
                    </a:lnTo>
                    <a:lnTo>
                      <a:pt x="2" y="0"/>
                    </a:lnTo>
                    <a:lnTo>
                      <a:pt x="1" y="0"/>
                    </a:lnTo>
                    <a:lnTo>
                      <a:pt x="1" y="1"/>
                    </a:lnTo>
                    <a:lnTo>
                      <a:pt x="0" y="1"/>
                    </a:lnTo>
                    <a:lnTo>
                      <a:pt x="0" y="2"/>
                    </a:lnTo>
                    <a:lnTo>
                      <a:pt x="1" y="2"/>
                    </a:lnTo>
                    <a:lnTo>
                      <a:pt x="1" y="1"/>
                    </a:lnTo>
                    <a:lnTo>
                      <a:pt x="2" y="1"/>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0" name="Freeform 558"/>
              <p:cNvSpPr>
                <a:spLocks/>
              </p:cNvSpPr>
              <p:nvPr/>
            </p:nvSpPr>
            <p:spPr bwMode="auto">
              <a:xfrm>
                <a:off x="4780570" y="4812690"/>
                <a:ext cx="22419" cy="37365"/>
              </a:xfrm>
              <a:custGeom>
                <a:avLst/>
                <a:gdLst>
                  <a:gd name="T0" fmla="*/ 3 w 3"/>
                  <a:gd name="T1" fmla="*/ 5 h 5"/>
                  <a:gd name="T2" fmla="*/ 3 w 3"/>
                  <a:gd name="T3" fmla="*/ 0 h 5"/>
                  <a:gd name="T4" fmla="*/ 2 w 3"/>
                  <a:gd name="T5" fmla="*/ 0 h 5"/>
                  <a:gd name="T6" fmla="*/ 2 w 3"/>
                  <a:gd name="T7" fmla="*/ 0 h 5"/>
                  <a:gd name="T8" fmla="*/ 1 w 3"/>
                  <a:gd name="T9" fmla="*/ 0 h 5"/>
                  <a:gd name="T10" fmla="*/ 1 w 3"/>
                  <a:gd name="T11" fmla="*/ 1 h 5"/>
                  <a:gd name="T12" fmla="*/ 0 w 3"/>
                  <a:gd name="T13" fmla="*/ 1 h 5"/>
                  <a:gd name="T14" fmla="*/ 0 w 3"/>
                  <a:gd name="T15" fmla="*/ 2 h 5"/>
                  <a:gd name="T16" fmla="*/ 1 w 3"/>
                  <a:gd name="T17" fmla="*/ 2 h 5"/>
                  <a:gd name="T18" fmla="*/ 1 w 3"/>
                  <a:gd name="T19" fmla="*/ 1 h 5"/>
                  <a:gd name="T20" fmla="*/ 2 w 3"/>
                  <a:gd name="T21" fmla="*/ 1 h 5"/>
                  <a:gd name="T22" fmla="*/ 2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2" y="0"/>
                    </a:lnTo>
                    <a:lnTo>
                      <a:pt x="2" y="0"/>
                    </a:lnTo>
                    <a:lnTo>
                      <a:pt x="1" y="0"/>
                    </a:lnTo>
                    <a:lnTo>
                      <a:pt x="1" y="1"/>
                    </a:lnTo>
                    <a:lnTo>
                      <a:pt x="0" y="1"/>
                    </a:lnTo>
                    <a:lnTo>
                      <a:pt x="0" y="2"/>
                    </a:lnTo>
                    <a:lnTo>
                      <a:pt x="1" y="2"/>
                    </a:lnTo>
                    <a:lnTo>
                      <a:pt x="1" y="1"/>
                    </a:lnTo>
                    <a:lnTo>
                      <a:pt x="2" y="1"/>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1" name="Freeform 559"/>
              <p:cNvSpPr>
                <a:spLocks noEditPoints="1"/>
              </p:cNvSpPr>
              <p:nvPr/>
            </p:nvSpPr>
            <p:spPr bwMode="auto">
              <a:xfrm>
                <a:off x="4504069" y="4879947"/>
                <a:ext cx="29892" cy="44838"/>
              </a:xfrm>
              <a:custGeom>
                <a:avLst/>
                <a:gdLst>
                  <a:gd name="T0" fmla="*/ 4 w 4"/>
                  <a:gd name="T1" fmla="*/ 4 h 6"/>
                  <a:gd name="T2" fmla="*/ 4 w 4"/>
                  <a:gd name="T3" fmla="*/ 2 h 6"/>
                  <a:gd name="T4" fmla="*/ 4 w 4"/>
                  <a:gd name="T5" fmla="*/ 2 h 6"/>
                  <a:gd name="T6" fmla="*/ 4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4 w 4"/>
                  <a:gd name="T21" fmla="*/ 5 h 6"/>
                  <a:gd name="T22" fmla="*/ 4 w 4"/>
                  <a:gd name="T23" fmla="*/ 4 h 6"/>
                  <a:gd name="T24" fmla="*/ 4 w 4"/>
                  <a:gd name="T25" fmla="*/ 4 h 6"/>
                  <a:gd name="T26" fmla="*/ 4 w 4"/>
                  <a:gd name="T27" fmla="*/ 4 h 6"/>
                  <a:gd name="T28" fmla="*/ 4 w 4"/>
                  <a:gd name="T29" fmla="*/ 4 h 6"/>
                  <a:gd name="T30" fmla="*/ 3 w 4"/>
                  <a:gd name="T31" fmla="*/ 4 h 6"/>
                  <a:gd name="T32" fmla="*/ 3 w 4"/>
                  <a:gd name="T33" fmla="*/ 5 h 6"/>
                  <a:gd name="T34" fmla="*/ 1 w 4"/>
                  <a:gd name="T35" fmla="*/ 5 h 6"/>
                  <a:gd name="T36" fmla="*/ 1 w 4"/>
                  <a:gd name="T37" fmla="*/ 1 h 6"/>
                  <a:gd name="T38" fmla="*/ 3 w 4"/>
                  <a:gd name="T39" fmla="*/ 1 h 6"/>
                  <a:gd name="T40" fmla="*/ 3 w 4"/>
                  <a:gd name="T41" fmla="*/ 2 h 6"/>
                  <a:gd name="T42" fmla="*/ 4 w 4"/>
                  <a:gd name="T43" fmla="*/ 2 h 6"/>
                  <a:gd name="T44" fmla="*/ 4 w 4"/>
                  <a:gd name="T45" fmla="*/ 4 h 6"/>
                  <a:gd name="T46" fmla="*/ 4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4" y="2"/>
                    </a:lnTo>
                    <a:lnTo>
                      <a:pt x="4" y="1"/>
                    </a:lnTo>
                    <a:lnTo>
                      <a:pt x="3" y="1"/>
                    </a:lnTo>
                    <a:lnTo>
                      <a:pt x="3" y="0"/>
                    </a:lnTo>
                    <a:lnTo>
                      <a:pt x="0" y="0"/>
                    </a:lnTo>
                    <a:lnTo>
                      <a:pt x="0" y="6"/>
                    </a:lnTo>
                    <a:lnTo>
                      <a:pt x="3" y="6"/>
                    </a:lnTo>
                    <a:lnTo>
                      <a:pt x="3" y="5"/>
                    </a:lnTo>
                    <a:lnTo>
                      <a:pt x="4" y="5"/>
                    </a:lnTo>
                    <a:lnTo>
                      <a:pt x="4" y="4"/>
                    </a:lnTo>
                    <a:lnTo>
                      <a:pt x="4" y="4"/>
                    </a:lnTo>
                    <a:lnTo>
                      <a:pt x="4" y="4"/>
                    </a:lnTo>
                    <a:close/>
                    <a:moveTo>
                      <a:pt x="4" y="4"/>
                    </a:moveTo>
                    <a:lnTo>
                      <a:pt x="3" y="4"/>
                    </a:lnTo>
                    <a:lnTo>
                      <a:pt x="3" y="5"/>
                    </a:lnTo>
                    <a:lnTo>
                      <a:pt x="1" y="5"/>
                    </a:lnTo>
                    <a:lnTo>
                      <a:pt x="1" y="1"/>
                    </a:lnTo>
                    <a:lnTo>
                      <a:pt x="3" y="1"/>
                    </a:lnTo>
                    <a:lnTo>
                      <a:pt x="3" y="2"/>
                    </a:lnTo>
                    <a:lnTo>
                      <a:pt x="4" y="2"/>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2" name="Freeform 560"/>
              <p:cNvSpPr>
                <a:spLocks/>
              </p:cNvSpPr>
              <p:nvPr/>
            </p:nvSpPr>
            <p:spPr bwMode="auto">
              <a:xfrm>
                <a:off x="4548907" y="4879947"/>
                <a:ext cx="29892" cy="44838"/>
              </a:xfrm>
              <a:custGeom>
                <a:avLst/>
                <a:gdLst>
                  <a:gd name="T0" fmla="*/ 4 w 4"/>
                  <a:gd name="T1" fmla="*/ 5 h 6"/>
                  <a:gd name="T2" fmla="*/ 4 w 4"/>
                  <a:gd name="T3" fmla="*/ 4 h 6"/>
                  <a:gd name="T4" fmla="*/ 3 w 4"/>
                  <a:gd name="T5" fmla="*/ 4 h 6"/>
                  <a:gd name="T6" fmla="*/ 3 w 4"/>
                  <a:gd name="T7" fmla="*/ 5 h 6"/>
                  <a:gd name="T8" fmla="*/ 1 w 4"/>
                  <a:gd name="T9" fmla="*/ 5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3" name="Freeform 561"/>
              <p:cNvSpPr>
                <a:spLocks noEditPoints="1"/>
              </p:cNvSpPr>
              <p:nvPr/>
            </p:nvSpPr>
            <p:spPr bwMode="auto">
              <a:xfrm>
                <a:off x="4586272" y="4879947"/>
                <a:ext cx="29892" cy="44838"/>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2" y="0"/>
                    </a:lnTo>
                    <a:lnTo>
                      <a:pt x="2" y="2"/>
                    </a:lnTo>
                    <a:lnTo>
                      <a:pt x="1" y="2"/>
                    </a:lnTo>
                    <a:lnTo>
                      <a:pt x="1" y="3"/>
                    </a:lnTo>
                    <a:lnTo>
                      <a:pt x="0" y="3"/>
                    </a:lnTo>
                    <a:lnTo>
                      <a:pt x="0" y="6"/>
                    </a:lnTo>
                    <a:lnTo>
                      <a:pt x="1" y="6"/>
                    </a:lnTo>
                    <a:lnTo>
                      <a:pt x="1" y="4"/>
                    </a:lnTo>
                    <a:lnTo>
                      <a:pt x="3" y="4"/>
                    </a:lnTo>
                    <a:lnTo>
                      <a:pt x="3"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4" name="Freeform 562"/>
              <p:cNvSpPr>
                <a:spLocks/>
              </p:cNvSpPr>
              <p:nvPr/>
            </p:nvSpPr>
            <p:spPr bwMode="auto">
              <a:xfrm>
                <a:off x="4653529" y="4879947"/>
                <a:ext cx="14946" cy="44838"/>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3"/>
                    </a:lnTo>
                    <a:lnTo>
                      <a:pt x="1" y="3"/>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5" name="Freeform 563"/>
              <p:cNvSpPr>
                <a:spLocks noEditPoints="1"/>
              </p:cNvSpPr>
              <p:nvPr/>
            </p:nvSpPr>
            <p:spPr bwMode="auto">
              <a:xfrm>
                <a:off x="4683421" y="4879947"/>
                <a:ext cx="29892" cy="44838"/>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6" name="Freeform 564"/>
              <p:cNvSpPr>
                <a:spLocks/>
              </p:cNvSpPr>
              <p:nvPr/>
            </p:nvSpPr>
            <p:spPr bwMode="auto">
              <a:xfrm>
                <a:off x="4720786" y="4917312"/>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7" name="Freeform 565"/>
              <p:cNvSpPr>
                <a:spLocks noEditPoints="1"/>
              </p:cNvSpPr>
              <p:nvPr/>
            </p:nvSpPr>
            <p:spPr bwMode="auto">
              <a:xfrm>
                <a:off x="4735732" y="4879947"/>
                <a:ext cx="29892" cy="44838"/>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8" name="Freeform 566"/>
              <p:cNvSpPr>
                <a:spLocks noEditPoints="1"/>
              </p:cNvSpPr>
              <p:nvPr/>
            </p:nvSpPr>
            <p:spPr bwMode="auto">
              <a:xfrm>
                <a:off x="4773097" y="4879947"/>
                <a:ext cx="29892" cy="44838"/>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29" name="Freeform 567"/>
              <p:cNvSpPr>
                <a:spLocks noEditPoints="1"/>
              </p:cNvSpPr>
              <p:nvPr/>
            </p:nvSpPr>
            <p:spPr bwMode="auto">
              <a:xfrm>
                <a:off x="4810462" y="4879947"/>
                <a:ext cx="37365" cy="44838"/>
              </a:xfrm>
              <a:custGeom>
                <a:avLst/>
                <a:gdLst>
                  <a:gd name="T0" fmla="*/ 5 w 5"/>
                  <a:gd name="T1" fmla="*/ 5 h 6"/>
                  <a:gd name="T2" fmla="*/ 5 w 5"/>
                  <a:gd name="T3" fmla="*/ 1 h 6"/>
                  <a:gd name="T4" fmla="*/ 4 w 5"/>
                  <a:gd name="T5" fmla="*/ 1 h 6"/>
                  <a:gd name="T6" fmla="*/ 4 w 5"/>
                  <a:gd name="T7" fmla="*/ 0 h 6"/>
                  <a:gd name="T8" fmla="*/ 2 w 5"/>
                  <a:gd name="T9" fmla="*/ 0 h 6"/>
                  <a:gd name="T10" fmla="*/ 2 w 5"/>
                  <a:gd name="T11" fmla="*/ 1 h 6"/>
                  <a:gd name="T12" fmla="*/ 0 w 5"/>
                  <a:gd name="T13" fmla="*/ 1 h 6"/>
                  <a:gd name="T14" fmla="*/ 0 w 5"/>
                  <a:gd name="T15" fmla="*/ 5 h 6"/>
                  <a:gd name="T16" fmla="*/ 2 w 5"/>
                  <a:gd name="T17" fmla="*/ 5 h 6"/>
                  <a:gd name="T18" fmla="*/ 2 w 5"/>
                  <a:gd name="T19" fmla="*/ 6 h 6"/>
                  <a:gd name="T20" fmla="*/ 4 w 5"/>
                  <a:gd name="T21" fmla="*/ 6 h 6"/>
                  <a:gd name="T22" fmla="*/ 4 w 5"/>
                  <a:gd name="T23" fmla="*/ 5 h 6"/>
                  <a:gd name="T24" fmla="*/ 5 w 5"/>
                  <a:gd name="T25" fmla="*/ 5 h 6"/>
                  <a:gd name="T26" fmla="*/ 5 w 5"/>
                  <a:gd name="T27" fmla="*/ 5 h 6"/>
                  <a:gd name="T28" fmla="*/ 4 w 5"/>
                  <a:gd name="T29" fmla="*/ 5 h 6"/>
                  <a:gd name="T30" fmla="*/ 2 w 5"/>
                  <a:gd name="T31" fmla="*/ 5 h 6"/>
                  <a:gd name="T32" fmla="*/ 2 w 5"/>
                  <a:gd name="T33" fmla="*/ 1 h 6"/>
                  <a:gd name="T34" fmla="*/ 4 w 5"/>
                  <a:gd name="T35" fmla="*/ 1 h 6"/>
                  <a:gd name="T36" fmla="*/ 4 w 5"/>
                  <a:gd name="T37" fmla="*/ 5 h 6"/>
                  <a:gd name="T38" fmla="*/ 4 w 5"/>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6">
                    <a:moveTo>
                      <a:pt x="5" y="5"/>
                    </a:moveTo>
                    <a:lnTo>
                      <a:pt x="5" y="1"/>
                    </a:lnTo>
                    <a:lnTo>
                      <a:pt x="4" y="1"/>
                    </a:lnTo>
                    <a:lnTo>
                      <a:pt x="4" y="0"/>
                    </a:lnTo>
                    <a:lnTo>
                      <a:pt x="2" y="0"/>
                    </a:lnTo>
                    <a:lnTo>
                      <a:pt x="2" y="1"/>
                    </a:lnTo>
                    <a:lnTo>
                      <a:pt x="0" y="1"/>
                    </a:lnTo>
                    <a:lnTo>
                      <a:pt x="0" y="5"/>
                    </a:lnTo>
                    <a:lnTo>
                      <a:pt x="2" y="5"/>
                    </a:lnTo>
                    <a:lnTo>
                      <a:pt x="2" y="6"/>
                    </a:lnTo>
                    <a:lnTo>
                      <a:pt x="4" y="6"/>
                    </a:lnTo>
                    <a:lnTo>
                      <a:pt x="4" y="5"/>
                    </a:lnTo>
                    <a:lnTo>
                      <a:pt x="5" y="5"/>
                    </a:lnTo>
                    <a:lnTo>
                      <a:pt x="5" y="5"/>
                    </a:lnTo>
                    <a:close/>
                    <a:moveTo>
                      <a:pt x="4" y="5"/>
                    </a:moveTo>
                    <a:lnTo>
                      <a:pt x="2" y="5"/>
                    </a:lnTo>
                    <a:lnTo>
                      <a:pt x="2"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0" name="Freeform 568"/>
              <p:cNvSpPr>
                <a:spLocks/>
              </p:cNvSpPr>
              <p:nvPr/>
            </p:nvSpPr>
            <p:spPr bwMode="auto">
              <a:xfrm>
                <a:off x="5109382" y="4812690"/>
                <a:ext cx="29892"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1" name="Freeform 569"/>
              <p:cNvSpPr>
                <a:spLocks/>
              </p:cNvSpPr>
              <p:nvPr/>
            </p:nvSpPr>
            <p:spPr bwMode="auto">
              <a:xfrm>
                <a:off x="5146747" y="4812690"/>
                <a:ext cx="29892"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2 w 4"/>
                  <a:gd name="T13" fmla="*/ 5 h 5"/>
                  <a:gd name="T14" fmla="*/ 2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2" y="5"/>
                    </a:lnTo>
                    <a:lnTo>
                      <a:pt x="2"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2" name="Freeform 570"/>
              <p:cNvSpPr>
                <a:spLocks noEditPoints="1"/>
              </p:cNvSpPr>
              <p:nvPr/>
            </p:nvSpPr>
            <p:spPr bwMode="auto">
              <a:xfrm>
                <a:off x="5184112" y="4812690"/>
                <a:ext cx="29892" cy="37365"/>
              </a:xfrm>
              <a:custGeom>
                <a:avLst/>
                <a:gdLst>
                  <a:gd name="T0" fmla="*/ 4 w 4"/>
                  <a:gd name="T1" fmla="*/ 3 h 5"/>
                  <a:gd name="T2" fmla="*/ 4 w 4"/>
                  <a:gd name="T3" fmla="*/ 1 h 5"/>
                  <a:gd name="T4" fmla="*/ 4 w 4"/>
                  <a:gd name="T5" fmla="*/ 1 h 5"/>
                  <a:gd name="T6" fmla="*/ 4 w 4"/>
                  <a:gd name="T7" fmla="*/ 0 h 5"/>
                  <a:gd name="T8" fmla="*/ 3 w 4"/>
                  <a:gd name="T9" fmla="*/ 0 h 5"/>
                  <a:gd name="T10" fmla="*/ 3 w 4"/>
                  <a:gd name="T11" fmla="*/ 0 h 5"/>
                  <a:gd name="T12" fmla="*/ 0 w 4"/>
                  <a:gd name="T13" fmla="*/ 0 h 5"/>
                  <a:gd name="T14" fmla="*/ 0 w 4"/>
                  <a:gd name="T15" fmla="*/ 5 h 5"/>
                  <a:gd name="T16" fmla="*/ 3 w 4"/>
                  <a:gd name="T17" fmla="*/ 5 h 5"/>
                  <a:gd name="T18" fmla="*/ 3 w 4"/>
                  <a:gd name="T19" fmla="*/ 4 h 5"/>
                  <a:gd name="T20" fmla="*/ 4 w 4"/>
                  <a:gd name="T21" fmla="*/ 4 h 5"/>
                  <a:gd name="T22" fmla="*/ 4 w 4"/>
                  <a:gd name="T23" fmla="*/ 3 h 5"/>
                  <a:gd name="T24" fmla="*/ 4 w 4"/>
                  <a:gd name="T25" fmla="*/ 3 h 5"/>
                  <a:gd name="T26" fmla="*/ 4 w 4"/>
                  <a:gd name="T27" fmla="*/ 3 h 5"/>
                  <a:gd name="T28" fmla="*/ 3 w 4"/>
                  <a:gd name="T29" fmla="*/ 3 h 5"/>
                  <a:gd name="T30" fmla="*/ 3 w 4"/>
                  <a:gd name="T31" fmla="*/ 3 h 5"/>
                  <a:gd name="T32" fmla="*/ 3 w 4"/>
                  <a:gd name="T33" fmla="*/ 4 h 5"/>
                  <a:gd name="T34" fmla="*/ 1 w 4"/>
                  <a:gd name="T35" fmla="*/ 4 h 5"/>
                  <a:gd name="T36" fmla="*/ 1 w 4"/>
                  <a:gd name="T37" fmla="*/ 0 h 5"/>
                  <a:gd name="T38" fmla="*/ 3 w 4"/>
                  <a:gd name="T39" fmla="*/ 0 h 5"/>
                  <a:gd name="T40" fmla="*/ 3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4" y="1"/>
                    </a:lnTo>
                    <a:lnTo>
                      <a:pt x="4" y="0"/>
                    </a:lnTo>
                    <a:lnTo>
                      <a:pt x="3" y="0"/>
                    </a:lnTo>
                    <a:lnTo>
                      <a:pt x="3" y="0"/>
                    </a:lnTo>
                    <a:lnTo>
                      <a:pt x="0" y="0"/>
                    </a:lnTo>
                    <a:lnTo>
                      <a:pt x="0" y="5"/>
                    </a:lnTo>
                    <a:lnTo>
                      <a:pt x="3" y="5"/>
                    </a:lnTo>
                    <a:lnTo>
                      <a:pt x="3" y="4"/>
                    </a:lnTo>
                    <a:lnTo>
                      <a:pt x="4" y="4"/>
                    </a:lnTo>
                    <a:lnTo>
                      <a:pt x="4" y="3"/>
                    </a:lnTo>
                    <a:lnTo>
                      <a:pt x="4" y="3"/>
                    </a:lnTo>
                    <a:lnTo>
                      <a:pt x="4" y="3"/>
                    </a:lnTo>
                    <a:close/>
                    <a:moveTo>
                      <a:pt x="3" y="3"/>
                    </a:moveTo>
                    <a:lnTo>
                      <a:pt x="3" y="3"/>
                    </a:lnTo>
                    <a:lnTo>
                      <a:pt x="3" y="4"/>
                    </a:lnTo>
                    <a:lnTo>
                      <a:pt x="1" y="4"/>
                    </a:lnTo>
                    <a:lnTo>
                      <a:pt x="1" y="0"/>
                    </a:lnTo>
                    <a:lnTo>
                      <a:pt x="3" y="0"/>
                    </a:lnTo>
                    <a:lnTo>
                      <a:pt x="3"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3" name="Freeform 571"/>
              <p:cNvSpPr>
                <a:spLocks/>
              </p:cNvSpPr>
              <p:nvPr/>
            </p:nvSpPr>
            <p:spPr bwMode="auto">
              <a:xfrm>
                <a:off x="5251369" y="4812690"/>
                <a:ext cx="29892" cy="37365"/>
              </a:xfrm>
              <a:custGeom>
                <a:avLst/>
                <a:gdLst>
                  <a:gd name="T0" fmla="*/ 4 w 4"/>
                  <a:gd name="T1" fmla="*/ 4 h 5"/>
                  <a:gd name="T2" fmla="*/ 4 w 4"/>
                  <a:gd name="T3" fmla="*/ 2 h 5"/>
                  <a:gd name="T4" fmla="*/ 3 w 4"/>
                  <a:gd name="T5" fmla="*/ 2 h 5"/>
                  <a:gd name="T6" fmla="*/ 3 w 4"/>
                  <a:gd name="T7" fmla="*/ 1 h 5"/>
                  <a:gd name="T8" fmla="*/ 1 w 4"/>
                  <a:gd name="T9" fmla="*/ 1 h 5"/>
                  <a:gd name="T10" fmla="*/ 1 w 4"/>
                  <a:gd name="T11" fmla="*/ 0 h 5"/>
                  <a:gd name="T12" fmla="*/ 4 w 4"/>
                  <a:gd name="T13" fmla="*/ 0 h 5"/>
                  <a:gd name="T14" fmla="*/ 4 w 4"/>
                  <a:gd name="T15" fmla="*/ 0 h 5"/>
                  <a:gd name="T16" fmla="*/ 0 w 4"/>
                  <a:gd name="T17" fmla="*/ 0 h 5"/>
                  <a:gd name="T18" fmla="*/ 0 w 4"/>
                  <a:gd name="T19" fmla="*/ 2 h 5"/>
                  <a:gd name="T20" fmla="*/ 3 w 4"/>
                  <a:gd name="T21" fmla="*/ 2 h 5"/>
                  <a:gd name="T22" fmla="*/ 3 w 4"/>
                  <a:gd name="T23" fmla="*/ 4 h 5"/>
                  <a:gd name="T24" fmla="*/ 1 w 4"/>
                  <a:gd name="T25" fmla="*/ 4 h 5"/>
                  <a:gd name="T26" fmla="*/ 1 w 4"/>
                  <a:gd name="T27" fmla="*/ 3 h 5"/>
                  <a:gd name="T28" fmla="*/ 0 w 4"/>
                  <a:gd name="T29" fmla="*/ 3 h 5"/>
                  <a:gd name="T30" fmla="*/ 0 w 4"/>
                  <a:gd name="T31" fmla="*/ 4 h 5"/>
                  <a:gd name="T32" fmla="*/ 1 w 4"/>
                  <a:gd name="T33" fmla="*/ 4 h 5"/>
                  <a:gd name="T34" fmla="*/ 1 w 4"/>
                  <a:gd name="T35" fmla="*/ 5 h 5"/>
                  <a:gd name="T36" fmla="*/ 3 w 4"/>
                  <a:gd name="T37" fmla="*/ 5 h 5"/>
                  <a:gd name="T38" fmla="*/ 3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2"/>
                    </a:lnTo>
                    <a:lnTo>
                      <a:pt x="3" y="2"/>
                    </a:lnTo>
                    <a:lnTo>
                      <a:pt x="3" y="1"/>
                    </a:lnTo>
                    <a:lnTo>
                      <a:pt x="1" y="1"/>
                    </a:lnTo>
                    <a:lnTo>
                      <a:pt x="1" y="0"/>
                    </a:lnTo>
                    <a:lnTo>
                      <a:pt x="4" y="0"/>
                    </a:lnTo>
                    <a:lnTo>
                      <a:pt x="4" y="0"/>
                    </a:lnTo>
                    <a:lnTo>
                      <a:pt x="0" y="0"/>
                    </a:lnTo>
                    <a:lnTo>
                      <a:pt x="0" y="2"/>
                    </a:lnTo>
                    <a:lnTo>
                      <a:pt x="3" y="2"/>
                    </a:lnTo>
                    <a:lnTo>
                      <a:pt x="3" y="4"/>
                    </a:lnTo>
                    <a:lnTo>
                      <a:pt x="1" y="4"/>
                    </a:lnTo>
                    <a:lnTo>
                      <a:pt x="1" y="3"/>
                    </a:lnTo>
                    <a:lnTo>
                      <a:pt x="0" y="3"/>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4" name="Freeform 572"/>
              <p:cNvSpPr>
                <a:spLocks/>
              </p:cNvSpPr>
              <p:nvPr/>
            </p:nvSpPr>
            <p:spPr bwMode="auto">
              <a:xfrm>
                <a:off x="5296207" y="4842582"/>
                <a:ext cx="0" cy="7473"/>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5" name="Freeform 573"/>
              <p:cNvSpPr>
                <a:spLocks noEditPoints="1"/>
              </p:cNvSpPr>
              <p:nvPr/>
            </p:nvSpPr>
            <p:spPr bwMode="auto">
              <a:xfrm>
                <a:off x="5303680" y="4812690"/>
                <a:ext cx="29892" cy="37365"/>
              </a:xfrm>
              <a:custGeom>
                <a:avLst/>
                <a:gdLst>
                  <a:gd name="T0" fmla="*/ 4 w 4"/>
                  <a:gd name="T1" fmla="*/ 4 h 5"/>
                  <a:gd name="T2" fmla="*/ 4 w 4"/>
                  <a:gd name="T3" fmla="*/ 0 h 5"/>
                  <a:gd name="T4" fmla="*/ 4 w 4"/>
                  <a:gd name="T5" fmla="*/ 0 h 5"/>
                  <a:gd name="T6" fmla="*/ 4 w 4"/>
                  <a:gd name="T7" fmla="*/ 0 h 5"/>
                  <a:gd name="T8" fmla="*/ 2 w 4"/>
                  <a:gd name="T9" fmla="*/ 0 h 5"/>
                  <a:gd name="T10" fmla="*/ 2 w 4"/>
                  <a:gd name="T11" fmla="*/ 0 h 5"/>
                  <a:gd name="T12" fmla="*/ 0 w 4"/>
                  <a:gd name="T13" fmla="*/ 0 h 5"/>
                  <a:gd name="T14" fmla="*/ 0 w 4"/>
                  <a:gd name="T15" fmla="*/ 4 h 5"/>
                  <a:gd name="T16" fmla="*/ 2 w 4"/>
                  <a:gd name="T17" fmla="*/ 4 h 5"/>
                  <a:gd name="T18" fmla="*/ 2 w 4"/>
                  <a:gd name="T19" fmla="*/ 5 h 5"/>
                  <a:gd name="T20" fmla="*/ 4 w 4"/>
                  <a:gd name="T21" fmla="*/ 5 h 5"/>
                  <a:gd name="T22" fmla="*/ 4 w 4"/>
                  <a:gd name="T23" fmla="*/ 4 h 5"/>
                  <a:gd name="T24" fmla="*/ 4 w 4"/>
                  <a:gd name="T25" fmla="*/ 4 h 5"/>
                  <a:gd name="T26" fmla="*/ 4 w 4"/>
                  <a:gd name="T27" fmla="*/ 4 h 5"/>
                  <a:gd name="T28" fmla="*/ 4 w 4"/>
                  <a:gd name="T29" fmla="*/ 4 h 5"/>
                  <a:gd name="T30" fmla="*/ 2 w 4"/>
                  <a:gd name="T31" fmla="*/ 4 h 5"/>
                  <a:gd name="T32" fmla="*/ 2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2" y="0"/>
                    </a:lnTo>
                    <a:lnTo>
                      <a:pt x="2" y="0"/>
                    </a:lnTo>
                    <a:lnTo>
                      <a:pt x="0" y="0"/>
                    </a:lnTo>
                    <a:lnTo>
                      <a:pt x="0" y="4"/>
                    </a:lnTo>
                    <a:lnTo>
                      <a:pt x="2" y="4"/>
                    </a:lnTo>
                    <a:lnTo>
                      <a:pt x="2" y="5"/>
                    </a:lnTo>
                    <a:lnTo>
                      <a:pt x="4" y="5"/>
                    </a:lnTo>
                    <a:lnTo>
                      <a:pt x="4" y="4"/>
                    </a:lnTo>
                    <a:lnTo>
                      <a:pt x="4" y="4"/>
                    </a:lnTo>
                    <a:lnTo>
                      <a:pt x="4" y="4"/>
                    </a:lnTo>
                    <a:close/>
                    <a:moveTo>
                      <a:pt x="4" y="4"/>
                    </a:moveTo>
                    <a:lnTo>
                      <a:pt x="2" y="4"/>
                    </a:lnTo>
                    <a:lnTo>
                      <a:pt x="2"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6" name="Freeform 574"/>
              <p:cNvSpPr>
                <a:spLocks/>
              </p:cNvSpPr>
              <p:nvPr/>
            </p:nvSpPr>
            <p:spPr bwMode="auto">
              <a:xfrm>
                <a:off x="5348518" y="4812690"/>
                <a:ext cx="29892" cy="37365"/>
              </a:xfrm>
              <a:custGeom>
                <a:avLst/>
                <a:gdLst>
                  <a:gd name="T0" fmla="*/ 4 w 4"/>
                  <a:gd name="T1" fmla="*/ 5 h 5"/>
                  <a:gd name="T2" fmla="*/ 4 w 4"/>
                  <a:gd name="T3" fmla="*/ 4 h 5"/>
                  <a:gd name="T4" fmla="*/ 1 w 4"/>
                  <a:gd name="T5" fmla="*/ 4 h 5"/>
                  <a:gd name="T6" fmla="*/ 1 w 4"/>
                  <a:gd name="T7" fmla="*/ 3 h 5"/>
                  <a:gd name="T8" fmla="*/ 2 w 4"/>
                  <a:gd name="T9" fmla="*/ 3 h 5"/>
                  <a:gd name="T10" fmla="*/ 2 w 4"/>
                  <a:gd name="T11" fmla="*/ 2 h 5"/>
                  <a:gd name="T12" fmla="*/ 3 w 4"/>
                  <a:gd name="T13" fmla="*/ 2 h 5"/>
                  <a:gd name="T14" fmla="*/ 3 w 4"/>
                  <a:gd name="T15" fmla="*/ 2 h 5"/>
                  <a:gd name="T16" fmla="*/ 4 w 4"/>
                  <a:gd name="T17" fmla="*/ 2 h 5"/>
                  <a:gd name="T18" fmla="*/ 4 w 4"/>
                  <a:gd name="T19" fmla="*/ 0 h 5"/>
                  <a:gd name="T20" fmla="*/ 3 w 4"/>
                  <a:gd name="T21" fmla="*/ 0 h 5"/>
                  <a:gd name="T22" fmla="*/ 3 w 4"/>
                  <a:gd name="T23" fmla="*/ 0 h 5"/>
                  <a:gd name="T24" fmla="*/ 1 w 4"/>
                  <a:gd name="T25" fmla="*/ 0 h 5"/>
                  <a:gd name="T26" fmla="*/ 1 w 4"/>
                  <a:gd name="T27" fmla="*/ 0 h 5"/>
                  <a:gd name="T28" fmla="*/ 0 w 4"/>
                  <a:gd name="T29" fmla="*/ 0 h 5"/>
                  <a:gd name="T30" fmla="*/ 0 w 4"/>
                  <a:gd name="T31" fmla="*/ 1 h 5"/>
                  <a:gd name="T32" fmla="*/ 1 w 4"/>
                  <a:gd name="T33" fmla="*/ 1 h 5"/>
                  <a:gd name="T34" fmla="*/ 1 w 4"/>
                  <a:gd name="T35" fmla="*/ 0 h 5"/>
                  <a:gd name="T36" fmla="*/ 3 w 4"/>
                  <a:gd name="T37" fmla="*/ 0 h 5"/>
                  <a:gd name="T38" fmla="*/ 3 w 4"/>
                  <a:gd name="T39" fmla="*/ 2 h 5"/>
                  <a:gd name="T40" fmla="*/ 2 w 4"/>
                  <a:gd name="T41" fmla="*/ 2 h 5"/>
                  <a:gd name="T42" fmla="*/ 2 w 4"/>
                  <a:gd name="T43" fmla="*/ 2 h 5"/>
                  <a:gd name="T44" fmla="*/ 1 w 4"/>
                  <a:gd name="T45" fmla="*/ 2 h 5"/>
                  <a:gd name="T46" fmla="*/ 1 w 4"/>
                  <a:gd name="T47" fmla="*/ 3 h 5"/>
                  <a:gd name="T48" fmla="*/ 1 w 4"/>
                  <a:gd name="T49" fmla="*/ 3 h 5"/>
                  <a:gd name="T50" fmla="*/ 1 w 4"/>
                  <a:gd name="T51" fmla="*/ 4 h 5"/>
                  <a:gd name="T52" fmla="*/ 0 w 4"/>
                  <a:gd name="T53" fmla="*/ 4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4"/>
                    </a:lnTo>
                    <a:lnTo>
                      <a:pt x="1" y="4"/>
                    </a:lnTo>
                    <a:lnTo>
                      <a:pt x="1" y="3"/>
                    </a:lnTo>
                    <a:lnTo>
                      <a:pt x="2" y="3"/>
                    </a:lnTo>
                    <a:lnTo>
                      <a:pt x="2" y="2"/>
                    </a:lnTo>
                    <a:lnTo>
                      <a:pt x="3" y="2"/>
                    </a:lnTo>
                    <a:lnTo>
                      <a:pt x="3" y="2"/>
                    </a:lnTo>
                    <a:lnTo>
                      <a:pt x="4" y="2"/>
                    </a:lnTo>
                    <a:lnTo>
                      <a:pt x="4" y="0"/>
                    </a:lnTo>
                    <a:lnTo>
                      <a:pt x="3" y="0"/>
                    </a:lnTo>
                    <a:lnTo>
                      <a:pt x="3" y="0"/>
                    </a:lnTo>
                    <a:lnTo>
                      <a:pt x="1" y="0"/>
                    </a:lnTo>
                    <a:lnTo>
                      <a:pt x="1" y="0"/>
                    </a:lnTo>
                    <a:lnTo>
                      <a:pt x="0" y="0"/>
                    </a:lnTo>
                    <a:lnTo>
                      <a:pt x="0" y="1"/>
                    </a:lnTo>
                    <a:lnTo>
                      <a:pt x="1" y="1"/>
                    </a:lnTo>
                    <a:lnTo>
                      <a:pt x="1" y="0"/>
                    </a:lnTo>
                    <a:lnTo>
                      <a:pt x="3" y="0"/>
                    </a:lnTo>
                    <a:lnTo>
                      <a:pt x="3" y="2"/>
                    </a:lnTo>
                    <a:lnTo>
                      <a:pt x="2" y="2"/>
                    </a:lnTo>
                    <a:lnTo>
                      <a:pt x="2" y="2"/>
                    </a:lnTo>
                    <a:lnTo>
                      <a:pt x="1" y="2"/>
                    </a:lnTo>
                    <a:lnTo>
                      <a:pt x="1" y="3"/>
                    </a:lnTo>
                    <a:lnTo>
                      <a:pt x="1" y="3"/>
                    </a:lnTo>
                    <a:lnTo>
                      <a:pt x="1" y="4"/>
                    </a:lnTo>
                    <a:lnTo>
                      <a:pt x="0" y="4"/>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7" name="Freeform 575"/>
              <p:cNvSpPr>
                <a:spLocks noEditPoints="1"/>
              </p:cNvSpPr>
              <p:nvPr/>
            </p:nvSpPr>
            <p:spPr bwMode="auto">
              <a:xfrm>
                <a:off x="5385883" y="4812690"/>
                <a:ext cx="37365" cy="37365"/>
              </a:xfrm>
              <a:custGeom>
                <a:avLst/>
                <a:gdLst>
                  <a:gd name="T0" fmla="*/ 5 w 5"/>
                  <a:gd name="T1" fmla="*/ 3 h 5"/>
                  <a:gd name="T2" fmla="*/ 5 w 5"/>
                  <a:gd name="T3" fmla="*/ 2 h 5"/>
                  <a:gd name="T4" fmla="*/ 4 w 5"/>
                  <a:gd name="T5" fmla="*/ 2 h 5"/>
                  <a:gd name="T6" fmla="*/ 4 w 5"/>
                  <a:gd name="T7" fmla="*/ 0 h 5"/>
                  <a:gd name="T8" fmla="*/ 3 w 5"/>
                  <a:gd name="T9" fmla="*/ 0 h 5"/>
                  <a:gd name="T10" fmla="*/ 3 w 5"/>
                  <a:gd name="T11" fmla="*/ 0 h 5"/>
                  <a:gd name="T12" fmla="*/ 3 w 5"/>
                  <a:gd name="T13" fmla="*/ 0 h 5"/>
                  <a:gd name="T14" fmla="*/ 3 w 5"/>
                  <a:gd name="T15" fmla="*/ 1 h 5"/>
                  <a:gd name="T16" fmla="*/ 2 w 5"/>
                  <a:gd name="T17" fmla="*/ 1 h 5"/>
                  <a:gd name="T18" fmla="*/ 2 w 5"/>
                  <a:gd name="T19" fmla="*/ 2 h 5"/>
                  <a:gd name="T20" fmla="*/ 1 w 5"/>
                  <a:gd name="T21" fmla="*/ 2 h 5"/>
                  <a:gd name="T22" fmla="*/ 1 w 5"/>
                  <a:gd name="T23" fmla="*/ 2 h 5"/>
                  <a:gd name="T24" fmla="*/ 0 w 5"/>
                  <a:gd name="T25" fmla="*/ 2 h 5"/>
                  <a:gd name="T26" fmla="*/ 0 w 5"/>
                  <a:gd name="T27" fmla="*/ 3 h 5"/>
                  <a:gd name="T28" fmla="*/ 3 w 5"/>
                  <a:gd name="T29" fmla="*/ 3 h 5"/>
                  <a:gd name="T30" fmla="*/ 3 w 5"/>
                  <a:gd name="T31" fmla="*/ 5 h 5"/>
                  <a:gd name="T32" fmla="*/ 4 w 5"/>
                  <a:gd name="T33" fmla="*/ 5 h 5"/>
                  <a:gd name="T34" fmla="*/ 4 w 5"/>
                  <a:gd name="T35" fmla="*/ 3 h 5"/>
                  <a:gd name="T36" fmla="*/ 5 w 5"/>
                  <a:gd name="T37" fmla="*/ 3 h 5"/>
                  <a:gd name="T38" fmla="*/ 5 w 5"/>
                  <a:gd name="T39" fmla="*/ 3 h 5"/>
                  <a:gd name="T40" fmla="*/ 3 w 5"/>
                  <a:gd name="T41" fmla="*/ 2 h 5"/>
                  <a:gd name="T42" fmla="*/ 2 w 5"/>
                  <a:gd name="T43" fmla="*/ 2 h 5"/>
                  <a:gd name="T44" fmla="*/ 2 w 5"/>
                  <a:gd name="T45" fmla="*/ 2 h 5"/>
                  <a:gd name="T46" fmla="*/ 3 w 5"/>
                  <a:gd name="T47" fmla="*/ 2 h 5"/>
                  <a:gd name="T48" fmla="*/ 3 w 5"/>
                  <a:gd name="T49" fmla="*/ 1 h 5"/>
                  <a:gd name="T50" fmla="*/ 3 w 5"/>
                  <a:gd name="T51" fmla="*/ 1 h 5"/>
                  <a:gd name="T52" fmla="*/ 3 w 5"/>
                  <a:gd name="T53" fmla="*/ 2 h 5"/>
                  <a:gd name="T54" fmla="*/ 3 w 5"/>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3"/>
                    </a:moveTo>
                    <a:lnTo>
                      <a:pt x="5" y="2"/>
                    </a:lnTo>
                    <a:lnTo>
                      <a:pt x="4" y="2"/>
                    </a:lnTo>
                    <a:lnTo>
                      <a:pt x="4" y="0"/>
                    </a:lnTo>
                    <a:lnTo>
                      <a:pt x="3" y="0"/>
                    </a:lnTo>
                    <a:lnTo>
                      <a:pt x="3" y="0"/>
                    </a:lnTo>
                    <a:lnTo>
                      <a:pt x="3" y="0"/>
                    </a:lnTo>
                    <a:lnTo>
                      <a:pt x="3" y="1"/>
                    </a:lnTo>
                    <a:lnTo>
                      <a:pt x="2" y="1"/>
                    </a:lnTo>
                    <a:lnTo>
                      <a:pt x="2" y="2"/>
                    </a:lnTo>
                    <a:lnTo>
                      <a:pt x="1" y="2"/>
                    </a:lnTo>
                    <a:lnTo>
                      <a:pt x="1" y="2"/>
                    </a:lnTo>
                    <a:lnTo>
                      <a:pt x="0" y="2"/>
                    </a:lnTo>
                    <a:lnTo>
                      <a:pt x="0" y="3"/>
                    </a:lnTo>
                    <a:lnTo>
                      <a:pt x="3" y="3"/>
                    </a:lnTo>
                    <a:lnTo>
                      <a:pt x="3" y="5"/>
                    </a:lnTo>
                    <a:lnTo>
                      <a:pt x="4" y="5"/>
                    </a:lnTo>
                    <a:lnTo>
                      <a:pt x="4" y="3"/>
                    </a:lnTo>
                    <a:lnTo>
                      <a:pt x="5" y="3"/>
                    </a:lnTo>
                    <a:lnTo>
                      <a:pt x="5" y="3"/>
                    </a:lnTo>
                    <a:close/>
                    <a:moveTo>
                      <a:pt x="3" y="2"/>
                    </a:moveTo>
                    <a:lnTo>
                      <a:pt x="2" y="2"/>
                    </a:lnTo>
                    <a:lnTo>
                      <a:pt x="2" y="2"/>
                    </a:lnTo>
                    <a:lnTo>
                      <a:pt x="3" y="2"/>
                    </a:lnTo>
                    <a:lnTo>
                      <a:pt x="3"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8" name="Freeform 576"/>
              <p:cNvSpPr>
                <a:spLocks noEditPoints="1"/>
              </p:cNvSpPr>
              <p:nvPr/>
            </p:nvSpPr>
            <p:spPr bwMode="auto">
              <a:xfrm>
                <a:off x="5109382" y="4879947"/>
                <a:ext cx="29892" cy="44838"/>
              </a:xfrm>
              <a:custGeom>
                <a:avLst/>
                <a:gdLst>
                  <a:gd name="T0" fmla="*/ 4 w 4"/>
                  <a:gd name="T1" fmla="*/ 4 h 6"/>
                  <a:gd name="T2" fmla="*/ 4 w 4"/>
                  <a:gd name="T3" fmla="*/ 2 h 6"/>
                  <a:gd name="T4" fmla="*/ 3 w 4"/>
                  <a:gd name="T5" fmla="*/ 2 h 6"/>
                  <a:gd name="T6" fmla="*/ 3 w 4"/>
                  <a:gd name="T7" fmla="*/ 1 h 6"/>
                  <a:gd name="T8" fmla="*/ 2 w 4"/>
                  <a:gd name="T9" fmla="*/ 1 h 6"/>
                  <a:gd name="T10" fmla="*/ 2 w 4"/>
                  <a:gd name="T11" fmla="*/ 0 h 6"/>
                  <a:gd name="T12" fmla="*/ 0 w 4"/>
                  <a:gd name="T13" fmla="*/ 0 h 6"/>
                  <a:gd name="T14" fmla="*/ 0 w 4"/>
                  <a:gd name="T15" fmla="*/ 6 h 6"/>
                  <a:gd name="T16" fmla="*/ 2 w 4"/>
                  <a:gd name="T17" fmla="*/ 6 h 6"/>
                  <a:gd name="T18" fmla="*/ 2 w 4"/>
                  <a:gd name="T19" fmla="*/ 5 h 6"/>
                  <a:gd name="T20" fmla="*/ 3 w 4"/>
                  <a:gd name="T21" fmla="*/ 5 h 6"/>
                  <a:gd name="T22" fmla="*/ 3 w 4"/>
                  <a:gd name="T23" fmla="*/ 4 h 6"/>
                  <a:gd name="T24" fmla="*/ 4 w 4"/>
                  <a:gd name="T25" fmla="*/ 4 h 6"/>
                  <a:gd name="T26" fmla="*/ 4 w 4"/>
                  <a:gd name="T27" fmla="*/ 4 h 6"/>
                  <a:gd name="T28" fmla="*/ 3 w 4"/>
                  <a:gd name="T29" fmla="*/ 4 h 6"/>
                  <a:gd name="T30" fmla="*/ 2 w 4"/>
                  <a:gd name="T31" fmla="*/ 4 h 6"/>
                  <a:gd name="T32" fmla="*/ 2 w 4"/>
                  <a:gd name="T33" fmla="*/ 5 h 6"/>
                  <a:gd name="T34" fmla="*/ 0 w 4"/>
                  <a:gd name="T35" fmla="*/ 5 h 6"/>
                  <a:gd name="T36" fmla="*/ 0 w 4"/>
                  <a:gd name="T37" fmla="*/ 1 h 6"/>
                  <a:gd name="T38" fmla="*/ 2 w 4"/>
                  <a:gd name="T39" fmla="*/ 1 h 6"/>
                  <a:gd name="T40" fmla="*/ 2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3" y="2"/>
                    </a:lnTo>
                    <a:lnTo>
                      <a:pt x="3" y="1"/>
                    </a:lnTo>
                    <a:lnTo>
                      <a:pt x="2" y="1"/>
                    </a:lnTo>
                    <a:lnTo>
                      <a:pt x="2" y="0"/>
                    </a:lnTo>
                    <a:lnTo>
                      <a:pt x="0" y="0"/>
                    </a:lnTo>
                    <a:lnTo>
                      <a:pt x="0" y="6"/>
                    </a:lnTo>
                    <a:lnTo>
                      <a:pt x="2" y="6"/>
                    </a:lnTo>
                    <a:lnTo>
                      <a:pt x="2" y="5"/>
                    </a:lnTo>
                    <a:lnTo>
                      <a:pt x="3" y="5"/>
                    </a:lnTo>
                    <a:lnTo>
                      <a:pt x="3" y="4"/>
                    </a:lnTo>
                    <a:lnTo>
                      <a:pt x="4" y="4"/>
                    </a:lnTo>
                    <a:lnTo>
                      <a:pt x="4" y="4"/>
                    </a:lnTo>
                    <a:close/>
                    <a:moveTo>
                      <a:pt x="3" y="4"/>
                    </a:moveTo>
                    <a:lnTo>
                      <a:pt x="2" y="4"/>
                    </a:lnTo>
                    <a:lnTo>
                      <a:pt x="2" y="5"/>
                    </a:lnTo>
                    <a:lnTo>
                      <a:pt x="0" y="5"/>
                    </a:lnTo>
                    <a:lnTo>
                      <a:pt x="0" y="1"/>
                    </a:lnTo>
                    <a:lnTo>
                      <a:pt x="2" y="1"/>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39" name="Freeform 577"/>
              <p:cNvSpPr>
                <a:spLocks/>
              </p:cNvSpPr>
              <p:nvPr/>
            </p:nvSpPr>
            <p:spPr bwMode="auto">
              <a:xfrm>
                <a:off x="5146747" y="4879947"/>
                <a:ext cx="29892" cy="44838"/>
              </a:xfrm>
              <a:custGeom>
                <a:avLst/>
                <a:gdLst>
                  <a:gd name="T0" fmla="*/ 4 w 4"/>
                  <a:gd name="T1" fmla="*/ 5 h 6"/>
                  <a:gd name="T2" fmla="*/ 4 w 4"/>
                  <a:gd name="T3" fmla="*/ 4 h 6"/>
                  <a:gd name="T4" fmla="*/ 3 w 4"/>
                  <a:gd name="T5" fmla="*/ 4 h 6"/>
                  <a:gd name="T6" fmla="*/ 3 w 4"/>
                  <a:gd name="T7" fmla="*/ 5 h 6"/>
                  <a:gd name="T8" fmla="*/ 1 w 4"/>
                  <a:gd name="T9" fmla="*/ 5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0" name="Freeform 578"/>
              <p:cNvSpPr>
                <a:spLocks noEditPoints="1"/>
              </p:cNvSpPr>
              <p:nvPr/>
            </p:nvSpPr>
            <p:spPr bwMode="auto">
              <a:xfrm>
                <a:off x="5184112" y="4879947"/>
                <a:ext cx="29892" cy="44838"/>
              </a:xfrm>
              <a:custGeom>
                <a:avLst/>
                <a:gdLst>
                  <a:gd name="T0" fmla="*/ 4 w 4"/>
                  <a:gd name="T1" fmla="*/ 6 h 6"/>
                  <a:gd name="T2" fmla="*/ 4 w 4"/>
                  <a:gd name="T3" fmla="*/ 3 h 6"/>
                  <a:gd name="T4" fmla="*/ 3 w 4"/>
                  <a:gd name="T5" fmla="*/ 3 h 6"/>
                  <a:gd name="T6" fmla="*/ 3 w 4"/>
                  <a:gd name="T7" fmla="*/ 2 h 6"/>
                  <a:gd name="T8" fmla="*/ 3 w 4"/>
                  <a:gd name="T9" fmla="*/ 2 h 6"/>
                  <a:gd name="T10" fmla="*/ 3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3 w 4"/>
                  <a:gd name="T37" fmla="*/ 3 h 6"/>
                  <a:gd name="T38" fmla="*/ 2 w 4"/>
                  <a:gd name="T39" fmla="*/ 3 h 6"/>
                  <a:gd name="T40" fmla="*/ 2 w 4"/>
                  <a:gd name="T41" fmla="*/ 2 h 6"/>
                  <a:gd name="T42" fmla="*/ 3 w 4"/>
                  <a:gd name="T43" fmla="*/ 2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3" y="2"/>
                    </a:lnTo>
                    <a:lnTo>
                      <a:pt x="3" y="0"/>
                    </a:lnTo>
                    <a:lnTo>
                      <a:pt x="2" y="0"/>
                    </a:lnTo>
                    <a:lnTo>
                      <a:pt x="2" y="2"/>
                    </a:lnTo>
                    <a:lnTo>
                      <a:pt x="1" y="2"/>
                    </a:lnTo>
                    <a:lnTo>
                      <a:pt x="1" y="3"/>
                    </a:lnTo>
                    <a:lnTo>
                      <a:pt x="0" y="3"/>
                    </a:lnTo>
                    <a:lnTo>
                      <a:pt x="0" y="6"/>
                    </a:lnTo>
                    <a:lnTo>
                      <a:pt x="1" y="6"/>
                    </a:lnTo>
                    <a:lnTo>
                      <a:pt x="1" y="4"/>
                    </a:lnTo>
                    <a:lnTo>
                      <a:pt x="3" y="4"/>
                    </a:lnTo>
                    <a:lnTo>
                      <a:pt x="3" y="6"/>
                    </a:lnTo>
                    <a:lnTo>
                      <a:pt x="4" y="6"/>
                    </a:lnTo>
                    <a:lnTo>
                      <a:pt x="4"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1" name="Freeform 579"/>
              <p:cNvSpPr>
                <a:spLocks/>
              </p:cNvSpPr>
              <p:nvPr/>
            </p:nvSpPr>
            <p:spPr bwMode="auto">
              <a:xfrm>
                <a:off x="5251369" y="4879947"/>
                <a:ext cx="22419" cy="44838"/>
              </a:xfrm>
              <a:custGeom>
                <a:avLst/>
                <a:gdLst>
                  <a:gd name="T0" fmla="*/ 3 w 3"/>
                  <a:gd name="T1" fmla="*/ 6 h 6"/>
                  <a:gd name="T2" fmla="*/ 3 w 3"/>
                  <a:gd name="T3" fmla="*/ 0 h 6"/>
                  <a:gd name="T4" fmla="*/ 2 w 3"/>
                  <a:gd name="T5" fmla="*/ 0 h 6"/>
                  <a:gd name="T6" fmla="*/ 2 w 3"/>
                  <a:gd name="T7" fmla="*/ 1 h 6"/>
                  <a:gd name="T8" fmla="*/ 1 w 3"/>
                  <a:gd name="T9" fmla="*/ 1 h 6"/>
                  <a:gd name="T10" fmla="*/ 1 w 3"/>
                  <a:gd name="T11" fmla="*/ 2 h 6"/>
                  <a:gd name="T12" fmla="*/ 0 w 3"/>
                  <a:gd name="T13" fmla="*/ 2 h 6"/>
                  <a:gd name="T14" fmla="*/ 0 w 3"/>
                  <a:gd name="T15" fmla="*/ 3 h 6"/>
                  <a:gd name="T16" fmla="*/ 1 w 3"/>
                  <a:gd name="T17" fmla="*/ 3 h 6"/>
                  <a:gd name="T18" fmla="*/ 1 w 3"/>
                  <a:gd name="T19" fmla="*/ 2 h 6"/>
                  <a:gd name="T20" fmla="*/ 2 w 3"/>
                  <a:gd name="T21" fmla="*/ 2 h 6"/>
                  <a:gd name="T22" fmla="*/ 2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2" y="0"/>
                    </a:lnTo>
                    <a:lnTo>
                      <a:pt x="2" y="1"/>
                    </a:lnTo>
                    <a:lnTo>
                      <a:pt x="1" y="1"/>
                    </a:lnTo>
                    <a:lnTo>
                      <a:pt x="1" y="2"/>
                    </a:lnTo>
                    <a:lnTo>
                      <a:pt x="0" y="2"/>
                    </a:lnTo>
                    <a:lnTo>
                      <a:pt x="0" y="3"/>
                    </a:lnTo>
                    <a:lnTo>
                      <a:pt x="1" y="3"/>
                    </a:lnTo>
                    <a:lnTo>
                      <a:pt x="1" y="2"/>
                    </a:lnTo>
                    <a:lnTo>
                      <a:pt x="2" y="2"/>
                    </a:lnTo>
                    <a:lnTo>
                      <a:pt x="2"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2" name="Freeform 580"/>
              <p:cNvSpPr>
                <a:spLocks noEditPoints="1"/>
              </p:cNvSpPr>
              <p:nvPr/>
            </p:nvSpPr>
            <p:spPr bwMode="auto">
              <a:xfrm>
                <a:off x="5281261" y="4879947"/>
                <a:ext cx="29892" cy="44838"/>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3" name="Freeform 581"/>
              <p:cNvSpPr>
                <a:spLocks/>
              </p:cNvSpPr>
              <p:nvPr/>
            </p:nvSpPr>
            <p:spPr bwMode="auto">
              <a:xfrm>
                <a:off x="5318626" y="4917312"/>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4" name="Freeform 583"/>
              <p:cNvSpPr>
                <a:spLocks noEditPoints="1"/>
              </p:cNvSpPr>
              <p:nvPr/>
            </p:nvSpPr>
            <p:spPr bwMode="auto">
              <a:xfrm>
                <a:off x="5331726" y="487866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5" name="Freeform 584"/>
              <p:cNvSpPr>
                <a:spLocks noEditPoints="1"/>
              </p:cNvSpPr>
              <p:nvPr/>
            </p:nvSpPr>
            <p:spPr bwMode="auto">
              <a:xfrm>
                <a:off x="5376561" y="4878669"/>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6" name="Freeform 585"/>
              <p:cNvSpPr>
                <a:spLocks noEditPoints="1"/>
              </p:cNvSpPr>
              <p:nvPr/>
            </p:nvSpPr>
            <p:spPr bwMode="auto">
              <a:xfrm>
                <a:off x="5413923" y="4878669"/>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7" name="Freeform 586"/>
              <p:cNvSpPr>
                <a:spLocks/>
              </p:cNvSpPr>
              <p:nvPr/>
            </p:nvSpPr>
            <p:spPr bwMode="auto">
              <a:xfrm>
                <a:off x="5705352" y="4811416"/>
                <a:ext cx="22418" cy="37363"/>
              </a:xfrm>
              <a:custGeom>
                <a:avLst/>
                <a:gdLst>
                  <a:gd name="T0" fmla="*/ 3 w 3"/>
                  <a:gd name="T1" fmla="*/ 0 h 5"/>
                  <a:gd name="T2" fmla="*/ 3 w 3"/>
                  <a:gd name="T3" fmla="*/ 0 h 5"/>
                  <a:gd name="T4" fmla="*/ 0 w 3"/>
                  <a:gd name="T5" fmla="*/ 0 h 5"/>
                  <a:gd name="T6" fmla="*/ 0 w 3"/>
                  <a:gd name="T7" fmla="*/ 0 h 5"/>
                  <a:gd name="T8" fmla="*/ 1 w 3"/>
                  <a:gd name="T9" fmla="*/ 0 h 5"/>
                  <a:gd name="T10" fmla="*/ 1 w 3"/>
                  <a:gd name="T11" fmla="*/ 5 h 5"/>
                  <a:gd name="T12" fmla="*/ 2 w 3"/>
                  <a:gd name="T13" fmla="*/ 5 h 5"/>
                  <a:gd name="T14" fmla="*/ 2 w 3"/>
                  <a:gd name="T15" fmla="*/ 0 h 5"/>
                  <a:gd name="T16" fmla="*/ 3 w 3"/>
                  <a:gd name="T17" fmla="*/ 0 h 5"/>
                  <a:gd name="T18" fmla="*/ 3 w 3"/>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5">
                    <a:moveTo>
                      <a:pt x="3" y="0"/>
                    </a:moveTo>
                    <a:lnTo>
                      <a:pt x="3" y="0"/>
                    </a:lnTo>
                    <a:lnTo>
                      <a:pt x="0" y="0"/>
                    </a:lnTo>
                    <a:lnTo>
                      <a:pt x="0" y="0"/>
                    </a:lnTo>
                    <a:lnTo>
                      <a:pt x="1" y="0"/>
                    </a:lnTo>
                    <a:lnTo>
                      <a:pt x="1" y="5"/>
                    </a:lnTo>
                    <a:lnTo>
                      <a:pt x="2" y="5"/>
                    </a:lnTo>
                    <a:lnTo>
                      <a:pt x="2"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8" name="Freeform 587"/>
              <p:cNvSpPr>
                <a:spLocks/>
              </p:cNvSpPr>
              <p:nvPr/>
            </p:nvSpPr>
            <p:spPr bwMode="auto">
              <a:xfrm>
                <a:off x="5742714" y="4811416"/>
                <a:ext cx="22418" cy="37363"/>
              </a:xfrm>
              <a:custGeom>
                <a:avLst/>
                <a:gdLst>
                  <a:gd name="T0" fmla="*/ 3 w 3"/>
                  <a:gd name="T1" fmla="*/ 0 h 5"/>
                  <a:gd name="T2" fmla="*/ 3 w 3"/>
                  <a:gd name="T3" fmla="*/ 0 h 5"/>
                  <a:gd name="T4" fmla="*/ 0 w 3"/>
                  <a:gd name="T5" fmla="*/ 0 h 5"/>
                  <a:gd name="T6" fmla="*/ 0 w 3"/>
                  <a:gd name="T7" fmla="*/ 0 h 5"/>
                  <a:gd name="T8" fmla="*/ 1 w 3"/>
                  <a:gd name="T9" fmla="*/ 0 h 5"/>
                  <a:gd name="T10" fmla="*/ 1 w 3"/>
                  <a:gd name="T11" fmla="*/ 5 h 5"/>
                  <a:gd name="T12" fmla="*/ 2 w 3"/>
                  <a:gd name="T13" fmla="*/ 5 h 5"/>
                  <a:gd name="T14" fmla="*/ 2 w 3"/>
                  <a:gd name="T15" fmla="*/ 0 h 5"/>
                  <a:gd name="T16" fmla="*/ 3 w 3"/>
                  <a:gd name="T17" fmla="*/ 0 h 5"/>
                  <a:gd name="T18" fmla="*/ 3 w 3"/>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5">
                    <a:moveTo>
                      <a:pt x="3" y="0"/>
                    </a:moveTo>
                    <a:lnTo>
                      <a:pt x="3" y="0"/>
                    </a:lnTo>
                    <a:lnTo>
                      <a:pt x="0" y="0"/>
                    </a:lnTo>
                    <a:lnTo>
                      <a:pt x="0" y="0"/>
                    </a:lnTo>
                    <a:lnTo>
                      <a:pt x="1" y="0"/>
                    </a:lnTo>
                    <a:lnTo>
                      <a:pt x="1" y="5"/>
                    </a:lnTo>
                    <a:lnTo>
                      <a:pt x="2" y="5"/>
                    </a:lnTo>
                    <a:lnTo>
                      <a:pt x="2"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49" name="Freeform 588"/>
              <p:cNvSpPr>
                <a:spLocks noEditPoints="1"/>
              </p:cNvSpPr>
              <p:nvPr/>
            </p:nvSpPr>
            <p:spPr bwMode="auto">
              <a:xfrm>
                <a:off x="5780077" y="4811416"/>
                <a:ext cx="29890" cy="37363"/>
              </a:xfrm>
              <a:custGeom>
                <a:avLst/>
                <a:gdLst>
                  <a:gd name="T0" fmla="*/ 4 w 4"/>
                  <a:gd name="T1" fmla="*/ 3 h 5"/>
                  <a:gd name="T2" fmla="*/ 4 w 4"/>
                  <a:gd name="T3" fmla="*/ 1 h 5"/>
                  <a:gd name="T4" fmla="*/ 3 w 4"/>
                  <a:gd name="T5" fmla="*/ 1 h 5"/>
                  <a:gd name="T6" fmla="*/ 3 w 4"/>
                  <a:gd name="T7" fmla="*/ 0 h 5"/>
                  <a:gd name="T8" fmla="*/ 2 w 4"/>
                  <a:gd name="T9" fmla="*/ 0 h 5"/>
                  <a:gd name="T10" fmla="*/ 2 w 4"/>
                  <a:gd name="T11" fmla="*/ 0 h 5"/>
                  <a:gd name="T12" fmla="*/ 0 w 4"/>
                  <a:gd name="T13" fmla="*/ 0 h 5"/>
                  <a:gd name="T14" fmla="*/ 0 w 4"/>
                  <a:gd name="T15" fmla="*/ 5 h 5"/>
                  <a:gd name="T16" fmla="*/ 2 w 4"/>
                  <a:gd name="T17" fmla="*/ 5 h 5"/>
                  <a:gd name="T18" fmla="*/ 2 w 4"/>
                  <a:gd name="T19" fmla="*/ 4 h 5"/>
                  <a:gd name="T20" fmla="*/ 3 w 4"/>
                  <a:gd name="T21" fmla="*/ 4 h 5"/>
                  <a:gd name="T22" fmla="*/ 3 w 4"/>
                  <a:gd name="T23" fmla="*/ 3 h 5"/>
                  <a:gd name="T24" fmla="*/ 4 w 4"/>
                  <a:gd name="T25" fmla="*/ 3 h 5"/>
                  <a:gd name="T26" fmla="*/ 4 w 4"/>
                  <a:gd name="T27" fmla="*/ 3 h 5"/>
                  <a:gd name="T28" fmla="*/ 3 w 4"/>
                  <a:gd name="T29" fmla="*/ 3 h 5"/>
                  <a:gd name="T30" fmla="*/ 2 w 4"/>
                  <a:gd name="T31" fmla="*/ 3 h 5"/>
                  <a:gd name="T32" fmla="*/ 2 w 4"/>
                  <a:gd name="T33" fmla="*/ 4 h 5"/>
                  <a:gd name="T34" fmla="*/ 1 w 4"/>
                  <a:gd name="T35" fmla="*/ 4 h 5"/>
                  <a:gd name="T36" fmla="*/ 1 w 4"/>
                  <a:gd name="T37" fmla="*/ 0 h 5"/>
                  <a:gd name="T38" fmla="*/ 2 w 4"/>
                  <a:gd name="T39" fmla="*/ 0 h 5"/>
                  <a:gd name="T40" fmla="*/ 2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3" y="1"/>
                    </a:lnTo>
                    <a:lnTo>
                      <a:pt x="3" y="0"/>
                    </a:lnTo>
                    <a:lnTo>
                      <a:pt x="2" y="0"/>
                    </a:lnTo>
                    <a:lnTo>
                      <a:pt x="2" y="0"/>
                    </a:lnTo>
                    <a:lnTo>
                      <a:pt x="0" y="0"/>
                    </a:lnTo>
                    <a:lnTo>
                      <a:pt x="0" y="5"/>
                    </a:lnTo>
                    <a:lnTo>
                      <a:pt x="2" y="5"/>
                    </a:lnTo>
                    <a:lnTo>
                      <a:pt x="2" y="4"/>
                    </a:lnTo>
                    <a:lnTo>
                      <a:pt x="3" y="4"/>
                    </a:lnTo>
                    <a:lnTo>
                      <a:pt x="3" y="3"/>
                    </a:lnTo>
                    <a:lnTo>
                      <a:pt x="4" y="3"/>
                    </a:lnTo>
                    <a:lnTo>
                      <a:pt x="4" y="3"/>
                    </a:lnTo>
                    <a:close/>
                    <a:moveTo>
                      <a:pt x="3" y="3"/>
                    </a:moveTo>
                    <a:lnTo>
                      <a:pt x="2" y="3"/>
                    </a:lnTo>
                    <a:lnTo>
                      <a:pt x="2" y="4"/>
                    </a:lnTo>
                    <a:lnTo>
                      <a:pt x="1" y="4"/>
                    </a:lnTo>
                    <a:lnTo>
                      <a:pt x="1" y="0"/>
                    </a:lnTo>
                    <a:lnTo>
                      <a:pt x="2" y="0"/>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0" name="Freeform 589"/>
              <p:cNvSpPr>
                <a:spLocks/>
              </p:cNvSpPr>
              <p:nvPr/>
            </p:nvSpPr>
            <p:spPr bwMode="auto">
              <a:xfrm>
                <a:off x="5847329" y="4811416"/>
                <a:ext cx="29890" cy="37363"/>
              </a:xfrm>
              <a:custGeom>
                <a:avLst/>
                <a:gdLst>
                  <a:gd name="T0" fmla="*/ 4 w 4"/>
                  <a:gd name="T1" fmla="*/ 4 h 5"/>
                  <a:gd name="T2" fmla="*/ 4 w 4"/>
                  <a:gd name="T3" fmla="*/ 2 h 5"/>
                  <a:gd name="T4" fmla="*/ 3 w 4"/>
                  <a:gd name="T5" fmla="*/ 2 h 5"/>
                  <a:gd name="T6" fmla="*/ 3 w 4"/>
                  <a:gd name="T7" fmla="*/ 1 h 5"/>
                  <a:gd name="T8" fmla="*/ 1 w 4"/>
                  <a:gd name="T9" fmla="*/ 1 h 5"/>
                  <a:gd name="T10" fmla="*/ 1 w 4"/>
                  <a:gd name="T11" fmla="*/ 0 h 5"/>
                  <a:gd name="T12" fmla="*/ 4 w 4"/>
                  <a:gd name="T13" fmla="*/ 0 h 5"/>
                  <a:gd name="T14" fmla="*/ 4 w 4"/>
                  <a:gd name="T15" fmla="*/ 0 h 5"/>
                  <a:gd name="T16" fmla="*/ 0 w 4"/>
                  <a:gd name="T17" fmla="*/ 0 h 5"/>
                  <a:gd name="T18" fmla="*/ 0 w 4"/>
                  <a:gd name="T19" fmla="*/ 2 h 5"/>
                  <a:gd name="T20" fmla="*/ 3 w 4"/>
                  <a:gd name="T21" fmla="*/ 2 h 5"/>
                  <a:gd name="T22" fmla="*/ 3 w 4"/>
                  <a:gd name="T23" fmla="*/ 4 h 5"/>
                  <a:gd name="T24" fmla="*/ 1 w 4"/>
                  <a:gd name="T25" fmla="*/ 4 h 5"/>
                  <a:gd name="T26" fmla="*/ 1 w 4"/>
                  <a:gd name="T27" fmla="*/ 3 h 5"/>
                  <a:gd name="T28" fmla="*/ 0 w 4"/>
                  <a:gd name="T29" fmla="*/ 3 h 5"/>
                  <a:gd name="T30" fmla="*/ 0 w 4"/>
                  <a:gd name="T31" fmla="*/ 4 h 5"/>
                  <a:gd name="T32" fmla="*/ 1 w 4"/>
                  <a:gd name="T33" fmla="*/ 4 h 5"/>
                  <a:gd name="T34" fmla="*/ 1 w 4"/>
                  <a:gd name="T35" fmla="*/ 5 h 5"/>
                  <a:gd name="T36" fmla="*/ 3 w 4"/>
                  <a:gd name="T37" fmla="*/ 5 h 5"/>
                  <a:gd name="T38" fmla="*/ 3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2"/>
                    </a:lnTo>
                    <a:lnTo>
                      <a:pt x="3" y="2"/>
                    </a:lnTo>
                    <a:lnTo>
                      <a:pt x="3" y="1"/>
                    </a:lnTo>
                    <a:lnTo>
                      <a:pt x="1" y="1"/>
                    </a:lnTo>
                    <a:lnTo>
                      <a:pt x="1" y="0"/>
                    </a:lnTo>
                    <a:lnTo>
                      <a:pt x="4" y="0"/>
                    </a:lnTo>
                    <a:lnTo>
                      <a:pt x="4" y="0"/>
                    </a:lnTo>
                    <a:lnTo>
                      <a:pt x="0" y="0"/>
                    </a:lnTo>
                    <a:lnTo>
                      <a:pt x="0" y="2"/>
                    </a:lnTo>
                    <a:lnTo>
                      <a:pt x="3" y="2"/>
                    </a:lnTo>
                    <a:lnTo>
                      <a:pt x="3" y="4"/>
                    </a:lnTo>
                    <a:lnTo>
                      <a:pt x="1" y="4"/>
                    </a:lnTo>
                    <a:lnTo>
                      <a:pt x="1" y="3"/>
                    </a:lnTo>
                    <a:lnTo>
                      <a:pt x="0" y="3"/>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1" name="Freeform 590"/>
              <p:cNvSpPr>
                <a:spLocks/>
              </p:cNvSpPr>
              <p:nvPr/>
            </p:nvSpPr>
            <p:spPr bwMode="auto">
              <a:xfrm>
                <a:off x="5884692" y="4841306"/>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2" name="Freeform 591"/>
              <p:cNvSpPr>
                <a:spLocks noEditPoints="1"/>
              </p:cNvSpPr>
              <p:nvPr/>
            </p:nvSpPr>
            <p:spPr bwMode="auto">
              <a:xfrm>
                <a:off x="5899637" y="4811416"/>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3" name="Freeform 592"/>
              <p:cNvSpPr>
                <a:spLocks noEditPoints="1"/>
              </p:cNvSpPr>
              <p:nvPr/>
            </p:nvSpPr>
            <p:spPr bwMode="auto">
              <a:xfrm>
                <a:off x="5937000" y="4811416"/>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4" name="Freeform 593"/>
              <p:cNvSpPr>
                <a:spLocks/>
              </p:cNvSpPr>
              <p:nvPr/>
            </p:nvSpPr>
            <p:spPr bwMode="auto">
              <a:xfrm>
                <a:off x="5981835" y="4811416"/>
                <a:ext cx="29890" cy="37363"/>
              </a:xfrm>
              <a:custGeom>
                <a:avLst/>
                <a:gdLst>
                  <a:gd name="T0" fmla="*/ 4 w 4"/>
                  <a:gd name="T1" fmla="*/ 2 h 5"/>
                  <a:gd name="T2" fmla="*/ 4 w 4"/>
                  <a:gd name="T3" fmla="*/ 0 h 5"/>
                  <a:gd name="T4" fmla="*/ 0 w 4"/>
                  <a:gd name="T5" fmla="*/ 0 h 5"/>
                  <a:gd name="T6" fmla="*/ 0 w 4"/>
                  <a:gd name="T7" fmla="*/ 0 h 5"/>
                  <a:gd name="T8" fmla="*/ 3 w 4"/>
                  <a:gd name="T9" fmla="*/ 0 h 5"/>
                  <a:gd name="T10" fmla="*/ 3 w 4"/>
                  <a:gd name="T11" fmla="*/ 2 h 5"/>
                  <a:gd name="T12" fmla="*/ 2 w 4"/>
                  <a:gd name="T13" fmla="*/ 2 h 5"/>
                  <a:gd name="T14" fmla="*/ 2 w 4"/>
                  <a:gd name="T15" fmla="*/ 3 h 5"/>
                  <a:gd name="T16" fmla="*/ 1 w 4"/>
                  <a:gd name="T17" fmla="*/ 3 h 5"/>
                  <a:gd name="T18" fmla="*/ 1 w 4"/>
                  <a:gd name="T19" fmla="*/ 5 h 5"/>
                  <a:gd name="T20" fmla="*/ 2 w 4"/>
                  <a:gd name="T21" fmla="*/ 5 h 5"/>
                  <a:gd name="T22" fmla="*/ 2 w 4"/>
                  <a:gd name="T23" fmla="*/ 3 h 5"/>
                  <a:gd name="T24" fmla="*/ 3 w 4"/>
                  <a:gd name="T25" fmla="*/ 3 h 5"/>
                  <a:gd name="T26" fmla="*/ 3 w 4"/>
                  <a:gd name="T27" fmla="*/ 2 h 5"/>
                  <a:gd name="T28" fmla="*/ 4 w 4"/>
                  <a:gd name="T29" fmla="*/ 2 h 5"/>
                  <a:gd name="T30" fmla="*/ 4 w 4"/>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5">
                    <a:moveTo>
                      <a:pt x="4" y="2"/>
                    </a:moveTo>
                    <a:lnTo>
                      <a:pt x="4" y="0"/>
                    </a:lnTo>
                    <a:lnTo>
                      <a:pt x="0" y="0"/>
                    </a:lnTo>
                    <a:lnTo>
                      <a:pt x="0" y="0"/>
                    </a:lnTo>
                    <a:lnTo>
                      <a:pt x="3" y="0"/>
                    </a:lnTo>
                    <a:lnTo>
                      <a:pt x="3" y="2"/>
                    </a:lnTo>
                    <a:lnTo>
                      <a:pt x="2" y="2"/>
                    </a:lnTo>
                    <a:lnTo>
                      <a:pt x="2" y="3"/>
                    </a:lnTo>
                    <a:lnTo>
                      <a:pt x="1" y="3"/>
                    </a:lnTo>
                    <a:lnTo>
                      <a:pt x="1" y="5"/>
                    </a:lnTo>
                    <a:lnTo>
                      <a:pt x="2" y="5"/>
                    </a:lnTo>
                    <a:lnTo>
                      <a:pt x="2" y="3"/>
                    </a:lnTo>
                    <a:lnTo>
                      <a:pt x="3" y="3"/>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5" name="Freeform 594"/>
              <p:cNvSpPr>
                <a:spLocks noEditPoints="1"/>
              </p:cNvSpPr>
              <p:nvPr/>
            </p:nvSpPr>
            <p:spPr bwMode="auto">
              <a:xfrm>
                <a:off x="5705352" y="4878669"/>
                <a:ext cx="22418" cy="44835"/>
              </a:xfrm>
              <a:custGeom>
                <a:avLst/>
                <a:gdLst>
                  <a:gd name="T0" fmla="*/ 3 w 3"/>
                  <a:gd name="T1" fmla="*/ 4 h 6"/>
                  <a:gd name="T2" fmla="*/ 3 w 3"/>
                  <a:gd name="T3" fmla="*/ 2 h 6"/>
                  <a:gd name="T4" fmla="*/ 2 w 3"/>
                  <a:gd name="T5" fmla="*/ 2 h 6"/>
                  <a:gd name="T6" fmla="*/ 2 w 3"/>
                  <a:gd name="T7" fmla="*/ 1 h 6"/>
                  <a:gd name="T8" fmla="*/ 2 w 3"/>
                  <a:gd name="T9" fmla="*/ 1 h 6"/>
                  <a:gd name="T10" fmla="*/ 2 w 3"/>
                  <a:gd name="T11" fmla="*/ 0 h 6"/>
                  <a:gd name="T12" fmla="*/ 0 w 3"/>
                  <a:gd name="T13" fmla="*/ 0 h 6"/>
                  <a:gd name="T14" fmla="*/ 0 w 3"/>
                  <a:gd name="T15" fmla="*/ 6 h 6"/>
                  <a:gd name="T16" fmla="*/ 2 w 3"/>
                  <a:gd name="T17" fmla="*/ 6 h 6"/>
                  <a:gd name="T18" fmla="*/ 2 w 3"/>
                  <a:gd name="T19" fmla="*/ 5 h 6"/>
                  <a:gd name="T20" fmla="*/ 2 w 3"/>
                  <a:gd name="T21" fmla="*/ 5 h 6"/>
                  <a:gd name="T22" fmla="*/ 2 w 3"/>
                  <a:gd name="T23" fmla="*/ 4 h 6"/>
                  <a:gd name="T24" fmla="*/ 3 w 3"/>
                  <a:gd name="T25" fmla="*/ 4 h 6"/>
                  <a:gd name="T26" fmla="*/ 3 w 3"/>
                  <a:gd name="T27" fmla="*/ 4 h 6"/>
                  <a:gd name="T28" fmla="*/ 2 w 3"/>
                  <a:gd name="T29" fmla="*/ 4 h 6"/>
                  <a:gd name="T30" fmla="*/ 2 w 3"/>
                  <a:gd name="T31" fmla="*/ 4 h 6"/>
                  <a:gd name="T32" fmla="*/ 2 w 3"/>
                  <a:gd name="T33" fmla="*/ 5 h 6"/>
                  <a:gd name="T34" fmla="*/ 0 w 3"/>
                  <a:gd name="T35" fmla="*/ 5 h 6"/>
                  <a:gd name="T36" fmla="*/ 0 w 3"/>
                  <a:gd name="T37" fmla="*/ 1 h 6"/>
                  <a:gd name="T38" fmla="*/ 2 w 3"/>
                  <a:gd name="T39" fmla="*/ 1 h 6"/>
                  <a:gd name="T40" fmla="*/ 2 w 3"/>
                  <a:gd name="T41" fmla="*/ 2 h 6"/>
                  <a:gd name="T42" fmla="*/ 2 w 3"/>
                  <a:gd name="T43" fmla="*/ 2 h 6"/>
                  <a:gd name="T44" fmla="*/ 2 w 3"/>
                  <a:gd name="T45" fmla="*/ 4 h 6"/>
                  <a:gd name="T46" fmla="*/ 2 w 3"/>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4"/>
                    </a:moveTo>
                    <a:lnTo>
                      <a:pt x="3" y="2"/>
                    </a:lnTo>
                    <a:lnTo>
                      <a:pt x="2" y="2"/>
                    </a:lnTo>
                    <a:lnTo>
                      <a:pt x="2" y="1"/>
                    </a:lnTo>
                    <a:lnTo>
                      <a:pt x="2" y="1"/>
                    </a:lnTo>
                    <a:lnTo>
                      <a:pt x="2" y="0"/>
                    </a:lnTo>
                    <a:lnTo>
                      <a:pt x="0" y="0"/>
                    </a:lnTo>
                    <a:lnTo>
                      <a:pt x="0" y="6"/>
                    </a:lnTo>
                    <a:lnTo>
                      <a:pt x="2" y="6"/>
                    </a:lnTo>
                    <a:lnTo>
                      <a:pt x="2" y="5"/>
                    </a:lnTo>
                    <a:lnTo>
                      <a:pt x="2" y="5"/>
                    </a:lnTo>
                    <a:lnTo>
                      <a:pt x="2" y="4"/>
                    </a:lnTo>
                    <a:lnTo>
                      <a:pt x="3" y="4"/>
                    </a:lnTo>
                    <a:lnTo>
                      <a:pt x="3" y="4"/>
                    </a:lnTo>
                    <a:close/>
                    <a:moveTo>
                      <a:pt x="2" y="4"/>
                    </a:moveTo>
                    <a:lnTo>
                      <a:pt x="2" y="4"/>
                    </a:lnTo>
                    <a:lnTo>
                      <a:pt x="2" y="5"/>
                    </a:lnTo>
                    <a:lnTo>
                      <a:pt x="0" y="5"/>
                    </a:lnTo>
                    <a:lnTo>
                      <a:pt x="0" y="1"/>
                    </a:lnTo>
                    <a:lnTo>
                      <a:pt x="2" y="1"/>
                    </a:lnTo>
                    <a:lnTo>
                      <a:pt x="2" y="2"/>
                    </a:lnTo>
                    <a:lnTo>
                      <a:pt x="2" y="2"/>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6" name="Freeform 595"/>
              <p:cNvSpPr>
                <a:spLocks/>
              </p:cNvSpPr>
              <p:nvPr/>
            </p:nvSpPr>
            <p:spPr bwMode="auto">
              <a:xfrm>
                <a:off x="5742714" y="4878669"/>
                <a:ext cx="22418" cy="44835"/>
              </a:xfrm>
              <a:custGeom>
                <a:avLst/>
                <a:gdLst>
                  <a:gd name="T0" fmla="*/ 3 w 3"/>
                  <a:gd name="T1" fmla="*/ 5 h 6"/>
                  <a:gd name="T2" fmla="*/ 3 w 3"/>
                  <a:gd name="T3" fmla="*/ 4 h 6"/>
                  <a:gd name="T4" fmla="*/ 3 w 3"/>
                  <a:gd name="T5" fmla="*/ 4 h 6"/>
                  <a:gd name="T6" fmla="*/ 3 w 3"/>
                  <a:gd name="T7" fmla="*/ 5 h 6"/>
                  <a:gd name="T8" fmla="*/ 0 w 3"/>
                  <a:gd name="T9" fmla="*/ 5 h 6"/>
                  <a:gd name="T10" fmla="*/ 0 w 3"/>
                  <a:gd name="T11" fmla="*/ 1 h 6"/>
                  <a:gd name="T12" fmla="*/ 3 w 3"/>
                  <a:gd name="T13" fmla="*/ 1 h 6"/>
                  <a:gd name="T14" fmla="*/ 3 w 3"/>
                  <a:gd name="T15" fmla="*/ 2 h 6"/>
                  <a:gd name="T16" fmla="*/ 3 w 3"/>
                  <a:gd name="T17" fmla="*/ 2 h 6"/>
                  <a:gd name="T18" fmla="*/ 3 w 3"/>
                  <a:gd name="T19" fmla="*/ 1 h 6"/>
                  <a:gd name="T20" fmla="*/ 3 w 3"/>
                  <a:gd name="T21" fmla="*/ 1 h 6"/>
                  <a:gd name="T22" fmla="*/ 3 w 3"/>
                  <a:gd name="T23" fmla="*/ 0 h 6"/>
                  <a:gd name="T24" fmla="*/ 0 w 3"/>
                  <a:gd name="T25" fmla="*/ 0 h 6"/>
                  <a:gd name="T26" fmla="*/ 0 w 3"/>
                  <a:gd name="T27" fmla="*/ 1 h 6"/>
                  <a:gd name="T28" fmla="*/ 0 w 3"/>
                  <a:gd name="T29" fmla="*/ 1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6">
                    <a:moveTo>
                      <a:pt x="3" y="5"/>
                    </a:moveTo>
                    <a:lnTo>
                      <a:pt x="3" y="4"/>
                    </a:lnTo>
                    <a:lnTo>
                      <a:pt x="3" y="4"/>
                    </a:lnTo>
                    <a:lnTo>
                      <a:pt x="3" y="5"/>
                    </a:lnTo>
                    <a:lnTo>
                      <a:pt x="0" y="5"/>
                    </a:lnTo>
                    <a:lnTo>
                      <a:pt x="0" y="1"/>
                    </a:lnTo>
                    <a:lnTo>
                      <a:pt x="3" y="1"/>
                    </a:lnTo>
                    <a:lnTo>
                      <a:pt x="3" y="2"/>
                    </a:lnTo>
                    <a:lnTo>
                      <a:pt x="3" y="2"/>
                    </a:ln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7" name="Freeform 596"/>
              <p:cNvSpPr>
                <a:spLocks noEditPoints="1"/>
              </p:cNvSpPr>
              <p:nvPr/>
            </p:nvSpPr>
            <p:spPr bwMode="auto">
              <a:xfrm>
                <a:off x="5780077" y="4878669"/>
                <a:ext cx="29890" cy="44835"/>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2" y="0"/>
                    </a:lnTo>
                    <a:lnTo>
                      <a:pt x="2" y="2"/>
                    </a:lnTo>
                    <a:lnTo>
                      <a:pt x="1" y="2"/>
                    </a:lnTo>
                    <a:lnTo>
                      <a:pt x="1" y="3"/>
                    </a:lnTo>
                    <a:lnTo>
                      <a:pt x="0" y="3"/>
                    </a:lnTo>
                    <a:lnTo>
                      <a:pt x="0" y="6"/>
                    </a:lnTo>
                    <a:lnTo>
                      <a:pt x="1" y="6"/>
                    </a:lnTo>
                    <a:lnTo>
                      <a:pt x="1" y="4"/>
                    </a:lnTo>
                    <a:lnTo>
                      <a:pt x="3" y="4"/>
                    </a:lnTo>
                    <a:lnTo>
                      <a:pt x="3"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8" name="Freeform 597"/>
              <p:cNvSpPr>
                <a:spLocks/>
              </p:cNvSpPr>
              <p:nvPr/>
            </p:nvSpPr>
            <p:spPr bwMode="auto">
              <a:xfrm>
                <a:off x="5847329" y="4878669"/>
                <a:ext cx="14945" cy="44835"/>
              </a:xfrm>
              <a:custGeom>
                <a:avLst/>
                <a:gdLst>
                  <a:gd name="T0" fmla="*/ 2 w 2"/>
                  <a:gd name="T1" fmla="*/ 6 h 6"/>
                  <a:gd name="T2" fmla="*/ 2 w 2"/>
                  <a:gd name="T3" fmla="*/ 0 h 6"/>
                  <a:gd name="T4" fmla="*/ 1 w 2"/>
                  <a:gd name="T5" fmla="*/ 0 h 6"/>
                  <a:gd name="T6" fmla="*/ 1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1" y="1"/>
                    </a:lnTo>
                    <a:lnTo>
                      <a:pt x="1" y="2"/>
                    </a:lnTo>
                    <a:lnTo>
                      <a:pt x="0" y="2"/>
                    </a:lnTo>
                    <a:lnTo>
                      <a:pt x="0" y="3"/>
                    </a:lnTo>
                    <a:lnTo>
                      <a:pt x="1" y="3"/>
                    </a:lnTo>
                    <a:lnTo>
                      <a:pt x="1"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59" name="Freeform 598"/>
              <p:cNvSpPr>
                <a:spLocks noEditPoints="1"/>
              </p:cNvSpPr>
              <p:nvPr/>
            </p:nvSpPr>
            <p:spPr bwMode="auto">
              <a:xfrm>
                <a:off x="5877220" y="4878669"/>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0" name="Freeform 599"/>
              <p:cNvSpPr>
                <a:spLocks/>
              </p:cNvSpPr>
              <p:nvPr/>
            </p:nvSpPr>
            <p:spPr bwMode="auto">
              <a:xfrm>
                <a:off x="5914582" y="4916031"/>
                <a:ext cx="0" cy="7473"/>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1" name="Freeform 600"/>
              <p:cNvSpPr>
                <a:spLocks noEditPoints="1"/>
              </p:cNvSpPr>
              <p:nvPr/>
            </p:nvSpPr>
            <p:spPr bwMode="auto">
              <a:xfrm>
                <a:off x="5929527" y="487866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2" name="Freeform 601"/>
              <p:cNvSpPr>
                <a:spLocks noEditPoints="1"/>
              </p:cNvSpPr>
              <p:nvPr/>
            </p:nvSpPr>
            <p:spPr bwMode="auto">
              <a:xfrm>
                <a:off x="5966890" y="4878669"/>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3" name="Freeform 602"/>
              <p:cNvSpPr>
                <a:spLocks noEditPoints="1"/>
              </p:cNvSpPr>
              <p:nvPr/>
            </p:nvSpPr>
            <p:spPr bwMode="auto">
              <a:xfrm>
                <a:off x="6011725" y="4878669"/>
                <a:ext cx="29890" cy="44835"/>
              </a:xfrm>
              <a:custGeom>
                <a:avLst/>
                <a:gdLst>
                  <a:gd name="T0" fmla="*/ 4 w 4"/>
                  <a:gd name="T1" fmla="*/ 5 h 6"/>
                  <a:gd name="T2" fmla="*/ 4 w 4"/>
                  <a:gd name="T3" fmla="*/ 1 h 6"/>
                  <a:gd name="T4" fmla="*/ 2 w 4"/>
                  <a:gd name="T5" fmla="*/ 1 h 6"/>
                  <a:gd name="T6" fmla="*/ 2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2 w 4"/>
                  <a:gd name="T21" fmla="*/ 6 h 6"/>
                  <a:gd name="T22" fmla="*/ 2 w 4"/>
                  <a:gd name="T23" fmla="*/ 5 h 6"/>
                  <a:gd name="T24" fmla="*/ 4 w 4"/>
                  <a:gd name="T25" fmla="*/ 5 h 6"/>
                  <a:gd name="T26" fmla="*/ 4 w 4"/>
                  <a:gd name="T27" fmla="*/ 5 h 6"/>
                  <a:gd name="T28" fmla="*/ 2 w 4"/>
                  <a:gd name="T29" fmla="*/ 5 h 6"/>
                  <a:gd name="T30" fmla="*/ 0 w 4"/>
                  <a:gd name="T31" fmla="*/ 5 h 6"/>
                  <a:gd name="T32" fmla="*/ 0 w 4"/>
                  <a:gd name="T33" fmla="*/ 1 h 6"/>
                  <a:gd name="T34" fmla="*/ 2 w 4"/>
                  <a:gd name="T35" fmla="*/ 1 h 6"/>
                  <a:gd name="T36" fmla="*/ 2 w 4"/>
                  <a:gd name="T37" fmla="*/ 5 h 6"/>
                  <a:gd name="T38" fmla="*/ 2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2" y="1"/>
                    </a:lnTo>
                    <a:lnTo>
                      <a:pt x="2" y="0"/>
                    </a:lnTo>
                    <a:lnTo>
                      <a:pt x="0" y="0"/>
                    </a:lnTo>
                    <a:lnTo>
                      <a:pt x="0" y="1"/>
                    </a:lnTo>
                    <a:lnTo>
                      <a:pt x="0" y="1"/>
                    </a:lnTo>
                    <a:lnTo>
                      <a:pt x="0" y="5"/>
                    </a:lnTo>
                    <a:lnTo>
                      <a:pt x="0" y="5"/>
                    </a:lnTo>
                    <a:lnTo>
                      <a:pt x="0" y="6"/>
                    </a:lnTo>
                    <a:lnTo>
                      <a:pt x="2" y="6"/>
                    </a:lnTo>
                    <a:lnTo>
                      <a:pt x="2" y="5"/>
                    </a:lnTo>
                    <a:lnTo>
                      <a:pt x="4" y="5"/>
                    </a:lnTo>
                    <a:lnTo>
                      <a:pt x="4"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4" name="Freeform 603"/>
              <p:cNvSpPr>
                <a:spLocks/>
              </p:cNvSpPr>
              <p:nvPr/>
            </p:nvSpPr>
            <p:spPr bwMode="auto">
              <a:xfrm>
                <a:off x="3687771" y="4654493"/>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5" name="Freeform 604"/>
              <p:cNvSpPr>
                <a:spLocks/>
              </p:cNvSpPr>
              <p:nvPr/>
            </p:nvSpPr>
            <p:spPr bwMode="auto">
              <a:xfrm>
                <a:off x="3725134" y="4654493"/>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6" name="Freeform 605"/>
              <p:cNvSpPr>
                <a:spLocks noEditPoints="1"/>
              </p:cNvSpPr>
              <p:nvPr/>
            </p:nvSpPr>
            <p:spPr bwMode="auto">
              <a:xfrm>
                <a:off x="3762496" y="4654493"/>
                <a:ext cx="29890" cy="44835"/>
              </a:xfrm>
              <a:custGeom>
                <a:avLst/>
                <a:gdLst>
                  <a:gd name="T0" fmla="*/ 4 w 4"/>
                  <a:gd name="T1" fmla="*/ 4 h 6"/>
                  <a:gd name="T2" fmla="*/ 4 w 4"/>
                  <a:gd name="T3" fmla="*/ 2 h 6"/>
                  <a:gd name="T4" fmla="*/ 3 w 4"/>
                  <a:gd name="T5" fmla="*/ 2 h 6"/>
                  <a:gd name="T6" fmla="*/ 3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3 w 4"/>
                  <a:gd name="T21" fmla="*/ 5 h 6"/>
                  <a:gd name="T22" fmla="*/ 3 w 4"/>
                  <a:gd name="T23" fmla="*/ 4 h 6"/>
                  <a:gd name="T24" fmla="*/ 4 w 4"/>
                  <a:gd name="T25" fmla="*/ 4 h 6"/>
                  <a:gd name="T26" fmla="*/ 4 w 4"/>
                  <a:gd name="T27" fmla="*/ 4 h 6"/>
                  <a:gd name="T28" fmla="*/ 3 w 4"/>
                  <a:gd name="T29" fmla="*/ 4 h 6"/>
                  <a:gd name="T30" fmla="*/ 2 w 4"/>
                  <a:gd name="T31" fmla="*/ 4 h 6"/>
                  <a:gd name="T32" fmla="*/ 2 w 4"/>
                  <a:gd name="T33" fmla="*/ 5 h 6"/>
                  <a:gd name="T34" fmla="*/ 1 w 4"/>
                  <a:gd name="T35" fmla="*/ 5 h 6"/>
                  <a:gd name="T36" fmla="*/ 1 w 4"/>
                  <a:gd name="T37" fmla="*/ 1 h 6"/>
                  <a:gd name="T38" fmla="*/ 2 w 4"/>
                  <a:gd name="T39" fmla="*/ 1 h 6"/>
                  <a:gd name="T40" fmla="*/ 2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3" y="2"/>
                    </a:lnTo>
                    <a:lnTo>
                      <a:pt x="3" y="1"/>
                    </a:lnTo>
                    <a:lnTo>
                      <a:pt x="3" y="1"/>
                    </a:lnTo>
                    <a:lnTo>
                      <a:pt x="3" y="0"/>
                    </a:lnTo>
                    <a:lnTo>
                      <a:pt x="0" y="0"/>
                    </a:lnTo>
                    <a:lnTo>
                      <a:pt x="0" y="6"/>
                    </a:lnTo>
                    <a:lnTo>
                      <a:pt x="3" y="6"/>
                    </a:lnTo>
                    <a:lnTo>
                      <a:pt x="3" y="5"/>
                    </a:lnTo>
                    <a:lnTo>
                      <a:pt x="3" y="5"/>
                    </a:lnTo>
                    <a:lnTo>
                      <a:pt x="3" y="4"/>
                    </a:lnTo>
                    <a:lnTo>
                      <a:pt x="4" y="4"/>
                    </a:lnTo>
                    <a:lnTo>
                      <a:pt x="4" y="4"/>
                    </a:lnTo>
                    <a:close/>
                    <a:moveTo>
                      <a:pt x="3" y="4"/>
                    </a:moveTo>
                    <a:lnTo>
                      <a:pt x="2" y="4"/>
                    </a:lnTo>
                    <a:lnTo>
                      <a:pt x="2" y="5"/>
                    </a:lnTo>
                    <a:lnTo>
                      <a:pt x="1" y="5"/>
                    </a:lnTo>
                    <a:lnTo>
                      <a:pt x="1" y="1"/>
                    </a:lnTo>
                    <a:lnTo>
                      <a:pt x="2" y="1"/>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7" name="Freeform 606"/>
              <p:cNvSpPr>
                <a:spLocks noEditPoints="1"/>
              </p:cNvSpPr>
              <p:nvPr/>
            </p:nvSpPr>
            <p:spPr bwMode="auto">
              <a:xfrm>
                <a:off x="3829749" y="4654493"/>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8" name="Freeform 607"/>
              <p:cNvSpPr>
                <a:spLocks/>
              </p:cNvSpPr>
              <p:nvPr/>
            </p:nvSpPr>
            <p:spPr bwMode="auto">
              <a:xfrm>
                <a:off x="3867112" y="4691856"/>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69" name="Freeform 608"/>
              <p:cNvSpPr>
                <a:spLocks noEditPoints="1"/>
              </p:cNvSpPr>
              <p:nvPr/>
            </p:nvSpPr>
            <p:spPr bwMode="auto">
              <a:xfrm>
                <a:off x="3882057" y="4654493"/>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0" name="Freeform 609"/>
              <p:cNvSpPr>
                <a:spLocks noEditPoints="1"/>
              </p:cNvSpPr>
              <p:nvPr/>
            </p:nvSpPr>
            <p:spPr bwMode="auto">
              <a:xfrm>
                <a:off x="3926892" y="4654493"/>
                <a:ext cx="22418" cy="44835"/>
              </a:xfrm>
              <a:custGeom>
                <a:avLst/>
                <a:gdLst>
                  <a:gd name="T0" fmla="*/ 3 w 3"/>
                  <a:gd name="T1" fmla="*/ 5 h 6"/>
                  <a:gd name="T2" fmla="*/ 3 w 3"/>
                  <a:gd name="T3" fmla="*/ 3 h 6"/>
                  <a:gd name="T4" fmla="*/ 3 w 3"/>
                  <a:gd name="T5" fmla="*/ 3 h 6"/>
                  <a:gd name="T6" fmla="*/ 3 w 3"/>
                  <a:gd name="T7" fmla="*/ 3 h 6"/>
                  <a:gd name="T8" fmla="*/ 1 w 3"/>
                  <a:gd name="T9" fmla="*/ 3 h 6"/>
                  <a:gd name="T10" fmla="*/ 1 w 3"/>
                  <a:gd name="T11" fmla="*/ 2 h 6"/>
                  <a:gd name="T12" fmla="*/ 1 w 3"/>
                  <a:gd name="T13" fmla="*/ 2 h 6"/>
                  <a:gd name="T14" fmla="*/ 1 w 3"/>
                  <a:gd name="T15" fmla="*/ 1 h 6"/>
                  <a:gd name="T16" fmla="*/ 3 w 3"/>
                  <a:gd name="T17" fmla="*/ 1 h 6"/>
                  <a:gd name="T18" fmla="*/ 3 w 3"/>
                  <a:gd name="T19" fmla="*/ 0 h 6"/>
                  <a:gd name="T20" fmla="*/ 1 w 3"/>
                  <a:gd name="T21" fmla="*/ 0 h 6"/>
                  <a:gd name="T22" fmla="*/ 1 w 3"/>
                  <a:gd name="T23" fmla="*/ 1 h 6"/>
                  <a:gd name="T24" fmla="*/ 1 w 3"/>
                  <a:gd name="T25" fmla="*/ 1 h 6"/>
                  <a:gd name="T26" fmla="*/ 1 w 3"/>
                  <a:gd name="T27" fmla="*/ 2 h 6"/>
                  <a:gd name="T28" fmla="*/ 0 w 3"/>
                  <a:gd name="T29" fmla="*/ 2 h 6"/>
                  <a:gd name="T30" fmla="*/ 0 w 3"/>
                  <a:gd name="T31" fmla="*/ 5 h 6"/>
                  <a:gd name="T32" fmla="*/ 1 w 3"/>
                  <a:gd name="T33" fmla="*/ 5 h 6"/>
                  <a:gd name="T34" fmla="*/ 1 w 3"/>
                  <a:gd name="T35" fmla="*/ 6 h 6"/>
                  <a:gd name="T36" fmla="*/ 3 w 3"/>
                  <a:gd name="T37" fmla="*/ 6 h 6"/>
                  <a:gd name="T38" fmla="*/ 3 w 3"/>
                  <a:gd name="T39" fmla="*/ 5 h 6"/>
                  <a:gd name="T40" fmla="*/ 3 w 3"/>
                  <a:gd name="T41" fmla="*/ 5 h 6"/>
                  <a:gd name="T42" fmla="*/ 3 w 3"/>
                  <a:gd name="T43" fmla="*/ 5 h 6"/>
                  <a:gd name="T44" fmla="*/ 3 w 3"/>
                  <a:gd name="T45" fmla="*/ 5 h 6"/>
                  <a:gd name="T46" fmla="*/ 1 w 3"/>
                  <a:gd name="T47" fmla="*/ 5 h 6"/>
                  <a:gd name="T48" fmla="*/ 1 w 3"/>
                  <a:gd name="T49" fmla="*/ 3 h 6"/>
                  <a:gd name="T50" fmla="*/ 3 w 3"/>
                  <a:gd name="T51" fmla="*/ 3 h 6"/>
                  <a:gd name="T52" fmla="*/ 3 w 3"/>
                  <a:gd name="T53" fmla="*/ 5 h 6"/>
                  <a:gd name="T54" fmla="*/ 3 w 3"/>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6">
                    <a:moveTo>
                      <a:pt x="3" y="5"/>
                    </a:moveTo>
                    <a:lnTo>
                      <a:pt x="3" y="3"/>
                    </a:lnTo>
                    <a:lnTo>
                      <a:pt x="3" y="3"/>
                    </a:lnTo>
                    <a:lnTo>
                      <a:pt x="3" y="3"/>
                    </a:lnTo>
                    <a:lnTo>
                      <a:pt x="1" y="3"/>
                    </a:lnTo>
                    <a:lnTo>
                      <a:pt x="1" y="2"/>
                    </a:lnTo>
                    <a:lnTo>
                      <a:pt x="1" y="2"/>
                    </a:lnTo>
                    <a:lnTo>
                      <a:pt x="1" y="1"/>
                    </a:lnTo>
                    <a:lnTo>
                      <a:pt x="3" y="1"/>
                    </a:lnTo>
                    <a:lnTo>
                      <a:pt x="3" y="0"/>
                    </a:lnTo>
                    <a:lnTo>
                      <a:pt x="1" y="0"/>
                    </a:lnTo>
                    <a:lnTo>
                      <a:pt x="1" y="1"/>
                    </a:lnTo>
                    <a:lnTo>
                      <a:pt x="1" y="1"/>
                    </a:lnTo>
                    <a:lnTo>
                      <a:pt x="1" y="2"/>
                    </a:lnTo>
                    <a:lnTo>
                      <a:pt x="0" y="2"/>
                    </a:lnTo>
                    <a:lnTo>
                      <a:pt x="0" y="5"/>
                    </a:lnTo>
                    <a:lnTo>
                      <a:pt x="1" y="5"/>
                    </a:lnTo>
                    <a:lnTo>
                      <a:pt x="1" y="6"/>
                    </a:lnTo>
                    <a:lnTo>
                      <a:pt x="3" y="6"/>
                    </a:lnTo>
                    <a:lnTo>
                      <a:pt x="3" y="5"/>
                    </a:lnTo>
                    <a:lnTo>
                      <a:pt x="3" y="5"/>
                    </a:lnTo>
                    <a:lnTo>
                      <a:pt x="3" y="5"/>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1" name="Freeform 610"/>
              <p:cNvSpPr>
                <a:spLocks noEditPoints="1"/>
              </p:cNvSpPr>
              <p:nvPr/>
            </p:nvSpPr>
            <p:spPr bwMode="auto">
              <a:xfrm>
                <a:off x="3964254" y="4654493"/>
                <a:ext cx="29890" cy="44835"/>
              </a:xfrm>
              <a:custGeom>
                <a:avLst/>
                <a:gdLst>
                  <a:gd name="T0" fmla="*/ 4 w 4"/>
                  <a:gd name="T1" fmla="*/ 4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3 h 6"/>
                  <a:gd name="T16" fmla="*/ 1 w 4"/>
                  <a:gd name="T17" fmla="*/ 3 h 6"/>
                  <a:gd name="T18" fmla="*/ 1 w 4"/>
                  <a:gd name="T19" fmla="*/ 3 h 6"/>
                  <a:gd name="T20" fmla="*/ 3 w 4"/>
                  <a:gd name="T21" fmla="*/ 3 h 6"/>
                  <a:gd name="T22" fmla="*/ 3 w 4"/>
                  <a:gd name="T23" fmla="*/ 4 h 6"/>
                  <a:gd name="T24" fmla="*/ 3 w 4"/>
                  <a:gd name="T25" fmla="*/ 4 h 6"/>
                  <a:gd name="T26" fmla="*/ 3 w 4"/>
                  <a:gd name="T27" fmla="*/ 5 h 6"/>
                  <a:gd name="T28" fmla="*/ 1 w 4"/>
                  <a:gd name="T29" fmla="*/ 5 h 6"/>
                  <a:gd name="T30" fmla="*/ 1 w 4"/>
                  <a:gd name="T31" fmla="*/ 6 h 6"/>
                  <a:gd name="T32" fmla="*/ 3 w 4"/>
                  <a:gd name="T33" fmla="*/ 6 h 6"/>
                  <a:gd name="T34" fmla="*/ 3 w 4"/>
                  <a:gd name="T35" fmla="*/ 5 h 6"/>
                  <a:gd name="T36" fmla="*/ 3 w 4"/>
                  <a:gd name="T37" fmla="*/ 5 h 6"/>
                  <a:gd name="T38" fmla="*/ 3 w 4"/>
                  <a:gd name="T39" fmla="*/ 4 h 6"/>
                  <a:gd name="T40" fmla="*/ 4 w 4"/>
                  <a:gd name="T41" fmla="*/ 4 h 6"/>
                  <a:gd name="T42" fmla="*/ 4 w 4"/>
                  <a:gd name="T43" fmla="*/ 4 h 6"/>
                  <a:gd name="T44" fmla="*/ 3 w 4"/>
                  <a:gd name="T45" fmla="*/ 3 h 6"/>
                  <a:gd name="T46" fmla="*/ 1 w 4"/>
                  <a:gd name="T47" fmla="*/ 3 h 6"/>
                  <a:gd name="T48" fmla="*/ 1 w 4"/>
                  <a:gd name="T49" fmla="*/ 1 h 6"/>
                  <a:gd name="T50" fmla="*/ 3 w 4"/>
                  <a:gd name="T51" fmla="*/ 1 h 6"/>
                  <a:gd name="T52" fmla="*/ 3 w 4"/>
                  <a:gd name="T53" fmla="*/ 3 h 6"/>
                  <a:gd name="T54" fmla="*/ 3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3" y="1"/>
                    </a:lnTo>
                    <a:lnTo>
                      <a:pt x="3" y="0"/>
                    </a:lnTo>
                    <a:lnTo>
                      <a:pt x="1" y="0"/>
                    </a:lnTo>
                    <a:lnTo>
                      <a:pt x="1" y="1"/>
                    </a:lnTo>
                    <a:lnTo>
                      <a:pt x="0" y="1"/>
                    </a:lnTo>
                    <a:lnTo>
                      <a:pt x="0" y="3"/>
                    </a:lnTo>
                    <a:lnTo>
                      <a:pt x="1" y="3"/>
                    </a:lnTo>
                    <a:lnTo>
                      <a:pt x="1" y="3"/>
                    </a:lnTo>
                    <a:lnTo>
                      <a:pt x="3" y="3"/>
                    </a:lnTo>
                    <a:lnTo>
                      <a:pt x="3" y="4"/>
                    </a:lnTo>
                    <a:lnTo>
                      <a:pt x="3" y="4"/>
                    </a:lnTo>
                    <a:lnTo>
                      <a:pt x="3" y="5"/>
                    </a:lnTo>
                    <a:lnTo>
                      <a:pt x="1" y="5"/>
                    </a:lnTo>
                    <a:lnTo>
                      <a:pt x="1" y="6"/>
                    </a:lnTo>
                    <a:lnTo>
                      <a:pt x="3" y="6"/>
                    </a:lnTo>
                    <a:lnTo>
                      <a:pt x="3" y="5"/>
                    </a:lnTo>
                    <a:lnTo>
                      <a:pt x="3" y="5"/>
                    </a:lnTo>
                    <a:lnTo>
                      <a:pt x="3" y="4"/>
                    </a:lnTo>
                    <a:lnTo>
                      <a:pt x="4" y="4"/>
                    </a:lnTo>
                    <a:lnTo>
                      <a:pt x="4" y="4"/>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2" name="Freeform 611"/>
              <p:cNvSpPr>
                <a:spLocks/>
              </p:cNvSpPr>
              <p:nvPr/>
            </p:nvSpPr>
            <p:spPr bwMode="auto">
              <a:xfrm>
                <a:off x="1700081" y="4602186"/>
                <a:ext cx="67253" cy="59780"/>
              </a:xfrm>
              <a:custGeom>
                <a:avLst/>
                <a:gdLst>
                  <a:gd name="T0" fmla="*/ 4 w 9"/>
                  <a:gd name="T1" fmla="*/ 0 h 8"/>
                  <a:gd name="T2" fmla="*/ 9 w 9"/>
                  <a:gd name="T3" fmla="*/ 8 h 8"/>
                  <a:gd name="T4" fmla="*/ 0 w 9"/>
                  <a:gd name="T5" fmla="*/ 8 h 8"/>
                  <a:gd name="T6" fmla="*/ 4 w 9"/>
                  <a:gd name="T7" fmla="*/ 0 h 8"/>
                  <a:gd name="T8" fmla="*/ 4 w 9"/>
                  <a:gd name="T9" fmla="*/ 0 h 8"/>
                </a:gdLst>
                <a:ahLst/>
                <a:cxnLst>
                  <a:cxn ang="0">
                    <a:pos x="T0" y="T1"/>
                  </a:cxn>
                  <a:cxn ang="0">
                    <a:pos x="T2" y="T3"/>
                  </a:cxn>
                  <a:cxn ang="0">
                    <a:pos x="T4" y="T5"/>
                  </a:cxn>
                  <a:cxn ang="0">
                    <a:pos x="T6" y="T7"/>
                  </a:cxn>
                  <a:cxn ang="0">
                    <a:pos x="T8" y="T9"/>
                  </a:cxn>
                </a:cxnLst>
                <a:rect l="0" t="0" r="r" b="b"/>
                <a:pathLst>
                  <a:path w="9" h="8">
                    <a:moveTo>
                      <a:pt x="4" y="0"/>
                    </a:moveTo>
                    <a:lnTo>
                      <a:pt x="9" y="8"/>
                    </a:lnTo>
                    <a:lnTo>
                      <a:pt x="0" y="8"/>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3" name="Freeform 612"/>
              <p:cNvSpPr>
                <a:spLocks noEditPoints="1"/>
              </p:cNvSpPr>
              <p:nvPr/>
            </p:nvSpPr>
            <p:spPr bwMode="auto">
              <a:xfrm>
                <a:off x="3097442" y="3197353"/>
                <a:ext cx="1367471" cy="567911"/>
              </a:xfrm>
              <a:custGeom>
                <a:avLst/>
                <a:gdLst>
                  <a:gd name="T0" fmla="*/ 98 w 183"/>
                  <a:gd name="T1" fmla="*/ 35 h 76"/>
                  <a:gd name="T2" fmla="*/ 98 w 183"/>
                  <a:gd name="T3" fmla="*/ 0 h 76"/>
                  <a:gd name="T4" fmla="*/ 183 w 183"/>
                  <a:gd name="T5" fmla="*/ 0 h 76"/>
                  <a:gd name="T6" fmla="*/ 183 w 183"/>
                  <a:gd name="T7" fmla="*/ 35 h 76"/>
                  <a:gd name="T8" fmla="*/ 98 w 183"/>
                  <a:gd name="T9" fmla="*/ 35 h 76"/>
                  <a:gd name="T10" fmla="*/ 98 w 183"/>
                  <a:gd name="T11" fmla="*/ 35 h 76"/>
                  <a:gd name="T12" fmla="*/ 0 w 183"/>
                  <a:gd name="T13" fmla="*/ 76 h 76"/>
                  <a:gd name="T14" fmla="*/ 0 w 183"/>
                  <a:gd name="T15" fmla="*/ 0 h 76"/>
                  <a:gd name="T16" fmla="*/ 85 w 183"/>
                  <a:gd name="T17" fmla="*/ 0 h 76"/>
                  <a:gd name="T18" fmla="*/ 85 w 183"/>
                  <a:gd name="T19" fmla="*/ 76 h 76"/>
                  <a:gd name="T20" fmla="*/ 0 w 183"/>
                  <a:gd name="T21" fmla="*/ 76 h 76"/>
                  <a:gd name="T22" fmla="*/ 0 w 183"/>
                  <a:gd name="T23" fmla="*/ 76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3" h="76">
                    <a:moveTo>
                      <a:pt x="98" y="35"/>
                    </a:moveTo>
                    <a:lnTo>
                      <a:pt x="98" y="0"/>
                    </a:lnTo>
                    <a:lnTo>
                      <a:pt x="183" y="0"/>
                    </a:lnTo>
                    <a:lnTo>
                      <a:pt x="183" y="35"/>
                    </a:lnTo>
                    <a:lnTo>
                      <a:pt x="98" y="35"/>
                    </a:lnTo>
                    <a:lnTo>
                      <a:pt x="98" y="35"/>
                    </a:lnTo>
                    <a:close/>
                    <a:moveTo>
                      <a:pt x="0" y="76"/>
                    </a:moveTo>
                    <a:lnTo>
                      <a:pt x="0" y="0"/>
                    </a:lnTo>
                    <a:lnTo>
                      <a:pt x="85" y="0"/>
                    </a:lnTo>
                    <a:lnTo>
                      <a:pt x="85" y="76"/>
                    </a:lnTo>
                    <a:lnTo>
                      <a:pt x="0" y="76"/>
                    </a:lnTo>
                    <a:lnTo>
                      <a:pt x="0" y="76"/>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4" name="Freeform 613"/>
              <p:cNvSpPr>
                <a:spLocks noEditPoints="1"/>
              </p:cNvSpPr>
              <p:nvPr/>
            </p:nvSpPr>
            <p:spPr bwMode="auto">
              <a:xfrm>
                <a:off x="3134805" y="3130100"/>
                <a:ext cx="29890" cy="44835"/>
              </a:xfrm>
              <a:custGeom>
                <a:avLst/>
                <a:gdLst>
                  <a:gd name="T0" fmla="*/ 4 w 4"/>
                  <a:gd name="T1" fmla="*/ 5 h 6"/>
                  <a:gd name="T2" fmla="*/ 4 w 4"/>
                  <a:gd name="T3" fmla="*/ 3 h 6"/>
                  <a:gd name="T4" fmla="*/ 3 w 4"/>
                  <a:gd name="T5" fmla="*/ 3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5 h 6"/>
                  <a:gd name="T24" fmla="*/ 4 w 4"/>
                  <a:gd name="T25" fmla="*/ 5 h 6"/>
                  <a:gd name="T26" fmla="*/ 4 w 4"/>
                  <a:gd name="T27" fmla="*/ 5 h 6"/>
                  <a:gd name="T28" fmla="*/ 3 w 4"/>
                  <a:gd name="T29" fmla="*/ 3 h 6"/>
                  <a:gd name="T30" fmla="*/ 1 w 4"/>
                  <a:gd name="T31" fmla="*/ 3 h 6"/>
                  <a:gd name="T32" fmla="*/ 1 w 4"/>
                  <a:gd name="T33" fmla="*/ 1 h 6"/>
                  <a:gd name="T34" fmla="*/ 3 w 4"/>
                  <a:gd name="T35" fmla="*/ 1 h 6"/>
                  <a:gd name="T36" fmla="*/ 3 w 4"/>
                  <a:gd name="T37" fmla="*/ 3 h 6"/>
                  <a:gd name="T38" fmla="*/ 3 w 4"/>
                  <a:gd name="T39" fmla="*/ 3 h 6"/>
                  <a:gd name="T40" fmla="*/ 3 w 4"/>
                  <a:gd name="T41" fmla="*/ 5 h 6"/>
                  <a:gd name="T42" fmla="*/ 1 w 4"/>
                  <a:gd name="T43" fmla="*/ 5 h 6"/>
                  <a:gd name="T44" fmla="*/ 1 w 4"/>
                  <a:gd name="T45" fmla="*/ 3 h 6"/>
                  <a:gd name="T46" fmla="*/ 3 w 4"/>
                  <a:gd name="T47" fmla="*/ 3 h 6"/>
                  <a:gd name="T48" fmla="*/ 3 w 4"/>
                  <a:gd name="T49" fmla="*/ 5 h 6"/>
                  <a:gd name="T50" fmla="*/ 3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3"/>
                    </a:lnTo>
                    <a:lnTo>
                      <a:pt x="3" y="3"/>
                    </a:lnTo>
                    <a:lnTo>
                      <a:pt x="3" y="3"/>
                    </a:lnTo>
                    <a:lnTo>
                      <a:pt x="4" y="3"/>
                    </a:lnTo>
                    <a:lnTo>
                      <a:pt x="4" y="1"/>
                    </a:lnTo>
                    <a:lnTo>
                      <a:pt x="3" y="1"/>
                    </a:lnTo>
                    <a:lnTo>
                      <a:pt x="3" y="0"/>
                    </a:lnTo>
                    <a:lnTo>
                      <a:pt x="0" y="0"/>
                    </a:lnTo>
                    <a:lnTo>
                      <a:pt x="0" y="6"/>
                    </a:lnTo>
                    <a:lnTo>
                      <a:pt x="3" y="6"/>
                    </a:lnTo>
                    <a:lnTo>
                      <a:pt x="3" y="5"/>
                    </a:lnTo>
                    <a:lnTo>
                      <a:pt x="4" y="5"/>
                    </a:lnTo>
                    <a:lnTo>
                      <a:pt x="4" y="5"/>
                    </a:lnTo>
                    <a:close/>
                    <a:moveTo>
                      <a:pt x="3" y="3"/>
                    </a:moveTo>
                    <a:lnTo>
                      <a:pt x="1" y="3"/>
                    </a:lnTo>
                    <a:lnTo>
                      <a:pt x="1" y="1"/>
                    </a:lnTo>
                    <a:lnTo>
                      <a:pt x="3" y="1"/>
                    </a:lnTo>
                    <a:lnTo>
                      <a:pt x="3" y="3"/>
                    </a:lnTo>
                    <a:lnTo>
                      <a:pt x="3" y="3"/>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5" name="Freeform 614"/>
              <p:cNvSpPr>
                <a:spLocks noEditPoints="1"/>
              </p:cNvSpPr>
              <p:nvPr/>
            </p:nvSpPr>
            <p:spPr bwMode="auto">
              <a:xfrm>
                <a:off x="3172167" y="3130100"/>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6" name="Freeform 615"/>
              <p:cNvSpPr>
                <a:spLocks/>
              </p:cNvSpPr>
              <p:nvPr/>
            </p:nvSpPr>
            <p:spPr bwMode="auto">
              <a:xfrm>
                <a:off x="3209530" y="3130100"/>
                <a:ext cx="7473"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7" name="Freeform 616"/>
              <p:cNvSpPr>
                <a:spLocks/>
              </p:cNvSpPr>
              <p:nvPr/>
            </p:nvSpPr>
            <p:spPr bwMode="auto">
              <a:xfrm>
                <a:off x="3224475" y="3130100"/>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8" name="Freeform 617"/>
              <p:cNvSpPr>
                <a:spLocks/>
              </p:cNvSpPr>
              <p:nvPr/>
            </p:nvSpPr>
            <p:spPr bwMode="auto">
              <a:xfrm>
                <a:off x="3254365" y="3130100"/>
                <a:ext cx="22418" cy="44835"/>
              </a:xfrm>
              <a:custGeom>
                <a:avLst/>
                <a:gdLst>
                  <a:gd name="T0" fmla="*/ 3 w 3"/>
                  <a:gd name="T1" fmla="*/ 6 h 6"/>
                  <a:gd name="T2" fmla="*/ 3 w 3"/>
                  <a:gd name="T3" fmla="*/ 5 h 6"/>
                  <a:gd name="T4" fmla="*/ 1 w 3"/>
                  <a:gd name="T5" fmla="*/ 5 h 6"/>
                  <a:gd name="T6" fmla="*/ 1 w 3"/>
                  <a:gd name="T7" fmla="*/ 3 h 6"/>
                  <a:gd name="T8" fmla="*/ 3 w 3"/>
                  <a:gd name="T9" fmla="*/ 3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3" y="3"/>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79" name="Freeform 618"/>
              <p:cNvSpPr>
                <a:spLocks noEditPoints="1"/>
              </p:cNvSpPr>
              <p:nvPr/>
            </p:nvSpPr>
            <p:spPr bwMode="auto">
              <a:xfrm>
                <a:off x="3284255" y="3130100"/>
                <a:ext cx="29890" cy="44835"/>
              </a:xfrm>
              <a:custGeom>
                <a:avLst/>
                <a:gdLst>
                  <a:gd name="T0" fmla="*/ 4 w 4"/>
                  <a:gd name="T1" fmla="*/ 6 h 6"/>
                  <a:gd name="T2" fmla="*/ 4 w 4"/>
                  <a:gd name="T3" fmla="*/ 5 h 6"/>
                  <a:gd name="T4" fmla="*/ 4 w 4"/>
                  <a:gd name="T5" fmla="*/ 5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2 w 4"/>
                  <a:gd name="T21" fmla="*/ 6 h 6"/>
                  <a:gd name="T22" fmla="*/ 2 w 4"/>
                  <a:gd name="T23" fmla="*/ 3 h 6"/>
                  <a:gd name="T24" fmla="*/ 3 w 4"/>
                  <a:gd name="T25" fmla="*/ 3 h 6"/>
                  <a:gd name="T26" fmla="*/ 3 w 4"/>
                  <a:gd name="T27" fmla="*/ 5 h 6"/>
                  <a:gd name="T28" fmla="*/ 4 w 4"/>
                  <a:gd name="T29" fmla="*/ 5 h 6"/>
                  <a:gd name="T30" fmla="*/ 4 w 4"/>
                  <a:gd name="T31" fmla="*/ 6 h 6"/>
                  <a:gd name="T32" fmla="*/ 4 w 4"/>
                  <a:gd name="T33" fmla="*/ 6 h 6"/>
                  <a:gd name="T34" fmla="*/ 4 w 4"/>
                  <a:gd name="T35" fmla="*/ 6 h 6"/>
                  <a:gd name="T36" fmla="*/ 4 w 4"/>
                  <a:gd name="T37" fmla="*/ 3 h 6"/>
                  <a:gd name="T38" fmla="*/ 2 w 4"/>
                  <a:gd name="T39" fmla="*/ 3 h 6"/>
                  <a:gd name="T40" fmla="*/ 2 w 4"/>
                  <a:gd name="T41" fmla="*/ 1 h 6"/>
                  <a:gd name="T42" fmla="*/ 4 w 4"/>
                  <a:gd name="T43" fmla="*/ 1 h 6"/>
                  <a:gd name="T44" fmla="*/ 4 w 4"/>
                  <a:gd name="T45" fmla="*/ 3 h 6"/>
                  <a:gd name="T46" fmla="*/ 4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5"/>
                    </a:lnTo>
                    <a:lnTo>
                      <a:pt x="4" y="5"/>
                    </a:lnTo>
                    <a:lnTo>
                      <a:pt x="4" y="3"/>
                    </a:lnTo>
                    <a:lnTo>
                      <a:pt x="4" y="3"/>
                    </a:lnTo>
                    <a:lnTo>
                      <a:pt x="4" y="1"/>
                    </a:lnTo>
                    <a:lnTo>
                      <a:pt x="4" y="1"/>
                    </a:lnTo>
                    <a:lnTo>
                      <a:pt x="4" y="0"/>
                    </a:lnTo>
                    <a:lnTo>
                      <a:pt x="0" y="0"/>
                    </a:lnTo>
                    <a:lnTo>
                      <a:pt x="0" y="6"/>
                    </a:lnTo>
                    <a:lnTo>
                      <a:pt x="2" y="6"/>
                    </a:lnTo>
                    <a:lnTo>
                      <a:pt x="2" y="3"/>
                    </a:lnTo>
                    <a:lnTo>
                      <a:pt x="3" y="3"/>
                    </a:lnTo>
                    <a:lnTo>
                      <a:pt x="3" y="5"/>
                    </a:lnTo>
                    <a:lnTo>
                      <a:pt x="4" y="5"/>
                    </a:lnTo>
                    <a:lnTo>
                      <a:pt x="4" y="6"/>
                    </a:lnTo>
                    <a:lnTo>
                      <a:pt x="4" y="6"/>
                    </a:lnTo>
                    <a:lnTo>
                      <a:pt x="4" y="6"/>
                    </a:lnTo>
                    <a:close/>
                    <a:moveTo>
                      <a:pt x="4" y="3"/>
                    </a:moveTo>
                    <a:lnTo>
                      <a:pt x="2" y="3"/>
                    </a:lnTo>
                    <a:lnTo>
                      <a:pt x="2"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0" name="Freeform 619"/>
              <p:cNvSpPr>
                <a:spLocks/>
              </p:cNvSpPr>
              <p:nvPr/>
            </p:nvSpPr>
            <p:spPr bwMode="auto">
              <a:xfrm>
                <a:off x="3411288" y="3130100"/>
                <a:ext cx="22418" cy="44835"/>
              </a:xfrm>
              <a:custGeom>
                <a:avLst/>
                <a:gdLst>
                  <a:gd name="T0" fmla="*/ 3 w 3"/>
                  <a:gd name="T1" fmla="*/ 5 h 6"/>
                  <a:gd name="T2" fmla="*/ 3 w 3"/>
                  <a:gd name="T3" fmla="*/ 5 h 6"/>
                  <a:gd name="T4" fmla="*/ 3 w 3"/>
                  <a:gd name="T5" fmla="*/ 5 h 6"/>
                  <a:gd name="T6" fmla="*/ 3 w 3"/>
                  <a:gd name="T7" fmla="*/ 5 h 6"/>
                  <a:gd name="T8" fmla="*/ 0 w 3"/>
                  <a:gd name="T9" fmla="*/ 5 h 6"/>
                  <a:gd name="T10" fmla="*/ 0 w 3"/>
                  <a:gd name="T11" fmla="*/ 1 h 6"/>
                  <a:gd name="T12" fmla="*/ 3 w 3"/>
                  <a:gd name="T13" fmla="*/ 1 h 6"/>
                  <a:gd name="T14" fmla="*/ 3 w 3"/>
                  <a:gd name="T15" fmla="*/ 2 h 6"/>
                  <a:gd name="T16" fmla="*/ 3 w 3"/>
                  <a:gd name="T17" fmla="*/ 2 h 6"/>
                  <a:gd name="T18" fmla="*/ 3 w 3"/>
                  <a:gd name="T19" fmla="*/ 1 h 6"/>
                  <a:gd name="T20" fmla="*/ 3 w 3"/>
                  <a:gd name="T21" fmla="*/ 1 h 6"/>
                  <a:gd name="T22" fmla="*/ 3 w 3"/>
                  <a:gd name="T23" fmla="*/ 0 h 6"/>
                  <a:gd name="T24" fmla="*/ 0 w 3"/>
                  <a:gd name="T25" fmla="*/ 0 h 6"/>
                  <a:gd name="T26" fmla="*/ 0 w 3"/>
                  <a:gd name="T27" fmla="*/ 1 h 6"/>
                  <a:gd name="T28" fmla="*/ 0 w 3"/>
                  <a:gd name="T29" fmla="*/ 1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6">
                    <a:moveTo>
                      <a:pt x="3" y="5"/>
                    </a:moveTo>
                    <a:lnTo>
                      <a:pt x="3" y="5"/>
                    </a:lnTo>
                    <a:lnTo>
                      <a:pt x="3" y="5"/>
                    </a:lnTo>
                    <a:lnTo>
                      <a:pt x="3" y="5"/>
                    </a:lnTo>
                    <a:lnTo>
                      <a:pt x="0" y="5"/>
                    </a:lnTo>
                    <a:lnTo>
                      <a:pt x="0" y="1"/>
                    </a:lnTo>
                    <a:lnTo>
                      <a:pt x="3" y="1"/>
                    </a:lnTo>
                    <a:lnTo>
                      <a:pt x="3" y="2"/>
                    </a:lnTo>
                    <a:lnTo>
                      <a:pt x="3" y="2"/>
                    </a:ln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1" name="Freeform 620"/>
              <p:cNvSpPr>
                <a:spLocks/>
              </p:cNvSpPr>
              <p:nvPr/>
            </p:nvSpPr>
            <p:spPr bwMode="auto">
              <a:xfrm>
                <a:off x="3441178" y="3130100"/>
                <a:ext cx="29890" cy="44835"/>
              </a:xfrm>
              <a:custGeom>
                <a:avLst/>
                <a:gdLst>
                  <a:gd name="T0" fmla="*/ 4 w 4"/>
                  <a:gd name="T1" fmla="*/ 6 h 6"/>
                  <a:gd name="T2" fmla="*/ 4 w 4"/>
                  <a:gd name="T3" fmla="*/ 5 h 6"/>
                  <a:gd name="T4" fmla="*/ 1 w 4"/>
                  <a:gd name="T5" fmla="*/ 5 h 6"/>
                  <a:gd name="T6" fmla="*/ 1 w 4"/>
                  <a:gd name="T7" fmla="*/ 0 h 6"/>
                  <a:gd name="T8" fmla="*/ 0 w 4"/>
                  <a:gd name="T9" fmla="*/ 0 h 6"/>
                  <a:gd name="T10" fmla="*/ 0 w 4"/>
                  <a:gd name="T11" fmla="*/ 6 h 6"/>
                  <a:gd name="T12" fmla="*/ 4 w 4"/>
                  <a:gd name="T13" fmla="*/ 6 h 6"/>
                  <a:gd name="T14" fmla="*/ 4 w 4"/>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6">
                    <a:moveTo>
                      <a:pt x="4" y="6"/>
                    </a:moveTo>
                    <a:lnTo>
                      <a:pt x="4" y="5"/>
                    </a:lnTo>
                    <a:lnTo>
                      <a:pt x="1" y="5"/>
                    </a:lnTo>
                    <a:lnTo>
                      <a:pt x="1"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2" name="Freeform 621"/>
              <p:cNvSpPr>
                <a:spLocks/>
              </p:cNvSpPr>
              <p:nvPr/>
            </p:nvSpPr>
            <p:spPr bwMode="auto">
              <a:xfrm>
                <a:off x="3478541" y="3130100"/>
                <a:ext cx="22418"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3" name="Freeform 622"/>
              <p:cNvSpPr>
                <a:spLocks noEditPoints="1"/>
              </p:cNvSpPr>
              <p:nvPr/>
            </p:nvSpPr>
            <p:spPr bwMode="auto">
              <a:xfrm>
                <a:off x="3508431" y="3130100"/>
                <a:ext cx="29890" cy="44835"/>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5 h 6"/>
                  <a:gd name="T28" fmla="*/ 3 w 4"/>
                  <a:gd name="T29" fmla="*/ 5 h 6"/>
                  <a:gd name="T30" fmla="*/ 3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2" y="0"/>
                    </a:lnTo>
                    <a:lnTo>
                      <a:pt x="2" y="2"/>
                    </a:lnTo>
                    <a:lnTo>
                      <a:pt x="1" y="2"/>
                    </a:lnTo>
                    <a:lnTo>
                      <a:pt x="1" y="3"/>
                    </a:lnTo>
                    <a:lnTo>
                      <a:pt x="0" y="3"/>
                    </a:lnTo>
                    <a:lnTo>
                      <a:pt x="0" y="6"/>
                    </a:lnTo>
                    <a:lnTo>
                      <a:pt x="1" y="6"/>
                    </a:lnTo>
                    <a:lnTo>
                      <a:pt x="1" y="5"/>
                    </a:lnTo>
                    <a:lnTo>
                      <a:pt x="3" y="5"/>
                    </a:lnTo>
                    <a:lnTo>
                      <a:pt x="3"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4" name="Freeform 623"/>
              <p:cNvSpPr>
                <a:spLocks/>
              </p:cNvSpPr>
              <p:nvPr/>
            </p:nvSpPr>
            <p:spPr bwMode="auto">
              <a:xfrm>
                <a:off x="3545793" y="3130100"/>
                <a:ext cx="29890" cy="44835"/>
              </a:xfrm>
              <a:custGeom>
                <a:avLst/>
                <a:gdLst>
                  <a:gd name="T0" fmla="*/ 4 w 4"/>
                  <a:gd name="T1" fmla="*/ 6 h 6"/>
                  <a:gd name="T2" fmla="*/ 4 w 4"/>
                  <a:gd name="T3" fmla="*/ 0 h 6"/>
                  <a:gd name="T4" fmla="*/ 4 w 4"/>
                  <a:gd name="T5" fmla="*/ 0 h 6"/>
                  <a:gd name="T6" fmla="*/ 4 w 4"/>
                  <a:gd name="T7" fmla="*/ 3 h 6"/>
                  <a:gd name="T8" fmla="*/ 2 w 4"/>
                  <a:gd name="T9" fmla="*/ 3 h 6"/>
                  <a:gd name="T10" fmla="*/ 2 w 4"/>
                  <a:gd name="T11" fmla="*/ 3 h 6"/>
                  <a:gd name="T12" fmla="*/ 2 w 4"/>
                  <a:gd name="T13" fmla="*/ 3 h 6"/>
                  <a:gd name="T14" fmla="*/ 2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2 w 4"/>
                  <a:gd name="T29" fmla="*/ 3 h 6"/>
                  <a:gd name="T30" fmla="*/ 2 w 4"/>
                  <a:gd name="T31" fmla="*/ 3 h 6"/>
                  <a:gd name="T32" fmla="*/ 2 w 4"/>
                  <a:gd name="T33" fmla="*/ 3 h 6"/>
                  <a:gd name="T34" fmla="*/ 2 w 4"/>
                  <a:gd name="T35" fmla="*/ 5 h 6"/>
                  <a:gd name="T36" fmla="*/ 4 w 4"/>
                  <a:gd name="T37" fmla="*/ 5 h 6"/>
                  <a:gd name="T38" fmla="*/ 4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4" y="0"/>
                    </a:lnTo>
                    <a:lnTo>
                      <a:pt x="4" y="3"/>
                    </a:lnTo>
                    <a:lnTo>
                      <a:pt x="2" y="3"/>
                    </a:lnTo>
                    <a:lnTo>
                      <a:pt x="2" y="3"/>
                    </a:lnTo>
                    <a:lnTo>
                      <a:pt x="2" y="3"/>
                    </a:lnTo>
                    <a:lnTo>
                      <a:pt x="2" y="2"/>
                    </a:lnTo>
                    <a:lnTo>
                      <a:pt x="1" y="2"/>
                    </a:lnTo>
                    <a:lnTo>
                      <a:pt x="1" y="0"/>
                    </a:lnTo>
                    <a:lnTo>
                      <a:pt x="0" y="0"/>
                    </a:lnTo>
                    <a:lnTo>
                      <a:pt x="0" y="6"/>
                    </a:lnTo>
                    <a:lnTo>
                      <a:pt x="1" y="6"/>
                    </a:lnTo>
                    <a:lnTo>
                      <a:pt x="1" y="3"/>
                    </a:lnTo>
                    <a:lnTo>
                      <a:pt x="2" y="3"/>
                    </a:lnTo>
                    <a:lnTo>
                      <a:pt x="2" y="3"/>
                    </a:lnTo>
                    <a:lnTo>
                      <a:pt x="2" y="3"/>
                    </a:lnTo>
                    <a:lnTo>
                      <a:pt x="2" y="5"/>
                    </a:lnTo>
                    <a:lnTo>
                      <a:pt x="4" y="5"/>
                    </a:lnTo>
                    <a:lnTo>
                      <a:pt x="4"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5" name="Freeform 624"/>
              <p:cNvSpPr>
                <a:spLocks/>
              </p:cNvSpPr>
              <p:nvPr/>
            </p:nvSpPr>
            <p:spPr bwMode="auto">
              <a:xfrm>
                <a:off x="3583156" y="3130100"/>
                <a:ext cx="29890" cy="44835"/>
              </a:xfrm>
              <a:custGeom>
                <a:avLst/>
                <a:gdLst>
                  <a:gd name="T0" fmla="*/ 4 w 4"/>
                  <a:gd name="T1" fmla="*/ 6 h 6"/>
                  <a:gd name="T2" fmla="*/ 4 w 4"/>
                  <a:gd name="T3" fmla="*/ 5 h 6"/>
                  <a:gd name="T4" fmla="*/ 1 w 4"/>
                  <a:gd name="T5" fmla="*/ 5 h 6"/>
                  <a:gd name="T6" fmla="*/ 1 w 4"/>
                  <a:gd name="T7" fmla="*/ 0 h 6"/>
                  <a:gd name="T8" fmla="*/ 0 w 4"/>
                  <a:gd name="T9" fmla="*/ 0 h 6"/>
                  <a:gd name="T10" fmla="*/ 0 w 4"/>
                  <a:gd name="T11" fmla="*/ 6 h 6"/>
                  <a:gd name="T12" fmla="*/ 4 w 4"/>
                  <a:gd name="T13" fmla="*/ 6 h 6"/>
                  <a:gd name="T14" fmla="*/ 4 w 4"/>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6">
                    <a:moveTo>
                      <a:pt x="4" y="6"/>
                    </a:moveTo>
                    <a:lnTo>
                      <a:pt x="4" y="5"/>
                    </a:lnTo>
                    <a:lnTo>
                      <a:pt x="1" y="5"/>
                    </a:lnTo>
                    <a:lnTo>
                      <a:pt x="1"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6" name="Freeform 625"/>
              <p:cNvSpPr>
                <a:spLocks/>
              </p:cNvSpPr>
              <p:nvPr/>
            </p:nvSpPr>
            <p:spPr bwMode="auto">
              <a:xfrm>
                <a:off x="3620519" y="3130100"/>
                <a:ext cx="7473"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7" name="Freeform 626"/>
              <p:cNvSpPr>
                <a:spLocks/>
              </p:cNvSpPr>
              <p:nvPr/>
            </p:nvSpPr>
            <p:spPr bwMode="auto">
              <a:xfrm>
                <a:off x="3635464" y="3130100"/>
                <a:ext cx="29890" cy="44835"/>
              </a:xfrm>
              <a:custGeom>
                <a:avLst/>
                <a:gdLst>
                  <a:gd name="T0" fmla="*/ 4 w 4"/>
                  <a:gd name="T1" fmla="*/ 6 h 6"/>
                  <a:gd name="T2" fmla="*/ 4 w 4"/>
                  <a:gd name="T3" fmla="*/ 0 h 6"/>
                  <a:gd name="T4" fmla="*/ 3 w 4"/>
                  <a:gd name="T5" fmla="*/ 0 h 6"/>
                  <a:gd name="T6" fmla="*/ 3 w 4"/>
                  <a:gd name="T7" fmla="*/ 3 h 6"/>
                  <a:gd name="T8" fmla="*/ 2 w 4"/>
                  <a:gd name="T9" fmla="*/ 3 h 6"/>
                  <a:gd name="T10" fmla="*/ 2 w 4"/>
                  <a:gd name="T11" fmla="*/ 3 h 6"/>
                  <a:gd name="T12" fmla="*/ 1 w 4"/>
                  <a:gd name="T13" fmla="*/ 3 h 6"/>
                  <a:gd name="T14" fmla="*/ 1 w 4"/>
                  <a:gd name="T15" fmla="*/ 2 h 6"/>
                  <a:gd name="T16" fmla="*/ 0 w 4"/>
                  <a:gd name="T17" fmla="*/ 2 h 6"/>
                  <a:gd name="T18" fmla="*/ 0 w 4"/>
                  <a:gd name="T19" fmla="*/ 0 h 6"/>
                  <a:gd name="T20" fmla="*/ 0 w 4"/>
                  <a:gd name="T21" fmla="*/ 0 h 6"/>
                  <a:gd name="T22" fmla="*/ 0 w 4"/>
                  <a:gd name="T23" fmla="*/ 6 h 6"/>
                  <a:gd name="T24" fmla="*/ 0 w 4"/>
                  <a:gd name="T25" fmla="*/ 6 h 6"/>
                  <a:gd name="T26" fmla="*/ 0 w 4"/>
                  <a:gd name="T27" fmla="*/ 3 h 6"/>
                  <a:gd name="T28" fmla="*/ 1 w 4"/>
                  <a:gd name="T29" fmla="*/ 3 h 6"/>
                  <a:gd name="T30" fmla="*/ 1 w 4"/>
                  <a:gd name="T31" fmla="*/ 3 h 6"/>
                  <a:gd name="T32" fmla="*/ 2 w 4"/>
                  <a:gd name="T33" fmla="*/ 3 h 6"/>
                  <a:gd name="T34" fmla="*/ 2 w 4"/>
                  <a:gd name="T35" fmla="*/ 5 h 6"/>
                  <a:gd name="T36" fmla="*/ 3 w 4"/>
                  <a:gd name="T37" fmla="*/ 5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2" y="3"/>
                    </a:lnTo>
                    <a:lnTo>
                      <a:pt x="2" y="3"/>
                    </a:lnTo>
                    <a:lnTo>
                      <a:pt x="1" y="3"/>
                    </a:lnTo>
                    <a:lnTo>
                      <a:pt x="1" y="2"/>
                    </a:lnTo>
                    <a:lnTo>
                      <a:pt x="0" y="2"/>
                    </a:lnTo>
                    <a:lnTo>
                      <a:pt x="0" y="0"/>
                    </a:lnTo>
                    <a:lnTo>
                      <a:pt x="0" y="0"/>
                    </a:lnTo>
                    <a:lnTo>
                      <a:pt x="0" y="6"/>
                    </a:lnTo>
                    <a:lnTo>
                      <a:pt x="0" y="6"/>
                    </a:lnTo>
                    <a:lnTo>
                      <a:pt x="0" y="3"/>
                    </a:lnTo>
                    <a:lnTo>
                      <a:pt x="1" y="3"/>
                    </a:lnTo>
                    <a:lnTo>
                      <a:pt x="1" y="3"/>
                    </a:lnTo>
                    <a:lnTo>
                      <a:pt x="2" y="3"/>
                    </a:lnTo>
                    <a:lnTo>
                      <a:pt x="2"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8" name="Freeform 627"/>
              <p:cNvSpPr>
                <a:spLocks/>
              </p:cNvSpPr>
              <p:nvPr/>
            </p:nvSpPr>
            <p:spPr bwMode="auto">
              <a:xfrm>
                <a:off x="3672826" y="3130100"/>
                <a:ext cx="22418"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89" name="Freeform 628"/>
              <p:cNvSpPr>
                <a:spLocks/>
              </p:cNvSpPr>
              <p:nvPr/>
            </p:nvSpPr>
            <p:spPr bwMode="auto">
              <a:xfrm>
                <a:off x="3702716" y="3130100"/>
                <a:ext cx="29890" cy="44835"/>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5 h 6"/>
                  <a:gd name="T44" fmla="*/ 0 w 4"/>
                  <a:gd name="T45" fmla="*/ 5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3"/>
                    </a:lnTo>
                    <a:lnTo>
                      <a:pt x="3" y="3"/>
                    </a:lnTo>
                    <a:lnTo>
                      <a:pt x="3" y="5"/>
                    </a:lnTo>
                    <a:lnTo>
                      <a:pt x="1" y="5"/>
                    </a:lnTo>
                    <a:lnTo>
                      <a:pt x="1" y="5"/>
                    </a:lnTo>
                    <a:lnTo>
                      <a:pt x="0" y="5"/>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0" name="Freeform 629"/>
              <p:cNvSpPr>
                <a:spLocks/>
              </p:cNvSpPr>
              <p:nvPr/>
            </p:nvSpPr>
            <p:spPr bwMode="auto">
              <a:xfrm>
                <a:off x="3740079" y="3130100"/>
                <a:ext cx="29890" cy="44835"/>
              </a:xfrm>
              <a:custGeom>
                <a:avLst/>
                <a:gdLst>
                  <a:gd name="T0" fmla="*/ 4 w 4"/>
                  <a:gd name="T1" fmla="*/ 5 h 6"/>
                  <a:gd name="T2" fmla="*/ 4 w 4"/>
                  <a:gd name="T3" fmla="*/ 3 h 6"/>
                  <a:gd name="T4" fmla="*/ 4 w 4"/>
                  <a:gd name="T5" fmla="*/ 3 h 6"/>
                  <a:gd name="T6" fmla="*/ 4 w 4"/>
                  <a:gd name="T7" fmla="*/ 3 h 6"/>
                  <a:gd name="T8" fmla="*/ 1 w 4"/>
                  <a:gd name="T9" fmla="*/ 3 h 6"/>
                  <a:gd name="T10" fmla="*/ 1 w 4"/>
                  <a:gd name="T11" fmla="*/ 1 h 6"/>
                  <a:gd name="T12" fmla="*/ 4 w 4"/>
                  <a:gd name="T13" fmla="*/ 1 h 6"/>
                  <a:gd name="T14" fmla="*/ 4 w 4"/>
                  <a:gd name="T15" fmla="*/ 2 h 6"/>
                  <a:gd name="T16" fmla="*/ 4 w 4"/>
                  <a:gd name="T17" fmla="*/ 2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4 w 4"/>
                  <a:gd name="T37" fmla="*/ 3 h 6"/>
                  <a:gd name="T38" fmla="*/ 4 w 4"/>
                  <a:gd name="T39" fmla="*/ 5 h 6"/>
                  <a:gd name="T40" fmla="*/ 1 w 4"/>
                  <a:gd name="T41" fmla="*/ 5 h 6"/>
                  <a:gd name="T42" fmla="*/ 1 w 4"/>
                  <a:gd name="T43" fmla="*/ 5 h 6"/>
                  <a:gd name="T44" fmla="*/ 0 w 4"/>
                  <a:gd name="T45" fmla="*/ 5 h 6"/>
                  <a:gd name="T46" fmla="*/ 0 w 4"/>
                  <a:gd name="T47" fmla="*/ 5 h 6"/>
                  <a:gd name="T48" fmla="*/ 1 w 4"/>
                  <a:gd name="T49" fmla="*/ 5 h 6"/>
                  <a:gd name="T50" fmla="*/ 1 w 4"/>
                  <a:gd name="T51" fmla="*/ 6 h 6"/>
                  <a:gd name="T52" fmla="*/ 4 w 4"/>
                  <a:gd name="T53" fmla="*/ 6 h 6"/>
                  <a:gd name="T54" fmla="*/ 4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4" y="3"/>
                    </a:lnTo>
                    <a:lnTo>
                      <a:pt x="4" y="3"/>
                    </a:lnTo>
                    <a:lnTo>
                      <a:pt x="1" y="3"/>
                    </a:lnTo>
                    <a:lnTo>
                      <a:pt x="1" y="1"/>
                    </a:lnTo>
                    <a:lnTo>
                      <a:pt x="4" y="1"/>
                    </a:lnTo>
                    <a:lnTo>
                      <a:pt x="4" y="2"/>
                    </a:lnTo>
                    <a:lnTo>
                      <a:pt x="4" y="2"/>
                    </a:lnTo>
                    <a:lnTo>
                      <a:pt x="4" y="1"/>
                    </a:lnTo>
                    <a:lnTo>
                      <a:pt x="4" y="1"/>
                    </a:lnTo>
                    <a:lnTo>
                      <a:pt x="4" y="0"/>
                    </a:lnTo>
                    <a:lnTo>
                      <a:pt x="1" y="0"/>
                    </a:lnTo>
                    <a:lnTo>
                      <a:pt x="1" y="1"/>
                    </a:lnTo>
                    <a:lnTo>
                      <a:pt x="0" y="1"/>
                    </a:lnTo>
                    <a:lnTo>
                      <a:pt x="0" y="3"/>
                    </a:lnTo>
                    <a:lnTo>
                      <a:pt x="1" y="3"/>
                    </a:lnTo>
                    <a:lnTo>
                      <a:pt x="1" y="3"/>
                    </a:lnTo>
                    <a:lnTo>
                      <a:pt x="4" y="3"/>
                    </a:lnTo>
                    <a:lnTo>
                      <a:pt x="4" y="5"/>
                    </a:lnTo>
                    <a:lnTo>
                      <a:pt x="1" y="5"/>
                    </a:lnTo>
                    <a:lnTo>
                      <a:pt x="1" y="5"/>
                    </a:lnTo>
                    <a:lnTo>
                      <a:pt x="0" y="5"/>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1" name="Freeform 630"/>
              <p:cNvSpPr>
                <a:spLocks/>
              </p:cNvSpPr>
              <p:nvPr/>
            </p:nvSpPr>
            <p:spPr bwMode="auto">
              <a:xfrm>
                <a:off x="3867112" y="3130100"/>
                <a:ext cx="37363" cy="44835"/>
              </a:xfrm>
              <a:custGeom>
                <a:avLst/>
                <a:gdLst>
                  <a:gd name="T0" fmla="*/ 5 w 5"/>
                  <a:gd name="T1" fmla="*/ 5 h 6"/>
                  <a:gd name="T2" fmla="*/ 5 w 5"/>
                  <a:gd name="T3" fmla="*/ 5 h 6"/>
                  <a:gd name="T4" fmla="*/ 3 w 5"/>
                  <a:gd name="T5" fmla="*/ 5 h 6"/>
                  <a:gd name="T6" fmla="*/ 3 w 5"/>
                  <a:gd name="T7" fmla="*/ 5 h 6"/>
                  <a:gd name="T8" fmla="*/ 1 w 5"/>
                  <a:gd name="T9" fmla="*/ 5 h 6"/>
                  <a:gd name="T10" fmla="*/ 1 w 5"/>
                  <a:gd name="T11" fmla="*/ 1 h 6"/>
                  <a:gd name="T12" fmla="*/ 3 w 5"/>
                  <a:gd name="T13" fmla="*/ 1 h 6"/>
                  <a:gd name="T14" fmla="*/ 3 w 5"/>
                  <a:gd name="T15" fmla="*/ 2 h 6"/>
                  <a:gd name="T16" fmla="*/ 5 w 5"/>
                  <a:gd name="T17" fmla="*/ 2 h 6"/>
                  <a:gd name="T18" fmla="*/ 5 w 5"/>
                  <a:gd name="T19" fmla="*/ 1 h 6"/>
                  <a:gd name="T20" fmla="*/ 3 w 5"/>
                  <a:gd name="T21" fmla="*/ 1 h 6"/>
                  <a:gd name="T22" fmla="*/ 3 w 5"/>
                  <a:gd name="T23" fmla="*/ 0 h 6"/>
                  <a:gd name="T24" fmla="*/ 1 w 5"/>
                  <a:gd name="T25" fmla="*/ 0 h 6"/>
                  <a:gd name="T26" fmla="*/ 1 w 5"/>
                  <a:gd name="T27" fmla="*/ 1 h 6"/>
                  <a:gd name="T28" fmla="*/ 0 w 5"/>
                  <a:gd name="T29" fmla="*/ 1 h 6"/>
                  <a:gd name="T30" fmla="*/ 0 w 5"/>
                  <a:gd name="T31" fmla="*/ 5 h 6"/>
                  <a:gd name="T32" fmla="*/ 1 w 5"/>
                  <a:gd name="T33" fmla="*/ 5 h 6"/>
                  <a:gd name="T34" fmla="*/ 1 w 5"/>
                  <a:gd name="T35" fmla="*/ 6 h 6"/>
                  <a:gd name="T36" fmla="*/ 3 w 5"/>
                  <a:gd name="T37" fmla="*/ 6 h 6"/>
                  <a:gd name="T38" fmla="*/ 3 w 5"/>
                  <a:gd name="T39" fmla="*/ 5 h 6"/>
                  <a:gd name="T40" fmla="*/ 5 w 5"/>
                  <a:gd name="T41" fmla="*/ 5 h 6"/>
                  <a:gd name="T42" fmla="*/ 5 w 5"/>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 h="6">
                    <a:moveTo>
                      <a:pt x="5" y="5"/>
                    </a:moveTo>
                    <a:lnTo>
                      <a:pt x="5" y="5"/>
                    </a:lnTo>
                    <a:lnTo>
                      <a:pt x="3" y="5"/>
                    </a:lnTo>
                    <a:lnTo>
                      <a:pt x="3" y="5"/>
                    </a:lnTo>
                    <a:lnTo>
                      <a:pt x="1" y="5"/>
                    </a:lnTo>
                    <a:lnTo>
                      <a:pt x="1" y="1"/>
                    </a:lnTo>
                    <a:lnTo>
                      <a:pt x="3" y="1"/>
                    </a:lnTo>
                    <a:lnTo>
                      <a:pt x="3" y="2"/>
                    </a:lnTo>
                    <a:lnTo>
                      <a:pt x="5" y="2"/>
                    </a:lnTo>
                    <a:lnTo>
                      <a:pt x="5" y="1"/>
                    </a:lnTo>
                    <a:lnTo>
                      <a:pt x="3" y="1"/>
                    </a:lnTo>
                    <a:lnTo>
                      <a:pt x="3" y="0"/>
                    </a:lnTo>
                    <a:lnTo>
                      <a:pt x="1" y="0"/>
                    </a:lnTo>
                    <a:lnTo>
                      <a:pt x="1" y="1"/>
                    </a:lnTo>
                    <a:lnTo>
                      <a:pt x="0" y="1"/>
                    </a:lnTo>
                    <a:lnTo>
                      <a:pt x="0" y="5"/>
                    </a:lnTo>
                    <a:lnTo>
                      <a:pt x="1" y="5"/>
                    </a:lnTo>
                    <a:lnTo>
                      <a:pt x="1" y="6"/>
                    </a:lnTo>
                    <a:lnTo>
                      <a:pt x="3" y="6"/>
                    </a:lnTo>
                    <a:lnTo>
                      <a:pt x="3"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2" name="Freeform 631"/>
              <p:cNvSpPr>
                <a:spLocks/>
              </p:cNvSpPr>
              <p:nvPr/>
            </p:nvSpPr>
            <p:spPr bwMode="auto">
              <a:xfrm>
                <a:off x="3911947" y="3130100"/>
                <a:ext cx="22418" cy="44835"/>
              </a:xfrm>
              <a:custGeom>
                <a:avLst/>
                <a:gdLst>
                  <a:gd name="T0" fmla="*/ 3 w 3"/>
                  <a:gd name="T1" fmla="*/ 6 h 6"/>
                  <a:gd name="T2" fmla="*/ 3 w 3"/>
                  <a:gd name="T3" fmla="*/ 5 h 6"/>
                  <a:gd name="T4" fmla="*/ 0 w 3"/>
                  <a:gd name="T5" fmla="*/ 5 h 6"/>
                  <a:gd name="T6" fmla="*/ 0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0" y="5"/>
                    </a:lnTo>
                    <a:lnTo>
                      <a:pt x="0"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3" name="Freeform 632"/>
              <p:cNvSpPr>
                <a:spLocks/>
              </p:cNvSpPr>
              <p:nvPr/>
            </p:nvSpPr>
            <p:spPr bwMode="auto">
              <a:xfrm>
                <a:off x="3941837" y="3130100"/>
                <a:ext cx="22418"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4" name="Freeform 633"/>
              <p:cNvSpPr>
                <a:spLocks noEditPoints="1"/>
              </p:cNvSpPr>
              <p:nvPr/>
            </p:nvSpPr>
            <p:spPr bwMode="auto">
              <a:xfrm>
                <a:off x="3971727" y="3130100"/>
                <a:ext cx="29890" cy="44835"/>
              </a:xfrm>
              <a:custGeom>
                <a:avLst/>
                <a:gdLst>
                  <a:gd name="T0" fmla="*/ 4 w 4"/>
                  <a:gd name="T1" fmla="*/ 6 h 6"/>
                  <a:gd name="T2" fmla="*/ 4 w 4"/>
                  <a:gd name="T3" fmla="*/ 3 h 6"/>
                  <a:gd name="T4" fmla="*/ 3 w 4"/>
                  <a:gd name="T5" fmla="*/ 3 h 6"/>
                  <a:gd name="T6" fmla="*/ 3 w 4"/>
                  <a:gd name="T7" fmla="*/ 2 h 6"/>
                  <a:gd name="T8" fmla="*/ 3 w 4"/>
                  <a:gd name="T9" fmla="*/ 2 h 6"/>
                  <a:gd name="T10" fmla="*/ 3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5 h 6"/>
                  <a:gd name="T28" fmla="*/ 3 w 4"/>
                  <a:gd name="T29" fmla="*/ 5 h 6"/>
                  <a:gd name="T30" fmla="*/ 3 w 4"/>
                  <a:gd name="T31" fmla="*/ 6 h 6"/>
                  <a:gd name="T32" fmla="*/ 4 w 4"/>
                  <a:gd name="T33" fmla="*/ 6 h 6"/>
                  <a:gd name="T34" fmla="*/ 4 w 4"/>
                  <a:gd name="T35" fmla="*/ 6 h 6"/>
                  <a:gd name="T36" fmla="*/ 3 w 4"/>
                  <a:gd name="T37" fmla="*/ 3 h 6"/>
                  <a:gd name="T38" fmla="*/ 2 w 4"/>
                  <a:gd name="T39" fmla="*/ 3 h 6"/>
                  <a:gd name="T40" fmla="*/ 2 w 4"/>
                  <a:gd name="T41" fmla="*/ 2 h 6"/>
                  <a:gd name="T42" fmla="*/ 3 w 4"/>
                  <a:gd name="T43" fmla="*/ 2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3" y="2"/>
                    </a:lnTo>
                    <a:lnTo>
                      <a:pt x="3" y="0"/>
                    </a:lnTo>
                    <a:lnTo>
                      <a:pt x="2" y="0"/>
                    </a:lnTo>
                    <a:lnTo>
                      <a:pt x="2" y="2"/>
                    </a:lnTo>
                    <a:lnTo>
                      <a:pt x="1" y="2"/>
                    </a:lnTo>
                    <a:lnTo>
                      <a:pt x="1" y="3"/>
                    </a:lnTo>
                    <a:lnTo>
                      <a:pt x="0" y="3"/>
                    </a:lnTo>
                    <a:lnTo>
                      <a:pt x="0" y="6"/>
                    </a:lnTo>
                    <a:lnTo>
                      <a:pt x="1" y="6"/>
                    </a:lnTo>
                    <a:lnTo>
                      <a:pt x="1" y="5"/>
                    </a:lnTo>
                    <a:lnTo>
                      <a:pt x="3" y="5"/>
                    </a:lnTo>
                    <a:lnTo>
                      <a:pt x="3" y="6"/>
                    </a:lnTo>
                    <a:lnTo>
                      <a:pt x="4" y="6"/>
                    </a:lnTo>
                    <a:lnTo>
                      <a:pt x="4"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5" name="Freeform 634"/>
              <p:cNvSpPr>
                <a:spLocks/>
              </p:cNvSpPr>
              <p:nvPr/>
            </p:nvSpPr>
            <p:spPr bwMode="auto">
              <a:xfrm>
                <a:off x="4009090" y="3130100"/>
                <a:ext cx="29890" cy="44835"/>
              </a:xfrm>
              <a:custGeom>
                <a:avLst/>
                <a:gdLst>
                  <a:gd name="T0" fmla="*/ 4 w 4"/>
                  <a:gd name="T1" fmla="*/ 6 h 6"/>
                  <a:gd name="T2" fmla="*/ 4 w 4"/>
                  <a:gd name="T3" fmla="*/ 0 h 6"/>
                  <a:gd name="T4" fmla="*/ 3 w 4"/>
                  <a:gd name="T5" fmla="*/ 0 h 6"/>
                  <a:gd name="T6" fmla="*/ 3 w 4"/>
                  <a:gd name="T7" fmla="*/ 3 h 6"/>
                  <a:gd name="T8" fmla="*/ 3 w 4"/>
                  <a:gd name="T9" fmla="*/ 3 h 6"/>
                  <a:gd name="T10" fmla="*/ 3 w 4"/>
                  <a:gd name="T11" fmla="*/ 3 h 6"/>
                  <a:gd name="T12" fmla="*/ 2 w 4"/>
                  <a:gd name="T13" fmla="*/ 3 h 6"/>
                  <a:gd name="T14" fmla="*/ 2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2 w 4"/>
                  <a:gd name="T29" fmla="*/ 3 h 6"/>
                  <a:gd name="T30" fmla="*/ 2 w 4"/>
                  <a:gd name="T31" fmla="*/ 3 h 6"/>
                  <a:gd name="T32" fmla="*/ 3 w 4"/>
                  <a:gd name="T33" fmla="*/ 3 h 6"/>
                  <a:gd name="T34" fmla="*/ 3 w 4"/>
                  <a:gd name="T35" fmla="*/ 5 h 6"/>
                  <a:gd name="T36" fmla="*/ 3 w 4"/>
                  <a:gd name="T37" fmla="*/ 5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3" y="3"/>
                    </a:lnTo>
                    <a:lnTo>
                      <a:pt x="3" y="3"/>
                    </a:lnTo>
                    <a:lnTo>
                      <a:pt x="2" y="3"/>
                    </a:lnTo>
                    <a:lnTo>
                      <a:pt x="2" y="2"/>
                    </a:lnTo>
                    <a:lnTo>
                      <a:pt x="1" y="2"/>
                    </a:lnTo>
                    <a:lnTo>
                      <a:pt x="1" y="0"/>
                    </a:lnTo>
                    <a:lnTo>
                      <a:pt x="0" y="0"/>
                    </a:lnTo>
                    <a:lnTo>
                      <a:pt x="0" y="6"/>
                    </a:lnTo>
                    <a:lnTo>
                      <a:pt x="1" y="6"/>
                    </a:lnTo>
                    <a:lnTo>
                      <a:pt x="1" y="3"/>
                    </a:lnTo>
                    <a:lnTo>
                      <a:pt x="2" y="3"/>
                    </a:lnTo>
                    <a:lnTo>
                      <a:pt x="2" y="3"/>
                    </a:lnTo>
                    <a:lnTo>
                      <a:pt x="3" y="3"/>
                    </a:lnTo>
                    <a:lnTo>
                      <a:pt x="3"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6" name="Freeform 635"/>
              <p:cNvSpPr>
                <a:spLocks/>
              </p:cNvSpPr>
              <p:nvPr/>
            </p:nvSpPr>
            <p:spPr bwMode="auto">
              <a:xfrm>
                <a:off x="4046452" y="3130100"/>
                <a:ext cx="29890" cy="44835"/>
              </a:xfrm>
              <a:custGeom>
                <a:avLst/>
                <a:gdLst>
                  <a:gd name="T0" fmla="*/ 4 w 4"/>
                  <a:gd name="T1" fmla="*/ 6 h 6"/>
                  <a:gd name="T2" fmla="*/ 4 w 4"/>
                  <a:gd name="T3" fmla="*/ 5 h 6"/>
                  <a:gd name="T4" fmla="*/ 1 w 4"/>
                  <a:gd name="T5" fmla="*/ 5 h 6"/>
                  <a:gd name="T6" fmla="*/ 1 w 4"/>
                  <a:gd name="T7" fmla="*/ 0 h 6"/>
                  <a:gd name="T8" fmla="*/ 0 w 4"/>
                  <a:gd name="T9" fmla="*/ 0 h 6"/>
                  <a:gd name="T10" fmla="*/ 0 w 4"/>
                  <a:gd name="T11" fmla="*/ 6 h 6"/>
                  <a:gd name="T12" fmla="*/ 4 w 4"/>
                  <a:gd name="T13" fmla="*/ 6 h 6"/>
                  <a:gd name="T14" fmla="*/ 4 w 4"/>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 h="6">
                    <a:moveTo>
                      <a:pt x="4" y="6"/>
                    </a:moveTo>
                    <a:lnTo>
                      <a:pt x="4" y="5"/>
                    </a:lnTo>
                    <a:lnTo>
                      <a:pt x="1" y="5"/>
                    </a:lnTo>
                    <a:lnTo>
                      <a:pt x="1"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7" name="Freeform 636"/>
              <p:cNvSpPr>
                <a:spLocks/>
              </p:cNvSpPr>
              <p:nvPr/>
            </p:nvSpPr>
            <p:spPr bwMode="auto">
              <a:xfrm>
                <a:off x="4083815" y="3130100"/>
                <a:ext cx="0" cy="44835"/>
              </a:xfrm>
              <a:custGeom>
                <a:avLst/>
                <a:gdLst>
                  <a:gd name="T0" fmla="*/ 6 h 6"/>
                  <a:gd name="T1" fmla="*/ 0 h 6"/>
                  <a:gd name="T2" fmla="*/ 0 h 6"/>
                  <a:gd name="T3" fmla="*/ 6 h 6"/>
                  <a:gd name="T4" fmla="*/ 6 h 6"/>
                  <a:gd name="T5" fmla="*/ 6 h 6"/>
                </a:gdLst>
                <a:ahLst/>
                <a:cxnLst>
                  <a:cxn ang="0">
                    <a:pos x="0" y="T0"/>
                  </a:cxn>
                  <a:cxn ang="0">
                    <a:pos x="0" y="T1"/>
                  </a:cxn>
                  <a:cxn ang="0">
                    <a:pos x="0" y="T2"/>
                  </a:cxn>
                  <a:cxn ang="0">
                    <a:pos x="0" y="T3"/>
                  </a:cxn>
                  <a:cxn ang="0">
                    <a:pos x="0" y="T4"/>
                  </a:cxn>
                  <a:cxn ang="0">
                    <a:pos x="0" y="T5"/>
                  </a:cxn>
                </a:cxnLst>
                <a:rect l="0" t="0" r="r" b="b"/>
                <a:pathLst>
                  <a:path h="6">
                    <a:moveTo>
                      <a:pt x="0" y="6"/>
                    </a:moveTo>
                    <a:lnTo>
                      <a:pt x="0" y="0"/>
                    </a:lnTo>
                    <a:lnTo>
                      <a:pt x="0" y="0"/>
                    </a:lnTo>
                    <a:lnTo>
                      <a:pt x="0" y="6"/>
                    </a:lnTo>
                    <a:lnTo>
                      <a:pt x="0" y="6"/>
                    </a:lnTo>
                    <a:lnTo>
                      <a:pt x="0"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8" name="Freeform 637"/>
              <p:cNvSpPr>
                <a:spLocks/>
              </p:cNvSpPr>
              <p:nvPr/>
            </p:nvSpPr>
            <p:spPr bwMode="auto">
              <a:xfrm>
                <a:off x="4098760" y="3130100"/>
                <a:ext cx="29890" cy="44835"/>
              </a:xfrm>
              <a:custGeom>
                <a:avLst/>
                <a:gdLst>
                  <a:gd name="T0" fmla="*/ 4 w 4"/>
                  <a:gd name="T1" fmla="*/ 6 h 6"/>
                  <a:gd name="T2" fmla="*/ 4 w 4"/>
                  <a:gd name="T3" fmla="*/ 0 h 6"/>
                  <a:gd name="T4" fmla="*/ 3 w 4"/>
                  <a:gd name="T5" fmla="*/ 0 h 6"/>
                  <a:gd name="T6" fmla="*/ 3 w 4"/>
                  <a:gd name="T7" fmla="*/ 3 h 6"/>
                  <a:gd name="T8" fmla="*/ 2 w 4"/>
                  <a:gd name="T9" fmla="*/ 3 h 6"/>
                  <a:gd name="T10" fmla="*/ 2 w 4"/>
                  <a:gd name="T11" fmla="*/ 3 h 6"/>
                  <a:gd name="T12" fmla="*/ 1 w 4"/>
                  <a:gd name="T13" fmla="*/ 3 h 6"/>
                  <a:gd name="T14" fmla="*/ 1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1 w 4"/>
                  <a:gd name="T29" fmla="*/ 3 h 6"/>
                  <a:gd name="T30" fmla="*/ 1 w 4"/>
                  <a:gd name="T31" fmla="*/ 3 h 6"/>
                  <a:gd name="T32" fmla="*/ 2 w 4"/>
                  <a:gd name="T33" fmla="*/ 3 h 6"/>
                  <a:gd name="T34" fmla="*/ 2 w 4"/>
                  <a:gd name="T35" fmla="*/ 5 h 6"/>
                  <a:gd name="T36" fmla="*/ 3 w 4"/>
                  <a:gd name="T37" fmla="*/ 5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2" y="3"/>
                    </a:lnTo>
                    <a:lnTo>
                      <a:pt x="2" y="3"/>
                    </a:lnTo>
                    <a:lnTo>
                      <a:pt x="1" y="3"/>
                    </a:lnTo>
                    <a:lnTo>
                      <a:pt x="1" y="2"/>
                    </a:lnTo>
                    <a:lnTo>
                      <a:pt x="1" y="2"/>
                    </a:lnTo>
                    <a:lnTo>
                      <a:pt x="1" y="0"/>
                    </a:lnTo>
                    <a:lnTo>
                      <a:pt x="0" y="0"/>
                    </a:lnTo>
                    <a:lnTo>
                      <a:pt x="0" y="6"/>
                    </a:lnTo>
                    <a:lnTo>
                      <a:pt x="1" y="6"/>
                    </a:lnTo>
                    <a:lnTo>
                      <a:pt x="1" y="3"/>
                    </a:lnTo>
                    <a:lnTo>
                      <a:pt x="1" y="3"/>
                    </a:lnTo>
                    <a:lnTo>
                      <a:pt x="1" y="3"/>
                    </a:lnTo>
                    <a:lnTo>
                      <a:pt x="2" y="3"/>
                    </a:lnTo>
                    <a:lnTo>
                      <a:pt x="2"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899" name="Freeform 638"/>
              <p:cNvSpPr>
                <a:spLocks/>
              </p:cNvSpPr>
              <p:nvPr/>
            </p:nvSpPr>
            <p:spPr bwMode="auto">
              <a:xfrm>
                <a:off x="4136122" y="3130100"/>
                <a:ext cx="22418"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0" name="Freeform 639"/>
              <p:cNvSpPr>
                <a:spLocks/>
              </p:cNvSpPr>
              <p:nvPr/>
            </p:nvSpPr>
            <p:spPr bwMode="auto">
              <a:xfrm>
                <a:off x="4166013" y="3130100"/>
                <a:ext cx="29890" cy="44835"/>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5 h 6"/>
                  <a:gd name="T44" fmla="*/ 0 w 4"/>
                  <a:gd name="T45" fmla="*/ 5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3"/>
                    </a:lnTo>
                    <a:lnTo>
                      <a:pt x="3" y="3"/>
                    </a:lnTo>
                    <a:lnTo>
                      <a:pt x="3" y="5"/>
                    </a:lnTo>
                    <a:lnTo>
                      <a:pt x="1" y="5"/>
                    </a:lnTo>
                    <a:lnTo>
                      <a:pt x="1" y="5"/>
                    </a:lnTo>
                    <a:lnTo>
                      <a:pt x="0" y="5"/>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1" name="Freeform 640"/>
              <p:cNvSpPr>
                <a:spLocks/>
              </p:cNvSpPr>
              <p:nvPr/>
            </p:nvSpPr>
            <p:spPr bwMode="auto">
              <a:xfrm>
                <a:off x="4203375" y="3130100"/>
                <a:ext cx="29890" cy="44835"/>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5 h 6"/>
                  <a:gd name="T44" fmla="*/ 0 w 4"/>
                  <a:gd name="T45" fmla="*/ 5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3"/>
                    </a:lnTo>
                    <a:lnTo>
                      <a:pt x="3" y="3"/>
                    </a:lnTo>
                    <a:lnTo>
                      <a:pt x="3" y="5"/>
                    </a:lnTo>
                    <a:lnTo>
                      <a:pt x="1" y="5"/>
                    </a:lnTo>
                    <a:lnTo>
                      <a:pt x="1" y="5"/>
                    </a:lnTo>
                    <a:lnTo>
                      <a:pt x="0" y="5"/>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2" name="Freeform 641"/>
              <p:cNvSpPr>
                <a:spLocks/>
              </p:cNvSpPr>
              <p:nvPr/>
            </p:nvSpPr>
            <p:spPr bwMode="auto">
              <a:xfrm>
                <a:off x="4270628" y="3130100"/>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3" name="Freeform 642"/>
              <p:cNvSpPr>
                <a:spLocks/>
              </p:cNvSpPr>
              <p:nvPr/>
            </p:nvSpPr>
            <p:spPr bwMode="auto">
              <a:xfrm>
                <a:off x="4300518" y="3130100"/>
                <a:ext cx="22418" cy="44835"/>
              </a:xfrm>
              <a:custGeom>
                <a:avLst/>
                <a:gdLst>
                  <a:gd name="T0" fmla="*/ 3 w 3"/>
                  <a:gd name="T1" fmla="*/ 6 h 6"/>
                  <a:gd name="T2" fmla="*/ 3 w 3"/>
                  <a:gd name="T3" fmla="*/ 5 h 6"/>
                  <a:gd name="T4" fmla="*/ 1 w 3"/>
                  <a:gd name="T5" fmla="*/ 5 h 6"/>
                  <a:gd name="T6" fmla="*/ 1 w 3"/>
                  <a:gd name="T7" fmla="*/ 3 h 6"/>
                  <a:gd name="T8" fmla="*/ 3 w 3"/>
                  <a:gd name="T9" fmla="*/ 3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3" y="3"/>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4" name="Freeform 643"/>
              <p:cNvSpPr>
                <a:spLocks/>
              </p:cNvSpPr>
              <p:nvPr/>
            </p:nvSpPr>
            <p:spPr bwMode="auto">
              <a:xfrm>
                <a:off x="4330408" y="3130100"/>
                <a:ext cx="29890" cy="44835"/>
              </a:xfrm>
              <a:custGeom>
                <a:avLst/>
                <a:gdLst>
                  <a:gd name="T0" fmla="*/ 4 w 4"/>
                  <a:gd name="T1" fmla="*/ 5 h 6"/>
                  <a:gd name="T2" fmla="*/ 4 w 4"/>
                  <a:gd name="T3" fmla="*/ 3 h 6"/>
                  <a:gd name="T4" fmla="*/ 3 w 4"/>
                  <a:gd name="T5" fmla="*/ 3 h 6"/>
                  <a:gd name="T6" fmla="*/ 3 w 4"/>
                  <a:gd name="T7" fmla="*/ 3 h 6"/>
                  <a:gd name="T8" fmla="*/ 4 w 4"/>
                  <a:gd name="T9" fmla="*/ 3 h 6"/>
                  <a:gd name="T10" fmla="*/ 4 w 4"/>
                  <a:gd name="T11" fmla="*/ 5 h 6"/>
                  <a:gd name="T12" fmla="*/ 1 w 4"/>
                  <a:gd name="T13" fmla="*/ 5 h 6"/>
                  <a:gd name="T14" fmla="*/ 1 w 4"/>
                  <a:gd name="T15" fmla="*/ 1 h 6"/>
                  <a:gd name="T16" fmla="*/ 4 w 4"/>
                  <a:gd name="T17" fmla="*/ 1 h 6"/>
                  <a:gd name="T18" fmla="*/ 4 w 4"/>
                  <a:gd name="T19" fmla="*/ 2 h 6"/>
                  <a:gd name="T20" fmla="*/ 4 w 4"/>
                  <a:gd name="T21" fmla="*/ 2 h 6"/>
                  <a:gd name="T22" fmla="*/ 4 w 4"/>
                  <a:gd name="T23" fmla="*/ 1 h 6"/>
                  <a:gd name="T24" fmla="*/ 4 w 4"/>
                  <a:gd name="T25" fmla="*/ 1 h 6"/>
                  <a:gd name="T26" fmla="*/ 4 w 4"/>
                  <a:gd name="T27" fmla="*/ 0 h 6"/>
                  <a:gd name="T28" fmla="*/ 1 w 4"/>
                  <a:gd name="T29" fmla="*/ 0 h 6"/>
                  <a:gd name="T30" fmla="*/ 1 w 4"/>
                  <a:gd name="T31" fmla="*/ 1 h 6"/>
                  <a:gd name="T32" fmla="*/ 0 w 4"/>
                  <a:gd name="T33" fmla="*/ 1 h 6"/>
                  <a:gd name="T34" fmla="*/ 0 w 4"/>
                  <a:gd name="T35" fmla="*/ 5 h 6"/>
                  <a:gd name="T36" fmla="*/ 1 w 4"/>
                  <a:gd name="T37" fmla="*/ 5 h 6"/>
                  <a:gd name="T38" fmla="*/ 1 w 4"/>
                  <a:gd name="T39" fmla="*/ 6 h 6"/>
                  <a:gd name="T40" fmla="*/ 4 w 4"/>
                  <a:gd name="T41" fmla="*/ 6 h 6"/>
                  <a:gd name="T42" fmla="*/ 4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3"/>
                    </a:lnTo>
                    <a:lnTo>
                      <a:pt x="3" y="3"/>
                    </a:lnTo>
                    <a:lnTo>
                      <a:pt x="3" y="3"/>
                    </a:lnTo>
                    <a:lnTo>
                      <a:pt x="4" y="3"/>
                    </a:lnTo>
                    <a:lnTo>
                      <a:pt x="4" y="5"/>
                    </a:lnTo>
                    <a:lnTo>
                      <a:pt x="1" y="5"/>
                    </a:lnTo>
                    <a:lnTo>
                      <a:pt x="1" y="1"/>
                    </a:lnTo>
                    <a:lnTo>
                      <a:pt x="4" y="1"/>
                    </a:lnTo>
                    <a:lnTo>
                      <a:pt x="4" y="2"/>
                    </a:lnTo>
                    <a:lnTo>
                      <a:pt x="4" y="2"/>
                    </a:ln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5" name="Freeform 644"/>
              <p:cNvSpPr>
                <a:spLocks/>
              </p:cNvSpPr>
              <p:nvPr/>
            </p:nvSpPr>
            <p:spPr bwMode="auto">
              <a:xfrm>
                <a:off x="4375243" y="3130100"/>
                <a:ext cx="22418" cy="44835"/>
              </a:xfrm>
              <a:custGeom>
                <a:avLst/>
                <a:gdLst>
                  <a:gd name="T0" fmla="*/ 3 w 3"/>
                  <a:gd name="T1" fmla="*/ 6 h 6"/>
                  <a:gd name="T2" fmla="*/ 3 w 3"/>
                  <a:gd name="T3" fmla="*/ 5 h 6"/>
                  <a:gd name="T4" fmla="*/ 1 w 3"/>
                  <a:gd name="T5" fmla="*/ 5 h 6"/>
                  <a:gd name="T6" fmla="*/ 1 w 3"/>
                  <a:gd name="T7" fmla="*/ 3 h 6"/>
                  <a:gd name="T8" fmla="*/ 2 w 3"/>
                  <a:gd name="T9" fmla="*/ 3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2" y="3"/>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6" name="Freeform 645"/>
              <p:cNvSpPr>
                <a:spLocks/>
              </p:cNvSpPr>
              <p:nvPr/>
            </p:nvSpPr>
            <p:spPr bwMode="auto">
              <a:xfrm>
                <a:off x="4405133" y="3130100"/>
                <a:ext cx="29890" cy="44835"/>
              </a:xfrm>
              <a:custGeom>
                <a:avLst/>
                <a:gdLst>
                  <a:gd name="T0" fmla="*/ 4 w 4"/>
                  <a:gd name="T1" fmla="*/ 6 h 6"/>
                  <a:gd name="T2" fmla="*/ 4 w 4"/>
                  <a:gd name="T3" fmla="*/ 0 h 6"/>
                  <a:gd name="T4" fmla="*/ 3 w 4"/>
                  <a:gd name="T5" fmla="*/ 0 h 6"/>
                  <a:gd name="T6" fmla="*/ 3 w 4"/>
                  <a:gd name="T7" fmla="*/ 3 h 6"/>
                  <a:gd name="T8" fmla="*/ 2 w 4"/>
                  <a:gd name="T9" fmla="*/ 3 h 6"/>
                  <a:gd name="T10" fmla="*/ 2 w 4"/>
                  <a:gd name="T11" fmla="*/ 3 h 6"/>
                  <a:gd name="T12" fmla="*/ 1 w 4"/>
                  <a:gd name="T13" fmla="*/ 3 h 6"/>
                  <a:gd name="T14" fmla="*/ 1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1 w 4"/>
                  <a:gd name="T29" fmla="*/ 3 h 6"/>
                  <a:gd name="T30" fmla="*/ 1 w 4"/>
                  <a:gd name="T31" fmla="*/ 3 h 6"/>
                  <a:gd name="T32" fmla="*/ 2 w 4"/>
                  <a:gd name="T33" fmla="*/ 3 h 6"/>
                  <a:gd name="T34" fmla="*/ 2 w 4"/>
                  <a:gd name="T35" fmla="*/ 5 h 6"/>
                  <a:gd name="T36" fmla="*/ 3 w 4"/>
                  <a:gd name="T37" fmla="*/ 5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2" y="3"/>
                    </a:lnTo>
                    <a:lnTo>
                      <a:pt x="2" y="3"/>
                    </a:lnTo>
                    <a:lnTo>
                      <a:pt x="1" y="3"/>
                    </a:lnTo>
                    <a:lnTo>
                      <a:pt x="1" y="2"/>
                    </a:lnTo>
                    <a:lnTo>
                      <a:pt x="1" y="2"/>
                    </a:lnTo>
                    <a:lnTo>
                      <a:pt x="1" y="0"/>
                    </a:lnTo>
                    <a:lnTo>
                      <a:pt x="0" y="0"/>
                    </a:lnTo>
                    <a:lnTo>
                      <a:pt x="0" y="6"/>
                    </a:lnTo>
                    <a:lnTo>
                      <a:pt x="1" y="6"/>
                    </a:lnTo>
                    <a:lnTo>
                      <a:pt x="1" y="3"/>
                    </a:lnTo>
                    <a:lnTo>
                      <a:pt x="1" y="3"/>
                    </a:lnTo>
                    <a:lnTo>
                      <a:pt x="1" y="3"/>
                    </a:lnTo>
                    <a:lnTo>
                      <a:pt x="2" y="3"/>
                    </a:lnTo>
                    <a:lnTo>
                      <a:pt x="2"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7" name="Freeform 646"/>
              <p:cNvSpPr>
                <a:spLocks noEditPoints="1"/>
              </p:cNvSpPr>
              <p:nvPr/>
            </p:nvSpPr>
            <p:spPr bwMode="auto">
              <a:xfrm>
                <a:off x="4442496" y="3130100"/>
                <a:ext cx="29890" cy="44835"/>
              </a:xfrm>
              <a:custGeom>
                <a:avLst/>
                <a:gdLst>
                  <a:gd name="T0" fmla="*/ 4 w 4"/>
                  <a:gd name="T1" fmla="*/ 5 h 6"/>
                  <a:gd name="T2" fmla="*/ 4 w 4"/>
                  <a:gd name="T3" fmla="*/ 2 h 6"/>
                  <a:gd name="T4" fmla="*/ 3 w 4"/>
                  <a:gd name="T5" fmla="*/ 2 h 6"/>
                  <a:gd name="T6" fmla="*/ 3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5 h 6"/>
                  <a:gd name="T20" fmla="*/ 3 w 4"/>
                  <a:gd name="T21" fmla="*/ 5 h 6"/>
                  <a:gd name="T22" fmla="*/ 3 w 4"/>
                  <a:gd name="T23" fmla="*/ 5 h 6"/>
                  <a:gd name="T24" fmla="*/ 4 w 4"/>
                  <a:gd name="T25" fmla="*/ 5 h 6"/>
                  <a:gd name="T26" fmla="*/ 4 w 4"/>
                  <a:gd name="T27" fmla="*/ 5 h 6"/>
                  <a:gd name="T28" fmla="*/ 3 w 4"/>
                  <a:gd name="T29" fmla="*/ 5 h 6"/>
                  <a:gd name="T30" fmla="*/ 3 w 4"/>
                  <a:gd name="T31" fmla="*/ 5 h 6"/>
                  <a:gd name="T32" fmla="*/ 3 w 4"/>
                  <a:gd name="T33" fmla="*/ 5 h 6"/>
                  <a:gd name="T34" fmla="*/ 1 w 4"/>
                  <a:gd name="T35" fmla="*/ 5 h 6"/>
                  <a:gd name="T36" fmla="*/ 1 w 4"/>
                  <a:gd name="T37" fmla="*/ 1 h 6"/>
                  <a:gd name="T38" fmla="*/ 3 w 4"/>
                  <a:gd name="T39" fmla="*/ 1 h 6"/>
                  <a:gd name="T40" fmla="*/ 3 w 4"/>
                  <a:gd name="T41" fmla="*/ 2 h 6"/>
                  <a:gd name="T42" fmla="*/ 3 w 4"/>
                  <a:gd name="T43" fmla="*/ 2 h 6"/>
                  <a:gd name="T44" fmla="*/ 3 w 4"/>
                  <a:gd name="T45" fmla="*/ 5 h 6"/>
                  <a:gd name="T46" fmla="*/ 3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2"/>
                    </a:lnTo>
                    <a:lnTo>
                      <a:pt x="3" y="2"/>
                    </a:lnTo>
                    <a:lnTo>
                      <a:pt x="3" y="1"/>
                    </a:lnTo>
                    <a:lnTo>
                      <a:pt x="3" y="1"/>
                    </a:lnTo>
                    <a:lnTo>
                      <a:pt x="3" y="0"/>
                    </a:lnTo>
                    <a:lnTo>
                      <a:pt x="0" y="0"/>
                    </a:lnTo>
                    <a:lnTo>
                      <a:pt x="0" y="6"/>
                    </a:lnTo>
                    <a:lnTo>
                      <a:pt x="3" y="6"/>
                    </a:lnTo>
                    <a:lnTo>
                      <a:pt x="3" y="5"/>
                    </a:lnTo>
                    <a:lnTo>
                      <a:pt x="3" y="5"/>
                    </a:lnTo>
                    <a:lnTo>
                      <a:pt x="3" y="5"/>
                    </a:lnTo>
                    <a:lnTo>
                      <a:pt x="4" y="5"/>
                    </a:lnTo>
                    <a:lnTo>
                      <a:pt x="4" y="5"/>
                    </a:lnTo>
                    <a:close/>
                    <a:moveTo>
                      <a:pt x="3" y="5"/>
                    </a:moveTo>
                    <a:lnTo>
                      <a:pt x="3" y="5"/>
                    </a:lnTo>
                    <a:lnTo>
                      <a:pt x="3" y="5"/>
                    </a:lnTo>
                    <a:lnTo>
                      <a:pt x="1" y="5"/>
                    </a:lnTo>
                    <a:lnTo>
                      <a:pt x="1" y="1"/>
                    </a:lnTo>
                    <a:lnTo>
                      <a:pt x="3" y="1"/>
                    </a:lnTo>
                    <a:lnTo>
                      <a:pt x="3" y="2"/>
                    </a:lnTo>
                    <a:lnTo>
                      <a:pt x="3" y="2"/>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8" name="Freeform 647"/>
              <p:cNvSpPr>
                <a:spLocks/>
              </p:cNvSpPr>
              <p:nvPr/>
            </p:nvSpPr>
            <p:spPr bwMode="auto">
              <a:xfrm>
                <a:off x="3149750" y="3234715"/>
                <a:ext cx="14945" cy="44835"/>
              </a:xfrm>
              <a:custGeom>
                <a:avLst/>
                <a:gdLst>
                  <a:gd name="T0" fmla="*/ 2 w 2"/>
                  <a:gd name="T1" fmla="*/ 6 h 6"/>
                  <a:gd name="T2" fmla="*/ 2 w 2"/>
                  <a:gd name="T3" fmla="*/ 0 h 6"/>
                  <a:gd name="T4" fmla="*/ 2 w 2"/>
                  <a:gd name="T5" fmla="*/ 0 h 6"/>
                  <a:gd name="T6" fmla="*/ 2 w 2"/>
                  <a:gd name="T7" fmla="*/ 0 h 6"/>
                  <a:gd name="T8" fmla="*/ 1 w 2"/>
                  <a:gd name="T9" fmla="*/ 0 h 6"/>
                  <a:gd name="T10" fmla="*/ 1 w 2"/>
                  <a:gd name="T11" fmla="*/ 2 h 6"/>
                  <a:gd name="T12" fmla="*/ 0 w 2"/>
                  <a:gd name="T13" fmla="*/ 2 h 6"/>
                  <a:gd name="T14" fmla="*/ 0 w 2"/>
                  <a:gd name="T15" fmla="*/ 2 h 6"/>
                  <a:gd name="T16" fmla="*/ 1 w 2"/>
                  <a:gd name="T17" fmla="*/ 2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0"/>
                    </a:lnTo>
                    <a:lnTo>
                      <a:pt x="1" y="0"/>
                    </a:lnTo>
                    <a:lnTo>
                      <a:pt x="1" y="2"/>
                    </a:lnTo>
                    <a:lnTo>
                      <a:pt x="0" y="2"/>
                    </a:lnTo>
                    <a:lnTo>
                      <a:pt x="0" y="2"/>
                    </a:lnTo>
                    <a:lnTo>
                      <a:pt x="1" y="2"/>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09" name="Freeform 648"/>
              <p:cNvSpPr>
                <a:spLocks noEditPoints="1"/>
              </p:cNvSpPr>
              <p:nvPr/>
            </p:nvSpPr>
            <p:spPr bwMode="auto">
              <a:xfrm>
                <a:off x="3224475" y="3227243"/>
                <a:ext cx="44835" cy="52308"/>
              </a:xfrm>
              <a:custGeom>
                <a:avLst/>
                <a:gdLst>
                  <a:gd name="T0" fmla="*/ 6 w 6"/>
                  <a:gd name="T1" fmla="*/ 4 h 7"/>
                  <a:gd name="T2" fmla="*/ 6 w 6"/>
                  <a:gd name="T3" fmla="*/ 3 h 7"/>
                  <a:gd name="T4" fmla="*/ 4 w 6"/>
                  <a:gd name="T5" fmla="*/ 3 h 7"/>
                  <a:gd name="T6" fmla="*/ 5 w 6"/>
                  <a:gd name="T7" fmla="*/ 1 h 7"/>
                  <a:gd name="T8" fmla="*/ 6 w 6"/>
                  <a:gd name="T9" fmla="*/ 1 h 7"/>
                  <a:gd name="T10" fmla="*/ 6 w 6"/>
                  <a:gd name="T11" fmla="*/ 0 h 7"/>
                  <a:gd name="T12" fmla="*/ 6 w 6"/>
                  <a:gd name="T13" fmla="*/ 1 h 7"/>
                  <a:gd name="T14" fmla="*/ 5 w 6"/>
                  <a:gd name="T15" fmla="*/ 1 h 7"/>
                  <a:gd name="T16" fmla="*/ 4 w 6"/>
                  <a:gd name="T17" fmla="*/ 3 h 7"/>
                  <a:gd name="T18" fmla="*/ 3 w 6"/>
                  <a:gd name="T19" fmla="*/ 1 h 7"/>
                  <a:gd name="T20" fmla="*/ 3 w 6"/>
                  <a:gd name="T21" fmla="*/ 0 h 7"/>
                  <a:gd name="T22" fmla="*/ 1 w 6"/>
                  <a:gd name="T23" fmla="*/ 1 h 7"/>
                  <a:gd name="T24" fmla="*/ 0 w 6"/>
                  <a:gd name="T25" fmla="*/ 3 h 7"/>
                  <a:gd name="T26" fmla="*/ 1 w 6"/>
                  <a:gd name="T27" fmla="*/ 3 h 7"/>
                  <a:gd name="T28" fmla="*/ 3 w 6"/>
                  <a:gd name="T29" fmla="*/ 4 h 7"/>
                  <a:gd name="T30" fmla="*/ 2 w 6"/>
                  <a:gd name="T31" fmla="*/ 5 h 7"/>
                  <a:gd name="T32" fmla="*/ 1 w 6"/>
                  <a:gd name="T33" fmla="*/ 5 h 7"/>
                  <a:gd name="T34" fmla="*/ 0 w 6"/>
                  <a:gd name="T35" fmla="*/ 7 h 7"/>
                  <a:gd name="T36" fmla="*/ 1 w 6"/>
                  <a:gd name="T37" fmla="*/ 5 h 7"/>
                  <a:gd name="T38" fmla="*/ 2 w 6"/>
                  <a:gd name="T39" fmla="*/ 5 h 7"/>
                  <a:gd name="T40" fmla="*/ 3 w 6"/>
                  <a:gd name="T41" fmla="*/ 4 h 7"/>
                  <a:gd name="T42" fmla="*/ 3 w 6"/>
                  <a:gd name="T43" fmla="*/ 5 h 7"/>
                  <a:gd name="T44" fmla="*/ 4 w 6"/>
                  <a:gd name="T45" fmla="*/ 7 h 7"/>
                  <a:gd name="T46" fmla="*/ 6 w 6"/>
                  <a:gd name="T47" fmla="*/ 5 h 7"/>
                  <a:gd name="T48" fmla="*/ 6 w 6"/>
                  <a:gd name="T49" fmla="*/ 5 h 7"/>
                  <a:gd name="T50" fmla="*/ 3 w 6"/>
                  <a:gd name="T51" fmla="*/ 4 h 7"/>
                  <a:gd name="T52" fmla="*/ 4 w 6"/>
                  <a:gd name="T53" fmla="*/ 3 h 7"/>
                  <a:gd name="T54" fmla="*/ 4 w 6"/>
                  <a:gd name="T55" fmla="*/ 4 h 7"/>
                  <a:gd name="T56" fmla="*/ 1 w 6"/>
                  <a:gd name="T57" fmla="*/ 3 h 7"/>
                  <a:gd name="T58" fmla="*/ 3 w 6"/>
                  <a:gd name="T59" fmla="*/ 1 h 7"/>
                  <a:gd name="T60" fmla="*/ 3 w 6"/>
                  <a:gd name="T61" fmla="*/ 3 h 7"/>
                  <a:gd name="T62" fmla="*/ 4 w 6"/>
                  <a:gd name="T63" fmla="*/ 5 h 7"/>
                  <a:gd name="T64" fmla="*/ 6 w 6"/>
                  <a:gd name="T65" fmla="*/ 4 h 7"/>
                  <a:gd name="T66" fmla="*/ 6 w 6"/>
                  <a:gd name="T67" fmla="*/ 5 h 7"/>
                  <a:gd name="T68" fmla="*/ 3 w 6"/>
                  <a:gd name="T69" fmla="*/ 3 h 7"/>
                  <a:gd name="T70" fmla="*/ 3 w 6"/>
                  <a:gd name="T71" fmla="*/ 3 h 7"/>
                  <a:gd name="T72" fmla="*/ 3 w 6"/>
                  <a:gd name="T73"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5"/>
                    </a:moveTo>
                    <a:lnTo>
                      <a:pt x="6" y="4"/>
                    </a:lnTo>
                    <a:lnTo>
                      <a:pt x="6" y="4"/>
                    </a:lnTo>
                    <a:lnTo>
                      <a:pt x="6" y="3"/>
                    </a:lnTo>
                    <a:lnTo>
                      <a:pt x="4" y="3"/>
                    </a:lnTo>
                    <a:lnTo>
                      <a:pt x="4" y="3"/>
                    </a:lnTo>
                    <a:lnTo>
                      <a:pt x="5" y="3"/>
                    </a:lnTo>
                    <a:lnTo>
                      <a:pt x="5" y="1"/>
                    </a:lnTo>
                    <a:lnTo>
                      <a:pt x="6" y="1"/>
                    </a:lnTo>
                    <a:lnTo>
                      <a:pt x="6" y="1"/>
                    </a:lnTo>
                    <a:lnTo>
                      <a:pt x="6" y="1"/>
                    </a:lnTo>
                    <a:lnTo>
                      <a:pt x="6" y="0"/>
                    </a:lnTo>
                    <a:lnTo>
                      <a:pt x="6" y="0"/>
                    </a:lnTo>
                    <a:lnTo>
                      <a:pt x="6" y="1"/>
                    </a:lnTo>
                    <a:lnTo>
                      <a:pt x="5" y="1"/>
                    </a:lnTo>
                    <a:lnTo>
                      <a:pt x="5" y="1"/>
                    </a:lnTo>
                    <a:lnTo>
                      <a:pt x="4" y="1"/>
                    </a:lnTo>
                    <a:lnTo>
                      <a:pt x="4" y="3"/>
                    </a:lnTo>
                    <a:lnTo>
                      <a:pt x="3" y="3"/>
                    </a:lnTo>
                    <a:lnTo>
                      <a:pt x="3" y="1"/>
                    </a:lnTo>
                    <a:lnTo>
                      <a:pt x="3" y="1"/>
                    </a:lnTo>
                    <a:lnTo>
                      <a:pt x="3" y="0"/>
                    </a:lnTo>
                    <a:lnTo>
                      <a:pt x="1" y="0"/>
                    </a:lnTo>
                    <a:lnTo>
                      <a:pt x="1" y="1"/>
                    </a:lnTo>
                    <a:lnTo>
                      <a:pt x="0" y="1"/>
                    </a:lnTo>
                    <a:lnTo>
                      <a:pt x="0" y="3"/>
                    </a:lnTo>
                    <a:lnTo>
                      <a:pt x="1" y="3"/>
                    </a:lnTo>
                    <a:lnTo>
                      <a:pt x="1" y="3"/>
                    </a:lnTo>
                    <a:lnTo>
                      <a:pt x="3" y="3"/>
                    </a:lnTo>
                    <a:lnTo>
                      <a:pt x="3" y="4"/>
                    </a:lnTo>
                    <a:lnTo>
                      <a:pt x="2" y="4"/>
                    </a:lnTo>
                    <a:lnTo>
                      <a:pt x="2" y="5"/>
                    </a:lnTo>
                    <a:lnTo>
                      <a:pt x="1" y="5"/>
                    </a:lnTo>
                    <a:lnTo>
                      <a:pt x="1" y="5"/>
                    </a:lnTo>
                    <a:lnTo>
                      <a:pt x="0" y="5"/>
                    </a:lnTo>
                    <a:lnTo>
                      <a:pt x="0" y="7"/>
                    </a:lnTo>
                    <a:lnTo>
                      <a:pt x="1" y="7"/>
                    </a:lnTo>
                    <a:lnTo>
                      <a:pt x="1" y="5"/>
                    </a:lnTo>
                    <a:lnTo>
                      <a:pt x="2" y="5"/>
                    </a:lnTo>
                    <a:lnTo>
                      <a:pt x="2" y="5"/>
                    </a:lnTo>
                    <a:lnTo>
                      <a:pt x="3" y="5"/>
                    </a:lnTo>
                    <a:lnTo>
                      <a:pt x="3" y="4"/>
                    </a:lnTo>
                    <a:lnTo>
                      <a:pt x="3" y="4"/>
                    </a:lnTo>
                    <a:lnTo>
                      <a:pt x="3" y="5"/>
                    </a:lnTo>
                    <a:lnTo>
                      <a:pt x="4" y="5"/>
                    </a:lnTo>
                    <a:lnTo>
                      <a:pt x="4" y="7"/>
                    </a:lnTo>
                    <a:lnTo>
                      <a:pt x="6" y="7"/>
                    </a:lnTo>
                    <a:lnTo>
                      <a:pt x="6" y="5"/>
                    </a:lnTo>
                    <a:lnTo>
                      <a:pt x="6" y="5"/>
                    </a:lnTo>
                    <a:lnTo>
                      <a:pt x="6" y="5"/>
                    </a:lnTo>
                    <a:close/>
                    <a:moveTo>
                      <a:pt x="4" y="4"/>
                    </a:moveTo>
                    <a:lnTo>
                      <a:pt x="3" y="4"/>
                    </a:lnTo>
                    <a:lnTo>
                      <a:pt x="3" y="3"/>
                    </a:lnTo>
                    <a:lnTo>
                      <a:pt x="4" y="3"/>
                    </a:lnTo>
                    <a:lnTo>
                      <a:pt x="4" y="4"/>
                    </a:lnTo>
                    <a:lnTo>
                      <a:pt x="4" y="4"/>
                    </a:lnTo>
                    <a:close/>
                    <a:moveTo>
                      <a:pt x="3" y="3"/>
                    </a:moveTo>
                    <a:lnTo>
                      <a:pt x="1" y="3"/>
                    </a:lnTo>
                    <a:lnTo>
                      <a:pt x="1" y="1"/>
                    </a:lnTo>
                    <a:lnTo>
                      <a:pt x="3" y="1"/>
                    </a:lnTo>
                    <a:lnTo>
                      <a:pt x="3" y="3"/>
                    </a:lnTo>
                    <a:lnTo>
                      <a:pt x="3" y="3"/>
                    </a:lnTo>
                    <a:close/>
                    <a:moveTo>
                      <a:pt x="6" y="5"/>
                    </a:moveTo>
                    <a:lnTo>
                      <a:pt x="4" y="5"/>
                    </a:lnTo>
                    <a:lnTo>
                      <a:pt x="4" y="4"/>
                    </a:lnTo>
                    <a:lnTo>
                      <a:pt x="6" y="4"/>
                    </a:lnTo>
                    <a:lnTo>
                      <a:pt x="6" y="5"/>
                    </a:lnTo>
                    <a:lnTo>
                      <a:pt x="6" y="5"/>
                    </a:lnTo>
                    <a:close/>
                    <a:moveTo>
                      <a:pt x="3" y="3"/>
                    </a:moveTo>
                    <a:lnTo>
                      <a:pt x="3" y="3"/>
                    </a:lnTo>
                    <a:lnTo>
                      <a:pt x="3" y="3"/>
                    </a:lnTo>
                    <a:lnTo>
                      <a:pt x="3" y="3"/>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0" name="Freeform 649"/>
              <p:cNvSpPr>
                <a:spLocks/>
              </p:cNvSpPr>
              <p:nvPr/>
            </p:nvSpPr>
            <p:spPr bwMode="auto">
              <a:xfrm>
                <a:off x="3381398" y="3234715"/>
                <a:ext cx="14945" cy="44835"/>
              </a:xfrm>
              <a:custGeom>
                <a:avLst/>
                <a:gdLst>
                  <a:gd name="T0" fmla="*/ 2 w 2"/>
                  <a:gd name="T1" fmla="*/ 6 h 6"/>
                  <a:gd name="T2" fmla="*/ 2 w 2"/>
                  <a:gd name="T3" fmla="*/ 0 h 6"/>
                  <a:gd name="T4" fmla="*/ 1 w 2"/>
                  <a:gd name="T5" fmla="*/ 0 h 6"/>
                  <a:gd name="T6" fmla="*/ 1 w 2"/>
                  <a:gd name="T7" fmla="*/ 0 h 6"/>
                  <a:gd name="T8" fmla="*/ 0 w 2"/>
                  <a:gd name="T9" fmla="*/ 0 h 6"/>
                  <a:gd name="T10" fmla="*/ 0 w 2"/>
                  <a:gd name="T11" fmla="*/ 2 h 6"/>
                  <a:gd name="T12" fmla="*/ 0 w 2"/>
                  <a:gd name="T13" fmla="*/ 2 h 6"/>
                  <a:gd name="T14" fmla="*/ 0 w 2"/>
                  <a:gd name="T15" fmla="*/ 2 h 6"/>
                  <a:gd name="T16" fmla="*/ 0 w 2"/>
                  <a:gd name="T17" fmla="*/ 2 h 6"/>
                  <a:gd name="T18" fmla="*/ 0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0"/>
                    </a:lnTo>
                    <a:lnTo>
                      <a:pt x="0" y="0"/>
                    </a:lnTo>
                    <a:lnTo>
                      <a:pt x="0" y="2"/>
                    </a:lnTo>
                    <a:lnTo>
                      <a:pt x="0" y="2"/>
                    </a:lnTo>
                    <a:lnTo>
                      <a:pt x="0" y="2"/>
                    </a:lnTo>
                    <a:lnTo>
                      <a:pt x="0" y="2"/>
                    </a:lnTo>
                    <a:lnTo>
                      <a:pt x="0"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1" name="Freeform 650"/>
              <p:cNvSpPr>
                <a:spLocks noEditPoints="1"/>
              </p:cNvSpPr>
              <p:nvPr/>
            </p:nvSpPr>
            <p:spPr bwMode="auto">
              <a:xfrm>
                <a:off x="3403816" y="3234715"/>
                <a:ext cx="29890" cy="44835"/>
              </a:xfrm>
              <a:custGeom>
                <a:avLst/>
                <a:gdLst>
                  <a:gd name="T0" fmla="*/ 4 w 4"/>
                  <a:gd name="T1" fmla="*/ 4 h 6"/>
                  <a:gd name="T2" fmla="*/ 4 w 4"/>
                  <a:gd name="T3" fmla="*/ 0 h 6"/>
                  <a:gd name="T4" fmla="*/ 4 w 4"/>
                  <a:gd name="T5" fmla="*/ 0 h 6"/>
                  <a:gd name="T6" fmla="*/ 4 w 4"/>
                  <a:gd name="T7" fmla="*/ 0 h 6"/>
                  <a:gd name="T8" fmla="*/ 1 w 4"/>
                  <a:gd name="T9" fmla="*/ 0 h 6"/>
                  <a:gd name="T10" fmla="*/ 1 w 4"/>
                  <a:gd name="T11" fmla="*/ 0 h 6"/>
                  <a:gd name="T12" fmla="*/ 0 w 4"/>
                  <a:gd name="T13" fmla="*/ 0 h 6"/>
                  <a:gd name="T14" fmla="*/ 0 w 4"/>
                  <a:gd name="T15" fmla="*/ 4 h 6"/>
                  <a:gd name="T16" fmla="*/ 1 w 4"/>
                  <a:gd name="T17" fmla="*/ 4 h 6"/>
                  <a:gd name="T18" fmla="*/ 1 w 4"/>
                  <a:gd name="T19" fmla="*/ 6 h 6"/>
                  <a:gd name="T20" fmla="*/ 4 w 4"/>
                  <a:gd name="T21" fmla="*/ 6 h 6"/>
                  <a:gd name="T22" fmla="*/ 4 w 4"/>
                  <a:gd name="T23" fmla="*/ 4 h 6"/>
                  <a:gd name="T24" fmla="*/ 4 w 4"/>
                  <a:gd name="T25" fmla="*/ 4 h 6"/>
                  <a:gd name="T26" fmla="*/ 4 w 4"/>
                  <a:gd name="T27" fmla="*/ 4 h 6"/>
                  <a:gd name="T28" fmla="*/ 3 w 4"/>
                  <a:gd name="T29" fmla="*/ 4 h 6"/>
                  <a:gd name="T30" fmla="*/ 1 w 4"/>
                  <a:gd name="T31" fmla="*/ 4 h 6"/>
                  <a:gd name="T32" fmla="*/ 1 w 4"/>
                  <a:gd name="T33" fmla="*/ 0 h 6"/>
                  <a:gd name="T34" fmla="*/ 3 w 4"/>
                  <a:gd name="T35" fmla="*/ 0 h 6"/>
                  <a:gd name="T36" fmla="*/ 3 w 4"/>
                  <a:gd name="T37" fmla="*/ 4 h 6"/>
                  <a:gd name="T38" fmla="*/ 3 w 4"/>
                  <a:gd name="T3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4"/>
                    </a:moveTo>
                    <a:lnTo>
                      <a:pt x="4" y="0"/>
                    </a:lnTo>
                    <a:lnTo>
                      <a:pt x="4" y="0"/>
                    </a:lnTo>
                    <a:lnTo>
                      <a:pt x="4" y="0"/>
                    </a:lnTo>
                    <a:lnTo>
                      <a:pt x="1" y="0"/>
                    </a:lnTo>
                    <a:lnTo>
                      <a:pt x="1" y="0"/>
                    </a:lnTo>
                    <a:lnTo>
                      <a:pt x="0" y="0"/>
                    </a:lnTo>
                    <a:lnTo>
                      <a:pt x="0" y="4"/>
                    </a:lnTo>
                    <a:lnTo>
                      <a:pt x="1" y="4"/>
                    </a:lnTo>
                    <a:lnTo>
                      <a:pt x="1" y="6"/>
                    </a:lnTo>
                    <a:lnTo>
                      <a:pt x="4" y="6"/>
                    </a:lnTo>
                    <a:lnTo>
                      <a:pt x="4"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2" name="Freeform 651"/>
              <p:cNvSpPr>
                <a:spLocks noEditPoints="1"/>
              </p:cNvSpPr>
              <p:nvPr/>
            </p:nvSpPr>
            <p:spPr bwMode="auto">
              <a:xfrm>
                <a:off x="3441178" y="3234715"/>
                <a:ext cx="29890" cy="44835"/>
              </a:xfrm>
              <a:custGeom>
                <a:avLst/>
                <a:gdLst>
                  <a:gd name="T0" fmla="*/ 4 w 4"/>
                  <a:gd name="T1" fmla="*/ 4 h 6"/>
                  <a:gd name="T2" fmla="*/ 4 w 4"/>
                  <a:gd name="T3" fmla="*/ 0 h 6"/>
                  <a:gd name="T4" fmla="*/ 3 w 4"/>
                  <a:gd name="T5" fmla="*/ 0 h 6"/>
                  <a:gd name="T6" fmla="*/ 3 w 4"/>
                  <a:gd name="T7" fmla="*/ 0 h 6"/>
                  <a:gd name="T8" fmla="*/ 1 w 4"/>
                  <a:gd name="T9" fmla="*/ 0 h 6"/>
                  <a:gd name="T10" fmla="*/ 1 w 4"/>
                  <a:gd name="T11" fmla="*/ 0 h 6"/>
                  <a:gd name="T12" fmla="*/ 0 w 4"/>
                  <a:gd name="T13" fmla="*/ 0 h 6"/>
                  <a:gd name="T14" fmla="*/ 0 w 4"/>
                  <a:gd name="T15" fmla="*/ 4 h 6"/>
                  <a:gd name="T16" fmla="*/ 1 w 4"/>
                  <a:gd name="T17" fmla="*/ 4 h 6"/>
                  <a:gd name="T18" fmla="*/ 1 w 4"/>
                  <a:gd name="T19" fmla="*/ 6 h 6"/>
                  <a:gd name="T20" fmla="*/ 3 w 4"/>
                  <a:gd name="T21" fmla="*/ 6 h 6"/>
                  <a:gd name="T22" fmla="*/ 3 w 4"/>
                  <a:gd name="T23" fmla="*/ 4 h 6"/>
                  <a:gd name="T24" fmla="*/ 4 w 4"/>
                  <a:gd name="T25" fmla="*/ 4 h 6"/>
                  <a:gd name="T26" fmla="*/ 4 w 4"/>
                  <a:gd name="T27" fmla="*/ 4 h 6"/>
                  <a:gd name="T28" fmla="*/ 3 w 4"/>
                  <a:gd name="T29" fmla="*/ 4 h 6"/>
                  <a:gd name="T30" fmla="*/ 1 w 4"/>
                  <a:gd name="T31" fmla="*/ 4 h 6"/>
                  <a:gd name="T32" fmla="*/ 1 w 4"/>
                  <a:gd name="T33" fmla="*/ 0 h 6"/>
                  <a:gd name="T34" fmla="*/ 3 w 4"/>
                  <a:gd name="T35" fmla="*/ 0 h 6"/>
                  <a:gd name="T36" fmla="*/ 3 w 4"/>
                  <a:gd name="T37" fmla="*/ 4 h 6"/>
                  <a:gd name="T38" fmla="*/ 3 w 4"/>
                  <a:gd name="T3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4"/>
                    </a:moveTo>
                    <a:lnTo>
                      <a:pt x="4" y="0"/>
                    </a:lnTo>
                    <a:lnTo>
                      <a:pt x="3" y="0"/>
                    </a:lnTo>
                    <a:lnTo>
                      <a:pt x="3" y="0"/>
                    </a:lnTo>
                    <a:lnTo>
                      <a:pt x="1" y="0"/>
                    </a:lnTo>
                    <a:lnTo>
                      <a:pt x="1" y="0"/>
                    </a:lnTo>
                    <a:lnTo>
                      <a:pt x="0" y="0"/>
                    </a:lnTo>
                    <a:lnTo>
                      <a:pt x="0" y="4"/>
                    </a:lnTo>
                    <a:lnTo>
                      <a:pt x="1" y="4"/>
                    </a:lnTo>
                    <a:lnTo>
                      <a:pt x="1" y="6"/>
                    </a:lnTo>
                    <a:lnTo>
                      <a:pt x="3" y="6"/>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3" name="Freeform 652"/>
              <p:cNvSpPr>
                <a:spLocks/>
              </p:cNvSpPr>
              <p:nvPr/>
            </p:nvSpPr>
            <p:spPr bwMode="auto">
              <a:xfrm>
                <a:off x="3478541" y="3264605"/>
                <a:ext cx="7473" cy="14945"/>
              </a:xfrm>
              <a:custGeom>
                <a:avLst/>
                <a:gdLst>
                  <a:gd name="T0" fmla="*/ 1 w 1"/>
                  <a:gd name="T1" fmla="*/ 2 h 2"/>
                  <a:gd name="T2" fmla="*/ 1 w 1"/>
                  <a:gd name="T3" fmla="*/ 0 h 2"/>
                  <a:gd name="T4" fmla="*/ 0 w 1"/>
                  <a:gd name="T5" fmla="*/ 0 h 2"/>
                  <a:gd name="T6" fmla="*/ 0 w 1"/>
                  <a:gd name="T7" fmla="*/ 2 h 2"/>
                  <a:gd name="T8" fmla="*/ 1 w 1"/>
                  <a:gd name="T9" fmla="*/ 2 h 2"/>
                  <a:gd name="T10" fmla="*/ 1 w 1"/>
                  <a:gd name="T11" fmla="*/ 2 h 2"/>
                </a:gdLst>
                <a:ahLst/>
                <a:cxnLst>
                  <a:cxn ang="0">
                    <a:pos x="T0" y="T1"/>
                  </a:cxn>
                  <a:cxn ang="0">
                    <a:pos x="T2" y="T3"/>
                  </a:cxn>
                  <a:cxn ang="0">
                    <a:pos x="T4" y="T5"/>
                  </a:cxn>
                  <a:cxn ang="0">
                    <a:pos x="T6" y="T7"/>
                  </a:cxn>
                  <a:cxn ang="0">
                    <a:pos x="T8" y="T9"/>
                  </a:cxn>
                  <a:cxn ang="0">
                    <a:pos x="T10" y="T11"/>
                  </a:cxn>
                </a:cxnLst>
                <a:rect l="0" t="0" r="r" b="b"/>
                <a:pathLst>
                  <a:path w="1" h="2">
                    <a:moveTo>
                      <a:pt x="1" y="2"/>
                    </a:moveTo>
                    <a:lnTo>
                      <a:pt x="1" y="0"/>
                    </a:lnTo>
                    <a:lnTo>
                      <a:pt x="0" y="0"/>
                    </a:lnTo>
                    <a:lnTo>
                      <a:pt x="0" y="2"/>
                    </a:lnTo>
                    <a:lnTo>
                      <a:pt x="1" y="2"/>
                    </a:lnTo>
                    <a:lnTo>
                      <a:pt x="1"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4" name="Freeform 653"/>
              <p:cNvSpPr>
                <a:spLocks noEditPoints="1"/>
              </p:cNvSpPr>
              <p:nvPr/>
            </p:nvSpPr>
            <p:spPr bwMode="auto">
              <a:xfrm>
                <a:off x="3493486" y="3234715"/>
                <a:ext cx="29890" cy="44835"/>
              </a:xfrm>
              <a:custGeom>
                <a:avLst/>
                <a:gdLst>
                  <a:gd name="T0" fmla="*/ 4 w 4"/>
                  <a:gd name="T1" fmla="*/ 4 h 6"/>
                  <a:gd name="T2" fmla="*/ 4 w 4"/>
                  <a:gd name="T3" fmla="*/ 0 h 6"/>
                  <a:gd name="T4" fmla="*/ 4 w 4"/>
                  <a:gd name="T5" fmla="*/ 0 h 6"/>
                  <a:gd name="T6" fmla="*/ 4 w 4"/>
                  <a:gd name="T7" fmla="*/ 0 h 6"/>
                  <a:gd name="T8" fmla="*/ 1 w 4"/>
                  <a:gd name="T9" fmla="*/ 0 h 6"/>
                  <a:gd name="T10" fmla="*/ 1 w 4"/>
                  <a:gd name="T11" fmla="*/ 0 h 6"/>
                  <a:gd name="T12" fmla="*/ 0 w 4"/>
                  <a:gd name="T13" fmla="*/ 0 h 6"/>
                  <a:gd name="T14" fmla="*/ 0 w 4"/>
                  <a:gd name="T15" fmla="*/ 4 h 6"/>
                  <a:gd name="T16" fmla="*/ 1 w 4"/>
                  <a:gd name="T17" fmla="*/ 4 h 6"/>
                  <a:gd name="T18" fmla="*/ 1 w 4"/>
                  <a:gd name="T19" fmla="*/ 6 h 6"/>
                  <a:gd name="T20" fmla="*/ 4 w 4"/>
                  <a:gd name="T21" fmla="*/ 6 h 6"/>
                  <a:gd name="T22" fmla="*/ 4 w 4"/>
                  <a:gd name="T23" fmla="*/ 4 h 6"/>
                  <a:gd name="T24" fmla="*/ 4 w 4"/>
                  <a:gd name="T25" fmla="*/ 4 h 6"/>
                  <a:gd name="T26" fmla="*/ 4 w 4"/>
                  <a:gd name="T27" fmla="*/ 4 h 6"/>
                  <a:gd name="T28" fmla="*/ 4 w 4"/>
                  <a:gd name="T29" fmla="*/ 4 h 6"/>
                  <a:gd name="T30" fmla="*/ 1 w 4"/>
                  <a:gd name="T31" fmla="*/ 4 h 6"/>
                  <a:gd name="T32" fmla="*/ 1 w 4"/>
                  <a:gd name="T33" fmla="*/ 0 h 6"/>
                  <a:gd name="T34" fmla="*/ 4 w 4"/>
                  <a:gd name="T35" fmla="*/ 0 h 6"/>
                  <a:gd name="T36" fmla="*/ 4 w 4"/>
                  <a:gd name="T37" fmla="*/ 4 h 6"/>
                  <a:gd name="T38" fmla="*/ 4 w 4"/>
                  <a:gd name="T3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4"/>
                    </a:moveTo>
                    <a:lnTo>
                      <a:pt x="4" y="0"/>
                    </a:lnTo>
                    <a:lnTo>
                      <a:pt x="4" y="0"/>
                    </a:lnTo>
                    <a:lnTo>
                      <a:pt x="4" y="0"/>
                    </a:lnTo>
                    <a:lnTo>
                      <a:pt x="1" y="0"/>
                    </a:lnTo>
                    <a:lnTo>
                      <a:pt x="1" y="0"/>
                    </a:lnTo>
                    <a:lnTo>
                      <a:pt x="0" y="0"/>
                    </a:lnTo>
                    <a:lnTo>
                      <a:pt x="0" y="4"/>
                    </a:lnTo>
                    <a:lnTo>
                      <a:pt x="1" y="4"/>
                    </a:lnTo>
                    <a:lnTo>
                      <a:pt x="1" y="6"/>
                    </a:lnTo>
                    <a:lnTo>
                      <a:pt x="4" y="6"/>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5" name="Freeform 654"/>
              <p:cNvSpPr>
                <a:spLocks noEditPoints="1"/>
              </p:cNvSpPr>
              <p:nvPr/>
            </p:nvSpPr>
            <p:spPr bwMode="auto">
              <a:xfrm>
                <a:off x="3530848" y="3234715"/>
                <a:ext cx="29890" cy="44835"/>
              </a:xfrm>
              <a:custGeom>
                <a:avLst/>
                <a:gdLst>
                  <a:gd name="T0" fmla="*/ 4 w 4"/>
                  <a:gd name="T1" fmla="*/ 4 h 6"/>
                  <a:gd name="T2" fmla="*/ 4 w 4"/>
                  <a:gd name="T3" fmla="*/ 0 h 6"/>
                  <a:gd name="T4" fmla="*/ 4 w 4"/>
                  <a:gd name="T5" fmla="*/ 0 h 6"/>
                  <a:gd name="T6" fmla="*/ 4 w 4"/>
                  <a:gd name="T7" fmla="*/ 0 h 6"/>
                  <a:gd name="T8" fmla="*/ 1 w 4"/>
                  <a:gd name="T9" fmla="*/ 0 h 6"/>
                  <a:gd name="T10" fmla="*/ 1 w 4"/>
                  <a:gd name="T11" fmla="*/ 0 h 6"/>
                  <a:gd name="T12" fmla="*/ 0 w 4"/>
                  <a:gd name="T13" fmla="*/ 0 h 6"/>
                  <a:gd name="T14" fmla="*/ 0 w 4"/>
                  <a:gd name="T15" fmla="*/ 4 h 6"/>
                  <a:gd name="T16" fmla="*/ 1 w 4"/>
                  <a:gd name="T17" fmla="*/ 4 h 6"/>
                  <a:gd name="T18" fmla="*/ 1 w 4"/>
                  <a:gd name="T19" fmla="*/ 6 h 6"/>
                  <a:gd name="T20" fmla="*/ 4 w 4"/>
                  <a:gd name="T21" fmla="*/ 6 h 6"/>
                  <a:gd name="T22" fmla="*/ 4 w 4"/>
                  <a:gd name="T23" fmla="*/ 4 h 6"/>
                  <a:gd name="T24" fmla="*/ 4 w 4"/>
                  <a:gd name="T25" fmla="*/ 4 h 6"/>
                  <a:gd name="T26" fmla="*/ 4 w 4"/>
                  <a:gd name="T27" fmla="*/ 4 h 6"/>
                  <a:gd name="T28" fmla="*/ 3 w 4"/>
                  <a:gd name="T29" fmla="*/ 4 h 6"/>
                  <a:gd name="T30" fmla="*/ 1 w 4"/>
                  <a:gd name="T31" fmla="*/ 4 h 6"/>
                  <a:gd name="T32" fmla="*/ 1 w 4"/>
                  <a:gd name="T33" fmla="*/ 0 h 6"/>
                  <a:gd name="T34" fmla="*/ 3 w 4"/>
                  <a:gd name="T35" fmla="*/ 0 h 6"/>
                  <a:gd name="T36" fmla="*/ 3 w 4"/>
                  <a:gd name="T37" fmla="*/ 4 h 6"/>
                  <a:gd name="T38" fmla="*/ 3 w 4"/>
                  <a:gd name="T3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4"/>
                    </a:moveTo>
                    <a:lnTo>
                      <a:pt x="4" y="0"/>
                    </a:lnTo>
                    <a:lnTo>
                      <a:pt x="4" y="0"/>
                    </a:lnTo>
                    <a:lnTo>
                      <a:pt x="4" y="0"/>
                    </a:lnTo>
                    <a:lnTo>
                      <a:pt x="1" y="0"/>
                    </a:lnTo>
                    <a:lnTo>
                      <a:pt x="1" y="0"/>
                    </a:lnTo>
                    <a:lnTo>
                      <a:pt x="0" y="0"/>
                    </a:lnTo>
                    <a:lnTo>
                      <a:pt x="0" y="4"/>
                    </a:lnTo>
                    <a:lnTo>
                      <a:pt x="1" y="4"/>
                    </a:lnTo>
                    <a:lnTo>
                      <a:pt x="1" y="6"/>
                    </a:lnTo>
                    <a:lnTo>
                      <a:pt x="4" y="6"/>
                    </a:lnTo>
                    <a:lnTo>
                      <a:pt x="4"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6" name="Freeform 655"/>
              <p:cNvSpPr>
                <a:spLocks noEditPoints="1"/>
              </p:cNvSpPr>
              <p:nvPr/>
            </p:nvSpPr>
            <p:spPr bwMode="auto">
              <a:xfrm>
                <a:off x="3575683" y="3234715"/>
                <a:ext cx="22418" cy="44835"/>
              </a:xfrm>
              <a:custGeom>
                <a:avLst/>
                <a:gdLst>
                  <a:gd name="T0" fmla="*/ 3 w 3"/>
                  <a:gd name="T1" fmla="*/ 4 h 6"/>
                  <a:gd name="T2" fmla="*/ 3 w 3"/>
                  <a:gd name="T3" fmla="*/ 0 h 6"/>
                  <a:gd name="T4" fmla="*/ 2 w 3"/>
                  <a:gd name="T5" fmla="*/ 0 h 6"/>
                  <a:gd name="T6" fmla="*/ 2 w 3"/>
                  <a:gd name="T7" fmla="*/ 0 h 6"/>
                  <a:gd name="T8" fmla="*/ 0 w 3"/>
                  <a:gd name="T9" fmla="*/ 0 h 6"/>
                  <a:gd name="T10" fmla="*/ 0 w 3"/>
                  <a:gd name="T11" fmla="*/ 0 h 6"/>
                  <a:gd name="T12" fmla="*/ 0 w 3"/>
                  <a:gd name="T13" fmla="*/ 0 h 6"/>
                  <a:gd name="T14" fmla="*/ 0 w 3"/>
                  <a:gd name="T15" fmla="*/ 4 h 6"/>
                  <a:gd name="T16" fmla="*/ 0 w 3"/>
                  <a:gd name="T17" fmla="*/ 4 h 6"/>
                  <a:gd name="T18" fmla="*/ 0 w 3"/>
                  <a:gd name="T19" fmla="*/ 6 h 6"/>
                  <a:gd name="T20" fmla="*/ 2 w 3"/>
                  <a:gd name="T21" fmla="*/ 6 h 6"/>
                  <a:gd name="T22" fmla="*/ 2 w 3"/>
                  <a:gd name="T23" fmla="*/ 4 h 6"/>
                  <a:gd name="T24" fmla="*/ 3 w 3"/>
                  <a:gd name="T25" fmla="*/ 4 h 6"/>
                  <a:gd name="T26" fmla="*/ 3 w 3"/>
                  <a:gd name="T27" fmla="*/ 4 h 6"/>
                  <a:gd name="T28" fmla="*/ 2 w 3"/>
                  <a:gd name="T29" fmla="*/ 4 h 6"/>
                  <a:gd name="T30" fmla="*/ 0 w 3"/>
                  <a:gd name="T31" fmla="*/ 4 h 6"/>
                  <a:gd name="T32" fmla="*/ 0 w 3"/>
                  <a:gd name="T33" fmla="*/ 0 h 6"/>
                  <a:gd name="T34" fmla="*/ 2 w 3"/>
                  <a:gd name="T35" fmla="*/ 0 h 6"/>
                  <a:gd name="T36" fmla="*/ 2 w 3"/>
                  <a:gd name="T37" fmla="*/ 4 h 6"/>
                  <a:gd name="T38" fmla="*/ 2 w 3"/>
                  <a:gd name="T39"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4"/>
                    </a:moveTo>
                    <a:lnTo>
                      <a:pt x="3" y="0"/>
                    </a:lnTo>
                    <a:lnTo>
                      <a:pt x="2" y="0"/>
                    </a:lnTo>
                    <a:lnTo>
                      <a:pt x="2" y="0"/>
                    </a:lnTo>
                    <a:lnTo>
                      <a:pt x="0" y="0"/>
                    </a:lnTo>
                    <a:lnTo>
                      <a:pt x="0" y="0"/>
                    </a:lnTo>
                    <a:lnTo>
                      <a:pt x="0" y="0"/>
                    </a:lnTo>
                    <a:lnTo>
                      <a:pt x="0" y="4"/>
                    </a:lnTo>
                    <a:lnTo>
                      <a:pt x="0" y="4"/>
                    </a:lnTo>
                    <a:lnTo>
                      <a:pt x="0" y="6"/>
                    </a:lnTo>
                    <a:lnTo>
                      <a:pt x="2" y="6"/>
                    </a:lnTo>
                    <a:lnTo>
                      <a:pt x="2" y="4"/>
                    </a:lnTo>
                    <a:lnTo>
                      <a:pt x="3" y="4"/>
                    </a:lnTo>
                    <a:lnTo>
                      <a:pt x="3" y="4"/>
                    </a:lnTo>
                    <a:close/>
                    <a:moveTo>
                      <a:pt x="2" y="4"/>
                    </a:moveTo>
                    <a:lnTo>
                      <a:pt x="0" y="4"/>
                    </a:lnTo>
                    <a:lnTo>
                      <a:pt x="0" y="0"/>
                    </a:lnTo>
                    <a:lnTo>
                      <a:pt x="2" y="0"/>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7" name="Freeform 656"/>
              <p:cNvSpPr>
                <a:spLocks/>
              </p:cNvSpPr>
              <p:nvPr/>
            </p:nvSpPr>
            <p:spPr bwMode="auto">
              <a:xfrm>
                <a:off x="3149750" y="3309440"/>
                <a:ext cx="29890" cy="37363"/>
              </a:xfrm>
              <a:custGeom>
                <a:avLst/>
                <a:gdLst>
                  <a:gd name="T0" fmla="*/ 4 w 4"/>
                  <a:gd name="T1" fmla="*/ 5 h 5"/>
                  <a:gd name="T2" fmla="*/ 4 w 4"/>
                  <a:gd name="T3" fmla="*/ 5 h 5"/>
                  <a:gd name="T4" fmla="*/ 2 w 4"/>
                  <a:gd name="T5" fmla="*/ 5 h 5"/>
                  <a:gd name="T6" fmla="*/ 2 w 4"/>
                  <a:gd name="T7" fmla="*/ 4 h 5"/>
                  <a:gd name="T8" fmla="*/ 2 w 4"/>
                  <a:gd name="T9" fmla="*/ 4 h 5"/>
                  <a:gd name="T10" fmla="*/ 2 w 4"/>
                  <a:gd name="T11" fmla="*/ 3 h 5"/>
                  <a:gd name="T12" fmla="*/ 3 w 4"/>
                  <a:gd name="T13" fmla="*/ 3 h 5"/>
                  <a:gd name="T14" fmla="*/ 3 w 4"/>
                  <a:gd name="T15" fmla="*/ 3 h 5"/>
                  <a:gd name="T16" fmla="*/ 4 w 4"/>
                  <a:gd name="T17" fmla="*/ 3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2 h 5"/>
                  <a:gd name="T32" fmla="*/ 1 w 4"/>
                  <a:gd name="T33" fmla="*/ 2 h 5"/>
                  <a:gd name="T34" fmla="*/ 1 w 4"/>
                  <a:gd name="T35" fmla="*/ 1 h 5"/>
                  <a:gd name="T36" fmla="*/ 3 w 4"/>
                  <a:gd name="T37" fmla="*/ 1 h 5"/>
                  <a:gd name="T38" fmla="*/ 3 w 4"/>
                  <a:gd name="T39" fmla="*/ 3 h 5"/>
                  <a:gd name="T40" fmla="*/ 2 w 4"/>
                  <a:gd name="T41" fmla="*/ 3 h 5"/>
                  <a:gd name="T42" fmla="*/ 2 w 4"/>
                  <a:gd name="T43" fmla="*/ 3 h 5"/>
                  <a:gd name="T44" fmla="*/ 2 w 4"/>
                  <a:gd name="T45" fmla="*/ 3 h 5"/>
                  <a:gd name="T46" fmla="*/ 2 w 4"/>
                  <a:gd name="T47" fmla="*/ 4 h 5"/>
                  <a:gd name="T48" fmla="*/ 1 w 4"/>
                  <a:gd name="T49" fmla="*/ 4 h 5"/>
                  <a:gd name="T50" fmla="*/ 1 w 4"/>
                  <a:gd name="T51" fmla="*/ 5 h 5"/>
                  <a:gd name="T52" fmla="*/ 0 w 4"/>
                  <a:gd name="T53" fmla="*/ 5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5"/>
                    </a:lnTo>
                    <a:lnTo>
                      <a:pt x="2" y="5"/>
                    </a:lnTo>
                    <a:lnTo>
                      <a:pt x="2" y="4"/>
                    </a:lnTo>
                    <a:lnTo>
                      <a:pt x="2" y="4"/>
                    </a:lnTo>
                    <a:lnTo>
                      <a:pt x="2" y="3"/>
                    </a:lnTo>
                    <a:lnTo>
                      <a:pt x="3" y="3"/>
                    </a:lnTo>
                    <a:lnTo>
                      <a:pt x="3" y="3"/>
                    </a:lnTo>
                    <a:lnTo>
                      <a:pt x="4" y="3"/>
                    </a:lnTo>
                    <a:lnTo>
                      <a:pt x="4" y="1"/>
                    </a:lnTo>
                    <a:lnTo>
                      <a:pt x="3" y="1"/>
                    </a:lnTo>
                    <a:lnTo>
                      <a:pt x="3" y="0"/>
                    </a:lnTo>
                    <a:lnTo>
                      <a:pt x="1" y="0"/>
                    </a:lnTo>
                    <a:lnTo>
                      <a:pt x="1" y="1"/>
                    </a:lnTo>
                    <a:lnTo>
                      <a:pt x="0" y="1"/>
                    </a:lnTo>
                    <a:lnTo>
                      <a:pt x="0" y="2"/>
                    </a:lnTo>
                    <a:lnTo>
                      <a:pt x="1" y="2"/>
                    </a:lnTo>
                    <a:lnTo>
                      <a:pt x="1" y="1"/>
                    </a:lnTo>
                    <a:lnTo>
                      <a:pt x="3" y="1"/>
                    </a:lnTo>
                    <a:lnTo>
                      <a:pt x="3" y="3"/>
                    </a:lnTo>
                    <a:lnTo>
                      <a:pt x="2" y="3"/>
                    </a:lnTo>
                    <a:lnTo>
                      <a:pt x="2" y="3"/>
                    </a:lnTo>
                    <a:lnTo>
                      <a:pt x="2" y="3"/>
                    </a:lnTo>
                    <a:lnTo>
                      <a:pt x="2" y="4"/>
                    </a:lnTo>
                    <a:lnTo>
                      <a:pt x="1" y="4"/>
                    </a:lnTo>
                    <a:lnTo>
                      <a:pt x="1" y="5"/>
                    </a:lnTo>
                    <a:lnTo>
                      <a:pt x="0" y="5"/>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8" name="Freeform 657"/>
              <p:cNvSpPr>
                <a:spLocks noEditPoints="1"/>
              </p:cNvSpPr>
              <p:nvPr/>
            </p:nvSpPr>
            <p:spPr bwMode="auto">
              <a:xfrm>
                <a:off x="3239420" y="3309440"/>
                <a:ext cx="44835" cy="37363"/>
              </a:xfrm>
              <a:custGeom>
                <a:avLst/>
                <a:gdLst>
                  <a:gd name="T0" fmla="*/ 6 w 6"/>
                  <a:gd name="T1" fmla="*/ 3 h 5"/>
                  <a:gd name="T2" fmla="*/ 5 w 6"/>
                  <a:gd name="T3" fmla="*/ 3 h 5"/>
                  <a:gd name="T4" fmla="*/ 4 w 6"/>
                  <a:gd name="T5" fmla="*/ 2 h 5"/>
                  <a:gd name="T6" fmla="*/ 4 w 6"/>
                  <a:gd name="T7" fmla="*/ 1 h 5"/>
                  <a:gd name="T8" fmla="*/ 5 w 6"/>
                  <a:gd name="T9" fmla="*/ 0 h 5"/>
                  <a:gd name="T10" fmla="*/ 6 w 6"/>
                  <a:gd name="T11" fmla="*/ 0 h 5"/>
                  <a:gd name="T12" fmla="*/ 5 w 6"/>
                  <a:gd name="T13" fmla="*/ 0 h 5"/>
                  <a:gd name="T14" fmla="*/ 4 w 6"/>
                  <a:gd name="T15" fmla="*/ 1 h 5"/>
                  <a:gd name="T16" fmla="*/ 4 w 6"/>
                  <a:gd name="T17" fmla="*/ 2 h 5"/>
                  <a:gd name="T18" fmla="*/ 3 w 6"/>
                  <a:gd name="T19" fmla="*/ 0 h 5"/>
                  <a:gd name="T20" fmla="*/ 2 w 6"/>
                  <a:gd name="T21" fmla="*/ 0 h 5"/>
                  <a:gd name="T22" fmla="*/ 1 w 6"/>
                  <a:gd name="T23" fmla="*/ 0 h 5"/>
                  <a:gd name="T24" fmla="*/ 0 w 6"/>
                  <a:gd name="T25" fmla="*/ 2 h 5"/>
                  <a:gd name="T26" fmla="*/ 1 w 6"/>
                  <a:gd name="T27" fmla="*/ 3 h 5"/>
                  <a:gd name="T28" fmla="*/ 2 w 6"/>
                  <a:gd name="T29" fmla="*/ 3 h 5"/>
                  <a:gd name="T30" fmla="*/ 1 w 6"/>
                  <a:gd name="T31" fmla="*/ 4 h 5"/>
                  <a:gd name="T32" fmla="*/ 1 w 6"/>
                  <a:gd name="T33" fmla="*/ 5 h 5"/>
                  <a:gd name="T34" fmla="*/ 0 w 6"/>
                  <a:gd name="T35" fmla="*/ 5 h 5"/>
                  <a:gd name="T36" fmla="*/ 1 w 6"/>
                  <a:gd name="T37" fmla="*/ 5 h 5"/>
                  <a:gd name="T38" fmla="*/ 1 w 6"/>
                  <a:gd name="T39" fmla="*/ 4 h 5"/>
                  <a:gd name="T40" fmla="*/ 2 w 6"/>
                  <a:gd name="T41" fmla="*/ 3 h 5"/>
                  <a:gd name="T42" fmla="*/ 3 w 6"/>
                  <a:gd name="T43" fmla="*/ 5 h 5"/>
                  <a:gd name="T44" fmla="*/ 4 w 6"/>
                  <a:gd name="T45" fmla="*/ 5 h 5"/>
                  <a:gd name="T46" fmla="*/ 5 w 6"/>
                  <a:gd name="T47" fmla="*/ 5 h 5"/>
                  <a:gd name="T48" fmla="*/ 6 w 6"/>
                  <a:gd name="T49" fmla="*/ 5 h 5"/>
                  <a:gd name="T50" fmla="*/ 3 w 6"/>
                  <a:gd name="T51" fmla="*/ 3 h 5"/>
                  <a:gd name="T52" fmla="*/ 4 w 6"/>
                  <a:gd name="T53" fmla="*/ 3 h 5"/>
                  <a:gd name="T54" fmla="*/ 4 w 6"/>
                  <a:gd name="T55" fmla="*/ 3 h 5"/>
                  <a:gd name="T56" fmla="*/ 1 w 6"/>
                  <a:gd name="T57" fmla="*/ 2 h 5"/>
                  <a:gd name="T58" fmla="*/ 2 w 6"/>
                  <a:gd name="T59" fmla="*/ 0 h 5"/>
                  <a:gd name="T60" fmla="*/ 2 w 6"/>
                  <a:gd name="T61" fmla="*/ 2 h 5"/>
                  <a:gd name="T62" fmla="*/ 4 w 6"/>
                  <a:gd name="T63" fmla="*/ 5 h 5"/>
                  <a:gd name="T64" fmla="*/ 5 w 6"/>
                  <a:gd name="T65" fmla="*/ 3 h 5"/>
                  <a:gd name="T66" fmla="*/ 5 w 6"/>
                  <a:gd name="T67" fmla="*/ 5 h 5"/>
                  <a:gd name="T68" fmla="*/ 2 w 6"/>
                  <a:gd name="T69" fmla="*/ 3 h 5"/>
                  <a:gd name="T70" fmla="*/ 3 w 6"/>
                  <a:gd name="T71" fmla="*/ 2 h 5"/>
                  <a:gd name="T72" fmla="*/ 3 w 6"/>
                  <a:gd name="T73"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5">
                    <a:moveTo>
                      <a:pt x="6" y="5"/>
                    </a:moveTo>
                    <a:lnTo>
                      <a:pt x="6" y="3"/>
                    </a:lnTo>
                    <a:lnTo>
                      <a:pt x="5" y="3"/>
                    </a:lnTo>
                    <a:lnTo>
                      <a:pt x="5" y="3"/>
                    </a:lnTo>
                    <a:lnTo>
                      <a:pt x="4" y="3"/>
                    </a:lnTo>
                    <a:lnTo>
                      <a:pt x="4" y="2"/>
                    </a:lnTo>
                    <a:lnTo>
                      <a:pt x="4" y="2"/>
                    </a:lnTo>
                    <a:lnTo>
                      <a:pt x="4" y="1"/>
                    </a:lnTo>
                    <a:lnTo>
                      <a:pt x="5" y="1"/>
                    </a:lnTo>
                    <a:lnTo>
                      <a:pt x="5" y="0"/>
                    </a:lnTo>
                    <a:lnTo>
                      <a:pt x="6" y="0"/>
                    </a:lnTo>
                    <a:lnTo>
                      <a:pt x="6" y="0"/>
                    </a:lnTo>
                    <a:lnTo>
                      <a:pt x="5" y="0"/>
                    </a:lnTo>
                    <a:lnTo>
                      <a:pt x="5" y="0"/>
                    </a:lnTo>
                    <a:lnTo>
                      <a:pt x="4" y="0"/>
                    </a:lnTo>
                    <a:lnTo>
                      <a:pt x="4" y="1"/>
                    </a:lnTo>
                    <a:lnTo>
                      <a:pt x="4" y="1"/>
                    </a:lnTo>
                    <a:lnTo>
                      <a:pt x="4" y="2"/>
                    </a:lnTo>
                    <a:lnTo>
                      <a:pt x="3" y="2"/>
                    </a:lnTo>
                    <a:lnTo>
                      <a:pt x="3" y="0"/>
                    </a:lnTo>
                    <a:lnTo>
                      <a:pt x="2" y="0"/>
                    </a:lnTo>
                    <a:lnTo>
                      <a:pt x="2" y="0"/>
                    </a:lnTo>
                    <a:lnTo>
                      <a:pt x="1" y="0"/>
                    </a:lnTo>
                    <a:lnTo>
                      <a:pt x="1" y="0"/>
                    </a:lnTo>
                    <a:lnTo>
                      <a:pt x="0" y="0"/>
                    </a:lnTo>
                    <a:lnTo>
                      <a:pt x="0" y="2"/>
                    </a:lnTo>
                    <a:lnTo>
                      <a:pt x="1" y="2"/>
                    </a:lnTo>
                    <a:lnTo>
                      <a:pt x="1" y="3"/>
                    </a:lnTo>
                    <a:lnTo>
                      <a:pt x="2" y="3"/>
                    </a:lnTo>
                    <a:lnTo>
                      <a:pt x="2" y="3"/>
                    </a:lnTo>
                    <a:lnTo>
                      <a:pt x="1" y="3"/>
                    </a:lnTo>
                    <a:lnTo>
                      <a:pt x="1" y="4"/>
                    </a:lnTo>
                    <a:lnTo>
                      <a:pt x="1" y="4"/>
                    </a:lnTo>
                    <a:lnTo>
                      <a:pt x="1" y="5"/>
                    </a:lnTo>
                    <a:lnTo>
                      <a:pt x="0" y="5"/>
                    </a:lnTo>
                    <a:lnTo>
                      <a:pt x="0" y="5"/>
                    </a:lnTo>
                    <a:lnTo>
                      <a:pt x="1" y="5"/>
                    </a:lnTo>
                    <a:lnTo>
                      <a:pt x="1" y="5"/>
                    </a:lnTo>
                    <a:lnTo>
                      <a:pt x="1" y="5"/>
                    </a:lnTo>
                    <a:lnTo>
                      <a:pt x="1" y="4"/>
                    </a:lnTo>
                    <a:lnTo>
                      <a:pt x="2" y="4"/>
                    </a:lnTo>
                    <a:lnTo>
                      <a:pt x="2" y="3"/>
                    </a:lnTo>
                    <a:lnTo>
                      <a:pt x="3" y="3"/>
                    </a:lnTo>
                    <a:lnTo>
                      <a:pt x="3" y="5"/>
                    </a:lnTo>
                    <a:lnTo>
                      <a:pt x="4" y="5"/>
                    </a:lnTo>
                    <a:lnTo>
                      <a:pt x="4" y="5"/>
                    </a:lnTo>
                    <a:lnTo>
                      <a:pt x="5" y="5"/>
                    </a:lnTo>
                    <a:lnTo>
                      <a:pt x="5" y="5"/>
                    </a:lnTo>
                    <a:lnTo>
                      <a:pt x="6" y="5"/>
                    </a:lnTo>
                    <a:lnTo>
                      <a:pt x="6" y="5"/>
                    </a:lnTo>
                    <a:close/>
                    <a:moveTo>
                      <a:pt x="4" y="3"/>
                    </a:moveTo>
                    <a:lnTo>
                      <a:pt x="3" y="3"/>
                    </a:lnTo>
                    <a:lnTo>
                      <a:pt x="3" y="3"/>
                    </a:lnTo>
                    <a:lnTo>
                      <a:pt x="4" y="3"/>
                    </a:lnTo>
                    <a:lnTo>
                      <a:pt x="4" y="3"/>
                    </a:lnTo>
                    <a:lnTo>
                      <a:pt x="4" y="3"/>
                    </a:lnTo>
                    <a:close/>
                    <a:moveTo>
                      <a:pt x="2" y="2"/>
                    </a:moveTo>
                    <a:lnTo>
                      <a:pt x="1" y="2"/>
                    </a:lnTo>
                    <a:lnTo>
                      <a:pt x="1" y="0"/>
                    </a:lnTo>
                    <a:lnTo>
                      <a:pt x="2" y="0"/>
                    </a:lnTo>
                    <a:lnTo>
                      <a:pt x="2" y="2"/>
                    </a:lnTo>
                    <a:lnTo>
                      <a:pt x="2" y="2"/>
                    </a:lnTo>
                    <a:close/>
                    <a:moveTo>
                      <a:pt x="5" y="5"/>
                    </a:moveTo>
                    <a:lnTo>
                      <a:pt x="4" y="5"/>
                    </a:lnTo>
                    <a:lnTo>
                      <a:pt x="4" y="3"/>
                    </a:lnTo>
                    <a:lnTo>
                      <a:pt x="5" y="3"/>
                    </a:lnTo>
                    <a:lnTo>
                      <a:pt x="5" y="5"/>
                    </a:lnTo>
                    <a:lnTo>
                      <a:pt x="5"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19" name="Freeform 658"/>
              <p:cNvSpPr>
                <a:spLocks/>
              </p:cNvSpPr>
              <p:nvPr/>
            </p:nvSpPr>
            <p:spPr bwMode="auto">
              <a:xfrm>
                <a:off x="3381398" y="3309440"/>
                <a:ext cx="29890" cy="37363"/>
              </a:xfrm>
              <a:custGeom>
                <a:avLst/>
                <a:gdLst>
                  <a:gd name="T0" fmla="*/ 4 w 4"/>
                  <a:gd name="T1" fmla="*/ 5 h 5"/>
                  <a:gd name="T2" fmla="*/ 4 w 4"/>
                  <a:gd name="T3" fmla="*/ 3 h 5"/>
                  <a:gd name="T4" fmla="*/ 2 w 4"/>
                  <a:gd name="T5" fmla="*/ 3 h 5"/>
                  <a:gd name="T6" fmla="*/ 2 w 4"/>
                  <a:gd name="T7" fmla="*/ 2 h 5"/>
                  <a:gd name="T8" fmla="*/ 0 w 4"/>
                  <a:gd name="T9" fmla="*/ 2 h 5"/>
                  <a:gd name="T10" fmla="*/ 0 w 4"/>
                  <a:gd name="T11" fmla="*/ 1 h 5"/>
                  <a:gd name="T12" fmla="*/ 4 w 4"/>
                  <a:gd name="T13" fmla="*/ 1 h 5"/>
                  <a:gd name="T14" fmla="*/ 4 w 4"/>
                  <a:gd name="T15" fmla="*/ 0 h 5"/>
                  <a:gd name="T16" fmla="*/ 0 w 4"/>
                  <a:gd name="T17" fmla="*/ 0 h 5"/>
                  <a:gd name="T18" fmla="*/ 0 w 4"/>
                  <a:gd name="T19" fmla="*/ 3 h 5"/>
                  <a:gd name="T20" fmla="*/ 2 w 4"/>
                  <a:gd name="T21" fmla="*/ 3 h 5"/>
                  <a:gd name="T22" fmla="*/ 2 w 4"/>
                  <a:gd name="T23" fmla="*/ 5 h 5"/>
                  <a:gd name="T24" fmla="*/ 0 w 4"/>
                  <a:gd name="T25" fmla="*/ 5 h 5"/>
                  <a:gd name="T26" fmla="*/ 0 w 4"/>
                  <a:gd name="T27" fmla="*/ 4 h 5"/>
                  <a:gd name="T28" fmla="*/ 0 w 4"/>
                  <a:gd name="T29" fmla="*/ 4 h 5"/>
                  <a:gd name="T30" fmla="*/ 0 w 4"/>
                  <a:gd name="T31" fmla="*/ 5 h 5"/>
                  <a:gd name="T32" fmla="*/ 0 w 4"/>
                  <a:gd name="T33" fmla="*/ 5 h 5"/>
                  <a:gd name="T34" fmla="*/ 0 w 4"/>
                  <a:gd name="T35" fmla="*/ 5 h 5"/>
                  <a:gd name="T36" fmla="*/ 2 w 4"/>
                  <a:gd name="T37" fmla="*/ 5 h 5"/>
                  <a:gd name="T38" fmla="*/ 2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3"/>
                    </a:lnTo>
                    <a:lnTo>
                      <a:pt x="2" y="3"/>
                    </a:lnTo>
                    <a:lnTo>
                      <a:pt x="2" y="2"/>
                    </a:lnTo>
                    <a:lnTo>
                      <a:pt x="0" y="2"/>
                    </a:lnTo>
                    <a:lnTo>
                      <a:pt x="0" y="1"/>
                    </a:lnTo>
                    <a:lnTo>
                      <a:pt x="4" y="1"/>
                    </a:lnTo>
                    <a:lnTo>
                      <a:pt x="4" y="0"/>
                    </a:lnTo>
                    <a:lnTo>
                      <a:pt x="0" y="0"/>
                    </a:lnTo>
                    <a:lnTo>
                      <a:pt x="0" y="3"/>
                    </a:lnTo>
                    <a:lnTo>
                      <a:pt x="2" y="3"/>
                    </a:lnTo>
                    <a:lnTo>
                      <a:pt x="2" y="5"/>
                    </a:lnTo>
                    <a:lnTo>
                      <a:pt x="0" y="5"/>
                    </a:lnTo>
                    <a:lnTo>
                      <a:pt x="0" y="4"/>
                    </a:lnTo>
                    <a:lnTo>
                      <a:pt x="0" y="4"/>
                    </a:lnTo>
                    <a:lnTo>
                      <a:pt x="0" y="5"/>
                    </a:lnTo>
                    <a:lnTo>
                      <a:pt x="0" y="5"/>
                    </a:lnTo>
                    <a:lnTo>
                      <a:pt x="0" y="5"/>
                    </a:lnTo>
                    <a:lnTo>
                      <a:pt x="2" y="5"/>
                    </a:lnTo>
                    <a:lnTo>
                      <a:pt x="2"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0" name="Freeform 659"/>
              <p:cNvSpPr>
                <a:spLocks/>
              </p:cNvSpPr>
              <p:nvPr/>
            </p:nvSpPr>
            <p:spPr bwMode="auto">
              <a:xfrm>
                <a:off x="3418761" y="3309440"/>
                <a:ext cx="14945" cy="37363"/>
              </a:xfrm>
              <a:custGeom>
                <a:avLst/>
                <a:gdLst>
                  <a:gd name="T0" fmla="*/ 2 w 2"/>
                  <a:gd name="T1" fmla="*/ 5 h 5"/>
                  <a:gd name="T2" fmla="*/ 2 w 2"/>
                  <a:gd name="T3" fmla="*/ 0 h 5"/>
                  <a:gd name="T4" fmla="*/ 1 w 2"/>
                  <a:gd name="T5" fmla="*/ 0 h 5"/>
                  <a:gd name="T6" fmla="*/ 1 w 2"/>
                  <a:gd name="T7" fmla="*/ 1 h 5"/>
                  <a:gd name="T8" fmla="*/ 0 w 2"/>
                  <a:gd name="T9" fmla="*/ 1 h 5"/>
                  <a:gd name="T10" fmla="*/ 0 w 2"/>
                  <a:gd name="T11" fmla="*/ 2 h 5"/>
                  <a:gd name="T12" fmla="*/ 0 w 2"/>
                  <a:gd name="T13" fmla="*/ 2 h 5"/>
                  <a:gd name="T14" fmla="*/ 0 w 2"/>
                  <a:gd name="T15" fmla="*/ 3 h 5"/>
                  <a:gd name="T16" fmla="*/ 0 w 2"/>
                  <a:gd name="T17" fmla="*/ 3 h 5"/>
                  <a:gd name="T18" fmla="*/ 0 w 2"/>
                  <a:gd name="T19" fmla="*/ 2 h 5"/>
                  <a:gd name="T20" fmla="*/ 1 w 2"/>
                  <a:gd name="T21" fmla="*/ 2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1"/>
                    </a:lnTo>
                    <a:lnTo>
                      <a:pt x="0" y="1"/>
                    </a:lnTo>
                    <a:lnTo>
                      <a:pt x="0" y="2"/>
                    </a:lnTo>
                    <a:lnTo>
                      <a:pt x="0" y="2"/>
                    </a:lnTo>
                    <a:lnTo>
                      <a:pt x="0" y="3"/>
                    </a:lnTo>
                    <a:lnTo>
                      <a:pt x="0" y="3"/>
                    </a:lnTo>
                    <a:lnTo>
                      <a:pt x="0" y="2"/>
                    </a:lnTo>
                    <a:lnTo>
                      <a:pt x="1" y="2"/>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1" name="Freeform 660"/>
              <p:cNvSpPr>
                <a:spLocks/>
              </p:cNvSpPr>
              <p:nvPr/>
            </p:nvSpPr>
            <p:spPr bwMode="auto">
              <a:xfrm>
                <a:off x="3441178" y="3346803"/>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2" name="Freeform 661"/>
              <p:cNvSpPr>
                <a:spLocks noEditPoints="1"/>
              </p:cNvSpPr>
              <p:nvPr/>
            </p:nvSpPr>
            <p:spPr bwMode="auto">
              <a:xfrm>
                <a:off x="3456123" y="3309440"/>
                <a:ext cx="37363" cy="37363"/>
              </a:xfrm>
              <a:custGeom>
                <a:avLst/>
                <a:gdLst>
                  <a:gd name="T0" fmla="*/ 5 w 5"/>
                  <a:gd name="T1" fmla="*/ 4 h 5"/>
                  <a:gd name="T2" fmla="*/ 5 w 5"/>
                  <a:gd name="T3" fmla="*/ 3 h 5"/>
                  <a:gd name="T4" fmla="*/ 4 w 5"/>
                  <a:gd name="T5" fmla="*/ 3 h 5"/>
                  <a:gd name="T6" fmla="*/ 4 w 5"/>
                  <a:gd name="T7" fmla="*/ 0 h 5"/>
                  <a:gd name="T8" fmla="*/ 3 w 5"/>
                  <a:gd name="T9" fmla="*/ 0 h 5"/>
                  <a:gd name="T10" fmla="*/ 3 w 5"/>
                  <a:gd name="T11" fmla="*/ 1 h 5"/>
                  <a:gd name="T12" fmla="*/ 2 w 5"/>
                  <a:gd name="T13" fmla="*/ 1 h 5"/>
                  <a:gd name="T14" fmla="*/ 2 w 5"/>
                  <a:gd name="T15" fmla="*/ 2 h 5"/>
                  <a:gd name="T16" fmla="*/ 2 w 5"/>
                  <a:gd name="T17" fmla="*/ 2 h 5"/>
                  <a:gd name="T18" fmla="*/ 2 w 5"/>
                  <a:gd name="T19" fmla="*/ 3 h 5"/>
                  <a:gd name="T20" fmla="*/ 1 w 5"/>
                  <a:gd name="T21" fmla="*/ 3 h 5"/>
                  <a:gd name="T22" fmla="*/ 1 w 5"/>
                  <a:gd name="T23" fmla="*/ 3 h 5"/>
                  <a:gd name="T24" fmla="*/ 0 w 5"/>
                  <a:gd name="T25" fmla="*/ 3 h 5"/>
                  <a:gd name="T26" fmla="*/ 0 w 5"/>
                  <a:gd name="T27" fmla="*/ 4 h 5"/>
                  <a:gd name="T28" fmla="*/ 3 w 5"/>
                  <a:gd name="T29" fmla="*/ 4 h 5"/>
                  <a:gd name="T30" fmla="*/ 3 w 5"/>
                  <a:gd name="T31" fmla="*/ 5 h 5"/>
                  <a:gd name="T32" fmla="*/ 4 w 5"/>
                  <a:gd name="T33" fmla="*/ 5 h 5"/>
                  <a:gd name="T34" fmla="*/ 4 w 5"/>
                  <a:gd name="T35" fmla="*/ 4 h 5"/>
                  <a:gd name="T36" fmla="*/ 5 w 5"/>
                  <a:gd name="T37" fmla="*/ 4 h 5"/>
                  <a:gd name="T38" fmla="*/ 5 w 5"/>
                  <a:gd name="T39" fmla="*/ 4 h 5"/>
                  <a:gd name="T40" fmla="*/ 3 w 5"/>
                  <a:gd name="T41" fmla="*/ 3 h 5"/>
                  <a:gd name="T42" fmla="*/ 2 w 5"/>
                  <a:gd name="T43" fmla="*/ 3 h 5"/>
                  <a:gd name="T44" fmla="*/ 2 w 5"/>
                  <a:gd name="T45" fmla="*/ 3 h 5"/>
                  <a:gd name="T46" fmla="*/ 2 w 5"/>
                  <a:gd name="T47" fmla="*/ 3 h 5"/>
                  <a:gd name="T48" fmla="*/ 2 w 5"/>
                  <a:gd name="T49" fmla="*/ 2 h 5"/>
                  <a:gd name="T50" fmla="*/ 3 w 5"/>
                  <a:gd name="T51" fmla="*/ 2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3" y="0"/>
                    </a:lnTo>
                    <a:lnTo>
                      <a:pt x="3" y="1"/>
                    </a:lnTo>
                    <a:lnTo>
                      <a:pt x="2" y="1"/>
                    </a:lnTo>
                    <a:lnTo>
                      <a:pt x="2" y="2"/>
                    </a:lnTo>
                    <a:lnTo>
                      <a:pt x="2" y="2"/>
                    </a:lnTo>
                    <a:lnTo>
                      <a:pt x="2" y="3"/>
                    </a:lnTo>
                    <a:lnTo>
                      <a:pt x="1" y="3"/>
                    </a:lnTo>
                    <a:lnTo>
                      <a:pt x="1" y="3"/>
                    </a:lnTo>
                    <a:lnTo>
                      <a:pt x="0" y="3"/>
                    </a:lnTo>
                    <a:lnTo>
                      <a:pt x="0" y="4"/>
                    </a:lnTo>
                    <a:lnTo>
                      <a:pt x="3" y="4"/>
                    </a:lnTo>
                    <a:lnTo>
                      <a:pt x="3" y="5"/>
                    </a:lnTo>
                    <a:lnTo>
                      <a:pt x="4" y="5"/>
                    </a:lnTo>
                    <a:lnTo>
                      <a:pt x="4" y="4"/>
                    </a:lnTo>
                    <a:lnTo>
                      <a:pt x="5" y="4"/>
                    </a:lnTo>
                    <a:lnTo>
                      <a:pt x="5" y="4"/>
                    </a:lnTo>
                    <a:close/>
                    <a:moveTo>
                      <a:pt x="3" y="3"/>
                    </a:moveTo>
                    <a:lnTo>
                      <a:pt x="2" y="3"/>
                    </a:lnTo>
                    <a:lnTo>
                      <a:pt x="2" y="3"/>
                    </a:ln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3" name="Freeform 662"/>
              <p:cNvSpPr>
                <a:spLocks noEditPoints="1"/>
              </p:cNvSpPr>
              <p:nvPr/>
            </p:nvSpPr>
            <p:spPr bwMode="auto">
              <a:xfrm>
                <a:off x="3500958" y="3309440"/>
                <a:ext cx="37363" cy="37363"/>
              </a:xfrm>
              <a:custGeom>
                <a:avLst/>
                <a:gdLst>
                  <a:gd name="T0" fmla="*/ 5 w 5"/>
                  <a:gd name="T1" fmla="*/ 4 h 5"/>
                  <a:gd name="T2" fmla="*/ 5 w 5"/>
                  <a:gd name="T3" fmla="*/ 3 h 5"/>
                  <a:gd name="T4" fmla="*/ 4 w 5"/>
                  <a:gd name="T5" fmla="*/ 3 h 5"/>
                  <a:gd name="T6" fmla="*/ 4 w 5"/>
                  <a:gd name="T7" fmla="*/ 0 h 5"/>
                  <a:gd name="T8" fmla="*/ 3 w 5"/>
                  <a:gd name="T9" fmla="*/ 0 h 5"/>
                  <a:gd name="T10" fmla="*/ 3 w 5"/>
                  <a:gd name="T11" fmla="*/ 1 h 5"/>
                  <a:gd name="T12" fmla="*/ 2 w 5"/>
                  <a:gd name="T13" fmla="*/ 1 h 5"/>
                  <a:gd name="T14" fmla="*/ 2 w 5"/>
                  <a:gd name="T15" fmla="*/ 2 h 5"/>
                  <a:gd name="T16" fmla="*/ 2 w 5"/>
                  <a:gd name="T17" fmla="*/ 2 h 5"/>
                  <a:gd name="T18" fmla="*/ 2 w 5"/>
                  <a:gd name="T19" fmla="*/ 3 h 5"/>
                  <a:gd name="T20" fmla="*/ 1 w 5"/>
                  <a:gd name="T21" fmla="*/ 3 h 5"/>
                  <a:gd name="T22" fmla="*/ 1 w 5"/>
                  <a:gd name="T23" fmla="*/ 3 h 5"/>
                  <a:gd name="T24" fmla="*/ 0 w 5"/>
                  <a:gd name="T25" fmla="*/ 3 h 5"/>
                  <a:gd name="T26" fmla="*/ 0 w 5"/>
                  <a:gd name="T27" fmla="*/ 4 h 5"/>
                  <a:gd name="T28" fmla="*/ 3 w 5"/>
                  <a:gd name="T29" fmla="*/ 4 h 5"/>
                  <a:gd name="T30" fmla="*/ 3 w 5"/>
                  <a:gd name="T31" fmla="*/ 5 h 5"/>
                  <a:gd name="T32" fmla="*/ 4 w 5"/>
                  <a:gd name="T33" fmla="*/ 5 h 5"/>
                  <a:gd name="T34" fmla="*/ 4 w 5"/>
                  <a:gd name="T35" fmla="*/ 4 h 5"/>
                  <a:gd name="T36" fmla="*/ 5 w 5"/>
                  <a:gd name="T37" fmla="*/ 4 h 5"/>
                  <a:gd name="T38" fmla="*/ 5 w 5"/>
                  <a:gd name="T39" fmla="*/ 4 h 5"/>
                  <a:gd name="T40" fmla="*/ 3 w 5"/>
                  <a:gd name="T41" fmla="*/ 3 h 5"/>
                  <a:gd name="T42" fmla="*/ 2 w 5"/>
                  <a:gd name="T43" fmla="*/ 3 h 5"/>
                  <a:gd name="T44" fmla="*/ 2 w 5"/>
                  <a:gd name="T45" fmla="*/ 3 h 5"/>
                  <a:gd name="T46" fmla="*/ 3 w 5"/>
                  <a:gd name="T47" fmla="*/ 3 h 5"/>
                  <a:gd name="T48" fmla="*/ 3 w 5"/>
                  <a:gd name="T49" fmla="*/ 2 h 5"/>
                  <a:gd name="T50" fmla="*/ 3 w 5"/>
                  <a:gd name="T51" fmla="*/ 2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3" y="0"/>
                    </a:lnTo>
                    <a:lnTo>
                      <a:pt x="3" y="1"/>
                    </a:lnTo>
                    <a:lnTo>
                      <a:pt x="2" y="1"/>
                    </a:lnTo>
                    <a:lnTo>
                      <a:pt x="2" y="2"/>
                    </a:lnTo>
                    <a:lnTo>
                      <a:pt x="2" y="2"/>
                    </a:lnTo>
                    <a:lnTo>
                      <a:pt x="2" y="3"/>
                    </a:lnTo>
                    <a:lnTo>
                      <a:pt x="1" y="3"/>
                    </a:lnTo>
                    <a:lnTo>
                      <a:pt x="1" y="3"/>
                    </a:lnTo>
                    <a:lnTo>
                      <a:pt x="0" y="3"/>
                    </a:lnTo>
                    <a:lnTo>
                      <a:pt x="0" y="4"/>
                    </a:lnTo>
                    <a:lnTo>
                      <a:pt x="3" y="4"/>
                    </a:lnTo>
                    <a:lnTo>
                      <a:pt x="3" y="5"/>
                    </a:lnTo>
                    <a:lnTo>
                      <a:pt x="4" y="5"/>
                    </a:lnTo>
                    <a:lnTo>
                      <a:pt x="4" y="4"/>
                    </a:lnTo>
                    <a:lnTo>
                      <a:pt x="5" y="4"/>
                    </a:lnTo>
                    <a:lnTo>
                      <a:pt x="5" y="4"/>
                    </a:lnTo>
                    <a:close/>
                    <a:moveTo>
                      <a:pt x="3" y="3"/>
                    </a:moveTo>
                    <a:lnTo>
                      <a:pt x="2" y="3"/>
                    </a:lnTo>
                    <a:lnTo>
                      <a:pt x="2" y="3"/>
                    </a:lnTo>
                    <a:lnTo>
                      <a:pt x="3" y="3"/>
                    </a:lnTo>
                    <a:lnTo>
                      <a:pt x="3"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4" name="Freeform 663"/>
              <p:cNvSpPr>
                <a:spLocks/>
              </p:cNvSpPr>
              <p:nvPr/>
            </p:nvSpPr>
            <p:spPr bwMode="auto">
              <a:xfrm>
                <a:off x="3545793" y="3309440"/>
                <a:ext cx="29890" cy="37363"/>
              </a:xfrm>
              <a:custGeom>
                <a:avLst/>
                <a:gdLst>
                  <a:gd name="T0" fmla="*/ 4 w 4"/>
                  <a:gd name="T1" fmla="*/ 3 h 5"/>
                  <a:gd name="T2" fmla="*/ 4 w 4"/>
                  <a:gd name="T3" fmla="*/ 0 h 5"/>
                  <a:gd name="T4" fmla="*/ 0 w 4"/>
                  <a:gd name="T5" fmla="*/ 0 h 5"/>
                  <a:gd name="T6" fmla="*/ 0 w 4"/>
                  <a:gd name="T7" fmla="*/ 1 h 5"/>
                  <a:gd name="T8" fmla="*/ 3 w 4"/>
                  <a:gd name="T9" fmla="*/ 1 h 5"/>
                  <a:gd name="T10" fmla="*/ 3 w 4"/>
                  <a:gd name="T11" fmla="*/ 3 h 5"/>
                  <a:gd name="T12" fmla="*/ 2 w 4"/>
                  <a:gd name="T13" fmla="*/ 3 h 5"/>
                  <a:gd name="T14" fmla="*/ 2 w 4"/>
                  <a:gd name="T15" fmla="*/ 4 h 5"/>
                  <a:gd name="T16" fmla="*/ 1 w 4"/>
                  <a:gd name="T17" fmla="*/ 4 h 5"/>
                  <a:gd name="T18" fmla="*/ 1 w 4"/>
                  <a:gd name="T19" fmla="*/ 5 h 5"/>
                  <a:gd name="T20" fmla="*/ 2 w 4"/>
                  <a:gd name="T21" fmla="*/ 5 h 5"/>
                  <a:gd name="T22" fmla="*/ 2 w 4"/>
                  <a:gd name="T23" fmla="*/ 4 h 5"/>
                  <a:gd name="T24" fmla="*/ 3 w 4"/>
                  <a:gd name="T25" fmla="*/ 4 h 5"/>
                  <a:gd name="T26" fmla="*/ 3 w 4"/>
                  <a:gd name="T27" fmla="*/ 3 h 5"/>
                  <a:gd name="T28" fmla="*/ 4 w 4"/>
                  <a:gd name="T29" fmla="*/ 3 h 5"/>
                  <a:gd name="T30" fmla="*/ 4 w 4"/>
                  <a:gd name="T31"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5">
                    <a:moveTo>
                      <a:pt x="4" y="3"/>
                    </a:moveTo>
                    <a:lnTo>
                      <a:pt x="4" y="0"/>
                    </a:lnTo>
                    <a:lnTo>
                      <a:pt x="0" y="0"/>
                    </a:lnTo>
                    <a:lnTo>
                      <a:pt x="0" y="1"/>
                    </a:lnTo>
                    <a:lnTo>
                      <a:pt x="3" y="1"/>
                    </a:lnTo>
                    <a:lnTo>
                      <a:pt x="3" y="3"/>
                    </a:lnTo>
                    <a:lnTo>
                      <a:pt x="2" y="3"/>
                    </a:lnTo>
                    <a:lnTo>
                      <a:pt x="2" y="4"/>
                    </a:lnTo>
                    <a:lnTo>
                      <a:pt x="1" y="4"/>
                    </a:lnTo>
                    <a:lnTo>
                      <a:pt x="1" y="5"/>
                    </a:lnTo>
                    <a:lnTo>
                      <a:pt x="2" y="5"/>
                    </a:lnTo>
                    <a:lnTo>
                      <a:pt x="2"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5" name="Freeform 664"/>
              <p:cNvSpPr>
                <a:spLocks/>
              </p:cNvSpPr>
              <p:nvPr/>
            </p:nvSpPr>
            <p:spPr bwMode="auto">
              <a:xfrm>
                <a:off x="3149750" y="3391638"/>
                <a:ext cx="29890" cy="37363"/>
              </a:xfrm>
              <a:custGeom>
                <a:avLst/>
                <a:gdLst>
                  <a:gd name="T0" fmla="*/ 4 w 4"/>
                  <a:gd name="T1" fmla="*/ 4 h 5"/>
                  <a:gd name="T2" fmla="*/ 4 w 4"/>
                  <a:gd name="T3" fmla="*/ 3 h 5"/>
                  <a:gd name="T4" fmla="*/ 3 w 4"/>
                  <a:gd name="T5" fmla="*/ 3 h 5"/>
                  <a:gd name="T6" fmla="*/ 3 w 4"/>
                  <a:gd name="T7" fmla="*/ 2 h 5"/>
                  <a:gd name="T8" fmla="*/ 2 w 4"/>
                  <a:gd name="T9" fmla="*/ 2 h 5"/>
                  <a:gd name="T10" fmla="*/ 2 w 4"/>
                  <a:gd name="T11" fmla="*/ 1 h 5"/>
                  <a:gd name="T12" fmla="*/ 3 w 4"/>
                  <a:gd name="T13" fmla="*/ 1 h 5"/>
                  <a:gd name="T14" fmla="*/ 3 w 4"/>
                  <a:gd name="T15" fmla="*/ 0 h 5"/>
                  <a:gd name="T16" fmla="*/ 4 w 4"/>
                  <a:gd name="T17" fmla="*/ 0 h 5"/>
                  <a:gd name="T18" fmla="*/ 4 w 4"/>
                  <a:gd name="T19" fmla="*/ 0 h 5"/>
                  <a:gd name="T20" fmla="*/ 0 w 4"/>
                  <a:gd name="T21" fmla="*/ 0 h 5"/>
                  <a:gd name="T22" fmla="*/ 0 w 4"/>
                  <a:gd name="T23" fmla="*/ 0 h 5"/>
                  <a:gd name="T24" fmla="*/ 2 w 4"/>
                  <a:gd name="T25" fmla="*/ 0 h 5"/>
                  <a:gd name="T26" fmla="*/ 2 w 4"/>
                  <a:gd name="T27" fmla="*/ 1 h 5"/>
                  <a:gd name="T28" fmla="*/ 2 w 4"/>
                  <a:gd name="T29" fmla="*/ 1 h 5"/>
                  <a:gd name="T30" fmla="*/ 2 w 4"/>
                  <a:gd name="T31" fmla="*/ 2 h 5"/>
                  <a:gd name="T32" fmla="*/ 1 w 4"/>
                  <a:gd name="T33" fmla="*/ 2 h 5"/>
                  <a:gd name="T34" fmla="*/ 1 w 4"/>
                  <a:gd name="T35" fmla="*/ 3 h 5"/>
                  <a:gd name="T36" fmla="*/ 3 w 4"/>
                  <a:gd name="T37" fmla="*/ 3 h 5"/>
                  <a:gd name="T38" fmla="*/ 3 w 4"/>
                  <a:gd name="T39" fmla="*/ 4 h 5"/>
                  <a:gd name="T40" fmla="*/ 1 w 4"/>
                  <a:gd name="T41" fmla="*/ 4 h 5"/>
                  <a:gd name="T42" fmla="*/ 1 w 4"/>
                  <a:gd name="T43" fmla="*/ 4 h 5"/>
                  <a:gd name="T44" fmla="*/ 0 w 4"/>
                  <a:gd name="T45" fmla="*/ 4 h 5"/>
                  <a:gd name="T46" fmla="*/ 0 w 4"/>
                  <a:gd name="T47" fmla="*/ 4 h 5"/>
                  <a:gd name="T48" fmla="*/ 1 w 4"/>
                  <a:gd name="T49" fmla="*/ 4 h 5"/>
                  <a:gd name="T50" fmla="*/ 1 w 4"/>
                  <a:gd name="T51" fmla="*/ 5 h 5"/>
                  <a:gd name="T52" fmla="*/ 3 w 4"/>
                  <a:gd name="T53" fmla="*/ 5 h 5"/>
                  <a:gd name="T54" fmla="*/ 3 w 4"/>
                  <a:gd name="T55" fmla="*/ 4 h 5"/>
                  <a:gd name="T56" fmla="*/ 4 w 4"/>
                  <a:gd name="T57" fmla="*/ 4 h 5"/>
                  <a:gd name="T58" fmla="*/ 4 w 4"/>
                  <a:gd name="T5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4"/>
                    </a:moveTo>
                    <a:lnTo>
                      <a:pt x="4" y="3"/>
                    </a:lnTo>
                    <a:lnTo>
                      <a:pt x="3" y="3"/>
                    </a:lnTo>
                    <a:lnTo>
                      <a:pt x="3" y="2"/>
                    </a:lnTo>
                    <a:lnTo>
                      <a:pt x="2" y="2"/>
                    </a:lnTo>
                    <a:lnTo>
                      <a:pt x="2" y="1"/>
                    </a:lnTo>
                    <a:lnTo>
                      <a:pt x="3" y="1"/>
                    </a:lnTo>
                    <a:lnTo>
                      <a:pt x="3" y="0"/>
                    </a:lnTo>
                    <a:lnTo>
                      <a:pt x="4" y="0"/>
                    </a:lnTo>
                    <a:lnTo>
                      <a:pt x="4" y="0"/>
                    </a:lnTo>
                    <a:lnTo>
                      <a:pt x="0" y="0"/>
                    </a:lnTo>
                    <a:lnTo>
                      <a:pt x="0" y="0"/>
                    </a:lnTo>
                    <a:lnTo>
                      <a:pt x="2" y="0"/>
                    </a:lnTo>
                    <a:lnTo>
                      <a:pt x="2" y="1"/>
                    </a:lnTo>
                    <a:lnTo>
                      <a:pt x="2" y="1"/>
                    </a:lnTo>
                    <a:lnTo>
                      <a:pt x="2" y="2"/>
                    </a:lnTo>
                    <a:lnTo>
                      <a:pt x="1" y="2"/>
                    </a:lnTo>
                    <a:lnTo>
                      <a:pt x="1" y="3"/>
                    </a:lnTo>
                    <a:lnTo>
                      <a:pt x="3" y="3"/>
                    </a:lnTo>
                    <a:lnTo>
                      <a:pt x="3" y="4"/>
                    </a:lnTo>
                    <a:lnTo>
                      <a:pt x="1" y="4"/>
                    </a:lnTo>
                    <a:lnTo>
                      <a:pt x="1" y="4"/>
                    </a:lnTo>
                    <a:lnTo>
                      <a:pt x="0" y="4"/>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6" name="Freeform 665"/>
              <p:cNvSpPr>
                <a:spLocks noEditPoints="1"/>
              </p:cNvSpPr>
              <p:nvPr/>
            </p:nvSpPr>
            <p:spPr bwMode="auto">
              <a:xfrm>
                <a:off x="3239420" y="3384166"/>
                <a:ext cx="44835" cy="44835"/>
              </a:xfrm>
              <a:custGeom>
                <a:avLst/>
                <a:gdLst>
                  <a:gd name="T0" fmla="*/ 6 w 6"/>
                  <a:gd name="T1" fmla="*/ 4 h 6"/>
                  <a:gd name="T2" fmla="*/ 5 w 6"/>
                  <a:gd name="T3" fmla="*/ 3 h 6"/>
                  <a:gd name="T4" fmla="*/ 4 w 6"/>
                  <a:gd name="T5" fmla="*/ 2 h 6"/>
                  <a:gd name="T6" fmla="*/ 4 w 6"/>
                  <a:gd name="T7" fmla="*/ 1 h 6"/>
                  <a:gd name="T8" fmla="*/ 5 w 6"/>
                  <a:gd name="T9" fmla="*/ 1 h 6"/>
                  <a:gd name="T10" fmla="*/ 6 w 6"/>
                  <a:gd name="T11" fmla="*/ 0 h 6"/>
                  <a:gd name="T12" fmla="*/ 5 w 6"/>
                  <a:gd name="T13" fmla="*/ 1 h 6"/>
                  <a:gd name="T14" fmla="*/ 4 w 6"/>
                  <a:gd name="T15" fmla="*/ 1 h 6"/>
                  <a:gd name="T16" fmla="*/ 4 w 6"/>
                  <a:gd name="T17" fmla="*/ 2 h 6"/>
                  <a:gd name="T18" fmla="*/ 3 w 6"/>
                  <a:gd name="T19" fmla="*/ 1 h 6"/>
                  <a:gd name="T20" fmla="*/ 2 w 6"/>
                  <a:gd name="T21" fmla="*/ 0 h 6"/>
                  <a:gd name="T22" fmla="*/ 1 w 6"/>
                  <a:gd name="T23" fmla="*/ 1 h 6"/>
                  <a:gd name="T24" fmla="*/ 0 w 6"/>
                  <a:gd name="T25" fmla="*/ 2 h 6"/>
                  <a:gd name="T26" fmla="*/ 1 w 6"/>
                  <a:gd name="T27" fmla="*/ 3 h 6"/>
                  <a:gd name="T28" fmla="*/ 2 w 6"/>
                  <a:gd name="T29" fmla="*/ 4 h 6"/>
                  <a:gd name="T30" fmla="*/ 1 w 6"/>
                  <a:gd name="T31" fmla="*/ 5 h 6"/>
                  <a:gd name="T32" fmla="*/ 1 w 6"/>
                  <a:gd name="T33" fmla="*/ 5 h 6"/>
                  <a:gd name="T34" fmla="*/ 0 w 6"/>
                  <a:gd name="T35" fmla="*/ 6 h 6"/>
                  <a:gd name="T36" fmla="*/ 1 w 6"/>
                  <a:gd name="T37" fmla="*/ 5 h 6"/>
                  <a:gd name="T38" fmla="*/ 1 w 6"/>
                  <a:gd name="T39" fmla="*/ 5 h 6"/>
                  <a:gd name="T40" fmla="*/ 2 w 6"/>
                  <a:gd name="T41" fmla="*/ 4 h 6"/>
                  <a:gd name="T42" fmla="*/ 3 w 6"/>
                  <a:gd name="T43" fmla="*/ 5 h 6"/>
                  <a:gd name="T44" fmla="*/ 4 w 6"/>
                  <a:gd name="T45" fmla="*/ 6 h 6"/>
                  <a:gd name="T46" fmla="*/ 5 w 6"/>
                  <a:gd name="T47" fmla="*/ 5 h 6"/>
                  <a:gd name="T48" fmla="*/ 6 w 6"/>
                  <a:gd name="T49" fmla="*/ 5 h 6"/>
                  <a:gd name="T50" fmla="*/ 3 w 6"/>
                  <a:gd name="T51" fmla="*/ 4 h 6"/>
                  <a:gd name="T52" fmla="*/ 4 w 6"/>
                  <a:gd name="T53" fmla="*/ 3 h 6"/>
                  <a:gd name="T54" fmla="*/ 4 w 6"/>
                  <a:gd name="T55" fmla="*/ 4 h 6"/>
                  <a:gd name="T56" fmla="*/ 1 w 6"/>
                  <a:gd name="T57" fmla="*/ 2 h 6"/>
                  <a:gd name="T58" fmla="*/ 2 w 6"/>
                  <a:gd name="T59" fmla="*/ 1 h 6"/>
                  <a:gd name="T60" fmla="*/ 2 w 6"/>
                  <a:gd name="T61" fmla="*/ 2 h 6"/>
                  <a:gd name="T62" fmla="*/ 4 w 6"/>
                  <a:gd name="T63" fmla="*/ 5 h 6"/>
                  <a:gd name="T64" fmla="*/ 5 w 6"/>
                  <a:gd name="T65" fmla="*/ 4 h 6"/>
                  <a:gd name="T66" fmla="*/ 5 w 6"/>
                  <a:gd name="T67" fmla="*/ 5 h 6"/>
                  <a:gd name="T68" fmla="*/ 2 w 6"/>
                  <a:gd name="T69" fmla="*/ 3 h 6"/>
                  <a:gd name="T70" fmla="*/ 3 w 6"/>
                  <a:gd name="T71" fmla="*/ 2 h 6"/>
                  <a:gd name="T72" fmla="*/ 3 w 6"/>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5"/>
                    </a:moveTo>
                    <a:lnTo>
                      <a:pt x="6" y="4"/>
                    </a:lnTo>
                    <a:lnTo>
                      <a:pt x="5" y="4"/>
                    </a:lnTo>
                    <a:lnTo>
                      <a:pt x="5" y="3"/>
                    </a:lnTo>
                    <a:lnTo>
                      <a:pt x="4" y="3"/>
                    </a:lnTo>
                    <a:lnTo>
                      <a:pt x="4" y="2"/>
                    </a:lnTo>
                    <a:lnTo>
                      <a:pt x="4" y="2"/>
                    </a:lnTo>
                    <a:lnTo>
                      <a:pt x="4" y="1"/>
                    </a:lnTo>
                    <a:lnTo>
                      <a:pt x="5" y="1"/>
                    </a:lnTo>
                    <a:lnTo>
                      <a:pt x="5" y="1"/>
                    </a:lnTo>
                    <a:lnTo>
                      <a:pt x="6" y="1"/>
                    </a:lnTo>
                    <a:lnTo>
                      <a:pt x="6" y="0"/>
                    </a:lnTo>
                    <a:lnTo>
                      <a:pt x="5" y="0"/>
                    </a:lnTo>
                    <a:lnTo>
                      <a:pt x="5" y="1"/>
                    </a:lnTo>
                    <a:lnTo>
                      <a:pt x="4" y="1"/>
                    </a:lnTo>
                    <a:lnTo>
                      <a:pt x="4" y="1"/>
                    </a:lnTo>
                    <a:lnTo>
                      <a:pt x="4" y="1"/>
                    </a:lnTo>
                    <a:lnTo>
                      <a:pt x="4" y="2"/>
                    </a:lnTo>
                    <a:lnTo>
                      <a:pt x="3" y="2"/>
                    </a:lnTo>
                    <a:lnTo>
                      <a:pt x="3" y="1"/>
                    </a:lnTo>
                    <a:lnTo>
                      <a:pt x="2" y="1"/>
                    </a:lnTo>
                    <a:lnTo>
                      <a:pt x="2" y="0"/>
                    </a:lnTo>
                    <a:lnTo>
                      <a:pt x="1" y="0"/>
                    </a:lnTo>
                    <a:lnTo>
                      <a:pt x="1" y="1"/>
                    </a:lnTo>
                    <a:lnTo>
                      <a:pt x="0" y="1"/>
                    </a:lnTo>
                    <a:lnTo>
                      <a:pt x="0" y="2"/>
                    </a:lnTo>
                    <a:lnTo>
                      <a:pt x="1" y="2"/>
                    </a:lnTo>
                    <a:lnTo>
                      <a:pt x="1" y="3"/>
                    </a:lnTo>
                    <a:lnTo>
                      <a:pt x="2" y="3"/>
                    </a:lnTo>
                    <a:lnTo>
                      <a:pt x="2" y="4"/>
                    </a:lnTo>
                    <a:lnTo>
                      <a:pt x="1" y="4"/>
                    </a:lnTo>
                    <a:lnTo>
                      <a:pt x="1" y="5"/>
                    </a:lnTo>
                    <a:lnTo>
                      <a:pt x="1" y="5"/>
                    </a:lnTo>
                    <a:lnTo>
                      <a:pt x="1" y="5"/>
                    </a:lnTo>
                    <a:lnTo>
                      <a:pt x="0" y="5"/>
                    </a:lnTo>
                    <a:lnTo>
                      <a:pt x="0" y="6"/>
                    </a:lnTo>
                    <a:lnTo>
                      <a:pt x="1" y="6"/>
                    </a:lnTo>
                    <a:lnTo>
                      <a:pt x="1" y="5"/>
                    </a:lnTo>
                    <a:lnTo>
                      <a:pt x="1" y="5"/>
                    </a:lnTo>
                    <a:lnTo>
                      <a:pt x="1" y="5"/>
                    </a:lnTo>
                    <a:lnTo>
                      <a:pt x="2" y="5"/>
                    </a:lnTo>
                    <a:lnTo>
                      <a:pt x="2" y="4"/>
                    </a:lnTo>
                    <a:lnTo>
                      <a:pt x="3" y="4"/>
                    </a:lnTo>
                    <a:lnTo>
                      <a:pt x="3" y="5"/>
                    </a:lnTo>
                    <a:lnTo>
                      <a:pt x="4" y="5"/>
                    </a:lnTo>
                    <a:lnTo>
                      <a:pt x="4" y="6"/>
                    </a:lnTo>
                    <a:lnTo>
                      <a:pt x="5" y="6"/>
                    </a:lnTo>
                    <a:lnTo>
                      <a:pt x="5" y="5"/>
                    </a:lnTo>
                    <a:lnTo>
                      <a:pt x="6" y="5"/>
                    </a:lnTo>
                    <a:lnTo>
                      <a:pt x="6" y="5"/>
                    </a:lnTo>
                    <a:close/>
                    <a:moveTo>
                      <a:pt x="4" y="4"/>
                    </a:moveTo>
                    <a:lnTo>
                      <a:pt x="3" y="4"/>
                    </a:lnTo>
                    <a:lnTo>
                      <a:pt x="3" y="3"/>
                    </a:lnTo>
                    <a:lnTo>
                      <a:pt x="4" y="3"/>
                    </a:lnTo>
                    <a:lnTo>
                      <a:pt x="4" y="4"/>
                    </a:lnTo>
                    <a:lnTo>
                      <a:pt x="4" y="4"/>
                    </a:lnTo>
                    <a:close/>
                    <a:moveTo>
                      <a:pt x="2" y="2"/>
                    </a:moveTo>
                    <a:lnTo>
                      <a:pt x="1" y="2"/>
                    </a:lnTo>
                    <a:lnTo>
                      <a:pt x="1" y="1"/>
                    </a:lnTo>
                    <a:lnTo>
                      <a:pt x="2" y="1"/>
                    </a:lnTo>
                    <a:lnTo>
                      <a:pt x="2" y="2"/>
                    </a:lnTo>
                    <a:lnTo>
                      <a:pt x="2" y="2"/>
                    </a:lnTo>
                    <a:close/>
                    <a:moveTo>
                      <a:pt x="5" y="5"/>
                    </a:moveTo>
                    <a:lnTo>
                      <a:pt x="4" y="5"/>
                    </a:lnTo>
                    <a:lnTo>
                      <a:pt x="4" y="4"/>
                    </a:lnTo>
                    <a:lnTo>
                      <a:pt x="5" y="4"/>
                    </a:lnTo>
                    <a:lnTo>
                      <a:pt x="5" y="5"/>
                    </a:lnTo>
                    <a:lnTo>
                      <a:pt x="5"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7" name="Freeform 666"/>
              <p:cNvSpPr>
                <a:spLocks/>
              </p:cNvSpPr>
              <p:nvPr/>
            </p:nvSpPr>
            <p:spPr bwMode="auto">
              <a:xfrm>
                <a:off x="3381398" y="3391638"/>
                <a:ext cx="14945" cy="37363"/>
              </a:xfrm>
              <a:custGeom>
                <a:avLst/>
                <a:gdLst>
                  <a:gd name="T0" fmla="*/ 2 w 2"/>
                  <a:gd name="T1" fmla="*/ 5 h 5"/>
                  <a:gd name="T2" fmla="*/ 2 w 2"/>
                  <a:gd name="T3" fmla="*/ 0 h 5"/>
                  <a:gd name="T4" fmla="*/ 1 w 2"/>
                  <a:gd name="T5" fmla="*/ 0 h 5"/>
                  <a:gd name="T6" fmla="*/ 1 w 2"/>
                  <a:gd name="T7" fmla="*/ 0 h 5"/>
                  <a:gd name="T8" fmla="*/ 0 w 2"/>
                  <a:gd name="T9" fmla="*/ 0 h 5"/>
                  <a:gd name="T10" fmla="*/ 0 w 2"/>
                  <a:gd name="T11" fmla="*/ 1 h 5"/>
                  <a:gd name="T12" fmla="*/ 0 w 2"/>
                  <a:gd name="T13" fmla="*/ 1 h 5"/>
                  <a:gd name="T14" fmla="*/ 0 w 2"/>
                  <a:gd name="T15" fmla="*/ 2 h 5"/>
                  <a:gd name="T16" fmla="*/ 0 w 2"/>
                  <a:gd name="T17" fmla="*/ 2 h 5"/>
                  <a:gd name="T18" fmla="*/ 0 w 2"/>
                  <a:gd name="T19" fmla="*/ 1 h 5"/>
                  <a:gd name="T20" fmla="*/ 1 w 2"/>
                  <a:gd name="T21" fmla="*/ 1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0"/>
                    </a:lnTo>
                    <a:lnTo>
                      <a:pt x="0" y="0"/>
                    </a:lnTo>
                    <a:lnTo>
                      <a:pt x="0" y="1"/>
                    </a:lnTo>
                    <a:lnTo>
                      <a:pt x="0" y="1"/>
                    </a:lnTo>
                    <a:lnTo>
                      <a:pt x="0" y="2"/>
                    </a:lnTo>
                    <a:lnTo>
                      <a:pt x="0" y="2"/>
                    </a:lnTo>
                    <a:lnTo>
                      <a:pt x="0" y="1"/>
                    </a:lnTo>
                    <a:lnTo>
                      <a:pt x="1" y="1"/>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8" name="Freeform 667"/>
              <p:cNvSpPr>
                <a:spLocks noEditPoints="1"/>
              </p:cNvSpPr>
              <p:nvPr/>
            </p:nvSpPr>
            <p:spPr bwMode="auto">
              <a:xfrm>
                <a:off x="3403816" y="3391638"/>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29" name="Freeform 668"/>
              <p:cNvSpPr>
                <a:spLocks noEditPoints="1"/>
              </p:cNvSpPr>
              <p:nvPr/>
            </p:nvSpPr>
            <p:spPr bwMode="auto">
              <a:xfrm>
                <a:off x="3441178" y="3391638"/>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0" name="Freeform 669"/>
              <p:cNvSpPr>
                <a:spLocks/>
              </p:cNvSpPr>
              <p:nvPr/>
            </p:nvSpPr>
            <p:spPr bwMode="auto">
              <a:xfrm>
                <a:off x="3478541" y="3421528"/>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1" name="Freeform 670"/>
              <p:cNvSpPr>
                <a:spLocks noEditPoints="1"/>
              </p:cNvSpPr>
              <p:nvPr/>
            </p:nvSpPr>
            <p:spPr bwMode="auto">
              <a:xfrm>
                <a:off x="3493486" y="3391638"/>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2" name="Freeform 671"/>
              <p:cNvSpPr>
                <a:spLocks noEditPoints="1"/>
              </p:cNvSpPr>
              <p:nvPr/>
            </p:nvSpPr>
            <p:spPr bwMode="auto">
              <a:xfrm>
                <a:off x="3530848" y="3391638"/>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3" name="Freeform 672"/>
              <p:cNvSpPr>
                <a:spLocks noEditPoints="1"/>
              </p:cNvSpPr>
              <p:nvPr/>
            </p:nvSpPr>
            <p:spPr bwMode="auto">
              <a:xfrm>
                <a:off x="3575683" y="3391638"/>
                <a:ext cx="29890" cy="37363"/>
              </a:xfrm>
              <a:custGeom>
                <a:avLst/>
                <a:gdLst>
                  <a:gd name="T0" fmla="*/ 4 w 4"/>
                  <a:gd name="T1" fmla="*/ 4 h 5"/>
                  <a:gd name="T2" fmla="*/ 4 w 4"/>
                  <a:gd name="T3" fmla="*/ 0 h 5"/>
                  <a:gd name="T4" fmla="*/ 2 w 4"/>
                  <a:gd name="T5" fmla="*/ 0 h 5"/>
                  <a:gd name="T6" fmla="*/ 2 w 4"/>
                  <a:gd name="T7" fmla="*/ 0 h 5"/>
                  <a:gd name="T8" fmla="*/ 0 w 4"/>
                  <a:gd name="T9" fmla="*/ 0 h 5"/>
                  <a:gd name="T10" fmla="*/ 0 w 4"/>
                  <a:gd name="T11" fmla="*/ 0 h 5"/>
                  <a:gd name="T12" fmla="*/ 0 w 4"/>
                  <a:gd name="T13" fmla="*/ 0 h 5"/>
                  <a:gd name="T14" fmla="*/ 0 w 4"/>
                  <a:gd name="T15" fmla="*/ 4 h 5"/>
                  <a:gd name="T16" fmla="*/ 0 w 4"/>
                  <a:gd name="T17" fmla="*/ 4 h 5"/>
                  <a:gd name="T18" fmla="*/ 0 w 4"/>
                  <a:gd name="T19" fmla="*/ 5 h 5"/>
                  <a:gd name="T20" fmla="*/ 2 w 4"/>
                  <a:gd name="T21" fmla="*/ 5 h 5"/>
                  <a:gd name="T22" fmla="*/ 2 w 4"/>
                  <a:gd name="T23" fmla="*/ 4 h 5"/>
                  <a:gd name="T24" fmla="*/ 4 w 4"/>
                  <a:gd name="T25" fmla="*/ 4 h 5"/>
                  <a:gd name="T26" fmla="*/ 4 w 4"/>
                  <a:gd name="T27" fmla="*/ 4 h 5"/>
                  <a:gd name="T28" fmla="*/ 2 w 4"/>
                  <a:gd name="T29" fmla="*/ 4 h 5"/>
                  <a:gd name="T30" fmla="*/ 0 w 4"/>
                  <a:gd name="T31" fmla="*/ 4 h 5"/>
                  <a:gd name="T32" fmla="*/ 0 w 4"/>
                  <a:gd name="T33" fmla="*/ 0 h 5"/>
                  <a:gd name="T34" fmla="*/ 2 w 4"/>
                  <a:gd name="T35" fmla="*/ 0 h 5"/>
                  <a:gd name="T36" fmla="*/ 2 w 4"/>
                  <a:gd name="T37" fmla="*/ 4 h 5"/>
                  <a:gd name="T38" fmla="*/ 2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2" y="0"/>
                    </a:lnTo>
                    <a:lnTo>
                      <a:pt x="2" y="0"/>
                    </a:lnTo>
                    <a:lnTo>
                      <a:pt x="0" y="0"/>
                    </a:lnTo>
                    <a:lnTo>
                      <a:pt x="0" y="0"/>
                    </a:lnTo>
                    <a:lnTo>
                      <a:pt x="0" y="0"/>
                    </a:lnTo>
                    <a:lnTo>
                      <a:pt x="0" y="4"/>
                    </a:lnTo>
                    <a:lnTo>
                      <a:pt x="0" y="4"/>
                    </a:lnTo>
                    <a:lnTo>
                      <a:pt x="0" y="5"/>
                    </a:lnTo>
                    <a:lnTo>
                      <a:pt x="2" y="5"/>
                    </a:lnTo>
                    <a:lnTo>
                      <a:pt x="2" y="4"/>
                    </a:lnTo>
                    <a:lnTo>
                      <a:pt x="4" y="4"/>
                    </a:lnTo>
                    <a:lnTo>
                      <a:pt x="4" y="4"/>
                    </a:lnTo>
                    <a:close/>
                    <a:moveTo>
                      <a:pt x="2" y="4"/>
                    </a:moveTo>
                    <a:lnTo>
                      <a:pt x="0" y="4"/>
                    </a:lnTo>
                    <a:lnTo>
                      <a:pt x="0" y="0"/>
                    </a:lnTo>
                    <a:lnTo>
                      <a:pt x="2" y="0"/>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4" name="Freeform 673"/>
              <p:cNvSpPr>
                <a:spLocks noEditPoints="1"/>
              </p:cNvSpPr>
              <p:nvPr/>
            </p:nvSpPr>
            <p:spPr bwMode="auto">
              <a:xfrm>
                <a:off x="3149750" y="3466363"/>
                <a:ext cx="37363" cy="37363"/>
              </a:xfrm>
              <a:custGeom>
                <a:avLst/>
                <a:gdLst>
                  <a:gd name="T0" fmla="*/ 5 w 5"/>
                  <a:gd name="T1" fmla="*/ 4 h 5"/>
                  <a:gd name="T2" fmla="*/ 5 w 5"/>
                  <a:gd name="T3" fmla="*/ 3 h 5"/>
                  <a:gd name="T4" fmla="*/ 4 w 5"/>
                  <a:gd name="T5" fmla="*/ 3 h 5"/>
                  <a:gd name="T6" fmla="*/ 4 w 5"/>
                  <a:gd name="T7" fmla="*/ 0 h 5"/>
                  <a:gd name="T8" fmla="*/ 3 w 5"/>
                  <a:gd name="T9" fmla="*/ 0 h 5"/>
                  <a:gd name="T10" fmla="*/ 3 w 5"/>
                  <a:gd name="T11" fmla="*/ 1 h 5"/>
                  <a:gd name="T12" fmla="*/ 2 w 5"/>
                  <a:gd name="T13" fmla="*/ 1 h 5"/>
                  <a:gd name="T14" fmla="*/ 2 w 5"/>
                  <a:gd name="T15" fmla="*/ 2 h 5"/>
                  <a:gd name="T16" fmla="*/ 2 w 5"/>
                  <a:gd name="T17" fmla="*/ 2 h 5"/>
                  <a:gd name="T18" fmla="*/ 2 w 5"/>
                  <a:gd name="T19" fmla="*/ 2 h 5"/>
                  <a:gd name="T20" fmla="*/ 1 w 5"/>
                  <a:gd name="T21" fmla="*/ 2 h 5"/>
                  <a:gd name="T22" fmla="*/ 1 w 5"/>
                  <a:gd name="T23" fmla="*/ 3 h 5"/>
                  <a:gd name="T24" fmla="*/ 0 w 5"/>
                  <a:gd name="T25" fmla="*/ 3 h 5"/>
                  <a:gd name="T26" fmla="*/ 0 w 5"/>
                  <a:gd name="T27" fmla="*/ 4 h 5"/>
                  <a:gd name="T28" fmla="*/ 3 w 5"/>
                  <a:gd name="T29" fmla="*/ 4 h 5"/>
                  <a:gd name="T30" fmla="*/ 3 w 5"/>
                  <a:gd name="T31" fmla="*/ 5 h 5"/>
                  <a:gd name="T32" fmla="*/ 4 w 5"/>
                  <a:gd name="T33" fmla="*/ 5 h 5"/>
                  <a:gd name="T34" fmla="*/ 4 w 5"/>
                  <a:gd name="T35" fmla="*/ 4 h 5"/>
                  <a:gd name="T36" fmla="*/ 5 w 5"/>
                  <a:gd name="T37" fmla="*/ 4 h 5"/>
                  <a:gd name="T38" fmla="*/ 5 w 5"/>
                  <a:gd name="T39" fmla="*/ 4 h 5"/>
                  <a:gd name="T40" fmla="*/ 3 w 5"/>
                  <a:gd name="T41" fmla="*/ 3 h 5"/>
                  <a:gd name="T42" fmla="*/ 2 w 5"/>
                  <a:gd name="T43" fmla="*/ 3 h 5"/>
                  <a:gd name="T44" fmla="*/ 2 w 5"/>
                  <a:gd name="T45" fmla="*/ 2 h 5"/>
                  <a:gd name="T46" fmla="*/ 2 w 5"/>
                  <a:gd name="T47" fmla="*/ 2 h 5"/>
                  <a:gd name="T48" fmla="*/ 2 w 5"/>
                  <a:gd name="T49" fmla="*/ 2 h 5"/>
                  <a:gd name="T50" fmla="*/ 3 w 5"/>
                  <a:gd name="T51" fmla="*/ 2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3" y="0"/>
                    </a:lnTo>
                    <a:lnTo>
                      <a:pt x="3" y="1"/>
                    </a:lnTo>
                    <a:lnTo>
                      <a:pt x="2" y="1"/>
                    </a:lnTo>
                    <a:lnTo>
                      <a:pt x="2" y="2"/>
                    </a:lnTo>
                    <a:lnTo>
                      <a:pt x="2" y="2"/>
                    </a:lnTo>
                    <a:lnTo>
                      <a:pt x="2" y="2"/>
                    </a:lnTo>
                    <a:lnTo>
                      <a:pt x="1" y="2"/>
                    </a:lnTo>
                    <a:lnTo>
                      <a:pt x="1" y="3"/>
                    </a:lnTo>
                    <a:lnTo>
                      <a:pt x="0" y="3"/>
                    </a:lnTo>
                    <a:lnTo>
                      <a:pt x="0" y="4"/>
                    </a:lnTo>
                    <a:lnTo>
                      <a:pt x="3" y="4"/>
                    </a:lnTo>
                    <a:lnTo>
                      <a:pt x="3" y="5"/>
                    </a:lnTo>
                    <a:lnTo>
                      <a:pt x="4" y="5"/>
                    </a:lnTo>
                    <a:lnTo>
                      <a:pt x="4" y="4"/>
                    </a:lnTo>
                    <a:lnTo>
                      <a:pt x="5" y="4"/>
                    </a:lnTo>
                    <a:lnTo>
                      <a:pt x="5" y="4"/>
                    </a:lnTo>
                    <a:close/>
                    <a:moveTo>
                      <a:pt x="3" y="3"/>
                    </a:moveTo>
                    <a:lnTo>
                      <a:pt x="2" y="3"/>
                    </a:lnTo>
                    <a:lnTo>
                      <a:pt x="2" y="2"/>
                    </a:lnTo>
                    <a:lnTo>
                      <a:pt x="2" y="2"/>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5" name="Freeform 674"/>
              <p:cNvSpPr>
                <a:spLocks noEditPoints="1"/>
              </p:cNvSpPr>
              <p:nvPr/>
            </p:nvSpPr>
            <p:spPr bwMode="auto">
              <a:xfrm>
                <a:off x="3246893" y="3458891"/>
                <a:ext cx="44835" cy="44835"/>
              </a:xfrm>
              <a:custGeom>
                <a:avLst/>
                <a:gdLst>
                  <a:gd name="T0" fmla="*/ 6 w 6"/>
                  <a:gd name="T1" fmla="*/ 4 h 6"/>
                  <a:gd name="T2" fmla="*/ 5 w 6"/>
                  <a:gd name="T3" fmla="*/ 3 h 6"/>
                  <a:gd name="T4" fmla="*/ 4 w 6"/>
                  <a:gd name="T5" fmla="*/ 3 h 6"/>
                  <a:gd name="T6" fmla="*/ 4 w 6"/>
                  <a:gd name="T7" fmla="*/ 2 h 6"/>
                  <a:gd name="T8" fmla="*/ 5 w 6"/>
                  <a:gd name="T9" fmla="*/ 1 h 6"/>
                  <a:gd name="T10" fmla="*/ 6 w 6"/>
                  <a:gd name="T11" fmla="*/ 0 h 6"/>
                  <a:gd name="T12" fmla="*/ 5 w 6"/>
                  <a:gd name="T13" fmla="*/ 1 h 6"/>
                  <a:gd name="T14" fmla="*/ 4 w 6"/>
                  <a:gd name="T15" fmla="*/ 2 h 6"/>
                  <a:gd name="T16" fmla="*/ 3 w 6"/>
                  <a:gd name="T17" fmla="*/ 3 h 6"/>
                  <a:gd name="T18" fmla="*/ 3 w 6"/>
                  <a:gd name="T19" fmla="*/ 1 h 6"/>
                  <a:gd name="T20" fmla="*/ 2 w 6"/>
                  <a:gd name="T21" fmla="*/ 0 h 6"/>
                  <a:gd name="T22" fmla="*/ 0 w 6"/>
                  <a:gd name="T23" fmla="*/ 1 h 6"/>
                  <a:gd name="T24" fmla="*/ 0 w 6"/>
                  <a:gd name="T25" fmla="*/ 3 h 6"/>
                  <a:gd name="T26" fmla="*/ 0 w 6"/>
                  <a:gd name="T27" fmla="*/ 3 h 6"/>
                  <a:gd name="T28" fmla="*/ 2 w 6"/>
                  <a:gd name="T29" fmla="*/ 4 h 6"/>
                  <a:gd name="T30" fmla="*/ 1 w 6"/>
                  <a:gd name="T31" fmla="*/ 5 h 6"/>
                  <a:gd name="T32" fmla="*/ 0 w 6"/>
                  <a:gd name="T33" fmla="*/ 6 h 6"/>
                  <a:gd name="T34" fmla="*/ 0 w 6"/>
                  <a:gd name="T35" fmla="*/ 6 h 6"/>
                  <a:gd name="T36" fmla="*/ 0 w 6"/>
                  <a:gd name="T37" fmla="*/ 6 h 6"/>
                  <a:gd name="T38" fmla="*/ 1 w 6"/>
                  <a:gd name="T39" fmla="*/ 5 h 6"/>
                  <a:gd name="T40" fmla="*/ 2 w 6"/>
                  <a:gd name="T41" fmla="*/ 4 h 6"/>
                  <a:gd name="T42" fmla="*/ 3 w 6"/>
                  <a:gd name="T43" fmla="*/ 6 h 6"/>
                  <a:gd name="T44" fmla="*/ 3 w 6"/>
                  <a:gd name="T45" fmla="*/ 6 h 6"/>
                  <a:gd name="T46" fmla="*/ 5 w 6"/>
                  <a:gd name="T47" fmla="*/ 6 h 6"/>
                  <a:gd name="T48" fmla="*/ 6 w 6"/>
                  <a:gd name="T49" fmla="*/ 6 h 6"/>
                  <a:gd name="T50" fmla="*/ 3 w 6"/>
                  <a:gd name="T51" fmla="*/ 4 h 6"/>
                  <a:gd name="T52" fmla="*/ 3 w 6"/>
                  <a:gd name="T53" fmla="*/ 3 h 6"/>
                  <a:gd name="T54" fmla="*/ 3 w 6"/>
                  <a:gd name="T55" fmla="*/ 4 h 6"/>
                  <a:gd name="T56" fmla="*/ 0 w 6"/>
                  <a:gd name="T57" fmla="*/ 3 h 6"/>
                  <a:gd name="T58" fmla="*/ 2 w 6"/>
                  <a:gd name="T59" fmla="*/ 1 h 6"/>
                  <a:gd name="T60" fmla="*/ 2 w 6"/>
                  <a:gd name="T61" fmla="*/ 3 h 6"/>
                  <a:gd name="T62" fmla="*/ 4 w 6"/>
                  <a:gd name="T63" fmla="*/ 6 h 6"/>
                  <a:gd name="T64" fmla="*/ 5 w 6"/>
                  <a:gd name="T65" fmla="*/ 4 h 6"/>
                  <a:gd name="T66" fmla="*/ 5 w 6"/>
                  <a:gd name="T67" fmla="*/ 6 h 6"/>
                  <a:gd name="T68" fmla="*/ 2 w 6"/>
                  <a:gd name="T69" fmla="*/ 3 h 6"/>
                  <a:gd name="T70" fmla="*/ 3 w 6"/>
                  <a:gd name="T71" fmla="*/ 3 h 6"/>
                  <a:gd name="T72" fmla="*/ 3 w 6"/>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6"/>
                    </a:moveTo>
                    <a:lnTo>
                      <a:pt x="6" y="4"/>
                    </a:lnTo>
                    <a:lnTo>
                      <a:pt x="5" y="4"/>
                    </a:lnTo>
                    <a:lnTo>
                      <a:pt x="5" y="3"/>
                    </a:lnTo>
                    <a:lnTo>
                      <a:pt x="4" y="3"/>
                    </a:lnTo>
                    <a:lnTo>
                      <a:pt x="4" y="3"/>
                    </a:lnTo>
                    <a:lnTo>
                      <a:pt x="4" y="3"/>
                    </a:lnTo>
                    <a:lnTo>
                      <a:pt x="4" y="2"/>
                    </a:lnTo>
                    <a:lnTo>
                      <a:pt x="5" y="2"/>
                    </a:lnTo>
                    <a:lnTo>
                      <a:pt x="5" y="1"/>
                    </a:lnTo>
                    <a:lnTo>
                      <a:pt x="6" y="1"/>
                    </a:lnTo>
                    <a:lnTo>
                      <a:pt x="6" y="0"/>
                    </a:lnTo>
                    <a:lnTo>
                      <a:pt x="5" y="0"/>
                    </a:lnTo>
                    <a:lnTo>
                      <a:pt x="5" y="1"/>
                    </a:lnTo>
                    <a:lnTo>
                      <a:pt x="4" y="1"/>
                    </a:lnTo>
                    <a:lnTo>
                      <a:pt x="4" y="2"/>
                    </a:lnTo>
                    <a:lnTo>
                      <a:pt x="3" y="2"/>
                    </a:lnTo>
                    <a:lnTo>
                      <a:pt x="3" y="3"/>
                    </a:lnTo>
                    <a:lnTo>
                      <a:pt x="3" y="3"/>
                    </a:lnTo>
                    <a:lnTo>
                      <a:pt x="3" y="1"/>
                    </a:lnTo>
                    <a:lnTo>
                      <a:pt x="2" y="1"/>
                    </a:lnTo>
                    <a:lnTo>
                      <a:pt x="2" y="0"/>
                    </a:lnTo>
                    <a:lnTo>
                      <a:pt x="0" y="0"/>
                    </a:lnTo>
                    <a:lnTo>
                      <a:pt x="0" y="1"/>
                    </a:lnTo>
                    <a:lnTo>
                      <a:pt x="0" y="1"/>
                    </a:lnTo>
                    <a:lnTo>
                      <a:pt x="0" y="3"/>
                    </a:lnTo>
                    <a:lnTo>
                      <a:pt x="0" y="3"/>
                    </a:lnTo>
                    <a:lnTo>
                      <a:pt x="0" y="3"/>
                    </a:lnTo>
                    <a:lnTo>
                      <a:pt x="2" y="3"/>
                    </a:lnTo>
                    <a:lnTo>
                      <a:pt x="2" y="4"/>
                    </a:lnTo>
                    <a:lnTo>
                      <a:pt x="1" y="4"/>
                    </a:lnTo>
                    <a:lnTo>
                      <a:pt x="1" y="5"/>
                    </a:lnTo>
                    <a:lnTo>
                      <a:pt x="0" y="5"/>
                    </a:lnTo>
                    <a:lnTo>
                      <a:pt x="0" y="6"/>
                    </a:lnTo>
                    <a:lnTo>
                      <a:pt x="0" y="6"/>
                    </a:lnTo>
                    <a:lnTo>
                      <a:pt x="0" y="6"/>
                    </a:lnTo>
                    <a:lnTo>
                      <a:pt x="0" y="6"/>
                    </a:lnTo>
                    <a:lnTo>
                      <a:pt x="0" y="6"/>
                    </a:lnTo>
                    <a:lnTo>
                      <a:pt x="1" y="6"/>
                    </a:lnTo>
                    <a:lnTo>
                      <a:pt x="1" y="5"/>
                    </a:lnTo>
                    <a:lnTo>
                      <a:pt x="2" y="5"/>
                    </a:lnTo>
                    <a:lnTo>
                      <a:pt x="2" y="4"/>
                    </a:lnTo>
                    <a:lnTo>
                      <a:pt x="3" y="4"/>
                    </a:lnTo>
                    <a:lnTo>
                      <a:pt x="3" y="6"/>
                    </a:lnTo>
                    <a:lnTo>
                      <a:pt x="3" y="6"/>
                    </a:lnTo>
                    <a:lnTo>
                      <a:pt x="3" y="6"/>
                    </a:lnTo>
                    <a:lnTo>
                      <a:pt x="5" y="6"/>
                    </a:lnTo>
                    <a:lnTo>
                      <a:pt x="5" y="6"/>
                    </a:lnTo>
                    <a:lnTo>
                      <a:pt x="6" y="6"/>
                    </a:lnTo>
                    <a:lnTo>
                      <a:pt x="6" y="6"/>
                    </a:lnTo>
                    <a:close/>
                    <a:moveTo>
                      <a:pt x="3" y="4"/>
                    </a:moveTo>
                    <a:lnTo>
                      <a:pt x="3" y="4"/>
                    </a:lnTo>
                    <a:lnTo>
                      <a:pt x="3" y="3"/>
                    </a:lnTo>
                    <a:lnTo>
                      <a:pt x="3" y="3"/>
                    </a:lnTo>
                    <a:lnTo>
                      <a:pt x="3" y="4"/>
                    </a:lnTo>
                    <a:lnTo>
                      <a:pt x="3" y="4"/>
                    </a:lnTo>
                    <a:close/>
                    <a:moveTo>
                      <a:pt x="2" y="3"/>
                    </a:moveTo>
                    <a:lnTo>
                      <a:pt x="0" y="3"/>
                    </a:lnTo>
                    <a:lnTo>
                      <a:pt x="0" y="1"/>
                    </a:lnTo>
                    <a:lnTo>
                      <a:pt x="2" y="1"/>
                    </a:lnTo>
                    <a:lnTo>
                      <a:pt x="2" y="3"/>
                    </a:lnTo>
                    <a:lnTo>
                      <a:pt x="2" y="3"/>
                    </a:lnTo>
                    <a:close/>
                    <a:moveTo>
                      <a:pt x="5" y="6"/>
                    </a:moveTo>
                    <a:lnTo>
                      <a:pt x="4" y="6"/>
                    </a:lnTo>
                    <a:lnTo>
                      <a:pt x="4" y="4"/>
                    </a:lnTo>
                    <a:lnTo>
                      <a:pt x="5" y="4"/>
                    </a:lnTo>
                    <a:lnTo>
                      <a:pt x="5" y="6"/>
                    </a:lnTo>
                    <a:lnTo>
                      <a:pt x="5" y="6"/>
                    </a:lnTo>
                    <a:close/>
                    <a:moveTo>
                      <a:pt x="3" y="3"/>
                    </a:moveTo>
                    <a:lnTo>
                      <a:pt x="2" y="3"/>
                    </a:lnTo>
                    <a:lnTo>
                      <a:pt x="2" y="3"/>
                    </a:lnTo>
                    <a:lnTo>
                      <a:pt x="3" y="3"/>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6" name="Freeform 675"/>
              <p:cNvSpPr>
                <a:spLocks/>
              </p:cNvSpPr>
              <p:nvPr/>
            </p:nvSpPr>
            <p:spPr bwMode="auto">
              <a:xfrm>
                <a:off x="3381398" y="3466363"/>
                <a:ext cx="29890" cy="37363"/>
              </a:xfrm>
              <a:custGeom>
                <a:avLst/>
                <a:gdLst>
                  <a:gd name="T0" fmla="*/ 4 w 4"/>
                  <a:gd name="T1" fmla="*/ 2 h 5"/>
                  <a:gd name="T2" fmla="*/ 4 w 4"/>
                  <a:gd name="T3" fmla="*/ 0 h 5"/>
                  <a:gd name="T4" fmla="*/ 0 w 4"/>
                  <a:gd name="T5" fmla="*/ 0 h 5"/>
                  <a:gd name="T6" fmla="*/ 0 w 4"/>
                  <a:gd name="T7" fmla="*/ 1 h 5"/>
                  <a:gd name="T8" fmla="*/ 2 w 4"/>
                  <a:gd name="T9" fmla="*/ 1 h 5"/>
                  <a:gd name="T10" fmla="*/ 2 w 4"/>
                  <a:gd name="T11" fmla="*/ 2 h 5"/>
                  <a:gd name="T12" fmla="*/ 2 w 4"/>
                  <a:gd name="T13" fmla="*/ 2 h 5"/>
                  <a:gd name="T14" fmla="*/ 2 w 4"/>
                  <a:gd name="T15" fmla="*/ 4 h 5"/>
                  <a:gd name="T16" fmla="*/ 1 w 4"/>
                  <a:gd name="T17" fmla="*/ 4 h 5"/>
                  <a:gd name="T18" fmla="*/ 1 w 4"/>
                  <a:gd name="T19" fmla="*/ 5 h 5"/>
                  <a:gd name="T20" fmla="*/ 2 w 4"/>
                  <a:gd name="T21" fmla="*/ 5 h 5"/>
                  <a:gd name="T22" fmla="*/ 2 w 4"/>
                  <a:gd name="T23" fmla="*/ 4 h 5"/>
                  <a:gd name="T24" fmla="*/ 2 w 4"/>
                  <a:gd name="T25" fmla="*/ 4 h 5"/>
                  <a:gd name="T26" fmla="*/ 2 w 4"/>
                  <a:gd name="T27" fmla="*/ 2 h 5"/>
                  <a:gd name="T28" fmla="*/ 4 w 4"/>
                  <a:gd name="T29" fmla="*/ 2 h 5"/>
                  <a:gd name="T30" fmla="*/ 4 w 4"/>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5">
                    <a:moveTo>
                      <a:pt x="4" y="2"/>
                    </a:moveTo>
                    <a:lnTo>
                      <a:pt x="4" y="0"/>
                    </a:lnTo>
                    <a:lnTo>
                      <a:pt x="0" y="0"/>
                    </a:lnTo>
                    <a:lnTo>
                      <a:pt x="0" y="1"/>
                    </a:lnTo>
                    <a:lnTo>
                      <a:pt x="2" y="1"/>
                    </a:lnTo>
                    <a:lnTo>
                      <a:pt x="2" y="2"/>
                    </a:lnTo>
                    <a:lnTo>
                      <a:pt x="2" y="2"/>
                    </a:lnTo>
                    <a:lnTo>
                      <a:pt x="2" y="4"/>
                    </a:lnTo>
                    <a:lnTo>
                      <a:pt x="1" y="4"/>
                    </a:lnTo>
                    <a:lnTo>
                      <a:pt x="1" y="5"/>
                    </a:lnTo>
                    <a:lnTo>
                      <a:pt x="2" y="5"/>
                    </a:lnTo>
                    <a:lnTo>
                      <a:pt x="2" y="4"/>
                    </a:lnTo>
                    <a:lnTo>
                      <a:pt x="2" y="4"/>
                    </a:lnTo>
                    <a:lnTo>
                      <a:pt x="2"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7" name="Freeform 676"/>
              <p:cNvSpPr>
                <a:spLocks noEditPoints="1"/>
              </p:cNvSpPr>
              <p:nvPr/>
            </p:nvSpPr>
            <p:spPr bwMode="auto">
              <a:xfrm>
                <a:off x="3418761" y="3466363"/>
                <a:ext cx="22418" cy="37363"/>
              </a:xfrm>
              <a:custGeom>
                <a:avLst/>
                <a:gdLst>
                  <a:gd name="T0" fmla="*/ 3 w 3"/>
                  <a:gd name="T1" fmla="*/ 5 h 5"/>
                  <a:gd name="T2" fmla="*/ 3 w 3"/>
                  <a:gd name="T3" fmla="*/ 1 h 5"/>
                  <a:gd name="T4" fmla="*/ 3 w 3"/>
                  <a:gd name="T5" fmla="*/ 1 h 5"/>
                  <a:gd name="T6" fmla="*/ 3 w 3"/>
                  <a:gd name="T7" fmla="*/ 0 h 5"/>
                  <a:gd name="T8" fmla="*/ 0 w 3"/>
                  <a:gd name="T9" fmla="*/ 0 h 5"/>
                  <a:gd name="T10" fmla="*/ 0 w 3"/>
                  <a:gd name="T11" fmla="*/ 1 h 5"/>
                  <a:gd name="T12" fmla="*/ 0 w 3"/>
                  <a:gd name="T13" fmla="*/ 1 h 5"/>
                  <a:gd name="T14" fmla="*/ 0 w 3"/>
                  <a:gd name="T15" fmla="*/ 5 h 5"/>
                  <a:gd name="T16" fmla="*/ 0 w 3"/>
                  <a:gd name="T17" fmla="*/ 5 h 5"/>
                  <a:gd name="T18" fmla="*/ 0 w 3"/>
                  <a:gd name="T19" fmla="*/ 5 h 5"/>
                  <a:gd name="T20" fmla="*/ 3 w 3"/>
                  <a:gd name="T21" fmla="*/ 5 h 5"/>
                  <a:gd name="T22" fmla="*/ 3 w 3"/>
                  <a:gd name="T23" fmla="*/ 5 h 5"/>
                  <a:gd name="T24" fmla="*/ 3 w 3"/>
                  <a:gd name="T25" fmla="*/ 5 h 5"/>
                  <a:gd name="T26" fmla="*/ 3 w 3"/>
                  <a:gd name="T27" fmla="*/ 5 h 5"/>
                  <a:gd name="T28" fmla="*/ 3 w 3"/>
                  <a:gd name="T29" fmla="*/ 5 h 5"/>
                  <a:gd name="T30" fmla="*/ 0 w 3"/>
                  <a:gd name="T31" fmla="*/ 5 h 5"/>
                  <a:gd name="T32" fmla="*/ 0 w 3"/>
                  <a:gd name="T33" fmla="*/ 1 h 5"/>
                  <a:gd name="T34" fmla="*/ 3 w 3"/>
                  <a:gd name="T35" fmla="*/ 1 h 5"/>
                  <a:gd name="T36" fmla="*/ 3 w 3"/>
                  <a:gd name="T37" fmla="*/ 5 h 5"/>
                  <a:gd name="T38" fmla="*/ 3 w 3"/>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5"/>
                    </a:moveTo>
                    <a:lnTo>
                      <a:pt x="3" y="1"/>
                    </a:lnTo>
                    <a:lnTo>
                      <a:pt x="3" y="1"/>
                    </a:lnTo>
                    <a:lnTo>
                      <a:pt x="3" y="0"/>
                    </a:lnTo>
                    <a:lnTo>
                      <a:pt x="0" y="0"/>
                    </a:lnTo>
                    <a:lnTo>
                      <a:pt x="0" y="1"/>
                    </a:lnTo>
                    <a:lnTo>
                      <a:pt x="0" y="1"/>
                    </a:lnTo>
                    <a:lnTo>
                      <a:pt x="0" y="5"/>
                    </a:lnTo>
                    <a:lnTo>
                      <a:pt x="0" y="5"/>
                    </a:lnTo>
                    <a:lnTo>
                      <a:pt x="0" y="5"/>
                    </a:lnTo>
                    <a:lnTo>
                      <a:pt x="3" y="5"/>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8" name="Freeform 677"/>
              <p:cNvSpPr>
                <a:spLocks/>
              </p:cNvSpPr>
              <p:nvPr/>
            </p:nvSpPr>
            <p:spPr bwMode="auto">
              <a:xfrm>
                <a:off x="3448651" y="3503726"/>
                <a:ext cx="14945" cy="0"/>
              </a:xfrm>
              <a:custGeom>
                <a:avLst/>
                <a:gdLst>
                  <a:gd name="T0" fmla="*/ 2 w 2"/>
                  <a:gd name="T1" fmla="*/ 2 w 2"/>
                  <a:gd name="T2" fmla="*/ 0 w 2"/>
                  <a:gd name="T3" fmla="*/ 0 w 2"/>
                  <a:gd name="T4" fmla="*/ 2 w 2"/>
                  <a:gd name="T5" fmla="*/ 2 w 2"/>
                </a:gdLst>
                <a:ahLst/>
                <a:cxnLst>
                  <a:cxn ang="0">
                    <a:pos x="T0" y="0"/>
                  </a:cxn>
                  <a:cxn ang="0">
                    <a:pos x="T1" y="0"/>
                  </a:cxn>
                  <a:cxn ang="0">
                    <a:pos x="T2" y="0"/>
                  </a:cxn>
                  <a:cxn ang="0">
                    <a:pos x="T3" y="0"/>
                  </a:cxn>
                  <a:cxn ang="0">
                    <a:pos x="T4" y="0"/>
                  </a:cxn>
                  <a:cxn ang="0">
                    <a:pos x="T5" y="0"/>
                  </a:cxn>
                </a:cxnLst>
                <a:rect l="0" t="0" r="r" b="b"/>
                <a:pathLst>
                  <a:path w="2">
                    <a:moveTo>
                      <a:pt x="2" y="0"/>
                    </a:moveTo>
                    <a:lnTo>
                      <a:pt x="2" y="0"/>
                    </a:lnTo>
                    <a:lnTo>
                      <a:pt x="0" y="0"/>
                    </a:lnTo>
                    <a:lnTo>
                      <a:pt x="0" y="0"/>
                    </a:lnTo>
                    <a:lnTo>
                      <a:pt x="2" y="0"/>
                    </a:lnTo>
                    <a:lnTo>
                      <a:pt x="2"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39" name="Freeform 678"/>
              <p:cNvSpPr>
                <a:spLocks noEditPoints="1"/>
              </p:cNvSpPr>
              <p:nvPr/>
            </p:nvSpPr>
            <p:spPr bwMode="auto">
              <a:xfrm>
                <a:off x="3471068" y="3466363"/>
                <a:ext cx="29890" cy="37363"/>
              </a:xfrm>
              <a:custGeom>
                <a:avLst/>
                <a:gdLst>
                  <a:gd name="T0" fmla="*/ 4 w 4"/>
                  <a:gd name="T1" fmla="*/ 5 h 5"/>
                  <a:gd name="T2" fmla="*/ 4 w 4"/>
                  <a:gd name="T3" fmla="*/ 3 h 5"/>
                  <a:gd name="T4" fmla="*/ 3 w 4"/>
                  <a:gd name="T5" fmla="*/ 3 h 5"/>
                  <a:gd name="T6" fmla="*/ 3 w 4"/>
                  <a:gd name="T7" fmla="*/ 2 h 5"/>
                  <a:gd name="T8" fmla="*/ 0 w 4"/>
                  <a:gd name="T9" fmla="*/ 2 h 5"/>
                  <a:gd name="T10" fmla="*/ 0 w 4"/>
                  <a:gd name="T11" fmla="*/ 2 h 5"/>
                  <a:gd name="T12" fmla="*/ 1 w 4"/>
                  <a:gd name="T13" fmla="*/ 2 h 5"/>
                  <a:gd name="T14" fmla="*/ 1 w 4"/>
                  <a:gd name="T15" fmla="*/ 1 h 5"/>
                  <a:gd name="T16" fmla="*/ 3 w 4"/>
                  <a:gd name="T17" fmla="*/ 1 h 5"/>
                  <a:gd name="T18" fmla="*/ 3 w 4"/>
                  <a:gd name="T19" fmla="*/ 0 h 5"/>
                  <a:gd name="T20" fmla="*/ 1 w 4"/>
                  <a:gd name="T21" fmla="*/ 0 h 5"/>
                  <a:gd name="T22" fmla="*/ 1 w 4"/>
                  <a:gd name="T23" fmla="*/ 1 h 5"/>
                  <a:gd name="T24" fmla="*/ 0 w 4"/>
                  <a:gd name="T25" fmla="*/ 1 h 5"/>
                  <a:gd name="T26" fmla="*/ 0 w 4"/>
                  <a:gd name="T27" fmla="*/ 2 h 5"/>
                  <a:gd name="T28" fmla="*/ 0 w 4"/>
                  <a:gd name="T29" fmla="*/ 2 h 5"/>
                  <a:gd name="T30" fmla="*/ 0 w 4"/>
                  <a:gd name="T31" fmla="*/ 5 h 5"/>
                  <a:gd name="T32" fmla="*/ 0 w 4"/>
                  <a:gd name="T33" fmla="*/ 5 h 5"/>
                  <a:gd name="T34" fmla="*/ 0 w 4"/>
                  <a:gd name="T35" fmla="*/ 5 h 5"/>
                  <a:gd name="T36" fmla="*/ 3 w 4"/>
                  <a:gd name="T37" fmla="*/ 5 h 5"/>
                  <a:gd name="T38" fmla="*/ 3 w 4"/>
                  <a:gd name="T39" fmla="*/ 5 h 5"/>
                  <a:gd name="T40" fmla="*/ 4 w 4"/>
                  <a:gd name="T41" fmla="*/ 5 h 5"/>
                  <a:gd name="T42" fmla="*/ 4 w 4"/>
                  <a:gd name="T43" fmla="*/ 5 h 5"/>
                  <a:gd name="T44" fmla="*/ 3 w 4"/>
                  <a:gd name="T45" fmla="*/ 5 h 5"/>
                  <a:gd name="T46" fmla="*/ 0 w 4"/>
                  <a:gd name="T47" fmla="*/ 5 h 5"/>
                  <a:gd name="T48" fmla="*/ 0 w 4"/>
                  <a:gd name="T49" fmla="*/ 3 h 5"/>
                  <a:gd name="T50" fmla="*/ 3 w 4"/>
                  <a:gd name="T51" fmla="*/ 3 h 5"/>
                  <a:gd name="T52" fmla="*/ 3 w 4"/>
                  <a:gd name="T53" fmla="*/ 5 h 5"/>
                  <a:gd name="T54" fmla="*/ 3 w 4"/>
                  <a:gd name="T5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5"/>
                    </a:moveTo>
                    <a:lnTo>
                      <a:pt x="4" y="3"/>
                    </a:lnTo>
                    <a:lnTo>
                      <a:pt x="3" y="3"/>
                    </a:lnTo>
                    <a:lnTo>
                      <a:pt x="3" y="2"/>
                    </a:lnTo>
                    <a:lnTo>
                      <a:pt x="0" y="2"/>
                    </a:lnTo>
                    <a:lnTo>
                      <a:pt x="0" y="2"/>
                    </a:lnTo>
                    <a:lnTo>
                      <a:pt x="1" y="2"/>
                    </a:lnTo>
                    <a:lnTo>
                      <a:pt x="1" y="1"/>
                    </a:lnTo>
                    <a:lnTo>
                      <a:pt x="3" y="1"/>
                    </a:lnTo>
                    <a:lnTo>
                      <a:pt x="3" y="0"/>
                    </a:lnTo>
                    <a:lnTo>
                      <a:pt x="1" y="0"/>
                    </a:lnTo>
                    <a:lnTo>
                      <a:pt x="1" y="1"/>
                    </a:lnTo>
                    <a:lnTo>
                      <a:pt x="0" y="1"/>
                    </a:lnTo>
                    <a:lnTo>
                      <a:pt x="0" y="2"/>
                    </a:lnTo>
                    <a:lnTo>
                      <a:pt x="0" y="2"/>
                    </a:lnTo>
                    <a:lnTo>
                      <a:pt x="0" y="5"/>
                    </a:lnTo>
                    <a:lnTo>
                      <a:pt x="0" y="5"/>
                    </a:lnTo>
                    <a:lnTo>
                      <a:pt x="0" y="5"/>
                    </a:lnTo>
                    <a:lnTo>
                      <a:pt x="3" y="5"/>
                    </a:lnTo>
                    <a:lnTo>
                      <a:pt x="3" y="5"/>
                    </a:lnTo>
                    <a:lnTo>
                      <a:pt x="4" y="5"/>
                    </a:lnTo>
                    <a:lnTo>
                      <a:pt x="4" y="5"/>
                    </a:lnTo>
                    <a:close/>
                    <a:moveTo>
                      <a:pt x="3" y="5"/>
                    </a:moveTo>
                    <a:lnTo>
                      <a:pt x="0" y="5"/>
                    </a:lnTo>
                    <a:lnTo>
                      <a:pt x="0"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0" name="Freeform 679"/>
              <p:cNvSpPr>
                <a:spLocks noEditPoints="1"/>
              </p:cNvSpPr>
              <p:nvPr/>
            </p:nvSpPr>
            <p:spPr bwMode="auto">
              <a:xfrm>
                <a:off x="3508431" y="3466363"/>
                <a:ext cx="37363" cy="37363"/>
              </a:xfrm>
              <a:custGeom>
                <a:avLst/>
                <a:gdLst>
                  <a:gd name="T0" fmla="*/ 5 w 5"/>
                  <a:gd name="T1" fmla="*/ 4 h 5"/>
                  <a:gd name="T2" fmla="*/ 5 w 5"/>
                  <a:gd name="T3" fmla="*/ 3 h 5"/>
                  <a:gd name="T4" fmla="*/ 4 w 5"/>
                  <a:gd name="T5" fmla="*/ 3 h 5"/>
                  <a:gd name="T6" fmla="*/ 4 w 5"/>
                  <a:gd name="T7" fmla="*/ 0 h 5"/>
                  <a:gd name="T8" fmla="*/ 3 w 5"/>
                  <a:gd name="T9" fmla="*/ 0 h 5"/>
                  <a:gd name="T10" fmla="*/ 3 w 5"/>
                  <a:gd name="T11" fmla="*/ 1 h 5"/>
                  <a:gd name="T12" fmla="*/ 2 w 5"/>
                  <a:gd name="T13" fmla="*/ 1 h 5"/>
                  <a:gd name="T14" fmla="*/ 2 w 5"/>
                  <a:gd name="T15" fmla="*/ 2 h 5"/>
                  <a:gd name="T16" fmla="*/ 1 w 5"/>
                  <a:gd name="T17" fmla="*/ 2 h 5"/>
                  <a:gd name="T18" fmla="*/ 1 w 5"/>
                  <a:gd name="T19" fmla="*/ 2 h 5"/>
                  <a:gd name="T20" fmla="*/ 1 w 5"/>
                  <a:gd name="T21" fmla="*/ 2 h 5"/>
                  <a:gd name="T22" fmla="*/ 1 w 5"/>
                  <a:gd name="T23" fmla="*/ 3 h 5"/>
                  <a:gd name="T24" fmla="*/ 0 w 5"/>
                  <a:gd name="T25" fmla="*/ 3 h 5"/>
                  <a:gd name="T26" fmla="*/ 0 w 5"/>
                  <a:gd name="T27" fmla="*/ 4 h 5"/>
                  <a:gd name="T28" fmla="*/ 3 w 5"/>
                  <a:gd name="T29" fmla="*/ 4 h 5"/>
                  <a:gd name="T30" fmla="*/ 3 w 5"/>
                  <a:gd name="T31" fmla="*/ 5 h 5"/>
                  <a:gd name="T32" fmla="*/ 4 w 5"/>
                  <a:gd name="T33" fmla="*/ 5 h 5"/>
                  <a:gd name="T34" fmla="*/ 4 w 5"/>
                  <a:gd name="T35" fmla="*/ 4 h 5"/>
                  <a:gd name="T36" fmla="*/ 5 w 5"/>
                  <a:gd name="T37" fmla="*/ 4 h 5"/>
                  <a:gd name="T38" fmla="*/ 5 w 5"/>
                  <a:gd name="T39" fmla="*/ 4 h 5"/>
                  <a:gd name="T40" fmla="*/ 3 w 5"/>
                  <a:gd name="T41" fmla="*/ 3 h 5"/>
                  <a:gd name="T42" fmla="*/ 1 w 5"/>
                  <a:gd name="T43" fmla="*/ 3 h 5"/>
                  <a:gd name="T44" fmla="*/ 1 w 5"/>
                  <a:gd name="T45" fmla="*/ 2 h 5"/>
                  <a:gd name="T46" fmla="*/ 2 w 5"/>
                  <a:gd name="T47" fmla="*/ 2 h 5"/>
                  <a:gd name="T48" fmla="*/ 2 w 5"/>
                  <a:gd name="T49" fmla="*/ 2 h 5"/>
                  <a:gd name="T50" fmla="*/ 3 w 5"/>
                  <a:gd name="T51" fmla="*/ 2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3" y="0"/>
                    </a:lnTo>
                    <a:lnTo>
                      <a:pt x="3" y="1"/>
                    </a:lnTo>
                    <a:lnTo>
                      <a:pt x="2" y="1"/>
                    </a:lnTo>
                    <a:lnTo>
                      <a:pt x="2" y="2"/>
                    </a:lnTo>
                    <a:lnTo>
                      <a:pt x="1" y="2"/>
                    </a:lnTo>
                    <a:lnTo>
                      <a:pt x="1" y="2"/>
                    </a:lnTo>
                    <a:lnTo>
                      <a:pt x="1" y="2"/>
                    </a:lnTo>
                    <a:lnTo>
                      <a:pt x="1" y="3"/>
                    </a:lnTo>
                    <a:lnTo>
                      <a:pt x="0" y="3"/>
                    </a:lnTo>
                    <a:lnTo>
                      <a:pt x="0" y="4"/>
                    </a:lnTo>
                    <a:lnTo>
                      <a:pt x="3" y="4"/>
                    </a:lnTo>
                    <a:lnTo>
                      <a:pt x="3" y="5"/>
                    </a:lnTo>
                    <a:lnTo>
                      <a:pt x="4" y="5"/>
                    </a:lnTo>
                    <a:lnTo>
                      <a:pt x="4" y="4"/>
                    </a:lnTo>
                    <a:lnTo>
                      <a:pt x="5" y="4"/>
                    </a:lnTo>
                    <a:lnTo>
                      <a:pt x="5" y="4"/>
                    </a:lnTo>
                    <a:close/>
                    <a:moveTo>
                      <a:pt x="3" y="3"/>
                    </a:moveTo>
                    <a:lnTo>
                      <a:pt x="1" y="3"/>
                    </a:lnTo>
                    <a:lnTo>
                      <a:pt x="1" y="2"/>
                    </a:lnTo>
                    <a:lnTo>
                      <a:pt x="2" y="2"/>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1" name="Freeform 680"/>
              <p:cNvSpPr>
                <a:spLocks/>
              </p:cNvSpPr>
              <p:nvPr/>
            </p:nvSpPr>
            <p:spPr bwMode="auto">
              <a:xfrm>
                <a:off x="3553266" y="3466363"/>
                <a:ext cx="29890" cy="37363"/>
              </a:xfrm>
              <a:custGeom>
                <a:avLst/>
                <a:gdLst>
                  <a:gd name="T0" fmla="*/ 4 w 4"/>
                  <a:gd name="T1" fmla="*/ 5 h 5"/>
                  <a:gd name="T2" fmla="*/ 4 w 4"/>
                  <a:gd name="T3" fmla="*/ 5 h 5"/>
                  <a:gd name="T4" fmla="*/ 1 w 4"/>
                  <a:gd name="T5" fmla="*/ 5 h 5"/>
                  <a:gd name="T6" fmla="*/ 1 w 4"/>
                  <a:gd name="T7" fmla="*/ 4 h 5"/>
                  <a:gd name="T8" fmla="*/ 2 w 4"/>
                  <a:gd name="T9" fmla="*/ 4 h 5"/>
                  <a:gd name="T10" fmla="*/ 2 w 4"/>
                  <a:gd name="T11" fmla="*/ 3 h 5"/>
                  <a:gd name="T12" fmla="*/ 3 w 4"/>
                  <a:gd name="T13" fmla="*/ 3 h 5"/>
                  <a:gd name="T14" fmla="*/ 3 w 4"/>
                  <a:gd name="T15" fmla="*/ 2 h 5"/>
                  <a:gd name="T16" fmla="*/ 4 w 4"/>
                  <a:gd name="T17" fmla="*/ 2 h 5"/>
                  <a:gd name="T18" fmla="*/ 4 w 4"/>
                  <a:gd name="T19" fmla="*/ 1 h 5"/>
                  <a:gd name="T20" fmla="*/ 3 w 4"/>
                  <a:gd name="T21" fmla="*/ 1 h 5"/>
                  <a:gd name="T22" fmla="*/ 3 w 4"/>
                  <a:gd name="T23" fmla="*/ 0 h 5"/>
                  <a:gd name="T24" fmla="*/ 0 w 4"/>
                  <a:gd name="T25" fmla="*/ 0 h 5"/>
                  <a:gd name="T26" fmla="*/ 0 w 4"/>
                  <a:gd name="T27" fmla="*/ 1 h 5"/>
                  <a:gd name="T28" fmla="*/ 0 w 4"/>
                  <a:gd name="T29" fmla="*/ 1 h 5"/>
                  <a:gd name="T30" fmla="*/ 0 w 4"/>
                  <a:gd name="T31" fmla="*/ 2 h 5"/>
                  <a:gd name="T32" fmla="*/ 0 w 4"/>
                  <a:gd name="T33" fmla="*/ 2 h 5"/>
                  <a:gd name="T34" fmla="*/ 0 w 4"/>
                  <a:gd name="T35" fmla="*/ 1 h 5"/>
                  <a:gd name="T36" fmla="*/ 3 w 4"/>
                  <a:gd name="T37" fmla="*/ 1 h 5"/>
                  <a:gd name="T38" fmla="*/ 3 w 4"/>
                  <a:gd name="T39" fmla="*/ 2 h 5"/>
                  <a:gd name="T40" fmla="*/ 2 w 4"/>
                  <a:gd name="T41" fmla="*/ 2 h 5"/>
                  <a:gd name="T42" fmla="*/ 2 w 4"/>
                  <a:gd name="T43" fmla="*/ 3 h 5"/>
                  <a:gd name="T44" fmla="*/ 1 w 4"/>
                  <a:gd name="T45" fmla="*/ 3 h 5"/>
                  <a:gd name="T46" fmla="*/ 1 w 4"/>
                  <a:gd name="T47" fmla="*/ 4 h 5"/>
                  <a:gd name="T48" fmla="*/ 0 w 4"/>
                  <a:gd name="T49" fmla="*/ 4 h 5"/>
                  <a:gd name="T50" fmla="*/ 0 w 4"/>
                  <a:gd name="T51" fmla="*/ 5 h 5"/>
                  <a:gd name="T52" fmla="*/ 0 w 4"/>
                  <a:gd name="T53" fmla="*/ 5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5"/>
                    </a:lnTo>
                    <a:lnTo>
                      <a:pt x="1" y="5"/>
                    </a:lnTo>
                    <a:lnTo>
                      <a:pt x="1" y="4"/>
                    </a:lnTo>
                    <a:lnTo>
                      <a:pt x="2" y="4"/>
                    </a:lnTo>
                    <a:lnTo>
                      <a:pt x="2" y="3"/>
                    </a:lnTo>
                    <a:lnTo>
                      <a:pt x="3" y="3"/>
                    </a:lnTo>
                    <a:lnTo>
                      <a:pt x="3" y="2"/>
                    </a:lnTo>
                    <a:lnTo>
                      <a:pt x="4" y="2"/>
                    </a:lnTo>
                    <a:lnTo>
                      <a:pt x="4" y="1"/>
                    </a:lnTo>
                    <a:lnTo>
                      <a:pt x="3" y="1"/>
                    </a:lnTo>
                    <a:lnTo>
                      <a:pt x="3" y="0"/>
                    </a:lnTo>
                    <a:lnTo>
                      <a:pt x="0" y="0"/>
                    </a:lnTo>
                    <a:lnTo>
                      <a:pt x="0" y="1"/>
                    </a:lnTo>
                    <a:lnTo>
                      <a:pt x="0" y="1"/>
                    </a:lnTo>
                    <a:lnTo>
                      <a:pt x="0" y="2"/>
                    </a:lnTo>
                    <a:lnTo>
                      <a:pt x="0" y="2"/>
                    </a:lnTo>
                    <a:lnTo>
                      <a:pt x="0" y="1"/>
                    </a:lnTo>
                    <a:lnTo>
                      <a:pt x="3" y="1"/>
                    </a:lnTo>
                    <a:lnTo>
                      <a:pt x="3" y="2"/>
                    </a:lnTo>
                    <a:lnTo>
                      <a:pt x="2" y="2"/>
                    </a:lnTo>
                    <a:lnTo>
                      <a:pt x="2" y="3"/>
                    </a:lnTo>
                    <a:lnTo>
                      <a:pt x="1" y="3"/>
                    </a:lnTo>
                    <a:lnTo>
                      <a:pt x="1" y="4"/>
                    </a:lnTo>
                    <a:lnTo>
                      <a:pt x="0" y="4"/>
                    </a:lnTo>
                    <a:lnTo>
                      <a:pt x="0" y="5"/>
                    </a:lnTo>
                    <a:lnTo>
                      <a:pt x="0" y="5"/>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2" name="Freeform 681"/>
              <p:cNvSpPr>
                <a:spLocks/>
              </p:cNvSpPr>
              <p:nvPr/>
            </p:nvSpPr>
            <p:spPr bwMode="auto">
              <a:xfrm>
                <a:off x="3149750" y="3541088"/>
                <a:ext cx="29890" cy="44835"/>
              </a:xfrm>
              <a:custGeom>
                <a:avLst/>
                <a:gdLst>
                  <a:gd name="T0" fmla="*/ 4 w 4"/>
                  <a:gd name="T1" fmla="*/ 5 h 6"/>
                  <a:gd name="T2" fmla="*/ 4 w 4"/>
                  <a:gd name="T3" fmla="*/ 3 h 6"/>
                  <a:gd name="T4" fmla="*/ 3 w 4"/>
                  <a:gd name="T5" fmla="*/ 3 h 6"/>
                  <a:gd name="T6" fmla="*/ 3 w 4"/>
                  <a:gd name="T7" fmla="*/ 2 h 6"/>
                  <a:gd name="T8" fmla="*/ 1 w 4"/>
                  <a:gd name="T9" fmla="*/ 2 h 6"/>
                  <a:gd name="T10" fmla="*/ 1 w 4"/>
                  <a:gd name="T11" fmla="*/ 1 h 6"/>
                  <a:gd name="T12" fmla="*/ 4 w 4"/>
                  <a:gd name="T13" fmla="*/ 1 h 6"/>
                  <a:gd name="T14" fmla="*/ 4 w 4"/>
                  <a:gd name="T15" fmla="*/ 0 h 6"/>
                  <a:gd name="T16" fmla="*/ 0 w 4"/>
                  <a:gd name="T17" fmla="*/ 0 h 6"/>
                  <a:gd name="T18" fmla="*/ 0 w 4"/>
                  <a:gd name="T19" fmla="*/ 3 h 6"/>
                  <a:gd name="T20" fmla="*/ 3 w 4"/>
                  <a:gd name="T21" fmla="*/ 3 h 6"/>
                  <a:gd name="T22" fmla="*/ 3 w 4"/>
                  <a:gd name="T23" fmla="*/ 5 h 6"/>
                  <a:gd name="T24" fmla="*/ 1 w 4"/>
                  <a:gd name="T25" fmla="*/ 5 h 6"/>
                  <a:gd name="T26" fmla="*/ 1 w 4"/>
                  <a:gd name="T27" fmla="*/ 5 h 6"/>
                  <a:gd name="T28" fmla="*/ 0 w 4"/>
                  <a:gd name="T29" fmla="*/ 5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3"/>
                    </a:lnTo>
                    <a:lnTo>
                      <a:pt x="3" y="3"/>
                    </a:lnTo>
                    <a:lnTo>
                      <a:pt x="3" y="2"/>
                    </a:lnTo>
                    <a:lnTo>
                      <a:pt x="1" y="2"/>
                    </a:lnTo>
                    <a:lnTo>
                      <a:pt x="1" y="1"/>
                    </a:lnTo>
                    <a:lnTo>
                      <a:pt x="4" y="1"/>
                    </a:lnTo>
                    <a:lnTo>
                      <a:pt x="4" y="0"/>
                    </a:lnTo>
                    <a:lnTo>
                      <a:pt x="0" y="0"/>
                    </a:lnTo>
                    <a:lnTo>
                      <a:pt x="0" y="3"/>
                    </a:lnTo>
                    <a:lnTo>
                      <a:pt x="3" y="3"/>
                    </a:lnTo>
                    <a:lnTo>
                      <a:pt x="3" y="5"/>
                    </a:lnTo>
                    <a:lnTo>
                      <a:pt x="1" y="5"/>
                    </a:lnTo>
                    <a:lnTo>
                      <a:pt x="1" y="5"/>
                    </a:lnTo>
                    <a:lnTo>
                      <a:pt x="0" y="5"/>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3" name="Freeform 682"/>
              <p:cNvSpPr>
                <a:spLocks noEditPoints="1"/>
              </p:cNvSpPr>
              <p:nvPr/>
            </p:nvSpPr>
            <p:spPr bwMode="auto">
              <a:xfrm>
                <a:off x="3239420" y="3533616"/>
                <a:ext cx="44835" cy="52308"/>
              </a:xfrm>
              <a:custGeom>
                <a:avLst/>
                <a:gdLst>
                  <a:gd name="T0" fmla="*/ 6 w 6"/>
                  <a:gd name="T1" fmla="*/ 4 h 7"/>
                  <a:gd name="T2" fmla="*/ 5 w 6"/>
                  <a:gd name="T3" fmla="*/ 4 h 7"/>
                  <a:gd name="T4" fmla="*/ 4 w 6"/>
                  <a:gd name="T5" fmla="*/ 3 h 7"/>
                  <a:gd name="T6" fmla="*/ 4 w 6"/>
                  <a:gd name="T7" fmla="*/ 2 h 7"/>
                  <a:gd name="T8" fmla="*/ 5 w 6"/>
                  <a:gd name="T9" fmla="*/ 1 h 7"/>
                  <a:gd name="T10" fmla="*/ 6 w 6"/>
                  <a:gd name="T11" fmla="*/ 0 h 7"/>
                  <a:gd name="T12" fmla="*/ 5 w 6"/>
                  <a:gd name="T13" fmla="*/ 1 h 7"/>
                  <a:gd name="T14" fmla="*/ 4 w 6"/>
                  <a:gd name="T15" fmla="*/ 2 h 7"/>
                  <a:gd name="T16" fmla="*/ 4 w 6"/>
                  <a:gd name="T17" fmla="*/ 3 h 7"/>
                  <a:gd name="T18" fmla="*/ 3 w 6"/>
                  <a:gd name="T19" fmla="*/ 1 h 7"/>
                  <a:gd name="T20" fmla="*/ 2 w 6"/>
                  <a:gd name="T21" fmla="*/ 0 h 7"/>
                  <a:gd name="T22" fmla="*/ 1 w 6"/>
                  <a:gd name="T23" fmla="*/ 1 h 7"/>
                  <a:gd name="T24" fmla="*/ 0 w 6"/>
                  <a:gd name="T25" fmla="*/ 3 h 7"/>
                  <a:gd name="T26" fmla="*/ 1 w 6"/>
                  <a:gd name="T27" fmla="*/ 4 h 7"/>
                  <a:gd name="T28" fmla="*/ 2 w 6"/>
                  <a:gd name="T29" fmla="*/ 4 h 7"/>
                  <a:gd name="T30" fmla="*/ 1 w 6"/>
                  <a:gd name="T31" fmla="*/ 6 h 7"/>
                  <a:gd name="T32" fmla="*/ 1 w 6"/>
                  <a:gd name="T33" fmla="*/ 6 h 7"/>
                  <a:gd name="T34" fmla="*/ 0 w 6"/>
                  <a:gd name="T35" fmla="*/ 7 h 7"/>
                  <a:gd name="T36" fmla="*/ 1 w 6"/>
                  <a:gd name="T37" fmla="*/ 6 h 7"/>
                  <a:gd name="T38" fmla="*/ 1 w 6"/>
                  <a:gd name="T39" fmla="*/ 6 h 7"/>
                  <a:gd name="T40" fmla="*/ 2 w 6"/>
                  <a:gd name="T41" fmla="*/ 4 h 7"/>
                  <a:gd name="T42" fmla="*/ 3 w 6"/>
                  <a:gd name="T43" fmla="*/ 6 h 7"/>
                  <a:gd name="T44" fmla="*/ 4 w 6"/>
                  <a:gd name="T45" fmla="*/ 7 h 7"/>
                  <a:gd name="T46" fmla="*/ 5 w 6"/>
                  <a:gd name="T47" fmla="*/ 6 h 7"/>
                  <a:gd name="T48" fmla="*/ 6 w 6"/>
                  <a:gd name="T49" fmla="*/ 6 h 7"/>
                  <a:gd name="T50" fmla="*/ 3 w 6"/>
                  <a:gd name="T51" fmla="*/ 4 h 7"/>
                  <a:gd name="T52" fmla="*/ 4 w 6"/>
                  <a:gd name="T53" fmla="*/ 4 h 7"/>
                  <a:gd name="T54" fmla="*/ 4 w 6"/>
                  <a:gd name="T55" fmla="*/ 4 h 7"/>
                  <a:gd name="T56" fmla="*/ 1 w 6"/>
                  <a:gd name="T57" fmla="*/ 3 h 7"/>
                  <a:gd name="T58" fmla="*/ 2 w 6"/>
                  <a:gd name="T59" fmla="*/ 1 h 7"/>
                  <a:gd name="T60" fmla="*/ 2 w 6"/>
                  <a:gd name="T61" fmla="*/ 3 h 7"/>
                  <a:gd name="T62" fmla="*/ 4 w 6"/>
                  <a:gd name="T63" fmla="*/ 6 h 7"/>
                  <a:gd name="T64" fmla="*/ 5 w 6"/>
                  <a:gd name="T65" fmla="*/ 4 h 7"/>
                  <a:gd name="T66" fmla="*/ 5 w 6"/>
                  <a:gd name="T67" fmla="*/ 6 h 7"/>
                  <a:gd name="T68" fmla="*/ 2 w 6"/>
                  <a:gd name="T69" fmla="*/ 4 h 7"/>
                  <a:gd name="T70" fmla="*/ 3 w 6"/>
                  <a:gd name="T71" fmla="*/ 3 h 7"/>
                  <a:gd name="T72" fmla="*/ 3 w 6"/>
                  <a:gd name="T73"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6"/>
                    </a:moveTo>
                    <a:lnTo>
                      <a:pt x="6" y="4"/>
                    </a:lnTo>
                    <a:lnTo>
                      <a:pt x="5" y="4"/>
                    </a:lnTo>
                    <a:lnTo>
                      <a:pt x="5" y="4"/>
                    </a:lnTo>
                    <a:lnTo>
                      <a:pt x="4" y="4"/>
                    </a:lnTo>
                    <a:lnTo>
                      <a:pt x="4" y="3"/>
                    </a:lnTo>
                    <a:lnTo>
                      <a:pt x="4" y="3"/>
                    </a:lnTo>
                    <a:lnTo>
                      <a:pt x="4" y="2"/>
                    </a:lnTo>
                    <a:lnTo>
                      <a:pt x="5" y="2"/>
                    </a:lnTo>
                    <a:lnTo>
                      <a:pt x="5" y="1"/>
                    </a:lnTo>
                    <a:lnTo>
                      <a:pt x="6" y="1"/>
                    </a:lnTo>
                    <a:lnTo>
                      <a:pt x="6" y="0"/>
                    </a:lnTo>
                    <a:lnTo>
                      <a:pt x="5" y="0"/>
                    </a:lnTo>
                    <a:lnTo>
                      <a:pt x="5" y="1"/>
                    </a:lnTo>
                    <a:lnTo>
                      <a:pt x="4" y="1"/>
                    </a:lnTo>
                    <a:lnTo>
                      <a:pt x="4" y="2"/>
                    </a:lnTo>
                    <a:lnTo>
                      <a:pt x="4" y="2"/>
                    </a:lnTo>
                    <a:lnTo>
                      <a:pt x="4" y="3"/>
                    </a:lnTo>
                    <a:lnTo>
                      <a:pt x="3" y="3"/>
                    </a:lnTo>
                    <a:lnTo>
                      <a:pt x="3" y="1"/>
                    </a:lnTo>
                    <a:lnTo>
                      <a:pt x="2" y="1"/>
                    </a:lnTo>
                    <a:lnTo>
                      <a:pt x="2" y="0"/>
                    </a:lnTo>
                    <a:lnTo>
                      <a:pt x="1" y="0"/>
                    </a:lnTo>
                    <a:lnTo>
                      <a:pt x="1" y="1"/>
                    </a:lnTo>
                    <a:lnTo>
                      <a:pt x="0" y="1"/>
                    </a:lnTo>
                    <a:lnTo>
                      <a:pt x="0" y="3"/>
                    </a:lnTo>
                    <a:lnTo>
                      <a:pt x="1" y="3"/>
                    </a:lnTo>
                    <a:lnTo>
                      <a:pt x="1" y="4"/>
                    </a:lnTo>
                    <a:lnTo>
                      <a:pt x="2" y="4"/>
                    </a:lnTo>
                    <a:lnTo>
                      <a:pt x="2" y="4"/>
                    </a:lnTo>
                    <a:lnTo>
                      <a:pt x="1" y="4"/>
                    </a:lnTo>
                    <a:lnTo>
                      <a:pt x="1" y="6"/>
                    </a:lnTo>
                    <a:lnTo>
                      <a:pt x="1" y="6"/>
                    </a:lnTo>
                    <a:lnTo>
                      <a:pt x="1" y="6"/>
                    </a:lnTo>
                    <a:lnTo>
                      <a:pt x="0" y="6"/>
                    </a:lnTo>
                    <a:lnTo>
                      <a:pt x="0" y="7"/>
                    </a:lnTo>
                    <a:lnTo>
                      <a:pt x="1" y="7"/>
                    </a:lnTo>
                    <a:lnTo>
                      <a:pt x="1" y="6"/>
                    </a:lnTo>
                    <a:lnTo>
                      <a:pt x="1" y="6"/>
                    </a:lnTo>
                    <a:lnTo>
                      <a:pt x="1" y="6"/>
                    </a:lnTo>
                    <a:lnTo>
                      <a:pt x="2" y="6"/>
                    </a:lnTo>
                    <a:lnTo>
                      <a:pt x="2" y="4"/>
                    </a:lnTo>
                    <a:lnTo>
                      <a:pt x="3" y="4"/>
                    </a:lnTo>
                    <a:lnTo>
                      <a:pt x="3" y="6"/>
                    </a:lnTo>
                    <a:lnTo>
                      <a:pt x="4" y="6"/>
                    </a:lnTo>
                    <a:lnTo>
                      <a:pt x="4" y="7"/>
                    </a:lnTo>
                    <a:lnTo>
                      <a:pt x="5" y="7"/>
                    </a:lnTo>
                    <a:lnTo>
                      <a:pt x="5" y="6"/>
                    </a:lnTo>
                    <a:lnTo>
                      <a:pt x="6" y="6"/>
                    </a:lnTo>
                    <a:lnTo>
                      <a:pt x="6" y="6"/>
                    </a:lnTo>
                    <a:close/>
                    <a:moveTo>
                      <a:pt x="4" y="4"/>
                    </a:moveTo>
                    <a:lnTo>
                      <a:pt x="3" y="4"/>
                    </a:lnTo>
                    <a:lnTo>
                      <a:pt x="3" y="4"/>
                    </a:lnTo>
                    <a:lnTo>
                      <a:pt x="4" y="4"/>
                    </a:lnTo>
                    <a:lnTo>
                      <a:pt x="4" y="4"/>
                    </a:lnTo>
                    <a:lnTo>
                      <a:pt x="4" y="4"/>
                    </a:lnTo>
                    <a:close/>
                    <a:moveTo>
                      <a:pt x="2" y="3"/>
                    </a:moveTo>
                    <a:lnTo>
                      <a:pt x="1" y="3"/>
                    </a:lnTo>
                    <a:lnTo>
                      <a:pt x="1" y="1"/>
                    </a:lnTo>
                    <a:lnTo>
                      <a:pt x="2" y="1"/>
                    </a:lnTo>
                    <a:lnTo>
                      <a:pt x="2" y="3"/>
                    </a:lnTo>
                    <a:lnTo>
                      <a:pt x="2" y="3"/>
                    </a:lnTo>
                    <a:close/>
                    <a:moveTo>
                      <a:pt x="5" y="6"/>
                    </a:moveTo>
                    <a:lnTo>
                      <a:pt x="4" y="6"/>
                    </a:lnTo>
                    <a:lnTo>
                      <a:pt x="4" y="4"/>
                    </a:lnTo>
                    <a:lnTo>
                      <a:pt x="5" y="4"/>
                    </a:lnTo>
                    <a:lnTo>
                      <a:pt x="5" y="6"/>
                    </a:lnTo>
                    <a:lnTo>
                      <a:pt x="5" y="6"/>
                    </a:lnTo>
                    <a:close/>
                    <a:moveTo>
                      <a:pt x="3" y="4"/>
                    </a:moveTo>
                    <a:lnTo>
                      <a:pt x="2" y="4"/>
                    </a:lnTo>
                    <a:lnTo>
                      <a:pt x="2"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4" name="Freeform 683"/>
              <p:cNvSpPr>
                <a:spLocks/>
              </p:cNvSpPr>
              <p:nvPr/>
            </p:nvSpPr>
            <p:spPr bwMode="auto">
              <a:xfrm>
                <a:off x="3381398" y="3541088"/>
                <a:ext cx="14945" cy="44835"/>
              </a:xfrm>
              <a:custGeom>
                <a:avLst/>
                <a:gdLst>
                  <a:gd name="T0" fmla="*/ 2 w 2"/>
                  <a:gd name="T1" fmla="*/ 6 h 6"/>
                  <a:gd name="T2" fmla="*/ 2 w 2"/>
                  <a:gd name="T3" fmla="*/ 0 h 6"/>
                  <a:gd name="T4" fmla="*/ 1 w 2"/>
                  <a:gd name="T5" fmla="*/ 0 h 6"/>
                  <a:gd name="T6" fmla="*/ 1 w 2"/>
                  <a:gd name="T7" fmla="*/ 1 h 6"/>
                  <a:gd name="T8" fmla="*/ 0 w 2"/>
                  <a:gd name="T9" fmla="*/ 1 h 6"/>
                  <a:gd name="T10" fmla="*/ 0 w 2"/>
                  <a:gd name="T11" fmla="*/ 2 h 6"/>
                  <a:gd name="T12" fmla="*/ 0 w 2"/>
                  <a:gd name="T13" fmla="*/ 2 h 6"/>
                  <a:gd name="T14" fmla="*/ 0 w 2"/>
                  <a:gd name="T15" fmla="*/ 3 h 6"/>
                  <a:gd name="T16" fmla="*/ 0 w 2"/>
                  <a:gd name="T17" fmla="*/ 3 h 6"/>
                  <a:gd name="T18" fmla="*/ 0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0" y="1"/>
                    </a:lnTo>
                    <a:lnTo>
                      <a:pt x="0" y="2"/>
                    </a:lnTo>
                    <a:lnTo>
                      <a:pt x="0" y="2"/>
                    </a:lnTo>
                    <a:lnTo>
                      <a:pt x="0" y="3"/>
                    </a:lnTo>
                    <a:lnTo>
                      <a:pt x="0" y="3"/>
                    </a:lnTo>
                    <a:lnTo>
                      <a:pt x="0"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5" name="Freeform 684"/>
              <p:cNvSpPr>
                <a:spLocks noEditPoints="1"/>
              </p:cNvSpPr>
              <p:nvPr/>
            </p:nvSpPr>
            <p:spPr bwMode="auto">
              <a:xfrm>
                <a:off x="3403816" y="3541088"/>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6" name="Freeform 685"/>
              <p:cNvSpPr>
                <a:spLocks noEditPoints="1"/>
              </p:cNvSpPr>
              <p:nvPr/>
            </p:nvSpPr>
            <p:spPr bwMode="auto">
              <a:xfrm>
                <a:off x="3441178" y="3541088"/>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7" name="Freeform 686"/>
              <p:cNvSpPr>
                <a:spLocks/>
              </p:cNvSpPr>
              <p:nvPr/>
            </p:nvSpPr>
            <p:spPr bwMode="auto">
              <a:xfrm>
                <a:off x="3478541" y="3578451"/>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8" name="Freeform 687"/>
              <p:cNvSpPr>
                <a:spLocks noEditPoints="1"/>
              </p:cNvSpPr>
              <p:nvPr/>
            </p:nvSpPr>
            <p:spPr bwMode="auto">
              <a:xfrm>
                <a:off x="3493486" y="3541088"/>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49" name="Freeform 688"/>
              <p:cNvSpPr>
                <a:spLocks noEditPoints="1"/>
              </p:cNvSpPr>
              <p:nvPr/>
            </p:nvSpPr>
            <p:spPr bwMode="auto">
              <a:xfrm>
                <a:off x="3530848" y="3541088"/>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0" name="Freeform 689"/>
              <p:cNvSpPr>
                <a:spLocks noEditPoints="1"/>
              </p:cNvSpPr>
              <p:nvPr/>
            </p:nvSpPr>
            <p:spPr bwMode="auto">
              <a:xfrm>
                <a:off x="3575683" y="3541088"/>
                <a:ext cx="29890" cy="44835"/>
              </a:xfrm>
              <a:custGeom>
                <a:avLst/>
                <a:gdLst>
                  <a:gd name="T0" fmla="*/ 4 w 4"/>
                  <a:gd name="T1" fmla="*/ 5 h 6"/>
                  <a:gd name="T2" fmla="*/ 4 w 4"/>
                  <a:gd name="T3" fmla="*/ 1 h 6"/>
                  <a:gd name="T4" fmla="*/ 2 w 4"/>
                  <a:gd name="T5" fmla="*/ 1 h 6"/>
                  <a:gd name="T6" fmla="*/ 2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2 w 4"/>
                  <a:gd name="T21" fmla="*/ 6 h 6"/>
                  <a:gd name="T22" fmla="*/ 2 w 4"/>
                  <a:gd name="T23" fmla="*/ 5 h 6"/>
                  <a:gd name="T24" fmla="*/ 4 w 4"/>
                  <a:gd name="T25" fmla="*/ 5 h 6"/>
                  <a:gd name="T26" fmla="*/ 4 w 4"/>
                  <a:gd name="T27" fmla="*/ 5 h 6"/>
                  <a:gd name="T28" fmla="*/ 2 w 4"/>
                  <a:gd name="T29" fmla="*/ 5 h 6"/>
                  <a:gd name="T30" fmla="*/ 0 w 4"/>
                  <a:gd name="T31" fmla="*/ 5 h 6"/>
                  <a:gd name="T32" fmla="*/ 0 w 4"/>
                  <a:gd name="T33" fmla="*/ 1 h 6"/>
                  <a:gd name="T34" fmla="*/ 2 w 4"/>
                  <a:gd name="T35" fmla="*/ 1 h 6"/>
                  <a:gd name="T36" fmla="*/ 2 w 4"/>
                  <a:gd name="T37" fmla="*/ 5 h 6"/>
                  <a:gd name="T38" fmla="*/ 2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2" y="1"/>
                    </a:lnTo>
                    <a:lnTo>
                      <a:pt x="2" y="0"/>
                    </a:lnTo>
                    <a:lnTo>
                      <a:pt x="0" y="0"/>
                    </a:lnTo>
                    <a:lnTo>
                      <a:pt x="0" y="1"/>
                    </a:lnTo>
                    <a:lnTo>
                      <a:pt x="0" y="1"/>
                    </a:lnTo>
                    <a:lnTo>
                      <a:pt x="0" y="5"/>
                    </a:lnTo>
                    <a:lnTo>
                      <a:pt x="0" y="5"/>
                    </a:lnTo>
                    <a:lnTo>
                      <a:pt x="0" y="6"/>
                    </a:lnTo>
                    <a:lnTo>
                      <a:pt x="2" y="6"/>
                    </a:lnTo>
                    <a:lnTo>
                      <a:pt x="2" y="5"/>
                    </a:lnTo>
                    <a:lnTo>
                      <a:pt x="4" y="5"/>
                    </a:lnTo>
                    <a:lnTo>
                      <a:pt x="4"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1" name="Freeform 690"/>
              <p:cNvSpPr>
                <a:spLocks noEditPoints="1"/>
              </p:cNvSpPr>
              <p:nvPr/>
            </p:nvSpPr>
            <p:spPr bwMode="auto">
              <a:xfrm>
                <a:off x="3149750" y="3623286"/>
                <a:ext cx="29890" cy="37363"/>
              </a:xfrm>
              <a:custGeom>
                <a:avLst/>
                <a:gdLst>
                  <a:gd name="T0" fmla="*/ 4 w 4"/>
                  <a:gd name="T1" fmla="*/ 5 h 5"/>
                  <a:gd name="T2" fmla="*/ 4 w 4"/>
                  <a:gd name="T3" fmla="*/ 3 h 5"/>
                  <a:gd name="T4" fmla="*/ 3 w 4"/>
                  <a:gd name="T5" fmla="*/ 3 h 5"/>
                  <a:gd name="T6" fmla="*/ 3 w 4"/>
                  <a:gd name="T7" fmla="*/ 2 h 5"/>
                  <a:gd name="T8" fmla="*/ 1 w 4"/>
                  <a:gd name="T9" fmla="*/ 2 h 5"/>
                  <a:gd name="T10" fmla="*/ 1 w 4"/>
                  <a:gd name="T11" fmla="*/ 1 h 5"/>
                  <a:gd name="T12" fmla="*/ 2 w 4"/>
                  <a:gd name="T13" fmla="*/ 1 h 5"/>
                  <a:gd name="T14" fmla="*/ 2 w 4"/>
                  <a:gd name="T15" fmla="*/ 0 h 5"/>
                  <a:gd name="T16" fmla="*/ 3 w 4"/>
                  <a:gd name="T17" fmla="*/ 0 h 5"/>
                  <a:gd name="T18" fmla="*/ 3 w 4"/>
                  <a:gd name="T19" fmla="*/ 0 h 5"/>
                  <a:gd name="T20" fmla="*/ 2 w 4"/>
                  <a:gd name="T21" fmla="*/ 0 h 5"/>
                  <a:gd name="T22" fmla="*/ 2 w 4"/>
                  <a:gd name="T23" fmla="*/ 0 h 5"/>
                  <a:gd name="T24" fmla="*/ 1 w 4"/>
                  <a:gd name="T25" fmla="*/ 0 h 5"/>
                  <a:gd name="T26" fmla="*/ 1 w 4"/>
                  <a:gd name="T27" fmla="*/ 1 h 5"/>
                  <a:gd name="T28" fmla="*/ 0 w 4"/>
                  <a:gd name="T29" fmla="*/ 1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 name="T44" fmla="*/ 3 w 4"/>
                  <a:gd name="T45" fmla="*/ 5 h 5"/>
                  <a:gd name="T46" fmla="*/ 1 w 4"/>
                  <a:gd name="T47" fmla="*/ 5 h 5"/>
                  <a:gd name="T48" fmla="*/ 1 w 4"/>
                  <a:gd name="T49" fmla="*/ 3 h 5"/>
                  <a:gd name="T50" fmla="*/ 3 w 4"/>
                  <a:gd name="T51" fmla="*/ 3 h 5"/>
                  <a:gd name="T52" fmla="*/ 3 w 4"/>
                  <a:gd name="T53" fmla="*/ 5 h 5"/>
                  <a:gd name="T54" fmla="*/ 3 w 4"/>
                  <a:gd name="T5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5"/>
                    </a:moveTo>
                    <a:lnTo>
                      <a:pt x="4" y="3"/>
                    </a:lnTo>
                    <a:lnTo>
                      <a:pt x="3" y="3"/>
                    </a:lnTo>
                    <a:lnTo>
                      <a:pt x="3" y="2"/>
                    </a:lnTo>
                    <a:lnTo>
                      <a:pt x="1" y="2"/>
                    </a:lnTo>
                    <a:lnTo>
                      <a:pt x="1" y="1"/>
                    </a:lnTo>
                    <a:lnTo>
                      <a:pt x="2" y="1"/>
                    </a:lnTo>
                    <a:lnTo>
                      <a:pt x="2" y="0"/>
                    </a:lnTo>
                    <a:lnTo>
                      <a:pt x="3" y="0"/>
                    </a:lnTo>
                    <a:lnTo>
                      <a:pt x="3" y="0"/>
                    </a:lnTo>
                    <a:lnTo>
                      <a:pt x="2" y="0"/>
                    </a:lnTo>
                    <a:lnTo>
                      <a:pt x="2"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2" name="Freeform 691"/>
              <p:cNvSpPr>
                <a:spLocks noEditPoints="1"/>
              </p:cNvSpPr>
              <p:nvPr/>
            </p:nvSpPr>
            <p:spPr bwMode="auto">
              <a:xfrm>
                <a:off x="3239420" y="3615814"/>
                <a:ext cx="44835" cy="44835"/>
              </a:xfrm>
              <a:custGeom>
                <a:avLst/>
                <a:gdLst>
                  <a:gd name="T0" fmla="*/ 6 w 6"/>
                  <a:gd name="T1" fmla="*/ 4 h 6"/>
                  <a:gd name="T2" fmla="*/ 5 w 6"/>
                  <a:gd name="T3" fmla="*/ 3 h 6"/>
                  <a:gd name="T4" fmla="*/ 4 w 6"/>
                  <a:gd name="T5" fmla="*/ 2 h 6"/>
                  <a:gd name="T6" fmla="*/ 4 w 6"/>
                  <a:gd name="T7" fmla="*/ 1 h 6"/>
                  <a:gd name="T8" fmla="*/ 5 w 6"/>
                  <a:gd name="T9" fmla="*/ 1 h 6"/>
                  <a:gd name="T10" fmla="*/ 6 w 6"/>
                  <a:gd name="T11" fmla="*/ 0 h 6"/>
                  <a:gd name="T12" fmla="*/ 5 w 6"/>
                  <a:gd name="T13" fmla="*/ 1 h 6"/>
                  <a:gd name="T14" fmla="*/ 4 w 6"/>
                  <a:gd name="T15" fmla="*/ 1 h 6"/>
                  <a:gd name="T16" fmla="*/ 4 w 6"/>
                  <a:gd name="T17" fmla="*/ 2 h 6"/>
                  <a:gd name="T18" fmla="*/ 3 w 6"/>
                  <a:gd name="T19" fmla="*/ 1 h 6"/>
                  <a:gd name="T20" fmla="*/ 2 w 6"/>
                  <a:gd name="T21" fmla="*/ 0 h 6"/>
                  <a:gd name="T22" fmla="*/ 1 w 6"/>
                  <a:gd name="T23" fmla="*/ 1 h 6"/>
                  <a:gd name="T24" fmla="*/ 0 w 6"/>
                  <a:gd name="T25" fmla="*/ 2 h 6"/>
                  <a:gd name="T26" fmla="*/ 1 w 6"/>
                  <a:gd name="T27" fmla="*/ 3 h 6"/>
                  <a:gd name="T28" fmla="*/ 2 w 6"/>
                  <a:gd name="T29" fmla="*/ 4 h 6"/>
                  <a:gd name="T30" fmla="*/ 1 w 6"/>
                  <a:gd name="T31" fmla="*/ 5 h 6"/>
                  <a:gd name="T32" fmla="*/ 1 w 6"/>
                  <a:gd name="T33" fmla="*/ 6 h 6"/>
                  <a:gd name="T34" fmla="*/ 0 w 6"/>
                  <a:gd name="T35" fmla="*/ 6 h 6"/>
                  <a:gd name="T36" fmla="*/ 1 w 6"/>
                  <a:gd name="T37" fmla="*/ 6 h 6"/>
                  <a:gd name="T38" fmla="*/ 1 w 6"/>
                  <a:gd name="T39" fmla="*/ 5 h 6"/>
                  <a:gd name="T40" fmla="*/ 2 w 6"/>
                  <a:gd name="T41" fmla="*/ 4 h 6"/>
                  <a:gd name="T42" fmla="*/ 3 w 6"/>
                  <a:gd name="T43" fmla="*/ 6 h 6"/>
                  <a:gd name="T44" fmla="*/ 4 w 6"/>
                  <a:gd name="T45" fmla="*/ 6 h 6"/>
                  <a:gd name="T46" fmla="*/ 5 w 6"/>
                  <a:gd name="T47" fmla="*/ 6 h 6"/>
                  <a:gd name="T48" fmla="*/ 6 w 6"/>
                  <a:gd name="T49" fmla="*/ 6 h 6"/>
                  <a:gd name="T50" fmla="*/ 3 w 6"/>
                  <a:gd name="T51" fmla="*/ 4 h 6"/>
                  <a:gd name="T52" fmla="*/ 4 w 6"/>
                  <a:gd name="T53" fmla="*/ 3 h 6"/>
                  <a:gd name="T54" fmla="*/ 4 w 6"/>
                  <a:gd name="T55" fmla="*/ 4 h 6"/>
                  <a:gd name="T56" fmla="*/ 1 w 6"/>
                  <a:gd name="T57" fmla="*/ 2 h 6"/>
                  <a:gd name="T58" fmla="*/ 2 w 6"/>
                  <a:gd name="T59" fmla="*/ 1 h 6"/>
                  <a:gd name="T60" fmla="*/ 2 w 6"/>
                  <a:gd name="T61" fmla="*/ 2 h 6"/>
                  <a:gd name="T62" fmla="*/ 4 w 6"/>
                  <a:gd name="T63" fmla="*/ 6 h 6"/>
                  <a:gd name="T64" fmla="*/ 5 w 6"/>
                  <a:gd name="T65" fmla="*/ 4 h 6"/>
                  <a:gd name="T66" fmla="*/ 5 w 6"/>
                  <a:gd name="T67" fmla="*/ 6 h 6"/>
                  <a:gd name="T68" fmla="*/ 2 w 6"/>
                  <a:gd name="T69" fmla="*/ 3 h 6"/>
                  <a:gd name="T70" fmla="*/ 3 w 6"/>
                  <a:gd name="T71" fmla="*/ 2 h 6"/>
                  <a:gd name="T72" fmla="*/ 3 w 6"/>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6"/>
                    </a:moveTo>
                    <a:lnTo>
                      <a:pt x="6" y="4"/>
                    </a:lnTo>
                    <a:lnTo>
                      <a:pt x="5" y="4"/>
                    </a:lnTo>
                    <a:lnTo>
                      <a:pt x="5" y="3"/>
                    </a:lnTo>
                    <a:lnTo>
                      <a:pt x="4" y="3"/>
                    </a:lnTo>
                    <a:lnTo>
                      <a:pt x="4" y="2"/>
                    </a:lnTo>
                    <a:lnTo>
                      <a:pt x="4" y="2"/>
                    </a:lnTo>
                    <a:lnTo>
                      <a:pt x="4" y="1"/>
                    </a:lnTo>
                    <a:lnTo>
                      <a:pt x="5" y="1"/>
                    </a:lnTo>
                    <a:lnTo>
                      <a:pt x="5" y="1"/>
                    </a:lnTo>
                    <a:lnTo>
                      <a:pt x="6" y="1"/>
                    </a:lnTo>
                    <a:lnTo>
                      <a:pt x="6" y="0"/>
                    </a:lnTo>
                    <a:lnTo>
                      <a:pt x="5" y="0"/>
                    </a:lnTo>
                    <a:lnTo>
                      <a:pt x="5" y="1"/>
                    </a:lnTo>
                    <a:lnTo>
                      <a:pt x="4" y="1"/>
                    </a:lnTo>
                    <a:lnTo>
                      <a:pt x="4" y="1"/>
                    </a:lnTo>
                    <a:lnTo>
                      <a:pt x="4" y="1"/>
                    </a:lnTo>
                    <a:lnTo>
                      <a:pt x="4" y="2"/>
                    </a:lnTo>
                    <a:lnTo>
                      <a:pt x="3" y="2"/>
                    </a:lnTo>
                    <a:lnTo>
                      <a:pt x="3" y="1"/>
                    </a:lnTo>
                    <a:lnTo>
                      <a:pt x="2" y="1"/>
                    </a:lnTo>
                    <a:lnTo>
                      <a:pt x="2" y="0"/>
                    </a:lnTo>
                    <a:lnTo>
                      <a:pt x="1" y="0"/>
                    </a:lnTo>
                    <a:lnTo>
                      <a:pt x="1" y="1"/>
                    </a:lnTo>
                    <a:lnTo>
                      <a:pt x="0" y="1"/>
                    </a:lnTo>
                    <a:lnTo>
                      <a:pt x="0" y="2"/>
                    </a:lnTo>
                    <a:lnTo>
                      <a:pt x="1" y="2"/>
                    </a:lnTo>
                    <a:lnTo>
                      <a:pt x="1" y="3"/>
                    </a:lnTo>
                    <a:lnTo>
                      <a:pt x="2" y="3"/>
                    </a:lnTo>
                    <a:lnTo>
                      <a:pt x="2" y="4"/>
                    </a:lnTo>
                    <a:lnTo>
                      <a:pt x="1" y="4"/>
                    </a:lnTo>
                    <a:lnTo>
                      <a:pt x="1" y="5"/>
                    </a:lnTo>
                    <a:lnTo>
                      <a:pt x="1" y="5"/>
                    </a:lnTo>
                    <a:lnTo>
                      <a:pt x="1" y="6"/>
                    </a:lnTo>
                    <a:lnTo>
                      <a:pt x="0" y="6"/>
                    </a:lnTo>
                    <a:lnTo>
                      <a:pt x="0" y="6"/>
                    </a:lnTo>
                    <a:lnTo>
                      <a:pt x="1" y="6"/>
                    </a:lnTo>
                    <a:lnTo>
                      <a:pt x="1" y="6"/>
                    </a:lnTo>
                    <a:lnTo>
                      <a:pt x="1" y="6"/>
                    </a:lnTo>
                    <a:lnTo>
                      <a:pt x="1" y="5"/>
                    </a:lnTo>
                    <a:lnTo>
                      <a:pt x="2" y="5"/>
                    </a:lnTo>
                    <a:lnTo>
                      <a:pt x="2" y="4"/>
                    </a:lnTo>
                    <a:lnTo>
                      <a:pt x="3" y="4"/>
                    </a:lnTo>
                    <a:lnTo>
                      <a:pt x="3" y="6"/>
                    </a:lnTo>
                    <a:lnTo>
                      <a:pt x="4" y="6"/>
                    </a:lnTo>
                    <a:lnTo>
                      <a:pt x="4" y="6"/>
                    </a:lnTo>
                    <a:lnTo>
                      <a:pt x="5" y="6"/>
                    </a:lnTo>
                    <a:lnTo>
                      <a:pt x="5" y="6"/>
                    </a:lnTo>
                    <a:lnTo>
                      <a:pt x="6" y="6"/>
                    </a:lnTo>
                    <a:lnTo>
                      <a:pt x="6" y="6"/>
                    </a:lnTo>
                    <a:close/>
                    <a:moveTo>
                      <a:pt x="4" y="4"/>
                    </a:moveTo>
                    <a:lnTo>
                      <a:pt x="3" y="4"/>
                    </a:lnTo>
                    <a:lnTo>
                      <a:pt x="3" y="3"/>
                    </a:lnTo>
                    <a:lnTo>
                      <a:pt x="4" y="3"/>
                    </a:lnTo>
                    <a:lnTo>
                      <a:pt x="4" y="4"/>
                    </a:lnTo>
                    <a:lnTo>
                      <a:pt x="4" y="4"/>
                    </a:lnTo>
                    <a:close/>
                    <a:moveTo>
                      <a:pt x="2" y="2"/>
                    </a:moveTo>
                    <a:lnTo>
                      <a:pt x="1" y="2"/>
                    </a:lnTo>
                    <a:lnTo>
                      <a:pt x="1" y="1"/>
                    </a:lnTo>
                    <a:lnTo>
                      <a:pt x="2" y="1"/>
                    </a:lnTo>
                    <a:lnTo>
                      <a:pt x="2" y="2"/>
                    </a:lnTo>
                    <a:lnTo>
                      <a:pt x="2" y="2"/>
                    </a:lnTo>
                    <a:close/>
                    <a:moveTo>
                      <a:pt x="5" y="6"/>
                    </a:moveTo>
                    <a:lnTo>
                      <a:pt x="4" y="6"/>
                    </a:lnTo>
                    <a:lnTo>
                      <a:pt x="4" y="4"/>
                    </a:lnTo>
                    <a:lnTo>
                      <a:pt x="5" y="4"/>
                    </a:lnTo>
                    <a:lnTo>
                      <a:pt x="5" y="6"/>
                    </a:lnTo>
                    <a:lnTo>
                      <a:pt x="5"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3" name="Freeform 692"/>
              <p:cNvSpPr>
                <a:spLocks/>
              </p:cNvSpPr>
              <p:nvPr/>
            </p:nvSpPr>
            <p:spPr bwMode="auto">
              <a:xfrm>
                <a:off x="3381398" y="3623286"/>
                <a:ext cx="14945" cy="37363"/>
              </a:xfrm>
              <a:custGeom>
                <a:avLst/>
                <a:gdLst>
                  <a:gd name="T0" fmla="*/ 2 w 2"/>
                  <a:gd name="T1" fmla="*/ 5 h 5"/>
                  <a:gd name="T2" fmla="*/ 2 w 2"/>
                  <a:gd name="T3" fmla="*/ 0 h 5"/>
                  <a:gd name="T4" fmla="*/ 1 w 2"/>
                  <a:gd name="T5" fmla="*/ 0 h 5"/>
                  <a:gd name="T6" fmla="*/ 1 w 2"/>
                  <a:gd name="T7" fmla="*/ 0 h 5"/>
                  <a:gd name="T8" fmla="*/ 0 w 2"/>
                  <a:gd name="T9" fmla="*/ 0 h 5"/>
                  <a:gd name="T10" fmla="*/ 0 w 2"/>
                  <a:gd name="T11" fmla="*/ 2 h 5"/>
                  <a:gd name="T12" fmla="*/ 0 w 2"/>
                  <a:gd name="T13" fmla="*/ 2 h 5"/>
                  <a:gd name="T14" fmla="*/ 0 w 2"/>
                  <a:gd name="T15" fmla="*/ 2 h 5"/>
                  <a:gd name="T16" fmla="*/ 0 w 2"/>
                  <a:gd name="T17" fmla="*/ 2 h 5"/>
                  <a:gd name="T18" fmla="*/ 0 w 2"/>
                  <a:gd name="T19" fmla="*/ 2 h 5"/>
                  <a:gd name="T20" fmla="*/ 1 w 2"/>
                  <a:gd name="T21" fmla="*/ 2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0"/>
                    </a:lnTo>
                    <a:lnTo>
                      <a:pt x="0" y="0"/>
                    </a:lnTo>
                    <a:lnTo>
                      <a:pt x="0" y="2"/>
                    </a:lnTo>
                    <a:lnTo>
                      <a:pt x="0" y="2"/>
                    </a:lnTo>
                    <a:lnTo>
                      <a:pt x="0" y="2"/>
                    </a:lnTo>
                    <a:lnTo>
                      <a:pt x="0" y="2"/>
                    </a:lnTo>
                    <a:lnTo>
                      <a:pt x="0" y="2"/>
                    </a:lnTo>
                    <a:lnTo>
                      <a:pt x="1" y="2"/>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4" name="Freeform 693"/>
              <p:cNvSpPr>
                <a:spLocks noEditPoints="1"/>
              </p:cNvSpPr>
              <p:nvPr/>
            </p:nvSpPr>
            <p:spPr bwMode="auto">
              <a:xfrm>
                <a:off x="3403816" y="3623286"/>
                <a:ext cx="29890" cy="37363"/>
              </a:xfrm>
              <a:custGeom>
                <a:avLst/>
                <a:gdLst>
                  <a:gd name="T0" fmla="*/ 4 w 4"/>
                  <a:gd name="T1" fmla="*/ 5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4" y="0"/>
                    </a:lnTo>
                    <a:lnTo>
                      <a:pt x="4" y="0"/>
                    </a:lnTo>
                    <a:lnTo>
                      <a:pt x="1" y="0"/>
                    </a:lnTo>
                    <a:lnTo>
                      <a:pt x="1" y="0"/>
                    </a:lnTo>
                    <a:lnTo>
                      <a:pt x="0" y="0"/>
                    </a:lnTo>
                    <a:lnTo>
                      <a:pt x="0" y="5"/>
                    </a:lnTo>
                    <a:lnTo>
                      <a:pt x="1" y="5"/>
                    </a:lnTo>
                    <a:lnTo>
                      <a:pt x="1" y="5"/>
                    </a:lnTo>
                    <a:lnTo>
                      <a:pt x="4" y="5"/>
                    </a:lnTo>
                    <a:lnTo>
                      <a:pt x="4"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5" name="Freeform 694"/>
              <p:cNvSpPr>
                <a:spLocks noEditPoints="1"/>
              </p:cNvSpPr>
              <p:nvPr/>
            </p:nvSpPr>
            <p:spPr bwMode="auto">
              <a:xfrm>
                <a:off x="3441178" y="3623286"/>
                <a:ext cx="29890" cy="37363"/>
              </a:xfrm>
              <a:custGeom>
                <a:avLst/>
                <a:gdLst>
                  <a:gd name="T0" fmla="*/ 4 w 4"/>
                  <a:gd name="T1" fmla="*/ 5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6" name="Freeform 695"/>
              <p:cNvSpPr>
                <a:spLocks/>
              </p:cNvSpPr>
              <p:nvPr/>
            </p:nvSpPr>
            <p:spPr bwMode="auto">
              <a:xfrm>
                <a:off x="3478541" y="3660649"/>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7" name="Freeform 696"/>
              <p:cNvSpPr>
                <a:spLocks noEditPoints="1"/>
              </p:cNvSpPr>
              <p:nvPr/>
            </p:nvSpPr>
            <p:spPr bwMode="auto">
              <a:xfrm>
                <a:off x="3493486" y="3623286"/>
                <a:ext cx="29890" cy="37363"/>
              </a:xfrm>
              <a:custGeom>
                <a:avLst/>
                <a:gdLst>
                  <a:gd name="T0" fmla="*/ 4 w 4"/>
                  <a:gd name="T1" fmla="*/ 5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4 w 4"/>
                  <a:gd name="T29" fmla="*/ 5 h 5"/>
                  <a:gd name="T30" fmla="*/ 1 w 4"/>
                  <a:gd name="T31" fmla="*/ 5 h 5"/>
                  <a:gd name="T32" fmla="*/ 1 w 4"/>
                  <a:gd name="T33" fmla="*/ 0 h 5"/>
                  <a:gd name="T34" fmla="*/ 4 w 4"/>
                  <a:gd name="T35" fmla="*/ 0 h 5"/>
                  <a:gd name="T36" fmla="*/ 4 w 4"/>
                  <a:gd name="T37" fmla="*/ 5 h 5"/>
                  <a:gd name="T38" fmla="*/ 4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4" y="0"/>
                    </a:lnTo>
                    <a:lnTo>
                      <a:pt x="4" y="0"/>
                    </a:lnTo>
                    <a:lnTo>
                      <a:pt x="1" y="0"/>
                    </a:lnTo>
                    <a:lnTo>
                      <a:pt x="1" y="0"/>
                    </a:lnTo>
                    <a:lnTo>
                      <a:pt x="0" y="0"/>
                    </a:lnTo>
                    <a:lnTo>
                      <a:pt x="0" y="5"/>
                    </a:lnTo>
                    <a:lnTo>
                      <a:pt x="1" y="5"/>
                    </a:lnTo>
                    <a:lnTo>
                      <a:pt x="1" y="5"/>
                    </a:lnTo>
                    <a:lnTo>
                      <a:pt x="4" y="5"/>
                    </a:lnTo>
                    <a:lnTo>
                      <a:pt x="4" y="5"/>
                    </a:lnTo>
                    <a:lnTo>
                      <a:pt x="4" y="5"/>
                    </a:lnTo>
                    <a:lnTo>
                      <a:pt x="4" y="5"/>
                    </a:lnTo>
                    <a:close/>
                    <a:moveTo>
                      <a:pt x="4" y="5"/>
                    </a:moveTo>
                    <a:lnTo>
                      <a:pt x="1" y="5"/>
                    </a:lnTo>
                    <a:lnTo>
                      <a:pt x="1" y="0"/>
                    </a:lnTo>
                    <a:lnTo>
                      <a:pt x="4" y="0"/>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8" name="Freeform 697"/>
              <p:cNvSpPr>
                <a:spLocks noEditPoints="1"/>
              </p:cNvSpPr>
              <p:nvPr/>
            </p:nvSpPr>
            <p:spPr bwMode="auto">
              <a:xfrm>
                <a:off x="3530848" y="3623286"/>
                <a:ext cx="29890" cy="37363"/>
              </a:xfrm>
              <a:custGeom>
                <a:avLst/>
                <a:gdLst>
                  <a:gd name="T0" fmla="*/ 4 w 4"/>
                  <a:gd name="T1" fmla="*/ 5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3 w 4"/>
                  <a:gd name="T29" fmla="*/ 5 h 5"/>
                  <a:gd name="T30" fmla="*/ 1 w 4"/>
                  <a:gd name="T31" fmla="*/ 5 h 5"/>
                  <a:gd name="T32" fmla="*/ 1 w 4"/>
                  <a:gd name="T33" fmla="*/ 0 h 5"/>
                  <a:gd name="T34" fmla="*/ 3 w 4"/>
                  <a:gd name="T35" fmla="*/ 0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4" y="0"/>
                    </a:lnTo>
                    <a:lnTo>
                      <a:pt x="4" y="0"/>
                    </a:lnTo>
                    <a:lnTo>
                      <a:pt x="1" y="0"/>
                    </a:lnTo>
                    <a:lnTo>
                      <a:pt x="1" y="0"/>
                    </a:lnTo>
                    <a:lnTo>
                      <a:pt x="0" y="0"/>
                    </a:lnTo>
                    <a:lnTo>
                      <a:pt x="0" y="5"/>
                    </a:lnTo>
                    <a:lnTo>
                      <a:pt x="1" y="5"/>
                    </a:lnTo>
                    <a:lnTo>
                      <a:pt x="1" y="5"/>
                    </a:lnTo>
                    <a:lnTo>
                      <a:pt x="4" y="5"/>
                    </a:lnTo>
                    <a:lnTo>
                      <a:pt x="4" y="5"/>
                    </a:lnTo>
                    <a:lnTo>
                      <a:pt x="4" y="5"/>
                    </a:lnTo>
                    <a:lnTo>
                      <a:pt x="4" y="5"/>
                    </a:lnTo>
                    <a:close/>
                    <a:moveTo>
                      <a:pt x="3" y="5"/>
                    </a:moveTo>
                    <a:lnTo>
                      <a:pt x="1" y="5"/>
                    </a:lnTo>
                    <a:lnTo>
                      <a:pt x="1" y="0"/>
                    </a:lnTo>
                    <a:lnTo>
                      <a:pt x="3" y="0"/>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59" name="Freeform 698"/>
              <p:cNvSpPr>
                <a:spLocks noEditPoints="1"/>
              </p:cNvSpPr>
              <p:nvPr/>
            </p:nvSpPr>
            <p:spPr bwMode="auto">
              <a:xfrm>
                <a:off x="3575683" y="3623286"/>
                <a:ext cx="29890" cy="37363"/>
              </a:xfrm>
              <a:custGeom>
                <a:avLst/>
                <a:gdLst>
                  <a:gd name="T0" fmla="*/ 4 w 4"/>
                  <a:gd name="T1" fmla="*/ 5 h 5"/>
                  <a:gd name="T2" fmla="*/ 4 w 4"/>
                  <a:gd name="T3" fmla="*/ 0 h 5"/>
                  <a:gd name="T4" fmla="*/ 2 w 4"/>
                  <a:gd name="T5" fmla="*/ 0 h 5"/>
                  <a:gd name="T6" fmla="*/ 2 w 4"/>
                  <a:gd name="T7" fmla="*/ 0 h 5"/>
                  <a:gd name="T8" fmla="*/ 0 w 4"/>
                  <a:gd name="T9" fmla="*/ 0 h 5"/>
                  <a:gd name="T10" fmla="*/ 0 w 4"/>
                  <a:gd name="T11" fmla="*/ 0 h 5"/>
                  <a:gd name="T12" fmla="*/ 0 w 4"/>
                  <a:gd name="T13" fmla="*/ 0 h 5"/>
                  <a:gd name="T14" fmla="*/ 0 w 4"/>
                  <a:gd name="T15" fmla="*/ 5 h 5"/>
                  <a:gd name="T16" fmla="*/ 0 w 4"/>
                  <a:gd name="T17" fmla="*/ 5 h 5"/>
                  <a:gd name="T18" fmla="*/ 0 w 4"/>
                  <a:gd name="T19" fmla="*/ 5 h 5"/>
                  <a:gd name="T20" fmla="*/ 2 w 4"/>
                  <a:gd name="T21" fmla="*/ 5 h 5"/>
                  <a:gd name="T22" fmla="*/ 2 w 4"/>
                  <a:gd name="T23" fmla="*/ 5 h 5"/>
                  <a:gd name="T24" fmla="*/ 4 w 4"/>
                  <a:gd name="T25" fmla="*/ 5 h 5"/>
                  <a:gd name="T26" fmla="*/ 4 w 4"/>
                  <a:gd name="T27" fmla="*/ 5 h 5"/>
                  <a:gd name="T28" fmla="*/ 2 w 4"/>
                  <a:gd name="T29" fmla="*/ 5 h 5"/>
                  <a:gd name="T30" fmla="*/ 0 w 4"/>
                  <a:gd name="T31" fmla="*/ 5 h 5"/>
                  <a:gd name="T32" fmla="*/ 0 w 4"/>
                  <a:gd name="T33" fmla="*/ 0 h 5"/>
                  <a:gd name="T34" fmla="*/ 2 w 4"/>
                  <a:gd name="T35" fmla="*/ 0 h 5"/>
                  <a:gd name="T36" fmla="*/ 2 w 4"/>
                  <a:gd name="T37" fmla="*/ 5 h 5"/>
                  <a:gd name="T38" fmla="*/ 2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0"/>
                    </a:lnTo>
                    <a:lnTo>
                      <a:pt x="2" y="0"/>
                    </a:lnTo>
                    <a:lnTo>
                      <a:pt x="2" y="0"/>
                    </a:lnTo>
                    <a:lnTo>
                      <a:pt x="0" y="0"/>
                    </a:lnTo>
                    <a:lnTo>
                      <a:pt x="0" y="0"/>
                    </a:lnTo>
                    <a:lnTo>
                      <a:pt x="0" y="0"/>
                    </a:lnTo>
                    <a:lnTo>
                      <a:pt x="0" y="5"/>
                    </a:lnTo>
                    <a:lnTo>
                      <a:pt x="0" y="5"/>
                    </a:lnTo>
                    <a:lnTo>
                      <a:pt x="0" y="5"/>
                    </a:lnTo>
                    <a:lnTo>
                      <a:pt x="2" y="5"/>
                    </a:lnTo>
                    <a:lnTo>
                      <a:pt x="2" y="5"/>
                    </a:lnTo>
                    <a:lnTo>
                      <a:pt x="4" y="5"/>
                    </a:lnTo>
                    <a:lnTo>
                      <a:pt x="4" y="5"/>
                    </a:lnTo>
                    <a:close/>
                    <a:moveTo>
                      <a:pt x="2" y="5"/>
                    </a:moveTo>
                    <a:lnTo>
                      <a:pt x="0" y="5"/>
                    </a:lnTo>
                    <a:lnTo>
                      <a:pt x="0" y="0"/>
                    </a:lnTo>
                    <a:lnTo>
                      <a:pt x="2" y="0"/>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0" name="Freeform 699"/>
              <p:cNvSpPr>
                <a:spLocks/>
              </p:cNvSpPr>
              <p:nvPr/>
            </p:nvSpPr>
            <p:spPr bwMode="auto">
              <a:xfrm>
                <a:off x="3149750" y="3698011"/>
                <a:ext cx="29890" cy="44835"/>
              </a:xfrm>
              <a:custGeom>
                <a:avLst/>
                <a:gdLst>
                  <a:gd name="T0" fmla="*/ 4 w 4"/>
                  <a:gd name="T1" fmla="*/ 3 h 6"/>
                  <a:gd name="T2" fmla="*/ 4 w 4"/>
                  <a:gd name="T3" fmla="*/ 0 h 6"/>
                  <a:gd name="T4" fmla="*/ 0 w 4"/>
                  <a:gd name="T5" fmla="*/ 0 h 6"/>
                  <a:gd name="T6" fmla="*/ 0 w 4"/>
                  <a:gd name="T7" fmla="*/ 1 h 6"/>
                  <a:gd name="T8" fmla="*/ 3 w 4"/>
                  <a:gd name="T9" fmla="*/ 1 h 6"/>
                  <a:gd name="T10" fmla="*/ 3 w 4"/>
                  <a:gd name="T11" fmla="*/ 3 h 6"/>
                  <a:gd name="T12" fmla="*/ 2 w 4"/>
                  <a:gd name="T13" fmla="*/ 3 h 6"/>
                  <a:gd name="T14" fmla="*/ 2 w 4"/>
                  <a:gd name="T15" fmla="*/ 4 h 6"/>
                  <a:gd name="T16" fmla="*/ 2 w 4"/>
                  <a:gd name="T17" fmla="*/ 4 h 6"/>
                  <a:gd name="T18" fmla="*/ 2 w 4"/>
                  <a:gd name="T19" fmla="*/ 6 h 6"/>
                  <a:gd name="T20" fmla="*/ 2 w 4"/>
                  <a:gd name="T21" fmla="*/ 6 h 6"/>
                  <a:gd name="T22" fmla="*/ 2 w 4"/>
                  <a:gd name="T23" fmla="*/ 4 h 6"/>
                  <a:gd name="T24" fmla="*/ 3 w 4"/>
                  <a:gd name="T25" fmla="*/ 4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3" y="1"/>
                    </a:lnTo>
                    <a:lnTo>
                      <a:pt x="3" y="3"/>
                    </a:lnTo>
                    <a:lnTo>
                      <a:pt x="2" y="3"/>
                    </a:lnTo>
                    <a:lnTo>
                      <a:pt x="2" y="4"/>
                    </a:lnTo>
                    <a:lnTo>
                      <a:pt x="2" y="4"/>
                    </a:lnTo>
                    <a:lnTo>
                      <a:pt x="2" y="6"/>
                    </a:lnTo>
                    <a:lnTo>
                      <a:pt x="2" y="6"/>
                    </a:lnTo>
                    <a:lnTo>
                      <a:pt x="2"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1" name="Freeform 700"/>
              <p:cNvSpPr>
                <a:spLocks noEditPoints="1"/>
              </p:cNvSpPr>
              <p:nvPr/>
            </p:nvSpPr>
            <p:spPr bwMode="auto">
              <a:xfrm>
                <a:off x="3239420" y="3690539"/>
                <a:ext cx="44835" cy="52308"/>
              </a:xfrm>
              <a:custGeom>
                <a:avLst/>
                <a:gdLst>
                  <a:gd name="T0" fmla="*/ 6 w 6"/>
                  <a:gd name="T1" fmla="*/ 4 h 7"/>
                  <a:gd name="T2" fmla="*/ 5 w 6"/>
                  <a:gd name="T3" fmla="*/ 4 h 7"/>
                  <a:gd name="T4" fmla="*/ 4 w 6"/>
                  <a:gd name="T5" fmla="*/ 2 h 7"/>
                  <a:gd name="T6" fmla="*/ 4 w 6"/>
                  <a:gd name="T7" fmla="*/ 2 h 7"/>
                  <a:gd name="T8" fmla="*/ 5 w 6"/>
                  <a:gd name="T9" fmla="*/ 1 h 7"/>
                  <a:gd name="T10" fmla="*/ 6 w 6"/>
                  <a:gd name="T11" fmla="*/ 0 h 7"/>
                  <a:gd name="T12" fmla="*/ 5 w 6"/>
                  <a:gd name="T13" fmla="*/ 1 h 7"/>
                  <a:gd name="T14" fmla="*/ 4 w 6"/>
                  <a:gd name="T15" fmla="*/ 2 h 7"/>
                  <a:gd name="T16" fmla="*/ 4 w 6"/>
                  <a:gd name="T17" fmla="*/ 2 h 7"/>
                  <a:gd name="T18" fmla="*/ 3 w 6"/>
                  <a:gd name="T19" fmla="*/ 1 h 7"/>
                  <a:gd name="T20" fmla="*/ 2 w 6"/>
                  <a:gd name="T21" fmla="*/ 0 h 7"/>
                  <a:gd name="T22" fmla="*/ 1 w 6"/>
                  <a:gd name="T23" fmla="*/ 1 h 7"/>
                  <a:gd name="T24" fmla="*/ 0 w 6"/>
                  <a:gd name="T25" fmla="*/ 2 h 7"/>
                  <a:gd name="T26" fmla="*/ 1 w 6"/>
                  <a:gd name="T27" fmla="*/ 4 h 7"/>
                  <a:gd name="T28" fmla="*/ 2 w 6"/>
                  <a:gd name="T29" fmla="*/ 4 h 7"/>
                  <a:gd name="T30" fmla="*/ 1 w 6"/>
                  <a:gd name="T31" fmla="*/ 5 h 7"/>
                  <a:gd name="T32" fmla="*/ 1 w 6"/>
                  <a:gd name="T33" fmla="*/ 6 h 7"/>
                  <a:gd name="T34" fmla="*/ 0 w 6"/>
                  <a:gd name="T35" fmla="*/ 7 h 7"/>
                  <a:gd name="T36" fmla="*/ 1 w 6"/>
                  <a:gd name="T37" fmla="*/ 6 h 7"/>
                  <a:gd name="T38" fmla="*/ 1 w 6"/>
                  <a:gd name="T39" fmla="*/ 5 h 7"/>
                  <a:gd name="T40" fmla="*/ 2 w 6"/>
                  <a:gd name="T41" fmla="*/ 4 h 7"/>
                  <a:gd name="T42" fmla="*/ 3 w 6"/>
                  <a:gd name="T43" fmla="*/ 6 h 7"/>
                  <a:gd name="T44" fmla="*/ 4 w 6"/>
                  <a:gd name="T45" fmla="*/ 7 h 7"/>
                  <a:gd name="T46" fmla="*/ 5 w 6"/>
                  <a:gd name="T47" fmla="*/ 6 h 7"/>
                  <a:gd name="T48" fmla="*/ 6 w 6"/>
                  <a:gd name="T49" fmla="*/ 6 h 7"/>
                  <a:gd name="T50" fmla="*/ 3 w 6"/>
                  <a:gd name="T51" fmla="*/ 4 h 7"/>
                  <a:gd name="T52" fmla="*/ 4 w 6"/>
                  <a:gd name="T53" fmla="*/ 4 h 7"/>
                  <a:gd name="T54" fmla="*/ 4 w 6"/>
                  <a:gd name="T55" fmla="*/ 4 h 7"/>
                  <a:gd name="T56" fmla="*/ 1 w 6"/>
                  <a:gd name="T57" fmla="*/ 2 h 7"/>
                  <a:gd name="T58" fmla="*/ 2 w 6"/>
                  <a:gd name="T59" fmla="*/ 1 h 7"/>
                  <a:gd name="T60" fmla="*/ 2 w 6"/>
                  <a:gd name="T61" fmla="*/ 2 h 7"/>
                  <a:gd name="T62" fmla="*/ 4 w 6"/>
                  <a:gd name="T63" fmla="*/ 6 h 7"/>
                  <a:gd name="T64" fmla="*/ 5 w 6"/>
                  <a:gd name="T65" fmla="*/ 4 h 7"/>
                  <a:gd name="T66" fmla="*/ 5 w 6"/>
                  <a:gd name="T67" fmla="*/ 6 h 7"/>
                  <a:gd name="T68" fmla="*/ 2 w 6"/>
                  <a:gd name="T69" fmla="*/ 4 h 7"/>
                  <a:gd name="T70" fmla="*/ 3 w 6"/>
                  <a:gd name="T71" fmla="*/ 2 h 7"/>
                  <a:gd name="T72" fmla="*/ 3 w 6"/>
                  <a:gd name="T73"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6"/>
                    </a:moveTo>
                    <a:lnTo>
                      <a:pt x="6" y="4"/>
                    </a:lnTo>
                    <a:lnTo>
                      <a:pt x="5" y="4"/>
                    </a:lnTo>
                    <a:lnTo>
                      <a:pt x="5" y="4"/>
                    </a:lnTo>
                    <a:lnTo>
                      <a:pt x="4" y="4"/>
                    </a:lnTo>
                    <a:lnTo>
                      <a:pt x="4" y="2"/>
                    </a:lnTo>
                    <a:lnTo>
                      <a:pt x="4" y="2"/>
                    </a:lnTo>
                    <a:lnTo>
                      <a:pt x="4" y="2"/>
                    </a:lnTo>
                    <a:lnTo>
                      <a:pt x="5" y="2"/>
                    </a:lnTo>
                    <a:lnTo>
                      <a:pt x="5" y="1"/>
                    </a:lnTo>
                    <a:lnTo>
                      <a:pt x="6" y="1"/>
                    </a:lnTo>
                    <a:lnTo>
                      <a:pt x="6" y="0"/>
                    </a:lnTo>
                    <a:lnTo>
                      <a:pt x="5" y="0"/>
                    </a:lnTo>
                    <a:lnTo>
                      <a:pt x="5" y="1"/>
                    </a:lnTo>
                    <a:lnTo>
                      <a:pt x="4" y="1"/>
                    </a:lnTo>
                    <a:lnTo>
                      <a:pt x="4" y="2"/>
                    </a:lnTo>
                    <a:lnTo>
                      <a:pt x="4" y="2"/>
                    </a:lnTo>
                    <a:lnTo>
                      <a:pt x="4" y="2"/>
                    </a:lnTo>
                    <a:lnTo>
                      <a:pt x="3" y="2"/>
                    </a:lnTo>
                    <a:lnTo>
                      <a:pt x="3" y="1"/>
                    </a:lnTo>
                    <a:lnTo>
                      <a:pt x="2" y="1"/>
                    </a:lnTo>
                    <a:lnTo>
                      <a:pt x="2" y="0"/>
                    </a:lnTo>
                    <a:lnTo>
                      <a:pt x="1" y="0"/>
                    </a:lnTo>
                    <a:lnTo>
                      <a:pt x="1" y="1"/>
                    </a:lnTo>
                    <a:lnTo>
                      <a:pt x="0" y="1"/>
                    </a:lnTo>
                    <a:lnTo>
                      <a:pt x="0" y="2"/>
                    </a:lnTo>
                    <a:lnTo>
                      <a:pt x="1" y="2"/>
                    </a:lnTo>
                    <a:lnTo>
                      <a:pt x="1" y="4"/>
                    </a:lnTo>
                    <a:lnTo>
                      <a:pt x="2" y="4"/>
                    </a:lnTo>
                    <a:lnTo>
                      <a:pt x="2" y="4"/>
                    </a:lnTo>
                    <a:lnTo>
                      <a:pt x="1" y="4"/>
                    </a:lnTo>
                    <a:lnTo>
                      <a:pt x="1" y="5"/>
                    </a:lnTo>
                    <a:lnTo>
                      <a:pt x="1" y="5"/>
                    </a:lnTo>
                    <a:lnTo>
                      <a:pt x="1" y="6"/>
                    </a:lnTo>
                    <a:lnTo>
                      <a:pt x="0" y="6"/>
                    </a:lnTo>
                    <a:lnTo>
                      <a:pt x="0" y="7"/>
                    </a:lnTo>
                    <a:lnTo>
                      <a:pt x="1" y="7"/>
                    </a:lnTo>
                    <a:lnTo>
                      <a:pt x="1" y="6"/>
                    </a:lnTo>
                    <a:lnTo>
                      <a:pt x="1" y="6"/>
                    </a:lnTo>
                    <a:lnTo>
                      <a:pt x="1" y="5"/>
                    </a:lnTo>
                    <a:lnTo>
                      <a:pt x="2" y="5"/>
                    </a:lnTo>
                    <a:lnTo>
                      <a:pt x="2" y="4"/>
                    </a:lnTo>
                    <a:lnTo>
                      <a:pt x="3" y="4"/>
                    </a:lnTo>
                    <a:lnTo>
                      <a:pt x="3" y="6"/>
                    </a:lnTo>
                    <a:lnTo>
                      <a:pt x="4" y="6"/>
                    </a:lnTo>
                    <a:lnTo>
                      <a:pt x="4" y="7"/>
                    </a:lnTo>
                    <a:lnTo>
                      <a:pt x="5" y="7"/>
                    </a:lnTo>
                    <a:lnTo>
                      <a:pt x="5" y="6"/>
                    </a:lnTo>
                    <a:lnTo>
                      <a:pt x="6" y="6"/>
                    </a:lnTo>
                    <a:lnTo>
                      <a:pt x="6" y="6"/>
                    </a:lnTo>
                    <a:close/>
                    <a:moveTo>
                      <a:pt x="4" y="4"/>
                    </a:moveTo>
                    <a:lnTo>
                      <a:pt x="3" y="4"/>
                    </a:lnTo>
                    <a:lnTo>
                      <a:pt x="3" y="4"/>
                    </a:lnTo>
                    <a:lnTo>
                      <a:pt x="4" y="4"/>
                    </a:lnTo>
                    <a:lnTo>
                      <a:pt x="4" y="4"/>
                    </a:lnTo>
                    <a:lnTo>
                      <a:pt x="4" y="4"/>
                    </a:lnTo>
                    <a:close/>
                    <a:moveTo>
                      <a:pt x="2" y="2"/>
                    </a:moveTo>
                    <a:lnTo>
                      <a:pt x="1" y="2"/>
                    </a:lnTo>
                    <a:lnTo>
                      <a:pt x="1" y="1"/>
                    </a:lnTo>
                    <a:lnTo>
                      <a:pt x="2" y="1"/>
                    </a:lnTo>
                    <a:lnTo>
                      <a:pt x="2" y="2"/>
                    </a:lnTo>
                    <a:lnTo>
                      <a:pt x="2" y="2"/>
                    </a:lnTo>
                    <a:close/>
                    <a:moveTo>
                      <a:pt x="5" y="6"/>
                    </a:moveTo>
                    <a:lnTo>
                      <a:pt x="4" y="6"/>
                    </a:lnTo>
                    <a:lnTo>
                      <a:pt x="4" y="4"/>
                    </a:lnTo>
                    <a:lnTo>
                      <a:pt x="5" y="4"/>
                    </a:lnTo>
                    <a:lnTo>
                      <a:pt x="5" y="6"/>
                    </a:lnTo>
                    <a:lnTo>
                      <a:pt x="5" y="6"/>
                    </a:lnTo>
                    <a:close/>
                    <a:moveTo>
                      <a:pt x="3" y="4"/>
                    </a:moveTo>
                    <a:lnTo>
                      <a:pt x="2" y="4"/>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2" name="Freeform 701"/>
              <p:cNvSpPr>
                <a:spLocks noEditPoints="1"/>
              </p:cNvSpPr>
              <p:nvPr/>
            </p:nvSpPr>
            <p:spPr bwMode="auto">
              <a:xfrm>
                <a:off x="3381398" y="3698011"/>
                <a:ext cx="29890" cy="44835"/>
              </a:xfrm>
              <a:custGeom>
                <a:avLst/>
                <a:gdLst>
                  <a:gd name="T0" fmla="*/ 4 w 4"/>
                  <a:gd name="T1" fmla="*/ 4 h 6"/>
                  <a:gd name="T2" fmla="*/ 4 w 4"/>
                  <a:gd name="T3" fmla="*/ 1 h 6"/>
                  <a:gd name="T4" fmla="*/ 2 w 4"/>
                  <a:gd name="T5" fmla="*/ 1 h 6"/>
                  <a:gd name="T6" fmla="*/ 2 w 4"/>
                  <a:gd name="T7" fmla="*/ 0 h 6"/>
                  <a:gd name="T8" fmla="*/ 0 w 4"/>
                  <a:gd name="T9" fmla="*/ 0 h 6"/>
                  <a:gd name="T10" fmla="*/ 0 w 4"/>
                  <a:gd name="T11" fmla="*/ 1 h 6"/>
                  <a:gd name="T12" fmla="*/ 0 w 4"/>
                  <a:gd name="T13" fmla="*/ 1 h 6"/>
                  <a:gd name="T14" fmla="*/ 0 w 4"/>
                  <a:gd name="T15" fmla="*/ 3 h 6"/>
                  <a:gd name="T16" fmla="*/ 0 w 4"/>
                  <a:gd name="T17" fmla="*/ 3 h 6"/>
                  <a:gd name="T18" fmla="*/ 0 w 4"/>
                  <a:gd name="T19" fmla="*/ 3 h 6"/>
                  <a:gd name="T20" fmla="*/ 2 w 4"/>
                  <a:gd name="T21" fmla="*/ 3 h 6"/>
                  <a:gd name="T22" fmla="*/ 2 w 4"/>
                  <a:gd name="T23" fmla="*/ 4 h 6"/>
                  <a:gd name="T24" fmla="*/ 2 w 4"/>
                  <a:gd name="T25" fmla="*/ 4 h 6"/>
                  <a:gd name="T26" fmla="*/ 2 w 4"/>
                  <a:gd name="T27" fmla="*/ 5 h 6"/>
                  <a:gd name="T28" fmla="*/ 0 w 4"/>
                  <a:gd name="T29" fmla="*/ 5 h 6"/>
                  <a:gd name="T30" fmla="*/ 0 w 4"/>
                  <a:gd name="T31" fmla="*/ 6 h 6"/>
                  <a:gd name="T32" fmla="*/ 2 w 4"/>
                  <a:gd name="T33" fmla="*/ 6 h 6"/>
                  <a:gd name="T34" fmla="*/ 2 w 4"/>
                  <a:gd name="T35" fmla="*/ 5 h 6"/>
                  <a:gd name="T36" fmla="*/ 2 w 4"/>
                  <a:gd name="T37" fmla="*/ 5 h 6"/>
                  <a:gd name="T38" fmla="*/ 2 w 4"/>
                  <a:gd name="T39" fmla="*/ 4 h 6"/>
                  <a:gd name="T40" fmla="*/ 4 w 4"/>
                  <a:gd name="T41" fmla="*/ 4 h 6"/>
                  <a:gd name="T42" fmla="*/ 4 w 4"/>
                  <a:gd name="T43" fmla="*/ 4 h 6"/>
                  <a:gd name="T44" fmla="*/ 2 w 4"/>
                  <a:gd name="T45" fmla="*/ 3 h 6"/>
                  <a:gd name="T46" fmla="*/ 0 w 4"/>
                  <a:gd name="T47" fmla="*/ 3 h 6"/>
                  <a:gd name="T48" fmla="*/ 0 w 4"/>
                  <a:gd name="T49" fmla="*/ 1 h 6"/>
                  <a:gd name="T50" fmla="*/ 2 w 4"/>
                  <a:gd name="T51" fmla="*/ 1 h 6"/>
                  <a:gd name="T52" fmla="*/ 2 w 4"/>
                  <a:gd name="T53" fmla="*/ 3 h 6"/>
                  <a:gd name="T54" fmla="*/ 2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2" y="1"/>
                    </a:lnTo>
                    <a:lnTo>
                      <a:pt x="2" y="0"/>
                    </a:lnTo>
                    <a:lnTo>
                      <a:pt x="0" y="0"/>
                    </a:lnTo>
                    <a:lnTo>
                      <a:pt x="0" y="1"/>
                    </a:lnTo>
                    <a:lnTo>
                      <a:pt x="0" y="1"/>
                    </a:lnTo>
                    <a:lnTo>
                      <a:pt x="0" y="3"/>
                    </a:lnTo>
                    <a:lnTo>
                      <a:pt x="0" y="3"/>
                    </a:lnTo>
                    <a:lnTo>
                      <a:pt x="0" y="3"/>
                    </a:lnTo>
                    <a:lnTo>
                      <a:pt x="2" y="3"/>
                    </a:lnTo>
                    <a:lnTo>
                      <a:pt x="2" y="4"/>
                    </a:lnTo>
                    <a:lnTo>
                      <a:pt x="2" y="4"/>
                    </a:lnTo>
                    <a:lnTo>
                      <a:pt x="2" y="5"/>
                    </a:lnTo>
                    <a:lnTo>
                      <a:pt x="0" y="5"/>
                    </a:lnTo>
                    <a:lnTo>
                      <a:pt x="0" y="6"/>
                    </a:lnTo>
                    <a:lnTo>
                      <a:pt x="2" y="6"/>
                    </a:lnTo>
                    <a:lnTo>
                      <a:pt x="2" y="5"/>
                    </a:lnTo>
                    <a:lnTo>
                      <a:pt x="2" y="5"/>
                    </a:lnTo>
                    <a:lnTo>
                      <a:pt x="2" y="4"/>
                    </a:lnTo>
                    <a:lnTo>
                      <a:pt x="4" y="4"/>
                    </a:lnTo>
                    <a:lnTo>
                      <a:pt x="4" y="4"/>
                    </a:lnTo>
                    <a:close/>
                    <a:moveTo>
                      <a:pt x="2" y="3"/>
                    </a:moveTo>
                    <a:lnTo>
                      <a:pt x="0" y="3"/>
                    </a:lnTo>
                    <a:lnTo>
                      <a:pt x="0"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3" name="Freeform 702"/>
              <p:cNvSpPr>
                <a:spLocks noEditPoints="1"/>
              </p:cNvSpPr>
              <p:nvPr/>
            </p:nvSpPr>
            <p:spPr bwMode="auto">
              <a:xfrm>
                <a:off x="3418761" y="3698011"/>
                <a:ext cx="22418" cy="44835"/>
              </a:xfrm>
              <a:custGeom>
                <a:avLst/>
                <a:gdLst>
                  <a:gd name="T0" fmla="*/ 3 w 3"/>
                  <a:gd name="T1" fmla="*/ 4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3 h 6"/>
                  <a:gd name="T16" fmla="*/ 0 w 3"/>
                  <a:gd name="T17" fmla="*/ 3 h 6"/>
                  <a:gd name="T18" fmla="*/ 0 w 3"/>
                  <a:gd name="T19" fmla="*/ 3 h 6"/>
                  <a:gd name="T20" fmla="*/ 3 w 3"/>
                  <a:gd name="T21" fmla="*/ 3 h 6"/>
                  <a:gd name="T22" fmla="*/ 3 w 3"/>
                  <a:gd name="T23" fmla="*/ 4 h 6"/>
                  <a:gd name="T24" fmla="*/ 2 w 3"/>
                  <a:gd name="T25" fmla="*/ 4 h 6"/>
                  <a:gd name="T26" fmla="*/ 2 w 3"/>
                  <a:gd name="T27" fmla="*/ 5 h 6"/>
                  <a:gd name="T28" fmla="*/ 0 w 3"/>
                  <a:gd name="T29" fmla="*/ 5 h 6"/>
                  <a:gd name="T30" fmla="*/ 0 w 3"/>
                  <a:gd name="T31" fmla="*/ 6 h 6"/>
                  <a:gd name="T32" fmla="*/ 2 w 3"/>
                  <a:gd name="T33" fmla="*/ 6 h 6"/>
                  <a:gd name="T34" fmla="*/ 2 w 3"/>
                  <a:gd name="T35" fmla="*/ 5 h 6"/>
                  <a:gd name="T36" fmla="*/ 3 w 3"/>
                  <a:gd name="T37" fmla="*/ 5 h 6"/>
                  <a:gd name="T38" fmla="*/ 3 w 3"/>
                  <a:gd name="T39" fmla="*/ 4 h 6"/>
                  <a:gd name="T40" fmla="*/ 3 w 3"/>
                  <a:gd name="T41" fmla="*/ 4 h 6"/>
                  <a:gd name="T42" fmla="*/ 3 w 3"/>
                  <a:gd name="T43" fmla="*/ 4 h 6"/>
                  <a:gd name="T44" fmla="*/ 3 w 3"/>
                  <a:gd name="T45" fmla="*/ 3 h 6"/>
                  <a:gd name="T46" fmla="*/ 0 w 3"/>
                  <a:gd name="T47" fmla="*/ 3 h 6"/>
                  <a:gd name="T48" fmla="*/ 0 w 3"/>
                  <a:gd name="T49" fmla="*/ 1 h 6"/>
                  <a:gd name="T50" fmla="*/ 3 w 3"/>
                  <a:gd name="T51" fmla="*/ 1 h 6"/>
                  <a:gd name="T52" fmla="*/ 3 w 3"/>
                  <a:gd name="T53" fmla="*/ 3 h 6"/>
                  <a:gd name="T54" fmla="*/ 3 w 3"/>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6">
                    <a:moveTo>
                      <a:pt x="3" y="4"/>
                    </a:moveTo>
                    <a:lnTo>
                      <a:pt x="3" y="1"/>
                    </a:lnTo>
                    <a:lnTo>
                      <a:pt x="3" y="1"/>
                    </a:lnTo>
                    <a:lnTo>
                      <a:pt x="3" y="0"/>
                    </a:lnTo>
                    <a:lnTo>
                      <a:pt x="0" y="0"/>
                    </a:lnTo>
                    <a:lnTo>
                      <a:pt x="0" y="1"/>
                    </a:lnTo>
                    <a:lnTo>
                      <a:pt x="0" y="1"/>
                    </a:lnTo>
                    <a:lnTo>
                      <a:pt x="0" y="3"/>
                    </a:lnTo>
                    <a:lnTo>
                      <a:pt x="0" y="3"/>
                    </a:lnTo>
                    <a:lnTo>
                      <a:pt x="0" y="3"/>
                    </a:lnTo>
                    <a:lnTo>
                      <a:pt x="3" y="3"/>
                    </a:lnTo>
                    <a:lnTo>
                      <a:pt x="3" y="4"/>
                    </a:lnTo>
                    <a:lnTo>
                      <a:pt x="2" y="4"/>
                    </a:lnTo>
                    <a:lnTo>
                      <a:pt x="2" y="5"/>
                    </a:lnTo>
                    <a:lnTo>
                      <a:pt x="0" y="5"/>
                    </a:lnTo>
                    <a:lnTo>
                      <a:pt x="0" y="6"/>
                    </a:lnTo>
                    <a:lnTo>
                      <a:pt x="2" y="6"/>
                    </a:lnTo>
                    <a:lnTo>
                      <a:pt x="2" y="5"/>
                    </a:lnTo>
                    <a:lnTo>
                      <a:pt x="3" y="5"/>
                    </a:lnTo>
                    <a:lnTo>
                      <a:pt x="3" y="4"/>
                    </a:lnTo>
                    <a:lnTo>
                      <a:pt x="3" y="4"/>
                    </a:lnTo>
                    <a:lnTo>
                      <a:pt x="3" y="4"/>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4" name="Freeform 703"/>
              <p:cNvSpPr>
                <a:spLocks/>
              </p:cNvSpPr>
              <p:nvPr/>
            </p:nvSpPr>
            <p:spPr bwMode="auto">
              <a:xfrm>
                <a:off x="3448651" y="3735374"/>
                <a:ext cx="14945" cy="7473"/>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5" name="Freeform 704"/>
              <p:cNvSpPr>
                <a:spLocks noEditPoints="1"/>
              </p:cNvSpPr>
              <p:nvPr/>
            </p:nvSpPr>
            <p:spPr bwMode="auto">
              <a:xfrm>
                <a:off x="3471068" y="3698011"/>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6" name="Freeform 705"/>
              <p:cNvSpPr>
                <a:spLocks/>
              </p:cNvSpPr>
              <p:nvPr/>
            </p:nvSpPr>
            <p:spPr bwMode="auto">
              <a:xfrm>
                <a:off x="3508431" y="3698011"/>
                <a:ext cx="29890" cy="44835"/>
              </a:xfrm>
              <a:custGeom>
                <a:avLst/>
                <a:gdLst>
                  <a:gd name="T0" fmla="*/ 4 w 4"/>
                  <a:gd name="T1" fmla="*/ 5 h 6"/>
                  <a:gd name="T2" fmla="*/ 4 w 4"/>
                  <a:gd name="T3" fmla="*/ 3 h 6"/>
                  <a:gd name="T4" fmla="*/ 3 w 4"/>
                  <a:gd name="T5" fmla="*/ 3 h 6"/>
                  <a:gd name="T6" fmla="*/ 3 w 4"/>
                  <a:gd name="T7" fmla="*/ 3 h 6"/>
                  <a:gd name="T8" fmla="*/ 2 w 4"/>
                  <a:gd name="T9" fmla="*/ 3 h 6"/>
                  <a:gd name="T10" fmla="*/ 2 w 4"/>
                  <a:gd name="T11" fmla="*/ 1 h 6"/>
                  <a:gd name="T12" fmla="*/ 3 w 4"/>
                  <a:gd name="T13" fmla="*/ 1 h 6"/>
                  <a:gd name="T14" fmla="*/ 3 w 4"/>
                  <a:gd name="T15" fmla="*/ 1 h 6"/>
                  <a:gd name="T16" fmla="*/ 4 w 4"/>
                  <a:gd name="T17" fmla="*/ 1 h 6"/>
                  <a:gd name="T18" fmla="*/ 4 w 4"/>
                  <a:gd name="T19" fmla="*/ 0 h 6"/>
                  <a:gd name="T20" fmla="*/ 0 w 4"/>
                  <a:gd name="T21" fmla="*/ 0 h 6"/>
                  <a:gd name="T22" fmla="*/ 0 w 4"/>
                  <a:gd name="T23" fmla="*/ 1 h 6"/>
                  <a:gd name="T24" fmla="*/ 2 w 4"/>
                  <a:gd name="T25" fmla="*/ 1 h 6"/>
                  <a:gd name="T26" fmla="*/ 2 w 4"/>
                  <a:gd name="T27" fmla="*/ 1 h 6"/>
                  <a:gd name="T28" fmla="*/ 1 w 4"/>
                  <a:gd name="T29" fmla="*/ 1 h 6"/>
                  <a:gd name="T30" fmla="*/ 1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2" y="3"/>
                    </a:lnTo>
                    <a:lnTo>
                      <a:pt x="2" y="1"/>
                    </a:lnTo>
                    <a:lnTo>
                      <a:pt x="3" y="1"/>
                    </a:lnTo>
                    <a:lnTo>
                      <a:pt x="3" y="1"/>
                    </a:lnTo>
                    <a:lnTo>
                      <a:pt x="4" y="1"/>
                    </a:lnTo>
                    <a:lnTo>
                      <a:pt x="4" y="0"/>
                    </a:lnTo>
                    <a:lnTo>
                      <a:pt x="0" y="0"/>
                    </a:lnTo>
                    <a:lnTo>
                      <a:pt x="0" y="1"/>
                    </a:lnTo>
                    <a:lnTo>
                      <a:pt x="2" y="1"/>
                    </a:lnTo>
                    <a:lnTo>
                      <a:pt x="2" y="1"/>
                    </a:lnTo>
                    <a:lnTo>
                      <a:pt x="1" y="1"/>
                    </a:lnTo>
                    <a:lnTo>
                      <a:pt x="1" y="3"/>
                    </a:lnTo>
                    <a:lnTo>
                      <a:pt x="1" y="3"/>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7" name="Freeform 706"/>
              <p:cNvSpPr>
                <a:spLocks noEditPoints="1"/>
              </p:cNvSpPr>
              <p:nvPr/>
            </p:nvSpPr>
            <p:spPr bwMode="auto">
              <a:xfrm>
                <a:off x="3545793" y="3698011"/>
                <a:ext cx="37363" cy="44835"/>
              </a:xfrm>
              <a:custGeom>
                <a:avLst/>
                <a:gdLst>
                  <a:gd name="T0" fmla="*/ 5 w 5"/>
                  <a:gd name="T1" fmla="*/ 4 h 6"/>
                  <a:gd name="T2" fmla="*/ 5 w 5"/>
                  <a:gd name="T3" fmla="*/ 3 h 6"/>
                  <a:gd name="T4" fmla="*/ 4 w 5"/>
                  <a:gd name="T5" fmla="*/ 3 h 6"/>
                  <a:gd name="T6" fmla="*/ 4 w 5"/>
                  <a:gd name="T7" fmla="*/ 0 h 6"/>
                  <a:gd name="T8" fmla="*/ 3 w 5"/>
                  <a:gd name="T9" fmla="*/ 0 h 6"/>
                  <a:gd name="T10" fmla="*/ 3 w 5"/>
                  <a:gd name="T11" fmla="*/ 1 h 6"/>
                  <a:gd name="T12" fmla="*/ 2 w 5"/>
                  <a:gd name="T13" fmla="*/ 1 h 6"/>
                  <a:gd name="T14" fmla="*/ 2 w 5"/>
                  <a:gd name="T15" fmla="*/ 1 h 6"/>
                  <a:gd name="T16" fmla="*/ 1 w 5"/>
                  <a:gd name="T17" fmla="*/ 1 h 6"/>
                  <a:gd name="T18" fmla="*/ 1 w 5"/>
                  <a:gd name="T19" fmla="*/ 3 h 6"/>
                  <a:gd name="T20" fmla="*/ 1 w 5"/>
                  <a:gd name="T21" fmla="*/ 3 h 6"/>
                  <a:gd name="T22" fmla="*/ 1 w 5"/>
                  <a:gd name="T23" fmla="*/ 3 h 6"/>
                  <a:gd name="T24" fmla="*/ 0 w 5"/>
                  <a:gd name="T25" fmla="*/ 3 h 6"/>
                  <a:gd name="T26" fmla="*/ 0 w 5"/>
                  <a:gd name="T27" fmla="*/ 4 h 6"/>
                  <a:gd name="T28" fmla="*/ 3 w 5"/>
                  <a:gd name="T29" fmla="*/ 4 h 6"/>
                  <a:gd name="T30" fmla="*/ 3 w 5"/>
                  <a:gd name="T31" fmla="*/ 6 h 6"/>
                  <a:gd name="T32" fmla="*/ 4 w 5"/>
                  <a:gd name="T33" fmla="*/ 6 h 6"/>
                  <a:gd name="T34" fmla="*/ 4 w 5"/>
                  <a:gd name="T35" fmla="*/ 4 h 6"/>
                  <a:gd name="T36" fmla="*/ 5 w 5"/>
                  <a:gd name="T37" fmla="*/ 4 h 6"/>
                  <a:gd name="T38" fmla="*/ 5 w 5"/>
                  <a:gd name="T39" fmla="*/ 4 h 6"/>
                  <a:gd name="T40" fmla="*/ 3 w 5"/>
                  <a:gd name="T41" fmla="*/ 3 h 6"/>
                  <a:gd name="T42" fmla="*/ 1 w 5"/>
                  <a:gd name="T43" fmla="*/ 3 h 6"/>
                  <a:gd name="T44" fmla="*/ 1 w 5"/>
                  <a:gd name="T45" fmla="*/ 3 h 6"/>
                  <a:gd name="T46" fmla="*/ 2 w 5"/>
                  <a:gd name="T47" fmla="*/ 3 h 6"/>
                  <a:gd name="T48" fmla="*/ 2 w 5"/>
                  <a:gd name="T49" fmla="*/ 1 h 6"/>
                  <a:gd name="T50" fmla="*/ 3 w 5"/>
                  <a:gd name="T51" fmla="*/ 1 h 6"/>
                  <a:gd name="T52" fmla="*/ 3 w 5"/>
                  <a:gd name="T53" fmla="*/ 3 h 6"/>
                  <a:gd name="T54" fmla="*/ 3 w 5"/>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3"/>
                    </a:lnTo>
                    <a:lnTo>
                      <a:pt x="4" y="3"/>
                    </a:lnTo>
                    <a:lnTo>
                      <a:pt x="4" y="0"/>
                    </a:lnTo>
                    <a:lnTo>
                      <a:pt x="3" y="0"/>
                    </a:lnTo>
                    <a:lnTo>
                      <a:pt x="3" y="1"/>
                    </a:lnTo>
                    <a:lnTo>
                      <a:pt x="2" y="1"/>
                    </a:lnTo>
                    <a:lnTo>
                      <a:pt x="2" y="1"/>
                    </a:lnTo>
                    <a:lnTo>
                      <a:pt x="1" y="1"/>
                    </a:lnTo>
                    <a:lnTo>
                      <a:pt x="1" y="3"/>
                    </a:lnTo>
                    <a:lnTo>
                      <a:pt x="1" y="3"/>
                    </a:lnTo>
                    <a:lnTo>
                      <a:pt x="1" y="3"/>
                    </a:lnTo>
                    <a:lnTo>
                      <a:pt x="0" y="3"/>
                    </a:lnTo>
                    <a:lnTo>
                      <a:pt x="0" y="4"/>
                    </a:lnTo>
                    <a:lnTo>
                      <a:pt x="3" y="4"/>
                    </a:lnTo>
                    <a:lnTo>
                      <a:pt x="3" y="6"/>
                    </a:lnTo>
                    <a:lnTo>
                      <a:pt x="4" y="6"/>
                    </a:lnTo>
                    <a:lnTo>
                      <a:pt x="4" y="4"/>
                    </a:lnTo>
                    <a:lnTo>
                      <a:pt x="5" y="4"/>
                    </a:lnTo>
                    <a:lnTo>
                      <a:pt x="5" y="4"/>
                    </a:lnTo>
                    <a:close/>
                    <a:moveTo>
                      <a:pt x="3" y="3"/>
                    </a:moveTo>
                    <a:lnTo>
                      <a:pt x="1" y="3"/>
                    </a:lnTo>
                    <a:lnTo>
                      <a:pt x="1" y="3"/>
                    </a:lnTo>
                    <a:lnTo>
                      <a:pt x="2" y="3"/>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8" name="Freeform 707"/>
              <p:cNvSpPr>
                <a:spLocks/>
              </p:cNvSpPr>
              <p:nvPr/>
            </p:nvSpPr>
            <p:spPr bwMode="auto">
              <a:xfrm>
                <a:off x="3874584" y="3234715"/>
                <a:ext cx="29890" cy="44835"/>
              </a:xfrm>
              <a:custGeom>
                <a:avLst/>
                <a:gdLst>
                  <a:gd name="T0" fmla="*/ 4 w 4"/>
                  <a:gd name="T1" fmla="*/ 4 h 6"/>
                  <a:gd name="T2" fmla="*/ 4 w 4"/>
                  <a:gd name="T3" fmla="*/ 4 h 6"/>
                  <a:gd name="T4" fmla="*/ 3 w 4"/>
                  <a:gd name="T5" fmla="*/ 4 h 6"/>
                  <a:gd name="T6" fmla="*/ 3 w 4"/>
                  <a:gd name="T7" fmla="*/ 4 h 6"/>
                  <a:gd name="T8" fmla="*/ 1 w 4"/>
                  <a:gd name="T9" fmla="*/ 4 h 6"/>
                  <a:gd name="T10" fmla="*/ 1 w 4"/>
                  <a:gd name="T11" fmla="*/ 0 h 6"/>
                  <a:gd name="T12" fmla="*/ 3 w 4"/>
                  <a:gd name="T13" fmla="*/ 0 h 6"/>
                  <a:gd name="T14" fmla="*/ 3 w 4"/>
                  <a:gd name="T15" fmla="*/ 2 h 6"/>
                  <a:gd name="T16" fmla="*/ 4 w 4"/>
                  <a:gd name="T17" fmla="*/ 2 h 6"/>
                  <a:gd name="T18" fmla="*/ 4 w 4"/>
                  <a:gd name="T19" fmla="*/ 0 h 6"/>
                  <a:gd name="T20" fmla="*/ 3 w 4"/>
                  <a:gd name="T21" fmla="*/ 0 h 6"/>
                  <a:gd name="T22" fmla="*/ 3 w 4"/>
                  <a:gd name="T23" fmla="*/ 0 h 6"/>
                  <a:gd name="T24" fmla="*/ 1 w 4"/>
                  <a:gd name="T25" fmla="*/ 0 h 6"/>
                  <a:gd name="T26" fmla="*/ 1 w 4"/>
                  <a:gd name="T27" fmla="*/ 0 h 6"/>
                  <a:gd name="T28" fmla="*/ 0 w 4"/>
                  <a:gd name="T29" fmla="*/ 0 h 6"/>
                  <a:gd name="T30" fmla="*/ 0 w 4"/>
                  <a:gd name="T31" fmla="*/ 4 h 6"/>
                  <a:gd name="T32" fmla="*/ 1 w 4"/>
                  <a:gd name="T33" fmla="*/ 4 h 6"/>
                  <a:gd name="T34" fmla="*/ 1 w 4"/>
                  <a:gd name="T35" fmla="*/ 6 h 6"/>
                  <a:gd name="T36" fmla="*/ 3 w 4"/>
                  <a:gd name="T37" fmla="*/ 6 h 6"/>
                  <a:gd name="T38" fmla="*/ 3 w 4"/>
                  <a:gd name="T39" fmla="*/ 4 h 6"/>
                  <a:gd name="T40" fmla="*/ 4 w 4"/>
                  <a:gd name="T41" fmla="*/ 4 h 6"/>
                  <a:gd name="T42" fmla="*/ 4 w 4"/>
                  <a:gd name="T43"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4"/>
                    </a:moveTo>
                    <a:lnTo>
                      <a:pt x="4" y="4"/>
                    </a:lnTo>
                    <a:lnTo>
                      <a:pt x="3" y="4"/>
                    </a:lnTo>
                    <a:lnTo>
                      <a:pt x="3" y="4"/>
                    </a:lnTo>
                    <a:lnTo>
                      <a:pt x="1" y="4"/>
                    </a:lnTo>
                    <a:lnTo>
                      <a:pt x="1" y="0"/>
                    </a:lnTo>
                    <a:lnTo>
                      <a:pt x="3" y="0"/>
                    </a:lnTo>
                    <a:lnTo>
                      <a:pt x="3" y="2"/>
                    </a:lnTo>
                    <a:lnTo>
                      <a:pt x="4" y="2"/>
                    </a:lnTo>
                    <a:lnTo>
                      <a:pt x="4" y="0"/>
                    </a:lnTo>
                    <a:lnTo>
                      <a:pt x="3" y="0"/>
                    </a:lnTo>
                    <a:lnTo>
                      <a:pt x="3" y="0"/>
                    </a:lnTo>
                    <a:lnTo>
                      <a:pt x="1" y="0"/>
                    </a:lnTo>
                    <a:lnTo>
                      <a:pt x="1" y="0"/>
                    </a:lnTo>
                    <a:lnTo>
                      <a:pt x="0" y="0"/>
                    </a:lnTo>
                    <a:lnTo>
                      <a:pt x="0" y="4"/>
                    </a:lnTo>
                    <a:lnTo>
                      <a:pt x="1" y="4"/>
                    </a:lnTo>
                    <a:lnTo>
                      <a:pt x="1" y="6"/>
                    </a:lnTo>
                    <a:lnTo>
                      <a:pt x="3" y="6"/>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69" name="Freeform 708"/>
              <p:cNvSpPr>
                <a:spLocks/>
              </p:cNvSpPr>
              <p:nvPr/>
            </p:nvSpPr>
            <p:spPr bwMode="auto">
              <a:xfrm>
                <a:off x="3911947" y="3234715"/>
                <a:ext cx="22418" cy="44835"/>
              </a:xfrm>
              <a:custGeom>
                <a:avLst/>
                <a:gdLst>
                  <a:gd name="T0" fmla="*/ 3 w 3"/>
                  <a:gd name="T1" fmla="*/ 6 h 6"/>
                  <a:gd name="T2" fmla="*/ 3 w 3"/>
                  <a:gd name="T3" fmla="*/ 4 h 6"/>
                  <a:gd name="T4" fmla="*/ 1 w 3"/>
                  <a:gd name="T5" fmla="*/ 4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4"/>
                    </a:lnTo>
                    <a:lnTo>
                      <a:pt x="1" y="4"/>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0" name="Freeform 709"/>
              <p:cNvSpPr>
                <a:spLocks/>
              </p:cNvSpPr>
              <p:nvPr/>
            </p:nvSpPr>
            <p:spPr bwMode="auto">
              <a:xfrm>
                <a:off x="3941837" y="3234715"/>
                <a:ext cx="22418" cy="44835"/>
              </a:xfrm>
              <a:custGeom>
                <a:avLst/>
                <a:gdLst>
                  <a:gd name="T0" fmla="*/ 3 w 3"/>
                  <a:gd name="T1" fmla="*/ 6 h 6"/>
                  <a:gd name="T2" fmla="*/ 3 w 3"/>
                  <a:gd name="T3" fmla="*/ 4 h 6"/>
                  <a:gd name="T4" fmla="*/ 1 w 3"/>
                  <a:gd name="T5" fmla="*/ 4 h 6"/>
                  <a:gd name="T6" fmla="*/ 1 w 3"/>
                  <a:gd name="T7" fmla="*/ 3 h 6"/>
                  <a:gd name="T8" fmla="*/ 3 w 3"/>
                  <a:gd name="T9" fmla="*/ 3 h 6"/>
                  <a:gd name="T10" fmla="*/ 3 w 3"/>
                  <a:gd name="T11" fmla="*/ 2 h 6"/>
                  <a:gd name="T12" fmla="*/ 1 w 3"/>
                  <a:gd name="T13" fmla="*/ 2 h 6"/>
                  <a:gd name="T14" fmla="*/ 1 w 3"/>
                  <a:gd name="T15" fmla="*/ 0 h 6"/>
                  <a:gd name="T16" fmla="*/ 3 w 3"/>
                  <a:gd name="T17" fmla="*/ 0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4"/>
                    </a:lnTo>
                    <a:lnTo>
                      <a:pt x="1" y="4"/>
                    </a:lnTo>
                    <a:lnTo>
                      <a:pt x="1" y="3"/>
                    </a:lnTo>
                    <a:lnTo>
                      <a:pt x="3" y="3"/>
                    </a:lnTo>
                    <a:lnTo>
                      <a:pt x="3" y="2"/>
                    </a:lnTo>
                    <a:lnTo>
                      <a:pt x="1" y="2"/>
                    </a:lnTo>
                    <a:lnTo>
                      <a:pt x="1" y="0"/>
                    </a:lnTo>
                    <a:lnTo>
                      <a:pt x="3" y="0"/>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1" name="Freeform 710"/>
              <p:cNvSpPr>
                <a:spLocks noEditPoints="1"/>
              </p:cNvSpPr>
              <p:nvPr/>
            </p:nvSpPr>
            <p:spPr bwMode="auto">
              <a:xfrm>
                <a:off x="3971727" y="3234715"/>
                <a:ext cx="29890" cy="44835"/>
              </a:xfrm>
              <a:custGeom>
                <a:avLst/>
                <a:gdLst>
                  <a:gd name="T0" fmla="*/ 4 w 4"/>
                  <a:gd name="T1" fmla="*/ 6 h 6"/>
                  <a:gd name="T2" fmla="*/ 4 w 4"/>
                  <a:gd name="T3" fmla="*/ 3 h 6"/>
                  <a:gd name="T4" fmla="*/ 4 w 4"/>
                  <a:gd name="T5" fmla="*/ 3 h 6"/>
                  <a:gd name="T6" fmla="*/ 4 w 4"/>
                  <a:gd name="T7" fmla="*/ 2 h 6"/>
                  <a:gd name="T8" fmla="*/ 3 w 4"/>
                  <a:gd name="T9" fmla="*/ 2 h 6"/>
                  <a:gd name="T10" fmla="*/ 3 w 4"/>
                  <a:gd name="T11" fmla="*/ 0 h 6"/>
                  <a:gd name="T12" fmla="*/ 2 w 4"/>
                  <a:gd name="T13" fmla="*/ 0 h 6"/>
                  <a:gd name="T14" fmla="*/ 2 w 4"/>
                  <a:gd name="T15" fmla="*/ 2 h 6"/>
                  <a:gd name="T16" fmla="*/ 2 w 4"/>
                  <a:gd name="T17" fmla="*/ 2 h 6"/>
                  <a:gd name="T18" fmla="*/ 2 w 4"/>
                  <a:gd name="T19" fmla="*/ 3 h 6"/>
                  <a:gd name="T20" fmla="*/ 0 w 4"/>
                  <a:gd name="T21" fmla="*/ 3 h 6"/>
                  <a:gd name="T22" fmla="*/ 0 w 4"/>
                  <a:gd name="T23" fmla="*/ 6 h 6"/>
                  <a:gd name="T24" fmla="*/ 2 w 4"/>
                  <a:gd name="T25" fmla="*/ 6 h 6"/>
                  <a:gd name="T26" fmla="*/ 2 w 4"/>
                  <a:gd name="T27" fmla="*/ 4 h 6"/>
                  <a:gd name="T28" fmla="*/ 4 w 4"/>
                  <a:gd name="T29" fmla="*/ 4 h 6"/>
                  <a:gd name="T30" fmla="*/ 4 w 4"/>
                  <a:gd name="T31" fmla="*/ 6 h 6"/>
                  <a:gd name="T32" fmla="*/ 4 w 4"/>
                  <a:gd name="T33" fmla="*/ 6 h 6"/>
                  <a:gd name="T34" fmla="*/ 4 w 4"/>
                  <a:gd name="T35" fmla="*/ 6 h 6"/>
                  <a:gd name="T36" fmla="*/ 3 w 4"/>
                  <a:gd name="T37" fmla="*/ 3 h 6"/>
                  <a:gd name="T38" fmla="*/ 2 w 4"/>
                  <a:gd name="T39" fmla="*/ 3 h 6"/>
                  <a:gd name="T40" fmla="*/ 2 w 4"/>
                  <a:gd name="T41" fmla="*/ 2 h 6"/>
                  <a:gd name="T42" fmla="*/ 3 w 4"/>
                  <a:gd name="T43" fmla="*/ 2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4" y="3"/>
                    </a:lnTo>
                    <a:lnTo>
                      <a:pt x="4" y="2"/>
                    </a:lnTo>
                    <a:lnTo>
                      <a:pt x="3" y="2"/>
                    </a:lnTo>
                    <a:lnTo>
                      <a:pt x="3" y="0"/>
                    </a:lnTo>
                    <a:lnTo>
                      <a:pt x="2" y="0"/>
                    </a:lnTo>
                    <a:lnTo>
                      <a:pt x="2" y="2"/>
                    </a:lnTo>
                    <a:lnTo>
                      <a:pt x="2" y="2"/>
                    </a:lnTo>
                    <a:lnTo>
                      <a:pt x="2" y="3"/>
                    </a:lnTo>
                    <a:lnTo>
                      <a:pt x="0" y="3"/>
                    </a:lnTo>
                    <a:lnTo>
                      <a:pt x="0" y="6"/>
                    </a:lnTo>
                    <a:lnTo>
                      <a:pt x="2" y="6"/>
                    </a:lnTo>
                    <a:lnTo>
                      <a:pt x="2" y="4"/>
                    </a:lnTo>
                    <a:lnTo>
                      <a:pt x="4" y="4"/>
                    </a:lnTo>
                    <a:lnTo>
                      <a:pt x="4" y="6"/>
                    </a:lnTo>
                    <a:lnTo>
                      <a:pt x="4" y="6"/>
                    </a:lnTo>
                    <a:lnTo>
                      <a:pt x="4"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2" name="Freeform 711"/>
              <p:cNvSpPr>
                <a:spLocks/>
              </p:cNvSpPr>
              <p:nvPr/>
            </p:nvSpPr>
            <p:spPr bwMode="auto">
              <a:xfrm>
                <a:off x="4016562" y="3234715"/>
                <a:ext cx="29890" cy="44835"/>
              </a:xfrm>
              <a:custGeom>
                <a:avLst/>
                <a:gdLst>
                  <a:gd name="T0" fmla="*/ 4 w 4"/>
                  <a:gd name="T1" fmla="*/ 6 h 6"/>
                  <a:gd name="T2" fmla="*/ 4 w 4"/>
                  <a:gd name="T3" fmla="*/ 0 h 6"/>
                  <a:gd name="T4" fmla="*/ 2 w 4"/>
                  <a:gd name="T5" fmla="*/ 0 h 6"/>
                  <a:gd name="T6" fmla="*/ 2 w 4"/>
                  <a:gd name="T7" fmla="*/ 3 h 6"/>
                  <a:gd name="T8" fmla="*/ 2 w 4"/>
                  <a:gd name="T9" fmla="*/ 3 h 6"/>
                  <a:gd name="T10" fmla="*/ 2 w 4"/>
                  <a:gd name="T11" fmla="*/ 2 h 6"/>
                  <a:gd name="T12" fmla="*/ 1 w 4"/>
                  <a:gd name="T13" fmla="*/ 2 h 6"/>
                  <a:gd name="T14" fmla="*/ 1 w 4"/>
                  <a:gd name="T15" fmla="*/ 2 h 6"/>
                  <a:gd name="T16" fmla="*/ 0 w 4"/>
                  <a:gd name="T17" fmla="*/ 2 h 6"/>
                  <a:gd name="T18" fmla="*/ 0 w 4"/>
                  <a:gd name="T19" fmla="*/ 0 h 6"/>
                  <a:gd name="T20" fmla="*/ 0 w 4"/>
                  <a:gd name="T21" fmla="*/ 0 h 6"/>
                  <a:gd name="T22" fmla="*/ 0 w 4"/>
                  <a:gd name="T23" fmla="*/ 6 h 6"/>
                  <a:gd name="T24" fmla="*/ 0 w 4"/>
                  <a:gd name="T25" fmla="*/ 6 h 6"/>
                  <a:gd name="T26" fmla="*/ 0 w 4"/>
                  <a:gd name="T27" fmla="*/ 2 h 6"/>
                  <a:gd name="T28" fmla="*/ 1 w 4"/>
                  <a:gd name="T29" fmla="*/ 2 h 6"/>
                  <a:gd name="T30" fmla="*/ 1 w 4"/>
                  <a:gd name="T31" fmla="*/ 3 h 6"/>
                  <a:gd name="T32" fmla="*/ 2 w 4"/>
                  <a:gd name="T33" fmla="*/ 3 h 6"/>
                  <a:gd name="T34" fmla="*/ 2 w 4"/>
                  <a:gd name="T35" fmla="*/ 4 h 6"/>
                  <a:gd name="T36" fmla="*/ 2 w 4"/>
                  <a:gd name="T37" fmla="*/ 4 h 6"/>
                  <a:gd name="T38" fmla="*/ 2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2" y="0"/>
                    </a:lnTo>
                    <a:lnTo>
                      <a:pt x="2" y="3"/>
                    </a:lnTo>
                    <a:lnTo>
                      <a:pt x="2" y="3"/>
                    </a:lnTo>
                    <a:lnTo>
                      <a:pt x="2" y="2"/>
                    </a:lnTo>
                    <a:lnTo>
                      <a:pt x="1" y="2"/>
                    </a:lnTo>
                    <a:lnTo>
                      <a:pt x="1" y="2"/>
                    </a:lnTo>
                    <a:lnTo>
                      <a:pt x="0" y="2"/>
                    </a:lnTo>
                    <a:lnTo>
                      <a:pt x="0" y="0"/>
                    </a:lnTo>
                    <a:lnTo>
                      <a:pt x="0" y="0"/>
                    </a:lnTo>
                    <a:lnTo>
                      <a:pt x="0" y="6"/>
                    </a:lnTo>
                    <a:lnTo>
                      <a:pt x="0" y="6"/>
                    </a:lnTo>
                    <a:lnTo>
                      <a:pt x="0" y="2"/>
                    </a:lnTo>
                    <a:lnTo>
                      <a:pt x="1" y="2"/>
                    </a:lnTo>
                    <a:lnTo>
                      <a:pt x="1" y="3"/>
                    </a:lnTo>
                    <a:lnTo>
                      <a:pt x="2" y="3"/>
                    </a:lnTo>
                    <a:lnTo>
                      <a:pt x="2" y="4"/>
                    </a:lnTo>
                    <a:lnTo>
                      <a:pt x="2" y="4"/>
                    </a:lnTo>
                    <a:lnTo>
                      <a:pt x="2"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3" name="Freeform 712"/>
              <p:cNvSpPr>
                <a:spLocks/>
              </p:cNvSpPr>
              <p:nvPr/>
            </p:nvSpPr>
            <p:spPr bwMode="auto">
              <a:xfrm>
                <a:off x="3874584" y="3309440"/>
                <a:ext cx="22418" cy="37363"/>
              </a:xfrm>
              <a:custGeom>
                <a:avLst/>
                <a:gdLst>
                  <a:gd name="T0" fmla="*/ 3 w 3"/>
                  <a:gd name="T1" fmla="*/ 1 h 5"/>
                  <a:gd name="T2" fmla="*/ 3 w 3"/>
                  <a:gd name="T3" fmla="*/ 0 h 5"/>
                  <a:gd name="T4" fmla="*/ 0 w 3"/>
                  <a:gd name="T5" fmla="*/ 0 h 5"/>
                  <a:gd name="T6" fmla="*/ 0 w 3"/>
                  <a:gd name="T7" fmla="*/ 5 h 5"/>
                  <a:gd name="T8" fmla="*/ 1 w 3"/>
                  <a:gd name="T9" fmla="*/ 5 h 5"/>
                  <a:gd name="T10" fmla="*/ 1 w 3"/>
                  <a:gd name="T11" fmla="*/ 3 h 5"/>
                  <a:gd name="T12" fmla="*/ 2 w 3"/>
                  <a:gd name="T13" fmla="*/ 3 h 5"/>
                  <a:gd name="T14" fmla="*/ 2 w 3"/>
                  <a:gd name="T15" fmla="*/ 3 h 5"/>
                  <a:gd name="T16" fmla="*/ 1 w 3"/>
                  <a:gd name="T17" fmla="*/ 3 h 5"/>
                  <a:gd name="T18" fmla="*/ 1 w 3"/>
                  <a:gd name="T19" fmla="*/ 1 h 5"/>
                  <a:gd name="T20" fmla="*/ 3 w 3"/>
                  <a:gd name="T21" fmla="*/ 1 h 5"/>
                  <a:gd name="T22" fmla="*/ 3 w 3"/>
                  <a:gd name="T23"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5">
                    <a:moveTo>
                      <a:pt x="3" y="1"/>
                    </a:moveTo>
                    <a:lnTo>
                      <a:pt x="3" y="0"/>
                    </a:lnTo>
                    <a:lnTo>
                      <a:pt x="0" y="0"/>
                    </a:lnTo>
                    <a:lnTo>
                      <a:pt x="0" y="5"/>
                    </a:lnTo>
                    <a:lnTo>
                      <a:pt x="1" y="5"/>
                    </a:lnTo>
                    <a:lnTo>
                      <a:pt x="1" y="3"/>
                    </a:lnTo>
                    <a:lnTo>
                      <a:pt x="2" y="3"/>
                    </a:lnTo>
                    <a:lnTo>
                      <a:pt x="2" y="3"/>
                    </a:lnTo>
                    <a:lnTo>
                      <a:pt x="1" y="3"/>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4" name="Freeform 713"/>
              <p:cNvSpPr>
                <a:spLocks noEditPoints="1"/>
              </p:cNvSpPr>
              <p:nvPr/>
            </p:nvSpPr>
            <p:spPr bwMode="auto">
              <a:xfrm>
                <a:off x="3904474" y="3309440"/>
                <a:ext cx="29890" cy="37363"/>
              </a:xfrm>
              <a:custGeom>
                <a:avLst/>
                <a:gdLst>
                  <a:gd name="T0" fmla="*/ 4 w 4"/>
                  <a:gd name="T1" fmla="*/ 5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4 w 4"/>
                  <a:gd name="T29" fmla="*/ 5 h 5"/>
                  <a:gd name="T30" fmla="*/ 1 w 4"/>
                  <a:gd name="T31" fmla="*/ 5 h 5"/>
                  <a:gd name="T32" fmla="*/ 1 w 4"/>
                  <a:gd name="T33" fmla="*/ 1 h 5"/>
                  <a:gd name="T34" fmla="*/ 4 w 4"/>
                  <a:gd name="T35" fmla="*/ 1 h 5"/>
                  <a:gd name="T36" fmla="*/ 4 w 4"/>
                  <a:gd name="T37" fmla="*/ 5 h 5"/>
                  <a:gd name="T38" fmla="*/ 4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5" name="Freeform 714"/>
              <p:cNvSpPr>
                <a:spLocks/>
              </p:cNvSpPr>
              <p:nvPr/>
            </p:nvSpPr>
            <p:spPr bwMode="auto">
              <a:xfrm>
                <a:off x="3941837" y="3309440"/>
                <a:ext cx="29890" cy="37363"/>
              </a:xfrm>
              <a:custGeom>
                <a:avLst/>
                <a:gdLst>
                  <a:gd name="T0" fmla="*/ 4 w 4"/>
                  <a:gd name="T1" fmla="*/ 5 h 5"/>
                  <a:gd name="T2" fmla="*/ 4 w 4"/>
                  <a:gd name="T3" fmla="*/ 0 h 5"/>
                  <a:gd name="T4" fmla="*/ 3 w 4"/>
                  <a:gd name="T5" fmla="*/ 0 h 5"/>
                  <a:gd name="T6" fmla="*/ 3 w 4"/>
                  <a:gd name="T7" fmla="*/ 5 h 5"/>
                  <a:gd name="T8" fmla="*/ 1 w 4"/>
                  <a:gd name="T9" fmla="*/ 5 h 5"/>
                  <a:gd name="T10" fmla="*/ 1 w 4"/>
                  <a:gd name="T11" fmla="*/ 0 h 5"/>
                  <a:gd name="T12" fmla="*/ 0 w 4"/>
                  <a:gd name="T13" fmla="*/ 0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5"/>
                    </a:lnTo>
                    <a:lnTo>
                      <a:pt x="1" y="5"/>
                    </a:lnTo>
                    <a:lnTo>
                      <a:pt x="1" y="0"/>
                    </a:lnTo>
                    <a:lnTo>
                      <a:pt x="0" y="0"/>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6" name="Freeform 715"/>
              <p:cNvSpPr>
                <a:spLocks/>
              </p:cNvSpPr>
              <p:nvPr/>
            </p:nvSpPr>
            <p:spPr bwMode="auto">
              <a:xfrm>
                <a:off x="3979200" y="3309440"/>
                <a:ext cx="22418" cy="37363"/>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7" name="Freeform 716"/>
              <p:cNvSpPr>
                <a:spLocks/>
              </p:cNvSpPr>
              <p:nvPr/>
            </p:nvSpPr>
            <p:spPr bwMode="auto">
              <a:xfrm>
                <a:off x="4016562" y="3309440"/>
                <a:ext cx="0" cy="37363"/>
              </a:xfrm>
              <a:custGeom>
                <a:avLst/>
                <a:gdLst>
                  <a:gd name="T0" fmla="*/ 5 h 5"/>
                  <a:gd name="T1" fmla="*/ 0 h 5"/>
                  <a:gd name="T2" fmla="*/ 0 h 5"/>
                  <a:gd name="T3" fmla="*/ 5 h 5"/>
                  <a:gd name="T4" fmla="*/ 5 h 5"/>
                  <a:gd name="T5" fmla="*/ 5 h 5"/>
                </a:gdLst>
                <a:ahLst/>
                <a:cxnLst>
                  <a:cxn ang="0">
                    <a:pos x="0" y="T0"/>
                  </a:cxn>
                  <a:cxn ang="0">
                    <a:pos x="0" y="T1"/>
                  </a:cxn>
                  <a:cxn ang="0">
                    <a:pos x="0" y="T2"/>
                  </a:cxn>
                  <a:cxn ang="0">
                    <a:pos x="0" y="T3"/>
                  </a:cxn>
                  <a:cxn ang="0">
                    <a:pos x="0" y="T4"/>
                  </a:cxn>
                  <a:cxn ang="0">
                    <a:pos x="0" y="T5"/>
                  </a:cxn>
                </a:cxnLst>
                <a:rect l="0" t="0" r="r" b="b"/>
                <a:pathLst>
                  <a:path h="5">
                    <a:moveTo>
                      <a:pt x="0" y="5"/>
                    </a:moveTo>
                    <a:lnTo>
                      <a:pt x="0" y="0"/>
                    </a:lnTo>
                    <a:lnTo>
                      <a:pt x="0" y="0"/>
                    </a:lnTo>
                    <a:lnTo>
                      <a:pt x="0" y="5"/>
                    </a:lnTo>
                    <a:lnTo>
                      <a:pt x="0" y="5"/>
                    </a:lnTo>
                    <a:lnTo>
                      <a:pt x="0"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8" name="Freeform 717"/>
              <p:cNvSpPr>
                <a:spLocks/>
              </p:cNvSpPr>
              <p:nvPr/>
            </p:nvSpPr>
            <p:spPr bwMode="auto">
              <a:xfrm>
                <a:off x="4024035" y="3309440"/>
                <a:ext cx="29890" cy="37363"/>
              </a:xfrm>
              <a:custGeom>
                <a:avLst/>
                <a:gdLst>
                  <a:gd name="T0" fmla="*/ 4 w 4"/>
                  <a:gd name="T1" fmla="*/ 5 h 5"/>
                  <a:gd name="T2" fmla="*/ 4 w 4"/>
                  <a:gd name="T3" fmla="*/ 0 h 5"/>
                  <a:gd name="T4" fmla="*/ 3 w 4"/>
                  <a:gd name="T5" fmla="*/ 0 h 5"/>
                  <a:gd name="T6" fmla="*/ 3 w 4"/>
                  <a:gd name="T7" fmla="*/ 3 h 5"/>
                  <a:gd name="T8" fmla="*/ 3 w 4"/>
                  <a:gd name="T9" fmla="*/ 3 h 5"/>
                  <a:gd name="T10" fmla="*/ 3 w 4"/>
                  <a:gd name="T11" fmla="*/ 3 h 5"/>
                  <a:gd name="T12" fmla="*/ 2 w 4"/>
                  <a:gd name="T13" fmla="*/ 3 h 5"/>
                  <a:gd name="T14" fmla="*/ 2 w 4"/>
                  <a:gd name="T15" fmla="*/ 2 h 5"/>
                  <a:gd name="T16" fmla="*/ 1 w 4"/>
                  <a:gd name="T17" fmla="*/ 2 h 5"/>
                  <a:gd name="T18" fmla="*/ 1 w 4"/>
                  <a:gd name="T19" fmla="*/ 0 h 5"/>
                  <a:gd name="T20" fmla="*/ 0 w 4"/>
                  <a:gd name="T21" fmla="*/ 0 h 5"/>
                  <a:gd name="T22" fmla="*/ 0 w 4"/>
                  <a:gd name="T23" fmla="*/ 5 h 5"/>
                  <a:gd name="T24" fmla="*/ 1 w 4"/>
                  <a:gd name="T25" fmla="*/ 5 h 5"/>
                  <a:gd name="T26" fmla="*/ 1 w 4"/>
                  <a:gd name="T27" fmla="*/ 3 h 5"/>
                  <a:gd name="T28" fmla="*/ 2 w 4"/>
                  <a:gd name="T29" fmla="*/ 3 h 5"/>
                  <a:gd name="T30" fmla="*/ 2 w 4"/>
                  <a:gd name="T31" fmla="*/ 3 h 5"/>
                  <a:gd name="T32" fmla="*/ 3 w 4"/>
                  <a:gd name="T33" fmla="*/ 3 h 5"/>
                  <a:gd name="T34" fmla="*/ 3 w 4"/>
                  <a:gd name="T35" fmla="*/ 4 h 5"/>
                  <a:gd name="T36" fmla="*/ 3 w 4"/>
                  <a:gd name="T37" fmla="*/ 4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3" y="3"/>
                    </a:lnTo>
                    <a:lnTo>
                      <a:pt x="3" y="3"/>
                    </a:lnTo>
                    <a:lnTo>
                      <a:pt x="2" y="3"/>
                    </a:lnTo>
                    <a:lnTo>
                      <a:pt x="2" y="2"/>
                    </a:lnTo>
                    <a:lnTo>
                      <a:pt x="1" y="2"/>
                    </a:lnTo>
                    <a:lnTo>
                      <a:pt x="1" y="0"/>
                    </a:lnTo>
                    <a:lnTo>
                      <a:pt x="0" y="0"/>
                    </a:lnTo>
                    <a:lnTo>
                      <a:pt x="0" y="5"/>
                    </a:lnTo>
                    <a:lnTo>
                      <a:pt x="1" y="5"/>
                    </a:lnTo>
                    <a:lnTo>
                      <a:pt x="1" y="3"/>
                    </a:lnTo>
                    <a:lnTo>
                      <a:pt x="2" y="3"/>
                    </a:lnTo>
                    <a:lnTo>
                      <a:pt x="2" y="3"/>
                    </a:lnTo>
                    <a:lnTo>
                      <a:pt x="3" y="3"/>
                    </a:lnTo>
                    <a:lnTo>
                      <a:pt x="3"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79" name="Freeform 718"/>
              <p:cNvSpPr>
                <a:spLocks/>
              </p:cNvSpPr>
              <p:nvPr/>
            </p:nvSpPr>
            <p:spPr bwMode="auto">
              <a:xfrm>
                <a:off x="4061397" y="3309440"/>
                <a:ext cx="29890" cy="37363"/>
              </a:xfrm>
              <a:custGeom>
                <a:avLst/>
                <a:gdLst>
                  <a:gd name="T0" fmla="*/ 4 w 4"/>
                  <a:gd name="T1" fmla="*/ 5 h 5"/>
                  <a:gd name="T2" fmla="*/ 4 w 4"/>
                  <a:gd name="T3" fmla="*/ 3 h 5"/>
                  <a:gd name="T4" fmla="*/ 3 w 4"/>
                  <a:gd name="T5" fmla="*/ 3 h 5"/>
                  <a:gd name="T6" fmla="*/ 3 w 4"/>
                  <a:gd name="T7" fmla="*/ 3 h 5"/>
                  <a:gd name="T8" fmla="*/ 3 w 4"/>
                  <a:gd name="T9" fmla="*/ 3 h 5"/>
                  <a:gd name="T10" fmla="*/ 3 w 4"/>
                  <a:gd name="T11" fmla="*/ 5 h 5"/>
                  <a:gd name="T12" fmla="*/ 1 w 4"/>
                  <a:gd name="T13" fmla="*/ 5 h 5"/>
                  <a:gd name="T14" fmla="*/ 1 w 4"/>
                  <a:gd name="T15" fmla="*/ 1 h 5"/>
                  <a:gd name="T16" fmla="*/ 3 w 4"/>
                  <a:gd name="T17" fmla="*/ 1 h 5"/>
                  <a:gd name="T18" fmla="*/ 3 w 4"/>
                  <a:gd name="T19" fmla="*/ 2 h 5"/>
                  <a:gd name="T20" fmla="*/ 4 w 4"/>
                  <a:gd name="T21" fmla="*/ 2 h 5"/>
                  <a:gd name="T22" fmla="*/ 4 w 4"/>
                  <a:gd name="T23" fmla="*/ 1 h 5"/>
                  <a:gd name="T24" fmla="*/ 3 w 4"/>
                  <a:gd name="T25" fmla="*/ 1 h 5"/>
                  <a:gd name="T26" fmla="*/ 3 w 4"/>
                  <a:gd name="T27" fmla="*/ 0 h 5"/>
                  <a:gd name="T28" fmla="*/ 1 w 4"/>
                  <a:gd name="T29" fmla="*/ 0 h 5"/>
                  <a:gd name="T30" fmla="*/ 1 w 4"/>
                  <a:gd name="T31" fmla="*/ 1 h 5"/>
                  <a:gd name="T32" fmla="*/ 0 w 4"/>
                  <a:gd name="T33" fmla="*/ 1 h 5"/>
                  <a:gd name="T34" fmla="*/ 0 w 4"/>
                  <a:gd name="T35" fmla="*/ 5 h 5"/>
                  <a:gd name="T36" fmla="*/ 1 w 4"/>
                  <a:gd name="T37" fmla="*/ 5 h 5"/>
                  <a:gd name="T38" fmla="*/ 1 w 4"/>
                  <a:gd name="T39" fmla="*/ 5 h 5"/>
                  <a:gd name="T40" fmla="*/ 3 w 4"/>
                  <a:gd name="T41" fmla="*/ 5 h 5"/>
                  <a:gd name="T42" fmla="*/ 3 w 4"/>
                  <a:gd name="T43" fmla="*/ 5 h 5"/>
                  <a:gd name="T44" fmla="*/ 4 w 4"/>
                  <a:gd name="T45" fmla="*/ 5 h 5"/>
                  <a:gd name="T46" fmla="*/ 4 w 4"/>
                  <a:gd name="T4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3"/>
                    </a:lnTo>
                    <a:lnTo>
                      <a:pt x="3" y="3"/>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0" name="Freeform 719"/>
              <p:cNvSpPr>
                <a:spLocks noEditPoints="1"/>
              </p:cNvSpPr>
              <p:nvPr/>
            </p:nvSpPr>
            <p:spPr bwMode="auto">
              <a:xfrm>
                <a:off x="3874584" y="3391638"/>
                <a:ext cx="29890" cy="37363"/>
              </a:xfrm>
              <a:custGeom>
                <a:avLst/>
                <a:gdLst>
                  <a:gd name="T0" fmla="*/ 4 w 4"/>
                  <a:gd name="T1" fmla="*/ 4 h 5"/>
                  <a:gd name="T2" fmla="*/ 4 w 4"/>
                  <a:gd name="T3" fmla="*/ 1 h 5"/>
                  <a:gd name="T4" fmla="*/ 4 w 4"/>
                  <a:gd name="T5" fmla="*/ 1 h 5"/>
                  <a:gd name="T6" fmla="*/ 4 w 4"/>
                  <a:gd name="T7" fmla="*/ 0 h 5"/>
                  <a:gd name="T8" fmla="*/ 2 w 4"/>
                  <a:gd name="T9" fmla="*/ 0 h 5"/>
                  <a:gd name="T10" fmla="*/ 2 w 4"/>
                  <a:gd name="T11" fmla="*/ 0 h 5"/>
                  <a:gd name="T12" fmla="*/ 0 w 4"/>
                  <a:gd name="T13" fmla="*/ 0 h 5"/>
                  <a:gd name="T14" fmla="*/ 0 w 4"/>
                  <a:gd name="T15" fmla="*/ 5 h 5"/>
                  <a:gd name="T16" fmla="*/ 2 w 4"/>
                  <a:gd name="T17" fmla="*/ 5 h 5"/>
                  <a:gd name="T18" fmla="*/ 2 w 4"/>
                  <a:gd name="T19" fmla="*/ 4 h 5"/>
                  <a:gd name="T20" fmla="*/ 4 w 4"/>
                  <a:gd name="T21" fmla="*/ 4 h 5"/>
                  <a:gd name="T22" fmla="*/ 4 w 4"/>
                  <a:gd name="T23" fmla="*/ 4 h 5"/>
                  <a:gd name="T24" fmla="*/ 4 w 4"/>
                  <a:gd name="T25" fmla="*/ 4 h 5"/>
                  <a:gd name="T26" fmla="*/ 4 w 4"/>
                  <a:gd name="T27" fmla="*/ 4 h 5"/>
                  <a:gd name="T28" fmla="*/ 3 w 4"/>
                  <a:gd name="T29" fmla="*/ 4 h 5"/>
                  <a:gd name="T30" fmla="*/ 2 w 4"/>
                  <a:gd name="T31" fmla="*/ 4 h 5"/>
                  <a:gd name="T32" fmla="*/ 2 w 4"/>
                  <a:gd name="T33" fmla="*/ 4 h 5"/>
                  <a:gd name="T34" fmla="*/ 1 w 4"/>
                  <a:gd name="T35" fmla="*/ 4 h 5"/>
                  <a:gd name="T36" fmla="*/ 1 w 4"/>
                  <a:gd name="T37" fmla="*/ 0 h 5"/>
                  <a:gd name="T38" fmla="*/ 2 w 4"/>
                  <a:gd name="T39" fmla="*/ 0 h 5"/>
                  <a:gd name="T40" fmla="*/ 2 w 4"/>
                  <a:gd name="T41" fmla="*/ 1 h 5"/>
                  <a:gd name="T42" fmla="*/ 3 w 4"/>
                  <a:gd name="T43" fmla="*/ 1 h 5"/>
                  <a:gd name="T44" fmla="*/ 3 w 4"/>
                  <a:gd name="T45" fmla="*/ 4 h 5"/>
                  <a:gd name="T46" fmla="*/ 3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1"/>
                    </a:lnTo>
                    <a:lnTo>
                      <a:pt x="4" y="1"/>
                    </a:lnTo>
                    <a:lnTo>
                      <a:pt x="4" y="0"/>
                    </a:lnTo>
                    <a:lnTo>
                      <a:pt x="2" y="0"/>
                    </a:lnTo>
                    <a:lnTo>
                      <a:pt x="2" y="0"/>
                    </a:lnTo>
                    <a:lnTo>
                      <a:pt x="0" y="0"/>
                    </a:lnTo>
                    <a:lnTo>
                      <a:pt x="0" y="5"/>
                    </a:lnTo>
                    <a:lnTo>
                      <a:pt x="2" y="5"/>
                    </a:lnTo>
                    <a:lnTo>
                      <a:pt x="2" y="4"/>
                    </a:lnTo>
                    <a:lnTo>
                      <a:pt x="4" y="4"/>
                    </a:lnTo>
                    <a:lnTo>
                      <a:pt x="4" y="4"/>
                    </a:lnTo>
                    <a:lnTo>
                      <a:pt x="4" y="4"/>
                    </a:lnTo>
                    <a:lnTo>
                      <a:pt x="4" y="4"/>
                    </a:lnTo>
                    <a:close/>
                    <a:moveTo>
                      <a:pt x="3" y="4"/>
                    </a:moveTo>
                    <a:lnTo>
                      <a:pt x="2" y="4"/>
                    </a:lnTo>
                    <a:lnTo>
                      <a:pt x="2" y="4"/>
                    </a:lnTo>
                    <a:lnTo>
                      <a:pt x="1" y="4"/>
                    </a:lnTo>
                    <a:lnTo>
                      <a:pt x="1" y="0"/>
                    </a:lnTo>
                    <a:lnTo>
                      <a:pt x="2" y="0"/>
                    </a:lnTo>
                    <a:lnTo>
                      <a:pt x="2"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1" name="Freeform 720"/>
              <p:cNvSpPr>
                <a:spLocks/>
              </p:cNvSpPr>
              <p:nvPr/>
            </p:nvSpPr>
            <p:spPr bwMode="auto">
              <a:xfrm>
                <a:off x="3911947" y="3391638"/>
                <a:ext cx="7473" cy="37363"/>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2" name="Freeform 721"/>
              <p:cNvSpPr>
                <a:spLocks noEditPoints="1"/>
              </p:cNvSpPr>
              <p:nvPr/>
            </p:nvSpPr>
            <p:spPr bwMode="auto">
              <a:xfrm>
                <a:off x="3926892" y="3391638"/>
                <a:ext cx="29890" cy="37363"/>
              </a:xfrm>
              <a:custGeom>
                <a:avLst/>
                <a:gdLst>
                  <a:gd name="T0" fmla="*/ 4 w 4"/>
                  <a:gd name="T1" fmla="*/ 5 h 5"/>
                  <a:gd name="T2" fmla="*/ 4 w 4"/>
                  <a:gd name="T3" fmla="*/ 4 h 5"/>
                  <a:gd name="T4" fmla="*/ 3 w 4"/>
                  <a:gd name="T5" fmla="*/ 4 h 5"/>
                  <a:gd name="T6" fmla="*/ 3 w 4"/>
                  <a:gd name="T7" fmla="*/ 2 h 5"/>
                  <a:gd name="T8" fmla="*/ 4 w 4"/>
                  <a:gd name="T9" fmla="*/ 2 h 5"/>
                  <a:gd name="T10" fmla="*/ 4 w 4"/>
                  <a:gd name="T11" fmla="*/ 0 h 5"/>
                  <a:gd name="T12" fmla="*/ 3 w 4"/>
                  <a:gd name="T13" fmla="*/ 0 h 5"/>
                  <a:gd name="T14" fmla="*/ 3 w 4"/>
                  <a:gd name="T15" fmla="*/ 0 h 5"/>
                  <a:gd name="T16" fmla="*/ 0 w 4"/>
                  <a:gd name="T17" fmla="*/ 0 h 5"/>
                  <a:gd name="T18" fmla="*/ 0 w 4"/>
                  <a:gd name="T19" fmla="*/ 5 h 5"/>
                  <a:gd name="T20" fmla="*/ 1 w 4"/>
                  <a:gd name="T21" fmla="*/ 5 h 5"/>
                  <a:gd name="T22" fmla="*/ 1 w 4"/>
                  <a:gd name="T23" fmla="*/ 3 h 5"/>
                  <a:gd name="T24" fmla="*/ 2 w 4"/>
                  <a:gd name="T25" fmla="*/ 3 h 5"/>
                  <a:gd name="T26" fmla="*/ 2 w 4"/>
                  <a:gd name="T27" fmla="*/ 4 h 5"/>
                  <a:gd name="T28" fmla="*/ 3 w 4"/>
                  <a:gd name="T29" fmla="*/ 4 h 5"/>
                  <a:gd name="T30" fmla="*/ 3 w 4"/>
                  <a:gd name="T31" fmla="*/ 5 h 5"/>
                  <a:gd name="T32" fmla="*/ 4 w 4"/>
                  <a:gd name="T33" fmla="*/ 5 h 5"/>
                  <a:gd name="T34" fmla="*/ 4 w 4"/>
                  <a:gd name="T35" fmla="*/ 5 h 5"/>
                  <a:gd name="T36" fmla="*/ 3 w 4"/>
                  <a:gd name="T37" fmla="*/ 2 h 5"/>
                  <a:gd name="T38" fmla="*/ 1 w 4"/>
                  <a:gd name="T39" fmla="*/ 2 h 5"/>
                  <a:gd name="T40" fmla="*/ 1 w 4"/>
                  <a:gd name="T41" fmla="*/ 0 h 5"/>
                  <a:gd name="T42" fmla="*/ 3 w 4"/>
                  <a:gd name="T43" fmla="*/ 0 h 5"/>
                  <a:gd name="T44" fmla="*/ 3 w 4"/>
                  <a:gd name="T45" fmla="*/ 2 h 5"/>
                  <a:gd name="T46" fmla="*/ 3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3" y="4"/>
                    </a:lnTo>
                    <a:lnTo>
                      <a:pt x="3" y="2"/>
                    </a:lnTo>
                    <a:lnTo>
                      <a:pt x="4" y="2"/>
                    </a:lnTo>
                    <a:lnTo>
                      <a:pt x="4" y="0"/>
                    </a:lnTo>
                    <a:lnTo>
                      <a:pt x="3" y="0"/>
                    </a:lnTo>
                    <a:lnTo>
                      <a:pt x="3" y="0"/>
                    </a:lnTo>
                    <a:lnTo>
                      <a:pt x="0" y="0"/>
                    </a:lnTo>
                    <a:lnTo>
                      <a:pt x="0" y="5"/>
                    </a:lnTo>
                    <a:lnTo>
                      <a:pt x="1" y="5"/>
                    </a:lnTo>
                    <a:lnTo>
                      <a:pt x="1" y="3"/>
                    </a:lnTo>
                    <a:lnTo>
                      <a:pt x="2" y="3"/>
                    </a:lnTo>
                    <a:lnTo>
                      <a:pt x="2" y="4"/>
                    </a:lnTo>
                    <a:lnTo>
                      <a:pt x="3" y="4"/>
                    </a:lnTo>
                    <a:lnTo>
                      <a:pt x="3" y="5"/>
                    </a:lnTo>
                    <a:lnTo>
                      <a:pt x="4" y="5"/>
                    </a:lnTo>
                    <a:lnTo>
                      <a:pt x="4" y="5"/>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3" name="Freeform 722"/>
              <p:cNvSpPr>
                <a:spLocks/>
              </p:cNvSpPr>
              <p:nvPr/>
            </p:nvSpPr>
            <p:spPr bwMode="auto">
              <a:xfrm>
                <a:off x="3964254" y="3391638"/>
                <a:ext cx="29890" cy="37363"/>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4" name="Freeform 723"/>
              <p:cNvSpPr>
                <a:spLocks/>
              </p:cNvSpPr>
              <p:nvPr/>
            </p:nvSpPr>
            <p:spPr bwMode="auto">
              <a:xfrm>
                <a:off x="4001617" y="3391638"/>
                <a:ext cx="29890" cy="37363"/>
              </a:xfrm>
              <a:custGeom>
                <a:avLst/>
                <a:gdLst>
                  <a:gd name="T0" fmla="*/ 4 w 4"/>
                  <a:gd name="T1" fmla="*/ 1 h 5"/>
                  <a:gd name="T2" fmla="*/ 4 w 4"/>
                  <a:gd name="T3" fmla="*/ 0 h 5"/>
                  <a:gd name="T4" fmla="*/ 3 w 4"/>
                  <a:gd name="T5" fmla="*/ 0 h 5"/>
                  <a:gd name="T6" fmla="*/ 3 w 4"/>
                  <a:gd name="T7" fmla="*/ 1 h 5"/>
                  <a:gd name="T8" fmla="*/ 3 w 4"/>
                  <a:gd name="T9" fmla="*/ 1 h 5"/>
                  <a:gd name="T10" fmla="*/ 3 w 4"/>
                  <a:gd name="T11" fmla="*/ 2 h 5"/>
                  <a:gd name="T12" fmla="*/ 2 w 4"/>
                  <a:gd name="T13" fmla="*/ 2 h 5"/>
                  <a:gd name="T14" fmla="*/ 2 w 4"/>
                  <a:gd name="T15" fmla="*/ 1 h 5"/>
                  <a:gd name="T16" fmla="*/ 1 w 4"/>
                  <a:gd name="T17" fmla="*/ 1 h 5"/>
                  <a:gd name="T18" fmla="*/ 1 w 4"/>
                  <a:gd name="T19" fmla="*/ 0 h 5"/>
                  <a:gd name="T20" fmla="*/ 0 w 4"/>
                  <a:gd name="T21" fmla="*/ 0 h 5"/>
                  <a:gd name="T22" fmla="*/ 0 w 4"/>
                  <a:gd name="T23" fmla="*/ 1 h 5"/>
                  <a:gd name="T24" fmla="*/ 1 w 4"/>
                  <a:gd name="T25" fmla="*/ 1 h 5"/>
                  <a:gd name="T26" fmla="*/ 1 w 4"/>
                  <a:gd name="T27" fmla="*/ 2 h 5"/>
                  <a:gd name="T28" fmla="*/ 2 w 4"/>
                  <a:gd name="T29" fmla="*/ 2 h 5"/>
                  <a:gd name="T30" fmla="*/ 2 w 4"/>
                  <a:gd name="T31" fmla="*/ 5 h 5"/>
                  <a:gd name="T32" fmla="*/ 3 w 4"/>
                  <a:gd name="T33" fmla="*/ 5 h 5"/>
                  <a:gd name="T34" fmla="*/ 3 w 4"/>
                  <a:gd name="T35" fmla="*/ 2 h 5"/>
                  <a:gd name="T36" fmla="*/ 3 w 4"/>
                  <a:gd name="T37" fmla="*/ 2 h 5"/>
                  <a:gd name="T38" fmla="*/ 3 w 4"/>
                  <a:gd name="T39" fmla="*/ 1 h 5"/>
                  <a:gd name="T40" fmla="*/ 4 w 4"/>
                  <a:gd name="T41" fmla="*/ 1 h 5"/>
                  <a:gd name="T42" fmla="*/ 4 w 4"/>
                  <a:gd name="T43"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1"/>
                    </a:moveTo>
                    <a:lnTo>
                      <a:pt x="4" y="0"/>
                    </a:lnTo>
                    <a:lnTo>
                      <a:pt x="3" y="0"/>
                    </a:lnTo>
                    <a:lnTo>
                      <a:pt x="3" y="1"/>
                    </a:lnTo>
                    <a:lnTo>
                      <a:pt x="3" y="1"/>
                    </a:lnTo>
                    <a:lnTo>
                      <a:pt x="3" y="2"/>
                    </a:lnTo>
                    <a:lnTo>
                      <a:pt x="2" y="2"/>
                    </a:lnTo>
                    <a:lnTo>
                      <a:pt x="2" y="1"/>
                    </a:lnTo>
                    <a:lnTo>
                      <a:pt x="1" y="1"/>
                    </a:lnTo>
                    <a:lnTo>
                      <a:pt x="1" y="0"/>
                    </a:lnTo>
                    <a:lnTo>
                      <a:pt x="0" y="0"/>
                    </a:lnTo>
                    <a:lnTo>
                      <a:pt x="0" y="1"/>
                    </a:lnTo>
                    <a:lnTo>
                      <a:pt x="1" y="1"/>
                    </a:lnTo>
                    <a:lnTo>
                      <a:pt x="1" y="2"/>
                    </a:lnTo>
                    <a:lnTo>
                      <a:pt x="2" y="2"/>
                    </a:lnTo>
                    <a:lnTo>
                      <a:pt x="2" y="5"/>
                    </a:lnTo>
                    <a:lnTo>
                      <a:pt x="3" y="5"/>
                    </a:lnTo>
                    <a:lnTo>
                      <a:pt x="3" y="2"/>
                    </a:lnTo>
                    <a:lnTo>
                      <a:pt x="3" y="2"/>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5" name="Freeform 724"/>
              <p:cNvSpPr>
                <a:spLocks/>
              </p:cNvSpPr>
              <p:nvPr/>
            </p:nvSpPr>
            <p:spPr bwMode="auto">
              <a:xfrm>
                <a:off x="3022717" y="3854934"/>
                <a:ext cx="22418" cy="37363"/>
              </a:xfrm>
              <a:custGeom>
                <a:avLst/>
                <a:gdLst>
                  <a:gd name="T0" fmla="*/ 3 w 3"/>
                  <a:gd name="T1" fmla="*/ 0 h 5"/>
                  <a:gd name="T2" fmla="*/ 3 w 3"/>
                  <a:gd name="T3" fmla="*/ 0 h 5"/>
                  <a:gd name="T4" fmla="*/ 0 w 3"/>
                  <a:gd name="T5" fmla="*/ 0 h 5"/>
                  <a:gd name="T6" fmla="*/ 0 w 3"/>
                  <a:gd name="T7" fmla="*/ 5 h 5"/>
                  <a:gd name="T8" fmla="*/ 0 w 3"/>
                  <a:gd name="T9" fmla="*/ 5 h 5"/>
                  <a:gd name="T10" fmla="*/ 0 w 3"/>
                  <a:gd name="T11" fmla="*/ 2 h 5"/>
                  <a:gd name="T12" fmla="*/ 2 w 3"/>
                  <a:gd name="T13" fmla="*/ 2 h 5"/>
                  <a:gd name="T14" fmla="*/ 2 w 3"/>
                  <a:gd name="T15" fmla="*/ 2 h 5"/>
                  <a:gd name="T16" fmla="*/ 0 w 3"/>
                  <a:gd name="T17" fmla="*/ 2 h 5"/>
                  <a:gd name="T18" fmla="*/ 0 w 3"/>
                  <a:gd name="T19" fmla="*/ 0 h 5"/>
                  <a:gd name="T20" fmla="*/ 3 w 3"/>
                  <a:gd name="T21" fmla="*/ 0 h 5"/>
                  <a:gd name="T22" fmla="*/ 3 w 3"/>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5">
                    <a:moveTo>
                      <a:pt x="3" y="0"/>
                    </a:moveTo>
                    <a:lnTo>
                      <a:pt x="3" y="0"/>
                    </a:lnTo>
                    <a:lnTo>
                      <a:pt x="0" y="0"/>
                    </a:lnTo>
                    <a:lnTo>
                      <a:pt x="0" y="5"/>
                    </a:lnTo>
                    <a:lnTo>
                      <a:pt x="0" y="5"/>
                    </a:lnTo>
                    <a:lnTo>
                      <a:pt x="0" y="2"/>
                    </a:lnTo>
                    <a:lnTo>
                      <a:pt x="2" y="2"/>
                    </a:lnTo>
                    <a:lnTo>
                      <a:pt x="2" y="2"/>
                    </a:lnTo>
                    <a:lnTo>
                      <a:pt x="0" y="2"/>
                    </a:lnTo>
                    <a:lnTo>
                      <a:pt x="0"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6" name="Freeform 725"/>
              <p:cNvSpPr>
                <a:spLocks/>
              </p:cNvSpPr>
              <p:nvPr/>
            </p:nvSpPr>
            <p:spPr bwMode="auto">
              <a:xfrm>
                <a:off x="3052607" y="3854934"/>
                <a:ext cx="22418" cy="37363"/>
              </a:xfrm>
              <a:custGeom>
                <a:avLst/>
                <a:gdLst>
                  <a:gd name="T0" fmla="*/ 3 w 3"/>
                  <a:gd name="T1" fmla="*/ 5 h 5"/>
                  <a:gd name="T2" fmla="*/ 3 w 3"/>
                  <a:gd name="T3" fmla="*/ 4 h 5"/>
                  <a:gd name="T4" fmla="*/ 1 w 3"/>
                  <a:gd name="T5" fmla="*/ 4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4"/>
                    </a:lnTo>
                    <a:lnTo>
                      <a:pt x="1" y="4"/>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7" name="Freeform 726"/>
              <p:cNvSpPr>
                <a:spLocks/>
              </p:cNvSpPr>
              <p:nvPr/>
            </p:nvSpPr>
            <p:spPr bwMode="auto">
              <a:xfrm>
                <a:off x="3082497" y="3854934"/>
                <a:ext cx="29890" cy="37363"/>
              </a:xfrm>
              <a:custGeom>
                <a:avLst/>
                <a:gdLst>
                  <a:gd name="T0" fmla="*/ 4 w 4"/>
                  <a:gd name="T1" fmla="*/ 4 h 5"/>
                  <a:gd name="T2" fmla="*/ 4 w 4"/>
                  <a:gd name="T3" fmla="*/ 0 h 5"/>
                  <a:gd name="T4" fmla="*/ 3 w 4"/>
                  <a:gd name="T5" fmla="*/ 0 h 5"/>
                  <a:gd name="T6" fmla="*/ 3 w 4"/>
                  <a:gd name="T7" fmla="*/ 4 h 5"/>
                  <a:gd name="T8" fmla="*/ 1 w 4"/>
                  <a:gd name="T9" fmla="*/ 4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3" y="0"/>
                    </a:lnTo>
                    <a:lnTo>
                      <a:pt x="3" y="4"/>
                    </a:lnTo>
                    <a:lnTo>
                      <a:pt x="1" y="4"/>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8" name="Freeform 727"/>
              <p:cNvSpPr>
                <a:spLocks/>
              </p:cNvSpPr>
              <p:nvPr/>
            </p:nvSpPr>
            <p:spPr bwMode="auto">
              <a:xfrm>
                <a:off x="3119860" y="3854934"/>
                <a:ext cx="22418" cy="37363"/>
              </a:xfrm>
              <a:custGeom>
                <a:avLst/>
                <a:gdLst>
                  <a:gd name="T0" fmla="*/ 3 w 3"/>
                  <a:gd name="T1" fmla="*/ 5 h 5"/>
                  <a:gd name="T2" fmla="*/ 3 w 3"/>
                  <a:gd name="T3" fmla="*/ 4 h 5"/>
                  <a:gd name="T4" fmla="*/ 1 w 3"/>
                  <a:gd name="T5" fmla="*/ 4 h 5"/>
                  <a:gd name="T6" fmla="*/ 1 w 3"/>
                  <a:gd name="T7" fmla="*/ 2 h 5"/>
                  <a:gd name="T8" fmla="*/ 3 w 3"/>
                  <a:gd name="T9" fmla="*/ 2 h 5"/>
                  <a:gd name="T10" fmla="*/ 3 w 3"/>
                  <a:gd name="T11" fmla="*/ 2 h 5"/>
                  <a:gd name="T12" fmla="*/ 1 w 3"/>
                  <a:gd name="T13" fmla="*/ 2 h 5"/>
                  <a:gd name="T14" fmla="*/ 1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2"/>
                    </a:lnTo>
                    <a:lnTo>
                      <a:pt x="3" y="2"/>
                    </a:lnTo>
                    <a:lnTo>
                      <a:pt x="3" y="2"/>
                    </a:lnTo>
                    <a:lnTo>
                      <a:pt x="1" y="2"/>
                    </a:lnTo>
                    <a:lnTo>
                      <a:pt x="1"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89" name="Freeform 728"/>
              <p:cNvSpPr>
                <a:spLocks/>
              </p:cNvSpPr>
              <p:nvPr/>
            </p:nvSpPr>
            <p:spPr bwMode="auto">
              <a:xfrm>
                <a:off x="3179640" y="3854934"/>
                <a:ext cx="29890" cy="37363"/>
              </a:xfrm>
              <a:custGeom>
                <a:avLst/>
                <a:gdLst>
                  <a:gd name="T0" fmla="*/ 4 w 4"/>
                  <a:gd name="T1" fmla="*/ 4 h 5"/>
                  <a:gd name="T2" fmla="*/ 4 w 4"/>
                  <a:gd name="T3" fmla="*/ 2 h 5"/>
                  <a:gd name="T4" fmla="*/ 2 w 4"/>
                  <a:gd name="T5" fmla="*/ 2 h 5"/>
                  <a:gd name="T6" fmla="*/ 2 w 4"/>
                  <a:gd name="T7" fmla="*/ 2 h 5"/>
                  <a:gd name="T8" fmla="*/ 3 w 4"/>
                  <a:gd name="T9" fmla="*/ 2 h 5"/>
                  <a:gd name="T10" fmla="*/ 3 w 4"/>
                  <a:gd name="T11" fmla="*/ 4 h 5"/>
                  <a:gd name="T12" fmla="*/ 1 w 4"/>
                  <a:gd name="T13" fmla="*/ 4 h 5"/>
                  <a:gd name="T14" fmla="*/ 1 w 4"/>
                  <a:gd name="T15" fmla="*/ 0 h 5"/>
                  <a:gd name="T16" fmla="*/ 3 w 4"/>
                  <a:gd name="T17" fmla="*/ 0 h 5"/>
                  <a:gd name="T18" fmla="*/ 3 w 4"/>
                  <a:gd name="T19" fmla="*/ 1 h 5"/>
                  <a:gd name="T20" fmla="*/ 4 w 4"/>
                  <a:gd name="T21" fmla="*/ 1 h 5"/>
                  <a:gd name="T22" fmla="*/ 4 w 4"/>
                  <a:gd name="T23" fmla="*/ 0 h 5"/>
                  <a:gd name="T24" fmla="*/ 3 w 4"/>
                  <a:gd name="T25" fmla="*/ 0 h 5"/>
                  <a:gd name="T26" fmla="*/ 3 w 4"/>
                  <a:gd name="T27" fmla="*/ 0 h 5"/>
                  <a:gd name="T28" fmla="*/ 1 w 4"/>
                  <a:gd name="T29" fmla="*/ 0 h 5"/>
                  <a:gd name="T30" fmla="*/ 1 w 4"/>
                  <a:gd name="T31" fmla="*/ 0 h 5"/>
                  <a:gd name="T32" fmla="*/ 0 w 4"/>
                  <a:gd name="T33" fmla="*/ 0 h 5"/>
                  <a:gd name="T34" fmla="*/ 0 w 4"/>
                  <a:gd name="T35" fmla="*/ 4 h 5"/>
                  <a:gd name="T36" fmla="*/ 1 w 4"/>
                  <a:gd name="T37" fmla="*/ 4 h 5"/>
                  <a:gd name="T38" fmla="*/ 1 w 4"/>
                  <a:gd name="T39" fmla="*/ 5 h 5"/>
                  <a:gd name="T40" fmla="*/ 3 w 4"/>
                  <a:gd name="T41" fmla="*/ 5 h 5"/>
                  <a:gd name="T42" fmla="*/ 3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2" y="2"/>
                    </a:lnTo>
                    <a:lnTo>
                      <a:pt x="2" y="2"/>
                    </a:lnTo>
                    <a:lnTo>
                      <a:pt x="3" y="2"/>
                    </a:lnTo>
                    <a:lnTo>
                      <a:pt x="3" y="4"/>
                    </a:lnTo>
                    <a:lnTo>
                      <a:pt x="1" y="4"/>
                    </a:lnTo>
                    <a:lnTo>
                      <a:pt x="1" y="0"/>
                    </a:lnTo>
                    <a:lnTo>
                      <a:pt x="3" y="0"/>
                    </a:lnTo>
                    <a:lnTo>
                      <a:pt x="3" y="1"/>
                    </a:lnTo>
                    <a:lnTo>
                      <a:pt x="4" y="1"/>
                    </a:ln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0" name="Freeform 729"/>
              <p:cNvSpPr>
                <a:spLocks/>
              </p:cNvSpPr>
              <p:nvPr/>
            </p:nvSpPr>
            <p:spPr bwMode="auto">
              <a:xfrm>
                <a:off x="3246893" y="3854934"/>
                <a:ext cx="22418" cy="37363"/>
              </a:xfrm>
              <a:custGeom>
                <a:avLst/>
                <a:gdLst>
                  <a:gd name="T0" fmla="*/ 3 w 3"/>
                  <a:gd name="T1" fmla="*/ 5 h 5"/>
                  <a:gd name="T2" fmla="*/ 3 w 3"/>
                  <a:gd name="T3" fmla="*/ 4 h 5"/>
                  <a:gd name="T4" fmla="*/ 0 w 3"/>
                  <a:gd name="T5" fmla="*/ 4 h 5"/>
                  <a:gd name="T6" fmla="*/ 0 w 3"/>
                  <a:gd name="T7" fmla="*/ 2 h 5"/>
                  <a:gd name="T8" fmla="*/ 2 w 3"/>
                  <a:gd name="T9" fmla="*/ 2 h 5"/>
                  <a:gd name="T10" fmla="*/ 2 w 3"/>
                  <a:gd name="T11" fmla="*/ 2 h 5"/>
                  <a:gd name="T12" fmla="*/ 0 w 3"/>
                  <a:gd name="T13" fmla="*/ 2 h 5"/>
                  <a:gd name="T14" fmla="*/ 0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0" y="4"/>
                    </a:lnTo>
                    <a:lnTo>
                      <a:pt x="0" y="2"/>
                    </a:lnTo>
                    <a:lnTo>
                      <a:pt x="2" y="2"/>
                    </a:lnTo>
                    <a:lnTo>
                      <a:pt x="2" y="2"/>
                    </a:lnTo>
                    <a:lnTo>
                      <a:pt x="0" y="2"/>
                    </a:lnTo>
                    <a:lnTo>
                      <a:pt x="0"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1" name="Freeform 730"/>
              <p:cNvSpPr>
                <a:spLocks/>
              </p:cNvSpPr>
              <p:nvPr/>
            </p:nvSpPr>
            <p:spPr bwMode="auto">
              <a:xfrm>
                <a:off x="3276783" y="3854934"/>
                <a:ext cx="29890" cy="37363"/>
              </a:xfrm>
              <a:custGeom>
                <a:avLst/>
                <a:gdLst>
                  <a:gd name="T0" fmla="*/ 4 w 4"/>
                  <a:gd name="T1" fmla="*/ 5 h 5"/>
                  <a:gd name="T2" fmla="*/ 4 w 4"/>
                  <a:gd name="T3" fmla="*/ 4 h 5"/>
                  <a:gd name="T4" fmla="*/ 3 w 4"/>
                  <a:gd name="T5" fmla="*/ 4 h 5"/>
                  <a:gd name="T6" fmla="*/ 3 w 4"/>
                  <a:gd name="T7" fmla="*/ 2 h 5"/>
                  <a:gd name="T8" fmla="*/ 2 w 4"/>
                  <a:gd name="T9" fmla="*/ 2 h 5"/>
                  <a:gd name="T10" fmla="*/ 2 w 4"/>
                  <a:gd name="T11" fmla="*/ 2 h 5"/>
                  <a:gd name="T12" fmla="*/ 3 w 4"/>
                  <a:gd name="T13" fmla="*/ 2 h 5"/>
                  <a:gd name="T14" fmla="*/ 3 w 4"/>
                  <a:gd name="T15" fmla="*/ 1 h 5"/>
                  <a:gd name="T16" fmla="*/ 4 w 4"/>
                  <a:gd name="T17" fmla="*/ 1 h 5"/>
                  <a:gd name="T18" fmla="*/ 4 w 4"/>
                  <a:gd name="T19" fmla="*/ 0 h 5"/>
                  <a:gd name="T20" fmla="*/ 3 w 4"/>
                  <a:gd name="T21" fmla="*/ 0 h 5"/>
                  <a:gd name="T22" fmla="*/ 3 w 4"/>
                  <a:gd name="T23" fmla="*/ 1 h 5"/>
                  <a:gd name="T24" fmla="*/ 2 w 4"/>
                  <a:gd name="T25" fmla="*/ 1 h 5"/>
                  <a:gd name="T26" fmla="*/ 2 w 4"/>
                  <a:gd name="T27" fmla="*/ 2 h 5"/>
                  <a:gd name="T28" fmla="*/ 1 w 4"/>
                  <a:gd name="T29" fmla="*/ 2 h 5"/>
                  <a:gd name="T30" fmla="*/ 1 w 4"/>
                  <a:gd name="T31" fmla="*/ 1 h 5"/>
                  <a:gd name="T32" fmla="*/ 1 w 4"/>
                  <a:gd name="T33" fmla="*/ 1 h 5"/>
                  <a:gd name="T34" fmla="*/ 1 w 4"/>
                  <a:gd name="T35" fmla="*/ 0 h 5"/>
                  <a:gd name="T36" fmla="*/ 0 w 4"/>
                  <a:gd name="T37" fmla="*/ 0 h 5"/>
                  <a:gd name="T38" fmla="*/ 0 w 4"/>
                  <a:gd name="T39" fmla="*/ 1 h 5"/>
                  <a:gd name="T40" fmla="*/ 1 w 4"/>
                  <a:gd name="T41" fmla="*/ 1 h 5"/>
                  <a:gd name="T42" fmla="*/ 1 w 4"/>
                  <a:gd name="T43" fmla="*/ 2 h 5"/>
                  <a:gd name="T44" fmla="*/ 1 w 4"/>
                  <a:gd name="T45" fmla="*/ 2 h 5"/>
                  <a:gd name="T46" fmla="*/ 1 w 4"/>
                  <a:gd name="T47" fmla="*/ 2 h 5"/>
                  <a:gd name="T48" fmla="*/ 1 w 4"/>
                  <a:gd name="T49" fmla="*/ 2 h 5"/>
                  <a:gd name="T50" fmla="*/ 1 w 4"/>
                  <a:gd name="T51" fmla="*/ 4 h 5"/>
                  <a:gd name="T52" fmla="*/ 0 w 4"/>
                  <a:gd name="T53" fmla="*/ 4 h 5"/>
                  <a:gd name="T54" fmla="*/ 0 w 4"/>
                  <a:gd name="T55" fmla="*/ 5 h 5"/>
                  <a:gd name="T56" fmla="*/ 1 w 4"/>
                  <a:gd name="T57" fmla="*/ 5 h 5"/>
                  <a:gd name="T58" fmla="*/ 1 w 4"/>
                  <a:gd name="T59" fmla="*/ 4 h 5"/>
                  <a:gd name="T60" fmla="*/ 1 w 4"/>
                  <a:gd name="T61" fmla="*/ 4 h 5"/>
                  <a:gd name="T62" fmla="*/ 1 w 4"/>
                  <a:gd name="T63" fmla="*/ 2 h 5"/>
                  <a:gd name="T64" fmla="*/ 2 w 4"/>
                  <a:gd name="T65" fmla="*/ 2 h 5"/>
                  <a:gd name="T66" fmla="*/ 2 w 4"/>
                  <a:gd name="T67" fmla="*/ 4 h 5"/>
                  <a:gd name="T68" fmla="*/ 3 w 4"/>
                  <a:gd name="T69" fmla="*/ 4 h 5"/>
                  <a:gd name="T70" fmla="*/ 3 w 4"/>
                  <a:gd name="T71" fmla="*/ 5 h 5"/>
                  <a:gd name="T72" fmla="*/ 4 w 4"/>
                  <a:gd name="T73" fmla="*/ 5 h 5"/>
                  <a:gd name="T74" fmla="*/ 4 w 4"/>
                  <a:gd name="T7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 h="5">
                    <a:moveTo>
                      <a:pt x="4" y="5"/>
                    </a:moveTo>
                    <a:lnTo>
                      <a:pt x="4" y="4"/>
                    </a:lnTo>
                    <a:lnTo>
                      <a:pt x="3" y="4"/>
                    </a:lnTo>
                    <a:lnTo>
                      <a:pt x="3" y="2"/>
                    </a:lnTo>
                    <a:lnTo>
                      <a:pt x="2" y="2"/>
                    </a:lnTo>
                    <a:lnTo>
                      <a:pt x="2" y="2"/>
                    </a:lnTo>
                    <a:lnTo>
                      <a:pt x="3" y="2"/>
                    </a:lnTo>
                    <a:lnTo>
                      <a:pt x="3" y="1"/>
                    </a:lnTo>
                    <a:lnTo>
                      <a:pt x="4" y="1"/>
                    </a:lnTo>
                    <a:lnTo>
                      <a:pt x="4" y="0"/>
                    </a:lnTo>
                    <a:lnTo>
                      <a:pt x="3" y="0"/>
                    </a:lnTo>
                    <a:lnTo>
                      <a:pt x="3" y="1"/>
                    </a:lnTo>
                    <a:lnTo>
                      <a:pt x="2" y="1"/>
                    </a:lnTo>
                    <a:lnTo>
                      <a:pt x="2" y="2"/>
                    </a:lnTo>
                    <a:lnTo>
                      <a:pt x="1" y="2"/>
                    </a:lnTo>
                    <a:lnTo>
                      <a:pt x="1" y="1"/>
                    </a:lnTo>
                    <a:lnTo>
                      <a:pt x="1" y="1"/>
                    </a:lnTo>
                    <a:lnTo>
                      <a:pt x="1" y="0"/>
                    </a:lnTo>
                    <a:lnTo>
                      <a:pt x="0" y="0"/>
                    </a:lnTo>
                    <a:lnTo>
                      <a:pt x="0" y="1"/>
                    </a:lnTo>
                    <a:lnTo>
                      <a:pt x="1" y="1"/>
                    </a:lnTo>
                    <a:lnTo>
                      <a:pt x="1" y="2"/>
                    </a:lnTo>
                    <a:lnTo>
                      <a:pt x="1" y="2"/>
                    </a:lnTo>
                    <a:lnTo>
                      <a:pt x="1" y="2"/>
                    </a:lnTo>
                    <a:lnTo>
                      <a:pt x="1" y="2"/>
                    </a:lnTo>
                    <a:lnTo>
                      <a:pt x="1" y="4"/>
                    </a:lnTo>
                    <a:lnTo>
                      <a:pt x="0" y="4"/>
                    </a:lnTo>
                    <a:lnTo>
                      <a:pt x="0" y="5"/>
                    </a:lnTo>
                    <a:lnTo>
                      <a:pt x="1" y="5"/>
                    </a:lnTo>
                    <a:lnTo>
                      <a:pt x="1" y="4"/>
                    </a:lnTo>
                    <a:lnTo>
                      <a:pt x="1" y="4"/>
                    </a:lnTo>
                    <a:lnTo>
                      <a:pt x="1" y="2"/>
                    </a:lnTo>
                    <a:lnTo>
                      <a:pt x="2" y="2"/>
                    </a:lnTo>
                    <a:lnTo>
                      <a:pt x="2"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2" name="Freeform 731"/>
              <p:cNvSpPr>
                <a:spLocks/>
              </p:cNvSpPr>
              <p:nvPr/>
            </p:nvSpPr>
            <p:spPr bwMode="auto">
              <a:xfrm>
                <a:off x="3314145" y="3854934"/>
                <a:ext cx="0" cy="37363"/>
              </a:xfrm>
              <a:custGeom>
                <a:avLst/>
                <a:gdLst>
                  <a:gd name="T0" fmla="*/ 5 h 5"/>
                  <a:gd name="T1" fmla="*/ 0 h 5"/>
                  <a:gd name="T2" fmla="*/ 0 h 5"/>
                  <a:gd name="T3" fmla="*/ 5 h 5"/>
                  <a:gd name="T4" fmla="*/ 5 h 5"/>
                  <a:gd name="T5" fmla="*/ 5 h 5"/>
                </a:gdLst>
                <a:ahLst/>
                <a:cxnLst>
                  <a:cxn ang="0">
                    <a:pos x="0" y="T0"/>
                  </a:cxn>
                  <a:cxn ang="0">
                    <a:pos x="0" y="T1"/>
                  </a:cxn>
                  <a:cxn ang="0">
                    <a:pos x="0" y="T2"/>
                  </a:cxn>
                  <a:cxn ang="0">
                    <a:pos x="0" y="T3"/>
                  </a:cxn>
                  <a:cxn ang="0">
                    <a:pos x="0" y="T4"/>
                  </a:cxn>
                  <a:cxn ang="0">
                    <a:pos x="0" y="T5"/>
                  </a:cxn>
                </a:cxnLst>
                <a:rect l="0" t="0" r="r" b="b"/>
                <a:pathLst>
                  <a:path h="5">
                    <a:moveTo>
                      <a:pt x="0" y="5"/>
                    </a:moveTo>
                    <a:lnTo>
                      <a:pt x="0" y="0"/>
                    </a:lnTo>
                    <a:lnTo>
                      <a:pt x="0" y="0"/>
                    </a:lnTo>
                    <a:lnTo>
                      <a:pt x="0" y="5"/>
                    </a:lnTo>
                    <a:lnTo>
                      <a:pt x="0" y="5"/>
                    </a:lnTo>
                    <a:lnTo>
                      <a:pt x="0"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3" name="Freeform 732"/>
              <p:cNvSpPr>
                <a:spLocks/>
              </p:cNvSpPr>
              <p:nvPr/>
            </p:nvSpPr>
            <p:spPr bwMode="auto">
              <a:xfrm>
                <a:off x="3329090" y="3854934"/>
                <a:ext cx="29890" cy="37363"/>
              </a:xfrm>
              <a:custGeom>
                <a:avLst/>
                <a:gdLst>
                  <a:gd name="T0" fmla="*/ 4 w 4"/>
                  <a:gd name="T1" fmla="*/ 0 h 5"/>
                  <a:gd name="T2" fmla="*/ 4 w 4"/>
                  <a:gd name="T3" fmla="*/ 0 h 5"/>
                  <a:gd name="T4" fmla="*/ 0 w 4"/>
                  <a:gd name="T5" fmla="*/ 0 h 5"/>
                  <a:gd name="T6" fmla="*/ 0 w 4"/>
                  <a:gd name="T7" fmla="*/ 0 h 5"/>
                  <a:gd name="T8" fmla="*/ 1 w 4"/>
                  <a:gd name="T9" fmla="*/ 0 h 5"/>
                  <a:gd name="T10" fmla="*/ 1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1" y="0"/>
                    </a:lnTo>
                    <a:lnTo>
                      <a:pt x="1"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4" name="Freeform 733"/>
              <p:cNvSpPr>
                <a:spLocks/>
              </p:cNvSpPr>
              <p:nvPr/>
            </p:nvSpPr>
            <p:spPr bwMode="auto">
              <a:xfrm>
                <a:off x="3388870" y="3854934"/>
                <a:ext cx="29890" cy="37363"/>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5" name="Freeform 734"/>
              <p:cNvSpPr>
                <a:spLocks noEditPoints="1"/>
              </p:cNvSpPr>
              <p:nvPr/>
            </p:nvSpPr>
            <p:spPr bwMode="auto">
              <a:xfrm>
                <a:off x="3545793" y="3854934"/>
                <a:ext cx="22418" cy="37363"/>
              </a:xfrm>
              <a:custGeom>
                <a:avLst/>
                <a:gdLst>
                  <a:gd name="T0" fmla="*/ 3 w 3"/>
                  <a:gd name="T1" fmla="*/ 4 h 5"/>
                  <a:gd name="T2" fmla="*/ 3 w 3"/>
                  <a:gd name="T3" fmla="*/ 1 h 5"/>
                  <a:gd name="T4" fmla="*/ 2 w 3"/>
                  <a:gd name="T5" fmla="*/ 1 h 5"/>
                  <a:gd name="T6" fmla="*/ 2 w 3"/>
                  <a:gd name="T7" fmla="*/ 0 h 5"/>
                  <a:gd name="T8" fmla="*/ 2 w 3"/>
                  <a:gd name="T9" fmla="*/ 0 h 5"/>
                  <a:gd name="T10" fmla="*/ 2 w 3"/>
                  <a:gd name="T11" fmla="*/ 0 h 5"/>
                  <a:gd name="T12" fmla="*/ 0 w 3"/>
                  <a:gd name="T13" fmla="*/ 0 h 5"/>
                  <a:gd name="T14" fmla="*/ 0 w 3"/>
                  <a:gd name="T15" fmla="*/ 5 h 5"/>
                  <a:gd name="T16" fmla="*/ 2 w 3"/>
                  <a:gd name="T17" fmla="*/ 5 h 5"/>
                  <a:gd name="T18" fmla="*/ 2 w 3"/>
                  <a:gd name="T19" fmla="*/ 4 h 5"/>
                  <a:gd name="T20" fmla="*/ 2 w 3"/>
                  <a:gd name="T21" fmla="*/ 4 h 5"/>
                  <a:gd name="T22" fmla="*/ 2 w 3"/>
                  <a:gd name="T23" fmla="*/ 4 h 5"/>
                  <a:gd name="T24" fmla="*/ 3 w 3"/>
                  <a:gd name="T25" fmla="*/ 4 h 5"/>
                  <a:gd name="T26" fmla="*/ 3 w 3"/>
                  <a:gd name="T27" fmla="*/ 4 h 5"/>
                  <a:gd name="T28" fmla="*/ 2 w 3"/>
                  <a:gd name="T29" fmla="*/ 4 h 5"/>
                  <a:gd name="T30" fmla="*/ 2 w 3"/>
                  <a:gd name="T31" fmla="*/ 4 h 5"/>
                  <a:gd name="T32" fmla="*/ 2 w 3"/>
                  <a:gd name="T33" fmla="*/ 4 h 5"/>
                  <a:gd name="T34" fmla="*/ 0 w 3"/>
                  <a:gd name="T35" fmla="*/ 4 h 5"/>
                  <a:gd name="T36" fmla="*/ 0 w 3"/>
                  <a:gd name="T37" fmla="*/ 0 h 5"/>
                  <a:gd name="T38" fmla="*/ 2 w 3"/>
                  <a:gd name="T39" fmla="*/ 0 h 5"/>
                  <a:gd name="T40" fmla="*/ 2 w 3"/>
                  <a:gd name="T41" fmla="*/ 1 h 5"/>
                  <a:gd name="T42" fmla="*/ 2 w 3"/>
                  <a:gd name="T43" fmla="*/ 1 h 5"/>
                  <a:gd name="T44" fmla="*/ 2 w 3"/>
                  <a:gd name="T45" fmla="*/ 4 h 5"/>
                  <a:gd name="T46" fmla="*/ 2 w 3"/>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4"/>
                    </a:moveTo>
                    <a:lnTo>
                      <a:pt x="3" y="1"/>
                    </a:lnTo>
                    <a:lnTo>
                      <a:pt x="2" y="1"/>
                    </a:lnTo>
                    <a:lnTo>
                      <a:pt x="2" y="0"/>
                    </a:lnTo>
                    <a:lnTo>
                      <a:pt x="2" y="0"/>
                    </a:lnTo>
                    <a:lnTo>
                      <a:pt x="2" y="0"/>
                    </a:lnTo>
                    <a:lnTo>
                      <a:pt x="0" y="0"/>
                    </a:lnTo>
                    <a:lnTo>
                      <a:pt x="0" y="5"/>
                    </a:lnTo>
                    <a:lnTo>
                      <a:pt x="2" y="5"/>
                    </a:lnTo>
                    <a:lnTo>
                      <a:pt x="2" y="4"/>
                    </a:lnTo>
                    <a:lnTo>
                      <a:pt x="2" y="4"/>
                    </a:lnTo>
                    <a:lnTo>
                      <a:pt x="2" y="4"/>
                    </a:lnTo>
                    <a:lnTo>
                      <a:pt x="3" y="4"/>
                    </a:lnTo>
                    <a:lnTo>
                      <a:pt x="3" y="4"/>
                    </a:lnTo>
                    <a:close/>
                    <a:moveTo>
                      <a:pt x="2" y="4"/>
                    </a:moveTo>
                    <a:lnTo>
                      <a:pt x="2" y="4"/>
                    </a:lnTo>
                    <a:lnTo>
                      <a:pt x="2" y="4"/>
                    </a:lnTo>
                    <a:lnTo>
                      <a:pt x="0" y="4"/>
                    </a:lnTo>
                    <a:lnTo>
                      <a:pt x="0" y="0"/>
                    </a:lnTo>
                    <a:lnTo>
                      <a:pt x="2" y="0"/>
                    </a:lnTo>
                    <a:lnTo>
                      <a:pt x="2" y="1"/>
                    </a:lnTo>
                    <a:lnTo>
                      <a:pt x="2" y="1"/>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6" name="Freeform 735"/>
              <p:cNvSpPr>
                <a:spLocks/>
              </p:cNvSpPr>
              <p:nvPr/>
            </p:nvSpPr>
            <p:spPr bwMode="auto">
              <a:xfrm>
                <a:off x="3583156" y="3854934"/>
                <a:ext cx="22418" cy="37363"/>
              </a:xfrm>
              <a:custGeom>
                <a:avLst/>
                <a:gdLst>
                  <a:gd name="T0" fmla="*/ 3 w 3"/>
                  <a:gd name="T1" fmla="*/ 5 h 5"/>
                  <a:gd name="T2" fmla="*/ 3 w 3"/>
                  <a:gd name="T3" fmla="*/ 4 h 5"/>
                  <a:gd name="T4" fmla="*/ 0 w 3"/>
                  <a:gd name="T5" fmla="*/ 4 h 5"/>
                  <a:gd name="T6" fmla="*/ 0 w 3"/>
                  <a:gd name="T7" fmla="*/ 2 h 5"/>
                  <a:gd name="T8" fmla="*/ 2 w 3"/>
                  <a:gd name="T9" fmla="*/ 2 h 5"/>
                  <a:gd name="T10" fmla="*/ 2 w 3"/>
                  <a:gd name="T11" fmla="*/ 2 h 5"/>
                  <a:gd name="T12" fmla="*/ 0 w 3"/>
                  <a:gd name="T13" fmla="*/ 2 h 5"/>
                  <a:gd name="T14" fmla="*/ 0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0" y="4"/>
                    </a:lnTo>
                    <a:lnTo>
                      <a:pt x="0" y="2"/>
                    </a:lnTo>
                    <a:lnTo>
                      <a:pt x="2" y="2"/>
                    </a:lnTo>
                    <a:lnTo>
                      <a:pt x="2" y="2"/>
                    </a:lnTo>
                    <a:lnTo>
                      <a:pt x="0" y="2"/>
                    </a:lnTo>
                    <a:lnTo>
                      <a:pt x="0"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7" name="Freeform 736"/>
              <p:cNvSpPr>
                <a:spLocks/>
              </p:cNvSpPr>
              <p:nvPr/>
            </p:nvSpPr>
            <p:spPr bwMode="auto">
              <a:xfrm>
                <a:off x="3613046" y="3854934"/>
                <a:ext cx="29890" cy="37363"/>
              </a:xfrm>
              <a:custGeom>
                <a:avLst/>
                <a:gdLst>
                  <a:gd name="T0" fmla="*/ 4 w 4"/>
                  <a:gd name="T1" fmla="*/ 4 h 5"/>
                  <a:gd name="T2" fmla="*/ 4 w 4"/>
                  <a:gd name="T3" fmla="*/ 2 h 5"/>
                  <a:gd name="T4" fmla="*/ 2 w 4"/>
                  <a:gd name="T5" fmla="*/ 2 h 5"/>
                  <a:gd name="T6" fmla="*/ 2 w 4"/>
                  <a:gd name="T7" fmla="*/ 2 h 5"/>
                  <a:gd name="T8" fmla="*/ 3 w 4"/>
                  <a:gd name="T9" fmla="*/ 2 h 5"/>
                  <a:gd name="T10" fmla="*/ 3 w 4"/>
                  <a:gd name="T11" fmla="*/ 4 h 5"/>
                  <a:gd name="T12" fmla="*/ 0 w 4"/>
                  <a:gd name="T13" fmla="*/ 4 h 5"/>
                  <a:gd name="T14" fmla="*/ 0 w 4"/>
                  <a:gd name="T15" fmla="*/ 0 h 5"/>
                  <a:gd name="T16" fmla="*/ 3 w 4"/>
                  <a:gd name="T17" fmla="*/ 0 h 5"/>
                  <a:gd name="T18" fmla="*/ 3 w 4"/>
                  <a:gd name="T19" fmla="*/ 1 h 5"/>
                  <a:gd name="T20" fmla="*/ 4 w 4"/>
                  <a:gd name="T21" fmla="*/ 1 h 5"/>
                  <a:gd name="T22" fmla="*/ 4 w 4"/>
                  <a:gd name="T23" fmla="*/ 0 h 5"/>
                  <a:gd name="T24" fmla="*/ 3 w 4"/>
                  <a:gd name="T25" fmla="*/ 0 h 5"/>
                  <a:gd name="T26" fmla="*/ 3 w 4"/>
                  <a:gd name="T27" fmla="*/ 0 h 5"/>
                  <a:gd name="T28" fmla="*/ 0 w 4"/>
                  <a:gd name="T29" fmla="*/ 0 h 5"/>
                  <a:gd name="T30" fmla="*/ 0 w 4"/>
                  <a:gd name="T31" fmla="*/ 0 h 5"/>
                  <a:gd name="T32" fmla="*/ 0 w 4"/>
                  <a:gd name="T33" fmla="*/ 0 h 5"/>
                  <a:gd name="T34" fmla="*/ 0 w 4"/>
                  <a:gd name="T35" fmla="*/ 4 h 5"/>
                  <a:gd name="T36" fmla="*/ 0 w 4"/>
                  <a:gd name="T37" fmla="*/ 4 h 5"/>
                  <a:gd name="T38" fmla="*/ 0 w 4"/>
                  <a:gd name="T39" fmla="*/ 5 h 5"/>
                  <a:gd name="T40" fmla="*/ 3 w 4"/>
                  <a:gd name="T41" fmla="*/ 5 h 5"/>
                  <a:gd name="T42" fmla="*/ 3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2" y="2"/>
                    </a:lnTo>
                    <a:lnTo>
                      <a:pt x="2" y="2"/>
                    </a:lnTo>
                    <a:lnTo>
                      <a:pt x="3" y="2"/>
                    </a:lnTo>
                    <a:lnTo>
                      <a:pt x="3" y="4"/>
                    </a:lnTo>
                    <a:lnTo>
                      <a:pt x="0" y="4"/>
                    </a:lnTo>
                    <a:lnTo>
                      <a:pt x="0" y="0"/>
                    </a:lnTo>
                    <a:lnTo>
                      <a:pt x="3" y="0"/>
                    </a:lnTo>
                    <a:lnTo>
                      <a:pt x="3" y="1"/>
                    </a:lnTo>
                    <a:lnTo>
                      <a:pt x="4" y="1"/>
                    </a:lnTo>
                    <a:lnTo>
                      <a:pt x="4" y="0"/>
                    </a:lnTo>
                    <a:lnTo>
                      <a:pt x="3" y="0"/>
                    </a:lnTo>
                    <a:lnTo>
                      <a:pt x="3" y="0"/>
                    </a:lnTo>
                    <a:lnTo>
                      <a:pt x="0" y="0"/>
                    </a:lnTo>
                    <a:lnTo>
                      <a:pt x="0" y="0"/>
                    </a:lnTo>
                    <a:lnTo>
                      <a:pt x="0" y="0"/>
                    </a:lnTo>
                    <a:lnTo>
                      <a:pt x="0" y="4"/>
                    </a:lnTo>
                    <a:lnTo>
                      <a:pt x="0" y="4"/>
                    </a:lnTo>
                    <a:lnTo>
                      <a:pt x="0"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8" name="Freeform 737"/>
              <p:cNvSpPr>
                <a:spLocks/>
              </p:cNvSpPr>
              <p:nvPr/>
            </p:nvSpPr>
            <p:spPr bwMode="auto">
              <a:xfrm>
                <a:off x="3672826" y="3854934"/>
                <a:ext cx="22418" cy="37363"/>
              </a:xfrm>
              <a:custGeom>
                <a:avLst/>
                <a:gdLst>
                  <a:gd name="T0" fmla="*/ 3 w 3"/>
                  <a:gd name="T1" fmla="*/ 0 h 5"/>
                  <a:gd name="T2" fmla="*/ 3 w 3"/>
                  <a:gd name="T3" fmla="*/ 0 h 5"/>
                  <a:gd name="T4" fmla="*/ 0 w 3"/>
                  <a:gd name="T5" fmla="*/ 0 h 5"/>
                  <a:gd name="T6" fmla="*/ 0 w 3"/>
                  <a:gd name="T7" fmla="*/ 5 h 5"/>
                  <a:gd name="T8" fmla="*/ 1 w 3"/>
                  <a:gd name="T9" fmla="*/ 5 h 5"/>
                  <a:gd name="T10" fmla="*/ 1 w 3"/>
                  <a:gd name="T11" fmla="*/ 2 h 5"/>
                  <a:gd name="T12" fmla="*/ 3 w 3"/>
                  <a:gd name="T13" fmla="*/ 2 h 5"/>
                  <a:gd name="T14" fmla="*/ 3 w 3"/>
                  <a:gd name="T15" fmla="*/ 2 h 5"/>
                  <a:gd name="T16" fmla="*/ 1 w 3"/>
                  <a:gd name="T17" fmla="*/ 2 h 5"/>
                  <a:gd name="T18" fmla="*/ 1 w 3"/>
                  <a:gd name="T19" fmla="*/ 0 h 5"/>
                  <a:gd name="T20" fmla="*/ 3 w 3"/>
                  <a:gd name="T21" fmla="*/ 0 h 5"/>
                  <a:gd name="T22" fmla="*/ 3 w 3"/>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5">
                    <a:moveTo>
                      <a:pt x="3" y="0"/>
                    </a:moveTo>
                    <a:lnTo>
                      <a:pt x="3" y="0"/>
                    </a:lnTo>
                    <a:lnTo>
                      <a:pt x="0" y="0"/>
                    </a:lnTo>
                    <a:lnTo>
                      <a:pt x="0" y="5"/>
                    </a:lnTo>
                    <a:lnTo>
                      <a:pt x="1" y="5"/>
                    </a:lnTo>
                    <a:lnTo>
                      <a:pt x="1" y="2"/>
                    </a:lnTo>
                    <a:lnTo>
                      <a:pt x="3" y="2"/>
                    </a:lnTo>
                    <a:lnTo>
                      <a:pt x="3" y="2"/>
                    </a:lnTo>
                    <a:lnTo>
                      <a:pt x="1" y="2"/>
                    </a:lnTo>
                    <a:lnTo>
                      <a:pt x="1"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1999" name="Freeform 738"/>
              <p:cNvSpPr>
                <a:spLocks/>
              </p:cNvSpPr>
              <p:nvPr/>
            </p:nvSpPr>
            <p:spPr bwMode="auto">
              <a:xfrm>
                <a:off x="3022717" y="3922187"/>
                <a:ext cx="22418" cy="44835"/>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4 h 6"/>
                  <a:gd name="T12" fmla="*/ 2 w 3"/>
                  <a:gd name="T13" fmla="*/ 4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4"/>
                    </a:lnTo>
                    <a:lnTo>
                      <a:pt x="2" y="4"/>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0" name="Freeform 739"/>
              <p:cNvSpPr>
                <a:spLocks/>
              </p:cNvSpPr>
              <p:nvPr/>
            </p:nvSpPr>
            <p:spPr bwMode="auto">
              <a:xfrm>
                <a:off x="3052607" y="3922187"/>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1" name="Freeform 740"/>
              <p:cNvSpPr>
                <a:spLocks/>
              </p:cNvSpPr>
              <p:nvPr/>
            </p:nvSpPr>
            <p:spPr bwMode="auto">
              <a:xfrm>
                <a:off x="3082497" y="3922187"/>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2" name="Freeform 741"/>
              <p:cNvSpPr>
                <a:spLocks/>
              </p:cNvSpPr>
              <p:nvPr/>
            </p:nvSpPr>
            <p:spPr bwMode="auto">
              <a:xfrm>
                <a:off x="3119860" y="3922187"/>
                <a:ext cx="22418" cy="44835"/>
              </a:xfrm>
              <a:custGeom>
                <a:avLst/>
                <a:gdLst>
                  <a:gd name="T0" fmla="*/ 3 w 3"/>
                  <a:gd name="T1" fmla="*/ 6 h 6"/>
                  <a:gd name="T2" fmla="*/ 3 w 3"/>
                  <a:gd name="T3" fmla="*/ 5 h 6"/>
                  <a:gd name="T4" fmla="*/ 1 w 3"/>
                  <a:gd name="T5" fmla="*/ 5 h 6"/>
                  <a:gd name="T6" fmla="*/ 1 w 3"/>
                  <a:gd name="T7" fmla="*/ 4 h 6"/>
                  <a:gd name="T8" fmla="*/ 3 w 3"/>
                  <a:gd name="T9" fmla="*/ 4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3" y="4"/>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3" name="Freeform 742"/>
              <p:cNvSpPr>
                <a:spLocks/>
              </p:cNvSpPr>
              <p:nvPr/>
            </p:nvSpPr>
            <p:spPr bwMode="auto">
              <a:xfrm>
                <a:off x="3179640" y="3922187"/>
                <a:ext cx="29890" cy="44835"/>
              </a:xfrm>
              <a:custGeom>
                <a:avLst/>
                <a:gdLst>
                  <a:gd name="T0" fmla="*/ 4 w 4"/>
                  <a:gd name="T1" fmla="*/ 5 h 6"/>
                  <a:gd name="T2" fmla="*/ 4 w 4"/>
                  <a:gd name="T3" fmla="*/ 3 h 6"/>
                  <a:gd name="T4" fmla="*/ 2 w 4"/>
                  <a:gd name="T5" fmla="*/ 3 h 6"/>
                  <a:gd name="T6" fmla="*/ 2 w 4"/>
                  <a:gd name="T7" fmla="*/ 4 h 6"/>
                  <a:gd name="T8" fmla="*/ 3 w 4"/>
                  <a:gd name="T9" fmla="*/ 4 h 6"/>
                  <a:gd name="T10" fmla="*/ 3 w 4"/>
                  <a:gd name="T11" fmla="*/ 5 h 6"/>
                  <a:gd name="T12" fmla="*/ 1 w 4"/>
                  <a:gd name="T13" fmla="*/ 5 h 6"/>
                  <a:gd name="T14" fmla="*/ 1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1 w 4"/>
                  <a:gd name="T29" fmla="*/ 0 h 6"/>
                  <a:gd name="T30" fmla="*/ 1 w 4"/>
                  <a:gd name="T31" fmla="*/ 1 h 6"/>
                  <a:gd name="T32" fmla="*/ 0 w 4"/>
                  <a:gd name="T33" fmla="*/ 1 h 6"/>
                  <a:gd name="T34" fmla="*/ 0 w 4"/>
                  <a:gd name="T35" fmla="*/ 5 h 6"/>
                  <a:gd name="T36" fmla="*/ 1 w 4"/>
                  <a:gd name="T37" fmla="*/ 5 h 6"/>
                  <a:gd name="T38" fmla="*/ 1 w 4"/>
                  <a:gd name="T39" fmla="*/ 6 h 6"/>
                  <a:gd name="T40" fmla="*/ 3 w 4"/>
                  <a:gd name="T41" fmla="*/ 6 h 6"/>
                  <a:gd name="T42" fmla="*/ 3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3"/>
                    </a:lnTo>
                    <a:lnTo>
                      <a:pt x="2" y="3"/>
                    </a:lnTo>
                    <a:lnTo>
                      <a:pt x="2"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4" name="Freeform 743"/>
              <p:cNvSpPr>
                <a:spLocks noEditPoints="1"/>
              </p:cNvSpPr>
              <p:nvPr/>
            </p:nvSpPr>
            <p:spPr bwMode="auto">
              <a:xfrm>
                <a:off x="3246893" y="3922187"/>
                <a:ext cx="22418"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5" name="Freeform 744"/>
              <p:cNvSpPr>
                <a:spLocks/>
              </p:cNvSpPr>
              <p:nvPr/>
            </p:nvSpPr>
            <p:spPr bwMode="auto">
              <a:xfrm>
                <a:off x="3276783" y="3922187"/>
                <a:ext cx="29890" cy="44835"/>
              </a:xfrm>
              <a:custGeom>
                <a:avLst/>
                <a:gdLst>
                  <a:gd name="T0" fmla="*/ 4 w 4"/>
                  <a:gd name="T1" fmla="*/ 6 h 6"/>
                  <a:gd name="T2" fmla="*/ 4 w 4"/>
                  <a:gd name="T3" fmla="*/ 5 h 6"/>
                  <a:gd name="T4" fmla="*/ 2 w 4"/>
                  <a:gd name="T5" fmla="*/ 5 h 6"/>
                  <a:gd name="T6" fmla="*/ 2 w 4"/>
                  <a:gd name="T7" fmla="*/ 4 h 6"/>
                  <a:gd name="T8" fmla="*/ 3 w 4"/>
                  <a:gd name="T9" fmla="*/ 4 h 6"/>
                  <a:gd name="T10" fmla="*/ 3 w 4"/>
                  <a:gd name="T11" fmla="*/ 4 h 6"/>
                  <a:gd name="T12" fmla="*/ 4 w 4"/>
                  <a:gd name="T13" fmla="*/ 4 h 6"/>
                  <a:gd name="T14" fmla="*/ 4 w 4"/>
                  <a:gd name="T15" fmla="*/ 3 h 6"/>
                  <a:gd name="T16" fmla="*/ 4 w 4"/>
                  <a:gd name="T17" fmla="*/ 3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1 h 6"/>
                  <a:gd name="T36" fmla="*/ 4 w 4"/>
                  <a:gd name="T37" fmla="*/ 1 h 6"/>
                  <a:gd name="T38" fmla="*/ 4 w 4"/>
                  <a:gd name="T39" fmla="*/ 3 h 6"/>
                  <a:gd name="T40" fmla="*/ 3 w 4"/>
                  <a:gd name="T41" fmla="*/ 3 h 6"/>
                  <a:gd name="T42" fmla="*/ 3 w 4"/>
                  <a:gd name="T43" fmla="*/ 4 h 6"/>
                  <a:gd name="T44" fmla="*/ 2 w 4"/>
                  <a:gd name="T45" fmla="*/ 4 h 6"/>
                  <a:gd name="T46" fmla="*/ 2 w 4"/>
                  <a:gd name="T47" fmla="*/ 4 h 6"/>
                  <a:gd name="T48" fmla="*/ 1 w 4"/>
                  <a:gd name="T49" fmla="*/ 4 h 6"/>
                  <a:gd name="T50" fmla="*/ 1 w 4"/>
                  <a:gd name="T51" fmla="*/ 5 h 6"/>
                  <a:gd name="T52" fmla="*/ 0 w 4"/>
                  <a:gd name="T53" fmla="*/ 5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5"/>
                    </a:lnTo>
                    <a:lnTo>
                      <a:pt x="2" y="5"/>
                    </a:lnTo>
                    <a:lnTo>
                      <a:pt x="2" y="4"/>
                    </a:lnTo>
                    <a:lnTo>
                      <a:pt x="3" y="4"/>
                    </a:lnTo>
                    <a:lnTo>
                      <a:pt x="3" y="4"/>
                    </a:lnTo>
                    <a:lnTo>
                      <a:pt x="4" y="4"/>
                    </a:lnTo>
                    <a:lnTo>
                      <a:pt x="4" y="3"/>
                    </a:lnTo>
                    <a:lnTo>
                      <a:pt x="4" y="3"/>
                    </a:lnTo>
                    <a:lnTo>
                      <a:pt x="4" y="1"/>
                    </a:lnTo>
                    <a:lnTo>
                      <a:pt x="4" y="1"/>
                    </a:lnTo>
                    <a:lnTo>
                      <a:pt x="4" y="0"/>
                    </a:lnTo>
                    <a:lnTo>
                      <a:pt x="1" y="0"/>
                    </a:lnTo>
                    <a:lnTo>
                      <a:pt x="1" y="1"/>
                    </a:lnTo>
                    <a:lnTo>
                      <a:pt x="0" y="1"/>
                    </a:lnTo>
                    <a:lnTo>
                      <a:pt x="0" y="2"/>
                    </a:lnTo>
                    <a:lnTo>
                      <a:pt x="1" y="2"/>
                    </a:lnTo>
                    <a:lnTo>
                      <a:pt x="1" y="1"/>
                    </a:lnTo>
                    <a:lnTo>
                      <a:pt x="4" y="1"/>
                    </a:lnTo>
                    <a:lnTo>
                      <a:pt x="4" y="3"/>
                    </a:lnTo>
                    <a:lnTo>
                      <a:pt x="3" y="3"/>
                    </a:lnTo>
                    <a:lnTo>
                      <a:pt x="3" y="4"/>
                    </a:lnTo>
                    <a:lnTo>
                      <a:pt x="2" y="4"/>
                    </a:lnTo>
                    <a:lnTo>
                      <a:pt x="2" y="4"/>
                    </a:lnTo>
                    <a:lnTo>
                      <a:pt x="1" y="4"/>
                    </a:lnTo>
                    <a:lnTo>
                      <a:pt x="1" y="5"/>
                    </a:lnTo>
                    <a:lnTo>
                      <a:pt x="0" y="5"/>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6" name="Freeform 745"/>
              <p:cNvSpPr>
                <a:spLocks noEditPoints="1"/>
              </p:cNvSpPr>
              <p:nvPr/>
            </p:nvSpPr>
            <p:spPr bwMode="auto">
              <a:xfrm>
                <a:off x="3545793" y="3922187"/>
                <a:ext cx="37363" cy="44835"/>
              </a:xfrm>
              <a:custGeom>
                <a:avLst/>
                <a:gdLst>
                  <a:gd name="T0" fmla="*/ 5 w 5"/>
                  <a:gd name="T1" fmla="*/ 4 h 6"/>
                  <a:gd name="T2" fmla="*/ 5 w 5"/>
                  <a:gd name="T3" fmla="*/ 3 h 6"/>
                  <a:gd name="T4" fmla="*/ 3 w 5"/>
                  <a:gd name="T5" fmla="*/ 2 h 6"/>
                  <a:gd name="T6" fmla="*/ 4 w 5"/>
                  <a:gd name="T7" fmla="*/ 1 h 6"/>
                  <a:gd name="T8" fmla="*/ 5 w 5"/>
                  <a:gd name="T9" fmla="*/ 0 h 6"/>
                  <a:gd name="T10" fmla="*/ 5 w 5"/>
                  <a:gd name="T11" fmla="*/ 0 h 6"/>
                  <a:gd name="T12" fmla="*/ 5 w 5"/>
                  <a:gd name="T13" fmla="*/ 0 h 6"/>
                  <a:gd name="T14" fmla="*/ 4 w 5"/>
                  <a:gd name="T15" fmla="*/ 1 h 6"/>
                  <a:gd name="T16" fmla="*/ 3 w 5"/>
                  <a:gd name="T17" fmla="*/ 2 h 6"/>
                  <a:gd name="T18" fmla="*/ 2 w 5"/>
                  <a:gd name="T19" fmla="*/ 0 h 6"/>
                  <a:gd name="T20" fmla="*/ 2 w 5"/>
                  <a:gd name="T21" fmla="*/ 0 h 6"/>
                  <a:gd name="T22" fmla="*/ 0 w 5"/>
                  <a:gd name="T23" fmla="*/ 0 h 6"/>
                  <a:gd name="T24" fmla="*/ 0 w 5"/>
                  <a:gd name="T25" fmla="*/ 2 h 6"/>
                  <a:gd name="T26" fmla="*/ 0 w 5"/>
                  <a:gd name="T27" fmla="*/ 3 h 6"/>
                  <a:gd name="T28" fmla="*/ 2 w 5"/>
                  <a:gd name="T29" fmla="*/ 4 h 6"/>
                  <a:gd name="T30" fmla="*/ 1 w 5"/>
                  <a:gd name="T31" fmla="*/ 4 h 6"/>
                  <a:gd name="T32" fmla="*/ 0 w 5"/>
                  <a:gd name="T33" fmla="*/ 5 h 6"/>
                  <a:gd name="T34" fmla="*/ 0 w 5"/>
                  <a:gd name="T35" fmla="*/ 6 h 6"/>
                  <a:gd name="T36" fmla="*/ 0 w 5"/>
                  <a:gd name="T37" fmla="*/ 5 h 6"/>
                  <a:gd name="T38" fmla="*/ 1 w 5"/>
                  <a:gd name="T39" fmla="*/ 4 h 6"/>
                  <a:gd name="T40" fmla="*/ 2 w 5"/>
                  <a:gd name="T41" fmla="*/ 4 h 6"/>
                  <a:gd name="T42" fmla="*/ 2 w 5"/>
                  <a:gd name="T43" fmla="*/ 5 h 6"/>
                  <a:gd name="T44" fmla="*/ 3 w 5"/>
                  <a:gd name="T45" fmla="*/ 6 h 6"/>
                  <a:gd name="T46" fmla="*/ 5 w 5"/>
                  <a:gd name="T47" fmla="*/ 5 h 6"/>
                  <a:gd name="T48" fmla="*/ 5 w 5"/>
                  <a:gd name="T49" fmla="*/ 5 h 6"/>
                  <a:gd name="T50" fmla="*/ 2 w 5"/>
                  <a:gd name="T51" fmla="*/ 4 h 6"/>
                  <a:gd name="T52" fmla="*/ 3 w 5"/>
                  <a:gd name="T53" fmla="*/ 3 h 6"/>
                  <a:gd name="T54" fmla="*/ 3 w 5"/>
                  <a:gd name="T55" fmla="*/ 4 h 6"/>
                  <a:gd name="T56" fmla="*/ 0 w 5"/>
                  <a:gd name="T57" fmla="*/ 2 h 6"/>
                  <a:gd name="T58" fmla="*/ 2 w 5"/>
                  <a:gd name="T59" fmla="*/ 0 h 6"/>
                  <a:gd name="T60" fmla="*/ 2 w 5"/>
                  <a:gd name="T61" fmla="*/ 2 h 6"/>
                  <a:gd name="T62" fmla="*/ 3 w 5"/>
                  <a:gd name="T63" fmla="*/ 5 h 6"/>
                  <a:gd name="T64" fmla="*/ 5 w 5"/>
                  <a:gd name="T65" fmla="*/ 4 h 6"/>
                  <a:gd name="T66" fmla="*/ 5 w 5"/>
                  <a:gd name="T67" fmla="*/ 5 h 6"/>
                  <a:gd name="T68" fmla="*/ 2 w 5"/>
                  <a:gd name="T69" fmla="*/ 3 h 6"/>
                  <a:gd name="T70" fmla="*/ 2 w 5"/>
                  <a:gd name="T71" fmla="*/ 2 h 6"/>
                  <a:gd name="T72" fmla="*/ 2 w 5"/>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 h="6">
                    <a:moveTo>
                      <a:pt x="5" y="5"/>
                    </a:moveTo>
                    <a:lnTo>
                      <a:pt x="5" y="4"/>
                    </a:lnTo>
                    <a:lnTo>
                      <a:pt x="5" y="4"/>
                    </a:lnTo>
                    <a:lnTo>
                      <a:pt x="5" y="3"/>
                    </a:lnTo>
                    <a:lnTo>
                      <a:pt x="3" y="3"/>
                    </a:lnTo>
                    <a:lnTo>
                      <a:pt x="3" y="2"/>
                    </a:lnTo>
                    <a:lnTo>
                      <a:pt x="4" y="2"/>
                    </a:lnTo>
                    <a:lnTo>
                      <a:pt x="4" y="1"/>
                    </a:lnTo>
                    <a:lnTo>
                      <a:pt x="5" y="1"/>
                    </a:lnTo>
                    <a:lnTo>
                      <a:pt x="5" y="0"/>
                    </a:lnTo>
                    <a:lnTo>
                      <a:pt x="5" y="0"/>
                    </a:lnTo>
                    <a:lnTo>
                      <a:pt x="5" y="0"/>
                    </a:lnTo>
                    <a:lnTo>
                      <a:pt x="5" y="0"/>
                    </a:lnTo>
                    <a:lnTo>
                      <a:pt x="5" y="0"/>
                    </a:lnTo>
                    <a:lnTo>
                      <a:pt x="4" y="0"/>
                    </a:lnTo>
                    <a:lnTo>
                      <a:pt x="4" y="1"/>
                    </a:lnTo>
                    <a:lnTo>
                      <a:pt x="3" y="1"/>
                    </a:lnTo>
                    <a:lnTo>
                      <a:pt x="3" y="2"/>
                    </a:lnTo>
                    <a:lnTo>
                      <a:pt x="2" y="2"/>
                    </a:lnTo>
                    <a:lnTo>
                      <a:pt x="2" y="0"/>
                    </a:lnTo>
                    <a:lnTo>
                      <a:pt x="2" y="0"/>
                    </a:lnTo>
                    <a:lnTo>
                      <a:pt x="2" y="0"/>
                    </a:lnTo>
                    <a:lnTo>
                      <a:pt x="0" y="0"/>
                    </a:lnTo>
                    <a:lnTo>
                      <a:pt x="0" y="0"/>
                    </a:lnTo>
                    <a:lnTo>
                      <a:pt x="0" y="0"/>
                    </a:lnTo>
                    <a:lnTo>
                      <a:pt x="0" y="2"/>
                    </a:lnTo>
                    <a:lnTo>
                      <a:pt x="0" y="2"/>
                    </a:lnTo>
                    <a:lnTo>
                      <a:pt x="0" y="3"/>
                    </a:lnTo>
                    <a:lnTo>
                      <a:pt x="2" y="3"/>
                    </a:lnTo>
                    <a:lnTo>
                      <a:pt x="2" y="4"/>
                    </a:lnTo>
                    <a:lnTo>
                      <a:pt x="1" y="4"/>
                    </a:lnTo>
                    <a:lnTo>
                      <a:pt x="1" y="4"/>
                    </a:lnTo>
                    <a:lnTo>
                      <a:pt x="0" y="4"/>
                    </a:lnTo>
                    <a:lnTo>
                      <a:pt x="0" y="5"/>
                    </a:lnTo>
                    <a:lnTo>
                      <a:pt x="0" y="5"/>
                    </a:lnTo>
                    <a:lnTo>
                      <a:pt x="0" y="6"/>
                    </a:lnTo>
                    <a:lnTo>
                      <a:pt x="0" y="6"/>
                    </a:lnTo>
                    <a:lnTo>
                      <a:pt x="0" y="5"/>
                    </a:lnTo>
                    <a:lnTo>
                      <a:pt x="1" y="5"/>
                    </a:lnTo>
                    <a:lnTo>
                      <a:pt x="1" y="4"/>
                    </a:lnTo>
                    <a:lnTo>
                      <a:pt x="2" y="4"/>
                    </a:lnTo>
                    <a:lnTo>
                      <a:pt x="2" y="4"/>
                    </a:lnTo>
                    <a:lnTo>
                      <a:pt x="2" y="4"/>
                    </a:lnTo>
                    <a:lnTo>
                      <a:pt x="2" y="5"/>
                    </a:lnTo>
                    <a:lnTo>
                      <a:pt x="3" y="5"/>
                    </a:lnTo>
                    <a:lnTo>
                      <a:pt x="3" y="6"/>
                    </a:lnTo>
                    <a:lnTo>
                      <a:pt x="5" y="6"/>
                    </a:lnTo>
                    <a:lnTo>
                      <a:pt x="5" y="5"/>
                    </a:lnTo>
                    <a:lnTo>
                      <a:pt x="5" y="5"/>
                    </a:lnTo>
                    <a:lnTo>
                      <a:pt x="5" y="5"/>
                    </a:lnTo>
                    <a:close/>
                    <a:moveTo>
                      <a:pt x="3" y="4"/>
                    </a:moveTo>
                    <a:lnTo>
                      <a:pt x="2" y="4"/>
                    </a:lnTo>
                    <a:lnTo>
                      <a:pt x="2" y="3"/>
                    </a:lnTo>
                    <a:lnTo>
                      <a:pt x="3" y="3"/>
                    </a:lnTo>
                    <a:lnTo>
                      <a:pt x="3" y="4"/>
                    </a:lnTo>
                    <a:lnTo>
                      <a:pt x="3" y="4"/>
                    </a:lnTo>
                    <a:close/>
                    <a:moveTo>
                      <a:pt x="2" y="2"/>
                    </a:moveTo>
                    <a:lnTo>
                      <a:pt x="0" y="2"/>
                    </a:lnTo>
                    <a:lnTo>
                      <a:pt x="0" y="0"/>
                    </a:lnTo>
                    <a:lnTo>
                      <a:pt x="2" y="0"/>
                    </a:lnTo>
                    <a:lnTo>
                      <a:pt x="2" y="2"/>
                    </a:lnTo>
                    <a:lnTo>
                      <a:pt x="2" y="2"/>
                    </a:lnTo>
                    <a:close/>
                    <a:moveTo>
                      <a:pt x="5" y="5"/>
                    </a:moveTo>
                    <a:lnTo>
                      <a:pt x="3" y="5"/>
                    </a:lnTo>
                    <a:lnTo>
                      <a:pt x="3" y="4"/>
                    </a:lnTo>
                    <a:lnTo>
                      <a:pt x="5" y="4"/>
                    </a:lnTo>
                    <a:lnTo>
                      <a:pt x="5" y="5"/>
                    </a:lnTo>
                    <a:lnTo>
                      <a:pt x="5" y="5"/>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7" name="Freeform 746"/>
              <p:cNvSpPr>
                <a:spLocks/>
              </p:cNvSpPr>
              <p:nvPr/>
            </p:nvSpPr>
            <p:spPr bwMode="auto">
              <a:xfrm>
                <a:off x="3022717" y="3996912"/>
                <a:ext cx="22418" cy="44835"/>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4 h 6"/>
                  <a:gd name="T12" fmla="*/ 2 w 3"/>
                  <a:gd name="T13" fmla="*/ 4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4"/>
                    </a:lnTo>
                    <a:lnTo>
                      <a:pt x="2" y="4"/>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8" name="Freeform 747"/>
              <p:cNvSpPr>
                <a:spLocks/>
              </p:cNvSpPr>
              <p:nvPr/>
            </p:nvSpPr>
            <p:spPr bwMode="auto">
              <a:xfrm>
                <a:off x="3052607" y="3996912"/>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09" name="Freeform 748"/>
              <p:cNvSpPr>
                <a:spLocks/>
              </p:cNvSpPr>
              <p:nvPr/>
            </p:nvSpPr>
            <p:spPr bwMode="auto">
              <a:xfrm>
                <a:off x="3082497" y="3996912"/>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0" name="Freeform 749"/>
              <p:cNvSpPr>
                <a:spLocks/>
              </p:cNvSpPr>
              <p:nvPr/>
            </p:nvSpPr>
            <p:spPr bwMode="auto">
              <a:xfrm>
                <a:off x="3119860" y="3996912"/>
                <a:ext cx="22418" cy="44835"/>
              </a:xfrm>
              <a:custGeom>
                <a:avLst/>
                <a:gdLst>
                  <a:gd name="T0" fmla="*/ 3 w 3"/>
                  <a:gd name="T1" fmla="*/ 6 h 6"/>
                  <a:gd name="T2" fmla="*/ 3 w 3"/>
                  <a:gd name="T3" fmla="*/ 5 h 6"/>
                  <a:gd name="T4" fmla="*/ 1 w 3"/>
                  <a:gd name="T5" fmla="*/ 5 h 6"/>
                  <a:gd name="T6" fmla="*/ 1 w 3"/>
                  <a:gd name="T7" fmla="*/ 4 h 6"/>
                  <a:gd name="T8" fmla="*/ 3 w 3"/>
                  <a:gd name="T9" fmla="*/ 4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3" y="4"/>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1" name="Freeform 750"/>
              <p:cNvSpPr>
                <a:spLocks/>
              </p:cNvSpPr>
              <p:nvPr/>
            </p:nvSpPr>
            <p:spPr bwMode="auto">
              <a:xfrm>
                <a:off x="3179640" y="3996912"/>
                <a:ext cx="29890" cy="44835"/>
              </a:xfrm>
              <a:custGeom>
                <a:avLst/>
                <a:gdLst>
                  <a:gd name="T0" fmla="*/ 4 w 4"/>
                  <a:gd name="T1" fmla="*/ 5 h 6"/>
                  <a:gd name="T2" fmla="*/ 4 w 4"/>
                  <a:gd name="T3" fmla="*/ 3 h 6"/>
                  <a:gd name="T4" fmla="*/ 2 w 4"/>
                  <a:gd name="T5" fmla="*/ 3 h 6"/>
                  <a:gd name="T6" fmla="*/ 2 w 4"/>
                  <a:gd name="T7" fmla="*/ 4 h 6"/>
                  <a:gd name="T8" fmla="*/ 3 w 4"/>
                  <a:gd name="T9" fmla="*/ 4 h 6"/>
                  <a:gd name="T10" fmla="*/ 3 w 4"/>
                  <a:gd name="T11" fmla="*/ 5 h 6"/>
                  <a:gd name="T12" fmla="*/ 1 w 4"/>
                  <a:gd name="T13" fmla="*/ 5 h 6"/>
                  <a:gd name="T14" fmla="*/ 1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1 w 4"/>
                  <a:gd name="T29" fmla="*/ 0 h 6"/>
                  <a:gd name="T30" fmla="*/ 1 w 4"/>
                  <a:gd name="T31" fmla="*/ 1 h 6"/>
                  <a:gd name="T32" fmla="*/ 0 w 4"/>
                  <a:gd name="T33" fmla="*/ 1 h 6"/>
                  <a:gd name="T34" fmla="*/ 0 w 4"/>
                  <a:gd name="T35" fmla="*/ 5 h 6"/>
                  <a:gd name="T36" fmla="*/ 1 w 4"/>
                  <a:gd name="T37" fmla="*/ 5 h 6"/>
                  <a:gd name="T38" fmla="*/ 1 w 4"/>
                  <a:gd name="T39" fmla="*/ 6 h 6"/>
                  <a:gd name="T40" fmla="*/ 3 w 4"/>
                  <a:gd name="T41" fmla="*/ 6 h 6"/>
                  <a:gd name="T42" fmla="*/ 3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3"/>
                    </a:lnTo>
                    <a:lnTo>
                      <a:pt x="2" y="3"/>
                    </a:lnTo>
                    <a:lnTo>
                      <a:pt x="2" y="4"/>
                    </a:lnTo>
                    <a:lnTo>
                      <a:pt x="3" y="4"/>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2" name="Freeform 751"/>
              <p:cNvSpPr>
                <a:spLocks noEditPoints="1"/>
              </p:cNvSpPr>
              <p:nvPr/>
            </p:nvSpPr>
            <p:spPr bwMode="auto">
              <a:xfrm>
                <a:off x="3246893" y="3996912"/>
                <a:ext cx="22418"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3" name="Freeform 752"/>
              <p:cNvSpPr>
                <a:spLocks/>
              </p:cNvSpPr>
              <p:nvPr/>
            </p:nvSpPr>
            <p:spPr bwMode="auto">
              <a:xfrm>
                <a:off x="3276783" y="3996912"/>
                <a:ext cx="29890" cy="44835"/>
              </a:xfrm>
              <a:custGeom>
                <a:avLst/>
                <a:gdLst>
                  <a:gd name="T0" fmla="*/ 4 w 4"/>
                  <a:gd name="T1" fmla="*/ 6 h 6"/>
                  <a:gd name="T2" fmla="*/ 4 w 4"/>
                  <a:gd name="T3" fmla="*/ 5 h 6"/>
                  <a:gd name="T4" fmla="*/ 2 w 4"/>
                  <a:gd name="T5" fmla="*/ 5 h 6"/>
                  <a:gd name="T6" fmla="*/ 2 w 4"/>
                  <a:gd name="T7" fmla="*/ 4 h 6"/>
                  <a:gd name="T8" fmla="*/ 3 w 4"/>
                  <a:gd name="T9" fmla="*/ 4 h 6"/>
                  <a:gd name="T10" fmla="*/ 3 w 4"/>
                  <a:gd name="T11" fmla="*/ 4 h 6"/>
                  <a:gd name="T12" fmla="*/ 4 w 4"/>
                  <a:gd name="T13" fmla="*/ 4 h 6"/>
                  <a:gd name="T14" fmla="*/ 4 w 4"/>
                  <a:gd name="T15" fmla="*/ 3 h 6"/>
                  <a:gd name="T16" fmla="*/ 4 w 4"/>
                  <a:gd name="T17" fmla="*/ 3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1 h 6"/>
                  <a:gd name="T36" fmla="*/ 4 w 4"/>
                  <a:gd name="T37" fmla="*/ 1 h 6"/>
                  <a:gd name="T38" fmla="*/ 4 w 4"/>
                  <a:gd name="T39" fmla="*/ 3 h 6"/>
                  <a:gd name="T40" fmla="*/ 3 w 4"/>
                  <a:gd name="T41" fmla="*/ 3 h 6"/>
                  <a:gd name="T42" fmla="*/ 3 w 4"/>
                  <a:gd name="T43" fmla="*/ 4 h 6"/>
                  <a:gd name="T44" fmla="*/ 2 w 4"/>
                  <a:gd name="T45" fmla="*/ 4 h 6"/>
                  <a:gd name="T46" fmla="*/ 2 w 4"/>
                  <a:gd name="T47" fmla="*/ 4 h 6"/>
                  <a:gd name="T48" fmla="*/ 1 w 4"/>
                  <a:gd name="T49" fmla="*/ 4 h 6"/>
                  <a:gd name="T50" fmla="*/ 1 w 4"/>
                  <a:gd name="T51" fmla="*/ 5 h 6"/>
                  <a:gd name="T52" fmla="*/ 0 w 4"/>
                  <a:gd name="T53" fmla="*/ 5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5"/>
                    </a:lnTo>
                    <a:lnTo>
                      <a:pt x="2" y="5"/>
                    </a:lnTo>
                    <a:lnTo>
                      <a:pt x="2" y="4"/>
                    </a:lnTo>
                    <a:lnTo>
                      <a:pt x="3" y="4"/>
                    </a:lnTo>
                    <a:lnTo>
                      <a:pt x="3" y="4"/>
                    </a:lnTo>
                    <a:lnTo>
                      <a:pt x="4" y="4"/>
                    </a:lnTo>
                    <a:lnTo>
                      <a:pt x="4" y="3"/>
                    </a:lnTo>
                    <a:lnTo>
                      <a:pt x="4" y="3"/>
                    </a:lnTo>
                    <a:lnTo>
                      <a:pt x="4" y="1"/>
                    </a:lnTo>
                    <a:lnTo>
                      <a:pt x="4" y="1"/>
                    </a:lnTo>
                    <a:lnTo>
                      <a:pt x="4" y="0"/>
                    </a:lnTo>
                    <a:lnTo>
                      <a:pt x="1" y="0"/>
                    </a:lnTo>
                    <a:lnTo>
                      <a:pt x="1" y="1"/>
                    </a:lnTo>
                    <a:lnTo>
                      <a:pt x="0" y="1"/>
                    </a:lnTo>
                    <a:lnTo>
                      <a:pt x="0" y="2"/>
                    </a:lnTo>
                    <a:lnTo>
                      <a:pt x="1" y="2"/>
                    </a:lnTo>
                    <a:lnTo>
                      <a:pt x="1" y="1"/>
                    </a:lnTo>
                    <a:lnTo>
                      <a:pt x="4" y="1"/>
                    </a:lnTo>
                    <a:lnTo>
                      <a:pt x="4" y="3"/>
                    </a:lnTo>
                    <a:lnTo>
                      <a:pt x="3" y="3"/>
                    </a:lnTo>
                    <a:lnTo>
                      <a:pt x="3" y="4"/>
                    </a:lnTo>
                    <a:lnTo>
                      <a:pt x="2" y="4"/>
                    </a:lnTo>
                    <a:lnTo>
                      <a:pt x="2" y="4"/>
                    </a:lnTo>
                    <a:lnTo>
                      <a:pt x="1" y="4"/>
                    </a:lnTo>
                    <a:lnTo>
                      <a:pt x="1" y="5"/>
                    </a:lnTo>
                    <a:lnTo>
                      <a:pt x="0" y="5"/>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4" name="Freeform 753"/>
              <p:cNvSpPr>
                <a:spLocks noEditPoints="1"/>
              </p:cNvSpPr>
              <p:nvPr/>
            </p:nvSpPr>
            <p:spPr bwMode="auto">
              <a:xfrm>
                <a:off x="3545793" y="3996912"/>
                <a:ext cx="37363" cy="44835"/>
              </a:xfrm>
              <a:custGeom>
                <a:avLst/>
                <a:gdLst>
                  <a:gd name="T0" fmla="*/ 5 w 5"/>
                  <a:gd name="T1" fmla="*/ 4 h 6"/>
                  <a:gd name="T2" fmla="*/ 5 w 5"/>
                  <a:gd name="T3" fmla="*/ 3 h 6"/>
                  <a:gd name="T4" fmla="*/ 3 w 5"/>
                  <a:gd name="T5" fmla="*/ 2 h 6"/>
                  <a:gd name="T6" fmla="*/ 4 w 5"/>
                  <a:gd name="T7" fmla="*/ 1 h 6"/>
                  <a:gd name="T8" fmla="*/ 5 w 5"/>
                  <a:gd name="T9" fmla="*/ 0 h 6"/>
                  <a:gd name="T10" fmla="*/ 5 w 5"/>
                  <a:gd name="T11" fmla="*/ 0 h 6"/>
                  <a:gd name="T12" fmla="*/ 5 w 5"/>
                  <a:gd name="T13" fmla="*/ 0 h 6"/>
                  <a:gd name="T14" fmla="*/ 4 w 5"/>
                  <a:gd name="T15" fmla="*/ 1 h 6"/>
                  <a:gd name="T16" fmla="*/ 3 w 5"/>
                  <a:gd name="T17" fmla="*/ 2 h 6"/>
                  <a:gd name="T18" fmla="*/ 2 w 5"/>
                  <a:gd name="T19" fmla="*/ 0 h 6"/>
                  <a:gd name="T20" fmla="*/ 2 w 5"/>
                  <a:gd name="T21" fmla="*/ 0 h 6"/>
                  <a:gd name="T22" fmla="*/ 0 w 5"/>
                  <a:gd name="T23" fmla="*/ 0 h 6"/>
                  <a:gd name="T24" fmla="*/ 0 w 5"/>
                  <a:gd name="T25" fmla="*/ 2 h 6"/>
                  <a:gd name="T26" fmla="*/ 0 w 5"/>
                  <a:gd name="T27" fmla="*/ 3 h 6"/>
                  <a:gd name="T28" fmla="*/ 2 w 5"/>
                  <a:gd name="T29" fmla="*/ 4 h 6"/>
                  <a:gd name="T30" fmla="*/ 1 w 5"/>
                  <a:gd name="T31" fmla="*/ 4 h 6"/>
                  <a:gd name="T32" fmla="*/ 0 w 5"/>
                  <a:gd name="T33" fmla="*/ 5 h 6"/>
                  <a:gd name="T34" fmla="*/ 0 w 5"/>
                  <a:gd name="T35" fmla="*/ 6 h 6"/>
                  <a:gd name="T36" fmla="*/ 0 w 5"/>
                  <a:gd name="T37" fmla="*/ 5 h 6"/>
                  <a:gd name="T38" fmla="*/ 1 w 5"/>
                  <a:gd name="T39" fmla="*/ 4 h 6"/>
                  <a:gd name="T40" fmla="*/ 2 w 5"/>
                  <a:gd name="T41" fmla="*/ 4 h 6"/>
                  <a:gd name="T42" fmla="*/ 2 w 5"/>
                  <a:gd name="T43" fmla="*/ 5 h 6"/>
                  <a:gd name="T44" fmla="*/ 3 w 5"/>
                  <a:gd name="T45" fmla="*/ 6 h 6"/>
                  <a:gd name="T46" fmla="*/ 5 w 5"/>
                  <a:gd name="T47" fmla="*/ 5 h 6"/>
                  <a:gd name="T48" fmla="*/ 5 w 5"/>
                  <a:gd name="T49" fmla="*/ 5 h 6"/>
                  <a:gd name="T50" fmla="*/ 2 w 5"/>
                  <a:gd name="T51" fmla="*/ 4 h 6"/>
                  <a:gd name="T52" fmla="*/ 3 w 5"/>
                  <a:gd name="T53" fmla="*/ 3 h 6"/>
                  <a:gd name="T54" fmla="*/ 3 w 5"/>
                  <a:gd name="T55" fmla="*/ 4 h 6"/>
                  <a:gd name="T56" fmla="*/ 0 w 5"/>
                  <a:gd name="T57" fmla="*/ 2 h 6"/>
                  <a:gd name="T58" fmla="*/ 2 w 5"/>
                  <a:gd name="T59" fmla="*/ 0 h 6"/>
                  <a:gd name="T60" fmla="*/ 2 w 5"/>
                  <a:gd name="T61" fmla="*/ 2 h 6"/>
                  <a:gd name="T62" fmla="*/ 3 w 5"/>
                  <a:gd name="T63" fmla="*/ 5 h 6"/>
                  <a:gd name="T64" fmla="*/ 5 w 5"/>
                  <a:gd name="T65" fmla="*/ 4 h 6"/>
                  <a:gd name="T66" fmla="*/ 5 w 5"/>
                  <a:gd name="T67" fmla="*/ 5 h 6"/>
                  <a:gd name="T68" fmla="*/ 2 w 5"/>
                  <a:gd name="T69" fmla="*/ 3 h 6"/>
                  <a:gd name="T70" fmla="*/ 2 w 5"/>
                  <a:gd name="T71" fmla="*/ 2 h 6"/>
                  <a:gd name="T72" fmla="*/ 2 w 5"/>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 h="6">
                    <a:moveTo>
                      <a:pt x="5" y="5"/>
                    </a:moveTo>
                    <a:lnTo>
                      <a:pt x="5" y="4"/>
                    </a:lnTo>
                    <a:lnTo>
                      <a:pt x="5" y="4"/>
                    </a:lnTo>
                    <a:lnTo>
                      <a:pt x="5" y="3"/>
                    </a:lnTo>
                    <a:lnTo>
                      <a:pt x="3" y="3"/>
                    </a:lnTo>
                    <a:lnTo>
                      <a:pt x="3" y="2"/>
                    </a:lnTo>
                    <a:lnTo>
                      <a:pt x="4" y="2"/>
                    </a:lnTo>
                    <a:lnTo>
                      <a:pt x="4" y="1"/>
                    </a:lnTo>
                    <a:lnTo>
                      <a:pt x="5" y="1"/>
                    </a:lnTo>
                    <a:lnTo>
                      <a:pt x="5" y="0"/>
                    </a:lnTo>
                    <a:lnTo>
                      <a:pt x="5" y="0"/>
                    </a:lnTo>
                    <a:lnTo>
                      <a:pt x="5" y="0"/>
                    </a:lnTo>
                    <a:lnTo>
                      <a:pt x="5" y="0"/>
                    </a:lnTo>
                    <a:lnTo>
                      <a:pt x="5" y="0"/>
                    </a:lnTo>
                    <a:lnTo>
                      <a:pt x="4" y="0"/>
                    </a:lnTo>
                    <a:lnTo>
                      <a:pt x="4" y="1"/>
                    </a:lnTo>
                    <a:lnTo>
                      <a:pt x="3" y="1"/>
                    </a:lnTo>
                    <a:lnTo>
                      <a:pt x="3" y="2"/>
                    </a:lnTo>
                    <a:lnTo>
                      <a:pt x="2" y="2"/>
                    </a:lnTo>
                    <a:lnTo>
                      <a:pt x="2" y="0"/>
                    </a:lnTo>
                    <a:lnTo>
                      <a:pt x="2" y="0"/>
                    </a:lnTo>
                    <a:lnTo>
                      <a:pt x="2" y="0"/>
                    </a:lnTo>
                    <a:lnTo>
                      <a:pt x="0" y="0"/>
                    </a:lnTo>
                    <a:lnTo>
                      <a:pt x="0" y="0"/>
                    </a:lnTo>
                    <a:lnTo>
                      <a:pt x="0" y="0"/>
                    </a:lnTo>
                    <a:lnTo>
                      <a:pt x="0" y="2"/>
                    </a:lnTo>
                    <a:lnTo>
                      <a:pt x="0" y="2"/>
                    </a:lnTo>
                    <a:lnTo>
                      <a:pt x="0" y="3"/>
                    </a:lnTo>
                    <a:lnTo>
                      <a:pt x="2" y="3"/>
                    </a:lnTo>
                    <a:lnTo>
                      <a:pt x="2" y="4"/>
                    </a:lnTo>
                    <a:lnTo>
                      <a:pt x="1" y="4"/>
                    </a:lnTo>
                    <a:lnTo>
                      <a:pt x="1" y="4"/>
                    </a:lnTo>
                    <a:lnTo>
                      <a:pt x="0" y="4"/>
                    </a:lnTo>
                    <a:lnTo>
                      <a:pt x="0" y="5"/>
                    </a:lnTo>
                    <a:lnTo>
                      <a:pt x="0" y="5"/>
                    </a:lnTo>
                    <a:lnTo>
                      <a:pt x="0" y="6"/>
                    </a:lnTo>
                    <a:lnTo>
                      <a:pt x="0" y="6"/>
                    </a:lnTo>
                    <a:lnTo>
                      <a:pt x="0" y="5"/>
                    </a:lnTo>
                    <a:lnTo>
                      <a:pt x="1" y="5"/>
                    </a:lnTo>
                    <a:lnTo>
                      <a:pt x="1" y="4"/>
                    </a:lnTo>
                    <a:lnTo>
                      <a:pt x="2" y="4"/>
                    </a:lnTo>
                    <a:lnTo>
                      <a:pt x="2" y="4"/>
                    </a:lnTo>
                    <a:lnTo>
                      <a:pt x="2" y="4"/>
                    </a:lnTo>
                    <a:lnTo>
                      <a:pt x="2" y="5"/>
                    </a:lnTo>
                    <a:lnTo>
                      <a:pt x="3" y="5"/>
                    </a:lnTo>
                    <a:lnTo>
                      <a:pt x="3" y="6"/>
                    </a:lnTo>
                    <a:lnTo>
                      <a:pt x="5" y="6"/>
                    </a:lnTo>
                    <a:lnTo>
                      <a:pt x="5" y="5"/>
                    </a:lnTo>
                    <a:lnTo>
                      <a:pt x="5" y="5"/>
                    </a:lnTo>
                    <a:lnTo>
                      <a:pt x="5" y="5"/>
                    </a:lnTo>
                    <a:close/>
                    <a:moveTo>
                      <a:pt x="3" y="4"/>
                    </a:moveTo>
                    <a:lnTo>
                      <a:pt x="2" y="4"/>
                    </a:lnTo>
                    <a:lnTo>
                      <a:pt x="2" y="3"/>
                    </a:lnTo>
                    <a:lnTo>
                      <a:pt x="3" y="3"/>
                    </a:lnTo>
                    <a:lnTo>
                      <a:pt x="3" y="4"/>
                    </a:lnTo>
                    <a:lnTo>
                      <a:pt x="3" y="4"/>
                    </a:lnTo>
                    <a:close/>
                    <a:moveTo>
                      <a:pt x="2" y="2"/>
                    </a:moveTo>
                    <a:lnTo>
                      <a:pt x="0" y="2"/>
                    </a:lnTo>
                    <a:lnTo>
                      <a:pt x="0" y="0"/>
                    </a:lnTo>
                    <a:lnTo>
                      <a:pt x="2" y="0"/>
                    </a:lnTo>
                    <a:lnTo>
                      <a:pt x="2" y="2"/>
                    </a:lnTo>
                    <a:lnTo>
                      <a:pt x="2" y="2"/>
                    </a:lnTo>
                    <a:close/>
                    <a:moveTo>
                      <a:pt x="5" y="5"/>
                    </a:moveTo>
                    <a:lnTo>
                      <a:pt x="3" y="5"/>
                    </a:lnTo>
                    <a:lnTo>
                      <a:pt x="3" y="4"/>
                    </a:lnTo>
                    <a:lnTo>
                      <a:pt x="5" y="4"/>
                    </a:lnTo>
                    <a:lnTo>
                      <a:pt x="5" y="5"/>
                    </a:lnTo>
                    <a:lnTo>
                      <a:pt x="5" y="5"/>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5" name="Freeform 754"/>
              <p:cNvSpPr>
                <a:spLocks/>
              </p:cNvSpPr>
              <p:nvPr/>
            </p:nvSpPr>
            <p:spPr bwMode="auto">
              <a:xfrm>
                <a:off x="3022717" y="4079110"/>
                <a:ext cx="22418" cy="37363"/>
              </a:xfrm>
              <a:custGeom>
                <a:avLst/>
                <a:gdLst>
                  <a:gd name="T0" fmla="*/ 3 w 3"/>
                  <a:gd name="T1" fmla="*/ 0 h 5"/>
                  <a:gd name="T2" fmla="*/ 3 w 3"/>
                  <a:gd name="T3" fmla="*/ 0 h 5"/>
                  <a:gd name="T4" fmla="*/ 0 w 3"/>
                  <a:gd name="T5" fmla="*/ 0 h 5"/>
                  <a:gd name="T6" fmla="*/ 0 w 3"/>
                  <a:gd name="T7" fmla="*/ 5 h 5"/>
                  <a:gd name="T8" fmla="*/ 0 w 3"/>
                  <a:gd name="T9" fmla="*/ 5 h 5"/>
                  <a:gd name="T10" fmla="*/ 0 w 3"/>
                  <a:gd name="T11" fmla="*/ 3 h 5"/>
                  <a:gd name="T12" fmla="*/ 2 w 3"/>
                  <a:gd name="T13" fmla="*/ 3 h 5"/>
                  <a:gd name="T14" fmla="*/ 2 w 3"/>
                  <a:gd name="T15" fmla="*/ 2 h 5"/>
                  <a:gd name="T16" fmla="*/ 0 w 3"/>
                  <a:gd name="T17" fmla="*/ 2 h 5"/>
                  <a:gd name="T18" fmla="*/ 0 w 3"/>
                  <a:gd name="T19" fmla="*/ 0 h 5"/>
                  <a:gd name="T20" fmla="*/ 3 w 3"/>
                  <a:gd name="T21" fmla="*/ 0 h 5"/>
                  <a:gd name="T22" fmla="*/ 3 w 3"/>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5">
                    <a:moveTo>
                      <a:pt x="3" y="0"/>
                    </a:moveTo>
                    <a:lnTo>
                      <a:pt x="3" y="0"/>
                    </a:lnTo>
                    <a:lnTo>
                      <a:pt x="0" y="0"/>
                    </a:lnTo>
                    <a:lnTo>
                      <a:pt x="0" y="5"/>
                    </a:lnTo>
                    <a:lnTo>
                      <a:pt x="0" y="5"/>
                    </a:lnTo>
                    <a:lnTo>
                      <a:pt x="0" y="3"/>
                    </a:lnTo>
                    <a:lnTo>
                      <a:pt x="2" y="3"/>
                    </a:lnTo>
                    <a:lnTo>
                      <a:pt x="2" y="2"/>
                    </a:lnTo>
                    <a:lnTo>
                      <a:pt x="0" y="2"/>
                    </a:lnTo>
                    <a:lnTo>
                      <a:pt x="0"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6" name="Freeform 755"/>
              <p:cNvSpPr>
                <a:spLocks/>
              </p:cNvSpPr>
              <p:nvPr/>
            </p:nvSpPr>
            <p:spPr bwMode="auto">
              <a:xfrm>
                <a:off x="3052607" y="4079110"/>
                <a:ext cx="22418" cy="37363"/>
              </a:xfrm>
              <a:custGeom>
                <a:avLst/>
                <a:gdLst>
                  <a:gd name="T0" fmla="*/ 3 w 3"/>
                  <a:gd name="T1" fmla="*/ 5 h 5"/>
                  <a:gd name="T2" fmla="*/ 3 w 3"/>
                  <a:gd name="T3" fmla="*/ 4 h 5"/>
                  <a:gd name="T4" fmla="*/ 1 w 3"/>
                  <a:gd name="T5" fmla="*/ 4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4"/>
                    </a:lnTo>
                    <a:lnTo>
                      <a:pt x="1" y="4"/>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7" name="Freeform 756"/>
              <p:cNvSpPr>
                <a:spLocks/>
              </p:cNvSpPr>
              <p:nvPr/>
            </p:nvSpPr>
            <p:spPr bwMode="auto">
              <a:xfrm>
                <a:off x="3082497" y="4079110"/>
                <a:ext cx="29890" cy="37363"/>
              </a:xfrm>
              <a:custGeom>
                <a:avLst/>
                <a:gdLst>
                  <a:gd name="T0" fmla="*/ 4 w 4"/>
                  <a:gd name="T1" fmla="*/ 4 h 5"/>
                  <a:gd name="T2" fmla="*/ 4 w 4"/>
                  <a:gd name="T3" fmla="*/ 0 h 5"/>
                  <a:gd name="T4" fmla="*/ 3 w 4"/>
                  <a:gd name="T5" fmla="*/ 0 h 5"/>
                  <a:gd name="T6" fmla="*/ 3 w 4"/>
                  <a:gd name="T7" fmla="*/ 4 h 5"/>
                  <a:gd name="T8" fmla="*/ 1 w 4"/>
                  <a:gd name="T9" fmla="*/ 4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3" y="0"/>
                    </a:lnTo>
                    <a:lnTo>
                      <a:pt x="3" y="4"/>
                    </a:lnTo>
                    <a:lnTo>
                      <a:pt x="1" y="4"/>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8" name="Freeform 757"/>
              <p:cNvSpPr>
                <a:spLocks/>
              </p:cNvSpPr>
              <p:nvPr/>
            </p:nvSpPr>
            <p:spPr bwMode="auto">
              <a:xfrm>
                <a:off x="3119860" y="4079110"/>
                <a:ext cx="22418" cy="37363"/>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19" name="Freeform 758"/>
              <p:cNvSpPr>
                <a:spLocks/>
              </p:cNvSpPr>
              <p:nvPr/>
            </p:nvSpPr>
            <p:spPr bwMode="auto">
              <a:xfrm>
                <a:off x="3179640" y="4079110"/>
                <a:ext cx="29890" cy="37363"/>
              </a:xfrm>
              <a:custGeom>
                <a:avLst/>
                <a:gdLst>
                  <a:gd name="T0" fmla="*/ 4 w 4"/>
                  <a:gd name="T1" fmla="*/ 4 h 5"/>
                  <a:gd name="T2" fmla="*/ 4 w 4"/>
                  <a:gd name="T3" fmla="*/ 2 h 5"/>
                  <a:gd name="T4" fmla="*/ 2 w 4"/>
                  <a:gd name="T5" fmla="*/ 2 h 5"/>
                  <a:gd name="T6" fmla="*/ 2 w 4"/>
                  <a:gd name="T7" fmla="*/ 3 h 5"/>
                  <a:gd name="T8" fmla="*/ 3 w 4"/>
                  <a:gd name="T9" fmla="*/ 3 h 5"/>
                  <a:gd name="T10" fmla="*/ 3 w 4"/>
                  <a:gd name="T11" fmla="*/ 4 h 5"/>
                  <a:gd name="T12" fmla="*/ 1 w 4"/>
                  <a:gd name="T13" fmla="*/ 4 h 5"/>
                  <a:gd name="T14" fmla="*/ 1 w 4"/>
                  <a:gd name="T15" fmla="*/ 0 h 5"/>
                  <a:gd name="T16" fmla="*/ 3 w 4"/>
                  <a:gd name="T17" fmla="*/ 0 h 5"/>
                  <a:gd name="T18" fmla="*/ 3 w 4"/>
                  <a:gd name="T19" fmla="*/ 1 h 5"/>
                  <a:gd name="T20" fmla="*/ 4 w 4"/>
                  <a:gd name="T21" fmla="*/ 1 h 5"/>
                  <a:gd name="T22" fmla="*/ 4 w 4"/>
                  <a:gd name="T23" fmla="*/ 0 h 5"/>
                  <a:gd name="T24" fmla="*/ 3 w 4"/>
                  <a:gd name="T25" fmla="*/ 0 h 5"/>
                  <a:gd name="T26" fmla="*/ 3 w 4"/>
                  <a:gd name="T27" fmla="*/ 0 h 5"/>
                  <a:gd name="T28" fmla="*/ 1 w 4"/>
                  <a:gd name="T29" fmla="*/ 0 h 5"/>
                  <a:gd name="T30" fmla="*/ 1 w 4"/>
                  <a:gd name="T31" fmla="*/ 0 h 5"/>
                  <a:gd name="T32" fmla="*/ 0 w 4"/>
                  <a:gd name="T33" fmla="*/ 0 h 5"/>
                  <a:gd name="T34" fmla="*/ 0 w 4"/>
                  <a:gd name="T35" fmla="*/ 4 h 5"/>
                  <a:gd name="T36" fmla="*/ 1 w 4"/>
                  <a:gd name="T37" fmla="*/ 4 h 5"/>
                  <a:gd name="T38" fmla="*/ 1 w 4"/>
                  <a:gd name="T39" fmla="*/ 5 h 5"/>
                  <a:gd name="T40" fmla="*/ 3 w 4"/>
                  <a:gd name="T41" fmla="*/ 5 h 5"/>
                  <a:gd name="T42" fmla="*/ 3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2" y="2"/>
                    </a:lnTo>
                    <a:lnTo>
                      <a:pt x="2" y="3"/>
                    </a:lnTo>
                    <a:lnTo>
                      <a:pt x="3" y="3"/>
                    </a:lnTo>
                    <a:lnTo>
                      <a:pt x="3" y="4"/>
                    </a:lnTo>
                    <a:lnTo>
                      <a:pt x="1" y="4"/>
                    </a:lnTo>
                    <a:lnTo>
                      <a:pt x="1" y="0"/>
                    </a:lnTo>
                    <a:lnTo>
                      <a:pt x="3" y="0"/>
                    </a:lnTo>
                    <a:lnTo>
                      <a:pt x="3" y="1"/>
                    </a:lnTo>
                    <a:lnTo>
                      <a:pt x="4" y="1"/>
                    </a:ln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0" name="Freeform 759"/>
              <p:cNvSpPr>
                <a:spLocks noEditPoints="1"/>
              </p:cNvSpPr>
              <p:nvPr/>
            </p:nvSpPr>
            <p:spPr bwMode="auto">
              <a:xfrm>
                <a:off x="3246893" y="4079110"/>
                <a:ext cx="22418" cy="37363"/>
              </a:xfrm>
              <a:custGeom>
                <a:avLst/>
                <a:gdLst>
                  <a:gd name="T0" fmla="*/ 3 w 3"/>
                  <a:gd name="T1" fmla="*/ 4 h 5"/>
                  <a:gd name="T2" fmla="*/ 3 w 3"/>
                  <a:gd name="T3" fmla="*/ 0 h 5"/>
                  <a:gd name="T4" fmla="*/ 3 w 3"/>
                  <a:gd name="T5" fmla="*/ 0 h 5"/>
                  <a:gd name="T6" fmla="*/ 3 w 3"/>
                  <a:gd name="T7" fmla="*/ 0 h 5"/>
                  <a:gd name="T8" fmla="*/ 0 w 3"/>
                  <a:gd name="T9" fmla="*/ 0 h 5"/>
                  <a:gd name="T10" fmla="*/ 0 w 3"/>
                  <a:gd name="T11" fmla="*/ 0 h 5"/>
                  <a:gd name="T12" fmla="*/ 0 w 3"/>
                  <a:gd name="T13" fmla="*/ 0 h 5"/>
                  <a:gd name="T14" fmla="*/ 0 w 3"/>
                  <a:gd name="T15" fmla="*/ 4 h 5"/>
                  <a:gd name="T16" fmla="*/ 0 w 3"/>
                  <a:gd name="T17" fmla="*/ 4 h 5"/>
                  <a:gd name="T18" fmla="*/ 0 w 3"/>
                  <a:gd name="T19" fmla="*/ 5 h 5"/>
                  <a:gd name="T20" fmla="*/ 3 w 3"/>
                  <a:gd name="T21" fmla="*/ 5 h 5"/>
                  <a:gd name="T22" fmla="*/ 3 w 3"/>
                  <a:gd name="T23" fmla="*/ 4 h 5"/>
                  <a:gd name="T24" fmla="*/ 3 w 3"/>
                  <a:gd name="T25" fmla="*/ 4 h 5"/>
                  <a:gd name="T26" fmla="*/ 3 w 3"/>
                  <a:gd name="T27" fmla="*/ 4 h 5"/>
                  <a:gd name="T28" fmla="*/ 3 w 3"/>
                  <a:gd name="T29" fmla="*/ 4 h 5"/>
                  <a:gd name="T30" fmla="*/ 0 w 3"/>
                  <a:gd name="T31" fmla="*/ 4 h 5"/>
                  <a:gd name="T32" fmla="*/ 0 w 3"/>
                  <a:gd name="T33" fmla="*/ 0 h 5"/>
                  <a:gd name="T34" fmla="*/ 3 w 3"/>
                  <a:gd name="T35" fmla="*/ 0 h 5"/>
                  <a:gd name="T36" fmla="*/ 3 w 3"/>
                  <a:gd name="T37" fmla="*/ 4 h 5"/>
                  <a:gd name="T38" fmla="*/ 3 w 3"/>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4"/>
                    </a:moveTo>
                    <a:lnTo>
                      <a:pt x="3" y="0"/>
                    </a:lnTo>
                    <a:lnTo>
                      <a:pt x="3" y="0"/>
                    </a:lnTo>
                    <a:lnTo>
                      <a:pt x="3" y="0"/>
                    </a:lnTo>
                    <a:lnTo>
                      <a:pt x="0" y="0"/>
                    </a:lnTo>
                    <a:lnTo>
                      <a:pt x="0" y="0"/>
                    </a:lnTo>
                    <a:lnTo>
                      <a:pt x="0" y="0"/>
                    </a:lnTo>
                    <a:lnTo>
                      <a:pt x="0" y="4"/>
                    </a:lnTo>
                    <a:lnTo>
                      <a:pt x="0" y="4"/>
                    </a:lnTo>
                    <a:lnTo>
                      <a:pt x="0" y="5"/>
                    </a:lnTo>
                    <a:lnTo>
                      <a:pt x="3" y="5"/>
                    </a:lnTo>
                    <a:lnTo>
                      <a:pt x="3" y="4"/>
                    </a:lnTo>
                    <a:lnTo>
                      <a:pt x="3" y="4"/>
                    </a:lnTo>
                    <a:lnTo>
                      <a:pt x="3" y="4"/>
                    </a:lnTo>
                    <a:close/>
                    <a:moveTo>
                      <a:pt x="3" y="4"/>
                    </a:moveTo>
                    <a:lnTo>
                      <a:pt x="0" y="4"/>
                    </a:lnTo>
                    <a:lnTo>
                      <a:pt x="0"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1" name="Freeform 760"/>
              <p:cNvSpPr>
                <a:spLocks/>
              </p:cNvSpPr>
              <p:nvPr/>
            </p:nvSpPr>
            <p:spPr bwMode="auto">
              <a:xfrm>
                <a:off x="3276783" y="4079110"/>
                <a:ext cx="29890" cy="37363"/>
              </a:xfrm>
              <a:custGeom>
                <a:avLst/>
                <a:gdLst>
                  <a:gd name="T0" fmla="*/ 4 w 4"/>
                  <a:gd name="T1" fmla="*/ 5 h 5"/>
                  <a:gd name="T2" fmla="*/ 4 w 4"/>
                  <a:gd name="T3" fmla="*/ 4 h 5"/>
                  <a:gd name="T4" fmla="*/ 2 w 4"/>
                  <a:gd name="T5" fmla="*/ 4 h 5"/>
                  <a:gd name="T6" fmla="*/ 2 w 4"/>
                  <a:gd name="T7" fmla="*/ 3 h 5"/>
                  <a:gd name="T8" fmla="*/ 3 w 4"/>
                  <a:gd name="T9" fmla="*/ 3 h 5"/>
                  <a:gd name="T10" fmla="*/ 3 w 4"/>
                  <a:gd name="T11" fmla="*/ 3 h 5"/>
                  <a:gd name="T12" fmla="*/ 4 w 4"/>
                  <a:gd name="T13" fmla="*/ 3 h 5"/>
                  <a:gd name="T14" fmla="*/ 4 w 4"/>
                  <a:gd name="T15" fmla="*/ 2 h 5"/>
                  <a:gd name="T16" fmla="*/ 4 w 4"/>
                  <a:gd name="T17" fmla="*/ 2 h 5"/>
                  <a:gd name="T18" fmla="*/ 4 w 4"/>
                  <a:gd name="T19" fmla="*/ 0 h 5"/>
                  <a:gd name="T20" fmla="*/ 4 w 4"/>
                  <a:gd name="T21" fmla="*/ 0 h 5"/>
                  <a:gd name="T22" fmla="*/ 4 w 4"/>
                  <a:gd name="T23" fmla="*/ 0 h 5"/>
                  <a:gd name="T24" fmla="*/ 1 w 4"/>
                  <a:gd name="T25" fmla="*/ 0 h 5"/>
                  <a:gd name="T26" fmla="*/ 1 w 4"/>
                  <a:gd name="T27" fmla="*/ 0 h 5"/>
                  <a:gd name="T28" fmla="*/ 0 w 4"/>
                  <a:gd name="T29" fmla="*/ 0 h 5"/>
                  <a:gd name="T30" fmla="*/ 0 w 4"/>
                  <a:gd name="T31" fmla="*/ 1 h 5"/>
                  <a:gd name="T32" fmla="*/ 1 w 4"/>
                  <a:gd name="T33" fmla="*/ 1 h 5"/>
                  <a:gd name="T34" fmla="*/ 1 w 4"/>
                  <a:gd name="T35" fmla="*/ 0 h 5"/>
                  <a:gd name="T36" fmla="*/ 4 w 4"/>
                  <a:gd name="T37" fmla="*/ 0 h 5"/>
                  <a:gd name="T38" fmla="*/ 4 w 4"/>
                  <a:gd name="T39" fmla="*/ 2 h 5"/>
                  <a:gd name="T40" fmla="*/ 3 w 4"/>
                  <a:gd name="T41" fmla="*/ 2 h 5"/>
                  <a:gd name="T42" fmla="*/ 3 w 4"/>
                  <a:gd name="T43" fmla="*/ 3 h 5"/>
                  <a:gd name="T44" fmla="*/ 2 w 4"/>
                  <a:gd name="T45" fmla="*/ 3 h 5"/>
                  <a:gd name="T46" fmla="*/ 2 w 4"/>
                  <a:gd name="T47" fmla="*/ 3 h 5"/>
                  <a:gd name="T48" fmla="*/ 1 w 4"/>
                  <a:gd name="T49" fmla="*/ 3 h 5"/>
                  <a:gd name="T50" fmla="*/ 1 w 4"/>
                  <a:gd name="T51" fmla="*/ 4 h 5"/>
                  <a:gd name="T52" fmla="*/ 0 w 4"/>
                  <a:gd name="T53" fmla="*/ 4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4"/>
                    </a:lnTo>
                    <a:lnTo>
                      <a:pt x="2" y="4"/>
                    </a:lnTo>
                    <a:lnTo>
                      <a:pt x="2" y="3"/>
                    </a:lnTo>
                    <a:lnTo>
                      <a:pt x="3" y="3"/>
                    </a:lnTo>
                    <a:lnTo>
                      <a:pt x="3" y="3"/>
                    </a:lnTo>
                    <a:lnTo>
                      <a:pt x="4" y="3"/>
                    </a:lnTo>
                    <a:lnTo>
                      <a:pt x="4" y="2"/>
                    </a:lnTo>
                    <a:lnTo>
                      <a:pt x="4" y="2"/>
                    </a:lnTo>
                    <a:lnTo>
                      <a:pt x="4" y="0"/>
                    </a:lnTo>
                    <a:lnTo>
                      <a:pt x="4" y="0"/>
                    </a:lnTo>
                    <a:lnTo>
                      <a:pt x="4" y="0"/>
                    </a:lnTo>
                    <a:lnTo>
                      <a:pt x="1" y="0"/>
                    </a:lnTo>
                    <a:lnTo>
                      <a:pt x="1" y="0"/>
                    </a:lnTo>
                    <a:lnTo>
                      <a:pt x="0" y="0"/>
                    </a:lnTo>
                    <a:lnTo>
                      <a:pt x="0" y="1"/>
                    </a:lnTo>
                    <a:lnTo>
                      <a:pt x="1" y="1"/>
                    </a:lnTo>
                    <a:lnTo>
                      <a:pt x="1" y="0"/>
                    </a:lnTo>
                    <a:lnTo>
                      <a:pt x="4" y="0"/>
                    </a:lnTo>
                    <a:lnTo>
                      <a:pt x="4" y="2"/>
                    </a:lnTo>
                    <a:lnTo>
                      <a:pt x="3" y="2"/>
                    </a:lnTo>
                    <a:lnTo>
                      <a:pt x="3" y="3"/>
                    </a:lnTo>
                    <a:lnTo>
                      <a:pt x="2" y="3"/>
                    </a:lnTo>
                    <a:lnTo>
                      <a:pt x="2" y="3"/>
                    </a:lnTo>
                    <a:lnTo>
                      <a:pt x="1" y="3"/>
                    </a:lnTo>
                    <a:lnTo>
                      <a:pt x="1" y="4"/>
                    </a:lnTo>
                    <a:lnTo>
                      <a:pt x="0" y="4"/>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2" name="Freeform 761"/>
              <p:cNvSpPr>
                <a:spLocks noEditPoints="1"/>
              </p:cNvSpPr>
              <p:nvPr/>
            </p:nvSpPr>
            <p:spPr bwMode="auto">
              <a:xfrm>
                <a:off x="3545793" y="4079110"/>
                <a:ext cx="22418" cy="37363"/>
              </a:xfrm>
              <a:custGeom>
                <a:avLst/>
                <a:gdLst>
                  <a:gd name="T0" fmla="*/ 3 w 3"/>
                  <a:gd name="T1" fmla="*/ 3 h 5"/>
                  <a:gd name="T2" fmla="*/ 3 w 3"/>
                  <a:gd name="T3" fmla="*/ 0 h 5"/>
                  <a:gd name="T4" fmla="*/ 2 w 3"/>
                  <a:gd name="T5" fmla="*/ 0 h 5"/>
                  <a:gd name="T6" fmla="*/ 2 w 3"/>
                  <a:gd name="T7" fmla="*/ 0 h 5"/>
                  <a:gd name="T8" fmla="*/ 0 w 3"/>
                  <a:gd name="T9" fmla="*/ 0 h 5"/>
                  <a:gd name="T10" fmla="*/ 0 w 3"/>
                  <a:gd name="T11" fmla="*/ 5 h 5"/>
                  <a:gd name="T12" fmla="*/ 0 w 3"/>
                  <a:gd name="T13" fmla="*/ 5 h 5"/>
                  <a:gd name="T14" fmla="*/ 0 w 3"/>
                  <a:gd name="T15" fmla="*/ 3 h 5"/>
                  <a:gd name="T16" fmla="*/ 2 w 3"/>
                  <a:gd name="T17" fmla="*/ 3 h 5"/>
                  <a:gd name="T18" fmla="*/ 2 w 3"/>
                  <a:gd name="T19" fmla="*/ 3 h 5"/>
                  <a:gd name="T20" fmla="*/ 3 w 3"/>
                  <a:gd name="T21" fmla="*/ 3 h 5"/>
                  <a:gd name="T22" fmla="*/ 3 w 3"/>
                  <a:gd name="T23" fmla="*/ 3 h 5"/>
                  <a:gd name="T24" fmla="*/ 2 w 3"/>
                  <a:gd name="T25" fmla="*/ 3 h 5"/>
                  <a:gd name="T26" fmla="*/ 0 w 3"/>
                  <a:gd name="T27" fmla="*/ 3 h 5"/>
                  <a:gd name="T28" fmla="*/ 0 w 3"/>
                  <a:gd name="T29" fmla="*/ 0 h 5"/>
                  <a:gd name="T30" fmla="*/ 2 w 3"/>
                  <a:gd name="T31" fmla="*/ 0 h 5"/>
                  <a:gd name="T32" fmla="*/ 2 w 3"/>
                  <a:gd name="T33" fmla="*/ 3 h 5"/>
                  <a:gd name="T34" fmla="*/ 2 w 3"/>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3"/>
                    </a:moveTo>
                    <a:lnTo>
                      <a:pt x="3" y="0"/>
                    </a:lnTo>
                    <a:lnTo>
                      <a:pt x="2" y="0"/>
                    </a:lnTo>
                    <a:lnTo>
                      <a:pt x="2" y="0"/>
                    </a:lnTo>
                    <a:lnTo>
                      <a:pt x="0" y="0"/>
                    </a:lnTo>
                    <a:lnTo>
                      <a:pt x="0" y="5"/>
                    </a:lnTo>
                    <a:lnTo>
                      <a:pt x="0" y="5"/>
                    </a:lnTo>
                    <a:lnTo>
                      <a:pt x="0" y="3"/>
                    </a:lnTo>
                    <a:lnTo>
                      <a:pt x="2" y="3"/>
                    </a:lnTo>
                    <a:lnTo>
                      <a:pt x="2" y="3"/>
                    </a:lnTo>
                    <a:lnTo>
                      <a:pt x="3" y="3"/>
                    </a:lnTo>
                    <a:lnTo>
                      <a:pt x="3" y="3"/>
                    </a:lnTo>
                    <a:close/>
                    <a:moveTo>
                      <a:pt x="2" y="3"/>
                    </a:moveTo>
                    <a:lnTo>
                      <a:pt x="0" y="3"/>
                    </a:lnTo>
                    <a:lnTo>
                      <a:pt x="0" y="0"/>
                    </a:lnTo>
                    <a:lnTo>
                      <a:pt x="2" y="0"/>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3" name="Freeform 762"/>
              <p:cNvSpPr>
                <a:spLocks noEditPoints="1"/>
              </p:cNvSpPr>
              <p:nvPr/>
            </p:nvSpPr>
            <p:spPr bwMode="auto">
              <a:xfrm>
                <a:off x="3575683" y="4079110"/>
                <a:ext cx="29890" cy="37363"/>
              </a:xfrm>
              <a:custGeom>
                <a:avLst/>
                <a:gdLst>
                  <a:gd name="T0" fmla="*/ 4 w 4"/>
                  <a:gd name="T1" fmla="*/ 3 h 5"/>
                  <a:gd name="T2" fmla="*/ 4 w 4"/>
                  <a:gd name="T3" fmla="*/ 0 h 5"/>
                  <a:gd name="T4" fmla="*/ 4 w 4"/>
                  <a:gd name="T5" fmla="*/ 0 h 5"/>
                  <a:gd name="T6" fmla="*/ 4 w 4"/>
                  <a:gd name="T7" fmla="*/ 0 h 5"/>
                  <a:gd name="T8" fmla="*/ 0 w 4"/>
                  <a:gd name="T9" fmla="*/ 0 h 5"/>
                  <a:gd name="T10" fmla="*/ 0 w 4"/>
                  <a:gd name="T11" fmla="*/ 5 h 5"/>
                  <a:gd name="T12" fmla="*/ 1 w 4"/>
                  <a:gd name="T13" fmla="*/ 5 h 5"/>
                  <a:gd name="T14" fmla="*/ 1 w 4"/>
                  <a:gd name="T15" fmla="*/ 3 h 5"/>
                  <a:gd name="T16" fmla="*/ 4 w 4"/>
                  <a:gd name="T17" fmla="*/ 3 h 5"/>
                  <a:gd name="T18" fmla="*/ 4 w 4"/>
                  <a:gd name="T19" fmla="*/ 3 h 5"/>
                  <a:gd name="T20" fmla="*/ 4 w 4"/>
                  <a:gd name="T21" fmla="*/ 3 h 5"/>
                  <a:gd name="T22" fmla="*/ 4 w 4"/>
                  <a:gd name="T23" fmla="*/ 3 h 5"/>
                  <a:gd name="T24" fmla="*/ 4 w 4"/>
                  <a:gd name="T25" fmla="*/ 3 h 5"/>
                  <a:gd name="T26" fmla="*/ 1 w 4"/>
                  <a:gd name="T27" fmla="*/ 3 h 5"/>
                  <a:gd name="T28" fmla="*/ 1 w 4"/>
                  <a:gd name="T29" fmla="*/ 0 h 5"/>
                  <a:gd name="T30" fmla="*/ 4 w 4"/>
                  <a:gd name="T31" fmla="*/ 0 h 5"/>
                  <a:gd name="T32" fmla="*/ 4 w 4"/>
                  <a:gd name="T33" fmla="*/ 3 h 5"/>
                  <a:gd name="T34" fmla="*/ 4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0"/>
                    </a:lnTo>
                    <a:lnTo>
                      <a:pt x="4" y="0"/>
                    </a:lnTo>
                    <a:lnTo>
                      <a:pt x="4" y="0"/>
                    </a:lnTo>
                    <a:lnTo>
                      <a:pt x="0" y="0"/>
                    </a:lnTo>
                    <a:lnTo>
                      <a:pt x="0" y="5"/>
                    </a:lnTo>
                    <a:lnTo>
                      <a:pt x="1" y="5"/>
                    </a:lnTo>
                    <a:lnTo>
                      <a:pt x="1" y="3"/>
                    </a:lnTo>
                    <a:lnTo>
                      <a:pt x="4" y="3"/>
                    </a:lnTo>
                    <a:lnTo>
                      <a:pt x="4" y="3"/>
                    </a:lnTo>
                    <a:lnTo>
                      <a:pt x="4" y="3"/>
                    </a:lnTo>
                    <a:lnTo>
                      <a:pt x="4" y="3"/>
                    </a:lnTo>
                    <a:close/>
                    <a:moveTo>
                      <a:pt x="4" y="3"/>
                    </a:moveTo>
                    <a:lnTo>
                      <a:pt x="1" y="3"/>
                    </a:lnTo>
                    <a:lnTo>
                      <a:pt x="1" y="0"/>
                    </a:lnTo>
                    <a:lnTo>
                      <a:pt x="4" y="0"/>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4" name="Freeform 763"/>
              <p:cNvSpPr>
                <a:spLocks/>
              </p:cNvSpPr>
              <p:nvPr/>
            </p:nvSpPr>
            <p:spPr bwMode="auto">
              <a:xfrm>
                <a:off x="3613046" y="4079110"/>
                <a:ext cx="44835" cy="37363"/>
              </a:xfrm>
              <a:custGeom>
                <a:avLst/>
                <a:gdLst>
                  <a:gd name="T0" fmla="*/ 6 w 6"/>
                  <a:gd name="T1" fmla="*/ 5 h 5"/>
                  <a:gd name="T2" fmla="*/ 6 w 6"/>
                  <a:gd name="T3" fmla="*/ 0 h 5"/>
                  <a:gd name="T4" fmla="*/ 5 w 6"/>
                  <a:gd name="T5" fmla="*/ 0 h 5"/>
                  <a:gd name="T6" fmla="*/ 5 w 6"/>
                  <a:gd name="T7" fmla="*/ 0 h 5"/>
                  <a:gd name="T8" fmla="*/ 4 w 6"/>
                  <a:gd name="T9" fmla="*/ 0 h 5"/>
                  <a:gd name="T10" fmla="*/ 4 w 6"/>
                  <a:gd name="T11" fmla="*/ 1 h 5"/>
                  <a:gd name="T12" fmla="*/ 4 w 6"/>
                  <a:gd name="T13" fmla="*/ 1 h 5"/>
                  <a:gd name="T14" fmla="*/ 4 w 6"/>
                  <a:gd name="T15" fmla="*/ 2 h 5"/>
                  <a:gd name="T16" fmla="*/ 3 w 6"/>
                  <a:gd name="T17" fmla="*/ 2 h 5"/>
                  <a:gd name="T18" fmla="*/ 3 w 6"/>
                  <a:gd name="T19" fmla="*/ 1 h 5"/>
                  <a:gd name="T20" fmla="*/ 2 w 6"/>
                  <a:gd name="T21" fmla="*/ 1 h 5"/>
                  <a:gd name="T22" fmla="*/ 2 w 6"/>
                  <a:gd name="T23" fmla="*/ 0 h 5"/>
                  <a:gd name="T24" fmla="*/ 2 w 6"/>
                  <a:gd name="T25" fmla="*/ 0 h 5"/>
                  <a:gd name="T26" fmla="*/ 2 w 6"/>
                  <a:gd name="T27" fmla="*/ 0 h 5"/>
                  <a:gd name="T28" fmla="*/ 0 w 6"/>
                  <a:gd name="T29" fmla="*/ 0 h 5"/>
                  <a:gd name="T30" fmla="*/ 0 w 6"/>
                  <a:gd name="T31" fmla="*/ 5 h 5"/>
                  <a:gd name="T32" fmla="*/ 2 w 6"/>
                  <a:gd name="T33" fmla="*/ 5 h 5"/>
                  <a:gd name="T34" fmla="*/ 2 w 6"/>
                  <a:gd name="T35" fmla="*/ 1 h 5"/>
                  <a:gd name="T36" fmla="*/ 2 w 6"/>
                  <a:gd name="T37" fmla="*/ 1 h 5"/>
                  <a:gd name="T38" fmla="*/ 2 w 6"/>
                  <a:gd name="T39" fmla="*/ 2 h 5"/>
                  <a:gd name="T40" fmla="*/ 3 w 6"/>
                  <a:gd name="T41" fmla="*/ 2 h 5"/>
                  <a:gd name="T42" fmla="*/ 3 w 6"/>
                  <a:gd name="T43" fmla="*/ 3 h 5"/>
                  <a:gd name="T44" fmla="*/ 4 w 6"/>
                  <a:gd name="T45" fmla="*/ 3 h 5"/>
                  <a:gd name="T46" fmla="*/ 4 w 6"/>
                  <a:gd name="T47" fmla="*/ 2 h 5"/>
                  <a:gd name="T48" fmla="*/ 4 w 6"/>
                  <a:gd name="T49" fmla="*/ 2 h 5"/>
                  <a:gd name="T50" fmla="*/ 4 w 6"/>
                  <a:gd name="T51" fmla="*/ 1 h 5"/>
                  <a:gd name="T52" fmla="*/ 5 w 6"/>
                  <a:gd name="T53" fmla="*/ 1 h 5"/>
                  <a:gd name="T54" fmla="*/ 5 w 6"/>
                  <a:gd name="T55" fmla="*/ 5 h 5"/>
                  <a:gd name="T56" fmla="*/ 6 w 6"/>
                  <a:gd name="T57" fmla="*/ 5 h 5"/>
                  <a:gd name="T58" fmla="*/ 6 w 6"/>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5">
                    <a:moveTo>
                      <a:pt x="6" y="5"/>
                    </a:moveTo>
                    <a:lnTo>
                      <a:pt x="6" y="0"/>
                    </a:lnTo>
                    <a:lnTo>
                      <a:pt x="5" y="0"/>
                    </a:lnTo>
                    <a:lnTo>
                      <a:pt x="5" y="0"/>
                    </a:lnTo>
                    <a:lnTo>
                      <a:pt x="4" y="0"/>
                    </a:lnTo>
                    <a:lnTo>
                      <a:pt x="4" y="1"/>
                    </a:lnTo>
                    <a:lnTo>
                      <a:pt x="4" y="1"/>
                    </a:lnTo>
                    <a:lnTo>
                      <a:pt x="4" y="2"/>
                    </a:lnTo>
                    <a:lnTo>
                      <a:pt x="3" y="2"/>
                    </a:lnTo>
                    <a:lnTo>
                      <a:pt x="3" y="1"/>
                    </a:lnTo>
                    <a:lnTo>
                      <a:pt x="2" y="1"/>
                    </a:lnTo>
                    <a:lnTo>
                      <a:pt x="2" y="0"/>
                    </a:lnTo>
                    <a:lnTo>
                      <a:pt x="2" y="0"/>
                    </a:lnTo>
                    <a:lnTo>
                      <a:pt x="2" y="0"/>
                    </a:lnTo>
                    <a:lnTo>
                      <a:pt x="0" y="0"/>
                    </a:lnTo>
                    <a:lnTo>
                      <a:pt x="0" y="5"/>
                    </a:lnTo>
                    <a:lnTo>
                      <a:pt x="2" y="5"/>
                    </a:lnTo>
                    <a:lnTo>
                      <a:pt x="2" y="1"/>
                    </a:lnTo>
                    <a:lnTo>
                      <a:pt x="2" y="1"/>
                    </a:lnTo>
                    <a:lnTo>
                      <a:pt x="2" y="2"/>
                    </a:lnTo>
                    <a:lnTo>
                      <a:pt x="3" y="2"/>
                    </a:lnTo>
                    <a:lnTo>
                      <a:pt x="3" y="3"/>
                    </a:lnTo>
                    <a:lnTo>
                      <a:pt x="4" y="3"/>
                    </a:lnTo>
                    <a:lnTo>
                      <a:pt x="4" y="2"/>
                    </a:lnTo>
                    <a:lnTo>
                      <a:pt x="4" y="2"/>
                    </a:lnTo>
                    <a:lnTo>
                      <a:pt x="4" y="1"/>
                    </a:lnTo>
                    <a:lnTo>
                      <a:pt x="5" y="1"/>
                    </a:lnTo>
                    <a:lnTo>
                      <a:pt x="5" y="5"/>
                    </a:lnTo>
                    <a:lnTo>
                      <a:pt x="6" y="5"/>
                    </a:lnTo>
                    <a:lnTo>
                      <a:pt x="6"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5" name="Freeform 764"/>
              <p:cNvSpPr>
                <a:spLocks/>
              </p:cNvSpPr>
              <p:nvPr/>
            </p:nvSpPr>
            <p:spPr bwMode="auto">
              <a:xfrm>
                <a:off x="4711506" y="4004384"/>
                <a:ext cx="29890" cy="44835"/>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6" name="Freeform 765"/>
              <p:cNvSpPr>
                <a:spLocks/>
              </p:cNvSpPr>
              <p:nvPr/>
            </p:nvSpPr>
            <p:spPr bwMode="auto">
              <a:xfrm>
                <a:off x="4748869" y="4004384"/>
                <a:ext cx="29890" cy="44835"/>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7" name="Freeform 766"/>
              <p:cNvSpPr>
                <a:spLocks/>
              </p:cNvSpPr>
              <p:nvPr/>
            </p:nvSpPr>
            <p:spPr bwMode="auto">
              <a:xfrm>
                <a:off x="4808649" y="4004384"/>
                <a:ext cx="37363" cy="44835"/>
              </a:xfrm>
              <a:custGeom>
                <a:avLst/>
                <a:gdLst>
                  <a:gd name="T0" fmla="*/ 5 w 5"/>
                  <a:gd name="T1" fmla="*/ 5 h 6"/>
                  <a:gd name="T2" fmla="*/ 5 w 5"/>
                  <a:gd name="T3" fmla="*/ 3 h 6"/>
                  <a:gd name="T4" fmla="*/ 4 w 5"/>
                  <a:gd name="T5" fmla="*/ 3 h 6"/>
                  <a:gd name="T6" fmla="*/ 4 w 5"/>
                  <a:gd name="T7" fmla="*/ 3 h 6"/>
                  <a:gd name="T8" fmla="*/ 2 w 5"/>
                  <a:gd name="T9" fmla="*/ 3 h 6"/>
                  <a:gd name="T10" fmla="*/ 2 w 5"/>
                  <a:gd name="T11" fmla="*/ 1 h 6"/>
                  <a:gd name="T12" fmla="*/ 4 w 5"/>
                  <a:gd name="T13" fmla="*/ 1 h 6"/>
                  <a:gd name="T14" fmla="*/ 4 w 5"/>
                  <a:gd name="T15" fmla="*/ 2 h 6"/>
                  <a:gd name="T16" fmla="*/ 5 w 5"/>
                  <a:gd name="T17" fmla="*/ 2 h 6"/>
                  <a:gd name="T18" fmla="*/ 5 w 5"/>
                  <a:gd name="T19" fmla="*/ 1 h 6"/>
                  <a:gd name="T20" fmla="*/ 4 w 5"/>
                  <a:gd name="T21" fmla="*/ 1 h 6"/>
                  <a:gd name="T22" fmla="*/ 4 w 5"/>
                  <a:gd name="T23" fmla="*/ 0 h 6"/>
                  <a:gd name="T24" fmla="*/ 2 w 5"/>
                  <a:gd name="T25" fmla="*/ 0 h 6"/>
                  <a:gd name="T26" fmla="*/ 2 w 5"/>
                  <a:gd name="T27" fmla="*/ 1 h 6"/>
                  <a:gd name="T28" fmla="*/ 0 w 5"/>
                  <a:gd name="T29" fmla="*/ 1 h 6"/>
                  <a:gd name="T30" fmla="*/ 0 w 5"/>
                  <a:gd name="T31" fmla="*/ 3 h 6"/>
                  <a:gd name="T32" fmla="*/ 2 w 5"/>
                  <a:gd name="T33" fmla="*/ 3 h 6"/>
                  <a:gd name="T34" fmla="*/ 2 w 5"/>
                  <a:gd name="T35" fmla="*/ 3 h 6"/>
                  <a:gd name="T36" fmla="*/ 4 w 5"/>
                  <a:gd name="T37" fmla="*/ 3 h 6"/>
                  <a:gd name="T38" fmla="*/ 4 w 5"/>
                  <a:gd name="T39" fmla="*/ 5 h 6"/>
                  <a:gd name="T40" fmla="*/ 2 w 5"/>
                  <a:gd name="T41" fmla="*/ 5 h 6"/>
                  <a:gd name="T42" fmla="*/ 2 w 5"/>
                  <a:gd name="T43" fmla="*/ 4 h 6"/>
                  <a:gd name="T44" fmla="*/ 0 w 5"/>
                  <a:gd name="T45" fmla="*/ 4 h 6"/>
                  <a:gd name="T46" fmla="*/ 0 w 5"/>
                  <a:gd name="T47" fmla="*/ 5 h 6"/>
                  <a:gd name="T48" fmla="*/ 2 w 5"/>
                  <a:gd name="T49" fmla="*/ 5 h 6"/>
                  <a:gd name="T50" fmla="*/ 2 w 5"/>
                  <a:gd name="T51" fmla="*/ 6 h 6"/>
                  <a:gd name="T52" fmla="*/ 4 w 5"/>
                  <a:gd name="T53" fmla="*/ 6 h 6"/>
                  <a:gd name="T54" fmla="*/ 4 w 5"/>
                  <a:gd name="T55" fmla="*/ 5 h 6"/>
                  <a:gd name="T56" fmla="*/ 5 w 5"/>
                  <a:gd name="T57" fmla="*/ 5 h 6"/>
                  <a:gd name="T58" fmla="*/ 5 w 5"/>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6">
                    <a:moveTo>
                      <a:pt x="5" y="5"/>
                    </a:moveTo>
                    <a:lnTo>
                      <a:pt x="5" y="3"/>
                    </a:lnTo>
                    <a:lnTo>
                      <a:pt x="4" y="3"/>
                    </a:lnTo>
                    <a:lnTo>
                      <a:pt x="4" y="3"/>
                    </a:lnTo>
                    <a:lnTo>
                      <a:pt x="2" y="3"/>
                    </a:lnTo>
                    <a:lnTo>
                      <a:pt x="2" y="1"/>
                    </a:lnTo>
                    <a:lnTo>
                      <a:pt x="4" y="1"/>
                    </a:lnTo>
                    <a:lnTo>
                      <a:pt x="4" y="2"/>
                    </a:lnTo>
                    <a:lnTo>
                      <a:pt x="5" y="2"/>
                    </a:lnTo>
                    <a:lnTo>
                      <a:pt x="5" y="1"/>
                    </a:lnTo>
                    <a:lnTo>
                      <a:pt x="4" y="1"/>
                    </a:lnTo>
                    <a:lnTo>
                      <a:pt x="4" y="0"/>
                    </a:lnTo>
                    <a:lnTo>
                      <a:pt x="2" y="0"/>
                    </a:lnTo>
                    <a:lnTo>
                      <a:pt x="2" y="1"/>
                    </a:lnTo>
                    <a:lnTo>
                      <a:pt x="0" y="1"/>
                    </a:lnTo>
                    <a:lnTo>
                      <a:pt x="0" y="3"/>
                    </a:lnTo>
                    <a:lnTo>
                      <a:pt x="2" y="3"/>
                    </a:lnTo>
                    <a:lnTo>
                      <a:pt x="2" y="3"/>
                    </a:lnTo>
                    <a:lnTo>
                      <a:pt x="4" y="3"/>
                    </a:lnTo>
                    <a:lnTo>
                      <a:pt x="4" y="5"/>
                    </a:lnTo>
                    <a:lnTo>
                      <a:pt x="2" y="5"/>
                    </a:lnTo>
                    <a:lnTo>
                      <a:pt x="2" y="4"/>
                    </a:lnTo>
                    <a:lnTo>
                      <a:pt x="0" y="4"/>
                    </a:lnTo>
                    <a:lnTo>
                      <a:pt x="0" y="5"/>
                    </a:lnTo>
                    <a:lnTo>
                      <a:pt x="2" y="5"/>
                    </a:lnTo>
                    <a:lnTo>
                      <a:pt x="2" y="6"/>
                    </a:lnTo>
                    <a:lnTo>
                      <a:pt x="4" y="6"/>
                    </a:lnTo>
                    <a:lnTo>
                      <a:pt x="4"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8" name="Freeform 767"/>
              <p:cNvSpPr>
                <a:spLocks noEditPoints="1"/>
              </p:cNvSpPr>
              <p:nvPr/>
            </p:nvSpPr>
            <p:spPr bwMode="auto">
              <a:xfrm>
                <a:off x="4853484" y="4004384"/>
                <a:ext cx="29890" cy="44835"/>
              </a:xfrm>
              <a:custGeom>
                <a:avLst/>
                <a:gdLst>
                  <a:gd name="T0" fmla="*/ 4 w 4"/>
                  <a:gd name="T1" fmla="*/ 3 h 6"/>
                  <a:gd name="T2" fmla="*/ 4 w 4"/>
                  <a:gd name="T3" fmla="*/ 1 h 6"/>
                  <a:gd name="T4" fmla="*/ 3 w 4"/>
                  <a:gd name="T5" fmla="*/ 1 h 6"/>
                  <a:gd name="T6" fmla="*/ 3 w 4"/>
                  <a:gd name="T7" fmla="*/ 0 h 6"/>
                  <a:gd name="T8" fmla="*/ 0 w 4"/>
                  <a:gd name="T9" fmla="*/ 0 h 6"/>
                  <a:gd name="T10" fmla="*/ 0 w 4"/>
                  <a:gd name="T11" fmla="*/ 6 h 6"/>
                  <a:gd name="T12" fmla="*/ 0 w 4"/>
                  <a:gd name="T13" fmla="*/ 6 h 6"/>
                  <a:gd name="T14" fmla="*/ 0 w 4"/>
                  <a:gd name="T15" fmla="*/ 4 h 6"/>
                  <a:gd name="T16" fmla="*/ 3 w 4"/>
                  <a:gd name="T17" fmla="*/ 4 h 6"/>
                  <a:gd name="T18" fmla="*/ 3 w 4"/>
                  <a:gd name="T19" fmla="*/ 3 h 6"/>
                  <a:gd name="T20" fmla="*/ 4 w 4"/>
                  <a:gd name="T21" fmla="*/ 3 h 6"/>
                  <a:gd name="T22" fmla="*/ 4 w 4"/>
                  <a:gd name="T23" fmla="*/ 3 h 6"/>
                  <a:gd name="T24" fmla="*/ 3 w 4"/>
                  <a:gd name="T25" fmla="*/ 3 h 6"/>
                  <a:gd name="T26" fmla="*/ 0 w 4"/>
                  <a:gd name="T27" fmla="*/ 3 h 6"/>
                  <a:gd name="T28" fmla="*/ 0 w 4"/>
                  <a:gd name="T29" fmla="*/ 1 h 6"/>
                  <a:gd name="T30" fmla="*/ 3 w 4"/>
                  <a:gd name="T31" fmla="*/ 1 h 6"/>
                  <a:gd name="T32" fmla="*/ 3 w 4"/>
                  <a:gd name="T33" fmla="*/ 3 h 6"/>
                  <a:gd name="T34" fmla="*/ 3 w 4"/>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3"/>
                    </a:moveTo>
                    <a:lnTo>
                      <a:pt x="4" y="1"/>
                    </a:lnTo>
                    <a:lnTo>
                      <a:pt x="3" y="1"/>
                    </a:lnTo>
                    <a:lnTo>
                      <a:pt x="3" y="0"/>
                    </a:lnTo>
                    <a:lnTo>
                      <a:pt x="0" y="0"/>
                    </a:lnTo>
                    <a:lnTo>
                      <a:pt x="0" y="6"/>
                    </a:lnTo>
                    <a:lnTo>
                      <a:pt x="0" y="6"/>
                    </a:lnTo>
                    <a:lnTo>
                      <a:pt x="0" y="4"/>
                    </a:lnTo>
                    <a:lnTo>
                      <a:pt x="3" y="4"/>
                    </a:lnTo>
                    <a:lnTo>
                      <a:pt x="3" y="3"/>
                    </a:lnTo>
                    <a:lnTo>
                      <a:pt x="4" y="3"/>
                    </a:lnTo>
                    <a:lnTo>
                      <a:pt x="4" y="3"/>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29" name="Freeform 768"/>
              <p:cNvSpPr>
                <a:spLocks noEditPoints="1"/>
              </p:cNvSpPr>
              <p:nvPr/>
            </p:nvSpPr>
            <p:spPr bwMode="auto">
              <a:xfrm>
                <a:off x="4890847" y="4004384"/>
                <a:ext cx="22418" cy="44835"/>
              </a:xfrm>
              <a:custGeom>
                <a:avLst/>
                <a:gdLst>
                  <a:gd name="T0" fmla="*/ 3 w 3"/>
                  <a:gd name="T1" fmla="*/ 6 h 6"/>
                  <a:gd name="T2" fmla="*/ 3 w 3"/>
                  <a:gd name="T3" fmla="*/ 4 h 6"/>
                  <a:gd name="T4" fmla="*/ 3 w 3"/>
                  <a:gd name="T5" fmla="*/ 4 h 6"/>
                  <a:gd name="T6" fmla="*/ 3 w 3"/>
                  <a:gd name="T7" fmla="*/ 3 h 6"/>
                  <a:gd name="T8" fmla="*/ 3 w 3"/>
                  <a:gd name="T9" fmla="*/ 3 h 6"/>
                  <a:gd name="T10" fmla="*/ 3 w 3"/>
                  <a:gd name="T11" fmla="*/ 1 h 6"/>
                  <a:gd name="T12" fmla="*/ 3 w 3"/>
                  <a:gd name="T13" fmla="*/ 1 h 6"/>
                  <a:gd name="T14" fmla="*/ 3 w 3"/>
                  <a:gd name="T15" fmla="*/ 0 h 6"/>
                  <a:gd name="T16" fmla="*/ 0 w 3"/>
                  <a:gd name="T17" fmla="*/ 0 h 6"/>
                  <a:gd name="T18" fmla="*/ 0 w 3"/>
                  <a:gd name="T19" fmla="*/ 6 h 6"/>
                  <a:gd name="T20" fmla="*/ 0 w 3"/>
                  <a:gd name="T21" fmla="*/ 6 h 6"/>
                  <a:gd name="T22" fmla="*/ 0 w 3"/>
                  <a:gd name="T23" fmla="*/ 3 h 6"/>
                  <a:gd name="T24" fmla="*/ 2 w 3"/>
                  <a:gd name="T25" fmla="*/ 3 h 6"/>
                  <a:gd name="T26" fmla="*/ 2 w 3"/>
                  <a:gd name="T27" fmla="*/ 4 h 6"/>
                  <a:gd name="T28" fmla="*/ 3 w 3"/>
                  <a:gd name="T29" fmla="*/ 4 h 6"/>
                  <a:gd name="T30" fmla="*/ 3 w 3"/>
                  <a:gd name="T31" fmla="*/ 6 h 6"/>
                  <a:gd name="T32" fmla="*/ 3 w 3"/>
                  <a:gd name="T33" fmla="*/ 6 h 6"/>
                  <a:gd name="T34" fmla="*/ 3 w 3"/>
                  <a:gd name="T35" fmla="*/ 6 h 6"/>
                  <a:gd name="T36" fmla="*/ 3 w 3"/>
                  <a:gd name="T37" fmla="*/ 3 h 6"/>
                  <a:gd name="T38" fmla="*/ 0 w 3"/>
                  <a:gd name="T39" fmla="*/ 3 h 6"/>
                  <a:gd name="T40" fmla="*/ 0 w 3"/>
                  <a:gd name="T41" fmla="*/ 1 h 6"/>
                  <a:gd name="T42" fmla="*/ 3 w 3"/>
                  <a:gd name="T43" fmla="*/ 1 h 6"/>
                  <a:gd name="T44" fmla="*/ 3 w 3"/>
                  <a:gd name="T45" fmla="*/ 3 h 6"/>
                  <a:gd name="T46" fmla="*/ 3 w 3"/>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6"/>
                    </a:moveTo>
                    <a:lnTo>
                      <a:pt x="3" y="4"/>
                    </a:lnTo>
                    <a:lnTo>
                      <a:pt x="3" y="4"/>
                    </a:lnTo>
                    <a:lnTo>
                      <a:pt x="3" y="3"/>
                    </a:lnTo>
                    <a:lnTo>
                      <a:pt x="3" y="3"/>
                    </a:lnTo>
                    <a:lnTo>
                      <a:pt x="3" y="1"/>
                    </a:lnTo>
                    <a:lnTo>
                      <a:pt x="3" y="1"/>
                    </a:lnTo>
                    <a:lnTo>
                      <a:pt x="3" y="0"/>
                    </a:lnTo>
                    <a:lnTo>
                      <a:pt x="0" y="0"/>
                    </a:lnTo>
                    <a:lnTo>
                      <a:pt x="0" y="6"/>
                    </a:lnTo>
                    <a:lnTo>
                      <a:pt x="0" y="6"/>
                    </a:lnTo>
                    <a:lnTo>
                      <a:pt x="0" y="3"/>
                    </a:lnTo>
                    <a:lnTo>
                      <a:pt x="2" y="3"/>
                    </a:lnTo>
                    <a:lnTo>
                      <a:pt x="2" y="4"/>
                    </a:lnTo>
                    <a:lnTo>
                      <a:pt x="3" y="4"/>
                    </a:lnTo>
                    <a:lnTo>
                      <a:pt x="3" y="6"/>
                    </a:lnTo>
                    <a:lnTo>
                      <a:pt x="3" y="6"/>
                    </a:lnTo>
                    <a:lnTo>
                      <a:pt x="3" y="6"/>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0" name="Freeform 769"/>
              <p:cNvSpPr>
                <a:spLocks noEditPoints="1"/>
              </p:cNvSpPr>
              <p:nvPr/>
            </p:nvSpPr>
            <p:spPr bwMode="auto">
              <a:xfrm>
                <a:off x="4928210" y="4004384"/>
                <a:ext cx="29890" cy="44835"/>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1 w 4"/>
                  <a:gd name="T13" fmla="*/ 0 h 6"/>
                  <a:gd name="T14" fmla="*/ 1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1 w 4"/>
                  <a:gd name="T39" fmla="*/ 3 h 6"/>
                  <a:gd name="T40" fmla="*/ 1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1" y="0"/>
                    </a:lnTo>
                    <a:lnTo>
                      <a:pt x="1" y="2"/>
                    </a:lnTo>
                    <a:lnTo>
                      <a:pt x="1" y="2"/>
                    </a:lnTo>
                    <a:lnTo>
                      <a:pt x="1" y="3"/>
                    </a:lnTo>
                    <a:lnTo>
                      <a:pt x="0" y="3"/>
                    </a:lnTo>
                    <a:lnTo>
                      <a:pt x="0" y="6"/>
                    </a:lnTo>
                    <a:lnTo>
                      <a:pt x="1" y="6"/>
                    </a:lnTo>
                    <a:lnTo>
                      <a:pt x="1" y="4"/>
                    </a:lnTo>
                    <a:lnTo>
                      <a:pt x="3" y="4"/>
                    </a:lnTo>
                    <a:lnTo>
                      <a:pt x="3" y="6"/>
                    </a:lnTo>
                    <a:lnTo>
                      <a:pt x="4" y="6"/>
                    </a:lnTo>
                    <a:lnTo>
                      <a:pt x="4" y="6"/>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1" name="Freeform 770"/>
              <p:cNvSpPr>
                <a:spLocks/>
              </p:cNvSpPr>
              <p:nvPr/>
            </p:nvSpPr>
            <p:spPr bwMode="auto">
              <a:xfrm>
                <a:off x="4965572" y="4004384"/>
                <a:ext cx="29890" cy="44835"/>
              </a:xfrm>
              <a:custGeom>
                <a:avLst/>
                <a:gdLst>
                  <a:gd name="T0" fmla="*/ 4 w 4"/>
                  <a:gd name="T1" fmla="*/ 2 h 6"/>
                  <a:gd name="T2" fmla="*/ 4 w 4"/>
                  <a:gd name="T3" fmla="*/ 0 h 6"/>
                  <a:gd name="T4" fmla="*/ 3 w 4"/>
                  <a:gd name="T5" fmla="*/ 0 h 6"/>
                  <a:gd name="T6" fmla="*/ 3 w 4"/>
                  <a:gd name="T7" fmla="*/ 2 h 6"/>
                  <a:gd name="T8" fmla="*/ 2 w 4"/>
                  <a:gd name="T9" fmla="*/ 2 h 6"/>
                  <a:gd name="T10" fmla="*/ 2 w 4"/>
                  <a:gd name="T11" fmla="*/ 3 h 6"/>
                  <a:gd name="T12" fmla="*/ 1 w 4"/>
                  <a:gd name="T13" fmla="*/ 3 h 6"/>
                  <a:gd name="T14" fmla="*/ 1 w 4"/>
                  <a:gd name="T15" fmla="*/ 2 h 6"/>
                  <a:gd name="T16" fmla="*/ 1 w 4"/>
                  <a:gd name="T17" fmla="*/ 2 h 6"/>
                  <a:gd name="T18" fmla="*/ 1 w 4"/>
                  <a:gd name="T19" fmla="*/ 0 h 6"/>
                  <a:gd name="T20" fmla="*/ 0 w 4"/>
                  <a:gd name="T21" fmla="*/ 0 h 6"/>
                  <a:gd name="T22" fmla="*/ 0 w 4"/>
                  <a:gd name="T23" fmla="*/ 2 h 6"/>
                  <a:gd name="T24" fmla="*/ 1 w 4"/>
                  <a:gd name="T25" fmla="*/ 2 h 6"/>
                  <a:gd name="T26" fmla="*/ 1 w 4"/>
                  <a:gd name="T27" fmla="*/ 3 h 6"/>
                  <a:gd name="T28" fmla="*/ 1 w 4"/>
                  <a:gd name="T29" fmla="*/ 3 h 6"/>
                  <a:gd name="T30" fmla="*/ 1 w 4"/>
                  <a:gd name="T31" fmla="*/ 6 h 6"/>
                  <a:gd name="T32" fmla="*/ 2 w 4"/>
                  <a:gd name="T33" fmla="*/ 6 h 6"/>
                  <a:gd name="T34" fmla="*/ 2 w 4"/>
                  <a:gd name="T35" fmla="*/ 3 h 6"/>
                  <a:gd name="T36" fmla="*/ 3 w 4"/>
                  <a:gd name="T37" fmla="*/ 3 h 6"/>
                  <a:gd name="T38" fmla="*/ 3 w 4"/>
                  <a:gd name="T39" fmla="*/ 2 h 6"/>
                  <a:gd name="T40" fmla="*/ 4 w 4"/>
                  <a:gd name="T41" fmla="*/ 2 h 6"/>
                  <a:gd name="T42" fmla="*/ 4 w 4"/>
                  <a:gd name="T43"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2"/>
                    </a:moveTo>
                    <a:lnTo>
                      <a:pt x="4" y="0"/>
                    </a:lnTo>
                    <a:lnTo>
                      <a:pt x="3" y="0"/>
                    </a:lnTo>
                    <a:lnTo>
                      <a:pt x="3" y="2"/>
                    </a:lnTo>
                    <a:lnTo>
                      <a:pt x="2" y="2"/>
                    </a:lnTo>
                    <a:lnTo>
                      <a:pt x="2" y="3"/>
                    </a:lnTo>
                    <a:lnTo>
                      <a:pt x="1" y="3"/>
                    </a:lnTo>
                    <a:lnTo>
                      <a:pt x="1" y="2"/>
                    </a:lnTo>
                    <a:lnTo>
                      <a:pt x="1" y="2"/>
                    </a:lnTo>
                    <a:lnTo>
                      <a:pt x="1" y="0"/>
                    </a:lnTo>
                    <a:lnTo>
                      <a:pt x="0" y="0"/>
                    </a:lnTo>
                    <a:lnTo>
                      <a:pt x="0" y="2"/>
                    </a:lnTo>
                    <a:lnTo>
                      <a:pt x="1" y="2"/>
                    </a:lnTo>
                    <a:lnTo>
                      <a:pt x="1" y="3"/>
                    </a:lnTo>
                    <a:lnTo>
                      <a:pt x="1" y="3"/>
                    </a:lnTo>
                    <a:lnTo>
                      <a:pt x="1" y="6"/>
                    </a:lnTo>
                    <a:lnTo>
                      <a:pt x="2" y="6"/>
                    </a:lnTo>
                    <a:lnTo>
                      <a:pt x="2" y="3"/>
                    </a:lnTo>
                    <a:lnTo>
                      <a:pt x="3" y="3"/>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2" name="Freeform 771"/>
              <p:cNvSpPr>
                <a:spLocks/>
              </p:cNvSpPr>
              <p:nvPr/>
            </p:nvSpPr>
            <p:spPr bwMode="auto">
              <a:xfrm>
                <a:off x="5070187" y="4004384"/>
                <a:ext cx="29890" cy="44835"/>
              </a:xfrm>
              <a:custGeom>
                <a:avLst/>
                <a:gdLst>
                  <a:gd name="T0" fmla="*/ 4 w 4"/>
                  <a:gd name="T1" fmla="*/ 6 h 6"/>
                  <a:gd name="T2" fmla="*/ 4 w 4"/>
                  <a:gd name="T3" fmla="*/ 5 h 6"/>
                  <a:gd name="T4" fmla="*/ 3 w 4"/>
                  <a:gd name="T5" fmla="*/ 5 h 6"/>
                  <a:gd name="T6" fmla="*/ 3 w 4"/>
                  <a:gd name="T7" fmla="*/ 4 h 6"/>
                  <a:gd name="T8" fmla="*/ 2 w 4"/>
                  <a:gd name="T9" fmla="*/ 4 h 6"/>
                  <a:gd name="T10" fmla="*/ 2 w 4"/>
                  <a:gd name="T11" fmla="*/ 3 h 6"/>
                  <a:gd name="T12" fmla="*/ 2 w 4"/>
                  <a:gd name="T13" fmla="*/ 3 h 6"/>
                  <a:gd name="T14" fmla="*/ 2 w 4"/>
                  <a:gd name="T15" fmla="*/ 3 h 6"/>
                  <a:gd name="T16" fmla="*/ 2 w 4"/>
                  <a:gd name="T17" fmla="*/ 3 h 6"/>
                  <a:gd name="T18" fmla="*/ 2 w 4"/>
                  <a:gd name="T19" fmla="*/ 2 h 6"/>
                  <a:gd name="T20" fmla="*/ 3 w 4"/>
                  <a:gd name="T21" fmla="*/ 2 h 6"/>
                  <a:gd name="T22" fmla="*/ 3 w 4"/>
                  <a:gd name="T23" fmla="*/ 1 h 6"/>
                  <a:gd name="T24" fmla="*/ 4 w 4"/>
                  <a:gd name="T25" fmla="*/ 1 h 6"/>
                  <a:gd name="T26" fmla="*/ 4 w 4"/>
                  <a:gd name="T27" fmla="*/ 0 h 6"/>
                  <a:gd name="T28" fmla="*/ 3 w 4"/>
                  <a:gd name="T29" fmla="*/ 0 h 6"/>
                  <a:gd name="T30" fmla="*/ 3 w 4"/>
                  <a:gd name="T31" fmla="*/ 1 h 6"/>
                  <a:gd name="T32" fmla="*/ 2 w 4"/>
                  <a:gd name="T33" fmla="*/ 1 h 6"/>
                  <a:gd name="T34" fmla="*/ 2 w 4"/>
                  <a:gd name="T35" fmla="*/ 2 h 6"/>
                  <a:gd name="T36" fmla="*/ 2 w 4"/>
                  <a:gd name="T37" fmla="*/ 2 h 6"/>
                  <a:gd name="T38" fmla="*/ 2 w 4"/>
                  <a:gd name="T39" fmla="*/ 3 h 6"/>
                  <a:gd name="T40" fmla="*/ 1 w 4"/>
                  <a:gd name="T41" fmla="*/ 3 h 6"/>
                  <a:gd name="T42" fmla="*/ 1 w 4"/>
                  <a:gd name="T43" fmla="*/ 0 h 6"/>
                  <a:gd name="T44" fmla="*/ 0 w 4"/>
                  <a:gd name="T45" fmla="*/ 0 h 6"/>
                  <a:gd name="T46" fmla="*/ 0 w 4"/>
                  <a:gd name="T47" fmla="*/ 6 h 6"/>
                  <a:gd name="T48" fmla="*/ 1 w 4"/>
                  <a:gd name="T49" fmla="*/ 6 h 6"/>
                  <a:gd name="T50" fmla="*/ 1 w 4"/>
                  <a:gd name="T51" fmla="*/ 3 h 6"/>
                  <a:gd name="T52" fmla="*/ 2 w 4"/>
                  <a:gd name="T53" fmla="*/ 3 h 6"/>
                  <a:gd name="T54" fmla="*/ 2 w 4"/>
                  <a:gd name="T55" fmla="*/ 4 h 6"/>
                  <a:gd name="T56" fmla="*/ 2 w 4"/>
                  <a:gd name="T57" fmla="*/ 4 h 6"/>
                  <a:gd name="T58" fmla="*/ 2 w 4"/>
                  <a:gd name="T59" fmla="*/ 5 h 6"/>
                  <a:gd name="T60" fmla="*/ 3 w 4"/>
                  <a:gd name="T61" fmla="*/ 5 h 6"/>
                  <a:gd name="T62" fmla="*/ 3 w 4"/>
                  <a:gd name="T63" fmla="*/ 6 h 6"/>
                  <a:gd name="T64" fmla="*/ 4 w 4"/>
                  <a:gd name="T65" fmla="*/ 6 h 6"/>
                  <a:gd name="T66" fmla="*/ 4 w 4"/>
                  <a:gd name="T6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6"/>
                    </a:moveTo>
                    <a:lnTo>
                      <a:pt x="4" y="5"/>
                    </a:lnTo>
                    <a:lnTo>
                      <a:pt x="3" y="5"/>
                    </a:lnTo>
                    <a:lnTo>
                      <a:pt x="3" y="4"/>
                    </a:lnTo>
                    <a:lnTo>
                      <a:pt x="2" y="4"/>
                    </a:lnTo>
                    <a:lnTo>
                      <a:pt x="2" y="3"/>
                    </a:lnTo>
                    <a:lnTo>
                      <a:pt x="2" y="3"/>
                    </a:lnTo>
                    <a:lnTo>
                      <a:pt x="2" y="3"/>
                    </a:lnTo>
                    <a:lnTo>
                      <a:pt x="2" y="3"/>
                    </a:lnTo>
                    <a:lnTo>
                      <a:pt x="2" y="2"/>
                    </a:lnTo>
                    <a:lnTo>
                      <a:pt x="3" y="2"/>
                    </a:lnTo>
                    <a:lnTo>
                      <a:pt x="3" y="1"/>
                    </a:lnTo>
                    <a:lnTo>
                      <a:pt x="4" y="1"/>
                    </a:lnTo>
                    <a:lnTo>
                      <a:pt x="4" y="0"/>
                    </a:lnTo>
                    <a:lnTo>
                      <a:pt x="3" y="0"/>
                    </a:lnTo>
                    <a:lnTo>
                      <a:pt x="3" y="1"/>
                    </a:lnTo>
                    <a:lnTo>
                      <a:pt x="2" y="1"/>
                    </a:lnTo>
                    <a:lnTo>
                      <a:pt x="2" y="2"/>
                    </a:lnTo>
                    <a:lnTo>
                      <a:pt x="2" y="2"/>
                    </a:lnTo>
                    <a:lnTo>
                      <a:pt x="2" y="3"/>
                    </a:lnTo>
                    <a:lnTo>
                      <a:pt x="1" y="3"/>
                    </a:lnTo>
                    <a:lnTo>
                      <a:pt x="1" y="0"/>
                    </a:lnTo>
                    <a:lnTo>
                      <a:pt x="0" y="0"/>
                    </a:lnTo>
                    <a:lnTo>
                      <a:pt x="0" y="6"/>
                    </a:lnTo>
                    <a:lnTo>
                      <a:pt x="1" y="6"/>
                    </a:lnTo>
                    <a:lnTo>
                      <a:pt x="1" y="3"/>
                    </a:lnTo>
                    <a:lnTo>
                      <a:pt x="2" y="3"/>
                    </a:lnTo>
                    <a:lnTo>
                      <a:pt x="2" y="4"/>
                    </a:lnTo>
                    <a:lnTo>
                      <a:pt x="2" y="4"/>
                    </a:lnTo>
                    <a:lnTo>
                      <a:pt x="2"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3" name="Freeform 772"/>
              <p:cNvSpPr>
                <a:spLocks/>
              </p:cNvSpPr>
              <p:nvPr/>
            </p:nvSpPr>
            <p:spPr bwMode="auto">
              <a:xfrm>
                <a:off x="5107550" y="4004384"/>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4" name="Freeform 773"/>
              <p:cNvSpPr>
                <a:spLocks noEditPoints="1"/>
              </p:cNvSpPr>
              <p:nvPr/>
            </p:nvSpPr>
            <p:spPr bwMode="auto">
              <a:xfrm>
                <a:off x="5137440" y="4004384"/>
                <a:ext cx="29890" cy="44835"/>
              </a:xfrm>
              <a:custGeom>
                <a:avLst/>
                <a:gdLst>
                  <a:gd name="T0" fmla="*/ 4 w 4"/>
                  <a:gd name="T1" fmla="*/ 5 h 6"/>
                  <a:gd name="T2" fmla="*/ 4 w 4"/>
                  <a:gd name="T3" fmla="*/ 3 h 6"/>
                  <a:gd name="T4" fmla="*/ 4 w 4"/>
                  <a:gd name="T5" fmla="*/ 3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4 w 4"/>
                  <a:gd name="T21" fmla="*/ 6 h 6"/>
                  <a:gd name="T22" fmla="*/ 4 w 4"/>
                  <a:gd name="T23" fmla="*/ 5 h 6"/>
                  <a:gd name="T24" fmla="*/ 4 w 4"/>
                  <a:gd name="T25" fmla="*/ 5 h 6"/>
                  <a:gd name="T26" fmla="*/ 4 w 4"/>
                  <a:gd name="T27" fmla="*/ 5 h 6"/>
                  <a:gd name="T28" fmla="*/ 4 w 4"/>
                  <a:gd name="T29" fmla="*/ 3 h 6"/>
                  <a:gd name="T30" fmla="*/ 2 w 4"/>
                  <a:gd name="T31" fmla="*/ 3 h 6"/>
                  <a:gd name="T32" fmla="*/ 2 w 4"/>
                  <a:gd name="T33" fmla="*/ 1 h 6"/>
                  <a:gd name="T34" fmla="*/ 4 w 4"/>
                  <a:gd name="T35" fmla="*/ 1 h 6"/>
                  <a:gd name="T36" fmla="*/ 4 w 4"/>
                  <a:gd name="T37" fmla="*/ 3 h 6"/>
                  <a:gd name="T38" fmla="*/ 4 w 4"/>
                  <a:gd name="T39" fmla="*/ 3 h 6"/>
                  <a:gd name="T40" fmla="*/ 4 w 4"/>
                  <a:gd name="T41" fmla="*/ 5 h 6"/>
                  <a:gd name="T42" fmla="*/ 2 w 4"/>
                  <a:gd name="T43" fmla="*/ 5 h 6"/>
                  <a:gd name="T44" fmla="*/ 2 w 4"/>
                  <a:gd name="T45" fmla="*/ 3 h 6"/>
                  <a:gd name="T46" fmla="*/ 4 w 4"/>
                  <a:gd name="T47" fmla="*/ 3 h 6"/>
                  <a:gd name="T48" fmla="*/ 4 w 4"/>
                  <a:gd name="T49" fmla="*/ 5 h 6"/>
                  <a:gd name="T50" fmla="*/ 4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3"/>
                    </a:lnTo>
                    <a:lnTo>
                      <a:pt x="4" y="3"/>
                    </a:lnTo>
                    <a:lnTo>
                      <a:pt x="4" y="3"/>
                    </a:lnTo>
                    <a:lnTo>
                      <a:pt x="4" y="3"/>
                    </a:lnTo>
                    <a:lnTo>
                      <a:pt x="4" y="1"/>
                    </a:lnTo>
                    <a:lnTo>
                      <a:pt x="4" y="1"/>
                    </a:lnTo>
                    <a:lnTo>
                      <a:pt x="4" y="0"/>
                    </a:lnTo>
                    <a:lnTo>
                      <a:pt x="0" y="0"/>
                    </a:lnTo>
                    <a:lnTo>
                      <a:pt x="0" y="6"/>
                    </a:lnTo>
                    <a:lnTo>
                      <a:pt x="4" y="6"/>
                    </a:lnTo>
                    <a:lnTo>
                      <a:pt x="4" y="5"/>
                    </a:lnTo>
                    <a:lnTo>
                      <a:pt x="4" y="5"/>
                    </a:lnTo>
                    <a:lnTo>
                      <a:pt x="4" y="5"/>
                    </a:lnTo>
                    <a:close/>
                    <a:moveTo>
                      <a:pt x="4" y="3"/>
                    </a:moveTo>
                    <a:lnTo>
                      <a:pt x="2" y="3"/>
                    </a:lnTo>
                    <a:lnTo>
                      <a:pt x="2" y="1"/>
                    </a:lnTo>
                    <a:lnTo>
                      <a:pt x="4" y="1"/>
                    </a:lnTo>
                    <a:lnTo>
                      <a:pt x="4" y="3"/>
                    </a:lnTo>
                    <a:lnTo>
                      <a:pt x="4" y="3"/>
                    </a:lnTo>
                    <a:close/>
                    <a:moveTo>
                      <a:pt x="4" y="5"/>
                    </a:moveTo>
                    <a:lnTo>
                      <a:pt x="2" y="5"/>
                    </a:lnTo>
                    <a:lnTo>
                      <a:pt x="2" y="3"/>
                    </a:lnTo>
                    <a:lnTo>
                      <a:pt x="4" y="3"/>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5" name="Freeform 774"/>
              <p:cNvSpPr>
                <a:spLocks/>
              </p:cNvSpPr>
              <p:nvPr/>
            </p:nvSpPr>
            <p:spPr bwMode="auto">
              <a:xfrm>
                <a:off x="5182275" y="3996912"/>
                <a:ext cx="22418" cy="52308"/>
              </a:xfrm>
              <a:custGeom>
                <a:avLst/>
                <a:gdLst>
                  <a:gd name="T0" fmla="*/ 3 w 3"/>
                  <a:gd name="T1" fmla="*/ 2 h 7"/>
                  <a:gd name="T2" fmla="*/ 3 w 3"/>
                  <a:gd name="T3" fmla="*/ 0 h 7"/>
                  <a:gd name="T4" fmla="*/ 2 w 3"/>
                  <a:gd name="T5" fmla="*/ 0 h 7"/>
                  <a:gd name="T6" fmla="*/ 2 w 3"/>
                  <a:gd name="T7" fmla="*/ 2 h 7"/>
                  <a:gd name="T8" fmla="*/ 1 w 3"/>
                  <a:gd name="T9" fmla="*/ 2 h 7"/>
                  <a:gd name="T10" fmla="*/ 1 w 3"/>
                  <a:gd name="T11" fmla="*/ 4 h 7"/>
                  <a:gd name="T12" fmla="*/ 0 w 3"/>
                  <a:gd name="T13" fmla="*/ 4 h 7"/>
                  <a:gd name="T14" fmla="*/ 0 w 3"/>
                  <a:gd name="T15" fmla="*/ 5 h 7"/>
                  <a:gd name="T16" fmla="*/ 0 w 3"/>
                  <a:gd name="T17" fmla="*/ 5 h 7"/>
                  <a:gd name="T18" fmla="*/ 0 w 3"/>
                  <a:gd name="T19" fmla="*/ 7 h 7"/>
                  <a:gd name="T20" fmla="*/ 0 w 3"/>
                  <a:gd name="T21" fmla="*/ 7 h 7"/>
                  <a:gd name="T22" fmla="*/ 0 w 3"/>
                  <a:gd name="T23" fmla="*/ 5 h 7"/>
                  <a:gd name="T24" fmla="*/ 1 w 3"/>
                  <a:gd name="T25" fmla="*/ 5 h 7"/>
                  <a:gd name="T26" fmla="*/ 1 w 3"/>
                  <a:gd name="T27" fmla="*/ 4 h 7"/>
                  <a:gd name="T28" fmla="*/ 2 w 3"/>
                  <a:gd name="T29" fmla="*/ 4 h 7"/>
                  <a:gd name="T30" fmla="*/ 2 w 3"/>
                  <a:gd name="T31" fmla="*/ 2 h 7"/>
                  <a:gd name="T32" fmla="*/ 3 w 3"/>
                  <a:gd name="T33" fmla="*/ 2 h 7"/>
                  <a:gd name="T34" fmla="*/ 3 w 3"/>
                  <a:gd name="T3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7">
                    <a:moveTo>
                      <a:pt x="3" y="2"/>
                    </a:moveTo>
                    <a:lnTo>
                      <a:pt x="3" y="0"/>
                    </a:lnTo>
                    <a:lnTo>
                      <a:pt x="2" y="0"/>
                    </a:lnTo>
                    <a:lnTo>
                      <a:pt x="2" y="2"/>
                    </a:lnTo>
                    <a:lnTo>
                      <a:pt x="1" y="2"/>
                    </a:lnTo>
                    <a:lnTo>
                      <a:pt x="1" y="4"/>
                    </a:lnTo>
                    <a:lnTo>
                      <a:pt x="0" y="4"/>
                    </a:lnTo>
                    <a:lnTo>
                      <a:pt x="0" y="5"/>
                    </a:lnTo>
                    <a:lnTo>
                      <a:pt x="0" y="5"/>
                    </a:lnTo>
                    <a:lnTo>
                      <a:pt x="0" y="7"/>
                    </a:lnTo>
                    <a:lnTo>
                      <a:pt x="0" y="7"/>
                    </a:lnTo>
                    <a:lnTo>
                      <a:pt x="0" y="5"/>
                    </a:lnTo>
                    <a:lnTo>
                      <a:pt x="1" y="5"/>
                    </a:lnTo>
                    <a:lnTo>
                      <a:pt x="1" y="4"/>
                    </a:lnTo>
                    <a:lnTo>
                      <a:pt x="2" y="4"/>
                    </a:lnTo>
                    <a:lnTo>
                      <a:pt x="2"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6" name="Freeform 775"/>
              <p:cNvSpPr>
                <a:spLocks/>
              </p:cNvSpPr>
              <p:nvPr/>
            </p:nvSpPr>
            <p:spPr bwMode="auto">
              <a:xfrm>
                <a:off x="5212165" y="4004384"/>
                <a:ext cx="29890" cy="44835"/>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3 h 6"/>
                  <a:gd name="T20" fmla="*/ 3 w 4"/>
                  <a:gd name="T21" fmla="*/ 3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3"/>
                    </a:lnTo>
                    <a:lnTo>
                      <a:pt x="3" y="3"/>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7" name="Freeform 776"/>
              <p:cNvSpPr>
                <a:spLocks noEditPoints="1"/>
              </p:cNvSpPr>
              <p:nvPr/>
            </p:nvSpPr>
            <p:spPr bwMode="auto">
              <a:xfrm>
                <a:off x="5249528" y="4004384"/>
                <a:ext cx="29890" cy="44835"/>
              </a:xfrm>
              <a:custGeom>
                <a:avLst/>
                <a:gdLst>
                  <a:gd name="T0" fmla="*/ 4 w 4"/>
                  <a:gd name="T1" fmla="*/ 6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3 w 4"/>
                  <a:gd name="T25" fmla="*/ 3 h 6"/>
                  <a:gd name="T26" fmla="*/ 3 w 4"/>
                  <a:gd name="T27" fmla="*/ 4 h 6"/>
                  <a:gd name="T28" fmla="*/ 3 w 4"/>
                  <a:gd name="T29" fmla="*/ 4 h 6"/>
                  <a:gd name="T30" fmla="*/ 3 w 4"/>
                  <a:gd name="T31" fmla="*/ 6 h 6"/>
                  <a:gd name="T32" fmla="*/ 4 w 4"/>
                  <a:gd name="T33" fmla="*/ 6 h 6"/>
                  <a:gd name="T34" fmla="*/ 4 w 4"/>
                  <a:gd name="T35" fmla="*/ 6 h 6"/>
                  <a:gd name="T36" fmla="*/ 3 w 4"/>
                  <a:gd name="T37" fmla="*/ 3 h 6"/>
                  <a:gd name="T38" fmla="*/ 1 w 4"/>
                  <a:gd name="T39" fmla="*/ 3 h 6"/>
                  <a:gd name="T40" fmla="*/ 1 w 4"/>
                  <a:gd name="T41" fmla="*/ 1 h 6"/>
                  <a:gd name="T42" fmla="*/ 3 w 4"/>
                  <a:gd name="T43" fmla="*/ 1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3"/>
                    </a:lnTo>
                    <a:lnTo>
                      <a:pt x="4" y="3"/>
                    </a:lnTo>
                    <a:lnTo>
                      <a:pt x="4" y="1"/>
                    </a:lnTo>
                    <a:lnTo>
                      <a:pt x="3" y="1"/>
                    </a:lnTo>
                    <a:lnTo>
                      <a:pt x="3" y="0"/>
                    </a:lnTo>
                    <a:lnTo>
                      <a:pt x="0" y="0"/>
                    </a:lnTo>
                    <a:lnTo>
                      <a:pt x="0" y="6"/>
                    </a:lnTo>
                    <a:lnTo>
                      <a:pt x="1" y="6"/>
                    </a:lnTo>
                    <a:lnTo>
                      <a:pt x="1" y="3"/>
                    </a:lnTo>
                    <a:lnTo>
                      <a:pt x="3" y="3"/>
                    </a:lnTo>
                    <a:lnTo>
                      <a:pt x="3" y="4"/>
                    </a:lnTo>
                    <a:lnTo>
                      <a:pt x="3" y="4"/>
                    </a:lnTo>
                    <a:lnTo>
                      <a:pt x="3" y="6"/>
                    </a:lnTo>
                    <a:lnTo>
                      <a:pt x="4" y="6"/>
                    </a:lnTo>
                    <a:lnTo>
                      <a:pt x="4" y="6"/>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8" name="Freeform 777"/>
              <p:cNvSpPr>
                <a:spLocks noEditPoints="1"/>
              </p:cNvSpPr>
              <p:nvPr/>
            </p:nvSpPr>
            <p:spPr bwMode="auto">
              <a:xfrm>
                <a:off x="4711506" y="4079110"/>
                <a:ext cx="29890" cy="37363"/>
              </a:xfrm>
              <a:custGeom>
                <a:avLst/>
                <a:gdLst>
                  <a:gd name="T0" fmla="*/ 4 w 4"/>
                  <a:gd name="T1" fmla="*/ 5 h 5"/>
                  <a:gd name="T2" fmla="*/ 4 w 4"/>
                  <a:gd name="T3" fmla="*/ 4 h 5"/>
                  <a:gd name="T4" fmla="*/ 3 w 4"/>
                  <a:gd name="T5" fmla="*/ 4 h 5"/>
                  <a:gd name="T6" fmla="*/ 3 w 4"/>
                  <a:gd name="T7" fmla="*/ 3 h 5"/>
                  <a:gd name="T8" fmla="*/ 4 w 4"/>
                  <a:gd name="T9" fmla="*/ 3 h 5"/>
                  <a:gd name="T10" fmla="*/ 4 w 4"/>
                  <a:gd name="T11" fmla="*/ 1 h 5"/>
                  <a:gd name="T12" fmla="*/ 3 w 4"/>
                  <a:gd name="T13" fmla="*/ 1 h 5"/>
                  <a:gd name="T14" fmla="*/ 3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3 w 4"/>
                  <a:gd name="T29" fmla="*/ 4 h 5"/>
                  <a:gd name="T30" fmla="*/ 3 w 4"/>
                  <a:gd name="T31" fmla="*/ 5 h 5"/>
                  <a:gd name="T32" fmla="*/ 4 w 4"/>
                  <a:gd name="T33" fmla="*/ 5 h 5"/>
                  <a:gd name="T34" fmla="*/ 4 w 4"/>
                  <a:gd name="T35" fmla="*/ 5 h 5"/>
                  <a:gd name="T36" fmla="*/ 3 w 4"/>
                  <a:gd name="T37" fmla="*/ 3 h 5"/>
                  <a:gd name="T38" fmla="*/ 1 w 4"/>
                  <a:gd name="T39" fmla="*/ 3 h 5"/>
                  <a:gd name="T40" fmla="*/ 1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3" y="4"/>
                    </a:lnTo>
                    <a:lnTo>
                      <a:pt x="3" y="3"/>
                    </a:lnTo>
                    <a:lnTo>
                      <a:pt x="4" y="3"/>
                    </a:lnTo>
                    <a:lnTo>
                      <a:pt x="4" y="1"/>
                    </a:lnTo>
                    <a:lnTo>
                      <a:pt x="3" y="1"/>
                    </a:lnTo>
                    <a:lnTo>
                      <a:pt x="3" y="0"/>
                    </a:lnTo>
                    <a:lnTo>
                      <a:pt x="0" y="0"/>
                    </a:lnTo>
                    <a:lnTo>
                      <a:pt x="0" y="5"/>
                    </a:lnTo>
                    <a:lnTo>
                      <a:pt x="1" y="5"/>
                    </a:lnTo>
                    <a:lnTo>
                      <a:pt x="1" y="3"/>
                    </a:lnTo>
                    <a:lnTo>
                      <a:pt x="3" y="3"/>
                    </a:lnTo>
                    <a:lnTo>
                      <a:pt x="3" y="4"/>
                    </a:lnTo>
                    <a:lnTo>
                      <a:pt x="3" y="4"/>
                    </a:lnTo>
                    <a:lnTo>
                      <a:pt x="3" y="5"/>
                    </a:lnTo>
                    <a:lnTo>
                      <a:pt x="4" y="5"/>
                    </a:lnTo>
                    <a:lnTo>
                      <a:pt x="4" y="5"/>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39" name="Freeform 778"/>
              <p:cNvSpPr>
                <a:spLocks/>
              </p:cNvSpPr>
              <p:nvPr/>
            </p:nvSpPr>
            <p:spPr bwMode="auto">
              <a:xfrm>
                <a:off x="4748869" y="4079110"/>
                <a:ext cx="29890" cy="37363"/>
              </a:xfrm>
              <a:custGeom>
                <a:avLst/>
                <a:gdLst>
                  <a:gd name="T0" fmla="*/ 4 w 4"/>
                  <a:gd name="T1" fmla="*/ 5 h 5"/>
                  <a:gd name="T2" fmla="*/ 4 w 4"/>
                  <a:gd name="T3" fmla="*/ 0 h 5"/>
                  <a:gd name="T4" fmla="*/ 3 w 4"/>
                  <a:gd name="T5" fmla="*/ 0 h 5"/>
                  <a:gd name="T6" fmla="*/ 3 w 4"/>
                  <a:gd name="T7" fmla="*/ 3 h 5"/>
                  <a:gd name="T8" fmla="*/ 1 w 4"/>
                  <a:gd name="T9" fmla="*/ 3 h 5"/>
                  <a:gd name="T10" fmla="*/ 1 w 4"/>
                  <a:gd name="T11" fmla="*/ 0 h 5"/>
                  <a:gd name="T12" fmla="*/ 0 w 4"/>
                  <a:gd name="T13" fmla="*/ 0 h 5"/>
                  <a:gd name="T14" fmla="*/ 0 w 4"/>
                  <a:gd name="T15" fmla="*/ 5 h 5"/>
                  <a:gd name="T16" fmla="*/ 1 w 4"/>
                  <a:gd name="T17" fmla="*/ 5 h 5"/>
                  <a:gd name="T18" fmla="*/ 1 w 4"/>
                  <a:gd name="T19" fmla="*/ 3 h 5"/>
                  <a:gd name="T20" fmla="*/ 3 w 4"/>
                  <a:gd name="T21" fmla="*/ 3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3"/>
                    </a:lnTo>
                    <a:lnTo>
                      <a:pt x="1" y="3"/>
                    </a:lnTo>
                    <a:lnTo>
                      <a:pt x="1" y="0"/>
                    </a:lnTo>
                    <a:lnTo>
                      <a:pt x="0" y="0"/>
                    </a:lnTo>
                    <a:lnTo>
                      <a:pt x="0" y="5"/>
                    </a:lnTo>
                    <a:lnTo>
                      <a:pt x="1" y="5"/>
                    </a:lnTo>
                    <a:lnTo>
                      <a:pt x="1"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0" name="Freeform 779"/>
              <p:cNvSpPr>
                <a:spLocks/>
              </p:cNvSpPr>
              <p:nvPr/>
            </p:nvSpPr>
            <p:spPr bwMode="auto">
              <a:xfrm>
                <a:off x="4808649" y="4079110"/>
                <a:ext cx="37363" cy="37363"/>
              </a:xfrm>
              <a:custGeom>
                <a:avLst/>
                <a:gdLst>
                  <a:gd name="T0" fmla="*/ 5 w 5"/>
                  <a:gd name="T1" fmla="*/ 5 h 5"/>
                  <a:gd name="T2" fmla="*/ 5 w 5"/>
                  <a:gd name="T3" fmla="*/ 3 h 5"/>
                  <a:gd name="T4" fmla="*/ 4 w 5"/>
                  <a:gd name="T5" fmla="*/ 3 h 5"/>
                  <a:gd name="T6" fmla="*/ 4 w 5"/>
                  <a:gd name="T7" fmla="*/ 3 h 5"/>
                  <a:gd name="T8" fmla="*/ 2 w 5"/>
                  <a:gd name="T9" fmla="*/ 3 h 5"/>
                  <a:gd name="T10" fmla="*/ 2 w 5"/>
                  <a:gd name="T11" fmla="*/ 1 h 5"/>
                  <a:gd name="T12" fmla="*/ 4 w 5"/>
                  <a:gd name="T13" fmla="*/ 1 h 5"/>
                  <a:gd name="T14" fmla="*/ 4 w 5"/>
                  <a:gd name="T15" fmla="*/ 2 h 5"/>
                  <a:gd name="T16" fmla="*/ 5 w 5"/>
                  <a:gd name="T17" fmla="*/ 2 h 5"/>
                  <a:gd name="T18" fmla="*/ 5 w 5"/>
                  <a:gd name="T19" fmla="*/ 1 h 5"/>
                  <a:gd name="T20" fmla="*/ 4 w 5"/>
                  <a:gd name="T21" fmla="*/ 1 h 5"/>
                  <a:gd name="T22" fmla="*/ 4 w 5"/>
                  <a:gd name="T23" fmla="*/ 0 h 5"/>
                  <a:gd name="T24" fmla="*/ 2 w 5"/>
                  <a:gd name="T25" fmla="*/ 0 h 5"/>
                  <a:gd name="T26" fmla="*/ 2 w 5"/>
                  <a:gd name="T27" fmla="*/ 1 h 5"/>
                  <a:gd name="T28" fmla="*/ 0 w 5"/>
                  <a:gd name="T29" fmla="*/ 1 h 5"/>
                  <a:gd name="T30" fmla="*/ 0 w 5"/>
                  <a:gd name="T31" fmla="*/ 3 h 5"/>
                  <a:gd name="T32" fmla="*/ 2 w 5"/>
                  <a:gd name="T33" fmla="*/ 3 h 5"/>
                  <a:gd name="T34" fmla="*/ 2 w 5"/>
                  <a:gd name="T35" fmla="*/ 3 h 5"/>
                  <a:gd name="T36" fmla="*/ 4 w 5"/>
                  <a:gd name="T37" fmla="*/ 3 h 5"/>
                  <a:gd name="T38" fmla="*/ 4 w 5"/>
                  <a:gd name="T39" fmla="*/ 5 h 5"/>
                  <a:gd name="T40" fmla="*/ 2 w 5"/>
                  <a:gd name="T41" fmla="*/ 5 h 5"/>
                  <a:gd name="T42" fmla="*/ 2 w 5"/>
                  <a:gd name="T43" fmla="*/ 4 h 5"/>
                  <a:gd name="T44" fmla="*/ 0 w 5"/>
                  <a:gd name="T45" fmla="*/ 4 h 5"/>
                  <a:gd name="T46" fmla="*/ 0 w 5"/>
                  <a:gd name="T47" fmla="*/ 5 h 5"/>
                  <a:gd name="T48" fmla="*/ 2 w 5"/>
                  <a:gd name="T49" fmla="*/ 5 h 5"/>
                  <a:gd name="T50" fmla="*/ 2 w 5"/>
                  <a:gd name="T51" fmla="*/ 5 h 5"/>
                  <a:gd name="T52" fmla="*/ 4 w 5"/>
                  <a:gd name="T53" fmla="*/ 5 h 5"/>
                  <a:gd name="T54" fmla="*/ 4 w 5"/>
                  <a:gd name="T55" fmla="*/ 5 h 5"/>
                  <a:gd name="T56" fmla="*/ 5 w 5"/>
                  <a:gd name="T57" fmla="*/ 5 h 5"/>
                  <a:gd name="T58" fmla="*/ 5 w 5"/>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5">
                    <a:moveTo>
                      <a:pt x="5" y="5"/>
                    </a:moveTo>
                    <a:lnTo>
                      <a:pt x="5" y="3"/>
                    </a:lnTo>
                    <a:lnTo>
                      <a:pt x="4" y="3"/>
                    </a:lnTo>
                    <a:lnTo>
                      <a:pt x="4" y="3"/>
                    </a:lnTo>
                    <a:lnTo>
                      <a:pt x="2" y="3"/>
                    </a:lnTo>
                    <a:lnTo>
                      <a:pt x="2" y="1"/>
                    </a:lnTo>
                    <a:lnTo>
                      <a:pt x="4" y="1"/>
                    </a:lnTo>
                    <a:lnTo>
                      <a:pt x="4" y="2"/>
                    </a:lnTo>
                    <a:lnTo>
                      <a:pt x="5" y="2"/>
                    </a:lnTo>
                    <a:lnTo>
                      <a:pt x="5" y="1"/>
                    </a:lnTo>
                    <a:lnTo>
                      <a:pt x="4" y="1"/>
                    </a:lnTo>
                    <a:lnTo>
                      <a:pt x="4" y="0"/>
                    </a:lnTo>
                    <a:lnTo>
                      <a:pt x="2" y="0"/>
                    </a:lnTo>
                    <a:lnTo>
                      <a:pt x="2" y="1"/>
                    </a:lnTo>
                    <a:lnTo>
                      <a:pt x="0" y="1"/>
                    </a:lnTo>
                    <a:lnTo>
                      <a:pt x="0" y="3"/>
                    </a:lnTo>
                    <a:lnTo>
                      <a:pt x="2" y="3"/>
                    </a:lnTo>
                    <a:lnTo>
                      <a:pt x="2" y="3"/>
                    </a:lnTo>
                    <a:lnTo>
                      <a:pt x="4" y="3"/>
                    </a:lnTo>
                    <a:lnTo>
                      <a:pt x="4" y="5"/>
                    </a:lnTo>
                    <a:lnTo>
                      <a:pt x="2" y="5"/>
                    </a:lnTo>
                    <a:lnTo>
                      <a:pt x="2" y="4"/>
                    </a:lnTo>
                    <a:lnTo>
                      <a:pt x="0" y="4"/>
                    </a:lnTo>
                    <a:lnTo>
                      <a:pt x="0" y="5"/>
                    </a:lnTo>
                    <a:lnTo>
                      <a:pt x="2" y="5"/>
                    </a:lnTo>
                    <a:lnTo>
                      <a:pt x="2" y="5"/>
                    </a:lnTo>
                    <a:lnTo>
                      <a:pt x="4" y="5"/>
                    </a:lnTo>
                    <a:lnTo>
                      <a:pt x="4"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1" name="Freeform 780"/>
              <p:cNvSpPr>
                <a:spLocks noEditPoints="1"/>
              </p:cNvSpPr>
              <p:nvPr/>
            </p:nvSpPr>
            <p:spPr bwMode="auto">
              <a:xfrm>
                <a:off x="4853484" y="4079110"/>
                <a:ext cx="29890" cy="37363"/>
              </a:xfrm>
              <a:custGeom>
                <a:avLst/>
                <a:gdLst>
                  <a:gd name="T0" fmla="*/ 4 w 4"/>
                  <a:gd name="T1" fmla="*/ 3 h 5"/>
                  <a:gd name="T2" fmla="*/ 4 w 4"/>
                  <a:gd name="T3" fmla="*/ 1 h 5"/>
                  <a:gd name="T4" fmla="*/ 3 w 4"/>
                  <a:gd name="T5" fmla="*/ 1 h 5"/>
                  <a:gd name="T6" fmla="*/ 3 w 4"/>
                  <a:gd name="T7" fmla="*/ 0 h 5"/>
                  <a:gd name="T8" fmla="*/ 0 w 4"/>
                  <a:gd name="T9" fmla="*/ 0 h 5"/>
                  <a:gd name="T10" fmla="*/ 0 w 4"/>
                  <a:gd name="T11" fmla="*/ 5 h 5"/>
                  <a:gd name="T12" fmla="*/ 0 w 4"/>
                  <a:gd name="T13" fmla="*/ 5 h 5"/>
                  <a:gd name="T14" fmla="*/ 0 w 4"/>
                  <a:gd name="T15" fmla="*/ 4 h 5"/>
                  <a:gd name="T16" fmla="*/ 3 w 4"/>
                  <a:gd name="T17" fmla="*/ 4 h 5"/>
                  <a:gd name="T18" fmla="*/ 3 w 4"/>
                  <a:gd name="T19" fmla="*/ 3 h 5"/>
                  <a:gd name="T20" fmla="*/ 4 w 4"/>
                  <a:gd name="T21" fmla="*/ 3 h 5"/>
                  <a:gd name="T22" fmla="*/ 4 w 4"/>
                  <a:gd name="T23" fmla="*/ 3 h 5"/>
                  <a:gd name="T24" fmla="*/ 3 w 4"/>
                  <a:gd name="T25" fmla="*/ 3 h 5"/>
                  <a:gd name="T26" fmla="*/ 0 w 4"/>
                  <a:gd name="T27" fmla="*/ 3 h 5"/>
                  <a:gd name="T28" fmla="*/ 0 w 4"/>
                  <a:gd name="T29" fmla="*/ 1 h 5"/>
                  <a:gd name="T30" fmla="*/ 3 w 4"/>
                  <a:gd name="T31" fmla="*/ 1 h 5"/>
                  <a:gd name="T32" fmla="*/ 3 w 4"/>
                  <a:gd name="T33" fmla="*/ 3 h 5"/>
                  <a:gd name="T34" fmla="*/ 3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1"/>
                    </a:lnTo>
                    <a:lnTo>
                      <a:pt x="3" y="1"/>
                    </a:lnTo>
                    <a:lnTo>
                      <a:pt x="3" y="0"/>
                    </a:lnTo>
                    <a:lnTo>
                      <a:pt x="0" y="0"/>
                    </a:lnTo>
                    <a:lnTo>
                      <a:pt x="0" y="5"/>
                    </a:lnTo>
                    <a:lnTo>
                      <a:pt x="0" y="5"/>
                    </a:lnTo>
                    <a:lnTo>
                      <a:pt x="0" y="4"/>
                    </a:lnTo>
                    <a:lnTo>
                      <a:pt x="3" y="4"/>
                    </a:lnTo>
                    <a:lnTo>
                      <a:pt x="3" y="3"/>
                    </a:lnTo>
                    <a:lnTo>
                      <a:pt x="4" y="3"/>
                    </a:lnTo>
                    <a:lnTo>
                      <a:pt x="4" y="3"/>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2" name="Freeform 781"/>
              <p:cNvSpPr>
                <a:spLocks noEditPoints="1"/>
              </p:cNvSpPr>
              <p:nvPr/>
            </p:nvSpPr>
            <p:spPr bwMode="auto">
              <a:xfrm>
                <a:off x="4890847" y="4079110"/>
                <a:ext cx="22418" cy="37363"/>
              </a:xfrm>
              <a:custGeom>
                <a:avLst/>
                <a:gdLst>
                  <a:gd name="T0" fmla="*/ 3 w 3"/>
                  <a:gd name="T1" fmla="*/ 5 h 5"/>
                  <a:gd name="T2" fmla="*/ 3 w 3"/>
                  <a:gd name="T3" fmla="*/ 4 h 5"/>
                  <a:gd name="T4" fmla="*/ 3 w 3"/>
                  <a:gd name="T5" fmla="*/ 4 h 5"/>
                  <a:gd name="T6" fmla="*/ 3 w 3"/>
                  <a:gd name="T7" fmla="*/ 3 h 5"/>
                  <a:gd name="T8" fmla="*/ 3 w 3"/>
                  <a:gd name="T9" fmla="*/ 3 h 5"/>
                  <a:gd name="T10" fmla="*/ 3 w 3"/>
                  <a:gd name="T11" fmla="*/ 1 h 5"/>
                  <a:gd name="T12" fmla="*/ 3 w 3"/>
                  <a:gd name="T13" fmla="*/ 1 h 5"/>
                  <a:gd name="T14" fmla="*/ 3 w 3"/>
                  <a:gd name="T15" fmla="*/ 0 h 5"/>
                  <a:gd name="T16" fmla="*/ 0 w 3"/>
                  <a:gd name="T17" fmla="*/ 0 h 5"/>
                  <a:gd name="T18" fmla="*/ 0 w 3"/>
                  <a:gd name="T19" fmla="*/ 5 h 5"/>
                  <a:gd name="T20" fmla="*/ 0 w 3"/>
                  <a:gd name="T21" fmla="*/ 5 h 5"/>
                  <a:gd name="T22" fmla="*/ 0 w 3"/>
                  <a:gd name="T23" fmla="*/ 3 h 5"/>
                  <a:gd name="T24" fmla="*/ 2 w 3"/>
                  <a:gd name="T25" fmla="*/ 3 h 5"/>
                  <a:gd name="T26" fmla="*/ 2 w 3"/>
                  <a:gd name="T27" fmla="*/ 4 h 5"/>
                  <a:gd name="T28" fmla="*/ 3 w 3"/>
                  <a:gd name="T29" fmla="*/ 4 h 5"/>
                  <a:gd name="T30" fmla="*/ 3 w 3"/>
                  <a:gd name="T31" fmla="*/ 5 h 5"/>
                  <a:gd name="T32" fmla="*/ 3 w 3"/>
                  <a:gd name="T33" fmla="*/ 5 h 5"/>
                  <a:gd name="T34" fmla="*/ 3 w 3"/>
                  <a:gd name="T35" fmla="*/ 5 h 5"/>
                  <a:gd name="T36" fmla="*/ 3 w 3"/>
                  <a:gd name="T37" fmla="*/ 3 h 5"/>
                  <a:gd name="T38" fmla="*/ 0 w 3"/>
                  <a:gd name="T39" fmla="*/ 3 h 5"/>
                  <a:gd name="T40" fmla="*/ 0 w 3"/>
                  <a:gd name="T41" fmla="*/ 1 h 5"/>
                  <a:gd name="T42" fmla="*/ 3 w 3"/>
                  <a:gd name="T43" fmla="*/ 1 h 5"/>
                  <a:gd name="T44" fmla="*/ 3 w 3"/>
                  <a:gd name="T45" fmla="*/ 3 h 5"/>
                  <a:gd name="T46" fmla="*/ 3 w 3"/>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5">
                    <a:moveTo>
                      <a:pt x="3" y="5"/>
                    </a:moveTo>
                    <a:lnTo>
                      <a:pt x="3" y="4"/>
                    </a:lnTo>
                    <a:lnTo>
                      <a:pt x="3" y="4"/>
                    </a:lnTo>
                    <a:lnTo>
                      <a:pt x="3" y="3"/>
                    </a:lnTo>
                    <a:lnTo>
                      <a:pt x="3" y="3"/>
                    </a:lnTo>
                    <a:lnTo>
                      <a:pt x="3" y="1"/>
                    </a:lnTo>
                    <a:lnTo>
                      <a:pt x="3" y="1"/>
                    </a:lnTo>
                    <a:lnTo>
                      <a:pt x="3" y="0"/>
                    </a:lnTo>
                    <a:lnTo>
                      <a:pt x="0" y="0"/>
                    </a:lnTo>
                    <a:lnTo>
                      <a:pt x="0" y="5"/>
                    </a:lnTo>
                    <a:lnTo>
                      <a:pt x="0" y="5"/>
                    </a:lnTo>
                    <a:lnTo>
                      <a:pt x="0" y="3"/>
                    </a:lnTo>
                    <a:lnTo>
                      <a:pt x="2" y="3"/>
                    </a:lnTo>
                    <a:lnTo>
                      <a:pt x="2" y="4"/>
                    </a:lnTo>
                    <a:lnTo>
                      <a:pt x="3" y="4"/>
                    </a:lnTo>
                    <a:lnTo>
                      <a:pt x="3" y="5"/>
                    </a:lnTo>
                    <a:lnTo>
                      <a:pt x="3" y="5"/>
                    </a:lnTo>
                    <a:lnTo>
                      <a:pt x="3" y="5"/>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3" name="Freeform 782"/>
              <p:cNvSpPr>
                <a:spLocks noEditPoints="1"/>
              </p:cNvSpPr>
              <p:nvPr/>
            </p:nvSpPr>
            <p:spPr bwMode="auto">
              <a:xfrm>
                <a:off x="4928210" y="4079110"/>
                <a:ext cx="29890" cy="37363"/>
              </a:xfrm>
              <a:custGeom>
                <a:avLst/>
                <a:gdLst>
                  <a:gd name="T0" fmla="*/ 4 w 4"/>
                  <a:gd name="T1" fmla="*/ 5 h 5"/>
                  <a:gd name="T2" fmla="*/ 4 w 4"/>
                  <a:gd name="T3" fmla="*/ 3 h 5"/>
                  <a:gd name="T4" fmla="*/ 3 w 4"/>
                  <a:gd name="T5" fmla="*/ 3 h 5"/>
                  <a:gd name="T6" fmla="*/ 3 w 4"/>
                  <a:gd name="T7" fmla="*/ 2 h 5"/>
                  <a:gd name="T8" fmla="*/ 2 w 4"/>
                  <a:gd name="T9" fmla="*/ 2 h 5"/>
                  <a:gd name="T10" fmla="*/ 2 w 4"/>
                  <a:gd name="T11" fmla="*/ 0 h 5"/>
                  <a:gd name="T12" fmla="*/ 1 w 4"/>
                  <a:gd name="T13" fmla="*/ 0 h 5"/>
                  <a:gd name="T14" fmla="*/ 1 w 4"/>
                  <a:gd name="T15" fmla="*/ 2 h 5"/>
                  <a:gd name="T16" fmla="*/ 1 w 4"/>
                  <a:gd name="T17" fmla="*/ 2 h 5"/>
                  <a:gd name="T18" fmla="*/ 1 w 4"/>
                  <a:gd name="T19" fmla="*/ 3 h 5"/>
                  <a:gd name="T20" fmla="*/ 0 w 4"/>
                  <a:gd name="T21" fmla="*/ 3 h 5"/>
                  <a:gd name="T22" fmla="*/ 0 w 4"/>
                  <a:gd name="T23" fmla="*/ 5 h 5"/>
                  <a:gd name="T24" fmla="*/ 1 w 4"/>
                  <a:gd name="T25" fmla="*/ 5 h 5"/>
                  <a:gd name="T26" fmla="*/ 1 w 4"/>
                  <a:gd name="T27" fmla="*/ 4 h 5"/>
                  <a:gd name="T28" fmla="*/ 3 w 4"/>
                  <a:gd name="T29" fmla="*/ 4 h 5"/>
                  <a:gd name="T30" fmla="*/ 3 w 4"/>
                  <a:gd name="T31" fmla="*/ 5 h 5"/>
                  <a:gd name="T32" fmla="*/ 4 w 4"/>
                  <a:gd name="T33" fmla="*/ 5 h 5"/>
                  <a:gd name="T34" fmla="*/ 4 w 4"/>
                  <a:gd name="T35" fmla="*/ 5 h 5"/>
                  <a:gd name="T36" fmla="*/ 2 w 4"/>
                  <a:gd name="T37" fmla="*/ 3 h 5"/>
                  <a:gd name="T38" fmla="*/ 1 w 4"/>
                  <a:gd name="T39" fmla="*/ 3 h 5"/>
                  <a:gd name="T40" fmla="*/ 1 w 4"/>
                  <a:gd name="T41" fmla="*/ 2 h 5"/>
                  <a:gd name="T42" fmla="*/ 2 w 4"/>
                  <a:gd name="T43" fmla="*/ 2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2"/>
                    </a:lnTo>
                    <a:lnTo>
                      <a:pt x="2" y="2"/>
                    </a:lnTo>
                    <a:lnTo>
                      <a:pt x="2" y="0"/>
                    </a:lnTo>
                    <a:lnTo>
                      <a:pt x="1" y="0"/>
                    </a:lnTo>
                    <a:lnTo>
                      <a:pt x="1" y="2"/>
                    </a:lnTo>
                    <a:lnTo>
                      <a:pt x="1" y="2"/>
                    </a:lnTo>
                    <a:lnTo>
                      <a:pt x="1" y="3"/>
                    </a:lnTo>
                    <a:lnTo>
                      <a:pt x="0" y="3"/>
                    </a:lnTo>
                    <a:lnTo>
                      <a:pt x="0" y="5"/>
                    </a:lnTo>
                    <a:lnTo>
                      <a:pt x="1" y="5"/>
                    </a:lnTo>
                    <a:lnTo>
                      <a:pt x="1" y="4"/>
                    </a:lnTo>
                    <a:lnTo>
                      <a:pt x="3" y="4"/>
                    </a:lnTo>
                    <a:lnTo>
                      <a:pt x="3" y="5"/>
                    </a:lnTo>
                    <a:lnTo>
                      <a:pt x="4" y="5"/>
                    </a:lnTo>
                    <a:lnTo>
                      <a:pt x="4" y="5"/>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nvGrpSpPr>
              <p:cNvPr id="2044" name="Gruppieren 2625"/>
              <p:cNvGrpSpPr/>
              <p:nvPr/>
            </p:nvGrpSpPr>
            <p:grpSpPr>
              <a:xfrm>
                <a:off x="2357662" y="2607024"/>
                <a:ext cx="3160877" cy="1965274"/>
                <a:chOff x="2357662" y="2607024"/>
                <a:chExt cx="3160877" cy="1965274"/>
              </a:xfrm>
            </p:grpSpPr>
            <p:sp>
              <p:nvSpPr>
                <p:cNvPr id="2154" name="Freeform 784"/>
                <p:cNvSpPr>
                  <a:spLocks/>
                </p:cNvSpPr>
                <p:nvPr/>
              </p:nvSpPr>
              <p:spPr bwMode="auto">
                <a:xfrm>
                  <a:off x="4965572" y="4079111"/>
                  <a:ext cx="29890" cy="37363"/>
                </a:xfrm>
                <a:custGeom>
                  <a:avLst/>
                  <a:gdLst>
                    <a:gd name="T0" fmla="*/ 4 w 4"/>
                    <a:gd name="T1" fmla="*/ 2 h 5"/>
                    <a:gd name="T2" fmla="*/ 4 w 4"/>
                    <a:gd name="T3" fmla="*/ 0 h 5"/>
                    <a:gd name="T4" fmla="*/ 3 w 4"/>
                    <a:gd name="T5" fmla="*/ 0 h 5"/>
                    <a:gd name="T6" fmla="*/ 3 w 4"/>
                    <a:gd name="T7" fmla="*/ 2 h 5"/>
                    <a:gd name="T8" fmla="*/ 2 w 4"/>
                    <a:gd name="T9" fmla="*/ 2 h 5"/>
                    <a:gd name="T10" fmla="*/ 2 w 4"/>
                    <a:gd name="T11" fmla="*/ 3 h 5"/>
                    <a:gd name="T12" fmla="*/ 1 w 4"/>
                    <a:gd name="T13" fmla="*/ 3 h 5"/>
                    <a:gd name="T14" fmla="*/ 1 w 4"/>
                    <a:gd name="T15" fmla="*/ 2 h 5"/>
                    <a:gd name="T16" fmla="*/ 1 w 4"/>
                    <a:gd name="T17" fmla="*/ 2 h 5"/>
                    <a:gd name="T18" fmla="*/ 1 w 4"/>
                    <a:gd name="T19" fmla="*/ 0 h 5"/>
                    <a:gd name="T20" fmla="*/ 0 w 4"/>
                    <a:gd name="T21" fmla="*/ 0 h 5"/>
                    <a:gd name="T22" fmla="*/ 0 w 4"/>
                    <a:gd name="T23" fmla="*/ 2 h 5"/>
                    <a:gd name="T24" fmla="*/ 1 w 4"/>
                    <a:gd name="T25" fmla="*/ 2 h 5"/>
                    <a:gd name="T26" fmla="*/ 1 w 4"/>
                    <a:gd name="T27" fmla="*/ 3 h 5"/>
                    <a:gd name="T28" fmla="*/ 1 w 4"/>
                    <a:gd name="T29" fmla="*/ 3 h 5"/>
                    <a:gd name="T30" fmla="*/ 1 w 4"/>
                    <a:gd name="T31" fmla="*/ 5 h 5"/>
                    <a:gd name="T32" fmla="*/ 2 w 4"/>
                    <a:gd name="T33" fmla="*/ 5 h 5"/>
                    <a:gd name="T34" fmla="*/ 2 w 4"/>
                    <a:gd name="T35" fmla="*/ 3 h 5"/>
                    <a:gd name="T36" fmla="*/ 3 w 4"/>
                    <a:gd name="T37" fmla="*/ 3 h 5"/>
                    <a:gd name="T38" fmla="*/ 3 w 4"/>
                    <a:gd name="T39" fmla="*/ 2 h 5"/>
                    <a:gd name="T40" fmla="*/ 4 w 4"/>
                    <a:gd name="T41" fmla="*/ 2 h 5"/>
                    <a:gd name="T42" fmla="*/ 4 w 4"/>
                    <a:gd name="T4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2"/>
                      </a:moveTo>
                      <a:lnTo>
                        <a:pt x="4" y="0"/>
                      </a:lnTo>
                      <a:lnTo>
                        <a:pt x="3" y="0"/>
                      </a:lnTo>
                      <a:lnTo>
                        <a:pt x="3" y="2"/>
                      </a:lnTo>
                      <a:lnTo>
                        <a:pt x="2" y="2"/>
                      </a:lnTo>
                      <a:lnTo>
                        <a:pt x="2" y="3"/>
                      </a:lnTo>
                      <a:lnTo>
                        <a:pt x="1" y="3"/>
                      </a:lnTo>
                      <a:lnTo>
                        <a:pt x="1" y="2"/>
                      </a:lnTo>
                      <a:lnTo>
                        <a:pt x="1" y="2"/>
                      </a:lnTo>
                      <a:lnTo>
                        <a:pt x="1" y="0"/>
                      </a:lnTo>
                      <a:lnTo>
                        <a:pt x="0" y="0"/>
                      </a:lnTo>
                      <a:lnTo>
                        <a:pt x="0" y="2"/>
                      </a:lnTo>
                      <a:lnTo>
                        <a:pt x="1" y="2"/>
                      </a:lnTo>
                      <a:lnTo>
                        <a:pt x="1" y="3"/>
                      </a:lnTo>
                      <a:lnTo>
                        <a:pt x="1" y="3"/>
                      </a:lnTo>
                      <a:lnTo>
                        <a:pt x="1" y="5"/>
                      </a:lnTo>
                      <a:lnTo>
                        <a:pt x="2" y="5"/>
                      </a:lnTo>
                      <a:lnTo>
                        <a:pt x="2" y="3"/>
                      </a:lnTo>
                      <a:lnTo>
                        <a:pt x="3" y="3"/>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5" name="Freeform 785"/>
                <p:cNvSpPr>
                  <a:spLocks/>
                </p:cNvSpPr>
                <p:nvPr/>
              </p:nvSpPr>
              <p:spPr bwMode="auto">
                <a:xfrm>
                  <a:off x="5070188" y="4079111"/>
                  <a:ext cx="29890" cy="37363"/>
                </a:xfrm>
                <a:custGeom>
                  <a:avLst/>
                  <a:gdLst>
                    <a:gd name="T0" fmla="*/ 4 w 4"/>
                    <a:gd name="T1" fmla="*/ 5 h 5"/>
                    <a:gd name="T2" fmla="*/ 4 w 4"/>
                    <a:gd name="T3" fmla="*/ 5 h 5"/>
                    <a:gd name="T4" fmla="*/ 3 w 4"/>
                    <a:gd name="T5" fmla="*/ 5 h 5"/>
                    <a:gd name="T6" fmla="*/ 3 w 4"/>
                    <a:gd name="T7" fmla="*/ 4 h 5"/>
                    <a:gd name="T8" fmla="*/ 2 w 4"/>
                    <a:gd name="T9" fmla="*/ 4 h 5"/>
                    <a:gd name="T10" fmla="*/ 2 w 4"/>
                    <a:gd name="T11" fmla="*/ 3 h 5"/>
                    <a:gd name="T12" fmla="*/ 2 w 4"/>
                    <a:gd name="T13" fmla="*/ 3 h 5"/>
                    <a:gd name="T14" fmla="*/ 2 w 4"/>
                    <a:gd name="T15" fmla="*/ 3 h 5"/>
                    <a:gd name="T16" fmla="*/ 2 w 4"/>
                    <a:gd name="T17" fmla="*/ 3 h 5"/>
                    <a:gd name="T18" fmla="*/ 2 w 4"/>
                    <a:gd name="T19" fmla="*/ 2 h 5"/>
                    <a:gd name="T20" fmla="*/ 3 w 4"/>
                    <a:gd name="T21" fmla="*/ 2 h 5"/>
                    <a:gd name="T22" fmla="*/ 3 w 4"/>
                    <a:gd name="T23" fmla="*/ 1 h 5"/>
                    <a:gd name="T24" fmla="*/ 4 w 4"/>
                    <a:gd name="T25" fmla="*/ 1 h 5"/>
                    <a:gd name="T26" fmla="*/ 4 w 4"/>
                    <a:gd name="T27" fmla="*/ 0 h 5"/>
                    <a:gd name="T28" fmla="*/ 3 w 4"/>
                    <a:gd name="T29" fmla="*/ 0 h 5"/>
                    <a:gd name="T30" fmla="*/ 3 w 4"/>
                    <a:gd name="T31" fmla="*/ 1 h 5"/>
                    <a:gd name="T32" fmla="*/ 2 w 4"/>
                    <a:gd name="T33" fmla="*/ 1 h 5"/>
                    <a:gd name="T34" fmla="*/ 2 w 4"/>
                    <a:gd name="T35" fmla="*/ 2 h 5"/>
                    <a:gd name="T36" fmla="*/ 2 w 4"/>
                    <a:gd name="T37" fmla="*/ 2 h 5"/>
                    <a:gd name="T38" fmla="*/ 2 w 4"/>
                    <a:gd name="T39" fmla="*/ 3 h 5"/>
                    <a:gd name="T40" fmla="*/ 1 w 4"/>
                    <a:gd name="T41" fmla="*/ 3 h 5"/>
                    <a:gd name="T42" fmla="*/ 1 w 4"/>
                    <a:gd name="T43" fmla="*/ 0 h 5"/>
                    <a:gd name="T44" fmla="*/ 0 w 4"/>
                    <a:gd name="T45" fmla="*/ 0 h 5"/>
                    <a:gd name="T46" fmla="*/ 0 w 4"/>
                    <a:gd name="T47" fmla="*/ 5 h 5"/>
                    <a:gd name="T48" fmla="*/ 1 w 4"/>
                    <a:gd name="T49" fmla="*/ 5 h 5"/>
                    <a:gd name="T50" fmla="*/ 1 w 4"/>
                    <a:gd name="T51" fmla="*/ 3 h 5"/>
                    <a:gd name="T52" fmla="*/ 2 w 4"/>
                    <a:gd name="T53" fmla="*/ 3 h 5"/>
                    <a:gd name="T54" fmla="*/ 2 w 4"/>
                    <a:gd name="T55" fmla="*/ 4 h 5"/>
                    <a:gd name="T56" fmla="*/ 2 w 4"/>
                    <a:gd name="T57" fmla="*/ 4 h 5"/>
                    <a:gd name="T58" fmla="*/ 2 w 4"/>
                    <a:gd name="T59" fmla="*/ 5 h 5"/>
                    <a:gd name="T60" fmla="*/ 3 w 4"/>
                    <a:gd name="T61" fmla="*/ 5 h 5"/>
                    <a:gd name="T62" fmla="*/ 3 w 4"/>
                    <a:gd name="T63" fmla="*/ 5 h 5"/>
                    <a:gd name="T64" fmla="*/ 4 w 4"/>
                    <a:gd name="T65" fmla="*/ 5 h 5"/>
                    <a:gd name="T66" fmla="*/ 4 w 4"/>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5"/>
                      </a:moveTo>
                      <a:lnTo>
                        <a:pt x="4" y="5"/>
                      </a:lnTo>
                      <a:lnTo>
                        <a:pt x="3" y="5"/>
                      </a:lnTo>
                      <a:lnTo>
                        <a:pt x="3" y="4"/>
                      </a:lnTo>
                      <a:lnTo>
                        <a:pt x="2" y="4"/>
                      </a:lnTo>
                      <a:lnTo>
                        <a:pt x="2" y="3"/>
                      </a:lnTo>
                      <a:lnTo>
                        <a:pt x="2" y="3"/>
                      </a:lnTo>
                      <a:lnTo>
                        <a:pt x="2" y="3"/>
                      </a:lnTo>
                      <a:lnTo>
                        <a:pt x="2" y="3"/>
                      </a:lnTo>
                      <a:lnTo>
                        <a:pt x="2" y="2"/>
                      </a:lnTo>
                      <a:lnTo>
                        <a:pt x="3" y="2"/>
                      </a:lnTo>
                      <a:lnTo>
                        <a:pt x="3" y="1"/>
                      </a:lnTo>
                      <a:lnTo>
                        <a:pt x="4" y="1"/>
                      </a:lnTo>
                      <a:lnTo>
                        <a:pt x="4" y="0"/>
                      </a:lnTo>
                      <a:lnTo>
                        <a:pt x="3" y="0"/>
                      </a:lnTo>
                      <a:lnTo>
                        <a:pt x="3" y="1"/>
                      </a:lnTo>
                      <a:lnTo>
                        <a:pt x="2" y="1"/>
                      </a:lnTo>
                      <a:lnTo>
                        <a:pt x="2" y="2"/>
                      </a:lnTo>
                      <a:lnTo>
                        <a:pt x="2" y="2"/>
                      </a:lnTo>
                      <a:lnTo>
                        <a:pt x="2" y="3"/>
                      </a:lnTo>
                      <a:lnTo>
                        <a:pt x="1" y="3"/>
                      </a:lnTo>
                      <a:lnTo>
                        <a:pt x="1" y="0"/>
                      </a:lnTo>
                      <a:lnTo>
                        <a:pt x="0" y="0"/>
                      </a:lnTo>
                      <a:lnTo>
                        <a:pt x="0" y="5"/>
                      </a:lnTo>
                      <a:lnTo>
                        <a:pt x="1" y="5"/>
                      </a:lnTo>
                      <a:lnTo>
                        <a:pt x="1" y="3"/>
                      </a:lnTo>
                      <a:lnTo>
                        <a:pt x="2" y="3"/>
                      </a:lnTo>
                      <a:lnTo>
                        <a:pt x="2" y="4"/>
                      </a:lnTo>
                      <a:lnTo>
                        <a:pt x="2" y="4"/>
                      </a:lnTo>
                      <a:lnTo>
                        <a:pt x="2"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6" name="Freeform 786"/>
                <p:cNvSpPr>
                  <a:spLocks/>
                </p:cNvSpPr>
                <p:nvPr/>
              </p:nvSpPr>
              <p:spPr bwMode="auto">
                <a:xfrm>
                  <a:off x="5107550" y="4079111"/>
                  <a:ext cx="22418" cy="37363"/>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7" name="Freeform 787"/>
                <p:cNvSpPr>
                  <a:spLocks noEditPoints="1"/>
                </p:cNvSpPr>
                <p:nvPr/>
              </p:nvSpPr>
              <p:spPr bwMode="auto">
                <a:xfrm>
                  <a:off x="5137440" y="4079111"/>
                  <a:ext cx="29890" cy="37363"/>
                </a:xfrm>
                <a:custGeom>
                  <a:avLst/>
                  <a:gdLst>
                    <a:gd name="T0" fmla="*/ 4 w 4"/>
                    <a:gd name="T1" fmla="*/ 5 h 5"/>
                    <a:gd name="T2" fmla="*/ 4 w 4"/>
                    <a:gd name="T3" fmla="*/ 3 h 5"/>
                    <a:gd name="T4" fmla="*/ 4 w 4"/>
                    <a:gd name="T5" fmla="*/ 3 h 5"/>
                    <a:gd name="T6" fmla="*/ 4 w 4"/>
                    <a:gd name="T7" fmla="*/ 3 h 5"/>
                    <a:gd name="T8" fmla="*/ 4 w 4"/>
                    <a:gd name="T9" fmla="*/ 3 h 5"/>
                    <a:gd name="T10" fmla="*/ 4 w 4"/>
                    <a:gd name="T11" fmla="*/ 1 h 5"/>
                    <a:gd name="T12" fmla="*/ 4 w 4"/>
                    <a:gd name="T13" fmla="*/ 1 h 5"/>
                    <a:gd name="T14" fmla="*/ 4 w 4"/>
                    <a:gd name="T15" fmla="*/ 0 h 5"/>
                    <a:gd name="T16" fmla="*/ 0 w 4"/>
                    <a:gd name="T17" fmla="*/ 0 h 5"/>
                    <a:gd name="T18" fmla="*/ 0 w 4"/>
                    <a:gd name="T19" fmla="*/ 5 h 5"/>
                    <a:gd name="T20" fmla="*/ 4 w 4"/>
                    <a:gd name="T21" fmla="*/ 5 h 5"/>
                    <a:gd name="T22" fmla="*/ 4 w 4"/>
                    <a:gd name="T23" fmla="*/ 5 h 5"/>
                    <a:gd name="T24" fmla="*/ 4 w 4"/>
                    <a:gd name="T25" fmla="*/ 5 h 5"/>
                    <a:gd name="T26" fmla="*/ 4 w 4"/>
                    <a:gd name="T27" fmla="*/ 5 h 5"/>
                    <a:gd name="T28" fmla="*/ 4 w 4"/>
                    <a:gd name="T29" fmla="*/ 3 h 5"/>
                    <a:gd name="T30" fmla="*/ 2 w 4"/>
                    <a:gd name="T31" fmla="*/ 3 h 5"/>
                    <a:gd name="T32" fmla="*/ 2 w 4"/>
                    <a:gd name="T33" fmla="*/ 1 h 5"/>
                    <a:gd name="T34" fmla="*/ 4 w 4"/>
                    <a:gd name="T35" fmla="*/ 1 h 5"/>
                    <a:gd name="T36" fmla="*/ 4 w 4"/>
                    <a:gd name="T37" fmla="*/ 3 h 5"/>
                    <a:gd name="T38" fmla="*/ 4 w 4"/>
                    <a:gd name="T39" fmla="*/ 3 h 5"/>
                    <a:gd name="T40" fmla="*/ 4 w 4"/>
                    <a:gd name="T41" fmla="*/ 5 h 5"/>
                    <a:gd name="T42" fmla="*/ 2 w 4"/>
                    <a:gd name="T43" fmla="*/ 5 h 5"/>
                    <a:gd name="T44" fmla="*/ 2 w 4"/>
                    <a:gd name="T45" fmla="*/ 3 h 5"/>
                    <a:gd name="T46" fmla="*/ 4 w 4"/>
                    <a:gd name="T47" fmla="*/ 3 h 5"/>
                    <a:gd name="T48" fmla="*/ 4 w 4"/>
                    <a:gd name="T49" fmla="*/ 5 h 5"/>
                    <a:gd name="T50" fmla="*/ 4 w 4"/>
                    <a:gd name="T51"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5">
                      <a:moveTo>
                        <a:pt x="4" y="5"/>
                      </a:moveTo>
                      <a:lnTo>
                        <a:pt x="4" y="3"/>
                      </a:lnTo>
                      <a:lnTo>
                        <a:pt x="4" y="3"/>
                      </a:lnTo>
                      <a:lnTo>
                        <a:pt x="4" y="3"/>
                      </a:lnTo>
                      <a:lnTo>
                        <a:pt x="4" y="3"/>
                      </a:lnTo>
                      <a:lnTo>
                        <a:pt x="4" y="1"/>
                      </a:lnTo>
                      <a:lnTo>
                        <a:pt x="4" y="1"/>
                      </a:lnTo>
                      <a:lnTo>
                        <a:pt x="4" y="0"/>
                      </a:lnTo>
                      <a:lnTo>
                        <a:pt x="0" y="0"/>
                      </a:lnTo>
                      <a:lnTo>
                        <a:pt x="0" y="5"/>
                      </a:lnTo>
                      <a:lnTo>
                        <a:pt x="4" y="5"/>
                      </a:lnTo>
                      <a:lnTo>
                        <a:pt x="4" y="5"/>
                      </a:lnTo>
                      <a:lnTo>
                        <a:pt x="4" y="5"/>
                      </a:lnTo>
                      <a:lnTo>
                        <a:pt x="4" y="5"/>
                      </a:lnTo>
                      <a:close/>
                      <a:moveTo>
                        <a:pt x="4" y="3"/>
                      </a:moveTo>
                      <a:lnTo>
                        <a:pt x="2" y="3"/>
                      </a:lnTo>
                      <a:lnTo>
                        <a:pt x="2" y="1"/>
                      </a:lnTo>
                      <a:lnTo>
                        <a:pt x="4" y="1"/>
                      </a:lnTo>
                      <a:lnTo>
                        <a:pt x="4" y="3"/>
                      </a:lnTo>
                      <a:lnTo>
                        <a:pt x="4" y="3"/>
                      </a:lnTo>
                      <a:close/>
                      <a:moveTo>
                        <a:pt x="4" y="5"/>
                      </a:moveTo>
                      <a:lnTo>
                        <a:pt x="2" y="5"/>
                      </a:lnTo>
                      <a:lnTo>
                        <a:pt x="2" y="3"/>
                      </a:lnTo>
                      <a:lnTo>
                        <a:pt x="4" y="3"/>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8" name="Freeform 788"/>
                <p:cNvSpPr>
                  <a:spLocks/>
                </p:cNvSpPr>
                <p:nvPr/>
              </p:nvSpPr>
              <p:spPr bwMode="auto">
                <a:xfrm>
                  <a:off x="5182275" y="4079111"/>
                  <a:ext cx="22418" cy="37363"/>
                </a:xfrm>
                <a:custGeom>
                  <a:avLst/>
                  <a:gdLst>
                    <a:gd name="T0" fmla="*/ 3 w 3"/>
                    <a:gd name="T1" fmla="*/ 1 h 5"/>
                    <a:gd name="T2" fmla="*/ 3 w 3"/>
                    <a:gd name="T3" fmla="*/ 0 h 5"/>
                    <a:gd name="T4" fmla="*/ 2 w 3"/>
                    <a:gd name="T5" fmla="*/ 0 h 5"/>
                    <a:gd name="T6" fmla="*/ 2 w 3"/>
                    <a:gd name="T7" fmla="*/ 1 h 5"/>
                    <a:gd name="T8" fmla="*/ 1 w 3"/>
                    <a:gd name="T9" fmla="*/ 1 h 5"/>
                    <a:gd name="T10" fmla="*/ 1 w 3"/>
                    <a:gd name="T11" fmla="*/ 3 h 5"/>
                    <a:gd name="T12" fmla="*/ 0 w 3"/>
                    <a:gd name="T13" fmla="*/ 3 h 5"/>
                    <a:gd name="T14" fmla="*/ 0 w 3"/>
                    <a:gd name="T15" fmla="*/ 4 h 5"/>
                    <a:gd name="T16" fmla="*/ 0 w 3"/>
                    <a:gd name="T17" fmla="*/ 4 h 5"/>
                    <a:gd name="T18" fmla="*/ 0 w 3"/>
                    <a:gd name="T19" fmla="*/ 5 h 5"/>
                    <a:gd name="T20" fmla="*/ 0 w 3"/>
                    <a:gd name="T21" fmla="*/ 5 h 5"/>
                    <a:gd name="T22" fmla="*/ 0 w 3"/>
                    <a:gd name="T23" fmla="*/ 4 h 5"/>
                    <a:gd name="T24" fmla="*/ 1 w 3"/>
                    <a:gd name="T25" fmla="*/ 4 h 5"/>
                    <a:gd name="T26" fmla="*/ 1 w 3"/>
                    <a:gd name="T27" fmla="*/ 3 h 5"/>
                    <a:gd name="T28" fmla="*/ 2 w 3"/>
                    <a:gd name="T29" fmla="*/ 3 h 5"/>
                    <a:gd name="T30" fmla="*/ 2 w 3"/>
                    <a:gd name="T31" fmla="*/ 1 h 5"/>
                    <a:gd name="T32" fmla="*/ 3 w 3"/>
                    <a:gd name="T33" fmla="*/ 1 h 5"/>
                    <a:gd name="T34" fmla="*/ 3 w 3"/>
                    <a:gd name="T35"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1"/>
                      </a:moveTo>
                      <a:lnTo>
                        <a:pt x="3" y="0"/>
                      </a:lnTo>
                      <a:lnTo>
                        <a:pt x="2" y="0"/>
                      </a:lnTo>
                      <a:lnTo>
                        <a:pt x="2" y="1"/>
                      </a:lnTo>
                      <a:lnTo>
                        <a:pt x="1" y="1"/>
                      </a:lnTo>
                      <a:lnTo>
                        <a:pt x="1" y="3"/>
                      </a:lnTo>
                      <a:lnTo>
                        <a:pt x="0" y="3"/>
                      </a:lnTo>
                      <a:lnTo>
                        <a:pt x="0" y="4"/>
                      </a:lnTo>
                      <a:lnTo>
                        <a:pt x="0" y="4"/>
                      </a:lnTo>
                      <a:lnTo>
                        <a:pt x="0" y="5"/>
                      </a:lnTo>
                      <a:lnTo>
                        <a:pt x="0" y="5"/>
                      </a:lnTo>
                      <a:lnTo>
                        <a:pt x="0" y="4"/>
                      </a:lnTo>
                      <a:lnTo>
                        <a:pt x="1" y="4"/>
                      </a:lnTo>
                      <a:lnTo>
                        <a:pt x="1" y="3"/>
                      </a:lnTo>
                      <a:lnTo>
                        <a:pt x="2" y="3"/>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9" name="Freeform 789"/>
                <p:cNvSpPr>
                  <a:spLocks/>
                </p:cNvSpPr>
                <p:nvPr/>
              </p:nvSpPr>
              <p:spPr bwMode="auto">
                <a:xfrm>
                  <a:off x="5212166" y="4079111"/>
                  <a:ext cx="29890" cy="37363"/>
                </a:xfrm>
                <a:custGeom>
                  <a:avLst/>
                  <a:gdLst>
                    <a:gd name="T0" fmla="*/ 4 w 4"/>
                    <a:gd name="T1" fmla="*/ 5 h 5"/>
                    <a:gd name="T2" fmla="*/ 4 w 4"/>
                    <a:gd name="T3" fmla="*/ 0 h 5"/>
                    <a:gd name="T4" fmla="*/ 3 w 4"/>
                    <a:gd name="T5" fmla="*/ 0 h 5"/>
                    <a:gd name="T6" fmla="*/ 3 w 4"/>
                    <a:gd name="T7" fmla="*/ 3 h 5"/>
                    <a:gd name="T8" fmla="*/ 1 w 4"/>
                    <a:gd name="T9" fmla="*/ 3 h 5"/>
                    <a:gd name="T10" fmla="*/ 1 w 4"/>
                    <a:gd name="T11" fmla="*/ 0 h 5"/>
                    <a:gd name="T12" fmla="*/ 0 w 4"/>
                    <a:gd name="T13" fmla="*/ 0 h 5"/>
                    <a:gd name="T14" fmla="*/ 0 w 4"/>
                    <a:gd name="T15" fmla="*/ 5 h 5"/>
                    <a:gd name="T16" fmla="*/ 1 w 4"/>
                    <a:gd name="T17" fmla="*/ 5 h 5"/>
                    <a:gd name="T18" fmla="*/ 1 w 4"/>
                    <a:gd name="T19" fmla="*/ 3 h 5"/>
                    <a:gd name="T20" fmla="*/ 3 w 4"/>
                    <a:gd name="T21" fmla="*/ 3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3"/>
                      </a:lnTo>
                      <a:lnTo>
                        <a:pt x="1" y="3"/>
                      </a:lnTo>
                      <a:lnTo>
                        <a:pt x="1" y="0"/>
                      </a:lnTo>
                      <a:lnTo>
                        <a:pt x="0" y="0"/>
                      </a:lnTo>
                      <a:lnTo>
                        <a:pt x="0" y="5"/>
                      </a:lnTo>
                      <a:lnTo>
                        <a:pt x="1" y="5"/>
                      </a:lnTo>
                      <a:lnTo>
                        <a:pt x="1"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0" name="Freeform 790"/>
                <p:cNvSpPr>
                  <a:spLocks noEditPoints="1"/>
                </p:cNvSpPr>
                <p:nvPr/>
              </p:nvSpPr>
              <p:spPr bwMode="auto">
                <a:xfrm>
                  <a:off x="5249528" y="4079111"/>
                  <a:ext cx="29890" cy="37363"/>
                </a:xfrm>
                <a:custGeom>
                  <a:avLst/>
                  <a:gdLst>
                    <a:gd name="T0" fmla="*/ 4 w 4"/>
                    <a:gd name="T1" fmla="*/ 5 h 5"/>
                    <a:gd name="T2" fmla="*/ 4 w 4"/>
                    <a:gd name="T3" fmla="*/ 4 h 5"/>
                    <a:gd name="T4" fmla="*/ 3 w 4"/>
                    <a:gd name="T5" fmla="*/ 4 h 5"/>
                    <a:gd name="T6" fmla="*/ 3 w 4"/>
                    <a:gd name="T7" fmla="*/ 3 h 5"/>
                    <a:gd name="T8" fmla="*/ 4 w 4"/>
                    <a:gd name="T9" fmla="*/ 3 h 5"/>
                    <a:gd name="T10" fmla="*/ 4 w 4"/>
                    <a:gd name="T11" fmla="*/ 1 h 5"/>
                    <a:gd name="T12" fmla="*/ 3 w 4"/>
                    <a:gd name="T13" fmla="*/ 1 h 5"/>
                    <a:gd name="T14" fmla="*/ 3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3 w 4"/>
                    <a:gd name="T29" fmla="*/ 4 h 5"/>
                    <a:gd name="T30" fmla="*/ 3 w 4"/>
                    <a:gd name="T31" fmla="*/ 5 h 5"/>
                    <a:gd name="T32" fmla="*/ 4 w 4"/>
                    <a:gd name="T33" fmla="*/ 5 h 5"/>
                    <a:gd name="T34" fmla="*/ 4 w 4"/>
                    <a:gd name="T35" fmla="*/ 5 h 5"/>
                    <a:gd name="T36" fmla="*/ 3 w 4"/>
                    <a:gd name="T37" fmla="*/ 3 h 5"/>
                    <a:gd name="T38" fmla="*/ 1 w 4"/>
                    <a:gd name="T39" fmla="*/ 3 h 5"/>
                    <a:gd name="T40" fmla="*/ 1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3" y="4"/>
                      </a:lnTo>
                      <a:lnTo>
                        <a:pt x="3" y="3"/>
                      </a:lnTo>
                      <a:lnTo>
                        <a:pt x="4" y="3"/>
                      </a:lnTo>
                      <a:lnTo>
                        <a:pt x="4" y="1"/>
                      </a:lnTo>
                      <a:lnTo>
                        <a:pt x="3" y="1"/>
                      </a:lnTo>
                      <a:lnTo>
                        <a:pt x="3" y="0"/>
                      </a:lnTo>
                      <a:lnTo>
                        <a:pt x="0" y="0"/>
                      </a:lnTo>
                      <a:lnTo>
                        <a:pt x="0" y="5"/>
                      </a:lnTo>
                      <a:lnTo>
                        <a:pt x="1" y="5"/>
                      </a:lnTo>
                      <a:lnTo>
                        <a:pt x="1" y="3"/>
                      </a:lnTo>
                      <a:lnTo>
                        <a:pt x="3" y="3"/>
                      </a:lnTo>
                      <a:lnTo>
                        <a:pt x="3" y="4"/>
                      </a:lnTo>
                      <a:lnTo>
                        <a:pt x="3" y="4"/>
                      </a:lnTo>
                      <a:lnTo>
                        <a:pt x="3" y="5"/>
                      </a:lnTo>
                      <a:lnTo>
                        <a:pt x="4" y="5"/>
                      </a:lnTo>
                      <a:lnTo>
                        <a:pt x="4" y="5"/>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1" name="Freeform 791"/>
                <p:cNvSpPr>
                  <a:spLocks/>
                </p:cNvSpPr>
                <p:nvPr/>
              </p:nvSpPr>
              <p:spPr bwMode="auto">
                <a:xfrm>
                  <a:off x="4711507" y="4153837"/>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2" name="Freeform 792"/>
                <p:cNvSpPr>
                  <a:spLocks/>
                </p:cNvSpPr>
                <p:nvPr/>
              </p:nvSpPr>
              <p:spPr bwMode="auto">
                <a:xfrm>
                  <a:off x="4748869" y="4153837"/>
                  <a:ext cx="7473"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3" name="Freeform 793"/>
                <p:cNvSpPr>
                  <a:spLocks/>
                </p:cNvSpPr>
                <p:nvPr/>
              </p:nvSpPr>
              <p:spPr bwMode="auto">
                <a:xfrm>
                  <a:off x="4763814" y="4153837"/>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4" name="Freeform 794"/>
                <p:cNvSpPr>
                  <a:spLocks/>
                </p:cNvSpPr>
                <p:nvPr/>
              </p:nvSpPr>
              <p:spPr bwMode="auto">
                <a:xfrm>
                  <a:off x="4793704" y="4153837"/>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5" name="Freeform 795"/>
                <p:cNvSpPr>
                  <a:spLocks noEditPoints="1"/>
                </p:cNvSpPr>
                <p:nvPr/>
              </p:nvSpPr>
              <p:spPr bwMode="auto">
                <a:xfrm>
                  <a:off x="5070188" y="4153837"/>
                  <a:ext cx="29890" cy="44835"/>
                </a:xfrm>
                <a:custGeom>
                  <a:avLst/>
                  <a:gdLst>
                    <a:gd name="T0" fmla="*/ 4 w 4"/>
                    <a:gd name="T1" fmla="*/ 4 h 6"/>
                    <a:gd name="T2" fmla="*/ 4 w 4"/>
                    <a:gd name="T3" fmla="*/ 2 h 6"/>
                    <a:gd name="T4" fmla="*/ 4 w 4"/>
                    <a:gd name="T5" fmla="*/ 2 h 6"/>
                    <a:gd name="T6" fmla="*/ 4 w 4"/>
                    <a:gd name="T7" fmla="*/ 1 h 6"/>
                    <a:gd name="T8" fmla="*/ 2 w 4"/>
                    <a:gd name="T9" fmla="*/ 1 h 6"/>
                    <a:gd name="T10" fmla="*/ 2 w 4"/>
                    <a:gd name="T11" fmla="*/ 0 h 6"/>
                    <a:gd name="T12" fmla="*/ 0 w 4"/>
                    <a:gd name="T13" fmla="*/ 0 h 6"/>
                    <a:gd name="T14" fmla="*/ 0 w 4"/>
                    <a:gd name="T15" fmla="*/ 6 h 6"/>
                    <a:gd name="T16" fmla="*/ 2 w 4"/>
                    <a:gd name="T17" fmla="*/ 6 h 6"/>
                    <a:gd name="T18" fmla="*/ 2 w 4"/>
                    <a:gd name="T19" fmla="*/ 5 h 6"/>
                    <a:gd name="T20" fmla="*/ 4 w 4"/>
                    <a:gd name="T21" fmla="*/ 5 h 6"/>
                    <a:gd name="T22" fmla="*/ 4 w 4"/>
                    <a:gd name="T23" fmla="*/ 4 h 6"/>
                    <a:gd name="T24" fmla="*/ 4 w 4"/>
                    <a:gd name="T25" fmla="*/ 4 h 6"/>
                    <a:gd name="T26" fmla="*/ 4 w 4"/>
                    <a:gd name="T27" fmla="*/ 4 h 6"/>
                    <a:gd name="T28" fmla="*/ 3 w 4"/>
                    <a:gd name="T29" fmla="*/ 4 h 6"/>
                    <a:gd name="T30" fmla="*/ 2 w 4"/>
                    <a:gd name="T31" fmla="*/ 4 h 6"/>
                    <a:gd name="T32" fmla="*/ 2 w 4"/>
                    <a:gd name="T33" fmla="*/ 5 h 6"/>
                    <a:gd name="T34" fmla="*/ 1 w 4"/>
                    <a:gd name="T35" fmla="*/ 5 h 6"/>
                    <a:gd name="T36" fmla="*/ 1 w 4"/>
                    <a:gd name="T37" fmla="*/ 1 h 6"/>
                    <a:gd name="T38" fmla="*/ 2 w 4"/>
                    <a:gd name="T39" fmla="*/ 1 h 6"/>
                    <a:gd name="T40" fmla="*/ 2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4" y="2"/>
                      </a:lnTo>
                      <a:lnTo>
                        <a:pt x="4" y="1"/>
                      </a:lnTo>
                      <a:lnTo>
                        <a:pt x="2" y="1"/>
                      </a:lnTo>
                      <a:lnTo>
                        <a:pt x="2" y="0"/>
                      </a:lnTo>
                      <a:lnTo>
                        <a:pt x="0" y="0"/>
                      </a:lnTo>
                      <a:lnTo>
                        <a:pt x="0" y="6"/>
                      </a:lnTo>
                      <a:lnTo>
                        <a:pt x="2" y="6"/>
                      </a:lnTo>
                      <a:lnTo>
                        <a:pt x="2" y="5"/>
                      </a:lnTo>
                      <a:lnTo>
                        <a:pt x="4" y="5"/>
                      </a:lnTo>
                      <a:lnTo>
                        <a:pt x="4" y="4"/>
                      </a:lnTo>
                      <a:lnTo>
                        <a:pt x="4" y="4"/>
                      </a:lnTo>
                      <a:lnTo>
                        <a:pt x="4" y="4"/>
                      </a:lnTo>
                      <a:close/>
                      <a:moveTo>
                        <a:pt x="3" y="4"/>
                      </a:moveTo>
                      <a:lnTo>
                        <a:pt x="2" y="4"/>
                      </a:lnTo>
                      <a:lnTo>
                        <a:pt x="2" y="5"/>
                      </a:lnTo>
                      <a:lnTo>
                        <a:pt x="1" y="5"/>
                      </a:lnTo>
                      <a:lnTo>
                        <a:pt x="1" y="1"/>
                      </a:lnTo>
                      <a:lnTo>
                        <a:pt x="2" y="1"/>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6" name="Freeform 796"/>
                <p:cNvSpPr>
                  <a:spLocks/>
                </p:cNvSpPr>
                <p:nvPr/>
              </p:nvSpPr>
              <p:spPr bwMode="auto">
                <a:xfrm>
                  <a:off x="5107550" y="4153837"/>
                  <a:ext cx="22418" cy="44835"/>
                </a:xfrm>
                <a:custGeom>
                  <a:avLst/>
                  <a:gdLst>
                    <a:gd name="T0" fmla="*/ 3 w 3"/>
                    <a:gd name="T1" fmla="*/ 6 h 6"/>
                    <a:gd name="T2" fmla="*/ 3 w 3"/>
                    <a:gd name="T3" fmla="*/ 5 h 6"/>
                    <a:gd name="T4" fmla="*/ 1 w 3"/>
                    <a:gd name="T5" fmla="*/ 5 h 6"/>
                    <a:gd name="T6" fmla="*/ 1 w 3"/>
                    <a:gd name="T7" fmla="*/ 4 h 6"/>
                    <a:gd name="T8" fmla="*/ 3 w 3"/>
                    <a:gd name="T9" fmla="*/ 4 h 6"/>
                    <a:gd name="T10" fmla="*/ 3 w 3"/>
                    <a:gd name="T11" fmla="*/ 2 h 6"/>
                    <a:gd name="T12" fmla="*/ 1 w 3"/>
                    <a:gd name="T13" fmla="*/ 2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3" y="4"/>
                      </a:lnTo>
                      <a:lnTo>
                        <a:pt x="3" y="2"/>
                      </a:lnTo>
                      <a:lnTo>
                        <a:pt x="1" y="2"/>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7" name="Freeform 797"/>
                <p:cNvSpPr>
                  <a:spLocks/>
                </p:cNvSpPr>
                <p:nvPr/>
              </p:nvSpPr>
              <p:spPr bwMode="auto">
                <a:xfrm>
                  <a:off x="5137440" y="4153837"/>
                  <a:ext cx="29890" cy="44835"/>
                </a:xfrm>
                <a:custGeom>
                  <a:avLst/>
                  <a:gdLst>
                    <a:gd name="T0" fmla="*/ 4 w 4"/>
                    <a:gd name="T1" fmla="*/ 5 h 6"/>
                    <a:gd name="T2" fmla="*/ 4 w 4"/>
                    <a:gd name="T3" fmla="*/ 2 h 6"/>
                    <a:gd name="T4" fmla="*/ 3 w 4"/>
                    <a:gd name="T5" fmla="*/ 2 h 6"/>
                    <a:gd name="T6" fmla="*/ 3 w 4"/>
                    <a:gd name="T7" fmla="*/ 4 h 6"/>
                    <a:gd name="T8" fmla="*/ 4 w 4"/>
                    <a:gd name="T9" fmla="*/ 4 h 6"/>
                    <a:gd name="T10" fmla="*/ 4 w 4"/>
                    <a:gd name="T11" fmla="*/ 5 h 6"/>
                    <a:gd name="T12" fmla="*/ 2 w 4"/>
                    <a:gd name="T13" fmla="*/ 5 h 6"/>
                    <a:gd name="T14" fmla="*/ 2 w 4"/>
                    <a:gd name="T15" fmla="*/ 1 h 6"/>
                    <a:gd name="T16" fmla="*/ 4 w 4"/>
                    <a:gd name="T17" fmla="*/ 1 h 6"/>
                    <a:gd name="T18" fmla="*/ 4 w 4"/>
                    <a:gd name="T19" fmla="*/ 2 h 6"/>
                    <a:gd name="T20" fmla="*/ 4 w 4"/>
                    <a:gd name="T21" fmla="*/ 2 h 6"/>
                    <a:gd name="T22" fmla="*/ 4 w 4"/>
                    <a:gd name="T23" fmla="*/ 1 h 6"/>
                    <a:gd name="T24" fmla="*/ 4 w 4"/>
                    <a:gd name="T25" fmla="*/ 1 h 6"/>
                    <a:gd name="T26" fmla="*/ 4 w 4"/>
                    <a:gd name="T27" fmla="*/ 0 h 6"/>
                    <a:gd name="T28" fmla="*/ 2 w 4"/>
                    <a:gd name="T29" fmla="*/ 0 h 6"/>
                    <a:gd name="T30" fmla="*/ 2 w 4"/>
                    <a:gd name="T31" fmla="*/ 1 h 6"/>
                    <a:gd name="T32" fmla="*/ 0 w 4"/>
                    <a:gd name="T33" fmla="*/ 1 h 6"/>
                    <a:gd name="T34" fmla="*/ 0 w 4"/>
                    <a:gd name="T35" fmla="*/ 5 h 6"/>
                    <a:gd name="T36" fmla="*/ 2 w 4"/>
                    <a:gd name="T37" fmla="*/ 5 h 6"/>
                    <a:gd name="T38" fmla="*/ 2 w 4"/>
                    <a:gd name="T39" fmla="*/ 6 h 6"/>
                    <a:gd name="T40" fmla="*/ 4 w 4"/>
                    <a:gd name="T41" fmla="*/ 6 h 6"/>
                    <a:gd name="T42" fmla="*/ 4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2"/>
                      </a:lnTo>
                      <a:lnTo>
                        <a:pt x="3" y="2"/>
                      </a:lnTo>
                      <a:lnTo>
                        <a:pt x="3" y="4"/>
                      </a:lnTo>
                      <a:lnTo>
                        <a:pt x="4" y="4"/>
                      </a:lnTo>
                      <a:lnTo>
                        <a:pt x="4" y="5"/>
                      </a:lnTo>
                      <a:lnTo>
                        <a:pt x="2" y="5"/>
                      </a:lnTo>
                      <a:lnTo>
                        <a:pt x="2" y="1"/>
                      </a:lnTo>
                      <a:lnTo>
                        <a:pt x="4" y="1"/>
                      </a:lnTo>
                      <a:lnTo>
                        <a:pt x="4" y="2"/>
                      </a:lnTo>
                      <a:lnTo>
                        <a:pt x="4" y="2"/>
                      </a:lnTo>
                      <a:lnTo>
                        <a:pt x="4" y="1"/>
                      </a:lnTo>
                      <a:lnTo>
                        <a:pt x="4" y="1"/>
                      </a:lnTo>
                      <a:lnTo>
                        <a:pt x="4" y="0"/>
                      </a:lnTo>
                      <a:lnTo>
                        <a:pt x="2" y="0"/>
                      </a:lnTo>
                      <a:lnTo>
                        <a:pt x="2" y="1"/>
                      </a:lnTo>
                      <a:lnTo>
                        <a:pt x="0" y="1"/>
                      </a:lnTo>
                      <a:lnTo>
                        <a:pt x="0" y="5"/>
                      </a:lnTo>
                      <a:lnTo>
                        <a:pt x="2" y="5"/>
                      </a:lnTo>
                      <a:lnTo>
                        <a:pt x="2"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8" name="Freeform 798"/>
                <p:cNvSpPr>
                  <a:spLocks/>
                </p:cNvSpPr>
                <p:nvPr/>
              </p:nvSpPr>
              <p:spPr bwMode="auto">
                <a:xfrm>
                  <a:off x="4718979" y="3600870"/>
                  <a:ext cx="29890" cy="37363"/>
                </a:xfrm>
                <a:custGeom>
                  <a:avLst/>
                  <a:gdLst>
                    <a:gd name="T0" fmla="*/ 4 w 4"/>
                    <a:gd name="T1" fmla="*/ 5 h 5"/>
                    <a:gd name="T2" fmla="*/ 4 w 4"/>
                    <a:gd name="T3" fmla="*/ 3 h 5"/>
                    <a:gd name="T4" fmla="*/ 3 w 4"/>
                    <a:gd name="T5" fmla="*/ 3 h 5"/>
                    <a:gd name="T6" fmla="*/ 3 w 4"/>
                    <a:gd name="T7" fmla="*/ 5 h 5"/>
                    <a:gd name="T8" fmla="*/ 0 w 4"/>
                    <a:gd name="T9" fmla="*/ 5 h 5"/>
                    <a:gd name="T10" fmla="*/ 0 w 4"/>
                    <a:gd name="T11" fmla="*/ 1 h 5"/>
                    <a:gd name="T12" fmla="*/ 3 w 4"/>
                    <a:gd name="T13" fmla="*/ 1 h 5"/>
                    <a:gd name="T14" fmla="*/ 3 w 4"/>
                    <a:gd name="T15" fmla="*/ 1 h 5"/>
                    <a:gd name="T16" fmla="*/ 4 w 4"/>
                    <a:gd name="T17" fmla="*/ 1 h 5"/>
                    <a:gd name="T18" fmla="*/ 4 w 4"/>
                    <a:gd name="T19" fmla="*/ 1 h 5"/>
                    <a:gd name="T20" fmla="*/ 3 w 4"/>
                    <a:gd name="T21" fmla="*/ 1 h 5"/>
                    <a:gd name="T22" fmla="*/ 3 w 4"/>
                    <a:gd name="T23" fmla="*/ 0 h 5"/>
                    <a:gd name="T24" fmla="*/ 0 w 4"/>
                    <a:gd name="T25" fmla="*/ 0 h 5"/>
                    <a:gd name="T26" fmla="*/ 0 w 4"/>
                    <a:gd name="T27" fmla="*/ 1 h 5"/>
                    <a:gd name="T28" fmla="*/ 0 w 4"/>
                    <a:gd name="T29" fmla="*/ 1 h 5"/>
                    <a:gd name="T30" fmla="*/ 0 w 4"/>
                    <a:gd name="T31" fmla="*/ 5 h 5"/>
                    <a:gd name="T32" fmla="*/ 0 w 4"/>
                    <a:gd name="T33" fmla="*/ 5 h 5"/>
                    <a:gd name="T34" fmla="*/ 0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3"/>
                      </a:lnTo>
                      <a:lnTo>
                        <a:pt x="3" y="3"/>
                      </a:lnTo>
                      <a:lnTo>
                        <a:pt x="3" y="5"/>
                      </a:lnTo>
                      <a:lnTo>
                        <a:pt x="0" y="5"/>
                      </a:lnTo>
                      <a:lnTo>
                        <a:pt x="0" y="1"/>
                      </a:lnTo>
                      <a:lnTo>
                        <a:pt x="3" y="1"/>
                      </a:lnTo>
                      <a:lnTo>
                        <a:pt x="3" y="1"/>
                      </a:lnTo>
                      <a:lnTo>
                        <a:pt x="4" y="1"/>
                      </a:ln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69" name="Freeform 799"/>
                <p:cNvSpPr>
                  <a:spLocks noEditPoints="1"/>
                </p:cNvSpPr>
                <p:nvPr/>
              </p:nvSpPr>
              <p:spPr bwMode="auto">
                <a:xfrm>
                  <a:off x="4756342" y="3600870"/>
                  <a:ext cx="29890" cy="37363"/>
                </a:xfrm>
                <a:custGeom>
                  <a:avLst/>
                  <a:gdLst>
                    <a:gd name="T0" fmla="*/ 4 w 4"/>
                    <a:gd name="T1" fmla="*/ 5 h 5"/>
                    <a:gd name="T2" fmla="*/ 4 w 4"/>
                    <a:gd name="T3" fmla="*/ 1 h 5"/>
                    <a:gd name="T4" fmla="*/ 3 w 4"/>
                    <a:gd name="T5" fmla="*/ 1 h 5"/>
                    <a:gd name="T6" fmla="*/ 3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1" y="0"/>
                      </a:lnTo>
                      <a:lnTo>
                        <a:pt x="1" y="1"/>
                      </a:lnTo>
                      <a:lnTo>
                        <a:pt x="0" y="1"/>
                      </a:lnTo>
                      <a:lnTo>
                        <a:pt x="0" y="5"/>
                      </a:lnTo>
                      <a:lnTo>
                        <a:pt x="1" y="5"/>
                      </a:lnTo>
                      <a:lnTo>
                        <a:pt x="1"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0" name="Freeform 800"/>
                <p:cNvSpPr>
                  <a:spLocks/>
                </p:cNvSpPr>
                <p:nvPr/>
              </p:nvSpPr>
              <p:spPr bwMode="auto">
                <a:xfrm>
                  <a:off x="4793704" y="3600870"/>
                  <a:ext cx="29890" cy="37363"/>
                </a:xfrm>
                <a:custGeom>
                  <a:avLst/>
                  <a:gdLst>
                    <a:gd name="T0" fmla="*/ 4 w 4"/>
                    <a:gd name="T1" fmla="*/ 5 h 5"/>
                    <a:gd name="T2" fmla="*/ 4 w 4"/>
                    <a:gd name="T3" fmla="*/ 0 h 5"/>
                    <a:gd name="T4" fmla="*/ 3 w 4"/>
                    <a:gd name="T5" fmla="*/ 0 h 5"/>
                    <a:gd name="T6" fmla="*/ 3 w 4"/>
                    <a:gd name="T7" fmla="*/ 3 h 5"/>
                    <a:gd name="T8" fmla="*/ 2 w 4"/>
                    <a:gd name="T9" fmla="*/ 3 h 5"/>
                    <a:gd name="T10" fmla="*/ 2 w 4"/>
                    <a:gd name="T11" fmla="*/ 2 h 5"/>
                    <a:gd name="T12" fmla="*/ 1 w 4"/>
                    <a:gd name="T13" fmla="*/ 2 h 5"/>
                    <a:gd name="T14" fmla="*/ 1 w 4"/>
                    <a:gd name="T15" fmla="*/ 1 h 5"/>
                    <a:gd name="T16" fmla="*/ 1 w 4"/>
                    <a:gd name="T17" fmla="*/ 1 h 5"/>
                    <a:gd name="T18" fmla="*/ 1 w 4"/>
                    <a:gd name="T19" fmla="*/ 0 h 5"/>
                    <a:gd name="T20" fmla="*/ 0 w 4"/>
                    <a:gd name="T21" fmla="*/ 0 h 5"/>
                    <a:gd name="T22" fmla="*/ 0 w 4"/>
                    <a:gd name="T23" fmla="*/ 5 h 5"/>
                    <a:gd name="T24" fmla="*/ 1 w 4"/>
                    <a:gd name="T25" fmla="*/ 5 h 5"/>
                    <a:gd name="T26" fmla="*/ 1 w 4"/>
                    <a:gd name="T27" fmla="*/ 2 h 5"/>
                    <a:gd name="T28" fmla="*/ 1 w 4"/>
                    <a:gd name="T29" fmla="*/ 2 h 5"/>
                    <a:gd name="T30" fmla="*/ 1 w 4"/>
                    <a:gd name="T31" fmla="*/ 3 h 5"/>
                    <a:gd name="T32" fmla="*/ 2 w 4"/>
                    <a:gd name="T33" fmla="*/ 3 h 5"/>
                    <a:gd name="T34" fmla="*/ 2 w 4"/>
                    <a:gd name="T35" fmla="*/ 3 h 5"/>
                    <a:gd name="T36" fmla="*/ 3 w 4"/>
                    <a:gd name="T37" fmla="*/ 3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2" y="3"/>
                      </a:lnTo>
                      <a:lnTo>
                        <a:pt x="2" y="2"/>
                      </a:lnTo>
                      <a:lnTo>
                        <a:pt x="1" y="2"/>
                      </a:lnTo>
                      <a:lnTo>
                        <a:pt x="1" y="1"/>
                      </a:lnTo>
                      <a:lnTo>
                        <a:pt x="1" y="1"/>
                      </a:lnTo>
                      <a:lnTo>
                        <a:pt x="1" y="0"/>
                      </a:lnTo>
                      <a:lnTo>
                        <a:pt x="0" y="0"/>
                      </a:lnTo>
                      <a:lnTo>
                        <a:pt x="0" y="5"/>
                      </a:lnTo>
                      <a:lnTo>
                        <a:pt x="1" y="5"/>
                      </a:lnTo>
                      <a:lnTo>
                        <a:pt x="1" y="2"/>
                      </a:lnTo>
                      <a:lnTo>
                        <a:pt x="1" y="2"/>
                      </a:lnTo>
                      <a:lnTo>
                        <a:pt x="1" y="3"/>
                      </a:lnTo>
                      <a:lnTo>
                        <a:pt x="2" y="3"/>
                      </a:lnTo>
                      <a:lnTo>
                        <a:pt x="2"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1" name="Freeform 801"/>
                <p:cNvSpPr>
                  <a:spLocks noEditPoints="1"/>
                </p:cNvSpPr>
                <p:nvPr/>
              </p:nvSpPr>
              <p:spPr bwMode="auto">
                <a:xfrm>
                  <a:off x="4831067" y="3600870"/>
                  <a:ext cx="29890" cy="37363"/>
                </a:xfrm>
                <a:custGeom>
                  <a:avLst/>
                  <a:gdLst>
                    <a:gd name="T0" fmla="*/ 4 w 4"/>
                    <a:gd name="T1" fmla="*/ 3 h 5"/>
                    <a:gd name="T2" fmla="*/ 4 w 4"/>
                    <a:gd name="T3" fmla="*/ 1 h 5"/>
                    <a:gd name="T4" fmla="*/ 3 w 4"/>
                    <a:gd name="T5" fmla="*/ 1 h 5"/>
                    <a:gd name="T6" fmla="*/ 3 w 4"/>
                    <a:gd name="T7" fmla="*/ 1 h 5"/>
                    <a:gd name="T8" fmla="*/ 3 w 4"/>
                    <a:gd name="T9" fmla="*/ 1 h 5"/>
                    <a:gd name="T10" fmla="*/ 3 w 4"/>
                    <a:gd name="T11" fmla="*/ 0 h 5"/>
                    <a:gd name="T12" fmla="*/ 0 w 4"/>
                    <a:gd name="T13" fmla="*/ 0 h 5"/>
                    <a:gd name="T14" fmla="*/ 0 w 4"/>
                    <a:gd name="T15" fmla="*/ 5 h 5"/>
                    <a:gd name="T16" fmla="*/ 3 w 4"/>
                    <a:gd name="T17" fmla="*/ 5 h 5"/>
                    <a:gd name="T18" fmla="*/ 3 w 4"/>
                    <a:gd name="T19" fmla="*/ 5 h 5"/>
                    <a:gd name="T20" fmla="*/ 3 w 4"/>
                    <a:gd name="T21" fmla="*/ 5 h 5"/>
                    <a:gd name="T22" fmla="*/ 3 w 4"/>
                    <a:gd name="T23" fmla="*/ 3 h 5"/>
                    <a:gd name="T24" fmla="*/ 4 w 4"/>
                    <a:gd name="T25" fmla="*/ 3 h 5"/>
                    <a:gd name="T26" fmla="*/ 4 w 4"/>
                    <a:gd name="T27" fmla="*/ 3 h 5"/>
                    <a:gd name="T28" fmla="*/ 3 w 4"/>
                    <a:gd name="T29" fmla="*/ 3 h 5"/>
                    <a:gd name="T30" fmla="*/ 2 w 4"/>
                    <a:gd name="T31" fmla="*/ 3 h 5"/>
                    <a:gd name="T32" fmla="*/ 2 w 4"/>
                    <a:gd name="T33" fmla="*/ 5 h 5"/>
                    <a:gd name="T34" fmla="*/ 1 w 4"/>
                    <a:gd name="T35" fmla="*/ 5 h 5"/>
                    <a:gd name="T36" fmla="*/ 1 w 4"/>
                    <a:gd name="T37" fmla="*/ 1 h 5"/>
                    <a:gd name="T38" fmla="*/ 2 w 4"/>
                    <a:gd name="T39" fmla="*/ 1 h 5"/>
                    <a:gd name="T40" fmla="*/ 2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3" y="1"/>
                      </a:lnTo>
                      <a:lnTo>
                        <a:pt x="3" y="1"/>
                      </a:lnTo>
                      <a:lnTo>
                        <a:pt x="3" y="1"/>
                      </a:lnTo>
                      <a:lnTo>
                        <a:pt x="3" y="0"/>
                      </a:lnTo>
                      <a:lnTo>
                        <a:pt x="0" y="0"/>
                      </a:lnTo>
                      <a:lnTo>
                        <a:pt x="0" y="5"/>
                      </a:lnTo>
                      <a:lnTo>
                        <a:pt x="3" y="5"/>
                      </a:lnTo>
                      <a:lnTo>
                        <a:pt x="3" y="5"/>
                      </a:lnTo>
                      <a:lnTo>
                        <a:pt x="3" y="5"/>
                      </a:lnTo>
                      <a:lnTo>
                        <a:pt x="3" y="3"/>
                      </a:lnTo>
                      <a:lnTo>
                        <a:pt x="4" y="3"/>
                      </a:lnTo>
                      <a:lnTo>
                        <a:pt x="4" y="3"/>
                      </a:lnTo>
                      <a:close/>
                      <a:moveTo>
                        <a:pt x="3" y="3"/>
                      </a:moveTo>
                      <a:lnTo>
                        <a:pt x="2" y="3"/>
                      </a:lnTo>
                      <a:lnTo>
                        <a:pt x="2" y="5"/>
                      </a:lnTo>
                      <a:lnTo>
                        <a:pt x="1" y="5"/>
                      </a:lnTo>
                      <a:lnTo>
                        <a:pt x="1" y="1"/>
                      </a:lnTo>
                      <a:lnTo>
                        <a:pt x="2" y="1"/>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2" name="Freeform 802"/>
                <p:cNvSpPr>
                  <a:spLocks/>
                </p:cNvSpPr>
                <p:nvPr/>
              </p:nvSpPr>
              <p:spPr bwMode="auto">
                <a:xfrm>
                  <a:off x="4890847" y="3600870"/>
                  <a:ext cx="37363" cy="37363"/>
                </a:xfrm>
                <a:custGeom>
                  <a:avLst/>
                  <a:gdLst>
                    <a:gd name="T0" fmla="*/ 5 w 5"/>
                    <a:gd name="T1" fmla="*/ 5 h 5"/>
                    <a:gd name="T2" fmla="*/ 5 w 5"/>
                    <a:gd name="T3" fmla="*/ 3 h 5"/>
                    <a:gd name="T4" fmla="*/ 3 w 5"/>
                    <a:gd name="T5" fmla="*/ 3 h 5"/>
                    <a:gd name="T6" fmla="*/ 3 w 5"/>
                    <a:gd name="T7" fmla="*/ 5 h 5"/>
                    <a:gd name="T8" fmla="*/ 1 w 5"/>
                    <a:gd name="T9" fmla="*/ 5 h 5"/>
                    <a:gd name="T10" fmla="*/ 1 w 5"/>
                    <a:gd name="T11" fmla="*/ 1 h 5"/>
                    <a:gd name="T12" fmla="*/ 3 w 5"/>
                    <a:gd name="T13" fmla="*/ 1 h 5"/>
                    <a:gd name="T14" fmla="*/ 3 w 5"/>
                    <a:gd name="T15" fmla="*/ 1 h 5"/>
                    <a:gd name="T16" fmla="*/ 5 w 5"/>
                    <a:gd name="T17" fmla="*/ 1 h 5"/>
                    <a:gd name="T18" fmla="*/ 5 w 5"/>
                    <a:gd name="T19" fmla="*/ 1 h 5"/>
                    <a:gd name="T20" fmla="*/ 3 w 5"/>
                    <a:gd name="T21" fmla="*/ 1 h 5"/>
                    <a:gd name="T22" fmla="*/ 3 w 5"/>
                    <a:gd name="T23" fmla="*/ 0 h 5"/>
                    <a:gd name="T24" fmla="*/ 1 w 5"/>
                    <a:gd name="T25" fmla="*/ 0 h 5"/>
                    <a:gd name="T26" fmla="*/ 1 w 5"/>
                    <a:gd name="T27" fmla="*/ 1 h 5"/>
                    <a:gd name="T28" fmla="*/ 0 w 5"/>
                    <a:gd name="T29" fmla="*/ 1 h 5"/>
                    <a:gd name="T30" fmla="*/ 0 w 5"/>
                    <a:gd name="T31" fmla="*/ 5 h 5"/>
                    <a:gd name="T32" fmla="*/ 1 w 5"/>
                    <a:gd name="T33" fmla="*/ 5 h 5"/>
                    <a:gd name="T34" fmla="*/ 1 w 5"/>
                    <a:gd name="T35" fmla="*/ 5 h 5"/>
                    <a:gd name="T36" fmla="*/ 3 w 5"/>
                    <a:gd name="T37" fmla="*/ 5 h 5"/>
                    <a:gd name="T38" fmla="*/ 3 w 5"/>
                    <a:gd name="T39" fmla="*/ 5 h 5"/>
                    <a:gd name="T40" fmla="*/ 5 w 5"/>
                    <a:gd name="T41" fmla="*/ 5 h 5"/>
                    <a:gd name="T42" fmla="*/ 5 w 5"/>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 h="5">
                      <a:moveTo>
                        <a:pt x="5" y="5"/>
                      </a:moveTo>
                      <a:lnTo>
                        <a:pt x="5" y="3"/>
                      </a:lnTo>
                      <a:lnTo>
                        <a:pt x="3" y="3"/>
                      </a:lnTo>
                      <a:lnTo>
                        <a:pt x="3" y="5"/>
                      </a:lnTo>
                      <a:lnTo>
                        <a:pt x="1" y="5"/>
                      </a:lnTo>
                      <a:lnTo>
                        <a:pt x="1" y="1"/>
                      </a:lnTo>
                      <a:lnTo>
                        <a:pt x="3" y="1"/>
                      </a:lnTo>
                      <a:lnTo>
                        <a:pt x="3" y="1"/>
                      </a:lnTo>
                      <a:lnTo>
                        <a:pt x="5" y="1"/>
                      </a:lnTo>
                      <a:lnTo>
                        <a:pt x="5" y="1"/>
                      </a:lnTo>
                      <a:lnTo>
                        <a:pt x="3" y="1"/>
                      </a:lnTo>
                      <a:lnTo>
                        <a:pt x="3" y="0"/>
                      </a:lnTo>
                      <a:lnTo>
                        <a:pt x="1" y="0"/>
                      </a:lnTo>
                      <a:lnTo>
                        <a:pt x="1" y="1"/>
                      </a:lnTo>
                      <a:lnTo>
                        <a:pt x="0" y="1"/>
                      </a:lnTo>
                      <a:lnTo>
                        <a:pt x="0" y="5"/>
                      </a:lnTo>
                      <a:lnTo>
                        <a:pt x="1" y="5"/>
                      </a:lnTo>
                      <a:lnTo>
                        <a:pt x="1" y="5"/>
                      </a:lnTo>
                      <a:lnTo>
                        <a:pt x="3" y="5"/>
                      </a:lnTo>
                      <a:lnTo>
                        <a:pt x="3"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3" name="Freeform 803"/>
                <p:cNvSpPr>
                  <a:spLocks/>
                </p:cNvSpPr>
                <p:nvPr/>
              </p:nvSpPr>
              <p:spPr bwMode="auto">
                <a:xfrm>
                  <a:off x="4935682" y="3600870"/>
                  <a:ext cx="22418" cy="37363"/>
                </a:xfrm>
                <a:custGeom>
                  <a:avLst/>
                  <a:gdLst>
                    <a:gd name="T0" fmla="*/ 3 w 3"/>
                    <a:gd name="T1" fmla="*/ 5 h 5"/>
                    <a:gd name="T2" fmla="*/ 3 w 3"/>
                    <a:gd name="T3" fmla="*/ 5 h 5"/>
                    <a:gd name="T4" fmla="*/ 0 w 3"/>
                    <a:gd name="T5" fmla="*/ 5 h 5"/>
                    <a:gd name="T6" fmla="*/ 0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0" y="5"/>
                      </a:lnTo>
                      <a:lnTo>
                        <a:pt x="0"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4" name="Freeform 804"/>
                <p:cNvSpPr>
                  <a:spLocks/>
                </p:cNvSpPr>
                <p:nvPr/>
              </p:nvSpPr>
              <p:spPr bwMode="auto">
                <a:xfrm>
                  <a:off x="4965572" y="3600870"/>
                  <a:ext cx="29890" cy="37363"/>
                </a:xfrm>
                <a:custGeom>
                  <a:avLst/>
                  <a:gdLst>
                    <a:gd name="T0" fmla="*/ 4 w 4"/>
                    <a:gd name="T1" fmla="*/ 5 h 5"/>
                    <a:gd name="T2" fmla="*/ 4 w 4"/>
                    <a:gd name="T3" fmla="*/ 0 h 5"/>
                    <a:gd name="T4" fmla="*/ 3 w 4"/>
                    <a:gd name="T5" fmla="*/ 0 h 5"/>
                    <a:gd name="T6" fmla="*/ 3 w 4"/>
                    <a:gd name="T7" fmla="*/ 3 h 5"/>
                    <a:gd name="T8" fmla="*/ 2 w 4"/>
                    <a:gd name="T9" fmla="*/ 3 h 5"/>
                    <a:gd name="T10" fmla="*/ 2 w 4"/>
                    <a:gd name="T11" fmla="*/ 2 h 5"/>
                    <a:gd name="T12" fmla="*/ 1 w 4"/>
                    <a:gd name="T13" fmla="*/ 2 h 5"/>
                    <a:gd name="T14" fmla="*/ 1 w 4"/>
                    <a:gd name="T15" fmla="*/ 1 h 5"/>
                    <a:gd name="T16" fmla="*/ 0 w 4"/>
                    <a:gd name="T17" fmla="*/ 1 h 5"/>
                    <a:gd name="T18" fmla="*/ 0 w 4"/>
                    <a:gd name="T19" fmla="*/ 0 h 5"/>
                    <a:gd name="T20" fmla="*/ 0 w 4"/>
                    <a:gd name="T21" fmla="*/ 0 h 5"/>
                    <a:gd name="T22" fmla="*/ 0 w 4"/>
                    <a:gd name="T23" fmla="*/ 5 h 5"/>
                    <a:gd name="T24" fmla="*/ 0 w 4"/>
                    <a:gd name="T25" fmla="*/ 5 h 5"/>
                    <a:gd name="T26" fmla="*/ 0 w 4"/>
                    <a:gd name="T27" fmla="*/ 2 h 5"/>
                    <a:gd name="T28" fmla="*/ 1 w 4"/>
                    <a:gd name="T29" fmla="*/ 2 h 5"/>
                    <a:gd name="T30" fmla="*/ 1 w 4"/>
                    <a:gd name="T31" fmla="*/ 3 h 5"/>
                    <a:gd name="T32" fmla="*/ 2 w 4"/>
                    <a:gd name="T33" fmla="*/ 3 h 5"/>
                    <a:gd name="T34" fmla="*/ 2 w 4"/>
                    <a:gd name="T35" fmla="*/ 3 h 5"/>
                    <a:gd name="T36" fmla="*/ 3 w 4"/>
                    <a:gd name="T37" fmla="*/ 3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2" y="3"/>
                      </a:lnTo>
                      <a:lnTo>
                        <a:pt x="2" y="2"/>
                      </a:lnTo>
                      <a:lnTo>
                        <a:pt x="1" y="2"/>
                      </a:lnTo>
                      <a:lnTo>
                        <a:pt x="1" y="1"/>
                      </a:lnTo>
                      <a:lnTo>
                        <a:pt x="0" y="1"/>
                      </a:lnTo>
                      <a:lnTo>
                        <a:pt x="0" y="0"/>
                      </a:lnTo>
                      <a:lnTo>
                        <a:pt x="0" y="0"/>
                      </a:lnTo>
                      <a:lnTo>
                        <a:pt x="0" y="5"/>
                      </a:lnTo>
                      <a:lnTo>
                        <a:pt x="0" y="5"/>
                      </a:lnTo>
                      <a:lnTo>
                        <a:pt x="0" y="2"/>
                      </a:lnTo>
                      <a:lnTo>
                        <a:pt x="1" y="2"/>
                      </a:lnTo>
                      <a:lnTo>
                        <a:pt x="1" y="3"/>
                      </a:lnTo>
                      <a:lnTo>
                        <a:pt x="2" y="3"/>
                      </a:lnTo>
                      <a:lnTo>
                        <a:pt x="2"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5" name="Freeform 805"/>
                <p:cNvSpPr>
                  <a:spLocks noEditPoints="1"/>
                </p:cNvSpPr>
                <p:nvPr/>
              </p:nvSpPr>
              <p:spPr bwMode="auto">
                <a:xfrm>
                  <a:off x="5077660" y="3593397"/>
                  <a:ext cx="44835" cy="44835"/>
                </a:xfrm>
                <a:custGeom>
                  <a:avLst/>
                  <a:gdLst>
                    <a:gd name="T0" fmla="*/ 6 w 6"/>
                    <a:gd name="T1" fmla="*/ 4 h 6"/>
                    <a:gd name="T2" fmla="*/ 6 w 6"/>
                    <a:gd name="T3" fmla="*/ 3 h 6"/>
                    <a:gd name="T4" fmla="*/ 4 w 6"/>
                    <a:gd name="T5" fmla="*/ 2 h 6"/>
                    <a:gd name="T6" fmla="*/ 4 w 6"/>
                    <a:gd name="T7" fmla="*/ 2 h 6"/>
                    <a:gd name="T8" fmla="*/ 6 w 6"/>
                    <a:gd name="T9" fmla="*/ 1 h 6"/>
                    <a:gd name="T10" fmla="*/ 6 w 6"/>
                    <a:gd name="T11" fmla="*/ 0 h 6"/>
                    <a:gd name="T12" fmla="*/ 6 w 6"/>
                    <a:gd name="T13" fmla="*/ 1 h 6"/>
                    <a:gd name="T14" fmla="*/ 4 w 6"/>
                    <a:gd name="T15" fmla="*/ 2 h 6"/>
                    <a:gd name="T16" fmla="*/ 4 w 6"/>
                    <a:gd name="T17" fmla="*/ 2 h 6"/>
                    <a:gd name="T18" fmla="*/ 3 w 6"/>
                    <a:gd name="T19" fmla="*/ 1 h 6"/>
                    <a:gd name="T20" fmla="*/ 2 w 6"/>
                    <a:gd name="T21" fmla="*/ 0 h 6"/>
                    <a:gd name="T22" fmla="*/ 1 w 6"/>
                    <a:gd name="T23" fmla="*/ 1 h 6"/>
                    <a:gd name="T24" fmla="*/ 0 w 6"/>
                    <a:gd name="T25" fmla="*/ 2 h 6"/>
                    <a:gd name="T26" fmla="*/ 1 w 6"/>
                    <a:gd name="T27" fmla="*/ 3 h 6"/>
                    <a:gd name="T28" fmla="*/ 2 w 6"/>
                    <a:gd name="T29" fmla="*/ 4 h 6"/>
                    <a:gd name="T30" fmla="*/ 1 w 6"/>
                    <a:gd name="T31" fmla="*/ 4 h 6"/>
                    <a:gd name="T32" fmla="*/ 1 w 6"/>
                    <a:gd name="T33" fmla="*/ 6 h 6"/>
                    <a:gd name="T34" fmla="*/ 0 w 6"/>
                    <a:gd name="T35" fmla="*/ 6 h 6"/>
                    <a:gd name="T36" fmla="*/ 1 w 6"/>
                    <a:gd name="T37" fmla="*/ 6 h 6"/>
                    <a:gd name="T38" fmla="*/ 1 w 6"/>
                    <a:gd name="T39" fmla="*/ 4 h 6"/>
                    <a:gd name="T40" fmla="*/ 2 w 6"/>
                    <a:gd name="T41" fmla="*/ 4 h 6"/>
                    <a:gd name="T42" fmla="*/ 3 w 6"/>
                    <a:gd name="T43" fmla="*/ 6 h 6"/>
                    <a:gd name="T44" fmla="*/ 4 w 6"/>
                    <a:gd name="T45" fmla="*/ 6 h 6"/>
                    <a:gd name="T46" fmla="*/ 6 w 6"/>
                    <a:gd name="T47" fmla="*/ 6 h 6"/>
                    <a:gd name="T48" fmla="*/ 6 w 6"/>
                    <a:gd name="T49" fmla="*/ 6 h 6"/>
                    <a:gd name="T50" fmla="*/ 3 w 6"/>
                    <a:gd name="T51" fmla="*/ 4 h 6"/>
                    <a:gd name="T52" fmla="*/ 4 w 6"/>
                    <a:gd name="T53" fmla="*/ 3 h 6"/>
                    <a:gd name="T54" fmla="*/ 4 w 6"/>
                    <a:gd name="T55" fmla="*/ 4 h 6"/>
                    <a:gd name="T56" fmla="*/ 1 w 6"/>
                    <a:gd name="T57" fmla="*/ 2 h 6"/>
                    <a:gd name="T58" fmla="*/ 2 w 6"/>
                    <a:gd name="T59" fmla="*/ 1 h 6"/>
                    <a:gd name="T60" fmla="*/ 2 w 6"/>
                    <a:gd name="T61" fmla="*/ 2 h 6"/>
                    <a:gd name="T62" fmla="*/ 4 w 6"/>
                    <a:gd name="T63" fmla="*/ 6 h 6"/>
                    <a:gd name="T64" fmla="*/ 6 w 6"/>
                    <a:gd name="T65" fmla="*/ 4 h 6"/>
                    <a:gd name="T66" fmla="*/ 6 w 6"/>
                    <a:gd name="T67" fmla="*/ 6 h 6"/>
                    <a:gd name="T68" fmla="*/ 2 w 6"/>
                    <a:gd name="T69" fmla="*/ 3 h 6"/>
                    <a:gd name="T70" fmla="*/ 3 w 6"/>
                    <a:gd name="T71" fmla="*/ 2 h 6"/>
                    <a:gd name="T72" fmla="*/ 3 w 6"/>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6"/>
                      </a:moveTo>
                      <a:lnTo>
                        <a:pt x="6" y="4"/>
                      </a:lnTo>
                      <a:lnTo>
                        <a:pt x="6" y="4"/>
                      </a:lnTo>
                      <a:lnTo>
                        <a:pt x="6" y="3"/>
                      </a:lnTo>
                      <a:lnTo>
                        <a:pt x="4" y="3"/>
                      </a:lnTo>
                      <a:lnTo>
                        <a:pt x="4" y="2"/>
                      </a:lnTo>
                      <a:lnTo>
                        <a:pt x="4" y="2"/>
                      </a:lnTo>
                      <a:lnTo>
                        <a:pt x="4" y="2"/>
                      </a:lnTo>
                      <a:lnTo>
                        <a:pt x="6" y="2"/>
                      </a:lnTo>
                      <a:lnTo>
                        <a:pt x="6" y="1"/>
                      </a:lnTo>
                      <a:lnTo>
                        <a:pt x="6" y="1"/>
                      </a:lnTo>
                      <a:lnTo>
                        <a:pt x="6" y="0"/>
                      </a:lnTo>
                      <a:lnTo>
                        <a:pt x="6" y="0"/>
                      </a:lnTo>
                      <a:lnTo>
                        <a:pt x="6" y="1"/>
                      </a:lnTo>
                      <a:lnTo>
                        <a:pt x="4" y="1"/>
                      </a:lnTo>
                      <a:lnTo>
                        <a:pt x="4" y="2"/>
                      </a:lnTo>
                      <a:lnTo>
                        <a:pt x="4" y="2"/>
                      </a:lnTo>
                      <a:lnTo>
                        <a:pt x="4" y="2"/>
                      </a:lnTo>
                      <a:lnTo>
                        <a:pt x="3" y="2"/>
                      </a:lnTo>
                      <a:lnTo>
                        <a:pt x="3" y="1"/>
                      </a:lnTo>
                      <a:lnTo>
                        <a:pt x="2" y="1"/>
                      </a:lnTo>
                      <a:lnTo>
                        <a:pt x="2" y="0"/>
                      </a:lnTo>
                      <a:lnTo>
                        <a:pt x="1" y="0"/>
                      </a:lnTo>
                      <a:lnTo>
                        <a:pt x="1" y="1"/>
                      </a:lnTo>
                      <a:lnTo>
                        <a:pt x="0" y="1"/>
                      </a:lnTo>
                      <a:lnTo>
                        <a:pt x="0" y="2"/>
                      </a:lnTo>
                      <a:lnTo>
                        <a:pt x="1" y="2"/>
                      </a:lnTo>
                      <a:lnTo>
                        <a:pt x="1" y="3"/>
                      </a:lnTo>
                      <a:lnTo>
                        <a:pt x="2" y="3"/>
                      </a:lnTo>
                      <a:lnTo>
                        <a:pt x="2" y="4"/>
                      </a:lnTo>
                      <a:lnTo>
                        <a:pt x="1" y="4"/>
                      </a:lnTo>
                      <a:lnTo>
                        <a:pt x="1" y="4"/>
                      </a:lnTo>
                      <a:lnTo>
                        <a:pt x="1" y="4"/>
                      </a:lnTo>
                      <a:lnTo>
                        <a:pt x="1" y="6"/>
                      </a:lnTo>
                      <a:lnTo>
                        <a:pt x="0" y="6"/>
                      </a:lnTo>
                      <a:lnTo>
                        <a:pt x="0" y="6"/>
                      </a:lnTo>
                      <a:lnTo>
                        <a:pt x="1" y="6"/>
                      </a:lnTo>
                      <a:lnTo>
                        <a:pt x="1" y="6"/>
                      </a:lnTo>
                      <a:lnTo>
                        <a:pt x="1" y="6"/>
                      </a:lnTo>
                      <a:lnTo>
                        <a:pt x="1" y="4"/>
                      </a:lnTo>
                      <a:lnTo>
                        <a:pt x="2" y="4"/>
                      </a:lnTo>
                      <a:lnTo>
                        <a:pt x="2" y="4"/>
                      </a:lnTo>
                      <a:lnTo>
                        <a:pt x="3" y="4"/>
                      </a:lnTo>
                      <a:lnTo>
                        <a:pt x="3" y="6"/>
                      </a:lnTo>
                      <a:lnTo>
                        <a:pt x="4" y="6"/>
                      </a:lnTo>
                      <a:lnTo>
                        <a:pt x="4" y="6"/>
                      </a:lnTo>
                      <a:lnTo>
                        <a:pt x="6" y="6"/>
                      </a:lnTo>
                      <a:lnTo>
                        <a:pt x="6" y="6"/>
                      </a:lnTo>
                      <a:lnTo>
                        <a:pt x="6" y="6"/>
                      </a:lnTo>
                      <a:lnTo>
                        <a:pt x="6" y="6"/>
                      </a:lnTo>
                      <a:close/>
                      <a:moveTo>
                        <a:pt x="4" y="4"/>
                      </a:moveTo>
                      <a:lnTo>
                        <a:pt x="3" y="4"/>
                      </a:lnTo>
                      <a:lnTo>
                        <a:pt x="3" y="3"/>
                      </a:lnTo>
                      <a:lnTo>
                        <a:pt x="4" y="3"/>
                      </a:lnTo>
                      <a:lnTo>
                        <a:pt x="4" y="4"/>
                      </a:lnTo>
                      <a:lnTo>
                        <a:pt x="4" y="4"/>
                      </a:lnTo>
                      <a:close/>
                      <a:moveTo>
                        <a:pt x="2" y="2"/>
                      </a:moveTo>
                      <a:lnTo>
                        <a:pt x="1" y="2"/>
                      </a:lnTo>
                      <a:lnTo>
                        <a:pt x="1" y="1"/>
                      </a:lnTo>
                      <a:lnTo>
                        <a:pt x="2" y="1"/>
                      </a:lnTo>
                      <a:lnTo>
                        <a:pt x="2" y="2"/>
                      </a:lnTo>
                      <a:lnTo>
                        <a:pt x="2" y="2"/>
                      </a:lnTo>
                      <a:close/>
                      <a:moveTo>
                        <a:pt x="6" y="6"/>
                      </a:moveTo>
                      <a:lnTo>
                        <a:pt x="4" y="6"/>
                      </a:lnTo>
                      <a:lnTo>
                        <a:pt x="4" y="4"/>
                      </a:lnTo>
                      <a:lnTo>
                        <a:pt x="6" y="4"/>
                      </a:lnTo>
                      <a:lnTo>
                        <a:pt x="6" y="6"/>
                      </a:lnTo>
                      <a:lnTo>
                        <a:pt x="6" y="6"/>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6" name="Freeform 806"/>
                <p:cNvSpPr>
                  <a:spLocks/>
                </p:cNvSpPr>
                <p:nvPr/>
              </p:nvSpPr>
              <p:spPr bwMode="auto">
                <a:xfrm>
                  <a:off x="4718979" y="3675595"/>
                  <a:ext cx="29890" cy="37363"/>
                </a:xfrm>
                <a:custGeom>
                  <a:avLst/>
                  <a:gdLst>
                    <a:gd name="T0" fmla="*/ 4 w 4"/>
                    <a:gd name="T1" fmla="*/ 4 h 5"/>
                    <a:gd name="T2" fmla="*/ 4 w 4"/>
                    <a:gd name="T3" fmla="*/ 4 h 5"/>
                    <a:gd name="T4" fmla="*/ 3 w 4"/>
                    <a:gd name="T5" fmla="*/ 4 h 5"/>
                    <a:gd name="T6" fmla="*/ 3 w 4"/>
                    <a:gd name="T7" fmla="*/ 4 h 5"/>
                    <a:gd name="T8" fmla="*/ 0 w 4"/>
                    <a:gd name="T9" fmla="*/ 4 h 5"/>
                    <a:gd name="T10" fmla="*/ 0 w 4"/>
                    <a:gd name="T11" fmla="*/ 0 h 5"/>
                    <a:gd name="T12" fmla="*/ 3 w 4"/>
                    <a:gd name="T13" fmla="*/ 0 h 5"/>
                    <a:gd name="T14" fmla="*/ 3 w 4"/>
                    <a:gd name="T15" fmla="*/ 2 h 5"/>
                    <a:gd name="T16" fmla="*/ 4 w 4"/>
                    <a:gd name="T17" fmla="*/ 2 h 5"/>
                    <a:gd name="T18" fmla="*/ 4 w 4"/>
                    <a:gd name="T19" fmla="*/ 0 h 5"/>
                    <a:gd name="T20" fmla="*/ 3 w 4"/>
                    <a:gd name="T21" fmla="*/ 0 h 5"/>
                    <a:gd name="T22" fmla="*/ 3 w 4"/>
                    <a:gd name="T23" fmla="*/ 0 h 5"/>
                    <a:gd name="T24" fmla="*/ 0 w 4"/>
                    <a:gd name="T25" fmla="*/ 0 h 5"/>
                    <a:gd name="T26" fmla="*/ 0 w 4"/>
                    <a:gd name="T27" fmla="*/ 0 h 5"/>
                    <a:gd name="T28" fmla="*/ 0 w 4"/>
                    <a:gd name="T29" fmla="*/ 0 h 5"/>
                    <a:gd name="T30" fmla="*/ 0 w 4"/>
                    <a:gd name="T31" fmla="*/ 4 h 5"/>
                    <a:gd name="T32" fmla="*/ 0 w 4"/>
                    <a:gd name="T33" fmla="*/ 4 h 5"/>
                    <a:gd name="T34" fmla="*/ 0 w 4"/>
                    <a:gd name="T35" fmla="*/ 5 h 5"/>
                    <a:gd name="T36" fmla="*/ 3 w 4"/>
                    <a:gd name="T37" fmla="*/ 5 h 5"/>
                    <a:gd name="T38" fmla="*/ 3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4"/>
                      </a:lnTo>
                      <a:lnTo>
                        <a:pt x="3" y="4"/>
                      </a:lnTo>
                      <a:lnTo>
                        <a:pt x="3" y="4"/>
                      </a:lnTo>
                      <a:lnTo>
                        <a:pt x="0" y="4"/>
                      </a:lnTo>
                      <a:lnTo>
                        <a:pt x="0" y="0"/>
                      </a:lnTo>
                      <a:lnTo>
                        <a:pt x="3" y="0"/>
                      </a:lnTo>
                      <a:lnTo>
                        <a:pt x="3" y="2"/>
                      </a:lnTo>
                      <a:lnTo>
                        <a:pt x="4" y="2"/>
                      </a:lnTo>
                      <a:lnTo>
                        <a:pt x="4" y="0"/>
                      </a:lnTo>
                      <a:lnTo>
                        <a:pt x="3" y="0"/>
                      </a:lnTo>
                      <a:lnTo>
                        <a:pt x="3" y="0"/>
                      </a:lnTo>
                      <a:lnTo>
                        <a:pt x="0" y="0"/>
                      </a:lnTo>
                      <a:lnTo>
                        <a:pt x="0" y="0"/>
                      </a:lnTo>
                      <a:lnTo>
                        <a:pt x="0" y="0"/>
                      </a:lnTo>
                      <a:lnTo>
                        <a:pt x="0" y="4"/>
                      </a:lnTo>
                      <a:lnTo>
                        <a:pt x="0" y="4"/>
                      </a:lnTo>
                      <a:lnTo>
                        <a:pt x="0"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7" name="Freeform 807"/>
                <p:cNvSpPr>
                  <a:spLocks noEditPoints="1"/>
                </p:cNvSpPr>
                <p:nvPr/>
              </p:nvSpPr>
              <p:spPr bwMode="auto">
                <a:xfrm>
                  <a:off x="4756342" y="3675595"/>
                  <a:ext cx="22418" cy="37363"/>
                </a:xfrm>
                <a:custGeom>
                  <a:avLst/>
                  <a:gdLst>
                    <a:gd name="T0" fmla="*/ 3 w 3"/>
                    <a:gd name="T1" fmla="*/ 4 h 5"/>
                    <a:gd name="T2" fmla="*/ 3 w 3"/>
                    <a:gd name="T3" fmla="*/ 0 h 5"/>
                    <a:gd name="T4" fmla="*/ 3 w 3"/>
                    <a:gd name="T5" fmla="*/ 0 h 5"/>
                    <a:gd name="T6" fmla="*/ 3 w 3"/>
                    <a:gd name="T7" fmla="*/ 0 h 5"/>
                    <a:gd name="T8" fmla="*/ 1 w 3"/>
                    <a:gd name="T9" fmla="*/ 0 h 5"/>
                    <a:gd name="T10" fmla="*/ 1 w 3"/>
                    <a:gd name="T11" fmla="*/ 0 h 5"/>
                    <a:gd name="T12" fmla="*/ 0 w 3"/>
                    <a:gd name="T13" fmla="*/ 0 h 5"/>
                    <a:gd name="T14" fmla="*/ 0 w 3"/>
                    <a:gd name="T15" fmla="*/ 4 h 5"/>
                    <a:gd name="T16" fmla="*/ 1 w 3"/>
                    <a:gd name="T17" fmla="*/ 4 h 5"/>
                    <a:gd name="T18" fmla="*/ 1 w 3"/>
                    <a:gd name="T19" fmla="*/ 5 h 5"/>
                    <a:gd name="T20" fmla="*/ 3 w 3"/>
                    <a:gd name="T21" fmla="*/ 5 h 5"/>
                    <a:gd name="T22" fmla="*/ 3 w 3"/>
                    <a:gd name="T23" fmla="*/ 4 h 5"/>
                    <a:gd name="T24" fmla="*/ 3 w 3"/>
                    <a:gd name="T25" fmla="*/ 4 h 5"/>
                    <a:gd name="T26" fmla="*/ 3 w 3"/>
                    <a:gd name="T27" fmla="*/ 4 h 5"/>
                    <a:gd name="T28" fmla="*/ 3 w 3"/>
                    <a:gd name="T29" fmla="*/ 4 h 5"/>
                    <a:gd name="T30" fmla="*/ 1 w 3"/>
                    <a:gd name="T31" fmla="*/ 4 h 5"/>
                    <a:gd name="T32" fmla="*/ 1 w 3"/>
                    <a:gd name="T33" fmla="*/ 0 h 5"/>
                    <a:gd name="T34" fmla="*/ 3 w 3"/>
                    <a:gd name="T35" fmla="*/ 0 h 5"/>
                    <a:gd name="T36" fmla="*/ 3 w 3"/>
                    <a:gd name="T37" fmla="*/ 4 h 5"/>
                    <a:gd name="T38" fmla="*/ 3 w 3"/>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4"/>
                      </a:moveTo>
                      <a:lnTo>
                        <a:pt x="3" y="0"/>
                      </a:lnTo>
                      <a:lnTo>
                        <a:pt x="3" y="0"/>
                      </a:lnTo>
                      <a:lnTo>
                        <a:pt x="3" y="0"/>
                      </a:lnTo>
                      <a:lnTo>
                        <a:pt x="1" y="0"/>
                      </a:lnTo>
                      <a:lnTo>
                        <a:pt x="1" y="0"/>
                      </a:lnTo>
                      <a:lnTo>
                        <a:pt x="0" y="0"/>
                      </a:lnTo>
                      <a:lnTo>
                        <a:pt x="0" y="4"/>
                      </a:lnTo>
                      <a:lnTo>
                        <a:pt x="1" y="4"/>
                      </a:lnTo>
                      <a:lnTo>
                        <a:pt x="1" y="5"/>
                      </a:lnTo>
                      <a:lnTo>
                        <a:pt x="3" y="5"/>
                      </a:lnTo>
                      <a:lnTo>
                        <a:pt x="3" y="4"/>
                      </a:lnTo>
                      <a:lnTo>
                        <a:pt x="3" y="4"/>
                      </a:lnTo>
                      <a:lnTo>
                        <a:pt x="3"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8" name="Freeform 808"/>
                <p:cNvSpPr>
                  <a:spLocks/>
                </p:cNvSpPr>
                <p:nvPr/>
              </p:nvSpPr>
              <p:spPr bwMode="auto">
                <a:xfrm>
                  <a:off x="4793704" y="3675595"/>
                  <a:ext cx="29890" cy="37363"/>
                </a:xfrm>
                <a:custGeom>
                  <a:avLst/>
                  <a:gdLst>
                    <a:gd name="T0" fmla="*/ 4 w 4"/>
                    <a:gd name="T1" fmla="*/ 5 h 5"/>
                    <a:gd name="T2" fmla="*/ 4 w 4"/>
                    <a:gd name="T3" fmla="*/ 0 h 5"/>
                    <a:gd name="T4" fmla="*/ 3 w 4"/>
                    <a:gd name="T5" fmla="*/ 0 h 5"/>
                    <a:gd name="T6" fmla="*/ 3 w 4"/>
                    <a:gd name="T7" fmla="*/ 3 h 5"/>
                    <a:gd name="T8" fmla="*/ 2 w 4"/>
                    <a:gd name="T9" fmla="*/ 3 h 5"/>
                    <a:gd name="T10" fmla="*/ 2 w 4"/>
                    <a:gd name="T11" fmla="*/ 2 h 5"/>
                    <a:gd name="T12" fmla="*/ 1 w 4"/>
                    <a:gd name="T13" fmla="*/ 2 h 5"/>
                    <a:gd name="T14" fmla="*/ 1 w 4"/>
                    <a:gd name="T15" fmla="*/ 2 h 5"/>
                    <a:gd name="T16" fmla="*/ 1 w 4"/>
                    <a:gd name="T17" fmla="*/ 2 h 5"/>
                    <a:gd name="T18" fmla="*/ 1 w 4"/>
                    <a:gd name="T19" fmla="*/ 0 h 5"/>
                    <a:gd name="T20" fmla="*/ 0 w 4"/>
                    <a:gd name="T21" fmla="*/ 0 h 5"/>
                    <a:gd name="T22" fmla="*/ 0 w 4"/>
                    <a:gd name="T23" fmla="*/ 5 h 5"/>
                    <a:gd name="T24" fmla="*/ 1 w 4"/>
                    <a:gd name="T25" fmla="*/ 5 h 5"/>
                    <a:gd name="T26" fmla="*/ 1 w 4"/>
                    <a:gd name="T27" fmla="*/ 2 h 5"/>
                    <a:gd name="T28" fmla="*/ 1 w 4"/>
                    <a:gd name="T29" fmla="*/ 2 h 5"/>
                    <a:gd name="T30" fmla="*/ 1 w 4"/>
                    <a:gd name="T31" fmla="*/ 3 h 5"/>
                    <a:gd name="T32" fmla="*/ 2 w 4"/>
                    <a:gd name="T33" fmla="*/ 3 h 5"/>
                    <a:gd name="T34" fmla="*/ 2 w 4"/>
                    <a:gd name="T35" fmla="*/ 4 h 5"/>
                    <a:gd name="T36" fmla="*/ 3 w 4"/>
                    <a:gd name="T37" fmla="*/ 4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2" y="3"/>
                      </a:lnTo>
                      <a:lnTo>
                        <a:pt x="2" y="2"/>
                      </a:lnTo>
                      <a:lnTo>
                        <a:pt x="1" y="2"/>
                      </a:lnTo>
                      <a:lnTo>
                        <a:pt x="1" y="2"/>
                      </a:lnTo>
                      <a:lnTo>
                        <a:pt x="1" y="2"/>
                      </a:lnTo>
                      <a:lnTo>
                        <a:pt x="1" y="0"/>
                      </a:lnTo>
                      <a:lnTo>
                        <a:pt x="0" y="0"/>
                      </a:lnTo>
                      <a:lnTo>
                        <a:pt x="0" y="5"/>
                      </a:lnTo>
                      <a:lnTo>
                        <a:pt x="1" y="5"/>
                      </a:lnTo>
                      <a:lnTo>
                        <a:pt x="1" y="2"/>
                      </a:lnTo>
                      <a:lnTo>
                        <a:pt x="1" y="2"/>
                      </a:lnTo>
                      <a:lnTo>
                        <a:pt x="1" y="3"/>
                      </a:lnTo>
                      <a:lnTo>
                        <a:pt x="2" y="3"/>
                      </a:lnTo>
                      <a:lnTo>
                        <a:pt x="2"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79" name="Freeform 809"/>
                <p:cNvSpPr>
                  <a:spLocks noEditPoints="1"/>
                </p:cNvSpPr>
                <p:nvPr/>
              </p:nvSpPr>
              <p:spPr bwMode="auto">
                <a:xfrm>
                  <a:off x="4831067" y="3675595"/>
                  <a:ext cx="29890" cy="37363"/>
                </a:xfrm>
                <a:custGeom>
                  <a:avLst/>
                  <a:gdLst>
                    <a:gd name="T0" fmla="*/ 4 w 4"/>
                    <a:gd name="T1" fmla="*/ 4 h 5"/>
                    <a:gd name="T2" fmla="*/ 4 w 4"/>
                    <a:gd name="T3" fmla="*/ 2 h 5"/>
                    <a:gd name="T4" fmla="*/ 3 w 4"/>
                    <a:gd name="T5" fmla="*/ 2 h 5"/>
                    <a:gd name="T6" fmla="*/ 3 w 4"/>
                    <a:gd name="T7" fmla="*/ 0 h 5"/>
                    <a:gd name="T8" fmla="*/ 2 w 4"/>
                    <a:gd name="T9" fmla="*/ 0 h 5"/>
                    <a:gd name="T10" fmla="*/ 2 w 4"/>
                    <a:gd name="T11" fmla="*/ 0 h 5"/>
                    <a:gd name="T12" fmla="*/ 0 w 4"/>
                    <a:gd name="T13" fmla="*/ 0 h 5"/>
                    <a:gd name="T14" fmla="*/ 0 w 4"/>
                    <a:gd name="T15" fmla="*/ 5 h 5"/>
                    <a:gd name="T16" fmla="*/ 2 w 4"/>
                    <a:gd name="T17" fmla="*/ 5 h 5"/>
                    <a:gd name="T18" fmla="*/ 2 w 4"/>
                    <a:gd name="T19" fmla="*/ 4 h 5"/>
                    <a:gd name="T20" fmla="*/ 3 w 4"/>
                    <a:gd name="T21" fmla="*/ 4 h 5"/>
                    <a:gd name="T22" fmla="*/ 3 w 4"/>
                    <a:gd name="T23" fmla="*/ 4 h 5"/>
                    <a:gd name="T24" fmla="*/ 4 w 4"/>
                    <a:gd name="T25" fmla="*/ 4 h 5"/>
                    <a:gd name="T26" fmla="*/ 4 w 4"/>
                    <a:gd name="T27" fmla="*/ 4 h 5"/>
                    <a:gd name="T28" fmla="*/ 3 w 4"/>
                    <a:gd name="T29" fmla="*/ 4 h 5"/>
                    <a:gd name="T30" fmla="*/ 2 w 4"/>
                    <a:gd name="T31" fmla="*/ 4 h 5"/>
                    <a:gd name="T32" fmla="*/ 2 w 4"/>
                    <a:gd name="T33" fmla="*/ 4 h 5"/>
                    <a:gd name="T34" fmla="*/ 0 w 4"/>
                    <a:gd name="T35" fmla="*/ 4 h 5"/>
                    <a:gd name="T36" fmla="*/ 0 w 4"/>
                    <a:gd name="T37" fmla="*/ 0 h 5"/>
                    <a:gd name="T38" fmla="*/ 2 w 4"/>
                    <a:gd name="T39" fmla="*/ 0 h 5"/>
                    <a:gd name="T40" fmla="*/ 2 w 4"/>
                    <a:gd name="T41" fmla="*/ 2 h 5"/>
                    <a:gd name="T42" fmla="*/ 3 w 4"/>
                    <a:gd name="T43" fmla="*/ 2 h 5"/>
                    <a:gd name="T44" fmla="*/ 3 w 4"/>
                    <a:gd name="T45" fmla="*/ 4 h 5"/>
                    <a:gd name="T46" fmla="*/ 3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3" y="2"/>
                      </a:lnTo>
                      <a:lnTo>
                        <a:pt x="3" y="0"/>
                      </a:lnTo>
                      <a:lnTo>
                        <a:pt x="2" y="0"/>
                      </a:lnTo>
                      <a:lnTo>
                        <a:pt x="2" y="0"/>
                      </a:lnTo>
                      <a:lnTo>
                        <a:pt x="0" y="0"/>
                      </a:lnTo>
                      <a:lnTo>
                        <a:pt x="0" y="5"/>
                      </a:lnTo>
                      <a:lnTo>
                        <a:pt x="2" y="5"/>
                      </a:lnTo>
                      <a:lnTo>
                        <a:pt x="2" y="4"/>
                      </a:lnTo>
                      <a:lnTo>
                        <a:pt x="3" y="4"/>
                      </a:lnTo>
                      <a:lnTo>
                        <a:pt x="3" y="4"/>
                      </a:lnTo>
                      <a:lnTo>
                        <a:pt x="4" y="4"/>
                      </a:lnTo>
                      <a:lnTo>
                        <a:pt x="4" y="4"/>
                      </a:lnTo>
                      <a:close/>
                      <a:moveTo>
                        <a:pt x="3" y="4"/>
                      </a:moveTo>
                      <a:lnTo>
                        <a:pt x="2" y="4"/>
                      </a:lnTo>
                      <a:lnTo>
                        <a:pt x="2" y="4"/>
                      </a:lnTo>
                      <a:lnTo>
                        <a:pt x="0" y="4"/>
                      </a:lnTo>
                      <a:lnTo>
                        <a:pt x="0" y="0"/>
                      </a:lnTo>
                      <a:lnTo>
                        <a:pt x="2" y="0"/>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0" name="Freeform 810"/>
                <p:cNvSpPr>
                  <a:spLocks noEditPoints="1"/>
                </p:cNvSpPr>
                <p:nvPr/>
              </p:nvSpPr>
              <p:spPr bwMode="auto">
                <a:xfrm>
                  <a:off x="4890847" y="3675595"/>
                  <a:ext cx="37363" cy="37363"/>
                </a:xfrm>
                <a:custGeom>
                  <a:avLst/>
                  <a:gdLst>
                    <a:gd name="T0" fmla="*/ 5 w 5"/>
                    <a:gd name="T1" fmla="*/ 4 h 5"/>
                    <a:gd name="T2" fmla="*/ 5 w 5"/>
                    <a:gd name="T3" fmla="*/ 3 h 5"/>
                    <a:gd name="T4" fmla="*/ 3 w 5"/>
                    <a:gd name="T5" fmla="*/ 3 h 5"/>
                    <a:gd name="T6" fmla="*/ 3 w 5"/>
                    <a:gd name="T7" fmla="*/ 2 h 5"/>
                    <a:gd name="T8" fmla="*/ 5 w 5"/>
                    <a:gd name="T9" fmla="*/ 2 h 5"/>
                    <a:gd name="T10" fmla="*/ 5 w 5"/>
                    <a:gd name="T11" fmla="*/ 0 h 5"/>
                    <a:gd name="T12" fmla="*/ 3 w 5"/>
                    <a:gd name="T13" fmla="*/ 0 h 5"/>
                    <a:gd name="T14" fmla="*/ 3 w 5"/>
                    <a:gd name="T15" fmla="*/ 0 h 5"/>
                    <a:gd name="T16" fmla="*/ 0 w 5"/>
                    <a:gd name="T17" fmla="*/ 0 h 5"/>
                    <a:gd name="T18" fmla="*/ 0 w 5"/>
                    <a:gd name="T19" fmla="*/ 5 h 5"/>
                    <a:gd name="T20" fmla="*/ 3 w 5"/>
                    <a:gd name="T21" fmla="*/ 5 h 5"/>
                    <a:gd name="T22" fmla="*/ 3 w 5"/>
                    <a:gd name="T23" fmla="*/ 4 h 5"/>
                    <a:gd name="T24" fmla="*/ 5 w 5"/>
                    <a:gd name="T25" fmla="*/ 4 h 5"/>
                    <a:gd name="T26" fmla="*/ 5 w 5"/>
                    <a:gd name="T27" fmla="*/ 4 h 5"/>
                    <a:gd name="T28" fmla="*/ 3 w 5"/>
                    <a:gd name="T29" fmla="*/ 2 h 5"/>
                    <a:gd name="T30" fmla="*/ 1 w 5"/>
                    <a:gd name="T31" fmla="*/ 2 h 5"/>
                    <a:gd name="T32" fmla="*/ 1 w 5"/>
                    <a:gd name="T33" fmla="*/ 0 h 5"/>
                    <a:gd name="T34" fmla="*/ 3 w 5"/>
                    <a:gd name="T35" fmla="*/ 0 h 5"/>
                    <a:gd name="T36" fmla="*/ 3 w 5"/>
                    <a:gd name="T37" fmla="*/ 2 h 5"/>
                    <a:gd name="T38" fmla="*/ 3 w 5"/>
                    <a:gd name="T39" fmla="*/ 2 h 5"/>
                    <a:gd name="T40" fmla="*/ 3 w 5"/>
                    <a:gd name="T41" fmla="*/ 4 h 5"/>
                    <a:gd name="T42" fmla="*/ 1 w 5"/>
                    <a:gd name="T43" fmla="*/ 4 h 5"/>
                    <a:gd name="T44" fmla="*/ 1 w 5"/>
                    <a:gd name="T45" fmla="*/ 3 h 5"/>
                    <a:gd name="T46" fmla="*/ 3 w 5"/>
                    <a:gd name="T47" fmla="*/ 3 h 5"/>
                    <a:gd name="T48" fmla="*/ 3 w 5"/>
                    <a:gd name="T49" fmla="*/ 4 h 5"/>
                    <a:gd name="T50" fmla="*/ 3 w 5"/>
                    <a:gd name="T5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 h="5">
                      <a:moveTo>
                        <a:pt x="5" y="4"/>
                      </a:moveTo>
                      <a:lnTo>
                        <a:pt x="5" y="3"/>
                      </a:lnTo>
                      <a:lnTo>
                        <a:pt x="3" y="3"/>
                      </a:lnTo>
                      <a:lnTo>
                        <a:pt x="3" y="2"/>
                      </a:lnTo>
                      <a:lnTo>
                        <a:pt x="5" y="2"/>
                      </a:lnTo>
                      <a:lnTo>
                        <a:pt x="5" y="0"/>
                      </a:lnTo>
                      <a:lnTo>
                        <a:pt x="3" y="0"/>
                      </a:lnTo>
                      <a:lnTo>
                        <a:pt x="3" y="0"/>
                      </a:lnTo>
                      <a:lnTo>
                        <a:pt x="0" y="0"/>
                      </a:lnTo>
                      <a:lnTo>
                        <a:pt x="0" y="5"/>
                      </a:lnTo>
                      <a:lnTo>
                        <a:pt x="3" y="5"/>
                      </a:lnTo>
                      <a:lnTo>
                        <a:pt x="3" y="4"/>
                      </a:lnTo>
                      <a:lnTo>
                        <a:pt x="5" y="4"/>
                      </a:lnTo>
                      <a:lnTo>
                        <a:pt x="5" y="4"/>
                      </a:lnTo>
                      <a:close/>
                      <a:moveTo>
                        <a:pt x="3" y="2"/>
                      </a:moveTo>
                      <a:lnTo>
                        <a:pt x="1" y="2"/>
                      </a:lnTo>
                      <a:lnTo>
                        <a:pt x="1" y="0"/>
                      </a:lnTo>
                      <a:lnTo>
                        <a:pt x="3" y="0"/>
                      </a:lnTo>
                      <a:lnTo>
                        <a:pt x="3" y="2"/>
                      </a:lnTo>
                      <a:lnTo>
                        <a:pt x="3" y="2"/>
                      </a:lnTo>
                      <a:close/>
                      <a:moveTo>
                        <a:pt x="3" y="4"/>
                      </a:moveTo>
                      <a:lnTo>
                        <a:pt x="1" y="4"/>
                      </a:lnTo>
                      <a:lnTo>
                        <a:pt x="1"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1" name="Freeform 811"/>
                <p:cNvSpPr>
                  <a:spLocks noEditPoints="1"/>
                </p:cNvSpPr>
                <p:nvPr/>
              </p:nvSpPr>
              <p:spPr bwMode="auto">
                <a:xfrm>
                  <a:off x="4935682" y="3675595"/>
                  <a:ext cx="22418" cy="37363"/>
                </a:xfrm>
                <a:custGeom>
                  <a:avLst/>
                  <a:gdLst>
                    <a:gd name="T0" fmla="*/ 3 w 3"/>
                    <a:gd name="T1" fmla="*/ 3 h 5"/>
                    <a:gd name="T2" fmla="*/ 3 w 3"/>
                    <a:gd name="T3" fmla="*/ 0 h 5"/>
                    <a:gd name="T4" fmla="*/ 3 w 3"/>
                    <a:gd name="T5" fmla="*/ 0 h 5"/>
                    <a:gd name="T6" fmla="*/ 3 w 3"/>
                    <a:gd name="T7" fmla="*/ 0 h 5"/>
                    <a:gd name="T8" fmla="*/ 0 w 3"/>
                    <a:gd name="T9" fmla="*/ 0 h 5"/>
                    <a:gd name="T10" fmla="*/ 0 w 3"/>
                    <a:gd name="T11" fmla="*/ 5 h 5"/>
                    <a:gd name="T12" fmla="*/ 0 w 3"/>
                    <a:gd name="T13" fmla="*/ 5 h 5"/>
                    <a:gd name="T14" fmla="*/ 0 w 3"/>
                    <a:gd name="T15" fmla="*/ 4 h 5"/>
                    <a:gd name="T16" fmla="*/ 3 w 3"/>
                    <a:gd name="T17" fmla="*/ 4 h 5"/>
                    <a:gd name="T18" fmla="*/ 3 w 3"/>
                    <a:gd name="T19" fmla="*/ 3 h 5"/>
                    <a:gd name="T20" fmla="*/ 3 w 3"/>
                    <a:gd name="T21" fmla="*/ 3 h 5"/>
                    <a:gd name="T22" fmla="*/ 3 w 3"/>
                    <a:gd name="T23" fmla="*/ 3 h 5"/>
                    <a:gd name="T24" fmla="*/ 3 w 3"/>
                    <a:gd name="T25" fmla="*/ 3 h 5"/>
                    <a:gd name="T26" fmla="*/ 0 w 3"/>
                    <a:gd name="T27" fmla="*/ 3 h 5"/>
                    <a:gd name="T28" fmla="*/ 0 w 3"/>
                    <a:gd name="T29" fmla="*/ 0 h 5"/>
                    <a:gd name="T30" fmla="*/ 3 w 3"/>
                    <a:gd name="T31" fmla="*/ 0 h 5"/>
                    <a:gd name="T32" fmla="*/ 3 w 3"/>
                    <a:gd name="T33" fmla="*/ 3 h 5"/>
                    <a:gd name="T34" fmla="*/ 3 w 3"/>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3"/>
                      </a:moveTo>
                      <a:lnTo>
                        <a:pt x="3" y="0"/>
                      </a:lnTo>
                      <a:lnTo>
                        <a:pt x="3" y="0"/>
                      </a:lnTo>
                      <a:lnTo>
                        <a:pt x="3" y="0"/>
                      </a:lnTo>
                      <a:lnTo>
                        <a:pt x="0" y="0"/>
                      </a:lnTo>
                      <a:lnTo>
                        <a:pt x="0" y="5"/>
                      </a:lnTo>
                      <a:lnTo>
                        <a:pt x="0" y="5"/>
                      </a:lnTo>
                      <a:lnTo>
                        <a:pt x="0" y="4"/>
                      </a:lnTo>
                      <a:lnTo>
                        <a:pt x="3" y="4"/>
                      </a:lnTo>
                      <a:lnTo>
                        <a:pt x="3" y="3"/>
                      </a:lnTo>
                      <a:lnTo>
                        <a:pt x="3" y="3"/>
                      </a:lnTo>
                      <a:lnTo>
                        <a:pt x="3" y="3"/>
                      </a:lnTo>
                      <a:close/>
                      <a:moveTo>
                        <a:pt x="3" y="3"/>
                      </a:moveTo>
                      <a:lnTo>
                        <a:pt x="0" y="3"/>
                      </a:lnTo>
                      <a:lnTo>
                        <a:pt x="0" y="0"/>
                      </a:lnTo>
                      <a:lnTo>
                        <a:pt x="3" y="0"/>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2" name="Freeform 812"/>
                <p:cNvSpPr>
                  <a:spLocks/>
                </p:cNvSpPr>
                <p:nvPr/>
              </p:nvSpPr>
              <p:spPr bwMode="auto">
                <a:xfrm>
                  <a:off x="5077660" y="3675595"/>
                  <a:ext cx="7473" cy="37363"/>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3" name="Freeform 813"/>
                <p:cNvSpPr>
                  <a:spLocks/>
                </p:cNvSpPr>
                <p:nvPr/>
              </p:nvSpPr>
              <p:spPr bwMode="auto">
                <a:xfrm>
                  <a:off x="5085133" y="3675595"/>
                  <a:ext cx="37363" cy="37363"/>
                </a:xfrm>
                <a:custGeom>
                  <a:avLst/>
                  <a:gdLst>
                    <a:gd name="T0" fmla="*/ 5 w 5"/>
                    <a:gd name="T1" fmla="*/ 5 h 5"/>
                    <a:gd name="T2" fmla="*/ 5 w 5"/>
                    <a:gd name="T3" fmla="*/ 0 h 5"/>
                    <a:gd name="T4" fmla="*/ 4 w 5"/>
                    <a:gd name="T5" fmla="*/ 0 h 5"/>
                    <a:gd name="T6" fmla="*/ 4 w 5"/>
                    <a:gd name="T7" fmla="*/ 3 h 5"/>
                    <a:gd name="T8" fmla="*/ 3 w 5"/>
                    <a:gd name="T9" fmla="*/ 3 h 5"/>
                    <a:gd name="T10" fmla="*/ 3 w 5"/>
                    <a:gd name="T11" fmla="*/ 2 h 5"/>
                    <a:gd name="T12" fmla="*/ 2 w 5"/>
                    <a:gd name="T13" fmla="*/ 2 h 5"/>
                    <a:gd name="T14" fmla="*/ 2 w 5"/>
                    <a:gd name="T15" fmla="*/ 2 h 5"/>
                    <a:gd name="T16" fmla="*/ 2 w 5"/>
                    <a:gd name="T17" fmla="*/ 2 h 5"/>
                    <a:gd name="T18" fmla="*/ 2 w 5"/>
                    <a:gd name="T19" fmla="*/ 0 h 5"/>
                    <a:gd name="T20" fmla="*/ 0 w 5"/>
                    <a:gd name="T21" fmla="*/ 0 h 5"/>
                    <a:gd name="T22" fmla="*/ 0 w 5"/>
                    <a:gd name="T23" fmla="*/ 5 h 5"/>
                    <a:gd name="T24" fmla="*/ 2 w 5"/>
                    <a:gd name="T25" fmla="*/ 5 h 5"/>
                    <a:gd name="T26" fmla="*/ 2 w 5"/>
                    <a:gd name="T27" fmla="*/ 2 h 5"/>
                    <a:gd name="T28" fmla="*/ 2 w 5"/>
                    <a:gd name="T29" fmla="*/ 2 h 5"/>
                    <a:gd name="T30" fmla="*/ 2 w 5"/>
                    <a:gd name="T31" fmla="*/ 3 h 5"/>
                    <a:gd name="T32" fmla="*/ 3 w 5"/>
                    <a:gd name="T33" fmla="*/ 3 h 5"/>
                    <a:gd name="T34" fmla="*/ 3 w 5"/>
                    <a:gd name="T35" fmla="*/ 4 h 5"/>
                    <a:gd name="T36" fmla="*/ 4 w 5"/>
                    <a:gd name="T37" fmla="*/ 4 h 5"/>
                    <a:gd name="T38" fmla="*/ 4 w 5"/>
                    <a:gd name="T39" fmla="*/ 5 h 5"/>
                    <a:gd name="T40" fmla="*/ 5 w 5"/>
                    <a:gd name="T41" fmla="*/ 5 h 5"/>
                    <a:gd name="T42" fmla="*/ 5 w 5"/>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 h="5">
                      <a:moveTo>
                        <a:pt x="5" y="5"/>
                      </a:moveTo>
                      <a:lnTo>
                        <a:pt x="5" y="0"/>
                      </a:lnTo>
                      <a:lnTo>
                        <a:pt x="4" y="0"/>
                      </a:lnTo>
                      <a:lnTo>
                        <a:pt x="4" y="3"/>
                      </a:lnTo>
                      <a:lnTo>
                        <a:pt x="3" y="3"/>
                      </a:lnTo>
                      <a:lnTo>
                        <a:pt x="3" y="2"/>
                      </a:lnTo>
                      <a:lnTo>
                        <a:pt x="2" y="2"/>
                      </a:lnTo>
                      <a:lnTo>
                        <a:pt x="2" y="2"/>
                      </a:lnTo>
                      <a:lnTo>
                        <a:pt x="2" y="2"/>
                      </a:lnTo>
                      <a:lnTo>
                        <a:pt x="2" y="0"/>
                      </a:lnTo>
                      <a:lnTo>
                        <a:pt x="0" y="0"/>
                      </a:lnTo>
                      <a:lnTo>
                        <a:pt x="0" y="5"/>
                      </a:lnTo>
                      <a:lnTo>
                        <a:pt x="2" y="5"/>
                      </a:lnTo>
                      <a:lnTo>
                        <a:pt x="2" y="2"/>
                      </a:lnTo>
                      <a:lnTo>
                        <a:pt x="2" y="2"/>
                      </a:lnTo>
                      <a:lnTo>
                        <a:pt x="2" y="3"/>
                      </a:lnTo>
                      <a:lnTo>
                        <a:pt x="3" y="3"/>
                      </a:lnTo>
                      <a:lnTo>
                        <a:pt x="3" y="4"/>
                      </a:lnTo>
                      <a:lnTo>
                        <a:pt x="4" y="4"/>
                      </a:lnTo>
                      <a:lnTo>
                        <a:pt x="4" y="5"/>
                      </a:lnTo>
                      <a:lnTo>
                        <a:pt x="5" y="5"/>
                      </a:lnTo>
                      <a:lnTo>
                        <a:pt x="5"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4" name="Freeform 814"/>
                <p:cNvSpPr>
                  <a:spLocks/>
                </p:cNvSpPr>
                <p:nvPr/>
              </p:nvSpPr>
              <p:spPr bwMode="auto">
                <a:xfrm>
                  <a:off x="5152385" y="3675595"/>
                  <a:ext cx="29890" cy="37363"/>
                </a:xfrm>
                <a:custGeom>
                  <a:avLst/>
                  <a:gdLst>
                    <a:gd name="T0" fmla="*/ 4 w 4"/>
                    <a:gd name="T1" fmla="*/ 5 h 5"/>
                    <a:gd name="T2" fmla="*/ 4 w 4"/>
                    <a:gd name="T3" fmla="*/ 0 h 5"/>
                    <a:gd name="T4" fmla="*/ 3 w 4"/>
                    <a:gd name="T5" fmla="*/ 0 h 5"/>
                    <a:gd name="T6" fmla="*/ 3 w 4"/>
                    <a:gd name="T7" fmla="*/ 2 h 5"/>
                    <a:gd name="T8" fmla="*/ 1 w 4"/>
                    <a:gd name="T9" fmla="*/ 2 h 5"/>
                    <a:gd name="T10" fmla="*/ 1 w 4"/>
                    <a:gd name="T11" fmla="*/ 0 h 5"/>
                    <a:gd name="T12" fmla="*/ 0 w 4"/>
                    <a:gd name="T13" fmla="*/ 0 h 5"/>
                    <a:gd name="T14" fmla="*/ 0 w 4"/>
                    <a:gd name="T15" fmla="*/ 5 h 5"/>
                    <a:gd name="T16" fmla="*/ 1 w 4"/>
                    <a:gd name="T17" fmla="*/ 5 h 5"/>
                    <a:gd name="T18" fmla="*/ 1 w 4"/>
                    <a:gd name="T19" fmla="*/ 3 h 5"/>
                    <a:gd name="T20" fmla="*/ 3 w 4"/>
                    <a:gd name="T21" fmla="*/ 3 h 5"/>
                    <a:gd name="T22" fmla="*/ 3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0"/>
                      </a:lnTo>
                      <a:lnTo>
                        <a:pt x="3" y="0"/>
                      </a:lnTo>
                      <a:lnTo>
                        <a:pt x="3" y="2"/>
                      </a:lnTo>
                      <a:lnTo>
                        <a:pt x="1" y="2"/>
                      </a:lnTo>
                      <a:lnTo>
                        <a:pt x="1" y="0"/>
                      </a:lnTo>
                      <a:lnTo>
                        <a:pt x="0" y="0"/>
                      </a:lnTo>
                      <a:lnTo>
                        <a:pt x="0" y="5"/>
                      </a:lnTo>
                      <a:lnTo>
                        <a:pt x="1" y="5"/>
                      </a:lnTo>
                      <a:lnTo>
                        <a:pt x="1" y="3"/>
                      </a:lnTo>
                      <a:lnTo>
                        <a:pt x="3" y="3"/>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5" name="Freeform 815"/>
                <p:cNvSpPr>
                  <a:spLocks/>
                </p:cNvSpPr>
                <p:nvPr/>
              </p:nvSpPr>
              <p:spPr bwMode="auto">
                <a:xfrm>
                  <a:off x="5189748" y="3675595"/>
                  <a:ext cx="29890" cy="37363"/>
                </a:xfrm>
                <a:custGeom>
                  <a:avLst/>
                  <a:gdLst>
                    <a:gd name="T0" fmla="*/ 4 w 4"/>
                    <a:gd name="T1" fmla="*/ 4 h 5"/>
                    <a:gd name="T2" fmla="*/ 4 w 4"/>
                    <a:gd name="T3" fmla="*/ 2 h 5"/>
                    <a:gd name="T4" fmla="*/ 3 w 4"/>
                    <a:gd name="T5" fmla="*/ 2 h 5"/>
                    <a:gd name="T6" fmla="*/ 3 w 4"/>
                    <a:gd name="T7" fmla="*/ 3 h 5"/>
                    <a:gd name="T8" fmla="*/ 3 w 4"/>
                    <a:gd name="T9" fmla="*/ 3 h 5"/>
                    <a:gd name="T10" fmla="*/ 3 w 4"/>
                    <a:gd name="T11" fmla="*/ 4 h 5"/>
                    <a:gd name="T12" fmla="*/ 1 w 4"/>
                    <a:gd name="T13" fmla="*/ 4 h 5"/>
                    <a:gd name="T14" fmla="*/ 1 w 4"/>
                    <a:gd name="T15" fmla="*/ 0 h 5"/>
                    <a:gd name="T16" fmla="*/ 3 w 4"/>
                    <a:gd name="T17" fmla="*/ 0 h 5"/>
                    <a:gd name="T18" fmla="*/ 3 w 4"/>
                    <a:gd name="T19" fmla="*/ 2 h 5"/>
                    <a:gd name="T20" fmla="*/ 4 w 4"/>
                    <a:gd name="T21" fmla="*/ 2 h 5"/>
                    <a:gd name="T22" fmla="*/ 4 w 4"/>
                    <a:gd name="T23" fmla="*/ 0 h 5"/>
                    <a:gd name="T24" fmla="*/ 3 w 4"/>
                    <a:gd name="T25" fmla="*/ 0 h 5"/>
                    <a:gd name="T26" fmla="*/ 3 w 4"/>
                    <a:gd name="T27" fmla="*/ 0 h 5"/>
                    <a:gd name="T28" fmla="*/ 1 w 4"/>
                    <a:gd name="T29" fmla="*/ 0 h 5"/>
                    <a:gd name="T30" fmla="*/ 1 w 4"/>
                    <a:gd name="T31" fmla="*/ 0 h 5"/>
                    <a:gd name="T32" fmla="*/ 0 w 4"/>
                    <a:gd name="T33" fmla="*/ 0 h 5"/>
                    <a:gd name="T34" fmla="*/ 0 w 4"/>
                    <a:gd name="T35" fmla="*/ 4 h 5"/>
                    <a:gd name="T36" fmla="*/ 1 w 4"/>
                    <a:gd name="T37" fmla="*/ 4 h 5"/>
                    <a:gd name="T38" fmla="*/ 1 w 4"/>
                    <a:gd name="T39" fmla="*/ 5 h 5"/>
                    <a:gd name="T40" fmla="*/ 3 w 4"/>
                    <a:gd name="T41" fmla="*/ 5 h 5"/>
                    <a:gd name="T42" fmla="*/ 3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3" y="2"/>
                      </a:lnTo>
                      <a:lnTo>
                        <a:pt x="3" y="3"/>
                      </a:lnTo>
                      <a:lnTo>
                        <a:pt x="3" y="3"/>
                      </a:lnTo>
                      <a:lnTo>
                        <a:pt x="3" y="4"/>
                      </a:lnTo>
                      <a:lnTo>
                        <a:pt x="1" y="4"/>
                      </a:lnTo>
                      <a:lnTo>
                        <a:pt x="1" y="0"/>
                      </a:lnTo>
                      <a:lnTo>
                        <a:pt x="3" y="0"/>
                      </a:lnTo>
                      <a:lnTo>
                        <a:pt x="3" y="2"/>
                      </a:lnTo>
                      <a:lnTo>
                        <a:pt x="4" y="2"/>
                      </a:ln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6" name="Freeform 816"/>
                <p:cNvSpPr>
                  <a:spLocks/>
                </p:cNvSpPr>
                <p:nvPr/>
              </p:nvSpPr>
              <p:spPr bwMode="auto">
                <a:xfrm>
                  <a:off x="4778759" y="3309441"/>
                  <a:ext cx="22418" cy="44835"/>
                </a:xfrm>
                <a:custGeom>
                  <a:avLst/>
                  <a:gdLst>
                    <a:gd name="T0" fmla="*/ 3 w 3"/>
                    <a:gd name="T1" fmla="*/ 6 h 6"/>
                    <a:gd name="T2" fmla="*/ 3 w 3"/>
                    <a:gd name="T3" fmla="*/ 0 h 6"/>
                    <a:gd name="T4" fmla="*/ 3 w 3"/>
                    <a:gd name="T5" fmla="*/ 0 h 6"/>
                    <a:gd name="T6" fmla="*/ 3 w 3"/>
                    <a:gd name="T7" fmla="*/ 3 h 6"/>
                    <a:gd name="T8" fmla="*/ 0 w 3"/>
                    <a:gd name="T9" fmla="*/ 3 h 6"/>
                    <a:gd name="T10" fmla="*/ 0 w 3"/>
                    <a:gd name="T11" fmla="*/ 0 h 6"/>
                    <a:gd name="T12" fmla="*/ 0 w 3"/>
                    <a:gd name="T13" fmla="*/ 0 h 6"/>
                    <a:gd name="T14" fmla="*/ 0 w 3"/>
                    <a:gd name="T15" fmla="*/ 6 h 6"/>
                    <a:gd name="T16" fmla="*/ 0 w 3"/>
                    <a:gd name="T17" fmla="*/ 6 h 6"/>
                    <a:gd name="T18" fmla="*/ 0 w 3"/>
                    <a:gd name="T19" fmla="*/ 3 h 6"/>
                    <a:gd name="T20" fmla="*/ 3 w 3"/>
                    <a:gd name="T21" fmla="*/ 3 h 6"/>
                    <a:gd name="T22" fmla="*/ 3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3" y="0"/>
                      </a:lnTo>
                      <a:lnTo>
                        <a:pt x="3" y="3"/>
                      </a:lnTo>
                      <a:lnTo>
                        <a:pt x="0" y="3"/>
                      </a:lnTo>
                      <a:lnTo>
                        <a:pt x="0" y="0"/>
                      </a:lnTo>
                      <a:lnTo>
                        <a:pt x="0" y="0"/>
                      </a:lnTo>
                      <a:lnTo>
                        <a:pt x="0" y="6"/>
                      </a:lnTo>
                      <a:lnTo>
                        <a:pt x="0" y="6"/>
                      </a:lnTo>
                      <a:lnTo>
                        <a:pt x="0" y="3"/>
                      </a:lnTo>
                      <a:lnTo>
                        <a:pt x="3" y="3"/>
                      </a:lnTo>
                      <a:lnTo>
                        <a:pt x="3"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7" name="Freeform 817"/>
                <p:cNvSpPr>
                  <a:spLocks noEditPoints="1"/>
                </p:cNvSpPr>
                <p:nvPr/>
              </p:nvSpPr>
              <p:spPr bwMode="auto">
                <a:xfrm>
                  <a:off x="4808649" y="3309441"/>
                  <a:ext cx="37363" cy="44835"/>
                </a:xfrm>
                <a:custGeom>
                  <a:avLst/>
                  <a:gdLst>
                    <a:gd name="T0" fmla="*/ 5 w 5"/>
                    <a:gd name="T1" fmla="*/ 3 h 6"/>
                    <a:gd name="T2" fmla="*/ 5 w 5"/>
                    <a:gd name="T3" fmla="*/ 1 h 6"/>
                    <a:gd name="T4" fmla="*/ 4 w 5"/>
                    <a:gd name="T5" fmla="*/ 1 h 6"/>
                    <a:gd name="T6" fmla="*/ 4 w 5"/>
                    <a:gd name="T7" fmla="*/ 0 h 6"/>
                    <a:gd name="T8" fmla="*/ 0 w 5"/>
                    <a:gd name="T9" fmla="*/ 0 h 6"/>
                    <a:gd name="T10" fmla="*/ 0 w 5"/>
                    <a:gd name="T11" fmla="*/ 6 h 6"/>
                    <a:gd name="T12" fmla="*/ 2 w 5"/>
                    <a:gd name="T13" fmla="*/ 6 h 6"/>
                    <a:gd name="T14" fmla="*/ 2 w 5"/>
                    <a:gd name="T15" fmla="*/ 4 h 6"/>
                    <a:gd name="T16" fmla="*/ 4 w 5"/>
                    <a:gd name="T17" fmla="*/ 4 h 6"/>
                    <a:gd name="T18" fmla="*/ 4 w 5"/>
                    <a:gd name="T19" fmla="*/ 3 h 6"/>
                    <a:gd name="T20" fmla="*/ 5 w 5"/>
                    <a:gd name="T21" fmla="*/ 3 h 6"/>
                    <a:gd name="T22" fmla="*/ 5 w 5"/>
                    <a:gd name="T23" fmla="*/ 3 h 6"/>
                    <a:gd name="T24" fmla="*/ 4 w 5"/>
                    <a:gd name="T25" fmla="*/ 3 h 6"/>
                    <a:gd name="T26" fmla="*/ 2 w 5"/>
                    <a:gd name="T27" fmla="*/ 3 h 6"/>
                    <a:gd name="T28" fmla="*/ 2 w 5"/>
                    <a:gd name="T29" fmla="*/ 1 h 6"/>
                    <a:gd name="T30" fmla="*/ 4 w 5"/>
                    <a:gd name="T31" fmla="*/ 1 h 6"/>
                    <a:gd name="T32" fmla="*/ 4 w 5"/>
                    <a:gd name="T33" fmla="*/ 3 h 6"/>
                    <a:gd name="T34" fmla="*/ 4 w 5"/>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 h="6">
                      <a:moveTo>
                        <a:pt x="5" y="3"/>
                      </a:moveTo>
                      <a:lnTo>
                        <a:pt x="5" y="1"/>
                      </a:lnTo>
                      <a:lnTo>
                        <a:pt x="4" y="1"/>
                      </a:lnTo>
                      <a:lnTo>
                        <a:pt x="4" y="0"/>
                      </a:lnTo>
                      <a:lnTo>
                        <a:pt x="0" y="0"/>
                      </a:lnTo>
                      <a:lnTo>
                        <a:pt x="0" y="6"/>
                      </a:lnTo>
                      <a:lnTo>
                        <a:pt x="2" y="6"/>
                      </a:lnTo>
                      <a:lnTo>
                        <a:pt x="2" y="4"/>
                      </a:lnTo>
                      <a:lnTo>
                        <a:pt x="4" y="4"/>
                      </a:lnTo>
                      <a:lnTo>
                        <a:pt x="4" y="3"/>
                      </a:lnTo>
                      <a:lnTo>
                        <a:pt x="5" y="3"/>
                      </a:lnTo>
                      <a:lnTo>
                        <a:pt x="5" y="3"/>
                      </a:lnTo>
                      <a:close/>
                      <a:moveTo>
                        <a:pt x="4" y="3"/>
                      </a:moveTo>
                      <a:lnTo>
                        <a:pt x="2" y="3"/>
                      </a:lnTo>
                      <a:lnTo>
                        <a:pt x="2" y="1"/>
                      </a:lnTo>
                      <a:lnTo>
                        <a:pt x="4" y="1"/>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8" name="Freeform 818"/>
                <p:cNvSpPr>
                  <a:spLocks/>
                </p:cNvSpPr>
                <p:nvPr/>
              </p:nvSpPr>
              <p:spPr bwMode="auto">
                <a:xfrm>
                  <a:off x="4853485" y="3309441"/>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89" name="Freeform 819"/>
                <p:cNvSpPr>
                  <a:spLocks/>
                </p:cNvSpPr>
                <p:nvPr/>
              </p:nvSpPr>
              <p:spPr bwMode="auto">
                <a:xfrm>
                  <a:off x="4913265" y="3309441"/>
                  <a:ext cx="22418" cy="44835"/>
                </a:xfrm>
                <a:custGeom>
                  <a:avLst/>
                  <a:gdLst>
                    <a:gd name="T0" fmla="*/ 3 w 3"/>
                    <a:gd name="T1" fmla="*/ 6 h 6"/>
                    <a:gd name="T2" fmla="*/ 3 w 3"/>
                    <a:gd name="T3" fmla="*/ 5 h 6"/>
                    <a:gd name="T4" fmla="*/ 1 w 3"/>
                    <a:gd name="T5" fmla="*/ 5 h 6"/>
                    <a:gd name="T6" fmla="*/ 1 w 3"/>
                    <a:gd name="T7" fmla="*/ 3 h 6"/>
                    <a:gd name="T8" fmla="*/ 3 w 3"/>
                    <a:gd name="T9" fmla="*/ 3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3" y="3"/>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0" name="Freeform 820"/>
                <p:cNvSpPr>
                  <a:spLocks/>
                </p:cNvSpPr>
                <p:nvPr/>
              </p:nvSpPr>
              <p:spPr bwMode="auto">
                <a:xfrm>
                  <a:off x="4943155" y="3309441"/>
                  <a:ext cx="29890" cy="44835"/>
                </a:xfrm>
                <a:custGeom>
                  <a:avLst/>
                  <a:gdLst>
                    <a:gd name="T0" fmla="*/ 4 w 4"/>
                    <a:gd name="T1" fmla="*/ 1 h 6"/>
                    <a:gd name="T2" fmla="*/ 4 w 4"/>
                    <a:gd name="T3" fmla="*/ 0 h 6"/>
                    <a:gd name="T4" fmla="*/ 0 w 4"/>
                    <a:gd name="T5" fmla="*/ 0 h 6"/>
                    <a:gd name="T6" fmla="*/ 0 w 4"/>
                    <a:gd name="T7" fmla="*/ 6 h 6"/>
                    <a:gd name="T8" fmla="*/ 2 w 4"/>
                    <a:gd name="T9" fmla="*/ 6 h 6"/>
                    <a:gd name="T10" fmla="*/ 2 w 4"/>
                    <a:gd name="T11" fmla="*/ 3 h 6"/>
                    <a:gd name="T12" fmla="*/ 3 w 4"/>
                    <a:gd name="T13" fmla="*/ 3 h 6"/>
                    <a:gd name="T14" fmla="*/ 3 w 4"/>
                    <a:gd name="T15" fmla="*/ 3 h 6"/>
                    <a:gd name="T16" fmla="*/ 2 w 4"/>
                    <a:gd name="T17" fmla="*/ 3 h 6"/>
                    <a:gd name="T18" fmla="*/ 2 w 4"/>
                    <a:gd name="T19" fmla="*/ 1 h 6"/>
                    <a:gd name="T20" fmla="*/ 4 w 4"/>
                    <a:gd name="T21" fmla="*/ 1 h 6"/>
                    <a:gd name="T22" fmla="*/ 4 w 4"/>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6">
                      <a:moveTo>
                        <a:pt x="4" y="1"/>
                      </a:moveTo>
                      <a:lnTo>
                        <a:pt x="4" y="0"/>
                      </a:lnTo>
                      <a:lnTo>
                        <a:pt x="0" y="0"/>
                      </a:lnTo>
                      <a:lnTo>
                        <a:pt x="0" y="6"/>
                      </a:lnTo>
                      <a:lnTo>
                        <a:pt x="2" y="6"/>
                      </a:lnTo>
                      <a:lnTo>
                        <a:pt x="2" y="3"/>
                      </a:lnTo>
                      <a:lnTo>
                        <a:pt x="3" y="3"/>
                      </a:lnTo>
                      <a:lnTo>
                        <a:pt x="3" y="3"/>
                      </a:lnTo>
                      <a:lnTo>
                        <a:pt x="2" y="3"/>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1" name="Freeform 821"/>
                <p:cNvSpPr>
                  <a:spLocks/>
                </p:cNvSpPr>
                <p:nvPr/>
              </p:nvSpPr>
              <p:spPr bwMode="auto">
                <a:xfrm>
                  <a:off x="4980517" y="3309441"/>
                  <a:ext cx="22418" cy="44835"/>
                </a:xfrm>
                <a:custGeom>
                  <a:avLst/>
                  <a:gdLst>
                    <a:gd name="T0" fmla="*/ 3 w 3"/>
                    <a:gd name="T1" fmla="*/ 1 h 6"/>
                    <a:gd name="T2" fmla="*/ 3 w 3"/>
                    <a:gd name="T3" fmla="*/ 0 h 6"/>
                    <a:gd name="T4" fmla="*/ 0 w 3"/>
                    <a:gd name="T5" fmla="*/ 0 h 6"/>
                    <a:gd name="T6" fmla="*/ 0 w 3"/>
                    <a:gd name="T7" fmla="*/ 6 h 6"/>
                    <a:gd name="T8" fmla="*/ 1 w 3"/>
                    <a:gd name="T9" fmla="*/ 6 h 6"/>
                    <a:gd name="T10" fmla="*/ 1 w 3"/>
                    <a:gd name="T11" fmla="*/ 3 h 6"/>
                    <a:gd name="T12" fmla="*/ 2 w 3"/>
                    <a:gd name="T13" fmla="*/ 3 h 6"/>
                    <a:gd name="T14" fmla="*/ 2 w 3"/>
                    <a:gd name="T15" fmla="*/ 3 h 6"/>
                    <a:gd name="T16" fmla="*/ 1 w 3"/>
                    <a:gd name="T17" fmla="*/ 3 h 6"/>
                    <a:gd name="T18" fmla="*/ 1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1" y="6"/>
                      </a:lnTo>
                      <a:lnTo>
                        <a:pt x="1" y="3"/>
                      </a:lnTo>
                      <a:lnTo>
                        <a:pt x="2" y="3"/>
                      </a:lnTo>
                      <a:lnTo>
                        <a:pt x="2" y="3"/>
                      </a:lnTo>
                      <a:lnTo>
                        <a:pt x="1" y="3"/>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2" name="Freeform 822"/>
                <p:cNvSpPr>
                  <a:spLocks noEditPoints="1"/>
                </p:cNvSpPr>
                <p:nvPr/>
              </p:nvSpPr>
              <p:spPr bwMode="auto">
                <a:xfrm>
                  <a:off x="5137440" y="3309441"/>
                  <a:ext cx="44835" cy="44835"/>
                </a:xfrm>
                <a:custGeom>
                  <a:avLst/>
                  <a:gdLst>
                    <a:gd name="T0" fmla="*/ 6 w 6"/>
                    <a:gd name="T1" fmla="*/ 3 h 6"/>
                    <a:gd name="T2" fmla="*/ 5 w 6"/>
                    <a:gd name="T3" fmla="*/ 3 h 6"/>
                    <a:gd name="T4" fmla="*/ 4 w 6"/>
                    <a:gd name="T5" fmla="*/ 2 h 6"/>
                    <a:gd name="T6" fmla="*/ 4 w 6"/>
                    <a:gd name="T7" fmla="*/ 1 h 6"/>
                    <a:gd name="T8" fmla="*/ 5 w 6"/>
                    <a:gd name="T9" fmla="*/ 0 h 6"/>
                    <a:gd name="T10" fmla="*/ 6 w 6"/>
                    <a:gd name="T11" fmla="*/ 0 h 6"/>
                    <a:gd name="T12" fmla="*/ 5 w 6"/>
                    <a:gd name="T13" fmla="*/ 0 h 6"/>
                    <a:gd name="T14" fmla="*/ 4 w 6"/>
                    <a:gd name="T15" fmla="*/ 1 h 6"/>
                    <a:gd name="T16" fmla="*/ 4 w 6"/>
                    <a:gd name="T17" fmla="*/ 2 h 6"/>
                    <a:gd name="T18" fmla="*/ 3 w 6"/>
                    <a:gd name="T19" fmla="*/ 0 h 6"/>
                    <a:gd name="T20" fmla="*/ 2 w 6"/>
                    <a:gd name="T21" fmla="*/ 0 h 6"/>
                    <a:gd name="T22" fmla="*/ 0 w 6"/>
                    <a:gd name="T23" fmla="*/ 0 h 6"/>
                    <a:gd name="T24" fmla="*/ 0 w 6"/>
                    <a:gd name="T25" fmla="*/ 2 h 6"/>
                    <a:gd name="T26" fmla="*/ 0 w 6"/>
                    <a:gd name="T27" fmla="*/ 3 h 6"/>
                    <a:gd name="T28" fmla="*/ 2 w 6"/>
                    <a:gd name="T29" fmla="*/ 3 h 6"/>
                    <a:gd name="T30" fmla="*/ 2 w 6"/>
                    <a:gd name="T31" fmla="*/ 4 h 6"/>
                    <a:gd name="T32" fmla="*/ 0 w 6"/>
                    <a:gd name="T33" fmla="*/ 5 h 6"/>
                    <a:gd name="T34" fmla="*/ 0 w 6"/>
                    <a:gd name="T35" fmla="*/ 6 h 6"/>
                    <a:gd name="T36" fmla="*/ 0 w 6"/>
                    <a:gd name="T37" fmla="*/ 5 h 6"/>
                    <a:gd name="T38" fmla="*/ 2 w 6"/>
                    <a:gd name="T39" fmla="*/ 4 h 6"/>
                    <a:gd name="T40" fmla="*/ 2 w 6"/>
                    <a:gd name="T41" fmla="*/ 3 h 6"/>
                    <a:gd name="T42" fmla="*/ 3 w 6"/>
                    <a:gd name="T43" fmla="*/ 5 h 6"/>
                    <a:gd name="T44" fmla="*/ 4 w 6"/>
                    <a:gd name="T45" fmla="*/ 6 h 6"/>
                    <a:gd name="T46" fmla="*/ 5 w 6"/>
                    <a:gd name="T47" fmla="*/ 5 h 6"/>
                    <a:gd name="T48" fmla="*/ 6 w 6"/>
                    <a:gd name="T49" fmla="*/ 5 h 6"/>
                    <a:gd name="T50" fmla="*/ 3 w 6"/>
                    <a:gd name="T51" fmla="*/ 3 h 6"/>
                    <a:gd name="T52" fmla="*/ 4 w 6"/>
                    <a:gd name="T53" fmla="*/ 3 h 6"/>
                    <a:gd name="T54" fmla="*/ 4 w 6"/>
                    <a:gd name="T55" fmla="*/ 3 h 6"/>
                    <a:gd name="T56" fmla="*/ 0 w 6"/>
                    <a:gd name="T57" fmla="*/ 2 h 6"/>
                    <a:gd name="T58" fmla="*/ 2 w 6"/>
                    <a:gd name="T59" fmla="*/ 0 h 6"/>
                    <a:gd name="T60" fmla="*/ 2 w 6"/>
                    <a:gd name="T61" fmla="*/ 2 h 6"/>
                    <a:gd name="T62" fmla="*/ 4 w 6"/>
                    <a:gd name="T63" fmla="*/ 5 h 6"/>
                    <a:gd name="T64" fmla="*/ 5 w 6"/>
                    <a:gd name="T65" fmla="*/ 3 h 6"/>
                    <a:gd name="T66" fmla="*/ 5 w 6"/>
                    <a:gd name="T67" fmla="*/ 5 h 6"/>
                    <a:gd name="T68" fmla="*/ 2 w 6"/>
                    <a:gd name="T69" fmla="*/ 3 h 6"/>
                    <a:gd name="T70" fmla="*/ 3 w 6"/>
                    <a:gd name="T71" fmla="*/ 2 h 6"/>
                    <a:gd name="T72" fmla="*/ 3 w 6"/>
                    <a:gd name="T73"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6">
                      <a:moveTo>
                        <a:pt x="6" y="5"/>
                      </a:moveTo>
                      <a:lnTo>
                        <a:pt x="6" y="3"/>
                      </a:lnTo>
                      <a:lnTo>
                        <a:pt x="5" y="3"/>
                      </a:lnTo>
                      <a:lnTo>
                        <a:pt x="5" y="3"/>
                      </a:lnTo>
                      <a:lnTo>
                        <a:pt x="4" y="3"/>
                      </a:lnTo>
                      <a:lnTo>
                        <a:pt x="4" y="2"/>
                      </a:lnTo>
                      <a:lnTo>
                        <a:pt x="4" y="2"/>
                      </a:lnTo>
                      <a:lnTo>
                        <a:pt x="4" y="1"/>
                      </a:lnTo>
                      <a:lnTo>
                        <a:pt x="5" y="1"/>
                      </a:lnTo>
                      <a:lnTo>
                        <a:pt x="5" y="0"/>
                      </a:lnTo>
                      <a:lnTo>
                        <a:pt x="6" y="0"/>
                      </a:lnTo>
                      <a:lnTo>
                        <a:pt x="6" y="0"/>
                      </a:lnTo>
                      <a:lnTo>
                        <a:pt x="5" y="0"/>
                      </a:lnTo>
                      <a:lnTo>
                        <a:pt x="5" y="0"/>
                      </a:lnTo>
                      <a:lnTo>
                        <a:pt x="4" y="0"/>
                      </a:lnTo>
                      <a:lnTo>
                        <a:pt x="4" y="1"/>
                      </a:lnTo>
                      <a:lnTo>
                        <a:pt x="4" y="1"/>
                      </a:lnTo>
                      <a:lnTo>
                        <a:pt x="4" y="2"/>
                      </a:lnTo>
                      <a:lnTo>
                        <a:pt x="3" y="2"/>
                      </a:lnTo>
                      <a:lnTo>
                        <a:pt x="3" y="0"/>
                      </a:lnTo>
                      <a:lnTo>
                        <a:pt x="2" y="0"/>
                      </a:lnTo>
                      <a:lnTo>
                        <a:pt x="2" y="0"/>
                      </a:lnTo>
                      <a:lnTo>
                        <a:pt x="0" y="0"/>
                      </a:lnTo>
                      <a:lnTo>
                        <a:pt x="0" y="0"/>
                      </a:lnTo>
                      <a:lnTo>
                        <a:pt x="0" y="0"/>
                      </a:lnTo>
                      <a:lnTo>
                        <a:pt x="0" y="2"/>
                      </a:lnTo>
                      <a:lnTo>
                        <a:pt x="0" y="2"/>
                      </a:lnTo>
                      <a:lnTo>
                        <a:pt x="0" y="3"/>
                      </a:lnTo>
                      <a:lnTo>
                        <a:pt x="2" y="3"/>
                      </a:lnTo>
                      <a:lnTo>
                        <a:pt x="2" y="3"/>
                      </a:lnTo>
                      <a:lnTo>
                        <a:pt x="2" y="3"/>
                      </a:lnTo>
                      <a:lnTo>
                        <a:pt x="2" y="4"/>
                      </a:lnTo>
                      <a:lnTo>
                        <a:pt x="0" y="4"/>
                      </a:lnTo>
                      <a:lnTo>
                        <a:pt x="0" y="5"/>
                      </a:lnTo>
                      <a:lnTo>
                        <a:pt x="0" y="5"/>
                      </a:lnTo>
                      <a:lnTo>
                        <a:pt x="0" y="6"/>
                      </a:lnTo>
                      <a:lnTo>
                        <a:pt x="0" y="6"/>
                      </a:lnTo>
                      <a:lnTo>
                        <a:pt x="0" y="5"/>
                      </a:lnTo>
                      <a:lnTo>
                        <a:pt x="2" y="5"/>
                      </a:lnTo>
                      <a:lnTo>
                        <a:pt x="2" y="4"/>
                      </a:lnTo>
                      <a:lnTo>
                        <a:pt x="2" y="4"/>
                      </a:lnTo>
                      <a:lnTo>
                        <a:pt x="2" y="3"/>
                      </a:lnTo>
                      <a:lnTo>
                        <a:pt x="3" y="3"/>
                      </a:lnTo>
                      <a:lnTo>
                        <a:pt x="3" y="5"/>
                      </a:lnTo>
                      <a:lnTo>
                        <a:pt x="4" y="5"/>
                      </a:lnTo>
                      <a:lnTo>
                        <a:pt x="4" y="6"/>
                      </a:lnTo>
                      <a:lnTo>
                        <a:pt x="5" y="6"/>
                      </a:lnTo>
                      <a:lnTo>
                        <a:pt x="5" y="5"/>
                      </a:lnTo>
                      <a:lnTo>
                        <a:pt x="6" y="5"/>
                      </a:lnTo>
                      <a:lnTo>
                        <a:pt x="6" y="5"/>
                      </a:lnTo>
                      <a:close/>
                      <a:moveTo>
                        <a:pt x="4" y="3"/>
                      </a:moveTo>
                      <a:lnTo>
                        <a:pt x="3" y="3"/>
                      </a:lnTo>
                      <a:lnTo>
                        <a:pt x="3" y="3"/>
                      </a:lnTo>
                      <a:lnTo>
                        <a:pt x="4" y="3"/>
                      </a:lnTo>
                      <a:lnTo>
                        <a:pt x="4" y="3"/>
                      </a:lnTo>
                      <a:lnTo>
                        <a:pt x="4" y="3"/>
                      </a:lnTo>
                      <a:close/>
                      <a:moveTo>
                        <a:pt x="2" y="2"/>
                      </a:moveTo>
                      <a:lnTo>
                        <a:pt x="0" y="2"/>
                      </a:lnTo>
                      <a:lnTo>
                        <a:pt x="0" y="0"/>
                      </a:lnTo>
                      <a:lnTo>
                        <a:pt x="2" y="0"/>
                      </a:lnTo>
                      <a:lnTo>
                        <a:pt x="2" y="2"/>
                      </a:lnTo>
                      <a:lnTo>
                        <a:pt x="2" y="2"/>
                      </a:lnTo>
                      <a:close/>
                      <a:moveTo>
                        <a:pt x="5" y="5"/>
                      </a:moveTo>
                      <a:lnTo>
                        <a:pt x="4" y="5"/>
                      </a:lnTo>
                      <a:lnTo>
                        <a:pt x="4" y="3"/>
                      </a:lnTo>
                      <a:lnTo>
                        <a:pt x="5" y="3"/>
                      </a:lnTo>
                      <a:lnTo>
                        <a:pt x="5" y="5"/>
                      </a:lnTo>
                      <a:lnTo>
                        <a:pt x="5" y="5"/>
                      </a:lnTo>
                      <a:close/>
                      <a:moveTo>
                        <a:pt x="3" y="3"/>
                      </a:move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3" name="Freeform 823"/>
                <p:cNvSpPr>
                  <a:spLocks/>
                </p:cNvSpPr>
                <p:nvPr/>
              </p:nvSpPr>
              <p:spPr bwMode="auto">
                <a:xfrm>
                  <a:off x="4778759" y="3384167"/>
                  <a:ext cx="0" cy="44835"/>
                </a:xfrm>
                <a:custGeom>
                  <a:avLst/>
                  <a:gdLst>
                    <a:gd name="T0" fmla="*/ 6 h 6"/>
                    <a:gd name="T1" fmla="*/ 0 h 6"/>
                    <a:gd name="T2" fmla="*/ 0 h 6"/>
                    <a:gd name="T3" fmla="*/ 6 h 6"/>
                    <a:gd name="T4" fmla="*/ 6 h 6"/>
                    <a:gd name="T5" fmla="*/ 6 h 6"/>
                  </a:gdLst>
                  <a:ahLst/>
                  <a:cxnLst>
                    <a:cxn ang="0">
                      <a:pos x="0" y="T0"/>
                    </a:cxn>
                    <a:cxn ang="0">
                      <a:pos x="0" y="T1"/>
                    </a:cxn>
                    <a:cxn ang="0">
                      <a:pos x="0" y="T2"/>
                    </a:cxn>
                    <a:cxn ang="0">
                      <a:pos x="0" y="T3"/>
                    </a:cxn>
                    <a:cxn ang="0">
                      <a:pos x="0" y="T4"/>
                    </a:cxn>
                    <a:cxn ang="0">
                      <a:pos x="0" y="T5"/>
                    </a:cxn>
                  </a:cxnLst>
                  <a:rect l="0" t="0" r="r" b="b"/>
                  <a:pathLst>
                    <a:path h="6">
                      <a:moveTo>
                        <a:pt x="0" y="6"/>
                      </a:moveTo>
                      <a:lnTo>
                        <a:pt x="0" y="0"/>
                      </a:lnTo>
                      <a:lnTo>
                        <a:pt x="0" y="0"/>
                      </a:lnTo>
                      <a:lnTo>
                        <a:pt x="0" y="6"/>
                      </a:lnTo>
                      <a:lnTo>
                        <a:pt x="0" y="6"/>
                      </a:lnTo>
                      <a:lnTo>
                        <a:pt x="0"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4" name="Freeform 824"/>
                <p:cNvSpPr>
                  <a:spLocks noEditPoints="1"/>
                </p:cNvSpPr>
                <p:nvPr/>
              </p:nvSpPr>
              <p:spPr bwMode="auto">
                <a:xfrm>
                  <a:off x="4793704" y="3384167"/>
                  <a:ext cx="29890" cy="44835"/>
                </a:xfrm>
                <a:custGeom>
                  <a:avLst/>
                  <a:gdLst>
                    <a:gd name="T0" fmla="*/ 4 w 4"/>
                    <a:gd name="T1" fmla="*/ 4 h 6"/>
                    <a:gd name="T2" fmla="*/ 4 w 4"/>
                    <a:gd name="T3" fmla="*/ 1 h 6"/>
                    <a:gd name="T4" fmla="*/ 2 w 4"/>
                    <a:gd name="T5" fmla="*/ 1 h 6"/>
                    <a:gd name="T6" fmla="*/ 2 w 4"/>
                    <a:gd name="T7" fmla="*/ 0 h 6"/>
                    <a:gd name="T8" fmla="*/ 0 w 4"/>
                    <a:gd name="T9" fmla="*/ 0 h 6"/>
                    <a:gd name="T10" fmla="*/ 0 w 4"/>
                    <a:gd name="T11" fmla="*/ 6 h 6"/>
                    <a:gd name="T12" fmla="*/ 0 w 4"/>
                    <a:gd name="T13" fmla="*/ 6 h 6"/>
                    <a:gd name="T14" fmla="*/ 0 w 4"/>
                    <a:gd name="T15" fmla="*/ 4 h 6"/>
                    <a:gd name="T16" fmla="*/ 2 w 4"/>
                    <a:gd name="T17" fmla="*/ 4 h 6"/>
                    <a:gd name="T18" fmla="*/ 2 w 4"/>
                    <a:gd name="T19" fmla="*/ 4 h 6"/>
                    <a:gd name="T20" fmla="*/ 4 w 4"/>
                    <a:gd name="T21" fmla="*/ 4 h 6"/>
                    <a:gd name="T22" fmla="*/ 4 w 4"/>
                    <a:gd name="T23" fmla="*/ 4 h 6"/>
                    <a:gd name="T24" fmla="*/ 2 w 4"/>
                    <a:gd name="T25" fmla="*/ 4 h 6"/>
                    <a:gd name="T26" fmla="*/ 0 w 4"/>
                    <a:gd name="T27" fmla="*/ 4 h 6"/>
                    <a:gd name="T28" fmla="*/ 0 w 4"/>
                    <a:gd name="T29" fmla="*/ 1 h 6"/>
                    <a:gd name="T30" fmla="*/ 2 w 4"/>
                    <a:gd name="T31" fmla="*/ 1 h 6"/>
                    <a:gd name="T32" fmla="*/ 2 w 4"/>
                    <a:gd name="T33" fmla="*/ 4 h 6"/>
                    <a:gd name="T34" fmla="*/ 2 w 4"/>
                    <a:gd name="T3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4"/>
                      </a:moveTo>
                      <a:lnTo>
                        <a:pt x="4" y="1"/>
                      </a:lnTo>
                      <a:lnTo>
                        <a:pt x="2" y="1"/>
                      </a:lnTo>
                      <a:lnTo>
                        <a:pt x="2" y="0"/>
                      </a:lnTo>
                      <a:lnTo>
                        <a:pt x="0" y="0"/>
                      </a:lnTo>
                      <a:lnTo>
                        <a:pt x="0" y="6"/>
                      </a:lnTo>
                      <a:lnTo>
                        <a:pt x="0" y="6"/>
                      </a:lnTo>
                      <a:lnTo>
                        <a:pt x="0" y="4"/>
                      </a:lnTo>
                      <a:lnTo>
                        <a:pt x="2" y="4"/>
                      </a:lnTo>
                      <a:lnTo>
                        <a:pt x="2" y="4"/>
                      </a:lnTo>
                      <a:lnTo>
                        <a:pt x="4" y="4"/>
                      </a:lnTo>
                      <a:lnTo>
                        <a:pt x="4" y="4"/>
                      </a:lnTo>
                      <a:close/>
                      <a:moveTo>
                        <a:pt x="2" y="4"/>
                      </a:moveTo>
                      <a:lnTo>
                        <a:pt x="0" y="4"/>
                      </a:lnTo>
                      <a:lnTo>
                        <a:pt x="0" y="1"/>
                      </a:lnTo>
                      <a:lnTo>
                        <a:pt x="2" y="1"/>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5" name="Freeform 825"/>
                <p:cNvSpPr>
                  <a:spLocks/>
                </p:cNvSpPr>
                <p:nvPr/>
              </p:nvSpPr>
              <p:spPr bwMode="auto">
                <a:xfrm>
                  <a:off x="4831067" y="3384167"/>
                  <a:ext cx="29890" cy="44835"/>
                </a:xfrm>
                <a:custGeom>
                  <a:avLst/>
                  <a:gdLst>
                    <a:gd name="T0" fmla="*/ 4 w 4"/>
                    <a:gd name="T1" fmla="*/ 1 h 6"/>
                    <a:gd name="T2" fmla="*/ 4 w 4"/>
                    <a:gd name="T3" fmla="*/ 0 h 6"/>
                    <a:gd name="T4" fmla="*/ 0 w 4"/>
                    <a:gd name="T5" fmla="*/ 0 h 6"/>
                    <a:gd name="T6" fmla="*/ 0 w 4"/>
                    <a:gd name="T7" fmla="*/ 1 h 6"/>
                    <a:gd name="T8" fmla="*/ 1 w 4"/>
                    <a:gd name="T9" fmla="*/ 1 h 6"/>
                    <a:gd name="T10" fmla="*/ 1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1" y="1"/>
                      </a:lnTo>
                      <a:lnTo>
                        <a:pt x="1"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6" name="Freeform 826"/>
                <p:cNvSpPr>
                  <a:spLocks/>
                </p:cNvSpPr>
                <p:nvPr/>
              </p:nvSpPr>
              <p:spPr bwMode="auto">
                <a:xfrm>
                  <a:off x="4890847" y="3384167"/>
                  <a:ext cx="22418" cy="44835"/>
                </a:xfrm>
                <a:custGeom>
                  <a:avLst/>
                  <a:gdLst>
                    <a:gd name="T0" fmla="*/ 3 w 3"/>
                    <a:gd name="T1" fmla="*/ 6 h 6"/>
                    <a:gd name="T2" fmla="*/ 3 w 3"/>
                    <a:gd name="T3" fmla="*/ 5 h 6"/>
                    <a:gd name="T4" fmla="*/ 1 w 3"/>
                    <a:gd name="T5" fmla="*/ 5 h 6"/>
                    <a:gd name="T6" fmla="*/ 1 w 3"/>
                    <a:gd name="T7" fmla="*/ 4 h 6"/>
                    <a:gd name="T8" fmla="*/ 3 w 3"/>
                    <a:gd name="T9" fmla="*/ 4 h 6"/>
                    <a:gd name="T10" fmla="*/ 3 w 3"/>
                    <a:gd name="T11" fmla="*/ 2 h 6"/>
                    <a:gd name="T12" fmla="*/ 1 w 3"/>
                    <a:gd name="T13" fmla="*/ 2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3" y="4"/>
                      </a:lnTo>
                      <a:lnTo>
                        <a:pt x="3" y="2"/>
                      </a:lnTo>
                      <a:lnTo>
                        <a:pt x="1" y="2"/>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7" name="Freeform 827"/>
                <p:cNvSpPr>
                  <a:spLocks/>
                </p:cNvSpPr>
                <p:nvPr/>
              </p:nvSpPr>
              <p:spPr bwMode="auto">
                <a:xfrm>
                  <a:off x="4928210" y="3384167"/>
                  <a:ext cx="14945" cy="44835"/>
                </a:xfrm>
                <a:custGeom>
                  <a:avLst/>
                  <a:gdLst>
                    <a:gd name="T0" fmla="*/ 2 w 2"/>
                    <a:gd name="T1" fmla="*/ 1 h 6"/>
                    <a:gd name="T2" fmla="*/ 2 w 2"/>
                    <a:gd name="T3" fmla="*/ 0 h 6"/>
                    <a:gd name="T4" fmla="*/ 0 w 2"/>
                    <a:gd name="T5" fmla="*/ 0 h 6"/>
                    <a:gd name="T6" fmla="*/ 0 w 2"/>
                    <a:gd name="T7" fmla="*/ 6 h 6"/>
                    <a:gd name="T8" fmla="*/ 0 w 2"/>
                    <a:gd name="T9" fmla="*/ 6 h 6"/>
                    <a:gd name="T10" fmla="*/ 0 w 2"/>
                    <a:gd name="T11" fmla="*/ 4 h 6"/>
                    <a:gd name="T12" fmla="*/ 2 w 2"/>
                    <a:gd name="T13" fmla="*/ 4 h 6"/>
                    <a:gd name="T14" fmla="*/ 2 w 2"/>
                    <a:gd name="T15" fmla="*/ 2 h 6"/>
                    <a:gd name="T16" fmla="*/ 0 w 2"/>
                    <a:gd name="T17" fmla="*/ 2 h 6"/>
                    <a:gd name="T18" fmla="*/ 0 w 2"/>
                    <a:gd name="T19" fmla="*/ 1 h 6"/>
                    <a:gd name="T20" fmla="*/ 2 w 2"/>
                    <a:gd name="T21" fmla="*/ 1 h 6"/>
                    <a:gd name="T22" fmla="*/ 2 w 2"/>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 h="6">
                      <a:moveTo>
                        <a:pt x="2" y="1"/>
                      </a:moveTo>
                      <a:lnTo>
                        <a:pt x="2" y="0"/>
                      </a:lnTo>
                      <a:lnTo>
                        <a:pt x="0" y="0"/>
                      </a:lnTo>
                      <a:lnTo>
                        <a:pt x="0" y="6"/>
                      </a:lnTo>
                      <a:lnTo>
                        <a:pt x="0" y="6"/>
                      </a:lnTo>
                      <a:lnTo>
                        <a:pt x="0" y="4"/>
                      </a:lnTo>
                      <a:lnTo>
                        <a:pt x="2" y="4"/>
                      </a:lnTo>
                      <a:lnTo>
                        <a:pt x="2" y="2"/>
                      </a:lnTo>
                      <a:lnTo>
                        <a:pt x="0" y="2"/>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8" name="Freeform 828"/>
                <p:cNvSpPr>
                  <a:spLocks/>
                </p:cNvSpPr>
                <p:nvPr/>
              </p:nvSpPr>
              <p:spPr bwMode="auto">
                <a:xfrm>
                  <a:off x="4958100" y="3384167"/>
                  <a:ext cx="22418" cy="44835"/>
                </a:xfrm>
                <a:custGeom>
                  <a:avLst/>
                  <a:gdLst>
                    <a:gd name="T0" fmla="*/ 3 w 3"/>
                    <a:gd name="T1" fmla="*/ 1 h 6"/>
                    <a:gd name="T2" fmla="*/ 3 w 3"/>
                    <a:gd name="T3" fmla="*/ 0 h 6"/>
                    <a:gd name="T4" fmla="*/ 0 w 3"/>
                    <a:gd name="T5" fmla="*/ 0 h 6"/>
                    <a:gd name="T6" fmla="*/ 0 w 3"/>
                    <a:gd name="T7" fmla="*/ 6 h 6"/>
                    <a:gd name="T8" fmla="*/ 1 w 3"/>
                    <a:gd name="T9" fmla="*/ 6 h 6"/>
                    <a:gd name="T10" fmla="*/ 1 w 3"/>
                    <a:gd name="T11" fmla="*/ 4 h 6"/>
                    <a:gd name="T12" fmla="*/ 2 w 3"/>
                    <a:gd name="T13" fmla="*/ 4 h 6"/>
                    <a:gd name="T14" fmla="*/ 2 w 3"/>
                    <a:gd name="T15" fmla="*/ 2 h 6"/>
                    <a:gd name="T16" fmla="*/ 1 w 3"/>
                    <a:gd name="T17" fmla="*/ 2 h 6"/>
                    <a:gd name="T18" fmla="*/ 1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1" y="6"/>
                      </a:lnTo>
                      <a:lnTo>
                        <a:pt x="1" y="4"/>
                      </a:lnTo>
                      <a:lnTo>
                        <a:pt x="2" y="4"/>
                      </a:lnTo>
                      <a:lnTo>
                        <a:pt x="2" y="2"/>
                      </a:lnTo>
                      <a:lnTo>
                        <a:pt x="1" y="2"/>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99" name="Freeform 829"/>
                <p:cNvSpPr>
                  <a:spLocks noEditPoints="1"/>
                </p:cNvSpPr>
                <p:nvPr/>
              </p:nvSpPr>
              <p:spPr bwMode="auto">
                <a:xfrm>
                  <a:off x="5137440" y="3376694"/>
                  <a:ext cx="44835" cy="52308"/>
                </a:xfrm>
                <a:custGeom>
                  <a:avLst/>
                  <a:gdLst>
                    <a:gd name="T0" fmla="*/ 6 w 6"/>
                    <a:gd name="T1" fmla="*/ 5 h 7"/>
                    <a:gd name="T2" fmla="*/ 5 w 6"/>
                    <a:gd name="T3" fmla="*/ 3 h 7"/>
                    <a:gd name="T4" fmla="*/ 4 w 6"/>
                    <a:gd name="T5" fmla="*/ 3 h 7"/>
                    <a:gd name="T6" fmla="*/ 4 w 6"/>
                    <a:gd name="T7" fmla="*/ 2 h 7"/>
                    <a:gd name="T8" fmla="*/ 5 w 6"/>
                    <a:gd name="T9" fmla="*/ 1 h 7"/>
                    <a:gd name="T10" fmla="*/ 6 w 6"/>
                    <a:gd name="T11" fmla="*/ 0 h 7"/>
                    <a:gd name="T12" fmla="*/ 5 w 6"/>
                    <a:gd name="T13" fmla="*/ 1 h 7"/>
                    <a:gd name="T14" fmla="*/ 4 w 6"/>
                    <a:gd name="T15" fmla="*/ 2 h 7"/>
                    <a:gd name="T16" fmla="*/ 4 w 6"/>
                    <a:gd name="T17" fmla="*/ 3 h 7"/>
                    <a:gd name="T18" fmla="*/ 3 w 6"/>
                    <a:gd name="T19" fmla="*/ 1 h 7"/>
                    <a:gd name="T20" fmla="*/ 2 w 6"/>
                    <a:gd name="T21" fmla="*/ 0 h 7"/>
                    <a:gd name="T22" fmla="*/ 0 w 6"/>
                    <a:gd name="T23" fmla="*/ 1 h 7"/>
                    <a:gd name="T24" fmla="*/ 0 w 6"/>
                    <a:gd name="T25" fmla="*/ 3 h 7"/>
                    <a:gd name="T26" fmla="*/ 0 w 6"/>
                    <a:gd name="T27" fmla="*/ 3 h 7"/>
                    <a:gd name="T28" fmla="*/ 2 w 6"/>
                    <a:gd name="T29" fmla="*/ 5 h 7"/>
                    <a:gd name="T30" fmla="*/ 2 w 6"/>
                    <a:gd name="T31" fmla="*/ 5 h 7"/>
                    <a:gd name="T32" fmla="*/ 0 w 6"/>
                    <a:gd name="T33" fmla="*/ 6 h 7"/>
                    <a:gd name="T34" fmla="*/ 0 w 6"/>
                    <a:gd name="T35" fmla="*/ 7 h 7"/>
                    <a:gd name="T36" fmla="*/ 0 w 6"/>
                    <a:gd name="T37" fmla="*/ 6 h 7"/>
                    <a:gd name="T38" fmla="*/ 2 w 6"/>
                    <a:gd name="T39" fmla="*/ 5 h 7"/>
                    <a:gd name="T40" fmla="*/ 2 w 6"/>
                    <a:gd name="T41" fmla="*/ 5 h 7"/>
                    <a:gd name="T42" fmla="*/ 3 w 6"/>
                    <a:gd name="T43" fmla="*/ 6 h 7"/>
                    <a:gd name="T44" fmla="*/ 4 w 6"/>
                    <a:gd name="T45" fmla="*/ 7 h 7"/>
                    <a:gd name="T46" fmla="*/ 5 w 6"/>
                    <a:gd name="T47" fmla="*/ 6 h 7"/>
                    <a:gd name="T48" fmla="*/ 6 w 6"/>
                    <a:gd name="T49" fmla="*/ 6 h 7"/>
                    <a:gd name="T50" fmla="*/ 3 w 6"/>
                    <a:gd name="T51" fmla="*/ 5 h 7"/>
                    <a:gd name="T52" fmla="*/ 4 w 6"/>
                    <a:gd name="T53" fmla="*/ 3 h 7"/>
                    <a:gd name="T54" fmla="*/ 4 w 6"/>
                    <a:gd name="T55" fmla="*/ 5 h 7"/>
                    <a:gd name="T56" fmla="*/ 0 w 6"/>
                    <a:gd name="T57" fmla="*/ 3 h 7"/>
                    <a:gd name="T58" fmla="*/ 2 w 6"/>
                    <a:gd name="T59" fmla="*/ 1 h 7"/>
                    <a:gd name="T60" fmla="*/ 2 w 6"/>
                    <a:gd name="T61" fmla="*/ 3 h 7"/>
                    <a:gd name="T62" fmla="*/ 4 w 6"/>
                    <a:gd name="T63" fmla="*/ 6 h 7"/>
                    <a:gd name="T64" fmla="*/ 5 w 6"/>
                    <a:gd name="T65" fmla="*/ 5 h 7"/>
                    <a:gd name="T66" fmla="*/ 5 w 6"/>
                    <a:gd name="T67" fmla="*/ 6 h 7"/>
                    <a:gd name="T68" fmla="*/ 2 w 6"/>
                    <a:gd name="T69" fmla="*/ 3 h 7"/>
                    <a:gd name="T70" fmla="*/ 3 w 6"/>
                    <a:gd name="T71" fmla="*/ 3 h 7"/>
                    <a:gd name="T72" fmla="*/ 3 w 6"/>
                    <a:gd name="T73"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6"/>
                      </a:moveTo>
                      <a:lnTo>
                        <a:pt x="6" y="5"/>
                      </a:lnTo>
                      <a:lnTo>
                        <a:pt x="5" y="5"/>
                      </a:lnTo>
                      <a:lnTo>
                        <a:pt x="5" y="3"/>
                      </a:lnTo>
                      <a:lnTo>
                        <a:pt x="4" y="3"/>
                      </a:lnTo>
                      <a:lnTo>
                        <a:pt x="4" y="3"/>
                      </a:lnTo>
                      <a:lnTo>
                        <a:pt x="4" y="3"/>
                      </a:lnTo>
                      <a:lnTo>
                        <a:pt x="4" y="2"/>
                      </a:lnTo>
                      <a:lnTo>
                        <a:pt x="5" y="2"/>
                      </a:lnTo>
                      <a:lnTo>
                        <a:pt x="5" y="1"/>
                      </a:lnTo>
                      <a:lnTo>
                        <a:pt x="6" y="1"/>
                      </a:lnTo>
                      <a:lnTo>
                        <a:pt x="6" y="0"/>
                      </a:lnTo>
                      <a:lnTo>
                        <a:pt x="5" y="0"/>
                      </a:lnTo>
                      <a:lnTo>
                        <a:pt x="5" y="1"/>
                      </a:lnTo>
                      <a:lnTo>
                        <a:pt x="4" y="1"/>
                      </a:lnTo>
                      <a:lnTo>
                        <a:pt x="4" y="2"/>
                      </a:lnTo>
                      <a:lnTo>
                        <a:pt x="4" y="2"/>
                      </a:lnTo>
                      <a:lnTo>
                        <a:pt x="4" y="3"/>
                      </a:lnTo>
                      <a:lnTo>
                        <a:pt x="3" y="3"/>
                      </a:lnTo>
                      <a:lnTo>
                        <a:pt x="3" y="1"/>
                      </a:lnTo>
                      <a:lnTo>
                        <a:pt x="2" y="1"/>
                      </a:lnTo>
                      <a:lnTo>
                        <a:pt x="2" y="0"/>
                      </a:lnTo>
                      <a:lnTo>
                        <a:pt x="0" y="0"/>
                      </a:lnTo>
                      <a:lnTo>
                        <a:pt x="0" y="1"/>
                      </a:lnTo>
                      <a:lnTo>
                        <a:pt x="0" y="1"/>
                      </a:lnTo>
                      <a:lnTo>
                        <a:pt x="0" y="3"/>
                      </a:lnTo>
                      <a:lnTo>
                        <a:pt x="0" y="3"/>
                      </a:lnTo>
                      <a:lnTo>
                        <a:pt x="0" y="3"/>
                      </a:lnTo>
                      <a:lnTo>
                        <a:pt x="2" y="3"/>
                      </a:lnTo>
                      <a:lnTo>
                        <a:pt x="2" y="5"/>
                      </a:lnTo>
                      <a:lnTo>
                        <a:pt x="2" y="5"/>
                      </a:lnTo>
                      <a:lnTo>
                        <a:pt x="2" y="5"/>
                      </a:lnTo>
                      <a:lnTo>
                        <a:pt x="0" y="5"/>
                      </a:lnTo>
                      <a:lnTo>
                        <a:pt x="0" y="6"/>
                      </a:lnTo>
                      <a:lnTo>
                        <a:pt x="0" y="6"/>
                      </a:lnTo>
                      <a:lnTo>
                        <a:pt x="0" y="7"/>
                      </a:lnTo>
                      <a:lnTo>
                        <a:pt x="0" y="7"/>
                      </a:lnTo>
                      <a:lnTo>
                        <a:pt x="0" y="6"/>
                      </a:lnTo>
                      <a:lnTo>
                        <a:pt x="2" y="6"/>
                      </a:lnTo>
                      <a:lnTo>
                        <a:pt x="2" y="5"/>
                      </a:lnTo>
                      <a:lnTo>
                        <a:pt x="2" y="5"/>
                      </a:lnTo>
                      <a:lnTo>
                        <a:pt x="2" y="5"/>
                      </a:lnTo>
                      <a:lnTo>
                        <a:pt x="3" y="5"/>
                      </a:lnTo>
                      <a:lnTo>
                        <a:pt x="3" y="6"/>
                      </a:lnTo>
                      <a:lnTo>
                        <a:pt x="4" y="6"/>
                      </a:lnTo>
                      <a:lnTo>
                        <a:pt x="4" y="7"/>
                      </a:lnTo>
                      <a:lnTo>
                        <a:pt x="5" y="7"/>
                      </a:lnTo>
                      <a:lnTo>
                        <a:pt x="5" y="6"/>
                      </a:lnTo>
                      <a:lnTo>
                        <a:pt x="6" y="6"/>
                      </a:lnTo>
                      <a:lnTo>
                        <a:pt x="6" y="6"/>
                      </a:lnTo>
                      <a:close/>
                      <a:moveTo>
                        <a:pt x="4" y="5"/>
                      </a:moveTo>
                      <a:lnTo>
                        <a:pt x="3" y="5"/>
                      </a:lnTo>
                      <a:lnTo>
                        <a:pt x="3" y="3"/>
                      </a:lnTo>
                      <a:lnTo>
                        <a:pt x="4" y="3"/>
                      </a:lnTo>
                      <a:lnTo>
                        <a:pt x="4" y="5"/>
                      </a:lnTo>
                      <a:lnTo>
                        <a:pt x="4" y="5"/>
                      </a:lnTo>
                      <a:close/>
                      <a:moveTo>
                        <a:pt x="2" y="3"/>
                      </a:moveTo>
                      <a:lnTo>
                        <a:pt x="0" y="3"/>
                      </a:lnTo>
                      <a:lnTo>
                        <a:pt x="0" y="1"/>
                      </a:lnTo>
                      <a:lnTo>
                        <a:pt x="2" y="1"/>
                      </a:lnTo>
                      <a:lnTo>
                        <a:pt x="2" y="3"/>
                      </a:lnTo>
                      <a:lnTo>
                        <a:pt x="2" y="3"/>
                      </a:lnTo>
                      <a:close/>
                      <a:moveTo>
                        <a:pt x="5" y="6"/>
                      </a:moveTo>
                      <a:lnTo>
                        <a:pt x="4" y="6"/>
                      </a:lnTo>
                      <a:lnTo>
                        <a:pt x="4" y="5"/>
                      </a:lnTo>
                      <a:lnTo>
                        <a:pt x="5" y="5"/>
                      </a:lnTo>
                      <a:lnTo>
                        <a:pt x="5" y="6"/>
                      </a:lnTo>
                      <a:lnTo>
                        <a:pt x="5" y="6"/>
                      </a:lnTo>
                      <a:close/>
                      <a:moveTo>
                        <a:pt x="3" y="3"/>
                      </a:moveTo>
                      <a:lnTo>
                        <a:pt x="2" y="3"/>
                      </a:lnTo>
                      <a:lnTo>
                        <a:pt x="2" y="3"/>
                      </a:lnTo>
                      <a:lnTo>
                        <a:pt x="3" y="3"/>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0" name="Freeform 830"/>
                <p:cNvSpPr>
                  <a:spLocks/>
                </p:cNvSpPr>
                <p:nvPr/>
              </p:nvSpPr>
              <p:spPr bwMode="auto">
                <a:xfrm>
                  <a:off x="4778759" y="3458892"/>
                  <a:ext cx="22418" cy="44835"/>
                </a:xfrm>
                <a:custGeom>
                  <a:avLst/>
                  <a:gdLst>
                    <a:gd name="T0" fmla="*/ 3 w 3"/>
                    <a:gd name="T1" fmla="*/ 6 h 6"/>
                    <a:gd name="T2" fmla="*/ 3 w 3"/>
                    <a:gd name="T3" fmla="*/ 5 h 6"/>
                    <a:gd name="T4" fmla="*/ 0 w 3"/>
                    <a:gd name="T5" fmla="*/ 5 h 6"/>
                    <a:gd name="T6" fmla="*/ 0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0" y="5"/>
                      </a:lnTo>
                      <a:lnTo>
                        <a:pt x="0"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1" name="Freeform 831"/>
                <p:cNvSpPr>
                  <a:spLocks noEditPoints="1"/>
                </p:cNvSpPr>
                <p:nvPr/>
              </p:nvSpPr>
              <p:spPr bwMode="auto">
                <a:xfrm>
                  <a:off x="4808649" y="3458892"/>
                  <a:ext cx="29890" cy="44835"/>
                </a:xfrm>
                <a:custGeom>
                  <a:avLst/>
                  <a:gdLst>
                    <a:gd name="T0" fmla="*/ 4 w 4"/>
                    <a:gd name="T1" fmla="*/ 3 h 6"/>
                    <a:gd name="T2" fmla="*/ 4 w 4"/>
                    <a:gd name="T3" fmla="*/ 1 h 6"/>
                    <a:gd name="T4" fmla="*/ 3 w 4"/>
                    <a:gd name="T5" fmla="*/ 1 h 6"/>
                    <a:gd name="T6" fmla="*/ 3 w 4"/>
                    <a:gd name="T7" fmla="*/ 0 h 6"/>
                    <a:gd name="T8" fmla="*/ 0 w 4"/>
                    <a:gd name="T9" fmla="*/ 0 h 6"/>
                    <a:gd name="T10" fmla="*/ 0 w 4"/>
                    <a:gd name="T11" fmla="*/ 6 h 6"/>
                    <a:gd name="T12" fmla="*/ 0 w 4"/>
                    <a:gd name="T13" fmla="*/ 6 h 6"/>
                    <a:gd name="T14" fmla="*/ 0 w 4"/>
                    <a:gd name="T15" fmla="*/ 4 h 6"/>
                    <a:gd name="T16" fmla="*/ 3 w 4"/>
                    <a:gd name="T17" fmla="*/ 4 h 6"/>
                    <a:gd name="T18" fmla="*/ 3 w 4"/>
                    <a:gd name="T19" fmla="*/ 3 h 6"/>
                    <a:gd name="T20" fmla="*/ 4 w 4"/>
                    <a:gd name="T21" fmla="*/ 3 h 6"/>
                    <a:gd name="T22" fmla="*/ 4 w 4"/>
                    <a:gd name="T23" fmla="*/ 3 h 6"/>
                    <a:gd name="T24" fmla="*/ 3 w 4"/>
                    <a:gd name="T25" fmla="*/ 3 h 6"/>
                    <a:gd name="T26" fmla="*/ 0 w 4"/>
                    <a:gd name="T27" fmla="*/ 3 h 6"/>
                    <a:gd name="T28" fmla="*/ 0 w 4"/>
                    <a:gd name="T29" fmla="*/ 1 h 6"/>
                    <a:gd name="T30" fmla="*/ 3 w 4"/>
                    <a:gd name="T31" fmla="*/ 1 h 6"/>
                    <a:gd name="T32" fmla="*/ 3 w 4"/>
                    <a:gd name="T33" fmla="*/ 3 h 6"/>
                    <a:gd name="T34" fmla="*/ 3 w 4"/>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3"/>
                      </a:moveTo>
                      <a:lnTo>
                        <a:pt x="4" y="1"/>
                      </a:lnTo>
                      <a:lnTo>
                        <a:pt x="3" y="1"/>
                      </a:lnTo>
                      <a:lnTo>
                        <a:pt x="3" y="0"/>
                      </a:lnTo>
                      <a:lnTo>
                        <a:pt x="0" y="0"/>
                      </a:lnTo>
                      <a:lnTo>
                        <a:pt x="0" y="6"/>
                      </a:lnTo>
                      <a:lnTo>
                        <a:pt x="0" y="6"/>
                      </a:lnTo>
                      <a:lnTo>
                        <a:pt x="0" y="4"/>
                      </a:lnTo>
                      <a:lnTo>
                        <a:pt x="3" y="4"/>
                      </a:lnTo>
                      <a:lnTo>
                        <a:pt x="3" y="3"/>
                      </a:lnTo>
                      <a:lnTo>
                        <a:pt x="4" y="3"/>
                      </a:lnTo>
                      <a:lnTo>
                        <a:pt x="4" y="3"/>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2" name="Freeform 832"/>
                <p:cNvSpPr>
                  <a:spLocks/>
                </p:cNvSpPr>
                <p:nvPr/>
              </p:nvSpPr>
              <p:spPr bwMode="auto">
                <a:xfrm>
                  <a:off x="4846012" y="3458892"/>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3" name="Freeform 833"/>
                <p:cNvSpPr>
                  <a:spLocks/>
                </p:cNvSpPr>
                <p:nvPr/>
              </p:nvSpPr>
              <p:spPr bwMode="auto">
                <a:xfrm>
                  <a:off x="4905792" y="3458892"/>
                  <a:ext cx="29890" cy="44835"/>
                </a:xfrm>
                <a:custGeom>
                  <a:avLst/>
                  <a:gdLst>
                    <a:gd name="T0" fmla="*/ 4 w 4"/>
                    <a:gd name="T1" fmla="*/ 6 h 6"/>
                    <a:gd name="T2" fmla="*/ 4 w 4"/>
                    <a:gd name="T3" fmla="*/ 5 h 6"/>
                    <a:gd name="T4" fmla="*/ 1 w 4"/>
                    <a:gd name="T5" fmla="*/ 5 h 6"/>
                    <a:gd name="T6" fmla="*/ 1 w 4"/>
                    <a:gd name="T7" fmla="*/ 3 h 6"/>
                    <a:gd name="T8" fmla="*/ 3 w 4"/>
                    <a:gd name="T9" fmla="*/ 3 h 6"/>
                    <a:gd name="T10" fmla="*/ 3 w 4"/>
                    <a:gd name="T11" fmla="*/ 3 h 6"/>
                    <a:gd name="T12" fmla="*/ 1 w 4"/>
                    <a:gd name="T13" fmla="*/ 3 h 6"/>
                    <a:gd name="T14" fmla="*/ 1 w 4"/>
                    <a:gd name="T15" fmla="*/ 1 h 6"/>
                    <a:gd name="T16" fmla="*/ 4 w 4"/>
                    <a:gd name="T17" fmla="*/ 1 h 6"/>
                    <a:gd name="T18" fmla="*/ 4 w 4"/>
                    <a:gd name="T19" fmla="*/ 0 h 6"/>
                    <a:gd name="T20" fmla="*/ 0 w 4"/>
                    <a:gd name="T21" fmla="*/ 0 h 6"/>
                    <a:gd name="T22" fmla="*/ 0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5"/>
                      </a:lnTo>
                      <a:lnTo>
                        <a:pt x="1" y="5"/>
                      </a:lnTo>
                      <a:lnTo>
                        <a:pt x="1" y="3"/>
                      </a:lnTo>
                      <a:lnTo>
                        <a:pt x="3" y="3"/>
                      </a:lnTo>
                      <a:lnTo>
                        <a:pt x="3" y="3"/>
                      </a:lnTo>
                      <a:lnTo>
                        <a:pt x="1" y="3"/>
                      </a:lnTo>
                      <a:lnTo>
                        <a:pt x="1" y="1"/>
                      </a:lnTo>
                      <a:lnTo>
                        <a:pt x="4" y="1"/>
                      </a:lnTo>
                      <a:lnTo>
                        <a:pt x="4" y="0"/>
                      </a:lnTo>
                      <a:lnTo>
                        <a:pt x="0" y="0"/>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4" name="Freeform 834"/>
                <p:cNvSpPr>
                  <a:spLocks/>
                </p:cNvSpPr>
                <p:nvPr/>
              </p:nvSpPr>
              <p:spPr bwMode="auto">
                <a:xfrm>
                  <a:off x="4943155" y="3458892"/>
                  <a:ext cx="22418" cy="44835"/>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3 h 6"/>
                    <a:gd name="T12" fmla="*/ 2 w 3"/>
                    <a:gd name="T13" fmla="*/ 3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3"/>
                      </a:lnTo>
                      <a:lnTo>
                        <a:pt x="2" y="3"/>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5" name="Freeform 835"/>
                <p:cNvSpPr>
                  <a:spLocks/>
                </p:cNvSpPr>
                <p:nvPr/>
              </p:nvSpPr>
              <p:spPr bwMode="auto">
                <a:xfrm>
                  <a:off x="4973045" y="3458892"/>
                  <a:ext cx="22418" cy="44835"/>
                </a:xfrm>
                <a:custGeom>
                  <a:avLst/>
                  <a:gdLst>
                    <a:gd name="T0" fmla="*/ 3 w 3"/>
                    <a:gd name="T1" fmla="*/ 1 h 6"/>
                    <a:gd name="T2" fmla="*/ 3 w 3"/>
                    <a:gd name="T3" fmla="*/ 0 h 6"/>
                    <a:gd name="T4" fmla="*/ 0 w 3"/>
                    <a:gd name="T5" fmla="*/ 0 h 6"/>
                    <a:gd name="T6" fmla="*/ 0 w 3"/>
                    <a:gd name="T7" fmla="*/ 6 h 6"/>
                    <a:gd name="T8" fmla="*/ 1 w 3"/>
                    <a:gd name="T9" fmla="*/ 6 h 6"/>
                    <a:gd name="T10" fmla="*/ 1 w 3"/>
                    <a:gd name="T11" fmla="*/ 3 h 6"/>
                    <a:gd name="T12" fmla="*/ 3 w 3"/>
                    <a:gd name="T13" fmla="*/ 3 h 6"/>
                    <a:gd name="T14" fmla="*/ 3 w 3"/>
                    <a:gd name="T15" fmla="*/ 3 h 6"/>
                    <a:gd name="T16" fmla="*/ 1 w 3"/>
                    <a:gd name="T17" fmla="*/ 3 h 6"/>
                    <a:gd name="T18" fmla="*/ 1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1" y="6"/>
                      </a:lnTo>
                      <a:lnTo>
                        <a:pt x="1" y="3"/>
                      </a:lnTo>
                      <a:lnTo>
                        <a:pt x="3" y="3"/>
                      </a:lnTo>
                      <a:lnTo>
                        <a:pt x="3" y="3"/>
                      </a:lnTo>
                      <a:lnTo>
                        <a:pt x="1" y="3"/>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6" name="Freeform 836"/>
                <p:cNvSpPr>
                  <a:spLocks noEditPoints="1"/>
                </p:cNvSpPr>
                <p:nvPr/>
              </p:nvSpPr>
              <p:spPr bwMode="auto">
                <a:xfrm>
                  <a:off x="5137440" y="3451419"/>
                  <a:ext cx="44835" cy="52308"/>
                </a:xfrm>
                <a:custGeom>
                  <a:avLst/>
                  <a:gdLst>
                    <a:gd name="T0" fmla="*/ 6 w 6"/>
                    <a:gd name="T1" fmla="*/ 4 h 7"/>
                    <a:gd name="T2" fmla="*/ 5 w 6"/>
                    <a:gd name="T3" fmla="*/ 4 h 7"/>
                    <a:gd name="T4" fmla="*/ 4 w 6"/>
                    <a:gd name="T5" fmla="*/ 3 h 7"/>
                    <a:gd name="T6" fmla="*/ 4 w 6"/>
                    <a:gd name="T7" fmla="*/ 2 h 7"/>
                    <a:gd name="T8" fmla="*/ 5 w 6"/>
                    <a:gd name="T9" fmla="*/ 1 h 7"/>
                    <a:gd name="T10" fmla="*/ 6 w 6"/>
                    <a:gd name="T11" fmla="*/ 0 h 7"/>
                    <a:gd name="T12" fmla="*/ 5 w 6"/>
                    <a:gd name="T13" fmla="*/ 1 h 7"/>
                    <a:gd name="T14" fmla="*/ 4 w 6"/>
                    <a:gd name="T15" fmla="*/ 2 h 7"/>
                    <a:gd name="T16" fmla="*/ 4 w 6"/>
                    <a:gd name="T17" fmla="*/ 3 h 7"/>
                    <a:gd name="T18" fmla="*/ 3 w 6"/>
                    <a:gd name="T19" fmla="*/ 1 h 7"/>
                    <a:gd name="T20" fmla="*/ 2 w 6"/>
                    <a:gd name="T21" fmla="*/ 0 h 7"/>
                    <a:gd name="T22" fmla="*/ 0 w 6"/>
                    <a:gd name="T23" fmla="*/ 1 h 7"/>
                    <a:gd name="T24" fmla="*/ 0 w 6"/>
                    <a:gd name="T25" fmla="*/ 3 h 7"/>
                    <a:gd name="T26" fmla="*/ 0 w 6"/>
                    <a:gd name="T27" fmla="*/ 4 h 7"/>
                    <a:gd name="T28" fmla="*/ 2 w 6"/>
                    <a:gd name="T29" fmla="*/ 4 h 7"/>
                    <a:gd name="T30" fmla="*/ 2 w 6"/>
                    <a:gd name="T31" fmla="*/ 5 h 7"/>
                    <a:gd name="T32" fmla="*/ 0 w 6"/>
                    <a:gd name="T33" fmla="*/ 6 h 7"/>
                    <a:gd name="T34" fmla="*/ 0 w 6"/>
                    <a:gd name="T35" fmla="*/ 7 h 7"/>
                    <a:gd name="T36" fmla="*/ 0 w 6"/>
                    <a:gd name="T37" fmla="*/ 6 h 7"/>
                    <a:gd name="T38" fmla="*/ 2 w 6"/>
                    <a:gd name="T39" fmla="*/ 5 h 7"/>
                    <a:gd name="T40" fmla="*/ 2 w 6"/>
                    <a:gd name="T41" fmla="*/ 4 h 7"/>
                    <a:gd name="T42" fmla="*/ 3 w 6"/>
                    <a:gd name="T43" fmla="*/ 6 h 7"/>
                    <a:gd name="T44" fmla="*/ 4 w 6"/>
                    <a:gd name="T45" fmla="*/ 7 h 7"/>
                    <a:gd name="T46" fmla="*/ 5 w 6"/>
                    <a:gd name="T47" fmla="*/ 6 h 7"/>
                    <a:gd name="T48" fmla="*/ 6 w 6"/>
                    <a:gd name="T49" fmla="*/ 6 h 7"/>
                    <a:gd name="T50" fmla="*/ 3 w 6"/>
                    <a:gd name="T51" fmla="*/ 4 h 7"/>
                    <a:gd name="T52" fmla="*/ 4 w 6"/>
                    <a:gd name="T53" fmla="*/ 4 h 7"/>
                    <a:gd name="T54" fmla="*/ 4 w 6"/>
                    <a:gd name="T55" fmla="*/ 4 h 7"/>
                    <a:gd name="T56" fmla="*/ 0 w 6"/>
                    <a:gd name="T57" fmla="*/ 3 h 7"/>
                    <a:gd name="T58" fmla="*/ 2 w 6"/>
                    <a:gd name="T59" fmla="*/ 1 h 7"/>
                    <a:gd name="T60" fmla="*/ 2 w 6"/>
                    <a:gd name="T61" fmla="*/ 3 h 7"/>
                    <a:gd name="T62" fmla="*/ 4 w 6"/>
                    <a:gd name="T63" fmla="*/ 6 h 7"/>
                    <a:gd name="T64" fmla="*/ 5 w 6"/>
                    <a:gd name="T65" fmla="*/ 4 h 7"/>
                    <a:gd name="T66" fmla="*/ 5 w 6"/>
                    <a:gd name="T67" fmla="*/ 6 h 7"/>
                    <a:gd name="T68" fmla="*/ 2 w 6"/>
                    <a:gd name="T69" fmla="*/ 4 h 7"/>
                    <a:gd name="T70" fmla="*/ 3 w 6"/>
                    <a:gd name="T71" fmla="*/ 3 h 7"/>
                    <a:gd name="T72" fmla="*/ 3 w 6"/>
                    <a:gd name="T73" fmla="*/ 4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 h="7">
                      <a:moveTo>
                        <a:pt x="6" y="6"/>
                      </a:moveTo>
                      <a:lnTo>
                        <a:pt x="6" y="4"/>
                      </a:lnTo>
                      <a:lnTo>
                        <a:pt x="5" y="4"/>
                      </a:lnTo>
                      <a:lnTo>
                        <a:pt x="5" y="4"/>
                      </a:lnTo>
                      <a:lnTo>
                        <a:pt x="4" y="4"/>
                      </a:lnTo>
                      <a:lnTo>
                        <a:pt x="4" y="3"/>
                      </a:lnTo>
                      <a:lnTo>
                        <a:pt x="4" y="3"/>
                      </a:lnTo>
                      <a:lnTo>
                        <a:pt x="4" y="2"/>
                      </a:lnTo>
                      <a:lnTo>
                        <a:pt x="5" y="2"/>
                      </a:lnTo>
                      <a:lnTo>
                        <a:pt x="5" y="1"/>
                      </a:lnTo>
                      <a:lnTo>
                        <a:pt x="6" y="1"/>
                      </a:lnTo>
                      <a:lnTo>
                        <a:pt x="6" y="0"/>
                      </a:lnTo>
                      <a:lnTo>
                        <a:pt x="5" y="0"/>
                      </a:lnTo>
                      <a:lnTo>
                        <a:pt x="5" y="1"/>
                      </a:lnTo>
                      <a:lnTo>
                        <a:pt x="4" y="1"/>
                      </a:lnTo>
                      <a:lnTo>
                        <a:pt x="4" y="2"/>
                      </a:lnTo>
                      <a:lnTo>
                        <a:pt x="4" y="2"/>
                      </a:lnTo>
                      <a:lnTo>
                        <a:pt x="4" y="3"/>
                      </a:lnTo>
                      <a:lnTo>
                        <a:pt x="3" y="3"/>
                      </a:lnTo>
                      <a:lnTo>
                        <a:pt x="3" y="1"/>
                      </a:lnTo>
                      <a:lnTo>
                        <a:pt x="2" y="1"/>
                      </a:lnTo>
                      <a:lnTo>
                        <a:pt x="2" y="0"/>
                      </a:lnTo>
                      <a:lnTo>
                        <a:pt x="0" y="0"/>
                      </a:lnTo>
                      <a:lnTo>
                        <a:pt x="0" y="1"/>
                      </a:lnTo>
                      <a:lnTo>
                        <a:pt x="0" y="1"/>
                      </a:lnTo>
                      <a:lnTo>
                        <a:pt x="0" y="3"/>
                      </a:lnTo>
                      <a:lnTo>
                        <a:pt x="0" y="3"/>
                      </a:lnTo>
                      <a:lnTo>
                        <a:pt x="0" y="4"/>
                      </a:lnTo>
                      <a:lnTo>
                        <a:pt x="2" y="4"/>
                      </a:lnTo>
                      <a:lnTo>
                        <a:pt x="2" y="4"/>
                      </a:lnTo>
                      <a:lnTo>
                        <a:pt x="2" y="4"/>
                      </a:lnTo>
                      <a:lnTo>
                        <a:pt x="2" y="5"/>
                      </a:lnTo>
                      <a:lnTo>
                        <a:pt x="0" y="5"/>
                      </a:lnTo>
                      <a:lnTo>
                        <a:pt x="0" y="6"/>
                      </a:lnTo>
                      <a:lnTo>
                        <a:pt x="0" y="6"/>
                      </a:lnTo>
                      <a:lnTo>
                        <a:pt x="0" y="7"/>
                      </a:lnTo>
                      <a:lnTo>
                        <a:pt x="0" y="7"/>
                      </a:lnTo>
                      <a:lnTo>
                        <a:pt x="0" y="6"/>
                      </a:lnTo>
                      <a:lnTo>
                        <a:pt x="2" y="6"/>
                      </a:lnTo>
                      <a:lnTo>
                        <a:pt x="2" y="5"/>
                      </a:lnTo>
                      <a:lnTo>
                        <a:pt x="2" y="5"/>
                      </a:lnTo>
                      <a:lnTo>
                        <a:pt x="2" y="4"/>
                      </a:lnTo>
                      <a:lnTo>
                        <a:pt x="3" y="4"/>
                      </a:lnTo>
                      <a:lnTo>
                        <a:pt x="3" y="6"/>
                      </a:lnTo>
                      <a:lnTo>
                        <a:pt x="4" y="6"/>
                      </a:lnTo>
                      <a:lnTo>
                        <a:pt x="4" y="7"/>
                      </a:lnTo>
                      <a:lnTo>
                        <a:pt x="5" y="7"/>
                      </a:lnTo>
                      <a:lnTo>
                        <a:pt x="5" y="6"/>
                      </a:lnTo>
                      <a:lnTo>
                        <a:pt x="6" y="6"/>
                      </a:lnTo>
                      <a:lnTo>
                        <a:pt x="6" y="6"/>
                      </a:lnTo>
                      <a:close/>
                      <a:moveTo>
                        <a:pt x="4" y="4"/>
                      </a:moveTo>
                      <a:lnTo>
                        <a:pt x="3" y="4"/>
                      </a:lnTo>
                      <a:lnTo>
                        <a:pt x="3" y="4"/>
                      </a:lnTo>
                      <a:lnTo>
                        <a:pt x="4" y="4"/>
                      </a:lnTo>
                      <a:lnTo>
                        <a:pt x="4" y="4"/>
                      </a:lnTo>
                      <a:lnTo>
                        <a:pt x="4" y="4"/>
                      </a:lnTo>
                      <a:close/>
                      <a:moveTo>
                        <a:pt x="2" y="3"/>
                      </a:moveTo>
                      <a:lnTo>
                        <a:pt x="0" y="3"/>
                      </a:lnTo>
                      <a:lnTo>
                        <a:pt x="0" y="1"/>
                      </a:lnTo>
                      <a:lnTo>
                        <a:pt x="2" y="1"/>
                      </a:lnTo>
                      <a:lnTo>
                        <a:pt x="2" y="3"/>
                      </a:lnTo>
                      <a:lnTo>
                        <a:pt x="2" y="3"/>
                      </a:lnTo>
                      <a:close/>
                      <a:moveTo>
                        <a:pt x="5" y="6"/>
                      </a:moveTo>
                      <a:lnTo>
                        <a:pt x="4" y="6"/>
                      </a:lnTo>
                      <a:lnTo>
                        <a:pt x="4" y="4"/>
                      </a:lnTo>
                      <a:lnTo>
                        <a:pt x="5" y="4"/>
                      </a:lnTo>
                      <a:lnTo>
                        <a:pt x="5" y="6"/>
                      </a:lnTo>
                      <a:lnTo>
                        <a:pt x="5" y="6"/>
                      </a:lnTo>
                      <a:close/>
                      <a:moveTo>
                        <a:pt x="3" y="4"/>
                      </a:moveTo>
                      <a:lnTo>
                        <a:pt x="2" y="4"/>
                      </a:lnTo>
                      <a:lnTo>
                        <a:pt x="2"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7" name="Freeform 837"/>
                <p:cNvSpPr>
                  <a:spLocks noEditPoints="1"/>
                </p:cNvSpPr>
                <p:nvPr/>
              </p:nvSpPr>
              <p:spPr bwMode="auto">
                <a:xfrm>
                  <a:off x="5324253" y="3309441"/>
                  <a:ext cx="22418" cy="44835"/>
                </a:xfrm>
                <a:custGeom>
                  <a:avLst/>
                  <a:gdLst>
                    <a:gd name="T0" fmla="*/ 3 w 3"/>
                    <a:gd name="T1" fmla="*/ 5 h 6"/>
                    <a:gd name="T2" fmla="*/ 3 w 3"/>
                    <a:gd name="T3" fmla="*/ 3 h 6"/>
                    <a:gd name="T4" fmla="*/ 3 w 3"/>
                    <a:gd name="T5" fmla="*/ 3 h 6"/>
                    <a:gd name="T6" fmla="*/ 3 w 3"/>
                    <a:gd name="T7" fmla="*/ 3 h 6"/>
                    <a:gd name="T8" fmla="*/ 3 w 3"/>
                    <a:gd name="T9" fmla="*/ 3 h 6"/>
                    <a:gd name="T10" fmla="*/ 3 w 3"/>
                    <a:gd name="T11" fmla="*/ 1 h 6"/>
                    <a:gd name="T12" fmla="*/ 3 w 3"/>
                    <a:gd name="T13" fmla="*/ 1 h 6"/>
                    <a:gd name="T14" fmla="*/ 3 w 3"/>
                    <a:gd name="T15" fmla="*/ 0 h 6"/>
                    <a:gd name="T16" fmla="*/ 0 w 3"/>
                    <a:gd name="T17" fmla="*/ 0 h 6"/>
                    <a:gd name="T18" fmla="*/ 0 w 3"/>
                    <a:gd name="T19" fmla="*/ 1 h 6"/>
                    <a:gd name="T20" fmla="*/ 0 w 3"/>
                    <a:gd name="T21" fmla="*/ 1 h 6"/>
                    <a:gd name="T22" fmla="*/ 0 w 3"/>
                    <a:gd name="T23" fmla="*/ 3 h 6"/>
                    <a:gd name="T24" fmla="*/ 0 w 3"/>
                    <a:gd name="T25" fmla="*/ 3 h 6"/>
                    <a:gd name="T26" fmla="*/ 0 w 3"/>
                    <a:gd name="T27" fmla="*/ 3 h 6"/>
                    <a:gd name="T28" fmla="*/ 0 w 3"/>
                    <a:gd name="T29" fmla="*/ 3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 name="T44" fmla="*/ 3 w 3"/>
                    <a:gd name="T45" fmla="*/ 3 h 6"/>
                    <a:gd name="T46" fmla="*/ 0 w 3"/>
                    <a:gd name="T47" fmla="*/ 3 h 6"/>
                    <a:gd name="T48" fmla="*/ 0 w 3"/>
                    <a:gd name="T49" fmla="*/ 1 h 6"/>
                    <a:gd name="T50" fmla="*/ 3 w 3"/>
                    <a:gd name="T51" fmla="*/ 1 h 6"/>
                    <a:gd name="T52" fmla="*/ 3 w 3"/>
                    <a:gd name="T53" fmla="*/ 3 h 6"/>
                    <a:gd name="T54" fmla="*/ 3 w 3"/>
                    <a:gd name="T55" fmla="*/ 3 h 6"/>
                    <a:gd name="T56" fmla="*/ 3 w 3"/>
                    <a:gd name="T57" fmla="*/ 5 h 6"/>
                    <a:gd name="T58" fmla="*/ 0 w 3"/>
                    <a:gd name="T59" fmla="*/ 5 h 6"/>
                    <a:gd name="T60" fmla="*/ 0 w 3"/>
                    <a:gd name="T61" fmla="*/ 3 h 6"/>
                    <a:gd name="T62" fmla="*/ 3 w 3"/>
                    <a:gd name="T63" fmla="*/ 3 h 6"/>
                    <a:gd name="T64" fmla="*/ 3 w 3"/>
                    <a:gd name="T65" fmla="*/ 5 h 6"/>
                    <a:gd name="T66" fmla="*/ 3 w 3"/>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 h="6">
                      <a:moveTo>
                        <a:pt x="3" y="5"/>
                      </a:moveTo>
                      <a:lnTo>
                        <a:pt x="3" y="3"/>
                      </a:lnTo>
                      <a:lnTo>
                        <a:pt x="3" y="3"/>
                      </a:lnTo>
                      <a:lnTo>
                        <a:pt x="3" y="3"/>
                      </a:lnTo>
                      <a:lnTo>
                        <a:pt x="3" y="3"/>
                      </a:lnTo>
                      <a:lnTo>
                        <a:pt x="3" y="1"/>
                      </a:lnTo>
                      <a:lnTo>
                        <a:pt x="3" y="1"/>
                      </a:lnTo>
                      <a:lnTo>
                        <a:pt x="3" y="0"/>
                      </a:lnTo>
                      <a:lnTo>
                        <a:pt x="0" y="0"/>
                      </a:lnTo>
                      <a:lnTo>
                        <a:pt x="0" y="1"/>
                      </a:lnTo>
                      <a:lnTo>
                        <a:pt x="0" y="1"/>
                      </a:lnTo>
                      <a:lnTo>
                        <a:pt x="0" y="3"/>
                      </a:lnTo>
                      <a:lnTo>
                        <a:pt x="0" y="3"/>
                      </a:lnTo>
                      <a:lnTo>
                        <a:pt x="0" y="3"/>
                      </a:lnTo>
                      <a:lnTo>
                        <a:pt x="0" y="3"/>
                      </a:lnTo>
                      <a:lnTo>
                        <a:pt x="0" y="5"/>
                      </a:lnTo>
                      <a:lnTo>
                        <a:pt x="0" y="5"/>
                      </a:lnTo>
                      <a:lnTo>
                        <a:pt x="0" y="6"/>
                      </a:lnTo>
                      <a:lnTo>
                        <a:pt x="3" y="6"/>
                      </a:lnTo>
                      <a:lnTo>
                        <a:pt x="3" y="5"/>
                      </a:lnTo>
                      <a:lnTo>
                        <a:pt x="3" y="5"/>
                      </a:lnTo>
                      <a:lnTo>
                        <a:pt x="3" y="5"/>
                      </a:lnTo>
                      <a:close/>
                      <a:moveTo>
                        <a:pt x="3" y="3"/>
                      </a:moveTo>
                      <a:lnTo>
                        <a:pt x="0" y="3"/>
                      </a:lnTo>
                      <a:lnTo>
                        <a:pt x="0" y="1"/>
                      </a:lnTo>
                      <a:lnTo>
                        <a:pt x="3" y="1"/>
                      </a:lnTo>
                      <a:lnTo>
                        <a:pt x="3" y="3"/>
                      </a:lnTo>
                      <a:lnTo>
                        <a:pt x="3" y="3"/>
                      </a:lnTo>
                      <a:close/>
                      <a:moveTo>
                        <a:pt x="3" y="5"/>
                      </a:moveTo>
                      <a:lnTo>
                        <a:pt x="0" y="5"/>
                      </a:lnTo>
                      <a:lnTo>
                        <a:pt x="0"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8" name="Freeform 838"/>
                <p:cNvSpPr>
                  <a:spLocks noEditPoints="1"/>
                </p:cNvSpPr>
                <p:nvPr/>
              </p:nvSpPr>
              <p:spPr bwMode="auto">
                <a:xfrm>
                  <a:off x="5354144" y="3309441"/>
                  <a:ext cx="44835" cy="44835"/>
                </a:xfrm>
                <a:custGeom>
                  <a:avLst/>
                  <a:gdLst>
                    <a:gd name="T0" fmla="*/ 6 w 6"/>
                    <a:gd name="T1" fmla="*/ 4 h 6"/>
                    <a:gd name="T2" fmla="*/ 6 w 6"/>
                    <a:gd name="T3" fmla="*/ 3 h 6"/>
                    <a:gd name="T4" fmla="*/ 4 w 6"/>
                    <a:gd name="T5" fmla="*/ 3 h 6"/>
                    <a:gd name="T6" fmla="*/ 4 w 6"/>
                    <a:gd name="T7" fmla="*/ 0 h 6"/>
                    <a:gd name="T8" fmla="*/ 4 w 6"/>
                    <a:gd name="T9" fmla="*/ 0 h 6"/>
                    <a:gd name="T10" fmla="*/ 4 w 6"/>
                    <a:gd name="T11" fmla="*/ 1 h 6"/>
                    <a:gd name="T12" fmla="*/ 3 w 6"/>
                    <a:gd name="T13" fmla="*/ 1 h 6"/>
                    <a:gd name="T14" fmla="*/ 3 w 6"/>
                    <a:gd name="T15" fmla="*/ 2 h 6"/>
                    <a:gd name="T16" fmla="*/ 2 w 6"/>
                    <a:gd name="T17" fmla="*/ 2 h 6"/>
                    <a:gd name="T18" fmla="*/ 2 w 6"/>
                    <a:gd name="T19" fmla="*/ 3 h 6"/>
                    <a:gd name="T20" fmla="*/ 1 w 6"/>
                    <a:gd name="T21" fmla="*/ 3 h 6"/>
                    <a:gd name="T22" fmla="*/ 1 w 6"/>
                    <a:gd name="T23" fmla="*/ 3 h 6"/>
                    <a:gd name="T24" fmla="*/ 0 w 6"/>
                    <a:gd name="T25" fmla="*/ 3 h 6"/>
                    <a:gd name="T26" fmla="*/ 0 w 6"/>
                    <a:gd name="T27" fmla="*/ 4 h 6"/>
                    <a:gd name="T28" fmla="*/ 4 w 6"/>
                    <a:gd name="T29" fmla="*/ 4 h 6"/>
                    <a:gd name="T30" fmla="*/ 4 w 6"/>
                    <a:gd name="T31" fmla="*/ 6 h 6"/>
                    <a:gd name="T32" fmla="*/ 4 w 6"/>
                    <a:gd name="T33" fmla="*/ 6 h 6"/>
                    <a:gd name="T34" fmla="*/ 4 w 6"/>
                    <a:gd name="T35" fmla="*/ 4 h 6"/>
                    <a:gd name="T36" fmla="*/ 6 w 6"/>
                    <a:gd name="T37" fmla="*/ 4 h 6"/>
                    <a:gd name="T38" fmla="*/ 6 w 6"/>
                    <a:gd name="T39" fmla="*/ 4 h 6"/>
                    <a:gd name="T40" fmla="*/ 4 w 6"/>
                    <a:gd name="T41" fmla="*/ 3 h 6"/>
                    <a:gd name="T42" fmla="*/ 2 w 6"/>
                    <a:gd name="T43" fmla="*/ 3 h 6"/>
                    <a:gd name="T44" fmla="*/ 2 w 6"/>
                    <a:gd name="T45" fmla="*/ 3 h 6"/>
                    <a:gd name="T46" fmla="*/ 3 w 6"/>
                    <a:gd name="T47" fmla="*/ 3 h 6"/>
                    <a:gd name="T48" fmla="*/ 3 w 6"/>
                    <a:gd name="T49" fmla="*/ 2 h 6"/>
                    <a:gd name="T50" fmla="*/ 4 w 6"/>
                    <a:gd name="T51" fmla="*/ 2 h 6"/>
                    <a:gd name="T52" fmla="*/ 4 w 6"/>
                    <a:gd name="T53" fmla="*/ 3 h 6"/>
                    <a:gd name="T54" fmla="*/ 4 w 6"/>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 h="6">
                      <a:moveTo>
                        <a:pt x="6" y="4"/>
                      </a:moveTo>
                      <a:lnTo>
                        <a:pt x="6" y="3"/>
                      </a:lnTo>
                      <a:lnTo>
                        <a:pt x="4" y="3"/>
                      </a:lnTo>
                      <a:lnTo>
                        <a:pt x="4" y="0"/>
                      </a:lnTo>
                      <a:lnTo>
                        <a:pt x="4" y="0"/>
                      </a:lnTo>
                      <a:lnTo>
                        <a:pt x="4" y="1"/>
                      </a:lnTo>
                      <a:lnTo>
                        <a:pt x="3" y="1"/>
                      </a:lnTo>
                      <a:lnTo>
                        <a:pt x="3" y="2"/>
                      </a:lnTo>
                      <a:lnTo>
                        <a:pt x="2" y="2"/>
                      </a:lnTo>
                      <a:lnTo>
                        <a:pt x="2" y="3"/>
                      </a:lnTo>
                      <a:lnTo>
                        <a:pt x="1" y="3"/>
                      </a:lnTo>
                      <a:lnTo>
                        <a:pt x="1" y="3"/>
                      </a:lnTo>
                      <a:lnTo>
                        <a:pt x="0" y="3"/>
                      </a:lnTo>
                      <a:lnTo>
                        <a:pt x="0" y="4"/>
                      </a:lnTo>
                      <a:lnTo>
                        <a:pt x="4" y="4"/>
                      </a:lnTo>
                      <a:lnTo>
                        <a:pt x="4" y="6"/>
                      </a:lnTo>
                      <a:lnTo>
                        <a:pt x="4" y="6"/>
                      </a:lnTo>
                      <a:lnTo>
                        <a:pt x="4" y="4"/>
                      </a:lnTo>
                      <a:lnTo>
                        <a:pt x="6" y="4"/>
                      </a:lnTo>
                      <a:lnTo>
                        <a:pt x="6" y="4"/>
                      </a:lnTo>
                      <a:close/>
                      <a:moveTo>
                        <a:pt x="4" y="3"/>
                      </a:moveTo>
                      <a:lnTo>
                        <a:pt x="2" y="3"/>
                      </a:lnTo>
                      <a:lnTo>
                        <a:pt x="2" y="3"/>
                      </a:lnTo>
                      <a:lnTo>
                        <a:pt x="3" y="3"/>
                      </a:lnTo>
                      <a:lnTo>
                        <a:pt x="3" y="2"/>
                      </a:lnTo>
                      <a:lnTo>
                        <a:pt x="4" y="2"/>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09" name="Freeform 839"/>
                <p:cNvSpPr>
                  <a:spLocks/>
                </p:cNvSpPr>
                <p:nvPr/>
              </p:nvSpPr>
              <p:spPr bwMode="auto">
                <a:xfrm>
                  <a:off x="5406451" y="3346804"/>
                  <a:ext cx="0" cy="7473"/>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0" name="Freeform 840"/>
                <p:cNvSpPr>
                  <a:spLocks/>
                </p:cNvSpPr>
                <p:nvPr/>
              </p:nvSpPr>
              <p:spPr bwMode="auto">
                <a:xfrm>
                  <a:off x="5413924" y="3309441"/>
                  <a:ext cx="22418" cy="44835"/>
                </a:xfrm>
                <a:custGeom>
                  <a:avLst/>
                  <a:gdLst>
                    <a:gd name="T0" fmla="*/ 3 w 3"/>
                    <a:gd name="T1" fmla="*/ 6 h 6"/>
                    <a:gd name="T2" fmla="*/ 3 w 3"/>
                    <a:gd name="T3" fmla="*/ 0 h 6"/>
                    <a:gd name="T4" fmla="*/ 2 w 3"/>
                    <a:gd name="T5" fmla="*/ 0 h 6"/>
                    <a:gd name="T6" fmla="*/ 2 w 3"/>
                    <a:gd name="T7" fmla="*/ 1 h 6"/>
                    <a:gd name="T8" fmla="*/ 1 w 3"/>
                    <a:gd name="T9" fmla="*/ 1 h 6"/>
                    <a:gd name="T10" fmla="*/ 1 w 3"/>
                    <a:gd name="T11" fmla="*/ 2 h 6"/>
                    <a:gd name="T12" fmla="*/ 0 w 3"/>
                    <a:gd name="T13" fmla="*/ 2 h 6"/>
                    <a:gd name="T14" fmla="*/ 0 w 3"/>
                    <a:gd name="T15" fmla="*/ 3 h 6"/>
                    <a:gd name="T16" fmla="*/ 1 w 3"/>
                    <a:gd name="T17" fmla="*/ 3 h 6"/>
                    <a:gd name="T18" fmla="*/ 1 w 3"/>
                    <a:gd name="T19" fmla="*/ 2 h 6"/>
                    <a:gd name="T20" fmla="*/ 2 w 3"/>
                    <a:gd name="T21" fmla="*/ 2 h 6"/>
                    <a:gd name="T22" fmla="*/ 2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2" y="0"/>
                      </a:lnTo>
                      <a:lnTo>
                        <a:pt x="2" y="1"/>
                      </a:lnTo>
                      <a:lnTo>
                        <a:pt x="1" y="1"/>
                      </a:lnTo>
                      <a:lnTo>
                        <a:pt x="1" y="2"/>
                      </a:lnTo>
                      <a:lnTo>
                        <a:pt x="0" y="2"/>
                      </a:lnTo>
                      <a:lnTo>
                        <a:pt x="0" y="3"/>
                      </a:lnTo>
                      <a:lnTo>
                        <a:pt x="1" y="3"/>
                      </a:lnTo>
                      <a:lnTo>
                        <a:pt x="1" y="2"/>
                      </a:lnTo>
                      <a:lnTo>
                        <a:pt x="2" y="2"/>
                      </a:lnTo>
                      <a:lnTo>
                        <a:pt x="2"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1" name="Freeform 841"/>
                <p:cNvSpPr>
                  <a:spLocks noEditPoints="1"/>
                </p:cNvSpPr>
                <p:nvPr/>
              </p:nvSpPr>
              <p:spPr bwMode="auto">
                <a:xfrm>
                  <a:off x="5443814" y="3309441"/>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2" name="Freeform 842"/>
                <p:cNvSpPr>
                  <a:spLocks/>
                </p:cNvSpPr>
                <p:nvPr/>
              </p:nvSpPr>
              <p:spPr bwMode="auto">
                <a:xfrm>
                  <a:off x="5481176" y="3309441"/>
                  <a:ext cx="29890" cy="44835"/>
                </a:xfrm>
                <a:custGeom>
                  <a:avLst/>
                  <a:gdLst>
                    <a:gd name="T0" fmla="*/ 4 w 4"/>
                    <a:gd name="T1" fmla="*/ 5 h 6"/>
                    <a:gd name="T2" fmla="*/ 4 w 4"/>
                    <a:gd name="T3" fmla="*/ 3 h 6"/>
                    <a:gd name="T4" fmla="*/ 3 w 4"/>
                    <a:gd name="T5" fmla="*/ 3 h 6"/>
                    <a:gd name="T6" fmla="*/ 3 w 4"/>
                    <a:gd name="T7" fmla="*/ 3 h 6"/>
                    <a:gd name="T8" fmla="*/ 2 w 4"/>
                    <a:gd name="T9" fmla="*/ 3 h 6"/>
                    <a:gd name="T10" fmla="*/ 2 w 4"/>
                    <a:gd name="T11" fmla="*/ 2 h 6"/>
                    <a:gd name="T12" fmla="*/ 3 w 4"/>
                    <a:gd name="T13" fmla="*/ 2 h 6"/>
                    <a:gd name="T14" fmla="*/ 3 w 4"/>
                    <a:gd name="T15" fmla="*/ 1 h 6"/>
                    <a:gd name="T16" fmla="*/ 4 w 4"/>
                    <a:gd name="T17" fmla="*/ 1 h 6"/>
                    <a:gd name="T18" fmla="*/ 4 w 4"/>
                    <a:gd name="T19" fmla="*/ 0 h 6"/>
                    <a:gd name="T20" fmla="*/ 0 w 4"/>
                    <a:gd name="T21" fmla="*/ 0 h 6"/>
                    <a:gd name="T22" fmla="*/ 0 w 4"/>
                    <a:gd name="T23" fmla="*/ 1 h 6"/>
                    <a:gd name="T24" fmla="*/ 2 w 4"/>
                    <a:gd name="T25" fmla="*/ 1 h 6"/>
                    <a:gd name="T26" fmla="*/ 2 w 4"/>
                    <a:gd name="T27" fmla="*/ 2 h 6"/>
                    <a:gd name="T28" fmla="*/ 2 w 4"/>
                    <a:gd name="T29" fmla="*/ 2 h 6"/>
                    <a:gd name="T30" fmla="*/ 2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2" y="3"/>
                      </a:lnTo>
                      <a:lnTo>
                        <a:pt x="2" y="2"/>
                      </a:lnTo>
                      <a:lnTo>
                        <a:pt x="3" y="2"/>
                      </a:lnTo>
                      <a:lnTo>
                        <a:pt x="3" y="1"/>
                      </a:lnTo>
                      <a:lnTo>
                        <a:pt x="4" y="1"/>
                      </a:lnTo>
                      <a:lnTo>
                        <a:pt x="4" y="0"/>
                      </a:lnTo>
                      <a:lnTo>
                        <a:pt x="0" y="0"/>
                      </a:lnTo>
                      <a:lnTo>
                        <a:pt x="0" y="1"/>
                      </a:lnTo>
                      <a:lnTo>
                        <a:pt x="2" y="1"/>
                      </a:lnTo>
                      <a:lnTo>
                        <a:pt x="2" y="2"/>
                      </a:lnTo>
                      <a:lnTo>
                        <a:pt x="2" y="2"/>
                      </a:lnTo>
                      <a:lnTo>
                        <a:pt x="2" y="3"/>
                      </a:lnTo>
                      <a:lnTo>
                        <a:pt x="1" y="3"/>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3" name="Freeform 843"/>
                <p:cNvSpPr>
                  <a:spLocks noEditPoints="1"/>
                </p:cNvSpPr>
                <p:nvPr/>
              </p:nvSpPr>
              <p:spPr bwMode="auto">
                <a:xfrm>
                  <a:off x="5324253" y="3384167"/>
                  <a:ext cx="22418" cy="44835"/>
                </a:xfrm>
                <a:custGeom>
                  <a:avLst/>
                  <a:gdLst>
                    <a:gd name="T0" fmla="*/ 3 w 3"/>
                    <a:gd name="T1" fmla="*/ 5 h 6"/>
                    <a:gd name="T2" fmla="*/ 3 w 3"/>
                    <a:gd name="T3" fmla="*/ 4 h 6"/>
                    <a:gd name="T4" fmla="*/ 3 w 3"/>
                    <a:gd name="T5" fmla="*/ 4 h 6"/>
                    <a:gd name="T6" fmla="*/ 3 w 3"/>
                    <a:gd name="T7" fmla="*/ 2 h 6"/>
                    <a:gd name="T8" fmla="*/ 3 w 3"/>
                    <a:gd name="T9" fmla="*/ 2 h 6"/>
                    <a:gd name="T10" fmla="*/ 3 w 3"/>
                    <a:gd name="T11" fmla="*/ 1 h 6"/>
                    <a:gd name="T12" fmla="*/ 3 w 3"/>
                    <a:gd name="T13" fmla="*/ 1 h 6"/>
                    <a:gd name="T14" fmla="*/ 3 w 3"/>
                    <a:gd name="T15" fmla="*/ 0 h 6"/>
                    <a:gd name="T16" fmla="*/ 0 w 3"/>
                    <a:gd name="T17" fmla="*/ 0 h 6"/>
                    <a:gd name="T18" fmla="*/ 0 w 3"/>
                    <a:gd name="T19" fmla="*/ 1 h 6"/>
                    <a:gd name="T20" fmla="*/ 0 w 3"/>
                    <a:gd name="T21" fmla="*/ 1 h 6"/>
                    <a:gd name="T22" fmla="*/ 0 w 3"/>
                    <a:gd name="T23" fmla="*/ 2 h 6"/>
                    <a:gd name="T24" fmla="*/ 0 w 3"/>
                    <a:gd name="T25" fmla="*/ 2 h 6"/>
                    <a:gd name="T26" fmla="*/ 0 w 3"/>
                    <a:gd name="T27" fmla="*/ 4 h 6"/>
                    <a:gd name="T28" fmla="*/ 0 w 3"/>
                    <a:gd name="T29" fmla="*/ 4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 name="T44" fmla="*/ 3 w 3"/>
                    <a:gd name="T45" fmla="*/ 2 h 6"/>
                    <a:gd name="T46" fmla="*/ 0 w 3"/>
                    <a:gd name="T47" fmla="*/ 2 h 6"/>
                    <a:gd name="T48" fmla="*/ 0 w 3"/>
                    <a:gd name="T49" fmla="*/ 1 h 6"/>
                    <a:gd name="T50" fmla="*/ 3 w 3"/>
                    <a:gd name="T51" fmla="*/ 1 h 6"/>
                    <a:gd name="T52" fmla="*/ 3 w 3"/>
                    <a:gd name="T53" fmla="*/ 2 h 6"/>
                    <a:gd name="T54" fmla="*/ 3 w 3"/>
                    <a:gd name="T55" fmla="*/ 2 h 6"/>
                    <a:gd name="T56" fmla="*/ 3 w 3"/>
                    <a:gd name="T57" fmla="*/ 5 h 6"/>
                    <a:gd name="T58" fmla="*/ 0 w 3"/>
                    <a:gd name="T59" fmla="*/ 5 h 6"/>
                    <a:gd name="T60" fmla="*/ 0 w 3"/>
                    <a:gd name="T61" fmla="*/ 4 h 6"/>
                    <a:gd name="T62" fmla="*/ 3 w 3"/>
                    <a:gd name="T63" fmla="*/ 4 h 6"/>
                    <a:gd name="T64" fmla="*/ 3 w 3"/>
                    <a:gd name="T65" fmla="*/ 5 h 6"/>
                    <a:gd name="T66" fmla="*/ 3 w 3"/>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 h="6">
                      <a:moveTo>
                        <a:pt x="3" y="5"/>
                      </a:moveTo>
                      <a:lnTo>
                        <a:pt x="3" y="4"/>
                      </a:lnTo>
                      <a:lnTo>
                        <a:pt x="3" y="4"/>
                      </a:lnTo>
                      <a:lnTo>
                        <a:pt x="3" y="2"/>
                      </a:lnTo>
                      <a:lnTo>
                        <a:pt x="3" y="2"/>
                      </a:lnTo>
                      <a:lnTo>
                        <a:pt x="3" y="1"/>
                      </a:lnTo>
                      <a:lnTo>
                        <a:pt x="3" y="1"/>
                      </a:lnTo>
                      <a:lnTo>
                        <a:pt x="3" y="0"/>
                      </a:lnTo>
                      <a:lnTo>
                        <a:pt x="0" y="0"/>
                      </a:lnTo>
                      <a:lnTo>
                        <a:pt x="0" y="1"/>
                      </a:lnTo>
                      <a:lnTo>
                        <a:pt x="0" y="1"/>
                      </a:lnTo>
                      <a:lnTo>
                        <a:pt x="0" y="2"/>
                      </a:lnTo>
                      <a:lnTo>
                        <a:pt x="0" y="2"/>
                      </a:lnTo>
                      <a:lnTo>
                        <a:pt x="0" y="4"/>
                      </a:lnTo>
                      <a:lnTo>
                        <a:pt x="0" y="4"/>
                      </a:lnTo>
                      <a:lnTo>
                        <a:pt x="0" y="5"/>
                      </a:lnTo>
                      <a:lnTo>
                        <a:pt x="0" y="5"/>
                      </a:lnTo>
                      <a:lnTo>
                        <a:pt x="0" y="6"/>
                      </a:lnTo>
                      <a:lnTo>
                        <a:pt x="3" y="6"/>
                      </a:lnTo>
                      <a:lnTo>
                        <a:pt x="3" y="5"/>
                      </a:lnTo>
                      <a:lnTo>
                        <a:pt x="3" y="5"/>
                      </a:lnTo>
                      <a:lnTo>
                        <a:pt x="3" y="5"/>
                      </a:lnTo>
                      <a:close/>
                      <a:moveTo>
                        <a:pt x="3" y="2"/>
                      </a:moveTo>
                      <a:lnTo>
                        <a:pt x="0" y="2"/>
                      </a:lnTo>
                      <a:lnTo>
                        <a:pt x="0" y="1"/>
                      </a:lnTo>
                      <a:lnTo>
                        <a:pt x="3" y="1"/>
                      </a:lnTo>
                      <a:lnTo>
                        <a:pt x="3" y="2"/>
                      </a:lnTo>
                      <a:lnTo>
                        <a:pt x="3" y="2"/>
                      </a:lnTo>
                      <a:close/>
                      <a:moveTo>
                        <a:pt x="3" y="5"/>
                      </a:moveTo>
                      <a:lnTo>
                        <a:pt x="0" y="5"/>
                      </a:lnTo>
                      <a:lnTo>
                        <a:pt x="0"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4" name="Freeform 844"/>
                <p:cNvSpPr>
                  <a:spLocks noEditPoints="1"/>
                </p:cNvSpPr>
                <p:nvPr/>
              </p:nvSpPr>
              <p:spPr bwMode="auto">
                <a:xfrm>
                  <a:off x="5354144" y="3384167"/>
                  <a:ext cx="29890" cy="44835"/>
                </a:xfrm>
                <a:custGeom>
                  <a:avLst/>
                  <a:gdLst>
                    <a:gd name="T0" fmla="*/ 4 w 4"/>
                    <a:gd name="T1" fmla="*/ 5 h 6"/>
                    <a:gd name="T2" fmla="*/ 4 w 4"/>
                    <a:gd name="T3" fmla="*/ 4 h 6"/>
                    <a:gd name="T4" fmla="*/ 4 w 4"/>
                    <a:gd name="T5" fmla="*/ 4 h 6"/>
                    <a:gd name="T6" fmla="*/ 4 w 4"/>
                    <a:gd name="T7" fmla="*/ 2 h 6"/>
                    <a:gd name="T8" fmla="*/ 1 w 4"/>
                    <a:gd name="T9" fmla="*/ 2 h 6"/>
                    <a:gd name="T10" fmla="*/ 1 w 4"/>
                    <a:gd name="T11" fmla="*/ 2 h 6"/>
                    <a:gd name="T12" fmla="*/ 2 w 4"/>
                    <a:gd name="T13" fmla="*/ 2 h 6"/>
                    <a:gd name="T14" fmla="*/ 2 w 4"/>
                    <a:gd name="T15" fmla="*/ 1 h 6"/>
                    <a:gd name="T16" fmla="*/ 4 w 4"/>
                    <a:gd name="T17" fmla="*/ 1 h 6"/>
                    <a:gd name="T18" fmla="*/ 4 w 4"/>
                    <a:gd name="T19" fmla="*/ 0 h 6"/>
                    <a:gd name="T20" fmla="*/ 2 w 4"/>
                    <a:gd name="T21" fmla="*/ 0 h 6"/>
                    <a:gd name="T22" fmla="*/ 2 w 4"/>
                    <a:gd name="T23" fmla="*/ 1 h 6"/>
                    <a:gd name="T24" fmla="*/ 1 w 4"/>
                    <a:gd name="T25" fmla="*/ 1 h 6"/>
                    <a:gd name="T26" fmla="*/ 1 w 4"/>
                    <a:gd name="T27" fmla="*/ 2 h 6"/>
                    <a:gd name="T28" fmla="*/ 0 w 4"/>
                    <a:gd name="T29" fmla="*/ 2 h 6"/>
                    <a:gd name="T30" fmla="*/ 0 w 4"/>
                    <a:gd name="T31" fmla="*/ 5 h 6"/>
                    <a:gd name="T32" fmla="*/ 1 w 4"/>
                    <a:gd name="T33" fmla="*/ 5 h 6"/>
                    <a:gd name="T34" fmla="*/ 1 w 4"/>
                    <a:gd name="T35" fmla="*/ 6 h 6"/>
                    <a:gd name="T36" fmla="*/ 4 w 4"/>
                    <a:gd name="T37" fmla="*/ 6 h 6"/>
                    <a:gd name="T38" fmla="*/ 4 w 4"/>
                    <a:gd name="T39" fmla="*/ 5 h 6"/>
                    <a:gd name="T40" fmla="*/ 4 w 4"/>
                    <a:gd name="T41" fmla="*/ 5 h 6"/>
                    <a:gd name="T42" fmla="*/ 4 w 4"/>
                    <a:gd name="T43" fmla="*/ 5 h 6"/>
                    <a:gd name="T44" fmla="*/ 4 w 4"/>
                    <a:gd name="T45" fmla="*/ 5 h 6"/>
                    <a:gd name="T46" fmla="*/ 1 w 4"/>
                    <a:gd name="T47" fmla="*/ 5 h 6"/>
                    <a:gd name="T48" fmla="*/ 1 w 4"/>
                    <a:gd name="T49" fmla="*/ 4 h 6"/>
                    <a:gd name="T50" fmla="*/ 4 w 4"/>
                    <a:gd name="T51" fmla="*/ 4 h 6"/>
                    <a:gd name="T52" fmla="*/ 4 w 4"/>
                    <a:gd name="T53" fmla="*/ 5 h 6"/>
                    <a:gd name="T54" fmla="*/ 4 w 4"/>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5"/>
                      </a:moveTo>
                      <a:lnTo>
                        <a:pt x="4" y="4"/>
                      </a:lnTo>
                      <a:lnTo>
                        <a:pt x="4" y="4"/>
                      </a:lnTo>
                      <a:lnTo>
                        <a:pt x="4" y="2"/>
                      </a:lnTo>
                      <a:lnTo>
                        <a:pt x="1" y="2"/>
                      </a:lnTo>
                      <a:lnTo>
                        <a:pt x="1" y="2"/>
                      </a:lnTo>
                      <a:lnTo>
                        <a:pt x="2" y="2"/>
                      </a:lnTo>
                      <a:lnTo>
                        <a:pt x="2" y="1"/>
                      </a:lnTo>
                      <a:lnTo>
                        <a:pt x="4" y="1"/>
                      </a:lnTo>
                      <a:lnTo>
                        <a:pt x="4" y="0"/>
                      </a:lnTo>
                      <a:lnTo>
                        <a:pt x="2" y="0"/>
                      </a:lnTo>
                      <a:lnTo>
                        <a:pt x="2" y="1"/>
                      </a:lnTo>
                      <a:lnTo>
                        <a:pt x="1" y="1"/>
                      </a:lnTo>
                      <a:lnTo>
                        <a:pt x="1" y="2"/>
                      </a:lnTo>
                      <a:lnTo>
                        <a:pt x="0" y="2"/>
                      </a:lnTo>
                      <a:lnTo>
                        <a:pt x="0" y="5"/>
                      </a:lnTo>
                      <a:lnTo>
                        <a:pt x="1" y="5"/>
                      </a:lnTo>
                      <a:lnTo>
                        <a:pt x="1" y="6"/>
                      </a:lnTo>
                      <a:lnTo>
                        <a:pt x="4" y="6"/>
                      </a:lnTo>
                      <a:lnTo>
                        <a:pt x="4" y="5"/>
                      </a:lnTo>
                      <a:lnTo>
                        <a:pt x="4" y="5"/>
                      </a:lnTo>
                      <a:lnTo>
                        <a:pt x="4" y="5"/>
                      </a:lnTo>
                      <a:close/>
                      <a:moveTo>
                        <a:pt x="4" y="5"/>
                      </a:moveTo>
                      <a:lnTo>
                        <a:pt x="1" y="5"/>
                      </a:lnTo>
                      <a:lnTo>
                        <a:pt x="1" y="4"/>
                      </a:lnTo>
                      <a:lnTo>
                        <a:pt x="4" y="4"/>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5" name="Freeform 845"/>
                <p:cNvSpPr>
                  <a:spLocks/>
                </p:cNvSpPr>
                <p:nvPr/>
              </p:nvSpPr>
              <p:spPr bwMode="auto">
                <a:xfrm>
                  <a:off x="5398979" y="3421529"/>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6" name="Freeform 846"/>
                <p:cNvSpPr>
                  <a:spLocks noEditPoints="1"/>
                </p:cNvSpPr>
                <p:nvPr/>
              </p:nvSpPr>
              <p:spPr bwMode="auto">
                <a:xfrm>
                  <a:off x="5413924" y="3384167"/>
                  <a:ext cx="22418" cy="44835"/>
                </a:xfrm>
                <a:custGeom>
                  <a:avLst/>
                  <a:gdLst>
                    <a:gd name="T0" fmla="*/ 3 w 3"/>
                    <a:gd name="T1" fmla="*/ 5 h 6"/>
                    <a:gd name="T2" fmla="*/ 3 w 3"/>
                    <a:gd name="T3" fmla="*/ 4 h 6"/>
                    <a:gd name="T4" fmla="*/ 3 w 3"/>
                    <a:gd name="T5" fmla="*/ 4 h 6"/>
                    <a:gd name="T6" fmla="*/ 3 w 3"/>
                    <a:gd name="T7" fmla="*/ 2 h 6"/>
                    <a:gd name="T8" fmla="*/ 3 w 3"/>
                    <a:gd name="T9" fmla="*/ 2 h 6"/>
                    <a:gd name="T10" fmla="*/ 3 w 3"/>
                    <a:gd name="T11" fmla="*/ 1 h 6"/>
                    <a:gd name="T12" fmla="*/ 3 w 3"/>
                    <a:gd name="T13" fmla="*/ 1 h 6"/>
                    <a:gd name="T14" fmla="*/ 3 w 3"/>
                    <a:gd name="T15" fmla="*/ 0 h 6"/>
                    <a:gd name="T16" fmla="*/ 0 w 3"/>
                    <a:gd name="T17" fmla="*/ 0 h 6"/>
                    <a:gd name="T18" fmla="*/ 0 w 3"/>
                    <a:gd name="T19" fmla="*/ 1 h 6"/>
                    <a:gd name="T20" fmla="*/ 0 w 3"/>
                    <a:gd name="T21" fmla="*/ 1 h 6"/>
                    <a:gd name="T22" fmla="*/ 0 w 3"/>
                    <a:gd name="T23" fmla="*/ 2 h 6"/>
                    <a:gd name="T24" fmla="*/ 0 w 3"/>
                    <a:gd name="T25" fmla="*/ 2 h 6"/>
                    <a:gd name="T26" fmla="*/ 0 w 3"/>
                    <a:gd name="T27" fmla="*/ 4 h 6"/>
                    <a:gd name="T28" fmla="*/ 0 w 3"/>
                    <a:gd name="T29" fmla="*/ 4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 name="T44" fmla="*/ 3 w 3"/>
                    <a:gd name="T45" fmla="*/ 2 h 6"/>
                    <a:gd name="T46" fmla="*/ 0 w 3"/>
                    <a:gd name="T47" fmla="*/ 2 h 6"/>
                    <a:gd name="T48" fmla="*/ 0 w 3"/>
                    <a:gd name="T49" fmla="*/ 1 h 6"/>
                    <a:gd name="T50" fmla="*/ 3 w 3"/>
                    <a:gd name="T51" fmla="*/ 1 h 6"/>
                    <a:gd name="T52" fmla="*/ 3 w 3"/>
                    <a:gd name="T53" fmla="*/ 2 h 6"/>
                    <a:gd name="T54" fmla="*/ 3 w 3"/>
                    <a:gd name="T55" fmla="*/ 2 h 6"/>
                    <a:gd name="T56" fmla="*/ 3 w 3"/>
                    <a:gd name="T57" fmla="*/ 5 h 6"/>
                    <a:gd name="T58" fmla="*/ 0 w 3"/>
                    <a:gd name="T59" fmla="*/ 5 h 6"/>
                    <a:gd name="T60" fmla="*/ 0 w 3"/>
                    <a:gd name="T61" fmla="*/ 4 h 6"/>
                    <a:gd name="T62" fmla="*/ 3 w 3"/>
                    <a:gd name="T63" fmla="*/ 4 h 6"/>
                    <a:gd name="T64" fmla="*/ 3 w 3"/>
                    <a:gd name="T65" fmla="*/ 5 h 6"/>
                    <a:gd name="T66" fmla="*/ 3 w 3"/>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 h="6">
                      <a:moveTo>
                        <a:pt x="3" y="5"/>
                      </a:moveTo>
                      <a:lnTo>
                        <a:pt x="3" y="4"/>
                      </a:lnTo>
                      <a:lnTo>
                        <a:pt x="3" y="4"/>
                      </a:lnTo>
                      <a:lnTo>
                        <a:pt x="3" y="2"/>
                      </a:lnTo>
                      <a:lnTo>
                        <a:pt x="3" y="2"/>
                      </a:lnTo>
                      <a:lnTo>
                        <a:pt x="3" y="1"/>
                      </a:lnTo>
                      <a:lnTo>
                        <a:pt x="3" y="1"/>
                      </a:lnTo>
                      <a:lnTo>
                        <a:pt x="3" y="0"/>
                      </a:lnTo>
                      <a:lnTo>
                        <a:pt x="0" y="0"/>
                      </a:lnTo>
                      <a:lnTo>
                        <a:pt x="0" y="1"/>
                      </a:lnTo>
                      <a:lnTo>
                        <a:pt x="0" y="1"/>
                      </a:lnTo>
                      <a:lnTo>
                        <a:pt x="0" y="2"/>
                      </a:lnTo>
                      <a:lnTo>
                        <a:pt x="0" y="2"/>
                      </a:lnTo>
                      <a:lnTo>
                        <a:pt x="0" y="4"/>
                      </a:lnTo>
                      <a:lnTo>
                        <a:pt x="0" y="4"/>
                      </a:lnTo>
                      <a:lnTo>
                        <a:pt x="0" y="5"/>
                      </a:lnTo>
                      <a:lnTo>
                        <a:pt x="0" y="5"/>
                      </a:lnTo>
                      <a:lnTo>
                        <a:pt x="0" y="6"/>
                      </a:lnTo>
                      <a:lnTo>
                        <a:pt x="3" y="6"/>
                      </a:lnTo>
                      <a:lnTo>
                        <a:pt x="3" y="5"/>
                      </a:lnTo>
                      <a:lnTo>
                        <a:pt x="3" y="5"/>
                      </a:lnTo>
                      <a:lnTo>
                        <a:pt x="3" y="5"/>
                      </a:lnTo>
                      <a:close/>
                      <a:moveTo>
                        <a:pt x="3" y="2"/>
                      </a:moveTo>
                      <a:lnTo>
                        <a:pt x="0" y="2"/>
                      </a:lnTo>
                      <a:lnTo>
                        <a:pt x="0" y="1"/>
                      </a:lnTo>
                      <a:lnTo>
                        <a:pt x="3" y="1"/>
                      </a:lnTo>
                      <a:lnTo>
                        <a:pt x="3" y="2"/>
                      </a:lnTo>
                      <a:lnTo>
                        <a:pt x="3" y="2"/>
                      </a:lnTo>
                      <a:close/>
                      <a:moveTo>
                        <a:pt x="3" y="5"/>
                      </a:moveTo>
                      <a:lnTo>
                        <a:pt x="0" y="5"/>
                      </a:lnTo>
                      <a:lnTo>
                        <a:pt x="0"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7" name="Freeform 847"/>
                <p:cNvSpPr>
                  <a:spLocks/>
                </p:cNvSpPr>
                <p:nvPr/>
              </p:nvSpPr>
              <p:spPr bwMode="auto">
                <a:xfrm>
                  <a:off x="5451286" y="3384167"/>
                  <a:ext cx="22418" cy="44835"/>
                </a:xfrm>
                <a:custGeom>
                  <a:avLst/>
                  <a:gdLst>
                    <a:gd name="T0" fmla="*/ 3 w 3"/>
                    <a:gd name="T1" fmla="*/ 2 h 6"/>
                    <a:gd name="T2" fmla="*/ 3 w 3"/>
                    <a:gd name="T3" fmla="*/ 0 h 6"/>
                    <a:gd name="T4" fmla="*/ 0 w 3"/>
                    <a:gd name="T5" fmla="*/ 0 h 6"/>
                    <a:gd name="T6" fmla="*/ 0 w 3"/>
                    <a:gd name="T7" fmla="*/ 1 h 6"/>
                    <a:gd name="T8" fmla="*/ 3 w 3"/>
                    <a:gd name="T9" fmla="*/ 1 h 6"/>
                    <a:gd name="T10" fmla="*/ 3 w 3"/>
                    <a:gd name="T11" fmla="*/ 2 h 6"/>
                    <a:gd name="T12" fmla="*/ 2 w 3"/>
                    <a:gd name="T13" fmla="*/ 2 h 6"/>
                    <a:gd name="T14" fmla="*/ 2 w 3"/>
                    <a:gd name="T15" fmla="*/ 4 h 6"/>
                    <a:gd name="T16" fmla="*/ 1 w 3"/>
                    <a:gd name="T17" fmla="*/ 4 h 6"/>
                    <a:gd name="T18" fmla="*/ 1 w 3"/>
                    <a:gd name="T19" fmla="*/ 6 h 6"/>
                    <a:gd name="T20" fmla="*/ 2 w 3"/>
                    <a:gd name="T21" fmla="*/ 6 h 6"/>
                    <a:gd name="T22" fmla="*/ 2 w 3"/>
                    <a:gd name="T23" fmla="*/ 4 h 6"/>
                    <a:gd name="T24" fmla="*/ 3 w 3"/>
                    <a:gd name="T25" fmla="*/ 4 h 6"/>
                    <a:gd name="T26" fmla="*/ 3 w 3"/>
                    <a:gd name="T27" fmla="*/ 2 h 6"/>
                    <a:gd name="T28" fmla="*/ 3 w 3"/>
                    <a:gd name="T29" fmla="*/ 2 h 6"/>
                    <a:gd name="T30" fmla="*/ 3 w 3"/>
                    <a:gd name="T31"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 h="6">
                      <a:moveTo>
                        <a:pt x="3" y="2"/>
                      </a:moveTo>
                      <a:lnTo>
                        <a:pt x="3" y="0"/>
                      </a:lnTo>
                      <a:lnTo>
                        <a:pt x="0" y="0"/>
                      </a:lnTo>
                      <a:lnTo>
                        <a:pt x="0" y="1"/>
                      </a:lnTo>
                      <a:lnTo>
                        <a:pt x="3" y="1"/>
                      </a:lnTo>
                      <a:lnTo>
                        <a:pt x="3" y="2"/>
                      </a:lnTo>
                      <a:lnTo>
                        <a:pt x="2" y="2"/>
                      </a:lnTo>
                      <a:lnTo>
                        <a:pt x="2" y="4"/>
                      </a:lnTo>
                      <a:lnTo>
                        <a:pt x="1" y="4"/>
                      </a:lnTo>
                      <a:lnTo>
                        <a:pt x="1" y="6"/>
                      </a:lnTo>
                      <a:lnTo>
                        <a:pt x="2" y="6"/>
                      </a:lnTo>
                      <a:lnTo>
                        <a:pt x="2" y="4"/>
                      </a:lnTo>
                      <a:lnTo>
                        <a:pt x="3" y="4"/>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8" name="Freeform 848"/>
                <p:cNvSpPr>
                  <a:spLocks/>
                </p:cNvSpPr>
                <p:nvPr/>
              </p:nvSpPr>
              <p:spPr bwMode="auto">
                <a:xfrm>
                  <a:off x="5488649" y="3384167"/>
                  <a:ext cx="14945" cy="44835"/>
                </a:xfrm>
                <a:custGeom>
                  <a:avLst/>
                  <a:gdLst>
                    <a:gd name="T0" fmla="*/ 2 w 2"/>
                    <a:gd name="T1" fmla="*/ 6 h 6"/>
                    <a:gd name="T2" fmla="*/ 2 w 2"/>
                    <a:gd name="T3" fmla="*/ 0 h 6"/>
                    <a:gd name="T4" fmla="*/ 1 w 2"/>
                    <a:gd name="T5" fmla="*/ 0 h 6"/>
                    <a:gd name="T6" fmla="*/ 1 w 2"/>
                    <a:gd name="T7" fmla="*/ 1 h 6"/>
                    <a:gd name="T8" fmla="*/ 1 w 2"/>
                    <a:gd name="T9" fmla="*/ 1 h 6"/>
                    <a:gd name="T10" fmla="*/ 1 w 2"/>
                    <a:gd name="T11" fmla="*/ 2 h 6"/>
                    <a:gd name="T12" fmla="*/ 0 w 2"/>
                    <a:gd name="T13" fmla="*/ 2 h 6"/>
                    <a:gd name="T14" fmla="*/ 0 w 2"/>
                    <a:gd name="T15" fmla="*/ 2 h 6"/>
                    <a:gd name="T16" fmla="*/ 1 w 2"/>
                    <a:gd name="T17" fmla="*/ 2 h 6"/>
                    <a:gd name="T18" fmla="*/ 1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1" y="1"/>
                      </a:lnTo>
                      <a:lnTo>
                        <a:pt x="1" y="2"/>
                      </a:lnTo>
                      <a:lnTo>
                        <a:pt x="0" y="2"/>
                      </a:lnTo>
                      <a:lnTo>
                        <a:pt x="0" y="2"/>
                      </a:lnTo>
                      <a:lnTo>
                        <a:pt x="1" y="2"/>
                      </a:lnTo>
                      <a:lnTo>
                        <a:pt x="1"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19" name="Freeform 849"/>
                <p:cNvSpPr>
                  <a:spLocks noEditPoints="1"/>
                </p:cNvSpPr>
                <p:nvPr/>
              </p:nvSpPr>
              <p:spPr bwMode="auto">
                <a:xfrm>
                  <a:off x="5324253" y="3458892"/>
                  <a:ext cx="22418" cy="44835"/>
                </a:xfrm>
                <a:custGeom>
                  <a:avLst/>
                  <a:gdLst>
                    <a:gd name="T0" fmla="*/ 3 w 3"/>
                    <a:gd name="T1" fmla="*/ 5 h 6"/>
                    <a:gd name="T2" fmla="*/ 3 w 3"/>
                    <a:gd name="T3" fmla="*/ 3 h 6"/>
                    <a:gd name="T4" fmla="*/ 3 w 3"/>
                    <a:gd name="T5" fmla="*/ 3 h 6"/>
                    <a:gd name="T6" fmla="*/ 3 w 3"/>
                    <a:gd name="T7" fmla="*/ 3 h 6"/>
                    <a:gd name="T8" fmla="*/ 3 w 3"/>
                    <a:gd name="T9" fmla="*/ 3 h 6"/>
                    <a:gd name="T10" fmla="*/ 3 w 3"/>
                    <a:gd name="T11" fmla="*/ 1 h 6"/>
                    <a:gd name="T12" fmla="*/ 3 w 3"/>
                    <a:gd name="T13" fmla="*/ 1 h 6"/>
                    <a:gd name="T14" fmla="*/ 3 w 3"/>
                    <a:gd name="T15" fmla="*/ 0 h 6"/>
                    <a:gd name="T16" fmla="*/ 0 w 3"/>
                    <a:gd name="T17" fmla="*/ 0 h 6"/>
                    <a:gd name="T18" fmla="*/ 0 w 3"/>
                    <a:gd name="T19" fmla="*/ 1 h 6"/>
                    <a:gd name="T20" fmla="*/ 0 w 3"/>
                    <a:gd name="T21" fmla="*/ 1 h 6"/>
                    <a:gd name="T22" fmla="*/ 0 w 3"/>
                    <a:gd name="T23" fmla="*/ 3 h 6"/>
                    <a:gd name="T24" fmla="*/ 0 w 3"/>
                    <a:gd name="T25" fmla="*/ 3 h 6"/>
                    <a:gd name="T26" fmla="*/ 0 w 3"/>
                    <a:gd name="T27" fmla="*/ 3 h 6"/>
                    <a:gd name="T28" fmla="*/ 0 w 3"/>
                    <a:gd name="T29" fmla="*/ 3 h 6"/>
                    <a:gd name="T30" fmla="*/ 0 w 3"/>
                    <a:gd name="T31" fmla="*/ 5 h 6"/>
                    <a:gd name="T32" fmla="*/ 0 w 3"/>
                    <a:gd name="T33" fmla="*/ 5 h 6"/>
                    <a:gd name="T34" fmla="*/ 0 w 3"/>
                    <a:gd name="T35" fmla="*/ 6 h 6"/>
                    <a:gd name="T36" fmla="*/ 3 w 3"/>
                    <a:gd name="T37" fmla="*/ 6 h 6"/>
                    <a:gd name="T38" fmla="*/ 3 w 3"/>
                    <a:gd name="T39" fmla="*/ 5 h 6"/>
                    <a:gd name="T40" fmla="*/ 3 w 3"/>
                    <a:gd name="T41" fmla="*/ 5 h 6"/>
                    <a:gd name="T42" fmla="*/ 3 w 3"/>
                    <a:gd name="T43" fmla="*/ 5 h 6"/>
                    <a:gd name="T44" fmla="*/ 3 w 3"/>
                    <a:gd name="T45" fmla="*/ 3 h 6"/>
                    <a:gd name="T46" fmla="*/ 0 w 3"/>
                    <a:gd name="T47" fmla="*/ 3 h 6"/>
                    <a:gd name="T48" fmla="*/ 0 w 3"/>
                    <a:gd name="T49" fmla="*/ 1 h 6"/>
                    <a:gd name="T50" fmla="*/ 3 w 3"/>
                    <a:gd name="T51" fmla="*/ 1 h 6"/>
                    <a:gd name="T52" fmla="*/ 3 w 3"/>
                    <a:gd name="T53" fmla="*/ 3 h 6"/>
                    <a:gd name="T54" fmla="*/ 3 w 3"/>
                    <a:gd name="T55" fmla="*/ 3 h 6"/>
                    <a:gd name="T56" fmla="*/ 3 w 3"/>
                    <a:gd name="T57" fmla="*/ 5 h 6"/>
                    <a:gd name="T58" fmla="*/ 0 w 3"/>
                    <a:gd name="T59" fmla="*/ 5 h 6"/>
                    <a:gd name="T60" fmla="*/ 0 w 3"/>
                    <a:gd name="T61" fmla="*/ 3 h 6"/>
                    <a:gd name="T62" fmla="*/ 3 w 3"/>
                    <a:gd name="T63" fmla="*/ 3 h 6"/>
                    <a:gd name="T64" fmla="*/ 3 w 3"/>
                    <a:gd name="T65" fmla="*/ 5 h 6"/>
                    <a:gd name="T66" fmla="*/ 3 w 3"/>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 h="6">
                      <a:moveTo>
                        <a:pt x="3" y="5"/>
                      </a:moveTo>
                      <a:lnTo>
                        <a:pt x="3" y="3"/>
                      </a:lnTo>
                      <a:lnTo>
                        <a:pt x="3" y="3"/>
                      </a:lnTo>
                      <a:lnTo>
                        <a:pt x="3" y="3"/>
                      </a:lnTo>
                      <a:lnTo>
                        <a:pt x="3" y="3"/>
                      </a:lnTo>
                      <a:lnTo>
                        <a:pt x="3" y="1"/>
                      </a:lnTo>
                      <a:lnTo>
                        <a:pt x="3" y="1"/>
                      </a:lnTo>
                      <a:lnTo>
                        <a:pt x="3" y="0"/>
                      </a:lnTo>
                      <a:lnTo>
                        <a:pt x="0" y="0"/>
                      </a:lnTo>
                      <a:lnTo>
                        <a:pt x="0" y="1"/>
                      </a:lnTo>
                      <a:lnTo>
                        <a:pt x="0" y="1"/>
                      </a:lnTo>
                      <a:lnTo>
                        <a:pt x="0" y="3"/>
                      </a:lnTo>
                      <a:lnTo>
                        <a:pt x="0" y="3"/>
                      </a:lnTo>
                      <a:lnTo>
                        <a:pt x="0" y="3"/>
                      </a:lnTo>
                      <a:lnTo>
                        <a:pt x="0" y="3"/>
                      </a:lnTo>
                      <a:lnTo>
                        <a:pt x="0" y="5"/>
                      </a:lnTo>
                      <a:lnTo>
                        <a:pt x="0" y="5"/>
                      </a:lnTo>
                      <a:lnTo>
                        <a:pt x="0" y="6"/>
                      </a:lnTo>
                      <a:lnTo>
                        <a:pt x="3" y="6"/>
                      </a:lnTo>
                      <a:lnTo>
                        <a:pt x="3" y="5"/>
                      </a:lnTo>
                      <a:lnTo>
                        <a:pt x="3" y="5"/>
                      </a:lnTo>
                      <a:lnTo>
                        <a:pt x="3" y="5"/>
                      </a:lnTo>
                      <a:close/>
                      <a:moveTo>
                        <a:pt x="3" y="3"/>
                      </a:moveTo>
                      <a:lnTo>
                        <a:pt x="0" y="3"/>
                      </a:lnTo>
                      <a:lnTo>
                        <a:pt x="0" y="1"/>
                      </a:lnTo>
                      <a:lnTo>
                        <a:pt x="3" y="1"/>
                      </a:lnTo>
                      <a:lnTo>
                        <a:pt x="3" y="3"/>
                      </a:lnTo>
                      <a:lnTo>
                        <a:pt x="3" y="3"/>
                      </a:lnTo>
                      <a:close/>
                      <a:moveTo>
                        <a:pt x="3" y="5"/>
                      </a:moveTo>
                      <a:lnTo>
                        <a:pt x="0" y="5"/>
                      </a:lnTo>
                      <a:lnTo>
                        <a:pt x="0"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0" name="Freeform 850"/>
                <p:cNvSpPr>
                  <a:spLocks/>
                </p:cNvSpPr>
                <p:nvPr/>
              </p:nvSpPr>
              <p:spPr bwMode="auto">
                <a:xfrm>
                  <a:off x="5354144" y="3458892"/>
                  <a:ext cx="29890" cy="44835"/>
                </a:xfrm>
                <a:custGeom>
                  <a:avLst/>
                  <a:gdLst>
                    <a:gd name="T0" fmla="*/ 4 w 4"/>
                    <a:gd name="T1" fmla="*/ 3 h 6"/>
                    <a:gd name="T2" fmla="*/ 4 w 4"/>
                    <a:gd name="T3" fmla="*/ 0 h 6"/>
                    <a:gd name="T4" fmla="*/ 0 w 4"/>
                    <a:gd name="T5" fmla="*/ 0 h 6"/>
                    <a:gd name="T6" fmla="*/ 0 w 4"/>
                    <a:gd name="T7" fmla="*/ 1 h 6"/>
                    <a:gd name="T8" fmla="*/ 4 w 4"/>
                    <a:gd name="T9" fmla="*/ 1 h 6"/>
                    <a:gd name="T10" fmla="*/ 4 w 4"/>
                    <a:gd name="T11" fmla="*/ 3 h 6"/>
                    <a:gd name="T12" fmla="*/ 3 w 4"/>
                    <a:gd name="T13" fmla="*/ 3 h 6"/>
                    <a:gd name="T14" fmla="*/ 3 w 4"/>
                    <a:gd name="T15" fmla="*/ 4 h 6"/>
                    <a:gd name="T16" fmla="*/ 2 w 4"/>
                    <a:gd name="T17" fmla="*/ 4 h 6"/>
                    <a:gd name="T18" fmla="*/ 2 w 4"/>
                    <a:gd name="T19" fmla="*/ 6 h 6"/>
                    <a:gd name="T20" fmla="*/ 3 w 4"/>
                    <a:gd name="T21" fmla="*/ 6 h 6"/>
                    <a:gd name="T22" fmla="*/ 3 w 4"/>
                    <a:gd name="T23" fmla="*/ 4 h 6"/>
                    <a:gd name="T24" fmla="*/ 4 w 4"/>
                    <a:gd name="T25" fmla="*/ 4 h 6"/>
                    <a:gd name="T26" fmla="*/ 4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4" y="1"/>
                      </a:lnTo>
                      <a:lnTo>
                        <a:pt x="4" y="3"/>
                      </a:lnTo>
                      <a:lnTo>
                        <a:pt x="3" y="3"/>
                      </a:lnTo>
                      <a:lnTo>
                        <a:pt x="3" y="4"/>
                      </a:lnTo>
                      <a:lnTo>
                        <a:pt x="2" y="4"/>
                      </a:lnTo>
                      <a:lnTo>
                        <a:pt x="2" y="6"/>
                      </a:lnTo>
                      <a:lnTo>
                        <a:pt x="3" y="6"/>
                      </a:lnTo>
                      <a:lnTo>
                        <a:pt x="3" y="4"/>
                      </a:lnTo>
                      <a:lnTo>
                        <a:pt x="4" y="4"/>
                      </a:lnTo>
                      <a:lnTo>
                        <a:pt x="4"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1" name="Freeform 851"/>
                <p:cNvSpPr>
                  <a:spLocks/>
                </p:cNvSpPr>
                <p:nvPr/>
              </p:nvSpPr>
              <p:spPr bwMode="auto">
                <a:xfrm>
                  <a:off x="5398979" y="3496254"/>
                  <a:ext cx="0" cy="7473"/>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2" name="Freeform 852"/>
                <p:cNvSpPr>
                  <a:spLocks/>
                </p:cNvSpPr>
                <p:nvPr/>
              </p:nvSpPr>
              <p:spPr bwMode="auto">
                <a:xfrm>
                  <a:off x="5406451" y="3458892"/>
                  <a:ext cx="29890" cy="44835"/>
                </a:xfrm>
                <a:custGeom>
                  <a:avLst/>
                  <a:gdLst>
                    <a:gd name="T0" fmla="*/ 4 w 4"/>
                    <a:gd name="T1" fmla="*/ 5 h 6"/>
                    <a:gd name="T2" fmla="*/ 4 w 4"/>
                    <a:gd name="T3" fmla="*/ 3 h 6"/>
                    <a:gd name="T4" fmla="*/ 4 w 4"/>
                    <a:gd name="T5" fmla="*/ 3 h 6"/>
                    <a:gd name="T6" fmla="*/ 4 w 4"/>
                    <a:gd name="T7" fmla="*/ 2 h 6"/>
                    <a:gd name="T8" fmla="*/ 1 w 4"/>
                    <a:gd name="T9" fmla="*/ 2 h 6"/>
                    <a:gd name="T10" fmla="*/ 1 w 4"/>
                    <a:gd name="T11" fmla="*/ 1 h 6"/>
                    <a:gd name="T12" fmla="*/ 4 w 4"/>
                    <a:gd name="T13" fmla="*/ 1 h 6"/>
                    <a:gd name="T14" fmla="*/ 4 w 4"/>
                    <a:gd name="T15" fmla="*/ 0 h 6"/>
                    <a:gd name="T16" fmla="*/ 0 w 4"/>
                    <a:gd name="T17" fmla="*/ 0 h 6"/>
                    <a:gd name="T18" fmla="*/ 0 w 4"/>
                    <a:gd name="T19" fmla="*/ 3 h 6"/>
                    <a:gd name="T20" fmla="*/ 4 w 4"/>
                    <a:gd name="T21" fmla="*/ 3 h 6"/>
                    <a:gd name="T22" fmla="*/ 4 w 4"/>
                    <a:gd name="T23" fmla="*/ 5 h 6"/>
                    <a:gd name="T24" fmla="*/ 1 w 4"/>
                    <a:gd name="T25" fmla="*/ 5 h 6"/>
                    <a:gd name="T26" fmla="*/ 1 w 4"/>
                    <a:gd name="T27" fmla="*/ 4 h 6"/>
                    <a:gd name="T28" fmla="*/ 0 w 4"/>
                    <a:gd name="T29" fmla="*/ 4 h 6"/>
                    <a:gd name="T30" fmla="*/ 0 w 4"/>
                    <a:gd name="T31" fmla="*/ 5 h 6"/>
                    <a:gd name="T32" fmla="*/ 1 w 4"/>
                    <a:gd name="T33" fmla="*/ 5 h 6"/>
                    <a:gd name="T34" fmla="*/ 1 w 4"/>
                    <a:gd name="T35" fmla="*/ 6 h 6"/>
                    <a:gd name="T36" fmla="*/ 4 w 4"/>
                    <a:gd name="T37" fmla="*/ 6 h 6"/>
                    <a:gd name="T38" fmla="*/ 4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3"/>
                      </a:lnTo>
                      <a:lnTo>
                        <a:pt x="4" y="3"/>
                      </a:lnTo>
                      <a:lnTo>
                        <a:pt x="4" y="2"/>
                      </a:lnTo>
                      <a:lnTo>
                        <a:pt x="1" y="2"/>
                      </a:lnTo>
                      <a:lnTo>
                        <a:pt x="1" y="1"/>
                      </a:lnTo>
                      <a:lnTo>
                        <a:pt x="4" y="1"/>
                      </a:lnTo>
                      <a:lnTo>
                        <a:pt x="4" y="0"/>
                      </a:lnTo>
                      <a:lnTo>
                        <a:pt x="0" y="0"/>
                      </a:lnTo>
                      <a:lnTo>
                        <a:pt x="0" y="3"/>
                      </a:lnTo>
                      <a:lnTo>
                        <a:pt x="4" y="3"/>
                      </a:lnTo>
                      <a:lnTo>
                        <a:pt x="4" y="5"/>
                      </a:lnTo>
                      <a:lnTo>
                        <a:pt x="1" y="5"/>
                      </a:lnTo>
                      <a:lnTo>
                        <a:pt x="1" y="4"/>
                      </a:lnTo>
                      <a:lnTo>
                        <a:pt x="0" y="4"/>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3" name="Freeform 853"/>
                <p:cNvSpPr>
                  <a:spLocks/>
                </p:cNvSpPr>
                <p:nvPr/>
              </p:nvSpPr>
              <p:spPr bwMode="auto">
                <a:xfrm>
                  <a:off x="5443814" y="3458892"/>
                  <a:ext cx="29890" cy="44835"/>
                </a:xfrm>
                <a:custGeom>
                  <a:avLst/>
                  <a:gdLst>
                    <a:gd name="T0" fmla="*/ 4 w 4"/>
                    <a:gd name="T1" fmla="*/ 3 h 6"/>
                    <a:gd name="T2" fmla="*/ 4 w 4"/>
                    <a:gd name="T3" fmla="*/ 0 h 6"/>
                    <a:gd name="T4" fmla="*/ 0 w 4"/>
                    <a:gd name="T5" fmla="*/ 0 h 6"/>
                    <a:gd name="T6" fmla="*/ 0 w 4"/>
                    <a:gd name="T7" fmla="*/ 1 h 6"/>
                    <a:gd name="T8" fmla="*/ 3 w 4"/>
                    <a:gd name="T9" fmla="*/ 1 h 6"/>
                    <a:gd name="T10" fmla="*/ 3 w 4"/>
                    <a:gd name="T11" fmla="*/ 3 h 6"/>
                    <a:gd name="T12" fmla="*/ 3 w 4"/>
                    <a:gd name="T13" fmla="*/ 3 h 6"/>
                    <a:gd name="T14" fmla="*/ 3 w 4"/>
                    <a:gd name="T15" fmla="*/ 4 h 6"/>
                    <a:gd name="T16" fmla="*/ 2 w 4"/>
                    <a:gd name="T17" fmla="*/ 4 h 6"/>
                    <a:gd name="T18" fmla="*/ 2 w 4"/>
                    <a:gd name="T19" fmla="*/ 6 h 6"/>
                    <a:gd name="T20" fmla="*/ 3 w 4"/>
                    <a:gd name="T21" fmla="*/ 6 h 6"/>
                    <a:gd name="T22" fmla="*/ 3 w 4"/>
                    <a:gd name="T23" fmla="*/ 4 h 6"/>
                    <a:gd name="T24" fmla="*/ 3 w 4"/>
                    <a:gd name="T25" fmla="*/ 4 h 6"/>
                    <a:gd name="T26" fmla="*/ 3 w 4"/>
                    <a:gd name="T27" fmla="*/ 3 h 6"/>
                    <a:gd name="T28" fmla="*/ 4 w 4"/>
                    <a:gd name="T29" fmla="*/ 3 h 6"/>
                    <a:gd name="T30" fmla="*/ 4 w 4"/>
                    <a:gd name="T31"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3"/>
                      </a:moveTo>
                      <a:lnTo>
                        <a:pt x="4" y="0"/>
                      </a:lnTo>
                      <a:lnTo>
                        <a:pt x="0" y="0"/>
                      </a:lnTo>
                      <a:lnTo>
                        <a:pt x="0" y="1"/>
                      </a:lnTo>
                      <a:lnTo>
                        <a:pt x="3" y="1"/>
                      </a:lnTo>
                      <a:lnTo>
                        <a:pt x="3" y="3"/>
                      </a:lnTo>
                      <a:lnTo>
                        <a:pt x="3" y="3"/>
                      </a:lnTo>
                      <a:lnTo>
                        <a:pt x="3" y="4"/>
                      </a:lnTo>
                      <a:lnTo>
                        <a:pt x="2" y="4"/>
                      </a:lnTo>
                      <a:lnTo>
                        <a:pt x="2" y="6"/>
                      </a:lnTo>
                      <a:lnTo>
                        <a:pt x="3" y="6"/>
                      </a:lnTo>
                      <a:lnTo>
                        <a:pt x="3" y="4"/>
                      </a:lnTo>
                      <a:lnTo>
                        <a:pt x="3" y="4"/>
                      </a:lnTo>
                      <a:lnTo>
                        <a:pt x="3" y="3"/>
                      </a:lnTo>
                      <a:lnTo>
                        <a:pt x="4" y="3"/>
                      </a:lnTo>
                      <a:lnTo>
                        <a:pt x="4"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4" name="Freeform 854"/>
                <p:cNvSpPr>
                  <a:spLocks noEditPoints="1"/>
                </p:cNvSpPr>
                <p:nvPr/>
              </p:nvSpPr>
              <p:spPr bwMode="auto">
                <a:xfrm>
                  <a:off x="5488649" y="3458892"/>
                  <a:ext cx="29890" cy="44835"/>
                </a:xfrm>
                <a:custGeom>
                  <a:avLst/>
                  <a:gdLst>
                    <a:gd name="T0" fmla="*/ 4 w 4"/>
                    <a:gd name="T1" fmla="*/ 4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3 h 6"/>
                    <a:gd name="T16" fmla="*/ 0 w 4"/>
                    <a:gd name="T17" fmla="*/ 3 h 6"/>
                    <a:gd name="T18" fmla="*/ 0 w 4"/>
                    <a:gd name="T19" fmla="*/ 3 h 6"/>
                    <a:gd name="T20" fmla="*/ 3 w 4"/>
                    <a:gd name="T21" fmla="*/ 3 h 6"/>
                    <a:gd name="T22" fmla="*/ 3 w 4"/>
                    <a:gd name="T23" fmla="*/ 4 h 6"/>
                    <a:gd name="T24" fmla="*/ 2 w 4"/>
                    <a:gd name="T25" fmla="*/ 4 h 6"/>
                    <a:gd name="T26" fmla="*/ 2 w 4"/>
                    <a:gd name="T27" fmla="*/ 5 h 6"/>
                    <a:gd name="T28" fmla="*/ 0 w 4"/>
                    <a:gd name="T29" fmla="*/ 5 h 6"/>
                    <a:gd name="T30" fmla="*/ 0 w 4"/>
                    <a:gd name="T31" fmla="*/ 6 h 6"/>
                    <a:gd name="T32" fmla="*/ 2 w 4"/>
                    <a:gd name="T33" fmla="*/ 6 h 6"/>
                    <a:gd name="T34" fmla="*/ 2 w 4"/>
                    <a:gd name="T35" fmla="*/ 5 h 6"/>
                    <a:gd name="T36" fmla="*/ 3 w 4"/>
                    <a:gd name="T37" fmla="*/ 5 h 6"/>
                    <a:gd name="T38" fmla="*/ 3 w 4"/>
                    <a:gd name="T39" fmla="*/ 4 h 6"/>
                    <a:gd name="T40" fmla="*/ 4 w 4"/>
                    <a:gd name="T41" fmla="*/ 4 h 6"/>
                    <a:gd name="T42" fmla="*/ 4 w 4"/>
                    <a:gd name="T43" fmla="*/ 4 h 6"/>
                    <a:gd name="T44" fmla="*/ 3 w 4"/>
                    <a:gd name="T45" fmla="*/ 3 h 6"/>
                    <a:gd name="T46" fmla="*/ 0 w 4"/>
                    <a:gd name="T47" fmla="*/ 3 h 6"/>
                    <a:gd name="T48" fmla="*/ 0 w 4"/>
                    <a:gd name="T49" fmla="*/ 1 h 6"/>
                    <a:gd name="T50" fmla="*/ 3 w 4"/>
                    <a:gd name="T51" fmla="*/ 1 h 6"/>
                    <a:gd name="T52" fmla="*/ 3 w 4"/>
                    <a:gd name="T53" fmla="*/ 3 h 6"/>
                    <a:gd name="T54" fmla="*/ 3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3" y="1"/>
                      </a:lnTo>
                      <a:lnTo>
                        <a:pt x="3" y="0"/>
                      </a:lnTo>
                      <a:lnTo>
                        <a:pt x="0" y="0"/>
                      </a:lnTo>
                      <a:lnTo>
                        <a:pt x="0" y="1"/>
                      </a:lnTo>
                      <a:lnTo>
                        <a:pt x="0" y="1"/>
                      </a:lnTo>
                      <a:lnTo>
                        <a:pt x="0" y="3"/>
                      </a:lnTo>
                      <a:lnTo>
                        <a:pt x="0" y="3"/>
                      </a:lnTo>
                      <a:lnTo>
                        <a:pt x="0" y="3"/>
                      </a:lnTo>
                      <a:lnTo>
                        <a:pt x="3" y="3"/>
                      </a:lnTo>
                      <a:lnTo>
                        <a:pt x="3" y="4"/>
                      </a:lnTo>
                      <a:lnTo>
                        <a:pt x="2" y="4"/>
                      </a:lnTo>
                      <a:lnTo>
                        <a:pt x="2" y="5"/>
                      </a:lnTo>
                      <a:lnTo>
                        <a:pt x="0" y="5"/>
                      </a:lnTo>
                      <a:lnTo>
                        <a:pt x="0" y="6"/>
                      </a:lnTo>
                      <a:lnTo>
                        <a:pt x="2" y="6"/>
                      </a:lnTo>
                      <a:lnTo>
                        <a:pt x="2" y="5"/>
                      </a:lnTo>
                      <a:lnTo>
                        <a:pt x="3" y="5"/>
                      </a:lnTo>
                      <a:lnTo>
                        <a:pt x="3" y="4"/>
                      </a:lnTo>
                      <a:lnTo>
                        <a:pt x="4" y="4"/>
                      </a:lnTo>
                      <a:lnTo>
                        <a:pt x="4" y="4"/>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5" name="Freeform 855"/>
                <p:cNvSpPr>
                  <a:spLocks/>
                </p:cNvSpPr>
                <p:nvPr/>
              </p:nvSpPr>
              <p:spPr bwMode="auto">
                <a:xfrm>
                  <a:off x="5324253" y="3600870"/>
                  <a:ext cx="22418" cy="37363"/>
                </a:xfrm>
                <a:custGeom>
                  <a:avLst/>
                  <a:gdLst>
                    <a:gd name="T0" fmla="*/ 3 w 3"/>
                    <a:gd name="T1" fmla="*/ 2 h 5"/>
                    <a:gd name="T2" fmla="*/ 3 w 3"/>
                    <a:gd name="T3" fmla="*/ 0 h 5"/>
                    <a:gd name="T4" fmla="*/ 0 w 3"/>
                    <a:gd name="T5" fmla="*/ 0 h 5"/>
                    <a:gd name="T6" fmla="*/ 0 w 3"/>
                    <a:gd name="T7" fmla="*/ 1 h 5"/>
                    <a:gd name="T8" fmla="*/ 3 w 3"/>
                    <a:gd name="T9" fmla="*/ 1 h 5"/>
                    <a:gd name="T10" fmla="*/ 3 w 3"/>
                    <a:gd name="T11" fmla="*/ 2 h 5"/>
                    <a:gd name="T12" fmla="*/ 2 w 3"/>
                    <a:gd name="T13" fmla="*/ 2 h 5"/>
                    <a:gd name="T14" fmla="*/ 2 w 3"/>
                    <a:gd name="T15" fmla="*/ 3 h 5"/>
                    <a:gd name="T16" fmla="*/ 1 w 3"/>
                    <a:gd name="T17" fmla="*/ 3 h 5"/>
                    <a:gd name="T18" fmla="*/ 1 w 3"/>
                    <a:gd name="T19" fmla="*/ 5 h 5"/>
                    <a:gd name="T20" fmla="*/ 2 w 3"/>
                    <a:gd name="T21" fmla="*/ 5 h 5"/>
                    <a:gd name="T22" fmla="*/ 2 w 3"/>
                    <a:gd name="T23" fmla="*/ 3 h 5"/>
                    <a:gd name="T24" fmla="*/ 3 w 3"/>
                    <a:gd name="T25" fmla="*/ 3 h 5"/>
                    <a:gd name="T26" fmla="*/ 3 w 3"/>
                    <a:gd name="T27" fmla="*/ 2 h 5"/>
                    <a:gd name="T28" fmla="*/ 3 w 3"/>
                    <a:gd name="T29" fmla="*/ 2 h 5"/>
                    <a:gd name="T30" fmla="*/ 3 w 3"/>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 h="5">
                      <a:moveTo>
                        <a:pt x="3" y="2"/>
                      </a:moveTo>
                      <a:lnTo>
                        <a:pt x="3" y="0"/>
                      </a:lnTo>
                      <a:lnTo>
                        <a:pt x="0" y="0"/>
                      </a:lnTo>
                      <a:lnTo>
                        <a:pt x="0" y="1"/>
                      </a:lnTo>
                      <a:lnTo>
                        <a:pt x="3" y="1"/>
                      </a:lnTo>
                      <a:lnTo>
                        <a:pt x="3" y="2"/>
                      </a:lnTo>
                      <a:lnTo>
                        <a:pt x="2" y="2"/>
                      </a:lnTo>
                      <a:lnTo>
                        <a:pt x="2" y="3"/>
                      </a:lnTo>
                      <a:lnTo>
                        <a:pt x="1" y="3"/>
                      </a:lnTo>
                      <a:lnTo>
                        <a:pt x="1" y="5"/>
                      </a:lnTo>
                      <a:lnTo>
                        <a:pt x="2" y="5"/>
                      </a:lnTo>
                      <a:lnTo>
                        <a:pt x="2" y="3"/>
                      </a:lnTo>
                      <a:lnTo>
                        <a:pt x="3" y="3"/>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6" name="Freeform 856"/>
                <p:cNvSpPr>
                  <a:spLocks noEditPoints="1"/>
                </p:cNvSpPr>
                <p:nvPr/>
              </p:nvSpPr>
              <p:spPr bwMode="auto">
                <a:xfrm>
                  <a:off x="5354144" y="3600870"/>
                  <a:ext cx="29890" cy="37363"/>
                </a:xfrm>
                <a:custGeom>
                  <a:avLst/>
                  <a:gdLst>
                    <a:gd name="T0" fmla="*/ 4 w 4"/>
                    <a:gd name="T1" fmla="*/ 5 h 5"/>
                    <a:gd name="T2" fmla="*/ 4 w 4"/>
                    <a:gd name="T3" fmla="*/ 3 h 5"/>
                    <a:gd name="T4" fmla="*/ 4 w 4"/>
                    <a:gd name="T5" fmla="*/ 3 h 5"/>
                    <a:gd name="T6" fmla="*/ 4 w 4"/>
                    <a:gd name="T7" fmla="*/ 2 h 5"/>
                    <a:gd name="T8" fmla="*/ 4 w 4"/>
                    <a:gd name="T9" fmla="*/ 2 h 5"/>
                    <a:gd name="T10" fmla="*/ 4 w 4"/>
                    <a:gd name="T11" fmla="*/ 1 h 5"/>
                    <a:gd name="T12" fmla="*/ 4 w 4"/>
                    <a:gd name="T13" fmla="*/ 1 h 5"/>
                    <a:gd name="T14" fmla="*/ 4 w 4"/>
                    <a:gd name="T15" fmla="*/ 0 h 5"/>
                    <a:gd name="T16" fmla="*/ 1 w 4"/>
                    <a:gd name="T17" fmla="*/ 0 h 5"/>
                    <a:gd name="T18" fmla="*/ 1 w 4"/>
                    <a:gd name="T19" fmla="*/ 1 h 5"/>
                    <a:gd name="T20" fmla="*/ 0 w 4"/>
                    <a:gd name="T21" fmla="*/ 1 h 5"/>
                    <a:gd name="T22" fmla="*/ 0 w 4"/>
                    <a:gd name="T23" fmla="*/ 2 h 5"/>
                    <a:gd name="T24" fmla="*/ 1 w 4"/>
                    <a:gd name="T25" fmla="*/ 2 h 5"/>
                    <a:gd name="T26" fmla="*/ 1 w 4"/>
                    <a:gd name="T27" fmla="*/ 3 h 5"/>
                    <a:gd name="T28" fmla="*/ 0 w 4"/>
                    <a:gd name="T29" fmla="*/ 3 h 5"/>
                    <a:gd name="T30" fmla="*/ 0 w 4"/>
                    <a:gd name="T31" fmla="*/ 5 h 5"/>
                    <a:gd name="T32" fmla="*/ 1 w 4"/>
                    <a:gd name="T33" fmla="*/ 5 h 5"/>
                    <a:gd name="T34" fmla="*/ 1 w 4"/>
                    <a:gd name="T35" fmla="*/ 5 h 5"/>
                    <a:gd name="T36" fmla="*/ 4 w 4"/>
                    <a:gd name="T37" fmla="*/ 5 h 5"/>
                    <a:gd name="T38" fmla="*/ 4 w 4"/>
                    <a:gd name="T39" fmla="*/ 5 h 5"/>
                    <a:gd name="T40" fmla="*/ 4 w 4"/>
                    <a:gd name="T41" fmla="*/ 5 h 5"/>
                    <a:gd name="T42" fmla="*/ 4 w 4"/>
                    <a:gd name="T43" fmla="*/ 5 h 5"/>
                    <a:gd name="T44" fmla="*/ 4 w 4"/>
                    <a:gd name="T45" fmla="*/ 2 h 5"/>
                    <a:gd name="T46" fmla="*/ 1 w 4"/>
                    <a:gd name="T47" fmla="*/ 2 h 5"/>
                    <a:gd name="T48" fmla="*/ 1 w 4"/>
                    <a:gd name="T49" fmla="*/ 1 h 5"/>
                    <a:gd name="T50" fmla="*/ 4 w 4"/>
                    <a:gd name="T51" fmla="*/ 1 h 5"/>
                    <a:gd name="T52" fmla="*/ 4 w 4"/>
                    <a:gd name="T53" fmla="*/ 2 h 5"/>
                    <a:gd name="T54" fmla="*/ 4 w 4"/>
                    <a:gd name="T55" fmla="*/ 2 h 5"/>
                    <a:gd name="T56" fmla="*/ 4 w 4"/>
                    <a:gd name="T57" fmla="*/ 5 h 5"/>
                    <a:gd name="T58" fmla="*/ 1 w 4"/>
                    <a:gd name="T59" fmla="*/ 5 h 5"/>
                    <a:gd name="T60" fmla="*/ 1 w 4"/>
                    <a:gd name="T61" fmla="*/ 3 h 5"/>
                    <a:gd name="T62" fmla="*/ 4 w 4"/>
                    <a:gd name="T63" fmla="*/ 3 h 5"/>
                    <a:gd name="T64" fmla="*/ 4 w 4"/>
                    <a:gd name="T65" fmla="*/ 5 h 5"/>
                    <a:gd name="T66" fmla="*/ 4 w 4"/>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5"/>
                      </a:moveTo>
                      <a:lnTo>
                        <a:pt x="4" y="3"/>
                      </a:lnTo>
                      <a:lnTo>
                        <a:pt x="4" y="3"/>
                      </a:lnTo>
                      <a:lnTo>
                        <a:pt x="4" y="2"/>
                      </a:lnTo>
                      <a:lnTo>
                        <a:pt x="4" y="2"/>
                      </a:lnTo>
                      <a:lnTo>
                        <a:pt x="4" y="1"/>
                      </a:lnTo>
                      <a:lnTo>
                        <a:pt x="4" y="1"/>
                      </a:lnTo>
                      <a:lnTo>
                        <a:pt x="4" y="0"/>
                      </a:lnTo>
                      <a:lnTo>
                        <a:pt x="1" y="0"/>
                      </a:lnTo>
                      <a:lnTo>
                        <a:pt x="1" y="1"/>
                      </a:lnTo>
                      <a:lnTo>
                        <a:pt x="0" y="1"/>
                      </a:lnTo>
                      <a:lnTo>
                        <a:pt x="0" y="2"/>
                      </a:lnTo>
                      <a:lnTo>
                        <a:pt x="1" y="2"/>
                      </a:lnTo>
                      <a:lnTo>
                        <a:pt x="1" y="3"/>
                      </a:lnTo>
                      <a:lnTo>
                        <a:pt x="0" y="3"/>
                      </a:lnTo>
                      <a:lnTo>
                        <a:pt x="0" y="5"/>
                      </a:lnTo>
                      <a:lnTo>
                        <a:pt x="1" y="5"/>
                      </a:lnTo>
                      <a:lnTo>
                        <a:pt x="1" y="5"/>
                      </a:lnTo>
                      <a:lnTo>
                        <a:pt x="4" y="5"/>
                      </a:lnTo>
                      <a:lnTo>
                        <a:pt x="4" y="5"/>
                      </a:lnTo>
                      <a:lnTo>
                        <a:pt x="4" y="5"/>
                      </a:lnTo>
                      <a:lnTo>
                        <a:pt x="4" y="5"/>
                      </a:lnTo>
                      <a:close/>
                      <a:moveTo>
                        <a:pt x="4" y="2"/>
                      </a:moveTo>
                      <a:lnTo>
                        <a:pt x="1" y="2"/>
                      </a:lnTo>
                      <a:lnTo>
                        <a:pt x="1" y="1"/>
                      </a:lnTo>
                      <a:lnTo>
                        <a:pt x="4" y="1"/>
                      </a:lnTo>
                      <a:lnTo>
                        <a:pt x="4" y="2"/>
                      </a:lnTo>
                      <a:lnTo>
                        <a:pt x="4" y="2"/>
                      </a:lnTo>
                      <a:close/>
                      <a:moveTo>
                        <a:pt x="4" y="5"/>
                      </a:moveTo>
                      <a:lnTo>
                        <a:pt x="1" y="5"/>
                      </a:lnTo>
                      <a:lnTo>
                        <a:pt x="1" y="3"/>
                      </a:lnTo>
                      <a:lnTo>
                        <a:pt x="4" y="3"/>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7" name="Freeform 857"/>
                <p:cNvSpPr>
                  <a:spLocks/>
                </p:cNvSpPr>
                <p:nvPr/>
              </p:nvSpPr>
              <p:spPr bwMode="auto">
                <a:xfrm>
                  <a:off x="5398979" y="3638232"/>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8" name="Freeform 858"/>
                <p:cNvSpPr>
                  <a:spLocks noEditPoints="1"/>
                </p:cNvSpPr>
                <p:nvPr/>
              </p:nvSpPr>
              <p:spPr bwMode="auto">
                <a:xfrm>
                  <a:off x="5413924" y="3600870"/>
                  <a:ext cx="22418" cy="37363"/>
                </a:xfrm>
                <a:custGeom>
                  <a:avLst/>
                  <a:gdLst>
                    <a:gd name="T0" fmla="*/ 3 w 3"/>
                    <a:gd name="T1" fmla="*/ 3 h 5"/>
                    <a:gd name="T2" fmla="*/ 3 w 3"/>
                    <a:gd name="T3" fmla="*/ 1 h 5"/>
                    <a:gd name="T4" fmla="*/ 3 w 3"/>
                    <a:gd name="T5" fmla="*/ 1 h 5"/>
                    <a:gd name="T6" fmla="*/ 3 w 3"/>
                    <a:gd name="T7" fmla="*/ 0 h 5"/>
                    <a:gd name="T8" fmla="*/ 0 w 3"/>
                    <a:gd name="T9" fmla="*/ 0 h 5"/>
                    <a:gd name="T10" fmla="*/ 0 w 3"/>
                    <a:gd name="T11" fmla="*/ 1 h 5"/>
                    <a:gd name="T12" fmla="*/ 0 w 3"/>
                    <a:gd name="T13" fmla="*/ 1 h 5"/>
                    <a:gd name="T14" fmla="*/ 0 w 3"/>
                    <a:gd name="T15" fmla="*/ 2 h 5"/>
                    <a:gd name="T16" fmla="*/ 0 w 3"/>
                    <a:gd name="T17" fmla="*/ 2 h 5"/>
                    <a:gd name="T18" fmla="*/ 0 w 3"/>
                    <a:gd name="T19" fmla="*/ 3 h 5"/>
                    <a:gd name="T20" fmla="*/ 3 w 3"/>
                    <a:gd name="T21" fmla="*/ 3 h 5"/>
                    <a:gd name="T22" fmla="*/ 3 w 3"/>
                    <a:gd name="T23" fmla="*/ 3 h 5"/>
                    <a:gd name="T24" fmla="*/ 2 w 3"/>
                    <a:gd name="T25" fmla="*/ 3 h 5"/>
                    <a:gd name="T26" fmla="*/ 2 w 3"/>
                    <a:gd name="T27" fmla="*/ 5 h 5"/>
                    <a:gd name="T28" fmla="*/ 0 w 3"/>
                    <a:gd name="T29" fmla="*/ 5 h 5"/>
                    <a:gd name="T30" fmla="*/ 0 w 3"/>
                    <a:gd name="T31" fmla="*/ 5 h 5"/>
                    <a:gd name="T32" fmla="*/ 2 w 3"/>
                    <a:gd name="T33" fmla="*/ 5 h 5"/>
                    <a:gd name="T34" fmla="*/ 2 w 3"/>
                    <a:gd name="T35" fmla="*/ 5 h 5"/>
                    <a:gd name="T36" fmla="*/ 3 w 3"/>
                    <a:gd name="T37" fmla="*/ 5 h 5"/>
                    <a:gd name="T38" fmla="*/ 3 w 3"/>
                    <a:gd name="T39" fmla="*/ 3 h 5"/>
                    <a:gd name="T40" fmla="*/ 3 w 3"/>
                    <a:gd name="T41" fmla="*/ 3 h 5"/>
                    <a:gd name="T42" fmla="*/ 3 w 3"/>
                    <a:gd name="T43" fmla="*/ 3 h 5"/>
                    <a:gd name="T44" fmla="*/ 3 w 3"/>
                    <a:gd name="T45" fmla="*/ 2 h 5"/>
                    <a:gd name="T46" fmla="*/ 0 w 3"/>
                    <a:gd name="T47" fmla="*/ 2 h 5"/>
                    <a:gd name="T48" fmla="*/ 0 w 3"/>
                    <a:gd name="T49" fmla="*/ 1 h 5"/>
                    <a:gd name="T50" fmla="*/ 3 w 3"/>
                    <a:gd name="T51" fmla="*/ 1 h 5"/>
                    <a:gd name="T52" fmla="*/ 3 w 3"/>
                    <a:gd name="T53" fmla="*/ 2 h 5"/>
                    <a:gd name="T54" fmla="*/ 3 w 3"/>
                    <a:gd name="T55"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5">
                      <a:moveTo>
                        <a:pt x="3" y="3"/>
                      </a:moveTo>
                      <a:lnTo>
                        <a:pt x="3" y="1"/>
                      </a:lnTo>
                      <a:lnTo>
                        <a:pt x="3" y="1"/>
                      </a:lnTo>
                      <a:lnTo>
                        <a:pt x="3" y="0"/>
                      </a:lnTo>
                      <a:lnTo>
                        <a:pt x="0" y="0"/>
                      </a:lnTo>
                      <a:lnTo>
                        <a:pt x="0" y="1"/>
                      </a:lnTo>
                      <a:lnTo>
                        <a:pt x="0" y="1"/>
                      </a:lnTo>
                      <a:lnTo>
                        <a:pt x="0" y="2"/>
                      </a:lnTo>
                      <a:lnTo>
                        <a:pt x="0" y="2"/>
                      </a:lnTo>
                      <a:lnTo>
                        <a:pt x="0" y="3"/>
                      </a:lnTo>
                      <a:lnTo>
                        <a:pt x="3" y="3"/>
                      </a:lnTo>
                      <a:lnTo>
                        <a:pt x="3" y="3"/>
                      </a:lnTo>
                      <a:lnTo>
                        <a:pt x="2" y="3"/>
                      </a:lnTo>
                      <a:lnTo>
                        <a:pt x="2" y="5"/>
                      </a:lnTo>
                      <a:lnTo>
                        <a:pt x="0" y="5"/>
                      </a:lnTo>
                      <a:lnTo>
                        <a:pt x="0" y="5"/>
                      </a:lnTo>
                      <a:lnTo>
                        <a:pt x="2" y="5"/>
                      </a:lnTo>
                      <a:lnTo>
                        <a:pt x="2" y="5"/>
                      </a:lnTo>
                      <a:lnTo>
                        <a:pt x="3" y="5"/>
                      </a:lnTo>
                      <a:lnTo>
                        <a:pt x="3" y="3"/>
                      </a:lnTo>
                      <a:lnTo>
                        <a:pt x="3" y="3"/>
                      </a:lnTo>
                      <a:lnTo>
                        <a:pt x="3" y="3"/>
                      </a:lnTo>
                      <a:close/>
                      <a:moveTo>
                        <a:pt x="3" y="2"/>
                      </a:moveTo>
                      <a:lnTo>
                        <a:pt x="0" y="2"/>
                      </a:lnTo>
                      <a:lnTo>
                        <a:pt x="0"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29" name="Freeform 859"/>
                <p:cNvSpPr>
                  <a:spLocks/>
                </p:cNvSpPr>
                <p:nvPr/>
              </p:nvSpPr>
              <p:spPr bwMode="auto">
                <a:xfrm>
                  <a:off x="5451286" y="3600870"/>
                  <a:ext cx="22418" cy="37363"/>
                </a:xfrm>
                <a:custGeom>
                  <a:avLst/>
                  <a:gdLst>
                    <a:gd name="T0" fmla="*/ 3 w 3"/>
                    <a:gd name="T1" fmla="*/ 2 h 5"/>
                    <a:gd name="T2" fmla="*/ 3 w 3"/>
                    <a:gd name="T3" fmla="*/ 0 h 5"/>
                    <a:gd name="T4" fmla="*/ 0 w 3"/>
                    <a:gd name="T5" fmla="*/ 0 h 5"/>
                    <a:gd name="T6" fmla="*/ 0 w 3"/>
                    <a:gd name="T7" fmla="*/ 1 h 5"/>
                    <a:gd name="T8" fmla="*/ 3 w 3"/>
                    <a:gd name="T9" fmla="*/ 1 h 5"/>
                    <a:gd name="T10" fmla="*/ 3 w 3"/>
                    <a:gd name="T11" fmla="*/ 2 h 5"/>
                    <a:gd name="T12" fmla="*/ 2 w 3"/>
                    <a:gd name="T13" fmla="*/ 2 h 5"/>
                    <a:gd name="T14" fmla="*/ 2 w 3"/>
                    <a:gd name="T15" fmla="*/ 3 h 5"/>
                    <a:gd name="T16" fmla="*/ 1 w 3"/>
                    <a:gd name="T17" fmla="*/ 3 h 5"/>
                    <a:gd name="T18" fmla="*/ 1 w 3"/>
                    <a:gd name="T19" fmla="*/ 5 h 5"/>
                    <a:gd name="T20" fmla="*/ 2 w 3"/>
                    <a:gd name="T21" fmla="*/ 5 h 5"/>
                    <a:gd name="T22" fmla="*/ 2 w 3"/>
                    <a:gd name="T23" fmla="*/ 3 h 5"/>
                    <a:gd name="T24" fmla="*/ 3 w 3"/>
                    <a:gd name="T25" fmla="*/ 3 h 5"/>
                    <a:gd name="T26" fmla="*/ 3 w 3"/>
                    <a:gd name="T27" fmla="*/ 2 h 5"/>
                    <a:gd name="T28" fmla="*/ 3 w 3"/>
                    <a:gd name="T29" fmla="*/ 2 h 5"/>
                    <a:gd name="T30" fmla="*/ 3 w 3"/>
                    <a:gd name="T31"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 h="5">
                      <a:moveTo>
                        <a:pt x="3" y="2"/>
                      </a:moveTo>
                      <a:lnTo>
                        <a:pt x="3" y="0"/>
                      </a:lnTo>
                      <a:lnTo>
                        <a:pt x="0" y="0"/>
                      </a:lnTo>
                      <a:lnTo>
                        <a:pt x="0" y="1"/>
                      </a:lnTo>
                      <a:lnTo>
                        <a:pt x="3" y="1"/>
                      </a:lnTo>
                      <a:lnTo>
                        <a:pt x="3" y="2"/>
                      </a:lnTo>
                      <a:lnTo>
                        <a:pt x="2" y="2"/>
                      </a:lnTo>
                      <a:lnTo>
                        <a:pt x="2" y="3"/>
                      </a:lnTo>
                      <a:lnTo>
                        <a:pt x="1" y="3"/>
                      </a:lnTo>
                      <a:lnTo>
                        <a:pt x="1" y="5"/>
                      </a:lnTo>
                      <a:lnTo>
                        <a:pt x="2" y="5"/>
                      </a:lnTo>
                      <a:lnTo>
                        <a:pt x="2" y="3"/>
                      </a:lnTo>
                      <a:lnTo>
                        <a:pt x="3" y="3"/>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0" name="Freeform 860"/>
                <p:cNvSpPr>
                  <a:spLocks noEditPoints="1"/>
                </p:cNvSpPr>
                <p:nvPr/>
              </p:nvSpPr>
              <p:spPr bwMode="auto">
                <a:xfrm>
                  <a:off x="5488649" y="3600870"/>
                  <a:ext cx="29890" cy="37363"/>
                </a:xfrm>
                <a:custGeom>
                  <a:avLst/>
                  <a:gdLst>
                    <a:gd name="T0" fmla="*/ 4 w 4"/>
                    <a:gd name="T1" fmla="*/ 5 h 5"/>
                    <a:gd name="T2" fmla="*/ 4 w 4"/>
                    <a:gd name="T3" fmla="*/ 3 h 5"/>
                    <a:gd name="T4" fmla="*/ 3 w 4"/>
                    <a:gd name="T5" fmla="*/ 3 h 5"/>
                    <a:gd name="T6" fmla="*/ 3 w 4"/>
                    <a:gd name="T7" fmla="*/ 2 h 5"/>
                    <a:gd name="T8" fmla="*/ 1 w 4"/>
                    <a:gd name="T9" fmla="*/ 2 h 5"/>
                    <a:gd name="T10" fmla="*/ 1 w 4"/>
                    <a:gd name="T11" fmla="*/ 1 h 5"/>
                    <a:gd name="T12" fmla="*/ 1 w 4"/>
                    <a:gd name="T13" fmla="*/ 1 h 5"/>
                    <a:gd name="T14" fmla="*/ 1 w 4"/>
                    <a:gd name="T15" fmla="*/ 1 h 5"/>
                    <a:gd name="T16" fmla="*/ 3 w 4"/>
                    <a:gd name="T17" fmla="*/ 1 h 5"/>
                    <a:gd name="T18" fmla="*/ 3 w 4"/>
                    <a:gd name="T19" fmla="*/ 0 h 5"/>
                    <a:gd name="T20" fmla="*/ 1 w 4"/>
                    <a:gd name="T21" fmla="*/ 0 h 5"/>
                    <a:gd name="T22" fmla="*/ 1 w 4"/>
                    <a:gd name="T23" fmla="*/ 1 h 5"/>
                    <a:gd name="T24" fmla="*/ 1 w 4"/>
                    <a:gd name="T25" fmla="*/ 1 h 5"/>
                    <a:gd name="T26" fmla="*/ 1 w 4"/>
                    <a:gd name="T27" fmla="*/ 1 h 5"/>
                    <a:gd name="T28" fmla="*/ 0 w 4"/>
                    <a:gd name="T29" fmla="*/ 1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 name="T44" fmla="*/ 3 w 4"/>
                    <a:gd name="T45" fmla="*/ 5 h 5"/>
                    <a:gd name="T46" fmla="*/ 1 w 4"/>
                    <a:gd name="T47" fmla="*/ 5 h 5"/>
                    <a:gd name="T48" fmla="*/ 1 w 4"/>
                    <a:gd name="T49" fmla="*/ 3 h 5"/>
                    <a:gd name="T50" fmla="*/ 3 w 4"/>
                    <a:gd name="T51" fmla="*/ 3 h 5"/>
                    <a:gd name="T52" fmla="*/ 3 w 4"/>
                    <a:gd name="T53" fmla="*/ 5 h 5"/>
                    <a:gd name="T54" fmla="*/ 3 w 4"/>
                    <a:gd name="T55"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5"/>
                      </a:moveTo>
                      <a:lnTo>
                        <a:pt x="4" y="3"/>
                      </a:lnTo>
                      <a:lnTo>
                        <a:pt x="3" y="3"/>
                      </a:lnTo>
                      <a:lnTo>
                        <a:pt x="3" y="2"/>
                      </a:lnTo>
                      <a:lnTo>
                        <a:pt x="1" y="2"/>
                      </a:lnTo>
                      <a:lnTo>
                        <a:pt x="1" y="1"/>
                      </a:lnTo>
                      <a:lnTo>
                        <a:pt x="1" y="1"/>
                      </a:lnTo>
                      <a:lnTo>
                        <a:pt x="1" y="1"/>
                      </a:lnTo>
                      <a:lnTo>
                        <a:pt x="3" y="1"/>
                      </a:lnTo>
                      <a:lnTo>
                        <a:pt x="3" y="0"/>
                      </a:lnTo>
                      <a:lnTo>
                        <a:pt x="1" y="0"/>
                      </a:lnTo>
                      <a:lnTo>
                        <a:pt x="1" y="1"/>
                      </a:lnTo>
                      <a:lnTo>
                        <a:pt x="1" y="1"/>
                      </a:lnTo>
                      <a:lnTo>
                        <a:pt x="1" y="1"/>
                      </a:lnTo>
                      <a:lnTo>
                        <a:pt x="0" y="1"/>
                      </a:lnTo>
                      <a:lnTo>
                        <a:pt x="0" y="5"/>
                      </a:lnTo>
                      <a:lnTo>
                        <a:pt x="1" y="5"/>
                      </a:lnTo>
                      <a:lnTo>
                        <a:pt x="1" y="5"/>
                      </a:lnTo>
                      <a:lnTo>
                        <a:pt x="3" y="5"/>
                      </a:lnTo>
                      <a:lnTo>
                        <a:pt x="3" y="5"/>
                      </a:lnTo>
                      <a:lnTo>
                        <a:pt x="4" y="5"/>
                      </a:lnTo>
                      <a:lnTo>
                        <a:pt x="4" y="5"/>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1" name="Freeform 861"/>
                <p:cNvSpPr>
                  <a:spLocks/>
                </p:cNvSpPr>
                <p:nvPr/>
              </p:nvSpPr>
              <p:spPr bwMode="auto">
                <a:xfrm>
                  <a:off x="5324253" y="3675595"/>
                  <a:ext cx="14945" cy="37363"/>
                </a:xfrm>
                <a:custGeom>
                  <a:avLst/>
                  <a:gdLst>
                    <a:gd name="T0" fmla="*/ 2 w 2"/>
                    <a:gd name="T1" fmla="*/ 5 h 5"/>
                    <a:gd name="T2" fmla="*/ 2 w 2"/>
                    <a:gd name="T3" fmla="*/ 0 h 5"/>
                    <a:gd name="T4" fmla="*/ 1 w 2"/>
                    <a:gd name="T5" fmla="*/ 0 h 5"/>
                    <a:gd name="T6" fmla="*/ 1 w 2"/>
                    <a:gd name="T7" fmla="*/ 0 h 5"/>
                    <a:gd name="T8" fmla="*/ 0 w 2"/>
                    <a:gd name="T9" fmla="*/ 0 h 5"/>
                    <a:gd name="T10" fmla="*/ 0 w 2"/>
                    <a:gd name="T11" fmla="*/ 2 h 5"/>
                    <a:gd name="T12" fmla="*/ 0 w 2"/>
                    <a:gd name="T13" fmla="*/ 2 h 5"/>
                    <a:gd name="T14" fmla="*/ 0 w 2"/>
                    <a:gd name="T15" fmla="*/ 2 h 5"/>
                    <a:gd name="T16" fmla="*/ 0 w 2"/>
                    <a:gd name="T17" fmla="*/ 2 h 5"/>
                    <a:gd name="T18" fmla="*/ 0 w 2"/>
                    <a:gd name="T19" fmla="*/ 2 h 5"/>
                    <a:gd name="T20" fmla="*/ 1 w 2"/>
                    <a:gd name="T21" fmla="*/ 2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0"/>
                      </a:lnTo>
                      <a:lnTo>
                        <a:pt x="0" y="0"/>
                      </a:lnTo>
                      <a:lnTo>
                        <a:pt x="0" y="2"/>
                      </a:lnTo>
                      <a:lnTo>
                        <a:pt x="0" y="2"/>
                      </a:lnTo>
                      <a:lnTo>
                        <a:pt x="0" y="2"/>
                      </a:lnTo>
                      <a:lnTo>
                        <a:pt x="0" y="2"/>
                      </a:lnTo>
                      <a:lnTo>
                        <a:pt x="0" y="2"/>
                      </a:lnTo>
                      <a:lnTo>
                        <a:pt x="1" y="2"/>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2" name="Freeform 862"/>
                <p:cNvSpPr>
                  <a:spLocks/>
                </p:cNvSpPr>
                <p:nvPr/>
              </p:nvSpPr>
              <p:spPr bwMode="auto">
                <a:xfrm>
                  <a:off x="5346671" y="3705485"/>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3" name="Freeform 863"/>
                <p:cNvSpPr>
                  <a:spLocks noEditPoints="1"/>
                </p:cNvSpPr>
                <p:nvPr/>
              </p:nvSpPr>
              <p:spPr bwMode="auto">
                <a:xfrm>
                  <a:off x="5361616" y="3675595"/>
                  <a:ext cx="29890" cy="37363"/>
                </a:xfrm>
                <a:custGeom>
                  <a:avLst/>
                  <a:gdLst>
                    <a:gd name="T0" fmla="*/ 4 w 4"/>
                    <a:gd name="T1" fmla="*/ 4 h 5"/>
                    <a:gd name="T2" fmla="*/ 4 w 4"/>
                    <a:gd name="T3" fmla="*/ 0 h 5"/>
                    <a:gd name="T4" fmla="*/ 3 w 4"/>
                    <a:gd name="T5" fmla="*/ 0 h 5"/>
                    <a:gd name="T6" fmla="*/ 3 w 4"/>
                    <a:gd name="T7" fmla="*/ 0 h 5"/>
                    <a:gd name="T8" fmla="*/ 0 w 4"/>
                    <a:gd name="T9" fmla="*/ 0 h 5"/>
                    <a:gd name="T10" fmla="*/ 0 w 4"/>
                    <a:gd name="T11" fmla="*/ 0 h 5"/>
                    <a:gd name="T12" fmla="*/ 0 w 4"/>
                    <a:gd name="T13" fmla="*/ 0 h 5"/>
                    <a:gd name="T14" fmla="*/ 0 w 4"/>
                    <a:gd name="T15" fmla="*/ 4 h 5"/>
                    <a:gd name="T16" fmla="*/ 0 w 4"/>
                    <a:gd name="T17" fmla="*/ 4 h 5"/>
                    <a:gd name="T18" fmla="*/ 0 w 4"/>
                    <a:gd name="T19" fmla="*/ 5 h 5"/>
                    <a:gd name="T20" fmla="*/ 3 w 4"/>
                    <a:gd name="T21" fmla="*/ 5 h 5"/>
                    <a:gd name="T22" fmla="*/ 3 w 4"/>
                    <a:gd name="T23" fmla="*/ 4 h 5"/>
                    <a:gd name="T24" fmla="*/ 4 w 4"/>
                    <a:gd name="T25" fmla="*/ 4 h 5"/>
                    <a:gd name="T26" fmla="*/ 4 w 4"/>
                    <a:gd name="T27" fmla="*/ 4 h 5"/>
                    <a:gd name="T28" fmla="*/ 3 w 4"/>
                    <a:gd name="T29" fmla="*/ 4 h 5"/>
                    <a:gd name="T30" fmla="*/ 0 w 4"/>
                    <a:gd name="T31" fmla="*/ 4 h 5"/>
                    <a:gd name="T32" fmla="*/ 0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0" y="0"/>
                      </a:lnTo>
                      <a:lnTo>
                        <a:pt x="0" y="0"/>
                      </a:lnTo>
                      <a:lnTo>
                        <a:pt x="0" y="0"/>
                      </a:lnTo>
                      <a:lnTo>
                        <a:pt x="0" y="4"/>
                      </a:lnTo>
                      <a:lnTo>
                        <a:pt x="0" y="4"/>
                      </a:lnTo>
                      <a:lnTo>
                        <a:pt x="0" y="5"/>
                      </a:lnTo>
                      <a:lnTo>
                        <a:pt x="3" y="5"/>
                      </a:lnTo>
                      <a:lnTo>
                        <a:pt x="3" y="4"/>
                      </a:lnTo>
                      <a:lnTo>
                        <a:pt x="4" y="4"/>
                      </a:lnTo>
                      <a:lnTo>
                        <a:pt x="4" y="4"/>
                      </a:lnTo>
                      <a:close/>
                      <a:moveTo>
                        <a:pt x="3" y="4"/>
                      </a:moveTo>
                      <a:lnTo>
                        <a:pt x="0" y="4"/>
                      </a:lnTo>
                      <a:lnTo>
                        <a:pt x="0"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4" name="Freeform 864"/>
                <p:cNvSpPr>
                  <a:spLocks noEditPoints="1"/>
                </p:cNvSpPr>
                <p:nvPr/>
              </p:nvSpPr>
              <p:spPr bwMode="auto">
                <a:xfrm>
                  <a:off x="5398979" y="3675595"/>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5" name="Freeform 865"/>
                <p:cNvSpPr>
                  <a:spLocks noEditPoints="1"/>
                </p:cNvSpPr>
                <p:nvPr/>
              </p:nvSpPr>
              <p:spPr bwMode="auto">
                <a:xfrm>
                  <a:off x="5436341" y="3675595"/>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6" name="Freeform 866"/>
                <p:cNvSpPr>
                  <a:spLocks/>
                </p:cNvSpPr>
                <p:nvPr/>
              </p:nvSpPr>
              <p:spPr bwMode="auto">
                <a:xfrm>
                  <a:off x="5324253" y="4004386"/>
                  <a:ext cx="14945" cy="44835"/>
                </a:xfrm>
                <a:custGeom>
                  <a:avLst/>
                  <a:gdLst>
                    <a:gd name="T0" fmla="*/ 2 w 2"/>
                    <a:gd name="T1" fmla="*/ 6 h 6"/>
                    <a:gd name="T2" fmla="*/ 2 w 2"/>
                    <a:gd name="T3" fmla="*/ 0 h 6"/>
                    <a:gd name="T4" fmla="*/ 1 w 2"/>
                    <a:gd name="T5" fmla="*/ 0 h 6"/>
                    <a:gd name="T6" fmla="*/ 1 w 2"/>
                    <a:gd name="T7" fmla="*/ 1 h 6"/>
                    <a:gd name="T8" fmla="*/ 0 w 2"/>
                    <a:gd name="T9" fmla="*/ 1 h 6"/>
                    <a:gd name="T10" fmla="*/ 0 w 2"/>
                    <a:gd name="T11" fmla="*/ 2 h 6"/>
                    <a:gd name="T12" fmla="*/ 0 w 2"/>
                    <a:gd name="T13" fmla="*/ 2 h 6"/>
                    <a:gd name="T14" fmla="*/ 0 w 2"/>
                    <a:gd name="T15" fmla="*/ 3 h 6"/>
                    <a:gd name="T16" fmla="*/ 0 w 2"/>
                    <a:gd name="T17" fmla="*/ 3 h 6"/>
                    <a:gd name="T18" fmla="*/ 0 w 2"/>
                    <a:gd name="T19" fmla="*/ 2 h 6"/>
                    <a:gd name="T20" fmla="*/ 1 w 2"/>
                    <a:gd name="T21" fmla="*/ 2 h 6"/>
                    <a:gd name="T22" fmla="*/ 1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1" y="0"/>
                      </a:lnTo>
                      <a:lnTo>
                        <a:pt x="1" y="1"/>
                      </a:lnTo>
                      <a:lnTo>
                        <a:pt x="0" y="1"/>
                      </a:lnTo>
                      <a:lnTo>
                        <a:pt x="0" y="2"/>
                      </a:lnTo>
                      <a:lnTo>
                        <a:pt x="0" y="2"/>
                      </a:lnTo>
                      <a:lnTo>
                        <a:pt x="0" y="3"/>
                      </a:lnTo>
                      <a:lnTo>
                        <a:pt x="0" y="3"/>
                      </a:lnTo>
                      <a:lnTo>
                        <a:pt x="0" y="2"/>
                      </a:lnTo>
                      <a:lnTo>
                        <a:pt x="1" y="2"/>
                      </a:lnTo>
                      <a:lnTo>
                        <a:pt x="1"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7" name="Freeform 867"/>
                <p:cNvSpPr>
                  <a:spLocks/>
                </p:cNvSpPr>
                <p:nvPr/>
              </p:nvSpPr>
              <p:spPr bwMode="auto">
                <a:xfrm>
                  <a:off x="5346671" y="4041749"/>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8" name="Freeform 868"/>
                <p:cNvSpPr>
                  <a:spLocks noEditPoints="1"/>
                </p:cNvSpPr>
                <p:nvPr/>
              </p:nvSpPr>
              <p:spPr bwMode="auto">
                <a:xfrm>
                  <a:off x="5361616" y="4004386"/>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39" name="Freeform 869"/>
                <p:cNvSpPr>
                  <a:spLocks noEditPoints="1"/>
                </p:cNvSpPr>
                <p:nvPr/>
              </p:nvSpPr>
              <p:spPr bwMode="auto">
                <a:xfrm>
                  <a:off x="5398979" y="4004386"/>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0" name="Freeform 870"/>
                <p:cNvSpPr>
                  <a:spLocks noEditPoints="1"/>
                </p:cNvSpPr>
                <p:nvPr/>
              </p:nvSpPr>
              <p:spPr bwMode="auto">
                <a:xfrm>
                  <a:off x="5436341" y="4004386"/>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1" name="Freeform 871"/>
                <p:cNvSpPr>
                  <a:spLocks/>
                </p:cNvSpPr>
                <p:nvPr/>
              </p:nvSpPr>
              <p:spPr bwMode="auto">
                <a:xfrm>
                  <a:off x="5324253" y="4079111"/>
                  <a:ext cx="14945" cy="37363"/>
                </a:xfrm>
                <a:custGeom>
                  <a:avLst/>
                  <a:gdLst>
                    <a:gd name="T0" fmla="*/ 2 w 2"/>
                    <a:gd name="T1" fmla="*/ 5 h 5"/>
                    <a:gd name="T2" fmla="*/ 2 w 2"/>
                    <a:gd name="T3" fmla="*/ 0 h 5"/>
                    <a:gd name="T4" fmla="*/ 1 w 2"/>
                    <a:gd name="T5" fmla="*/ 0 h 5"/>
                    <a:gd name="T6" fmla="*/ 1 w 2"/>
                    <a:gd name="T7" fmla="*/ 1 h 5"/>
                    <a:gd name="T8" fmla="*/ 0 w 2"/>
                    <a:gd name="T9" fmla="*/ 1 h 5"/>
                    <a:gd name="T10" fmla="*/ 0 w 2"/>
                    <a:gd name="T11" fmla="*/ 2 h 5"/>
                    <a:gd name="T12" fmla="*/ 0 w 2"/>
                    <a:gd name="T13" fmla="*/ 2 h 5"/>
                    <a:gd name="T14" fmla="*/ 0 w 2"/>
                    <a:gd name="T15" fmla="*/ 3 h 5"/>
                    <a:gd name="T16" fmla="*/ 0 w 2"/>
                    <a:gd name="T17" fmla="*/ 3 h 5"/>
                    <a:gd name="T18" fmla="*/ 0 w 2"/>
                    <a:gd name="T19" fmla="*/ 2 h 5"/>
                    <a:gd name="T20" fmla="*/ 1 w 2"/>
                    <a:gd name="T21" fmla="*/ 2 h 5"/>
                    <a:gd name="T22" fmla="*/ 1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1" y="0"/>
                      </a:lnTo>
                      <a:lnTo>
                        <a:pt x="1" y="1"/>
                      </a:lnTo>
                      <a:lnTo>
                        <a:pt x="0" y="1"/>
                      </a:lnTo>
                      <a:lnTo>
                        <a:pt x="0" y="2"/>
                      </a:lnTo>
                      <a:lnTo>
                        <a:pt x="0" y="2"/>
                      </a:lnTo>
                      <a:lnTo>
                        <a:pt x="0" y="3"/>
                      </a:lnTo>
                      <a:lnTo>
                        <a:pt x="0" y="3"/>
                      </a:lnTo>
                      <a:lnTo>
                        <a:pt x="0" y="2"/>
                      </a:lnTo>
                      <a:lnTo>
                        <a:pt x="1" y="2"/>
                      </a:lnTo>
                      <a:lnTo>
                        <a:pt x="1"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2" name="Freeform 872"/>
                <p:cNvSpPr>
                  <a:spLocks/>
                </p:cNvSpPr>
                <p:nvPr/>
              </p:nvSpPr>
              <p:spPr bwMode="auto">
                <a:xfrm>
                  <a:off x="5346671" y="4116474"/>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3" name="Freeform 873"/>
                <p:cNvSpPr>
                  <a:spLocks noEditPoints="1"/>
                </p:cNvSpPr>
                <p:nvPr/>
              </p:nvSpPr>
              <p:spPr bwMode="auto">
                <a:xfrm>
                  <a:off x="5361616" y="4079111"/>
                  <a:ext cx="29890" cy="37363"/>
                </a:xfrm>
                <a:custGeom>
                  <a:avLst/>
                  <a:gdLst>
                    <a:gd name="T0" fmla="*/ 4 w 4"/>
                    <a:gd name="T1" fmla="*/ 5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5 h 5"/>
                    <a:gd name="T16" fmla="*/ 0 w 4"/>
                    <a:gd name="T17" fmla="*/ 5 h 5"/>
                    <a:gd name="T18" fmla="*/ 0 w 4"/>
                    <a:gd name="T19" fmla="*/ 5 h 5"/>
                    <a:gd name="T20" fmla="*/ 3 w 4"/>
                    <a:gd name="T21" fmla="*/ 5 h 5"/>
                    <a:gd name="T22" fmla="*/ 3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3" y="1"/>
                      </a:lnTo>
                      <a:lnTo>
                        <a:pt x="3" y="0"/>
                      </a:lnTo>
                      <a:lnTo>
                        <a:pt x="0" y="0"/>
                      </a:lnTo>
                      <a:lnTo>
                        <a:pt x="0" y="1"/>
                      </a:lnTo>
                      <a:lnTo>
                        <a:pt x="0" y="1"/>
                      </a:lnTo>
                      <a:lnTo>
                        <a:pt x="0" y="5"/>
                      </a:lnTo>
                      <a:lnTo>
                        <a:pt x="0" y="5"/>
                      </a:lnTo>
                      <a:lnTo>
                        <a:pt x="0" y="5"/>
                      </a:lnTo>
                      <a:lnTo>
                        <a:pt x="3" y="5"/>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4" name="Freeform 874"/>
                <p:cNvSpPr>
                  <a:spLocks noEditPoints="1"/>
                </p:cNvSpPr>
                <p:nvPr/>
              </p:nvSpPr>
              <p:spPr bwMode="auto">
                <a:xfrm>
                  <a:off x="5398979" y="4079111"/>
                  <a:ext cx="29890" cy="37363"/>
                </a:xfrm>
                <a:custGeom>
                  <a:avLst/>
                  <a:gdLst>
                    <a:gd name="T0" fmla="*/ 4 w 4"/>
                    <a:gd name="T1" fmla="*/ 5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4 w 4"/>
                    <a:gd name="T29" fmla="*/ 5 h 5"/>
                    <a:gd name="T30" fmla="*/ 1 w 4"/>
                    <a:gd name="T31" fmla="*/ 5 h 5"/>
                    <a:gd name="T32" fmla="*/ 1 w 4"/>
                    <a:gd name="T33" fmla="*/ 1 h 5"/>
                    <a:gd name="T34" fmla="*/ 4 w 4"/>
                    <a:gd name="T35" fmla="*/ 1 h 5"/>
                    <a:gd name="T36" fmla="*/ 4 w 4"/>
                    <a:gd name="T37" fmla="*/ 5 h 5"/>
                    <a:gd name="T38" fmla="*/ 4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5" name="Freeform 875"/>
                <p:cNvSpPr>
                  <a:spLocks noEditPoints="1"/>
                </p:cNvSpPr>
                <p:nvPr/>
              </p:nvSpPr>
              <p:spPr bwMode="auto">
                <a:xfrm>
                  <a:off x="5436341" y="4079111"/>
                  <a:ext cx="29890" cy="37363"/>
                </a:xfrm>
                <a:custGeom>
                  <a:avLst/>
                  <a:gdLst>
                    <a:gd name="T0" fmla="*/ 4 w 4"/>
                    <a:gd name="T1" fmla="*/ 5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5 h 5"/>
                    <a:gd name="T16" fmla="*/ 1 w 4"/>
                    <a:gd name="T17" fmla="*/ 5 h 5"/>
                    <a:gd name="T18" fmla="*/ 1 w 4"/>
                    <a:gd name="T19" fmla="*/ 5 h 5"/>
                    <a:gd name="T20" fmla="*/ 4 w 4"/>
                    <a:gd name="T21" fmla="*/ 5 h 5"/>
                    <a:gd name="T22" fmla="*/ 4 w 4"/>
                    <a:gd name="T23" fmla="*/ 5 h 5"/>
                    <a:gd name="T24" fmla="*/ 4 w 4"/>
                    <a:gd name="T25" fmla="*/ 5 h 5"/>
                    <a:gd name="T26" fmla="*/ 4 w 4"/>
                    <a:gd name="T27" fmla="*/ 5 h 5"/>
                    <a:gd name="T28" fmla="*/ 3 w 4"/>
                    <a:gd name="T29" fmla="*/ 5 h 5"/>
                    <a:gd name="T30" fmla="*/ 1 w 4"/>
                    <a:gd name="T31" fmla="*/ 5 h 5"/>
                    <a:gd name="T32" fmla="*/ 1 w 4"/>
                    <a:gd name="T33" fmla="*/ 1 h 5"/>
                    <a:gd name="T34" fmla="*/ 3 w 4"/>
                    <a:gd name="T35" fmla="*/ 1 h 5"/>
                    <a:gd name="T36" fmla="*/ 3 w 4"/>
                    <a:gd name="T37" fmla="*/ 5 h 5"/>
                    <a:gd name="T38" fmla="*/ 3 w 4"/>
                    <a:gd name="T3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5"/>
                      </a:moveTo>
                      <a:lnTo>
                        <a:pt x="4" y="1"/>
                      </a:lnTo>
                      <a:lnTo>
                        <a:pt x="4" y="1"/>
                      </a:lnTo>
                      <a:lnTo>
                        <a:pt x="4" y="0"/>
                      </a:lnTo>
                      <a:lnTo>
                        <a:pt x="1" y="0"/>
                      </a:lnTo>
                      <a:lnTo>
                        <a:pt x="1" y="1"/>
                      </a:lnTo>
                      <a:lnTo>
                        <a:pt x="0" y="1"/>
                      </a:lnTo>
                      <a:lnTo>
                        <a:pt x="0" y="5"/>
                      </a:lnTo>
                      <a:lnTo>
                        <a:pt x="1" y="5"/>
                      </a:lnTo>
                      <a:lnTo>
                        <a:pt x="1" y="5"/>
                      </a:lnTo>
                      <a:lnTo>
                        <a:pt x="4" y="5"/>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6" name="Freeform 876"/>
                <p:cNvSpPr>
                  <a:spLocks noEditPoints="1"/>
                </p:cNvSpPr>
                <p:nvPr/>
              </p:nvSpPr>
              <p:spPr bwMode="auto">
                <a:xfrm>
                  <a:off x="5324253" y="4153837"/>
                  <a:ext cx="22418"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7" name="Freeform 877"/>
                <p:cNvSpPr>
                  <a:spLocks/>
                </p:cNvSpPr>
                <p:nvPr/>
              </p:nvSpPr>
              <p:spPr bwMode="auto">
                <a:xfrm>
                  <a:off x="5354144" y="4191199"/>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8" name="Freeform 878"/>
                <p:cNvSpPr>
                  <a:spLocks noEditPoints="1"/>
                </p:cNvSpPr>
                <p:nvPr/>
              </p:nvSpPr>
              <p:spPr bwMode="auto">
                <a:xfrm>
                  <a:off x="5376561" y="4153837"/>
                  <a:ext cx="22418"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49" name="Freeform 879"/>
                <p:cNvSpPr>
                  <a:spLocks noEditPoints="1"/>
                </p:cNvSpPr>
                <p:nvPr/>
              </p:nvSpPr>
              <p:spPr bwMode="auto">
                <a:xfrm>
                  <a:off x="5406451" y="4153837"/>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0" name="Freeform 880"/>
                <p:cNvSpPr>
                  <a:spLocks noEditPoints="1"/>
                </p:cNvSpPr>
                <p:nvPr/>
              </p:nvSpPr>
              <p:spPr bwMode="auto">
                <a:xfrm>
                  <a:off x="5443814" y="4153837"/>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1" name="Freeform 881"/>
                <p:cNvSpPr>
                  <a:spLocks/>
                </p:cNvSpPr>
                <p:nvPr/>
              </p:nvSpPr>
              <p:spPr bwMode="auto">
                <a:xfrm>
                  <a:off x="3814804" y="3854936"/>
                  <a:ext cx="14945" cy="37363"/>
                </a:xfrm>
                <a:custGeom>
                  <a:avLst/>
                  <a:gdLst>
                    <a:gd name="T0" fmla="*/ 2 w 2"/>
                    <a:gd name="T1" fmla="*/ 5 h 5"/>
                    <a:gd name="T2" fmla="*/ 2 w 2"/>
                    <a:gd name="T3" fmla="*/ 0 h 5"/>
                    <a:gd name="T4" fmla="*/ 2 w 2"/>
                    <a:gd name="T5" fmla="*/ 0 h 5"/>
                    <a:gd name="T6" fmla="*/ 2 w 2"/>
                    <a:gd name="T7" fmla="*/ 0 h 5"/>
                    <a:gd name="T8" fmla="*/ 1 w 2"/>
                    <a:gd name="T9" fmla="*/ 0 h 5"/>
                    <a:gd name="T10" fmla="*/ 1 w 2"/>
                    <a:gd name="T11" fmla="*/ 1 h 5"/>
                    <a:gd name="T12" fmla="*/ 0 w 2"/>
                    <a:gd name="T13" fmla="*/ 1 h 5"/>
                    <a:gd name="T14" fmla="*/ 0 w 2"/>
                    <a:gd name="T15" fmla="*/ 2 h 5"/>
                    <a:gd name="T16" fmla="*/ 1 w 2"/>
                    <a:gd name="T17" fmla="*/ 2 h 5"/>
                    <a:gd name="T18" fmla="*/ 1 w 2"/>
                    <a:gd name="T19" fmla="*/ 1 h 5"/>
                    <a:gd name="T20" fmla="*/ 2 w 2"/>
                    <a:gd name="T21" fmla="*/ 1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0"/>
                      </a:lnTo>
                      <a:lnTo>
                        <a:pt x="1" y="0"/>
                      </a:lnTo>
                      <a:lnTo>
                        <a:pt x="1" y="1"/>
                      </a:lnTo>
                      <a:lnTo>
                        <a:pt x="0" y="1"/>
                      </a:lnTo>
                      <a:lnTo>
                        <a:pt x="0" y="2"/>
                      </a:lnTo>
                      <a:lnTo>
                        <a:pt x="1" y="2"/>
                      </a:lnTo>
                      <a:lnTo>
                        <a:pt x="1" y="1"/>
                      </a:lnTo>
                      <a:lnTo>
                        <a:pt x="2" y="1"/>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2" name="Freeform 882"/>
                <p:cNvSpPr>
                  <a:spLocks/>
                </p:cNvSpPr>
                <p:nvPr/>
              </p:nvSpPr>
              <p:spPr bwMode="auto">
                <a:xfrm>
                  <a:off x="3837221" y="3884826"/>
                  <a:ext cx="14945" cy="7473"/>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3" name="Freeform 883"/>
                <p:cNvSpPr>
                  <a:spLocks noEditPoints="1"/>
                </p:cNvSpPr>
                <p:nvPr/>
              </p:nvSpPr>
              <p:spPr bwMode="auto">
                <a:xfrm>
                  <a:off x="3859639" y="3854936"/>
                  <a:ext cx="22418" cy="37363"/>
                </a:xfrm>
                <a:custGeom>
                  <a:avLst/>
                  <a:gdLst>
                    <a:gd name="T0" fmla="*/ 3 w 3"/>
                    <a:gd name="T1" fmla="*/ 4 h 5"/>
                    <a:gd name="T2" fmla="*/ 3 w 3"/>
                    <a:gd name="T3" fmla="*/ 0 h 5"/>
                    <a:gd name="T4" fmla="*/ 3 w 3"/>
                    <a:gd name="T5" fmla="*/ 0 h 5"/>
                    <a:gd name="T6" fmla="*/ 3 w 3"/>
                    <a:gd name="T7" fmla="*/ 0 h 5"/>
                    <a:gd name="T8" fmla="*/ 0 w 3"/>
                    <a:gd name="T9" fmla="*/ 0 h 5"/>
                    <a:gd name="T10" fmla="*/ 0 w 3"/>
                    <a:gd name="T11" fmla="*/ 0 h 5"/>
                    <a:gd name="T12" fmla="*/ 0 w 3"/>
                    <a:gd name="T13" fmla="*/ 0 h 5"/>
                    <a:gd name="T14" fmla="*/ 0 w 3"/>
                    <a:gd name="T15" fmla="*/ 4 h 5"/>
                    <a:gd name="T16" fmla="*/ 0 w 3"/>
                    <a:gd name="T17" fmla="*/ 4 h 5"/>
                    <a:gd name="T18" fmla="*/ 0 w 3"/>
                    <a:gd name="T19" fmla="*/ 5 h 5"/>
                    <a:gd name="T20" fmla="*/ 3 w 3"/>
                    <a:gd name="T21" fmla="*/ 5 h 5"/>
                    <a:gd name="T22" fmla="*/ 3 w 3"/>
                    <a:gd name="T23" fmla="*/ 4 h 5"/>
                    <a:gd name="T24" fmla="*/ 3 w 3"/>
                    <a:gd name="T25" fmla="*/ 4 h 5"/>
                    <a:gd name="T26" fmla="*/ 3 w 3"/>
                    <a:gd name="T27" fmla="*/ 4 h 5"/>
                    <a:gd name="T28" fmla="*/ 3 w 3"/>
                    <a:gd name="T29" fmla="*/ 4 h 5"/>
                    <a:gd name="T30" fmla="*/ 0 w 3"/>
                    <a:gd name="T31" fmla="*/ 4 h 5"/>
                    <a:gd name="T32" fmla="*/ 0 w 3"/>
                    <a:gd name="T33" fmla="*/ 0 h 5"/>
                    <a:gd name="T34" fmla="*/ 3 w 3"/>
                    <a:gd name="T35" fmla="*/ 0 h 5"/>
                    <a:gd name="T36" fmla="*/ 3 w 3"/>
                    <a:gd name="T37" fmla="*/ 4 h 5"/>
                    <a:gd name="T38" fmla="*/ 3 w 3"/>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4"/>
                      </a:moveTo>
                      <a:lnTo>
                        <a:pt x="3" y="0"/>
                      </a:lnTo>
                      <a:lnTo>
                        <a:pt x="3" y="0"/>
                      </a:lnTo>
                      <a:lnTo>
                        <a:pt x="3" y="0"/>
                      </a:lnTo>
                      <a:lnTo>
                        <a:pt x="0" y="0"/>
                      </a:lnTo>
                      <a:lnTo>
                        <a:pt x="0" y="0"/>
                      </a:lnTo>
                      <a:lnTo>
                        <a:pt x="0" y="0"/>
                      </a:lnTo>
                      <a:lnTo>
                        <a:pt x="0" y="4"/>
                      </a:lnTo>
                      <a:lnTo>
                        <a:pt x="0" y="4"/>
                      </a:lnTo>
                      <a:lnTo>
                        <a:pt x="0" y="5"/>
                      </a:lnTo>
                      <a:lnTo>
                        <a:pt x="3" y="5"/>
                      </a:lnTo>
                      <a:lnTo>
                        <a:pt x="3" y="4"/>
                      </a:lnTo>
                      <a:lnTo>
                        <a:pt x="3" y="4"/>
                      </a:lnTo>
                      <a:lnTo>
                        <a:pt x="3" y="4"/>
                      </a:lnTo>
                      <a:close/>
                      <a:moveTo>
                        <a:pt x="3" y="4"/>
                      </a:moveTo>
                      <a:lnTo>
                        <a:pt x="0" y="4"/>
                      </a:lnTo>
                      <a:lnTo>
                        <a:pt x="0"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4" name="Freeform 884"/>
                <p:cNvSpPr>
                  <a:spLocks noEditPoints="1"/>
                </p:cNvSpPr>
                <p:nvPr/>
              </p:nvSpPr>
              <p:spPr bwMode="auto">
                <a:xfrm>
                  <a:off x="3889529" y="3854936"/>
                  <a:ext cx="29890" cy="37363"/>
                </a:xfrm>
                <a:custGeom>
                  <a:avLst/>
                  <a:gdLst>
                    <a:gd name="T0" fmla="*/ 4 w 4"/>
                    <a:gd name="T1" fmla="*/ 4 h 5"/>
                    <a:gd name="T2" fmla="*/ 4 w 4"/>
                    <a:gd name="T3" fmla="*/ 0 h 5"/>
                    <a:gd name="T4" fmla="*/ 4 w 4"/>
                    <a:gd name="T5" fmla="*/ 0 h 5"/>
                    <a:gd name="T6" fmla="*/ 4 w 4"/>
                    <a:gd name="T7" fmla="*/ 0 h 5"/>
                    <a:gd name="T8" fmla="*/ 2 w 4"/>
                    <a:gd name="T9" fmla="*/ 0 h 5"/>
                    <a:gd name="T10" fmla="*/ 2 w 4"/>
                    <a:gd name="T11" fmla="*/ 0 h 5"/>
                    <a:gd name="T12" fmla="*/ 0 w 4"/>
                    <a:gd name="T13" fmla="*/ 0 h 5"/>
                    <a:gd name="T14" fmla="*/ 0 w 4"/>
                    <a:gd name="T15" fmla="*/ 4 h 5"/>
                    <a:gd name="T16" fmla="*/ 2 w 4"/>
                    <a:gd name="T17" fmla="*/ 4 h 5"/>
                    <a:gd name="T18" fmla="*/ 2 w 4"/>
                    <a:gd name="T19" fmla="*/ 5 h 5"/>
                    <a:gd name="T20" fmla="*/ 4 w 4"/>
                    <a:gd name="T21" fmla="*/ 5 h 5"/>
                    <a:gd name="T22" fmla="*/ 4 w 4"/>
                    <a:gd name="T23" fmla="*/ 4 h 5"/>
                    <a:gd name="T24" fmla="*/ 4 w 4"/>
                    <a:gd name="T25" fmla="*/ 4 h 5"/>
                    <a:gd name="T26" fmla="*/ 4 w 4"/>
                    <a:gd name="T27" fmla="*/ 4 h 5"/>
                    <a:gd name="T28" fmla="*/ 4 w 4"/>
                    <a:gd name="T29" fmla="*/ 4 h 5"/>
                    <a:gd name="T30" fmla="*/ 2 w 4"/>
                    <a:gd name="T31" fmla="*/ 4 h 5"/>
                    <a:gd name="T32" fmla="*/ 2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2" y="0"/>
                      </a:lnTo>
                      <a:lnTo>
                        <a:pt x="2" y="0"/>
                      </a:lnTo>
                      <a:lnTo>
                        <a:pt x="0" y="0"/>
                      </a:lnTo>
                      <a:lnTo>
                        <a:pt x="0" y="4"/>
                      </a:lnTo>
                      <a:lnTo>
                        <a:pt x="2" y="4"/>
                      </a:lnTo>
                      <a:lnTo>
                        <a:pt x="2" y="5"/>
                      </a:lnTo>
                      <a:lnTo>
                        <a:pt x="4" y="5"/>
                      </a:lnTo>
                      <a:lnTo>
                        <a:pt x="4" y="4"/>
                      </a:lnTo>
                      <a:lnTo>
                        <a:pt x="4" y="4"/>
                      </a:lnTo>
                      <a:lnTo>
                        <a:pt x="4" y="4"/>
                      </a:lnTo>
                      <a:close/>
                      <a:moveTo>
                        <a:pt x="4" y="4"/>
                      </a:moveTo>
                      <a:lnTo>
                        <a:pt x="2" y="4"/>
                      </a:lnTo>
                      <a:lnTo>
                        <a:pt x="2"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5" name="Freeform 885"/>
                <p:cNvSpPr>
                  <a:spLocks noEditPoints="1"/>
                </p:cNvSpPr>
                <p:nvPr/>
              </p:nvSpPr>
              <p:spPr bwMode="auto">
                <a:xfrm>
                  <a:off x="3934364" y="3854936"/>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6" name="Freeform 886"/>
                <p:cNvSpPr>
                  <a:spLocks/>
                </p:cNvSpPr>
                <p:nvPr/>
              </p:nvSpPr>
              <p:spPr bwMode="auto">
                <a:xfrm>
                  <a:off x="3814804" y="3922188"/>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3"/>
                      </a:lnTo>
                      <a:lnTo>
                        <a:pt x="1" y="3"/>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7" name="Freeform 887"/>
                <p:cNvSpPr>
                  <a:spLocks/>
                </p:cNvSpPr>
                <p:nvPr/>
              </p:nvSpPr>
              <p:spPr bwMode="auto">
                <a:xfrm>
                  <a:off x="3837221" y="3959551"/>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8" name="Freeform 888"/>
                <p:cNvSpPr>
                  <a:spLocks noEditPoints="1"/>
                </p:cNvSpPr>
                <p:nvPr/>
              </p:nvSpPr>
              <p:spPr bwMode="auto">
                <a:xfrm>
                  <a:off x="3852166" y="3922188"/>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59" name="Freeform 889"/>
                <p:cNvSpPr>
                  <a:spLocks noEditPoints="1"/>
                </p:cNvSpPr>
                <p:nvPr/>
              </p:nvSpPr>
              <p:spPr bwMode="auto">
                <a:xfrm>
                  <a:off x="3889529" y="3922188"/>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0" name="Freeform 890"/>
                <p:cNvSpPr>
                  <a:spLocks noEditPoints="1"/>
                </p:cNvSpPr>
                <p:nvPr/>
              </p:nvSpPr>
              <p:spPr bwMode="auto">
                <a:xfrm>
                  <a:off x="3934364" y="3922188"/>
                  <a:ext cx="22418" cy="44835"/>
                </a:xfrm>
                <a:custGeom>
                  <a:avLst/>
                  <a:gdLst>
                    <a:gd name="T0" fmla="*/ 3 w 3"/>
                    <a:gd name="T1" fmla="*/ 5 h 6"/>
                    <a:gd name="T2" fmla="*/ 3 w 3"/>
                    <a:gd name="T3" fmla="*/ 1 h 6"/>
                    <a:gd name="T4" fmla="*/ 2 w 3"/>
                    <a:gd name="T5" fmla="*/ 1 h 6"/>
                    <a:gd name="T6" fmla="*/ 2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2 w 3"/>
                    <a:gd name="T21" fmla="*/ 6 h 6"/>
                    <a:gd name="T22" fmla="*/ 2 w 3"/>
                    <a:gd name="T23" fmla="*/ 5 h 6"/>
                    <a:gd name="T24" fmla="*/ 3 w 3"/>
                    <a:gd name="T25" fmla="*/ 5 h 6"/>
                    <a:gd name="T26" fmla="*/ 3 w 3"/>
                    <a:gd name="T27" fmla="*/ 5 h 6"/>
                    <a:gd name="T28" fmla="*/ 2 w 3"/>
                    <a:gd name="T29" fmla="*/ 5 h 6"/>
                    <a:gd name="T30" fmla="*/ 0 w 3"/>
                    <a:gd name="T31" fmla="*/ 5 h 6"/>
                    <a:gd name="T32" fmla="*/ 0 w 3"/>
                    <a:gd name="T33" fmla="*/ 1 h 6"/>
                    <a:gd name="T34" fmla="*/ 2 w 3"/>
                    <a:gd name="T35" fmla="*/ 1 h 6"/>
                    <a:gd name="T36" fmla="*/ 2 w 3"/>
                    <a:gd name="T37" fmla="*/ 5 h 6"/>
                    <a:gd name="T38" fmla="*/ 2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2" y="1"/>
                      </a:lnTo>
                      <a:lnTo>
                        <a:pt x="2" y="0"/>
                      </a:lnTo>
                      <a:lnTo>
                        <a:pt x="0" y="0"/>
                      </a:lnTo>
                      <a:lnTo>
                        <a:pt x="0" y="1"/>
                      </a:lnTo>
                      <a:lnTo>
                        <a:pt x="0" y="1"/>
                      </a:lnTo>
                      <a:lnTo>
                        <a:pt x="0" y="5"/>
                      </a:lnTo>
                      <a:lnTo>
                        <a:pt x="0" y="5"/>
                      </a:lnTo>
                      <a:lnTo>
                        <a:pt x="0" y="6"/>
                      </a:lnTo>
                      <a:lnTo>
                        <a:pt x="2" y="6"/>
                      </a:lnTo>
                      <a:lnTo>
                        <a:pt x="2" y="5"/>
                      </a:lnTo>
                      <a:lnTo>
                        <a:pt x="3" y="5"/>
                      </a:lnTo>
                      <a:lnTo>
                        <a:pt x="3" y="5"/>
                      </a:lnTo>
                      <a:close/>
                      <a:moveTo>
                        <a:pt x="2" y="5"/>
                      </a:moveTo>
                      <a:lnTo>
                        <a:pt x="0" y="5"/>
                      </a:lnTo>
                      <a:lnTo>
                        <a:pt x="0" y="1"/>
                      </a:lnTo>
                      <a:lnTo>
                        <a:pt x="2" y="1"/>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1" name="Freeform 891"/>
                <p:cNvSpPr>
                  <a:spLocks/>
                </p:cNvSpPr>
                <p:nvPr/>
              </p:nvSpPr>
              <p:spPr bwMode="auto">
                <a:xfrm>
                  <a:off x="3814804" y="3996914"/>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3 h 6"/>
                    <a:gd name="T16" fmla="*/ 1 w 2"/>
                    <a:gd name="T17" fmla="*/ 3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3"/>
                      </a:lnTo>
                      <a:lnTo>
                        <a:pt x="1" y="3"/>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2" name="Freeform 892"/>
                <p:cNvSpPr>
                  <a:spLocks/>
                </p:cNvSpPr>
                <p:nvPr/>
              </p:nvSpPr>
              <p:spPr bwMode="auto">
                <a:xfrm>
                  <a:off x="3837221" y="4034276"/>
                  <a:ext cx="14945" cy="7473"/>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3" name="Freeform 893"/>
                <p:cNvSpPr>
                  <a:spLocks noEditPoints="1"/>
                </p:cNvSpPr>
                <p:nvPr/>
              </p:nvSpPr>
              <p:spPr bwMode="auto">
                <a:xfrm>
                  <a:off x="3859639" y="3996914"/>
                  <a:ext cx="22418" cy="44835"/>
                </a:xfrm>
                <a:custGeom>
                  <a:avLst/>
                  <a:gdLst>
                    <a:gd name="T0" fmla="*/ 3 w 3"/>
                    <a:gd name="T1" fmla="*/ 5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 name="T28" fmla="*/ 3 w 3"/>
                    <a:gd name="T29" fmla="*/ 5 h 6"/>
                    <a:gd name="T30" fmla="*/ 0 w 3"/>
                    <a:gd name="T31" fmla="*/ 5 h 6"/>
                    <a:gd name="T32" fmla="*/ 0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0" y="0"/>
                      </a:lnTo>
                      <a:lnTo>
                        <a:pt x="0" y="1"/>
                      </a:lnTo>
                      <a:lnTo>
                        <a:pt x="0" y="1"/>
                      </a:lnTo>
                      <a:lnTo>
                        <a:pt x="0" y="5"/>
                      </a:lnTo>
                      <a:lnTo>
                        <a:pt x="0" y="5"/>
                      </a:lnTo>
                      <a:lnTo>
                        <a:pt x="0" y="6"/>
                      </a:lnTo>
                      <a:lnTo>
                        <a:pt x="3" y="6"/>
                      </a:lnTo>
                      <a:lnTo>
                        <a:pt x="3" y="5"/>
                      </a:lnTo>
                      <a:lnTo>
                        <a:pt x="3" y="5"/>
                      </a:lnTo>
                      <a:lnTo>
                        <a:pt x="3"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4" name="Freeform 894"/>
                <p:cNvSpPr>
                  <a:spLocks noEditPoints="1"/>
                </p:cNvSpPr>
                <p:nvPr/>
              </p:nvSpPr>
              <p:spPr bwMode="auto">
                <a:xfrm>
                  <a:off x="3889529" y="3996914"/>
                  <a:ext cx="29890" cy="44835"/>
                </a:xfrm>
                <a:custGeom>
                  <a:avLst/>
                  <a:gdLst>
                    <a:gd name="T0" fmla="*/ 4 w 4"/>
                    <a:gd name="T1" fmla="*/ 5 h 6"/>
                    <a:gd name="T2" fmla="*/ 4 w 4"/>
                    <a:gd name="T3" fmla="*/ 1 h 6"/>
                    <a:gd name="T4" fmla="*/ 4 w 4"/>
                    <a:gd name="T5" fmla="*/ 1 h 6"/>
                    <a:gd name="T6" fmla="*/ 4 w 4"/>
                    <a:gd name="T7" fmla="*/ 0 h 6"/>
                    <a:gd name="T8" fmla="*/ 2 w 4"/>
                    <a:gd name="T9" fmla="*/ 0 h 6"/>
                    <a:gd name="T10" fmla="*/ 2 w 4"/>
                    <a:gd name="T11" fmla="*/ 1 h 6"/>
                    <a:gd name="T12" fmla="*/ 0 w 4"/>
                    <a:gd name="T13" fmla="*/ 1 h 6"/>
                    <a:gd name="T14" fmla="*/ 0 w 4"/>
                    <a:gd name="T15" fmla="*/ 5 h 6"/>
                    <a:gd name="T16" fmla="*/ 2 w 4"/>
                    <a:gd name="T17" fmla="*/ 5 h 6"/>
                    <a:gd name="T18" fmla="*/ 2 w 4"/>
                    <a:gd name="T19" fmla="*/ 6 h 6"/>
                    <a:gd name="T20" fmla="*/ 4 w 4"/>
                    <a:gd name="T21" fmla="*/ 6 h 6"/>
                    <a:gd name="T22" fmla="*/ 4 w 4"/>
                    <a:gd name="T23" fmla="*/ 5 h 6"/>
                    <a:gd name="T24" fmla="*/ 4 w 4"/>
                    <a:gd name="T25" fmla="*/ 5 h 6"/>
                    <a:gd name="T26" fmla="*/ 4 w 4"/>
                    <a:gd name="T27" fmla="*/ 5 h 6"/>
                    <a:gd name="T28" fmla="*/ 4 w 4"/>
                    <a:gd name="T29" fmla="*/ 5 h 6"/>
                    <a:gd name="T30" fmla="*/ 2 w 4"/>
                    <a:gd name="T31" fmla="*/ 5 h 6"/>
                    <a:gd name="T32" fmla="*/ 2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2" y="0"/>
                      </a:lnTo>
                      <a:lnTo>
                        <a:pt x="2" y="1"/>
                      </a:lnTo>
                      <a:lnTo>
                        <a:pt x="0" y="1"/>
                      </a:lnTo>
                      <a:lnTo>
                        <a:pt x="0" y="5"/>
                      </a:lnTo>
                      <a:lnTo>
                        <a:pt x="2" y="5"/>
                      </a:lnTo>
                      <a:lnTo>
                        <a:pt x="2" y="6"/>
                      </a:lnTo>
                      <a:lnTo>
                        <a:pt x="4" y="6"/>
                      </a:lnTo>
                      <a:lnTo>
                        <a:pt x="4" y="5"/>
                      </a:lnTo>
                      <a:lnTo>
                        <a:pt x="4" y="5"/>
                      </a:lnTo>
                      <a:lnTo>
                        <a:pt x="4" y="5"/>
                      </a:lnTo>
                      <a:close/>
                      <a:moveTo>
                        <a:pt x="4" y="5"/>
                      </a:moveTo>
                      <a:lnTo>
                        <a:pt x="2" y="5"/>
                      </a:lnTo>
                      <a:lnTo>
                        <a:pt x="2"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5" name="Freeform 895"/>
                <p:cNvSpPr>
                  <a:spLocks noEditPoints="1"/>
                </p:cNvSpPr>
                <p:nvPr/>
              </p:nvSpPr>
              <p:spPr bwMode="auto">
                <a:xfrm>
                  <a:off x="3934364" y="3996914"/>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6" name="Freeform 896"/>
                <p:cNvSpPr>
                  <a:spLocks/>
                </p:cNvSpPr>
                <p:nvPr/>
              </p:nvSpPr>
              <p:spPr bwMode="auto">
                <a:xfrm>
                  <a:off x="3814804" y="4079111"/>
                  <a:ext cx="14945" cy="37363"/>
                </a:xfrm>
                <a:custGeom>
                  <a:avLst/>
                  <a:gdLst>
                    <a:gd name="T0" fmla="*/ 2 w 2"/>
                    <a:gd name="T1" fmla="*/ 5 h 5"/>
                    <a:gd name="T2" fmla="*/ 2 w 2"/>
                    <a:gd name="T3" fmla="*/ 0 h 5"/>
                    <a:gd name="T4" fmla="*/ 2 w 2"/>
                    <a:gd name="T5" fmla="*/ 0 h 5"/>
                    <a:gd name="T6" fmla="*/ 2 w 2"/>
                    <a:gd name="T7" fmla="*/ 0 h 5"/>
                    <a:gd name="T8" fmla="*/ 1 w 2"/>
                    <a:gd name="T9" fmla="*/ 0 h 5"/>
                    <a:gd name="T10" fmla="*/ 1 w 2"/>
                    <a:gd name="T11" fmla="*/ 1 h 5"/>
                    <a:gd name="T12" fmla="*/ 0 w 2"/>
                    <a:gd name="T13" fmla="*/ 1 h 5"/>
                    <a:gd name="T14" fmla="*/ 0 w 2"/>
                    <a:gd name="T15" fmla="*/ 2 h 5"/>
                    <a:gd name="T16" fmla="*/ 1 w 2"/>
                    <a:gd name="T17" fmla="*/ 2 h 5"/>
                    <a:gd name="T18" fmla="*/ 1 w 2"/>
                    <a:gd name="T19" fmla="*/ 1 h 5"/>
                    <a:gd name="T20" fmla="*/ 2 w 2"/>
                    <a:gd name="T21" fmla="*/ 1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0"/>
                      </a:lnTo>
                      <a:lnTo>
                        <a:pt x="1" y="0"/>
                      </a:lnTo>
                      <a:lnTo>
                        <a:pt x="1" y="1"/>
                      </a:lnTo>
                      <a:lnTo>
                        <a:pt x="0" y="1"/>
                      </a:lnTo>
                      <a:lnTo>
                        <a:pt x="0" y="2"/>
                      </a:lnTo>
                      <a:lnTo>
                        <a:pt x="1" y="2"/>
                      </a:lnTo>
                      <a:lnTo>
                        <a:pt x="1" y="1"/>
                      </a:lnTo>
                      <a:lnTo>
                        <a:pt x="2" y="1"/>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7" name="Freeform 897"/>
                <p:cNvSpPr>
                  <a:spLocks/>
                </p:cNvSpPr>
                <p:nvPr/>
              </p:nvSpPr>
              <p:spPr bwMode="auto">
                <a:xfrm>
                  <a:off x="3837221" y="4109001"/>
                  <a:ext cx="14945" cy="7473"/>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8" name="Freeform 898"/>
                <p:cNvSpPr>
                  <a:spLocks noEditPoints="1"/>
                </p:cNvSpPr>
                <p:nvPr/>
              </p:nvSpPr>
              <p:spPr bwMode="auto">
                <a:xfrm>
                  <a:off x="3859639" y="4079111"/>
                  <a:ext cx="22418" cy="37363"/>
                </a:xfrm>
                <a:custGeom>
                  <a:avLst/>
                  <a:gdLst>
                    <a:gd name="T0" fmla="*/ 3 w 3"/>
                    <a:gd name="T1" fmla="*/ 4 h 5"/>
                    <a:gd name="T2" fmla="*/ 3 w 3"/>
                    <a:gd name="T3" fmla="*/ 0 h 5"/>
                    <a:gd name="T4" fmla="*/ 3 w 3"/>
                    <a:gd name="T5" fmla="*/ 0 h 5"/>
                    <a:gd name="T6" fmla="*/ 3 w 3"/>
                    <a:gd name="T7" fmla="*/ 0 h 5"/>
                    <a:gd name="T8" fmla="*/ 0 w 3"/>
                    <a:gd name="T9" fmla="*/ 0 h 5"/>
                    <a:gd name="T10" fmla="*/ 0 w 3"/>
                    <a:gd name="T11" fmla="*/ 0 h 5"/>
                    <a:gd name="T12" fmla="*/ 0 w 3"/>
                    <a:gd name="T13" fmla="*/ 0 h 5"/>
                    <a:gd name="T14" fmla="*/ 0 w 3"/>
                    <a:gd name="T15" fmla="*/ 4 h 5"/>
                    <a:gd name="T16" fmla="*/ 0 w 3"/>
                    <a:gd name="T17" fmla="*/ 4 h 5"/>
                    <a:gd name="T18" fmla="*/ 0 w 3"/>
                    <a:gd name="T19" fmla="*/ 5 h 5"/>
                    <a:gd name="T20" fmla="*/ 3 w 3"/>
                    <a:gd name="T21" fmla="*/ 5 h 5"/>
                    <a:gd name="T22" fmla="*/ 3 w 3"/>
                    <a:gd name="T23" fmla="*/ 4 h 5"/>
                    <a:gd name="T24" fmla="*/ 3 w 3"/>
                    <a:gd name="T25" fmla="*/ 4 h 5"/>
                    <a:gd name="T26" fmla="*/ 3 w 3"/>
                    <a:gd name="T27" fmla="*/ 4 h 5"/>
                    <a:gd name="T28" fmla="*/ 3 w 3"/>
                    <a:gd name="T29" fmla="*/ 4 h 5"/>
                    <a:gd name="T30" fmla="*/ 0 w 3"/>
                    <a:gd name="T31" fmla="*/ 4 h 5"/>
                    <a:gd name="T32" fmla="*/ 0 w 3"/>
                    <a:gd name="T33" fmla="*/ 0 h 5"/>
                    <a:gd name="T34" fmla="*/ 3 w 3"/>
                    <a:gd name="T35" fmla="*/ 0 h 5"/>
                    <a:gd name="T36" fmla="*/ 3 w 3"/>
                    <a:gd name="T37" fmla="*/ 4 h 5"/>
                    <a:gd name="T38" fmla="*/ 3 w 3"/>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4"/>
                      </a:moveTo>
                      <a:lnTo>
                        <a:pt x="3" y="0"/>
                      </a:lnTo>
                      <a:lnTo>
                        <a:pt x="3" y="0"/>
                      </a:lnTo>
                      <a:lnTo>
                        <a:pt x="3" y="0"/>
                      </a:lnTo>
                      <a:lnTo>
                        <a:pt x="0" y="0"/>
                      </a:lnTo>
                      <a:lnTo>
                        <a:pt x="0" y="0"/>
                      </a:lnTo>
                      <a:lnTo>
                        <a:pt x="0" y="0"/>
                      </a:lnTo>
                      <a:lnTo>
                        <a:pt x="0" y="4"/>
                      </a:lnTo>
                      <a:lnTo>
                        <a:pt x="0" y="4"/>
                      </a:lnTo>
                      <a:lnTo>
                        <a:pt x="0" y="5"/>
                      </a:lnTo>
                      <a:lnTo>
                        <a:pt x="3" y="5"/>
                      </a:lnTo>
                      <a:lnTo>
                        <a:pt x="3" y="4"/>
                      </a:lnTo>
                      <a:lnTo>
                        <a:pt x="3" y="4"/>
                      </a:lnTo>
                      <a:lnTo>
                        <a:pt x="3" y="4"/>
                      </a:lnTo>
                      <a:close/>
                      <a:moveTo>
                        <a:pt x="3" y="4"/>
                      </a:moveTo>
                      <a:lnTo>
                        <a:pt x="0" y="4"/>
                      </a:lnTo>
                      <a:lnTo>
                        <a:pt x="0"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69" name="Freeform 899"/>
                <p:cNvSpPr>
                  <a:spLocks noEditPoints="1"/>
                </p:cNvSpPr>
                <p:nvPr/>
              </p:nvSpPr>
              <p:spPr bwMode="auto">
                <a:xfrm>
                  <a:off x="3889529" y="4079111"/>
                  <a:ext cx="29890" cy="37363"/>
                </a:xfrm>
                <a:custGeom>
                  <a:avLst/>
                  <a:gdLst>
                    <a:gd name="T0" fmla="*/ 4 w 4"/>
                    <a:gd name="T1" fmla="*/ 4 h 5"/>
                    <a:gd name="T2" fmla="*/ 4 w 4"/>
                    <a:gd name="T3" fmla="*/ 0 h 5"/>
                    <a:gd name="T4" fmla="*/ 4 w 4"/>
                    <a:gd name="T5" fmla="*/ 0 h 5"/>
                    <a:gd name="T6" fmla="*/ 4 w 4"/>
                    <a:gd name="T7" fmla="*/ 0 h 5"/>
                    <a:gd name="T8" fmla="*/ 2 w 4"/>
                    <a:gd name="T9" fmla="*/ 0 h 5"/>
                    <a:gd name="T10" fmla="*/ 2 w 4"/>
                    <a:gd name="T11" fmla="*/ 0 h 5"/>
                    <a:gd name="T12" fmla="*/ 0 w 4"/>
                    <a:gd name="T13" fmla="*/ 0 h 5"/>
                    <a:gd name="T14" fmla="*/ 0 w 4"/>
                    <a:gd name="T15" fmla="*/ 4 h 5"/>
                    <a:gd name="T16" fmla="*/ 2 w 4"/>
                    <a:gd name="T17" fmla="*/ 4 h 5"/>
                    <a:gd name="T18" fmla="*/ 2 w 4"/>
                    <a:gd name="T19" fmla="*/ 5 h 5"/>
                    <a:gd name="T20" fmla="*/ 4 w 4"/>
                    <a:gd name="T21" fmla="*/ 5 h 5"/>
                    <a:gd name="T22" fmla="*/ 4 w 4"/>
                    <a:gd name="T23" fmla="*/ 4 h 5"/>
                    <a:gd name="T24" fmla="*/ 4 w 4"/>
                    <a:gd name="T25" fmla="*/ 4 h 5"/>
                    <a:gd name="T26" fmla="*/ 4 w 4"/>
                    <a:gd name="T27" fmla="*/ 4 h 5"/>
                    <a:gd name="T28" fmla="*/ 4 w 4"/>
                    <a:gd name="T29" fmla="*/ 4 h 5"/>
                    <a:gd name="T30" fmla="*/ 2 w 4"/>
                    <a:gd name="T31" fmla="*/ 4 h 5"/>
                    <a:gd name="T32" fmla="*/ 2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2" y="0"/>
                      </a:lnTo>
                      <a:lnTo>
                        <a:pt x="2" y="0"/>
                      </a:lnTo>
                      <a:lnTo>
                        <a:pt x="0" y="0"/>
                      </a:lnTo>
                      <a:lnTo>
                        <a:pt x="0" y="4"/>
                      </a:lnTo>
                      <a:lnTo>
                        <a:pt x="2" y="4"/>
                      </a:lnTo>
                      <a:lnTo>
                        <a:pt x="2" y="5"/>
                      </a:lnTo>
                      <a:lnTo>
                        <a:pt x="4" y="5"/>
                      </a:lnTo>
                      <a:lnTo>
                        <a:pt x="4" y="4"/>
                      </a:lnTo>
                      <a:lnTo>
                        <a:pt x="4" y="4"/>
                      </a:lnTo>
                      <a:lnTo>
                        <a:pt x="4" y="4"/>
                      </a:lnTo>
                      <a:close/>
                      <a:moveTo>
                        <a:pt x="4" y="4"/>
                      </a:moveTo>
                      <a:lnTo>
                        <a:pt x="2" y="4"/>
                      </a:lnTo>
                      <a:lnTo>
                        <a:pt x="2"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0" name="Freeform 900"/>
                <p:cNvSpPr>
                  <a:spLocks noEditPoints="1"/>
                </p:cNvSpPr>
                <p:nvPr/>
              </p:nvSpPr>
              <p:spPr bwMode="auto">
                <a:xfrm>
                  <a:off x="3934364" y="4079111"/>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1" name="Freeform 901"/>
                <p:cNvSpPr>
                  <a:spLocks noEditPoints="1"/>
                </p:cNvSpPr>
                <p:nvPr/>
              </p:nvSpPr>
              <p:spPr bwMode="auto">
                <a:xfrm>
                  <a:off x="3747551" y="2958233"/>
                  <a:ext cx="29890" cy="44835"/>
                </a:xfrm>
                <a:custGeom>
                  <a:avLst/>
                  <a:gdLst>
                    <a:gd name="T0" fmla="*/ 4 w 4"/>
                    <a:gd name="T1" fmla="*/ 4 h 6"/>
                    <a:gd name="T2" fmla="*/ 4 w 4"/>
                    <a:gd name="T3" fmla="*/ 2 h 6"/>
                    <a:gd name="T4" fmla="*/ 3 w 4"/>
                    <a:gd name="T5" fmla="*/ 2 h 6"/>
                    <a:gd name="T6" fmla="*/ 3 w 4"/>
                    <a:gd name="T7" fmla="*/ 1 h 6"/>
                    <a:gd name="T8" fmla="*/ 3 w 4"/>
                    <a:gd name="T9" fmla="*/ 1 h 6"/>
                    <a:gd name="T10" fmla="*/ 3 w 4"/>
                    <a:gd name="T11" fmla="*/ 0 h 6"/>
                    <a:gd name="T12" fmla="*/ 0 w 4"/>
                    <a:gd name="T13" fmla="*/ 0 h 6"/>
                    <a:gd name="T14" fmla="*/ 0 w 4"/>
                    <a:gd name="T15" fmla="*/ 6 h 6"/>
                    <a:gd name="T16" fmla="*/ 3 w 4"/>
                    <a:gd name="T17" fmla="*/ 6 h 6"/>
                    <a:gd name="T18" fmla="*/ 3 w 4"/>
                    <a:gd name="T19" fmla="*/ 6 h 6"/>
                    <a:gd name="T20" fmla="*/ 3 w 4"/>
                    <a:gd name="T21" fmla="*/ 6 h 6"/>
                    <a:gd name="T22" fmla="*/ 3 w 4"/>
                    <a:gd name="T23" fmla="*/ 4 h 6"/>
                    <a:gd name="T24" fmla="*/ 4 w 4"/>
                    <a:gd name="T25" fmla="*/ 4 h 6"/>
                    <a:gd name="T26" fmla="*/ 4 w 4"/>
                    <a:gd name="T27" fmla="*/ 4 h 6"/>
                    <a:gd name="T28" fmla="*/ 3 w 4"/>
                    <a:gd name="T29" fmla="*/ 4 h 6"/>
                    <a:gd name="T30" fmla="*/ 3 w 4"/>
                    <a:gd name="T31" fmla="*/ 4 h 6"/>
                    <a:gd name="T32" fmla="*/ 3 w 4"/>
                    <a:gd name="T33" fmla="*/ 6 h 6"/>
                    <a:gd name="T34" fmla="*/ 1 w 4"/>
                    <a:gd name="T35" fmla="*/ 6 h 6"/>
                    <a:gd name="T36" fmla="*/ 1 w 4"/>
                    <a:gd name="T37" fmla="*/ 1 h 6"/>
                    <a:gd name="T38" fmla="*/ 3 w 4"/>
                    <a:gd name="T39" fmla="*/ 1 h 6"/>
                    <a:gd name="T40" fmla="*/ 3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3" y="2"/>
                      </a:lnTo>
                      <a:lnTo>
                        <a:pt x="3" y="1"/>
                      </a:lnTo>
                      <a:lnTo>
                        <a:pt x="3" y="1"/>
                      </a:lnTo>
                      <a:lnTo>
                        <a:pt x="3" y="0"/>
                      </a:lnTo>
                      <a:lnTo>
                        <a:pt x="0" y="0"/>
                      </a:lnTo>
                      <a:lnTo>
                        <a:pt x="0" y="6"/>
                      </a:lnTo>
                      <a:lnTo>
                        <a:pt x="3" y="6"/>
                      </a:lnTo>
                      <a:lnTo>
                        <a:pt x="3" y="6"/>
                      </a:lnTo>
                      <a:lnTo>
                        <a:pt x="3" y="6"/>
                      </a:lnTo>
                      <a:lnTo>
                        <a:pt x="3" y="4"/>
                      </a:lnTo>
                      <a:lnTo>
                        <a:pt x="4" y="4"/>
                      </a:lnTo>
                      <a:lnTo>
                        <a:pt x="4" y="4"/>
                      </a:lnTo>
                      <a:close/>
                      <a:moveTo>
                        <a:pt x="3" y="4"/>
                      </a:moveTo>
                      <a:lnTo>
                        <a:pt x="3" y="4"/>
                      </a:lnTo>
                      <a:lnTo>
                        <a:pt x="3" y="6"/>
                      </a:lnTo>
                      <a:lnTo>
                        <a:pt x="1" y="6"/>
                      </a:lnTo>
                      <a:lnTo>
                        <a:pt x="1" y="1"/>
                      </a:lnTo>
                      <a:lnTo>
                        <a:pt x="3" y="1"/>
                      </a:lnTo>
                      <a:lnTo>
                        <a:pt x="3"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2" name="Freeform 902"/>
                <p:cNvSpPr>
                  <a:spLocks/>
                </p:cNvSpPr>
                <p:nvPr/>
              </p:nvSpPr>
              <p:spPr bwMode="auto">
                <a:xfrm>
                  <a:off x="3784914" y="2958233"/>
                  <a:ext cx="22418" cy="44835"/>
                </a:xfrm>
                <a:custGeom>
                  <a:avLst/>
                  <a:gdLst>
                    <a:gd name="T0" fmla="*/ 3 w 3"/>
                    <a:gd name="T1" fmla="*/ 6 h 6"/>
                    <a:gd name="T2" fmla="*/ 3 w 3"/>
                    <a:gd name="T3" fmla="*/ 6 h 6"/>
                    <a:gd name="T4" fmla="*/ 1 w 3"/>
                    <a:gd name="T5" fmla="*/ 6 h 6"/>
                    <a:gd name="T6" fmla="*/ 1 w 3"/>
                    <a:gd name="T7" fmla="*/ 4 h 6"/>
                    <a:gd name="T8" fmla="*/ 3 w 3"/>
                    <a:gd name="T9" fmla="*/ 4 h 6"/>
                    <a:gd name="T10" fmla="*/ 3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6"/>
                      </a:lnTo>
                      <a:lnTo>
                        <a:pt x="1" y="6"/>
                      </a:lnTo>
                      <a:lnTo>
                        <a:pt x="1" y="4"/>
                      </a:lnTo>
                      <a:lnTo>
                        <a:pt x="3" y="4"/>
                      </a:lnTo>
                      <a:lnTo>
                        <a:pt x="3"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3" name="Freeform 903"/>
                <p:cNvSpPr>
                  <a:spLocks/>
                </p:cNvSpPr>
                <p:nvPr/>
              </p:nvSpPr>
              <p:spPr bwMode="auto">
                <a:xfrm>
                  <a:off x="3822276" y="2958233"/>
                  <a:ext cx="29890" cy="44835"/>
                </a:xfrm>
                <a:custGeom>
                  <a:avLst/>
                  <a:gdLst>
                    <a:gd name="T0" fmla="*/ 4 w 4"/>
                    <a:gd name="T1" fmla="*/ 6 h 6"/>
                    <a:gd name="T2" fmla="*/ 4 w 4"/>
                    <a:gd name="T3" fmla="*/ 3 h 6"/>
                    <a:gd name="T4" fmla="*/ 2 w 4"/>
                    <a:gd name="T5" fmla="*/ 3 h 6"/>
                    <a:gd name="T6" fmla="*/ 2 w 4"/>
                    <a:gd name="T7" fmla="*/ 4 h 6"/>
                    <a:gd name="T8" fmla="*/ 3 w 4"/>
                    <a:gd name="T9" fmla="*/ 4 h 6"/>
                    <a:gd name="T10" fmla="*/ 3 w 4"/>
                    <a:gd name="T11" fmla="*/ 6 h 6"/>
                    <a:gd name="T12" fmla="*/ 1 w 4"/>
                    <a:gd name="T13" fmla="*/ 6 h 6"/>
                    <a:gd name="T14" fmla="*/ 1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1 w 4"/>
                    <a:gd name="T29" fmla="*/ 0 h 6"/>
                    <a:gd name="T30" fmla="*/ 1 w 4"/>
                    <a:gd name="T31" fmla="*/ 1 h 6"/>
                    <a:gd name="T32" fmla="*/ 0 w 4"/>
                    <a:gd name="T33" fmla="*/ 1 h 6"/>
                    <a:gd name="T34" fmla="*/ 0 w 4"/>
                    <a:gd name="T35" fmla="*/ 6 h 6"/>
                    <a:gd name="T36" fmla="*/ 1 w 4"/>
                    <a:gd name="T37" fmla="*/ 6 h 6"/>
                    <a:gd name="T38" fmla="*/ 1 w 4"/>
                    <a:gd name="T39" fmla="*/ 6 h 6"/>
                    <a:gd name="T40" fmla="*/ 3 w 4"/>
                    <a:gd name="T41" fmla="*/ 6 h 6"/>
                    <a:gd name="T42" fmla="*/ 3 w 4"/>
                    <a:gd name="T43" fmla="*/ 6 h 6"/>
                    <a:gd name="T44" fmla="*/ 4 w 4"/>
                    <a:gd name="T45" fmla="*/ 6 h 6"/>
                    <a:gd name="T46" fmla="*/ 4 w 4"/>
                    <a:gd name="T4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2" y="3"/>
                      </a:lnTo>
                      <a:lnTo>
                        <a:pt x="2" y="4"/>
                      </a:lnTo>
                      <a:lnTo>
                        <a:pt x="3" y="4"/>
                      </a:lnTo>
                      <a:lnTo>
                        <a:pt x="3" y="6"/>
                      </a:lnTo>
                      <a:lnTo>
                        <a:pt x="1" y="6"/>
                      </a:lnTo>
                      <a:lnTo>
                        <a:pt x="1" y="1"/>
                      </a:lnTo>
                      <a:lnTo>
                        <a:pt x="3" y="1"/>
                      </a:lnTo>
                      <a:lnTo>
                        <a:pt x="3" y="2"/>
                      </a:lnTo>
                      <a:lnTo>
                        <a:pt x="4" y="2"/>
                      </a:lnTo>
                      <a:lnTo>
                        <a:pt x="4" y="1"/>
                      </a:lnTo>
                      <a:lnTo>
                        <a:pt x="3" y="1"/>
                      </a:lnTo>
                      <a:lnTo>
                        <a:pt x="3" y="0"/>
                      </a:lnTo>
                      <a:lnTo>
                        <a:pt x="1" y="0"/>
                      </a:lnTo>
                      <a:lnTo>
                        <a:pt x="1" y="1"/>
                      </a:lnTo>
                      <a:lnTo>
                        <a:pt x="0" y="1"/>
                      </a:lnTo>
                      <a:lnTo>
                        <a:pt x="0" y="6"/>
                      </a:lnTo>
                      <a:lnTo>
                        <a:pt x="1" y="6"/>
                      </a:lnTo>
                      <a:lnTo>
                        <a:pt x="1" y="6"/>
                      </a:lnTo>
                      <a:lnTo>
                        <a:pt x="3" y="6"/>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4" name="Freeform 904"/>
                <p:cNvSpPr>
                  <a:spLocks/>
                </p:cNvSpPr>
                <p:nvPr/>
              </p:nvSpPr>
              <p:spPr bwMode="auto">
                <a:xfrm>
                  <a:off x="3882057" y="2965705"/>
                  <a:ext cx="29890" cy="37363"/>
                </a:xfrm>
                <a:custGeom>
                  <a:avLst/>
                  <a:gdLst>
                    <a:gd name="T0" fmla="*/ 4 w 4"/>
                    <a:gd name="T1" fmla="*/ 0 h 5"/>
                    <a:gd name="T2" fmla="*/ 4 w 4"/>
                    <a:gd name="T3" fmla="*/ 0 h 5"/>
                    <a:gd name="T4" fmla="*/ 0 w 4"/>
                    <a:gd name="T5" fmla="*/ 0 h 5"/>
                    <a:gd name="T6" fmla="*/ 0 w 4"/>
                    <a:gd name="T7" fmla="*/ 5 h 5"/>
                    <a:gd name="T8" fmla="*/ 1 w 4"/>
                    <a:gd name="T9" fmla="*/ 5 h 5"/>
                    <a:gd name="T10" fmla="*/ 1 w 4"/>
                    <a:gd name="T11" fmla="*/ 3 h 5"/>
                    <a:gd name="T12" fmla="*/ 3 w 4"/>
                    <a:gd name="T13" fmla="*/ 3 h 5"/>
                    <a:gd name="T14" fmla="*/ 3 w 4"/>
                    <a:gd name="T15" fmla="*/ 2 h 5"/>
                    <a:gd name="T16" fmla="*/ 1 w 4"/>
                    <a:gd name="T17" fmla="*/ 2 h 5"/>
                    <a:gd name="T18" fmla="*/ 1 w 4"/>
                    <a:gd name="T19" fmla="*/ 0 h 5"/>
                    <a:gd name="T20" fmla="*/ 4 w 4"/>
                    <a:gd name="T21" fmla="*/ 0 h 5"/>
                    <a:gd name="T22" fmla="*/ 4 w 4"/>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5">
                      <a:moveTo>
                        <a:pt x="4" y="0"/>
                      </a:moveTo>
                      <a:lnTo>
                        <a:pt x="4" y="0"/>
                      </a:lnTo>
                      <a:lnTo>
                        <a:pt x="0" y="0"/>
                      </a:lnTo>
                      <a:lnTo>
                        <a:pt x="0" y="5"/>
                      </a:lnTo>
                      <a:lnTo>
                        <a:pt x="1" y="5"/>
                      </a:lnTo>
                      <a:lnTo>
                        <a:pt x="1" y="3"/>
                      </a:lnTo>
                      <a:lnTo>
                        <a:pt x="3" y="3"/>
                      </a:lnTo>
                      <a:lnTo>
                        <a:pt x="3" y="2"/>
                      </a:lnTo>
                      <a:lnTo>
                        <a:pt x="1" y="2"/>
                      </a:lnTo>
                      <a:lnTo>
                        <a:pt x="1"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5" name="Freeform 905"/>
                <p:cNvSpPr>
                  <a:spLocks noEditPoints="1"/>
                </p:cNvSpPr>
                <p:nvPr/>
              </p:nvSpPr>
              <p:spPr bwMode="auto">
                <a:xfrm>
                  <a:off x="3971727" y="2958233"/>
                  <a:ext cx="29890" cy="44835"/>
                </a:xfrm>
                <a:custGeom>
                  <a:avLst/>
                  <a:gdLst>
                    <a:gd name="T0" fmla="*/ 4 w 4"/>
                    <a:gd name="T1" fmla="*/ 6 h 6"/>
                    <a:gd name="T2" fmla="*/ 4 w 4"/>
                    <a:gd name="T3" fmla="*/ 4 h 6"/>
                    <a:gd name="T4" fmla="*/ 3 w 4"/>
                    <a:gd name="T5" fmla="*/ 4 h 6"/>
                    <a:gd name="T6" fmla="*/ 3 w 4"/>
                    <a:gd name="T7" fmla="*/ 3 h 6"/>
                    <a:gd name="T8" fmla="*/ 0 w 4"/>
                    <a:gd name="T9" fmla="*/ 3 h 6"/>
                    <a:gd name="T10" fmla="*/ 0 w 4"/>
                    <a:gd name="T11" fmla="*/ 2 h 6"/>
                    <a:gd name="T12" fmla="*/ 2 w 4"/>
                    <a:gd name="T13" fmla="*/ 2 h 6"/>
                    <a:gd name="T14" fmla="*/ 2 w 4"/>
                    <a:gd name="T15" fmla="*/ 1 h 6"/>
                    <a:gd name="T16" fmla="*/ 3 w 4"/>
                    <a:gd name="T17" fmla="*/ 1 h 6"/>
                    <a:gd name="T18" fmla="*/ 3 w 4"/>
                    <a:gd name="T19" fmla="*/ 0 h 6"/>
                    <a:gd name="T20" fmla="*/ 2 w 4"/>
                    <a:gd name="T21" fmla="*/ 0 h 6"/>
                    <a:gd name="T22" fmla="*/ 2 w 4"/>
                    <a:gd name="T23" fmla="*/ 1 h 6"/>
                    <a:gd name="T24" fmla="*/ 0 w 4"/>
                    <a:gd name="T25" fmla="*/ 1 h 6"/>
                    <a:gd name="T26" fmla="*/ 0 w 4"/>
                    <a:gd name="T27" fmla="*/ 2 h 6"/>
                    <a:gd name="T28" fmla="*/ 0 w 4"/>
                    <a:gd name="T29" fmla="*/ 2 h 6"/>
                    <a:gd name="T30" fmla="*/ 0 w 4"/>
                    <a:gd name="T31" fmla="*/ 6 h 6"/>
                    <a:gd name="T32" fmla="*/ 0 w 4"/>
                    <a:gd name="T33" fmla="*/ 6 h 6"/>
                    <a:gd name="T34" fmla="*/ 0 w 4"/>
                    <a:gd name="T35" fmla="*/ 6 h 6"/>
                    <a:gd name="T36" fmla="*/ 3 w 4"/>
                    <a:gd name="T37" fmla="*/ 6 h 6"/>
                    <a:gd name="T38" fmla="*/ 3 w 4"/>
                    <a:gd name="T39" fmla="*/ 6 h 6"/>
                    <a:gd name="T40" fmla="*/ 4 w 4"/>
                    <a:gd name="T41" fmla="*/ 6 h 6"/>
                    <a:gd name="T42" fmla="*/ 4 w 4"/>
                    <a:gd name="T43" fmla="*/ 6 h 6"/>
                    <a:gd name="T44" fmla="*/ 3 w 4"/>
                    <a:gd name="T45" fmla="*/ 6 h 6"/>
                    <a:gd name="T46" fmla="*/ 0 w 4"/>
                    <a:gd name="T47" fmla="*/ 6 h 6"/>
                    <a:gd name="T48" fmla="*/ 0 w 4"/>
                    <a:gd name="T49" fmla="*/ 4 h 6"/>
                    <a:gd name="T50" fmla="*/ 3 w 4"/>
                    <a:gd name="T51" fmla="*/ 4 h 6"/>
                    <a:gd name="T52" fmla="*/ 3 w 4"/>
                    <a:gd name="T53" fmla="*/ 6 h 6"/>
                    <a:gd name="T54" fmla="*/ 3 w 4"/>
                    <a:gd name="T5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6"/>
                      </a:moveTo>
                      <a:lnTo>
                        <a:pt x="4" y="4"/>
                      </a:lnTo>
                      <a:lnTo>
                        <a:pt x="3" y="4"/>
                      </a:lnTo>
                      <a:lnTo>
                        <a:pt x="3" y="3"/>
                      </a:lnTo>
                      <a:lnTo>
                        <a:pt x="0" y="3"/>
                      </a:lnTo>
                      <a:lnTo>
                        <a:pt x="0" y="2"/>
                      </a:lnTo>
                      <a:lnTo>
                        <a:pt x="2" y="2"/>
                      </a:lnTo>
                      <a:lnTo>
                        <a:pt x="2" y="1"/>
                      </a:lnTo>
                      <a:lnTo>
                        <a:pt x="3" y="1"/>
                      </a:lnTo>
                      <a:lnTo>
                        <a:pt x="3" y="0"/>
                      </a:lnTo>
                      <a:lnTo>
                        <a:pt x="2" y="0"/>
                      </a:lnTo>
                      <a:lnTo>
                        <a:pt x="2" y="1"/>
                      </a:lnTo>
                      <a:lnTo>
                        <a:pt x="0" y="1"/>
                      </a:lnTo>
                      <a:lnTo>
                        <a:pt x="0" y="2"/>
                      </a:lnTo>
                      <a:lnTo>
                        <a:pt x="0" y="2"/>
                      </a:lnTo>
                      <a:lnTo>
                        <a:pt x="0" y="6"/>
                      </a:lnTo>
                      <a:lnTo>
                        <a:pt x="0" y="6"/>
                      </a:lnTo>
                      <a:lnTo>
                        <a:pt x="0" y="6"/>
                      </a:lnTo>
                      <a:lnTo>
                        <a:pt x="3" y="6"/>
                      </a:lnTo>
                      <a:lnTo>
                        <a:pt x="3" y="6"/>
                      </a:lnTo>
                      <a:lnTo>
                        <a:pt x="4" y="6"/>
                      </a:lnTo>
                      <a:lnTo>
                        <a:pt x="4" y="6"/>
                      </a:lnTo>
                      <a:close/>
                      <a:moveTo>
                        <a:pt x="3" y="6"/>
                      </a:moveTo>
                      <a:lnTo>
                        <a:pt x="0" y="6"/>
                      </a:lnTo>
                      <a:lnTo>
                        <a:pt x="0" y="4"/>
                      </a:lnTo>
                      <a:lnTo>
                        <a:pt x="3" y="4"/>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6" name="Freeform 906"/>
                <p:cNvSpPr>
                  <a:spLocks/>
                </p:cNvSpPr>
                <p:nvPr/>
              </p:nvSpPr>
              <p:spPr bwMode="auto">
                <a:xfrm>
                  <a:off x="4009089" y="2965705"/>
                  <a:ext cx="29890" cy="37363"/>
                </a:xfrm>
                <a:custGeom>
                  <a:avLst/>
                  <a:gdLst>
                    <a:gd name="T0" fmla="*/ 4 w 4"/>
                    <a:gd name="T1" fmla="*/ 5 h 5"/>
                    <a:gd name="T2" fmla="*/ 4 w 4"/>
                    <a:gd name="T3" fmla="*/ 2 h 5"/>
                    <a:gd name="T4" fmla="*/ 3 w 4"/>
                    <a:gd name="T5" fmla="*/ 2 h 5"/>
                    <a:gd name="T6" fmla="*/ 3 w 4"/>
                    <a:gd name="T7" fmla="*/ 1 h 5"/>
                    <a:gd name="T8" fmla="*/ 1 w 4"/>
                    <a:gd name="T9" fmla="*/ 1 h 5"/>
                    <a:gd name="T10" fmla="*/ 1 w 4"/>
                    <a:gd name="T11" fmla="*/ 0 h 5"/>
                    <a:gd name="T12" fmla="*/ 4 w 4"/>
                    <a:gd name="T13" fmla="*/ 0 h 5"/>
                    <a:gd name="T14" fmla="*/ 4 w 4"/>
                    <a:gd name="T15" fmla="*/ 0 h 5"/>
                    <a:gd name="T16" fmla="*/ 0 w 4"/>
                    <a:gd name="T17" fmla="*/ 0 h 5"/>
                    <a:gd name="T18" fmla="*/ 0 w 4"/>
                    <a:gd name="T19" fmla="*/ 2 h 5"/>
                    <a:gd name="T20" fmla="*/ 3 w 4"/>
                    <a:gd name="T21" fmla="*/ 2 h 5"/>
                    <a:gd name="T22" fmla="*/ 3 w 4"/>
                    <a:gd name="T23" fmla="*/ 5 h 5"/>
                    <a:gd name="T24" fmla="*/ 1 w 4"/>
                    <a:gd name="T25" fmla="*/ 5 h 5"/>
                    <a:gd name="T26" fmla="*/ 1 w 4"/>
                    <a:gd name="T27" fmla="*/ 3 h 5"/>
                    <a:gd name="T28" fmla="*/ 0 w 4"/>
                    <a:gd name="T29" fmla="*/ 3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2"/>
                      </a:lnTo>
                      <a:lnTo>
                        <a:pt x="3" y="2"/>
                      </a:lnTo>
                      <a:lnTo>
                        <a:pt x="3" y="1"/>
                      </a:lnTo>
                      <a:lnTo>
                        <a:pt x="1" y="1"/>
                      </a:lnTo>
                      <a:lnTo>
                        <a:pt x="1" y="0"/>
                      </a:lnTo>
                      <a:lnTo>
                        <a:pt x="4" y="0"/>
                      </a:lnTo>
                      <a:lnTo>
                        <a:pt x="4" y="0"/>
                      </a:lnTo>
                      <a:lnTo>
                        <a:pt x="0" y="0"/>
                      </a:lnTo>
                      <a:lnTo>
                        <a:pt x="0" y="2"/>
                      </a:lnTo>
                      <a:lnTo>
                        <a:pt x="3" y="2"/>
                      </a:lnTo>
                      <a:lnTo>
                        <a:pt x="3" y="5"/>
                      </a:lnTo>
                      <a:lnTo>
                        <a:pt x="1" y="5"/>
                      </a:lnTo>
                      <a:lnTo>
                        <a:pt x="1" y="3"/>
                      </a:lnTo>
                      <a:lnTo>
                        <a:pt x="0" y="3"/>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7" name="Freeform 907"/>
                <p:cNvSpPr>
                  <a:spLocks noEditPoints="1"/>
                </p:cNvSpPr>
                <p:nvPr/>
              </p:nvSpPr>
              <p:spPr bwMode="auto">
                <a:xfrm>
                  <a:off x="4046452" y="2958233"/>
                  <a:ext cx="29890" cy="44835"/>
                </a:xfrm>
                <a:custGeom>
                  <a:avLst/>
                  <a:gdLst>
                    <a:gd name="T0" fmla="*/ 4 w 4"/>
                    <a:gd name="T1" fmla="*/ 6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1 w 4"/>
                    <a:gd name="T17" fmla="*/ 0 h 6"/>
                    <a:gd name="T18" fmla="*/ 1 w 4"/>
                    <a:gd name="T19" fmla="*/ 1 h 6"/>
                    <a:gd name="T20" fmla="*/ 0 w 4"/>
                    <a:gd name="T21" fmla="*/ 1 h 6"/>
                    <a:gd name="T22" fmla="*/ 0 w 4"/>
                    <a:gd name="T23" fmla="*/ 3 h 6"/>
                    <a:gd name="T24" fmla="*/ 1 w 4"/>
                    <a:gd name="T25" fmla="*/ 3 h 6"/>
                    <a:gd name="T26" fmla="*/ 1 w 4"/>
                    <a:gd name="T27" fmla="*/ 4 h 6"/>
                    <a:gd name="T28" fmla="*/ 0 w 4"/>
                    <a:gd name="T29" fmla="*/ 4 h 6"/>
                    <a:gd name="T30" fmla="*/ 0 w 4"/>
                    <a:gd name="T31" fmla="*/ 6 h 6"/>
                    <a:gd name="T32" fmla="*/ 1 w 4"/>
                    <a:gd name="T33" fmla="*/ 6 h 6"/>
                    <a:gd name="T34" fmla="*/ 1 w 4"/>
                    <a:gd name="T35" fmla="*/ 6 h 6"/>
                    <a:gd name="T36" fmla="*/ 3 w 4"/>
                    <a:gd name="T37" fmla="*/ 6 h 6"/>
                    <a:gd name="T38" fmla="*/ 3 w 4"/>
                    <a:gd name="T39" fmla="*/ 6 h 6"/>
                    <a:gd name="T40" fmla="*/ 4 w 4"/>
                    <a:gd name="T41" fmla="*/ 6 h 6"/>
                    <a:gd name="T42" fmla="*/ 4 w 4"/>
                    <a:gd name="T43" fmla="*/ 6 h 6"/>
                    <a:gd name="T44" fmla="*/ 3 w 4"/>
                    <a:gd name="T45" fmla="*/ 3 h 6"/>
                    <a:gd name="T46" fmla="*/ 1 w 4"/>
                    <a:gd name="T47" fmla="*/ 3 h 6"/>
                    <a:gd name="T48" fmla="*/ 1 w 4"/>
                    <a:gd name="T49" fmla="*/ 1 h 6"/>
                    <a:gd name="T50" fmla="*/ 3 w 4"/>
                    <a:gd name="T51" fmla="*/ 1 h 6"/>
                    <a:gd name="T52" fmla="*/ 3 w 4"/>
                    <a:gd name="T53" fmla="*/ 3 h 6"/>
                    <a:gd name="T54" fmla="*/ 3 w 4"/>
                    <a:gd name="T55" fmla="*/ 3 h 6"/>
                    <a:gd name="T56" fmla="*/ 3 w 4"/>
                    <a:gd name="T57" fmla="*/ 6 h 6"/>
                    <a:gd name="T58" fmla="*/ 1 w 4"/>
                    <a:gd name="T59" fmla="*/ 6 h 6"/>
                    <a:gd name="T60" fmla="*/ 1 w 4"/>
                    <a:gd name="T61" fmla="*/ 4 h 6"/>
                    <a:gd name="T62" fmla="*/ 3 w 4"/>
                    <a:gd name="T63" fmla="*/ 4 h 6"/>
                    <a:gd name="T64" fmla="*/ 3 w 4"/>
                    <a:gd name="T65" fmla="*/ 6 h 6"/>
                    <a:gd name="T66" fmla="*/ 3 w 4"/>
                    <a:gd name="T6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6"/>
                      </a:moveTo>
                      <a:lnTo>
                        <a:pt x="4" y="4"/>
                      </a:lnTo>
                      <a:lnTo>
                        <a:pt x="3" y="4"/>
                      </a:lnTo>
                      <a:lnTo>
                        <a:pt x="3" y="3"/>
                      </a:lnTo>
                      <a:lnTo>
                        <a:pt x="4" y="3"/>
                      </a:lnTo>
                      <a:lnTo>
                        <a:pt x="4" y="1"/>
                      </a:lnTo>
                      <a:lnTo>
                        <a:pt x="3" y="1"/>
                      </a:lnTo>
                      <a:lnTo>
                        <a:pt x="3" y="0"/>
                      </a:lnTo>
                      <a:lnTo>
                        <a:pt x="1" y="0"/>
                      </a:lnTo>
                      <a:lnTo>
                        <a:pt x="1" y="1"/>
                      </a:lnTo>
                      <a:lnTo>
                        <a:pt x="0" y="1"/>
                      </a:lnTo>
                      <a:lnTo>
                        <a:pt x="0" y="3"/>
                      </a:lnTo>
                      <a:lnTo>
                        <a:pt x="1" y="3"/>
                      </a:lnTo>
                      <a:lnTo>
                        <a:pt x="1" y="4"/>
                      </a:lnTo>
                      <a:lnTo>
                        <a:pt x="0" y="4"/>
                      </a:lnTo>
                      <a:lnTo>
                        <a:pt x="0" y="6"/>
                      </a:lnTo>
                      <a:lnTo>
                        <a:pt x="1" y="6"/>
                      </a:lnTo>
                      <a:lnTo>
                        <a:pt x="1" y="6"/>
                      </a:lnTo>
                      <a:lnTo>
                        <a:pt x="3" y="6"/>
                      </a:lnTo>
                      <a:lnTo>
                        <a:pt x="3" y="6"/>
                      </a:lnTo>
                      <a:lnTo>
                        <a:pt x="4" y="6"/>
                      </a:lnTo>
                      <a:lnTo>
                        <a:pt x="4" y="6"/>
                      </a:lnTo>
                      <a:close/>
                      <a:moveTo>
                        <a:pt x="3" y="3"/>
                      </a:moveTo>
                      <a:lnTo>
                        <a:pt x="1" y="3"/>
                      </a:lnTo>
                      <a:lnTo>
                        <a:pt x="1" y="1"/>
                      </a:lnTo>
                      <a:lnTo>
                        <a:pt x="3" y="1"/>
                      </a:lnTo>
                      <a:lnTo>
                        <a:pt x="3" y="3"/>
                      </a:lnTo>
                      <a:lnTo>
                        <a:pt x="3" y="3"/>
                      </a:lnTo>
                      <a:close/>
                      <a:moveTo>
                        <a:pt x="3" y="6"/>
                      </a:moveTo>
                      <a:lnTo>
                        <a:pt x="1" y="6"/>
                      </a:lnTo>
                      <a:lnTo>
                        <a:pt x="1" y="4"/>
                      </a:lnTo>
                      <a:lnTo>
                        <a:pt x="3" y="4"/>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8" name="Freeform 908"/>
                <p:cNvSpPr>
                  <a:spLocks/>
                </p:cNvSpPr>
                <p:nvPr/>
              </p:nvSpPr>
              <p:spPr bwMode="auto">
                <a:xfrm>
                  <a:off x="4083815" y="3003068"/>
                  <a:ext cx="7473"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79" name="Freeform 909"/>
                <p:cNvSpPr>
                  <a:spLocks noEditPoints="1"/>
                </p:cNvSpPr>
                <p:nvPr/>
              </p:nvSpPr>
              <p:spPr bwMode="auto">
                <a:xfrm>
                  <a:off x="4098760" y="2958233"/>
                  <a:ext cx="29890" cy="44835"/>
                </a:xfrm>
                <a:custGeom>
                  <a:avLst/>
                  <a:gdLst>
                    <a:gd name="T0" fmla="*/ 4 w 4"/>
                    <a:gd name="T1" fmla="*/ 4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3 h 6"/>
                    <a:gd name="T16" fmla="*/ 1 w 4"/>
                    <a:gd name="T17" fmla="*/ 3 h 6"/>
                    <a:gd name="T18" fmla="*/ 1 w 4"/>
                    <a:gd name="T19" fmla="*/ 4 h 6"/>
                    <a:gd name="T20" fmla="*/ 3 w 4"/>
                    <a:gd name="T21" fmla="*/ 4 h 6"/>
                    <a:gd name="T22" fmla="*/ 3 w 4"/>
                    <a:gd name="T23" fmla="*/ 4 h 6"/>
                    <a:gd name="T24" fmla="*/ 2 w 4"/>
                    <a:gd name="T25" fmla="*/ 4 h 6"/>
                    <a:gd name="T26" fmla="*/ 2 w 4"/>
                    <a:gd name="T27" fmla="*/ 6 h 6"/>
                    <a:gd name="T28" fmla="*/ 1 w 4"/>
                    <a:gd name="T29" fmla="*/ 6 h 6"/>
                    <a:gd name="T30" fmla="*/ 1 w 4"/>
                    <a:gd name="T31" fmla="*/ 6 h 6"/>
                    <a:gd name="T32" fmla="*/ 2 w 4"/>
                    <a:gd name="T33" fmla="*/ 6 h 6"/>
                    <a:gd name="T34" fmla="*/ 2 w 4"/>
                    <a:gd name="T35" fmla="*/ 6 h 6"/>
                    <a:gd name="T36" fmla="*/ 3 w 4"/>
                    <a:gd name="T37" fmla="*/ 6 h 6"/>
                    <a:gd name="T38" fmla="*/ 3 w 4"/>
                    <a:gd name="T39" fmla="*/ 4 h 6"/>
                    <a:gd name="T40" fmla="*/ 4 w 4"/>
                    <a:gd name="T41" fmla="*/ 4 h 6"/>
                    <a:gd name="T42" fmla="*/ 4 w 4"/>
                    <a:gd name="T43" fmla="*/ 4 h 6"/>
                    <a:gd name="T44" fmla="*/ 3 w 4"/>
                    <a:gd name="T45" fmla="*/ 3 h 6"/>
                    <a:gd name="T46" fmla="*/ 1 w 4"/>
                    <a:gd name="T47" fmla="*/ 3 h 6"/>
                    <a:gd name="T48" fmla="*/ 1 w 4"/>
                    <a:gd name="T49" fmla="*/ 1 h 6"/>
                    <a:gd name="T50" fmla="*/ 3 w 4"/>
                    <a:gd name="T51" fmla="*/ 1 h 6"/>
                    <a:gd name="T52" fmla="*/ 3 w 4"/>
                    <a:gd name="T53" fmla="*/ 3 h 6"/>
                    <a:gd name="T54" fmla="*/ 3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3" y="1"/>
                      </a:lnTo>
                      <a:lnTo>
                        <a:pt x="3" y="0"/>
                      </a:lnTo>
                      <a:lnTo>
                        <a:pt x="1" y="0"/>
                      </a:lnTo>
                      <a:lnTo>
                        <a:pt x="1" y="1"/>
                      </a:lnTo>
                      <a:lnTo>
                        <a:pt x="0" y="1"/>
                      </a:lnTo>
                      <a:lnTo>
                        <a:pt x="0" y="3"/>
                      </a:lnTo>
                      <a:lnTo>
                        <a:pt x="1" y="3"/>
                      </a:lnTo>
                      <a:lnTo>
                        <a:pt x="1" y="4"/>
                      </a:lnTo>
                      <a:lnTo>
                        <a:pt x="3" y="4"/>
                      </a:lnTo>
                      <a:lnTo>
                        <a:pt x="3" y="4"/>
                      </a:lnTo>
                      <a:lnTo>
                        <a:pt x="2" y="4"/>
                      </a:lnTo>
                      <a:lnTo>
                        <a:pt x="2" y="6"/>
                      </a:lnTo>
                      <a:lnTo>
                        <a:pt x="1" y="6"/>
                      </a:lnTo>
                      <a:lnTo>
                        <a:pt x="1" y="6"/>
                      </a:lnTo>
                      <a:lnTo>
                        <a:pt x="2" y="6"/>
                      </a:lnTo>
                      <a:lnTo>
                        <a:pt x="2" y="6"/>
                      </a:lnTo>
                      <a:lnTo>
                        <a:pt x="3" y="6"/>
                      </a:lnTo>
                      <a:lnTo>
                        <a:pt x="3" y="4"/>
                      </a:lnTo>
                      <a:lnTo>
                        <a:pt x="4" y="4"/>
                      </a:lnTo>
                      <a:lnTo>
                        <a:pt x="4" y="4"/>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0" name="Freeform 910"/>
                <p:cNvSpPr>
                  <a:spLocks noEditPoints="1"/>
                </p:cNvSpPr>
                <p:nvPr/>
              </p:nvSpPr>
              <p:spPr bwMode="auto">
                <a:xfrm>
                  <a:off x="4136122" y="2965705"/>
                  <a:ext cx="37363" cy="37363"/>
                </a:xfrm>
                <a:custGeom>
                  <a:avLst/>
                  <a:gdLst>
                    <a:gd name="T0" fmla="*/ 5 w 5"/>
                    <a:gd name="T1" fmla="*/ 3 h 5"/>
                    <a:gd name="T2" fmla="*/ 5 w 5"/>
                    <a:gd name="T3" fmla="*/ 3 h 5"/>
                    <a:gd name="T4" fmla="*/ 4 w 5"/>
                    <a:gd name="T5" fmla="*/ 3 h 5"/>
                    <a:gd name="T6" fmla="*/ 4 w 5"/>
                    <a:gd name="T7" fmla="*/ 0 h 5"/>
                    <a:gd name="T8" fmla="*/ 3 w 5"/>
                    <a:gd name="T9" fmla="*/ 0 h 5"/>
                    <a:gd name="T10" fmla="*/ 3 w 5"/>
                    <a:gd name="T11" fmla="*/ 0 h 5"/>
                    <a:gd name="T12" fmla="*/ 3 w 5"/>
                    <a:gd name="T13" fmla="*/ 0 h 5"/>
                    <a:gd name="T14" fmla="*/ 3 w 5"/>
                    <a:gd name="T15" fmla="*/ 1 h 5"/>
                    <a:gd name="T16" fmla="*/ 1 w 5"/>
                    <a:gd name="T17" fmla="*/ 1 h 5"/>
                    <a:gd name="T18" fmla="*/ 1 w 5"/>
                    <a:gd name="T19" fmla="*/ 2 h 5"/>
                    <a:gd name="T20" fmla="*/ 1 w 5"/>
                    <a:gd name="T21" fmla="*/ 2 h 5"/>
                    <a:gd name="T22" fmla="*/ 1 w 5"/>
                    <a:gd name="T23" fmla="*/ 3 h 5"/>
                    <a:gd name="T24" fmla="*/ 0 w 5"/>
                    <a:gd name="T25" fmla="*/ 3 h 5"/>
                    <a:gd name="T26" fmla="*/ 0 w 5"/>
                    <a:gd name="T27" fmla="*/ 3 h 5"/>
                    <a:gd name="T28" fmla="*/ 3 w 5"/>
                    <a:gd name="T29" fmla="*/ 3 h 5"/>
                    <a:gd name="T30" fmla="*/ 3 w 5"/>
                    <a:gd name="T31" fmla="*/ 5 h 5"/>
                    <a:gd name="T32" fmla="*/ 4 w 5"/>
                    <a:gd name="T33" fmla="*/ 5 h 5"/>
                    <a:gd name="T34" fmla="*/ 4 w 5"/>
                    <a:gd name="T35" fmla="*/ 3 h 5"/>
                    <a:gd name="T36" fmla="*/ 5 w 5"/>
                    <a:gd name="T37" fmla="*/ 3 h 5"/>
                    <a:gd name="T38" fmla="*/ 5 w 5"/>
                    <a:gd name="T39" fmla="*/ 3 h 5"/>
                    <a:gd name="T40" fmla="*/ 3 w 5"/>
                    <a:gd name="T41" fmla="*/ 3 h 5"/>
                    <a:gd name="T42" fmla="*/ 1 w 5"/>
                    <a:gd name="T43" fmla="*/ 3 h 5"/>
                    <a:gd name="T44" fmla="*/ 1 w 5"/>
                    <a:gd name="T45" fmla="*/ 2 h 5"/>
                    <a:gd name="T46" fmla="*/ 3 w 5"/>
                    <a:gd name="T47" fmla="*/ 2 h 5"/>
                    <a:gd name="T48" fmla="*/ 3 w 5"/>
                    <a:gd name="T49" fmla="*/ 1 h 5"/>
                    <a:gd name="T50" fmla="*/ 3 w 5"/>
                    <a:gd name="T51" fmla="*/ 1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3"/>
                      </a:moveTo>
                      <a:lnTo>
                        <a:pt x="5" y="3"/>
                      </a:lnTo>
                      <a:lnTo>
                        <a:pt x="4" y="3"/>
                      </a:lnTo>
                      <a:lnTo>
                        <a:pt x="4" y="0"/>
                      </a:lnTo>
                      <a:lnTo>
                        <a:pt x="3" y="0"/>
                      </a:lnTo>
                      <a:lnTo>
                        <a:pt x="3" y="0"/>
                      </a:lnTo>
                      <a:lnTo>
                        <a:pt x="3" y="0"/>
                      </a:lnTo>
                      <a:lnTo>
                        <a:pt x="3" y="1"/>
                      </a:lnTo>
                      <a:lnTo>
                        <a:pt x="1" y="1"/>
                      </a:lnTo>
                      <a:lnTo>
                        <a:pt x="1" y="2"/>
                      </a:lnTo>
                      <a:lnTo>
                        <a:pt x="1" y="2"/>
                      </a:lnTo>
                      <a:lnTo>
                        <a:pt x="1" y="3"/>
                      </a:lnTo>
                      <a:lnTo>
                        <a:pt x="0" y="3"/>
                      </a:lnTo>
                      <a:lnTo>
                        <a:pt x="0" y="3"/>
                      </a:lnTo>
                      <a:lnTo>
                        <a:pt x="3" y="3"/>
                      </a:lnTo>
                      <a:lnTo>
                        <a:pt x="3" y="5"/>
                      </a:lnTo>
                      <a:lnTo>
                        <a:pt x="4" y="5"/>
                      </a:lnTo>
                      <a:lnTo>
                        <a:pt x="4" y="3"/>
                      </a:lnTo>
                      <a:lnTo>
                        <a:pt x="5" y="3"/>
                      </a:lnTo>
                      <a:lnTo>
                        <a:pt x="5" y="3"/>
                      </a:lnTo>
                      <a:close/>
                      <a:moveTo>
                        <a:pt x="3" y="3"/>
                      </a:moveTo>
                      <a:lnTo>
                        <a:pt x="1" y="3"/>
                      </a:lnTo>
                      <a:lnTo>
                        <a:pt x="1" y="2"/>
                      </a:lnTo>
                      <a:lnTo>
                        <a:pt x="3" y="2"/>
                      </a:lnTo>
                      <a:lnTo>
                        <a:pt x="3"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1" name="Freeform 911"/>
                <p:cNvSpPr>
                  <a:spLocks noEditPoints="1"/>
                </p:cNvSpPr>
                <p:nvPr/>
              </p:nvSpPr>
              <p:spPr bwMode="auto">
                <a:xfrm>
                  <a:off x="4180957" y="2958233"/>
                  <a:ext cx="29890" cy="44835"/>
                </a:xfrm>
                <a:custGeom>
                  <a:avLst/>
                  <a:gdLst>
                    <a:gd name="T0" fmla="*/ 4 w 4"/>
                    <a:gd name="T1" fmla="*/ 6 h 6"/>
                    <a:gd name="T2" fmla="*/ 4 w 4"/>
                    <a:gd name="T3" fmla="*/ 4 h 6"/>
                    <a:gd name="T4" fmla="*/ 3 w 4"/>
                    <a:gd name="T5" fmla="*/ 4 h 6"/>
                    <a:gd name="T6" fmla="*/ 3 w 4"/>
                    <a:gd name="T7" fmla="*/ 3 h 6"/>
                    <a:gd name="T8" fmla="*/ 1 w 4"/>
                    <a:gd name="T9" fmla="*/ 3 h 6"/>
                    <a:gd name="T10" fmla="*/ 1 w 4"/>
                    <a:gd name="T11" fmla="*/ 2 h 6"/>
                    <a:gd name="T12" fmla="*/ 2 w 4"/>
                    <a:gd name="T13" fmla="*/ 2 h 6"/>
                    <a:gd name="T14" fmla="*/ 2 w 4"/>
                    <a:gd name="T15" fmla="*/ 1 h 6"/>
                    <a:gd name="T16" fmla="*/ 3 w 4"/>
                    <a:gd name="T17" fmla="*/ 1 h 6"/>
                    <a:gd name="T18" fmla="*/ 3 w 4"/>
                    <a:gd name="T19" fmla="*/ 0 h 6"/>
                    <a:gd name="T20" fmla="*/ 2 w 4"/>
                    <a:gd name="T21" fmla="*/ 0 h 6"/>
                    <a:gd name="T22" fmla="*/ 2 w 4"/>
                    <a:gd name="T23" fmla="*/ 1 h 6"/>
                    <a:gd name="T24" fmla="*/ 1 w 4"/>
                    <a:gd name="T25" fmla="*/ 1 h 6"/>
                    <a:gd name="T26" fmla="*/ 1 w 4"/>
                    <a:gd name="T27" fmla="*/ 2 h 6"/>
                    <a:gd name="T28" fmla="*/ 0 w 4"/>
                    <a:gd name="T29" fmla="*/ 2 h 6"/>
                    <a:gd name="T30" fmla="*/ 0 w 4"/>
                    <a:gd name="T31" fmla="*/ 6 h 6"/>
                    <a:gd name="T32" fmla="*/ 1 w 4"/>
                    <a:gd name="T33" fmla="*/ 6 h 6"/>
                    <a:gd name="T34" fmla="*/ 1 w 4"/>
                    <a:gd name="T35" fmla="*/ 6 h 6"/>
                    <a:gd name="T36" fmla="*/ 3 w 4"/>
                    <a:gd name="T37" fmla="*/ 6 h 6"/>
                    <a:gd name="T38" fmla="*/ 3 w 4"/>
                    <a:gd name="T39" fmla="*/ 6 h 6"/>
                    <a:gd name="T40" fmla="*/ 4 w 4"/>
                    <a:gd name="T41" fmla="*/ 6 h 6"/>
                    <a:gd name="T42" fmla="*/ 4 w 4"/>
                    <a:gd name="T43" fmla="*/ 6 h 6"/>
                    <a:gd name="T44" fmla="*/ 3 w 4"/>
                    <a:gd name="T45" fmla="*/ 6 h 6"/>
                    <a:gd name="T46" fmla="*/ 1 w 4"/>
                    <a:gd name="T47" fmla="*/ 6 h 6"/>
                    <a:gd name="T48" fmla="*/ 1 w 4"/>
                    <a:gd name="T49" fmla="*/ 4 h 6"/>
                    <a:gd name="T50" fmla="*/ 3 w 4"/>
                    <a:gd name="T51" fmla="*/ 4 h 6"/>
                    <a:gd name="T52" fmla="*/ 3 w 4"/>
                    <a:gd name="T53" fmla="*/ 6 h 6"/>
                    <a:gd name="T54" fmla="*/ 3 w 4"/>
                    <a:gd name="T55"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6"/>
                      </a:moveTo>
                      <a:lnTo>
                        <a:pt x="4" y="4"/>
                      </a:lnTo>
                      <a:lnTo>
                        <a:pt x="3" y="4"/>
                      </a:lnTo>
                      <a:lnTo>
                        <a:pt x="3" y="3"/>
                      </a:lnTo>
                      <a:lnTo>
                        <a:pt x="1" y="3"/>
                      </a:lnTo>
                      <a:lnTo>
                        <a:pt x="1" y="2"/>
                      </a:lnTo>
                      <a:lnTo>
                        <a:pt x="2" y="2"/>
                      </a:lnTo>
                      <a:lnTo>
                        <a:pt x="2" y="1"/>
                      </a:lnTo>
                      <a:lnTo>
                        <a:pt x="3" y="1"/>
                      </a:lnTo>
                      <a:lnTo>
                        <a:pt x="3" y="0"/>
                      </a:lnTo>
                      <a:lnTo>
                        <a:pt x="2" y="0"/>
                      </a:lnTo>
                      <a:lnTo>
                        <a:pt x="2" y="1"/>
                      </a:lnTo>
                      <a:lnTo>
                        <a:pt x="1" y="1"/>
                      </a:lnTo>
                      <a:lnTo>
                        <a:pt x="1" y="2"/>
                      </a:lnTo>
                      <a:lnTo>
                        <a:pt x="0" y="2"/>
                      </a:lnTo>
                      <a:lnTo>
                        <a:pt x="0" y="6"/>
                      </a:lnTo>
                      <a:lnTo>
                        <a:pt x="1" y="6"/>
                      </a:lnTo>
                      <a:lnTo>
                        <a:pt x="1" y="6"/>
                      </a:lnTo>
                      <a:lnTo>
                        <a:pt x="3" y="6"/>
                      </a:lnTo>
                      <a:lnTo>
                        <a:pt x="3" y="6"/>
                      </a:lnTo>
                      <a:lnTo>
                        <a:pt x="4" y="6"/>
                      </a:lnTo>
                      <a:lnTo>
                        <a:pt x="4" y="6"/>
                      </a:lnTo>
                      <a:close/>
                      <a:moveTo>
                        <a:pt x="3" y="6"/>
                      </a:moveTo>
                      <a:lnTo>
                        <a:pt x="1" y="6"/>
                      </a:lnTo>
                      <a:lnTo>
                        <a:pt x="1" y="4"/>
                      </a:lnTo>
                      <a:lnTo>
                        <a:pt x="3" y="4"/>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2" name="Freeform 912"/>
                <p:cNvSpPr>
                  <a:spLocks/>
                </p:cNvSpPr>
                <p:nvPr/>
              </p:nvSpPr>
              <p:spPr bwMode="auto">
                <a:xfrm>
                  <a:off x="3366453" y="2607024"/>
                  <a:ext cx="22418" cy="37363"/>
                </a:xfrm>
                <a:custGeom>
                  <a:avLst/>
                  <a:gdLst>
                    <a:gd name="T0" fmla="*/ 3 w 3"/>
                    <a:gd name="T1" fmla="*/ 5 h 5"/>
                    <a:gd name="T2" fmla="*/ 3 w 3"/>
                    <a:gd name="T3" fmla="*/ 0 h 5"/>
                    <a:gd name="T4" fmla="*/ 2 w 3"/>
                    <a:gd name="T5" fmla="*/ 0 h 5"/>
                    <a:gd name="T6" fmla="*/ 2 w 3"/>
                    <a:gd name="T7" fmla="*/ 0 h 5"/>
                    <a:gd name="T8" fmla="*/ 1 w 3"/>
                    <a:gd name="T9" fmla="*/ 0 h 5"/>
                    <a:gd name="T10" fmla="*/ 1 w 3"/>
                    <a:gd name="T11" fmla="*/ 1 h 5"/>
                    <a:gd name="T12" fmla="*/ 0 w 3"/>
                    <a:gd name="T13" fmla="*/ 1 h 5"/>
                    <a:gd name="T14" fmla="*/ 0 w 3"/>
                    <a:gd name="T15" fmla="*/ 2 h 5"/>
                    <a:gd name="T16" fmla="*/ 1 w 3"/>
                    <a:gd name="T17" fmla="*/ 2 h 5"/>
                    <a:gd name="T18" fmla="*/ 1 w 3"/>
                    <a:gd name="T19" fmla="*/ 1 h 5"/>
                    <a:gd name="T20" fmla="*/ 2 w 3"/>
                    <a:gd name="T21" fmla="*/ 1 h 5"/>
                    <a:gd name="T22" fmla="*/ 2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2" y="0"/>
                      </a:lnTo>
                      <a:lnTo>
                        <a:pt x="2" y="0"/>
                      </a:lnTo>
                      <a:lnTo>
                        <a:pt x="1" y="0"/>
                      </a:lnTo>
                      <a:lnTo>
                        <a:pt x="1" y="1"/>
                      </a:lnTo>
                      <a:lnTo>
                        <a:pt x="0" y="1"/>
                      </a:lnTo>
                      <a:lnTo>
                        <a:pt x="0" y="2"/>
                      </a:lnTo>
                      <a:lnTo>
                        <a:pt x="1" y="2"/>
                      </a:lnTo>
                      <a:lnTo>
                        <a:pt x="1" y="1"/>
                      </a:lnTo>
                      <a:lnTo>
                        <a:pt x="2" y="1"/>
                      </a:lnTo>
                      <a:lnTo>
                        <a:pt x="2"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3" name="Freeform 913"/>
                <p:cNvSpPr>
                  <a:spLocks/>
                </p:cNvSpPr>
                <p:nvPr/>
              </p:nvSpPr>
              <p:spPr bwMode="auto">
                <a:xfrm>
                  <a:off x="3396343" y="2636914"/>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4" name="Freeform 914"/>
                <p:cNvSpPr>
                  <a:spLocks noEditPoints="1"/>
                </p:cNvSpPr>
                <p:nvPr/>
              </p:nvSpPr>
              <p:spPr bwMode="auto">
                <a:xfrm>
                  <a:off x="3411288" y="2607024"/>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5" name="Freeform 915"/>
                <p:cNvSpPr>
                  <a:spLocks noEditPoints="1"/>
                </p:cNvSpPr>
                <p:nvPr/>
              </p:nvSpPr>
              <p:spPr bwMode="auto">
                <a:xfrm>
                  <a:off x="3448650" y="2607024"/>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6" name="Freeform 916"/>
                <p:cNvSpPr>
                  <a:spLocks noEditPoints="1"/>
                </p:cNvSpPr>
                <p:nvPr/>
              </p:nvSpPr>
              <p:spPr bwMode="auto">
                <a:xfrm>
                  <a:off x="3486013" y="2607024"/>
                  <a:ext cx="29890" cy="37363"/>
                </a:xfrm>
                <a:custGeom>
                  <a:avLst/>
                  <a:gdLst>
                    <a:gd name="T0" fmla="*/ 4 w 4"/>
                    <a:gd name="T1" fmla="*/ 4 h 5"/>
                    <a:gd name="T2" fmla="*/ 4 w 4"/>
                    <a:gd name="T3" fmla="*/ 0 h 5"/>
                    <a:gd name="T4" fmla="*/ 4 w 4"/>
                    <a:gd name="T5" fmla="*/ 0 h 5"/>
                    <a:gd name="T6" fmla="*/ 4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0 h 5"/>
                    <a:gd name="T34" fmla="*/ 4 w 4"/>
                    <a:gd name="T35" fmla="*/ 0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moveTo>
                        <a:pt x="4" y="4"/>
                      </a:moveTo>
                      <a:lnTo>
                        <a:pt x="1" y="4"/>
                      </a:lnTo>
                      <a:lnTo>
                        <a:pt x="1" y="0"/>
                      </a:lnTo>
                      <a:lnTo>
                        <a:pt x="4" y="0"/>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7" name="Freeform 917"/>
                <p:cNvSpPr>
                  <a:spLocks noEditPoints="1"/>
                </p:cNvSpPr>
                <p:nvPr/>
              </p:nvSpPr>
              <p:spPr bwMode="auto">
                <a:xfrm>
                  <a:off x="3149749" y="2607024"/>
                  <a:ext cx="29890" cy="37363"/>
                </a:xfrm>
                <a:custGeom>
                  <a:avLst/>
                  <a:gdLst>
                    <a:gd name="T0" fmla="*/ 4 w 4"/>
                    <a:gd name="T1" fmla="*/ 3 h 5"/>
                    <a:gd name="T2" fmla="*/ 4 w 4"/>
                    <a:gd name="T3" fmla="*/ 1 h 5"/>
                    <a:gd name="T4" fmla="*/ 3 w 4"/>
                    <a:gd name="T5" fmla="*/ 1 h 5"/>
                    <a:gd name="T6" fmla="*/ 3 w 4"/>
                    <a:gd name="T7" fmla="*/ 0 h 5"/>
                    <a:gd name="T8" fmla="*/ 2 w 4"/>
                    <a:gd name="T9" fmla="*/ 0 h 5"/>
                    <a:gd name="T10" fmla="*/ 2 w 4"/>
                    <a:gd name="T11" fmla="*/ 0 h 5"/>
                    <a:gd name="T12" fmla="*/ 0 w 4"/>
                    <a:gd name="T13" fmla="*/ 0 h 5"/>
                    <a:gd name="T14" fmla="*/ 0 w 4"/>
                    <a:gd name="T15" fmla="*/ 5 h 5"/>
                    <a:gd name="T16" fmla="*/ 2 w 4"/>
                    <a:gd name="T17" fmla="*/ 5 h 5"/>
                    <a:gd name="T18" fmla="*/ 2 w 4"/>
                    <a:gd name="T19" fmla="*/ 4 h 5"/>
                    <a:gd name="T20" fmla="*/ 3 w 4"/>
                    <a:gd name="T21" fmla="*/ 4 h 5"/>
                    <a:gd name="T22" fmla="*/ 3 w 4"/>
                    <a:gd name="T23" fmla="*/ 3 h 5"/>
                    <a:gd name="T24" fmla="*/ 4 w 4"/>
                    <a:gd name="T25" fmla="*/ 3 h 5"/>
                    <a:gd name="T26" fmla="*/ 4 w 4"/>
                    <a:gd name="T27" fmla="*/ 3 h 5"/>
                    <a:gd name="T28" fmla="*/ 3 w 4"/>
                    <a:gd name="T29" fmla="*/ 3 h 5"/>
                    <a:gd name="T30" fmla="*/ 2 w 4"/>
                    <a:gd name="T31" fmla="*/ 3 h 5"/>
                    <a:gd name="T32" fmla="*/ 2 w 4"/>
                    <a:gd name="T33" fmla="*/ 4 h 5"/>
                    <a:gd name="T34" fmla="*/ 1 w 4"/>
                    <a:gd name="T35" fmla="*/ 4 h 5"/>
                    <a:gd name="T36" fmla="*/ 1 w 4"/>
                    <a:gd name="T37" fmla="*/ 0 h 5"/>
                    <a:gd name="T38" fmla="*/ 2 w 4"/>
                    <a:gd name="T39" fmla="*/ 0 h 5"/>
                    <a:gd name="T40" fmla="*/ 2 w 4"/>
                    <a:gd name="T41" fmla="*/ 1 h 5"/>
                    <a:gd name="T42" fmla="*/ 3 w 4"/>
                    <a:gd name="T43" fmla="*/ 1 h 5"/>
                    <a:gd name="T44" fmla="*/ 3 w 4"/>
                    <a:gd name="T45" fmla="*/ 3 h 5"/>
                    <a:gd name="T46" fmla="*/ 3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3"/>
                      </a:moveTo>
                      <a:lnTo>
                        <a:pt x="4" y="1"/>
                      </a:lnTo>
                      <a:lnTo>
                        <a:pt x="3" y="1"/>
                      </a:lnTo>
                      <a:lnTo>
                        <a:pt x="3" y="0"/>
                      </a:lnTo>
                      <a:lnTo>
                        <a:pt x="2" y="0"/>
                      </a:lnTo>
                      <a:lnTo>
                        <a:pt x="2" y="0"/>
                      </a:lnTo>
                      <a:lnTo>
                        <a:pt x="0" y="0"/>
                      </a:lnTo>
                      <a:lnTo>
                        <a:pt x="0" y="5"/>
                      </a:lnTo>
                      <a:lnTo>
                        <a:pt x="2" y="5"/>
                      </a:lnTo>
                      <a:lnTo>
                        <a:pt x="2" y="4"/>
                      </a:lnTo>
                      <a:lnTo>
                        <a:pt x="3" y="4"/>
                      </a:lnTo>
                      <a:lnTo>
                        <a:pt x="3" y="3"/>
                      </a:lnTo>
                      <a:lnTo>
                        <a:pt x="4" y="3"/>
                      </a:lnTo>
                      <a:lnTo>
                        <a:pt x="4" y="3"/>
                      </a:lnTo>
                      <a:close/>
                      <a:moveTo>
                        <a:pt x="3" y="3"/>
                      </a:moveTo>
                      <a:lnTo>
                        <a:pt x="2" y="3"/>
                      </a:lnTo>
                      <a:lnTo>
                        <a:pt x="2" y="4"/>
                      </a:lnTo>
                      <a:lnTo>
                        <a:pt x="1" y="4"/>
                      </a:lnTo>
                      <a:lnTo>
                        <a:pt x="1" y="0"/>
                      </a:lnTo>
                      <a:lnTo>
                        <a:pt x="2" y="0"/>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8" name="Freeform 918"/>
                <p:cNvSpPr>
                  <a:spLocks/>
                </p:cNvSpPr>
                <p:nvPr/>
              </p:nvSpPr>
              <p:spPr bwMode="auto">
                <a:xfrm>
                  <a:off x="3187112" y="2607024"/>
                  <a:ext cx="22418" cy="37363"/>
                </a:xfrm>
                <a:custGeom>
                  <a:avLst/>
                  <a:gdLst>
                    <a:gd name="T0" fmla="*/ 3 w 3"/>
                    <a:gd name="T1" fmla="*/ 5 h 5"/>
                    <a:gd name="T2" fmla="*/ 3 w 3"/>
                    <a:gd name="T3" fmla="*/ 4 h 5"/>
                    <a:gd name="T4" fmla="*/ 1 w 3"/>
                    <a:gd name="T5" fmla="*/ 4 h 5"/>
                    <a:gd name="T6" fmla="*/ 1 w 3"/>
                    <a:gd name="T7" fmla="*/ 3 h 5"/>
                    <a:gd name="T8" fmla="*/ 2 w 3"/>
                    <a:gd name="T9" fmla="*/ 3 h 5"/>
                    <a:gd name="T10" fmla="*/ 2 w 3"/>
                    <a:gd name="T11" fmla="*/ 2 h 5"/>
                    <a:gd name="T12" fmla="*/ 1 w 3"/>
                    <a:gd name="T13" fmla="*/ 2 h 5"/>
                    <a:gd name="T14" fmla="*/ 1 w 3"/>
                    <a:gd name="T15" fmla="*/ 0 h 5"/>
                    <a:gd name="T16" fmla="*/ 3 w 3"/>
                    <a:gd name="T17" fmla="*/ 0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2" y="3"/>
                      </a:lnTo>
                      <a:lnTo>
                        <a:pt x="2" y="2"/>
                      </a:lnTo>
                      <a:lnTo>
                        <a:pt x="1" y="2"/>
                      </a:lnTo>
                      <a:lnTo>
                        <a:pt x="1" y="0"/>
                      </a:lnTo>
                      <a:lnTo>
                        <a:pt x="3" y="0"/>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89" name="Freeform 919"/>
                <p:cNvSpPr>
                  <a:spLocks/>
                </p:cNvSpPr>
                <p:nvPr/>
              </p:nvSpPr>
              <p:spPr bwMode="auto">
                <a:xfrm>
                  <a:off x="3217002" y="2607024"/>
                  <a:ext cx="29890" cy="37363"/>
                </a:xfrm>
                <a:custGeom>
                  <a:avLst/>
                  <a:gdLst>
                    <a:gd name="T0" fmla="*/ 4 w 4"/>
                    <a:gd name="T1" fmla="*/ 4 h 5"/>
                    <a:gd name="T2" fmla="*/ 4 w 4"/>
                    <a:gd name="T3" fmla="*/ 2 h 5"/>
                    <a:gd name="T4" fmla="*/ 3 w 4"/>
                    <a:gd name="T5" fmla="*/ 2 h 5"/>
                    <a:gd name="T6" fmla="*/ 3 w 4"/>
                    <a:gd name="T7" fmla="*/ 3 h 5"/>
                    <a:gd name="T8" fmla="*/ 4 w 4"/>
                    <a:gd name="T9" fmla="*/ 3 h 5"/>
                    <a:gd name="T10" fmla="*/ 4 w 4"/>
                    <a:gd name="T11" fmla="*/ 4 h 5"/>
                    <a:gd name="T12" fmla="*/ 1 w 4"/>
                    <a:gd name="T13" fmla="*/ 4 h 5"/>
                    <a:gd name="T14" fmla="*/ 1 w 4"/>
                    <a:gd name="T15" fmla="*/ 0 h 5"/>
                    <a:gd name="T16" fmla="*/ 4 w 4"/>
                    <a:gd name="T17" fmla="*/ 0 h 5"/>
                    <a:gd name="T18" fmla="*/ 4 w 4"/>
                    <a:gd name="T19" fmla="*/ 1 h 5"/>
                    <a:gd name="T20" fmla="*/ 4 w 4"/>
                    <a:gd name="T21" fmla="*/ 1 h 5"/>
                    <a:gd name="T22" fmla="*/ 4 w 4"/>
                    <a:gd name="T23" fmla="*/ 0 h 5"/>
                    <a:gd name="T24" fmla="*/ 4 w 4"/>
                    <a:gd name="T25" fmla="*/ 0 h 5"/>
                    <a:gd name="T26" fmla="*/ 4 w 4"/>
                    <a:gd name="T27" fmla="*/ 0 h 5"/>
                    <a:gd name="T28" fmla="*/ 1 w 4"/>
                    <a:gd name="T29" fmla="*/ 0 h 5"/>
                    <a:gd name="T30" fmla="*/ 1 w 4"/>
                    <a:gd name="T31" fmla="*/ 0 h 5"/>
                    <a:gd name="T32" fmla="*/ 0 w 4"/>
                    <a:gd name="T33" fmla="*/ 0 h 5"/>
                    <a:gd name="T34" fmla="*/ 0 w 4"/>
                    <a:gd name="T35" fmla="*/ 4 h 5"/>
                    <a:gd name="T36" fmla="*/ 1 w 4"/>
                    <a:gd name="T37" fmla="*/ 4 h 5"/>
                    <a:gd name="T38" fmla="*/ 1 w 4"/>
                    <a:gd name="T39" fmla="*/ 5 h 5"/>
                    <a:gd name="T40" fmla="*/ 4 w 4"/>
                    <a:gd name="T41" fmla="*/ 5 h 5"/>
                    <a:gd name="T42" fmla="*/ 4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3" y="2"/>
                      </a:lnTo>
                      <a:lnTo>
                        <a:pt x="3" y="3"/>
                      </a:lnTo>
                      <a:lnTo>
                        <a:pt x="4" y="3"/>
                      </a:lnTo>
                      <a:lnTo>
                        <a:pt x="4" y="4"/>
                      </a:lnTo>
                      <a:lnTo>
                        <a:pt x="1" y="4"/>
                      </a:lnTo>
                      <a:lnTo>
                        <a:pt x="1" y="0"/>
                      </a:lnTo>
                      <a:lnTo>
                        <a:pt x="4" y="0"/>
                      </a:lnTo>
                      <a:lnTo>
                        <a:pt x="4" y="1"/>
                      </a:lnTo>
                      <a:lnTo>
                        <a:pt x="4" y="1"/>
                      </a:lnTo>
                      <a:lnTo>
                        <a:pt x="4" y="0"/>
                      </a:lnTo>
                      <a:lnTo>
                        <a:pt x="4" y="0"/>
                      </a:lnTo>
                      <a:lnTo>
                        <a:pt x="4" y="0"/>
                      </a:lnTo>
                      <a:lnTo>
                        <a:pt x="1" y="0"/>
                      </a:lnTo>
                      <a:lnTo>
                        <a:pt x="1" y="0"/>
                      </a:lnTo>
                      <a:lnTo>
                        <a:pt x="0" y="0"/>
                      </a:lnTo>
                      <a:lnTo>
                        <a:pt x="0" y="4"/>
                      </a:lnTo>
                      <a:lnTo>
                        <a:pt x="1" y="4"/>
                      </a:lnTo>
                      <a:lnTo>
                        <a:pt x="1" y="5"/>
                      </a:lnTo>
                      <a:lnTo>
                        <a:pt x="4" y="5"/>
                      </a:lnTo>
                      <a:lnTo>
                        <a:pt x="4"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0" name="Freeform 920"/>
                <p:cNvSpPr>
                  <a:spLocks/>
                </p:cNvSpPr>
                <p:nvPr/>
              </p:nvSpPr>
              <p:spPr bwMode="auto">
                <a:xfrm>
                  <a:off x="3284255" y="2607024"/>
                  <a:ext cx="22418" cy="37363"/>
                </a:xfrm>
                <a:custGeom>
                  <a:avLst/>
                  <a:gdLst>
                    <a:gd name="T0" fmla="*/ 3 w 3"/>
                    <a:gd name="T1" fmla="*/ 0 h 5"/>
                    <a:gd name="T2" fmla="*/ 3 w 3"/>
                    <a:gd name="T3" fmla="*/ 0 h 5"/>
                    <a:gd name="T4" fmla="*/ 0 w 3"/>
                    <a:gd name="T5" fmla="*/ 0 h 5"/>
                    <a:gd name="T6" fmla="*/ 0 w 3"/>
                    <a:gd name="T7" fmla="*/ 5 h 5"/>
                    <a:gd name="T8" fmla="*/ 1 w 3"/>
                    <a:gd name="T9" fmla="*/ 5 h 5"/>
                    <a:gd name="T10" fmla="*/ 1 w 3"/>
                    <a:gd name="T11" fmla="*/ 3 h 5"/>
                    <a:gd name="T12" fmla="*/ 3 w 3"/>
                    <a:gd name="T13" fmla="*/ 3 h 5"/>
                    <a:gd name="T14" fmla="*/ 3 w 3"/>
                    <a:gd name="T15" fmla="*/ 2 h 5"/>
                    <a:gd name="T16" fmla="*/ 1 w 3"/>
                    <a:gd name="T17" fmla="*/ 2 h 5"/>
                    <a:gd name="T18" fmla="*/ 1 w 3"/>
                    <a:gd name="T19" fmla="*/ 0 h 5"/>
                    <a:gd name="T20" fmla="*/ 3 w 3"/>
                    <a:gd name="T21" fmla="*/ 0 h 5"/>
                    <a:gd name="T22" fmla="*/ 3 w 3"/>
                    <a:gd name="T23"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5">
                      <a:moveTo>
                        <a:pt x="3" y="0"/>
                      </a:moveTo>
                      <a:lnTo>
                        <a:pt x="3" y="0"/>
                      </a:lnTo>
                      <a:lnTo>
                        <a:pt x="0" y="0"/>
                      </a:lnTo>
                      <a:lnTo>
                        <a:pt x="0" y="5"/>
                      </a:lnTo>
                      <a:lnTo>
                        <a:pt x="1" y="5"/>
                      </a:lnTo>
                      <a:lnTo>
                        <a:pt x="1" y="3"/>
                      </a:lnTo>
                      <a:lnTo>
                        <a:pt x="3" y="3"/>
                      </a:lnTo>
                      <a:lnTo>
                        <a:pt x="3" y="2"/>
                      </a:lnTo>
                      <a:lnTo>
                        <a:pt x="1" y="2"/>
                      </a:lnTo>
                      <a:lnTo>
                        <a:pt x="1" y="0"/>
                      </a:lnTo>
                      <a:lnTo>
                        <a:pt x="3" y="0"/>
                      </a:lnTo>
                      <a:lnTo>
                        <a:pt x="3"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1" name="Freeform 921"/>
                <p:cNvSpPr>
                  <a:spLocks/>
                </p:cNvSpPr>
                <p:nvPr/>
              </p:nvSpPr>
              <p:spPr bwMode="auto">
                <a:xfrm>
                  <a:off x="3366453" y="2749002"/>
                  <a:ext cx="22418" cy="44835"/>
                </a:xfrm>
                <a:custGeom>
                  <a:avLst/>
                  <a:gdLst>
                    <a:gd name="T0" fmla="*/ 3 w 3"/>
                    <a:gd name="T1" fmla="*/ 6 h 6"/>
                    <a:gd name="T2" fmla="*/ 3 w 3"/>
                    <a:gd name="T3" fmla="*/ 0 h 6"/>
                    <a:gd name="T4" fmla="*/ 2 w 3"/>
                    <a:gd name="T5" fmla="*/ 0 h 6"/>
                    <a:gd name="T6" fmla="*/ 2 w 3"/>
                    <a:gd name="T7" fmla="*/ 1 h 6"/>
                    <a:gd name="T8" fmla="*/ 1 w 3"/>
                    <a:gd name="T9" fmla="*/ 1 h 6"/>
                    <a:gd name="T10" fmla="*/ 1 w 3"/>
                    <a:gd name="T11" fmla="*/ 2 h 6"/>
                    <a:gd name="T12" fmla="*/ 0 w 3"/>
                    <a:gd name="T13" fmla="*/ 2 h 6"/>
                    <a:gd name="T14" fmla="*/ 0 w 3"/>
                    <a:gd name="T15" fmla="*/ 2 h 6"/>
                    <a:gd name="T16" fmla="*/ 1 w 3"/>
                    <a:gd name="T17" fmla="*/ 2 h 6"/>
                    <a:gd name="T18" fmla="*/ 1 w 3"/>
                    <a:gd name="T19" fmla="*/ 2 h 6"/>
                    <a:gd name="T20" fmla="*/ 2 w 3"/>
                    <a:gd name="T21" fmla="*/ 2 h 6"/>
                    <a:gd name="T22" fmla="*/ 2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2" y="0"/>
                      </a:lnTo>
                      <a:lnTo>
                        <a:pt x="2" y="1"/>
                      </a:lnTo>
                      <a:lnTo>
                        <a:pt x="1" y="1"/>
                      </a:lnTo>
                      <a:lnTo>
                        <a:pt x="1" y="2"/>
                      </a:lnTo>
                      <a:lnTo>
                        <a:pt x="0" y="2"/>
                      </a:lnTo>
                      <a:lnTo>
                        <a:pt x="0" y="2"/>
                      </a:lnTo>
                      <a:lnTo>
                        <a:pt x="1" y="2"/>
                      </a:lnTo>
                      <a:lnTo>
                        <a:pt x="1" y="2"/>
                      </a:lnTo>
                      <a:lnTo>
                        <a:pt x="2" y="2"/>
                      </a:lnTo>
                      <a:lnTo>
                        <a:pt x="2"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2" name="Freeform 922"/>
                <p:cNvSpPr>
                  <a:spLocks/>
                </p:cNvSpPr>
                <p:nvPr/>
              </p:nvSpPr>
              <p:spPr bwMode="auto">
                <a:xfrm>
                  <a:off x="3396343" y="2786365"/>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3" name="Freeform 923"/>
                <p:cNvSpPr>
                  <a:spLocks noEditPoints="1"/>
                </p:cNvSpPr>
                <p:nvPr/>
              </p:nvSpPr>
              <p:spPr bwMode="auto">
                <a:xfrm>
                  <a:off x="3411288" y="2749002"/>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4" name="Freeform 924"/>
                <p:cNvSpPr>
                  <a:spLocks noEditPoints="1"/>
                </p:cNvSpPr>
                <p:nvPr/>
              </p:nvSpPr>
              <p:spPr bwMode="auto">
                <a:xfrm>
                  <a:off x="3448650" y="2749002"/>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5" name="Freeform 925"/>
                <p:cNvSpPr>
                  <a:spLocks noEditPoints="1"/>
                </p:cNvSpPr>
                <p:nvPr/>
              </p:nvSpPr>
              <p:spPr bwMode="auto">
                <a:xfrm>
                  <a:off x="3486013" y="2749002"/>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6" name="Freeform 926"/>
                <p:cNvSpPr>
                  <a:spLocks noEditPoints="1"/>
                </p:cNvSpPr>
                <p:nvPr/>
              </p:nvSpPr>
              <p:spPr bwMode="auto">
                <a:xfrm>
                  <a:off x="3149749" y="2749002"/>
                  <a:ext cx="29890" cy="44835"/>
                </a:xfrm>
                <a:custGeom>
                  <a:avLst/>
                  <a:gdLst>
                    <a:gd name="T0" fmla="*/ 4 w 4"/>
                    <a:gd name="T1" fmla="*/ 4 h 6"/>
                    <a:gd name="T2" fmla="*/ 4 w 4"/>
                    <a:gd name="T3" fmla="*/ 2 h 6"/>
                    <a:gd name="T4" fmla="*/ 3 w 4"/>
                    <a:gd name="T5" fmla="*/ 2 h 6"/>
                    <a:gd name="T6" fmla="*/ 3 w 4"/>
                    <a:gd name="T7" fmla="*/ 1 h 6"/>
                    <a:gd name="T8" fmla="*/ 2 w 4"/>
                    <a:gd name="T9" fmla="*/ 1 h 6"/>
                    <a:gd name="T10" fmla="*/ 2 w 4"/>
                    <a:gd name="T11" fmla="*/ 0 h 6"/>
                    <a:gd name="T12" fmla="*/ 0 w 4"/>
                    <a:gd name="T13" fmla="*/ 0 h 6"/>
                    <a:gd name="T14" fmla="*/ 0 w 4"/>
                    <a:gd name="T15" fmla="*/ 6 h 6"/>
                    <a:gd name="T16" fmla="*/ 2 w 4"/>
                    <a:gd name="T17" fmla="*/ 6 h 6"/>
                    <a:gd name="T18" fmla="*/ 2 w 4"/>
                    <a:gd name="T19" fmla="*/ 5 h 6"/>
                    <a:gd name="T20" fmla="*/ 3 w 4"/>
                    <a:gd name="T21" fmla="*/ 5 h 6"/>
                    <a:gd name="T22" fmla="*/ 3 w 4"/>
                    <a:gd name="T23" fmla="*/ 4 h 6"/>
                    <a:gd name="T24" fmla="*/ 4 w 4"/>
                    <a:gd name="T25" fmla="*/ 4 h 6"/>
                    <a:gd name="T26" fmla="*/ 4 w 4"/>
                    <a:gd name="T27" fmla="*/ 4 h 6"/>
                    <a:gd name="T28" fmla="*/ 3 w 4"/>
                    <a:gd name="T29" fmla="*/ 4 h 6"/>
                    <a:gd name="T30" fmla="*/ 2 w 4"/>
                    <a:gd name="T31" fmla="*/ 4 h 6"/>
                    <a:gd name="T32" fmla="*/ 2 w 4"/>
                    <a:gd name="T33" fmla="*/ 5 h 6"/>
                    <a:gd name="T34" fmla="*/ 1 w 4"/>
                    <a:gd name="T35" fmla="*/ 5 h 6"/>
                    <a:gd name="T36" fmla="*/ 1 w 4"/>
                    <a:gd name="T37" fmla="*/ 1 h 6"/>
                    <a:gd name="T38" fmla="*/ 2 w 4"/>
                    <a:gd name="T39" fmla="*/ 1 h 6"/>
                    <a:gd name="T40" fmla="*/ 2 w 4"/>
                    <a:gd name="T41" fmla="*/ 2 h 6"/>
                    <a:gd name="T42" fmla="*/ 3 w 4"/>
                    <a:gd name="T43" fmla="*/ 2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3" y="2"/>
                      </a:lnTo>
                      <a:lnTo>
                        <a:pt x="3" y="1"/>
                      </a:lnTo>
                      <a:lnTo>
                        <a:pt x="2" y="1"/>
                      </a:lnTo>
                      <a:lnTo>
                        <a:pt x="2" y="0"/>
                      </a:lnTo>
                      <a:lnTo>
                        <a:pt x="0" y="0"/>
                      </a:lnTo>
                      <a:lnTo>
                        <a:pt x="0" y="6"/>
                      </a:lnTo>
                      <a:lnTo>
                        <a:pt x="2" y="6"/>
                      </a:lnTo>
                      <a:lnTo>
                        <a:pt x="2" y="5"/>
                      </a:lnTo>
                      <a:lnTo>
                        <a:pt x="3" y="5"/>
                      </a:lnTo>
                      <a:lnTo>
                        <a:pt x="3" y="4"/>
                      </a:lnTo>
                      <a:lnTo>
                        <a:pt x="4" y="4"/>
                      </a:lnTo>
                      <a:lnTo>
                        <a:pt x="4" y="4"/>
                      </a:lnTo>
                      <a:close/>
                      <a:moveTo>
                        <a:pt x="3" y="4"/>
                      </a:moveTo>
                      <a:lnTo>
                        <a:pt x="2" y="4"/>
                      </a:lnTo>
                      <a:lnTo>
                        <a:pt x="2" y="5"/>
                      </a:lnTo>
                      <a:lnTo>
                        <a:pt x="1" y="5"/>
                      </a:lnTo>
                      <a:lnTo>
                        <a:pt x="1" y="1"/>
                      </a:lnTo>
                      <a:lnTo>
                        <a:pt x="2" y="1"/>
                      </a:lnTo>
                      <a:lnTo>
                        <a:pt x="2" y="2"/>
                      </a:lnTo>
                      <a:lnTo>
                        <a:pt x="3" y="2"/>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7" name="Freeform 927"/>
                <p:cNvSpPr>
                  <a:spLocks/>
                </p:cNvSpPr>
                <p:nvPr/>
              </p:nvSpPr>
              <p:spPr bwMode="auto">
                <a:xfrm>
                  <a:off x="3187112" y="2749002"/>
                  <a:ext cx="22418" cy="44835"/>
                </a:xfrm>
                <a:custGeom>
                  <a:avLst/>
                  <a:gdLst>
                    <a:gd name="T0" fmla="*/ 3 w 3"/>
                    <a:gd name="T1" fmla="*/ 6 h 6"/>
                    <a:gd name="T2" fmla="*/ 3 w 3"/>
                    <a:gd name="T3" fmla="*/ 5 h 6"/>
                    <a:gd name="T4" fmla="*/ 1 w 3"/>
                    <a:gd name="T5" fmla="*/ 5 h 6"/>
                    <a:gd name="T6" fmla="*/ 1 w 3"/>
                    <a:gd name="T7" fmla="*/ 3 h 6"/>
                    <a:gd name="T8" fmla="*/ 2 w 3"/>
                    <a:gd name="T9" fmla="*/ 3 h 6"/>
                    <a:gd name="T10" fmla="*/ 2 w 3"/>
                    <a:gd name="T11" fmla="*/ 2 h 6"/>
                    <a:gd name="T12" fmla="*/ 1 w 3"/>
                    <a:gd name="T13" fmla="*/ 2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2" y="3"/>
                      </a:lnTo>
                      <a:lnTo>
                        <a:pt x="2" y="2"/>
                      </a:lnTo>
                      <a:lnTo>
                        <a:pt x="1" y="2"/>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8" name="Freeform 928"/>
                <p:cNvSpPr>
                  <a:spLocks/>
                </p:cNvSpPr>
                <p:nvPr/>
              </p:nvSpPr>
              <p:spPr bwMode="auto">
                <a:xfrm>
                  <a:off x="3217002" y="2749002"/>
                  <a:ext cx="29890" cy="44835"/>
                </a:xfrm>
                <a:custGeom>
                  <a:avLst/>
                  <a:gdLst>
                    <a:gd name="T0" fmla="*/ 4 w 4"/>
                    <a:gd name="T1" fmla="*/ 5 h 6"/>
                    <a:gd name="T2" fmla="*/ 4 w 4"/>
                    <a:gd name="T3" fmla="*/ 2 h 6"/>
                    <a:gd name="T4" fmla="*/ 3 w 4"/>
                    <a:gd name="T5" fmla="*/ 2 h 6"/>
                    <a:gd name="T6" fmla="*/ 3 w 4"/>
                    <a:gd name="T7" fmla="*/ 3 h 6"/>
                    <a:gd name="T8" fmla="*/ 4 w 4"/>
                    <a:gd name="T9" fmla="*/ 3 h 6"/>
                    <a:gd name="T10" fmla="*/ 4 w 4"/>
                    <a:gd name="T11" fmla="*/ 5 h 6"/>
                    <a:gd name="T12" fmla="*/ 1 w 4"/>
                    <a:gd name="T13" fmla="*/ 5 h 6"/>
                    <a:gd name="T14" fmla="*/ 1 w 4"/>
                    <a:gd name="T15" fmla="*/ 1 h 6"/>
                    <a:gd name="T16" fmla="*/ 4 w 4"/>
                    <a:gd name="T17" fmla="*/ 1 h 6"/>
                    <a:gd name="T18" fmla="*/ 4 w 4"/>
                    <a:gd name="T19" fmla="*/ 2 h 6"/>
                    <a:gd name="T20" fmla="*/ 4 w 4"/>
                    <a:gd name="T21" fmla="*/ 2 h 6"/>
                    <a:gd name="T22" fmla="*/ 4 w 4"/>
                    <a:gd name="T23" fmla="*/ 1 h 6"/>
                    <a:gd name="T24" fmla="*/ 4 w 4"/>
                    <a:gd name="T25" fmla="*/ 1 h 6"/>
                    <a:gd name="T26" fmla="*/ 4 w 4"/>
                    <a:gd name="T27" fmla="*/ 0 h 6"/>
                    <a:gd name="T28" fmla="*/ 1 w 4"/>
                    <a:gd name="T29" fmla="*/ 0 h 6"/>
                    <a:gd name="T30" fmla="*/ 1 w 4"/>
                    <a:gd name="T31" fmla="*/ 1 h 6"/>
                    <a:gd name="T32" fmla="*/ 0 w 4"/>
                    <a:gd name="T33" fmla="*/ 1 h 6"/>
                    <a:gd name="T34" fmla="*/ 0 w 4"/>
                    <a:gd name="T35" fmla="*/ 5 h 6"/>
                    <a:gd name="T36" fmla="*/ 1 w 4"/>
                    <a:gd name="T37" fmla="*/ 5 h 6"/>
                    <a:gd name="T38" fmla="*/ 1 w 4"/>
                    <a:gd name="T39" fmla="*/ 6 h 6"/>
                    <a:gd name="T40" fmla="*/ 4 w 4"/>
                    <a:gd name="T41" fmla="*/ 6 h 6"/>
                    <a:gd name="T42" fmla="*/ 4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2"/>
                      </a:lnTo>
                      <a:lnTo>
                        <a:pt x="3" y="2"/>
                      </a:lnTo>
                      <a:lnTo>
                        <a:pt x="3" y="3"/>
                      </a:lnTo>
                      <a:lnTo>
                        <a:pt x="4" y="3"/>
                      </a:lnTo>
                      <a:lnTo>
                        <a:pt x="4" y="5"/>
                      </a:lnTo>
                      <a:lnTo>
                        <a:pt x="1" y="5"/>
                      </a:lnTo>
                      <a:lnTo>
                        <a:pt x="1" y="1"/>
                      </a:lnTo>
                      <a:lnTo>
                        <a:pt x="4" y="1"/>
                      </a:lnTo>
                      <a:lnTo>
                        <a:pt x="4" y="2"/>
                      </a:lnTo>
                      <a:lnTo>
                        <a:pt x="4" y="2"/>
                      </a:ln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299" name="Freeform 929"/>
                <p:cNvSpPr>
                  <a:spLocks/>
                </p:cNvSpPr>
                <p:nvPr/>
              </p:nvSpPr>
              <p:spPr bwMode="auto">
                <a:xfrm>
                  <a:off x="3284255" y="2749002"/>
                  <a:ext cx="22418" cy="44835"/>
                </a:xfrm>
                <a:custGeom>
                  <a:avLst/>
                  <a:gdLst>
                    <a:gd name="T0" fmla="*/ 3 w 3"/>
                    <a:gd name="T1" fmla="*/ 1 h 6"/>
                    <a:gd name="T2" fmla="*/ 3 w 3"/>
                    <a:gd name="T3" fmla="*/ 0 h 6"/>
                    <a:gd name="T4" fmla="*/ 0 w 3"/>
                    <a:gd name="T5" fmla="*/ 0 h 6"/>
                    <a:gd name="T6" fmla="*/ 0 w 3"/>
                    <a:gd name="T7" fmla="*/ 6 h 6"/>
                    <a:gd name="T8" fmla="*/ 1 w 3"/>
                    <a:gd name="T9" fmla="*/ 6 h 6"/>
                    <a:gd name="T10" fmla="*/ 1 w 3"/>
                    <a:gd name="T11" fmla="*/ 3 h 6"/>
                    <a:gd name="T12" fmla="*/ 3 w 3"/>
                    <a:gd name="T13" fmla="*/ 3 h 6"/>
                    <a:gd name="T14" fmla="*/ 3 w 3"/>
                    <a:gd name="T15" fmla="*/ 2 h 6"/>
                    <a:gd name="T16" fmla="*/ 1 w 3"/>
                    <a:gd name="T17" fmla="*/ 2 h 6"/>
                    <a:gd name="T18" fmla="*/ 1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1" y="6"/>
                      </a:lnTo>
                      <a:lnTo>
                        <a:pt x="1" y="3"/>
                      </a:lnTo>
                      <a:lnTo>
                        <a:pt x="3" y="3"/>
                      </a:lnTo>
                      <a:lnTo>
                        <a:pt x="3" y="2"/>
                      </a:lnTo>
                      <a:lnTo>
                        <a:pt x="1" y="2"/>
                      </a:lnTo>
                      <a:lnTo>
                        <a:pt x="1"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0" name="Freeform 930"/>
                <p:cNvSpPr>
                  <a:spLocks/>
                </p:cNvSpPr>
                <p:nvPr/>
              </p:nvSpPr>
              <p:spPr bwMode="auto">
                <a:xfrm>
                  <a:off x="4068870" y="2607024"/>
                  <a:ext cx="14945" cy="37363"/>
                </a:xfrm>
                <a:custGeom>
                  <a:avLst/>
                  <a:gdLst>
                    <a:gd name="T0" fmla="*/ 2 w 2"/>
                    <a:gd name="T1" fmla="*/ 5 h 5"/>
                    <a:gd name="T2" fmla="*/ 2 w 2"/>
                    <a:gd name="T3" fmla="*/ 0 h 5"/>
                    <a:gd name="T4" fmla="*/ 2 w 2"/>
                    <a:gd name="T5" fmla="*/ 0 h 5"/>
                    <a:gd name="T6" fmla="*/ 2 w 2"/>
                    <a:gd name="T7" fmla="*/ 0 h 5"/>
                    <a:gd name="T8" fmla="*/ 1 w 2"/>
                    <a:gd name="T9" fmla="*/ 0 h 5"/>
                    <a:gd name="T10" fmla="*/ 1 w 2"/>
                    <a:gd name="T11" fmla="*/ 1 h 5"/>
                    <a:gd name="T12" fmla="*/ 0 w 2"/>
                    <a:gd name="T13" fmla="*/ 1 h 5"/>
                    <a:gd name="T14" fmla="*/ 0 w 2"/>
                    <a:gd name="T15" fmla="*/ 2 h 5"/>
                    <a:gd name="T16" fmla="*/ 1 w 2"/>
                    <a:gd name="T17" fmla="*/ 2 h 5"/>
                    <a:gd name="T18" fmla="*/ 1 w 2"/>
                    <a:gd name="T19" fmla="*/ 1 h 5"/>
                    <a:gd name="T20" fmla="*/ 2 w 2"/>
                    <a:gd name="T21" fmla="*/ 1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0"/>
                      </a:lnTo>
                      <a:lnTo>
                        <a:pt x="1" y="0"/>
                      </a:lnTo>
                      <a:lnTo>
                        <a:pt x="1" y="1"/>
                      </a:lnTo>
                      <a:lnTo>
                        <a:pt x="0" y="1"/>
                      </a:lnTo>
                      <a:lnTo>
                        <a:pt x="0" y="2"/>
                      </a:lnTo>
                      <a:lnTo>
                        <a:pt x="1" y="2"/>
                      </a:lnTo>
                      <a:lnTo>
                        <a:pt x="1" y="1"/>
                      </a:lnTo>
                      <a:lnTo>
                        <a:pt x="2" y="1"/>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1" name="Freeform 931"/>
                <p:cNvSpPr>
                  <a:spLocks/>
                </p:cNvSpPr>
                <p:nvPr/>
              </p:nvSpPr>
              <p:spPr bwMode="auto">
                <a:xfrm>
                  <a:off x="4098760" y="2636914"/>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2" name="Freeform 932"/>
                <p:cNvSpPr>
                  <a:spLocks noEditPoints="1"/>
                </p:cNvSpPr>
                <p:nvPr/>
              </p:nvSpPr>
              <p:spPr bwMode="auto">
                <a:xfrm>
                  <a:off x="4113705" y="2607024"/>
                  <a:ext cx="29890" cy="37363"/>
                </a:xfrm>
                <a:custGeom>
                  <a:avLst/>
                  <a:gdLst>
                    <a:gd name="T0" fmla="*/ 4 w 4"/>
                    <a:gd name="T1" fmla="*/ 4 h 5"/>
                    <a:gd name="T2" fmla="*/ 4 w 4"/>
                    <a:gd name="T3" fmla="*/ 0 h 5"/>
                    <a:gd name="T4" fmla="*/ 3 w 4"/>
                    <a:gd name="T5" fmla="*/ 0 h 5"/>
                    <a:gd name="T6" fmla="*/ 3 w 4"/>
                    <a:gd name="T7" fmla="*/ 0 h 5"/>
                    <a:gd name="T8" fmla="*/ 0 w 4"/>
                    <a:gd name="T9" fmla="*/ 0 h 5"/>
                    <a:gd name="T10" fmla="*/ 0 w 4"/>
                    <a:gd name="T11" fmla="*/ 0 h 5"/>
                    <a:gd name="T12" fmla="*/ 0 w 4"/>
                    <a:gd name="T13" fmla="*/ 0 h 5"/>
                    <a:gd name="T14" fmla="*/ 0 w 4"/>
                    <a:gd name="T15" fmla="*/ 4 h 5"/>
                    <a:gd name="T16" fmla="*/ 0 w 4"/>
                    <a:gd name="T17" fmla="*/ 4 h 5"/>
                    <a:gd name="T18" fmla="*/ 0 w 4"/>
                    <a:gd name="T19" fmla="*/ 5 h 5"/>
                    <a:gd name="T20" fmla="*/ 3 w 4"/>
                    <a:gd name="T21" fmla="*/ 5 h 5"/>
                    <a:gd name="T22" fmla="*/ 3 w 4"/>
                    <a:gd name="T23" fmla="*/ 4 h 5"/>
                    <a:gd name="T24" fmla="*/ 4 w 4"/>
                    <a:gd name="T25" fmla="*/ 4 h 5"/>
                    <a:gd name="T26" fmla="*/ 4 w 4"/>
                    <a:gd name="T27" fmla="*/ 4 h 5"/>
                    <a:gd name="T28" fmla="*/ 3 w 4"/>
                    <a:gd name="T29" fmla="*/ 4 h 5"/>
                    <a:gd name="T30" fmla="*/ 0 w 4"/>
                    <a:gd name="T31" fmla="*/ 4 h 5"/>
                    <a:gd name="T32" fmla="*/ 0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0" y="0"/>
                      </a:lnTo>
                      <a:lnTo>
                        <a:pt x="0" y="0"/>
                      </a:lnTo>
                      <a:lnTo>
                        <a:pt x="0" y="0"/>
                      </a:lnTo>
                      <a:lnTo>
                        <a:pt x="0" y="4"/>
                      </a:lnTo>
                      <a:lnTo>
                        <a:pt x="0" y="4"/>
                      </a:lnTo>
                      <a:lnTo>
                        <a:pt x="0" y="5"/>
                      </a:lnTo>
                      <a:lnTo>
                        <a:pt x="3" y="5"/>
                      </a:lnTo>
                      <a:lnTo>
                        <a:pt x="3" y="4"/>
                      </a:lnTo>
                      <a:lnTo>
                        <a:pt x="4" y="4"/>
                      </a:lnTo>
                      <a:lnTo>
                        <a:pt x="4" y="4"/>
                      </a:lnTo>
                      <a:close/>
                      <a:moveTo>
                        <a:pt x="3" y="4"/>
                      </a:moveTo>
                      <a:lnTo>
                        <a:pt x="0" y="4"/>
                      </a:lnTo>
                      <a:lnTo>
                        <a:pt x="0"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3" name="Freeform 933"/>
                <p:cNvSpPr>
                  <a:spLocks noEditPoints="1"/>
                </p:cNvSpPr>
                <p:nvPr/>
              </p:nvSpPr>
              <p:spPr bwMode="auto">
                <a:xfrm>
                  <a:off x="4151067" y="2607024"/>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4" name="Freeform 934"/>
                <p:cNvSpPr>
                  <a:spLocks noEditPoints="1"/>
                </p:cNvSpPr>
                <p:nvPr/>
              </p:nvSpPr>
              <p:spPr bwMode="auto">
                <a:xfrm>
                  <a:off x="4188430" y="2607024"/>
                  <a:ext cx="29890" cy="37363"/>
                </a:xfrm>
                <a:custGeom>
                  <a:avLst/>
                  <a:gdLst>
                    <a:gd name="T0" fmla="*/ 4 w 4"/>
                    <a:gd name="T1" fmla="*/ 4 h 5"/>
                    <a:gd name="T2" fmla="*/ 4 w 4"/>
                    <a:gd name="T3" fmla="*/ 0 h 5"/>
                    <a:gd name="T4" fmla="*/ 3 w 4"/>
                    <a:gd name="T5" fmla="*/ 0 h 5"/>
                    <a:gd name="T6" fmla="*/ 3 w 4"/>
                    <a:gd name="T7" fmla="*/ 0 h 5"/>
                    <a:gd name="T8" fmla="*/ 1 w 4"/>
                    <a:gd name="T9" fmla="*/ 0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 name="T28" fmla="*/ 3 w 4"/>
                    <a:gd name="T29" fmla="*/ 4 h 5"/>
                    <a:gd name="T30" fmla="*/ 1 w 4"/>
                    <a:gd name="T31" fmla="*/ 4 h 5"/>
                    <a:gd name="T32" fmla="*/ 1 w 4"/>
                    <a:gd name="T33" fmla="*/ 0 h 5"/>
                    <a:gd name="T34" fmla="*/ 3 w 4"/>
                    <a:gd name="T35" fmla="*/ 0 h 5"/>
                    <a:gd name="T36" fmla="*/ 3 w 4"/>
                    <a:gd name="T37" fmla="*/ 4 h 5"/>
                    <a:gd name="T38" fmla="*/ 3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moveTo>
                        <a:pt x="3" y="4"/>
                      </a:moveTo>
                      <a:lnTo>
                        <a:pt x="1" y="4"/>
                      </a:lnTo>
                      <a:lnTo>
                        <a:pt x="1" y="0"/>
                      </a:lnTo>
                      <a:lnTo>
                        <a:pt x="3" y="0"/>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5" name="Freeform 935"/>
                <p:cNvSpPr>
                  <a:spLocks noEditPoints="1"/>
                </p:cNvSpPr>
                <p:nvPr/>
              </p:nvSpPr>
              <p:spPr bwMode="auto">
                <a:xfrm>
                  <a:off x="3852166" y="2607024"/>
                  <a:ext cx="29890" cy="37363"/>
                </a:xfrm>
                <a:custGeom>
                  <a:avLst/>
                  <a:gdLst>
                    <a:gd name="T0" fmla="*/ 4 w 4"/>
                    <a:gd name="T1" fmla="*/ 3 h 5"/>
                    <a:gd name="T2" fmla="*/ 4 w 4"/>
                    <a:gd name="T3" fmla="*/ 0 h 5"/>
                    <a:gd name="T4" fmla="*/ 3 w 4"/>
                    <a:gd name="T5" fmla="*/ 0 h 5"/>
                    <a:gd name="T6" fmla="*/ 3 w 4"/>
                    <a:gd name="T7" fmla="*/ 0 h 5"/>
                    <a:gd name="T8" fmla="*/ 0 w 4"/>
                    <a:gd name="T9" fmla="*/ 0 h 5"/>
                    <a:gd name="T10" fmla="*/ 0 w 4"/>
                    <a:gd name="T11" fmla="*/ 5 h 5"/>
                    <a:gd name="T12" fmla="*/ 0 w 4"/>
                    <a:gd name="T13" fmla="*/ 5 h 5"/>
                    <a:gd name="T14" fmla="*/ 0 w 4"/>
                    <a:gd name="T15" fmla="*/ 3 h 5"/>
                    <a:gd name="T16" fmla="*/ 3 w 4"/>
                    <a:gd name="T17" fmla="*/ 3 h 5"/>
                    <a:gd name="T18" fmla="*/ 3 w 4"/>
                    <a:gd name="T19" fmla="*/ 3 h 5"/>
                    <a:gd name="T20" fmla="*/ 4 w 4"/>
                    <a:gd name="T21" fmla="*/ 3 h 5"/>
                    <a:gd name="T22" fmla="*/ 4 w 4"/>
                    <a:gd name="T23" fmla="*/ 3 h 5"/>
                    <a:gd name="T24" fmla="*/ 2 w 4"/>
                    <a:gd name="T25" fmla="*/ 3 h 5"/>
                    <a:gd name="T26" fmla="*/ 0 w 4"/>
                    <a:gd name="T27" fmla="*/ 3 h 5"/>
                    <a:gd name="T28" fmla="*/ 0 w 4"/>
                    <a:gd name="T29" fmla="*/ 0 h 5"/>
                    <a:gd name="T30" fmla="*/ 2 w 4"/>
                    <a:gd name="T31" fmla="*/ 0 h 5"/>
                    <a:gd name="T32" fmla="*/ 2 w 4"/>
                    <a:gd name="T33" fmla="*/ 3 h 5"/>
                    <a:gd name="T34" fmla="*/ 2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0"/>
                      </a:lnTo>
                      <a:lnTo>
                        <a:pt x="3" y="0"/>
                      </a:lnTo>
                      <a:lnTo>
                        <a:pt x="3" y="0"/>
                      </a:lnTo>
                      <a:lnTo>
                        <a:pt x="0" y="0"/>
                      </a:lnTo>
                      <a:lnTo>
                        <a:pt x="0" y="5"/>
                      </a:lnTo>
                      <a:lnTo>
                        <a:pt x="0" y="5"/>
                      </a:lnTo>
                      <a:lnTo>
                        <a:pt x="0" y="3"/>
                      </a:lnTo>
                      <a:lnTo>
                        <a:pt x="3" y="3"/>
                      </a:lnTo>
                      <a:lnTo>
                        <a:pt x="3" y="3"/>
                      </a:lnTo>
                      <a:lnTo>
                        <a:pt x="4" y="3"/>
                      </a:lnTo>
                      <a:lnTo>
                        <a:pt x="4" y="3"/>
                      </a:lnTo>
                      <a:close/>
                      <a:moveTo>
                        <a:pt x="2" y="3"/>
                      </a:moveTo>
                      <a:lnTo>
                        <a:pt x="0" y="3"/>
                      </a:lnTo>
                      <a:lnTo>
                        <a:pt x="0" y="0"/>
                      </a:lnTo>
                      <a:lnTo>
                        <a:pt x="2" y="0"/>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6" name="Freeform 936"/>
                <p:cNvSpPr>
                  <a:spLocks/>
                </p:cNvSpPr>
                <p:nvPr/>
              </p:nvSpPr>
              <p:spPr bwMode="auto">
                <a:xfrm>
                  <a:off x="3889529" y="2607024"/>
                  <a:ext cx="29890" cy="37363"/>
                </a:xfrm>
                <a:custGeom>
                  <a:avLst/>
                  <a:gdLst>
                    <a:gd name="T0" fmla="*/ 4 w 4"/>
                    <a:gd name="T1" fmla="*/ 4 h 5"/>
                    <a:gd name="T2" fmla="*/ 4 w 4"/>
                    <a:gd name="T3" fmla="*/ 3 h 5"/>
                    <a:gd name="T4" fmla="*/ 3 w 4"/>
                    <a:gd name="T5" fmla="*/ 3 h 5"/>
                    <a:gd name="T6" fmla="*/ 3 w 4"/>
                    <a:gd name="T7" fmla="*/ 2 h 5"/>
                    <a:gd name="T8" fmla="*/ 0 w 4"/>
                    <a:gd name="T9" fmla="*/ 2 h 5"/>
                    <a:gd name="T10" fmla="*/ 0 w 4"/>
                    <a:gd name="T11" fmla="*/ 0 h 5"/>
                    <a:gd name="T12" fmla="*/ 3 w 4"/>
                    <a:gd name="T13" fmla="*/ 0 h 5"/>
                    <a:gd name="T14" fmla="*/ 3 w 4"/>
                    <a:gd name="T15" fmla="*/ 1 h 5"/>
                    <a:gd name="T16" fmla="*/ 4 w 4"/>
                    <a:gd name="T17" fmla="*/ 1 h 5"/>
                    <a:gd name="T18" fmla="*/ 4 w 4"/>
                    <a:gd name="T19" fmla="*/ 0 h 5"/>
                    <a:gd name="T20" fmla="*/ 3 w 4"/>
                    <a:gd name="T21" fmla="*/ 0 h 5"/>
                    <a:gd name="T22" fmla="*/ 3 w 4"/>
                    <a:gd name="T23" fmla="*/ 0 h 5"/>
                    <a:gd name="T24" fmla="*/ 0 w 4"/>
                    <a:gd name="T25" fmla="*/ 0 h 5"/>
                    <a:gd name="T26" fmla="*/ 0 w 4"/>
                    <a:gd name="T27" fmla="*/ 0 h 5"/>
                    <a:gd name="T28" fmla="*/ 0 w 4"/>
                    <a:gd name="T29" fmla="*/ 0 h 5"/>
                    <a:gd name="T30" fmla="*/ 0 w 4"/>
                    <a:gd name="T31" fmla="*/ 2 h 5"/>
                    <a:gd name="T32" fmla="*/ 0 w 4"/>
                    <a:gd name="T33" fmla="*/ 2 h 5"/>
                    <a:gd name="T34" fmla="*/ 0 w 4"/>
                    <a:gd name="T35" fmla="*/ 3 h 5"/>
                    <a:gd name="T36" fmla="*/ 3 w 4"/>
                    <a:gd name="T37" fmla="*/ 3 h 5"/>
                    <a:gd name="T38" fmla="*/ 3 w 4"/>
                    <a:gd name="T39" fmla="*/ 4 h 5"/>
                    <a:gd name="T40" fmla="*/ 0 w 4"/>
                    <a:gd name="T41" fmla="*/ 4 h 5"/>
                    <a:gd name="T42" fmla="*/ 0 w 4"/>
                    <a:gd name="T43" fmla="*/ 3 h 5"/>
                    <a:gd name="T44" fmla="*/ 0 w 4"/>
                    <a:gd name="T45" fmla="*/ 3 h 5"/>
                    <a:gd name="T46" fmla="*/ 0 w 4"/>
                    <a:gd name="T47" fmla="*/ 4 h 5"/>
                    <a:gd name="T48" fmla="*/ 0 w 4"/>
                    <a:gd name="T49" fmla="*/ 4 h 5"/>
                    <a:gd name="T50" fmla="*/ 0 w 4"/>
                    <a:gd name="T51" fmla="*/ 5 h 5"/>
                    <a:gd name="T52" fmla="*/ 3 w 4"/>
                    <a:gd name="T53" fmla="*/ 5 h 5"/>
                    <a:gd name="T54" fmla="*/ 3 w 4"/>
                    <a:gd name="T55" fmla="*/ 4 h 5"/>
                    <a:gd name="T56" fmla="*/ 4 w 4"/>
                    <a:gd name="T57" fmla="*/ 4 h 5"/>
                    <a:gd name="T58" fmla="*/ 4 w 4"/>
                    <a:gd name="T5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4"/>
                      </a:moveTo>
                      <a:lnTo>
                        <a:pt x="4" y="3"/>
                      </a:lnTo>
                      <a:lnTo>
                        <a:pt x="3" y="3"/>
                      </a:lnTo>
                      <a:lnTo>
                        <a:pt x="3" y="2"/>
                      </a:lnTo>
                      <a:lnTo>
                        <a:pt x="0" y="2"/>
                      </a:lnTo>
                      <a:lnTo>
                        <a:pt x="0" y="0"/>
                      </a:lnTo>
                      <a:lnTo>
                        <a:pt x="3" y="0"/>
                      </a:lnTo>
                      <a:lnTo>
                        <a:pt x="3" y="1"/>
                      </a:lnTo>
                      <a:lnTo>
                        <a:pt x="4" y="1"/>
                      </a:lnTo>
                      <a:lnTo>
                        <a:pt x="4" y="0"/>
                      </a:lnTo>
                      <a:lnTo>
                        <a:pt x="3" y="0"/>
                      </a:lnTo>
                      <a:lnTo>
                        <a:pt x="3" y="0"/>
                      </a:lnTo>
                      <a:lnTo>
                        <a:pt x="0" y="0"/>
                      </a:lnTo>
                      <a:lnTo>
                        <a:pt x="0" y="0"/>
                      </a:lnTo>
                      <a:lnTo>
                        <a:pt x="0" y="0"/>
                      </a:lnTo>
                      <a:lnTo>
                        <a:pt x="0" y="2"/>
                      </a:lnTo>
                      <a:lnTo>
                        <a:pt x="0" y="2"/>
                      </a:lnTo>
                      <a:lnTo>
                        <a:pt x="0" y="3"/>
                      </a:lnTo>
                      <a:lnTo>
                        <a:pt x="3" y="3"/>
                      </a:lnTo>
                      <a:lnTo>
                        <a:pt x="3" y="4"/>
                      </a:lnTo>
                      <a:lnTo>
                        <a:pt x="0" y="4"/>
                      </a:lnTo>
                      <a:lnTo>
                        <a:pt x="0" y="3"/>
                      </a:lnTo>
                      <a:lnTo>
                        <a:pt x="0" y="3"/>
                      </a:lnTo>
                      <a:lnTo>
                        <a:pt x="0" y="4"/>
                      </a:lnTo>
                      <a:lnTo>
                        <a:pt x="0" y="4"/>
                      </a:lnTo>
                      <a:lnTo>
                        <a:pt x="0"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7" name="Freeform 937"/>
                <p:cNvSpPr>
                  <a:spLocks/>
                </p:cNvSpPr>
                <p:nvPr/>
              </p:nvSpPr>
              <p:spPr bwMode="auto">
                <a:xfrm>
                  <a:off x="3926892" y="2607024"/>
                  <a:ext cx="7473" cy="37363"/>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8" name="Freeform 938"/>
                <p:cNvSpPr>
                  <a:spLocks/>
                </p:cNvSpPr>
                <p:nvPr/>
              </p:nvSpPr>
              <p:spPr bwMode="auto">
                <a:xfrm>
                  <a:off x="3941837" y="2607024"/>
                  <a:ext cx="29890" cy="37363"/>
                </a:xfrm>
                <a:custGeom>
                  <a:avLst/>
                  <a:gdLst>
                    <a:gd name="T0" fmla="*/ 4 w 4"/>
                    <a:gd name="T1" fmla="*/ 4 h 5"/>
                    <a:gd name="T2" fmla="*/ 4 w 4"/>
                    <a:gd name="T3" fmla="*/ 2 h 5"/>
                    <a:gd name="T4" fmla="*/ 2 w 4"/>
                    <a:gd name="T5" fmla="*/ 2 h 5"/>
                    <a:gd name="T6" fmla="*/ 2 w 4"/>
                    <a:gd name="T7" fmla="*/ 3 h 5"/>
                    <a:gd name="T8" fmla="*/ 3 w 4"/>
                    <a:gd name="T9" fmla="*/ 3 h 5"/>
                    <a:gd name="T10" fmla="*/ 3 w 4"/>
                    <a:gd name="T11" fmla="*/ 4 h 5"/>
                    <a:gd name="T12" fmla="*/ 1 w 4"/>
                    <a:gd name="T13" fmla="*/ 4 h 5"/>
                    <a:gd name="T14" fmla="*/ 1 w 4"/>
                    <a:gd name="T15" fmla="*/ 0 h 5"/>
                    <a:gd name="T16" fmla="*/ 3 w 4"/>
                    <a:gd name="T17" fmla="*/ 0 h 5"/>
                    <a:gd name="T18" fmla="*/ 3 w 4"/>
                    <a:gd name="T19" fmla="*/ 1 h 5"/>
                    <a:gd name="T20" fmla="*/ 4 w 4"/>
                    <a:gd name="T21" fmla="*/ 1 h 5"/>
                    <a:gd name="T22" fmla="*/ 4 w 4"/>
                    <a:gd name="T23" fmla="*/ 0 h 5"/>
                    <a:gd name="T24" fmla="*/ 3 w 4"/>
                    <a:gd name="T25" fmla="*/ 0 h 5"/>
                    <a:gd name="T26" fmla="*/ 3 w 4"/>
                    <a:gd name="T27" fmla="*/ 0 h 5"/>
                    <a:gd name="T28" fmla="*/ 1 w 4"/>
                    <a:gd name="T29" fmla="*/ 0 h 5"/>
                    <a:gd name="T30" fmla="*/ 1 w 4"/>
                    <a:gd name="T31" fmla="*/ 0 h 5"/>
                    <a:gd name="T32" fmla="*/ 0 w 4"/>
                    <a:gd name="T33" fmla="*/ 0 h 5"/>
                    <a:gd name="T34" fmla="*/ 0 w 4"/>
                    <a:gd name="T35" fmla="*/ 4 h 5"/>
                    <a:gd name="T36" fmla="*/ 1 w 4"/>
                    <a:gd name="T37" fmla="*/ 4 h 5"/>
                    <a:gd name="T38" fmla="*/ 1 w 4"/>
                    <a:gd name="T39" fmla="*/ 5 h 5"/>
                    <a:gd name="T40" fmla="*/ 3 w 4"/>
                    <a:gd name="T41" fmla="*/ 5 h 5"/>
                    <a:gd name="T42" fmla="*/ 3 w 4"/>
                    <a:gd name="T43" fmla="*/ 4 h 5"/>
                    <a:gd name="T44" fmla="*/ 4 w 4"/>
                    <a:gd name="T45" fmla="*/ 4 h 5"/>
                    <a:gd name="T46" fmla="*/ 4 w 4"/>
                    <a:gd name="T4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4"/>
                      </a:moveTo>
                      <a:lnTo>
                        <a:pt x="4" y="2"/>
                      </a:lnTo>
                      <a:lnTo>
                        <a:pt x="2" y="2"/>
                      </a:lnTo>
                      <a:lnTo>
                        <a:pt x="2" y="3"/>
                      </a:lnTo>
                      <a:lnTo>
                        <a:pt x="3" y="3"/>
                      </a:lnTo>
                      <a:lnTo>
                        <a:pt x="3" y="4"/>
                      </a:lnTo>
                      <a:lnTo>
                        <a:pt x="1" y="4"/>
                      </a:lnTo>
                      <a:lnTo>
                        <a:pt x="1" y="0"/>
                      </a:lnTo>
                      <a:lnTo>
                        <a:pt x="3" y="0"/>
                      </a:lnTo>
                      <a:lnTo>
                        <a:pt x="3" y="1"/>
                      </a:lnTo>
                      <a:lnTo>
                        <a:pt x="4" y="1"/>
                      </a:lnTo>
                      <a:lnTo>
                        <a:pt x="4" y="0"/>
                      </a:lnTo>
                      <a:lnTo>
                        <a:pt x="3" y="0"/>
                      </a:lnTo>
                      <a:lnTo>
                        <a:pt x="3" y="0"/>
                      </a:lnTo>
                      <a:lnTo>
                        <a:pt x="1" y="0"/>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09" name="Freeform 939"/>
                <p:cNvSpPr>
                  <a:spLocks/>
                </p:cNvSpPr>
                <p:nvPr/>
              </p:nvSpPr>
              <p:spPr bwMode="auto">
                <a:xfrm>
                  <a:off x="4068870" y="2749002"/>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2 h 6"/>
                    <a:gd name="T16" fmla="*/ 1 w 2"/>
                    <a:gd name="T17" fmla="*/ 2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2"/>
                      </a:lnTo>
                      <a:lnTo>
                        <a:pt x="1" y="2"/>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0" name="Freeform 940"/>
                <p:cNvSpPr>
                  <a:spLocks/>
                </p:cNvSpPr>
                <p:nvPr/>
              </p:nvSpPr>
              <p:spPr bwMode="auto">
                <a:xfrm>
                  <a:off x="4098760" y="2786365"/>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1" name="Freeform 941"/>
                <p:cNvSpPr>
                  <a:spLocks noEditPoints="1"/>
                </p:cNvSpPr>
                <p:nvPr/>
              </p:nvSpPr>
              <p:spPr bwMode="auto">
                <a:xfrm>
                  <a:off x="4113705" y="2749002"/>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2" name="Freeform 942"/>
                <p:cNvSpPr>
                  <a:spLocks noEditPoints="1"/>
                </p:cNvSpPr>
                <p:nvPr/>
              </p:nvSpPr>
              <p:spPr bwMode="auto">
                <a:xfrm>
                  <a:off x="4151067" y="2749002"/>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3" name="Freeform 943"/>
                <p:cNvSpPr>
                  <a:spLocks noEditPoints="1"/>
                </p:cNvSpPr>
                <p:nvPr/>
              </p:nvSpPr>
              <p:spPr bwMode="auto">
                <a:xfrm>
                  <a:off x="4188430" y="2749002"/>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4" name="Freeform 944"/>
                <p:cNvSpPr>
                  <a:spLocks noEditPoints="1"/>
                </p:cNvSpPr>
                <p:nvPr/>
              </p:nvSpPr>
              <p:spPr bwMode="auto">
                <a:xfrm>
                  <a:off x="3852166" y="2749002"/>
                  <a:ext cx="29890" cy="44835"/>
                </a:xfrm>
                <a:custGeom>
                  <a:avLst/>
                  <a:gdLst>
                    <a:gd name="T0" fmla="*/ 4 w 4"/>
                    <a:gd name="T1" fmla="*/ 3 h 6"/>
                    <a:gd name="T2" fmla="*/ 4 w 4"/>
                    <a:gd name="T3" fmla="*/ 1 h 6"/>
                    <a:gd name="T4" fmla="*/ 3 w 4"/>
                    <a:gd name="T5" fmla="*/ 1 h 6"/>
                    <a:gd name="T6" fmla="*/ 3 w 4"/>
                    <a:gd name="T7" fmla="*/ 0 h 6"/>
                    <a:gd name="T8" fmla="*/ 0 w 4"/>
                    <a:gd name="T9" fmla="*/ 0 h 6"/>
                    <a:gd name="T10" fmla="*/ 0 w 4"/>
                    <a:gd name="T11" fmla="*/ 6 h 6"/>
                    <a:gd name="T12" fmla="*/ 0 w 4"/>
                    <a:gd name="T13" fmla="*/ 6 h 6"/>
                    <a:gd name="T14" fmla="*/ 0 w 4"/>
                    <a:gd name="T15" fmla="*/ 4 h 6"/>
                    <a:gd name="T16" fmla="*/ 3 w 4"/>
                    <a:gd name="T17" fmla="*/ 4 h 6"/>
                    <a:gd name="T18" fmla="*/ 3 w 4"/>
                    <a:gd name="T19" fmla="*/ 3 h 6"/>
                    <a:gd name="T20" fmla="*/ 4 w 4"/>
                    <a:gd name="T21" fmla="*/ 3 h 6"/>
                    <a:gd name="T22" fmla="*/ 4 w 4"/>
                    <a:gd name="T23" fmla="*/ 3 h 6"/>
                    <a:gd name="T24" fmla="*/ 2 w 4"/>
                    <a:gd name="T25" fmla="*/ 3 h 6"/>
                    <a:gd name="T26" fmla="*/ 0 w 4"/>
                    <a:gd name="T27" fmla="*/ 3 h 6"/>
                    <a:gd name="T28" fmla="*/ 0 w 4"/>
                    <a:gd name="T29" fmla="*/ 1 h 6"/>
                    <a:gd name="T30" fmla="*/ 2 w 4"/>
                    <a:gd name="T31" fmla="*/ 1 h 6"/>
                    <a:gd name="T32" fmla="*/ 2 w 4"/>
                    <a:gd name="T33" fmla="*/ 3 h 6"/>
                    <a:gd name="T34" fmla="*/ 2 w 4"/>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3"/>
                      </a:moveTo>
                      <a:lnTo>
                        <a:pt x="4" y="1"/>
                      </a:lnTo>
                      <a:lnTo>
                        <a:pt x="3" y="1"/>
                      </a:lnTo>
                      <a:lnTo>
                        <a:pt x="3" y="0"/>
                      </a:lnTo>
                      <a:lnTo>
                        <a:pt x="0" y="0"/>
                      </a:lnTo>
                      <a:lnTo>
                        <a:pt x="0" y="6"/>
                      </a:lnTo>
                      <a:lnTo>
                        <a:pt x="0" y="6"/>
                      </a:lnTo>
                      <a:lnTo>
                        <a:pt x="0" y="4"/>
                      </a:lnTo>
                      <a:lnTo>
                        <a:pt x="3" y="4"/>
                      </a:lnTo>
                      <a:lnTo>
                        <a:pt x="3" y="3"/>
                      </a:lnTo>
                      <a:lnTo>
                        <a:pt x="4" y="3"/>
                      </a:lnTo>
                      <a:lnTo>
                        <a:pt x="4" y="3"/>
                      </a:lnTo>
                      <a:close/>
                      <a:moveTo>
                        <a:pt x="2" y="3"/>
                      </a:moveTo>
                      <a:lnTo>
                        <a:pt x="0" y="3"/>
                      </a:lnTo>
                      <a:lnTo>
                        <a:pt x="0"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5" name="Freeform 945"/>
                <p:cNvSpPr>
                  <a:spLocks/>
                </p:cNvSpPr>
                <p:nvPr/>
              </p:nvSpPr>
              <p:spPr bwMode="auto">
                <a:xfrm>
                  <a:off x="3889529" y="2749002"/>
                  <a:ext cx="29890" cy="44835"/>
                </a:xfrm>
                <a:custGeom>
                  <a:avLst/>
                  <a:gdLst>
                    <a:gd name="T0" fmla="*/ 4 w 4"/>
                    <a:gd name="T1" fmla="*/ 5 h 6"/>
                    <a:gd name="T2" fmla="*/ 4 w 4"/>
                    <a:gd name="T3" fmla="*/ 3 h 6"/>
                    <a:gd name="T4" fmla="*/ 3 w 4"/>
                    <a:gd name="T5" fmla="*/ 3 h 6"/>
                    <a:gd name="T6" fmla="*/ 3 w 4"/>
                    <a:gd name="T7" fmla="*/ 2 h 6"/>
                    <a:gd name="T8" fmla="*/ 0 w 4"/>
                    <a:gd name="T9" fmla="*/ 2 h 6"/>
                    <a:gd name="T10" fmla="*/ 0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0 w 4"/>
                    <a:gd name="T25" fmla="*/ 0 h 6"/>
                    <a:gd name="T26" fmla="*/ 0 w 4"/>
                    <a:gd name="T27" fmla="*/ 1 h 6"/>
                    <a:gd name="T28" fmla="*/ 0 w 4"/>
                    <a:gd name="T29" fmla="*/ 1 h 6"/>
                    <a:gd name="T30" fmla="*/ 0 w 4"/>
                    <a:gd name="T31" fmla="*/ 2 h 6"/>
                    <a:gd name="T32" fmla="*/ 0 w 4"/>
                    <a:gd name="T33" fmla="*/ 2 h 6"/>
                    <a:gd name="T34" fmla="*/ 0 w 4"/>
                    <a:gd name="T35" fmla="*/ 3 h 6"/>
                    <a:gd name="T36" fmla="*/ 3 w 4"/>
                    <a:gd name="T37" fmla="*/ 3 h 6"/>
                    <a:gd name="T38" fmla="*/ 3 w 4"/>
                    <a:gd name="T39" fmla="*/ 5 h 6"/>
                    <a:gd name="T40" fmla="*/ 0 w 4"/>
                    <a:gd name="T41" fmla="*/ 5 h 6"/>
                    <a:gd name="T42" fmla="*/ 0 w 4"/>
                    <a:gd name="T43" fmla="*/ 4 h 6"/>
                    <a:gd name="T44" fmla="*/ 0 w 4"/>
                    <a:gd name="T45" fmla="*/ 4 h 6"/>
                    <a:gd name="T46" fmla="*/ 0 w 4"/>
                    <a:gd name="T47" fmla="*/ 5 h 6"/>
                    <a:gd name="T48" fmla="*/ 0 w 4"/>
                    <a:gd name="T49" fmla="*/ 5 h 6"/>
                    <a:gd name="T50" fmla="*/ 0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2"/>
                      </a:lnTo>
                      <a:lnTo>
                        <a:pt x="0" y="2"/>
                      </a:lnTo>
                      <a:lnTo>
                        <a:pt x="0" y="1"/>
                      </a:lnTo>
                      <a:lnTo>
                        <a:pt x="3" y="1"/>
                      </a:lnTo>
                      <a:lnTo>
                        <a:pt x="3" y="2"/>
                      </a:lnTo>
                      <a:lnTo>
                        <a:pt x="4" y="2"/>
                      </a:lnTo>
                      <a:lnTo>
                        <a:pt x="4" y="1"/>
                      </a:lnTo>
                      <a:lnTo>
                        <a:pt x="3" y="1"/>
                      </a:lnTo>
                      <a:lnTo>
                        <a:pt x="3" y="0"/>
                      </a:lnTo>
                      <a:lnTo>
                        <a:pt x="0" y="0"/>
                      </a:lnTo>
                      <a:lnTo>
                        <a:pt x="0" y="1"/>
                      </a:lnTo>
                      <a:lnTo>
                        <a:pt x="0" y="1"/>
                      </a:lnTo>
                      <a:lnTo>
                        <a:pt x="0" y="2"/>
                      </a:lnTo>
                      <a:lnTo>
                        <a:pt x="0" y="2"/>
                      </a:lnTo>
                      <a:lnTo>
                        <a:pt x="0" y="3"/>
                      </a:lnTo>
                      <a:lnTo>
                        <a:pt x="3" y="3"/>
                      </a:lnTo>
                      <a:lnTo>
                        <a:pt x="3" y="5"/>
                      </a:lnTo>
                      <a:lnTo>
                        <a:pt x="0" y="5"/>
                      </a:lnTo>
                      <a:lnTo>
                        <a:pt x="0" y="4"/>
                      </a:lnTo>
                      <a:lnTo>
                        <a:pt x="0" y="4"/>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6" name="Freeform 946"/>
                <p:cNvSpPr>
                  <a:spLocks/>
                </p:cNvSpPr>
                <p:nvPr/>
              </p:nvSpPr>
              <p:spPr bwMode="auto">
                <a:xfrm>
                  <a:off x="3926892" y="2749002"/>
                  <a:ext cx="7473"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7" name="Freeform 947"/>
                <p:cNvSpPr>
                  <a:spLocks/>
                </p:cNvSpPr>
                <p:nvPr/>
              </p:nvSpPr>
              <p:spPr bwMode="auto">
                <a:xfrm>
                  <a:off x="3941837" y="2749002"/>
                  <a:ext cx="29890" cy="44835"/>
                </a:xfrm>
                <a:custGeom>
                  <a:avLst/>
                  <a:gdLst>
                    <a:gd name="T0" fmla="*/ 4 w 4"/>
                    <a:gd name="T1" fmla="*/ 5 h 6"/>
                    <a:gd name="T2" fmla="*/ 4 w 4"/>
                    <a:gd name="T3" fmla="*/ 2 h 6"/>
                    <a:gd name="T4" fmla="*/ 2 w 4"/>
                    <a:gd name="T5" fmla="*/ 2 h 6"/>
                    <a:gd name="T6" fmla="*/ 2 w 4"/>
                    <a:gd name="T7" fmla="*/ 3 h 6"/>
                    <a:gd name="T8" fmla="*/ 3 w 4"/>
                    <a:gd name="T9" fmla="*/ 3 h 6"/>
                    <a:gd name="T10" fmla="*/ 3 w 4"/>
                    <a:gd name="T11" fmla="*/ 5 h 6"/>
                    <a:gd name="T12" fmla="*/ 1 w 4"/>
                    <a:gd name="T13" fmla="*/ 5 h 6"/>
                    <a:gd name="T14" fmla="*/ 1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1 w 4"/>
                    <a:gd name="T29" fmla="*/ 0 h 6"/>
                    <a:gd name="T30" fmla="*/ 1 w 4"/>
                    <a:gd name="T31" fmla="*/ 1 h 6"/>
                    <a:gd name="T32" fmla="*/ 0 w 4"/>
                    <a:gd name="T33" fmla="*/ 1 h 6"/>
                    <a:gd name="T34" fmla="*/ 0 w 4"/>
                    <a:gd name="T35" fmla="*/ 5 h 6"/>
                    <a:gd name="T36" fmla="*/ 1 w 4"/>
                    <a:gd name="T37" fmla="*/ 5 h 6"/>
                    <a:gd name="T38" fmla="*/ 1 w 4"/>
                    <a:gd name="T39" fmla="*/ 6 h 6"/>
                    <a:gd name="T40" fmla="*/ 3 w 4"/>
                    <a:gd name="T41" fmla="*/ 6 h 6"/>
                    <a:gd name="T42" fmla="*/ 3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2"/>
                      </a:lnTo>
                      <a:lnTo>
                        <a:pt x="2" y="2"/>
                      </a:lnTo>
                      <a:lnTo>
                        <a:pt x="2" y="3"/>
                      </a:lnTo>
                      <a:lnTo>
                        <a:pt x="3" y="3"/>
                      </a:lnTo>
                      <a:lnTo>
                        <a:pt x="3" y="5"/>
                      </a:lnTo>
                      <a:lnTo>
                        <a:pt x="1" y="5"/>
                      </a:lnTo>
                      <a:lnTo>
                        <a:pt x="1" y="1"/>
                      </a:lnTo>
                      <a:lnTo>
                        <a:pt x="3" y="1"/>
                      </a:lnTo>
                      <a:lnTo>
                        <a:pt x="3" y="2"/>
                      </a:lnTo>
                      <a:lnTo>
                        <a:pt x="4" y="2"/>
                      </a:ln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8" name="Freeform 948"/>
                <p:cNvSpPr>
                  <a:spLocks/>
                </p:cNvSpPr>
                <p:nvPr/>
              </p:nvSpPr>
              <p:spPr bwMode="auto">
                <a:xfrm>
                  <a:off x="2566893" y="4527463"/>
                  <a:ext cx="22418" cy="44835"/>
                </a:xfrm>
                <a:custGeom>
                  <a:avLst/>
                  <a:gdLst>
                    <a:gd name="T0" fmla="*/ 3 w 3"/>
                    <a:gd name="T1" fmla="*/ 6 h 6"/>
                    <a:gd name="T2" fmla="*/ 3 w 3"/>
                    <a:gd name="T3" fmla="*/ 0 h 6"/>
                    <a:gd name="T4" fmla="*/ 2 w 3"/>
                    <a:gd name="T5" fmla="*/ 0 h 6"/>
                    <a:gd name="T6" fmla="*/ 2 w 3"/>
                    <a:gd name="T7" fmla="*/ 1 h 6"/>
                    <a:gd name="T8" fmla="*/ 1 w 3"/>
                    <a:gd name="T9" fmla="*/ 1 h 6"/>
                    <a:gd name="T10" fmla="*/ 1 w 3"/>
                    <a:gd name="T11" fmla="*/ 2 h 6"/>
                    <a:gd name="T12" fmla="*/ 0 w 3"/>
                    <a:gd name="T13" fmla="*/ 2 h 6"/>
                    <a:gd name="T14" fmla="*/ 0 w 3"/>
                    <a:gd name="T15" fmla="*/ 3 h 6"/>
                    <a:gd name="T16" fmla="*/ 1 w 3"/>
                    <a:gd name="T17" fmla="*/ 3 h 6"/>
                    <a:gd name="T18" fmla="*/ 1 w 3"/>
                    <a:gd name="T19" fmla="*/ 2 h 6"/>
                    <a:gd name="T20" fmla="*/ 2 w 3"/>
                    <a:gd name="T21" fmla="*/ 2 h 6"/>
                    <a:gd name="T22" fmla="*/ 2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2" y="0"/>
                      </a:lnTo>
                      <a:lnTo>
                        <a:pt x="2" y="1"/>
                      </a:lnTo>
                      <a:lnTo>
                        <a:pt x="1" y="1"/>
                      </a:lnTo>
                      <a:lnTo>
                        <a:pt x="1" y="2"/>
                      </a:lnTo>
                      <a:lnTo>
                        <a:pt x="0" y="2"/>
                      </a:lnTo>
                      <a:lnTo>
                        <a:pt x="0" y="3"/>
                      </a:lnTo>
                      <a:lnTo>
                        <a:pt x="1" y="3"/>
                      </a:lnTo>
                      <a:lnTo>
                        <a:pt x="1" y="2"/>
                      </a:lnTo>
                      <a:lnTo>
                        <a:pt x="2" y="2"/>
                      </a:lnTo>
                      <a:lnTo>
                        <a:pt x="2"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19" name="Freeform 949"/>
                <p:cNvSpPr>
                  <a:spLocks/>
                </p:cNvSpPr>
                <p:nvPr/>
              </p:nvSpPr>
              <p:spPr bwMode="auto">
                <a:xfrm>
                  <a:off x="2596783" y="4564825"/>
                  <a:ext cx="7473" cy="7473"/>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0" name="Freeform 950"/>
                <p:cNvSpPr>
                  <a:spLocks noEditPoints="1"/>
                </p:cNvSpPr>
                <p:nvPr/>
              </p:nvSpPr>
              <p:spPr bwMode="auto">
                <a:xfrm>
                  <a:off x="2611728" y="4527463"/>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1" name="Freeform 951"/>
                <p:cNvSpPr>
                  <a:spLocks noEditPoints="1"/>
                </p:cNvSpPr>
                <p:nvPr/>
              </p:nvSpPr>
              <p:spPr bwMode="auto">
                <a:xfrm>
                  <a:off x="2649090" y="4527463"/>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2" name="Freeform 952"/>
                <p:cNvSpPr>
                  <a:spLocks noEditPoints="1"/>
                </p:cNvSpPr>
                <p:nvPr/>
              </p:nvSpPr>
              <p:spPr bwMode="auto">
                <a:xfrm>
                  <a:off x="2686453" y="4527463"/>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3" name="Freeform 953"/>
                <p:cNvSpPr>
                  <a:spLocks noEditPoints="1"/>
                </p:cNvSpPr>
                <p:nvPr/>
              </p:nvSpPr>
              <p:spPr bwMode="auto">
                <a:xfrm>
                  <a:off x="2357662" y="4527463"/>
                  <a:ext cx="29890" cy="44835"/>
                </a:xfrm>
                <a:custGeom>
                  <a:avLst/>
                  <a:gdLst>
                    <a:gd name="T0" fmla="*/ 4 w 4"/>
                    <a:gd name="T1" fmla="*/ 4 h 6"/>
                    <a:gd name="T2" fmla="*/ 4 w 4"/>
                    <a:gd name="T3" fmla="*/ 2 h 6"/>
                    <a:gd name="T4" fmla="*/ 2 w 4"/>
                    <a:gd name="T5" fmla="*/ 2 h 6"/>
                    <a:gd name="T6" fmla="*/ 2 w 4"/>
                    <a:gd name="T7" fmla="*/ 1 h 6"/>
                    <a:gd name="T8" fmla="*/ 2 w 4"/>
                    <a:gd name="T9" fmla="*/ 1 h 6"/>
                    <a:gd name="T10" fmla="*/ 2 w 4"/>
                    <a:gd name="T11" fmla="*/ 0 h 6"/>
                    <a:gd name="T12" fmla="*/ 0 w 4"/>
                    <a:gd name="T13" fmla="*/ 0 h 6"/>
                    <a:gd name="T14" fmla="*/ 0 w 4"/>
                    <a:gd name="T15" fmla="*/ 6 h 6"/>
                    <a:gd name="T16" fmla="*/ 2 w 4"/>
                    <a:gd name="T17" fmla="*/ 6 h 6"/>
                    <a:gd name="T18" fmla="*/ 2 w 4"/>
                    <a:gd name="T19" fmla="*/ 5 h 6"/>
                    <a:gd name="T20" fmla="*/ 2 w 4"/>
                    <a:gd name="T21" fmla="*/ 5 h 6"/>
                    <a:gd name="T22" fmla="*/ 2 w 4"/>
                    <a:gd name="T23" fmla="*/ 4 h 6"/>
                    <a:gd name="T24" fmla="*/ 4 w 4"/>
                    <a:gd name="T25" fmla="*/ 4 h 6"/>
                    <a:gd name="T26" fmla="*/ 4 w 4"/>
                    <a:gd name="T27" fmla="*/ 4 h 6"/>
                    <a:gd name="T28" fmla="*/ 2 w 4"/>
                    <a:gd name="T29" fmla="*/ 4 h 6"/>
                    <a:gd name="T30" fmla="*/ 2 w 4"/>
                    <a:gd name="T31" fmla="*/ 4 h 6"/>
                    <a:gd name="T32" fmla="*/ 2 w 4"/>
                    <a:gd name="T33" fmla="*/ 5 h 6"/>
                    <a:gd name="T34" fmla="*/ 0 w 4"/>
                    <a:gd name="T35" fmla="*/ 5 h 6"/>
                    <a:gd name="T36" fmla="*/ 0 w 4"/>
                    <a:gd name="T37" fmla="*/ 1 h 6"/>
                    <a:gd name="T38" fmla="*/ 2 w 4"/>
                    <a:gd name="T39" fmla="*/ 1 h 6"/>
                    <a:gd name="T40" fmla="*/ 2 w 4"/>
                    <a:gd name="T41" fmla="*/ 2 h 6"/>
                    <a:gd name="T42" fmla="*/ 2 w 4"/>
                    <a:gd name="T43" fmla="*/ 2 h 6"/>
                    <a:gd name="T44" fmla="*/ 2 w 4"/>
                    <a:gd name="T45" fmla="*/ 4 h 6"/>
                    <a:gd name="T46" fmla="*/ 2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4"/>
                      </a:moveTo>
                      <a:lnTo>
                        <a:pt x="4" y="2"/>
                      </a:lnTo>
                      <a:lnTo>
                        <a:pt x="2" y="2"/>
                      </a:lnTo>
                      <a:lnTo>
                        <a:pt x="2" y="1"/>
                      </a:lnTo>
                      <a:lnTo>
                        <a:pt x="2" y="1"/>
                      </a:lnTo>
                      <a:lnTo>
                        <a:pt x="2" y="0"/>
                      </a:lnTo>
                      <a:lnTo>
                        <a:pt x="0" y="0"/>
                      </a:lnTo>
                      <a:lnTo>
                        <a:pt x="0" y="6"/>
                      </a:lnTo>
                      <a:lnTo>
                        <a:pt x="2" y="6"/>
                      </a:lnTo>
                      <a:lnTo>
                        <a:pt x="2" y="5"/>
                      </a:lnTo>
                      <a:lnTo>
                        <a:pt x="2" y="5"/>
                      </a:lnTo>
                      <a:lnTo>
                        <a:pt x="2" y="4"/>
                      </a:lnTo>
                      <a:lnTo>
                        <a:pt x="4" y="4"/>
                      </a:lnTo>
                      <a:lnTo>
                        <a:pt x="4" y="4"/>
                      </a:lnTo>
                      <a:close/>
                      <a:moveTo>
                        <a:pt x="2" y="4"/>
                      </a:moveTo>
                      <a:lnTo>
                        <a:pt x="2" y="4"/>
                      </a:lnTo>
                      <a:lnTo>
                        <a:pt x="2" y="5"/>
                      </a:lnTo>
                      <a:lnTo>
                        <a:pt x="0" y="5"/>
                      </a:lnTo>
                      <a:lnTo>
                        <a:pt x="0" y="1"/>
                      </a:lnTo>
                      <a:lnTo>
                        <a:pt x="2" y="1"/>
                      </a:lnTo>
                      <a:lnTo>
                        <a:pt x="2" y="2"/>
                      </a:lnTo>
                      <a:lnTo>
                        <a:pt x="2" y="2"/>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4" name="Freeform 954"/>
                <p:cNvSpPr>
                  <a:spLocks/>
                </p:cNvSpPr>
                <p:nvPr/>
              </p:nvSpPr>
              <p:spPr bwMode="auto">
                <a:xfrm>
                  <a:off x="2395025" y="4527463"/>
                  <a:ext cx="22418"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5" name="Freeform 955"/>
                <p:cNvSpPr>
                  <a:spLocks/>
                </p:cNvSpPr>
                <p:nvPr/>
              </p:nvSpPr>
              <p:spPr bwMode="auto">
                <a:xfrm>
                  <a:off x="2424915" y="4527463"/>
                  <a:ext cx="29890" cy="44835"/>
                </a:xfrm>
                <a:custGeom>
                  <a:avLst/>
                  <a:gdLst>
                    <a:gd name="T0" fmla="*/ 4 w 4"/>
                    <a:gd name="T1" fmla="*/ 5 h 6"/>
                    <a:gd name="T2" fmla="*/ 4 w 4"/>
                    <a:gd name="T3" fmla="*/ 3 h 6"/>
                    <a:gd name="T4" fmla="*/ 2 w 4"/>
                    <a:gd name="T5" fmla="*/ 3 h 6"/>
                    <a:gd name="T6" fmla="*/ 2 w 4"/>
                    <a:gd name="T7" fmla="*/ 3 h 6"/>
                    <a:gd name="T8" fmla="*/ 3 w 4"/>
                    <a:gd name="T9" fmla="*/ 3 h 6"/>
                    <a:gd name="T10" fmla="*/ 3 w 4"/>
                    <a:gd name="T11" fmla="*/ 5 h 6"/>
                    <a:gd name="T12" fmla="*/ 0 w 4"/>
                    <a:gd name="T13" fmla="*/ 5 h 6"/>
                    <a:gd name="T14" fmla="*/ 0 w 4"/>
                    <a:gd name="T15" fmla="*/ 1 h 6"/>
                    <a:gd name="T16" fmla="*/ 3 w 4"/>
                    <a:gd name="T17" fmla="*/ 1 h 6"/>
                    <a:gd name="T18" fmla="*/ 3 w 4"/>
                    <a:gd name="T19" fmla="*/ 2 h 6"/>
                    <a:gd name="T20" fmla="*/ 4 w 4"/>
                    <a:gd name="T21" fmla="*/ 2 h 6"/>
                    <a:gd name="T22" fmla="*/ 4 w 4"/>
                    <a:gd name="T23" fmla="*/ 1 h 6"/>
                    <a:gd name="T24" fmla="*/ 3 w 4"/>
                    <a:gd name="T25" fmla="*/ 1 h 6"/>
                    <a:gd name="T26" fmla="*/ 3 w 4"/>
                    <a:gd name="T27" fmla="*/ 0 h 6"/>
                    <a:gd name="T28" fmla="*/ 0 w 4"/>
                    <a:gd name="T29" fmla="*/ 0 h 6"/>
                    <a:gd name="T30" fmla="*/ 0 w 4"/>
                    <a:gd name="T31" fmla="*/ 1 h 6"/>
                    <a:gd name="T32" fmla="*/ 0 w 4"/>
                    <a:gd name="T33" fmla="*/ 1 h 6"/>
                    <a:gd name="T34" fmla="*/ 0 w 4"/>
                    <a:gd name="T35" fmla="*/ 5 h 6"/>
                    <a:gd name="T36" fmla="*/ 0 w 4"/>
                    <a:gd name="T37" fmla="*/ 5 h 6"/>
                    <a:gd name="T38" fmla="*/ 0 w 4"/>
                    <a:gd name="T39" fmla="*/ 6 h 6"/>
                    <a:gd name="T40" fmla="*/ 3 w 4"/>
                    <a:gd name="T41" fmla="*/ 6 h 6"/>
                    <a:gd name="T42" fmla="*/ 3 w 4"/>
                    <a:gd name="T43" fmla="*/ 5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5"/>
                      </a:moveTo>
                      <a:lnTo>
                        <a:pt x="4" y="3"/>
                      </a:lnTo>
                      <a:lnTo>
                        <a:pt x="2" y="3"/>
                      </a:lnTo>
                      <a:lnTo>
                        <a:pt x="2" y="3"/>
                      </a:lnTo>
                      <a:lnTo>
                        <a:pt x="3" y="3"/>
                      </a:lnTo>
                      <a:lnTo>
                        <a:pt x="3" y="5"/>
                      </a:lnTo>
                      <a:lnTo>
                        <a:pt x="0" y="5"/>
                      </a:lnTo>
                      <a:lnTo>
                        <a:pt x="0" y="1"/>
                      </a:lnTo>
                      <a:lnTo>
                        <a:pt x="3" y="1"/>
                      </a:lnTo>
                      <a:lnTo>
                        <a:pt x="3" y="2"/>
                      </a:lnTo>
                      <a:lnTo>
                        <a:pt x="4" y="2"/>
                      </a:ln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6" name="Freeform 956"/>
                <p:cNvSpPr>
                  <a:spLocks/>
                </p:cNvSpPr>
                <p:nvPr/>
              </p:nvSpPr>
              <p:spPr bwMode="auto">
                <a:xfrm>
                  <a:off x="2492167" y="4527463"/>
                  <a:ext cx="22418" cy="44835"/>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3 h 6"/>
                    <a:gd name="T12" fmla="*/ 2 w 3"/>
                    <a:gd name="T13" fmla="*/ 3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3"/>
                      </a:lnTo>
                      <a:lnTo>
                        <a:pt x="2" y="3"/>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7" name="Freeform 957"/>
                <p:cNvSpPr>
                  <a:spLocks/>
                </p:cNvSpPr>
                <p:nvPr/>
              </p:nvSpPr>
              <p:spPr bwMode="auto">
                <a:xfrm>
                  <a:off x="2977881" y="4295815"/>
                  <a:ext cx="22418" cy="44835"/>
                </a:xfrm>
                <a:custGeom>
                  <a:avLst/>
                  <a:gdLst>
                    <a:gd name="T0" fmla="*/ 3 w 3"/>
                    <a:gd name="T1" fmla="*/ 1 h 6"/>
                    <a:gd name="T2" fmla="*/ 3 w 3"/>
                    <a:gd name="T3" fmla="*/ 0 h 6"/>
                    <a:gd name="T4" fmla="*/ 0 w 3"/>
                    <a:gd name="T5" fmla="*/ 0 h 6"/>
                    <a:gd name="T6" fmla="*/ 0 w 3"/>
                    <a:gd name="T7" fmla="*/ 6 h 6"/>
                    <a:gd name="T8" fmla="*/ 0 w 3"/>
                    <a:gd name="T9" fmla="*/ 6 h 6"/>
                    <a:gd name="T10" fmla="*/ 0 w 3"/>
                    <a:gd name="T11" fmla="*/ 4 h 6"/>
                    <a:gd name="T12" fmla="*/ 2 w 3"/>
                    <a:gd name="T13" fmla="*/ 4 h 6"/>
                    <a:gd name="T14" fmla="*/ 2 w 3"/>
                    <a:gd name="T15" fmla="*/ 3 h 6"/>
                    <a:gd name="T16" fmla="*/ 0 w 3"/>
                    <a:gd name="T17" fmla="*/ 3 h 6"/>
                    <a:gd name="T18" fmla="*/ 0 w 3"/>
                    <a:gd name="T19" fmla="*/ 1 h 6"/>
                    <a:gd name="T20" fmla="*/ 3 w 3"/>
                    <a:gd name="T21" fmla="*/ 1 h 6"/>
                    <a:gd name="T22" fmla="*/ 3 w 3"/>
                    <a:gd name="T23"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 h="6">
                      <a:moveTo>
                        <a:pt x="3" y="1"/>
                      </a:moveTo>
                      <a:lnTo>
                        <a:pt x="3" y="0"/>
                      </a:lnTo>
                      <a:lnTo>
                        <a:pt x="0" y="0"/>
                      </a:lnTo>
                      <a:lnTo>
                        <a:pt x="0" y="6"/>
                      </a:lnTo>
                      <a:lnTo>
                        <a:pt x="0" y="6"/>
                      </a:lnTo>
                      <a:lnTo>
                        <a:pt x="0" y="4"/>
                      </a:lnTo>
                      <a:lnTo>
                        <a:pt x="2" y="4"/>
                      </a:lnTo>
                      <a:lnTo>
                        <a:pt x="2" y="3"/>
                      </a:lnTo>
                      <a:lnTo>
                        <a:pt x="0" y="3"/>
                      </a:lnTo>
                      <a:lnTo>
                        <a:pt x="0"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8" name="Freeform 958"/>
                <p:cNvSpPr>
                  <a:spLocks/>
                </p:cNvSpPr>
                <p:nvPr/>
              </p:nvSpPr>
              <p:spPr bwMode="auto">
                <a:xfrm>
                  <a:off x="3000299" y="4295815"/>
                  <a:ext cx="29890" cy="44835"/>
                </a:xfrm>
                <a:custGeom>
                  <a:avLst/>
                  <a:gdLst>
                    <a:gd name="T0" fmla="*/ 4 w 4"/>
                    <a:gd name="T1" fmla="*/ 5 h 6"/>
                    <a:gd name="T2" fmla="*/ 4 w 4"/>
                    <a:gd name="T3" fmla="*/ 0 h 6"/>
                    <a:gd name="T4" fmla="*/ 4 w 4"/>
                    <a:gd name="T5" fmla="*/ 0 h 6"/>
                    <a:gd name="T6" fmla="*/ 4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4" y="0"/>
                      </a:lnTo>
                      <a:lnTo>
                        <a:pt x="4" y="5"/>
                      </a:lnTo>
                      <a:lnTo>
                        <a:pt x="1" y="5"/>
                      </a:lnTo>
                      <a:lnTo>
                        <a:pt x="1" y="0"/>
                      </a:lnTo>
                      <a:lnTo>
                        <a:pt x="0" y="0"/>
                      </a:lnTo>
                      <a:lnTo>
                        <a:pt x="0" y="5"/>
                      </a:lnTo>
                      <a:lnTo>
                        <a:pt x="1" y="5"/>
                      </a:lnTo>
                      <a:lnTo>
                        <a:pt x="1" y="6"/>
                      </a:lnTo>
                      <a:lnTo>
                        <a:pt x="4" y="6"/>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29" name="Freeform 959"/>
                <p:cNvSpPr>
                  <a:spLocks/>
                </p:cNvSpPr>
                <p:nvPr/>
              </p:nvSpPr>
              <p:spPr bwMode="auto">
                <a:xfrm>
                  <a:off x="3045134" y="4295815"/>
                  <a:ext cx="14945" cy="44835"/>
                </a:xfrm>
                <a:custGeom>
                  <a:avLst/>
                  <a:gdLst>
                    <a:gd name="T0" fmla="*/ 2 w 2"/>
                    <a:gd name="T1" fmla="*/ 6 h 6"/>
                    <a:gd name="T2" fmla="*/ 2 w 2"/>
                    <a:gd name="T3" fmla="*/ 5 h 6"/>
                    <a:gd name="T4" fmla="*/ 0 w 2"/>
                    <a:gd name="T5" fmla="*/ 5 h 6"/>
                    <a:gd name="T6" fmla="*/ 0 w 2"/>
                    <a:gd name="T7" fmla="*/ 4 h 6"/>
                    <a:gd name="T8" fmla="*/ 2 w 2"/>
                    <a:gd name="T9" fmla="*/ 4 h 6"/>
                    <a:gd name="T10" fmla="*/ 2 w 2"/>
                    <a:gd name="T11" fmla="*/ 3 h 6"/>
                    <a:gd name="T12" fmla="*/ 0 w 2"/>
                    <a:gd name="T13" fmla="*/ 3 h 6"/>
                    <a:gd name="T14" fmla="*/ 0 w 2"/>
                    <a:gd name="T15" fmla="*/ 1 h 6"/>
                    <a:gd name="T16" fmla="*/ 2 w 2"/>
                    <a:gd name="T17" fmla="*/ 1 h 6"/>
                    <a:gd name="T18" fmla="*/ 2 w 2"/>
                    <a:gd name="T19" fmla="*/ 0 h 6"/>
                    <a:gd name="T20" fmla="*/ 0 w 2"/>
                    <a:gd name="T21" fmla="*/ 0 h 6"/>
                    <a:gd name="T22" fmla="*/ 0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5"/>
                      </a:lnTo>
                      <a:lnTo>
                        <a:pt x="0" y="5"/>
                      </a:lnTo>
                      <a:lnTo>
                        <a:pt x="0" y="4"/>
                      </a:lnTo>
                      <a:lnTo>
                        <a:pt x="2" y="4"/>
                      </a:lnTo>
                      <a:lnTo>
                        <a:pt x="2" y="3"/>
                      </a:lnTo>
                      <a:lnTo>
                        <a:pt x="0" y="3"/>
                      </a:lnTo>
                      <a:lnTo>
                        <a:pt x="0" y="1"/>
                      </a:lnTo>
                      <a:lnTo>
                        <a:pt x="2" y="1"/>
                      </a:lnTo>
                      <a:lnTo>
                        <a:pt x="2" y="0"/>
                      </a:lnTo>
                      <a:lnTo>
                        <a:pt x="0" y="0"/>
                      </a:lnTo>
                      <a:lnTo>
                        <a:pt x="0"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0" name="Freeform 960"/>
                <p:cNvSpPr>
                  <a:spLocks/>
                </p:cNvSpPr>
                <p:nvPr/>
              </p:nvSpPr>
              <p:spPr bwMode="auto">
                <a:xfrm>
                  <a:off x="3067552" y="4295815"/>
                  <a:ext cx="22418"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1" name="Freeform 961"/>
                <p:cNvSpPr>
                  <a:spLocks/>
                </p:cNvSpPr>
                <p:nvPr/>
              </p:nvSpPr>
              <p:spPr bwMode="auto">
                <a:xfrm>
                  <a:off x="3119859" y="4295815"/>
                  <a:ext cx="29890" cy="44835"/>
                </a:xfrm>
                <a:custGeom>
                  <a:avLst/>
                  <a:gdLst>
                    <a:gd name="T0" fmla="*/ 4 w 4"/>
                    <a:gd name="T1" fmla="*/ 6 h 6"/>
                    <a:gd name="T2" fmla="*/ 4 w 4"/>
                    <a:gd name="T3" fmla="*/ 0 h 6"/>
                    <a:gd name="T4" fmla="*/ 3 w 4"/>
                    <a:gd name="T5" fmla="*/ 0 h 6"/>
                    <a:gd name="T6" fmla="*/ 3 w 4"/>
                    <a:gd name="T7" fmla="*/ 3 h 6"/>
                    <a:gd name="T8" fmla="*/ 1 w 4"/>
                    <a:gd name="T9" fmla="*/ 3 h 6"/>
                    <a:gd name="T10" fmla="*/ 1 w 4"/>
                    <a:gd name="T11" fmla="*/ 0 h 6"/>
                    <a:gd name="T12" fmla="*/ 0 w 4"/>
                    <a:gd name="T13" fmla="*/ 0 h 6"/>
                    <a:gd name="T14" fmla="*/ 0 w 4"/>
                    <a:gd name="T15" fmla="*/ 6 h 6"/>
                    <a:gd name="T16" fmla="*/ 1 w 4"/>
                    <a:gd name="T17" fmla="*/ 6 h 6"/>
                    <a:gd name="T18" fmla="*/ 1 w 4"/>
                    <a:gd name="T19" fmla="*/ 4 h 6"/>
                    <a:gd name="T20" fmla="*/ 3 w 4"/>
                    <a:gd name="T21" fmla="*/ 4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1" y="3"/>
                      </a:lnTo>
                      <a:lnTo>
                        <a:pt x="1" y="0"/>
                      </a:lnTo>
                      <a:lnTo>
                        <a:pt x="0" y="0"/>
                      </a:lnTo>
                      <a:lnTo>
                        <a:pt x="0" y="6"/>
                      </a:lnTo>
                      <a:lnTo>
                        <a:pt x="1" y="6"/>
                      </a:lnTo>
                      <a:lnTo>
                        <a:pt x="1"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2" name="Freeform 962"/>
                <p:cNvSpPr>
                  <a:spLocks/>
                </p:cNvSpPr>
                <p:nvPr/>
              </p:nvSpPr>
              <p:spPr bwMode="auto">
                <a:xfrm>
                  <a:off x="3157222" y="4295815"/>
                  <a:ext cx="22418" cy="44835"/>
                </a:xfrm>
                <a:custGeom>
                  <a:avLst/>
                  <a:gdLst>
                    <a:gd name="T0" fmla="*/ 3 w 3"/>
                    <a:gd name="T1" fmla="*/ 6 h 6"/>
                    <a:gd name="T2" fmla="*/ 3 w 3"/>
                    <a:gd name="T3" fmla="*/ 5 h 6"/>
                    <a:gd name="T4" fmla="*/ 1 w 3"/>
                    <a:gd name="T5" fmla="*/ 5 h 6"/>
                    <a:gd name="T6" fmla="*/ 1 w 3"/>
                    <a:gd name="T7" fmla="*/ 4 h 6"/>
                    <a:gd name="T8" fmla="*/ 2 w 3"/>
                    <a:gd name="T9" fmla="*/ 4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4"/>
                      </a:lnTo>
                      <a:lnTo>
                        <a:pt x="2" y="4"/>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3" name="Freeform 963"/>
                <p:cNvSpPr>
                  <a:spLocks noEditPoints="1"/>
                </p:cNvSpPr>
                <p:nvPr/>
              </p:nvSpPr>
              <p:spPr bwMode="auto">
                <a:xfrm>
                  <a:off x="3187112" y="4295815"/>
                  <a:ext cx="29890" cy="44835"/>
                </a:xfrm>
                <a:custGeom>
                  <a:avLst/>
                  <a:gdLst>
                    <a:gd name="T0" fmla="*/ 4 w 4"/>
                    <a:gd name="T1" fmla="*/ 6 h 6"/>
                    <a:gd name="T2" fmla="*/ 4 w 4"/>
                    <a:gd name="T3" fmla="*/ 4 h 6"/>
                    <a:gd name="T4" fmla="*/ 3 w 4"/>
                    <a:gd name="T5" fmla="*/ 4 h 6"/>
                    <a:gd name="T6" fmla="*/ 3 w 4"/>
                    <a:gd name="T7" fmla="*/ 2 h 6"/>
                    <a:gd name="T8" fmla="*/ 2 w 4"/>
                    <a:gd name="T9" fmla="*/ 2 h 6"/>
                    <a:gd name="T10" fmla="*/ 2 w 4"/>
                    <a:gd name="T11" fmla="*/ 0 h 6"/>
                    <a:gd name="T12" fmla="*/ 1 w 4"/>
                    <a:gd name="T13" fmla="*/ 0 h 6"/>
                    <a:gd name="T14" fmla="*/ 1 w 4"/>
                    <a:gd name="T15" fmla="*/ 2 h 6"/>
                    <a:gd name="T16" fmla="*/ 1 w 4"/>
                    <a:gd name="T17" fmla="*/ 2 h 6"/>
                    <a:gd name="T18" fmla="*/ 1 w 4"/>
                    <a:gd name="T19" fmla="*/ 4 h 6"/>
                    <a:gd name="T20" fmla="*/ 0 w 4"/>
                    <a:gd name="T21" fmla="*/ 4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4 h 6"/>
                    <a:gd name="T38" fmla="*/ 1 w 4"/>
                    <a:gd name="T39" fmla="*/ 4 h 6"/>
                    <a:gd name="T40" fmla="*/ 1 w 4"/>
                    <a:gd name="T41" fmla="*/ 2 h 6"/>
                    <a:gd name="T42" fmla="*/ 2 w 4"/>
                    <a:gd name="T43" fmla="*/ 2 h 6"/>
                    <a:gd name="T44" fmla="*/ 2 w 4"/>
                    <a:gd name="T45" fmla="*/ 4 h 6"/>
                    <a:gd name="T46" fmla="*/ 2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2"/>
                      </a:lnTo>
                      <a:lnTo>
                        <a:pt x="2" y="2"/>
                      </a:lnTo>
                      <a:lnTo>
                        <a:pt x="2" y="0"/>
                      </a:lnTo>
                      <a:lnTo>
                        <a:pt x="1" y="0"/>
                      </a:lnTo>
                      <a:lnTo>
                        <a:pt x="1" y="2"/>
                      </a:lnTo>
                      <a:lnTo>
                        <a:pt x="1" y="2"/>
                      </a:lnTo>
                      <a:lnTo>
                        <a:pt x="1" y="4"/>
                      </a:lnTo>
                      <a:lnTo>
                        <a:pt x="0" y="4"/>
                      </a:lnTo>
                      <a:lnTo>
                        <a:pt x="0" y="6"/>
                      </a:lnTo>
                      <a:lnTo>
                        <a:pt x="1" y="6"/>
                      </a:lnTo>
                      <a:lnTo>
                        <a:pt x="1" y="4"/>
                      </a:lnTo>
                      <a:lnTo>
                        <a:pt x="3" y="4"/>
                      </a:lnTo>
                      <a:lnTo>
                        <a:pt x="3" y="6"/>
                      </a:lnTo>
                      <a:lnTo>
                        <a:pt x="4" y="6"/>
                      </a:lnTo>
                      <a:lnTo>
                        <a:pt x="4" y="6"/>
                      </a:lnTo>
                      <a:close/>
                      <a:moveTo>
                        <a:pt x="2" y="4"/>
                      </a:moveTo>
                      <a:lnTo>
                        <a:pt x="1" y="4"/>
                      </a:lnTo>
                      <a:lnTo>
                        <a:pt x="1" y="2"/>
                      </a:lnTo>
                      <a:lnTo>
                        <a:pt x="2" y="2"/>
                      </a:lnTo>
                      <a:lnTo>
                        <a:pt x="2" y="4"/>
                      </a:lnTo>
                      <a:lnTo>
                        <a:pt x="2"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4" name="Freeform 964"/>
                <p:cNvSpPr>
                  <a:spLocks/>
                </p:cNvSpPr>
                <p:nvPr/>
              </p:nvSpPr>
              <p:spPr bwMode="auto">
                <a:xfrm>
                  <a:off x="3224475" y="4295815"/>
                  <a:ext cx="22418" cy="44835"/>
                </a:xfrm>
                <a:custGeom>
                  <a:avLst/>
                  <a:gdLst>
                    <a:gd name="T0" fmla="*/ 3 w 3"/>
                    <a:gd name="T1" fmla="*/ 1 h 6"/>
                    <a:gd name="T2" fmla="*/ 3 w 3"/>
                    <a:gd name="T3" fmla="*/ 0 h 6"/>
                    <a:gd name="T4" fmla="*/ 0 w 3"/>
                    <a:gd name="T5" fmla="*/ 0 h 6"/>
                    <a:gd name="T6" fmla="*/ 0 w 3"/>
                    <a:gd name="T7" fmla="*/ 1 h 6"/>
                    <a:gd name="T8" fmla="*/ 1 w 3"/>
                    <a:gd name="T9" fmla="*/ 1 h 6"/>
                    <a:gd name="T10" fmla="*/ 1 w 3"/>
                    <a:gd name="T11" fmla="*/ 6 h 6"/>
                    <a:gd name="T12" fmla="*/ 2 w 3"/>
                    <a:gd name="T13" fmla="*/ 6 h 6"/>
                    <a:gd name="T14" fmla="*/ 2 w 3"/>
                    <a:gd name="T15" fmla="*/ 1 h 6"/>
                    <a:gd name="T16" fmla="*/ 3 w 3"/>
                    <a:gd name="T17" fmla="*/ 1 h 6"/>
                    <a:gd name="T18" fmla="*/ 3 w 3"/>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6">
                      <a:moveTo>
                        <a:pt x="3" y="1"/>
                      </a:moveTo>
                      <a:lnTo>
                        <a:pt x="3" y="0"/>
                      </a:lnTo>
                      <a:lnTo>
                        <a:pt x="0" y="0"/>
                      </a:lnTo>
                      <a:lnTo>
                        <a:pt x="0" y="1"/>
                      </a:lnTo>
                      <a:lnTo>
                        <a:pt x="1" y="1"/>
                      </a:lnTo>
                      <a:lnTo>
                        <a:pt x="1" y="6"/>
                      </a:lnTo>
                      <a:lnTo>
                        <a:pt x="2" y="6"/>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5" name="Freeform 965"/>
                <p:cNvSpPr>
                  <a:spLocks/>
                </p:cNvSpPr>
                <p:nvPr/>
              </p:nvSpPr>
              <p:spPr bwMode="auto">
                <a:xfrm>
                  <a:off x="3276782" y="4295815"/>
                  <a:ext cx="7473"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6" name="Freeform 966"/>
                <p:cNvSpPr>
                  <a:spLocks/>
                </p:cNvSpPr>
                <p:nvPr/>
              </p:nvSpPr>
              <p:spPr bwMode="auto">
                <a:xfrm>
                  <a:off x="3291727" y="4295815"/>
                  <a:ext cx="29890" cy="44835"/>
                </a:xfrm>
                <a:custGeom>
                  <a:avLst/>
                  <a:gdLst>
                    <a:gd name="T0" fmla="*/ 4 w 4"/>
                    <a:gd name="T1" fmla="*/ 6 h 6"/>
                    <a:gd name="T2" fmla="*/ 4 w 4"/>
                    <a:gd name="T3" fmla="*/ 0 h 6"/>
                    <a:gd name="T4" fmla="*/ 3 w 4"/>
                    <a:gd name="T5" fmla="*/ 0 h 6"/>
                    <a:gd name="T6" fmla="*/ 3 w 4"/>
                    <a:gd name="T7" fmla="*/ 4 h 6"/>
                    <a:gd name="T8" fmla="*/ 2 w 4"/>
                    <a:gd name="T9" fmla="*/ 4 h 6"/>
                    <a:gd name="T10" fmla="*/ 2 w 4"/>
                    <a:gd name="T11" fmla="*/ 3 h 6"/>
                    <a:gd name="T12" fmla="*/ 1 w 4"/>
                    <a:gd name="T13" fmla="*/ 3 h 6"/>
                    <a:gd name="T14" fmla="*/ 1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1 w 4"/>
                    <a:gd name="T29" fmla="*/ 3 h 6"/>
                    <a:gd name="T30" fmla="*/ 1 w 4"/>
                    <a:gd name="T31" fmla="*/ 4 h 6"/>
                    <a:gd name="T32" fmla="*/ 2 w 4"/>
                    <a:gd name="T33" fmla="*/ 4 h 6"/>
                    <a:gd name="T34" fmla="*/ 2 w 4"/>
                    <a:gd name="T35" fmla="*/ 4 h 6"/>
                    <a:gd name="T36" fmla="*/ 3 w 4"/>
                    <a:gd name="T37" fmla="*/ 4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4"/>
                      </a:lnTo>
                      <a:lnTo>
                        <a:pt x="2" y="4"/>
                      </a:lnTo>
                      <a:lnTo>
                        <a:pt x="2" y="3"/>
                      </a:lnTo>
                      <a:lnTo>
                        <a:pt x="1" y="3"/>
                      </a:lnTo>
                      <a:lnTo>
                        <a:pt x="1" y="2"/>
                      </a:lnTo>
                      <a:lnTo>
                        <a:pt x="1" y="2"/>
                      </a:lnTo>
                      <a:lnTo>
                        <a:pt x="1" y="0"/>
                      </a:lnTo>
                      <a:lnTo>
                        <a:pt x="0" y="0"/>
                      </a:lnTo>
                      <a:lnTo>
                        <a:pt x="0" y="6"/>
                      </a:lnTo>
                      <a:lnTo>
                        <a:pt x="1" y="6"/>
                      </a:lnTo>
                      <a:lnTo>
                        <a:pt x="1" y="3"/>
                      </a:lnTo>
                      <a:lnTo>
                        <a:pt x="1" y="3"/>
                      </a:lnTo>
                      <a:lnTo>
                        <a:pt x="1" y="4"/>
                      </a:lnTo>
                      <a:lnTo>
                        <a:pt x="2" y="4"/>
                      </a:lnTo>
                      <a:lnTo>
                        <a:pt x="2"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7" name="Freeform 967"/>
                <p:cNvSpPr>
                  <a:spLocks noEditPoints="1"/>
                </p:cNvSpPr>
                <p:nvPr/>
              </p:nvSpPr>
              <p:spPr bwMode="auto">
                <a:xfrm>
                  <a:off x="3329090" y="4295815"/>
                  <a:ext cx="29890" cy="44835"/>
                </a:xfrm>
                <a:custGeom>
                  <a:avLst/>
                  <a:gdLst>
                    <a:gd name="T0" fmla="*/ 4 w 4"/>
                    <a:gd name="T1" fmla="*/ 4 h 6"/>
                    <a:gd name="T2" fmla="*/ 4 w 4"/>
                    <a:gd name="T3" fmla="*/ 1 h 6"/>
                    <a:gd name="T4" fmla="*/ 3 w 4"/>
                    <a:gd name="T5" fmla="*/ 1 h 6"/>
                    <a:gd name="T6" fmla="*/ 3 w 4"/>
                    <a:gd name="T7" fmla="*/ 0 h 6"/>
                    <a:gd name="T8" fmla="*/ 0 w 4"/>
                    <a:gd name="T9" fmla="*/ 0 h 6"/>
                    <a:gd name="T10" fmla="*/ 0 w 4"/>
                    <a:gd name="T11" fmla="*/ 6 h 6"/>
                    <a:gd name="T12" fmla="*/ 0 w 4"/>
                    <a:gd name="T13" fmla="*/ 6 h 6"/>
                    <a:gd name="T14" fmla="*/ 0 w 4"/>
                    <a:gd name="T15" fmla="*/ 4 h 6"/>
                    <a:gd name="T16" fmla="*/ 3 w 4"/>
                    <a:gd name="T17" fmla="*/ 4 h 6"/>
                    <a:gd name="T18" fmla="*/ 3 w 4"/>
                    <a:gd name="T19" fmla="*/ 4 h 6"/>
                    <a:gd name="T20" fmla="*/ 4 w 4"/>
                    <a:gd name="T21" fmla="*/ 4 h 6"/>
                    <a:gd name="T22" fmla="*/ 4 w 4"/>
                    <a:gd name="T23" fmla="*/ 4 h 6"/>
                    <a:gd name="T24" fmla="*/ 3 w 4"/>
                    <a:gd name="T25" fmla="*/ 4 h 6"/>
                    <a:gd name="T26" fmla="*/ 0 w 4"/>
                    <a:gd name="T27" fmla="*/ 4 h 6"/>
                    <a:gd name="T28" fmla="*/ 0 w 4"/>
                    <a:gd name="T29" fmla="*/ 1 h 6"/>
                    <a:gd name="T30" fmla="*/ 3 w 4"/>
                    <a:gd name="T31" fmla="*/ 1 h 6"/>
                    <a:gd name="T32" fmla="*/ 3 w 4"/>
                    <a:gd name="T33" fmla="*/ 4 h 6"/>
                    <a:gd name="T34" fmla="*/ 3 w 4"/>
                    <a:gd name="T35"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4"/>
                      </a:moveTo>
                      <a:lnTo>
                        <a:pt x="4" y="1"/>
                      </a:lnTo>
                      <a:lnTo>
                        <a:pt x="3" y="1"/>
                      </a:lnTo>
                      <a:lnTo>
                        <a:pt x="3" y="0"/>
                      </a:lnTo>
                      <a:lnTo>
                        <a:pt x="0" y="0"/>
                      </a:lnTo>
                      <a:lnTo>
                        <a:pt x="0" y="6"/>
                      </a:lnTo>
                      <a:lnTo>
                        <a:pt x="0" y="6"/>
                      </a:lnTo>
                      <a:lnTo>
                        <a:pt x="0" y="4"/>
                      </a:lnTo>
                      <a:lnTo>
                        <a:pt x="3" y="4"/>
                      </a:lnTo>
                      <a:lnTo>
                        <a:pt x="3" y="4"/>
                      </a:lnTo>
                      <a:lnTo>
                        <a:pt x="4" y="4"/>
                      </a:lnTo>
                      <a:lnTo>
                        <a:pt x="4" y="4"/>
                      </a:lnTo>
                      <a:close/>
                      <a:moveTo>
                        <a:pt x="3" y="4"/>
                      </a:moveTo>
                      <a:lnTo>
                        <a:pt x="0" y="4"/>
                      </a:lnTo>
                      <a:lnTo>
                        <a:pt x="0"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8" name="Freeform 968"/>
                <p:cNvSpPr>
                  <a:spLocks/>
                </p:cNvSpPr>
                <p:nvPr/>
              </p:nvSpPr>
              <p:spPr bwMode="auto">
                <a:xfrm>
                  <a:off x="3358980" y="4295815"/>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39" name="Freeform 969"/>
                <p:cNvSpPr>
                  <a:spLocks/>
                </p:cNvSpPr>
                <p:nvPr/>
              </p:nvSpPr>
              <p:spPr bwMode="auto">
                <a:xfrm>
                  <a:off x="3396343" y="4295815"/>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0" name="Freeform 970"/>
                <p:cNvSpPr>
                  <a:spLocks/>
                </p:cNvSpPr>
                <p:nvPr/>
              </p:nvSpPr>
              <p:spPr bwMode="auto">
                <a:xfrm>
                  <a:off x="3530848" y="4295815"/>
                  <a:ext cx="44835" cy="44835"/>
                </a:xfrm>
                <a:custGeom>
                  <a:avLst/>
                  <a:gdLst>
                    <a:gd name="T0" fmla="*/ 6 w 6"/>
                    <a:gd name="T1" fmla="*/ 6 h 6"/>
                    <a:gd name="T2" fmla="*/ 6 w 6"/>
                    <a:gd name="T3" fmla="*/ 0 h 6"/>
                    <a:gd name="T4" fmla="*/ 5 w 6"/>
                    <a:gd name="T5" fmla="*/ 0 h 6"/>
                    <a:gd name="T6" fmla="*/ 5 w 6"/>
                    <a:gd name="T7" fmla="*/ 1 h 6"/>
                    <a:gd name="T8" fmla="*/ 4 w 6"/>
                    <a:gd name="T9" fmla="*/ 1 h 6"/>
                    <a:gd name="T10" fmla="*/ 4 w 6"/>
                    <a:gd name="T11" fmla="*/ 2 h 6"/>
                    <a:gd name="T12" fmla="*/ 3 w 6"/>
                    <a:gd name="T13" fmla="*/ 2 h 6"/>
                    <a:gd name="T14" fmla="*/ 3 w 6"/>
                    <a:gd name="T15" fmla="*/ 3 h 6"/>
                    <a:gd name="T16" fmla="*/ 3 w 6"/>
                    <a:gd name="T17" fmla="*/ 3 h 6"/>
                    <a:gd name="T18" fmla="*/ 3 w 6"/>
                    <a:gd name="T19" fmla="*/ 2 h 6"/>
                    <a:gd name="T20" fmla="*/ 2 w 6"/>
                    <a:gd name="T21" fmla="*/ 2 h 6"/>
                    <a:gd name="T22" fmla="*/ 2 w 6"/>
                    <a:gd name="T23" fmla="*/ 1 h 6"/>
                    <a:gd name="T24" fmla="*/ 1 w 6"/>
                    <a:gd name="T25" fmla="*/ 1 h 6"/>
                    <a:gd name="T26" fmla="*/ 1 w 6"/>
                    <a:gd name="T27" fmla="*/ 0 h 6"/>
                    <a:gd name="T28" fmla="*/ 0 w 6"/>
                    <a:gd name="T29" fmla="*/ 0 h 6"/>
                    <a:gd name="T30" fmla="*/ 0 w 6"/>
                    <a:gd name="T31" fmla="*/ 6 h 6"/>
                    <a:gd name="T32" fmla="*/ 1 w 6"/>
                    <a:gd name="T33" fmla="*/ 6 h 6"/>
                    <a:gd name="T34" fmla="*/ 1 w 6"/>
                    <a:gd name="T35" fmla="*/ 2 h 6"/>
                    <a:gd name="T36" fmla="*/ 2 w 6"/>
                    <a:gd name="T37" fmla="*/ 2 h 6"/>
                    <a:gd name="T38" fmla="*/ 2 w 6"/>
                    <a:gd name="T39" fmla="*/ 3 h 6"/>
                    <a:gd name="T40" fmla="*/ 3 w 6"/>
                    <a:gd name="T41" fmla="*/ 3 h 6"/>
                    <a:gd name="T42" fmla="*/ 3 w 6"/>
                    <a:gd name="T43" fmla="*/ 4 h 6"/>
                    <a:gd name="T44" fmla="*/ 3 w 6"/>
                    <a:gd name="T45" fmla="*/ 4 h 6"/>
                    <a:gd name="T46" fmla="*/ 3 w 6"/>
                    <a:gd name="T47" fmla="*/ 3 h 6"/>
                    <a:gd name="T48" fmla="*/ 4 w 6"/>
                    <a:gd name="T49" fmla="*/ 3 h 6"/>
                    <a:gd name="T50" fmla="*/ 4 w 6"/>
                    <a:gd name="T51" fmla="*/ 2 h 6"/>
                    <a:gd name="T52" fmla="*/ 5 w 6"/>
                    <a:gd name="T53" fmla="*/ 2 h 6"/>
                    <a:gd name="T54" fmla="*/ 5 w 6"/>
                    <a:gd name="T55" fmla="*/ 6 h 6"/>
                    <a:gd name="T56" fmla="*/ 6 w 6"/>
                    <a:gd name="T57" fmla="*/ 6 h 6"/>
                    <a:gd name="T58" fmla="*/ 6 w 6"/>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6">
                      <a:moveTo>
                        <a:pt x="6" y="6"/>
                      </a:moveTo>
                      <a:lnTo>
                        <a:pt x="6" y="0"/>
                      </a:lnTo>
                      <a:lnTo>
                        <a:pt x="5" y="0"/>
                      </a:lnTo>
                      <a:lnTo>
                        <a:pt x="5" y="1"/>
                      </a:lnTo>
                      <a:lnTo>
                        <a:pt x="4" y="1"/>
                      </a:lnTo>
                      <a:lnTo>
                        <a:pt x="4" y="2"/>
                      </a:lnTo>
                      <a:lnTo>
                        <a:pt x="3" y="2"/>
                      </a:lnTo>
                      <a:lnTo>
                        <a:pt x="3" y="3"/>
                      </a:lnTo>
                      <a:lnTo>
                        <a:pt x="3" y="3"/>
                      </a:lnTo>
                      <a:lnTo>
                        <a:pt x="3" y="2"/>
                      </a:lnTo>
                      <a:lnTo>
                        <a:pt x="2" y="2"/>
                      </a:lnTo>
                      <a:lnTo>
                        <a:pt x="2" y="1"/>
                      </a:lnTo>
                      <a:lnTo>
                        <a:pt x="1" y="1"/>
                      </a:lnTo>
                      <a:lnTo>
                        <a:pt x="1" y="0"/>
                      </a:lnTo>
                      <a:lnTo>
                        <a:pt x="0" y="0"/>
                      </a:lnTo>
                      <a:lnTo>
                        <a:pt x="0" y="6"/>
                      </a:lnTo>
                      <a:lnTo>
                        <a:pt x="1" y="6"/>
                      </a:lnTo>
                      <a:lnTo>
                        <a:pt x="1" y="2"/>
                      </a:lnTo>
                      <a:lnTo>
                        <a:pt x="2" y="2"/>
                      </a:lnTo>
                      <a:lnTo>
                        <a:pt x="2" y="3"/>
                      </a:lnTo>
                      <a:lnTo>
                        <a:pt x="3" y="3"/>
                      </a:lnTo>
                      <a:lnTo>
                        <a:pt x="3" y="4"/>
                      </a:lnTo>
                      <a:lnTo>
                        <a:pt x="3" y="4"/>
                      </a:lnTo>
                      <a:lnTo>
                        <a:pt x="3" y="3"/>
                      </a:lnTo>
                      <a:lnTo>
                        <a:pt x="4" y="3"/>
                      </a:lnTo>
                      <a:lnTo>
                        <a:pt x="4" y="2"/>
                      </a:lnTo>
                      <a:lnTo>
                        <a:pt x="5" y="2"/>
                      </a:lnTo>
                      <a:lnTo>
                        <a:pt x="5" y="6"/>
                      </a:lnTo>
                      <a:lnTo>
                        <a:pt x="6" y="6"/>
                      </a:lnTo>
                      <a:lnTo>
                        <a:pt x="6"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1" name="Freeform 971"/>
                <p:cNvSpPr>
                  <a:spLocks noEditPoints="1"/>
                </p:cNvSpPr>
                <p:nvPr/>
              </p:nvSpPr>
              <p:spPr bwMode="auto">
                <a:xfrm>
                  <a:off x="3583156" y="4295815"/>
                  <a:ext cx="29890" cy="44835"/>
                </a:xfrm>
                <a:custGeom>
                  <a:avLst/>
                  <a:gdLst>
                    <a:gd name="T0" fmla="*/ 4 w 4"/>
                    <a:gd name="T1" fmla="*/ 5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5 h 6"/>
                    <a:gd name="T24" fmla="*/ 4 w 4"/>
                    <a:gd name="T25" fmla="*/ 5 h 6"/>
                    <a:gd name="T26" fmla="*/ 4 w 4"/>
                    <a:gd name="T27" fmla="*/ 5 h 6"/>
                    <a:gd name="T28" fmla="*/ 3 w 4"/>
                    <a:gd name="T29" fmla="*/ 3 h 6"/>
                    <a:gd name="T30" fmla="*/ 0 w 4"/>
                    <a:gd name="T31" fmla="*/ 3 h 6"/>
                    <a:gd name="T32" fmla="*/ 0 w 4"/>
                    <a:gd name="T33" fmla="*/ 1 h 6"/>
                    <a:gd name="T34" fmla="*/ 3 w 4"/>
                    <a:gd name="T35" fmla="*/ 1 h 6"/>
                    <a:gd name="T36" fmla="*/ 3 w 4"/>
                    <a:gd name="T37" fmla="*/ 3 h 6"/>
                    <a:gd name="T38" fmla="*/ 3 w 4"/>
                    <a:gd name="T39" fmla="*/ 3 h 6"/>
                    <a:gd name="T40" fmla="*/ 3 w 4"/>
                    <a:gd name="T41" fmla="*/ 5 h 6"/>
                    <a:gd name="T42" fmla="*/ 0 w 4"/>
                    <a:gd name="T43" fmla="*/ 5 h 6"/>
                    <a:gd name="T44" fmla="*/ 0 w 4"/>
                    <a:gd name="T45" fmla="*/ 4 h 6"/>
                    <a:gd name="T46" fmla="*/ 3 w 4"/>
                    <a:gd name="T47" fmla="*/ 4 h 6"/>
                    <a:gd name="T48" fmla="*/ 3 w 4"/>
                    <a:gd name="T49" fmla="*/ 5 h 6"/>
                    <a:gd name="T50" fmla="*/ 3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4"/>
                      </a:lnTo>
                      <a:lnTo>
                        <a:pt x="3" y="4"/>
                      </a:lnTo>
                      <a:lnTo>
                        <a:pt x="3" y="3"/>
                      </a:lnTo>
                      <a:lnTo>
                        <a:pt x="4" y="3"/>
                      </a:lnTo>
                      <a:lnTo>
                        <a:pt x="4" y="1"/>
                      </a:lnTo>
                      <a:lnTo>
                        <a:pt x="3" y="1"/>
                      </a:lnTo>
                      <a:lnTo>
                        <a:pt x="3" y="0"/>
                      </a:lnTo>
                      <a:lnTo>
                        <a:pt x="0" y="0"/>
                      </a:lnTo>
                      <a:lnTo>
                        <a:pt x="0" y="6"/>
                      </a:lnTo>
                      <a:lnTo>
                        <a:pt x="3" y="6"/>
                      </a:lnTo>
                      <a:lnTo>
                        <a:pt x="3" y="5"/>
                      </a:lnTo>
                      <a:lnTo>
                        <a:pt x="4" y="5"/>
                      </a:lnTo>
                      <a:lnTo>
                        <a:pt x="4" y="5"/>
                      </a:lnTo>
                      <a:close/>
                      <a:moveTo>
                        <a:pt x="3" y="3"/>
                      </a:moveTo>
                      <a:lnTo>
                        <a:pt x="0" y="3"/>
                      </a:lnTo>
                      <a:lnTo>
                        <a:pt x="0" y="1"/>
                      </a:lnTo>
                      <a:lnTo>
                        <a:pt x="3" y="1"/>
                      </a:lnTo>
                      <a:lnTo>
                        <a:pt x="3" y="3"/>
                      </a:lnTo>
                      <a:lnTo>
                        <a:pt x="3" y="3"/>
                      </a:lnTo>
                      <a:close/>
                      <a:moveTo>
                        <a:pt x="3" y="5"/>
                      </a:moveTo>
                      <a:lnTo>
                        <a:pt x="0" y="5"/>
                      </a:lnTo>
                      <a:lnTo>
                        <a:pt x="0"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2" name="Freeform 972"/>
                <p:cNvSpPr>
                  <a:spLocks/>
                </p:cNvSpPr>
                <p:nvPr/>
              </p:nvSpPr>
              <p:spPr bwMode="auto">
                <a:xfrm>
                  <a:off x="3613046" y="4295815"/>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3 w 4"/>
                    <a:gd name="T13" fmla="*/ 6 h 6"/>
                    <a:gd name="T14" fmla="*/ 3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3" y="6"/>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3" name="Freeform 973"/>
                <p:cNvSpPr>
                  <a:spLocks/>
                </p:cNvSpPr>
                <p:nvPr/>
              </p:nvSpPr>
              <p:spPr bwMode="auto">
                <a:xfrm>
                  <a:off x="3650408" y="4295815"/>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4" name="Freeform 974"/>
                <p:cNvSpPr>
                  <a:spLocks/>
                </p:cNvSpPr>
                <p:nvPr/>
              </p:nvSpPr>
              <p:spPr bwMode="auto">
                <a:xfrm>
                  <a:off x="3687771" y="4295815"/>
                  <a:ext cx="22418" cy="44835"/>
                </a:xfrm>
                <a:custGeom>
                  <a:avLst/>
                  <a:gdLst>
                    <a:gd name="T0" fmla="*/ 3 w 3"/>
                    <a:gd name="T1" fmla="*/ 1 h 6"/>
                    <a:gd name="T2" fmla="*/ 3 w 3"/>
                    <a:gd name="T3" fmla="*/ 0 h 6"/>
                    <a:gd name="T4" fmla="*/ 2 w 3"/>
                    <a:gd name="T5" fmla="*/ 0 h 6"/>
                    <a:gd name="T6" fmla="*/ 2 w 3"/>
                    <a:gd name="T7" fmla="*/ 1 h 6"/>
                    <a:gd name="T8" fmla="*/ 1 w 3"/>
                    <a:gd name="T9" fmla="*/ 1 h 6"/>
                    <a:gd name="T10" fmla="*/ 1 w 3"/>
                    <a:gd name="T11" fmla="*/ 3 h 6"/>
                    <a:gd name="T12" fmla="*/ 1 w 3"/>
                    <a:gd name="T13" fmla="*/ 3 h 6"/>
                    <a:gd name="T14" fmla="*/ 1 w 3"/>
                    <a:gd name="T15" fmla="*/ 4 h 6"/>
                    <a:gd name="T16" fmla="*/ 0 w 3"/>
                    <a:gd name="T17" fmla="*/ 4 h 6"/>
                    <a:gd name="T18" fmla="*/ 0 w 3"/>
                    <a:gd name="T19" fmla="*/ 6 h 6"/>
                    <a:gd name="T20" fmla="*/ 1 w 3"/>
                    <a:gd name="T21" fmla="*/ 6 h 6"/>
                    <a:gd name="T22" fmla="*/ 1 w 3"/>
                    <a:gd name="T23" fmla="*/ 4 h 6"/>
                    <a:gd name="T24" fmla="*/ 1 w 3"/>
                    <a:gd name="T25" fmla="*/ 4 h 6"/>
                    <a:gd name="T26" fmla="*/ 1 w 3"/>
                    <a:gd name="T27" fmla="*/ 3 h 6"/>
                    <a:gd name="T28" fmla="*/ 2 w 3"/>
                    <a:gd name="T29" fmla="*/ 3 h 6"/>
                    <a:gd name="T30" fmla="*/ 2 w 3"/>
                    <a:gd name="T31" fmla="*/ 1 h 6"/>
                    <a:gd name="T32" fmla="*/ 3 w 3"/>
                    <a:gd name="T33" fmla="*/ 1 h 6"/>
                    <a:gd name="T34" fmla="*/ 3 w 3"/>
                    <a:gd name="T35"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6">
                      <a:moveTo>
                        <a:pt x="3" y="1"/>
                      </a:moveTo>
                      <a:lnTo>
                        <a:pt x="3" y="0"/>
                      </a:lnTo>
                      <a:lnTo>
                        <a:pt x="2" y="0"/>
                      </a:lnTo>
                      <a:lnTo>
                        <a:pt x="2" y="1"/>
                      </a:lnTo>
                      <a:lnTo>
                        <a:pt x="1" y="1"/>
                      </a:lnTo>
                      <a:lnTo>
                        <a:pt x="1" y="3"/>
                      </a:lnTo>
                      <a:lnTo>
                        <a:pt x="1" y="3"/>
                      </a:lnTo>
                      <a:lnTo>
                        <a:pt x="1" y="4"/>
                      </a:lnTo>
                      <a:lnTo>
                        <a:pt x="0" y="4"/>
                      </a:lnTo>
                      <a:lnTo>
                        <a:pt x="0" y="6"/>
                      </a:lnTo>
                      <a:lnTo>
                        <a:pt x="1" y="6"/>
                      </a:lnTo>
                      <a:lnTo>
                        <a:pt x="1" y="4"/>
                      </a:lnTo>
                      <a:lnTo>
                        <a:pt x="1" y="4"/>
                      </a:lnTo>
                      <a:lnTo>
                        <a:pt x="1" y="3"/>
                      </a:lnTo>
                      <a:lnTo>
                        <a:pt x="2" y="3"/>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5" name="Freeform 975"/>
                <p:cNvSpPr>
                  <a:spLocks/>
                </p:cNvSpPr>
                <p:nvPr/>
              </p:nvSpPr>
              <p:spPr bwMode="auto">
                <a:xfrm>
                  <a:off x="3717661" y="4295815"/>
                  <a:ext cx="29890" cy="44835"/>
                </a:xfrm>
                <a:custGeom>
                  <a:avLst/>
                  <a:gdLst>
                    <a:gd name="T0" fmla="*/ 4 w 4"/>
                    <a:gd name="T1" fmla="*/ 6 h 6"/>
                    <a:gd name="T2" fmla="*/ 4 w 4"/>
                    <a:gd name="T3" fmla="*/ 0 h 6"/>
                    <a:gd name="T4" fmla="*/ 3 w 4"/>
                    <a:gd name="T5" fmla="*/ 0 h 6"/>
                    <a:gd name="T6" fmla="*/ 3 w 4"/>
                    <a:gd name="T7" fmla="*/ 3 h 6"/>
                    <a:gd name="T8" fmla="*/ 0 w 4"/>
                    <a:gd name="T9" fmla="*/ 3 h 6"/>
                    <a:gd name="T10" fmla="*/ 0 w 4"/>
                    <a:gd name="T11" fmla="*/ 0 h 6"/>
                    <a:gd name="T12" fmla="*/ 0 w 4"/>
                    <a:gd name="T13" fmla="*/ 0 h 6"/>
                    <a:gd name="T14" fmla="*/ 0 w 4"/>
                    <a:gd name="T15" fmla="*/ 6 h 6"/>
                    <a:gd name="T16" fmla="*/ 0 w 4"/>
                    <a:gd name="T17" fmla="*/ 6 h 6"/>
                    <a:gd name="T18" fmla="*/ 0 w 4"/>
                    <a:gd name="T19" fmla="*/ 4 h 6"/>
                    <a:gd name="T20" fmla="*/ 3 w 4"/>
                    <a:gd name="T21" fmla="*/ 4 h 6"/>
                    <a:gd name="T22" fmla="*/ 3 w 4"/>
                    <a:gd name="T23" fmla="*/ 6 h 6"/>
                    <a:gd name="T24" fmla="*/ 4 w 4"/>
                    <a:gd name="T25" fmla="*/ 6 h 6"/>
                    <a:gd name="T26" fmla="*/ 4 w 4"/>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6"/>
                      </a:moveTo>
                      <a:lnTo>
                        <a:pt x="4" y="0"/>
                      </a:lnTo>
                      <a:lnTo>
                        <a:pt x="3" y="0"/>
                      </a:lnTo>
                      <a:lnTo>
                        <a:pt x="3" y="3"/>
                      </a:lnTo>
                      <a:lnTo>
                        <a:pt x="0" y="3"/>
                      </a:lnTo>
                      <a:lnTo>
                        <a:pt x="0" y="0"/>
                      </a:lnTo>
                      <a:lnTo>
                        <a:pt x="0" y="0"/>
                      </a:lnTo>
                      <a:lnTo>
                        <a:pt x="0" y="6"/>
                      </a:lnTo>
                      <a:lnTo>
                        <a:pt x="0" y="6"/>
                      </a:lnTo>
                      <a:lnTo>
                        <a:pt x="0"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6" name="Freeform 976"/>
                <p:cNvSpPr>
                  <a:spLocks noEditPoints="1"/>
                </p:cNvSpPr>
                <p:nvPr/>
              </p:nvSpPr>
              <p:spPr bwMode="auto">
                <a:xfrm>
                  <a:off x="3747551" y="4295815"/>
                  <a:ext cx="29890" cy="44835"/>
                </a:xfrm>
                <a:custGeom>
                  <a:avLst/>
                  <a:gdLst>
                    <a:gd name="T0" fmla="*/ 4 w 4"/>
                    <a:gd name="T1" fmla="*/ 6 h 6"/>
                    <a:gd name="T2" fmla="*/ 4 w 4"/>
                    <a:gd name="T3" fmla="*/ 4 h 6"/>
                    <a:gd name="T4" fmla="*/ 4 w 4"/>
                    <a:gd name="T5" fmla="*/ 4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1 w 4"/>
                    <a:gd name="T21" fmla="*/ 6 h 6"/>
                    <a:gd name="T22" fmla="*/ 1 w 4"/>
                    <a:gd name="T23" fmla="*/ 4 h 6"/>
                    <a:gd name="T24" fmla="*/ 3 w 4"/>
                    <a:gd name="T25" fmla="*/ 4 h 6"/>
                    <a:gd name="T26" fmla="*/ 3 w 4"/>
                    <a:gd name="T27" fmla="*/ 4 h 6"/>
                    <a:gd name="T28" fmla="*/ 4 w 4"/>
                    <a:gd name="T29" fmla="*/ 4 h 6"/>
                    <a:gd name="T30" fmla="*/ 4 w 4"/>
                    <a:gd name="T31" fmla="*/ 6 h 6"/>
                    <a:gd name="T32" fmla="*/ 4 w 4"/>
                    <a:gd name="T33" fmla="*/ 6 h 6"/>
                    <a:gd name="T34" fmla="*/ 4 w 4"/>
                    <a:gd name="T35" fmla="*/ 6 h 6"/>
                    <a:gd name="T36" fmla="*/ 3 w 4"/>
                    <a:gd name="T37" fmla="*/ 3 h 6"/>
                    <a:gd name="T38" fmla="*/ 1 w 4"/>
                    <a:gd name="T39" fmla="*/ 3 h 6"/>
                    <a:gd name="T40" fmla="*/ 1 w 4"/>
                    <a:gd name="T41" fmla="*/ 1 h 6"/>
                    <a:gd name="T42" fmla="*/ 3 w 4"/>
                    <a:gd name="T43" fmla="*/ 1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4" y="4"/>
                      </a:lnTo>
                      <a:lnTo>
                        <a:pt x="4" y="3"/>
                      </a:lnTo>
                      <a:lnTo>
                        <a:pt x="4" y="3"/>
                      </a:lnTo>
                      <a:lnTo>
                        <a:pt x="4" y="1"/>
                      </a:lnTo>
                      <a:lnTo>
                        <a:pt x="4" y="1"/>
                      </a:lnTo>
                      <a:lnTo>
                        <a:pt x="4" y="0"/>
                      </a:lnTo>
                      <a:lnTo>
                        <a:pt x="0" y="0"/>
                      </a:lnTo>
                      <a:lnTo>
                        <a:pt x="0" y="6"/>
                      </a:lnTo>
                      <a:lnTo>
                        <a:pt x="1" y="6"/>
                      </a:lnTo>
                      <a:lnTo>
                        <a:pt x="1" y="4"/>
                      </a:lnTo>
                      <a:lnTo>
                        <a:pt x="3" y="4"/>
                      </a:lnTo>
                      <a:lnTo>
                        <a:pt x="3" y="4"/>
                      </a:lnTo>
                      <a:lnTo>
                        <a:pt x="4" y="4"/>
                      </a:lnTo>
                      <a:lnTo>
                        <a:pt x="4" y="6"/>
                      </a:lnTo>
                      <a:lnTo>
                        <a:pt x="4" y="6"/>
                      </a:lnTo>
                      <a:lnTo>
                        <a:pt x="4" y="6"/>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7" name="Freeform 977"/>
                <p:cNvSpPr>
                  <a:spLocks/>
                </p:cNvSpPr>
                <p:nvPr/>
              </p:nvSpPr>
              <p:spPr bwMode="auto">
                <a:xfrm>
                  <a:off x="3837221" y="4295815"/>
                  <a:ext cx="29890" cy="44835"/>
                </a:xfrm>
                <a:custGeom>
                  <a:avLst/>
                  <a:gdLst>
                    <a:gd name="T0" fmla="*/ 4 w 4"/>
                    <a:gd name="T1" fmla="*/ 6 h 6"/>
                    <a:gd name="T2" fmla="*/ 4 w 4"/>
                    <a:gd name="T3" fmla="*/ 5 h 6"/>
                    <a:gd name="T4" fmla="*/ 2 w 4"/>
                    <a:gd name="T5" fmla="*/ 5 h 6"/>
                    <a:gd name="T6" fmla="*/ 2 w 4"/>
                    <a:gd name="T7" fmla="*/ 4 h 6"/>
                    <a:gd name="T8" fmla="*/ 2 w 4"/>
                    <a:gd name="T9" fmla="*/ 4 h 6"/>
                    <a:gd name="T10" fmla="*/ 2 w 4"/>
                    <a:gd name="T11" fmla="*/ 4 h 6"/>
                    <a:gd name="T12" fmla="*/ 3 w 4"/>
                    <a:gd name="T13" fmla="*/ 4 h 6"/>
                    <a:gd name="T14" fmla="*/ 3 w 4"/>
                    <a:gd name="T15" fmla="*/ 3 h 6"/>
                    <a:gd name="T16" fmla="*/ 4 w 4"/>
                    <a:gd name="T17" fmla="*/ 3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1 h 6"/>
                    <a:gd name="T36" fmla="*/ 3 w 4"/>
                    <a:gd name="T37" fmla="*/ 1 h 6"/>
                    <a:gd name="T38" fmla="*/ 3 w 4"/>
                    <a:gd name="T39" fmla="*/ 3 h 6"/>
                    <a:gd name="T40" fmla="*/ 2 w 4"/>
                    <a:gd name="T41" fmla="*/ 3 h 6"/>
                    <a:gd name="T42" fmla="*/ 2 w 4"/>
                    <a:gd name="T43" fmla="*/ 4 h 6"/>
                    <a:gd name="T44" fmla="*/ 2 w 4"/>
                    <a:gd name="T45" fmla="*/ 4 h 6"/>
                    <a:gd name="T46" fmla="*/ 2 w 4"/>
                    <a:gd name="T47" fmla="*/ 4 h 6"/>
                    <a:gd name="T48" fmla="*/ 1 w 4"/>
                    <a:gd name="T49" fmla="*/ 4 h 6"/>
                    <a:gd name="T50" fmla="*/ 1 w 4"/>
                    <a:gd name="T51" fmla="*/ 5 h 6"/>
                    <a:gd name="T52" fmla="*/ 0 w 4"/>
                    <a:gd name="T53" fmla="*/ 5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5"/>
                      </a:lnTo>
                      <a:lnTo>
                        <a:pt x="2" y="5"/>
                      </a:lnTo>
                      <a:lnTo>
                        <a:pt x="2" y="4"/>
                      </a:lnTo>
                      <a:lnTo>
                        <a:pt x="2" y="4"/>
                      </a:lnTo>
                      <a:lnTo>
                        <a:pt x="2" y="4"/>
                      </a:lnTo>
                      <a:lnTo>
                        <a:pt x="3" y="4"/>
                      </a:lnTo>
                      <a:lnTo>
                        <a:pt x="3" y="3"/>
                      </a:lnTo>
                      <a:lnTo>
                        <a:pt x="4" y="3"/>
                      </a:lnTo>
                      <a:lnTo>
                        <a:pt x="4" y="1"/>
                      </a:lnTo>
                      <a:lnTo>
                        <a:pt x="3" y="1"/>
                      </a:lnTo>
                      <a:lnTo>
                        <a:pt x="3" y="0"/>
                      </a:lnTo>
                      <a:lnTo>
                        <a:pt x="1" y="0"/>
                      </a:lnTo>
                      <a:lnTo>
                        <a:pt x="1" y="1"/>
                      </a:lnTo>
                      <a:lnTo>
                        <a:pt x="0" y="1"/>
                      </a:lnTo>
                      <a:lnTo>
                        <a:pt x="0" y="2"/>
                      </a:lnTo>
                      <a:lnTo>
                        <a:pt x="1" y="2"/>
                      </a:lnTo>
                      <a:lnTo>
                        <a:pt x="1" y="1"/>
                      </a:lnTo>
                      <a:lnTo>
                        <a:pt x="3" y="1"/>
                      </a:lnTo>
                      <a:lnTo>
                        <a:pt x="3" y="3"/>
                      </a:lnTo>
                      <a:lnTo>
                        <a:pt x="2" y="3"/>
                      </a:lnTo>
                      <a:lnTo>
                        <a:pt x="2" y="4"/>
                      </a:lnTo>
                      <a:lnTo>
                        <a:pt x="2" y="4"/>
                      </a:lnTo>
                      <a:lnTo>
                        <a:pt x="2" y="4"/>
                      </a:lnTo>
                      <a:lnTo>
                        <a:pt x="1" y="4"/>
                      </a:lnTo>
                      <a:lnTo>
                        <a:pt x="1" y="5"/>
                      </a:lnTo>
                      <a:lnTo>
                        <a:pt x="0" y="5"/>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8" name="Freeform 978"/>
                <p:cNvSpPr>
                  <a:spLocks noEditPoints="1"/>
                </p:cNvSpPr>
                <p:nvPr/>
              </p:nvSpPr>
              <p:spPr bwMode="auto">
                <a:xfrm>
                  <a:off x="3874584" y="4295815"/>
                  <a:ext cx="29890" cy="44835"/>
                </a:xfrm>
                <a:custGeom>
                  <a:avLst/>
                  <a:gdLst>
                    <a:gd name="T0" fmla="*/ 4 w 4"/>
                    <a:gd name="T1" fmla="*/ 5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4 w 4"/>
                    <a:gd name="T21" fmla="*/ 6 h 6"/>
                    <a:gd name="T22" fmla="*/ 4 w 4"/>
                    <a:gd name="T23" fmla="*/ 5 h 6"/>
                    <a:gd name="T24" fmla="*/ 4 w 4"/>
                    <a:gd name="T25" fmla="*/ 5 h 6"/>
                    <a:gd name="T26" fmla="*/ 4 w 4"/>
                    <a:gd name="T27" fmla="*/ 5 h 6"/>
                    <a:gd name="T28" fmla="*/ 4 w 4"/>
                    <a:gd name="T29" fmla="*/ 5 h 6"/>
                    <a:gd name="T30" fmla="*/ 1 w 4"/>
                    <a:gd name="T31" fmla="*/ 5 h 6"/>
                    <a:gd name="T32" fmla="*/ 1 w 4"/>
                    <a:gd name="T33" fmla="*/ 1 h 6"/>
                    <a:gd name="T34" fmla="*/ 4 w 4"/>
                    <a:gd name="T35" fmla="*/ 1 h 6"/>
                    <a:gd name="T36" fmla="*/ 4 w 4"/>
                    <a:gd name="T37" fmla="*/ 5 h 6"/>
                    <a:gd name="T38" fmla="*/ 4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4" y="1"/>
                      </a:lnTo>
                      <a:lnTo>
                        <a:pt x="4" y="0"/>
                      </a:lnTo>
                      <a:lnTo>
                        <a:pt x="1" y="0"/>
                      </a:lnTo>
                      <a:lnTo>
                        <a:pt x="1" y="1"/>
                      </a:lnTo>
                      <a:lnTo>
                        <a:pt x="0" y="1"/>
                      </a:lnTo>
                      <a:lnTo>
                        <a:pt x="0" y="5"/>
                      </a:lnTo>
                      <a:lnTo>
                        <a:pt x="1" y="5"/>
                      </a:lnTo>
                      <a:lnTo>
                        <a:pt x="1" y="6"/>
                      </a:lnTo>
                      <a:lnTo>
                        <a:pt x="4" y="6"/>
                      </a:lnTo>
                      <a:lnTo>
                        <a:pt x="4" y="5"/>
                      </a:lnTo>
                      <a:lnTo>
                        <a:pt x="4" y="5"/>
                      </a:lnTo>
                      <a:lnTo>
                        <a:pt x="4" y="5"/>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49" name="Freeform 979"/>
                <p:cNvSpPr>
                  <a:spLocks/>
                </p:cNvSpPr>
                <p:nvPr/>
              </p:nvSpPr>
              <p:spPr bwMode="auto">
                <a:xfrm>
                  <a:off x="3911947" y="4295815"/>
                  <a:ext cx="29890" cy="44835"/>
                </a:xfrm>
                <a:custGeom>
                  <a:avLst/>
                  <a:gdLst>
                    <a:gd name="T0" fmla="*/ 4 w 4"/>
                    <a:gd name="T1" fmla="*/ 5 h 6"/>
                    <a:gd name="T2" fmla="*/ 4 w 4"/>
                    <a:gd name="T3" fmla="*/ 3 h 6"/>
                    <a:gd name="T4" fmla="*/ 3 w 4"/>
                    <a:gd name="T5" fmla="*/ 3 h 6"/>
                    <a:gd name="T6" fmla="*/ 3 w 4"/>
                    <a:gd name="T7" fmla="*/ 2 h 6"/>
                    <a:gd name="T8" fmla="*/ 1 w 4"/>
                    <a:gd name="T9" fmla="*/ 2 h 6"/>
                    <a:gd name="T10" fmla="*/ 1 w 4"/>
                    <a:gd name="T11" fmla="*/ 1 h 6"/>
                    <a:gd name="T12" fmla="*/ 4 w 4"/>
                    <a:gd name="T13" fmla="*/ 1 h 6"/>
                    <a:gd name="T14" fmla="*/ 4 w 4"/>
                    <a:gd name="T15" fmla="*/ 0 h 6"/>
                    <a:gd name="T16" fmla="*/ 0 w 4"/>
                    <a:gd name="T17" fmla="*/ 0 h 6"/>
                    <a:gd name="T18" fmla="*/ 0 w 4"/>
                    <a:gd name="T19" fmla="*/ 3 h 6"/>
                    <a:gd name="T20" fmla="*/ 3 w 4"/>
                    <a:gd name="T21" fmla="*/ 3 h 6"/>
                    <a:gd name="T22" fmla="*/ 3 w 4"/>
                    <a:gd name="T23" fmla="*/ 5 h 6"/>
                    <a:gd name="T24" fmla="*/ 1 w 4"/>
                    <a:gd name="T25" fmla="*/ 5 h 6"/>
                    <a:gd name="T26" fmla="*/ 1 w 4"/>
                    <a:gd name="T27" fmla="*/ 4 h 6"/>
                    <a:gd name="T28" fmla="*/ 0 w 4"/>
                    <a:gd name="T29" fmla="*/ 4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3"/>
                      </a:lnTo>
                      <a:lnTo>
                        <a:pt x="3" y="3"/>
                      </a:lnTo>
                      <a:lnTo>
                        <a:pt x="3" y="2"/>
                      </a:lnTo>
                      <a:lnTo>
                        <a:pt x="1" y="2"/>
                      </a:lnTo>
                      <a:lnTo>
                        <a:pt x="1" y="1"/>
                      </a:lnTo>
                      <a:lnTo>
                        <a:pt x="4" y="1"/>
                      </a:lnTo>
                      <a:lnTo>
                        <a:pt x="4" y="0"/>
                      </a:lnTo>
                      <a:lnTo>
                        <a:pt x="0" y="0"/>
                      </a:lnTo>
                      <a:lnTo>
                        <a:pt x="0"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50" name="Freeform 980"/>
                <p:cNvSpPr>
                  <a:spLocks noEditPoints="1"/>
                </p:cNvSpPr>
                <p:nvPr/>
              </p:nvSpPr>
              <p:spPr bwMode="auto">
                <a:xfrm>
                  <a:off x="3949309" y="4295815"/>
                  <a:ext cx="37363" cy="44835"/>
                </a:xfrm>
                <a:custGeom>
                  <a:avLst/>
                  <a:gdLst>
                    <a:gd name="T0" fmla="*/ 5 w 5"/>
                    <a:gd name="T1" fmla="*/ 4 h 6"/>
                    <a:gd name="T2" fmla="*/ 5 w 5"/>
                    <a:gd name="T3" fmla="*/ 1 h 6"/>
                    <a:gd name="T4" fmla="*/ 3 w 5"/>
                    <a:gd name="T5" fmla="*/ 1 h 6"/>
                    <a:gd name="T6" fmla="*/ 3 w 5"/>
                    <a:gd name="T7" fmla="*/ 0 h 6"/>
                    <a:gd name="T8" fmla="*/ 1 w 5"/>
                    <a:gd name="T9" fmla="*/ 0 h 6"/>
                    <a:gd name="T10" fmla="*/ 1 w 5"/>
                    <a:gd name="T11" fmla="*/ 1 h 6"/>
                    <a:gd name="T12" fmla="*/ 0 w 5"/>
                    <a:gd name="T13" fmla="*/ 1 h 6"/>
                    <a:gd name="T14" fmla="*/ 0 w 5"/>
                    <a:gd name="T15" fmla="*/ 3 h 6"/>
                    <a:gd name="T16" fmla="*/ 1 w 5"/>
                    <a:gd name="T17" fmla="*/ 3 h 6"/>
                    <a:gd name="T18" fmla="*/ 1 w 5"/>
                    <a:gd name="T19" fmla="*/ 4 h 6"/>
                    <a:gd name="T20" fmla="*/ 3 w 5"/>
                    <a:gd name="T21" fmla="*/ 4 h 6"/>
                    <a:gd name="T22" fmla="*/ 3 w 5"/>
                    <a:gd name="T23" fmla="*/ 4 h 6"/>
                    <a:gd name="T24" fmla="*/ 3 w 5"/>
                    <a:gd name="T25" fmla="*/ 4 h 6"/>
                    <a:gd name="T26" fmla="*/ 3 w 5"/>
                    <a:gd name="T27" fmla="*/ 5 h 6"/>
                    <a:gd name="T28" fmla="*/ 1 w 5"/>
                    <a:gd name="T29" fmla="*/ 5 h 6"/>
                    <a:gd name="T30" fmla="*/ 1 w 5"/>
                    <a:gd name="T31" fmla="*/ 6 h 6"/>
                    <a:gd name="T32" fmla="*/ 3 w 5"/>
                    <a:gd name="T33" fmla="*/ 6 h 6"/>
                    <a:gd name="T34" fmla="*/ 3 w 5"/>
                    <a:gd name="T35" fmla="*/ 5 h 6"/>
                    <a:gd name="T36" fmla="*/ 3 w 5"/>
                    <a:gd name="T37" fmla="*/ 5 h 6"/>
                    <a:gd name="T38" fmla="*/ 3 w 5"/>
                    <a:gd name="T39" fmla="*/ 4 h 6"/>
                    <a:gd name="T40" fmla="*/ 5 w 5"/>
                    <a:gd name="T41" fmla="*/ 4 h 6"/>
                    <a:gd name="T42" fmla="*/ 5 w 5"/>
                    <a:gd name="T43" fmla="*/ 4 h 6"/>
                    <a:gd name="T44" fmla="*/ 3 w 5"/>
                    <a:gd name="T45" fmla="*/ 3 h 6"/>
                    <a:gd name="T46" fmla="*/ 1 w 5"/>
                    <a:gd name="T47" fmla="*/ 3 h 6"/>
                    <a:gd name="T48" fmla="*/ 1 w 5"/>
                    <a:gd name="T49" fmla="*/ 1 h 6"/>
                    <a:gd name="T50" fmla="*/ 3 w 5"/>
                    <a:gd name="T51" fmla="*/ 1 h 6"/>
                    <a:gd name="T52" fmla="*/ 3 w 5"/>
                    <a:gd name="T53" fmla="*/ 3 h 6"/>
                    <a:gd name="T54" fmla="*/ 3 w 5"/>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1"/>
                      </a:lnTo>
                      <a:lnTo>
                        <a:pt x="3" y="1"/>
                      </a:lnTo>
                      <a:lnTo>
                        <a:pt x="3" y="0"/>
                      </a:lnTo>
                      <a:lnTo>
                        <a:pt x="1" y="0"/>
                      </a:lnTo>
                      <a:lnTo>
                        <a:pt x="1" y="1"/>
                      </a:lnTo>
                      <a:lnTo>
                        <a:pt x="0" y="1"/>
                      </a:lnTo>
                      <a:lnTo>
                        <a:pt x="0" y="3"/>
                      </a:lnTo>
                      <a:lnTo>
                        <a:pt x="1" y="3"/>
                      </a:lnTo>
                      <a:lnTo>
                        <a:pt x="1" y="4"/>
                      </a:lnTo>
                      <a:lnTo>
                        <a:pt x="3" y="4"/>
                      </a:lnTo>
                      <a:lnTo>
                        <a:pt x="3" y="4"/>
                      </a:lnTo>
                      <a:lnTo>
                        <a:pt x="3" y="4"/>
                      </a:lnTo>
                      <a:lnTo>
                        <a:pt x="3" y="5"/>
                      </a:lnTo>
                      <a:lnTo>
                        <a:pt x="1" y="5"/>
                      </a:lnTo>
                      <a:lnTo>
                        <a:pt x="1" y="6"/>
                      </a:lnTo>
                      <a:lnTo>
                        <a:pt x="3" y="6"/>
                      </a:lnTo>
                      <a:lnTo>
                        <a:pt x="3" y="5"/>
                      </a:lnTo>
                      <a:lnTo>
                        <a:pt x="3" y="5"/>
                      </a:lnTo>
                      <a:lnTo>
                        <a:pt x="3" y="4"/>
                      </a:lnTo>
                      <a:lnTo>
                        <a:pt x="5" y="4"/>
                      </a:lnTo>
                      <a:lnTo>
                        <a:pt x="5" y="4"/>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51" name="Freeform 981"/>
                <p:cNvSpPr>
                  <a:spLocks/>
                </p:cNvSpPr>
                <p:nvPr/>
              </p:nvSpPr>
              <p:spPr bwMode="auto">
                <a:xfrm>
                  <a:off x="3994144" y="4333177"/>
                  <a:ext cx="0" cy="7473"/>
                </a:xfrm>
                <a:custGeom>
                  <a:avLst/>
                  <a:gdLst>
                    <a:gd name="T0" fmla="*/ 1 h 1"/>
                    <a:gd name="T1" fmla="*/ 0 h 1"/>
                    <a:gd name="T2" fmla="*/ 0 h 1"/>
                    <a:gd name="T3" fmla="*/ 1 h 1"/>
                    <a:gd name="T4" fmla="*/ 1 h 1"/>
                    <a:gd name="T5" fmla="*/ 1 h 1"/>
                  </a:gdLst>
                  <a:ahLst/>
                  <a:cxnLst>
                    <a:cxn ang="0">
                      <a:pos x="0" y="T0"/>
                    </a:cxn>
                    <a:cxn ang="0">
                      <a:pos x="0" y="T1"/>
                    </a:cxn>
                    <a:cxn ang="0">
                      <a:pos x="0" y="T2"/>
                    </a:cxn>
                    <a:cxn ang="0">
                      <a:pos x="0" y="T3"/>
                    </a:cxn>
                    <a:cxn ang="0">
                      <a:pos x="0" y="T4"/>
                    </a:cxn>
                    <a:cxn ang="0">
                      <a:pos x="0" y="T5"/>
                    </a:cxn>
                  </a:cxnLst>
                  <a:rect l="0" t="0" r="r" b="b"/>
                  <a:pathLst>
                    <a:path h="1">
                      <a:moveTo>
                        <a:pt x="0" y="1"/>
                      </a:moveTo>
                      <a:lnTo>
                        <a:pt x="0" y="0"/>
                      </a:lnTo>
                      <a:lnTo>
                        <a:pt x="0" y="0"/>
                      </a:lnTo>
                      <a:lnTo>
                        <a:pt x="0" y="1"/>
                      </a:lnTo>
                      <a:lnTo>
                        <a:pt x="0" y="1"/>
                      </a:lnTo>
                      <a:lnTo>
                        <a:pt x="0"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52" name="Freeform 982"/>
                <p:cNvSpPr>
                  <a:spLocks noEditPoints="1"/>
                </p:cNvSpPr>
                <p:nvPr/>
              </p:nvSpPr>
              <p:spPr bwMode="auto">
                <a:xfrm>
                  <a:off x="4001617" y="4295815"/>
                  <a:ext cx="29890" cy="44835"/>
                </a:xfrm>
                <a:custGeom>
                  <a:avLst/>
                  <a:gdLst>
                    <a:gd name="T0" fmla="*/ 4 w 4"/>
                    <a:gd name="T1" fmla="*/ 4 h 6"/>
                    <a:gd name="T2" fmla="*/ 4 w 4"/>
                    <a:gd name="T3" fmla="*/ 1 h 6"/>
                    <a:gd name="T4" fmla="*/ 4 w 4"/>
                    <a:gd name="T5" fmla="*/ 1 h 6"/>
                    <a:gd name="T6" fmla="*/ 4 w 4"/>
                    <a:gd name="T7" fmla="*/ 0 h 6"/>
                    <a:gd name="T8" fmla="*/ 1 w 4"/>
                    <a:gd name="T9" fmla="*/ 0 h 6"/>
                    <a:gd name="T10" fmla="*/ 1 w 4"/>
                    <a:gd name="T11" fmla="*/ 1 h 6"/>
                    <a:gd name="T12" fmla="*/ 0 w 4"/>
                    <a:gd name="T13" fmla="*/ 1 h 6"/>
                    <a:gd name="T14" fmla="*/ 0 w 4"/>
                    <a:gd name="T15" fmla="*/ 3 h 6"/>
                    <a:gd name="T16" fmla="*/ 1 w 4"/>
                    <a:gd name="T17" fmla="*/ 3 h 6"/>
                    <a:gd name="T18" fmla="*/ 1 w 4"/>
                    <a:gd name="T19" fmla="*/ 4 h 6"/>
                    <a:gd name="T20" fmla="*/ 4 w 4"/>
                    <a:gd name="T21" fmla="*/ 4 h 6"/>
                    <a:gd name="T22" fmla="*/ 4 w 4"/>
                    <a:gd name="T23" fmla="*/ 4 h 6"/>
                    <a:gd name="T24" fmla="*/ 3 w 4"/>
                    <a:gd name="T25" fmla="*/ 4 h 6"/>
                    <a:gd name="T26" fmla="*/ 3 w 4"/>
                    <a:gd name="T27" fmla="*/ 5 h 6"/>
                    <a:gd name="T28" fmla="*/ 1 w 4"/>
                    <a:gd name="T29" fmla="*/ 5 h 6"/>
                    <a:gd name="T30" fmla="*/ 1 w 4"/>
                    <a:gd name="T31" fmla="*/ 6 h 6"/>
                    <a:gd name="T32" fmla="*/ 3 w 4"/>
                    <a:gd name="T33" fmla="*/ 6 h 6"/>
                    <a:gd name="T34" fmla="*/ 3 w 4"/>
                    <a:gd name="T35" fmla="*/ 5 h 6"/>
                    <a:gd name="T36" fmla="*/ 4 w 4"/>
                    <a:gd name="T37" fmla="*/ 5 h 6"/>
                    <a:gd name="T38" fmla="*/ 4 w 4"/>
                    <a:gd name="T39" fmla="*/ 4 h 6"/>
                    <a:gd name="T40" fmla="*/ 4 w 4"/>
                    <a:gd name="T41" fmla="*/ 4 h 6"/>
                    <a:gd name="T42" fmla="*/ 4 w 4"/>
                    <a:gd name="T43" fmla="*/ 4 h 6"/>
                    <a:gd name="T44" fmla="*/ 3 w 4"/>
                    <a:gd name="T45" fmla="*/ 3 h 6"/>
                    <a:gd name="T46" fmla="*/ 2 w 4"/>
                    <a:gd name="T47" fmla="*/ 3 h 6"/>
                    <a:gd name="T48" fmla="*/ 2 w 4"/>
                    <a:gd name="T49" fmla="*/ 1 h 6"/>
                    <a:gd name="T50" fmla="*/ 3 w 4"/>
                    <a:gd name="T51" fmla="*/ 1 h 6"/>
                    <a:gd name="T52" fmla="*/ 3 w 4"/>
                    <a:gd name="T53" fmla="*/ 3 h 6"/>
                    <a:gd name="T54" fmla="*/ 3 w 4"/>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4"/>
                      </a:moveTo>
                      <a:lnTo>
                        <a:pt x="4" y="1"/>
                      </a:lnTo>
                      <a:lnTo>
                        <a:pt x="4" y="1"/>
                      </a:lnTo>
                      <a:lnTo>
                        <a:pt x="4" y="0"/>
                      </a:lnTo>
                      <a:lnTo>
                        <a:pt x="1" y="0"/>
                      </a:lnTo>
                      <a:lnTo>
                        <a:pt x="1" y="1"/>
                      </a:lnTo>
                      <a:lnTo>
                        <a:pt x="0" y="1"/>
                      </a:lnTo>
                      <a:lnTo>
                        <a:pt x="0" y="3"/>
                      </a:lnTo>
                      <a:lnTo>
                        <a:pt x="1" y="3"/>
                      </a:lnTo>
                      <a:lnTo>
                        <a:pt x="1" y="4"/>
                      </a:lnTo>
                      <a:lnTo>
                        <a:pt x="4" y="4"/>
                      </a:lnTo>
                      <a:lnTo>
                        <a:pt x="4" y="4"/>
                      </a:lnTo>
                      <a:lnTo>
                        <a:pt x="3" y="4"/>
                      </a:lnTo>
                      <a:lnTo>
                        <a:pt x="3" y="5"/>
                      </a:lnTo>
                      <a:lnTo>
                        <a:pt x="1" y="5"/>
                      </a:lnTo>
                      <a:lnTo>
                        <a:pt x="1" y="6"/>
                      </a:lnTo>
                      <a:lnTo>
                        <a:pt x="3" y="6"/>
                      </a:lnTo>
                      <a:lnTo>
                        <a:pt x="3" y="5"/>
                      </a:lnTo>
                      <a:lnTo>
                        <a:pt x="4" y="5"/>
                      </a:lnTo>
                      <a:lnTo>
                        <a:pt x="4" y="4"/>
                      </a:lnTo>
                      <a:lnTo>
                        <a:pt x="4" y="4"/>
                      </a:lnTo>
                      <a:lnTo>
                        <a:pt x="4" y="4"/>
                      </a:lnTo>
                      <a:close/>
                      <a:moveTo>
                        <a:pt x="3" y="3"/>
                      </a:moveTo>
                      <a:lnTo>
                        <a:pt x="2" y="3"/>
                      </a:lnTo>
                      <a:lnTo>
                        <a:pt x="2"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53" name="Freeform 983"/>
                <p:cNvSpPr>
                  <a:spLocks noEditPoints="1"/>
                </p:cNvSpPr>
                <p:nvPr/>
              </p:nvSpPr>
              <p:spPr bwMode="auto">
                <a:xfrm>
                  <a:off x="4046452" y="4295815"/>
                  <a:ext cx="29890" cy="44835"/>
                </a:xfrm>
                <a:custGeom>
                  <a:avLst/>
                  <a:gdLst>
                    <a:gd name="T0" fmla="*/ 4 w 4"/>
                    <a:gd name="T1" fmla="*/ 5 h 6"/>
                    <a:gd name="T2" fmla="*/ 4 w 4"/>
                    <a:gd name="T3" fmla="*/ 4 h 6"/>
                    <a:gd name="T4" fmla="*/ 2 w 4"/>
                    <a:gd name="T5" fmla="*/ 4 h 6"/>
                    <a:gd name="T6" fmla="*/ 2 w 4"/>
                    <a:gd name="T7" fmla="*/ 3 h 6"/>
                    <a:gd name="T8" fmla="*/ 0 w 4"/>
                    <a:gd name="T9" fmla="*/ 3 h 6"/>
                    <a:gd name="T10" fmla="*/ 0 w 4"/>
                    <a:gd name="T11" fmla="*/ 2 h 6"/>
                    <a:gd name="T12" fmla="*/ 1 w 4"/>
                    <a:gd name="T13" fmla="*/ 2 h 6"/>
                    <a:gd name="T14" fmla="*/ 1 w 4"/>
                    <a:gd name="T15" fmla="*/ 1 h 6"/>
                    <a:gd name="T16" fmla="*/ 2 w 4"/>
                    <a:gd name="T17" fmla="*/ 1 h 6"/>
                    <a:gd name="T18" fmla="*/ 2 w 4"/>
                    <a:gd name="T19" fmla="*/ 0 h 6"/>
                    <a:gd name="T20" fmla="*/ 1 w 4"/>
                    <a:gd name="T21" fmla="*/ 0 h 6"/>
                    <a:gd name="T22" fmla="*/ 1 w 4"/>
                    <a:gd name="T23" fmla="*/ 1 h 6"/>
                    <a:gd name="T24" fmla="*/ 0 w 4"/>
                    <a:gd name="T25" fmla="*/ 1 h 6"/>
                    <a:gd name="T26" fmla="*/ 0 w 4"/>
                    <a:gd name="T27" fmla="*/ 2 h 6"/>
                    <a:gd name="T28" fmla="*/ 0 w 4"/>
                    <a:gd name="T29" fmla="*/ 2 h 6"/>
                    <a:gd name="T30" fmla="*/ 0 w 4"/>
                    <a:gd name="T31" fmla="*/ 5 h 6"/>
                    <a:gd name="T32" fmla="*/ 0 w 4"/>
                    <a:gd name="T33" fmla="*/ 5 h 6"/>
                    <a:gd name="T34" fmla="*/ 0 w 4"/>
                    <a:gd name="T35" fmla="*/ 6 h 6"/>
                    <a:gd name="T36" fmla="*/ 2 w 4"/>
                    <a:gd name="T37" fmla="*/ 6 h 6"/>
                    <a:gd name="T38" fmla="*/ 2 w 4"/>
                    <a:gd name="T39" fmla="*/ 5 h 6"/>
                    <a:gd name="T40" fmla="*/ 4 w 4"/>
                    <a:gd name="T41" fmla="*/ 5 h 6"/>
                    <a:gd name="T42" fmla="*/ 4 w 4"/>
                    <a:gd name="T43" fmla="*/ 5 h 6"/>
                    <a:gd name="T44" fmla="*/ 2 w 4"/>
                    <a:gd name="T45" fmla="*/ 5 h 6"/>
                    <a:gd name="T46" fmla="*/ 0 w 4"/>
                    <a:gd name="T47" fmla="*/ 5 h 6"/>
                    <a:gd name="T48" fmla="*/ 0 w 4"/>
                    <a:gd name="T49" fmla="*/ 4 h 6"/>
                    <a:gd name="T50" fmla="*/ 2 w 4"/>
                    <a:gd name="T51" fmla="*/ 4 h 6"/>
                    <a:gd name="T52" fmla="*/ 2 w 4"/>
                    <a:gd name="T53" fmla="*/ 5 h 6"/>
                    <a:gd name="T54" fmla="*/ 2 w 4"/>
                    <a:gd name="T55"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6">
                      <a:moveTo>
                        <a:pt x="4" y="5"/>
                      </a:moveTo>
                      <a:lnTo>
                        <a:pt x="4" y="4"/>
                      </a:lnTo>
                      <a:lnTo>
                        <a:pt x="2" y="4"/>
                      </a:lnTo>
                      <a:lnTo>
                        <a:pt x="2" y="3"/>
                      </a:lnTo>
                      <a:lnTo>
                        <a:pt x="0" y="3"/>
                      </a:lnTo>
                      <a:lnTo>
                        <a:pt x="0" y="2"/>
                      </a:lnTo>
                      <a:lnTo>
                        <a:pt x="1" y="2"/>
                      </a:lnTo>
                      <a:lnTo>
                        <a:pt x="1" y="1"/>
                      </a:lnTo>
                      <a:lnTo>
                        <a:pt x="2" y="1"/>
                      </a:lnTo>
                      <a:lnTo>
                        <a:pt x="2" y="0"/>
                      </a:lnTo>
                      <a:lnTo>
                        <a:pt x="1" y="0"/>
                      </a:lnTo>
                      <a:lnTo>
                        <a:pt x="1" y="1"/>
                      </a:lnTo>
                      <a:lnTo>
                        <a:pt x="0" y="1"/>
                      </a:lnTo>
                      <a:lnTo>
                        <a:pt x="0" y="2"/>
                      </a:lnTo>
                      <a:lnTo>
                        <a:pt x="0" y="2"/>
                      </a:lnTo>
                      <a:lnTo>
                        <a:pt x="0" y="5"/>
                      </a:lnTo>
                      <a:lnTo>
                        <a:pt x="0" y="5"/>
                      </a:lnTo>
                      <a:lnTo>
                        <a:pt x="0" y="6"/>
                      </a:lnTo>
                      <a:lnTo>
                        <a:pt x="2" y="6"/>
                      </a:lnTo>
                      <a:lnTo>
                        <a:pt x="2" y="5"/>
                      </a:lnTo>
                      <a:lnTo>
                        <a:pt x="4" y="5"/>
                      </a:lnTo>
                      <a:lnTo>
                        <a:pt x="4" y="5"/>
                      </a:lnTo>
                      <a:close/>
                      <a:moveTo>
                        <a:pt x="2" y="5"/>
                      </a:moveTo>
                      <a:lnTo>
                        <a:pt x="0" y="5"/>
                      </a:lnTo>
                      <a:lnTo>
                        <a:pt x="0" y="4"/>
                      </a:lnTo>
                      <a:lnTo>
                        <a:pt x="2" y="4"/>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sp>
            <p:nvSpPr>
              <p:cNvPr id="2045" name="Freeform 985"/>
              <p:cNvSpPr>
                <a:spLocks noEditPoints="1"/>
              </p:cNvSpPr>
              <p:nvPr/>
            </p:nvSpPr>
            <p:spPr bwMode="auto">
              <a:xfrm>
                <a:off x="4083816" y="4295813"/>
                <a:ext cx="29890" cy="44835"/>
              </a:xfrm>
              <a:custGeom>
                <a:avLst/>
                <a:gdLst>
                  <a:gd name="T0" fmla="*/ 4 w 4"/>
                  <a:gd name="T1" fmla="*/ 5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1 h 6"/>
                  <a:gd name="T20" fmla="*/ 0 w 4"/>
                  <a:gd name="T21" fmla="*/ 1 h 6"/>
                  <a:gd name="T22" fmla="*/ 0 w 4"/>
                  <a:gd name="T23" fmla="*/ 3 h 6"/>
                  <a:gd name="T24" fmla="*/ 0 w 4"/>
                  <a:gd name="T25" fmla="*/ 3 h 6"/>
                  <a:gd name="T26" fmla="*/ 0 w 4"/>
                  <a:gd name="T27" fmla="*/ 4 h 6"/>
                  <a:gd name="T28" fmla="*/ 0 w 4"/>
                  <a:gd name="T29" fmla="*/ 4 h 6"/>
                  <a:gd name="T30" fmla="*/ 0 w 4"/>
                  <a:gd name="T31" fmla="*/ 5 h 6"/>
                  <a:gd name="T32" fmla="*/ 0 w 4"/>
                  <a:gd name="T33" fmla="*/ 5 h 6"/>
                  <a:gd name="T34" fmla="*/ 0 w 4"/>
                  <a:gd name="T35" fmla="*/ 6 h 6"/>
                  <a:gd name="T36" fmla="*/ 3 w 4"/>
                  <a:gd name="T37" fmla="*/ 6 h 6"/>
                  <a:gd name="T38" fmla="*/ 3 w 4"/>
                  <a:gd name="T39" fmla="*/ 5 h 6"/>
                  <a:gd name="T40" fmla="*/ 4 w 4"/>
                  <a:gd name="T41" fmla="*/ 5 h 6"/>
                  <a:gd name="T42" fmla="*/ 4 w 4"/>
                  <a:gd name="T43" fmla="*/ 5 h 6"/>
                  <a:gd name="T44" fmla="*/ 3 w 4"/>
                  <a:gd name="T45" fmla="*/ 3 h 6"/>
                  <a:gd name="T46" fmla="*/ 0 w 4"/>
                  <a:gd name="T47" fmla="*/ 3 h 6"/>
                  <a:gd name="T48" fmla="*/ 0 w 4"/>
                  <a:gd name="T49" fmla="*/ 1 h 6"/>
                  <a:gd name="T50" fmla="*/ 3 w 4"/>
                  <a:gd name="T51" fmla="*/ 1 h 6"/>
                  <a:gd name="T52" fmla="*/ 3 w 4"/>
                  <a:gd name="T53" fmla="*/ 3 h 6"/>
                  <a:gd name="T54" fmla="*/ 3 w 4"/>
                  <a:gd name="T55" fmla="*/ 3 h 6"/>
                  <a:gd name="T56" fmla="*/ 3 w 4"/>
                  <a:gd name="T57" fmla="*/ 5 h 6"/>
                  <a:gd name="T58" fmla="*/ 0 w 4"/>
                  <a:gd name="T59" fmla="*/ 5 h 6"/>
                  <a:gd name="T60" fmla="*/ 0 w 4"/>
                  <a:gd name="T61" fmla="*/ 4 h 6"/>
                  <a:gd name="T62" fmla="*/ 3 w 4"/>
                  <a:gd name="T63" fmla="*/ 4 h 6"/>
                  <a:gd name="T64" fmla="*/ 3 w 4"/>
                  <a:gd name="T65" fmla="*/ 5 h 6"/>
                  <a:gd name="T66" fmla="*/ 3 w 4"/>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5"/>
                    </a:moveTo>
                    <a:lnTo>
                      <a:pt x="4" y="4"/>
                    </a:lnTo>
                    <a:lnTo>
                      <a:pt x="3" y="4"/>
                    </a:lnTo>
                    <a:lnTo>
                      <a:pt x="3" y="3"/>
                    </a:lnTo>
                    <a:lnTo>
                      <a:pt x="4" y="3"/>
                    </a:lnTo>
                    <a:lnTo>
                      <a:pt x="4" y="1"/>
                    </a:lnTo>
                    <a:lnTo>
                      <a:pt x="3" y="1"/>
                    </a:lnTo>
                    <a:lnTo>
                      <a:pt x="3" y="0"/>
                    </a:lnTo>
                    <a:lnTo>
                      <a:pt x="0" y="0"/>
                    </a:lnTo>
                    <a:lnTo>
                      <a:pt x="0" y="1"/>
                    </a:lnTo>
                    <a:lnTo>
                      <a:pt x="0" y="1"/>
                    </a:lnTo>
                    <a:lnTo>
                      <a:pt x="0" y="3"/>
                    </a:lnTo>
                    <a:lnTo>
                      <a:pt x="0" y="3"/>
                    </a:lnTo>
                    <a:lnTo>
                      <a:pt x="0" y="4"/>
                    </a:lnTo>
                    <a:lnTo>
                      <a:pt x="0" y="4"/>
                    </a:lnTo>
                    <a:lnTo>
                      <a:pt x="0" y="5"/>
                    </a:lnTo>
                    <a:lnTo>
                      <a:pt x="0" y="5"/>
                    </a:lnTo>
                    <a:lnTo>
                      <a:pt x="0" y="6"/>
                    </a:lnTo>
                    <a:lnTo>
                      <a:pt x="3" y="6"/>
                    </a:lnTo>
                    <a:lnTo>
                      <a:pt x="3" y="5"/>
                    </a:lnTo>
                    <a:lnTo>
                      <a:pt x="4" y="5"/>
                    </a:lnTo>
                    <a:lnTo>
                      <a:pt x="4" y="5"/>
                    </a:lnTo>
                    <a:close/>
                    <a:moveTo>
                      <a:pt x="3" y="3"/>
                    </a:moveTo>
                    <a:lnTo>
                      <a:pt x="0" y="3"/>
                    </a:lnTo>
                    <a:lnTo>
                      <a:pt x="0" y="1"/>
                    </a:lnTo>
                    <a:lnTo>
                      <a:pt x="3" y="1"/>
                    </a:lnTo>
                    <a:lnTo>
                      <a:pt x="3" y="3"/>
                    </a:lnTo>
                    <a:lnTo>
                      <a:pt x="3" y="3"/>
                    </a:lnTo>
                    <a:close/>
                    <a:moveTo>
                      <a:pt x="3" y="5"/>
                    </a:moveTo>
                    <a:lnTo>
                      <a:pt x="0" y="5"/>
                    </a:lnTo>
                    <a:lnTo>
                      <a:pt x="0" y="4"/>
                    </a:lnTo>
                    <a:lnTo>
                      <a:pt x="3" y="4"/>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6" name="Freeform 986"/>
              <p:cNvSpPr>
                <a:spLocks/>
              </p:cNvSpPr>
              <p:nvPr/>
            </p:nvSpPr>
            <p:spPr bwMode="auto">
              <a:xfrm>
                <a:off x="4838538" y="2599549"/>
                <a:ext cx="14945" cy="37365"/>
              </a:xfrm>
              <a:custGeom>
                <a:avLst/>
                <a:gdLst>
                  <a:gd name="T0" fmla="*/ 2 w 2"/>
                  <a:gd name="T1" fmla="*/ 5 h 5"/>
                  <a:gd name="T2" fmla="*/ 2 w 2"/>
                  <a:gd name="T3" fmla="*/ 0 h 5"/>
                  <a:gd name="T4" fmla="*/ 2 w 2"/>
                  <a:gd name="T5" fmla="*/ 0 h 5"/>
                  <a:gd name="T6" fmla="*/ 2 w 2"/>
                  <a:gd name="T7" fmla="*/ 1 h 5"/>
                  <a:gd name="T8" fmla="*/ 1 w 2"/>
                  <a:gd name="T9" fmla="*/ 1 h 5"/>
                  <a:gd name="T10" fmla="*/ 1 w 2"/>
                  <a:gd name="T11" fmla="*/ 2 h 5"/>
                  <a:gd name="T12" fmla="*/ 0 w 2"/>
                  <a:gd name="T13" fmla="*/ 2 h 5"/>
                  <a:gd name="T14" fmla="*/ 0 w 2"/>
                  <a:gd name="T15" fmla="*/ 3 h 5"/>
                  <a:gd name="T16" fmla="*/ 1 w 2"/>
                  <a:gd name="T17" fmla="*/ 3 h 5"/>
                  <a:gd name="T18" fmla="*/ 1 w 2"/>
                  <a:gd name="T19" fmla="*/ 2 h 5"/>
                  <a:gd name="T20" fmla="*/ 2 w 2"/>
                  <a:gd name="T21" fmla="*/ 2 h 5"/>
                  <a:gd name="T22" fmla="*/ 2 w 2"/>
                  <a:gd name="T23" fmla="*/ 5 h 5"/>
                  <a:gd name="T24" fmla="*/ 2 w 2"/>
                  <a:gd name="T25" fmla="*/ 5 h 5"/>
                  <a:gd name="T26" fmla="*/ 2 w 2"/>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5">
                    <a:moveTo>
                      <a:pt x="2" y="5"/>
                    </a:moveTo>
                    <a:lnTo>
                      <a:pt x="2" y="0"/>
                    </a:lnTo>
                    <a:lnTo>
                      <a:pt x="2" y="0"/>
                    </a:lnTo>
                    <a:lnTo>
                      <a:pt x="2" y="1"/>
                    </a:lnTo>
                    <a:lnTo>
                      <a:pt x="1" y="1"/>
                    </a:lnTo>
                    <a:lnTo>
                      <a:pt x="1" y="2"/>
                    </a:lnTo>
                    <a:lnTo>
                      <a:pt x="0" y="2"/>
                    </a:lnTo>
                    <a:lnTo>
                      <a:pt x="0" y="3"/>
                    </a:lnTo>
                    <a:lnTo>
                      <a:pt x="1" y="3"/>
                    </a:lnTo>
                    <a:lnTo>
                      <a:pt x="1" y="2"/>
                    </a:lnTo>
                    <a:lnTo>
                      <a:pt x="2" y="2"/>
                    </a:lnTo>
                    <a:lnTo>
                      <a:pt x="2" y="5"/>
                    </a:lnTo>
                    <a:lnTo>
                      <a:pt x="2" y="5"/>
                    </a:lnTo>
                    <a:lnTo>
                      <a:pt x="2"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7" name="Freeform 987"/>
              <p:cNvSpPr>
                <a:spLocks/>
              </p:cNvSpPr>
              <p:nvPr/>
            </p:nvSpPr>
            <p:spPr bwMode="auto">
              <a:xfrm>
                <a:off x="4860958" y="2599549"/>
                <a:ext cx="29890" cy="37365"/>
              </a:xfrm>
              <a:custGeom>
                <a:avLst/>
                <a:gdLst>
                  <a:gd name="T0" fmla="*/ 4 w 4"/>
                  <a:gd name="T1" fmla="*/ 5 h 5"/>
                  <a:gd name="T2" fmla="*/ 4 w 4"/>
                  <a:gd name="T3" fmla="*/ 3 h 5"/>
                  <a:gd name="T4" fmla="*/ 3 w 4"/>
                  <a:gd name="T5" fmla="*/ 3 h 5"/>
                  <a:gd name="T6" fmla="*/ 3 w 4"/>
                  <a:gd name="T7" fmla="*/ 3 h 5"/>
                  <a:gd name="T8" fmla="*/ 3 w 4"/>
                  <a:gd name="T9" fmla="*/ 3 h 5"/>
                  <a:gd name="T10" fmla="*/ 3 w 4"/>
                  <a:gd name="T11" fmla="*/ 2 h 5"/>
                  <a:gd name="T12" fmla="*/ 3 w 4"/>
                  <a:gd name="T13" fmla="*/ 2 h 5"/>
                  <a:gd name="T14" fmla="*/ 3 w 4"/>
                  <a:gd name="T15" fmla="*/ 1 h 5"/>
                  <a:gd name="T16" fmla="*/ 4 w 4"/>
                  <a:gd name="T17" fmla="*/ 1 h 5"/>
                  <a:gd name="T18" fmla="*/ 4 w 4"/>
                  <a:gd name="T19" fmla="*/ 0 h 5"/>
                  <a:gd name="T20" fmla="*/ 0 w 4"/>
                  <a:gd name="T21" fmla="*/ 0 h 5"/>
                  <a:gd name="T22" fmla="*/ 0 w 4"/>
                  <a:gd name="T23" fmla="*/ 1 h 5"/>
                  <a:gd name="T24" fmla="*/ 3 w 4"/>
                  <a:gd name="T25" fmla="*/ 1 h 5"/>
                  <a:gd name="T26" fmla="*/ 3 w 4"/>
                  <a:gd name="T27" fmla="*/ 2 h 5"/>
                  <a:gd name="T28" fmla="*/ 2 w 4"/>
                  <a:gd name="T29" fmla="*/ 2 h 5"/>
                  <a:gd name="T30" fmla="*/ 2 w 4"/>
                  <a:gd name="T31" fmla="*/ 3 h 5"/>
                  <a:gd name="T32" fmla="*/ 1 w 4"/>
                  <a:gd name="T33" fmla="*/ 3 h 5"/>
                  <a:gd name="T34" fmla="*/ 1 w 4"/>
                  <a:gd name="T35" fmla="*/ 3 h 5"/>
                  <a:gd name="T36" fmla="*/ 3 w 4"/>
                  <a:gd name="T37" fmla="*/ 3 h 5"/>
                  <a:gd name="T38" fmla="*/ 3 w 4"/>
                  <a:gd name="T39" fmla="*/ 5 h 5"/>
                  <a:gd name="T40" fmla="*/ 1 w 4"/>
                  <a:gd name="T41" fmla="*/ 5 h 5"/>
                  <a:gd name="T42" fmla="*/ 1 w 4"/>
                  <a:gd name="T43" fmla="*/ 4 h 5"/>
                  <a:gd name="T44" fmla="*/ 0 w 4"/>
                  <a:gd name="T45" fmla="*/ 4 h 5"/>
                  <a:gd name="T46" fmla="*/ 0 w 4"/>
                  <a:gd name="T47" fmla="*/ 5 h 5"/>
                  <a:gd name="T48" fmla="*/ 1 w 4"/>
                  <a:gd name="T49" fmla="*/ 5 h 5"/>
                  <a:gd name="T50" fmla="*/ 1 w 4"/>
                  <a:gd name="T51" fmla="*/ 5 h 5"/>
                  <a:gd name="T52" fmla="*/ 3 w 4"/>
                  <a:gd name="T53" fmla="*/ 5 h 5"/>
                  <a:gd name="T54" fmla="*/ 3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3"/>
                    </a:lnTo>
                    <a:lnTo>
                      <a:pt x="3" y="3"/>
                    </a:lnTo>
                    <a:lnTo>
                      <a:pt x="3" y="3"/>
                    </a:lnTo>
                    <a:lnTo>
                      <a:pt x="3" y="3"/>
                    </a:lnTo>
                    <a:lnTo>
                      <a:pt x="3" y="2"/>
                    </a:lnTo>
                    <a:lnTo>
                      <a:pt x="3" y="2"/>
                    </a:lnTo>
                    <a:lnTo>
                      <a:pt x="3" y="1"/>
                    </a:lnTo>
                    <a:lnTo>
                      <a:pt x="4" y="1"/>
                    </a:lnTo>
                    <a:lnTo>
                      <a:pt x="4" y="0"/>
                    </a:lnTo>
                    <a:lnTo>
                      <a:pt x="0" y="0"/>
                    </a:lnTo>
                    <a:lnTo>
                      <a:pt x="0" y="1"/>
                    </a:lnTo>
                    <a:lnTo>
                      <a:pt x="3" y="1"/>
                    </a:lnTo>
                    <a:lnTo>
                      <a:pt x="3" y="2"/>
                    </a:lnTo>
                    <a:lnTo>
                      <a:pt x="2" y="2"/>
                    </a:lnTo>
                    <a:lnTo>
                      <a:pt x="2" y="3"/>
                    </a:lnTo>
                    <a:lnTo>
                      <a:pt x="1" y="3"/>
                    </a:lnTo>
                    <a:lnTo>
                      <a:pt x="1" y="3"/>
                    </a:lnTo>
                    <a:lnTo>
                      <a:pt x="3" y="3"/>
                    </a:lnTo>
                    <a:lnTo>
                      <a:pt x="3" y="5"/>
                    </a:lnTo>
                    <a:lnTo>
                      <a:pt x="1" y="5"/>
                    </a:lnTo>
                    <a:lnTo>
                      <a:pt x="1" y="4"/>
                    </a:lnTo>
                    <a:lnTo>
                      <a:pt x="0" y="4"/>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8" name="Freeform 988"/>
              <p:cNvSpPr>
                <a:spLocks/>
              </p:cNvSpPr>
              <p:nvPr/>
            </p:nvSpPr>
            <p:spPr bwMode="auto">
              <a:xfrm>
                <a:off x="4898318" y="2599549"/>
                <a:ext cx="29890" cy="37365"/>
              </a:xfrm>
              <a:custGeom>
                <a:avLst/>
                <a:gdLst>
                  <a:gd name="T0" fmla="*/ 4 w 4"/>
                  <a:gd name="T1" fmla="*/ 5 h 5"/>
                  <a:gd name="T2" fmla="*/ 4 w 4"/>
                  <a:gd name="T3" fmla="*/ 5 h 5"/>
                  <a:gd name="T4" fmla="*/ 2 w 4"/>
                  <a:gd name="T5" fmla="*/ 5 h 5"/>
                  <a:gd name="T6" fmla="*/ 2 w 4"/>
                  <a:gd name="T7" fmla="*/ 4 h 5"/>
                  <a:gd name="T8" fmla="*/ 2 w 4"/>
                  <a:gd name="T9" fmla="*/ 4 h 5"/>
                  <a:gd name="T10" fmla="*/ 2 w 4"/>
                  <a:gd name="T11" fmla="*/ 3 h 5"/>
                  <a:gd name="T12" fmla="*/ 3 w 4"/>
                  <a:gd name="T13" fmla="*/ 3 h 5"/>
                  <a:gd name="T14" fmla="*/ 3 w 4"/>
                  <a:gd name="T15" fmla="*/ 3 h 5"/>
                  <a:gd name="T16" fmla="*/ 4 w 4"/>
                  <a:gd name="T17" fmla="*/ 3 h 5"/>
                  <a:gd name="T18" fmla="*/ 4 w 4"/>
                  <a:gd name="T19" fmla="*/ 1 h 5"/>
                  <a:gd name="T20" fmla="*/ 3 w 4"/>
                  <a:gd name="T21" fmla="*/ 1 h 5"/>
                  <a:gd name="T22" fmla="*/ 3 w 4"/>
                  <a:gd name="T23" fmla="*/ 0 h 5"/>
                  <a:gd name="T24" fmla="*/ 1 w 4"/>
                  <a:gd name="T25" fmla="*/ 0 h 5"/>
                  <a:gd name="T26" fmla="*/ 1 w 4"/>
                  <a:gd name="T27" fmla="*/ 1 h 5"/>
                  <a:gd name="T28" fmla="*/ 0 w 4"/>
                  <a:gd name="T29" fmla="*/ 1 h 5"/>
                  <a:gd name="T30" fmla="*/ 0 w 4"/>
                  <a:gd name="T31" fmla="*/ 2 h 5"/>
                  <a:gd name="T32" fmla="*/ 1 w 4"/>
                  <a:gd name="T33" fmla="*/ 2 h 5"/>
                  <a:gd name="T34" fmla="*/ 1 w 4"/>
                  <a:gd name="T35" fmla="*/ 1 h 5"/>
                  <a:gd name="T36" fmla="*/ 3 w 4"/>
                  <a:gd name="T37" fmla="*/ 1 h 5"/>
                  <a:gd name="T38" fmla="*/ 3 w 4"/>
                  <a:gd name="T39" fmla="*/ 3 h 5"/>
                  <a:gd name="T40" fmla="*/ 2 w 4"/>
                  <a:gd name="T41" fmla="*/ 3 h 5"/>
                  <a:gd name="T42" fmla="*/ 2 w 4"/>
                  <a:gd name="T43" fmla="*/ 3 h 5"/>
                  <a:gd name="T44" fmla="*/ 2 w 4"/>
                  <a:gd name="T45" fmla="*/ 3 h 5"/>
                  <a:gd name="T46" fmla="*/ 2 w 4"/>
                  <a:gd name="T47" fmla="*/ 4 h 5"/>
                  <a:gd name="T48" fmla="*/ 1 w 4"/>
                  <a:gd name="T49" fmla="*/ 4 h 5"/>
                  <a:gd name="T50" fmla="*/ 1 w 4"/>
                  <a:gd name="T51" fmla="*/ 5 h 5"/>
                  <a:gd name="T52" fmla="*/ 0 w 4"/>
                  <a:gd name="T53" fmla="*/ 5 h 5"/>
                  <a:gd name="T54" fmla="*/ 0 w 4"/>
                  <a:gd name="T55" fmla="*/ 5 h 5"/>
                  <a:gd name="T56" fmla="*/ 4 w 4"/>
                  <a:gd name="T57" fmla="*/ 5 h 5"/>
                  <a:gd name="T58" fmla="*/ 4 w 4"/>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5"/>
                    </a:moveTo>
                    <a:lnTo>
                      <a:pt x="4" y="5"/>
                    </a:lnTo>
                    <a:lnTo>
                      <a:pt x="2" y="5"/>
                    </a:lnTo>
                    <a:lnTo>
                      <a:pt x="2" y="4"/>
                    </a:lnTo>
                    <a:lnTo>
                      <a:pt x="2" y="4"/>
                    </a:lnTo>
                    <a:lnTo>
                      <a:pt x="2" y="3"/>
                    </a:lnTo>
                    <a:lnTo>
                      <a:pt x="3" y="3"/>
                    </a:lnTo>
                    <a:lnTo>
                      <a:pt x="3" y="3"/>
                    </a:lnTo>
                    <a:lnTo>
                      <a:pt x="4" y="3"/>
                    </a:lnTo>
                    <a:lnTo>
                      <a:pt x="4" y="1"/>
                    </a:lnTo>
                    <a:lnTo>
                      <a:pt x="3" y="1"/>
                    </a:lnTo>
                    <a:lnTo>
                      <a:pt x="3" y="0"/>
                    </a:lnTo>
                    <a:lnTo>
                      <a:pt x="1" y="0"/>
                    </a:lnTo>
                    <a:lnTo>
                      <a:pt x="1" y="1"/>
                    </a:lnTo>
                    <a:lnTo>
                      <a:pt x="0" y="1"/>
                    </a:lnTo>
                    <a:lnTo>
                      <a:pt x="0" y="2"/>
                    </a:lnTo>
                    <a:lnTo>
                      <a:pt x="1" y="2"/>
                    </a:lnTo>
                    <a:lnTo>
                      <a:pt x="1" y="1"/>
                    </a:lnTo>
                    <a:lnTo>
                      <a:pt x="3" y="1"/>
                    </a:lnTo>
                    <a:lnTo>
                      <a:pt x="3" y="3"/>
                    </a:lnTo>
                    <a:lnTo>
                      <a:pt x="2" y="3"/>
                    </a:lnTo>
                    <a:lnTo>
                      <a:pt x="2" y="3"/>
                    </a:lnTo>
                    <a:lnTo>
                      <a:pt x="2" y="3"/>
                    </a:lnTo>
                    <a:lnTo>
                      <a:pt x="2" y="4"/>
                    </a:lnTo>
                    <a:lnTo>
                      <a:pt x="1" y="4"/>
                    </a:lnTo>
                    <a:lnTo>
                      <a:pt x="1" y="5"/>
                    </a:lnTo>
                    <a:lnTo>
                      <a:pt x="0" y="5"/>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49" name="Freeform 989"/>
              <p:cNvSpPr>
                <a:spLocks noEditPoints="1"/>
              </p:cNvSpPr>
              <p:nvPr/>
            </p:nvSpPr>
            <p:spPr bwMode="auto">
              <a:xfrm>
                <a:off x="4935683" y="2599549"/>
                <a:ext cx="29890" cy="37365"/>
              </a:xfrm>
              <a:custGeom>
                <a:avLst/>
                <a:gdLst>
                  <a:gd name="T0" fmla="*/ 4 w 4"/>
                  <a:gd name="T1" fmla="*/ 4 h 5"/>
                  <a:gd name="T2" fmla="*/ 4 w 4"/>
                  <a:gd name="T3" fmla="*/ 1 h 5"/>
                  <a:gd name="T4" fmla="*/ 3 w 4"/>
                  <a:gd name="T5" fmla="*/ 1 h 5"/>
                  <a:gd name="T6" fmla="*/ 3 w 4"/>
                  <a:gd name="T7" fmla="*/ 0 h 5"/>
                  <a:gd name="T8" fmla="*/ 0 w 4"/>
                  <a:gd name="T9" fmla="*/ 0 h 5"/>
                  <a:gd name="T10" fmla="*/ 0 w 4"/>
                  <a:gd name="T11" fmla="*/ 1 h 5"/>
                  <a:gd name="T12" fmla="*/ 0 w 4"/>
                  <a:gd name="T13" fmla="*/ 1 h 5"/>
                  <a:gd name="T14" fmla="*/ 0 w 4"/>
                  <a:gd name="T15" fmla="*/ 3 h 5"/>
                  <a:gd name="T16" fmla="*/ 0 w 4"/>
                  <a:gd name="T17" fmla="*/ 3 h 5"/>
                  <a:gd name="T18" fmla="*/ 0 w 4"/>
                  <a:gd name="T19" fmla="*/ 3 h 5"/>
                  <a:gd name="T20" fmla="*/ 3 w 4"/>
                  <a:gd name="T21" fmla="*/ 3 h 5"/>
                  <a:gd name="T22" fmla="*/ 3 w 4"/>
                  <a:gd name="T23" fmla="*/ 4 h 5"/>
                  <a:gd name="T24" fmla="*/ 2 w 4"/>
                  <a:gd name="T25" fmla="*/ 4 h 5"/>
                  <a:gd name="T26" fmla="*/ 2 w 4"/>
                  <a:gd name="T27" fmla="*/ 5 h 5"/>
                  <a:gd name="T28" fmla="*/ 0 w 4"/>
                  <a:gd name="T29" fmla="*/ 5 h 5"/>
                  <a:gd name="T30" fmla="*/ 0 w 4"/>
                  <a:gd name="T31" fmla="*/ 5 h 5"/>
                  <a:gd name="T32" fmla="*/ 2 w 4"/>
                  <a:gd name="T33" fmla="*/ 5 h 5"/>
                  <a:gd name="T34" fmla="*/ 2 w 4"/>
                  <a:gd name="T35" fmla="*/ 5 h 5"/>
                  <a:gd name="T36" fmla="*/ 3 w 4"/>
                  <a:gd name="T37" fmla="*/ 5 h 5"/>
                  <a:gd name="T38" fmla="*/ 3 w 4"/>
                  <a:gd name="T39" fmla="*/ 4 h 5"/>
                  <a:gd name="T40" fmla="*/ 4 w 4"/>
                  <a:gd name="T41" fmla="*/ 4 h 5"/>
                  <a:gd name="T42" fmla="*/ 4 w 4"/>
                  <a:gd name="T43" fmla="*/ 4 h 5"/>
                  <a:gd name="T44" fmla="*/ 3 w 4"/>
                  <a:gd name="T45" fmla="*/ 3 h 5"/>
                  <a:gd name="T46" fmla="*/ 1 w 4"/>
                  <a:gd name="T47" fmla="*/ 3 h 5"/>
                  <a:gd name="T48" fmla="*/ 1 w 4"/>
                  <a:gd name="T49" fmla="*/ 1 h 5"/>
                  <a:gd name="T50" fmla="*/ 3 w 4"/>
                  <a:gd name="T51" fmla="*/ 1 h 5"/>
                  <a:gd name="T52" fmla="*/ 3 w 4"/>
                  <a:gd name="T53" fmla="*/ 3 h 5"/>
                  <a:gd name="T54" fmla="*/ 3 w 4"/>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 h="5">
                    <a:moveTo>
                      <a:pt x="4" y="4"/>
                    </a:moveTo>
                    <a:lnTo>
                      <a:pt x="4" y="1"/>
                    </a:lnTo>
                    <a:lnTo>
                      <a:pt x="3" y="1"/>
                    </a:lnTo>
                    <a:lnTo>
                      <a:pt x="3" y="0"/>
                    </a:lnTo>
                    <a:lnTo>
                      <a:pt x="0" y="0"/>
                    </a:lnTo>
                    <a:lnTo>
                      <a:pt x="0" y="1"/>
                    </a:lnTo>
                    <a:lnTo>
                      <a:pt x="0" y="1"/>
                    </a:lnTo>
                    <a:lnTo>
                      <a:pt x="0" y="3"/>
                    </a:lnTo>
                    <a:lnTo>
                      <a:pt x="0" y="3"/>
                    </a:lnTo>
                    <a:lnTo>
                      <a:pt x="0" y="3"/>
                    </a:lnTo>
                    <a:lnTo>
                      <a:pt x="3" y="3"/>
                    </a:lnTo>
                    <a:lnTo>
                      <a:pt x="3" y="4"/>
                    </a:lnTo>
                    <a:lnTo>
                      <a:pt x="2" y="4"/>
                    </a:lnTo>
                    <a:lnTo>
                      <a:pt x="2" y="5"/>
                    </a:lnTo>
                    <a:lnTo>
                      <a:pt x="0" y="5"/>
                    </a:lnTo>
                    <a:lnTo>
                      <a:pt x="0" y="5"/>
                    </a:lnTo>
                    <a:lnTo>
                      <a:pt x="2" y="5"/>
                    </a:lnTo>
                    <a:lnTo>
                      <a:pt x="2" y="5"/>
                    </a:lnTo>
                    <a:lnTo>
                      <a:pt x="3" y="5"/>
                    </a:lnTo>
                    <a:lnTo>
                      <a:pt x="3" y="4"/>
                    </a:lnTo>
                    <a:lnTo>
                      <a:pt x="4" y="4"/>
                    </a:lnTo>
                    <a:lnTo>
                      <a:pt x="4" y="4"/>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0" name="Freeform 990"/>
              <p:cNvSpPr>
                <a:spLocks/>
              </p:cNvSpPr>
              <p:nvPr/>
            </p:nvSpPr>
            <p:spPr bwMode="auto">
              <a:xfrm>
                <a:off x="4965573" y="2636914"/>
                <a:ext cx="7475" cy="0"/>
              </a:xfrm>
              <a:custGeom>
                <a:avLst/>
                <a:gdLst>
                  <a:gd name="T0" fmla="*/ 1 w 1"/>
                  <a:gd name="T1" fmla="*/ 1 w 1"/>
                  <a:gd name="T2" fmla="*/ 0 w 1"/>
                  <a:gd name="T3" fmla="*/ 0 w 1"/>
                  <a:gd name="T4" fmla="*/ 1 w 1"/>
                  <a:gd name="T5" fmla="*/ 1 w 1"/>
                </a:gdLst>
                <a:ahLst/>
                <a:cxnLst>
                  <a:cxn ang="0">
                    <a:pos x="T0" y="0"/>
                  </a:cxn>
                  <a:cxn ang="0">
                    <a:pos x="T1" y="0"/>
                  </a:cxn>
                  <a:cxn ang="0">
                    <a:pos x="T2" y="0"/>
                  </a:cxn>
                  <a:cxn ang="0">
                    <a:pos x="T3" y="0"/>
                  </a:cxn>
                  <a:cxn ang="0">
                    <a:pos x="T4" y="0"/>
                  </a:cxn>
                  <a:cxn ang="0">
                    <a:pos x="T5" y="0"/>
                  </a:cxn>
                </a:cxnLst>
                <a:rect l="0" t="0" r="r" b="b"/>
                <a:pathLst>
                  <a:path w="1">
                    <a:moveTo>
                      <a:pt x="1" y="0"/>
                    </a:moveTo>
                    <a:lnTo>
                      <a:pt x="1" y="0"/>
                    </a:lnTo>
                    <a:lnTo>
                      <a:pt x="0" y="0"/>
                    </a:lnTo>
                    <a:lnTo>
                      <a:pt x="0" y="0"/>
                    </a:lnTo>
                    <a:lnTo>
                      <a:pt x="1" y="0"/>
                    </a:lnTo>
                    <a:lnTo>
                      <a:pt x="1" y="0"/>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1" name="Freeform 991"/>
              <p:cNvSpPr>
                <a:spLocks noEditPoints="1"/>
              </p:cNvSpPr>
              <p:nvPr/>
            </p:nvSpPr>
            <p:spPr bwMode="auto">
              <a:xfrm>
                <a:off x="4980518" y="2599549"/>
                <a:ext cx="37365" cy="37365"/>
              </a:xfrm>
              <a:custGeom>
                <a:avLst/>
                <a:gdLst>
                  <a:gd name="T0" fmla="*/ 5 w 5"/>
                  <a:gd name="T1" fmla="*/ 4 h 5"/>
                  <a:gd name="T2" fmla="*/ 5 w 5"/>
                  <a:gd name="T3" fmla="*/ 3 h 5"/>
                  <a:gd name="T4" fmla="*/ 4 w 5"/>
                  <a:gd name="T5" fmla="*/ 3 h 5"/>
                  <a:gd name="T6" fmla="*/ 4 w 5"/>
                  <a:gd name="T7" fmla="*/ 0 h 5"/>
                  <a:gd name="T8" fmla="*/ 3 w 5"/>
                  <a:gd name="T9" fmla="*/ 0 h 5"/>
                  <a:gd name="T10" fmla="*/ 3 w 5"/>
                  <a:gd name="T11" fmla="*/ 1 h 5"/>
                  <a:gd name="T12" fmla="*/ 2 w 5"/>
                  <a:gd name="T13" fmla="*/ 1 h 5"/>
                  <a:gd name="T14" fmla="*/ 2 w 5"/>
                  <a:gd name="T15" fmla="*/ 2 h 5"/>
                  <a:gd name="T16" fmla="*/ 2 w 5"/>
                  <a:gd name="T17" fmla="*/ 2 h 5"/>
                  <a:gd name="T18" fmla="*/ 2 w 5"/>
                  <a:gd name="T19" fmla="*/ 3 h 5"/>
                  <a:gd name="T20" fmla="*/ 1 w 5"/>
                  <a:gd name="T21" fmla="*/ 3 h 5"/>
                  <a:gd name="T22" fmla="*/ 1 w 5"/>
                  <a:gd name="T23" fmla="*/ 3 h 5"/>
                  <a:gd name="T24" fmla="*/ 0 w 5"/>
                  <a:gd name="T25" fmla="*/ 3 h 5"/>
                  <a:gd name="T26" fmla="*/ 0 w 5"/>
                  <a:gd name="T27" fmla="*/ 4 h 5"/>
                  <a:gd name="T28" fmla="*/ 3 w 5"/>
                  <a:gd name="T29" fmla="*/ 4 h 5"/>
                  <a:gd name="T30" fmla="*/ 3 w 5"/>
                  <a:gd name="T31" fmla="*/ 5 h 5"/>
                  <a:gd name="T32" fmla="*/ 4 w 5"/>
                  <a:gd name="T33" fmla="*/ 5 h 5"/>
                  <a:gd name="T34" fmla="*/ 4 w 5"/>
                  <a:gd name="T35" fmla="*/ 4 h 5"/>
                  <a:gd name="T36" fmla="*/ 5 w 5"/>
                  <a:gd name="T37" fmla="*/ 4 h 5"/>
                  <a:gd name="T38" fmla="*/ 5 w 5"/>
                  <a:gd name="T39" fmla="*/ 4 h 5"/>
                  <a:gd name="T40" fmla="*/ 3 w 5"/>
                  <a:gd name="T41" fmla="*/ 3 h 5"/>
                  <a:gd name="T42" fmla="*/ 2 w 5"/>
                  <a:gd name="T43" fmla="*/ 3 h 5"/>
                  <a:gd name="T44" fmla="*/ 2 w 5"/>
                  <a:gd name="T45" fmla="*/ 3 h 5"/>
                  <a:gd name="T46" fmla="*/ 2 w 5"/>
                  <a:gd name="T47" fmla="*/ 3 h 5"/>
                  <a:gd name="T48" fmla="*/ 2 w 5"/>
                  <a:gd name="T49" fmla="*/ 2 h 5"/>
                  <a:gd name="T50" fmla="*/ 3 w 5"/>
                  <a:gd name="T51" fmla="*/ 2 h 5"/>
                  <a:gd name="T52" fmla="*/ 3 w 5"/>
                  <a:gd name="T53" fmla="*/ 3 h 5"/>
                  <a:gd name="T54" fmla="*/ 3 w 5"/>
                  <a:gd name="T5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5">
                    <a:moveTo>
                      <a:pt x="5" y="4"/>
                    </a:moveTo>
                    <a:lnTo>
                      <a:pt x="5" y="3"/>
                    </a:lnTo>
                    <a:lnTo>
                      <a:pt x="4" y="3"/>
                    </a:lnTo>
                    <a:lnTo>
                      <a:pt x="4" y="0"/>
                    </a:lnTo>
                    <a:lnTo>
                      <a:pt x="3" y="0"/>
                    </a:lnTo>
                    <a:lnTo>
                      <a:pt x="3" y="1"/>
                    </a:lnTo>
                    <a:lnTo>
                      <a:pt x="2" y="1"/>
                    </a:lnTo>
                    <a:lnTo>
                      <a:pt x="2" y="2"/>
                    </a:lnTo>
                    <a:lnTo>
                      <a:pt x="2" y="2"/>
                    </a:lnTo>
                    <a:lnTo>
                      <a:pt x="2" y="3"/>
                    </a:lnTo>
                    <a:lnTo>
                      <a:pt x="1" y="3"/>
                    </a:lnTo>
                    <a:lnTo>
                      <a:pt x="1" y="3"/>
                    </a:lnTo>
                    <a:lnTo>
                      <a:pt x="0" y="3"/>
                    </a:lnTo>
                    <a:lnTo>
                      <a:pt x="0" y="4"/>
                    </a:lnTo>
                    <a:lnTo>
                      <a:pt x="3" y="4"/>
                    </a:lnTo>
                    <a:lnTo>
                      <a:pt x="3" y="5"/>
                    </a:lnTo>
                    <a:lnTo>
                      <a:pt x="4" y="5"/>
                    </a:lnTo>
                    <a:lnTo>
                      <a:pt x="4" y="4"/>
                    </a:lnTo>
                    <a:lnTo>
                      <a:pt x="5" y="4"/>
                    </a:lnTo>
                    <a:lnTo>
                      <a:pt x="5" y="4"/>
                    </a:lnTo>
                    <a:close/>
                    <a:moveTo>
                      <a:pt x="3" y="3"/>
                    </a:moveTo>
                    <a:lnTo>
                      <a:pt x="2" y="3"/>
                    </a:lnTo>
                    <a:lnTo>
                      <a:pt x="2" y="3"/>
                    </a:lnTo>
                    <a:lnTo>
                      <a:pt x="2" y="3"/>
                    </a:lnTo>
                    <a:lnTo>
                      <a:pt x="2"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2" name="Freeform 992"/>
              <p:cNvSpPr>
                <a:spLocks/>
              </p:cNvSpPr>
              <p:nvPr/>
            </p:nvSpPr>
            <p:spPr bwMode="auto">
              <a:xfrm>
                <a:off x="5025353" y="2599549"/>
                <a:ext cx="22420" cy="37365"/>
              </a:xfrm>
              <a:custGeom>
                <a:avLst/>
                <a:gdLst>
                  <a:gd name="T0" fmla="*/ 3 w 3"/>
                  <a:gd name="T1" fmla="*/ 5 h 5"/>
                  <a:gd name="T2" fmla="*/ 3 w 3"/>
                  <a:gd name="T3" fmla="*/ 3 h 5"/>
                  <a:gd name="T4" fmla="*/ 3 w 3"/>
                  <a:gd name="T5" fmla="*/ 3 h 5"/>
                  <a:gd name="T6" fmla="*/ 3 w 3"/>
                  <a:gd name="T7" fmla="*/ 2 h 5"/>
                  <a:gd name="T8" fmla="*/ 0 w 3"/>
                  <a:gd name="T9" fmla="*/ 2 h 5"/>
                  <a:gd name="T10" fmla="*/ 0 w 3"/>
                  <a:gd name="T11" fmla="*/ 1 h 5"/>
                  <a:gd name="T12" fmla="*/ 3 w 3"/>
                  <a:gd name="T13" fmla="*/ 1 h 5"/>
                  <a:gd name="T14" fmla="*/ 3 w 3"/>
                  <a:gd name="T15" fmla="*/ 0 h 5"/>
                  <a:gd name="T16" fmla="*/ 0 w 3"/>
                  <a:gd name="T17" fmla="*/ 0 h 5"/>
                  <a:gd name="T18" fmla="*/ 0 w 3"/>
                  <a:gd name="T19" fmla="*/ 3 h 5"/>
                  <a:gd name="T20" fmla="*/ 3 w 3"/>
                  <a:gd name="T21" fmla="*/ 3 h 5"/>
                  <a:gd name="T22" fmla="*/ 3 w 3"/>
                  <a:gd name="T23" fmla="*/ 5 h 5"/>
                  <a:gd name="T24" fmla="*/ 0 w 3"/>
                  <a:gd name="T25" fmla="*/ 5 h 5"/>
                  <a:gd name="T26" fmla="*/ 0 w 3"/>
                  <a:gd name="T27" fmla="*/ 4 h 5"/>
                  <a:gd name="T28" fmla="*/ 0 w 3"/>
                  <a:gd name="T29" fmla="*/ 4 h 5"/>
                  <a:gd name="T30" fmla="*/ 0 w 3"/>
                  <a:gd name="T31" fmla="*/ 5 h 5"/>
                  <a:gd name="T32" fmla="*/ 0 w 3"/>
                  <a:gd name="T33" fmla="*/ 5 h 5"/>
                  <a:gd name="T34" fmla="*/ 0 w 3"/>
                  <a:gd name="T35" fmla="*/ 5 h 5"/>
                  <a:gd name="T36" fmla="*/ 3 w 3"/>
                  <a:gd name="T37" fmla="*/ 5 h 5"/>
                  <a:gd name="T38" fmla="*/ 3 w 3"/>
                  <a:gd name="T39" fmla="*/ 5 h 5"/>
                  <a:gd name="T40" fmla="*/ 3 w 3"/>
                  <a:gd name="T41" fmla="*/ 5 h 5"/>
                  <a:gd name="T42" fmla="*/ 3 w 3"/>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5"/>
                    </a:moveTo>
                    <a:lnTo>
                      <a:pt x="3" y="3"/>
                    </a:lnTo>
                    <a:lnTo>
                      <a:pt x="3" y="3"/>
                    </a:lnTo>
                    <a:lnTo>
                      <a:pt x="3" y="2"/>
                    </a:lnTo>
                    <a:lnTo>
                      <a:pt x="0" y="2"/>
                    </a:lnTo>
                    <a:lnTo>
                      <a:pt x="0" y="1"/>
                    </a:lnTo>
                    <a:lnTo>
                      <a:pt x="3" y="1"/>
                    </a:lnTo>
                    <a:lnTo>
                      <a:pt x="3" y="0"/>
                    </a:lnTo>
                    <a:lnTo>
                      <a:pt x="0" y="0"/>
                    </a:lnTo>
                    <a:lnTo>
                      <a:pt x="0" y="3"/>
                    </a:lnTo>
                    <a:lnTo>
                      <a:pt x="3" y="3"/>
                    </a:lnTo>
                    <a:lnTo>
                      <a:pt x="3" y="5"/>
                    </a:lnTo>
                    <a:lnTo>
                      <a:pt x="0" y="5"/>
                    </a:lnTo>
                    <a:lnTo>
                      <a:pt x="0" y="4"/>
                    </a:lnTo>
                    <a:lnTo>
                      <a:pt x="0" y="4"/>
                    </a:lnTo>
                    <a:lnTo>
                      <a:pt x="0" y="5"/>
                    </a:lnTo>
                    <a:lnTo>
                      <a:pt x="0" y="5"/>
                    </a:lnTo>
                    <a:lnTo>
                      <a:pt x="0" y="5"/>
                    </a:lnTo>
                    <a:lnTo>
                      <a:pt x="3" y="5"/>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3" name="Freeform 993"/>
              <p:cNvSpPr>
                <a:spLocks noEditPoints="1"/>
              </p:cNvSpPr>
              <p:nvPr/>
            </p:nvSpPr>
            <p:spPr bwMode="auto">
              <a:xfrm>
                <a:off x="5055243" y="2599549"/>
                <a:ext cx="29890" cy="37365"/>
              </a:xfrm>
              <a:custGeom>
                <a:avLst/>
                <a:gdLst>
                  <a:gd name="T0" fmla="*/ 4 w 4"/>
                  <a:gd name="T1" fmla="*/ 5 h 5"/>
                  <a:gd name="T2" fmla="*/ 4 w 4"/>
                  <a:gd name="T3" fmla="*/ 3 h 5"/>
                  <a:gd name="T4" fmla="*/ 3 w 4"/>
                  <a:gd name="T5" fmla="*/ 3 h 5"/>
                  <a:gd name="T6" fmla="*/ 3 w 4"/>
                  <a:gd name="T7" fmla="*/ 3 h 5"/>
                  <a:gd name="T8" fmla="*/ 4 w 4"/>
                  <a:gd name="T9" fmla="*/ 3 h 5"/>
                  <a:gd name="T10" fmla="*/ 4 w 4"/>
                  <a:gd name="T11" fmla="*/ 1 h 5"/>
                  <a:gd name="T12" fmla="*/ 3 w 4"/>
                  <a:gd name="T13" fmla="*/ 1 h 5"/>
                  <a:gd name="T14" fmla="*/ 3 w 4"/>
                  <a:gd name="T15" fmla="*/ 0 h 5"/>
                  <a:gd name="T16" fmla="*/ 1 w 4"/>
                  <a:gd name="T17" fmla="*/ 0 h 5"/>
                  <a:gd name="T18" fmla="*/ 1 w 4"/>
                  <a:gd name="T19" fmla="*/ 1 h 5"/>
                  <a:gd name="T20" fmla="*/ 0 w 4"/>
                  <a:gd name="T21" fmla="*/ 1 h 5"/>
                  <a:gd name="T22" fmla="*/ 0 w 4"/>
                  <a:gd name="T23" fmla="*/ 3 h 5"/>
                  <a:gd name="T24" fmla="*/ 1 w 4"/>
                  <a:gd name="T25" fmla="*/ 3 h 5"/>
                  <a:gd name="T26" fmla="*/ 1 w 4"/>
                  <a:gd name="T27" fmla="*/ 3 h 5"/>
                  <a:gd name="T28" fmla="*/ 0 w 4"/>
                  <a:gd name="T29" fmla="*/ 3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 name="T44" fmla="*/ 3 w 4"/>
                  <a:gd name="T45" fmla="*/ 3 h 5"/>
                  <a:gd name="T46" fmla="*/ 1 w 4"/>
                  <a:gd name="T47" fmla="*/ 3 h 5"/>
                  <a:gd name="T48" fmla="*/ 1 w 4"/>
                  <a:gd name="T49" fmla="*/ 1 h 5"/>
                  <a:gd name="T50" fmla="*/ 3 w 4"/>
                  <a:gd name="T51" fmla="*/ 1 h 5"/>
                  <a:gd name="T52" fmla="*/ 3 w 4"/>
                  <a:gd name="T53" fmla="*/ 3 h 5"/>
                  <a:gd name="T54" fmla="*/ 3 w 4"/>
                  <a:gd name="T55" fmla="*/ 3 h 5"/>
                  <a:gd name="T56" fmla="*/ 3 w 4"/>
                  <a:gd name="T57" fmla="*/ 5 h 5"/>
                  <a:gd name="T58" fmla="*/ 1 w 4"/>
                  <a:gd name="T59" fmla="*/ 5 h 5"/>
                  <a:gd name="T60" fmla="*/ 1 w 4"/>
                  <a:gd name="T61" fmla="*/ 3 h 5"/>
                  <a:gd name="T62" fmla="*/ 3 w 4"/>
                  <a:gd name="T63" fmla="*/ 3 h 5"/>
                  <a:gd name="T64" fmla="*/ 3 w 4"/>
                  <a:gd name="T65" fmla="*/ 5 h 5"/>
                  <a:gd name="T66" fmla="*/ 3 w 4"/>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5"/>
                    </a:moveTo>
                    <a:lnTo>
                      <a:pt x="4" y="3"/>
                    </a:lnTo>
                    <a:lnTo>
                      <a:pt x="3" y="3"/>
                    </a:lnTo>
                    <a:lnTo>
                      <a:pt x="3" y="3"/>
                    </a:lnTo>
                    <a:lnTo>
                      <a:pt x="4" y="3"/>
                    </a:lnTo>
                    <a:lnTo>
                      <a:pt x="4" y="1"/>
                    </a:lnTo>
                    <a:lnTo>
                      <a:pt x="3" y="1"/>
                    </a:lnTo>
                    <a:lnTo>
                      <a:pt x="3" y="0"/>
                    </a:lnTo>
                    <a:lnTo>
                      <a:pt x="1" y="0"/>
                    </a:lnTo>
                    <a:lnTo>
                      <a:pt x="1" y="1"/>
                    </a:lnTo>
                    <a:lnTo>
                      <a:pt x="0" y="1"/>
                    </a:lnTo>
                    <a:lnTo>
                      <a:pt x="0" y="3"/>
                    </a:lnTo>
                    <a:lnTo>
                      <a:pt x="1" y="3"/>
                    </a:lnTo>
                    <a:lnTo>
                      <a:pt x="1" y="3"/>
                    </a:lnTo>
                    <a:lnTo>
                      <a:pt x="0" y="3"/>
                    </a:lnTo>
                    <a:lnTo>
                      <a:pt x="0" y="5"/>
                    </a:lnTo>
                    <a:lnTo>
                      <a:pt x="1" y="5"/>
                    </a:lnTo>
                    <a:lnTo>
                      <a:pt x="1" y="5"/>
                    </a:lnTo>
                    <a:lnTo>
                      <a:pt x="3" y="5"/>
                    </a:lnTo>
                    <a:lnTo>
                      <a:pt x="3" y="5"/>
                    </a:lnTo>
                    <a:lnTo>
                      <a:pt x="4" y="5"/>
                    </a:lnTo>
                    <a:lnTo>
                      <a:pt x="4" y="5"/>
                    </a:lnTo>
                    <a:close/>
                    <a:moveTo>
                      <a:pt x="3" y="3"/>
                    </a:moveTo>
                    <a:lnTo>
                      <a:pt x="1" y="3"/>
                    </a:lnTo>
                    <a:lnTo>
                      <a:pt x="1" y="1"/>
                    </a:lnTo>
                    <a:lnTo>
                      <a:pt x="3" y="1"/>
                    </a:lnTo>
                    <a:lnTo>
                      <a:pt x="3" y="3"/>
                    </a:lnTo>
                    <a:lnTo>
                      <a:pt x="3" y="3"/>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4" name="Freeform 994"/>
              <p:cNvSpPr>
                <a:spLocks/>
              </p:cNvSpPr>
              <p:nvPr/>
            </p:nvSpPr>
            <p:spPr bwMode="auto">
              <a:xfrm>
                <a:off x="4577002" y="2607024"/>
                <a:ext cx="29890" cy="37365"/>
              </a:xfrm>
              <a:custGeom>
                <a:avLst/>
                <a:gdLst>
                  <a:gd name="T0" fmla="*/ 4 w 4"/>
                  <a:gd name="T1" fmla="*/ 5 h 5"/>
                  <a:gd name="T2" fmla="*/ 4 w 4"/>
                  <a:gd name="T3" fmla="*/ 4 h 5"/>
                  <a:gd name="T4" fmla="*/ 3 w 4"/>
                  <a:gd name="T5" fmla="*/ 4 h 5"/>
                  <a:gd name="T6" fmla="*/ 3 w 4"/>
                  <a:gd name="T7" fmla="*/ 3 h 5"/>
                  <a:gd name="T8" fmla="*/ 2 w 4"/>
                  <a:gd name="T9" fmla="*/ 3 h 5"/>
                  <a:gd name="T10" fmla="*/ 2 w 4"/>
                  <a:gd name="T11" fmla="*/ 3 h 5"/>
                  <a:gd name="T12" fmla="*/ 1 w 4"/>
                  <a:gd name="T13" fmla="*/ 3 h 5"/>
                  <a:gd name="T14" fmla="*/ 1 w 4"/>
                  <a:gd name="T15" fmla="*/ 2 h 5"/>
                  <a:gd name="T16" fmla="*/ 2 w 4"/>
                  <a:gd name="T17" fmla="*/ 2 h 5"/>
                  <a:gd name="T18" fmla="*/ 2 w 4"/>
                  <a:gd name="T19" fmla="*/ 1 h 5"/>
                  <a:gd name="T20" fmla="*/ 3 w 4"/>
                  <a:gd name="T21" fmla="*/ 1 h 5"/>
                  <a:gd name="T22" fmla="*/ 3 w 4"/>
                  <a:gd name="T23" fmla="*/ 0 h 5"/>
                  <a:gd name="T24" fmla="*/ 4 w 4"/>
                  <a:gd name="T25" fmla="*/ 0 h 5"/>
                  <a:gd name="T26" fmla="*/ 4 w 4"/>
                  <a:gd name="T27" fmla="*/ 0 h 5"/>
                  <a:gd name="T28" fmla="*/ 3 w 4"/>
                  <a:gd name="T29" fmla="*/ 0 h 5"/>
                  <a:gd name="T30" fmla="*/ 3 w 4"/>
                  <a:gd name="T31" fmla="*/ 0 h 5"/>
                  <a:gd name="T32" fmla="*/ 2 w 4"/>
                  <a:gd name="T33" fmla="*/ 0 h 5"/>
                  <a:gd name="T34" fmla="*/ 2 w 4"/>
                  <a:gd name="T35" fmla="*/ 1 h 5"/>
                  <a:gd name="T36" fmla="*/ 1 w 4"/>
                  <a:gd name="T37" fmla="*/ 1 h 5"/>
                  <a:gd name="T38" fmla="*/ 1 w 4"/>
                  <a:gd name="T39" fmla="*/ 2 h 5"/>
                  <a:gd name="T40" fmla="*/ 0 w 4"/>
                  <a:gd name="T41" fmla="*/ 2 h 5"/>
                  <a:gd name="T42" fmla="*/ 0 w 4"/>
                  <a:gd name="T43" fmla="*/ 0 h 5"/>
                  <a:gd name="T44" fmla="*/ 0 w 4"/>
                  <a:gd name="T45" fmla="*/ 0 h 5"/>
                  <a:gd name="T46" fmla="*/ 0 w 4"/>
                  <a:gd name="T47" fmla="*/ 5 h 5"/>
                  <a:gd name="T48" fmla="*/ 0 w 4"/>
                  <a:gd name="T49" fmla="*/ 5 h 5"/>
                  <a:gd name="T50" fmla="*/ 0 w 4"/>
                  <a:gd name="T51" fmla="*/ 3 h 5"/>
                  <a:gd name="T52" fmla="*/ 1 w 4"/>
                  <a:gd name="T53" fmla="*/ 3 h 5"/>
                  <a:gd name="T54" fmla="*/ 1 w 4"/>
                  <a:gd name="T55" fmla="*/ 3 h 5"/>
                  <a:gd name="T56" fmla="*/ 2 w 4"/>
                  <a:gd name="T57" fmla="*/ 3 h 5"/>
                  <a:gd name="T58" fmla="*/ 2 w 4"/>
                  <a:gd name="T59" fmla="*/ 4 h 5"/>
                  <a:gd name="T60" fmla="*/ 3 w 4"/>
                  <a:gd name="T61" fmla="*/ 4 h 5"/>
                  <a:gd name="T62" fmla="*/ 3 w 4"/>
                  <a:gd name="T63" fmla="*/ 5 h 5"/>
                  <a:gd name="T64" fmla="*/ 4 w 4"/>
                  <a:gd name="T65" fmla="*/ 5 h 5"/>
                  <a:gd name="T66" fmla="*/ 4 w 4"/>
                  <a:gd name="T6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5">
                    <a:moveTo>
                      <a:pt x="4" y="5"/>
                    </a:moveTo>
                    <a:lnTo>
                      <a:pt x="4" y="4"/>
                    </a:lnTo>
                    <a:lnTo>
                      <a:pt x="3" y="4"/>
                    </a:lnTo>
                    <a:lnTo>
                      <a:pt x="3" y="3"/>
                    </a:lnTo>
                    <a:lnTo>
                      <a:pt x="2" y="3"/>
                    </a:lnTo>
                    <a:lnTo>
                      <a:pt x="2" y="3"/>
                    </a:lnTo>
                    <a:lnTo>
                      <a:pt x="1" y="3"/>
                    </a:lnTo>
                    <a:lnTo>
                      <a:pt x="1" y="2"/>
                    </a:lnTo>
                    <a:lnTo>
                      <a:pt x="2" y="2"/>
                    </a:lnTo>
                    <a:lnTo>
                      <a:pt x="2" y="1"/>
                    </a:lnTo>
                    <a:lnTo>
                      <a:pt x="3" y="1"/>
                    </a:lnTo>
                    <a:lnTo>
                      <a:pt x="3" y="0"/>
                    </a:lnTo>
                    <a:lnTo>
                      <a:pt x="4" y="0"/>
                    </a:lnTo>
                    <a:lnTo>
                      <a:pt x="4" y="0"/>
                    </a:lnTo>
                    <a:lnTo>
                      <a:pt x="3" y="0"/>
                    </a:lnTo>
                    <a:lnTo>
                      <a:pt x="3" y="0"/>
                    </a:lnTo>
                    <a:lnTo>
                      <a:pt x="2" y="0"/>
                    </a:lnTo>
                    <a:lnTo>
                      <a:pt x="2" y="1"/>
                    </a:lnTo>
                    <a:lnTo>
                      <a:pt x="1" y="1"/>
                    </a:lnTo>
                    <a:lnTo>
                      <a:pt x="1" y="2"/>
                    </a:lnTo>
                    <a:lnTo>
                      <a:pt x="0" y="2"/>
                    </a:lnTo>
                    <a:lnTo>
                      <a:pt x="0" y="0"/>
                    </a:lnTo>
                    <a:lnTo>
                      <a:pt x="0" y="0"/>
                    </a:lnTo>
                    <a:lnTo>
                      <a:pt x="0" y="5"/>
                    </a:lnTo>
                    <a:lnTo>
                      <a:pt x="0" y="5"/>
                    </a:lnTo>
                    <a:lnTo>
                      <a:pt x="0" y="3"/>
                    </a:lnTo>
                    <a:lnTo>
                      <a:pt x="1" y="3"/>
                    </a:lnTo>
                    <a:lnTo>
                      <a:pt x="1" y="3"/>
                    </a:lnTo>
                    <a:lnTo>
                      <a:pt x="2" y="3"/>
                    </a:lnTo>
                    <a:lnTo>
                      <a:pt x="2"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5" name="Freeform 995"/>
              <p:cNvSpPr>
                <a:spLocks/>
              </p:cNvSpPr>
              <p:nvPr/>
            </p:nvSpPr>
            <p:spPr bwMode="auto">
              <a:xfrm>
                <a:off x="4614362" y="2607024"/>
                <a:ext cx="22420" cy="37365"/>
              </a:xfrm>
              <a:custGeom>
                <a:avLst/>
                <a:gdLst>
                  <a:gd name="T0" fmla="*/ 3 w 3"/>
                  <a:gd name="T1" fmla="*/ 5 h 5"/>
                  <a:gd name="T2" fmla="*/ 3 w 3"/>
                  <a:gd name="T3" fmla="*/ 4 h 5"/>
                  <a:gd name="T4" fmla="*/ 0 w 3"/>
                  <a:gd name="T5" fmla="*/ 4 h 5"/>
                  <a:gd name="T6" fmla="*/ 0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4"/>
                    </a:lnTo>
                    <a:lnTo>
                      <a:pt x="0" y="4"/>
                    </a:lnTo>
                    <a:lnTo>
                      <a:pt x="0"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6" name="Freeform 996"/>
              <p:cNvSpPr>
                <a:spLocks noEditPoints="1"/>
              </p:cNvSpPr>
              <p:nvPr/>
            </p:nvSpPr>
            <p:spPr bwMode="auto">
              <a:xfrm>
                <a:off x="4644252" y="2607024"/>
                <a:ext cx="29890" cy="37365"/>
              </a:xfrm>
              <a:custGeom>
                <a:avLst/>
                <a:gdLst>
                  <a:gd name="T0" fmla="*/ 4 w 4"/>
                  <a:gd name="T1" fmla="*/ 4 h 5"/>
                  <a:gd name="T2" fmla="*/ 4 w 4"/>
                  <a:gd name="T3" fmla="*/ 3 h 5"/>
                  <a:gd name="T4" fmla="*/ 3 w 4"/>
                  <a:gd name="T5" fmla="*/ 3 h 5"/>
                  <a:gd name="T6" fmla="*/ 3 w 4"/>
                  <a:gd name="T7" fmla="*/ 2 h 5"/>
                  <a:gd name="T8" fmla="*/ 4 w 4"/>
                  <a:gd name="T9" fmla="*/ 2 h 5"/>
                  <a:gd name="T10" fmla="*/ 4 w 4"/>
                  <a:gd name="T11" fmla="*/ 0 h 5"/>
                  <a:gd name="T12" fmla="*/ 3 w 4"/>
                  <a:gd name="T13" fmla="*/ 0 h 5"/>
                  <a:gd name="T14" fmla="*/ 3 w 4"/>
                  <a:gd name="T15" fmla="*/ 0 h 5"/>
                  <a:gd name="T16" fmla="*/ 0 w 4"/>
                  <a:gd name="T17" fmla="*/ 0 h 5"/>
                  <a:gd name="T18" fmla="*/ 0 w 4"/>
                  <a:gd name="T19" fmla="*/ 5 h 5"/>
                  <a:gd name="T20" fmla="*/ 3 w 4"/>
                  <a:gd name="T21" fmla="*/ 5 h 5"/>
                  <a:gd name="T22" fmla="*/ 3 w 4"/>
                  <a:gd name="T23" fmla="*/ 4 h 5"/>
                  <a:gd name="T24" fmla="*/ 4 w 4"/>
                  <a:gd name="T25" fmla="*/ 4 h 5"/>
                  <a:gd name="T26" fmla="*/ 4 w 4"/>
                  <a:gd name="T27" fmla="*/ 4 h 5"/>
                  <a:gd name="T28" fmla="*/ 3 w 4"/>
                  <a:gd name="T29" fmla="*/ 2 h 5"/>
                  <a:gd name="T30" fmla="*/ 1 w 4"/>
                  <a:gd name="T31" fmla="*/ 2 h 5"/>
                  <a:gd name="T32" fmla="*/ 1 w 4"/>
                  <a:gd name="T33" fmla="*/ 0 h 5"/>
                  <a:gd name="T34" fmla="*/ 3 w 4"/>
                  <a:gd name="T35" fmla="*/ 0 h 5"/>
                  <a:gd name="T36" fmla="*/ 3 w 4"/>
                  <a:gd name="T37" fmla="*/ 2 h 5"/>
                  <a:gd name="T38" fmla="*/ 3 w 4"/>
                  <a:gd name="T39" fmla="*/ 2 h 5"/>
                  <a:gd name="T40" fmla="*/ 3 w 4"/>
                  <a:gd name="T41" fmla="*/ 4 h 5"/>
                  <a:gd name="T42" fmla="*/ 1 w 4"/>
                  <a:gd name="T43" fmla="*/ 4 h 5"/>
                  <a:gd name="T44" fmla="*/ 1 w 4"/>
                  <a:gd name="T45" fmla="*/ 3 h 5"/>
                  <a:gd name="T46" fmla="*/ 3 w 4"/>
                  <a:gd name="T47" fmla="*/ 3 h 5"/>
                  <a:gd name="T48" fmla="*/ 3 w 4"/>
                  <a:gd name="T49" fmla="*/ 4 h 5"/>
                  <a:gd name="T50" fmla="*/ 3 w 4"/>
                  <a:gd name="T51"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5">
                    <a:moveTo>
                      <a:pt x="4" y="4"/>
                    </a:moveTo>
                    <a:lnTo>
                      <a:pt x="4" y="3"/>
                    </a:lnTo>
                    <a:lnTo>
                      <a:pt x="3" y="3"/>
                    </a:lnTo>
                    <a:lnTo>
                      <a:pt x="3" y="2"/>
                    </a:lnTo>
                    <a:lnTo>
                      <a:pt x="4" y="2"/>
                    </a:lnTo>
                    <a:lnTo>
                      <a:pt x="4" y="0"/>
                    </a:lnTo>
                    <a:lnTo>
                      <a:pt x="3" y="0"/>
                    </a:lnTo>
                    <a:lnTo>
                      <a:pt x="3" y="0"/>
                    </a:lnTo>
                    <a:lnTo>
                      <a:pt x="0" y="0"/>
                    </a:lnTo>
                    <a:lnTo>
                      <a:pt x="0" y="5"/>
                    </a:lnTo>
                    <a:lnTo>
                      <a:pt x="3" y="5"/>
                    </a:lnTo>
                    <a:lnTo>
                      <a:pt x="3" y="4"/>
                    </a:lnTo>
                    <a:lnTo>
                      <a:pt x="4" y="4"/>
                    </a:lnTo>
                    <a:lnTo>
                      <a:pt x="4" y="4"/>
                    </a:lnTo>
                    <a:close/>
                    <a:moveTo>
                      <a:pt x="3" y="2"/>
                    </a:moveTo>
                    <a:lnTo>
                      <a:pt x="1" y="2"/>
                    </a:lnTo>
                    <a:lnTo>
                      <a:pt x="1" y="0"/>
                    </a:lnTo>
                    <a:lnTo>
                      <a:pt x="3" y="0"/>
                    </a:lnTo>
                    <a:lnTo>
                      <a:pt x="3" y="2"/>
                    </a:lnTo>
                    <a:lnTo>
                      <a:pt x="3" y="2"/>
                    </a:lnTo>
                    <a:close/>
                    <a:moveTo>
                      <a:pt x="3" y="4"/>
                    </a:moveTo>
                    <a:lnTo>
                      <a:pt x="1" y="4"/>
                    </a:lnTo>
                    <a:lnTo>
                      <a:pt x="1" y="3"/>
                    </a:lnTo>
                    <a:lnTo>
                      <a:pt x="3" y="3"/>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7" name="Freeform 997"/>
              <p:cNvSpPr>
                <a:spLocks/>
              </p:cNvSpPr>
              <p:nvPr/>
            </p:nvSpPr>
            <p:spPr bwMode="auto">
              <a:xfrm>
                <a:off x="4681617" y="2599549"/>
                <a:ext cx="22420" cy="44835"/>
              </a:xfrm>
              <a:custGeom>
                <a:avLst/>
                <a:gdLst>
                  <a:gd name="T0" fmla="*/ 3 w 3"/>
                  <a:gd name="T1" fmla="*/ 1 h 6"/>
                  <a:gd name="T2" fmla="*/ 3 w 3"/>
                  <a:gd name="T3" fmla="*/ 0 h 6"/>
                  <a:gd name="T4" fmla="*/ 2 w 3"/>
                  <a:gd name="T5" fmla="*/ 0 h 6"/>
                  <a:gd name="T6" fmla="*/ 2 w 3"/>
                  <a:gd name="T7" fmla="*/ 1 h 6"/>
                  <a:gd name="T8" fmla="*/ 2 w 3"/>
                  <a:gd name="T9" fmla="*/ 1 h 6"/>
                  <a:gd name="T10" fmla="*/ 2 w 3"/>
                  <a:gd name="T11" fmla="*/ 3 h 6"/>
                  <a:gd name="T12" fmla="*/ 1 w 3"/>
                  <a:gd name="T13" fmla="*/ 3 h 6"/>
                  <a:gd name="T14" fmla="*/ 1 w 3"/>
                  <a:gd name="T15" fmla="*/ 4 h 6"/>
                  <a:gd name="T16" fmla="*/ 0 w 3"/>
                  <a:gd name="T17" fmla="*/ 4 h 6"/>
                  <a:gd name="T18" fmla="*/ 0 w 3"/>
                  <a:gd name="T19" fmla="*/ 6 h 6"/>
                  <a:gd name="T20" fmla="*/ 1 w 3"/>
                  <a:gd name="T21" fmla="*/ 6 h 6"/>
                  <a:gd name="T22" fmla="*/ 1 w 3"/>
                  <a:gd name="T23" fmla="*/ 4 h 6"/>
                  <a:gd name="T24" fmla="*/ 2 w 3"/>
                  <a:gd name="T25" fmla="*/ 4 h 6"/>
                  <a:gd name="T26" fmla="*/ 2 w 3"/>
                  <a:gd name="T27" fmla="*/ 3 h 6"/>
                  <a:gd name="T28" fmla="*/ 2 w 3"/>
                  <a:gd name="T29" fmla="*/ 3 h 6"/>
                  <a:gd name="T30" fmla="*/ 2 w 3"/>
                  <a:gd name="T31" fmla="*/ 1 h 6"/>
                  <a:gd name="T32" fmla="*/ 3 w 3"/>
                  <a:gd name="T33" fmla="*/ 1 h 6"/>
                  <a:gd name="T34" fmla="*/ 3 w 3"/>
                  <a:gd name="T35"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6">
                    <a:moveTo>
                      <a:pt x="3" y="1"/>
                    </a:moveTo>
                    <a:lnTo>
                      <a:pt x="3" y="0"/>
                    </a:lnTo>
                    <a:lnTo>
                      <a:pt x="2" y="0"/>
                    </a:lnTo>
                    <a:lnTo>
                      <a:pt x="2" y="1"/>
                    </a:lnTo>
                    <a:lnTo>
                      <a:pt x="2" y="1"/>
                    </a:lnTo>
                    <a:lnTo>
                      <a:pt x="2" y="3"/>
                    </a:lnTo>
                    <a:lnTo>
                      <a:pt x="1" y="3"/>
                    </a:lnTo>
                    <a:lnTo>
                      <a:pt x="1" y="4"/>
                    </a:lnTo>
                    <a:lnTo>
                      <a:pt x="0" y="4"/>
                    </a:lnTo>
                    <a:lnTo>
                      <a:pt x="0" y="6"/>
                    </a:lnTo>
                    <a:lnTo>
                      <a:pt x="1" y="6"/>
                    </a:lnTo>
                    <a:lnTo>
                      <a:pt x="1" y="4"/>
                    </a:lnTo>
                    <a:lnTo>
                      <a:pt x="2" y="4"/>
                    </a:lnTo>
                    <a:lnTo>
                      <a:pt x="2" y="3"/>
                    </a:lnTo>
                    <a:lnTo>
                      <a:pt x="2" y="3"/>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8" name="Freeform 998"/>
              <p:cNvSpPr>
                <a:spLocks/>
              </p:cNvSpPr>
              <p:nvPr/>
            </p:nvSpPr>
            <p:spPr bwMode="auto">
              <a:xfrm>
                <a:off x="4718978" y="2607024"/>
                <a:ext cx="22420" cy="37365"/>
              </a:xfrm>
              <a:custGeom>
                <a:avLst/>
                <a:gdLst>
                  <a:gd name="T0" fmla="*/ 3 w 3"/>
                  <a:gd name="T1" fmla="*/ 5 h 5"/>
                  <a:gd name="T2" fmla="*/ 3 w 3"/>
                  <a:gd name="T3" fmla="*/ 0 h 5"/>
                  <a:gd name="T4" fmla="*/ 3 w 3"/>
                  <a:gd name="T5" fmla="*/ 0 h 5"/>
                  <a:gd name="T6" fmla="*/ 3 w 3"/>
                  <a:gd name="T7" fmla="*/ 2 h 5"/>
                  <a:gd name="T8" fmla="*/ 0 w 3"/>
                  <a:gd name="T9" fmla="*/ 2 h 5"/>
                  <a:gd name="T10" fmla="*/ 0 w 3"/>
                  <a:gd name="T11" fmla="*/ 0 h 5"/>
                  <a:gd name="T12" fmla="*/ 0 w 3"/>
                  <a:gd name="T13" fmla="*/ 0 h 5"/>
                  <a:gd name="T14" fmla="*/ 0 w 3"/>
                  <a:gd name="T15" fmla="*/ 5 h 5"/>
                  <a:gd name="T16" fmla="*/ 0 w 3"/>
                  <a:gd name="T17" fmla="*/ 5 h 5"/>
                  <a:gd name="T18" fmla="*/ 0 w 3"/>
                  <a:gd name="T19" fmla="*/ 3 h 5"/>
                  <a:gd name="T20" fmla="*/ 3 w 3"/>
                  <a:gd name="T21" fmla="*/ 3 h 5"/>
                  <a:gd name="T22" fmla="*/ 3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0"/>
                    </a:lnTo>
                    <a:lnTo>
                      <a:pt x="3" y="0"/>
                    </a:lnTo>
                    <a:lnTo>
                      <a:pt x="3" y="2"/>
                    </a:lnTo>
                    <a:lnTo>
                      <a:pt x="0" y="2"/>
                    </a:lnTo>
                    <a:lnTo>
                      <a:pt x="0" y="0"/>
                    </a:lnTo>
                    <a:lnTo>
                      <a:pt x="0" y="0"/>
                    </a:lnTo>
                    <a:lnTo>
                      <a:pt x="0" y="5"/>
                    </a:lnTo>
                    <a:lnTo>
                      <a:pt x="0" y="5"/>
                    </a:lnTo>
                    <a:lnTo>
                      <a:pt x="0" y="3"/>
                    </a:lnTo>
                    <a:lnTo>
                      <a:pt x="3" y="3"/>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59" name="Freeform 999"/>
              <p:cNvSpPr>
                <a:spLocks noEditPoints="1"/>
              </p:cNvSpPr>
              <p:nvPr/>
            </p:nvSpPr>
            <p:spPr bwMode="auto">
              <a:xfrm>
                <a:off x="4748868" y="2607024"/>
                <a:ext cx="29890" cy="37365"/>
              </a:xfrm>
              <a:custGeom>
                <a:avLst/>
                <a:gdLst>
                  <a:gd name="T0" fmla="*/ 4 w 4"/>
                  <a:gd name="T1" fmla="*/ 5 h 5"/>
                  <a:gd name="T2" fmla="*/ 4 w 4"/>
                  <a:gd name="T3" fmla="*/ 3 h 5"/>
                  <a:gd name="T4" fmla="*/ 4 w 4"/>
                  <a:gd name="T5" fmla="*/ 3 h 5"/>
                  <a:gd name="T6" fmla="*/ 4 w 4"/>
                  <a:gd name="T7" fmla="*/ 2 h 5"/>
                  <a:gd name="T8" fmla="*/ 4 w 4"/>
                  <a:gd name="T9" fmla="*/ 2 h 5"/>
                  <a:gd name="T10" fmla="*/ 4 w 4"/>
                  <a:gd name="T11" fmla="*/ 0 h 5"/>
                  <a:gd name="T12" fmla="*/ 4 w 4"/>
                  <a:gd name="T13" fmla="*/ 0 h 5"/>
                  <a:gd name="T14" fmla="*/ 4 w 4"/>
                  <a:gd name="T15" fmla="*/ 0 h 5"/>
                  <a:gd name="T16" fmla="*/ 0 w 4"/>
                  <a:gd name="T17" fmla="*/ 0 h 5"/>
                  <a:gd name="T18" fmla="*/ 0 w 4"/>
                  <a:gd name="T19" fmla="*/ 5 h 5"/>
                  <a:gd name="T20" fmla="*/ 2 w 4"/>
                  <a:gd name="T21" fmla="*/ 5 h 5"/>
                  <a:gd name="T22" fmla="*/ 2 w 4"/>
                  <a:gd name="T23" fmla="*/ 3 h 5"/>
                  <a:gd name="T24" fmla="*/ 3 w 4"/>
                  <a:gd name="T25" fmla="*/ 3 h 5"/>
                  <a:gd name="T26" fmla="*/ 3 w 4"/>
                  <a:gd name="T27" fmla="*/ 3 h 5"/>
                  <a:gd name="T28" fmla="*/ 4 w 4"/>
                  <a:gd name="T29" fmla="*/ 3 h 5"/>
                  <a:gd name="T30" fmla="*/ 4 w 4"/>
                  <a:gd name="T31" fmla="*/ 5 h 5"/>
                  <a:gd name="T32" fmla="*/ 4 w 4"/>
                  <a:gd name="T33" fmla="*/ 5 h 5"/>
                  <a:gd name="T34" fmla="*/ 4 w 4"/>
                  <a:gd name="T35" fmla="*/ 5 h 5"/>
                  <a:gd name="T36" fmla="*/ 4 w 4"/>
                  <a:gd name="T37" fmla="*/ 2 h 5"/>
                  <a:gd name="T38" fmla="*/ 2 w 4"/>
                  <a:gd name="T39" fmla="*/ 2 h 5"/>
                  <a:gd name="T40" fmla="*/ 2 w 4"/>
                  <a:gd name="T41" fmla="*/ 0 h 5"/>
                  <a:gd name="T42" fmla="*/ 4 w 4"/>
                  <a:gd name="T43" fmla="*/ 0 h 5"/>
                  <a:gd name="T44" fmla="*/ 4 w 4"/>
                  <a:gd name="T45" fmla="*/ 2 h 5"/>
                  <a:gd name="T46" fmla="*/ 4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4" y="3"/>
                    </a:lnTo>
                    <a:lnTo>
                      <a:pt x="4" y="2"/>
                    </a:lnTo>
                    <a:lnTo>
                      <a:pt x="4" y="2"/>
                    </a:lnTo>
                    <a:lnTo>
                      <a:pt x="4" y="0"/>
                    </a:lnTo>
                    <a:lnTo>
                      <a:pt x="4" y="0"/>
                    </a:lnTo>
                    <a:lnTo>
                      <a:pt x="4" y="0"/>
                    </a:lnTo>
                    <a:lnTo>
                      <a:pt x="0" y="0"/>
                    </a:lnTo>
                    <a:lnTo>
                      <a:pt x="0" y="5"/>
                    </a:lnTo>
                    <a:lnTo>
                      <a:pt x="2" y="5"/>
                    </a:lnTo>
                    <a:lnTo>
                      <a:pt x="2" y="3"/>
                    </a:lnTo>
                    <a:lnTo>
                      <a:pt x="3" y="3"/>
                    </a:lnTo>
                    <a:lnTo>
                      <a:pt x="3" y="3"/>
                    </a:lnTo>
                    <a:lnTo>
                      <a:pt x="4" y="3"/>
                    </a:lnTo>
                    <a:lnTo>
                      <a:pt x="4" y="5"/>
                    </a:lnTo>
                    <a:lnTo>
                      <a:pt x="4" y="5"/>
                    </a:lnTo>
                    <a:lnTo>
                      <a:pt x="4" y="5"/>
                    </a:lnTo>
                    <a:close/>
                    <a:moveTo>
                      <a:pt x="4" y="2"/>
                    </a:moveTo>
                    <a:lnTo>
                      <a:pt x="2" y="2"/>
                    </a:lnTo>
                    <a:lnTo>
                      <a:pt x="2" y="0"/>
                    </a:lnTo>
                    <a:lnTo>
                      <a:pt x="4" y="0"/>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0" name="Freeform 1000"/>
              <p:cNvSpPr>
                <a:spLocks/>
              </p:cNvSpPr>
              <p:nvPr/>
            </p:nvSpPr>
            <p:spPr bwMode="auto">
              <a:xfrm>
                <a:off x="4838538" y="2748999"/>
                <a:ext cx="14945" cy="44835"/>
              </a:xfrm>
              <a:custGeom>
                <a:avLst/>
                <a:gdLst>
                  <a:gd name="T0" fmla="*/ 2 w 2"/>
                  <a:gd name="T1" fmla="*/ 6 h 6"/>
                  <a:gd name="T2" fmla="*/ 2 w 2"/>
                  <a:gd name="T3" fmla="*/ 0 h 6"/>
                  <a:gd name="T4" fmla="*/ 2 w 2"/>
                  <a:gd name="T5" fmla="*/ 0 h 6"/>
                  <a:gd name="T6" fmla="*/ 2 w 2"/>
                  <a:gd name="T7" fmla="*/ 1 h 6"/>
                  <a:gd name="T8" fmla="*/ 1 w 2"/>
                  <a:gd name="T9" fmla="*/ 1 h 6"/>
                  <a:gd name="T10" fmla="*/ 1 w 2"/>
                  <a:gd name="T11" fmla="*/ 2 h 6"/>
                  <a:gd name="T12" fmla="*/ 0 w 2"/>
                  <a:gd name="T13" fmla="*/ 2 h 6"/>
                  <a:gd name="T14" fmla="*/ 0 w 2"/>
                  <a:gd name="T15" fmla="*/ 2 h 6"/>
                  <a:gd name="T16" fmla="*/ 1 w 2"/>
                  <a:gd name="T17" fmla="*/ 2 h 6"/>
                  <a:gd name="T18" fmla="*/ 1 w 2"/>
                  <a:gd name="T19" fmla="*/ 2 h 6"/>
                  <a:gd name="T20" fmla="*/ 2 w 2"/>
                  <a:gd name="T21" fmla="*/ 2 h 6"/>
                  <a:gd name="T22" fmla="*/ 2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0"/>
                    </a:lnTo>
                    <a:lnTo>
                      <a:pt x="2" y="0"/>
                    </a:lnTo>
                    <a:lnTo>
                      <a:pt x="2" y="1"/>
                    </a:lnTo>
                    <a:lnTo>
                      <a:pt x="1" y="1"/>
                    </a:lnTo>
                    <a:lnTo>
                      <a:pt x="1" y="2"/>
                    </a:lnTo>
                    <a:lnTo>
                      <a:pt x="0" y="2"/>
                    </a:lnTo>
                    <a:lnTo>
                      <a:pt x="0" y="2"/>
                    </a:lnTo>
                    <a:lnTo>
                      <a:pt x="1" y="2"/>
                    </a:lnTo>
                    <a:lnTo>
                      <a:pt x="1" y="2"/>
                    </a:lnTo>
                    <a:lnTo>
                      <a:pt x="2" y="2"/>
                    </a:lnTo>
                    <a:lnTo>
                      <a:pt x="2"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1" name="Freeform 1001"/>
              <p:cNvSpPr>
                <a:spLocks noEditPoints="1"/>
              </p:cNvSpPr>
              <p:nvPr/>
            </p:nvSpPr>
            <p:spPr bwMode="auto">
              <a:xfrm>
                <a:off x="4860958" y="2748999"/>
                <a:ext cx="37365" cy="44835"/>
              </a:xfrm>
              <a:custGeom>
                <a:avLst/>
                <a:gdLst>
                  <a:gd name="T0" fmla="*/ 5 w 5"/>
                  <a:gd name="T1" fmla="*/ 4 h 6"/>
                  <a:gd name="T2" fmla="*/ 5 w 5"/>
                  <a:gd name="T3" fmla="*/ 3 h 6"/>
                  <a:gd name="T4" fmla="*/ 4 w 5"/>
                  <a:gd name="T5" fmla="*/ 3 h 6"/>
                  <a:gd name="T6" fmla="*/ 4 w 5"/>
                  <a:gd name="T7" fmla="*/ 0 h 6"/>
                  <a:gd name="T8" fmla="*/ 3 w 5"/>
                  <a:gd name="T9" fmla="*/ 0 h 6"/>
                  <a:gd name="T10" fmla="*/ 3 w 5"/>
                  <a:gd name="T11" fmla="*/ 1 h 6"/>
                  <a:gd name="T12" fmla="*/ 3 w 5"/>
                  <a:gd name="T13" fmla="*/ 1 h 6"/>
                  <a:gd name="T14" fmla="*/ 3 w 5"/>
                  <a:gd name="T15" fmla="*/ 2 h 6"/>
                  <a:gd name="T16" fmla="*/ 2 w 5"/>
                  <a:gd name="T17" fmla="*/ 2 h 6"/>
                  <a:gd name="T18" fmla="*/ 2 w 5"/>
                  <a:gd name="T19" fmla="*/ 2 h 6"/>
                  <a:gd name="T20" fmla="*/ 1 w 5"/>
                  <a:gd name="T21" fmla="*/ 2 h 6"/>
                  <a:gd name="T22" fmla="*/ 1 w 5"/>
                  <a:gd name="T23" fmla="*/ 3 h 6"/>
                  <a:gd name="T24" fmla="*/ 0 w 5"/>
                  <a:gd name="T25" fmla="*/ 3 h 6"/>
                  <a:gd name="T26" fmla="*/ 0 w 5"/>
                  <a:gd name="T27" fmla="*/ 4 h 6"/>
                  <a:gd name="T28" fmla="*/ 3 w 5"/>
                  <a:gd name="T29" fmla="*/ 4 h 6"/>
                  <a:gd name="T30" fmla="*/ 3 w 5"/>
                  <a:gd name="T31" fmla="*/ 6 h 6"/>
                  <a:gd name="T32" fmla="*/ 4 w 5"/>
                  <a:gd name="T33" fmla="*/ 6 h 6"/>
                  <a:gd name="T34" fmla="*/ 4 w 5"/>
                  <a:gd name="T35" fmla="*/ 4 h 6"/>
                  <a:gd name="T36" fmla="*/ 5 w 5"/>
                  <a:gd name="T37" fmla="*/ 4 h 6"/>
                  <a:gd name="T38" fmla="*/ 5 w 5"/>
                  <a:gd name="T39" fmla="*/ 4 h 6"/>
                  <a:gd name="T40" fmla="*/ 3 w 5"/>
                  <a:gd name="T41" fmla="*/ 3 h 6"/>
                  <a:gd name="T42" fmla="*/ 2 w 5"/>
                  <a:gd name="T43" fmla="*/ 3 h 6"/>
                  <a:gd name="T44" fmla="*/ 2 w 5"/>
                  <a:gd name="T45" fmla="*/ 2 h 6"/>
                  <a:gd name="T46" fmla="*/ 3 w 5"/>
                  <a:gd name="T47" fmla="*/ 2 h 6"/>
                  <a:gd name="T48" fmla="*/ 3 w 5"/>
                  <a:gd name="T49" fmla="*/ 2 h 6"/>
                  <a:gd name="T50" fmla="*/ 3 w 5"/>
                  <a:gd name="T51" fmla="*/ 2 h 6"/>
                  <a:gd name="T52" fmla="*/ 3 w 5"/>
                  <a:gd name="T53" fmla="*/ 3 h 6"/>
                  <a:gd name="T54" fmla="*/ 3 w 5"/>
                  <a:gd name="T5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 h="6">
                    <a:moveTo>
                      <a:pt x="5" y="4"/>
                    </a:moveTo>
                    <a:lnTo>
                      <a:pt x="5" y="3"/>
                    </a:lnTo>
                    <a:lnTo>
                      <a:pt x="4" y="3"/>
                    </a:lnTo>
                    <a:lnTo>
                      <a:pt x="4" y="0"/>
                    </a:lnTo>
                    <a:lnTo>
                      <a:pt x="3" y="0"/>
                    </a:lnTo>
                    <a:lnTo>
                      <a:pt x="3" y="1"/>
                    </a:lnTo>
                    <a:lnTo>
                      <a:pt x="3" y="1"/>
                    </a:lnTo>
                    <a:lnTo>
                      <a:pt x="3" y="2"/>
                    </a:lnTo>
                    <a:lnTo>
                      <a:pt x="2" y="2"/>
                    </a:lnTo>
                    <a:lnTo>
                      <a:pt x="2" y="2"/>
                    </a:lnTo>
                    <a:lnTo>
                      <a:pt x="1" y="2"/>
                    </a:lnTo>
                    <a:lnTo>
                      <a:pt x="1" y="3"/>
                    </a:lnTo>
                    <a:lnTo>
                      <a:pt x="0" y="3"/>
                    </a:lnTo>
                    <a:lnTo>
                      <a:pt x="0" y="4"/>
                    </a:lnTo>
                    <a:lnTo>
                      <a:pt x="3" y="4"/>
                    </a:lnTo>
                    <a:lnTo>
                      <a:pt x="3" y="6"/>
                    </a:lnTo>
                    <a:lnTo>
                      <a:pt x="4" y="6"/>
                    </a:lnTo>
                    <a:lnTo>
                      <a:pt x="4" y="4"/>
                    </a:lnTo>
                    <a:lnTo>
                      <a:pt x="5" y="4"/>
                    </a:lnTo>
                    <a:lnTo>
                      <a:pt x="5" y="4"/>
                    </a:lnTo>
                    <a:close/>
                    <a:moveTo>
                      <a:pt x="3" y="3"/>
                    </a:moveTo>
                    <a:lnTo>
                      <a:pt x="2" y="3"/>
                    </a:lnTo>
                    <a:lnTo>
                      <a:pt x="2" y="2"/>
                    </a:lnTo>
                    <a:lnTo>
                      <a:pt x="3" y="2"/>
                    </a:lnTo>
                    <a:lnTo>
                      <a:pt x="3" y="2"/>
                    </a:lnTo>
                    <a:lnTo>
                      <a:pt x="3" y="2"/>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2" name="Freeform 1002"/>
              <p:cNvSpPr>
                <a:spLocks noEditPoints="1"/>
              </p:cNvSpPr>
              <p:nvPr/>
            </p:nvSpPr>
            <p:spPr bwMode="auto">
              <a:xfrm>
                <a:off x="4905793" y="2748999"/>
                <a:ext cx="29890" cy="44835"/>
              </a:xfrm>
              <a:custGeom>
                <a:avLst/>
                <a:gdLst>
                  <a:gd name="T0" fmla="*/ 4 w 4"/>
                  <a:gd name="T1" fmla="*/ 5 h 6"/>
                  <a:gd name="T2" fmla="*/ 4 w 4"/>
                  <a:gd name="T3" fmla="*/ 3 h 6"/>
                  <a:gd name="T4" fmla="*/ 3 w 4"/>
                  <a:gd name="T5" fmla="*/ 3 h 6"/>
                  <a:gd name="T6" fmla="*/ 3 w 4"/>
                  <a:gd name="T7" fmla="*/ 2 h 6"/>
                  <a:gd name="T8" fmla="*/ 4 w 4"/>
                  <a:gd name="T9" fmla="*/ 2 h 6"/>
                  <a:gd name="T10" fmla="*/ 4 w 4"/>
                  <a:gd name="T11" fmla="*/ 1 h 6"/>
                  <a:gd name="T12" fmla="*/ 3 w 4"/>
                  <a:gd name="T13" fmla="*/ 1 h 6"/>
                  <a:gd name="T14" fmla="*/ 3 w 4"/>
                  <a:gd name="T15" fmla="*/ 0 h 6"/>
                  <a:gd name="T16" fmla="*/ 1 w 4"/>
                  <a:gd name="T17" fmla="*/ 0 h 6"/>
                  <a:gd name="T18" fmla="*/ 1 w 4"/>
                  <a:gd name="T19" fmla="*/ 1 h 6"/>
                  <a:gd name="T20" fmla="*/ 0 w 4"/>
                  <a:gd name="T21" fmla="*/ 1 h 6"/>
                  <a:gd name="T22" fmla="*/ 0 w 4"/>
                  <a:gd name="T23" fmla="*/ 2 h 6"/>
                  <a:gd name="T24" fmla="*/ 1 w 4"/>
                  <a:gd name="T25" fmla="*/ 2 h 6"/>
                  <a:gd name="T26" fmla="*/ 1 w 4"/>
                  <a:gd name="T27" fmla="*/ 3 h 6"/>
                  <a:gd name="T28" fmla="*/ 0 w 4"/>
                  <a:gd name="T29" fmla="*/ 3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 name="T44" fmla="*/ 3 w 4"/>
                  <a:gd name="T45" fmla="*/ 2 h 6"/>
                  <a:gd name="T46" fmla="*/ 1 w 4"/>
                  <a:gd name="T47" fmla="*/ 2 h 6"/>
                  <a:gd name="T48" fmla="*/ 1 w 4"/>
                  <a:gd name="T49" fmla="*/ 1 h 6"/>
                  <a:gd name="T50" fmla="*/ 3 w 4"/>
                  <a:gd name="T51" fmla="*/ 1 h 6"/>
                  <a:gd name="T52" fmla="*/ 3 w 4"/>
                  <a:gd name="T53" fmla="*/ 2 h 6"/>
                  <a:gd name="T54" fmla="*/ 3 w 4"/>
                  <a:gd name="T55" fmla="*/ 2 h 6"/>
                  <a:gd name="T56" fmla="*/ 3 w 4"/>
                  <a:gd name="T57" fmla="*/ 5 h 6"/>
                  <a:gd name="T58" fmla="*/ 1 w 4"/>
                  <a:gd name="T59" fmla="*/ 5 h 6"/>
                  <a:gd name="T60" fmla="*/ 1 w 4"/>
                  <a:gd name="T61" fmla="*/ 3 h 6"/>
                  <a:gd name="T62" fmla="*/ 3 w 4"/>
                  <a:gd name="T63" fmla="*/ 3 h 6"/>
                  <a:gd name="T64" fmla="*/ 3 w 4"/>
                  <a:gd name="T65" fmla="*/ 5 h 6"/>
                  <a:gd name="T66" fmla="*/ 3 w 4"/>
                  <a:gd name="T6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5"/>
                    </a:moveTo>
                    <a:lnTo>
                      <a:pt x="4" y="3"/>
                    </a:lnTo>
                    <a:lnTo>
                      <a:pt x="3" y="3"/>
                    </a:lnTo>
                    <a:lnTo>
                      <a:pt x="3" y="2"/>
                    </a:lnTo>
                    <a:lnTo>
                      <a:pt x="4" y="2"/>
                    </a:lnTo>
                    <a:lnTo>
                      <a:pt x="4" y="1"/>
                    </a:lnTo>
                    <a:lnTo>
                      <a:pt x="3" y="1"/>
                    </a:lnTo>
                    <a:lnTo>
                      <a:pt x="3" y="0"/>
                    </a:lnTo>
                    <a:lnTo>
                      <a:pt x="1" y="0"/>
                    </a:lnTo>
                    <a:lnTo>
                      <a:pt x="1" y="1"/>
                    </a:lnTo>
                    <a:lnTo>
                      <a:pt x="0" y="1"/>
                    </a:lnTo>
                    <a:lnTo>
                      <a:pt x="0" y="2"/>
                    </a:lnTo>
                    <a:lnTo>
                      <a:pt x="1" y="2"/>
                    </a:lnTo>
                    <a:lnTo>
                      <a:pt x="1" y="3"/>
                    </a:lnTo>
                    <a:lnTo>
                      <a:pt x="0" y="3"/>
                    </a:lnTo>
                    <a:lnTo>
                      <a:pt x="0" y="5"/>
                    </a:lnTo>
                    <a:lnTo>
                      <a:pt x="1" y="5"/>
                    </a:lnTo>
                    <a:lnTo>
                      <a:pt x="1" y="6"/>
                    </a:lnTo>
                    <a:lnTo>
                      <a:pt x="3" y="6"/>
                    </a:lnTo>
                    <a:lnTo>
                      <a:pt x="3" y="5"/>
                    </a:lnTo>
                    <a:lnTo>
                      <a:pt x="4" y="5"/>
                    </a:lnTo>
                    <a:lnTo>
                      <a:pt x="4" y="5"/>
                    </a:lnTo>
                    <a:close/>
                    <a:moveTo>
                      <a:pt x="3" y="2"/>
                    </a:moveTo>
                    <a:lnTo>
                      <a:pt x="1" y="2"/>
                    </a:lnTo>
                    <a:lnTo>
                      <a:pt x="1" y="1"/>
                    </a:lnTo>
                    <a:lnTo>
                      <a:pt x="3" y="1"/>
                    </a:lnTo>
                    <a:lnTo>
                      <a:pt x="3" y="2"/>
                    </a:lnTo>
                    <a:lnTo>
                      <a:pt x="3" y="2"/>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3" name="Freeform 1003"/>
              <p:cNvSpPr>
                <a:spLocks/>
              </p:cNvSpPr>
              <p:nvPr/>
            </p:nvSpPr>
            <p:spPr bwMode="auto">
              <a:xfrm>
                <a:off x="4935683" y="2748999"/>
                <a:ext cx="29890" cy="44835"/>
              </a:xfrm>
              <a:custGeom>
                <a:avLst/>
                <a:gdLst>
                  <a:gd name="T0" fmla="*/ 4 w 4"/>
                  <a:gd name="T1" fmla="*/ 6 h 6"/>
                  <a:gd name="T2" fmla="*/ 4 w 4"/>
                  <a:gd name="T3" fmla="*/ 5 h 6"/>
                  <a:gd name="T4" fmla="*/ 2 w 4"/>
                  <a:gd name="T5" fmla="*/ 5 h 6"/>
                  <a:gd name="T6" fmla="*/ 2 w 4"/>
                  <a:gd name="T7" fmla="*/ 4 h 6"/>
                  <a:gd name="T8" fmla="*/ 3 w 4"/>
                  <a:gd name="T9" fmla="*/ 4 h 6"/>
                  <a:gd name="T10" fmla="*/ 3 w 4"/>
                  <a:gd name="T11" fmla="*/ 3 h 6"/>
                  <a:gd name="T12" fmla="*/ 4 w 4"/>
                  <a:gd name="T13" fmla="*/ 3 h 6"/>
                  <a:gd name="T14" fmla="*/ 4 w 4"/>
                  <a:gd name="T15" fmla="*/ 2 h 6"/>
                  <a:gd name="T16" fmla="*/ 4 w 4"/>
                  <a:gd name="T17" fmla="*/ 2 h 6"/>
                  <a:gd name="T18" fmla="*/ 4 w 4"/>
                  <a:gd name="T19" fmla="*/ 1 h 6"/>
                  <a:gd name="T20" fmla="*/ 4 w 4"/>
                  <a:gd name="T21" fmla="*/ 1 h 6"/>
                  <a:gd name="T22" fmla="*/ 4 w 4"/>
                  <a:gd name="T23" fmla="*/ 0 h 6"/>
                  <a:gd name="T24" fmla="*/ 1 w 4"/>
                  <a:gd name="T25" fmla="*/ 0 h 6"/>
                  <a:gd name="T26" fmla="*/ 1 w 4"/>
                  <a:gd name="T27" fmla="*/ 1 h 6"/>
                  <a:gd name="T28" fmla="*/ 0 w 4"/>
                  <a:gd name="T29" fmla="*/ 1 h 6"/>
                  <a:gd name="T30" fmla="*/ 0 w 4"/>
                  <a:gd name="T31" fmla="*/ 2 h 6"/>
                  <a:gd name="T32" fmla="*/ 1 w 4"/>
                  <a:gd name="T33" fmla="*/ 2 h 6"/>
                  <a:gd name="T34" fmla="*/ 1 w 4"/>
                  <a:gd name="T35" fmla="*/ 1 h 6"/>
                  <a:gd name="T36" fmla="*/ 4 w 4"/>
                  <a:gd name="T37" fmla="*/ 1 h 6"/>
                  <a:gd name="T38" fmla="*/ 4 w 4"/>
                  <a:gd name="T39" fmla="*/ 2 h 6"/>
                  <a:gd name="T40" fmla="*/ 3 w 4"/>
                  <a:gd name="T41" fmla="*/ 2 h 6"/>
                  <a:gd name="T42" fmla="*/ 3 w 4"/>
                  <a:gd name="T43" fmla="*/ 3 h 6"/>
                  <a:gd name="T44" fmla="*/ 2 w 4"/>
                  <a:gd name="T45" fmla="*/ 3 h 6"/>
                  <a:gd name="T46" fmla="*/ 2 w 4"/>
                  <a:gd name="T47" fmla="*/ 4 h 6"/>
                  <a:gd name="T48" fmla="*/ 1 w 4"/>
                  <a:gd name="T49" fmla="*/ 4 h 6"/>
                  <a:gd name="T50" fmla="*/ 1 w 4"/>
                  <a:gd name="T51" fmla="*/ 5 h 6"/>
                  <a:gd name="T52" fmla="*/ 0 w 4"/>
                  <a:gd name="T53" fmla="*/ 5 h 6"/>
                  <a:gd name="T54" fmla="*/ 0 w 4"/>
                  <a:gd name="T55" fmla="*/ 6 h 6"/>
                  <a:gd name="T56" fmla="*/ 4 w 4"/>
                  <a:gd name="T57" fmla="*/ 6 h 6"/>
                  <a:gd name="T58" fmla="*/ 4 w 4"/>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6"/>
                    </a:moveTo>
                    <a:lnTo>
                      <a:pt x="4" y="5"/>
                    </a:lnTo>
                    <a:lnTo>
                      <a:pt x="2" y="5"/>
                    </a:lnTo>
                    <a:lnTo>
                      <a:pt x="2" y="4"/>
                    </a:lnTo>
                    <a:lnTo>
                      <a:pt x="3" y="4"/>
                    </a:lnTo>
                    <a:lnTo>
                      <a:pt x="3" y="3"/>
                    </a:lnTo>
                    <a:lnTo>
                      <a:pt x="4" y="3"/>
                    </a:lnTo>
                    <a:lnTo>
                      <a:pt x="4" y="2"/>
                    </a:lnTo>
                    <a:lnTo>
                      <a:pt x="4" y="2"/>
                    </a:lnTo>
                    <a:lnTo>
                      <a:pt x="4" y="1"/>
                    </a:lnTo>
                    <a:lnTo>
                      <a:pt x="4" y="1"/>
                    </a:lnTo>
                    <a:lnTo>
                      <a:pt x="4" y="0"/>
                    </a:lnTo>
                    <a:lnTo>
                      <a:pt x="1" y="0"/>
                    </a:lnTo>
                    <a:lnTo>
                      <a:pt x="1" y="1"/>
                    </a:lnTo>
                    <a:lnTo>
                      <a:pt x="0" y="1"/>
                    </a:lnTo>
                    <a:lnTo>
                      <a:pt x="0" y="2"/>
                    </a:lnTo>
                    <a:lnTo>
                      <a:pt x="1" y="2"/>
                    </a:lnTo>
                    <a:lnTo>
                      <a:pt x="1" y="1"/>
                    </a:lnTo>
                    <a:lnTo>
                      <a:pt x="4" y="1"/>
                    </a:lnTo>
                    <a:lnTo>
                      <a:pt x="4" y="2"/>
                    </a:lnTo>
                    <a:lnTo>
                      <a:pt x="3" y="2"/>
                    </a:lnTo>
                    <a:lnTo>
                      <a:pt x="3" y="3"/>
                    </a:lnTo>
                    <a:lnTo>
                      <a:pt x="2" y="3"/>
                    </a:lnTo>
                    <a:lnTo>
                      <a:pt x="2" y="4"/>
                    </a:lnTo>
                    <a:lnTo>
                      <a:pt x="1" y="4"/>
                    </a:lnTo>
                    <a:lnTo>
                      <a:pt x="1" y="5"/>
                    </a:lnTo>
                    <a:lnTo>
                      <a:pt x="0" y="5"/>
                    </a:lnTo>
                    <a:lnTo>
                      <a:pt x="0"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4" name="Freeform 1004"/>
              <p:cNvSpPr>
                <a:spLocks/>
              </p:cNvSpPr>
              <p:nvPr/>
            </p:nvSpPr>
            <p:spPr bwMode="auto">
              <a:xfrm>
                <a:off x="4973043" y="2786364"/>
                <a:ext cx="7475" cy="7475"/>
              </a:xfrm>
              <a:custGeom>
                <a:avLst/>
                <a:gdLst>
                  <a:gd name="T0" fmla="*/ 1 w 1"/>
                  <a:gd name="T1" fmla="*/ 1 h 1"/>
                  <a:gd name="T2" fmla="*/ 1 w 1"/>
                  <a:gd name="T3" fmla="*/ 0 h 1"/>
                  <a:gd name="T4" fmla="*/ 0 w 1"/>
                  <a:gd name="T5" fmla="*/ 0 h 1"/>
                  <a:gd name="T6" fmla="*/ 0 w 1"/>
                  <a:gd name="T7" fmla="*/ 1 h 1"/>
                  <a:gd name="T8" fmla="*/ 1 w 1"/>
                  <a:gd name="T9" fmla="*/ 1 h 1"/>
                  <a:gd name="T10" fmla="*/ 1 w 1"/>
                  <a:gd name="T11" fmla="*/ 1 h 1"/>
                </a:gdLst>
                <a:ahLst/>
                <a:cxnLst>
                  <a:cxn ang="0">
                    <a:pos x="T0" y="T1"/>
                  </a:cxn>
                  <a:cxn ang="0">
                    <a:pos x="T2" y="T3"/>
                  </a:cxn>
                  <a:cxn ang="0">
                    <a:pos x="T4" y="T5"/>
                  </a:cxn>
                  <a:cxn ang="0">
                    <a:pos x="T6" y="T7"/>
                  </a:cxn>
                  <a:cxn ang="0">
                    <a:pos x="T8" y="T9"/>
                  </a:cxn>
                  <a:cxn ang="0">
                    <a:pos x="T10" y="T11"/>
                  </a:cxn>
                </a:cxnLst>
                <a:rect l="0" t="0" r="r" b="b"/>
                <a:pathLst>
                  <a:path w="1" h="1">
                    <a:moveTo>
                      <a:pt x="1" y="1"/>
                    </a:moveTo>
                    <a:lnTo>
                      <a:pt x="1" y="0"/>
                    </a:lnTo>
                    <a:lnTo>
                      <a:pt x="0" y="0"/>
                    </a:lnTo>
                    <a:lnTo>
                      <a:pt x="0" y="1"/>
                    </a:lnTo>
                    <a:lnTo>
                      <a:pt x="1" y="1"/>
                    </a:lnTo>
                    <a:lnTo>
                      <a:pt x="1"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5" name="Freeform 1005"/>
              <p:cNvSpPr>
                <a:spLocks/>
              </p:cNvSpPr>
              <p:nvPr/>
            </p:nvSpPr>
            <p:spPr bwMode="auto">
              <a:xfrm>
                <a:off x="4987988" y="2748999"/>
                <a:ext cx="29890" cy="44835"/>
              </a:xfrm>
              <a:custGeom>
                <a:avLst/>
                <a:gdLst>
                  <a:gd name="T0" fmla="*/ 4 w 4"/>
                  <a:gd name="T1" fmla="*/ 5 h 6"/>
                  <a:gd name="T2" fmla="*/ 4 w 4"/>
                  <a:gd name="T3" fmla="*/ 2 h 6"/>
                  <a:gd name="T4" fmla="*/ 3 w 4"/>
                  <a:gd name="T5" fmla="*/ 2 h 6"/>
                  <a:gd name="T6" fmla="*/ 3 w 4"/>
                  <a:gd name="T7" fmla="*/ 2 h 6"/>
                  <a:gd name="T8" fmla="*/ 1 w 4"/>
                  <a:gd name="T9" fmla="*/ 2 h 6"/>
                  <a:gd name="T10" fmla="*/ 1 w 4"/>
                  <a:gd name="T11" fmla="*/ 1 h 6"/>
                  <a:gd name="T12" fmla="*/ 4 w 4"/>
                  <a:gd name="T13" fmla="*/ 1 h 6"/>
                  <a:gd name="T14" fmla="*/ 4 w 4"/>
                  <a:gd name="T15" fmla="*/ 0 h 6"/>
                  <a:gd name="T16" fmla="*/ 0 w 4"/>
                  <a:gd name="T17" fmla="*/ 0 h 6"/>
                  <a:gd name="T18" fmla="*/ 0 w 4"/>
                  <a:gd name="T19" fmla="*/ 2 h 6"/>
                  <a:gd name="T20" fmla="*/ 3 w 4"/>
                  <a:gd name="T21" fmla="*/ 2 h 6"/>
                  <a:gd name="T22" fmla="*/ 3 w 4"/>
                  <a:gd name="T23" fmla="*/ 5 h 6"/>
                  <a:gd name="T24" fmla="*/ 1 w 4"/>
                  <a:gd name="T25" fmla="*/ 5 h 6"/>
                  <a:gd name="T26" fmla="*/ 1 w 4"/>
                  <a:gd name="T27" fmla="*/ 4 h 6"/>
                  <a:gd name="T28" fmla="*/ 0 w 4"/>
                  <a:gd name="T29" fmla="*/ 4 h 6"/>
                  <a:gd name="T30" fmla="*/ 0 w 4"/>
                  <a:gd name="T31" fmla="*/ 5 h 6"/>
                  <a:gd name="T32" fmla="*/ 1 w 4"/>
                  <a:gd name="T33" fmla="*/ 5 h 6"/>
                  <a:gd name="T34" fmla="*/ 1 w 4"/>
                  <a:gd name="T35" fmla="*/ 6 h 6"/>
                  <a:gd name="T36" fmla="*/ 3 w 4"/>
                  <a:gd name="T37" fmla="*/ 6 h 6"/>
                  <a:gd name="T38" fmla="*/ 3 w 4"/>
                  <a:gd name="T39" fmla="*/ 5 h 6"/>
                  <a:gd name="T40" fmla="*/ 4 w 4"/>
                  <a:gd name="T41" fmla="*/ 5 h 6"/>
                  <a:gd name="T42" fmla="*/ 4 w 4"/>
                  <a:gd name="T43"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5"/>
                    </a:moveTo>
                    <a:lnTo>
                      <a:pt x="4" y="2"/>
                    </a:lnTo>
                    <a:lnTo>
                      <a:pt x="3" y="2"/>
                    </a:lnTo>
                    <a:lnTo>
                      <a:pt x="3" y="2"/>
                    </a:lnTo>
                    <a:lnTo>
                      <a:pt x="1" y="2"/>
                    </a:lnTo>
                    <a:lnTo>
                      <a:pt x="1" y="1"/>
                    </a:lnTo>
                    <a:lnTo>
                      <a:pt x="4" y="1"/>
                    </a:lnTo>
                    <a:lnTo>
                      <a:pt x="4" y="0"/>
                    </a:lnTo>
                    <a:lnTo>
                      <a:pt x="0" y="0"/>
                    </a:lnTo>
                    <a:lnTo>
                      <a:pt x="0" y="2"/>
                    </a:lnTo>
                    <a:lnTo>
                      <a:pt x="3" y="2"/>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6" name="Freeform 1006"/>
              <p:cNvSpPr>
                <a:spLocks noEditPoints="1"/>
              </p:cNvSpPr>
              <p:nvPr/>
            </p:nvSpPr>
            <p:spPr bwMode="auto">
              <a:xfrm>
                <a:off x="5025353" y="2748999"/>
                <a:ext cx="22420" cy="44835"/>
              </a:xfrm>
              <a:custGeom>
                <a:avLst/>
                <a:gdLst>
                  <a:gd name="T0" fmla="*/ 3 w 3"/>
                  <a:gd name="T1" fmla="*/ 4 h 6"/>
                  <a:gd name="T2" fmla="*/ 3 w 3"/>
                  <a:gd name="T3" fmla="*/ 1 h 6"/>
                  <a:gd name="T4" fmla="*/ 3 w 3"/>
                  <a:gd name="T5" fmla="*/ 1 h 6"/>
                  <a:gd name="T6" fmla="*/ 3 w 3"/>
                  <a:gd name="T7" fmla="*/ 0 h 6"/>
                  <a:gd name="T8" fmla="*/ 0 w 3"/>
                  <a:gd name="T9" fmla="*/ 0 h 6"/>
                  <a:gd name="T10" fmla="*/ 0 w 3"/>
                  <a:gd name="T11" fmla="*/ 1 h 6"/>
                  <a:gd name="T12" fmla="*/ 0 w 3"/>
                  <a:gd name="T13" fmla="*/ 1 h 6"/>
                  <a:gd name="T14" fmla="*/ 0 w 3"/>
                  <a:gd name="T15" fmla="*/ 2 h 6"/>
                  <a:gd name="T16" fmla="*/ 0 w 3"/>
                  <a:gd name="T17" fmla="*/ 2 h 6"/>
                  <a:gd name="T18" fmla="*/ 0 w 3"/>
                  <a:gd name="T19" fmla="*/ 3 h 6"/>
                  <a:gd name="T20" fmla="*/ 3 w 3"/>
                  <a:gd name="T21" fmla="*/ 3 h 6"/>
                  <a:gd name="T22" fmla="*/ 3 w 3"/>
                  <a:gd name="T23" fmla="*/ 4 h 6"/>
                  <a:gd name="T24" fmla="*/ 2 w 3"/>
                  <a:gd name="T25" fmla="*/ 4 h 6"/>
                  <a:gd name="T26" fmla="*/ 2 w 3"/>
                  <a:gd name="T27" fmla="*/ 5 h 6"/>
                  <a:gd name="T28" fmla="*/ 0 w 3"/>
                  <a:gd name="T29" fmla="*/ 5 h 6"/>
                  <a:gd name="T30" fmla="*/ 0 w 3"/>
                  <a:gd name="T31" fmla="*/ 6 h 6"/>
                  <a:gd name="T32" fmla="*/ 2 w 3"/>
                  <a:gd name="T33" fmla="*/ 6 h 6"/>
                  <a:gd name="T34" fmla="*/ 2 w 3"/>
                  <a:gd name="T35" fmla="*/ 5 h 6"/>
                  <a:gd name="T36" fmla="*/ 3 w 3"/>
                  <a:gd name="T37" fmla="*/ 5 h 6"/>
                  <a:gd name="T38" fmla="*/ 3 w 3"/>
                  <a:gd name="T39" fmla="*/ 4 h 6"/>
                  <a:gd name="T40" fmla="*/ 3 w 3"/>
                  <a:gd name="T41" fmla="*/ 4 h 6"/>
                  <a:gd name="T42" fmla="*/ 3 w 3"/>
                  <a:gd name="T43" fmla="*/ 4 h 6"/>
                  <a:gd name="T44" fmla="*/ 3 w 3"/>
                  <a:gd name="T45" fmla="*/ 2 h 6"/>
                  <a:gd name="T46" fmla="*/ 0 w 3"/>
                  <a:gd name="T47" fmla="*/ 2 h 6"/>
                  <a:gd name="T48" fmla="*/ 0 w 3"/>
                  <a:gd name="T49" fmla="*/ 1 h 6"/>
                  <a:gd name="T50" fmla="*/ 3 w 3"/>
                  <a:gd name="T51" fmla="*/ 1 h 6"/>
                  <a:gd name="T52" fmla="*/ 3 w 3"/>
                  <a:gd name="T53" fmla="*/ 2 h 6"/>
                  <a:gd name="T54" fmla="*/ 3 w 3"/>
                  <a:gd name="T55"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 h="6">
                    <a:moveTo>
                      <a:pt x="3" y="4"/>
                    </a:moveTo>
                    <a:lnTo>
                      <a:pt x="3" y="1"/>
                    </a:lnTo>
                    <a:lnTo>
                      <a:pt x="3" y="1"/>
                    </a:lnTo>
                    <a:lnTo>
                      <a:pt x="3" y="0"/>
                    </a:lnTo>
                    <a:lnTo>
                      <a:pt x="0" y="0"/>
                    </a:lnTo>
                    <a:lnTo>
                      <a:pt x="0" y="1"/>
                    </a:lnTo>
                    <a:lnTo>
                      <a:pt x="0" y="1"/>
                    </a:lnTo>
                    <a:lnTo>
                      <a:pt x="0" y="2"/>
                    </a:lnTo>
                    <a:lnTo>
                      <a:pt x="0" y="2"/>
                    </a:lnTo>
                    <a:lnTo>
                      <a:pt x="0" y="3"/>
                    </a:lnTo>
                    <a:lnTo>
                      <a:pt x="3" y="3"/>
                    </a:lnTo>
                    <a:lnTo>
                      <a:pt x="3" y="4"/>
                    </a:lnTo>
                    <a:lnTo>
                      <a:pt x="2" y="4"/>
                    </a:lnTo>
                    <a:lnTo>
                      <a:pt x="2" y="5"/>
                    </a:lnTo>
                    <a:lnTo>
                      <a:pt x="0" y="5"/>
                    </a:lnTo>
                    <a:lnTo>
                      <a:pt x="0" y="6"/>
                    </a:lnTo>
                    <a:lnTo>
                      <a:pt x="2" y="6"/>
                    </a:lnTo>
                    <a:lnTo>
                      <a:pt x="2" y="5"/>
                    </a:lnTo>
                    <a:lnTo>
                      <a:pt x="3" y="5"/>
                    </a:lnTo>
                    <a:lnTo>
                      <a:pt x="3" y="4"/>
                    </a:lnTo>
                    <a:lnTo>
                      <a:pt x="3" y="4"/>
                    </a:lnTo>
                    <a:lnTo>
                      <a:pt x="3" y="4"/>
                    </a:lnTo>
                    <a:close/>
                    <a:moveTo>
                      <a:pt x="3" y="2"/>
                    </a:moveTo>
                    <a:lnTo>
                      <a:pt x="0" y="2"/>
                    </a:lnTo>
                    <a:lnTo>
                      <a:pt x="0"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7" name="Freeform 1007"/>
              <p:cNvSpPr>
                <a:spLocks/>
              </p:cNvSpPr>
              <p:nvPr/>
            </p:nvSpPr>
            <p:spPr bwMode="auto">
              <a:xfrm>
                <a:off x="5055243" y="2748999"/>
                <a:ext cx="29890" cy="44835"/>
              </a:xfrm>
              <a:custGeom>
                <a:avLst/>
                <a:gdLst>
                  <a:gd name="T0" fmla="*/ 4 w 4"/>
                  <a:gd name="T1" fmla="*/ 2 h 6"/>
                  <a:gd name="T2" fmla="*/ 4 w 4"/>
                  <a:gd name="T3" fmla="*/ 0 h 6"/>
                  <a:gd name="T4" fmla="*/ 0 w 4"/>
                  <a:gd name="T5" fmla="*/ 0 h 6"/>
                  <a:gd name="T6" fmla="*/ 0 w 4"/>
                  <a:gd name="T7" fmla="*/ 1 h 6"/>
                  <a:gd name="T8" fmla="*/ 3 w 4"/>
                  <a:gd name="T9" fmla="*/ 1 h 6"/>
                  <a:gd name="T10" fmla="*/ 3 w 4"/>
                  <a:gd name="T11" fmla="*/ 2 h 6"/>
                  <a:gd name="T12" fmla="*/ 3 w 4"/>
                  <a:gd name="T13" fmla="*/ 2 h 6"/>
                  <a:gd name="T14" fmla="*/ 3 w 4"/>
                  <a:gd name="T15" fmla="*/ 4 h 6"/>
                  <a:gd name="T16" fmla="*/ 2 w 4"/>
                  <a:gd name="T17" fmla="*/ 4 h 6"/>
                  <a:gd name="T18" fmla="*/ 2 w 4"/>
                  <a:gd name="T19" fmla="*/ 6 h 6"/>
                  <a:gd name="T20" fmla="*/ 3 w 4"/>
                  <a:gd name="T21" fmla="*/ 6 h 6"/>
                  <a:gd name="T22" fmla="*/ 3 w 4"/>
                  <a:gd name="T23" fmla="*/ 4 h 6"/>
                  <a:gd name="T24" fmla="*/ 3 w 4"/>
                  <a:gd name="T25" fmla="*/ 4 h 6"/>
                  <a:gd name="T26" fmla="*/ 3 w 4"/>
                  <a:gd name="T27" fmla="*/ 2 h 6"/>
                  <a:gd name="T28" fmla="*/ 4 w 4"/>
                  <a:gd name="T29" fmla="*/ 2 h 6"/>
                  <a:gd name="T30" fmla="*/ 4 w 4"/>
                  <a:gd name="T31"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 h="6">
                    <a:moveTo>
                      <a:pt x="4" y="2"/>
                    </a:moveTo>
                    <a:lnTo>
                      <a:pt x="4" y="0"/>
                    </a:lnTo>
                    <a:lnTo>
                      <a:pt x="0" y="0"/>
                    </a:lnTo>
                    <a:lnTo>
                      <a:pt x="0" y="1"/>
                    </a:lnTo>
                    <a:lnTo>
                      <a:pt x="3" y="1"/>
                    </a:lnTo>
                    <a:lnTo>
                      <a:pt x="3" y="2"/>
                    </a:lnTo>
                    <a:lnTo>
                      <a:pt x="3" y="2"/>
                    </a:lnTo>
                    <a:lnTo>
                      <a:pt x="3" y="4"/>
                    </a:lnTo>
                    <a:lnTo>
                      <a:pt x="2" y="4"/>
                    </a:lnTo>
                    <a:lnTo>
                      <a:pt x="2" y="6"/>
                    </a:lnTo>
                    <a:lnTo>
                      <a:pt x="3" y="6"/>
                    </a:lnTo>
                    <a:lnTo>
                      <a:pt x="3" y="4"/>
                    </a:lnTo>
                    <a:lnTo>
                      <a:pt x="3" y="4"/>
                    </a:lnTo>
                    <a:lnTo>
                      <a:pt x="3" y="2"/>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8" name="Freeform 1008"/>
              <p:cNvSpPr>
                <a:spLocks/>
              </p:cNvSpPr>
              <p:nvPr/>
            </p:nvSpPr>
            <p:spPr bwMode="auto">
              <a:xfrm>
                <a:off x="4577002" y="2748999"/>
                <a:ext cx="29890" cy="44835"/>
              </a:xfrm>
              <a:custGeom>
                <a:avLst/>
                <a:gdLst>
                  <a:gd name="T0" fmla="*/ 4 w 4"/>
                  <a:gd name="T1" fmla="*/ 6 h 6"/>
                  <a:gd name="T2" fmla="*/ 4 w 4"/>
                  <a:gd name="T3" fmla="*/ 5 h 6"/>
                  <a:gd name="T4" fmla="*/ 3 w 4"/>
                  <a:gd name="T5" fmla="*/ 5 h 6"/>
                  <a:gd name="T6" fmla="*/ 3 w 4"/>
                  <a:gd name="T7" fmla="*/ 4 h 6"/>
                  <a:gd name="T8" fmla="*/ 2 w 4"/>
                  <a:gd name="T9" fmla="*/ 4 h 6"/>
                  <a:gd name="T10" fmla="*/ 2 w 4"/>
                  <a:gd name="T11" fmla="*/ 3 h 6"/>
                  <a:gd name="T12" fmla="*/ 1 w 4"/>
                  <a:gd name="T13" fmla="*/ 3 h 6"/>
                  <a:gd name="T14" fmla="*/ 1 w 4"/>
                  <a:gd name="T15" fmla="*/ 2 h 6"/>
                  <a:gd name="T16" fmla="*/ 2 w 4"/>
                  <a:gd name="T17" fmla="*/ 2 h 6"/>
                  <a:gd name="T18" fmla="*/ 2 w 4"/>
                  <a:gd name="T19" fmla="*/ 2 h 6"/>
                  <a:gd name="T20" fmla="*/ 3 w 4"/>
                  <a:gd name="T21" fmla="*/ 2 h 6"/>
                  <a:gd name="T22" fmla="*/ 3 w 4"/>
                  <a:gd name="T23" fmla="*/ 1 h 6"/>
                  <a:gd name="T24" fmla="*/ 4 w 4"/>
                  <a:gd name="T25" fmla="*/ 1 h 6"/>
                  <a:gd name="T26" fmla="*/ 4 w 4"/>
                  <a:gd name="T27" fmla="*/ 0 h 6"/>
                  <a:gd name="T28" fmla="*/ 3 w 4"/>
                  <a:gd name="T29" fmla="*/ 0 h 6"/>
                  <a:gd name="T30" fmla="*/ 3 w 4"/>
                  <a:gd name="T31" fmla="*/ 1 h 6"/>
                  <a:gd name="T32" fmla="*/ 2 w 4"/>
                  <a:gd name="T33" fmla="*/ 1 h 6"/>
                  <a:gd name="T34" fmla="*/ 2 w 4"/>
                  <a:gd name="T35" fmla="*/ 2 h 6"/>
                  <a:gd name="T36" fmla="*/ 1 w 4"/>
                  <a:gd name="T37" fmla="*/ 2 h 6"/>
                  <a:gd name="T38" fmla="*/ 1 w 4"/>
                  <a:gd name="T39" fmla="*/ 2 h 6"/>
                  <a:gd name="T40" fmla="*/ 0 w 4"/>
                  <a:gd name="T41" fmla="*/ 2 h 6"/>
                  <a:gd name="T42" fmla="*/ 0 w 4"/>
                  <a:gd name="T43" fmla="*/ 0 h 6"/>
                  <a:gd name="T44" fmla="*/ 0 w 4"/>
                  <a:gd name="T45" fmla="*/ 0 h 6"/>
                  <a:gd name="T46" fmla="*/ 0 w 4"/>
                  <a:gd name="T47" fmla="*/ 6 h 6"/>
                  <a:gd name="T48" fmla="*/ 0 w 4"/>
                  <a:gd name="T49" fmla="*/ 6 h 6"/>
                  <a:gd name="T50" fmla="*/ 0 w 4"/>
                  <a:gd name="T51" fmla="*/ 3 h 6"/>
                  <a:gd name="T52" fmla="*/ 1 w 4"/>
                  <a:gd name="T53" fmla="*/ 3 h 6"/>
                  <a:gd name="T54" fmla="*/ 1 w 4"/>
                  <a:gd name="T55" fmla="*/ 4 h 6"/>
                  <a:gd name="T56" fmla="*/ 2 w 4"/>
                  <a:gd name="T57" fmla="*/ 4 h 6"/>
                  <a:gd name="T58" fmla="*/ 2 w 4"/>
                  <a:gd name="T59" fmla="*/ 5 h 6"/>
                  <a:gd name="T60" fmla="*/ 3 w 4"/>
                  <a:gd name="T61" fmla="*/ 5 h 6"/>
                  <a:gd name="T62" fmla="*/ 3 w 4"/>
                  <a:gd name="T63" fmla="*/ 6 h 6"/>
                  <a:gd name="T64" fmla="*/ 4 w 4"/>
                  <a:gd name="T65" fmla="*/ 6 h 6"/>
                  <a:gd name="T66" fmla="*/ 4 w 4"/>
                  <a:gd name="T6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 h="6">
                    <a:moveTo>
                      <a:pt x="4" y="6"/>
                    </a:moveTo>
                    <a:lnTo>
                      <a:pt x="4" y="5"/>
                    </a:lnTo>
                    <a:lnTo>
                      <a:pt x="3" y="5"/>
                    </a:lnTo>
                    <a:lnTo>
                      <a:pt x="3" y="4"/>
                    </a:lnTo>
                    <a:lnTo>
                      <a:pt x="2" y="4"/>
                    </a:lnTo>
                    <a:lnTo>
                      <a:pt x="2" y="3"/>
                    </a:lnTo>
                    <a:lnTo>
                      <a:pt x="1" y="3"/>
                    </a:lnTo>
                    <a:lnTo>
                      <a:pt x="1" y="2"/>
                    </a:lnTo>
                    <a:lnTo>
                      <a:pt x="2" y="2"/>
                    </a:lnTo>
                    <a:lnTo>
                      <a:pt x="2" y="2"/>
                    </a:lnTo>
                    <a:lnTo>
                      <a:pt x="3" y="2"/>
                    </a:lnTo>
                    <a:lnTo>
                      <a:pt x="3" y="1"/>
                    </a:lnTo>
                    <a:lnTo>
                      <a:pt x="4" y="1"/>
                    </a:lnTo>
                    <a:lnTo>
                      <a:pt x="4" y="0"/>
                    </a:lnTo>
                    <a:lnTo>
                      <a:pt x="3" y="0"/>
                    </a:lnTo>
                    <a:lnTo>
                      <a:pt x="3" y="1"/>
                    </a:lnTo>
                    <a:lnTo>
                      <a:pt x="2" y="1"/>
                    </a:lnTo>
                    <a:lnTo>
                      <a:pt x="2" y="2"/>
                    </a:lnTo>
                    <a:lnTo>
                      <a:pt x="1" y="2"/>
                    </a:lnTo>
                    <a:lnTo>
                      <a:pt x="1" y="2"/>
                    </a:lnTo>
                    <a:lnTo>
                      <a:pt x="0" y="2"/>
                    </a:lnTo>
                    <a:lnTo>
                      <a:pt x="0" y="0"/>
                    </a:lnTo>
                    <a:lnTo>
                      <a:pt x="0" y="0"/>
                    </a:lnTo>
                    <a:lnTo>
                      <a:pt x="0" y="6"/>
                    </a:lnTo>
                    <a:lnTo>
                      <a:pt x="0" y="6"/>
                    </a:lnTo>
                    <a:lnTo>
                      <a:pt x="0" y="3"/>
                    </a:lnTo>
                    <a:lnTo>
                      <a:pt x="1" y="3"/>
                    </a:lnTo>
                    <a:lnTo>
                      <a:pt x="1" y="4"/>
                    </a:lnTo>
                    <a:lnTo>
                      <a:pt x="2" y="4"/>
                    </a:lnTo>
                    <a:lnTo>
                      <a:pt x="2" y="5"/>
                    </a:lnTo>
                    <a:lnTo>
                      <a:pt x="3" y="5"/>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69" name="Freeform 1009"/>
              <p:cNvSpPr>
                <a:spLocks/>
              </p:cNvSpPr>
              <p:nvPr/>
            </p:nvSpPr>
            <p:spPr bwMode="auto">
              <a:xfrm>
                <a:off x="4614362" y="2748999"/>
                <a:ext cx="22420" cy="44835"/>
              </a:xfrm>
              <a:custGeom>
                <a:avLst/>
                <a:gdLst>
                  <a:gd name="T0" fmla="*/ 3 w 3"/>
                  <a:gd name="T1" fmla="*/ 6 h 6"/>
                  <a:gd name="T2" fmla="*/ 3 w 3"/>
                  <a:gd name="T3" fmla="*/ 5 h 6"/>
                  <a:gd name="T4" fmla="*/ 0 w 3"/>
                  <a:gd name="T5" fmla="*/ 5 h 6"/>
                  <a:gd name="T6" fmla="*/ 0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0" y="5"/>
                    </a:lnTo>
                    <a:lnTo>
                      <a:pt x="0"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0" name="Freeform 1010"/>
              <p:cNvSpPr>
                <a:spLocks noEditPoints="1"/>
              </p:cNvSpPr>
              <p:nvPr/>
            </p:nvSpPr>
            <p:spPr bwMode="auto">
              <a:xfrm>
                <a:off x="4644252" y="2748999"/>
                <a:ext cx="29890" cy="44835"/>
              </a:xfrm>
              <a:custGeom>
                <a:avLst/>
                <a:gdLst>
                  <a:gd name="T0" fmla="*/ 4 w 4"/>
                  <a:gd name="T1" fmla="*/ 5 h 6"/>
                  <a:gd name="T2" fmla="*/ 4 w 4"/>
                  <a:gd name="T3" fmla="*/ 3 h 6"/>
                  <a:gd name="T4" fmla="*/ 3 w 4"/>
                  <a:gd name="T5" fmla="*/ 3 h 6"/>
                  <a:gd name="T6" fmla="*/ 3 w 4"/>
                  <a:gd name="T7" fmla="*/ 2 h 6"/>
                  <a:gd name="T8" fmla="*/ 4 w 4"/>
                  <a:gd name="T9" fmla="*/ 2 h 6"/>
                  <a:gd name="T10" fmla="*/ 4 w 4"/>
                  <a:gd name="T11" fmla="*/ 1 h 6"/>
                  <a:gd name="T12" fmla="*/ 3 w 4"/>
                  <a:gd name="T13" fmla="*/ 1 h 6"/>
                  <a:gd name="T14" fmla="*/ 3 w 4"/>
                  <a:gd name="T15" fmla="*/ 0 h 6"/>
                  <a:gd name="T16" fmla="*/ 0 w 4"/>
                  <a:gd name="T17" fmla="*/ 0 h 6"/>
                  <a:gd name="T18" fmla="*/ 0 w 4"/>
                  <a:gd name="T19" fmla="*/ 6 h 6"/>
                  <a:gd name="T20" fmla="*/ 3 w 4"/>
                  <a:gd name="T21" fmla="*/ 6 h 6"/>
                  <a:gd name="T22" fmla="*/ 3 w 4"/>
                  <a:gd name="T23" fmla="*/ 5 h 6"/>
                  <a:gd name="T24" fmla="*/ 4 w 4"/>
                  <a:gd name="T25" fmla="*/ 5 h 6"/>
                  <a:gd name="T26" fmla="*/ 4 w 4"/>
                  <a:gd name="T27" fmla="*/ 5 h 6"/>
                  <a:gd name="T28" fmla="*/ 3 w 4"/>
                  <a:gd name="T29" fmla="*/ 2 h 6"/>
                  <a:gd name="T30" fmla="*/ 1 w 4"/>
                  <a:gd name="T31" fmla="*/ 2 h 6"/>
                  <a:gd name="T32" fmla="*/ 1 w 4"/>
                  <a:gd name="T33" fmla="*/ 1 h 6"/>
                  <a:gd name="T34" fmla="*/ 3 w 4"/>
                  <a:gd name="T35" fmla="*/ 1 h 6"/>
                  <a:gd name="T36" fmla="*/ 3 w 4"/>
                  <a:gd name="T37" fmla="*/ 2 h 6"/>
                  <a:gd name="T38" fmla="*/ 3 w 4"/>
                  <a:gd name="T39" fmla="*/ 2 h 6"/>
                  <a:gd name="T40" fmla="*/ 3 w 4"/>
                  <a:gd name="T41" fmla="*/ 5 h 6"/>
                  <a:gd name="T42" fmla="*/ 1 w 4"/>
                  <a:gd name="T43" fmla="*/ 5 h 6"/>
                  <a:gd name="T44" fmla="*/ 1 w 4"/>
                  <a:gd name="T45" fmla="*/ 3 h 6"/>
                  <a:gd name="T46" fmla="*/ 3 w 4"/>
                  <a:gd name="T47" fmla="*/ 3 h 6"/>
                  <a:gd name="T48" fmla="*/ 3 w 4"/>
                  <a:gd name="T49" fmla="*/ 5 h 6"/>
                  <a:gd name="T50" fmla="*/ 3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3"/>
                    </a:lnTo>
                    <a:lnTo>
                      <a:pt x="3" y="3"/>
                    </a:lnTo>
                    <a:lnTo>
                      <a:pt x="3" y="2"/>
                    </a:lnTo>
                    <a:lnTo>
                      <a:pt x="4" y="2"/>
                    </a:lnTo>
                    <a:lnTo>
                      <a:pt x="4" y="1"/>
                    </a:lnTo>
                    <a:lnTo>
                      <a:pt x="3" y="1"/>
                    </a:lnTo>
                    <a:lnTo>
                      <a:pt x="3" y="0"/>
                    </a:lnTo>
                    <a:lnTo>
                      <a:pt x="0" y="0"/>
                    </a:lnTo>
                    <a:lnTo>
                      <a:pt x="0" y="6"/>
                    </a:lnTo>
                    <a:lnTo>
                      <a:pt x="3" y="6"/>
                    </a:lnTo>
                    <a:lnTo>
                      <a:pt x="3" y="5"/>
                    </a:lnTo>
                    <a:lnTo>
                      <a:pt x="4" y="5"/>
                    </a:lnTo>
                    <a:lnTo>
                      <a:pt x="4" y="5"/>
                    </a:lnTo>
                    <a:close/>
                    <a:moveTo>
                      <a:pt x="3" y="2"/>
                    </a:moveTo>
                    <a:lnTo>
                      <a:pt x="1" y="2"/>
                    </a:lnTo>
                    <a:lnTo>
                      <a:pt x="1" y="1"/>
                    </a:lnTo>
                    <a:lnTo>
                      <a:pt x="3" y="1"/>
                    </a:lnTo>
                    <a:lnTo>
                      <a:pt x="3" y="2"/>
                    </a:lnTo>
                    <a:lnTo>
                      <a:pt x="3" y="2"/>
                    </a:lnTo>
                    <a:close/>
                    <a:moveTo>
                      <a:pt x="3" y="5"/>
                    </a:moveTo>
                    <a:lnTo>
                      <a:pt x="1" y="5"/>
                    </a:lnTo>
                    <a:lnTo>
                      <a:pt x="1" y="3"/>
                    </a:lnTo>
                    <a:lnTo>
                      <a:pt x="3" y="3"/>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1" name="Freeform 1011"/>
              <p:cNvSpPr>
                <a:spLocks/>
              </p:cNvSpPr>
              <p:nvPr/>
            </p:nvSpPr>
            <p:spPr bwMode="auto">
              <a:xfrm>
                <a:off x="4681617" y="2741529"/>
                <a:ext cx="22420" cy="52310"/>
              </a:xfrm>
              <a:custGeom>
                <a:avLst/>
                <a:gdLst>
                  <a:gd name="T0" fmla="*/ 3 w 3"/>
                  <a:gd name="T1" fmla="*/ 2 h 7"/>
                  <a:gd name="T2" fmla="*/ 3 w 3"/>
                  <a:gd name="T3" fmla="*/ 0 h 7"/>
                  <a:gd name="T4" fmla="*/ 2 w 3"/>
                  <a:gd name="T5" fmla="*/ 0 h 7"/>
                  <a:gd name="T6" fmla="*/ 2 w 3"/>
                  <a:gd name="T7" fmla="*/ 2 h 7"/>
                  <a:gd name="T8" fmla="*/ 2 w 3"/>
                  <a:gd name="T9" fmla="*/ 2 h 7"/>
                  <a:gd name="T10" fmla="*/ 2 w 3"/>
                  <a:gd name="T11" fmla="*/ 3 h 7"/>
                  <a:gd name="T12" fmla="*/ 1 w 3"/>
                  <a:gd name="T13" fmla="*/ 3 h 7"/>
                  <a:gd name="T14" fmla="*/ 1 w 3"/>
                  <a:gd name="T15" fmla="*/ 5 h 7"/>
                  <a:gd name="T16" fmla="*/ 0 w 3"/>
                  <a:gd name="T17" fmla="*/ 5 h 7"/>
                  <a:gd name="T18" fmla="*/ 0 w 3"/>
                  <a:gd name="T19" fmla="*/ 7 h 7"/>
                  <a:gd name="T20" fmla="*/ 1 w 3"/>
                  <a:gd name="T21" fmla="*/ 7 h 7"/>
                  <a:gd name="T22" fmla="*/ 1 w 3"/>
                  <a:gd name="T23" fmla="*/ 5 h 7"/>
                  <a:gd name="T24" fmla="*/ 2 w 3"/>
                  <a:gd name="T25" fmla="*/ 5 h 7"/>
                  <a:gd name="T26" fmla="*/ 2 w 3"/>
                  <a:gd name="T27" fmla="*/ 3 h 7"/>
                  <a:gd name="T28" fmla="*/ 2 w 3"/>
                  <a:gd name="T29" fmla="*/ 3 h 7"/>
                  <a:gd name="T30" fmla="*/ 2 w 3"/>
                  <a:gd name="T31" fmla="*/ 2 h 7"/>
                  <a:gd name="T32" fmla="*/ 3 w 3"/>
                  <a:gd name="T33" fmla="*/ 2 h 7"/>
                  <a:gd name="T34" fmla="*/ 3 w 3"/>
                  <a:gd name="T3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7">
                    <a:moveTo>
                      <a:pt x="3" y="2"/>
                    </a:moveTo>
                    <a:lnTo>
                      <a:pt x="3" y="0"/>
                    </a:lnTo>
                    <a:lnTo>
                      <a:pt x="2" y="0"/>
                    </a:lnTo>
                    <a:lnTo>
                      <a:pt x="2" y="2"/>
                    </a:lnTo>
                    <a:lnTo>
                      <a:pt x="2" y="2"/>
                    </a:lnTo>
                    <a:lnTo>
                      <a:pt x="2" y="3"/>
                    </a:lnTo>
                    <a:lnTo>
                      <a:pt x="1" y="3"/>
                    </a:lnTo>
                    <a:lnTo>
                      <a:pt x="1" y="5"/>
                    </a:lnTo>
                    <a:lnTo>
                      <a:pt x="0" y="5"/>
                    </a:lnTo>
                    <a:lnTo>
                      <a:pt x="0" y="7"/>
                    </a:lnTo>
                    <a:lnTo>
                      <a:pt x="1" y="7"/>
                    </a:lnTo>
                    <a:lnTo>
                      <a:pt x="1" y="5"/>
                    </a:lnTo>
                    <a:lnTo>
                      <a:pt x="2" y="5"/>
                    </a:lnTo>
                    <a:lnTo>
                      <a:pt x="2" y="3"/>
                    </a:lnTo>
                    <a:lnTo>
                      <a:pt x="2" y="3"/>
                    </a:lnTo>
                    <a:lnTo>
                      <a:pt x="2"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2" name="Freeform 1012"/>
              <p:cNvSpPr>
                <a:spLocks/>
              </p:cNvSpPr>
              <p:nvPr/>
            </p:nvSpPr>
            <p:spPr bwMode="auto">
              <a:xfrm>
                <a:off x="4718978" y="2748999"/>
                <a:ext cx="22420" cy="44835"/>
              </a:xfrm>
              <a:custGeom>
                <a:avLst/>
                <a:gdLst>
                  <a:gd name="T0" fmla="*/ 3 w 3"/>
                  <a:gd name="T1" fmla="*/ 6 h 6"/>
                  <a:gd name="T2" fmla="*/ 3 w 3"/>
                  <a:gd name="T3" fmla="*/ 0 h 6"/>
                  <a:gd name="T4" fmla="*/ 3 w 3"/>
                  <a:gd name="T5" fmla="*/ 0 h 6"/>
                  <a:gd name="T6" fmla="*/ 3 w 3"/>
                  <a:gd name="T7" fmla="*/ 2 h 6"/>
                  <a:gd name="T8" fmla="*/ 0 w 3"/>
                  <a:gd name="T9" fmla="*/ 2 h 6"/>
                  <a:gd name="T10" fmla="*/ 0 w 3"/>
                  <a:gd name="T11" fmla="*/ 0 h 6"/>
                  <a:gd name="T12" fmla="*/ 0 w 3"/>
                  <a:gd name="T13" fmla="*/ 0 h 6"/>
                  <a:gd name="T14" fmla="*/ 0 w 3"/>
                  <a:gd name="T15" fmla="*/ 6 h 6"/>
                  <a:gd name="T16" fmla="*/ 0 w 3"/>
                  <a:gd name="T17" fmla="*/ 6 h 6"/>
                  <a:gd name="T18" fmla="*/ 0 w 3"/>
                  <a:gd name="T19" fmla="*/ 3 h 6"/>
                  <a:gd name="T20" fmla="*/ 3 w 3"/>
                  <a:gd name="T21" fmla="*/ 3 h 6"/>
                  <a:gd name="T22" fmla="*/ 3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0"/>
                    </a:lnTo>
                    <a:lnTo>
                      <a:pt x="3" y="0"/>
                    </a:lnTo>
                    <a:lnTo>
                      <a:pt x="3" y="2"/>
                    </a:lnTo>
                    <a:lnTo>
                      <a:pt x="0" y="2"/>
                    </a:lnTo>
                    <a:lnTo>
                      <a:pt x="0" y="0"/>
                    </a:lnTo>
                    <a:lnTo>
                      <a:pt x="0" y="0"/>
                    </a:lnTo>
                    <a:lnTo>
                      <a:pt x="0" y="6"/>
                    </a:lnTo>
                    <a:lnTo>
                      <a:pt x="0" y="6"/>
                    </a:lnTo>
                    <a:lnTo>
                      <a:pt x="0" y="3"/>
                    </a:lnTo>
                    <a:lnTo>
                      <a:pt x="3" y="3"/>
                    </a:lnTo>
                    <a:lnTo>
                      <a:pt x="3"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3" name="Freeform 1013"/>
              <p:cNvSpPr>
                <a:spLocks noEditPoints="1"/>
              </p:cNvSpPr>
              <p:nvPr/>
            </p:nvSpPr>
            <p:spPr bwMode="auto">
              <a:xfrm>
                <a:off x="4748868" y="2748999"/>
                <a:ext cx="29890" cy="44835"/>
              </a:xfrm>
              <a:custGeom>
                <a:avLst/>
                <a:gdLst>
                  <a:gd name="T0" fmla="*/ 4 w 4"/>
                  <a:gd name="T1" fmla="*/ 6 h 6"/>
                  <a:gd name="T2" fmla="*/ 4 w 4"/>
                  <a:gd name="T3" fmla="*/ 4 h 6"/>
                  <a:gd name="T4" fmla="*/ 4 w 4"/>
                  <a:gd name="T5" fmla="*/ 4 h 6"/>
                  <a:gd name="T6" fmla="*/ 4 w 4"/>
                  <a:gd name="T7" fmla="*/ 2 h 6"/>
                  <a:gd name="T8" fmla="*/ 4 w 4"/>
                  <a:gd name="T9" fmla="*/ 2 h 6"/>
                  <a:gd name="T10" fmla="*/ 4 w 4"/>
                  <a:gd name="T11" fmla="*/ 1 h 6"/>
                  <a:gd name="T12" fmla="*/ 4 w 4"/>
                  <a:gd name="T13" fmla="*/ 1 h 6"/>
                  <a:gd name="T14" fmla="*/ 4 w 4"/>
                  <a:gd name="T15" fmla="*/ 0 h 6"/>
                  <a:gd name="T16" fmla="*/ 0 w 4"/>
                  <a:gd name="T17" fmla="*/ 0 h 6"/>
                  <a:gd name="T18" fmla="*/ 0 w 4"/>
                  <a:gd name="T19" fmla="*/ 6 h 6"/>
                  <a:gd name="T20" fmla="*/ 2 w 4"/>
                  <a:gd name="T21" fmla="*/ 6 h 6"/>
                  <a:gd name="T22" fmla="*/ 2 w 4"/>
                  <a:gd name="T23" fmla="*/ 3 h 6"/>
                  <a:gd name="T24" fmla="*/ 3 w 4"/>
                  <a:gd name="T25" fmla="*/ 3 h 6"/>
                  <a:gd name="T26" fmla="*/ 3 w 4"/>
                  <a:gd name="T27" fmla="*/ 4 h 6"/>
                  <a:gd name="T28" fmla="*/ 4 w 4"/>
                  <a:gd name="T29" fmla="*/ 4 h 6"/>
                  <a:gd name="T30" fmla="*/ 4 w 4"/>
                  <a:gd name="T31" fmla="*/ 6 h 6"/>
                  <a:gd name="T32" fmla="*/ 4 w 4"/>
                  <a:gd name="T33" fmla="*/ 6 h 6"/>
                  <a:gd name="T34" fmla="*/ 4 w 4"/>
                  <a:gd name="T35" fmla="*/ 6 h 6"/>
                  <a:gd name="T36" fmla="*/ 4 w 4"/>
                  <a:gd name="T37" fmla="*/ 2 h 6"/>
                  <a:gd name="T38" fmla="*/ 2 w 4"/>
                  <a:gd name="T39" fmla="*/ 2 h 6"/>
                  <a:gd name="T40" fmla="*/ 2 w 4"/>
                  <a:gd name="T41" fmla="*/ 1 h 6"/>
                  <a:gd name="T42" fmla="*/ 4 w 4"/>
                  <a:gd name="T43" fmla="*/ 1 h 6"/>
                  <a:gd name="T44" fmla="*/ 4 w 4"/>
                  <a:gd name="T45" fmla="*/ 2 h 6"/>
                  <a:gd name="T46" fmla="*/ 4 w 4"/>
                  <a:gd name="T47" fmla="*/ 2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4" y="4"/>
                    </a:lnTo>
                    <a:lnTo>
                      <a:pt x="4" y="2"/>
                    </a:lnTo>
                    <a:lnTo>
                      <a:pt x="4" y="2"/>
                    </a:lnTo>
                    <a:lnTo>
                      <a:pt x="4" y="1"/>
                    </a:lnTo>
                    <a:lnTo>
                      <a:pt x="4" y="1"/>
                    </a:lnTo>
                    <a:lnTo>
                      <a:pt x="4" y="0"/>
                    </a:lnTo>
                    <a:lnTo>
                      <a:pt x="0" y="0"/>
                    </a:lnTo>
                    <a:lnTo>
                      <a:pt x="0" y="6"/>
                    </a:lnTo>
                    <a:lnTo>
                      <a:pt x="2" y="6"/>
                    </a:lnTo>
                    <a:lnTo>
                      <a:pt x="2" y="3"/>
                    </a:lnTo>
                    <a:lnTo>
                      <a:pt x="3" y="3"/>
                    </a:lnTo>
                    <a:lnTo>
                      <a:pt x="3" y="4"/>
                    </a:lnTo>
                    <a:lnTo>
                      <a:pt x="4" y="4"/>
                    </a:lnTo>
                    <a:lnTo>
                      <a:pt x="4" y="6"/>
                    </a:lnTo>
                    <a:lnTo>
                      <a:pt x="4" y="6"/>
                    </a:lnTo>
                    <a:lnTo>
                      <a:pt x="4" y="6"/>
                    </a:lnTo>
                    <a:close/>
                    <a:moveTo>
                      <a:pt x="4" y="2"/>
                    </a:moveTo>
                    <a:lnTo>
                      <a:pt x="2" y="2"/>
                    </a:lnTo>
                    <a:lnTo>
                      <a:pt x="2" y="1"/>
                    </a:lnTo>
                    <a:lnTo>
                      <a:pt x="4" y="1"/>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4" name="Freeform 1014"/>
              <p:cNvSpPr>
                <a:spLocks noEditPoints="1"/>
              </p:cNvSpPr>
              <p:nvPr/>
            </p:nvSpPr>
            <p:spPr bwMode="auto">
              <a:xfrm>
                <a:off x="1737446" y="2599549"/>
                <a:ext cx="3915598" cy="2734941"/>
              </a:xfrm>
              <a:custGeom>
                <a:avLst/>
                <a:gdLst>
                  <a:gd name="T0" fmla="*/ 348 w 524"/>
                  <a:gd name="T1" fmla="*/ 103 h 366"/>
                  <a:gd name="T2" fmla="*/ 325 w 524"/>
                  <a:gd name="T3" fmla="*/ 111 h 366"/>
                  <a:gd name="T4" fmla="*/ 348 w 524"/>
                  <a:gd name="T5" fmla="*/ 93 h 366"/>
                  <a:gd name="T6" fmla="*/ 325 w 524"/>
                  <a:gd name="T7" fmla="*/ 101 h 366"/>
                  <a:gd name="T8" fmla="*/ 348 w 524"/>
                  <a:gd name="T9" fmla="*/ 84 h 366"/>
                  <a:gd name="T10" fmla="*/ 325 w 524"/>
                  <a:gd name="T11" fmla="*/ 91 h 366"/>
                  <a:gd name="T12" fmla="*/ 155 w 524"/>
                  <a:gd name="T13" fmla="*/ 257 h 366"/>
                  <a:gd name="T14" fmla="*/ 110 w 524"/>
                  <a:gd name="T15" fmla="*/ 265 h 366"/>
                  <a:gd name="T16" fmla="*/ 355 w 524"/>
                  <a:gd name="T17" fmla="*/ 19 h 366"/>
                  <a:gd name="T18" fmla="*/ 310 w 524"/>
                  <a:gd name="T19" fmla="*/ 27 h 366"/>
                  <a:gd name="T20" fmla="*/ 355 w 524"/>
                  <a:gd name="T21" fmla="*/ 0 h 366"/>
                  <a:gd name="T22" fmla="*/ 310 w 524"/>
                  <a:gd name="T23" fmla="*/ 7 h 366"/>
                  <a:gd name="T24" fmla="*/ 262 w 524"/>
                  <a:gd name="T25" fmla="*/ 19 h 366"/>
                  <a:gd name="T26" fmla="*/ 217 w 524"/>
                  <a:gd name="T27" fmla="*/ 27 h 366"/>
                  <a:gd name="T28" fmla="*/ 262 w 524"/>
                  <a:gd name="T29" fmla="*/ 0 h 366"/>
                  <a:gd name="T30" fmla="*/ 217 w 524"/>
                  <a:gd name="T31" fmla="*/ 7 h 366"/>
                  <a:gd name="T32" fmla="*/ 524 w 524"/>
                  <a:gd name="T33" fmla="*/ 143 h 366"/>
                  <a:gd name="T34" fmla="*/ 478 w 524"/>
                  <a:gd name="T35" fmla="*/ 150 h 366"/>
                  <a:gd name="T36" fmla="*/ 524 w 524"/>
                  <a:gd name="T37" fmla="*/ 197 h 366"/>
                  <a:gd name="T38" fmla="*/ 478 w 524"/>
                  <a:gd name="T39" fmla="*/ 205 h 366"/>
                  <a:gd name="T40" fmla="*/ 524 w 524"/>
                  <a:gd name="T41" fmla="*/ 187 h 366"/>
                  <a:gd name="T42" fmla="*/ 478 w 524"/>
                  <a:gd name="T43" fmla="*/ 195 h 366"/>
                  <a:gd name="T44" fmla="*/ 322 w 524"/>
                  <a:gd name="T45" fmla="*/ 197 h 366"/>
                  <a:gd name="T46" fmla="*/ 277 w 524"/>
                  <a:gd name="T47" fmla="*/ 204 h 366"/>
                  <a:gd name="T48" fmla="*/ 322 w 524"/>
                  <a:gd name="T49" fmla="*/ 186 h 366"/>
                  <a:gd name="T50" fmla="*/ 277 w 524"/>
                  <a:gd name="T51" fmla="*/ 194 h 366"/>
                  <a:gd name="T52" fmla="*/ 322 w 524"/>
                  <a:gd name="T53" fmla="*/ 176 h 366"/>
                  <a:gd name="T54" fmla="*/ 277 w 524"/>
                  <a:gd name="T55" fmla="*/ 184 h 366"/>
                  <a:gd name="T56" fmla="*/ 322 w 524"/>
                  <a:gd name="T57" fmla="*/ 166 h 366"/>
                  <a:gd name="T58" fmla="*/ 277 w 524"/>
                  <a:gd name="T59" fmla="*/ 174 h 366"/>
                  <a:gd name="T60" fmla="*/ 449 w 524"/>
                  <a:gd name="T61" fmla="*/ 346 h 366"/>
                  <a:gd name="T62" fmla="*/ 401 w 524"/>
                  <a:gd name="T63" fmla="*/ 366 h 366"/>
                  <a:gd name="T64" fmla="*/ 399 w 524"/>
                  <a:gd name="T65" fmla="*/ 346 h 366"/>
                  <a:gd name="T66" fmla="*/ 350 w 524"/>
                  <a:gd name="T67" fmla="*/ 366 h 366"/>
                  <a:gd name="T68" fmla="*/ 348 w 524"/>
                  <a:gd name="T69" fmla="*/ 346 h 366"/>
                  <a:gd name="T70" fmla="*/ 301 w 524"/>
                  <a:gd name="T71" fmla="*/ 366 h 366"/>
                  <a:gd name="T72" fmla="*/ 299 w 524"/>
                  <a:gd name="T73" fmla="*/ 346 h 366"/>
                  <a:gd name="T74" fmla="*/ 250 w 524"/>
                  <a:gd name="T75" fmla="*/ 366 h 366"/>
                  <a:gd name="T76" fmla="*/ 248 w 524"/>
                  <a:gd name="T77" fmla="*/ 346 h 366"/>
                  <a:gd name="T78" fmla="*/ 200 w 524"/>
                  <a:gd name="T79" fmla="*/ 366 h 366"/>
                  <a:gd name="T80" fmla="*/ 199 w 524"/>
                  <a:gd name="T81" fmla="*/ 346 h 366"/>
                  <a:gd name="T82" fmla="*/ 150 w 524"/>
                  <a:gd name="T83" fmla="*/ 366 h 366"/>
                  <a:gd name="T84" fmla="*/ 148 w 524"/>
                  <a:gd name="T85" fmla="*/ 346 h 366"/>
                  <a:gd name="T86" fmla="*/ 100 w 524"/>
                  <a:gd name="T87" fmla="*/ 366 h 366"/>
                  <a:gd name="T88" fmla="*/ 98 w 524"/>
                  <a:gd name="T89" fmla="*/ 346 h 366"/>
                  <a:gd name="T90" fmla="*/ 50 w 524"/>
                  <a:gd name="T91" fmla="*/ 366 h 366"/>
                  <a:gd name="T92" fmla="*/ 49 w 524"/>
                  <a:gd name="T93" fmla="*/ 346 h 366"/>
                  <a:gd name="T94" fmla="*/ 0 w 524"/>
                  <a:gd name="T95" fmla="*/ 366 h 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4" h="366">
                    <a:moveTo>
                      <a:pt x="325" y="111"/>
                    </a:moveTo>
                    <a:lnTo>
                      <a:pt x="325" y="103"/>
                    </a:lnTo>
                    <a:lnTo>
                      <a:pt x="348" y="103"/>
                    </a:lnTo>
                    <a:lnTo>
                      <a:pt x="348" y="111"/>
                    </a:lnTo>
                    <a:lnTo>
                      <a:pt x="325" y="111"/>
                    </a:lnTo>
                    <a:lnTo>
                      <a:pt x="325" y="111"/>
                    </a:lnTo>
                    <a:close/>
                    <a:moveTo>
                      <a:pt x="325" y="101"/>
                    </a:moveTo>
                    <a:lnTo>
                      <a:pt x="325" y="93"/>
                    </a:lnTo>
                    <a:lnTo>
                      <a:pt x="348" y="93"/>
                    </a:lnTo>
                    <a:lnTo>
                      <a:pt x="348" y="101"/>
                    </a:lnTo>
                    <a:lnTo>
                      <a:pt x="325" y="101"/>
                    </a:lnTo>
                    <a:lnTo>
                      <a:pt x="325" y="101"/>
                    </a:lnTo>
                    <a:close/>
                    <a:moveTo>
                      <a:pt x="325" y="91"/>
                    </a:moveTo>
                    <a:lnTo>
                      <a:pt x="325" y="84"/>
                    </a:lnTo>
                    <a:lnTo>
                      <a:pt x="348" y="84"/>
                    </a:lnTo>
                    <a:lnTo>
                      <a:pt x="348" y="91"/>
                    </a:lnTo>
                    <a:lnTo>
                      <a:pt x="325" y="91"/>
                    </a:lnTo>
                    <a:lnTo>
                      <a:pt x="325" y="91"/>
                    </a:lnTo>
                    <a:close/>
                    <a:moveTo>
                      <a:pt x="110" y="265"/>
                    </a:moveTo>
                    <a:lnTo>
                      <a:pt x="110" y="257"/>
                    </a:lnTo>
                    <a:lnTo>
                      <a:pt x="155" y="257"/>
                    </a:lnTo>
                    <a:lnTo>
                      <a:pt x="155" y="265"/>
                    </a:lnTo>
                    <a:lnTo>
                      <a:pt x="110" y="265"/>
                    </a:lnTo>
                    <a:lnTo>
                      <a:pt x="110" y="265"/>
                    </a:lnTo>
                    <a:close/>
                    <a:moveTo>
                      <a:pt x="310" y="27"/>
                    </a:moveTo>
                    <a:lnTo>
                      <a:pt x="310" y="19"/>
                    </a:lnTo>
                    <a:lnTo>
                      <a:pt x="355" y="19"/>
                    </a:lnTo>
                    <a:lnTo>
                      <a:pt x="355" y="27"/>
                    </a:lnTo>
                    <a:lnTo>
                      <a:pt x="310" y="27"/>
                    </a:lnTo>
                    <a:lnTo>
                      <a:pt x="310" y="27"/>
                    </a:lnTo>
                    <a:close/>
                    <a:moveTo>
                      <a:pt x="310" y="7"/>
                    </a:moveTo>
                    <a:lnTo>
                      <a:pt x="310" y="0"/>
                    </a:lnTo>
                    <a:lnTo>
                      <a:pt x="355" y="0"/>
                    </a:lnTo>
                    <a:lnTo>
                      <a:pt x="355" y="7"/>
                    </a:lnTo>
                    <a:lnTo>
                      <a:pt x="310" y="7"/>
                    </a:lnTo>
                    <a:lnTo>
                      <a:pt x="310" y="7"/>
                    </a:lnTo>
                    <a:close/>
                    <a:moveTo>
                      <a:pt x="217" y="27"/>
                    </a:moveTo>
                    <a:lnTo>
                      <a:pt x="217" y="19"/>
                    </a:lnTo>
                    <a:lnTo>
                      <a:pt x="262" y="19"/>
                    </a:lnTo>
                    <a:lnTo>
                      <a:pt x="262" y="27"/>
                    </a:lnTo>
                    <a:lnTo>
                      <a:pt x="217" y="27"/>
                    </a:lnTo>
                    <a:lnTo>
                      <a:pt x="217" y="27"/>
                    </a:lnTo>
                    <a:close/>
                    <a:moveTo>
                      <a:pt x="217" y="7"/>
                    </a:moveTo>
                    <a:lnTo>
                      <a:pt x="217" y="0"/>
                    </a:lnTo>
                    <a:lnTo>
                      <a:pt x="262" y="0"/>
                    </a:lnTo>
                    <a:lnTo>
                      <a:pt x="262" y="7"/>
                    </a:lnTo>
                    <a:lnTo>
                      <a:pt x="217" y="7"/>
                    </a:lnTo>
                    <a:lnTo>
                      <a:pt x="217" y="7"/>
                    </a:lnTo>
                    <a:close/>
                    <a:moveTo>
                      <a:pt x="478" y="150"/>
                    </a:moveTo>
                    <a:lnTo>
                      <a:pt x="478" y="143"/>
                    </a:lnTo>
                    <a:lnTo>
                      <a:pt x="524" y="143"/>
                    </a:lnTo>
                    <a:lnTo>
                      <a:pt x="524" y="150"/>
                    </a:lnTo>
                    <a:lnTo>
                      <a:pt x="478" y="150"/>
                    </a:lnTo>
                    <a:lnTo>
                      <a:pt x="478" y="150"/>
                    </a:lnTo>
                    <a:close/>
                    <a:moveTo>
                      <a:pt x="478" y="205"/>
                    </a:moveTo>
                    <a:lnTo>
                      <a:pt x="478" y="197"/>
                    </a:lnTo>
                    <a:lnTo>
                      <a:pt x="524" y="197"/>
                    </a:lnTo>
                    <a:lnTo>
                      <a:pt x="524" y="205"/>
                    </a:lnTo>
                    <a:lnTo>
                      <a:pt x="478" y="205"/>
                    </a:lnTo>
                    <a:lnTo>
                      <a:pt x="478" y="205"/>
                    </a:lnTo>
                    <a:close/>
                    <a:moveTo>
                      <a:pt x="478" y="195"/>
                    </a:moveTo>
                    <a:lnTo>
                      <a:pt x="478" y="187"/>
                    </a:lnTo>
                    <a:lnTo>
                      <a:pt x="524" y="187"/>
                    </a:lnTo>
                    <a:lnTo>
                      <a:pt x="524" y="195"/>
                    </a:lnTo>
                    <a:lnTo>
                      <a:pt x="478" y="195"/>
                    </a:lnTo>
                    <a:lnTo>
                      <a:pt x="478" y="195"/>
                    </a:lnTo>
                    <a:close/>
                    <a:moveTo>
                      <a:pt x="277" y="204"/>
                    </a:moveTo>
                    <a:lnTo>
                      <a:pt x="277" y="197"/>
                    </a:lnTo>
                    <a:lnTo>
                      <a:pt x="322" y="197"/>
                    </a:lnTo>
                    <a:lnTo>
                      <a:pt x="322" y="204"/>
                    </a:lnTo>
                    <a:lnTo>
                      <a:pt x="277" y="204"/>
                    </a:lnTo>
                    <a:lnTo>
                      <a:pt x="277" y="204"/>
                    </a:lnTo>
                    <a:close/>
                    <a:moveTo>
                      <a:pt x="277" y="194"/>
                    </a:moveTo>
                    <a:lnTo>
                      <a:pt x="277" y="186"/>
                    </a:lnTo>
                    <a:lnTo>
                      <a:pt x="322" y="186"/>
                    </a:lnTo>
                    <a:lnTo>
                      <a:pt x="322" y="194"/>
                    </a:lnTo>
                    <a:lnTo>
                      <a:pt x="277" y="194"/>
                    </a:lnTo>
                    <a:lnTo>
                      <a:pt x="277" y="194"/>
                    </a:lnTo>
                    <a:close/>
                    <a:moveTo>
                      <a:pt x="277" y="184"/>
                    </a:moveTo>
                    <a:lnTo>
                      <a:pt x="277" y="176"/>
                    </a:lnTo>
                    <a:lnTo>
                      <a:pt x="322" y="176"/>
                    </a:lnTo>
                    <a:lnTo>
                      <a:pt x="322" y="184"/>
                    </a:lnTo>
                    <a:lnTo>
                      <a:pt x="277" y="184"/>
                    </a:lnTo>
                    <a:lnTo>
                      <a:pt x="277" y="184"/>
                    </a:lnTo>
                    <a:close/>
                    <a:moveTo>
                      <a:pt x="277" y="174"/>
                    </a:moveTo>
                    <a:lnTo>
                      <a:pt x="277" y="166"/>
                    </a:lnTo>
                    <a:lnTo>
                      <a:pt x="322" y="166"/>
                    </a:lnTo>
                    <a:lnTo>
                      <a:pt x="322" y="174"/>
                    </a:lnTo>
                    <a:lnTo>
                      <a:pt x="277" y="174"/>
                    </a:lnTo>
                    <a:lnTo>
                      <a:pt x="277" y="174"/>
                    </a:lnTo>
                    <a:close/>
                    <a:moveTo>
                      <a:pt x="401" y="366"/>
                    </a:moveTo>
                    <a:lnTo>
                      <a:pt x="401" y="346"/>
                    </a:lnTo>
                    <a:lnTo>
                      <a:pt x="449" y="346"/>
                    </a:lnTo>
                    <a:lnTo>
                      <a:pt x="449" y="366"/>
                    </a:lnTo>
                    <a:lnTo>
                      <a:pt x="401" y="366"/>
                    </a:lnTo>
                    <a:lnTo>
                      <a:pt x="401" y="366"/>
                    </a:lnTo>
                    <a:close/>
                    <a:moveTo>
                      <a:pt x="350" y="366"/>
                    </a:moveTo>
                    <a:lnTo>
                      <a:pt x="350" y="346"/>
                    </a:lnTo>
                    <a:lnTo>
                      <a:pt x="399" y="346"/>
                    </a:lnTo>
                    <a:lnTo>
                      <a:pt x="399" y="366"/>
                    </a:lnTo>
                    <a:lnTo>
                      <a:pt x="350" y="366"/>
                    </a:lnTo>
                    <a:lnTo>
                      <a:pt x="350" y="366"/>
                    </a:lnTo>
                    <a:close/>
                    <a:moveTo>
                      <a:pt x="301" y="366"/>
                    </a:moveTo>
                    <a:lnTo>
                      <a:pt x="301" y="346"/>
                    </a:lnTo>
                    <a:lnTo>
                      <a:pt x="348" y="346"/>
                    </a:lnTo>
                    <a:lnTo>
                      <a:pt x="348" y="366"/>
                    </a:lnTo>
                    <a:lnTo>
                      <a:pt x="301" y="366"/>
                    </a:lnTo>
                    <a:lnTo>
                      <a:pt x="301" y="366"/>
                    </a:lnTo>
                    <a:close/>
                    <a:moveTo>
                      <a:pt x="250" y="366"/>
                    </a:moveTo>
                    <a:lnTo>
                      <a:pt x="250" y="346"/>
                    </a:lnTo>
                    <a:lnTo>
                      <a:pt x="299" y="346"/>
                    </a:lnTo>
                    <a:lnTo>
                      <a:pt x="299" y="366"/>
                    </a:lnTo>
                    <a:lnTo>
                      <a:pt x="250" y="366"/>
                    </a:lnTo>
                    <a:lnTo>
                      <a:pt x="250" y="366"/>
                    </a:lnTo>
                    <a:close/>
                    <a:moveTo>
                      <a:pt x="200" y="366"/>
                    </a:moveTo>
                    <a:lnTo>
                      <a:pt x="200" y="346"/>
                    </a:lnTo>
                    <a:lnTo>
                      <a:pt x="248" y="346"/>
                    </a:lnTo>
                    <a:lnTo>
                      <a:pt x="248" y="366"/>
                    </a:lnTo>
                    <a:lnTo>
                      <a:pt x="200" y="366"/>
                    </a:lnTo>
                    <a:lnTo>
                      <a:pt x="200" y="366"/>
                    </a:lnTo>
                    <a:close/>
                    <a:moveTo>
                      <a:pt x="150" y="366"/>
                    </a:moveTo>
                    <a:lnTo>
                      <a:pt x="150" y="346"/>
                    </a:lnTo>
                    <a:lnTo>
                      <a:pt x="199" y="346"/>
                    </a:lnTo>
                    <a:lnTo>
                      <a:pt x="199" y="366"/>
                    </a:lnTo>
                    <a:lnTo>
                      <a:pt x="150" y="366"/>
                    </a:lnTo>
                    <a:lnTo>
                      <a:pt x="150" y="366"/>
                    </a:lnTo>
                    <a:close/>
                    <a:moveTo>
                      <a:pt x="100" y="366"/>
                    </a:moveTo>
                    <a:lnTo>
                      <a:pt x="100" y="346"/>
                    </a:lnTo>
                    <a:lnTo>
                      <a:pt x="148" y="346"/>
                    </a:lnTo>
                    <a:lnTo>
                      <a:pt x="148" y="366"/>
                    </a:lnTo>
                    <a:lnTo>
                      <a:pt x="100" y="366"/>
                    </a:lnTo>
                    <a:lnTo>
                      <a:pt x="100" y="366"/>
                    </a:lnTo>
                    <a:close/>
                    <a:moveTo>
                      <a:pt x="50" y="366"/>
                    </a:moveTo>
                    <a:lnTo>
                      <a:pt x="50" y="346"/>
                    </a:lnTo>
                    <a:lnTo>
                      <a:pt x="98" y="346"/>
                    </a:lnTo>
                    <a:lnTo>
                      <a:pt x="98" y="366"/>
                    </a:lnTo>
                    <a:lnTo>
                      <a:pt x="50" y="366"/>
                    </a:lnTo>
                    <a:lnTo>
                      <a:pt x="50" y="366"/>
                    </a:lnTo>
                    <a:close/>
                    <a:moveTo>
                      <a:pt x="0" y="366"/>
                    </a:moveTo>
                    <a:lnTo>
                      <a:pt x="0" y="346"/>
                    </a:lnTo>
                    <a:lnTo>
                      <a:pt x="49" y="346"/>
                    </a:lnTo>
                    <a:lnTo>
                      <a:pt x="49" y="366"/>
                    </a:lnTo>
                    <a:lnTo>
                      <a:pt x="0" y="366"/>
                    </a:lnTo>
                    <a:lnTo>
                      <a:pt x="0" y="366"/>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5" name="Freeform 1015"/>
              <p:cNvSpPr>
                <a:spLocks/>
              </p:cNvSpPr>
              <p:nvPr/>
            </p:nvSpPr>
            <p:spPr bwMode="auto">
              <a:xfrm>
                <a:off x="1782281" y="5207460"/>
                <a:ext cx="22420" cy="44835"/>
              </a:xfrm>
              <a:custGeom>
                <a:avLst/>
                <a:gdLst>
                  <a:gd name="T0" fmla="*/ 3 w 3"/>
                  <a:gd name="T1" fmla="*/ 5 h 6"/>
                  <a:gd name="T2" fmla="*/ 3 w 3"/>
                  <a:gd name="T3" fmla="*/ 0 h 6"/>
                  <a:gd name="T4" fmla="*/ 3 w 3"/>
                  <a:gd name="T5" fmla="*/ 0 h 6"/>
                  <a:gd name="T6" fmla="*/ 3 w 3"/>
                  <a:gd name="T7" fmla="*/ 5 h 6"/>
                  <a:gd name="T8" fmla="*/ 0 w 3"/>
                  <a:gd name="T9" fmla="*/ 5 h 6"/>
                  <a:gd name="T10" fmla="*/ 0 w 3"/>
                  <a:gd name="T11" fmla="*/ 0 h 6"/>
                  <a:gd name="T12" fmla="*/ 0 w 3"/>
                  <a:gd name="T13" fmla="*/ 0 h 6"/>
                  <a:gd name="T14" fmla="*/ 0 w 3"/>
                  <a:gd name="T15" fmla="*/ 5 h 6"/>
                  <a:gd name="T16" fmla="*/ 0 w 3"/>
                  <a:gd name="T17" fmla="*/ 5 h 6"/>
                  <a:gd name="T18" fmla="*/ 0 w 3"/>
                  <a:gd name="T19" fmla="*/ 6 h 6"/>
                  <a:gd name="T20" fmla="*/ 3 w 3"/>
                  <a:gd name="T21" fmla="*/ 6 h 6"/>
                  <a:gd name="T22" fmla="*/ 3 w 3"/>
                  <a:gd name="T23" fmla="*/ 5 h 6"/>
                  <a:gd name="T24" fmla="*/ 3 w 3"/>
                  <a:gd name="T25" fmla="*/ 5 h 6"/>
                  <a:gd name="T26" fmla="*/ 3 w 3"/>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5"/>
                    </a:moveTo>
                    <a:lnTo>
                      <a:pt x="3" y="0"/>
                    </a:lnTo>
                    <a:lnTo>
                      <a:pt x="3" y="0"/>
                    </a:lnTo>
                    <a:lnTo>
                      <a:pt x="3" y="5"/>
                    </a:lnTo>
                    <a:lnTo>
                      <a:pt x="0" y="5"/>
                    </a:lnTo>
                    <a:lnTo>
                      <a:pt x="0" y="0"/>
                    </a:lnTo>
                    <a:lnTo>
                      <a:pt x="0" y="0"/>
                    </a:lnTo>
                    <a:lnTo>
                      <a:pt x="0" y="5"/>
                    </a:lnTo>
                    <a:lnTo>
                      <a:pt x="0" y="5"/>
                    </a:lnTo>
                    <a:lnTo>
                      <a:pt x="0" y="6"/>
                    </a:lnTo>
                    <a:lnTo>
                      <a:pt x="3" y="6"/>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6" name="Freeform 1016"/>
              <p:cNvSpPr>
                <a:spLocks/>
              </p:cNvSpPr>
              <p:nvPr/>
            </p:nvSpPr>
            <p:spPr bwMode="auto">
              <a:xfrm>
                <a:off x="1819641" y="5207460"/>
                <a:ext cx="22420" cy="44835"/>
              </a:xfrm>
              <a:custGeom>
                <a:avLst/>
                <a:gdLst>
                  <a:gd name="T0" fmla="*/ 3 w 3"/>
                  <a:gd name="T1" fmla="*/ 6 h 6"/>
                  <a:gd name="T2" fmla="*/ 3 w 3"/>
                  <a:gd name="T3" fmla="*/ 0 h 6"/>
                  <a:gd name="T4" fmla="*/ 3 w 3"/>
                  <a:gd name="T5" fmla="*/ 0 h 6"/>
                  <a:gd name="T6" fmla="*/ 3 w 3"/>
                  <a:gd name="T7" fmla="*/ 3 h 6"/>
                  <a:gd name="T8" fmla="*/ 2 w 3"/>
                  <a:gd name="T9" fmla="*/ 3 h 6"/>
                  <a:gd name="T10" fmla="*/ 2 w 3"/>
                  <a:gd name="T11" fmla="*/ 3 h 6"/>
                  <a:gd name="T12" fmla="*/ 1 w 3"/>
                  <a:gd name="T13" fmla="*/ 3 h 6"/>
                  <a:gd name="T14" fmla="*/ 1 w 3"/>
                  <a:gd name="T15" fmla="*/ 2 h 6"/>
                  <a:gd name="T16" fmla="*/ 1 w 3"/>
                  <a:gd name="T17" fmla="*/ 2 h 6"/>
                  <a:gd name="T18" fmla="*/ 1 w 3"/>
                  <a:gd name="T19" fmla="*/ 0 h 6"/>
                  <a:gd name="T20" fmla="*/ 0 w 3"/>
                  <a:gd name="T21" fmla="*/ 0 h 6"/>
                  <a:gd name="T22" fmla="*/ 0 w 3"/>
                  <a:gd name="T23" fmla="*/ 6 h 6"/>
                  <a:gd name="T24" fmla="*/ 1 w 3"/>
                  <a:gd name="T25" fmla="*/ 6 h 6"/>
                  <a:gd name="T26" fmla="*/ 1 w 3"/>
                  <a:gd name="T27" fmla="*/ 3 h 6"/>
                  <a:gd name="T28" fmla="*/ 1 w 3"/>
                  <a:gd name="T29" fmla="*/ 3 h 6"/>
                  <a:gd name="T30" fmla="*/ 1 w 3"/>
                  <a:gd name="T31" fmla="*/ 3 h 6"/>
                  <a:gd name="T32" fmla="*/ 2 w 3"/>
                  <a:gd name="T33" fmla="*/ 3 h 6"/>
                  <a:gd name="T34" fmla="*/ 2 w 3"/>
                  <a:gd name="T35" fmla="*/ 4 h 6"/>
                  <a:gd name="T36" fmla="*/ 3 w 3"/>
                  <a:gd name="T37" fmla="*/ 4 h 6"/>
                  <a:gd name="T38" fmla="*/ 3 w 3"/>
                  <a:gd name="T39" fmla="*/ 6 h 6"/>
                  <a:gd name="T40" fmla="*/ 3 w 3"/>
                  <a:gd name="T41" fmla="*/ 6 h 6"/>
                  <a:gd name="T42" fmla="*/ 3 w 3"/>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6">
                    <a:moveTo>
                      <a:pt x="3" y="6"/>
                    </a:moveTo>
                    <a:lnTo>
                      <a:pt x="3" y="0"/>
                    </a:lnTo>
                    <a:lnTo>
                      <a:pt x="3" y="0"/>
                    </a:lnTo>
                    <a:lnTo>
                      <a:pt x="3" y="3"/>
                    </a:lnTo>
                    <a:lnTo>
                      <a:pt x="2" y="3"/>
                    </a:lnTo>
                    <a:lnTo>
                      <a:pt x="2" y="3"/>
                    </a:lnTo>
                    <a:lnTo>
                      <a:pt x="1" y="3"/>
                    </a:lnTo>
                    <a:lnTo>
                      <a:pt x="1" y="2"/>
                    </a:lnTo>
                    <a:lnTo>
                      <a:pt x="1" y="2"/>
                    </a:lnTo>
                    <a:lnTo>
                      <a:pt x="1" y="0"/>
                    </a:lnTo>
                    <a:lnTo>
                      <a:pt x="0" y="0"/>
                    </a:lnTo>
                    <a:lnTo>
                      <a:pt x="0" y="6"/>
                    </a:lnTo>
                    <a:lnTo>
                      <a:pt x="1" y="6"/>
                    </a:lnTo>
                    <a:lnTo>
                      <a:pt x="1" y="3"/>
                    </a:lnTo>
                    <a:lnTo>
                      <a:pt x="1" y="3"/>
                    </a:lnTo>
                    <a:lnTo>
                      <a:pt x="1" y="3"/>
                    </a:lnTo>
                    <a:lnTo>
                      <a:pt x="2" y="3"/>
                    </a:lnTo>
                    <a:lnTo>
                      <a:pt x="2" y="4"/>
                    </a:lnTo>
                    <a:lnTo>
                      <a:pt x="3" y="4"/>
                    </a:lnTo>
                    <a:lnTo>
                      <a:pt x="3"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7" name="Freeform 1017"/>
              <p:cNvSpPr>
                <a:spLocks/>
              </p:cNvSpPr>
              <p:nvPr/>
            </p:nvSpPr>
            <p:spPr bwMode="auto">
              <a:xfrm>
                <a:off x="1857006" y="5207460"/>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8" name="Freeform 1018"/>
              <p:cNvSpPr>
                <a:spLocks/>
              </p:cNvSpPr>
              <p:nvPr/>
            </p:nvSpPr>
            <p:spPr bwMode="auto">
              <a:xfrm>
                <a:off x="1871951" y="5207460"/>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79" name="Freeform 1019"/>
              <p:cNvSpPr>
                <a:spLocks noEditPoints="1"/>
              </p:cNvSpPr>
              <p:nvPr/>
            </p:nvSpPr>
            <p:spPr bwMode="auto">
              <a:xfrm>
                <a:off x="1782281" y="5274710"/>
                <a:ext cx="22420" cy="37365"/>
              </a:xfrm>
              <a:custGeom>
                <a:avLst/>
                <a:gdLst>
                  <a:gd name="T0" fmla="*/ 3 w 3"/>
                  <a:gd name="T1" fmla="*/ 4 h 5"/>
                  <a:gd name="T2" fmla="*/ 3 w 3"/>
                  <a:gd name="T3" fmla="*/ 1 h 5"/>
                  <a:gd name="T4" fmla="*/ 3 w 3"/>
                  <a:gd name="T5" fmla="*/ 1 h 5"/>
                  <a:gd name="T6" fmla="*/ 3 w 3"/>
                  <a:gd name="T7" fmla="*/ 0 h 5"/>
                  <a:gd name="T8" fmla="*/ 0 w 3"/>
                  <a:gd name="T9" fmla="*/ 0 h 5"/>
                  <a:gd name="T10" fmla="*/ 0 w 3"/>
                  <a:gd name="T11" fmla="*/ 1 h 5"/>
                  <a:gd name="T12" fmla="*/ 0 w 3"/>
                  <a:gd name="T13" fmla="*/ 1 h 5"/>
                  <a:gd name="T14" fmla="*/ 0 w 3"/>
                  <a:gd name="T15" fmla="*/ 4 h 5"/>
                  <a:gd name="T16" fmla="*/ 0 w 3"/>
                  <a:gd name="T17" fmla="*/ 4 h 5"/>
                  <a:gd name="T18" fmla="*/ 0 w 3"/>
                  <a:gd name="T19" fmla="*/ 5 h 5"/>
                  <a:gd name="T20" fmla="*/ 3 w 3"/>
                  <a:gd name="T21" fmla="*/ 5 h 5"/>
                  <a:gd name="T22" fmla="*/ 3 w 3"/>
                  <a:gd name="T23" fmla="*/ 4 h 5"/>
                  <a:gd name="T24" fmla="*/ 3 w 3"/>
                  <a:gd name="T25" fmla="*/ 4 h 5"/>
                  <a:gd name="T26" fmla="*/ 3 w 3"/>
                  <a:gd name="T27" fmla="*/ 4 h 5"/>
                  <a:gd name="T28" fmla="*/ 3 w 3"/>
                  <a:gd name="T29" fmla="*/ 4 h 5"/>
                  <a:gd name="T30" fmla="*/ 0 w 3"/>
                  <a:gd name="T31" fmla="*/ 4 h 5"/>
                  <a:gd name="T32" fmla="*/ 0 w 3"/>
                  <a:gd name="T33" fmla="*/ 1 h 5"/>
                  <a:gd name="T34" fmla="*/ 3 w 3"/>
                  <a:gd name="T35" fmla="*/ 1 h 5"/>
                  <a:gd name="T36" fmla="*/ 3 w 3"/>
                  <a:gd name="T37" fmla="*/ 4 h 5"/>
                  <a:gd name="T38" fmla="*/ 3 w 3"/>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5">
                    <a:moveTo>
                      <a:pt x="3" y="4"/>
                    </a:moveTo>
                    <a:lnTo>
                      <a:pt x="3" y="1"/>
                    </a:lnTo>
                    <a:lnTo>
                      <a:pt x="3" y="1"/>
                    </a:lnTo>
                    <a:lnTo>
                      <a:pt x="3" y="0"/>
                    </a:lnTo>
                    <a:lnTo>
                      <a:pt x="0" y="0"/>
                    </a:lnTo>
                    <a:lnTo>
                      <a:pt x="0" y="1"/>
                    </a:lnTo>
                    <a:lnTo>
                      <a:pt x="0" y="1"/>
                    </a:lnTo>
                    <a:lnTo>
                      <a:pt x="0" y="4"/>
                    </a:lnTo>
                    <a:lnTo>
                      <a:pt x="0" y="4"/>
                    </a:lnTo>
                    <a:lnTo>
                      <a:pt x="0" y="5"/>
                    </a:lnTo>
                    <a:lnTo>
                      <a:pt x="3" y="5"/>
                    </a:lnTo>
                    <a:lnTo>
                      <a:pt x="3" y="4"/>
                    </a:lnTo>
                    <a:lnTo>
                      <a:pt x="3" y="4"/>
                    </a:lnTo>
                    <a:lnTo>
                      <a:pt x="3" y="4"/>
                    </a:lnTo>
                    <a:close/>
                    <a:moveTo>
                      <a:pt x="3" y="4"/>
                    </a:moveTo>
                    <a:lnTo>
                      <a:pt x="0" y="4"/>
                    </a:lnTo>
                    <a:lnTo>
                      <a:pt x="0"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0" name="Freeform 1020"/>
              <p:cNvSpPr>
                <a:spLocks/>
              </p:cNvSpPr>
              <p:nvPr/>
            </p:nvSpPr>
            <p:spPr bwMode="auto">
              <a:xfrm>
                <a:off x="1819641" y="5274710"/>
                <a:ext cx="22420" cy="37365"/>
              </a:xfrm>
              <a:custGeom>
                <a:avLst/>
                <a:gdLst>
                  <a:gd name="T0" fmla="*/ 3 w 3"/>
                  <a:gd name="T1" fmla="*/ 2 h 5"/>
                  <a:gd name="T2" fmla="*/ 3 w 3"/>
                  <a:gd name="T3" fmla="*/ 0 h 5"/>
                  <a:gd name="T4" fmla="*/ 3 w 3"/>
                  <a:gd name="T5" fmla="*/ 0 h 5"/>
                  <a:gd name="T6" fmla="*/ 3 w 3"/>
                  <a:gd name="T7" fmla="*/ 2 h 5"/>
                  <a:gd name="T8" fmla="*/ 2 w 3"/>
                  <a:gd name="T9" fmla="*/ 2 h 5"/>
                  <a:gd name="T10" fmla="*/ 2 w 3"/>
                  <a:gd name="T11" fmla="*/ 4 h 5"/>
                  <a:gd name="T12" fmla="*/ 1 w 3"/>
                  <a:gd name="T13" fmla="*/ 4 h 5"/>
                  <a:gd name="T14" fmla="*/ 1 w 3"/>
                  <a:gd name="T15" fmla="*/ 2 h 5"/>
                  <a:gd name="T16" fmla="*/ 1 w 3"/>
                  <a:gd name="T17" fmla="*/ 2 h 5"/>
                  <a:gd name="T18" fmla="*/ 1 w 3"/>
                  <a:gd name="T19" fmla="*/ 0 h 5"/>
                  <a:gd name="T20" fmla="*/ 0 w 3"/>
                  <a:gd name="T21" fmla="*/ 0 h 5"/>
                  <a:gd name="T22" fmla="*/ 0 w 3"/>
                  <a:gd name="T23" fmla="*/ 2 h 5"/>
                  <a:gd name="T24" fmla="*/ 1 w 3"/>
                  <a:gd name="T25" fmla="*/ 2 h 5"/>
                  <a:gd name="T26" fmla="*/ 1 w 3"/>
                  <a:gd name="T27" fmla="*/ 4 h 5"/>
                  <a:gd name="T28" fmla="*/ 1 w 3"/>
                  <a:gd name="T29" fmla="*/ 4 h 5"/>
                  <a:gd name="T30" fmla="*/ 1 w 3"/>
                  <a:gd name="T31" fmla="*/ 5 h 5"/>
                  <a:gd name="T32" fmla="*/ 2 w 3"/>
                  <a:gd name="T33" fmla="*/ 5 h 5"/>
                  <a:gd name="T34" fmla="*/ 2 w 3"/>
                  <a:gd name="T35" fmla="*/ 4 h 5"/>
                  <a:gd name="T36" fmla="*/ 3 w 3"/>
                  <a:gd name="T37" fmla="*/ 4 h 5"/>
                  <a:gd name="T38" fmla="*/ 3 w 3"/>
                  <a:gd name="T39" fmla="*/ 2 h 5"/>
                  <a:gd name="T40" fmla="*/ 3 w 3"/>
                  <a:gd name="T41" fmla="*/ 2 h 5"/>
                  <a:gd name="T42" fmla="*/ 3 w 3"/>
                  <a:gd name="T4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2"/>
                    </a:moveTo>
                    <a:lnTo>
                      <a:pt x="3" y="0"/>
                    </a:lnTo>
                    <a:lnTo>
                      <a:pt x="3" y="0"/>
                    </a:lnTo>
                    <a:lnTo>
                      <a:pt x="3" y="2"/>
                    </a:lnTo>
                    <a:lnTo>
                      <a:pt x="2" y="2"/>
                    </a:lnTo>
                    <a:lnTo>
                      <a:pt x="2" y="4"/>
                    </a:lnTo>
                    <a:lnTo>
                      <a:pt x="1" y="4"/>
                    </a:lnTo>
                    <a:lnTo>
                      <a:pt x="1" y="2"/>
                    </a:lnTo>
                    <a:lnTo>
                      <a:pt x="1" y="2"/>
                    </a:lnTo>
                    <a:lnTo>
                      <a:pt x="1" y="0"/>
                    </a:lnTo>
                    <a:lnTo>
                      <a:pt x="0" y="0"/>
                    </a:lnTo>
                    <a:lnTo>
                      <a:pt x="0" y="2"/>
                    </a:lnTo>
                    <a:lnTo>
                      <a:pt x="1" y="2"/>
                    </a:lnTo>
                    <a:lnTo>
                      <a:pt x="1" y="4"/>
                    </a:lnTo>
                    <a:lnTo>
                      <a:pt x="1" y="4"/>
                    </a:lnTo>
                    <a:lnTo>
                      <a:pt x="1" y="5"/>
                    </a:lnTo>
                    <a:lnTo>
                      <a:pt x="2" y="5"/>
                    </a:lnTo>
                    <a:lnTo>
                      <a:pt x="2" y="4"/>
                    </a:lnTo>
                    <a:lnTo>
                      <a:pt x="3" y="4"/>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1" name="Freeform 1021"/>
              <p:cNvSpPr>
                <a:spLocks/>
              </p:cNvSpPr>
              <p:nvPr/>
            </p:nvSpPr>
            <p:spPr bwMode="auto">
              <a:xfrm>
                <a:off x="1857006" y="5274710"/>
                <a:ext cx="22420" cy="37365"/>
              </a:xfrm>
              <a:custGeom>
                <a:avLst/>
                <a:gdLst>
                  <a:gd name="T0" fmla="*/ 3 w 3"/>
                  <a:gd name="T1" fmla="*/ 5 h 5"/>
                  <a:gd name="T2" fmla="*/ 3 w 3"/>
                  <a:gd name="T3" fmla="*/ 4 h 5"/>
                  <a:gd name="T4" fmla="*/ 1 w 3"/>
                  <a:gd name="T5" fmla="*/ 4 h 5"/>
                  <a:gd name="T6" fmla="*/ 1 w 3"/>
                  <a:gd name="T7" fmla="*/ 3 h 5"/>
                  <a:gd name="T8" fmla="*/ 2 w 3"/>
                  <a:gd name="T9" fmla="*/ 3 h 5"/>
                  <a:gd name="T10" fmla="*/ 2 w 3"/>
                  <a:gd name="T11" fmla="*/ 2 h 5"/>
                  <a:gd name="T12" fmla="*/ 1 w 3"/>
                  <a:gd name="T13" fmla="*/ 2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2" y="3"/>
                    </a:lnTo>
                    <a:lnTo>
                      <a:pt x="2" y="2"/>
                    </a:lnTo>
                    <a:lnTo>
                      <a:pt x="1" y="2"/>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2" name="Freeform 1022"/>
              <p:cNvSpPr>
                <a:spLocks noEditPoints="1"/>
              </p:cNvSpPr>
              <p:nvPr/>
            </p:nvSpPr>
            <p:spPr bwMode="auto">
              <a:xfrm>
                <a:off x="1886896" y="5274710"/>
                <a:ext cx="29890" cy="37365"/>
              </a:xfrm>
              <a:custGeom>
                <a:avLst/>
                <a:gdLst>
                  <a:gd name="T0" fmla="*/ 4 w 4"/>
                  <a:gd name="T1" fmla="*/ 5 h 5"/>
                  <a:gd name="T2" fmla="*/ 4 w 4"/>
                  <a:gd name="T3" fmla="*/ 4 h 5"/>
                  <a:gd name="T4" fmla="*/ 4 w 4"/>
                  <a:gd name="T5" fmla="*/ 4 h 5"/>
                  <a:gd name="T6" fmla="*/ 4 w 4"/>
                  <a:gd name="T7" fmla="*/ 2 h 5"/>
                  <a:gd name="T8" fmla="*/ 4 w 4"/>
                  <a:gd name="T9" fmla="*/ 2 h 5"/>
                  <a:gd name="T10" fmla="*/ 4 w 4"/>
                  <a:gd name="T11" fmla="*/ 1 h 5"/>
                  <a:gd name="T12" fmla="*/ 4 w 4"/>
                  <a:gd name="T13" fmla="*/ 1 h 5"/>
                  <a:gd name="T14" fmla="*/ 4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4 w 4"/>
                  <a:gd name="T29" fmla="*/ 4 h 5"/>
                  <a:gd name="T30" fmla="*/ 4 w 4"/>
                  <a:gd name="T31" fmla="*/ 5 h 5"/>
                  <a:gd name="T32" fmla="*/ 4 w 4"/>
                  <a:gd name="T33" fmla="*/ 5 h 5"/>
                  <a:gd name="T34" fmla="*/ 4 w 4"/>
                  <a:gd name="T35" fmla="*/ 5 h 5"/>
                  <a:gd name="T36" fmla="*/ 4 w 4"/>
                  <a:gd name="T37" fmla="*/ 2 h 5"/>
                  <a:gd name="T38" fmla="*/ 1 w 4"/>
                  <a:gd name="T39" fmla="*/ 2 h 5"/>
                  <a:gd name="T40" fmla="*/ 1 w 4"/>
                  <a:gd name="T41" fmla="*/ 1 h 5"/>
                  <a:gd name="T42" fmla="*/ 4 w 4"/>
                  <a:gd name="T43" fmla="*/ 1 h 5"/>
                  <a:gd name="T44" fmla="*/ 4 w 4"/>
                  <a:gd name="T45" fmla="*/ 2 h 5"/>
                  <a:gd name="T46" fmla="*/ 4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4" y="4"/>
                    </a:lnTo>
                    <a:lnTo>
                      <a:pt x="4" y="2"/>
                    </a:lnTo>
                    <a:lnTo>
                      <a:pt x="4" y="2"/>
                    </a:lnTo>
                    <a:lnTo>
                      <a:pt x="4" y="1"/>
                    </a:lnTo>
                    <a:lnTo>
                      <a:pt x="4" y="1"/>
                    </a:lnTo>
                    <a:lnTo>
                      <a:pt x="4" y="0"/>
                    </a:lnTo>
                    <a:lnTo>
                      <a:pt x="0" y="0"/>
                    </a:lnTo>
                    <a:lnTo>
                      <a:pt x="0" y="5"/>
                    </a:lnTo>
                    <a:lnTo>
                      <a:pt x="1" y="5"/>
                    </a:lnTo>
                    <a:lnTo>
                      <a:pt x="1" y="3"/>
                    </a:lnTo>
                    <a:lnTo>
                      <a:pt x="3" y="3"/>
                    </a:lnTo>
                    <a:lnTo>
                      <a:pt x="3" y="4"/>
                    </a:lnTo>
                    <a:lnTo>
                      <a:pt x="4" y="4"/>
                    </a:lnTo>
                    <a:lnTo>
                      <a:pt x="4" y="5"/>
                    </a:lnTo>
                    <a:lnTo>
                      <a:pt x="4" y="5"/>
                    </a:lnTo>
                    <a:lnTo>
                      <a:pt x="4" y="5"/>
                    </a:lnTo>
                    <a:close/>
                    <a:moveTo>
                      <a:pt x="4" y="2"/>
                    </a:moveTo>
                    <a:lnTo>
                      <a:pt x="1" y="2"/>
                    </a:lnTo>
                    <a:lnTo>
                      <a:pt x="1" y="1"/>
                    </a:lnTo>
                    <a:lnTo>
                      <a:pt x="4" y="1"/>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3" name="Freeform 1023"/>
              <p:cNvSpPr>
                <a:spLocks/>
              </p:cNvSpPr>
              <p:nvPr/>
            </p:nvSpPr>
            <p:spPr bwMode="auto">
              <a:xfrm>
                <a:off x="1931731" y="5274710"/>
                <a:ext cx="22420" cy="37365"/>
              </a:xfrm>
              <a:custGeom>
                <a:avLst/>
                <a:gdLst>
                  <a:gd name="T0" fmla="*/ 3 w 3"/>
                  <a:gd name="T1" fmla="*/ 2 h 5"/>
                  <a:gd name="T2" fmla="*/ 3 w 3"/>
                  <a:gd name="T3" fmla="*/ 0 h 5"/>
                  <a:gd name="T4" fmla="*/ 3 w 3"/>
                  <a:gd name="T5" fmla="*/ 0 h 5"/>
                  <a:gd name="T6" fmla="*/ 3 w 3"/>
                  <a:gd name="T7" fmla="*/ 2 h 5"/>
                  <a:gd name="T8" fmla="*/ 2 w 3"/>
                  <a:gd name="T9" fmla="*/ 2 h 5"/>
                  <a:gd name="T10" fmla="*/ 2 w 3"/>
                  <a:gd name="T11" fmla="*/ 4 h 5"/>
                  <a:gd name="T12" fmla="*/ 1 w 3"/>
                  <a:gd name="T13" fmla="*/ 4 h 5"/>
                  <a:gd name="T14" fmla="*/ 1 w 3"/>
                  <a:gd name="T15" fmla="*/ 2 h 5"/>
                  <a:gd name="T16" fmla="*/ 1 w 3"/>
                  <a:gd name="T17" fmla="*/ 2 h 5"/>
                  <a:gd name="T18" fmla="*/ 1 w 3"/>
                  <a:gd name="T19" fmla="*/ 0 h 5"/>
                  <a:gd name="T20" fmla="*/ 0 w 3"/>
                  <a:gd name="T21" fmla="*/ 0 h 5"/>
                  <a:gd name="T22" fmla="*/ 0 w 3"/>
                  <a:gd name="T23" fmla="*/ 2 h 5"/>
                  <a:gd name="T24" fmla="*/ 1 w 3"/>
                  <a:gd name="T25" fmla="*/ 2 h 5"/>
                  <a:gd name="T26" fmla="*/ 1 w 3"/>
                  <a:gd name="T27" fmla="*/ 4 h 5"/>
                  <a:gd name="T28" fmla="*/ 1 w 3"/>
                  <a:gd name="T29" fmla="*/ 4 h 5"/>
                  <a:gd name="T30" fmla="*/ 1 w 3"/>
                  <a:gd name="T31" fmla="*/ 5 h 5"/>
                  <a:gd name="T32" fmla="*/ 2 w 3"/>
                  <a:gd name="T33" fmla="*/ 5 h 5"/>
                  <a:gd name="T34" fmla="*/ 2 w 3"/>
                  <a:gd name="T35" fmla="*/ 4 h 5"/>
                  <a:gd name="T36" fmla="*/ 3 w 3"/>
                  <a:gd name="T37" fmla="*/ 4 h 5"/>
                  <a:gd name="T38" fmla="*/ 3 w 3"/>
                  <a:gd name="T39" fmla="*/ 2 h 5"/>
                  <a:gd name="T40" fmla="*/ 3 w 3"/>
                  <a:gd name="T41" fmla="*/ 2 h 5"/>
                  <a:gd name="T42" fmla="*/ 3 w 3"/>
                  <a:gd name="T43"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2"/>
                    </a:moveTo>
                    <a:lnTo>
                      <a:pt x="3" y="0"/>
                    </a:lnTo>
                    <a:lnTo>
                      <a:pt x="3" y="0"/>
                    </a:lnTo>
                    <a:lnTo>
                      <a:pt x="3" y="2"/>
                    </a:lnTo>
                    <a:lnTo>
                      <a:pt x="2" y="2"/>
                    </a:lnTo>
                    <a:lnTo>
                      <a:pt x="2" y="4"/>
                    </a:lnTo>
                    <a:lnTo>
                      <a:pt x="1" y="4"/>
                    </a:lnTo>
                    <a:lnTo>
                      <a:pt x="1" y="2"/>
                    </a:lnTo>
                    <a:lnTo>
                      <a:pt x="1" y="2"/>
                    </a:lnTo>
                    <a:lnTo>
                      <a:pt x="1" y="0"/>
                    </a:lnTo>
                    <a:lnTo>
                      <a:pt x="0" y="0"/>
                    </a:lnTo>
                    <a:lnTo>
                      <a:pt x="0" y="2"/>
                    </a:lnTo>
                    <a:lnTo>
                      <a:pt x="1" y="2"/>
                    </a:lnTo>
                    <a:lnTo>
                      <a:pt x="1" y="4"/>
                    </a:lnTo>
                    <a:lnTo>
                      <a:pt x="1" y="4"/>
                    </a:lnTo>
                    <a:lnTo>
                      <a:pt x="1" y="5"/>
                    </a:lnTo>
                    <a:lnTo>
                      <a:pt x="2" y="5"/>
                    </a:lnTo>
                    <a:lnTo>
                      <a:pt x="2" y="4"/>
                    </a:lnTo>
                    <a:lnTo>
                      <a:pt x="3" y="4"/>
                    </a:lnTo>
                    <a:lnTo>
                      <a:pt x="3" y="2"/>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4" name="Freeform 1024"/>
              <p:cNvSpPr>
                <a:spLocks/>
              </p:cNvSpPr>
              <p:nvPr/>
            </p:nvSpPr>
            <p:spPr bwMode="auto">
              <a:xfrm>
                <a:off x="1969092" y="5274710"/>
                <a:ext cx="7475"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5" name="Freeform 1025"/>
              <p:cNvSpPr>
                <a:spLocks/>
              </p:cNvSpPr>
              <p:nvPr/>
            </p:nvSpPr>
            <p:spPr bwMode="auto">
              <a:xfrm>
                <a:off x="1984037" y="5274710"/>
                <a:ext cx="22420" cy="37365"/>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6" name="Freeform 1026"/>
              <p:cNvSpPr>
                <a:spLocks/>
              </p:cNvSpPr>
              <p:nvPr/>
            </p:nvSpPr>
            <p:spPr bwMode="auto">
              <a:xfrm>
                <a:off x="2021402" y="5274710"/>
                <a:ext cx="37365" cy="37365"/>
              </a:xfrm>
              <a:custGeom>
                <a:avLst/>
                <a:gdLst>
                  <a:gd name="T0" fmla="*/ 5 w 5"/>
                  <a:gd name="T1" fmla="*/ 2 h 5"/>
                  <a:gd name="T2" fmla="*/ 5 w 5"/>
                  <a:gd name="T3" fmla="*/ 0 h 5"/>
                  <a:gd name="T4" fmla="*/ 4 w 5"/>
                  <a:gd name="T5" fmla="*/ 0 h 5"/>
                  <a:gd name="T6" fmla="*/ 4 w 5"/>
                  <a:gd name="T7" fmla="*/ 2 h 5"/>
                  <a:gd name="T8" fmla="*/ 4 w 5"/>
                  <a:gd name="T9" fmla="*/ 2 h 5"/>
                  <a:gd name="T10" fmla="*/ 4 w 5"/>
                  <a:gd name="T11" fmla="*/ 4 h 5"/>
                  <a:gd name="T12" fmla="*/ 2 w 5"/>
                  <a:gd name="T13" fmla="*/ 4 h 5"/>
                  <a:gd name="T14" fmla="*/ 2 w 5"/>
                  <a:gd name="T15" fmla="*/ 2 h 5"/>
                  <a:gd name="T16" fmla="*/ 2 w 5"/>
                  <a:gd name="T17" fmla="*/ 2 h 5"/>
                  <a:gd name="T18" fmla="*/ 2 w 5"/>
                  <a:gd name="T19" fmla="*/ 4 h 5"/>
                  <a:gd name="T20" fmla="*/ 1 w 5"/>
                  <a:gd name="T21" fmla="*/ 4 h 5"/>
                  <a:gd name="T22" fmla="*/ 1 w 5"/>
                  <a:gd name="T23" fmla="*/ 2 h 5"/>
                  <a:gd name="T24" fmla="*/ 0 w 5"/>
                  <a:gd name="T25" fmla="*/ 2 h 5"/>
                  <a:gd name="T26" fmla="*/ 0 w 5"/>
                  <a:gd name="T27" fmla="*/ 0 h 5"/>
                  <a:gd name="T28" fmla="*/ 0 w 5"/>
                  <a:gd name="T29" fmla="*/ 0 h 5"/>
                  <a:gd name="T30" fmla="*/ 0 w 5"/>
                  <a:gd name="T31" fmla="*/ 2 h 5"/>
                  <a:gd name="T32" fmla="*/ 0 w 5"/>
                  <a:gd name="T33" fmla="*/ 2 h 5"/>
                  <a:gd name="T34" fmla="*/ 0 w 5"/>
                  <a:gd name="T35" fmla="*/ 4 h 5"/>
                  <a:gd name="T36" fmla="*/ 1 w 5"/>
                  <a:gd name="T37" fmla="*/ 4 h 5"/>
                  <a:gd name="T38" fmla="*/ 1 w 5"/>
                  <a:gd name="T39" fmla="*/ 5 h 5"/>
                  <a:gd name="T40" fmla="*/ 2 w 5"/>
                  <a:gd name="T41" fmla="*/ 5 h 5"/>
                  <a:gd name="T42" fmla="*/ 2 w 5"/>
                  <a:gd name="T43" fmla="*/ 4 h 5"/>
                  <a:gd name="T44" fmla="*/ 2 w 5"/>
                  <a:gd name="T45" fmla="*/ 4 h 5"/>
                  <a:gd name="T46" fmla="*/ 2 w 5"/>
                  <a:gd name="T47" fmla="*/ 5 h 5"/>
                  <a:gd name="T48" fmla="*/ 4 w 5"/>
                  <a:gd name="T49" fmla="*/ 5 h 5"/>
                  <a:gd name="T50" fmla="*/ 4 w 5"/>
                  <a:gd name="T51" fmla="*/ 4 h 5"/>
                  <a:gd name="T52" fmla="*/ 4 w 5"/>
                  <a:gd name="T53" fmla="*/ 4 h 5"/>
                  <a:gd name="T54" fmla="*/ 4 w 5"/>
                  <a:gd name="T55" fmla="*/ 2 h 5"/>
                  <a:gd name="T56" fmla="*/ 5 w 5"/>
                  <a:gd name="T57" fmla="*/ 2 h 5"/>
                  <a:gd name="T58" fmla="*/ 5 w 5"/>
                  <a:gd name="T5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5">
                    <a:moveTo>
                      <a:pt x="5" y="2"/>
                    </a:moveTo>
                    <a:lnTo>
                      <a:pt x="5" y="0"/>
                    </a:lnTo>
                    <a:lnTo>
                      <a:pt x="4" y="0"/>
                    </a:lnTo>
                    <a:lnTo>
                      <a:pt x="4" y="2"/>
                    </a:lnTo>
                    <a:lnTo>
                      <a:pt x="4" y="2"/>
                    </a:lnTo>
                    <a:lnTo>
                      <a:pt x="4" y="4"/>
                    </a:lnTo>
                    <a:lnTo>
                      <a:pt x="2" y="4"/>
                    </a:lnTo>
                    <a:lnTo>
                      <a:pt x="2" y="2"/>
                    </a:lnTo>
                    <a:lnTo>
                      <a:pt x="2" y="2"/>
                    </a:lnTo>
                    <a:lnTo>
                      <a:pt x="2" y="4"/>
                    </a:lnTo>
                    <a:lnTo>
                      <a:pt x="1" y="4"/>
                    </a:lnTo>
                    <a:lnTo>
                      <a:pt x="1" y="2"/>
                    </a:lnTo>
                    <a:lnTo>
                      <a:pt x="0" y="2"/>
                    </a:lnTo>
                    <a:lnTo>
                      <a:pt x="0" y="0"/>
                    </a:lnTo>
                    <a:lnTo>
                      <a:pt x="0" y="0"/>
                    </a:lnTo>
                    <a:lnTo>
                      <a:pt x="0" y="2"/>
                    </a:lnTo>
                    <a:lnTo>
                      <a:pt x="0" y="2"/>
                    </a:lnTo>
                    <a:lnTo>
                      <a:pt x="0" y="4"/>
                    </a:lnTo>
                    <a:lnTo>
                      <a:pt x="1" y="4"/>
                    </a:lnTo>
                    <a:lnTo>
                      <a:pt x="1" y="5"/>
                    </a:lnTo>
                    <a:lnTo>
                      <a:pt x="2" y="5"/>
                    </a:lnTo>
                    <a:lnTo>
                      <a:pt x="2" y="4"/>
                    </a:lnTo>
                    <a:lnTo>
                      <a:pt x="2" y="4"/>
                    </a:lnTo>
                    <a:lnTo>
                      <a:pt x="2" y="5"/>
                    </a:lnTo>
                    <a:lnTo>
                      <a:pt x="4" y="5"/>
                    </a:lnTo>
                    <a:lnTo>
                      <a:pt x="4" y="4"/>
                    </a:lnTo>
                    <a:lnTo>
                      <a:pt x="4" y="4"/>
                    </a:lnTo>
                    <a:lnTo>
                      <a:pt x="4" y="2"/>
                    </a:lnTo>
                    <a:lnTo>
                      <a:pt x="5" y="2"/>
                    </a:lnTo>
                    <a:lnTo>
                      <a:pt x="5"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7" name="Freeform 1027"/>
              <p:cNvSpPr>
                <a:spLocks/>
              </p:cNvSpPr>
              <p:nvPr/>
            </p:nvSpPr>
            <p:spPr bwMode="auto">
              <a:xfrm>
                <a:off x="2126017" y="5237350"/>
                <a:ext cx="29890" cy="37365"/>
              </a:xfrm>
              <a:custGeom>
                <a:avLst/>
                <a:gdLst>
                  <a:gd name="T0" fmla="*/ 4 w 4"/>
                  <a:gd name="T1" fmla="*/ 5 h 5"/>
                  <a:gd name="T2" fmla="*/ 4 w 4"/>
                  <a:gd name="T3" fmla="*/ 3 h 5"/>
                  <a:gd name="T4" fmla="*/ 3 w 4"/>
                  <a:gd name="T5" fmla="*/ 3 h 5"/>
                  <a:gd name="T6" fmla="*/ 3 w 4"/>
                  <a:gd name="T7" fmla="*/ 5 h 5"/>
                  <a:gd name="T8" fmla="*/ 1 w 4"/>
                  <a:gd name="T9" fmla="*/ 5 h 5"/>
                  <a:gd name="T10" fmla="*/ 1 w 4"/>
                  <a:gd name="T11" fmla="*/ 0 h 5"/>
                  <a:gd name="T12" fmla="*/ 3 w 4"/>
                  <a:gd name="T13" fmla="*/ 0 h 5"/>
                  <a:gd name="T14" fmla="*/ 3 w 4"/>
                  <a:gd name="T15" fmla="*/ 1 h 5"/>
                  <a:gd name="T16" fmla="*/ 4 w 4"/>
                  <a:gd name="T17" fmla="*/ 1 h 5"/>
                  <a:gd name="T18" fmla="*/ 4 w 4"/>
                  <a:gd name="T19" fmla="*/ 0 h 5"/>
                  <a:gd name="T20" fmla="*/ 3 w 4"/>
                  <a:gd name="T21" fmla="*/ 0 h 5"/>
                  <a:gd name="T22" fmla="*/ 3 w 4"/>
                  <a:gd name="T23" fmla="*/ 0 h 5"/>
                  <a:gd name="T24" fmla="*/ 1 w 4"/>
                  <a:gd name="T25" fmla="*/ 0 h 5"/>
                  <a:gd name="T26" fmla="*/ 1 w 4"/>
                  <a:gd name="T27" fmla="*/ 0 h 5"/>
                  <a:gd name="T28" fmla="*/ 0 w 4"/>
                  <a:gd name="T29" fmla="*/ 0 h 5"/>
                  <a:gd name="T30" fmla="*/ 0 w 4"/>
                  <a:gd name="T31" fmla="*/ 5 h 5"/>
                  <a:gd name="T32" fmla="*/ 1 w 4"/>
                  <a:gd name="T33" fmla="*/ 5 h 5"/>
                  <a:gd name="T34" fmla="*/ 1 w 4"/>
                  <a:gd name="T35" fmla="*/ 5 h 5"/>
                  <a:gd name="T36" fmla="*/ 3 w 4"/>
                  <a:gd name="T37" fmla="*/ 5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3"/>
                    </a:lnTo>
                    <a:lnTo>
                      <a:pt x="3" y="3"/>
                    </a:lnTo>
                    <a:lnTo>
                      <a:pt x="3" y="5"/>
                    </a:lnTo>
                    <a:lnTo>
                      <a:pt x="1" y="5"/>
                    </a:lnTo>
                    <a:lnTo>
                      <a:pt x="1" y="0"/>
                    </a:lnTo>
                    <a:lnTo>
                      <a:pt x="3" y="0"/>
                    </a:lnTo>
                    <a:lnTo>
                      <a:pt x="3" y="1"/>
                    </a:lnTo>
                    <a:lnTo>
                      <a:pt x="4" y="1"/>
                    </a:lnTo>
                    <a:lnTo>
                      <a:pt x="4" y="0"/>
                    </a:lnTo>
                    <a:lnTo>
                      <a:pt x="3" y="0"/>
                    </a:lnTo>
                    <a:lnTo>
                      <a:pt x="3" y="0"/>
                    </a:lnTo>
                    <a:lnTo>
                      <a:pt x="1" y="0"/>
                    </a:lnTo>
                    <a:lnTo>
                      <a:pt x="1" y="0"/>
                    </a:lnTo>
                    <a:lnTo>
                      <a:pt x="0" y="0"/>
                    </a:lnTo>
                    <a:lnTo>
                      <a:pt x="0" y="5"/>
                    </a:lnTo>
                    <a:lnTo>
                      <a:pt x="1" y="5"/>
                    </a:lnTo>
                    <a:lnTo>
                      <a:pt x="1" y="5"/>
                    </a:lnTo>
                    <a:lnTo>
                      <a:pt x="3" y="5"/>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8" name="Freeform 1028"/>
              <p:cNvSpPr>
                <a:spLocks/>
              </p:cNvSpPr>
              <p:nvPr/>
            </p:nvSpPr>
            <p:spPr bwMode="auto">
              <a:xfrm>
                <a:off x="2163377" y="5237350"/>
                <a:ext cx="29890" cy="37365"/>
              </a:xfrm>
              <a:custGeom>
                <a:avLst/>
                <a:gdLst>
                  <a:gd name="T0" fmla="*/ 4 w 4"/>
                  <a:gd name="T1" fmla="*/ 5 h 5"/>
                  <a:gd name="T2" fmla="*/ 4 w 4"/>
                  <a:gd name="T3" fmla="*/ 0 h 5"/>
                  <a:gd name="T4" fmla="*/ 4 w 4"/>
                  <a:gd name="T5" fmla="*/ 0 h 5"/>
                  <a:gd name="T6" fmla="*/ 4 w 4"/>
                  <a:gd name="T7" fmla="*/ 3 h 5"/>
                  <a:gd name="T8" fmla="*/ 2 w 4"/>
                  <a:gd name="T9" fmla="*/ 3 h 5"/>
                  <a:gd name="T10" fmla="*/ 2 w 4"/>
                  <a:gd name="T11" fmla="*/ 2 h 5"/>
                  <a:gd name="T12" fmla="*/ 2 w 4"/>
                  <a:gd name="T13" fmla="*/ 2 h 5"/>
                  <a:gd name="T14" fmla="*/ 2 w 4"/>
                  <a:gd name="T15" fmla="*/ 1 h 5"/>
                  <a:gd name="T16" fmla="*/ 1 w 4"/>
                  <a:gd name="T17" fmla="*/ 1 h 5"/>
                  <a:gd name="T18" fmla="*/ 1 w 4"/>
                  <a:gd name="T19" fmla="*/ 0 h 5"/>
                  <a:gd name="T20" fmla="*/ 0 w 4"/>
                  <a:gd name="T21" fmla="*/ 0 h 5"/>
                  <a:gd name="T22" fmla="*/ 0 w 4"/>
                  <a:gd name="T23" fmla="*/ 5 h 5"/>
                  <a:gd name="T24" fmla="*/ 1 w 4"/>
                  <a:gd name="T25" fmla="*/ 5 h 5"/>
                  <a:gd name="T26" fmla="*/ 1 w 4"/>
                  <a:gd name="T27" fmla="*/ 2 h 5"/>
                  <a:gd name="T28" fmla="*/ 2 w 4"/>
                  <a:gd name="T29" fmla="*/ 2 h 5"/>
                  <a:gd name="T30" fmla="*/ 2 w 4"/>
                  <a:gd name="T31" fmla="*/ 3 h 5"/>
                  <a:gd name="T32" fmla="*/ 2 w 4"/>
                  <a:gd name="T33" fmla="*/ 3 h 5"/>
                  <a:gd name="T34" fmla="*/ 2 w 4"/>
                  <a:gd name="T35" fmla="*/ 3 h 5"/>
                  <a:gd name="T36" fmla="*/ 4 w 4"/>
                  <a:gd name="T37" fmla="*/ 3 h 5"/>
                  <a:gd name="T38" fmla="*/ 4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4" y="0"/>
                    </a:lnTo>
                    <a:lnTo>
                      <a:pt x="4" y="3"/>
                    </a:lnTo>
                    <a:lnTo>
                      <a:pt x="2" y="3"/>
                    </a:lnTo>
                    <a:lnTo>
                      <a:pt x="2" y="2"/>
                    </a:lnTo>
                    <a:lnTo>
                      <a:pt x="2" y="2"/>
                    </a:lnTo>
                    <a:lnTo>
                      <a:pt x="2" y="1"/>
                    </a:lnTo>
                    <a:lnTo>
                      <a:pt x="1" y="1"/>
                    </a:lnTo>
                    <a:lnTo>
                      <a:pt x="1" y="0"/>
                    </a:lnTo>
                    <a:lnTo>
                      <a:pt x="0" y="0"/>
                    </a:lnTo>
                    <a:lnTo>
                      <a:pt x="0" y="5"/>
                    </a:lnTo>
                    <a:lnTo>
                      <a:pt x="1" y="5"/>
                    </a:lnTo>
                    <a:lnTo>
                      <a:pt x="1" y="2"/>
                    </a:lnTo>
                    <a:lnTo>
                      <a:pt x="2" y="2"/>
                    </a:lnTo>
                    <a:lnTo>
                      <a:pt x="2" y="3"/>
                    </a:lnTo>
                    <a:lnTo>
                      <a:pt x="2" y="3"/>
                    </a:lnTo>
                    <a:lnTo>
                      <a:pt x="2" y="3"/>
                    </a:lnTo>
                    <a:lnTo>
                      <a:pt x="4" y="3"/>
                    </a:lnTo>
                    <a:lnTo>
                      <a:pt x="4"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89" name="Freeform 1029"/>
              <p:cNvSpPr>
                <a:spLocks/>
              </p:cNvSpPr>
              <p:nvPr/>
            </p:nvSpPr>
            <p:spPr bwMode="auto">
              <a:xfrm>
                <a:off x="2200742" y="5237350"/>
                <a:ext cx="29890" cy="37365"/>
              </a:xfrm>
              <a:custGeom>
                <a:avLst/>
                <a:gdLst>
                  <a:gd name="T0" fmla="*/ 4 w 4"/>
                  <a:gd name="T1" fmla="*/ 0 h 5"/>
                  <a:gd name="T2" fmla="*/ 4 w 4"/>
                  <a:gd name="T3" fmla="*/ 0 h 5"/>
                  <a:gd name="T4" fmla="*/ 0 w 4"/>
                  <a:gd name="T5" fmla="*/ 0 h 5"/>
                  <a:gd name="T6" fmla="*/ 0 w 4"/>
                  <a:gd name="T7" fmla="*/ 0 h 5"/>
                  <a:gd name="T8" fmla="*/ 2 w 4"/>
                  <a:gd name="T9" fmla="*/ 0 h 5"/>
                  <a:gd name="T10" fmla="*/ 2 w 4"/>
                  <a:gd name="T11" fmla="*/ 5 h 5"/>
                  <a:gd name="T12" fmla="*/ 3 w 4"/>
                  <a:gd name="T13" fmla="*/ 5 h 5"/>
                  <a:gd name="T14" fmla="*/ 3 w 4"/>
                  <a:gd name="T15" fmla="*/ 0 h 5"/>
                  <a:gd name="T16" fmla="*/ 4 w 4"/>
                  <a:gd name="T17" fmla="*/ 0 h 5"/>
                  <a:gd name="T18" fmla="*/ 4 w 4"/>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0"/>
                    </a:moveTo>
                    <a:lnTo>
                      <a:pt x="4" y="0"/>
                    </a:lnTo>
                    <a:lnTo>
                      <a:pt x="0" y="0"/>
                    </a:lnTo>
                    <a:lnTo>
                      <a:pt x="0" y="0"/>
                    </a:lnTo>
                    <a:lnTo>
                      <a:pt x="2" y="0"/>
                    </a:lnTo>
                    <a:lnTo>
                      <a:pt x="2" y="5"/>
                    </a:lnTo>
                    <a:lnTo>
                      <a:pt x="3" y="5"/>
                    </a:lnTo>
                    <a:lnTo>
                      <a:pt x="3" y="0"/>
                    </a:lnTo>
                    <a:lnTo>
                      <a:pt x="4" y="0"/>
                    </a:lnTo>
                    <a:lnTo>
                      <a:pt x="4"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0" name="Freeform 1030"/>
              <p:cNvSpPr>
                <a:spLocks noEditPoints="1"/>
              </p:cNvSpPr>
              <p:nvPr/>
            </p:nvSpPr>
            <p:spPr bwMode="auto">
              <a:xfrm>
                <a:off x="2245577" y="5237350"/>
                <a:ext cx="29890" cy="37365"/>
              </a:xfrm>
              <a:custGeom>
                <a:avLst/>
                <a:gdLst>
                  <a:gd name="T0" fmla="*/ 4 w 4"/>
                  <a:gd name="T1" fmla="*/ 5 h 5"/>
                  <a:gd name="T2" fmla="*/ 4 w 4"/>
                  <a:gd name="T3" fmla="*/ 3 h 5"/>
                  <a:gd name="T4" fmla="*/ 3 w 4"/>
                  <a:gd name="T5" fmla="*/ 3 h 5"/>
                  <a:gd name="T6" fmla="*/ 3 w 4"/>
                  <a:gd name="T7" fmla="*/ 2 h 5"/>
                  <a:gd name="T8" fmla="*/ 4 w 4"/>
                  <a:gd name="T9" fmla="*/ 2 h 5"/>
                  <a:gd name="T10" fmla="*/ 4 w 4"/>
                  <a:gd name="T11" fmla="*/ 0 h 5"/>
                  <a:gd name="T12" fmla="*/ 3 w 4"/>
                  <a:gd name="T13" fmla="*/ 0 h 5"/>
                  <a:gd name="T14" fmla="*/ 3 w 4"/>
                  <a:gd name="T15" fmla="*/ 0 h 5"/>
                  <a:gd name="T16" fmla="*/ 0 w 4"/>
                  <a:gd name="T17" fmla="*/ 0 h 5"/>
                  <a:gd name="T18" fmla="*/ 0 w 4"/>
                  <a:gd name="T19" fmla="*/ 5 h 5"/>
                  <a:gd name="T20" fmla="*/ 1 w 4"/>
                  <a:gd name="T21" fmla="*/ 5 h 5"/>
                  <a:gd name="T22" fmla="*/ 1 w 4"/>
                  <a:gd name="T23" fmla="*/ 3 h 5"/>
                  <a:gd name="T24" fmla="*/ 2 w 4"/>
                  <a:gd name="T25" fmla="*/ 3 h 5"/>
                  <a:gd name="T26" fmla="*/ 2 w 4"/>
                  <a:gd name="T27" fmla="*/ 3 h 5"/>
                  <a:gd name="T28" fmla="*/ 3 w 4"/>
                  <a:gd name="T29" fmla="*/ 3 h 5"/>
                  <a:gd name="T30" fmla="*/ 3 w 4"/>
                  <a:gd name="T31" fmla="*/ 5 h 5"/>
                  <a:gd name="T32" fmla="*/ 4 w 4"/>
                  <a:gd name="T33" fmla="*/ 5 h 5"/>
                  <a:gd name="T34" fmla="*/ 4 w 4"/>
                  <a:gd name="T35" fmla="*/ 5 h 5"/>
                  <a:gd name="T36" fmla="*/ 3 w 4"/>
                  <a:gd name="T37" fmla="*/ 2 h 5"/>
                  <a:gd name="T38" fmla="*/ 1 w 4"/>
                  <a:gd name="T39" fmla="*/ 2 h 5"/>
                  <a:gd name="T40" fmla="*/ 1 w 4"/>
                  <a:gd name="T41" fmla="*/ 0 h 5"/>
                  <a:gd name="T42" fmla="*/ 3 w 4"/>
                  <a:gd name="T43" fmla="*/ 0 h 5"/>
                  <a:gd name="T44" fmla="*/ 3 w 4"/>
                  <a:gd name="T45" fmla="*/ 2 h 5"/>
                  <a:gd name="T46" fmla="*/ 3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2"/>
                    </a:lnTo>
                    <a:lnTo>
                      <a:pt x="4" y="2"/>
                    </a:lnTo>
                    <a:lnTo>
                      <a:pt x="4" y="0"/>
                    </a:lnTo>
                    <a:lnTo>
                      <a:pt x="3" y="0"/>
                    </a:lnTo>
                    <a:lnTo>
                      <a:pt x="3" y="0"/>
                    </a:lnTo>
                    <a:lnTo>
                      <a:pt x="0" y="0"/>
                    </a:lnTo>
                    <a:lnTo>
                      <a:pt x="0" y="5"/>
                    </a:lnTo>
                    <a:lnTo>
                      <a:pt x="1" y="5"/>
                    </a:lnTo>
                    <a:lnTo>
                      <a:pt x="1" y="3"/>
                    </a:lnTo>
                    <a:lnTo>
                      <a:pt x="2" y="3"/>
                    </a:lnTo>
                    <a:lnTo>
                      <a:pt x="2" y="3"/>
                    </a:lnTo>
                    <a:lnTo>
                      <a:pt x="3" y="3"/>
                    </a:lnTo>
                    <a:lnTo>
                      <a:pt x="3" y="5"/>
                    </a:lnTo>
                    <a:lnTo>
                      <a:pt x="4" y="5"/>
                    </a:lnTo>
                    <a:lnTo>
                      <a:pt x="4" y="5"/>
                    </a:lnTo>
                    <a:close/>
                    <a:moveTo>
                      <a:pt x="3" y="2"/>
                    </a:moveTo>
                    <a:lnTo>
                      <a:pt x="1" y="2"/>
                    </a:lnTo>
                    <a:lnTo>
                      <a:pt x="1" y="0"/>
                    </a:lnTo>
                    <a:lnTo>
                      <a:pt x="3" y="0"/>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1" name="Freeform 1031"/>
              <p:cNvSpPr>
                <a:spLocks/>
              </p:cNvSpPr>
              <p:nvPr/>
            </p:nvSpPr>
            <p:spPr bwMode="auto">
              <a:xfrm>
                <a:off x="2282937" y="5237350"/>
                <a:ext cx="22420" cy="37365"/>
              </a:xfrm>
              <a:custGeom>
                <a:avLst/>
                <a:gdLst>
                  <a:gd name="T0" fmla="*/ 3 w 3"/>
                  <a:gd name="T1" fmla="*/ 5 h 5"/>
                  <a:gd name="T2" fmla="*/ 3 w 3"/>
                  <a:gd name="T3" fmla="*/ 5 h 5"/>
                  <a:gd name="T4" fmla="*/ 1 w 3"/>
                  <a:gd name="T5" fmla="*/ 5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5"/>
                    </a:lnTo>
                    <a:lnTo>
                      <a:pt x="1" y="5"/>
                    </a:lnTo>
                    <a:lnTo>
                      <a:pt x="1"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2" name="Freeform 1032"/>
              <p:cNvSpPr>
                <a:spLocks/>
              </p:cNvSpPr>
              <p:nvPr/>
            </p:nvSpPr>
            <p:spPr bwMode="auto">
              <a:xfrm>
                <a:off x="2320302" y="5259765"/>
                <a:ext cx="22420"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3" name="Freeform 1033"/>
              <p:cNvSpPr>
                <a:spLocks noEditPoints="1"/>
              </p:cNvSpPr>
              <p:nvPr/>
            </p:nvSpPr>
            <p:spPr bwMode="auto">
              <a:xfrm>
                <a:off x="2357662" y="5259765"/>
                <a:ext cx="29890" cy="44835"/>
              </a:xfrm>
              <a:custGeom>
                <a:avLst/>
                <a:gdLst>
                  <a:gd name="T0" fmla="*/ 4 w 4"/>
                  <a:gd name="T1" fmla="*/ 5 h 6"/>
                  <a:gd name="T2" fmla="*/ 4 w 4"/>
                  <a:gd name="T3" fmla="*/ 1 h 6"/>
                  <a:gd name="T4" fmla="*/ 3 w 4"/>
                  <a:gd name="T5" fmla="*/ 1 h 6"/>
                  <a:gd name="T6" fmla="*/ 3 w 4"/>
                  <a:gd name="T7" fmla="*/ 0 h 6"/>
                  <a:gd name="T8" fmla="*/ 0 w 4"/>
                  <a:gd name="T9" fmla="*/ 0 h 6"/>
                  <a:gd name="T10" fmla="*/ 0 w 4"/>
                  <a:gd name="T11" fmla="*/ 1 h 6"/>
                  <a:gd name="T12" fmla="*/ 0 w 4"/>
                  <a:gd name="T13" fmla="*/ 1 h 6"/>
                  <a:gd name="T14" fmla="*/ 0 w 4"/>
                  <a:gd name="T15" fmla="*/ 5 h 6"/>
                  <a:gd name="T16" fmla="*/ 0 w 4"/>
                  <a:gd name="T17" fmla="*/ 5 h 6"/>
                  <a:gd name="T18" fmla="*/ 0 w 4"/>
                  <a:gd name="T19" fmla="*/ 6 h 6"/>
                  <a:gd name="T20" fmla="*/ 3 w 4"/>
                  <a:gd name="T21" fmla="*/ 6 h 6"/>
                  <a:gd name="T22" fmla="*/ 3 w 4"/>
                  <a:gd name="T23" fmla="*/ 5 h 6"/>
                  <a:gd name="T24" fmla="*/ 4 w 4"/>
                  <a:gd name="T25" fmla="*/ 5 h 6"/>
                  <a:gd name="T26" fmla="*/ 4 w 4"/>
                  <a:gd name="T27" fmla="*/ 5 h 6"/>
                  <a:gd name="T28" fmla="*/ 3 w 4"/>
                  <a:gd name="T29" fmla="*/ 5 h 6"/>
                  <a:gd name="T30" fmla="*/ 0 w 4"/>
                  <a:gd name="T31" fmla="*/ 5 h 6"/>
                  <a:gd name="T32" fmla="*/ 0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0" y="0"/>
                    </a:lnTo>
                    <a:lnTo>
                      <a:pt x="0" y="1"/>
                    </a:lnTo>
                    <a:lnTo>
                      <a:pt x="0" y="1"/>
                    </a:lnTo>
                    <a:lnTo>
                      <a:pt x="0" y="5"/>
                    </a:lnTo>
                    <a:lnTo>
                      <a:pt x="0" y="5"/>
                    </a:lnTo>
                    <a:lnTo>
                      <a:pt x="0" y="6"/>
                    </a:lnTo>
                    <a:lnTo>
                      <a:pt x="3" y="6"/>
                    </a:lnTo>
                    <a:lnTo>
                      <a:pt x="3" y="5"/>
                    </a:lnTo>
                    <a:lnTo>
                      <a:pt x="4" y="5"/>
                    </a:lnTo>
                    <a:lnTo>
                      <a:pt x="4" y="5"/>
                    </a:lnTo>
                    <a:close/>
                    <a:moveTo>
                      <a:pt x="3" y="5"/>
                    </a:moveTo>
                    <a:lnTo>
                      <a:pt x="0" y="5"/>
                    </a:lnTo>
                    <a:lnTo>
                      <a:pt x="0"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4" name="Freeform 1034"/>
              <p:cNvSpPr>
                <a:spLocks/>
              </p:cNvSpPr>
              <p:nvPr/>
            </p:nvSpPr>
            <p:spPr bwMode="auto">
              <a:xfrm>
                <a:off x="2395027" y="5259765"/>
                <a:ext cx="29890" cy="44835"/>
              </a:xfrm>
              <a:custGeom>
                <a:avLst/>
                <a:gdLst>
                  <a:gd name="T0" fmla="*/ 4 w 4"/>
                  <a:gd name="T1" fmla="*/ 5 h 6"/>
                  <a:gd name="T2" fmla="*/ 4 w 4"/>
                  <a:gd name="T3" fmla="*/ 3 h 6"/>
                  <a:gd name="T4" fmla="*/ 3 w 4"/>
                  <a:gd name="T5" fmla="*/ 3 h 6"/>
                  <a:gd name="T6" fmla="*/ 3 w 4"/>
                  <a:gd name="T7" fmla="*/ 3 h 6"/>
                  <a:gd name="T8" fmla="*/ 0 w 4"/>
                  <a:gd name="T9" fmla="*/ 3 h 6"/>
                  <a:gd name="T10" fmla="*/ 0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0 w 4"/>
                  <a:gd name="T25" fmla="*/ 0 h 6"/>
                  <a:gd name="T26" fmla="*/ 0 w 4"/>
                  <a:gd name="T27" fmla="*/ 1 h 6"/>
                  <a:gd name="T28" fmla="*/ 0 w 4"/>
                  <a:gd name="T29" fmla="*/ 1 h 6"/>
                  <a:gd name="T30" fmla="*/ 0 w 4"/>
                  <a:gd name="T31" fmla="*/ 3 h 6"/>
                  <a:gd name="T32" fmla="*/ 0 w 4"/>
                  <a:gd name="T33" fmla="*/ 3 h 6"/>
                  <a:gd name="T34" fmla="*/ 0 w 4"/>
                  <a:gd name="T35" fmla="*/ 3 h 6"/>
                  <a:gd name="T36" fmla="*/ 3 w 4"/>
                  <a:gd name="T37" fmla="*/ 3 h 6"/>
                  <a:gd name="T38" fmla="*/ 3 w 4"/>
                  <a:gd name="T39" fmla="*/ 5 h 6"/>
                  <a:gd name="T40" fmla="*/ 0 w 4"/>
                  <a:gd name="T41" fmla="*/ 5 h 6"/>
                  <a:gd name="T42" fmla="*/ 0 w 4"/>
                  <a:gd name="T43" fmla="*/ 4 h 6"/>
                  <a:gd name="T44" fmla="*/ 0 w 4"/>
                  <a:gd name="T45" fmla="*/ 4 h 6"/>
                  <a:gd name="T46" fmla="*/ 0 w 4"/>
                  <a:gd name="T47" fmla="*/ 5 h 6"/>
                  <a:gd name="T48" fmla="*/ 0 w 4"/>
                  <a:gd name="T49" fmla="*/ 5 h 6"/>
                  <a:gd name="T50" fmla="*/ 0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0" y="3"/>
                    </a:lnTo>
                    <a:lnTo>
                      <a:pt x="0" y="1"/>
                    </a:lnTo>
                    <a:lnTo>
                      <a:pt x="3" y="1"/>
                    </a:lnTo>
                    <a:lnTo>
                      <a:pt x="3" y="2"/>
                    </a:lnTo>
                    <a:lnTo>
                      <a:pt x="4" y="2"/>
                    </a:lnTo>
                    <a:lnTo>
                      <a:pt x="4" y="1"/>
                    </a:lnTo>
                    <a:lnTo>
                      <a:pt x="3" y="1"/>
                    </a:lnTo>
                    <a:lnTo>
                      <a:pt x="3" y="0"/>
                    </a:lnTo>
                    <a:lnTo>
                      <a:pt x="0" y="0"/>
                    </a:lnTo>
                    <a:lnTo>
                      <a:pt x="0" y="1"/>
                    </a:lnTo>
                    <a:lnTo>
                      <a:pt x="0" y="1"/>
                    </a:lnTo>
                    <a:lnTo>
                      <a:pt x="0" y="3"/>
                    </a:lnTo>
                    <a:lnTo>
                      <a:pt x="0" y="3"/>
                    </a:lnTo>
                    <a:lnTo>
                      <a:pt x="0" y="3"/>
                    </a:lnTo>
                    <a:lnTo>
                      <a:pt x="3" y="3"/>
                    </a:lnTo>
                    <a:lnTo>
                      <a:pt x="3" y="5"/>
                    </a:lnTo>
                    <a:lnTo>
                      <a:pt x="0" y="5"/>
                    </a:lnTo>
                    <a:lnTo>
                      <a:pt x="0" y="4"/>
                    </a:lnTo>
                    <a:lnTo>
                      <a:pt x="0" y="4"/>
                    </a:lnTo>
                    <a:lnTo>
                      <a:pt x="0" y="5"/>
                    </a:lnTo>
                    <a:lnTo>
                      <a:pt x="0" y="5"/>
                    </a:lnTo>
                    <a:lnTo>
                      <a:pt x="0"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5" name="Freeform 1035"/>
              <p:cNvSpPr>
                <a:spLocks/>
              </p:cNvSpPr>
              <p:nvPr/>
            </p:nvSpPr>
            <p:spPr bwMode="auto">
              <a:xfrm>
                <a:off x="2432388" y="5259765"/>
                <a:ext cx="29890" cy="44835"/>
              </a:xfrm>
              <a:custGeom>
                <a:avLst/>
                <a:gdLst>
                  <a:gd name="T0" fmla="*/ 4 w 4"/>
                  <a:gd name="T1" fmla="*/ 5 h 6"/>
                  <a:gd name="T2" fmla="*/ 4 w 4"/>
                  <a:gd name="T3" fmla="*/ 3 h 6"/>
                  <a:gd name="T4" fmla="*/ 3 w 4"/>
                  <a:gd name="T5" fmla="*/ 3 h 6"/>
                  <a:gd name="T6" fmla="*/ 3 w 4"/>
                  <a:gd name="T7" fmla="*/ 3 h 6"/>
                  <a:gd name="T8" fmla="*/ 1 w 4"/>
                  <a:gd name="T9" fmla="*/ 3 h 6"/>
                  <a:gd name="T10" fmla="*/ 1 w 4"/>
                  <a:gd name="T11" fmla="*/ 1 h 6"/>
                  <a:gd name="T12" fmla="*/ 3 w 4"/>
                  <a:gd name="T13" fmla="*/ 1 h 6"/>
                  <a:gd name="T14" fmla="*/ 3 w 4"/>
                  <a:gd name="T15" fmla="*/ 2 h 6"/>
                  <a:gd name="T16" fmla="*/ 4 w 4"/>
                  <a:gd name="T17" fmla="*/ 2 h 6"/>
                  <a:gd name="T18" fmla="*/ 4 w 4"/>
                  <a:gd name="T19" fmla="*/ 1 h 6"/>
                  <a:gd name="T20" fmla="*/ 3 w 4"/>
                  <a:gd name="T21" fmla="*/ 1 h 6"/>
                  <a:gd name="T22" fmla="*/ 3 w 4"/>
                  <a:gd name="T23" fmla="*/ 0 h 6"/>
                  <a:gd name="T24" fmla="*/ 1 w 4"/>
                  <a:gd name="T25" fmla="*/ 0 h 6"/>
                  <a:gd name="T26" fmla="*/ 1 w 4"/>
                  <a:gd name="T27" fmla="*/ 1 h 6"/>
                  <a:gd name="T28" fmla="*/ 0 w 4"/>
                  <a:gd name="T29" fmla="*/ 1 h 6"/>
                  <a:gd name="T30" fmla="*/ 0 w 4"/>
                  <a:gd name="T31" fmla="*/ 3 h 6"/>
                  <a:gd name="T32" fmla="*/ 1 w 4"/>
                  <a:gd name="T33" fmla="*/ 3 h 6"/>
                  <a:gd name="T34" fmla="*/ 1 w 4"/>
                  <a:gd name="T35" fmla="*/ 3 h 6"/>
                  <a:gd name="T36" fmla="*/ 3 w 4"/>
                  <a:gd name="T37" fmla="*/ 3 h 6"/>
                  <a:gd name="T38" fmla="*/ 3 w 4"/>
                  <a:gd name="T39" fmla="*/ 5 h 6"/>
                  <a:gd name="T40" fmla="*/ 1 w 4"/>
                  <a:gd name="T41" fmla="*/ 5 h 6"/>
                  <a:gd name="T42" fmla="*/ 1 w 4"/>
                  <a:gd name="T43" fmla="*/ 4 h 6"/>
                  <a:gd name="T44" fmla="*/ 0 w 4"/>
                  <a:gd name="T45" fmla="*/ 4 h 6"/>
                  <a:gd name="T46" fmla="*/ 0 w 4"/>
                  <a:gd name="T47" fmla="*/ 5 h 6"/>
                  <a:gd name="T48" fmla="*/ 1 w 4"/>
                  <a:gd name="T49" fmla="*/ 5 h 6"/>
                  <a:gd name="T50" fmla="*/ 1 w 4"/>
                  <a:gd name="T51" fmla="*/ 6 h 6"/>
                  <a:gd name="T52" fmla="*/ 3 w 4"/>
                  <a:gd name="T53" fmla="*/ 6 h 6"/>
                  <a:gd name="T54" fmla="*/ 3 w 4"/>
                  <a:gd name="T55" fmla="*/ 5 h 6"/>
                  <a:gd name="T56" fmla="*/ 4 w 4"/>
                  <a:gd name="T57" fmla="*/ 5 h 6"/>
                  <a:gd name="T58" fmla="*/ 4 w 4"/>
                  <a:gd name="T5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6">
                    <a:moveTo>
                      <a:pt x="4" y="5"/>
                    </a:moveTo>
                    <a:lnTo>
                      <a:pt x="4" y="3"/>
                    </a:lnTo>
                    <a:lnTo>
                      <a:pt x="3" y="3"/>
                    </a:lnTo>
                    <a:lnTo>
                      <a:pt x="3" y="3"/>
                    </a:lnTo>
                    <a:lnTo>
                      <a:pt x="1" y="3"/>
                    </a:lnTo>
                    <a:lnTo>
                      <a:pt x="1" y="1"/>
                    </a:lnTo>
                    <a:lnTo>
                      <a:pt x="3" y="1"/>
                    </a:lnTo>
                    <a:lnTo>
                      <a:pt x="3" y="2"/>
                    </a:lnTo>
                    <a:lnTo>
                      <a:pt x="4" y="2"/>
                    </a:lnTo>
                    <a:lnTo>
                      <a:pt x="4" y="1"/>
                    </a:lnTo>
                    <a:lnTo>
                      <a:pt x="3" y="1"/>
                    </a:lnTo>
                    <a:lnTo>
                      <a:pt x="3" y="0"/>
                    </a:lnTo>
                    <a:lnTo>
                      <a:pt x="1" y="0"/>
                    </a:lnTo>
                    <a:lnTo>
                      <a:pt x="1" y="1"/>
                    </a:lnTo>
                    <a:lnTo>
                      <a:pt x="0" y="1"/>
                    </a:lnTo>
                    <a:lnTo>
                      <a:pt x="0" y="3"/>
                    </a:lnTo>
                    <a:lnTo>
                      <a:pt x="1" y="3"/>
                    </a:lnTo>
                    <a:lnTo>
                      <a:pt x="1" y="3"/>
                    </a:lnTo>
                    <a:lnTo>
                      <a:pt x="3" y="3"/>
                    </a:lnTo>
                    <a:lnTo>
                      <a:pt x="3" y="5"/>
                    </a:lnTo>
                    <a:lnTo>
                      <a:pt x="1" y="5"/>
                    </a:lnTo>
                    <a:lnTo>
                      <a:pt x="1" y="4"/>
                    </a:lnTo>
                    <a:lnTo>
                      <a:pt x="0" y="4"/>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6" name="Freeform 1036"/>
              <p:cNvSpPr>
                <a:spLocks/>
              </p:cNvSpPr>
              <p:nvPr/>
            </p:nvSpPr>
            <p:spPr bwMode="auto">
              <a:xfrm>
                <a:off x="2514588" y="5207460"/>
                <a:ext cx="22420" cy="44835"/>
              </a:xfrm>
              <a:custGeom>
                <a:avLst/>
                <a:gdLst>
                  <a:gd name="T0" fmla="*/ 3 w 3"/>
                  <a:gd name="T1" fmla="*/ 6 h 6"/>
                  <a:gd name="T2" fmla="*/ 3 w 3"/>
                  <a:gd name="T3" fmla="*/ 5 h 6"/>
                  <a:gd name="T4" fmla="*/ 1 w 3"/>
                  <a:gd name="T5" fmla="*/ 5 h 6"/>
                  <a:gd name="T6" fmla="*/ 1 w 3"/>
                  <a:gd name="T7" fmla="*/ 3 h 6"/>
                  <a:gd name="T8" fmla="*/ 2 w 3"/>
                  <a:gd name="T9" fmla="*/ 3 h 6"/>
                  <a:gd name="T10" fmla="*/ 2 w 3"/>
                  <a:gd name="T11" fmla="*/ 3 h 6"/>
                  <a:gd name="T12" fmla="*/ 1 w 3"/>
                  <a:gd name="T13" fmla="*/ 3 h 6"/>
                  <a:gd name="T14" fmla="*/ 1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1" y="5"/>
                    </a:lnTo>
                    <a:lnTo>
                      <a:pt x="1" y="3"/>
                    </a:lnTo>
                    <a:lnTo>
                      <a:pt x="2" y="3"/>
                    </a:lnTo>
                    <a:lnTo>
                      <a:pt x="2" y="3"/>
                    </a:lnTo>
                    <a:lnTo>
                      <a:pt x="1" y="3"/>
                    </a:lnTo>
                    <a:lnTo>
                      <a:pt x="1"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7" name="Freeform 1037"/>
              <p:cNvSpPr>
                <a:spLocks noEditPoints="1"/>
              </p:cNvSpPr>
              <p:nvPr/>
            </p:nvSpPr>
            <p:spPr bwMode="auto">
              <a:xfrm>
                <a:off x="2544478" y="5207460"/>
                <a:ext cx="29890" cy="44835"/>
              </a:xfrm>
              <a:custGeom>
                <a:avLst/>
                <a:gdLst>
                  <a:gd name="T0" fmla="*/ 4 w 4"/>
                  <a:gd name="T1" fmla="*/ 6 h 6"/>
                  <a:gd name="T2" fmla="*/ 4 w 4"/>
                  <a:gd name="T3" fmla="*/ 6 h 6"/>
                  <a:gd name="T4" fmla="*/ 4 w 4"/>
                  <a:gd name="T5" fmla="*/ 6 h 6"/>
                  <a:gd name="T6" fmla="*/ 4 w 4"/>
                  <a:gd name="T7" fmla="*/ 5 h 6"/>
                  <a:gd name="T8" fmla="*/ 4 w 4"/>
                  <a:gd name="T9" fmla="*/ 5 h 6"/>
                  <a:gd name="T10" fmla="*/ 4 w 4"/>
                  <a:gd name="T11" fmla="*/ 1 h 6"/>
                  <a:gd name="T12" fmla="*/ 4 w 4"/>
                  <a:gd name="T13" fmla="*/ 1 h 6"/>
                  <a:gd name="T14" fmla="*/ 4 w 4"/>
                  <a:gd name="T15" fmla="*/ 0 h 6"/>
                  <a:gd name="T16" fmla="*/ 1 w 4"/>
                  <a:gd name="T17" fmla="*/ 0 h 6"/>
                  <a:gd name="T18" fmla="*/ 1 w 4"/>
                  <a:gd name="T19" fmla="*/ 1 h 6"/>
                  <a:gd name="T20" fmla="*/ 0 w 4"/>
                  <a:gd name="T21" fmla="*/ 1 h 6"/>
                  <a:gd name="T22" fmla="*/ 0 w 4"/>
                  <a:gd name="T23" fmla="*/ 5 h 6"/>
                  <a:gd name="T24" fmla="*/ 1 w 4"/>
                  <a:gd name="T25" fmla="*/ 5 h 6"/>
                  <a:gd name="T26" fmla="*/ 1 w 4"/>
                  <a:gd name="T27" fmla="*/ 6 h 6"/>
                  <a:gd name="T28" fmla="*/ 3 w 4"/>
                  <a:gd name="T29" fmla="*/ 6 h 6"/>
                  <a:gd name="T30" fmla="*/ 3 w 4"/>
                  <a:gd name="T31" fmla="*/ 6 h 6"/>
                  <a:gd name="T32" fmla="*/ 4 w 4"/>
                  <a:gd name="T33" fmla="*/ 6 h 6"/>
                  <a:gd name="T34" fmla="*/ 4 w 4"/>
                  <a:gd name="T35" fmla="*/ 6 h 6"/>
                  <a:gd name="T36" fmla="*/ 4 w 4"/>
                  <a:gd name="T37" fmla="*/ 5 h 6"/>
                  <a:gd name="T38" fmla="*/ 1 w 4"/>
                  <a:gd name="T39" fmla="*/ 5 h 6"/>
                  <a:gd name="T40" fmla="*/ 1 w 4"/>
                  <a:gd name="T41" fmla="*/ 1 h 6"/>
                  <a:gd name="T42" fmla="*/ 4 w 4"/>
                  <a:gd name="T43" fmla="*/ 1 h 6"/>
                  <a:gd name="T44" fmla="*/ 4 w 4"/>
                  <a:gd name="T45" fmla="*/ 5 h 6"/>
                  <a:gd name="T46" fmla="*/ 4 w 4"/>
                  <a:gd name="T4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6"/>
                    </a:lnTo>
                    <a:lnTo>
                      <a:pt x="4" y="6"/>
                    </a:lnTo>
                    <a:lnTo>
                      <a:pt x="4" y="5"/>
                    </a:lnTo>
                    <a:lnTo>
                      <a:pt x="4" y="5"/>
                    </a:lnTo>
                    <a:lnTo>
                      <a:pt x="4" y="1"/>
                    </a:lnTo>
                    <a:lnTo>
                      <a:pt x="4" y="1"/>
                    </a:lnTo>
                    <a:lnTo>
                      <a:pt x="4" y="0"/>
                    </a:lnTo>
                    <a:lnTo>
                      <a:pt x="1" y="0"/>
                    </a:lnTo>
                    <a:lnTo>
                      <a:pt x="1" y="1"/>
                    </a:lnTo>
                    <a:lnTo>
                      <a:pt x="0" y="1"/>
                    </a:lnTo>
                    <a:lnTo>
                      <a:pt x="0" y="5"/>
                    </a:lnTo>
                    <a:lnTo>
                      <a:pt x="1" y="5"/>
                    </a:lnTo>
                    <a:lnTo>
                      <a:pt x="1" y="6"/>
                    </a:lnTo>
                    <a:lnTo>
                      <a:pt x="3" y="6"/>
                    </a:lnTo>
                    <a:lnTo>
                      <a:pt x="3" y="6"/>
                    </a:lnTo>
                    <a:lnTo>
                      <a:pt x="4" y="6"/>
                    </a:lnTo>
                    <a:lnTo>
                      <a:pt x="4" y="6"/>
                    </a:lnTo>
                    <a:close/>
                    <a:moveTo>
                      <a:pt x="4" y="5"/>
                    </a:moveTo>
                    <a:lnTo>
                      <a:pt x="1" y="5"/>
                    </a:lnTo>
                    <a:lnTo>
                      <a:pt x="1" y="1"/>
                    </a:lnTo>
                    <a:lnTo>
                      <a:pt x="4" y="1"/>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8" name="Freeform 1038"/>
              <p:cNvSpPr>
                <a:spLocks/>
              </p:cNvSpPr>
              <p:nvPr/>
            </p:nvSpPr>
            <p:spPr bwMode="auto">
              <a:xfrm>
                <a:off x="2581838" y="5207460"/>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099" name="Freeform 1039"/>
              <p:cNvSpPr>
                <a:spLocks/>
              </p:cNvSpPr>
              <p:nvPr/>
            </p:nvSpPr>
            <p:spPr bwMode="auto">
              <a:xfrm>
                <a:off x="2619203" y="5207460"/>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0" name="Freeform 1040"/>
              <p:cNvSpPr>
                <a:spLocks noEditPoints="1"/>
              </p:cNvSpPr>
              <p:nvPr/>
            </p:nvSpPr>
            <p:spPr bwMode="auto">
              <a:xfrm>
                <a:off x="2634148" y="5207460"/>
                <a:ext cx="29890" cy="44835"/>
              </a:xfrm>
              <a:custGeom>
                <a:avLst/>
                <a:gdLst>
                  <a:gd name="T0" fmla="*/ 4 w 4"/>
                  <a:gd name="T1" fmla="*/ 3 h 6"/>
                  <a:gd name="T2" fmla="*/ 4 w 4"/>
                  <a:gd name="T3" fmla="*/ 1 h 6"/>
                  <a:gd name="T4" fmla="*/ 3 w 4"/>
                  <a:gd name="T5" fmla="*/ 1 h 6"/>
                  <a:gd name="T6" fmla="*/ 3 w 4"/>
                  <a:gd name="T7" fmla="*/ 0 h 6"/>
                  <a:gd name="T8" fmla="*/ 0 w 4"/>
                  <a:gd name="T9" fmla="*/ 0 h 6"/>
                  <a:gd name="T10" fmla="*/ 0 w 4"/>
                  <a:gd name="T11" fmla="*/ 6 h 6"/>
                  <a:gd name="T12" fmla="*/ 1 w 4"/>
                  <a:gd name="T13" fmla="*/ 6 h 6"/>
                  <a:gd name="T14" fmla="*/ 1 w 4"/>
                  <a:gd name="T15" fmla="*/ 4 h 6"/>
                  <a:gd name="T16" fmla="*/ 3 w 4"/>
                  <a:gd name="T17" fmla="*/ 4 h 6"/>
                  <a:gd name="T18" fmla="*/ 3 w 4"/>
                  <a:gd name="T19" fmla="*/ 3 h 6"/>
                  <a:gd name="T20" fmla="*/ 4 w 4"/>
                  <a:gd name="T21" fmla="*/ 3 h 6"/>
                  <a:gd name="T22" fmla="*/ 4 w 4"/>
                  <a:gd name="T23" fmla="*/ 3 h 6"/>
                  <a:gd name="T24" fmla="*/ 3 w 4"/>
                  <a:gd name="T25" fmla="*/ 3 h 6"/>
                  <a:gd name="T26" fmla="*/ 1 w 4"/>
                  <a:gd name="T27" fmla="*/ 3 h 6"/>
                  <a:gd name="T28" fmla="*/ 1 w 4"/>
                  <a:gd name="T29" fmla="*/ 1 h 6"/>
                  <a:gd name="T30" fmla="*/ 3 w 4"/>
                  <a:gd name="T31" fmla="*/ 1 h 6"/>
                  <a:gd name="T32" fmla="*/ 3 w 4"/>
                  <a:gd name="T33" fmla="*/ 3 h 6"/>
                  <a:gd name="T34" fmla="*/ 3 w 4"/>
                  <a:gd name="T35"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6">
                    <a:moveTo>
                      <a:pt x="4" y="3"/>
                    </a:moveTo>
                    <a:lnTo>
                      <a:pt x="4" y="1"/>
                    </a:lnTo>
                    <a:lnTo>
                      <a:pt x="3" y="1"/>
                    </a:lnTo>
                    <a:lnTo>
                      <a:pt x="3" y="0"/>
                    </a:lnTo>
                    <a:lnTo>
                      <a:pt x="0" y="0"/>
                    </a:lnTo>
                    <a:lnTo>
                      <a:pt x="0" y="6"/>
                    </a:lnTo>
                    <a:lnTo>
                      <a:pt x="1" y="6"/>
                    </a:lnTo>
                    <a:lnTo>
                      <a:pt x="1" y="4"/>
                    </a:lnTo>
                    <a:lnTo>
                      <a:pt x="3" y="4"/>
                    </a:lnTo>
                    <a:lnTo>
                      <a:pt x="3" y="3"/>
                    </a:lnTo>
                    <a:lnTo>
                      <a:pt x="4" y="3"/>
                    </a:lnTo>
                    <a:lnTo>
                      <a:pt x="4" y="3"/>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1" name="Freeform 1041"/>
              <p:cNvSpPr>
                <a:spLocks/>
              </p:cNvSpPr>
              <p:nvPr/>
            </p:nvSpPr>
            <p:spPr bwMode="auto">
              <a:xfrm>
                <a:off x="2671508" y="5207460"/>
                <a:ext cx="44835" cy="44835"/>
              </a:xfrm>
              <a:custGeom>
                <a:avLst/>
                <a:gdLst>
                  <a:gd name="T0" fmla="*/ 6 w 6"/>
                  <a:gd name="T1" fmla="*/ 6 h 6"/>
                  <a:gd name="T2" fmla="*/ 6 w 6"/>
                  <a:gd name="T3" fmla="*/ 0 h 6"/>
                  <a:gd name="T4" fmla="*/ 5 w 6"/>
                  <a:gd name="T5" fmla="*/ 0 h 6"/>
                  <a:gd name="T6" fmla="*/ 5 w 6"/>
                  <a:gd name="T7" fmla="*/ 1 h 6"/>
                  <a:gd name="T8" fmla="*/ 4 w 6"/>
                  <a:gd name="T9" fmla="*/ 1 h 6"/>
                  <a:gd name="T10" fmla="*/ 4 w 6"/>
                  <a:gd name="T11" fmla="*/ 2 h 6"/>
                  <a:gd name="T12" fmla="*/ 3 w 6"/>
                  <a:gd name="T13" fmla="*/ 2 h 6"/>
                  <a:gd name="T14" fmla="*/ 3 w 6"/>
                  <a:gd name="T15" fmla="*/ 3 h 6"/>
                  <a:gd name="T16" fmla="*/ 3 w 6"/>
                  <a:gd name="T17" fmla="*/ 3 h 6"/>
                  <a:gd name="T18" fmla="*/ 3 w 6"/>
                  <a:gd name="T19" fmla="*/ 2 h 6"/>
                  <a:gd name="T20" fmla="*/ 2 w 6"/>
                  <a:gd name="T21" fmla="*/ 2 h 6"/>
                  <a:gd name="T22" fmla="*/ 2 w 6"/>
                  <a:gd name="T23" fmla="*/ 1 h 6"/>
                  <a:gd name="T24" fmla="*/ 1 w 6"/>
                  <a:gd name="T25" fmla="*/ 1 h 6"/>
                  <a:gd name="T26" fmla="*/ 1 w 6"/>
                  <a:gd name="T27" fmla="*/ 0 h 6"/>
                  <a:gd name="T28" fmla="*/ 0 w 6"/>
                  <a:gd name="T29" fmla="*/ 0 h 6"/>
                  <a:gd name="T30" fmla="*/ 0 w 6"/>
                  <a:gd name="T31" fmla="*/ 6 h 6"/>
                  <a:gd name="T32" fmla="*/ 1 w 6"/>
                  <a:gd name="T33" fmla="*/ 6 h 6"/>
                  <a:gd name="T34" fmla="*/ 1 w 6"/>
                  <a:gd name="T35" fmla="*/ 2 h 6"/>
                  <a:gd name="T36" fmla="*/ 2 w 6"/>
                  <a:gd name="T37" fmla="*/ 2 h 6"/>
                  <a:gd name="T38" fmla="*/ 2 w 6"/>
                  <a:gd name="T39" fmla="*/ 3 h 6"/>
                  <a:gd name="T40" fmla="*/ 3 w 6"/>
                  <a:gd name="T41" fmla="*/ 3 h 6"/>
                  <a:gd name="T42" fmla="*/ 3 w 6"/>
                  <a:gd name="T43" fmla="*/ 3 h 6"/>
                  <a:gd name="T44" fmla="*/ 3 w 6"/>
                  <a:gd name="T45" fmla="*/ 3 h 6"/>
                  <a:gd name="T46" fmla="*/ 3 w 6"/>
                  <a:gd name="T47" fmla="*/ 3 h 6"/>
                  <a:gd name="T48" fmla="*/ 4 w 6"/>
                  <a:gd name="T49" fmla="*/ 3 h 6"/>
                  <a:gd name="T50" fmla="*/ 4 w 6"/>
                  <a:gd name="T51" fmla="*/ 2 h 6"/>
                  <a:gd name="T52" fmla="*/ 5 w 6"/>
                  <a:gd name="T53" fmla="*/ 2 h 6"/>
                  <a:gd name="T54" fmla="*/ 5 w 6"/>
                  <a:gd name="T55" fmla="*/ 6 h 6"/>
                  <a:gd name="T56" fmla="*/ 6 w 6"/>
                  <a:gd name="T57" fmla="*/ 6 h 6"/>
                  <a:gd name="T58" fmla="*/ 6 w 6"/>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6">
                    <a:moveTo>
                      <a:pt x="6" y="6"/>
                    </a:moveTo>
                    <a:lnTo>
                      <a:pt x="6" y="0"/>
                    </a:lnTo>
                    <a:lnTo>
                      <a:pt x="5" y="0"/>
                    </a:lnTo>
                    <a:lnTo>
                      <a:pt x="5" y="1"/>
                    </a:lnTo>
                    <a:lnTo>
                      <a:pt x="4" y="1"/>
                    </a:lnTo>
                    <a:lnTo>
                      <a:pt x="4" y="2"/>
                    </a:lnTo>
                    <a:lnTo>
                      <a:pt x="3" y="2"/>
                    </a:lnTo>
                    <a:lnTo>
                      <a:pt x="3" y="3"/>
                    </a:lnTo>
                    <a:lnTo>
                      <a:pt x="3" y="3"/>
                    </a:lnTo>
                    <a:lnTo>
                      <a:pt x="3" y="2"/>
                    </a:lnTo>
                    <a:lnTo>
                      <a:pt x="2" y="2"/>
                    </a:lnTo>
                    <a:lnTo>
                      <a:pt x="2" y="1"/>
                    </a:lnTo>
                    <a:lnTo>
                      <a:pt x="1" y="1"/>
                    </a:lnTo>
                    <a:lnTo>
                      <a:pt x="1" y="0"/>
                    </a:lnTo>
                    <a:lnTo>
                      <a:pt x="0" y="0"/>
                    </a:lnTo>
                    <a:lnTo>
                      <a:pt x="0" y="6"/>
                    </a:lnTo>
                    <a:lnTo>
                      <a:pt x="1" y="6"/>
                    </a:lnTo>
                    <a:lnTo>
                      <a:pt x="1" y="2"/>
                    </a:lnTo>
                    <a:lnTo>
                      <a:pt x="2" y="2"/>
                    </a:lnTo>
                    <a:lnTo>
                      <a:pt x="2" y="3"/>
                    </a:lnTo>
                    <a:lnTo>
                      <a:pt x="3" y="3"/>
                    </a:lnTo>
                    <a:lnTo>
                      <a:pt x="3" y="3"/>
                    </a:lnTo>
                    <a:lnTo>
                      <a:pt x="3" y="3"/>
                    </a:lnTo>
                    <a:lnTo>
                      <a:pt x="3" y="3"/>
                    </a:lnTo>
                    <a:lnTo>
                      <a:pt x="4" y="3"/>
                    </a:lnTo>
                    <a:lnTo>
                      <a:pt x="4" y="2"/>
                    </a:lnTo>
                    <a:lnTo>
                      <a:pt x="5" y="2"/>
                    </a:lnTo>
                    <a:lnTo>
                      <a:pt x="5" y="6"/>
                    </a:lnTo>
                    <a:lnTo>
                      <a:pt x="6" y="6"/>
                    </a:lnTo>
                    <a:lnTo>
                      <a:pt x="6"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2" name="Freeform 1042"/>
              <p:cNvSpPr>
                <a:spLocks/>
              </p:cNvSpPr>
              <p:nvPr/>
            </p:nvSpPr>
            <p:spPr bwMode="auto">
              <a:xfrm>
                <a:off x="2723818" y="5207460"/>
                <a:ext cx="22420"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3" name="Freeform 1043"/>
              <p:cNvSpPr>
                <a:spLocks/>
              </p:cNvSpPr>
              <p:nvPr/>
            </p:nvSpPr>
            <p:spPr bwMode="auto">
              <a:xfrm>
                <a:off x="2753708" y="5207460"/>
                <a:ext cx="29890" cy="44835"/>
              </a:xfrm>
              <a:custGeom>
                <a:avLst/>
                <a:gdLst>
                  <a:gd name="T0" fmla="*/ 4 w 4"/>
                  <a:gd name="T1" fmla="*/ 6 h 6"/>
                  <a:gd name="T2" fmla="*/ 4 w 4"/>
                  <a:gd name="T3" fmla="*/ 0 h 6"/>
                  <a:gd name="T4" fmla="*/ 3 w 4"/>
                  <a:gd name="T5" fmla="*/ 0 h 6"/>
                  <a:gd name="T6" fmla="*/ 3 w 4"/>
                  <a:gd name="T7" fmla="*/ 3 h 6"/>
                  <a:gd name="T8" fmla="*/ 3 w 4"/>
                  <a:gd name="T9" fmla="*/ 3 h 6"/>
                  <a:gd name="T10" fmla="*/ 3 w 4"/>
                  <a:gd name="T11" fmla="*/ 3 h 6"/>
                  <a:gd name="T12" fmla="*/ 2 w 4"/>
                  <a:gd name="T13" fmla="*/ 3 h 6"/>
                  <a:gd name="T14" fmla="*/ 2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2 w 4"/>
                  <a:gd name="T29" fmla="*/ 3 h 6"/>
                  <a:gd name="T30" fmla="*/ 2 w 4"/>
                  <a:gd name="T31" fmla="*/ 3 h 6"/>
                  <a:gd name="T32" fmla="*/ 3 w 4"/>
                  <a:gd name="T33" fmla="*/ 3 h 6"/>
                  <a:gd name="T34" fmla="*/ 3 w 4"/>
                  <a:gd name="T35" fmla="*/ 4 h 6"/>
                  <a:gd name="T36" fmla="*/ 3 w 4"/>
                  <a:gd name="T37" fmla="*/ 4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3" y="3"/>
                    </a:lnTo>
                    <a:lnTo>
                      <a:pt x="3" y="3"/>
                    </a:lnTo>
                    <a:lnTo>
                      <a:pt x="2" y="3"/>
                    </a:lnTo>
                    <a:lnTo>
                      <a:pt x="2" y="2"/>
                    </a:lnTo>
                    <a:lnTo>
                      <a:pt x="1" y="2"/>
                    </a:lnTo>
                    <a:lnTo>
                      <a:pt x="1" y="0"/>
                    </a:lnTo>
                    <a:lnTo>
                      <a:pt x="0" y="0"/>
                    </a:lnTo>
                    <a:lnTo>
                      <a:pt x="0" y="6"/>
                    </a:lnTo>
                    <a:lnTo>
                      <a:pt x="1" y="6"/>
                    </a:lnTo>
                    <a:lnTo>
                      <a:pt x="1" y="3"/>
                    </a:lnTo>
                    <a:lnTo>
                      <a:pt x="2" y="3"/>
                    </a:lnTo>
                    <a:lnTo>
                      <a:pt x="2" y="3"/>
                    </a:lnTo>
                    <a:lnTo>
                      <a:pt x="3" y="3"/>
                    </a:lnTo>
                    <a:lnTo>
                      <a:pt x="3"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4" name="Freeform 1044"/>
              <p:cNvSpPr>
                <a:spLocks/>
              </p:cNvSpPr>
              <p:nvPr/>
            </p:nvSpPr>
            <p:spPr bwMode="auto">
              <a:xfrm>
                <a:off x="2791068" y="5207460"/>
                <a:ext cx="29890" cy="44835"/>
              </a:xfrm>
              <a:custGeom>
                <a:avLst/>
                <a:gdLst>
                  <a:gd name="T0" fmla="*/ 4 w 4"/>
                  <a:gd name="T1" fmla="*/ 1 h 6"/>
                  <a:gd name="T2" fmla="*/ 4 w 4"/>
                  <a:gd name="T3" fmla="*/ 0 h 6"/>
                  <a:gd name="T4" fmla="*/ 0 w 4"/>
                  <a:gd name="T5" fmla="*/ 0 h 6"/>
                  <a:gd name="T6" fmla="*/ 0 w 4"/>
                  <a:gd name="T7" fmla="*/ 1 h 6"/>
                  <a:gd name="T8" fmla="*/ 2 w 4"/>
                  <a:gd name="T9" fmla="*/ 1 h 6"/>
                  <a:gd name="T10" fmla="*/ 2 w 4"/>
                  <a:gd name="T11" fmla="*/ 6 h 6"/>
                  <a:gd name="T12" fmla="*/ 2 w 4"/>
                  <a:gd name="T13" fmla="*/ 6 h 6"/>
                  <a:gd name="T14" fmla="*/ 2 w 4"/>
                  <a:gd name="T15" fmla="*/ 1 h 6"/>
                  <a:gd name="T16" fmla="*/ 4 w 4"/>
                  <a:gd name="T17" fmla="*/ 1 h 6"/>
                  <a:gd name="T18" fmla="*/ 4 w 4"/>
                  <a:gd name="T19"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
                    <a:moveTo>
                      <a:pt x="4" y="1"/>
                    </a:moveTo>
                    <a:lnTo>
                      <a:pt x="4" y="0"/>
                    </a:lnTo>
                    <a:lnTo>
                      <a:pt x="0" y="0"/>
                    </a:lnTo>
                    <a:lnTo>
                      <a:pt x="0" y="1"/>
                    </a:lnTo>
                    <a:lnTo>
                      <a:pt x="2" y="1"/>
                    </a:lnTo>
                    <a:lnTo>
                      <a:pt x="2" y="6"/>
                    </a:lnTo>
                    <a:lnTo>
                      <a:pt x="2" y="6"/>
                    </a:lnTo>
                    <a:lnTo>
                      <a:pt x="2" y="1"/>
                    </a:lnTo>
                    <a:lnTo>
                      <a:pt x="4" y="1"/>
                    </a:lnTo>
                    <a:lnTo>
                      <a:pt x="4" y="1"/>
                    </a:lnTo>
                    <a:close/>
                  </a:path>
                </a:pathLst>
              </a:custGeom>
              <a:solidFill>
                <a:schemeClr val="accent2"/>
              </a:solidFill>
              <a:ln w="1588" cap="flat">
                <a:solidFill>
                  <a:srgbClr val="EECE23"/>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5" name="Freeform 1045"/>
              <p:cNvSpPr>
                <a:spLocks noEditPoints="1"/>
              </p:cNvSpPr>
              <p:nvPr/>
            </p:nvSpPr>
            <p:spPr bwMode="auto">
              <a:xfrm>
                <a:off x="2514588" y="5274710"/>
                <a:ext cx="22420" cy="37365"/>
              </a:xfrm>
              <a:custGeom>
                <a:avLst/>
                <a:gdLst>
                  <a:gd name="T0" fmla="*/ 3 w 3"/>
                  <a:gd name="T1" fmla="*/ 3 h 5"/>
                  <a:gd name="T2" fmla="*/ 3 w 3"/>
                  <a:gd name="T3" fmla="*/ 1 h 5"/>
                  <a:gd name="T4" fmla="*/ 3 w 3"/>
                  <a:gd name="T5" fmla="*/ 1 h 5"/>
                  <a:gd name="T6" fmla="*/ 3 w 3"/>
                  <a:gd name="T7" fmla="*/ 0 h 5"/>
                  <a:gd name="T8" fmla="*/ 0 w 3"/>
                  <a:gd name="T9" fmla="*/ 0 h 5"/>
                  <a:gd name="T10" fmla="*/ 0 w 3"/>
                  <a:gd name="T11" fmla="*/ 5 h 5"/>
                  <a:gd name="T12" fmla="*/ 1 w 3"/>
                  <a:gd name="T13" fmla="*/ 5 h 5"/>
                  <a:gd name="T14" fmla="*/ 1 w 3"/>
                  <a:gd name="T15" fmla="*/ 4 h 5"/>
                  <a:gd name="T16" fmla="*/ 3 w 3"/>
                  <a:gd name="T17" fmla="*/ 4 h 5"/>
                  <a:gd name="T18" fmla="*/ 3 w 3"/>
                  <a:gd name="T19" fmla="*/ 3 h 5"/>
                  <a:gd name="T20" fmla="*/ 3 w 3"/>
                  <a:gd name="T21" fmla="*/ 3 h 5"/>
                  <a:gd name="T22" fmla="*/ 3 w 3"/>
                  <a:gd name="T23" fmla="*/ 3 h 5"/>
                  <a:gd name="T24" fmla="*/ 3 w 3"/>
                  <a:gd name="T25" fmla="*/ 3 h 5"/>
                  <a:gd name="T26" fmla="*/ 1 w 3"/>
                  <a:gd name="T27" fmla="*/ 3 h 5"/>
                  <a:gd name="T28" fmla="*/ 1 w 3"/>
                  <a:gd name="T29" fmla="*/ 1 h 5"/>
                  <a:gd name="T30" fmla="*/ 3 w 3"/>
                  <a:gd name="T31" fmla="*/ 1 h 5"/>
                  <a:gd name="T32" fmla="*/ 3 w 3"/>
                  <a:gd name="T33" fmla="*/ 3 h 5"/>
                  <a:gd name="T34" fmla="*/ 3 w 3"/>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3"/>
                    </a:moveTo>
                    <a:lnTo>
                      <a:pt x="3" y="1"/>
                    </a:lnTo>
                    <a:lnTo>
                      <a:pt x="3" y="1"/>
                    </a:lnTo>
                    <a:lnTo>
                      <a:pt x="3" y="0"/>
                    </a:lnTo>
                    <a:lnTo>
                      <a:pt x="0" y="0"/>
                    </a:lnTo>
                    <a:lnTo>
                      <a:pt x="0" y="5"/>
                    </a:lnTo>
                    <a:lnTo>
                      <a:pt x="1" y="5"/>
                    </a:lnTo>
                    <a:lnTo>
                      <a:pt x="1" y="4"/>
                    </a:lnTo>
                    <a:lnTo>
                      <a:pt x="3" y="4"/>
                    </a:lnTo>
                    <a:lnTo>
                      <a:pt x="3" y="3"/>
                    </a:lnTo>
                    <a:lnTo>
                      <a:pt x="3" y="3"/>
                    </a:lnTo>
                    <a:lnTo>
                      <a:pt x="3" y="3"/>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6" name="Freeform 1046"/>
              <p:cNvSpPr>
                <a:spLocks/>
              </p:cNvSpPr>
              <p:nvPr/>
            </p:nvSpPr>
            <p:spPr bwMode="auto">
              <a:xfrm>
                <a:off x="2551948" y="5274710"/>
                <a:ext cx="22420" cy="37365"/>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7" name="Freeform 1047"/>
              <p:cNvSpPr>
                <a:spLocks noEditPoints="1"/>
              </p:cNvSpPr>
              <p:nvPr/>
            </p:nvSpPr>
            <p:spPr bwMode="auto">
              <a:xfrm>
                <a:off x="2581838" y="5274710"/>
                <a:ext cx="29890" cy="37365"/>
              </a:xfrm>
              <a:custGeom>
                <a:avLst/>
                <a:gdLst>
                  <a:gd name="T0" fmla="*/ 4 w 4"/>
                  <a:gd name="T1" fmla="*/ 5 h 5"/>
                  <a:gd name="T2" fmla="*/ 4 w 4"/>
                  <a:gd name="T3" fmla="*/ 4 h 5"/>
                  <a:gd name="T4" fmla="*/ 4 w 4"/>
                  <a:gd name="T5" fmla="*/ 4 h 5"/>
                  <a:gd name="T6" fmla="*/ 4 w 4"/>
                  <a:gd name="T7" fmla="*/ 2 h 5"/>
                  <a:gd name="T8" fmla="*/ 4 w 4"/>
                  <a:gd name="T9" fmla="*/ 2 h 5"/>
                  <a:gd name="T10" fmla="*/ 4 w 4"/>
                  <a:gd name="T11" fmla="*/ 1 h 5"/>
                  <a:gd name="T12" fmla="*/ 4 w 4"/>
                  <a:gd name="T13" fmla="*/ 1 h 5"/>
                  <a:gd name="T14" fmla="*/ 4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4 w 4"/>
                  <a:gd name="T29" fmla="*/ 4 h 5"/>
                  <a:gd name="T30" fmla="*/ 4 w 4"/>
                  <a:gd name="T31" fmla="*/ 5 h 5"/>
                  <a:gd name="T32" fmla="*/ 4 w 4"/>
                  <a:gd name="T33" fmla="*/ 5 h 5"/>
                  <a:gd name="T34" fmla="*/ 4 w 4"/>
                  <a:gd name="T35" fmla="*/ 5 h 5"/>
                  <a:gd name="T36" fmla="*/ 4 w 4"/>
                  <a:gd name="T37" fmla="*/ 2 h 5"/>
                  <a:gd name="T38" fmla="*/ 1 w 4"/>
                  <a:gd name="T39" fmla="*/ 2 h 5"/>
                  <a:gd name="T40" fmla="*/ 1 w 4"/>
                  <a:gd name="T41" fmla="*/ 1 h 5"/>
                  <a:gd name="T42" fmla="*/ 4 w 4"/>
                  <a:gd name="T43" fmla="*/ 1 h 5"/>
                  <a:gd name="T44" fmla="*/ 4 w 4"/>
                  <a:gd name="T45" fmla="*/ 2 h 5"/>
                  <a:gd name="T46" fmla="*/ 4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4" y="4"/>
                    </a:lnTo>
                    <a:lnTo>
                      <a:pt x="4" y="2"/>
                    </a:lnTo>
                    <a:lnTo>
                      <a:pt x="4" y="2"/>
                    </a:lnTo>
                    <a:lnTo>
                      <a:pt x="4" y="1"/>
                    </a:lnTo>
                    <a:lnTo>
                      <a:pt x="4" y="1"/>
                    </a:lnTo>
                    <a:lnTo>
                      <a:pt x="4" y="0"/>
                    </a:lnTo>
                    <a:lnTo>
                      <a:pt x="0" y="0"/>
                    </a:lnTo>
                    <a:lnTo>
                      <a:pt x="0" y="5"/>
                    </a:lnTo>
                    <a:lnTo>
                      <a:pt x="1" y="5"/>
                    </a:lnTo>
                    <a:lnTo>
                      <a:pt x="1" y="3"/>
                    </a:lnTo>
                    <a:lnTo>
                      <a:pt x="3" y="3"/>
                    </a:lnTo>
                    <a:lnTo>
                      <a:pt x="3" y="4"/>
                    </a:lnTo>
                    <a:lnTo>
                      <a:pt x="4" y="4"/>
                    </a:lnTo>
                    <a:lnTo>
                      <a:pt x="4" y="5"/>
                    </a:lnTo>
                    <a:lnTo>
                      <a:pt x="4" y="5"/>
                    </a:lnTo>
                    <a:lnTo>
                      <a:pt x="4" y="5"/>
                    </a:lnTo>
                    <a:close/>
                    <a:moveTo>
                      <a:pt x="4" y="2"/>
                    </a:moveTo>
                    <a:lnTo>
                      <a:pt x="1" y="2"/>
                    </a:lnTo>
                    <a:lnTo>
                      <a:pt x="1" y="1"/>
                    </a:lnTo>
                    <a:lnTo>
                      <a:pt x="4" y="1"/>
                    </a:lnTo>
                    <a:lnTo>
                      <a:pt x="4" y="2"/>
                    </a:lnTo>
                    <a:lnTo>
                      <a:pt x="4"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8" name="Freeform 1048"/>
              <p:cNvSpPr>
                <a:spLocks/>
              </p:cNvSpPr>
              <p:nvPr/>
            </p:nvSpPr>
            <p:spPr bwMode="auto">
              <a:xfrm>
                <a:off x="2619203" y="5274710"/>
                <a:ext cx="29890" cy="37365"/>
              </a:xfrm>
              <a:custGeom>
                <a:avLst/>
                <a:gdLst>
                  <a:gd name="T0" fmla="*/ 4 w 4"/>
                  <a:gd name="T1" fmla="*/ 1 h 5"/>
                  <a:gd name="T2" fmla="*/ 4 w 4"/>
                  <a:gd name="T3" fmla="*/ 0 h 5"/>
                  <a:gd name="T4" fmla="*/ 0 w 4"/>
                  <a:gd name="T5" fmla="*/ 0 h 5"/>
                  <a:gd name="T6" fmla="*/ 0 w 4"/>
                  <a:gd name="T7" fmla="*/ 5 h 5"/>
                  <a:gd name="T8" fmla="*/ 2 w 4"/>
                  <a:gd name="T9" fmla="*/ 5 h 5"/>
                  <a:gd name="T10" fmla="*/ 2 w 4"/>
                  <a:gd name="T11" fmla="*/ 3 h 5"/>
                  <a:gd name="T12" fmla="*/ 3 w 4"/>
                  <a:gd name="T13" fmla="*/ 3 h 5"/>
                  <a:gd name="T14" fmla="*/ 3 w 4"/>
                  <a:gd name="T15" fmla="*/ 2 h 5"/>
                  <a:gd name="T16" fmla="*/ 2 w 4"/>
                  <a:gd name="T17" fmla="*/ 2 h 5"/>
                  <a:gd name="T18" fmla="*/ 2 w 4"/>
                  <a:gd name="T19" fmla="*/ 1 h 5"/>
                  <a:gd name="T20" fmla="*/ 4 w 4"/>
                  <a:gd name="T21" fmla="*/ 1 h 5"/>
                  <a:gd name="T22" fmla="*/ 4 w 4"/>
                  <a:gd name="T23"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5">
                    <a:moveTo>
                      <a:pt x="4" y="1"/>
                    </a:moveTo>
                    <a:lnTo>
                      <a:pt x="4" y="0"/>
                    </a:lnTo>
                    <a:lnTo>
                      <a:pt x="0" y="0"/>
                    </a:lnTo>
                    <a:lnTo>
                      <a:pt x="0" y="5"/>
                    </a:lnTo>
                    <a:lnTo>
                      <a:pt x="2" y="5"/>
                    </a:lnTo>
                    <a:lnTo>
                      <a:pt x="2" y="3"/>
                    </a:lnTo>
                    <a:lnTo>
                      <a:pt x="3" y="3"/>
                    </a:lnTo>
                    <a:lnTo>
                      <a:pt x="3" y="2"/>
                    </a:lnTo>
                    <a:lnTo>
                      <a:pt x="2" y="2"/>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09" name="Freeform 1049"/>
              <p:cNvSpPr>
                <a:spLocks noEditPoints="1"/>
              </p:cNvSpPr>
              <p:nvPr/>
            </p:nvSpPr>
            <p:spPr bwMode="auto">
              <a:xfrm>
                <a:off x="2656563" y="5274710"/>
                <a:ext cx="29890" cy="37365"/>
              </a:xfrm>
              <a:custGeom>
                <a:avLst/>
                <a:gdLst>
                  <a:gd name="T0" fmla="*/ 4 w 4"/>
                  <a:gd name="T1" fmla="*/ 4 h 5"/>
                  <a:gd name="T2" fmla="*/ 4 w 4"/>
                  <a:gd name="T3" fmla="*/ 1 h 5"/>
                  <a:gd name="T4" fmla="*/ 4 w 4"/>
                  <a:gd name="T5" fmla="*/ 1 h 5"/>
                  <a:gd name="T6" fmla="*/ 4 w 4"/>
                  <a:gd name="T7" fmla="*/ 0 h 5"/>
                  <a:gd name="T8" fmla="*/ 1 w 4"/>
                  <a:gd name="T9" fmla="*/ 0 h 5"/>
                  <a:gd name="T10" fmla="*/ 1 w 4"/>
                  <a:gd name="T11" fmla="*/ 1 h 5"/>
                  <a:gd name="T12" fmla="*/ 0 w 4"/>
                  <a:gd name="T13" fmla="*/ 1 h 5"/>
                  <a:gd name="T14" fmla="*/ 0 w 4"/>
                  <a:gd name="T15" fmla="*/ 4 h 5"/>
                  <a:gd name="T16" fmla="*/ 1 w 4"/>
                  <a:gd name="T17" fmla="*/ 4 h 5"/>
                  <a:gd name="T18" fmla="*/ 1 w 4"/>
                  <a:gd name="T19" fmla="*/ 5 h 5"/>
                  <a:gd name="T20" fmla="*/ 4 w 4"/>
                  <a:gd name="T21" fmla="*/ 5 h 5"/>
                  <a:gd name="T22" fmla="*/ 4 w 4"/>
                  <a:gd name="T23" fmla="*/ 4 h 5"/>
                  <a:gd name="T24" fmla="*/ 4 w 4"/>
                  <a:gd name="T25" fmla="*/ 4 h 5"/>
                  <a:gd name="T26" fmla="*/ 4 w 4"/>
                  <a:gd name="T27" fmla="*/ 4 h 5"/>
                  <a:gd name="T28" fmla="*/ 4 w 4"/>
                  <a:gd name="T29" fmla="*/ 4 h 5"/>
                  <a:gd name="T30" fmla="*/ 1 w 4"/>
                  <a:gd name="T31" fmla="*/ 4 h 5"/>
                  <a:gd name="T32" fmla="*/ 1 w 4"/>
                  <a:gd name="T33" fmla="*/ 1 h 5"/>
                  <a:gd name="T34" fmla="*/ 4 w 4"/>
                  <a:gd name="T35" fmla="*/ 1 h 5"/>
                  <a:gd name="T36" fmla="*/ 4 w 4"/>
                  <a:gd name="T37" fmla="*/ 4 h 5"/>
                  <a:gd name="T38" fmla="*/ 4 w 4"/>
                  <a:gd name="T3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5">
                    <a:moveTo>
                      <a:pt x="4" y="4"/>
                    </a:moveTo>
                    <a:lnTo>
                      <a:pt x="4" y="1"/>
                    </a:lnTo>
                    <a:lnTo>
                      <a:pt x="4" y="1"/>
                    </a:lnTo>
                    <a:lnTo>
                      <a:pt x="4" y="0"/>
                    </a:lnTo>
                    <a:lnTo>
                      <a:pt x="1" y="0"/>
                    </a:lnTo>
                    <a:lnTo>
                      <a:pt x="1" y="1"/>
                    </a:lnTo>
                    <a:lnTo>
                      <a:pt x="0" y="1"/>
                    </a:lnTo>
                    <a:lnTo>
                      <a:pt x="0" y="4"/>
                    </a:lnTo>
                    <a:lnTo>
                      <a:pt x="1" y="4"/>
                    </a:lnTo>
                    <a:lnTo>
                      <a:pt x="1" y="5"/>
                    </a:lnTo>
                    <a:lnTo>
                      <a:pt x="4" y="5"/>
                    </a:lnTo>
                    <a:lnTo>
                      <a:pt x="4" y="4"/>
                    </a:lnTo>
                    <a:lnTo>
                      <a:pt x="4" y="4"/>
                    </a:lnTo>
                    <a:lnTo>
                      <a:pt x="4" y="4"/>
                    </a:lnTo>
                    <a:close/>
                    <a:moveTo>
                      <a:pt x="4" y="4"/>
                    </a:moveTo>
                    <a:lnTo>
                      <a:pt x="1" y="4"/>
                    </a:lnTo>
                    <a:lnTo>
                      <a:pt x="1" y="1"/>
                    </a:lnTo>
                    <a:lnTo>
                      <a:pt x="4" y="1"/>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0" name="Freeform 1050"/>
              <p:cNvSpPr>
                <a:spLocks noEditPoints="1"/>
              </p:cNvSpPr>
              <p:nvPr/>
            </p:nvSpPr>
            <p:spPr bwMode="auto">
              <a:xfrm>
                <a:off x="2693928" y="5274710"/>
                <a:ext cx="29890" cy="37365"/>
              </a:xfrm>
              <a:custGeom>
                <a:avLst/>
                <a:gdLst>
                  <a:gd name="T0" fmla="*/ 4 w 4"/>
                  <a:gd name="T1" fmla="*/ 5 h 5"/>
                  <a:gd name="T2" fmla="*/ 4 w 4"/>
                  <a:gd name="T3" fmla="*/ 4 h 5"/>
                  <a:gd name="T4" fmla="*/ 4 w 4"/>
                  <a:gd name="T5" fmla="*/ 4 h 5"/>
                  <a:gd name="T6" fmla="*/ 4 w 4"/>
                  <a:gd name="T7" fmla="*/ 2 h 5"/>
                  <a:gd name="T8" fmla="*/ 4 w 4"/>
                  <a:gd name="T9" fmla="*/ 2 h 5"/>
                  <a:gd name="T10" fmla="*/ 4 w 4"/>
                  <a:gd name="T11" fmla="*/ 1 h 5"/>
                  <a:gd name="T12" fmla="*/ 4 w 4"/>
                  <a:gd name="T13" fmla="*/ 1 h 5"/>
                  <a:gd name="T14" fmla="*/ 4 w 4"/>
                  <a:gd name="T15" fmla="*/ 0 h 5"/>
                  <a:gd name="T16" fmla="*/ 0 w 4"/>
                  <a:gd name="T17" fmla="*/ 0 h 5"/>
                  <a:gd name="T18" fmla="*/ 0 w 4"/>
                  <a:gd name="T19" fmla="*/ 5 h 5"/>
                  <a:gd name="T20" fmla="*/ 1 w 4"/>
                  <a:gd name="T21" fmla="*/ 5 h 5"/>
                  <a:gd name="T22" fmla="*/ 1 w 4"/>
                  <a:gd name="T23" fmla="*/ 3 h 5"/>
                  <a:gd name="T24" fmla="*/ 3 w 4"/>
                  <a:gd name="T25" fmla="*/ 3 h 5"/>
                  <a:gd name="T26" fmla="*/ 3 w 4"/>
                  <a:gd name="T27" fmla="*/ 4 h 5"/>
                  <a:gd name="T28" fmla="*/ 4 w 4"/>
                  <a:gd name="T29" fmla="*/ 4 h 5"/>
                  <a:gd name="T30" fmla="*/ 4 w 4"/>
                  <a:gd name="T31" fmla="*/ 5 h 5"/>
                  <a:gd name="T32" fmla="*/ 4 w 4"/>
                  <a:gd name="T33" fmla="*/ 5 h 5"/>
                  <a:gd name="T34" fmla="*/ 4 w 4"/>
                  <a:gd name="T35" fmla="*/ 5 h 5"/>
                  <a:gd name="T36" fmla="*/ 3 w 4"/>
                  <a:gd name="T37" fmla="*/ 2 h 5"/>
                  <a:gd name="T38" fmla="*/ 1 w 4"/>
                  <a:gd name="T39" fmla="*/ 2 h 5"/>
                  <a:gd name="T40" fmla="*/ 1 w 4"/>
                  <a:gd name="T41" fmla="*/ 1 h 5"/>
                  <a:gd name="T42" fmla="*/ 3 w 4"/>
                  <a:gd name="T43" fmla="*/ 1 h 5"/>
                  <a:gd name="T44" fmla="*/ 3 w 4"/>
                  <a:gd name="T45" fmla="*/ 2 h 5"/>
                  <a:gd name="T46" fmla="*/ 3 w 4"/>
                  <a:gd name="T4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4"/>
                    </a:lnTo>
                    <a:lnTo>
                      <a:pt x="4" y="4"/>
                    </a:lnTo>
                    <a:lnTo>
                      <a:pt x="4" y="2"/>
                    </a:lnTo>
                    <a:lnTo>
                      <a:pt x="4" y="2"/>
                    </a:lnTo>
                    <a:lnTo>
                      <a:pt x="4" y="1"/>
                    </a:lnTo>
                    <a:lnTo>
                      <a:pt x="4" y="1"/>
                    </a:lnTo>
                    <a:lnTo>
                      <a:pt x="4" y="0"/>
                    </a:lnTo>
                    <a:lnTo>
                      <a:pt x="0" y="0"/>
                    </a:lnTo>
                    <a:lnTo>
                      <a:pt x="0" y="5"/>
                    </a:lnTo>
                    <a:lnTo>
                      <a:pt x="1" y="5"/>
                    </a:lnTo>
                    <a:lnTo>
                      <a:pt x="1" y="3"/>
                    </a:lnTo>
                    <a:lnTo>
                      <a:pt x="3" y="3"/>
                    </a:lnTo>
                    <a:lnTo>
                      <a:pt x="3" y="4"/>
                    </a:lnTo>
                    <a:lnTo>
                      <a:pt x="4" y="4"/>
                    </a:lnTo>
                    <a:lnTo>
                      <a:pt x="4" y="5"/>
                    </a:lnTo>
                    <a:lnTo>
                      <a:pt x="4" y="5"/>
                    </a:lnTo>
                    <a:lnTo>
                      <a:pt x="4" y="5"/>
                    </a:lnTo>
                    <a:close/>
                    <a:moveTo>
                      <a:pt x="3" y="2"/>
                    </a:moveTo>
                    <a:lnTo>
                      <a:pt x="1" y="2"/>
                    </a:lnTo>
                    <a:lnTo>
                      <a:pt x="1" y="1"/>
                    </a:lnTo>
                    <a:lnTo>
                      <a:pt x="3" y="1"/>
                    </a:lnTo>
                    <a:lnTo>
                      <a:pt x="3" y="2"/>
                    </a:lnTo>
                    <a:lnTo>
                      <a:pt x="3" y="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1" name="Freeform 1051"/>
              <p:cNvSpPr>
                <a:spLocks/>
              </p:cNvSpPr>
              <p:nvPr/>
            </p:nvSpPr>
            <p:spPr bwMode="auto">
              <a:xfrm>
                <a:off x="2731288" y="5274710"/>
                <a:ext cx="44835" cy="37365"/>
              </a:xfrm>
              <a:custGeom>
                <a:avLst/>
                <a:gdLst>
                  <a:gd name="T0" fmla="*/ 6 w 6"/>
                  <a:gd name="T1" fmla="*/ 5 h 5"/>
                  <a:gd name="T2" fmla="*/ 6 w 6"/>
                  <a:gd name="T3" fmla="*/ 0 h 5"/>
                  <a:gd name="T4" fmla="*/ 5 w 6"/>
                  <a:gd name="T5" fmla="*/ 0 h 5"/>
                  <a:gd name="T6" fmla="*/ 5 w 6"/>
                  <a:gd name="T7" fmla="*/ 1 h 5"/>
                  <a:gd name="T8" fmla="*/ 5 w 6"/>
                  <a:gd name="T9" fmla="*/ 1 h 5"/>
                  <a:gd name="T10" fmla="*/ 5 w 6"/>
                  <a:gd name="T11" fmla="*/ 1 h 5"/>
                  <a:gd name="T12" fmla="*/ 4 w 6"/>
                  <a:gd name="T13" fmla="*/ 1 h 5"/>
                  <a:gd name="T14" fmla="*/ 4 w 6"/>
                  <a:gd name="T15" fmla="*/ 2 h 5"/>
                  <a:gd name="T16" fmla="*/ 3 w 6"/>
                  <a:gd name="T17" fmla="*/ 2 h 5"/>
                  <a:gd name="T18" fmla="*/ 3 w 6"/>
                  <a:gd name="T19" fmla="*/ 1 h 5"/>
                  <a:gd name="T20" fmla="*/ 2 w 6"/>
                  <a:gd name="T21" fmla="*/ 1 h 5"/>
                  <a:gd name="T22" fmla="*/ 2 w 6"/>
                  <a:gd name="T23" fmla="*/ 1 h 5"/>
                  <a:gd name="T24" fmla="*/ 2 w 6"/>
                  <a:gd name="T25" fmla="*/ 1 h 5"/>
                  <a:gd name="T26" fmla="*/ 2 w 6"/>
                  <a:gd name="T27" fmla="*/ 0 h 5"/>
                  <a:gd name="T28" fmla="*/ 0 w 6"/>
                  <a:gd name="T29" fmla="*/ 0 h 5"/>
                  <a:gd name="T30" fmla="*/ 0 w 6"/>
                  <a:gd name="T31" fmla="*/ 5 h 5"/>
                  <a:gd name="T32" fmla="*/ 2 w 6"/>
                  <a:gd name="T33" fmla="*/ 5 h 5"/>
                  <a:gd name="T34" fmla="*/ 2 w 6"/>
                  <a:gd name="T35" fmla="*/ 1 h 5"/>
                  <a:gd name="T36" fmla="*/ 2 w 6"/>
                  <a:gd name="T37" fmla="*/ 1 h 5"/>
                  <a:gd name="T38" fmla="*/ 2 w 6"/>
                  <a:gd name="T39" fmla="*/ 2 h 5"/>
                  <a:gd name="T40" fmla="*/ 3 w 6"/>
                  <a:gd name="T41" fmla="*/ 2 h 5"/>
                  <a:gd name="T42" fmla="*/ 3 w 6"/>
                  <a:gd name="T43" fmla="*/ 3 h 5"/>
                  <a:gd name="T44" fmla="*/ 4 w 6"/>
                  <a:gd name="T45" fmla="*/ 3 h 5"/>
                  <a:gd name="T46" fmla="*/ 4 w 6"/>
                  <a:gd name="T47" fmla="*/ 2 h 5"/>
                  <a:gd name="T48" fmla="*/ 5 w 6"/>
                  <a:gd name="T49" fmla="*/ 2 h 5"/>
                  <a:gd name="T50" fmla="*/ 5 w 6"/>
                  <a:gd name="T51" fmla="*/ 1 h 5"/>
                  <a:gd name="T52" fmla="*/ 5 w 6"/>
                  <a:gd name="T53" fmla="*/ 1 h 5"/>
                  <a:gd name="T54" fmla="*/ 5 w 6"/>
                  <a:gd name="T55" fmla="*/ 5 h 5"/>
                  <a:gd name="T56" fmla="*/ 6 w 6"/>
                  <a:gd name="T57" fmla="*/ 5 h 5"/>
                  <a:gd name="T58" fmla="*/ 6 w 6"/>
                  <a:gd name="T5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 h="5">
                    <a:moveTo>
                      <a:pt x="6" y="5"/>
                    </a:moveTo>
                    <a:lnTo>
                      <a:pt x="6" y="0"/>
                    </a:lnTo>
                    <a:lnTo>
                      <a:pt x="5" y="0"/>
                    </a:lnTo>
                    <a:lnTo>
                      <a:pt x="5" y="1"/>
                    </a:lnTo>
                    <a:lnTo>
                      <a:pt x="5" y="1"/>
                    </a:lnTo>
                    <a:lnTo>
                      <a:pt x="5" y="1"/>
                    </a:lnTo>
                    <a:lnTo>
                      <a:pt x="4" y="1"/>
                    </a:lnTo>
                    <a:lnTo>
                      <a:pt x="4" y="2"/>
                    </a:lnTo>
                    <a:lnTo>
                      <a:pt x="3" y="2"/>
                    </a:lnTo>
                    <a:lnTo>
                      <a:pt x="3" y="1"/>
                    </a:lnTo>
                    <a:lnTo>
                      <a:pt x="2" y="1"/>
                    </a:lnTo>
                    <a:lnTo>
                      <a:pt x="2" y="1"/>
                    </a:lnTo>
                    <a:lnTo>
                      <a:pt x="2" y="1"/>
                    </a:lnTo>
                    <a:lnTo>
                      <a:pt x="2" y="0"/>
                    </a:lnTo>
                    <a:lnTo>
                      <a:pt x="0" y="0"/>
                    </a:lnTo>
                    <a:lnTo>
                      <a:pt x="0" y="5"/>
                    </a:lnTo>
                    <a:lnTo>
                      <a:pt x="2" y="5"/>
                    </a:lnTo>
                    <a:lnTo>
                      <a:pt x="2" y="1"/>
                    </a:lnTo>
                    <a:lnTo>
                      <a:pt x="2" y="1"/>
                    </a:lnTo>
                    <a:lnTo>
                      <a:pt x="2" y="2"/>
                    </a:lnTo>
                    <a:lnTo>
                      <a:pt x="3" y="2"/>
                    </a:lnTo>
                    <a:lnTo>
                      <a:pt x="3" y="3"/>
                    </a:lnTo>
                    <a:lnTo>
                      <a:pt x="4" y="3"/>
                    </a:lnTo>
                    <a:lnTo>
                      <a:pt x="4" y="2"/>
                    </a:lnTo>
                    <a:lnTo>
                      <a:pt x="5" y="2"/>
                    </a:lnTo>
                    <a:lnTo>
                      <a:pt x="5" y="1"/>
                    </a:lnTo>
                    <a:lnTo>
                      <a:pt x="5" y="1"/>
                    </a:lnTo>
                    <a:lnTo>
                      <a:pt x="5" y="5"/>
                    </a:lnTo>
                    <a:lnTo>
                      <a:pt x="6" y="5"/>
                    </a:lnTo>
                    <a:lnTo>
                      <a:pt x="6"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2" name="Freeform 1052"/>
              <p:cNvSpPr>
                <a:spLocks noEditPoints="1"/>
              </p:cNvSpPr>
              <p:nvPr/>
            </p:nvSpPr>
            <p:spPr bwMode="auto">
              <a:xfrm>
                <a:off x="2940519" y="5207460"/>
                <a:ext cx="29890" cy="44835"/>
              </a:xfrm>
              <a:custGeom>
                <a:avLst/>
                <a:gdLst>
                  <a:gd name="T0" fmla="*/ 4 w 4"/>
                  <a:gd name="T1" fmla="*/ 5 h 6"/>
                  <a:gd name="T2" fmla="*/ 4 w 4"/>
                  <a:gd name="T3" fmla="*/ 3 h 6"/>
                  <a:gd name="T4" fmla="*/ 4 w 4"/>
                  <a:gd name="T5" fmla="*/ 3 h 6"/>
                  <a:gd name="T6" fmla="*/ 4 w 4"/>
                  <a:gd name="T7" fmla="*/ 3 h 6"/>
                  <a:gd name="T8" fmla="*/ 4 w 4"/>
                  <a:gd name="T9" fmla="*/ 3 h 6"/>
                  <a:gd name="T10" fmla="*/ 4 w 4"/>
                  <a:gd name="T11" fmla="*/ 1 h 6"/>
                  <a:gd name="T12" fmla="*/ 4 w 4"/>
                  <a:gd name="T13" fmla="*/ 1 h 6"/>
                  <a:gd name="T14" fmla="*/ 4 w 4"/>
                  <a:gd name="T15" fmla="*/ 0 h 6"/>
                  <a:gd name="T16" fmla="*/ 0 w 4"/>
                  <a:gd name="T17" fmla="*/ 0 h 6"/>
                  <a:gd name="T18" fmla="*/ 0 w 4"/>
                  <a:gd name="T19" fmla="*/ 6 h 6"/>
                  <a:gd name="T20" fmla="*/ 4 w 4"/>
                  <a:gd name="T21" fmla="*/ 6 h 6"/>
                  <a:gd name="T22" fmla="*/ 4 w 4"/>
                  <a:gd name="T23" fmla="*/ 5 h 6"/>
                  <a:gd name="T24" fmla="*/ 4 w 4"/>
                  <a:gd name="T25" fmla="*/ 5 h 6"/>
                  <a:gd name="T26" fmla="*/ 4 w 4"/>
                  <a:gd name="T27" fmla="*/ 5 h 6"/>
                  <a:gd name="T28" fmla="*/ 4 w 4"/>
                  <a:gd name="T29" fmla="*/ 3 h 6"/>
                  <a:gd name="T30" fmla="*/ 1 w 4"/>
                  <a:gd name="T31" fmla="*/ 3 h 6"/>
                  <a:gd name="T32" fmla="*/ 1 w 4"/>
                  <a:gd name="T33" fmla="*/ 1 h 6"/>
                  <a:gd name="T34" fmla="*/ 4 w 4"/>
                  <a:gd name="T35" fmla="*/ 1 h 6"/>
                  <a:gd name="T36" fmla="*/ 4 w 4"/>
                  <a:gd name="T37" fmla="*/ 3 h 6"/>
                  <a:gd name="T38" fmla="*/ 4 w 4"/>
                  <a:gd name="T39" fmla="*/ 3 h 6"/>
                  <a:gd name="T40" fmla="*/ 4 w 4"/>
                  <a:gd name="T41" fmla="*/ 5 h 6"/>
                  <a:gd name="T42" fmla="*/ 1 w 4"/>
                  <a:gd name="T43" fmla="*/ 5 h 6"/>
                  <a:gd name="T44" fmla="*/ 1 w 4"/>
                  <a:gd name="T45" fmla="*/ 3 h 6"/>
                  <a:gd name="T46" fmla="*/ 4 w 4"/>
                  <a:gd name="T47" fmla="*/ 3 h 6"/>
                  <a:gd name="T48" fmla="*/ 4 w 4"/>
                  <a:gd name="T49" fmla="*/ 5 h 6"/>
                  <a:gd name="T50" fmla="*/ 4 w 4"/>
                  <a:gd name="T51"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 h="6">
                    <a:moveTo>
                      <a:pt x="4" y="5"/>
                    </a:moveTo>
                    <a:lnTo>
                      <a:pt x="4" y="3"/>
                    </a:lnTo>
                    <a:lnTo>
                      <a:pt x="4" y="3"/>
                    </a:lnTo>
                    <a:lnTo>
                      <a:pt x="4" y="3"/>
                    </a:lnTo>
                    <a:lnTo>
                      <a:pt x="4" y="3"/>
                    </a:lnTo>
                    <a:lnTo>
                      <a:pt x="4" y="1"/>
                    </a:lnTo>
                    <a:lnTo>
                      <a:pt x="4" y="1"/>
                    </a:lnTo>
                    <a:lnTo>
                      <a:pt x="4" y="0"/>
                    </a:lnTo>
                    <a:lnTo>
                      <a:pt x="0" y="0"/>
                    </a:lnTo>
                    <a:lnTo>
                      <a:pt x="0" y="6"/>
                    </a:lnTo>
                    <a:lnTo>
                      <a:pt x="4" y="6"/>
                    </a:lnTo>
                    <a:lnTo>
                      <a:pt x="4" y="5"/>
                    </a:lnTo>
                    <a:lnTo>
                      <a:pt x="4" y="5"/>
                    </a:lnTo>
                    <a:lnTo>
                      <a:pt x="4" y="5"/>
                    </a:lnTo>
                    <a:close/>
                    <a:moveTo>
                      <a:pt x="4" y="3"/>
                    </a:moveTo>
                    <a:lnTo>
                      <a:pt x="1" y="3"/>
                    </a:lnTo>
                    <a:lnTo>
                      <a:pt x="1" y="1"/>
                    </a:lnTo>
                    <a:lnTo>
                      <a:pt x="4" y="1"/>
                    </a:lnTo>
                    <a:lnTo>
                      <a:pt x="4" y="3"/>
                    </a:lnTo>
                    <a:lnTo>
                      <a:pt x="4" y="3"/>
                    </a:lnTo>
                    <a:close/>
                    <a:moveTo>
                      <a:pt x="4" y="5"/>
                    </a:moveTo>
                    <a:lnTo>
                      <a:pt x="1" y="5"/>
                    </a:lnTo>
                    <a:lnTo>
                      <a:pt x="1" y="3"/>
                    </a:lnTo>
                    <a:lnTo>
                      <a:pt x="4" y="3"/>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3" name="Freeform 1053"/>
              <p:cNvSpPr>
                <a:spLocks noEditPoints="1"/>
              </p:cNvSpPr>
              <p:nvPr/>
            </p:nvSpPr>
            <p:spPr bwMode="auto">
              <a:xfrm>
                <a:off x="2985354" y="5207460"/>
                <a:ext cx="22420" cy="44835"/>
              </a:xfrm>
              <a:custGeom>
                <a:avLst/>
                <a:gdLst>
                  <a:gd name="T0" fmla="*/ 3 w 3"/>
                  <a:gd name="T1" fmla="*/ 5 h 6"/>
                  <a:gd name="T2" fmla="*/ 3 w 3"/>
                  <a:gd name="T3" fmla="*/ 1 h 6"/>
                  <a:gd name="T4" fmla="*/ 3 w 3"/>
                  <a:gd name="T5" fmla="*/ 1 h 6"/>
                  <a:gd name="T6" fmla="*/ 3 w 3"/>
                  <a:gd name="T7" fmla="*/ 0 h 6"/>
                  <a:gd name="T8" fmla="*/ 1 w 3"/>
                  <a:gd name="T9" fmla="*/ 0 h 6"/>
                  <a:gd name="T10" fmla="*/ 1 w 3"/>
                  <a:gd name="T11" fmla="*/ 1 h 6"/>
                  <a:gd name="T12" fmla="*/ 0 w 3"/>
                  <a:gd name="T13" fmla="*/ 1 h 6"/>
                  <a:gd name="T14" fmla="*/ 0 w 3"/>
                  <a:gd name="T15" fmla="*/ 5 h 6"/>
                  <a:gd name="T16" fmla="*/ 1 w 3"/>
                  <a:gd name="T17" fmla="*/ 5 h 6"/>
                  <a:gd name="T18" fmla="*/ 1 w 3"/>
                  <a:gd name="T19" fmla="*/ 6 h 6"/>
                  <a:gd name="T20" fmla="*/ 3 w 3"/>
                  <a:gd name="T21" fmla="*/ 6 h 6"/>
                  <a:gd name="T22" fmla="*/ 3 w 3"/>
                  <a:gd name="T23" fmla="*/ 5 h 6"/>
                  <a:gd name="T24" fmla="*/ 3 w 3"/>
                  <a:gd name="T25" fmla="*/ 5 h 6"/>
                  <a:gd name="T26" fmla="*/ 3 w 3"/>
                  <a:gd name="T27" fmla="*/ 5 h 6"/>
                  <a:gd name="T28" fmla="*/ 3 w 3"/>
                  <a:gd name="T29" fmla="*/ 5 h 6"/>
                  <a:gd name="T30" fmla="*/ 1 w 3"/>
                  <a:gd name="T31" fmla="*/ 5 h 6"/>
                  <a:gd name="T32" fmla="*/ 1 w 3"/>
                  <a:gd name="T33" fmla="*/ 1 h 6"/>
                  <a:gd name="T34" fmla="*/ 3 w 3"/>
                  <a:gd name="T35" fmla="*/ 1 h 6"/>
                  <a:gd name="T36" fmla="*/ 3 w 3"/>
                  <a:gd name="T37" fmla="*/ 5 h 6"/>
                  <a:gd name="T38" fmla="*/ 3 w 3"/>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 h="6">
                    <a:moveTo>
                      <a:pt x="3" y="5"/>
                    </a:moveTo>
                    <a:lnTo>
                      <a:pt x="3" y="1"/>
                    </a:lnTo>
                    <a:lnTo>
                      <a:pt x="3" y="1"/>
                    </a:lnTo>
                    <a:lnTo>
                      <a:pt x="3" y="0"/>
                    </a:lnTo>
                    <a:lnTo>
                      <a:pt x="1" y="0"/>
                    </a:lnTo>
                    <a:lnTo>
                      <a:pt x="1" y="1"/>
                    </a:lnTo>
                    <a:lnTo>
                      <a:pt x="0" y="1"/>
                    </a:lnTo>
                    <a:lnTo>
                      <a:pt x="0" y="5"/>
                    </a:lnTo>
                    <a:lnTo>
                      <a:pt x="1" y="5"/>
                    </a:lnTo>
                    <a:lnTo>
                      <a:pt x="1" y="6"/>
                    </a:lnTo>
                    <a:lnTo>
                      <a:pt x="3" y="6"/>
                    </a:lnTo>
                    <a:lnTo>
                      <a:pt x="3" y="5"/>
                    </a:lnTo>
                    <a:lnTo>
                      <a:pt x="3" y="5"/>
                    </a:lnTo>
                    <a:lnTo>
                      <a:pt x="3" y="5"/>
                    </a:lnTo>
                    <a:close/>
                    <a:moveTo>
                      <a:pt x="3" y="5"/>
                    </a:moveTo>
                    <a:lnTo>
                      <a:pt x="1" y="5"/>
                    </a:lnTo>
                    <a:lnTo>
                      <a:pt x="1" y="1"/>
                    </a:lnTo>
                    <a:lnTo>
                      <a:pt x="3" y="1"/>
                    </a:lnTo>
                    <a:lnTo>
                      <a:pt x="3" y="5"/>
                    </a:lnTo>
                    <a:lnTo>
                      <a:pt x="3" y="5"/>
                    </a:lnTo>
                    <a:close/>
                  </a:path>
                </a:pathLst>
              </a:custGeom>
              <a:solidFill>
                <a:srgbClr val="EECE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4" name="Freeform 1054"/>
              <p:cNvSpPr>
                <a:spLocks/>
              </p:cNvSpPr>
              <p:nvPr/>
            </p:nvSpPr>
            <p:spPr bwMode="auto">
              <a:xfrm>
                <a:off x="3022719" y="5207460"/>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5" name="Freeform 1055"/>
              <p:cNvSpPr>
                <a:spLocks/>
              </p:cNvSpPr>
              <p:nvPr/>
            </p:nvSpPr>
            <p:spPr bwMode="auto">
              <a:xfrm>
                <a:off x="3037664" y="5207460"/>
                <a:ext cx="22420"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6" name="Freeform 1056"/>
              <p:cNvSpPr>
                <a:spLocks/>
              </p:cNvSpPr>
              <p:nvPr/>
            </p:nvSpPr>
            <p:spPr bwMode="auto">
              <a:xfrm>
                <a:off x="3075024" y="5207460"/>
                <a:ext cx="14945" cy="44835"/>
              </a:xfrm>
              <a:custGeom>
                <a:avLst/>
                <a:gdLst>
                  <a:gd name="T0" fmla="*/ 2 w 2"/>
                  <a:gd name="T1" fmla="*/ 6 h 6"/>
                  <a:gd name="T2" fmla="*/ 2 w 2"/>
                  <a:gd name="T3" fmla="*/ 5 h 6"/>
                  <a:gd name="T4" fmla="*/ 0 w 2"/>
                  <a:gd name="T5" fmla="*/ 5 h 6"/>
                  <a:gd name="T6" fmla="*/ 0 w 2"/>
                  <a:gd name="T7" fmla="*/ 3 h 6"/>
                  <a:gd name="T8" fmla="*/ 2 w 2"/>
                  <a:gd name="T9" fmla="*/ 3 h 6"/>
                  <a:gd name="T10" fmla="*/ 2 w 2"/>
                  <a:gd name="T11" fmla="*/ 3 h 6"/>
                  <a:gd name="T12" fmla="*/ 0 w 2"/>
                  <a:gd name="T13" fmla="*/ 3 h 6"/>
                  <a:gd name="T14" fmla="*/ 0 w 2"/>
                  <a:gd name="T15" fmla="*/ 1 h 6"/>
                  <a:gd name="T16" fmla="*/ 2 w 2"/>
                  <a:gd name="T17" fmla="*/ 1 h 6"/>
                  <a:gd name="T18" fmla="*/ 2 w 2"/>
                  <a:gd name="T19" fmla="*/ 0 h 6"/>
                  <a:gd name="T20" fmla="*/ 0 w 2"/>
                  <a:gd name="T21" fmla="*/ 0 h 6"/>
                  <a:gd name="T22" fmla="*/ 0 w 2"/>
                  <a:gd name="T23" fmla="*/ 6 h 6"/>
                  <a:gd name="T24" fmla="*/ 2 w 2"/>
                  <a:gd name="T25" fmla="*/ 6 h 6"/>
                  <a:gd name="T26" fmla="*/ 2 w 2"/>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 h="6">
                    <a:moveTo>
                      <a:pt x="2" y="6"/>
                    </a:moveTo>
                    <a:lnTo>
                      <a:pt x="2" y="5"/>
                    </a:lnTo>
                    <a:lnTo>
                      <a:pt x="0" y="5"/>
                    </a:lnTo>
                    <a:lnTo>
                      <a:pt x="0" y="3"/>
                    </a:lnTo>
                    <a:lnTo>
                      <a:pt x="2" y="3"/>
                    </a:lnTo>
                    <a:lnTo>
                      <a:pt x="2" y="3"/>
                    </a:lnTo>
                    <a:lnTo>
                      <a:pt x="0" y="3"/>
                    </a:lnTo>
                    <a:lnTo>
                      <a:pt x="0" y="1"/>
                    </a:lnTo>
                    <a:lnTo>
                      <a:pt x="2" y="1"/>
                    </a:lnTo>
                    <a:lnTo>
                      <a:pt x="2" y="0"/>
                    </a:lnTo>
                    <a:lnTo>
                      <a:pt x="0" y="0"/>
                    </a:lnTo>
                    <a:lnTo>
                      <a:pt x="0" y="6"/>
                    </a:lnTo>
                    <a:lnTo>
                      <a:pt x="2" y="6"/>
                    </a:lnTo>
                    <a:lnTo>
                      <a:pt x="2"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7" name="Freeform 1057"/>
              <p:cNvSpPr>
                <a:spLocks noEditPoints="1"/>
              </p:cNvSpPr>
              <p:nvPr/>
            </p:nvSpPr>
            <p:spPr bwMode="auto">
              <a:xfrm>
                <a:off x="3104914" y="5207460"/>
                <a:ext cx="29890" cy="44835"/>
              </a:xfrm>
              <a:custGeom>
                <a:avLst/>
                <a:gdLst>
                  <a:gd name="T0" fmla="*/ 4 w 4"/>
                  <a:gd name="T1" fmla="*/ 6 h 6"/>
                  <a:gd name="T2" fmla="*/ 4 w 4"/>
                  <a:gd name="T3" fmla="*/ 4 h 6"/>
                  <a:gd name="T4" fmla="*/ 3 w 4"/>
                  <a:gd name="T5" fmla="*/ 4 h 6"/>
                  <a:gd name="T6" fmla="*/ 3 w 4"/>
                  <a:gd name="T7" fmla="*/ 3 h 6"/>
                  <a:gd name="T8" fmla="*/ 4 w 4"/>
                  <a:gd name="T9" fmla="*/ 3 h 6"/>
                  <a:gd name="T10" fmla="*/ 4 w 4"/>
                  <a:gd name="T11" fmla="*/ 1 h 6"/>
                  <a:gd name="T12" fmla="*/ 3 w 4"/>
                  <a:gd name="T13" fmla="*/ 1 h 6"/>
                  <a:gd name="T14" fmla="*/ 3 w 4"/>
                  <a:gd name="T15" fmla="*/ 0 h 6"/>
                  <a:gd name="T16" fmla="*/ 0 w 4"/>
                  <a:gd name="T17" fmla="*/ 0 h 6"/>
                  <a:gd name="T18" fmla="*/ 0 w 4"/>
                  <a:gd name="T19" fmla="*/ 6 h 6"/>
                  <a:gd name="T20" fmla="*/ 1 w 4"/>
                  <a:gd name="T21" fmla="*/ 6 h 6"/>
                  <a:gd name="T22" fmla="*/ 1 w 4"/>
                  <a:gd name="T23" fmla="*/ 3 h 6"/>
                  <a:gd name="T24" fmla="*/ 2 w 4"/>
                  <a:gd name="T25" fmla="*/ 3 h 6"/>
                  <a:gd name="T26" fmla="*/ 2 w 4"/>
                  <a:gd name="T27" fmla="*/ 4 h 6"/>
                  <a:gd name="T28" fmla="*/ 3 w 4"/>
                  <a:gd name="T29" fmla="*/ 4 h 6"/>
                  <a:gd name="T30" fmla="*/ 3 w 4"/>
                  <a:gd name="T31" fmla="*/ 6 h 6"/>
                  <a:gd name="T32" fmla="*/ 4 w 4"/>
                  <a:gd name="T33" fmla="*/ 6 h 6"/>
                  <a:gd name="T34" fmla="*/ 4 w 4"/>
                  <a:gd name="T35" fmla="*/ 6 h 6"/>
                  <a:gd name="T36" fmla="*/ 3 w 4"/>
                  <a:gd name="T37" fmla="*/ 3 h 6"/>
                  <a:gd name="T38" fmla="*/ 1 w 4"/>
                  <a:gd name="T39" fmla="*/ 3 h 6"/>
                  <a:gd name="T40" fmla="*/ 1 w 4"/>
                  <a:gd name="T41" fmla="*/ 1 h 6"/>
                  <a:gd name="T42" fmla="*/ 3 w 4"/>
                  <a:gd name="T43" fmla="*/ 1 h 6"/>
                  <a:gd name="T44" fmla="*/ 3 w 4"/>
                  <a:gd name="T45" fmla="*/ 3 h 6"/>
                  <a:gd name="T46" fmla="*/ 3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4"/>
                    </a:lnTo>
                    <a:lnTo>
                      <a:pt x="3" y="4"/>
                    </a:lnTo>
                    <a:lnTo>
                      <a:pt x="3" y="3"/>
                    </a:lnTo>
                    <a:lnTo>
                      <a:pt x="4" y="3"/>
                    </a:lnTo>
                    <a:lnTo>
                      <a:pt x="4" y="1"/>
                    </a:lnTo>
                    <a:lnTo>
                      <a:pt x="3" y="1"/>
                    </a:lnTo>
                    <a:lnTo>
                      <a:pt x="3" y="0"/>
                    </a:lnTo>
                    <a:lnTo>
                      <a:pt x="0" y="0"/>
                    </a:lnTo>
                    <a:lnTo>
                      <a:pt x="0" y="6"/>
                    </a:lnTo>
                    <a:lnTo>
                      <a:pt x="1" y="6"/>
                    </a:lnTo>
                    <a:lnTo>
                      <a:pt x="1" y="3"/>
                    </a:lnTo>
                    <a:lnTo>
                      <a:pt x="2" y="3"/>
                    </a:lnTo>
                    <a:lnTo>
                      <a:pt x="2" y="4"/>
                    </a:lnTo>
                    <a:lnTo>
                      <a:pt x="3" y="4"/>
                    </a:lnTo>
                    <a:lnTo>
                      <a:pt x="3" y="6"/>
                    </a:lnTo>
                    <a:lnTo>
                      <a:pt x="4" y="6"/>
                    </a:lnTo>
                    <a:lnTo>
                      <a:pt x="4" y="6"/>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8" name="Freeform 1058"/>
              <p:cNvSpPr>
                <a:spLocks/>
              </p:cNvSpPr>
              <p:nvPr/>
            </p:nvSpPr>
            <p:spPr bwMode="auto">
              <a:xfrm>
                <a:off x="2940519" y="5274710"/>
                <a:ext cx="29890" cy="37365"/>
              </a:xfrm>
              <a:custGeom>
                <a:avLst/>
                <a:gdLst>
                  <a:gd name="T0" fmla="*/ 4 w 4"/>
                  <a:gd name="T1" fmla="*/ 4 h 5"/>
                  <a:gd name="T2" fmla="*/ 4 w 4"/>
                  <a:gd name="T3" fmla="*/ 4 h 5"/>
                  <a:gd name="T4" fmla="*/ 4 w 4"/>
                  <a:gd name="T5" fmla="*/ 4 h 5"/>
                  <a:gd name="T6" fmla="*/ 4 w 4"/>
                  <a:gd name="T7" fmla="*/ 4 h 5"/>
                  <a:gd name="T8" fmla="*/ 1 w 4"/>
                  <a:gd name="T9" fmla="*/ 4 h 5"/>
                  <a:gd name="T10" fmla="*/ 1 w 4"/>
                  <a:gd name="T11" fmla="*/ 1 h 5"/>
                  <a:gd name="T12" fmla="*/ 4 w 4"/>
                  <a:gd name="T13" fmla="*/ 1 h 5"/>
                  <a:gd name="T14" fmla="*/ 4 w 4"/>
                  <a:gd name="T15" fmla="*/ 1 h 5"/>
                  <a:gd name="T16" fmla="*/ 4 w 4"/>
                  <a:gd name="T17" fmla="*/ 1 h 5"/>
                  <a:gd name="T18" fmla="*/ 4 w 4"/>
                  <a:gd name="T19" fmla="*/ 1 h 5"/>
                  <a:gd name="T20" fmla="*/ 4 w 4"/>
                  <a:gd name="T21" fmla="*/ 1 h 5"/>
                  <a:gd name="T22" fmla="*/ 4 w 4"/>
                  <a:gd name="T23" fmla="*/ 0 h 5"/>
                  <a:gd name="T24" fmla="*/ 1 w 4"/>
                  <a:gd name="T25" fmla="*/ 0 h 5"/>
                  <a:gd name="T26" fmla="*/ 1 w 4"/>
                  <a:gd name="T27" fmla="*/ 1 h 5"/>
                  <a:gd name="T28" fmla="*/ 0 w 4"/>
                  <a:gd name="T29" fmla="*/ 1 h 5"/>
                  <a:gd name="T30" fmla="*/ 0 w 4"/>
                  <a:gd name="T31" fmla="*/ 4 h 5"/>
                  <a:gd name="T32" fmla="*/ 1 w 4"/>
                  <a:gd name="T33" fmla="*/ 4 h 5"/>
                  <a:gd name="T34" fmla="*/ 1 w 4"/>
                  <a:gd name="T35" fmla="*/ 5 h 5"/>
                  <a:gd name="T36" fmla="*/ 4 w 4"/>
                  <a:gd name="T37" fmla="*/ 5 h 5"/>
                  <a:gd name="T38" fmla="*/ 4 w 4"/>
                  <a:gd name="T39" fmla="*/ 4 h 5"/>
                  <a:gd name="T40" fmla="*/ 4 w 4"/>
                  <a:gd name="T41" fmla="*/ 4 h 5"/>
                  <a:gd name="T42" fmla="*/ 4 w 4"/>
                  <a:gd name="T43"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4"/>
                    </a:moveTo>
                    <a:lnTo>
                      <a:pt x="4" y="4"/>
                    </a:lnTo>
                    <a:lnTo>
                      <a:pt x="4" y="4"/>
                    </a:lnTo>
                    <a:lnTo>
                      <a:pt x="4" y="4"/>
                    </a:lnTo>
                    <a:lnTo>
                      <a:pt x="1" y="4"/>
                    </a:lnTo>
                    <a:lnTo>
                      <a:pt x="1" y="1"/>
                    </a:lnTo>
                    <a:lnTo>
                      <a:pt x="4" y="1"/>
                    </a:lnTo>
                    <a:lnTo>
                      <a:pt x="4" y="1"/>
                    </a:lnTo>
                    <a:lnTo>
                      <a:pt x="4" y="1"/>
                    </a:lnTo>
                    <a:lnTo>
                      <a:pt x="4" y="1"/>
                    </a:lnTo>
                    <a:lnTo>
                      <a:pt x="4" y="1"/>
                    </a:lnTo>
                    <a:lnTo>
                      <a:pt x="4" y="0"/>
                    </a:lnTo>
                    <a:lnTo>
                      <a:pt x="1" y="0"/>
                    </a:lnTo>
                    <a:lnTo>
                      <a:pt x="1" y="1"/>
                    </a:lnTo>
                    <a:lnTo>
                      <a:pt x="0" y="1"/>
                    </a:lnTo>
                    <a:lnTo>
                      <a:pt x="0" y="4"/>
                    </a:lnTo>
                    <a:lnTo>
                      <a:pt x="1" y="4"/>
                    </a:lnTo>
                    <a:lnTo>
                      <a:pt x="1" y="5"/>
                    </a:lnTo>
                    <a:lnTo>
                      <a:pt x="4" y="5"/>
                    </a:lnTo>
                    <a:lnTo>
                      <a:pt x="4"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19" name="Freeform 1059"/>
              <p:cNvSpPr>
                <a:spLocks/>
              </p:cNvSpPr>
              <p:nvPr/>
            </p:nvSpPr>
            <p:spPr bwMode="auto">
              <a:xfrm>
                <a:off x="2985354" y="5274710"/>
                <a:ext cx="22420" cy="37365"/>
              </a:xfrm>
              <a:custGeom>
                <a:avLst/>
                <a:gdLst>
                  <a:gd name="T0" fmla="*/ 3 w 3"/>
                  <a:gd name="T1" fmla="*/ 5 h 5"/>
                  <a:gd name="T2" fmla="*/ 3 w 3"/>
                  <a:gd name="T3" fmla="*/ 4 h 5"/>
                  <a:gd name="T4" fmla="*/ 1 w 3"/>
                  <a:gd name="T5" fmla="*/ 4 h 5"/>
                  <a:gd name="T6" fmla="*/ 1 w 3"/>
                  <a:gd name="T7" fmla="*/ 0 h 5"/>
                  <a:gd name="T8" fmla="*/ 0 w 3"/>
                  <a:gd name="T9" fmla="*/ 0 h 5"/>
                  <a:gd name="T10" fmla="*/ 0 w 3"/>
                  <a:gd name="T11" fmla="*/ 5 h 5"/>
                  <a:gd name="T12" fmla="*/ 3 w 3"/>
                  <a:gd name="T13" fmla="*/ 5 h 5"/>
                  <a:gd name="T14" fmla="*/ 3 w 3"/>
                  <a:gd name="T15" fmla="*/ 5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5">
                    <a:moveTo>
                      <a:pt x="3" y="5"/>
                    </a:moveTo>
                    <a:lnTo>
                      <a:pt x="3" y="4"/>
                    </a:lnTo>
                    <a:lnTo>
                      <a:pt x="1" y="4"/>
                    </a:lnTo>
                    <a:lnTo>
                      <a:pt x="1" y="0"/>
                    </a:lnTo>
                    <a:lnTo>
                      <a:pt x="0" y="0"/>
                    </a:lnTo>
                    <a:lnTo>
                      <a:pt x="0" y="5"/>
                    </a:lnTo>
                    <a:lnTo>
                      <a:pt x="3" y="5"/>
                    </a:lnTo>
                    <a:lnTo>
                      <a:pt x="3" y="5"/>
                    </a:lnTo>
                    <a:close/>
                  </a:path>
                </a:pathLst>
              </a:custGeom>
              <a:solidFill>
                <a:srgbClr val="EECE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0" name="Freeform 1060"/>
              <p:cNvSpPr>
                <a:spLocks/>
              </p:cNvSpPr>
              <p:nvPr/>
            </p:nvSpPr>
            <p:spPr bwMode="auto">
              <a:xfrm>
                <a:off x="3015244" y="5274710"/>
                <a:ext cx="29890" cy="37365"/>
              </a:xfrm>
              <a:custGeom>
                <a:avLst/>
                <a:gdLst>
                  <a:gd name="T0" fmla="*/ 4 w 4"/>
                  <a:gd name="T1" fmla="*/ 5 h 5"/>
                  <a:gd name="T2" fmla="*/ 4 w 4"/>
                  <a:gd name="T3" fmla="*/ 4 h 5"/>
                  <a:gd name="T4" fmla="*/ 1 w 4"/>
                  <a:gd name="T5" fmla="*/ 4 h 5"/>
                  <a:gd name="T6" fmla="*/ 1 w 4"/>
                  <a:gd name="T7" fmla="*/ 3 h 5"/>
                  <a:gd name="T8" fmla="*/ 3 w 4"/>
                  <a:gd name="T9" fmla="*/ 3 h 5"/>
                  <a:gd name="T10" fmla="*/ 3 w 4"/>
                  <a:gd name="T11" fmla="*/ 2 h 5"/>
                  <a:gd name="T12" fmla="*/ 1 w 4"/>
                  <a:gd name="T13" fmla="*/ 2 h 5"/>
                  <a:gd name="T14" fmla="*/ 1 w 4"/>
                  <a:gd name="T15" fmla="*/ 1 h 5"/>
                  <a:gd name="T16" fmla="*/ 4 w 4"/>
                  <a:gd name="T17" fmla="*/ 1 h 5"/>
                  <a:gd name="T18" fmla="*/ 4 w 4"/>
                  <a:gd name="T19" fmla="*/ 0 h 5"/>
                  <a:gd name="T20" fmla="*/ 0 w 4"/>
                  <a:gd name="T21" fmla="*/ 0 h 5"/>
                  <a:gd name="T22" fmla="*/ 0 w 4"/>
                  <a:gd name="T23" fmla="*/ 5 h 5"/>
                  <a:gd name="T24" fmla="*/ 4 w 4"/>
                  <a:gd name="T25" fmla="*/ 5 h 5"/>
                  <a:gd name="T26" fmla="*/ 4 w 4"/>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5"/>
                    </a:moveTo>
                    <a:lnTo>
                      <a:pt x="4" y="4"/>
                    </a:lnTo>
                    <a:lnTo>
                      <a:pt x="1" y="4"/>
                    </a:lnTo>
                    <a:lnTo>
                      <a:pt x="1" y="3"/>
                    </a:lnTo>
                    <a:lnTo>
                      <a:pt x="3" y="3"/>
                    </a:lnTo>
                    <a:lnTo>
                      <a:pt x="3" y="2"/>
                    </a:lnTo>
                    <a:lnTo>
                      <a:pt x="1" y="2"/>
                    </a:lnTo>
                    <a:lnTo>
                      <a:pt x="1" y="1"/>
                    </a:lnTo>
                    <a:lnTo>
                      <a:pt x="4" y="1"/>
                    </a:lnTo>
                    <a:lnTo>
                      <a:pt x="4" y="0"/>
                    </a:lnTo>
                    <a:lnTo>
                      <a:pt x="0" y="0"/>
                    </a:lnTo>
                    <a:lnTo>
                      <a:pt x="0"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1" name="Freeform 1061"/>
              <p:cNvSpPr>
                <a:spLocks noEditPoints="1"/>
              </p:cNvSpPr>
              <p:nvPr/>
            </p:nvSpPr>
            <p:spPr bwMode="auto">
              <a:xfrm>
                <a:off x="3052609" y="5274710"/>
                <a:ext cx="29890" cy="37365"/>
              </a:xfrm>
              <a:custGeom>
                <a:avLst/>
                <a:gdLst>
                  <a:gd name="T0" fmla="*/ 4 w 4"/>
                  <a:gd name="T1" fmla="*/ 5 h 5"/>
                  <a:gd name="T2" fmla="*/ 4 w 4"/>
                  <a:gd name="T3" fmla="*/ 3 h 5"/>
                  <a:gd name="T4" fmla="*/ 3 w 4"/>
                  <a:gd name="T5" fmla="*/ 3 h 5"/>
                  <a:gd name="T6" fmla="*/ 3 w 4"/>
                  <a:gd name="T7" fmla="*/ 1 h 5"/>
                  <a:gd name="T8" fmla="*/ 2 w 4"/>
                  <a:gd name="T9" fmla="*/ 1 h 5"/>
                  <a:gd name="T10" fmla="*/ 2 w 4"/>
                  <a:gd name="T11" fmla="*/ 0 h 5"/>
                  <a:gd name="T12" fmla="*/ 1 w 4"/>
                  <a:gd name="T13" fmla="*/ 0 h 5"/>
                  <a:gd name="T14" fmla="*/ 1 w 4"/>
                  <a:gd name="T15" fmla="*/ 1 h 5"/>
                  <a:gd name="T16" fmla="*/ 0 w 4"/>
                  <a:gd name="T17" fmla="*/ 1 h 5"/>
                  <a:gd name="T18" fmla="*/ 0 w 4"/>
                  <a:gd name="T19" fmla="*/ 3 h 5"/>
                  <a:gd name="T20" fmla="*/ 0 w 4"/>
                  <a:gd name="T21" fmla="*/ 3 h 5"/>
                  <a:gd name="T22" fmla="*/ 0 w 4"/>
                  <a:gd name="T23" fmla="*/ 5 h 5"/>
                  <a:gd name="T24" fmla="*/ 0 w 4"/>
                  <a:gd name="T25" fmla="*/ 5 h 5"/>
                  <a:gd name="T26" fmla="*/ 0 w 4"/>
                  <a:gd name="T27" fmla="*/ 4 h 5"/>
                  <a:gd name="T28" fmla="*/ 3 w 4"/>
                  <a:gd name="T29" fmla="*/ 4 h 5"/>
                  <a:gd name="T30" fmla="*/ 3 w 4"/>
                  <a:gd name="T31" fmla="*/ 5 h 5"/>
                  <a:gd name="T32" fmla="*/ 4 w 4"/>
                  <a:gd name="T33" fmla="*/ 5 h 5"/>
                  <a:gd name="T34" fmla="*/ 4 w 4"/>
                  <a:gd name="T35" fmla="*/ 5 h 5"/>
                  <a:gd name="T36" fmla="*/ 2 w 4"/>
                  <a:gd name="T37" fmla="*/ 3 h 5"/>
                  <a:gd name="T38" fmla="*/ 1 w 4"/>
                  <a:gd name="T39" fmla="*/ 3 h 5"/>
                  <a:gd name="T40" fmla="*/ 1 w 4"/>
                  <a:gd name="T41" fmla="*/ 1 h 5"/>
                  <a:gd name="T42" fmla="*/ 2 w 4"/>
                  <a:gd name="T43" fmla="*/ 1 h 5"/>
                  <a:gd name="T44" fmla="*/ 2 w 4"/>
                  <a:gd name="T45" fmla="*/ 3 h 5"/>
                  <a:gd name="T46" fmla="*/ 2 w 4"/>
                  <a:gd name="T47"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5">
                    <a:moveTo>
                      <a:pt x="4" y="5"/>
                    </a:moveTo>
                    <a:lnTo>
                      <a:pt x="4" y="3"/>
                    </a:lnTo>
                    <a:lnTo>
                      <a:pt x="3" y="3"/>
                    </a:lnTo>
                    <a:lnTo>
                      <a:pt x="3" y="1"/>
                    </a:lnTo>
                    <a:lnTo>
                      <a:pt x="2" y="1"/>
                    </a:lnTo>
                    <a:lnTo>
                      <a:pt x="2" y="0"/>
                    </a:lnTo>
                    <a:lnTo>
                      <a:pt x="1" y="0"/>
                    </a:lnTo>
                    <a:lnTo>
                      <a:pt x="1" y="1"/>
                    </a:lnTo>
                    <a:lnTo>
                      <a:pt x="0" y="1"/>
                    </a:lnTo>
                    <a:lnTo>
                      <a:pt x="0" y="3"/>
                    </a:lnTo>
                    <a:lnTo>
                      <a:pt x="0" y="3"/>
                    </a:lnTo>
                    <a:lnTo>
                      <a:pt x="0" y="5"/>
                    </a:lnTo>
                    <a:lnTo>
                      <a:pt x="0" y="5"/>
                    </a:lnTo>
                    <a:lnTo>
                      <a:pt x="0" y="4"/>
                    </a:lnTo>
                    <a:lnTo>
                      <a:pt x="3" y="4"/>
                    </a:lnTo>
                    <a:lnTo>
                      <a:pt x="3" y="5"/>
                    </a:lnTo>
                    <a:lnTo>
                      <a:pt x="4" y="5"/>
                    </a:lnTo>
                    <a:lnTo>
                      <a:pt x="4" y="5"/>
                    </a:lnTo>
                    <a:close/>
                    <a:moveTo>
                      <a:pt x="2" y="3"/>
                    </a:moveTo>
                    <a:lnTo>
                      <a:pt x="1" y="3"/>
                    </a:lnTo>
                    <a:lnTo>
                      <a:pt x="1" y="1"/>
                    </a:lnTo>
                    <a:lnTo>
                      <a:pt x="2" y="1"/>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2" name="Freeform 1062"/>
              <p:cNvSpPr>
                <a:spLocks/>
              </p:cNvSpPr>
              <p:nvPr/>
            </p:nvSpPr>
            <p:spPr bwMode="auto">
              <a:xfrm>
                <a:off x="3089969" y="5274710"/>
                <a:ext cx="29890" cy="37365"/>
              </a:xfrm>
              <a:custGeom>
                <a:avLst/>
                <a:gdLst>
                  <a:gd name="T0" fmla="*/ 4 w 4"/>
                  <a:gd name="T1" fmla="*/ 5 h 5"/>
                  <a:gd name="T2" fmla="*/ 4 w 4"/>
                  <a:gd name="T3" fmla="*/ 0 h 5"/>
                  <a:gd name="T4" fmla="*/ 3 w 4"/>
                  <a:gd name="T5" fmla="*/ 0 h 5"/>
                  <a:gd name="T6" fmla="*/ 3 w 4"/>
                  <a:gd name="T7" fmla="*/ 3 h 5"/>
                  <a:gd name="T8" fmla="*/ 2 w 4"/>
                  <a:gd name="T9" fmla="*/ 3 h 5"/>
                  <a:gd name="T10" fmla="*/ 2 w 4"/>
                  <a:gd name="T11" fmla="*/ 2 h 5"/>
                  <a:gd name="T12" fmla="*/ 2 w 4"/>
                  <a:gd name="T13" fmla="*/ 2 h 5"/>
                  <a:gd name="T14" fmla="*/ 2 w 4"/>
                  <a:gd name="T15" fmla="*/ 1 h 5"/>
                  <a:gd name="T16" fmla="*/ 0 w 4"/>
                  <a:gd name="T17" fmla="*/ 1 h 5"/>
                  <a:gd name="T18" fmla="*/ 0 w 4"/>
                  <a:gd name="T19" fmla="*/ 0 h 5"/>
                  <a:gd name="T20" fmla="*/ 0 w 4"/>
                  <a:gd name="T21" fmla="*/ 0 h 5"/>
                  <a:gd name="T22" fmla="*/ 0 w 4"/>
                  <a:gd name="T23" fmla="*/ 5 h 5"/>
                  <a:gd name="T24" fmla="*/ 0 w 4"/>
                  <a:gd name="T25" fmla="*/ 5 h 5"/>
                  <a:gd name="T26" fmla="*/ 0 w 4"/>
                  <a:gd name="T27" fmla="*/ 2 h 5"/>
                  <a:gd name="T28" fmla="*/ 2 w 4"/>
                  <a:gd name="T29" fmla="*/ 2 h 5"/>
                  <a:gd name="T30" fmla="*/ 2 w 4"/>
                  <a:gd name="T31" fmla="*/ 3 h 5"/>
                  <a:gd name="T32" fmla="*/ 2 w 4"/>
                  <a:gd name="T33" fmla="*/ 3 h 5"/>
                  <a:gd name="T34" fmla="*/ 2 w 4"/>
                  <a:gd name="T35" fmla="*/ 4 h 5"/>
                  <a:gd name="T36" fmla="*/ 3 w 4"/>
                  <a:gd name="T37" fmla="*/ 4 h 5"/>
                  <a:gd name="T38" fmla="*/ 3 w 4"/>
                  <a:gd name="T39" fmla="*/ 5 h 5"/>
                  <a:gd name="T40" fmla="*/ 4 w 4"/>
                  <a:gd name="T41" fmla="*/ 5 h 5"/>
                  <a:gd name="T42" fmla="*/ 4 w 4"/>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5">
                    <a:moveTo>
                      <a:pt x="4" y="5"/>
                    </a:moveTo>
                    <a:lnTo>
                      <a:pt x="4" y="0"/>
                    </a:lnTo>
                    <a:lnTo>
                      <a:pt x="3" y="0"/>
                    </a:lnTo>
                    <a:lnTo>
                      <a:pt x="3" y="3"/>
                    </a:lnTo>
                    <a:lnTo>
                      <a:pt x="2" y="3"/>
                    </a:lnTo>
                    <a:lnTo>
                      <a:pt x="2" y="2"/>
                    </a:lnTo>
                    <a:lnTo>
                      <a:pt x="2" y="2"/>
                    </a:lnTo>
                    <a:lnTo>
                      <a:pt x="2" y="1"/>
                    </a:lnTo>
                    <a:lnTo>
                      <a:pt x="0" y="1"/>
                    </a:lnTo>
                    <a:lnTo>
                      <a:pt x="0" y="0"/>
                    </a:lnTo>
                    <a:lnTo>
                      <a:pt x="0" y="0"/>
                    </a:lnTo>
                    <a:lnTo>
                      <a:pt x="0" y="5"/>
                    </a:lnTo>
                    <a:lnTo>
                      <a:pt x="0" y="5"/>
                    </a:lnTo>
                    <a:lnTo>
                      <a:pt x="0" y="2"/>
                    </a:lnTo>
                    <a:lnTo>
                      <a:pt x="2" y="2"/>
                    </a:lnTo>
                    <a:lnTo>
                      <a:pt x="2" y="3"/>
                    </a:lnTo>
                    <a:lnTo>
                      <a:pt x="2" y="3"/>
                    </a:lnTo>
                    <a:lnTo>
                      <a:pt x="2" y="4"/>
                    </a:lnTo>
                    <a:lnTo>
                      <a:pt x="3" y="4"/>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3" name="Freeform 1063"/>
              <p:cNvSpPr>
                <a:spLocks noEditPoints="1"/>
              </p:cNvSpPr>
              <p:nvPr/>
            </p:nvSpPr>
            <p:spPr bwMode="auto">
              <a:xfrm>
                <a:off x="3269309" y="5207460"/>
                <a:ext cx="29890" cy="44835"/>
              </a:xfrm>
              <a:custGeom>
                <a:avLst/>
                <a:gdLst>
                  <a:gd name="T0" fmla="*/ 4 w 4"/>
                  <a:gd name="T1" fmla="*/ 5 h 6"/>
                  <a:gd name="T2" fmla="*/ 4 w 4"/>
                  <a:gd name="T3" fmla="*/ 1 h 6"/>
                  <a:gd name="T4" fmla="*/ 3 w 4"/>
                  <a:gd name="T5" fmla="*/ 1 h 6"/>
                  <a:gd name="T6" fmla="*/ 3 w 4"/>
                  <a:gd name="T7" fmla="*/ 0 h 6"/>
                  <a:gd name="T8" fmla="*/ 1 w 4"/>
                  <a:gd name="T9" fmla="*/ 0 h 6"/>
                  <a:gd name="T10" fmla="*/ 1 w 4"/>
                  <a:gd name="T11" fmla="*/ 1 h 6"/>
                  <a:gd name="T12" fmla="*/ 0 w 4"/>
                  <a:gd name="T13" fmla="*/ 1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 name="T28" fmla="*/ 3 w 4"/>
                  <a:gd name="T29" fmla="*/ 5 h 6"/>
                  <a:gd name="T30" fmla="*/ 1 w 4"/>
                  <a:gd name="T31" fmla="*/ 5 h 6"/>
                  <a:gd name="T32" fmla="*/ 1 w 4"/>
                  <a:gd name="T33" fmla="*/ 1 h 6"/>
                  <a:gd name="T34" fmla="*/ 3 w 4"/>
                  <a:gd name="T35" fmla="*/ 1 h 6"/>
                  <a:gd name="T36" fmla="*/ 3 w 4"/>
                  <a:gd name="T37" fmla="*/ 5 h 6"/>
                  <a:gd name="T38" fmla="*/ 3 w 4"/>
                  <a:gd name="T39"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 h="6">
                    <a:moveTo>
                      <a:pt x="4" y="5"/>
                    </a:moveTo>
                    <a:lnTo>
                      <a:pt x="4" y="1"/>
                    </a:lnTo>
                    <a:lnTo>
                      <a:pt x="3" y="1"/>
                    </a:lnTo>
                    <a:lnTo>
                      <a:pt x="3" y="0"/>
                    </a:lnTo>
                    <a:lnTo>
                      <a:pt x="1" y="0"/>
                    </a:lnTo>
                    <a:lnTo>
                      <a:pt x="1" y="1"/>
                    </a:lnTo>
                    <a:lnTo>
                      <a:pt x="0" y="1"/>
                    </a:lnTo>
                    <a:lnTo>
                      <a:pt x="0" y="5"/>
                    </a:lnTo>
                    <a:lnTo>
                      <a:pt x="1" y="5"/>
                    </a:lnTo>
                    <a:lnTo>
                      <a:pt x="1" y="6"/>
                    </a:lnTo>
                    <a:lnTo>
                      <a:pt x="3" y="6"/>
                    </a:lnTo>
                    <a:lnTo>
                      <a:pt x="3" y="5"/>
                    </a:lnTo>
                    <a:lnTo>
                      <a:pt x="4" y="5"/>
                    </a:lnTo>
                    <a:lnTo>
                      <a:pt x="4" y="5"/>
                    </a:lnTo>
                    <a:close/>
                    <a:moveTo>
                      <a:pt x="3" y="5"/>
                    </a:moveTo>
                    <a:lnTo>
                      <a:pt x="1" y="5"/>
                    </a:lnTo>
                    <a:lnTo>
                      <a:pt x="1" y="1"/>
                    </a:lnTo>
                    <a:lnTo>
                      <a:pt x="3" y="1"/>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4" name="Freeform 1064"/>
              <p:cNvSpPr>
                <a:spLocks/>
              </p:cNvSpPr>
              <p:nvPr/>
            </p:nvSpPr>
            <p:spPr bwMode="auto">
              <a:xfrm>
                <a:off x="3306674" y="5207460"/>
                <a:ext cx="29890" cy="44835"/>
              </a:xfrm>
              <a:custGeom>
                <a:avLst/>
                <a:gdLst>
                  <a:gd name="T0" fmla="*/ 4 w 4"/>
                  <a:gd name="T1" fmla="*/ 6 h 6"/>
                  <a:gd name="T2" fmla="*/ 4 w 4"/>
                  <a:gd name="T3" fmla="*/ 0 h 6"/>
                  <a:gd name="T4" fmla="*/ 3 w 4"/>
                  <a:gd name="T5" fmla="*/ 0 h 6"/>
                  <a:gd name="T6" fmla="*/ 3 w 4"/>
                  <a:gd name="T7" fmla="*/ 3 h 6"/>
                  <a:gd name="T8" fmla="*/ 3 w 4"/>
                  <a:gd name="T9" fmla="*/ 3 h 6"/>
                  <a:gd name="T10" fmla="*/ 3 w 4"/>
                  <a:gd name="T11" fmla="*/ 3 h 6"/>
                  <a:gd name="T12" fmla="*/ 1 w 4"/>
                  <a:gd name="T13" fmla="*/ 3 h 6"/>
                  <a:gd name="T14" fmla="*/ 1 w 4"/>
                  <a:gd name="T15" fmla="*/ 2 h 6"/>
                  <a:gd name="T16" fmla="*/ 1 w 4"/>
                  <a:gd name="T17" fmla="*/ 2 h 6"/>
                  <a:gd name="T18" fmla="*/ 1 w 4"/>
                  <a:gd name="T19" fmla="*/ 0 h 6"/>
                  <a:gd name="T20" fmla="*/ 0 w 4"/>
                  <a:gd name="T21" fmla="*/ 0 h 6"/>
                  <a:gd name="T22" fmla="*/ 0 w 4"/>
                  <a:gd name="T23" fmla="*/ 6 h 6"/>
                  <a:gd name="T24" fmla="*/ 1 w 4"/>
                  <a:gd name="T25" fmla="*/ 6 h 6"/>
                  <a:gd name="T26" fmla="*/ 1 w 4"/>
                  <a:gd name="T27" fmla="*/ 3 h 6"/>
                  <a:gd name="T28" fmla="*/ 1 w 4"/>
                  <a:gd name="T29" fmla="*/ 3 h 6"/>
                  <a:gd name="T30" fmla="*/ 1 w 4"/>
                  <a:gd name="T31" fmla="*/ 3 h 6"/>
                  <a:gd name="T32" fmla="*/ 3 w 4"/>
                  <a:gd name="T33" fmla="*/ 3 h 6"/>
                  <a:gd name="T34" fmla="*/ 3 w 4"/>
                  <a:gd name="T35" fmla="*/ 4 h 6"/>
                  <a:gd name="T36" fmla="*/ 3 w 4"/>
                  <a:gd name="T37" fmla="*/ 4 h 6"/>
                  <a:gd name="T38" fmla="*/ 3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3" y="0"/>
                    </a:lnTo>
                    <a:lnTo>
                      <a:pt x="3" y="3"/>
                    </a:lnTo>
                    <a:lnTo>
                      <a:pt x="3" y="3"/>
                    </a:lnTo>
                    <a:lnTo>
                      <a:pt x="3" y="3"/>
                    </a:lnTo>
                    <a:lnTo>
                      <a:pt x="1" y="3"/>
                    </a:lnTo>
                    <a:lnTo>
                      <a:pt x="1" y="2"/>
                    </a:lnTo>
                    <a:lnTo>
                      <a:pt x="1" y="2"/>
                    </a:lnTo>
                    <a:lnTo>
                      <a:pt x="1" y="0"/>
                    </a:lnTo>
                    <a:lnTo>
                      <a:pt x="0" y="0"/>
                    </a:lnTo>
                    <a:lnTo>
                      <a:pt x="0" y="6"/>
                    </a:lnTo>
                    <a:lnTo>
                      <a:pt x="1" y="6"/>
                    </a:lnTo>
                    <a:lnTo>
                      <a:pt x="1" y="3"/>
                    </a:lnTo>
                    <a:lnTo>
                      <a:pt x="1" y="3"/>
                    </a:lnTo>
                    <a:lnTo>
                      <a:pt x="1" y="3"/>
                    </a:lnTo>
                    <a:lnTo>
                      <a:pt x="3" y="3"/>
                    </a:lnTo>
                    <a:lnTo>
                      <a:pt x="3" y="4"/>
                    </a:lnTo>
                    <a:lnTo>
                      <a:pt x="3" y="4"/>
                    </a:lnTo>
                    <a:lnTo>
                      <a:pt x="3"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5" name="Freeform 1065"/>
              <p:cNvSpPr>
                <a:spLocks/>
              </p:cNvSpPr>
              <p:nvPr/>
            </p:nvSpPr>
            <p:spPr bwMode="auto">
              <a:xfrm>
                <a:off x="3351509" y="5229875"/>
                <a:ext cx="14945" cy="7475"/>
              </a:xfrm>
              <a:custGeom>
                <a:avLst/>
                <a:gdLst>
                  <a:gd name="T0" fmla="*/ 2 w 2"/>
                  <a:gd name="T1" fmla="*/ 1 h 1"/>
                  <a:gd name="T2" fmla="*/ 2 w 2"/>
                  <a:gd name="T3" fmla="*/ 0 h 1"/>
                  <a:gd name="T4" fmla="*/ 0 w 2"/>
                  <a:gd name="T5" fmla="*/ 0 h 1"/>
                  <a:gd name="T6" fmla="*/ 0 w 2"/>
                  <a:gd name="T7" fmla="*/ 1 h 1"/>
                  <a:gd name="T8" fmla="*/ 2 w 2"/>
                  <a:gd name="T9" fmla="*/ 1 h 1"/>
                  <a:gd name="T10" fmla="*/ 2 w 2"/>
                  <a:gd name="T11" fmla="*/ 1 h 1"/>
                </a:gdLst>
                <a:ahLst/>
                <a:cxnLst>
                  <a:cxn ang="0">
                    <a:pos x="T0" y="T1"/>
                  </a:cxn>
                  <a:cxn ang="0">
                    <a:pos x="T2" y="T3"/>
                  </a:cxn>
                  <a:cxn ang="0">
                    <a:pos x="T4" y="T5"/>
                  </a:cxn>
                  <a:cxn ang="0">
                    <a:pos x="T6" y="T7"/>
                  </a:cxn>
                  <a:cxn ang="0">
                    <a:pos x="T8" y="T9"/>
                  </a:cxn>
                  <a:cxn ang="0">
                    <a:pos x="T10" y="T11"/>
                  </a:cxn>
                </a:cxnLst>
                <a:rect l="0" t="0" r="r" b="b"/>
                <a:pathLst>
                  <a:path w="2" h="1">
                    <a:moveTo>
                      <a:pt x="2" y="1"/>
                    </a:moveTo>
                    <a:lnTo>
                      <a:pt x="2" y="0"/>
                    </a:lnTo>
                    <a:lnTo>
                      <a:pt x="0" y="0"/>
                    </a:lnTo>
                    <a:lnTo>
                      <a:pt x="0" y="1"/>
                    </a:lnTo>
                    <a:lnTo>
                      <a:pt x="2" y="1"/>
                    </a:lnTo>
                    <a:lnTo>
                      <a:pt x="2"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6" name="Freeform 1066"/>
              <p:cNvSpPr>
                <a:spLocks/>
              </p:cNvSpPr>
              <p:nvPr/>
            </p:nvSpPr>
            <p:spPr bwMode="auto">
              <a:xfrm>
                <a:off x="3381399" y="5207460"/>
                <a:ext cx="22420"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7" name="Freeform 1067"/>
              <p:cNvSpPr>
                <a:spLocks/>
              </p:cNvSpPr>
              <p:nvPr/>
            </p:nvSpPr>
            <p:spPr bwMode="auto">
              <a:xfrm>
                <a:off x="3411290" y="5207460"/>
                <a:ext cx="7475" cy="44835"/>
              </a:xfrm>
              <a:custGeom>
                <a:avLst/>
                <a:gdLst>
                  <a:gd name="T0" fmla="*/ 1 w 1"/>
                  <a:gd name="T1" fmla="*/ 6 h 6"/>
                  <a:gd name="T2" fmla="*/ 1 w 1"/>
                  <a:gd name="T3" fmla="*/ 0 h 6"/>
                  <a:gd name="T4" fmla="*/ 0 w 1"/>
                  <a:gd name="T5" fmla="*/ 0 h 6"/>
                  <a:gd name="T6" fmla="*/ 0 w 1"/>
                  <a:gd name="T7" fmla="*/ 6 h 6"/>
                  <a:gd name="T8" fmla="*/ 1 w 1"/>
                  <a:gd name="T9" fmla="*/ 6 h 6"/>
                  <a:gd name="T10" fmla="*/ 1 w 1"/>
                  <a:gd name="T11" fmla="*/ 6 h 6"/>
                </a:gdLst>
                <a:ahLst/>
                <a:cxnLst>
                  <a:cxn ang="0">
                    <a:pos x="T0" y="T1"/>
                  </a:cxn>
                  <a:cxn ang="0">
                    <a:pos x="T2" y="T3"/>
                  </a:cxn>
                  <a:cxn ang="0">
                    <a:pos x="T4" y="T5"/>
                  </a:cxn>
                  <a:cxn ang="0">
                    <a:pos x="T6" y="T7"/>
                  </a:cxn>
                  <a:cxn ang="0">
                    <a:pos x="T8" y="T9"/>
                  </a:cxn>
                  <a:cxn ang="0">
                    <a:pos x="T10" y="T11"/>
                  </a:cxn>
                </a:cxnLst>
                <a:rect l="0" t="0" r="r" b="b"/>
                <a:pathLst>
                  <a:path w="1" h="6">
                    <a:moveTo>
                      <a:pt x="1" y="6"/>
                    </a:moveTo>
                    <a:lnTo>
                      <a:pt x="1" y="0"/>
                    </a:lnTo>
                    <a:lnTo>
                      <a:pt x="0" y="0"/>
                    </a:lnTo>
                    <a:lnTo>
                      <a:pt x="0" y="6"/>
                    </a:lnTo>
                    <a:lnTo>
                      <a:pt x="1" y="6"/>
                    </a:lnTo>
                    <a:lnTo>
                      <a:pt x="1"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8" name="Freeform 1068"/>
              <p:cNvSpPr>
                <a:spLocks/>
              </p:cNvSpPr>
              <p:nvPr/>
            </p:nvSpPr>
            <p:spPr bwMode="auto">
              <a:xfrm>
                <a:off x="3433705" y="5207460"/>
                <a:ext cx="29890" cy="44835"/>
              </a:xfrm>
              <a:custGeom>
                <a:avLst/>
                <a:gdLst>
                  <a:gd name="T0" fmla="*/ 4 w 4"/>
                  <a:gd name="T1" fmla="*/ 6 h 6"/>
                  <a:gd name="T2" fmla="*/ 4 w 4"/>
                  <a:gd name="T3" fmla="*/ 0 h 6"/>
                  <a:gd name="T4" fmla="*/ 2 w 4"/>
                  <a:gd name="T5" fmla="*/ 0 h 6"/>
                  <a:gd name="T6" fmla="*/ 2 w 4"/>
                  <a:gd name="T7" fmla="*/ 3 h 6"/>
                  <a:gd name="T8" fmla="*/ 2 w 4"/>
                  <a:gd name="T9" fmla="*/ 3 h 6"/>
                  <a:gd name="T10" fmla="*/ 2 w 4"/>
                  <a:gd name="T11" fmla="*/ 3 h 6"/>
                  <a:gd name="T12" fmla="*/ 1 w 4"/>
                  <a:gd name="T13" fmla="*/ 3 h 6"/>
                  <a:gd name="T14" fmla="*/ 1 w 4"/>
                  <a:gd name="T15" fmla="*/ 2 h 6"/>
                  <a:gd name="T16" fmla="*/ 0 w 4"/>
                  <a:gd name="T17" fmla="*/ 2 h 6"/>
                  <a:gd name="T18" fmla="*/ 0 w 4"/>
                  <a:gd name="T19" fmla="*/ 0 h 6"/>
                  <a:gd name="T20" fmla="*/ 0 w 4"/>
                  <a:gd name="T21" fmla="*/ 0 h 6"/>
                  <a:gd name="T22" fmla="*/ 0 w 4"/>
                  <a:gd name="T23" fmla="*/ 6 h 6"/>
                  <a:gd name="T24" fmla="*/ 0 w 4"/>
                  <a:gd name="T25" fmla="*/ 6 h 6"/>
                  <a:gd name="T26" fmla="*/ 0 w 4"/>
                  <a:gd name="T27" fmla="*/ 3 h 6"/>
                  <a:gd name="T28" fmla="*/ 1 w 4"/>
                  <a:gd name="T29" fmla="*/ 3 h 6"/>
                  <a:gd name="T30" fmla="*/ 1 w 4"/>
                  <a:gd name="T31" fmla="*/ 3 h 6"/>
                  <a:gd name="T32" fmla="*/ 2 w 4"/>
                  <a:gd name="T33" fmla="*/ 3 h 6"/>
                  <a:gd name="T34" fmla="*/ 2 w 4"/>
                  <a:gd name="T35" fmla="*/ 4 h 6"/>
                  <a:gd name="T36" fmla="*/ 2 w 4"/>
                  <a:gd name="T37" fmla="*/ 4 h 6"/>
                  <a:gd name="T38" fmla="*/ 2 w 4"/>
                  <a:gd name="T39" fmla="*/ 6 h 6"/>
                  <a:gd name="T40" fmla="*/ 4 w 4"/>
                  <a:gd name="T41" fmla="*/ 6 h 6"/>
                  <a:gd name="T42" fmla="*/ 4 w 4"/>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 h="6">
                    <a:moveTo>
                      <a:pt x="4" y="6"/>
                    </a:moveTo>
                    <a:lnTo>
                      <a:pt x="4" y="0"/>
                    </a:lnTo>
                    <a:lnTo>
                      <a:pt x="2" y="0"/>
                    </a:lnTo>
                    <a:lnTo>
                      <a:pt x="2" y="3"/>
                    </a:lnTo>
                    <a:lnTo>
                      <a:pt x="2" y="3"/>
                    </a:lnTo>
                    <a:lnTo>
                      <a:pt x="2" y="3"/>
                    </a:lnTo>
                    <a:lnTo>
                      <a:pt x="1" y="3"/>
                    </a:lnTo>
                    <a:lnTo>
                      <a:pt x="1" y="2"/>
                    </a:lnTo>
                    <a:lnTo>
                      <a:pt x="0" y="2"/>
                    </a:lnTo>
                    <a:lnTo>
                      <a:pt x="0" y="0"/>
                    </a:lnTo>
                    <a:lnTo>
                      <a:pt x="0" y="0"/>
                    </a:lnTo>
                    <a:lnTo>
                      <a:pt x="0" y="6"/>
                    </a:lnTo>
                    <a:lnTo>
                      <a:pt x="0" y="6"/>
                    </a:lnTo>
                    <a:lnTo>
                      <a:pt x="0" y="3"/>
                    </a:lnTo>
                    <a:lnTo>
                      <a:pt x="1" y="3"/>
                    </a:lnTo>
                    <a:lnTo>
                      <a:pt x="1" y="3"/>
                    </a:lnTo>
                    <a:lnTo>
                      <a:pt x="2" y="3"/>
                    </a:lnTo>
                    <a:lnTo>
                      <a:pt x="2" y="4"/>
                    </a:lnTo>
                    <a:lnTo>
                      <a:pt x="2" y="4"/>
                    </a:lnTo>
                    <a:lnTo>
                      <a:pt x="2" y="6"/>
                    </a:lnTo>
                    <a:lnTo>
                      <a:pt x="4" y="6"/>
                    </a:lnTo>
                    <a:lnTo>
                      <a:pt x="4"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29" name="Freeform 1069"/>
              <p:cNvSpPr>
                <a:spLocks/>
              </p:cNvSpPr>
              <p:nvPr/>
            </p:nvSpPr>
            <p:spPr bwMode="auto">
              <a:xfrm>
                <a:off x="3471070" y="5207460"/>
                <a:ext cx="22420" cy="44835"/>
              </a:xfrm>
              <a:custGeom>
                <a:avLst/>
                <a:gdLst>
                  <a:gd name="T0" fmla="*/ 3 w 3"/>
                  <a:gd name="T1" fmla="*/ 6 h 6"/>
                  <a:gd name="T2" fmla="*/ 3 w 3"/>
                  <a:gd name="T3" fmla="*/ 5 h 6"/>
                  <a:gd name="T4" fmla="*/ 0 w 3"/>
                  <a:gd name="T5" fmla="*/ 5 h 6"/>
                  <a:gd name="T6" fmla="*/ 0 w 3"/>
                  <a:gd name="T7" fmla="*/ 3 h 6"/>
                  <a:gd name="T8" fmla="*/ 2 w 3"/>
                  <a:gd name="T9" fmla="*/ 3 h 6"/>
                  <a:gd name="T10" fmla="*/ 2 w 3"/>
                  <a:gd name="T11" fmla="*/ 3 h 6"/>
                  <a:gd name="T12" fmla="*/ 0 w 3"/>
                  <a:gd name="T13" fmla="*/ 3 h 6"/>
                  <a:gd name="T14" fmla="*/ 0 w 3"/>
                  <a:gd name="T15" fmla="*/ 1 h 6"/>
                  <a:gd name="T16" fmla="*/ 3 w 3"/>
                  <a:gd name="T17" fmla="*/ 1 h 6"/>
                  <a:gd name="T18" fmla="*/ 3 w 3"/>
                  <a:gd name="T19" fmla="*/ 0 h 6"/>
                  <a:gd name="T20" fmla="*/ 0 w 3"/>
                  <a:gd name="T21" fmla="*/ 0 h 6"/>
                  <a:gd name="T22" fmla="*/ 0 w 3"/>
                  <a:gd name="T23" fmla="*/ 6 h 6"/>
                  <a:gd name="T24" fmla="*/ 3 w 3"/>
                  <a:gd name="T25" fmla="*/ 6 h 6"/>
                  <a:gd name="T26" fmla="*/ 3 w 3"/>
                  <a:gd name="T27"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6">
                    <a:moveTo>
                      <a:pt x="3" y="6"/>
                    </a:moveTo>
                    <a:lnTo>
                      <a:pt x="3" y="5"/>
                    </a:lnTo>
                    <a:lnTo>
                      <a:pt x="0" y="5"/>
                    </a:lnTo>
                    <a:lnTo>
                      <a:pt x="0" y="3"/>
                    </a:lnTo>
                    <a:lnTo>
                      <a:pt x="2" y="3"/>
                    </a:lnTo>
                    <a:lnTo>
                      <a:pt x="2" y="3"/>
                    </a:lnTo>
                    <a:lnTo>
                      <a:pt x="0" y="3"/>
                    </a:lnTo>
                    <a:lnTo>
                      <a:pt x="0" y="1"/>
                    </a:lnTo>
                    <a:lnTo>
                      <a:pt x="3" y="1"/>
                    </a:lnTo>
                    <a:lnTo>
                      <a:pt x="3"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0" name="Freeform 1070"/>
              <p:cNvSpPr>
                <a:spLocks/>
              </p:cNvSpPr>
              <p:nvPr/>
            </p:nvSpPr>
            <p:spPr bwMode="auto">
              <a:xfrm>
                <a:off x="3269309" y="5274710"/>
                <a:ext cx="22420" cy="37365"/>
              </a:xfrm>
              <a:custGeom>
                <a:avLst/>
                <a:gdLst>
                  <a:gd name="T0" fmla="*/ 3 w 3"/>
                  <a:gd name="T1" fmla="*/ 5 h 5"/>
                  <a:gd name="T2" fmla="*/ 3 w 3"/>
                  <a:gd name="T3" fmla="*/ 4 h 5"/>
                  <a:gd name="T4" fmla="*/ 1 w 3"/>
                  <a:gd name="T5" fmla="*/ 4 h 5"/>
                  <a:gd name="T6" fmla="*/ 1 w 3"/>
                  <a:gd name="T7" fmla="*/ 3 h 5"/>
                  <a:gd name="T8" fmla="*/ 2 w 3"/>
                  <a:gd name="T9" fmla="*/ 3 h 5"/>
                  <a:gd name="T10" fmla="*/ 2 w 3"/>
                  <a:gd name="T11" fmla="*/ 2 h 5"/>
                  <a:gd name="T12" fmla="*/ 1 w 3"/>
                  <a:gd name="T13" fmla="*/ 2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2" y="3"/>
                    </a:lnTo>
                    <a:lnTo>
                      <a:pt x="2" y="2"/>
                    </a:lnTo>
                    <a:lnTo>
                      <a:pt x="1" y="2"/>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1" name="Freeform 1071"/>
              <p:cNvSpPr>
                <a:spLocks noEditPoints="1"/>
              </p:cNvSpPr>
              <p:nvPr/>
            </p:nvSpPr>
            <p:spPr bwMode="auto">
              <a:xfrm>
                <a:off x="3299199" y="5274710"/>
                <a:ext cx="29890" cy="44835"/>
              </a:xfrm>
              <a:custGeom>
                <a:avLst/>
                <a:gdLst>
                  <a:gd name="T0" fmla="*/ 4 w 4"/>
                  <a:gd name="T1" fmla="*/ 6 h 6"/>
                  <a:gd name="T2" fmla="*/ 4 w 4"/>
                  <a:gd name="T3" fmla="*/ 5 h 6"/>
                  <a:gd name="T4" fmla="*/ 3 w 4"/>
                  <a:gd name="T5" fmla="*/ 5 h 6"/>
                  <a:gd name="T6" fmla="*/ 3 w 4"/>
                  <a:gd name="T7" fmla="*/ 4 h 6"/>
                  <a:gd name="T8" fmla="*/ 4 w 4"/>
                  <a:gd name="T9" fmla="*/ 4 h 6"/>
                  <a:gd name="T10" fmla="*/ 4 w 4"/>
                  <a:gd name="T11" fmla="*/ 1 h 6"/>
                  <a:gd name="T12" fmla="*/ 3 w 4"/>
                  <a:gd name="T13" fmla="*/ 1 h 6"/>
                  <a:gd name="T14" fmla="*/ 3 w 4"/>
                  <a:gd name="T15" fmla="*/ 0 h 6"/>
                  <a:gd name="T16" fmla="*/ 1 w 4"/>
                  <a:gd name="T17" fmla="*/ 0 h 6"/>
                  <a:gd name="T18" fmla="*/ 1 w 4"/>
                  <a:gd name="T19" fmla="*/ 1 h 6"/>
                  <a:gd name="T20" fmla="*/ 0 w 4"/>
                  <a:gd name="T21" fmla="*/ 1 h 6"/>
                  <a:gd name="T22" fmla="*/ 0 w 4"/>
                  <a:gd name="T23" fmla="*/ 4 h 6"/>
                  <a:gd name="T24" fmla="*/ 1 w 4"/>
                  <a:gd name="T25" fmla="*/ 4 h 6"/>
                  <a:gd name="T26" fmla="*/ 1 w 4"/>
                  <a:gd name="T27" fmla="*/ 5 h 6"/>
                  <a:gd name="T28" fmla="*/ 3 w 4"/>
                  <a:gd name="T29" fmla="*/ 5 h 6"/>
                  <a:gd name="T30" fmla="*/ 3 w 4"/>
                  <a:gd name="T31" fmla="*/ 6 h 6"/>
                  <a:gd name="T32" fmla="*/ 4 w 4"/>
                  <a:gd name="T33" fmla="*/ 6 h 6"/>
                  <a:gd name="T34" fmla="*/ 4 w 4"/>
                  <a:gd name="T35" fmla="*/ 6 h 6"/>
                  <a:gd name="T36" fmla="*/ 3 w 4"/>
                  <a:gd name="T37" fmla="*/ 4 h 6"/>
                  <a:gd name="T38" fmla="*/ 1 w 4"/>
                  <a:gd name="T39" fmla="*/ 4 h 6"/>
                  <a:gd name="T40" fmla="*/ 1 w 4"/>
                  <a:gd name="T41" fmla="*/ 1 h 6"/>
                  <a:gd name="T42" fmla="*/ 3 w 4"/>
                  <a:gd name="T43" fmla="*/ 1 h 6"/>
                  <a:gd name="T44" fmla="*/ 3 w 4"/>
                  <a:gd name="T45" fmla="*/ 4 h 6"/>
                  <a:gd name="T46" fmla="*/ 3 w 4"/>
                  <a:gd name="T47" fmla="*/ 4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5"/>
                    </a:lnTo>
                    <a:lnTo>
                      <a:pt x="3" y="5"/>
                    </a:lnTo>
                    <a:lnTo>
                      <a:pt x="3" y="4"/>
                    </a:lnTo>
                    <a:lnTo>
                      <a:pt x="4" y="4"/>
                    </a:lnTo>
                    <a:lnTo>
                      <a:pt x="4" y="1"/>
                    </a:lnTo>
                    <a:lnTo>
                      <a:pt x="3" y="1"/>
                    </a:lnTo>
                    <a:lnTo>
                      <a:pt x="3" y="0"/>
                    </a:lnTo>
                    <a:lnTo>
                      <a:pt x="1" y="0"/>
                    </a:lnTo>
                    <a:lnTo>
                      <a:pt x="1" y="1"/>
                    </a:lnTo>
                    <a:lnTo>
                      <a:pt x="0" y="1"/>
                    </a:lnTo>
                    <a:lnTo>
                      <a:pt x="0" y="4"/>
                    </a:lnTo>
                    <a:lnTo>
                      <a:pt x="1" y="4"/>
                    </a:lnTo>
                    <a:lnTo>
                      <a:pt x="1" y="5"/>
                    </a:lnTo>
                    <a:lnTo>
                      <a:pt x="3" y="5"/>
                    </a:lnTo>
                    <a:lnTo>
                      <a:pt x="3" y="6"/>
                    </a:lnTo>
                    <a:lnTo>
                      <a:pt x="4" y="6"/>
                    </a:lnTo>
                    <a:lnTo>
                      <a:pt x="4" y="6"/>
                    </a:lnTo>
                    <a:close/>
                    <a:moveTo>
                      <a:pt x="3" y="4"/>
                    </a:moveTo>
                    <a:lnTo>
                      <a:pt x="1" y="4"/>
                    </a:lnTo>
                    <a:lnTo>
                      <a:pt x="1" y="1"/>
                    </a:lnTo>
                    <a:lnTo>
                      <a:pt x="3" y="1"/>
                    </a:lnTo>
                    <a:lnTo>
                      <a:pt x="3" y="4"/>
                    </a:lnTo>
                    <a:lnTo>
                      <a:pt x="3"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2" name="Freeform 1072"/>
              <p:cNvSpPr>
                <a:spLocks/>
              </p:cNvSpPr>
              <p:nvPr/>
            </p:nvSpPr>
            <p:spPr bwMode="auto">
              <a:xfrm>
                <a:off x="3336564" y="5274710"/>
                <a:ext cx="29890" cy="37365"/>
              </a:xfrm>
              <a:custGeom>
                <a:avLst/>
                <a:gdLst>
                  <a:gd name="T0" fmla="*/ 4 w 4"/>
                  <a:gd name="T1" fmla="*/ 4 h 5"/>
                  <a:gd name="T2" fmla="*/ 4 w 4"/>
                  <a:gd name="T3" fmla="*/ 0 h 5"/>
                  <a:gd name="T4" fmla="*/ 3 w 4"/>
                  <a:gd name="T5" fmla="*/ 0 h 5"/>
                  <a:gd name="T6" fmla="*/ 3 w 4"/>
                  <a:gd name="T7" fmla="*/ 4 h 5"/>
                  <a:gd name="T8" fmla="*/ 1 w 4"/>
                  <a:gd name="T9" fmla="*/ 4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3" y="0"/>
                    </a:lnTo>
                    <a:lnTo>
                      <a:pt x="3" y="4"/>
                    </a:lnTo>
                    <a:lnTo>
                      <a:pt x="1" y="4"/>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3" name="Freeform 1073"/>
              <p:cNvSpPr>
                <a:spLocks/>
              </p:cNvSpPr>
              <p:nvPr/>
            </p:nvSpPr>
            <p:spPr bwMode="auto">
              <a:xfrm>
                <a:off x="3373925" y="5274710"/>
                <a:ext cx="7475" cy="37365"/>
              </a:xfrm>
              <a:custGeom>
                <a:avLst/>
                <a:gdLst>
                  <a:gd name="T0" fmla="*/ 1 w 1"/>
                  <a:gd name="T1" fmla="*/ 5 h 5"/>
                  <a:gd name="T2" fmla="*/ 1 w 1"/>
                  <a:gd name="T3" fmla="*/ 0 h 5"/>
                  <a:gd name="T4" fmla="*/ 0 w 1"/>
                  <a:gd name="T5" fmla="*/ 0 h 5"/>
                  <a:gd name="T6" fmla="*/ 0 w 1"/>
                  <a:gd name="T7" fmla="*/ 5 h 5"/>
                  <a:gd name="T8" fmla="*/ 1 w 1"/>
                  <a:gd name="T9" fmla="*/ 5 h 5"/>
                  <a:gd name="T10" fmla="*/ 1 w 1"/>
                  <a:gd name="T11" fmla="*/ 5 h 5"/>
                </a:gdLst>
                <a:ahLst/>
                <a:cxnLst>
                  <a:cxn ang="0">
                    <a:pos x="T0" y="T1"/>
                  </a:cxn>
                  <a:cxn ang="0">
                    <a:pos x="T2" y="T3"/>
                  </a:cxn>
                  <a:cxn ang="0">
                    <a:pos x="T4" y="T5"/>
                  </a:cxn>
                  <a:cxn ang="0">
                    <a:pos x="T6" y="T7"/>
                  </a:cxn>
                  <a:cxn ang="0">
                    <a:pos x="T8" y="T9"/>
                  </a:cxn>
                  <a:cxn ang="0">
                    <a:pos x="T10" y="T11"/>
                  </a:cxn>
                </a:cxnLst>
                <a:rect l="0" t="0" r="r" b="b"/>
                <a:pathLst>
                  <a:path w="1" h="5">
                    <a:moveTo>
                      <a:pt x="1" y="5"/>
                    </a:moveTo>
                    <a:lnTo>
                      <a:pt x="1" y="0"/>
                    </a:lnTo>
                    <a:lnTo>
                      <a:pt x="0" y="0"/>
                    </a:lnTo>
                    <a:lnTo>
                      <a:pt x="0" y="5"/>
                    </a:lnTo>
                    <a:lnTo>
                      <a:pt x="1" y="5"/>
                    </a:lnTo>
                    <a:lnTo>
                      <a:pt x="1"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4" name="Freeform 1074"/>
              <p:cNvSpPr>
                <a:spLocks noEditPoints="1"/>
              </p:cNvSpPr>
              <p:nvPr/>
            </p:nvSpPr>
            <p:spPr bwMode="auto">
              <a:xfrm>
                <a:off x="3388870" y="5274710"/>
                <a:ext cx="22420" cy="37365"/>
              </a:xfrm>
              <a:custGeom>
                <a:avLst/>
                <a:gdLst>
                  <a:gd name="T0" fmla="*/ 3 w 3"/>
                  <a:gd name="T1" fmla="*/ 3 h 5"/>
                  <a:gd name="T2" fmla="*/ 3 w 3"/>
                  <a:gd name="T3" fmla="*/ 1 h 5"/>
                  <a:gd name="T4" fmla="*/ 3 w 3"/>
                  <a:gd name="T5" fmla="*/ 1 h 5"/>
                  <a:gd name="T6" fmla="*/ 3 w 3"/>
                  <a:gd name="T7" fmla="*/ 0 h 5"/>
                  <a:gd name="T8" fmla="*/ 0 w 3"/>
                  <a:gd name="T9" fmla="*/ 0 h 5"/>
                  <a:gd name="T10" fmla="*/ 0 w 3"/>
                  <a:gd name="T11" fmla="*/ 5 h 5"/>
                  <a:gd name="T12" fmla="*/ 0 w 3"/>
                  <a:gd name="T13" fmla="*/ 5 h 5"/>
                  <a:gd name="T14" fmla="*/ 0 w 3"/>
                  <a:gd name="T15" fmla="*/ 4 h 5"/>
                  <a:gd name="T16" fmla="*/ 3 w 3"/>
                  <a:gd name="T17" fmla="*/ 4 h 5"/>
                  <a:gd name="T18" fmla="*/ 3 w 3"/>
                  <a:gd name="T19" fmla="*/ 3 h 5"/>
                  <a:gd name="T20" fmla="*/ 3 w 3"/>
                  <a:gd name="T21" fmla="*/ 3 h 5"/>
                  <a:gd name="T22" fmla="*/ 3 w 3"/>
                  <a:gd name="T23" fmla="*/ 3 h 5"/>
                  <a:gd name="T24" fmla="*/ 3 w 3"/>
                  <a:gd name="T25" fmla="*/ 3 h 5"/>
                  <a:gd name="T26" fmla="*/ 0 w 3"/>
                  <a:gd name="T27" fmla="*/ 3 h 5"/>
                  <a:gd name="T28" fmla="*/ 0 w 3"/>
                  <a:gd name="T29" fmla="*/ 1 h 5"/>
                  <a:gd name="T30" fmla="*/ 3 w 3"/>
                  <a:gd name="T31" fmla="*/ 1 h 5"/>
                  <a:gd name="T32" fmla="*/ 3 w 3"/>
                  <a:gd name="T33" fmla="*/ 3 h 5"/>
                  <a:gd name="T34" fmla="*/ 3 w 3"/>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 h="5">
                    <a:moveTo>
                      <a:pt x="3" y="3"/>
                    </a:moveTo>
                    <a:lnTo>
                      <a:pt x="3" y="1"/>
                    </a:lnTo>
                    <a:lnTo>
                      <a:pt x="3" y="1"/>
                    </a:lnTo>
                    <a:lnTo>
                      <a:pt x="3" y="0"/>
                    </a:lnTo>
                    <a:lnTo>
                      <a:pt x="0" y="0"/>
                    </a:lnTo>
                    <a:lnTo>
                      <a:pt x="0" y="5"/>
                    </a:lnTo>
                    <a:lnTo>
                      <a:pt x="0" y="5"/>
                    </a:lnTo>
                    <a:lnTo>
                      <a:pt x="0" y="4"/>
                    </a:lnTo>
                    <a:lnTo>
                      <a:pt x="3" y="4"/>
                    </a:lnTo>
                    <a:lnTo>
                      <a:pt x="3" y="3"/>
                    </a:lnTo>
                    <a:lnTo>
                      <a:pt x="3" y="3"/>
                    </a:lnTo>
                    <a:lnTo>
                      <a:pt x="3" y="3"/>
                    </a:lnTo>
                    <a:close/>
                    <a:moveTo>
                      <a:pt x="3" y="3"/>
                    </a:moveTo>
                    <a:lnTo>
                      <a:pt x="0" y="3"/>
                    </a:lnTo>
                    <a:lnTo>
                      <a:pt x="0"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5" name="Freeform 1075"/>
              <p:cNvSpPr>
                <a:spLocks/>
              </p:cNvSpPr>
              <p:nvPr/>
            </p:nvSpPr>
            <p:spPr bwMode="auto">
              <a:xfrm>
                <a:off x="3441180" y="5274710"/>
                <a:ext cx="29890" cy="37365"/>
              </a:xfrm>
              <a:custGeom>
                <a:avLst/>
                <a:gdLst>
                  <a:gd name="T0" fmla="*/ 4 w 4"/>
                  <a:gd name="T1" fmla="*/ 1 h 5"/>
                  <a:gd name="T2" fmla="*/ 4 w 4"/>
                  <a:gd name="T3" fmla="*/ 0 h 5"/>
                  <a:gd name="T4" fmla="*/ 0 w 4"/>
                  <a:gd name="T5" fmla="*/ 0 h 5"/>
                  <a:gd name="T6" fmla="*/ 0 w 4"/>
                  <a:gd name="T7" fmla="*/ 1 h 5"/>
                  <a:gd name="T8" fmla="*/ 2 w 4"/>
                  <a:gd name="T9" fmla="*/ 1 h 5"/>
                  <a:gd name="T10" fmla="*/ 2 w 4"/>
                  <a:gd name="T11" fmla="*/ 5 h 5"/>
                  <a:gd name="T12" fmla="*/ 3 w 4"/>
                  <a:gd name="T13" fmla="*/ 5 h 5"/>
                  <a:gd name="T14" fmla="*/ 3 w 4"/>
                  <a:gd name="T15" fmla="*/ 1 h 5"/>
                  <a:gd name="T16" fmla="*/ 4 w 4"/>
                  <a:gd name="T17" fmla="*/ 1 h 5"/>
                  <a:gd name="T18" fmla="*/ 4 w 4"/>
                  <a:gd name="T19"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1"/>
                    </a:moveTo>
                    <a:lnTo>
                      <a:pt x="4" y="0"/>
                    </a:lnTo>
                    <a:lnTo>
                      <a:pt x="0" y="0"/>
                    </a:lnTo>
                    <a:lnTo>
                      <a:pt x="0" y="1"/>
                    </a:lnTo>
                    <a:lnTo>
                      <a:pt x="2" y="1"/>
                    </a:lnTo>
                    <a:lnTo>
                      <a:pt x="2" y="5"/>
                    </a:lnTo>
                    <a:lnTo>
                      <a:pt x="3" y="5"/>
                    </a:lnTo>
                    <a:lnTo>
                      <a:pt x="3"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6" name="Freeform 1076"/>
              <p:cNvSpPr>
                <a:spLocks/>
              </p:cNvSpPr>
              <p:nvPr/>
            </p:nvSpPr>
            <p:spPr bwMode="auto">
              <a:xfrm>
                <a:off x="3478540" y="5274710"/>
                <a:ext cx="22420" cy="37365"/>
              </a:xfrm>
              <a:custGeom>
                <a:avLst/>
                <a:gdLst>
                  <a:gd name="T0" fmla="*/ 3 w 3"/>
                  <a:gd name="T1" fmla="*/ 5 h 5"/>
                  <a:gd name="T2" fmla="*/ 3 w 3"/>
                  <a:gd name="T3" fmla="*/ 4 h 5"/>
                  <a:gd name="T4" fmla="*/ 1 w 3"/>
                  <a:gd name="T5" fmla="*/ 4 h 5"/>
                  <a:gd name="T6" fmla="*/ 1 w 3"/>
                  <a:gd name="T7" fmla="*/ 3 h 5"/>
                  <a:gd name="T8" fmla="*/ 3 w 3"/>
                  <a:gd name="T9" fmla="*/ 3 h 5"/>
                  <a:gd name="T10" fmla="*/ 3 w 3"/>
                  <a:gd name="T11" fmla="*/ 2 h 5"/>
                  <a:gd name="T12" fmla="*/ 1 w 3"/>
                  <a:gd name="T13" fmla="*/ 2 h 5"/>
                  <a:gd name="T14" fmla="*/ 1 w 3"/>
                  <a:gd name="T15" fmla="*/ 1 h 5"/>
                  <a:gd name="T16" fmla="*/ 3 w 3"/>
                  <a:gd name="T17" fmla="*/ 1 h 5"/>
                  <a:gd name="T18" fmla="*/ 3 w 3"/>
                  <a:gd name="T19" fmla="*/ 0 h 5"/>
                  <a:gd name="T20" fmla="*/ 0 w 3"/>
                  <a:gd name="T21" fmla="*/ 0 h 5"/>
                  <a:gd name="T22" fmla="*/ 0 w 3"/>
                  <a:gd name="T23" fmla="*/ 5 h 5"/>
                  <a:gd name="T24" fmla="*/ 3 w 3"/>
                  <a:gd name="T25" fmla="*/ 5 h 5"/>
                  <a:gd name="T26" fmla="*/ 3 w 3"/>
                  <a:gd name="T27"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 h="5">
                    <a:moveTo>
                      <a:pt x="3" y="5"/>
                    </a:moveTo>
                    <a:lnTo>
                      <a:pt x="3" y="4"/>
                    </a:lnTo>
                    <a:lnTo>
                      <a:pt x="1" y="4"/>
                    </a:lnTo>
                    <a:lnTo>
                      <a:pt x="1" y="3"/>
                    </a:lnTo>
                    <a:lnTo>
                      <a:pt x="3" y="3"/>
                    </a:lnTo>
                    <a:lnTo>
                      <a:pt x="3" y="2"/>
                    </a:lnTo>
                    <a:lnTo>
                      <a:pt x="1" y="2"/>
                    </a:lnTo>
                    <a:lnTo>
                      <a:pt x="1" y="1"/>
                    </a:lnTo>
                    <a:lnTo>
                      <a:pt x="3" y="1"/>
                    </a:lnTo>
                    <a:lnTo>
                      <a:pt x="3" y="0"/>
                    </a:lnTo>
                    <a:lnTo>
                      <a:pt x="0" y="0"/>
                    </a:lnTo>
                    <a:lnTo>
                      <a:pt x="0"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7" name="Freeform 1077"/>
              <p:cNvSpPr>
                <a:spLocks/>
              </p:cNvSpPr>
              <p:nvPr/>
            </p:nvSpPr>
            <p:spPr bwMode="auto">
              <a:xfrm>
                <a:off x="3515905" y="5274710"/>
                <a:ext cx="29890" cy="37365"/>
              </a:xfrm>
              <a:custGeom>
                <a:avLst/>
                <a:gdLst>
                  <a:gd name="T0" fmla="*/ 4 w 4"/>
                  <a:gd name="T1" fmla="*/ 4 h 5"/>
                  <a:gd name="T2" fmla="*/ 4 w 4"/>
                  <a:gd name="T3" fmla="*/ 3 h 5"/>
                  <a:gd name="T4" fmla="*/ 2 w 4"/>
                  <a:gd name="T5" fmla="*/ 3 h 5"/>
                  <a:gd name="T6" fmla="*/ 2 w 4"/>
                  <a:gd name="T7" fmla="*/ 2 h 5"/>
                  <a:gd name="T8" fmla="*/ 0 w 4"/>
                  <a:gd name="T9" fmla="*/ 2 h 5"/>
                  <a:gd name="T10" fmla="*/ 0 w 4"/>
                  <a:gd name="T11" fmla="*/ 1 h 5"/>
                  <a:gd name="T12" fmla="*/ 2 w 4"/>
                  <a:gd name="T13" fmla="*/ 1 h 5"/>
                  <a:gd name="T14" fmla="*/ 2 w 4"/>
                  <a:gd name="T15" fmla="*/ 1 h 5"/>
                  <a:gd name="T16" fmla="*/ 4 w 4"/>
                  <a:gd name="T17" fmla="*/ 1 h 5"/>
                  <a:gd name="T18" fmla="*/ 4 w 4"/>
                  <a:gd name="T19" fmla="*/ 1 h 5"/>
                  <a:gd name="T20" fmla="*/ 2 w 4"/>
                  <a:gd name="T21" fmla="*/ 1 h 5"/>
                  <a:gd name="T22" fmla="*/ 2 w 4"/>
                  <a:gd name="T23" fmla="*/ 0 h 5"/>
                  <a:gd name="T24" fmla="*/ 0 w 4"/>
                  <a:gd name="T25" fmla="*/ 0 h 5"/>
                  <a:gd name="T26" fmla="*/ 0 w 4"/>
                  <a:gd name="T27" fmla="*/ 1 h 5"/>
                  <a:gd name="T28" fmla="*/ 0 w 4"/>
                  <a:gd name="T29" fmla="*/ 1 h 5"/>
                  <a:gd name="T30" fmla="*/ 0 w 4"/>
                  <a:gd name="T31" fmla="*/ 2 h 5"/>
                  <a:gd name="T32" fmla="*/ 0 w 4"/>
                  <a:gd name="T33" fmla="*/ 2 h 5"/>
                  <a:gd name="T34" fmla="*/ 0 w 4"/>
                  <a:gd name="T35" fmla="*/ 3 h 5"/>
                  <a:gd name="T36" fmla="*/ 2 w 4"/>
                  <a:gd name="T37" fmla="*/ 3 h 5"/>
                  <a:gd name="T38" fmla="*/ 2 w 4"/>
                  <a:gd name="T39" fmla="*/ 4 h 5"/>
                  <a:gd name="T40" fmla="*/ 0 w 4"/>
                  <a:gd name="T41" fmla="*/ 4 h 5"/>
                  <a:gd name="T42" fmla="*/ 0 w 4"/>
                  <a:gd name="T43" fmla="*/ 4 h 5"/>
                  <a:gd name="T44" fmla="*/ 0 w 4"/>
                  <a:gd name="T45" fmla="*/ 4 h 5"/>
                  <a:gd name="T46" fmla="*/ 0 w 4"/>
                  <a:gd name="T47" fmla="*/ 4 h 5"/>
                  <a:gd name="T48" fmla="*/ 0 w 4"/>
                  <a:gd name="T49" fmla="*/ 4 h 5"/>
                  <a:gd name="T50" fmla="*/ 0 w 4"/>
                  <a:gd name="T51" fmla="*/ 5 h 5"/>
                  <a:gd name="T52" fmla="*/ 2 w 4"/>
                  <a:gd name="T53" fmla="*/ 5 h 5"/>
                  <a:gd name="T54" fmla="*/ 2 w 4"/>
                  <a:gd name="T55" fmla="*/ 4 h 5"/>
                  <a:gd name="T56" fmla="*/ 4 w 4"/>
                  <a:gd name="T57" fmla="*/ 4 h 5"/>
                  <a:gd name="T58" fmla="*/ 4 w 4"/>
                  <a:gd name="T5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4"/>
                    </a:moveTo>
                    <a:lnTo>
                      <a:pt x="4" y="3"/>
                    </a:lnTo>
                    <a:lnTo>
                      <a:pt x="2" y="3"/>
                    </a:lnTo>
                    <a:lnTo>
                      <a:pt x="2" y="2"/>
                    </a:lnTo>
                    <a:lnTo>
                      <a:pt x="0" y="2"/>
                    </a:lnTo>
                    <a:lnTo>
                      <a:pt x="0" y="1"/>
                    </a:lnTo>
                    <a:lnTo>
                      <a:pt x="2" y="1"/>
                    </a:lnTo>
                    <a:lnTo>
                      <a:pt x="2" y="1"/>
                    </a:lnTo>
                    <a:lnTo>
                      <a:pt x="4" y="1"/>
                    </a:lnTo>
                    <a:lnTo>
                      <a:pt x="4" y="1"/>
                    </a:lnTo>
                    <a:lnTo>
                      <a:pt x="2" y="1"/>
                    </a:lnTo>
                    <a:lnTo>
                      <a:pt x="2" y="0"/>
                    </a:lnTo>
                    <a:lnTo>
                      <a:pt x="0" y="0"/>
                    </a:lnTo>
                    <a:lnTo>
                      <a:pt x="0" y="1"/>
                    </a:lnTo>
                    <a:lnTo>
                      <a:pt x="0" y="1"/>
                    </a:lnTo>
                    <a:lnTo>
                      <a:pt x="0" y="2"/>
                    </a:lnTo>
                    <a:lnTo>
                      <a:pt x="0" y="2"/>
                    </a:lnTo>
                    <a:lnTo>
                      <a:pt x="0" y="3"/>
                    </a:lnTo>
                    <a:lnTo>
                      <a:pt x="2" y="3"/>
                    </a:lnTo>
                    <a:lnTo>
                      <a:pt x="2" y="4"/>
                    </a:lnTo>
                    <a:lnTo>
                      <a:pt x="0" y="4"/>
                    </a:lnTo>
                    <a:lnTo>
                      <a:pt x="0" y="4"/>
                    </a:lnTo>
                    <a:lnTo>
                      <a:pt x="0" y="4"/>
                    </a:lnTo>
                    <a:lnTo>
                      <a:pt x="0" y="4"/>
                    </a:lnTo>
                    <a:lnTo>
                      <a:pt x="0" y="4"/>
                    </a:lnTo>
                    <a:lnTo>
                      <a:pt x="0" y="5"/>
                    </a:lnTo>
                    <a:lnTo>
                      <a:pt x="2" y="5"/>
                    </a:lnTo>
                    <a:lnTo>
                      <a:pt x="2"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8" name="Freeform 1078"/>
              <p:cNvSpPr>
                <a:spLocks/>
              </p:cNvSpPr>
              <p:nvPr/>
            </p:nvSpPr>
            <p:spPr bwMode="auto">
              <a:xfrm>
                <a:off x="3545795" y="5274710"/>
                <a:ext cx="29890" cy="37365"/>
              </a:xfrm>
              <a:custGeom>
                <a:avLst/>
                <a:gdLst>
                  <a:gd name="T0" fmla="*/ 4 w 4"/>
                  <a:gd name="T1" fmla="*/ 1 h 5"/>
                  <a:gd name="T2" fmla="*/ 4 w 4"/>
                  <a:gd name="T3" fmla="*/ 0 h 5"/>
                  <a:gd name="T4" fmla="*/ 0 w 4"/>
                  <a:gd name="T5" fmla="*/ 0 h 5"/>
                  <a:gd name="T6" fmla="*/ 0 w 4"/>
                  <a:gd name="T7" fmla="*/ 1 h 5"/>
                  <a:gd name="T8" fmla="*/ 2 w 4"/>
                  <a:gd name="T9" fmla="*/ 1 h 5"/>
                  <a:gd name="T10" fmla="*/ 2 w 4"/>
                  <a:gd name="T11" fmla="*/ 5 h 5"/>
                  <a:gd name="T12" fmla="*/ 2 w 4"/>
                  <a:gd name="T13" fmla="*/ 5 h 5"/>
                  <a:gd name="T14" fmla="*/ 2 w 4"/>
                  <a:gd name="T15" fmla="*/ 1 h 5"/>
                  <a:gd name="T16" fmla="*/ 4 w 4"/>
                  <a:gd name="T17" fmla="*/ 1 h 5"/>
                  <a:gd name="T18" fmla="*/ 4 w 4"/>
                  <a:gd name="T19"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5">
                    <a:moveTo>
                      <a:pt x="4" y="1"/>
                    </a:moveTo>
                    <a:lnTo>
                      <a:pt x="4" y="0"/>
                    </a:lnTo>
                    <a:lnTo>
                      <a:pt x="0" y="0"/>
                    </a:lnTo>
                    <a:lnTo>
                      <a:pt x="0" y="1"/>
                    </a:lnTo>
                    <a:lnTo>
                      <a:pt x="2" y="1"/>
                    </a:lnTo>
                    <a:lnTo>
                      <a:pt x="2" y="5"/>
                    </a:lnTo>
                    <a:lnTo>
                      <a:pt x="2" y="5"/>
                    </a:lnTo>
                    <a:lnTo>
                      <a:pt x="2" y="1"/>
                    </a:lnTo>
                    <a:lnTo>
                      <a:pt x="4" y="1"/>
                    </a:lnTo>
                    <a:lnTo>
                      <a:pt x="4"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39" name="Freeform 1079"/>
              <p:cNvSpPr>
                <a:spLocks/>
              </p:cNvSpPr>
              <p:nvPr/>
            </p:nvSpPr>
            <p:spPr bwMode="auto">
              <a:xfrm>
                <a:off x="3687770" y="5207460"/>
                <a:ext cx="37365" cy="44835"/>
              </a:xfrm>
              <a:custGeom>
                <a:avLst/>
                <a:gdLst>
                  <a:gd name="T0" fmla="*/ 5 w 5"/>
                  <a:gd name="T1" fmla="*/ 6 h 6"/>
                  <a:gd name="T2" fmla="*/ 5 w 5"/>
                  <a:gd name="T3" fmla="*/ 0 h 6"/>
                  <a:gd name="T4" fmla="*/ 4 w 5"/>
                  <a:gd name="T5" fmla="*/ 0 h 6"/>
                  <a:gd name="T6" fmla="*/ 4 w 5"/>
                  <a:gd name="T7" fmla="*/ 1 h 6"/>
                  <a:gd name="T8" fmla="*/ 4 w 5"/>
                  <a:gd name="T9" fmla="*/ 1 h 6"/>
                  <a:gd name="T10" fmla="*/ 4 w 5"/>
                  <a:gd name="T11" fmla="*/ 2 h 6"/>
                  <a:gd name="T12" fmla="*/ 3 w 5"/>
                  <a:gd name="T13" fmla="*/ 2 h 6"/>
                  <a:gd name="T14" fmla="*/ 3 w 5"/>
                  <a:gd name="T15" fmla="*/ 3 h 6"/>
                  <a:gd name="T16" fmla="*/ 2 w 5"/>
                  <a:gd name="T17" fmla="*/ 3 h 6"/>
                  <a:gd name="T18" fmla="*/ 2 w 5"/>
                  <a:gd name="T19" fmla="*/ 2 h 6"/>
                  <a:gd name="T20" fmla="*/ 1 w 5"/>
                  <a:gd name="T21" fmla="*/ 2 h 6"/>
                  <a:gd name="T22" fmla="*/ 1 w 5"/>
                  <a:gd name="T23" fmla="*/ 1 h 6"/>
                  <a:gd name="T24" fmla="*/ 0 w 5"/>
                  <a:gd name="T25" fmla="*/ 1 h 6"/>
                  <a:gd name="T26" fmla="*/ 0 w 5"/>
                  <a:gd name="T27" fmla="*/ 0 h 6"/>
                  <a:gd name="T28" fmla="*/ 0 w 5"/>
                  <a:gd name="T29" fmla="*/ 0 h 6"/>
                  <a:gd name="T30" fmla="*/ 0 w 5"/>
                  <a:gd name="T31" fmla="*/ 6 h 6"/>
                  <a:gd name="T32" fmla="*/ 0 w 5"/>
                  <a:gd name="T33" fmla="*/ 6 h 6"/>
                  <a:gd name="T34" fmla="*/ 0 w 5"/>
                  <a:gd name="T35" fmla="*/ 2 h 6"/>
                  <a:gd name="T36" fmla="*/ 1 w 5"/>
                  <a:gd name="T37" fmla="*/ 2 h 6"/>
                  <a:gd name="T38" fmla="*/ 1 w 5"/>
                  <a:gd name="T39" fmla="*/ 3 h 6"/>
                  <a:gd name="T40" fmla="*/ 2 w 5"/>
                  <a:gd name="T41" fmla="*/ 3 h 6"/>
                  <a:gd name="T42" fmla="*/ 2 w 5"/>
                  <a:gd name="T43" fmla="*/ 3 h 6"/>
                  <a:gd name="T44" fmla="*/ 3 w 5"/>
                  <a:gd name="T45" fmla="*/ 3 h 6"/>
                  <a:gd name="T46" fmla="*/ 3 w 5"/>
                  <a:gd name="T47" fmla="*/ 3 h 6"/>
                  <a:gd name="T48" fmla="*/ 4 w 5"/>
                  <a:gd name="T49" fmla="*/ 3 h 6"/>
                  <a:gd name="T50" fmla="*/ 4 w 5"/>
                  <a:gd name="T51" fmla="*/ 2 h 6"/>
                  <a:gd name="T52" fmla="*/ 4 w 5"/>
                  <a:gd name="T53" fmla="*/ 2 h 6"/>
                  <a:gd name="T54" fmla="*/ 4 w 5"/>
                  <a:gd name="T55" fmla="*/ 6 h 6"/>
                  <a:gd name="T56" fmla="*/ 5 w 5"/>
                  <a:gd name="T57" fmla="*/ 6 h 6"/>
                  <a:gd name="T58" fmla="*/ 5 w 5"/>
                  <a:gd name="T59"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 h="6">
                    <a:moveTo>
                      <a:pt x="5" y="6"/>
                    </a:moveTo>
                    <a:lnTo>
                      <a:pt x="5" y="0"/>
                    </a:lnTo>
                    <a:lnTo>
                      <a:pt x="4" y="0"/>
                    </a:lnTo>
                    <a:lnTo>
                      <a:pt x="4" y="1"/>
                    </a:lnTo>
                    <a:lnTo>
                      <a:pt x="4" y="1"/>
                    </a:lnTo>
                    <a:lnTo>
                      <a:pt x="4" y="2"/>
                    </a:lnTo>
                    <a:lnTo>
                      <a:pt x="3" y="2"/>
                    </a:lnTo>
                    <a:lnTo>
                      <a:pt x="3" y="3"/>
                    </a:lnTo>
                    <a:lnTo>
                      <a:pt x="2" y="3"/>
                    </a:lnTo>
                    <a:lnTo>
                      <a:pt x="2" y="2"/>
                    </a:lnTo>
                    <a:lnTo>
                      <a:pt x="1" y="2"/>
                    </a:lnTo>
                    <a:lnTo>
                      <a:pt x="1" y="1"/>
                    </a:lnTo>
                    <a:lnTo>
                      <a:pt x="0" y="1"/>
                    </a:lnTo>
                    <a:lnTo>
                      <a:pt x="0" y="0"/>
                    </a:lnTo>
                    <a:lnTo>
                      <a:pt x="0" y="0"/>
                    </a:lnTo>
                    <a:lnTo>
                      <a:pt x="0" y="6"/>
                    </a:lnTo>
                    <a:lnTo>
                      <a:pt x="0" y="6"/>
                    </a:lnTo>
                    <a:lnTo>
                      <a:pt x="0" y="2"/>
                    </a:lnTo>
                    <a:lnTo>
                      <a:pt x="1" y="2"/>
                    </a:lnTo>
                    <a:lnTo>
                      <a:pt x="1" y="3"/>
                    </a:lnTo>
                    <a:lnTo>
                      <a:pt x="2" y="3"/>
                    </a:lnTo>
                    <a:lnTo>
                      <a:pt x="2" y="3"/>
                    </a:lnTo>
                    <a:lnTo>
                      <a:pt x="3" y="3"/>
                    </a:lnTo>
                    <a:lnTo>
                      <a:pt x="3" y="3"/>
                    </a:lnTo>
                    <a:lnTo>
                      <a:pt x="4" y="3"/>
                    </a:lnTo>
                    <a:lnTo>
                      <a:pt x="4" y="2"/>
                    </a:lnTo>
                    <a:lnTo>
                      <a:pt x="4" y="2"/>
                    </a:lnTo>
                    <a:lnTo>
                      <a:pt x="4" y="6"/>
                    </a:lnTo>
                    <a:lnTo>
                      <a:pt x="5" y="6"/>
                    </a:lnTo>
                    <a:lnTo>
                      <a:pt x="5"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0" name="Freeform 1080"/>
              <p:cNvSpPr>
                <a:spLocks noEditPoints="1"/>
              </p:cNvSpPr>
              <p:nvPr/>
            </p:nvSpPr>
            <p:spPr bwMode="auto">
              <a:xfrm>
                <a:off x="3740080" y="5207460"/>
                <a:ext cx="22420" cy="44835"/>
              </a:xfrm>
              <a:custGeom>
                <a:avLst/>
                <a:gdLst>
                  <a:gd name="T0" fmla="*/ 3 w 3"/>
                  <a:gd name="T1" fmla="*/ 6 h 6"/>
                  <a:gd name="T2" fmla="*/ 3 w 3"/>
                  <a:gd name="T3" fmla="*/ 3 h 6"/>
                  <a:gd name="T4" fmla="*/ 2 w 3"/>
                  <a:gd name="T5" fmla="*/ 3 h 6"/>
                  <a:gd name="T6" fmla="*/ 2 w 3"/>
                  <a:gd name="T7" fmla="*/ 2 h 6"/>
                  <a:gd name="T8" fmla="*/ 2 w 3"/>
                  <a:gd name="T9" fmla="*/ 2 h 6"/>
                  <a:gd name="T10" fmla="*/ 2 w 3"/>
                  <a:gd name="T11" fmla="*/ 0 h 6"/>
                  <a:gd name="T12" fmla="*/ 1 w 3"/>
                  <a:gd name="T13" fmla="*/ 0 h 6"/>
                  <a:gd name="T14" fmla="*/ 1 w 3"/>
                  <a:gd name="T15" fmla="*/ 2 h 6"/>
                  <a:gd name="T16" fmla="*/ 0 w 3"/>
                  <a:gd name="T17" fmla="*/ 2 h 6"/>
                  <a:gd name="T18" fmla="*/ 0 w 3"/>
                  <a:gd name="T19" fmla="*/ 3 h 6"/>
                  <a:gd name="T20" fmla="*/ 0 w 3"/>
                  <a:gd name="T21" fmla="*/ 3 h 6"/>
                  <a:gd name="T22" fmla="*/ 0 w 3"/>
                  <a:gd name="T23" fmla="*/ 6 h 6"/>
                  <a:gd name="T24" fmla="*/ 0 w 3"/>
                  <a:gd name="T25" fmla="*/ 6 h 6"/>
                  <a:gd name="T26" fmla="*/ 0 w 3"/>
                  <a:gd name="T27" fmla="*/ 4 h 6"/>
                  <a:gd name="T28" fmla="*/ 2 w 3"/>
                  <a:gd name="T29" fmla="*/ 4 h 6"/>
                  <a:gd name="T30" fmla="*/ 2 w 3"/>
                  <a:gd name="T31" fmla="*/ 6 h 6"/>
                  <a:gd name="T32" fmla="*/ 3 w 3"/>
                  <a:gd name="T33" fmla="*/ 6 h 6"/>
                  <a:gd name="T34" fmla="*/ 3 w 3"/>
                  <a:gd name="T35" fmla="*/ 6 h 6"/>
                  <a:gd name="T36" fmla="*/ 2 w 3"/>
                  <a:gd name="T37" fmla="*/ 3 h 6"/>
                  <a:gd name="T38" fmla="*/ 1 w 3"/>
                  <a:gd name="T39" fmla="*/ 3 h 6"/>
                  <a:gd name="T40" fmla="*/ 1 w 3"/>
                  <a:gd name="T41" fmla="*/ 2 h 6"/>
                  <a:gd name="T42" fmla="*/ 2 w 3"/>
                  <a:gd name="T43" fmla="*/ 2 h 6"/>
                  <a:gd name="T44" fmla="*/ 2 w 3"/>
                  <a:gd name="T45" fmla="*/ 3 h 6"/>
                  <a:gd name="T46" fmla="*/ 2 w 3"/>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3" h="6">
                    <a:moveTo>
                      <a:pt x="3" y="6"/>
                    </a:moveTo>
                    <a:lnTo>
                      <a:pt x="3" y="3"/>
                    </a:lnTo>
                    <a:lnTo>
                      <a:pt x="2" y="3"/>
                    </a:lnTo>
                    <a:lnTo>
                      <a:pt x="2" y="2"/>
                    </a:lnTo>
                    <a:lnTo>
                      <a:pt x="2" y="2"/>
                    </a:lnTo>
                    <a:lnTo>
                      <a:pt x="2" y="0"/>
                    </a:lnTo>
                    <a:lnTo>
                      <a:pt x="1" y="0"/>
                    </a:lnTo>
                    <a:lnTo>
                      <a:pt x="1" y="2"/>
                    </a:lnTo>
                    <a:lnTo>
                      <a:pt x="0" y="2"/>
                    </a:lnTo>
                    <a:lnTo>
                      <a:pt x="0" y="3"/>
                    </a:lnTo>
                    <a:lnTo>
                      <a:pt x="0" y="3"/>
                    </a:lnTo>
                    <a:lnTo>
                      <a:pt x="0" y="6"/>
                    </a:lnTo>
                    <a:lnTo>
                      <a:pt x="0" y="6"/>
                    </a:lnTo>
                    <a:lnTo>
                      <a:pt x="0" y="4"/>
                    </a:lnTo>
                    <a:lnTo>
                      <a:pt x="2" y="4"/>
                    </a:lnTo>
                    <a:lnTo>
                      <a:pt x="2" y="6"/>
                    </a:lnTo>
                    <a:lnTo>
                      <a:pt x="3" y="6"/>
                    </a:lnTo>
                    <a:lnTo>
                      <a:pt x="3" y="6"/>
                    </a:lnTo>
                    <a:close/>
                    <a:moveTo>
                      <a:pt x="2" y="3"/>
                    </a:moveTo>
                    <a:lnTo>
                      <a:pt x="1" y="3"/>
                    </a:lnTo>
                    <a:lnTo>
                      <a:pt x="1"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1" name="Freeform 1081"/>
              <p:cNvSpPr>
                <a:spLocks/>
              </p:cNvSpPr>
              <p:nvPr/>
            </p:nvSpPr>
            <p:spPr bwMode="auto">
              <a:xfrm>
                <a:off x="3777440" y="5207460"/>
                <a:ext cx="22420" cy="44835"/>
              </a:xfrm>
              <a:custGeom>
                <a:avLst/>
                <a:gdLst>
                  <a:gd name="T0" fmla="*/ 3 w 3"/>
                  <a:gd name="T1" fmla="*/ 6 h 6"/>
                  <a:gd name="T2" fmla="*/ 3 w 3"/>
                  <a:gd name="T3" fmla="*/ 0 h 6"/>
                  <a:gd name="T4" fmla="*/ 3 w 3"/>
                  <a:gd name="T5" fmla="*/ 0 h 6"/>
                  <a:gd name="T6" fmla="*/ 3 w 3"/>
                  <a:gd name="T7" fmla="*/ 3 h 6"/>
                  <a:gd name="T8" fmla="*/ 2 w 3"/>
                  <a:gd name="T9" fmla="*/ 3 h 6"/>
                  <a:gd name="T10" fmla="*/ 2 w 3"/>
                  <a:gd name="T11" fmla="*/ 3 h 6"/>
                  <a:gd name="T12" fmla="*/ 1 w 3"/>
                  <a:gd name="T13" fmla="*/ 3 h 6"/>
                  <a:gd name="T14" fmla="*/ 1 w 3"/>
                  <a:gd name="T15" fmla="*/ 2 h 6"/>
                  <a:gd name="T16" fmla="*/ 0 w 3"/>
                  <a:gd name="T17" fmla="*/ 2 h 6"/>
                  <a:gd name="T18" fmla="*/ 0 w 3"/>
                  <a:gd name="T19" fmla="*/ 0 h 6"/>
                  <a:gd name="T20" fmla="*/ 0 w 3"/>
                  <a:gd name="T21" fmla="*/ 0 h 6"/>
                  <a:gd name="T22" fmla="*/ 0 w 3"/>
                  <a:gd name="T23" fmla="*/ 6 h 6"/>
                  <a:gd name="T24" fmla="*/ 0 w 3"/>
                  <a:gd name="T25" fmla="*/ 6 h 6"/>
                  <a:gd name="T26" fmla="*/ 0 w 3"/>
                  <a:gd name="T27" fmla="*/ 3 h 6"/>
                  <a:gd name="T28" fmla="*/ 1 w 3"/>
                  <a:gd name="T29" fmla="*/ 3 h 6"/>
                  <a:gd name="T30" fmla="*/ 1 w 3"/>
                  <a:gd name="T31" fmla="*/ 3 h 6"/>
                  <a:gd name="T32" fmla="*/ 2 w 3"/>
                  <a:gd name="T33" fmla="*/ 3 h 6"/>
                  <a:gd name="T34" fmla="*/ 2 w 3"/>
                  <a:gd name="T35" fmla="*/ 4 h 6"/>
                  <a:gd name="T36" fmla="*/ 3 w 3"/>
                  <a:gd name="T37" fmla="*/ 4 h 6"/>
                  <a:gd name="T38" fmla="*/ 3 w 3"/>
                  <a:gd name="T39" fmla="*/ 6 h 6"/>
                  <a:gd name="T40" fmla="*/ 3 w 3"/>
                  <a:gd name="T41" fmla="*/ 6 h 6"/>
                  <a:gd name="T42" fmla="*/ 3 w 3"/>
                  <a:gd name="T4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6">
                    <a:moveTo>
                      <a:pt x="3" y="6"/>
                    </a:moveTo>
                    <a:lnTo>
                      <a:pt x="3" y="0"/>
                    </a:lnTo>
                    <a:lnTo>
                      <a:pt x="3" y="0"/>
                    </a:lnTo>
                    <a:lnTo>
                      <a:pt x="3" y="3"/>
                    </a:lnTo>
                    <a:lnTo>
                      <a:pt x="2" y="3"/>
                    </a:lnTo>
                    <a:lnTo>
                      <a:pt x="2" y="3"/>
                    </a:lnTo>
                    <a:lnTo>
                      <a:pt x="1" y="3"/>
                    </a:lnTo>
                    <a:lnTo>
                      <a:pt x="1" y="2"/>
                    </a:lnTo>
                    <a:lnTo>
                      <a:pt x="0" y="2"/>
                    </a:lnTo>
                    <a:lnTo>
                      <a:pt x="0" y="0"/>
                    </a:lnTo>
                    <a:lnTo>
                      <a:pt x="0" y="0"/>
                    </a:lnTo>
                    <a:lnTo>
                      <a:pt x="0" y="6"/>
                    </a:lnTo>
                    <a:lnTo>
                      <a:pt x="0" y="6"/>
                    </a:lnTo>
                    <a:lnTo>
                      <a:pt x="0" y="3"/>
                    </a:lnTo>
                    <a:lnTo>
                      <a:pt x="1" y="3"/>
                    </a:lnTo>
                    <a:lnTo>
                      <a:pt x="1" y="3"/>
                    </a:lnTo>
                    <a:lnTo>
                      <a:pt x="2" y="3"/>
                    </a:lnTo>
                    <a:lnTo>
                      <a:pt x="2" y="4"/>
                    </a:lnTo>
                    <a:lnTo>
                      <a:pt x="3" y="4"/>
                    </a:lnTo>
                    <a:lnTo>
                      <a:pt x="3"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2" name="Freeform 1082"/>
              <p:cNvSpPr>
                <a:spLocks/>
              </p:cNvSpPr>
              <p:nvPr/>
            </p:nvSpPr>
            <p:spPr bwMode="auto">
              <a:xfrm>
                <a:off x="3814805" y="5207460"/>
                <a:ext cx="29890" cy="44835"/>
              </a:xfrm>
              <a:custGeom>
                <a:avLst/>
                <a:gdLst>
                  <a:gd name="T0" fmla="*/ 4 w 4"/>
                  <a:gd name="T1" fmla="*/ 5 h 6"/>
                  <a:gd name="T2" fmla="*/ 4 w 4"/>
                  <a:gd name="T3" fmla="*/ 0 h 6"/>
                  <a:gd name="T4" fmla="*/ 3 w 4"/>
                  <a:gd name="T5" fmla="*/ 0 h 6"/>
                  <a:gd name="T6" fmla="*/ 3 w 4"/>
                  <a:gd name="T7" fmla="*/ 5 h 6"/>
                  <a:gd name="T8" fmla="*/ 1 w 4"/>
                  <a:gd name="T9" fmla="*/ 5 h 6"/>
                  <a:gd name="T10" fmla="*/ 1 w 4"/>
                  <a:gd name="T11" fmla="*/ 0 h 6"/>
                  <a:gd name="T12" fmla="*/ 0 w 4"/>
                  <a:gd name="T13" fmla="*/ 0 h 6"/>
                  <a:gd name="T14" fmla="*/ 0 w 4"/>
                  <a:gd name="T15" fmla="*/ 5 h 6"/>
                  <a:gd name="T16" fmla="*/ 1 w 4"/>
                  <a:gd name="T17" fmla="*/ 5 h 6"/>
                  <a:gd name="T18" fmla="*/ 1 w 4"/>
                  <a:gd name="T19" fmla="*/ 6 h 6"/>
                  <a:gd name="T20" fmla="*/ 3 w 4"/>
                  <a:gd name="T21" fmla="*/ 6 h 6"/>
                  <a:gd name="T22" fmla="*/ 3 w 4"/>
                  <a:gd name="T23" fmla="*/ 5 h 6"/>
                  <a:gd name="T24" fmla="*/ 4 w 4"/>
                  <a:gd name="T25" fmla="*/ 5 h 6"/>
                  <a:gd name="T26" fmla="*/ 4 w 4"/>
                  <a:gd name="T27" fmla="*/ 5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6">
                    <a:moveTo>
                      <a:pt x="4" y="5"/>
                    </a:moveTo>
                    <a:lnTo>
                      <a:pt x="4" y="0"/>
                    </a:lnTo>
                    <a:lnTo>
                      <a:pt x="3" y="0"/>
                    </a:lnTo>
                    <a:lnTo>
                      <a:pt x="3" y="5"/>
                    </a:lnTo>
                    <a:lnTo>
                      <a:pt x="1" y="5"/>
                    </a:lnTo>
                    <a:lnTo>
                      <a:pt x="1" y="0"/>
                    </a:lnTo>
                    <a:lnTo>
                      <a:pt x="0" y="0"/>
                    </a:lnTo>
                    <a:lnTo>
                      <a:pt x="0" y="5"/>
                    </a:lnTo>
                    <a:lnTo>
                      <a:pt x="1" y="5"/>
                    </a:lnTo>
                    <a:lnTo>
                      <a:pt x="1" y="6"/>
                    </a:lnTo>
                    <a:lnTo>
                      <a:pt x="3" y="6"/>
                    </a:lnTo>
                    <a:lnTo>
                      <a:pt x="3" y="5"/>
                    </a:lnTo>
                    <a:lnTo>
                      <a:pt x="4" y="5"/>
                    </a:lnTo>
                    <a:lnTo>
                      <a:pt x="4"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3" name="Freeform 1083"/>
              <p:cNvSpPr>
                <a:spLocks noEditPoints="1"/>
              </p:cNvSpPr>
              <p:nvPr/>
            </p:nvSpPr>
            <p:spPr bwMode="auto">
              <a:xfrm>
                <a:off x="3852166" y="5207460"/>
                <a:ext cx="29890" cy="44835"/>
              </a:xfrm>
              <a:custGeom>
                <a:avLst/>
                <a:gdLst>
                  <a:gd name="T0" fmla="*/ 4 w 4"/>
                  <a:gd name="T1" fmla="*/ 6 h 6"/>
                  <a:gd name="T2" fmla="*/ 4 w 4"/>
                  <a:gd name="T3" fmla="*/ 3 h 6"/>
                  <a:gd name="T4" fmla="*/ 3 w 4"/>
                  <a:gd name="T5" fmla="*/ 3 h 6"/>
                  <a:gd name="T6" fmla="*/ 3 w 4"/>
                  <a:gd name="T7" fmla="*/ 2 h 6"/>
                  <a:gd name="T8" fmla="*/ 2 w 4"/>
                  <a:gd name="T9" fmla="*/ 2 h 6"/>
                  <a:gd name="T10" fmla="*/ 2 w 4"/>
                  <a:gd name="T11" fmla="*/ 0 h 6"/>
                  <a:gd name="T12" fmla="*/ 2 w 4"/>
                  <a:gd name="T13" fmla="*/ 0 h 6"/>
                  <a:gd name="T14" fmla="*/ 2 w 4"/>
                  <a:gd name="T15" fmla="*/ 2 h 6"/>
                  <a:gd name="T16" fmla="*/ 1 w 4"/>
                  <a:gd name="T17" fmla="*/ 2 h 6"/>
                  <a:gd name="T18" fmla="*/ 1 w 4"/>
                  <a:gd name="T19" fmla="*/ 3 h 6"/>
                  <a:gd name="T20" fmla="*/ 0 w 4"/>
                  <a:gd name="T21" fmla="*/ 3 h 6"/>
                  <a:gd name="T22" fmla="*/ 0 w 4"/>
                  <a:gd name="T23" fmla="*/ 6 h 6"/>
                  <a:gd name="T24" fmla="*/ 1 w 4"/>
                  <a:gd name="T25" fmla="*/ 6 h 6"/>
                  <a:gd name="T26" fmla="*/ 1 w 4"/>
                  <a:gd name="T27" fmla="*/ 4 h 6"/>
                  <a:gd name="T28" fmla="*/ 3 w 4"/>
                  <a:gd name="T29" fmla="*/ 4 h 6"/>
                  <a:gd name="T30" fmla="*/ 3 w 4"/>
                  <a:gd name="T31" fmla="*/ 6 h 6"/>
                  <a:gd name="T32" fmla="*/ 4 w 4"/>
                  <a:gd name="T33" fmla="*/ 6 h 6"/>
                  <a:gd name="T34" fmla="*/ 4 w 4"/>
                  <a:gd name="T35" fmla="*/ 6 h 6"/>
                  <a:gd name="T36" fmla="*/ 2 w 4"/>
                  <a:gd name="T37" fmla="*/ 3 h 6"/>
                  <a:gd name="T38" fmla="*/ 2 w 4"/>
                  <a:gd name="T39" fmla="*/ 3 h 6"/>
                  <a:gd name="T40" fmla="*/ 2 w 4"/>
                  <a:gd name="T41" fmla="*/ 2 h 6"/>
                  <a:gd name="T42" fmla="*/ 2 w 4"/>
                  <a:gd name="T43" fmla="*/ 2 h 6"/>
                  <a:gd name="T44" fmla="*/ 2 w 4"/>
                  <a:gd name="T45" fmla="*/ 3 h 6"/>
                  <a:gd name="T46" fmla="*/ 2 w 4"/>
                  <a:gd name="T47" fmla="*/ 3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 h="6">
                    <a:moveTo>
                      <a:pt x="4" y="6"/>
                    </a:moveTo>
                    <a:lnTo>
                      <a:pt x="4" y="3"/>
                    </a:lnTo>
                    <a:lnTo>
                      <a:pt x="3" y="3"/>
                    </a:lnTo>
                    <a:lnTo>
                      <a:pt x="3" y="2"/>
                    </a:lnTo>
                    <a:lnTo>
                      <a:pt x="2" y="2"/>
                    </a:lnTo>
                    <a:lnTo>
                      <a:pt x="2" y="0"/>
                    </a:lnTo>
                    <a:lnTo>
                      <a:pt x="2" y="0"/>
                    </a:lnTo>
                    <a:lnTo>
                      <a:pt x="2" y="2"/>
                    </a:lnTo>
                    <a:lnTo>
                      <a:pt x="1" y="2"/>
                    </a:lnTo>
                    <a:lnTo>
                      <a:pt x="1" y="3"/>
                    </a:lnTo>
                    <a:lnTo>
                      <a:pt x="0" y="3"/>
                    </a:lnTo>
                    <a:lnTo>
                      <a:pt x="0" y="6"/>
                    </a:lnTo>
                    <a:lnTo>
                      <a:pt x="1" y="6"/>
                    </a:lnTo>
                    <a:lnTo>
                      <a:pt x="1" y="4"/>
                    </a:lnTo>
                    <a:lnTo>
                      <a:pt x="3" y="4"/>
                    </a:lnTo>
                    <a:lnTo>
                      <a:pt x="3" y="6"/>
                    </a:lnTo>
                    <a:lnTo>
                      <a:pt x="4" y="6"/>
                    </a:lnTo>
                    <a:lnTo>
                      <a:pt x="4" y="6"/>
                    </a:lnTo>
                    <a:close/>
                    <a:moveTo>
                      <a:pt x="2" y="3"/>
                    </a:moveTo>
                    <a:lnTo>
                      <a:pt x="2" y="3"/>
                    </a:lnTo>
                    <a:lnTo>
                      <a:pt x="2" y="2"/>
                    </a:lnTo>
                    <a:lnTo>
                      <a:pt x="2" y="2"/>
                    </a:lnTo>
                    <a:lnTo>
                      <a:pt x="2" y="3"/>
                    </a:lnTo>
                    <a:lnTo>
                      <a:pt x="2"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4" name="Freeform 1084"/>
              <p:cNvSpPr>
                <a:spLocks/>
              </p:cNvSpPr>
              <p:nvPr/>
            </p:nvSpPr>
            <p:spPr bwMode="auto">
              <a:xfrm>
                <a:off x="3889531" y="5207460"/>
                <a:ext cx="22420" cy="44835"/>
              </a:xfrm>
              <a:custGeom>
                <a:avLst/>
                <a:gdLst>
                  <a:gd name="T0" fmla="*/ 3 w 3"/>
                  <a:gd name="T1" fmla="*/ 6 h 6"/>
                  <a:gd name="T2" fmla="*/ 3 w 3"/>
                  <a:gd name="T3" fmla="*/ 5 h 6"/>
                  <a:gd name="T4" fmla="*/ 1 w 3"/>
                  <a:gd name="T5" fmla="*/ 5 h 6"/>
                  <a:gd name="T6" fmla="*/ 1 w 3"/>
                  <a:gd name="T7" fmla="*/ 0 h 6"/>
                  <a:gd name="T8" fmla="*/ 0 w 3"/>
                  <a:gd name="T9" fmla="*/ 0 h 6"/>
                  <a:gd name="T10" fmla="*/ 0 w 3"/>
                  <a:gd name="T11" fmla="*/ 6 h 6"/>
                  <a:gd name="T12" fmla="*/ 3 w 3"/>
                  <a:gd name="T13" fmla="*/ 6 h 6"/>
                  <a:gd name="T14" fmla="*/ 3 w 3"/>
                  <a:gd name="T15" fmla="*/ 6 h 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 h="6">
                    <a:moveTo>
                      <a:pt x="3" y="6"/>
                    </a:moveTo>
                    <a:lnTo>
                      <a:pt x="3" y="5"/>
                    </a:lnTo>
                    <a:lnTo>
                      <a:pt x="1" y="5"/>
                    </a:lnTo>
                    <a:lnTo>
                      <a:pt x="1" y="0"/>
                    </a:lnTo>
                    <a:lnTo>
                      <a:pt x="0" y="0"/>
                    </a:lnTo>
                    <a:lnTo>
                      <a:pt x="0" y="6"/>
                    </a:lnTo>
                    <a:lnTo>
                      <a:pt x="3" y="6"/>
                    </a:lnTo>
                    <a:lnTo>
                      <a:pt x="3" y="6"/>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5" name="Freeform 1085"/>
              <p:cNvSpPr>
                <a:spLocks/>
              </p:cNvSpPr>
              <p:nvPr/>
            </p:nvSpPr>
            <p:spPr bwMode="auto">
              <a:xfrm>
                <a:off x="3687770" y="5274710"/>
                <a:ext cx="0" cy="37365"/>
              </a:xfrm>
              <a:custGeom>
                <a:avLst/>
                <a:gdLst>
                  <a:gd name="T0" fmla="*/ 5 h 5"/>
                  <a:gd name="T1" fmla="*/ 0 h 5"/>
                  <a:gd name="T2" fmla="*/ 0 h 5"/>
                  <a:gd name="T3" fmla="*/ 5 h 5"/>
                  <a:gd name="T4" fmla="*/ 5 h 5"/>
                  <a:gd name="T5" fmla="*/ 5 h 5"/>
                </a:gdLst>
                <a:ahLst/>
                <a:cxnLst>
                  <a:cxn ang="0">
                    <a:pos x="0" y="T0"/>
                  </a:cxn>
                  <a:cxn ang="0">
                    <a:pos x="0" y="T1"/>
                  </a:cxn>
                  <a:cxn ang="0">
                    <a:pos x="0" y="T2"/>
                  </a:cxn>
                  <a:cxn ang="0">
                    <a:pos x="0" y="T3"/>
                  </a:cxn>
                  <a:cxn ang="0">
                    <a:pos x="0" y="T4"/>
                  </a:cxn>
                  <a:cxn ang="0">
                    <a:pos x="0" y="T5"/>
                  </a:cxn>
                </a:cxnLst>
                <a:rect l="0" t="0" r="r" b="b"/>
                <a:pathLst>
                  <a:path h="5">
                    <a:moveTo>
                      <a:pt x="0" y="5"/>
                    </a:moveTo>
                    <a:lnTo>
                      <a:pt x="0" y="0"/>
                    </a:lnTo>
                    <a:lnTo>
                      <a:pt x="0" y="0"/>
                    </a:lnTo>
                    <a:lnTo>
                      <a:pt x="0" y="5"/>
                    </a:lnTo>
                    <a:lnTo>
                      <a:pt x="0" y="5"/>
                    </a:lnTo>
                    <a:lnTo>
                      <a:pt x="0"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6" name="Freeform 1086"/>
              <p:cNvSpPr>
                <a:spLocks/>
              </p:cNvSpPr>
              <p:nvPr/>
            </p:nvSpPr>
            <p:spPr bwMode="auto">
              <a:xfrm>
                <a:off x="3702715" y="5274710"/>
                <a:ext cx="22420" cy="37365"/>
              </a:xfrm>
              <a:custGeom>
                <a:avLst/>
                <a:gdLst>
                  <a:gd name="T0" fmla="*/ 3 w 3"/>
                  <a:gd name="T1" fmla="*/ 5 h 5"/>
                  <a:gd name="T2" fmla="*/ 3 w 3"/>
                  <a:gd name="T3" fmla="*/ 0 h 5"/>
                  <a:gd name="T4" fmla="*/ 3 w 3"/>
                  <a:gd name="T5" fmla="*/ 0 h 5"/>
                  <a:gd name="T6" fmla="*/ 3 w 3"/>
                  <a:gd name="T7" fmla="*/ 3 h 5"/>
                  <a:gd name="T8" fmla="*/ 2 w 3"/>
                  <a:gd name="T9" fmla="*/ 3 h 5"/>
                  <a:gd name="T10" fmla="*/ 2 w 3"/>
                  <a:gd name="T11" fmla="*/ 2 h 5"/>
                  <a:gd name="T12" fmla="*/ 1 w 3"/>
                  <a:gd name="T13" fmla="*/ 2 h 5"/>
                  <a:gd name="T14" fmla="*/ 1 w 3"/>
                  <a:gd name="T15" fmla="*/ 1 h 5"/>
                  <a:gd name="T16" fmla="*/ 1 w 3"/>
                  <a:gd name="T17" fmla="*/ 1 h 5"/>
                  <a:gd name="T18" fmla="*/ 1 w 3"/>
                  <a:gd name="T19" fmla="*/ 0 h 5"/>
                  <a:gd name="T20" fmla="*/ 0 w 3"/>
                  <a:gd name="T21" fmla="*/ 0 h 5"/>
                  <a:gd name="T22" fmla="*/ 0 w 3"/>
                  <a:gd name="T23" fmla="*/ 5 h 5"/>
                  <a:gd name="T24" fmla="*/ 1 w 3"/>
                  <a:gd name="T25" fmla="*/ 5 h 5"/>
                  <a:gd name="T26" fmla="*/ 1 w 3"/>
                  <a:gd name="T27" fmla="*/ 2 h 5"/>
                  <a:gd name="T28" fmla="*/ 1 w 3"/>
                  <a:gd name="T29" fmla="*/ 2 h 5"/>
                  <a:gd name="T30" fmla="*/ 1 w 3"/>
                  <a:gd name="T31" fmla="*/ 3 h 5"/>
                  <a:gd name="T32" fmla="*/ 2 w 3"/>
                  <a:gd name="T33" fmla="*/ 3 h 5"/>
                  <a:gd name="T34" fmla="*/ 2 w 3"/>
                  <a:gd name="T35" fmla="*/ 4 h 5"/>
                  <a:gd name="T36" fmla="*/ 3 w 3"/>
                  <a:gd name="T37" fmla="*/ 4 h 5"/>
                  <a:gd name="T38" fmla="*/ 3 w 3"/>
                  <a:gd name="T39" fmla="*/ 5 h 5"/>
                  <a:gd name="T40" fmla="*/ 3 w 3"/>
                  <a:gd name="T41" fmla="*/ 5 h 5"/>
                  <a:gd name="T42" fmla="*/ 3 w 3"/>
                  <a:gd name="T43"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 h="5">
                    <a:moveTo>
                      <a:pt x="3" y="5"/>
                    </a:moveTo>
                    <a:lnTo>
                      <a:pt x="3" y="0"/>
                    </a:lnTo>
                    <a:lnTo>
                      <a:pt x="3" y="0"/>
                    </a:lnTo>
                    <a:lnTo>
                      <a:pt x="3" y="3"/>
                    </a:lnTo>
                    <a:lnTo>
                      <a:pt x="2" y="3"/>
                    </a:lnTo>
                    <a:lnTo>
                      <a:pt x="2" y="2"/>
                    </a:lnTo>
                    <a:lnTo>
                      <a:pt x="1" y="2"/>
                    </a:lnTo>
                    <a:lnTo>
                      <a:pt x="1" y="1"/>
                    </a:lnTo>
                    <a:lnTo>
                      <a:pt x="1" y="1"/>
                    </a:lnTo>
                    <a:lnTo>
                      <a:pt x="1" y="0"/>
                    </a:lnTo>
                    <a:lnTo>
                      <a:pt x="0" y="0"/>
                    </a:lnTo>
                    <a:lnTo>
                      <a:pt x="0" y="5"/>
                    </a:lnTo>
                    <a:lnTo>
                      <a:pt x="1" y="5"/>
                    </a:lnTo>
                    <a:lnTo>
                      <a:pt x="1" y="2"/>
                    </a:lnTo>
                    <a:lnTo>
                      <a:pt x="1" y="2"/>
                    </a:lnTo>
                    <a:lnTo>
                      <a:pt x="1" y="3"/>
                    </a:lnTo>
                    <a:lnTo>
                      <a:pt x="2" y="3"/>
                    </a:lnTo>
                    <a:lnTo>
                      <a:pt x="2" y="4"/>
                    </a:lnTo>
                    <a:lnTo>
                      <a:pt x="3" y="4"/>
                    </a:lnTo>
                    <a:lnTo>
                      <a:pt x="3" y="5"/>
                    </a:lnTo>
                    <a:lnTo>
                      <a:pt x="3" y="5"/>
                    </a:lnTo>
                    <a:lnTo>
                      <a:pt x="3" y="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7" name="Freeform 1087"/>
              <p:cNvSpPr>
                <a:spLocks noEditPoints="1"/>
              </p:cNvSpPr>
              <p:nvPr/>
            </p:nvSpPr>
            <p:spPr bwMode="auto">
              <a:xfrm>
                <a:off x="3740080" y="5274710"/>
                <a:ext cx="29890" cy="37365"/>
              </a:xfrm>
              <a:custGeom>
                <a:avLst/>
                <a:gdLst>
                  <a:gd name="T0" fmla="*/ 4 w 4"/>
                  <a:gd name="T1" fmla="*/ 3 h 5"/>
                  <a:gd name="T2" fmla="*/ 4 w 4"/>
                  <a:gd name="T3" fmla="*/ 1 h 5"/>
                  <a:gd name="T4" fmla="*/ 3 w 4"/>
                  <a:gd name="T5" fmla="*/ 1 h 5"/>
                  <a:gd name="T6" fmla="*/ 3 w 4"/>
                  <a:gd name="T7" fmla="*/ 0 h 5"/>
                  <a:gd name="T8" fmla="*/ 0 w 4"/>
                  <a:gd name="T9" fmla="*/ 0 h 5"/>
                  <a:gd name="T10" fmla="*/ 0 w 4"/>
                  <a:gd name="T11" fmla="*/ 5 h 5"/>
                  <a:gd name="T12" fmla="*/ 1 w 4"/>
                  <a:gd name="T13" fmla="*/ 5 h 5"/>
                  <a:gd name="T14" fmla="*/ 1 w 4"/>
                  <a:gd name="T15" fmla="*/ 4 h 5"/>
                  <a:gd name="T16" fmla="*/ 3 w 4"/>
                  <a:gd name="T17" fmla="*/ 4 h 5"/>
                  <a:gd name="T18" fmla="*/ 3 w 4"/>
                  <a:gd name="T19" fmla="*/ 3 h 5"/>
                  <a:gd name="T20" fmla="*/ 4 w 4"/>
                  <a:gd name="T21" fmla="*/ 3 h 5"/>
                  <a:gd name="T22" fmla="*/ 4 w 4"/>
                  <a:gd name="T23" fmla="*/ 3 h 5"/>
                  <a:gd name="T24" fmla="*/ 3 w 4"/>
                  <a:gd name="T25" fmla="*/ 3 h 5"/>
                  <a:gd name="T26" fmla="*/ 1 w 4"/>
                  <a:gd name="T27" fmla="*/ 3 h 5"/>
                  <a:gd name="T28" fmla="*/ 1 w 4"/>
                  <a:gd name="T29" fmla="*/ 1 h 5"/>
                  <a:gd name="T30" fmla="*/ 3 w 4"/>
                  <a:gd name="T31" fmla="*/ 1 h 5"/>
                  <a:gd name="T32" fmla="*/ 3 w 4"/>
                  <a:gd name="T33" fmla="*/ 3 h 5"/>
                  <a:gd name="T34" fmla="*/ 3 w 4"/>
                  <a:gd name="T35"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 h="5">
                    <a:moveTo>
                      <a:pt x="4" y="3"/>
                    </a:moveTo>
                    <a:lnTo>
                      <a:pt x="4" y="1"/>
                    </a:lnTo>
                    <a:lnTo>
                      <a:pt x="3" y="1"/>
                    </a:lnTo>
                    <a:lnTo>
                      <a:pt x="3" y="0"/>
                    </a:lnTo>
                    <a:lnTo>
                      <a:pt x="0" y="0"/>
                    </a:lnTo>
                    <a:lnTo>
                      <a:pt x="0" y="5"/>
                    </a:lnTo>
                    <a:lnTo>
                      <a:pt x="1" y="5"/>
                    </a:lnTo>
                    <a:lnTo>
                      <a:pt x="1" y="4"/>
                    </a:lnTo>
                    <a:lnTo>
                      <a:pt x="3" y="4"/>
                    </a:lnTo>
                    <a:lnTo>
                      <a:pt x="3" y="3"/>
                    </a:lnTo>
                    <a:lnTo>
                      <a:pt x="4" y="3"/>
                    </a:lnTo>
                    <a:lnTo>
                      <a:pt x="4" y="3"/>
                    </a:lnTo>
                    <a:close/>
                    <a:moveTo>
                      <a:pt x="3" y="3"/>
                    </a:moveTo>
                    <a:lnTo>
                      <a:pt x="1" y="3"/>
                    </a:lnTo>
                    <a:lnTo>
                      <a:pt x="1" y="1"/>
                    </a:lnTo>
                    <a:lnTo>
                      <a:pt x="3" y="1"/>
                    </a:lnTo>
                    <a:lnTo>
                      <a:pt x="3" y="3"/>
                    </a:lnTo>
                    <a:lnTo>
                      <a:pt x="3" y="3"/>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8" name="Freeform 1088"/>
              <p:cNvSpPr>
                <a:spLocks/>
              </p:cNvSpPr>
              <p:nvPr/>
            </p:nvSpPr>
            <p:spPr bwMode="auto">
              <a:xfrm>
                <a:off x="3777440" y="5274710"/>
                <a:ext cx="29890" cy="37365"/>
              </a:xfrm>
              <a:custGeom>
                <a:avLst/>
                <a:gdLst>
                  <a:gd name="T0" fmla="*/ 4 w 4"/>
                  <a:gd name="T1" fmla="*/ 4 h 5"/>
                  <a:gd name="T2" fmla="*/ 4 w 4"/>
                  <a:gd name="T3" fmla="*/ 0 h 5"/>
                  <a:gd name="T4" fmla="*/ 3 w 4"/>
                  <a:gd name="T5" fmla="*/ 0 h 5"/>
                  <a:gd name="T6" fmla="*/ 3 w 4"/>
                  <a:gd name="T7" fmla="*/ 4 h 5"/>
                  <a:gd name="T8" fmla="*/ 1 w 4"/>
                  <a:gd name="T9" fmla="*/ 4 h 5"/>
                  <a:gd name="T10" fmla="*/ 1 w 4"/>
                  <a:gd name="T11" fmla="*/ 0 h 5"/>
                  <a:gd name="T12" fmla="*/ 0 w 4"/>
                  <a:gd name="T13" fmla="*/ 0 h 5"/>
                  <a:gd name="T14" fmla="*/ 0 w 4"/>
                  <a:gd name="T15" fmla="*/ 4 h 5"/>
                  <a:gd name="T16" fmla="*/ 1 w 4"/>
                  <a:gd name="T17" fmla="*/ 4 h 5"/>
                  <a:gd name="T18" fmla="*/ 1 w 4"/>
                  <a:gd name="T19" fmla="*/ 5 h 5"/>
                  <a:gd name="T20" fmla="*/ 3 w 4"/>
                  <a:gd name="T21" fmla="*/ 5 h 5"/>
                  <a:gd name="T22" fmla="*/ 3 w 4"/>
                  <a:gd name="T23" fmla="*/ 4 h 5"/>
                  <a:gd name="T24" fmla="*/ 4 w 4"/>
                  <a:gd name="T25" fmla="*/ 4 h 5"/>
                  <a:gd name="T26" fmla="*/ 4 w 4"/>
                  <a:gd name="T27"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5">
                    <a:moveTo>
                      <a:pt x="4" y="4"/>
                    </a:moveTo>
                    <a:lnTo>
                      <a:pt x="4" y="0"/>
                    </a:lnTo>
                    <a:lnTo>
                      <a:pt x="3" y="0"/>
                    </a:lnTo>
                    <a:lnTo>
                      <a:pt x="3" y="4"/>
                    </a:lnTo>
                    <a:lnTo>
                      <a:pt x="1" y="4"/>
                    </a:lnTo>
                    <a:lnTo>
                      <a:pt x="1" y="0"/>
                    </a:lnTo>
                    <a:lnTo>
                      <a:pt x="0" y="0"/>
                    </a:lnTo>
                    <a:lnTo>
                      <a:pt x="0" y="4"/>
                    </a:lnTo>
                    <a:lnTo>
                      <a:pt x="1" y="4"/>
                    </a:lnTo>
                    <a:lnTo>
                      <a:pt x="1"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49" name="Freeform 1089"/>
              <p:cNvSpPr>
                <a:spLocks/>
              </p:cNvSpPr>
              <p:nvPr/>
            </p:nvSpPr>
            <p:spPr bwMode="auto">
              <a:xfrm>
                <a:off x="3822276" y="5274710"/>
                <a:ext cx="22420" cy="37365"/>
              </a:xfrm>
              <a:custGeom>
                <a:avLst/>
                <a:gdLst>
                  <a:gd name="T0" fmla="*/ 3 w 3"/>
                  <a:gd name="T1" fmla="*/ 1 h 5"/>
                  <a:gd name="T2" fmla="*/ 3 w 3"/>
                  <a:gd name="T3" fmla="*/ 0 h 5"/>
                  <a:gd name="T4" fmla="*/ 0 w 3"/>
                  <a:gd name="T5" fmla="*/ 0 h 5"/>
                  <a:gd name="T6" fmla="*/ 0 w 3"/>
                  <a:gd name="T7" fmla="*/ 1 h 5"/>
                  <a:gd name="T8" fmla="*/ 1 w 3"/>
                  <a:gd name="T9" fmla="*/ 1 h 5"/>
                  <a:gd name="T10" fmla="*/ 1 w 3"/>
                  <a:gd name="T11" fmla="*/ 5 h 5"/>
                  <a:gd name="T12" fmla="*/ 2 w 3"/>
                  <a:gd name="T13" fmla="*/ 5 h 5"/>
                  <a:gd name="T14" fmla="*/ 2 w 3"/>
                  <a:gd name="T15" fmla="*/ 1 h 5"/>
                  <a:gd name="T16" fmla="*/ 3 w 3"/>
                  <a:gd name="T17" fmla="*/ 1 h 5"/>
                  <a:gd name="T18" fmla="*/ 3 w 3"/>
                  <a:gd name="T19" fmla="*/ 1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 h="5">
                    <a:moveTo>
                      <a:pt x="3" y="1"/>
                    </a:moveTo>
                    <a:lnTo>
                      <a:pt x="3" y="0"/>
                    </a:lnTo>
                    <a:lnTo>
                      <a:pt x="0" y="0"/>
                    </a:lnTo>
                    <a:lnTo>
                      <a:pt x="0" y="1"/>
                    </a:lnTo>
                    <a:lnTo>
                      <a:pt x="1" y="1"/>
                    </a:lnTo>
                    <a:lnTo>
                      <a:pt x="1" y="5"/>
                    </a:lnTo>
                    <a:lnTo>
                      <a:pt x="2" y="5"/>
                    </a:lnTo>
                    <a:lnTo>
                      <a:pt x="2" y="1"/>
                    </a:lnTo>
                    <a:lnTo>
                      <a:pt x="3" y="1"/>
                    </a:lnTo>
                    <a:lnTo>
                      <a:pt x="3" y="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0" name="Freeform 1090"/>
              <p:cNvSpPr>
                <a:spLocks/>
              </p:cNvSpPr>
              <p:nvPr/>
            </p:nvSpPr>
            <p:spPr bwMode="auto">
              <a:xfrm>
                <a:off x="3859641" y="5274710"/>
                <a:ext cx="29890" cy="37365"/>
              </a:xfrm>
              <a:custGeom>
                <a:avLst/>
                <a:gdLst>
                  <a:gd name="T0" fmla="*/ 4 w 4"/>
                  <a:gd name="T1" fmla="*/ 4 h 5"/>
                  <a:gd name="T2" fmla="*/ 4 w 4"/>
                  <a:gd name="T3" fmla="*/ 3 h 5"/>
                  <a:gd name="T4" fmla="*/ 3 w 4"/>
                  <a:gd name="T5" fmla="*/ 3 h 5"/>
                  <a:gd name="T6" fmla="*/ 3 w 4"/>
                  <a:gd name="T7" fmla="*/ 2 h 5"/>
                  <a:gd name="T8" fmla="*/ 0 w 4"/>
                  <a:gd name="T9" fmla="*/ 2 h 5"/>
                  <a:gd name="T10" fmla="*/ 0 w 4"/>
                  <a:gd name="T11" fmla="*/ 1 h 5"/>
                  <a:gd name="T12" fmla="*/ 3 w 4"/>
                  <a:gd name="T13" fmla="*/ 1 h 5"/>
                  <a:gd name="T14" fmla="*/ 3 w 4"/>
                  <a:gd name="T15" fmla="*/ 1 h 5"/>
                  <a:gd name="T16" fmla="*/ 4 w 4"/>
                  <a:gd name="T17" fmla="*/ 1 h 5"/>
                  <a:gd name="T18" fmla="*/ 4 w 4"/>
                  <a:gd name="T19" fmla="*/ 1 h 5"/>
                  <a:gd name="T20" fmla="*/ 3 w 4"/>
                  <a:gd name="T21" fmla="*/ 1 h 5"/>
                  <a:gd name="T22" fmla="*/ 3 w 4"/>
                  <a:gd name="T23" fmla="*/ 0 h 5"/>
                  <a:gd name="T24" fmla="*/ 0 w 4"/>
                  <a:gd name="T25" fmla="*/ 0 h 5"/>
                  <a:gd name="T26" fmla="*/ 0 w 4"/>
                  <a:gd name="T27" fmla="*/ 1 h 5"/>
                  <a:gd name="T28" fmla="*/ 0 w 4"/>
                  <a:gd name="T29" fmla="*/ 1 h 5"/>
                  <a:gd name="T30" fmla="*/ 0 w 4"/>
                  <a:gd name="T31" fmla="*/ 2 h 5"/>
                  <a:gd name="T32" fmla="*/ 0 w 4"/>
                  <a:gd name="T33" fmla="*/ 2 h 5"/>
                  <a:gd name="T34" fmla="*/ 0 w 4"/>
                  <a:gd name="T35" fmla="*/ 3 h 5"/>
                  <a:gd name="T36" fmla="*/ 3 w 4"/>
                  <a:gd name="T37" fmla="*/ 3 h 5"/>
                  <a:gd name="T38" fmla="*/ 3 w 4"/>
                  <a:gd name="T39" fmla="*/ 4 h 5"/>
                  <a:gd name="T40" fmla="*/ 0 w 4"/>
                  <a:gd name="T41" fmla="*/ 4 h 5"/>
                  <a:gd name="T42" fmla="*/ 0 w 4"/>
                  <a:gd name="T43" fmla="*/ 4 h 5"/>
                  <a:gd name="T44" fmla="*/ 0 w 4"/>
                  <a:gd name="T45" fmla="*/ 4 h 5"/>
                  <a:gd name="T46" fmla="*/ 0 w 4"/>
                  <a:gd name="T47" fmla="*/ 4 h 5"/>
                  <a:gd name="T48" fmla="*/ 0 w 4"/>
                  <a:gd name="T49" fmla="*/ 4 h 5"/>
                  <a:gd name="T50" fmla="*/ 0 w 4"/>
                  <a:gd name="T51" fmla="*/ 5 h 5"/>
                  <a:gd name="T52" fmla="*/ 3 w 4"/>
                  <a:gd name="T53" fmla="*/ 5 h 5"/>
                  <a:gd name="T54" fmla="*/ 3 w 4"/>
                  <a:gd name="T55" fmla="*/ 4 h 5"/>
                  <a:gd name="T56" fmla="*/ 4 w 4"/>
                  <a:gd name="T57" fmla="*/ 4 h 5"/>
                  <a:gd name="T58" fmla="*/ 4 w 4"/>
                  <a:gd name="T59" fmla="*/ 4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 h="5">
                    <a:moveTo>
                      <a:pt x="4" y="4"/>
                    </a:moveTo>
                    <a:lnTo>
                      <a:pt x="4" y="3"/>
                    </a:lnTo>
                    <a:lnTo>
                      <a:pt x="3" y="3"/>
                    </a:lnTo>
                    <a:lnTo>
                      <a:pt x="3" y="2"/>
                    </a:lnTo>
                    <a:lnTo>
                      <a:pt x="0" y="2"/>
                    </a:lnTo>
                    <a:lnTo>
                      <a:pt x="0" y="1"/>
                    </a:lnTo>
                    <a:lnTo>
                      <a:pt x="3" y="1"/>
                    </a:lnTo>
                    <a:lnTo>
                      <a:pt x="3" y="1"/>
                    </a:lnTo>
                    <a:lnTo>
                      <a:pt x="4" y="1"/>
                    </a:lnTo>
                    <a:lnTo>
                      <a:pt x="4" y="1"/>
                    </a:lnTo>
                    <a:lnTo>
                      <a:pt x="3" y="1"/>
                    </a:lnTo>
                    <a:lnTo>
                      <a:pt x="3" y="0"/>
                    </a:lnTo>
                    <a:lnTo>
                      <a:pt x="0" y="0"/>
                    </a:lnTo>
                    <a:lnTo>
                      <a:pt x="0" y="1"/>
                    </a:lnTo>
                    <a:lnTo>
                      <a:pt x="0" y="1"/>
                    </a:lnTo>
                    <a:lnTo>
                      <a:pt x="0" y="2"/>
                    </a:lnTo>
                    <a:lnTo>
                      <a:pt x="0" y="2"/>
                    </a:lnTo>
                    <a:lnTo>
                      <a:pt x="0" y="3"/>
                    </a:lnTo>
                    <a:lnTo>
                      <a:pt x="3" y="3"/>
                    </a:lnTo>
                    <a:lnTo>
                      <a:pt x="3" y="4"/>
                    </a:lnTo>
                    <a:lnTo>
                      <a:pt x="0" y="4"/>
                    </a:lnTo>
                    <a:lnTo>
                      <a:pt x="0" y="4"/>
                    </a:lnTo>
                    <a:lnTo>
                      <a:pt x="0" y="4"/>
                    </a:lnTo>
                    <a:lnTo>
                      <a:pt x="0" y="4"/>
                    </a:lnTo>
                    <a:lnTo>
                      <a:pt x="0" y="4"/>
                    </a:lnTo>
                    <a:lnTo>
                      <a:pt x="0" y="5"/>
                    </a:lnTo>
                    <a:lnTo>
                      <a:pt x="3" y="5"/>
                    </a:lnTo>
                    <a:lnTo>
                      <a:pt x="3" y="4"/>
                    </a:lnTo>
                    <a:lnTo>
                      <a:pt x="4" y="4"/>
                    </a:lnTo>
                    <a:lnTo>
                      <a:pt x="4" y="4"/>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1" name="Freeform 1091"/>
              <p:cNvSpPr>
                <a:spLocks noEditPoints="1"/>
              </p:cNvSpPr>
              <p:nvPr/>
            </p:nvSpPr>
            <p:spPr bwMode="auto">
              <a:xfrm>
                <a:off x="5182274" y="5185040"/>
                <a:ext cx="418461" cy="149450"/>
              </a:xfrm>
              <a:custGeom>
                <a:avLst/>
                <a:gdLst>
                  <a:gd name="T0" fmla="*/ 31 w 56"/>
                  <a:gd name="T1" fmla="*/ 20 h 20"/>
                  <a:gd name="T2" fmla="*/ 31 w 56"/>
                  <a:gd name="T3" fmla="*/ 0 h 20"/>
                  <a:gd name="T4" fmla="*/ 56 w 56"/>
                  <a:gd name="T5" fmla="*/ 0 h 20"/>
                  <a:gd name="T6" fmla="*/ 56 w 56"/>
                  <a:gd name="T7" fmla="*/ 20 h 20"/>
                  <a:gd name="T8" fmla="*/ 31 w 56"/>
                  <a:gd name="T9" fmla="*/ 20 h 20"/>
                  <a:gd name="T10" fmla="*/ 31 w 56"/>
                  <a:gd name="T11" fmla="*/ 20 h 20"/>
                  <a:gd name="T12" fmla="*/ 0 w 56"/>
                  <a:gd name="T13" fmla="*/ 20 h 20"/>
                  <a:gd name="T14" fmla="*/ 0 w 56"/>
                  <a:gd name="T15" fmla="*/ 0 h 20"/>
                  <a:gd name="T16" fmla="*/ 25 w 56"/>
                  <a:gd name="T17" fmla="*/ 0 h 20"/>
                  <a:gd name="T18" fmla="*/ 25 w 56"/>
                  <a:gd name="T19" fmla="*/ 20 h 20"/>
                  <a:gd name="T20" fmla="*/ 0 w 56"/>
                  <a:gd name="T21" fmla="*/ 20 h 20"/>
                  <a:gd name="T22" fmla="*/ 0 w 56"/>
                  <a:gd name="T23"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 h="20">
                    <a:moveTo>
                      <a:pt x="31" y="20"/>
                    </a:moveTo>
                    <a:lnTo>
                      <a:pt x="31" y="0"/>
                    </a:lnTo>
                    <a:lnTo>
                      <a:pt x="56" y="0"/>
                    </a:lnTo>
                    <a:lnTo>
                      <a:pt x="56" y="20"/>
                    </a:lnTo>
                    <a:lnTo>
                      <a:pt x="31" y="20"/>
                    </a:lnTo>
                    <a:lnTo>
                      <a:pt x="31" y="20"/>
                    </a:lnTo>
                    <a:close/>
                    <a:moveTo>
                      <a:pt x="0" y="20"/>
                    </a:moveTo>
                    <a:lnTo>
                      <a:pt x="0" y="0"/>
                    </a:lnTo>
                    <a:lnTo>
                      <a:pt x="25" y="0"/>
                    </a:lnTo>
                    <a:lnTo>
                      <a:pt x="25" y="20"/>
                    </a:lnTo>
                    <a:lnTo>
                      <a:pt x="0" y="20"/>
                    </a:lnTo>
                    <a:lnTo>
                      <a:pt x="0" y="20"/>
                    </a:lnTo>
                    <a:close/>
                  </a:path>
                </a:pathLst>
              </a:custGeom>
              <a:noFill/>
              <a:ln w="158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2" name="Freeform 1092"/>
              <p:cNvSpPr>
                <a:spLocks/>
              </p:cNvSpPr>
              <p:nvPr/>
            </p:nvSpPr>
            <p:spPr bwMode="auto">
              <a:xfrm>
                <a:off x="5234584" y="5207460"/>
                <a:ext cx="104615" cy="104615"/>
              </a:xfrm>
              <a:custGeom>
                <a:avLst/>
                <a:gdLst>
                  <a:gd name="T0" fmla="*/ 7 w 14"/>
                  <a:gd name="T1" fmla="*/ 0 h 14"/>
                  <a:gd name="T2" fmla="*/ 0 w 14"/>
                  <a:gd name="T3" fmla="*/ 5 h 14"/>
                  <a:gd name="T4" fmla="*/ 3 w 14"/>
                  <a:gd name="T5" fmla="*/ 5 h 14"/>
                  <a:gd name="T6" fmla="*/ 3 w 14"/>
                  <a:gd name="T7" fmla="*/ 14 h 14"/>
                  <a:gd name="T8" fmla="*/ 11 w 14"/>
                  <a:gd name="T9" fmla="*/ 14 h 14"/>
                  <a:gd name="T10" fmla="*/ 11 w 14"/>
                  <a:gd name="T11" fmla="*/ 5 h 14"/>
                  <a:gd name="T12" fmla="*/ 14 w 14"/>
                  <a:gd name="T13" fmla="*/ 5 h 14"/>
                  <a:gd name="T14" fmla="*/ 7 w 14"/>
                  <a:gd name="T15" fmla="*/ 0 h 14"/>
                  <a:gd name="T16" fmla="*/ 7 w 14"/>
                  <a:gd name="T1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14">
                    <a:moveTo>
                      <a:pt x="7" y="0"/>
                    </a:moveTo>
                    <a:lnTo>
                      <a:pt x="0" y="5"/>
                    </a:lnTo>
                    <a:lnTo>
                      <a:pt x="3" y="5"/>
                    </a:lnTo>
                    <a:lnTo>
                      <a:pt x="3" y="14"/>
                    </a:lnTo>
                    <a:lnTo>
                      <a:pt x="11" y="14"/>
                    </a:lnTo>
                    <a:lnTo>
                      <a:pt x="11" y="5"/>
                    </a:lnTo>
                    <a:lnTo>
                      <a:pt x="14" y="5"/>
                    </a:lnTo>
                    <a:lnTo>
                      <a:pt x="7" y="0"/>
                    </a:lnTo>
                    <a:lnTo>
                      <a:pt x="7"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153" name="Freeform 1093"/>
              <p:cNvSpPr>
                <a:spLocks/>
              </p:cNvSpPr>
              <p:nvPr/>
            </p:nvSpPr>
            <p:spPr bwMode="auto">
              <a:xfrm>
                <a:off x="5458759" y="5207460"/>
                <a:ext cx="97145" cy="112090"/>
              </a:xfrm>
              <a:custGeom>
                <a:avLst/>
                <a:gdLst>
                  <a:gd name="T0" fmla="*/ 0 w 13"/>
                  <a:gd name="T1" fmla="*/ 7 h 15"/>
                  <a:gd name="T2" fmla="*/ 5 w 13"/>
                  <a:gd name="T3" fmla="*/ 15 h 15"/>
                  <a:gd name="T4" fmla="*/ 5 w 13"/>
                  <a:gd name="T5" fmla="*/ 11 h 15"/>
                  <a:gd name="T6" fmla="*/ 13 w 13"/>
                  <a:gd name="T7" fmla="*/ 11 h 15"/>
                  <a:gd name="T8" fmla="*/ 13 w 13"/>
                  <a:gd name="T9" fmla="*/ 4 h 15"/>
                  <a:gd name="T10" fmla="*/ 5 w 13"/>
                  <a:gd name="T11" fmla="*/ 4 h 15"/>
                  <a:gd name="T12" fmla="*/ 5 w 13"/>
                  <a:gd name="T13" fmla="*/ 0 h 15"/>
                  <a:gd name="T14" fmla="*/ 0 w 13"/>
                  <a:gd name="T15" fmla="*/ 7 h 15"/>
                  <a:gd name="T16" fmla="*/ 0 w 13"/>
                  <a:gd name="T17" fmla="*/ 7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15">
                    <a:moveTo>
                      <a:pt x="0" y="7"/>
                    </a:moveTo>
                    <a:lnTo>
                      <a:pt x="5" y="15"/>
                    </a:lnTo>
                    <a:lnTo>
                      <a:pt x="5" y="11"/>
                    </a:lnTo>
                    <a:lnTo>
                      <a:pt x="13" y="11"/>
                    </a:lnTo>
                    <a:lnTo>
                      <a:pt x="13" y="4"/>
                    </a:lnTo>
                    <a:lnTo>
                      <a:pt x="5" y="4"/>
                    </a:lnTo>
                    <a:lnTo>
                      <a:pt x="5" y="0"/>
                    </a:lnTo>
                    <a:lnTo>
                      <a:pt x="0" y="7"/>
                    </a:lnTo>
                    <a:lnTo>
                      <a:pt x="0" y="7"/>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grpSp>
        <p:nvGrpSpPr>
          <p:cNvPr id="2356" name="Gruppieren 3003"/>
          <p:cNvGrpSpPr/>
          <p:nvPr/>
        </p:nvGrpSpPr>
        <p:grpSpPr>
          <a:xfrm>
            <a:off x="2045241" y="3394258"/>
            <a:ext cx="666384" cy="662805"/>
            <a:chOff x="6904037" y="3195637"/>
            <a:chExt cx="1034659" cy="1209676"/>
          </a:xfrm>
        </p:grpSpPr>
        <p:grpSp>
          <p:nvGrpSpPr>
            <p:cNvPr id="2357" name="Gruppieren 3002"/>
            <p:cNvGrpSpPr/>
            <p:nvPr/>
          </p:nvGrpSpPr>
          <p:grpSpPr>
            <a:xfrm>
              <a:off x="6904037" y="3195637"/>
              <a:ext cx="866383" cy="1209676"/>
              <a:chOff x="6904037" y="3195637"/>
              <a:chExt cx="866383" cy="1209676"/>
            </a:xfrm>
          </p:grpSpPr>
          <p:sp>
            <p:nvSpPr>
              <p:cNvPr id="2364" name="Freeform 114"/>
              <p:cNvSpPr>
                <a:spLocks/>
              </p:cNvSpPr>
              <p:nvPr/>
            </p:nvSpPr>
            <p:spPr bwMode="auto">
              <a:xfrm>
                <a:off x="6906820" y="3195637"/>
                <a:ext cx="863600" cy="1196975"/>
              </a:xfrm>
              <a:custGeom>
                <a:avLst/>
                <a:gdLst>
                  <a:gd name="T0" fmla="*/ 321 w 781"/>
                  <a:gd name="T1" fmla="*/ 1077 h 1082"/>
                  <a:gd name="T2" fmla="*/ 179 w 781"/>
                  <a:gd name="T3" fmla="*/ 1077 h 1082"/>
                  <a:gd name="T4" fmla="*/ 80 w 781"/>
                  <a:gd name="T5" fmla="*/ 1082 h 1082"/>
                  <a:gd name="T6" fmla="*/ 80 w 781"/>
                  <a:gd name="T7" fmla="*/ 1020 h 1082"/>
                  <a:gd name="T8" fmla="*/ 78 w 781"/>
                  <a:gd name="T9" fmla="*/ 987 h 1082"/>
                  <a:gd name="T10" fmla="*/ 111 w 781"/>
                  <a:gd name="T11" fmla="*/ 954 h 1082"/>
                  <a:gd name="T12" fmla="*/ 152 w 781"/>
                  <a:gd name="T13" fmla="*/ 938 h 1082"/>
                  <a:gd name="T14" fmla="*/ 156 w 781"/>
                  <a:gd name="T15" fmla="*/ 949 h 1082"/>
                  <a:gd name="T16" fmla="*/ 150 w 781"/>
                  <a:gd name="T17" fmla="*/ 926 h 1082"/>
                  <a:gd name="T18" fmla="*/ 127 w 781"/>
                  <a:gd name="T19" fmla="*/ 915 h 1082"/>
                  <a:gd name="T20" fmla="*/ 105 w 781"/>
                  <a:gd name="T21" fmla="*/ 902 h 1082"/>
                  <a:gd name="T22" fmla="*/ 47 w 781"/>
                  <a:gd name="T23" fmla="*/ 872 h 1082"/>
                  <a:gd name="T24" fmla="*/ 23 w 781"/>
                  <a:gd name="T25" fmla="*/ 887 h 1082"/>
                  <a:gd name="T26" fmla="*/ 0 w 781"/>
                  <a:gd name="T27" fmla="*/ 796 h 1082"/>
                  <a:gd name="T28" fmla="*/ 38 w 781"/>
                  <a:gd name="T29" fmla="*/ 713 h 1082"/>
                  <a:gd name="T30" fmla="*/ 119 w 781"/>
                  <a:gd name="T31" fmla="*/ 706 h 1082"/>
                  <a:gd name="T32" fmla="*/ 140 w 781"/>
                  <a:gd name="T33" fmla="*/ 711 h 1082"/>
                  <a:gd name="T34" fmla="*/ 265 w 781"/>
                  <a:gd name="T35" fmla="*/ 768 h 1082"/>
                  <a:gd name="T36" fmla="*/ 286 w 781"/>
                  <a:gd name="T37" fmla="*/ 770 h 1082"/>
                  <a:gd name="T38" fmla="*/ 247 w 781"/>
                  <a:gd name="T39" fmla="*/ 504 h 1082"/>
                  <a:gd name="T40" fmla="*/ 163 w 781"/>
                  <a:gd name="T41" fmla="*/ 326 h 1082"/>
                  <a:gd name="T42" fmla="*/ 107 w 781"/>
                  <a:gd name="T43" fmla="*/ 283 h 1082"/>
                  <a:gd name="T44" fmla="*/ 108 w 781"/>
                  <a:gd name="T45" fmla="*/ 264 h 1082"/>
                  <a:gd name="T46" fmla="*/ 86 w 781"/>
                  <a:gd name="T47" fmla="*/ 172 h 1082"/>
                  <a:gd name="T48" fmla="*/ 102 w 781"/>
                  <a:gd name="T49" fmla="*/ 155 h 1082"/>
                  <a:gd name="T50" fmla="*/ 128 w 781"/>
                  <a:gd name="T51" fmla="*/ 138 h 1082"/>
                  <a:gd name="T52" fmla="*/ 154 w 781"/>
                  <a:gd name="T53" fmla="*/ 159 h 1082"/>
                  <a:gd name="T54" fmla="*/ 199 w 781"/>
                  <a:gd name="T55" fmla="*/ 158 h 1082"/>
                  <a:gd name="T56" fmla="*/ 231 w 781"/>
                  <a:gd name="T57" fmla="*/ 131 h 1082"/>
                  <a:gd name="T58" fmla="*/ 247 w 781"/>
                  <a:gd name="T59" fmla="*/ 133 h 1082"/>
                  <a:gd name="T60" fmla="*/ 264 w 781"/>
                  <a:gd name="T61" fmla="*/ 114 h 1082"/>
                  <a:gd name="T62" fmla="*/ 292 w 781"/>
                  <a:gd name="T63" fmla="*/ 99 h 1082"/>
                  <a:gd name="T64" fmla="*/ 303 w 781"/>
                  <a:gd name="T65" fmla="*/ 116 h 1082"/>
                  <a:gd name="T66" fmla="*/ 296 w 781"/>
                  <a:gd name="T67" fmla="*/ 124 h 1082"/>
                  <a:gd name="T68" fmla="*/ 304 w 781"/>
                  <a:gd name="T69" fmla="*/ 132 h 1082"/>
                  <a:gd name="T70" fmla="*/ 462 w 781"/>
                  <a:gd name="T71" fmla="*/ 98 h 1082"/>
                  <a:gd name="T72" fmla="*/ 499 w 781"/>
                  <a:gd name="T73" fmla="*/ 75 h 1082"/>
                  <a:gd name="T74" fmla="*/ 615 w 781"/>
                  <a:gd name="T75" fmla="*/ 28 h 1082"/>
                  <a:gd name="T76" fmla="*/ 733 w 781"/>
                  <a:gd name="T77" fmla="*/ 20 h 1082"/>
                  <a:gd name="T78" fmla="*/ 748 w 781"/>
                  <a:gd name="T79" fmla="*/ 16 h 1082"/>
                  <a:gd name="T80" fmla="*/ 774 w 781"/>
                  <a:gd name="T81" fmla="*/ 51 h 1082"/>
                  <a:gd name="T82" fmla="*/ 768 w 781"/>
                  <a:gd name="T83" fmla="*/ 101 h 1082"/>
                  <a:gd name="T84" fmla="*/ 747 w 781"/>
                  <a:gd name="T85" fmla="*/ 107 h 1082"/>
                  <a:gd name="T86" fmla="*/ 657 w 781"/>
                  <a:gd name="T87" fmla="*/ 148 h 1082"/>
                  <a:gd name="T88" fmla="*/ 553 w 781"/>
                  <a:gd name="T89" fmla="*/ 174 h 1082"/>
                  <a:gd name="T90" fmla="*/ 494 w 781"/>
                  <a:gd name="T91" fmla="*/ 181 h 1082"/>
                  <a:gd name="T92" fmla="*/ 459 w 781"/>
                  <a:gd name="T93" fmla="*/ 178 h 1082"/>
                  <a:gd name="T94" fmla="*/ 314 w 781"/>
                  <a:gd name="T95" fmla="*/ 234 h 1082"/>
                  <a:gd name="T96" fmla="*/ 332 w 781"/>
                  <a:gd name="T97" fmla="*/ 309 h 1082"/>
                  <a:gd name="T98" fmla="*/ 476 w 781"/>
                  <a:gd name="T99" fmla="*/ 660 h 1082"/>
                  <a:gd name="T100" fmla="*/ 474 w 781"/>
                  <a:gd name="T101" fmla="*/ 791 h 1082"/>
                  <a:gd name="T102" fmla="*/ 381 w 781"/>
                  <a:gd name="T103" fmla="*/ 910 h 1082"/>
                  <a:gd name="T104" fmla="*/ 377 w 781"/>
                  <a:gd name="T105" fmla="*/ 950 h 1082"/>
                  <a:gd name="T106" fmla="*/ 381 w 781"/>
                  <a:gd name="T107" fmla="*/ 956 h 1082"/>
                  <a:gd name="T108" fmla="*/ 409 w 781"/>
                  <a:gd name="T109" fmla="*/ 1008 h 1082"/>
                  <a:gd name="T110" fmla="*/ 402 w 781"/>
                  <a:gd name="T111" fmla="*/ 1020 h 1082"/>
                  <a:gd name="T112" fmla="*/ 421 w 781"/>
                  <a:gd name="T113" fmla="*/ 1074 h 1082"/>
                  <a:gd name="T114" fmla="*/ 354 w 781"/>
                  <a:gd name="T115" fmla="*/ 1082 h 10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81" h="1082">
                    <a:moveTo>
                      <a:pt x="354" y="1082"/>
                    </a:moveTo>
                    <a:cubicBezTo>
                      <a:pt x="337" y="1082"/>
                      <a:pt x="326" y="1077"/>
                      <a:pt x="321" y="1077"/>
                    </a:cubicBezTo>
                    <a:cubicBezTo>
                      <a:pt x="316" y="1077"/>
                      <a:pt x="275" y="1080"/>
                      <a:pt x="250" y="1080"/>
                    </a:cubicBezTo>
                    <a:cubicBezTo>
                      <a:pt x="225" y="1080"/>
                      <a:pt x="184" y="1077"/>
                      <a:pt x="179" y="1077"/>
                    </a:cubicBezTo>
                    <a:cubicBezTo>
                      <a:pt x="174" y="1077"/>
                      <a:pt x="163" y="1081"/>
                      <a:pt x="147" y="1081"/>
                    </a:cubicBezTo>
                    <a:cubicBezTo>
                      <a:pt x="147" y="1081"/>
                      <a:pt x="88" y="1082"/>
                      <a:pt x="80" y="1082"/>
                    </a:cubicBezTo>
                    <a:cubicBezTo>
                      <a:pt x="72" y="1082"/>
                      <a:pt x="80" y="1062"/>
                      <a:pt x="80" y="1062"/>
                    </a:cubicBezTo>
                    <a:cubicBezTo>
                      <a:pt x="80" y="1020"/>
                      <a:pt x="80" y="1020"/>
                      <a:pt x="80" y="1020"/>
                    </a:cubicBezTo>
                    <a:cubicBezTo>
                      <a:pt x="78" y="1020"/>
                      <a:pt x="78" y="1020"/>
                      <a:pt x="78" y="1020"/>
                    </a:cubicBezTo>
                    <a:cubicBezTo>
                      <a:pt x="78" y="987"/>
                      <a:pt x="78" y="987"/>
                      <a:pt x="78" y="987"/>
                    </a:cubicBezTo>
                    <a:cubicBezTo>
                      <a:pt x="99" y="954"/>
                      <a:pt x="99" y="954"/>
                      <a:pt x="99" y="954"/>
                    </a:cubicBezTo>
                    <a:cubicBezTo>
                      <a:pt x="111" y="954"/>
                      <a:pt x="111" y="954"/>
                      <a:pt x="111" y="954"/>
                    </a:cubicBezTo>
                    <a:cubicBezTo>
                      <a:pt x="111" y="938"/>
                      <a:pt x="111" y="938"/>
                      <a:pt x="111" y="938"/>
                    </a:cubicBezTo>
                    <a:cubicBezTo>
                      <a:pt x="152" y="938"/>
                      <a:pt x="152" y="938"/>
                      <a:pt x="152" y="938"/>
                    </a:cubicBezTo>
                    <a:cubicBezTo>
                      <a:pt x="152" y="949"/>
                      <a:pt x="152" y="949"/>
                      <a:pt x="152" y="949"/>
                    </a:cubicBezTo>
                    <a:cubicBezTo>
                      <a:pt x="156" y="949"/>
                      <a:pt x="156" y="949"/>
                      <a:pt x="156" y="949"/>
                    </a:cubicBezTo>
                    <a:cubicBezTo>
                      <a:pt x="156" y="932"/>
                      <a:pt x="156" y="932"/>
                      <a:pt x="156" y="932"/>
                    </a:cubicBezTo>
                    <a:cubicBezTo>
                      <a:pt x="150" y="926"/>
                      <a:pt x="150" y="926"/>
                      <a:pt x="150" y="926"/>
                    </a:cubicBezTo>
                    <a:cubicBezTo>
                      <a:pt x="127" y="926"/>
                      <a:pt x="127" y="926"/>
                      <a:pt x="127" y="926"/>
                    </a:cubicBezTo>
                    <a:cubicBezTo>
                      <a:pt x="127" y="915"/>
                      <a:pt x="127" y="915"/>
                      <a:pt x="127" y="915"/>
                    </a:cubicBezTo>
                    <a:cubicBezTo>
                      <a:pt x="118" y="915"/>
                      <a:pt x="118" y="915"/>
                      <a:pt x="118" y="915"/>
                    </a:cubicBezTo>
                    <a:cubicBezTo>
                      <a:pt x="118" y="915"/>
                      <a:pt x="111" y="909"/>
                      <a:pt x="105" y="902"/>
                    </a:cubicBezTo>
                    <a:cubicBezTo>
                      <a:pt x="98" y="896"/>
                      <a:pt x="80" y="872"/>
                      <a:pt x="80" y="872"/>
                    </a:cubicBezTo>
                    <a:cubicBezTo>
                      <a:pt x="47" y="872"/>
                      <a:pt x="47" y="872"/>
                      <a:pt x="47" y="872"/>
                    </a:cubicBezTo>
                    <a:cubicBezTo>
                      <a:pt x="40" y="872"/>
                      <a:pt x="38" y="879"/>
                      <a:pt x="38" y="879"/>
                    </a:cubicBezTo>
                    <a:cubicBezTo>
                      <a:pt x="38" y="879"/>
                      <a:pt x="34" y="887"/>
                      <a:pt x="23" y="887"/>
                    </a:cubicBezTo>
                    <a:cubicBezTo>
                      <a:pt x="23" y="887"/>
                      <a:pt x="23" y="887"/>
                      <a:pt x="23" y="887"/>
                    </a:cubicBezTo>
                    <a:cubicBezTo>
                      <a:pt x="11" y="887"/>
                      <a:pt x="0" y="846"/>
                      <a:pt x="0" y="796"/>
                    </a:cubicBezTo>
                    <a:cubicBezTo>
                      <a:pt x="0" y="746"/>
                      <a:pt x="11" y="706"/>
                      <a:pt x="24" y="706"/>
                    </a:cubicBezTo>
                    <a:cubicBezTo>
                      <a:pt x="34" y="706"/>
                      <a:pt x="38" y="713"/>
                      <a:pt x="38" y="713"/>
                    </a:cubicBezTo>
                    <a:cubicBezTo>
                      <a:pt x="111" y="713"/>
                      <a:pt x="111" y="713"/>
                      <a:pt x="111" y="713"/>
                    </a:cubicBezTo>
                    <a:cubicBezTo>
                      <a:pt x="119" y="706"/>
                      <a:pt x="119" y="706"/>
                      <a:pt x="119" y="706"/>
                    </a:cubicBezTo>
                    <a:cubicBezTo>
                      <a:pt x="134" y="706"/>
                      <a:pt x="134" y="706"/>
                      <a:pt x="134" y="706"/>
                    </a:cubicBezTo>
                    <a:cubicBezTo>
                      <a:pt x="140" y="711"/>
                      <a:pt x="140" y="711"/>
                      <a:pt x="140" y="711"/>
                    </a:cubicBezTo>
                    <a:cubicBezTo>
                      <a:pt x="234" y="711"/>
                      <a:pt x="234" y="711"/>
                      <a:pt x="234" y="711"/>
                    </a:cubicBezTo>
                    <a:cubicBezTo>
                      <a:pt x="249" y="711"/>
                      <a:pt x="262" y="735"/>
                      <a:pt x="265" y="768"/>
                    </a:cubicBezTo>
                    <a:cubicBezTo>
                      <a:pt x="266" y="769"/>
                      <a:pt x="269" y="770"/>
                      <a:pt x="269" y="770"/>
                    </a:cubicBezTo>
                    <a:cubicBezTo>
                      <a:pt x="288" y="770"/>
                      <a:pt x="288" y="770"/>
                      <a:pt x="286" y="770"/>
                    </a:cubicBezTo>
                    <a:cubicBezTo>
                      <a:pt x="268" y="668"/>
                      <a:pt x="293" y="660"/>
                      <a:pt x="311" y="637"/>
                    </a:cubicBezTo>
                    <a:cubicBezTo>
                      <a:pt x="304" y="598"/>
                      <a:pt x="266" y="541"/>
                      <a:pt x="247" y="504"/>
                    </a:cubicBezTo>
                    <a:cubicBezTo>
                      <a:pt x="227" y="467"/>
                      <a:pt x="193" y="405"/>
                      <a:pt x="183" y="384"/>
                    </a:cubicBezTo>
                    <a:cubicBezTo>
                      <a:pt x="172" y="363"/>
                      <a:pt x="166" y="338"/>
                      <a:pt x="163" y="326"/>
                    </a:cubicBezTo>
                    <a:cubicBezTo>
                      <a:pt x="160" y="320"/>
                      <a:pt x="145" y="300"/>
                      <a:pt x="140" y="292"/>
                    </a:cubicBezTo>
                    <a:cubicBezTo>
                      <a:pt x="129" y="296"/>
                      <a:pt x="110" y="288"/>
                      <a:pt x="107" y="283"/>
                    </a:cubicBezTo>
                    <a:cubicBezTo>
                      <a:pt x="104" y="278"/>
                      <a:pt x="108" y="264"/>
                      <a:pt x="108" y="264"/>
                    </a:cubicBezTo>
                    <a:cubicBezTo>
                      <a:pt x="108" y="264"/>
                      <a:pt x="108" y="264"/>
                      <a:pt x="108" y="264"/>
                    </a:cubicBezTo>
                    <a:cubicBezTo>
                      <a:pt x="99" y="266"/>
                      <a:pt x="86" y="247"/>
                      <a:pt x="80" y="222"/>
                    </a:cubicBezTo>
                    <a:cubicBezTo>
                      <a:pt x="74" y="196"/>
                      <a:pt x="77" y="174"/>
                      <a:pt x="86" y="172"/>
                    </a:cubicBezTo>
                    <a:cubicBezTo>
                      <a:pt x="85" y="163"/>
                      <a:pt x="93" y="160"/>
                      <a:pt x="93" y="155"/>
                    </a:cubicBezTo>
                    <a:cubicBezTo>
                      <a:pt x="102" y="155"/>
                      <a:pt x="102" y="155"/>
                      <a:pt x="102" y="155"/>
                    </a:cubicBezTo>
                    <a:cubicBezTo>
                      <a:pt x="102" y="145"/>
                      <a:pt x="102" y="145"/>
                      <a:pt x="102" y="145"/>
                    </a:cubicBezTo>
                    <a:cubicBezTo>
                      <a:pt x="102" y="145"/>
                      <a:pt x="120" y="141"/>
                      <a:pt x="128" y="138"/>
                    </a:cubicBezTo>
                    <a:cubicBezTo>
                      <a:pt x="136" y="136"/>
                      <a:pt x="140" y="136"/>
                      <a:pt x="141" y="140"/>
                    </a:cubicBezTo>
                    <a:cubicBezTo>
                      <a:pt x="142" y="143"/>
                      <a:pt x="147" y="152"/>
                      <a:pt x="154" y="159"/>
                    </a:cubicBezTo>
                    <a:cubicBezTo>
                      <a:pt x="158" y="160"/>
                      <a:pt x="163" y="159"/>
                      <a:pt x="171" y="164"/>
                    </a:cubicBezTo>
                    <a:cubicBezTo>
                      <a:pt x="171" y="164"/>
                      <a:pt x="186" y="161"/>
                      <a:pt x="199" y="158"/>
                    </a:cubicBezTo>
                    <a:cubicBezTo>
                      <a:pt x="213" y="155"/>
                      <a:pt x="232" y="150"/>
                      <a:pt x="232" y="150"/>
                    </a:cubicBezTo>
                    <a:cubicBezTo>
                      <a:pt x="231" y="131"/>
                      <a:pt x="231" y="131"/>
                      <a:pt x="231" y="131"/>
                    </a:cubicBezTo>
                    <a:cubicBezTo>
                      <a:pt x="247" y="127"/>
                      <a:pt x="247" y="127"/>
                      <a:pt x="247" y="127"/>
                    </a:cubicBezTo>
                    <a:cubicBezTo>
                      <a:pt x="247" y="133"/>
                      <a:pt x="247" y="133"/>
                      <a:pt x="247" y="133"/>
                    </a:cubicBezTo>
                    <a:cubicBezTo>
                      <a:pt x="247" y="133"/>
                      <a:pt x="250" y="133"/>
                      <a:pt x="255" y="133"/>
                    </a:cubicBezTo>
                    <a:cubicBezTo>
                      <a:pt x="255" y="133"/>
                      <a:pt x="258" y="124"/>
                      <a:pt x="264" y="114"/>
                    </a:cubicBezTo>
                    <a:cubicBezTo>
                      <a:pt x="268" y="105"/>
                      <a:pt x="268" y="105"/>
                      <a:pt x="268" y="105"/>
                    </a:cubicBezTo>
                    <a:cubicBezTo>
                      <a:pt x="292" y="99"/>
                      <a:pt x="292" y="99"/>
                      <a:pt x="292" y="99"/>
                    </a:cubicBezTo>
                    <a:cubicBezTo>
                      <a:pt x="296" y="116"/>
                      <a:pt x="296" y="116"/>
                      <a:pt x="296" y="116"/>
                    </a:cubicBezTo>
                    <a:cubicBezTo>
                      <a:pt x="303" y="116"/>
                      <a:pt x="303" y="116"/>
                      <a:pt x="303" y="116"/>
                    </a:cubicBezTo>
                    <a:cubicBezTo>
                      <a:pt x="303" y="125"/>
                      <a:pt x="303" y="125"/>
                      <a:pt x="303" y="125"/>
                    </a:cubicBezTo>
                    <a:cubicBezTo>
                      <a:pt x="296" y="124"/>
                      <a:pt x="296" y="124"/>
                      <a:pt x="296" y="124"/>
                    </a:cubicBezTo>
                    <a:cubicBezTo>
                      <a:pt x="298" y="128"/>
                      <a:pt x="298" y="128"/>
                      <a:pt x="298" y="128"/>
                    </a:cubicBezTo>
                    <a:cubicBezTo>
                      <a:pt x="298" y="128"/>
                      <a:pt x="302" y="130"/>
                      <a:pt x="304" y="132"/>
                    </a:cubicBezTo>
                    <a:cubicBezTo>
                      <a:pt x="304" y="132"/>
                      <a:pt x="333" y="128"/>
                      <a:pt x="354" y="124"/>
                    </a:cubicBezTo>
                    <a:cubicBezTo>
                      <a:pt x="376" y="120"/>
                      <a:pt x="447" y="101"/>
                      <a:pt x="462" y="98"/>
                    </a:cubicBezTo>
                    <a:cubicBezTo>
                      <a:pt x="460" y="88"/>
                      <a:pt x="465" y="84"/>
                      <a:pt x="465" y="84"/>
                    </a:cubicBezTo>
                    <a:cubicBezTo>
                      <a:pt x="465" y="84"/>
                      <a:pt x="486" y="77"/>
                      <a:pt x="499" y="75"/>
                    </a:cubicBezTo>
                    <a:cubicBezTo>
                      <a:pt x="523" y="61"/>
                      <a:pt x="548" y="57"/>
                      <a:pt x="565" y="51"/>
                    </a:cubicBezTo>
                    <a:cubicBezTo>
                      <a:pt x="585" y="31"/>
                      <a:pt x="615" y="28"/>
                      <a:pt x="615" y="28"/>
                    </a:cubicBezTo>
                    <a:cubicBezTo>
                      <a:pt x="631" y="23"/>
                      <a:pt x="653" y="18"/>
                      <a:pt x="667" y="12"/>
                    </a:cubicBezTo>
                    <a:cubicBezTo>
                      <a:pt x="680" y="5"/>
                      <a:pt x="718" y="0"/>
                      <a:pt x="733" y="20"/>
                    </a:cubicBezTo>
                    <a:cubicBezTo>
                      <a:pt x="735" y="22"/>
                      <a:pt x="737" y="24"/>
                      <a:pt x="738" y="26"/>
                    </a:cubicBezTo>
                    <a:cubicBezTo>
                      <a:pt x="738" y="26"/>
                      <a:pt x="745" y="18"/>
                      <a:pt x="748" y="16"/>
                    </a:cubicBezTo>
                    <a:cubicBezTo>
                      <a:pt x="750" y="14"/>
                      <a:pt x="759" y="16"/>
                      <a:pt x="759" y="16"/>
                    </a:cubicBezTo>
                    <a:cubicBezTo>
                      <a:pt x="765" y="25"/>
                      <a:pt x="771" y="38"/>
                      <a:pt x="774" y="51"/>
                    </a:cubicBezTo>
                    <a:cubicBezTo>
                      <a:pt x="779" y="67"/>
                      <a:pt x="781" y="89"/>
                      <a:pt x="779" y="97"/>
                    </a:cubicBezTo>
                    <a:cubicBezTo>
                      <a:pt x="779" y="97"/>
                      <a:pt x="772" y="102"/>
                      <a:pt x="768" y="101"/>
                    </a:cubicBezTo>
                    <a:cubicBezTo>
                      <a:pt x="764" y="100"/>
                      <a:pt x="757" y="93"/>
                      <a:pt x="753" y="99"/>
                    </a:cubicBezTo>
                    <a:cubicBezTo>
                      <a:pt x="750" y="103"/>
                      <a:pt x="747" y="107"/>
                      <a:pt x="747" y="107"/>
                    </a:cubicBezTo>
                    <a:cubicBezTo>
                      <a:pt x="736" y="112"/>
                      <a:pt x="726" y="116"/>
                      <a:pt x="719" y="115"/>
                    </a:cubicBezTo>
                    <a:cubicBezTo>
                      <a:pt x="716" y="119"/>
                      <a:pt x="708" y="134"/>
                      <a:pt x="657" y="148"/>
                    </a:cubicBezTo>
                    <a:cubicBezTo>
                      <a:pt x="606" y="163"/>
                      <a:pt x="596" y="167"/>
                      <a:pt x="584" y="166"/>
                    </a:cubicBezTo>
                    <a:cubicBezTo>
                      <a:pt x="573" y="169"/>
                      <a:pt x="560" y="172"/>
                      <a:pt x="553" y="174"/>
                    </a:cubicBezTo>
                    <a:cubicBezTo>
                      <a:pt x="546" y="175"/>
                      <a:pt x="539" y="169"/>
                      <a:pt x="534" y="171"/>
                    </a:cubicBezTo>
                    <a:cubicBezTo>
                      <a:pt x="529" y="172"/>
                      <a:pt x="502" y="179"/>
                      <a:pt x="494" y="181"/>
                    </a:cubicBezTo>
                    <a:cubicBezTo>
                      <a:pt x="485" y="183"/>
                      <a:pt x="485" y="181"/>
                      <a:pt x="482" y="181"/>
                    </a:cubicBezTo>
                    <a:cubicBezTo>
                      <a:pt x="480" y="178"/>
                      <a:pt x="481" y="172"/>
                      <a:pt x="459" y="178"/>
                    </a:cubicBezTo>
                    <a:cubicBezTo>
                      <a:pt x="459" y="178"/>
                      <a:pt x="332" y="210"/>
                      <a:pt x="321" y="217"/>
                    </a:cubicBezTo>
                    <a:cubicBezTo>
                      <a:pt x="319" y="220"/>
                      <a:pt x="317" y="228"/>
                      <a:pt x="314" y="234"/>
                    </a:cubicBezTo>
                    <a:cubicBezTo>
                      <a:pt x="317" y="243"/>
                      <a:pt x="336" y="282"/>
                      <a:pt x="336" y="282"/>
                    </a:cubicBezTo>
                    <a:cubicBezTo>
                      <a:pt x="336" y="282"/>
                      <a:pt x="336" y="298"/>
                      <a:pt x="332" y="309"/>
                    </a:cubicBezTo>
                    <a:cubicBezTo>
                      <a:pt x="338" y="321"/>
                      <a:pt x="423" y="502"/>
                      <a:pt x="440" y="537"/>
                    </a:cubicBezTo>
                    <a:cubicBezTo>
                      <a:pt x="458" y="572"/>
                      <a:pt x="469" y="596"/>
                      <a:pt x="476" y="660"/>
                    </a:cubicBezTo>
                    <a:cubicBezTo>
                      <a:pt x="494" y="686"/>
                      <a:pt x="510" y="740"/>
                      <a:pt x="471" y="788"/>
                    </a:cubicBezTo>
                    <a:cubicBezTo>
                      <a:pt x="471" y="789"/>
                      <a:pt x="474" y="791"/>
                      <a:pt x="474" y="791"/>
                    </a:cubicBezTo>
                    <a:cubicBezTo>
                      <a:pt x="474" y="791"/>
                      <a:pt x="423" y="875"/>
                      <a:pt x="416" y="884"/>
                    </a:cubicBezTo>
                    <a:cubicBezTo>
                      <a:pt x="410" y="893"/>
                      <a:pt x="394" y="903"/>
                      <a:pt x="381" y="910"/>
                    </a:cubicBezTo>
                    <a:cubicBezTo>
                      <a:pt x="380" y="917"/>
                      <a:pt x="379" y="950"/>
                      <a:pt x="379" y="950"/>
                    </a:cubicBezTo>
                    <a:cubicBezTo>
                      <a:pt x="377" y="950"/>
                      <a:pt x="377" y="950"/>
                      <a:pt x="377" y="950"/>
                    </a:cubicBezTo>
                    <a:cubicBezTo>
                      <a:pt x="377" y="956"/>
                      <a:pt x="377" y="956"/>
                      <a:pt x="377" y="956"/>
                    </a:cubicBezTo>
                    <a:cubicBezTo>
                      <a:pt x="377" y="956"/>
                      <a:pt x="379" y="956"/>
                      <a:pt x="381" y="956"/>
                    </a:cubicBezTo>
                    <a:cubicBezTo>
                      <a:pt x="383" y="957"/>
                      <a:pt x="389" y="965"/>
                      <a:pt x="392" y="973"/>
                    </a:cubicBezTo>
                    <a:cubicBezTo>
                      <a:pt x="395" y="981"/>
                      <a:pt x="409" y="1008"/>
                      <a:pt x="409" y="1008"/>
                    </a:cubicBezTo>
                    <a:cubicBezTo>
                      <a:pt x="409" y="1020"/>
                      <a:pt x="409" y="1020"/>
                      <a:pt x="409" y="1020"/>
                    </a:cubicBezTo>
                    <a:cubicBezTo>
                      <a:pt x="402" y="1020"/>
                      <a:pt x="402" y="1020"/>
                      <a:pt x="402" y="1020"/>
                    </a:cubicBezTo>
                    <a:cubicBezTo>
                      <a:pt x="417" y="1049"/>
                      <a:pt x="417" y="1049"/>
                      <a:pt x="417" y="1049"/>
                    </a:cubicBezTo>
                    <a:cubicBezTo>
                      <a:pt x="417" y="1049"/>
                      <a:pt x="421" y="1067"/>
                      <a:pt x="421" y="1074"/>
                    </a:cubicBezTo>
                    <a:cubicBezTo>
                      <a:pt x="421" y="1080"/>
                      <a:pt x="411" y="1082"/>
                      <a:pt x="404" y="1082"/>
                    </a:cubicBezTo>
                    <a:lnTo>
                      <a:pt x="354" y="1082"/>
                    </a:lnTo>
                    <a:close/>
                  </a:path>
                </a:pathLst>
              </a:custGeom>
              <a:solidFill>
                <a:schemeClr val="bg1"/>
              </a:solidFill>
              <a:ln w="12700" cap="flat">
                <a:noFill/>
                <a:prstDash val="solid"/>
                <a:round/>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5" name="Line 115"/>
              <p:cNvSpPr>
                <a:spLocks noChangeShapeType="1"/>
              </p:cNvSpPr>
              <p:nvPr/>
            </p:nvSpPr>
            <p:spPr bwMode="auto">
              <a:xfrm>
                <a:off x="7006833" y="4117975"/>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6" name="Line 116"/>
              <p:cNvSpPr>
                <a:spLocks noChangeShapeType="1"/>
              </p:cNvSpPr>
              <p:nvPr/>
            </p:nvSpPr>
            <p:spPr bwMode="auto">
              <a:xfrm>
                <a:off x="7000483" y="4125913"/>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7" name="Oval 117"/>
              <p:cNvSpPr>
                <a:spLocks noChangeArrowheads="1"/>
              </p:cNvSpPr>
              <p:nvPr/>
            </p:nvSpPr>
            <p:spPr bwMode="auto">
              <a:xfrm>
                <a:off x="6967145" y="4064000"/>
                <a:ext cx="50800" cy="49213"/>
              </a:xfrm>
              <a:prstGeom prst="ellipse">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8" name="Freeform 118"/>
              <p:cNvSpPr>
                <a:spLocks/>
              </p:cNvSpPr>
              <p:nvPr/>
            </p:nvSpPr>
            <p:spPr bwMode="auto">
              <a:xfrm>
                <a:off x="6952858" y="4049713"/>
                <a:ext cx="203200" cy="171450"/>
              </a:xfrm>
              <a:custGeom>
                <a:avLst/>
                <a:gdLst>
                  <a:gd name="T0" fmla="*/ 8 w 183"/>
                  <a:gd name="T1" fmla="*/ 49 h 154"/>
                  <a:gd name="T2" fmla="*/ 21 w 183"/>
                  <a:gd name="T3" fmla="*/ 8 h 154"/>
                  <a:gd name="T4" fmla="*/ 62 w 183"/>
                  <a:gd name="T5" fmla="*/ 20 h 154"/>
                  <a:gd name="T6" fmla="*/ 109 w 183"/>
                  <a:gd name="T7" fmla="*/ 97 h 154"/>
                  <a:gd name="T8" fmla="*/ 141 w 183"/>
                  <a:gd name="T9" fmla="*/ 119 h 154"/>
                  <a:gd name="T10" fmla="*/ 149 w 183"/>
                  <a:gd name="T11" fmla="*/ 130 h 154"/>
                  <a:gd name="T12" fmla="*/ 149 w 183"/>
                  <a:gd name="T13" fmla="*/ 142 h 154"/>
                  <a:gd name="T14" fmla="*/ 153 w 183"/>
                  <a:gd name="T15" fmla="*/ 142 h 154"/>
                  <a:gd name="T16" fmla="*/ 175 w 183"/>
                  <a:gd name="T17" fmla="*/ 139 h 154"/>
                  <a:gd name="T18" fmla="*/ 178 w 183"/>
                  <a:gd name="T19" fmla="*/ 154 h 154"/>
                  <a:gd name="T20" fmla="*/ 107 w 183"/>
                  <a:gd name="T21" fmla="*/ 154 h 154"/>
                  <a:gd name="T22" fmla="*/ 85 w 183"/>
                  <a:gd name="T23" fmla="*/ 154 h 154"/>
                  <a:gd name="T24" fmla="*/ 85 w 183"/>
                  <a:gd name="T25" fmla="*/ 143 h 154"/>
                  <a:gd name="T26" fmla="*/ 76 w 183"/>
                  <a:gd name="T27" fmla="*/ 143 h 154"/>
                  <a:gd name="T28" fmla="*/ 62 w 183"/>
                  <a:gd name="T29" fmla="*/ 130 h 154"/>
                  <a:gd name="T30" fmla="*/ 38 w 183"/>
                  <a:gd name="T31" fmla="*/ 101 h 154"/>
                  <a:gd name="T32" fmla="*/ 8 w 183"/>
                  <a:gd name="T33" fmla="*/ 49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54">
                    <a:moveTo>
                      <a:pt x="8" y="49"/>
                    </a:moveTo>
                    <a:cubicBezTo>
                      <a:pt x="0" y="35"/>
                      <a:pt x="6" y="16"/>
                      <a:pt x="21" y="8"/>
                    </a:cubicBezTo>
                    <a:cubicBezTo>
                      <a:pt x="35" y="0"/>
                      <a:pt x="54" y="5"/>
                      <a:pt x="62" y="20"/>
                    </a:cubicBezTo>
                    <a:cubicBezTo>
                      <a:pt x="79" y="51"/>
                      <a:pt x="101" y="87"/>
                      <a:pt x="109" y="97"/>
                    </a:cubicBezTo>
                    <a:cubicBezTo>
                      <a:pt x="118" y="107"/>
                      <a:pt x="125" y="115"/>
                      <a:pt x="141" y="119"/>
                    </a:cubicBezTo>
                    <a:cubicBezTo>
                      <a:pt x="147" y="121"/>
                      <a:pt x="149" y="126"/>
                      <a:pt x="149" y="130"/>
                    </a:cubicBezTo>
                    <a:cubicBezTo>
                      <a:pt x="149" y="134"/>
                      <a:pt x="149" y="142"/>
                      <a:pt x="149" y="142"/>
                    </a:cubicBezTo>
                    <a:cubicBezTo>
                      <a:pt x="153" y="142"/>
                      <a:pt x="153" y="142"/>
                      <a:pt x="153" y="142"/>
                    </a:cubicBezTo>
                    <a:cubicBezTo>
                      <a:pt x="153" y="142"/>
                      <a:pt x="167" y="128"/>
                      <a:pt x="175" y="139"/>
                    </a:cubicBezTo>
                    <a:cubicBezTo>
                      <a:pt x="183" y="150"/>
                      <a:pt x="181" y="154"/>
                      <a:pt x="178" y="154"/>
                    </a:cubicBezTo>
                    <a:cubicBezTo>
                      <a:pt x="107" y="154"/>
                      <a:pt x="107" y="154"/>
                      <a:pt x="107" y="154"/>
                    </a:cubicBezTo>
                    <a:cubicBezTo>
                      <a:pt x="85" y="154"/>
                      <a:pt x="85" y="154"/>
                      <a:pt x="85" y="154"/>
                    </a:cubicBezTo>
                    <a:cubicBezTo>
                      <a:pt x="85" y="143"/>
                      <a:pt x="85" y="143"/>
                      <a:pt x="85" y="143"/>
                    </a:cubicBezTo>
                    <a:cubicBezTo>
                      <a:pt x="76" y="143"/>
                      <a:pt x="76" y="143"/>
                      <a:pt x="76" y="143"/>
                    </a:cubicBezTo>
                    <a:cubicBezTo>
                      <a:pt x="76" y="143"/>
                      <a:pt x="69" y="137"/>
                      <a:pt x="62" y="130"/>
                    </a:cubicBezTo>
                    <a:cubicBezTo>
                      <a:pt x="56" y="124"/>
                      <a:pt x="38" y="101"/>
                      <a:pt x="38" y="101"/>
                    </a:cubicBezTo>
                    <a:cubicBezTo>
                      <a:pt x="38" y="101"/>
                      <a:pt x="15" y="62"/>
                      <a:pt x="8" y="49"/>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9" name="Freeform 119"/>
              <p:cNvSpPr>
                <a:spLocks/>
              </p:cNvSpPr>
              <p:nvPr/>
            </p:nvSpPr>
            <p:spPr bwMode="auto">
              <a:xfrm>
                <a:off x="7081445" y="3414713"/>
                <a:ext cx="350838" cy="682625"/>
              </a:xfrm>
              <a:custGeom>
                <a:avLst/>
                <a:gdLst>
                  <a:gd name="T0" fmla="*/ 139 w 317"/>
                  <a:gd name="T1" fmla="*/ 43 h 617"/>
                  <a:gd name="T2" fmla="*/ 174 w 317"/>
                  <a:gd name="T3" fmla="*/ 112 h 617"/>
                  <a:gd name="T4" fmla="*/ 282 w 317"/>
                  <a:gd name="T5" fmla="*/ 340 h 617"/>
                  <a:gd name="T6" fmla="*/ 317 w 317"/>
                  <a:gd name="T7" fmla="*/ 463 h 617"/>
                  <a:gd name="T8" fmla="*/ 316 w 317"/>
                  <a:gd name="T9" fmla="*/ 532 h 617"/>
                  <a:gd name="T10" fmla="*/ 231 w 317"/>
                  <a:gd name="T11" fmla="*/ 617 h 617"/>
                  <a:gd name="T12" fmla="*/ 179 w 317"/>
                  <a:gd name="T13" fmla="*/ 599 h 617"/>
                  <a:gd name="T14" fmla="*/ 146 w 317"/>
                  <a:gd name="T15" fmla="*/ 532 h 617"/>
                  <a:gd name="T16" fmla="*/ 152 w 317"/>
                  <a:gd name="T17" fmla="*/ 441 h 617"/>
                  <a:gd name="T18" fmla="*/ 89 w 317"/>
                  <a:gd name="T19" fmla="*/ 307 h 617"/>
                  <a:gd name="T20" fmla="*/ 24 w 317"/>
                  <a:gd name="T21" fmla="*/ 187 h 617"/>
                  <a:gd name="T22" fmla="*/ 5 w 317"/>
                  <a:gd name="T23" fmla="*/ 129 h 617"/>
                  <a:gd name="T24" fmla="*/ 3 w 317"/>
                  <a:gd name="T25" fmla="*/ 119 h 617"/>
                  <a:gd name="T26" fmla="*/ 4 w 317"/>
                  <a:gd name="T27" fmla="*/ 62 h 617"/>
                  <a:gd name="T28" fmla="*/ 4 w 317"/>
                  <a:gd name="T29" fmla="*/ 60 h 617"/>
                  <a:gd name="T30" fmla="*/ 43 w 317"/>
                  <a:gd name="T31" fmla="*/ 10 h 617"/>
                  <a:gd name="T32" fmla="*/ 104 w 317"/>
                  <a:gd name="T33" fmla="*/ 9 h 617"/>
                  <a:gd name="T34" fmla="*/ 139 w 317"/>
                  <a:gd name="T35" fmla="*/ 43 h 6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7" h="617">
                    <a:moveTo>
                      <a:pt x="139" y="43"/>
                    </a:moveTo>
                    <a:cubicBezTo>
                      <a:pt x="147" y="60"/>
                      <a:pt x="147" y="60"/>
                      <a:pt x="174" y="112"/>
                    </a:cubicBezTo>
                    <a:cubicBezTo>
                      <a:pt x="179" y="124"/>
                      <a:pt x="265" y="305"/>
                      <a:pt x="282" y="340"/>
                    </a:cubicBezTo>
                    <a:cubicBezTo>
                      <a:pt x="300" y="375"/>
                      <a:pt x="311" y="400"/>
                      <a:pt x="317" y="463"/>
                    </a:cubicBezTo>
                    <a:cubicBezTo>
                      <a:pt x="316" y="532"/>
                      <a:pt x="316" y="532"/>
                      <a:pt x="316" y="532"/>
                    </a:cubicBezTo>
                    <a:cubicBezTo>
                      <a:pt x="316" y="579"/>
                      <a:pt x="278" y="617"/>
                      <a:pt x="231" y="617"/>
                    </a:cubicBezTo>
                    <a:cubicBezTo>
                      <a:pt x="211" y="617"/>
                      <a:pt x="194" y="610"/>
                      <a:pt x="179" y="599"/>
                    </a:cubicBezTo>
                    <a:cubicBezTo>
                      <a:pt x="159" y="584"/>
                      <a:pt x="146" y="559"/>
                      <a:pt x="146" y="532"/>
                    </a:cubicBezTo>
                    <a:cubicBezTo>
                      <a:pt x="146" y="532"/>
                      <a:pt x="161" y="471"/>
                      <a:pt x="152" y="441"/>
                    </a:cubicBezTo>
                    <a:cubicBezTo>
                      <a:pt x="146" y="401"/>
                      <a:pt x="108" y="344"/>
                      <a:pt x="89" y="307"/>
                    </a:cubicBezTo>
                    <a:cubicBezTo>
                      <a:pt x="69" y="270"/>
                      <a:pt x="35" y="208"/>
                      <a:pt x="24" y="187"/>
                    </a:cubicBezTo>
                    <a:cubicBezTo>
                      <a:pt x="14" y="166"/>
                      <a:pt x="7" y="142"/>
                      <a:pt x="5" y="129"/>
                    </a:cubicBezTo>
                    <a:cubicBezTo>
                      <a:pt x="5" y="129"/>
                      <a:pt x="4" y="126"/>
                      <a:pt x="3" y="119"/>
                    </a:cubicBezTo>
                    <a:cubicBezTo>
                      <a:pt x="2" y="106"/>
                      <a:pt x="0" y="82"/>
                      <a:pt x="4" y="62"/>
                    </a:cubicBezTo>
                    <a:cubicBezTo>
                      <a:pt x="4" y="61"/>
                      <a:pt x="4" y="60"/>
                      <a:pt x="4" y="60"/>
                    </a:cubicBezTo>
                    <a:cubicBezTo>
                      <a:pt x="9" y="39"/>
                      <a:pt x="22" y="20"/>
                      <a:pt x="43" y="10"/>
                    </a:cubicBezTo>
                    <a:cubicBezTo>
                      <a:pt x="63" y="0"/>
                      <a:pt x="85" y="1"/>
                      <a:pt x="104" y="9"/>
                    </a:cubicBezTo>
                    <a:cubicBezTo>
                      <a:pt x="119" y="16"/>
                      <a:pt x="131" y="28"/>
                      <a:pt x="139" y="43"/>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0" name="Freeform 120"/>
              <p:cNvSpPr>
                <a:spLocks/>
              </p:cNvSpPr>
              <p:nvPr/>
            </p:nvSpPr>
            <p:spPr bwMode="auto">
              <a:xfrm>
                <a:off x="6906820" y="3976688"/>
                <a:ext cx="373063" cy="200025"/>
              </a:xfrm>
              <a:custGeom>
                <a:avLst/>
                <a:gdLst>
                  <a:gd name="T0" fmla="*/ 266 w 337"/>
                  <a:gd name="T1" fmla="*/ 94 h 181"/>
                  <a:gd name="T2" fmla="*/ 234 w 337"/>
                  <a:gd name="T3" fmla="*/ 160 h 181"/>
                  <a:gd name="T4" fmla="*/ 149 w 337"/>
                  <a:gd name="T5" fmla="*/ 160 h 181"/>
                  <a:gd name="T6" fmla="*/ 104 w 337"/>
                  <a:gd name="T7" fmla="*/ 86 h 181"/>
                  <a:gd name="T8" fmla="*/ 63 w 337"/>
                  <a:gd name="T9" fmla="*/ 74 h 181"/>
                  <a:gd name="T10" fmla="*/ 50 w 337"/>
                  <a:gd name="T11" fmla="*/ 115 h 181"/>
                  <a:gd name="T12" fmla="*/ 80 w 337"/>
                  <a:gd name="T13" fmla="*/ 167 h 181"/>
                  <a:gd name="T14" fmla="*/ 47 w 337"/>
                  <a:gd name="T15" fmla="*/ 167 h 181"/>
                  <a:gd name="T16" fmla="*/ 38 w 337"/>
                  <a:gd name="T17" fmla="*/ 172 h 181"/>
                  <a:gd name="T18" fmla="*/ 23 w 337"/>
                  <a:gd name="T19" fmla="*/ 181 h 181"/>
                  <a:gd name="T20" fmla="*/ 23 w 337"/>
                  <a:gd name="T21" fmla="*/ 181 h 181"/>
                  <a:gd name="T22" fmla="*/ 0 w 337"/>
                  <a:gd name="T23" fmla="*/ 90 h 181"/>
                  <a:gd name="T24" fmla="*/ 23 w 337"/>
                  <a:gd name="T25" fmla="*/ 0 h 181"/>
                  <a:gd name="T26" fmla="*/ 38 w 337"/>
                  <a:gd name="T27" fmla="*/ 8 h 181"/>
                  <a:gd name="T28" fmla="*/ 111 w 337"/>
                  <a:gd name="T29" fmla="*/ 8 h 181"/>
                  <a:gd name="T30" fmla="*/ 118 w 337"/>
                  <a:gd name="T31" fmla="*/ 0 h 181"/>
                  <a:gd name="T32" fmla="*/ 133 w 337"/>
                  <a:gd name="T33" fmla="*/ 0 h 181"/>
                  <a:gd name="T34" fmla="*/ 139 w 337"/>
                  <a:gd name="T35" fmla="*/ 5 h 181"/>
                  <a:gd name="T36" fmla="*/ 234 w 337"/>
                  <a:gd name="T37" fmla="*/ 5 h 181"/>
                  <a:gd name="T38" fmla="*/ 265 w 337"/>
                  <a:gd name="T39" fmla="*/ 62 h 181"/>
                  <a:gd name="T40" fmla="*/ 269 w 337"/>
                  <a:gd name="T41" fmla="*/ 64 h 181"/>
                  <a:gd name="T42" fmla="*/ 286 w 337"/>
                  <a:gd name="T43" fmla="*/ 64 h 181"/>
                  <a:gd name="T44" fmla="*/ 306 w 337"/>
                  <a:gd name="T45" fmla="*/ 43 h 181"/>
                  <a:gd name="T46" fmla="*/ 337 w 337"/>
                  <a:gd name="T47" fmla="*/ 90 h 181"/>
                  <a:gd name="T48" fmla="*/ 311 w 337"/>
                  <a:gd name="T49" fmla="*/ 106 h 181"/>
                  <a:gd name="T50" fmla="*/ 286 w 337"/>
                  <a:gd name="T51" fmla="*/ 93 h 181"/>
                  <a:gd name="T52" fmla="*/ 268 w 337"/>
                  <a:gd name="T53" fmla="*/ 93 h 181"/>
                  <a:gd name="T54" fmla="*/ 266 w 337"/>
                  <a:gd name="T55" fmla="*/ 9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37" h="181">
                    <a:moveTo>
                      <a:pt x="266" y="94"/>
                    </a:moveTo>
                    <a:cubicBezTo>
                      <a:pt x="264" y="130"/>
                      <a:pt x="250" y="160"/>
                      <a:pt x="234" y="160"/>
                    </a:cubicBezTo>
                    <a:cubicBezTo>
                      <a:pt x="149" y="160"/>
                      <a:pt x="149" y="160"/>
                      <a:pt x="149" y="160"/>
                    </a:cubicBezTo>
                    <a:cubicBezTo>
                      <a:pt x="141" y="149"/>
                      <a:pt x="121" y="117"/>
                      <a:pt x="104" y="86"/>
                    </a:cubicBezTo>
                    <a:cubicBezTo>
                      <a:pt x="96" y="71"/>
                      <a:pt x="77" y="66"/>
                      <a:pt x="63" y="74"/>
                    </a:cubicBezTo>
                    <a:cubicBezTo>
                      <a:pt x="48" y="82"/>
                      <a:pt x="42" y="101"/>
                      <a:pt x="50" y="115"/>
                    </a:cubicBezTo>
                    <a:cubicBezTo>
                      <a:pt x="57" y="128"/>
                      <a:pt x="80" y="167"/>
                      <a:pt x="80" y="167"/>
                    </a:cubicBezTo>
                    <a:cubicBezTo>
                      <a:pt x="47" y="167"/>
                      <a:pt x="47" y="167"/>
                      <a:pt x="47" y="167"/>
                    </a:cubicBezTo>
                    <a:cubicBezTo>
                      <a:pt x="40" y="167"/>
                      <a:pt x="38" y="172"/>
                      <a:pt x="38" y="172"/>
                    </a:cubicBezTo>
                    <a:cubicBezTo>
                      <a:pt x="38" y="172"/>
                      <a:pt x="34" y="181"/>
                      <a:pt x="23" y="181"/>
                    </a:cubicBezTo>
                    <a:cubicBezTo>
                      <a:pt x="23" y="181"/>
                      <a:pt x="23" y="181"/>
                      <a:pt x="23" y="181"/>
                    </a:cubicBezTo>
                    <a:cubicBezTo>
                      <a:pt x="10" y="181"/>
                      <a:pt x="0" y="140"/>
                      <a:pt x="0" y="90"/>
                    </a:cubicBezTo>
                    <a:cubicBezTo>
                      <a:pt x="0" y="40"/>
                      <a:pt x="11" y="0"/>
                      <a:pt x="23" y="0"/>
                    </a:cubicBezTo>
                    <a:cubicBezTo>
                      <a:pt x="34" y="0"/>
                      <a:pt x="38" y="8"/>
                      <a:pt x="38" y="8"/>
                    </a:cubicBezTo>
                    <a:cubicBezTo>
                      <a:pt x="111" y="8"/>
                      <a:pt x="111" y="8"/>
                      <a:pt x="111" y="8"/>
                    </a:cubicBezTo>
                    <a:cubicBezTo>
                      <a:pt x="118" y="0"/>
                      <a:pt x="118" y="0"/>
                      <a:pt x="118" y="0"/>
                    </a:cubicBezTo>
                    <a:cubicBezTo>
                      <a:pt x="133" y="0"/>
                      <a:pt x="133" y="0"/>
                      <a:pt x="133" y="0"/>
                    </a:cubicBezTo>
                    <a:cubicBezTo>
                      <a:pt x="139" y="5"/>
                      <a:pt x="139" y="5"/>
                      <a:pt x="139" y="5"/>
                    </a:cubicBezTo>
                    <a:cubicBezTo>
                      <a:pt x="234" y="5"/>
                      <a:pt x="234" y="5"/>
                      <a:pt x="234" y="5"/>
                    </a:cubicBezTo>
                    <a:cubicBezTo>
                      <a:pt x="249" y="5"/>
                      <a:pt x="261" y="29"/>
                      <a:pt x="265" y="62"/>
                    </a:cubicBezTo>
                    <a:cubicBezTo>
                      <a:pt x="265" y="64"/>
                      <a:pt x="269" y="64"/>
                      <a:pt x="269" y="64"/>
                    </a:cubicBezTo>
                    <a:cubicBezTo>
                      <a:pt x="269" y="64"/>
                      <a:pt x="283" y="64"/>
                      <a:pt x="286" y="64"/>
                    </a:cubicBezTo>
                    <a:cubicBezTo>
                      <a:pt x="286" y="64"/>
                      <a:pt x="301" y="55"/>
                      <a:pt x="306" y="43"/>
                    </a:cubicBezTo>
                    <a:cubicBezTo>
                      <a:pt x="311" y="62"/>
                      <a:pt x="322" y="79"/>
                      <a:pt x="337" y="90"/>
                    </a:cubicBezTo>
                    <a:cubicBezTo>
                      <a:pt x="337" y="90"/>
                      <a:pt x="317" y="105"/>
                      <a:pt x="311" y="106"/>
                    </a:cubicBezTo>
                    <a:cubicBezTo>
                      <a:pt x="304" y="107"/>
                      <a:pt x="292" y="110"/>
                      <a:pt x="286" y="93"/>
                    </a:cubicBezTo>
                    <a:cubicBezTo>
                      <a:pt x="280" y="93"/>
                      <a:pt x="270" y="93"/>
                      <a:pt x="268" y="93"/>
                    </a:cubicBezTo>
                    <a:cubicBezTo>
                      <a:pt x="268" y="93"/>
                      <a:pt x="266" y="94"/>
                      <a:pt x="266" y="94"/>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1" name="Freeform 121"/>
              <p:cNvSpPr>
                <a:spLocks/>
              </p:cNvSpPr>
              <p:nvPr/>
            </p:nvSpPr>
            <p:spPr bwMode="auto">
              <a:xfrm>
                <a:off x="7187808" y="4044950"/>
                <a:ext cx="63500" cy="36513"/>
              </a:xfrm>
              <a:custGeom>
                <a:avLst/>
                <a:gdLst>
                  <a:gd name="T0" fmla="*/ 14 w 57"/>
                  <a:gd name="T1" fmla="*/ 3 h 34"/>
                  <a:gd name="T2" fmla="*/ 0 w 57"/>
                  <a:gd name="T3" fmla="*/ 18 h 34"/>
                  <a:gd name="T4" fmla="*/ 15 w 57"/>
                  <a:gd name="T5" fmla="*/ 32 h 34"/>
                  <a:gd name="T6" fmla="*/ 32 w 57"/>
                  <a:gd name="T7" fmla="*/ 32 h 34"/>
                  <a:gd name="T8" fmla="*/ 40 w 57"/>
                  <a:gd name="T9" fmla="*/ 34 h 34"/>
                  <a:gd name="T10" fmla="*/ 57 w 57"/>
                  <a:gd name="T11" fmla="*/ 17 h 34"/>
                  <a:gd name="T12" fmla="*/ 40 w 57"/>
                  <a:gd name="T13" fmla="*/ 1 h 34"/>
                  <a:gd name="T14" fmla="*/ 32 w 57"/>
                  <a:gd name="T15" fmla="*/ 3 h 34"/>
                  <a:gd name="T16" fmla="*/ 14 w 57"/>
                  <a:gd name="T17" fmla="*/ 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34">
                    <a:moveTo>
                      <a:pt x="14" y="3"/>
                    </a:moveTo>
                    <a:cubicBezTo>
                      <a:pt x="6" y="3"/>
                      <a:pt x="0" y="9"/>
                      <a:pt x="0" y="18"/>
                    </a:cubicBezTo>
                    <a:cubicBezTo>
                      <a:pt x="0" y="26"/>
                      <a:pt x="6" y="32"/>
                      <a:pt x="15" y="32"/>
                    </a:cubicBezTo>
                    <a:cubicBezTo>
                      <a:pt x="32" y="32"/>
                      <a:pt x="32" y="32"/>
                      <a:pt x="32" y="32"/>
                    </a:cubicBezTo>
                    <a:cubicBezTo>
                      <a:pt x="34" y="33"/>
                      <a:pt x="37" y="34"/>
                      <a:pt x="40" y="34"/>
                    </a:cubicBezTo>
                    <a:cubicBezTo>
                      <a:pt x="50" y="34"/>
                      <a:pt x="57" y="27"/>
                      <a:pt x="57" y="17"/>
                    </a:cubicBezTo>
                    <a:cubicBezTo>
                      <a:pt x="57" y="8"/>
                      <a:pt x="49" y="0"/>
                      <a:pt x="40" y="1"/>
                    </a:cubicBezTo>
                    <a:cubicBezTo>
                      <a:pt x="37" y="1"/>
                      <a:pt x="34" y="1"/>
                      <a:pt x="32" y="3"/>
                    </a:cubicBezTo>
                    <a:lnTo>
                      <a:pt x="14" y="3"/>
                    </a:ln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2" name="Freeform 122"/>
              <p:cNvSpPr>
                <a:spLocks/>
              </p:cNvSpPr>
              <p:nvPr/>
            </p:nvSpPr>
            <p:spPr bwMode="auto">
              <a:xfrm>
                <a:off x="6906820" y="3976688"/>
                <a:ext cx="42863" cy="200025"/>
              </a:xfrm>
              <a:custGeom>
                <a:avLst/>
                <a:gdLst>
                  <a:gd name="T0" fmla="*/ 38 w 38"/>
                  <a:gd name="T1" fmla="*/ 172 h 181"/>
                  <a:gd name="T2" fmla="*/ 23 w 38"/>
                  <a:gd name="T3" fmla="*/ 181 h 181"/>
                  <a:gd name="T4" fmla="*/ 23 w 38"/>
                  <a:gd name="T5" fmla="*/ 181 h 181"/>
                  <a:gd name="T6" fmla="*/ 0 w 38"/>
                  <a:gd name="T7" fmla="*/ 90 h 181"/>
                  <a:gd name="T8" fmla="*/ 23 w 38"/>
                  <a:gd name="T9" fmla="*/ 0 h 181"/>
                  <a:gd name="T10" fmla="*/ 38 w 38"/>
                  <a:gd name="T11" fmla="*/ 8 h 181"/>
                  <a:gd name="T12" fmla="*/ 38 w 38"/>
                  <a:gd name="T13" fmla="*/ 172 h 181"/>
                </a:gdLst>
                <a:ahLst/>
                <a:cxnLst>
                  <a:cxn ang="0">
                    <a:pos x="T0" y="T1"/>
                  </a:cxn>
                  <a:cxn ang="0">
                    <a:pos x="T2" y="T3"/>
                  </a:cxn>
                  <a:cxn ang="0">
                    <a:pos x="T4" y="T5"/>
                  </a:cxn>
                  <a:cxn ang="0">
                    <a:pos x="T6" y="T7"/>
                  </a:cxn>
                  <a:cxn ang="0">
                    <a:pos x="T8" y="T9"/>
                  </a:cxn>
                  <a:cxn ang="0">
                    <a:pos x="T10" y="T11"/>
                  </a:cxn>
                  <a:cxn ang="0">
                    <a:pos x="T12" y="T13"/>
                  </a:cxn>
                </a:cxnLst>
                <a:rect l="0" t="0" r="r" b="b"/>
                <a:pathLst>
                  <a:path w="38" h="181">
                    <a:moveTo>
                      <a:pt x="38" y="172"/>
                    </a:moveTo>
                    <a:cubicBezTo>
                      <a:pt x="38" y="172"/>
                      <a:pt x="34" y="181"/>
                      <a:pt x="23" y="181"/>
                    </a:cubicBezTo>
                    <a:cubicBezTo>
                      <a:pt x="23" y="181"/>
                      <a:pt x="23" y="181"/>
                      <a:pt x="23" y="181"/>
                    </a:cubicBezTo>
                    <a:cubicBezTo>
                      <a:pt x="10" y="181"/>
                      <a:pt x="0" y="140"/>
                      <a:pt x="0" y="90"/>
                    </a:cubicBezTo>
                    <a:cubicBezTo>
                      <a:pt x="0" y="40"/>
                      <a:pt x="11" y="0"/>
                      <a:pt x="23" y="0"/>
                    </a:cubicBezTo>
                    <a:cubicBezTo>
                      <a:pt x="34" y="0"/>
                      <a:pt x="38" y="8"/>
                      <a:pt x="38" y="8"/>
                    </a:cubicBezTo>
                    <a:lnTo>
                      <a:pt x="38" y="172"/>
                    </a:ln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3" name="Freeform 123"/>
              <p:cNvSpPr>
                <a:spLocks/>
              </p:cNvSpPr>
              <p:nvPr/>
            </p:nvSpPr>
            <p:spPr bwMode="auto">
              <a:xfrm>
                <a:off x="7163995" y="3983038"/>
                <a:ext cx="39688" cy="171450"/>
              </a:xfrm>
              <a:custGeom>
                <a:avLst/>
                <a:gdLst>
                  <a:gd name="T0" fmla="*/ 1 w 36"/>
                  <a:gd name="T1" fmla="*/ 155 h 155"/>
                  <a:gd name="T2" fmla="*/ 33 w 36"/>
                  <a:gd name="T3" fmla="*/ 89 h 155"/>
                  <a:gd name="T4" fmla="*/ 35 w 36"/>
                  <a:gd name="T5" fmla="*/ 88 h 155"/>
                  <a:gd name="T6" fmla="*/ 35 w 36"/>
                  <a:gd name="T7" fmla="*/ 88 h 155"/>
                  <a:gd name="T8" fmla="*/ 21 w 36"/>
                  <a:gd name="T9" fmla="*/ 74 h 155"/>
                  <a:gd name="T10" fmla="*/ 35 w 36"/>
                  <a:gd name="T11" fmla="*/ 59 h 155"/>
                  <a:gd name="T12" fmla="*/ 36 w 36"/>
                  <a:gd name="T13" fmla="*/ 59 h 155"/>
                  <a:gd name="T14" fmla="*/ 32 w 36"/>
                  <a:gd name="T15" fmla="*/ 57 h 155"/>
                  <a:gd name="T16" fmla="*/ 0 w 36"/>
                  <a:gd name="T17" fmla="*/ 0 h 155"/>
                  <a:gd name="T18" fmla="*/ 1 w 36"/>
                  <a:gd name="T19" fmla="*/ 155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155">
                    <a:moveTo>
                      <a:pt x="1" y="155"/>
                    </a:moveTo>
                    <a:cubicBezTo>
                      <a:pt x="17" y="155"/>
                      <a:pt x="31" y="125"/>
                      <a:pt x="33" y="89"/>
                    </a:cubicBezTo>
                    <a:cubicBezTo>
                      <a:pt x="33" y="89"/>
                      <a:pt x="35" y="88"/>
                      <a:pt x="35" y="88"/>
                    </a:cubicBezTo>
                    <a:cubicBezTo>
                      <a:pt x="35" y="88"/>
                      <a:pt x="35" y="88"/>
                      <a:pt x="35" y="88"/>
                    </a:cubicBezTo>
                    <a:cubicBezTo>
                      <a:pt x="27" y="88"/>
                      <a:pt x="21" y="82"/>
                      <a:pt x="21" y="74"/>
                    </a:cubicBezTo>
                    <a:cubicBezTo>
                      <a:pt x="21" y="65"/>
                      <a:pt x="27" y="59"/>
                      <a:pt x="35" y="59"/>
                    </a:cubicBezTo>
                    <a:cubicBezTo>
                      <a:pt x="36" y="59"/>
                      <a:pt x="36" y="59"/>
                      <a:pt x="36" y="59"/>
                    </a:cubicBezTo>
                    <a:cubicBezTo>
                      <a:pt x="36" y="59"/>
                      <a:pt x="32" y="59"/>
                      <a:pt x="32" y="57"/>
                    </a:cubicBezTo>
                    <a:cubicBezTo>
                      <a:pt x="28" y="24"/>
                      <a:pt x="15" y="0"/>
                      <a:pt x="0" y="0"/>
                    </a:cubicBezTo>
                    <a:lnTo>
                      <a:pt x="1" y="155"/>
                    </a:ln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4" name="Line 124"/>
              <p:cNvSpPr>
                <a:spLocks noChangeShapeType="1"/>
              </p:cNvSpPr>
              <p:nvPr/>
            </p:nvSpPr>
            <p:spPr bwMode="auto">
              <a:xfrm>
                <a:off x="7103670" y="4376738"/>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5" name="Line 125"/>
              <p:cNvSpPr>
                <a:spLocks noChangeShapeType="1"/>
              </p:cNvSpPr>
              <p:nvPr/>
            </p:nvSpPr>
            <p:spPr bwMode="auto">
              <a:xfrm>
                <a:off x="7103670" y="4324350"/>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6" name="Line 126"/>
              <p:cNvSpPr>
                <a:spLocks noChangeShapeType="1"/>
              </p:cNvSpPr>
              <p:nvPr/>
            </p:nvSpPr>
            <p:spPr bwMode="auto">
              <a:xfrm>
                <a:off x="7252895" y="4376738"/>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7" name="Line 127"/>
              <p:cNvSpPr>
                <a:spLocks noChangeShapeType="1"/>
              </p:cNvSpPr>
              <p:nvPr/>
            </p:nvSpPr>
            <p:spPr bwMode="auto">
              <a:xfrm>
                <a:off x="7252895" y="4325938"/>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8" name="Line 128"/>
              <p:cNvSpPr>
                <a:spLocks noChangeShapeType="1"/>
              </p:cNvSpPr>
              <p:nvPr/>
            </p:nvSpPr>
            <p:spPr bwMode="auto">
              <a:xfrm flipH="1">
                <a:off x="6995720" y="4324350"/>
                <a:ext cx="36195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79" name="Freeform 129"/>
              <p:cNvSpPr>
                <a:spLocks/>
              </p:cNvSpPr>
              <p:nvPr/>
            </p:nvSpPr>
            <p:spPr bwMode="auto">
              <a:xfrm>
                <a:off x="7081445" y="3414713"/>
                <a:ext cx="155575" cy="149225"/>
              </a:xfrm>
              <a:custGeom>
                <a:avLst/>
                <a:gdLst>
                  <a:gd name="T0" fmla="*/ 3 w 141"/>
                  <a:gd name="T1" fmla="*/ 119 h 135"/>
                  <a:gd name="T2" fmla="*/ 4 w 141"/>
                  <a:gd name="T3" fmla="*/ 62 h 135"/>
                  <a:gd name="T4" fmla="*/ 4 w 141"/>
                  <a:gd name="T5" fmla="*/ 60 h 135"/>
                  <a:gd name="T6" fmla="*/ 43 w 141"/>
                  <a:gd name="T7" fmla="*/ 10 h 135"/>
                  <a:gd name="T8" fmla="*/ 104 w 141"/>
                  <a:gd name="T9" fmla="*/ 9 h 135"/>
                  <a:gd name="T10" fmla="*/ 126 w 141"/>
                  <a:gd name="T11" fmla="*/ 41 h 135"/>
                  <a:gd name="T12" fmla="*/ 136 w 141"/>
                  <a:gd name="T13" fmla="*/ 86 h 135"/>
                  <a:gd name="T14" fmla="*/ 123 w 141"/>
                  <a:gd name="T15" fmla="*/ 104 h 135"/>
                  <a:gd name="T16" fmla="*/ 97 w 141"/>
                  <a:gd name="T17" fmla="*/ 125 h 135"/>
                  <a:gd name="T18" fmla="*/ 50 w 141"/>
                  <a:gd name="T19" fmla="*/ 127 h 135"/>
                  <a:gd name="T20" fmla="*/ 28 w 141"/>
                  <a:gd name="T21" fmla="*/ 123 h 135"/>
                  <a:gd name="T22" fmla="*/ 3 w 141"/>
                  <a:gd name="T23" fmla="*/ 119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1" h="135">
                    <a:moveTo>
                      <a:pt x="3" y="119"/>
                    </a:moveTo>
                    <a:cubicBezTo>
                      <a:pt x="3" y="111"/>
                      <a:pt x="0" y="82"/>
                      <a:pt x="4" y="62"/>
                    </a:cubicBezTo>
                    <a:cubicBezTo>
                      <a:pt x="4" y="61"/>
                      <a:pt x="4" y="60"/>
                      <a:pt x="4" y="60"/>
                    </a:cubicBezTo>
                    <a:cubicBezTo>
                      <a:pt x="9" y="39"/>
                      <a:pt x="23" y="20"/>
                      <a:pt x="43" y="10"/>
                    </a:cubicBezTo>
                    <a:cubicBezTo>
                      <a:pt x="63" y="0"/>
                      <a:pt x="85" y="1"/>
                      <a:pt x="104" y="9"/>
                    </a:cubicBezTo>
                    <a:cubicBezTo>
                      <a:pt x="104" y="9"/>
                      <a:pt x="118" y="16"/>
                      <a:pt x="126" y="41"/>
                    </a:cubicBezTo>
                    <a:cubicBezTo>
                      <a:pt x="135" y="67"/>
                      <a:pt x="141" y="82"/>
                      <a:pt x="136" y="86"/>
                    </a:cubicBezTo>
                    <a:cubicBezTo>
                      <a:pt x="130" y="91"/>
                      <a:pt x="126" y="101"/>
                      <a:pt x="123" y="104"/>
                    </a:cubicBezTo>
                    <a:cubicBezTo>
                      <a:pt x="119" y="107"/>
                      <a:pt x="110" y="120"/>
                      <a:pt x="97" y="125"/>
                    </a:cubicBezTo>
                    <a:cubicBezTo>
                      <a:pt x="84" y="131"/>
                      <a:pt x="65" y="135"/>
                      <a:pt x="50" y="127"/>
                    </a:cubicBezTo>
                    <a:cubicBezTo>
                      <a:pt x="40" y="122"/>
                      <a:pt x="36" y="120"/>
                      <a:pt x="28" y="123"/>
                    </a:cubicBezTo>
                    <a:cubicBezTo>
                      <a:pt x="24" y="125"/>
                      <a:pt x="12" y="124"/>
                      <a:pt x="3" y="119"/>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0" name="Line 130"/>
              <p:cNvSpPr>
                <a:spLocks noChangeShapeType="1"/>
              </p:cNvSpPr>
              <p:nvPr/>
            </p:nvSpPr>
            <p:spPr bwMode="auto">
              <a:xfrm>
                <a:off x="7417995" y="3305175"/>
                <a:ext cx="19050" cy="87313"/>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1" name="Line 131"/>
              <p:cNvSpPr>
                <a:spLocks noChangeShapeType="1"/>
              </p:cNvSpPr>
              <p:nvPr/>
            </p:nvSpPr>
            <p:spPr bwMode="auto">
              <a:xfrm flipV="1">
                <a:off x="7410058" y="3313113"/>
                <a:ext cx="9525" cy="3175"/>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2" name="Line 132"/>
              <p:cNvSpPr>
                <a:spLocks noChangeShapeType="1"/>
              </p:cNvSpPr>
              <p:nvPr/>
            </p:nvSpPr>
            <p:spPr bwMode="auto">
              <a:xfrm flipV="1">
                <a:off x="7411645" y="3324225"/>
                <a:ext cx="11113" cy="3175"/>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3" name="Line 133"/>
              <p:cNvSpPr>
                <a:spLocks noChangeShapeType="1"/>
              </p:cNvSpPr>
              <p:nvPr/>
            </p:nvSpPr>
            <p:spPr bwMode="auto">
              <a:xfrm flipV="1">
                <a:off x="7414820" y="3335338"/>
                <a:ext cx="9525" cy="3175"/>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4" name="Line 134"/>
              <p:cNvSpPr>
                <a:spLocks noChangeShapeType="1"/>
              </p:cNvSpPr>
              <p:nvPr/>
            </p:nvSpPr>
            <p:spPr bwMode="auto">
              <a:xfrm flipV="1">
                <a:off x="7417995" y="3346450"/>
                <a:ext cx="9525" cy="158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5" name="Line 135"/>
              <p:cNvSpPr>
                <a:spLocks noChangeShapeType="1"/>
              </p:cNvSpPr>
              <p:nvPr/>
            </p:nvSpPr>
            <p:spPr bwMode="auto">
              <a:xfrm flipV="1">
                <a:off x="7419583" y="3359150"/>
                <a:ext cx="11113" cy="158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6" name="Line 136"/>
              <p:cNvSpPr>
                <a:spLocks noChangeShapeType="1"/>
              </p:cNvSpPr>
              <p:nvPr/>
            </p:nvSpPr>
            <p:spPr bwMode="auto">
              <a:xfrm flipV="1">
                <a:off x="7422758" y="3370263"/>
                <a:ext cx="9525" cy="158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7" name="Line 137"/>
              <p:cNvSpPr>
                <a:spLocks noChangeShapeType="1"/>
              </p:cNvSpPr>
              <p:nvPr/>
            </p:nvSpPr>
            <p:spPr bwMode="auto">
              <a:xfrm flipV="1">
                <a:off x="7425933" y="3381375"/>
                <a:ext cx="9525" cy="158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8" name="Freeform 138"/>
              <p:cNvSpPr>
                <a:spLocks/>
              </p:cNvSpPr>
              <p:nvPr/>
            </p:nvSpPr>
            <p:spPr bwMode="auto">
              <a:xfrm>
                <a:off x="7513245" y="3195637"/>
                <a:ext cx="231775" cy="153988"/>
              </a:xfrm>
              <a:custGeom>
                <a:avLst/>
                <a:gdLst>
                  <a:gd name="T0" fmla="*/ 190 w 210"/>
                  <a:gd name="T1" fmla="*/ 27 h 139"/>
                  <a:gd name="T2" fmla="*/ 185 w 210"/>
                  <a:gd name="T3" fmla="*/ 20 h 139"/>
                  <a:gd name="T4" fmla="*/ 118 w 210"/>
                  <a:gd name="T5" fmla="*/ 12 h 139"/>
                  <a:gd name="T6" fmla="*/ 67 w 210"/>
                  <a:gd name="T7" fmla="*/ 28 h 139"/>
                  <a:gd name="T8" fmla="*/ 17 w 210"/>
                  <a:gd name="T9" fmla="*/ 52 h 139"/>
                  <a:gd name="T10" fmla="*/ 2 w 210"/>
                  <a:gd name="T11" fmla="*/ 88 h 139"/>
                  <a:gd name="T12" fmla="*/ 33 w 210"/>
                  <a:gd name="T13" fmla="*/ 122 h 139"/>
                  <a:gd name="T14" fmla="*/ 71 w 210"/>
                  <a:gd name="T15" fmla="*/ 134 h 139"/>
                  <a:gd name="T16" fmla="*/ 129 w 210"/>
                  <a:gd name="T17" fmla="*/ 120 h 139"/>
                  <a:gd name="T18" fmla="*/ 171 w 210"/>
                  <a:gd name="T19" fmla="*/ 115 h 139"/>
                  <a:gd name="T20" fmla="*/ 198 w 210"/>
                  <a:gd name="T21" fmla="*/ 108 h 139"/>
                  <a:gd name="T22" fmla="*/ 207 w 210"/>
                  <a:gd name="T23" fmla="*/ 98 h 139"/>
                  <a:gd name="T24" fmla="*/ 205 w 210"/>
                  <a:gd name="T25" fmla="*/ 55 h 139"/>
                  <a:gd name="T26" fmla="*/ 190 w 210"/>
                  <a:gd name="T27" fmla="*/ 27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0" h="139">
                    <a:moveTo>
                      <a:pt x="190" y="27"/>
                    </a:moveTo>
                    <a:cubicBezTo>
                      <a:pt x="188" y="24"/>
                      <a:pt x="187" y="22"/>
                      <a:pt x="185" y="20"/>
                    </a:cubicBezTo>
                    <a:cubicBezTo>
                      <a:pt x="170" y="0"/>
                      <a:pt x="132" y="6"/>
                      <a:pt x="118" y="12"/>
                    </a:cubicBezTo>
                    <a:cubicBezTo>
                      <a:pt x="105" y="18"/>
                      <a:pt x="83" y="23"/>
                      <a:pt x="67" y="28"/>
                    </a:cubicBezTo>
                    <a:cubicBezTo>
                      <a:pt x="67" y="28"/>
                      <a:pt x="37" y="31"/>
                      <a:pt x="17" y="52"/>
                    </a:cubicBezTo>
                    <a:cubicBezTo>
                      <a:pt x="17" y="52"/>
                      <a:pt x="0" y="81"/>
                      <a:pt x="2" y="88"/>
                    </a:cubicBezTo>
                    <a:cubicBezTo>
                      <a:pt x="5" y="96"/>
                      <a:pt x="26" y="117"/>
                      <a:pt x="33" y="122"/>
                    </a:cubicBezTo>
                    <a:cubicBezTo>
                      <a:pt x="39" y="126"/>
                      <a:pt x="51" y="139"/>
                      <a:pt x="71" y="134"/>
                    </a:cubicBezTo>
                    <a:cubicBezTo>
                      <a:pt x="91" y="130"/>
                      <a:pt x="125" y="120"/>
                      <a:pt x="129" y="120"/>
                    </a:cubicBezTo>
                    <a:cubicBezTo>
                      <a:pt x="133" y="120"/>
                      <a:pt x="162" y="119"/>
                      <a:pt x="171" y="115"/>
                    </a:cubicBezTo>
                    <a:cubicBezTo>
                      <a:pt x="178" y="116"/>
                      <a:pt x="188" y="112"/>
                      <a:pt x="198" y="108"/>
                    </a:cubicBezTo>
                    <a:cubicBezTo>
                      <a:pt x="198" y="108"/>
                      <a:pt x="205" y="99"/>
                      <a:pt x="207" y="98"/>
                    </a:cubicBezTo>
                    <a:cubicBezTo>
                      <a:pt x="209" y="87"/>
                      <a:pt x="210" y="70"/>
                      <a:pt x="205" y="55"/>
                    </a:cubicBezTo>
                    <a:cubicBezTo>
                      <a:pt x="200" y="39"/>
                      <a:pt x="190" y="27"/>
                      <a:pt x="190" y="27"/>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89" name="Freeform 139"/>
              <p:cNvSpPr>
                <a:spLocks/>
              </p:cNvSpPr>
              <p:nvPr/>
            </p:nvSpPr>
            <p:spPr bwMode="auto">
              <a:xfrm>
                <a:off x="7073508" y="3397250"/>
                <a:ext cx="123825" cy="74613"/>
              </a:xfrm>
              <a:custGeom>
                <a:avLst/>
                <a:gdLst>
                  <a:gd name="T0" fmla="*/ 0 w 112"/>
                  <a:gd name="T1" fmla="*/ 67 h 67"/>
                  <a:gd name="T2" fmla="*/ 44 w 112"/>
                  <a:gd name="T3" fmla="*/ 11 h 67"/>
                  <a:gd name="T4" fmla="*/ 112 w 112"/>
                  <a:gd name="T5" fmla="*/ 10 h 67"/>
                </a:gdLst>
                <a:ahLst/>
                <a:cxnLst>
                  <a:cxn ang="0">
                    <a:pos x="T0" y="T1"/>
                  </a:cxn>
                  <a:cxn ang="0">
                    <a:pos x="T2" y="T3"/>
                  </a:cxn>
                  <a:cxn ang="0">
                    <a:pos x="T4" y="T5"/>
                  </a:cxn>
                </a:cxnLst>
                <a:rect l="0" t="0" r="r" b="b"/>
                <a:pathLst>
                  <a:path w="112" h="67">
                    <a:moveTo>
                      <a:pt x="0" y="67"/>
                    </a:moveTo>
                    <a:cubicBezTo>
                      <a:pt x="5" y="44"/>
                      <a:pt x="20" y="23"/>
                      <a:pt x="44" y="11"/>
                    </a:cubicBezTo>
                    <a:cubicBezTo>
                      <a:pt x="66" y="0"/>
                      <a:pt x="91" y="1"/>
                      <a:pt x="112" y="10"/>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0" name="Freeform 140"/>
              <p:cNvSpPr>
                <a:spLocks/>
              </p:cNvSpPr>
              <p:nvPr/>
            </p:nvSpPr>
            <p:spPr bwMode="auto">
              <a:xfrm>
                <a:off x="7068745" y="3397250"/>
                <a:ext cx="155575" cy="138113"/>
              </a:xfrm>
              <a:custGeom>
                <a:avLst/>
                <a:gdLst>
                  <a:gd name="T0" fmla="*/ 2 w 140"/>
                  <a:gd name="T1" fmla="*/ 124 h 124"/>
                  <a:gd name="T2" fmla="*/ 3 w 140"/>
                  <a:gd name="T3" fmla="*/ 70 h 124"/>
                  <a:gd name="T4" fmla="*/ 4 w 140"/>
                  <a:gd name="T5" fmla="*/ 67 h 124"/>
                  <a:gd name="T6" fmla="*/ 48 w 140"/>
                  <a:gd name="T7" fmla="*/ 11 h 124"/>
                  <a:gd name="T8" fmla="*/ 116 w 140"/>
                  <a:gd name="T9" fmla="*/ 11 h 124"/>
                  <a:gd name="T10" fmla="*/ 140 w 140"/>
                  <a:gd name="T11" fmla="*/ 43 h 124"/>
                </a:gdLst>
                <a:ahLst/>
                <a:cxnLst>
                  <a:cxn ang="0">
                    <a:pos x="T0" y="T1"/>
                  </a:cxn>
                  <a:cxn ang="0">
                    <a:pos x="T2" y="T3"/>
                  </a:cxn>
                  <a:cxn ang="0">
                    <a:pos x="T4" y="T5"/>
                  </a:cxn>
                  <a:cxn ang="0">
                    <a:pos x="T6" y="T7"/>
                  </a:cxn>
                  <a:cxn ang="0">
                    <a:pos x="T8" y="T9"/>
                  </a:cxn>
                  <a:cxn ang="0">
                    <a:pos x="T10" y="T11"/>
                  </a:cxn>
                </a:cxnLst>
                <a:rect l="0" t="0" r="r" b="b"/>
                <a:pathLst>
                  <a:path w="140" h="124">
                    <a:moveTo>
                      <a:pt x="2" y="124"/>
                    </a:moveTo>
                    <a:cubicBezTo>
                      <a:pt x="1" y="110"/>
                      <a:pt x="0" y="87"/>
                      <a:pt x="3" y="70"/>
                    </a:cubicBezTo>
                    <a:cubicBezTo>
                      <a:pt x="4" y="69"/>
                      <a:pt x="4" y="67"/>
                      <a:pt x="4" y="67"/>
                    </a:cubicBezTo>
                    <a:cubicBezTo>
                      <a:pt x="9" y="44"/>
                      <a:pt x="24" y="23"/>
                      <a:pt x="48" y="11"/>
                    </a:cubicBezTo>
                    <a:cubicBezTo>
                      <a:pt x="70" y="0"/>
                      <a:pt x="95" y="1"/>
                      <a:pt x="116" y="11"/>
                    </a:cubicBezTo>
                    <a:cubicBezTo>
                      <a:pt x="116" y="11"/>
                      <a:pt x="130" y="17"/>
                      <a:pt x="140" y="43"/>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1" name="Line 141"/>
              <p:cNvSpPr>
                <a:spLocks noChangeShapeType="1"/>
              </p:cNvSpPr>
              <p:nvPr/>
            </p:nvSpPr>
            <p:spPr bwMode="auto">
              <a:xfrm>
                <a:off x="7019533" y="3367088"/>
                <a:ext cx="41275" cy="15240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2" name="Freeform 142"/>
              <p:cNvSpPr>
                <a:spLocks/>
              </p:cNvSpPr>
              <p:nvPr/>
            </p:nvSpPr>
            <p:spPr bwMode="auto">
              <a:xfrm>
                <a:off x="6989370" y="3386138"/>
                <a:ext cx="38100" cy="103188"/>
              </a:xfrm>
              <a:custGeom>
                <a:avLst/>
                <a:gdLst>
                  <a:gd name="T0" fmla="*/ 35 w 35"/>
                  <a:gd name="T1" fmla="*/ 91 h 93"/>
                  <a:gd name="T2" fmla="*/ 6 w 35"/>
                  <a:gd name="T3" fmla="*/ 50 h 93"/>
                  <a:gd name="T4" fmla="*/ 12 w 35"/>
                  <a:gd name="T5" fmla="*/ 0 h 93"/>
                  <a:gd name="T6" fmla="*/ 35 w 35"/>
                  <a:gd name="T7" fmla="*/ 91 h 93"/>
                </a:gdLst>
                <a:ahLst/>
                <a:cxnLst>
                  <a:cxn ang="0">
                    <a:pos x="T0" y="T1"/>
                  </a:cxn>
                  <a:cxn ang="0">
                    <a:pos x="T2" y="T3"/>
                  </a:cxn>
                  <a:cxn ang="0">
                    <a:pos x="T4" y="T5"/>
                  </a:cxn>
                  <a:cxn ang="0">
                    <a:pos x="T6" y="T7"/>
                  </a:cxn>
                </a:cxnLst>
                <a:rect l="0" t="0" r="r" b="b"/>
                <a:pathLst>
                  <a:path w="35" h="93">
                    <a:moveTo>
                      <a:pt x="35" y="91"/>
                    </a:moveTo>
                    <a:cubicBezTo>
                      <a:pt x="26" y="93"/>
                      <a:pt x="12" y="75"/>
                      <a:pt x="6" y="50"/>
                    </a:cubicBezTo>
                    <a:cubicBezTo>
                      <a:pt x="0" y="25"/>
                      <a:pt x="3" y="2"/>
                      <a:pt x="12" y="0"/>
                    </a:cubicBezTo>
                    <a:lnTo>
                      <a:pt x="35" y="91"/>
                    </a:ln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3" name="Line 143"/>
              <p:cNvSpPr>
                <a:spLocks noChangeShapeType="1"/>
              </p:cNvSpPr>
              <p:nvPr/>
            </p:nvSpPr>
            <p:spPr bwMode="auto">
              <a:xfrm>
                <a:off x="7233845" y="3333750"/>
                <a:ext cx="25400" cy="10953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4" name="Oval 144"/>
              <p:cNvSpPr>
                <a:spLocks noChangeArrowheads="1"/>
              </p:cNvSpPr>
              <p:nvPr/>
            </p:nvSpPr>
            <p:spPr bwMode="auto">
              <a:xfrm>
                <a:off x="7152883" y="3481388"/>
                <a:ext cx="19050" cy="20638"/>
              </a:xfrm>
              <a:prstGeom prst="ellipse">
                <a:avLst/>
              </a:prstGeom>
              <a:solidFill>
                <a:srgbClr val="FFFFFF"/>
              </a:solidFill>
              <a:ln w="63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5" name="Oval 145"/>
              <p:cNvSpPr>
                <a:spLocks noChangeArrowheads="1"/>
              </p:cNvSpPr>
              <p:nvPr/>
            </p:nvSpPr>
            <p:spPr bwMode="auto">
              <a:xfrm>
                <a:off x="7152883" y="3481388"/>
                <a:ext cx="19050" cy="20638"/>
              </a:xfrm>
              <a:prstGeom prst="ellipse">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6" name="Oval 146"/>
              <p:cNvSpPr>
                <a:spLocks noChangeArrowheads="1"/>
              </p:cNvSpPr>
              <p:nvPr/>
            </p:nvSpPr>
            <p:spPr bwMode="auto">
              <a:xfrm>
                <a:off x="7152883" y="3481388"/>
                <a:ext cx="19050" cy="20638"/>
              </a:xfrm>
              <a:prstGeom prst="ellipse">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7" name="Freeform 147"/>
              <p:cNvSpPr>
                <a:spLocks/>
              </p:cNvSpPr>
              <p:nvPr/>
            </p:nvSpPr>
            <p:spPr bwMode="auto">
              <a:xfrm>
                <a:off x="7254483" y="3924300"/>
                <a:ext cx="169863" cy="157163"/>
              </a:xfrm>
              <a:custGeom>
                <a:avLst/>
                <a:gdLst>
                  <a:gd name="T0" fmla="*/ 0 w 153"/>
                  <a:gd name="T1" fmla="*/ 69 h 143"/>
                  <a:gd name="T2" fmla="*/ 74 w 153"/>
                  <a:gd name="T3" fmla="*/ 143 h 143"/>
                  <a:gd name="T4" fmla="*/ 148 w 153"/>
                  <a:gd name="T5" fmla="*/ 69 h 143"/>
                  <a:gd name="T6" fmla="*/ 151 w 153"/>
                  <a:gd name="T7" fmla="*/ 19 h 143"/>
                  <a:gd name="T8" fmla="*/ 128 w 153"/>
                  <a:gd name="T9" fmla="*/ 1 h 143"/>
                  <a:gd name="T10" fmla="*/ 27 w 153"/>
                  <a:gd name="T11" fmla="*/ 8 h 143"/>
                  <a:gd name="T12" fmla="*/ 6 w 153"/>
                  <a:gd name="T13" fmla="*/ 26 h 143"/>
                  <a:gd name="T14" fmla="*/ 0 w 153"/>
                  <a:gd name="T15" fmla="*/ 69 h 14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3" h="143">
                    <a:moveTo>
                      <a:pt x="0" y="69"/>
                    </a:moveTo>
                    <a:cubicBezTo>
                      <a:pt x="0" y="110"/>
                      <a:pt x="33" y="143"/>
                      <a:pt x="74" y="143"/>
                    </a:cubicBezTo>
                    <a:cubicBezTo>
                      <a:pt x="115" y="143"/>
                      <a:pt x="148" y="110"/>
                      <a:pt x="148" y="69"/>
                    </a:cubicBezTo>
                    <a:cubicBezTo>
                      <a:pt x="148" y="69"/>
                      <a:pt x="152" y="29"/>
                      <a:pt x="151" y="19"/>
                    </a:cubicBezTo>
                    <a:cubicBezTo>
                      <a:pt x="150" y="9"/>
                      <a:pt x="153" y="0"/>
                      <a:pt x="128" y="1"/>
                    </a:cubicBezTo>
                    <a:cubicBezTo>
                      <a:pt x="103" y="2"/>
                      <a:pt x="36" y="8"/>
                      <a:pt x="27" y="8"/>
                    </a:cubicBezTo>
                    <a:cubicBezTo>
                      <a:pt x="18" y="8"/>
                      <a:pt x="10" y="11"/>
                      <a:pt x="6" y="26"/>
                    </a:cubicBezTo>
                    <a:cubicBezTo>
                      <a:pt x="3" y="40"/>
                      <a:pt x="0" y="69"/>
                      <a:pt x="0" y="69"/>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8" name="Freeform 148"/>
              <p:cNvSpPr>
                <a:spLocks/>
              </p:cNvSpPr>
              <p:nvPr/>
            </p:nvSpPr>
            <p:spPr bwMode="auto">
              <a:xfrm>
                <a:off x="7079858" y="4202113"/>
                <a:ext cx="247650" cy="44450"/>
              </a:xfrm>
              <a:custGeom>
                <a:avLst/>
                <a:gdLst>
                  <a:gd name="T0" fmla="*/ 225 w 225"/>
                  <a:gd name="T1" fmla="*/ 0 h 39"/>
                  <a:gd name="T2" fmla="*/ 204 w 225"/>
                  <a:gd name="T3" fmla="*/ 23 h 39"/>
                  <a:gd name="T4" fmla="*/ 180 w 225"/>
                  <a:gd name="T5" fmla="*/ 39 h 39"/>
                  <a:gd name="T6" fmla="*/ 0 w 225"/>
                  <a:gd name="T7" fmla="*/ 39 h 39"/>
                </a:gdLst>
                <a:ahLst/>
                <a:cxnLst>
                  <a:cxn ang="0">
                    <a:pos x="T0" y="T1"/>
                  </a:cxn>
                  <a:cxn ang="0">
                    <a:pos x="T2" y="T3"/>
                  </a:cxn>
                  <a:cxn ang="0">
                    <a:pos x="T4" y="T5"/>
                  </a:cxn>
                  <a:cxn ang="0">
                    <a:pos x="T6" y="T7"/>
                  </a:cxn>
                </a:cxnLst>
                <a:rect l="0" t="0" r="r" b="b"/>
                <a:pathLst>
                  <a:path w="225" h="39">
                    <a:moveTo>
                      <a:pt x="225" y="0"/>
                    </a:moveTo>
                    <a:cubicBezTo>
                      <a:pt x="225" y="0"/>
                      <a:pt x="215" y="12"/>
                      <a:pt x="204" y="23"/>
                    </a:cubicBezTo>
                    <a:cubicBezTo>
                      <a:pt x="196" y="30"/>
                      <a:pt x="188" y="37"/>
                      <a:pt x="180" y="39"/>
                    </a:cubicBezTo>
                    <a:cubicBezTo>
                      <a:pt x="0" y="39"/>
                      <a:pt x="0" y="39"/>
                      <a:pt x="0" y="39"/>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99" name="Rectangle 149"/>
              <p:cNvSpPr>
                <a:spLocks noChangeArrowheads="1"/>
              </p:cNvSpPr>
              <p:nvPr/>
            </p:nvSpPr>
            <p:spPr bwMode="auto">
              <a:xfrm>
                <a:off x="7089383" y="4246563"/>
                <a:ext cx="180975" cy="42863"/>
              </a:xfrm>
              <a:prstGeom prst="rect">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0" name="Line 150"/>
              <p:cNvSpPr>
                <a:spLocks noChangeShapeType="1"/>
              </p:cNvSpPr>
              <p:nvPr/>
            </p:nvSpPr>
            <p:spPr bwMode="auto">
              <a:xfrm flipH="1">
                <a:off x="6994133" y="4376738"/>
                <a:ext cx="377825"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1" name="Rectangle 151"/>
              <p:cNvSpPr>
                <a:spLocks noChangeArrowheads="1"/>
              </p:cNvSpPr>
              <p:nvPr/>
            </p:nvSpPr>
            <p:spPr bwMode="auto">
              <a:xfrm>
                <a:off x="7030645" y="4392613"/>
                <a:ext cx="42863" cy="12700"/>
              </a:xfrm>
              <a:prstGeom prst="rect">
                <a:avLst/>
              </a:prstGeom>
              <a:solidFill>
                <a:srgbClr val="FFFFFF"/>
              </a:solidFill>
              <a:ln w="63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2" name="Rectangle 152"/>
              <p:cNvSpPr>
                <a:spLocks noChangeArrowheads="1"/>
              </p:cNvSpPr>
              <p:nvPr/>
            </p:nvSpPr>
            <p:spPr bwMode="auto">
              <a:xfrm>
                <a:off x="7030645" y="4392613"/>
                <a:ext cx="42863" cy="12700"/>
              </a:xfrm>
              <a:prstGeom prst="rect">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3" name="Rectangle 153"/>
              <p:cNvSpPr>
                <a:spLocks noChangeArrowheads="1"/>
              </p:cNvSpPr>
              <p:nvPr/>
            </p:nvSpPr>
            <p:spPr bwMode="auto">
              <a:xfrm>
                <a:off x="7287820" y="4392613"/>
                <a:ext cx="44450" cy="12700"/>
              </a:xfrm>
              <a:prstGeom prst="rect">
                <a:avLst/>
              </a:prstGeom>
              <a:solidFill>
                <a:srgbClr val="FFFFFF"/>
              </a:solidFill>
              <a:ln w="63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4" name="Rectangle 154"/>
              <p:cNvSpPr>
                <a:spLocks noChangeArrowheads="1"/>
              </p:cNvSpPr>
              <p:nvPr/>
            </p:nvSpPr>
            <p:spPr bwMode="auto">
              <a:xfrm>
                <a:off x="7287820" y="4392613"/>
                <a:ext cx="44450" cy="12700"/>
              </a:xfrm>
              <a:prstGeom prst="rect">
                <a:avLst/>
              </a:pr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5" name="Line 155"/>
              <p:cNvSpPr>
                <a:spLocks noChangeShapeType="1"/>
              </p:cNvSpPr>
              <p:nvPr/>
            </p:nvSpPr>
            <p:spPr bwMode="auto">
              <a:xfrm>
                <a:off x="7283058" y="4376738"/>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6" name="Line 156"/>
              <p:cNvSpPr>
                <a:spLocks noChangeShapeType="1"/>
              </p:cNvSpPr>
              <p:nvPr/>
            </p:nvSpPr>
            <p:spPr bwMode="auto">
              <a:xfrm>
                <a:off x="7270358" y="4324350"/>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7" name="Line 157"/>
              <p:cNvSpPr>
                <a:spLocks noChangeShapeType="1"/>
              </p:cNvSpPr>
              <p:nvPr/>
            </p:nvSpPr>
            <p:spPr bwMode="auto">
              <a:xfrm>
                <a:off x="7073508" y="4376738"/>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8" name="Line 158"/>
              <p:cNvSpPr>
                <a:spLocks noChangeShapeType="1"/>
              </p:cNvSpPr>
              <p:nvPr/>
            </p:nvSpPr>
            <p:spPr bwMode="auto">
              <a:xfrm>
                <a:off x="7087795" y="4324350"/>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09" name="Line 159"/>
              <p:cNvSpPr>
                <a:spLocks noChangeShapeType="1"/>
              </p:cNvSpPr>
              <p:nvPr/>
            </p:nvSpPr>
            <p:spPr bwMode="auto">
              <a:xfrm>
                <a:off x="7271945" y="4376738"/>
                <a:ext cx="0" cy="1270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0" name="Line 160"/>
              <p:cNvSpPr>
                <a:spLocks noChangeShapeType="1"/>
              </p:cNvSpPr>
              <p:nvPr/>
            </p:nvSpPr>
            <p:spPr bwMode="auto">
              <a:xfrm>
                <a:off x="7090970" y="4376738"/>
                <a:ext cx="0" cy="14288"/>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1" name="Line 161"/>
              <p:cNvSpPr>
                <a:spLocks noChangeShapeType="1"/>
              </p:cNvSpPr>
              <p:nvPr/>
            </p:nvSpPr>
            <p:spPr bwMode="auto">
              <a:xfrm flipH="1">
                <a:off x="7089383" y="4276725"/>
                <a:ext cx="180975"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2" name="Freeform 162"/>
              <p:cNvSpPr>
                <a:spLocks/>
              </p:cNvSpPr>
              <p:nvPr/>
            </p:nvSpPr>
            <p:spPr bwMode="auto">
              <a:xfrm>
                <a:off x="6978258" y="3460750"/>
                <a:ext cx="101600" cy="100013"/>
              </a:xfrm>
              <a:custGeom>
                <a:avLst/>
                <a:gdLst>
                  <a:gd name="T0" fmla="*/ 53 w 92"/>
                  <a:gd name="T1" fmla="*/ 91 h 91"/>
                  <a:gd name="T2" fmla="*/ 42 w 92"/>
                  <a:gd name="T3" fmla="*/ 90 h 91"/>
                  <a:gd name="T4" fmla="*/ 6 w 92"/>
                  <a:gd name="T5" fmla="*/ 65 h 91"/>
                  <a:gd name="T6" fmla="*/ 5 w 92"/>
                  <a:gd name="T7" fmla="*/ 27 h 91"/>
                  <a:gd name="T8" fmla="*/ 36 w 92"/>
                  <a:gd name="T9" fmla="*/ 0 h 91"/>
                  <a:gd name="T10" fmla="*/ 40 w 92"/>
                  <a:gd name="T11" fmla="*/ 13 h 91"/>
                  <a:gd name="T12" fmla="*/ 17 w 92"/>
                  <a:gd name="T13" fmla="*/ 32 h 91"/>
                  <a:gd name="T14" fmla="*/ 18 w 92"/>
                  <a:gd name="T15" fmla="*/ 59 h 91"/>
                  <a:gd name="T16" fmla="*/ 45 w 92"/>
                  <a:gd name="T17" fmla="*/ 77 h 91"/>
                  <a:gd name="T18" fmla="*/ 84 w 92"/>
                  <a:gd name="T19" fmla="*/ 67 h 91"/>
                  <a:gd name="T20" fmla="*/ 92 w 92"/>
                  <a:gd name="T21" fmla="*/ 77 h 91"/>
                  <a:gd name="T22" fmla="*/ 53 w 92"/>
                  <a:gd name="T23"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91">
                    <a:moveTo>
                      <a:pt x="53" y="91"/>
                    </a:moveTo>
                    <a:cubicBezTo>
                      <a:pt x="50" y="91"/>
                      <a:pt x="46" y="91"/>
                      <a:pt x="42" y="90"/>
                    </a:cubicBezTo>
                    <a:cubicBezTo>
                      <a:pt x="27" y="87"/>
                      <a:pt x="13" y="78"/>
                      <a:pt x="6" y="65"/>
                    </a:cubicBezTo>
                    <a:cubicBezTo>
                      <a:pt x="0" y="55"/>
                      <a:pt x="0" y="39"/>
                      <a:pt x="5" y="27"/>
                    </a:cubicBezTo>
                    <a:cubicBezTo>
                      <a:pt x="11" y="14"/>
                      <a:pt x="22" y="4"/>
                      <a:pt x="36" y="0"/>
                    </a:cubicBezTo>
                    <a:cubicBezTo>
                      <a:pt x="40" y="13"/>
                      <a:pt x="40" y="13"/>
                      <a:pt x="40" y="13"/>
                    </a:cubicBezTo>
                    <a:cubicBezTo>
                      <a:pt x="26" y="16"/>
                      <a:pt x="20" y="25"/>
                      <a:pt x="17" y="32"/>
                    </a:cubicBezTo>
                    <a:cubicBezTo>
                      <a:pt x="14" y="41"/>
                      <a:pt x="14" y="52"/>
                      <a:pt x="18" y="59"/>
                    </a:cubicBezTo>
                    <a:cubicBezTo>
                      <a:pt x="23" y="68"/>
                      <a:pt x="33" y="75"/>
                      <a:pt x="45" y="77"/>
                    </a:cubicBezTo>
                    <a:cubicBezTo>
                      <a:pt x="58" y="80"/>
                      <a:pt x="72" y="76"/>
                      <a:pt x="84" y="67"/>
                    </a:cubicBezTo>
                    <a:cubicBezTo>
                      <a:pt x="92" y="77"/>
                      <a:pt x="92" y="77"/>
                      <a:pt x="92" y="77"/>
                    </a:cubicBezTo>
                    <a:cubicBezTo>
                      <a:pt x="80" y="86"/>
                      <a:pt x="67" y="91"/>
                      <a:pt x="53" y="91"/>
                    </a:cubicBezTo>
                  </a:path>
                </a:pathLst>
              </a:custGeom>
              <a:solidFill>
                <a:srgbClr val="FFFFFF"/>
              </a:solidFill>
              <a:ln w="63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3" name="Freeform 163"/>
              <p:cNvSpPr>
                <a:spLocks/>
              </p:cNvSpPr>
              <p:nvPr/>
            </p:nvSpPr>
            <p:spPr bwMode="auto">
              <a:xfrm>
                <a:off x="6978258" y="3460750"/>
                <a:ext cx="101600" cy="100013"/>
              </a:xfrm>
              <a:custGeom>
                <a:avLst/>
                <a:gdLst>
                  <a:gd name="T0" fmla="*/ 53 w 92"/>
                  <a:gd name="T1" fmla="*/ 91 h 91"/>
                  <a:gd name="T2" fmla="*/ 42 w 92"/>
                  <a:gd name="T3" fmla="*/ 90 h 91"/>
                  <a:gd name="T4" fmla="*/ 6 w 92"/>
                  <a:gd name="T5" fmla="*/ 65 h 91"/>
                  <a:gd name="T6" fmla="*/ 5 w 92"/>
                  <a:gd name="T7" fmla="*/ 27 h 91"/>
                  <a:gd name="T8" fmla="*/ 36 w 92"/>
                  <a:gd name="T9" fmla="*/ 0 h 91"/>
                  <a:gd name="T10" fmla="*/ 40 w 92"/>
                  <a:gd name="T11" fmla="*/ 13 h 91"/>
                  <a:gd name="T12" fmla="*/ 17 w 92"/>
                  <a:gd name="T13" fmla="*/ 32 h 91"/>
                  <a:gd name="T14" fmla="*/ 18 w 92"/>
                  <a:gd name="T15" fmla="*/ 59 h 91"/>
                  <a:gd name="T16" fmla="*/ 45 w 92"/>
                  <a:gd name="T17" fmla="*/ 77 h 91"/>
                  <a:gd name="T18" fmla="*/ 84 w 92"/>
                  <a:gd name="T19" fmla="*/ 67 h 91"/>
                  <a:gd name="T20" fmla="*/ 92 w 92"/>
                  <a:gd name="T21" fmla="*/ 77 h 91"/>
                  <a:gd name="T22" fmla="*/ 53 w 92"/>
                  <a:gd name="T23"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91">
                    <a:moveTo>
                      <a:pt x="53" y="91"/>
                    </a:moveTo>
                    <a:cubicBezTo>
                      <a:pt x="50" y="91"/>
                      <a:pt x="46" y="91"/>
                      <a:pt x="42" y="90"/>
                    </a:cubicBezTo>
                    <a:cubicBezTo>
                      <a:pt x="27" y="87"/>
                      <a:pt x="13" y="78"/>
                      <a:pt x="6" y="65"/>
                    </a:cubicBezTo>
                    <a:cubicBezTo>
                      <a:pt x="0" y="55"/>
                      <a:pt x="0" y="39"/>
                      <a:pt x="5" y="27"/>
                    </a:cubicBezTo>
                    <a:cubicBezTo>
                      <a:pt x="11" y="14"/>
                      <a:pt x="22" y="4"/>
                      <a:pt x="36" y="0"/>
                    </a:cubicBezTo>
                    <a:cubicBezTo>
                      <a:pt x="40" y="13"/>
                      <a:pt x="40" y="13"/>
                      <a:pt x="40" y="13"/>
                    </a:cubicBezTo>
                    <a:cubicBezTo>
                      <a:pt x="26" y="16"/>
                      <a:pt x="20" y="25"/>
                      <a:pt x="17" y="32"/>
                    </a:cubicBezTo>
                    <a:cubicBezTo>
                      <a:pt x="14" y="41"/>
                      <a:pt x="14" y="52"/>
                      <a:pt x="18" y="59"/>
                    </a:cubicBezTo>
                    <a:cubicBezTo>
                      <a:pt x="23" y="68"/>
                      <a:pt x="33" y="75"/>
                      <a:pt x="45" y="77"/>
                    </a:cubicBezTo>
                    <a:cubicBezTo>
                      <a:pt x="58" y="80"/>
                      <a:pt x="72" y="76"/>
                      <a:pt x="84" y="67"/>
                    </a:cubicBezTo>
                    <a:cubicBezTo>
                      <a:pt x="92" y="77"/>
                      <a:pt x="92" y="77"/>
                      <a:pt x="92" y="77"/>
                    </a:cubicBezTo>
                    <a:cubicBezTo>
                      <a:pt x="80" y="86"/>
                      <a:pt x="67" y="91"/>
                      <a:pt x="53" y="91"/>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4" name="Freeform 164"/>
              <p:cNvSpPr>
                <a:spLocks/>
              </p:cNvSpPr>
              <p:nvPr/>
            </p:nvSpPr>
            <p:spPr bwMode="auto">
              <a:xfrm>
                <a:off x="6978258" y="3460750"/>
                <a:ext cx="101600" cy="100013"/>
              </a:xfrm>
              <a:custGeom>
                <a:avLst/>
                <a:gdLst>
                  <a:gd name="T0" fmla="*/ 53 w 92"/>
                  <a:gd name="T1" fmla="*/ 91 h 91"/>
                  <a:gd name="T2" fmla="*/ 42 w 92"/>
                  <a:gd name="T3" fmla="*/ 90 h 91"/>
                  <a:gd name="T4" fmla="*/ 6 w 92"/>
                  <a:gd name="T5" fmla="*/ 65 h 91"/>
                  <a:gd name="T6" fmla="*/ 5 w 92"/>
                  <a:gd name="T7" fmla="*/ 27 h 91"/>
                  <a:gd name="T8" fmla="*/ 36 w 92"/>
                  <a:gd name="T9" fmla="*/ 0 h 91"/>
                  <a:gd name="T10" fmla="*/ 40 w 92"/>
                  <a:gd name="T11" fmla="*/ 13 h 91"/>
                  <a:gd name="T12" fmla="*/ 17 w 92"/>
                  <a:gd name="T13" fmla="*/ 32 h 91"/>
                  <a:gd name="T14" fmla="*/ 18 w 92"/>
                  <a:gd name="T15" fmla="*/ 59 h 91"/>
                  <a:gd name="T16" fmla="*/ 45 w 92"/>
                  <a:gd name="T17" fmla="*/ 77 h 91"/>
                  <a:gd name="T18" fmla="*/ 84 w 92"/>
                  <a:gd name="T19" fmla="*/ 67 h 91"/>
                  <a:gd name="T20" fmla="*/ 92 w 92"/>
                  <a:gd name="T21" fmla="*/ 77 h 91"/>
                  <a:gd name="T22" fmla="*/ 53 w 92"/>
                  <a:gd name="T23" fmla="*/ 91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91">
                    <a:moveTo>
                      <a:pt x="53" y="91"/>
                    </a:moveTo>
                    <a:cubicBezTo>
                      <a:pt x="50" y="91"/>
                      <a:pt x="46" y="91"/>
                      <a:pt x="42" y="90"/>
                    </a:cubicBezTo>
                    <a:cubicBezTo>
                      <a:pt x="27" y="87"/>
                      <a:pt x="13" y="78"/>
                      <a:pt x="6" y="65"/>
                    </a:cubicBezTo>
                    <a:cubicBezTo>
                      <a:pt x="0" y="55"/>
                      <a:pt x="0" y="39"/>
                      <a:pt x="5" y="27"/>
                    </a:cubicBezTo>
                    <a:cubicBezTo>
                      <a:pt x="11" y="14"/>
                      <a:pt x="22" y="4"/>
                      <a:pt x="36" y="0"/>
                    </a:cubicBezTo>
                    <a:cubicBezTo>
                      <a:pt x="40" y="13"/>
                      <a:pt x="40" y="13"/>
                      <a:pt x="40" y="13"/>
                    </a:cubicBezTo>
                    <a:cubicBezTo>
                      <a:pt x="26" y="16"/>
                      <a:pt x="20" y="25"/>
                      <a:pt x="17" y="32"/>
                    </a:cubicBezTo>
                    <a:cubicBezTo>
                      <a:pt x="14" y="41"/>
                      <a:pt x="14" y="52"/>
                      <a:pt x="18" y="59"/>
                    </a:cubicBezTo>
                    <a:cubicBezTo>
                      <a:pt x="23" y="68"/>
                      <a:pt x="33" y="75"/>
                      <a:pt x="45" y="77"/>
                    </a:cubicBezTo>
                    <a:cubicBezTo>
                      <a:pt x="58" y="80"/>
                      <a:pt x="72" y="76"/>
                      <a:pt x="84" y="67"/>
                    </a:cubicBezTo>
                    <a:cubicBezTo>
                      <a:pt x="92" y="77"/>
                      <a:pt x="92" y="77"/>
                      <a:pt x="92" y="77"/>
                    </a:cubicBezTo>
                    <a:cubicBezTo>
                      <a:pt x="80" y="86"/>
                      <a:pt x="67" y="91"/>
                      <a:pt x="53" y="91"/>
                    </a:cubicBezTo>
                    <a:close/>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5" name="Line 165"/>
              <p:cNvSpPr>
                <a:spLocks noChangeShapeType="1"/>
              </p:cNvSpPr>
              <p:nvPr/>
            </p:nvSpPr>
            <p:spPr bwMode="auto">
              <a:xfrm>
                <a:off x="7248133" y="3400425"/>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6" name="Line 166"/>
              <p:cNvSpPr>
                <a:spLocks noChangeShapeType="1"/>
              </p:cNvSpPr>
              <p:nvPr/>
            </p:nvSpPr>
            <p:spPr bwMode="auto">
              <a:xfrm>
                <a:off x="7427520" y="3352800"/>
                <a:ext cx="0" cy="0"/>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7" name="Line 167"/>
              <p:cNvSpPr>
                <a:spLocks noChangeShapeType="1"/>
              </p:cNvSpPr>
              <p:nvPr/>
            </p:nvSpPr>
            <p:spPr bwMode="auto">
              <a:xfrm flipH="1">
                <a:off x="7252895" y="3375025"/>
                <a:ext cx="180975" cy="47625"/>
              </a:xfrm>
              <a:prstGeom prst="line">
                <a:avLst/>
              </a:prstGeom>
              <a:noFill/>
              <a:ln w="6350" cap="flat">
                <a:solidFill>
                  <a:schemeClr val="accent2"/>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8" name="Freeform 168"/>
              <p:cNvSpPr>
                <a:spLocks/>
              </p:cNvSpPr>
              <p:nvPr/>
            </p:nvSpPr>
            <p:spPr bwMode="auto">
              <a:xfrm>
                <a:off x="7233845" y="3506788"/>
                <a:ext cx="163513" cy="419100"/>
              </a:xfrm>
              <a:custGeom>
                <a:avLst/>
                <a:gdLst>
                  <a:gd name="T0" fmla="*/ 0 w 148"/>
                  <a:gd name="T1" fmla="*/ 0 h 378"/>
                  <a:gd name="T2" fmla="*/ 109 w 148"/>
                  <a:gd name="T3" fmla="*/ 263 h 378"/>
                  <a:gd name="T4" fmla="*/ 148 w 148"/>
                  <a:gd name="T5" fmla="*/ 378 h 378"/>
                </a:gdLst>
                <a:ahLst/>
                <a:cxnLst>
                  <a:cxn ang="0">
                    <a:pos x="T0" y="T1"/>
                  </a:cxn>
                  <a:cxn ang="0">
                    <a:pos x="T2" y="T3"/>
                  </a:cxn>
                  <a:cxn ang="0">
                    <a:pos x="T4" y="T5"/>
                  </a:cxn>
                </a:cxnLst>
                <a:rect l="0" t="0" r="r" b="b"/>
                <a:pathLst>
                  <a:path w="148" h="378">
                    <a:moveTo>
                      <a:pt x="0" y="0"/>
                    </a:moveTo>
                    <a:cubicBezTo>
                      <a:pt x="0" y="0"/>
                      <a:pt x="76" y="179"/>
                      <a:pt x="109" y="263"/>
                    </a:cubicBezTo>
                    <a:cubicBezTo>
                      <a:pt x="141" y="347"/>
                      <a:pt x="147" y="359"/>
                      <a:pt x="148" y="378"/>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19" name="Freeform 169"/>
              <p:cNvSpPr>
                <a:spLocks/>
              </p:cNvSpPr>
              <p:nvPr/>
            </p:nvSpPr>
            <p:spPr bwMode="auto">
              <a:xfrm>
                <a:off x="7105258" y="3551238"/>
                <a:ext cx="184150" cy="381000"/>
              </a:xfrm>
              <a:custGeom>
                <a:avLst/>
                <a:gdLst>
                  <a:gd name="T0" fmla="*/ 166 w 166"/>
                  <a:gd name="T1" fmla="*/ 345 h 345"/>
                  <a:gd name="T2" fmla="*/ 133 w 166"/>
                  <a:gd name="T3" fmla="*/ 242 h 345"/>
                  <a:gd name="T4" fmla="*/ 0 w 166"/>
                  <a:gd name="T5" fmla="*/ 0 h 345"/>
                </a:gdLst>
                <a:ahLst/>
                <a:cxnLst>
                  <a:cxn ang="0">
                    <a:pos x="T0" y="T1"/>
                  </a:cxn>
                  <a:cxn ang="0">
                    <a:pos x="T2" y="T3"/>
                  </a:cxn>
                  <a:cxn ang="0">
                    <a:pos x="T4" y="T5"/>
                  </a:cxn>
                </a:cxnLst>
                <a:rect l="0" t="0" r="r" b="b"/>
                <a:pathLst>
                  <a:path w="166" h="345">
                    <a:moveTo>
                      <a:pt x="166" y="345"/>
                    </a:moveTo>
                    <a:cubicBezTo>
                      <a:pt x="165" y="301"/>
                      <a:pt x="151" y="269"/>
                      <a:pt x="133" y="242"/>
                    </a:cubicBezTo>
                    <a:cubicBezTo>
                      <a:pt x="114" y="215"/>
                      <a:pt x="14" y="79"/>
                      <a:pt x="0" y="0"/>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20" name="Freeform 170"/>
              <p:cNvSpPr>
                <a:spLocks/>
              </p:cNvSpPr>
              <p:nvPr/>
            </p:nvSpPr>
            <p:spPr bwMode="auto">
              <a:xfrm>
                <a:off x="7079858" y="4079875"/>
                <a:ext cx="146050" cy="82550"/>
              </a:xfrm>
              <a:custGeom>
                <a:avLst/>
                <a:gdLst>
                  <a:gd name="T0" fmla="*/ 131 w 133"/>
                  <a:gd name="T1" fmla="*/ 0 h 75"/>
                  <a:gd name="T2" fmla="*/ 116 w 133"/>
                  <a:gd name="T3" fmla="*/ 63 h 75"/>
                  <a:gd name="T4" fmla="*/ 83 w 133"/>
                  <a:gd name="T5" fmla="*/ 75 h 75"/>
                  <a:gd name="T6" fmla="*/ 0 w 133"/>
                  <a:gd name="T7" fmla="*/ 75 h 75"/>
                </a:gdLst>
                <a:ahLst/>
                <a:cxnLst>
                  <a:cxn ang="0">
                    <a:pos x="T0" y="T1"/>
                  </a:cxn>
                  <a:cxn ang="0">
                    <a:pos x="T2" y="T3"/>
                  </a:cxn>
                  <a:cxn ang="0">
                    <a:pos x="T4" y="T5"/>
                  </a:cxn>
                  <a:cxn ang="0">
                    <a:pos x="T6" y="T7"/>
                  </a:cxn>
                </a:cxnLst>
                <a:rect l="0" t="0" r="r" b="b"/>
                <a:pathLst>
                  <a:path w="133" h="75">
                    <a:moveTo>
                      <a:pt x="131" y="0"/>
                    </a:moveTo>
                    <a:cubicBezTo>
                      <a:pt x="131" y="0"/>
                      <a:pt x="133" y="26"/>
                      <a:pt x="116" y="63"/>
                    </a:cubicBezTo>
                    <a:cubicBezTo>
                      <a:pt x="110" y="73"/>
                      <a:pt x="103" y="75"/>
                      <a:pt x="83" y="75"/>
                    </a:cubicBezTo>
                    <a:cubicBezTo>
                      <a:pt x="0" y="75"/>
                      <a:pt x="0" y="75"/>
                      <a:pt x="0" y="75"/>
                    </a:cubicBezTo>
                  </a:path>
                </a:pathLst>
              </a:custGeom>
              <a:noFill/>
              <a:ln w="635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421" name="Freeform 114"/>
              <p:cNvSpPr>
                <a:spLocks/>
              </p:cNvSpPr>
              <p:nvPr/>
            </p:nvSpPr>
            <p:spPr bwMode="auto">
              <a:xfrm>
                <a:off x="6904037" y="3195637"/>
                <a:ext cx="863600" cy="1196975"/>
              </a:xfrm>
              <a:custGeom>
                <a:avLst/>
                <a:gdLst>
                  <a:gd name="T0" fmla="*/ 321 w 781"/>
                  <a:gd name="T1" fmla="*/ 1077 h 1082"/>
                  <a:gd name="T2" fmla="*/ 179 w 781"/>
                  <a:gd name="T3" fmla="*/ 1077 h 1082"/>
                  <a:gd name="T4" fmla="*/ 80 w 781"/>
                  <a:gd name="T5" fmla="*/ 1082 h 1082"/>
                  <a:gd name="T6" fmla="*/ 80 w 781"/>
                  <a:gd name="T7" fmla="*/ 1020 h 1082"/>
                  <a:gd name="T8" fmla="*/ 78 w 781"/>
                  <a:gd name="T9" fmla="*/ 987 h 1082"/>
                  <a:gd name="T10" fmla="*/ 111 w 781"/>
                  <a:gd name="T11" fmla="*/ 954 h 1082"/>
                  <a:gd name="T12" fmla="*/ 152 w 781"/>
                  <a:gd name="T13" fmla="*/ 938 h 1082"/>
                  <a:gd name="T14" fmla="*/ 156 w 781"/>
                  <a:gd name="T15" fmla="*/ 949 h 1082"/>
                  <a:gd name="T16" fmla="*/ 150 w 781"/>
                  <a:gd name="T17" fmla="*/ 926 h 1082"/>
                  <a:gd name="T18" fmla="*/ 127 w 781"/>
                  <a:gd name="T19" fmla="*/ 915 h 1082"/>
                  <a:gd name="T20" fmla="*/ 105 w 781"/>
                  <a:gd name="T21" fmla="*/ 902 h 1082"/>
                  <a:gd name="T22" fmla="*/ 47 w 781"/>
                  <a:gd name="T23" fmla="*/ 872 h 1082"/>
                  <a:gd name="T24" fmla="*/ 23 w 781"/>
                  <a:gd name="T25" fmla="*/ 887 h 1082"/>
                  <a:gd name="T26" fmla="*/ 0 w 781"/>
                  <a:gd name="T27" fmla="*/ 796 h 1082"/>
                  <a:gd name="T28" fmla="*/ 38 w 781"/>
                  <a:gd name="T29" fmla="*/ 713 h 1082"/>
                  <a:gd name="T30" fmla="*/ 119 w 781"/>
                  <a:gd name="T31" fmla="*/ 706 h 1082"/>
                  <a:gd name="T32" fmla="*/ 140 w 781"/>
                  <a:gd name="T33" fmla="*/ 711 h 1082"/>
                  <a:gd name="T34" fmla="*/ 265 w 781"/>
                  <a:gd name="T35" fmla="*/ 768 h 1082"/>
                  <a:gd name="T36" fmla="*/ 286 w 781"/>
                  <a:gd name="T37" fmla="*/ 770 h 1082"/>
                  <a:gd name="T38" fmla="*/ 247 w 781"/>
                  <a:gd name="T39" fmla="*/ 504 h 1082"/>
                  <a:gd name="T40" fmla="*/ 163 w 781"/>
                  <a:gd name="T41" fmla="*/ 326 h 1082"/>
                  <a:gd name="T42" fmla="*/ 107 w 781"/>
                  <a:gd name="T43" fmla="*/ 283 h 1082"/>
                  <a:gd name="T44" fmla="*/ 108 w 781"/>
                  <a:gd name="T45" fmla="*/ 264 h 1082"/>
                  <a:gd name="T46" fmla="*/ 86 w 781"/>
                  <a:gd name="T47" fmla="*/ 172 h 1082"/>
                  <a:gd name="T48" fmla="*/ 102 w 781"/>
                  <a:gd name="T49" fmla="*/ 155 h 1082"/>
                  <a:gd name="T50" fmla="*/ 128 w 781"/>
                  <a:gd name="T51" fmla="*/ 138 h 1082"/>
                  <a:gd name="T52" fmla="*/ 154 w 781"/>
                  <a:gd name="T53" fmla="*/ 159 h 1082"/>
                  <a:gd name="T54" fmla="*/ 199 w 781"/>
                  <a:gd name="T55" fmla="*/ 158 h 1082"/>
                  <a:gd name="T56" fmla="*/ 231 w 781"/>
                  <a:gd name="T57" fmla="*/ 131 h 1082"/>
                  <a:gd name="T58" fmla="*/ 247 w 781"/>
                  <a:gd name="T59" fmla="*/ 133 h 1082"/>
                  <a:gd name="T60" fmla="*/ 264 w 781"/>
                  <a:gd name="T61" fmla="*/ 114 h 1082"/>
                  <a:gd name="T62" fmla="*/ 292 w 781"/>
                  <a:gd name="T63" fmla="*/ 99 h 1082"/>
                  <a:gd name="T64" fmla="*/ 303 w 781"/>
                  <a:gd name="T65" fmla="*/ 116 h 1082"/>
                  <a:gd name="T66" fmla="*/ 296 w 781"/>
                  <a:gd name="T67" fmla="*/ 124 h 1082"/>
                  <a:gd name="T68" fmla="*/ 304 w 781"/>
                  <a:gd name="T69" fmla="*/ 132 h 1082"/>
                  <a:gd name="T70" fmla="*/ 462 w 781"/>
                  <a:gd name="T71" fmla="*/ 98 h 1082"/>
                  <a:gd name="T72" fmla="*/ 499 w 781"/>
                  <a:gd name="T73" fmla="*/ 75 h 1082"/>
                  <a:gd name="T74" fmla="*/ 615 w 781"/>
                  <a:gd name="T75" fmla="*/ 28 h 1082"/>
                  <a:gd name="T76" fmla="*/ 733 w 781"/>
                  <a:gd name="T77" fmla="*/ 20 h 1082"/>
                  <a:gd name="T78" fmla="*/ 748 w 781"/>
                  <a:gd name="T79" fmla="*/ 16 h 1082"/>
                  <a:gd name="T80" fmla="*/ 774 w 781"/>
                  <a:gd name="T81" fmla="*/ 51 h 1082"/>
                  <a:gd name="T82" fmla="*/ 768 w 781"/>
                  <a:gd name="T83" fmla="*/ 101 h 1082"/>
                  <a:gd name="T84" fmla="*/ 747 w 781"/>
                  <a:gd name="T85" fmla="*/ 107 h 1082"/>
                  <a:gd name="T86" fmla="*/ 657 w 781"/>
                  <a:gd name="T87" fmla="*/ 148 h 1082"/>
                  <a:gd name="T88" fmla="*/ 553 w 781"/>
                  <a:gd name="T89" fmla="*/ 174 h 1082"/>
                  <a:gd name="T90" fmla="*/ 494 w 781"/>
                  <a:gd name="T91" fmla="*/ 181 h 1082"/>
                  <a:gd name="T92" fmla="*/ 459 w 781"/>
                  <a:gd name="T93" fmla="*/ 178 h 1082"/>
                  <a:gd name="T94" fmla="*/ 314 w 781"/>
                  <a:gd name="T95" fmla="*/ 234 h 1082"/>
                  <a:gd name="T96" fmla="*/ 332 w 781"/>
                  <a:gd name="T97" fmla="*/ 309 h 1082"/>
                  <a:gd name="T98" fmla="*/ 476 w 781"/>
                  <a:gd name="T99" fmla="*/ 660 h 1082"/>
                  <a:gd name="T100" fmla="*/ 474 w 781"/>
                  <a:gd name="T101" fmla="*/ 791 h 1082"/>
                  <a:gd name="T102" fmla="*/ 381 w 781"/>
                  <a:gd name="T103" fmla="*/ 910 h 1082"/>
                  <a:gd name="T104" fmla="*/ 377 w 781"/>
                  <a:gd name="T105" fmla="*/ 950 h 1082"/>
                  <a:gd name="T106" fmla="*/ 381 w 781"/>
                  <a:gd name="T107" fmla="*/ 956 h 1082"/>
                  <a:gd name="T108" fmla="*/ 409 w 781"/>
                  <a:gd name="T109" fmla="*/ 1008 h 1082"/>
                  <a:gd name="T110" fmla="*/ 402 w 781"/>
                  <a:gd name="T111" fmla="*/ 1020 h 1082"/>
                  <a:gd name="T112" fmla="*/ 421 w 781"/>
                  <a:gd name="T113" fmla="*/ 1074 h 1082"/>
                  <a:gd name="T114" fmla="*/ 354 w 781"/>
                  <a:gd name="T115" fmla="*/ 1082 h 10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81" h="1082">
                    <a:moveTo>
                      <a:pt x="354" y="1082"/>
                    </a:moveTo>
                    <a:cubicBezTo>
                      <a:pt x="337" y="1082"/>
                      <a:pt x="326" y="1077"/>
                      <a:pt x="321" y="1077"/>
                    </a:cubicBezTo>
                    <a:cubicBezTo>
                      <a:pt x="316" y="1077"/>
                      <a:pt x="275" y="1080"/>
                      <a:pt x="250" y="1080"/>
                    </a:cubicBezTo>
                    <a:cubicBezTo>
                      <a:pt x="225" y="1080"/>
                      <a:pt x="184" y="1077"/>
                      <a:pt x="179" y="1077"/>
                    </a:cubicBezTo>
                    <a:cubicBezTo>
                      <a:pt x="174" y="1077"/>
                      <a:pt x="163" y="1081"/>
                      <a:pt x="147" y="1081"/>
                    </a:cubicBezTo>
                    <a:cubicBezTo>
                      <a:pt x="147" y="1081"/>
                      <a:pt x="88" y="1082"/>
                      <a:pt x="80" y="1082"/>
                    </a:cubicBezTo>
                    <a:cubicBezTo>
                      <a:pt x="72" y="1082"/>
                      <a:pt x="80" y="1062"/>
                      <a:pt x="80" y="1062"/>
                    </a:cubicBezTo>
                    <a:cubicBezTo>
                      <a:pt x="80" y="1020"/>
                      <a:pt x="80" y="1020"/>
                      <a:pt x="80" y="1020"/>
                    </a:cubicBezTo>
                    <a:cubicBezTo>
                      <a:pt x="78" y="1020"/>
                      <a:pt x="78" y="1020"/>
                      <a:pt x="78" y="1020"/>
                    </a:cubicBezTo>
                    <a:cubicBezTo>
                      <a:pt x="78" y="987"/>
                      <a:pt x="78" y="987"/>
                      <a:pt x="78" y="987"/>
                    </a:cubicBezTo>
                    <a:cubicBezTo>
                      <a:pt x="99" y="954"/>
                      <a:pt x="99" y="954"/>
                      <a:pt x="99" y="954"/>
                    </a:cubicBezTo>
                    <a:cubicBezTo>
                      <a:pt x="111" y="954"/>
                      <a:pt x="111" y="954"/>
                      <a:pt x="111" y="954"/>
                    </a:cubicBezTo>
                    <a:cubicBezTo>
                      <a:pt x="111" y="938"/>
                      <a:pt x="111" y="938"/>
                      <a:pt x="111" y="938"/>
                    </a:cubicBezTo>
                    <a:cubicBezTo>
                      <a:pt x="152" y="938"/>
                      <a:pt x="152" y="938"/>
                      <a:pt x="152" y="938"/>
                    </a:cubicBezTo>
                    <a:cubicBezTo>
                      <a:pt x="152" y="949"/>
                      <a:pt x="152" y="949"/>
                      <a:pt x="152" y="949"/>
                    </a:cubicBezTo>
                    <a:cubicBezTo>
                      <a:pt x="156" y="949"/>
                      <a:pt x="156" y="949"/>
                      <a:pt x="156" y="949"/>
                    </a:cubicBezTo>
                    <a:cubicBezTo>
                      <a:pt x="156" y="932"/>
                      <a:pt x="156" y="932"/>
                      <a:pt x="156" y="932"/>
                    </a:cubicBezTo>
                    <a:cubicBezTo>
                      <a:pt x="150" y="926"/>
                      <a:pt x="150" y="926"/>
                      <a:pt x="150" y="926"/>
                    </a:cubicBezTo>
                    <a:cubicBezTo>
                      <a:pt x="127" y="926"/>
                      <a:pt x="127" y="926"/>
                      <a:pt x="127" y="926"/>
                    </a:cubicBezTo>
                    <a:cubicBezTo>
                      <a:pt x="127" y="915"/>
                      <a:pt x="127" y="915"/>
                      <a:pt x="127" y="915"/>
                    </a:cubicBezTo>
                    <a:cubicBezTo>
                      <a:pt x="118" y="915"/>
                      <a:pt x="118" y="915"/>
                      <a:pt x="118" y="915"/>
                    </a:cubicBezTo>
                    <a:cubicBezTo>
                      <a:pt x="118" y="915"/>
                      <a:pt x="111" y="909"/>
                      <a:pt x="105" y="902"/>
                    </a:cubicBezTo>
                    <a:cubicBezTo>
                      <a:pt x="98" y="896"/>
                      <a:pt x="80" y="872"/>
                      <a:pt x="80" y="872"/>
                    </a:cubicBezTo>
                    <a:cubicBezTo>
                      <a:pt x="47" y="872"/>
                      <a:pt x="47" y="872"/>
                      <a:pt x="47" y="872"/>
                    </a:cubicBezTo>
                    <a:cubicBezTo>
                      <a:pt x="40" y="872"/>
                      <a:pt x="38" y="879"/>
                      <a:pt x="38" y="879"/>
                    </a:cubicBezTo>
                    <a:cubicBezTo>
                      <a:pt x="38" y="879"/>
                      <a:pt x="34" y="887"/>
                      <a:pt x="23" y="887"/>
                    </a:cubicBezTo>
                    <a:cubicBezTo>
                      <a:pt x="23" y="887"/>
                      <a:pt x="23" y="887"/>
                      <a:pt x="23" y="887"/>
                    </a:cubicBezTo>
                    <a:cubicBezTo>
                      <a:pt x="11" y="887"/>
                      <a:pt x="0" y="846"/>
                      <a:pt x="0" y="796"/>
                    </a:cubicBezTo>
                    <a:cubicBezTo>
                      <a:pt x="0" y="746"/>
                      <a:pt x="11" y="706"/>
                      <a:pt x="24" y="706"/>
                    </a:cubicBezTo>
                    <a:cubicBezTo>
                      <a:pt x="34" y="706"/>
                      <a:pt x="38" y="713"/>
                      <a:pt x="38" y="713"/>
                    </a:cubicBezTo>
                    <a:cubicBezTo>
                      <a:pt x="111" y="713"/>
                      <a:pt x="111" y="713"/>
                      <a:pt x="111" y="713"/>
                    </a:cubicBezTo>
                    <a:cubicBezTo>
                      <a:pt x="119" y="706"/>
                      <a:pt x="119" y="706"/>
                      <a:pt x="119" y="706"/>
                    </a:cubicBezTo>
                    <a:cubicBezTo>
                      <a:pt x="134" y="706"/>
                      <a:pt x="134" y="706"/>
                      <a:pt x="134" y="706"/>
                    </a:cubicBezTo>
                    <a:cubicBezTo>
                      <a:pt x="140" y="711"/>
                      <a:pt x="140" y="711"/>
                      <a:pt x="140" y="711"/>
                    </a:cubicBezTo>
                    <a:cubicBezTo>
                      <a:pt x="234" y="711"/>
                      <a:pt x="234" y="711"/>
                      <a:pt x="234" y="711"/>
                    </a:cubicBezTo>
                    <a:cubicBezTo>
                      <a:pt x="249" y="711"/>
                      <a:pt x="262" y="735"/>
                      <a:pt x="265" y="768"/>
                    </a:cubicBezTo>
                    <a:cubicBezTo>
                      <a:pt x="266" y="769"/>
                      <a:pt x="269" y="770"/>
                      <a:pt x="269" y="770"/>
                    </a:cubicBezTo>
                    <a:cubicBezTo>
                      <a:pt x="288" y="770"/>
                      <a:pt x="288" y="770"/>
                      <a:pt x="286" y="770"/>
                    </a:cubicBezTo>
                    <a:cubicBezTo>
                      <a:pt x="268" y="668"/>
                      <a:pt x="293" y="660"/>
                      <a:pt x="311" y="637"/>
                    </a:cubicBezTo>
                    <a:cubicBezTo>
                      <a:pt x="304" y="598"/>
                      <a:pt x="266" y="541"/>
                      <a:pt x="247" y="504"/>
                    </a:cubicBezTo>
                    <a:cubicBezTo>
                      <a:pt x="227" y="467"/>
                      <a:pt x="193" y="405"/>
                      <a:pt x="183" y="384"/>
                    </a:cubicBezTo>
                    <a:cubicBezTo>
                      <a:pt x="172" y="363"/>
                      <a:pt x="166" y="338"/>
                      <a:pt x="163" y="326"/>
                    </a:cubicBezTo>
                    <a:cubicBezTo>
                      <a:pt x="160" y="320"/>
                      <a:pt x="145" y="300"/>
                      <a:pt x="140" y="292"/>
                    </a:cubicBezTo>
                    <a:cubicBezTo>
                      <a:pt x="129" y="296"/>
                      <a:pt x="110" y="288"/>
                      <a:pt x="107" y="283"/>
                    </a:cubicBezTo>
                    <a:cubicBezTo>
                      <a:pt x="104" y="278"/>
                      <a:pt x="108" y="264"/>
                      <a:pt x="108" y="264"/>
                    </a:cubicBezTo>
                    <a:cubicBezTo>
                      <a:pt x="108" y="264"/>
                      <a:pt x="108" y="264"/>
                      <a:pt x="108" y="264"/>
                    </a:cubicBezTo>
                    <a:cubicBezTo>
                      <a:pt x="99" y="266"/>
                      <a:pt x="86" y="247"/>
                      <a:pt x="80" y="222"/>
                    </a:cubicBezTo>
                    <a:cubicBezTo>
                      <a:pt x="74" y="196"/>
                      <a:pt x="77" y="174"/>
                      <a:pt x="86" y="172"/>
                    </a:cubicBezTo>
                    <a:cubicBezTo>
                      <a:pt x="85" y="163"/>
                      <a:pt x="93" y="160"/>
                      <a:pt x="93" y="155"/>
                    </a:cubicBezTo>
                    <a:cubicBezTo>
                      <a:pt x="102" y="155"/>
                      <a:pt x="102" y="155"/>
                      <a:pt x="102" y="155"/>
                    </a:cubicBezTo>
                    <a:cubicBezTo>
                      <a:pt x="102" y="145"/>
                      <a:pt x="102" y="145"/>
                      <a:pt x="102" y="145"/>
                    </a:cubicBezTo>
                    <a:cubicBezTo>
                      <a:pt x="102" y="145"/>
                      <a:pt x="120" y="141"/>
                      <a:pt x="128" y="138"/>
                    </a:cubicBezTo>
                    <a:cubicBezTo>
                      <a:pt x="136" y="136"/>
                      <a:pt x="140" y="136"/>
                      <a:pt x="141" y="140"/>
                    </a:cubicBezTo>
                    <a:cubicBezTo>
                      <a:pt x="142" y="143"/>
                      <a:pt x="147" y="152"/>
                      <a:pt x="154" y="159"/>
                    </a:cubicBezTo>
                    <a:cubicBezTo>
                      <a:pt x="158" y="160"/>
                      <a:pt x="163" y="159"/>
                      <a:pt x="171" y="164"/>
                    </a:cubicBezTo>
                    <a:cubicBezTo>
                      <a:pt x="171" y="164"/>
                      <a:pt x="186" y="161"/>
                      <a:pt x="199" y="158"/>
                    </a:cubicBezTo>
                    <a:cubicBezTo>
                      <a:pt x="213" y="155"/>
                      <a:pt x="232" y="150"/>
                      <a:pt x="232" y="150"/>
                    </a:cubicBezTo>
                    <a:cubicBezTo>
                      <a:pt x="231" y="131"/>
                      <a:pt x="231" y="131"/>
                      <a:pt x="231" y="131"/>
                    </a:cubicBezTo>
                    <a:cubicBezTo>
                      <a:pt x="247" y="127"/>
                      <a:pt x="247" y="127"/>
                      <a:pt x="247" y="127"/>
                    </a:cubicBezTo>
                    <a:cubicBezTo>
                      <a:pt x="247" y="133"/>
                      <a:pt x="247" y="133"/>
                      <a:pt x="247" y="133"/>
                    </a:cubicBezTo>
                    <a:cubicBezTo>
                      <a:pt x="247" y="133"/>
                      <a:pt x="250" y="133"/>
                      <a:pt x="255" y="133"/>
                    </a:cubicBezTo>
                    <a:cubicBezTo>
                      <a:pt x="255" y="133"/>
                      <a:pt x="258" y="124"/>
                      <a:pt x="264" y="114"/>
                    </a:cubicBezTo>
                    <a:cubicBezTo>
                      <a:pt x="268" y="105"/>
                      <a:pt x="268" y="105"/>
                      <a:pt x="268" y="105"/>
                    </a:cubicBezTo>
                    <a:cubicBezTo>
                      <a:pt x="292" y="99"/>
                      <a:pt x="292" y="99"/>
                      <a:pt x="292" y="99"/>
                    </a:cubicBezTo>
                    <a:cubicBezTo>
                      <a:pt x="296" y="116"/>
                      <a:pt x="296" y="116"/>
                      <a:pt x="296" y="116"/>
                    </a:cubicBezTo>
                    <a:cubicBezTo>
                      <a:pt x="303" y="116"/>
                      <a:pt x="303" y="116"/>
                      <a:pt x="303" y="116"/>
                    </a:cubicBezTo>
                    <a:cubicBezTo>
                      <a:pt x="303" y="125"/>
                      <a:pt x="303" y="125"/>
                      <a:pt x="303" y="125"/>
                    </a:cubicBezTo>
                    <a:cubicBezTo>
                      <a:pt x="296" y="124"/>
                      <a:pt x="296" y="124"/>
                      <a:pt x="296" y="124"/>
                    </a:cubicBezTo>
                    <a:cubicBezTo>
                      <a:pt x="298" y="128"/>
                      <a:pt x="298" y="128"/>
                      <a:pt x="298" y="128"/>
                    </a:cubicBezTo>
                    <a:cubicBezTo>
                      <a:pt x="298" y="128"/>
                      <a:pt x="302" y="130"/>
                      <a:pt x="304" y="132"/>
                    </a:cubicBezTo>
                    <a:cubicBezTo>
                      <a:pt x="304" y="132"/>
                      <a:pt x="333" y="128"/>
                      <a:pt x="354" y="124"/>
                    </a:cubicBezTo>
                    <a:cubicBezTo>
                      <a:pt x="376" y="120"/>
                      <a:pt x="447" y="101"/>
                      <a:pt x="462" y="98"/>
                    </a:cubicBezTo>
                    <a:cubicBezTo>
                      <a:pt x="460" y="88"/>
                      <a:pt x="465" y="84"/>
                      <a:pt x="465" y="84"/>
                    </a:cubicBezTo>
                    <a:cubicBezTo>
                      <a:pt x="465" y="84"/>
                      <a:pt x="486" y="77"/>
                      <a:pt x="499" y="75"/>
                    </a:cubicBezTo>
                    <a:cubicBezTo>
                      <a:pt x="523" y="61"/>
                      <a:pt x="548" y="57"/>
                      <a:pt x="565" y="51"/>
                    </a:cubicBezTo>
                    <a:cubicBezTo>
                      <a:pt x="585" y="31"/>
                      <a:pt x="615" y="28"/>
                      <a:pt x="615" y="28"/>
                    </a:cubicBezTo>
                    <a:cubicBezTo>
                      <a:pt x="631" y="23"/>
                      <a:pt x="653" y="18"/>
                      <a:pt x="667" y="12"/>
                    </a:cubicBezTo>
                    <a:cubicBezTo>
                      <a:pt x="680" y="5"/>
                      <a:pt x="718" y="0"/>
                      <a:pt x="733" y="20"/>
                    </a:cubicBezTo>
                    <a:cubicBezTo>
                      <a:pt x="735" y="22"/>
                      <a:pt x="737" y="24"/>
                      <a:pt x="738" y="26"/>
                    </a:cubicBezTo>
                    <a:cubicBezTo>
                      <a:pt x="738" y="26"/>
                      <a:pt x="745" y="18"/>
                      <a:pt x="748" y="16"/>
                    </a:cubicBezTo>
                    <a:cubicBezTo>
                      <a:pt x="750" y="14"/>
                      <a:pt x="759" y="16"/>
                      <a:pt x="759" y="16"/>
                    </a:cubicBezTo>
                    <a:cubicBezTo>
                      <a:pt x="765" y="25"/>
                      <a:pt x="771" y="38"/>
                      <a:pt x="774" y="51"/>
                    </a:cubicBezTo>
                    <a:cubicBezTo>
                      <a:pt x="779" y="67"/>
                      <a:pt x="781" y="89"/>
                      <a:pt x="779" y="97"/>
                    </a:cubicBezTo>
                    <a:cubicBezTo>
                      <a:pt x="779" y="97"/>
                      <a:pt x="772" y="102"/>
                      <a:pt x="768" y="101"/>
                    </a:cubicBezTo>
                    <a:cubicBezTo>
                      <a:pt x="764" y="100"/>
                      <a:pt x="757" y="93"/>
                      <a:pt x="753" y="99"/>
                    </a:cubicBezTo>
                    <a:cubicBezTo>
                      <a:pt x="750" y="103"/>
                      <a:pt x="747" y="107"/>
                      <a:pt x="747" y="107"/>
                    </a:cubicBezTo>
                    <a:cubicBezTo>
                      <a:pt x="736" y="112"/>
                      <a:pt x="726" y="116"/>
                      <a:pt x="719" y="115"/>
                    </a:cubicBezTo>
                    <a:cubicBezTo>
                      <a:pt x="716" y="119"/>
                      <a:pt x="708" y="134"/>
                      <a:pt x="657" y="148"/>
                    </a:cubicBezTo>
                    <a:cubicBezTo>
                      <a:pt x="606" y="163"/>
                      <a:pt x="596" y="167"/>
                      <a:pt x="584" y="166"/>
                    </a:cubicBezTo>
                    <a:cubicBezTo>
                      <a:pt x="573" y="169"/>
                      <a:pt x="560" y="172"/>
                      <a:pt x="553" y="174"/>
                    </a:cubicBezTo>
                    <a:cubicBezTo>
                      <a:pt x="546" y="175"/>
                      <a:pt x="539" y="169"/>
                      <a:pt x="534" y="171"/>
                    </a:cubicBezTo>
                    <a:cubicBezTo>
                      <a:pt x="529" y="172"/>
                      <a:pt x="502" y="179"/>
                      <a:pt x="494" y="181"/>
                    </a:cubicBezTo>
                    <a:cubicBezTo>
                      <a:pt x="485" y="183"/>
                      <a:pt x="485" y="181"/>
                      <a:pt x="482" y="181"/>
                    </a:cubicBezTo>
                    <a:cubicBezTo>
                      <a:pt x="480" y="178"/>
                      <a:pt x="481" y="172"/>
                      <a:pt x="459" y="178"/>
                    </a:cubicBezTo>
                    <a:cubicBezTo>
                      <a:pt x="459" y="178"/>
                      <a:pt x="332" y="210"/>
                      <a:pt x="321" y="217"/>
                    </a:cubicBezTo>
                    <a:cubicBezTo>
                      <a:pt x="319" y="220"/>
                      <a:pt x="317" y="228"/>
                      <a:pt x="314" y="234"/>
                    </a:cubicBezTo>
                    <a:cubicBezTo>
                      <a:pt x="317" y="243"/>
                      <a:pt x="336" y="282"/>
                      <a:pt x="336" y="282"/>
                    </a:cubicBezTo>
                    <a:cubicBezTo>
                      <a:pt x="336" y="282"/>
                      <a:pt x="336" y="298"/>
                      <a:pt x="332" y="309"/>
                    </a:cubicBezTo>
                    <a:cubicBezTo>
                      <a:pt x="338" y="321"/>
                      <a:pt x="423" y="502"/>
                      <a:pt x="440" y="537"/>
                    </a:cubicBezTo>
                    <a:cubicBezTo>
                      <a:pt x="458" y="572"/>
                      <a:pt x="469" y="596"/>
                      <a:pt x="476" y="660"/>
                    </a:cubicBezTo>
                    <a:cubicBezTo>
                      <a:pt x="494" y="686"/>
                      <a:pt x="510" y="740"/>
                      <a:pt x="471" y="788"/>
                    </a:cubicBezTo>
                    <a:cubicBezTo>
                      <a:pt x="471" y="789"/>
                      <a:pt x="474" y="791"/>
                      <a:pt x="474" y="791"/>
                    </a:cubicBezTo>
                    <a:cubicBezTo>
                      <a:pt x="474" y="791"/>
                      <a:pt x="423" y="875"/>
                      <a:pt x="416" y="884"/>
                    </a:cubicBezTo>
                    <a:cubicBezTo>
                      <a:pt x="410" y="893"/>
                      <a:pt x="394" y="903"/>
                      <a:pt x="381" y="910"/>
                    </a:cubicBezTo>
                    <a:cubicBezTo>
                      <a:pt x="380" y="917"/>
                      <a:pt x="379" y="950"/>
                      <a:pt x="379" y="950"/>
                    </a:cubicBezTo>
                    <a:cubicBezTo>
                      <a:pt x="377" y="950"/>
                      <a:pt x="377" y="950"/>
                      <a:pt x="377" y="950"/>
                    </a:cubicBezTo>
                    <a:cubicBezTo>
                      <a:pt x="377" y="956"/>
                      <a:pt x="377" y="956"/>
                      <a:pt x="377" y="956"/>
                    </a:cubicBezTo>
                    <a:cubicBezTo>
                      <a:pt x="377" y="956"/>
                      <a:pt x="379" y="956"/>
                      <a:pt x="381" y="956"/>
                    </a:cubicBezTo>
                    <a:cubicBezTo>
                      <a:pt x="383" y="957"/>
                      <a:pt x="389" y="965"/>
                      <a:pt x="392" y="973"/>
                    </a:cubicBezTo>
                    <a:cubicBezTo>
                      <a:pt x="395" y="981"/>
                      <a:pt x="409" y="1008"/>
                      <a:pt x="409" y="1008"/>
                    </a:cubicBezTo>
                    <a:cubicBezTo>
                      <a:pt x="409" y="1020"/>
                      <a:pt x="409" y="1020"/>
                      <a:pt x="409" y="1020"/>
                    </a:cubicBezTo>
                    <a:cubicBezTo>
                      <a:pt x="402" y="1020"/>
                      <a:pt x="402" y="1020"/>
                      <a:pt x="402" y="1020"/>
                    </a:cubicBezTo>
                    <a:cubicBezTo>
                      <a:pt x="417" y="1049"/>
                      <a:pt x="417" y="1049"/>
                      <a:pt x="417" y="1049"/>
                    </a:cubicBezTo>
                    <a:cubicBezTo>
                      <a:pt x="417" y="1049"/>
                      <a:pt x="421" y="1067"/>
                      <a:pt x="421" y="1074"/>
                    </a:cubicBezTo>
                    <a:cubicBezTo>
                      <a:pt x="421" y="1080"/>
                      <a:pt x="411" y="1082"/>
                      <a:pt x="404" y="1082"/>
                    </a:cubicBezTo>
                    <a:lnTo>
                      <a:pt x="354" y="1082"/>
                    </a:lnTo>
                    <a:close/>
                  </a:path>
                </a:pathLst>
              </a:custGeom>
              <a:noFill/>
              <a:ln w="12700" cap="flat">
                <a:solidFill>
                  <a:schemeClr val="tx2"/>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nvGrpSpPr>
            <p:cNvPr id="2358" name="Gruppieren 2937"/>
            <p:cNvGrpSpPr/>
            <p:nvPr/>
          </p:nvGrpSpPr>
          <p:grpSpPr>
            <a:xfrm>
              <a:off x="7676758" y="3254375"/>
              <a:ext cx="261938" cy="254001"/>
              <a:chOff x="5408613" y="3254375"/>
              <a:chExt cx="261938" cy="254001"/>
            </a:xfrm>
          </p:grpSpPr>
          <p:sp>
            <p:nvSpPr>
              <p:cNvPr id="2359" name="Freeform 171"/>
              <p:cNvSpPr>
                <a:spLocks/>
              </p:cNvSpPr>
              <p:nvPr/>
            </p:nvSpPr>
            <p:spPr bwMode="auto">
              <a:xfrm>
                <a:off x="5408613" y="3254375"/>
                <a:ext cx="52388" cy="53975"/>
              </a:xfrm>
              <a:custGeom>
                <a:avLst/>
                <a:gdLst>
                  <a:gd name="T0" fmla="*/ 8 w 47"/>
                  <a:gd name="T1" fmla="*/ 38 h 48"/>
                  <a:gd name="T2" fmla="*/ 9 w 47"/>
                  <a:gd name="T3" fmla="*/ 8 h 48"/>
                  <a:gd name="T4" fmla="*/ 39 w 47"/>
                  <a:gd name="T5" fmla="*/ 10 h 48"/>
                  <a:gd name="T6" fmla="*/ 38 w 47"/>
                  <a:gd name="T7" fmla="*/ 40 h 48"/>
                  <a:gd name="T8" fmla="*/ 8 w 47"/>
                  <a:gd name="T9" fmla="*/ 38 h 48"/>
                </a:gdLst>
                <a:ahLst/>
                <a:cxnLst>
                  <a:cxn ang="0">
                    <a:pos x="T0" y="T1"/>
                  </a:cxn>
                  <a:cxn ang="0">
                    <a:pos x="T2" y="T3"/>
                  </a:cxn>
                  <a:cxn ang="0">
                    <a:pos x="T4" y="T5"/>
                  </a:cxn>
                  <a:cxn ang="0">
                    <a:pos x="T6" y="T7"/>
                  </a:cxn>
                  <a:cxn ang="0">
                    <a:pos x="T8" y="T9"/>
                  </a:cxn>
                </a:cxnLst>
                <a:rect l="0" t="0" r="r" b="b"/>
                <a:pathLst>
                  <a:path w="47" h="48">
                    <a:moveTo>
                      <a:pt x="8" y="38"/>
                    </a:moveTo>
                    <a:cubicBezTo>
                      <a:pt x="0" y="30"/>
                      <a:pt x="0" y="16"/>
                      <a:pt x="9" y="8"/>
                    </a:cubicBezTo>
                    <a:cubicBezTo>
                      <a:pt x="18" y="0"/>
                      <a:pt x="31" y="1"/>
                      <a:pt x="39" y="10"/>
                    </a:cubicBezTo>
                    <a:cubicBezTo>
                      <a:pt x="47" y="18"/>
                      <a:pt x="47" y="32"/>
                      <a:pt x="38" y="40"/>
                    </a:cubicBezTo>
                    <a:cubicBezTo>
                      <a:pt x="29" y="48"/>
                      <a:pt x="16" y="47"/>
                      <a:pt x="8" y="38"/>
                    </a:cubicBezTo>
                  </a:path>
                </a:pathLst>
              </a:custGeom>
              <a:solidFill>
                <a:srgbClr val="FFFFFF"/>
              </a:solidFill>
              <a:ln w="1270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0" name="Freeform 174"/>
              <p:cNvSpPr>
                <a:spLocks/>
              </p:cNvSpPr>
              <p:nvPr/>
            </p:nvSpPr>
            <p:spPr bwMode="auto">
              <a:xfrm>
                <a:off x="5441950" y="3284538"/>
                <a:ext cx="95250" cy="90488"/>
              </a:xfrm>
              <a:custGeom>
                <a:avLst/>
                <a:gdLst>
                  <a:gd name="T0" fmla="*/ 82 w 86"/>
                  <a:gd name="T1" fmla="*/ 0 h 82"/>
                  <a:gd name="T2" fmla="*/ 61 w 86"/>
                  <a:gd name="T3" fmla="*/ 61 h 82"/>
                  <a:gd name="T4" fmla="*/ 0 w 86"/>
                  <a:gd name="T5" fmla="*/ 77 h 82"/>
                </a:gdLst>
                <a:ahLst/>
                <a:cxnLst>
                  <a:cxn ang="0">
                    <a:pos x="T0" y="T1"/>
                  </a:cxn>
                  <a:cxn ang="0">
                    <a:pos x="T2" y="T3"/>
                  </a:cxn>
                  <a:cxn ang="0">
                    <a:pos x="T4" y="T5"/>
                  </a:cxn>
                </a:cxnLst>
                <a:rect l="0" t="0" r="r" b="b"/>
                <a:pathLst>
                  <a:path w="86" h="82">
                    <a:moveTo>
                      <a:pt x="82" y="0"/>
                    </a:moveTo>
                    <a:cubicBezTo>
                      <a:pt x="86" y="22"/>
                      <a:pt x="79" y="45"/>
                      <a:pt x="61" y="61"/>
                    </a:cubicBezTo>
                    <a:cubicBezTo>
                      <a:pt x="44" y="77"/>
                      <a:pt x="21" y="82"/>
                      <a:pt x="0" y="77"/>
                    </a:cubicBezTo>
                  </a:path>
                </a:pathLst>
              </a:custGeom>
              <a:noFill/>
              <a:ln w="127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1" name="Freeform 175"/>
              <p:cNvSpPr>
                <a:spLocks/>
              </p:cNvSpPr>
              <p:nvPr/>
            </p:nvSpPr>
            <p:spPr bwMode="auto">
              <a:xfrm>
                <a:off x="5453063" y="3298825"/>
                <a:ext cx="127000" cy="119063"/>
              </a:xfrm>
              <a:custGeom>
                <a:avLst/>
                <a:gdLst>
                  <a:gd name="T0" fmla="*/ 0 w 115"/>
                  <a:gd name="T1" fmla="*/ 107 h 108"/>
                  <a:gd name="T2" fmla="*/ 80 w 115"/>
                  <a:gd name="T3" fmla="*/ 78 h 108"/>
                  <a:gd name="T4" fmla="*/ 115 w 115"/>
                  <a:gd name="T5" fmla="*/ 0 h 108"/>
                </a:gdLst>
                <a:ahLst/>
                <a:cxnLst>
                  <a:cxn ang="0">
                    <a:pos x="T0" y="T1"/>
                  </a:cxn>
                  <a:cxn ang="0">
                    <a:pos x="T2" y="T3"/>
                  </a:cxn>
                  <a:cxn ang="0">
                    <a:pos x="T4" y="T5"/>
                  </a:cxn>
                </a:cxnLst>
                <a:rect l="0" t="0" r="r" b="b"/>
                <a:pathLst>
                  <a:path w="115" h="108">
                    <a:moveTo>
                      <a:pt x="0" y="107"/>
                    </a:moveTo>
                    <a:cubicBezTo>
                      <a:pt x="28" y="108"/>
                      <a:pt x="58" y="99"/>
                      <a:pt x="80" y="78"/>
                    </a:cubicBezTo>
                    <a:cubicBezTo>
                      <a:pt x="103" y="57"/>
                      <a:pt x="115" y="29"/>
                      <a:pt x="115" y="0"/>
                    </a:cubicBezTo>
                  </a:path>
                </a:pathLst>
              </a:custGeom>
              <a:noFill/>
              <a:ln w="127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2" name="Freeform 176"/>
              <p:cNvSpPr>
                <a:spLocks/>
              </p:cNvSpPr>
              <p:nvPr/>
            </p:nvSpPr>
            <p:spPr bwMode="auto">
              <a:xfrm>
                <a:off x="5462588" y="3313113"/>
                <a:ext cx="161925" cy="149225"/>
              </a:xfrm>
              <a:custGeom>
                <a:avLst/>
                <a:gdLst>
                  <a:gd name="T0" fmla="*/ 0 w 146"/>
                  <a:gd name="T1" fmla="*/ 135 h 135"/>
                  <a:gd name="T2" fmla="*/ 99 w 146"/>
                  <a:gd name="T3" fmla="*/ 95 h 135"/>
                  <a:gd name="T4" fmla="*/ 146 w 146"/>
                  <a:gd name="T5" fmla="*/ 0 h 135"/>
                </a:gdLst>
                <a:ahLst/>
                <a:cxnLst>
                  <a:cxn ang="0">
                    <a:pos x="T0" y="T1"/>
                  </a:cxn>
                  <a:cxn ang="0">
                    <a:pos x="T2" y="T3"/>
                  </a:cxn>
                  <a:cxn ang="0">
                    <a:pos x="T4" y="T5"/>
                  </a:cxn>
                </a:cxnLst>
                <a:rect l="0" t="0" r="r" b="b"/>
                <a:pathLst>
                  <a:path w="146" h="135">
                    <a:moveTo>
                      <a:pt x="0" y="135"/>
                    </a:moveTo>
                    <a:cubicBezTo>
                      <a:pt x="36" y="134"/>
                      <a:pt x="71" y="121"/>
                      <a:pt x="99" y="95"/>
                    </a:cubicBezTo>
                    <a:cubicBezTo>
                      <a:pt x="127" y="69"/>
                      <a:pt x="143" y="35"/>
                      <a:pt x="146" y="0"/>
                    </a:cubicBezTo>
                  </a:path>
                </a:pathLst>
              </a:custGeom>
              <a:noFill/>
              <a:ln w="127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sp>
            <p:nvSpPr>
              <p:cNvPr id="2363" name="Freeform 177"/>
              <p:cNvSpPr>
                <a:spLocks/>
              </p:cNvSpPr>
              <p:nvPr/>
            </p:nvSpPr>
            <p:spPr bwMode="auto">
              <a:xfrm>
                <a:off x="5472113" y="3325813"/>
                <a:ext cx="198438" cy="182563"/>
              </a:xfrm>
              <a:custGeom>
                <a:avLst/>
                <a:gdLst>
                  <a:gd name="T0" fmla="*/ 0 w 179"/>
                  <a:gd name="T1" fmla="*/ 165 h 165"/>
                  <a:gd name="T2" fmla="*/ 121 w 179"/>
                  <a:gd name="T3" fmla="*/ 117 h 165"/>
                  <a:gd name="T4" fmla="*/ 179 w 179"/>
                  <a:gd name="T5" fmla="*/ 0 h 165"/>
                </a:gdLst>
                <a:ahLst/>
                <a:cxnLst>
                  <a:cxn ang="0">
                    <a:pos x="T0" y="T1"/>
                  </a:cxn>
                  <a:cxn ang="0">
                    <a:pos x="T2" y="T3"/>
                  </a:cxn>
                  <a:cxn ang="0">
                    <a:pos x="T4" y="T5"/>
                  </a:cxn>
                </a:cxnLst>
                <a:rect l="0" t="0" r="r" b="b"/>
                <a:pathLst>
                  <a:path w="179" h="165">
                    <a:moveTo>
                      <a:pt x="0" y="165"/>
                    </a:moveTo>
                    <a:cubicBezTo>
                      <a:pt x="44" y="165"/>
                      <a:pt x="87" y="148"/>
                      <a:pt x="121" y="117"/>
                    </a:cubicBezTo>
                    <a:cubicBezTo>
                      <a:pt x="155" y="85"/>
                      <a:pt x="175" y="43"/>
                      <a:pt x="179" y="0"/>
                    </a:cubicBezTo>
                  </a:path>
                </a:pathLst>
              </a:custGeom>
              <a:noFill/>
              <a:ln w="127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dirty="0">
                  <a:solidFill>
                    <a:srgbClr val="000000"/>
                  </a:solidFill>
                </a:endParaRPr>
              </a:p>
            </p:txBody>
          </p:sp>
        </p:grpSp>
      </p:grpSp>
      <p:pic>
        <p:nvPicPr>
          <p:cNvPr id="2422" name="Picture 1042"/>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005982" y="1720743"/>
            <a:ext cx="2325629" cy="3697001"/>
          </a:xfrm>
          <a:prstGeom prst="rect">
            <a:avLst/>
          </a:prstGeom>
          <a:effectLst>
            <a:outerShdw blurRad="50800" dist="38100" dir="2700000" algn="tl" rotWithShape="0">
              <a:prstClr val="black">
                <a:alpha val="40000"/>
              </a:prstClr>
            </a:outerShdw>
          </a:effectLst>
        </p:spPr>
      </p:pic>
      <p:sp>
        <p:nvSpPr>
          <p:cNvPr id="2427" name="Pentagon 44"/>
          <p:cNvSpPr/>
          <p:nvPr/>
        </p:nvSpPr>
        <p:spPr bwMode="gray">
          <a:xfrm>
            <a:off x="1860393" y="5531912"/>
            <a:ext cx="8471218" cy="539875"/>
          </a:xfrm>
          <a:prstGeom prst="homePlate">
            <a:avLst>
              <a:gd name="adj" fmla="val 0"/>
            </a:avLst>
          </a:prstGeom>
          <a:solidFill>
            <a:schemeClr val="tx2"/>
          </a:solidFill>
          <a:ln w="28575" cmpd="sng">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394" tIns="60394" rIns="60394" bIns="60394" numCol="1" spcCol="0" rtlCol="0" fromWordArt="0" anchor="ctr" anchorCtr="0" forceAA="0" compatLnSpc="1">
            <a:prstTxWarp prst="textNoShape">
              <a:avLst/>
            </a:prstTxWarp>
            <a:noAutofit/>
          </a:bodyPr>
          <a:lstStyle/>
          <a:p>
            <a:pPr algn="ctr"/>
            <a:r>
              <a:rPr lang="en-US" sz="1600" b="1" dirty="0">
                <a:solidFill>
                  <a:srgbClr val="FFFFFF"/>
                </a:solidFill>
              </a:rPr>
              <a:t>Industry 4.0 in action</a:t>
            </a:r>
          </a:p>
        </p:txBody>
      </p:sp>
      <p:sp>
        <p:nvSpPr>
          <p:cNvPr id="3" name="Footer Placeholder 2"/>
          <p:cNvSpPr>
            <a:spLocks noGrp="1"/>
          </p:cNvSpPr>
          <p:nvPr>
            <p:ph type="ftr" sz="quarter" idx="16"/>
          </p:nvPr>
        </p:nvSpPr>
        <p:spPr/>
        <p:txBody>
          <a:bodyPr/>
          <a:lstStyle/>
          <a:p>
            <a:r>
              <a:rPr lang="en-US" dirty="0"/>
              <a:t>© ABB</a:t>
            </a:r>
          </a:p>
        </p:txBody>
      </p:sp>
      <p:sp>
        <p:nvSpPr>
          <p:cNvPr id="5" name="Slide Number Placeholder 4"/>
          <p:cNvSpPr>
            <a:spLocks noGrp="1"/>
          </p:cNvSpPr>
          <p:nvPr>
            <p:ph type="sldNum" sz="quarter" idx="15"/>
          </p:nvPr>
        </p:nvSpPr>
        <p:spPr/>
        <p:txBody>
          <a:bodyPr/>
          <a:lstStyle/>
          <a:p>
            <a:r>
              <a:rPr lang="de-DE" dirty="0"/>
              <a:t>| Slide </a:t>
            </a:r>
            <a:fld id="{CF363E95-653D-48D7-8EB0-A81FED805B5F}" type="slidenum">
              <a:rPr lang="de-DE" smtClean="0"/>
              <a:pPr/>
              <a:t>30</a:t>
            </a:fld>
            <a:endParaRPr lang="de-DE" dirty="0"/>
          </a:p>
        </p:txBody>
      </p:sp>
    </p:spTree>
    <p:extLst>
      <p:ext uri="{BB962C8B-B14F-4D97-AF65-F5344CB8AC3E}">
        <p14:creationId xmlns:p14="http://schemas.microsoft.com/office/powerpoint/2010/main" val="2922400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3"/>
          <p:cNvSpPr/>
          <p:nvPr/>
        </p:nvSpPr>
        <p:spPr bwMode="gray">
          <a:xfrm>
            <a:off x="1739901" y="1592263"/>
            <a:ext cx="8712201"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73" tIns="71973" rIns="71973" bIns="71973"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dirty="0">
              <a:solidFill>
                <a:srgbClr val="FFFFFF"/>
              </a:solidFill>
              <a:cs typeface="Arial" pitchFamily="34" charset="0"/>
            </a:endParaRPr>
          </a:p>
        </p:txBody>
      </p:sp>
      <p:sp>
        <p:nvSpPr>
          <p:cNvPr id="15" name="Rectangle 1"/>
          <p:cNvSpPr/>
          <p:nvPr/>
        </p:nvSpPr>
        <p:spPr bwMode="auto">
          <a:xfrm>
            <a:off x="1860389" y="1720736"/>
            <a:ext cx="3185024" cy="435105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46304" tIns="72000" rIns="72000" bIns="71931" numCol="1" spcCol="0" rtlCol="0" fromWordArt="0" anchor="t" anchorCtr="0" forceAA="0" compatLnSpc="1">
            <a:prstTxWarp prst="textNoShape">
              <a:avLst/>
            </a:prstTxWarp>
            <a:noAutofit/>
          </a:bodyPr>
          <a:lstStyle/>
          <a:p>
            <a:pPr>
              <a:lnSpc>
                <a:spcPct val="150000"/>
              </a:lnSpc>
              <a:spcBef>
                <a:spcPts val="1100"/>
              </a:spcBef>
              <a:buClr>
                <a:srgbClr val="002897"/>
              </a:buClr>
              <a:buSzPct val="70000"/>
            </a:pPr>
            <a:endParaRPr lang="en-US" sz="1400" dirty="0">
              <a:solidFill>
                <a:srgbClr val="666666"/>
              </a:solidFill>
            </a:endParaRPr>
          </a:p>
        </p:txBody>
      </p:sp>
      <p:sp>
        <p:nvSpPr>
          <p:cNvPr id="16" name="Rectangle 1"/>
          <p:cNvSpPr/>
          <p:nvPr/>
        </p:nvSpPr>
        <p:spPr bwMode="auto">
          <a:xfrm>
            <a:off x="5317788" y="1720736"/>
            <a:ext cx="5013821" cy="435105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1983" numCol="1" spcCol="0" rtlCol="0" fromWordArt="0" anchor="ctr" anchorCtr="0" forceAA="0" compatLnSpc="1">
            <a:prstTxWarp prst="textNoShape">
              <a:avLst/>
            </a:prstTxWarp>
            <a:noAutofit/>
          </a:bodyPr>
          <a:lstStyle/>
          <a:p>
            <a:pPr algn="ctr">
              <a:spcBef>
                <a:spcPts val="1100"/>
              </a:spcBef>
              <a:buClr>
                <a:schemeClr val="tx2"/>
              </a:buClr>
              <a:buSzPct val="70000"/>
            </a:pPr>
            <a:endParaRPr lang="de-DE" sz="1600" dirty="0">
              <a:solidFill>
                <a:schemeClr val="accent5"/>
              </a:solidFill>
              <a:latin typeface="Arial" pitchFamily="34" charset="0"/>
              <a:cs typeface="Arial" pitchFamily="34" charset="0"/>
            </a:endParaRPr>
          </a:p>
        </p:txBody>
      </p:sp>
      <p:sp>
        <p:nvSpPr>
          <p:cNvPr id="9" name="Content Placeholder 8"/>
          <p:cNvSpPr>
            <a:spLocks noGrp="1"/>
          </p:cNvSpPr>
          <p:nvPr>
            <p:ph sz="half" idx="2"/>
          </p:nvPr>
        </p:nvSpPr>
        <p:spPr>
          <a:xfrm>
            <a:off x="5453974" y="1796549"/>
            <a:ext cx="4756826" cy="4608512"/>
          </a:xfrm>
        </p:spPr>
        <p:txBody>
          <a:bodyPr>
            <a:normAutofit/>
          </a:bodyPr>
          <a:lstStyle/>
          <a:p>
            <a:pPr marL="0" indent="0">
              <a:buNone/>
            </a:pPr>
            <a:r>
              <a:rPr lang="en-GB" sz="1200" dirty="0"/>
              <a:t>Challenge:</a:t>
            </a:r>
          </a:p>
          <a:p>
            <a:pPr marL="360000" lvl="1" indent="0">
              <a:buNone/>
            </a:pPr>
            <a:r>
              <a:rPr lang="en-GB" sz="1200" dirty="0"/>
              <a:t>Cost: fixed installation of diagnostic sensors too costly, they may be too expensive, or too rarely used to justify the investment</a:t>
            </a:r>
          </a:p>
          <a:p>
            <a:pPr marL="360000" lvl="1" indent="0">
              <a:buNone/>
            </a:pPr>
            <a:r>
              <a:rPr lang="en-GB" sz="1200" dirty="0"/>
              <a:t>Age: Installed equipment was installed at a time when these sensors were not available (30-50 years ago)</a:t>
            </a:r>
          </a:p>
          <a:p>
            <a:pPr marL="0" indent="0">
              <a:buNone/>
            </a:pPr>
            <a:r>
              <a:rPr lang="en-GB" sz="1200" dirty="0"/>
              <a:t>ABB solution: </a:t>
            </a:r>
          </a:p>
          <a:p>
            <a:pPr marL="360000" lvl="1" indent="0">
              <a:buNone/>
            </a:pPr>
            <a:r>
              <a:rPr lang="en-GB" sz="1200" dirty="0"/>
              <a:t>Use of mobile phone sensors to diagnose equipment ad-hoc</a:t>
            </a:r>
          </a:p>
          <a:p>
            <a:pPr marL="706437" lvl="1" indent="-171450"/>
            <a:r>
              <a:rPr lang="en-GB" sz="1200" dirty="0"/>
              <a:t>Accelerometer for vibrations</a:t>
            </a:r>
          </a:p>
          <a:p>
            <a:pPr marL="706437" lvl="1" indent="-171450"/>
            <a:r>
              <a:rPr lang="en-GB" sz="1200" dirty="0"/>
              <a:t>Compass for magnetic field</a:t>
            </a:r>
          </a:p>
          <a:p>
            <a:pPr marL="706437" lvl="1" indent="-171450"/>
            <a:r>
              <a:rPr lang="en-GB" sz="1200" dirty="0"/>
              <a:t>Microphone for noise</a:t>
            </a:r>
          </a:p>
          <a:p>
            <a:pPr marL="0" indent="0">
              <a:buNone/>
            </a:pPr>
            <a:r>
              <a:rPr lang="en-GB" sz="1200" dirty="0"/>
              <a:t> Quick health indication sufficient to initiate further actions:</a:t>
            </a:r>
          </a:p>
          <a:p>
            <a:pPr marL="706437" lvl="1" indent="-171450"/>
            <a:r>
              <a:rPr lang="en-GB" sz="1200" dirty="0"/>
              <a:t>Store device fingerprint and detect trends</a:t>
            </a:r>
          </a:p>
          <a:p>
            <a:pPr marL="706437" lvl="1" indent="-171450"/>
            <a:r>
              <a:rPr lang="en-GB" sz="1200" dirty="0"/>
              <a:t>More precise measurements</a:t>
            </a:r>
          </a:p>
          <a:p>
            <a:pPr marL="706437" lvl="1" indent="-171450"/>
            <a:r>
              <a:rPr lang="en-GB" sz="1200" dirty="0"/>
              <a:t>Service technician intervention</a:t>
            </a:r>
          </a:p>
        </p:txBody>
      </p:sp>
      <p:sp>
        <p:nvSpPr>
          <p:cNvPr id="7" name="Title 6"/>
          <p:cNvSpPr>
            <a:spLocks noGrp="1"/>
          </p:cNvSpPr>
          <p:nvPr>
            <p:ph type="title"/>
          </p:nvPr>
        </p:nvSpPr>
        <p:spPr/>
        <p:txBody>
          <a:bodyPr/>
          <a:lstStyle/>
          <a:p>
            <a:r>
              <a:rPr lang="en-US" dirty="0"/>
              <a:t>Application Example</a:t>
            </a:r>
          </a:p>
        </p:txBody>
      </p:sp>
      <p:sp>
        <p:nvSpPr>
          <p:cNvPr id="12" name="Subtitle 11"/>
          <p:cNvSpPr>
            <a:spLocks noGrp="1"/>
          </p:cNvSpPr>
          <p:nvPr>
            <p:ph type="subTitle" idx="15"/>
          </p:nvPr>
        </p:nvSpPr>
        <p:spPr/>
        <p:txBody>
          <a:bodyPr/>
          <a:lstStyle/>
          <a:p>
            <a:r>
              <a:rPr lang="en-US" dirty="0"/>
              <a:t>Integration of Mobile Measurement</a:t>
            </a:r>
          </a:p>
        </p:txBody>
      </p:sp>
      <p:sp>
        <p:nvSpPr>
          <p:cNvPr id="5" name="Date Placeholder 4"/>
          <p:cNvSpPr>
            <a:spLocks noGrp="1"/>
          </p:cNvSpPr>
          <p:nvPr>
            <p:ph type="dt" sz="half" idx="16"/>
          </p:nvPr>
        </p:nvSpPr>
        <p:spPr/>
        <p:txBody>
          <a:bodyPr/>
          <a:lstStyle/>
          <a:p>
            <a:fld id="{7FF49B06-1FAB-4355-9939-92B9CDC808CD}" type="datetime5">
              <a:rPr lang="en-US" smtClean="0">
                <a:solidFill>
                  <a:srgbClr val="000000"/>
                </a:solidFill>
              </a:rPr>
              <a:t>15-Mar-17</a:t>
            </a:fld>
            <a:endParaRPr lang="en-US" dirty="0">
              <a:solidFill>
                <a:srgbClr val="000000"/>
              </a:solidFill>
            </a:endParaRPr>
          </a:p>
        </p:txBody>
      </p:sp>
      <p:sp>
        <p:nvSpPr>
          <p:cNvPr id="6" name="Footer Placeholder 5"/>
          <p:cNvSpPr>
            <a:spLocks noGrp="1"/>
          </p:cNvSpPr>
          <p:nvPr>
            <p:ph type="ftr" sz="quarter" idx="18"/>
          </p:nvPr>
        </p:nvSpPr>
        <p:spPr/>
        <p:txBody>
          <a:bodyPr/>
          <a:lstStyle/>
          <a:p>
            <a:r>
              <a:rPr lang="en-US" dirty="0">
                <a:solidFill>
                  <a:srgbClr val="000000"/>
                </a:solidFill>
              </a:rPr>
              <a:t>© ABB</a:t>
            </a:r>
          </a:p>
        </p:txBody>
      </p:sp>
      <p:sp>
        <p:nvSpPr>
          <p:cNvPr id="10" name="Slide Number Placeholder 9"/>
          <p:cNvSpPr>
            <a:spLocks noGrp="1"/>
          </p:cNvSpPr>
          <p:nvPr>
            <p:ph type="sldNum" sz="quarter" idx="17"/>
          </p:nvPr>
        </p:nvSpPr>
        <p:spPr/>
        <p:txBody>
          <a:bodyPr/>
          <a:lstStyle/>
          <a:p>
            <a:r>
              <a:rPr lang="en-US" dirty="0">
                <a:solidFill>
                  <a:srgbClr val="000000"/>
                </a:solidFill>
              </a:rPr>
              <a:t>| Slide </a:t>
            </a:r>
            <a:fld id="{CF363E95-653D-48D7-8EB0-A81FED805B5F}" type="slidenum">
              <a:rPr smtClean="0">
                <a:solidFill>
                  <a:srgbClr val="000000"/>
                </a:solidFill>
              </a:rPr>
              <a:pPr/>
              <a:t>31</a:t>
            </a:fld>
            <a:endParaRPr dirty="0">
              <a:solidFill>
                <a:srgbClr val="000000"/>
              </a:solidFill>
            </a:endParaRPr>
          </a:p>
        </p:txBody>
      </p:sp>
      <p:pic>
        <p:nvPicPr>
          <p:cNvPr id="26" name="Content Placeholder 25"/>
          <p:cNvPicPr>
            <a:picLocks noGrp="1" noChangeAspect="1"/>
          </p:cNvPicPr>
          <p:nvPr>
            <p:ph idx="1"/>
          </p:nvPr>
        </p:nvPicPr>
        <p:blipFill rotWithShape="1">
          <a:blip r:embed="rId3"/>
          <a:srcRect l="68" t="27675" r="35224" b="20165"/>
          <a:stretch/>
        </p:blipFill>
        <p:spPr>
          <a:xfrm>
            <a:off x="2129066" y="1846655"/>
            <a:ext cx="2647670" cy="1974259"/>
          </a:xfrm>
          <a:prstGeom prst="rect">
            <a:avLst/>
          </a:prstGeom>
        </p:spPr>
      </p:pic>
      <p:pic>
        <p:nvPicPr>
          <p:cNvPr id="29" name="Picture 28"/>
          <p:cNvPicPr>
            <a:picLocks noChangeAspect="1"/>
          </p:cNvPicPr>
          <p:nvPr/>
        </p:nvPicPr>
        <p:blipFill rotWithShape="1">
          <a:blip r:embed="rId4"/>
          <a:srcRect t="6096" b="10314"/>
          <a:stretch/>
        </p:blipFill>
        <p:spPr>
          <a:xfrm>
            <a:off x="2177144" y="3946831"/>
            <a:ext cx="1197758" cy="1835558"/>
          </a:xfrm>
          <a:prstGeom prst="rect">
            <a:avLst/>
          </a:prstGeom>
        </p:spPr>
      </p:pic>
      <p:pic>
        <p:nvPicPr>
          <p:cNvPr id="17" name="Content Placeholder 16"/>
          <p:cNvPicPr>
            <a:picLocks noGrp="1" noChangeAspect="1"/>
          </p:cNvPicPr>
          <p:nvPr>
            <p:ph idx="11"/>
          </p:nvPr>
        </p:nvPicPr>
        <p:blipFill>
          <a:blip r:embed="rId5" cstate="print">
            <a:extLst>
              <a:ext uri="{28A0092B-C50C-407E-A947-70E740481C1C}">
                <a14:useLocalDpi xmlns:a14="http://schemas.microsoft.com/office/drawing/2010/main" val="0"/>
              </a:ext>
            </a:extLst>
          </a:blip>
          <a:stretch>
            <a:fillRect/>
          </a:stretch>
        </p:blipFill>
        <p:spPr>
          <a:xfrm>
            <a:off x="3495711" y="3968548"/>
            <a:ext cx="1113569" cy="1979679"/>
          </a:xfrm>
          <a:prstGeom prst="rect">
            <a:avLst/>
          </a:prstGeom>
        </p:spPr>
      </p:pic>
    </p:spTree>
    <p:extLst>
      <p:ext uri="{BB962C8B-B14F-4D97-AF65-F5344CB8AC3E}">
        <p14:creationId xmlns:p14="http://schemas.microsoft.com/office/powerpoint/2010/main" val="63063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Rectangle 23"/>
          <p:cNvSpPr/>
          <p:nvPr/>
        </p:nvSpPr>
        <p:spPr bwMode="gray">
          <a:xfrm>
            <a:off x="1739901" y="1592263"/>
            <a:ext cx="8712201" cy="4607999"/>
          </a:xfrm>
          <a:prstGeom prst="rect">
            <a:avLst/>
          </a:prstGeom>
          <a:solidFill>
            <a:schemeClr val="accent2">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1973" tIns="71973" rIns="71973" bIns="71973" numCol="1" spcCol="0" rtlCol="0" fromWordArt="0" anchor="ctr" anchorCtr="0" forceAA="0" compatLnSpc="1">
            <a:prstTxWarp prst="textNoShape">
              <a:avLst/>
            </a:prstTxWarp>
            <a:noAutofit/>
          </a:bodyPr>
          <a:lstStyle/>
          <a:p>
            <a:pPr algn="ctr">
              <a:spcBef>
                <a:spcPts val="1100"/>
              </a:spcBef>
              <a:buClr>
                <a:srgbClr val="002897"/>
              </a:buClr>
              <a:buSzPct val="70000"/>
            </a:pPr>
            <a:endParaRPr lang="en-US" sz="1500" dirty="0">
              <a:solidFill>
                <a:srgbClr val="FFFFFF"/>
              </a:solidFill>
              <a:cs typeface="Arial" pitchFamily="34" charset="0"/>
            </a:endParaRPr>
          </a:p>
        </p:txBody>
      </p:sp>
      <p:sp>
        <p:nvSpPr>
          <p:cNvPr id="101" name="Rectangle 1"/>
          <p:cNvSpPr/>
          <p:nvPr/>
        </p:nvSpPr>
        <p:spPr bwMode="auto">
          <a:xfrm>
            <a:off x="1815831" y="1720736"/>
            <a:ext cx="8515778" cy="4351050"/>
          </a:xfrm>
          <a:prstGeom prst="rect">
            <a:avLst/>
          </a:prstGeom>
          <a:solidFill>
            <a:schemeClr val="bg1"/>
          </a:solidFill>
          <a:ln w="12700">
            <a:solidFill>
              <a:schemeClr val="bg1">
                <a:lumMod val="75000"/>
              </a:schemeClr>
            </a:solidFill>
          </a:ln>
          <a:effectLst>
            <a:outerShdw blurRad="50800" dist="38100" dir="2700000">
              <a:srgbClr val="000000">
                <a:alpha val="43000"/>
              </a:srgbClr>
            </a:out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1983" numCol="1" spcCol="0" rtlCol="0" fromWordArt="0" anchor="ctr" anchorCtr="0" forceAA="0" compatLnSpc="1">
            <a:prstTxWarp prst="textNoShape">
              <a:avLst/>
            </a:prstTxWarp>
            <a:noAutofit/>
          </a:bodyPr>
          <a:lstStyle/>
          <a:p>
            <a:pPr algn="ctr">
              <a:spcBef>
                <a:spcPts val="1100"/>
              </a:spcBef>
              <a:buClr>
                <a:schemeClr val="tx2"/>
              </a:buClr>
              <a:buSzPct val="70000"/>
            </a:pPr>
            <a:endParaRPr lang="de-DE" sz="1600" dirty="0">
              <a:solidFill>
                <a:schemeClr val="accent5"/>
              </a:solidFill>
              <a:latin typeface="Arial" pitchFamily="34" charset="0"/>
              <a:cs typeface="Arial" pitchFamily="34" charset="0"/>
            </a:endParaRPr>
          </a:p>
        </p:txBody>
      </p:sp>
      <p:sp>
        <p:nvSpPr>
          <p:cNvPr id="2" name="Title 1"/>
          <p:cNvSpPr>
            <a:spLocks noGrp="1"/>
          </p:cNvSpPr>
          <p:nvPr>
            <p:ph type="title"/>
          </p:nvPr>
        </p:nvSpPr>
        <p:spPr/>
        <p:txBody>
          <a:bodyPr/>
          <a:lstStyle/>
          <a:p>
            <a:r>
              <a:rPr lang="en-US" dirty="0"/>
              <a:t>Remote Services</a:t>
            </a:r>
          </a:p>
        </p:txBody>
      </p:sp>
      <p:sp>
        <p:nvSpPr>
          <p:cNvPr id="1032" name="Subtitle 1031"/>
          <p:cNvSpPr>
            <a:spLocks noGrp="1"/>
          </p:cNvSpPr>
          <p:nvPr>
            <p:ph type="subTitle" idx="1"/>
          </p:nvPr>
        </p:nvSpPr>
        <p:spPr/>
        <p:txBody>
          <a:bodyPr>
            <a:normAutofit fontScale="25000" lnSpcReduction="20000"/>
          </a:bodyPr>
          <a:lstStyle/>
          <a:p>
            <a:r>
              <a:rPr lang="en-US" dirty="0"/>
              <a:t>Data driven services</a:t>
            </a:r>
          </a:p>
        </p:txBody>
      </p:sp>
      <p:sp>
        <p:nvSpPr>
          <p:cNvPr id="1034" name="Date Placeholder 1033"/>
          <p:cNvSpPr>
            <a:spLocks noGrp="1"/>
          </p:cNvSpPr>
          <p:nvPr>
            <p:ph type="dt" sz="half" idx="15"/>
          </p:nvPr>
        </p:nvSpPr>
        <p:spPr/>
        <p:txBody>
          <a:bodyPr/>
          <a:lstStyle/>
          <a:p>
            <a:pPr>
              <a:buNone/>
              <a:defRPr/>
            </a:pPr>
            <a:fld id="{E06ED3CF-19EA-4D66-8DC0-A7730D5DD58E}" type="datetime5">
              <a:rPr lang="en-US" smtClean="0"/>
              <a:t>15-Mar-17</a:t>
            </a:fld>
            <a:endParaRPr lang="en-US" dirty="0"/>
          </a:p>
        </p:txBody>
      </p:sp>
      <p:sp>
        <p:nvSpPr>
          <p:cNvPr id="1036" name="Slide Number Placeholder 1035"/>
          <p:cNvSpPr>
            <a:spLocks noGrp="1"/>
          </p:cNvSpPr>
          <p:nvPr>
            <p:ph type="sldNum" sz="quarter" idx="16"/>
          </p:nvPr>
        </p:nvSpPr>
        <p:spPr/>
        <p:txBody>
          <a:bodyPr/>
          <a:lstStyle/>
          <a:p>
            <a:pPr>
              <a:buNone/>
              <a:defRPr/>
            </a:pPr>
            <a:r>
              <a:rPr lang="en-US" dirty="0"/>
              <a:t>| Slide </a:t>
            </a:r>
            <a:fld id="{AD213277-82EC-4D01-B61D-AF40CC646BB9}" type="slidenum">
              <a:rPr smtClean="0"/>
              <a:pPr>
                <a:buNone/>
                <a:defRPr/>
              </a:pPr>
              <a:t>32</a:t>
            </a:fld>
            <a:endParaRPr dirty="0"/>
          </a:p>
        </p:txBody>
      </p:sp>
      <p:sp>
        <p:nvSpPr>
          <p:cNvPr id="1040" name="Footer Placeholder 1039"/>
          <p:cNvSpPr>
            <a:spLocks noGrp="1"/>
          </p:cNvSpPr>
          <p:nvPr>
            <p:ph type="ftr" sz="quarter" idx="17"/>
          </p:nvPr>
        </p:nvSpPr>
        <p:spPr/>
        <p:txBody>
          <a:bodyPr vert="horz" lIns="0" tIns="0" rIns="0" bIns="288000" rtlCol="0" anchor="b" anchorCtr="0"/>
          <a:lstStyle/>
          <a:p>
            <a:pPr>
              <a:buNone/>
            </a:pPr>
            <a:r>
              <a:rPr lang="en-US" dirty="0">
                <a:solidFill>
                  <a:schemeClr val="tx1"/>
                </a:solidFill>
              </a:rPr>
              <a:t>© ABB</a:t>
            </a:r>
          </a:p>
        </p:txBody>
      </p:sp>
      <p:sp>
        <p:nvSpPr>
          <p:cNvPr id="92" name="Content Placeholder 98"/>
          <p:cNvSpPr>
            <a:spLocks noGrp="1"/>
          </p:cNvSpPr>
          <p:nvPr>
            <p:ph sz="half" idx="2"/>
          </p:nvPr>
        </p:nvSpPr>
        <p:spPr>
          <a:xfrm>
            <a:off x="3000375" y="1769334"/>
            <a:ext cx="6191251" cy="2054954"/>
          </a:xfrm>
          <a:prstGeom prst="roundRect">
            <a:avLst/>
          </a:prstGeom>
          <a:ln>
            <a:solidFill>
              <a:schemeClr val="accent2"/>
            </a:solidFill>
          </a:ln>
        </p:spPr>
        <p:txBody>
          <a:bodyPr anchor="b"/>
          <a:lstStyle/>
          <a:p>
            <a:pPr algn="ctr"/>
            <a:r>
              <a:rPr lang="en-US" sz="1400" dirty="0">
                <a:solidFill>
                  <a:schemeClr val="accent4"/>
                </a:solidFill>
              </a:rPr>
              <a:t>What can we learn from data?</a:t>
            </a:r>
          </a:p>
        </p:txBody>
      </p:sp>
      <p:sp>
        <p:nvSpPr>
          <p:cNvPr id="93" name="Content Placeholder 99"/>
          <p:cNvSpPr>
            <a:spLocks noGrp="1"/>
          </p:cNvSpPr>
          <p:nvPr>
            <p:ph sz="half" idx="10"/>
          </p:nvPr>
        </p:nvSpPr>
        <p:spPr>
          <a:xfrm>
            <a:off x="3000376" y="3968750"/>
            <a:ext cx="6191250" cy="2040165"/>
          </a:xfrm>
          <a:prstGeom prst="roundRect">
            <a:avLst/>
          </a:prstGeom>
          <a:ln>
            <a:solidFill>
              <a:schemeClr val="accent2"/>
            </a:solidFill>
          </a:ln>
        </p:spPr>
        <p:txBody>
          <a:bodyPr>
            <a:normAutofit/>
          </a:bodyPr>
          <a:lstStyle/>
          <a:p>
            <a:pPr marL="0" indent="0" algn="ctr">
              <a:buNone/>
            </a:pPr>
            <a:r>
              <a:rPr lang="en-US" sz="1400" dirty="0">
                <a:solidFill>
                  <a:schemeClr val="accent4"/>
                </a:solidFill>
              </a:rPr>
              <a:t>What services can we offer?</a:t>
            </a:r>
          </a:p>
        </p:txBody>
      </p:sp>
      <p:grpSp>
        <p:nvGrpSpPr>
          <p:cNvPr id="95" name="Group 94"/>
          <p:cNvGrpSpPr/>
          <p:nvPr/>
        </p:nvGrpSpPr>
        <p:grpSpPr>
          <a:xfrm>
            <a:off x="7883489" y="4560595"/>
            <a:ext cx="712136" cy="504900"/>
            <a:chOff x="8999537" y="-6097588"/>
            <a:chExt cx="5013326" cy="3554413"/>
          </a:xfrm>
          <a:solidFill>
            <a:schemeClr val="bg1"/>
          </a:solidFill>
        </p:grpSpPr>
        <p:sp>
          <p:nvSpPr>
            <p:cNvPr id="96" name="Freeform 241"/>
            <p:cNvSpPr>
              <a:spLocks/>
            </p:cNvSpPr>
            <p:nvPr/>
          </p:nvSpPr>
          <p:spPr bwMode="auto">
            <a:xfrm>
              <a:off x="8999537" y="-4219575"/>
              <a:ext cx="3584575" cy="1676400"/>
            </a:xfrm>
            <a:custGeom>
              <a:avLst/>
              <a:gdLst>
                <a:gd name="T0" fmla="*/ 2258 w 2258"/>
                <a:gd name="T1" fmla="*/ 0 h 1056"/>
                <a:gd name="T2" fmla="*/ 2163 w 2258"/>
                <a:gd name="T3" fmla="*/ 0 h 1056"/>
                <a:gd name="T4" fmla="*/ 1880 w 2258"/>
                <a:gd name="T5" fmla="*/ 286 h 1056"/>
                <a:gd name="T6" fmla="*/ 1807 w 2258"/>
                <a:gd name="T7" fmla="*/ 286 h 1056"/>
                <a:gd name="T8" fmla="*/ 1807 w 2258"/>
                <a:gd name="T9" fmla="*/ 0 h 1056"/>
                <a:gd name="T10" fmla="*/ 1712 w 2258"/>
                <a:gd name="T11" fmla="*/ 0 h 1056"/>
                <a:gd name="T12" fmla="*/ 1429 w 2258"/>
                <a:gd name="T13" fmla="*/ 286 h 1056"/>
                <a:gd name="T14" fmla="*/ 1355 w 2258"/>
                <a:gd name="T15" fmla="*/ 286 h 1056"/>
                <a:gd name="T16" fmla="*/ 1355 w 2258"/>
                <a:gd name="T17" fmla="*/ 0 h 1056"/>
                <a:gd name="T18" fmla="*/ 1261 w 2258"/>
                <a:gd name="T19" fmla="*/ 0 h 1056"/>
                <a:gd name="T20" fmla="*/ 975 w 2258"/>
                <a:gd name="T21" fmla="*/ 286 h 1056"/>
                <a:gd name="T22" fmla="*/ 904 w 2258"/>
                <a:gd name="T23" fmla="*/ 286 h 1056"/>
                <a:gd name="T24" fmla="*/ 904 w 2258"/>
                <a:gd name="T25" fmla="*/ 0 h 1056"/>
                <a:gd name="T26" fmla="*/ 807 w 2258"/>
                <a:gd name="T27" fmla="*/ 0 h 1056"/>
                <a:gd name="T28" fmla="*/ 524 w 2258"/>
                <a:gd name="T29" fmla="*/ 286 h 1056"/>
                <a:gd name="T30" fmla="*/ 451 w 2258"/>
                <a:gd name="T31" fmla="*/ 286 h 1056"/>
                <a:gd name="T32" fmla="*/ 451 w 2258"/>
                <a:gd name="T33" fmla="*/ 0 h 1056"/>
                <a:gd name="T34" fmla="*/ 356 w 2258"/>
                <a:gd name="T35" fmla="*/ 0 h 1056"/>
                <a:gd name="T36" fmla="*/ 73 w 2258"/>
                <a:gd name="T37" fmla="*/ 286 h 1056"/>
                <a:gd name="T38" fmla="*/ 0 w 2258"/>
                <a:gd name="T39" fmla="*/ 286 h 1056"/>
                <a:gd name="T40" fmla="*/ 0 w 2258"/>
                <a:gd name="T41" fmla="*/ 1056 h 1056"/>
                <a:gd name="T42" fmla="*/ 2258 w 2258"/>
                <a:gd name="T43" fmla="*/ 1056 h 1056"/>
                <a:gd name="T44" fmla="*/ 2258 w 2258"/>
                <a:gd name="T45" fmla="*/ 0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258" h="1056">
                  <a:moveTo>
                    <a:pt x="2258" y="0"/>
                  </a:moveTo>
                  <a:lnTo>
                    <a:pt x="2163" y="0"/>
                  </a:lnTo>
                  <a:lnTo>
                    <a:pt x="1880" y="286"/>
                  </a:lnTo>
                  <a:lnTo>
                    <a:pt x="1807" y="286"/>
                  </a:lnTo>
                  <a:lnTo>
                    <a:pt x="1807" y="0"/>
                  </a:lnTo>
                  <a:lnTo>
                    <a:pt x="1712" y="0"/>
                  </a:lnTo>
                  <a:lnTo>
                    <a:pt x="1429" y="286"/>
                  </a:lnTo>
                  <a:lnTo>
                    <a:pt x="1355" y="286"/>
                  </a:lnTo>
                  <a:lnTo>
                    <a:pt x="1355" y="0"/>
                  </a:lnTo>
                  <a:lnTo>
                    <a:pt x="1261" y="0"/>
                  </a:lnTo>
                  <a:lnTo>
                    <a:pt x="975" y="286"/>
                  </a:lnTo>
                  <a:lnTo>
                    <a:pt x="904" y="286"/>
                  </a:lnTo>
                  <a:lnTo>
                    <a:pt x="904" y="0"/>
                  </a:lnTo>
                  <a:lnTo>
                    <a:pt x="807" y="0"/>
                  </a:lnTo>
                  <a:lnTo>
                    <a:pt x="524" y="286"/>
                  </a:lnTo>
                  <a:lnTo>
                    <a:pt x="451" y="286"/>
                  </a:lnTo>
                  <a:lnTo>
                    <a:pt x="451" y="0"/>
                  </a:lnTo>
                  <a:lnTo>
                    <a:pt x="356" y="0"/>
                  </a:lnTo>
                  <a:lnTo>
                    <a:pt x="73" y="286"/>
                  </a:lnTo>
                  <a:lnTo>
                    <a:pt x="0" y="286"/>
                  </a:lnTo>
                  <a:lnTo>
                    <a:pt x="0" y="1056"/>
                  </a:lnTo>
                  <a:lnTo>
                    <a:pt x="2258" y="1056"/>
                  </a:lnTo>
                  <a:lnTo>
                    <a:pt x="2258" y="0"/>
                  </a:lnTo>
                  <a:close/>
                </a:path>
              </a:pathLst>
            </a:custGeom>
            <a:grp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97" name="Rectangle 242"/>
            <p:cNvSpPr>
              <a:spLocks noChangeArrowheads="1"/>
            </p:cNvSpPr>
            <p:nvPr/>
          </p:nvSpPr>
          <p:spPr bwMode="auto">
            <a:xfrm>
              <a:off x="9347200" y="-3506788"/>
              <a:ext cx="457200" cy="311150"/>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2" name="Rectangle 243"/>
            <p:cNvSpPr>
              <a:spLocks noChangeArrowheads="1"/>
            </p:cNvSpPr>
            <p:nvPr/>
          </p:nvSpPr>
          <p:spPr bwMode="auto">
            <a:xfrm>
              <a:off x="9804400" y="-3506788"/>
              <a:ext cx="458788" cy="311150"/>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3" name="Rectangle 244"/>
            <p:cNvSpPr>
              <a:spLocks noChangeArrowheads="1"/>
            </p:cNvSpPr>
            <p:nvPr/>
          </p:nvSpPr>
          <p:spPr bwMode="auto">
            <a:xfrm>
              <a:off x="10263187" y="-3506788"/>
              <a:ext cx="452438" cy="311150"/>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4" name="Rectangle 245"/>
            <p:cNvSpPr>
              <a:spLocks noChangeArrowheads="1"/>
            </p:cNvSpPr>
            <p:nvPr/>
          </p:nvSpPr>
          <p:spPr bwMode="auto">
            <a:xfrm>
              <a:off x="10715625" y="-3506788"/>
              <a:ext cx="458788" cy="311150"/>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5" name="Rectangle 246"/>
            <p:cNvSpPr>
              <a:spLocks noChangeArrowheads="1"/>
            </p:cNvSpPr>
            <p:nvPr/>
          </p:nvSpPr>
          <p:spPr bwMode="auto">
            <a:xfrm>
              <a:off x="9347200" y="-3195638"/>
              <a:ext cx="457200" cy="307975"/>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6" name="Rectangle 247"/>
            <p:cNvSpPr>
              <a:spLocks noChangeArrowheads="1"/>
            </p:cNvSpPr>
            <p:nvPr/>
          </p:nvSpPr>
          <p:spPr bwMode="auto">
            <a:xfrm>
              <a:off x="9804400" y="-3195638"/>
              <a:ext cx="458788" cy="307975"/>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7" name="Rectangle 248"/>
            <p:cNvSpPr>
              <a:spLocks noChangeArrowheads="1"/>
            </p:cNvSpPr>
            <p:nvPr/>
          </p:nvSpPr>
          <p:spPr bwMode="auto">
            <a:xfrm>
              <a:off x="10263187" y="-3195638"/>
              <a:ext cx="452438" cy="307975"/>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8" name="Rectangle 249"/>
            <p:cNvSpPr>
              <a:spLocks noChangeArrowheads="1"/>
            </p:cNvSpPr>
            <p:nvPr/>
          </p:nvSpPr>
          <p:spPr bwMode="auto">
            <a:xfrm>
              <a:off x="10715625" y="-3195638"/>
              <a:ext cx="458788" cy="307975"/>
            </a:xfrm>
            <a:prstGeom prst="rect">
              <a:avLst/>
            </a:prstGeom>
            <a:grpFill/>
            <a:ln w="635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09" name="Freeform 250"/>
            <p:cNvSpPr>
              <a:spLocks/>
            </p:cNvSpPr>
            <p:nvPr/>
          </p:nvSpPr>
          <p:spPr bwMode="auto">
            <a:xfrm>
              <a:off x="11868150" y="-6097588"/>
              <a:ext cx="2144713" cy="3554413"/>
            </a:xfrm>
            <a:custGeom>
              <a:avLst/>
              <a:gdLst>
                <a:gd name="T0" fmla="*/ 1228 w 1351"/>
                <a:gd name="T1" fmla="*/ 1599 h 2239"/>
                <a:gd name="T2" fmla="*/ 907 w 1351"/>
                <a:gd name="T3" fmla="*/ 1599 h 2239"/>
                <a:gd name="T4" fmla="*/ 867 w 1351"/>
                <a:gd name="T5" fmla="*/ 0 h 2239"/>
                <a:gd name="T6" fmla="*/ 668 w 1351"/>
                <a:gd name="T7" fmla="*/ 0 h 2239"/>
                <a:gd name="T8" fmla="*/ 628 w 1351"/>
                <a:gd name="T9" fmla="*/ 1599 h 2239"/>
                <a:gd name="T10" fmla="*/ 0 w 1351"/>
                <a:gd name="T11" fmla="*/ 1599 h 2239"/>
                <a:gd name="T12" fmla="*/ 0 w 1351"/>
                <a:gd name="T13" fmla="*/ 2239 h 2239"/>
                <a:gd name="T14" fmla="*/ 1351 w 1351"/>
                <a:gd name="T15" fmla="*/ 2239 h 2239"/>
                <a:gd name="T16" fmla="*/ 1351 w 1351"/>
                <a:gd name="T17" fmla="*/ 1722 h 2239"/>
                <a:gd name="T18" fmla="*/ 1228 w 1351"/>
                <a:gd name="T19" fmla="*/ 1599 h 2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51" h="2239">
                  <a:moveTo>
                    <a:pt x="1228" y="1599"/>
                  </a:moveTo>
                  <a:lnTo>
                    <a:pt x="907" y="1599"/>
                  </a:lnTo>
                  <a:lnTo>
                    <a:pt x="867" y="0"/>
                  </a:lnTo>
                  <a:lnTo>
                    <a:pt x="668" y="0"/>
                  </a:lnTo>
                  <a:lnTo>
                    <a:pt x="628" y="1599"/>
                  </a:lnTo>
                  <a:lnTo>
                    <a:pt x="0" y="1599"/>
                  </a:lnTo>
                  <a:lnTo>
                    <a:pt x="0" y="2239"/>
                  </a:lnTo>
                  <a:lnTo>
                    <a:pt x="1351" y="2239"/>
                  </a:lnTo>
                  <a:lnTo>
                    <a:pt x="1351" y="1722"/>
                  </a:lnTo>
                  <a:lnTo>
                    <a:pt x="1228" y="1599"/>
                  </a:lnTo>
                  <a:close/>
                </a:path>
              </a:pathLst>
            </a:custGeom>
            <a:grpFill/>
            <a:ln w="12700">
              <a:solidFill>
                <a:schemeClr val="accent1"/>
              </a:solidFill>
              <a:round/>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10" name="Freeform 252"/>
            <p:cNvSpPr>
              <a:spLocks/>
            </p:cNvSpPr>
            <p:nvPr/>
          </p:nvSpPr>
          <p:spPr bwMode="auto">
            <a:xfrm>
              <a:off x="12914312" y="-5937250"/>
              <a:ext cx="341313" cy="255588"/>
            </a:xfrm>
            <a:custGeom>
              <a:avLst/>
              <a:gdLst>
                <a:gd name="T0" fmla="*/ 0 w 215"/>
                <a:gd name="T1" fmla="*/ 161 h 161"/>
                <a:gd name="T2" fmla="*/ 215 w 215"/>
                <a:gd name="T3" fmla="*/ 161 h 161"/>
                <a:gd name="T4" fmla="*/ 212 w 215"/>
                <a:gd name="T5" fmla="*/ 0 h 161"/>
                <a:gd name="T6" fmla="*/ 4 w 215"/>
                <a:gd name="T7" fmla="*/ 0 h 161"/>
                <a:gd name="T8" fmla="*/ 0 w 215"/>
                <a:gd name="T9" fmla="*/ 161 h 161"/>
              </a:gdLst>
              <a:ahLst/>
              <a:cxnLst>
                <a:cxn ang="0">
                  <a:pos x="T0" y="T1"/>
                </a:cxn>
                <a:cxn ang="0">
                  <a:pos x="T2" y="T3"/>
                </a:cxn>
                <a:cxn ang="0">
                  <a:pos x="T4" y="T5"/>
                </a:cxn>
                <a:cxn ang="0">
                  <a:pos x="T6" y="T7"/>
                </a:cxn>
                <a:cxn ang="0">
                  <a:pos x="T8" y="T9"/>
                </a:cxn>
              </a:cxnLst>
              <a:rect l="0" t="0" r="r" b="b"/>
              <a:pathLst>
                <a:path w="215" h="161">
                  <a:moveTo>
                    <a:pt x="0" y="161"/>
                  </a:moveTo>
                  <a:lnTo>
                    <a:pt x="215" y="161"/>
                  </a:lnTo>
                  <a:lnTo>
                    <a:pt x="212" y="0"/>
                  </a:lnTo>
                  <a:lnTo>
                    <a:pt x="4" y="0"/>
                  </a:lnTo>
                  <a:lnTo>
                    <a:pt x="0" y="161"/>
                  </a:lnTo>
                  <a:close/>
                </a:path>
              </a:pathLst>
            </a:custGeom>
            <a:solidFill>
              <a:schemeClr val="accent1"/>
            </a:solidFill>
            <a:ln w="12700">
              <a:noFill/>
              <a:round/>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11" name="Freeform 253"/>
            <p:cNvSpPr>
              <a:spLocks/>
            </p:cNvSpPr>
            <p:nvPr/>
          </p:nvSpPr>
          <p:spPr bwMode="auto">
            <a:xfrm>
              <a:off x="11736387" y="-3559175"/>
              <a:ext cx="131763" cy="0"/>
            </a:xfrm>
            <a:custGeom>
              <a:avLst/>
              <a:gdLst>
                <a:gd name="T0" fmla="*/ 83 w 83"/>
                <a:gd name="T1" fmla="*/ 0 w 83"/>
                <a:gd name="T2" fmla="*/ 83 w 83"/>
              </a:gdLst>
              <a:ahLst/>
              <a:cxnLst>
                <a:cxn ang="0">
                  <a:pos x="T0" y="0"/>
                </a:cxn>
                <a:cxn ang="0">
                  <a:pos x="T1" y="0"/>
                </a:cxn>
                <a:cxn ang="0">
                  <a:pos x="T2" y="0"/>
                </a:cxn>
              </a:cxnLst>
              <a:rect l="0" t="0" r="r" b="b"/>
              <a:pathLst>
                <a:path w="83">
                  <a:moveTo>
                    <a:pt x="83" y="0"/>
                  </a:moveTo>
                  <a:lnTo>
                    <a:pt x="0" y="0"/>
                  </a:lnTo>
                  <a:lnTo>
                    <a:pt x="83" y="0"/>
                  </a:lnTo>
                  <a:close/>
                </a:path>
              </a:pathLst>
            </a:custGeom>
            <a:grpFill/>
            <a:ln w="12700">
              <a:solidFill>
                <a:schemeClr val="accent1"/>
              </a:solidFill>
              <a:round/>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12" name="Line 254"/>
            <p:cNvSpPr>
              <a:spLocks noChangeShapeType="1"/>
            </p:cNvSpPr>
            <p:nvPr/>
          </p:nvSpPr>
          <p:spPr bwMode="auto">
            <a:xfrm flipH="1">
              <a:off x="11736387" y="-3559175"/>
              <a:ext cx="131763" cy="0"/>
            </a:xfrm>
            <a:prstGeom prst="line">
              <a:avLst/>
            </a:prstGeom>
            <a:grpFill/>
            <a:ln w="12700" cap="flat">
              <a:solidFill>
                <a:schemeClr val="accent1"/>
              </a:solidFill>
              <a:prstDash val="solid"/>
              <a:miter lim="800000"/>
              <a:headEnd/>
              <a:tailEnd/>
            </a:ln>
            <a:extLst/>
          </p:spPr>
          <p:txBody>
            <a:bodyPr vert="horz" wrap="square" lIns="91440" tIns="45720" rIns="91440" bIns="45720" numCol="1" anchor="t" anchorCtr="0" compatLnSpc="1">
              <a:prstTxWarp prst="textNoShape">
                <a:avLst/>
              </a:prstTxWarp>
            </a:bodyPr>
            <a:lstStyle/>
            <a:p>
              <a:pPr algn="ctr"/>
              <a:endParaRPr lang="de-DE" dirty="0"/>
            </a:p>
          </p:txBody>
        </p:sp>
        <p:sp>
          <p:nvSpPr>
            <p:cNvPr id="116" name="Rectangle 255"/>
            <p:cNvSpPr>
              <a:spLocks noChangeArrowheads="1"/>
            </p:cNvSpPr>
            <p:nvPr/>
          </p:nvSpPr>
          <p:spPr bwMode="auto">
            <a:xfrm>
              <a:off x="12104687" y="-3195638"/>
              <a:ext cx="479425" cy="652463"/>
            </a:xfrm>
            <a:prstGeom prst="rect">
              <a:avLst/>
            </a:prstGeom>
            <a:solidFill>
              <a:schemeClr val="accent1"/>
            </a:soli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grpSp>
      <p:grpSp>
        <p:nvGrpSpPr>
          <p:cNvPr id="117" name="Group 116"/>
          <p:cNvGrpSpPr/>
          <p:nvPr/>
        </p:nvGrpSpPr>
        <p:grpSpPr>
          <a:xfrm>
            <a:off x="7734672" y="4233955"/>
            <a:ext cx="425170" cy="1186818"/>
            <a:chOff x="-1049651" y="2216707"/>
            <a:chExt cx="170833" cy="476863"/>
          </a:xfrm>
        </p:grpSpPr>
        <p:sp>
          <p:nvSpPr>
            <p:cNvPr id="118" name="Freeform 7"/>
            <p:cNvSpPr>
              <a:spLocks/>
            </p:cNvSpPr>
            <p:nvPr/>
          </p:nvSpPr>
          <p:spPr bwMode="auto">
            <a:xfrm>
              <a:off x="-1049651" y="2343199"/>
              <a:ext cx="170833" cy="350371"/>
            </a:xfrm>
            <a:custGeom>
              <a:avLst/>
              <a:gdLst>
                <a:gd name="T0" fmla="*/ 113 w 628"/>
                <a:gd name="T1" fmla="*/ 0 h 1288"/>
                <a:gd name="T2" fmla="*/ 0 w 628"/>
                <a:gd name="T3" fmla="*/ 114 h 1288"/>
                <a:gd name="T4" fmla="*/ 26 w 628"/>
                <a:gd name="T5" fmla="*/ 560 h 1288"/>
                <a:gd name="T6" fmla="*/ 146 w 628"/>
                <a:gd name="T7" fmla="*/ 681 h 1288"/>
                <a:gd name="T8" fmla="*/ 146 w 628"/>
                <a:gd name="T9" fmla="*/ 1238 h 1288"/>
                <a:gd name="T10" fmla="*/ 196 w 628"/>
                <a:gd name="T11" fmla="*/ 1288 h 1288"/>
                <a:gd name="T12" fmla="*/ 432 w 628"/>
                <a:gd name="T13" fmla="*/ 1288 h 1288"/>
                <a:gd name="T14" fmla="*/ 482 w 628"/>
                <a:gd name="T15" fmla="*/ 1238 h 1288"/>
                <a:gd name="T16" fmla="*/ 482 w 628"/>
                <a:gd name="T17" fmla="*/ 681 h 1288"/>
                <a:gd name="T18" fmla="*/ 602 w 628"/>
                <a:gd name="T19" fmla="*/ 560 h 1288"/>
                <a:gd name="T20" fmla="*/ 628 w 628"/>
                <a:gd name="T21" fmla="*/ 114 h 1288"/>
                <a:gd name="T22" fmla="*/ 515 w 628"/>
                <a:gd name="T23" fmla="*/ 0 h 1288"/>
                <a:gd name="T24" fmla="*/ 113 w 628"/>
                <a:gd name="T25"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8" h="1288">
                  <a:moveTo>
                    <a:pt x="113" y="0"/>
                  </a:moveTo>
                  <a:lnTo>
                    <a:pt x="0" y="114"/>
                  </a:lnTo>
                  <a:lnTo>
                    <a:pt x="26" y="560"/>
                  </a:lnTo>
                  <a:lnTo>
                    <a:pt x="146" y="681"/>
                  </a:lnTo>
                  <a:lnTo>
                    <a:pt x="146" y="1238"/>
                  </a:lnTo>
                  <a:lnTo>
                    <a:pt x="196" y="1288"/>
                  </a:lnTo>
                  <a:lnTo>
                    <a:pt x="432" y="1288"/>
                  </a:lnTo>
                  <a:lnTo>
                    <a:pt x="482" y="1238"/>
                  </a:lnTo>
                  <a:lnTo>
                    <a:pt x="482" y="681"/>
                  </a:lnTo>
                  <a:lnTo>
                    <a:pt x="602" y="560"/>
                  </a:lnTo>
                  <a:lnTo>
                    <a:pt x="628" y="114"/>
                  </a:lnTo>
                  <a:lnTo>
                    <a:pt x="515" y="0"/>
                  </a:lnTo>
                  <a:lnTo>
                    <a:pt x="113" y="0"/>
                  </a:lnTo>
                  <a:close/>
                </a:path>
              </a:pathLst>
            </a:custGeom>
            <a:solidFill>
              <a:srgbClr val="FFFFFF"/>
            </a:solidFill>
            <a:ln w="190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sp>
          <p:nvSpPr>
            <p:cNvPr id="119" name="Oval 8"/>
            <p:cNvSpPr>
              <a:spLocks noChangeArrowheads="1"/>
            </p:cNvSpPr>
            <p:nvPr/>
          </p:nvSpPr>
          <p:spPr bwMode="auto">
            <a:xfrm>
              <a:off x="-1018096" y="2216707"/>
              <a:ext cx="107723" cy="108539"/>
            </a:xfrm>
            <a:prstGeom prst="ellipse">
              <a:avLst/>
            </a:prstGeom>
            <a:solidFill>
              <a:srgbClr val="FFFFFF"/>
            </a:solidFill>
            <a:ln w="19050" cap="flat">
              <a:solidFill>
                <a:schemeClr val="tx2"/>
              </a:solidFill>
              <a:prstDash val="solid"/>
              <a:miter lim="800000"/>
              <a:headEnd/>
              <a:tailEnd/>
            </a:ln>
          </p:spPr>
          <p:txBody>
            <a:bodyPr vert="horz" wrap="square" lIns="91440" tIns="45720" rIns="91440" bIns="45720" numCol="1" anchor="t" anchorCtr="0" compatLnSpc="1">
              <a:prstTxWarp prst="textNoShape">
                <a:avLst/>
              </a:prstTxWarp>
            </a:bodyPr>
            <a:lstStyle/>
            <a:p>
              <a:pPr algn="ctr"/>
              <a:endParaRPr lang="de-DE" dirty="0"/>
            </a:p>
          </p:txBody>
        </p:sp>
      </p:grpSp>
      <p:sp>
        <p:nvSpPr>
          <p:cNvPr id="120" name="TextBox 119"/>
          <p:cNvSpPr txBox="1"/>
          <p:nvPr/>
        </p:nvSpPr>
        <p:spPr>
          <a:xfrm>
            <a:off x="7446077" y="5481899"/>
            <a:ext cx="1400109" cy="430887"/>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Customers Tasks &amp; Needs</a:t>
            </a:r>
          </a:p>
        </p:txBody>
      </p:sp>
      <p:sp>
        <p:nvSpPr>
          <p:cNvPr id="121" name="TextBox 120"/>
          <p:cNvSpPr txBox="1"/>
          <p:nvPr/>
        </p:nvSpPr>
        <p:spPr>
          <a:xfrm>
            <a:off x="5049478" y="4524409"/>
            <a:ext cx="1671756" cy="215444"/>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Value Proposition</a:t>
            </a:r>
          </a:p>
        </p:txBody>
      </p:sp>
      <p:sp>
        <p:nvSpPr>
          <p:cNvPr id="122" name="TextBox 121"/>
          <p:cNvSpPr txBox="1"/>
          <p:nvPr/>
        </p:nvSpPr>
        <p:spPr>
          <a:xfrm>
            <a:off x="7612351" y="1961792"/>
            <a:ext cx="1067561" cy="215444"/>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Knowledge</a:t>
            </a:r>
          </a:p>
        </p:txBody>
      </p:sp>
      <p:sp>
        <p:nvSpPr>
          <p:cNvPr id="123" name="TextBox 122"/>
          <p:cNvSpPr txBox="1"/>
          <p:nvPr/>
        </p:nvSpPr>
        <p:spPr>
          <a:xfrm>
            <a:off x="5346116" y="1961792"/>
            <a:ext cx="1067561" cy="215444"/>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Analysis</a:t>
            </a:r>
          </a:p>
        </p:txBody>
      </p:sp>
      <p:sp>
        <p:nvSpPr>
          <p:cNvPr id="124" name="TextBox 123"/>
          <p:cNvSpPr txBox="1"/>
          <p:nvPr/>
        </p:nvSpPr>
        <p:spPr>
          <a:xfrm>
            <a:off x="3528488" y="1961792"/>
            <a:ext cx="533780" cy="215444"/>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Data</a:t>
            </a:r>
          </a:p>
        </p:txBody>
      </p:sp>
      <p:sp>
        <p:nvSpPr>
          <p:cNvPr id="125" name="TextBox 124"/>
          <p:cNvSpPr txBox="1"/>
          <p:nvPr/>
        </p:nvSpPr>
        <p:spPr>
          <a:xfrm>
            <a:off x="3321494" y="4109082"/>
            <a:ext cx="861682" cy="430887"/>
          </a:xfrm>
          <a:prstGeom prst="rect">
            <a:avLst/>
          </a:prstGeom>
        </p:spPr>
        <p:txBody>
          <a:bodyPr vert="horz" wrap="square" lIns="0" tIns="0" rIns="0" bIns="0" rtlCol="0">
            <a:spAutoFit/>
          </a:bodyPr>
          <a:lstStyle/>
          <a:p>
            <a:pPr algn="ctr">
              <a:spcBef>
                <a:spcPts val="1100"/>
              </a:spcBef>
              <a:buClr>
                <a:schemeClr val="tx2"/>
              </a:buClr>
              <a:buSzPct val="70000"/>
            </a:pPr>
            <a:r>
              <a:rPr lang="en-US" sz="1400" dirty="0">
                <a:solidFill>
                  <a:schemeClr val="accent4"/>
                </a:solidFill>
                <a:latin typeface="Arial" pitchFamily="34" charset="0"/>
                <a:cs typeface="Arial" pitchFamily="34" charset="0"/>
              </a:rPr>
              <a:t>Service Offering</a:t>
            </a:r>
          </a:p>
        </p:txBody>
      </p:sp>
      <p:grpSp>
        <p:nvGrpSpPr>
          <p:cNvPr id="126" name="Group 125"/>
          <p:cNvGrpSpPr>
            <a:grpSpLocks noChangeAspect="1"/>
          </p:cNvGrpSpPr>
          <p:nvPr/>
        </p:nvGrpSpPr>
        <p:grpSpPr>
          <a:xfrm>
            <a:off x="3547713" y="4690759"/>
            <a:ext cx="409251" cy="1188000"/>
            <a:chOff x="1621641" y="2637770"/>
            <a:chExt cx="582642" cy="1691330"/>
          </a:xfrm>
        </p:grpSpPr>
        <p:grpSp>
          <p:nvGrpSpPr>
            <p:cNvPr id="127" name="Group 126"/>
            <p:cNvGrpSpPr/>
            <p:nvPr/>
          </p:nvGrpSpPr>
          <p:grpSpPr>
            <a:xfrm>
              <a:off x="1621641" y="2702714"/>
              <a:ext cx="582642" cy="1626386"/>
              <a:chOff x="-1049651" y="2216707"/>
              <a:chExt cx="170833" cy="476863"/>
            </a:xfrm>
          </p:grpSpPr>
          <p:sp>
            <p:nvSpPr>
              <p:cNvPr id="130" name="Freeform 7"/>
              <p:cNvSpPr>
                <a:spLocks/>
              </p:cNvSpPr>
              <p:nvPr/>
            </p:nvSpPr>
            <p:spPr bwMode="auto">
              <a:xfrm>
                <a:off x="-1049651" y="2343199"/>
                <a:ext cx="170833" cy="350371"/>
              </a:xfrm>
              <a:custGeom>
                <a:avLst/>
                <a:gdLst>
                  <a:gd name="T0" fmla="*/ 113 w 628"/>
                  <a:gd name="T1" fmla="*/ 0 h 1288"/>
                  <a:gd name="T2" fmla="*/ 0 w 628"/>
                  <a:gd name="T3" fmla="*/ 114 h 1288"/>
                  <a:gd name="T4" fmla="*/ 26 w 628"/>
                  <a:gd name="T5" fmla="*/ 560 h 1288"/>
                  <a:gd name="T6" fmla="*/ 146 w 628"/>
                  <a:gd name="T7" fmla="*/ 681 h 1288"/>
                  <a:gd name="T8" fmla="*/ 146 w 628"/>
                  <a:gd name="T9" fmla="*/ 1238 h 1288"/>
                  <a:gd name="T10" fmla="*/ 196 w 628"/>
                  <a:gd name="T11" fmla="*/ 1288 h 1288"/>
                  <a:gd name="T12" fmla="*/ 432 w 628"/>
                  <a:gd name="T13" fmla="*/ 1288 h 1288"/>
                  <a:gd name="T14" fmla="*/ 482 w 628"/>
                  <a:gd name="T15" fmla="*/ 1238 h 1288"/>
                  <a:gd name="T16" fmla="*/ 482 w 628"/>
                  <a:gd name="T17" fmla="*/ 681 h 1288"/>
                  <a:gd name="T18" fmla="*/ 602 w 628"/>
                  <a:gd name="T19" fmla="*/ 560 h 1288"/>
                  <a:gd name="T20" fmla="*/ 628 w 628"/>
                  <a:gd name="T21" fmla="*/ 114 h 1288"/>
                  <a:gd name="T22" fmla="*/ 515 w 628"/>
                  <a:gd name="T23" fmla="*/ 0 h 1288"/>
                  <a:gd name="T24" fmla="*/ 113 w 628"/>
                  <a:gd name="T25"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8" h="1288">
                    <a:moveTo>
                      <a:pt x="113" y="0"/>
                    </a:moveTo>
                    <a:lnTo>
                      <a:pt x="0" y="114"/>
                    </a:lnTo>
                    <a:lnTo>
                      <a:pt x="26" y="560"/>
                    </a:lnTo>
                    <a:lnTo>
                      <a:pt x="146" y="681"/>
                    </a:lnTo>
                    <a:lnTo>
                      <a:pt x="146" y="1238"/>
                    </a:lnTo>
                    <a:lnTo>
                      <a:pt x="196" y="1288"/>
                    </a:lnTo>
                    <a:lnTo>
                      <a:pt x="432" y="1288"/>
                    </a:lnTo>
                    <a:lnTo>
                      <a:pt x="482" y="1238"/>
                    </a:lnTo>
                    <a:lnTo>
                      <a:pt x="482" y="681"/>
                    </a:lnTo>
                    <a:lnTo>
                      <a:pt x="602" y="560"/>
                    </a:lnTo>
                    <a:lnTo>
                      <a:pt x="628" y="114"/>
                    </a:lnTo>
                    <a:lnTo>
                      <a:pt x="515" y="0"/>
                    </a:lnTo>
                    <a:lnTo>
                      <a:pt x="113" y="0"/>
                    </a:lnTo>
                    <a:close/>
                  </a:path>
                </a:pathLst>
              </a:custGeom>
              <a:solidFill>
                <a:srgbClr val="FFFFFF"/>
              </a:solidFill>
              <a:ln w="190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31" name="Oval 8"/>
              <p:cNvSpPr>
                <a:spLocks noChangeArrowheads="1"/>
              </p:cNvSpPr>
              <p:nvPr/>
            </p:nvSpPr>
            <p:spPr bwMode="auto">
              <a:xfrm>
                <a:off x="-1018096" y="2216707"/>
                <a:ext cx="107723" cy="108539"/>
              </a:xfrm>
              <a:prstGeom prst="ellipse">
                <a:avLst/>
              </a:prstGeom>
              <a:solidFill>
                <a:srgbClr val="FFFFFF"/>
              </a:solidFill>
              <a:ln w="190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grpSp>
        <p:sp>
          <p:nvSpPr>
            <p:cNvPr id="128" name="Oval 37"/>
            <p:cNvSpPr/>
            <p:nvPr/>
          </p:nvSpPr>
          <p:spPr>
            <a:xfrm>
              <a:off x="1722448" y="2637770"/>
              <a:ext cx="381024" cy="180181"/>
            </a:xfrm>
            <a:custGeom>
              <a:avLst/>
              <a:gdLst>
                <a:gd name="connsiteX0" fmla="*/ 0 w 360362"/>
                <a:gd name="connsiteY0" fmla="*/ 180181 h 360362"/>
                <a:gd name="connsiteX1" fmla="*/ 180181 w 360362"/>
                <a:gd name="connsiteY1" fmla="*/ 0 h 360362"/>
                <a:gd name="connsiteX2" fmla="*/ 360362 w 360362"/>
                <a:gd name="connsiteY2" fmla="*/ 180181 h 360362"/>
                <a:gd name="connsiteX3" fmla="*/ 180181 w 360362"/>
                <a:gd name="connsiteY3" fmla="*/ 360362 h 360362"/>
                <a:gd name="connsiteX4" fmla="*/ 0 w 360362"/>
                <a:gd name="connsiteY4" fmla="*/ 180181 h 360362"/>
                <a:gd name="connsiteX0" fmla="*/ 0 w 360362"/>
                <a:gd name="connsiteY0" fmla="*/ 180181 h 180181"/>
                <a:gd name="connsiteX1" fmla="*/ 180181 w 360362"/>
                <a:gd name="connsiteY1" fmla="*/ 0 h 180181"/>
                <a:gd name="connsiteX2" fmla="*/ 360362 w 360362"/>
                <a:gd name="connsiteY2" fmla="*/ 180181 h 180181"/>
                <a:gd name="connsiteX3" fmla="*/ 0 w 360362"/>
                <a:gd name="connsiteY3" fmla="*/ 180181 h 180181"/>
              </a:gdLst>
              <a:ahLst/>
              <a:cxnLst>
                <a:cxn ang="0">
                  <a:pos x="connsiteX0" y="connsiteY0"/>
                </a:cxn>
                <a:cxn ang="0">
                  <a:pos x="connsiteX1" y="connsiteY1"/>
                </a:cxn>
                <a:cxn ang="0">
                  <a:pos x="connsiteX2" y="connsiteY2"/>
                </a:cxn>
                <a:cxn ang="0">
                  <a:pos x="connsiteX3" y="connsiteY3"/>
                </a:cxn>
              </a:cxnLst>
              <a:rect l="l" t="t" r="r" b="b"/>
              <a:pathLst>
                <a:path w="360362" h="180181">
                  <a:moveTo>
                    <a:pt x="0" y="180181"/>
                  </a:moveTo>
                  <a:cubicBezTo>
                    <a:pt x="0" y="80670"/>
                    <a:pt x="80670" y="0"/>
                    <a:pt x="180181" y="0"/>
                  </a:cubicBezTo>
                  <a:cubicBezTo>
                    <a:pt x="279692" y="0"/>
                    <a:pt x="360362" y="80670"/>
                    <a:pt x="360362" y="180181"/>
                  </a:cubicBezTo>
                  <a:cubicBezTo>
                    <a:pt x="330332" y="210211"/>
                    <a:pt x="30030" y="210211"/>
                    <a:pt x="0" y="180181"/>
                  </a:cubicBezTo>
                  <a:close/>
                </a:path>
              </a:pathLst>
            </a:custGeom>
            <a:solidFill>
              <a:schemeClr val="bg1"/>
            </a:solid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sp>
          <p:nvSpPr>
            <p:cNvPr id="129" name="Oval 40"/>
            <p:cNvSpPr/>
            <p:nvPr/>
          </p:nvSpPr>
          <p:spPr>
            <a:xfrm>
              <a:off x="1722448" y="2817548"/>
              <a:ext cx="381023" cy="45719"/>
            </a:xfrm>
            <a:custGeom>
              <a:avLst/>
              <a:gdLst>
                <a:gd name="connsiteX0" fmla="*/ 0 w 360362"/>
                <a:gd name="connsiteY0" fmla="*/ 81367 h 162733"/>
                <a:gd name="connsiteX1" fmla="*/ 180181 w 360362"/>
                <a:gd name="connsiteY1" fmla="*/ 0 h 162733"/>
                <a:gd name="connsiteX2" fmla="*/ 360362 w 360362"/>
                <a:gd name="connsiteY2" fmla="*/ 81367 h 162733"/>
                <a:gd name="connsiteX3" fmla="*/ 180181 w 360362"/>
                <a:gd name="connsiteY3" fmla="*/ 162734 h 162733"/>
                <a:gd name="connsiteX4" fmla="*/ 0 w 360362"/>
                <a:gd name="connsiteY4" fmla="*/ 81367 h 162733"/>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1701 h 83068"/>
                <a:gd name="connsiteX1" fmla="*/ 360362 w 365370"/>
                <a:gd name="connsiteY1" fmla="*/ 1701 h 83068"/>
                <a:gd name="connsiteX2" fmla="*/ 180181 w 365370"/>
                <a:gd name="connsiteY2" fmla="*/ 83068 h 83068"/>
                <a:gd name="connsiteX3" fmla="*/ 0 w 365370"/>
                <a:gd name="connsiteY3" fmla="*/ 1701 h 83068"/>
                <a:gd name="connsiteX0" fmla="*/ 0 w 365370"/>
                <a:gd name="connsiteY0" fmla="*/ 1806 h 83173"/>
                <a:gd name="connsiteX1" fmla="*/ 360362 w 365370"/>
                <a:gd name="connsiteY1" fmla="*/ 1806 h 83173"/>
                <a:gd name="connsiteX2" fmla="*/ 180181 w 365370"/>
                <a:gd name="connsiteY2" fmla="*/ 83173 h 83173"/>
                <a:gd name="connsiteX3" fmla="*/ 0 w 365370"/>
                <a:gd name="connsiteY3" fmla="*/ 1806 h 83173"/>
                <a:gd name="connsiteX0" fmla="*/ 0 w 365370"/>
                <a:gd name="connsiteY0" fmla="*/ 1806 h 83173"/>
                <a:gd name="connsiteX1" fmla="*/ 360362 w 365370"/>
                <a:gd name="connsiteY1" fmla="*/ 1806 h 83173"/>
                <a:gd name="connsiteX2" fmla="*/ 180181 w 365370"/>
                <a:gd name="connsiteY2" fmla="*/ 83173 h 83173"/>
                <a:gd name="connsiteX3" fmla="*/ 0 w 365370"/>
                <a:gd name="connsiteY3" fmla="*/ 1806 h 83173"/>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0362"/>
                <a:gd name="connsiteY0" fmla="*/ 0 h 81367"/>
                <a:gd name="connsiteX1" fmla="*/ 360362 w 360362"/>
                <a:gd name="connsiteY1" fmla="*/ 0 h 81367"/>
                <a:gd name="connsiteX2" fmla="*/ 180181 w 360362"/>
                <a:gd name="connsiteY2" fmla="*/ 81367 h 81367"/>
                <a:gd name="connsiteX3" fmla="*/ 0 w 360362"/>
                <a:gd name="connsiteY3" fmla="*/ 0 h 81367"/>
              </a:gdLst>
              <a:ahLst/>
              <a:cxnLst>
                <a:cxn ang="0">
                  <a:pos x="connsiteX0" y="connsiteY0"/>
                </a:cxn>
                <a:cxn ang="0">
                  <a:pos x="connsiteX1" y="connsiteY1"/>
                </a:cxn>
                <a:cxn ang="0">
                  <a:pos x="connsiteX2" y="connsiteY2"/>
                </a:cxn>
                <a:cxn ang="0">
                  <a:pos x="connsiteX3" y="connsiteY3"/>
                </a:cxn>
              </a:cxnLst>
              <a:rect l="l" t="t" r="r" b="b"/>
              <a:pathLst>
                <a:path w="360362" h="81367">
                  <a:moveTo>
                    <a:pt x="0" y="0"/>
                  </a:moveTo>
                  <a:cubicBezTo>
                    <a:pt x="49079" y="17395"/>
                    <a:pt x="244606" y="36446"/>
                    <a:pt x="360362" y="0"/>
                  </a:cubicBezTo>
                  <a:cubicBezTo>
                    <a:pt x="346933" y="39755"/>
                    <a:pt x="279692" y="81367"/>
                    <a:pt x="180181" y="81367"/>
                  </a:cubicBezTo>
                  <a:cubicBezTo>
                    <a:pt x="80670" y="81367"/>
                    <a:pt x="0" y="44938"/>
                    <a:pt x="0" y="0"/>
                  </a:cubicBezTo>
                  <a:close/>
                </a:path>
              </a:pathLst>
            </a:custGeom>
            <a:solidFill>
              <a:schemeClr val="bg1"/>
            </a:solid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grpSp>
      <p:grpSp>
        <p:nvGrpSpPr>
          <p:cNvPr id="132" name="Group 131"/>
          <p:cNvGrpSpPr/>
          <p:nvPr/>
        </p:nvGrpSpPr>
        <p:grpSpPr>
          <a:xfrm>
            <a:off x="3781146" y="5211139"/>
            <a:ext cx="281122" cy="387528"/>
            <a:chOff x="2464351" y="4603898"/>
            <a:chExt cx="377942" cy="520995"/>
          </a:xfrm>
        </p:grpSpPr>
        <p:sp>
          <p:nvSpPr>
            <p:cNvPr id="133" name="Rectangle 132"/>
            <p:cNvSpPr/>
            <p:nvPr/>
          </p:nvSpPr>
          <p:spPr>
            <a:xfrm>
              <a:off x="2464351" y="4603898"/>
              <a:ext cx="377942" cy="520995"/>
            </a:xfrm>
            <a:prstGeom prst="rect">
              <a:avLst/>
            </a:prstGeom>
            <a:solidFill>
              <a:schemeClr val="bg1"/>
            </a:solidFill>
            <a:ln w="952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sp>
          <p:nvSpPr>
            <p:cNvPr id="134" name="Rectangle 133"/>
            <p:cNvSpPr/>
            <p:nvPr/>
          </p:nvSpPr>
          <p:spPr>
            <a:xfrm>
              <a:off x="2464351" y="4603898"/>
              <a:ext cx="377942" cy="168127"/>
            </a:xfrm>
            <a:prstGeom prst="rect">
              <a:avLst/>
            </a:prstGeom>
            <a:solidFill>
              <a:schemeClr val="tx1"/>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pic>
          <p:nvPicPr>
            <p:cNvPr id="135" name="Picture 13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5410" y="5044745"/>
              <a:ext cx="154035" cy="60536"/>
            </a:xfrm>
            <a:prstGeom prst="rect">
              <a:avLst/>
            </a:prstGeom>
          </p:spPr>
        </p:pic>
        <p:cxnSp>
          <p:nvCxnSpPr>
            <p:cNvPr id="136" name="Straight Connector 135"/>
            <p:cNvCxnSpPr/>
            <p:nvPr/>
          </p:nvCxnSpPr>
          <p:spPr>
            <a:xfrm>
              <a:off x="2488581" y="4803922"/>
              <a:ext cx="273803"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37" name="Straight Connector 136"/>
            <p:cNvCxnSpPr/>
            <p:nvPr/>
          </p:nvCxnSpPr>
          <p:spPr>
            <a:xfrm>
              <a:off x="2488581" y="4830116"/>
              <a:ext cx="273803"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38" name="Straight Connector 137"/>
            <p:cNvCxnSpPr/>
            <p:nvPr/>
          </p:nvCxnSpPr>
          <p:spPr>
            <a:xfrm>
              <a:off x="2488581" y="4854871"/>
              <a:ext cx="312020"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39" name="Straight Connector 138"/>
            <p:cNvCxnSpPr/>
            <p:nvPr/>
          </p:nvCxnSpPr>
          <p:spPr>
            <a:xfrm>
              <a:off x="2488581" y="4887266"/>
              <a:ext cx="273803"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40" name="Straight Connector 139"/>
            <p:cNvCxnSpPr/>
            <p:nvPr/>
          </p:nvCxnSpPr>
          <p:spPr>
            <a:xfrm>
              <a:off x="2488581" y="4913461"/>
              <a:ext cx="273803"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41" name="Straight Connector 140"/>
            <p:cNvCxnSpPr/>
            <p:nvPr/>
          </p:nvCxnSpPr>
          <p:spPr>
            <a:xfrm>
              <a:off x="2488581" y="4970611"/>
              <a:ext cx="273803"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42" name="Straight Connector 141"/>
            <p:cNvCxnSpPr/>
            <p:nvPr/>
          </p:nvCxnSpPr>
          <p:spPr>
            <a:xfrm>
              <a:off x="2488581" y="5001567"/>
              <a:ext cx="273803" cy="0"/>
            </a:xfrm>
            <a:prstGeom prst="line">
              <a:avLst/>
            </a:prstGeom>
            <a:ln/>
          </p:spPr>
          <p:style>
            <a:lnRef idx="1">
              <a:schemeClr val="accent5"/>
            </a:lnRef>
            <a:fillRef idx="0">
              <a:schemeClr val="accent5"/>
            </a:fillRef>
            <a:effectRef idx="0">
              <a:schemeClr val="accent5"/>
            </a:effectRef>
            <a:fontRef idx="minor">
              <a:schemeClr val="tx1"/>
            </a:fontRef>
          </p:style>
        </p:cxnSp>
      </p:grpSp>
      <p:grpSp>
        <p:nvGrpSpPr>
          <p:cNvPr id="143" name="Group 142"/>
          <p:cNvGrpSpPr/>
          <p:nvPr/>
        </p:nvGrpSpPr>
        <p:grpSpPr>
          <a:xfrm>
            <a:off x="5554418" y="4944904"/>
            <a:ext cx="769602" cy="659864"/>
            <a:chOff x="-4213493" y="4553896"/>
            <a:chExt cx="955575" cy="819320"/>
          </a:xfrm>
        </p:grpSpPr>
        <p:sp>
          <p:nvSpPr>
            <p:cNvPr id="144" name="Right Arrow 48281"/>
            <p:cNvSpPr/>
            <p:nvPr/>
          </p:nvSpPr>
          <p:spPr bwMode="gray">
            <a:xfrm rot="18900000">
              <a:off x="-4213493" y="4553896"/>
              <a:ext cx="955575" cy="523429"/>
            </a:xfrm>
            <a:custGeom>
              <a:avLst/>
              <a:gdLst>
                <a:gd name="connsiteX0" fmla="*/ 792708 w 955575"/>
                <a:gd name="connsiteY0" fmla="*/ 197695 h 523429"/>
                <a:gd name="connsiteX1" fmla="*/ 955575 w 955575"/>
                <a:gd name="connsiteY1" fmla="*/ 360562 h 523429"/>
                <a:gd name="connsiteX2" fmla="*/ 792708 w 955575"/>
                <a:gd name="connsiteY2" fmla="*/ 523429 h 523429"/>
                <a:gd name="connsiteX3" fmla="*/ 792708 w 955575"/>
                <a:gd name="connsiteY3" fmla="*/ 441996 h 523429"/>
                <a:gd name="connsiteX4" fmla="*/ 396663 w 955575"/>
                <a:gd name="connsiteY4" fmla="*/ 441996 h 523429"/>
                <a:gd name="connsiteX5" fmla="*/ 396663 w 955575"/>
                <a:gd name="connsiteY5" fmla="*/ 439567 h 523429"/>
                <a:gd name="connsiteX6" fmla="*/ 396663 w 955575"/>
                <a:gd name="connsiteY6" fmla="*/ 279129 h 523429"/>
                <a:gd name="connsiteX7" fmla="*/ 396998 w 955575"/>
                <a:gd name="connsiteY7" fmla="*/ 279129 h 523429"/>
                <a:gd name="connsiteX8" fmla="*/ 396997 w 955575"/>
                <a:gd name="connsiteY8" fmla="*/ 162867 h 523429"/>
                <a:gd name="connsiteX9" fmla="*/ 0 w 955575"/>
                <a:gd name="connsiteY9" fmla="*/ 162867 h 523429"/>
                <a:gd name="connsiteX10" fmla="*/ 0 w 955575"/>
                <a:gd name="connsiteY10" fmla="*/ 0 h 523429"/>
                <a:gd name="connsiteX11" fmla="*/ 558912 w 955575"/>
                <a:gd name="connsiteY11" fmla="*/ 0 h 523429"/>
                <a:gd name="connsiteX12" fmla="*/ 558912 w 955575"/>
                <a:gd name="connsiteY12" fmla="*/ 81433 h 523429"/>
                <a:gd name="connsiteX13" fmla="*/ 558912 w 955575"/>
                <a:gd name="connsiteY13" fmla="*/ 160110 h 523429"/>
                <a:gd name="connsiteX14" fmla="*/ 559865 w 955575"/>
                <a:gd name="connsiteY14" fmla="*/ 160110 h 523429"/>
                <a:gd name="connsiteX15" fmla="*/ 559865 w 955575"/>
                <a:gd name="connsiteY15" fmla="*/ 279129 h 523429"/>
                <a:gd name="connsiteX16" fmla="*/ 792708 w 955575"/>
                <a:gd name="connsiteY16" fmla="*/ 279129 h 523429"/>
                <a:gd name="connsiteX17" fmla="*/ 792708 w 955575"/>
                <a:gd name="connsiteY17" fmla="*/ 197695 h 523429"/>
                <a:gd name="connsiteX18" fmla="*/ 558912 w 955575"/>
                <a:gd name="connsiteY18" fmla="*/ 0 h 523429"/>
                <a:gd name="connsiteX19" fmla="*/ 558912 w 955575"/>
                <a:gd name="connsiteY19" fmla="*/ 0 h 523429"/>
                <a:gd name="connsiteX20" fmla="*/ 558912 w 955575"/>
                <a:gd name="connsiteY20" fmla="*/ 0 h 523429"/>
                <a:gd name="connsiteX0" fmla="*/ 792708 w 955575"/>
                <a:gd name="connsiteY0" fmla="*/ 197695 h 523429"/>
                <a:gd name="connsiteX1" fmla="*/ 955575 w 955575"/>
                <a:gd name="connsiteY1" fmla="*/ 360562 h 523429"/>
                <a:gd name="connsiteX2" fmla="*/ 792708 w 955575"/>
                <a:gd name="connsiteY2" fmla="*/ 523429 h 523429"/>
                <a:gd name="connsiteX3" fmla="*/ 792708 w 955575"/>
                <a:gd name="connsiteY3" fmla="*/ 441996 h 523429"/>
                <a:gd name="connsiteX4" fmla="*/ 396663 w 955575"/>
                <a:gd name="connsiteY4" fmla="*/ 441996 h 523429"/>
                <a:gd name="connsiteX5" fmla="*/ 396663 w 955575"/>
                <a:gd name="connsiteY5" fmla="*/ 439567 h 523429"/>
                <a:gd name="connsiteX6" fmla="*/ 396663 w 955575"/>
                <a:gd name="connsiteY6" fmla="*/ 279129 h 523429"/>
                <a:gd name="connsiteX7" fmla="*/ 396998 w 955575"/>
                <a:gd name="connsiteY7" fmla="*/ 279129 h 523429"/>
                <a:gd name="connsiteX8" fmla="*/ 396997 w 955575"/>
                <a:gd name="connsiteY8" fmla="*/ 162867 h 523429"/>
                <a:gd name="connsiteX9" fmla="*/ 0 w 955575"/>
                <a:gd name="connsiteY9" fmla="*/ 162867 h 523429"/>
                <a:gd name="connsiteX10" fmla="*/ 0 w 955575"/>
                <a:gd name="connsiteY10" fmla="*/ 0 h 523429"/>
                <a:gd name="connsiteX11" fmla="*/ 558912 w 955575"/>
                <a:gd name="connsiteY11" fmla="*/ 0 h 523429"/>
                <a:gd name="connsiteX12" fmla="*/ 558912 w 955575"/>
                <a:gd name="connsiteY12" fmla="*/ 81433 h 523429"/>
                <a:gd name="connsiteX13" fmla="*/ 558912 w 955575"/>
                <a:gd name="connsiteY13" fmla="*/ 160110 h 523429"/>
                <a:gd name="connsiteX14" fmla="*/ 559865 w 955575"/>
                <a:gd name="connsiteY14" fmla="*/ 160110 h 523429"/>
                <a:gd name="connsiteX15" fmla="*/ 559865 w 955575"/>
                <a:gd name="connsiteY15" fmla="*/ 279129 h 523429"/>
                <a:gd name="connsiteX16" fmla="*/ 792708 w 955575"/>
                <a:gd name="connsiteY16" fmla="*/ 279129 h 523429"/>
                <a:gd name="connsiteX17" fmla="*/ 792708 w 955575"/>
                <a:gd name="connsiteY17" fmla="*/ 197695 h 52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5575" h="523429">
                  <a:moveTo>
                    <a:pt x="792708" y="197695"/>
                  </a:moveTo>
                  <a:lnTo>
                    <a:pt x="955575" y="360562"/>
                  </a:lnTo>
                  <a:lnTo>
                    <a:pt x="792708" y="523429"/>
                  </a:lnTo>
                  <a:lnTo>
                    <a:pt x="792708" y="441996"/>
                  </a:lnTo>
                  <a:lnTo>
                    <a:pt x="396663" y="441996"/>
                  </a:lnTo>
                  <a:lnTo>
                    <a:pt x="396663" y="439567"/>
                  </a:lnTo>
                  <a:lnTo>
                    <a:pt x="396663" y="279129"/>
                  </a:lnTo>
                  <a:lnTo>
                    <a:pt x="396998" y="279129"/>
                  </a:lnTo>
                  <a:cubicBezTo>
                    <a:pt x="396998" y="240375"/>
                    <a:pt x="396997" y="201621"/>
                    <a:pt x="396997" y="162867"/>
                  </a:cubicBezTo>
                  <a:lnTo>
                    <a:pt x="0" y="162867"/>
                  </a:lnTo>
                  <a:lnTo>
                    <a:pt x="0" y="0"/>
                  </a:lnTo>
                  <a:lnTo>
                    <a:pt x="558912" y="0"/>
                  </a:lnTo>
                  <a:lnTo>
                    <a:pt x="558912" y="81433"/>
                  </a:lnTo>
                  <a:lnTo>
                    <a:pt x="558912" y="160110"/>
                  </a:lnTo>
                  <a:lnTo>
                    <a:pt x="559865" y="160110"/>
                  </a:lnTo>
                  <a:lnTo>
                    <a:pt x="559865" y="279129"/>
                  </a:lnTo>
                  <a:lnTo>
                    <a:pt x="792708" y="279129"/>
                  </a:lnTo>
                  <a:lnTo>
                    <a:pt x="792708" y="197695"/>
                  </a:lnTo>
                  <a:close/>
                </a:path>
              </a:pathLst>
            </a:custGeom>
            <a:solidFill>
              <a:schemeClr val="bg1"/>
            </a:solidFill>
            <a:ln w="9525">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chemeClr val="tx2"/>
                </a:buClr>
                <a:buSzPct val="70000"/>
              </a:pPr>
              <a:endParaRPr lang="de-DE" sz="1600" dirty="0">
                <a:solidFill>
                  <a:schemeClr val="bg1"/>
                </a:solidFill>
                <a:latin typeface="Arial" pitchFamily="34" charset="0"/>
                <a:cs typeface="Arial" pitchFamily="34" charset="0"/>
              </a:endParaRPr>
            </a:p>
          </p:txBody>
        </p:sp>
        <p:sp>
          <p:nvSpPr>
            <p:cNvPr id="145" name="Rectangle 683"/>
            <p:cNvSpPr/>
            <p:nvPr/>
          </p:nvSpPr>
          <p:spPr bwMode="gray">
            <a:xfrm>
              <a:off x="-4212976" y="4786820"/>
              <a:ext cx="820786" cy="586396"/>
            </a:xfrm>
            <a:custGeom>
              <a:avLst/>
              <a:gdLst/>
              <a:ahLst/>
              <a:cxnLst/>
              <a:rect l="l" t="t" r="r" b="b"/>
              <a:pathLst>
                <a:path w="820786" h="586396">
                  <a:moveTo>
                    <a:pt x="0" y="286984"/>
                  </a:moveTo>
                  <a:lnTo>
                    <a:pt x="69528" y="356511"/>
                  </a:lnTo>
                  <a:lnTo>
                    <a:pt x="108012" y="318027"/>
                  </a:lnTo>
                  <a:lnTo>
                    <a:pt x="108012" y="586396"/>
                  </a:lnTo>
                  <a:lnTo>
                    <a:pt x="0" y="586396"/>
                  </a:lnTo>
                  <a:close/>
                  <a:moveTo>
                    <a:pt x="250567" y="175472"/>
                  </a:moveTo>
                  <a:lnTo>
                    <a:pt x="250567" y="586396"/>
                  </a:lnTo>
                  <a:lnTo>
                    <a:pt x="142555" y="586396"/>
                  </a:lnTo>
                  <a:lnTo>
                    <a:pt x="142555" y="283484"/>
                  </a:lnTo>
                  <a:close/>
                  <a:moveTo>
                    <a:pt x="427665" y="153209"/>
                  </a:moveTo>
                  <a:lnTo>
                    <a:pt x="432457" y="158001"/>
                  </a:lnTo>
                  <a:lnTo>
                    <a:pt x="432220" y="158238"/>
                  </a:lnTo>
                  <a:lnTo>
                    <a:pt x="535677" y="261694"/>
                  </a:lnTo>
                  <a:lnTo>
                    <a:pt x="535677" y="586396"/>
                  </a:lnTo>
                  <a:lnTo>
                    <a:pt x="427665" y="586396"/>
                  </a:lnTo>
                  <a:close/>
                  <a:moveTo>
                    <a:pt x="678232" y="142555"/>
                  </a:moveTo>
                  <a:lnTo>
                    <a:pt x="678232" y="586396"/>
                  </a:lnTo>
                  <a:lnTo>
                    <a:pt x="570220" y="586396"/>
                  </a:lnTo>
                  <a:lnTo>
                    <a:pt x="570220" y="250567"/>
                  </a:lnTo>
                  <a:close/>
                  <a:moveTo>
                    <a:pt x="350247" y="75792"/>
                  </a:moveTo>
                  <a:lnTo>
                    <a:pt x="393122" y="118666"/>
                  </a:lnTo>
                  <a:lnTo>
                    <a:pt x="393122" y="586396"/>
                  </a:lnTo>
                  <a:lnTo>
                    <a:pt x="285110" y="586396"/>
                  </a:lnTo>
                  <a:lnTo>
                    <a:pt x="285110" y="140929"/>
                  </a:lnTo>
                  <a:close/>
                  <a:moveTo>
                    <a:pt x="820786" y="0"/>
                  </a:moveTo>
                  <a:lnTo>
                    <a:pt x="820786" y="586396"/>
                  </a:lnTo>
                  <a:lnTo>
                    <a:pt x="712774" y="586396"/>
                  </a:lnTo>
                  <a:lnTo>
                    <a:pt x="712774" y="108012"/>
                  </a:lnTo>
                  <a:close/>
                </a:path>
              </a:pathLst>
            </a:custGeom>
            <a:solidFill>
              <a:schemeClr val="accent3"/>
            </a:solidFill>
            <a:ln w="12700">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ctr">
                <a:spcBef>
                  <a:spcPts val="1100"/>
                </a:spcBef>
                <a:buClr>
                  <a:schemeClr val="tx2"/>
                </a:buClr>
                <a:buSzPct val="70000"/>
              </a:pPr>
              <a:endParaRPr lang="de-DE" sz="1600" dirty="0">
                <a:solidFill>
                  <a:schemeClr val="bg1"/>
                </a:solidFill>
                <a:latin typeface="Arial" pitchFamily="34" charset="0"/>
                <a:cs typeface="Arial" pitchFamily="34" charset="0"/>
              </a:endParaRPr>
            </a:p>
          </p:txBody>
        </p:sp>
      </p:grpSp>
      <p:grpSp>
        <p:nvGrpSpPr>
          <p:cNvPr id="146" name="Group 145"/>
          <p:cNvGrpSpPr/>
          <p:nvPr/>
        </p:nvGrpSpPr>
        <p:grpSpPr>
          <a:xfrm>
            <a:off x="7833555" y="2280058"/>
            <a:ext cx="625153" cy="1150557"/>
            <a:chOff x="9137650" y="228600"/>
            <a:chExt cx="1860551" cy="3424238"/>
          </a:xfrm>
        </p:grpSpPr>
        <p:sp>
          <p:nvSpPr>
            <p:cNvPr id="147" name="Freeform 80"/>
            <p:cNvSpPr>
              <a:spLocks/>
            </p:cNvSpPr>
            <p:nvPr/>
          </p:nvSpPr>
          <p:spPr bwMode="auto">
            <a:xfrm>
              <a:off x="9715500" y="3094038"/>
              <a:ext cx="708025" cy="104775"/>
            </a:xfrm>
            <a:custGeom>
              <a:avLst/>
              <a:gdLst>
                <a:gd name="T0" fmla="*/ 446 w 446"/>
                <a:gd name="T1" fmla="*/ 49 h 66"/>
                <a:gd name="T2" fmla="*/ 430 w 446"/>
                <a:gd name="T3" fmla="*/ 66 h 66"/>
                <a:gd name="T4" fmla="*/ 17 w 446"/>
                <a:gd name="T5" fmla="*/ 66 h 66"/>
                <a:gd name="T6" fmla="*/ 0 w 446"/>
                <a:gd name="T7" fmla="*/ 49 h 66"/>
                <a:gd name="T8" fmla="*/ 0 w 446"/>
                <a:gd name="T9" fmla="*/ 14 h 66"/>
                <a:gd name="T10" fmla="*/ 17 w 446"/>
                <a:gd name="T11" fmla="*/ 0 h 66"/>
                <a:gd name="T12" fmla="*/ 430 w 446"/>
                <a:gd name="T13" fmla="*/ 0 h 66"/>
                <a:gd name="T14" fmla="*/ 446 w 446"/>
                <a:gd name="T15" fmla="*/ 14 h 66"/>
                <a:gd name="T16" fmla="*/ 446 w 446"/>
                <a:gd name="T17" fmla="*/ 49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6" h="66">
                  <a:moveTo>
                    <a:pt x="446" y="49"/>
                  </a:moveTo>
                  <a:lnTo>
                    <a:pt x="430" y="66"/>
                  </a:lnTo>
                  <a:lnTo>
                    <a:pt x="17" y="66"/>
                  </a:lnTo>
                  <a:lnTo>
                    <a:pt x="0" y="49"/>
                  </a:lnTo>
                  <a:lnTo>
                    <a:pt x="0" y="14"/>
                  </a:lnTo>
                  <a:lnTo>
                    <a:pt x="17" y="0"/>
                  </a:lnTo>
                  <a:lnTo>
                    <a:pt x="430" y="0"/>
                  </a:lnTo>
                  <a:lnTo>
                    <a:pt x="446" y="14"/>
                  </a:lnTo>
                  <a:lnTo>
                    <a:pt x="446" y="49"/>
                  </a:lnTo>
                  <a:close/>
                </a:path>
              </a:pathLst>
            </a:custGeom>
            <a:solidFill>
              <a:schemeClr val="accent1"/>
            </a:solid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p>
          </p:txBody>
        </p:sp>
        <p:sp>
          <p:nvSpPr>
            <p:cNvPr id="148" name="Freeform 81"/>
            <p:cNvSpPr>
              <a:spLocks/>
            </p:cNvSpPr>
            <p:nvPr/>
          </p:nvSpPr>
          <p:spPr bwMode="auto">
            <a:xfrm>
              <a:off x="9396413" y="1593850"/>
              <a:ext cx="1346200" cy="693738"/>
            </a:xfrm>
            <a:custGeom>
              <a:avLst/>
              <a:gdLst>
                <a:gd name="T0" fmla="*/ 26 w 848"/>
                <a:gd name="T1" fmla="*/ 420 h 437"/>
                <a:gd name="T2" fmla="*/ 0 w 848"/>
                <a:gd name="T3" fmla="*/ 357 h 437"/>
                <a:gd name="T4" fmla="*/ 14 w 848"/>
                <a:gd name="T5" fmla="*/ 319 h 437"/>
                <a:gd name="T6" fmla="*/ 782 w 848"/>
                <a:gd name="T7" fmla="*/ 0 h 437"/>
                <a:gd name="T8" fmla="*/ 822 w 848"/>
                <a:gd name="T9" fmla="*/ 17 h 437"/>
                <a:gd name="T10" fmla="*/ 848 w 848"/>
                <a:gd name="T11" fmla="*/ 80 h 437"/>
                <a:gd name="T12" fmla="*/ 832 w 848"/>
                <a:gd name="T13" fmla="*/ 121 h 437"/>
                <a:gd name="T14" fmla="*/ 64 w 848"/>
                <a:gd name="T15" fmla="*/ 437 h 437"/>
                <a:gd name="T16" fmla="*/ 26 w 848"/>
                <a:gd name="T17" fmla="*/ 420 h 4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8" h="437">
                  <a:moveTo>
                    <a:pt x="26" y="420"/>
                  </a:moveTo>
                  <a:lnTo>
                    <a:pt x="0" y="357"/>
                  </a:lnTo>
                  <a:lnTo>
                    <a:pt x="14" y="319"/>
                  </a:lnTo>
                  <a:lnTo>
                    <a:pt x="782" y="0"/>
                  </a:lnTo>
                  <a:lnTo>
                    <a:pt x="822" y="17"/>
                  </a:lnTo>
                  <a:lnTo>
                    <a:pt x="848" y="80"/>
                  </a:lnTo>
                  <a:lnTo>
                    <a:pt x="832" y="121"/>
                  </a:lnTo>
                  <a:lnTo>
                    <a:pt x="64" y="437"/>
                  </a:lnTo>
                  <a:lnTo>
                    <a:pt x="26" y="420"/>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49" name="Freeform 83"/>
            <p:cNvSpPr>
              <a:spLocks/>
            </p:cNvSpPr>
            <p:nvPr/>
          </p:nvSpPr>
          <p:spPr bwMode="auto">
            <a:xfrm>
              <a:off x="9396413" y="1249363"/>
              <a:ext cx="1346200" cy="688975"/>
            </a:xfrm>
            <a:custGeom>
              <a:avLst/>
              <a:gdLst>
                <a:gd name="T0" fmla="*/ 26 w 848"/>
                <a:gd name="T1" fmla="*/ 420 h 434"/>
                <a:gd name="T2" fmla="*/ 0 w 848"/>
                <a:gd name="T3" fmla="*/ 356 h 434"/>
                <a:gd name="T4" fmla="*/ 14 w 848"/>
                <a:gd name="T5" fmla="*/ 316 h 434"/>
                <a:gd name="T6" fmla="*/ 782 w 848"/>
                <a:gd name="T7" fmla="*/ 0 h 434"/>
                <a:gd name="T8" fmla="*/ 822 w 848"/>
                <a:gd name="T9" fmla="*/ 14 h 434"/>
                <a:gd name="T10" fmla="*/ 848 w 848"/>
                <a:gd name="T11" fmla="*/ 80 h 434"/>
                <a:gd name="T12" fmla="*/ 832 w 848"/>
                <a:gd name="T13" fmla="*/ 118 h 434"/>
                <a:gd name="T14" fmla="*/ 64 w 848"/>
                <a:gd name="T15" fmla="*/ 434 h 434"/>
                <a:gd name="T16" fmla="*/ 26 w 848"/>
                <a:gd name="T17" fmla="*/ 420 h 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8" h="434">
                  <a:moveTo>
                    <a:pt x="26" y="420"/>
                  </a:moveTo>
                  <a:lnTo>
                    <a:pt x="0" y="356"/>
                  </a:lnTo>
                  <a:lnTo>
                    <a:pt x="14" y="316"/>
                  </a:lnTo>
                  <a:lnTo>
                    <a:pt x="782" y="0"/>
                  </a:lnTo>
                  <a:lnTo>
                    <a:pt x="822" y="14"/>
                  </a:lnTo>
                  <a:lnTo>
                    <a:pt x="848" y="80"/>
                  </a:lnTo>
                  <a:lnTo>
                    <a:pt x="832" y="118"/>
                  </a:lnTo>
                  <a:lnTo>
                    <a:pt x="64" y="434"/>
                  </a:lnTo>
                  <a:lnTo>
                    <a:pt x="26" y="420"/>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50" name="Freeform 85"/>
            <p:cNvSpPr>
              <a:spLocks/>
            </p:cNvSpPr>
            <p:nvPr/>
          </p:nvSpPr>
          <p:spPr bwMode="auto">
            <a:xfrm>
              <a:off x="9536113" y="1039813"/>
              <a:ext cx="865188" cy="493713"/>
            </a:xfrm>
            <a:custGeom>
              <a:avLst/>
              <a:gdLst>
                <a:gd name="T0" fmla="*/ 26 w 545"/>
                <a:gd name="T1" fmla="*/ 295 h 311"/>
                <a:gd name="T2" fmla="*/ 0 w 545"/>
                <a:gd name="T3" fmla="*/ 231 h 311"/>
                <a:gd name="T4" fmla="*/ 16 w 545"/>
                <a:gd name="T5" fmla="*/ 193 h 311"/>
                <a:gd name="T6" fmla="*/ 481 w 545"/>
                <a:gd name="T7" fmla="*/ 0 h 311"/>
                <a:gd name="T8" fmla="*/ 519 w 545"/>
                <a:gd name="T9" fmla="*/ 16 h 311"/>
                <a:gd name="T10" fmla="*/ 545 w 545"/>
                <a:gd name="T11" fmla="*/ 80 h 311"/>
                <a:gd name="T12" fmla="*/ 531 w 545"/>
                <a:gd name="T13" fmla="*/ 118 h 311"/>
                <a:gd name="T14" fmla="*/ 63 w 545"/>
                <a:gd name="T15" fmla="*/ 311 h 311"/>
                <a:gd name="T16" fmla="*/ 26 w 545"/>
                <a:gd name="T17" fmla="*/ 295 h 3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5" h="311">
                  <a:moveTo>
                    <a:pt x="26" y="295"/>
                  </a:moveTo>
                  <a:lnTo>
                    <a:pt x="0" y="231"/>
                  </a:lnTo>
                  <a:lnTo>
                    <a:pt x="16" y="193"/>
                  </a:lnTo>
                  <a:lnTo>
                    <a:pt x="481" y="0"/>
                  </a:lnTo>
                  <a:lnTo>
                    <a:pt x="519" y="16"/>
                  </a:lnTo>
                  <a:lnTo>
                    <a:pt x="545" y="80"/>
                  </a:lnTo>
                  <a:lnTo>
                    <a:pt x="531" y="118"/>
                  </a:lnTo>
                  <a:lnTo>
                    <a:pt x="63" y="311"/>
                  </a:lnTo>
                  <a:lnTo>
                    <a:pt x="26" y="295"/>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51" name="Freeform 87"/>
            <p:cNvSpPr>
              <a:spLocks/>
            </p:cNvSpPr>
            <p:nvPr/>
          </p:nvSpPr>
          <p:spPr bwMode="auto">
            <a:xfrm>
              <a:off x="9396413" y="1943100"/>
              <a:ext cx="1346200" cy="693738"/>
            </a:xfrm>
            <a:custGeom>
              <a:avLst/>
              <a:gdLst>
                <a:gd name="T0" fmla="*/ 26 w 848"/>
                <a:gd name="T1" fmla="*/ 420 h 437"/>
                <a:gd name="T2" fmla="*/ 0 w 848"/>
                <a:gd name="T3" fmla="*/ 356 h 437"/>
                <a:gd name="T4" fmla="*/ 14 w 848"/>
                <a:gd name="T5" fmla="*/ 319 h 437"/>
                <a:gd name="T6" fmla="*/ 782 w 848"/>
                <a:gd name="T7" fmla="*/ 0 h 437"/>
                <a:gd name="T8" fmla="*/ 822 w 848"/>
                <a:gd name="T9" fmla="*/ 16 h 437"/>
                <a:gd name="T10" fmla="*/ 848 w 848"/>
                <a:gd name="T11" fmla="*/ 80 h 437"/>
                <a:gd name="T12" fmla="*/ 832 w 848"/>
                <a:gd name="T13" fmla="*/ 118 h 437"/>
                <a:gd name="T14" fmla="*/ 64 w 848"/>
                <a:gd name="T15" fmla="*/ 437 h 437"/>
                <a:gd name="T16" fmla="*/ 26 w 848"/>
                <a:gd name="T17" fmla="*/ 420 h 4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8" h="437">
                  <a:moveTo>
                    <a:pt x="26" y="420"/>
                  </a:moveTo>
                  <a:lnTo>
                    <a:pt x="0" y="356"/>
                  </a:lnTo>
                  <a:lnTo>
                    <a:pt x="14" y="319"/>
                  </a:lnTo>
                  <a:lnTo>
                    <a:pt x="782" y="0"/>
                  </a:lnTo>
                  <a:lnTo>
                    <a:pt x="822" y="16"/>
                  </a:lnTo>
                  <a:lnTo>
                    <a:pt x="848" y="80"/>
                  </a:lnTo>
                  <a:lnTo>
                    <a:pt x="832" y="118"/>
                  </a:lnTo>
                  <a:lnTo>
                    <a:pt x="64" y="437"/>
                  </a:lnTo>
                  <a:lnTo>
                    <a:pt x="26" y="420"/>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52" name="Freeform 89"/>
            <p:cNvSpPr>
              <a:spLocks/>
            </p:cNvSpPr>
            <p:nvPr/>
          </p:nvSpPr>
          <p:spPr bwMode="auto">
            <a:xfrm>
              <a:off x="9696450" y="2290763"/>
              <a:ext cx="1046163" cy="739775"/>
            </a:xfrm>
            <a:custGeom>
              <a:avLst/>
              <a:gdLst>
                <a:gd name="T0" fmla="*/ 31 w 659"/>
                <a:gd name="T1" fmla="*/ 466 h 466"/>
                <a:gd name="T2" fmla="*/ 0 w 659"/>
                <a:gd name="T3" fmla="*/ 435 h 466"/>
                <a:gd name="T4" fmla="*/ 0 w 659"/>
                <a:gd name="T5" fmla="*/ 265 h 466"/>
                <a:gd name="T6" fmla="*/ 33 w 659"/>
                <a:gd name="T7" fmla="*/ 232 h 466"/>
                <a:gd name="T8" fmla="*/ 593 w 659"/>
                <a:gd name="T9" fmla="*/ 0 h 466"/>
                <a:gd name="T10" fmla="*/ 633 w 659"/>
                <a:gd name="T11" fmla="*/ 17 h 466"/>
                <a:gd name="T12" fmla="*/ 659 w 659"/>
                <a:gd name="T13" fmla="*/ 81 h 466"/>
                <a:gd name="T14" fmla="*/ 643 w 659"/>
                <a:gd name="T15" fmla="*/ 118 h 466"/>
                <a:gd name="T16" fmla="*/ 128 w 659"/>
                <a:gd name="T17" fmla="*/ 331 h 466"/>
                <a:gd name="T18" fmla="*/ 128 w 659"/>
                <a:gd name="T19" fmla="*/ 435 h 466"/>
                <a:gd name="T20" fmla="*/ 99 w 659"/>
                <a:gd name="T21" fmla="*/ 466 h 466"/>
                <a:gd name="T22" fmla="*/ 31 w 659"/>
                <a:gd name="T23" fmla="*/ 466 h 4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59" h="466">
                  <a:moveTo>
                    <a:pt x="31" y="466"/>
                  </a:moveTo>
                  <a:lnTo>
                    <a:pt x="0" y="435"/>
                  </a:lnTo>
                  <a:lnTo>
                    <a:pt x="0" y="265"/>
                  </a:lnTo>
                  <a:lnTo>
                    <a:pt x="33" y="232"/>
                  </a:lnTo>
                  <a:lnTo>
                    <a:pt x="593" y="0"/>
                  </a:lnTo>
                  <a:lnTo>
                    <a:pt x="633" y="17"/>
                  </a:lnTo>
                  <a:lnTo>
                    <a:pt x="659" y="81"/>
                  </a:lnTo>
                  <a:lnTo>
                    <a:pt x="643" y="118"/>
                  </a:lnTo>
                  <a:lnTo>
                    <a:pt x="128" y="331"/>
                  </a:lnTo>
                  <a:lnTo>
                    <a:pt x="128" y="435"/>
                  </a:lnTo>
                  <a:lnTo>
                    <a:pt x="99" y="466"/>
                  </a:lnTo>
                  <a:lnTo>
                    <a:pt x="31" y="466"/>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53" name="Freeform 91"/>
            <p:cNvSpPr>
              <a:spLocks/>
            </p:cNvSpPr>
            <p:nvPr/>
          </p:nvSpPr>
          <p:spPr bwMode="auto">
            <a:xfrm>
              <a:off x="9715500" y="3251200"/>
              <a:ext cx="708025" cy="104775"/>
            </a:xfrm>
            <a:custGeom>
              <a:avLst/>
              <a:gdLst>
                <a:gd name="T0" fmla="*/ 446 w 446"/>
                <a:gd name="T1" fmla="*/ 52 h 66"/>
                <a:gd name="T2" fmla="*/ 430 w 446"/>
                <a:gd name="T3" fmla="*/ 66 h 66"/>
                <a:gd name="T4" fmla="*/ 17 w 446"/>
                <a:gd name="T5" fmla="*/ 66 h 66"/>
                <a:gd name="T6" fmla="*/ 0 w 446"/>
                <a:gd name="T7" fmla="*/ 52 h 66"/>
                <a:gd name="T8" fmla="*/ 0 w 446"/>
                <a:gd name="T9" fmla="*/ 17 h 66"/>
                <a:gd name="T10" fmla="*/ 17 w 446"/>
                <a:gd name="T11" fmla="*/ 0 h 66"/>
                <a:gd name="T12" fmla="*/ 430 w 446"/>
                <a:gd name="T13" fmla="*/ 0 h 66"/>
                <a:gd name="T14" fmla="*/ 446 w 446"/>
                <a:gd name="T15" fmla="*/ 17 h 66"/>
                <a:gd name="T16" fmla="*/ 446 w 446"/>
                <a:gd name="T17" fmla="*/ 52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6" h="66">
                  <a:moveTo>
                    <a:pt x="446" y="52"/>
                  </a:moveTo>
                  <a:lnTo>
                    <a:pt x="430" y="66"/>
                  </a:lnTo>
                  <a:lnTo>
                    <a:pt x="17" y="66"/>
                  </a:lnTo>
                  <a:lnTo>
                    <a:pt x="0" y="52"/>
                  </a:lnTo>
                  <a:lnTo>
                    <a:pt x="0" y="17"/>
                  </a:lnTo>
                  <a:lnTo>
                    <a:pt x="17" y="0"/>
                  </a:lnTo>
                  <a:lnTo>
                    <a:pt x="430" y="0"/>
                  </a:lnTo>
                  <a:lnTo>
                    <a:pt x="446" y="17"/>
                  </a:lnTo>
                  <a:lnTo>
                    <a:pt x="446" y="52"/>
                  </a:lnTo>
                  <a:close/>
                </a:path>
              </a:pathLst>
            </a:custGeom>
            <a:solidFill>
              <a:schemeClr val="accent1"/>
            </a:solid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p>
          </p:txBody>
        </p:sp>
        <p:sp>
          <p:nvSpPr>
            <p:cNvPr id="154" name="Freeform 92"/>
            <p:cNvSpPr>
              <a:spLocks/>
            </p:cNvSpPr>
            <p:nvPr/>
          </p:nvSpPr>
          <p:spPr bwMode="auto">
            <a:xfrm>
              <a:off x="9966325" y="3573463"/>
              <a:ext cx="206375" cy="79375"/>
            </a:xfrm>
            <a:custGeom>
              <a:avLst/>
              <a:gdLst>
                <a:gd name="T0" fmla="*/ 130 w 130"/>
                <a:gd name="T1" fmla="*/ 36 h 50"/>
                <a:gd name="T2" fmla="*/ 114 w 130"/>
                <a:gd name="T3" fmla="*/ 50 h 50"/>
                <a:gd name="T4" fmla="*/ 14 w 130"/>
                <a:gd name="T5" fmla="*/ 50 h 50"/>
                <a:gd name="T6" fmla="*/ 0 w 130"/>
                <a:gd name="T7" fmla="*/ 36 h 50"/>
                <a:gd name="T8" fmla="*/ 0 w 130"/>
                <a:gd name="T9" fmla="*/ 0 h 50"/>
                <a:gd name="T10" fmla="*/ 130 w 130"/>
                <a:gd name="T11" fmla="*/ 0 h 50"/>
                <a:gd name="T12" fmla="*/ 130 w 130"/>
                <a:gd name="T13" fmla="*/ 36 h 50"/>
              </a:gdLst>
              <a:ahLst/>
              <a:cxnLst>
                <a:cxn ang="0">
                  <a:pos x="T0" y="T1"/>
                </a:cxn>
                <a:cxn ang="0">
                  <a:pos x="T2" y="T3"/>
                </a:cxn>
                <a:cxn ang="0">
                  <a:pos x="T4" y="T5"/>
                </a:cxn>
                <a:cxn ang="0">
                  <a:pos x="T6" y="T7"/>
                </a:cxn>
                <a:cxn ang="0">
                  <a:pos x="T8" y="T9"/>
                </a:cxn>
                <a:cxn ang="0">
                  <a:pos x="T10" y="T11"/>
                </a:cxn>
                <a:cxn ang="0">
                  <a:pos x="T12" y="T13"/>
                </a:cxn>
              </a:cxnLst>
              <a:rect l="0" t="0" r="r" b="b"/>
              <a:pathLst>
                <a:path w="130" h="50">
                  <a:moveTo>
                    <a:pt x="130" y="36"/>
                  </a:moveTo>
                  <a:lnTo>
                    <a:pt x="114" y="50"/>
                  </a:lnTo>
                  <a:lnTo>
                    <a:pt x="14" y="50"/>
                  </a:lnTo>
                  <a:lnTo>
                    <a:pt x="0" y="36"/>
                  </a:lnTo>
                  <a:lnTo>
                    <a:pt x="0" y="0"/>
                  </a:lnTo>
                  <a:lnTo>
                    <a:pt x="130" y="0"/>
                  </a:lnTo>
                  <a:lnTo>
                    <a:pt x="130" y="36"/>
                  </a:lnTo>
                  <a:close/>
                </a:path>
              </a:pathLst>
            </a:custGeom>
            <a:solidFill>
              <a:schemeClr val="accent1"/>
            </a:solid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p>
          </p:txBody>
        </p:sp>
        <p:sp>
          <p:nvSpPr>
            <p:cNvPr id="155" name="Freeform 93"/>
            <p:cNvSpPr>
              <a:spLocks/>
            </p:cNvSpPr>
            <p:nvPr/>
          </p:nvSpPr>
          <p:spPr bwMode="auto">
            <a:xfrm>
              <a:off x="9794875" y="3413125"/>
              <a:ext cx="550863" cy="104775"/>
            </a:xfrm>
            <a:custGeom>
              <a:avLst/>
              <a:gdLst>
                <a:gd name="T0" fmla="*/ 278 w 347"/>
                <a:gd name="T1" fmla="*/ 66 h 66"/>
                <a:gd name="T2" fmla="*/ 347 w 347"/>
                <a:gd name="T3" fmla="*/ 0 h 66"/>
                <a:gd name="T4" fmla="*/ 0 w 347"/>
                <a:gd name="T5" fmla="*/ 0 h 66"/>
                <a:gd name="T6" fmla="*/ 66 w 347"/>
                <a:gd name="T7" fmla="*/ 66 h 66"/>
                <a:gd name="T8" fmla="*/ 278 w 347"/>
                <a:gd name="T9" fmla="*/ 66 h 66"/>
              </a:gdLst>
              <a:ahLst/>
              <a:cxnLst>
                <a:cxn ang="0">
                  <a:pos x="T0" y="T1"/>
                </a:cxn>
                <a:cxn ang="0">
                  <a:pos x="T2" y="T3"/>
                </a:cxn>
                <a:cxn ang="0">
                  <a:pos x="T4" y="T5"/>
                </a:cxn>
                <a:cxn ang="0">
                  <a:pos x="T6" y="T7"/>
                </a:cxn>
                <a:cxn ang="0">
                  <a:pos x="T8" y="T9"/>
                </a:cxn>
              </a:cxnLst>
              <a:rect l="0" t="0" r="r" b="b"/>
              <a:pathLst>
                <a:path w="347" h="66">
                  <a:moveTo>
                    <a:pt x="278" y="66"/>
                  </a:moveTo>
                  <a:lnTo>
                    <a:pt x="347" y="0"/>
                  </a:lnTo>
                  <a:lnTo>
                    <a:pt x="0" y="0"/>
                  </a:lnTo>
                  <a:lnTo>
                    <a:pt x="66" y="66"/>
                  </a:lnTo>
                  <a:lnTo>
                    <a:pt x="278" y="66"/>
                  </a:lnTo>
                  <a:close/>
                </a:path>
              </a:pathLst>
            </a:custGeom>
            <a:solidFill>
              <a:schemeClr val="accent1"/>
            </a:solidFill>
            <a:ln>
              <a:noFill/>
            </a:ln>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de-DE" dirty="0"/>
            </a:p>
          </p:txBody>
        </p:sp>
        <p:sp>
          <p:nvSpPr>
            <p:cNvPr id="156" name="Freeform 94"/>
            <p:cNvSpPr>
              <a:spLocks/>
            </p:cNvSpPr>
            <p:nvPr/>
          </p:nvSpPr>
          <p:spPr bwMode="auto">
            <a:xfrm>
              <a:off x="10236200" y="2722563"/>
              <a:ext cx="203200" cy="307975"/>
            </a:xfrm>
            <a:custGeom>
              <a:avLst/>
              <a:gdLst>
                <a:gd name="T0" fmla="*/ 29 w 128"/>
                <a:gd name="T1" fmla="*/ 194 h 194"/>
                <a:gd name="T2" fmla="*/ 0 w 128"/>
                <a:gd name="T3" fmla="*/ 163 h 194"/>
                <a:gd name="T4" fmla="*/ 0 w 128"/>
                <a:gd name="T5" fmla="*/ 52 h 194"/>
                <a:gd name="T6" fmla="*/ 128 w 128"/>
                <a:gd name="T7" fmla="*/ 0 h 194"/>
                <a:gd name="T8" fmla="*/ 128 w 128"/>
                <a:gd name="T9" fmla="*/ 163 h 194"/>
                <a:gd name="T10" fmla="*/ 99 w 128"/>
                <a:gd name="T11" fmla="*/ 194 h 194"/>
                <a:gd name="T12" fmla="*/ 29 w 128"/>
                <a:gd name="T13" fmla="*/ 194 h 194"/>
              </a:gdLst>
              <a:ahLst/>
              <a:cxnLst>
                <a:cxn ang="0">
                  <a:pos x="T0" y="T1"/>
                </a:cxn>
                <a:cxn ang="0">
                  <a:pos x="T2" y="T3"/>
                </a:cxn>
                <a:cxn ang="0">
                  <a:pos x="T4" y="T5"/>
                </a:cxn>
                <a:cxn ang="0">
                  <a:pos x="T6" y="T7"/>
                </a:cxn>
                <a:cxn ang="0">
                  <a:pos x="T8" y="T9"/>
                </a:cxn>
                <a:cxn ang="0">
                  <a:pos x="T10" y="T11"/>
                </a:cxn>
                <a:cxn ang="0">
                  <a:pos x="T12" y="T13"/>
                </a:cxn>
              </a:cxnLst>
              <a:rect l="0" t="0" r="r" b="b"/>
              <a:pathLst>
                <a:path w="128" h="194">
                  <a:moveTo>
                    <a:pt x="29" y="194"/>
                  </a:moveTo>
                  <a:lnTo>
                    <a:pt x="0" y="163"/>
                  </a:lnTo>
                  <a:lnTo>
                    <a:pt x="0" y="52"/>
                  </a:lnTo>
                  <a:lnTo>
                    <a:pt x="128" y="0"/>
                  </a:lnTo>
                  <a:lnTo>
                    <a:pt x="128" y="163"/>
                  </a:lnTo>
                  <a:lnTo>
                    <a:pt x="99" y="194"/>
                  </a:lnTo>
                  <a:lnTo>
                    <a:pt x="29" y="194"/>
                  </a:lnTo>
                  <a:close/>
                </a:path>
              </a:pathLst>
            </a:custGeom>
            <a:solidFill>
              <a:srgbClr val="FFFFFF"/>
            </a:solidFill>
            <a:ln w="6350">
              <a:solidFill>
                <a:schemeClr val="accent1"/>
              </a:solidFill>
              <a:round/>
              <a:headEnd/>
              <a:tailEnd/>
            </a:ln>
          </p:spPr>
          <p:txBody>
            <a:bodyPr vert="horz" wrap="square" lIns="91440" tIns="45720" rIns="91440" bIns="45720" numCol="1" anchor="t" anchorCtr="0" compatLnSpc="1">
              <a:prstTxWarp prst="textNoShape">
                <a:avLst/>
              </a:prstTxWarp>
            </a:bodyPr>
            <a:lstStyle/>
            <a:p>
              <a:endParaRPr lang="de-DE" dirty="0"/>
            </a:p>
          </p:txBody>
        </p:sp>
        <p:sp>
          <p:nvSpPr>
            <p:cNvPr id="157" name="Line 96"/>
            <p:cNvSpPr>
              <a:spLocks noChangeShapeType="1"/>
            </p:cNvSpPr>
            <p:nvPr/>
          </p:nvSpPr>
          <p:spPr bwMode="auto">
            <a:xfrm flipV="1">
              <a:off x="10067925" y="228600"/>
              <a:ext cx="0" cy="539750"/>
            </a:xfrm>
            <a:prstGeom prst="line">
              <a:avLst/>
            </a:prstGeom>
            <a:noFill/>
            <a:ln w="14288" cap="flat">
              <a:solidFill>
                <a:schemeClr val="accent3"/>
              </a:solidFill>
              <a:prstDash val="solid"/>
              <a:miter lim="800000"/>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de-DE" dirty="0"/>
            </a:p>
          </p:txBody>
        </p:sp>
        <p:sp>
          <p:nvSpPr>
            <p:cNvPr id="158" name="Line 97"/>
            <p:cNvSpPr>
              <a:spLocks noChangeShapeType="1"/>
            </p:cNvSpPr>
            <p:nvPr/>
          </p:nvSpPr>
          <p:spPr bwMode="auto">
            <a:xfrm flipV="1">
              <a:off x="10364788" y="330200"/>
              <a:ext cx="209550" cy="498475"/>
            </a:xfrm>
            <a:prstGeom prst="line">
              <a:avLst/>
            </a:prstGeom>
            <a:noFill/>
            <a:ln w="14288" cap="flat">
              <a:solidFill>
                <a:schemeClr val="accent3"/>
              </a:solidFill>
              <a:prstDash val="solid"/>
              <a:miter lim="800000"/>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de-DE" dirty="0"/>
            </a:p>
          </p:txBody>
        </p:sp>
        <p:sp>
          <p:nvSpPr>
            <p:cNvPr id="159" name="Line 98"/>
            <p:cNvSpPr>
              <a:spLocks noChangeShapeType="1"/>
            </p:cNvSpPr>
            <p:nvPr/>
          </p:nvSpPr>
          <p:spPr bwMode="auto">
            <a:xfrm flipV="1">
              <a:off x="10618788" y="615950"/>
              <a:ext cx="379413" cy="382588"/>
            </a:xfrm>
            <a:prstGeom prst="line">
              <a:avLst/>
            </a:prstGeom>
            <a:noFill/>
            <a:ln w="14288" cap="flat">
              <a:solidFill>
                <a:schemeClr val="accent3"/>
              </a:solidFill>
              <a:prstDash val="solid"/>
              <a:miter lim="800000"/>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de-DE" dirty="0"/>
            </a:p>
          </p:txBody>
        </p:sp>
        <p:sp>
          <p:nvSpPr>
            <p:cNvPr id="160" name="Line 99"/>
            <p:cNvSpPr>
              <a:spLocks noChangeShapeType="1"/>
            </p:cNvSpPr>
            <p:nvPr/>
          </p:nvSpPr>
          <p:spPr bwMode="auto">
            <a:xfrm flipH="1" flipV="1">
              <a:off x="9566275" y="330200"/>
              <a:ext cx="204788" cy="498475"/>
            </a:xfrm>
            <a:prstGeom prst="line">
              <a:avLst/>
            </a:prstGeom>
            <a:noFill/>
            <a:ln w="14288" cap="flat">
              <a:solidFill>
                <a:schemeClr val="accent3"/>
              </a:solidFill>
              <a:prstDash val="solid"/>
              <a:miter lim="800000"/>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de-DE" dirty="0"/>
            </a:p>
          </p:txBody>
        </p:sp>
        <p:sp>
          <p:nvSpPr>
            <p:cNvPr id="161" name="Line 100"/>
            <p:cNvSpPr>
              <a:spLocks noChangeShapeType="1"/>
            </p:cNvSpPr>
            <p:nvPr/>
          </p:nvSpPr>
          <p:spPr bwMode="auto">
            <a:xfrm flipH="1" flipV="1">
              <a:off x="9137650" y="615950"/>
              <a:ext cx="382588" cy="382588"/>
            </a:xfrm>
            <a:prstGeom prst="line">
              <a:avLst/>
            </a:prstGeom>
            <a:noFill/>
            <a:ln w="14288" cap="flat">
              <a:solidFill>
                <a:schemeClr val="accent3"/>
              </a:solidFill>
              <a:prstDash val="solid"/>
              <a:miter lim="800000"/>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de-DE" dirty="0"/>
            </a:p>
          </p:txBody>
        </p:sp>
      </p:grpSp>
      <p:sp>
        <p:nvSpPr>
          <p:cNvPr id="162" name="Freeform 130"/>
          <p:cNvSpPr>
            <a:spLocks/>
          </p:cNvSpPr>
          <p:nvPr/>
        </p:nvSpPr>
        <p:spPr bwMode="auto">
          <a:xfrm>
            <a:off x="3582072" y="2426726"/>
            <a:ext cx="426612" cy="308627"/>
          </a:xfrm>
          <a:custGeom>
            <a:avLst/>
            <a:gdLst>
              <a:gd name="T0" fmla="*/ 357 w 640"/>
              <a:gd name="T1" fmla="*/ 35 h 463"/>
              <a:gd name="T2" fmla="*/ 319 w 640"/>
              <a:gd name="T3" fmla="*/ 0 h 463"/>
              <a:gd name="T4" fmla="*/ 38 w 640"/>
              <a:gd name="T5" fmla="*/ 0 h 463"/>
              <a:gd name="T6" fmla="*/ 0 w 640"/>
              <a:gd name="T7" fmla="*/ 35 h 463"/>
              <a:gd name="T8" fmla="*/ 0 w 640"/>
              <a:gd name="T9" fmla="*/ 463 h 463"/>
              <a:gd name="T10" fmla="*/ 640 w 640"/>
              <a:gd name="T11" fmla="*/ 463 h 463"/>
              <a:gd name="T12" fmla="*/ 640 w 640"/>
              <a:gd name="T13" fmla="*/ 35 h 463"/>
              <a:gd name="T14" fmla="*/ 392 w 640"/>
              <a:gd name="T15" fmla="*/ 35 h 463"/>
              <a:gd name="T16" fmla="*/ 357 w 640"/>
              <a:gd name="T17" fmla="*/ 71 h 463"/>
              <a:gd name="T18" fmla="*/ 43 w 640"/>
              <a:gd name="T19" fmla="*/ 71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40" h="463">
                <a:moveTo>
                  <a:pt x="357" y="35"/>
                </a:moveTo>
                <a:lnTo>
                  <a:pt x="319" y="0"/>
                </a:lnTo>
                <a:lnTo>
                  <a:pt x="38" y="0"/>
                </a:lnTo>
                <a:lnTo>
                  <a:pt x="0" y="35"/>
                </a:lnTo>
                <a:lnTo>
                  <a:pt x="0" y="463"/>
                </a:lnTo>
                <a:lnTo>
                  <a:pt x="640" y="463"/>
                </a:lnTo>
                <a:lnTo>
                  <a:pt x="640" y="35"/>
                </a:lnTo>
                <a:lnTo>
                  <a:pt x="392" y="35"/>
                </a:lnTo>
                <a:lnTo>
                  <a:pt x="357" y="71"/>
                </a:lnTo>
                <a:lnTo>
                  <a:pt x="43" y="71"/>
                </a:lnTo>
              </a:path>
            </a:pathLst>
          </a:cu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63" name="Freeform 130"/>
          <p:cNvSpPr>
            <a:spLocks/>
          </p:cNvSpPr>
          <p:nvPr/>
        </p:nvSpPr>
        <p:spPr bwMode="auto">
          <a:xfrm>
            <a:off x="3247132" y="2736193"/>
            <a:ext cx="426612" cy="308627"/>
          </a:xfrm>
          <a:custGeom>
            <a:avLst/>
            <a:gdLst>
              <a:gd name="T0" fmla="*/ 357 w 640"/>
              <a:gd name="T1" fmla="*/ 35 h 463"/>
              <a:gd name="T2" fmla="*/ 319 w 640"/>
              <a:gd name="T3" fmla="*/ 0 h 463"/>
              <a:gd name="T4" fmla="*/ 38 w 640"/>
              <a:gd name="T5" fmla="*/ 0 h 463"/>
              <a:gd name="T6" fmla="*/ 0 w 640"/>
              <a:gd name="T7" fmla="*/ 35 h 463"/>
              <a:gd name="T8" fmla="*/ 0 w 640"/>
              <a:gd name="T9" fmla="*/ 463 h 463"/>
              <a:gd name="T10" fmla="*/ 640 w 640"/>
              <a:gd name="T11" fmla="*/ 463 h 463"/>
              <a:gd name="T12" fmla="*/ 640 w 640"/>
              <a:gd name="T13" fmla="*/ 35 h 463"/>
              <a:gd name="T14" fmla="*/ 392 w 640"/>
              <a:gd name="T15" fmla="*/ 35 h 463"/>
              <a:gd name="T16" fmla="*/ 357 w 640"/>
              <a:gd name="T17" fmla="*/ 71 h 463"/>
              <a:gd name="T18" fmla="*/ 43 w 640"/>
              <a:gd name="T19" fmla="*/ 71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40" h="463">
                <a:moveTo>
                  <a:pt x="357" y="35"/>
                </a:moveTo>
                <a:lnTo>
                  <a:pt x="319" y="0"/>
                </a:lnTo>
                <a:lnTo>
                  <a:pt x="38" y="0"/>
                </a:lnTo>
                <a:lnTo>
                  <a:pt x="0" y="35"/>
                </a:lnTo>
                <a:lnTo>
                  <a:pt x="0" y="463"/>
                </a:lnTo>
                <a:lnTo>
                  <a:pt x="640" y="463"/>
                </a:lnTo>
                <a:lnTo>
                  <a:pt x="640" y="35"/>
                </a:lnTo>
                <a:lnTo>
                  <a:pt x="392" y="35"/>
                </a:lnTo>
                <a:lnTo>
                  <a:pt x="357" y="71"/>
                </a:lnTo>
                <a:lnTo>
                  <a:pt x="43" y="71"/>
                </a:lnTo>
              </a:path>
            </a:pathLst>
          </a:cu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64" name="Flowchart: Magnetic Disk 163"/>
          <p:cNvSpPr/>
          <p:nvPr/>
        </p:nvSpPr>
        <p:spPr>
          <a:xfrm>
            <a:off x="3714384" y="2871895"/>
            <a:ext cx="443268" cy="430992"/>
          </a:xfrm>
          <a:prstGeom prst="flowChartMagneticDisk">
            <a:avLst/>
          </a:pr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65" name="Group 164"/>
          <p:cNvGrpSpPr>
            <a:grpSpLocks noChangeAspect="1"/>
          </p:cNvGrpSpPr>
          <p:nvPr/>
        </p:nvGrpSpPr>
        <p:grpSpPr>
          <a:xfrm>
            <a:off x="5808398" y="2229279"/>
            <a:ext cx="414575" cy="1188000"/>
            <a:chOff x="2080962" y="1470148"/>
            <a:chExt cx="570456" cy="1634691"/>
          </a:xfrm>
        </p:grpSpPr>
        <p:sp>
          <p:nvSpPr>
            <p:cNvPr id="166" name="Freeform 7"/>
            <p:cNvSpPr>
              <a:spLocks/>
            </p:cNvSpPr>
            <p:nvPr/>
          </p:nvSpPr>
          <p:spPr bwMode="auto">
            <a:xfrm>
              <a:off x="2080962" y="1934858"/>
              <a:ext cx="570456" cy="1169981"/>
            </a:xfrm>
            <a:custGeom>
              <a:avLst/>
              <a:gdLst>
                <a:gd name="T0" fmla="*/ 113 w 628"/>
                <a:gd name="T1" fmla="*/ 0 h 1288"/>
                <a:gd name="T2" fmla="*/ 0 w 628"/>
                <a:gd name="T3" fmla="*/ 114 h 1288"/>
                <a:gd name="T4" fmla="*/ 26 w 628"/>
                <a:gd name="T5" fmla="*/ 560 h 1288"/>
                <a:gd name="T6" fmla="*/ 146 w 628"/>
                <a:gd name="T7" fmla="*/ 681 h 1288"/>
                <a:gd name="T8" fmla="*/ 146 w 628"/>
                <a:gd name="T9" fmla="*/ 1238 h 1288"/>
                <a:gd name="T10" fmla="*/ 196 w 628"/>
                <a:gd name="T11" fmla="*/ 1288 h 1288"/>
                <a:gd name="T12" fmla="*/ 432 w 628"/>
                <a:gd name="T13" fmla="*/ 1288 h 1288"/>
                <a:gd name="T14" fmla="*/ 482 w 628"/>
                <a:gd name="T15" fmla="*/ 1238 h 1288"/>
                <a:gd name="T16" fmla="*/ 482 w 628"/>
                <a:gd name="T17" fmla="*/ 681 h 1288"/>
                <a:gd name="T18" fmla="*/ 602 w 628"/>
                <a:gd name="T19" fmla="*/ 560 h 1288"/>
                <a:gd name="T20" fmla="*/ 628 w 628"/>
                <a:gd name="T21" fmla="*/ 114 h 1288"/>
                <a:gd name="T22" fmla="*/ 515 w 628"/>
                <a:gd name="T23" fmla="*/ 0 h 1288"/>
                <a:gd name="T24" fmla="*/ 113 w 628"/>
                <a:gd name="T25" fmla="*/ 0 h 12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8" h="1288">
                  <a:moveTo>
                    <a:pt x="113" y="0"/>
                  </a:moveTo>
                  <a:lnTo>
                    <a:pt x="0" y="114"/>
                  </a:lnTo>
                  <a:lnTo>
                    <a:pt x="26" y="560"/>
                  </a:lnTo>
                  <a:lnTo>
                    <a:pt x="146" y="681"/>
                  </a:lnTo>
                  <a:lnTo>
                    <a:pt x="146" y="1238"/>
                  </a:lnTo>
                  <a:lnTo>
                    <a:pt x="196" y="1288"/>
                  </a:lnTo>
                  <a:lnTo>
                    <a:pt x="432" y="1288"/>
                  </a:lnTo>
                  <a:lnTo>
                    <a:pt x="482" y="1238"/>
                  </a:lnTo>
                  <a:lnTo>
                    <a:pt x="482" y="681"/>
                  </a:lnTo>
                  <a:lnTo>
                    <a:pt x="602" y="560"/>
                  </a:lnTo>
                  <a:lnTo>
                    <a:pt x="628" y="114"/>
                  </a:lnTo>
                  <a:lnTo>
                    <a:pt x="515" y="0"/>
                  </a:lnTo>
                  <a:lnTo>
                    <a:pt x="113" y="0"/>
                  </a:lnTo>
                  <a:close/>
                </a:path>
              </a:pathLst>
            </a:custGeom>
            <a:solidFill>
              <a:srgbClr val="FFFFFF"/>
            </a:solidFill>
            <a:ln w="190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grpSp>
          <p:nvGrpSpPr>
            <p:cNvPr id="167" name="Group 166"/>
            <p:cNvGrpSpPr/>
            <p:nvPr/>
          </p:nvGrpSpPr>
          <p:grpSpPr>
            <a:xfrm>
              <a:off x="2179661" y="1470148"/>
              <a:ext cx="373055" cy="426026"/>
              <a:chOff x="2179661" y="1448882"/>
              <a:chExt cx="373055" cy="426026"/>
            </a:xfrm>
          </p:grpSpPr>
          <p:sp>
            <p:nvSpPr>
              <p:cNvPr id="168" name="Oval 8"/>
              <p:cNvSpPr>
                <a:spLocks noChangeArrowheads="1"/>
              </p:cNvSpPr>
              <p:nvPr/>
            </p:nvSpPr>
            <p:spPr bwMode="auto">
              <a:xfrm>
                <a:off x="2186332" y="1512468"/>
                <a:ext cx="359715" cy="362440"/>
              </a:xfrm>
              <a:prstGeom prst="ellipse">
                <a:avLst/>
              </a:prstGeom>
              <a:solidFill>
                <a:srgbClr val="FFFFFF"/>
              </a:solidFill>
              <a:ln w="19050" cap="flat">
                <a:solidFill>
                  <a:schemeClr val="accent2"/>
                </a:solidFill>
                <a:prstDash val="solid"/>
                <a:miter lim="800000"/>
                <a:headEnd/>
                <a:tailEnd/>
              </a:ln>
            </p:spPr>
            <p:txBody>
              <a:bodyPr vert="horz" wrap="square" lIns="91440" tIns="45720" rIns="91440" bIns="45720" numCol="1" anchor="t" anchorCtr="0" compatLnSpc="1">
                <a:prstTxWarp prst="textNoShape">
                  <a:avLst/>
                </a:prstTxWarp>
              </a:bodyPr>
              <a:lstStyle/>
              <a:p>
                <a:endParaRPr lang="de-DE" dirty="0"/>
              </a:p>
            </p:txBody>
          </p:sp>
          <p:sp>
            <p:nvSpPr>
              <p:cNvPr id="169" name="Oval 37"/>
              <p:cNvSpPr/>
              <p:nvPr/>
            </p:nvSpPr>
            <p:spPr>
              <a:xfrm>
                <a:off x="2179661" y="1448882"/>
                <a:ext cx="373055" cy="176413"/>
              </a:xfrm>
              <a:custGeom>
                <a:avLst/>
                <a:gdLst>
                  <a:gd name="connsiteX0" fmla="*/ 0 w 360362"/>
                  <a:gd name="connsiteY0" fmla="*/ 180181 h 360362"/>
                  <a:gd name="connsiteX1" fmla="*/ 180181 w 360362"/>
                  <a:gd name="connsiteY1" fmla="*/ 0 h 360362"/>
                  <a:gd name="connsiteX2" fmla="*/ 360362 w 360362"/>
                  <a:gd name="connsiteY2" fmla="*/ 180181 h 360362"/>
                  <a:gd name="connsiteX3" fmla="*/ 180181 w 360362"/>
                  <a:gd name="connsiteY3" fmla="*/ 360362 h 360362"/>
                  <a:gd name="connsiteX4" fmla="*/ 0 w 360362"/>
                  <a:gd name="connsiteY4" fmla="*/ 180181 h 360362"/>
                  <a:gd name="connsiteX0" fmla="*/ 0 w 360362"/>
                  <a:gd name="connsiteY0" fmla="*/ 180181 h 180181"/>
                  <a:gd name="connsiteX1" fmla="*/ 180181 w 360362"/>
                  <a:gd name="connsiteY1" fmla="*/ 0 h 180181"/>
                  <a:gd name="connsiteX2" fmla="*/ 360362 w 360362"/>
                  <a:gd name="connsiteY2" fmla="*/ 180181 h 180181"/>
                  <a:gd name="connsiteX3" fmla="*/ 0 w 360362"/>
                  <a:gd name="connsiteY3" fmla="*/ 180181 h 180181"/>
                </a:gdLst>
                <a:ahLst/>
                <a:cxnLst>
                  <a:cxn ang="0">
                    <a:pos x="connsiteX0" y="connsiteY0"/>
                  </a:cxn>
                  <a:cxn ang="0">
                    <a:pos x="connsiteX1" y="connsiteY1"/>
                  </a:cxn>
                  <a:cxn ang="0">
                    <a:pos x="connsiteX2" y="connsiteY2"/>
                  </a:cxn>
                  <a:cxn ang="0">
                    <a:pos x="connsiteX3" y="connsiteY3"/>
                  </a:cxn>
                </a:cxnLst>
                <a:rect l="l" t="t" r="r" b="b"/>
                <a:pathLst>
                  <a:path w="360362" h="180181">
                    <a:moveTo>
                      <a:pt x="0" y="180181"/>
                    </a:moveTo>
                    <a:cubicBezTo>
                      <a:pt x="0" y="80670"/>
                      <a:pt x="80670" y="0"/>
                      <a:pt x="180181" y="0"/>
                    </a:cubicBezTo>
                    <a:cubicBezTo>
                      <a:pt x="279692" y="0"/>
                      <a:pt x="360362" y="80670"/>
                      <a:pt x="360362" y="180181"/>
                    </a:cubicBezTo>
                    <a:cubicBezTo>
                      <a:pt x="330332" y="210211"/>
                      <a:pt x="30030" y="210211"/>
                      <a:pt x="0" y="180181"/>
                    </a:cubicBezTo>
                    <a:close/>
                  </a:path>
                </a:pathLst>
              </a:custGeom>
              <a:solidFill>
                <a:schemeClr val="bg1"/>
              </a:solid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sp>
            <p:nvSpPr>
              <p:cNvPr id="170" name="Oval 40"/>
              <p:cNvSpPr/>
              <p:nvPr/>
            </p:nvSpPr>
            <p:spPr>
              <a:xfrm>
                <a:off x="2179661" y="1624900"/>
                <a:ext cx="373054" cy="44763"/>
              </a:xfrm>
              <a:custGeom>
                <a:avLst/>
                <a:gdLst>
                  <a:gd name="connsiteX0" fmla="*/ 0 w 360362"/>
                  <a:gd name="connsiteY0" fmla="*/ 81367 h 162733"/>
                  <a:gd name="connsiteX1" fmla="*/ 180181 w 360362"/>
                  <a:gd name="connsiteY1" fmla="*/ 0 h 162733"/>
                  <a:gd name="connsiteX2" fmla="*/ 360362 w 360362"/>
                  <a:gd name="connsiteY2" fmla="*/ 81367 h 162733"/>
                  <a:gd name="connsiteX3" fmla="*/ 180181 w 360362"/>
                  <a:gd name="connsiteY3" fmla="*/ 162734 h 162733"/>
                  <a:gd name="connsiteX4" fmla="*/ 0 w 360362"/>
                  <a:gd name="connsiteY4" fmla="*/ 81367 h 162733"/>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1701 h 83068"/>
                  <a:gd name="connsiteX1" fmla="*/ 360362 w 365370"/>
                  <a:gd name="connsiteY1" fmla="*/ 1701 h 83068"/>
                  <a:gd name="connsiteX2" fmla="*/ 180181 w 365370"/>
                  <a:gd name="connsiteY2" fmla="*/ 83068 h 83068"/>
                  <a:gd name="connsiteX3" fmla="*/ 0 w 365370"/>
                  <a:gd name="connsiteY3" fmla="*/ 1701 h 83068"/>
                  <a:gd name="connsiteX0" fmla="*/ 0 w 365370"/>
                  <a:gd name="connsiteY0" fmla="*/ 1806 h 83173"/>
                  <a:gd name="connsiteX1" fmla="*/ 360362 w 365370"/>
                  <a:gd name="connsiteY1" fmla="*/ 1806 h 83173"/>
                  <a:gd name="connsiteX2" fmla="*/ 180181 w 365370"/>
                  <a:gd name="connsiteY2" fmla="*/ 83173 h 83173"/>
                  <a:gd name="connsiteX3" fmla="*/ 0 w 365370"/>
                  <a:gd name="connsiteY3" fmla="*/ 1806 h 83173"/>
                  <a:gd name="connsiteX0" fmla="*/ 0 w 365370"/>
                  <a:gd name="connsiteY0" fmla="*/ 1806 h 83173"/>
                  <a:gd name="connsiteX1" fmla="*/ 360362 w 365370"/>
                  <a:gd name="connsiteY1" fmla="*/ 1806 h 83173"/>
                  <a:gd name="connsiteX2" fmla="*/ 180181 w 365370"/>
                  <a:gd name="connsiteY2" fmla="*/ 83173 h 83173"/>
                  <a:gd name="connsiteX3" fmla="*/ 0 w 365370"/>
                  <a:gd name="connsiteY3" fmla="*/ 1806 h 83173"/>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5370"/>
                  <a:gd name="connsiteY0" fmla="*/ 0 h 81367"/>
                  <a:gd name="connsiteX1" fmla="*/ 360362 w 365370"/>
                  <a:gd name="connsiteY1" fmla="*/ 0 h 81367"/>
                  <a:gd name="connsiteX2" fmla="*/ 180181 w 365370"/>
                  <a:gd name="connsiteY2" fmla="*/ 81367 h 81367"/>
                  <a:gd name="connsiteX3" fmla="*/ 0 w 365370"/>
                  <a:gd name="connsiteY3" fmla="*/ 0 h 81367"/>
                  <a:gd name="connsiteX0" fmla="*/ 0 w 360362"/>
                  <a:gd name="connsiteY0" fmla="*/ 0 h 81367"/>
                  <a:gd name="connsiteX1" fmla="*/ 360362 w 360362"/>
                  <a:gd name="connsiteY1" fmla="*/ 0 h 81367"/>
                  <a:gd name="connsiteX2" fmla="*/ 180181 w 360362"/>
                  <a:gd name="connsiteY2" fmla="*/ 81367 h 81367"/>
                  <a:gd name="connsiteX3" fmla="*/ 0 w 360362"/>
                  <a:gd name="connsiteY3" fmla="*/ 0 h 81367"/>
                </a:gdLst>
                <a:ahLst/>
                <a:cxnLst>
                  <a:cxn ang="0">
                    <a:pos x="connsiteX0" y="connsiteY0"/>
                  </a:cxn>
                  <a:cxn ang="0">
                    <a:pos x="connsiteX1" y="connsiteY1"/>
                  </a:cxn>
                  <a:cxn ang="0">
                    <a:pos x="connsiteX2" y="connsiteY2"/>
                  </a:cxn>
                  <a:cxn ang="0">
                    <a:pos x="connsiteX3" y="connsiteY3"/>
                  </a:cxn>
                </a:cxnLst>
                <a:rect l="l" t="t" r="r" b="b"/>
                <a:pathLst>
                  <a:path w="360362" h="81367">
                    <a:moveTo>
                      <a:pt x="0" y="0"/>
                    </a:moveTo>
                    <a:cubicBezTo>
                      <a:pt x="49079" y="17395"/>
                      <a:pt x="244606" y="36446"/>
                      <a:pt x="360362" y="0"/>
                    </a:cubicBezTo>
                    <a:cubicBezTo>
                      <a:pt x="346933" y="39755"/>
                      <a:pt x="279692" y="81367"/>
                      <a:pt x="180181" y="81367"/>
                    </a:cubicBezTo>
                    <a:cubicBezTo>
                      <a:pt x="80670" y="81367"/>
                      <a:pt x="0" y="44938"/>
                      <a:pt x="0" y="0"/>
                    </a:cubicBezTo>
                    <a:close/>
                  </a:path>
                </a:pathLst>
              </a:custGeom>
              <a:solidFill>
                <a:schemeClr val="bg1"/>
              </a:solid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sp>
            <p:nvSpPr>
              <p:cNvPr id="171" name="Oval 170"/>
              <p:cNvSpPr/>
              <p:nvPr/>
            </p:nvSpPr>
            <p:spPr>
              <a:xfrm>
                <a:off x="2253533" y="1674325"/>
                <a:ext cx="85053" cy="85053"/>
              </a:xfrm>
              <a:prstGeom prst="ellipse">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sp>
            <p:nvSpPr>
              <p:cNvPr id="172" name="Oval 171"/>
              <p:cNvSpPr/>
              <p:nvPr/>
            </p:nvSpPr>
            <p:spPr>
              <a:xfrm>
                <a:off x="2389519" y="1674325"/>
                <a:ext cx="85053" cy="85053"/>
              </a:xfrm>
              <a:prstGeom prst="ellipse">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9388" indent="-179388" algn="ctr">
                  <a:spcBef>
                    <a:spcPts val="1100"/>
                  </a:spcBef>
                  <a:buClr>
                    <a:schemeClr val="tx2"/>
                  </a:buClr>
                  <a:buSzPct val="70000"/>
                  <a:buFont typeface="Wingdings" pitchFamily="2" charset="2"/>
                  <a:buChar char="§"/>
                </a:pPr>
                <a:endParaRPr lang="en-US" dirty="0">
                  <a:solidFill>
                    <a:schemeClr val="tx1"/>
                  </a:solidFill>
                  <a:latin typeface="Arial" pitchFamily="34" charset="0"/>
                  <a:cs typeface="Arial" pitchFamily="34" charset="0"/>
                </a:endParaRPr>
              </a:p>
            </p:txBody>
          </p:sp>
          <p:cxnSp>
            <p:nvCxnSpPr>
              <p:cNvPr id="173" name="Straight Connector 172"/>
              <p:cNvCxnSpPr>
                <a:stCxn id="171" idx="6"/>
                <a:endCxn id="172" idx="2"/>
              </p:cNvCxnSpPr>
              <p:nvPr/>
            </p:nvCxnSpPr>
            <p:spPr>
              <a:xfrm>
                <a:off x="2338586" y="1716852"/>
                <a:ext cx="50933" cy="0"/>
              </a:xfrm>
              <a:prstGeom prst="line">
                <a:avLst/>
              </a:prstGeom>
              <a:noFill/>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a:endCxn id="168" idx="2"/>
              </p:cNvCxnSpPr>
              <p:nvPr/>
            </p:nvCxnSpPr>
            <p:spPr>
              <a:xfrm flipH="1" flipV="1">
                <a:off x="2186332" y="1693688"/>
                <a:ext cx="69532" cy="25495"/>
              </a:xfrm>
              <a:prstGeom prst="line">
                <a:avLst/>
              </a:prstGeom>
              <a:noFill/>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a:stCxn id="168" idx="6"/>
              </p:cNvCxnSpPr>
              <p:nvPr/>
            </p:nvCxnSpPr>
            <p:spPr>
              <a:xfrm flipH="1">
                <a:off x="2474572" y="1693688"/>
                <a:ext cx="71475" cy="24766"/>
              </a:xfrm>
              <a:prstGeom prst="line">
                <a:avLst/>
              </a:prstGeom>
              <a:noFill/>
              <a:ln w="19050">
                <a:solidFill>
                  <a:schemeClr val="accent2"/>
                </a:solidFill>
              </a:ln>
            </p:spPr>
            <p:style>
              <a:lnRef idx="1">
                <a:schemeClr val="accent1"/>
              </a:lnRef>
              <a:fillRef idx="0">
                <a:schemeClr val="accent1"/>
              </a:fillRef>
              <a:effectRef idx="0">
                <a:schemeClr val="accent1"/>
              </a:effectRef>
              <a:fontRef idx="minor">
                <a:schemeClr val="tx1"/>
              </a:fontRef>
            </p:style>
          </p:cxnSp>
        </p:grpSp>
      </p:grpSp>
      <p:pic>
        <p:nvPicPr>
          <p:cNvPr id="17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82153" y="2592807"/>
            <a:ext cx="1539081" cy="10088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77" name="Right Arrow 176"/>
          <p:cNvSpPr/>
          <p:nvPr/>
        </p:nvSpPr>
        <p:spPr>
          <a:xfrm>
            <a:off x="4451952" y="2592807"/>
            <a:ext cx="635464" cy="379078"/>
          </a:xfrm>
          <a:prstGeom prst="rightArrow">
            <a:avLst/>
          </a:pr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78" name="Right Arrow 177"/>
          <p:cNvSpPr/>
          <p:nvPr/>
        </p:nvSpPr>
        <p:spPr>
          <a:xfrm>
            <a:off x="6730470" y="2592807"/>
            <a:ext cx="635464" cy="379078"/>
          </a:xfrm>
          <a:prstGeom prst="rightArrow">
            <a:avLst/>
          </a:pr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79" name="Right Arrow 178"/>
          <p:cNvSpPr/>
          <p:nvPr/>
        </p:nvSpPr>
        <p:spPr>
          <a:xfrm>
            <a:off x="4516760" y="4961262"/>
            <a:ext cx="635464" cy="379078"/>
          </a:xfrm>
          <a:prstGeom prst="rightArrow">
            <a:avLst/>
          </a:pr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80" name="Right Arrow 179"/>
          <p:cNvSpPr/>
          <p:nvPr/>
        </p:nvSpPr>
        <p:spPr>
          <a:xfrm>
            <a:off x="6746844" y="4961262"/>
            <a:ext cx="635464" cy="379078"/>
          </a:xfrm>
          <a:prstGeom prst="rightArrow">
            <a:avLst/>
          </a:prstGeom>
          <a:solidFill>
            <a:schemeClr val="bg1"/>
          </a:solidFill>
          <a:ln w="12700"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81" name="Curved Left Arrow 180"/>
          <p:cNvSpPr/>
          <p:nvPr/>
        </p:nvSpPr>
        <p:spPr>
          <a:xfrm flipV="1">
            <a:off x="9191625" y="2456048"/>
            <a:ext cx="1003852" cy="2929024"/>
          </a:xfrm>
          <a:prstGeom prst="curvedLeftArrow">
            <a:avLst/>
          </a:prstGeom>
          <a:no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gn="ctr">
              <a:spcBef>
                <a:spcPts val="1100"/>
              </a:spcBef>
              <a:buClr>
                <a:schemeClr val="tx2"/>
              </a:buClr>
              <a:buSzPct val="70000"/>
            </a:pPr>
            <a:endParaRPr lang="en-US" dirty="0">
              <a:solidFill>
                <a:schemeClr val="tx1"/>
              </a:solidFill>
              <a:latin typeface="Arial" pitchFamily="34" charset="0"/>
              <a:cs typeface="Arial" pitchFamily="34" charset="0"/>
            </a:endParaRPr>
          </a:p>
        </p:txBody>
      </p:sp>
      <p:sp>
        <p:nvSpPr>
          <p:cNvPr id="182" name="Curved Left Arrow 181"/>
          <p:cNvSpPr/>
          <p:nvPr/>
        </p:nvSpPr>
        <p:spPr>
          <a:xfrm flipH="1">
            <a:off x="1996525" y="2456048"/>
            <a:ext cx="1003852" cy="2929024"/>
          </a:xfrm>
          <a:prstGeom prst="curvedLeftArrow">
            <a:avLst/>
          </a:prstGeom>
          <a:no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gn="ctr">
              <a:spcBef>
                <a:spcPts val="1100"/>
              </a:spcBef>
              <a:buClr>
                <a:schemeClr val="tx2"/>
              </a:buClr>
              <a:buSzPct val="70000"/>
            </a:pPr>
            <a:endParaRPr lang="en-US" dirty="0">
              <a:solidFill>
                <a:schemeClr val="tx1"/>
              </a:solidFill>
              <a:latin typeface="Arial" pitchFamily="34" charset="0"/>
              <a:cs typeface="Arial" pitchFamily="34" charset="0"/>
            </a:endParaRPr>
          </a:p>
        </p:txBody>
      </p:sp>
      <p:sp>
        <p:nvSpPr>
          <p:cNvPr id="183" name="TextBox 182"/>
          <p:cNvSpPr txBox="1"/>
          <p:nvPr/>
        </p:nvSpPr>
        <p:spPr>
          <a:xfrm>
            <a:off x="4031257" y="2675511"/>
            <a:ext cx="213200" cy="184666"/>
          </a:xfrm>
          <a:prstGeom prst="rect">
            <a:avLst/>
          </a:prstGeom>
        </p:spPr>
        <p:txBody>
          <a:bodyPr vert="horz" wrap="none" lIns="0" tIns="0" rIns="0" bIns="0" rtlCol="0">
            <a:spAutoFit/>
          </a:bodyPr>
          <a:lstStyle/>
          <a:p>
            <a:pPr>
              <a:spcBef>
                <a:spcPts val="1100"/>
              </a:spcBef>
              <a:buClr>
                <a:schemeClr val="tx2"/>
              </a:buClr>
              <a:buSzPct val="70000"/>
            </a:pPr>
            <a:r>
              <a:rPr lang="en-US" sz="1200" i="1" dirty="0">
                <a:solidFill>
                  <a:schemeClr val="accent4"/>
                </a:solidFill>
                <a:latin typeface="Arial" pitchFamily="34" charset="0"/>
                <a:cs typeface="Arial" pitchFamily="34" charset="0"/>
              </a:rPr>
              <a:t>4.2</a:t>
            </a:r>
          </a:p>
        </p:txBody>
      </p:sp>
      <p:sp>
        <p:nvSpPr>
          <p:cNvPr id="184" name="TextBox 183"/>
          <p:cNvSpPr txBox="1"/>
          <p:nvPr/>
        </p:nvSpPr>
        <p:spPr>
          <a:xfrm>
            <a:off x="3373565" y="3062012"/>
            <a:ext cx="248466" cy="215444"/>
          </a:xfrm>
          <a:prstGeom prst="rect">
            <a:avLst/>
          </a:prstGeom>
        </p:spPr>
        <p:txBody>
          <a:bodyPr vert="horz" wrap="none" lIns="0" tIns="0" rIns="0" bIns="0" rtlCol="0">
            <a:spAutoFit/>
          </a:bodyPr>
          <a:lstStyle/>
          <a:p>
            <a:pPr>
              <a:spcBef>
                <a:spcPts val="1100"/>
              </a:spcBef>
              <a:buClr>
                <a:schemeClr val="tx2"/>
              </a:buClr>
              <a:buSzPct val="70000"/>
            </a:pPr>
            <a:r>
              <a:rPr lang="en-US" sz="1400" i="1" dirty="0">
                <a:solidFill>
                  <a:schemeClr val="accent4"/>
                </a:solidFill>
                <a:latin typeface="Arial" pitchFamily="34" charset="0"/>
                <a:cs typeface="Arial" pitchFamily="34" charset="0"/>
              </a:rPr>
              <a:t>2.7</a:t>
            </a:r>
          </a:p>
        </p:txBody>
      </p:sp>
      <p:sp>
        <p:nvSpPr>
          <p:cNvPr id="185" name="TextBox 184"/>
          <p:cNvSpPr txBox="1"/>
          <p:nvPr/>
        </p:nvSpPr>
        <p:spPr>
          <a:xfrm>
            <a:off x="3842643" y="3057262"/>
            <a:ext cx="248466" cy="215444"/>
          </a:xfrm>
          <a:prstGeom prst="rect">
            <a:avLst/>
          </a:prstGeom>
        </p:spPr>
        <p:txBody>
          <a:bodyPr vert="horz" wrap="none" lIns="0" tIns="0" rIns="0" bIns="0" rtlCol="0">
            <a:spAutoFit/>
          </a:bodyPr>
          <a:lstStyle/>
          <a:p>
            <a:pPr>
              <a:spcBef>
                <a:spcPts val="1100"/>
              </a:spcBef>
              <a:buClr>
                <a:schemeClr val="tx2"/>
              </a:buClr>
              <a:buSzPct val="70000"/>
            </a:pPr>
            <a:r>
              <a:rPr lang="en-US" sz="1400" i="1" dirty="0">
                <a:solidFill>
                  <a:schemeClr val="accent4"/>
                </a:solidFill>
                <a:latin typeface="Arial" pitchFamily="34" charset="0"/>
                <a:cs typeface="Arial" pitchFamily="34" charset="0"/>
              </a:rPr>
              <a:t>1.8</a:t>
            </a:r>
          </a:p>
        </p:txBody>
      </p:sp>
      <p:sp>
        <p:nvSpPr>
          <p:cNvPr id="186" name="TextBox 185"/>
          <p:cNvSpPr txBox="1"/>
          <p:nvPr/>
        </p:nvSpPr>
        <p:spPr>
          <a:xfrm>
            <a:off x="3296591" y="2493618"/>
            <a:ext cx="248466" cy="215444"/>
          </a:xfrm>
          <a:prstGeom prst="rect">
            <a:avLst/>
          </a:prstGeom>
        </p:spPr>
        <p:txBody>
          <a:bodyPr vert="horz" wrap="none" lIns="0" tIns="0" rIns="0" bIns="0" rtlCol="0">
            <a:spAutoFit/>
          </a:bodyPr>
          <a:lstStyle/>
          <a:p>
            <a:pPr>
              <a:spcBef>
                <a:spcPts val="1100"/>
              </a:spcBef>
              <a:buClr>
                <a:schemeClr val="tx2"/>
              </a:buClr>
              <a:buSzPct val="70000"/>
            </a:pPr>
            <a:r>
              <a:rPr lang="en-US" sz="1400" i="1" dirty="0">
                <a:solidFill>
                  <a:schemeClr val="accent4"/>
                </a:solidFill>
                <a:latin typeface="Arial" pitchFamily="34" charset="0"/>
                <a:cs typeface="Arial" pitchFamily="34" charset="0"/>
              </a:rPr>
              <a:t>7.5</a:t>
            </a:r>
          </a:p>
        </p:txBody>
      </p:sp>
    </p:spTree>
    <p:extLst>
      <p:ext uri="{BB962C8B-B14F-4D97-AF65-F5344CB8AC3E}">
        <p14:creationId xmlns:p14="http://schemas.microsoft.com/office/powerpoint/2010/main" val="29900504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3"/>
          <p:cNvSpPr>
            <a:spLocks noGrp="1"/>
          </p:cNvSpPr>
          <p:nvPr>
            <p:ph type="ftr" sz="quarter" idx="10"/>
          </p:nvPr>
        </p:nvSpPr>
        <p:spPr>
          <a:noFill/>
        </p:spPr>
        <p:txBody>
          <a:bodyPr/>
          <a:lstStyle>
            <a:lvl1pPr eaLnBrk="0" hangingPunct="0">
              <a:defRPr sz="1600">
                <a:solidFill>
                  <a:srgbClr val="000000"/>
                </a:solidFill>
                <a:latin typeface="Arial" charset="0"/>
              </a:defRPr>
            </a:lvl1pPr>
            <a:lvl2pPr marL="742950" indent="-285750" eaLnBrk="0" hangingPunct="0">
              <a:defRPr sz="1600">
                <a:solidFill>
                  <a:srgbClr val="000000"/>
                </a:solidFill>
                <a:latin typeface="Arial" charset="0"/>
              </a:defRPr>
            </a:lvl2pPr>
            <a:lvl3pPr marL="1143000" indent="-228600" eaLnBrk="0" hangingPunct="0">
              <a:defRPr sz="1600">
                <a:solidFill>
                  <a:srgbClr val="000000"/>
                </a:solidFill>
                <a:latin typeface="Arial" charset="0"/>
              </a:defRPr>
            </a:lvl3pPr>
            <a:lvl4pPr marL="1600200" indent="-228600" eaLnBrk="0" hangingPunct="0">
              <a:defRPr sz="1600">
                <a:solidFill>
                  <a:srgbClr val="000000"/>
                </a:solidFill>
                <a:latin typeface="Arial" charset="0"/>
              </a:defRPr>
            </a:lvl4pPr>
            <a:lvl5pPr marL="2057400" indent="-228600" eaLnBrk="0" hangingPunct="0">
              <a:defRPr sz="1600">
                <a:solidFill>
                  <a:srgbClr val="000000"/>
                </a:solidFill>
                <a:latin typeface="Arial" charset="0"/>
              </a:defRPr>
            </a:lvl5pPr>
            <a:lvl6pPr marL="25146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6pPr>
            <a:lvl7pPr marL="29718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7pPr>
            <a:lvl8pPr marL="34290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8pPr>
            <a:lvl9pPr marL="3886200" indent="-228600" eaLnBrk="0" fontAlgn="base" hangingPunct="0">
              <a:spcBef>
                <a:spcPct val="50000"/>
              </a:spcBef>
              <a:spcAft>
                <a:spcPct val="0"/>
              </a:spcAft>
              <a:buClr>
                <a:schemeClr val="tx2"/>
              </a:buClr>
              <a:buSzPct val="70000"/>
              <a:buFont typeface="Wingdings" pitchFamily="2" charset="2"/>
              <a:buChar char="§"/>
              <a:defRPr sz="1600">
                <a:solidFill>
                  <a:srgbClr val="000000"/>
                </a:solidFill>
                <a:latin typeface="Arial" charset="0"/>
              </a:defRPr>
            </a:lvl9pPr>
          </a:lstStyle>
          <a:p>
            <a:endParaRPr lang="en-US" sz="600" dirty="0">
              <a:solidFill>
                <a:srgbClr val="666666"/>
              </a:solidFill>
            </a:endParaRPr>
          </a:p>
          <a:p>
            <a:r>
              <a:rPr lang="en-US" sz="600" dirty="0">
                <a:solidFill>
                  <a:srgbClr val="666666"/>
                </a:solidFill>
              </a:rPr>
              <a:t>© ABB Group </a:t>
            </a:r>
          </a:p>
          <a:p>
            <a:fld id="{91C6F5BD-7CA6-429E-8435-4E19E91D30AC}" type="datetime4">
              <a:rPr lang="en-US" sz="600">
                <a:solidFill>
                  <a:srgbClr val="666666"/>
                </a:solidFill>
              </a:rPr>
              <a:pPr/>
              <a:t>March 15, 2017</a:t>
            </a:fld>
            <a:r>
              <a:rPr lang="en-US" sz="600" dirty="0">
                <a:solidFill>
                  <a:srgbClr val="666666"/>
                </a:solidFill>
              </a:rPr>
              <a:t> | Slide </a:t>
            </a:r>
            <a:fld id="{96891084-0BFD-4A3B-91DC-B81CB12C9992}" type="slidenum">
              <a:rPr lang="en-US" sz="600">
                <a:solidFill>
                  <a:srgbClr val="666666"/>
                </a:solidFill>
              </a:rPr>
              <a:pPr/>
              <a:t>33</a:t>
            </a:fld>
            <a:endParaRPr lang="en-US" sz="600" dirty="0">
              <a:solidFill>
                <a:srgbClr val="666666"/>
              </a:solidFill>
            </a:endParaRPr>
          </a:p>
        </p:txBody>
      </p:sp>
      <p:sp>
        <p:nvSpPr>
          <p:cNvPr id="30723" name="Rectangle 2"/>
          <p:cNvSpPr>
            <a:spLocks noChangeArrowheads="1"/>
          </p:cNvSpPr>
          <p:nvPr/>
        </p:nvSpPr>
        <p:spPr bwMode="auto">
          <a:xfrm>
            <a:off x="1628776" y="6178551"/>
            <a:ext cx="8912225" cy="54927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de-DE" dirty="0"/>
          </a:p>
        </p:txBody>
      </p:sp>
      <p:pic>
        <p:nvPicPr>
          <p:cNvPr id="30724" name="Picture 3" descr="ABB1ClaimL_rgb300_100m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3439" y="2643188"/>
            <a:ext cx="7985125" cy="117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3455668032"/>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from Siemens</a:t>
            </a:r>
            <a:br>
              <a:rPr lang="en-GB" dirty="0"/>
            </a:br>
            <a:br>
              <a:rPr lang="en-GB" dirty="0"/>
            </a:br>
            <a:endParaRPr lang="en-GB" dirty="0"/>
          </a:p>
        </p:txBody>
      </p:sp>
      <p:sp>
        <p:nvSpPr>
          <p:cNvPr id="3" name="Content Placeholder 2"/>
          <p:cNvSpPr>
            <a:spLocks noGrp="1"/>
          </p:cNvSpPr>
          <p:nvPr>
            <p:ph sz="half" idx="2"/>
          </p:nvPr>
        </p:nvSpPr>
        <p:spPr/>
        <p:txBody>
          <a:bodyPr/>
          <a:lstStyle/>
          <a:p>
            <a:endParaRPr lang="en-GB" dirty="0"/>
          </a:p>
        </p:txBody>
      </p:sp>
      <p:sp>
        <p:nvSpPr>
          <p:cNvPr id="5" name="Subtitle 4"/>
          <p:cNvSpPr>
            <a:spLocks noGrp="1"/>
          </p:cNvSpPr>
          <p:nvPr>
            <p:ph type="subTitle" idx="1"/>
          </p:nvPr>
        </p:nvSpPr>
        <p:spPr/>
        <p:txBody>
          <a:bodyPr/>
          <a:lstStyle/>
          <a:p>
            <a:endParaRPr lang="en-GB" dirty="0"/>
          </a:p>
        </p:txBody>
      </p:sp>
      <p:sp>
        <p:nvSpPr>
          <p:cNvPr id="6" name="Content Placeholder 5"/>
          <p:cNvSpPr>
            <a:spLocks noGrp="1"/>
          </p:cNvSpPr>
          <p:nvPr>
            <p:ph sz="half" idx="11"/>
          </p:nvPr>
        </p:nvSpPr>
        <p:spPr/>
        <p:txBody>
          <a:bodyPr/>
          <a:lstStyle/>
          <a:p>
            <a:endParaRPr lang="en-GB" dirty="0"/>
          </a:p>
        </p:txBody>
      </p:sp>
      <p:pic>
        <p:nvPicPr>
          <p:cNvPr id="4" name="Picture 3"/>
          <p:cNvPicPr>
            <a:picLocks noChangeAspect="1"/>
          </p:cNvPicPr>
          <p:nvPr/>
        </p:nvPicPr>
        <p:blipFill>
          <a:blip r:embed="rId2"/>
          <a:stretch>
            <a:fillRect/>
          </a:stretch>
        </p:blipFill>
        <p:spPr>
          <a:xfrm>
            <a:off x="841192" y="836469"/>
            <a:ext cx="10553490" cy="5936339"/>
          </a:xfrm>
          <a:prstGeom prst="rect">
            <a:avLst/>
          </a:prstGeom>
        </p:spPr>
      </p:pic>
    </p:spTree>
    <p:extLst>
      <p:ext uri="{BB962C8B-B14F-4D97-AF65-F5344CB8AC3E}">
        <p14:creationId xmlns:p14="http://schemas.microsoft.com/office/powerpoint/2010/main" val="2889016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Rectangle 40" hidden="1"/>
          <p:cNvGraphicFramePr>
            <a:graphicFrameLocks/>
          </p:cNvGraphicFramePr>
          <p:nvPr>
            <p:custDataLst>
              <p:tags r:id="rId2"/>
            </p:custDataLst>
          </p:nvPr>
        </p:nvGraphicFramePr>
        <p:xfrm>
          <a:off x="0" y="1785"/>
          <a:ext cx="211667" cy="158667"/>
        </p:xfrm>
        <a:graphic>
          <a:graphicData uri="http://schemas.openxmlformats.org/presentationml/2006/ole">
            <mc:AlternateContent xmlns:mc="http://schemas.openxmlformats.org/markup-compatibility/2006">
              <mc:Choice xmlns:v="urn:schemas-microsoft-com:vml" Requires="v">
                <p:oleObj spid="_x0000_s8213" name="think-cell Folie" r:id="rId4" imgW="0" imgH="0" progId="">
                  <p:embed/>
                </p:oleObj>
              </mc:Choice>
              <mc:Fallback>
                <p:oleObj name="think-cell Folie" r:id="rId4" imgW="0" imgH="0" progId="">
                  <p:embed/>
                  <p:pic>
                    <p:nvPicPr>
                      <p:cNvPr id="0" name=""/>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0" y="1785"/>
                        <a:ext cx="211667" cy="15866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534532" name="Picture 4" descr="C:\Users\MCH19530\AppData\Local\Microsoft\Windows\Temporary Internet Files\Content.Outlook\1Z1ARJ0K\skizzeNEU.jpg"/>
          <p:cNvPicPr>
            <a:picLocks noChangeAspect="1" noChangeArrowheads="1"/>
          </p:cNvPicPr>
          <p:nvPr/>
        </p:nvPicPr>
        <p:blipFill>
          <a:blip r:embed="rId5" cstate="print"/>
          <a:srcRect/>
          <a:stretch>
            <a:fillRect/>
          </a:stretch>
        </p:blipFill>
        <p:spPr bwMode="auto">
          <a:xfrm>
            <a:off x="986093" y="1809663"/>
            <a:ext cx="10407168" cy="4570128"/>
          </a:xfrm>
          <a:prstGeom prst="rect">
            <a:avLst/>
          </a:prstGeom>
          <a:noFill/>
        </p:spPr>
      </p:pic>
      <p:sp>
        <p:nvSpPr>
          <p:cNvPr id="2" name="Titel 1"/>
          <p:cNvSpPr>
            <a:spLocks noGrp="1"/>
          </p:cNvSpPr>
          <p:nvPr>
            <p:ph type="title"/>
          </p:nvPr>
        </p:nvSpPr>
        <p:spPr>
          <a:xfrm>
            <a:off x="218941" y="365126"/>
            <a:ext cx="10547797" cy="420486"/>
          </a:xfrm>
        </p:spPr>
        <p:txBody>
          <a:bodyPr vert="horz" lIns="91440" tIns="45720" rIns="1907007" bIns="45720" rtlCol="0" anchor="ctr">
            <a:noAutofit/>
          </a:bodyPr>
          <a:lstStyle/>
          <a:p>
            <a:r>
              <a:rPr lang="en-US" sz="3200" dirty="0"/>
              <a:t>Our vision is a market place for industrial service applications based on connectivity to devices</a:t>
            </a:r>
          </a:p>
        </p:txBody>
      </p:sp>
      <p:sp>
        <p:nvSpPr>
          <p:cNvPr id="17" name="Textfeld 20"/>
          <p:cNvSpPr txBox="1">
            <a:spLocks noChangeArrowheads="1"/>
          </p:cNvSpPr>
          <p:nvPr/>
        </p:nvSpPr>
        <p:spPr bwMode="gray">
          <a:xfrm>
            <a:off x="719668" y="6361595"/>
            <a:ext cx="2020335" cy="153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eaLnBrk="0" hangingPunct="0">
              <a:defRPr sz="1200">
                <a:solidFill>
                  <a:schemeClr val="tx1"/>
                </a:solidFill>
                <a:latin typeface="Arial" charset="0"/>
                <a:ea typeface="ＭＳ Ｐゴシック" pitchFamily="34" charset="-128"/>
              </a:defRPr>
            </a:lvl1pPr>
            <a:lvl2pPr marL="742950" indent="-285750" eaLnBrk="0" hangingPunct="0">
              <a:defRPr sz="1200">
                <a:solidFill>
                  <a:schemeClr val="tx1"/>
                </a:solidFill>
                <a:latin typeface="Arial" charset="0"/>
                <a:ea typeface="ＭＳ Ｐゴシック" pitchFamily="34" charset="-128"/>
              </a:defRPr>
            </a:lvl2pPr>
            <a:lvl3pPr marL="1143000" indent="-228600" eaLnBrk="0" hangingPunct="0">
              <a:defRPr sz="1200">
                <a:solidFill>
                  <a:schemeClr val="tx1"/>
                </a:solidFill>
                <a:latin typeface="Arial" charset="0"/>
                <a:ea typeface="ＭＳ Ｐゴシック" pitchFamily="34" charset="-128"/>
              </a:defRPr>
            </a:lvl3pPr>
            <a:lvl4pPr marL="1600200" indent="-228600" eaLnBrk="0" hangingPunct="0">
              <a:defRPr sz="1200">
                <a:solidFill>
                  <a:schemeClr val="tx1"/>
                </a:solidFill>
                <a:latin typeface="Arial" charset="0"/>
                <a:ea typeface="ＭＳ Ｐゴシック" pitchFamily="34" charset="-128"/>
              </a:defRPr>
            </a:lvl4pPr>
            <a:lvl5pPr marL="2057400" indent="-228600" eaLnBrk="0" hangingPunct="0">
              <a:defRPr sz="1200">
                <a:solidFill>
                  <a:schemeClr val="tx1"/>
                </a:solidFill>
                <a:latin typeface="Arial" charset="0"/>
                <a:ea typeface="ＭＳ Ｐゴシック" pitchFamily="34" charset="-128"/>
              </a:defRPr>
            </a:lvl5pPr>
            <a:lvl6pPr marL="25146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6pPr>
            <a:lvl7pPr marL="29718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7pPr>
            <a:lvl8pPr marL="34290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8pPr>
            <a:lvl9pPr marL="38862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9pPr>
          </a:lstStyle>
          <a:p>
            <a:pPr algn="l" eaLnBrk="1" hangingPunct="1">
              <a:lnSpc>
                <a:spcPct val="100000"/>
              </a:lnSpc>
            </a:pPr>
            <a:r>
              <a:rPr lang="en-US" sz="999" dirty="0">
                <a:solidFill>
                  <a:srgbClr val="000000"/>
                </a:solidFill>
              </a:rPr>
              <a:t>Source: Plant Cloud Services Team</a:t>
            </a:r>
          </a:p>
        </p:txBody>
      </p:sp>
      <p:sp>
        <p:nvSpPr>
          <p:cNvPr id="18" name="Text Placeholder 17"/>
          <p:cNvSpPr>
            <a:spLocks noGrp="1"/>
          </p:cNvSpPr>
          <p:nvPr>
            <p:ph type="body" sz="quarter" idx="11"/>
          </p:nvPr>
        </p:nvSpPr>
        <p:spPr>
          <a:xfrm>
            <a:off x="698212" y="1485796"/>
            <a:ext cx="10945284" cy="215332"/>
          </a:xfrm>
        </p:spPr>
        <p:txBody>
          <a:bodyPr>
            <a:normAutofit fontScale="40000" lnSpcReduction="20000"/>
          </a:bodyPr>
          <a:lstStyle/>
          <a:p>
            <a:r>
              <a:rPr lang="en-GB" b="1" dirty="0"/>
              <a:t>A Collection of customers data.......</a:t>
            </a:r>
          </a:p>
        </p:txBody>
      </p:sp>
    </p:spTree>
    <p:extLst>
      <p:ext uri="{BB962C8B-B14F-4D97-AF65-F5344CB8AC3E}">
        <p14:creationId xmlns:p14="http://schemas.microsoft.com/office/powerpoint/2010/main" val="2266258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kt 4" hidden="1"/>
          <p:cNvGraphicFramePr>
            <a:graphicFrameLocks noChangeAspect="1"/>
          </p:cNvGraphicFramePr>
          <p:nvPr>
            <p:custDataLst>
              <p:tags r:id="rId2"/>
            </p:custDataLst>
          </p:nvPr>
        </p:nvGraphicFramePr>
        <p:xfrm>
          <a:off x="2117" y="3374"/>
          <a:ext cx="2116" cy="1586"/>
        </p:xfrm>
        <a:graphic>
          <a:graphicData uri="http://schemas.openxmlformats.org/presentationml/2006/ole">
            <mc:AlternateContent xmlns:mc="http://schemas.openxmlformats.org/markup-compatibility/2006">
              <mc:Choice xmlns:v="urn:schemas-microsoft-com:vml" Requires="v">
                <p:oleObj spid="_x0000_s9237" name="think-cell Folie" r:id="rId4" imgW="360" imgH="360" progId="">
                  <p:embed/>
                </p:oleObj>
              </mc:Choice>
              <mc:Fallback>
                <p:oleObj name="think-cell Folie" r:id="rId4" imgW="360" imgH="360" progId="">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7" y="3374"/>
                        <a:ext cx="2116" cy="158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604167" name="Picture 7" descr="C:\Users\MCH19530\AppData\Local\Microsoft\Windows\Temporary Internet Files\Content.Outlook\1Z1ARJ0K\data1.jpg"/>
          <p:cNvPicPr>
            <a:picLocks noChangeAspect="1" noChangeArrowheads="1"/>
          </p:cNvPicPr>
          <p:nvPr/>
        </p:nvPicPr>
        <p:blipFill>
          <a:blip r:embed="rId6"/>
          <a:srcRect/>
          <a:stretch>
            <a:fillRect/>
          </a:stretch>
        </p:blipFill>
        <p:spPr bwMode="auto">
          <a:xfrm>
            <a:off x="338359" y="1546426"/>
            <a:ext cx="11326592" cy="4794802"/>
          </a:xfrm>
          <a:prstGeom prst="rect">
            <a:avLst/>
          </a:prstGeom>
          <a:noFill/>
        </p:spPr>
      </p:pic>
      <p:sp>
        <p:nvSpPr>
          <p:cNvPr id="2" name="Titel 1"/>
          <p:cNvSpPr>
            <a:spLocks noGrp="1"/>
          </p:cNvSpPr>
          <p:nvPr>
            <p:ph type="title"/>
          </p:nvPr>
        </p:nvSpPr>
        <p:spPr>
          <a:xfrm>
            <a:off x="374560" y="-21245"/>
            <a:ext cx="10515600" cy="1325563"/>
          </a:xfrm>
        </p:spPr>
        <p:txBody>
          <a:bodyPr/>
          <a:lstStyle/>
          <a:p>
            <a:r>
              <a:rPr lang="en-US" dirty="0"/>
              <a:t>Provide </a:t>
            </a:r>
            <a:r>
              <a:rPr lang="en-GB" dirty="0"/>
              <a:t>Visualisation</a:t>
            </a:r>
            <a:r>
              <a:rPr lang="en-US" dirty="0"/>
              <a:t> in Dashboards</a:t>
            </a:r>
          </a:p>
        </p:txBody>
      </p:sp>
      <p:sp>
        <p:nvSpPr>
          <p:cNvPr id="3" name="Textplatzhalter 2"/>
          <p:cNvSpPr>
            <a:spLocks noGrp="1"/>
          </p:cNvSpPr>
          <p:nvPr>
            <p:ph type="body" sz="quarter" idx="11"/>
          </p:nvPr>
        </p:nvSpPr>
        <p:spPr>
          <a:xfrm>
            <a:off x="719668" y="1413923"/>
            <a:ext cx="10945284" cy="215332"/>
          </a:xfrm>
        </p:spPr>
        <p:txBody>
          <a:bodyPr>
            <a:normAutofit fontScale="40000" lnSpcReduction="20000"/>
          </a:bodyPr>
          <a:lstStyle/>
          <a:p>
            <a:r>
              <a:rPr lang="en-US" b="1" dirty="0"/>
              <a:t>Out of the box analytics</a:t>
            </a:r>
          </a:p>
        </p:txBody>
      </p:sp>
      <p:sp>
        <p:nvSpPr>
          <p:cNvPr id="6" name="Rechteck 5"/>
          <p:cNvSpPr/>
          <p:nvPr/>
        </p:nvSpPr>
        <p:spPr bwMode="auto">
          <a:xfrm>
            <a:off x="9250439" y="5978560"/>
            <a:ext cx="638628" cy="362668"/>
          </a:xfrm>
          <a:prstGeom prst="rect">
            <a:avLst/>
          </a:prstGeom>
          <a:solidFill>
            <a:srgbClr val="FFFFFF"/>
          </a:solidFill>
          <a:ln>
            <a:solidFill>
              <a:schemeClr val="bg1"/>
            </a:solidFill>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lIns="107957" tIns="53978" rIns="107957" bIns="53978" numCol="1" spcCol="72000" rtlCol="0" anchor="t" anchorCtr="0">
            <a:noAutofit/>
          </a:bodyPr>
          <a:lstStyle/>
          <a:p>
            <a:pPr algn="ctr">
              <a:spcBef>
                <a:spcPct val="0"/>
              </a:spcBef>
              <a:buClr>
                <a:srgbClr val="879BAA"/>
              </a:buClr>
            </a:pPr>
            <a:endParaRPr lang="en-US" sz="1199" kern="0" dirty="0">
              <a:solidFill>
                <a:srgbClr val="000000"/>
              </a:solidFill>
            </a:endParaRPr>
          </a:p>
        </p:txBody>
      </p:sp>
    </p:spTree>
    <p:extLst>
      <p:ext uri="{BB962C8B-B14F-4D97-AF65-F5344CB8AC3E}">
        <p14:creationId xmlns:p14="http://schemas.microsoft.com/office/powerpoint/2010/main" val="2047227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kt 3" hidden="1"/>
          <p:cNvGraphicFramePr>
            <a:graphicFrameLocks noChangeAspect="1"/>
          </p:cNvGraphicFramePr>
          <p:nvPr>
            <p:custDataLst>
              <p:tags r:id="rId2"/>
            </p:custDataLst>
            <p:extLst/>
          </p:nvPr>
        </p:nvGraphicFramePr>
        <p:xfrm>
          <a:off x="1589" y="3381"/>
          <a:ext cx="1586" cy="1586"/>
        </p:xfrm>
        <a:graphic>
          <a:graphicData uri="http://schemas.openxmlformats.org/presentationml/2006/ole">
            <mc:AlternateContent xmlns:mc="http://schemas.openxmlformats.org/markup-compatibility/2006">
              <mc:Choice xmlns:v="urn:schemas-microsoft-com:vml" Requires="v">
                <p:oleObj spid="_x0000_s10261" name="think-cell Slide" r:id="rId5" imgW="360" imgH="360" progId="">
                  <p:embed/>
                </p:oleObj>
              </mc:Choice>
              <mc:Fallback>
                <p:oleObj name="think-cell Slide" r:id="rId5" imgW="360" imgH="360" progId="">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9" y="3381"/>
                        <a:ext cx="1586" cy="158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 name="Rechteck 9"/>
          <p:cNvSpPr/>
          <p:nvPr/>
        </p:nvSpPr>
        <p:spPr bwMode="gray">
          <a:xfrm>
            <a:off x="1" y="4204099"/>
            <a:ext cx="12192000" cy="2042837"/>
          </a:xfrm>
          <a:prstGeom prst="rect">
            <a:avLst/>
          </a:prstGeom>
          <a:gradFill flip="none" rotWithShape="1">
            <a:gsLst>
              <a:gs pos="0">
                <a:srgbClr val="D7D7CD"/>
              </a:gs>
              <a:gs pos="100000">
                <a:schemeClr val="bg1"/>
              </a:gs>
            </a:gsLst>
            <a:lin ang="16200000" scaled="1"/>
            <a:tileRect/>
          </a:gra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solidFill>
                <a:srgbClr val="000000"/>
              </a:solidFill>
            </a:endParaRPr>
          </a:p>
        </p:txBody>
      </p:sp>
      <p:grpSp>
        <p:nvGrpSpPr>
          <p:cNvPr id="2" name="Gruppieren 917505"/>
          <p:cNvGrpSpPr/>
          <p:nvPr/>
        </p:nvGrpSpPr>
        <p:grpSpPr>
          <a:xfrm>
            <a:off x="944601" y="4578977"/>
            <a:ext cx="4531990" cy="298661"/>
            <a:chOff x="945093" y="4687521"/>
            <a:chExt cx="4534350" cy="298817"/>
          </a:xfrm>
        </p:grpSpPr>
        <p:pic>
          <p:nvPicPr>
            <p:cNvPr id="58"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9304" t="67814" r="75091" b="26702"/>
            <a:stretch/>
          </p:blipFill>
          <p:spPr bwMode="gray">
            <a:xfrm>
              <a:off x="945093" y="4687521"/>
              <a:ext cx="3197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9"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451" t="67814" r="38286" b="26702"/>
            <a:stretch/>
          </p:blipFill>
          <p:spPr bwMode="gray">
            <a:xfrm>
              <a:off x="2644387" y="4687521"/>
              <a:ext cx="3002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0"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37588" t="67814" r="56996" b="26702"/>
            <a:stretch/>
          </p:blipFill>
          <p:spPr bwMode="gray">
            <a:xfrm>
              <a:off x="1800135" y="4687521"/>
              <a:ext cx="30893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9304" t="67814" r="75091" b="26702"/>
            <a:stretch/>
          </p:blipFill>
          <p:spPr bwMode="gray">
            <a:xfrm>
              <a:off x="3479929" y="4687521"/>
              <a:ext cx="3197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2"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451" t="67814" r="38286" b="26702"/>
            <a:stretch/>
          </p:blipFill>
          <p:spPr bwMode="gray">
            <a:xfrm>
              <a:off x="5179222" y="4687521"/>
              <a:ext cx="3002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3"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37588" t="67814" r="56996" b="26702"/>
            <a:stretch/>
          </p:blipFill>
          <p:spPr bwMode="gray">
            <a:xfrm>
              <a:off x="4334971" y="4687521"/>
              <a:ext cx="30893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5" name="Gruppieren 64"/>
          <p:cNvGrpSpPr/>
          <p:nvPr/>
        </p:nvGrpSpPr>
        <p:grpSpPr>
          <a:xfrm>
            <a:off x="944601" y="5120216"/>
            <a:ext cx="4531990" cy="298661"/>
            <a:chOff x="945093" y="4687521"/>
            <a:chExt cx="4534350" cy="298817"/>
          </a:xfrm>
        </p:grpSpPr>
        <p:pic>
          <p:nvPicPr>
            <p:cNvPr id="66"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9304" t="67814" r="75091" b="26702"/>
            <a:stretch/>
          </p:blipFill>
          <p:spPr bwMode="gray">
            <a:xfrm>
              <a:off x="945093" y="4687521"/>
              <a:ext cx="3197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7"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451" t="67814" r="38286" b="26702"/>
            <a:stretch/>
          </p:blipFill>
          <p:spPr bwMode="gray">
            <a:xfrm>
              <a:off x="2644387" y="4687521"/>
              <a:ext cx="3002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2"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37588" t="67814" r="56996" b="26702"/>
            <a:stretch/>
          </p:blipFill>
          <p:spPr bwMode="gray">
            <a:xfrm>
              <a:off x="1800135" y="4687521"/>
              <a:ext cx="30893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3"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9304" t="67814" r="75091" b="26702"/>
            <a:stretch/>
          </p:blipFill>
          <p:spPr bwMode="gray">
            <a:xfrm>
              <a:off x="3479929" y="4687521"/>
              <a:ext cx="3197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4"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56451" t="67814" r="38286" b="26702"/>
            <a:stretch/>
          </p:blipFill>
          <p:spPr bwMode="gray">
            <a:xfrm>
              <a:off x="5179222" y="4687521"/>
              <a:ext cx="30022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5"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37588" t="67814" r="56996" b="26702"/>
            <a:stretch/>
          </p:blipFill>
          <p:spPr bwMode="gray">
            <a:xfrm>
              <a:off x="4334971" y="4687521"/>
              <a:ext cx="308931" cy="298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5" name="Rechteck 24"/>
          <p:cNvSpPr/>
          <p:nvPr/>
        </p:nvSpPr>
        <p:spPr bwMode="auto">
          <a:xfrm>
            <a:off x="655298" y="4865939"/>
            <a:ext cx="5128129" cy="251869"/>
          </a:xfrm>
          <a:prstGeom prst="rect">
            <a:avLst/>
          </a:prstGeom>
          <a:solidFill>
            <a:schemeClr val="accent1">
              <a:lumMod val="50000"/>
            </a:schemeClr>
          </a:solidFill>
          <a:ln>
            <a:noFill/>
          </a:ln>
          <a:effectLst/>
          <a:extLst/>
        </p:spPr>
        <p:txBody>
          <a:bodyPr wrap="square" lIns="107944" tIns="53972" rIns="107944" bIns="53972" numCol="1" spcCol="72000" rtlCol="0" anchor="ctr">
            <a:noAutofit/>
          </a:bodyPr>
          <a:lstStyle/>
          <a:p>
            <a:pPr algn="ctr">
              <a:spcBef>
                <a:spcPct val="0"/>
              </a:spcBef>
              <a:buFont typeface="Wingdings" charset="0"/>
              <a:buNone/>
            </a:pPr>
            <a:endParaRPr lang="en-US" sz="1799" b="1" dirty="0"/>
          </a:p>
        </p:txBody>
      </p:sp>
      <p:sp>
        <p:nvSpPr>
          <p:cNvPr id="917505" name="Freeform 44"/>
          <p:cNvSpPr>
            <a:spLocks noEditPoints="1"/>
          </p:cNvSpPr>
          <p:nvPr/>
        </p:nvSpPr>
        <p:spPr bwMode="auto">
          <a:xfrm>
            <a:off x="1021338"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76" name="Freeform 44"/>
          <p:cNvSpPr>
            <a:spLocks noEditPoints="1"/>
          </p:cNvSpPr>
          <p:nvPr/>
        </p:nvSpPr>
        <p:spPr bwMode="auto">
          <a:xfrm>
            <a:off x="1865774"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77" name="Freeform 44"/>
          <p:cNvSpPr>
            <a:spLocks noEditPoints="1"/>
          </p:cNvSpPr>
          <p:nvPr/>
        </p:nvSpPr>
        <p:spPr bwMode="auto">
          <a:xfrm>
            <a:off x="2710211"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78" name="Freeform 44"/>
          <p:cNvSpPr>
            <a:spLocks noEditPoints="1"/>
          </p:cNvSpPr>
          <p:nvPr/>
        </p:nvSpPr>
        <p:spPr bwMode="auto">
          <a:xfrm>
            <a:off x="3554647"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79" name="Freeform 44"/>
          <p:cNvSpPr>
            <a:spLocks noEditPoints="1"/>
          </p:cNvSpPr>
          <p:nvPr/>
        </p:nvSpPr>
        <p:spPr bwMode="auto">
          <a:xfrm>
            <a:off x="4399082"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80" name="Freeform 44"/>
          <p:cNvSpPr>
            <a:spLocks noEditPoints="1"/>
          </p:cNvSpPr>
          <p:nvPr/>
        </p:nvSpPr>
        <p:spPr bwMode="auto">
          <a:xfrm>
            <a:off x="5243518" y="4882393"/>
            <a:ext cx="166081" cy="218960"/>
          </a:xfrm>
          <a:custGeom>
            <a:avLst/>
            <a:gdLst>
              <a:gd name="T0" fmla="*/ 280 w 1760"/>
              <a:gd name="T1" fmla="*/ 920 h 2320"/>
              <a:gd name="T2" fmla="*/ 280 w 1760"/>
              <a:gd name="T3" fmla="*/ 594 h 2320"/>
              <a:gd name="T4" fmla="*/ 874 w 1760"/>
              <a:gd name="T5" fmla="*/ 0 h 2320"/>
              <a:gd name="T6" fmla="*/ 886 w 1760"/>
              <a:gd name="T7" fmla="*/ 0 h 2320"/>
              <a:gd name="T8" fmla="*/ 1480 w 1760"/>
              <a:gd name="T9" fmla="*/ 594 h 2320"/>
              <a:gd name="T10" fmla="*/ 1480 w 1760"/>
              <a:gd name="T11" fmla="*/ 920 h 2320"/>
              <a:gd name="T12" fmla="*/ 1280 w 1760"/>
              <a:gd name="T13" fmla="*/ 920 h 2320"/>
              <a:gd name="T14" fmla="*/ 1280 w 1760"/>
              <a:gd name="T15" fmla="*/ 619 h 2320"/>
              <a:gd name="T16" fmla="*/ 884 w 1760"/>
              <a:gd name="T17" fmla="*/ 200 h 2320"/>
              <a:gd name="T18" fmla="*/ 876 w 1760"/>
              <a:gd name="T19" fmla="*/ 200 h 2320"/>
              <a:gd name="T20" fmla="*/ 480 w 1760"/>
              <a:gd name="T21" fmla="*/ 619 h 2320"/>
              <a:gd name="T22" fmla="*/ 480 w 1760"/>
              <a:gd name="T23" fmla="*/ 920 h 2320"/>
              <a:gd name="T24" fmla="*/ 280 w 1760"/>
              <a:gd name="T25" fmla="*/ 920 h 2320"/>
              <a:gd name="T26" fmla="*/ 1760 w 1760"/>
              <a:gd name="T27" fmla="*/ 960 h 2320"/>
              <a:gd name="T28" fmla="*/ 1760 w 1760"/>
              <a:gd name="T29" fmla="*/ 2320 h 2320"/>
              <a:gd name="T30" fmla="*/ 0 w 1760"/>
              <a:gd name="T31" fmla="*/ 2320 h 2320"/>
              <a:gd name="T32" fmla="*/ 0 w 1760"/>
              <a:gd name="T33" fmla="*/ 960 h 2320"/>
              <a:gd name="T34" fmla="*/ 1760 w 1760"/>
              <a:gd name="T35" fmla="*/ 960 h 2320"/>
              <a:gd name="T36" fmla="*/ 1340 w 1760"/>
              <a:gd name="T37" fmla="*/ 1640 h 2320"/>
              <a:gd name="T38" fmla="*/ 880 w 1760"/>
              <a:gd name="T39" fmla="*/ 1180 h 2320"/>
              <a:gd name="T40" fmla="*/ 420 w 1760"/>
              <a:gd name="T41" fmla="*/ 1640 h 2320"/>
              <a:gd name="T42" fmla="*/ 880 w 1760"/>
              <a:gd name="T43" fmla="*/ 2100 h 2320"/>
              <a:gd name="T44" fmla="*/ 1340 w 1760"/>
              <a:gd name="T45" fmla="*/ 1640 h 2320"/>
              <a:gd name="T46" fmla="*/ 1300 w 1760"/>
              <a:gd name="T47" fmla="*/ 1640 h 2320"/>
              <a:gd name="T48" fmla="*/ 880 w 1760"/>
              <a:gd name="T49" fmla="*/ 2060 h 2320"/>
              <a:gd name="T50" fmla="*/ 460 w 1760"/>
              <a:gd name="T51" fmla="*/ 1640 h 2320"/>
              <a:gd name="T52" fmla="*/ 880 w 1760"/>
              <a:gd name="T53" fmla="*/ 1220 h 2320"/>
              <a:gd name="T54" fmla="*/ 1300 w 1760"/>
              <a:gd name="T55" fmla="*/ 1640 h 2320"/>
              <a:gd name="T56" fmla="*/ 1000 w 1760"/>
              <a:gd name="T57" fmla="*/ 1560 h 2320"/>
              <a:gd name="T58" fmla="*/ 880 w 1760"/>
              <a:gd name="T59" fmla="*/ 1440 h 2320"/>
              <a:gd name="T60" fmla="*/ 760 w 1760"/>
              <a:gd name="T61" fmla="*/ 1560 h 2320"/>
              <a:gd name="T62" fmla="*/ 820 w 1760"/>
              <a:gd name="T63" fmla="*/ 1664 h 2320"/>
              <a:gd name="T64" fmla="*/ 820 w 1760"/>
              <a:gd name="T65" fmla="*/ 1840 h 2320"/>
              <a:gd name="T66" fmla="*/ 940 w 1760"/>
              <a:gd name="T67" fmla="*/ 1840 h 2320"/>
              <a:gd name="T68" fmla="*/ 940 w 1760"/>
              <a:gd name="T69" fmla="*/ 1664 h 2320"/>
              <a:gd name="T70" fmla="*/ 1000 w 1760"/>
              <a:gd name="T71" fmla="*/ 1560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60" h="2320">
                <a:moveTo>
                  <a:pt x="280" y="920"/>
                </a:moveTo>
                <a:cubicBezTo>
                  <a:pt x="280" y="594"/>
                  <a:pt x="280" y="594"/>
                  <a:pt x="280" y="594"/>
                </a:cubicBezTo>
                <a:cubicBezTo>
                  <a:pt x="280" y="266"/>
                  <a:pt x="546" y="0"/>
                  <a:pt x="874" y="0"/>
                </a:cubicBezTo>
                <a:cubicBezTo>
                  <a:pt x="886" y="0"/>
                  <a:pt x="886" y="0"/>
                  <a:pt x="886" y="0"/>
                </a:cubicBezTo>
                <a:cubicBezTo>
                  <a:pt x="1214" y="0"/>
                  <a:pt x="1480" y="266"/>
                  <a:pt x="1480" y="594"/>
                </a:cubicBezTo>
                <a:cubicBezTo>
                  <a:pt x="1480" y="920"/>
                  <a:pt x="1480" y="920"/>
                  <a:pt x="1480" y="920"/>
                </a:cubicBezTo>
                <a:cubicBezTo>
                  <a:pt x="1280" y="920"/>
                  <a:pt x="1280" y="920"/>
                  <a:pt x="1280" y="920"/>
                </a:cubicBezTo>
                <a:cubicBezTo>
                  <a:pt x="1280" y="619"/>
                  <a:pt x="1280" y="619"/>
                  <a:pt x="1280" y="619"/>
                </a:cubicBezTo>
                <a:cubicBezTo>
                  <a:pt x="1280" y="388"/>
                  <a:pt x="1103" y="200"/>
                  <a:pt x="884" y="200"/>
                </a:cubicBezTo>
                <a:cubicBezTo>
                  <a:pt x="876" y="200"/>
                  <a:pt x="876" y="200"/>
                  <a:pt x="876" y="200"/>
                </a:cubicBezTo>
                <a:cubicBezTo>
                  <a:pt x="657" y="200"/>
                  <a:pt x="480" y="388"/>
                  <a:pt x="480" y="619"/>
                </a:cubicBezTo>
                <a:cubicBezTo>
                  <a:pt x="480" y="920"/>
                  <a:pt x="480" y="920"/>
                  <a:pt x="480" y="920"/>
                </a:cubicBezTo>
                <a:lnTo>
                  <a:pt x="280" y="920"/>
                </a:lnTo>
                <a:close/>
                <a:moveTo>
                  <a:pt x="1760" y="960"/>
                </a:moveTo>
                <a:cubicBezTo>
                  <a:pt x="1760" y="2320"/>
                  <a:pt x="1760" y="2320"/>
                  <a:pt x="1760" y="2320"/>
                </a:cubicBezTo>
                <a:cubicBezTo>
                  <a:pt x="0" y="2320"/>
                  <a:pt x="0" y="2320"/>
                  <a:pt x="0" y="2320"/>
                </a:cubicBezTo>
                <a:cubicBezTo>
                  <a:pt x="0" y="960"/>
                  <a:pt x="0" y="960"/>
                  <a:pt x="0" y="960"/>
                </a:cubicBezTo>
                <a:lnTo>
                  <a:pt x="1760" y="960"/>
                </a:lnTo>
                <a:close/>
                <a:moveTo>
                  <a:pt x="1340" y="1640"/>
                </a:moveTo>
                <a:cubicBezTo>
                  <a:pt x="1340" y="1386"/>
                  <a:pt x="1134" y="1180"/>
                  <a:pt x="880" y="1180"/>
                </a:cubicBezTo>
                <a:cubicBezTo>
                  <a:pt x="626" y="1180"/>
                  <a:pt x="420" y="1386"/>
                  <a:pt x="420" y="1640"/>
                </a:cubicBezTo>
                <a:cubicBezTo>
                  <a:pt x="420" y="1894"/>
                  <a:pt x="626" y="2100"/>
                  <a:pt x="880" y="2100"/>
                </a:cubicBezTo>
                <a:cubicBezTo>
                  <a:pt x="1134" y="2100"/>
                  <a:pt x="1340" y="1894"/>
                  <a:pt x="1340" y="1640"/>
                </a:cubicBezTo>
                <a:close/>
                <a:moveTo>
                  <a:pt x="1300" y="1640"/>
                </a:moveTo>
                <a:cubicBezTo>
                  <a:pt x="1300" y="1872"/>
                  <a:pt x="1112" y="2060"/>
                  <a:pt x="880" y="2060"/>
                </a:cubicBezTo>
                <a:cubicBezTo>
                  <a:pt x="648" y="2060"/>
                  <a:pt x="460" y="1872"/>
                  <a:pt x="460" y="1640"/>
                </a:cubicBezTo>
                <a:cubicBezTo>
                  <a:pt x="460" y="1408"/>
                  <a:pt x="648" y="1220"/>
                  <a:pt x="880" y="1220"/>
                </a:cubicBezTo>
                <a:cubicBezTo>
                  <a:pt x="1112" y="1220"/>
                  <a:pt x="1300" y="1408"/>
                  <a:pt x="1300" y="1640"/>
                </a:cubicBezTo>
                <a:close/>
                <a:moveTo>
                  <a:pt x="1000" y="1560"/>
                </a:moveTo>
                <a:cubicBezTo>
                  <a:pt x="1000" y="1494"/>
                  <a:pt x="946" y="1440"/>
                  <a:pt x="880" y="1440"/>
                </a:cubicBezTo>
                <a:cubicBezTo>
                  <a:pt x="814" y="1440"/>
                  <a:pt x="760" y="1494"/>
                  <a:pt x="760" y="1560"/>
                </a:cubicBezTo>
                <a:cubicBezTo>
                  <a:pt x="760" y="1604"/>
                  <a:pt x="784" y="1643"/>
                  <a:pt x="820" y="1664"/>
                </a:cubicBezTo>
                <a:cubicBezTo>
                  <a:pt x="820" y="1840"/>
                  <a:pt x="820" y="1840"/>
                  <a:pt x="820" y="1840"/>
                </a:cubicBezTo>
                <a:cubicBezTo>
                  <a:pt x="940" y="1840"/>
                  <a:pt x="940" y="1840"/>
                  <a:pt x="940" y="1840"/>
                </a:cubicBezTo>
                <a:cubicBezTo>
                  <a:pt x="940" y="1664"/>
                  <a:pt x="940" y="1664"/>
                  <a:pt x="940" y="1664"/>
                </a:cubicBezTo>
                <a:cubicBezTo>
                  <a:pt x="976" y="1643"/>
                  <a:pt x="1000" y="1604"/>
                  <a:pt x="1000" y="1560"/>
                </a:cubicBezTo>
                <a:close/>
              </a:path>
            </a:pathLst>
          </a:custGeom>
          <a:solidFill>
            <a:schemeClr val="bg1"/>
          </a:solidFill>
          <a:ln>
            <a:noFill/>
          </a:ln>
        </p:spPr>
        <p:txBody>
          <a:bodyPr vert="horz" wrap="square" lIns="91392" tIns="45696" rIns="91392" bIns="45696" numCol="1" anchor="t" anchorCtr="0" compatLnSpc="1">
            <a:prstTxWarp prst="textNoShape">
              <a:avLst/>
            </a:prstTxWarp>
          </a:bodyPr>
          <a:lstStyle/>
          <a:p>
            <a:endParaRPr lang="en-US" sz="1799" dirty="0"/>
          </a:p>
        </p:txBody>
      </p:sp>
      <p:sp>
        <p:nvSpPr>
          <p:cNvPr id="3" name="BainBulletsConfiguration" hidden="1"/>
          <p:cNvSpPr txBox="1"/>
          <p:nvPr/>
        </p:nvSpPr>
        <p:spPr bwMode="gray">
          <a:xfrm>
            <a:off x="12696" y="14478"/>
            <a:ext cx="8885372" cy="16919"/>
          </a:xfrm>
          <a:prstGeom prst="rect">
            <a:avLst/>
          </a:prstGeom>
          <a:noFill/>
        </p:spPr>
        <p:txBody>
          <a:bodyPr vert="horz" wrap="square" lIns="0" tIns="0" rIns="0" bIns="0" rtlCol="0">
            <a:spAutoFit/>
          </a:bodyPr>
          <a:lstStyle/>
          <a:p>
            <a:pPr fontAlgn="base">
              <a:lnSpc>
                <a:spcPct val="110000"/>
              </a:lnSpc>
              <a:spcAft>
                <a:spcPct val="0"/>
              </a:spcAft>
            </a:pPr>
            <a:r>
              <a:rPr lang="en-US" sz="100" dirty="0">
                <a:solidFill>
                  <a:srgbClr val="FFFFFF"/>
                </a:solidFill>
                <a:latin typeface="Arial" pitchFamily="34" charset="0"/>
              </a:rPr>
              <a:t>8_84</a:t>
            </a:r>
          </a:p>
        </p:txBody>
      </p:sp>
      <p:sp>
        <p:nvSpPr>
          <p:cNvPr id="17" name="Titel 1"/>
          <p:cNvSpPr txBox="1">
            <a:spLocks/>
          </p:cNvSpPr>
          <p:nvPr/>
        </p:nvSpPr>
        <p:spPr bwMode="auto">
          <a:xfrm>
            <a:off x="-3784" y="8026"/>
            <a:ext cx="12192000" cy="1267753"/>
          </a:xfrm>
          <a:prstGeom prst="rect">
            <a:avLst/>
          </a:prstGeom>
          <a:noFill/>
          <a:ln w="9525">
            <a:noFill/>
            <a:miter lim="800000"/>
            <a:headEnd/>
            <a:tailEnd/>
          </a:ln>
        </p:spPr>
        <p:txBody>
          <a:bodyPr vert="horz" wrap="square" lIns="626074" tIns="395794" rIns="2122894" bIns="233878" numCol="1" anchor="b" anchorCtr="0" compatLnSpc="1">
            <a:prstTxWarp prst="textNoShape">
              <a:avLst/>
            </a:prstTxWarp>
          </a:bodyPr>
          <a:lstStyle>
            <a:lvl1pPr algn="l" rtl="0" fontAlgn="base">
              <a:spcBef>
                <a:spcPct val="0"/>
              </a:spcBef>
              <a:spcAft>
                <a:spcPct val="0"/>
              </a:spcAft>
              <a:defRPr sz="2000" b="1">
                <a:solidFill>
                  <a:schemeClr val="dk2"/>
                </a:solidFill>
                <a:latin typeface="Arial" pitchFamily="34" charset="0"/>
                <a:ea typeface="+mj-ea"/>
                <a:cs typeface="Arial" pitchFamily="34" charset="0"/>
              </a:defRPr>
            </a:lvl1pPr>
            <a:lvl2pPr algn="l" rtl="0" fontAlgn="base">
              <a:spcBef>
                <a:spcPct val="0"/>
              </a:spcBef>
              <a:spcAft>
                <a:spcPct val="0"/>
              </a:spcAft>
              <a:defRPr sz="2000" b="1">
                <a:solidFill>
                  <a:schemeClr val="tx1"/>
                </a:solidFill>
                <a:latin typeface="Arial" charset="0"/>
                <a:ea typeface="ＭＳ Ｐゴシック" charset="-128"/>
              </a:defRPr>
            </a:lvl2pPr>
            <a:lvl3pPr algn="l" rtl="0" fontAlgn="base">
              <a:spcBef>
                <a:spcPct val="0"/>
              </a:spcBef>
              <a:spcAft>
                <a:spcPct val="0"/>
              </a:spcAft>
              <a:defRPr sz="2000" b="1">
                <a:solidFill>
                  <a:schemeClr val="tx1"/>
                </a:solidFill>
                <a:latin typeface="Arial" charset="0"/>
                <a:ea typeface="ＭＳ Ｐゴシック" charset="-128"/>
              </a:defRPr>
            </a:lvl3pPr>
            <a:lvl4pPr algn="l" rtl="0" fontAlgn="base">
              <a:spcBef>
                <a:spcPct val="0"/>
              </a:spcBef>
              <a:spcAft>
                <a:spcPct val="0"/>
              </a:spcAft>
              <a:defRPr sz="2000" b="1">
                <a:solidFill>
                  <a:schemeClr val="tx1"/>
                </a:solidFill>
                <a:latin typeface="Arial" charset="0"/>
                <a:ea typeface="ＭＳ Ｐゴシック" charset="-128"/>
              </a:defRPr>
            </a:lvl4pPr>
            <a:lvl5pPr algn="l" rtl="0" fontAlgn="base">
              <a:spcBef>
                <a:spcPct val="0"/>
              </a:spcBef>
              <a:spcAft>
                <a:spcPct val="0"/>
              </a:spcAft>
              <a:defRPr sz="2000" b="1">
                <a:solidFill>
                  <a:schemeClr val="tx1"/>
                </a:solidFill>
                <a:latin typeface="Arial" charset="0"/>
                <a:ea typeface="ＭＳ Ｐゴシック" charset="-128"/>
              </a:defRPr>
            </a:lvl5pPr>
            <a:lvl6pPr marL="457200" algn="l" rtl="0" eaLnBrk="1" fontAlgn="base" hangingPunct="1">
              <a:spcBef>
                <a:spcPct val="0"/>
              </a:spcBef>
              <a:spcAft>
                <a:spcPct val="0"/>
              </a:spcAft>
              <a:defRPr sz="2000" b="1">
                <a:solidFill>
                  <a:schemeClr val="tx1"/>
                </a:solidFill>
                <a:latin typeface="Arial" charset="0"/>
                <a:ea typeface="ヒラギノ角ゴ Pro W3" charset="0"/>
              </a:defRPr>
            </a:lvl6pPr>
            <a:lvl7pPr marL="914400" algn="l" rtl="0" eaLnBrk="1" fontAlgn="base" hangingPunct="1">
              <a:spcBef>
                <a:spcPct val="0"/>
              </a:spcBef>
              <a:spcAft>
                <a:spcPct val="0"/>
              </a:spcAft>
              <a:defRPr sz="2000" b="1">
                <a:solidFill>
                  <a:schemeClr val="tx1"/>
                </a:solidFill>
                <a:latin typeface="Arial" charset="0"/>
                <a:ea typeface="ヒラギノ角ゴ Pro W3" charset="0"/>
              </a:defRPr>
            </a:lvl7pPr>
            <a:lvl8pPr marL="1371600" algn="l" rtl="0" eaLnBrk="1" fontAlgn="base" hangingPunct="1">
              <a:spcBef>
                <a:spcPct val="0"/>
              </a:spcBef>
              <a:spcAft>
                <a:spcPct val="0"/>
              </a:spcAft>
              <a:defRPr sz="2000" b="1">
                <a:solidFill>
                  <a:schemeClr val="tx1"/>
                </a:solidFill>
                <a:latin typeface="Arial" charset="0"/>
                <a:ea typeface="ヒラギノ角ゴ Pro W3" charset="0"/>
              </a:defRPr>
            </a:lvl8pPr>
            <a:lvl9pPr marL="1828800" algn="l" rtl="0" eaLnBrk="1" fontAlgn="base" hangingPunct="1">
              <a:spcBef>
                <a:spcPct val="0"/>
              </a:spcBef>
              <a:spcAft>
                <a:spcPct val="0"/>
              </a:spcAft>
              <a:defRPr sz="2000" b="1">
                <a:solidFill>
                  <a:schemeClr val="tx1"/>
                </a:solidFill>
                <a:latin typeface="Arial" charset="0"/>
                <a:ea typeface="ヒラギノ角ゴ Pro W3" charset="0"/>
              </a:defRPr>
            </a:lvl9pPr>
          </a:lstStyle>
          <a:p>
            <a:endParaRPr lang="en-US" sz="1999" dirty="0">
              <a:latin typeface="+mn-lt"/>
            </a:endParaRPr>
          </a:p>
          <a:p>
            <a:endParaRPr lang="en-US" sz="1999" dirty="0">
              <a:latin typeface="+mn-lt"/>
            </a:endParaRPr>
          </a:p>
          <a:p>
            <a:r>
              <a:rPr lang="en-US" sz="1999" kern="0" dirty="0">
                <a:latin typeface="+mn-lt"/>
              </a:rPr>
              <a:t>Siemens builds an open cloud-platform for industry customers</a:t>
            </a:r>
            <a:endParaRPr lang="en-US" sz="1999" kern="0" dirty="0">
              <a:solidFill>
                <a:srgbClr val="FF0000"/>
              </a:solidFill>
              <a:latin typeface="+mn-lt"/>
            </a:endParaRPr>
          </a:p>
        </p:txBody>
      </p:sp>
      <p:sp>
        <p:nvSpPr>
          <p:cNvPr id="19" name="TextBox 59"/>
          <p:cNvSpPr txBox="1"/>
          <p:nvPr/>
        </p:nvSpPr>
        <p:spPr bwMode="auto">
          <a:xfrm>
            <a:off x="6259430" y="1412338"/>
            <a:ext cx="5450224" cy="4752087"/>
          </a:xfrm>
          <a:prstGeom prst="rect">
            <a:avLst/>
          </a:prstGeom>
          <a:noFill/>
          <a:ln w="9525" algn="ctr">
            <a:solidFill>
              <a:schemeClr val="accent1"/>
            </a:solidFill>
            <a:miter lim="800000"/>
            <a:headEnd/>
            <a:tailEnd/>
          </a:ln>
          <a:effectLst/>
        </p:spPr>
        <p:txBody>
          <a:bodyPr wrap="square" lIns="107944" tIns="71963" rIns="107944" bIns="71963" rtlCol="0" anchor="t" anchorCtr="0">
            <a:noAutofit/>
          </a:bodyPr>
          <a:lstStyle/>
          <a:p>
            <a:pPr marL="88856">
              <a:spcBef>
                <a:spcPts val="600"/>
              </a:spcBef>
              <a:spcAft>
                <a:spcPts val="600"/>
              </a:spcAft>
              <a:buClr>
                <a:schemeClr val="accent1"/>
              </a:buClr>
            </a:pPr>
            <a:r>
              <a:rPr lang="en-US" sz="1799" b="1" dirty="0">
                <a:solidFill>
                  <a:schemeClr val="tx2"/>
                </a:solidFill>
              </a:rPr>
              <a:t>Optimization of plants and assets as well as energy and resources</a:t>
            </a:r>
          </a:p>
          <a:p>
            <a:pPr marL="342729" indent="-253873">
              <a:spcBef>
                <a:spcPts val="300"/>
              </a:spcBef>
              <a:spcAft>
                <a:spcPts val="600"/>
              </a:spcAft>
              <a:buClr>
                <a:schemeClr val="accent1"/>
              </a:buClr>
              <a:buFont typeface="Arial" panose="020B0604020202020204" pitchFamily="34" charset="0"/>
              <a:buChar char="•"/>
            </a:pPr>
            <a:r>
              <a:rPr lang="en-US" sz="1799" b="1" dirty="0"/>
              <a:t>Open standard (OPC) </a:t>
            </a:r>
            <a:r>
              <a:rPr lang="en-US" sz="1799" dirty="0"/>
              <a:t>for connectivity to Siemens and third-party products</a:t>
            </a:r>
          </a:p>
          <a:p>
            <a:pPr marL="342729" indent="-253873">
              <a:spcBef>
                <a:spcPts val="300"/>
              </a:spcBef>
              <a:spcAft>
                <a:spcPts val="600"/>
              </a:spcAft>
              <a:buClr>
                <a:schemeClr val="accent1"/>
              </a:buClr>
              <a:buFont typeface="Arial" panose="020B0604020202020204" pitchFamily="34" charset="0"/>
              <a:buChar char="•"/>
            </a:pPr>
            <a:r>
              <a:rPr lang="en-US" sz="1799" b="1" dirty="0"/>
              <a:t>Plug-and-play connectivity </a:t>
            </a:r>
            <a:r>
              <a:rPr lang="en-US" sz="1799" dirty="0"/>
              <a:t>of Siemens products (engineering via TIA portal)</a:t>
            </a:r>
          </a:p>
          <a:p>
            <a:pPr marL="342729" indent="-253873">
              <a:spcBef>
                <a:spcPts val="300"/>
              </a:spcBef>
              <a:spcAft>
                <a:spcPts val="600"/>
              </a:spcAft>
              <a:buClr>
                <a:schemeClr val="accent1"/>
              </a:buClr>
              <a:buFont typeface="Arial" panose="020B0604020202020204" pitchFamily="34" charset="0"/>
              <a:buChar char="•"/>
            </a:pPr>
            <a:r>
              <a:rPr lang="en-US" sz="1799" b="1" dirty="0"/>
              <a:t>Cloud for Industry </a:t>
            </a:r>
            <a:r>
              <a:rPr lang="en-US" sz="1799" dirty="0"/>
              <a:t>with open application interface for individual customer applications </a:t>
            </a:r>
          </a:p>
          <a:p>
            <a:pPr marL="342729" indent="-253873">
              <a:spcBef>
                <a:spcPts val="300"/>
              </a:spcBef>
              <a:spcAft>
                <a:spcPts val="600"/>
              </a:spcAft>
              <a:buClr>
                <a:schemeClr val="accent1"/>
              </a:buClr>
              <a:buFont typeface="Arial" panose="020B0604020202020204" pitchFamily="34" charset="0"/>
              <a:buChar char="•"/>
            </a:pPr>
            <a:r>
              <a:rPr lang="en-US" sz="1799" dirty="0"/>
              <a:t>Selectable </a:t>
            </a:r>
            <a:r>
              <a:rPr lang="en-US" sz="1799" b="1" dirty="0"/>
              <a:t>cloud infrastructure </a:t>
            </a:r>
            <a:r>
              <a:rPr lang="en-US" sz="1799" dirty="0"/>
              <a:t>– Public cloud, Private cloud or on premise Hybrid cloud </a:t>
            </a:r>
          </a:p>
          <a:p>
            <a:pPr marL="342729" indent="-253873">
              <a:spcBef>
                <a:spcPts val="300"/>
              </a:spcBef>
              <a:spcAft>
                <a:spcPts val="600"/>
              </a:spcAft>
              <a:buClr>
                <a:schemeClr val="accent1"/>
              </a:buClr>
              <a:buFont typeface="Arial" panose="020B0604020202020204" pitchFamily="34" charset="0"/>
              <a:buChar char="•"/>
            </a:pPr>
            <a:r>
              <a:rPr lang="en-US" sz="1799" dirty="0"/>
              <a:t>Transparent </a:t>
            </a:r>
            <a:r>
              <a:rPr lang="en-US" sz="1799" b="1" dirty="0"/>
              <a:t>pay-per-use pricing models</a:t>
            </a:r>
          </a:p>
          <a:p>
            <a:pPr marL="342729" indent="-253873">
              <a:spcBef>
                <a:spcPts val="300"/>
              </a:spcBef>
              <a:spcAft>
                <a:spcPts val="600"/>
              </a:spcAft>
              <a:buClr>
                <a:schemeClr val="accent1"/>
              </a:buClr>
              <a:buFont typeface="Arial" panose="020B0604020202020204" pitchFamily="34" charset="0"/>
              <a:buChar char="•"/>
            </a:pPr>
            <a:r>
              <a:rPr lang="en-US" sz="1799" dirty="0"/>
              <a:t>Enablement of </a:t>
            </a:r>
            <a:r>
              <a:rPr lang="en-US" sz="1799" b="1" dirty="0"/>
              <a:t>new business models </a:t>
            </a:r>
            <a:br>
              <a:rPr lang="en-US" sz="1799" b="1" dirty="0"/>
            </a:br>
            <a:r>
              <a:rPr lang="en-US" sz="1799" dirty="0"/>
              <a:t>(e.g. selling machining hours instead of assets)</a:t>
            </a:r>
            <a:endParaRPr lang="en-US" sz="1799" b="1" dirty="0"/>
          </a:p>
        </p:txBody>
      </p:sp>
      <p:pic>
        <p:nvPicPr>
          <p:cNvPr id="71"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4642" b="81927"/>
          <a:stretch/>
        </p:blipFill>
        <p:spPr bwMode="gray">
          <a:xfrm>
            <a:off x="393058" y="1409636"/>
            <a:ext cx="5701355" cy="7315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Rectangle 26"/>
          <p:cNvSpPr/>
          <p:nvPr/>
        </p:nvSpPr>
        <p:spPr bwMode="auto">
          <a:xfrm>
            <a:off x="1073917" y="2515044"/>
            <a:ext cx="1768495" cy="261666"/>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28" name="Rectangle 27"/>
          <p:cNvSpPr/>
          <p:nvPr/>
        </p:nvSpPr>
        <p:spPr bwMode="auto">
          <a:xfrm>
            <a:off x="3577064" y="2505028"/>
            <a:ext cx="1768495" cy="261666"/>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29" name="Rectangle 28"/>
          <p:cNvSpPr/>
          <p:nvPr/>
        </p:nvSpPr>
        <p:spPr bwMode="auto">
          <a:xfrm>
            <a:off x="771319" y="4013973"/>
            <a:ext cx="2071094" cy="322254"/>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30" name="Rectangle 29"/>
          <p:cNvSpPr/>
          <p:nvPr/>
        </p:nvSpPr>
        <p:spPr bwMode="auto">
          <a:xfrm>
            <a:off x="3547017" y="4024486"/>
            <a:ext cx="2048323" cy="316635"/>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pic>
        <p:nvPicPr>
          <p:cNvPr id="36"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22853" b="32134"/>
          <a:stretch/>
        </p:blipFill>
        <p:spPr bwMode="gray">
          <a:xfrm>
            <a:off x="393058" y="2141173"/>
            <a:ext cx="5701355" cy="245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7" name="Rectangle 26"/>
          <p:cNvSpPr/>
          <p:nvPr/>
        </p:nvSpPr>
        <p:spPr bwMode="auto">
          <a:xfrm>
            <a:off x="1073917" y="2515044"/>
            <a:ext cx="1768495" cy="261666"/>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38" name="Rectangle 27"/>
          <p:cNvSpPr/>
          <p:nvPr/>
        </p:nvSpPr>
        <p:spPr bwMode="auto">
          <a:xfrm>
            <a:off x="3577064" y="2505028"/>
            <a:ext cx="1768495" cy="261666"/>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39" name="Rectangle 28"/>
          <p:cNvSpPr/>
          <p:nvPr/>
        </p:nvSpPr>
        <p:spPr bwMode="auto">
          <a:xfrm>
            <a:off x="771319" y="4013973"/>
            <a:ext cx="2071094" cy="322254"/>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sp>
        <p:nvSpPr>
          <p:cNvPr id="40" name="Rectangle 29"/>
          <p:cNvSpPr/>
          <p:nvPr/>
        </p:nvSpPr>
        <p:spPr bwMode="auto">
          <a:xfrm>
            <a:off x="3547017" y="4024486"/>
            <a:ext cx="2048323" cy="316635"/>
          </a:xfrm>
          <a:prstGeom prst="rect">
            <a:avLst/>
          </a:prstGeom>
          <a:solidFill>
            <a:schemeClr val="bg1"/>
          </a:solidFill>
          <a:ln>
            <a:noFill/>
          </a:ln>
          <a:effectLst/>
          <a:extLst/>
        </p:spPr>
        <p:txBody>
          <a:bodyPr wrap="square" lIns="107944" tIns="53972" rIns="107944" bIns="53972" numCol="1" spcCol="72000" rtlCol="0" anchor="ctr">
            <a:noAutofit/>
          </a:bodyPr>
          <a:lstStyle/>
          <a:p>
            <a:pPr algn="ctr">
              <a:lnSpc>
                <a:spcPct val="110000"/>
              </a:lnSpc>
              <a:spcBef>
                <a:spcPct val="0"/>
              </a:spcBef>
              <a:buFont typeface="Wingdings" charset="0"/>
              <a:buNone/>
            </a:pPr>
            <a:endParaRPr lang="en-US" sz="1799" b="1" dirty="0"/>
          </a:p>
        </p:txBody>
      </p:sp>
      <p:grpSp>
        <p:nvGrpSpPr>
          <p:cNvPr id="6" name="Gruppieren 72"/>
          <p:cNvGrpSpPr/>
          <p:nvPr/>
        </p:nvGrpSpPr>
        <p:grpSpPr>
          <a:xfrm>
            <a:off x="3782622" y="1482472"/>
            <a:ext cx="1836584" cy="152985"/>
            <a:chOff x="3784590" y="1627892"/>
            <a:chExt cx="1837541" cy="153065"/>
          </a:xfrm>
        </p:grpSpPr>
        <p:sp>
          <p:nvSpPr>
            <p:cNvPr id="48" name="Rectangle 26"/>
            <p:cNvSpPr/>
            <p:nvPr/>
          </p:nvSpPr>
          <p:spPr bwMode="auto">
            <a:xfrm>
              <a:off x="4739334" y="1634648"/>
              <a:ext cx="882797" cy="114798"/>
            </a:xfrm>
            <a:prstGeom prst="rect">
              <a:avLst/>
            </a:prstGeom>
            <a:solidFill>
              <a:schemeClr val="bg1"/>
            </a:solidFill>
            <a:ln>
              <a:noFill/>
            </a:ln>
            <a:effectLst/>
            <a:extLst/>
          </p:spPr>
          <p:txBody>
            <a:bodyPr wrap="square" lIns="0" tIns="0" rIns="0" bIns="0" numCol="1" spcCol="72000" rtlCol="0" anchor="ctr">
              <a:noAutofit/>
            </a:bodyPr>
            <a:lstStyle/>
            <a:p>
              <a:pPr algn="ctr">
                <a:lnSpc>
                  <a:spcPct val="110000"/>
                </a:lnSpc>
                <a:spcBef>
                  <a:spcPct val="0"/>
                </a:spcBef>
                <a:buFont typeface="Wingdings" charset="0"/>
                <a:buNone/>
              </a:pPr>
              <a:r>
                <a:rPr lang="en-US" sz="800" b="1" spc="-40" dirty="0">
                  <a:solidFill>
                    <a:schemeClr val="accent5"/>
                  </a:solidFill>
                </a:rPr>
                <a:t>App. Develop. Apps</a:t>
              </a:r>
            </a:p>
          </p:txBody>
        </p:sp>
        <p:sp>
          <p:nvSpPr>
            <p:cNvPr id="49" name="Rectangle 26"/>
            <p:cNvSpPr/>
            <p:nvPr/>
          </p:nvSpPr>
          <p:spPr bwMode="auto">
            <a:xfrm>
              <a:off x="3784590" y="1627892"/>
              <a:ext cx="841855" cy="153065"/>
            </a:xfrm>
            <a:prstGeom prst="rect">
              <a:avLst/>
            </a:prstGeom>
            <a:solidFill>
              <a:schemeClr val="bg1"/>
            </a:solidFill>
            <a:ln>
              <a:noFill/>
            </a:ln>
            <a:effectLst/>
            <a:extLst/>
          </p:spPr>
          <p:txBody>
            <a:bodyPr wrap="square" lIns="0" tIns="0" rIns="35981" bIns="0" numCol="1" spcCol="72000" rtlCol="0" anchor="ctr">
              <a:noAutofit/>
            </a:bodyPr>
            <a:lstStyle/>
            <a:p>
              <a:pPr algn="ctr">
                <a:lnSpc>
                  <a:spcPct val="110000"/>
                </a:lnSpc>
                <a:spcBef>
                  <a:spcPct val="0"/>
                </a:spcBef>
                <a:buFont typeface="Wingdings" charset="0"/>
                <a:buNone/>
              </a:pPr>
              <a:r>
                <a:rPr lang="en-US" sz="800" b="1" dirty="0">
                  <a:solidFill>
                    <a:schemeClr val="accent5"/>
                  </a:solidFill>
                </a:rPr>
                <a:t>End Customer</a:t>
              </a:r>
            </a:p>
          </p:txBody>
        </p:sp>
      </p:grpSp>
      <p:grpSp>
        <p:nvGrpSpPr>
          <p:cNvPr id="7" name="Gruppieren 73"/>
          <p:cNvGrpSpPr/>
          <p:nvPr/>
        </p:nvGrpSpPr>
        <p:grpSpPr>
          <a:xfrm>
            <a:off x="917916" y="1483066"/>
            <a:ext cx="3512782" cy="306979"/>
            <a:chOff x="918394" y="1628486"/>
            <a:chExt cx="3514612" cy="307139"/>
          </a:xfrm>
        </p:grpSpPr>
        <p:sp>
          <p:nvSpPr>
            <p:cNvPr id="68" name="Rectangle 26"/>
            <p:cNvSpPr/>
            <p:nvPr/>
          </p:nvSpPr>
          <p:spPr bwMode="auto">
            <a:xfrm>
              <a:off x="918394" y="1628486"/>
              <a:ext cx="1567689" cy="142390"/>
            </a:xfrm>
            <a:prstGeom prst="rect">
              <a:avLst/>
            </a:prstGeom>
            <a:solidFill>
              <a:schemeClr val="bg1"/>
            </a:solidFill>
            <a:ln>
              <a:noFill/>
            </a:ln>
            <a:effectLst/>
            <a:extLst/>
          </p:spPr>
          <p:txBody>
            <a:bodyPr wrap="square" lIns="35981" tIns="0" rIns="107944" bIns="0" numCol="1" spcCol="72000" rtlCol="0" anchor="ctr">
              <a:noAutofit/>
            </a:bodyPr>
            <a:lstStyle/>
            <a:p>
              <a:pPr algn="ctr">
                <a:lnSpc>
                  <a:spcPct val="110000"/>
                </a:lnSpc>
                <a:spcBef>
                  <a:spcPct val="0"/>
                </a:spcBef>
                <a:buFont typeface="Wingdings" charset="0"/>
                <a:buNone/>
              </a:pPr>
              <a:r>
                <a:rPr lang="en-US" sz="800" b="1" dirty="0">
                  <a:solidFill>
                    <a:schemeClr val="accent5"/>
                  </a:solidFill>
                </a:rPr>
                <a:t>Cloud for Industry Apps</a:t>
              </a:r>
            </a:p>
          </p:txBody>
        </p:sp>
        <p:sp>
          <p:nvSpPr>
            <p:cNvPr id="69" name="Rectangle 26"/>
            <p:cNvSpPr/>
            <p:nvPr/>
          </p:nvSpPr>
          <p:spPr bwMode="auto">
            <a:xfrm>
              <a:off x="2810960" y="1637913"/>
              <a:ext cx="841699" cy="114798"/>
            </a:xfrm>
            <a:prstGeom prst="rect">
              <a:avLst/>
            </a:prstGeom>
            <a:solidFill>
              <a:schemeClr val="bg1"/>
            </a:solidFill>
            <a:ln>
              <a:noFill/>
            </a:ln>
            <a:effectLst/>
            <a:extLst/>
          </p:spPr>
          <p:txBody>
            <a:bodyPr wrap="square" lIns="35981" tIns="0" rIns="107944" bIns="0" numCol="1" spcCol="72000" rtlCol="0" anchor="ctr">
              <a:noAutofit/>
            </a:bodyPr>
            <a:lstStyle/>
            <a:p>
              <a:pPr algn="ctr">
                <a:lnSpc>
                  <a:spcPct val="110000"/>
                </a:lnSpc>
                <a:spcBef>
                  <a:spcPct val="0"/>
                </a:spcBef>
                <a:buFont typeface="Wingdings" charset="0"/>
                <a:buNone/>
              </a:pPr>
              <a:r>
                <a:rPr lang="en-US" sz="800" b="1" dirty="0">
                  <a:solidFill>
                    <a:schemeClr val="accent5"/>
                  </a:solidFill>
                </a:rPr>
                <a:t>OEM Apps</a:t>
              </a:r>
            </a:p>
          </p:txBody>
        </p:sp>
        <p:sp>
          <p:nvSpPr>
            <p:cNvPr id="70" name="Rechteck 69"/>
            <p:cNvSpPr/>
            <p:nvPr/>
          </p:nvSpPr>
          <p:spPr>
            <a:xfrm>
              <a:off x="4219806" y="1720181"/>
              <a:ext cx="213200" cy="215444"/>
            </a:xfrm>
            <a:prstGeom prst="rect">
              <a:avLst/>
            </a:prstGeom>
          </p:spPr>
          <p:txBody>
            <a:bodyPr wrap="none" lIns="0" rIns="0">
              <a:spAutoFit/>
            </a:bodyPr>
            <a:lstStyle/>
            <a:p>
              <a:r>
                <a:rPr lang="en-US" sz="800" b="1" dirty="0">
                  <a:solidFill>
                    <a:schemeClr val="accent5"/>
                  </a:solidFill>
                </a:rPr>
                <a:t>Apps</a:t>
              </a:r>
              <a:endParaRPr lang="en-US" sz="800" dirty="0">
                <a:solidFill>
                  <a:schemeClr val="accent5"/>
                </a:solidFill>
              </a:endParaRPr>
            </a:p>
          </p:txBody>
        </p:sp>
      </p:grpSp>
      <p:sp>
        <p:nvSpPr>
          <p:cNvPr id="10" name="Freeform 14"/>
          <p:cNvSpPr>
            <a:spLocks noEditPoints="1"/>
          </p:cNvSpPr>
          <p:nvPr/>
        </p:nvSpPr>
        <p:spPr bwMode="auto">
          <a:xfrm>
            <a:off x="1771448" y="5424689"/>
            <a:ext cx="380802" cy="380802"/>
          </a:xfrm>
          <a:custGeom>
            <a:avLst/>
            <a:gdLst>
              <a:gd name="T0" fmla="*/ 1200 w 2400"/>
              <a:gd name="T1" fmla="*/ 2040 h 2400"/>
              <a:gd name="T2" fmla="*/ 1440 w 2400"/>
              <a:gd name="T3" fmla="*/ 1400 h 2400"/>
              <a:gd name="T4" fmla="*/ 2400 w 2400"/>
              <a:gd name="T5" fmla="*/ 2400 h 2400"/>
              <a:gd name="T6" fmla="*/ 0 w 2400"/>
              <a:gd name="T7" fmla="*/ 2040 h 2400"/>
              <a:gd name="T8" fmla="*/ 1640 w 2400"/>
              <a:gd name="T9" fmla="*/ 1000 h 2400"/>
              <a:gd name="T10" fmla="*/ 760 w 2400"/>
              <a:gd name="T11" fmla="*/ 840 h 2400"/>
              <a:gd name="T12" fmla="*/ 909 w 2400"/>
              <a:gd name="T13" fmla="*/ 1159 h 2400"/>
              <a:gd name="T14" fmla="*/ 1680 w 2400"/>
              <a:gd name="T15" fmla="*/ 760 h 2400"/>
              <a:gd name="T16" fmla="*/ 1640 w 2400"/>
              <a:gd name="T17" fmla="*/ 600 h 2400"/>
              <a:gd name="T18" fmla="*/ 720 w 2400"/>
              <a:gd name="T19" fmla="*/ 640 h 2400"/>
              <a:gd name="T20" fmla="*/ 760 w 2400"/>
              <a:gd name="T21" fmla="*/ 800 h 2400"/>
              <a:gd name="T22" fmla="*/ 1680 w 2400"/>
              <a:gd name="T23" fmla="*/ 760 h 2400"/>
              <a:gd name="T24" fmla="*/ 1800 w 2400"/>
              <a:gd name="T25" fmla="*/ 200 h 2400"/>
              <a:gd name="T26" fmla="*/ 760 w 2400"/>
              <a:gd name="T27" fmla="*/ 560 h 2400"/>
              <a:gd name="T28" fmla="*/ 1800 w 2400"/>
              <a:gd name="T29" fmla="*/ 0 h 2400"/>
              <a:gd name="T30" fmla="*/ 600 w 2400"/>
              <a:gd name="T31" fmla="*/ 160 h 2400"/>
              <a:gd name="T32" fmla="*/ 1800 w 2400"/>
              <a:gd name="T33" fmla="*/ 0 h 2400"/>
              <a:gd name="T34" fmla="*/ 1200 w 2400"/>
              <a:gd name="T35" fmla="*/ 1260 h 2400"/>
              <a:gd name="T36" fmla="*/ 1120 w 2400"/>
              <a:gd name="T37" fmla="*/ 1780 h 2400"/>
              <a:gd name="T38" fmla="*/ 1200 w 2400"/>
              <a:gd name="T39" fmla="*/ 1780 h 2400"/>
              <a:gd name="T40" fmla="*/ 1200 w 2400"/>
              <a:gd name="T41" fmla="*/ 1780 h 2400"/>
              <a:gd name="T42" fmla="*/ 1040 w 2400"/>
              <a:gd name="T43" fmla="*/ 1620 h 2400"/>
              <a:gd name="T44" fmla="*/ 1194 w 2400"/>
              <a:gd name="T45" fmla="*/ 1581 h 2400"/>
              <a:gd name="T46" fmla="*/ 1360 w 2400"/>
              <a:gd name="T47" fmla="*/ 1371 h 2400"/>
              <a:gd name="T48" fmla="*/ 1360 w 2400"/>
              <a:gd name="T49" fmla="*/ 1580 h 2400"/>
              <a:gd name="T50" fmla="*/ 1206 w 2400"/>
              <a:gd name="T51" fmla="*/ 1619 h 2400"/>
              <a:gd name="T52" fmla="*/ 1040 w 2400"/>
              <a:gd name="T53" fmla="*/ 1802 h 2400"/>
              <a:gd name="T54" fmla="*/ 1194 w 2400"/>
              <a:gd name="T55" fmla="*/ 1741 h 2400"/>
              <a:gd name="T56" fmla="*/ 1206 w 2400"/>
              <a:gd name="T57" fmla="*/ 1779 h 2400"/>
              <a:gd name="T58" fmla="*/ 1198 w 2400"/>
              <a:gd name="T59" fmla="*/ 1960 h 2400"/>
              <a:gd name="T60" fmla="*/ 1360 w 2400"/>
              <a:gd name="T61" fmla="*/ 1802 h 2400"/>
              <a:gd name="T62" fmla="*/ 1206 w 2400"/>
              <a:gd name="T63" fmla="*/ 1779 h 2400"/>
              <a:gd name="T64" fmla="*/ 1315 w 2400"/>
              <a:gd name="T65" fmla="*/ 1200 h 2400"/>
              <a:gd name="T66" fmla="*/ 1040 w 2400"/>
              <a:gd name="T67" fmla="*/ 1300 h 2400"/>
              <a:gd name="T68" fmla="*/ 1194 w 2400"/>
              <a:gd name="T69" fmla="*/ 1261 h 2400"/>
              <a:gd name="T70" fmla="*/ 1040 w 2400"/>
              <a:gd name="T71" fmla="*/ 1460 h 2400"/>
              <a:gd name="T72" fmla="*/ 1194 w 2400"/>
              <a:gd name="T73" fmla="*/ 1421 h 2400"/>
              <a:gd name="T74" fmla="*/ 1360 w 2400"/>
              <a:gd name="T75" fmla="*/ 1211 h 2400"/>
              <a:gd name="T76" fmla="*/ 880 w 2400"/>
              <a:gd name="T77" fmla="*/ 1680 h 2400"/>
              <a:gd name="T78" fmla="*/ 920 w 2400"/>
              <a:gd name="T79" fmla="*/ 1800 h 2400"/>
              <a:gd name="T80" fmla="*/ 640 w 2400"/>
              <a:gd name="T81" fmla="*/ 1720 h 2400"/>
              <a:gd name="T82" fmla="*/ 720 w 2400"/>
              <a:gd name="T83" fmla="*/ 1800 h 2400"/>
              <a:gd name="T84" fmla="*/ 640 w 2400"/>
              <a:gd name="T85" fmla="*/ 1440 h 2400"/>
              <a:gd name="T86" fmla="*/ 680 w 2400"/>
              <a:gd name="T87" fmla="*/ 1560 h 2400"/>
              <a:gd name="T88" fmla="*/ 920 w 2400"/>
              <a:gd name="T89" fmla="*/ 1920 h 2400"/>
              <a:gd name="T90" fmla="*/ 760 w 2400"/>
              <a:gd name="T91" fmla="*/ 1960 h 2400"/>
              <a:gd name="T92" fmla="*/ 360 w 2400"/>
              <a:gd name="T93" fmla="*/ 1520 h 2400"/>
              <a:gd name="T94" fmla="*/ 440 w 2400"/>
              <a:gd name="T95" fmla="*/ 1640 h 2400"/>
              <a:gd name="T96" fmla="*/ 120 w 2400"/>
              <a:gd name="T97" fmla="*/ 1760 h 2400"/>
              <a:gd name="T98" fmla="*/ 240 w 2400"/>
              <a:gd name="T99" fmla="*/ 1840 h 2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00" h="2400">
                <a:moveTo>
                  <a:pt x="0" y="2040"/>
                </a:moveTo>
                <a:cubicBezTo>
                  <a:pt x="1200" y="2040"/>
                  <a:pt x="1200" y="2040"/>
                  <a:pt x="1200" y="2040"/>
                </a:cubicBezTo>
                <a:cubicBezTo>
                  <a:pt x="1319" y="2040"/>
                  <a:pt x="1440" y="1922"/>
                  <a:pt x="1440" y="1800"/>
                </a:cubicBezTo>
                <a:cubicBezTo>
                  <a:pt x="1440" y="1672"/>
                  <a:pt x="1440" y="1400"/>
                  <a:pt x="1440" y="1400"/>
                </a:cubicBezTo>
                <a:cubicBezTo>
                  <a:pt x="2400" y="1400"/>
                  <a:pt x="2400" y="1400"/>
                  <a:pt x="2400" y="1400"/>
                </a:cubicBezTo>
                <a:cubicBezTo>
                  <a:pt x="2400" y="2400"/>
                  <a:pt x="2400" y="2400"/>
                  <a:pt x="2400" y="2400"/>
                </a:cubicBezTo>
                <a:cubicBezTo>
                  <a:pt x="0" y="2400"/>
                  <a:pt x="0" y="2400"/>
                  <a:pt x="0" y="2400"/>
                </a:cubicBezTo>
                <a:lnTo>
                  <a:pt x="0" y="2040"/>
                </a:lnTo>
                <a:close/>
                <a:moveTo>
                  <a:pt x="1480" y="1160"/>
                </a:moveTo>
                <a:cubicBezTo>
                  <a:pt x="1640" y="1000"/>
                  <a:pt x="1640" y="1000"/>
                  <a:pt x="1640" y="1000"/>
                </a:cubicBezTo>
                <a:cubicBezTo>
                  <a:pt x="1640" y="840"/>
                  <a:pt x="1640" y="840"/>
                  <a:pt x="1640" y="840"/>
                </a:cubicBezTo>
                <a:cubicBezTo>
                  <a:pt x="760" y="840"/>
                  <a:pt x="760" y="840"/>
                  <a:pt x="760" y="840"/>
                </a:cubicBezTo>
                <a:cubicBezTo>
                  <a:pt x="760" y="1000"/>
                  <a:pt x="760" y="1000"/>
                  <a:pt x="760" y="1000"/>
                </a:cubicBezTo>
                <a:cubicBezTo>
                  <a:pt x="909" y="1159"/>
                  <a:pt x="909" y="1159"/>
                  <a:pt x="909" y="1159"/>
                </a:cubicBezTo>
                <a:lnTo>
                  <a:pt x="1480" y="1160"/>
                </a:lnTo>
                <a:close/>
                <a:moveTo>
                  <a:pt x="1680" y="760"/>
                </a:moveTo>
                <a:cubicBezTo>
                  <a:pt x="1680" y="640"/>
                  <a:pt x="1680" y="640"/>
                  <a:pt x="1680" y="640"/>
                </a:cubicBezTo>
                <a:cubicBezTo>
                  <a:pt x="1680" y="618"/>
                  <a:pt x="1662" y="600"/>
                  <a:pt x="1640" y="600"/>
                </a:cubicBezTo>
                <a:cubicBezTo>
                  <a:pt x="760" y="600"/>
                  <a:pt x="760" y="600"/>
                  <a:pt x="760" y="600"/>
                </a:cubicBezTo>
                <a:cubicBezTo>
                  <a:pt x="738" y="600"/>
                  <a:pt x="720" y="618"/>
                  <a:pt x="720" y="640"/>
                </a:cubicBezTo>
                <a:cubicBezTo>
                  <a:pt x="720" y="760"/>
                  <a:pt x="720" y="760"/>
                  <a:pt x="720" y="760"/>
                </a:cubicBezTo>
                <a:cubicBezTo>
                  <a:pt x="720" y="782"/>
                  <a:pt x="738" y="800"/>
                  <a:pt x="760" y="800"/>
                </a:cubicBezTo>
                <a:cubicBezTo>
                  <a:pt x="1640" y="800"/>
                  <a:pt x="1640" y="800"/>
                  <a:pt x="1640" y="800"/>
                </a:cubicBezTo>
                <a:cubicBezTo>
                  <a:pt x="1662" y="800"/>
                  <a:pt x="1680" y="782"/>
                  <a:pt x="1680" y="760"/>
                </a:cubicBezTo>
                <a:close/>
                <a:moveTo>
                  <a:pt x="1640" y="560"/>
                </a:moveTo>
                <a:cubicBezTo>
                  <a:pt x="1800" y="200"/>
                  <a:pt x="1800" y="200"/>
                  <a:pt x="1800" y="200"/>
                </a:cubicBezTo>
                <a:cubicBezTo>
                  <a:pt x="600" y="200"/>
                  <a:pt x="600" y="200"/>
                  <a:pt x="600" y="200"/>
                </a:cubicBezTo>
                <a:cubicBezTo>
                  <a:pt x="760" y="560"/>
                  <a:pt x="760" y="560"/>
                  <a:pt x="760" y="560"/>
                </a:cubicBezTo>
                <a:lnTo>
                  <a:pt x="1640" y="560"/>
                </a:lnTo>
                <a:close/>
                <a:moveTo>
                  <a:pt x="1800" y="0"/>
                </a:moveTo>
                <a:cubicBezTo>
                  <a:pt x="600" y="0"/>
                  <a:pt x="600" y="0"/>
                  <a:pt x="600" y="0"/>
                </a:cubicBezTo>
                <a:cubicBezTo>
                  <a:pt x="600" y="160"/>
                  <a:pt x="600" y="160"/>
                  <a:pt x="600" y="160"/>
                </a:cubicBezTo>
                <a:cubicBezTo>
                  <a:pt x="1800" y="160"/>
                  <a:pt x="1800" y="160"/>
                  <a:pt x="1800" y="160"/>
                </a:cubicBezTo>
                <a:lnTo>
                  <a:pt x="1800" y="0"/>
                </a:lnTo>
                <a:close/>
                <a:moveTo>
                  <a:pt x="1200" y="1260"/>
                </a:moveTo>
                <a:cubicBezTo>
                  <a:pt x="1200" y="1260"/>
                  <a:pt x="1200" y="1260"/>
                  <a:pt x="1200" y="1260"/>
                </a:cubicBezTo>
                <a:moveTo>
                  <a:pt x="1120" y="1780"/>
                </a:moveTo>
                <a:cubicBezTo>
                  <a:pt x="1120" y="1780"/>
                  <a:pt x="1120" y="1780"/>
                  <a:pt x="1120" y="1780"/>
                </a:cubicBezTo>
                <a:moveTo>
                  <a:pt x="1200" y="1780"/>
                </a:moveTo>
                <a:cubicBezTo>
                  <a:pt x="1200" y="1780"/>
                  <a:pt x="1200" y="1780"/>
                  <a:pt x="1200" y="1780"/>
                </a:cubicBezTo>
                <a:moveTo>
                  <a:pt x="1200" y="1780"/>
                </a:moveTo>
                <a:cubicBezTo>
                  <a:pt x="1200" y="1780"/>
                  <a:pt x="1200" y="1780"/>
                  <a:pt x="1200" y="1780"/>
                </a:cubicBezTo>
                <a:moveTo>
                  <a:pt x="1206" y="1459"/>
                </a:moveTo>
                <a:cubicBezTo>
                  <a:pt x="1093" y="1493"/>
                  <a:pt x="1040" y="1545"/>
                  <a:pt x="1040" y="1620"/>
                </a:cubicBezTo>
                <a:cubicBezTo>
                  <a:pt x="1040" y="1669"/>
                  <a:pt x="1040" y="1669"/>
                  <a:pt x="1040" y="1669"/>
                </a:cubicBezTo>
                <a:cubicBezTo>
                  <a:pt x="1072" y="1632"/>
                  <a:pt x="1123" y="1602"/>
                  <a:pt x="1194" y="1581"/>
                </a:cubicBezTo>
                <a:cubicBezTo>
                  <a:pt x="1306" y="1548"/>
                  <a:pt x="1360" y="1495"/>
                  <a:pt x="1360" y="1420"/>
                </a:cubicBezTo>
                <a:cubicBezTo>
                  <a:pt x="1360" y="1371"/>
                  <a:pt x="1360" y="1371"/>
                  <a:pt x="1360" y="1371"/>
                </a:cubicBezTo>
                <a:cubicBezTo>
                  <a:pt x="1328" y="1409"/>
                  <a:pt x="1276" y="1438"/>
                  <a:pt x="1206" y="1459"/>
                </a:cubicBezTo>
                <a:close/>
                <a:moveTo>
                  <a:pt x="1360" y="1580"/>
                </a:moveTo>
                <a:cubicBezTo>
                  <a:pt x="1360" y="1531"/>
                  <a:pt x="1360" y="1531"/>
                  <a:pt x="1360" y="1531"/>
                </a:cubicBezTo>
                <a:cubicBezTo>
                  <a:pt x="1328" y="1569"/>
                  <a:pt x="1276" y="1598"/>
                  <a:pt x="1206" y="1619"/>
                </a:cubicBezTo>
                <a:cubicBezTo>
                  <a:pt x="1093" y="1653"/>
                  <a:pt x="1040" y="1705"/>
                  <a:pt x="1040" y="1780"/>
                </a:cubicBezTo>
                <a:cubicBezTo>
                  <a:pt x="1040" y="1802"/>
                  <a:pt x="1040" y="1802"/>
                  <a:pt x="1040" y="1802"/>
                </a:cubicBezTo>
                <a:cubicBezTo>
                  <a:pt x="1040" y="1810"/>
                  <a:pt x="1041" y="1818"/>
                  <a:pt x="1042" y="1827"/>
                </a:cubicBezTo>
                <a:cubicBezTo>
                  <a:pt x="1074" y="1790"/>
                  <a:pt x="1125" y="1762"/>
                  <a:pt x="1194" y="1741"/>
                </a:cubicBezTo>
                <a:cubicBezTo>
                  <a:pt x="1306" y="1708"/>
                  <a:pt x="1360" y="1655"/>
                  <a:pt x="1360" y="1580"/>
                </a:cubicBezTo>
                <a:close/>
                <a:moveTo>
                  <a:pt x="1206" y="1779"/>
                </a:moveTo>
                <a:cubicBezTo>
                  <a:pt x="1130" y="1802"/>
                  <a:pt x="1081" y="1833"/>
                  <a:pt x="1057" y="1873"/>
                </a:cubicBezTo>
                <a:cubicBezTo>
                  <a:pt x="1083" y="1925"/>
                  <a:pt x="1137" y="1960"/>
                  <a:pt x="1198" y="1960"/>
                </a:cubicBezTo>
                <a:cubicBezTo>
                  <a:pt x="1202" y="1960"/>
                  <a:pt x="1202" y="1960"/>
                  <a:pt x="1202" y="1960"/>
                </a:cubicBezTo>
                <a:cubicBezTo>
                  <a:pt x="1289" y="1960"/>
                  <a:pt x="1360" y="1889"/>
                  <a:pt x="1360" y="1802"/>
                </a:cubicBezTo>
                <a:cubicBezTo>
                  <a:pt x="1360" y="1691"/>
                  <a:pt x="1360" y="1691"/>
                  <a:pt x="1360" y="1691"/>
                </a:cubicBezTo>
                <a:cubicBezTo>
                  <a:pt x="1328" y="1729"/>
                  <a:pt x="1276" y="1758"/>
                  <a:pt x="1206" y="1779"/>
                </a:cubicBezTo>
                <a:close/>
                <a:moveTo>
                  <a:pt x="1194" y="1261"/>
                </a:moveTo>
                <a:cubicBezTo>
                  <a:pt x="1247" y="1245"/>
                  <a:pt x="1287" y="1225"/>
                  <a:pt x="1315" y="1200"/>
                </a:cubicBezTo>
                <a:cubicBezTo>
                  <a:pt x="1085" y="1200"/>
                  <a:pt x="1085" y="1200"/>
                  <a:pt x="1085" y="1200"/>
                </a:cubicBezTo>
                <a:cubicBezTo>
                  <a:pt x="1055" y="1227"/>
                  <a:pt x="1040" y="1260"/>
                  <a:pt x="1040" y="1300"/>
                </a:cubicBezTo>
                <a:cubicBezTo>
                  <a:pt x="1040" y="1349"/>
                  <a:pt x="1040" y="1349"/>
                  <a:pt x="1040" y="1349"/>
                </a:cubicBezTo>
                <a:cubicBezTo>
                  <a:pt x="1072" y="1312"/>
                  <a:pt x="1123" y="1282"/>
                  <a:pt x="1194" y="1261"/>
                </a:cubicBezTo>
                <a:close/>
                <a:moveTo>
                  <a:pt x="1206" y="1299"/>
                </a:moveTo>
                <a:cubicBezTo>
                  <a:pt x="1093" y="1333"/>
                  <a:pt x="1040" y="1385"/>
                  <a:pt x="1040" y="1460"/>
                </a:cubicBezTo>
                <a:cubicBezTo>
                  <a:pt x="1040" y="1509"/>
                  <a:pt x="1040" y="1509"/>
                  <a:pt x="1040" y="1509"/>
                </a:cubicBezTo>
                <a:cubicBezTo>
                  <a:pt x="1072" y="1472"/>
                  <a:pt x="1123" y="1442"/>
                  <a:pt x="1194" y="1421"/>
                </a:cubicBezTo>
                <a:cubicBezTo>
                  <a:pt x="1306" y="1388"/>
                  <a:pt x="1360" y="1335"/>
                  <a:pt x="1360" y="1260"/>
                </a:cubicBezTo>
                <a:cubicBezTo>
                  <a:pt x="1360" y="1211"/>
                  <a:pt x="1360" y="1211"/>
                  <a:pt x="1360" y="1211"/>
                </a:cubicBezTo>
                <a:cubicBezTo>
                  <a:pt x="1328" y="1249"/>
                  <a:pt x="1276" y="1278"/>
                  <a:pt x="1206" y="1299"/>
                </a:cubicBezTo>
                <a:close/>
                <a:moveTo>
                  <a:pt x="880" y="1680"/>
                </a:moveTo>
                <a:cubicBezTo>
                  <a:pt x="800" y="1760"/>
                  <a:pt x="800" y="1760"/>
                  <a:pt x="800" y="1760"/>
                </a:cubicBezTo>
                <a:cubicBezTo>
                  <a:pt x="920" y="1800"/>
                  <a:pt x="920" y="1800"/>
                  <a:pt x="920" y="1800"/>
                </a:cubicBezTo>
                <a:lnTo>
                  <a:pt x="880" y="1680"/>
                </a:lnTo>
                <a:close/>
                <a:moveTo>
                  <a:pt x="640" y="1720"/>
                </a:moveTo>
                <a:cubicBezTo>
                  <a:pt x="600" y="1800"/>
                  <a:pt x="600" y="1800"/>
                  <a:pt x="600" y="1800"/>
                </a:cubicBezTo>
                <a:cubicBezTo>
                  <a:pt x="720" y="1800"/>
                  <a:pt x="720" y="1800"/>
                  <a:pt x="720" y="1800"/>
                </a:cubicBezTo>
                <a:lnTo>
                  <a:pt x="640" y="1720"/>
                </a:lnTo>
                <a:close/>
                <a:moveTo>
                  <a:pt x="640" y="1440"/>
                </a:moveTo>
                <a:cubicBezTo>
                  <a:pt x="560" y="1520"/>
                  <a:pt x="560" y="1520"/>
                  <a:pt x="560" y="1520"/>
                </a:cubicBezTo>
                <a:cubicBezTo>
                  <a:pt x="680" y="1560"/>
                  <a:pt x="680" y="1560"/>
                  <a:pt x="680" y="1560"/>
                </a:cubicBezTo>
                <a:lnTo>
                  <a:pt x="640" y="1440"/>
                </a:lnTo>
                <a:close/>
                <a:moveTo>
                  <a:pt x="920" y="1920"/>
                </a:moveTo>
                <a:cubicBezTo>
                  <a:pt x="800" y="1880"/>
                  <a:pt x="800" y="1880"/>
                  <a:pt x="800" y="1880"/>
                </a:cubicBezTo>
                <a:cubicBezTo>
                  <a:pt x="760" y="1960"/>
                  <a:pt x="760" y="1960"/>
                  <a:pt x="760" y="1960"/>
                </a:cubicBezTo>
                <a:lnTo>
                  <a:pt x="920" y="1920"/>
                </a:lnTo>
                <a:close/>
                <a:moveTo>
                  <a:pt x="360" y="1520"/>
                </a:moveTo>
                <a:cubicBezTo>
                  <a:pt x="280" y="1600"/>
                  <a:pt x="280" y="1600"/>
                  <a:pt x="280" y="1600"/>
                </a:cubicBezTo>
                <a:cubicBezTo>
                  <a:pt x="440" y="1640"/>
                  <a:pt x="440" y="1640"/>
                  <a:pt x="440" y="1640"/>
                </a:cubicBezTo>
                <a:lnTo>
                  <a:pt x="360" y="1520"/>
                </a:lnTo>
                <a:close/>
                <a:moveTo>
                  <a:pt x="120" y="1760"/>
                </a:moveTo>
                <a:cubicBezTo>
                  <a:pt x="80" y="1880"/>
                  <a:pt x="80" y="1880"/>
                  <a:pt x="80" y="1880"/>
                </a:cubicBezTo>
                <a:cubicBezTo>
                  <a:pt x="240" y="1840"/>
                  <a:pt x="240" y="1840"/>
                  <a:pt x="240" y="1840"/>
                </a:cubicBezTo>
                <a:lnTo>
                  <a:pt x="120" y="1760"/>
                </a:lnTo>
                <a:close/>
              </a:path>
            </a:pathLst>
          </a:custGeom>
          <a:solidFill>
            <a:srgbClr val="505A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en-US" sz="1799" dirty="0"/>
          </a:p>
        </p:txBody>
      </p:sp>
      <p:sp>
        <p:nvSpPr>
          <p:cNvPr id="13" name="Freeform 19"/>
          <p:cNvSpPr>
            <a:spLocks noEditPoints="1"/>
          </p:cNvSpPr>
          <p:nvPr/>
        </p:nvSpPr>
        <p:spPr bwMode="auto">
          <a:xfrm>
            <a:off x="2588615" y="5424689"/>
            <a:ext cx="380802" cy="380802"/>
          </a:xfrm>
          <a:custGeom>
            <a:avLst/>
            <a:gdLst>
              <a:gd name="T0" fmla="*/ 800 w 2400"/>
              <a:gd name="T1" fmla="*/ 2400 h 2400"/>
              <a:gd name="T2" fmla="*/ 2095 w 2400"/>
              <a:gd name="T3" fmla="*/ 2095 h 2400"/>
              <a:gd name="T4" fmla="*/ 680 w 2400"/>
              <a:gd name="T5" fmla="*/ 0 h 2400"/>
              <a:gd name="T6" fmla="*/ 1200 w 2400"/>
              <a:gd name="T7" fmla="*/ 1025 h 2400"/>
              <a:gd name="T8" fmla="*/ 1078 w 2400"/>
              <a:gd name="T9" fmla="*/ 2066 h 2400"/>
              <a:gd name="T10" fmla="*/ 680 w 2400"/>
              <a:gd name="T11" fmla="*/ 2400 h 2400"/>
              <a:gd name="T12" fmla="*/ 2095 w 2400"/>
              <a:gd name="T13" fmla="*/ 2095 h 2400"/>
              <a:gd name="T14" fmla="*/ 1105 w 2400"/>
              <a:gd name="T15" fmla="*/ 2095 h 2400"/>
              <a:gd name="T16" fmla="*/ 2400 w 2400"/>
              <a:gd name="T17" fmla="*/ 2400 h 2400"/>
              <a:gd name="T18" fmla="*/ 1060 w 2400"/>
              <a:gd name="T19" fmla="*/ 1600 h 2400"/>
              <a:gd name="T20" fmla="*/ 2140 w 2400"/>
              <a:gd name="T21" fmla="*/ 1600 h 2400"/>
              <a:gd name="T22" fmla="*/ 1060 w 2400"/>
              <a:gd name="T23" fmla="*/ 1600 h 2400"/>
              <a:gd name="T24" fmla="*/ 1600 w 2400"/>
              <a:gd name="T25" fmla="*/ 1500 h 2400"/>
              <a:gd name="T26" fmla="*/ 1600 w 2400"/>
              <a:gd name="T27" fmla="*/ 1700 h 2400"/>
              <a:gd name="T28" fmla="*/ 1600 w 2400"/>
              <a:gd name="T29" fmla="*/ 1080 h 2400"/>
              <a:gd name="T30" fmla="*/ 1740 w 2400"/>
              <a:gd name="T31" fmla="*/ 1600 h 2400"/>
              <a:gd name="T32" fmla="*/ 1600 w 2400"/>
              <a:gd name="T33" fmla="*/ 1080 h 2400"/>
              <a:gd name="T34" fmla="*/ 1600 w 2400"/>
              <a:gd name="T35" fmla="*/ 1740 h 2400"/>
              <a:gd name="T36" fmla="*/ 1080 w 2400"/>
              <a:gd name="T37" fmla="*/ 1600 h 2400"/>
              <a:gd name="T38" fmla="*/ 940 w 2400"/>
              <a:gd name="T39" fmla="*/ 1600 h 2400"/>
              <a:gd name="T40" fmla="*/ 2260 w 2400"/>
              <a:gd name="T41" fmla="*/ 1600 h 2400"/>
              <a:gd name="T42" fmla="*/ 940 w 2400"/>
              <a:gd name="T43" fmla="*/ 1600 h 2400"/>
              <a:gd name="T44" fmla="*/ 442 w 2400"/>
              <a:gd name="T45" fmla="*/ 498 h 2400"/>
              <a:gd name="T46" fmla="*/ 428 w 2400"/>
              <a:gd name="T47" fmla="*/ 512 h 2400"/>
              <a:gd name="T48" fmla="*/ 372 w 2400"/>
              <a:gd name="T49" fmla="*/ 568 h 2400"/>
              <a:gd name="T50" fmla="*/ 358 w 2400"/>
              <a:gd name="T51" fmla="*/ 582 h 2400"/>
              <a:gd name="T52" fmla="*/ 198 w 2400"/>
              <a:gd name="T53" fmla="*/ 498 h 2400"/>
              <a:gd name="T54" fmla="*/ 293 w 2400"/>
              <a:gd name="T55" fmla="*/ 512 h 2400"/>
              <a:gd name="T56" fmla="*/ 212 w 2400"/>
              <a:gd name="T57" fmla="*/ 512 h 2400"/>
              <a:gd name="T58" fmla="*/ 212 w 2400"/>
              <a:gd name="T59" fmla="*/ 593 h 2400"/>
              <a:gd name="T60" fmla="*/ 198 w 2400"/>
              <a:gd name="T61" fmla="*/ 498 h 2400"/>
              <a:gd name="T62" fmla="*/ 640 w 2400"/>
              <a:gd name="T63" fmla="*/ 0 h 2400"/>
              <a:gd name="T64" fmla="*/ 0 w 2400"/>
              <a:gd name="T65" fmla="*/ 2400 h 2400"/>
              <a:gd name="T66" fmla="*/ 160 w 2400"/>
              <a:gd name="T67" fmla="*/ 120 h 2400"/>
              <a:gd name="T68" fmla="*/ 480 w 2400"/>
              <a:gd name="T69" fmla="*/ 360 h 2400"/>
              <a:gd name="T70" fmla="*/ 160 w 2400"/>
              <a:gd name="T71" fmla="*/ 120 h 2400"/>
              <a:gd name="T72" fmla="*/ 560 w 2400"/>
              <a:gd name="T73" fmla="*/ 0 h 2400"/>
              <a:gd name="T74" fmla="*/ 80 w 2400"/>
              <a:gd name="T75" fmla="*/ 680 h 2400"/>
              <a:gd name="T76" fmla="*/ 100 w 2400"/>
              <a:gd name="T77" fmla="*/ 0 h 2400"/>
              <a:gd name="T78" fmla="*/ 540 w 2400"/>
              <a:gd name="T79" fmla="*/ 660 h 2400"/>
              <a:gd name="T80" fmla="*/ 100 w 2400"/>
              <a:gd name="T81" fmla="*/ 0 h 2400"/>
              <a:gd name="T82" fmla="*/ 1600 w 2400"/>
              <a:gd name="T83" fmla="*/ 2300 h 2400"/>
              <a:gd name="T84" fmla="*/ 800 w 2400"/>
              <a:gd name="T85" fmla="*/ 2400 h 2400"/>
              <a:gd name="T86" fmla="*/ 2095 w 2400"/>
              <a:gd name="T87" fmla="*/ 2095 h 2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400" h="2400">
                <a:moveTo>
                  <a:pt x="2400" y="2400"/>
                </a:moveTo>
                <a:cubicBezTo>
                  <a:pt x="800" y="2400"/>
                  <a:pt x="800" y="2400"/>
                  <a:pt x="800" y="2400"/>
                </a:cubicBezTo>
                <a:cubicBezTo>
                  <a:pt x="1105" y="2095"/>
                  <a:pt x="1105" y="2095"/>
                  <a:pt x="1105" y="2095"/>
                </a:cubicBezTo>
                <a:cubicBezTo>
                  <a:pt x="1378" y="2368"/>
                  <a:pt x="1822" y="2368"/>
                  <a:pt x="2095" y="2095"/>
                </a:cubicBezTo>
                <a:lnTo>
                  <a:pt x="2400" y="2400"/>
                </a:lnTo>
                <a:close/>
                <a:moveTo>
                  <a:pt x="680" y="0"/>
                </a:moveTo>
                <a:cubicBezTo>
                  <a:pt x="1200" y="0"/>
                  <a:pt x="1200" y="0"/>
                  <a:pt x="1200" y="0"/>
                </a:cubicBezTo>
                <a:cubicBezTo>
                  <a:pt x="1200" y="1025"/>
                  <a:pt x="1200" y="1025"/>
                  <a:pt x="1200" y="1025"/>
                </a:cubicBezTo>
                <a:cubicBezTo>
                  <a:pt x="1167" y="1049"/>
                  <a:pt x="1135" y="1075"/>
                  <a:pt x="1105" y="1105"/>
                </a:cubicBezTo>
                <a:cubicBezTo>
                  <a:pt x="841" y="1369"/>
                  <a:pt x="832" y="1791"/>
                  <a:pt x="1078" y="2066"/>
                </a:cubicBezTo>
                <a:cubicBezTo>
                  <a:pt x="743" y="2400"/>
                  <a:pt x="743" y="2400"/>
                  <a:pt x="743" y="2400"/>
                </a:cubicBezTo>
                <a:cubicBezTo>
                  <a:pt x="680" y="2400"/>
                  <a:pt x="680" y="2400"/>
                  <a:pt x="680" y="2400"/>
                </a:cubicBezTo>
                <a:lnTo>
                  <a:pt x="680" y="0"/>
                </a:lnTo>
                <a:close/>
                <a:moveTo>
                  <a:pt x="2095" y="2095"/>
                </a:moveTo>
                <a:cubicBezTo>
                  <a:pt x="1968" y="2222"/>
                  <a:pt x="1793" y="2300"/>
                  <a:pt x="1600" y="2300"/>
                </a:cubicBezTo>
                <a:cubicBezTo>
                  <a:pt x="1407" y="2300"/>
                  <a:pt x="1232" y="2222"/>
                  <a:pt x="1105" y="2095"/>
                </a:cubicBezTo>
                <a:cubicBezTo>
                  <a:pt x="800" y="2400"/>
                  <a:pt x="800" y="2400"/>
                  <a:pt x="800" y="2400"/>
                </a:cubicBezTo>
                <a:cubicBezTo>
                  <a:pt x="2400" y="2400"/>
                  <a:pt x="2400" y="2400"/>
                  <a:pt x="2400" y="2400"/>
                </a:cubicBezTo>
                <a:lnTo>
                  <a:pt x="2095" y="2095"/>
                </a:lnTo>
                <a:close/>
                <a:moveTo>
                  <a:pt x="1060" y="1600"/>
                </a:moveTo>
                <a:cubicBezTo>
                  <a:pt x="1060" y="1302"/>
                  <a:pt x="1302" y="1060"/>
                  <a:pt x="1600" y="1060"/>
                </a:cubicBezTo>
                <a:cubicBezTo>
                  <a:pt x="1898" y="1060"/>
                  <a:pt x="2140" y="1302"/>
                  <a:pt x="2140" y="1600"/>
                </a:cubicBezTo>
                <a:cubicBezTo>
                  <a:pt x="2140" y="1898"/>
                  <a:pt x="1898" y="2140"/>
                  <a:pt x="1600" y="2140"/>
                </a:cubicBezTo>
                <a:cubicBezTo>
                  <a:pt x="1302" y="2140"/>
                  <a:pt x="1060" y="1898"/>
                  <a:pt x="1060" y="1600"/>
                </a:cubicBezTo>
                <a:close/>
                <a:moveTo>
                  <a:pt x="1500" y="1600"/>
                </a:moveTo>
                <a:cubicBezTo>
                  <a:pt x="1500" y="1545"/>
                  <a:pt x="1545" y="1500"/>
                  <a:pt x="1600" y="1500"/>
                </a:cubicBezTo>
                <a:cubicBezTo>
                  <a:pt x="1655" y="1500"/>
                  <a:pt x="1700" y="1545"/>
                  <a:pt x="1700" y="1600"/>
                </a:cubicBezTo>
                <a:cubicBezTo>
                  <a:pt x="1700" y="1655"/>
                  <a:pt x="1655" y="1700"/>
                  <a:pt x="1600" y="1700"/>
                </a:cubicBezTo>
                <a:cubicBezTo>
                  <a:pt x="1545" y="1700"/>
                  <a:pt x="1500" y="1655"/>
                  <a:pt x="1500" y="1600"/>
                </a:cubicBezTo>
                <a:close/>
                <a:moveTo>
                  <a:pt x="1600" y="1080"/>
                </a:moveTo>
                <a:cubicBezTo>
                  <a:pt x="1887" y="1080"/>
                  <a:pt x="2120" y="1313"/>
                  <a:pt x="2120" y="1600"/>
                </a:cubicBezTo>
                <a:cubicBezTo>
                  <a:pt x="1740" y="1600"/>
                  <a:pt x="1740" y="1600"/>
                  <a:pt x="1740" y="1600"/>
                </a:cubicBezTo>
                <a:cubicBezTo>
                  <a:pt x="1740" y="1523"/>
                  <a:pt x="1677" y="1460"/>
                  <a:pt x="1600" y="1460"/>
                </a:cubicBezTo>
                <a:lnTo>
                  <a:pt x="1600" y="1080"/>
                </a:lnTo>
                <a:close/>
                <a:moveTo>
                  <a:pt x="1460" y="1600"/>
                </a:moveTo>
                <a:cubicBezTo>
                  <a:pt x="1460" y="1677"/>
                  <a:pt x="1523" y="1740"/>
                  <a:pt x="1600" y="1740"/>
                </a:cubicBezTo>
                <a:cubicBezTo>
                  <a:pt x="1600" y="2120"/>
                  <a:pt x="1600" y="2120"/>
                  <a:pt x="1600" y="2120"/>
                </a:cubicBezTo>
                <a:cubicBezTo>
                  <a:pt x="1313" y="2120"/>
                  <a:pt x="1080" y="1887"/>
                  <a:pt x="1080" y="1600"/>
                </a:cubicBezTo>
                <a:lnTo>
                  <a:pt x="1460" y="1600"/>
                </a:lnTo>
                <a:close/>
                <a:moveTo>
                  <a:pt x="940" y="1600"/>
                </a:moveTo>
                <a:cubicBezTo>
                  <a:pt x="940" y="1235"/>
                  <a:pt x="1235" y="940"/>
                  <a:pt x="1600" y="940"/>
                </a:cubicBezTo>
                <a:cubicBezTo>
                  <a:pt x="1965" y="940"/>
                  <a:pt x="2260" y="1235"/>
                  <a:pt x="2260" y="1600"/>
                </a:cubicBezTo>
                <a:cubicBezTo>
                  <a:pt x="2260" y="1965"/>
                  <a:pt x="1965" y="2260"/>
                  <a:pt x="1600" y="2260"/>
                </a:cubicBezTo>
                <a:cubicBezTo>
                  <a:pt x="1235" y="2260"/>
                  <a:pt x="940" y="1965"/>
                  <a:pt x="940" y="1600"/>
                </a:cubicBezTo>
                <a:close/>
                <a:moveTo>
                  <a:pt x="358" y="498"/>
                </a:moveTo>
                <a:cubicBezTo>
                  <a:pt x="381" y="474"/>
                  <a:pt x="419" y="474"/>
                  <a:pt x="442" y="498"/>
                </a:cubicBezTo>
                <a:cubicBezTo>
                  <a:pt x="447" y="502"/>
                  <a:pt x="450" y="507"/>
                  <a:pt x="453" y="512"/>
                </a:cubicBezTo>
                <a:cubicBezTo>
                  <a:pt x="428" y="512"/>
                  <a:pt x="428" y="512"/>
                  <a:pt x="428" y="512"/>
                </a:cubicBezTo>
                <a:cubicBezTo>
                  <a:pt x="413" y="496"/>
                  <a:pt x="387" y="496"/>
                  <a:pt x="372" y="512"/>
                </a:cubicBezTo>
                <a:cubicBezTo>
                  <a:pt x="356" y="527"/>
                  <a:pt x="356" y="553"/>
                  <a:pt x="372" y="568"/>
                </a:cubicBezTo>
                <a:cubicBezTo>
                  <a:pt x="372" y="593"/>
                  <a:pt x="372" y="593"/>
                  <a:pt x="372" y="593"/>
                </a:cubicBezTo>
                <a:cubicBezTo>
                  <a:pt x="367" y="590"/>
                  <a:pt x="362" y="587"/>
                  <a:pt x="358" y="582"/>
                </a:cubicBezTo>
                <a:cubicBezTo>
                  <a:pt x="334" y="559"/>
                  <a:pt x="334" y="521"/>
                  <a:pt x="358" y="498"/>
                </a:cubicBezTo>
                <a:close/>
                <a:moveTo>
                  <a:pt x="198" y="498"/>
                </a:moveTo>
                <a:cubicBezTo>
                  <a:pt x="221" y="474"/>
                  <a:pt x="259" y="474"/>
                  <a:pt x="282" y="498"/>
                </a:cubicBezTo>
                <a:cubicBezTo>
                  <a:pt x="287" y="502"/>
                  <a:pt x="290" y="507"/>
                  <a:pt x="293" y="512"/>
                </a:cubicBezTo>
                <a:cubicBezTo>
                  <a:pt x="268" y="512"/>
                  <a:pt x="268" y="512"/>
                  <a:pt x="268" y="512"/>
                </a:cubicBezTo>
                <a:cubicBezTo>
                  <a:pt x="253" y="496"/>
                  <a:pt x="227" y="496"/>
                  <a:pt x="212" y="512"/>
                </a:cubicBezTo>
                <a:cubicBezTo>
                  <a:pt x="196" y="527"/>
                  <a:pt x="196" y="553"/>
                  <a:pt x="212" y="568"/>
                </a:cubicBezTo>
                <a:cubicBezTo>
                  <a:pt x="212" y="593"/>
                  <a:pt x="212" y="593"/>
                  <a:pt x="212" y="593"/>
                </a:cubicBezTo>
                <a:cubicBezTo>
                  <a:pt x="207" y="590"/>
                  <a:pt x="202" y="587"/>
                  <a:pt x="198" y="582"/>
                </a:cubicBezTo>
                <a:cubicBezTo>
                  <a:pt x="174" y="559"/>
                  <a:pt x="174" y="521"/>
                  <a:pt x="198" y="498"/>
                </a:cubicBezTo>
                <a:close/>
                <a:moveTo>
                  <a:pt x="0" y="0"/>
                </a:moveTo>
                <a:cubicBezTo>
                  <a:pt x="640" y="0"/>
                  <a:pt x="640" y="0"/>
                  <a:pt x="640" y="0"/>
                </a:cubicBezTo>
                <a:cubicBezTo>
                  <a:pt x="640" y="2400"/>
                  <a:pt x="640" y="2400"/>
                  <a:pt x="640" y="2400"/>
                </a:cubicBezTo>
                <a:cubicBezTo>
                  <a:pt x="0" y="2400"/>
                  <a:pt x="0" y="2400"/>
                  <a:pt x="0" y="2400"/>
                </a:cubicBezTo>
                <a:lnTo>
                  <a:pt x="0" y="0"/>
                </a:lnTo>
                <a:close/>
                <a:moveTo>
                  <a:pt x="160" y="120"/>
                </a:moveTo>
                <a:cubicBezTo>
                  <a:pt x="480" y="120"/>
                  <a:pt x="480" y="120"/>
                  <a:pt x="480" y="120"/>
                </a:cubicBezTo>
                <a:cubicBezTo>
                  <a:pt x="480" y="360"/>
                  <a:pt x="480" y="360"/>
                  <a:pt x="480" y="360"/>
                </a:cubicBezTo>
                <a:cubicBezTo>
                  <a:pt x="160" y="360"/>
                  <a:pt x="160" y="360"/>
                  <a:pt x="160" y="360"/>
                </a:cubicBezTo>
                <a:lnTo>
                  <a:pt x="160" y="120"/>
                </a:lnTo>
                <a:close/>
                <a:moveTo>
                  <a:pt x="80" y="0"/>
                </a:moveTo>
                <a:cubicBezTo>
                  <a:pt x="560" y="0"/>
                  <a:pt x="560" y="0"/>
                  <a:pt x="560" y="0"/>
                </a:cubicBezTo>
                <a:cubicBezTo>
                  <a:pt x="560" y="680"/>
                  <a:pt x="560" y="680"/>
                  <a:pt x="560" y="680"/>
                </a:cubicBezTo>
                <a:cubicBezTo>
                  <a:pt x="80" y="680"/>
                  <a:pt x="80" y="680"/>
                  <a:pt x="80" y="680"/>
                </a:cubicBezTo>
                <a:lnTo>
                  <a:pt x="80" y="0"/>
                </a:lnTo>
                <a:close/>
                <a:moveTo>
                  <a:pt x="100" y="0"/>
                </a:moveTo>
                <a:cubicBezTo>
                  <a:pt x="540" y="0"/>
                  <a:pt x="540" y="0"/>
                  <a:pt x="540" y="0"/>
                </a:cubicBezTo>
                <a:cubicBezTo>
                  <a:pt x="540" y="660"/>
                  <a:pt x="540" y="660"/>
                  <a:pt x="540" y="660"/>
                </a:cubicBezTo>
                <a:cubicBezTo>
                  <a:pt x="100" y="660"/>
                  <a:pt x="100" y="660"/>
                  <a:pt x="100" y="660"/>
                </a:cubicBezTo>
                <a:lnTo>
                  <a:pt x="100" y="0"/>
                </a:lnTo>
                <a:close/>
                <a:moveTo>
                  <a:pt x="2095" y="2095"/>
                </a:moveTo>
                <a:cubicBezTo>
                  <a:pt x="1968" y="2222"/>
                  <a:pt x="1793" y="2300"/>
                  <a:pt x="1600" y="2300"/>
                </a:cubicBezTo>
                <a:cubicBezTo>
                  <a:pt x="1407" y="2300"/>
                  <a:pt x="1232" y="2222"/>
                  <a:pt x="1105" y="2095"/>
                </a:cubicBezTo>
                <a:cubicBezTo>
                  <a:pt x="800" y="2400"/>
                  <a:pt x="800" y="2400"/>
                  <a:pt x="800" y="2400"/>
                </a:cubicBezTo>
                <a:cubicBezTo>
                  <a:pt x="2400" y="2400"/>
                  <a:pt x="2400" y="2400"/>
                  <a:pt x="2400" y="2400"/>
                </a:cubicBezTo>
                <a:lnTo>
                  <a:pt x="2095" y="2095"/>
                </a:lnTo>
                <a:close/>
              </a:path>
            </a:pathLst>
          </a:custGeom>
          <a:solidFill>
            <a:srgbClr val="505A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en-US" sz="1799" dirty="0"/>
          </a:p>
        </p:txBody>
      </p:sp>
      <p:sp>
        <p:nvSpPr>
          <p:cNvPr id="16" name="Freeform 24"/>
          <p:cNvSpPr>
            <a:spLocks noEditPoints="1"/>
          </p:cNvSpPr>
          <p:nvPr/>
        </p:nvSpPr>
        <p:spPr bwMode="auto">
          <a:xfrm>
            <a:off x="3432642" y="5424689"/>
            <a:ext cx="380802" cy="380802"/>
          </a:xfrm>
          <a:custGeom>
            <a:avLst/>
            <a:gdLst>
              <a:gd name="T0" fmla="*/ 1442 w 4806"/>
              <a:gd name="T1" fmla="*/ 1202 h 4806"/>
              <a:gd name="T2" fmla="*/ 1842 w 4806"/>
              <a:gd name="T3" fmla="*/ 1202 h 4806"/>
              <a:gd name="T4" fmla="*/ 1842 w 4806"/>
              <a:gd name="T5" fmla="*/ 881 h 4806"/>
              <a:gd name="T6" fmla="*/ 2964 w 4806"/>
              <a:gd name="T7" fmla="*/ 881 h 4806"/>
              <a:gd name="T8" fmla="*/ 2964 w 4806"/>
              <a:gd name="T9" fmla="*/ 1202 h 4806"/>
              <a:gd name="T10" fmla="*/ 3364 w 4806"/>
              <a:gd name="T11" fmla="*/ 1202 h 4806"/>
              <a:gd name="T12" fmla="*/ 3364 w 4806"/>
              <a:gd name="T13" fmla="*/ 1682 h 4806"/>
              <a:gd name="T14" fmla="*/ 4085 w 4806"/>
              <a:gd name="T15" fmla="*/ 1682 h 4806"/>
              <a:gd name="T16" fmla="*/ 4085 w 4806"/>
              <a:gd name="T17" fmla="*/ 3925 h 4806"/>
              <a:gd name="T18" fmla="*/ 3484 w 4806"/>
              <a:gd name="T19" fmla="*/ 3925 h 4806"/>
              <a:gd name="T20" fmla="*/ 3484 w 4806"/>
              <a:gd name="T21" fmla="*/ 3364 h 4806"/>
              <a:gd name="T22" fmla="*/ 3244 w 4806"/>
              <a:gd name="T23" fmla="*/ 3364 h 4806"/>
              <a:gd name="T24" fmla="*/ 3244 w 4806"/>
              <a:gd name="T25" fmla="*/ 3925 h 4806"/>
              <a:gd name="T26" fmla="*/ 3164 w 4806"/>
              <a:gd name="T27" fmla="*/ 3925 h 4806"/>
              <a:gd name="T28" fmla="*/ 3164 w 4806"/>
              <a:gd name="T29" fmla="*/ 3364 h 4806"/>
              <a:gd name="T30" fmla="*/ 2924 w 4806"/>
              <a:gd name="T31" fmla="*/ 3364 h 4806"/>
              <a:gd name="T32" fmla="*/ 2924 w 4806"/>
              <a:gd name="T33" fmla="*/ 3925 h 4806"/>
              <a:gd name="T34" fmla="*/ 2844 w 4806"/>
              <a:gd name="T35" fmla="*/ 3925 h 4806"/>
              <a:gd name="T36" fmla="*/ 2844 w 4806"/>
              <a:gd name="T37" fmla="*/ 3364 h 4806"/>
              <a:gd name="T38" fmla="*/ 2603 w 4806"/>
              <a:gd name="T39" fmla="*/ 3364 h 4806"/>
              <a:gd name="T40" fmla="*/ 2603 w 4806"/>
              <a:gd name="T41" fmla="*/ 3925 h 4806"/>
              <a:gd name="T42" fmla="*/ 2523 w 4806"/>
              <a:gd name="T43" fmla="*/ 3925 h 4806"/>
              <a:gd name="T44" fmla="*/ 2523 w 4806"/>
              <a:gd name="T45" fmla="*/ 3364 h 4806"/>
              <a:gd name="T46" fmla="*/ 2283 w 4806"/>
              <a:gd name="T47" fmla="*/ 3364 h 4806"/>
              <a:gd name="T48" fmla="*/ 2283 w 4806"/>
              <a:gd name="T49" fmla="*/ 3925 h 4806"/>
              <a:gd name="T50" fmla="*/ 2203 w 4806"/>
              <a:gd name="T51" fmla="*/ 3925 h 4806"/>
              <a:gd name="T52" fmla="*/ 2203 w 4806"/>
              <a:gd name="T53" fmla="*/ 3364 h 4806"/>
              <a:gd name="T54" fmla="*/ 1962 w 4806"/>
              <a:gd name="T55" fmla="*/ 3364 h 4806"/>
              <a:gd name="T56" fmla="*/ 1962 w 4806"/>
              <a:gd name="T57" fmla="*/ 3925 h 4806"/>
              <a:gd name="T58" fmla="*/ 1882 w 4806"/>
              <a:gd name="T59" fmla="*/ 3925 h 4806"/>
              <a:gd name="T60" fmla="*/ 1882 w 4806"/>
              <a:gd name="T61" fmla="*/ 3364 h 4806"/>
              <a:gd name="T62" fmla="*/ 1642 w 4806"/>
              <a:gd name="T63" fmla="*/ 3364 h 4806"/>
              <a:gd name="T64" fmla="*/ 1642 w 4806"/>
              <a:gd name="T65" fmla="*/ 3925 h 4806"/>
              <a:gd name="T66" fmla="*/ 1562 w 4806"/>
              <a:gd name="T67" fmla="*/ 3925 h 4806"/>
              <a:gd name="T68" fmla="*/ 1562 w 4806"/>
              <a:gd name="T69" fmla="*/ 3364 h 4806"/>
              <a:gd name="T70" fmla="*/ 1322 w 4806"/>
              <a:gd name="T71" fmla="*/ 3364 h 4806"/>
              <a:gd name="T72" fmla="*/ 1322 w 4806"/>
              <a:gd name="T73" fmla="*/ 3925 h 4806"/>
              <a:gd name="T74" fmla="*/ 721 w 4806"/>
              <a:gd name="T75" fmla="*/ 3925 h 4806"/>
              <a:gd name="T76" fmla="*/ 721 w 4806"/>
              <a:gd name="T77" fmla="*/ 1682 h 4806"/>
              <a:gd name="T78" fmla="*/ 1442 w 4806"/>
              <a:gd name="T79" fmla="*/ 1682 h 4806"/>
              <a:gd name="T80" fmla="*/ 1442 w 4806"/>
              <a:gd name="T81" fmla="*/ 1202 h 4806"/>
              <a:gd name="T82" fmla="*/ 0 w 4806"/>
              <a:gd name="T83" fmla="*/ 0 h 4806"/>
              <a:gd name="T84" fmla="*/ 4806 w 4806"/>
              <a:gd name="T85" fmla="*/ 0 h 4806"/>
              <a:gd name="T86" fmla="*/ 4806 w 4806"/>
              <a:gd name="T87" fmla="*/ 4806 h 4806"/>
              <a:gd name="T88" fmla="*/ 0 w 4806"/>
              <a:gd name="T89" fmla="*/ 4806 h 4806"/>
              <a:gd name="T90" fmla="*/ 0 w 4806"/>
              <a:gd name="T91" fmla="*/ 0 h 4806"/>
              <a:gd name="T92" fmla="*/ 160 w 4806"/>
              <a:gd name="T93" fmla="*/ 160 h 4806"/>
              <a:gd name="T94" fmla="*/ 4646 w 4806"/>
              <a:gd name="T95" fmla="*/ 160 h 4806"/>
              <a:gd name="T96" fmla="*/ 4646 w 4806"/>
              <a:gd name="T97" fmla="*/ 4646 h 4806"/>
              <a:gd name="T98" fmla="*/ 160 w 4806"/>
              <a:gd name="T99" fmla="*/ 4646 h 4806"/>
              <a:gd name="T100" fmla="*/ 160 w 4806"/>
              <a:gd name="T101" fmla="*/ 160 h 48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4806" h="4806">
                <a:moveTo>
                  <a:pt x="1442" y="1202"/>
                </a:moveTo>
                <a:lnTo>
                  <a:pt x="1842" y="1202"/>
                </a:lnTo>
                <a:lnTo>
                  <a:pt x="1842" y="881"/>
                </a:lnTo>
                <a:lnTo>
                  <a:pt x="2964" y="881"/>
                </a:lnTo>
                <a:lnTo>
                  <a:pt x="2964" y="1202"/>
                </a:lnTo>
                <a:lnTo>
                  <a:pt x="3364" y="1202"/>
                </a:lnTo>
                <a:lnTo>
                  <a:pt x="3364" y="1682"/>
                </a:lnTo>
                <a:lnTo>
                  <a:pt x="4085" y="1682"/>
                </a:lnTo>
                <a:lnTo>
                  <a:pt x="4085" y="3925"/>
                </a:lnTo>
                <a:lnTo>
                  <a:pt x="3484" y="3925"/>
                </a:lnTo>
                <a:lnTo>
                  <a:pt x="3484" y="3364"/>
                </a:lnTo>
                <a:lnTo>
                  <a:pt x="3244" y="3364"/>
                </a:lnTo>
                <a:lnTo>
                  <a:pt x="3244" y="3925"/>
                </a:lnTo>
                <a:lnTo>
                  <a:pt x="3164" y="3925"/>
                </a:lnTo>
                <a:lnTo>
                  <a:pt x="3164" y="3364"/>
                </a:lnTo>
                <a:lnTo>
                  <a:pt x="2924" y="3364"/>
                </a:lnTo>
                <a:lnTo>
                  <a:pt x="2924" y="3925"/>
                </a:lnTo>
                <a:lnTo>
                  <a:pt x="2844" y="3925"/>
                </a:lnTo>
                <a:lnTo>
                  <a:pt x="2844" y="3364"/>
                </a:lnTo>
                <a:lnTo>
                  <a:pt x="2603" y="3364"/>
                </a:lnTo>
                <a:lnTo>
                  <a:pt x="2603" y="3925"/>
                </a:lnTo>
                <a:lnTo>
                  <a:pt x="2523" y="3925"/>
                </a:lnTo>
                <a:lnTo>
                  <a:pt x="2523" y="3364"/>
                </a:lnTo>
                <a:lnTo>
                  <a:pt x="2283" y="3364"/>
                </a:lnTo>
                <a:lnTo>
                  <a:pt x="2283" y="3925"/>
                </a:lnTo>
                <a:lnTo>
                  <a:pt x="2203" y="3925"/>
                </a:lnTo>
                <a:lnTo>
                  <a:pt x="2203" y="3364"/>
                </a:lnTo>
                <a:lnTo>
                  <a:pt x="1962" y="3364"/>
                </a:lnTo>
                <a:lnTo>
                  <a:pt x="1962" y="3925"/>
                </a:lnTo>
                <a:lnTo>
                  <a:pt x="1882" y="3925"/>
                </a:lnTo>
                <a:lnTo>
                  <a:pt x="1882" y="3364"/>
                </a:lnTo>
                <a:lnTo>
                  <a:pt x="1642" y="3364"/>
                </a:lnTo>
                <a:lnTo>
                  <a:pt x="1642" y="3925"/>
                </a:lnTo>
                <a:lnTo>
                  <a:pt x="1562" y="3925"/>
                </a:lnTo>
                <a:lnTo>
                  <a:pt x="1562" y="3364"/>
                </a:lnTo>
                <a:lnTo>
                  <a:pt x="1322" y="3364"/>
                </a:lnTo>
                <a:lnTo>
                  <a:pt x="1322" y="3925"/>
                </a:lnTo>
                <a:lnTo>
                  <a:pt x="721" y="3925"/>
                </a:lnTo>
                <a:lnTo>
                  <a:pt x="721" y="1682"/>
                </a:lnTo>
                <a:lnTo>
                  <a:pt x="1442" y="1682"/>
                </a:lnTo>
                <a:lnTo>
                  <a:pt x="1442" y="1202"/>
                </a:lnTo>
                <a:close/>
                <a:moveTo>
                  <a:pt x="0" y="0"/>
                </a:moveTo>
                <a:lnTo>
                  <a:pt x="4806" y="0"/>
                </a:lnTo>
                <a:lnTo>
                  <a:pt x="4806" y="4806"/>
                </a:lnTo>
                <a:lnTo>
                  <a:pt x="0" y="4806"/>
                </a:lnTo>
                <a:lnTo>
                  <a:pt x="0" y="0"/>
                </a:lnTo>
                <a:close/>
                <a:moveTo>
                  <a:pt x="160" y="160"/>
                </a:moveTo>
                <a:lnTo>
                  <a:pt x="4646" y="160"/>
                </a:lnTo>
                <a:lnTo>
                  <a:pt x="4646" y="4646"/>
                </a:lnTo>
                <a:lnTo>
                  <a:pt x="160" y="4646"/>
                </a:lnTo>
                <a:lnTo>
                  <a:pt x="160" y="160"/>
                </a:lnTo>
                <a:close/>
              </a:path>
            </a:pathLst>
          </a:custGeom>
          <a:solidFill>
            <a:srgbClr val="505A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en-US" sz="1799" dirty="0"/>
          </a:p>
        </p:txBody>
      </p:sp>
      <p:sp>
        <p:nvSpPr>
          <p:cNvPr id="21" name="Freeform 29"/>
          <p:cNvSpPr>
            <a:spLocks noEditPoints="1"/>
          </p:cNvSpPr>
          <p:nvPr/>
        </p:nvSpPr>
        <p:spPr bwMode="auto">
          <a:xfrm>
            <a:off x="4250777" y="5505705"/>
            <a:ext cx="486091" cy="299786"/>
          </a:xfrm>
          <a:custGeom>
            <a:avLst/>
            <a:gdLst>
              <a:gd name="T0" fmla="*/ 2320 w 2400"/>
              <a:gd name="T1" fmla="*/ 1480 h 1480"/>
              <a:gd name="T2" fmla="*/ 270 w 2400"/>
              <a:gd name="T3" fmla="*/ 1100 h 1480"/>
              <a:gd name="T4" fmla="*/ 0 w 2400"/>
              <a:gd name="T5" fmla="*/ 1360 h 1480"/>
              <a:gd name="T6" fmla="*/ 330 w 2400"/>
              <a:gd name="T7" fmla="*/ 0 h 1480"/>
              <a:gd name="T8" fmla="*/ 2130 w 2400"/>
              <a:gd name="T9" fmla="*/ 1060 h 1480"/>
              <a:gd name="T10" fmla="*/ 350 w 2400"/>
              <a:gd name="T11" fmla="*/ 80 h 1480"/>
              <a:gd name="T12" fmla="*/ 2050 w 2400"/>
              <a:gd name="T13" fmla="*/ 80 h 1480"/>
              <a:gd name="T14" fmla="*/ 480 w 2400"/>
              <a:gd name="T15" fmla="*/ 870 h 1480"/>
              <a:gd name="T16" fmla="*/ 480 w 2400"/>
              <a:gd name="T17" fmla="*/ 830 h 1480"/>
              <a:gd name="T18" fmla="*/ 600 w 2400"/>
              <a:gd name="T19" fmla="*/ 550 h 1480"/>
              <a:gd name="T20" fmla="*/ 480 w 2400"/>
              <a:gd name="T21" fmla="*/ 590 h 1480"/>
              <a:gd name="T22" fmla="*/ 720 w 2400"/>
              <a:gd name="T23" fmla="*/ 590 h 1480"/>
              <a:gd name="T24" fmla="*/ 480 w 2400"/>
              <a:gd name="T25" fmla="*/ 710 h 1480"/>
              <a:gd name="T26" fmla="*/ 480 w 2400"/>
              <a:gd name="T27" fmla="*/ 670 h 1480"/>
              <a:gd name="T28" fmla="*/ 2020 w 2400"/>
              <a:gd name="T29" fmla="*/ 250 h 1480"/>
              <a:gd name="T30" fmla="*/ 380 w 2400"/>
              <a:gd name="T31" fmla="*/ 270 h 1480"/>
              <a:gd name="T32" fmla="*/ 380 w 2400"/>
              <a:gd name="T33" fmla="*/ 950 h 1480"/>
              <a:gd name="T34" fmla="*/ 1340 w 2400"/>
              <a:gd name="T35" fmla="*/ 370 h 1480"/>
              <a:gd name="T36" fmla="*/ 1340 w 2400"/>
              <a:gd name="T37" fmla="*/ 790 h 1480"/>
              <a:gd name="T38" fmla="*/ 1320 w 2400"/>
              <a:gd name="T39" fmla="*/ 370 h 1480"/>
              <a:gd name="T40" fmla="*/ 1031 w 2400"/>
              <a:gd name="T41" fmla="*/ 850 h 1480"/>
              <a:gd name="T42" fmla="*/ 960 w 2400"/>
              <a:gd name="T43" fmla="*/ 370 h 1480"/>
              <a:gd name="T44" fmla="*/ 1117 w 2400"/>
              <a:gd name="T45" fmla="*/ 790 h 1480"/>
              <a:gd name="T46" fmla="*/ 1060 w 2400"/>
              <a:gd name="T47" fmla="*/ 650 h 1480"/>
              <a:gd name="T48" fmla="*/ 1620 w 2400"/>
              <a:gd name="T49" fmla="*/ 270 h 1480"/>
              <a:gd name="T50" fmla="*/ 1620 w 2400"/>
              <a:gd name="T51" fmla="*/ 650 h 1480"/>
              <a:gd name="T52" fmla="*/ 2020 w 2400"/>
              <a:gd name="T53" fmla="*/ 950 h 1480"/>
              <a:gd name="T54" fmla="*/ 2020 w 2400"/>
              <a:gd name="T55" fmla="*/ 670 h 1480"/>
              <a:gd name="T56" fmla="*/ 1880 w 2400"/>
              <a:gd name="T57" fmla="*/ 750 h 1480"/>
              <a:gd name="T58" fmla="*/ 1680 w 2400"/>
              <a:gd name="T59" fmla="*/ 870 h 1480"/>
              <a:gd name="T60" fmla="*/ 1720 w 2400"/>
              <a:gd name="T61" fmla="*/ 790 h 1480"/>
              <a:gd name="T62" fmla="*/ 1720 w 2400"/>
              <a:gd name="T63" fmla="*/ 770 h 1480"/>
              <a:gd name="T64" fmla="*/ 1960 w 2400"/>
              <a:gd name="T65" fmla="*/ 870 h 1480"/>
              <a:gd name="T66" fmla="*/ 1720 w 2400"/>
              <a:gd name="T67" fmla="*/ 810 h 1480"/>
              <a:gd name="T68" fmla="*/ 1840 w 2400"/>
              <a:gd name="T69" fmla="*/ 810 h 1480"/>
              <a:gd name="T70" fmla="*/ 1720 w 2400"/>
              <a:gd name="T71" fmla="*/ 550 h 1480"/>
              <a:gd name="T72" fmla="*/ 1720 w 2400"/>
              <a:gd name="T73" fmla="*/ 530 h 1480"/>
              <a:gd name="T74" fmla="*/ 1880 w 2400"/>
              <a:gd name="T75" fmla="*/ 350 h 1480"/>
              <a:gd name="T76" fmla="*/ 1680 w 2400"/>
              <a:gd name="T77" fmla="*/ 590 h 1480"/>
              <a:gd name="T78" fmla="*/ 1720 w 2400"/>
              <a:gd name="T79" fmla="*/ 390 h 1480"/>
              <a:gd name="T80" fmla="*/ 1720 w 2400"/>
              <a:gd name="T81" fmla="*/ 370 h 1480"/>
              <a:gd name="T82" fmla="*/ 1840 w 2400"/>
              <a:gd name="T83" fmla="*/ 510 h 1480"/>
              <a:gd name="T84" fmla="*/ 1720 w 2400"/>
              <a:gd name="T85" fmla="*/ 450 h 1480"/>
              <a:gd name="T86" fmla="*/ 1960 w 2400"/>
              <a:gd name="T87" fmla="*/ 450 h 1480"/>
              <a:gd name="T88" fmla="*/ 1720 w 2400"/>
              <a:gd name="T89" fmla="*/ 430 h 1480"/>
              <a:gd name="T90" fmla="*/ 1720 w 2400"/>
              <a:gd name="T91" fmla="*/ 410 h 1480"/>
              <a:gd name="T92" fmla="*/ 1840 w 2400"/>
              <a:gd name="T93" fmla="*/ 590 h 1480"/>
              <a:gd name="T94" fmla="*/ 1100 w 2400"/>
              <a:gd name="T95" fmla="*/ 750 h 1480"/>
              <a:gd name="T96" fmla="*/ 1100 w 2400"/>
              <a:gd name="T97" fmla="*/ 750 h 1480"/>
              <a:gd name="T98" fmla="*/ 1110 w 2400"/>
              <a:gd name="T99" fmla="*/ 740 h 1480"/>
              <a:gd name="T100" fmla="*/ 1000 w 2400"/>
              <a:gd name="T101" fmla="*/ 610 h 1480"/>
              <a:gd name="T102" fmla="*/ 1000 w 2400"/>
              <a:gd name="T103" fmla="*/ 410 h 1480"/>
              <a:gd name="T104" fmla="*/ 1010 w 2400"/>
              <a:gd name="T105" fmla="*/ 740 h 1480"/>
              <a:gd name="T106" fmla="*/ 1066 w 2400"/>
              <a:gd name="T107" fmla="*/ 850 h 1480"/>
              <a:gd name="T108" fmla="*/ 1220 w 2400"/>
              <a:gd name="T109" fmla="*/ 810 h 1480"/>
              <a:gd name="T110" fmla="*/ 1440 w 2400"/>
              <a:gd name="T111" fmla="*/ 810 h 1480"/>
              <a:gd name="T112" fmla="*/ 480 w 2400"/>
              <a:gd name="T113" fmla="*/ 470 h 1480"/>
              <a:gd name="T114" fmla="*/ 480 w 2400"/>
              <a:gd name="T115" fmla="*/ 430 h 1480"/>
              <a:gd name="T116" fmla="*/ 640 w 2400"/>
              <a:gd name="T117" fmla="*/ 390 h 1480"/>
              <a:gd name="T118" fmla="*/ 440 w 2400"/>
              <a:gd name="T119" fmla="*/ 870 h 1480"/>
              <a:gd name="T120" fmla="*/ 480 w 2400"/>
              <a:gd name="T121" fmla="*/ 790 h 1480"/>
              <a:gd name="T122" fmla="*/ 480 w 2400"/>
              <a:gd name="T123" fmla="*/ 750 h 1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00" h="1480">
                <a:moveTo>
                  <a:pt x="0" y="1400"/>
                </a:moveTo>
                <a:cubicBezTo>
                  <a:pt x="2400" y="1400"/>
                  <a:pt x="2400" y="1400"/>
                  <a:pt x="2400" y="1400"/>
                </a:cubicBezTo>
                <a:cubicBezTo>
                  <a:pt x="2400" y="1444"/>
                  <a:pt x="2364" y="1480"/>
                  <a:pt x="2320" y="1480"/>
                </a:cubicBezTo>
                <a:cubicBezTo>
                  <a:pt x="80" y="1480"/>
                  <a:pt x="80" y="1480"/>
                  <a:pt x="80" y="1480"/>
                </a:cubicBezTo>
                <a:cubicBezTo>
                  <a:pt x="36" y="1480"/>
                  <a:pt x="0" y="1444"/>
                  <a:pt x="0" y="1400"/>
                </a:cubicBezTo>
                <a:close/>
                <a:moveTo>
                  <a:pt x="270" y="1100"/>
                </a:moveTo>
                <a:cubicBezTo>
                  <a:pt x="2130" y="1100"/>
                  <a:pt x="2130" y="1100"/>
                  <a:pt x="2130" y="1100"/>
                </a:cubicBezTo>
                <a:cubicBezTo>
                  <a:pt x="2400" y="1360"/>
                  <a:pt x="2400" y="1360"/>
                  <a:pt x="2400" y="1360"/>
                </a:cubicBezTo>
                <a:cubicBezTo>
                  <a:pt x="0" y="1360"/>
                  <a:pt x="0" y="1360"/>
                  <a:pt x="0" y="1360"/>
                </a:cubicBezTo>
                <a:lnTo>
                  <a:pt x="270" y="1100"/>
                </a:lnTo>
                <a:close/>
                <a:moveTo>
                  <a:pt x="270" y="60"/>
                </a:moveTo>
                <a:cubicBezTo>
                  <a:pt x="270" y="27"/>
                  <a:pt x="297" y="0"/>
                  <a:pt x="330" y="0"/>
                </a:cubicBezTo>
                <a:cubicBezTo>
                  <a:pt x="2070" y="0"/>
                  <a:pt x="2070" y="0"/>
                  <a:pt x="2070" y="0"/>
                </a:cubicBezTo>
                <a:cubicBezTo>
                  <a:pt x="2103" y="0"/>
                  <a:pt x="2130" y="27"/>
                  <a:pt x="2130" y="60"/>
                </a:cubicBezTo>
                <a:cubicBezTo>
                  <a:pt x="2130" y="1060"/>
                  <a:pt x="2130" y="1060"/>
                  <a:pt x="2130" y="1060"/>
                </a:cubicBezTo>
                <a:cubicBezTo>
                  <a:pt x="270" y="1060"/>
                  <a:pt x="270" y="1060"/>
                  <a:pt x="270" y="1060"/>
                </a:cubicBezTo>
                <a:lnTo>
                  <a:pt x="270" y="60"/>
                </a:lnTo>
                <a:close/>
                <a:moveTo>
                  <a:pt x="350" y="80"/>
                </a:moveTo>
                <a:cubicBezTo>
                  <a:pt x="350" y="980"/>
                  <a:pt x="350" y="980"/>
                  <a:pt x="350" y="980"/>
                </a:cubicBezTo>
                <a:cubicBezTo>
                  <a:pt x="2050" y="980"/>
                  <a:pt x="2050" y="980"/>
                  <a:pt x="2050" y="980"/>
                </a:cubicBezTo>
                <a:cubicBezTo>
                  <a:pt x="2050" y="80"/>
                  <a:pt x="2050" y="80"/>
                  <a:pt x="2050" y="80"/>
                </a:cubicBezTo>
                <a:lnTo>
                  <a:pt x="350" y="80"/>
                </a:lnTo>
                <a:close/>
                <a:moveTo>
                  <a:pt x="480" y="830"/>
                </a:moveTo>
                <a:cubicBezTo>
                  <a:pt x="480" y="870"/>
                  <a:pt x="480" y="870"/>
                  <a:pt x="480" y="870"/>
                </a:cubicBezTo>
                <a:cubicBezTo>
                  <a:pt x="600" y="870"/>
                  <a:pt x="600" y="870"/>
                  <a:pt x="600" y="870"/>
                </a:cubicBezTo>
                <a:cubicBezTo>
                  <a:pt x="600" y="830"/>
                  <a:pt x="600" y="830"/>
                  <a:pt x="600" y="830"/>
                </a:cubicBezTo>
                <a:lnTo>
                  <a:pt x="480" y="830"/>
                </a:lnTo>
                <a:close/>
                <a:moveTo>
                  <a:pt x="480" y="510"/>
                </a:moveTo>
                <a:cubicBezTo>
                  <a:pt x="480" y="550"/>
                  <a:pt x="480" y="550"/>
                  <a:pt x="480" y="550"/>
                </a:cubicBezTo>
                <a:cubicBezTo>
                  <a:pt x="600" y="550"/>
                  <a:pt x="600" y="550"/>
                  <a:pt x="600" y="550"/>
                </a:cubicBezTo>
                <a:cubicBezTo>
                  <a:pt x="600" y="510"/>
                  <a:pt x="600" y="510"/>
                  <a:pt x="600" y="510"/>
                </a:cubicBezTo>
                <a:lnTo>
                  <a:pt x="480" y="510"/>
                </a:lnTo>
                <a:close/>
                <a:moveTo>
                  <a:pt x="480" y="590"/>
                </a:moveTo>
                <a:cubicBezTo>
                  <a:pt x="480" y="630"/>
                  <a:pt x="480" y="630"/>
                  <a:pt x="480" y="630"/>
                </a:cubicBezTo>
                <a:cubicBezTo>
                  <a:pt x="720" y="630"/>
                  <a:pt x="720" y="630"/>
                  <a:pt x="720" y="630"/>
                </a:cubicBezTo>
                <a:cubicBezTo>
                  <a:pt x="720" y="590"/>
                  <a:pt x="720" y="590"/>
                  <a:pt x="720" y="590"/>
                </a:cubicBezTo>
                <a:lnTo>
                  <a:pt x="480" y="590"/>
                </a:lnTo>
                <a:close/>
                <a:moveTo>
                  <a:pt x="480" y="670"/>
                </a:moveTo>
                <a:cubicBezTo>
                  <a:pt x="480" y="710"/>
                  <a:pt x="480" y="710"/>
                  <a:pt x="480" y="710"/>
                </a:cubicBezTo>
                <a:cubicBezTo>
                  <a:pt x="600" y="710"/>
                  <a:pt x="600" y="710"/>
                  <a:pt x="600" y="710"/>
                </a:cubicBezTo>
                <a:cubicBezTo>
                  <a:pt x="600" y="670"/>
                  <a:pt x="600" y="670"/>
                  <a:pt x="600" y="670"/>
                </a:cubicBezTo>
                <a:lnTo>
                  <a:pt x="480" y="670"/>
                </a:lnTo>
                <a:close/>
                <a:moveTo>
                  <a:pt x="380" y="110"/>
                </a:moveTo>
                <a:cubicBezTo>
                  <a:pt x="2020" y="110"/>
                  <a:pt x="2020" y="110"/>
                  <a:pt x="2020" y="110"/>
                </a:cubicBezTo>
                <a:cubicBezTo>
                  <a:pt x="2020" y="250"/>
                  <a:pt x="2020" y="250"/>
                  <a:pt x="2020" y="250"/>
                </a:cubicBezTo>
                <a:cubicBezTo>
                  <a:pt x="380" y="250"/>
                  <a:pt x="380" y="250"/>
                  <a:pt x="380" y="250"/>
                </a:cubicBezTo>
                <a:lnTo>
                  <a:pt x="380" y="110"/>
                </a:lnTo>
                <a:close/>
                <a:moveTo>
                  <a:pt x="380" y="270"/>
                </a:moveTo>
                <a:cubicBezTo>
                  <a:pt x="780" y="270"/>
                  <a:pt x="780" y="270"/>
                  <a:pt x="780" y="270"/>
                </a:cubicBezTo>
                <a:cubicBezTo>
                  <a:pt x="780" y="950"/>
                  <a:pt x="780" y="950"/>
                  <a:pt x="780" y="950"/>
                </a:cubicBezTo>
                <a:cubicBezTo>
                  <a:pt x="380" y="950"/>
                  <a:pt x="380" y="950"/>
                  <a:pt x="380" y="950"/>
                </a:cubicBezTo>
                <a:lnTo>
                  <a:pt x="380" y="270"/>
                </a:lnTo>
                <a:close/>
                <a:moveTo>
                  <a:pt x="1340" y="790"/>
                </a:moveTo>
                <a:cubicBezTo>
                  <a:pt x="1340" y="370"/>
                  <a:pt x="1340" y="370"/>
                  <a:pt x="1340" y="370"/>
                </a:cubicBezTo>
                <a:cubicBezTo>
                  <a:pt x="1440" y="370"/>
                  <a:pt x="1440" y="370"/>
                  <a:pt x="1440" y="370"/>
                </a:cubicBezTo>
                <a:cubicBezTo>
                  <a:pt x="1440" y="790"/>
                  <a:pt x="1440" y="790"/>
                  <a:pt x="1440" y="790"/>
                </a:cubicBezTo>
                <a:lnTo>
                  <a:pt x="1340" y="790"/>
                </a:lnTo>
                <a:close/>
                <a:moveTo>
                  <a:pt x="1220" y="790"/>
                </a:moveTo>
                <a:cubicBezTo>
                  <a:pt x="1220" y="370"/>
                  <a:pt x="1220" y="370"/>
                  <a:pt x="1220" y="370"/>
                </a:cubicBezTo>
                <a:cubicBezTo>
                  <a:pt x="1320" y="370"/>
                  <a:pt x="1320" y="370"/>
                  <a:pt x="1320" y="370"/>
                </a:cubicBezTo>
                <a:cubicBezTo>
                  <a:pt x="1320" y="790"/>
                  <a:pt x="1320" y="790"/>
                  <a:pt x="1320" y="790"/>
                </a:cubicBezTo>
                <a:lnTo>
                  <a:pt x="1220" y="790"/>
                </a:lnTo>
                <a:close/>
                <a:moveTo>
                  <a:pt x="1031" y="850"/>
                </a:moveTo>
                <a:cubicBezTo>
                  <a:pt x="1024" y="850"/>
                  <a:pt x="1024" y="850"/>
                  <a:pt x="1024" y="850"/>
                </a:cubicBezTo>
                <a:cubicBezTo>
                  <a:pt x="960" y="850"/>
                  <a:pt x="960" y="850"/>
                  <a:pt x="960" y="850"/>
                </a:cubicBezTo>
                <a:cubicBezTo>
                  <a:pt x="960" y="370"/>
                  <a:pt x="960" y="370"/>
                  <a:pt x="960" y="370"/>
                </a:cubicBezTo>
                <a:cubicBezTo>
                  <a:pt x="1200" y="370"/>
                  <a:pt x="1200" y="370"/>
                  <a:pt x="1200" y="370"/>
                </a:cubicBezTo>
                <a:cubicBezTo>
                  <a:pt x="1200" y="790"/>
                  <a:pt x="1200" y="790"/>
                  <a:pt x="1200" y="790"/>
                </a:cubicBezTo>
                <a:cubicBezTo>
                  <a:pt x="1117" y="790"/>
                  <a:pt x="1117" y="790"/>
                  <a:pt x="1117" y="790"/>
                </a:cubicBezTo>
                <a:lnTo>
                  <a:pt x="1031" y="850"/>
                </a:lnTo>
                <a:close/>
                <a:moveTo>
                  <a:pt x="1100" y="650"/>
                </a:moveTo>
                <a:cubicBezTo>
                  <a:pt x="1060" y="650"/>
                  <a:pt x="1060" y="650"/>
                  <a:pt x="1060" y="650"/>
                </a:cubicBezTo>
                <a:cubicBezTo>
                  <a:pt x="1060" y="690"/>
                  <a:pt x="1060" y="690"/>
                  <a:pt x="1060" y="690"/>
                </a:cubicBezTo>
                <a:lnTo>
                  <a:pt x="1100" y="650"/>
                </a:lnTo>
                <a:close/>
                <a:moveTo>
                  <a:pt x="1620" y="270"/>
                </a:moveTo>
                <a:cubicBezTo>
                  <a:pt x="2020" y="270"/>
                  <a:pt x="2020" y="270"/>
                  <a:pt x="2020" y="270"/>
                </a:cubicBezTo>
                <a:cubicBezTo>
                  <a:pt x="2020" y="650"/>
                  <a:pt x="2020" y="650"/>
                  <a:pt x="2020" y="650"/>
                </a:cubicBezTo>
                <a:cubicBezTo>
                  <a:pt x="1620" y="650"/>
                  <a:pt x="1620" y="650"/>
                  <a:pt x="1620" y="650"/>
                </a:cubicBezTo>
                <a:lnTo>
                  <a:pt x="1620" y="270"/>
                </a:lnTo>
                <a:close/>
                <a:moveTo>
                  <a:pt x="2020" y="670"/>
                </a:moveTo>
                <a:cubicBezTo>
                  <a:pt x="2020" y="950"/>
                  <a:pt x="2020" y="950"/>
                  <a:pt x="2020" y="950"/>
                </a:cubicBezTo>
                <a:cubicBezTo>
                  <a:pt x="1620" y="950"/>
                  <a:pt x="1620" y="950"/>
                  <a:pt x="1620" y="950"/>
                </a:cubicBezTo>
                <a:cubicBezTo>
                  <a:pt x="1620" y="670"/>
                  <a:pt x="1620" y="670"/>
                  <a:pt x="1620" y="670"/>
                </a:cubicBezTo>
                <a:lnTo>
                  <a:pt x="2020" y="670"/>
                </a:lnTo>
                <a:close/>
                <a:moveTo>
                  <a:pt x="1680" y="730"/>
                </a:moveTo>
                <a:cubicBezTo>
                  <a:pt x="1880" y="730"/>
                  <a:pt x="1880" y="730"/>
                  <a:pt x="1880" y="730"/>
                </a:cubicBezTo>
                <a:cubicBezTo>
                  <a:pt x="1880" y="750"/>
                  <a:pt x="1880" y="750"/>
                  <a:pt x="1880" y="750"/>
                </a:cubicBezTo>
                <a:cubicBezTo>
                  <a:pt x="1700" y="750"/>
                  <a:pt x="1700" y="750"/>
                  <a:pt x="1700" y="750"/>
                </a:cubicBezTo>
                <a:cubicBezTo>
                  <a:pt x="1700" y="870"/>
                  <a:pt x="1700" y="870"/>
                  <a:pt x="1700" y="870"/>
                </a:cubicBezTo>
                <a:cubicBezTo>
                  <a:pt x="1680" y="870"/>
                  <a:pt x="1680" y="870"/>
                  <a:pt x="1680" y="870"/>
                </a:cubicBezTo>
                <a:lnTo>
                  <a:pt x="1680" y="730"/>
                </a:lnTo>
                <a:close/>
                <a:moveTo>
                  <a:pt x="1720" y="770"/>
                </a:moveTo>
                <a:cubicBezTo>
                  <a:pt x="1720" y="790"/>
                  <a:pt x="1720" y="790"/>
                  <a:pt x="1720" y="790"/>
                </a:cubicBezTo>
                <a:cubicBezTo>
                  <a:pt x="1960" y="790"/>
                  <a:pt x="1960" y="790"/>
                  <a:pt x="1960" y="790"/>
                </a:cubicBezTo>
                <a:cubicBezTo>
                  <a:pt x="1960" y="770"/>
                  <a:pt x="1960" y="770"/>
                  <a:pt x="1960" y="770"/>
                </a:cubicBezTo>
                <a:lnTo>
                  <a:pt x="1720" y="770"/>
                </a:lnTo>
                <a:close/>
                <a:moveTo>
                  <a:pt x="1720" y="850"/>
                </a:moveTo>
                <a:cubicBezTo>
                  <a:pt x="1720" y="870"/>
                  <a:pt x="1720" y="870"/>
                  <a:pt x="1720" y="870"/>
                </a:cubicBezTo>
                <a:cubicBezTo>
                  <a:pt x="1960" y="870"/>
                  <a:pt x="1960" y="870"/>
                  <a:pt x="1960" y="870"/>
                </a:cubicBezTo>
                <a:cubicBezTo>
                  <a:pt x="1960" y="850"/>
                  <a:pt x="1960" y="850"/>
                  <a:pt x="1960" y="850"/>
                </a:cubicBezTo>
                <a:lnTo>
                  <a:pt x="1720" y="850"/>
                </a:lnTo>
                <a:close/>
                <a:moveTo>
                  <a:pt x="1720" y="810"/>
                </a:moveTo>
                <a:cubicBezTo>
                  <a:pt x="1720" y="830"/>
                  <a:pt x="1720" y="830"/>
                  <a:pt x="1720" y="830"/>
                </a:cubicBezTo>
                <a:cubicBezTo>
                  <a:pt x="1840" y="830"/>
                  <a:pt x="1840" y="830"/>
                  <a:pt x="1840" y="830"/>
                </a:cubicBezTo>
                <a:cubicBezTo>
                  <a:pt x="1840" y="810"/>
                  <a:pt x="1840" y="810"/>
                  <a:pt x="1840" y="810"/>
                </a:cubicBezTo>
                <a:lnTo>
                  <a:pt x="1720" y="810"/>
                </a:lnTo>
                <a:close/>
                <a:moveTo>
                  <a:pt x="1720" y="530"/>
                </a:moveTo>
                <a:cubicBezTo>
                  <a:pt x="1720" y="550"/>
                  <a:pt x="1720" y="550"/>
                  <a:pt x="1720" y="550"/>
                </a:cubicBezTo>
                <a:cubicBezTo>
                  <a:pt x="1960" y="550"/>
                  <a:pt x="1960" y="550"/>
                  <a:pt x="1960" y="550"/>
                </a:cubicBezTo>
                <a:cubicBezTo>
                  <a:pt x="1960" y="530"/>
                  <a:pt x="1960" y="530"/>
                  <a:pt x="1960" y="530"/>
                </a:cubicBezTo>
                <a:lnTo>
                  <a:pt x="1720" y="530"/>
                </a:lnTo>
                <a:close/>
                <a:moveTo>
                  <a:pt x="1680" y="330"/>
                </a:moveTo>
                <a:cubicBezTo>
                  <a:pt x="1880" y="330"/>
                  <a:pt x="1880" y="330"/>
                  <a:pt x="1880" y="330"/>
                </a:cubicBezTo>
                <a:cubicBezTo>
                  <a:pt x="1880" y="350"/>
                  <a:pt x="1880" y="350"/>
                  <a:pt x="1880" y="350"/>
                </a:cubicBezTo>
                <a:cubicBezTo>
                  <a:pt x="1700" y="350"/>
                  <a:pt x="1700" y="350"/>
                  <a:pt x="1700" y="350"/>
                </a:cubicBezTo>
                <a:cubicBezTo>
                  <a:pt x="1700" y="590"/>
                  <a:pt x="1700" y="590"/>
                  <a:pt x="1700" y="590"/>
                </a:cubicBezTo>
                <a:cubicBezTo>
                  <a:pt x="1680" y="590"/>
                  <a:pt x="1680" y="590"/>
                  <a:pt x="1680" y="590"/>
                </a:cubicBezTo>
                <a:lnTo>
                  <a:pt x="1680" y="330"/>
                </a:lnTo>
                <a:close/>
                <a:moveTo>
                  <a:pt x="1720" y="370"/>
                </a:moveTo>
                <a:cubicBezTo>
                  <a:pt x="1720" y="390"/>
                  <a:pt x="1720" y="390"/>
                  <a:pt x="1720" y="390"/>
                </a:cubicBezTo>
                <a:cubicBezTo>
                  <a:pt x="1960" y="390"/>
                  <a:pt x="1960" y="390"/>
                  <a:pt x="1960" y="390"/>
                </a:cubicBezTo>
                <a:cubicBezTo>
                  <a:pt x="1960" y="370"/>
                  <a:pt x="1960" y="370"/>
                  <a:pt x="1960" y="370"/>
                </a:cubicBezTo>
                <a:lnTo>
                  <a:pt x="1720" y="370"/>
                </a:lnTo>
                <a:close/>
                <a:moveTo>
                  <a:pt x="1720" y="490"/>
                </a:moveTo>
                <a:cubicBezTo>
                  <a:pt x="1720" y="510"/>
                  <a:pt x="1720" y="510"/>
                  <a:pt x="1720" y="510"/>
                </a:cubicBezTo>
                <a:cubicBezTo>
                  <a:pt x="1840" y="510"/>
                  <a:pt x="1840" y="510"/>
                  <a:pt x="1840" y="510"/>
                </a:cubicBezTo>
                <a:cubicBezTo>
                  <a:pt x="1840" y="490"/>
                  <a:pt x="1840" y="490"/>
                  <a:pt x="1840" y="490"/>
                </a:cubicBezTo>
                <a:lnTo>
                  <a:pt x="1720" y="490"/>
                </a:lnTo>
                <a:close/>
                <a:moveTo>
                  <a:pt x="1720" y="450"/>
                </a:moveTo>
                <a:cubicBezTo>
                  <a:pt x="1720" y="470"/>
                  <a:pt x="1720" y="470"/>
                  <a:pt x="1720" y="470"/>
                </a:cubicBezTo>
                <a:cubicBezTo>
                  <a:pt x="1960" y="470"/>
                  <a:pt x="1960" y="470"/>
                  <a:pt x="1960" y="470"/>
                </a:cubicBezTo>
                <a:cubicBezTo>
                  <a:pt x="1960" y="450"/>
                  <a:pt x="1960" y="450"/>
                  <a:pt x="1960" y="450"/>
                </a:cubicBezTo>
                <a:lnTo>
                  <a:pt x="1720" y="450"/>
                </a:lnTo>
                <a:close/>
                <a:moveTo>
                  <a:pt x="1720" y="410"/>
                </a:moveTo>
                <a:cubicBezTo>
                  <a:pt x="1720" y="430"/>
                  <a:pt x="1720" y="430"/>
                  <a:pt x="1720" y="430"/>
                </a:cubicBezTo>
                <a:cubicBezTo>
                  <a:pt x="1840" y="430"/>
                  <a:pt x="1840" y="430"/>
                  <a:pt x="1840" y="430"/>
                </a:cubicBezTo>
                <a:cubicBezTo>
                  <a:pt x="1840" y="410"/>
                  <a:pt x="1840" y="410"/>
                  <a:pt x="1840" y="410"/>
                </a:cubicBezTo>
                <a:lnTo>
                  <a:pt x="1720" y="410"/>
                </a:lnTo>
                <a:close/>
                <a:moveTo>
                  <a:pt x="1720" y="570"/>
                </a:moveTo>
                <a:cubicBezTo>
                  <a:pt x="1720" y="590"/>
                  <a:pt x="1720" y="590"/>
                  <a:pt x="1720" y="590"/>
                </a:cubicBezTo>
                <a:cubicBezTo>
                  <a:pt x="1840" y="590"/>
                  <a:pt x="1840" y="590"/>
                  <a:pt x="1840" y="590"/>
                </a:cubicBezTo>
                <a:cubicBezTo>
                  <a:pt x="1840" y="570"/>
                  <a:pt x="1840" y="570"/>
                  <a:pt x="1840" y="570"/>
                </a:cubicBezTo>
                <a:lnTo>
                  <a:pt x="1720" y="570"/>
                </a:lnTo>
                <a:close/>
                <a:moveTo>
                  <a:pt x="1100" y="750"/>
                </a:moveTo>
                <a:cubicBezTo>
                  <a:pt x="1060" y="750"/>
                  <a:pt x="1060" y="750"/>
                  <a:pt x="1060" y="750"/>
                </a:cubicBezTo>
                <a:cubicBezTo>
                  <a:pt x="1060" y="790"/>
                  <a:pt x="1060" y="790"/>
                  <a:pt x="1060" y="790"/>
                </a:cubicBezTo>
                <a:lnTo>
                  <a:pt x="1100" y="750"/>
                </a:lnTo>
                <a:close/>
                <a:moveTo>
                  <a:pt x="1150" y="700"/>
                </a:moveTo>
                <a:cubicBezTo>
                  <a:pt x="1110" y="700"/>
                  <a:pt x="1110" y="700"/>
                  <a:pt x="1110" y="700"/>
                </a:cubicBezTo>
                <a:cubicBezTo>
                  <a:pt x="1110" y="740"/>
                  <a:pt x="1110" y="740"/>
                  <a:pt x="1110" y="740"/>
                </a:cubicBezTo>
                <a:lnTo>
                  <a:pt x="1150" y="700"/>
                </a:lnTo>
                <a:close/>
                <a:moveTo>
                  <a:pt x="1000" y="410"/>
                </a:moveTo>
                <a:cubicBezTo>
                  <a:pt x="1000" y="610"/>
                  <a:pt x="1000" y="610"/>
                  <a:pt x="1000" y="610"/>
                </a:cubicBezTo>
                <a:cubicBezTo>
                  <a:pt x="1160" y="610"/>
                  <a:pt x="1160" y="610"/>
                  <a:pt x="1160" y="610"/>
                </a:cubicBezTo>
                <a:cubicBezTo>
                  <a:pt x="1160" y="410"/>
                  <a:pt x="1160" y="410"/>
                  <a:pt x="1160" y="410"/>
                </a:cubicBezTo>
                <a:lnTo>
                  <a:pt x="1000" y="410"/>
                </a:lnTo>
                <a:close/>
                <a:moveTo>
                  <a:pt x="1050" y="700"/>
                </a:moveTo>
                <a:cubicBezTo>
                  <a:pt x="1010" y="700"/>
                  <a:pt x="1010" y="700"/>
                  <a:pt x="1010" y="700"/>
                </a:cubicBezTo>
                <a:cubicBezTo>
                  <a:pt x="1010" y="740"/>
                  <a:pt x="1010" y="740"/>
                  <a:pt x="1010" y="740"/>
                </a:cubicBezTo>
                <a:lnTo>
                  <a:pt x="1050" y="700"/>
                </a:lnTo>
                <a:close/>
                <a:moveTo>
                  <a:pt x="1440" y="850"/>
                </a:moveTo>
                <a:cubicBezTo>
                  <a:pt x="1066" y="850"/>
                  <a:pt x="1066" y="850"/>
                  <a:pt x="1066" y="850"/>
                </a:cubicBezTo>
                <a:cubicBezTo>
                  <a:pt x="1123" y="810"/>
                  <a:pt x="1123" y="810"/>
                  <a:pt x="1123" y="810"/>
                </a:cubicBezTo>
                <a:cubicBezTo>
                  <a:pt x="1200" y="810"/>
                  <a:pt x="1200" y="810"/>
                  <a:pt x="1200" y="810"/>
                </a:cubicBezTo>
                <a:cubicBezTo>
                  <a:pt x="1220" y="810"/>
                  <a:pt x="1220" y="810"/>
                  <a:pt x="1220" y="810"/>
                </a:cubicBezTo>
                <a:cubicBezTo>
                  <a:pt x="1320" y="810"/>
                  <a:pt x="1320" y="810"/>
                  <a:pt x="1320" y="810"/>
                </a:cubicBezTo>
                <a:cubicBezTo>
                  <a:pt x="1340" y="810"/>
                  <a:pt x="1340" y="810"/>
                  <a:pt x="1340" y="810"/>
                </a:cubicBezTo>
                <a:cubicBezTo>
                  <a:pt x="1440" y="810"/>
                  <a:pt x="1440" y="810"/>
                  <a:pt x="1440" y="810"/>
                </a:cubicBezTo>
                <a:lnTo>
                  <a:pt x="1440" y="850"/>
                </a:lnTo>
                <a:close/>
                <a:moveTo>
                  <a:pt x="480" y="430"/>
                </a:moveTo>
                <a:cubicBezTo>
                  <a:pt x="480" y="470"/>
                  <a:pt x="480" y="470"/>
                  <a:pt x="480" y="470"/>
                </a:cubicBezTo>
                <a:cubicBezTo>
                  <a:pt x="720" y="470"/>
                  <a:pt x="720" y="470"/>
                  <a:pt x="720" y="470"/>
                </a:cubicBezTo>
                <a:cubicBezTo>
                  <a:pt x="720" y="430"/>
                  <a:pt x="720" y="430"/>
                  <a:pt x="720" y="430"/>
                </a:cubicBezTo>
                <a:lnTo>
                  <a:pt x="480" y="430"/>
                </a:lnTo>
                <a:close/>
                <a:moveTo>
                  <a:pt x="440" y="350"/>
                </a:moveTo>
                <a:cubicBezTo>
                  <a:pt x="640" y="350"/>
                  <a:pt x="640" y="350"/>
                  <a:pt x="640" y="350"/>
                </a:cubicBezTo>
                <a:cubicBezTo>
                  <a:pt x="640" y="390"/>
                  <a:pt x="640" y="390"/>
                  <a:pt x="640" y="390"/>
                </a:cubicBezTo>
                <a:cubicBezTo>
                  <a:pt x="460" y="390"/>
                  <a:pt x="460" y="390"/>
                  <a:pt x="460" y="390"/>
                </a:cubicBezTo>
                <a:cubicBezTo>
                  <a:pt x="460" y="870"/>
                  <a:pt x="460" y="870"/>
                  <a:pt x="460" y="870"/>
                </a:cubicBezTo>
                <a:cubicBezTo>
                  <a:pt x="440" y="870"/>
                  <a:pt x="440" y="870"/>
                  <a:pt x="440" y="870"/>
                </a:cubicBezTo>
                <a:lnTo>
                  <a:pt x="440" y="350"/>
                </a:lnTo>
                <a:close/>
                <a:moveTo>
                  <a:pt x="480" y="750"/>
                </a:moveTo>
                <a:cubicBezTo>
                  <a:pt x="480" y="790"/>
                  <a:pt x="480" y="790"/>
                  <a:pt x="480" y="790"/>
                </a:cubicBezTo>
                <a:cubicBezTo>
                  <a:pt x="720" y="790"/>
                  <a:pt x="720" y="790"/>
                  <a:pt x="720" y="790"/>
                </a:cubicBezTo>
                <a:cubicBezTo>
                  <a:pt x="720" y="750"/>
                  <a:pt x="720" y="750"/>
                  <a:pt x="720" y="750"/>
                </a:cubicBezTo>
                <a:lnTo>
                  <a:pt x="480" y="750"/>
                </a:lnTo>
                <a:close/>
              </a:path>
            </a:pathLst>
          </a:custGeom>
          <a:solidFill>
            <a:srgbClr val="505A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en-US" sz="1799" dirty="0"/>
          </a:p>
        </p:txBody>
      </p:sp>
      <p:sp>
        <p:nvSpPr>
          <p:cNvPr id="24" name="Freeform 39"/>
          <p:cNvSpPr>
            <a:spLocks noEditPoints="1"/>
          </p:cNvSpPr>
          <p:nvPr/>
        </p:nvSpPr>
        <p:spPr bwMode="auto">
          <a:xfrm>
            <a:off x="887913" y="5424689"/>
            <a:ext cx="380802" cy="380802"/>
          </a:xfrm>
          <a:custGeom>
            <a:avLst/>
            <a:gdLst>
              <a:gd name="T0" fmla="*/ 1200 w 2400"/>
              <a:gd name="T1" fmla="*/ 0 h 2400"/>
              <a:gd name="T2" fmla="*/ 840 w 2400"/>
              <a:gd name="T3" fmla="*/ 2220 h 2400"/>
              <a:gd name="T4" fmla="*/ 455 w 2400"/>
              <a:gd name="T5" fmla="*/ 2400 h 2400"/>
              <a:gd name="T6" fmla="*/ 0 w 2400"/>
              <a:gd name="T7" fmla="*/ 0 h 2400"/>
              <a:gd name="T8" fmla="*/ 2400 w 2400"/>
              <a:gd name="T9" fmla="*/ 2400 h 2400"/>
              <a:gd name="T10" fmla="*/ 631 w 2400"/>
              <a:gd name="T11" fmla="*/ 2329 h 2400"/>
              <a:gd name="T12" fmla="*/ 2400 w 2400"/>
              <a:gd name="T13" fmla="*/ 2260 h 2400"/>
              <a:gd name="T14" fmla="*/ 1800 w 2400"/>
              <a:gd name="T15" fmla="*/ 0 h 2400"/>
              <a:gd name="T16" fmla="*/ 1240 w 2400"/>
              <a:gd name="T17" fmla="*/ 2220 h 2400"/>
              <a:gd name="T18" fmla="*/ 1840 w 2400"/>
              <a:gd name="T19" fmla="*/ 0 h 2400"/>
              <a:gd name="T20" fmla="*/ 2400 w 2400"/>
              <a:gd name="T21" fmla="*/ 2220 h 2400"/>
              <a:gd name="T22" fmla="*/ 1840 w 2400"/>
              <a:gd name="T23" fmla="*/ 0 h 2400"/>
              <a:gd name="T24" fmla="*/ 700 w 2400"/>
              <a:gd name="T25" fmla="*/ 1400 h 2400"/>
              <a:gd name="T26" fmla="*/ 500 w 2400"/>
              <a:gd name="T27" fmla="*/ 1600 h 2400"/>
              <a:gd name="T28" fmla="*/ 532 w 2400"/>
              <a:gd name="T29" fmla="*/ 1568 h 2400"/>
              <a:gd name="T30" fmla="*/ 668 w 2400"/>
              <a:gd name="T31" fmla="*/ 1432 h 2400"/>
              <a:gd name="T32" fmla="*/ 1000 w 2400"/>
              <a:gd name="T33" fmla="*/ 1200 h 2400"/>
              <a:gd name="T34" fmla="*/ 200 w 2400"/>
              <a:gd name="T35" fmla="*/ 200 h 2400"/>
              <a:gd name="T36" fmla="*/ 1000 w 2400"/>
              <a:gd name="T37" fmla="*/ 1200 h 2400"/>
              <a:gd name="T38" fmla="*/ 460 w 2400"/>
              <a:gd name="T39" fmla="*/ 1640 h 2400"/>
              <a:gd name="T40" fmla="*/ 260 w 2400"/>
              <a:gd name="T41" fmla="*/ 1840 h 2400"/>
              <a:gd name="T42" fmla="*/ 292 w 2400"/>
              <a:gd name="T43" fmla="*/ 1808 h 2400"/>
              <a:gd name="T44" fmla="*/ 428 w 2400"/>
              <a:gd name="T45" fmla="*/ 1672 h 2400"/>
              <a:gd name="T46" fmla="*/ 676 w 2400"/>
              <a:gd name="T47" fmla="*/ 1904 h 2400"/>
              <a:gd name="T48" fmla="*/ 500 w 2400"/>
              <a:gd name="T49" fmla="*/ 1880 h 2400"/>
              <a:gd name="T50" fmla="*/ 524 w 2400"/>
              <a:gd name="T51" fmla="*/ 2056 h 2400"/>
              <a:gd name="T52" fmla="*/ 532 w 2400"/>
              <a:gd name="T53" fmla="*/ 1912 h 2400"/>
              <a:gd name="T54" fmla="*/ 676 w 2400"/>
              <a:gd name="T55" fmla="*/ 1904 h 2400"/>
              <a:gd name="T56" fmla="*/ 940 w 2400"/>
              <a:gd name="T57" fmla="*/ 1640 h 2400"/>
              <a:gd name="T58" fmla="*/ 740 w 2400"/>
              <a:gd name="T59" fmla="*/ 1840 h 2400"/>
              <a:gd name="T60" fmla="*/ 772 w 2400"/>
              <a:gd name="T61" fmla="*/ 1808 h 2400"/>
              <a:gd name="T62" fmla="*/ 908 w 2400"/>
              <a:gd name="T63" fmla="*/ 1672 h 2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00" h="2400">
                <a:moveTo>
                  <a:pt x="0" y="0"/>
                </a:moveTo>
                <a:cubicBezTo>
                  <a:pt x="1200" y="0"/>
                  <a:pt x="1200" y="0"/>
                  <a:pt x="1200" y="0"/>
                </a:cubicBezTo>
                <a:cubicBezTo>
                  <a:pt x="1200" y="2220"/>
                  <a:pt x="1200" y="2220"/>
                  <a:pt x="1200" y="2220"/>
                </a:cubicBezTo>
                <a:cubicBezTo>
                  <a:pt x="840" y="2220"/>
                  <a:pt x="840" y="2220"/>
                  <a:pt x="840" y="2220"/>
                </a:cubicBezTo>
                <a:cubicBezTo>
                  <a:pt x="726" y="2221"/>
                  <a:pt x="698" y="2242"/>
                  <a:pt x="609" y="2295"/>
                </a:cubicBezTo>
                <a:cubicBezTo>
                  <a:pt x="582" y="2313"/>
                  <a:pt x="516" y="2359"/>
                  <a:pt x="455" y="2400"/>
                </a:cubicBezTo>
                <a:cubicBezTo>
                  <a:pt x="0" y="2400"/>
                  <a:pt x="0" y="2400"/>
                  <a:pt x="0" y="2400"/>
                </a:cubicBezTo>
                <a:cubicBezTo>
                  <a:pt x="0" y="0"/>
                  <a:pt x="0" y="0"/>
                  <a:pt x="0" y="0"/>
                </a:cubicBezTo>
                <a:close/>
                <a:moveTo>
                  <a:pt x="2400" y="2260"/>
                </a:moveTo>
                <a:cubicBezTo>
                  <a:pt x="2400" y="2400"/>
                  <a:pt x="2400" y="2400"/>
                  <a:pt x="2400" y="2400"/>
                </a:cubicBezTo>
                <a:cubicBezTo>
                  <a:pt x="526" y="2400"/>
                  <a:pt x="526" y="2400"/>
                  <a:pt x="526" y="2400"/>
                </a:cubicBezTo>
                <a:cubicBezTo>
                  <a:pt x="570" y="2370"/>
                  <a:pt x="611" y="2342"/>
                  <a:pt x="631" y="2329"/>
                </a:cubicBezTo>
                <a:cubicBezTo>
                  <a:pt x="715" y="2278"/>
                  <a:pt x="735" y="2260"/>
                  <a:pt x="848" y="2260"/>
                </a:cubicBezTo>
                <a:cubicBezTo>
                  <a:pt x="2400" y="2260"/>
                  <a:pt x="2400" y="2260"/>
                  <a:pt x="2400" y="2260"/>
                </a:cubicBezTo>
                <a:close/>
                <a:moveTo>
                  <a:pt x="1240" y="0"/>
                </a:moveTo>
                <a:cubicBezTo>
                  <a:pt x="1800" y="0"/>
                  <a:pt x="1800" y="0"/>
                  <a:pt x="1800" y="0"/>
                </a:cubicBezTo>
                <a:cubicBezTo>
                  <a:pt x="1800" y="2220"/>
                  <a:pt x="1800" y="2220"/>
                  <a:pt x="1800" y="2220"/>
                </a:cubicBezTo>
                <a:cubicBezTo>
                  <a:pt x="1240" y="2220"/>
                  <a:pt x="1240" y="2220"/>
                  <a:pt x="1240" y="2220"/>
                </a:cubicBezTo>
                <a:cubicBezTo>
                  <a:pt x="1240" y="0"/>
                  <a:pt x="1240" y="0"/>
                  <a:pt x="1240" y="0"/>
                </a:cubicBezTo>
                <a:close/>
                <a:moveTo>
                  <a:pt x="1840" y="0"/>
                </a:moveTo>
                <a:cubicBezTo>
                  <a:pt x="2400" y="0"/>
                  <a:pt x="2400" y="0"/>
                  <a:pt x="2400" y="0"/>
                </a:cubicBezTo>
                <a:cubicBezTo>
                  <a:pt x="2400" y="2220"/>
                  <a:pt x="2400" y="2220"/>
                  <a:pt x="2400" y="2220"/>
                </a:cubicBezTo>
                <a:cubicBezTo>
                  <a:pt x="1840" y="2220"/>
                  <a:pt x="1840" y="2220"/>
                  <a:pt x="1840" y="2220"/>
                </a:cubicBezTo>
                <a:cubicBezTo>
                  <a:pt x="1840" y="0"/>
                  <a:pt x="1840" y="0"/>
                  <a:pt x="1840" y="0"/>
                </a:cubicBezTo>
                <a:close/>
                <a:moveTo>
                  <a:pt x="676" y="1424"/>
                </a:moveTo>
                <a:cubicBezTo>
                  <a:pt x="700" y="1400"/>
                  <a:pt x="700" y="1400"/>
                  <a:pt x="700" y="1400"/>
                </a:cubicBezTo>
                <a:cubicBezTo>
                  <a:pt x="500" y="1400"/>
                  <a:pt x="500" y="1400"/>
                  <a:pt x="500" y="1400"/>
                </a:cubicBezTo>
                <a:cubicBezTo>
                  <a:pt x="500" y="1600"/>
                  <a:pt x="500" y="1600"/>
                  <a:pt x="500" y="1600"/>
                </a:cubicBezTo>
                <a:cubicBezTo>
                  <a:pt x="524" y="1576"/>
                  <a:pt x="524" y="1576"/>
                  <a:pt x="524" y="1576"/>
                </a:cubicBezTo>
                <a:cubicBezTo>
                  <a:pt x="532" y="1568"/>
                  <a:pt x="532" y="1568"/>
                  <a:pt x="532" y="1568"/>
                </a:cubicBezTo>
                <a:cubicBezTo>
                  <a:pt x="532" y="1432"/>
                  <a:pt x="532" y="1432"/>
                  <a:pt x="532" y="1432"/>
                </a:cubicBezTo>
                <a:cubicBezTo>
                  <a:pt x="668" y="1432"/>
                  <a:pt x="668" y="1432"/>
                  <a:pt x="668" y="1432"/>
                </a:cubicBezTo>
                <a:cubicBezTo>
                  <a:pt x="676" y="1424"/>
                  <a:pt x="676" y="1424"/>
                  <a:pt x="676" y="1424"/>
                </a:cubicBezTo>
                <a:close/>
                <a:moveTo>
                  <a:pt x="1000" y="1200"/>
                </a:moveTo>
                <a:cubicBezTo>
                  <a:pt x="1000" y="200"/>
                  <a:pt x="1000" y="200"/>
                  <a:pt x="1000" y="200"/>
                </a:cubicBezTo>
                <a:cubicBezTo>
                  <a:pt x="200" y="200"/>
                  <a:pt x="200" y="200"/>
                  <a:pt x="200" y="200"/>
                </a:cubicBezTo>
                <a:cubicBezTo>
                  <a:pt x="200" y="1200"/>
                  <a:pt x="200" y="1200"/>
                  <a:pt x="200" y="1200"/>
                </a:cubicBezTo>
                <a:cubicBezTo>
                  <a:pt x="1000" y="1200"/>
                  <a:pt x="1000" y="1200"/>
                  <a:pt x="1000" y="1200"/>
                </a:cubicBezTo>
                <a:close/>
                <a:moveTo>
                  <a:pt x="436" y="1664"/>
                </a:moveTo>
                <a:cubicBezTo>
                  <a:pt x="460" y="1640"/>
                  <a:pt x="460" y="1640"/>
                  <a:pt x="460" y="1640"/>
                </a:cubicBezTo>
                <a:cubicBezTo>
                  <a:pt x="260" y="1640"/>
                  <a:pt x="260" y="1640"/>
                  <a:pt x="260" y="1640"/>
                </a:cubicBezTo>
                <a:cubicBezTo>
                  <a:pt x="260" y="1840"/>
                  <a:pt x="260" y="1840"/>
                  <a:pt x="260" y="1840"/>
                </a:cubicBezTo>
                <a:cubicBezTo>
                  <a:pt x="284" y="1816"/>
                  <a:pt x="284" y="1816"/>
                  <a:pt x="284" y="1816"/>
                </a:cubicBezTo>
                <a:cubicBezTo>
                  <a:pt x="292" y="1808"/>
                  <a:pt x="292" y="1808"/>
                  <a:pt x="292" y="1808"/>
                </a:cubicBezTo>
                <a:cubicBezTo>
                  <a:pt x="292" y="1672"/>
                  <a:pt x="292" y="1672"/>
                  <a:pt x="292" y="1672"/>
                </a:cubicBezTo>
                <a:cubicBezTo>
                  <a:pt x="428" y="1672"/>
                  <a:pt x="428" y="1672"/>
                  <a:pt x="428" y="1672"/>
                </a:cubicBezTo>
                <a:cubicBezTo>
                  <a:pt x="436" y="1664"/>
                  <a:pt x="436" y="1664"/>
                  <a:pt x="436" y="1664"/>
                </a:cubicBezTo>
                <a:close/>
                <a:moveTo>
                  <a:pt x="676" y="1904"/>
                </a:moveTo>
                <a:cubicBezTo>
                  <a:pt x="700" y="1880"/>
                  <a:pt x="700" y="1880"/>
                  <a:pt x="700" y="1880"/>
                </a:cubicBezTo>
                <a:cubicBezTo>
                  <a:pt x="500" y="1880"/>
                  <a:pt x="500" y="1880"/>
                  <a:pt x="500" y="1880"/>
                </a:cubicBezTo>
                <a:cubicBezTo>
                  <a:pt x="500" y="2080"/>
                  <a:pt x="500" y="2080"/>
                  <a:pt x="500" y="2080"/>
                </a:cubicBezTo>
                <a:cubicBezTo>
                  <a:pt x="524" y="2056"/>
                  <a:pt x="524" y="2056"/>
                  <a:pt x="524" y="2056"/>
                </a:cubicBezTo>
                <a:cubicBezTo>
                  <a:pt x="532" y="2048"/>
                  <a:pt x="532" y="2048"/>
                  <a:pt x="532" y="2048"/>
                </a:cubicBezTo>
                <a:cubicBezTo>
                  <a:pt x="532" y="1912"/>
                  <a:pt x="532" y="1912"/>
                  <a:pt x="532" y="1912"/>
                </a:cubicBezTo>
                <a:cubicBezTo>
                  <a:pt x="668" y="1912"/>
                  <a:pt x="668" y="1912"/>
                  <a:pt x="668" y="1912"/>
                </a:cubicBezTo>
                <a:cubicBezTo>
                  <a:pt x="676" y="1904"/>
                  <a:pt x="676" y="1904"/>
                  <a:pt x="676" y="1904"/>
                </a:cubicBezTo>
                <a:close/>
                <a:moveTo>
                  <a:pt x="916" y="1664"/>
                </a:moveTo>
                <a:cubicBezTo>
                  <a:pt x="940" y="1640"/>
                  <a:pt x="940" y="1640"/>
                  <a:pt x="940" y="1640"/>
                </a:cubicBezTo>
                <a:cubicBezTo>
                  <a:pt x="740" y="1640"/>
                  <a:pt x="740" y="1640"/>
                  <a:pt x="740" y="1640"/>
                </a:cubicBezTo>
                <a:cubicBezTo>
                  <a:pt x="740" y="1840"/>
                  <a:pt x="740" y="1840"/>
                  <a:pt x="740" y="1840"/>
                </a:cubicBezTo>
                <a:cubicBezTo>
                  <a:pt x="764" y="1816"/>
                  <a:pt x="764" y="1816"/>
                  <a:pt x="764" y="1816"/>
                </a:cubicBezTo>
                <a:cubicBezTo>
                  <a:pt x="772" y="1808"/>
                  <a:pt x="772" y="1808"/>
                  <a:pt x="772" y="1808"/>
                </a:cubicBezTo>
                <a:cubicBezTo>
                  <a:pt x="772" y="1672"/>
                  <a:pt x="772" y="1672"/>
                  <a:pt x="772" y="1672"/>
                </a:cubicBezTo>
                <a:cubicBezTo>
                  <a:pt x="908" y="1672"/>
                  <a:pt x="908" y="1672"/>
                  <a:pt x="908" y="1672"/>
                </a:cubicBezTo>
                <a:cubicBezTo>
                  <a:pt x="916" y="1664"/>
                  <a:pt x="916" y="1664"/>
                  <a:pt x="916" y="1664"/>
                </a:cubicBezTo>
                <a:close/>
              </a:path>
            </a:pathLst>
          </a:custGeom>
          <a:solidFill>
            <a:srgbClr val="505A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en-US" sz="1799" dirty="0"/>
          </a:p>
        </p:txBody>
      </p:sp>
      <p:sp>
        <p:nvSpPr>
          <p:cNvPr id="917507" name="Textfeld 917506"/>
          <p:cNvSpPr txBox="1"/>
          <p:nvPr/>
        </p:nvSpPr>
        <p:spPr>
          <a:xfrm>
            <a:off x="952975" y="5819923"/>
            <a:ext cx="302809" cy="123047"/>
          </a:xfrm>
          <a:prstGeom prst="rect">
            <a:avLst/>
          </a:prstGeom>
          <a:noFill/>
        </p:spPr>
        <p:txBody>
          <a:bodyPr wrap="none" lIns="0" tIns="0" rIns="0" bIns="0" rtlCol="0">
            <a:spAutoFit/>
          </a:bodyPr>
          <a:lstStyle/>
          <a:p>
            <a:pPr algn="ctr">
              <a:spcBef>
                <a:spcPts val="300"/>
              </a:spcBef>
            </a:pPr>
            <a:r>
              <a:rPr lang="en-US" sz="800" dirty="0">
                <a:solidFill>
                  <a:srgbClr val="006487"/>
                </a:solidFill>
              </a:rPr>
              <a:t>Simatic</a:t>
            </a:r>
          </a:p>
        </p:txBody>
      </p:sp>
      <p:sp>
        <p:nvSpPr>
          <p:cNvPr id="81" name="Textfeld 80"/>
          <p:cNvSpPr txBox="1"/>
          <p:nvPr/>
        </p:nvSpPr>
        <p:spPr>
          <a:xfrm>
            <a:off x="1738539" y="5819923"/>
            <a:ext cx="418165" cy="123047"/>
          </a:xfrm>
          <a:prstGeom prst="rect">
            <a:avLst/>
          </a:prstGeom>
          <a:noFill/>
        </p:spPr>
        <p:txBody>
          <a:bodyPr wrap="none" lIns="0" tIns="0" rIns="0" bIns="0" rtlCol="0">
            <a:spAutoFit/>
          </a:bodyPr>
          <a:lstStyle/>
          <a:p>
            <a:pPr algn="ctr">
              <a:spcBef>
                <a:spcPts val="300"/>
              </a:spcBef>
            </a:pPr>
            <a:r>
              <a:rPr lang="en-US" sz="800" dirty="0">
                <a:solidFill>
                  <a:srgbClr val="006487"/>
                </a:solidFill>
              </a:rPr>
              <a:t>Sinumerik</a:t>
            </a:r>
          </a:p>
        </p:txBody>
      </p:sp>
      <p:sp>
        <p:nvSpPr>
          <p:cNvPr id="82" name="Textfeld 81"/>
          <p:cNvSpPr txBox="1"/>
          <p:nvPr/>
        </p:nvSpPr>
        <p:spPr>
          <a:xfrm>
            <a:off x="2609021" y="5819923"/>
            <a:ext cx="363692" cy="123047"/>
          </a:xfrm>
          <a:prstGeom prst="rect">
            <a:avLst/>
          </a:prstGeom>
          <a:noFill/>
        </p:spPr>
        <p:txBody>
          <a:bodyPr wrap="none" lIns="0" tIns="0" rIns="0" bIns="0" rtlCol="0">
            <a:spAutoFit/>
          </a:bodyPr>
          <a:lstStyle/>
          <a:p>
            <a:pPr algn="ctr">
              <a:spcBef>
                <a:spcPts val="300"/>
              </a:spcBef>
            </a:pPr>
            <a:r>
              <a:rPr lang="en-US" sz="800" dirty="0">
                <a:solidFill>
                  <a:srgbClr val="006487"/>
                </a:solidFill>
              </a:rPr>
              <a:t>Sinamics</a:t>
            </a:r>
          </a:p>
        </p:txBody>
      </p:sp>
      <p:sp>
        <p:nvSpPr>
          <p:cNvPr id="83" name="Textfeld 82"/>
          <p:cNvSpPr txBox="1"/>
          <p:nvPr/>
        </p:nvSpPr>
        <p:spPr>
          <a:xfrm>
            <a:off x="3453064" y="5819923"/>
            <a:ext cx="362090" cy="123047"/>
          </a:xfrm>
          <a:prstGeom prst="rect">
            <a:avLst/>
          </a:prstGeom>
          <a:noFill/>
        </p:spPr>
        <p:txBody>
          <a:bodyPr wrap="none" lIns="0" tIns="0" rIns="0" bIns="0" rtlCol="0">
            <a:spAutoFit/>
          </a:bodyPr>
          <a:lstStyle/>
          <a:p>
            <a:pPr algn="ctr">
              <a:spcBef>
                <a:spcPts val="300"/>
              </a:spcBef>
            </a:pPr>
            <a:r>
              <a:rPr lang="en-US" sz="800" dirty="0">
                <a:solidFill>
                  <a:srgbClr val="006487"/>
                </a:solidFill>
              </a:rPr>
              <a:t>Scalance</a:t>
            </a:r>
          </a:p>
        </p:txBody>
      </p:sp>
      <p:sp>
        <p:nvSpPr>
          <p:cNvPr id="84" name="Textfeld 83"/>
          <p:cNvSpPr txBox="1"/>
          <p:nvPr/>
        </p:nvSpPr>
        <p:spPr>
          <a:xfrm>
            <a:off x="4363598" y="5819923"/>
            <a:ext cx="227508" cy="123047"/>
          </a:xfrm>
          <a:prstGeom prst="rect">
            <a:avLst/>
          </a:prstGeom>
          <a:noFill/>
        </p:spPr>
        <p:txBody>
          <a:bodyPr wrap="none" lIns="0" tIns="0" rIns="0" bIns="0" rtlCol="0">
            <a:spAutoFit/>
          </a:bodyPr>
          <a:lstStyle/>
          <a:p>
            <a:pPr algn="ctr">
              <a:spcBef>
                <a:spcPts val="300"/>
              </a:spcBef>
            </a:pPr>
            <a:r>
              <a:rPr lang="en-US" sz="800" dirty="0">
                <a:solidFill>
                  <a:srgbClr val="006487"/>
                </a:solidFill>
              </a:rPr>
              <a:t>PC S7</a:t>
            </a:r>
          </a:p>
        </p:txBody>
      </p:sp>
      <p:sp>
        <p:nvSpPr>
          <p:cNvPr id="85" name="Textfeld 84"/>
          <p:cNvSpPr txBox="1"/>
          <p:nvPr/>
        </p:nvSpPr>
        <p:spPr>
          <a:xfrm>
            <a:off x="5058642" y="5819923"/>
            <a:ext cx="523909" cy="246093"/>
          </a:xfrm>
          <a:prstGeom prst="rect">
            <a:avLst/>
          </a:prstGeom>
          <a:noFill/>
        </p:spPr>
        <p:txBody>
          <a:bodyPr wrap="none" lIns="0" tIns="0" rIns="0" bIns="0" rtlCol="0">
            <a:spAutoFit/>
          </a:bodyPr>
          <a:lstStyle/>
          <a:p>
            <a:pPr algn="ctr">
              <a:spcBef>
                <a:spcPts val="300"/>
              </a:spcBef>
            </a:pPr>
            <a:r>
              <a:rPr lang="en-US" sz="800" dirty="0">
                <a:solidFill>
                  <a:srgbClr val="006487"/>
                </a:solidFill>
              </a:rPr>
              <a:t>Third-party- </a:t>
            </a:r>
            <a:br>
              <a:rPr lang="en-US" sz="800" dirty="0">
                <a:solidFill>
                  <a:srgbClr val="006487"/>
                </a:solidFill>
              </a:rPr>
            </a:br>
            <a:r>
              <a:rPr lang="en-US" sz="800" dirty="0">
                <a:solidFill>
                  <a:srgbClr val="006487"/>
                </a:solidFill>
              </a:rPr>
              <a:t>products</a:t>
            </a:r>
          </a:p>
        </p:txBody>
      </p:sp>
      <p:grpSp>
        <p:nvGrpSpPr>
          <p:cNvPr id="8" name="Group 627"/>
          <p:cNvGrpSpPr>
            <a:grpSpLocks/>
          </p:cNvGrpSpPr>
          <p:nvPr/>
        </p:nvGrpSpPr>
        <p:grpSpPr bwMode="auto">
          <a:xfrm rot="19942303">
            <a:off x="5048821" y="5368236"/>
            <a:ext cx="499127" cy="535681"/>
            <a:chOff x="1432" y="1774"/>
            <a:chExt cx="355" cy="381"/>
          </a:xfrm>
        </p:grpSpPr>
        <p:sp>
          <p:nvSpPr>
            <p:cNvPr id="87" name="Freeform 367" descr="© INSCALE GmbH, 21.06.2010"/>
            <p:cNvSpPr>
              <a:spLocks noChangeAspect="1"/>
            </p:cNvSpPr>
            <p:nvPr/>
          </p:nvSpPr>
          <p:spPr bwMode="gray">
            <a:xfrm>
              <a:off x="1432" y="1774"/>
              <a:ext cx="243" cy="243"/>
            </a:xfrm>
            <a:custGeom>
              <a:avLst/>
              <a:gdLst>
                <a:gd name="T0" fmla="*/ 2251 w 2251"/>
                <a:gd name="T1" fmla="*/ 1283 h 2250"/>
                <a:gd name="T2" fmla="*/ 2251 w 2251"/>
                <a:gd name="T3" fmla="*/ 967 h 2250"/>
                <a:gd name="T4" fmla="*/ 2006 w 2251"/>
                <a:gd name="T5" fmla="*/ 967 h 2250"/>
                <a:gd name="T6" fmla="*/ 1967 w 2251"/>
                <a:gd name="T7" fmla="*/ 821 h 2250"/>
                <a:gd name="T8" fmla="*/ 2179 w 2251"/>
                <a:gd name="T9" fmla="*/ 699 h 2250"/>
                <a:gd name="T10" fmla="*/ 2021 w 2251"/>
                <a:gd name="T11" fmla="*/ 426 h 2250"/>
                <a:gd name="T12" fmla="*/ 1809 w 2251"/>
                <a:gd name="T13" fmla="*/ 548 h 2250"/>
                <a:gd name="T14" fmla="*/ 1703 w 2251"/>
                <a:gd name="T15" fmla="*/ 441 h 2250"/>
                <a:gd name="T16" fmla="*/ 1825 w 2251"/>
                <a:gd name="T17" fmla="*/ 229 h 2250"/>
                <a:gd name="T18" fmla="*/ 1551 w 2251"/>
                <a:gd name="T19" fmla="*/ 71 h 2250"/>
                <a:gd name="T20" fmla="*/ 1429 w 2251"/>
                <a:gd name="T21" fmla="*/ 283 h 2250"/>
                <a:gd name="T22" fmla="*/ 1283 w 2251"/>
                <a:gd name="T23" fmla="*/ 244 h 2250"/>
                <a:gd name="T24" fmla="*/ 1283 w 2251"/>
                <a:gd name="T25" fmla="*/ 0 h 2250"/>
                <a:gd name="T26" fmla="*/ 967 w 2251"/>
                <a:gd name="T27" fmla="*/ 0 h 2250"/>
                <a:gd name="T28" fmla="*/ 967 w 2251"/>
                <a:gd name="T29" fmla="*/ 244 h 2250"/>
                <a:gd name="T30" fmla="*/ 822 w 2251"/>
                <a:gd name="T31" fmla="*/ 283 h 2250"/>
                <a:gd name="T32" fmla="*/ 700 w 2251"/>
                <a:gd name="T33" fmla="*/ 71 h 2250"/>
                <a:gd name="T34" fmla="*/ 426 w 2251"/>
                <a:gd name="T35" fmla="*/ 229 h 2250"/>
                <a:gd name="T36" fmla="*/ 548 w 2251"/>
                <a:gd name="T37" fmla="*/ 441 h 2250"/>
                <a:gd name="T38" fmla="*/ 442 w 2251"/>
                <a:gd name="T39" fmla="*/ 548 h 2250"/>
                <a:gd name="T40" fmla="*/ 230 w 2251"/>
                <a:gd name="T41" fmla="*/ 426 h 2250"/>
                <a:gd name="T42" fmla="*/ 72 w 2251"/>
                <a:gd name="T43" fmla="*/ 699 h 2250"/>
                <a:gd name="T44" fmla="*/ 284 w 2251"/>
                <a:gd name="T45" fmla="*/ 821 h 2250"/>
                <a:gd name="T46" fmla="*/ 245 w 2251"/>
                <a:gd name="T47" fmla="*/ 967 h 2250"/>
                <a:gd name="T48" fmla="*/ 0 w 2251"/>
                <a:gd name="T49" fmla="*/ 967 h 2250"/>
                <a:gd name="T50" fmla="*/ 0 w 2251"/>
                <a:gd name="T51" fmla="*/ 1283 h 2250"/>
                <a:gd name="T52" fmla="*/ 245 w 2251"/>
                <a:gd name="T53" fmla="*/ 1283 h 2250"/>
                <a:gd name="T54" fmla="*/ 284 w 2251"/>
                <a:gd name="T55" fmla="*/ 1428 h 2250"/>
                <a:gd name="T56" fmla="*/ 72 w 2251"/>
                <a:gd name="T57" fmla="*/ 1551 h 2250"/>
                <a:gd name="T58" fmla="*/ 230 w 2251"/>
                <a:gd name="T59" fmla="*/ 1824 h 2250"/>
                <a:gd name="T60" fmla="*/ 442 w 2251"/>
                <a:gd name="T61" fmla="*/ 1702 h 2250"/>
                <a:gd name="T62" fmla="*/ 548 w 2251"/>
                <a:gd name="T63" fmla="*/ 1809 h 2250"/>
                <a:gd name="T64" fmla="*/ 426 w 2251"/>
                <a:gd name="T65" fmla="*/ 2020 h 2250"/>
                <a:gd name="T66" fmla="*/ 700 w 2251"/>
                <a:gd name="T67" fmla="*/ 2178 h 2250"/>
                <a:gd name="T68" fmla="*/ 822 w 2251"/>
                <a:gd name="T69" fmla="*/ 1966 h 2250"/>
                <a:gd name="T70" fmla="*/ 967 w 2251"/>
                <a:gd name="T71" fmla="*/ 2005 h 2250"/>
                <a:gd name="T72" fmla="*/ 967 w 2251"/>
                <a:gd name="T73" fmla="*/ 2250 h 2250"/>
                <a:gd name="T74" fmla="*/ 1283 w 2251"/>
                <a:gd name="T75" fmla="*/ 2250 h 2250"/>
                <a:gd name="T76" fmla="*/ 1283 w 2251"/>
                <a:gd name="T77" fmla="*/ 2005 h 2250"/>
                <a:gd name="T78" fmla="*/ 1429 w 2251"/>
                <a:gd name="T79" fmla="*/ 1966 h 2250"/>
                <a:gd name="T80" fmla="*/ 1551 w 2251"/>
                <a:gd name="T81" fmla="*/ 2178 h 2250"/>
                <a:gd name="T82" fmla="*/ 1825 w 2251"/>
                <a:gd name="T83" fmla="*/ 2020 h 2250"/>
                <a:gd name="T84" fmla="*/ 1703 w 2251"/>
                <a:gd name="T85" fmla="*/ 1809 h 2250"/>
                <a:gd name="T86" fmla="*/ 1809 w 2251"/>
                <a:gd name="T87" fmla="*/ 1702 h 2250"/>
                <a:gd name="T88" fmla="*/ 2021 w 2251"/>
                <a:gd name="T89" fmla="*/ 1824 h 2250"/>
                <a:gd name="T90" fmla="*/ 2179 w 2251"/>
                <a:gd name="T91" fmla="*/ 1551 h 2250"/>
                <a:gd name="T92" fmla="*/ 1967 w 2251"/>
                <a:gd name="T93" fmla="*/ 1428 h 2250"/>
                <a:gd name="T94" fmla="*/ 2006 w 2251"/>
                <a:gd name="T95" fmla="*/ 1283 h 2250"/>
                <a:gd name="T96" fmla="*/ 2251 w 2251"/>
                <a:gd name="T97" fmla="*/ 1283 h 2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51" h="2250">
                  <a:moveTo>
                    <a:pt x="2251" y="1283"/>
                  </a:moveTo>
                  <a:cubicBezTo>
                    <a:pt x="2251" y="967"/>
                    <a:pt x="2251" y="967"/>
                    <a:pt x="2251" y="967"/>
                  </a:cubicBezTo>
                  <a:cubicBezTo>
                    <a:pt x="2006" y="967"/>
                    <a:pt x="2006" y="967"/>
                    <a:pt x="2006" y="967"/>
                  </a:cubicBezTo>
                  <a:cubicBezTo>
                    <a:pt x="1997" y="917"/>
                    <a:pt x="1984" y="868"/>
                    <a:pt x="1967" y="821"/>
                  </a:cubicBezTo>
                  <a:cubicBezTo>
                    <a:pt x="2179" y="699"/>
                    <a:pt x="2179" y="699"/>
                    <a:pt x="2179" y="699"/>
                  </a:cubicBezTo>
                  <a:cubicBezTo>
                    <a:pt x="2021" y="426"/>
                    <a:pt x="2021" y="426"/>
                    <a:pt x="2021" y="426"/>
                  </a:cubicBezTo>
                  <a:cubicBezTo>
                    <a:pt x="1809" y="548"/>
                    <a:pt x="1809" y="548"/>
                    <a:pt x="1809" y="548"/>
                  </a:cubicBezTo>
                  <a:cubicBezTo>
                    <a:pt x="1777" y="509"/>
                    <a:pt x="1741" y="473"/>
                    <a:pt x="1703" y="441"/>
                  </a:cubicBezTo>
                  <a:cubicBezTo>
                    <a:pt x="1825" y="229"/>
                    <a:pt x="1825" y="229"/>
                    <a:pt x="1825" y="229"/>
                  </a:cubicBezTo>
                  <a:cubicBezTo>
                    <a:pt x="1551" y="71"/>
                    <a:pt x="1551" y="71"/>
                    <a:pt x="1551" y="71"/>
                  </a:cubicBezTo>
                  <a:cubicBezTo>
                    <a:pt x="1429" y="283"/>
                    <a:pt x="1429" y="283"/>
                    <a:pt x="1429" y="283"/>
                  </a:cubicBezTo>
                  <a:cubicBezTo>
                    <a:pt x="1382" y="266"/>
                    <a:pt x="1334" y="253"/>
                    <a:pt x="1283" y="244"/>
                  </a:cubicBezTo>
                  <a:cubicBezTo>
                    <a:pt x="1283" y="0"/>
                    <a:pt x="1283" y="0"/>
                    <a:pt x="1283" y="0"/>
                  </a:cubicBezTo>
                  <a:cubicBezTo>
                    <a:pt x="967" y="0"/>
                    <a:pt x="967" y="0"/>
                    <a:pt x="967" y="0"/>
                  </a:cubicBezTo>
                  <a:cubicBezTo>
                    <a:pt x="967" y="244"/>
                    <a:pt x="967" y="244"/>
                    <a:pt x="967" y="244"/>
                  </a:cubicBezTo>
                  <a:cubicBezTo>
                    <a:pt x="917" y="253"/>
                    <a:pt x="869" y="267"/>
                    <a:pt x="822" y="283"/>
                  </a:cubicBezTo>
                  <a:cubicBezTo>
                    <a:pt x="700" y="71"/>
                    <a:pt x="700" y="71"/>
                    <a:pt x="700" y="71"/>
                  </a:cubicBezTo>
                  <a:cubicBezTo>
                    <a:pt x="426" y="229"/>
                    <a:pt x="426" y="229"/>
                    <a:pt x="426" y="229"/>
                  </a:cubicBezTo>
                  <a:cubicBezTo>
                    <a:pt x="548" y="441"/>
                    <a:pt x="548" y="441"/>
                    <a:pt x="548" y="441"/>
                  </a:cubicBezTo>
                  <a:cubicBezTo>
                    <a:pt x="510" y="473"/>
                    <a:pt x="474" y="509"/>
                    <a:pt x="442" y="548"/>
                  </a:cubicBezTo>
                  <a:cubicBezTo>
                    <a:pt x="230" y="426"/>
                    <a:pt x="230" y="426"/>
                    <a:pt x="230" y="426"/>
                  </a:cubicBezTo>
                  <a:cubicBezTo>
                    <a:pt x="72" y="699"/>
                    <a:pt x="72" y="699"/>
                    <a:pt x="72" y="699"/>
                  </a:cubicBezTo>
                  <a:cubicBezTo>
                    <a:pt x="284" y="821"/>
                    <a:pt x="284" y="821"/>
                    <a:pt x="284" y="821"/>
                  </a:cubicBezTo>
                  <a:cubicBezTo>
                    <a:pt x="267" y="868"/>
                    <a:pt x="254" y="917"/>
                    <a:pt x="245" y="967"/>
                  </a:cubicBezTo>
                  <a:cubicBezTo>
                    <a:pt x="0" y="967"/>
                    <a:pt x="0" y="967"/>
                    <a:pt x="0" y="967"/>
                  </a:cubicBezTo>
                  <a:cubicBezTo>
                    <a:pt x="0" y="1283"/>
                    <a:pt x="0" y="1283"/>
                    <a:pt x="0" y="1283"/>
                  </a:cubicBezTo>
                  <a:cubicBezTo>
                    <a:pt x="245" y="1283"/>
                    <a:pt x="245" y="1283"/>
                    <a:pt x="245" y="1283"/>
                  </a:cubicBezTo>
                  <a:cubicBezTo>
                    <a:pt x="254" y="1333"/>
                    <a:pt x="267" y="1381"/>
                    <a:pt x="284" y="1428"/>
                  </a:cubicBezTo>
                  <a:cubicBezTo>
                    <a:pt x="72" y="1551"/>
                    <a:pt x="72" y="1551"/>
                    <a:pt x="72" y="1551"/>
                  </a:cubicBezTo>
                  <a:cubicBezTo>
                    <a:pt x="230" y="1824"/>
                    <a:pt x="230" y="1824"/>
                    <a:pt x="230" y="1824"/>
                  </a:cubicBezTo>
                  <a:cubicBezTo>
                    <a:pt x="442" y="1702"/>
                    <a:pt x="442" y="1702"/>
                    <a:pt x="442" y="1702"/>
                  </a:cubicBezTo>
                  <a:cubicBezTo>
                    <a:pt x="474" y="1741"/>
                    <a:pt x="510" y="1776"/>
                    <a:pt x="548" y="1809"/>
                  </a:cubicBezTo>
                  <a:cubicBezTo>
                    <a:pt x="426" y="2020"/>
                    <a:pt x="426" y="2020"/>
                    <a:pt x="426" y="2020"/>
                  </a:cubicBezTo>
                  <a:cubicBezTo>
                    <a:pt x="700" y="2178"/>
                    <a:pt x="700" y="2178"/>
                    <a:pt x="700" y="2178"/>
                  </a:cubicBezTo>
                  <a:cubicBezTo>
                    <a:pt x="822" y="1966"/>
                    <a:pt x="822" y="1966"/>
                    <a:pt x="822" y="1966"/>
                  </a:cubicBezTo>
                  <a:cubicBezTo>
                    <a:pt x="869" y="1983"/>
                    <a:pt x="917" y="1996"/>
                    <a:pt x="967" y="2005"/>
                  </a:cubicBezTo>
                  <a:cubicBezTo>
                    <a:pt x="967" y="2250"/>
                    <a:pt x="967" y="2250"/>
                    <a:pt x="967" y="2250"/>
                  </a:cubicBezTo>
                  <a:cubicBezTo>
                    <a:pt x="1283" y="2250"/>
                    <a:pt x="1283" y="2250"/>
                    <a:pt x="1283" y="2250"/>
                  </a:cubicBezTo>
                  <a:cubicBezTo>
                    <a:pt x="1283" y="2005"/>
                    <a:pt x="1283" y="2005"/>
                    <a:pt x="1283" y="2005"/>
                  </a:cubicBezTo>
                  <a:cubicBezTo>
                    <a:pt x="1334" y="1996"/>
                    <a:pt x="1382" y="1983"/>
                    <a:pt x="1429" y="1966"/>
                  </a:cubicBezTo>
                  <a:cubicBezTo>
                    <a:pt x="1551" y="2178"/>
                    <a:pt x="1551" y="2178"/>
                    <a:pt x="1551" y="2178"/>
                  </a:cubicBezTo>
                  <a:cubicBezTo>
                    <a:pt x="1825" y="2020"/>
                    <a:pt x="1825" y="2020"/>
                    <a:pt x="1825" y="2020"/>
                  </a:cubicBezTo>
                  <a:cubicBezTo>
                    <a:pt x="1703" y="1809"/>
                    <a:pt x="1703" y="1809"/>
                    <a:pt x="1703" y="1809"/>
                  </a:cubicBezTo>
                  <a:cubicBezTo>
                    <a:pt x="1741" y="1776"/>
                    <a:pt x="1777" y="1741"/>
                    <a:pt x="1809" y="1702"/>
                  </a:cubicBezTo>
                  <a:cubicBezTo>
                    <a:pt x="2021" y="1824"/>
                    <a:pt x="2021" y="1824"/>
                    <a:pt x="2021" y="1824"/>
                  </a:cubicBezTo>
                  <a:cubicBezTo>
                    <a:pt x="2179" y="1551"/>
                    <a:pt x="2179" y="1551"/>
                    <a:pt x="2179" y="1551"/>
                  </a:cubicBezTo>
                  <a:cubicBezTo>
                    <a:pt x="1967" y="1428"/>
                    <a:pt x="1967" y="1428"/>
                    <a:pt x="1967" y="1428"/>
                  </a:cubicBezTo>
                  <a:cubicBezTo>
                    <a:pt x="1984" y="1381"/>
                    <a:pt x="1997" y="1333"/>
                    <a:pt x="2006" y="1283"/>
                  </a:cubicBezTo>
                  <a:lnTo>
                    <a:pt x="2251" y="1283"/>
                  </a:lnTo>
                  <a:close/>
                </a:path>
              </a:pathLst>
            </a:custGeom>
            <a:solidFill>
              <a:schemeClr val="bg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799" dirty="0"/>
            </a:p>
          </p:txBody>
        </p:sp>
        <p:sp>
          <p:nvSpPr>
            <p:cNvPr id="88" name="Oval 368" descr="© INSCALE GmbH, 21.06.2010"/>
            <p:cNvSpPr>
              <a:spLocks noChangeAspect="1" noChangeArrowheads="1"/>
            </p:cNvSpPr>
            <p:nvPr/>
          </p:nvSpPr>
          <p:spPr bwMode="gray">
            <a:xfrm>
              <a:off x="1523" y="1865"/>
              <a:ext cx="61" cy="61"/>
            </a:xfrm>
            <a:prstGeom prst="ellipse">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799" dirty="0"/>
            </a:p>
          </p:txBody>
        </p:sp>
        <p:sp>
          <p:nvSpPr>
            <p:cNvPr id="89" name="Freeform 369" descr="© INSCALE GmbH, 21.06.2010"/>
            <p:cNvSpPr>
              <a:spLocks noChangeAspect="1"/>
            </p:cNvSpPr>
            <p:nvPr/>
          </p:nvSpPr>
          <p:spPr bwMode="gray">
            <a:xfrm>
              <a:off x="1602" y="1970"/>
              <a:ext cx="185" cy="185"/>
            </a:xfrm>
            <a:custGeom>
              <a:avLst/>
              <a:gdLst>
                <a:gd name="T0" fmla="*/ 1721 w 1721"/>
                <a:gd name="T1" fmla="*/ 979 h 1721"/>
                <a:gd name="T2" fmla="*/ 1721 w 1721"/>
                <a:gd name="T3" fmla="*/ 742 h 1721"/>
                <a:gd name="T4" fmla="*/ 1535 w 1721"/>
                <a:gd name="T5" fmla="*/ 742 h 1721"/>
                <a:gd name="T6" fmla="*/ 1504 w 1721"/>
                <a:gd name="T7" fmla="*/ 626 h 1721"/>
                <a:gd name="T8" fmla="*/ 1665 w 1721"/>
                <a:gd name="T9" fmla="*/ 533 h 1721"/>
                <a:gd name="T10" fmla="*/ 1547 w 1721"/>
                <a:gd name="T11" fmla="*/ 328 h 1721"/>
                <a:gd name="T12" fmla="*/ 1385 w 1721"/>
                <a:gd name="T13" fmla="*/ 421 h 1721"/>
                <a:gd name="T14" fmla="*/ 1301 w 1721"/>
                <a:gd name="T15" fmla="*/ 336 h 1721"/>
                <a:gd name="T16" fmla="*/ 1394 w 1721"/>
                <a:gd name="T17" fmla="*/ 174 h 1721"/>
                <a:gd name="T18" fmla="*/ 1188 w 1721"/>
                <a:gd name="T19" fmla="*/ 56 h 1721"/>
                <a:gd name="T20" fmla="*/ 1095 w 1721"/>
                <a:gd name="T21" fmla="*/ 218 h 1721"/>
                <a:gd name="T22" fmla="*/ 979 w 1721"/>
                <a:gd name="T23" fmla="*/ 187 h 1721"/>
                <a:gd name="T24" fmla="*/ 979 w 1721"/>
                <a:gd name="T25" fmla="*/ 0 h 1721"/>
                <a:gd name="T26" fmla="*/ 742 w 1721"/>
                <a:gd name="T27" fmla="*/ 0 h 1721"/>
                <a:gd name="T28" fmla="*/ 742 w 1721"/>
                <a:gd name="T29" fmla="*/ 187 h 1721"/>
                <a:gd name="T30" fmla="*/ 627 w 1721"/>
                <a:gd name="T31" fmla="*/ 218 h 1721"/>
                <a:gd name="T32" fmla="*/ 533 w 1721"/>
                <a:gd name="T33" fmla="*/ 56 h 1721"/>
                <a:gd name="T34" fmla="*/ 328 w 1721"/>
                <a:gd name="T35" fmla="*/ 174 h 1721"/>
                <a:gd name="T36" fmla="*/ 421 w 1721"/>
                <a:gd name="T37" fmla="*/ 336 h 1721"/>
                <a:gd name="T38" fmla="*/ 336 w 1721"/>
                <a:gd name="T39" fmla="*/ 421 h 1721"/>
                <a:gd name="T40" fmla="*/ 175 w 1721"/>
                <a:gd name="T41" fmla="*/ 328 h 1721"/>
                <a:gd name="T42" fmla="*/ 57 w 1721"/>
                <a:gd name="T43" fmla="*/ 533 h 1721"/>
                <a:gd name="T44" fmla="*/ 218 w 1721"/>
                <a:gd name="T45" fmla="*/ 626 h 1721"/>
                <a:gd name="T46" fmla="*/ 187 w 1721"/>
                <a:gd name="T47" fmla="*/ 742 h 1721"/>
                <a:gd name="T48" fmla="*/ 0 w 1721"/>
                <a:gd name="T49" fmla="*/ 742 h 1721"/>
                <a:gd name="T50" fmla="*/ 0 w 1721"/>
                <a:gd name="T51" fmla="*/ 979 h 1721"/>
                <a:gd name="T52" fmla="*/ 187 w 1721"/>
                <a:gd name="T53" fmla="*/ 979 h 1721"/>
                <a:gd name="T54" fmla="*/ 218 w 1721"/>
                <a:gd name="T55" fmla="*/ 1095 h 1721"/>
                <a:gd name="T56" fmla="*/ 57 w 1721"/>
                <a:gd name="T57" fmla="*/ 1188 h 1721"/>
                <a:gd name="T58" fmla="*/ 175 w 1721"/>
                <a:gd name="T59" fmla="*/ 1393 h 1721"/>
                <a:gd name="T60" fmla="*/ 336 w 1721"/>
                <a:gd name="T61" fmla="*/ 1300 h 1721"/>
                <a:gd name="T62" fmla="*/ 421 w 1721"/>
                <a:gd name="T63" fmla="*/ 1385 h 1721"/>
                <a:gd name="T64" fmla="*/ 328 w 1721"/>
                <a:gd name="T65" fmla="*/ 1546 h 1721"/>
                <a:gd name="T66" fmla="*/ 533 w 1721"/>
                <a:gd name="T67" fmla="*/ 1665 h 1721"/>
                <a:gd name="T68" fmla="*/ 627 w 1721"/>
                <a:gd name="T69" fmla="*/ 1503 h 1721"/>
                <a:gd name="T70" fmla="*/ 742 w 1721"/>
                <a:gd name="T71" fmla="*/ 1534 h 1721"/>
                <a:gd name="T72" fmla="*/ 742 w 1721"/>
                <a:gd name="T73" fmla="*/ 1721 h 1721"/>
                <a:gd name="T74" fmla="*/ 979 w 1721"/>
                <a:gd name="T75" fmla="*/ 1721 h 1721"/>
                <a:gd name="T76" fmla="*/ 979 w 1721"/>
                <a:gd name="T77" fmla="*/ 1534 h 1721"/>
                <a:gd name="T78" fmla="*/ 1095 w 1721"/>
                <a:gd name="T79" fmla="*/ 1503 h 1721"/>
                <a:gd name="T80" fmla="*/ 1188 w 1721"/>
                <a:gd name="T81" fmla="*/ 1665 h 1721"/>
                <a:gd name="T82" fmla="*/ 1394 w 1721"/>
                <a:gd name="T83" fmla="*/ 1546 h 1721"/>
                <a:gd name="T84" fmla="*/ 1300 w 1721"/>
                <a:gd name="T85" fmla="*/ 1385 h 1721"/>
                <a:gd name="T86" fmla="*/ 1385 w 1721"/>
                <a:gd name="T87" fmla="*/ 1300 h 1721"/>
                <a:gd name="T88" fmla="*/ 1547 w 1721"/>
                <a:gd name="T89" fmla="*/ 1393 h 1721"/>
                <a:gd name="T90" fmla="*/ 1665 w 1721"/>
                <a:gd name="T91" fmla="*/ 1188 h 1721"/>
                <a:gd name="T92" fmla="*/ 1504 w 1721"/>
                <a:gd name="T93" fmla="*/ 1095 h 1721"/>
                <a:gd name="T94" fmla="*/ 1535 w 1721"/>
                <a:gd name="T95" fmla="*/ 979 h 1721"/>
                <a:gd name="T96" fmla="*/ 1721 w 1721"/>
                <a:gd name="T97" fmla="*/ 979 h 17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721" h="1721">
                  <a:moveTo>
                    <a:pt x="1721" y="979"/>
                  </a:moveTo>
                  <a:cubicBezTo>
                    <a:pt x="1721" y="742"/>
                    <a:pt x="1721" y="742"/>
                    <a:pt x="1721" y="742"/>
                  </a:cubicBezTo>
                  <a:cubicBezTo>
                    <a:pt x="1535" y="742"/>
                    <a:pt x="1535" y="742"/>
                    <a:pt x="1535" y="742"/>
                  </a:cubicBezTo>
                  <a:cubicBezTo>
                    <a:pt x="1528" y="702"/>
                    <a:pt x="1517" y="663"/>
                    <a:pt x="1504" y="626"/>
                  </a:cubicBezTo>
                  <a:cubicBezTo>
                    <a:pt x="1665" y="533"/>
                    <a:pt x="1665" y="533"/>
                    <a:pt x="1665" y="533"/>
                  </a:cubicBezTo>
                  <a:cubicBezTo>
                    <a:pt x="1547" y="328"/>
                    <a:pt x="1547" y="328"/>
                    <a:pt x="1547" y="328"/>
                  </a:cubicBezTo>
                  <a:cubicBezTo>
                    <a:pt x="1385" y="421"/>
                    <a:pt x="1385" y="421"/>
                    <a:pt x="1385" y="421"/>
                  </a:cubicBezTo>
                  <a:cubicBezTo>
                    <a:pt x="1360" y="390"/>
                    <a:pt x="1331" y="361"/>
                    <a:pt x="1301" y="336"/>
                  </a:cubicBezTo>
                  <a:cubicBezTo>
                    <a:pt x="1394" y="174"/>
                    <a:pt x="1394" y="174"/>
                    <a:pt x="1394" y="174"/>
                  </a:cubicBezTo>
                  <a:cubicBezTo>
                    <a:pt x="1188" y="56"/>
                    <a:pt x="1188" y="56"/>
                    <a:pt x="1188" y="56"/>
                  </a:cubicBezTo>
                  <a:cubicBezTo>
                    <a:pt x="1095" y="218"/>
                    <a:pt x="1095" y="218"/>
                    <a:pt x="1095" y="218"/>
                  </a:cubicBezTo>
                  <a:cubicBezTo>
                    <a:pt x="1058" y="204"/>
                    <a:pt x="1019" y="194"/>
                    <a:pt x="979" y="187"/>
                  </a:cubicBezTo>
                  <a:cubicBezTo>
                    <a:pt x="979" y="0"/>
                    <a:pt x="979" y="0"/>
                    <a:pt x="979" y="0"/>
                  </a:cubicBezTo>
                  <a:cubicBezTo>
                    <a:pt x="742" y="0"/>
                    <a:pt x="742" y="0"/>
                    <a:pt x="742" y="0"/>
                  </a:cubicBezTo>
                  <a:cubicBezTo>
                    <a:pt x="742" y="187"/>
                    <a:pt x="742" y="187"/>
                    <a:pt x="742" y="187"/>
                  </a:cubicBezTo>
                  <a:cubicBezTo>
                    <a:pt x="702" y="194"/>
                    <a:pt x="664" y="204"/>
                    <a:pt x="627" y="218"/>
                  </a:cubicBezTo>
                  <a:cubicBezTo>
                    <a:pt x="533" y="56"/>
                    <a:pt x="533" y="56"/>
                    <a:pt x="533" y="56"/>
                  </a:cubicBezTo>
                  <a:cubicBezTo>
                    <a:pt x="328" y="174"/>
                    <a:pt x="328" y="174"/>
                    <a:pt x="328" y="174"/>
                  </a:cubicBezTo>
                  <a:cubicBezTo>
                    <a:pt x="421" y="336"/>
                    <a:pt x="421" y="336"/>
                    <a:pt x="421" y="336"/>
                  </a:cubicBezTo>
                  <a:cubicBezTo>
                    <a:pt x="391" y="361"/>
                    <a:pt x="362" y="390"/>
                    <a:pt x="336" y="421"/>
                  </a:cubicBezTo>
                  <a:cubicBezTo>
                    <a:pt x="175" y="328"/>
                    <a:pt x="175" y="328"/>
                    <a:pt x="175" y="328"/>
                  </a:cubicBezTo>
                  <a:cubicBezTo>
                    <a:pt x="57" y="533"/>
                    <a:pt x="57" y="533"/>
                    <a:pt x="57" y="533"/>
                  </a:cubicBezTo>
                  <a:cubicBezTo>
                    <a:pt x="218" y="626"/>
                    <a:pt x="218" y="626"/>
                    <a:pt x="218" y="626"/>
                  </a:cubicBezTo>
                  <a:cubicBezTo>
                    <a:pt x="205" y="663"/>
                    <a:pt x="194" y="702"/>
                    <a:pt x="187" y="742"/>
                  </a:cubicBezTo>
                  <a:cubicBezTo>
                    <a:pt x="0" y="742"/>
                    <a:pt x="0" y="742"/>
                    <a:pt x="0" y="742"/>
                  </a:cubicBezTo>
                  <a:cubicBezTo>
                    <a:pt x="0" y="979"/>
                    <a:pt x="0" y="979"/>
                    <a:pt x="0" y="979"/>
                  </a:cubicBezTo>
                  <a:cubicBezTo>
                    <a:pt x="187" y="979"/>
                    <a:pt x="187" y="979"/>
                    <a:pt x="187" y="979"/>
                  </a:cubicBezTo>
                  <a:cubicBezTo>
                    <a:pt x="194" y="1019"/>
                    <a:pt x="205" y="1057"/>
                    <a:pt x="218" y="1095"/>
                  </a:cubicBezTo>
                  <a:cubicBezTo>
                    <a:pt x="57" y="1188"/>
                    <a:pt x="57" y="1188"/>
                    <a:pt x="57" y="1188"/>
                  </a:cubicBezTo>
                  <a:cubicBezTo>
                    <a:pt x="175" y="1393"/>
                    <a:pt x="175" y="1393"/>
                    <a:pt x="175" y="1393"/>
                  </a:cubicBezTo>
                  <a:cubicBezTo>
                    <a:pt x="336" y="1300"/>
                    <a:pt x="336" y="1300"/>
                    <a:pt x="336" y="1300"/>
                  </a:cubicBezTo>
                  <a:cubicBezTo>
                    <a:pt x="362" y="1331"/>
                    <a:pt x="391" y="1359"/>
                    <a:pt x="421" y="1385"/>
                  </a:cubicBezTo>
                  <a:cubicBezTo>
                    <a:pt x="328" y="1546"/>
                    <a:pt x="328" y="1546"/>
                    <a:pt x="328" y="1546"/>
                  </a:cubicBezTo>
                  <a:cubicBezTo>
                    <a:pt x="533" y="1665"/>
                    <a:pt x="533" y="1665"/>
                    <a:pt x="533" y="1665"/>
                  </a:cubicBezTo>
                  <a:cubicBezTo>
                    <a:pt x="627" y="1503"/>
                    <a:pt x="627" y="1503"/>
                    <a:pt x="627" y="1503"/>
                  </a:cubicBezTo>
                  <a:cubicBezTo>
                    <a:pt x="664" y="1516"/>
                    <a:pt x="702" y="1527"/>
                    <a:pt x="742" y="1534"/>
                  </a:cubicBezTo>
                  <a:cubicBezTo>
                    <a:pt x="742" y="1721"/>
                    <a:pt x="742" y="1721"/>
                    <a:pt x="742" y="1721"/>
                  </a:cubicBezTo>
                  <a:cubicBezTo>
                    <a:pt x="979" y="1721"/>
                    <a:pt x="979" y="1721"/>
                    <a:pt x="979" y="1721"/>
                  </a:cubicBezTo>
                  <a:cubicBezTo>
                    <a:pt x="979" y="1534"/>
                    <a:pt x="979" y="1534"/>
                    <a:pt x="979" y="1534"/>
                  </a:cubicBezTo>
                  <a:cubicBezTo>
                    <a:pt x="1019" y="1527"/>
                    <a:pt x="1058" y="1516"/>
                    <a:pt x="1095" y="1503"/>
                  </a:cubicBezTo>
                  <a:cubicBezTo>
                    <a:pt x="1188" y="1665"/>
                    <a:pt x="1188" y="1665"/>
                    <a:pt x="1188" y="1665"/>
                  </a:cubicBezTo>
                  <a:cubicBezTo>
                    <a:pt x="1394" y="1546"/>
                    <a:pt x="1394" y="1546"/>
                    <a:pt x="1394" y="1546"/>
                  </a:cubicBezTo>
                  <a:cubicBezTo>
                    <a:pt x="1300" y="1385"/>
                    <a:pt x="1300" y="1385"/>
                    <a:pt x="1300" y="1385"/>
                  </a:cubicBezTo>
                  <a:cubicBezTo>
                    <a:pt x="1331" y="1359"/>
                    <a:pt x="1360" y="1331"/>
                    <a:pt x="1385" y="1300"/>
                  </a:cubicBezTo>
                  <a:cubicBezTo>
                    <a:pt x="1547" y="1393"/>
                    <a:pt x="1547" y="1393"/>
                    <a:pt x="1547" y="1393"/>
                  </a:cubicBezTo>
                  <a:cubicBezTo>
                    <a:pt x="1665" y="1188"/>
                    <a:pt x="1665" y="1188"/>
                    <a:pt x="1665" y="1188"/>
                  </a:cubicBezTo>
                  <a:cubicBezTo>
                    <a:pt x="1504" y="1095"/>
                    <a:pt x="1504" y="1095"/>
                    <a:pt x="1504" y="1095"/>
                  </a:cubicBezTo>
                  <a:cubicBezTo>
                    <a:pt x="1517" y="1057"/>
                    <a:pt x="1528" y="1019"/>
                    <a:pt x="1535" y="979"/>
                  </a:cubicBezTo>
                  <a:lnTo>
                    <a:pt x="1721" y="979"/>
                  </a:lnTo>
                  <a:close/>
                </a:path>
              </a:pathLst>
            </a:custGeom>
            <a:solidFill>
              <a:srgbClr val="55A0B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799" dirty="0"/>
            </a:p>
          </p:txBody>
        </p:sp>
        <p:sp>
          <p:nvSpPr>
            <p:cNvPr id="91" name="Oval 370" descr="© INSCALE GmbH, 21.06.2010"/>
            <p:cNvSpPr>
              <a:spLocks noChangeAspect="1" noChangeArrowheads="1"/>
            </p:cNvSpPr>
            <p:nvPr/>
          </p:nvSpPr>
          <p:spPr bwMode="gray">
            <a:xfrm>
              <a:off x="1671" y="2039"/>
              <a:ext cx="47" cy="47"/>
            </a:xfrm>
            <a:prstGeom prst="ellipse">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799" dirty="0"/>
            </a:p>
          </p:txBody>
        </p:sp>
      </p:grpSp>
      <p:sp>
        <p:nvSpPr>
          <p:cNvPr id="86" name="TextBox 85"/>
          <p:cNvSpPr txBox="1"/>
          <p:nvPr/>
        </p:nvSpPr>
        <p:spPr>
          <a:xfrm>
            <a:off x="2749371" y="3321044"/>
            <a:ext cx="935617" cy="261268"/>
          </a:xfrm>
          <a:prstGeom prst="rect">
            <a:avLst/>
          </a:prstGeom>
          <a:solidFill>
            <a:schemeClr val="accent1">
              <a:lumMod val="20000"/>
              <a:lumOff val="80000"/>
            </a:schemeClr>
          </a:solidFill>
        </p:spPr>
        <p:txBody>
          <a:bodyPr wrap="square" lIns="107944" tIns="53972" rIns="107944" bIns="53972" rtlCol="0">
            <a:spAutoFit/>
          </a:bodyPr>
          <a:lstStyle/>
          <a:p>
            <a:pPr algn="ctr">
              <a:lnSpc>
                <a:spcPct val="110000"/>
              </a:lnSpc>
            </a:pPr>
            <a:r>
              <a:rPr lang="en-GB" sz="900" dirty="0"/>
              <a:t>MindSphere</a:t>
            </a:r>
            <a:endParaRPr lang="en-US" sz="900" dirty="0"/>
          </a:p>
        </p:txBody>
      </p:sp>
    </p:spTree>
    <p:extLst>
      <p:ext uri="{BB962C8B-B14F-4D97-AF65-F5344CB8AC3E}">
        <p14:creationId xmlns:p14="http://schemas.microsoft.com/office/powerpoint/2010/main" val="21763520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7" name="Gerade Verbindung 46"/>
          <p:cNvCxnSpPr/>
          <p:nvPr/>
        </p:nvCxnSpPr>
        <p:spPr bwMode="auto">
          <a:xfrm>
            <a:off x="416689" y="4007749"/>
            <a:ext cx="11528384" cy="1610"/>
          </a:xfrm>
          <a:prstGeom prst="line">
            <a:avLst/>
          </a:prstGeom>
          <a:solidFill>
            <a:schemeClr val="tx2"/>
          </a:solidFill>
          <a:ln w="9525" cap="flat" cmpd="sng" algn="ctr">
            <a:solidFill>
              <a:schemeClr val="bg2">
                <a:lumMod val="75000"/>
              </a:schemeClr>
            </a:solidFill>
            <a:prstDash val="dash"/>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2" name="Titel 1"/>
          <p:cNvSpPr>
            <a:spLocks noGrp="1"/>
          </p:cNvSpPr>
          <p:nvPr>
            <p:ph type="title"/>
          </p:nvPr>
        </p:nvSpPr>
        <p:spPr>
          <a:xfrm>
            <a:off x="432185" y="274973"/>
            <a:ext cx="10921615" cy="846356"/>
          </a:xfrm>
        </p:spPr>
        <p:txBody>
          <a:bodyPr>
            <a:noAutofit/>
          </a:bodyPr>
          <a:lstStyle/>
          <a:p>
            <a:r>
              <a:rPr lang="en-US" sz="3200" dirty="0"/>
              <a:t>Create digital services by connecting the real with the virtual world f</a:t>
            </a:r>
            <a:r>
              <a:rPr lang="en-US" sz="3200" b="0" dirty="0"/>
              <a:t>rom Data to Insight to Action</a:t>
            </a:r>
          </a:p>
        </p:txBody>
      </p:sp>
      <p:sp>
        <p:nvSpPr>
          <p:cNvPr id="4" name="Rectangle 5"/>
          <p:cNvSpPr>
            <a:spLocks noChangeArrowheads="1"/>
          </p:cNvSpPr>
          <p:nvPr/>
        </p:nvSpPr>
        <p:spPr bwMode="auto">
          <a:xfrm>
            <a:off x="6959695" y="4708602"/>
            <a:ext cx="1061754" cy="124528"/>
          </a:xfrm>
          <a:prstGeom prst="rect">
            <a:avLst/>
          </a:prstGeom>
          <a:noFill/>
          <a:ln>
            <a:noFill/>
          </a:ln>
          <a:effectLst/>
        </p:spPr>
        <p:txBody>
          <a:bodyPr wrap="square" lIns="0" tIns="53972" rIns="107944" bIns="53972" numCol="1" spcCol="72000" rtlCol="0" anchor="ctr">
            <a:noAutofit/>
          </a:bodyPr>
          <a:lstStyle/>
          <a:p>
            <a:r>
              <a:rPr lang="de-DE" sz="1999" b="1" kern="0" dirty="0">
                <a:solidFill>
                  <a:srgbClr val="505A64"/>
                </a:solidFill>
              </a:rPr>
              <a:t>Action</a:t>
            </a:r>
          </a:p>
        </p:txBody>
      </p:sp>
      <p:sp>
        <p:nvSpPr>
          <p:cNvPr id="5" name="Rectangle 5"/>
          <p:cNvSpPr>
            <a:spLocks noChangeArrowheads="1"/>
          </p:cNvSpPr>
          <p:nvPr/>
        </p:nvSpPr>
        <p:spPr bwMode="auto">
          <a:xfrm>
            <a:off x="5222021" y="4708602"/>
            <a:ext cx="798233" cy="156052"/>
          </a:xfrm>
          <a:prstGeom prst="rect">
            <a:avLst/>
          </a:prstGeom>
          <a:noFill/>
          <a:ln>
            <a:noFill/>
          </a:ln>
          <a:effectLst/>
        </p:spPr>
        <p:txBody>
          <a:bodyPr wrap="square" lIns="107944" tIns="53972" rIns="0" bIns="53972" numCol="1" spcCol="72000" rtlCol="0" anchor="ctr">
            <a:noAutofit/>
          </a:bodyPr>
          <a:lstStyle/>
          <a:p>
            <a:r>
              <a:rPr lang="de-DE" sz="1999" b="1" kern="0" dirty="0">
                <a:solidFill>
                  <a:srgbClr val="505A64"/>
                </a:solidFill>
              </a:rPr>
              <a:t>Data</a:t>
            </a:r>
          </a:p>
        </p:txBody>
      </p:sp>
      <p:sp>
        <p:nvSpPr>
          <p:cNvPr id="7" name="t_customer"/>
          <p:cNvSpPr/>
          <p:nvPr/>
        </p:nvSpPr>
        <p:spPr bwMode="gray">
          <a:xfrm>
            <a:off x="432185" y="3748968"/>
            <a:ext cx="985334" cy="185980"/>
          </a:xfrm>
          <a:prstGeom prst="rect">
            <a:avLst/>
          </a:prstGeom>
          <a:noFill/>
          <a:ln>
            <a:noFill/>
          </a:ln>
          <a:effectLst/>
          <a:extLst/>
        </p:spPr>
        <p:txBody>
          <a:bodyPr wrap="none" lIns="0" tIns="0" rIns="0" bIns="0" numCol="1" spcCol="72000" rtlCol="0" anchor="ctr">
            <a:spAutoFit/>
          </a:bodyPr>
          <a:lstStyle/>
          <a:p>
            <a:pPr>
              <a:lnSpc>
                <a:spcPct val="110000"/>
              </a:lnSpc>
              <a:spcBef>
                <a:spcPct val="0"/>
              </a:spcBef>
              <a:buFont typeface="Wingdings" charset="0"/>
              <a:buNone/>
            </a:pPr>
            <a:r>
              <a:rPr lang="en-US" sz="1099" b="1" kern="0" dirty="0">
                <a:solidFill>
                  <a:srgbClr val="505A64"/>
                </a:solidFill>
              </a:rPr>
              <a:t>VIRTUAL WORLD</a:t>
            </a:r>
          </a:p>
        </p:txBody>
      </p:sp>
      <p:sp>
        <p:nvSpPr>
          <p:cNvPr id="8" name="t_siemens"/>
          <p:cNvSpPr/>
          <p:nvPr/>
        </p:nvSpPr>
        <p:spPr bwMode="gray">
          <a:xfrm>
            <a:off x="432185" y="4112239"/>
            <a:ext cx="772245" cy="185980"/>
          </a:xfrm>
          <a:prstGeom prst="rect">
            <a:avLst/>
          </a:prstGeom>
          <a:noFill/>
          <a:ln>
            <a:noFill/>
          </a:ln>
          <a:effectLst/>
          <a:extLst/>
        </p:spPr>
        <p:txBody>
          <a:bodyPr wrap="none" lIns="0" tIns="0" rIns="0" bIns="0" numCol="1" spcCol="72000" rtlCol="0" anchor="ctr">
            <a:spAutoFit/>
          </a:bodyPr>
          <a:lstStyle/>
          <a:p>
            <a:pPr>
              <a:lnSpc>
                <a:spcPct val="110000"/>
              </a:lnSpc>
              <a:spcBef>
                <a:spcPct val="0"/>
              </a:spcBef>
            </a:pPr>
            <a:r>
              <a:rPr lang="en-US" sz="1099" b="1" kern="0" dirty="0">
                <a:solidFill>
                  <a:srgbClr val="505A64"/>
                </a:solidFill>
              </a:rPr>
              <a:t>REAL WORLD</a:t>
            </a:r>
          </a:p>
        </p:txBody>
      </p:sp>
      <p:sp>
        <p:nvSpPr>
          <p:cNvPr id="9" name="t_customer"/>
          <p:cNvSpPr/>
          <p:nvPr/>
        </p:nvSpPr>
        <p:spPr bwMode="gray">
          <a:xfrm>
            <a:off x="853609" y="5324350"/>
            <a:ext cx="1971205" cy="710594"/>
          </a:xfrm>
          <a:prstGeom prst="rect">
            <a:avLst/>
          </a:prstGeom>
          <a:noFill/>
          <a:ln>
            <a:noFill/>
          </a:ln>
          <a:effectLst/>
          <a:extLst/>
        </p:spPr>
        <p:txBody>
          <a:bodyPr wrap="square" lIns="0" tIns="0" rIns="0" bIns="0" numCol="1" spcCol="72000" rtlCol="0" anchor="t">
            <a:spAutoFit/>
          </a:bodyPr>
          <a:lstStyle/>
          <a:p>
            <a:pPr>
              <a:lnSpc>
                <a:spcPct val="110000"/>
              </a:lnSpc>
              <a:spcBef>
                <a:spcPct val="0"/>
              </a:spcBef>
              <a:buFont typeface="Wingdings" charset="0"/>
              <a:buNone/>
            </a:pPr>
            <a:r>
              <a:rPr lang="en-US" sz="1399" kern="0" dirty="0">
                <a:solidFill>
                  <a:srgbClr val="505A64"/>
                </a:solidFill>
              </a:rPr>
              <a:t>Configure the data to sent and the connectivity quickly and easily</a:t>
            </a:r>
          </a:p>
        </p:txBody>
      </p:sp>
      <p:sp>
        <p:nvSpPr>
          <p:cNvPr id="10" name="t_customer"/>
          <p:cNvSpPr/>
          <p:nvPr/>
        </p:nvSpPr>
        <p:spPr bwMode="gray">
          <a:xfrm>
            <a:off x="8056174" y="4923560"/>
            <a:ext cx="1683776" cy="1421188"/>
          </a:xfrm>
          <a:prstGeom prst="rect">
            <a:avLst/>
          </a:prstGeom>
          <a:noFill/>
          <a:ln>
            <a:noFill/>
          </a:ln>
          <a:effectLst/>
          <a:extLst/>
        </p:spPr>
        <p:txBody>
          <a:bodyPr wrap="square" lIns="0" tIns="0" rIns="0" bIns="0" numCol="1" spcCol="72000" rtlCol="0" anchor="t">
            <a:spAutoFit/>
          </a:bodyPr>
          <a:lstStyle/>
          <a:p>
            <a:pPr>
              <a:lnSpc>
                <a:spcPct val="110000"/>
              </a:lnSpc>
              <a:spcBef>
                <a:spcPct val="0"/>
              </a:spcBef>
              <a:buFont typeface="Wingdings" charset="0"/>
              <a:buNone/>
            </a:pPr>
            <a:r>
              <a:rPr lang="en-US" sz="1399" kern="0" dirty="0">
                <a:solidFill>
                  <a:srgbClr val="505A64"/>
                </a:solidFill>
              </a:rPr>
              <a:t>Transform your insights into actionable results and communicate them with the request system</a:t>
            </a:r>
          </a:p>
        </p:txBody>
      </p:sp>
      <p:grpSp>
        <p:nvGrpSpPr>
          <p:cNvPr id="3" name="Gruppieren 10"/>
          <p:cNvGrpSpPr/>
          <p:nvPr/>
        </p:nvGrpSpPr>
        <p:grpSpPr>
          <a:xfrm>
            <a:off x="5064570" y="3429136"/>
            <a:ext cx="2137030" cy="1141440"/>
            <a:chOff x="3240629" y="3088591"/>
            <a:chExt cx="3344784" cy="1841168"/>
          </a:xfrm>
        </p:grpSpPr>
        <p:sp>
          <p:nvSpPr>
            <p:cNvPr id="12" name="Freeform 70"/>
            <p:cNvSpPr>
              <a:spLocks/>
            </p:cNvSpPr>
            <p:nvPr/>
          </p:nvSpPr>
          <p:spPr bwMode="auto">
            <a:xfrm>
              <a:off x="3240629" y="3203879"/>
              <a:ext cx="505135" cy="1725880"/>
            </a:xfrm>
            <a:custGeom>
              <a:avLst/>
              <a:gdLst>
                <a:gd name="T0" fmla="*/ 317 w 1240"/>
                <a:gd name="T1" fmla="*/ 3335 h 4000"/>
                <a:gd name="T2" fmla="*/ 596 w 1240"/>
                <a:gd name="T3" fmla="*/ 4000 h 4000"/>
                <a:gd name="T4" fmla="*/ 1119 w 1240"/>
                <a:gd name="T5" fmla="*/ 4000 h 4000"/>
                <a:gd name="T6" fmla="*/ 750 w 1240"/>
                <a:gd name="T7" fmla="*/ 3198 h 4000"/>
                <a:gd name="T8" fmla="*/ 935 w 1240"/>
                <a:gd name="T9" fmla="*/ 611 h 4000"/>
                <a:gd name="T10" fmla="*/ 1240 w 1240"/>
                <a:gd name="T11" fmla="*/ 754 h 4000"/>
                <a:gd name="T12" fmla="*/ 967 w 1240"/>
                <a:gd name="T13" fmla="*/ 0 h 4000"/>
                <a:gd name="T14" fmla="*/ 213 w 1240"/>
                <a:gd name="T15" fmla="*/ 273 h 4000"/>
                <a:gd name="T16" fmla="*/ 524 w 1240"/>
                <a:gd name="T17" fmla="*/ 418 h 4000"/>
                <a:gd name="T18" fmla="*/ 317 w 1240"/>
                <a:gd name="T19" fmla="*/ 3335 h 4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40" h="4000">
                  <a:moveTo>
                    <a:pt x="317" y="3335"/>
                  </a:moveTo>
                  <a:cubicBezTo>
                    <a:pt x="391" y="3569"/>
                    <a:pt x="485" y="3791"/>
                    <a:pt x="596" y="4000"/>
                  </a:cubicBezTo>
                  <a:cubicBezTo>
                    <a:pt x="1119" y="4000"/>
                    <a:pt x="1119" y="4000"/>
                    <a:pt x="1119" y="4000"/>
                  </a:cubicBezTo>
                  <a:cubicBezTo>
                    <a:pt x="966" y="3755"/>
                    <a:pt x="841" y="3487"/>
                    <a:pt x="750" y="3198"/>
                  </a:cubicBezTo>
                  <a:cubicBezTo>
                    <a:pt x="468" y="2308"/>
                    <a:pt x="559" y="1390"/>
                    <a:pt x="935" y="611"/>
                  </a:cubicBezTo>
                  <a:cubicBezTo>
                    <a:pt x="1240" y="754"/>
                    <a:pt x="1240" y="754"/>
                    <a:pt x="1240" y="754"/>
                  </a:cubicBezTo>
                  <a:cubicBezTo>
                    <a:pt x="967" y="0"/>
                    <a:pt x="967" y="0"/>
                    <a:pt x="967" y="0"/>
                  </a:cubicBezTo>
                  <a:cubicBezTo>
                    <a:pt x="213" y="273"/>
                    <a:pt x="213" y="273"/>
                    <a:pt x="213" y="273"/>
                  </a:cubicBezTo>
                  <a:cubicBezTo>
                    <a:pt x="524" y="418"/>
                    <a:pt x="524" y="418"/>
                    <a:pt x="524" y="418"/>
                  </a:cubicBezTo>
                  <a:cubicBezTo>
                    <a:pt x="102" y="1297"/>
                    <a:pt x="0" y="2332"/>
                    <a:pt x="317" y="3335"/>
                  </a:cubicBezTo>
                </a:path>
              </a:pathLst>
            </a:custGeom>
            <a:solidFill>
              <a:srgbClr val="3EA3B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de-DE" sz="1799" dirty="0"/>
            </a:p>
          </p:txBody>
        </p:sp>
        <p:sp>
          <p:nvSpPr>
            <p:cNvPr id="13" name="Freeform 70"/>
            <p:cNvSpPr>
              <a:spLocks/>
            </p:cNvSpPr>
            <p:nvPr/>
          </p:nvSpPr>
          <p:spPr bwMode="auto">
            <a:xfrm rot="21182648" flipH="1" flipV="1">
              <a:off x="6080278" y="3088591"/>
              <a:ext cx="505135" cy="1725880"/>
            </a:xfrm>
            <a:custGeom>
              <a:avLst/>
              <a:gdLst>
                <a:gd name="T0" fmla="*/ 317 w 1240"/>
                <a:gd name="T1" fmla="*/ 3335 h 4000"/>
                <a:gd name="T2" fmla="*/ 596 w 1240"/>
                <a:gd name="T3" fmla="*/ 4000 h 4000"/>
                <a:gd name="T4" fmla="*/ 1119 w 1240"/>
                <a:gd name="T5" fmla="*/ 4000 h 4000"/>
                <a:gd name="T6" fmla="*/ 750 w 1240"/>
                <a:gd name="T7" fmla="*/ 3198 h 4000"/>
                <a:gd name="T8" fmla="*/ 935 w 1240"/>
                <a:gd name="T9" fmla="*/ 611 h 4000"/>
                <a:gd name="T10" fmla="*/ 1240 w 1240"/>
                <a:gd name="T11" fmla="*/ 754 h 4000"/>
                <a:gd name="T12" fmla="*/ 967 w 1240"/>
                <a:gd name="T13" fmla="*/ 0 h 4000"/>
                <a:gd name="T14" fmla="*/ 213 w 1240"/>
                <a:gd name="T15" fmla="*/ 273 h 4000"/>
                <a:gd name="T16" fmla="*/ 524 w 1240"/>
                <a:gd name="T17" fmla="*/ 418 h 4000"/>
                <a:gd name="T18" fmla="*/ 317 w 1240"/>
                <a:gd name="T19" fmla="*/ 3335 h 40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40" h="4000">
                  <a:moveTo>
                    <a:pt x="317" y="3335"/>
                  </a:moveTo>
                  <a:cubicBezTo>
                    <a:pt x="391" y="3569"/>
                    <a:pt x="485" y="3791"/>
                    <a:pt x="596" y="4000"/>
                  </a:cubicBezTo>
                  <a:cubicBezTo>
                    <a:pt x="1119" y="4000"/>
                    <a:pt x="1119" y="4000"/>
                    <a:pt x="1119" y="4000"/>
                  </a:cubicBezTo>
                  <a:cubicBezTo>
                    <a:pt x="966" y="3755"/>
                    <a:pt x="841" y="3487"/>
                    <a:pt x="750" y="3198"/>
                  </a:cubicBezTo>
                  <a:cubicBezTo>
                    <a:pt x="468" y="2308"/>
                    <a:pt x="559" y="1390"/>
                    <a:pt x="935" y="611"/>
                  </a:cubicBezTo>
                  <a:cubicBezTo>
                    <a:pt x="1240" y="754"/>
                    <a:pt x="1240" y="754"/>
                    <a:pt x="1240" y="754"/>
                  </a:cubicBezTo>
                  <a:cubicBezTo>
                    <a:pt x="967" y="0"/>
                    <a:pt x="967" y="0"/>
                    <a:pt x="967" y="0"/>
                  </a:cubicBezTo>
                  <a:cubicBezTo>
                    <a:pt x="213" y="273"/>
                    <a:pt x="213" y="273"/>
                    <a:pt x="213" y="273"/>
                  </a:cubicBezTo>
                  <a:cubicBezTo>
                    <a:pt x="524" y="418"/>
                    <a:pt x="524" y="418"/>
                    <a:pt x="524" y="418"/>
                  </a:cubicBezTo>
                  <a:cubicBezTo>
                    <a:pt x="102" y="1297"/>
                    <a:pt x="0" y="2332"/>
                    <a:pt x="317" y="3335"/>
                  </a:cubicBezTo>
                </a:path>
              </a:pathLst>
            </a:custGeom>
            <a:solidFill>
              <a:srgbClr val="3EA3B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392" tIns="45696" rIns="91392" bIns="45696" numCol="1" anchor="t" anchorCtr="0" compatLnSpc="1">
              <a:prstTxWarp prst="textNoShape">
                <a:avLst/>
              </a:prstTxWarp>
            </a:bodyPr>
            <a:lstStyle/>
            <a:p>
              <a:endParaRPr lang="de-DE" sz="1799" dirty="0"/>
            </a:p>
          </p:txBody>
        </p:sp>
      </p:grpSp>
      <p:sp>
        <p:nvSpPr>
          <p:cNvPr id="21" name="t_customer"/>
          <p:cNvSpPr/>
          <p:nvPr/>
        </p:nvSpPr>
        <p:spPr bwMode="gray">
          <a:xfrm>
            <a:off x="8679292" y="1711048"/>
            <a:ext cx="2845254" cy="819884"/>
          </a:xfrm>
          <a:prstGeom prst="rect">
            <a:avLst/>
          </a:prstGeom>
          <a:noFill/>
          <a:ln>
            <a:noFill/>
          </a:ln>
          <a:effectLst/>
          <a:extLst/>
        </p:spPr>
        <p:txBody>
          <a:bodyPr wrap="square" lIns="0" tIns="0" rIns="0" bIns="0" numCol="1" spcCol="72000" rtlCol="0" anchor="t">
            <a:noAutofit/>
          </a:bodyPr>
          <a:lstStyle/>
          <a:p>
            <a:pPr>
              <a:lnSpc>
                <a:spcPct val="110000"/>
              </a:lnSpc>
              <a:spcBef>
                <a:spcPct val="0"/>
              </a:spcBef>
              <a:buFont typeface="Wingdings" charset="0"/>
              <a:buNone/>
            </a:pPr>
            <a:r>
              <a:rPr lang="en-US" sz="1399" kern="0" dirty="0">
                <a:solidFill>
                  <a:srgbClr val="505A64"/>
                </a:solidFill>
              </a:rPr>
              <a:t>Gain immediate insights throughout your whole fleet and for your assets in detail</a:t>
            </a:r>
          </a:p>
        </p:txBody>
      </p:sp>
      <p:sp>
        <p:nvSpPr>
          <p:cNvPr id="22" name="Rectangle 5"/>
          <p:cNvSpPr>
            <a:spLocks noChangeArrowheads="1"/>
          </p:cNvSpPr>
          <p:nvPr/>
        </p:nvSpPr>
        <p:spPr bwMode="auto">
          <a:xfrm>
            <a:off x="5657112" y="3175339"/>
            <a:ext cx="1209982" cy="307617"/>
          </a:xfrm>
          <a:prstGeom prst="rect">
            <a:avLst/>
          </a:prstGeom>
          <a:noFill/>
          <a:ln>
            <a:noFill/>
          </a:ln>
        </p:spPr>
        <p:txBody>
          <a:bodyPr vert="horz" wrap="square" lIns="0" tIns="0" rIns="0" bIns="0" numCol="1" anchor="t" anchorCtr="0" compatLnSpc="1">
            <a:prstTxWarp prst="textNoShape">
              <a:avLst/>
            </a:prstTxWarp>
            <a:spAutoFit/>
          </a:bodyPr>
          <a:lstStyle/>
          <a:p>
            <a:pPr algn="ctr"/>
            <a:r>
              <a:rPr lang="de-DE" sz="1999" b="1" kern="0" dirty="0">
                <a:solidFill>
                  <a:srgbClr val="505A64"/>
                </a:solidFill>
              </a:rPr>
              <a:t>Insight</a:t>
            </a:r>
          </a:p>
        </p:txBody>
      </p:sp>
      <p:pic>
        <p:nvPicPr>
          <p:cNvPr id="26" name="Picture 4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44704" y="1371169"/>
            <a:ext cx="2183402" cy="14996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extLst/>
        </p:spPr>
      </p:pic>
      <p:pic>
        <p:nvPicPr>
          <p:cNvPr id="27" name="Picture 4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60836" y="1512027"/>
            <a:ext cx="2249804" cy="15408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extLst/>
        </p:spPr>
      </p:pic>
      <p:pic>
        <p:nvPicPr>
          <p:cNvPr id="33" name="Picture 46"/>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ackgroundRemoval t="794" b="100000" l="0" r="100000"/>
                    </a14:imgEffect>
                  </a14:imgLayer>
                </a14:imgProps>
              </a:ext>
              <a:ext uri="{28A0092B-C50C-407E-A947-70E740481C1C}">
                <a14:useLocalDpi xmlns:a14="http://schemas.microsoft.com/office/drawing/2010/main" val="0"/>
              </a:ext>
            </a:extLst>
          </a:blip>
          <a:srcRect l="-15735" t="-8286" r="-14002" b="-8286"/>
          <a:stretch/>
        </p:blipFill>
        <p:spPr bwMode="auto">
          <a:xfrm>
            <a:off x="1548958" y="4006119"/>
            <a:ext cx="2078219" cy="1350241"/>
          </a:xfrm>
          <a:prstGeom prst="rect">
            <a:avLst/>
          </a:prstGeom>
          <a:noFill/>
          <a:ln>
            <a:noFill/>
          </a:ln>
          <a:effectLst/>
        </p:spPr>
      </p:pic>
      <p:pic>
        <p:nvPicPr>
          <p:cNvPr id="37" name="Picture 51"/>
          <p:cNvPicPr>
            <a:picLocks noChangeAspect="1" noChangeArrowheads="1"/>
          </p:cNvPicPr>
          <p:nvPr/>
        </p:nvPicPr>
        <p:blipFill>
          <a:blip r:embed="rId6">
            <a:clrChange>
              <a:clrFrom>
                <a:srgbClr val="C8C8B9"/>
              </a:clrFrom>
              <a:clrTo>
                <a:srgbClr val="C8C8B9">
                  <a:alpha val="0"/>
                </a:srgbClr>
              </a:clrTo>
            </a:clrChange>
            <a:extLst>
              <a:ext uri="{28A0092B-C50C-407E-A947-70E740481C1C}">
                <a14:useLocalDpi xmlns:a14="http://schemas.microsoft.com/office/drawing/2010/main" val="0"/>
              </a:ext>
            </a:extLst>
          </a:blip>
          <a:srcRect/>
          <a:stretch>
            <a:fillRect/>
          </a:stretch>
        </p:blipFill>
        <p:spPr bwMode="auto">
          <a:xfrm>
            <a:off x="5127514" y="5153022"/>
            <a:ext cx="2222881" cy="1170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 name="Gruppieren 37"/>
          <p:cNvGrpSpPr/>
          <p:nvPr/>
        </p:nvGrpSpPr>
        <p:grpSpPr>
          <a:xfrm>
            <a:off x="4816029" y="4587910"/>
            <a:ext cx="393700" cy="393495"/>
            <a:chOff x="-1288473" y="2377440"/>
            <a:chExt cx="393700" cy="393700"/>
          </a:xfrm>
        </p:grpSpPr>
        <p:sp>
          <p:nvSpPr>
            <p:cNvPr id="39" name="Ellipse 38"/>
            <p:cNvSpPr/>
            <p:nvPr/>
          </p:nvSpPr>
          <p:spPr bwMode="auto">
            <a:xfrm>
              <a:off x="-1288473" y="2377440"/>
              <a:ext cx="393700" cy="393700"/>
            </a:xfrm>
            <a:prstGeom prst="ellipse">
              <a:avLst/>
            </a:prstGeom>
            <a:solidFill>
              <a:schemeClr val="bg1"/>
            </a:solidFill>
            <a:ln w="9525"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DE" sz="1399" dirty="0">
                <a:solidFill>
                  <a:srgbClr val="000000"/>
                </a:solidFill>
                <a:cs typeface="Arial" charset="0"/>
              </a:endParaRPr>
            </a:p>
          </p:txBody>
        </p:sp>
        <p:sp>
          <p:nvSpPr>
            <p:cNvPr id="40" name="Freeform 5"/>
            <p:cNvSpPr>
              <a:spLocks noEditPoints="1"/>
            </p:cNvSpPr>
            <p:nvPr/>
          </p:nvSpPr>
          <p:spPr bwMode="gray">
            <a:xfrm>
              <a:off x="-1288473" y="2377440"/>
              <a:ext cx="393700" cy="393700"/>
            </a:xfrm>
            <a:custGeom>
              <a:avLst/>
              <a:gdLst>
                <a:gd name="T0" fmla="*/ 219 w 800"/>
                <a:gd name="T1" fmla="*/ 738 h 800"/>
                <a:gd name="T2" fmla="*/ 252 w 800"/>
                <a:gd name="T3" fmla="*/ 431 h 800"/>
                <a:gd name="T4" fmla="*/ 206 w 800"/>
                <a:gd name="T5" fmla="*/ 496 h 800"/>
                <a:gd name="T6" fmla="*/ 252 w 800"/>
                <a:gd name="T7" fmla="*/ 431 h 800"/>
                <a:gd name="T8" fmla="*/ 215 w 800"/>
                <a:gd name="T9" fmla="*/ 376 h 800"/>
                <a:gd name="T10" fmla="*/ 131 w 800"/>
                <a:gd name="T11" fmla="*/ 302 h 800"/>
                <a:gd name="T12" fmla="*/ 192 w 800"/>
                <a:gd name="T13" fmla="*/ 252 h 800"/>
                <a:gd name="T14" fmla="*/ 347 w 800"/>
                <a:gd name="T15" fmla="*/ 132 h 800"/>
                <a:gd name="T16" fmla="*/ 325 w 800"/>
                <a:gd name="T17" fmla="*/ 431 h 800"/>
                <a:gd name="T18" fmla="*/ 231 w 800"/>
                <a:gd name="T19" fmla="*/ 379 h 800"/>
                <a:gd name="T20" fmla="*/ 208 w 800"/>
                <a:gd name="T21" fmla="*/ 751 h 800"/>
                <a:gd name="T22" fmla="*/ 188 w 800"/>
                <a:gd name="T23" fmla="*/ 581 h 800"/>
                <a:gd name="T24" fmla="*/ 230 w 800"/>
                <a:gd name="T25" fmla="*/ 762 h 800"/>
                <a:gd name="T26" fmla="*/ 340 w 800"/>
                <a:gd name="T27" fmla="*/ 662 h 800"/>
                <a:gd name="T28" fmla="*/ 437 w 800"/>
                <a:gd name="T29" fmla="*/ 798 h 800"/>
                <a:gd name="T30" fmla="*/ 360 w 800"/>
                <a:gd name="T31" fmla="*/ 696 h 800"/>
                <a:gd name="T32" fmla="*/ 437 w 800"/>
                <a:gd name="T33" fmla="*/ 798 h 800"/>
                <a:gd name="T34" fmla="*/ 407 w 800"/>
                <a:gd name="T35" fmla="*/ 692 h 800"/>
                <a:gd name="T36" fmla="*/ 669 w 800"/>
                <a:gd name="T37" fmla="*/ 522 h 800"/>
                <a:gd name="T38" fmla="*/ 780 w 800"/>
                <a:gd name="T39" fmla="*/ 525 h 800"/>
                <a:gd name="T40" fmla="*/ 380 w 800"/>
                <a:gd name="T41" fmla="*/ 622 h 800"/>
                <a:gd name="T42" fmla="*/ 332 w 800"/>
                <a:gd name="T43" fmla="*/ 446 h 800"/>
                <a:gd name="T44" fmla="*/ 500 w 800"/>
                <a:gd name="T45" fmla="*/ 464 h 800"/>
                <a:gd name="T46" fmla="*/ 800 w 800"/>
                <a:gd name="T47" fmla="*/ 412 h 800"/>
                <a:gd name="T48" fmla="*/ 502 w 800"/>
                <a:gd name="T49" fmla="*/ 451 h 800"/>
                <a:gd name="T50" fmla="*/ 339 w 800"/>
                <a:gd name="T51" fmla="*/ 434 h 800"/>
                <a:gd name="T52" fmla="*/ 800 w 800"/>
                <a:gd name="T53" fmla="*/ 412 h 800"/>
                <a:gd name="T54" fmla="*/ 736 w 800"/>
                <a:gd name="T55" fmla="*/ 404 h 800"/>
                <a:gd name="T56" fmla="*/ 622 w 800"/>
                <a:gd name="T57" fmla="*/ 220 h 800"/>
                <a:gd name="T58" fmla="*/ 710 w 800"/>
                <a:gd name="T59" fmla="*/ 147 h 800"/>
                <a:gd name="T60" fmla="*/ 652 w 800"/>
                <a:gd name="T61" fmla="*/ 154 h 800"/>
                <a:gd name="T62" fmla="*/ 583 w 800"/>
                <a:gd name="T63" fmla="*/ 188 h 800"/>
                <a:gd name="T64" fmla="*/ 415 w 800"/>
                <a:gd name="T65" fmla="*/ 118 h 800"/>
                <a:gd name="T66" fmla="*/ 494 w 800"/>
                <a:gd name="T67" fmla="*/ 11 h 800"/>
                <a:gd name="T68" fmla="*/ 417 w 800"/>
                <a:gd name="T69" fmla="*/ 105 h 800"/>
                <a:gd name="T70" fmla="*/ 377 w 800"/>
                <a:gd name="T71" fmla="*/ 1 h 800"/>
                <a:gd name="T72" fmla="*/ 400 w 800"/>
                <a:gd name="T73" fmla="*/ 73 h 800"/>
                <a:gd name="T74" fmla="*/ 374 w 800"/>
                <a:gd name="T75" fmla="*/ 43 h 800"/>
                <a:gd name="T76" fmla="*/ 363 w 800"/>
                <a:gd name="T77" fmla="*/ 2 h 800"/>
                <a:gd name="T78" fmla="*/ 339 w 800"/>
                <a:gd name="T79" fmla="*/ 92 h 800"/>
                <a:gd name="T80" fmla="*/ 218 w 800"/>
                <a:gd name="T81" fmla="*/ 44 h 800"/>
                <a:gd name="T82" fmla="*/ 218 w 800"/>
                <a:gd name="T83" fmla="*/ 44 h 800"/>
                <a:gd name="T84" fmla="*/ 273 w 800"/>
                <a:gd name="T85" fmla="*/ 85 h 800"/>
                <a:gd name="T86" fmla="*/ 117 w 800"/>
                <a:gd name="T87" fmla="*/ 272 h 800"/>
                <a:gd name="T88" fmla="*/ 5 w 800"/>
                <a:gd name="T89" fmla="*/ 338 h 800"/>
                <a:gd name="T90" fmla="*/ 9 w 800"/>
                <a:gd name="T91" fmla="*/ 355 h 800"/>
                <a:gd name="T92" fmla="*/ 199 w 800"/>
                <a:gd name="T93" fmla="*/ 453 h 800"/>
                <a:gd name="T94" fmla="*/ 0 w 800"/>
                <a:gd name="T95" fmla="*/ 400 h 8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00" h="800">
                  <a:moveTo>
                    <a:pt x="205" y="510"/>
                  </a:moveTo>
                  <a:cubicBezTo>
                    <a:pt x="226" y="522"/>
                    <a:pt x="246" y="534"/>
                    <a:pt x="265" y="549"/>
                  </a:cubicBezTo>
                  <a:cubicBezTo>
                    <a:pt x="241" y="608"/>
                    <a:pt x="225" y="672"/>
                    <a:pt x="219" y="738"/>
                  </a:cubicBezTo>
                  <a:cubicBezTo>
                    <a:pt x="207" y="687"/>
                    <a:pt x="201" y="635"/>
                    <a:pt x="201" y="581"/>
                  </a:cubicBezTo>
                  <a:cubicBezTo>
                    <a:pt x="201" y="557"/>
                    <a:pt x="202" y="534"/>
                    <a:pt x="205" y="510"/>
                  </a:cubicBezTo>
                  <a:close/>
                  <a:moveTo>
                    <a:pt x="252" y="431"/>
                  </a:moveTo>
                  <a:cubicBezTo>
                    <a:pt x="274" y="435"/>
                    <a:pt x="296" y="440"/>
                    <a:pt x="317" y="444"/>
                  </a:cubicBezTo>
                  <a:cubicBezTo>
                    <a:pt x="300" y="473"/>
                    <a:pt x="284" y="504"/>
                    <a:pt x="270" y="536"/>
                  </a:cubicBezTo>
                  <a:cubicBezTo>
                    <a:pt x="250" y="521"/>
                    <a:pt x="229" y="508"/>
                    <a:pt x="206" y="496"/>
                  </a:cubicBezTo>
                  <a:cubicBezTo>
                    <a:pt x="208" y="483"/>
                    <a:pt x="210" y="469"/>
                    <a:pt x="212" y="456"/>
                  </a:cubicBezTo>
                  <a:cubicBezTo>
                    <a:pt x="213" y="456"/>
                    <a:pt x="214" y="456"/>
                    <a:pt x="215" y="456"/>
                  </a:cubicBezTo>
                  <a:cubicBezTo>
                    <a:pt x="232" y="456"/>
                    <a:pt x="246" y="446"/>
                    <a:pt x="252" y="431"/>
                  </a:cubicBezTo>
                  <a:close/>
                  <a:moveTo>
                    <a:pt x="347" y="132"/>
                  </a:moveTo>
                  <a:cubicBezTo>
                    <a:pt x="289" y="203"/>
                    <a:pt x="245" y="286"/>
                    <a:pt x="218" y="376"/>
                  </a:cubicBezTo>
                  <a:cubicBezTo>
                    <a:pt x="217" y="376"/>
                    <a:pt x="216" y="376"/>
                    <a:pt x="215" y="376"/>
                  </a:cubicBezTo>
                  <a:cubicBezTo>
                    <a:pt x="199" y="376"/>
                    <a:pt x="185" y="385"/>
                    <a:pt x="179" y="399"/>
                  </a:cubicBezTo>
                  <a:cubicBezTo>
                    <a:pt x="128" y="385"/>
                    <a:pt x="79" y="368"/>
                    <a:pt x="31" y="349"/>
                  </a:cubicBezTo>
                  <a:cubicBezTo>
                    <a:pt x="67" y="338"/>
                    <a:pt x="101" y="323"/>
                    <a:pt x="131" y="302"/>
                  </a:cubicBezTo>
                  <a:cubicBezTo>
                    <a:pt x="138" y="308"/>
                    <a:pt x="147" y="312"/>
                    <a:pt x="157" y="312"/>
                  </a:cubicBezTo>
                  <a:cubicBezTo>
                    <a:pt x="179" y="312"/>
                    <a:pt x="197" y="294"/>
                    <a:pt x="197" y="272"/>
                  </a:cubicBezTo>
                  <a:cubicBezTo>
                    <a:pt x="197" y="265"/>
                    <a:pt x="195" y="258"/>
                    <a:pt x="192" y="252"/>
                  </a:cubicBezTo>
                  <a:cubicBezTo>
                    <a:pt x="236" y="208"/>
                    <a:pt x="269" y="152"/>
                    <a:pt x="286" y="90"/>
                  </a:cubicBezTo>
                  <a:cubicBezTo>
                    <a:pt x="302" y="96"/>
                    <a:pt x="320" y="101"/>
                    <a:pt x="337" y="105"/>
                  </a:cubicBezTo>
                  <a:cubicBezTo>
                    <a:pt x="337" y="115"/>
                    <a:pt x="341" y="125"/>
                    <a:pt x="347" y="132"/>
                  </a:cubicBezTo>
                  <a:close/>
                  <a:moveTo>
                    <a:pt x="375" y="145"/>
                  </a:moveTo>
                  <a:cubicBezTo>
                    <a:pt x="390" y="197"/>
                    <a:pt x="415" y="244"/>
                    <a:pt x="449" y="284"/>
                  </a:cubicBezTo>
                  <a:cubicBezTo>
                    <a:pt x="401" y="327"/>
                    <a:pt x="360" y="377"/>
                    <a:pt x="325" y="431"/>
                  </a:cubicBezTo>
                  <a:cubicBezTo>
                    <a:pt x="301" y="427"/>
                    <a:pt x="278" y="423"/>
                    <a:pt x="255" y="418"/>
                  </a:cubicBezTo>
                  <a:cubicBezTo>
                    <a:pt x="255" y="417"/>
                    <a:pt x="255" y="417"/>
                    <a:pt x="255" y="416"/>
                  </a:cubicBezTo>
                  <a:cubicBezTo>
                    <a:pt x="255" y="400"/>
                    <a:pt x="245" y="385"/>
                    <a:pt x="231" y="379"/>
                  </a:cubicBezTo>
                  <a:cubicBezTo>
                    <a:pt x="257" y="291"/>
                    <a:pt x="301" y="210"/>
                    <a:pt x="357" y="140"/>
                  </a:cubicBezTo>
                  <a:cubicBezTo>
                    <a:pt x="363" y="143"/>
                    <a:pt x="369" y="145"/>
                    <a:pt x="375" y="145"/>
                  </a:cubicBezTo>
                  <a:close/>
                  <a:moveTo>
                    <a:pt x="208" y="751"/>
                  </a:moveTo>
                  <a:cubicBezTo>
                    <a:pt x="99" y="691"/>
                    <a:pt x="22" y="583"/>
                    <a:pt x="4" y="456"/>
                  </a:cubicBezTo>
                  <a:cubicBezTo>
                    <a:pt x="71" y="458"/>
                    <a:pt x="135" y="475"/>
                    <a:pt x="192" y="504"/>
                  </a:cubicBezTo>
                  <a:cubicBezTo>
                    <a:pt x="189" y="529"/>
                    <a:pt x="188" y="555"/>
                    <a:pt x="188" y="581"/>
                  </a:cubicBezTo>
                  <a:cubicBezTo>
                    <a:pt x="188" y="640"/>
                    <a:pt x="195" y="697"/>
                    <a:pt x="208" y="751"/>
                  </a:cubicBezTo>
                  <a:close/>
                  <a:moveTo>
                    <a:pt x="306" y="789"/>
                  </a:moveTo>
                  <a:cubicBezTo>
                    <a:pt x="280" y="783"/>
                    <a:pt x="254" y="773"/>
                    <a:pt x="230" y="762"/>
                  </a:cubicBezTo>
                  <a:cubicBezTo>
                    <a:pt x="235" y="690"/>
                    <a:pt x="251" y="621"/>
                    <a:pt x="276" y="557"/>
                  </a:cubicBezTo>
                  <a:cubicBezTo>
                    <a:pt x="304" y="580"/>
                    <a:pt x="330" y="605"/>
                    <a:pt x="353" y="634"/>
                  </a:cubicBezTo>
                  <a:cubicBezTo>
                    <a:pt x="345" y="641"/>
                    <a:pt x="340" y="651"/>
                    <a:pt x="340" y="662"/>
                  </a:cubicBezTo>
                  <a:cubicBezTo>
                    <a:pt x="340" y="672"/>
                    <a:pt x="344" y="681"/>
                    <a:pt x="349" y="688"/>
                  </a:cubicBezTo>
                  <a:cubicBezTo>
                    <a:pt x="330" y="719"/>
                    <a:pt x="316" y="753"/>
                    <a:pt x="306" y="789"/>
                  </a:cubicBezTo>
                  <a:close/>
                  <a:moveTo>
                    <a:pt x="437" y="798"/>
                  </a:moveTo>
                  <a:cubicBezTo>
                    <a:pt x="425" y="799"/>
                    <a:pt x="412" y="800"/>
                    <a:pt x="400" y="800"/>
                  </a:cubicBezTo>
                  <a:cubicBezTo>
                    <a:pt x="372" y="800"/>
                    <a:pt x="345" y="797"/>
                    <a:pt x="319" y="792"/>
                  </a:cubicBezTo>
                  <a:cubicBezTo>
                    <a:pt x="328" y="758"/>
                    <a:pt x="342" y="726"/>
                    <a:pt x="360" y="696"/>
                  </a:cubicBezTo>
                  <a:cubicBezTo>
                    <a:pt x="366" y="700"/>
                    <a:pt x="373" y="702"/>
                    <a:pt x="380" y="702"/>
                  </a:cubicBezTo>
                  <a:cubicBezTo>
                    <a:pt x="386" y="702"/>
                    <a:pt x="391" y="701"/>
                    <a:pt x="396" y="699"/>
                  </a:cubicBezTo>
                  <a:cubicBezTo>
                    <a:pt x="413" y="730"/>
                    <a:pt x="427" y="763"/>
                    <a:pt x="437" y="798"/>
                  </a:cubicBezTo>
                  <a:close/>
                  <a:moveTo>
                    <a:pt x="776" y="538"/>
                  </a:moveTo>
                  <a:cubicBezTo>
                    <a:pt x="725" y="676"/>
                    <a:pt x="601" y="778"/>
                    <a:pt x="450" y="797"/>
                  </a:cubicBezTo>
                  <a:cubicBezTo>
                    <a:pt x="440" y="760"/>
                    <a:pt x="426" y="725"/>
                    <a:pt x="407" y="692"/>
                  </a:cubicBezTo>
                  <a:cubicBezTo>
                    <a:pt x="415" y="685"/>
                    <a:pt x="420" y="674"/>
                    <a:pt x="420" y="662"/>
                  </a:cubicBezTo>
                  <a:cubicBezTo>
                    <a:pt x="420" y="651"/>
                    <a:pt x="416" y="641"/>
                    <a:pt x="408" y="633"/>
                  </a:cubicBezTo>
                  <a:cubicBezTo>
                    <a:pt x="474" y="565"/>
                    <a:pt x="566" y="522"/>
                    <a:pt x="669" y="522"/>
                  </a:cubicBezTo>
                  <a:cubicBezTo>
                    <a:pt x="706" y="522"/>
                    <a:pt x="742" y="527"/>
                    <a:pt x="776" y="538"/>
                  </a:cubicBezTo>
                  <a:close/>
                  <a:moveTo>
                    <a:pt x="797" y="450"/>
                  </a:moveTo>
                  <a:cubicBezTo>
                    <a:pt x="794" y="476"/>
                    <a:pt x="788" y="501"/>
                    <a:pt x="780" y="525"/>
                  </a:cubicBezTo>
                  <a:cubicBezTo>
                    <a:pt x="745" y="514"/>
                    <a:pt x="708" y="508"/>
                    <a:pt x="669" y="508"/>
                  </a:cubicBezTo>
                  <a:cubicBezTo>
                    <a:pt x="562" y="508"/>
                    <a:pt x="465" y="554"/>
                    <a:pt x="397" y="626"/>
                  </a:cubicBezTo>
                  <a:cubicBezTo>
                    <a:pt x="392" y="624"/>
                    <a:pt x="386" y="622"/>
                    <a:pt x="380" y="622"/>
                  </a:cubicBezTo>
                  <a:cubicBezTo>
                    <a:pt x="374" y="622"/>
                    <a:pt x="369" y="624"/>
                    <a:pt x="364" y="626"/>
                  </a:cubicBezTo>
                  <a:cubicBezTo>
                    <a:pt x="339" y="596"/>
                    <a:pt x="312" y="568"/>
                    <a:pt x="281" y="544"/>
                  </a:cubicBezTo>
                  <a:cubicBezTo>
                    <a:pt x="296" y="510"/>
                    <a:pt x="312" y="477"/>
                    <a:pt x="332" y="446"/>
                  </a:cubicBezTo>
                  <a:cubicBezTo>
                    <a:pt x="362" y="451"/>
                    <a:pt x="392" y="455"/>
                    <a:pt x="423" y="458"/>
                  </a:cubicBezTo>
                  <a:cubicBezTo>
                    <a:pt x="426" y="477"/>
                    <a:pt x="442" y="492"/>
                    <a:pt x="462" y="492"/>
                  </a:cubicBezTo>
                  <a:cubicBezTo>
                    <a:pt x="480" y="492"/>
                    <a:pt x="495" y="480"/>
                    <a:pt x="500" y="464"/>
                  </a:cubicBezTo>
                  <a:cubicBezTo>
                    <a:pt x="526" y="465"/>
                    <a:pt x="552" y="466"/>
                    <a:pt x="578" y="466"/>
                  </a:cubicBezTo>
                  <a:cubicBezTo>
                    <a:pt x="653" y="466"/>
                    <a:pt x="726" y="461"/>
                    <a:pt x="797" y="450"/>
                  </a:cubicBezTo>
                  <a:close/>
                  <a:moveTo>
                    <a:pt x="800" y="412"/>
                  </a:moveTo>
                  <a:cubicBezTo>
                    <a:pt x="800" y="420"/>
                    <a:pt x="799" y="428"/>
                    <a:pt x="798" y="437"/>
                  </a:cubicBezTo>
                  <a:cubicBezTo>
                    <a:pt x="727" y="447"/>
                    <a:pt x="653" y="453"/>
                    <a:pt x="578" y="453"/>
                  </a:cubicBezTo>
                  <a:cubicBezTo>
                    <a:pt x="553" y="453"/>
                    <a:pt x="527" y="452"/>
                    <a:pt x="502" y="451"/>
                  </a:cubicBezTo>
                  <a:cubicBezTo>
                    <a:pt x="502" y="429"/>
                    <a:pt x="484" y="412"/>
                    <a:pt x="462" y="412"/>
                  </a:cubicBezTo>
                  <a:cubicBezTo>
                    <a:pt x="443" y="412"/>
                    <a:pt x="426" y="426"/>
                    <a:pt x="423" y="445"/>
                  </a:cubicBezTo>
                  <a:cubicBezTo>
                    <a:pt x="395" y="442"/>
                    <a:pt x="367" y="438"/>
                    <a:pt x="339" y="434"/>
                  </a:cubicBezTo>
                  <a:cubicBezTo>
                    <a:pt x="373" y="382"/>
                    <a:pt x="413" y="335"/>
                    <a:pt x="458" y="294"/>
                  </a:cubicBezTo>
                  <a:cubicBezTo>
                    <a:pt x="526" y="370"/>
                    <a:pt x="625" y="417"/>
                    <a:pt x="736" y="417"/>
                  </a:cubicBezTo>
                  <a:cubicBezTo>
                    <a:pt x="758" y="417"/>
                    <a:pt x="779" y="415"/>
                    <a:pt x="800" y="412"/>
                  </a:cubicBezTo>
                  <a:close/>
                  <a:moveTo>
                    <a:pt x="710" y="147"/>
                  </a:moveTo>
                  <a:cubicBezTo>
                    <a:pt x="766" y="215"/>
                    <a:pt x="800" y="303"/>
                    <a:pt x="800" y="398"/>
                  </a:cubicBezTo>
                  <a:cubicBezTo>
                    <a:pt x="779" y="402"/>
                    <a:pt x="758" y="404"/>
                    <a:pt x="736" y="404"/>
                  </a:cubicBezTo>
                  <a:cubicBezTo>
                    <a:pt x="629" y="404"/>
                    <a:pt x="534" y="358"/>
                    <a:pt x="468" y="285"/>
                  </a:cubicBezTo>
                  <a:cubicBezTo>
                    <a:pt x="504" y="253"/>
                    <a:pt x="545" y="225"/>
                    <a:pt x="587" y="201"/>
                  </a:cubicBezTo>
                  <a:cubicBezTo>
                    <a:pt x="594" y="212"/>
                    <a:pt x="607" y="220"/>
                    <a:pt x="622" y="220"/>
                  </a:cubicBezTo>
                  <a:cubicBezTo>
                    <a:pt x="644" y="220"/>
                    <a:pt x="662" y="203"/>
                    <a:pt x="662" y="180"/>
                  </a:cubicBezTo>
                  <a:cubicBezTo>
                    <a:pt x="662" y="175"/>
                    <a:pt x="661" y="170"/>
                    <a:pt x="659" y="166"/>
                  </a:cubicBezTo>
                  <a:cubicBezTo>
                    <a:pt x="676" y="159"/>
                    <a:pt x="693" y="152"/>
                    <a:pt x="710" y="147"/>
                  </a:cubicBezTo>
                  <a:close/>
                  <a:moveTo>
                    <a:pt x="641" y="81"/>
                  </a:moveTo>
                  <a:cubicBezTo>
                    <a:pt x="663" y="97"/>
                    <a:pt x="683" y="116"/>
                    <a:pt x="700" y="136"/>
                  </a:cubicBezTo>
                  <a:cubicBezTo>
                    <a:pt x="684" y="141"/>
                    <a:pt x="668" y="148"/>
                    <a:pt x="652" y="154"/>
                  </a:cubicBezTo>
                  <a:cubicBezTo>
                    <a:pt x="645" y="146"/>
                    <a:pt x="634" y="140"/>
                    <a:pt x="622" y="140"/>
                  </a:cubicBezTo>
                  <a:cubicBezTo>
                    <a:pt x="600" y="140"/>
                    <a:pt x="582" y="158"/>
                    <a:pt x="582" y="180"/>
                  </a:cubicBezTo>
                  <a:cubicBezTo>
                    <a:pt x="582" y="183"/>
                    <a:pt x="582" y="186"/>
                    <a:pt x="583" y="188"/>
                  </a:cubicBezTo>
                  <a:cubicBezTo>
                    <a:pt x="538" y="213"/>
                    <a:pt x="497" y="242"/>
                    <a:pt x="459" y="275"/>
                  </a:cubicBezTo>
                  <a:cubicBezTo>
                    <a:pt x="427" y="237"/>
                    <a:pt x="403" y="192"/>
                    <a:pt x="389" y="143"/>
                  </a:cubicBezTo>
                  <a:cubicBezTo>
                    <a:pt x="401" y="140"/>
                    <a:pt x="411" y="130"/>
                    <a:pt x="415" y="118"/>
                  </a:cubicBezTo>
                  <a:cubicBezTo>
                    <a:pt x="427" y="119"/>
                    <a:pt x="440" y="119"/>
                    <a:pt x="452" y="119"/>
                  </a:cubicBezTo>
                  <a:cubicBezTo>
                    <a:pt x="519" y="119"/>
                    <a:pt x="583" y="106"/>
                    <a:pt x="641" y="81"/>
                  </a:cubicBezTo>
                  <a:close/>
                  <a:moveTo>
                    <a:pt x="494" y="11"/>
                  </a:moveTo>
                  <a:cubicBezTo>
                    <a:pt x="543" y="23"/>
                    <a:pt x="589" y="44"/>
                    <a:pt x="629" y="72"/>
                  </a:cubicBezTo>
                  <a:cubicBezTo>
                    <a:pt x="574" y="94"/>
                    <a:pt x="515" y="106"/>
                    <a:pt x="452" y="106"/>
                  </a:cubicBezTo>
                  <a:cubicBezTo>
                    <a:pt x="440" y="106"/>
                    <a:pt x="429" y="105"/>
                    <a:pt x="417" y="105"/>
                  </a:cubicBezTo>
                  <a:cubicBezTo>
                    <a:pt x="417" y="96"/>
                    <a:pt x="414" y="88"/>
                    <a:pt x="410" y="82"/>
                  </a:cubicBezTo>
                  <a:cubicBezTo>
                    <a:pt x="436" y="56"/>
                    <a:pt x="464" y="33"/>
                    <a:pt x="494" y="11"/>
                  </a:cubicBezTo>
                  <a:close/>
                  <a:moveTo>
                    <a:pt x="377" y="1"/>
                  </a:moveTo>
                  <a:cubicBezTo>
                    <a:pt x="385" y="0"/>
                    <a:pt x="392" y="0"/>
                    <a:pt x="400" y="0"/>
                  </a:cubicBezTo>
                  <a:cubicBezTo>
                    <a:pt x="426" y="0"/>
                    <a:pt x="452" y="3"/>
                    <a:pt x="476" y="7"/>
                  </a:cubicBezTo>
                  <a:cubicBezTo>
                    <a:pt x="450" y="27"/>
                    <a:pt x="424" y="49"/>
                    <a:pt x="400" y="73"/>
                  </a:cubicBezTo>
                  <a:cubicBezTo>
                    <a:pt x="394" y="68"/>
                    <a:pt x="386" y="65"/>
                    <a:pt x="377" y="65"/>
                  </a:cubicBezTo>
                  <a:cubicBezTo>
                    <a:pt x="376" y="65"/>
                    <a:pt x="376" y="65"/>
                    <a:pt x="375" y="65"/>
                  </a:cubicBezTo>
                  <a:cubicBezTo>
                    <a:pt x="375" y="58"/>
                    <a:pt x="374" y="50"/>
                    <a:pt x="374" y="43"/>
                  </a:cubicBezTo>
                  <a:cubicBezTo>
                    <a:pt x="374" y="28"/>
                    <a:pt x="375" y="14"/>
                    <a:pt x="377" y="1"/>
                  </a:cubicBezTo>
                  <a:close/>
                  <a:moveTo>
                    <a:pt x="299" y="13"/>
                  </a:moveTo>
                  <a:cubicBezTo>
                    <a:pt x="320" y="7"/>
                    <a:pt x="341" y="4"/>
                    <a:pt x="363" y="2"/>
                  </a:cubicBezTo>
                  <a:cubicBezTo>
                    <a:pt x="362" y="15"/>
                    <a:pt x="361" y="29"/>
                    <a:pt x="361" y="43"/>
                  </a:cubicBezTo>
                  <a:cubicBezTo>
                    <a:pt x="361" y="51"/>
                    <a:pt x="361" y="60"/>
                    <a:pt x="362" y="68"/>
                  </a:cubicBezTo>
                  <a:cubicBezTo>
                    <a:pt x="351" y="72"/>
                    <a:pt x="343" y="81"/>
                    <a:pt x="339" y="92"/>
                  </a:cubicBezTo>
                  <a:cubicBezTo>
                    <a:pt x="322" y="88"/>
                    <a:pt x="305" y="83"/>
                    <a:pt x="289" y="77"/>
                  </a:cubicBezTo>
                  <a:cubicBezTo>
                    <a:pt x="294" y="56"/>
                    <a:pt x="297" y="35"/>
                    <a:pt x="299" y="13"/>
                  </a:cubicBezTo>
                  <a:close/>
                  <a:moveTo>
                    <a:pt x="218" y="44"/>
                  </a:moveTo>
                  <a:cubicBezTo>
                    <a:pt x="239" y="33"/>
                    <a:pt x="262" y="24"/>
                    <a:pt x="285" y="17"/>
                  </a:cubicBezTo>
                  <a:cubicBezTo>
                    <a:pt x="284" y="36"/>
                    <a:pt x="281" y="54"/>
                    <a:pt x="277" y="72"/>
                  </a:cubicBezTo>
                  <a:cubicBezTo>
                    <a:pt x="256" y="64"/>
                    <a:pt x="237" y="55"/>
                    <a:pt x="218" y="44"/>
                  </a:cubicBezTo>
                  <a:close/>
                  <a:moveTo>
                    <a:pt x="5" y="338"/>
                  </a:moveTo>
                  <a:cubicBezTo>
                    <a:pt x="24" y="215"/>
                    <a:pt x="99" y="110"/>
                    <a:pt x="204" y="51"/>
                  </a:cubicBezTo>
                  <a:cubicBezTo>
                    <a:pt x="226" y="64"/>
                    <a:pt x="249" y="76"/>
                    <a:pt x="273" y="85"/>
                  </a:cubicBezTo>
                  <a:cubicBezTo>
                    <a:pt x="257" y="145"/>
                    <a:pt x="226" y="199"/>
                    <a:pt x="184" y="242"/>
                  </a:cubicBezTo>
                  <a:cubicBezTo>
                    <a:pt x="176" y="236"/>
                    <a:pt x="167" y="232"/>
                    <a:pt x="157" y="232"/>
                  </a:cubicBezTo>
                  <a:cubicBezTo>
                    <a:pt x="135" y="232"/>
                    <a:pt x="117" y="250"/>
                    <a:pt x="117" y="272"/>
                  </a:cubicBezTo>
                  <a:cubicBezTo>
                    <a:pt x="117" y="279"/>
                    <a:pt x="119" y="286"/>
                    <a:pt x="123" y="292"/>
                  </a:cubicBezTo>
                  <a:cubicBezTo>
                    <a:pt x="89" y="314"/>
                    <a:pt x="51" y="331"/>
                    <a:pt x="10" y="341"/>
                  </a:cubicBezTo>
                  <a:lnTo>
                    <a:pt x="5" y="338"/>
                  </a:lnTo>
                  <a:close/>
                  <a:moveTo>
                    <a:pt x="0" y="400"/>
                  </a:moveTo>
                  <a:cubicBezTo>
                    <a:pt x="0" y="385"/>
                    <a:pt x="1" y="371"/>
                    <a:pt x="2" y="356"/>
                  </a:cubicBezTo>
                  <a:cubicBezTo>
                    <a:pt x="5" y="356"/>
                    <a:pt x="7" y="355"/>
                    <a:pt x="9" y="355"/>
                  </a:cubicBezTo>
                  <a:cubicBezTo>
                    <a:pt x="63" y="377"/>
                    <a:pt x="118" y="396"/>
                    <a:pt x="175" y="411"/>
                  </a:cubicBezTo>
                  <a:cubicBezTo>
                    <a:pt x="175" y="413"/>
                    <a:pt x="175" y="415"/>
                    <a:pt x="175" y="416"/>
                  </a:cubicBezTo>
                  <a:cubicBezTo>
                    <a:pt x="175" y="433"/>
                    <a:pt x="185" y="447"/>
                    <a:pt x="199" y="453"/>
                  </a:cubicBezTo>
                  <a:cubicBezTo>
                    <a:pt x="197" y="465"/>
                    <a:pt x="195" y="477"/>
                    <a:pt x="194" y="490"/>
                  </a:cubicBezTo>
                  <a:cubicBezTo>
                    <a:pt x="135" y="462"/>
                    <a:pt x="71" y="445"/>
                    <a:pt x="2" y="442"/>
                  </a:cubicBezTo>
                  <a:cubicBezTo>
                    <a:pt x="1" y="428"/>
                    <a:pt x="0" y="414"/>
                    <a:pt x="0" y="400"/>
                  </a:cubicBezTo>
                  <a:close/>
                </a:path>
              </a:pathLst>
            </a:custGeom>
            <a:solidFill>
              <a:srgbClr val="505A64"/>
            </a:solidFill>
            <a:ln>
              <a:noFill/>
            </a:ln>
            <a:extLst/>
          </p:spPr>
          <p:txBody>
            <a:bodyPr vert="horz" wrap="square" lIns="91392" tIns="45696" rIns="91392" bIns="45696" numCol="1" anchor="t" anchorCtr="0" compatLnSpc="1">
              <a:prstTxWarp prst="textNoShape">
                <a:avLst/>
              </a:prstTxWarp>
            </a:bodyPr>
            <a:lstStyle/>
            <a:p>
              <a:pPr>
                <a:lnSpc>
                  <a:spcPct val="110000"/>
                </a:lnSpc>
                <a:spcBef>
                  <a:spcPct val="0"/>
                </a:spcBef>
              </a:pPr>
              <a:endParaRPr lang="en-US" sz="1199" kern="1400" dirty="0">
                <a:solidFill>
                  <a:srgbClr val="000000"/>
                </a:solidFill>
                <a:latin typeface="Arial" charset="0"/>
                <a:ea typeface="ＭＳ Ｐゴシック" pitchFamily="34" charset="-128"/>
              </a:endParaRPr>
            </a:p>
          </p:txBody>
        </p:sp>
      </p:grpSp>
      <p:sp>
        <p:nvSpPr>
          <p:cNvPr id="41" name="Freeform 8"/>
          <p:cNvSpPr>
            <a:spLocks noEditPoints="1"/>
          </p:cNvSpPr>
          <p:nvPr/>
        </p:nvSpPr>
        <p:spPr bwMode="auto">
          <a:xfrm>
            <a:off x="6435485" y="4536941"/>
            <a:ext cx="485306" cy="485053"/>
          </a:xfrm>
          <a:custGeom>
            <a:avLst/>
            <a:gdLst>
              <a:gd name="T0" fmla="*/ 1562 w 2320"/>
              <a:gd name="T1" fmla="*/ 39 h 2320"/>
              <a:gd name="T2" fmla="*/ 1787 w 2320"/>
              <a:gd name="T3" fmla="*/ 73 h 2320"/>
              <a:gd name="T4" fmla="*/ 1903 w 2320"/>
              <a:gd name="T5" fmla="*/ 92 h 2320"/>
              <a:gd name="T6" fmla="*/ 2127 w 2320"/>
              <a:gd name="T7" fmla="*/ 130 h 2320"/>
              <a:gd name="T8" fmla="*/ 2186 w 2320"/>
              <a:gd name="T9" fmla="*/ 424 h 2320"/>
              <a:gd name="T10" fmla="*/ 2247 w 2320"/>
              <a:gd name="T11" fmla="*/ 533 h 2320"/>
              <a:gd name="T12" fmla="*/ 2219 w 2320"/>
              <a:gd name="T13" fmla="*/ 711 h 2320"/>
              <a:gd name="T14" fmla="*/ 2127 w 2320"/>
              <a:gd name="T15" fmla="*/ 796 h 2320"/>
              <a:gd name="T16" fmla="*/ 1981 w 2320"/>
              <a:gd name="T17" fmla="*/ 1059 h 2320"/>
              <a:gd name="T18" fmla="*/ 1756 w 2320"/>
              <a:gd name="T19" fmla="*/ 1025 h 2320"/>
              <a:gd name="T20" fmla="*/ 1641 w 2320"/>
              <a:gd name="T21" fmla="*/ 1085 h 2320"/>
              <a:gd name="T22" fmla="*/ 1479 w 2320"/>
              <a:gd name="T23" fmla="*/ 925 h 2320"/>
              <a:gd name="T24" fmla="*/ 1351 w 2320"/>
              <a:gd name="T25" fmla="*/ 907 h 2320"/>
              <a:gd name="T26" fmla="*/ 1314 w 2320"/>
              <a:gd name="T27" fmla="*/ 681 h 2320"/>
              <a:gd name="T28" fmla="*/ 1221 w 2320"/>
              <a:gd name="T29" fmla="*/ 591 h 2320"/>
              <a:gd name="T30" fmla="*/ 1362 w 2320"/>
              <a:gd name="T31" fmla="*/ 407 h 2320"/>
              <a:gd name="T32" fmla="*/ 1293 w 2320"/>
              <a:gd name="T33" fmla="*/ 274 h 2320"/>
              <a:gd name="T34" fmla="*/ 1524 w 2320"/>
              <a:gd name="T35" fmla="*/ 194 h 2320"/>
              <a:gd name="T36" fmla="*/ 1728 w 2320"/>
              <a:gd name="T37" fmla="*/ 821 h 2320"/>
              <a:gd name="T38" fmla="*/ 356 w 2320"/>
              <a:gd name="T39" fmla="*/ 1535 h 2320"/>
              <a:gd name="T40" fmla="*/ 356 w 2320"/>
              <a:gd name="T41" fmla="*/ 1535 h 2320"/>
              <a:gd name="T42" fmla="*/ 10 w 2320"/>
              <a:gd name="T43" fmla="*/ 1362 h 2320"/>
              <a:gd name="T44" fmla="*/ 98 w 2320"/>
              <a:gd name="T45" fmla="*/ 1241 h 2320"/>
              <a:gd name="T46" fmla="*/ 105 w 2320"/>
              <a:gd name="T47" fmla="*/ 1091 h 2320"/>
              <a:gd name="T48" fmla="*/ 228 w 2320"/>
              <a:gd name="T49" fmla="*/ 1007 h 2320"/>
              <a:gd name="T50" fmla="*/ 286 w 2320"/>
              <a:gd name="T51" fmla="*/ 868 h 2320"/>
              <a:gd name="T52" fmla="*/ 431 w 2320"/>
              <a:gd name="T53" fmla="*/ 831 h 2320"/>
              <a:gd name="T54" fmla="*/ 532 w 2320"/>
              <a:gd name="T55" fmla="*/ 721 h 2320"/>
              <a:gd name="T56" fmla="*/ 681 w 2320"/>
              <a:gd name="T57" fmla="*/ 736 h 2320"/>
              <a:gd name="T58" fmla="*/ 814 w 2320"/>
              <a:gd name="T59" fmla="*/ 667 h 2320"/>
              <a:gd name="T60" fmla="*/ 949 w 2320"/>
              <a:gd name="T61" fmla="*/ 732 h 2320"/>
              <a:gd name="T62" fmla="*/ 1098 w 2320"/>
              <a:gd name="T63" fmla="*/ 713 h 2320"/>
              <a:gd name="T64" fmla="*/ 1202 w 2320"/>
              <a:gd name="T65" fmla="*/ 820 h 2320"/>
              <a:gd name="T66" fmla="*/ 1348 w 2320"/>
              <a:gd name="T67" fmla="*/ 853 h 2320"/>
              <a:gd name="T68" fmla="*/ 1410 w 2320"/>
              <a:gd name="T69" fmla="*/ 989 h 2320"/>
              <a:gd name="T70" fmla="*/ 1536 w 2320"/>
              <a:gd name="T71" fmla="*/ 1069 h 2320"/>
              <a:gd name="T72" fmla="*/ 1548 w 2320"/>
              <a:gd name="T73" fmla="*/ 1219 h 2320"/>
              <a:gd name="T74" fmla="*/ 1638 w 2320"/>
              <a:gd name="T75" fmla="*/ 1338 h 2320"/>
              <a:gd name="T76" fmla="*/ 1535 w 2320"/>
              <a:gd name="T77" fmla="*/ 1477 h 2320"/>
              <a:gd name="T78" fmla="*/ 1649 w 2320"/>
              <a:gd name="T79" fmla="*/ 1581 h 2320"/>
              <a:gd name="T80" fmla="*/ 1498 w 2320"/>
              <a:gd name="T81" fmla="*/ 1720 h 2320"/>
              <a:gd name="T82" fmla="*/ 1571 w 2320"/>
              <a:gd name="T83" fmla="*/ 1854 h 2320"/>
              <a:gd name="T84" fmla="*/ 1380 w 2320"/>
              <a:gd name="T85" fmla="*/ 1936 h 2320"/>
              <a:gd name="T86" fmla="*/ 1314 w 2320"/>
              <a:gd name="T87" fmla="*/ 2092 h 2320"/>
              <a:gd name="T88" fmla="*/ 1229 w 2320"/>
              <a:gd name="T89" fmla="*/ 2216 h 2320"/>
              <a:gd name="T90" fmla="*/ 1080 w 2320"/>
              <a:gd name="T91" fmla="*/ 2222 h 2320"/>
              <a:gd name="T92" fmla="*/ 958 w 2320"/>
              <a:gd name="T93" fmla="*/ 2310 h 2320"/>
              <a:gd name="T94" fmla="*/ 810 w 2320"/>
              <a:gd name="T95" fmla="*/ 2202 h 2320"/>
              <a:gd name="T96" fmla="*/ 626 w 2320"/>
              <a:gd name="T97" fmla="*/ 2296 h 2320"/>
              <a:gd name="T98" fmla="*/ 568 w 2320"/>
              <a:gd name="T99" fmla="*/ 2153 h 2320"/>
              <a:gd name="T100" fmla="*/ 305 w 2320"/>
              <a:gd name="T101" fmla="*/ 2135 h 2320"/>
              <a:gd name="T102" fmla="*/ 243 w 2320"/>
              <a:gd name="T103" fmla="*/ 1998 h 2320"/>
              <a:gd name="T104" fmla="*/ 117 w 2320"/>
              <a:gd name="T105" fmla="*/ 1918 h 2320"/>
              <a:gd name="T106" fmla="*/ 105 w 2320"/>
              <a:gd name="T107" fmla="*/ 1768 h 2320"/>
              <a:gd name="T108" fmla="*/ 15 w 2320"/>
              <a:gd name="T109" fmla="*/ 1649 h 2320"/>
              <a:gd name="T110" fmla="*/ 118 w 2320"/>
              <a:gd name="T111" fmla="*/ 1511 h 2320"/>
              <a:gd name="T112" fmla="*/ 875 w 2320"/>
              <a:gd name="T113" fmla="*/ 2043 h 2320"/>
              <a:gd name="T114" fmla="*/ 689 w 2320"/>
              <a:gd name="T115" fmla="*/ 1494 h 2320"/>
              <a:gd name="T116" fmla="*/ 689 w 2320"/>
              <a:gd name="T117" fmla="*/ 1494 h 23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20" h="2320">
                <a:moveTo>
                  <a:pt x="1482" y="80"/>
                </a:moveTo>
                <a:cubicBezTo>
                  <a:pt x="1492" y="74"/>
                  <a:pt x="1502" y="68"/>
                  <a:pt x="1512" y="63"/>
                </a:cubicBezTo>
                <a:cubicBezTo>
                  <a:pt x="1530" y="54"/>
                  <a:pt x="1530" y="54"/>
                  <a:pt x="1530" y="54"/>
                </a:cubicBezTo>
                <a:cubicBezTo>
                  <a:pt x="1540" y="49"/>
                  <a:pt x="1551" y="44"/>
                  <a:pt x="1562" y="39"/>
                </a:cubicBezTo>
                <a:cubicBezTo>
                  <a:pt x="1609" y="101"/>
                  <a:pt x="1609" y="101"/>
                  <a:pt x="1609" y="101"/>
                </a:cubicBezTo>
                <a:cubicBezTo>
                  <a:pt x="1629" y="140"/>
                  <a:pt x="1629" y="140"/>
                  <a:pt x="1629" y="140"/>
                </a:cubicBezTo>
                <a:cubicBezTo>
                  <a:pt x="1677" y="123"/>
                  <a:pt x="1728" y="115"/>
                  <a:pt x="1780" y="116"/>
                </a:cubicBezTo>
                <a:cubicBezTo>
                  <a:pt x="1787" y="73"/>
                  <a:pt x="1787" y="73"/>
                  <a:pt x="1787" y="73"/>
                </a:cubicBezTo>
                <a:cubicBezTo>
                  <a:pt x="1813" y="0"/>
                  <a:pt x="1813" y="0"/>
                  <a:pt x="1813" y="0"/>
                </a:cubicBezTo>
                <a:cubicBezTo>
                  <a:pt x="1827" y="1"/>
                  <a:pt x="1842" y="3"/>
                  <a:pt x="1857" y="5"/>
                </a:cubicBezTo>
                <a:cubicBezTo>
                  <a:pt x="1872" y="8"/>
                  <a:pt x="1887" y="11"/>
                  <a:pt x="1901" y="14"/>
                </a:cubicBezTo>
                <a:cubicBezTo>
                  <a:pt x="1903" y="92"/>
                  <a:pt x="1903" y="92"/>
                  <a:pt x="1903" y="92"/>
                </a:cubicBezTo>
                <a:cubicBezTo>
                  <a:pt x="1897" y="135"/>
                  <a:pt x="1897" y="135"/>
                  <a:pt x="1897" y="135"/>
                </a:cubicBezTo>
                <a:cubicBezTo>
                  <a:pt x="1947" y="150"/>
                  <a:pt x="1993" y="173"/>
                  <a:pt x="2033" y="204"/>
                </a:cubicBezTo>
                <a:cubicBezTo>
                  <a:pt x="2064" y="173"/>
                  <a:pt x="2064" y="173"/>
                  <a:pt x="2064" y="173"/>
                </a:cubicBezTo>
                <a:cubicBezTo>
                  <a:pt x="2127" y="130"/>
                  <a:pt x="2127" y="130"/>
                  <a:pt x="2127" y="130"/>
                </a:cubicBezTo>
                <a:cubicBezTo>
                  <a:pt x="2150" y="149"/>
                  <a:pt x="2171" y="170"/>
                  <a:pt x="2191" y="193"/>
                </a:cubicBezTo>
                <a:cubicBezTo>
                  <a:pt x="2147" y="257"/>
                  <a:pt x="2147" y="257"/>
                  <a:pt x="2147" y="257"/>
                </a:cubicBezTo>
                <a:cubicBezTo>
                  <a:pt x="2116" y="288"/>
                  <a:pt x="2116" y="288"/>
                  <a:pt x="2116" y="288"/>
                </a:cubicBezTo>
                <a:cubicBezTo>
                  <a:pt x="2147" y="328"/>
                  <a:pt x="2171" y="374"/>
                  <a:pt x="2186" y="424"/>
                </a:cubicBezTo>
                <a:cubicBezTo>
                  <a:pt x="2229" y="417"/>
                  <a:pt x="2229" y="417"/>
                  <a:pt x="2229" y="417"/>
                </a:cubicBezTo>
                <a:cubicBezTo>
                  <a:pt x="2306" y="419"/>
                  <a:pt x="2306" y="419"/>
                  <a:pt x="2306" y="419"/>
                </a:cubicBezTo>
                <a:cubicBezTo>
                  <a:pt x="2313" y="448"/>
                  <a:pt x="2318" y="477"/>
                  <a:pt x="2320" y="507"/>
                </a:cubicBezTo>
                <a:cubicBezTo>
                  <a:pt x="2247" y="533"/>
                  <a:pt x="2247" y="533"/>
                  <a:pt x="2247" y="533"/>
                </a:cubicBezTo>
                <a:cubicBezTo>
                  <a:pt x="2204" y="540"/>
                  <a:pt x="2204" y="540"/>
                  <a:pt x="2204" y="540"/>
                </a:cubicBezTo>
                <a:cubicBezTo>
                  <a:pt x="2205" y="565"/>
                  <a:pt x="2203" y="591"/>
                  <a:pt x="2199" y="617"/>
                </a:cubicBezTo>
                <a:cubicBezTo>
                  <a:pt x="2195" y="643"/>
                  <a:pt x="2189" y="667"/>
                  <a:pt x="2180" y="691"/>
                </a:cubicBezTo>
                <a:cubicBezTo>
                  <a:pt x="2219" y="711"/>
                  <a:pt x="2219" y="711"/>
                  <a:pt x="2219" y="711"/>
                </a:cubicBezTo>
                <a:cubicBezTo>
                  <a:pt x="2280" y="758"/>
                  <a:pt x="2280" y="758"/>
                  <a:pt x="2280" y="758"/>
                </a:cubicBezTo>
                <a:cubicBezTo>
                  <a:pt x="2269" y="786"/>
                  <a:pt x="2256" y="813"/>
                  <a:pt x="2240" y="838"/>
                </a:cubicBezTo>
                <a:cubicBezTo>
                  <a:pt x="2165" y="816"/>
                  <a:pt x="2165" y="816"/>
                  <a:pt x="2165" y="816"/>
                </a:cubicBezTo>
                <a:cubicBezTo>
                  <a:pt x="2127" y="796"/>
                  <a:pt x="2127" y="796"/>
                  <a:pt x="2127" y="796"/>
                </a:cubicBezTo>
                <a:cubicBezTo>
                  <a:pt x="2097" y="839"/>
                  <a:pt x="2060" y="875"/>
                  <a:pt x="2019" y="904"/>
                </a:cubicBezTo>
                <a:cubicBezTo>
                  <a:pt x="2038" y="943"/>
                  <a:pt x="2038" y="943"/>
                  <a:pt x="2038" y="943"/>
                </a:cubicBezTo>
                <a:cubicBezTo>
                  <a:pt x="2060" y="1018"/>
                  <a:pt x="2060" y="1018"/>
                  <a:pt x="2060" y="1018"/>
                </a:cubicBezTo>
                <a:cubicBezTo>
                  <a:pt x="2035" y="1034"/>
                  <a:pt x="2008" y="1047"/>
                  <a:pt x="1981" y="1059"/>
                </a:cubicBezTo>
                <a:cubicBezTo>
                  <a:pt x="1933" y="997"/>
                  <a:pt x="1933" y="997"/>
                  <a:pt x="1933" y="997"/>
                </a:cubicBezTo>
                <a:cubicBezTo>
                  <a:pt x="1913" y="958"/>
                  <a:pt x="1913" y="958"/>
                  <a:pt x="1913" y="958"/>
                </a:cubicBezTo>
                <a:cubicBezTo>
                  <a:pt x="1866" y="975"/>
                  <a:pt x="1815" y="983"/>
                  <a:pt x="1762" y="982"/>
                </a:cubicBezTo>
                <a:cubicBezTo>
                  <a:pt x="1756" y="1025"/>
                  <a:pt x="1756" y="1025"/>
                  <a:pt x="1756" y="1025"/>
                </a:cubicBezTo>
                <a:cubicBezTo>
                  <a:pt x="1729" y="1099"/>
                  <a:pt x="1729" y="1099"/>
                  <a:pt x="1729" y="1099"/>
                </a:cubicBezTo>
                <a:cubicBezTo>
                  <a:pt x="1722" y="1098"/>
                  <a:pt x="1714" y="1098"/>
                  <a:pt x="1707" y="1097"/>
                </a:cubicBezTo>
                <a:cubicBezTo>
                  <a:pt x="1662" y="1090"/>
                  <a:pt x="1662" y="1090"/>
                  <a:pt x="1662" y="1090"/>
                </a:cubicBezTo>
                <a:cubicBezTo>
                  <a:pt x="1655" y="1088"/>
                  <a:pt x="1648" y="1087"/>
                  <a:pt x="1641" y="1085"/>
                </a:cubicBezTo>
                <a:cubicBezTo>
                  <a:pt x="1639" y="1006"/>
                  <a:pt x="1639" y="1006"/>
                  <a:pt x="1639" y="1006"/>
                </a:cubicBezTo>
                <a:cubicBezTo>
                  <a:pt x="1646" y="963"/>
                  <a:pt x="1646" y="963"/>
                  <a:pt x="1646" y="963"/>
                </a:cubicBezTo>
                <a:cubicBezTo>
                  <a:pt x="1596" y="948"/>
                  <a:pt x="1550" y="925"/>
                  <a:pt x="1510" y="894"/>
                </a:cubicBezTo>
                <a:cubicBezTo>
                  <a:pt x="1479" y="925"/>
                  <a:pt x="1479" y="925"/>
                  <a:pt x="1479" y="925"/>
                </a:cubicBezTo>
                <a:cubicBezTo>
                  <a:pt x="1414" y="969"/>
                  <a:pt x="1414" y="969"/>
                  <a:pt x="1414" y="969"/>
                </a:cubicBezTo>
                <a:cubicBezTo>
                  <a:pt x="1410" y="966"/>
                  <a:pt x="1407" y="963"/>
                  <a:pt x="1403" y="960"/>
                </a:cubicBezTo>
                <a:cubicBezTo>
                  <a:pt x="1360" y="917"/>
                  <a:pt x="1360" y="917"/>
                  <a:pt x="1360" y="917"/>
                </a:cubicBezTo>
                <a:cubicBezTo>
                  <a:pt x="1357" y="914"/>
                  <a:pt x="1354" y="910"/>
                  <a:pt x="1351" y="907"/>
                </a:cubicBezTo>
                <a:cubicBezTo>
                  <a:pt x="1395" y="841"/>
                  <a:pt x="1395" y="841"/>
                  <a:pt x="1395" y="841"/>
                </a:cubicBezTo>
                <a:cubicBezTo>
                  <a:pt x="1426" y="811"/>
                  <a:pt x="1426" y="811"/>
                  <a:pt x="1426" y="811"/>
                </a:cubicBezTo>
                <a:cubicBezTo>
                  <a:pt x="1395" y="770"/>
                  <a:pt x="1372" y="724"/>
                  <a:pt x="1357" y="674"/>
                </a:cubicBezTo>
                <a:cubicBezTo>
                  <a:pt x="1314" y="681"/>
                  <a:pt x="1314" y="681"/>
                  <a:pt x="1314" y="681"/>
                </a:cubicBezTo>
                <a:cubicBezTo>
                  <a:pt x="1235" y="679"/>
                  <a:pt x="1235" y="679"/>
                  <a:pt x="1235" y="679"/>
                </a:cubicBezTo>
                <a:cubicBezTo>
                  <a:pt x="1232" y="668"/>
                  <a:pt x="1232" y="668"/>
                  <a:pt x="1232" y="668"/>
                </a:cubicBezTo>
                <a:cubicBezTo>
                  <a:pt x="1222" y="603"/>
                  <a:pt x="1222" y="603"/>
                  <a:pt x="1222" y="603"/>
                </a:cubicBezTo>
                <a:cubicBezTo>
                  <a:pt x="1221" y="599"/>
                  <a:pt x="1221" y="595"/>
                  <a:pt x="1221" y="591"/>
                </a:cubicBezTo>
                <a:cubicBezTo>
                  <a:pt x="1295" y="565"/>
                  <a:pt x="1295" y="565"/>
                  <a:pt x="1295" y="565"/>
                </a:cubicBezTo>
                <a:cubicBezTo>
                  <a:pt x="1338" y="558"/>
                  <a:pt x="1338" y="558"/>
                  <a:pt x="1338" y="558"/>
                </a:cubicBezTo>
                <a:cubicBezTo>
                  <a:pt x="1338" y="533"/>
                  <a:pt x="1340" y="507"/>
                  <a:pt x="1344" y="481"/>
                </a:cubicBezTo>
                <a:cubicBezTo>
                  <a:pt x="1348" y="456"/>
                  <a:pt x="1354" y="431"/>
                  <a:pt x="1362" y="407"/>
                </a:cubicBezTo>
                <a:cubicBezTo>
                  <a:pt x="1324" y="387"/>
                  <a:pt x="1324" y="387"/>
                  <a:pt x="1324" y="387"/>
                </a:cubicBezTo>
                <a:cubicBezTo>
                  <a:pt x="1261" y="339"/>
                  <a:pt x="1261" y="339"/>
                  <a:pt x="1261" y="339"/>
                </a:cubicBezTo>
                <a:cubicBezTo>
                  <a:pt x="1263" y="334"/>
                  <a:pt x="1265" y="329"/>
                  <a:pt x="1267" y="324"/>
                </a:cubicBezTo>
                <a:cubicBezTo>
                  <a:pt x="1293" y="274"/>
                  <a:pt x="1293" y="274"/>
                  <a:pt x="1293" y="274"/>
                </a:cubicBezTo>
                <a:cubicBezTo>
                  <a:pt x="1296" y="269"/>
                  <a:pt x="1298" y="265"/>
                  <a:pt x="1301" y="260"/>
                </a:cubicBezTo>
                <a:cubicBezTo>
                  <a:pt x="1377" y="282"/>
                  <a:pt x="1377" y="282"/>
                  <a:pt x="1377" y="282"/>
                </a:cubicBezTo>
                <a:cubicBezTo>
                  <a:pt x="1416" y="302"/>
                  <a:pt x="1416" y="302"/>
                  <a:pt x="1416" y="302"/>
                </a:cubicBezTo>
                <a:cubicBezTo>
                  <a:pt x="1445" y="259"/>
                  <a:pt x="1482" y="223"/>
                  <a:pt x="1524" y="194"/>
                </a:cubicBezTo>
                <a:cubicBezTo>
                  <a:pt x="1504" y="155"/>
                  <a:pt x="1504" y="155"/>
                  <a:pt x="1504" y="155"/>
                </a:cubicBezTo>
                <a:lnTo>
                  <a:pt x="1482" y="80"/>
                </a:lnTo>
                <a:close/>
                <a:moveTo>
                  <a:pt x="1499" y="506"/>
                </a:moveTo>
                <a:cubicBezTo>
                  <a:pt x="1475" y="656"/>
                  <a:pt x="1578" y="797"/>
                  <a:pt x="1728" y="821"/>
                </a:cubicBezTo>
                <a:cubicBezTo>
                  <a:pt x="1878" y="845"/>
                  <a:pt x="2020" y="742"/>
                  <a:pt x="2043" y="592"/>
                </a:cubicBezTo>
                <a:cubicBezTo>
                  <a:pt x="2067" y="442"/>
                  <a:pt x="1965" y="301"/>
                  <a:pt x="1814" y="277"/>
                </a:cubicBezTo>
                <a:cubicBezTo>
                  <a:pt x="1664" y="253"/>
                  <a:pt x="1523" y="356"/>
                  <a:pt x="1499" y="506"/>
                </a:cubicBezTo>
                <a:close/>
                <a:moveTo>
                  <a:pt x="356" y="1535"/>
                </a:moveTo>
                <a:cubicBezTo>
                  <a:pt x="333" y="1275"/>
                  <a:pt x="525" y="1046"/>
                  <a:pt x="785" y="1023"/>
                </a:cubicBezTo>
                <a:cubicBezTo>
                  <a:pt x="1045" y="1000"/>
                  <a:pt x="1274" y="1193"/>
                  <a:pt x="1297" y="1452"/>
                </a:cubicBezTo>
                <a:cubicBezTo>
                  <a:pt x="1320" y="1712"/>
                  <a:pt x="1128" y="1941"/>
                  <a:pt x="868" y="1964"/>
                </a:cubicBezTo>
                <a:cubicBezTo>
                  <a:pt x="608" y="1987"/>
                  <a:pt x="379" y="1795"/>
                  <a:pt x="356" y="1535"/>
                </a:cubicBezTo>
                <a:close/>
                <a:moveTo>
                  <a:pt x="0" y="1481"/>
                </a:moveTo>
                <a:cubicBezTo>
                  <a:pt x="0" y="1464"/>
                  <a:pt x="1" y="1448"/>
                  <a:pt x="2" y="1431"/>
                </a:cubicBezTo>
                <a:cubicBezTo>
                  <a:pt x="4" y="1410"/>
                  <a:pt x="4" y="1410"/>
                  <a:pt x="4" y="1410"/>
                </a:cubicBezTo>
                <a:cubicBezTo>
                  <a:pt x="6" y="1394"/>
                  <a:pt x="8" y="1378"/>
                  <a:pt x="10" y="1362"/>
                </a:cubicBezTo>
                <a:cubicBezTo>
                  <a:pt x="69" y="1348"/>
                  <a:pt x="69" y="1348"/>
                  <a:pt x="69" y="1348"/>
                </a:cubicBezTo>
                <a:cubicBezTo>
                  <a:pt x="132" y="1354"/>
                  <a:pt x="132" y="1354"/>
                  <a:pt x="132" y="1354"/>
                </a:cubicBezTo>
                <a:cubicBezTo>
                  <a:pt x="138" y="1324"/>
                  <a:pt x="145" y="1295"/>
                  <a:pt x="155" y="1267"/>
                </a:cubicBezTo>
                <a:cubicBezTo>
                  <a:pt x="98" y="1241"/>
                  <a:pt x="98" y="1241"/>
                  <a:pt x="98" y="1241"/>
                </a:cubicBezTo>
                <a:cubicBezTo>
                  <a:pt x="54" y="1199"/>
                  <a:pt x="54" y="1199"/>
                  <a:pt x="54" y="1199"/>
                </a:cubicBezTo>
                <a:cubicBezTo>
                  <a:pt x="59" y="1185"/>
                  <a:pt x="65" y="1170"/>
                  <a:pt x="72" y="1156"/>
                </a:cubicBezTo>
                <a:cubicBezTo>
                  <a:pt x="82" y="1133"/>
                  <a:pt x="82" y="1133"/>
                  <a:pt x="82" y="1133"/>
                </a:cubicBezTo>
                <a:cubicBezTo>
                  <a:pt x="89" y="1119"/>
                  <a:pt x="97" y="1105"/>
                  <a:pt x="105" y="1091"/>
                </a:cubicBezTo>
                <a:cubicBezTo>
                  <a:pt x="164" y="1098"/>
                  <a:pt x="164" y="1098"/>
                  <a:pt x="164" y="1098"/>
                </a:cubicBezTo>
                <a:cubicBezTo>
                  <a:pt x="222" y="1125"/>
                  <a:pt x="222" y="1125"/>
                  <a:pt x="222" y="1125"/>
                </a:cubicBezTo>
                <a:cubicBezTo>
                  <a:pt x="237" y="1099"/>
                  <a:pt x="254" y="1075"/>
                  <a:pt x="273" y="1051"/>
                </a:cubicBezTo>
                <a:cubicBezTo>
                  <a:pt x="228" y="1007"/>
                  <a:pt x="228" y="1007"/>
                  <a:pt x="228" y="1007"/>
                </a:cubicBezTo>
                <a:cubicBezTo>
                  <a:pt x="201" y="953"/>
                  <a:pt x="201" y="953"/>
                  <a:pt x="201" y="953"/>
                </a:cubicBezTo>
                <a:cubicBezTo>
                  <a:pt x="214" y="939"/>
                  <a:pt x="226" y="925"/>
                  <a:pt x="239" y="912"/>
                </a:cubicBezTo>
                <a:cubicBezTo>
                  <a:pt x="245" y="906"/>
                  <a:pt x="245" y="906"/>
                  <a:pt x="245" y="906"/>
                </a:cubicBezTo>
                <a:cubicBezTo>
                  <a:pt x="258" y="893"/>
                  <a:pt x="272" y="880"/>
                  <a:pt x="286" y="868"/>
                </a:cubicBezTo>
                <a:cubicBezTo>
                  <a:pt x="339" y="895"/>
                  <a:pt x="339" y="895"/>
                  <a:pt x="339" y="895"/>
                </a:cubicBezTo>
                <a:cubicBezTo>
                  <a:pt x="384" y="940"/>
                  <a:pt x="384" y="940"/>
                  <a:pt x="384" y="940"/>
                </a:cubicBezTo>
                <a:cubicBezTo>
                  <a:pt x="407" y="921"/>
                  <a:pt x="432" y="904"/>
                  <a:pt x="458" y="889"/>
                </a:cubicBezTo>
                <a:cubicBezTo>
                  <a:pt x="431" y="831"/>
                  <a:pt x="431" y="831"/>
                  <a:pt x="431" y="831"/>
                </a:cubicBezTo>
                <a:cubicBezTo>
                  <a:pt x="424" y="771"/>
                  <a:pt x="424" y="771"/>
                  <a:pt x="424" y="771"/>
                </a:cubicBezTo>
                <a:cubicBezTo>
                  <a:pt x="435" y="765"/>
                  <a:pt x="447" y="759"/>
                  <a:pt x="459" y="753"/>
                </a:cubicBezTo>
                <a:cubicBezTo>
                  <a:pt x="496" y="736"/>
                  <a:pt x="496" y="736"/>
                  <a:pt x="496" y="736"/>
                </a:cubicBezTo>
                <a:cubicBezTo>
                  <a:pt x="508" y="731"/>
                  <a:pt x="520" y="726"/>
                  <a:pt x="532" y="721"/>
                </a:cubicBezTo>
                <a:cubicBezTo>
                  <a:pt x="573" y="765"/>
                  <a:pt x="573" y="765"/>
                  <a:pt x="573" y="765"/>
                </a:cubicBezTo>
                <a:cubicBezTo>
                  <a:pt x="600" y="822"/>
                  <a:pt x="600" y="822"/>
                  <a:pt x="600" y="822"/>
                </a:cubicBezTo>
                <a:cubicBezTo>
                  <a:pt x="628" y="813"/>
                  <a:pt x="657" y="805"/>
                  <a:pt x="687" y="799"/>
                </a:cubicBezTo>
                <a:cubicBezTo>
                  <a:pt x="681" y="736"/>
                  <a:pt x="681" y="736"/>
                  <a:pt x="681" y="736"/>
                </a:cubicBezTo>
                <a:cubicBezTo>
                  <a:pt x="695" y="678"/>
                  <a:pt x="695" y="678"/>
                  <a:pt x="695" y="678"/>
                </a:cubicBezTo>
                <a:cubicBezTo>
                  <a:pt x="712" y="675"/>
                  <a:pt x="728" y="673"/>
                  <a:pt x="745" y="671"/>
                </a:cubicBezTo>
                <a:cubicBezTo>
                  <a:pt x="764" y="669"/>
                  <a:pt x="764" y="669"/>
                  <a:pt x="764" y="669"/>
                </a:cubicBezTo>
                <a:cubicBezTo>
                  <a:pt x="781" y="668"/>
                  <a:pt x="797" y="667"/>
                  <a:pt x="814" y="667"/>
                </a:cubicBezTo>
                <a:cubicBezTo>
                  <a:pt x="838" y="722"/>
                  <a:pt x="838" y="722"/>
                  <a:pt x="838" y="722"/>
                </a:cubicBezTo>
                <a:cubicBezTo>
                  <a:pt x="844" y="785"/>
                  <a:pt x="844" y="785"/>
                  <a:pt x="844" y="785"/>
                </a:cubicBezTo>
                <a:cubicBezTo>
                  <a:pt x="874" y="786"/>
                  <a:pt x="903" y="789"/>
                  <a:pt x="933" y="793"/>
                </a:cubicBezTo>
                <a:cubicBezTo>
                  <a:pt x="949" y="732"/>
                  <a:pt x="949" y="732"/>
                  <a:pt x="949" y="732"/>
                </a:cubicBezTo>
                <a:cubicBezTo>
                  <a:pt x="982" y="682"/>
                  <a:pt x="982" y="682"/>
                  <a:pt x="982" y="682"/>
                </a:cubicBezTo>
                <a:cubicBezTo>
                  <a:pt x="996" y="684"/>
                  <a:pt x="1009" y="687"/>
                  <a:pt x="1023" y="690"/>
                </a:cubicBezTo>
                <a:cubicBezTo>
                  <a:pt x="1058" y="700"/>
                  <a:pt x="1058" y="700"/>
                  <a:pt x="1058" y="700"/>
                </a:cubicBezTo>
                <a:cubicBezTo>
                  <a:pt x="1071" y="704"/>
                  <a:pt x="1085" y="708"/>
                  <a:pt x="1098" y="713"/>
                </a:cubicBezTo>
                <a:cubicBezTo>
                  <a:pt x="1101" y="773"/>
                  <a:pt x="1101" y="773"/>
                  <a:pt x="1101" y="773"/>
                </a:cubicBezTo>
                <a:cubicBezTo>
                  <a:pt x="1085" y="834"/>
                  <a:pt x="1085" y="834"/>
                  <a:pt x="1085" y="834"/>
                </a:cubicBezTo>
                <a:cubicBezTo>
                  <a:pt x="1113" y="845"/>
                  <a:pt x="1140" y="857"/>
                  <a:pt x="1166" y="872"/>
                </a:cubicBezTo>
                <a:cubicBezTo>
                  <a:pt x="1202" y="820"/>
                  <a:pt x="1202" y="820"/>
                  <a:pt x="1202" y="820"/>
                </a:cubicBezTo>
                <a:cubicBezTo>
                  <a:pt x="1251" y="784"/>
                  <a:pt x="1251" y="784"/>
                  <a:pt x="1251" y="784"/>
                </a:cubicBezTo>
                <a:cubicBezTo>
                  <a:pt x="1266" y="793"/>
                  <a:pt x="1281" y="803"/>
                  <a:pt x="1296" y="813"/>
                </a:cubicBezTo>
                <a:cubicBezTo>
                  <a:pt x="1305" y="819"/>
                  <a:pt x="1305" y="819"/>
                  <a:pt x="1305" y="819"/>
                </a:cubicBezTo>
                <a:cubicBezTo>
                  <a:pt x="1320" y="830"/>
                  <a:pt x="1334" y="841"/>
                  <a:pt x="1348" y="853"/>
                </a:cubicBezTo>
                <a:cubicBezTo>
                  <a:pt x="1331" y="910"/>
                  <a:pt x="1331" y="910"/>
                  <a:pt x="1331" y="910"/>
                </a:cubicBezTo>
                <a:cubicBezTo>
                  <a:pt x="1295" y="962"/>
                  <a:pt x="1295" y="962"/>
                  <a:pt x="1295" y="962"/>
                </a:cubicBezTo>
                <a:cubicBezTo>
                  <a:pt x="1317" y="982"/>
                  <a:pt x="1338" y="1003"/>
                  <a:pt x="1358" y="1025"/>
                </a:cubicBezTo>
                <a:cubicBezTo>
                  <a:pt x="1410" y="989"/>
                  <a:pt x="1410" y="989"/>
                  <a:pt x="1410" y="989"/>
                </a:cubicBezTo>
                <a:cubicBezTo>
                  <a:pt x="1468" y="972"/>
                  <a:pt x="1468" y="972"/>
                  <a:pt x="1468" y="972"/>
                </a:cubicBezTo>
                <a:cubicBezTo>
                  <a:pt x="1477" y="983"/>
                  <a:pt x="1486" y="995"/>
                  <a:pt x="1495" y="1008"/>
                </a:cubicBezTo>
                <a:cubicBezTo>
                  <a:pt x="1513" y="1033"/>
                  <a:pt x="1513" y="1033"/>
                  <a:pt x="1513" y="1033"/>
                </a:cubicBezTo>
                <a:cubicBezTo>
                  <a:pt x="1521" y="1045"/>
                  <a:pt x="1529" y="1057"/>
                  <a:pt x="1536" y="1069"/>
                </a:cubicBezTo>
                <a:cubicBezTo>
                  <a:pt x="1500" y="1118"/>
                  <a:pt x="1500" y="1118"/>
                  <a:pt x="1500" y="1118"/>
                </a:cubicBezTo>
                <a:cubicBezTo>
                  <a:pt x="1449" y="1154"/>
                  <a:pt x="1449" y="1154"/>
                  <a:pt x="1449" y="1154"/>
                </a:cubicBezTo>
                <a:cubicBezTo>
                  <a:pt x="1463" y="1180"/>
                  <a:pt x="1476" y="1207"/>
                  <a:pt x="1486" y="1235"/>
                </a:cubicBezTo>
                <a:cubicBezTo>
                  <a:pt x="1548" y="1219"/>
                  <a:pt x="1548" y="1219"/>
                  <a:pt x="1548" y="1219"/>
                </a:cubicBezTo>
                <a:cubicBezTo>
                  <a:pt x="1608" y="1222"/>
                  <a:pt x="1608" y="1222"/>
                  <a:pt x="1608" y="1222"/>
                </a:cubicBezTo>
                <a:cubicBezTo>
                  <a:pt x="1612" y="1236"/>
                  <a:pt x="1617" y="1250"/>
                  <a:pt x="1621" y="1264"/>
                </a:cubicBezTo>
                <a:cubicBezTo>
                  <a:pt x="1629" y="1293"/>
                  <a:pt x="1629" y="1293"/>
                  <a:pt x="1629" y="1293"/>
                </a:cubicBezTo>
                <a:cubicBezTo>
                  <a:pt x="1632" y="1308"/>
                  <a:pt x="1636" y="1323"/>
                  <a:pt x="1638" y="1338"/>
                </a:cubicBezTo>
                <a:cubicBezTo>
                  <a:pt x="1588" y="1371"/>
                  <a:pt x="1588" y="1371"/>
                  <a:pt x="1588" y="1371"/>
                </a:cubicBezTo>
                <a:cubicBezTo>
                  <a:pt x="1527" y="1387"/>
                  <a:pt x="1527" y="1387"/>
                  <a:pt x="1527" y="1387"/>
                </a:cubicBezTo>
                <a:cubicBezTo>
                  <a:pt x="1529" y="1402"/>
                  <a:pt x="1531" y="1417"/>
                  <a:pt x="1532" y="1432"/>
                </a:cubicBezTo>
                <a:cubicBezTo>
                  <a:pt x="1534" y="1447"/>
                  <a:pt x="1535" y="1462"/>
                  <a:pt x="1535" y="1477"/>
                </a:cubicBezTo>
                <a:cubicBezTo>
                  <a:pt x="1598" y="1482"/>
                  <a:pt x="1598" y="1482"/>
                  <a:pt x="1598" y="1482"/>
                </a:cubicBezTo>
                <a:cubicBezTo>
                  <a:pt x="1653" y="1506"/>
                  <a:pt x="1653" y="1506"/>
                  <a:pt x="1653" y="1506"/>
                </a:cubicBezTo>
                <a:cubicBezTo>
                  <a:pt x="1653" y="1521"/>
                  <a:pt x="1652" y="1537"/>
                  <a:pt x="1651" y="1552"/>
                </a:cubicBezTo>
                <a:cubicBezTo>
                  <a:pt x="1649" y="1581"/>
                  <a:pt x="1649" y="1581"/>
                  <a:pt x="1649" y="1581"/>
                </a:cubicBezTo>
                <a:cubicBezTo>
                  <a:pt x="1647" y="1596"/>
                  <a:pt x="1645" y="1610"/>
                  <a:pt x="1643" y="1625"/>
                </a:cubicBezTo>
                <a:cubicBezTo>
                  <a:pt x="1584" y="1639"/>
                  <a:pt x="1584" y="1639"/>
                  <a:pt x="1584" y="1639"/>
                </a:cubicBezTo>
                <a:cubicBezTo>
                  <a:pt x="1521" y="1633"/>
                  <a:pt x="1521" y="1633"/>
                  <a:pt x="1521" y="1633"/>
                </a:cubicBezTo>
                <a:cubicBezTo>
                  <a:pt x="1515" y="1663"/>
                  <a:pt x="1508" y="1692"/>
                  <a:pt x="1498" y="1720"/>
                </a:cubicBezTo>
                <a:cubicBezTo>
                  <a:pt x="1556" y="1747"/>
                  <a:pt x="1556" y="1747"/>
                  <a:pt x="1556" y="1747"/>
                </a:cubicBezTo>
                <a:cubicBezTo>
                  <a:pt x="1599" y="1788"/>
                  <a:pt x="1599" y="1788"/>
                  <a:pt x="1599" y="1788"/>
                </a:cubicBezTo>
                <a:cubicBezTo>
                  <a:pt x="1594" y="1802"/>
                  <a:pt x="1588" y="1816"/>
                  <a:pt x="1582" y="1830"/>
                </a:cubicBezTo>
                <a:cubicBezTo>
                  <a:pt x="1571" y="1854"/>
                  <a:pt x="1571" y="1854"/>
                  <a:pt x="1571" y="1854"/>
                </a:cubicBezTo>
                <a:cubicBezTo>
                  <a:pt x="1564" y="1868"/>
                  <a:pt x="1556" y="1882"/>
                  <a:pt x="1549" y="1896"/>
                </a:cubicBezTo>
                <a:cubicBezTo>
                  <a:pt x="1489" y="1889"/>
                  <a:pt x="1489" y="1889"/>
                  <a:pt x="1489" y="1889"/>
                </a:cubicBezTo>
                <a:cubicBezTo>
                  <a:pt x="1431" y="1862"/>
                  <a:pt x="1431" y="1862"/>
                  <a:pt x="1431" y="1862"/>
                </a:cubicBezTo>
                <a:cubicBezTo>
                  <a:pt x="1416" y="1888"/>
                  <a:pt x="1399" y="1912"/>
                  <a:pt x="1380" y="1936"/>
                </a:cubicBezTo>
                <a:cubicBezTo>
                  <a:pt x="1425" y="1981"/>
                  <a:pt x="1425" y="1981"/>
                  <a:pt x="1425" y="1981"/>
                </a:cubicBezTo>
                <a:cubicBezTo>
                  <a:pt x="1452" y="2034"/>
                  <a:pt x="1452" y="2034"/>
                  <a:pt x="1452" y="2034"/>
                </a:cubicBezTo>
                <a:cubicBezTo>
                  <a:pt x="1426" y="2064"/>
                  <a:pt x="1398" y="2093"/>
                  <a:pt x="1367" y="2119"/>
                </a:cubicBezTo>
                <a:cubicBezTo>
                  <a:pt x="1314" y="2092"/>
                  <a:pt x="1314" y="2092"/>
                  <a:pt x="1314" y="2092"/>
                </a:cubicBezTo>
                <a:cubicBezTo>
                  <a:pt x="1269" y="2047"/>
                  <a:pt x="1269" y="2047"/>
                  <a:pt x="1269" y="2047"/>
                </a:cubicBezTo>
                <a:cubicBezTo>
                  <a:pt x="1246" y="2066"/>
                  <a:pt x="1221" y="2083"/>
                  <a:pt x="1196" y="2099"/>
                </a:cubicBezTo>
                <a:cubicBezTo>
                  <a:pt x="1222" y="2156"/>
                  <a:pt x="1222" y="2156"/>
                  <a:pt x="1222" y="2156"/>
                </a:cubicBezTo>
                <a:cubicBezTo>
                  <a:pt x="1229" y="2216"/>
                  <a:pt x="1229" y="2216"/>
                  <a:pt x="1229" y="2216"/>
                </a:cubicBezTo>
                <a:cubicBezTo>
                  <a:pt x="1216" y="2223"/>
                  <a:pt x="1203" y="2230"/>
                  <a:pt x="1190" y="2236"/>
                </a:cubicBezTo>
                <a:cubicBezTo>
                  <a:pt x="1162" y="2249"/>
                  <a:pt x="1162" y="2249"/>
                  <a:pt x="1162" y="2249"/>
                </a:cubicBezTo>
                <a:cubicBezTo>
                  <a:pt x="1148" y="2255"/>
                  <a:pt x="1135" y="2261"/>
                  <a:pt x="1121" y="2266"/>
                </a:cubicBezTo>
                <a:cubicBezTo>
                  <a:pt x="1080" y="2222"/>
                  <a:pt x="1080" y="2222"/>
                  <a:pt x="1080" y="2222"/>
                </a:cubicBezTo>
                <a:cubicBezTo>
                  <a:pt x="1053" y="2165"/>
                  <a:pt x="1053" y="2165"/>
                  <a:pt x="1053" y="2165"/>
                </a:cubicBezTo>
                <a:cubicBezTo>
                  <a:pt x="1025" y="2175"/>
                  <a:pt x="996" y="2182"/>
                  <a:pt x="966" y="2188"/>
                </a:cubicBezTo>
                <a:cubicBezTo>
                  <a:pt x="972" y="2251"/>
                  <a:pt x="972" y="2251"/>
                  <a:pt x="972" y="2251"/>
                </a:cubicBezTo>
                <a:cubicBezTo>
                  <a:pt x="958" y="2310"/>
                  <a:pt x="958" y="2310"/>
                  <a:pt x="958" y="2310"/>
                </a:cubicBezTo>
                <a:cubicBezTo>
                  <a:pt x="938" y="2313"/>
                  <a:pt x="919" y="2315"/>
                  <a:pt x="899" y="2317"/>
                </a:cubicBezTo>
                <a:cubicBezTo>
                  <a:pt x="879" y="2319"/>
                  <a:pt x="859" y="2320"/>
                  <a:pt x="839" y="2320"/>
                </a:cubicBezTo>
                <a:cubicBezTo>
                  <a:pt x="815" y="2265"/>
                  <a:pt x="815" y="2265"/>
                  <a:pt x="815" y="2265"/>
                </a:cubicBezTo>
                <a:cubicBezTo>
                  <a:pt x="810" y="2202"/>
                  <a:pt x="810" y="2202"/>
                  <a:pt x="810" y="2202"/>
                </a:cubicBezTo>
                <a:cubicBezTo>
                  <a:pt x="779" y="2201"/>
                  <a:pt x="750" y="2199"/>
                  <a:pt x="720" y="2194"/>
                </a:cubicBezTo>
                <a:cubicBezTo>
                  <a:pt x="704" y="2255"/>
                  <a:pt x="704" y="2255"/>
                  <a:pt x="704" y="2255"/>
                </a:cubicBezTo>
                <a:cubicBezTo>
                  <a:pt x="671" y="2305"/>
                  <a:pt x="671" y="2305"/>
                  <a:pt x="671" y="2305"/>
                </a:cubicBezTo>
                <a:cubicBezTo>
                  <a:pt x="656" y="2303"/>
                  <a:pt x="641" y="2299"/>
                  <a:pt x="626" y="2296"/>
                </a:cubicBezTo>
                <a:cubicBezTo>
                  <a:pt x="599" y="2288"/>
                  <a:pt x="599" y="2288"/>
                  <a:pt x="599" y="2288"/>
                </a:cubicBezTo>
                <a:cubicBezTo>
                  <a:pt x="585" y="2284"/>
                  <a:pt x="570" y="2280"/>
                  <a:pt x="555" y="2275"/>
                </a:cubicBezTo>
                <a:cubicBezTo>
                  <a:pt x="552" y="2215"/>
                  <a:pt x="552" y="2215"/>
                  <a:pt x="552" y="2215"/>
                </a:cubicBezTo>
                <a:cubicBezTo>
                  <a:pt x="568" y="2153"/>
                  <a:pt x="568" y="2153"/>
                  <a:pt x="568" y="2153"/>
                </a:cubicBezTo>
                <a:cubicBezTo>
                  <a:pt x="540" y="2143"/>
                  <a:pt x="513" y="2130"/>
                  <a:pt x="487" y="2116"/>
                </a:cubicBezTo>
                <a:cubicBezTo>
                  <a:pt x="451" y="2167"/>
                  <a:pt x="451" y="2167"/>
                  <a:pt x="451" y="2167"/>
                </a:cubicBezTo>
                <a:cubicBezTo>
                  <a:pt x="403" y="2203"/>
                  <a:pt x="403" y="2203"/>
                  <a:pt x="403" y="2203"/>
                </a:cubicBezTo>
                <a:cubicBezTo>
                  <a:pt x="368" y="2183"/>
                  <a:pt x="336" y="2160"/>
                  <a:pt x="305" y="2135"/>
                </a:cubicBezTo>
                <a:cubicBezTo>
                  <a:pt x="322" y="2077"/>
                  <a:pt x="322" y="2077"/>
                  <a:pt x="322" y="2077"/>
                </a:cubicBezTo>
                <a:cubicBezTo>
                  <a:pt x="358" y="2025"/>
                  <a:pt x="358" y="2025"/>
                  <a:pt x="358" y="2025"/>
                </a:cubicBezTo>
                <a:cubicBezTo>
                  <a:pt x="336" y="2005"/>
                  <a:pt x="315" y="1984"/>
                  <a:pt x="295" y="1962"/>
                </a:cubicBezTo>
                <a:cubicBezTo>
                  <a:pt x="243" y="1998"/>
                  <a:pt x="243" y="1998"/>
                  <a:pt x="243" y="1998"/>
                </a:cubicBezTo>
                <a:cubicBezTo>
                  <a:pt x="185" y="2015"/>
                  <a:pt x="185" y="2015"/>
                  <a:pt x="185" y="2015"/>
                </a:cubicBezTo>
                <a:cubicBezTo>
                  <a:pt x="174" y="2002"/>
                  <a:pt x="163" y="1987"/>
                  <a:pt x="153" y="1973"/>
                </a:cubicBezTo>
                <a:cubicBezTo>
                  <a:pt x="145" y="1961"/>
                  <a:pt x="145" y="1961"/>
                  <a:pt x="145" y="1961"/>
                </a:cubicBezTo>
                <a:cubicBezTo>
                  <a:pt x="135" y="1947"/>
                  <a:pt x="126" y="1932"/>
                  <a:pt x="117" y="1918"/>
                </a:cubicBezTo>
                <a:cubicBezTo>
                  <a:pt x="153" y="1869"/>
                  <a:pt x="153" y="1869"/>
                  <a:pt x="153" y="1869"/>
                </a:cubicBezTo>
                <a:cubicBezTo>
                  <a:pt x="204" y="1833"/>
                  <a:pt x="204" y="1833"/>
                  <a:pt x="204" y="1833"/>
                </a:cubicBezTo>
                <a:cubicBezTo>
                  <a:pt x="190" y="1807"/>
                  <a:pt x="178" y="1780"/>
                  <a:pt x="167" y="1752"/>
                </a:cubicBezTo>
                <a:cubicBezTo>
                  <a:pt x="105" y="1768"/>
                  <a:pt x="105" y="1768"/>
                  <a:pt x="105" y="1768"/>
                </a:cubicBezTo>
                <a:cubicBezTo>
                  <a:pt x="46" y="1765"/>
                  <a:pt x="46" y="1765"/>
                  <a:pt x="46" y="1765"/>
                </a:cubicBezTo>
                <a:cubicBezTo>
                  <a:pt x="40" y="1749"/>
                  <a:pt x="35" y="1733"/>
                  <a:pt x="30" y="1717"/>
                </a:cubicBezTo>
                <a:cubicBezTo>
                  <a:pt x="26" y="1700"/>
                  <a:pt x="26" y="1700"/>
                  <a:pt x="26" y="1700"/>
                </a:cubicBezTo>
                <a:cubicBezTo>
                  <a:pt x="22" y="1683"/>
                  <a:pt x="18" y="1666"/>
                  <a:pt x="15" y="1649"/>
                </a:cubicBezTo>
                <a:cubicBezTo>
                  <a:pt x="65" y="1616"/>
                  <a:pt x="65" y="1616"/>
                  <a:pt x="65" y="1616"/>
                </a:cubicBezTo>
                <a:cubicBezTo>
                  <a:pt x="126" y="1600"/>
                  <a:pt x="126" y="1600"/>
                  <a:pt x="126" y="1600"/>
                </a:cubicBezTo>
                <a:cubicBezTo>
                  <a:pt x="124" y="1585"/>
                  <a:pt x="122" y="1570"/>
                  <a:pt x="121" y="1555"/>
                </a:cubicBezTo>
                <a:cubicBezTo>
                  <a:pt x="119" y="1540"/>
                  <a:pt x="119" y="1525"/>
                  <a:pt x="118" y="1511"/>
                </a:cubicBezTo>
                <a:cubicBezTo>
                  <a:pt x="55" y="1505"/>
                  <a:pt x="55" y="1505"/>
                  <a:pt x="55" y="1505"/>
                </a:cubicBezTo>
                <a:lnTo>
                  <a:pt x="0" y="1481"/>
                </a:lnTo>
                <a:close/>
                <a:moveTo>
                  <a:pt x="278" y="1542"/>
                </a:moveTo>
                <a:cubicBezTo>
                  <a:pt x="304" y="1845"/>
                  <a:pt x="571" y="2069"/>
                  <a:pt x="875" y="2043"/>
                </a:cubicBezTo>
                <a:cubicBezTo>
                  <a:pt x="1178" y="2016"/>
                  <a:pt x="1402" y="1749"/>
                  <a:pt x="1376" y="1446"/>
                </a:cubicBezTo>
                <a:cubicBezTo>
                  <a:pt x="1349" y="1142"/>
                  <a:pt x="1082" y="918"/>
                  <a:pt x="779" y="945"/>
                </a:cubicBezTo>
                <a:cubicBezTo>
                  <a:pt x="475" y="971"/>
                  <a:pt x="251" y="1238"/>
                  <a:pt x="278" y="1542"/>
                </a:cubicBezTo>
                <a:close/>
                <a:moveTo>
                  <a:pt x="689" y="1494"/>
                </a:moveTo>
                <a:cubicBezTo>
                  <a:pt x="689" y="1418"/>
                  <a:pt x="750" y="1356"/>
                  <a:pt x="827" y="1356"/>
                </a:cubicBezTo>
                <a:cubicBezTo>
                  <a:pt x="903" y="1356"/>
                  <a:pt x="964" y="1418"/>
                  <a:pt x="964" y="1494"/>
                </a:cubicBezTo>
                <a:cubicBezTo>
                  <a:pt x="964" y="1570"/>
                  <a:pt x="903" y="1631"/>
                  <a:pt x="827" y="1631"/>
                </a:cubicBezTo>
                <a:cubicBezTo>
                  <a:pt x="750" y="1631"/>
                  <a:pt x="689" y="1570"/>
                  <a:pt x="689" y="1494"/>
                </a:cubicBezTo>
                <a:close/>
              </a:path>
            </a:pathLst>
          </a:custGeom>
          <a:solidFill>
            <a:srgbClr val="505A64"/>
          </a:solidFill>
          <a:ln>
            <a:noFill/>
          </a:ln>
        </p:spPr>
        <p:txBody>
          <a:bodyPr vert="horz" wrap="square" lIns="91392" tIns="45696" rIns="91392" bIns="45696" numCol="1" anchor="t" anchorCtr="0" compatLnSpc="1">
            <a:prstTxWarp prst="textNoShape">
              <a:avLst/>
            </a:prstTxWarp>
          </a:bodyPr>
          <a:lstStyle/>
          <a:p>
            <a:endParaRPr lang="de-DE" sz="1799" dirty="0"/>
          </a:p>
        </p:txBody>
      </p:sp>
      <p:sp>
        <p:nvSpPr>
          <p:cNvPr id="42" name="Ellipse 41"/>
          <p:cNvSpPr/>
          <p:nvPr/>
        </p:nvSpPr>
        <p:spPr bwMode="auto">
          <a:xfrm>
            <a:off x="6592608" y="4862315"/>
            <a:ext cx="134326" cy="134256"/>
          </a:xfrm>
          <a:prstGeom prst="ellipse">
            <a:avLst/>
          </a:prstGeom>
          <a:solidFill>
            <a:schemeClr val="bg1"/>
          </a:solidFill>
          <a:ln w="9525"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DE" sz="1399" dirty="0">
              <a:solidFill>
                <a:srgbClr val="000000"/>
              </a:solidFill>
              <a:cs typeface="Arial" charset="0"/>
            </a:endParaRPr>
          </a:p>
        </p:txBody>
      </p:sp>
      <p:sp>
        <p:nvSpPr>
          <p:cNvPr id="43" name="Ellipse 42"/>
          <p:cNvSpPr/>
          <p:nvPr/>
        </p:nvSpPr>
        <p:spPr bwMode="auto">
          <a:xfrm>
            <a:off x="6435484" y="5096461"/>
            <a:ext cx="55705" cy="55676"/>
          </a:xfrm>
          <a:prstGeom prst="ellipse">
            <a:avLst/>
          </a:prstGeom>
          <a:solidFill>
            <a:schemeClr val="bg1"/>
          </a:solidFill>
          <a:ln w="9525"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DE" sz="1399" dirty="0">
              <a:solidFill>
                <a:srgbClr val="000000"/>
              </a:solidFill>
              <a:cs typeface="Arial" charset="0"/>
            </a:endParaRPr>
          </a:p>
        </p:txBody>
      </p:sp>
      <p:sp>
        <p:nvSpPr>
          <p:cNvPr id="44" name="Freeform 16"/>
          <p:cNvSpPr>
            <a:spLocks noEditPoints="1"/>
          </p:cNvSpPr>
          <p:nvPr/>
        </p:nvSpPr>
        <p:spPr bwMode="auto">
          <a:xfrm>
            <a:off x="5435787" y="3164424"/>
            <a:ext cx="359569" cy="360175"/>
          </a:xfrm>
          <a:custGeom>
            <a:avLst/>
            <a:gdLst>
              <a:gd name="T0" fmla="*/ 0 w 2400"/>
              <a:gd name="T1" fmla="*/ 960 h 2400"/>
              <a:gd name="T2" fmla="*/ 960 w 2400"/>
              <a:gd name="T3" fmla="*/ 0 h 2400"/>
              <a:gd name="T4" fmla="*/ 1920 w 2400"/>
              <a:gd name="T5" fmla="*/ 960 h 2400"/>
              <a:gd name="T6" fmla="*/ 1743 w 2400"/>
              <a:gd name="T7" fmla="*/ 1516 h 2400"/>
              <a:gd name="T8" fmla="*/ 1516 w 2400"/>
              <a:gd name="T9" fmla="*/ 1743 h 2400"/>
              <a:gd name="T10" fmla="*/ 960 w 2400"/>
              <a:gd name="T11" fmla="*/ 1920 h 2400"/>
              <a:gd name="T12" fmla="*/ 0 w 2400"/>
              <a:gd name="T13" fmla="*/ 960 h 2400"/>
              <a:gd name="T14" fmla="*/ 200 w 2400"/>
              <a:gd name="T15" fmla="*/ 960 h 2400"/>
              <a:gd name="T16" fmla="*/ 960 w 2400"/>
              <a:gd name="T17" fmla="*/ 1720 h 2400"/>
              <a:gd name="T18" fmla="*/ 1720 w 2400"/>
              <a:gd name="T19" fmla="*/ 960 h 2400"/>
              <a:gd name="T20" fmla="*/ 960 w 2400"/>
              <a:gd name="T21" fmla="*/ 200 h 2400"/>
              <a:gd name="T22" fmla="*/ 200 w 2400"/>
              <a:gd name="T23" fmla="*/ 960 h 2400"/>
              <a:gd name="T24" fmla="*/ 1800 w 2400"/>
              <a:gd name="T25" fmla="*/ 1574 h 2400"/>
              <a:gd name="T26" fmla="*/ 2400 w 2400"/>
              <a:gd name="T27" fmla="*/ 2174 h 2400"/>
              <a:gd name="T28" fmla="*/ 2174 w 2400"/>
              <a:gd name="T29" fmla="*/ 2400 h 2400"/>
              <a:gd name="T30" fmla="*/ 1574 w 2400"/>
              <a:gd name="T31" fmla="*/ 1800 h 2400"/>
              <a:gd name="T32" fmla="*/ 1800 w 2400"/>
              <a:gd name="T33" fmla="*/ 1574 h 2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00" h="2400">
                <a:moveTo>
                  <a:pt x="0" y="960"/>
                </a:moveTo>
                <a:cubicBezTo>
                  <a:pt x="0" y="430"/>
                  <a:pt x="430" y="0"/>
                  <a:pt x="960" y="0"/>
                </a:cubicBezTo>
                <a:cubicBezTo>
                  <a:pt x="1490" y="0"/>
                  <a:pt x="1920" y="430"/>
                  <a:pt x="1920" y="960"/>
                </a:cubicBezTo>
                <a:cubicBezTo>
                  <a:pt x="1920" y="1167"/>
                  <a:pt x="1854" y="1359"/>
                  <a:pt x="1743" y="1516"/>
                </a:cubicBezTo>
                <a:cubicBezTo>
                  <a:pt x="1680" y="1604"/>
                  <a:pt x="1604" y="1680"/>
                  <a:pt x="1516" y="1743"/>
                </a:cubicBezTo>
                <a:cubicBezTo>
                  <a:pt x="1359" y="1854"/>
                  <a:pt x="1167" y="1920"/>
                  <a:pt x="960" y="1920"/>
                </a:cubicBezTo>
                <a:cubicBezTo>
                  <a:pt x="430" y="1920"/>
                  <a:pt x="0" y="1490"/>
                  <a:pt x="0" y="960"/>
                </a:cubicBezTo>
                <a:close/>
                <a:moveTo>
                  <a:pt x="200" y="960"/>
                </a:moveTo>
                <a:cubicBezTo>
                  <a:pt x="200" y="1380"/>
                  <a:pt x="540" y="1720"/>
                  <a:pt x="960" y="1720"/>
                </a:cubicBezTo>
                <a:cubicBezTo>
                  <a:pt x="1380" y="1720"/>
                  <a:pt x="1720" y="1380"/>
                  <a:pt x="1720" y="960"/>
                </a:cubicBezTo>
                <a:cubicBezTo>
                  <a:pt x="1720" y="540"/>
                  <a:pt x="1380" y="200"/>
                  <a:pt x="960" y="200"/>
                </a:cubicBezTo>
                <a:cubicBezTo>
                  <a:pt x="540" y="200"/>
                  <a:pt x="200" y="540"/>
                  <a:pt x="200" y="960"/>
                </a:cubicBezTo>
                <a:close/>
                <a:moveTo>
                  <a:pt x="1800" y="1574"/>
                </a:moveTo>
                <a:cubicBezTo>
                  <a:pt x="2400" y="2174"/>
                  <a:pt x="2400" y="2174"/>
                  <a:pt x="2400" y="2174"/>
                </a:cubicBezTo>
                <a:cubicBezTo>
                  <a:pt x="2174" y="2400"/>
                  <a:pt x="2174" y="2400"/>
                  <a:pt x="2174" y="2400"/>
                </a:cubicBezTo>
                <a:cubicBezTo>
                  <a:pt x="1574" y="1800"/>
                  <a:pt x="1574" y="1800"/>
                  <a:pt x="1574" y="1800"/>
                </a:cubicBezTo>
                <a:cubicBezTo>
                  <a:pt x="1660" y="1736"/>
                  <a:pt x="1736" y="1660"/>
                  <a:pt x="1800" y="1574"/>
                </a:cubicBezTo>
                <a:close/>
              </a:path>
            </a:pathLst>
          </a:custGeom>
          <a:solidFill>
            <a:srgbClr val="505A64"/>
          </a:solidFill>
          <a:ln>
            <a:noFill/>
          </a:ln>
        </p:spPr>
        <p:txBody>
          <a:bodyPr vert="horz" wrap="square" lIns="91392" tIns="45696" rIns="91392" bIns="45696" numCol="1" anchor="t" anchorCtr="0" compatLnSpc="1">
            <a:prstTxWarp prst="textNoShape">
              <a:avLst/>
            </a:prstTxWarp>
          </a:bodyPr>
          <a:lstStyle/>
          <a:p>
            <a:endParaRPr lang="de-DE" sz="1799" dirty="0"/>
          </a:p>
        </p:txBody>
      </p:sp>
      <p:sp>
        <p:nvSpPr>
          <p:cNvPr id="45" name="Rectangle 5"/>
          <p:cNvSpPr>
            <a:spLocks noChangeArrowheads="1"/>
          </p:cNvSpPr>
          <p:nvPr/>
        </p:nvSpPr>
        <p:spPr bwMode="auto">
          <a:xfrm>
            <a:off x="706446" y="2363650"/>
            <a:ext cx="1820063" cy="491930"/>
          </a:xfrm>
          <a:prstGeom prst="rect">
            <a:avLst/>
          </a:prstGeom>
          <a:noFill/>
          <a:ln>
            <a:noFill/>
          </a:ln>
          <a:effectLst/>
        </p:spPr>
        <p:txBody>
          <a:bodyPr wrap="none" lIns="0" tIns="0" rIns="0" bIns="0" numCol="1" spcCol="72000" rtlCol="0" anchor="ctr">
            <a:spAutoFit/>
          </a:bodyPr>
          <a:lstStyle/>
          <a:p>
            <a:pPr>
              <a:buFont typeface="Wingdings" charset="0"/>
              <a:buNone/>
            </a:pPr>
            <a:r>
              <a:rPr lang="de-DE" sz="1599" b="1" kern="0" dirty="0">
                <a:solidFill>
                  <a:srgbClr val="55A0B9"/>
                </a:solidFill>
                <a:latin typeface="Siemens Serif" pitchFamily="2" charset="0"/>
              </a:rPr>
              <a:t>MindSphere –</a:t>
            </a:r>
            <a:br>
              <a:rPr lang="de-DE" sz="1599" b="1" kern="0" dirty="0">
                <a:solidFill>
                  <a:srgbClr val="55A0B9"/>
                </a:solidFill>
                <a:latin typeface="Siemens Serif" pitchFamily="2" charset="0"/>
              </a:rPr>
            </a:br>
            <a:r>
              <a:rPr lang="de-DE" sz="1599" b="1" kern="0" dirty="0">
                <a:solidFill>
                  <a:srgbClr val="55A0B9"/>
                </a:solidFill>
                <a:latin typeface="Siemens Serif" pitchFamily="2" charset="0"/>
              </a:rPr>
              <a:t>Siemens Cloud for Industry</a:t>
            </a:r>
          </a:p>
        </p:txBody>
      </p:sp>
      <p:pic>
        <p:nvPicPr>
          <p:cNvPr id="24" name="Picture 48"/>
          <p:cNvPicPr>
            <a:picLocks noChangeAspect="1" noChangeArrowheads="1"/>
          </p:cNvPicPr>
          <p:nvPr/>
        </p:nvPicPr>
        <p:blipFill rotWithShape="1">
          <a:blip r:embed="rId7">
            <a:extLst>
              <a:ext uri="{28A0092B-C50C-407E-A947-70E740481C1C}">
                <a14:useLocalDpi xmlns:a14="http://schemas.microsoft.com/office/drawing/2010/main" val="0"/>
              </a:ext>
            </a:extLst>
          </a:blip>
          <a:srcRect/>
          <a:stretch/>
        </p:blipFill>
        <p:spPr bwMode="auto">
          <a:xfrm>
            <a:off x="8518670" y="3445874"/>
            <a:ext cx="2373108" cy="12627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extLst/>
        </p:spPr>
      </p:pic>
      <p:pic>
        <p:nvPicPr>
          <p:cNvPr id="23" name="Picture 4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940244" y="4297462"/>
            <a:ext cx="1264050" cy="15580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extLst/>
        </p:spPr>
      </p:pic>
      <p:pic>
        <p:nvPicPr>
          <p:cNvPr id="49"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859539" y="4791888"/>
            <a:ext cx="1826441" cy="12000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40380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696531" y="68909"/>
            <a:ext cx="10515600" cy="1325563"/>
          </a:xfrm>
        </p:spPr>
        <p:txBody>
          <a:bodyPr/>
          <a:lstStyle/>
          <a:p>
            <a:r>
              <a:rPr lang="de-DE" sz="3600" b="1" dirty="0"/>
              <a:t>Connector Box for Siemens Cloud for Industry</a:t>
            </a:r>
            <a:br>
              <a:rPr lang="de-DE" dirty="0"/>
            </a:br>
            <a:r>
              <a:rPr lang="en-US" sz="1599" dirty="0"/>
              <a:t>is a data acquisition device for the Siemens Cloud</a:t>
            </a:r>
          </a:p>
        </p:txBody>
      </p:sp>
      <p:pic>
        <p:nvPicPr>
          <p:cNvPr id="694274" name="Picture 2" descr="6ES7647-8AA00-0AA1 SIMATIC IPC227D Nanobox PC ATOM E620 600MHz"/>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903888" y="3726210"/>
            <a:ext cx="1675244" cy="1255780"/>
          </a:xfrm>
          <a:prstGeom prst="rect">
            <a:avLst/>
          </a:prstGeom>
          <a:noFill/>
          <a:extLst>
            <a:ext uri="{909E8E84-426E-40DD-AFC4-6F175D3DCCD1}">
              <a14:hiddenFill xmlns:a14="http://schemas.microsoft.com/office/drawing/2010/main">
                <a:solidFill>
                  <a:srgbClr val="FFFFFF"/>
                </a:solidFill>
              </a14:hiddenFill>
            </a:ext>
          </a:extLst>
        </p:spPr>
      </p:pic>
      <p:sp>
        <p:nvSpPr>
          <p:cNvPr id="5" name="Textplatzhalter 2"/>
          <p:cNvSpPr txBox="1">
            <a:spLocks/>
          </p:cNvSpPr>
          <p:nvPr>
            <p:custDataLst>
              <p:tags r:id="rId1"/>
            </p:custDataLst>
          </p:nvPr>
        </p:nvSpPr>
        <p:spPr>
          <a:xfrm>
            <a:off x="736835" y="1923762"/>
            <a:ext cx="3699708" cy="1577210"/>
          </a:xfrm>
          <a:prstGeom prst="rect">
            <a:avLst/>
          </a:prstGeom>
          <a:solidFill>
            <a:schemeClr val="accent1">
              <a:lumMod val="20000"/>
              <a:lumOff val="80000"/>
            </a:schemeClr>
          </a:solidFill>
          <a:ln>
            <a:no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152324" indent="-152324" fontAlgn="auto">
              <a:spcAft>
                <a:spcPts val="0"/>
              </a:spcAft>
              <a:buClr>
                <a:srgbClr val="879BAA"/>
              </a:buClr>
              <a:buFont typeface="Arial" pitchFamily="34" charset="0"/>
              <a:buChar char="•"/>
              <a:defRPr/>
            </a:pPr>
            <a:r>
              <a:rPr sz="1199" kern="1400" dirty="0">
                <a:solidFill>
                  <a:srgbClr val="000000"/>
                </a:solidFill>
              </a:rPr>
              <a:t>A box to collect data from industrial assets in a </a:t>
            </a:r>
            <a:r>
              <a:rPr sz="1199" b="1" kern="1400" dirty="0">
                <a:solidFill>
                  <a:srgbClr val="000000"/>
                </a:solidFill>
              </a:rPr>
              <a:t>simple, easy, cost-efficient</a:t>
            </a:r>
            <a:r>
              <a:rPr sz="1199" kern="1400" dirty="0">
                <a:solidFill>
                  <a:srgbClr val="000000"/>
                </a:solidFill>
              </a:rPr>
              <a:t> manner to the Siemens Cloud</a:t>
            </a:r>
          </a:p>
          <a:p>
            <a:pPr marL="152324" indent="-152324" fontAlgn="auto">
              <a:spcAft>
                <a:spcPts val="0"/>
              </a:spcAft>
              <a:buClr>
                <a:srgbClr val="879BAA"/>
              </a:buClr>
              <a:buFont typeface="Arial" pitchFamily="34" charset="0"/>
              <a:buChar char="•"/>
              <a:defRPr/>
            </a:pPr>
            <a:r>
              <a:rPr sz="1199" dirty="0">
                <a:solidFill>
                  <a:srgbClr val="000000"/>
                </a:solidFill>
              </a:rPr>
              <a:t>To quickly connect brownfield devices where installing and hosting software agents is difficult</a:t>
            </a:r>
          </a:p>
        </p:txBody>
      </p:sp>
      <p:sp>
        <p:nvSpPr>
          <p:cNvPr id="6" name="Rectangle 3"/>
          <p:cNvSpPr>
            <a:spLocks noChangeArrowheads="1"/>
          </p:cNvSpPr>
          <p:nvPr>
            <p:custDataLst>
              <p:tags r:id="rId2"/>
            </p:custDataLst>
          </p:nvPr>
        </p:nvSpPr>
        <p:spPr bwMode="auto">
          <a:xfrm>
            <a:off x="736833" y="1546656"/>
            <a:ext cx="3699709" cy="360175"/>
          </a:xfrm>
          <a:prstGeom prst="rect">
            <a:avLst/>
          </a:prstGeom>
          <a:solidFill>
            <a:srgbClr val="006487"/>
          </a:solidFill>
          <a:ln w="9525">
            <a:noFill/>
            <a:miter lim="800000"/>
            <a:headEnd/>
            <a:tailEnd/>
          </a:ln>
        </p:spPr>
        <p:txBody>
          <a:bodyPr wrap="square" lIns="143925" tIns="71963" rIns="71963" bIns="71963" anchor="ctr"/>
          <a:lstStyle/>
          <a:p>
            <a:pPr>
              <a:spcBef>
                <a:spcPct val="0"/>
              </a:spcBef>
            </a:pPr>
            <a:r>
              <a:rPr lang="en-US" sz="1199" b="1" kern="1400" dirty="0">
                <a:solidFill>
                  <a:srgbClr val="FFFFFF"/>
                </a:solidFill>
                <a:latin typeface="Arial" charset="0"/>
                <a:ea typeface="ＭＳ Ｐゴシック" pitchFamily="34" charset="-128"/>
              </a:rPr>
              <a:t>What is Connector Box?</a:t>
            </a:r>
          </a:p>
        </p:txBody>
      </p:sp>
      <p:sp>
        <p:nvSpPr>
          <p:cNvPr id="7" name="Textplatzhalter 2"/>
          <p:cNvSpPr txBox="1">
            <a:spLocks/>
          </p:cNvSpPr>
          <p:nvPr>
            <p:custDataLst>
              <p:tags r:id="rId3"/>
            </p:custDataLst>
          </p:nvPr>
        </p:nvSpPr>
        <p:spPr>
          <a:xfrm>
            <a:off x="736836" y="4004781"/>
            <a:ext cx="3677139" cy="1404388"/>
          </a:xfrm>
          <a:prstGeom prst="rect">
            <a:avLst/>
          </a:prstGeom>
          <a:solidFill>
            <a:schemeClr val="accent1">
              <a:lumMod val="20000"/>
              <a:lumOff val="80000"/>
            </a:schemeClr>
          </a:solidFill>
          <a:ln>
            <a:no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fontAlgn="auto">
              <a:spcAft>
                <a:spcPts val="0"/>
              </a:spcAft>
              <a:buClr>
                <a:srgbClr val="879BAA"/>
              </a:buClr>
              <a:defRPr/>
            </a:pPr>
            <a:r>
              <a:rPr lang="de-DE" sz="1199" b="1" kern="1400" dirty="0">
                <a:solidFill>
                  <a:srgbClr val="000000"/>
                </a:solidFill>
              </a:rPr>
              <a:t>Which communication protocols does it support?</a:t>
            </a:r>
            <a:r>
              <a:rPr lang="de-DE" sz="1199" kern="1400" dirty="0">
                <a:solidFill>
                  <a:srgbClr val="000000"/>
                </a:solidFill>
              </a:rPr>
              <a:t> </a:t>
            </a:r>
            <a:endParaRPr sz="1199" kern="1400" dirty="0">
              <a:solidFill>
                <a:srgbClr val="000000"/>
              </a:solidFill>
            </a:endParaRPr>
          </a:p>
          <a:p>
            <a:pPr marL="152324" indent="-152324" fontAlgn="auto">
              <a:spcAft>
                <a:spcPts val="0"/>
              </a:spcAft>
              <a:buClr>
                <a:srgbClr val="879BAA"/>
              </a:buClr>
              <a:buFont typeface="Arial" pitchFamily="34" charset="0"/>
              <a:buChar char="•"/>
              <a:defRPr/>
            </a:pPr>
            <a:r>
              <a:rPr sz="1199" kern="1400" dirty="0">
                <a:solidFill>
                  <a:srgbClr val="000000"/>
                </a:solidFill>
              </a:rPr>
              <a:t>Siemens S7 (for S7-300/400)</a:t>
            </a:r>
          </a:p>
          <a:p>
            <a:pPr marL="152324" indent="-152324" fontAlgn="auto">
              <a:spcAft>
                <a:spcPts val="0"/>
              </a:spcAft>
              <a:buClr>
                <a:srgbClr val="879BAA"/>
              </a:buClr>
              <a:buFont typeface="Arial" pitchFamily="34" charset="0"/>
              <a:buChar char="•"/>
              <a:defRPr/>
            </a:pPr>
            <a:r>
              <a:rPr sz="1199" kern="1400" dirty="0">
                <a:solidFill>
                  <a:srgbClr val="000000"/>
                </a:solidFill>
              </a:rPr>
              <a:t>OPC UA</a:t>
            </a:r>
          </a:p>
          <a:p>
            <a:pPr marL="152324" indent="-152324" fontAlgn="auto">
              <a:spcAft>
                <a:spcPts val="0"/>
              </a:spcAft>
              <a:buClr>
                <a:srgbClr val="879BAA"/>
              </a:buClr>
              <a:buFont typeface="Arial" pitchFamily="34" charset="0"/>
              <a:buChar char="•"/>
              <a:defRPr/>
            </a:pPr>
            <a:r>
              <a:rPr lang="de-DE" sz="1199" dirty="0"/>
              <a:t>Other standard industry protocols (in future)</a:t>
            </a:r>
            <a:endParaRPr sz="1199" dirty="0"/>
          </a:p>
        </p:txBody>
      </p:sp>
      <p:sp>
        <p:nvSpPr>
          <p:cNvPr id="8" name="Textplatzhalter 2"/>
          <p:cNvSpPr txBox="1">
            <a:spLocks/>
          </p:cNvSpPr>
          <p:nvPr>
            <p:custDataLst>
              <p:tags r:id="rId4"/>
            </p:custDataLst>
          </p:nvPr>
        </p:nvSpPr>
        <p:spPr>
          <a:xfrm>
            <a:off x="7473244" y="3657921"/>
            <a:ext cx="4199471" cy="1282460"/>
          </a:xfrm>
          <a:prstGeom prst="rect">
            <a:avLst/>
          </a:prstGeom>
          <a:solidFill>
            <a:schemeClr val="accent1">
              <a:lumMod val="20000"/>
              <a:lumOff val="80000"/>
            </a:schemeClr>
          </a:solidFill>
          <a:ln>
            <a:no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fontAlgn="auto">
              <a:spcAft>
                <a:spcPts val="0"/>
              </a:spcAft>
              <a:buClr>
                <a:srgbClr val="879BAA"/>
              </a:buClr>
              <a:defRPr/>
            </a:pPr>
            <a:r>
              <a:rPr lang="de-DE" sz="1199" b="1" kern="1400" dirty="0">
                <a:solidFill>
                  <a:srgbClr val="000000"/>
                </a:solidFill>
              </a:rPr>
              <a:t>How does it connect to the Siemens Cloud?</a:t>
            </a:r>
            <a:endParaRPr sz="1199" kern="1400" dirty="0">
              <a:solidFill>
                <a:srgbClr val="000000"/>
              </a:solidFill>
            </a:endParaRPr>
          </a:p>
          <a:p>
            <a:pPr marL="152324" indent="-152324" fontAlgn="auto">
              <a:spcAft>
                <a:spcPts val="0"/>
              </a:spcAft>
              <a:buClr>
                <a:srgbClr val="879BAA"/>
              </a:buClr>
              <a:buFont typeface="Arial" pitchFamily="34" charset="0"/>
              <a:buChar char="•"/>
              <a:defRPr/>
            </a:pPr>
            <a:r>
              <a:rPr sz="1199" kern="1400" dirty="0">
                <a:solidFill>
                  <a:srgbClr val="000000"/>
                </a:solidFill>
              </a:rPr>
              <a:t>via Ethernet network</a:t>
            </a:r>
          </a:p>
          <a:p>
            <a:pPr marL="152324" indent="-152324" fontAlgn="auto">
              <a:spcAft>
                <a:spcPts val="0"/>
              </a:spcAft>
              <a:buClr>
                <a:srgbClr val="879BAA"/>
              </a:buClr>
              <a:buFont typeface="Arial" pitchFamily="34" charset="0"/>
              <a:buChar char="•"/>
              <a:defRPr/>
            </a:pPr>
            <a:r>
              <a:rPr sz="1199" kern="1400" dirty="0">
                <a:solidFill>
                  <a:srgbClr val="000000"/>
                </a:solidFill>
              </a:rPr>
              <a:t>via optional Cellular network (2G/3G/LTE)</a:t>
            </a:r>
          </a:p>
        </p:txBody>
      </p:sp>
      <p:cxnSp>
        <p:nvCxnSpPr>
          <p:cNvPr id="9" name="Gewinkelte Verbindung 8"/>
          <p:cNvCxnSpPr/>
          <p:nvPr/>
        </p:nvCxnSpPr>
        <p:spPr bwMode="auto">
          <a:xfrm rot="10800000" flipV="1">
            <a:off x="4413975" y="4418380"/>
            <a:ext cx="428972" cy="2"/>
          </a:xfrm>
          <a:prstGeom prst="bentConnector3">
            <a:avLst/>
          </a:prstGeom>
          <a:solidFill>
            <a:schemeClr val="tx2"/>
          </a:solidFill>
          <a:ln w="12700" cap="flat" cmpd="sng" algn="ctr">
            <a:solidFill>
              <a:srgbClr val="879BAA"/>
            </a:solidFill>
            <a:prstDash val="solid"/>
            <a:round/>
            <a:headEnd type="oval"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cxnSp>
        <p:nvCxnSpPr>
          <p:cNvPr id="12" name="Gewinkelte Verbindung 11"/>
          <p:cNvCxnSpPr/>
          <p:nvPr/>
        </p:nvCxnSpPr>
        <p:spPr bwMode="auto">
          <a:xfrm flipV="1">
            <a:off x="6700724" y="4062145"/>
            <a:ext cx="794332" cy="1043"/>
          </a:xfrm>
          <a:prstGeom prst="bentConnector3">
            <a:avLst/>
          </a:prstGeom>
          <a:solidFill>
            <a:schemeClr val="tx2"/>
          </a:solidFill>
          <a:ln w="12700" cap="flat" cmpd="sng" algn="ctr">
            <a:solidFill>
              <a:srgbClr val="879BAA"/>
            </a:solidFill>
            <a:prstDash val="solid"/>
            <a:round/>
            <a:headEnd type="oval"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15" name="Textplatzhalter 2"/>
          <p:cNvSpPr txBox="1">
            <a:spLocks/>
          </p:cNvSpPr>
          <p:nvPr>
            <p:custDataLst>
              <p:tags r:id="rId5"/>
            </p:custDataLst>
          </p:nvPr>
        </p:nvSpPr>
        <p:spPr>
          <a:xfrm>
            <a:off x="7536160" y="5012353"/>
            <a:ext cx="4199472" cy="1400340"/>
          </a:xfrm>
          <a:prstGeom prst="rect">
            <a:avLst/>
          </a:prstGeom>
          <a:solidFill>
            <a:schemeClr val="accent1">
              <a:lumMod val="20000"/>
              <a:lumOff val="80000"/>
            </a:schemeClr>
          </a:solidFill>
          <a:ln>
            <a:no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fontAlgn="auto">
              <a:spcAft>
                <a:spcPts val="0"/>
              </a:spcAft>
              <a:buClr>
                <a:srgbClr val="879BAA"/>
              </a:buClr>
              <a:defRPr/>
            </a:pPr>
            <a:r>
              <a:rPr lang="de-DE" sz="1199" b="1" kern="1400" dirty="0">
                <a:solidFill>
                  <a:srgbClr val="000000"/>
                </a:solidFill>
              </a:rPr>
              <a:t>How is it secure?</a:t>
            </a:r>
            <a:endParaRPr sz="1199" kern="1400" dirty="0">
              <a:solidFill>
                <a:srgbClr val="000000"/>
              </a:solidFill>
            </a:endParaRPr>
          </a:p>
          <a:p>
            <a:pPr marL="152324" indent="-152324" fontAlgn="auto">
              <a:spcAft>
                <a:spcPts val="0"/>
              </a:spcAft>
              <a:buClr>
                <a:srgbClr val="879BAA"/>
              </a:buClr>
              <a:buFont typeface="Arial" pitchFamily="34" charset="0"/>
              <a:buChar char="•"/>
              <a:defRPr/>
            </a:pPr>
            <a:r>
              <a:rPr lang="de-DE" sz="1199" dirty="0">
                <a:solidFill>
                  <a:srgbClr val="000000"/>
                </a:solidFill>
              </a:rPr>
              <a:t>It makes a secure outbound https connection only to the Siemens Cloud</a:t>
            </a:r>
          </a:p>
          <a:p>
            <a:pPr marL="152324" indent="-152324" fontAlgn="auto">
              <a:spcAft>
                <a:spcPts val="0"/>
              </a:spcAft>
              <a:buClr>
                <a:srgbClr val="879BAA"/>
              </a:buClr>
              <a:buFont typeface="Arial" pitchFamily="34" charset="0"/>
              <a:buChar char="•"/>
              <a:defRPr/>
            </a:pPr>
            <a:r>
              <a:rPr lang="de-DE" sz="1199" dirty="0">
                <a:solidFill>
                  <a:srgbClr val="000000"/>
                </a:solidFill>
              </a:rPr>
              <a:t>It employs a number of security techniques to secure the automation network and the data</a:t>
            </a:r>
            <a:endParaRPr sz="1199" dirty="0">
              <a:solidFill>
                <a:srgbClr val="000000"/>
              </a:solidFill>
            </a:endParaRPr>
          </a:p>
        </p:txBody>
      </p:sp>
      <p:cxnSp>
        <p:nvCxnSpPr>
          <p:cNvPr id="16" name="Gewinkelte Verbindung 15"/>
          <p:cNvCxnSpPr>
            <a:endCxn id="15" idx="1"/>
          </p:cNvCxnSpPr>
          <p:nvPr/>
        </p:nvCxnSpPr>
        <p:spPr bwMode="auto">
          <a:xfrm rot="16200000" flipH="1">
            <a:off x="6572599" y="4748960"/>
            <a:ext cx="1132786" cy="794333"/>
          </a:xfrm>
          <a:prstGeom prst="bentConnector2">
            <a:avLst/>
          </a:prstGeom>
          <a:solidFill>
            <a:schemeClr val="tx2"/>
          </a:solidFill>
          <a:ln w="12700" cap="flat" cmpd="sng" algn="ctr">
            <a:solidFill>
              <a:srgbClr val="879BAA"/>
            </a:solidFill>
            <a:prstDash val="solid"/>
            <a:round/>
            <a:headEnd type="oval"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pic>
        <p:nvPicPr>
          <p:cNvPr id="678914" name="Picture 2" descr="C:\Users\z003494d\Downloads\G_SY02_XX_00292P.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4861663" y="2084536"/>
            <a:ext cx="2003556" cy="795116"/>
          </a:xfrm>
          <a:prstGeom prst="rect">
            <a:avLst/>
          </a:prstGeom>
          <a:noFill/>
          <a:extLst>
            <a:ext uri="{909E8E84-426E-40DD-AFC4-6F175D3DCCD1}">
              <a14:hiddenFill xmlns:a14="http://schemas.microsoft.com/office/drawing/2010/main">
                <a:solidFill>
                  <a:srgbClr val="FFFFFF"/>
                </a:solidFill>
              </a14:hiddenFill>
            </a:ext>
          </a:extLst>
        </p:spPr>
      </p:pic>
      <p:sp>
        <p:nvSpPr>
          <p:cNvPr id="27" name="Textfeld 26"/>
          <p:cNvSpPr txBox="1"/>
          <p:nvPr/>
        </p:nvSpPr>
        <p:spPr>
          <a:xfrm>
            <a:off x="5307493" y="2474888"/>
            <a:ext cx="1111905" cy="369140"/>
          </a:xfrm>
          <a:prstGeom prst="rect">
            <a:avLst/>
          </a:prstGeom>
          <a:noFill/>
        </p:spPr>
        <p:txBody>
          <a:bodyPr wrap="none" lIns="0" tIns="0" rIns="0" bIns="0" rtlCol="0">
            <a:spAutoFit/>
          </a:bodyPr>
          <a:lstStyle/>
          <a:p>
            <a:pPr algn="ctr">
              <a:buClr>
                <a:srgbClr val="879BAA"/>
              </a:buClr>
            </a:pPr>
            <a:r>
              <a:rPr lang="de-DE" sz="1199" b="1" kern="0" dirty="0">
                <a:solidFill>
                  <a:srgbClr val="000000"/>
                </a:solidFill>
                <a:latin typeface="Arial" charset="0"/>
                <a:ea typeface="ＭＳ Ｐゴシック" pitchFamily="34" charset="-128"/>
              </a:rPr>
              <a:t>Siemens Cloud</a:t>
            </a:r>
          </a:p>
          <a:p>
            <a:pPr algn="ctr">
              <a:buClr>
                <a:srgbClr val="879BAA"/>
              </a:buClr>
            </a:pPr>
            <a:r>
              <a:rPr lang="de-DE" sz="1199" b="1" kern="0" dirty="0">
                <a:solidFill>
                  <a:srgbClr val="000000"/>
                </a:solidFill>
                <a:latin typeface="Arial" charset="0"/>
                <a:ea typeface="ＭＳ Ｐゴシック" pitchFamily="34" charset="-128"/>
              </a:rPr>
              <a:t> for Industry</a:t>
            </a:r>
            <a:endParaRPr lang="en-US" sz="1199" b="1" kern="0" dirty="0">
              <a:solidFill>
                <a:srgbClr val="000000"/>
              </a:solidFill>
              <a:latin typeface="Arial" charset="0"/>
              <a:ea typeface="ＭＳ Ｐゴシック" pitchFamily="34" charset="-128"/>
            </a:endParaRPr>
          </a:p>
        </p:txBody>
      </p:sp>
      <p:cxnSp>
        <p:nvCxnSpPr>
          <p:cNvPr id="31" name="Gewinkelte Verbindung 30"/>
          <p:cNvCxnSpPr>
            <a:endCxn id="678914" idx="2"/>
          </p:cNvCxnSpPr>
          <p:nvPr/>
        </p:nvCxnSpPr>
        <p:spPr bwMode="auto">
          <a:xfrm rot="5400000" flipH="1" flipV="1">
            <a:off x="5341167" y="3401936"/>
            <a:ext cx="1044559" cy="3"/>
          </a:xfrm>
          <a:prstGeom prst="bentConnector3">
            <a:avLst/>
          </a:prstGeom>
          <a:solidFill>
            <a:schemeClr val="tx2"/>
          </a:solidFill>
          <a:ln w="12700" cap="flat" cmpd="sng" algn="ctr">
            <a:solidFill>
              <a:schemeClr val="tx1"/>
            </a:solidFill>
            <a:prstDash val="solid"/>
            <a:round/>
            <a:headEnd type="none" w="med" len="med"/>
            <a:tailEnd type="triangl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33" name="Textplatzhalter 2"/>
          <p:cNvSpPr txBox="1">
            <a:spLocks/>
          </p:cNvSpPr>
          <p:nvPr>
            <p:custDataLst>
              <p:tags r:id="rId6"/>
            </p:custDataLst>
          </p:nvPr>
        </p:nvSpPr>
        <p:spPr>
          <a:xfrm>
            <a:off x="7473244" y="1925957"/>
            <a:ext cx="4199471" cy="1646985"/>
          </a:xfrm>
          <a:prstGeom prst="rect">
            <a:avLst/>
          </a:prstGeom>
          <a:solidFill>
            <a:schemeClr val="accent1">
              <a:lumMod val="20000"/>
              <a:lumOff val="80000"/>
            </a:schemeClr>
          </a:solidFill>
          <a:ln>
            <a:no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152324" indent="-152324" fontAlgn="auto">
              <a:spcAft>
                <a:spcPts val="0"/>
              </a:spcAft>
              <a:buClr>
                <a:srgbClr val="879BAA"/>
              </a:buClr>
              <a:buFont typeface="Arial" pitchFamily="34" charset="0"/>
              <a:buChar char="•"/>
              <a:defRPr/>
            </a:pPr>
            <a:r>
              <a:rPr sz="1199" kern="1400" dirty="0">
                <a:solidFill>
                  <a:srgbClr val="000000"/>
                </a:solidFill>
              </a:rPr>
              <a:t>Simple onboarding and set-up process via the Siemens Cloud</a:t>
            </a:r>
          </a:p>
          <a:p>
            <a:pPr marL="152324" indent="-152324" fontAlgn="auto">
              <a:spcAft>
                <a:spcPts val="0"/>
              </a:spcAft>
              <a:buClr>
                <a:srgbClr val="879BAA"/>
              </a:buClr>
              <a:buFont typeface="Arial" pitchFamily="34" charset="0"/>
              <a:buChar char="•"/>
              <a:defRPr/>
            </a:pPr>
            <a:r>
              <a:rPr lang="de-DE" sz="1199" kern="1400" dirty="0">
                <a:solidFill>
                  <a:srgbClr val="000000"/>
                </a:solidFill>
              </a:rPr>
              <a:t>Supports wide variety of industrial data sources via standard protocols </a:t>
            </a:r>
            <a:endParaRPr sz="1199" kern="1400" dirty="0">
              <a:solidFill>
                <a:srgbClr val="000000"/>
              </a:solidFill>
            </a:endParaRPr>
          </a:p>
          <a:p>
            <a:pPr marL="152324" indent="-152324" fontAlgn="auto">
              <a:spcAft>
                <a:spcPts val="0"/>
              </a:spcAft>
              <a:buClr>
                <a:srgbClr val="879BAA"/>
              </a:buClr>
              <a:buFont typeface="Arial" pitchFamily="34" charset="0"/>
              <a:buChar char="•"/>
              <a:defRPr/>
            </a:pPr>
            <a:r>
              <a:rPr lang="de-DE" sz="1199" kern="1400" dirty="0">
                <a:solidFill>
                  <a:srgbClr val="000000"/>
                </a:solidFill>
              </a:rPr>
              <a:t>Complete transparency and security of data</a:t>
            </a:r>
            <a:endParaRPr sz="1199" kern="1400" dirty="0">
              <a:solidFill>
                <a:srgbClr val="000000"/>
              </a:solidFill>
            </a:endParaRPr>
          </a:p>
          <a:p>
            <a:pPr marL="152324" indent="-152324" fontAlgn="auto">
              <a:spcAft>
                <a:spcPts val="0"/>
              </a:spcAft>
              <a:buClr>
                <a:srgbClr val="879BAA"/>
              </a:buClr>
              <a:buFont typeface="Arial" pitchFamily="34" charset="0"/>
              <a:buChar char="•"/>
              <a:defRPr/>
            </a:pPr>
            <a:r>
              <a:rPr sz="1199" kern="1400" dirty="0">
                <a:solidFill>
                  <a:srgbClr val="000000"/>
                </a:solidFill>
              </a:rPr>
              <a:t>Small form factor and mounting flexibility</a:t>
            </a:r>
            <a:endParaRPr sz="1199" dirty="0">
              <a:solidFill>
                <a:srgbClr val="000000"/>
              </a:solidFill>
            </a:endParaRPr>
          </a:p>
        </p:txBody>
      </p:sp>
      <p:sp>
        <p:nvSpPr>
          <p:cNvPr id="34" name="Rectangle 3"/>
          <p:cNvSpPr>
            <a:spLocks noChangeArrowheads="1"/>
          </p:cNvSpPr>
          <p:nvPr>
            <p:custDataLst>
              <p:tags r:id="rId7"/>
            </p:custDataLst>
          </p:nvPr>
        </p:nvSpPr>
        <p:spPr bwMode="auto">
          <a:xfrm>
            <a:off x="7473245" y="1546656"/>
            <a:ext cx="4199471" cy="360175"/>
          </a:xfrm>
          <a:prstGeom prst="rect">
            <a:avLst/>
          </a:prstGeom>
          <a:solidFill>
            <a:srgbClr val="006487"/>
          </a:solidFill>
          <a:ln w="9525">
            <a:noFill/>
            <a:miter lim="800000"/>
            <a:headEnd/>
            <a:tailEnd/>
          </a:ln>
        </p:spPr>
        <p:txBody>
          <a:bodyPr wrap="square" lIns="143925" tIns="71963" rIns="71963" bIns="71963" anchor="ctr"/>
          <a:lstStyle/>
          <a:p>
            <a:pPr>
              <a:spcBef>
                <a:spcPct val="0"/>
              </a:spcBef>
            </a:pPr>
            <a:r>
              <a:rPr lang="en-US" sz="1199" b="1" kern="1400" dirty="0">
                <a:solidFill>
                  <a:srgbClr val="FFFFFF"/>
                </a:solidFill>
                <a:latin typeface="Arial" charset="0"/>
                <a:ea typeface="ＭＳ Ｐゴシック" pitchFamily="34" charset="-128"/>
              </a:rPr>
              <a:t>Features and benefits</a:t>
            </a:r>
          </a:p>
        </p:txBody>
      </p:sp>
      <p:sp>
        <p:nvSpPr>
          <p:cNvPr id="3" name="TextBox 2"/>
          <p:cNvSpPr txBox="1"/>
          <p:nvPr/>
        </p:nvSpPr>
        <p:spPr>
          <a:xfrm>
            <a:off x="7097891" y="6573776"/>
            <a:ext cx="5094111" cy="307617"/>
          </a:xfrm>
          <a:prstGeom prst="rect">
            <a:avLst/>
          </a:prstGeom>
          <a:noFill/>
        </p:spPr>
        <p:txBody>
          <a:bodyPr wrap="square" lIns="0" tIns="0" rIns="0" bIns="0" rtlCol="0">
            <a:spAutoFit/>
          </a:bodyPr>
          <a:lstStyle>
            <a:defPPr>
              <a:defRPr lang="en-US"/>
            </a:defPPr>
            <a:lvl1pPr fontAlgn="auto">
              <a:lnSpc>
                <a:spcPct val="100000"/>
              </a:lnSpc>
              <a:spcBef>
                <a:spcPts val="0"/>
              </a:spcBef>
              <a:spcAft>
                <a:spcPts val="0"/>
              </a:spcAft>
              <a:buClr>
                <a:srgbClr val="879BAA"/>
              </a:buClr>
              <a:defRPr sz="1200" b="1" kern="1200">
                <a:solidFill>
                  <a:srgbClr val="879BAA"/>
                </a:solidFill>
                <a:latin typeface="Arial" pitchFamily="34" charset="0"/>
                <a:ea typeface="ＭＳ Ｐゴシック" charset="-128"/>
              </a:defRPr>
            </a:lvl1pPr>
          </a:lstStyle>
          <a:p>
            <a:r>
              <a:rPr lang="de-DE" sz="999" dirty="0">
                <a:solidFill>
                  <a:srgbClr val="000000"/>
                </a:solidFill>
              </a:rPr>
              <a:t>            siemens.com/cloud-for-industry</a:t>
            </a:r>
          </a:p>
          <a:p>
            <a:endParaRPr lang="en-US" sz="999" dirty="0"/>
          </a:p>
        </p:txBody>
      </p:sp>
    </p:spTree>
    <p:extLst>
      <p:ext uri="{BB962C8B-B14F-4D97-AF65-F5344CB8AC3E}">
        <p14:creationId xmlns:p14="http://schemas.microsoft.com/office/powerpoint/2010/main" val="15256575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gray">
          <a:xfrm>
            <a:off x="220014" y="-59875"/>
            <a:ext cx="8763771" cy="1325563"/>
          </a:xfrm>
        </p:spPr>
        <p:txBody>
          <a:bodyPr>
            <a:normAutofit/>
          </a:bodyPr>
          <a:lstStyle/>
          <a:p>
            <a:pPr lvl="1">
              <a:tabLst>
                <a:tab pos="3141678" algn="l"/>
              </a:tabLst>
            </a:pPr>
            <a:r>
              <a:rPr lang="en-US" sz="2400" b="1" dirty="0"/>
              <a:t>MindSphere enables customers to create new data-driven services in only two easy steps  </a:t>
            </a:r>
          </a:p>
        </p:txBody>
      </p:sp>
      <p:sp>
        <p:nvSpPr>
          <p:cNvPr id="3" name="Text Box 53"/>
          <p:cNvSpPr txBox="1">
            <a:spLocks noChangeArrowheads="1"/>
          </p:cNvSpPr>
          <p:nvPr/>
        </p:nvSpPr>
        <p:spPr bwMode="gray">
          <a:xfrm>
            <a:off x="335361" y="1413925"/>
            <a:ext cx="3552395" cy="4656888"/>
          </a:xfrm>
          <a:prstGeom prst="rect">
            <a:avLst/>
          </a:prstGeom>
          <a:solidFill>
            <a:schemeClr val="accent5">
              <a:alpha val="67000"/>
            </a:schemeClr>
          </a:solidFill>
          <a:ln>
            <a:noFill/>
          </a:ln>
          <a:extLst/>
        </p:spPr>
        <p:txBody>
          <a:bodyPr wrap="square" lIns="143925" tIns="143925" rIns="143925" bIns="143925" anchor="t">
            <a:noAutofit/>
          </a:bodyPr>
          <a:lstStyle>
            <a:lvl1pPr eaLnBrk="0" hangingPunct="0">
              <a:defRPr sz="1200">
                <a:solidFill>
                  <a:schemeClr val="tx1"/>
                </a:solidFill>
                <a:latin typeface="Arial" charset="0"/>
                <a:ea typeface="ＭＳ Ｐゴシック" pitchFamily="34" charset="-128"/>
              </a:defRPr>
            </a:lvl1pPr>
            <a:lvl2pPr marL="742950" indent="-285750" eaLnBrk="0" hangingPunct="0">
              <a:defRPr sz="1200">
                <a:solidFill>
                  <a:schemeClr val="tx1"/>
                </a:solidFill>
                <a:latin typeface="Arial" charset="0"/>
                <a:ea typeface="ＭＳ Ｐゴシック" pitchFamily="34" charset="-128"/>
              </a:defRPr>
            </a:lvl2pPr>
            <a:lvl3pPr marL="1143000" indent="-228600" eaLnBrk="0" hangingPunct="0">
              <a:defRPr sz="1200">
                <a:solidFill>
                  <a:schemeClr val="tx1"/>
                </a:solidFill>
                <a:latin typeface="Arial" charset="0"/>
                <a:ea typeface="ＭＳ Ｐゴシック" pitchFamily="34" charset="-128"/>
              </a:defRPr>
            </a:lvl3pPr>
            <a:lvl4pPr marL="1600200" indent="-228600" eaLnBrk="0" hangingPunct="0">
              <a:defRPr sz="1200">
                <a:solidFill>
                  <a:schemeClr val="tx1"/>
                </a:solidFill>
                <a:latin typeface="Arial" charset="0"/>
                <a:ea typeface="ＭＳ Ｐゴシック" pitchFamily="34" charset="-128"/>
              </a:defRPr>
            </a:lvl4pPr>
            <a:lvl5pPr marL="2057400" indent="-228600" eaLnBrk="0" hangingPunct="0">
              <a:defRPr sz="1200">
                <a:solidFill>
                  <a:schemeClr val="tx1"/>
                </a:solidFill>
                <a:latin typeface="Arial" charset="0"/>
                <a:ea typeface="ＭＳ Ｐゴシック" pitchFamily="34" charset="-128"/>
              </a:defRPr>
            </a:lvl5pPr>
            <a:lvl6pPr marL="25146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6pPr>
            <a:lvl7pPr marL="29718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7pPr>
            <a:lvl8pPr marL="34290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8pPr>
            <a:lvl9pPr marL="38862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9pPr>
          </a:lstStyle>
          <a:p>
            <a:pPr eaLnBrk="1" hangingPunct="1">
              <a:spcBef>
                <a:spcPts val="2399"/>
              </a:spcBef>
            </a:pPr>
            <a:r>
              <a:rPr lang="en-US" sz="2799" dirty="0">
                <a:solidFill>
                  <a:schemeClr val="bg1"/>
                </a:solidFill>
              </a:rPr>
              <a:t>STEP</a:t>
            </a:r>
            <a:br>
              <a:rPr lang="en-US" sz="2799" dirty="0">
                <a:solidFill>
                  <a:srgbClr val="FFFFFF"/>
                </a:solidFill>
                <a:latin typeface="Arial" pitchFamily="34" charset="0"/>
                <a:ea typeface="ＭＳ Ｐゴシック" charset="-128"/>
              </a:rPr>
            </a:br>
            <a:r>
              <a:rPr lang="en-US" sz="1799" b="1" dirty="0">
                <a:solidFill>
                  <a:srgbClr val="FFFFFF"/>
                </a:solidFill>
                <a:latin typeface="Arial" pitchFamily="34" charset="0"/>
                <a:ea typeface="ＭＳ Ｐゴシック" charset="-128"/>
              </a:rPr>
              <a:t>Connect</a:t>
            </a:r>
            <a:endParaRPr lang="en-US" sz="2799" dirty="0">
              <a:solidFill>
                <a:schemeClr val="bg1"/>
              </a:solidFill>
            </a:endParaRPr>
          </a:p>
          <a:p>
            <a:pPr eaLnBrk="1" hangingPunct="1">
              <a:spcBef>
                <a:spcPts val="2399"/>
              </a:spcBef>
            </a:pPr>
            <a:r>
              <a:rPr lang="en-US" sz="1599" dirty="0">
                <a:solidFill>
                  <a:schemeClr val="bg1"/>
                </a:solidFill>
              </a:rPr>
              <a:t>Get MindSphere user-account, receive and integrate Connector Box into machine / equipment </a:t>
            </a:r>
          </a:p>
        </p:txBody>
      </p:sp>
      <p:sp>
        <p:nvSpPr>
          <p:cNvPr id="6" name="Rectangle 5"/>
          <p:cNvSpPr/>
          <p:nvPr/>
        </p:nvSpPr>
        <p:spPr bwMode="gray">
          <a:xfrm>
            <a:off x="2069164" y="1585619"/>
            <a:ext cx="480000" cy="359813"/>
          </a:xfrm>
          <a:prstGeom prst="rect">
            <a:avLst/>
          </a:prstGeom>
          <a:solidFill>
            <a:schemeClr val="bg1"/>
          </a:solidFill>
          <a:ln>
            <a:noFill/>
          </a:ln>
          <a:effectLst/>
          <a:extLst/>
        </p:spPr>
        <p:txBody>
          <a:bodyPr wrap="square" lIns="107944" tIns="53972" rIns="107944" bIns="53972" numCol="1" spcCol="72000" rtlCol="0" anchor="ctr">
            <a:noAutofit/>
          </a:bodyPr>
          <a:lstStyle/>
          <a:p>
            <a:pPr algn="ctr"/>
            <a:r>
              <a:rPr lang="en-US" sz="2799" dirty="0">
                <a:solidFill>
                  <a:schemeClr val="accent5"/>
                </a:solidFill>
              </a:rPr>
              <a:t>1</a:t>
            </a:r>
          </a:p>
        </p:txBody>
      </p:sp>
      <p:cxnSp>
        <p:nvCxnSpPr>
          <p:cNvPr id="7" name="Straight Connector 6"/>
          <p:cNvCxnSpPr/>
          <p:nvPr/>
        </p:nvCxnSpPr>
        <p:spPr bwMode="gray">
          <a:xfrm>
            <a:off x="513874" y="2390815"/>
            <a:ext cx="2476500" cy="0"/>
          </a:xfrm>
          <a:prstGeom prst="line">
            <a:avLst/>
          </a:prstGeom>
          <a:solidFill>
            <a:schemeClr val="tx2"/>
          </a:solidFill>
          <a:ln w="127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14" name="Text Box 53"/>
          <p:cNvSpPr txBox="1">
            <a:spLocks noChangeArrowheads="1"/>
          </p:cNvSpPr>
          <p:nvPr/>
        </p:nvSpPr>
        <p:spPr bwMode="gray">
          <a:xfrm>
            <a:off x="4079777" y="1413925"/>
            <a:ext cx="3552395" cy="4656888"/>
          </a:xfrm>
          <a:prstGeom prst="rect">
            <a:avLst/>
          </a:prstGeom>
          <a:solidFill>
            <a:schemeClr val="accent5">
              <a:alpha val="67000"/>
            </a:schemeClr>
          </a:solidFill>
          <a:ln>
            <a:noFill/>
          </a:ln>
          <a:extLst/>
        </p:spPr>
        <p:txBody>
          <a:bodyPr wrap="square" lIns="143925" tIns="143925" rIns="143925" bIns="143925" anchor="t">
            <a:noAutofit/>
          </a:bodyPr>
          <a:lstStyle>
            <a:lvl1pPr eaLnBrk="0" hangingPunct="0">
              <a:defRPr sz="1200">
                <a:solidFill>
                  <a:schemeClr val="tx1"/>
                </a:solidFill>
                <a:latin typeface="Arial" charset="0"/>
                <a:ea typeface="ＭＳ Ｐゴシック" pitchFamily="34" charset="-128"/>
              </a:defRPr>
            </a:lvl1pPr>
            <a:lvl2pPr marL="742950" indent="-285750" eaLnBrk="0" hangingPunct="0">
              <a:defRPr sz="1200">
                <a:solidFill>
                  <a:schemeClr val="tx1"/>
                </a:solidFill>
                <a:latin typeface="Arial" charset="0"/>
                <a:ea typeface="ＭＳ Ｐゴシック" pitchFamily="34" charset="-128"/>
              </a:defRPr>
            </a:lvl2pPr>
            <a:lvl3pPr marL="1143000" indent="-228600" eaLnBrk="0" hangingPunct="0">
              <a:defRPr sz="1200">
                <a:solidFill>
                  <a:schemeClr val="tx1"/>
                </a:solidFill>
                <a:latin typeface="Arial" charset="0"/>
                <a:ea typeface="ＭＳ Ｐゴシック" pitchFamily="34" charset="-128"/>
              </a:defRPr>
            </a:lvl3pPr>
            <a:lvl4pPr marL="1600200" indent="-228600" eaLnBrk="0" hangingPunct="0">
              <a:defRPr sz="1200">
                <a:solidFill>
                  <a:schemeClr val="tx1"/>
                </a:solidFill>
                <a:latin typeface="Arial" charset="0"/>
                <a:ea typeface="ＭＳ Ｐゴシック" pitchFamily="34" charset="-128"/>
              </a:defRPr>
            </a:lvl4pPr>
            <a:lvl5pPr marL="2057400" indent="-228600" eaLnBrk="0" hangingPunct="0">
              <a:defRPr sz="1200">
                <a:solidFill>
                  <a:schemeClr val="tx1"/>
                </a:solidFill>
                <a:latin typeface="Arial" charset="0"/>
                <a:ea typeface="ＭＳ Ｐゴシック" pitchFamily="34" charset="-128"/>
              </a:defRPr>
            </a:lvl5pPr>
            <a:lvl6pPr marL="25146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6pPr>
            <a:lvl7pPr marL="29718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7pPr>
            <a:lvl8pPr marL="34290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8pPr>
            <a:lvl9pPr marL="38862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9pPr>
          </a:lstStyle>
          <a:p>
            <a:pPr eaLnBrk="1" hangingPunct="1">
              <a:spcBef>
                <a:spcPts val="2399"/>
              </a:spcBef>
            </a:pPr>
            <a:r>
              <a:rPr lang="en-US" sz="2799" dirty="0">
                <a:solidFill>
                  <a:schemeClr val="bg1"/>
                </a:solidFill>
              </a:rPr>
              <a:t>STEP</a:t>
            </a:r>
            <a:br>
              <a:rPr lang="en-US" sz="2799" dirty="0">
                <a:solidFill>
                  <a:schemeClr val="bg1"/>
                </a:solidFill>
              </a:rPr>
            </a:br>
            <a:r>
              <a:rPr lang="en-US" sz="1799" b="1" dirty="0">
                <a:solidFill>
                  <a:schemeClr val="bg1"/>
                </a:solidFill>
              </a:rPr>
              <a:t>Configure</a:t>
            </a:r>
          </a:p>
          <a:p>
            <a:pPr eaLnBrk="1" hangingPunct="1">
              <a:spcBef>
                <a:spcPts val="2399"/>
              </a:spcBef>
            </a:pPr>
            <a:r>
              <a:rPr lang="en-US" sz="1599" dirty="0">
                <a:solidFill>
                  <a:schemeClr val="bg1"/>
                </a:solidFill>
              </a:rPr>
              <a:t>Configure data acquisition, connectivity and Visual Analyzer via MindSphere</a:t>
            </a:r>
          </a:p>
        </p:txBody>
      </p:sp>
      <p:sp>
        <p:nvSpPr>
          <p:cNvPr id="16" name="Rectangle 8"/>
          <p:cNvSpPr>
            <a:spLocks/>
          </p:cNvSpPr>
          <p:nvPr/>
        </p:nvSpPr>
        <p:spPr bwMode="gray">
          <a:xfrm>
            <a:off x="5813580" y="1585619"/>
            <a:ext cx="480000" cy="359813"/>
          </a:xfrm>
          <a:prstGeom prst="rect">
            <a:avLst/>
          </a:prstGeom>
          <a:solidFill>
            <a:schemeClr val="bg1"/>
          </a:solidFill>
          <a:ln>
            <a:noFill/>
          </a:ln>
          <a:effectLst/>
          <a:extLst/>
        </p:spPr>
        <p:txBody>
          <a:bodyPr wrap="square" lIns="107944" tIns="53972" rIns="107944" bIns="53972" numCol="1" spcCol="72000" rtlCol="0" anchor="ctr">
            <a:noAutofit/>
          </a:bodyPr>
          <a:lstStyle/>
          <a:p>
            <a:pPr algn="ctr"/>
            <a:r>
              <a:rPr lang="en-US" sz="2799" dirty="0">
                <a:solidFill>
                  <a:schemeClr val="accent5"/>
                </a:solidFill>
              </a:rPr>
              <a:t>2</a:t>
            </a:r>
          </a:p>
        </p:txBody>
      </p:sp>
      <p:cxnSp>
        <p:nvCxnSpPr>
          <p:cNvPr id="17" name="Straight Connector 6"/>
          <p:cNvCxnSpPr>
            <a:cxnSpLocks/>
          </p:cNvCxnSpPr>
          <p:nvPr/>
        </p:nvCxnSpPr>
        <p:spPr bwMode="gray">
          <a:xfrm>
            <a:off x="4241553" y="2390815"/>
            <a:ext cx="2476500" cy="0"/>
          </a:xfrm>
          <a:prstGeom prst="line">
            <a:avLst/>
          </a:prstGeom>
          <a:solidFill>
            <a:schemeClr val="tx2"/>
          </a:solidFill>
          <a:ln w="127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pic>
        <p:nvPicPr>
          <p:cNvPr id="15" name="Picture 4"/>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p:blipFill>
        <p:spPr bwMode="gray">
          <a:xfrm>
            <a:off x="895518" y="4210206"/>
            <a:ext cx="2347292" cy="1662653"/>
          </a:xfrm>
          <a:prstGeom prst="rect">
            <a:avLst/>
          </a:prstGeom>
        </p:spPr>
      </p:pic>
      <p:sp>
        <p:nvSpPr>
          <p:cNvPr id="18" name="Text Box 53"/>
          <p:cNvSpPr txBox="1">
            <a:spLocks noChangeArrowheads="1"/>
          </p:cNvSpPr>
          <p:nvPr/>
        </p:nvSpPr>
        <p:spPr bwMode="gray">
          <a:xfrm>
            <a:off x="8352251" y="1413925"/>
            <a:ext cx="3552395" cy="4656888"/>
          </a:xfrm>
          <a:prstGeom prst="rect">
            <a:avLst/>
          </a:prstGeom>
          <a:solidFill>
            <a:srgbClr val="FF9900"/>
          </a:solidFill>
          <a:ln>
            <a:noFill/>
          </a:ln>
          <a:extLst/>
        </p:spPr>
        <p:txBody>
          <a:bodyPr wrap="square" lIns="143925" tIns="143925" rIns="143925" bIns="143925" anchor="t">
            <a:noAutofit/>
          </a:bodyPr>
          <a:lstStyle>
            <a:defPPr>
              <a:defRPr lang="de-DE"/>
            </a:defPPr>
            <a:lvl1pPr eaLnBrk="1" hangingPunct="1">
              <a:lnSpc>
                <a:spcPct val="100000"/>
              </a:lnSpc>
              <a:spcBef>
                <a:spcPts val="2400"/>
              </a:spcBef>
              <a:buFont typeface="Wingdings" pitchFamily="2" charset="2"/>
              <a:buNone/>
              <a:defRPr sz="2800">
                <a:solidFill>
                  <a:schemeClr val="bg1"/>
                </a:solidFill>
                <a:latin typeface="Arial" charset="0"/>
                <a:ea typeface="ＭＳ Ｐゴシック" pitchFamily="34" charset="-128"/>
              </a:defRPr>
            </a:lvl1pPr>
            <a:lvl2pPr marL="742950" indent="-285750" eaLnBrk="0" hangingPunct="0">
              <a:defRPr sz="1200">
                <a:solidFill>
                  <a:schemeClr val="tx1"/>
                </a:solidFill>
                <a:latin typeface="Arial" charset="0"/>
                <a:ea typeface="ＭＳ Ｐゴシック" pitchFamily="34" charset="-128"/>
              </a:defRPr>
            </a:lvl2pPr>
            <a:lvl3pPr marL="1143000" indent="-228600" eaLnBrk="0" hangingPunct="0">
              <a:defRPr sz="1200">
                <a:solidFill>
                  <a:schemeClr val="tx1"/>
                </a:solidFill>
                <a:latin typeface="Arial" charset="0"/>
                <a:ea typeface="ＭＳ Ｐゴシック" pitchFamily="34" charset="-128"/>
              </a:defRPr>
            </a:lvl3pPr>
            <a:lvl4pPr marL="1600200" indent="-228600" eaLnBrk="0" hangingPunct="0">
              <a:defRPr sz="1200">
                <a:solidFill>
                  <a:schemeClr val="tx1"/>
                </a:solidFill>
                <a:latin typeface="Arial" charset="0"/>
                <a:ea typeface="ＭＳ Ｐゴシック" pitchFamily="34" charset="-128"/>
              </a:defRPr>
            </a:lvl4pPr>
            <a:lvl5pPr marL="2057400" indent="-228600" eaLnBrk="0" hangingPunct="0">
              <a:defRPr sz="1200">
                <a:solidFill>
                  <a:schemeClr val="tx1"/>
                </a:solidFill>
                <a:latin typeface="Arial" charset="0"/>
                <a:ea typeface="ＭＳ Ｐゴシック" pitchFamily="34" charset="-128"/>
              </a:defRPr>
            </a:lvl5pPr>
            <a:lvl6pPr marL="25146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6pPr>
            <a:lvl7pPr marL="29718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7pPr>
            <a:lvl8pPr marL="34290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8pPr>
            <a:lvl9pPr marL="3886200" indent="-228600" algn="ctr" eaLnBrk="0" fontAlgn="base" hangingPunct="0">
              <a:lnSpc>
                <a:spcPct val="110000"/>
              </a:lnSpc>
              <a:spcBef>
                <a:spcPct val="0"/>
              </a:spcBef>
              <a:spcAft>
                <a:spcPct val="0"/>
              </a:spcAft>
              <a:defRPr sz="1200">
                <a:solidFill>
                  <a:schemeClr val="tx1"/>
                </a:solidFill>
                <a:latin typeface="Arial" charset="0"/>
                <a:ea typeface="ＭＳ Ｐゴシック" pitchFamily="34" charset="-128"/>
              </a:defRPr>
            </a:lvl9pPr>
          </a:lstStyle>
          <a:p>
            <a:r>
              <a:rPr lang="en-US" sz="2799" dirty="0"/>
              <a:t>Run the Service </a:t>
            </a:r>
            <a:br>
              <a:rPr lang="en-US" sz="2799" dirty="0"/>
            </a:br>
            <a:br>
              <a:rPr lang="en-US" sz="2799" dirty="0"/>
            </a:br>
            <a:r>
              <a:rPr lang="en-US" sz="1799" dirty="0"/>
              <a:t>Monitor e.g. health status of all assets in MindSphere with Fleet Manager and drill into details using Visual Analyzer</a:t>
            </a:r>
          </a:p>
        </p:txBody>
      </p:sp>
      <p:cxnSp>
        <p:nvCxnSpPr>
          <p:cNvPr id="20" name="Straight Connector 6"/>
          <p:cNvCxnSpPr>
            <a:cxnSpLocks/>
          </p:cNvCxnSpPr>
          <p:nvPr/>
        </p:nvCxnSpPr>
        <p:spPr bwMode="gray">
          <a:xfrm>
            <a:off x="8514028" y="2390815"/>
            <a:ext cx="2476500" cy="0"/>
          </a:xfrm>
          <a:prstGeom prst="line">
            <a:avLst/>
          </a:prstGeom>
          <a:solidFill>
            <a:schemeClr val="tx2"/>
          </a:solidFill>
          <a:ln w="12700"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p:spPr>
      </p:cxnSp>
      <p:sp>
        <p:nvSpPr>
          <p:cNvPr id="4" name="Gleichschenkliges Dreieck 3"/>
          <p:cNvSpPr/>
          <p:nvPr/>
        </p:nvSpPr>
        <p:spPr bwMode="auto">
          <a:xfrm rot="5400000">
            <a:off x="5669311" y="3406334"/>
            <a:ext cx="4656886" cy="672075"/>
          </a:xfrm>
          <a:prstGeom prst="triangle">
            <a:avLst/>
          </a:prstGeom>
          <a:solidFill>
            <a:srgbClr val="FFFFFF"/>
          </a:solidFill>
          <a:ln>
            <a:solidFill>
              <a:srgbClr val="879BAA"/>
            </a:solidFill>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lIns="107957" tIns="53978" rIns="107957" bIns="53978" numCol="1" spcCol="72000" rtlCol="0" anchor="t" anchorCtr="0">
            <a:noAutofit/>
          </a:bodyPr>
          <a:lstStyle/>
          <a:p>
            <a:pPr algn="ctr">
              <a:spcBef>
                <a:spcPct val="0"/>
              </a:spcBef>
              <a:buClr>
                <a:srgbClr val="879BAA"/>
              </a:buClr>
            </a:pPr>
            <a:endParaRPr lang="en-US" sz="1199" kern="0" dirty="0">
              <a:solidFill>
                <a:srgbClr val="000000"/>
              </a:solidFill>
            </a:endParaRPr>
          </a:p>
        </p:txBody>
      </p:sp>
      <p:pic>
        <p:nvPicPr>
          <p:cNvPr id="19" name="Picture 4" descr="C:\syncplicity\vesperul\PCS\Development\UI Overall\Screenshots\demo\Bildschirmfoto am 2016-02-25 um 16.50.3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08301" y="3601908"/>
            <a:ext cx="3140304" cy="2355228"/>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3" descr="C:\syncplicity\vesperul\PCS\Development\UI Overall\Bildschirmfoto am 2016-02-17 um 13.51.37.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14028" y="3687628"/>
            <a:ext cx="1960770" cy="147057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25" name="Picture 3" descr="C:\syncplicity\vesperul\PCS\Development\UI Overall\Screenshots\demo\Bildschirmfoto am 2016-02-26 um 17.17.34.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01971" y="4422918"/>
            <a:ext cx="1937947" cy="1453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73926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b="1" noProof="0" dirty="0"/>
              <a:t>Cyber Security</a:t>
            </a:r>
          </a:p>
        </p:txBody>
      </p:sp>
      <p:pic>
        <p:nvPicPr>
          <p:cNvPr id="126977" name="Picture 1"/>
          <p:cNvPicPr>
            <a:picLocks noGrp="1" noChangeAspect="1" noChangeArrowheads="1"/>
          </p:cNvPicPr>
          <p:nvPr>
            <p:ph sz="half" idx="1"/>
          </p:nvPr>
        </p:nvPicPr>
        <p:blipFill>
          <a:blip r:embed="rId3"/>
          <a:srcRect/>
          <a:stretch>
            <a:fillRect/>
          </a:stretch>
        </p:blipFill>
        <p:spPr bwMode="auto">
          <a:xfrm>
            <a:off x="338359" y="1485797"/>
            <a:ext cx="10291784" cy="4980631"/>
          </a:xfrm>
          <a:prstGeom prst="rect">
            <a:avLst/>
          </a:prstGeom>
          <a:noFill/>
          <a:ln w="9525">
            <a:noFill/>
            <a:miter lim="800000"/>
            <a:headEnd/>
            <a:tailEnd/>
          </a:ln>
        </p:spPr>
      </p:pic>
    </p:spTree>
    <p:extLst>
      <p:ext uri="{BB962C8B-B14F-4D97-AF65-F5344CB8AC3E}">
        <p14:creationId xmlns:p14="http://schemas.microsoft.com/office/powerpoint/2010/main" val="123997370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Objekt 24" hidden="1"/>
          <p:cNvGraphicFramePr>
            <a:graphicFrameLocks noChangeAspect="1"/>
          </p:cNvGraphicFramePr>
          <p:nvPr>
            <p:custDataLst>
              <p:tags r:id="rId2"/>
            </p:custDataLst>
            <p:extLst/>
          </p:nvPr>
        </p:nvGraphicFramePr>
        <p:xfrm>
          <a:off x="2118" y="3374"/>
          <a:ext cx="2116" cy="1586"/>
        </p:xfrm>
        <a:graphic>
          <a:graphicData uri="http://schemas.openxmlformats.org/presentationml/2006/ole">
            <mc:AlternateContent xmlns:mc="http://schemas.openxmlformats.org/markup-compatibility/2006">
              <mc:Choice xmlns:v="urn:schemas-microsoft-com:vml" Requires="v">
                <p:oleObj spid="_x0000_s13333" name="think-cell Folie" r:id="rId38" imgW="360" imgH="360" progId="">
                  <p:embed/>
                </p:oleObj>
              </mc:Choice>
              <mc:Fallback>
                <p:oleObj name="think-cell Folie" r:id="rId38" imgW="360" imgH="360" progId="">
                  <p:embed/>
                  <p:pic>
                    <p:nvPicPr>
                      <p:cNvPr id="0" name=""/>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2118" y="3374"/>
                        <a:ext cx="2116" cy="158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itel 1"/>
          <p:cNvSpPr>
            <a:spLocks noGrp="1"/>
          </p:cNvSpPr>
          <p:nvPr>
            <p:ph type="title"/>
          </p:nvPr>
        </p:nvSpPr>
        <p:spPr>
          <a:xfrm>
            <a:off x="838200" y="146182"/>
            <a:ext cx="10515600" cy="1325563"/>
          </a:xfrm>
        </p:spPr>
        <p:txBody>
          <a:bodyPr>
            <a:normAutofit/>
          </a:bodyPr>
          <a:lstStyle/>
          <a:p>
            <a:r>
              <a:rPr lang="en-US" sz="3200" dirty="0"/>
              <a:t>The threat level is rising – </a:t>
            </a:r>
            <a:br>
              <a:rPr lang="en-US" sz="3200" dirty="0"/>
            </a:br>
            <a:r>
              <a:rPr lang="en-US" sz="3200" dirty="0"/>
              <a:t>attackers are targeting critical infrastructures</a:t>
            </a:r>
          </a:p>
        </p:txBody>
      </p:sp>
      <p:sp>
        <p:nvSpPr>
          <p:cNvPr id="3" name="Textplatzhalter 2"/>
          <p:cNvSpPr>
            <a:spLocks noGrp="1"/>
          </p:cNvSpPr>
          <p:nvPr>
            <p:ph type="body" sz="quarter" idx="11"/>
          </p:nvPr>
        </p:nvSpPr>
        <p:spPr>
          <a:xfrm>
            <a:off x="750140" y="1266133"/>
            <a:ext cx="10943166" cy="246093"/>
          </a:xfrm>
        </p:spPr>
        <p:txBody>
          <a:bodyPr/>
          <a:lstStyle/>
          <a:p>
            <a:r>
              <a:rPr lang="en-US" b="1" dirty="0"/>
              <a:t>Evolution of attacker motives, vulnerabilities and exploits</a:t>
            </a:r>
          </a:p>
        </p:txBody>
      </p:sp>
      <p:sp>
        <p:nvSpPr>
          <p:cNvPr id="4" name="Textplatzhalter 2"/>
          <p:cNvSpPr txBox="1">
            <a:spLocks/>
          </p:cNvSpPr>
          <p:nvPr>
            <p:custDataLst>
              <p:tags r:id="rId3"/>
            </p:custDataLst>
          </p:nvPr>
        </p:nvSpPr>
        <p:spPr>
          <a:xfrm>
            <a:off x="9071505" y="2204287"/>
            <a:ext cx="2593445" cy="3960139"/>
          </a:xfrm>
          <a:prstGeom prst="rect">
            <a:avLst/>
          </a:prstGeom>
          <a:ln>
            <a:solidFill>
              <a:srgbClr val="879BAA"/>
            </a:solidFill>
          </a:ln>
        </p:spPr>
        <p:txBody>
          <a:bodyPr vert="horz" wrap="square" lIns="143925" tIns="71963" rIns="71963" bIns="71963" rtlCol="0">
            <a:no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endParaRPr lang="en-US" sz="1399" kern="1400" dirty="0">
              <a:solidFill>
                <a:srgbClr val="000000"/>
              </a:solidFill>
            </a:endParaRPr>
          </a:p>
        </p:txBody>
      </p:sp>
      <p:sp>
        <p:nvSpPr>
          <p:cNvPr id="5" name="Rectangle 3"/>
          <p:cNvSpPr>
            <a:spLocks noChangeArrowheads="1"/>
          </p:cNvSpPr>
          <p:nvPr>
            <p:custDataLst>
              <p:tags r:id="rId4"/>
            </p:custDataLst>
          </p:nvPr>
        </p:nvSpPr>
        <p:spPr bwMode="auto">
          <a:xfrm>
            <a:off x="9071505" y="1772512"/>
            <a:ext cx="2593445" cy="431775"/>
          </a:xfrm>
          <a:prstGeom prst="rect">
            <a:avLst/>
          </a:prstGeom>
          <a:solidFill>
            <a:srgbClr val="BECDD7"/>
          </a:solidFill>
          <a:ln w="9525">
            <a:solidFill>
              <a:srgbClr val="879BAA"/>
            </a:solidFill>
            <a:miter lim="800000"/>
            <a:headEnd/>
            <a:tailEnd/>
          </a:ln>
        </p:spPr>
        <p:txBody>
          <a:bodyPr wrap="square" lIns="143925" tIns="71963" rIns="71963" bIns="71963" anchor="ctr"/>
          <a:lstStyle/>
          <a:p>
            <a:pPr algn="l">
              <a:lnSpc>
                <a:spcPct val="100000"/>
              </a:lnSpc>
            </a:pPr>
            <a:r>
              <a:rPr lang="en-US" sz="1199" b="1" kern="1400" dirty="0"/>
              <a:t>Hacking against physical assets</a:t>
            </a:r>
          </a:p>
        </p:txBody>
      </p:sp>
      <p:sp>
        <p:nvSpPr>
          <p:cNvPr id="16" name="AutoShape 4"/>
          <p:cNvSpPr>
            <a:spLocks noChangeArrowheads="1"/>
          </p:cNvSpPr>
          <p:nvPr>
            <p:custDataLst>
              <p:tags r:id="rId5"/>
            </p:custDataLst>
          </p:nvPr>
        </p:nvSpPr>
        <p:spPr bwMode="gray">
          <a:xfrm>
            <a:off x="6287559" y="1772514"/>
            <a:ext cx="2915768" cy="4391912"/>
          </a:xfrm>
          <a:prstGeom prst="homePlate">
            <a:avLst>
              <a:gd name="adj" fmla="val 13553"/>
            </a:avLst>
          </a:prstGeom>
          <a:solidFill>
            <a:srgbClr val="FFFFFF"/>
          </a:solidFill>
          <a:ln w="9525">
            <a:solidFill>
              <a:srgbClr val="879BAA"/>
            </a:solidFill>
            <a:prstDash val="solid"/>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89964" tIns="107958" rIns="359858" bIns="46782"/>
          <a:lstStyle/>
          <a:p>
            <a:pPr marL="0" lvl="1" eaLnBrk="0" hangingPunct="0"/>
            <a:endParaRPr lang="en-US" sz="1799" kern="1400" dirty="0">
              <a:solidFill>
                <a:srgbClr val="000000"/>
              </a:solidFill>
            </a:endParaRPr>
          </a:p>
        </p:txBody>
      </p:sp>
      <p:sp>
        <p:nvSpPr>
          <p:cNvPr id="17" name="Freeform 8"/>
          <p:cNvSpPr>
            <a:spLocks/>
          </p:cNvSpPr>
          <p:nvPr>
            <p:custDataLst>
              <p:tags r:id="rId6"/>
            </p:custDataLst>
          </p:nvPr>
        </p:nvSpPr>
        <p:spPr bwMode="gray">
          <a:xfrm>
            <a:off x="6287560" y="1772514"/>
            <a:ext cx="2598395" cy="431773"/>
          </a:xfrm>
          <a:custGeom>
            <a:avLst/>
            <a:gdLst>
              <a:gd name="T0" fmla="*/ 0 w 1646"/>
              <a:gd name="T1" fmla="*/ 0 h 292"/>
              <a:gd name="T2" fmla="*/ 0 w 1646"/>
              <a:gd name="T3" fmla="*/ 292 h 292"/>
              <a:gd name="T4" fmla="*/ 1646 w 1646"/>
              <a:gd name="T5" fmla="*/ 292 h 292"/>
              <a:gd name="T6" fmla="*/ 1577 w 1646"/>
              <a:gd name="T7" fmla="*/ 0 h 292"/>
              <a:gd name="T8" fmla="*/ 0 w 1646"/>
              <a:gd name="T9" fmla="*/ 0 h 292"/>
              <a:gd name="connsiteX0" fmla="*/ 0 w 1646"/>
              <a:gd name="connsiteY0" fmla="*/ 0 h 292"/>
              <a:gd name="connsiteX1" fmla="*/ 0 w 1646"/>
              <a:gd name="connsiteY1" fmla="*/ 292 h 292"/>
              <a:gd name="connsiteX2" fmla="*/ 1646 w 1646"/>
              <a:gd name="connsiteY2" fmla="*/ 292 h 292"/>
              <a:gd name="connsiteX3" fmla="*/ 1577 w 1646"/>
              <a:gd name="connsiteY3" fmla="*/ 0 h 292"/>
              <a:gd name="connsiteX4" fmla="*/ 0 w 1646"/>
              <a:gd name="connsiteY4" fmla="*/ 0 h 292"/>
              <a:gd name="connsiteX0" fmla="*/ 0 w 1646"/>
              <a:gd name="connsiteY0" fmla="*/ 0 h 292"/>
              <a:gd name="connsiteX1" fmla="*/ 1577 w 1646"/>
              <a:gd name="connsiteY1" fmla="*/ 0 h 292"/>
              <a:gd name="connsiteX2" fmla="*/ 1646 w 1646"/>
              <a:gd name="connsiteY2" fmla="*/ 292 h 292"/>
              <a:gd name="connsiteX3" fmla="*/ 1577 w 1646"/>
              <a:gd name="connsiteY3" fmla="*/ 0 h 292"/>
              <a:gd name="connsiteX4" fmla="*/ 0 w 1646"/>
              <a:gd name="connsiteY4" fmla="*/ 0 h 292"/>
              <a:gd name="connsiteX0" fmla="*/ 0 w 1628"/>
              <a:gd name="connsiteY0" fmla="*/ 0 h 292"/>
              <a:gd name="connsiteX1" fmla="*/ 1577 w 1628"/>
              <a:gd name="connsiteY1" fmla="*/ 0 h 292"/>
              <a:gd name="connsiteX2" fmla="*/ 1628 w 1628"/>
              <a:gd name="connsiteY2" fmla="*/ 292 h 292"/>
              <a:gd name="connsiteX3" fmla="*/ 1577 w 1628"/>
              <a:gd name="connsiteY3" fmla="*/ 0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96 w 1628"/>
              <a:gd name="connsiteY1" fmla="*/ 0 h 292"/>
              <a:gd name="connsiteX2" fmla="*/ 1628 w 1628"/>
              <a:gd name="connsiteY2" fmla="*/ 292 h 292"/>
              <a:gd name="connsiteX3" fmla="*/ 0 w 1628"/>
              <a:gd name="connsiteY3" fmla="*/ 292 h 292"/>
              <a:gd name="connsiteX4" fmla="*/ 0 w 1628"/>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5" h="292">
                <a:moveTo>
                  <a:pt x="0" y="0"/>
                </a:moveTo>
                <a:lnTo>
                  <a:pt x="1596" y="0"/>
                </a:lnTo>
                <a:lnTo>
                  <a:pt x="1645" y="292"/>
                </a:lnTo>
                <a:lnTo>
                  <a:pt x="0" y="292"/>
                </a:lnTo>
                <a:lnTo>
                  <a:pt x="0" y="0"/>
                </a:lnTo>
                <a:close/>
              </a:path>
            </a:pathLst>
          </a:custGeom>
          <a:solidFill>
            <a:srgbClr val="BECDD7"/>
          </a:solidFill>
          <a:ln w="9525" cap="flat" cmpd="sng">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l"/>
            <a:endParaRPr lang="en-US" sz="1399" kern="1400" dirty="0">
              <a:solidFill>
                <a:schemeClr val="accent3"/>
              </a:solidFill>
            </a:endParaRPr>
          </a:p>
        </p:txBody>
      </p:sp>
      <p:sp>
        <p:nvSpPr>
          <p:cNvPr id="23" name="Rectangle 3"/>
          <p:cNvSpPr>
            <a:spLocks noChangeArrowheads="1"/>
          </p:cNvSpPr>
          <p:nvPr>
            <p:custDataLst>
              <p:tags r:id="rId7"/>
            </p:custDataLst>
          </p:nvPr>
        </p:nvSpPr>
        <p:spPr bwMode="auto">
          <a:xfrm>
            <a:off x="6295247" y="1814058"/>
            <a:ext cx="2585758" cy="360175"/>
          </a:xfrm>
          <a:prstGeom prst="rect">
            <a:avLst/>
          </a:prstGeom>
          <a:noFill/>
          <a:ln w="9525">
            <a:noFill/>
            <a:miter lim="800000"/>
            <a:headEnd/>
            <a:tailEnd/>
          </a:ln>
        </p:spPr>
        <p:txBody>
          <a:bodyPr wrap="square" lIns="143925" tIns="71963" rIns="71963" bIns="71963" anchor="ctr"/>
          <a:lstStyle/>
          <a:p>
            <a:pPr algn="l">
              <a:lnSpc>
                <a:spcPct val="100000"/>
              </a:lnSpc>
            </a:pPr>
            <a:r>
              <a:rPr lang="en-US" sz="1199" b="1" kern="1400" dirty="0"/>
              <a:t>Politics and Critical Infrastructure</a:t>
            </a:r>
          </a:p>
        </p:txBody>
      </p:sp>
      <p:sp>
        <p:nvSpPr>
          <p:cNvPr id="14" name="AutoShape 4"/>
          <p:cNvSpPr>
            <a:spLocks noChangeArrowheads="1"/>
          </p:cNvSpPr>
          <p:nvPr>
            <p:custDataLst>
              <p:tags r:id="rId8"/>
            </p:custDataLst>
          </p:nvPr>
        </p:nvSpPr>
        <p:spPr bwMode="gray">
          <a:xfrm>
            <a:off x="3503614" y="1772514"/>
            <a:ext cx="2915768" cy="4391912"/>
          </a:xfrm>
          <a:prstGeom prst="homePlate">
            <a:avLst>
              <a:gd name="adj" fmla="val 13553"/>
            </a:avLst>
          </a:prstGeom>
          <a:solidFill>
            <a:srgbClr val="FFFFFF"/>
          </a:solidFill>
          <a:ln w="9525">
            <a:solidFill>
              <a:srgbClr val="879BAA"/>
            </a:solidFill>
            <a:prstDash val="solid"/>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89964" tIns="107958" rIns="359858" bIns="46782"/>
          <a:lstStyle/>
          <a:p>
            <a:pPr marL="0" lvl="1" eaLnBrk="0" hangingPunct="0"/>
            <a:endParaRPr lang="en-US" sz="1799" kern="1400" dirty="0">
              <a:solidFill>
                <a:srgbClr val="000000"/>
              </a:solidFill>
            </a:endParaRPr>
          </a:p>
        </p:txBody>
      </p:sp>
      <p:sp>
        <p:nvSpPr>
          <p:cNvPr id="15" name="Freeform 8"/>
          <p:cNvSpPr>
            <a:spLocks/>
          </p:cNvSpPr>
          <p:nvPr>
            <p:custDataLst>
              <p:tags r:id="rId9"/>
            </p:custDataLst>
          </p:nvPr>
        </p:nvSpPr>
        <p:spPr bwMode="gray">
          <a:xfrm>
            <a:off x="3503614" y="1772514"/>
            <a:ext cx="2598395" cy="431773"/>
          </a:xfrm>
          <a:custGeom>
            <a:avLst/>
            <a:gdLst>
              <a:gd name="T0" fmla="*/ 0 w 1646"/>
              <a:gd name="T1" fmla="*/ 0 h 292"/>
              <a:gd name="T2" fmla="*/ 0 w 1646"/>
              <a:gd name="T3" fmla="*/ 292 h 292"/>
              <a:gd name="T4" fmla="*/ 1646 w 1646"/>
              <a:gd name="T5" fmla="*/ 292 h 292"/>
              <a:gd name="T6" fmla="*/ 1577 w 1646"/>
              <a:gd name="T7" fmla="*/ 0 h 292"/>
              <a:gd name="T8" fmla="*/ 0 w 1646"/>
              <a:gd name="T9" fmla="*/ 0 h 292"/>
              <a:gd name="connsiteX0" fmla="*/ 0 w 1646"/>
              <a:gd name="connsiteY0" fmla="*/ 0 h 292"/>
              <a:gd name="connsiteX1" fmla="*/ 0 w 1646"/>
              <a:gd name="connsiteY1" fmla="*/ 292 h 292"/>
              <a:gd name="connsiteX2" fmla="*/ 1646 w 1646"/>
              <a:gd name="connsiteY2" fmla="*/ 292 h 292"/>
              <a:gd name="connsiteX3" fmla="*/ 1577 w 1646"/>
              <a:gd name="connsiteY3" fmla="*/ 0 h 292"/>
              <a:gd name="connsiteX4" fmla="*/ 0 w 1646"/>
              <a:gd name="connsiteY4" fmla="*/ 0 h 292"/>
              <a:gd name="connsiteX0" fmla="*/ 0 w 1646"/>
              <a:gd name="connsiteY0" fmla="*/ 0 h 292"/>
              <a:gd name="connsiteX1" fmla="*/ 1577 w 1646"/>
              <a:gd name="connsiteY1" fmla="*/ 0 h 292"/>
              <a:gd name="connsiteX2" fmla="*/ 1646 w 1646"/>
              <a:gd name="connsiteY2" fmla="*/ 292 h 292"/>
              <a:gd name="connsiteX3" fmla="*/ 1577 w 1646"/>
              <a:gd name="connsiteY3" fmla="*/ 0 h 292"/>
              <a:gd name="connsiteX4" fmla="*/ 0 w 1646"/>
              <a:gd name="connsiteY4" fmla="*/ 0 h 292"/>
              <a:gd name="connsiteX0" fmla="*/ 0 w 1628"/>
              <a:gd name="connsiteY0" fmla="*/ 0 h 292"/>
              <a:gd name="connsiteX1" fmla="*/ 1577 w 1628"/>
              <a:gd name="connsiteY1" fmla="*/ 0 h 292"/>
              <a:gd name="connsiteX2" fmla="*/ 1628 w 1628"/>
              <a:gd name="connsiteY2" fmla="*/ 292 h 292"/>
              <a:gd name="connsiteX3" fmla="*/ 1577 w 1628"/>
              <a:gd name="connsiteY3" fmla="*/ 0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96 w 1628"/>
              <a:gd name="connsiteY1" fmla="*/ 0 h 292"/>
              <a:gd name="connsiteX2" fmla="*/ 1628 w 1628"/>
              <a:gd name="connsiteY2" fmla="*/ 292 h 292"/>
              <a:gd name="connsiteX3" fmla="*/ 0 w 1628"/>
              <a:gd name="connsiteY3" fmla="*/ 292 h 292"/>
              <a:gd name="connsiteX4" fmla="*/ 0 w 1628"/>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5" h="292">
                <a:moveTo>
                  <a:pt x="0" y="0"/>
                </a:moveTo>
                <a:lnTo>
                  <a:pt x="1596" y="0"/>
                </a:lnTo>
                <a:lnTo>
                  <a:pt x="1645" y="292"/>
                </a:lnTo>
                <a:lnTo>
                  <a:pt x="0" y="292"/>
                </a:lnTo>
                <a:lnTo>
                  <a:pt x="0" y="0"/>
                </a:lnTo>
                <a:close/>
              </a:path>
            </a:pathLst>
          </a:custGeom>
          <a:solidFill>
            <a:srgbClr val="BECDD7"/>
          </a:solidFill>
          <a:ln w="9525" cap="flat" cmpd="sng">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l"/>
            <a:endParaRPr lang="en-US" sz="1399" kern="1400" dirty="0">
              <a:solidFill>
                <a:srgbClr val="000000"/>
              </a:solidFill>
            </a:endParaRPr>
          </a:p>
        </p:txBody>
      </p:sp>
      <p:sp>
        <p:nvSpPr>
          <p:cNvPr id="22" name="Rectangle 3"/>
          <p:cNvSpPr>
            <a:spLocks noChangeArrowheads="1"/>
          </p:cNvSpPr>
          <p:nvPr>
            <p:custDataLst>
              <p:tags r:id="rId10"/>
            </p:custDataLst>
          </p:nvPr>
        </p:nvSpPr>
        <p:spPr bwMode="auto">
          <a:xfrm>
            <a:off x="3503615" y="1814058"/>
            <a:ext cx="2585758" cy="360175"/>
          </a:xfrm>
          <a:prstGeom prst="rect">
            <a:avLst/>
          </a:prstGeom>
          <a:noFill/>
          <a:ln w="9525">
            <a:noFill/>
            <a:miter lim="800000"/>
            <a:headEnd/>
            <a:tailEnd/>
          </a:ln>
        </p:spPr>
        <p:txBody>
          <a:bodyPr wrap="square" lIns="143925" tIns="71963" rIns="71963" bIns="71963" anchor="ctr"/>
          <a:lstStyle/>
          <a:p>
            <a:pPr algn="l">
              <a:lnSpc>
                <a:spcPct val="100000"/>
              </a:lnSpc>
            </a:pPr>
            <a:r>
              <a:rPr lang="en-US" sz="1199" b="1" kern="1400" dirty="0">
                <a:solidFill>
                  <a:srgbClr val="000000"/>
                </a:solidFill>
              </a:rPr>
              <a:t>Cybercrime and Financial Interests</a:t>
            </a:r>
          </a:p>
        </p:txBody>
      </p:sp>
      <p:sp>
        <p:nvSpPr>
          <p:cNvPr id="10" name="AutoShape 4"/>
          <p:cNvSpPr>
            <a:spLocks noChangeArrowheads="1"/>
          </p:cNvSpPr>
          <p:nvPr>
            <p:custDataLst>
              <p:tags r:id="rId11"/>
            </p:custDataLst>
          </p:nvPr>
        </p:nvSpPr>
        <p:spPr bwMode="gray">
          <a:xfrm>
            <a:off x="719667" y="1772514"/>
            <a:ext cx="2915768" cy="4391912"/>
          </a:xfrm>
          <a:prstGeom prst="homePlate">
            <a:avLst>
              <a:gd name="adj" fmla="val 13553"/>
            </a:avLst>
          </a:prstGeom>
          <a:solidFill>
            <a:srgbClr val="FFFFFF"/>
          </a:solidFill>
          <a:ln w="9525">
            <a:solidFill>
              <a:srgbClr val="879BAA"/>
            </a:solidFill>
            <a:prstDash val="solid"/>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89964" tIns="107958" rIns="359858" bIns="46782"/>
          <a:lstStyle/>
          <a:p>
            <a:pPr marL="0" lvl="1" eaLnBrk="0" hangingPunct="0"/>
            <a:endParaRPr lang="en-US" sz="1799" kern="1400" dirty="0">
              <a:solidFill>
                <a:srgbClr val="000000"/>
              </a:solidFill>
            </a:endParaRPr>
          </a:p>
        </p:txBody>
      </p:sp>
      <p:sp>
        <p:nvSpPr>
          <p:cNvPr id="11" name="Freeform 8"/>
          <p:cNvSpPr>
            <a:spLocks/>
          </p:cNvSpPr>
          <p:nvPr>
            <p:custDataLst>
              <p:tags r:id="rId12"/>
            </p:custDataLst>
          </p:nvPr>
        </p:nvSpPr>
        <p:spPr bwMode="gray">
          <a:xfrm>
            <a:off x="719665" y="1772514"/>
            <a:ext cx="2598395" cy="431773"/>
          </a:xfrm>
          <a:custGeom>
            <a:avLst/>
            <a:gdLst>
              <a:gd name="T0" fmla="*/ 0 w 1646"/>
              <a:gd name="T1" fmla="*/ 0 h 292"/>
              <a:gd name="T2" fmla="*/ 0 w 1646"/>
              <a:gd name="T3" fmla="*/ 292 h 292"/>
              <a:gd name="T4" fmla="*/ 1646 w 1646"/>
              <a:gd name="T5" fmla="*/ 292 h 292"/>
              <a:gd name="T6" fmla="*/ 1577 w 1646"/>
              <a:gd name="T7" fmla="*/ 0 h 292"/>
              <a:gd name="T8" fmla="*/ 0 w 1646"/>
              <a:gd name="T9" fmla="*/ 0 h 292"/>
              <a:gd name="connsiteX0" fmla="*/ 0 w 1646"/>
              <a:gd name="connsiteY0" fmla="*/ 0 h 292"/>
              <a:gd name="connsiteX1" fmla="*/ 0 w 1646"/>
              <a:gd name="connsiteY1" fmla="*/ 292 h 292"/>
              <a:gd name="connsiteX2" fmla="*/ 1646 w 1646"/>
              <a:gd name="connsiteY2" fmla="*/ 292 h 292"/>
              <a:gd name="connsiteX3" fmla="*/ 1577 w 1646"/>
              <a:gd name="connsiteY3" fmla="*/ 0 h 292"/>
              <a:gd name="connsiteX4" fmla="*/ 0 w 1646"/>
              <a:gd name="connsiteY4" fmla="*/ 0 h 292"/>
              <a:gd name="connsiteX0" fmla="*/ 0 w 1646"/>
              <a:gd name="connsiteY0" fmla="*/ 0 h 292"/>
              <a:gd name="connsiteX1" fmla="*/ 1577 w 1646"/>
              <a:gd name="connsiteY1" fmla="*/ 0 h 292"/>
              <a:gd name="connsiteX2" fmla="*/ 1646 w 1646"/>
              <a:gd name="connsiteY2" fmla="*/ 292 h 292"/>
              <a:gd name="connsiteX3" fmla="*/ 1577 w 1646"/>
              <a:gd name="connsiteY3" fmla="*/ 0 h 292"/>
              <a:gd name="connsiteX4" fmla="*/ 0 w 1646"/>
              <a:gd name="connsiteY4" fmla="*/ 0 h 292"/>
              <a:gd name="connsiteX0" fmla="*/ 0 w 1628"/>
              <a:gd name="connsiteY0" fmla="*/ 0 h 292"/>
              <a:gd name="connsiteX1" fmla="*/ 1577 w 1628"/>
              <a:gd name="connsiteY1" fmla="*/ 0 h 292"/>
              <a:gd name="connsiteX2" fmla="*/ 1628 w 1628"/>
              <a:gd name="connsiteY2" fmla="*/ 292 h 292"/>
              <a:gd name="connsiteX3" fmla="*/ 1577 w 1628"/>
              <a:gd name="connsiteY3" fmla="*/ 0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77 w 1628"/>
              <a:gd name="connsiteY1" fmla="*/ 0 h 292"/>
              <a:gd name="connsiteX2" fmla="*/ 1628 w 1628"/>
              <a:gd name="connsiteY2" fmla="*/ 292 h 292"/>
              <a:gd name="connsiteX3" fmla="*/ 0 w 1628"/>
              <a:gd name="connsiteY3" fmla="*/ 292 h 292"/>
              <a:gd name="connsiteX4" fmla="*/ 0 w 1628"/>
              <a:gd name="connsiteY4" fmla="*/ 0 h 292"/>
              <a:gd name="connsiteX0" fmla="*/ 0 w 1628"/>
              <a:gd name="connsiteY0" fmla="*/ 0 h 292"/>
              <a:gd name="connsiteX1" fmla="*/ 1596 w 1628"/>
              <a:gd name="connsiteY1" fmla="*/ 0 h 292"/>
              <a:gd name="connsiteX2" fmla="*/ 1628 w 1628"/>
              <a:gd name="connsiteY2" fmla="*/ 292 h 292"/>
              <a:gd name="connsiteX3" fmla="*/ 0 w 1628"/>
              <a:gd name="connsiteY3" fmla="*/ 292 h 292"/>
              <a:gd name="connsiteX4" fmla="*/ 0 w 1628"/>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37"/>
              <a:gd name="connsiteY0" fmla="*/ 0 h 292"/>
              <a:gd name="connsiteX1" fmla="*/ 1596 w 1637"/>
              <a:gd name="connsiteY1" fmla="*/ 0 h 292"/>
              <a:gd name="connsiteX2" fmla="*/ 1637 w 1637"/>
              <a:gd name="connsiteY2" fmla="*/ 292 h 292"/>
              <a:gd name="connsiteX3" fmla="*/ 0 w 1637"/>
              <a:gd name="connsiteY3" fmla="*/ 292 h 292"/>
              <a:gd name="connsiteX4" fmla="*/ 0 w 1637"/>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 name="connsiteX0" fmla="*/ 0 w 1645"/>
              <a:gd name="connsiteY0" fmla="*/ 0 h 292"/>
              <a:gd name="connsiteX1" fmla="*/ 1596 w 1645"/>
              <a:gd name="connsiteY1" fmla="*/ 0 h 292"/>
              <a:gd name="connsiteX2" fmla="*/ 1645 w 1645"/>
              <a:gd name="connsiteY2" fmla="*/ 292 h 292"/>
              <a:gd name="connsiteX3" fmla="*/ 0 w 1645"/>
              <a:gd name="connsiteY3" fmla="*/ 292 h 292"/>
              <a:gd name="connsiteX4" fmla="*/ 0 w 1645"/>
              <a:gd name="connsiteY4" fmla="*/ 0 h 2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5" h="292">
                <a:moveTo>
                  <a:pt x="0" y="0"/>
                </a:moveTo>
                <a:lnTo>
                  <a:pt x="1596" y="0"/>
                </a:lnTo>
                <a:lnTo>
                  <a:pt x="1645" y="292"/>
                </a:lnTo>
                <a:lnTo>
                  <a:pt x="0" y="292"/>
                </a:lnTo>
                <a:lnTo>
                  <a:pt x="0" y="0"/>
                </a:lnTo>
                <a:close/>
              </a:path>
            </a:pathLst>
          </a:custGeom>
          <a:solidFill>
            <a:srgbClr val="BECDD7"/>
          </a:solidFill>
          <a:ln w="9525" cap="flat" cmpd="sng">
            <a:solidFill>
              <a:srgbClr val="879BAA"/>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l"/>
            <a:endParaRPr lang="en-US" sz="1399" kern="1400" dirty="0">
              <a:solidFill>
                <a:srgbClr val="000000"/>
              </a:solidFill>
            </a:endParaRPr>
          </a:p>
        </p:txBody>
      </p:sp>
      <p:sp>
        <p:nvSpPr>
          <p:cNvPr id="12" name="Rectangle 3"/>
          <p:cNvSpPr>
            <a:spLocks noChangeArrowheads="1"/>
          </p:cNvSpPr>
          <p:nvPr>
            <p:custDataLst>
              <p:tags r:id="rId13"/>
            </p:custDataLst>
          </p:nvPr>
        </p:nvSpPr>
        <p:spPr bwMode="auto">
          <a:xfrm>
            <a:off x="719665" y="1814058"/>
            <a:ext cx="2339420" cy="360175"/>
          </a:xfrm>
          <a:prstGeom prst="rect">
            <a:avLst/>
          </a:prstGeom>
          <a:noFill/>
          <a:ln w="9525">
            <a:noFill/>
            <a:miter lim="800000"/>
            <a:headEnd/>
            <a:tailEnd/>
          </a:ln>
        </p:spPr>
        <p:txBody>
          <a:bodyPr wrap="square" lIns="143925" tIns="71963" rIns="71963" bIns="71963" anchor="ctr"/>
          <a:lstStyle/>
          <a:p>
            <a:pPr algn="l">
              <a:lnSpc>
                <a:spcPct val="100000"/>
              </a:lnSpc>
            </a:pPr>
            <a:r>
              <a:rPr lang="en-US" sz="1199" b="1" kern="1400" dirty="0">
                <a:solidFill>
                  <a:srgbClr val="000000"/>
                </a:solidFill>
              </a:rPr>
              <a:t>The Age of Computer-Worms</a:t>
            </a:r>
          </a:p>
        </p:txBody>
      </p:sp>
      <p:grpSp>
        <p:nvGrpSpPr>
          <p:cNvPr id="6" name="Gruppieren 233"/>
          <p:cNvGrpSpPr/>
          <p:nvPr/>
        </p:nvGrpSpPr>
        <p:grpSpPr>
          <a:xfrm>
            <a:off x="960787" y="2299744"/>
            <a:ext cx="7463745" cy="153680"/>
            <a:chOff x="720590" y="2299156"/>
            <a:chExt cx="5597809" cy="153760"/>
          </a:xfrm>
        </p:grpSpPr>
        <p:grpSp>
          <p:nvGrpSpPr>
            <p:cNvPr id="7" name="Gruppieren 16"/>
            <p:cNvGrpSpPr/>
            <p:nvPr>
              <p:custDataLst>
                <p:tags r:id="rId25"/>
              </p:custDataLst>
            </p:nvPr>
          </p:nvGrpSpPr>
          <p:grpSpPr>
            <a:xfrm>
              <a:off x="720590" y="2299156"/>
              <a:ext cx="1464640" cy="153760"/>
              <a:chOff x="635001" y="2270581"/>
              <a:chExt cx="1464640" cy="153760"/>
            </a:xfrm>
          </p:grpSpPr>
          <p:sp>
            <p:nvSpPr>
              <p:cNvPr id="30" name="Textplatzhalter 2"/>
              <p:cNvSpPr txBox="1">
                <a:spLocks/>
              </p:cNvSpPr>
              <p:nvPr>
                <p:custDataLst>
                  <p:tags r:id="rId33"/>
                </p:custDataLst>
              </p:nvPr>
            </p:nvSpPr>
            <p:spPr>
              <a:xfrm>
                <a:off x="635001" y="2270581"/>
                <a:ext cx="377311"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Code Red</a:t>
                </a:r>
              </a:p>
            </p:txBody>
          </p:sp>
          <p:sp>
            <p:nvSpPr>
              <p:cNvPr id="31" name="Textplatzhalter 2"/>
              <p:cNvSpPr txBox="1">
                <a:spLocks/>
              </p:cNvSpPr>
              <p:nvPr>
                <p:custDataLst>
                  <p:tags r:id="rId34"/>
                </p:custDataLst>
              </p:nvPr>
            </p:nvSpPr>
            <p:spPr>
              <a:xfrm>
                <a:off x="1258389" y="2270581"/>
                <a:ext cx="354480"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Slammer</a:t>
                </a:r>
              </a:p>
            </p:txBody>
          </p:sp>
          <p:sp>
            <p:nvSpPr>
              <p:cNvPr id="32" name="Textplatzhalter 2"/>
              <p:cNvSpPr txBox="1">
                <a:spLocks/>
              </p:cNvSpPr>
              <p:nvPr>
                <p:custDataLst>
                  <p:tags r:id="rId35"/>
                </p:custDataLst>
              </p:nvPr>
            </p:nvSpPr>
            <p:spPr>
              <a:xfrm>
                <a:off x="1820863" y="2270581"/>
                <a:ext cx="278778"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Blaster</a:t>
                </a:r>
              </a:p>
            </p:txBody>
          </p:sp>
        </p:grpSp>
        <p:grpSp>
          <p:nvGrpSpPr>
            <p:cNvPr id="8" name="Gruppieren 15"/>
            <p:cNvGrpSpPr/>
            <p:nvPr>
              <p:custDataLst>
                <p:tags r:id="rId26"/>
              </p:custDataLst>
            </p:nvPr>
          </p:nvGrpSpPr>
          <p:grpSpPr>
            <a:xfrm>
              <a:off x="2930079" y="2299156"/>
              <a:ext cx="1193507" cy="153760"/>
              <a:chOff x="2972992" y="2270581"/>
              <a:chExt cx="1193507" cy="153760"/>
            </a:xfrm>
          </p:grpSpPr>
          <p:sp>
            <p:nvSpPr>
              <p:cNvPr id="27" name="Textplatzhalter 2"/>
              <p:cNvSpPr txBox="1">
                <a:spLocks/>
              </p:cNvSpPr>
              <p:nvPr>
                <p:custDataLst>
                  <p:tags r:id="rId30"/>
                </p:custDataLst>
              </p:nvPr>
            </p:nvSpPr>
            <p:spPr>
              <a:xfrm>
                <a:off x="2972992" y="2270581"/>
                <a:ext cx="183849"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Zeus</a:t>
                </a:r>
              </a:p>
            </p:txBody>
          </p:sp>
          <p:sp>
            <p:nvSpPr>
              <p:cNvPr id="28" name="Textplatzhalter 2"/>
              <p:cNvSpPr txBox="1">
                <a:spLocks/>
              </p:cNvSpPr>
              <p:nvPr>
                <p:custDataLst>
                  <p:tags r:id="rId31"/>
                </p:custDataLst>
              </p:nvPr>
            </p:nvSpPr>
            <p:spPr>
              <a:xfrm>
                <a:off x="3334587" y="2270581"/>
                <a:ext cx="283584"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SpyEye</a:t>
                </a:r>
              </a:p>
            </p:txBody>
          </p:sp>
          <p:sp>
            <p:nvSpPr>
              <p:cNvPr id="29" name="Textplatzhalter 2"/>
              <p:cNvSpPr txBox="1">
                <a:spLocks/>
              </p:cNvSpPr>
              <p:nvPr>
                <p:custDataLst>
                  <p:tags r:id="rId32"/>
                </p:custDataLst>
              </p:nvPr>
            </p:nvSpPr>
            <p:spPr>
              <a:xfrm>
                <a:off x="3851673" y="2270581"/>
                <a:ext cx="314826"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Rustock</a:t>
                </a:r>
              </a:p>
            </p:txBody>
          </p:sp>
        </p:grpSp>
        <p:sp>
          <p:nvSpPr>
            <p:cNvPr id="21" name="Textplatzhalter 2"/>
            <p:cNvSpPr txBox="1">
              <a:spLocks/>
            </p:cNvSpPr>
            <p:nvPr>
              <p:custDataLst>
                <p:tags r:id="rId27"/>
              </p:custDataLst>
            </p:nvPr>
          </p:nvSpPr>
          <p:spPr>
            <a:xfrm>
              <a:off x="4935633" y="2299156"/>
              <a:ext cx="275173"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Aurora</a:t>
              </a:r>
            </a:p>
          </p:txBody>
        </p:sp>
        <p:sp>
          <p:nvSpPr>
            <p:cNvPr id="24" name="Textplatzhalter 2"/>
            <p:cNvSpPr txBox="1">
              <a:spLocks/>
            </p:cNvSpPr>
            <p:nvPr>
              <p:custDataLst>
                <p:tags r:id="rId28"/>
              </p:custDataLst>
            </p:nvPr>
          </p:nvSpPr>
          <p:spPr>
            <a:xfrm>
              <a:off x="5473795" y="2299156"/>
              <a:ext cx="206680"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Nitro</a:t>
              </a:r>
            </a:p>
          </p:txBody>
        </p:sp>
        <p:sp>
          <p:nvSpPr>
            <p:cNvPr id="26" name="Textplatzhalter 2"/>
            <p:cNvSpPr txBox="1">
              <a:spLocks/>
            </p:cNvSpPr>
            <p:nvPr>
              <p:custDataLst>
                <p:tags r:id="rId29"/>
              </p:custDataLst>
            </p:nvPr>
          </p:nvSpPr>
          <p:spPr>
            <a:xfrm>
              <a:off x="6009581" y="2299156"/>
              <a:ext cx="308818"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t>Stuxnet</a:t>
              </a:r>
            </a:p>
          </p:txBody>
        </p:sp>
      </p:grpSp>
      <p:grpSp>
        <p:nvGrpSpPr>
          <p:cNvPr id="9" name="Gruppieren 234"/>
          <p:cNvGrpSpPr/>
          <p:nvPr/>
        </p:nvGrpSpPr>
        <p:grpSpPr>
          <a:xfrm>
            <a:off x="1556570" y="2590604"/>
            <a:ext cx="9349845" cy="307360"/>
            <a:chOff x="1167426" y="2510224"/>
            <a:chExt cx="7012384" cy="307520"/>
          </a:xfrm>
        </p:grpSpPr>
        <p:sp>
          <p:nvSpPr>
            <p:cNvPr id="34" name="Textplatzhalter 2"/>
            <p:cNvSpPr txBox="1">
              <a:spLocks/>
            </p:cNvSpPr>
            <p:nvPr>
              <p:custDataLst>
                <p:tags r:id="rId20"/>
              </p:custDataLst>
            </p:nvPr>
          </p:nvSpPr>
          <p:spPr>
            <a:xfrm>
              <a:off x="1167426" y="2587168"/>
              <a:ext cx="689734"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"Hacking for fun"</a:t>
              </a:r>
            </a:p>
          </p:txBody>
        </p:sp>
        <p:sp>
          <p:nvSpPr>
            <p:cNvPr id="35" name="Textplatzhalter 2"/>
            <p:cNvSpPr txBox="1">
              <a:spLocks/>
            </p:cNvSpPr>
            <p:nvPr>
              <p:custDataLst>
                <p:tags r:id="rId21"/>
              </p:custDataLst>
            </p:nvPr>
          </p:nvSpPr>
          <p:spPr>
            <a:xfrm>
              <a:off x="3184490" y="2587168"/>
              <a:ext cx="831525"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"Hacking for money"</a:t>
              </a:r>
            </a:p>
          </p:txBody>
        </p:sp>
        <p:sp>
          <p:nvSpPr>
            <p:cNvPr id="36" name="Textplatzhalter 2"/>
            <p:cNvSpPr txBox="1">
              <a:spLocks/>
            </p:cNvSpPr>
            <p:nvPr>
              <p:custDataLst>
                <p:tags r:id="rId22"/>
              </p:custDataLst>
            </p:nvPr>
          </p:nvSpPr>
          <p:spPr>
            <a:xfrm>
              <a:off x="5185330" y="2510224"/>
              <a:ext cx="1005762" cy="30752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"Hacking for political and</a:t>
              </a:r>
              <a:br>
                <a:rPr lang="en-US" sz="999" b="1" kern="1400" dirty="0">
                  <a:solidFill>
                    <a:srgbClr val="FF0000"/>
                  </a:solidFill>
                </a:rPr>
              </a:br>
              <a:r>
                <a:rPr lang="en-US" sz="999" b="1" kern="1400" dirty="0">
                  <a:solidFill>
                    <a:srgbClr val="FF0000"/>
                  </a:solidFill>
                </a:rPr>
                <a:t>economic gains"</a:t>
              </a:r>
            </a:p>
          </p:txBody>
        </p:sp>
        <p:sp>
          <p:nvSpPr>
            <p:cNvPr id="37" name="Textplatzhalter 2"/>
            <p:cNvSpPr txBox="1">
              <a:spLocks/>
            </p:cNvSpPr>
            <p:nvPr>
              <p:custDataLst>
                <p:tags r:id="rId23"/>
              </p:custDataLst>
            </p:nvPr>
          </p:nvSpPr>
          <p:spPr>
            <a:xfrm>
              <a:off x="7299001" y="2587168"/>
              <a:ext cx="246334"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FF0000"/>
                  </a:solidFill>
                </a:rPr>
                <a:t>States</a:t>
              </a:r>
            </a:p>
          </p:txBody>
        </p:sp>
        <p:sp>
          <p:nvSpPr>
            <p:cNvPr id="38" name="Textplatzhalter 2"/>
            <p:cNvSpPr txBox="1">
              <a:spLocks/>
            </p:cNvSpPr>
            <p:nvPr>
              <p:custDataLst>
                <p:tags r:id="rId24"/>
              </p:custDataLst>
            </p:nvPr>
          </p:nvSpPr>
          <p:spPr>
            <a:xfrm>
              <a:off x="7808507" y="2587168"/>
              <a:ext cx="371303"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FF0000"/>
                  </a:solidFill>
                </a:rPr>
                <a:t>Criminals</a:t>
              </a:r>
            </a:p>
          </p:txBody>
        </p:sp>
      </p:grpSp>
      <p:grpSp>
        <p:nvGrpSpPr>
          <p:cNvPr id="13" name="Gruppieren 235"/>
          <p:cNvGrpSpPr/>
          <p:nvPr/>
        </p:nvGrpSpPr>
        <p:grpSpPr>
          <a:xfrm>
            <a:off x="1752834" y="2966746"/>
            <a:ext cx="9398747" cy="307360"/>
            <a:chOff x="1314625" y="2875181"/>
            <a:chExt cx="7049060" cy="307520"/>
          </a:xfrm>
        </p:grpSpPr>
        <p:sp>
          <p:nvSpPr>
            <p:cNvPr id="40" name="Textplatzhalter 2"/>
            <p:cNvSpPr txBox="1">
              <a:spLocks/>
            </p:cNvSpPr>
            <p:nvPr>
              <p:custDataLst>
                <p:tags r:id="rId15"/>
              </p:custDataLst>
            </p:nvPr>
          </p:nvSpPr>
          <p:spPr>
            <a:xfrm>
              <a:off x="1314625" y="2952125"/>
              <a:ext cx="395335"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Hobbyists</a:t>
              </a:r>
            </a:p>
          </p:txBody>
        </p:sp>
        <p:sp>
          <p:nvSpPr>
            <p:cNvPr id="41" name="Textplatzhalter 2"/>
            <p:cNvSpPr txBox="1">
              <a:spLocks/>
            </p:cNvSpPr>
            <p:nvPr>
              <p:custDataLst>
                <p:tags r:id="rId16"/>
              </p:custDataLst>
            </p:nvPr>
          </p:nvSpPr>
          <p:spPr>
            <a:xfrm>
              <a:off x="3206717" y="2952125"/>
              <a:ext cx="787065"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Organized criminals</a:t>
              </a:r>
            </a:p>
          </p:txBody>
        </p:sp>
        <p:sp>
          <p:nvSpPr>
            <p:cNvPr id="42" name="Textplatzhalter 2"/>
            <p:cNvSpPr txBox="1">
              <a:spLocks/>
            </p:cNvSpPr>
            <p:nvPr>
              <p:custDataLst>
                <p:tags r:id="rId17"/>
              </p:custDataLst>
            </p:nvPr>
          </p:nvSpPr>
          <p:spPr>
            <a:xfrm>
              <a:off x="5202154" y="2875181"/>
              <a:ext cx="972115" cy="30752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b="1" kern="1400" dirty="0">
                  <a:solidFill>
                    <a:srgbClr val="FF0000"/>
                  </a:solidFill>
                </a:rPr>
                <a:t>Hacktivists</a:t>
              </a:r>
              <a:br>
                <a:rPr lang="en-US" sz="999" b="1" kern="1400" dirty="0">
                  <a:solidFill>
                    <a:srgbClr val="FF0000"/>
                  </a:solidFill>
                </a:rPr>
              </a:br>
              <a:r>
                <a:rPr lang="en-US" sz="999" b="1" kern="1400" dirty="0">
                  <a:solidFill>
                    <a:srgbClr val="FF0000"/>
                  </a:solidFill>
                </a:rPr>
                <a:t>State sponsored hackers</a:t>
              </a:r>
            </a:p>
          </p:txBody>
        </p:sp>
        <p:sp>
          <p:nvSpPr>
            <p:cNvPr id="43" name="Textplatzhalter 2"/>
            <p:cNvSpPr txBox="1">
              <a:spLocks/>
            </p:cNvSpPr>
            <p:nvPr>
              <p:custDataLst>
                <p:tags r:id="rId18"/>
              </p:custDataLst>
            </p:nvPr>
          </p:nvSpPr>
          <p:spPr>
            <a:xfrm>
              <a:off x="7144078" y="2952125"/>
              <a:ext cx="383319"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FF0000"/>
                  </a:solidFill>
                </a:rPr>
                <a:t>Terrorists</a:t>
              </a:r>
            </a:p>
          </p:txBody>
        </p:sp>
        <p:sp>
          <p:nvSpPr>
            <p:cNvPr id="44" name="Textplatzhalter 2"/>
            <p:cNvSpPr txBox="1">
              <a:spLocks/>
            </p:cNvSpPr>
            <p:nvPr>
              <p:custDataLst>
                <p:tags r:id="rId19"/>
              </p:custDataLst>
            </p:nvPr>
          </p:nvSpPr>
          <p:spPr>
            <a:xfrm>
              <a:off x="8028431" y="2952125"/>
              <a:ext cx="335254" cy="1537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FF0000"/>
                  </a:solidFill>
                </a:rPr>
                <a:t>Activists</a:t>
              </a:r>
            </a:p>
          </p:txBody>
        </p:sp>
      </p:grpSp>
      <p:sp>
        <p:nvSpPr>
          <p:cNvPr id="45" name="Textplatzhalter 2"/>
          <p:cNvSpPr txBox="1">
            <a:spLocks/>
          </p:cNvSpPr>
          <p:nvPr/>
        </p:nvSpPr>
        <p:spPr>
          <a:xfrm>
            <a:off x="1173693" y="3584109"/>
            <a:ext cx="538329"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Backdoors</a:t>
            </a:r>
          </a:p>
        </p:txBody>
      </p:sp>
      <p:sp>
        <p:nvSpPr>
          <p:cNvPr id="46" name="Textplatzhalter 2"/>
          <p:cNvSpPr txBox="1">
            <a:spLocks/>
          </p:cNvSpPr>
          <p:nvPr/>
        </p:nvSpPr>
        <p:spPr>
          <a:xfrm>
            <a:off x="2027766" y="3460348"/>
            <a:ext cx="378112"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Worms</a:t>
            </a:r>
          </a:p>
        </p:txBody>
      </p:sp>
      <p:sp>
        <p:nvSpPr>
          <p:cNvPr id="47" name="Textplatzhalter 2"/>
          <p:cNvSpPr txBox="1">
            <a:spLocks/>
          </p:cNvSpPr>
          <p:nvPr/>
        </p:nvSpPr>
        <p:spPr>
          <a:xfrm>
            <a:off x="1663606" y="3804783"/>
            <a:ext cx="514296"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Anti-Virus</a:t>
            </a:r>
          </a:p>
        </p:txBody>
      </p:sp>
      <p:sp>
        <p:nvSpPr>
          <p:cNvPr id="48" name="Textplatzhalter 2"/>
          <p:cNvSpPr txBox="1">
            <a:spLocks/>
          </p:cNvSpPr>
          <p:nvPr/>
        </p:nvSpPr>
        <p:spPr>
          <a:xfrm>
            <a:off x="1322888" y="4026074"/>
            <a:ext cx="411758"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Hackers</a:t>
            </a:r>
          </a:p>
        </p:txBody>
      </p:sp>
      <p:sp>
        <p:nvSpPr>
          <p:cNvPr id="49" name="Textplatzhalter 2"/>
          <p:cNvSpPr txBox="1">
            <a:spLocks/>
          </p:cNvSpPr>
          <p:nvPr/>
        </p:nvSpPr>
        <p:spPr>
          <a:xfrm>
            <a:off x="1977331" y="4207150"/>
            <a:ext cx="455016"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BlackHat</a:t>
            </a:r>
          </a:p>
        </p:txBody>
      </p:sp>
      <p:sp>
        <p:nvSpPr>
          <p:cNvPr id="50" name="Textplatzhalter 2"/>
          <p:cNvSpPr txBox="1">
            <a:spLocks/>
          </p:cNvSpPr>
          <p:nvPr/>
        </p:nvSpPr>
        <p:spPr>
          <a:xfrm>
            <a:off x="1110947" y="4349059"/>
            <a:ext cx="376510"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Viruses</a:t>
            </a:r>
          </a:p>
        </p:txBody>
      </p:sp>
      <p:sp>
        <p:nvSpPr>
          <p:cNvPr id="51" name="Textplatzhalter 2"/>
          <p:cNvSpPr txBox="1">
            <a:spLocks/>
          </p:cNvSpPr>
          <p:nvPr/>
        </p:nvSpPr>
        <p:spPr>
          <a:xfrm>
            <a:off x="1316329" y="4579918"/>
            <a:ext cx="1185604"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Responsible Disclosure</a:t>
            </a:r>
          </a:p>
        </p:txBody>
      </p:sp>
      <p:sp>
        <p:nvSpPr>
          <p:cNvPr id="52" name="Textplatzhalter 2"/>
          <p:cNvSpPr txBox="1">
            <a:spLocks/>
          </p:cNvSpPr>
          <p:nvPr/>
        </p:nvSpPr>
        <p:spPr>
          <a:xfrm>
            <a:off x="4256614" y="3460348"/>
            <a:ext cx="916441"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Credit Card Fraud</a:t>
            </a:r>
          </a:p>
        </p:txBody>
      </p:sp>
      <p:sp>
        <p:nvSpPr>
          <p:cNvPr id="53" name="Textplatzhalter 2"/>
          <p:cNvSpPr txBox="1">
            <a:spLocks/>
          </p:cNvSpPr>
          <p:nvPr/>
        </p:nvSpPr>
        <p:spPr>
          <a:xfrm>
            <a:off x="3951291" y="3684962"/>
            <a:ext cx="403747"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Botnets</a:t>
            </a:r>
          </a:p>
        </p:txBody>
      </p:sp>
      <p:sp>
        <p:nvSpPr>
          <p:cNvPr id="54" name="Textplatzhalter 2"/>
          <p:cNvSpPr txBox="1">
            <a:spLocks/>
          </p:cNvSpPr>
          <p:nvPr/>
        </p:nvSpPr>
        <p:spPr>
          <a:xfrm>
            <a:off x="4818063" y="3745207"/>
            <a:ext cx="775449"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Banker Trojans</a:t>
            </a:r>
          </a:p>
        </p:txBody>
      </p:sp>
      <p:sp>
        <p:nvSpPr>
          <p:cNvPr id="55" name="Textplatzhalter 2"/>
          <p:cNvSpPr txBox="1">
            <a:spLocks/>
          </p:cNvSpPr>
          <p:nvPr/>
        </p:nvSpPr>
        <p:spPr>
          <a:xfrm>
            <a:off x="4188398" y="3935780"/>
            <a:ext cx="435790"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Phishing</a:t>
            </a:r>
          </a:p>
        </p:txBody>
      </p:sp>
      <p:sp>
        <p:nvSpPr>
          <p:cNvPr id="56" name="Textplatzhalter 2"/>
          <p:cNvSpPr txBox="1">
            <a:spLocks/>
          </p:cNvSpPr>
          <p:nvPr/>
        </p:nvSpPr>
        <p:spPr>
          <a:xfrm>
            <a:off x="5083020" y="4081111"/>
            <a:ext cx="307617"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SPAM</a:t>
            </a:r>
          </a:p>
        </p:txBody>
      </p:sp>
      <p:sp>
        <p:nvSpPr>
          <p:cNvPr id="57" name="Textplatzhalter 2"/>
          <p:cNvSpPr txBox="1">
            <a:spLocks/>
          </p:cNvSpPr>
          <p:nvPr/>
        </p:nvSpPr>
        <p:spPr>
          <a:xfrm>
            <a:off x="3906205" y="4125486"/>
            <a:ext cx="40214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Adware</a:t>
            </a:r>
          </a:p>
        </p:txBody>
      </p:sp>
      <p:sp>
        <p:nvSpPr>
          <p:cNvPr id="58" name="Textplatzhalter 2"/>
          <p:cNvSpPr txBox="1">
            <a:spLocks/>
          </p:cNvSpPr>
          <p:nvPr/>
        </p:nvSpPr>
        <p:spPr>
          <a:xfrm>
            <a:off x="4245505" y="4342013"/>
            <a:ext cx="879591"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WebSite Hacking</a:t>
            </a:r>
          </a:p>
        </p:txBody>
      </p:sp>
      <p:sp>
        <p:nvSpPr>
          <p:cNvPr id="59" name="Textplatzhalter 2"/>
          <p:cNvSpPr txBox="1">
            <a:spLocks/>
          </p:cNvSpPr>
          <p:nvPr/>
        </p:nvSpPr>
        <p:spPr>
          <a:xfrm>
            <a:off x="7765029" y="3411410"/>
            <a:ext cx="620040"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Anonymous</a:t>
            </a:r>
          </a:p>
        </p:txBody>
      </p:sp>
      <p:sp>
        <p:nvSpPr>
          <p:cNvPr id="60" name="Textplatzhalter 2"/>
          <p:cNvSpPr txBox="1">
            <a:spLocks/>
          </p:cNvSpPr>
          <p:nvPr/>
        </p:nvSpPr>
        <p:spPr>
          <a:xfrm>
            <a:off x="6806927" y="3520494"/>
            <a:ext cx="390413" cy="190013"/>
          </a:xfrm>
          <a:prstGeom prst="rect">
            <a:avLst/>
          </a:prstGeom>
          <a:ln w="19050">
            <a:solidFill>
              <a:schemeClr val="accent3"/>
            </a:solidFill>
          </a:ln>
        </p:spPr>
        <p:txBody>
          <a:bodyPr vert="horz" wrap="none" lIns="17991" tIns="17991" rIns="17991" bIns="17991"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SCADA</a:t>
            </a:r>
          </a:p>
        </p:txBody>
      </p:sp>
      <p:sp>
        <p:nvSpPr>
          <p:cNvPr id="61" name="Textplatzhalter 2"/>
          <p:cNvSpPr txBox="1">
            <a:spLocks/>
          </p:cNvSpPr>
          <p:nvPr/>
        </p:nvSpPr>
        <p:spPr>
          <a:xfrm>
            <a:off x="7848184" y="3716886"/>
            <a:ext cx="591201"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RSA Breach</a:t>
            </a:r>
          </a:p>
        </p:txBody>
      </p:sp>
      <p:sp>
        <p:nvSpPr>
          <p:cNvPr id="62" name="Textplatzhalter 2"/>
          <p:cNvSpPr txBox="1">
            <a:spLocks/>
          </p:cNvSpPr>
          <p:nvPr/>
        </p:nvSpPr>
        <p:spPr>
          <a:xfrm>
            <a:off x="6890817" y="3788099"/>
            <a:ext cx="496672"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DigiNotar</a:t>
            </a:r>
          </a:p>
        </p:txBody>
      </p:sp>
      <p:sp>
        <p:nvSpPr>
          <p:cNvPr id="63" name="Textplatzhalter 2"/>
          <p:cNvSpPr txBox="1">
            <a:spLocks/>
          </p:cNvSpPr>
          <p:nvPr/>
        </p:nvSpPr>
        <p:spPr>
          <a:xfrm>
            <a:off x="8068999" y="4138850"/>
            <a:ext cx="201873"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APT</a:t>
            </a:r>
          </a:p>
        </p:txBody>
      </p:sp>
      <p:sp>
        <p:nvSpPr>
          <p:cNvPr id="64" name="Textplatzhalter 2"/>
          <p:cNvSpPr txBox="1">
            <a:spLocks/>
          </p:cNvSpPr>
          <p:nvPr/>
        </p:nvSpPr>
        <p:spPr>
          <a:xfrm>
            <a:off x="6694659" y="4019499"/>
            <a:ext cx="952255" cy="190013"/>
          </a:xfrm>
          <a:prstGeom prst="rect">
            <a:avLst/>
          </a:prstGeom>
          <a:ln w="19050">
            <a:solidFill>
              <a:schemeClr val="accent3"/>
            </a:solidFill>
          </a:ln>
        </p:spPr>
        <p:txBody>
          <a:bodyPr vert="horz" wrap="none" lIns="35981" tIns="17991" rIns="35981" bIns="17991" rtlCol="0" anchor="ctr">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Targeted Attacks</a:t>
            </a:r>
          </a:p>
        </p:txBody>
      </p:sp>
      <p:sp>
        <p:nvSpPr>
          <p:cNvPr id="65" name="Textplatzhalter 2"/>
          <p:cNvSpPr txBox="1">
            <a:spLocks/>
          </p:cNvSpPr>
          <p:nvPr/>
        </p:nvSpPr>
        <p:spPr>
          <a:xfrm>
            <a:off x="6939162" y="4292658"/>
            <a:ext cx="533522"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Sony Hack</a:t>
            </a:r>
          </a:p>
        </p:txBody>
      </p:sp>
      <p:sp>
        <p:nvSpPr>
          <p:cNvPr id="66" name="Textplatzhalter 2"/>
          <p:cNvSpPr txBox="1">
            <a:spLocks/>
          </p:cNvSpPr>
          <p:nvPr/>
        </p:nvSpPr>
        <p:spPr>
          <a:xfrm>
            <a:off x="10002744" y="3430367"/>
            <a:ext cx="572542" cy="226345"/>
          </a:xfrm>
          <a:prstGeom prst="rect">
            <a:avLst/>
          </a:prstGeom>
          <a:ln w="19050">
            <a:solidFill>
              <a:schemeClr val="accent3"/>
            </a:solidFill>
          </a:ln>
        </p:spPr>
        <p:txBody>
          <a:bodyPr vert="horz" wrap="none" lIns="35981" tIns="35981" rIns="35981" bIns="35981" rtlCol="0" anchor="ctr" anchorCtr="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Cyberwar</a:t>
            </a:r>
          </a:p>
        </p:txBody>
      </p:sp>
      <p:sp>
        <p:nvSpPr>
          <p:cNvPr id="67" name="Textplatzhalter 2"/>
          <p:cNvSpPr txBox="1">
            <a:spLocks/>
          </p:cNvSpPr>
          <p:nvPr/>
        </p:nvSpPr>
        <p:spPr>
          <a:xfrm>
            <a:off x="9633805" y="3808756"/>
            <a:ext cx="1256668" cy="343693"/>
          </a:xfrm>
          <a:prstGeom prst="rect">
            <a:avLst/>
          </a:prstGeom>
          <a:ln w="19050">
            <a:solidFill>
              <a:schemeClr val="accent3"/>
            </a:solidFill>
          </a:ln>
        </p:spPr>
        <p:txBody>
          <a:bodyPr vert="horz" wrap="none" lIns="35981" tIns="17991" rIns="35981" bIns="17991" rtlCol="0" anchor="ctr">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Hacking against critical</a:t>
            </a:r>
            <a:br>
              <a:rPr lang="en-US" sz="999" kern="1400" dirty="0">
                <a:solidFill>
                  <a:srgbClr val="000000"/>
                </a:solidFill>
              </a:rPr>
            </a:br>
            <a:r>
              <a:rPr lang="en-US" sz="999" kern="1400" dirty="0">
                <a:solidFill>
                  <a:srgbClr val="000000"/>
                </a:solidFill>
              </a:rPr>
              <a:t>infrastructure</a:t>
            </a:r>
          </a:p>
        </p:txBody>
      </p:sp>
      <p:sp>
        <p:nvSpPr>
          <p:cNvPr id="68" name="Textplatzhalter 2"/>
          <p:cNvSpPr txBox="1">
            <a:spLocks/>
          </p:cNvSpPr>
          <p:nvPr/>
        </p:nvSpPr>
        <p:spPr>
          <a:xfrm>
            <a:off x="10109765" y="4329495"/>
            <a:ext cx="692137" cy="153808"/>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Identity theft</a:t>
            </a:r>
          </a:p>
        </p:txBody>
      </p:sp>
      <p:sp>
        <p:nvSpPr>
          <p:cNvPr id="69" name="Textplatzhalter 2"/>
          <p:cNvSpPr txBox="1">
            <a:spLocks/>
          </p:cNvSpPr>
          <p:nvPr/>
        </p:nvSpPr>
        <p:spPr>
          <a:xfrm>
            <a:off x="9532807" y="4605992"/>
            <a:ext cx="1417920" cy="30736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kern="1400" dirty="0">
                <a:solidFill>
                  <a:srgbClr val="000000"/>
                </a:solidFill>
              </a:rPr>
              <a:t>Major loss of privacy</a:t>
            </a:r>
            <a:br>
              <a:rPr lang="en-US" sz="999" kern="1400" dirty="0">
                <a:solidFill>
                  <a:srgbClr val="000000"/>
                </a:solidFill>
              </a:rPr>
            </a:br>
            <a:r>
              <a:rPr lang="en-US" sz="999" kern="1400" dirty="0">
                <a:solidFill>
                  <a:srgbClr val="000000"/>
                </a:solidFill>
              </a:rPr>
              <a:t>"</a:t>
            </a:r>
            <a:r>
              <a:rPr lang="de-DE" sz="999" kern="1400" dirty="0">
                <a:solidFill>
                  <a:srgbClr val="000000"/>
                </a:solidFill>
              </a:rPr>
              <a:t>Gläserner Bürger im Netz</a:t>
            </a:r>
            <a:r>
              <a:rPr lang="en-US" sz="999" kern="1400" dirty="0">
                <a:solidFill>
                  <a:srgbClr val="000000"/>
                </a:solidFill>
              </a:rPr>
              <a:t>"</a:t>
            </a:r>
          </a:p>
        </p:txBody>
      </p:sp>
      <p:grpSp>
        <p:nvGrpSpPr>
          <p:cNvPr id="18" name="Gruppieren 243"/>
          <p:cNvGrpSpPr/>
          <p:nvPr/>
        </p:nvGrpSpPr>
        <p:grpSpPr>
          <a:xfrm>
            <a:off x="816391" y="2522077"/>
            <a:ext cx="10751837" cy="0"/>
            <a:chOff x="612293" y="2512750"/>
            <a:chExt cx="8063878" cy="0"/>
          </a:xfrm>
        </p:grpSpPr>
        <p:cxnSp>
          <p:nvCxnSpPr>
            <p:cNvPr id="71" name="Gerade Verbindung 70"/>
            <p:cNvCxnSpPr/>
            <p:nvPr/>
          </p:nvCxnSpPr>
          <p:spPr bwMode="auto">
            <a:xfrm>
              <a:off x="612293"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2" name="Gerade Verbindung 71"/>
            <p:cNvCxnSpPr/>
            <p:nvPr/>
          </p:nvCxnSpPr>
          <p:spPr bwMode="auto">
            <a:xfrm>
              <a:off x="2700252"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3" name="Gerade Verbindung 72"/>
            <p:cNvCxnSpPr/>
            <p:nvPr/>
          </p:nvCxnSpPr>
          <p:spPr bwMode="auto">
            <a:xfrm>
              <a:off x="4788211"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4" name="Gerade Verbindung 73"/>
            <p:cNvCxnSpPr/>
            <p:nvPr/>
          </p:nvCxnSpPr>
          <p:spPr bwMode="auto">
            <a:xfrm>
              <a:off x="6876171"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grpSp>
      <p:grpSp>
        <p:nvGrpSpPr>
          <p:cNvPr id="19" name="Gruppieren 250"/>
          <p:cNvGrpSpPr/>
          <p:nvPr/>
        </p:nvGrpSpPr>
        <p:grpSpPr>
          <a:xfrm>
            <a:off x="816391" y="3342887"/>
            <a:ext cx="10751837" cy="0"/>
            <a:chOff x="612293" y="2512750"/>
            <a:chExt cx="8063878" cy="0"/>
          </a:xfrm>
        </p:grpSpPr>
        <p:cxnSp>
          <p:nvCxnSpPr>
            <p:cNvPr id="76" name="Gerade Verbindung 75"/>
            <p:cNvCxnSpPr/>
            <p:nvPr/>
          </p:nvCxnSpPr>
          <p:spPr bwMode="auto">
            <a:xfrm>
              <a:off x="612293"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7" name="Gerade Verbindung 76"/>
            <p:cNvCxnSpPr/>
            <p:nvPr/>
          </p:nvCxnSpPr>
          <p:spPr bwMode="auto">
            <a:xfrm>
              <a:off x="2700252"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8" name="Gerade Verbindung 77"/>
            <p:cNvCxnSpPr/>
            <p:nvPr/>
          </p:nvCxnSpPr>
          <p:spPr bwMode="auto">
            <a:xfrm>
              <a:off x="4788211"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cxnSp>
          <p:nvCxnSpPr>
            <p:cNvPr id="79" name="Gerade Verbindung 78"/>
            <p:cNvCxnSpPr/>
            <p:nvPr/>
          </p:nvCxnSpPr>
          <p:spPr bwMode="auto">
            <a:xfrm>
              <a:off x="6876171" y="2512750"/>
              <a:ext cx="1800000"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grpSp>
      <p:sp>
        <p:nvSpPr>
          <p:cNvPr id="80" name="Freihandform 79"/>
          <p:cNvSpPr/>
          <p:nvPr/>
        </p:nvSpPr>
        <p:spPr bwMode="auto">
          <a:xfrm>
            <a:off x="728755" y="3411411"/>
            <a:ext cx="8758145" cy="2439131"/>
          </a:xfrm>
          <a:custGeom>
            <a:avLst/>
            <a:gdLst>
              <a:gd name="connsiteX0" fmla="*/ 0 w 6125421"/>
              <a:gd name="connsiteY0" fmla="*/ 1998264 h 1998264"/>
              <a:gd name="connsiteX1" fmla="*/ 6125421 w 6125421"/>
              <a:gd name="connsiteY1" fmla="*/ 1998264 h 1998264"/>
              <a:gd name="connsiteX2" fmla="*/ 6125421 w 6125421"/>
              <a:gd name="connsiteY2" fmla="*/ 0 h 1998264"/>
              <a:gd name="connsiteX3" fmla="*/ 0 w 6125421"/>
              <a:gd name="connsiteY3" fmla="*/ 1998264 h 1998264"/>
              <a:gd name="connsiteX0" fmla="*/ 0 w 6125421"/>
              <a:gd name="connsiteY0" fmla="*/ 1998264 h 1998264"/>
              <a:gd name="connsiteX1" fmla="*/ 6125421 w 6125421"/>
              <a:gd name="connsiteY1" fmla="*/ 1998264 h 1998264"/>
              <a:gd name="connsiteX2" fmla="*/ 6125421 w 6125421"/>
              <a:gd name="connsiteY2" fmla="*/ 0 h 1998264"/>
              <a:gd name="connsiteX3" fmla="*/ 0 w 6125421"/>
              <a:gd name="connsiteY3" fmla="*/ 1998264 h 1998264"/>
              <a:gd name="connsiteX0" fmla="*/ 0 w 6125421"/>
              <a:gd name="connsiteY0" fmla="*/ 1998264 h 1998264"/>
              <a:gd name="connsiteX1" fmla="*/ 6125421 w 6125421"/>
              <a:gd name="connsiteY1" fmla="*/ 1998264 h 1998264"/>
              <a:gd name="connsiteX2" fmla="*/ 6125421 w 6125421"/>
              <a:gd name="connsiteY2" fmla="*/ 0 h 1998264"/>
              <a:gd name="connsiteX3" fmla="*/ 0 w 6125421"/>
              <a:gd name="connsiteY3" fmla="*/ 1998264 h 1998264"/>
              <a:gd name="connsiteX0" fmla="*/ 0 w 6125421"/>
              <a:gd name="connsiteY0" fmla="*/ 1998264 h 1998264"/>
              <a:gd name="connsiteX1" fmla="*/ 6125421 w 6125421"/>
              <a:gd name="connsiteY1" fmla="*/ 1998264 h 1998264"/>
              <a:gd name="connsiteX2" fmla="*/ 6125421 w 6125421"/>
              <a:gd name="connsiteY2" fmla="*/ 0 h 1998264"/>
              <a:gd name="connsiteX3" fmla="*/ 0 w 6125421"/>
              <a:gd name="connsiteY3" fmla="*/ 1998264 h 1998264"/>
              <a:gd name="connsiteX0" fmla="*/ 0 w 6125421"/>
              <a:gd name="connsiteY0" fmla="*/ 1998264 h 1998264"/>
              <a:gd name="connsiteX1" fmla="*/ 6125421 w 6125421"/>
              <a:gd name="connsiteY1" fmla="*/ 1998264 h 1998264"/>
              <a:gd name="connsiteX2" fmla="*/ 6125421 w 6125421"/>
              <a:gd name="connsiteY2" fmla="*/ 0 h 1998264"/>
              <a:gd name="connsiteX3" fmla="*/ 0 w 6125421"/>
              <a:gd name="connsiteY3" fmla="*/ 1998264 h 1998264"/>
              <a:gd name="connsiteX0" fmla="*/ 0 w 6125421"/>
              <a:gd name="connsiteY0" fmla="*/ 1998264 h 1998483"/>
              <a:gd name="connsiteX1" fmla="*/ 6125421 w 6125421"/>
              <a:gd name="connsiteY1" fmla="*/ 1998264 h 1998483"/>
              <a:gd name="connsiteX2" fmla="*/ 6125421 w 6125421"/>
              <a:gd name="connsiteY2" fmla="*/ 0 h 1998483"/>
              <a:gd name="connsiteX3" fmla="*/ 0 w 6125421"/>
              <a:gd name="connsiteY3" fmla="*/ 1998264 h 1998483"/>
              <a:gd name="connsiteX0" fmla="*/ 0 w 6125421"/>
              <a:gd name="connsiteY0" fmla="*/ 1998264 h 1998729"/>
              <a:gd name="connsiteX1" fmla="*/ 6125421 w 6125421"/>
              <a:gd name="connsiteY1" fmla="*/ 1998264 h 1998729"/>
              <a:gd name="connsiteX2" fmla="*/ 6125421 w 6125421"/>
              <a:gd name="connsiteY2" fmla="*/ 0 h 1998729"/>
              <a:gd name="connsiteX3" fmla="*/ 0 w 6125421"/>
              <a:gd name="connsiteY3" fmla="*/ 1998264 h 1998729"/>
              <a:gd name="connsiteX0" fmla="*/ 0 w 6125421"/>
              <a:gd name="connsiteY0" fmla="*/ 1998264 h 1999516"/>
              <a:gd name="connsiteX1" fmla="*/ 6125421 w 6125421"/>
              <a:gd name="connsiteY1" fmla="*/ 1998264 h 1999516"/>
              <a:gd name="connsiteX2" fmla="*/ 6125421 w 6125421"/>
              <a:gd name="connsiteY2" fmla="*/ 0 h 1999516"/>
              <a:gd name="connsiteX3" fmla="*/ 0 w 6125421"/>
              <a:gd name="connsiteY3" fmla="*/ 1998264 h 1999516"/>
              <a:gd name="connsiteX0" fmla="*/ 0 w 6125421"/>
              <a:gd name="connsiteY0" fmla="*/ 1998264 h 2001299"/>
              <a:gd name="connsiteX1" fmla="*/ 6125421 w 6125421"/>
              <a:gd name="connsiteY1" fmla="*/ 1998264 h 2001299"/>
              <a:gd name="connsiteX2" fmla="*/ 6125421 w 6125421"/>
              <a:gd name="connsiteY2" fmla="*/ 0 h 2001299"/>
              <a:gd name="connsiteX3" fmla="*/ 0 w 6125421"/>
              <a:gd name="connsiteY3" fmla="*/ 1998264 h 2001299"/>
              <a:gd name="connsiteX0" fmla="*/ 0 w 6125421"/>
              <a:gd name="connsiteY0" fmla="*/ 1998264 h 2000437"/>
              <a:gd name="connsiteX1" fmla="*/ 6125421 w 6125421"/>
              <a:gd name="connsiteY1" fmla="*/ 1998264 h 2000437"/>
              <a:gd name="connsiteX2" fmla="*/ 6125421 w 6125421"/>
              <a:gd name="connsiteY2" fmla="*/ 0 h 2000437"/>
              <a:gd name="connsiteX3" fmla="*/ 0 w 6125421"/>
              <a:gd name="connsiteY3" fmla="*/ 1998264 h 2000437"/>
            </a:gdLst>
            <a:ahLst/>
            <a:cxnLst>
              <a:cxn ang="0">
                <a:pos x="connsiteX0" y="connsiteY0"/>
              </a:cxn>
              <a:cxn ang="0">
                <a:pos x="connsiteX1" y="connsiteY1"/>
              </a:cxn>
              <a:cxn ang="0">
                <a:pos x="connsiteX2" y="connsiteY2"/>
              </a:cxn>
              <a:cxn ang="0">
                <a:pos x="connsiteX3" y="connsiteY3"/>
              </a:cxn>
            </a:cxnLst>
            <a:rect l="l" t="t" r="r" b="b"/>
            <a:pathLst>
              <a:path w="6125421" h="2000437">
                <a:moveTo>
                  <a:pt x="0" y="1998264"/>
                </a:moveTo>
                <a:lnTo>
                  <a:pt x="6125421" y="1998264"/>
                </a:lnTo>
                <a:lnTo>
                  <a:pt x="6125421" y="0"/>
                </a:lnTo>
                <a:cubicBezTo>
                  <a:pt x="4609658" y="1845276"/>
                  <a:pt x="4456672" y="2024155"/>
                  <a:pt x="0" y="1998264"/>
                </a:cubicBezTo>
                <a:close/>
              </a:path>
            </a:pathLst>
          </a:custGeom>
          <a:solidFill>
            <a:schemeClr val="tx1">
              <a:alpha val="50000"/>
            </a:schemeClr>
          </a:solidFill>
          <a:ln w="12700" algn="ctr">
            <a:solidFill>
              <a:schemeClr val="bg2">
                <a:lumMod val="50000"/>
              </a:schemeClr>
            </a:solid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1" name="Textplatzhalter 2"/>
          <p:cNvSpPr txBox="1">
            <a:spLocks/>
          </p:cNvSpPr>
          <p:nvPr/>
        </p:nvSpPr>
        <p:spPr>
          <a:xfrm>
            <a:off x="816391" y="5214603"/>
            <a:ext cx="1204830"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000000"/>
                </a:solidFill>
              </a:rPr>
              <a:t># of published exploits</a:t>
            </a:r>
          </a:p>
        </p:txBody>
      </p:sp>
      <p:sp>
        <p:nvSpPr>
          <p:cNvPr id="82" name="Textplatzhalter 2"/>
          <p:cNvSpPr txBox="1">
            <a:spLocks/>
          </p:cNvSpPr>
          <p:nvPr/>
        </p:nvSpPr>
        <p:spPr>
          <a:xfrm>
            <a:off x="8141340" y="4656823"/>
            <a:ext cx="1261931" cy="249169"/>
          </a:xfrm>
          <a:prstGeom prst="rect">
            <a:avLst/>
          </a:prstGeom>
          <a:ln>
            <a:noFill/>
          </a:ln>
        </p:spPr>
        <p:txBody>
          <a:bodyPr vert="horz" wrap="squar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lnSpc>
                <a:spcPct val="90000"/>
              </a:lnSpc>
              <a:buClr>
                <a:srgbClr val="879BAA"/>
              </a:buClr>
              <a:buNone/>
            </a:pPr>
            <a:r>
              <a:rPr lang="en-US" sz="900" b="1" kern="1400" dirty="0">
                <a:solidFill>
                  <a:schemeClr val="bg1"/>
                </a:solidFill>
              </a:rPr>
              <a:t>number of new malware samples or derivate</a:t>
            </a:r>
          </a:p>
        </p:txBody>
      </p:sp>
      <p:sp>
        <p:nvSpPr>
          <p:cNvPr id="83" name="Textplatzhalter 2"/>
          <p:cNvSpPr txBox="1">
            <a:spLocks/>
          </p:cNvSpPr>
          <p:nvPr/>
        </p:nvSpPr>
        <p:spPr>
          <a:xfrm>
            <a:off x="816392" y="5385117"/>
            <a:ext cx="1542888"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en-US" sz="999" b="1" kern="1400" dirty="0">
                <a:solidFill>
                  <a:srgbClr val="006487"/>
                </a:solidFill>
              </a:rPr>
              <a:t># of published vulnerabilities</a:t>
            </a:r>
          </a:p>
        </p:txBody>
      </p:sp>
      <p:sp>
        <p:nvSpPr>
          <p:cNvPr id="84" name="Rechteck 83"/>
          <p:cNvSpPr/>
          <p:nvPr/>
        </p:nvSpPr>
        <p:spPr bwMode="auto">
          <a:xfrm>
            <a:off x="8559800" y="5104335"/>
            <a:ext cx="152400" cy="736686"/>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5" name="Rechteck 84"/>
          <p:cNvSpPr/>
          <p:nvPr/>
        </p:nvSpPr>
        <p:spPr bwMode="auto">
          <a:xfrm>
            <a:off x="7810499" y="5256655"/>
            <a:ext cx="152400" cy="584366"/>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6" name="Rechteck 85"/>
          <p:cNvSpPr/>
          <p:nvPr/>
        </p:nvSpPr>
        <p:spPr bwMode="auto">
          <a:xfrm>
            <a:off x="7044732" y="5173356"/>
            <a:ext cx="152400" cy="667665"/>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7" name="Rechteck 86"/>
          <p:cNvSpPr/>
          <p:nvPr/>
        </p:nvSpPr>
        <p:spPr bwMode="auto">
          <a:xfrm>
            <a:off x="6285444" y="5282837"/>
            <a:ext cx="152400" cy="558184"/>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8" name="Rechteck 87"/>
          <p:cNvSpPr/>
          <p:nvPr/>
        </p:nvSpPr>
        <p:spPr bwMode="auto">
          <a:xfrm>
            <a:off x="5510743" y="5239996"/>
            <a:ext cx="152400" cy="601025"/>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89" name="Rechteck 88"/>
          <p:cNvSpPr/>
          <p:nvPr/>
        </p:nvSpPr>
        <p:spPr bwMode="auto">
          <a:xfrm>
            <a:off x="4751919" y="5420876"/>
            <a:ext cx="152400" cy="420145"/>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0" name="Rechteck 89"/>
          <p:cNvSpPr/>
          <p:nvPr/>
        </p:nvSpPr>
        <p:spPr bwMode="auto">
          <a:xfrm>
            <a:off x="3993096" y="5561297"/>
            <a:ext cx="152400" cy="279724"/>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1" name="Rechteck 90"/>
          <p:cNvSpPr/>
          <p:nvPr/>
        </p:nvSpPr>
        <p:spPr bwMode="auto">
          <a:xfrm>
            <a:off x="3227920" y="5611277"/>
            <a:ext cx="152400" cy="229744"/>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2" name="Rechteck 91"/>
          <p:cNvSpPr/>
          <p:nvPr/>
        </p:nvSpPr>
        <p:spPr bwMode="auto">
          <a:xfrm>
            <a:off x="2437345" y="5627938"/>
            <a:ext cx="152400" cy="213083"/>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3" name="Rechteck 92"/>
          <p:cNvSpPr/>
          <p:nvPr/>
        </p:nvSpPr>
        <p:spPr bwMode="auto">
          <a:xfrm>
            <a:off x="1691219" y="5720758"/>
            <a:ext cx="152400" cy="120263"/>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4" name="Rechteck 93"/>
          <p:cNvSpPr/>
          <p:nvPr/>
        </p:nvSpPr>
        <p:spPr bwMode="auto">
          <a:xfrm>
            <a:off x="922870" y="5739798"/>
            <a:ext cx="152400" cy="101223"/>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95" name="Textplatzhalter 2"/>
          <p:cNvSpPr txBox="1">
            <a:spLocks/>
          </p:cNvSpPr>
          <p:nvPr/>
        </p:nvSpPr>
        <p:spPr>
          <a:xfrm>
            <a:off x="1244933"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2002</a:t>
            </a:r>
          </a:p>
        </p:txBody>
      </p:sp>
      <p:sp>
        <p:nvSpPr>
          <p:cNvPr id="96" name="Textplatzhalter 2"/>
          <p:cNvSpPr txBox="1">
            <a:spLocks/>
          </p:cNvSpPr>
          <p:nvPr/>
        </p:nvSpPr>
        <p:spPr>
          <a:xfrm>
            <a:off x="1997650"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2003</a:t>
            </a:r>
          </a:p>
        </p:txBody>
      </p:sp>
      <p:sp>
        <p:nvSpPr>
          <p:cNvPr id="97" name="Textplatzhalter 2"/>
          <p:cNvSpPr txBox="1">
            <a:spLocks/>
          </p:cNvSpPr>
          <p:nvPr/>
        </p:nvSpPr>
        <p:spPr>
          <a:xfrm>
            <a:off x="2772590"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2004</a:t>
            </a:r>
          </a:p>
        </p:txBody>
      </p:sp>
      <p:sp>
        <p:nvSpPr>
          <p:cNvPr id="98" name="Textplatzhalter 2"/>
          <p:cNvSpPr txBox="1">
            <a:spLocks/>
          </p:cNvSpPr>
          <p:nvPr/>
        </p:nvSpPr>
        <p:spPr>
          <a:xfrm>
            <a:off x="3522133"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2005</a:t>
            </a:r>
          </a:p>
        </p:txBody>
      </p:sp>
      <p:sp>
        <p:nvSpPr>
          <p:cNvPr id="99" name="Textplatzhalter 2"/>
          <p:cNvSpPr txBox="1">
            <a:spLocks/>
          </p:cNvSpPr>
          <p:nvPr/>
        </p:nvSpPr>
        <p:spPr>
          <a:xfrm>
            <a:off x="4255802"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2006</a:t>
            </a:r>
          </a:p>
        </p:txBody>
      </p:sp>
      <p:sp>
        <p:nvSpPr>
          <p:cNvPr id="100" name="Textplatzhalter 2"/>
          <p:cNvSpPr txBox="1">
            <a:spLocks/>
          </p:cNvSpPr>
          <p:nvPr/>
        </p:nvSpPr>
        <p:spPr>
          <a:xfrm>
            <a:off x="4979947"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2007</a:t>
            </a:r>
          </a:p>
        </p:txBody>
      </p:sp>
      <p:sp>
        <p:nvSpPr>
          <p:cNvPr id="101" name="Textplatzhalter 2"/>
          <p:cNvSpPr txBox="1">
            <a:spLocks/>
          </p:cNvSpPr>
          <p:nvPr/>
        </p:nvSpPr>
        <p:spPr>
          <a:xfrm>
            <a:off x="5742188"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2008</a:t>
            </a:r>
          </a:p>
        </p:txBody>
      </p:sp>
      <p:sp>
        <p:nvSpPr>
          <p:cNvPr id="102" name="Textplatzhalter 2"/>
          <p:cNvSpPr txBox="1">
            <a:spLocks/>
          </p:cNvSpPr>
          <p:nvPr/>
        </p:nvSpPr>
        <p:spPr>
          <a:xfrm>
            <a:off x="6513954"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2009</a:t>
            </a:r>
          </a:p>
        </p:txBody>
      </p:sp>
      <p:sp>
        <p:nvSpPr>
          <p:cNvPr id="103" name="Textplatzhalter 2"/>
          <p:cNvSpPr txBox="1">
            <a:spLocks/>
          </p:cNvSpPr>
          <p:nvPr/>
        </p:nvSpPr>
        <p:spPr>
          <a:xfrm>
            <a:off x="7241274"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2010</a:t>
            </a:r>
          </a:p>
        </p:txBody>
      </p:sp>
      <p:sp>
        <p:nvSpPr>
          <p:cNvPr id="104" name="Textplatzhalter 2"/>
          <p:cNvSpPr txBox="1">
            <a:spLocks/>
          </p:cNvSpPr>
          <p:nvPr/>
        </p:nvSpPr>
        <p:spPr>
          <a:xfrm>
            <a:off x="7993992"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2011</a:t>
            </a:r>
          </a:p>
        </p:txBody>
      </p:sp>
      <p:sp>
        <p:nvSpPr>
          <p:cNvPr id="105" name="Textplatzhalter 2"/>
          <p:cNvSpPr txBox="1">
            <a:spLocks/>
          </p:cNvSpPr>
          <p:nvPr/>
        </p:nvSpPr>
        <p:spPr>
          <a:xfrm>
            <a:off x="8695914"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2012</a:t>
            </a:r>
          </a:p>
        </p:txBody>
      </p:sp>
      <p:sp>
        <p:nvSpPr>
          <p:cNvPr id="106" name="Textplatzhalter 2"/>
          <p:cNvSpPr txBox="1">
            <a:spLocks/>
          </p:cNvSpPr>
          <p:nvPr/>
        </p:nvSpPr>
        <p:spPr>
          <a:xfrm>
            <a:off x="9362916"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2013</a:t>
            </a:r>
          </a:p>
        </p:txBody>
      </p:sp>
      <p:sp>
        <p:nvSpPr>
          <p:cNvPr id="107" name="Textplatzhalter 2"/>
          <p:cNvSpPr txBox="1">
            <a:spLocks/>
          </p:cNvSpPr>
          <p:nvPr/>
        </p:nvSpPr>
        <p:spPr>
          <a:xfrm>
            <a:off x="10039440"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2014</a:t>
            </a:r>
          </a:p>
        </p:txBody>
      </p:sp>
      <p:sp>
        <p:nvSpPr>
          <p:cNvPr id="108" name="Textplatzhalter 2"/>
          <p:cNvSpPr txBox="1">
            <a:spLocks/>
          </p:cNvSpPr>
          <p:nvPr/>
        </p:nvSpPr>
        <p:spPr>
          <a:xfrm>
            <a:off x="10741358" y="5925698"/>
            <a:ext cx="262755"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lgn="ctr">
              <a:buClr>
                <a:srgbClr val="879BAA"/>
              </a:buClr>
              <a:buNone/>
            </a:pPr>
            <a:r>
              <a:rPr lang="en-US" sz="999" kern="1400" dirty="0">
                <a:solidFill>
                  <a:srgbClr val="000000"/>
                </a:solidFill>
              </a:rPr>
              <a:t>2015</a:t>
            </a:r>
          </a:p>
        </p:txBody>
      </p:sp>
      <p:cxnSp>
        <p:nvCxnSpPr>
          <p:cNvPr id="109" name="Gerade Verbindung 108"/>
          <p:cNvCxnSpPr/>
          <p:nvPr/>
        </p:nvCxnSpPr>
        <p:spPr bwMode="auto">
          <a:xfrm>
            <a:off x="889945" y="4502867"/>
            <a:ext cx="10751837" cy="0"/>
          </a:xfrm>
          <a:prstGeom prst="line">
            <a:avLst/>
          </a:prstGeom>
          <a:solidFill>
            <a:schemeClr val="accent2"/>
          </a:solidFill>
          <a:ln w="9525" cap="flat" cmpd="sng" algn="ctr">
            <a:solidFill>
              <a:schemeClr val="accent1"/>
            </a:solidFill>
            <a:prstDash val="solid"/>
            <a:round/>
            <a:headEnd type="none" w="med" len="med"/>
            <a:tailEnd type="none" w="med" len="med"/>
          </a:ln>
          <a:effectLst/>
        </p:spPr>
      </p:cxnSp>
      <p:sp>
        <p:nvSpPr>
          <p:cNvPr id="110" name="Line 6"/>
          <p:cNvSpPr>
            <a:spLocks noChangeShapeType="1"/>
          </p:cNvSpPr>
          <p:nvPr/>
        </p:nvSpPr>
        <p:spPr bwMode="auto">
          <a:xfrm flipV="1">
            <a:off x="8738146" y="5448128"/>
            <a:ext cx="993857" cy="36684"/>
          </a:xfrm>
          <a:prstGeom prst="line">
            <a:avLst/>
          </a:prstGeom>
          <a:noFill/>
          <a:ln w="9525">
            <a:solidFill>
              <a:schemeClr val="accent1"/>
            </a:solidFill>
            <a:prstDash val="lgDash"/>
            <a:round/>
            <a:headEnd/>
            <a:tailEnd/>
          </a:ln>
        </p:spPr>
        <p:txBody>
          <a:bodyPr wrap="square" lIns="0" tIns="0" anchor="ctr">
            <a:spAutoFit/>
          </a:bodyPr>
          <a:lstStyle/>
          <a:p>
            <a:pPr algn="l">
              <a:lnSpc>
                <a:spcPct val="100000"/>
              </a:lnSpc>
            </a:pPr>
            <a:endParaRPr lang="en-US" sz="1999" kern="1400" dirty="0">
              <a:solidFill>
                <a:srgbClr val="000000"/>
              </a:solidFill>
              <a:ea typeface="ＭＳ Ｐゴシック"/>
              <a:cs typeface="Arial" charset="0"/>
            </a:endParaRPr>
          </a:p>
        </p:txBody>
      </p:sp>
      <p:sp>
        <p:nvSpPr>
          <p:cNvPr id="111" name="Freihandform 110"/>
          <p:cNvSpPr/>
          <p:nvPr/>
        </p:nvSpPr>
        <p:spPr bwMode="auto">
          <a:xfrm>
            <a:off x="3787776" y="5451818"/>
            <a:ext cx="4956176" cy="299881"/>
          </a:xfrm>
          <a:custGeom>
            <a:avLst/>
            <a:gdLst>
              <a:gd name="connsiteX0" fmla="*/ 0 w 3717132"/>
              <a:gd name="connsiteY0" fmla="*/ 300037 h 300037"/>
              <a:gd name="connsiteX1" fmla="*/ 676275 w 3717132"/>
              <a:gd name="connsiteY1" fmla="*/ 154781 h 300037"/>
              <a:gd name="connsiteX2" fmla="*/ 1371600 w 3717132"/>
              <a:gd name="connsiteY2" fmla="*/ 183356 h 300037"/>
              <a:gd name="connsiteX3" fmla="*/ 2202657 w 3717132"/>
              <a:gd name="connsiteY3" fmla="*/ 145256 h 300037"/>
              <a:gd name="connsiteX4" fmla="*/ 3078957 w 3717132"/>
              <a:gd name="connsiteY4" fmla="*/ 0 h 300037"/>
              <a:gd name="connsiteX5" fmla="*/ 3717132 w 3717132"/>
              <a:gd name="connsiteY5" fmla="*/ 33337 h 300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7132" h="300037">
                <a:moveTo>
                  <a:pt x="0" y="300037"/>
                </a:moveTo>
                <a:lnTo>
                  <a:pt x="676275" y="154781"/>
                </a:lnTo>
                <a:lnTo>
                  <a:pt x="1371600" y="183356"/>
                </a:lnTo>
                <a:lnTo>
                  <a:pt x="2202657" y="145256"/>
                </a:lnTo>
                <a:lnTo>
                  <a:pt x="3078957" y="0"/>
                </a:lnTo>
                <a:lnTo>
                  <a:pt x="3717132" y="33337"/>
                </a:lnTo>
              </a:path>
            </a:pathLst>
          </a:custGeom>
          <a:noFill/>
          <a:ln w="19050" algn="ctr">
            <a:solidFill>
              <a:schemeClr val="tx1"/>
            </a:solidFill>
            <a:miter lim="800000"/>
            <a:headEnd/>
            <a:tailEnd/>
          </a:ln>
        </p:spPr>
        <p:txBody>
          <a:bodyPr rtlCol="0" anchor="ctr"/>
          <a:lstStyle/>
          <a:p>
            <a:endParaRPr lang="de-AT" sz="1399" kern="1400" dirty="0">
              <a:solidFill>
                <a:srgbClr val="000000"/>
              </a:solidFill>
            </a:endParaRPr>
          </a:p>
        </p:txBody>
      </p:sp>
      <p:sp>
        <p:nvSpPr>
          <p:cNvPr id="112" name="Rectangle 8"/>
          <p:cNvSpPr>
            <a:spLocks noChangeArrowheads="1"/>
          </p:cNvSpPr>
          <p:nvPr/>
        </p:nvSpPr>
        <p:spPr bwMode="auto">
          <a:xfrm>
            <a:off x="9809545" y="5238330"/>
            <a:ext cx="1891691" cy="553710"/>
          </a:xfrm>
          <a:prstGeom prst="rect">
            <a:avLst/>
          </a:prstGeom>
          <a:noFill/>
          <a:ln w="9525">
            <a:noFill/>
            <a:miter lim="800000"/>
            <a:headEnd/>
            <a:tailEnd/>
          </a:ln>
        </p:spPr>
        <p:txBody>
          <a:bodyPr wrap="square" lIns="0" tIns="0" rIns="0" bIns="0">
            <a:spAutoFit/>
          </a:bodyPr>
          <a:lstStyle/>
          <a:p>
            <a:pPr algn="l">
              <a:lnSpc>
                <a:spcPct val="90000"/>
              </a:lnSpc>
            </a:pPr>
            <a:r>
              <a:rPr lang="en-US" sz="800" kern="1400" dirty="0">
                <a:solidFill>
                  <a:srgbClr val="000000"/>
                </a:solidFill>
                <a:ea typeface="ＭＳ Ｐゴシック"/>
                <a:cs typeface="Arial" charset="0"/>
              </a:rPr>
              <a:t>Data sources:</a:t>
            </a:r>
            <a:br>
              <a:rPr lang="en-US" sz="800" kern="1400" dirty="0">
                <a:solidFill>
                  <a:srgbClr val="000000"/>
                </a:solidFill>
                <a:ea typeface="ＭＳ Ｐゴシック"/>
                <a:cs typeface="Arial" charset="0"/>
              </a:rPr>
            </a:br>
            <a:r>
              <a:rPr lang="en-US" sz="800" kern="1400" dirty="0">
                <a:solidFill>
                  <a:srgbClr val="000000"/>
                </a:solidFill>
                <a:ea typeface="ＭＳ Ｐゴシック"/>
                <a:cs typeface="Arial" charset="0"/>
              </a:rPr>
              <a:t>IBM X-Force Trend and </a:t>
            </a:r>
            <a:br>
              <a:rPr lang="en-US" sz="800" kern="1400" dirty="0">
                <a:solidFill>
                  <a:srgbClr val="000000"/>
                </a:solidFill>
                <a:ea typeface="ＭＳ Ｐゴシック"/>
                <a:cs typeface="Arial" charset="0"/>
              </a:rPr>
            </a:br>
            <a:r>
              <a:rPr lang="en-US" sz="800" kern="1400" dirty="0">
                <a:solidFill>
                  <a:srgbClr val="000000"/>
                </a:solidFill>
                <a:ea typeface="ＭＳ Ｐゴシック"/>
                <a:cs typeface="Arial" charset="0"/>
              </a:rPr>
              <a:t>Risk Report</a:t>
            </a:r>
          </a:p>
          <a:p>
            <a:pPr algn="l">
              <a:lnSpc>
                <a:spcPct val="90000"/>
              </a:lnSpc>
            </a:pPr>
            <a:r>
              <a:rPr lang="en-US" sz="800" kern="1400" dirty="0">
                <a:solidFill>
                  <a:srgbClr val="000000"/>
                </a:solidFill>
                <a:ea typeface="ＭＳ Ｐゴシック"/>
                <a:cs typeface="Arial" charset="0"/>
              </a:rPr>
              <a:t>HP Cyber Risk Report</a:t>
            </a:r>
            <a:br>
              <a:rPr lang="en-US" sz="800" kern="1400" dirty="0">
                <a:solidFill>
                  <a:srgbClr val="000000"/>
                </a:solidFill>
                <a:ea typeface="ＭＳ Ｐゴシック"/>
                <a:cs typeface="Arial" charset="0"/>
              </a:rPr>
            </a:br>
            <a:r>
              <a:rPr lang="en-US" sz="800" kern="1400" dirty="0">
                <a:solidFill>
                  <a:srgbClr val="000000"/>
                </a:solidFill>
                <a:ea typeface="ＭＳ Ｐゴシック"/>
                <a:cs typeface="Arial" charset="0"/>
              </a:rPr>
              <a:t>Symantec Intelligence Report</a:t>
            </a:r>
          </a:p>
        </p:txBody>
      </p:sp>
      <p:sp>
        <p:nvSpPr>
          <p:cNvPr id="113" name="Rechteck 112"/>
          <p:cNvSpPr/>
          <p:nvPr/>
        </p:nvSpPr>
        <p:spPr bwMode="auto">
          <a:xfrm>
            <a:off x="9334501" y="5170975"/>
            <a:ext cx="152400" cy="665653"/>
          </a:xfrm>
          <a:prstGeom prst="rect">
            <a:avLst/>
          </a:prstGeom>
          <a:solidFill>
            <a:schemeClr val="accent5"/>
          </a:solidFill>
          <a:ln w="12700" algn="ctr">
            <a:noFill/>
            <a:miter lim="800000"/>
            <a:headEnd/>
            <a:tailEnd/>
          </a:ln>
        </p:spPr>
        <p:txBody>
          <a:bodyPr wrap="square" lIns="143943" tIns="71972" rIns="71972" bIns="71972" rtlCol="0" anchor="ctr">
            <a:noAutofit/>
          </a:bodyPr>
          <a:lstStyle/>
          <a:p>
            <a:pPr marL="171364" indent="-171364">
              <a:buClr>
                <a:srgbClr val="879BAA"/>
              </a:buClr>
              <a:buFont typeface="Arial" pitchFamily="34" charset="0"/>
              <a:buChar char="•"/>
            </a:pPr>
            <a:endParaRPr lang="de-AT" sz="1399" kern="1400" dirty="0">
              <a:solidFill>
                <a:srgbClr val="000000"/>
              </a:solidFill>
              <a:cs typeface="Arial" charset="0"/>
            </a:endParaRPr>
          </a:p>
        </p:txBody>
      </p:sp>
      <p:sp>
        <p:nvSpPr>
          <p:cNvPr id="114" name="Textplatzhalter 2"/>
          <p:cNvSpPr txBox="1">
            <a:spLocks/>
          </p:cNvSpPr>
          <p:nvPr>
            <p:custDataLst>
              <p:tags r:id="rId14"/>
            </p:custDataLst>
          </p:nvPr>
        </p:nvSpPr>
        <p:spPr>
          <a:xfrm>
            <a:off x="9783719" y="2296496"/>
            <a:ext cx="504683" cy="153680"/>
          </a:xfrm>
          <a:prstGeom prst="rect">
            <a:avLst/>
          </a:prstGeom>
          <a:ln>
            <a:noFill/>
          </a:ln>
        </p:spPr>
        <p:txBody>
          <a:bodyPr vert="horz" wrap="none" lIns="0" tIns="0" rIns="0" bIns="0" rtlCol="0">
            <a:spAutoFit/>
          </a:bodyPr>
          <a:lstStyle>
            <a:lvl1pPr marL="0" marR="0" indent="0" algn="l" defTabSz="914400" rtl="0" eaLnBrk="0" fontAlgn="base" latinLnBrk="0" hangingPunct="0">
              <a:lnSpc>
                <a:spcPct val="100000"/>
              </a:lnSpc>
              <a:spcBef>
                <a:spcPts val="600"/>
              </a:spcBef>
              <a:spcAft>
                <a:spcPct val="0"/>
              </a:spcAft>
              <a:buClrTx/>
              <a:buSzTx/>
              <a:buFont typeface="Wingdings" pitchFamily="2" charset="2"/>
              <a:buNone/>
              <a:tabLst/>
              <a:defRPr lang="en-US" sz="1400" baseline="0">
                <a:solidFill>
                  <a:schemeClr val="tx1"/>
                </a:solidFill>
                <a:latin typeface="+mn-lt"/>
                <a:ea typeface="+mn-ea"/>
                <a:cs typeface="+mn-cs"/>
              </a:defRPr>
            </a:lvl1pPr>
            <a:lvl2pPr marL="179388" indent="-179388" algn="l" rtl="0" eaLnBrk="0" fontAlgn="base" hangingPunct="0">
              <a:lnSpc>
                <a:spcPct val="100000"/>
              </a:lnSpc>
              <a:spcBef>
                <a:spcPts val="600"/>
              </a:spcBef>
              <a:spcAft>
                <a:spcPct val="0"/>
              </a:spcAft>
              <a:buClr>
                <a:schemeClr val="accent1"/>
              </a:buClr>
              <a:buFont typeface="Arial" pitchFamily="34" charset="0"/>
              <a:buChar char="•"/>
              <a:defRPr sz="1400">
                <a:solidFill>
                  <a:schemeClr val="tx1"/>
                </a:solidFill>
                <a:latin typeface="+mn-lt"/>
                <a:ea typeface="+mn-ea"/>
              </a:defRPr>
            </a:lvl2pPr>
            <a:lvl3pPr marL="358775"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3pPr>
            <a:lvl4pPr marL="538163"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4pPr>
            <a:lvl5pPr marL="717550" indent="-177800" algn="l" rtl="0" eaLnBrk="0" fontAlgn="base" hangingPunct="0">
              <a:lnSpc>
                <a:spcPct val="100000"/>
              </a:lnSpc>
              <a:spcBef>
                <a:spcPts val="600"/>
              </a:spcBef>
              <a:spcAft>
                <a:spcPct val="0"/>
              </a:spcAft>
              <a:buClr>
                <a:srgbClr val="879BAA"/>
              </a:buClr>
              <a:buChar char="•"/>
              <a:defRPr sz="1400">
                <a:solidFill>
                  <a:schemeClr val="tx1"/>
                </a:solidFill>
                <a:latin typeface="+mn-lt"/>
                <a:ea typeface="+mn-ea"/>
              </a:defRPr>
            </a:lvl5pPr>
            <a:lvl6pPr marL="1174750" indent="-177800" algn="l" rtl="0" fontAlgn="base">
              <a:lnSpc>
                <a:spcPct val="110000"/>
              </a:lnSpc>
              <a:spcBef>
                <a:spcPct val="0"/>
              </a:spcBef>
              <a:spcAft>
                <a:spcPct val="0"/>
              </a:spcAft>
              <a:buClr>
                <a:srgbClr val="879BAA"/>
              </a:buClr>
              <a:buChar char="•"/>
              <a:defRPr>
                <a:solidFill>
                  <a:schemeClr val="tx1"/>
                </a:solidFill>
                <a:latin typeface="+mn-lt"/>
                <a:ea typeface="+mn-ea"/>
              </a:defRPr>
            </a:lvl6pPr>
            <a:lvl7pPr marL="1631950" indent="-177800" algn="l" rtl="0" fontAlgn="base">
              <a:lnSpc>
                <a:spcPct val="110000"/>
              </a:lnSpc>
              <a:spcBef>
                <a:spcPct val="0"/>
              </a:spcBef>
              <a:spcAft>
                <a:spcPct val="0"/>
              </a:spcAft>
              <a:buClr>
                <a:srgbClr val="879BAA"/>
              </a:buClr>
              <a:buChar char="•"/>
              <a:defRPr>
                <a:solidFill>
                  <a:schemeClr val="tx1"/>
                </a:solidFill>
                <a:latin typeface="+mn-lt"/>
                <a:ea typeface="+mn-ea"/>
              </a:defRPr>
            </a:lvl7pPr>
            <a:lvl8pPr marL="2089150" indent="-177800" algn="l" rtl="0" fontAlgn="base">
              <a:lnSpc>
                <a:spcPct val="110000"/>
              </a:lnSpc>
              <a:spcBef>
                <a:spcPct val="0"/>
              </a:spcBef>
              <a:spcAft>
                <a:spcPct val="0"/>
              </a:spcAft>
              <a:buClr>
                <a:srgbClr val="879BAA"/>
              </a:buClr>
              <a:buChar char="•"/>
              <a:defRPr>
                <a:solidFill>
                  <a:schemeClr val="tx1"/>
                </a:solidFill>
                <a:latin typeface="+mn-lt"/>
                <a:ea typeface="+mn-ea"/>
              </a:defRPr>
            </a:lvl8pPr>
            <a:lvl9pPr marL="2546350" indent="-177800" algn="l" rtl="0" fontAlgn="base">
              <a:lnSpc>
                <a:spcPct val="110000"/>
              </a:lnSpc>
              <a:spcBef>
                <a:spcPct val="0"/>
              </a:spcBef>
              <a:spcAft>
                <a:spcPct val="0"/>
              </a:spcAft>
              <a:buClr>
                <a:srgbClr val="879BAA"/>
              </a:buClr>
              <a:buChar char="•"/>
              <a:defRPr>
                <a:solidFill>
                  <a:schemeClr val="tx1"/>
                </a:solidFill>
                <a:latin typeface="+mn-lt"/>
                <a:ea typeface="+mn-ea"/>
              </a:defRPr>
            </a:lvl9pPr>
          </a:lstStyle>
          <a:p>
            <a:pPr marL="0" lvl="1" indent="0">
              <a:buClr>
                <a:srgbClr val="879BAA"/>
              </a:buClr>
              <a:buNone/>
            </a:pPr>
            <a:r>
              <a:rPr lang="de-DE" sz="999" kern="1400" dirty="0">
                <a:solidFill>
                  <a:srgbClr val="000000"/>
                </a:solidFill>
              </a:rPr>
              <a:t>Dragonfly</a:t>
            </a:r>
            <a:endParaRPr lang="en-US" sz="999" kern="1400" dirty="0">
              <a:solidFill>
                <a:srgbClr val="000000"/>
              </a:solidFill>
            </a:endParaRPr>
          </a:p>
        </p:txBody>
      </p:sp>
    </p:spTree>
    <p:extLst>
      <p:ext uri="{BB962C8B-B14F-4D97-AF65-F5344CB8AC3E}">
        <p14:creationId xmlns:p14="http://schemas.microsoft.com/office/powerpoint/2010/main" val="4012181375"/>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4667"/>
            <a:ext cx="10515600" cy="1146650"/>
          </a:xfrm>
        </p:spPr>
        <p:txBody>
          <a:bodyPr>
            <a:normAutofit/>
          </a:bodyPr>
          <a:lstStyle/>
          <a:p>
            <a:r>
              <a:rPr lang="en-US" sz="3200" b="1" dirty="0"/>
              <a:t>ICS-CERT responses in US show an increased focus of cyber security attacks in the Energy sector</a:t>
            </a:r>
          </a:p>
        </p:txBody>
      </p:sp>
      <p:sp>
        <p:nvSpPr>
          <p:cNvPr id="10" name="TextBox 9"/>
          <p:cNvSpPr txBox="1"/>
          <p:nvPr/>
        </p:nvSpPr>
        <p:spPr>
          <a:xfrm>
            <a:off x="8400288" y="2565343"/>
            <a:ext cx="3461445" cy="2184076"/>
          </a:xfrm>
          <a:prstGeom prst="rect">
            <a:avLst/>
          </a:prstGeom>
          <a:noFill/>
        </p:spPr>
        <p:txBody>
          <a:bodyPr wrap="square" lIns="0" tIns="0" rIns="0" bIns="0" rtlCol="0">
            <a:spAutoFit/>
          </a:bodyPr>
          <a:lstStyle/>
          <a:p>
            <a:r>
              <a:rPr lang="en-US" sz="1199" b="1" dirty="0">
                <a:latin typeface="Arial" pitchFamily="34" charset="0"/>
                <a:ea typeface="ＭＳ Ｐゴシック" charset="-128"/>
              </a:rPr>
              <a:t>Energy-related cyber attacks in the US in general have increased</a:t>
            </a:r>
          </a:p>
          <a:p>
            <a:pPr>
              <a:spcBef>
                <a:spcPts val="1199"/>
              </a:spcBef>
            </a:pPr>
            <a:r>
              <a:rPr lang="en-US" sz="1199" b="1" dirty="0">
                <a:solidFill>
                  <a:srgbClr val="000000"/>
                </a:solidFill>
                <a:latin typeface="Arial" pitchFamily="34" charset="0"/>
                <a:ea typeface="ＭＳ Ｐゴシック" charset="-128"/>
              </a:rPr>
              <a:t>In addition, ICS-CERT statistics show a rising focus on the energy sector</a:t>
            </a:r>
          </a:p>
          <a:p>
            <a:pPr>
              <a:spcBef>
                <a:spcPts val="1199"/>
              </a:spcBef>
            </a:pPr>
            <a:r>
              <a:rPr lang="en-US" sz="1199" b="1" dirty="0">
                <a:solidFill>
                  <a:srgbClr val="000000"/>
                </a:solidFill>
                <a:latin typeface="Arial" pitchFamily="34" charset="0"/>
                <a:ea typeface="ＭＳ Ｐゴシック" charset="-128"/>
              </a:rPr>
              <a:t>Attackers tried to access both business (IT) and control system (OT) infrastructure</a:t>
            </a:r>
          </a:p>
          <a:p>
            <a:pPr>
              <a:spcBef>
                <a:spcPts val="1199"/>
              </a:spcBef>
            </a:pPr>
            <a:r>
              <a:rPr lang="en-US" sz="1199" b="1" dirty="0">
                <a:solidFill>
                  <a:srgbClr val="000000"/>
                </a:solidFill>
                <a:latin typeface="Arial" pitchFamily="34" charset="0"/>
                <a:ea typeface="ＭＳ Ｐゴシック" charset="-128"/>
              </a:rPr>
              <a:t>ICS-CERT, Nov. 2014: “Black energy” malware targets HMI products of various vendors</a:t>
            </a:r>
          </a:p>
          <a:p>
            <a:pPr marL="272913" indent="-272913">
              <a:buFont typeface="Arial" pitchFamily="34" charset="0"/>
              <a:buChar char="•"/>
            </a:pPr>
            <a:endParaRPr lang="de-DE" sz="1599" dirty="0">
              <a:solidFill>
                <a:srgbClr val="000000"/>
              </a:solidFill>
              <a:latin typeface="Arial" pitchFamily="34" charset="0"/>
              <a:ea typeface="ＭＳ Ｐゴシック" charset="-128"/>
            </a:endParaRPr>
          </a:p>
        </p:txBody>
      </p:sp>
      <p:sp>
        <p:nvSpPr>
          <p:cNvPr id="3" name="Rechteck 2"/>
          <p:cNvSpPr/>
          <p:nvPr/>
        </p:nvSpPr>
        <p:spPr bwMode="auto">
          <a:xfrm>
            <a:off x="7781036" y="5375629"/>
            <a:ext cx="4416336" cy="1225646"/>
          </a:xfrm>
          <a:prstGeom prst="rect">
            <a:avLst/>
          </a:prstGeom>
          <a:solidFill>
            <a:schemeClr val="bg1"/>
          </a:solidFill>
          <a:ln>
            <a:solidFill>
              <a:schemeClr val="bg1"/>
            </a:solidFill>
          </a:ln>
          <a:effectLst/>
          <a:extLst/>
        </p:spPr>
        <p:txBody>
          <a:bodyPr wrap="square" lIns="107944" tIns="53972" rIns="107944" bIns="53972" numCol="1" spcCol="72000" rtlCol="0" anchor="ctr">
            <a:spAutoFit/>
          </a:bodyPr>
          <a:lstStyle/>
          <a:p>
            <a:pPr>
              <a:lnSpc>
                <a:spcPct val="110000"/>
              </a:lnSpc>
              <a:spcBef>
                <a:spcPct val="0"/>
              </a:spcBef>
            </a:pPr>
            <a:r>
              <a:rPr lang="en-US" sz="1199" b="1" dirty="0"/>
              <a:t>ICS-CERT recorded incidents following:</a:t>
            </a:r>
          </a:p>
          <a:p>
            <a:pPr>
              <a:lnSpc>
                <a:spcPct val="110000"/>
              </a:lnSpc>
              <a:spcBef>
                <a:spcPct val="0"/>
              </a:spcBef>
            </a:pPr>
            <a:endParaRPr lang="en-US" sz="600" b="1" dirty="0"/>
          </a:p>
          <a:p>
            <a:pPr>
              <a:lnSpc>
                <a:spcPct val="110000"/>
              </a:lnSpc>
              <a:spcBef>
                <a:spcPct val="0"/>
              </a:spcBef>
            </a:pPr>
            <a:r>
              <a:rPr lang="en-US" sz="1199" b="1" dirty="0"/>
              <a:t>Report 2012: sum 198 /   82 Energy (41%)</a:t>
            </a:r>
          </a:p>
          <a:p>
            <a:pPr>
              <a:lnSpc>
                <a:spcPct val="110000"/>
              </a:lnSpc>
              <a:spcBef>
                <a:spcPct val="0"/>
              </a:spcBef>
            </a:pPr>
            <a:r>
              <a:rPr lang="en-US" sz="1199" b="1" dirty="0"/>
              <a:t>Report 2013: sum 256 / 145 Energy (56%)</a:t>
            </a:r>
          </a:p>
          <a:p>
            <a:pPr>
              <a:lnSpc>
                <a:spcPct val="110000"/>
              </a:lnSpc>
              <a:spcBef>
                <a:spcPct val="0"/>
              </a:spcBef>
            </a:pPr>
            <a:r>
              <a:rPr lang="en-US" sz="1199" b="1" dirty="0">
                <a:solidFill>
                  <a:srgbClr val="990000"/>
                </a:solidFill>
              </a:rPr>
              <a:t>Report 2014: sum 245 /   79 Energy (32%)</a:t>
            </a:r>
          </a:p>
          <a:p>
            <a:pPr>
              <a:lnSpc>
                <a:spcPct val="110000"/>
              </a:lnSpc>
              <a:spcBef>
                <a:spcPct val="0"/>
              </a:spcBef>
            </a:pPr>
            <a:endParaRPr lang="en-US" sz="1199" dirty="0">
              <a:solidFill>
                <a:srgbClr val="C00000"/>
              </a:solidFill>
            </a:endParaRPr>
          </a:p>
        </p:txBody>
      </p:sp>
      <p:sp>
        <p:nvSpPr>
          <p:cNvPr id="11" name="Rechteck 2"/>
          <p:cNvSpPr>
            <a:spLocks noChangeArrowheads="1"/>
          </p:cNvSpPr>
          <p:nvPr/>
        </p:nvSpPr>
        <p:spPr bwMode="auto">
          <a:xfrm>
            <a:off x="655828" y="5935277"/>
            <a:ext cx="5395976" cy="215332"/>
          </a:xfrm>
          <a:prstGeom prst="rect">
            <a:avLst/>
          </a:prstGeom>
          <a:noFill/>
          <a:ln w="9525">
            <a:noFill/>
            <a:miter lim="800000"/>
            <a:headEnd/>
            <a:tailEnd/>
          </a:ln>
        </p:spPr>
        <p:txBody>
          <a:bodyPr wrap="square">
            <a:spAutoFit/>
          </a:bodyPr>
          <a:lstStyle/>
          <a:p>
            <a:pPr>
              <a:spcBef>
                <a:spcPct val="50000"/>
              </a:spcBef>
            </a:pPr>
            <a:r>
              <a:rPr lang="en-US" sz="800" b="1" dirty="0"/>
              <a:t>ICS-CERT = Industrial Control Systems - Cyber Emergency Response Team</a:t>
            </a:r>
            <a:endParaRPr lang="en-US" sz="800" dirty="0"/>
          </a:p>
        </p:txBody>
      </p:sp>
      <p:pic>
        <p:nvPicPr>
          <p:cNvPr id="8" name="Picture 3"/>
          <p:cNvPicPr>
            <a:picLocks noChangeAspect="1" noChangeArrowheads="1"/>
          </p:cNvPicPr>
          <p:nvPr/>
        </p:nvPicPr>
        <p:blipFill>
          <a:blip r:embed="rId3"/>
          <a:srcRect/>
          <a:stretch>
            <a:fillRect/>
          </a:stretch>
        </p:blipFill>
        <p:spPr bwMode="auto">
          <a:xfrm>
            <a:off x="719328" y="1233125"/>
            <a:ext cx="2906490" cy="1027877"/>
          </a:xfrm>
          <a:prstGeom prst="rect">
            <a:avLst/>
          </a:prstGeom>
          <a:solidFill>
            <a:schemeClr val="tx1"/>
          </a:solidFill>
          <a:ln w="9525">
            <a:solidFill>
              <a:schemeClr val="tx1"/>
            </a:solidFill>
            <a:miter lim="800000"/>
            <a:headEnd/>
            <a:tailEnd/>
          </a:ln>
        </p:spPr>
      </p:pic>
      <p:pic>
        <p:nvPicPr>
          <p:cNvPr id="22" name="Picture 19" descr="sm11955_MI_04_A_596x470"/>
          <p:cNvPicPr>
            <a:picLocks noChangeAspect="1" noChangeArrowheads="1"/>
          </p:cNvPicPr>
          <p:nvPr/>
        </p:nvPicPr>
        <p:blipFill>
          <a:blip r:embed="rId4"/>
          <a:srcRect/>
          <a:stretch>
            <a:fillRect/>
          </a:stretch>
        </p:blipFill>
        <p:spPr bwMode="auto">
          <a:xfrm>
            <a:off x="7640321" y="1321590"/>
            <a:ext cx="2110317" cy="1072591"/>
          </a:xfrm>
          <a:prstGeom prst="rect">
            <a:avLst/>
          </a:prstGeom>
          <a:noFill/>
          <a:ln w="9525">
            <a:noFill/>
            <a:miter lim="800000"/>
            <a:headEnd/>
            <a:tailEnd/>
          </a:ln>
        </p:spPr>
      </p:pic>
      <p:pic>
        <p:nvPicPr>
          <p:cNvPr id="23" name="Picture 15" descr="SAGRA04_300dpi_596x396"/>
          <p:cNvPicPr>
            <a:picLocks noChangeAspect="1" noChangeArrowheads="1"/>
          </p:cNvPicPr>
          <p:nvPr/>
        </p:nvPicPr>
        <p:blipFill>
          <a:blip r:embed="rId5"/>
          <a:srcRect/>
          <a:stretch>
            <a:fillRect/>
          </a:stretch>
        </p:blipFill>
        <p:spPr bwMode="auto">
          <a:xfrm>
            <a:off x="5720504" y="1321591"/>
            <a:ext cx="1919816" cy="1042444"/>
          </a:xfrm>
          <a:prstGeom prst="rect">
            <a:avLst/>
          </a:prstGeom>
          <a:noFill/>
          <a:ln w="9525">
            <a:noFill/>
            <a:miter lim="800000"/>
            <a:headEnd/>
            <a:tailEnd/>
          </a:ln>
        </p:spPr>
      </p:pic>
      <p:pic>
        <p:nvPicPr>
          <p:cNvPr id="24" name="Picture 21" descr="powerplant-0001886_596x447"/>
          <p:cNvPicPr>
            <a:picLocks noChangeAspect="1" noChangeArrowheads="1"/>
          </p:cNvPicPr>
          <p:nvPr/>
        </p:nvPicPr>
        <p:blipFill>
          <a:blip r:embed="rId6"/>
          <a:srcRect/>
          <a:stretch>
            <a:fillRect/>
          </a:stretch>
        </p:blipFill>
        <p:spPr bwMode="auto">
          <a:xfrm>
            <a:off x="9750638" y="1321590"/>
            <a:ext cx="2106083" cy="1064657"/>
          </a:xfrm>
          <a:prstGeom prst="rect">
            <a:avLst/>
          </a:prstGeom>
          <a:noFill/>
          <a:ln w="9525">
            <a:noFill/>
            <a:miter lim="800000"/>
            <a:headEnd/>
            <a:tailEnd/>
          </a:ln>
        </p:spPr>
      </p:pic>
      <p:sp>
        <p:nvSpPr>
          <p:cNvPr id="4" name="Rechteck 3"/>
          <p:cNvSpPr/>
          <p:nvPr/>
        </p:nvSpPr>
        <p:spPr bwMode="auto">
          <a:xfrm>
            <a:off x="3678909" y="1833218"/>
            <a:ext cx="1728216" cy="379700"/>
          </a:xfrm>
          <a:prstGeom prst="rect">
            <a:avLst/>
          </a:prstGeom>
          <a:solidFill>
            <a:schemeClr val="bg1"/>
          </a:solidFill>
          <a:ln>
            <a:noFill/>
          </a:ln>
          <a:effectLst/>
          <a:extLst/>
        </p:spPr>
        <p:txBody>
          <a:bodyPr wrap="square" lIns="107944" tIns="53972" rIns="107944" bIns="53972" numCol="1" spcCol="72000" rtlCol="0" anchor="ctr">
            <a:spAutoFit/>
          </a:bodyPr>
          <a:lstStyle/>
          <a:p>
            <a:pPr algn="l">
              <a:lnSpc>
                <a:spcPct val="110000"/>
              </a:lnSpc>
              <a:spcBef>
                <a:spcPct val="0"/>
              </a:spcBef>
              <a:buFont typeface="Wingdings" charset="0"/>
              <a:buNone/>
            </a:pPr>
            <a:endParaRPr lang="en-US" sz="1599" dirty="0"/>
          </a:p>
        </p:txBody>
      </p:sp>
      <p:pic>
        <p:nvPicPr>
          <p:cNvPr id="1945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28421" y="2489381"/>
            <a:ext cx="6311900" cy="3351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hteck 5"/>
          <p:cNvSpPr/>
          <p:nvPr/>
        </p:nvSpPr>
        <p:spPr>
          <a:xfrm>
            <a:off x="655828" y="6125837"/>
            <a:ext cx="6912864" cy="215332"/>
          </a:xfrm>
          <a:prstGeom prst="rect">
            <a:avLst/>
          </a:prstGeom>
        </p:spPr>
        <p:txBody>
          <a:bodyPr wrap="square">
            <a:spAutoFit/>
          </a:bodyPr>
          <a:lstStyle/>
          <a:p>
            <a:r>
              <a:rPr lang="de-DE" sz="800" b="1" dirty="0"/>
              <a:t>https://ics-cert.us-cert.gov/sites/default/files/Monitors/ICS-CERT_Monitor_Sep2014-Feb2015.pdf</a:t>
            </a:r>
            <a:endParaRPr lang="en-US" sz="800" b="1" dirty="0"/>
          </a:p>
        </p:txBody>
      </p:sp>
      <p:sp>
        <p:nvSpPr>
          <p:cNvPr id="7" name="Rechteck 6"/>
          <p:cNvSpPr/>
          <p:nvPr/>
        </p:nvSpPr>
        <p:spPr bwMode="auto">
          <a:xfrm>
            <a:off x="4789932" y="4819822"/>
            <a:ext cx="1536000" cy="379700"/>
          </a:xfrm>
          <a:prstGeom prst="rect">
            <a:avLst/>
          </a:prstGeom>
          <a:noFill/>
          <a:ln w="38100">
            <a:solidFill>
              <a:srgbClr val="990000"/>
            </a:solidFill>
            <a:miter lim="800000"/>
            <a:headEnd/>
            <a:tailEnd/>
          </a:ln>
          <a:effectLst/>
          <a:extLst/>
        </p:spPr>
        <p:txBody>
          <a:bodyPr wrap="square" lIns="107944" tIns="53972" rIns="107944" bIns="53972" numCol="1" spcCol="72000" rtlCol="0" anchor="ctr">
            <a:spAutoFit/>
          </a:bodyPr>
          <a:lstStyle/>
          <a:p>
            <a:pPr algn="l">
              <a:lnSpc>
                <a:spcPct val="110000"/>
              </a:lnSpc>
              <a:spcBef>
                <a:spcPct val="0"/>
              </a:spcBef>
              <a:buFont typeface="Wingdings" charset="0"/>
              <a:buNone/>
            </a:pPr>
            <a:endParaRPr lang="en-US" sz="1599" dirty="0"/>
          </a:p>
        </p:txBody>
      </p:sp>
    </p:spTree>
    <p:extLst>
      <p:ext uri="{BB962C8B-B14F-4D97-AF65-F5344CB8AC3E}">
        <p14:creationId xmlns:p14="http://schemas.microsoft.com/office/powerpoint/2010/main" val="1710057573"/>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Steel Industry</a:t>
            </a:r>
          </a:p>
        </p:txBody>
      </p:sp>
      <p:sp>
        <p:nvSpPr>
          <p:cNvPr id="4" name="Content Placeholder 3"/>
          <p:cNvSpPr>
            <a:spLocks noGrp="1"/>
          </p:cNvSpPr>
          <p:nvPr>
            <p:ph sz="half" idx="11"/>
          </p:nvPr>
        </p:nvSpPr>
        <p:spPr/>
        <p:txBody>
          <a:bodyPr/>
          <a:lstStyle/>
          <a:p>
            <a:endParaRPr lang="en-GB" dirty="0"/>
          </a:p>
        </p:txBody>
      </p:sp>
      <p:sp>
        <p:nvSpPr>
          <p:cNvPr id="5" name="Subtitle 4"/>
          <p:cNvSpPr>
            <a:spLocks noGrp="1"/>
          </p:cNvSpPr>
          <p:nvPr>
            <p:ph type="subTitle" idx="1"/>
          </p:nvPr>
        </p:nvSpPr>
        <p:spPr/>
        <p:txBody>
          <a:bodyPr/>
          <a:lstStyle/>
          <a:p>
            <a:endParaRPr lang="en-GB" dirty="0"/>
          </a:p>
        </p:txBody>
      </p:sp>
      <p:sp>
        <p:nvSpPr>
          <p:cNvPr id="3" name="Content Placeholder 2"/>
          <p:cNvSpPr>
            <a:spLocks noGrp="1"/>
          </p:cNvSpPr>
          <p:nvPr>
            <p:ph sz="half" idx="2"/>
          </p:nvPr>
        </p:nvSpPr>
        <p:spPr/>
        <p:txBody>
          <a:bodyPr/>
          <a:lstStyle/>
          <a:p>
            <a:endParaRPr lang="en-GB"/>
          </a:p>
        </p:txBody>
      </p:sp>
    </p:spTree>
    <p:extLst>
      <p:ext uri="{BB962C8B-B14F-4D97-AF65-F5344CB8AC3E}">
        <p14:creationId xmlns:p14="http://schemas.microsoft.com/office/powerpoint/2010/main" val="3497559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 name="Object 38" hidden="1"/>
          <p:cNvGraphicFramePr>
            <a:graphicFrameLocks noChangeAspect="1"/>
          </p:cNvGraphicFramePr>
          <p:nvPr>
            <p:custDataLst>
              <p:tags r:id="rId2"/>
            </p:custDataLst>
          </p:nvPr>
        </p:nvGraphicFramePr>
        <p:xfrm>
          <a:off x="1525588" y="1589"/>
          <a:ext cx="1587" cy="1587"/>
        </p:xfrm>
        <a:graphic>
          <a:graphicData uri="http://schemas.openxmlformats.org/presentationml/2006/ole">
            <mc:AlternateContent xmlns:mc="http://schemas.openxmlformats.org/markup-compatibility/2006">
              <mc:Choice xmlns:v="urn:schemas-microsoft-com:vml" Requires="v">
                <p:oleObj spid="_x0000_s1057" name="think-cell Slide" r:id="rId5" imgW="360" imgH="360" progId="">
                  <p:embed/>
                </p:oleObj>
              </mc:Choice>
              <mc:Fallback>
                <p:oleObj name="think-cell Slide" r:id="rId5" imgW="360" imgH="360" progId="">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5588" y="1589"/>
                        <a:ext cx="1587" cy="1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098" name="Title 1"/>
          <p:cNvSpPr>
            <a:spLocks noGrp="1"/>
          </p:cNvSpPr>
          <p:nvPr>
            <p:ph type="title"/>
          </p:nvPr>
        </p:nvSpPr>
        <p:spPr>
          <a:xfrm>
            <a:off x="811369" y="559938"/>
            <a:ext cx="10650827" cy="350838"/>
          </a:xfrm>
        </p:spPr>
        <p:txBody>
          <a:bodyPr>
            <a:normAutofit fontScale="90000"/>
          </a:bodyPr>
          <a:lstStyle/>
          <a:p>
            <a:pPr eaLnBrk="1" hangingPunct="1"/>
            <a:r>
              <a:rPr lang="en-GB" b="1" dirty="0"/>
              <a:t>Worlds most advanced Automotive Finishing Line </a:t>
            </a:r>
            <a:endParaRPr lang="en-GB" sz="1600" b="1" dirty="0"/>
          </a:p>
        </p:txBody>
      </p:sp>
      <p:sp>
        <p:nvSpPr>
          <p:cNvPr id="4" name="Rectangle 3"/>
          <p:cNvSpPr/>
          <p:nvPr/>
        </p:nvSpPr>
        <p:spPr>
          <a:xfrm>
            <a:off x="2024035" y="1354885"/>
            <a:ext cx="8283575" cy="5253039"/>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rgbClr val="FFFFFF"/>
              </a:solidFill>
            </a:endParaRPr>
          </a:p>
        </p:txBody>
      </p:sp>
      <p:sp>
        <p:nvSpPr>
          <p:cNvPr id="44" name="Horizontal Scroll 43"/>
          <p:cNvSpPr/>
          <p:nvPr/>
        </p:nvSpPr>
        <p:spPr>
          <a:xfrm>
            <a:off x="5953124" y="1426322"/>
            <a:ext cx="4286280" cy="2143140"/>
          </a:xfrm>
          <a:prstGeom prst="horizontalScroll">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TextBox 45"/>
          <p:cNvSpPr txBox="1"/>
          <p:nvPr/>
        </p:nvSpPr>
        <p:spPr>
          <a:xfrm>
            <a:off x="6238876" y="1712074"/>
            <a:ext cx="4071966" cy="1892826"/>
          </a:xfrm>
          <a:prstGeom prst="rect">
            <a:avLst/>
          </a:prstGeom>
          <a:noFill/>
        </p:spPr>
        <p:txBody>
          <a:bodyPr wrap="square" rtlCol="0">
            <a:spAutoFit/>
          </a:bodyPr>
          <a:lstStyle/>
          <a:p>
            <a:pPr>
              <a:buFont typeface="Arial" pitchFamily="34" charset="0"/>
              <a:buChar char="•"/>
            </a:pPr>
            <a:r>
              <a:rPr lang="en-GB" sz="1100" b="1" dirty="0">
                <a:solidFill>
                  <a:schemeClr val="bg1"/>
                </a:solidFill>
              </a:rPr>
              <a:t>AFL</a:t>
            </a:r>
            <a:r>
              <a:rPr lang="en-GB" sz="1100" dirty="0">
                <a:solidFill>
                  <a:schemeClr val="bg1"/>
                </a:solidFill>
              </a:rPr>
              <a:t> - We are currently building one of the worlds most advanced automotive finishing lines (AFL) to complement ZODIAC, maximising customer coil size &amp; quality. At a cost of £14.8M the line returns nearly £1M per month and improves our through process yield by 20%.</a:t>
            </a:r>
          </a:p>
          <a:p>
            <a:pPr>
              <a:buFont typeface="Arial" pitchFamily="34" charset="0"/>
              <a:buChar char="•"/>
            </a:pPr>
            <a:r>
              <a:rPr lang="en-GB" sz="1100" dirty="0">
                <a:solidFill>
                  <a:schemeClr val="bg1"/>
                </a:solidFill>
              </a:rPr>
              <a:t>The new line will use a combination of advanced machine vision and laser welding technology to automatically remove minor defects ensuring that our finished products are produced to the highest possible standard for our customers </a:t>
            </a:r>
          </a:p>
          <a:p>
            <a:endParaRPr lang="en-GB" dirty="0">
              <a:solidFill>
                <a:schemeClr val="bg1"/>
              </a:solidFill>
            </a:endParaRPr>
          </a:p>
        </p:txBody>
      </p:sp>
      <p:cxnSp>
        <p:nvCxnSpPr>
          <p:cNvPr id="62" name="Elbow Connector 25"/>
          <p:cNvCxnSpPr>
            <a:cxnSpLocks noChangeShapeType="1"/>
          </p:cNvCxnSpPr>
          <p:nvPr>
            <p:custDataLst>
              <p:tags r:id="rId3"/>
            </p:custDataLst>
          </p:nvPr>
        </p:nvCxnSpPr>
        <p:spPr bwMode="auto">
          <a:xfrm rot="5400000">
            <a:off x="3562335" y="3645660"/>
            <a:ext cx="285750" cy="4"/>
          </a:xfrm>
          <a:prstGeom prst="bentConnector3">
            <a:avLst>
              <a:gd name="adj1" fmla="val 50000"/>
            </a:avLst>
          </a:prstGeom>
          <a:noFill/>
          <a:ln w="9525" algn="ctr">
            <a:solidFill>
              <a:srgbClr val="4A7EBB"/>
            </a:solidFill>
            <a:miter lim="800000"/>
            <a:headEnd/>
            <a:tailEnd type="stealth" w="lg" len="lg"/>
          </a:ln>
        </p:spPr>
      </p:cxnSp>
      <p:sp>
        <p:nvSpPr>
          <p:cNvPr id="16" name="Horizontal Scroll 15"/>
          <p:cNvSpPr/>
          <p:nvPr/>
        </p:nvSpPr>
        <p:spPr>
          <a:xfrm>
            <a:off x="2095472" y="5426850"/>
            <a:ext cx="3714776" cy="1143008"/>
          </a:xfrm>
          <a:prstGeom prst="horizontalScroll">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p:cNvSpPr txBox="1"/>
          <p:nvPr/>
        </p:nvSpPr>
        <p:spPr>
          <a:xfrm>
            <a:off x="2247873" y="5536389"/>
            <a:ext cx="3571900" cy="1215717"/>
          </a:xfrm>
          <a:prstGeom prst="rect">
            <a:avLst/>
          </a:prstGeom>
          <a:noFill/>
        </p:spPr>
        <p:txBody>
          <a:bodyPr wrap="square" rtlCol="0">
            <a:spAutoFit/>
          </a:bodyPr>
          <a:lstStyle/>
          <a:p>
            <a:pPr>
              <a:buFont typeface="Arial" pitchFamily="34" charset="0"/>
              <a:buChar char="•"/>
            </a:pPr>
            <a:r>
              <a:rPr lang="en-GB" sz="1100" dirty="0">
                <a:solidFill>
                  <a:schemeClr val="bg1"/>
                </a:solidFill>
              </a:rPr>
              <a:t> Fully integrated advanced inspection systems. The new line will use inspection data from previous processes to automatically slow the line ready for the operator to confirm how best to cleanse the material of a potential defect. </a:t>
            </a:r>
          </a:p>
          <a:p>
            <a:endParaRPr lang="en-GB" dirty="0">
              <a:solidFill>
                <a:schemeClr val="bg1"/>
              </a:solidFill>
            </a:endParaRPr>
          </a:p>
        </p:txBody>
      </p:sp>
      <p:pic>
        <p:nvPicPr>
          <p:cNvPr id="7174" name="Picture 6"/>
          <p:cNvPicPr>
            <a:picLocks noChangeAspect="1" noChangeArrowheads="1"/>
          </p:cNvPicPr>
          <p:nvPr/>
        </p:nvPicPr>
        <p:blipFill>
          <a:blip r:embed="rId7" cstate="print"/>
          <a:srcRect/>
          <a:stretch>
            <a:fillRect/>
          </a:stretch>
        </p:blipFill>
        <p:spPr bwMode="auto">
          <a:xfrm>
            <a:off x="6069758" y="3680662"/>
            <a:ext cx="4098208" cy="2817758"/>
          </a:xfrm>
          <a:prstGeom prst="rect">
            <a:avLst/>
          </a:prstGeom>
          <a:noFill/>
          <a:ln w="22225">
            <a:solidFill>
              <a:schemeClr val="tx2"/>
            </a:solidFill>
            <a:miter lim="800000"/>
            <a:headEnd/>
            <a:tailEnd/>
          </a:ln>
          <a:effectLst/>
        </p:spPr>
      </p:pic>
      <p:pic>
        <p:nvPicPr>
          <p:cNvPr id="2" name="Picture 3"/>
          <p:cNvPicPr>
            <a:picLocks noChangeAspect="1" noChangeArrowheads="1"/>
          </p:cNvPicPr>
          <p:nvPr/>
        </p:nvPicPr>
        <p:blipFill>
          <a:blip r:embed="rId8" cstate="print"/>
          <a:srcRect/>
          <a:stretch>
            <a:fillRect/>
          </a:stretch>
        </p:blipFill>
        <p:spPr bwMode="auto">
          <a:xfrm>
            <a:off x="2166910" y="4056120"/>
            <a:ext cx="1714512" cy="1156416"/>
          </a:xfrm>
          <a:prstGeom prst="rect">
            <a:avLst/>
          </a:prstGeom>
          <a:noFill/>
          <a:ln w="22225">
            <a:solidFill>
              <a:schemeClr val="tx2"/>
            </a:solidFill>
            <a:miter lim="800000"/>
            <a:headEnd/>
            <a:tailEnd/>
          </a:ln>
          <a:effectLst/>
        </p:spPr>
      </p:pic>
      <p:pic>
        <p:nvPicPr>
          <p:cNvPr id="7172" name="Picture 4"/>
          <p:cNvPicPr>
            <a:picLocks noChangeAspect="1" noChangeArrowheads="1"/>
          </p:cNvPicPr>
          <p:nvPr/>
        </p:nvPicPr>
        <p:blipFill>
          <a:blip r:embed="rId9" cstate="print"/>
          <a:srcRect/>
          <a:stretch>
            <a:fillRect/>
          </a:stretch>
        </p:blipFill>
        <p:spPr bwMode="auto">
          <a:xfrm>
            <a:off x="2166910" y="1478711"/>
            <a:ext cx="3571900" cy="2427288"/>
          </a:xfrm>
          <a:prstGeom prst="rect">
            <a:avLst/>
          </a:prstGeom>
          <a:noFill/>
          <a:ln w="22225">
            <a:solidFill>
              <a:schemeClr val="tx2"/>
            </a:solidFill>
            <a:miter lim="800000"/>
            <a:headEnd/>
            <a:tailEnd/>
          </a:ln>
          <a:effectLst/>
        </p:spPr>
      </p:pic>
      <p:pic>
        <p:nvPicPr>
          <p:cNvPr id="7173" name="Picture 5"/>
          <p:cNvPicPr>
            <a:picLocks noChangeAspect="1" noChangeArrowheads="1"/>
          </p:cNvPicPr>
          <p:nvPr/>
        </p:nvPicPr>
        <p:blipFill>
          <a:blip r:embed="rId10" cstate="print"/>
          <a:srcRect/>
          <a:stretch>
            <a:fillRect/>
          </a:stretch>
        </p:blipFill>
        <p:spPr bwMode="auto">
          <a:xfrm>
            <a:off x="4024298" y="4045240"/>
            <a:ext cx="1724038" cy="1167296"/>
          </a:xfrm>
          <a:prstGeom prst="rect">
            <a:avLst/>
          </a:prstGeom>
          <a:noFill/>
          <a:ln w="22225">
            <a:solidFill>
              <a:schemeClr val="tx2"/>
            </a:solidFill>
            <a:miter lim="800000"/>
            <a:headEnd/>
            <a:tailEnd/>
          </a:ln>
          <a:effectLst/>
        </p:spPr>
      </p:pic>
    </p:spTree>
    <p:extLst>
      <p:ext uri="{BB962C8B-B14F-4D97-AF65-F5344CB8AC3E}">
        <p14:creationId xmlns:p14="http://schemas.microsoft.com/office/powerpoint/2010/main" val="671351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ATA_Llanwern_AFL_3D_view_1.png"/>
          <p:cNvPicPr>
            <a:picLocks noChangeAspect="1"/>
          </p:cNvPicPr>
          <p:nvPr/>
        </p:nvPicPr>
        <p:blipFill>
          <a:blip r:embed="rId2" cstate="print"/>
          <a:stretch>
            <a:fillRect/>
          </a:stretch>
        </p:blipFill>
        <p:spPr>
          <a:xfrm>
            <a:off x="1524000" y="1285861"/>
            <a:ext cx="9144000" cy="4998635"/>
          </a:xfrm>
          <a:prstGeom prst="rect">
            <a:avLst/>
          </a:prstGeom>
        </p:spPr>
      </p:pic>
      <p:sp>
        <p:nvSpPr>
          <p:cNvPr id="2" name="Title 1"/>
          <p:cNvSpPr>
            <a:spLocks noGrp="1"/>
          </p:cNvSpPr>
          <p:nvPr>
            <p:ph type="title"/>
          </p:nvPr>
        </p:nvSpPr>
        <p:spPr>
          <a:xfrm>
            <a:off x="838200" y="78519"/>
            <a:ext cx="10515600" cy="1325563"/>
          </a:xfrm>
        </p:spPr>
        <p:txBody>
          <a:bodyPr>
            <a:normAutofit/>
          </a:bodyPr>
          <a:lstStyle/>
          <a:p>
            <a:r>
              <a:rPr lang="en-GB" sz="3200" b="1" dirty="0"/>
              <a:t>Features Focused on Delivery of Best Quality to Our Customers </a:t>
            </a:r>
          </a:p>
        </p:txBody>
      </p:sp>
      <p:sp>
        <p:nvSpPr>
          <p:cNvPr id="3" name="Date Placeholder 2"/>
          <p:cNvSpPr>
            <a:spLocks noGrp="1"/>
          </p:cNvSpPr>
          <p:nvPr>
            <p:ph type="dt" sz="half" idx="10"/>
          </p:nvPr>
        </p:nvSpPr>
        <p:spPr/>
        <p:txBody>
          <a:bodyPr/>
          <a:lstStyle/>
          <a:p>
            <a:pPr>
              <a:defRPr/>
            </a:pPr>
            <a:fld id="{B1B04916-18D6-4F68-8651-10DD825BF261}" type="datetime2">
              <a:rPr lang="en-GB" smtClean="0"/>
              <a:pPr>
                <a:defRPr/>
              </a:pPr>
              <a:t>Wednesday, 15 March 2017</a:t>
            </a:fld>
            <a:endParaRPr lang="en-GB" dirty="0"/>
          </a:p>
        </p:txBody>
      </p:sp>
      <p:sp>
        <p:nvSpPr>
          <p:cNvPr id="5" name="TextBox 4"/>
          <p:cNvSpPr txBox="1"/>
          <p:nvPr/>
        </p:nvSpPr>
        <p:spPr>
          <a:xfrm>
            <a:off x="4524364" y="4572009"/>
            <a:ext cx="1504258" cy="646331"/>
          </a:xfrm>
          <a:prstGeom prst="rect">
            <a:avLst/>
          </a:prstGeom>
          <a:solidFill>
            <a:schemeClr val="accent6">
              <a:alpha val="51000"/>
            </a:schemeClr>
          </a:solidFill>
        </p:spPr>
        <p:txBody>
          <a:bodyPr wrap="none" rtlCol="0">
            <a:spAutoFit/>
          </a:bodyPr>
          <a:lstStyle/>
          <a:p>
            <a:r>
              <a:rPr lang="en-GB" dirty="0">
                <a:solidFill>
                  <a:schemeClr val="accent2">
                    <a:lumMod val="40000"/>
                    <a:lumOff val="60000"/>
                  </a:schemeClr>
                </a:solidFill>
              </a:rPr>
              <a:t>Inspection of</a:t>
            </a:r>
          </a:p>
          <a:p>
            <a:r>
              <a:rPr lang="en-GB" dirty="0">
                <a:solidFill>
                  <a:schemeClr val="accent2">
                    <a:lumMod val="40000"/>
                    <a:lumOff val="60000"/>
                  </a:schemeClr>
                </a:solidFill>
              </a:rPr>
              <a:t> both surfaces</a:t>
            </a:r>
          </a:p>
        </p:txBody>
      </p:sp>
      <p:sp>
        <p:nvSpPr>
          <p:cNvPr id="6" name="TextBox 5"/>
          <p:cNvSpPr txBox="1"/>
          <p:nvPr/>
        </p:nvSpPr>
        <p:spPr>
          <a:xfrm>
            <a:off x="6024563" y="1500174"/>
            <a:ext cx="3079433" cy="369332"/>
          </a:xfrm>
          <a:prstGeom prst="rect">
            <a:avLst/>
          </a:prstGeom>
          <a:noFill/>
        </p:spPr>
        <p:txBody>
          <a:bodyPr wrap="none" rtlCol="0">
            <a:spAutoFit/>
          </a:bodyPr>
          <a:lstStyle/>
          <a:p>
            <a:r>
              <a:rPr lang="en-GB" dirty="0">
                <a:solidFill>
                  <a:schemeClr val="accent2">
                    <a:lumMod val="40000"/>
                    <a:lumOff val="60000"/>
                  </a:schemeClr>
                </a:solidFill>
              </a:rPr>
              <a:t>Removal of sub-prime material</a:t>
            </a:r>
          </a:p>
        </p:txBody>
      </p:sp>
      <p:sp>
        <p:nvSpPr>
          <p:cNvPr id="7" name="TextBox 6"/>
          <p:cNvSpPr txBox="1"/>
          <p:nvPr/>
        </p:nvSpPr>
        <p:spPr>
          <a:xfrm>
            <a:off x="2166910" y="4286257"/>
            <a:ext cx="2130904" cy="646331"/>
          </a:xfrm>
          <a:prstGeom prst="rect">
            <a:avLst/>
          </a:prstGeom>
          <a:solidFill>
            <a:schemeClr val="accent6">
              <a:alpha val="50000"/>
            </a:schemeClr>
          </a:solidFill>
        </p:spPr>
        <p:txBody>
          <a:bodyPr wrap="none" rtlCol="0">
            <a:spAutoFit/>
          </a:bodyPr>
          <a:lstStyle/>
          <a:p>
            <a:r>
              <a:rPr lang="en-GB" dirty="0">
                <a:solidFill>
                  <a:schemeClr val="accent2">
                    <a:lumMod val="40000"/>
                    <a:lumOff val="60000"/>
                  </a:schemeClr>
                </a:solidFill>
              </a:rPr>
              <a:t>Laser weld to </a:t>
            </a:r>
          </a:p>
          <a:p>
            <a:r>
              <a:rPr lang="en-GB" dirty="0">
                <a:solidFill>
                  <a:schemeClr val="accent2">
                    <a:lumMod val="40000"/>
                    <a:lumOff val="60000"/>
                  </a:schemeClr>
                </a:solidFill>
              </a:rPr>
              <a:t>maintain coil weight </a:t>
            </a:r>
          </a:p>
        </p:txBody>
      </p:sp>
      <p:sp>
        <p:nvSpPr>
          <p:cNvPr id="8" name="TextBox 7"/>
          <p:cNvSpPr txBox="1"/>
          <p:nvPr/>
        </p:nvSpPr>
        <p:spPr>
          <a:xfrm>
            <a:off x="1666844" y="3214687"/>
            <a:ext cx="1827744" cy="646331"/>
          </a:xfrm>
          <a:prstGeom prst="rect">
            <a:avLst/>
          </a:prstGeom>
          <a:solidFill>
            <a:schemeClr val="accent6">
              <a:alpha val="50000"/>
            </a:schemeClr>
          </a:solidFill>
        </p:spPr>
        <p:txBody>
          <a:bodyPr wrap="none" rtlCol="0">
            <a:spAutoFit/>
          </a:bodyPr>
          <a:lstStyle/>
          <a:p>
            <a:r>
              <a:rPr lang="en-GB" dirty="0">
                <a:solidFill>
                  <a:schemeClr val="accent2">
                    <a:lumMod val="40000"/>
                    <a:lumOff val="60000"/>
                  </a:schemeClr>
                </a:solidFill>
              </a:rPr>
              <a:t>Oiling and oil film</a:t>
            </a:r>
          </a:p>
          <a:p>
            <a:r>
              <a:rPr lang="en-GB" dirty="0">
                <a:solidFill>
                  <a:schemeClr val="accent2">
                    <a:lumMod val="40000"/>
                    <a:lumOff val="60000"/>
                  </a:schemeClr>
                </a:solidFill>
              </a:rPr>
              <a:t> measurement</a:t>
            </a:r>
          </a:p>
        </p:txBody>
      </p:sp>
      <p:sp>
        <p:nvSpPr>
          <p:cNvPr id="9" name="TextBox 8"/>
          <p:cNvSpPr txBox="1"/>
          <p:nvPr/>
        </p:nvSpPr>
        <p:spPr>
          <a:xfrm>
            <a:off x="7508162" y="2357430"/>
            <a:ext cx="2879443" cy="369332"/>
          </a:xfrm>
          <a:prstGeom prst="rect">
            <a:avLst/>
          </a:prstGeom>
          <a:noFill/>
        </p:spPr>
        <p:txBody>
          <a:bodyPr wrap="none" rtlCol="0">
            <a:spAutoFit/>
          </a:bodyPr>
          <a:lstStyle/>
          <a:p>
            <a:r>
              <a:rPr lang="en-GB" dirty="0">
                <a:solidFill>
                  <a:schemeClr val="accent2">
                    <a:lumMod val="40000"/>
                    <a:lumOff val="60000"/>
                  </a:schemeClr>
                </a:solidFill>
              </a:rPr>
              <a:t>Full enclosure for cleanliness</a:t>
            </a:r>
          </a:p>
        </p:txBody>
      </p:sp>
      <p:cxnSp>
        <p:nvCxnSpPr>
          <p:cNvPr id="13" name="Straight Arrow Connector 12"/>
          <p:cNvCxnSpPr>
            <a:stCxn id="8" idx="0"/>
          </p:cNvCxnSpPr>
          <p:nvPr/>
        </p:nvCxnSpPr>
        <p:spPr>
          <a:xfrm flipV="1">
            <a:off x="2580717" y="2285994"/>
            <a:ext cx="1157831" cy="928693"/>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5" idx="0"/>
          </p:cNvCxnSpPr>
          <p:nvPr/>
        </p:nvCxnSpPr>
        <p:spPr>
          <a:xfrm flipV="1">
            <a:off x="5276493" y="3429002"/>
            <a:ext cx="1105258" cy="1143007"/>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9" idx="2"/>
          </p:cNvCxnSpPr>
          <p:nvPr/>
        </p:nvCxnSpPr>
        <p:spPr>
          <a:xfrm flipH="1">
            <a:off x="7810513" y="2726763"/>
            <a:ext cx="1137370" cy="1345181"/>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7" idx="0"/>
          </p:cNvCxnSpPr>
          <p:nvPr/>
        </p:nvCxnSpPr>
        <p:spPr>
          <a:xfrm flipV="1">
            <a:off x="3232363" y="2571746"/>
            <a:ext cx="1577755" cy="1714511"/>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6" idx="2"/>
          </p:cNvCxnSpPr>
          <p:nvPr/>
        </p:nvCxnSpPr>
        <p:spPr>
          <a:xfrm flipH="1">
            <a:off x="6310315" y="1869506"/>
            <a:ext cx="1253965" cy="559362"/>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7881950" y="5429265"/>
            <a:ext cx="2310248" cy="646331"/>
          </a:xfrm>
          <a:prstGeom prst="rect">
            <a:avLst/>
          </a:prstGeom>
          <a:solidFill>
            <a:schemeClr val="accent6">
              <a:alpha val="50000"/>
            </a:schemeClr>
          </a:solidFill>
        </p:spPr>
        <p:txBody>
          <a:bodyPr wrap="none" rtlCol="0">
            <a:spAutoFit/>
          </a:bodyPr>
          <a:lstStyle/>
          <a:p>
            <a:r>
              <a:rPr lang="en-GB" dirty="0">
                <a:solidFill>
                  <a:schemeClr val="accent2">
                    <a:lumMod val="40000"/>
                    <a:lumOff val="60000"/>
                  </a:schemeClr>
                </a:solidFill>
              </a:rPr>
              <a:t>Continuous line </a:t>
            </a:r>
          </a:p>
          <a:p>
            <a:r>
              <a:rPr lang="en-GB" dirty="0">
                <a:solidFill>
                  <a:schemeClr val="accent2">
                    <a:lumMod val="40000"/>
                    <a:lumOff val="60000"/>
                  </a:schemeClr>
                </a:solidFill>
              </a:rPr>
              <a:t>to reduce touch points</a:t>
            </a:r>
          </a:p>
        </p:txBody>
      </p:sp>
      <p:cxnSp>
        <p:nvCxnSpPr>
          <p:cNvPr id="33" name="Straight Arrow Connector 32"/>
          <p:cNvCxnSpPr>
            <a:stCxn id="32" idx="0"/>
          </p:cNvCxnSpPr>
          <p:nvPr/>
        </p:nvCxnSpPr>
        <p:spPr>
          <a:xfrm flipH="1" flipV="1">
            <a:off x="8096266" y="4286256"/>
            <a:ext cx="940809" cy="1143008"/>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1666845" y="5429265"/>
            <a:ext cx="1949123" cy="646331"/>
          </a:xfrm>
          <a:prstGeom prst="rect">
            <a:avLst/>
          </a:prstGeom>
          <a:solidFill>
            <a:schemeClr val="accent6">
              <a:alpha val="50000"/>
            </a:schemeClr>
          </a:solidFill>
        </p:spPr>
        <p:txBody>
          <a:bodyPr wrap="none" rtlCol="0">
            <a:spAutoFit/>
          </a:bodyPr>
          <a:lstStyle/>
          <a:p>
            <a:r>
              <a:rPr lang="en-GB" dirty="0">
                <a:solidFill>
                  <a:schemeClr val="accent2">
                    <a:lumMod val="40000"/>
                    <a:lumOff val="60000"/>
                  </a:schemeClr>
                </a:solidFill>
              </a:rPr>
              <a:t>Inter-bay saddle</a:t>
            </a:r>
          </a:p>
          <a:p>
            <a:r>
              <a:rPr lang="en-GB" dirty="0">
                <a:solidFill>
                  <a:schemeClr val="accent2">
                    <a:lumMod val="40000"/>
                    <a:lumOff val="60000"/>
                  </a:schemeClr>
                </a:solidFill>
              </a:rPr>
              <a:t>to reduce handling</a:t>
            </a:r>
          </a:p>
        </p:txBody>
      </p:sp>
      <p:cxnSp>
        <p:nvCxnSpPr>
          <p:cNvPr id="38" name="Straight Arrow Connector 37"/>
          <p:cNvCxnSpPr>
            <a:stCxn id="37" idx="3"/>
          </p:cNvCxnSpPr>
          <p:nvPr/>
        </p:nvCxnSpPr>
        <p:spPr>
          <a:xfrm>
            <a:off x="3615968" y="5752430"/>
            <a:ext cx="2051405" cy="34024"/>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524000" y="1285860"/>
            <a:ext cx="2258760" cy="369332"/>
          </a:xfrm>
          <a:prstGeom prst="rect">
            <a:avLst/>
          </a:prstGeom>
          <a:solidFill>
            <a:schemeClr val="accent6">
              <a:alpha val="50000"/>
            </a:schemeClr>
          </a:solidFill>
        </p:spPr>
        <p:txBody>
          <a:bodyPr wrap="none" rtlCol="0">
            <a:spAutoFit/>
          </a:bodyPr>
          <a:lstStyle/>
          <a:p>
            <a:r>
              <a:rPr lang="en-GB" dirty="0">
                <a:solidFill>
                  <a:schemeClr val="accent2">
                    <a:lumMod val="40000"/>
                    <a:lumOff val="60000"/>
                  </a:schemeClr>
                </a:solidFill>
              </a:rPr>
              <a:t>Trimming &amp; centre slit</a:t>
            </a:r>
          </a:p>
        </p:txBody>
      </p:sp>
      <p:cxnSp>
        <p:nvCxnSpPr>
          <p:cNvPr id="22" name="Straight Arrow Connector 21"/>
          <p:cNvCxnSpPr>
            <a:stCxn id="19" idx="3"/>
          </p:cNvCxnSpPr>
          <p:nvPr/>
        </p:nvCxnSpPr>
        <p:spPr>
          <a:xfrm>
            <a:off x="3782760" y="1470526"/>
            <a:ext cx="241538" cy="815466"/>
          </a:xfrm>
          <a:prstGeom prst="straightConnector1">
            <a:avLst/>
          </a:prstGeom>
          <a:ln w="34925">
            <a:solidFill>
              <a:srgbClr val="FFFF00"/>
            </a:solidFill>
            <a:prstDash val="sysDot"/>
            <a:tailEnd type="diamo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00689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585278" y="545578"/>
            <a:ext cx="9613986" cy="3734175"/>
            <a:chOff x="1527613" y="1278745"/>
            <a:chExt cx="9613986" cy="3734175"/>
          </a:xfrm>
        </p:grpSpPr>
        <p:grpSp>
          <p:nvGrpSpPr>
            <p:cNvPr id="7" name="Group 6"/>
            <p:cNvGrpSpPr/>
            <p:nvPr/>
          </p:nvGrpSpPr>
          <p:grpSpPr>
            <a:xfrm>
              <a:off x="1987038" y="1676175"/>
              <a:ext cx="8618462" cy="3336745"/>
              <a:chOff x="150000" y="671159"/>
              <a:chExt cx="8618462" cy="3336745"/>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8952">
                <a:off x="6076799" y="2026507"/>
                <a:ext cx="2691663" cy="1981397"/>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000" y="671159"/>
                <a:ext cx="5984463" cy="2854636"/>
              </a:xfrm>
              <a:prstGeom prst="rect">
                <a:avLst/>
              </a:prstGeom>
            </p:spPr>
          </p:pic>
        </p:grpSp>
        <p:sp>
          <p:nvSpPr>
            <p:cNvPr id="9" name="Rectangle 8"/>
            <p:cNvSpPr/>
            <p:nvPr/>
          </p:nvSpPr>
          <p:spPr>
            <a:xfrm rot="19682511">
              <a:off x="1527613" y="1278745"/>
              <a:ext cx="2450989" cy="11233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rot="1585883">
              <a:off x="6481804" y="2097128"/>
              <a:ext cx="4659795" cy="594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rot="732438">
              <a:off x="1837316" y="4228825"/>
              <a:ext cx="2924679" cy="618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3168" y="4781846"/>
            <a:ext cx="3041835" cy="1780191"/>
          </a:xfrm>
          <a:prstGeom prst="rect">
            <a:avLst/>
          </a:prstGeom>
        </p:spPr>
      </p:pic>
      <p:sp>
        <p:nvSpPr>
          <p:cNvPr id="14" name="Freeform 13"/>
          <p:cNvSpPr/>
          <p:nvPr/>
        </p:nvSpPr>
        <p:spPr>
          <a:xfrm>
            <a:off x="1202724" y="5873579"/>
            <a:ext cx="118453" cy="82378"/>
          </a:xfrm>
          <a:custGeom>
            <a:avLst/>
            <a:gdLst>
              <a:gd name="connsiteX0" fmla="*/ 0 w 118453"/>
              <a:gd name="connsiteY0" fmla="*/ 82378 h 82378"/>
              <a:gd name="connsiteX1" fmla="*/ 107092 w 118453"/>
              <a:gd name="connsiteY1" fmla="*/ 49427 h 82378"/>
              <a:gd name="connsiteX2" fmla="*/ 115329 w 118453"/>
              <a:gd name="connsiteY2" fmla="*/ 0 h 82378"/>
            </a:gdLst>
            <a:ahLst/>
            <a:cxnLst>
              <a:cxn ang="0">
                <a:pos x="connsiteX0" y="connsiteY0"/>
              </a:cxn>
              <a:cxn ang="0">
                <a:pos x="connsiteX1" y="connsiteY1"/>
              </a:cxn>
              <a:cxn ang="0">
                <a:pos x="connsiteX2" y="connsiteY2"/>
              </a:cxn>
            </a:cxnLst>
            <a:rect l="l" t="t" r="r" b="b"/>
            <a:pathLst>
              <a:path w="118453" h="82378">
                <a:moveTo>
                  <a:pt x="0" y="82378"/>
                </a:moveTo>
                <a:cubicBezTo>
                  <a:pt x="43935" y="72767"/>
                  <a:pt x="87871" y="63157"/>
                  <a:pt x="107092" y="49427"/>
                </a:cubicBezTo>
                <a:cubicBezTo>
                  <a:pt x="126313" y="35697"/>
                  <a:pt x="115329" y="0"/>
                  <a:pt x="115329"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Freeform 14"/>
          <p:cNvSpPr/>
          <p:nvPr/>
        </p:nvSpPr>
        <p:spPr>
          <a:xfrm>
            <a:off x="2154195" y="5377686"/>
            <a:ext cx="118453" cy="82378"/>
          </a:xfrm>
          <a:custGeom>
            <a:avLst/>
            <a:gdLst>
              <a:gd name="connsiteX0" fmla="*/ 0 w 118453"/>
              <a:gd name="connsiteY0" fmla="*/ 82378 h 82378"/>
              <a:gd name="connsiteX1" fmla="*/ 107092 w 118453"/>
              <a:gd name="connsiteY1" fmla="*/ 49427 h 82378"/>
              <a:gd name="connsiteX2" fmla="*/ 115329 w 118453"/>
              <a:gd name="connsiteY2" fmla="*/ 0 h 82378"/>
            </a:gdLst>
            <a:ahLst/>
            <a:cxnLst>
              <a:cxn ang="0">
                <a:pos x="connsiteX0" y="connsiteY0"/>
              </a:cxn>
              <a:cxn ang="0">
                <a:pos x="connsiteX1" y="connsiteY1"/>
              </a:cxn>
              <a:cxn ang="0">
                <a:pos x="connsiteX2" y="connsiteY2"/>
              </a:cxn>
            </a:cxnLst>
            <a:rect l="l" t="t" r="r" b="b"/>
            <a:pathLst>
              <a:path w="118453" h="82378">
                <a:moveTo>
                  <a:pt x="0" y="82378"/>
                </a:moveTo>
                <a:cubicBezTo>
                  <a:pt x="43935" y="72767"/>
                  <a:pt x="87871" y="63157"/>
                  <a:pt x="107092" y="49427"/>
                </a:cubicBezTo>
                <a:cubicBezTo>
                  <a:pt x="126313" y="35697"/>
                  <a:pt x="115329" y="0"/>
                  <a:pt x="115329"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Isosceles Triangle 15"/>
          <p:cNvSpPr/>
          <p:nvPr/>
        </p:nvSpPr>
        <p:spPr>
          <a:xfrm rot="1648722">
            <a:off x="2214218" y="5139795"/>
            <a:ext cx="223364" cy="281830"/>
          </a:xfrm>
          <a:prstGeom prst="triangle">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lin ang="54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Isosceles Triangle 16"/>
          <p:cNvSpPr/>
          <p:nvPr/>
        </p:nvSpPr>
        <p:spPr>
          <a:xfrm rot="1549150">
            <a:off x="1257463" y="5598874"/>
            <a:ext cx="230769" cy="367162"/>
          </a:xfrm>
          <a:prstGeom prst="triangle">
            <a:avLst>
              <a:gd name="adj" fmla="val 14334"/>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lin ang="5400000" scaled="1"/>
            <a:tileRect/>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Rounded Rectangle 18"/>
          <p:cNvSpPr/>
          <p:nvPr/>
        </p:nvSpPr>
        <p:spPr>
          <a:xfrm>
            <a:off x="102380" y="357909"/>
            <a:ext cx="698174" cy="28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GO TODAY?</a:t>
            </a:r>
          </a:p>
        </p:txBody>
      </p:sp>
      <p:sp>
        <p:nvSpPr>
          <p:cNvPr id="20" name="Rounded Rectangle 19"/>
          <p:cNvSpPr/>
          <p:nvPr/>
        </p:nvSpPr>
        <p:spPr>
          <a:xfrm>
            <a:off x="808792" y="357910"/>
            <a:ext cx="698400" cy="28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TRIAL</a:t>
            </a:r>
          </a:p>
        </p:txBody>
      </p:sp>
      <p:pic>
        <p:nvPicPr>
          <p:cNvPr id="2054"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25900" y="4912747"/>
            <a:ext cx="188609" cy="188609"/>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69196" y="5405884"/>
            <a:ext cx="188609" cy="188609"/>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54033" y="5671941"/>
            <a:ext cx="188609" cy="188609"/>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3773" y="5671940"/>
            <a:ext cx="188609" cy="188609"/>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41072" y="5467236"/>
            <a:ext cx="188609" cy="188609"/>
          </a:xfrm>
          <a:prstGeom prst="rect">
            <a:avLst/>
          </a:prstGeom>
          <a:noFill/>
          <a:extLst>
            <a:ext uri="{909E8E84-426E-40DD-AFC4-6F175D3DCCD1}">
              <a14:hiddenFill xmlns:a14="http://schemas.microsoft.com/office/drawing/2010/main">
                <a:solidFill>
                  <a:srgbClr val="FFFFFF"/>
                </a:solidFill>
              </a14:hiddenFill>
            </a:ext>
          </a:extLst>
        </p:spPr>
      </p:pic>
      <p:sp>
        <p:nvSpPr>
          <p:cNvPr id="29" name="Rounded Rectangle 28"/>
          <p:cNvSpPr/>
          <p:nvPr/>
        </p:nvSpPr>
        <p:spPr>
          <a:xfrm>
            <a:off x="1518806" y="354890"/>
            <a:ext cx="698400" cy="28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READY</a:t>
            </a:r>
          </a:p>
        </p:txBody>
      </p:sp>
      <p:sp>
        <p:nvSpPr>
          <p:cNvPr id="28" name="Rounded Rectangle 27"/>
          <p:cNvSpPr/>
          <p:nvPr/>
        </p:nvSpPr>
        <p:spPr>
          <a:xfrm>
            <a:off x="102380" y="82378"/>
            <a:ext cx="2114826" cy="2725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Traffic Light Codes</a:t>
            </a:r>
          </a:p>
        </p:txBody>
      </p:sp>
      <p:grpSp>
        <p:nvGrpSpPr>
          <p:cNvPr id="2053" name="Group 2052"/>
          <p:cNvGrpSpPr/>
          <p:nvPr/>
        </p:nvGrpSpPr>
        <p:grpSpPr>
          <a:xfrm>
            <a:off x="2411444" y="3466984"/>
            <a:ext cx="1193485" cy="607460"/>
            <a:chOff x="2960834" y="3212206"/>
            <a:chExt cx="1193485" cy="607460"/>
          </a:xfrm>
        </p:grpSpPr>
        <p:grpSp>
          <p:nvGrpSpPr>
            <p:cNvPr id="23" name="Group 22"/>
            <p:cNvGrpSpPr/>
            <p:nvPr/>
          </p:nvGrpSpPr>
          <p:grpSpPr>
            <a:xfrm>
              <a:off x="2960834" y="3212206"/>
              <a:ext cx="1193485" cy="515866"/>
              <a:chOff x="3882855" y="3956765"/>
              <a:chExt cx="1193485" cy="515866"/>
            </a:xfrm>
          </p:grpSpPr>
          <p:sp>
            <p:nvSpPr>
              <p:cNvPr id="21" name="Rounded Rectangular Callout 20"/>
              <p:cNvSpPr/>
              <p:nvPr/>
            </p:nvSpPr>
            <p:spPr>
              <a:xfrm>
                <a:off x="3995352" y="4036537"/>
                <a:ext cx="1080988" cy="436094"/>
              </a:xfrm>
              <a:prstGeom prst="wedgeRoundRectCallout">
                <a:avLst>
                  <a:gd name="adj1" fmla="val 46695"/>
                  <a:gd name="adj2" fmla="val -17928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RTLS – Operator experience </a:t>
                </a:r>
              </a:p>
            </p:txBody>
          </p:sp>
          <p:sp>
            <p:nvSpPr>
              <p:cNvPr id="22" name="7-Point Star 21"/>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1</a:t>
                </a:r>
              </a:p>
            </p:txBody>
          </p:sp>
        </p:grpSp>
        <p:grpSp>
          <p:nvGrpSpPr>
            <p:cNvPr id="2048" name="Group 2047"/>
            <p:cNvGrpSpPr/>
            <p:nvPr/>
          </p:nvGrpSpPr>
          <p:grpSpPr>
            <a:xfrm>
              <a:off x="3729849" y="3675666"/>
              <a:ext cx="324000" cy="144000"/>
              <a:chOff x="7254720" y="5735893"/>
              <a:chExt cx="324000" cy="144000"/>
            </a:xfrm>
          </p:grpSpPr>
          <p:sp>
            <p:nvSpPr>
              <p:cNvPr id="31" name="Rounded Rectangle 30"/>
              <p:cNvSpPr/>
              <p:nvPr/>
            </p:nvSpPr>
            <p:spPr>
              <a:xfrm>
                <a:off x="7254720"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 name="Rounded Rectangle 29"/>
              <p:cNvSpPr/>
              <p:nvPr/>
            </p:nvSpPr>
            <p:spPr>
              <a:xfrm>
                <a:off x="7467833"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4" name="Rounded Rectangle 33"/>
              <p:cNvSpPr/>
              <p:nvPr/>
            </p:nvSpPr>
            <p:spPr>
              <a:xfrm>
                <a:off x="7388665"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 name="Rounded Rectangle 34"/>
              <p:cNvSpPr/>
              <p:nvPr/>
            </p:nvSpPr>
            <p:spPr>
              <a:xfrm>
                <a:off x="7309497"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051" name="Freeform 2050"/>
          <p:cNvSpPr/>
          <p:nvPr/>
        </p:nvSpPr>
        <p:spPr>
          <a:xfrm>
            <a:off x="3557577" y="2339849"/>
            <a:ext cx="3477537" cy="849680"/>
          </a:xfrm>
          <a:custGeom>
            <a:avLst/>
            <a:gdLst>
              <a:gd name="connsiteX0" fmla="*/ 3477537 w 3477537"/>
              <a:gd name="connsiteY0" fmla="*/ 757578 h 849680"/>
              <a:gd name="connsiteX1" fmla="*/ 3040931 w 3477537"/>
              <a:gd name="connsiteY1" fmla="*/ 831719 h 849680"/>
              <a:gd name="connsiteX2" fmla="*/ 1986488 w 3477537"/>
              <a:gd name="connsiteY2" fmla="*/ 461016 h 849680"/>
              <a:gd name="connsiteX3" fmla="*/ 1376888 w 3477537"/>
              <a:gd name="connsiteY3" fmla="*/ 362162 h 849680"/>
              <a:gd name="connsiteX4" fmla="*/ 1220369 w 3477537"/>
              <a:gd name="connsiteY4" fmla="*/ 790529 h 849680"/>
              <a:gd name="connsiteX5" fmla="*/ 58834 w 3477537"/>
              <a:gd name="connsiteY5" fmla="*/ 625773 h 849680"/>
              <a:gd name="connsiteX6" fmla="*/ 248304 w 3477537"/>
              <a:gd name="connsiteY6" fmla="*/ 98551 h 849680"/>
              <a:gd name="connsiteX7" fmla="*/ 1169 w 3477537"/>
              <a:gd name="connsiteY7" fmla="*/ 24410 h 84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7537" h="849680">
                <a:moveTo>
                  <a:pt x="3477537" y="757578"/>
                </a:moveTo>
                <a:cubicBezTo>
                  <a:pt x="3383488" y="819362"/>
                  <a:pt x="3289439" y="881146"/>
                  <a:pt x="3040931" y="831719"/>
                </a:cubicBezTo>
                <a:cubicBezTo>
                  <a:pt x="2792423" y="782292"/>
                  <a:pt x="2263828" y="539275"/>
                  <a:pt x="1986488" y="461016"/>
                </a:cubicBezTo>
                <a:cubicBezTo>
                  <a:pt x="1709148" y="382757"/>
                  <a:pt x="1504574" y="307243"/>
                  <a:pt x="1376888" y="362162"/>
                </a:cubicBezTo>
                <a:cubicBezTo>
                  <a:pt x="1249202" y="417081"/>
                  <a:pt x="1440045" y="746594"/>
                  <a:pt x="1220369" y="790529"/>
                </a:cubicBezTo>
                <a:cubicBezTo>
                  <a:pt x="1000693" y="834464"/>
                  <a:pt x="220845" y="741103"/>
                  <a:pt x="58834" y="625773"/>
                </a:cubicBezTo>
                <a:cubicBezTo>
                  <a:pt x="-103177" y="510443"/>
                  <a:pt x="257915" y="198778"/>
                  <a:pt x="248304" y="98551"/>
                </a:cubicBezTo>
                <a:cubicBezTo>
                  <a:pt x="238693" y="-1676"/>
                  <a:pt x="-19426" y="-23644"/>
                  <a:pt x="1169" y="24410"/>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47" name="Group 46"/>
          <p:cNvGrpSpPr/>
          <p:nvPr/>
        </p:nvGrpSpPr>
        <p:grpSpPr>
          <a:xfrm>
            <a:off x="941891" y="3272174"/>
            <a:ext cx="1193485" cy="607460"/>
            <a:chOff x="2960834" y="3212206"/>
            <a:chExt cx="1193485" cy="607460"/>
          </a:xfrm>
        </p:grpSpPr>
        <p:grpSp>
          <p:nvGrpSpPr>
            <p:cNvPr id="48" name="Group 47"/>
            <p:cNvGrpSpPr/>
            <p:nvPr/>
          </p:nvGrpSpPr>
          <p:grpSpPr>
            <a:xfrm>
              <a:off x="2960834" y="3212206"/>
              <a:ext cx="1193485" cy="515866"/>
              <a:chOff x="3882855" y="3956765"/>
              <a:chExt cx="1193485" cy="515866"/>
            </a:xfrm>
          </p:grpSpPr>
          <p:sp>
            <p:nvSpPr>
              <p:cNvPr id="54" name="Rounded Rectangular Callout 53"/>
              <p:cNvSpPr/>
              <p:nvPr/>
            </p:nvSpPr>
            <p:spPr>
              <a:xfrm>
                <a:off x="3995352" y="4036537"/>
                <a:ext cx="1080988" cy="436094"/>
              </a:xfrm>
              <a:prstGeom prst="wedgeRoundRectCallout">
                <a:avLst>
                  <a:gd name="adj1" fmla="val 97521"/>
                  <a:gd name="adj2" fmla="val -4698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RTLS – Tracking equipment/ tools</a:t>
                </a:r>
              </a:p>
            </p:txBody>
          </p:sp>
          <p:sp>
            <p:nvSpPr>
              <p:cNvPr id="55" name="7-Point Star 54"/>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2</a:t>
                </a:r>
              </a:p>
            </p:txBody>
          </p:sp>
        </p:grpSp>
        <p:grpSp>
          <p:nvGrpSpPr>
            <p:cNvPr id="49" name="Group 48"/>
            <p:cNvGrpSpPr/>
            <p:nvPr/>
          </p:nvGrpSpPr>
          <p:grpSpPr>
            <a:xfrm>
              <a:off x="3795753" y="3675666"/>
              <a:ext cx="324000" cy="144000"/>
              <a:chOff x="7320624" y="5735893"/>
              <a:chExt cx="324000" cy="144000"/>
            </a:xfrm>
          </p:grpSpPr>
          <p:sp>
            <p:nvSpPr>
              <p:cNvPr id="50" name="Rounded Rectangle 49"/>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1" name="Rounded Rectangle 50"/>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2" name="Rounded Rectangle 51"/>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3" name="Rounded Rectangle 52"/>
              <p:cNvSpPr/>
              <p:nvPr/>
            </p:nvSpPr>
            <p:spPr>
              <a:xfrm>
                <a:off x="7375401"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pic>
        <p:nvPicPr>
          <p:cNvPr id="56"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58751" y="2104963"/>
            <a:ext cx="188609" cy="188609"/>
          </a:xfrm>
          <a:prstGeom prst="rect">
            <a:avLst/>
          </a:prstGeom>
          <a:noFill/>
          <a:extLst>
            <a:ext uri="{909E8E84-426E-40DD-AFC4-6F175D3DCCD1}">
              <a14:hiddenFill xmlns:a14="http://schemas.microsoft.com/office/drawing/2010/main">
                <a:solidFill>
                  <a:srgbClr val="FFFFFF"/>
                </a:solidFill>
              </a14:hiddenFill>
            </a:ext>
          </a:extLst>
        </p:spPr>
      </p:pic>
      <p:sp>
        <p:nvSpPr>
          <p:cNvPr id="2055" name="Oval 2054"/>
          <p:cNvSpPr/>
          <p:nvPr/>
        </p:nvSpPr>
        <p:spPr>
          <a:xfrm>
            <a:off x="3545013" y="2875569"/>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8" name="Oval 57"/>
          <p:cNvSpPr/>
          <p:nvPr/>
        </p:nvSpPr>
        <p:spPr>
          <a:xfrm>
            <a:off x="4599571" y="3086688"/>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9" name="Oval 58"/>
          <p:cNvSpPr/>
          <p:nvPr/>
        </p:nvSpPr>
        <p:spPr>
          <a:xfrm>
            <a:off x="4852025" y="2661130"/>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0" name="Oval 59"/>
          <p:cNvSpPr/>
          <p:nvPr/>
        </p:nvSpPr>
        <p:spPr>
          <a:xfrm>
            <a:off x="3967920" y="3018352"/>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1" name="Oval 60"/>
          <p:cNvSpPr/>
          <p:nvPr/>
        </p:nvSpPr>
        <p:spPr>
          <a:xfrm>
            <a:off x="5305238" y="2688193"/>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2" name="Oval 61"/>
          <p:cNvSpPr/>
          <p:nvPr/>
        </p:nvSpPr>
        <p:spPr>
          <a:xfrm>
            <a:off x="6247117" y="3019838"/>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3" name="Oval 62"/>
          <p:cNvSpPr/>
          <p:nvPr/>
        </p:nvSpPr>
        <p:spPr>
          <a:xfrm>
            <a:off x="5773474" y="2863776"/>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4" name="Oval 63"/>
          <p:cNvSpPr/>
          <p:nvPr/>
        </p:nvSpPr>
        <p:spPr>
          <a:xfrm>
            <a:off x="6876876" y="3067919"/>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5" name="Oval 64"/>
          <p:cNvSpPr/>
          <p:nvPr/>
        </p:nvSpPr>
        <p:spPr>
          <a:xfrm>
            <a:off x="3708176" y="2313032"/>
            <a:ext cx="94083" cy="823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056" name="Picture 8" descr="Related imag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98709" y="3219670"/>
            <a:ext cx="234259" cy="192697"/>
          </a:xfrm>
          <a:prstGeom prst="rect">
            <a:avLst/>
          </a:prstGeom>
          <a:noFill/>
          <a:extLst>
            <a:ext uri="{909E8E84-426E-40DD-AFC4-6F175D3DCCD1}">
              <a14:hiddenFill xmlns:a14="http://schemas.microsoft.com/office/drawing/2010/main">
                <a:solidFill>
                  <a:srgbClr val="FFFFFF"/>
                </a:solidFill>
              </a14:hiddenFill>
            </a:ext>
          </a:extLst>
        </p:spPr>
      </p:pic>
      <p:pic>
        <p:nvPicPr>
          <p:cNvPr id="67" name="Picture 6" descr="Image result for geolocation icon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21533" y="3029412"/>
            <a:ext cx="188609" cy="188609"/>
          </a:xfrm>
          <a:prstGeom prst="rect">
            <a:avLst/>
          </a:prstGeom>
          <a:noFill/>
          <a:extLst>
            <a:ext uri="{909E8E84-426E-40DD-AFC4-6F175D3DCCD1}">
              <a14:hiddenFill xmlns:a14="http://schemas.microsoft.com/office/drawing/2010/main">
                <a:solidFill>
                  <a:srgbClr val="FFFFFF"/>
                </a:solidFill>
              </a14:hiddenFill>
            </a:ext>
          </a:extLst>
        </p:spPr>
      </p:pic>
      <p:grpSp>
        <p:nvGrpSpPr>
          <p:cNvPr id="68" name="Group 67"/>
          <p:cNvGrpSpPr/>
          <p:nvPr/>
        </p:nvGrpSpPr>
        <p:grpSpPr>
          <a:xfrm>
            <a:off x="694288" y="1707154"/>
            <a:ext cx="1193485" cy="607460"/>
            <a:chOff x="2960834" y="3212206"/>
            <a:chExt cx="1193485" cy="607460"/>
          </a:xfrm>
        </p:grpSpPr>
        <p:grpSp>
          <p:nvGrpSpPr>
            <p:cNvPr id="69" name="Group 68"/>
            <p:cNvGrpSpPr/>
            <p:nvPr/>
          </p:nvGrpSpPr>
          <p:grpSpPr>
            <a:xfrm>
              <a:off x="2960834" y="3212206"/>
              <a:ext cx="1193485" cy="515866"/>
              <a:chOff x="3882855" y="3956765"/>
              <a:chExt cx="1193485" cy="515866"/>
            </a:xfrm>
          </p:grpSpPr>
          <p:sp>
            <p:nvSpPr>
              <p:cNvPr id="75" name="Rounded Rectangular Callout 74"/>
              <p:cNvSpPr/>
              <p:nvPr/>
            </p:nvSpPr>
            <p:spPr>
              <a:xfrm>
                <a:off x="3995352" y="4036537"/>
                <a:ext cx="1080988" cy="436094"/>
              </a:xfrm>
              <a:prstGeom prst="wedgeRoundRectCallout">
                <a:avLst>
                  <a:gd name="adj1" fmla="val 153963"/>
                  <a:gd name="adj2" fmla="val -456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Smart CCTV – Fault Detection</a:t>
                </a:r>
              </a:p>
            </p:txBody>
          </p:sp>
          <p:sp>
            <p:nvSpPr>
              <p:cNvPr id="76" name="7-Point Star 75"/>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3</a:t>
                </a:r>
              </a:p>
            </p:txBody>
          </p:sp>
        </p:grpSp>
        <p:grpSp>
          <p:nvGrpSpPr>
            <p:cNvPr id="70" name="Group 69"/>
            <p:cNvGrpSpPr/>
            <p:nvPr/>
          </p:nvGrpSpPr>
          <p:grpSpPr>
            <a:xfrm>
              <a:off x="3795753" y="3675666"/>
              <a:ext cx="324000" cy="144000"/>
              <a:chOff x="7320624" y="5735893"/>
              <a:chExt cx="324000" cy="144000"/>
            </a:xfrm>
          </p:grpSpPr>
          <p:sp>
            <p:nvSpPr>
              <p:cNvPr id="71" name="Rounded Rectangle 70"/>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2" name="Rounded Rectangle 71"/>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3" name="Rounded Rectangle 72"/>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4" name="Rounded Rectangle 73"/>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grpSp>
        <p:nvGrpSpPr>
          <p:cNvPr id="77" name="Group 76"/>
          <p:cNvGrpSpPr/>
          <p:nvPr/>
        </p:nvGrpSpPr>
        <p:grpSpPr>
          <a:xfrm>
            <a:off x="691524" y="2552642"/>
            <a:ext cx="1193485" cy="607460"/>
            <a:chOff x="2960834" y="3212206"/>
            <a:chExt cx="1193485" cy="607460"/>
          </a:xfrm>
        </p:grpSpPr>
        <p:grpSp>
          <p:nvGrpSpPr>
            <p:cNvPr id="78" name="Group 77"/>
            <p:cNvGrpSpPr/>
            <p:nvPr/>
          </p:nvGrpSpPr>
          <p:grpSpPr>
            <a:xfrm>
              <a:off x="2960834" y="3212206"/>
              <a:ext cx="1193485" cy="515866"/>
              <a:chOff x="3882855" y="3956765"/>
              <a:chExt cx="1193485" cy="515866"/>
            </a:xfrm>
          </p:grpSpPr>
          <p:sp>
            <p:nvSpPr>
              <p:cNvPr id="84" name="Rounded Rectangular Callout 83"/>
              <p:cNvSpPr/>
              <p:nvPr/>
            </p:nvSpPr>
            <p:spPr>
              <a:xfrm>
                <a:off x="3995352" y="4036537"/>
                <a:ext cx="1080988" cy="436094"/>
              </a:xfrm>
              <a:prstGeom prst="wedgeRoundRectCallout">
                <a:avLst>
                  <a:gd name="adj1" fmla="val 197806"/>
                  <a:gd name="adj2" fmla="val -10599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Smart CCTV - Personnel</a:t>
                </a:r>
              </a:p>
            </p:txBody>
          </p:sp>
          <p:sp>
            <p:nvSpPr>
              <p:cNvPr id="85" name="7-Point Star 84"/>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3</a:t>
                </a:r>
              </a:p>
            </p:txBody>
          </p:sp>
        </p:grpSp>
        <p:grpSp>
          <p:nvGrpSpPr>
            <p:cNvPr id="79" name="Group 78"/>
            <p:cNvGrpSpPr/>
            <p:nvPr/>
          </p:nvGrpSpPr>
          <p:grpSpPr>
            <a:xfrm>
              <a:off x="3795753" y="3675666"/>
              <a:ext cx="324000" cy="144000"/>
              <a:chOff x="7320624" y="5735893"/>
              <a:chExt cx="324000" cy="144000"/>
            </a:xfrm>
          </p:grpSpPr>
          <p:sp>
            <p:nvSpPr>
              <p:cNvPr id="80" name="Rounded Rectangle 79"/>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1" name="Rounded Rectangle 80"/>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2" name="Rounded Rectangle 81"/>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3" name="Rounded Rectangle 82"/>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057" name="Oval 2056"/>
          <p:cNvSpPr/>
          <p:nvPr/>
        </p:nvSpPr>
        <p:spPr>
          <a:xfrm rot="19268382">
            <a:off x="2910128" y="1790677"/>
            <a:ext cx="408013" cy="181137"/>
          </a:xfrm>
          <a:prstGeom prst="ellipse">
            <a:avLst/>
          </a:prstGeom>
          <a:solidFill>
            <a:srgbClr val="FF0000">
              <a:alpha val="2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058" name="Group 2057"/>
          <p:cNvGrpSpPr/>
          <p:nvPr/>
        </p:nvGrpSpPr>
        <p:grpSpPr>
          <a:xfrm>
            <a:off x="102380" y="642890"/>
            <a:ext cx="2114826" cy="291020"/>
            <a:chOff x="102380" y="642890"/>
            <a:chExt cx="2114826" cy="291020"/>
          </a:xfrm>
        </p:grpSpPr>
        <p:sp>
          <p:nvSpPr>
            <p:cNvPr id="96" name="Rounded Rectangle 95"/>
            <p:cNvSpPr/>
            <p:nvPr/>
          </p:nvSpPr>
          <p:spPr>
            <a:xfrm>
              <a:off x="102380" y="645909"/>
              <a:ext cx="698174" cy="2880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YES</a:t>
              </a:r>
            </a:p>
          </p:txBody>
        </p:sp>
        <p:sp>
          <p:nvSpPr>
            <p:cNvPr id="97" name="Rounded Rectangle 96"/>
            <p:cNvSpPr/>
            <p:nvPr/>
          </p:nvSpPr>
          <p:spPr>
            <a:xfrm>
              <a:off x="808792" y="645910"/>
              <a:ext cx="698400" cy="2880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Running</a:t>
              </a:r>
            </a:p>
          </p:txBody>
        </p:sp>
        <p:sp>
          <p:nvSpPr>
            <p:cNvPr id="98" name="Rounded Rectangle 97"/>
            <p:cNvSpPr/>
            <p:nvPr/>
          </p:nvSpPr>
          <p:spPr>
            <a:xfrm>
              <a:off x="1518806" y="642890"/>
              <a:ext cx="698400" cy="28800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Deploy on AFL</a:t>
              </a:r>
            </a:p>
          </p:txBody>
        </p:sp>
      </p:grpSp>
      <p:sp>
        <p:nvSpPr>
          <p:cNvPr id="99" name="Rounded Rectangle 98"/>
          <p:cNvSpPr/>
          <p:nvPr/>
        </p:nvSpPr>
        <p:spPr>
          <a:xfrm>
            <a:off x="103078" y="937822"/>
            <a:ext cx="698174" cy="28800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3 </a:t>
            </a:r>
            <a:r>
              <a:rPr lang="en-GB" sz="1000" dirty="0" err="1">
                <a:solidFill>
                  <a:prstClr val="black"/>
                </a:solidFill>
              </a:rPr>
              <a:t>Mths</a:t>
            </a:r>
            <a:endParaRPr lang="en-GB" sz="1000" dirty="0">
              <a:solidFill>
                <a:prstClr val="black"/>
              </a:solidFill>
            </a:endParaRPr>
          </a:p>
        </p:txBody>
      </p:sp>
      <p:sp>
        <p:nvSpPr>
          <p:cNvPr id="100" name="Rounded Rectangle 99"/>
          <p:cNvSpPr/>
          <p:nvPr/>
        </p:nvSpPr>
        <p:spPr>
          <a:xfrm>
            <a:off x="809490" y="937823"/>
            <a:ext cx="698400" cy="28800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3-6 </a:t>
            </a:r>
            <a:r>
              <a:rPr lang="en-GB" sz="1000" dirty="0" err="1">
                <a:solidFill>
                  <a:prstClr val="black"/>
                </a:solidFill>
              </a:rPr>
              <a:t>Mths</a:t>
            </a:r>
            <a:endParaRPr lang="en-GB" sz="1000" dirty="0">
              <a:solidFill>
                <a:prstClr val="black"/>
              </a:solidFill>
            </a:endParaRPr>
          </a:p>
        </p:txBody>
      </p:sp>
      <p:sp>
        <p:nvSpPr>
          <p:cNvPr id="101" name="Rounded Rectangle 100"/>
          <p:cNvSpPr/>
          <p:nvPr/>
        </p:nvSpPr>
        <p:spPr>
          <a:xfrm>
            <a:off x="1519504" y="934803"/>
            <a:ext cx="698400" cy="28800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3-6 </a:t>
            </a:r>
            <a:r>
              <a:rPr lang="en-GB" sz="1000" dirty="0" err="1">
                <a:solidFill>
                  <a:prstClr val="black"/>
                </a:solidFill>
              </a:rPr>
              <a:t>Mths</a:t>
            </a:r>
            <a:endParaRPr lang="en-GB" sz="1000" dirty="0">
              <a:solidFill>
                <a:prstClr val="black"/>
              </a:solidFill>
            </a:endParaRPr>
          </a:p>
        </p:txBody>
      </p:sp>
      <p:sp>
        <p:nvSpPr>
          <p:cNvPr id="102" name="Rounded Rectangle 101"/>
          <p:cNvSpPr/>
          <p:nvPr/>
        </p:nvSpPr>
        <p:spPr>
          <a:xfrm>
            <a:off x="102380" y="1230321"/>
            <a:ext cx="698174" cy="2880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6 </a:t>
            </a:r>
            <a:r>
              <a:rPr lang="en-GB" sz="1000" dirty="0" err="1">
                <a:solidFill>
                  <a:prstClr val="white"/>
                </a:solidFill>
              </a:rPr>
              <a:t>Mths</a:t>
            </a:r>
            <a:endParaRPr lang="en-GB" sz="1000" dirty="0">
              <a:solidFill>
                <a:prstClr val="white"/>
              </a:solidFill>
            </a:endParaRPr>
          </a:p>
        </p:txBody>
      </p:sp>
      <p:sp>
        <p:nvSpPr>
          <p:cNvPr id="103" name="Rounded Rectangle 102"/>
          <p:cNvSpPr/>
          <p:nvPr/>
        </p:nvSpPr>
        <p:spPr>
          <a:xfrm>
            <a:off x="808792" y="1230322"/>
            <a:ext cx="698400" cy="2880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6 </a:t>
            </a:r>
            <a:r>
              <a:rPr lang="en-GB" sz="1000" dirty="0" err="1">
                <a:solidFill>
                  <a:prstClr val="white"/>
                </a:solidFill>
              </a:rPr>
              <a:t>Mths</a:t>
            </a:r>
            <a:endParaRPr lang="en-GB" sz="1000" dirty="0">
              <a:solidFill>
                <a:prstClr val="white"/>
              </a:solidFill>
            </a:endParaRPr>
          </a:p>
        </p:txBody>
      </p:sp>
      <p:sp>
        <p:nvSpPr>
          <p:cNvPr id="104" name="Rounded Rectangle 103"/>
          <p:cNvSpPr/>
          <p:nvPr/>
        </p:nvSpPr>
        <p:spPr>
          <a:xfrm>
            <a:off x="1518806" y="1227302"/>
            <a:ext cx="698400" cy="2880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white"/>
                </a:solidFill>
              </a:rPr>
              <a:t>6 </a:t>
            </a:r>
            <a:r>
              <a:rPr lang="en-GB" sz="1000" dirty="0" err="1">
                <a:solidFill>
                  <a:prstClr val="white"/>
                </a:solidFill>
              </a:rPr>
              <a:t>Mths</a:t>
            </a:r>
            <a:endParaRPr lang="en-GB" sz="1000" dirty="0">
              <a:solidFill>
                <a:prstClr val="white"/>
              </a:solidFill>
            </a:endParaRPr>
          </a:p>
        </p:txBody>
      </p:sp>
      <p:sp>
        <p:nvSpPr>
          <p:cNvPr id="2061" name="Rectangular Callout 2060"/>
          <p:cNvSpPr/>
          <p:nvPr/>
        </p:nvSpPr>
        <p:spPr>
          <a:xfrm>
            <a:off x="8186843" y="1830117"/>
            <a:ext cx="1651729" cy="299431"/>
          </a:xfrm>
          <a:prstGeom prst="wedgeRectCallout">
            <a:avLst>
              <a:gd name="adj1" fmla="val -19817"/>
              <a:gd name="adj2" fmla="val 272624"/>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62" name="Freeform 2061"/>
          <p:cNvSpPr/>
          <p:nvPr/>
        </p:nvSpPr>
        <p:spPr>
          <a:xfrm>
            <a:off x="8330268" y="1939795"/>
            <a:ext cx="1501629" cy="182620"/>
          </a:xfrm>
          <a:custGeom>
            <a:avLst/>
            <a:gdLst>
              <a:gd name="connsiteX0" fmla="*/ 0 w 1501629"/>
              <a:gd name="connsiteY0" fmla="*/ 182620 h 182620"/>
              <a:gd name="connsiteX1" fmla="*/ 134224 w 1501629"/>
              <a:gd name="connsiteY1" fmla="*/ 6451 h 182620"/>
              <a:gd name="connsiteX2" fmla="*/ 192947 w 1501629"/>
              <a:gd name="connsiteY2" fmla="*/ 40007 h 182620"/>
              <a:gd name="connsiteX3" fmla="*/ 251670 w 1501629"/>
              <a:gd name="connsiteY3" fmla="*/ 56785 h 182620"/>
              <a:gd name="connsiteX4" fmla="*/ 352338 w 1501629"/>
              <a:gd name="connsiteY4" fmla="*/ 23229 h 182620"/>
              <a:gd name="connsiteX5" fmla="*/ 377504 w 1501629"/>
              <a:gd name="connsiteY5" fmla="*/ 23229 h 182620"/>
              <a:gd name="connsiteX6" fmla="*/ 427838 w 1501629"/>
              <a:gd name="connsiteY6" fmla="*/ 23229 h 182620"/>
              <a:gd name="connsiteX7" fmla="*/ 486561 w 1501629"/>
              <a:gd name="connsiteY7" fmla="*/ 40007 h 182620"/>
              <a:gd name="connsiteX8" fmla="*/ 570451 w 1501629"/>
              <a:gd name="connsiteY8" fmla="*/ 65174 h 182620"/>
              <a:gd name="connsiteX9" fmla="*/ 604007 w 1501629"/>
              <a:gd name="connsiteY9" fmla="*/ 73563 h 182620"/>
              <a:gd name="connsiteX10" fmla="*/ 671119 w 1501629"/>
              <a:gd name="connsiteY10" fmla="*/ 65174 h 182620"/>
              <a:gd name="connsiteX11" fmla="*/ 738231 w 1501629"/>
              <a:gd name="connsiteY11" fmla="*/ 56785 h 182620"/>
              <a:gd name="connsiteX12" fmla="*/ 771787 w 1501629"/>
              <a:gd name="connsiteY12" fmla="*/ 56785 h 182620"/>
              <a:gd name="connsiteX13" fmla="*/ 838899 w 1501629"/>
              <a:gd name="connsiteY13" fmla="*/ 56785 h 182620"/>
              <a:gd name="connsiteX14" fmla="*/ 922789 w 1501629"/>
              <a:gd name="connsiteY14" fmla="*/ 56785 h 182620"/>
              <a:gd name="connsiteX15" fmla="*/ 956345 w 1501629"/>
              <a:gd name="connsiteY15" fmla="*/ 56785 h 182620"/>
              <a:gd name="connsiteX16" fmla="*/ 1031846 w 1501629"/>
              <a:gd name="connsiteY16" fmla="*/ 31618 h 182620"/>
              <a:gd name="connsiteX17" fmla="*/ 1048624 w 1501629"/>
              <a:gd name="connsiteY17" fmla="*/ 23229 h 182620"/>
              <a:gd name="connsiteX18" fmla="*/ 1149292 w 1501629"/>
              <a:gd name="connsiteY18" fmla="*/ 31618 h 182620"/>
              <a:gd name="connsiteX19" fmla="*/ 1233182 w 1501629"/>
              <a:gd name="connsiteY19" fmla="*/ 31618 h 182620"/>
              <a:gd name="connsiteX20" fmla="*/ 1317071 w 1501629"/>
              <a:gd name="connsiteY20" fmla="*/ 48396 h 182620"/>
              <a:gd name="connsiteX21" fmla="*/ 1400961 w 1501629"/>
              <a:gd name="connsiteY21" fmla="*/ 56785 h 182620"/>
              <a:gd name="connsiteX22" fmla="*/ 1442906 w 1501629"/>
              <a:gd name="connsiteY22" fmla="*/ 56785 h 182620"/>
              <a:gd name="connsiteX23" fmla="*/ 1501629 w 1501629"/>
              <a:gd name="connsiteY23" fmla="*/ 48396 h 18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01629" h="182620">
                <a:moveTo>
                  <a:pt x="0" y="182620"/>
                </a:moveTo>
                <a:cubicBezTo>
                  <a:pt x="51033" y="106420"/>
                  <a:pt x="102066" y="30220"/>
                  <a:pt x="134224" y="6451"/>
                </a:cubicBezTo>
                <a:cubicBezTo>
                  <a:pt x="166382" y="-17318"/>
                  <a:pt x="173373" y="31618"/>
                  <a:pt x="192947" y="40007"/>
                </a:cubicBezTo>
                <a:cubicBezTo>
                  <a:pt x="212521" y="48396"/>
                  <a:pt x="225105" y="59581"/>
                  <a:pt x="251670" y="56785"/>
                </a:cubicBezTo>
                <a:cubicBezTo>
                  <a:pt x="278235" y="53989"/>
                  <a:pt x="331366" y="28822"/>
                  <a:pt x="352338" y="23229"/>
                </a:cubicBezTo>
                <a:cubicBezTo>
                  <a:pt x="373310" y="17636"/>
                  <a:pt x="377504" y="23229"/>
                  <a:pt x="377504" y="23229"/>
                </a:cubicBezTo>
                <a:cubicBezTo>
                  <a:pt x="390087" y="23229"/>
                  <a:pt x="409662" y="20433"/>
                  <a:pt x="427838" y="23229"/>
                </a:cubicBezTo>
                <a:cubicBezTo>
                  <a:pt x="446014" y="26025"/>
                  <a:pt x="486561" y="40007"/>
                  <a:pt x="486561" y="40007"/>
                </a:cubicBezTo>
                <a:lnTo>
                  <a:pt x="570451" y="65174"/>
                </a:lnTo>
                <a:cubicBezTo>
                  <a:pt x="590025" y="70767"/>
                  <a:pt x="587229" y="73563"/>
                  <a:pt x="604007" y="73563"/>
                </a:cubicBezTo>
                <a:cubicBezTo>
                  <a:pt x="620785" y="73563"/>
                  <a:pt x="671119" y="65174"/>
                  <a:pt x="671119" y="65174"/>
                </a:cubicBezTo>
                <a:cubicBezTo>
                  <a:pt x="693490" y="62378"/>
                  <a:pt x="721453" y="58183"/>
                  <a:pt x="738231" y="56785"/>
                </a:cubicBezTo>
                <a:cubicBezTo>
                  <a:pt x="755009" y="55387"/>
                  <a:pt x="771787" y="56785"/>
                  <a:pt x="771787" y="56785"/>
                </a:cubicBezTo>
                <a:lnTo>
                  <a:pt x="838899" y="56785"/>
                </a:lnTo>
                <a:lnTo>
                  <a:pt x="922789" y="56785"/>
                </a:lnTo>
                <a:cubicBezTo>
                  <a:pt x="942363" y="56785"/>
                  <a:pt x="938169" y="60979"/>
                  <a:pt x="956345" y="56785"/>
                </a:cubicBezTo>
                <a:cubicBezTo>
                  <a:pt x="974521" y="52591"/>
                  <a:pt x="1016466" y="37211"/>
                  <a:pt x="1031846" y="31618"/>
                </a:cubicBezTo>
                <a:cubicBezTo>
                  <a:pt x="1047226" y="26025"/>
                  <a:pt x="1029050" y="23229"/>
                  <a:pt x="1048624" y="23229"/>
                </a:cubicBezTo>
                <a:cubicBezTo>
                  <a:pt x="1068198" y="23229"/>
                  <a:pt x="1118532" y="30220"/>
                  <a:pt x="1149292" y="31618"/>
                </a:cubicBezTo>
                <a:cubicBezTo>
                  <a:pt x="1180052" y="33016"/>
                  <a:pt x="1205219" y="28822"/>
                  <a:pt x="1233182" y="31618"/>
                </a:cubicBezTo>
                <a:cubicBezTo>
                  <a:pt x="1261145" y="34414"/>
                  <a:pt x="1289108" y="44202"/>
                  <a:pt x="1317071" y="48396"/>
                </a:cubicBezTo>
                <a:cubicBezTo>
                  <a:pt x="1345034" y="52590"/>
                  <a:pt x="1379989" y="55387"/>
                  <a:pt x="1400961" y="56785"/>
                </a:cubicBezTo>
                <a:cubicBezTo>
                  <a:pt x="1421934" y="58183"/>
                  <a:pt x="1426128" y="58183"/>
                  <a:pt x="1442906" y="56785"/>
                </a:cubicBezTo>
                <a:cubicBezTo>
                  <a:pt x="1459684" y="55387"/>
                  <a:pt x="1490444" y="46998"/>
                  <a:pt x="1501629" y="4839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cxnSp>
        <p:nvCxnSpPr>
          <p:cNvPr id="2064" name="Straight Connector 2063"/>
          <p:cNvCxnSpPr>
            <a:stCxn id="2061" idx="1"/>
            <a:endCxn id="2061" idx="3"/>
          </p:cNvCxnSpPr>
          <p:nvPr/>
        </p:nvCxnSpPr>
        <p:spPr>
          <a:xfrm>
            <a:off x="8186843" y="1979833"/>
            <a:ext cx="1651729" cy="0"/>
          </a:xfrm>
          <a:prstGeom prst="line">
            <a:avLst/>
          </a:prstGeom>
        </p:spPr>
        <p:style>
          <a:lnRef idx="1">
            <a:schemeClr val="accent1"/>
          </a:lnRef>
          <a:fillRef idx="0">
            <a:schemeClr val="accent1"/>
          </a:fillRef>
          <a:effectRef idx="0">
            <a:schemeClr val="accent1"/>
          </a:effectRef>
          <a:fontRef idx="minor">
            <a:schemeClr val="tx1"/>
          </a:fontRef>
        </p:style>
      </p:cxnSp>
      <p:grpSp>
        <p:nvGrpSpPr>
          <p:cNvPr id="130" name="Group 129"/>
          <p:cNvGrpSpPr/>
          <p:nvPr/>
        </p:nvGrpSpPr>
        <p:grpSpPr>
          <a:xfrm>
            <a:off x="10371502" y="1014674"/>
            <a:ext cx="1193485" cy="607460"/>
            <a:chOff x="2960834" y="3212206"/>
            <a:chExt cx="1193485" cy="607460"/>
          </a:xfrm>
        </p:grpSpPr>
        <p:grpSp>
          <p:nvGrpSpPr>
            <p:cNvPr id="131" name="Group 130"/>
            <p:cNvGrpSpPr/>
            <p:nvPr/>
          </p:nvGrpSpPr>
          <p:grpSpPr>
            <a:xfrm>
              <a:off x="2960834" y="3212206"/>
              <a:ext cx="1193485" cy="515866"/>
              <a:chOff x="3882855" y="3956765"/>
              <a:chExt cx="1193485" cy="515866"/>
            </a:xfrm>
          </p:grpSpPr>
          <p:sp>
            <p:nvSpPr>
              <p:cNvPr id="137" name="Rounded Rectangular Callout 136"/>
              <p:cNvSpPr/>
              <p:nvPr/>
            </p:nvSpPr>
            <p:spPr>
              <a:xfrm>
                <a:off x="3995352" y="4036537"/>
                <a:ext cx="1080988" cy="436094"/>
              </a:xfrm>
              <a:prstGeom prst="wedgeRoundRectCallout">
                <a:avLst>
                  <a:gd name="adj1" fmla="val -102539"/>
                  <a:gd name="adj2" fmla="val 12508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CPAS – Loop Tuning</a:t>
                </a:r>
              </a:p>
            </p:txBody>
          </p:sp>
          <p:sp>
            <p:nvSpPr>
              <p:cNvPr id="138" name="7-Point Star 137"/>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7</a:t>
                </a:r>
              </a:p>
            </p:txBody>
          </p:sp>
        </p:grpSp>
        <p:grpSp>
          <p:nvGrpSpPr>
            <p:cNvPr id="132" name="Group 131"/>
            <p:cNvGrpSpPr/>
            <p:nvPr/>
          </p:nvGrpSpPr>
          <p:grpSpPr>
            <a:xfrm>
              <a:off x="3795753" y="3675666"/>
              <a:ext cx="324000" cy="144000"/>
              <a:chOff x="7320624" y="5735893"/>
              <a:chExt cx="324000" cy="144000"/>
            </a:xfrm>
          </p:grpSpPr>
          <p:sp>
            <p:nvSpPr>
              <p:cNvPr id="133" name="Rounded Rectangle 132"/>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4" name="Rounded Rectangle 133"/>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5" name="Rounded Rectangle 134"/>
              <p:cNvSpPr/>
              <p:nvPr/>
            </p:nvSpPr>
            <p:spPr>
              <a:xfrm>
                <a:off x="7454569"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6" name="Rounded Rectangle 135"/>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grpSp>
        <p:nvGrpSpPr>
          <p:cNvPr id="139" name="Group 138"/>
          <p:cNvGrpSpPr/>
          <p:nvPr/>
        </p:nvGrpSpPr>
        <p:grpSpPr>
          <a:xfrm>
            <a:off x="10309418" y="1818288"/>
            <a:ext cx="1193485" cy="607460"/>
            <a:chOff x="2960834" y="3212206"/>
            <a:chExt cx="1193485" cy="607460"/>
          </a:xfrm>
        </p:grpSpPr>
        <p:grpSp>
          <p:nvGrpSpPr>
            <p:cNvPr id="140" name="Group 139"/>
            <p:cNvGrpSpPr/>
            <p:nvPr/>
          </p:nvGrpSpPr>
          <p:grpSpPr>
            <a:xfrm>
              <a:off x="2960834" y="3212206"/>
              <a:ext cx="1193485" cy="515866"/>
              <a:chOff x="3882855" y="3956765"/>
              <a:chExt cx="1193485" cy="515866"/>
            </a:xfrm>
          </p:grpSpPr>
          <p:sp>
            <p:nvSpPr>
              <p:cNvPr id="146" name="Rounded Rectangular Callout 145"/>
              <p:cNvSpPr/>
              <p:nvPr/>
            </p:nvSpPr>
            <p:spPr>
              <a:xfrm>
                <a:off x="3995352" y="4036537"/>
                <a:ext cx="1080988" cy="436094"/>
              </a:xfrm>
              <a:prstGeom prst="wedgeRoundRectCallout">
                <a:avLst>
                  <a:gd name="adj1" fmla="val -79971"/>
                  <a:gd name="adj2" fmla="val 173941"/>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ATSCA– AC Motor Faults</a:t>
                </a:r>
              </a:p>
            </p:txBody>
          </p:sp>
          <p:sp>
            <p:nvSpPr>
              <p:cNvPr id="147" name="7-Point Star 146"/>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8</a:t>
                </a:r>
              </a:p>
            </p:txBody>
          </p:sp>
        </p:grpSp>
        <p:grpSp>
          <p:nvGrpSpPr>
            <p:cNvPr id="141" name="Group 140"/>
            <p:cNvGrpSpPr/>
            <p:nvPr/>
          </p:nvGrpSpPr>
          <p:grpSpPr>
            <a:xfrm>
              <a:off x="3795753" y="3675666"/>
              <a:ext cx="324000" cy="144000"/>
              <a:chOff x="7320624" y="5735893"/>
              <a:chExt cx="324000" cy="144000"/>
            </a:xfrm>
          </p:grpSpPr>
          <p:sp>
            <p:nvSpPr>
              <p:cNvPr id="142" name="Rounded Rectangle 141"/>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3" name="Rounded Rectangle 142"/>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4" name="Rounded Rectangle 143"/>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5" name="Rounded Rectangle 144"/>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grpSp>
        <p:nvGrpSpPr>
          <p:cNvPr id="2070" name="Group 2069"/>
          <p:cNvGrpSpPr/>
          <p:nvPr/>
        </p:nvGrpSpPr>
        <p:grpSpPr>
          <a:xfrm>
            <a:off x="10764536" y="5286623"/>
            <a:ext cx="1229925" cy="617925"/>
            <a:chOff x="8365924" y="4436410"/>
            <a:chExt cx="1376722" cy="702658"/>
          </a:xfrm>
        </p:grpSpPr>
        <p:sp>
          <p:nvSpPr>
            <p:cNvPr id="154" name="Rounded Rectangle 153"/>
            <p:cNvSpPr/>
            <p:nvPr/>
          </p:nvSpPr>
          <p:spPr>
            <a:xfrm>
              <a:off x="8459227" y="4513706"/>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Smart Sensors</a:t>
              </a:r>
            </a:p>
          </p:txBody>
        </p:sp>
        <p:sp>
          <p:nvSpPr>
            <p:cNvPr id="156" name="Rounded Rectangle 155"/>
            <p:cNvSpPr/>
            <p:nvPr/>
          </p:nvSpPr>
          <p:spPr>
            <a:xfrm>
              <a:off x="9375478" y="4995068"/>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7" name="Rounded Rectangle 156"/>
            <p:cNvSpPr/>
            <p:nvPr/>
          </p:nvSpPr>
          <p:spPr>
            <a:xfrm>
              <a:off x="9588591" y="5031068"/>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8" name="Rounded Rectangle 157"/>
            <p:cNvSpPr/>
            <p:nvPr/>
          </p:nvSpPr>
          <p:spPr>
            <a:xfrm>
              <a:off x="9509423" y="5031068"/>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9" name="Rounded Rectangle 158"/>
            <p:cNvSpPr/>
            <p:nvPr/>
          </p:nvSpPr>
          <p:spPr>
            <a:xfrm>
              <a:off x="9430255" y="5031068"/>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067" name="Group 2066"/>
            <p:cNvGrpSpPr/>
            <p:nvPr/>
          </p:nvGrpSpPr>
          <p:grpSpPr>
            <a:xfrm>
              <a:off x="8365924" y="4436410"/>
              <a:ext cx="306721" cy="227487"/>
              <a:chOff x="8365924" y="4436410"/>
              <a:chExt cx="306721" cy="227487"/>
            </a:xfrm>
          </p:grpSpPr>
          <p:sp>
            <p:nvSpPr>
              <p:cNvPr id="155" name="7-Point Star 154"/>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2066" name="TextBox 2065"/>
              <p:cNvSpPr txBox="1"/>
              <p:nvPr/>
            </p:nvSpPr>
            <p:spPr>
              <a:xfrm>
                <a:off x="8365924" y="4436410"/>
                <a:ext cx="306721" cy="227487"/>
              </a:xfrm>
              <a:prstGeom prst="rect">
                <a:avLst/>
              </a:prstGeom>
              <a:noFill/>
            </p:spPr>
            <p:txBody>
              <a:bodyPr wrap="square" rtlCol="0">
                <a:spAutoFit/>
              </a:bodyPr>
              <a:lstStyle/>
              <a:p>
                <a:r>
                  <a:rPr lang="en-GB" sz="700" dirty="0">
                    <a:solidFill>
                      <a:prstClr val="white"/>
                    </a:solidFill>
                  </a:rPr>
                  <a:t>12</a:t>
                </a:r>
              </a:p>
            </p:txBody>
          </p:sp>
        </p:grpSp>
      </p:grpSp>
      <p:grpSp>
        <p:nvGrpSpPr>
          <p:cNvPr id="2069" name="Group 2068"/>
          <p:cNvGrpSpPr/>
          <p:nvPr/>
        </p:nvGrpSpPr>
        <p:grpSpPr>
          <a:xfrm>
            <a:off x="10764536" y="5949201"/>
            <a:ext cx="1229925" cy="617926"/>
            <a:chOff x="10136997" y="4925594"/>
            <a:chExt cx="1376722" cy="702659"/>
          </a:xfrm>
        </p:grpSpPr>
        <p:sp>
          <p:nvSpPr>
            <p:cNvPr id="162" name="Rounded Rectangle 161"/>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Smart Actuators</a:t>
              </a:r>
            </a:p>
          </p:txBody>
        </p:sp>
        <p:sp>
          <p:nvSpPr>
            <p:cNvPr id="163" name="Rounded Rectangle 162"/>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4" name="Rounded Rectangle 163"/>
            <p:cNvSpPr/>
            <p:nvPr/>
          </p:nvSpPr>
          <p:spPr>
            <a:xfrm>
              <a:off x="11359664"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5" name="Rounded Rectangle 164"/>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6" name="Rounded Rectangle 165"/>
            <p:cNvSpPr/>
            <p:nvPr/>
          </p:nvSpPr>
          <p:spPr>
            <a:xfrm>
              <a:off x="11201328" y="552025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67" name="Group 166"/>
            <p:cNvGrpSpPr/>
            <p:nvPr/>
          </p:nvGrpSpPr>
          <p:grpSpPr>
            <a:xfrm>
              <a:off x="10136997" y="4925594"/>
              <a:ext cx="306721" cy="227487"/>
              <a:chOff x="8365924" y="4436409"/>
              <a:chExt cx="306721" cy="227487"/>
            </a:xfrm>
          </p:grpSpPr>
          <p:sp>
            <p:nvSpPr>
              <p:cNvPr id="168" name="7-Point Star 167"/>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169" name="TextBox 168"/>
              <p:cNvSpPr txBox="1"/>
              <p:nvPr/>
            </p:nvSpPr>
            <p:spPr>
              <a:xfrm>
                <a:off x="8365924" y="4436409"/>
                <a:ext cx="306721" cy="227487"/>
              </a:xfrm>
              <a:prstGeom prst="rect">
                <a:avLst/>
              </a:prstGeom>
              <a:noFill/>
            </p:spPr>
            <p:txBody>
              <a:bodyPr wrap="square" rtlCol="0">
                <a:spAutoFit/>
              </a:bodyPr>
              <a:lstStyle/>
              <a:p>
                <a:r>
                  <a:rPr lang="en-GB" sz="700" dirty="0">
                    <a:solidFill>
                      <a:prstClr val="white"/>
                    </a:solidFill>
                  </a:rPr>
                  <a:t>13</a:t>
                </a:r>
              </a:p>
            </p:txBody>
          </p:sp>
        </p:grpSp>
      </p:grpSp>
      <p:grpSp>
        <p:nvGrpSpPr>
          <p:cNvPr id="173" name="Group 172"/>
          <p:cNvGrpSpPr/>
          <p:nvPr/>
        </p:nvGrpSpPr>
        <p:grpSpPr>
          <a:xfrm>
            <a:off x="10766229" y="4623801"/>
            <a:ext cx="1226539" cy="618168"/>
            <a:chOff x="10140787" y="4925319"/>
            <a:chExt cx="1372932" cy="702934"/>
          </a:xfrm>
        </p:grpSpPr>
        <p:sp>
          <p:nvSpPr>
            <p:cNvPr id="174" name="Rounded Rectangle 173"/>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Predictive Maintenance</a:t>
              </a:r>
            </a:p>
          </p:txBody>
        </p:sp>
        <p:sp>
          <p:nvSpPr>
            <p:cNvPr id="175" name="Rounded Rectangle 174"/>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6" name="Rounded Rectangle 175"/>
            <p:cNvSpPr/>
            <p:nvPr/>
          </p:nvSpPr>
          <p:spPr>
            <a:xfrm>
              <a:off x="11359664" y="552025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7" name="Rounded Rectangle 176"/>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8" name="Rounded Rectangle 177"/>
            <p:cNvSpPr/>
            <p:nvPr/>
          </p:nvSpPr>
          <p:spPr>
            <a:xfrm>
              <a:off x="11201328" y="552025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79" name="Group 178"/>
            <p:cNvGrpSpPr/>
            <p:nvPr/>
          </p:nvGrpSpPr>
          <p:grpSpPr>
            <a:xfrm>
              <a:off x="10140787" y="4925319"/>
              <a:ext cx="338512" cy="227487"/>
              <a:chOff x="8369714" y="4436134"/>
              <a:chExt cx="338512" cy="227487"/>
            </a:xfrm>
          </p:grpSpPr>
          <p:sp>
            <p:nvSpPr>
              <p:cNvPr id="180" name="7-Point Star 179"/>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181" name="TextBox 180"/>
              <p:cNvSpPr txBox="1"/>
              <p:nvPr/>
            </p:nvSpPr>
            <p:spPr>
              <a:xfrm>
                <a:off x="8369714" y="4436134"/>
                <a:ext cx="338512" cy="227487"/>
              </a:xfrm>
              <a:prstGeom prst="rect">
                <a:avLst/>
              </a:prstGeom>
              <a:noFill/>
            </p:spPr>
            <p:txBody>
              <a:bodyPr wrap="square" rtlCol="0">
                <a:spAutoFit/>
              </a:bodyPr>
              <a:lstStyle/>
              <a:p>
                <a:r>
                  <a:rPr lang="en-GB" sz="700" dirty="0">
                    <a:solidFill>
                      <a:prstClr val="white"/>
                    </a:solidFill>
                  </a:rPr>
                  <a:t>11</a:t>
                </a:r>
              </a:p>
            </p:txBody>
          </p:sp>
        </p:grpSp>
      </p:grpSp>
      <p:grpSp>
        <p:nvGrpSpPr>
          <p:cNvPr id="32" name="Group 31"/>
          <p:cNvGrpSpPr/>
          <p:nvPr/>
        </p:nvGrpSpPr>
        <p:grpSpPr>
          <a:xfrm>
            <a:off x="5560612" y="5371984"/>
            <a:ext cx="1220400" cy="608402"/>
            <a:chOff x="5511938" y="5371984"/>
            <a:chExt cx="1277535" cy="608402"/>
          </a:xfrm>
        </p:grpSpPr>
        <p:sp>
          <p:nvSpPr>
            <p:cNvPr id="183" name="Rounded Rectangle 182"/>
            <p:cNvSpPr/>
            <p:nvPr/>
          </p:nvSpPr>
          <p:spPr>
            <a:xfrm>
              <a:off x="5651732" y="5438768"/>
              <a:ext cx="1137741" cy="48852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PLC Diagnostics</a:t>
              </a:r>
            </a:p>
          </p:txBody>
        </p:sp>
        <p:sp>
          <p:nvSpPr>
            <p:cNvPr id="184" name="Rounded Rectangle 183"/>
            <p:cNvSpPr/>
            <p:nvPr/>
          </p:nvSpPr>
          <p:spPr>
            <a:xfrm>
              <a:off x="6463981" y="5855669"/>
              <a:ext cx="287224" cy="1247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5" name="Rounded Rectangle 184"/>
            <p:cNvSpPr/>
            <p:nvPr/>
          </p:nvSpPr>
          <p:spPr>
            <a:xfrm>
              <a:off x="6652904" y="5886849"/>
              <a:ext cx="63827" cy="62358"/>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6" name="Rounded Rectangle 185"/>
            <p:cNvSpPr/>
            <p:nvPr/>
          </p:nvSpPr>
          <p:spPr>
            <a:xfrm>
              <a:off x="6582723" y="5886849"/>
              <a:ext cx="63827" cy="62358"/>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7" name="Rounded Rectangle 186"/>
            <p:cNvSpPr/>
            <p:nvPr/>
          </p:nvSpPr>
          <p:spPr>
            <a:xfrm>
              <a:off x="6512541" y="5886849"/>
              <a:ext cx="63827" cy="62358"/>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88" name="Group 187"/>
            <p:cNvGrpSpPr/>
            <p:nvPr/>
          </p:nvGrpSpPr>
          <p:grpSpPr>
            <a:xfrm>
              <a:off x="5511938" y="5371984"/>
              <a:ext cx="302458" cy="200055"/>
              <a:chOff x="8355257" y="4436598"/>
              <a:chExt cx="341185" cy="230987"/>
            </a:xfrm>
          </p:grpSpPr>
          <p:sp>
            <p:nvSpPr>
              <p:cNvPr id="189" name="7-Point Star 188"/>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190" name="TextBox 189"/>
              <p:cNvSpPr txBox="1"/>
              <p:nvPr/>
            </p:nvSpPr>
            <p:spPr>
              <a:xfrm>
                <a:off x="8355257" y="4436598"/>
                <a:ext cx="341185" cy="230987"/>
              </a:xfrm>
              <a:prstGeom prst="rect">
                <a:avLst/>
              </a:prstGeom>
              <a:noFill/>
            </p:spPr>
            <p:txBody>
              <a:bodyPr wrap="square" rtlCol="0">
                <a:spAutoFit/>
              </a:bodyPr>
              <a:lstStyle/>
              <a:p>
                <a:r>
                  <a:rPr lang="en-GB" sz="700" dirty="0">
                    <a:solidFill>
                      <a:prstClr val="white"/>
                    </a:solidFill>
                  </a:rPr>
                  <a:t>21</a:t>
                </a:r>
              </a:p>
            </p:txBody>
          </p:sp>
        </p:grpSp>
      </p:grpSp>
      <p:grpSp>
        <p:nvGrpSpPr>
          <p:cNvPr id="191" name="Group 190"/>
          <p:cNvGrpSpPr/>
          <p:nvPr/>
        </p:nvGrpSpPr>
        <p:grpSpPr>
          <a:xfrm>
            <a:off x="9335564" y="5949202"/>
            <a:ext cx="1229926" cy="617925"/>
            <a:chOff x="10136996" y="4925595"/>
            <a:chExt cx="1376723" cy="702658"/>
          </a:xfrm>
        </p:grpSpPr>
        <p:sp>
          <p:nvSpPr>
            <p:cNvPr id="192" name="Rounded Rectangle 191"/>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LCA – Future Investment</a:t>
              </a:r>
            </a:p>
          </p:txBody>
        </p:sp>
        <p:sp>
          <p:nvSpPr>
            <p:cNvPr id="193" name="Rounded Rectangle 192"/>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4" name="Rounded Rectangle 193"/>
            <p:cNvSpPr/>
            <p:nvPr/>
          </p:nvSpPr>
          <p:spPr>
            <a:xfrm>
              <a:off x="11359664"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5" name="Rounded Rectangle 194"/>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6" name="Rounded Rectangle 195"/>
            <p:cNvSpPr/>
            <p:nvPr/>
          </p:nvSpPr>
          <p:spPr>
            <a:xfrm>
              <a:off x="11201328" y="552025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97" name="Group 196"/>
            <p:cNvGrpSpPr/>
            <p:nvPr/>
          </p:nvGrpSpPr>
          <p:grpSpPr>
            <a:xfrm>
              <a:off x="10136996" y="4925595"/>
              <a:ext cx="330435" cy="227488"/>
              <a:chOff x="8365923" y="4436410"/>
              <a:chExt cx="330435" cy="227488"/>
            </a:xfrm>
          </p:grpSpPr>
          <p:sp>
            <p:nvSpPr>
              <p:cNvPr id="198" name="7-Point Star 197"/>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199" name="TextBox 198"/>
              <p:cNvSpPr txBox="1"/>
              <p:nvPr/>
            </p:nvSpPr>
            <p:spPr>
              <a:xfrm>
                <a:off x="8365923" y="4436410"/>
                <a:ext cx="330435" cy="227488"/>
              </a:xfrm>
              <a:prstGeom prst="rect">
                <a:avLst/>
              </a:prstGeom>
              <a:noFill/>
            </p:spPr>
            <p:txBody>
              <a:bodyPr wrap="square" rtlCol="0">
                <a:spAutoFit/>
              </a:bodyPr>
              <a:lstStyle/>
              <a:p>
                <a:r>
                  <a:rPr lang="en-GB" sz="700" dirty="0">
                    <a:solidFill>
                      <a:prstClr val="white"/>
                    </a:solidFill>
                  </a:rPr>
                  <a:t>16</a:t>
                </a:r>
              </a:p>
            </p:txBody>
          </p:sp>
        </p:grpSp>
      </p:grpSp>
      <p:grpSp>
        <p:nvGrpSpPr>
          <p:cNvPr id="2075" name="Group 2074"/>
          <p:cNvGrpSpPr/>
          <p:nvPr/>
        </p:nvGrpSpPr>
        <p:grpSpPr>
          <a:xfrm>
            <a:off x="10887243" y="2709848"/>
            <a:ext cx="1193564" cy="627188"/>
            <a:chOff x="677828" y="1769360"/>
            <a:chExt cx="1193564" cy="627188"/>
          </a:xfrm>
        </p:grpSpPr>
        <p:grpSp>
          <p:nvGrpSpPr>
            <p:cNvPr id="200" name="Group 199"/>
            <p:cNvGrpSpPr/>
            <p:nvPr/>
          </p:nvGrpSpPr>
          <p:grpSpPr>
            <a:xfrm>
              <a:off x="677907" y="1789088"/>
              <a:ext cx="1193485" cy="607460"/>
              <a:chOff x="2960834" y="3212206"/>
              <a:chExt cx="1193485" cy="607460"/>
            </a:xfrm>
          </p:grpSpPr>
          <p:grpSp>
            <p:nvGrpSpPr>
              <p:cNvPr id="201" name="Group 200"/>
              <p:cNvGrpSpPr/>
              <p:nvPr/>
            </p:nvGrpSpPr>
            <p:grpSpPr>
              <a:xfrm>
                <a:off x="2960834" y="3212206"/>
                <a:ext cx="1193485" cy="515866"/>
                <a:chOff x="3882855" y="3956765"/>
                <a:chExt cx="1193485" cy="515866"/>
              </a:xfrm>
            </p:grpSpPr>
            <p:sp>
              <p:nvSpPr>
                <p:cNvPr id="207" name="Rounded Rectangular Callout 206"/>
                <p:cNvSpPr/>
                <p:nvPr/>
              </p:nvSpPr>
              <p:spPr>
                <a:xfrm>
                  <a:off x="3995352" y="4036537"/>
                  <a:ext cx="1080988" cy="436094"/>
                </a:xfrm>
                <a:prstGeom prst="wedgeRoundRectCallout">
                  <a:avLst>
                    <a:gd name="adj1" fmla="val -109179"/>
                    <a:gd name="adj2" fmla="val -27751"/>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Mobile Apps</a:t>
                  </a:r>
                </a:p>
              </p:txBody>
            </p:sp>
            <p:sp>
              <p:nvSpPr>
                <p:cNvPr id="208" name="7-Point Star 207"/>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02" name="Group 201"/>
              <p:cNvGrpSpPr/>
              <p:nvPr/>
            </p:nvGrpSpPr>
            <p:grpSpPr>
              <a:xfrm>
                <a:off x="3795753" y="3675666"/>
                <a:ext cx="324000" cy="144000"/>
                <a:chOff x="7320624" y="5735893"/>
                <a:chExt cx="324000" cy="144000"/>
              </a:xfrm>
            </p:grpSpPr>
            <p:sp>
              <p:nvSpPr>
                <p:cNvPr id="203" name="Rounded Rectangle 202"/>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4" name="Rounded Rectangle 203"/>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5" name="Rounded Rectangle 204"/>
                <p:cNvSpPr/>
                <p:nvPr/>
              </p:nvSpPr>
              <p:spPr>
                <a:xfrm>
                  <a:off x="7454569"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6" name="Rounded Rectangle 205"/>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10" name="TextBox 209"/>
            <p:cNvSpPr txBox="1"/>
            <p:nvPr/>
          </p:nvSpPr>
          <p:spPr>
            <a:xfrm>
              <a:off x="677828" y="1769360"/>
              <a:ext cx="282549" cy="253916"/>
            </a:xfrm>
            <a:prstGeom prst="rect">
              <a:avLst/>
            </a:prstGeom>
            <a:noFill/>
          </p:spPr>
          <p:txBody>
            <a:bodyPr wrap="square" rtlCol="0">
              <a:spAutoFit/>
            </a:bodyPr>
            <a:lstStyle/>
            <a:p>
              <a:r>
                <a:rPr lang="en-GB" sz="1050" dirty="0">
                  <a:solidFill>
                    <a:prstClr val="white"/>
                  </a:solidFill>
                </a:rPr>
                <a:t>9</a:t>
              </a:r>
            </a:p>
          </p:txBody>
        </p:sp>
      </p:grpSp>
      <p:pic>
        <p:nvPicPr>
          <p:cNvPr id="2072" name="Picture 12" descr="Image result for cloud application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25640" y="220063"/>
            <a:ext cx="1669562" cy="1133653"/>
          </a:xfrm>
          <a:prstGeom prst="rect">
            <a:avLst/>
          </a:prstGeom>
          <a:noFill/>
          <a:extLst>
            <a:ext uri="{909E8E84-426E-40DD-AFC4-6F175D3DCCD1}">
              <a14:hiddenFill xmlns:a14="http://schemas.microsoft.com/office/drawing/2010/main">
                <a:solidFill>
                  <a:srgbClr val="FFFFFF"/>
                </a:solidFill>
              </a14:hiddenFill>
            </a:ext>
          </a:extLst>
        </p:spPr>
      </p:pic>
      <p:cxnSp>
        <p:nvCxnSpPr>
          <p:cNvPr id="2074" name="Straight Arrow Connector 2073"/>
          <p:cNvCxnSpPr>
            <a:endCxn id="2072" idx="2"/>
          </p:cNvCxnSpPr>
          <p:nvPr/>
        </p:nvCxnSpPr>
        <p:spPr>
          <a:xfrm flipV="1">
            <a:off x="8036334" y="1353716"/>
            <a:ext cx="124087" cy="113411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25" name="Group 224"/>
          <p:cNvGrpSpPr/>
          <p:nvPr/>
        </p:nvGrpSpPr>
        <p:grpSpPr>
          <a:xfrm>
            <a:off x="9246677" y="179424"/>
            <a:ext cx="1195153" cy="636109"/>
            <a:chOff x="676239" y="1760439"/>
            <a:chExt cx="1195153" cy="636109"/>
          </a:xfrm>
        </p:grpSpPr>
        <p:grpSp>
          <p:nvGrpSpPr>
            <p:cNvPr id="226" name="Group 225"/>
            <p:cNvGrpSpPr/>
            <p:nvPr/>
          </p:nvGrpSpPr>
          <p:grpSpPr>
            <a:xfrm>
              <a:off x="677907" y="1789088"/>
              <a:ext cx="1193485" cy="607460"/>
              <a:chOff x="2960834" y="3212206"/>
              <a:chExt cx="1193485" cy="607460"/>
            </a:xfrm>
          </p:grpSpPr>
          <p:grpSp>
            <p:nvGrpSpPr>
              <p:cNvPr id="228" name="Group 227"/>
              <p:cNvGrpSpPr/>
              <p:nvPr/>
            </p:nvGrpSpPr>
            <p:grpSpPr>
              <a:xfrm>
                <a:off x="2960834" y="3212206"/>
                <a:ext cx="1193485" cy="515866"/>
                <a:chOff x="3882855" y="3956765"/>
                <a:chExt cx="1193485" cy="515866"/>
              </a:xfrm>
            </p:grpSpPr>
            <p:sp>
              <p:nvSpPr>
                <p:cNvPr id="234" name="Rounded Rectangular Callout 233"/>
                <p:cNvSpPr/>
                <p:nvPr/>
              </p:nvSpPr>
              <p:spPr>
                <a:xfrm>
                  <a:off x="3995352" y="4036537"/>
                  <a:ext cx="1080988" cy="436094"/>
                </a:xfrm>
                <a:prstGeom prst="wedgeRoundRectCallout">
                  <a:avLst>
                    <a:gd name="adj1" fmla="val -97785"/>
                    <a:gd name="adj2" fmla="val 4023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Cloud Apps - Services</a:t>
                  </a:r>
                </a:p>
              </p:txBody>
            </p:sp>
            <p:sp>
              <p:nvSpPr>
                <p:cNvPr id="235" name="7-Point Star 234"/>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29" name="Group 228"/>
              <p:cNvGrpSpPr/>
              <p:nvPr/>
            </p:nvGrpSpPr>
            <p:grpSpPr>
              <a:xfrm>
                <a:off x="3795753" y="3675666"/>
                <a:ext cx="324000" cy="144000"/>
                <a:chOff x="7320624" y="5735893"/>
                <a:chExt cx="324000" cy="144000"/>
              </a:xfrm>
            </p:grpSpPr>
            <p:sp>
              <p:nvSpPr>
                <p:cNvPr id="230" name="Rounded Rectangle 229"/>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31" name="Rounded Rectangle 230"/>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32" name="Rounded Rectangle 231"/>
                <p:cNvSpPr/>
                <p:nvPr/>
              </p:nvSpPr>
              <p:spPr>
                <a:xfrm>
                  <a:off x="7454569"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33" name="Rounded Rectangle 232"/>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27" name="TextBox 226"/>
            <p:cNvSpPr txBox="1"/>
            <p:nvPr/>
          </p:nvSpPr>
          <p:spPr>
            <a:xfrm>
              <a:off x="676239" y="1760439"/>
              <a:ext cx="282549" cy="253916"/>
            </a:xfrm>
            <a:prstGeom prst="rect">
              <a:avLst/>
            </a:prstGeom>
            <a:noFill/>
          </p:spPr>
          <p:txBody>
            <a:bodyPr wrap="square" rtlCol="0">
              <a:spAutoFit/>
            </a:bodyPr>
            <a:lstStyle/>
            <a:p>
              <a:r>
                <a:rPr lang="en-GB" sz="1050" dirty="0">
                  <a:solidFill>
                    <a:prstClr val="white"/>
                  </a:solidFill>
                </a:rPr>
                <a:t>5</a:t>
              </a:r>
            </a:p>
          </p:txBody>
        </p:sp>
      </p:grpSp>
      <p:grpSp>
        <p:nvGrpSpPr>
          <p:cNvPr id="236" name="Group 235"/>
          <p:cNvGrpSpPr/>
          <p:nvPr/>
        </p:nvGrpSpPr>
        <p:grpSpPr>
          <a:xfrm>
            <a:off x="166490" y="4097860"/>
            <a:ext cx="1219867" cy="607460"/>
            <a:chOff x="651525" y="1789088"/>
            <a:chExt cx="1219867" cy="607460"/>
          </a:xfrm>
        </p:grpSpPr>
        <p:grpSp>
          <p:nvGrpSpPr>
            <p:cNvPr id="237" name="Group 236"/>
            <p:cNvGrpSpPr/>
            <p:nvPr/>
          </p:nvGrpSpPr>
          <p:grpSpPr>
            <a:xfrm>
              <a:off x="677907" y="1789088"/>
              <a:ext cx="1193485" cy="607460"/>
              <a:chOff x="2960834" y="3212206"/>
              <a:chExt cx="1193485" cy="607460"/>
            </a:xfrm>
          </p:grpSpPr>
          <p:grpSp>
            <p:nvGrpSpPr>
              <p:cNvPr id="239" name="Group 238"/>
              <p:cNvGrpSpPr/>
              <p:nvPr/>
            </p:nvGrpSpPr>
            <p:grpSpPr>
              <a:xfrm>
                <a:off x="2960834" y="3212206"/>
                <a:ext cx="1193485" cy="515866"/>
                <a:chOff x="3882855" y="3956765"/>
                <a:chExt cx="1193485" cy="515866"/>
              </a:xfrm>
            </p:grpSpPr>
            <p:sp>
              <p:nvSpPr>
                <p:cNvPr id="245" name="Rounded Rectangular Callout 244"/>
                <p:cNvSpPr/>
                <p:nvPr/>
              </p:nvSpPr>
              <p:spPr>
                <a:xfrm>
                  <a:off x="3995352" y="4036537"/>
                  <a:ext cx="1080988" cy="436094"/>
                </a:xfrm>
                <a:prstGeom prst="wedgeRoundRectCallout">
                  <a:avLst>
                    <a:gd name="adj1" fmla="val 33051"/>
                    <a:gd name="adj2" fmla="val 28323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Wearables</a:t>
                  </a:r>
                </a:p>
              </p:txBody>
            </p:sp>
            <p:sp>
              <p:nvSpPr>
                <p:cNvPr id="246" name="7-Point Star 245"/>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40" name="Group 239"/>
              <p:cNvGrpSpPr/>
              <p:nvPr/>
            </p:nvGrpSpPr>
            <p:grpSpPr>
              <a:xfrm>
                <a:off x="3795753" y="3675666"/>
                <a:ext cx="324000" cy="144000"/>
                <a:chOff x="7320624" y="5735893"/>
                <a:chExt cx="324000" cy="144000"/>
              </a:xfrm>
            </p:grpSpPr>
            <p:sp>
              <p:nvSpPr>
                <p:cNvPr id="241" name="Rounded Rectangle 240"/>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42" name="Rounded Rectangle 241"/>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43" name="Rounded Rectangle 242"/>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44" name="Rounded Rectangle 243"/>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38" name="TextBox 237"/>
            <p:cNvSpPr txBox="1"/>
            <p:nvPr/>
          </p:nvSpPr>
          <p:spPr>
            <a:xfrm>
              <a:off x="651525" y="1793391"/>
              <a:ext cx="282549" cy="200055"/>
            </a:xfrm>
            <a:prstGeom prst="rect">
              <a:avLst/>
            </a:prstGeom>
            <a:noFill/>
          </p:spPr>
          <p:txBody>
            <a:bodyPr wrap="square" rtlCol="0">
              <a:spAutoFit/>
            </a:bodyPr>
            <a:lstStyle/>
            <a:p>
              <a:r>
                <a:rPr lang="en-GB" sz="700" dirty="0">
                  <a:solidFill>
                    <a:prstClr val="white"/>
                  </a:solidFill>
                </a:rPr>
                <a:t>27</a:t>
              </a:r>
            </a:p>
          </p:txBody>
        </p:sp>
      </p:grpSp>
      <p:pic>
        <p:nvPicPr>
          <p:cNvPr id="2078" name="Picture 14" descr="Image result for big data"/>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237906" y="132164"/>
            <a:ext cx="1916943" cy="798726"/>
          </a:xfrm>
          <a:prstGeom prst="rect">
            <a:avLst/>
          </a:prstGeom>
          <a:noFill/>
          <a:extLst>
            <a:ext uri="{909E8E84-426E-40DD-AFC4-6F175D3DCCD1}">
              <a14:hiddenFill xmlns:a14="http://schemas.microsoft.com/office/drawing/2010/main">
                <a:solidFill>
                  <a:srgbClr val="FFFFFF"/>
                </a:solidFill>
              </a14:hiddenFill>
            </a:ext>
          </a:extLst>
        </p:spPr>
      </p:pic>
      <p:cxnSp>
        <p:nvCxnSpPr>
          <p:cNvPr id="250" name="Straight Arrow Connector 249"/>
          <p:cNvCxnSpPr/>
          <p:nvPr/>
        </p:nvCxnSpPr>
        <p:spPr>
          <a:xfrm flipH="1" flipV="1">
            <a:off x="6906298" y="707415"/>
            <a:ext cx="1130036" cy="177074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54" name="Group 253"/>
          <p:cNvGrpSpPr/>
          <p:nvPr/>
        </p:nvGrpSpPr>
        <p:grpSpPr>
          <a:xfrm>
            <a:off x="3651508" y="156370"/>
            <a:ext cx="1211629" cy="644347"/>
            <a:chOff x="659763" y="1752201"/>
            <a:chExt cx="1211629" cy="644347"/>
          </a:xfrm>
        </p:grpSpPr>
        <p:grpSp>
          <p:nvGrpSpPr>
            <p:cNvPr id="255" name="Group 254"/>
            <p:cNvGrpSpPr/>
            <p:nvPr/>
          </p:nvGrpSpPr>
          <p:grpSpPr>
            <a:xfrm>
              <a:off x="677907" y="1789088"/>
              <a:ext cx="1193485" cy="607460"/>
              <a:chOff x="2960834" y="3212206"/>
              <a:chExt cx="1193485" cy="607460"/>
            </a:xfrm>
          </p:grpSpPr>
          <p:grpSp>
            <p:nvGrpSpPr>
              <p:cNvPr id="257" name="Group 256"/>
              <p:cNvGrpSpPr/>
              <p:nvPr/>
            </p:nvGrpSpPr>
            <p:grpSpPr>
              <a:xfrm>
                <a:off x="2960834" y="3212206"/>
                <a:ext cx="1193485" cy="515866"/>
                <a:chOff x="3882855" y="3956765"/>
                <a:chExt cx="1193485" cy="515866"/>
              </a:xfrm>
            </p:grpSpPr>
            <p:sp>
              <p:nvSpPr>
                <p:cNvPr id="263" name="Rounded Rectangular Callout 262"/>
                <p:cNvSpPr/>
                <p:nvPr/>
              </p:nvSpPr>
              <p:spPr>
                <a:xfrm>
                  <a:off x="3995352" y="4036537"/>
                  <a:ext cx="1080988" cy="436094"/>
                </a:xfrm>
                <a:prstGeom prst="wedgeRoundRectCallout">
                  <a:avLst>
                    <a:gd name="adj1" fmla="val 100353"/>
                    <a:gd name="adj2" fmla="val 251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Big Data</a:t>
                  </a:r>
                </a:p>
              </p:txBody>
            </p:sp>
            <p:sp>
              <p:nvSpPr>
                <p:cNvPr id="264" name="7-Point Star 263"/>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58" name="Group 257"/>
              <p:cNvGrpSpPr/>
              <p:nvPr/>
            </p:nvGrpSpPr>
            <p:grpSpPr>
              <a:xfrm>
                <a:off x="3795753" y="3675666"/>
                <a:ext cx="324000" cy="144000"/>
                <a:chOff x="7320624" y="5735893"/>
                <a:chExt cx="324000" cy="144000"/>
              </a:xfrm>
            </p:grpSpPr>
            <p:sp>
              <p:nvSpPr>
                <p:cNvPr id="259" name="Rounded Rectangle 258"/>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0" name="Rounded Rectangle 259"/>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1" name="Rounded Rectangle 260"/>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2" name="Rounded Rectangle 261"/>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56" name="TextBox 255"/>
            <p:cNvSpPr txBox="1"/>
            <p:nvPr/>
          </p:nvSpPr>
          <p:spPr>
            <a:xfrm>
              <a:off x="659763" y="1752201"/>
              <a:ext cx="282549" cy="253916"/>
            </a:xfrm>
            <a:prstGeom prst="rect">
              <a:avLst/>
            </a:prstGeom>
            <a:noFill/>
          </p:spPr>
          <p:txBody>
            <a:bodyPr wrap="square" rtlCol="0">
              <a:spAutoFit/>
            </a:bodyPr>
            <a:lstStyle/>
            <a:p>
              <a:r>
                <a:rPr lang="en-GB" sz="1050" dirty="0">
                  <a:solidFill>
                    <a:prstClr val="white"/>
                  </a:solidFill>
                </a:rPr>
                <a:t>4</a:t>
              </a:r>
            </a:p>
          </p:txBody>
        </p:sp>
      </p:grpSp>
      <p:cxnSp>
        <p:nvCxnSpPr>
          <p:cNvPr id="249" name="Straight Arrow Connector 248"/>
          <p:cNvCxnSpPr/>
          <p:nvPr/>
        </p:nvCxnSpPr>
        <p:spPr>
          <a:xfrm>
            <a:off x="6970959" y="354890"/>
            <a:ext cx="663941" cy="41792"/>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52" name="Straight Arrow Connector 251"/>
          <p:cNvCxnSpPr/>
          <p:nvPr/>
        </p:nvCxnSpPr>
        <p:spPr>
          <a:xfrm flipH="1" flipV="1">
            <a:off x="6980479" y="441637"/>
            <a:ext cx="624117" cy="49439"/>
          </a:xfrm>
          <a:prstGeom prst="straightConnector1">
            <a:avLst/>
          </a:prstGeom>
          <a:ln>
            <a:prstDash val="dash"/>
            <a:tailEnd type="triangle"/>
          </a:ln>
        </p:spPr>
        <p:style>
          <a:lnRef idx="1">
            <a:schemeClr val="accent1"/>
          </a:lnRef>
          <a:fillRef idx="0">
            <a:schemeClr val="accent1"/>
          </a:fillRef>
          <a:effectRef idx="0">
            <a:schemeClr val="accent1"/>
          </a:effectRef>
          <a:fontRef idx="minor">
            <a:schemeClr val="tx1"/>
          </a:fontRef>
        </p:style>
      </p:cxnSp>
      <p:grpSp>
        <p:nvGrpSpPr>
          <p:cNvPr id="269" name="Group 268"/>
          <p:cNvGrpSpPr/>
          <p:nvPr/>
        </p:nvGrpSpPr>
        <p:grpSpPr>
          <a:xfrm>
            <a:off x="9331964" y="4618523"/>
            <a:ext cx="1237126" cy="628725"/>
            <a:chOff x="10137059" y="4925784"/>
            <a:chExt cx="1376660" cy="702469"/>
          </a:xfrm>
        </p:grpSpPr>
        <p:sp>
          <p:nvSpPr>
            <p:cNvPr id="270" name="Rounded Rectangle 269"/>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3D Printing</a:t>
              </a:r>
            </a:p>
          </p:txBody>
        </p:sp>
        <p:sp>
          <p:nvSpPr>
            <p:cNvPr id="271" name="Rounded Rectangle 270"/>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72" name="Rounded Rectangle 271"/>
            <p:cNvSpPr/>
            <p:nvPr/>
          </p:nvSpPr>
          <p:spPr>
            <a:xfrm>
              <a:off x="11359664"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73" name="Rounded Rectangle 272"/>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74" name="Rounded Rectangle 273"/>
            <p:cNvSpPr/>
            <p:nvPr/>
          </p:nvSpPr>
          <p:spPr>
            <a:xfrm>
              <a:off x="11201328" y="552025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75" name="Group 274"/>
            <p:cNvGrpSpPr/>
            <p:nvPr/>
          </p:nvGrpSpPr>
          <p:grpSpPr>
            <a:xfrm>
              <a:off x="10137059" y="4925784"/>
              <a:ext cx="320348" cy="223520"/>
              <a:chOff x="8365986" y="4436599"/>
              <a:chExt cx="320348" cy="223520"/>
            </a:xfrm>
          </p:grpSpPr>
          <p:sp>
            <p:nvSpPr>
              <p:cNvPr id="276" name="7-Point Star 275"/>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277" name="TextBox 276"/>
              <p:cNvSpPr txBox="1"/>
              <p:nvPr/>
            </p:nvSpPr>
            <p:spPr>
              <a:xfrm>
                <a:off x="8365986" y="4436599"/>
                <a:ext cx="320348" cy="223520"/>
              </a:xfrm>
              <a:prstGeom prst="rect">
                <a:avLst/>
              </a:prstGeom>
              <a:noFill/>
            </p:spPr>
            <p:txBody>
              <a:bodyPr wrap="square" rtlCol="0">
                <a:spAutoFit/>
              </a:bodyPr>
              <a:lstStyle/>
              <a:p>
                <a:r>
                  <a:rPr lang="en-GB" sz="700" dirty="0">
                    <a:solidFill>
                      <a:prstClr val="white"/>
                    </a:solidFill>
                  </a:rPr>
                  <a:t>14</a:t>
                </a:r>
              </a:p>
            </p:txBody>
          </p:sp>
        </p:grpSp>
      </p:grpSp>
      <p:cxnSp>
        <p:nvCxnSpPr>
          <p:cNvPr id="291" name="Straight Arrow Connector 290"/>
          <p:cNvCxnSpPr>
            <a:endCxn id="265" idx="0"/>
          </p:cNvCxnSpPr>
          <p:nvPr/>
        </p:nvCxnSpPr>
        <p:spPr>
          <a:xfrm flipH="1">
            <a:off x="7320411" y="3109108"/>
            <a:ext cx="404037" cy="70289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Oval 32"/>
          <p:cNvSpPr/>
          <p:nvPr/>
        </p:nvSpPr>
        <p:spPr>
          <a:xfrm>
            <a:off x="1312843" y="5566946"/>
            <a:ext cx="119681" cy="88899"/>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65" name="Picture 16" descr="Image result for scada design standard"/>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733072" y="3811999"/>
            <a:ext cx="1174677" cy="661529"/>
          </a:xfrm>
          <a:prstGeom prst="rect">
            <a:avLst/>
          </a:prstGeom>
          <a:noFill/>
          <a:extLst>
            <a:ext uri="{909E8E84-426E-40DD-AFC4-6F175D3DCCD1}">
              <a14:hiddenFill xmlns:a14="http://schemas.microsoft.com/office/drawing/2010/main">
                <a:solidFill>
                  <a:srgbClr val="FFFFFF"/>
                </a:solidFill>
              </a14:hiddenFill>
            </a:ext>
          </a:extLst>
        </p:spPr>
      </p:pic>
      <p:grpSp>
        <p:nvGrpSpPr>
          <p:cNvPr id="294" name="Group 293"/>
          <p:cNvGrpSpPr/>
          <p:nvPr/>
        </p:nvGrpSpPr>
        <p:grpSpPr>
          <a:xfrm>
            <a:off x="7202639" y="4797836"/>
            <a:ext cx="1219867" cy="607460"/>
            <a:chOff x="651525" y="1789088"/>
            <a:chExt cx="1219867" cy="607460"/>
          </a:xfrm>
        </p:grpSpPr>
        <p:grpSp>
          <p:nvGrpSpPr>
            <p:cNvPr id="295" name="Group 294"/>
            <p:cNvGrpSpPr/>
            <p:nvPr/>
          </p:nvGrpSpPr>
          <p:grpSpPr>
            <a:xfrm>
              <a:off x="677907" y="1789088"/>
              <a:ext cx="1193485" cy="607460"/>
              <a:chOff x="2960834" y="3212206"/>
              <a:chExt cx="1193485" cy="607460"/>
            </a:xfrm>
          </p:grpSpPr>
          <p:grpSp>
            <p:nvGrpSpPr>
              <p:cNvPr id="297" name="Group 296"/>
              <p:cNvGrpSpPr/>
              <p:nvPr/>
            </p:nvGrpSpPr>
            <p:grpSpPr>
              <a:xfrm>
                <a:off x="2960834" y="3212206"/>
                <a:ext cx="1193485" cy="515866"/>
                <a:chOff x="3882855" y="3956765"/>
                <a:chExt cx="1193485" cy="515866"/>
              </a:xfrm>
            </p:grpSpPr>
            <p:sp>
              <p:nvSpPr>
                <p:cNvPr id="303" name="Rounded Rectangular Callout 302"/>
                <p:cNvSpPr/>
                <p:nvPr/>
              </p:nvSpPr>
              <p:spPr>
                <a:xfrm>
                  <a:off x="3995352" y="4036537"/>
                  <a:ext cx="1080988" cy="436094"/>
                </a:xfrm>
                <a:prstGeom prst="wedgeRoundRectCallout">
                  <a:avLst>
                    <a:gd name="adj1" fmla="val -46026"/>
                    <a:gd name="adj2" fmla="val -16361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SCADA/HMI Design</a:t>
                  </a:r>
                </a:p>
              </p:txBody>
            </p:sp>
            <p:sp>
              <p:nvSpPr>
                <p:cNvPr id="304" name="7-Point Star 303"/>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98" name="Group 297"/>
              <p:cNvGrpSpPr/>
              <p:nvPr/>
            </p:nvGrpSpPr>
            <p:grpSpPr>
              <a:xfrm>
                <a:off x="3795753" y="3675666"/>
                <a:ext cx="324000" cy="144000"/>
                <a:chOff x="7320624" y="5735893"/>
                <a:chExt cx="324000" cy="144000"/>
              </a:xfrm>
            </p:grpSpPr>
            <p:sp>
              <p:nvSpPr>
                <p:cNvPr id="299" name="Rounded Rectangle 298"/>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0" name="Rounded Rectangle 299"/>
                <p:cNvSpPr/>
                <p:nvPr/>
              </p:nvSpPr>
              <p:spPr>
                <a:xfrm>
                  <a:off x="7533737"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1" name="Rounded Rectangle 300"/>
                <p:cNvSpPr/>
                <p:nvPr/>
              </p:nvSpPr>
              <p:spPr>
                <a:xfrm>
                  <a:off x="7454569"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2" name="Rounded Rectangle 301"/>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96" name="TextBox 295"/>
            <p:cNvSpPr txBox="1"/>
            <p:nvPr/>
          </p:nvSpPr>
          <p:spPr>
            <a:xfrm>
              <a:off x="651525" y="1793391"/>
              <a:ext cx="282549" cy="200055"/>
            </a:xfrm>
            <a:prstGeom prst="rect">
              <a:avLst/>
            </a:prstGeom>
            <a:noFill/>
          </p:spPr>
          <p:txBody>
            <a:bodyPr wrap="square" rtlCol="0">
              <a:spAutoFit/>
            </a:bodyPr>
            <a:lstStyle/>
            <a:p>
              <a:r>
                <a:rPr lang="en-GB" sz="700" dirty="0">
                  <a:solidFill>
                    <a:prstClr val="white"/>
                  </a:solidFill>
                </a:rPr>
                <a:t>17</a:t>
              </a:r>
            </a:p>
          </p:txBody>
        </p:sp>
      </p:grpSp>
      <p:grpSp>
        <p:nvGrpSpPr>
          <p:cNvPr id="36" name="Group 35"/>
          <p:cNvGrpSpPr/>
          <p:nvPr/>
        </p:nvGrpSpPr>
        <p:grpSpPr>
          <a:xfrm>
            <a:off x="7202106" y="5398328"/>
            <a:ext cx="1220400" cy="608400"/>
            <a:chOff x="7154747" y="5398328"/>
            <a:chExt cx="1268025" cy="608400"/>
          </a:xfrm>
        </p:grpSpPr>
        <p:sp>
          <p:nvSpPr>
            <p:cNvPr id="319" name="Rounded Rectangle 318"/>
            <p:cNvSpPr/>
            <p:nvPr/>
          </p:nvSpPr>
          <p:spPr>
            <a:xfrm>
              <a:off x="7285081" y="5465255"/>
              <a:ext cx="1137691" cy="48839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Version Control</a:t>
              </a:r>
            </a:p>
          </p:txBody>
        </p:sp>
        <p:sp>
          <p:nvSpPr>
            <p:cNvPr id="320" name="Rounded Rectangle 319"/>
            <p:cNvSpPr/>
            <p:nvPr/>
          </p:nvSpPr>
          <p:spPr>
            <a:xfrm>
              <a:off x="8097295" y="5882045"/>
              <a:ext cx="287211" cy="1246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1" name="Rounded Rectangle 320"/>
            <p:cNvSpPr/>
            <p:nvPr/>
          </p:nvSpPr>
          <p:spPr>
            <a:xfrm>
              <a:off x="8286209" y="5913216"/>
              <a:ext cx="63825" cy="62342"/>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2" name="Rounded Rectangle 321"/>
            <p:cNvSpPr/>
            <p:nvPr/>
          </p:nvSpPr>
          <p:spPr>
            <a:xfrm>
              <a:off x="8216031" y="5913216"/>
              <a:ext cx="63825" cy="62342"/>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3" name="Rounded Rectangle 322"/>
            <p:cNvSpPr/>
            <p:nvPr/>
          </p:nvSpPr>
          <p:spPr>
            <a:xfrm>
              <a:off x="8145852" y="5913216"/>
              <a:ext cx="63825" cy="62342"/>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324" name="Group 323"/>
            <p:cNvGrpSpPr/>
            <p:nvPr/>
          </p:nvGrpSpPr>
          <p:grpSpPr>
            <a:xfrm>
              <a:off x="7154747" y="5398328"/>
              <a:ext cx="299402" cy="203158"/>
              <a:chOff x="8365924" y="4436410"/>
              <a:chExt cx="337753" cy="234633"/>
            </a:xfrm>
          </p:grpSpPr>
          <p:sp>
            <p:nvSpPr>
              <p:cNvPr id="325" name="7-Point Star 324"/>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326" name="TextBox 325"/>
              <p:cNvSpPr txBox="1"/>
              <p:nvPr/>
            </p:nvSpPr>
            <p:spPr>
              <a:xfrm>
                <a:off x="8365924" y="4436410"/>
                <a:ext cx="337753" cy="234633"/>
              </a:xfrm>
              <a:prstGeom prst="rect">
                <a:avLst/>
              </a:prstGeom>
              <a:noFill/>
            </p:spPr>
            <p:txBody>
              <a:bodyPr wrap="square" rtlCol="0">
                <a:spAutoFit/>
              </a:bodyPr>
              <a:lstStyle/>
              <a:p>
                <a:r>
                  <a:rPr lang="en-GB" sz="700" dirty="0">
                    <a:solidFill>
                      <a:prstClr val="white"/>
                    </a:solidFill>
                  </a:rPr>
                  <a:t>18</a:t>
                </a:r>
              </a:p>
            </p:txBody>
          </p:sp>
        </p:grpSp>
      </p:grpSp>
      <p:grpSp>
        <p:nvGrpSpPr>
          <p:cNvPr id="42" name="Group 41"/>
          <p:cNvGrpSpPr/>
          <p:nvPr/>
        </p:nvGrpSpPr>
        <p:grpSpPr>
          <a:xfrm>
            <a:off x="5564014" y="4778062"/>
            <a:ext cx="1216998" cy="607460"/>
            <a:chOff x="3871770" y="4082032"/>
            <a:chExt cx="1216998" cy="607460"/>
          </a:xfrm>
        </p:grpSpPr>
        <p:grpSp>
          <p:nvGrpSpPr>
            <p:cNvPr id="280" name="Group 279"/>
            <p:cNvGrpSpPr/>
            <p:nvPr/>
          </p:nvGrpSpPr>
          <p:grpSpPr>
            <a:xfrm>
              <a:off x="3895283" y="4082032"/>
              <a:ext cx="1193485" cy="607460"/>
              <a:chOff x="2960834" y="3212206"/>
              <a:chExt cx="1193485" cy="607460"/>
            </a:xfrm>
          </p:grpSpPr>
          <p:grpSp>
            <p:nvGrpSpPr>
              <p:cNvPr id="282" name="Group 281"/>
              <p:cNvGrpSpPr/>
              <p:nvPr/>
            </p:nvGrpSpPr>
            <p:grpSpPr>
              <a:xfrm>
                <a:off x="2960834" y="3212206"/>
                <a:ext cx="1193485" cy="515866"/>
                <a:chOff x="3882855" y="3956765"/>
                <a:chExt cx="1193485" cy="515866"/>
              </a:xfrm>
            </p:grpSpPr>
            <p:sp>
              <p:nvSpPr>
                <p:cNvPr id="288" name="Rounded Rectangular Callout 287"/>
                <p:cNvSpPr/>
                <p:nvPr/>
              </p:nvSpPr>
              <p:spPr>
                <a:xfrm>
                  <a:off x="3995352" y="4036537"/>
                  <a:ext cx="1080988" cy="436094"/>
                </a:xfrm>
                <a:prstGeom prst="wedgeRoundRectCallout">
                  <a:avLst>
                    <a:gd name="adj1" fmla="val 65370"/>
                    <a:gd name="adj2" fmla="val -220131"/>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Alarms</a:t>
                  </a:r>
                </a:p>
              </p:txBody>
            </p:sp>
            <p:sp>
              <p:nvSpPr>
                <p:cNvPr id="289" name="7-Point Star 288"/>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283" name="Group 282"/>
              <p:cNvGrpSpPr/>
              <p:nvPr/>
            </p:nvGrpSpPr>
            <p:grpSpPr>
              <a:xfrm>
                <a:off x="3795753" y="3675666"/>
                <a:ext cx="324000" cy="144000"/>
                <a:chOff x="7320624" y="5735893"/>
                <a:chExt cx="324000" cy="144000"/>
              </a:xfrm>
            </p:grpSpPr>
            <p:sp>
              <p:nvSpPr>
                <p:cNvPr id="284" name="Rounded Rectangle 283"/>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5" name="Rounded Rectangle 284"/>
                <p:cNvSpPr/>
                <p:nvPr/>
              </p:nvSpPr>
              <p:spPr>
                <a:xfrm>
                  <a:off x="7533737"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6" name="Rounded Rectangle 285"/>
                <p:cNvSpPr/>
                <p:nvPr/>
              </p:nvSpPr>
              <p:spPr>
                <a:xfrm>
                  <a:off x="7454569"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7" name="Rounded Rectangle 286"/>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81" name="TextBox 280"/>
            <p:cNvSpPr txBox="1"/>
            <p:nvPr/>
          </p:nvSpPr>
          <p:spPr>
            <a:xfrm>
              <a:off x="3871770" y="4085111"/>
              <a:ext cx="282549" cy="200055"/>
            </a:xfrm>
            <a:prstGeom prst="rect">
              <a:avLst/>
            </a:prstGeom>
            <a:noFill/>
          </p:spPr>
          <p:txBody>
            <a:bodyPr wrap="square" rtlCol="0">
              <a:spAutoFit/>
            </a:bodyPr>
            <a:lstStyle/>
            <a:p>
              <a:r>
                <a:rPr lang="en-GB" sz="700" dirty="0">
                  <a:solidFill>
                    <a:prstClr val="white"/>
                  </a:solidFill>
                </a:rPr>
                <a:t>20</a:t>
              </a:r>
            </a:p>
          </p:txBody>
        </p:sp>
      </p:grpSp>
      <p:grpSp>
        <p:nvGrpSpPr>
          <p:cNvPr id="290" name="Group 289"/>
          <p:cNvGrpSpPr/>
          <p:nvPr/>
        </p:nvGrpSpPr>
        <p:grpSpPr>
          <a:xfrm>
            <a:off x="3630691" y="6041035"/>
            <a:ext cx="1219867" cy="607460"/>
            <a:chOff x="651525" y="1789088"/>
            <a:chExt cx="1219867" cy="607460"/>
          </a:xfrm>
        </p:grpSpPr>
        <p:grpSp>
          <p:nvGrpSpPr>
            <p:cNvPr id="292" name="Group 291"/>
            <p:cNvGrpSpPr/>
            <p:nvPr/>
          </p:nvGrpSpPr>
          <p:grpSpPr>
            <a:xfrm>
              <a:off x="677907" y="1789088"/>
              <a:ext cx="1193485" cy="607460"/>
              <a:chOff x="2960834" y="3212206"/>
              <a:chExt cx="1193485" cy="607460"/>
            </a:xfrm>
          </p:grpSpPr>
          <p:grpSp>
            <p:nvGrpSpPr>
              <p:cNvPr id="305" name="Group 304"/>
              <p:cNvGrpSpPr/>
              <p:nvPr/>
            </p:nvGrpSpPr>
            <p:grpSpPr>
              <a:xfrm>
                <a:off x="2960834" y="3212206"/>
                <a:ext cx="1193485" cy="515866"/>
                <a:chOff x="3882855" y="3956765"/>
                <a:chExt cx="1193485" cy="515866"/>
              </a:xfrm>
            </p:grpSpPr>
            <p:sp>
              <p:nvSpPr>
                <p:cNvPr id="311" name="Rounded Rectangular Callout 310"/>
                <p:cNvSpPr/>
                <p:nvPr/>
              </p:nvSpPr>
              <p:spPr>
                <a:xfrm>
                  <a:off x="3995352" y="4036537"/>
                  <a:ext cx="1080988" cy="436094"/>
                </a:xfrm>
                <a:prstGeom prst="wedgeRoundRectCallout">
                  <a:avLst>
                    <a:gd name="adj1" fmla="val -238230"/>
                    <a:gd name="adj2" fmla="val -160091"/>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Virtual Assistant</a:t>
                  </a:r>
                </a:p>
              </p:txBody>
            </p:sp>
            <p:sp>
              <p:nvSpPr>
                <p:cNvPr id="312" name="7-Point Star 311"/>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306" name="Group 305"/>
              <p:cNvGrpSpPr/>
              <p:nvPr/>
            </p:nvGrpSpPr>
            <p:grpSpPr>
              <a:xfrm>
                <a:off x="3795753" y="3675666"/>
                <a:ext cx="324000" cy="144000"/>
                <a:chOff x="7320624" y="5735893"/>
                <a:chExt cx="324000" cy="144000"/>
              </a:xfrm>
            </p:grpSpPr>
            <p:sp>
              <p:nvSpPr>
                <p:cNvPr id="307" name="Rounded Rectangle 306"/>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8" name="Rounded Rectangle 307"/>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9" name="Rounded Rectangle 308"/>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10" name="Rounded Rectangle 309"/>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293" name="TextBox 292"/>
            <p:cNvSpPr txBox="1"/>
            <p:nvPr/>
          </p:nvSpPr>
          <p:spPr>
            <a:xfrm>
              <a:off x="651525" y="1793391"/>
              <a:ext cx="282549" cy="200055"/>
            </a:xfrm>
            <a:prstGeom prst="rect">
              <a:avLst/>
            </a:prstGeom>
            <a:noFill/>
          </p:spPr>
          <p:txBody>
            <a:bodyPr wrap="square" rtlCol="0">
              <a:spAutoFit/>
            </a:bodyPr>
            <a:lstStyle/>
            <a:p>
              <a:r>
                <a:rPr lang="en-GB" sz="700" dirty="0">
                  <a:solidFill>
                    <a:prstClr val="white"/>
                  </a:solidFill>
                </a:rPr>
                <a:t>23</a:t>
              </a:r>
            </a:p>
          </p:txBody>
        </p:sp>
      </p:grpSp>
      <p:grpSp>
        <p:nvGrpSpPr>
          <p:cNvPr id="8" name="Group 7"/>
          <p:cNvGrpSpPr/>
          <p:nvPr/>
        </p:nvGrpSpPr>
        <p:grpSpPr>
          <a:xfrm>
            <a:off x="10877718" y="3492962"/>
            <a:ext cx="1203089" cy="607460"/>
            <a:chOff x="10877718" y="3492962"/>
            <a:chExt cx="1203089" cy="607460"/>
          </a:xfrm>
        </p:grpSpPr>
        <p:grpSp>
          <p:nvGrpSpPr>
            <p:cNvPr id="316" name="Group 315"/>
            <p:cNvGrpSpPr/>
            <p:nvPr/>
          </p:nvGrpSpPr>
          <p:grpSpPr>
            <a:xfrm>
              <a:off x="10887322" y="3492962"/>
              <a:ext cx="1193485" cy="515866"/>
              <a:chOff x="3882855" y="3956765"/>
              <a:chExt cx="1193485" cy="515866"/>
            </a:xfrm>
          </p:grpSpPr>
          <p:sp>
            <p:nvSpPr>
              <p:cNvPr id="331" name="Rounded Rectangular Callout 330"/>
              <p:cNvSpPr/>
              <p:nvPr/>
            </p:nvSpPr>
            <p:spPr>
              <a:xfrm>
                <a:off x="3995352" y="4036537"/>
                <a:ext cx="1080988" cy="436094"/>
              </a:xfrm>
              <a:prstGeom prst="wedgeRoundRectCallout">
                <a:avLst>
                  <a:gd name="adj1" fmla="val -152355"/>
                  <a:gd name="adj2" fmla="val -10419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Automated Lubrication</a:t>
                </a:r>
              </a:p>
            </p:txBody>
          </p:sp>
          <p:sp>
            <p:nvSpPr>
              <p:cNvPr id="332" name="7-Point Star 331"/>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317" name="Group 316"/>
            <p:cNvGrpSpPr/>
            <p:nvPr/>
          </p:nvGrpSpPr>
          <p:grpSpPr>
            <a:xfrm>
              <a:off x="11722241" y="3956422"/>
              <a:ext cx="324000" cy="144000"/>
              <a:chOff x="7320624" y="5735893"/>
              <a:chExt cx="324000" cy="144000"/>
            </a:xfrm>
          </p:grpSpPr>
          <p:sp>
            <p:nvSpPr>
              <p:cNvPr id="327" name="Rounded Rectangle 326"/>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8" name="Rounded Rectangle 327"/>
              <p:cNvSpPr/>
              <p:nvPr/>
            </p:nvSpPr>
            <p:spPr>
              <a:xfrm>
                <a:off x="7533737"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9" name="Rounded Rectangle 328"/>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30" name="Rounded Rectangle 329"/>
              <p:cNvSpPr/>
              <p:nvPr/>
            </p:nvSpPr>
            <p:spPr>
              <a:xfrm>
                <a:off x="7375401" y="577189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315" name="TextBox 314"/>
            <p:cNvSpPr txBox="1"/>
            <p:nvPr/>
          </p:nvSpPr>
          <p:spPr>
            <a:xfrm>
              <a:off x="10877718" y="3501809"/>
              <a:ext cx="282549" cy="200055"/>
            </a:xfrm>
            <a:prstGeom prst="rect">
              <a:avLst/>
            </a:prstGeom>
            <a:noFill/>
          </p:spPr>
          <p:txBody>
            <a:bodyPr wrap="square" rtlCol="0">
              <a:spAutoFit/>
            </a:bodyPr>
            <a:lstStyle/>
            <a:p>
              <a:r>
                <a:rPr lang="en-GB" sz="700" dirty="0">
                  <a:solidFill>
                    <a:prstClr val="white"/>
                  </a:solidFill>
                </a:rPr>
                <a:t>10</a:t>
              </a:r>
            </a:p>
          </p:txBody>
        </p:sp>
      </p:grpSp>
      <p:grpSp>
        <p:nvGrpSpPr>
          <p:cNvPr id="18" name="Group 17"/>
          <p:cNvGrpSpPr/>
          <p:nvPr/>
        </p:nvGrpSpPr>
        <p:grpSpPr>
          <a:xfrm>
            <a:off x="9330802" y="5290381"/>
            <a:ext cx="1239451" cy="615687"/>
            <a:chOff x="10688837" y="4503815"/>
            <a:chExt cx="1390489" cy="694893"/>
          </a:xfrm>
        </p:grpSpPr>
        <p:grpSp>
          <p:nvGrpSpPr>
            <p:cNvPr id="2068" name="Group 2067"/>
            <p:cNvGrpSpPr/>
            <p:nvPr/>
          </p:nvGrpSpPr>
          <p:grpSpPr>
            <a:xfrm>
              <a:off x="10730971" y="4512039"/>
              <a:ext cx="1348355" cy="686669"/>
              <a:chOff x="10141745" y="4070237"/>
              <a:chExt cx="1348355" cy="686669"/>
            </a:xfrm>
          </p:grpSpPr>
          <p:sp>
            <p:nvSpPr>
              <p:cNvPr id="2065" name="Rounded Rectangle 2064"/>
              <p:cNvSpPr/>
              <p:nvPr/>
            </p:nvSpPr>
            <p:spPr>
              <a:xfrm>
                <a:off x="10206681" y="4131544"/>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LCA – Dynamic part life</a:t>
                </a:r>
              </a:p>
            </p:txBody>
          </p:sp>
          <p:sp>
            <p:nvSpPr>
              <p:cNvPr id="149" name="7-Point Star 148"/>
              <p:cNvSpPr/>
              <p:nvPr/>
            </p:nvSpPr>
            <p:spPr>
              <a:xfrm>
                <a:off x="10141745" y="4070237"/>
                <a:ext cx="222779" cy="19331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00" dirty="0">
                  <a:solidFill>
                    <a:prstClr val="white"/>
                  </a:solidFill>
                </a:endParaRPr>
              </a:p>
            </p:txBody>
          </p:sp>
          <p:sp>
            <p:nvSpPr>
              <p:cNvPr id="150" name="Rounded Rectangle 149"/>
              <p:cNvSpPr/>
              <p:nvPr/>
            </p:nvSpPr>
            <p:spPr>
              <a:xfrm>
                <a:off x="11122932" y="4612906"/>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1" name="Rounded Rectangle 150"/>
              <p:cNvSpPr/>
              <p:nvPr/>
            </p:nvSpPr>
            <p:spPr>
              <a:xfrm>
                <a:off x="11336045" y="4648906"/>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2" name="Rounded Rectangle 151"/>
              <p:cNvSpPr/>
              <p:nvPr/>
            </p:nvSpPr>
            <p:spPr>
              <a:xfrm>
                <a:off x="11256877" y="4648906"/>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3" name="Rounded Rectangle 152"/>
              <p:cNvSpPr/>
              <p:nvPr/>
            </p:nvSpPr>
            <p:spPr>
              <a:xfrm>
                <a:off x="11177709" y="4648906"/>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346" name="TextBox 345"/>
            <p:cNvSpPr txBox="1"/>
            <p:nvPr/>
          </p:nvSpPr>
          <p:spPr>
            <a:xfrm>
              <a:off x="10688837" y="4503815"/>
              <a:ext cx="324900" cy="225793"/>
            </a:xfrm>
            <a:prstGeom prst="rect">
              <a:avLst/>
            </a:prstGeom>
            <a:noFill/>
          </p:spPr>
          <p:txBody>
            <a:bodyPr wrap="square" rtlCol="0">
              <a:spAutoFit/>
            </a:bodyPr>
            <a:lstStyle/>
            <a:p>
              <a:r>
                <a:rPr lang="en-GB" sz="700" dirty="0">
                  <a:solidFill>
                    <a:prstClr val="white"/>
                  </a:solidFill>
                </a:rPr>
                <a:t>15</a:t>
              </a:r>
            </a:p>
          </p:txBody>
        </p:sp>
      </p:grpSp>
      <p:grpSp>
        <p:nvGrpSpPr>
          <p:cNvPr id="347" name="Group 346"/>
          <p:cNvGrpSpPr/>
          <p:nvPr/>
        </p:nvGrpSpPr>
        <p:grpSpPr>
          <a:xfrm>
            <a:off x="8913309" y="864195"/>
            <a:ext cx="1195153" cy="636109"/>
            <a:chOff x="676239" y="1760439"/>
            <a:chExt cx="1195153" cy="636109"/>
          </a:xfrm>
        </p:grpSpPr>
        <p:grpSp>
          <p:nvGrpSpPr>
            <p:cNvPr id="348" name="Group 347"/>
            <p:cNvGrpSpPr/>
            <p:nvPr/>
          </p:nvGrpSpPr>
          <p:grpSpPr>
            <a:xfrm>
              <a:off x="677907" y="1789088"/>
              <a:ext cx="1193485" cy="607460"/>
              <a:chOff x="2960834" y="3212206"/>
              <a:chExt cx="1193485" cy="607460"/>
            </a:xfrm>
          </p:grpSpPr>
          <p:grpSp>
            <p:nvGrpSpPr>
              <p:cNvPr id="350" name="Group 349"/>
              <p:cNvGrpSpPr/>
              <p:nvPr/>
            </p:nvGrpSpPr>
            <p:grpSpPr>
              <a:xfrm>
                <a:off x="2960834" y="3212206"/>
                <a:ext cx="1193485" cy="515866"/>
                <a:chOff x="3882855" y="3956765"/>
                <a:chExt cx="1193485" cy="515866"/>
              </a:xfrm>
            </p:grpSpPr>
            <p:sp>
              <p:nvSpPr>
                <p:cNvPr id="356" name="Rounded Rectangular Callout 355"/>
                <p:cNvSpPr/>
                <p:nvPr/>
              </p:nvSpPr>
              <p:spPr>
                <a:xfrm>
                  <a:off x="3995352" y="4036537"/>
                  <a:ext cx="1080988" cy="436094"/>
                </a:xfrm>
                <a:prstGeom prst="wedgeRoundRectCallout">
                  <a:avLst>
                    <a:gd name="adj1" fmla="val -98666"/>
                    <a:gd name="adj2" fmla="val -6460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Cloud Apps -Customer</a:t>
                  </a:r>
                </a:p>
              </p:txBody>
            </p:sp>
            <p:sp>
              <p:nvSpPr>
                <p:cNvPr id="357" name="7-Point Star 356"/>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351" name="Group 350"/>
              <p:cNvGrpSpPr/>
              <p:nvPr/>
            </p:nvGrpSpPr>
            <p:grpSpPr>
              <a:xfrm>
                <a:off x="3795753" y="3675666"/>
                <a:ext cx="324000" cy="144000"/>
                <a:chOff x="7320624" y="5735893"/>
                <a:chExt cx="324000" cy="144000"/>
              </a:xfrm>
            </p:grpSpPr>
            <p:sp>
              <p:nvSpPr>
                <p:cNvPr id="352" name="Rounded Rectangle 351"/>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3" name="Rounded Rectangle 352"/>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4" name="Rounded Rectangle 353"/>
                <p:cNvSpPr/>
                <p:nvPr/>
              </p:nvSpPr>
              <p:spPr>
                <a:xfrm>
                  <a:off x="7454569"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5" name="Rounded Rectangle 354"/>
                <p:cNvSpPr/>
                <p:nvPr/>
              </p:nvSpPr>
              <p:spPr>
                <a:xfrm>
                  <a:off x="7375401"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49" name="TextBox 348"/>
            <p:cNvSpPr txBox="1"/>
            <p:nvPr/>
          </p:nvSpPr>
          <p:spPr>
            <a:xfrm>
              <a:off x="676239" y="1760439"/>
              <a:ext cx="282549" cy="253916"/>
            </a:xfrm>
            <a:prstGeom prst="rect">
              <a:avLst/>
            </a:prstGeom>
            <a:noFill/>
          </p:spPr>
          <p:txBody>
            <a:bodyPr wrap="square" rtlCol="0">
              <a:spAutoFit/>
            </a:bodyPr>
            <a:lstStyle/>
            <a:p>
              <a:r>
                <a:rPr lang="en-GB" sz="1050" dirty="0">
                  <a:solidFill>
                    <a:prstClr val="white"/>
                  </a:solidFill>
                </a:rPr>
                <a:t>6</a:t>
              </a:r>
            </a:p>
          </p:txBody>
        </p:sp>
      </p:grpSp>
      <p:grpSp>
        <p:nvGrpSpPr>
          <p:cNvPr id="358" name="Group 357"/>
          <p:cNvGrpSpPr/>
          <p:nvPr/>
        </p:nvGrpSpPr>
        <p:grpSpPr>
          <a:xfrm>
            <a:off x="2220159" y="831964"/>
            <a:ext cx="1193485" cy="607460"/>
            <a:chOff x="2960834" y="3212206"/>
            <a:chExt cx="1193485" cy="607460"/>
          </a:xfrm>
        </p:grpSpPr>
        <p:grpSp>
          <p:nvGrpSpPr>
            <p:cNvPr id="359" name="Group 358"/>
            <p:cNvGrpSpPr/>
            <p:nvPr/>
          </p:nvGrpSpPr>
          <p:grpSpPr>
            <a:xfrm>
              <a:off x="2960834" y="3212206"/>
              <a:ext cx="1193485" cy="515866"/>
              <a:chOff x="3882855" y="3956765"/>
              <a:chExt cx="1193485" cy="515866"/>
            </a:xfrm>
          </p:grpSpPr>
          <p:sp>
            <p:nvSpPr>
              <p:cNvPr id="365" name="Rounded Rectangular Callout 364"/>
              <p:cNvSpPr/>
              <p:nvPr/>
            </p:nvSpPr>
            <p:spPr>
              <a:xfrm>
                <a:off x="3995352" y="4036537"/>
                <a:ext cx="1080988" cy="436094"/>
              </a:xfrm>
              <a:prstGeom prst="wedgeRoundRectCallout">
                <a:avLst>
                  <a:gd name="adj1" fmla="val 54394"/>
                  <a:gd name="adj2" fmla="val 15051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Smart CCTV – QR Codes</a:t>
                </a:r>
              </a:p>
            </p:txBody>
          </p:sp>
          <p:sp>
            <p:nvSpPr>
              <p:cNvPr id="366" name="7-Point Star 365"/>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prstClr val="white"/>
                    </a:solidFill>
                  </a:rPr>
                  <a:t>3</a:t>
                </a:r>
              </a:p>
            </p:txBody>
          </p:sp>
        </p:grpSp>
        <p:grpSp>
          <p:nvGrpSpPr>
            <p:cNvPr id="360" name="Group 359"/>
            <p:cNvGrpSpPr/>
            <p:nvPr/>
          </p:nvGrpSpPr>
          <p:grpSpPr>
            <a:xfrm>
              <a:off x="3795753" y="3675666"/>
              <a:ext cx="324000" cy="144000"/>
              <a:chOff x="7320624" y="5735893"/>
              <a:chExt cx="324000" cy="144000"/>
            </a:xfrm>
          </p:grpSpPr>
          <p:sp>
            <p:nvSpPr>
              <p:cNvPr id="361" name="Rounded Rectangle 360"/>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62" name="Rounded Rectangle 361"/>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63" name="Rounded Rectangle 362"/>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64" name="Rounded Rectangle 363"/>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grpSp>
        <p:nvGrpSpPr>
          <p:cNvPr id="367" name="Group 366"/>
          <p:cNvGrpSpPr/>
          <p:nvPr/>
        </p:nvGrpSpPr>
        <p:grpSpPr>
          <a:xfrm>
            <a:off x="7221568" y="6074187"/>
            <a:ext cx="1229926" cy="617925"/>
            <a:chOff x="10136996" y="4925595"/>
            <a:chExt cx="1376723" cy="702658"/>
          </a:xfrm>
        </p:grpSpPr>
        <p:sp>
          <p:nvSpPr>
            <p:cNvPr id="368" name="Rounded Rectangle 367"/>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Cyber Security</a:t>
              </a:r>
            </a:p>
          </p:txBody>
        </p:sp>
        <p:sp>
          <p:nvSpPr>
            <p:cNvPr id="369" name="Rounded Rectangle 368"/>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0" name="Rounded Rectangle 369"/>
            <p:cNvSpPr/>
            <p:nvPr/>
          </p:nvSpPr>
          <p:spPr>
            <a:xfrm>
              <a:off x="11359664"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1" name="Rounded Rectangle 370"/>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2" name="Rounded Rectangle 371"/>
            <p:cNvSpPr/>
            <p:nvPr/>
          </p:nvSpPr>
          <p:spPr>
            <a:xfrm>
              <a:off x="11201328" y="5520253"/>
              <a:ext cx="72000" cy="72000"/>
            </a:xfrm>
            <a:prstGeom prst="round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373" name="Group 372"/>
            <p:cNvGrpSpPr/>
            <p:nvPr/>
          </p:nvGrpSpPr>
          <p:grpSpPr>
            <a:xfrm>
              <a:off x="10136996" y="4925595"/>
              <a:ext cx="330435" cy="227488"/>
              <a:chOff x="8365923" y="4436410"/>
              <a:chExt cx="330435" cy="227488"/>
            </a:xfrm>
          </p:grpSpPr>
          <p:sp>
            <p:nvSpPr>
              <p:cNvPr id="374" name="7-Point Star 373"/>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375" name="TextBox 374"/>
              <p:cNvSpPr txBox="1"/>
              <p:nvPr/>
            </p:nvSpPr>
            <p:spPr>
              <a:xfrm>
                <a:off x="8365923" y="4436410"/>
                <a:ext cx="330435" cy="227488"/>
              </a:xfrm>
              <a:prstGeom prst="rect">
                <a:avLst/>
              </a:prstGeom>
              <a:noFill/>
            </p:spPr>
            <p:txBody>
              <a:bodyPr wrap="square" rtlCol="0">
                <a:spAutoFit/>
              </a:bodyPr>
              <a:lstStyle/>
              <a:p>
                <a:r>
                  <a:rPr lang="en-GB" sz="700" dirty="0">
                    <a:solidFill>
                      <a:prstClr val="white"/>
                    </a:solidFill>
                  </a:rPr>
                  <a:t>19</a:t>
                </a:r>
              </a:p>
            </p:txBody>
          </p:sp>
        </p:grpSp>
      </p:grpSp>
      <p:grpSp>
        <p:nvGrpSpPr>
          <p:cNvPr id="37" name="Group 36"/>
          <p:cNvGrpSpPr/>
          <p:nvPr/>
        </p:nvGrpSpPr>
        <p:grpSpPr>
          <a:xfrm>
            <a:off x="3646910" y="5349729"/>
            <a:ext cx="1205390" cy="608210"/>
            <a:chOff x="3728338" y="4780906"/>
            <a:chExt cx="1205390" cy="608210"/>
          </a:xfrm>
        </p:grpSpPr>
        <p:grpSp>
          <p:nvGrpSpPr>
            <p:cNvPr id="106" name="Group 105"/>
            <p:cNvGrpSpPr/>
            <p:nvPr/>
          </p:nvGrpSpPr>
          <p:grpSpPr>
            <a:xfrm>
              <a:off x="3740243" y="4781656"/>
              <a:ext cx="1193485" cy="607460"/>
              <a:chOff x="2960834" y="3212206"/>
              <a:chExt cx="1193485" cy="607460"/>
            </a:xfrm>
          </p:grpSpPr>
          <p:grpSp>
            <p:nvGrpSpPr>
              <p:cNvPr id="107" name="Group 106"/>
              <p:cNvGrpSpPr/>
              <p:nvPr/>
            </p:nvGrpSpPr>
            <p:grpSpPr>
              <a:xfrm>
                <a:off x="2960834" y="3212206"/>
                <a:ext cx="1193485" cy="515866"/>
                <a:chOff x="3882855" y="3956765"/>
                <a:chExt cx="1193485" cy="515866"/>
              </a:xfrm>
            </p:grpSpPr>
            <p:sp>
              <p:nvSpPr>
                <p:cNvPr id="113" name="Rounded Rectangular Callout 112"/>
                <p:cNvSpPr/>
                <p:nvPr/>
              </p:nvSpPr>
              <p:spPr>
                <a:xfrm>
                  <a:off x="3995352" y="4036537"/>
                  <a:ext cx="1080988" cy="436094"/>
                </a:xfrm>
                <a:prstGeom prst="wedgeRoundRectCallout">
                  <a:avLst>
                    <a:gd name="adj1" fmla="val -270518"/>
                    <a:gd name="adj2" fmla="val -1440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AR – Fault Detection</a:t>
                  </a:r>
                </a:p>
              </p:txBody>
            </p:sp>
            <p:sp>
              <p:nvSpPr>
                <p:cNvPr id="114" name="7-Point Star 113"/>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108" name="Group 107"/>
              <p:cNvGrpSpPr/>
              <p:nvPr/>
            </p:nvGrpSpPr>
            <p:grpSpPr>
              <a:xfrm>
                <a:off x="3795753" y="3675666"/>
                <a:ext cx="324000" cy="144000"/>
                <a:chOff x="7320624" y="5735893"/>
                <a:chExt cx="324000" cy="144000"/>
              </a:xfrm>
            </p:grpSpPr>
            <p:sp>
              <p:nvSpPr>
                <p:cNvPr id="109" name="Rounded Rectangle 108"/>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0" name="Rounded Rectangle 109"/>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1" name="Rounded Rectangle 110"/>
                <p:cNvSpPr/>
                <p:nvPr/>
              </p:nvSpPr>
              <p:spPr>
                <a:xfrm>
                  <a:off x="7454569"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2" name="Rounded Rectangle 111"/>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76" name="TextBox 375"/>
            <p:cNvSpPr txBox="1"/>
            <p:nvPr/>
          </p:nvSpPr>
          <p:spPr>
            <a:xfrm>
              <a:off x="3728338" y="4780906"/>
              <a:ext cx="282549" cy="200055"/>
            </a:xfrm>
            <a:prstGeom prst="rect">
              <a:avLst/>
            </a:prstGeom>
            <a:noFill/>
          </p:spPr>
          <p:txBody>
            <a:bodyPr wrap="square" rtlCol="0">
              <a:spAutoFit/>
            </a:bodyPr>
            <a:lstStyle/>
            <a:p>
              <a:r>
                <a:rPr lang="en-GB" sz="700" dirty="0">
                  <a:solidFill>
                    <a:prstClr val="white"/>
                  </a:solidFill>
                </a:rPr>
                <a:t>24</a:t>
              </a:r>
            </a:p>
          </p:txBody>
        </p:sp>
      </p:grpSp>
      <p:grpSp>
        <p:nvGrpSpPr>
          <p:cNvPr id="38" name="Group 37"/>
          <p:cNvGrpSpPr/>
          <p:nvPr/>
        </p:nvGrpSpPr>
        <p:grpSpPr>
          <a:xfrm>
            <a:off x="2644469" y="4095118"/>
            <a:ext cx="1209150" cy="615563"/>
            <a:chOff x="3729462" y="5371983"/>
            <a:chExt cx="1209150" cy="615563"/>
          </a:xfrm>
        </p:grpSpPr>
        <p:grpSp>
          <p:nvGrpSpPr>
            <p:cNvPr id="87" name="Group 86"/>
            <p:cNvGrpSpPr/>
            <p:nvPr/>
          </p:nvGrpSpPr>
          <p:grpSpPr>
            <a:xfrm>
              <a:off x="3745127" y="5380086"/>
              <a:ext cx="1193485" cy="607460"/>
              <a:chOff x="2960834" y="3212206"/>
              <a:chExt cx="1193485" cy="607460"/>
            </a:xfrm>
          </p:grpSpPr>
          <p:grpSp>
            <p:nvGrpSpPr>
              <p:cNvPr id="88" name="Group 87"/>
              <p:cNvGrpSpPr/>
              <p:nvPr/>
            </p:nvGrpSpPr>
            <p:grpSpPr>
              <a:xfrm>
                <a:off x="2960834" y="3212206"/>
                <a:ext cx="1193485" cy="515866"/>
                <a:chOff x="3882855" y="3956765"/>
                <a:chExt cx="1193485" cy="515866"/>
              </a:xfrm>
            </p:grpSpPr>
            <p:sp>
              <p:nvSpPr>
                <p:cNvPr id="94" name="Rounded Rectangular Callout 93"/>
                <p:cNvSpPr/>
                <p:nvPr/>
              </p:nvSpPr>
              <p:spPr>
                <a:xfrm>
                  <a:off x="3995352" y="4036537"/>
                  <a:ext cx="1080988" cy="436094"/>
                </a:xfrm>
                <a:prstGeom prst="wedgeRoundRectCallout">
                  <a:avLst>
                    <a:gd name="adj1" fmla="val -80406"/>
                    <a:gd name="adj2" fmla="val 16424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AR – Remote Support</a:t>
                  </a:r>
                </a:p>
              </p:txBody>
            </p:sp>
            <p:sp>
              <p:nvSpPr>
                <p:cNvPr id="95" name="7-Point Star 94"/>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89" name="Group 88"/>
              <p:cNvGrpSpPr/>
              <p:nvPr/>
            </p:nvGrpSpPr>
            <p:grpSpPr>
              <a:xfrm>
                <a:off x="3795753" y="3675666"/>
                <a:ext cx="324000" cy="144000"/>
                <a:chOff x="7320624" y="5735893"/>
                <a:chExt cx="324000" cy="144000"/>
              </a:xfrm>
            </p:grpSpPr>
            <p:sp>
              <p:nvSpPr>
                <p:cNvPr id="90" name="Rounded Rectangle 89"/>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1" name="Rounded Rectangle 90"/>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2" name="Rounded Rectangle 91"/>
                <p:cNvSpPr/>
                <p:nvPr/>
              </p:nvSpPr>
              <p:spPr>
                <a:xfrm>
                  <a:off x="7454569"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3" name="Rounded Rectangle 92"/>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77" name="TextBox 376"/>
            <p:cNvSpPr txBox="1"/>
            <p:nvPr/>
          </p:nvSpPr>
          <p:spPr>
            <a:xfrm>
              <a:off x="3729462" y="5371983"/>
              <a:ext cx="282549" cy="200055"/>
            </a:xfrm>
            <a:prstGeom prst="rect">
              <a:avLst/>
            </a:prstGeom>
            <a:noFill/>
          </p:spPr>
          <p:txBody>
            <a:bodyPr wrap="square" rtlCol="0">
              <a:spAutoFit/>
            </a:bodyPr>
            <a:lstStyle/>
            <a:p>
              <a:r>
                <a:rPr lang="en-GB" sz="700" dirty="0">
                  <a:solidFill>
                    <a:prstClr val="white"/>
                  </a:solidFill>
                </a:rPr>
                <a:t>25</a:t>
              </a:r>
            </a:p>
          </p:txBody>
        </p:sp>
      </p:grpSp>
      <p:grpSp>
        <p:nvGrpSpPr>
          <p:cNvPr id="39" name="Group 38"/>
          <p:cNvGrpSpPr/>
          <p:nvPr/>
        </p:nvGrpSpPr>
        <p:grpSpPr>
          <a:xfrm>
            <a:off x="1396060" y="4097860"/>
            <a:ext cx="1218148" cy="607460"/>
            <a:chOff x="3749043" y="5949285"/>
            <a:chExt cx="1218148" cy="607460"/>
          </a:xfrm>
        </p:grpSpPr>
        <p:grpSp>
          <p:nvGrpSpPr>
            <p:cNvPr id="116" name="Group 115"/>
            <p:cNvGrpSpPr/>
            <p:nvPr/>
          </p:nvGrpSpPr>
          <p:grpSpPr>
            <a:xfrm>
              <a:off x="3773706" y="5949285"/>
              <a:ext cx="1193485" cy="607460"/>
              <a:chOff x="2960834" y="3212206"/>
              <a:chExt cx="1193485" cy="607460"/>
            </a:xfrm>
          </p:grpSpPr>
          <p:grpSp>
            <p:nvGrpSpPr>
              <p:cNvPr id="117" name="Group 116"/>
              <p:cNvGrpSpPr/>
              <p:nvPr/>
            </p:nvGrpSpPr>
            <p:grpSpPr>
              <a:xfrm>
                <a:off x="2960834" y="3212206"/>
                <a:ext cx="1193485" cy="515866"/>
                <a:chOff x="3882855" y="3956765"/>
                <a:chExt cx="1193485" cy="515866"/>
              </a:xfrm>
            </p:grpSpPr>
            <p:sp>
              <p:nvSpPr>
                <p:cNvPr id="123" name="Rounded Rectangular Callout 122"/>
                <p:cNvSpPr/>
                <p:nvPr/>
              </p:nvSpPr>
              <p:spPr>
                <a:xfrm>
                  <a:off x="3995352" y="4036537"/>
                  <a:ext cx="1080988" cy="436094"/>
                </a:xfrm>
                <a:prstGeom prst="wedgeRoundRectCallout">
                  <a:avLst>
                    <a:gd name="adj1" fmla="val -7899"/>
                    <a:gd name="adj2" fmla="val 28169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CVS– Fault Detection</a:t>
                  </a:r>
                </a:p>
              </p:txBody>
            </p:sp>
            <p:sp>
              <p:nvSpPr>
                <p:cNvPr id="124" name="7-Point Star 123"/>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118" name="Group 117"/>
              <p:cNvGrpSpPr/>
              <p:nvPr/>
            </p:nvGrpSpPr>
            <p:grpSpPr>
              <a:xfrm>
                <a:off x="3795753" y="3675666"/>
                <a:ext cx="324000" cy="144000"/>
                <a:chOff x="7320624" y="5735893"/>
                <a:chExt cx="324000" cy="144000"/>
              </a:xfrm>
            </p:grpSpPr>
            <p:sp>
              <p:nvSpPr>
                <p:cNvPr id="119" name="Rounded Rectangle 118"/>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0" name="Rounded Rectangle 119"/>
                <p:cNvSpPr/>
                <p:nvPr/>
              </p:nvSpPr>
              <p:spPr>
                <a:xfrm>
                  <a:off x="7533737"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1" name="Rounded Rectangle 120"/>
                <p:cNvSpPr/>
                <p:nvPr/>
              </p:nvSpPr>
              <p:spPr>
                <a:xfrm>
                  <a:off x="7454569" y="577189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2" name="Rounded Rectangle 121"/>
                <p:cNvSpPr/>
                <p:nvPr/>
              </p:nvSpPr>
              <p:spPr>
                <a:xfrm>
                  <a:off x="7375401" y="577189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78" name="TextBox 377"/>
            <p:cNvSpPr txBox="1"/>
            <p:nvPr/>
          </p:nvSpPr>
          <p:spPr>
            <a:xfrm>
              <a:off x="3749043" y="5951546"/>
              <a:ext cx="282549" cy="200055"/>
            </a:xfrm>
            <a:prstGeom prst="rect">
              <a:avLst/>
            </a:prstGeom>
            <a:noFill/>
          </p:spPr>
          <p:txBody>
            <a:bodyPr wrap="square" rtlCol="0">
              <a:spAutoFit/>
            </a:bodyPr>
            <a:lstStyle/>
            <a:p>
              <a:r>
                <a:rPr lang="en-GB" sz="700" dirty="0">
                  <a:solidFill>
                    <a:prstClr val="white"/>
                  </a:solidFill>
                </a:rPr>
                <a:t>26</a:t>
              </a:r>
            </a:p>
          </p:txBody>
        </p:sp>
      </p:grpSp>
      <p:grpSp>
        <p:nvGrpSpPr>
          <p:cNvPr id="379" name="Group 378"/>
          <p:cNvGrpSpPr/>
          <p:nvPr/>
        </p:nvGrpSpPr>
        <p:grpSpPr>
          <a:xfrm>
            <a:off x="5250655" y="3678854"/>
            <a:ext cx="1219867" cy="607460"/>
            <a:chOff x="651525" y="1789088"/>
            <a:chExt cx="1219867" cy="607460"/>
          </a:xfrm>
        </p:grpSpPr>
        <p:grpSp>
          <p:nvGrpSpPr>
            <p:cNvPr id="380" name="Group 379"/>
            <p:cNvGrpSpPr/>
            <p:nvPr/>
          </p:nvGrpSpPr>
          <p:grpSpPr>
            <a:xfrm>
              <a:off x="677907" y="1789088"/>
              <a:ext cx="1193485" cy="607460"/>
              <a:chOff x="2960834" y="3212206"/>
              <a:chExt cx="1193485" cy="607460"/>
            </a:xfrm>
          </p:grpSpPr>
          <p:grpSp>
            <p:nvGrpSpPr>
              <p:cNvPr id="382" name="Group 381"/>
              <p:cNvGrpSpPr/>
              <p:nvPr/>
            </p:nvGrpSpPr>
            <p:grpSpPr>
              <a:xfrm>
                <a:off x="2960834" y="3212206"/>
                <a:ext cx="1193485" cy="515866"/>
                <a:chOff x="3882855" y="3956765"/>
                <a:chExt cx="1193485" cy="515866"/>
              </a:xfrm>
            </p:grpSpPr>
            <p:sp>
              <p:nvSpPr>
                <p:cNvPr id="388" name="Rounded Rectangular Callout 387"/>
                <p:cNvSpPr/>
                <p:nvPr/>
              </p:nvSpPr>
              <p:spPr>
                <a:xfrm>
                  <a:off x="3995352" y="4036537"/>
                  <a:ext cx="1080988" cy="436094"/>
                </a:xfrm>
                <a:prstGeom prst="wedgeRoundRectCallout">
                  <a:avLst>
                    <a:gd name="adj1" fmla="val 44691"/>
                    <a:gd name="adj2" fmla="val -27973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CBM</a:t>
                  </a:r>
                </a:p>
              </p:txBody>
            </p:sp>
            <p:sp>
              <p:nvSpPr>
                <p:cNvPr id="389" name="7-Point Star 388"/>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383" name="Group 382"/>
              <p:cNvGrpSpPr/>
              <p:nvPr/>
            </p:nvGrpSpPr>
            <p:grpSpPr>
              <a:xfrm>
                <a:off x="3795753" y="3675666"/>
                <a:ext cx="324000" cy="144000"/>
                <a:chOff x="7320624" y="5735893"/>
                <a:chExt cx="324000" cy="144000"/>
              </a:xfrm>
            </p:grpSpPr>
            <p:sp>
              <p:nvSpPr>
                <p:cNvPr id="384" name="Rounded Rectangle 383"/>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5" name="Rounded Rectangle 384"/>
                <p:cNvSpPr/>
                <p:nvPr/>
              </p:nvSpPr>
              <p:spPr>
                <a:xfrm>
                  <a:off x="7533737"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6" name="Rounded Rectangle 385"/>
                <p:cNvSpPr/>
                <p:nvPr/>
              </p:nvSpPr>
              <p:spPr>
                <a:xfrm>
                  <a:off x="7454569"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7" name="Rounded Rectangle 386"/>
                <p:cNvSpPr/>
                <p:nvPr/>
              </p:nvSpPr>
              <p:spPr>
                <a:xfrm>
                  <a:off x="7375401"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81" name="TextBox 380"/>
            <p:cNvSpPr txBox="1"/>
            <p:nvPr/>
          </p:nvSpPr>
          <p:spPr>
            <a:xfrm>
              <a:off x="651525" y="1793391"/>
              <a:ext cx="282549" cy="200055"/>
            </a:xfrm>
            <a:prstGeom prst="rect">
              <a:avLst/>
            </a:prstGeom>
            <a:noFill/>
          </p:spPr>
          <p:txBody>
            <a:bodyPr wrap="square" rtlCol="0">
              <a:spAutoFit/>
            </a:bodyPr>
            <a:lstStyle/>
            <a:p>
              <a:r>
                <a:rPr lang="en-GB" sz="700" dirty="0">
                  <a:solidFill>
                    <a:prstClr val="white"/>
                  </a:solidFill>
                </a:rPr>
                <a:t>28</a:t>
              </a:r>
            </a:p>
          </p:txBody>
        </p:sp>
      </p:grpSp>
      <p:pic>
        <p:nvPicPr>
          <p:cNvPr id="1026" name="Picture 2" descr="Image result for location icon red"/>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89815" y="2192317"/>
            <a:ext cx="248788" cy="248788"/>
          </a:xfrm>
          <a:prstGeom prst="rect">
            <a:avLst/>
          </a:prstGeom>
          <a:noFill/>
          <a:extLst>
            <a:ext uri="{909E8E84-426E-40DD-AFC4-6F175D3DCCD1}">
              <a14:hiddenFill xmlns:a14="http://schemas.microsoft.com/office/drawing/2010/main">
                <a:solidFill>
                  <a:srgbClr val="FFFFFF"/>
                </a:solidFill>
              </a14:hiddenFill>
            </a:ext>
          </a:extLst>
        </p:spPr>
      </p:pic>
      <p:grpSp>
        <p:nvGrpSpPr>
          <p:cNvPr id="391" name="Group 390"/>
          <p:cNvGrpSpPr/>
          <p:nvPr/>
        </p:nvGrpSpPr>
        <p:grpSpPr>
          <a:xfrm>
            <a:off x="3754720" y="3392351"/>
            <a:ext cx="1219867" cy="607460"/>
            <a:chOff x="651525" y="1789088"/>
            <a:chExt cx="1219867" cy="607460"/>
          </a:xfrm>
        </p:grpSpPr>
        <p:grpSp>
          <p:nvGrpSpPr>
            <p:cNvPr id="392" name="Group 391"/>
            <p:cNvGrpSpPr/>
            <p:nvPr/>
          </p:nvGrpSpPr>
          <p:grpSpPr>
            <a:xfrm>
              <a:off x="677907" y="1789088"/>
              <a:ext cx="1193485" cy="607460"/>
              <a:chOff x="2960834" y="3212206"/>
              <a:chExt cx="1193485" cy="607460"/>
            </a:xfrm>
          </p:grpSpPr>
          <p:grpSp>
            <p:nvGrpSpPr>
              <p:cNvPr id="394" name="Group 393"/>
              <p:cNvGrpSpPr/>
              <p:nvPr/>
            </p:nvGrpSpPr>
            <p:grpSpPr>
              <a:xfrm>
                <a:off x="2960834" y="3212206"/>
                <a:ext cx="1193485" cy="515866"/>
                <a:chOff x="3882855" y="3956765"/>
                <a:chExt cx="1193485" cy="515866"/>
              </a:xfrm>
            </p:grpSpPr>
            <p:sp>
              <p:nvSpPr>
                <p:cNvPr id="400" name="Rounded Rectangular Callout 399"/>
                <p:cNvSpPr/>
                <p:nvPr/>
              </p:nvSpPr>
              <p:spPr>
                <a:xfrm>
                  <a:off x="3995352" y="4036537"/>
                  <a:ext cx="1080988" cy="436094"/>
                </a:xfrm>
                <a:prstGeom prst="wedgeRoundRectCallout">
                  <a:avLst>
                    <a:gd name="adj1" fmla="val 16495"/>
                    <a:gd name="adj2" fmla="val -29502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SAP Notifications</a:t>
                  </a:r>
                </a:p>
              </p:txBody>
            </p:sp>
            <p:sp>
              <p:nvSpPr>
                <p:cNvPr id="401" name="7-Point Star 400"/>
                <p:cNvSpPr/>
                <p:nvPr/>
              </p:nvSpPr>
              <p:spPr>
                <a:xfrm>
                  <a:off x="3882855" y="3956765"/>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solidFill>
                      <a:prstClr val="white"/>
                    </a:solidFill>
                  </a:endParaRPr>
                </a:p>
              </p:txBody>
            </p:sp>
          </p:grpSp>
          <p:grpSp>
            <p:nvGrpSpPr>
              <p:cNvPr id="395" name="Group 394"/>
              <p:cNvGrpSpPr/>
              <p:nvPr/>
            </p:nvGrpSpPr>
            <p:grpSpPr>
              <a:xfrm>
                <a:off x="3795753" y="3675666"/>
                <a:ext cx="324000" cy="144000"/>
                <a:chOff x="7320624" y="5735893"/>
                <a:chExt cx="324000" cy="144000"/>
              </a:xfrm>
            </p:grpSpPr>
            <p:sp>
              <p:nvSpPr>
                <p:cNvPr id="396" name="Rounded Rectangle 395"/>
                <p:cNvSpPr/>
                <p:nvPr/>
              </p:nvSpPr>
              <p:spPr>
                <a:xfrm>
                  <a:off x="7320624" y="573589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97" name="Rounded Rectangle 396"/>
                <p:cNvSpPr/>
                <p:nvPr/>
              </p:nvSpPr>
              <p:spPr>
                <a:xfrm>
                  <a:off x="7533737"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98" name="Rounded Rectangle 397"/>
                <p:cNvSpPr/>
                <p:nvPr/>
              </p:nvSpPr>
              <p:spPr>
                <a:xfrm>
                  <a:off x="7454569"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99" name="Rounded Rectangle 398"/>
                <p:cNvSpPr/>
                <p:nvPr/>
              </p:nvSpPr>
              <p:spPr>
                <a:xfrm>
                  <a:off x="7375401" y="5771893"/>
                  <a:ext cx="72000" cy="72000"/>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sp>
          <p:nvSpPr>
            <p:cNvPr id="393" name="TextBox 392"/>
            <p:cNvSpPr txBox="1"/>
            <p:nvPr/>
          </p:nvSpPr>
          <p:spPr>
            <a:xfrm>
              <a:off x="651525" y="1793391"/>
              <a:ext cx="282549" cy="200055"/>
            </a:xfrm>
            <a:prstGeom prst="rect">
              <a:avLst/>
            </a:prstGeom>
            <a:noFill/>
          </p:spPr>
          <p:txBody>
            <a:bodyPr wrap="square" rtlCol="0">
              <a:spAutoFit/>
            </a:bodyPr>
            <a:lstStyle/>
            <a:p>
              <a:r>
                <a:rPr lang="en-GB" sz="700" dirty="0">
                  <a:solidFill>
                    <a:prstClr val="white"/>
                  </a:solidFill>
                </a:rPr>
                <a:t>29</a:t>
              </a:r>
            </a:p>
          </p:txBody>
        </p:sp>
      </p:grpSp>
      <p:grpSp>
        <p:nvGrpSpPr>
          <p:cNvPr id="411" name="Group 410"/>
          <p:cNvGrpSpPr/>
          <p:nvPr/>
        </p:nvGrpSpPr>
        <p:grpSpPr>
          <a:xfrm>
            <a:off x="5593668" y="6067157"/>
            <a:ext cx="1229926" cy="617925"/>
            <a:chOff x="10136996" y="4925595"/>
            <a:chExt cx="1376723" cy="702658"/>
          </a:xfrm>
        </p:grpSpPr>
        <p:sp>
          <p:nvSpPr>
            <p:cNvPr id="412" name="Rounded Rectangle 411"/>
            <p:cNvSpPr/>
            <p:nvPr/>
          </p:nvSpPr>
          <p:spPr>
            <a:xfrm>
              <a:off x="10230300" y="5002891"/>
              <a:ext cx="1283419" cy="5640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Load Management</a:t>
              </a:r>
            </a:p>
          </p:txBody>
        </p:sp>
        <p:sp>
          <p:nvSpPr>
            <p:cNvPr id="413" name="Rounded Rectangle 412"/>
            <p:cNvSpPr/>
            <p:nvPr/>
          </p:nvSpPr>
          <p:spPr>
            <a:xfrm>
              <a:off x="11146551" y="5484253"/>
              <a:ext cx="324000" cy="144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4" name="Rounded Rectangle 413"/>
            <p:cNvSpPr/>
            <p:nvPr/>
          </p:nvSpPr>
          <p:spPr>
            <a:xfrm>
              <a:off x="11359664" y="5520253"/>
              <a:ext cx="72000" cy="72000"/>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5" name="Rounded Rectangle 414"/>
            <p:cNvSpPr/>
            <p:nvPr/>
          </p:nvSpPr>
          <p:spPr>
            <a:xfrm>
              <a:off x="11280496"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6" name="Rounded Rectangle 415"/>
            <p:cNvSpPr/>
            <p:nvPr/>
          </p:nvSpPr>
          <p:spPr>
            <a:xfrm>
              <a:off x="11201328" y="5520253"/>
              <a:ext cx="72000" cy="72000"/>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417" name="Group 416"/>
            <p:cNvGrpSpPr/>
            <p:nvPr/>
          </p:nvGrpSpPr>
          <p:grpSpPr>
            <a:xfrm>
              <a:off x="10136996" y="4925595"/>
              <a:ext cx="330435" cy="227488"/>
              <a:chOff x="8365923" y="4436410"/>
              <a:chExt cx="330435" cy="227488"/>
            </a:xfrm>
          </p:grpSpPr>
          <p:sp>
            <p:nvSpPr>
              <p:cNvPr id="418" name="7-Point Star 417"/>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419" name="TextBox 418"/>
              <p:cNvSpPr txBox="1"/>
              <p:nvPr/>
            </p:nvSpPr>
            <p:spPr>
              <a:xfrm>
                <a:off x="8365923" y="4436410"/>
                <a:ext cx="330435" cy="227488"/>
              </a:xfrm>
              <a:prstGeom prst="rect">
                <a:avLst/>
              </a:prstGeom>
              <a:noFill/>
            </p:spPr>
            <p:txBody>
              <a:bodyPr wrap="square" rtlCol="0">
                <a:spAutoFit/>
              </a:bodyPr>
              <a:lstStyle/>
              <a:p>
                <a:r>
                  <a:rPr lang="en-GB" sz="700" dirty="0">
                    <a:solidFill>
                      <a:prstClr val="white"/>
                    </a:solidFill>
                  </a:rPr>
                  <a:t>22</a:t>
                </a:r>
              </a:p>
            </p:txBody>
          </p:sp>
        </p:grpSp>
      </p:grpSp>
      <p:sp>
        <p:nvSpPr>
          <p:cNvPr id="2" name="Oval 1"/>
          <p:cNvSpPr/>
          <p:nvPr/>
        </p:nvSpPr>
        <p:spPr>
          <a:xfrm rot="1519058">
            <a:off x="1686647" y="5590514"/>
            <a:ext cx="89901" cy="65341"/>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390" name="Group 389"/>
          <p:cNvGrpSpPr/>
          <p:nvPr/>
        </p:nvGrpSpPr>
        <p:grpSpPr>
          <a:xfrm>
            <a:off x="4185169" y="4506958"/>
            <a:ext cx="1220400" cy="608402"/>
            <a:chOff x="5511938" y="5371984"/>
            <a:chExt cx="1277535" cy="608402"/>
          </a:xfrm>
        </p:grpSpPr>
        <p:sp>
          <p:nvSpPr>
            <p:cNvPr id="402" name="Rounded Rectangle 401"/>
            <p:cNvSpPr/>
            <p:nvPr/>
          </p:nvSpPr>
          <p:spPr>
            <a:xfrm>
              <a:off x="5651732" y="5438768"/>
              <a:ext cx="1137741" cy="48852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prstClr val="black"/>
                  </a:solidFill>
                </a:rPr>
                <a:t>Digital Twin</a:t>
              </a:r>
            </a:p>
          </p:txBody>
        </p:sp>
        <p:sp>
          <p:nvSpPr>
            <p:cNvPr id="403" name="Rounded Rectangle 402"/>
            <p:cNvSpPr/>
            <p:nvPr/>
          </p:nvSpPr>
          <p:spPr>
            <a:xfrm>
              <a:off x="6463981" y="5855669"/>
              <a:ext cx="287224" cy="1247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4" name="Rounded Rectangle 403"/>
            <p:cNvSpPr/>
            <p:nvPr/>
          </p:nvSpPr>
          <p:spPr>
            <a:xfrm>
              <a:off x="6652904" y="5886849"/>
              <a:ext cx="63827" cy="62358"/>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5" name="Rounded Rectangle 404"/>
            <p:cNvSpPr/>
            <p:nvPr/>
          </p:nvSpPr>
          <p:spPr>
            <a:xfrm>
              <a:off x="6582723" y="5886849"/>
              <a:ext cx="63827" cy="62358"/>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6" name="Rounded Rectangle 405"/>
            <p:cNvSpPr/>
            <p:nvPr/>
          </p:nvSpPr>
          <p:spPr>
            <a:xfrm>
              <a:off x="6512541" y="5886849"/>
              <a:ext cx="63827" cy="62358"/>
            </a:xfrm>
            <a:prstGeom prst="round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407" name="Group 406"/>
            <p:cNvGrpSpPr/>
            <p:nvPr/>
          </p:nvGrpSpPr>
          <p:grpSpPr>
            <a:xfrm>
              <a:off x="5511938" y="5371984"/>
              <a:ext cx="302458" cy="200055"/>
              <a:chOff x="8355257" y="4436598"/>
              <a:chExt cx="341185" cy="230987"/>
            </a:xfrm>
          </p:grpSpPr>
          <p:sp>
            <p:nvSpPr>
              <p:cNvPr id="408" name="7-Point Star 407"/>
              <p:cNvSpPr/>
              <p:nvPr/>
            </p:nvSpPr>
            <p:spPr>
              <a:xfrm>
                <a:off x="8394291" y="4452399"/>
                <a:ext cx="240262" cy="188609"/>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solidFill>
                    <a:prstClr val="white"/>
                  </a:solidFill>
                </a:endParaRPr>
              </a:p>
            </p:txBody>
          </p:sp>
          <p:sp>
            <p:nvSpPr>
              <p:cNvPr id="409" name="TextBox 408"/>
              <p:cNvSpPr txBox="1"/>
              <p:nvPr/>
            </p:nvSpPr>
            <p:spPr>
              <a:xfrm>
                <a:off x="8355257" y="4436598"/>
                <a:ext cx="341185" cy="230987"/>
              </a:xfrm>
              <a:prstGeom prst="rect">
                <a:avLst/>
              </a:prstGeom>
              <a:noFill/>
            </p:spPr>
            <p:txBody>
              <a:bodyPr wrap="square" rtlCol="0">
                <a:spAutoFit/>
              </a:bodyPr>
              <a:lstStyle/>
              <a:p>
                <a:r>
                  <a:rPr lang="en-GB" sz="700" dirty="0">
                    <a:solidFill>
                      <a:prstClr val="white"/>
                    </a:solidFill>
                  </a:rPr>
                  <a:t>30</a:t>
                </a:r>
              </a:p>
            </p:txBody>
          </p:sp>
        </p:grpSp>
      </p:grpSp>
    </p:spTree>
    <p:extLst>
      <p:ext uri="{BB962C8B-B14F-4D97-AF65-F5344CB8AC3E}">
        <p14:creationId xmlns:p14="http://schemas.microsoft.com/office/powerpoint/2010/main" val="31646859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Siemens </a:t>
            </a:r>
            <a:r>
              <a:rPr lang="en-GB" sz="4000" b="1" dirty="0" err="1"/>
              <a:t>MindShere</a:t>
            </a:r>
            <a:r>
              <a:rPr lang="en-GB" sz="4000" b="1" dirty="0"/>
              <a:t> &amp; X-Tools</a:t>
            </a: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351" y="4509121"/>
            <a:ext cx="2353444" cy="1469595"/>
          </a:xfrm>
          <a:prstGeom prst="rect">
            <a:avLst/>
          </a:prstGeo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8048" y="2054281"/>
            <a:ext cx="3448050" cy="1162050"/>
          </a:xfrm>
          <a:prstGeom prst="rect">
            <a:avLst/>
          </a:prstGeom>
        </p:spPr>
      </p:pic>
      <p:grpSp>
        <p:nvGrpSpPr>
          <p:cNvPr id="20" name="Group 19"/>
          <p:cNvGrpSpPr/>
          <p:nvPr/>
        </p:nvGrpSpPr>
        <p:grpSpPr>
          <a:xfrm>
            <a:off x="1919825" y="1700808"/>
            <a:ext cx="2749109" cy="1962646"/>
            <a:chOff x="30706" y="2780928"/>
            <a:chExt cx="2749109" cy="1962646"/>
          </a:xfrm>
        </p:grpSpPr>
        <p:pic>
          <p:nvPicPr>
            <p:cNvPr id="16" name="Picture 2" descr="http://www.save9.com/wp-content/uploads/2015/01/Cloud-Computing-from-Save9.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06" y="2959398"/>
              <a:ext cx="2749109" cy="1784176"/>
            </a:xfrm>
            <a:prstGeom prst="rect">
              <a:avLst/>
            </a:prstGeom>
            <a:noFill/>
            <a:extLst>
              <a:ext uri="{909E8E84-426E-40dd-AFC4-6F175D3DCCD1}">
                <a14:hiddenFill xmlns:a14="http://schemas.microsoft.com/office/drawing/2010/main" xmlns="">
                  <a:solidFill>
                    <a:srgbClr val="FFFFFF"/>
                  </a:solidFill>
                </a14:hiddenFill>
              </a:ext>
            </a:extLst>
          </p:spPr>
        </p:pic>
        <p:pic>
          <p:nvPicPr>
            <p:cNvPr id="17" name="image6.png"/>
            <p:cNvPicPr/>
            <p:nvPr/>
          </p:nvPicPr>
          <p:blipFill>
            <a:blip r:embed="rId5" cstate="screen">
              <a:extLst>
                <a:ext uri="{28A0092B-C50C-407E-A947-70E740481C1C}">
                  <a14:useLocalDpi xmlns:a14="http://schemas.microsoft.com/office/drawing/2010/main"/>
                </a:ext>
              </a:extLst>
            </a:blip>
            <a:srcRect/>
            <a:stretch>
              <a:fillRect/>
            </a:stretch>
          </p:blipFill>
          <p:spPr>
            <a:xfrm>
              <a:off x="573214" y="3515271"/>
              <a:ext cx="896225" cy="654167"/>
            </a:xfrm>
            <a:prstGeom prst="rect">
              <a:avLst/>
            </a:prstGeom>
            <a:ln w="12700">
              <a:miter lim="400000"/>
            </a:ln>
            <a:effectLst>
              <a:glow rad="139700">
                <a:schemeClr val="accent5">
                  <a:satMod val="175000"/>
                  <a:alpha val="40000"/>
                </a:schemeClr>
              </a:glow>
            </a:effectLst>
          </p:spPr>
        </p:pic>
        <p:pic>
          <p:nvPicPr>
            <p:cNvPr id="18" name="Screen Shot 2014-10-22 at 8.16.32 PM.png"/>
            <p:cNvPicPr/>
            <p:nvPr/>
          </p:nvPicPr>
          <p:blipFill>
            <a:blip r:embed="rId6" cstate="print">
              <a:extLst/>
            </a:blip>
            <a:stretch>
              <a:fillRect/>
            </a:stretch>
          </p:blipFill>
          <p:spPr>
            <a:xfrm>
              <a:off x="1386601" y="3859875"/>
              <a:ext cx="793895" cy="582859"/>
            </a:xfrm>
            <a:prstGeom prst="rect">
              <a:avLst/>
            </a:prstGeom>
            <a:ln w="12700">
              <a:miter lim="400000"/>
            </a:ln>
            <a:effectLst>
              <a:glow rad="139700">
                <a:schemeClr val="accent5">
                  <a:satMod val="175000"/>
                  <a:alpha val="40000"/>
                </a:schemeClr>
              </a:glow>
            </a:effectLst>
          </p:spPr>
        </p:pic>
        <p:sp>
          <p:nvSpPr>
            <p:cNvPr id="19" name="TextBox 18"/>
            <p:cNvSpPr txBox="1"/>
            <p:nvPr/>
          </p:nvSpPr>
          <p:spPr>
            <a:xfrm>
              <a:off x="476331" y="2780928"/>
              <a:ext cx="1677974" cy="323165"/>
            </a:xfrm>
            <a:prstGeom prst="rect">
              <a:avLst/>
            </a:prstGeom>
            <a:noFill/>
          </p:spPr>
          <p:txBody>
            <a:bodyPr wrap="square" lIns="68580" tIns="34290" rIns="68580" bIns="34290" rtlCol="0">
              <a:spAutoFit/>
            </a:bodyPr>
            <a:lstStyle/>
            <a:p>
              <a:pPr algn="ctr"/>
              <a:r>
                <a:rPr lang="en-US" sz="1650" b="1" dirty="0">
                  <a:solidFill>
                    <a:srgbClr val="00B0F0"/>
                  </a:solidFill>
                  <a:latin typeface="Lato Light" panose="020F0302020204030203"/>
                </a:rPr>
                <a:t>Bluzone Cloud</a:t>
              </a:r>
            </a:p>
          </p:txBody>
        </p:sp>
      </p:grpSp>
      <p:sp>
        <p:nvSpPr>
          <p:cNvPr id="21" name="Down Arrow 20"/>
          <p:cNvSpPr/>
          <p:nvPr/>
        </p:nvSpPr>
        <p:spPr>
          <a:xfrm>
            <a:off x="8102352" y="3296062"/>
            <a:ext cx="299442" cy="1013226"/>
          </a:xfrm>
          <a:prstGeom prst="down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a:off x="4727848" y="2636912"/>
            <a:ext cx="1656184" cy="288032"/>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7413086" y="1680109"/>
            <a:ext cx="1677974" cy="323165"/>
          </a:xfrm>
          <a:prstGeom prst="rect">
            <a:avLst/>
          </a:prstGeom>
          <a:noFill/>
        </p:spPr>
        <p:txBody>
          <a:bodyPr wrap="square" lIns="68580" tIns="34290" rIns="68580" bIns="34290" rtlCol="0">
            <a:spAutoFit/>
          </a:bodyPr>
          <a:lstStyle/>
          <a:p>
            <a:pPr algn="ctr"/>
            <a:r>
              <a:rPr lang="en-US" sz="1650" b="1" dirty="0" err="1">
                <a:solidFill>
                  <a:srgbClr val="00B0F0"/>
                </a:solidFill>
                <a:latin typeface="Lato Light" panose="020F0302020204030203"/>
              </a:rPr>
              <a:t>MindShere</a:t>
            </a:r>
            <a:endParaRPr lang="en-US" sz="1650" b="1" dirty="0">
              <a:solidFill>
                <a:srgbClr val="00B0F0"/>
              </a:solidFill>
              <a:latin typeface="Lato Light" panose="020F0302020204030203"/>
            </a:endParaRPr>
          </a:p>
        </p:txBody>
      </p:sp>
      <p:sp>
        <p:nvSpPr>
          <p:cNvPr id="24" name="TextBox 23"/>
          <p:cNvSpPr txBox="1"/>
          <p:nvPr/>
        </p:nvSpPr>
        <p:spPr>
          <a:xfrm>
            <a:off x="7413086" y="6093297"/>
            <a:ext cx="1677974" cy="323165"/>
          </a:xfrm>
          <a:prstGeom prst="rect">
            <a:avLst/>
          </a:prstGeom>
          <a:noFill/>
        </p:spPr>
        <p:txBody>
          <a:bodyPr wrap="square" lIns="68580" tIns="34290" rIns="68580" bIns="34290" rtlCol="0">
            <a:spAutoFit/>
          </a:bodyPr>
          <a:lstStyle/>
          <a:p>
            <a:pPr algn="ctr"/>
            <a:r>
              <a:rPr lang="en-US" sz="1650" b="1" dirty="0">
                <a:solidFill>
                  <a:srgbClr val="00B0F0"/>
                </a:solidFill>
                <a:latin typeface="Lato Light" panose="020F0302020204030203"/>
              </a:rPr>
              <a:t>X-Tools Analytics</a:t>
            </a:r>
          </a:p>
        </p:txBody>
      </p:sp>
      <p:pic>
        <p:nvPicPr>
          <p:cNvPr id="1026" name="Picture 2" descr="https://www.automation.siemens.com/bilddb/ivariant/ST70/P_ST70_XX_07576i.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39816" y="3761284"/>
            <a:ext cx="1489336" cy="1489336"/>
          </a:xfrm>
          <a:prstGeom prst="rect">
            <a:avLst/>
          </a:prstGeom>
          <a:noFill/>
          <a:extLst>
            <a:ext uri="{909E8E84-426E-40DD-AFC4-6F175D3DCCD1}">
              <a14:hiddenFill xmlns:a14="http://schemas.microsoft.com/office/drawing/2010/main">
                <a:solidFill>
                  <a:srgbClr val="FFFFFF"/>
                </a:solidFill>
              </a14:hiddenFill>
            </a:ext>
          </a:extLst>
        </p:spPr>
      </p:pic>
      <p:sp>
        <p:nvSpPr>
          <p:cNvPr id="25" name="Right Arrow 24"/>
          <p:cNvSpPr/>
          <p:nvPr/>
        </p:nvSpPr>
        <p:spPr>
          <a:xfrm rot="19272178">
            <a:off x="5535870" y="3636353"/>
            <a:ext cx="1116124" cy="249003"/>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Image result for control logix"/>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4749" y="5493872"/>
            <a:ext cx="2667000" cy="13144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acs800"/>
          <p:cNvPicPr>
            <a:picLocks noChangeAspect="1" noChangeArrowheads="1"/>
          </p:cNvPicPr>
          <p:nvPr/>
        </p:nvPicPr>
        <p:blipFill rotWithShape="1">
          <a:blip r:embed="rId9">
            <a:extLst>
              <a:ext uri="{28A0092B-C50C-407E-A947-70E740481C1C}">
                <a14:useLocalDpi xmlns:a14="http://schemas.microsoft.com/office/drawing/2010/main" val="0"/>
              </a:ext>
            </a:extLst>
          </a:blip>
          <a:srcRect l="3918" t="27202" r="57442" b="10639"/>
          <a:stretch/>
        </p:blipFill>
        <p:spPr bwMode="auto">
          <a:xfrm>
            <a:off x="2002582" y="4074632"/>
            <a:ext cx="906154" cy="1457726"/>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4251178" y="3671884"/>
            <a:ext cx="1677974" cy="577081"/>
          </a:xfrm>
          <a:prstGeom prst="rect">
            <a:avLst/>
          </a:prstGeom>
          <a:noFill/>
        </p:spPr>
        <p:txBody>
          <a:bodyPr wrap="square" lIns="68580" tIns="34290" rIns="68580" bIns="34290" rtlCol="0">
            <a:spAutoFit/>
          </a:bodyPr>
          <a:lstStyle/>
          <a:p>
            <a:pPr algn="ctr"/>
            <a:r>
              <a:rPr lang="en-US" sz="1650" b="1" dirty="0" err="1">
                <a:solidFill>
                  <a:srgbClr val="00B0F0"/>
                </a:solidFill>
                <a:latin typeface="Lato Light" panose="020F0302020204030203"/>
              </a:rPr>
              <a:t>MindConnect</a:t>
            </a:r>
            <a:r>
              <a:rPr lang="en-US" sz="1650" b="1" dirty="0">
                <a:solidFill>
                  <a:srgbClr val="00B0F0"/>
                </a:solidFill>
                <a:latin typeface="Lato Light" panose="020F0302020204030203"/>
              </a:rPr>
              <a:t> Nano</a:t>
            </a:r>
          </a:p>
        </p:txBody>
      </p:sp>
      <p:sp>
        <p:nvSpPr>
          <p:cNvPr id="30" name="Right Arrow 29"/>
          <p:cNvSpPr/>
          <p:nvPr/>
        </p:nvSpPr>
        <p:spPr>
          <a:xfrm>
            <a:off x="2957130" y="4563932"/>
            <a:ext cx="1362238" cy="161213"/>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ight Arrow 30"/>
          <p:cNvSpPr/>
          <p:nvPr/>
        </p:nvSpPr>
        <p:spPr>
          <a:xfrm rot="19296708">
            <a:off x="3852902" y="5440419"/>
            <a:ext cx="1052043" cy="183880"/>
          </a:xfrm>
          <a:prstGeom prst="right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456040" y="1879278"/>
            <a:ext cx="144016" cy="7576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2769356"/>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5826" y="-3366"/>
            <a:ext cx="10515600" cy="1325563"/>
          </a:xfrm>
        </p:spPr>
        <p:txBody>
          <a:bodyPr>
            <a:normAutofit/>
          </a:bodyPr>
          <a:lstStyle/>
          <a:p>
            <a:r>
              <a:rPr lang="en-GB" b="1" dirty="0"/>
              <a:t>Big Data &amp; Machine Vision Reliability Allowing Informed Human Decision Making</a:t>
            </a:r>
          </a:p>
        </p:txBody>
      </p:sp>
      <p:sp>
        <p:nvSpPr>
          <p:cNvPr id="5" name="Text Placeholder 4"/>
          <p:cNvSpPr>
            <a:spLocks noGrp="1"/>
          </p:cNvSpPr>
          <p:nvPr>
            <p:ph type="body" sz="quarter" idx="3"/>
          </p:nvPr>
        </p:nvSpPr>
        <p:spPr/>
        <p:txBody>
          <a:bodyPr/>
          <a:lstStyle/>
          <a:p>
            <a:r>
              <a:rPr lang="en-GB" sz="1600" dirty="0">
                <a:solidFill>
                  <a:schemeClr val="tx2"/>
                </a:solidFill>
              </a:rPr>
              <a:t> </a:t>
            </a:r>
          </a:p>
        </p:txBody>
      </p:sp>
      <p:sp>
        <p:nvSpPr>
          <p:cNvPr id="7" name="Date Placeholder 6"/>
          <p:cNvSpPr>
            <a:spLocks noGrp="1"/>
          </p:cNvSpPr>
          <p:nvPr>
            <p:ph type="dt" sz="half" idx="10"/>
          </p:nvPr>
        </p:nvSpPr>
        <p:spPr/>
        <p:txBody>
          <a:bodyPr/>
          <a:lstStyle/>
          <a:p>
            <a:pPr>
              <a:defRPr/>
            </a:pPr>
            <a:fld id="{01F8D3A3-7C20-42AD-A617-FAEB46F69ED0}" type="datetime2">
              <a:rPr lang="en-GB" smtClean="0"/>
              <a:pPr>
                <a:defRPr/>
              </a:pPr>
              <a:t>Wednesday, 15 March 2017</a:t>
            </a:fld>
            <a:endParaRPr lang="en-GB" dirty="0"/>
          </a:p>
        </p:txBody>
      </p:sp>
      <p:pic>
        <p:nvPicPr>
          <p:cNvPr id="4098" name="Picture 2"/>
          <p:cNvPicPr>
            <a:picLocks noGrp="1" noChangeAspect="1" noChangeArrowheads="1"/>
          </p:cNvPicPr>
          <p:nvPr>
            <p:ph sz="half" idx="2"/>
          </p:nvPr>
        </p:nvPicPr>
        <p:blipFill>
          <a:blip r:embed="rId2" cstate="print"/>
          <a:srcRect/>
          <a:stretch>
            <a:fillRect/>
          </a:stretch>
        </p:blipFill>
        <p:spPr bwMode="auto">
          <a:xfrm>
            <a:off x="1952596" y="1285861"/>
            <a:ext cx="8223077" cy="4572032"/>
          </a:xfrm>
          <a:prstGeom prst="rect">
            <a:avLst/>
          </a:prstGeom>
          <a:noFill/>
          <a:ln w="9525">
            <a:noFill/>
            <a:miter lim="800000"/>
            <a:headEnd/>
            <a:tailEnd/>
          </a:ln>
          <a:effectLst/>
        </p:spPr>
      </p:pic>
    </p:spTree>
    <p:extLst>
      <p:ext uri="{BB962C8B-B14F-4D97-AF65-F5344CB8AC3E}">
        <p14:creationId xmlns:p14="http://schemas.microsoft.com/office/powerpoint/2010/main" val="36146015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0700" y="365125"/>
            <a:ext cx="10515600" cy="1325563"/>
          </a:xfrm>
        </p:spPr>
        <p:txBody>
          <a:bodyPr>
            <a:normAutofit/>
          </a:bodyPr>
          <a:lstStyle/>
          <a:p>
            <a:r>
              <a:rPr lang="en-GB" sz="4800" b="1" dirty="0"/>
              <a:t>Examples from Port Talbot Hot Mill</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2370" y="1839903"/>
            <a:ext cx="6175420" cy="4484899"/>
          </a:xfrm>
          <a:prstGeom prst="rect">
            <a:avLst/>
          </a:prstGeom>
        </p:spPr>
      </p:pic>
    </p:spTree>
    <p:extLst>
      <p:ext uri="{BB962C8B-B14F-4D97-AF65-F5344CB8AC3E}">
        <p14:creationId xmlns:p14="http://schemas.microsoft.com/office/powerpoint/2010/main" val="27768123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Title 1"/>
          <p:cNvSpPr>
            <a:spLocks noGrp="1"/>
          </p:cNvSpPr>
          <p:nvPr>
            <p:ph type="title"/>
          </p:nvPr>
        </p:nvSpPr>
        <p:spPr>
          <a:xfrm>
            <a:off x="2177602" y="365125"/>
            <a:ext cx="7772400" cy="688977"/>
          </a:xfrm>
        </p:spPr>
        <p:txBody>
          <a:bodyPr>
            <a:normAutofit/>
          </a:bodyPr>
          <a:lstStyle/>
          <a:p>
            <a:pPr eaLnBrk="1" hangingPunct="1"/>
            <a:r>
              <a:rPr lang="en-GB" altLang="en-US" sz="3200" b="1" dirty="0"/>
              <a:t>New RM Motor &amp; Spindle Installation Aug 2014</a:t>
            </a:r>
          </a:p>
        </p:txBody>
      </p:sp>
      <p:sp>
        <p:nvSpPr>
          <p:cNvPr id="87" name="TextBox 86"/>
          <p:cNvSpPr txBox="1"/>
          <p:nvPr/>
        </p:nvSpPr>
        <p:spPr>
          <a:xfrm>
            <a:off x="2024064" y="4857750"/>
            <a:ext cx="3786187" cy="369888"/>
          </a:xfrm>
          <a:prstGeom prst="rect">
            <a:avLst/>
          </a:prstGeom>
          <a:noFill/>
        </p:spPr>
        <p:txBody>
          <a:bodyPr>
            <a:spAutoFit/>
          </a:bodyPr>
          <a:lstStyle/>
          <a:p>
            <a:pPr algn="ctr">
              <a:lnSpc>
                <a:spcPct val="100000"/>
              </a:lnSpc>
              <a:spcBef>
                <a:spcPct val="0"/>
              </a:spcBef>
              <a:spcAft>
                <a:spcPct val="0"/>
              </a:spcAft>
              <a:buClrTx/>
              <a:buFontTx/>
              <a:buNone/>
              <a:defRPr/>
            </a:pPr>
            <a:endParaRPr lang="en-GB" dirty="0">
              <a:solidFill>
                <a:srgbClr val="000000"/>
              </a:solidFill>
              <a:latin typeface="Arial" charset="0"/>
            </a:endParaRPr>
          </a:p>
        </p:txBody>
      </p:sp>
      <p:sp>
        <p:nvSpPr>
          <p:cNvPr id="149508" name="Footer Placeholder 5"/>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r>
              <a:rPr lang="en-GB" altLang="en-US" sz="1000" dirty="0">
                <a:solidFill>
                  <a:srgbClr val="FFFFFF"/>
                </a:solidFill>
              </a:rPr>
              <a:t>Achievements Update </a:t>
            </a:r>
          </a:p>
          <a:p>
            <a:pPr eaLnBrk="1" hangingPunct="1"/>
            <a:endParaRPr lang="en-GB" altLang="en-US" sz="1000" dirty="0">
              <a:solidFill>
                <a:srgbClr val="FFFFFF"/>
              </a:solidFill>
            </a:endParaRPr>
          </a:p>
        </p:txBody>
      </p:sp>
      <p:sp>
        <p:nvSpPr>
          <p:cNvPr id="149509"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fld id="{CA9809BE-7481-45FB-976F-6ABEA0F8A25E}" type="slidenum">
              <a:rPr lang="en-GB" altLang="en-US" sz="1000">
                <a:solidFill>
                  <a:srgbClr val="FFFFFF"/>
                </a:solidFill>
              </a:rPr>
              <a:pPr eaLnBrk="1" hangingPunct="1"/>
              <a:t>51</a:t>
            </a:fld>
            <a:endParaRPr lang="en-GB" altLang="en-US" sz="1000" dirty="0">
              <a:solidFill>
                <a:srgbClr val="FFFFFF"/>
              </a:solidFill>
            </a:endParaRPr>
          </a:p>
        </p:txBody>
      </p:sp>
      <p:pic>
        <p:nvPicPr>
          <p:cNvPr id="149510" name="Picture 7" descr="new SMS balance system.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38876" y="1298576"/>
            <a:ext cx="3884613" cy="517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9511" name="Picture 6" descr="lifting new motor into position.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36775" y="1285875"/>
            <a:ext cx="3887788"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8262839"/>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Title 1"/>
          <p:cNvSpPr>
            <a:spLocks noGrp="1"/>
          </p:cNvSpPr>
          <p:nvPr>
            <p:ph type="title"/>
          </p:nvPr>
        </p:nvSpPr>
        <p:spPr>
          <a:xfrm>
            <a:off x="618186" y="231821"/>
            <a:ext cx="11062952" cy="973094"/>
          </a:xfrm>
        </p:spPr>
        <p:txBody>
          <a:bodyPr>
            <a:normAutofit fontScale="90000"/>
          </a:bodyPr>
          <a:lstStyle/>
          <a:p>
            <a:pPr eaLnBrk="1" hangingPunct="1"/>
            <a:r>
              <a:rPr lang="en-GB" altLang="en-US" dirty="0"/>
              <a:t>	</a:t>
            </a:r>
            <a:r>
              <a:rPr lang="en-GB" altLang="en-US" sz="3600" dirty="0"/>
              <a:t>New motors make PT RM most powerful in Europe</a:t>
            </a:r>
          </a:p>
        </p:txBody>
      </p:sp>
      <p:sp>
        <p:nvSpPr>
          <p:cNvPr id="150531" name="Footer Placeholder 4"/>
          <p:cNvSpPr>
            <a:spLocks noGrp="1"/>
          </p:cNvSpPr>
          <p:nvPr>
            <p:ph type="ftr" sz="quarter" idx="1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r>
              <a:rPr lang="en-GB" altLang="en-US" sz="1000" dirty="0">
                <a:solidFill>
                  <a:srgbClr val="FFFFFF"/>
                </a:solidFill>
              </a:rPr>
              <a:t>Achievements Update </a:t>
            </a:r>
          </a:p>
          <a:p>
            <a:pPr eaLnBrk="1" hangingPunct="1"/>
            <a:endParaRPr lang="en-GB" altLang="en-US" sz="1000" dirty="0">
              <a:solidFill>
                <a:srgbClr val="FFFFFF"/>
              </a:solidFill>
            </a:endParaRPr>
          </a:p>
        </p:txBody>
      </p:sp>
      <p:sp>
        <p:nvSpPr>
          <p:cNvPr id="150532" name="Slide Number Placeholder 5"/>
          <p:cNvSpPr>
            <a:spLocks noGrp="1"/>
          </p:cNvSpPr>
          <p:nvPr>
            <p:ph type="sldNum" sz="quarter" idx="13"/>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Arial" panose="020B0604020202020204" pitchFamily="34" charset="0"/>
                <a:ea typeface="MS PGothic" panose="020B0600070205080204" pitchFamily="34" charset="-128"/>
              </a:defRPr>
            </a:lvl1pPr>
            <a:lvl2pPr marL="742950" indent="-285750" eaLnBrk="0" hangingPunct="0">
              <a:defRPr sz="3200">
                <a:solidFill>
                  <a:schemeClr val="bg1"/>
                </a:solidFill>
                <a:latin typeface="Arial" panose="020B0604020202020204" pitchFamily="34" charset="0"/>
                <a:ea typeface="MS PGothic" panose="020B0600070205080204" pitchFamily="34" charset="-128"/>
              </a:defRPr>
            </a:lvl2pPr>
            <a:lvl3pPr marL="1143000" indent="-228600" eaLnBrk="0" hangingPunct="0">
              <a:defRPr sz="3200">
                <a:solidFill>
                  <a:schemeClr val="bg1"/>
                </a:solidFill>
                <a:latin typeface="Arial" panose="020B0604020202020204" pitchFamily="34" charset="0"/>
                <a:ea typeface="MS PGothic" panose="020B0600070205080204" pitchFamily="34" charset="-128"/>
              </a:defRPr>
            </a:lvl3pPr>
            <a:lvl4pPr marL="1600200" indent="-228600" eaLnBrk="0" hangingPunct="0">
              <a:defRPr sz="3200">
                <a:solidFill>
                  <a:schemeClr val="bg1"/>
                </a:solidFill>
                <a:latin typeface="Arial" panose="020B0604020202020204" pitchFamily="34" charset="0"/>
                <a:ea typeface="MS PGothic" panose="020B0600070205080204" pitchFamily="34" charset="-128"/>
              </a:defRPr>
            </a:lvl4pPr>
            <a:lvl5pPr marL="2057400" indent="-228600" eaLnBrk="0" hangingPunct="0">
              <a:defRPr sz="3200">
                <a:solidFill>
                  <a:schemeClr val="bg1"/>
                </a:solidFill>
                <a:latin typeface="Arial" panose="020B0604020202020204" pitchFamily="34" charset="0"/>
                <a:ea typeface="MS PGothic" panose="020B0600070205080204" pitchFamily="34" charset="-128"/>
              </a:defRPr>
            </a:lvl5pPr>
            <a:lvl6pPr marL="25146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6pPr>
            <a:lvl7pPr marL="29718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7pPr>
            <a:lvl8pPr marL="34290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8pPr>
            <a:lvl9pPr marL="3886200" indent="-228600" eaLnBrk="0" fontAlgn="base" hangingPunct="0">
              <a:lnSpc>
                <a:spcPts val="1800"/>
              </a:lnSpc>
              <a:spcBef>
                <a:spcPts val="600"/>
              </a:spcBef>
              <a:spcAft>
                <a:spcPts val="600"/>
              </a:spcAft>
              <a:buClr>
                <a:srgbClr val="FFA100"/>
              </a:buClr>
              <a:buFont typeface="Wingdings" panose="05000000000000000000" pitchFamily="2" charset="2"/>
              <a:defRPr sz="3200">
                <a:solidFill>
                  <a:schemeClr val="bg1"/>
                </a:solidFill>
                <a:latin typeface="Arial" panose="020B0604020202020204" pitchFamily="34" charset="0"/>
                <a:ea typeface="MS PGothic" panose="020B0600070205080204" pitchFamily="34" charset="-128"/>
              </a:defRPr>
            </a:lvl9pPr>
          </a:lstStyle>
          <a:p>
            <a:pPr eaLnBrk="1" hangingPunct="1"/>
            <a:fld id="{5B1EC528-7754-431B-84ED-0360CFE190D7}" type="slidenum">
              <a:rPr lang="en-GB" altLang="en-US" sz="1000">
                <a:solidFill>
                  <a:srgbClr val="FFFFFF"/>
                </a:solidFill>
              </a:rPr>
              <a:pPr eaLnBrk="1" hangingPunct="1"/>
              <a:t>52</a:t>
            </a:fld>
            <a:endParaRPr lang="en-GB" altLang="en-US" sz="1000" dirty="0">
              <a:solidFill>
                <a:srgbClr val="FFFFFF"/>
              </a:solidFill>
            </a:endParaRPr>
          </a:p>
        </p:txBody>
      </p:sp>
      <p:pic>
        <p:nvPicPr>
          <p:cNvPr id="150533" name="Picture 6" descr="PT Reversing Roughing Mill.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00301" y="1443038"/>
            <a:ext cx="7286625" cy="504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5711091"/>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0515600" cy="6228859"/>
          </a:xfrm>
        </p:spPr>
        <p:txBody>
          <a:bodyPr>
            <a:normAutofit/>
          </a:bodyPr>
          <a:lstStyle/>
          <a:p>
            <a:r>
              <a:rPr lang="en-GB" sz="3200" b="1" dirty="0"/>
              <a:t>Used digitisation and virtual design combined with laser scanning and positioning to install the new machines.</a:t>
            </a:r>
            <a:br>
              <a:rPr lang="en-GB" sz="3200" b="1" dirty="0"/>
            </a:br>
            <a:br>
              <a:rPr lang="en-GB" sz="3200" b="1" dirty="0"/>
            </a:br>
            <a:r>
              <a:rPr lang="en-GB" sz="3200" b="1" dirty="0"/>
              <a:t>Used computer modelling to design the new drive train to ensure that there were no mechanical resonances. Digital models of both the motors and spindles had to be integrated from two companies to allow this to happen.</a:t>
            </a:r>
            <a:br>
              <a:rPr lang="en-GB" sz="3200" b="1" dirty="0"/>
            </a:br>
            <a:br>
              <a:rPr lang="en-GB" sz="3200" b="1" dirty="0"/>
            </a:br>
            <a:r>
              <a:rPr lang="en-GB" sz="3200" b="1" dirty="0"/>
              <a:t>Computer simulations of the rolling process allowed the size of the new equipment to be accurately designed</a:t>
            </a:r>
            <a:br>
              <a:rPr lang="en-GB" sz="3200" b="1" dirty="0"/>
            </a:br>
            <a:br>
              <a:rPr lang="en-GB" sz="3200" b="1" dirty="0"/>
            </a:br>
            <a:r>
              <a:rPr lang="en-GB" sz="3200" b="1" dirty="0"/>
              <a:t>Computer simulations of the power network allowed the control of harmonics to be designed.	</a:t>
            </a:r>
          </a:p>
        </p:txBody>
      </p:sp>
    </p:spTree>
    <p:extLst>
      <p:ext uri="{BB962C8B-B14F-4D97-AF65-F5344CB8AC3E}">
        <p14:creationId xmlns:p14="http://schemas.microsoft.com/office/powerpoint/2010/main" val="12189388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10" descr="Afbeeldingsresultaat voor breaking down w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106" y="1842294"/>
            <a:ext cx="6902003" cy="47727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AutoShape 2" descr="Afbeeldingsresultaat voor breaking down wall"/>
          <p:cNvSpPr>
            <a:spLocks noChangeAspect="1" noChangeArrowheads="1"/>
          </p:cNvSpPr>
          <p:nvPr/>
        </p:nvSpPr>
        <p:spPr bwMode="auto">
          <a:xfrm>
            <a:off x="167322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900">
                <a:solidFill>
                  <a:schemeClr val="tx1"/>
                </a:solidFill>
                <a:latin typeface="Arial" panose="020B0604020202020204" pitchFamily="34" charset="0"/>
              </a:defRPr>
            </a:lvl1pPr>
            <a:lvl2pPr marL="742950" indent="-285750">
              <a:defRPr sz="1900">
                <a:solidFill>
                  <a:schemeClr val="tx1"/>
                </a:solidFill>
                <a:latin typeface="Arial" panose="020B0604020202020204" pitchFamily="34" charset="0"/>
              </a:defRPr>
            </a:lvl2pPr>
            <a:lvl3pPr marL="1143000" indent="-228600">
              <a:defRPr sz="1900">
                <a:solidFill>
                  <a:schemeClr val="tx1"/>
                </a:solidFill>
                <a:latin typeface="Arial" panose="020B0604020202020204" pitchFamily="34" charset="0"/>
              </a:defRPr>
            </a:lvl3pPr>
            <a:lvl4pPr marL="1600200" indent="-228600">
              <a:defRPr sz="1900">
                <a:solidFill>
                  <a:schemeClr val="tx1"/>
                </a:solidFill>
                <a:latin typeface="Arial" panose="020B0604020202020204" pitchFamily="34" charset="0"/>
              </a:defRPr>
            </a:lvl4pPr>
            <a:lvl5pPr marL="2057400" indent="-228600">
              <a:defRPr sz="1900">
                <a:solidFill>
                  <a:schemeClr val="tx1"/>
                </a:solidFill>
                <a:latin typeface="Arial" panose="020B0604020202020204" pitchFamily="34" charset="0"/>
              </a:defRPr>
            </a:lvl5pPr>
            <a:lvl6pPr marL="2514600" indent="-228600" eaLnBrk="0" fontAlgn="base" hangingPunct="0">
              <a:spcBef>
                <a:spcPct val="0"/>
              </a:spcBef>
              <a:spcAft>
                <a:spcPct val="0"/>
              </a:spcAft>
              <a:defRPr sz="1900">
                <a:solidFill>
                  <a:schemeClr val="tx1"/>
                </a:solidFill>
                <a:latin typeface="Arial" panose="020B0604020202020204" pitchFamily="34" charset="0"/>
              </a:defRPr>
            </a:lvl6pPr>
            <a:lvl7pPr marL="2971800" indent="-228600" eaLnBrk="0" fontAlgn="base" hangingPunct="0">
              <a:spcBef>
                <a:spcPct val="0"/>
              </a:spcBef>
              <a:spcAft>
                <a:spcPct val="0"/>
              </a:spcAft>
              <a:defRPr sz="1900">
                <a:solidFill>
                  <a:schemeClr val="tx1"/>
                </a:solidFill>
                <a:latin typeface="Arial" panose="020B0604020202020204" pitchFamily="34" charset="0"/>
              </a:defRPr>
            </a:lvl7pPr>
            <a:lvl8pPr marL="3429000" indent="-228600" eaLnBrk="0" fontAlgn="base" hangingPunct="0">
              <a:spcBef>
                <a:spcPct val="0"/>
              </a:spcBef>
              <a:spcAft>
                <a:spcPct val="0"/>
              </a:spcAft>
              <a:defRPr sz="1900">
                <a:solidFill>
                  <a:schemeClr val="tx1"/>
                </a:solidFill>
                <a:latin typeface="Arial" panose="020B0604020202020204" pitchFamily="34" charset="0"/>
              </a:defRPr>
            </a:lvl8pPr>
            <a:lvl9pPr marL="3886200" indent="-228600" eaLnBrk="0" fontAlgn="base" hangingPunct="0">
              <a:spcBef>
                <a:spcPct val="0"/>
              </a:spcBef>
              <a:spcAft>
                <a:spcPct val="0"/>
              </a:spcAft>
              <a:defRPr sz="1900">
                <a:solidFill>
                  <a:schemeClr val="tx1"/>
                </a:solidFill>
                <a:latin typeface="Arial" panose="020B0604020202020204" pitchFamily="34" charset="0"/>
              </a:defRPr>
            </a:lvl9pPr>
          </a:lstStyle>
          <a:p>
            <a:endParaRPr lang="nl-NL" altLang="nl-NL" sz="2400" dirty="0">
              <a:solidFill>
                <a:srgbClr val="000000"/>
              </a:solidFill>
              <a:cs typeface="Arial" panose="020B0604020202020204" pitchFamily="34" charset="0"/>
            </a:endParaRPr>
          </a:p>
        </p:txBody>
      </p:sp>
      <p:sp>
        <p:nvSpPr>
          <p:cNvPr id="70660" name="AutoShape 12" descr="Afbeeldingsresultaat voor siemens"/>
          <p:cNvSpPr>
            <a:spLocks noChangeAspect="1" noChangeArrowheads="1"/>
          </p:cNvSpPr>
          <p:nvPr/>
        </p:nvSpPr>
        <p:spPr bwMode="auto">
          <a:xfrm>
            <a:off x="182562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900">
                <a:solidFill>
                  <a:schemeClr val="tx1"/>
                </a:solidFill>
                <a:latin typeface="Arial" panose="020B0604020202020204" pitchFamily="34" charset="0"/>
              </a:defRPr>
            </a:lvl1pPr>
            <a:lvl2pPr marL="742950" indent="-285750">
              <a:defRPr sz="1900">
                <a:solidFill>
                  <a:schemeClr val="tx1"/>
                </a:solidFill>
                <a:latin typeface="Arial" panose="020B0604020202020204" pitchFamily="34" charset="0"/>
              </a:defRPr>
            </a:lvl2pPr>
            <a:lvl3pPr marL="1143000" indent="-228600">
              <a:defRPr sz="1900">
                <a:solidFill>
                  <a:schemeClr val="tx1"/>
                </a:solidFill>
                <a:latin typeface="Arial" panose="020B0604020202020204" pitchFamily="34" charset="0"/>
              </a:defRPr>
            </a:lvl3pPr>
            <a:lvl4pPr marL="1600200" indent="-228600">
              <a:defRPr sz="1900">
                <a:solidFill>
                  <a:schemeClr val="tx1"/>
                </a:solidFill>
                <a:latin typeface="Arial" panose="020B0604020202020204" pitchFamily="34" charset="0"/>
              </a:defRPr>
            </a:lvl4pPr>
            <a:lvl5pPr marL="2057400" indent="-228600">
              <a:defRPr sz="1900">
                <a:solidFill>
                  <a:schemeClr val="tx1"/>
                </a:solidFill>
                <a:latin typeface="Arial" panose="020B0604020202020204" pitchFamily="34" charset="0"/>
              </a:defRPr>
            </a:lvl5pPr>
            <a:lvl6pPr marL="2514600" indent="-228600" eaLnBrk="0" fontAlgn="base" hangingPunct="0">
              <a:spcBef>
                <a:spcPct val="0"/>
              </a:spcBef>
              <a:spcAft>
                <a:spcPct val="0"/>
              </a:spcAft>
              <a:defRPr sz="1900">
                <a:solidFill>
                  <a:schemeClr val="tx1"/>
                </a:solidFill>
                <a:latin typeface="Arial" panose="020B0604020202020204" pitchFamily="34" charset="0"/>
              </a:defRPr>
            </a:lvl6pPr>
            <a:lvl7pPr marL="2971800" indent="-228600" eaLnBrk="0" fontAlgn="base" hangingPunct="0">
              <a:spcBef>
                <a:spcPct val="0"/>
              </a:spcBef>
              <a:spcAft>
                <a:spcPct val="0"/>
              </a:spcAft>
              <a:defRPr sz="1900">
                <a:solidFill>
                  <a:schemeClr val="tx1"/>
                </a:solidFill>
                <a:latin typeface="Arial" panose="020B0604020202020204" pitchFamily="34" charset="0"/>
              </a:defRPr>
            </a:lvl7pPr>
            <a:lvl8pPr marL="3429000" indent="-228600" eaLnBrk="0" fontAlgn="base" hangingPunct="0">
              <a:spcBef>
                <a:spcPct val="0"/>
              </a:spcBef>
              <a:spcAft>
                <a:spcPct val="0"/>
              </a:spcAft>
              <a:defRPr sz="1900">
                <a:solidFill>
                  <a:schemeClr val="tx1"/>
                </a:solidFill>
                <a:latin typeface="Arial" panose="020B0604020202020204" pitchFamily="34" charset="0"/>
              </a:defRPr>
            </a:lvl8pPr>
            <a:lvl9pPr marL="3886200" indent="-228600" eaLnBrk="0" fontAlgn="base" hangingPunct="0">
              <a:spcBef>
                <a:spcPct val="0"/>
              </a:spcBef>
              <a:spcAft>
                <a:spcPct val="0"/>
              </a:spcAft>
              <a:defRPr sz="1900">
                <a:solidFill>
                  <a:schemeClr val="tx1"/>
                </a:solidFill>
                <a:latin typeface="Arial" panose="020B0604020202020204" pitchFamily="34" charset="0"/>
              </a:defRPr>
            </a:lvl9pPr>
          </a:lstStyle>
          <a:p>
            <a:endParaRPr lang="nl-NL" altLang="nl-NL" sz="2400" dirty="0">
              <a:solidFill>
                <a:srgbClr val="000000"/>
              </a:solidFill>
              <a:cs typeface="Arial" panose="020B0604020202020204" pitchFamily="34" charset="0"/>
            </a:endParaRPr>
          </a:p>
        </p:txBody>
      </p:sp>
      <p:pic>
        <p:nvPicPr>
          <p:cNvPr id="70661"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9763">
            <a:off x="5004166" y="1936565"/>
            <a:ext cx="2293938"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609354">
            <a:off x="4622554" y="5543163"/>
            <a:ext cx="2647950" cy="8207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54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0664" name="Picture 11" descr="20150402_Photo_Instal 1rst MFIA_ 04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36817">
            <a:off x="3981761" y="1954345"/>
            <a:ext cx="1909763" cy="256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5"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816423">
            <a:off x="3476049" y="1973077"/>
            <a:ext cx="1289050" cy="200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pic>
      <p:grpSp>
        <p:nvGrpSpPr>
          <p:cNvPr id="70666" name="Gruppieren 2"/>
          <p:cNvGrpSpPr>
            <a:grpSpLocks/>
          </p:cNvGrpSpPr>
          <p:nvPr/>
        </p:nvGrpSpPr>
        <p:grpSpPr bwMode="auto">
          <a:xfrm>
            <a:off x="2290508" y="4409713"/>
            <a:ext cx="2470150" cy="1989138"/>
            <a:chOff x="1969008" y="1458913"/>
            <a:chExt cx="7686167" cy="5233987"/>
          </a:xfrm>
        </p:grpSpPr>
        <p:sp>
          <p:nvSpPr>
            <p:cNvPr id="70670" name="Freeform 93"/>
            <p:cNvSpPr>
              <a:spLocks/>
            </p:cNvSpPr>
            <p:nvPr/>
          </p:nvSpPr>
          <p:spPr bwMode="auto">
            <a:xfrm>
              <a:off x="7318697" y="3656101"/>
              <a:ext cx="2326598" cy="133669"/>
            </a:xfrm>
            <a:custGeom>
              <a:avLst/>
              <a:gdLst>
                <a:gd name="T0" fmla="*/ 0 w 1465"/>
                <a:gd name="T1" fmla="*/ 2147483646 h 84"/>
                <a:gd name="T2" fmla="*/ 2147483646 w 1465"/>
                <a:gd name="T3" fmla="*/ 2147483646 h 84"/>
                <a:gd name="T4" fmla="*/ 2147483646 w 1465"/>
                <a:gd name="T5" fmla="*/ 2147483646 h 84"/>
                <a:gd name="T6" fmla="*/ 2147483646 w 1465"/>
                <a:gd name="T7" fmla="*/ 0 h 84"/>
                <a:gd name="T8" fmla="*/ 0 w 1465"/>
                <a:gd name="T9" fmla="*/ 2147483646 h 84"/>
                <a:gd name="T10" fmla="*/ 0 60000 65536"/>
                <a:gd name="T11" fmla="*/ 0 60000 65536"/>
                <a:gd name="T12" fmla="*/ 0 60000 65536"/>
                <a:gd name="T13" fmla="*/ 0 60000 65536"/>
                <a:gd name="T14" fmla="*/ 0 60000 65536"/>
                <a:gd name="T15" fmla="*/ 0 w 1465"/>
                <a:gd name="T16" fmla="*/ 0 h 84"/>
                <a:gd name="T17" fmla="*/ 1465 w 1465"/>
                <a:gd name="T18" fmla="*/ 84 h 84"/>
              </a:gdLst>
              <a:ahLst/>
              <a:cxnLst>
                <a:cxn ang="T10">
                  <a:pos x="T0" y="T1"/>
                </a:cxn>
                <a:cxn ang="T11">
                  <a:pos x="T2" y="T3"/>
                </a:cxn>
                <a:cxn ang="T12">
                  <a:pos x="T4" y="T5"/>
                </a:cxn>
                <a:cxn ang="T13">
                  <a:pos x="T6" y="T7"/>
                </a:cxn>
                <a:cxn ang="T14">
                  <a:pos x="T8" y="T9"/>
                </a:cxn>
              </a:cxnLst>
              <a:rect l="T15" t="T16" r="T17" b="T18"/>
              <a:pathLst>
                <a:path w="1465" h="84">
                  <a:moveTo>
                    <a:pt x="0" y="84"/>
                  </a:moveTo>
                  <a:lnTo>
                    <a:pt x="1465" y="61"/>
                  </a:lnTo>
                  <a:lnTo>
                    <a:pt x="499" y="19"/>
                  </a:lnTo>
                  <a:lnTo>
                    <a:pt x="6" y="0"/>
                  </a:lnTo>
                  <a:lnTo>
                    <a:pt x="0" y="84"/>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0671" name="Freeform 94"/>
            <p:cNvSpPr>
              <a:spLocks/>
            </p:cNvSpPr>
            <p:nvPr/>
          </p:nvSpPr>
          <p:spPr bwMode="auto">
            <a:xfrm>
              <a:off x="7214965" y="4466471"/>
              <a:ext cx="2440210" cy="154556"/>
            </a:xfrm>
            <a:custGeom>
              <a:avLst/>
              <a:gdLst>
                <a:gd name="T0" fmla="*/ 0 w 1536"/>
                <a:gd name="T1" fmla="*/ 2147483646 h 96"/>
                <a:gd name="T2" fmla="*/ 2147483646 w 1536"/>
                <a:gd name="T3" fmla="*/ 2147483646 h 96"/>
                <a:gd name="T4" fmla="*/ 2147483646 w 1536"/>
                <a:gd name="T5" fmla="*/ 0 h 96"/>
                <a:gd name="T6" fmla="*/ 2147483646 w 1536"/>
                <a:gd name="T7" fmla="*/ 2147483646 h 96"/>
                <a:gd name="T8" fmla="*/ 0 w 1536"/>
                <a:gd name="T9" fmla="*/ 2147483646 h 96"/>
                <a:gd name="T10" fmla="*/ 0 60000 65536"/>
                <a:gd name="T11" fmla="*/ 0 60000 65536"/>
                <a:gd name="T12" fmla="*/ 0 60000 65536"/>
                <a:gd name="T13" fmla="*/ 0 60000 65536"/>
                <a:gd name="T14" fmla="*/ 0 60000 65536"/>
                <a:gd name="T15" fmla="*/ 0 w 1536"/>
                <a:gd name="T16" fmla="*/ 0 h 96"/>
                <a:gd name="T17" fmla="*/ 1536 w 1536"/>
                <a:gd name="T18" fmla="*/ 96 h 96"/>
              </a:gdLst>
              <a:ahLst/>
              <a:cxnLst>
                <a:cxn ang="T10">
                  <a:pos x="T0" y="T1"/>
                </a:cxn>
                <a:cxn ang="T11">
                  <a:pos x="T2" y="T3"/>
                </a:cxn>
                <a:cxn ang="T12">
                  <a:pos x="T4" y="T5"/>
                </a:cxn>
                <a:cxn ang="T13">
                  <a:pos x="T6" y="T7"/>
                </a:cxn>
                <a:cxn ang="T14">
                  <a:pos x="T8" y="T9"/>
                </a:cxn>
              </a:cxnLst>
              <a:rect l="T15" t="T16" r="T17" b="T18"/>
              <a:pathLst>
                <a:path w="1536" h="96">
                  <a:moveTo>
                    <a:pt x="0" y="96"/>
                  </a:moveTo>
                  <a:lnTo>
                    <a:pt x="1536" y="66"/>
                  </a:lnTo>
                  <a:lnTo>
                    <a:pt x="774" y="0"/>
                  </a:lnTo>
                  <a:lnTo>
                    <a:pt x="6" y="12"/>
                  </a:lnTo>
                  <a:lnTo>
                    <a:pt x="0" y="96"/>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0672" name="Freeform 95"/>
            <p:cNvSpPr>
              <a:spLocks/>
            </p:cNvSpPr>
            <p:nvPr/>
          </p:nvSpPr>
          <p:spPr bwMode="auto">
            <a:xfrm>
              <a:off x="1969008" y="2490674"/>
              <a:ext cx="7671346" cy="776952"/>
            </a:xfrm>
            <a:custGeom>
              <a:avLst/>
              <a:gdLst>
                <a:gd name="T0" fmla="*/ 2147483646 w 4722"/>
                <a:gd name="T1" fmla="*/ 0 h 664"/>
                <a:gd name="T2" fmla="*/ 0 w 4722"/>
                <a:gd name="T3" fmla="*/ 2147483646 h 664"/>
                <a:gd name="T4" fmla="*/ 2147483646 w 4722"/>
                <a:gd name="T5" fmla="*/ 2147483646 h 664"/>
                <a:gd name="T6" fmla="*/ 2147483646 w 4722"/>
                <a:gd name="T7" fmla="*/ 2147483646 h 664"/>
                <a:gd name="T8" fmla="*/ 2147483646 w 4722"/>
                <a:gd name="T9" fmla="*/ 2147483646 h 664"/>
                <a:gd name="T10" fmla="*/ 2147483646 w 4722"/>
                <a:gd name="T11" fmla="*/ 0 h 664"/>
                <a:gd name="T12" fmla="*/ 0 60000 65536"/>
                <a:gd name="T13" fmla="*/ 0 60000 65536"/>
                <a:gd name="T14" fmla="*/ 0 60000 65536"/>
                <a:gd name="T15" fmla="*/ 0 60000 65536"/>
                <a:gd name="T16" fmla="*/ 0 60000 65536"/>
                <a:gd name="T17" fmla="*/ 0 60000 65536"/>
                <a:gd name="T18" fmla="*/ 0 w 4722"/>
                <a:gd name="T19" fmla="*/ 0 h 664"/>
                <a:gd name="T20" fmla="*/ 4722 w 4722"/>
                <a:gd name="T21" fmla="*/ 664 h 664"/>
              </a:gdLst>
              <a:ahLst/>
              <a:cxnLst>
                <a:cxn ang="T12">
                  <a:pos x="T0" y="T1"/>
                </a:cxn>
                <a:cxn ang="T13">
                  <a:pos x="T2" y="T3"/>
                </a:cxn>
                <a:cxn ang="T14">
                  <a:pos x="T4" y="T5"/>
                </a:cxn>
                <a:cxn ang="T15">
                  <a:pos x="T6" y="T7"/>
                </a:cxn>
                <a:cxn ang="T16">
                  <a:pos x="T8" y="T9"/>
                </a:cxn>
                <a:cxn ang="T17">
                  <a:pos x="T10" y="T11"/>
                </a:cxn>
              </a:cxnLst>
              <a:rect l="T18" t="T19" r="T20" b="T21"/>
              <a:pathLst>
                <a:path w="4722" h="664">
                  <a:moveTo>
                    <a:pt x="874" y="0"/>
                  </a:moveTo>
                  <a:lnTo>
                    <a:pt x="0" y="346"/>
                  </a:lnTo>
                  <a:lnTo>
                    <a:pt x="874" y="426"/>
                  </a:lnTo>
                  <a:lnTo>
                    <a:pt x="3445" y="664"/>
                  </a:lnTo>
                  <a:lnTo>
                    <a:pt x="4722" y="502"/>
                  </a:lnTo>
                  <a:lnTo>
                    <a:pt x="874" y="0"/>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70673" name="Group 96"/>
            <p:cNvGrpSpPr>
              <a:grpSpLocks/>
            </p:cNvGrpSpPr>
            <p:nvPr/>
          </p:nvGrpSpPr>
          <p:grpSpPr bwMode="auto">
            <a:xfrm>
              <a:off x="1971675" y="5208588"/>
              <a:ext cx="7670800" cy="1484312"/>
              <a:chOff x="2728" y="2825"/>
              <a:chExt cx="2828" cy="830"/>
            </a:xfrm>
          </p:grpSpPr>
          <p:sp>
            <p:nvSpPr>
              <p:cNvPr id="70709" name="Freeform 97"/>
              <p:cNvSpPr>
                <a:spLocks/>
              </p:cNvSpPr>
              <p:nvPr/>
            </p:nvSpPr>
            <p:spPr bwMode="auto">
              <a:xfrm>
                <a:off x="2732" y="2978"/>
                <a:ext cx="523" cy="677"/>
              </a:xfrm>
              <a:custGeom>
                <a:avLst/>
                <a:gdLst>
                  <a:gd name="T0" fmla="*/ 1 w 874"/>
                  <a:gd name="T1" fmla="*/ 1 h 1173"/>
                  <a:gd name="T2" fmla="*/ 1 w 874"/>
                  <a:gd name="T3" fmla="*/ 1 h 1173"/>
                  <a:gd name="T4" fmla="*/ 0 w 874"/>
                  <a:gd name="T5" fmla="*/ 1 h 1173"/>
                  <a:gd name="T6" fmla="*/ 0 w 874"/>
                  <a:gd name="T7" fmla="*/ 0 h 1173"/>
                  <a:gd name="T8" fmla="*/ 1 w 874"/>
                  <a:gd name="T9" fmla="*/ 1 h 1173"/>
                  <a:gd name="T10" fmla="*/ 0 60000 65536"/>
                  <a:gd name="T11" fmla="*/ 0 60000 65536"/>
                  <a:gd name="T12" fmla="*/ 0 60000 65536"/>
                  <a:gd name="T13" fmla="*/ 0 60000 65536"/>
                  <a:gd name="T14" fmla="*/ 0 60000 65536"/>
                  <a:gd name="T15" fmla="*/ 0 w 874"/>
                  <a:gd name="T16" fmla="*/ 0 h 1173"/>
                  <a:gd name="T17" fmla="*/ 874 w 874"/>
                  <a:gd name="T18" fmla="*/ 1173 h 1173"/>
                </a:gdLst>
                <a:ahLst/>
                <a:cxnLst>
                  <a:cxn ang="T10">
                    <a:pos x="T0" y="T1"/>
                  </a:cxn>
                  <a:cxn ang="T11">
                    <a:pos x="T2" y="T3"/>
                  </a:cxn>
                  <a:cxn ang="T12">
                    <a:pos x="T4" y="T5"/>
                  </a:cxn>
                  <a:cxn ang="T13">
                    <a:pos x="T6" y="T7"/>
                  </a:cxn>
                  <a:cxn ang="T14">
                    <a:pos x="T8" y="T9"/>
                  </a:cxn>
                </a:cxnLst>
                <a:rect l="T15" t="T16" r="T17" b="T18"/>
                <a:pathLst>
                  <a:path w="874" h="1173">
                    <a:moveTo>
                      <a:pt x="874" y="290"/>
                    </a:moveTo>
                    <a:lnTo>
                      <a:pt x="874" y="1173"/>
                    </a:lnTo>
                    <a:lnTo>
                      <a:pt x="0" y="672"/>
                    </a:lnTo>
                    <a:lnTo>
                      <a:pt x="0" y="0"/>
                    </a:lnTo>
                    <a:lnTo>
                      <a:pt x="874" y="290"/>
                    </a:lnTo>
                    <a:close/>
                  </a:path>
                </a:pathLst>
              </a:custGeom>
              <a:gradFill rotWithShape="1">
                <a:gsLst>
                  <a:gs pos="0">
                    <a:srgbClr val="809663"/>
                  </a:gs>
                  <a:gs pos="100000">
                    <a:srgbClr val="A7C38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0710" name="Freeform 98"/>
              <p:cNvSpPr>
                <a:spLocks/>
              </p:cNvSpPr>
              <p:nvPr/>
            </p:nvSpPr>
            <p:spPr bwMode="auto">
              <a:xfrm>
                <a:off x="3253" y="2903"/>
                <a:ext cx="2295" cy="752"/>
              </a:xfrm>
              <a:custGeom>
                <a:avLst/>
                <a:gdLst>
                  <a:gd name="T0" fmla="*/ 1 w 3848"/>
                  <a:gd name="T1" fmla="*/ 0 h 1304"/>
                  <a:gd name="T2" fmla="*/ 1 w 3848"/>
                  <a:gd name="T3" fmla="*/ 1 h 1304"/>
                  <a:gd name="T4" fmla="*/ 0 w 3848"/>
                  <a:gd name="T5" fmla="*/ 1 h 1304"/>
                  <a:gd name="T6" fmla="*/ 0 w 3848"/>
                  <a:gd name="T7" fmla="*/ 1 h 1304"/>
                  <a:gd name="T8" fmla="*/ 1 w 3848"/>
                  <a:gd name="T9" fmla="*/ 0 h 1304"/>
                  <a:gd name="T10" fmla="*/ 0 60000 65536"/>
                  <a:gd name="T11" fmla="*/ 0 60000 65536"/>
                  <a:gd name="T12" fmla="*/ 0 60000 65536"/>
                  <a:gd name="T13" fmla="*/ 0 60000 65536"/>
                  <a:gd name="T14" fmla="*/ 0 60000 65536"/>
                  <a:gd name="T15" fmla="*/ 0 w 3848"/>
                  <a:gd name="T16" fmla="*/ 0 h 1304"/>
                  <a:gd name="T17" fmla="*/ 3848 w 3848"/>
                  <a:gd name="T18" fmla="*/ 1304 h 1304"/>
                </a:gdLst>
                <a:ahLst/>
                <a:cxnLst>
                  <a:cxn ang="T10">
                    <a:pos x="T0" y="T1"/>
                  </a:cxn>
                  <a:cxn ang="T11">
                    <a:pos x="T2" y="T3"/>
                  </a:cxn>
                  <a:cxn ang="T12">
                    <a:pos x="T4" y="T5"/>
                  </a:cxn>
                  <a:cxn ang="T13">
                    <a:pos x="T6" y="T7"/>
                  </a:cxn>
                  <a:cxn ang="T14">
                    <a:pos x="T8" y="T9"/>
                  </a:cxn>
                </a:cxnLst>
                <a:rect l="T15" t="T16" r="T17" b="T18"/>
                <a:pathLst>
                  <a:path w="3848" h="1304">
                    <a:moveTo>
                      <a:pt x="3848" y="0"/>
                    </a:moveTo>
                    <a:lnTo>
                      <a:pt x="3848" y="577"/>
                    </a:lnTo>
                    <a:lnTo>
                      <a:pt x="0" y="1304"/>
                    </a:lnTo>
                    <a:lnTo>
                      <a:pt x="0" y="421"/>
                    </a:lnTo>
                    <a:lnTo>
                      <a:pt x="3848" y="0"/>
                    </a:lnTo>
                    <a:close/>
                  </a:path>
                </a:pathLst>
              </a:custGeom>
              <a:gradFill rotWithShape="1">
                <a:gsLst>
                  <a:gs pos="0">
                    <a:srgbClr val="A7C381"/>
                  </a:gs>
                  <a:gs pos="100000">
                    <a:srgbClr val="CADBB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0711" name="Freeform 99"/>
              <p:cNvSpPr>
                <a:spLocks/>
              </p:cNvSpPr>
              <p:nvPr/>
            </p:nvSpPr>
            <p:spPr bwMode="auto">
              <a:xfrm>
                <a:off x="2732" y="2826"/>
                <a:ext cx="2814" cy="320"/>
              </a:xfrm>
              <a:custGeom>
                <a:avLst/>
                <a:gdLst>
                  <a:gd name="T0" fmla="*/ 1 w 4722"/>
                  <a:gd name="T1" fmla="*/ 0 h 555"/>
                  <a:gd name="T2" fmla="*/ 1 w 4722"/>
                  <a:gd name="T3" fmla="*/ 1 h 555"/>
                  <a:gd name="T4" fmla="*/ 0 w 4722"/>
                  <a:gd name="T5" fmla="*/ 1 h 555"/>
                  <a:gd name="T6" fmla="*/ 1 w 4722"/>
                  <a:gd name="T7" fmla="*/ 1 h 555"/>
                  <a:gd name="T8" fmla="*/ 1 w 4722"/>
                  <a:gd name="T9" fmla="*/ 1 h 555"/>
                  <a:gd name="T10" fmla="*/ 1 w 4722"/>
                  <a:gd name="T11" fmla="*/ 0 h 555"/>
                  <a:gd name="T12" fmla="*/ 0 60000 65536"/>
                  <a:gd name="T13" fmla="*/ 0 60000 65536"/>
                  <a:gd name="T14" fmla="*/ 0 60000 65536"/>
                  <a:gd name="T15" fmla="*/ 0 60000 65536"/>
                  <a:gd name="T16" fmla="*/ 0 60000 65536"/>
                  <a:gd name="T17" fmla="*/ 0 60000 65536"/>
                  <a:gd name="T18" fmla="*/ 0 w 4722"/>
                  <a:gd name="T19" fmla="*/ 0 h 555"/>
                  <a:gd name="T20" fmla="*/ 4722 w 4722"/>
                  <a:gd name="T21" fmla="*/ 555 h 555"/>
                </a:gdLst>
                <a:ahLst/>
                <a:cxnLst>
                  <a:cxn ang="T12">
                    <a:pos x="T0" y="T1"/>
                  </a:cxn>
                  <a:cxn ang="T13">
                    <a:pos x="T2" y="T3"/>
                  </a:cxn>
                  <a:cxn ang="T14">
                    <a:pos x="T4" y="T5"/>
                  </a:cxn>
                  <a:cxn ang="T15">
                    <a:pos x="T6" y="T7"/>
                  </a:cxn>
                  <a:cxn ang="T16">
                    <a:pos x="T8" y="T9"/>
                  </a:cxn>
                  <a:cxn ang="T17">
                    <a:pos x="T10" y="T11"/>
                  </a:cxn>
                </a:cxnLst>
                <a:rect l="T18" t="T19" r="T20" b="T21"/>
                <a:pathLst>
                  <a:path w="4722" h="555">
                    <a:moveTo>
                      <a:pt x="3445" y="0"/>
                    </a:moveTo>
                    <a:lnTo>
                      <a:pt x="874" y="199"/>
                    </a:lnTo>
                    <a:lnTo>
                      <a:pt x="0" y="265"/>
                    </a:lnTo>
                    <a:lnTo>
                      <a:pt x="874" y="555"/>
                    </a:lnTo>
                    <a:lnTo>
                      <a:pt x="4722" y="134"/>
                    </a:lnTo>
                    <a:lnTo>
                      <a:pt x="3445" y="0"/>
                    </a:lnTo>
                    <a:close/>
                  </a:path>
                </a:pathLst>
              </a:custGeom>
              <a:solidFill>
                <a:srgbClr val="B2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0674" name="Freeform 100"/>
            <p:cNvSpPr>
              <a:spLocks/>
            </p:cNvSpPr>
            <p:nvPr/>
          </p:nvSpPr>
          <p:spPr bwMode="auto">
            <a:xfrm>
              <a:off x="7061833" y="2904212"/>
              <a:ext cx="2568642" cy="818724"/>
            </a:xfrm>
            <a:custGeom>
              <a:avLst/>
              <a:gdLst>
                <a:gd name="T0" fmla="*/ 2147483646 w 1618"/>
                <a:gd name="T1" fmla="*/ 2147483646 h 517"/>
                <a:gd name="T2" fmla="*/ 2147483646 w 1618"/>
                <a:gd name="T3" fmla="*/ 2147483646 h 517"/>
                <a:gd name="T4" fmla="*/ 0 w 1618"/>
                <a:gd name="T5" fmla="*/ 2147483646 h 517"/>
                <a:gd name="T6" fmla="*/ 0 w 1618"/>
                <a:gd name="T7" fmla="*/ 0 h 517"/>
                <a:gd name="T8" fmla="*/ 2147483646 w 1618"/>
                <a:gd name="T9" fmla="*/ 2147483646 h 517"/>
                <a:gd name="T10" fmla="*/ 0 60000 65536"/>
                <a:gd name="T11" fmla="*/ 0 60000 65536"/>
                <a:gd name="T12" fmla="*/ 0 60000 65536"/>
                <a:gd name="T13" fmla="*/ 0 60000 65536"/>
                <a:gd name="T14" fmla="*/ 0 60000 65536"/>
                <a:gd name="T15" fmla="*/ 0 w 1618"/>
                <a:gd name="T16" fmla="*/ 0 h 517"/>
                <a:gd name="T17" fmla="*/ 1618 w 1618"/>
                <a:gd name="T18" fmla="*/ 517 h 517"/>
              </a:gdLst>
              <a:ahLst/>
              <a:cxnLst>
                <a:cxn ang="T10">
                  <a:pos x="T0" y="T1"/>
                </a:cxn>
                <a:cxn ang="T11">
                  <a:pos x="T2" y="T3"/>
                </a:cxn>
                <a:cxn ang="T12">
                  <a:pos x="T4" y="T5"/>
                </a:cxn>
                <a:cxn ang="T13">
                  <a:pos x="T6" y="T7"/>
                </a:cxn>
                <a:cxn ang="T14">
                  <a:pos x="T8" y="T9"/>
                </a:cxn>
              </a:cxnLst>
              <a:rect l="T15" t="T16" r="T17" b="T18"/>
              <a:pathLst>
                <a:path w="1618" h="517">
                  <a:moveTo>
                    <a:pt x="1618" y="139"/>
                  </a:moveTo>
                  <a:lnTo>
                    <a:pt x="1616" y="517"/>
                  </a:lnTo>
                  <a:lnTo>
                    <a:pt x="0" y="470"/>
                  </a:lnTo>
                  <a:lnTo>
                    <a:pt x="0" y="0"/>
                  </a:lnTo>
                  <a:lnTo>
                    <a:pt x="1618" y="139"/>
                  </a:lnTo>
                  <a:close/>
                </a:path>
              </a:pathLst>
            </a:custGeom>
            <a:gradFill rotWithShape="1">
              <a:gsLst>
                <a:gs pos="0">
                  <a:srgbClr val="BBD1E7"/>
                </a:gs>
                <a:gs pos="100000">
                  <a:srgbClr val="D3E1EF"/>
                </a:gs>
              </a:gsLst>
              <a:lin ang="0" scaled="1"/>
            </a:gradFill>
            <a:ln w="9525">
              <a:solidFill>
                <a:srgbClr val="D8E6EA"/>
              </a:solidFill>
              <a:round/>
              <a:headEnd/>
              <a:tailEnd/>
            </a:ln>
          </p:spPr>
          <p:txBody>
            <a:bodyPr/>
            <a:lstStyle/>
            <a:p>
              <a:endParaRPr lang="en-GB" dirty="0"/>
            </a:p>
          </p:txBody>
        </p:sp>
        <p:sp>
          <p:nvSpPr>
            <p:cNvPr id="70675" name="Freeform 101"/>
            <p:cNvSpPr>
              <a:spLocks/>
            </p:cNvSpPr>
            <p:nvPr/>
          </p:nvSpPr>
          <p:spPr bwMode="auto">
            <a:xfrm>
              <a:off x="5624383" y="2908390"/>
              <a:ext cx="1422632" cy="2573133"/>
            </a:xfrm>
            <a:custGeom>
              <a:avLst/>
              <a:gdLst>
                <a:gd name="T0" fmla="*/ 0 w 896"/>
                <a:gd name="T1" fmla="*/ 2147483646 h 1621"/>
                <a:gd name="T2" fmla="*/ 2147483646 w 896"/>
                <a:gd name="T3" fmla="*/ 0 h 1621"/>
                <a:gd name="T4" fmla="*/ 2147483646 w 896"/>
                <a:gd name="T5" fmla="*/ 2147483646 h 1621"/>
                <a:gd name="T6" fmla="*/ 0 w 896"/>
                <a:gd name="T7" fmla="*/ 2147483646 h 1621"/>
                <a:gd name="T8" fmla="*/ 0 w 896"/>
                <a:gd name="T9" fmla="*/ 2147483646 h 1621"/>
                <a:gd name="T10" fmla="*/ 0 60000 65536"/>
                <a:gd name="T11" fmla="*/ 0 60000 65536"/>
                <a:gd name="T12" fmla="*/ 0 60000 65536"/>
                <a:gd name="T13" fmla="*/ 0 60000 65536"/>
                <a:gd name="T14" fmla="*/ 0 60000 65536"/>
                <a:gd name="T15" fmla="*/ 0 w 896"/>
                <a:gd name="T16" fmla="*/ 0 h 1621"/>
                <a:gd name="T17" fmla="*/ 896 w 896"/>
                <a:gd name="T18" fmla="*/ 1621 h 1621"/>
              </a:gdLst>
              <a:ahLst/>
              <a:cxnLst>
                <a:cxn ang="T10">
                  <a:pos x="T0" y="T1"/>
                </a:cxn>
                <a:cxn ang="T11">
                  <a:pos x="T2" y="T3"/>
                </a:cxn>
                <a:cxn ang="T12">
                  <a:pos x="T4" y="T5"/>
                </a:cxn>
                <a:cxn ang="T13">
                  <a:pos x="T6" y="T7"/>
                </a:cxn>
                <a:cxn ang="T14">
                  <a:pos x="T8" y="T9"/>
                </a:cxn>
              </a:cxnLst>
              <a:rect l="T15" t="T16" r="T17" b="T18"/>
              <a:pathLst>
                <a:path w="896" h="1621">
                  <a:moveTo>
                    <a:pt x="0" y="160"/>
                  </a:moveTo>
                  <a:lnTo>
                    <a:pt x="896" y="0"/>
                  </a:lnTo>
                  <a:lnTo>
                    <a:pt x="894" y="1621"/>
                  </a:lnTo>
                  <a:lnTo>
                    <a:pt x="0" y="1470"/>
                  </a:lnTo>
                  <a:lnTo>
                    <a:pt x="0" y="160"/>
                  </a:lnTo>
                  <a:close/>
                </a:path>
              </a:pathLst>
            </a:custGeom>
            <a:gradFill rotWithShape="1">
              <a:gsLst>
                <a:gs pos="0">
                  <a:srgbClr val="90A1B2"/>
                </a:gs>
                <a:gs pos="100000">
                  <a:srgbClr val="BBD1E7"/>
                </a:gs>
              </a:gsLst>
              <a:lin ang="0" scaled="1"/>
            </a:gradFill>
            <a:ln w="9525">
              <a:solidFill>
                <a:srgbClr val="D8E6EA"/>
              </a:solidFill>
              <a:round/>
              <a:headEnd/>
              <a:tailEnd/>
            </a:ln>
          </p:spPr>
          <p:txBody>
            <a:bodyPr/>
            <a:lstStyle/>
            <a:p>
              <a:endParaRPr lang="en-GB" dirty="0"/>
            </a:p>
          </p:txBody>
        </p:sp>
        <p:grpSp>
          <p:nvGrpSpPr>
            <p:cNvPr id="70676" name="Group 102"/>
            <p:cNvGrpSpPr>
              <a:grpSpLocks/>
            </p:cNvGrpSpPr>
            <p:nvPr/>
          </p:nvGrpSpPr>
          <p:grpSpPr bwMode="auto">
            <a:xfrm>
              <a:off x="1970088" y="1458913"/>
              <a:ext cx="7670800" cy="1619250"/>
              <a:chOff x="1237" y="919"/>
              <a:chExt cx="4832" cy="1020"/>
            </a:xfrm>
          </p:grpSpPr>
          <p:sp>
            <p:nvSpPr>
              <p:cNvPr id="70707" name="Freeform 103"/>
              <p:cNvSpPr>
                <a:spLocks/>
              </p:cNvSpPr>
              <p:nvPr/>
            </p:nvSpPr>
            <p:spPr bwMode="auto">
              <a:xfrm>
                <a:off x="2129" y="919"/>
                <a:ext cx="3939" cy="1021"/>
              </a:xfrm>
              <a:custGeom>
                <a:avLst/>
                <a:gdLst>
                  <a:gd name="T0" fmla="*/ 6262 w 3848"/>
                  <a:gd name="T1" fmla="*/ 1 h 1387"/>
                  <a:gd name="T2" fmla="*/ 6262 w 3848"/>
                  <a:gd name="T3" fmla="*/ 2 h 1387"/>
                  <a:gd name="T4" fmla="*/ 0 w 3848"/>
                  <a:gd name="T5" fmla="*/ 1 h 1387"/>
                  <a:gd name="T6" fmla="*/ 0 w 3848"/>
                  <a:gd name="T7" fmla="*/ 0 h 1387"/>
                  <a:gd name="T8" fmla="*/ 6262 w 3848"/>
                  <a:gd name="T9" fmla="*/ 1 h 1387"/>
                  <a:gd name="T10" fmla="*/ 0 60000 65536"/>
                  <a:gd name="T11" fmla="*/ 0 60000 65536"/>
                  <a:gd name="T12" fmla="*/ 0 60000 65536"/>
                  <a:gd name="T13" fmla="*/ 0 60000 65536"/>
                  <a:gd name="T14" fmla="*/ 0 60000 65536"/>
                  <a:gd name="T15" fmla="*/ 0 w 3848"/>
                  <a:gd name="T16" fmla="*/ 0 h 1387"/>
                  <a:gd name="T17" fmla="*/ 3848 w 3848"/>
                  <a:gd name="T18" fmla="*/ 1387 h 1387"/>
                </a:gdLst>
                <a:ahLst/>
                <a:cxnLst>
                  <a:cxn ang="T10">
                    <a:pos x="T0" y="T1"/>
                  </a:cxn>
                  <a:cxn ang="T11">
                    <a:pos x="T2" y="T3"/>
                  </a:cxn>
                  <a:cxn ang="T12">
                    <a:pos x="T4" y="T5"/>
                  </a:cxn>
                  <a:cxn ang="T13">
                    <a:pos x="T6" y="T7"/>
                  </a:cxn>
                  <a:cxn ang="T14">
                    <a:pos x="T8" y="T9"/>
                  </a:cxn>
                </a:cxnLst>
                <a:rect l="T15" t="T16" r="T17" b="T18"/>
                <a:pathLst>
                  <a:path w="3848" h="1387">
                    <a:moveTo>
                      <a:pt x="3848" y="813"/>
                    </a:moveTo>
                    <a:lnTo>
                      <a:pt x="3848" y="1387"/>
                    </a:lnTo>
                    <a:lnTo>
                      <a:pt x="0" y="885"/>
                    </a:lnTo>
                    <a:lnTo>
                      <a:pt x="0" y="0"/>
                    </a:lnTo>
                    <a:lnTo>
                      <a:pt x="3848" y="813"/>
                    </a:lnTo>
                    <a:close/>
                  </a:path>
                </a:pathLst>
              </a:custGeom>
              <a:gradFill rotWithShape="1">
                <a:gsLst>
                  <a:gs pos="0">
                    <a:srgbClr val="F09058"/>
                  </a:gs>
                  <a:gs pos="100000">
                    <a:srgbClr val="F6BE9D"/>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0708" name="Freeform 104"/>
              <p:cNvSpPr>
                <a:spLocks/>
              </p:cNvSpPr>
              <p:nvPr/>
            </p:nvSpPr>
            <p:spPr bwMode="auto">
              <a:xfrm>
                <a:off x="1236" y="919"/>
                <a:ext cx="893" cy="908"/>
              </a:xfrm>
              <a:custGeom>
                <a:avLst/>
                <a:gdLst>
                  <a:gd name="T0" fmla="*/ 1394 w 874"/>
                  <a:gd name="T1" fmla="*/ 0 h 1231"/>
                  <a:gd name="T2" fmla="*/ 1394 w 874"/>
                  <a:gd name="T3" fmla="*/ 1 h 1231"/>
                  <a:gd name="T4" fmla="*/ 0 w 874"/>
                  <a:gd name="T5" fmla="*/ 2 h 1231"/>
                  <a:gd name="T6" fmla="*/ 0 w 874"/>
                  <a:gd name="T7" fmla="*/ 1 h 1231"/>
                  <a:gd name="T8" fmla="*/ 1394 w 874"/>
                  <a:gd name="T9" fmla="*/ 0 h 1231"/>
                  <a:gd name="T10" fmla="*/ 0 60000 65536"/>
                  <a:gd name="T11" fmla="*/ 0 60000 65536"/>
                  <a:gd name="T12" fmla="*/ 0 60000 65536"/>
                  <a:gd name="T13" fmla="*/ 0 60000 65536"/>
                  <a:gd name="T14" fmla="*/ 0 60000 65536"/>
                  <a:gd name="T15" fmla="*/ 0 w 874"/>
                  <a:gd name="T16" fmla="*/ 0 h 1231"/>
                  <a:gd name="T17" fmla="*/ 874 w 874"/>
                  <a:gd name="T18" fmla="*/ 1231 h 1231"/>
                </a:gdLst>
                <a:ahLst/>
                <a:cxnLst>
                  <a:cxn ang="T10">
                    <a:pos x="T0" y="T1"/>
                  </a:cxn>
                  <a:cxn ang="T11">
                    <a:pos x="T2" y="T3"/>
                  </a:cxn>
                  <a:cxn ang="T12">
                    <a:pos x="T4" y="T5"/>
                  </a:cxn>
                  <a:cxn ang="T13">
                    <a:pos x="T6" y="T7"/>
                  </a:cxn>
                  <a:cxn ang="T14">
                    <a:pos x="T8" y="T9"/>
                  </a:cxn>
                </a:cxnLst>
                <a:rect l="T15" t="T16" r="T17" b="T18"/>
                <a:pathLst>
                  <a:path w="874" h="1231">
                    <a:moveTo>
                      <a:pt x="874" y="0"/>
                    </a:moveTo>
                    <a:lnTo>
                      <a:pt x="874" y="885"/>
                    </a:lnTo>
                    <a:lnTo>
                      <a:pt x="0" y="1231"/>
                    </a:lnTo>
                    <a:lnTo>
                      <a:pt x="0" y="560"/>
                    </a:lnTo>
                    <a:lnTo>
                      <a:pt x="874" y="0"/>
                    </a:lnTo>
                    <a:close/>
                  </a:path>
                </a:pathLst>
              </a:custGeom>
              <a:gradFill rotWithShape="1">
                <a:gsLst>
                  <a:gs pos="0">
                    <a:srgbClr val="B86F44"/>
                  </a:gs>
                  <a:gs pos="100000">
                    <a:srgbClr val="F09058"/>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0677" name="Freeform 105"/>
            <p:cNvSpPr>
              <a:spLocks/>
            </p:cNvSpPr>
            <p:nvPr/>
          </p:nvSpPr>
          <p:spPr bwMode="auto">
            <a:xfrm>
              <a:off x="2843333" y="3489014"/>
              <a:ext cx="4144407" cy="246454"/>
            </a:xfrm>
            <a:custGeom>
              <a:avLst/>
              <a:gdLst>
                <a:gd name="T0" fmla="*/ 2147483646 w 2610"/>
                <a:gd name="T1" fmla="*/ 0 h 154"/>
                <a:gd name="T2" fmla="*/ 0 w 2610"/>
                <a:gd name="T3" fmla="*/ 2147483646 h 154"/>
                <a:gd name="T4" fmla="*/ 2147483646 w 2610"/>
                <a:gd name="T5" fmla="*/ 2147483646 h 154"/>
                <a:gd name="T6" fmla="*/ 2147483646 w 2610"/>
                <a:gd name="T7" fmla="*/ 2147483646 h 154"/>
                <a:gd name="T8" fmla="*/ 2147483646 w 2610"/>
                <a:gd name="T9" fmla="*/ 2147483646 h 154"/>
                <a:gd name="T10" fmla="*/ 2147483646 w 2610"/>
                <a:gd name="T11" fmla="*/ 0 h 154"/>
                <a:gd name="T12" fmla="*/ 0 60000 65536"/>
                <a:gd name="T13" fmla="*/ 0 60000 65536"/>
                <a:gd name="T14" fmla="*/ 0 60000 65536"/>
                <a:gd name="T15" fmla="*/ 0 60000 65536"/>
                <a:gd name="T16" fmla="*/ 0 60000 65536"/>
                <a:gd name="T17" fmla="*/ 0 60000 65536"/>
                <a:gd name="T18" fmla="*/ 0 w 2610"/>
                <a:gd name="T19" fmla="*/ 0 h 154"/>
                <a:gd name="T20" fmla="*/ 2610 w 2610"/>
                <a:gd name="T21" fmla="*/ 154 h 154"/>
              </a:gdLst>
              <a:ahLst/>
              <a:cxnLst>
                <a:cxn ang="T12">
                  <a:pos x="T0" y="T1"/>
                </a:cxn>
                <a:cxn ang="T13">
                  <a:pos x="T2" y="T3"/>
                </a:cxn>
                <a:cxn ang="T14">
                  <a:pos x="T4" y="T5"/>
                </a:cxn>
                <a:cxn ang="T15">
                  <a:pos x="T6" y="T7"/>
                </a:cxn>
                <a:cxn ang="T16">
                  <a:pos x="T8" y="T9"/>
                </a:cxn>
                <a:cxn ang="T17">
                  <a:pos x="T10" y="T11"/>
                </a:cxn>
              </a:cxnLst>
              <a:rect l="T18" t="T19" r="T20" b="T21"/>
              <a:pathLst>
                <a:path w="2610" h="154">
                  <a:moveTo>
                    <a:pt x="502" y="0"/>
                  </a:moveTo>
                  <a:lnTo>
                    <a:pt x="0" y="86"/>
                  </a:lnTo>
                  <a:lnTo>
                    <a:pt x="502" y="154"/>
                  </a:lnTo>
                  <a:lnTo>
                    <a:pt x="1722" y="148"/>
                  </a:lnTo>
                  <a:lnTo>
                    <a:pt x="2610" y="118"/>
                  </a:lnTo>
                  <a:lnTo>
                    <a:pt x="502" y="0"/>
                  </a:lnTo>
                  <a:close/>
                </a:path>
              </a:pathLst>
            </a:custGeom>
            <a:solidFill>
              <a:srgbClr val="B2B2B2"/>
            </a:solidFill>
            <a:ln w="9525">
              <a:solidFill>
                <a:schemeClr val="bg1"/>
              </a:solidFill>
              <a:round/>
              <a:headEnd/>
              <a:tailEnd/>
            </a:ln>
          </p:spPr>
          <p:txBody>
            <a:bodyPr/>
            <a:lstStyle/>
            <a:p>
              <a:endParaRPr lang="en-GB" dirty="0"/>
            </a:p>
          </p:txBody>
        </p:sp>
        <p:grpSp>
          <p:nvGrpSpPr>
            <p:cNvPr id="70678" name="Group 106"/>
            <p:cNvGrpSpPr>
              <a:grpSpLocks/>
            </p:cNvGrpSpPr>
            <p:nvPr/>
          </p:nvGrpSpPr>
          <p:grpSpPr bwMode="auto">
            <a:xfrm>
              <a:off x="2906713" y="2674938"/>
              <a:ext cx="4084637" cy="1068387"/>
              <a:chOff x="1827" y="1679"/>
              <a:chExt cx="2573" cy="673"/>
            </a:xfrm>
          </p:grpSpPr>
          <p:sp>
            <p:nvSpPr>
              <p:cNvPr id="51" name="Freeform 107"/>
              <p:cNvSpPr>
                <a:spLocks/>
              </p:cNvSpPr>
              <p:nvPr/>
            </p:nvSpPr>
            <p:spPr bwMode="auto">
              <a:xfrm>
                <a:off x="1828" y="1679"/>
                <a:ext cx="893" cy="674"/>
              </a:xfrm>
              <a:custGeom>
                <a:avLst/>
                <a:gdLst/>
                <a:ahLst/>
                <a:cxnLst>
                  <a:cxn ang="0">
                    <a:pos x="0" y="346"/>
                  </a:cxn>
                  <a:cxn ang="0">
                    <a:pos x="874" y="0"/>
                  </a:cxn>
                  <a:cxn ang="0">
                    <a:pos x="874" y="884"/>
                  </a:cxn>
                  <a:cxn ang="0">
                    <a:pos x="0" y="1018"/>
                  </a:cxn>
                  <a:cxn ang="0">
                    <a:pos x="0" y="346"/>
                  </a:cxn>
                </a:cxnLst>
                <a:rect l="0" t="0" r="r" b="b"/>
                <a:pathLst>
                  <a:path w="874" h="1018">
                    <a:moveTo>
                      <a:pt x="0" y="346"/>
                    </a:moveTo>
                    <a:lnTo>
                      <a:pt x="874" y="0"/>
                    </a:lnTo>
                    <a:lnTo>
                      <a:pt x="874" y="884"/>
                    </a:lnTo>
                    <a:lnTo>
                      <a:pt x="0" y="1018"/>
                    </a:lnTo>
                    <a:lnTo>
                      <a:pt x="0" y="346"/>
                    </a:lnTo>
                    <a:close/>
                  </a:path>
                </a:pathLst>
              </a:custGeom>
              <a:gradFill rotWithShape="1">
                <a:gsLst>
                  <a:gs pos="0">
                    <a:schemeClr val="accent1">
                      <a:gamma/>
                      <a:shade val="76863"/>
                      <a:invGamma/>
                    </a:schemeClr>
                  </a:gs>
                  <a:gs pos="100000">
                    <a:schemeClr val="accent1"/>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sp>
            <p:nvSpPr>
              <p:cNvPr id="52" name="Freeform 108"/>
              <p:cNvSpPr>
                <a:spLocks/>
              </p:cNvSpPr>
              <p:nvPr/>
            </p:nvSpPr>
            <p:spPr bwMode="auto">
              <a:xfrm>
                <a:off x="2721" y="1679"/>
                <a:ext cx="1680" cy="634"/>
              </a:xfrm>
              <a:custGeom>
                <a:avLst/>
                <a:gdLst/>
                <a:ahLst/>
                <a:cxnLst>
                  <a:cxn ang="0">
                    <a:pos x="1679" y="144"/>
                  </a:cxn>
                  <a:cxn ang="0">
                    <a:pos x="1680" y="633"/>
                  </a:cxn>
                  <a:cxn ang="0">
                    <a:pos x="0" y="584"/>
                  </a:cxn>
                  <a:cxn ang="0">
                    <a:pos x="0" y="0"/>
                  </a:cxn>
                  <a:cxn ang="0">
                    <a:pos x="1679" y="144"/>
                  </a:cxn>
                </a:cxnLst>
                <a:rect l="0" t="0" r="r" b="b"/>
                <a:pathLst>
                  <a:path w="1680" h="633">
                    <a:moveTo>
                      <a:pt x="1679" y="144"/>
                    </a:moveTo>
                    <a:lnTo>
                      <a:pt x="1680" y="633"/>
                    </a:lnTo>
                    <a:lnTo>
                      <a:pt x="0" y="584"/>
                    </a:lnTo>
                    <a:lnTo>
                      <a:pt x="0" y="0"/>
                    </a:lnTo>
                    <a:lnTo>
                      <a:pt x="1679" y="144"/>
                    </a:lnTo>
                    <a:close/>
                  </a:path>
                </a:pathLst>
              </a:custGeom>
              <a:gradFill rotWithShape="1">
                <a:gsLst>
                  <a:gs pos="0">
                    <a:schemeClr val="accent1"/>
                  </a:gs>
                  <a:gs pos="100000">
                    <a:schemeClr val="accent1">
                      <a:gamma/>
                      <a:tint val="45098"/>
                      <a:invGamma/>
                    </a:schemeClr>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grpSp>
        <p:grpSp>
          <p:nvGrpSpPr>
            <p:cNvPr id="70679" name="Group 109"/>
            <p:cNvGrpSpPr>
              <a:grpSpLocks/>
            </p:cNvGrpSpPr>
            <p:nvPr/>
          </p:nvGrpSpPr>
          <p:grpSpPr bwMode="auto">
            <a:xfrm>
              <a:off x="2901950" y="4562475"/>
              <a:ext cx="4079875" cy="1092200"/>
              <a:chOff x="1824" y="2874"/>
              <a:chExt cx="2570" cy="688"/>
            </a:xfrm>
          </p:grpSpPr>
          <p:sp>
            <p:nvSpPr>
              <p:cNvPr id="70701" name="Freeform 110"/>
              <p:cNvSpPr>
                <a:spLocks/>
              </p:cNvSpPr>
              <p:nvPr/>
            </p:nvSpPr>
            <p:spPr bwMode="auto">
              <a:xfrm>
                <a:off x="1824" y="2874"/>
                <a:ext cx="2567" cy="137"/>
              </a:xfrm>
              <a:custGeom>
                <a:avLst/>
                <a:gdLst>
                  <a:gd name="T0" fmla="*/ 0 w 2568"/>
                  <a:gd name="T1" fmla="*/ 0 h 138"/>
                  <a:gd name="T2" fmla="*/ 471 w 2568"/>
                  <a:gd name="T3" fmla="*/ 132 h 138"/>
                  <a:gd name="T4" fmla="*/ 2562 w 2568"/>
                  <a:gd name="T5" fmla="*/ 54 h 138"/>
                  <a:gd name="T6" fmla="*/ 1836 w 2568"/>
                  <a:gd name="T7" fmla="*/ 30 h 138"/>
                  <a:gd name="T8" fmla="*/ 1464 w 2568"/>
                  <a:gd name="T9" fmla="*/ 30 h 138"/>
                  <a:gd name="T10" fmla="*/ 0 w 2568"/>
                  <a:gd name="T11" fmla="*/ 0 h 138"/>
                  <a:gd name="T12" fmla="*/ 0 60000 65536"/>
                  <a:gd name="T13" fmla="*/ 0 60000 65536"/>
                  <a:gd name="T14" fmla="*/ 0 60000 65536"/>
                  <a:gd name="T15" fmla="*/ 0 60000 65536"/>
                  <a:gd name="T16" fmla="*/ 0 60000 65536"/>
                  <a:gd name="T17" fmla="*/ 0 60000 65536"/>
                  <a:gd name="T18" fmla="*/ 0 w 2568"/>
                  <a:gd name="T19" fmla="*/ 0 h 138"/>
                  <a:gd name="T20" fmla="*/ 2568 w 2568"/>
                  <a:gd name="T21" fmla="*/ 138 h 138"/>
                </a:gdLst>
                <a:ahLst/>
                <a:cxnLst>
                  <a:cxn ang="T12">
                    <a:pos x="T0" y="T1"/>
                  </a:cxn>
                  <a:cxn ang="T13">
                    <a:pos x="T2" y="T3"/>
                  </a:cxn>
                  <a:cxn ang="T14">
                    <a:pos x="T4" y="T5"/>
                  </a:cxn>
                  <a:cxn ang="T15">
                    <a:pos x="T6" y="T7"/>
                  </a:cxn>
                  <a:cxn ang="T16">
                    <a:pos x="T8" y="T9"/>
                  </a:cxn>
                  <a:cxn ang="T17">
                    <a:pos x="T10" y="T11"/>
                  </a:cxn>
                </a:cxnLst>
                <a:rect l="T18" t="T19" r="T20" b="T21"/>
                <a:pathLst>
                  <a:path w="2568" h="138">
                    <a:moveTo>
                      <a:pt x="0" y="0"/>
                    </a:moveTo>
                    <a:lnTo>
                      <a:pt x="471" y="138"/>
                    </a:lnTo>
                    <a:lnTo>
                      <a:pt x="2568" y="54"/>
                    </a:lnTo>
                    <a:lnTo>
                      <a:pt x="1842" y="30"/>
                    </a:lnTo>
                    <a:lnTo>
                      <a:pt x="1470" y="30"/>
                    </a:lnTo>
                    <a:lnTo>
                      <a:pt x="0" y="0"/>
                    </a:lnTo>
                    <a:close/>
                  </a:path>
                </a:pathLst>
              </a:custGeom>
              <a:solidFill>
                <a:srgbClr val="B2B2B2"/>
              </a:solidFill>
              <a:ln w="9525">
                <a:solidFill>
                  <a:schemeClr val="bg1"/>
                </a:solidFill>
                <a:round/>
                <a:headEnd/>
                <a:tailEnd/>
              </a:ln>
            </p:spPr>
            <p:txBody>
              <a:bodyPr/>
              <a:lstStyle/>
              <a:p>
                <a:endParaRPr lang="en-GB" dirty="0"/>
              </a:p>
            </p:txBody>
          </p:sp>
          <p:grpSp>
            <p:nvGrpSpPr>
              <p:cNvPr id="70702" name="Group 111"/>
              <p:cNvGrpSpPr>
                <a:grpSpLocks/>
              </p:cNvGrpSpPr>
              <p:nvPr/>
            </p:nvGrpSpPr>
            <p:grpSpPr bwMode="auto">
              <a:xfrm>
                <a:off x="1827" y="2896"/>
                <a:ext cx="2567" cy="666"/>
                <a:chOff x="1827" y="2896"/>
                <a:chExt cx="2567" cy="666"/>
              </a:xfrm>
            </p:grpSpPr>
            <p:sp>
              <p:nvSpPr>
                <p:cNvPr id="49" name="Freeform 112"/>
                <p:cNvSpPr>
                  <a:spLocks/>
                </p:cNvSpPr>
                <p:nvPr/>
              </p:nvSpPr>
              <p:spPr bwMode="auto">
                <a:xfrm>
                  <a:off x="1828" y="2895"/>
                  <a:ext cx="893" cy="666"/>
                </a:xfrm>
                <a:custGeom>
                  <a:avLst/>
                  <a:gdLst/>
                  <a:ahLst/>
                  <a:cxnLst>
                    <a:cxn ang="0">
                      <a:pos x="0" y="0"/>
                    </a:cxn>
                    <a:cxn ang="0">
                      <a:pos x="874" y="76"/>
                    </a:cxn>
                    <a:cxn ang="0">
                      <a:pos x="874" y="961"/>
                    </a:cxn>
                    <a:cxn ang="0">
                      <a:pos x="0" y="671"/>
                    </a:cxn>
                    <a:cxn ang="0">
                      <a:pos x="0" y="0"/>
                    </a:cxn>
                  </a:cxnLst>
                  <a:rect l="0" t="0" r="r" b="b"/>
                  <a:pathLst>
                    <a:path w="874" h="961">
                      <a:moveTo>
                        <a:pt x="0" y="0"/>
                      </a:moveTo>
                      <a:lnTo>
                        <a:pt x="874" y="76"/>
                      </a:lnTo>
                      <a:lnTo>
                        <a:pt x="874" y="961"/>
                      </a:lnTo>
                      <a:lnTo>
                        <a:pt x="0" y="671"/>
                      </a:lnTo>
                      <a:lnTo>
                        <a:pt x="0" y="0"/>
                      </a:lnTo>
                      <a:close/>
                    </a:path>
                  </a:pathLst>
                </a:custGeom>
                <a:gradFill rotWithShape="1">
                  <a:gsLst>
                    <a:gs pos="0">
                      <a:schemeClr val="accent1">
                        <a:gamma/>
                        <a:shade val="76863"/>
                        <a:invGamma/>
                      </a:schemeClr>
                    </a:gs>
                    <a:gs pos="100000">
                      <a:schemeClr val="accent1"/>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sp>
              <p:nvSpPr>
                <p:cNvPr id="50" name="Freeform 113"/>
                <p:cNvSpPr>
                  <a:spLocks/>
                </p:cNvSpPr>
                <p:nvPr/>
              </p:nvSpPr>
              <p:spPr bwMode="auto">
                <a:xfrm>
                  <a:off x="2721" y="2919"/>
                  <a:ext cx="1674" cy="642"/>
                </a:xfrm>
                <a:custGeom>
                  <a:avLst/>
                  <a:gdLst/>
                  <a:ahLst/>
                  <a:cxnLst>
                    <a:cxn ang="0">
                      <a:pos x="1675" y="0"/>
                    </a:cxn>
                    <a:cxn ang="0">
                      <a:pos x="1675" y="533"/>
                    </a:cxn>
                    <a:cxn ang="0">
                      <a:pos x="0" y="643"/>
                    </a:cxn>
                    <a:cxn ang="0">
                      <a:pos x="0" y="29"/>
                    </a:cxn>
                    <a:cxn ang="0">
                      <a:pos x="1675" y="0"/>
                    </a:cxn>
                  </a:cxnLst>
                  <a:rect l="0" t="0" r="r" b="b"/>
                  <a:pathLst>
                    <a:path w="1675" h="643">
                      <a:moveTo>
                        <a:pt x="1675" y="0"/>
                      </a:moveTo>
                      <a:lnTo>
                        <a:pt x="1675" y="533"/>
                      </a:lnTo>
                      <a:lnTo>
                        <a:pt x="0" y="643"/>
                      </a:lnTo>
                      <a:lnTo>
                        <a:pt x="0" y="29"/>
                      </a:lnTo>
                      <a:lnTo>
                        <a:pt x="1675" y="0"/>
                      </a:lnTo>
                      <a:close/>
                    </a:path>
                  </a:pathLst>
                </a:custGeom>
                <a:gradFill rotWithShape="1">
                  <a:gsLst>
                    <a:gs pos="0">
                      <a:schemeClr val="accent1"/>
                    </a:gs>
                    <a:gs pos="100000">
                      <a:schemeClr val="accent1">
                        <a:gamma/>
                        <a:tint val="54902"/>
                        <a:invGamma/>
                      </a:schemeClr>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grpSp>
        </p:grpSp>
        <p:grpSp>
          <p:nvGrpSpPr>
            <p:cNvPr id="70680" name="Group 114"/>
            <p:cNvGrpSpPr>
              <a:grpSpLocks/>
            </p:cNvGrpSpPr>
            <p:nvPr/>
          </p:nvGrpSpPr>
          <p:grpSpPr bwMode="auto">
            <a:xfrm>
              <a:off x="2908300" y="3651250"/>
              <a:ext cx="4079875" cy="962025"/>
              <a:chOff x="1828" y="2300"/>
              <a:chExt cx="2570" cy="606"/>
            </a:xfrm>
          </p:grpSpPr>
          <p:sp>
            <p:nvSpPr>
              <p:cNvPr id="45" name="Freeform 115"/>
              <p:cNvSpPr>
                <a:spLocks/>
              </p:cNvSpPr>
              <p:nvPr/>
            </p:nvSpPr>
            <p:spPr bwMode="auto">
              <a:xfrm>
                <a:off x="1828" y="2300"/>
                <a:ext cx="893" cy="605"/>
              </a:xfrm>
              <a:custGeom>
                <a:avLst/>
                <a:gdLst/>
                <a:ahLst/>
                <a:cxnLst>
                  <a:cxn ang="0">
                    <a:pos x="0" y="134"/>
                  </a:cxn>
                  <a:cxn ang="0">
                    <a:pos x="874" y="0"/>
                  </a:cxn>
                  <a:cxn ang="0">
                    <a:pos x="874" y="883"/>
                  </a:cxn>
                  <a:cxn ang="0">
                    <a:pos x="0" y="807"/>
                  </a:cxn>
                  <a:cxn ang="0">
                    <a:pos x="0" y="134"/>
                  </a:cxn>
                </a:cxnLst>
                <a:rect l="0" t="0" r="r" b="b"/>
                <a:pathLst>
                  <a:path w="874" h="883">
                    <a:moveTo>
                      <a:pt x="0" y="134"/>
                    </a:moveTo>
                    <a:lnTo>
                      <a:pt x="874" y="0"/>
                    </a:lnTo>
                    <a:lnTo>
                      <a:pt x="874" y="883"/>
                    </a:lnTo>
                    <a:lnTo>
                      <a:pt x="0" y="807"/>
                    </a:lnTo>
                    <a:lnTo>
                      <a:pt x="0" y="134"/>
                    </a:lnTo>
                    <a:close/>
                  </a:path>
                </a:pathLst>
              </a:custGeom>
              <a:gradFill rotWithShape="1">
                <a:gsLst>
                  <a:gs pos="0">
                    <a:schemeClr val="accent1">
                      <a:gamma/>
                      <a:shade val="76863"/>
                      <a:invGamma/>
                    </a:schemeClr>
                  </a:gs>
                  <a:gs pos="100000">
                    <a:schemeClr val="accent1"/>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sp>
            <p:nvSpPr>
              <p:cNvPr id="46" name="Freeform 116"/>
              <p:cNvSpPr>
                <a:spLocks/>
              </p:cNvSpPr>
              <p:nvPr/>
            </p:nvSpPr>
            <p:spPr bwMode="auto">
              <a:xfrm>
                <a:off x="2721" y="2300"/>
                <a:ext cx="1677" cy="605"/>
              </a:xfrm>
              <a:custGeom>
                <a:avLst/>
                <a:gdLst/>
                <a:ahLst/>
                <a:cxnLst>
                  <a:cxn ang="0">
                    <a:pos x="1677" y="49"/>
                  </a:cxn>
                  <a:cxn ang="0">
                    <a:pos x="1677" y="599"/>
                  </a:cxn>
                  <a:cxn ang="0">
                    <a:pos x="0" y="630"/>
                  </a:cxn>
                  <a:cxn ang="0">
                    <a:pos x="0" y="0"/>
                  </a:cxn>
                  <a:cxn ang="0">
                    <a:pos x="1677" y="49"/>
                  </a:cxn>
                </a:cxnLst>
                <a:rect l="0" t="0" r="r" b="b"/>
                <a:pathLst>
                  <a:path w="1677" h="630">
                    <a:moveTo>
                      <a:pt x="1677" y="49"/>
                    </a:moveTo>
                    <a:lnTo>
                      <a:pt x="1677" y="599"/>
                    </a:lnTo>
                    <a:lnTo>
                      <a:pt x="0" y="630"/>
                    </a:lnTo>
                    <a:lnTo>
                      <a:pt x="0" y="0"/>
                    </a:lnTo>
                    <a:lnTo>
                      <a:pt x="1677" y="49"/>
                    </a:lnTo>
                    <a:close/>
                  </a:path>
                </a:pathLst>
              </a:custGeom>
              <a:gradFill rotWithShape="1">
                <a:gsLst>
                  <a:gs pos="0">
                    <a:schemeClr val="accent1"/>
                  </a:gs>
                  <a:gs pos="100000">
                    <a:schemeClr val="accent1">
                      <a:gamma/>
                      <a:tint val="52941"/>
                      <a:invGamma/>
                    </a:schemeClr>
                  </a:gs>
                </a:gsLst>
                <a:lin ang="0" scaled="1"/>
              </a:gradFill>
              <a:ln w="9525">
                <a:solidFill>
                  <a:srgbClr val="D8E6EA"/>
                </a:solidFill>
                <a:round/>
                <a:headEnd/>
                <a:tailEnd/>
              </a:ln>
            </p:spPr>
            <p:txBody>
              <a:bodyPr/>
              <a:lstStyle/>
              <a:p>
                <a:pPr algn="ctr">
                  <a:spcBef>
                    <a:spcPct val="50000"/>
                  </a:spcBef>
                  <a:defRPr/>
                </a:pPr>
                <a:endParaRPr lang="en-US" sz="2400" dirty="0">
                  <a:solidFill>
                    <a:srgbClr val="000000"/>
                  </a:solidFill>
                  <a:latin typeface="Verdana" pitchFamily="34" charset="0"/>
                </a:endParaRPr>
              </a:p>
            </p:txBody>
          </p:sp>
        </p:grpSp>
        <p:sp>
          <p:nvSpPr>
            <p:cNvPr id="70681" name="WordArt 117"/>
            <p:cNvSpPr>
              <a:spLocks noChangeArrowheads="1" noChangeShapeType="1" noTextEdit="1"/>
            </p:cNvSpPr>
            <p:nvPr/>
          </p:nvSpPr>
          <p:spPr bwMode="auto">
            <a:xfrm>
              <a:off x="4387850" y="5521325"/>
              <a:ext cx="4725987" cy="765175"/>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SlantUp">
                <a:avLst>
                  <a:gd name="adj" fmla="val 56102"/>
                </a:avLst>
              </a:prstTxWarp>
            </a:bodyPr>
            <a:lstStyle/>
            <a:p>
              <a:pPr algn="ctr"/>
              <a:r>
                <a:rPr lang="en-GB" sz="3600" b="1" kern="10" dirty="0">
                  <a:solidFill>
                    <a:srgbClr val="FFFFFF"/>
                  </a:solidFill>
                  <a:latin typeface="Verdana" panose="020B0604030504040204" pitchFamily="34" charset="0"/>
                  <a:ea typeface="Verdana" panose="020B0604030504040204" pitchFamily="34" charset="0"/>
                  <a:cs typeface="Verdana" panose="020B0604030504040204" pitchFamily="34" charset="0"/>
                </a:rPr>
                <a:t>Base Automation</a:t>
              </a:r>
            </a:p>
          </p:txBody>
        </p:sp>
        <p:sp>
          <p:nvSpPr>
            <p:cNvPr id="70682" name="Freeform 118"/>
            <p:cNvSpPr>
              <a:spLocks/>
            </p:cNvSpPr>
            <p:nvPr/>
          </p:nvSpPr>
          <p:spPr bwMode="auto">
            <a:xfrm>
              <a:off x="3391640" y="2582571"/>
              <a:ext cx="844686" cy="3124518"/>
            </a:xfrm>
            <a:custGeom>
              <a:avLst/>
              <a:gdLst>
                <a:gd name="T0" fmla="*/ 2147483646 w 533"/>
                <a:gd name="T1" fmla="*/ 2147483646 h 1940"/>
                <a:gd name="T2" fmla="*/ 2147483646 w 533"/>
                <a:gd name="T3" fmla="*/ 2147483646 h 1940"/>
                <a:gd name="T4" fmla="*/ 0 w 533"/>
                <a:gd name="T5" fmla="*/ 2147483646 h 1940"/>
                <a:gd name="T6" fmla="*/ 2147483646 w 533"/>
                <a:gd name="T7" fmla="*/ 0 h 1940"/>
                <a:gd name="T8" fmla="*/ 2147483646 w 533"/>
                <a:gd name="T9" fmla="*/ 2147483646 h 1940"/>
                <a:gd name="T10" fmla="*/ 0 60000 65536"/>
                <a:gd name="T11" fmla="*/ 0 60000 65536"/>
                <a:gd name="T12" fmla="*/ 0 60000 65536"/>
                <a:gd name="T13" fmla="*/ 0 60000 65536"/>
                <a:gd name="T14" fmla="*/ 0 60000 65536"/>
                <a:gd name="T15" fmla="*/ 0 w 533"/>
                <a:gd name="T16" fmla="*/ 0 h 1940"/>
                <a:gd name="T17" fmla="*/ 533 w 533"/>
                <a:gd name="T18" fmla="*/ 1940 h 1940"/>
              </a:gdLst>
              <a:ahLst/>
              <a:cxnLst>
                <a:cxn ang="T10">
                  <a:pos x="T0" y="T1"/>
                </a:cxn>
                <a:cxn ang="T11">
                  <a:pos x="T2" y="T3"/>
                </a:cxn>
                <a:cxn ang="T12">
                  <a:pos x="T4" y="T5"/>
                </a:cxn>
                <a:cxn ang="T13">
                  <a:pos x="T6" y="T7"/>
                </a:cxn>
                <a:cxn ang="T14">
                  <a:pos x="T8" y="T9"/>
                </a:cxn>
              </a:cxnLst>
              <a:rect l="T15" t="T16" r="T17" b="T18"/>
              <a:pathLst>
                <a:path w="533" h="1940">
                  <a:moveTo>
                    <a:pt x="533" y="49"/>
                  </a:moveTo>
                  <a:lnTo>
                    <a:pt x="533" y="1915"/>
                  </a:lnTo>
                  <a:lnTo>
                    <a:pt x="0" y="1940"/>
                  </a:lnTo>
                  <a:lnTo>
                    <a:pt x="1" y="0"/>
                  </a:lnTo>
                  <a:lnTo>
                    <a:pt x="533" y="49"/>
                  </a:lnTo>
                  <a:close/>
                </a:path>
              </a:pathLst>
            </a:custGeom>
            <a:gradFill rotWithShape="1">
              <a:gsLst>
                <a:gs pos="0">
                  <a:schemeClr val="tx1"/>
                </a:gs>
                <a:gs pos="100000">
                  <a:srgbClr val="85ADD5">
                    <a:alpha val="54999"/>
                  </a:srgbClr>
                </a:gs>
              </a:gsLst>
              <a:lin ang="0" scaled="1"/>
            </a:gradFill>
            <a:ln w="9525">
              <a:solidFill>
                <a:srgbClr val="D8E6EA"/>
              </a:solidFill>
              <a:round/>
              <a:headEnd/>
              <a:tailEnd/>
            </a:ln>
          </p:spPr>
          <p:txBody>
            <a:bodyPr/>
            <a:lstStyle/>
            <a:p>
              <a:endParaRPr lang="en-GB" dirty="0"/>
            </a:p>
          </p:txBody>
        </p:sp>
        <p:sp>
          <p:nvSpPr>
            <p:cNvPr id="70683" name="WordArt 120"/>
            <p:cNvSpPr>
              <a:spLocks noChangeArrowheads="1" noChangeShapeType="1" noTextEdit="1"/>
            </p:cNvSpPr>
            <p:nvPr/>
          </p:nvSpPr>
          <p:spPr bwMode="auto">
            <a:xfrm>
              <a:off x="4652963" y="4016375"/>
              <a:ext cx="1477962" cy="31273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FadeRight">
                <a:avLst>
                  <a:gd name="adj" fmla="val 3315"/>
                </a:avLst>
              </a:prstTxWarp>
            </a:bodyPr>
            <a:lstStyle/>
            <a:p>
              <a:pPr algn="ctr"/>
              <a:r>
                <a:rPr lang="en-GB" sz="3600" b="1" kern="10" dirty="0">
                  <a:solidFill>
                    <a:srgbClr val="3D7EDB"/>
                  </a:solidFill>
                  <a:latin typeface="Verdana" panose="020B0604030504040204" pitchFamily="34" charset="0"/>
                  <a:ea typeface="Verdana" panose="020B0604030504040204" pitchFamily="34" charset="0"/>
                  <a:cs typeface="Verdana" panose="020B0604030504040204" pitchFamily="34" charset="0"/>
                </a:rPr>
                <a:t>Logistics</a:t>
              </a:r>
            </a:p>
          </p:txBody>
        </p:sp>
        <p:sp>
          <p:nvSpPr>
            <p:cNvPr id="70684" name="WordArt 121"/>
            <p:cNvSpPr>
              <a:spLocks noChangeArrowheads="1" noChangeShapeType="1" noTextEdit="1"/>
            </p:cNvSpPr>
            <p:nvPr/>
          </p:nvSpPr>
          <p:spPr bwMode="auto">
            <a:xfrm>
              <a:off x="4646613" y="4994275"/>
              <a:ext cx="1135062" cy="35718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CascadeUp">
                <a:avLst>
                  <a:gd name="adj" fmla="val 87292"/>
                </a:avLst>
              </a:prstTxWarp>
            </a:bodyPr>
            <a:lstStyle/>
            <a:p>
              <a:pPr algn="ctr"/>
              <a:r>
                <a:rPr lang="en-GB" sz="3600" b="1" kern="10" dirty="0">
                  <a:solidFill>
                    <a:srgbClr val="3D7EDB"/>
                  </a:solidFill>
                  <a:latin typeface="Verdana" panose="020B0604030504040204" pitchFamily="34" charset="0"/>
                  <a:ea typeface="Verdana" panose="020B0604030504040204" pitchFamily="34" charset="0"/>
                  <a:cs typeface="Verdana" panose="020B0604030504040204" pitchFamily="34" charset="0"/>
                </a:rPr>
                <a:t>Energy</a:t>
              </a:r>
            </a:p>
          </p:txBody>
        </p:sp>
        <p:sp>
          <p:nvSpPr>
            <p:cNvPr id="70685" name="WordArt 122"/>
            <p:cNvSpPr>
              <a:spLocks noChangeArrowheads="1" noChangeShapeType="1" noTextEdit="1"/>
            </p:cNvSpPr>
            <p:nvPr/>
          </p:nvSpPr>
          <p:spPr bwMode="auto">
            <a:xfrm>
              <a:off x="4662488" y="3065463"/>
              <a:ext cx="1641475" cy="365125"/>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SlantDown">
                <a:avLst>
                  <a:gd name="adj" fmla="val 81227"/>
                </a:avLst>
              </a:prstTxWarp>
            </a:bodyPr>
            <a:lstStyle/>
            <a:p>
              <a:pPr algn="ctr"/>
              <a:r>
                <a:rPr lang="en-GB" sz="3600" b="1" kern="10" dirty="0">
                  <a:solidFill>
                    <a:srgbClr val="3D7EDB"/>
                  </a:solidFill>
                  <a:latin typeface="Verdana" panose="020B0604030504040204" pitchFamily="34" charset="0"/>
                  <a:ea typeface="Verdana" panose="020B0604030504040204" pitchFamily="34" charset="0"/>
                  <a:cs typeface="Verdana" panose="020B0604030504040204" pitchFamily="34" charset="0"/>
                </a:rPr>
                <a:t>Planning</a:t>
              </a:r>
            </a:p>
          </p:txBody>
        </p:sp>
        <p:sp>
          <p:nvSpPr>
            <p:cNvPr id="70686" name="Freeform 123"/>
            <p:cNvSpPr>
              <a:spLocks/>
            </p:cNvSpPr>
            <p:nvPr/>
          </p:nvSpPr>
          <p:spPr bwMode="auto">
            <a:xfrm>
              <a:off x="7032195" y="3722936"/>
              <a:ext cx="2603221" cy="831257"/>
            </a:xfrm>
            <a:custGeom>
              <a:avLst/>
              <a:gdLst>
                <a:gd name="T0" fmla="*/ 2147483646 w 1638"/>
                <a:gd name="T1" fmla="*/ 2147483646 h 524"/>
                <a:gd name="T2" fmla="*/ 2147483646 w 1638"/>
                <a:gd name="T3" fmla="*/ 2147483646 h 524"/>
                <a:gd name="T4" fmla="*/ 0 w 1638"/>
                <a:gd name="T5" fmla="*/ 2147483646 h 524"/>
                <a:gd name="T6" fmla="*/ 2147483646 w 1638"/>
                <a:gd name="T7" fmla="*/ 0 h 524"/>
                <a:gd name="T8" fmla="*/ 2147483646 w 1638"/>
                <a:gd name="T9" fmla="*/ 2147483646 h 524"/>
                <a:gd name="T10" fmla="*/ 0 60000 65536"/>
                <a:gd name="T11" fmla="*/ 0 60000 65536"/>
                <a:gd name="T12" fmla="*/ 0 60000 65536"/>
                <a:gd name="T13" fmla="*/ 0 60000 65536"/>
                <a:gd name="T14" fmla="*/ 0 60000 65536"/>
                <a:gd name="T15" fmla="*/ 0 w 1638"/>
                <a:gd name="T16" fmla="*/ 0 h 524"/>
                <a:gd name="T17" fmla="*/ 1638 w 1638"/>
                <a:gd name="T18" fmla="*/ 524 h 524"/>
              </a:gdLst>
              <a:ahLst/>
              <a:cxnLst>
                <a:cxn ang="T10">
                  <a:pos x="T0" y="T1"/>
                </a:cxn>
                <a:cxn ang="T11">
                  <a:pos x="T2" y="T3"/>
                </a:cxn>
                <a:cxn ang="T12">
                  <a:pos x="T4" y="T5"/>
                </a:cxn>
                <a:cxn ang="T13">
                  <a:pos x="T6" y="T7"/>
                </a:cxn>
                <a:cxn ang="T14">
                  <a:pos x="T8" y="T9"/>
                </a:cxn>
              </a:cxnLst>
              <a:rect l="T15" t="T16" r="T17" b="T18"/>
              <a:pathLst>
                <a:path w="1638" h="524">
                  <a:moveTo>
                    <a:pt x="1638" y="26"/>
                  </a:moveTo>
                  <a:lnTo>
                    <a:pt x="1638" y="500"/>
                  </a:lnTo>
                  <a:lnTo>
                    <a:pt x="0" y="524"/>
                  </a:lnTo>
                  <a:lnTo>
                    <a:pt x="10" y="0"/>
                  </a:lnTo>
                  <a:lnTo>
                    <a:pt x="1638" y="26"/>
                  </a:lnTo>
                  <a:close/>
                </a:path>
              </a:pathLst>
            </a:custGeom>
            <a:gradFill rotWithShape="1">
              <a:gsLst>
                <a:gs pos="0">
                  <a:srgbClr val="BBD1E7"/>
                </a:gs>
                <a:gs pos="100000">
                  <a:srgbClr val="D3E1EF"/>
                </a:gs>
              </a:gsLst>
              <a:lin ang="0" scaled="1"/>
            </a:gradFill>
            <a:ln w="9525">
              <a:solidFill>
                <a:srgbClr val="D8E6EA"/>
              </a:solidFill>
              <a:round/>
              <a:headEnd/>
              <a:tailEnd/>
            </a:ln>
          </p:spPr>
          <p:txBody>
            <a:bodyPr/>
            <a:lstStyle/>
            <a:p>
              <a:endParaRPr lang="en-GB" dirty="0"/>
            </a:p>
          </p:txBody>
        </p:sp>
        <p:sp>
          <p:nvSpPr>
            <p:cNvPr id="70687" name="Freeform 124"/>
            <p:cNvSpPr>
              <a:spLocks/>
            </p:cNvSpPr>
            <p:nvPr/>
          </p:nvSpPr>
          <p:spPr bwMode="auto">
            <a:xfrm>
              <a:off x="7032195" y="4583431"/>
              <a:ext cx="2603221" cy="893913"/>
            </a:xfrm>
            <a:custGeom>
              <a:avLst/>
              <a:gdLst>
                <a:gd name="T0" fmla="*/ 2147483646 w 1621"/>
                <a:gd name="T1" fmla="*/ 0 h 563"/>
                <a:gd name="T2" fmla="*/ 2147483646 w 1621"/>
                <a:gd name="T3" fmla="*/ 2147483646 h 563"/>
                <a:gd name="T4" fmla="*/ 0 w 1621"/>
                <a:gd name="T5" fmla="*/ 2147483646 h 563"/>
                <a:gd name="T6" fmla="*/ 2147483646 w 1621"/>
                <a:gd name="T7" fmla="*/ 2147483646 h 563"/>
                <a:gd name="T8" fmla="*/ 2147483646 w 1621"/>
                <a:gd name="T9" fmla="*/ 0 h 563"/>
                <a:gd name="T10" fmla="*/ 0 60000 65536"/>
                <a:gd name="T11" fmla="*/ 0 60000 65536"/>
                <a:gd name="T12" fmla="*/ 0 60000 65536"/>
                <a:gd name="T13" fmla="*/ 0 60000 65536"/>
                <a:gd name="T14" fmla="*/ 0 60000 65536"/>
                <a:gd name="T15" fmla="*/ 0 w 1621"/>
                <a:gd name="T16" fmla="*/ 0 h 563"/>
                <a:gd name="T17" fmla="*/ 1621 w 1621"/>
                <a:gd name="T18" fmla="*/ 563 h 563"/>
              </a:gdLst>
              <a:ahLst/>
              <a:cxnLst>
                <a:cxn ang="T10">
                  <a:pos x="T0" y="T1"/>
                </a:cxn>
                <a:cxn ang="T11">
                  <a:pos x="T2" y="T3"/>
                </a:cxn>
                <a:cxn ang="T12">
                  <a:pos x="T4" y="T5"/>
                </a:cxn>
                <a:cxn ang="T13">
                  <a:pos x="T6" y="T7"/>
                </a:cxn>
                <a:cxn ang="T14">
                  <a:pos x="T8" y="T9"/>
                </a:cxn>
              </a:cxnLst>
              <a:rect l="T15" t="T16" r="T17" b="T18"/>
              <a:pathLst>
                <a:path w="1621" h="563">
                  <a:moveTo>
                    <a:pt x="1621" y="0"/>
                  </a:moveTo>
                  <a:lnTo>
                    <a:pt x="1621" y="462"/>
                  </a:lnTo>
                  <a:lnTo>
                    <a:pt x="0" y="563"/>
                  </a:lnTo>
                  <a:lnTo>
                    <a:pt x="1" y="24"/>
                  </a:lnTo>
                  <a:lnTo>
                    <a:pt x="1621" y="0"/>
                  </a:lnTo>
                  <a:close/>
                </a:path>
              </a:pathLst>
            </a:custGeom>
            <a:gradFill rotWithShape="1">
              <a:gsLst>
                <a:gs pos="0">
                  <a:srgbClr val="BBD1E7"/>
                </a:gs>
                <a:gs pos="100000">
                  <a:srgbClr val="D3E1EF"/>
                </a:gs>
              </a:gsLst>
              <a:lin ang="0" scaled="1"/>
            </a:gradFill>
            <a:ln w="9525">
              <a:solidFill>
                <a:srgbClr val="D8E6EA"/>
              </a:solidFill>
              <a:round/>
              <a:headEnd/>
              <a:tailEnd/>
            </a:ln>
          </p:spPr>
          <p:txBody>
            <a:bodyPr/>
            <a:lstStyle/>
            <a:p>
              <a:endParaRPr lang="en-GB" dirty="0"/>
            </a:p>
          </p:txBody>
        </p:sp>
        <p:pic>
          <p:nvPicPr>
            <p:cNvPr id="70688" name="Picture 12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12000" y="2988000"/>
              <a:ext cx="2152650"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89" name="WordArt 129"/>
            <p:cNvSpPr>
              <a:spLocks noChangeArrowheads="1" noChangeShapeType="1" noTextEdit="1"/>
            </p:cNvSpPr>
            <p:nvPr/>
          </p:nvSpPr>
          <p:spPr bwMode="auto">
            <a:xfrm>
              <a:off x="8299450" y="3235325"/>
              <a:ext cx="1193800" cy="322262"/>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SlantDown">
                <a:avLst>
                  <a:gd name="adj" fmla="val 81227"/>
                </a:avLst>
              </a:prstTxWarp>
            </a:bodyPr>
            <a:lstStyle/>
            <a:p>
              <a:pPr algn="ctr"/>
              <a:r>
                <a:rPr lang="en-GB" sz="3600" b="1" kern="10" dirty="0">
                  <a:solidFill>
                    <a:srgbClr val="3D7EDB"/>
                  </a:solidFill>
                  <a:latin typeface="Verdana" panose="020B0604030504040204" pitchFamily="34" charset="0"/>
                  <a:ea typeface="Verdana" panose="020B0604030504040204" pitchFamily="34" charset="0"/>
                  <a:cs typeface="Verdana" panose="020B0604030504040204" pitchFamily="34" charset="0"/>
                </a:rPr>
                <a:t>Quality</a:t>
              </a:r>
            </a:p>
          </p:txBody>
        </p:sp>
        <p:sp>
          <p:nvSpPr>
            <p:cNvPr id="70690" name="WordArt 130"/>
            <p:cNvSpPr>
              <a:spLocks noChangeArrowheads="1" noChangeShapeType="1" noTextEdit="1"/>
            </p:cNvSpPr>
            <p:nvPr/>
          </p:nvSpPr>
          <p:spPr bwMode="auto">
            <a:xfrm>
              <a:off x="8042275" y="4024313"/>
              <a:ext cx="1477962" cy="23653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FadeRight">
                <a:avLst>
                  <a:gd name="adj" fmla="val 3315"/>
                </a:avLst>
              </a:prstTxWarp>
            </a:bodyPr>
            <a:lstStyle/>
            <a:p>
              <a:pPr algn="ctr"/>
              <a:r>
                <a:rPr lang="en-GB" sz="3600" b="1" kern="10" dirty="0">
                  <a:solidFill>
                    <a:srgbClr val="3D7EDB"/>
                  </a:solidFill>
                  <a:latin typeface="Verdana" panose="020B0604030504040204" pitchFamily="34" charset="0"/>
                  <a:ea typeface="Verdana" panose="020B0604030504040204" pitchFamily="34" charset="0"/>
                  <a:cs typeface="Verdana" panose="020B0604030504040204" pitchFamily="34" charset="0"/>
                </a:rPr>
                <a:t>Production</a:t>
              </a:r>
            </a:p>
          </p:txBody>
        </p:sp>
        <p:sp>
          <p:nvSpPr>
            <p:cNvPr id="38" name="WordArt 131"/>
            <p:cNvSpPr>
              <a:spLocks noChangeArrowheads="1" noChangeShapeType="1" noTextEdit="1"/>
            </p:cNvSpPr>
            <p:nvPr/>
          </p:nvSpPr>
          <p:spPr bwMode="auto">
            <a:xfrm>
              <a:off x="7854950" y="4859338"/>
              <a:ext cx="1677987" cy="261937"/>
            </a:xfrm>
            <a:prstGeom prst="rect">
              <a:avLst/>
            </a:prstGeom>
            <a:scene3d>
              <a:camera prst="orthographicFront">
                <a:rot lat="0" lon="0" rev="60000"/>
              </a:camera>
              <a:lightRig rig="threePt" dir="t"/>
            </a:scene3d>
            <a:extLst/>
          </p:spPr>
          <p:txBody>
            <a:bodyPr wrap="none" fromWordArt="1">
              <a:prstTxWarp prst="textCascadeUp">
                <a:avLst>
                  <a:gd name="adj" fmla="val 80000"/>
                </a:avLst>
              </a:prstTxWarp>
            </a:bodyPr>
            <a:lstStyle/>
            <a:p>
              <a:pPr algn="ctr">
                <a:spcBef>
                  <a:spcPct val="50000"/>
                </a:spcBef>
                <a:defRPr/>
              </a:pPr>
              <a:r>
                <a:rPr lang="en-US" sz="3600" b="1" kern="10" dirty="0">
                  <a:solidFill>
                    <a:srgbClr val="3D7EDB"/>
                  </a:solidFill>
                  <a:latin typeface="Verdana"/>
                  <a:ea typeface="Verdana"/>
                  <a:cs typeface="Verdana"/>
                </a:rPr>
                <a:t>Automation</a:t>
              </a:r>
            </a:p>
          </p:txBody>
        </p:sp>
        <p:sp>
          <p:nvSpPr>
            <p:cNvPr id="70692" name="WordArt 132"/>
            <p:cNvSpPr>
              <a:spLocks noChangeArrowheads="1" noChangeShapeType="1" noTextEdit="1"/>
            </p:cNvSpPr>
            <p:nvPr/>
          </p:nvSpPr>
          <p:spPr bwMode="auto">
            <a:xfrm rot="399626">
              <a:off x="5000625" y="2184400"/>
              <a:ext cx="3257550" cy="455612"/>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611"/>
                </a:avLst>
              </a:prstTxWarp>
            </a:bodyPr>
            <a:lstStyle/>
            <a:p>
              <a:pPr algn="ctr"/>
              <a:r>
                <a:rPr lang="en-GB" sz="3600" b="1" kern="10" spc="1800" dirty="0">
                  <a:solidFill>
                    <a:srgbClr val="FFFFFF"/>
                  </a:solidFill>
                  <a:latin typeface="Verdana" panose="020B0604030504040204" pitchFamily="34" charset="0"/>
                  <a:ea typeface="Verdana" panose="020B0604030504040204" pitchFamily="34" charset="0"/>
                  <a:cs typeface="Verdana" panose="020B0604030504040204" pitchFamily="34" charset="0"/>
                </a:rPr>
                <a:t>ERP/SAP</a:t>
              </a:r>
            </a:p>
          </p:txBody>
        </p:sp>
        <p:sp>
          <p:nvSpPr>
            <p:cNvPr id="70693" name="Freeform 135" descr="Bild 2 Cockpit"/>
            <p:cNvSpPr>
              <a:spLocks/>
            </p:cNvSpPr>
            <p:nvPr/>
          </p:nvSpPr>
          <p:spPr bwMode="auto">
            <a:xfrm>
              <a:off x="1973946" y="2582571"/>
              <a:ext cx="1417694" cy="3120340"/>
            </a:xfrm>
            <a:custGeom>
              <a:avLst/>
              <a:gdLst>
                <a:gd name="T0" fmla="*/ 2147483646 w 895"/>
                <a:gd name="T1" fmla="*/ 2147483646 h 1959"/>
                <a:gd name="T2" fmla="*/ 2147483646 w 895"/>
                <a:gd name="T3" fmla="*/ 0 h 1959"/>
                <a:gd name="T4" fmla="*/ 2147483646 w 895"/>
                <a:gd name="T5" fmla="*/ 2147483646 h 1959"/>
                <a:gd name="T6" fmla="*/ 0 w 895"/>
                <a:gd name="T7" fmla="*/ 2147483646 h 1959"/>
                <a:gd name="T8" fmla="*/ 2147483646 w 895"/>
                <a:gd name="T9" fmla="*/ 2147483646 h 1959"/>
                <a:gd name="T10" fmla="*/ 0 60000 65536"/>
                <a:gd name="T11" fmla="*/ 0 60000 65536"/>
                <a:gd name="T12" fmla="*/ 0 60000 65536"/>
                <a:gd name="T13" fmla="*/ 0 60000 65536"/>
                <a:gd name="T14" fmla="*/ 0 60000 65536"/>
                <a:gd name="T15" fmla="*/ 0 w 895"/>
                <a:gd name="T16" fmla="*/ 0 h 1959"/>
                <a:gd name="T17" fmla="*/ 895 w 895"/>
                <a:gd name="T18" fmla="*/ 1959 h 1959"/>
              </a:gdLst>
              <a:ahLst/>
              <a:cxnLst>
                <a:cxn ang="T10">
                  <a:pos x="T0" y="T1"/>
                </a:cxn>
                <a:cxn ang="T11">
                  <a:pos x="T2" y="T3"/>
                </a:cxn>
                <a:cxn ang="T12">
                  <a:pos x="T4" y="T5"/>
                </a:cxn>
                <a:cxn ang="T13">
                  <a:pos x="T6" y="T7"/>
                </a:cxn>
                <a:cxn ang="T14">
                  <a:pos x="T8" y="T9"/>
                </a:cxn>
              </a:cxnLst>
              <a:rect l="T15" t="T16" r="T17" b="T18"/>
              <a:pathLst>
                <a:path w="895" h="1959">
                  <a:moveTo>
                    <a:pt x="2" y="229"/>
                  </a:moveTo>
                  <a:lnTo>
                    <a:pt x="895" y="0"/>
                  </a:lnTo>
                  <a:lnTo>
                    <a:pt x="894" y="1959"/>
                  </a:lnTo>
                  <a:lnTo>
                    <a:pt x="0" y="1778"/>
                  </a:lnTo>
                  <a:lnTo>
                    <a:pt x="2" y="229"/>
                  </a:lnTo>
                  <a:close/>
                </a:path>
              </a:pathLst>
            </a:custGeom>
            <a:noFill/>
            <a:ln w="9525">
              <a:solidFill>
                <a:srgbClr val="D8E6EA"/>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grpSp>
          <p:nvGrpSpPr>
            <p:cNvPr id="70694" name="Freeform 135"/>
            <p:cNvGrpSpPr>
              <a:grpSpLocks/>
            </p:cNvGrpSpPr>
            <p:nvPr/>
          </p:nvGrpSpPr>
          <p:grpSpPr bwMode="auto">
            <a:xfrm>
              <a:off x="1969008" y="2584704"/>
              <a:ext cx="1426464" cy="3127248"/>
              <a:chOff x="1969008" y="2584704"/>
              <a:chExt cx="1426464" cy="3127248"/>
            </a:xfrm>
          </p:grpSpPr>
          <p:pic>
            <p:nvPicPr>
              <p:cNvPr id="70697" name="Freeform 135"/>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69008" y="2584704"/>
                <a:ext cx="1426464" cy="3127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98" name="Text Box 29"/>
              <p:cNvSpPr txBox="1">
                <a:spLocks noChangeArrowheads="1"/>
              </p:cNvSpPr>
              <p:nvPr/>
            </p:nvSpPr>
            <p:spPr bwMode="auto">
              <a:xfrm>
                <a:off x="1973262" y="2586038"/>
                <a:ext cx="1420812" cy="312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900">
                    <a:solidFill>
                      <a:schemeClr val="tx1"/>
                    </a:solidFill>
                    <a:latin typeface="Arial" panose="020B0604020202020204" pitchFamily="34" charset="0"/>
                  </a:defRPr>
                </a:lvl1pPr>
                <a:lvl2pPr marL="742950" indent="-285750">
                  <a:defRPr sz="1900">
                    <a:solidFill>
                      <a:schemeClr val="tx1"/>
                    </a:solidFill>
                    <a:latin typeface="Arial" panose="020B0604020202020204" pitchFamily="34" charset="0"/>
                  </a:defRPr>
                </a:lvl2pPr>
                <a:lvl3pPr marL="1143000" indent="-228600">
                  <a:defRPr sz="1900">
                    <a:solidFill>
                      <a:schemeClr val="tx1"/>
                    </a:solidFill>
                    <a:latin typeface="Arial" panose="020B0604020202020204" pitchFamily="34" charset="0"/>
                  </a:defRPr>
                </a:lvl3pPr>
                <a:lvl4pPr marL="1600200" indent="-228600">
                  <a:defRPr sz="1900">
                    <a:solidFill>
                      <a:schemeClr val="tx1"/>
                    </a:solidFill>
                    <a:latin typeface="Arial" panose="020B0604020202020204" pitchFamily="34" charset="0"/>
                  </a:defRPr>
                </a:lvl4pPr>
                <a:lvl5pPr marL="2057400" indent="-228600">
                  <a:defRPr sz="1900">
                    <a:solidFill>
                      <a:schemeClr val="tx1"/>
                    </a:solidFill>
                    <a:latin typeface="Arial" panose="020B0604020202020204" pitchFamily="34" charset="0"/>
                  </a:defRPr>
                </a:lvl5pPr>
                <a:lvl6pPr marL="2514600" indent="-228600" eaLnBrk="0" fontAlgn="base" hangingPunct="0">
                  <a:spcBef>
                    <a:spcPct val="0"/>
                  </a:spcBef>
                  <a:spcAft>
                    <a:spcPct val="0"/>
                  </a:spcAft>
                  <a:defRPr sz="1900">
                    <a:solidFill>
                      <a:schemeClr val="tx1"/>
                    </a:solidFill>
                    <a:latin typeface="Arial" panose="020B0604020202020204" pitchFamily="34" charset="0"/>
                  </a:defRPr>
                </a:lvl6pPr>
                <a:lvl7pPr marL="2971800" indent="-228600" eaLnBrk="0" fontAlgn="base" hangingPunct="0">
                  <a:spcBef>
                    <a:spcPct val="0"/>
                  </a:spcBef>
                  <a:spcAft>
                    <a:spcPct val="0"/>
                  </a:spcAft>
                  <a:defRPr sz="1900">
                    <a:solidFill>
                      <a:schemeClr val="tx1"/>
                    </a:solidFill>
                    <a:latin typeface="Arial" panose="020B0604020202020204" pitchFamily="34" charset="0"/>
                  </a:defRPr>
                </a:lvl7pPr>
                <a:lvl8pPr marL="3429000" indent="-228600" eaLnBrk="0" fontAlgn="base" hangingPunct="0">
                  <a:spcBef>
                    <a:spcPct val="0"/>
                  </a:spcBef>
                  <a:spcAft>
                    <a:spcPct val="0"/>
                  </a:spcAft>
                  <a:defRPr sz="1900">
                    <a:solidFill>
                      <a:schemeClr val="tx1"/>
                    </a:solidFill>
                    <a:latin typeface="Arial" panose="020B0604020202020204" pitchFamily="34" charset="0"/>
                  </a:defRPr>
                </a:lvl8pPr>
                <a:lvl9pPr marL="3886200" indent="-228600" eaLnBrk="0" fontAlgn="base" hangingPunct="0">
                  <a:spcBef>
                    <a:spcPct val="0"/>
                  </a:spcBef>
                  <a:spcAft>
                    <a:spcPct val="0"/>
                  </a:spcAft>
                  <a:defRPr sz="1900">
                    <a:solidFill>
                      <a:schemeClr val="tx1"/>
                    </a:solidFill>
                    <a:latin typeface="Arial" panose="020B0604020202020204" pitchFamily="34" charset="0"/>
                  </a:defRPr>
                </a:lvl9pPr>
              </a:lstStyle>
              <a:p>
                <a:pPr>
                  <a:spcBef>
                    <a:spcPct val="50000"/>
                  </a:spcBef>
                  <a:buFontTx/>
                  <a:buChar char="•"/>
                </a:pPr>
                <a:endParaRPr lang="en-US" altLang="nl-NL" sz="2400" b="1" dirty="0">
                  <a:solidFill>
                    <a:srgbClr val="000000"/>
                  </a:solidFill>
                  <a:latin typeface="Verdana" panose="020B0604030504040204" pitchFamily="34" charset="0"/>
                  <a:ea typeface="ＭＳ Ｐゴシック" panose="020B0600070205080204" pitchFamily="34" charset="-128"/>
                </a:endParaRPr>
              </a:p>
            </p:txBody>
          </p:sp>
        </p:grpSp>
        <p:pic>
          <p:nvPicPr>
            <p:cNvPr id="70695" name="Grafik 1"/>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2048629" y="5087580"/>
              <a:ext cx="1218446" cy="444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96" name="Rectangle 119"/>
            <p:cNvSpPr>
              <a:spLocks noChangeArrowheads="1"/>
            </p:cNvSpPr>
            <p:nvPr/>
          </p:nvSpPr>
          <p:spPr bwMode="auto">
            <a:xfrm rot="10800000">
              <a:off x="3343275" y="2509838"/>
              <a:ext cx="977900" cy="342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lIns="0" tIns="0" rIns="0" bIns="0" anchor="ctr"/>
            <a:lstStyle>
              <a:lvl1pPr defTabSz="762000">
                <a:defRPr sz="1900">
                  <a:solidFill>
                    <a:schemeClr val="tx1"/>
                  </a:solidFill>
                  <a:latin typeface="Arial" panose="020B0604020202020204" pitchFamily="34" charset="0"/>
                </a:defRPr>
              </a:lvl1pPr>
              <a:lvl2pPr marL="742950" indent="-285750" defTabSz="762000">
                <a:defRPr sz="1900">
                  <a:solidFill>
                    <a:schemeClr val="tx1"/>
                  </a:solidFill>
                  <a:latin typeface="Arial" panose="020B0604020202020204" pitchFamily="34" charset="0"/>
                </a:defRPr>
              </a:lvl2pPr>
              <a:lvl3pPr marL="1143000" indent="-228600" defTabSz="762000">
                <a:defRPr sz="1900">
                  <a:solidFill>
                    <a:schemeClr val="tx1"/>
                  </a:solidFill>
                  <a:latin typeface="Arial" panose="020B0604020202020204" pitchFamily="34" charset="0"/>
                </a:defRPr>
              </a:lvl3pPr>
              <a:lvl4pPr marL="1600200" indent="-228600" defTabSz="762000">
                <a:defRPr sz="1900">
                  <a:solidFill>
                    <a:schemeClr val="tx1"/>
                  </a:solidFill>
                  <a:latin typeface="Arial" panose="020B0604020202020204" pitchFamily="34" charset="0"/>
                </a:defRPr>
              </a:lvl4pPr>
              <a:lvl5pPr marL="2057400" indent="-228600" defTabSz="762000">
                <a:defRPr sz="1900">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sz="1900">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sz="1900">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sz="1900">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sz="1900">
                  <a:solidFill>
                    <a:schemeClr val="tx1"/>
                  </a:solidFill>
                  <a:latin typeface="Arial" panose="020B0604020202020204" pitchFamily="34" charset="0"/>
                </a:defRPr>
              </a:lvl9pPr>
            </a:lstStyle>
            <a:p>
              <a:pPr algn="ctr"/>
              <a:r>
                <a:rPr kumimoji="1" lang="en-US" altLang="zh-CN" sz="3200" b="1" dirty="0">
                  <a:solidFill>
                    <a:srgbClr val="FFFFFF"/>
                  </a:solidFill>
                  <a:latin typeface="Verdana" panose="020B0604030504040204" pitchFamily="34" charset="0"/>
                  <a:ea typeface="SimSun" panose="02010600030101010101" pitchFamily="2" charset="-122"/>
                </a:rPr>
                <a:t>MES</a:t>
              </a:r>
              <a:endParaRPr kumimoji="1" lang="en-US" altLang="zh-CN" sz="3200" b="1" i="1" dirty="0">
                <a:solidFill>
                  <a:srgbClr val="FFFFFF"/>
                </a:solidFill>
                <a:latin typeface="Verdana" panose="020B0604030504040204" pitchFamily="34" charset="0"/>
                <a:ea typeface="SimSun" panose="02010600030101010101" pitchFamily="2" charset="-122"/>
              </a:endParaRPr>
            </a:p>
          </p:txBody>
        </p:sp>
      </p:grpSp>
      <p:pic>
        <p:nvPicPr>
          <p:cNvPr id="70667" name="Picture 2" descr="Afbeeldingsresultaat voor PSI"/>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62796" y="5996562"/>
            <a:ext cx="1570038" cy="56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8" name="Picture 4" descr="Word Cloud &quot;Big Data&quot;"/>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01432" y="2766519"/>
            <a:ext cx="2009775" cy="163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9" name="Picture 18"/>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rot="236534">
            <a:off x="4269372" y="4159068"/>
            <a:ext cx="3044825" cy="1609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6" name="Rectangle 2"/>
          <p:cNvSpPr txBox="1">
            <a:spLocks noChangeArrowheads="1"/>
          </p:cNvSpPr>
          <p:nvPr/>
        </p:nvSpPr>
        <p:spPr>
          <a:xfrm>
            <a:off x="838200" y="365126"/>
            <a:ext cx="10546724" cy="83261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rgbClr val="0096EA"/>
                </a:solidFill>
              </a:rPr>
              <a:t>Can we break down the barriers of data security, ownership and system complexity </a:t>
            </a:r>
            <a:endParaRPr lang="en-US" b="1" dirty="0"/>
          </a:p>
        </p:txBody>
      </p:sp>
    </p:spTree>
    <p:extLst>
      <p:ext uri="{BB962C8B-B14F-4D97-AF65-F5344CB8AC3E}">
        <p14:creationId xmlns:p14="http://schemas.microsoft.com/office/powerpoint/2010/main" val="3689451466"/>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endParaRPr lang="en-US" dirty="0"/>
          </a:p>
        </p:txBody>
      </p:sp>
      <p:sp>
        <p:nvSpPr>
          <p:cNvPr id="2207746" name="Rectangle 2"/>
          <p:cNvSpPr>
            <a:spLocks noGrp="1" noChangeArrowheads="1"/>
          </p:cNvSpPr>
          <p:nvPr>
            <p:ph type="title"/>
          </p:nvPr>
        </p:nvSpPr>
        <p:spPr>
          <a:xfrm>
            <a:off x="838200" y="365126"/>
            <a:ext cx="10546724" cy="832610"/>
          </a:xfrm>
        </p:spPr>
        <p:txBody>
          <a:bodyPr/>
          <a:lstStyle/>
          <a:p>
            <a:r>
              <a:rPr lang="en-US" b="1" dirty="0">
                <a:solidFill>
                  <a:srgbClr val="0096EA"/>
                </a:solidFill>
              </a:rPr>
              <a:t>The sustainable 100 % available plant</a:t>
            </a:r>
            <a:endParaRPr lang="en-US" b="1" dirty="0"/>
          </a:p>
        </p:txBody>
      </p:sp>
      <p:sp>
        <p:nvSpPr>
          <p:cNvPr id="2207747" name="Rectangle 3"/>
          <p:cNvSpPr>
            <a:spLocks noGrp="1" noChangeArrowheads="1"/>
          </p:cNvSpPr>
          <p:nvPr>
            <p:ph type="body" idx="1"/>
          </p:nvPr>
        </p:nvSpPr>
        <p:spPr>
          <a:xfrm>
            <a:off x="4140427" y="1370013"/>
            <a:ext cx="6170612" cy="4616450"/>
          </a:xfrm>
          <a:noFill/>
          <a:ln/>
        </p:spPr>
        <p:txBody>
          <a:bodyPr>
            <a:noAutofit/>
          </a:bodyPr>
          <a:lstStyle/>
          <a:p>
            <a:pPr marL="342900" indent="-342900">
              <a:lnSpc>
                <a:spcPct val="80000"/>
              </a:lnSpc>
            </a:pPr>
            <a:r>
              <a:rPr lang="en-US" sz="1800" dirty="0"/>
              <a:t>predictive maintenance which would allow all maintenance to fall within periods of scheduled process stops</a:t>
            </a:r>
          </a:p>
          <a:p>
            <a:pPr marL="342900" indent="-342900">
              <a:lnSpc>
                <a:spcPct val="80000"/>
              </a:lnSpc>
            </a:pPr>
            <a:r>
              <a:rPr lang="en-US" sz="1800" dirty="0"/>
              <a:t>planned stop periods should be reduced by 50% through use of intelligent diagnostic embedded in all devices </a:t>
            </a:r>
          </a:p>
          <a:p>
            <a:pPr marL="342900" indent="-342900">
              <a:lnSpc>
                <a:spcPct val="80000"/>
              </a:lnSpc>
            </a:pPr>
            <a:r>
              <a:rPr lang="en-US" sz="1800" dirty="0"/>
              <a:t>productivity would thereby increase substantially across all manufacturing and process plants by the elimination of unplanned stops</a:t>
            </a:r>
          </a:p>
          <a:p>
            <a:pPr marL="342900" indent="-342900">
              <a:lnSpc>
                <a:spcPct val="80000"/>
              </a:lnSpc>
            </a:pPr>
            <a:r>
              <a:rPr lang="en-US" sz="1800" dirty="0"/>
              <a:t>holistic optimization of total process to remove bottlenecks and further increase productivity</a:t>
            </a:r>
          </a:p>
          <a:p>
            <a:pPr marL="342900" indent="-342900">
              <a:lnSpc>
                <a:spcPct val="80000"/>
              </a:lnSpc>
            </a:pPr>
            <a:r>
              <a:rPr lang="en-US" sz="1800" dirty="0"/>
              <a:t>energy efficient equipment performing optimally at each operating point through integration of intelligent embedded components</a:t>
            </a:r>
          </a:p>
          <a:p>
            <a:pPr marL="342900" indent="-342900">
              <a:lnSpc>
                <a:spcPct val="80000"/>
              </a:lnSpc>
            </a:pPr>
            <a:r>
              <a:rPr lang="en-US" sz="1800" dirty="0"/>
              <a:t>100% secure wireless communication lines and remote diagnostics fully utilized in plant operation </a:t>
            </a:r>
          </a:p>
          <a:p>
            <a:pPr marL="342900" indent="-342900">
              <a:lnSpc>
                <a:spcPct val="80000"/>
              </a:lnSpc>
            </a:pPr>
            <a:r>
              <a:rPr lang="en-US" sz="1800" dirty="0"/>
              <a:t>flexibility in production down to batch quantities of a single unit </a:t>
            </a:r>
          </a:p>
          <a:p>
            <a:pPr marL="342900" indent="-342900">
              <a:lnSpc>
                <a:spcPct val="80000"/>
              </a:lnSpc>
            </a:pPr>
            <a:r>
              <a:rPr lang="en-US" sz="1800" dirty="0"/>
              <a:t>ease-of-use in operation based on intuitively understandable information displayed ergonomically</a:t>
            </a:r>
          </a:p>
          <a:p>
            <a:pPr marL="342900" indent="-342900">
              <a:lnSpc>
                <a:spcPct val="80000"/>
              </a:lnSpc>
              <a:buNone/>
            </a:pPr>
            <a:r>
              <a:rPr lang="en-US" sz="1800" dirty="0"/>
              <a:t>	</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200" y="2491139"/>
            <a:ext cx="3121152" cy="2081784"/>
          </a:xfrm>
          <a:prstGeom prst="rect">
            <a:avLst/>
          </a:prstGeom>
        </p:spPr>
      </p:pic>
    </p:spTree>
    <p:extLst>
      <p:ext uri="{BB962C8B-B14F-4D97-AF65-F5344CB8AC3E}">
        <p14:creationId xmlns:p14="http://schemas.microsoft.com/office/powerpoint/2010/main" val="37420499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Future Vision – Could Our Future Look Like This ?</a:t>
            </a:r>
          </a:p>
        </p:txBody>
      </p:sp>
      <p:sp>
        <p:nvSpPr>
          <p:cNvPr id="4" name="Content Placeholder 3"/>
          <p:cNvSpPr>
            <a:spLocks noGrp="1"/>
          </p:cNvSpPr>
          <p:nvPr>
            <p:ph sz="half" idx="11"/>
          </p:nvPr>
        </p:nvSpPr>
        <p:spPr/>
        <p:txBody>
          <a:bodyPr/>
          <a:lstStyle/>
          <a:p>
            <a:endParaRPr lang="en-GB" dirty="0"/>
          </a:p>
        </p:txBody>
      </p:sp>
      <p:sp>
        <p:nvSpPr>
          <p:cNvPr id="5" name="Subtitle 4"/>
          <p:cNvSpPr>
            <a:spLocks noGrp="1"/>
          </p:cNvSpPr>
          <p:nvPr>
            <p:ph type="subTitle" idx="1"/>
          </p:nvPr>
        </p:nvSpPr>
        <p:spPr/>
        <p:txBody>
          <a:bodyPr/>
          <a:lstStyle/>
          <a:p>
            <a:endParaRPr lang="en-GB" dirty="0"/>
          </a:p>
        </p:txBody>
      </p:sp>
      <p:sp>
        <p:nvSpPr>
          <p:cNvPr id="3" name="Content Placeholder 2"/>
          <p:cNvSpPr>
            <a:spLocks noGrp="1"/>
          </p:cNvSpPr>
          <p:nvPr>
            <p:ph sz="half" idx="2"/>
          </p:nvPr>
        </p:nvSpPr>
        <p:spPr/>
        <p:txBody>
          <a:bodyPr/>
          <a:lstStyle/>
          <a:p>
            <a:endParaRPr lang="en-GB"/>
          </a:p>
        </p:txBody>
      </p:sp>
    </p:spTree>
    <p:extLst>
      <p:ext uri="{BB962C8B-B14F-4D97-AF65-F5344CB8AC3E}">
        <p14:creationId xmlns:p14="http://schemas.microsoft.com/office/powerpoint/2010/main" val="32389161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endParaRPr lang="en-US" dirty="0"/>
          </a:p>
        </p:txBody>
      </p:sp>
      <p:sp>
        <p:nvSpPr>
          <p:cNvPr id="2207746" name="Rectangle 2"/>
          <p:cNvSpPr>
            <a:spLocks noGrp="1" noChangeArrowheads="1"/>
          </p:cNvSpPr>
          <p:nvPr>
            <p:ph type="title"/>
          </p:nvPr>
        </p:nvSpPr>
        <p:spPr>
          <a:xfrm>
            <a:off x="838200" y="365126"/>
            <a:ext cx="10546724" cy="3639576"/>
          </a:xfrm>
        </p:spPr>
        <p:txBody>
          <a:bodyPr>
            <a:normAutofit fontScale="90000"/>
          </a:bodyPr>
          <a:lstStyle/>
          <a:p>
            <a:r>
              <a:rPr lang="en-US" b="1" dirty="0"/>
              <a:t>The 4</a:t>
            </a:r>
            <a:r>
              <a:rPr lang="en-US" b="1" baseline="30000" dirty="0"/>
              <a:t>th</a:t>
            </a:r>
            <a:r>
              <a:rPr lang="en-US" b="1" dirty="0"/>
              <a:t> Industrial revolution is here ! </a:t>
            </a:r>
            <a:br>
              <a:rPr lang="en-US" b="1" dirty="0"/>
            </a:br>
            <a:br>
              <a:rPr lang="en-US" b="1" dirty="0"/>
            </a:br>
            <a:r>
              <a:rPr lang="en-US" b="1" dirty="0"/>
              <a:t>Providing vast opportunity to better serve our customers with the only limiting fact being our creativity</a:t>
            </a:r>
            <a:br>
              <a:rPr lang="en-US" b="1" dirty="0"/>
            </a:br>
            <a:br>
              <a:rPr lang="en-US" b="1" dirty="0"/>
            </a:br>
            <a:endParaRPr lang="en-US" b="1"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69276" y="2931906"/>
            <a:ext cx="5407868" cy="3607006"/>
          </a:xfrm>
          <a:prstGeom prst="rect">
            <a:avLst/>
          </a:prstGeom>
        </p:spPr>
      </p:pic>
    </p:spTree>
    <p:extLst>
      <p:ext uri="{BB962C8B-B14F-4D97-AF65-F5344CB8AC3E}">
        <p14:creationId xmlns:p14="http://schemas.microsoft.com/office/powerpoint/2010/main" val="44368282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CDT_PROT" val="2"/>
  <p:tag name="CDT_PROT_TOP" val="111,25"/>
  <p:tag name="CDT_PROT_LEFT" val="49,37504"/>
  <p:tag name="CDT_PROT_WIDTH" val="430,875"/>
  <p:tag name="CDT_PROT_HEIGHT" val="374,25"/>
</p:tagLst>
</file>

<file path=ppt/tags/tag5.xml><?xml version="1.0" encoding="utf-8"?>
<p:tagLst xmlns:a="http://schemas.openxmlformats.org/drawingml/2006/main" xmlns:r="http://schemas.openxmlformats.org/officeDocument/2006/relationships" xmlns:p="http://schemas.openxmlformats.org/presentationml/2006/main">
  <p:tag name="BAINBULLETSACTIVATED" val="False"/>
</p:tagLst>
</file>

<file path=ppt/tags/tag6.xml><?xml version="1.0" encoding="utf-8"?>
<p:tagLst xmlns:a="http://schemas.openxmlformats.org/drawingml/2006/main" xmlns:r="http://schemas.openxmlformats.org/officeDocument/2006/relationships" xmlns:p="http://schemas.openxmlformats.org/presentationml/2006/main">
  <p:tag name="BAINBULLETSACTIVATED" val="False"/>
</p:tagLst>
</file>

<file path=ppt/tags/tag7.xml><?xml version="1.0" encoding="utf-8"?>
<p:tagLst xmlns:a="http://schemas.openxmlformats.org/drawingml/2006/main" xmlns:r="http://schemas.openxmlformats.org/officeDocument/2006/relationships" xmlns:p="http://schemas.openxmlformats.org/presentationml/2006/main">
  <p:tag name="BAINBULLETSACTIVATED" val="False"/>
</p:tagLst>
</file>

<file path=ppt/tags/tag8.xml><?xml version="1.0" encoding="utf-8"?>
<p:tagLst xmlns:a="http://schemas.openxmlformats.org/drawingml/2006/main" xmlns:r="http://schemas.openxmlformats.org/officeDocument/2006/relationships" xmlns:p="http://schemas.openxmlformats.org/presentationml/2006/main">
  <p:tag name="BAINBULLETSACTIVATED" val="False"/>
</p:tagLst>
</file>

<file path=ppt/tags/tag9.xml><?xml version="1.0" encoding="utf-8"?>
<p:tagLst xmlns:a="http://schemas.openxmlformats.org/drawingml/2006/main" xmlns:r="http://schemas.openxmlformats.org/officeDocument/2006/relationships" xmlns:p="http://schemas.openxmlformats.org/presentationml/2006/main">
  <p:tag name="BAINBULLETSACTIVATED" val="False"/>
</p:tagLst>
</file>

<file path=ppt/tags/tag10.xml><?xml version="1.0" encoding="utf-8"?>
<p:tagLst xmlns:a="http://schemas.openxmlformats.org/drawingml/2006/main" xmlns:r="http://schemas.openxmlformats.org/officeDocument/2006/relationships" xmlns:p="http://schemas.openxmlformats.org/presentationml/2006/main">
  <p:tag name="EE4P_TEMPLATESTYLE" val="14"/>
</p:tagLst>
</file>

<file path=ppt/tags/tag11.xml><?xml version="1.0" encoding="utf-8"?>
<p:tagLst xmlns:a="http://schemas.openxmlformats.org/drawingml/2006/main" xmlns:r="http://schemas.openxmlformats.org/officeDocument/2006/relationships" xmlns:p="http://schemas.openxmlformats.org/presentationml/2006/main">
  <p:tag name="EE4P_TEMPLATESTYLE" val="14"/>
</p:tagLst>
</file>

<file path=ppt/tags/tag12.xml><?xml version="1.0" encoding="utf-8"?>
<p:tagLst xmlns:a="http://schemas.openxmlformats.org/drawingml/2006/main" xmlns:r="http://schemas.openxmlformats.org/officeDocument/2006/relationships" xmlns:p="http://schemas.openxmlformats.org/presentationml/2006/main">
  <p:tag name="EE4P_TEMPLATESTYLE" val="14"/>
</p:tagLst>
</file>

<file path=ppt/tags/tag13.xml><?xml version="1.0" encoding="utf-8"?>
<p:tagLst xmlns:a="http://schemas.openxmlformats.org/drawingml/2006/main" xmlns:r="http://schemas.openxmlformats.org/officeDocument/2006/relationships" xmlns:p="http://schemas.openxmlformats.org/presentationml/2006/main">
  <p:tag name="EE4P_TEMPLATESTYLE" val="3"/>
</p:tagLst>
</file>

<file path=ppt/tags/tag14.xml><?xml version="1.0" encoding="utf-8"?>
<p:tagLst xmlns:a="http://schemas.openxmlformats.org/drawingml/2006/main" xmlns:r="http://schemas.openxmlformats.org/officeDocument/2006/relationships" xmlns:p="http://schemas.openxmlformats.org/presentationml/2006/main">
  <p:tag name="EE4P_TEMPLATESTYLE" val="13"/>
  <p:tag name="EE4P_TEMPLATEMASTER" val="1"/>
</p:tagLst>
</file>

<file path=ppt/tags/tag15.xml><?xml version="1.0" encoding="utf-8"?>
<p:tagLst xmlns:a="http://schemas.openxmlformats.org/drawingml/2006/main" xmlns:r="http://schemas.openxmlformats.org/officeDocument/2006/relationships" xmlns:p="http://schemas.openxmlformats.org/presentationml/2006/main">
  <p:tag name="EE4P_TEMPLATESTYLE" val="13"/>
</p:tagLst>
</file>

<file path=ppt/tags/tag16.xml><?xml version="1.0" encoding="utf-8"?>
<p:tagLst xmlns:a="http://schemas.openxmlformats.org/drawingml/2006/main" xmlns:r="http://schemas.openxmlformats.org/officeDocument/2006/relationships" xmlns:p="http://schemas.openxmlformats.org/presentationml/2006/main">
  <p:tag name="EE4P_TEMPLATESTYLE" val="13"/>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3yNvn8jwDU.mn9bqLo1ipA"/>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5.xml><?xml version="1.0" encoding="utf-8"?>
<p:tagLst xmlns:a="http://schemas.openxmlformats.org/drawingml/2006/main" xmlns:r="http://schemas.openxmlformats.org/officeDocument/2006/relationships" xmlns:p="http://schemas.openxmlformats.org/presentationml/2006/main">
  <p:tag name="VARSLIDECATEGORYID" val="SPREtext"/>
  <p:tag name="VARSLIDEID" val="SPREcontent_text"/>
</p:tagLst>
</file>

<file path=ppt/tags/tag26.xml><?xml version="1.0" encoding="utf-8"?>
<p:tagLst xmlns:a="http://schemas.openxmlformats.org/drawingml/2006/main" xmlns:r="http://schemas.openxmlformats.org/officeDocument/2006/relationships" xmlns:p="http://schemas.openxmlformats.org/presentationml/2006/main">
  <p:tag name="VARSLIDECATEGORYID" val="SPREtext"/>
  <p:tag name="VARSLIDEID" val="SPREcontent_text"/>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 name="THINKCELLSTATEDONOTDELETE" val="4ipcLMillEi08Y9U8kdz0g"/>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EE4P_TEMPLATESTYLE" val="5"/>
</p:tagLst>
</file>

<file path=ppt/tags/tag31.xml><?xml version="1.0" encoding="utf-8"?>
<p:tagLst xmlns:a="http://schemas.openxmlformats.org/drawingml/2006/main" xmlns:r="http://schemas.openxmlformats.org/officeDocument/2006/relationships" xmlns:p="http://schemas.openxmlformats.org/presentationml/2006/main">
  <p:tag name="EE4P_TEMPLATESTYLE" val="3"/>
</p:tagLst>
</file>

<file path=ppt/tags/tag32.xml><?xml version="1.0" encoding="utf-8"?>
<p:tagLst xmlns:a="http://schemas.openxmlformats.org/drawingml/2006/main" xmlns:r="http://schemas.openxmlformats.org/officeDocument/2006/relationships" xmlns:p="http://schemas.openxmlformats.org/presentationml/2006/main">
  <p:tag name="EE4P_TEMPLATESTYLE" val="5"/>
</p:tagLst>
</file>

<file path=ppt/tags/tag33.xml><?xml version="1.0" encoding="utf-8"?>
<p:tagLst xmlns:a="http://schemas.openxmlformats.org/drawingml/2006/main" xmlns:r="http://schemas.openxmlformats.org/officeDocument/2006/relationships" xmlns:p="http://schemas.openxmlformats.org/presentationml/2006/main">
  <p:tag name="EE4P_TEMPLATESTYLE" val="5"/>
</p:tagLst>
</file>

<file path=ppt/tags/tag34.xml><?xml version="1.0" encoding="utf-8"?>
<p:tagLst xmlns:a="http://schemas.openxmlformats.org/drawingml/2006/main" xmlns:r="http://schemas.openxmlformats.org/officeDocument/2006/relationships" xmlns:p="http://schemas.openxmlformats.org/presentationml/2006/main">
  <p:tag name="EE4P_TEMPLATESTYLE" val="5"/>
</p:tagLst>
</file>

<file path=ppt/tags/tag35.xml><?xml version="1.0" encoding="utf-8"?>
<p:tagLst xmlns:a="http://schemas.openxmlformats.org/drawingml/2006/main" xmlns:r="http://schemas.openxmlformats.org/officeDocument/2006/relationships" xmlns:p="http://schemas.openxmlformats.org/presentationml/2006/main">
  <p:tag name="EE4P_TEMPLATESTYLE" val="5"/>
</p:tagLst>
</file>

<file path=ppt/tags/tag36.xml><?xml version="1.0" encoding="utf-8"?>
<p:tagLst xmlns:a="http://schemas.openxmlformats.org/drawingml/2006/main" xmlns:r="http://schemas.openxmlformats.org/officeDocument/2006/relationships" xmlns:p="http://schemas.openxmlformats.org/presentationml/2006/main">
  <p:tag name="EE4P_TEMPLATESTYLE" val="3"/>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EE4P_TEMPLATESTYLE" val="5"/>
</p:tagLst>
</file>

<file path=ppt/tags/tag39.xml><?xml version="1.0" encoding="utf-8"?>
<p:tagLst xmlns:a="http://schemas.openxmlformats.org/drawingml/2006/main" xmlns:r="http://schemas.openxmlformats.org/officeDocument/2006/relationships" xmlns:p="http://schemas.openxmlformats.org/presentationml/2006/main">
  <p:tag name="EE4P_TEMPLATESTYLE" val="3"/>
</p:tagLst>
</file>

<file path=ppt/tags/tag40.xml><?xml version="1.0" encoding="utf-8"?>
<p:tagLst xmlns:a="http://schemas.openxmlformats.org/drawingml/2006/main" xmlns:r="http://schemas.openxmlformats.org/officeDocument/2006/relationships" xmlns:p="http://schemas.openxmlformats.org/presentationml/2006/main">
  <p:tag name="EE4P_TEMPLATESTYLE" val="15"/>
</p:tagLst>
</file>

<file path=ppt/tags/tag41.xml><?xml version="1.0" encoding="utf-8"?>
<p:tagLst xmlns:a="http://schemas.openxmlformats.org/drawingml/2006/main" xmlns:r="http://schemas.openxmlformats.org/officeDocument/2006/relationships" xmlns:p="http://schemas.openxmlformats.org/presentationml/2006/main">
  <p:tag name="EE4P_TEMPLATESTYLE" val="16"/>
</p:tagLst>
</file>

<file path=ppt/tags/tag42.xml><?xml version="1.0" encoding="utf-8"?>
<p:tagLst xmlns:a="http://schemas.openxmlformats.org/drawingml/2006/main" xmlns:r="http://schemas.openxmlformats.org/officeDocument/2006/relationships" xmlns:p="http://schemas.openxmlformats.org/presentationml/2006/main">
  <p:tag name="EE4P_TEMPLATESTYLE" val="4"/>
</p:tagLst>
</file>

<file path=ppt/tags/tag43.xml><?xml version="1.0" encoding="utf-8"?>
<p:tagLst xmlns:a="http://schemas.openxmlformats.org/drawingml/2006/main" xmlns:r="http://schemas.openxmlformats.org/officeDocument/2006/relationships" xmlns:p="http://schemas.openxmlformats.org/presentationml/2006/main">
  <p:tag name="EE4P_TEMPLATESTYLE" val="15"/>
</p:tagLst>
</file>

<file path=ppt/tags/tag44.xml><?xml version="1.0" encoding="utf-8"?>
<p:tagLst xmlns:a="http://schemas.openxmlformats.org/drawingml/2006/main" xmlns:r="http://schemas.openxmlformats.org/officeDocument/2006/relationships" xmlns:p="http://schemas.openxmlformats.org/presentationml/2006/main">
  <p:tag name="EE4P_TEMPLATESTYLE" val="16"/>
</p:tagLst>
</file>

<file path=ppt/tags/tag45.xml><?xml version="1.0" encoding="utf-8"?>
<p:tagLst xmlns:a="http://schemas.openxmlformats.org/drawingml/2006/main" xmlns:r="http://schemas.openxmlformats.org/officeDocument/2006/relationships" xmlns:p="http://schemas.openxmlformats.org/presentationml/2006/main">
  <p:tag name="EE4P_TEMPLATESTYLE" val="4"/>
</p:tagLst>
</file>

<file path=ppt/tags/tag46.xml><?xml version="1.0" encoding="utf-8"?>
<p:tagLst xmlns:a="http://schemas.openxmlformats.org/drawingml/2006/main" xmlns:r="http://schemas.openxmlformats.org/officeDocument/2006/relationships" xmlns:p="http://schemas.openxmlformats.org/presentationml/2006/main">
  <p:tag name="EE4P_TEMPLATESTYLE" val="15"/>
</p:tagLst>
</file>

<file path=ppt/tags/tag47.xml><?xml version="1.0" encoding="utf-8"?>
<p:tagLst xmlns:a="http://schemas.openxmlformats.org/drawingml/2006/main" xmlns:r="http://schemas.openxmlformats.org/officeDocument/2006/relationships" xmlns:p="http://schemas.openxmlformats.org/presentationml/2006/main">
  <p:tag name="EE4P_TEMPLATESTYLE" val="16"/>
</p:tagLst>
</file>

<file path=ppt/tags/tag48.xml><?xml version="1.0" encoding="utf-8"?>
<p:tagLst xmlns:a="http://schemas.openxmlformats.org/drawingml/2006/main" xmlns:r="http://schemas.openxmlformats.org/officeDocument/2006/relationships" xmlns:p="http://schemas.openxmlformats.org/presentationml/2006/main">
  <p:tag name="EE4P_TEMPLATESTYLE" val="4"/>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DgV25KeXT0ye4uieX88AM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qpM1xHyZRU6qHKh9EVZbw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Ok.Vhu8Hm0aQiWsnNEh_f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q6W5o1KhfEuu3ZPbVLk6hg"/>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v47T2TLT8EiuW7gv92tBYg"/>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u0fwgZDk_EO7GxyuJCUzCA"/>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V4gUUyCWKk26cdb8U21yZg"/>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3EIitdQq40.2awtjOm4N2A"/>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LNc4w329XkqYbRNiXp0Aag"/>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gb3EtaZOL0q08V3WlIGJQQ"/>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9jw8KTBKNESQ577bB76xhA"/>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iVvCR7n0jkmZn51XGB8_dw"/>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N9.rroI0IEa8NyhqiAUNlA"/>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l5tH.cYDbEGoi.v2Fwv3F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mrUm6ZPqYEO9ShME6UEhpA"/>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DgV25KeXT0ye4uieX88AMA"/>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BH0WuMT3SU6Mw3YKp28ZPg"/>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PYTJ1bzDxEaurKS38MPlB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ata Steel theme">
  <a:themeElements>
    <a:clrScheme name="Tata Steel">
      <a:dk1>
        <a:srgbClr val="000000"/>
      </a:dk1>
      <a:lt1>
        <a:srgbClr val="FFFFFF"/>
      </a:lt1>
      <a:dk2>
        <a:srgbClr val="3D7EDB"/>
      </a:dk2>
      <a:lt2>
        <a:srgbClr val="999999"/>
      </a:lt2>
      <a:accent1>
        <a:srgbClr val="5A245A"/>
      </a:accent1>
      <a:accent2>
        <a:srgbClr val="ED2939"/>
      </a:accent2>
      <a:accent3>
        <a:srgbClr val="FFA100"/>
      </a:accent3>
      <a:accent4>
        <a:srgbClr val="34B233"/>
      </a:accent4>
      <a:accent5>
        <a:srgbClr val="0083A9"/>
      </a:accent5>
      <a:accent6>
        <a:srgbClr val="002B45"/>
      </a:accent6>
      <a:hlink>
        <a:srgbClr val="000000"/>
      </a:hlink>
      <a:folHlink>
        <a:srgbClr val="000000"/>
      </a:folHlink>
    </a:clrScheme>
    <a:fontScheme name="Tata Steel theme">
      <a:majorFont>
        <a:latin typeface="Arial"/>
        <a:ea typeface=""/>
        <a:cs typeface="Arial"/>
      </a:majorFont>
      <a:minorFont>
        <a:latin typeface="Arial"/>
        <a:ea typeface=""/>
        <a:cs typeface="Arial"/>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Tata Steel theme 1">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34B233"/>
        </a:hlink>
        <a:folHlink>
          <a:srgbClr val="ED2939"/>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Tata Steel theme">
  <a:themeElements>
    <a:clrScheme name="Tata Steel">
      <a:dk1>
        <a:srgbClr val="000000"/>
      </a:dk1>
      <a:lt1>
        <a:srgbClr val="FFFFFF"/>
      </a:lt1>
      <a:dk2>
        <a:srgbClr val="3D7EDB"/>
      </a:dk2>
      <a:lt2>
        <a:srgbClr val="999999"/>
      </a:lt2>
      <a:accent1>
        <a:srgbClr val="5A245A"/>
      </a:accent1>
      <a:accent2>
        <a:srgbClr val="ED2939"/>
      </a:accent2>
      <a:accent3>
        <a:srgbClr val="FFA100"/>
      </a:accent3>
      <a:accent4>
        <a:srgbClr val="34B233"/>
      </a:accent4>
      <a:accent5>
        <a:srgbClr val="0083A9"/>
      </a:accent5>
      <a:accent6>
        <a:srgbClr val="002B45"/>
      </a:accent6>
      <a:hlink>
        <a:srgbClr val="000000"/>
      </a:hlink>
      <a:folHlink>
        <a:srgbClr val="000000"/>
      </a:folHlink>
    </a:clrScheme>
    <a:fontScheme name="Tata Steel theme">
      <a:majorFont>
        <a:latin typeface="Arial"/>
        <a:ea typeface=""/>
        <a:cs typeface="Arial"/>
      </a:majorFont>
      <a:minorFont>
        <a:latin typeface="Arial"/>
        <a:ea typeface=""/>
        <a:cs typeface="Arial"/>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19050" cap="flat" cmpd="sng" algn="ctr">
          <a:solidFill>
            <a:srgbClr val="808080"/>
          </a:solidFill>
          <a:prstDash val="sysDot"/>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nl-NL"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Tata Steel theme 1">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34B233"/>
        </a:hlink>
        <a:folHlink>
          <a:srgbClr val="ED2939"/>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3277</Words>
  <Application>Microsoft Office PowerPoint</Application>
  <PresentationFormat>Widescreen</PresentationFormat>
  <Paragraphs>719</Paragraphs>
  <Slides>57</Slides>
  <Notes>23</Notes>
  <HiddenSlides>0</HiddenSlides>
  <MMClips>0</MMClips>
  <ScaleCrop>false</ScaleCrop>
  <HeadingPairs>
    <vt:vector size="8" baseType="variant">
      <vt:variant>
        <vt:lpstr>Fonts Used</vt:lpstr>
      </vt:variant>
      <vt:variant>
        <vt:i4>11</vt:i4>
      </vt:variant>
      <vt:variant>
        <vt:lpstr>Theme</vt:lpstr>
      </vt:variant>
      <vt:variant>
        <vt:i4>3</vt:i4>
      </vt:variant>
      <vt:variant>
        <vt:lpstr>Embedded OLE Servers</vt:lpstr>
      </vt:variant>
      <vt:variant>
        <vt:i4>2</vt:i4>
      </vt:variant>
      <vt:variant>
        <vt:lpstr>Slide Titles</vt:lpstr>
      </vt:variant>
      <vt:variant>
        <vt:i4>57</vt:i4>
      </vt:variant>
    </vt:vector>
  </HeadingPairs>
  <TitlesOfParts>
    <vt:vector size="73" baseType="lpstr">
      <vt:lpstr>ＭＳ Ｐゴシック</vt:lpstr>
      <vt:lpstr>ＭＳ Ｐゴシック</vt:lpstr>
      <vt:lpstr>SimSun</vt:lpstr>
      <vt:lpstr>Arial</vt:lpstr>
      <vt:lpstr>Calibri</vt:lpstr>
      <vt:lpstr>Calibri Light</vt:lpstr>
      <vt:lpstr>Lato Light</vt:lpstr>
      <vt:lpstr>Siemens Serif</vt:lpstr>
      <vt:lpstr>Verdana</vt:lpstr>
      <vt:lpstr>Wingdings</vt:lpstr>
      <vt:lpstr>ヒラギノ角ゴ Pro W3</vt:lpstr>
      <vt:lpstr>Office Theme</vt:lpstr>
      <vt:lpstr>3_Tata Steel theme</vt:lpstr>
      <vt:lpstr>4_Tata Steel theme</vt:lpstr>
      <vt:lpstr>think-cell Folie</vt:lpstr>
      <vt:lpstr>think-cell Slide</vt:lpstr>
      <vt:lpstr> 2016 Chairman's Lecture  The 4th Industrial Revolution, Big Data &amp; Our Steel Industry </vt:lpstr>
      <vt:lpstr>Steve Winkley: A bit about me</vt:lpstr>
      <vt:lpstr>PowerPoint Presentation</vt:lpstr>
      <vt:lpstr>So what’s it all mean and how can we use it to help sustain our steel industry </vt:lpstr>
      <vt:lpstr>PowerPoint Presentation</vt:lpstr>
      <vt:lpstr>PowerPoint Presentation</vt:lpstr>
      <vt:lpstr>What Can Industrial Internet of Things Mean? How Does It Change Production?</vt:lpstr>
      <vt:lpstr>Big Data ….a massively accelerating enabler for industrial evolution</vt:lpstr>
      <vt:lpstr>The Digital Twin  ...from equipment design &amp; operation to optimisation &amp; service</vt:lpstr>
      <vt:lpstr>Cyber-Physical System</vt:lpstr>
      <vt:lpstr>Cyber Physical Systems</vt:lpstr>
      <vt:lpstr>Cyber Physical Systems</vt:lpstr>
      <vt:lpstr>Industry 4.0 ….moving into a fourth Industrial Revolution </vt:lpstr>
      <vt:lpstr>So what is the forth industrial revolution ?</vt:lpstr>
      <vt:lpstr>Cyber Physical Systems</vt:lpstr>
      <vt:lpstr>Examples from ABB </vt:lpstr>
      <vt:lpstr>PowerPoint Presentation</vt:lpstr>
      <vt:lpstr>What can we expect from the future?</vt:lpstr>
      <vt:lpstr>We Face a Tremendous Transition Automation Network and Hierarchy</vt:lpstr>
      <vt:lpstr>We Face a Tremendous Transition Automation Network and Hierarchy</vt:lpstr>
      <vt:lpstr>Dissolution of the Automation Pyramid Opportunity and Challenge</vt:lpstr>
      <vt:lpstr>Market Trends</vt:lpstr>
      <vt:lpstr>Industrie 4.0 Automation Cyber-Physical System – technical overview</vt:lpstr>
      <vt:lpstr>Revolution or Evolution ?</vt:lpstr>
      <vt:lpstr>Towards Industry 4.0 – Examples from ABB’s Business</vt:lpstr>
      <vt:lpstr>Example of Customer Project Realising the Vision</vt:lpstr>
      <vt:lpstr>With and without trim optimization </vt:lpstr>
      <vt:lpstr>Service Example: Package Monitoring</vt:lpstr>
      <vt:lpstr>Fleet Management</vt:lpstr>
      <vt:lpstr>Application Example: Robotics </vt:lpstr>
      <vt:lpstr>Application Example</vt:lpstr>
      <vt:lpstr>Remote Services</vt:lpstr>
      <vt:lpstr>PowerPoint Presentation</vt:lpstr>
      <vt:lpstr>Examples from Siemens  </vt:lpstr>
      <vt:lpstr>Our vision is a market place for industrial service applications based on connectivity to devices</vt:lpstr>
      <vt:lpstr>Provide Visualisation in Dashboards</vt:lpstr>
      <vt:lpstr>PowerPoint Presentation</vt:lpstr>
      <vt:lpstr>Create digital services by connecting the real with the virtual world from Data to Insight to Action</vt:lpstr>
      <vt:lpstr>Connector Box for Siemens Cloud for Industry is a data acquisition device for the Siemens Cloud</vt:lpstr>
      <vt:lpstr>MindSphere enables customers to create new data-driven services in only two easy steps  </vt:lpstr>
      <vt:lpstr>Cyber Security</vt:lpstr>
      <vt:lpstr>The threat level is rising –  attackers are targeting critical infrastructures</vt:lpstr>
      <vt:lpstr>ICS-CERT responses in US show an increased focus of cyber security attacks in the Energy sector</vt:lpstr>
      <vt:lpstr>The Steel Industry</vt:lpstr>
      <vt:lpstr>Worlds most advanced Automotive Finishing Line </vt:lpstr>
      <vt:lpstr>Features Focused on Delivery of Best Quality to Our Customers </vt:lpstr>
      <vt:lpstr>PowerPoint Presentation</vt:lpstr>
      <vt:lpstr>Siemens MindShere &amp; X-Tools</vt:lpstr>
      <vt:lpstr>Big Data &amp; Machine Vision Reliability Allowing Informed Human Decision Making</vt:lpstr>
      <vt:lpstr>Examples from Port Talbot Hot Mill</vt:lpstr>
      <vt:lpstr>New RM Motor &amp; Spindle Installation Aug 2014</vt:lpstr>
      <vt:lpstr> New motors make PT RM most powerful in Europe</vt:lpstr>
      <vt:lpstr>Used digitisation and virtual design combined with laser scanning and positioning to install the new machines.  Used computer modelling to design the new drive train to ensure that there were no mechanical resonances. Digital models of both the motors and spindles had to be integrated from two companies to allow this to happen.  Computer simulations of the rolling process allowed the size of the new equipment to be accurately designed  Computer simulations of the power network allowed the control of harmonics to be designed. </vt:lpstr>
      <vt:lpstr>PowerPoint Presentation</vt:lpstr>
      <vt:lpstr>The sustainable 100 % available plant</vt:lpstr>
      <vt:lpstr>Future Vision – Could Our Future Look Like This ?</vt:lpstr>
      <vt:lpstr>The 4th Industrial revolution is here !   Providing vast opportunity to better serve our customers with the only limiting fact being our creativity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Winkley, Steve</dc:creator>
  <cp:lastModifiedBy>Archie Watt</cp:lastModifiedBy>
  <cp:revision>59</cp:revision>
  <dcterms:created xsi:type="dcterms:W3CDTF">2016-10-19T09:29:15Z</dcterms:created>
  <dcterms:modified xsi:type="dcterms:W3CDTF">2017-03-15T15:16:24Z</dcterms:modified>
</cp:coreProperties>
</file>