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87" r:id="rId5"/>
    <p:sldId id="270" r:id="rId6"/>
    <p:sldId id="308" r:id="rId7"/>
    <p:sldId id="271" r:id="rId8"/>
    <p:sldId id="277" r:id="rId9"/>
    <p:sldId id="289" r:id="rId10"/>
    <p:sldId id="281" r:id="rId11"/>
    <p:sldId id="283" r:id="rId12"/>
    <p:sldId id="292" r:id="rId13"/>
    <p:sldId id="305" r:id="rId14"/>
    <p:sldId id="307" r:id="rId15"/>
    <p:sldId id="306" r:id="rId16"/>
    <p:sldId id="286" r:id="rId17"/>
    <p:sldId id="294" r:id="rId18"/>
    <p:sldId id="295" r:id="rId19"/>
    <p:sldId id="288" r:id="rId20"/>
    <p:sldId id="304" r:id="rId21"/>
    <p:sldId id="268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46" autoAdjust="0"/>
  </p:normalViewPr>
  <p:slideViewPr>
    <p:cSldViewPr>
      <p:cViewPr varScale="1">
        <p:scale>
          <a:sx n="95" d="100"/>
          <a:sy n="95" d="100"/>
        </p:scale>
        <p:origin x="134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https://1stwebdesigner.com/responsive-design-breakpoints/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https://medium.freecodecamp.org/the-100-correct-way-to-do-css-breakpoints-88d6a5ba1862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893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Adapted From: </a:t>
            </a:r>
            <a:r>
              <a:rPr lang="en-GB" dirty="0"/>
              <a:t>https://medium.freecodecamp.org/the-100-correct-way-to-do-css-breakpoints-88d6a5ba1862</a:t>
            </a:r>
          </a:p>
          <a:p>
            <a:r>
              <a:rPr lang="en-GB" dirty="0" smtClean="0"/>
              <a:t>Original Image </a:t>
            </a:r>
            <a:r>
              <a:rPr lang="en-GB" dirty="0"/>
              <a:t>Url: https://cdn-images-1.medium.com/max/2000/1*7YeOvzoYgUEDJdfQy2ERXg.png</a:t>
            </a:r>
          </a:p>
          <a:p>
            <a:endParaRPr lang="en-GB" dirty="0"/>
          </a:p>
          <a:p>
            <a:r>
              <a:rPr lang="en-GB" dirty="0"/>
              <a:t>See more:</a:t>
            </a:r>
          </a:p>
          <a:p>
            <a:r>
              <a:rPr lang="en-GB" dirty="0"/>
              <a:t>https://responsivedesign.is/develop/browser-feature-support/media-queries-for-common-device-breakpoints/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685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https://www.w3schools.com/howto/howto_css_media_query_breakpoints.asp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https://css-tricks.com/snippets/css/media-queries-for-standard-devices/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https://getflywheel.com/layout/css-breakpoints-responsive-design-how-to/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https://getbootstrap.com/docs/4.1/layout/overview/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https://material-ui.com/layout/breakpoints/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20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4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https://www.w3schools.com/howto/howto_css_image_responsive.asp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2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07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https://getbootstrap.com/docs/4.1/utilities/embed/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2165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https://www.w3schools.com/tags/att_source_srcset.asp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https://www.w3schools.com/tags/tryit.asp?filename=tryhtml5_picture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418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roughly equivalent to the width in 'CSS pixels‘ – it is</a:t>
            </a:r>
            <a:r>
              <a:rPr lang="en-GB" baseline="0" dirty="0"/>
              <a:t> the image resolution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http://www.mydevice.io/devices/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https://www.sitepoint.com/how-to-build-responsive-images-with-srcset/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4154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equivalent to the width of the image source in 'CSS pixels‘.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34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RWD%20Standard%20Breakpoints.p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howto_css_media_query_breakpoints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tryit.asp?filename=tryhow_css_image_responsiv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content/image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utilities/embed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source_srcset.as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ryit.asp?filename=tryhtml5_picture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Responsive Web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22-Oct-2018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Flexible Grids</a:t>
            </a:r>
          </a:p>
          <a:p>
            <a:r>
              <a:rPr lang="en-GB" dirty="0"/>
              <a:t>Flexible Images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Flexible Grid: An Important Formula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Constrain the grid width to a max-width value – this is where your </a:t>
            </a:r>
            <a:r>
              <a:rPr lang="en-GB" b="1" dirty="0"/>
              <a:t>breakpoints</a:t>
            </a:r>
            <a:r>
              <a:rPr lang="en-GB" dirty="0"/>
              <a:t> come in.</a:t>
            </a:r>
          </a:p>
          <a:p>
            <a:r>
              <a:rPr lang="en-GB" dirty="0"/>
              <a:t>Then use the formula:</a:t>
            </a:r>
          </a:p>
          <a:p>
            <a:pPr marL="365760" lvl="1" indent="0" algn="ctr">
              <a:buNone/>
            </a:pPr>
            <a:r>
              <a:rPr lang="en-GB" b="1" i="1" dirty="0"/>
              <a:t>target / context = result</a:t>
            </a:r>
            <a:r>
              <a:rPr lang="en-GB" b="1" i="1" baseline="30000" dirty="0"/>
              <a:t>1</a:t>
            </a:r>
          </a:p>
          <a:p>
            <a:r>
              <a:rPr lang="en-GB" b="1" i="1" dirty="0"/>
              <a:t>target</a:t>
            </a:r>
            <a:r>
              <a:rPr lang="en-GB" i="1" dirty="0"/>
              <a:t>:</a:t>
            </a:r>
            <a:r>
              <a:rPr lang="en-GB" dirty="0"/>
              <a:t> is the width of the target element to be sized i.e. width, padding, margin, border.</a:t>
            </a:r>
          </a:p>
          <a:p>
            <a:r>
              <a:rPr lang="en-GB" b="1" i="1" dirty="0"/>
              <a:t>context</a:t>
            </a:r>
            <a:r>
              <a:rPr lang="en-GB" i="1" dirty="0"/>
              <a:t>:</a:t>
            </a:r>
            <a:r>
              <a:rPr lang="en-GB" dirty="0"/>
              <a:t> is the width of target’s parent.</a:t>
            </a:r>
          </a:p>
          <a:p>
            <a:r>
              <a:rPr lang="en-GB" b="1" i="1" dirty="0"/>
              <a:t>result</a:t>
            </a:r>
            <a:r>
              <a:rPr lang="en-GB" i="1" dirty="0"/>
              <a:t>:</a:t>
            </a:r>
            <a:r>
              <a:rPr lang="en-GB" dirty="0"/>
              <a:t> is the resulting flexible width. </a:t>
            </a:r>
            <a:r>
              <a:rPr lang="en-GB" i="1" dirty="0"/>
              <a:t>Multiply by 100 to get the percentage (%) width (do </a:t>
            </a:r>
            <a:r>
              <a:rPr lang="en-GB" i="1" u="sng" dirty="0"/>
              <a:t>not</a:t>
            </a:r>
            <a:r>
              <a:rPr lang="en-GB" i="1" dirty="0"/>
              <a:t> round)</a:t>
            </a:r>
            <a:r>
              <a:rPr lang="en-GB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74636" y="6500083"/>
            <a:ext cx="46914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baseline="30000" dirty="0"/>
              <a:t>1</a:t>
            </a:r>
            <a:r>
              <a:rPr lang="en-GB" sz="1600" dirty="0"/>
              <a:t>Ethan </a:t>
            </a:r>
            <a:r>
              <a:rPr lang="en-GB" sz="1600" dirty="0" err="1"/>
              <a:t>Marcotte</a:t>
            </a:r>
            <a:r>
              <a:rPr lang="en-GB" sz="1600" dirty="0"/>
              <a:t>, pioneer of Responsive Web Design</a:t>
            </a:r>
          </a:p>
        </p:txBody>
      </p:sp>
    </p:spTree>
    <p:extLst>
      <p:ext uri="{BB962C8B-B14F-4D97-AF65-F5344CB8AC3E}">
        <p14:creationId xmlns:p14="http://schemas.microsoft.com/office/powerpoint/2010/main" val="279190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Flexible </a:t>
            </a:r>
            <a:r>
              <a:rPr lang="en-GB" dirty="0" smtClean="0"/>
              <a:t>Grid Formula Demo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Formula</a:t>
            </a:r>
          </a:p>
          <a:p>
            <a:pPr marL="365760" lvl="1" indent="0" algn="ctr">
              <a:buNone/>
            </a:pPr>
            <a:r>
              <a:rPr lang="en-GB" b="1" i="1" dirty="0"/>
              <a:t>target / context = result</a:t>
            </a:r>
            <a:r>
              <a:rPr lang="en-GB" b="1" i="1" baseline="30000" dirty="0"/>
              <a:t>1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00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Define the point at which a responsive design should change significantly.</a:t>
            </a:r>
          </a:p>
          <a:p>
            <a:r>
              <a:rPr lang="en-GB" dirty="0"/>
              <a:t>You may be tempted to define your breakpoints only based on popular device widths.</a:t>
            </a:r>
          </a:p>
          <a:p>
            <a:pPr marL="0" indent="0" algn="ctr">
              <a:buNone/>
            </a:pPr>
            <a:r>
              <a:rPr lang="en-GB" dirty="0"/>
              <a:t>Avoid doing just this!</a:t>
            </a:r>
          </a:p>
          <a:p>
            <a:r>
              <a:rPr lang="en-GB" dirty="0"/>
              <a:t>Instead:</a:t>
            </a:r>
          </a:p>
          <a:p>
            <a:pPr lvl="1"/>
            <a:r>
              <a:rPr lang="en-GB" dirty="0"/>
              <a:t>The Standard breakpoints based on common screen sizes provide a good starting point.</a:t>
            </a:r>
          </a:p>
          <a:p>
            <a:pPr lvl="1"/>
            <a:r>
              <a:rPr lang="en-GB" b="1" i="1" dirty="0"/>
              <a:t>But ultimately</a:t>
            </a:r>
            <a:r>
              <a:rPr lang="en-GB" dirty="0"/>
              <a:t>, you should let your </a:t>
            </a:r>
            <a:r>
              <a:rPr lang="en-GB" b="1" dirty="0"/>
              <a:t>content and design</a:t>
            </a:r>
            <a:r>
              <a:rPr lang="en-GB" dirty="0"/>
              <a:t> determine your breakpoints.</a:t>
            </a:r>
          </a:p>
        </p:txBody>
      </p:sp>
    </p:spTree>
    <p:extLst>
      <p:ext uri="{BB962C8B-B14F-4D97-AF65-F5344CB8AC3E}">
        <p14:creationId xmlns:p14="http://schemas.microsoft.com/office/powerpoint/2010/main" val="314026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Device Breakpoints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sc-ka\AppData\Local\Temp\SNAGHTML6737d556.PN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2857" cy="334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96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BD7C0D-A69D-4262-BC98-9DB519C7C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Device Breakpoints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B69F956-B500-436E-86FB-10390F05BA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Extra small devices (phones, 600px and smaller)</a:t>
            </a:r>
          </a:p>
          <a:p>
            <a:pPr marL="68580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max-width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/>
          </a:p>
          <a:p>
            <a:r>
              <a:rPr lang="en-GB" dirty="0"/>
              <a:t>Small Devices (portrait tablets &amp; large phones)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/>
          </a:p>
          <a:p>
            <a:r>
              <a:rPr lang="en-GB" dirty="0"/>
              <a:t>Medium Devices (landscape tablets, …)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768px)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/>
          </a:p>
          <a:p>
            <a:r>
              <a:rPr lang="en-GB" dirty="0"/>
              <a:t>Large Devices (laptops/desktops, 992px and up)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992px)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Extra Large Devices (large laptops/desktops, 1200px and up)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1200px)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72006D1-5715-4664-A415-38C7CA5E7E6C}"/>
              </a:ext>
            </a:extLst>
          </p:cNvPr>
          <p:cNvSpPr txBox="1"/>
          <p:nvPr/>
        </p:nvSpPr>
        <p:spPr>
          <a:xfrm>
            <a:off x="4966482" y="6308742"/>
            <a:ext cx="37995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W3 Schools Typical Device Breakpoints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1297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 Breakpoints: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Remember that: Responsive Web Design (RWD) is the presentation of web content in the most relevant format </a:t>
            </a:r>
            <a:r>
              <a:rPr lang="en-GB" b="1" i="1" dirty="0"/>
              <a:t>for the viewport and device accessing it</a:t>
            </a:r>
            <a:r>
              <a:rPr lang="en-GB" dirty="0"/>
              <a:t>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In other words, your responsive design needs to look good at any possible viewing resolution, </a:t>
            </a:r>
            <a:r>
              <a:rPr lang="en-GB" b="1" i="1" dirty="0"/>
              <a:t>not just the standards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83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55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Setting the image/media width property to 100% will make it responsive and scale it up and down based on parent element’s width: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will make it responsive. Image will scale down, but prevents 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7EE3CBE-089D-4F36-AE9D-B03F61CF3406}"/>
              </a:ext>
            </a:extLst>
          </p:cNvPr>
          <p:cNvSpPr txBox="1"/>
          <p:nvPr/>
        </p:nvSpPr>
        <p:spPr>
          <a:xfrm>
            <a:off x="5782346" y="6276032"/>
            <a:ext cx="2983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Heck! What’s the difference?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22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E0BBA4-E105-402A-ADA3-6743EBD6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Image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75C94D-7E3E-4FC1-939B-353EB89853C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.</a:t>
            </a:r>
            <a:r>
              <a:rPr lang="en-GB" b="1" dirty="0" err="1"/>
              <a:t>img</a:t>
            </a:r>
            <a:r>
              <a:rPr lang="en-GB" b="1" dirty="0"/>
              <a:t>-fluid</a:t>
            </a:r>
            <a:r>
              <a:rPr lang="en-GB" dirty="0"/>
              <a:t>: will apply the following CSS styles:</a:t>
            </a:r>
          </a:p>
          <a:p>
            <a:pPr lvl="1"/>
            <a:r>
              <a:rPr lang="en-GB" dirty="0"/>
              <a:t>max-width: 100%</a:t>
            </a:r>
          </a:p>
          <a:p>
            <a:pPr lvl="1"/>
            <a:r>
              <a:rPr lang="en-GB" dirty="0"/>
              <a:t>height: auto</a:t>
            </a:r>
          </a:p>
          <a:p>
            <a:pPr marL="0" indent="0" algn="r">
              <a:buNone/>
            </a:pPr>
            <a:r>
              <a:rPr lang="en-GB" dirty="0">
                <a:hlinkClick r:id="rId3"/>
              </a:rPr>
              <a:t>See more here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057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D35D2A0-8861-41BE-B064-31A06544D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Bootstrap’s Responsive Embedded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CAB1263-E5B9-4D5B-BF26-0BFC522180A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create responsive video or slideshow (</a:t>
            </a:r>
            <a:r>
              <a:rPr lang="en-GB" dirty="0">
                <a:hlinkClick r:id="rId3"/>
              </a:rPr>
              <a:t>embed content</a:t>
            </a:r>
            <a:r>
              <a:rPr lang="en-GB" dirty="0"/>
              <a:t>) use:</a:t>
            </a:r>
          </a:p>
          <a:p>
            <a:r>
              <a:rPr lang="en-GB" b="1" dirty="0"/>
              <a:t>embed-responsive</a:t>
            </a:r>
            <a:r>
              <a:rPr lang="en-GB" dirty="0"/>
              <a:t>: on the parent container element</a:t>
            </a:r>
          </a:p>
          <a:p>
            <a:pPr lvl="1"/>
            <a:r>
              <a:rPr lang="en-GB" dirty="0"/>
              <a:t>You can also add one of the aspect ratio size classes to determine the display size</a:t>
            </a:r>
          </a:p>
          <a:p>
            <a:r>
              <a:rPr lang="en-GB" b="1" dirty="0"/>
              <a:t>embed-responsive-item</a:t>
            </a:r>
            <a:r>
              <a:rPr lang="en-GB" dirty="0"/>
              <a:t>: on the iframe, video, etc. that you want to make responsive.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</a:t>
            </a:r>
            <a:r>
              <a:rPr lang="en-GB" sz="19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embed-responsive-16by9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 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embed-responsive-item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="..."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allowfullscreen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11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B0C83D-67DA-4810-8E72-6432705AA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77CC609-42BA-4F25-8098-C9DDDA0C8B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can use media queries 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none;</a:t>
            </a:r>
          </a:p>
          <a:p>
            <a:r>
              <a:rPr lang="en-GB" dirty="0"/>
              <a:t>Alternatively:</a:t>
            </a:r>
          </a:p>
          <a:p>
            <a:pPr lvl="1"/>
            <a:r>
              <a:rPr lang="en-GB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</a:t>
            </a:r>
            <a:r>
              <a:rPr lang="en-GB" dirty="0"/>
              <a:t>to an &lt;</a:t>
            </a:r>
            <a:r>
              <a:rPr lang="en-GB" dirty="0" err="1"/>
              <a:t>img</a:t>
            </a:r>
            <a:r>
              <a:rPr lang="en-GB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544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srcset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>
                <a:hlinkClick r:id="rId3"/>
              </a:rPr>
              <a:t>srcset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allows you to specify:</a:t>
            </a:r>
          </a:p>
          <a:p>
            <a:pPr lvl="1"/>
            <a:r>
              <a:rPr lang="en-GB" dirty="0"/>
              <a:t>different image sources, and </a:t>
            </a:r>
          </a:p>
          <a:p>
            <a:pPr lvl="1"/>
            <a:r>
              <a:rPr lang="en-GB" dirty="0"/>
              <a:t>additional information that will allow the browser to decide on the most appropriate image to display.</a:t>
            </a:r>
          </a:p>
          <a:p>
            <a:r>
              <a:rPr lang="en-GB" dirty="0"/>
              <a:t>You can target images based on:</a:t>
            </a:r>
          </a:p>
          <a:p>
            <a:pPr lvl="1"/>
            <a:r>
              <a:rPr lang="en-GB" dirty="0"/>
              <a:t>Device pixel ratio using the </a:t>
            </a:r>
            <a:r>
              <a:rPr lang="en-GB" b="1" dirty="0"/>
              <a:t>x</a:t>
            </a:r>
            <a:r>
              <a:rPr lang="en-GB" dirty="0"/>
              <a:t> descriptor</a:t>
            </a:r>
          </a:p>
          <a:p>
            <a:pPr lvl="1"/>
            <a:r>
              <a:rPr lang="en-GB" dirty="0"/>
              <a:t>Image widths using the </a:t>
            </a:r>
            <a:r>
              <a:rPr lang="en-GB" b="1" dirty="0"/>
              <a:t>w</a:t>
            </a:r>
            <a:r>
              <a:rPr lang="en-GB" dirty="0"/>
              <a:t> descriptor - requires an additional “sizes” attribute to specify width media queries.</a:t>
            </a:r>
          </a:p>
          <a:p>
            <a:r>
              <a:rPr lang="en-GB" i="1" dirty="0"/>
              <a:t>Remember to add the standard </a:t>
            </a:r>
            <a:r>
              <a:rPr lang="en-GB" b="1" i="1" dirty="0" err="1"/>
              <a:t>src</a:t>
            </a:r>
            <a:r>
              <a:rPr lang="en-GB" i="1" dirty="0"/>
              <a:t> attribute as a </a:t>
            </a:r>
            <a:r>
              <a:rPr lang="en-GB" i="1" dirty="0" err="1"/>
              <a:t>fallback</a:t>
            </a:r>
            <a:r>
              <a:rPr lang="en-GB" i="1" dirty="0"/>
              <a:t> for older browsers</a:t>
            </a:r>
            <a:r>
              <a:rPr lang="en-GB" dirty="0"/>
              <a:t>.</a:t>
            </a:r>
          </a:p>
        </p:txBody>
      </p:sp>
      <p:sp>
        <p:nvSpPr>
          <p:cNvPr id="4" name="Right Arrow 3">
            <a:hlinkClick r:id="rId4"/>
          </p:cNvPr>
          <p:cNvSpPr/>
          <p:nvPr/>
        </p:nvSpPr>
        <p:spPr>
          <a:xfrm>
            <a:off x="8316416" y="6525344"/>
            <a:ext cx="288032" cy="21602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56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 </a:t>
            </a:r>
            <a:r>
              <a:rPr lang="en-GB" b="1" dirty="0"/>
              <a:t>x descriptor</a:t>
            </a:r>
            <a:r>
              <a:rPr lang="en-GB" dirty="0"/>
              <a:t>: device pixel ratio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 1x, large.jpg 2x"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pPr lvl="1"/>
            <a:r>
              <a:rPr lang="en-GB" dirty="0"/>
              <a:t>1x for regular resolution screens</a:t>
            </a:r>
          </a:p>
          <a:p>
            <a:pPr lvl="1"/>
            <a:r>
              <a:rPr lang="en-GB" dirty="0"/>
              <a:t>2x on displays with 2 device pixels per CSS pixel (higher resolution devices)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008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the </a:t>
            </a:r>
            <a:r>
              <a:rPr lang="en-GB" b="1" dirty="0"/>
              <a:t>w descriptor</a:t>
            </a:r>
            <a:r>
              <a:rPr lang="en-GB" dirty="0"/>
              <a:t>: images of different resolution widths available, browser picks best one: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cat-320.jpg 320w, cat-640.jpg 640w, cat-1280.jpg 1280w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sizes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="(max-width: 480px) 100vw, (max-width: 900px) 33vw, 254px"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="cat-160.jpg"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="Cat" /&gt;</a:t>
            </a:r>
            <a:endParaRPr lang="en-GB" sz="1700" dirty="0"/>
          </a:p>
          <a:p>
            <a:r>
              <a:rPr lang="en-GB" b="1" dirty="0" err="1"/>
              <a:t>vw</a:t>
            </a:r>
            <a:r>
              <a:rPr lang="en-GB" dirty="0"/>
              <a:t> stands for viewport width, where 1vw = 1% of the viewport width.</a:t>
            </a:r>
          </a:p>
          <a:p>
            <a:pPr lvl="1"/>
            <a:r>
              <a:rPr lang="en-GB" dirty="0"/>
              <a:t>480px wide or smaller, image will be 100% of viewport width</a:t>
            </a:r>
          </a:p>
          <a:p>
            <a:pPr lvl="1"/>
            <a:r>
              <a:rPr lang="en-GB" dirty="0"/>
              <a:t>Between 481px to 900px, 33% of viewport width. </a:t>
            </a:r>
          </a:p>
          <a:p>
            <a:pPr lvl="1"/>
            <a:r>
              <a:rPr lang="en-GB" dirty="0"/>
              <a:t>Anything else, image will be 254px wide.</a:t>
            </a:r>
          </a:p>
          <a:p>
            <a:r>
              <a:rPr lang="en-GB" dirty="0"/>
              <a:t>The width descriptor ‘</a:t>
            </a:r>
            <a:r>
              <a:rPr lang="en-GB" b="1" dirty="0"/>
              <a:t>w</a:t>
            </a:r>
            <a:r>
              <a:rPr lang="en-GB" dirty="0"/>
              <a:t>’ is divided by the source size given in the sizes attribute to determine the effective pixel density.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64829" y="2564904"/>
            <a:ext cx="70567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64829" y="2852936"/>
            <a:ext cx="72183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5525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responsive images.</a:t>
            </a:r>
          </a:p>
          <a:p>
            <a:r>
              <a:rPr lang="en-GB" dirty="0"/>
              <a:t>Use the child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dirty="0"/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376510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22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11427</TotalTime>
  <Words>1335</Words>
  <Application>Microsoft Office PowerPoint</Application>
  <PresentationFormat>On-screen Show (4:3)</PresentationFormat>
  <Paragraphs>170</Paragraphs>
  <Slides>19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</vt:lpstr>
      <vt:lpstr>Today’s Lecture</vt:lpstr>
      <vt:lpstr>Flexible Grid: An Important Formula</vt:lpstr>
      <vt:lpstr>Flexible Grid Formula Demo</vt:lpstr>
      <vt:lpstr>Breakpoints</vt:lpstr>
      <vt:lpstr>Typical Device Breakpoints Examples</vt:lpstr>
      <vt:lpstr>Typical Device Breakpoints Examples</vt:lpstr>
      <vt:lpstr>Custom Breakpoints: Content</vt:lpstr>
      <vt:lpstr>Flexible Images and Media</vt:lpstr>
      <vt:lpstr>Scaling Images and Media</vt:lpstr>
      <vt:lpstr>Bootstrap’s Flexible Image Class</vt:lpstr>
      <vt:lpstr>Bootstrap’s Responsive Embedded Content</vt:lpstr>
      <vt:lpstr>Different Images for Different Devices</vt:lpstr>
      <vt:lpstr>The srcset Attribute</vt:lpstr>
      <vt:lpstr>Using the srcset: Examples</vt:lpstr>
      <vt:lpstr>Using the srcset: Examples</vt:lpstr>
      <vt:lpstr>The &lt;picture&gt; Element</vt:lpstr>
      <vt:lpstr>The &lt;picture&gt; Element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1334</cp:revision>
  <cp:lastPrinted>2014-09-29T16:21:25Z</cp:lastPrinted>
  <dcterms:created xsi:type="dcterms:W3CDTF">2013-09-18T07:00:31Z</dcterms:created>
  <dcterms:modified xsi:type="dcterms:W3CDTF">2018-10-23T08:55:42Z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