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sldIdLst>
    <p:sldId id="256" r:id="rId7"/>
    <p:sldId id="270" r:id="rId8"/>
    <p:sldId id="257" r:id="rId9"/>
    <p:sldId id="271" r:id="rId10"/>
    <p:sldId id="272" r:id="rId11"/>
    <p:sldId id="274" r:id="rId12"/>
    <p:sldId id="275" r:id="rId13"/>
    <p:sldId id="261" r:id="rId14"/>
    <p:sldId id="264" r:id="rId15"/>
    <p:sldId id="276" r:id="rId16"/>
    <p:sldId id="278" r:id="rId17"/>
    <p:sldId id="25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F89284-974B-4A66-8B3C-43A27B888217}" v="42" dt="2025-10-13T14:45:50.5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21" autoAdjust="0"/>
    <p:restoredTop sz="96327"/>
  </p:normalViewPr>
  <p:slideViewPr>
    <p:cSldViewPr snapToGrid="0" snapToObjects="1">
      <p:cViewPr varScale="1">
        <p:scale>
          <a:sx n="100" d="100"/>
          <a:sy n="100" d="100"/>
        </p:scale>
        <p:origin x="96" y="3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microsoft.com/office/2015/10/relationships/revisionInfo" Target="revisionInfo.xml"/><Relationship Id="rId10" Type="http://schemas.openxmlformats.org/officeDocument/2006/relationships/slide" Target="slides/slide4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7472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2001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7" r:id="rId5"/>
    <p:sldLayoutId id="2147483708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thinkpacific.com/?utm_source=chatgpt.com" TargetMode="Externa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forms.office.com%2Fe%2FnJ86TVxnuq&amp;data=05%7C02%7Ck.griffiths%40uwtsd.ac.uk%7C4d06109255e346e635d008de0a5d5282%7C4e0f11f9046e45059cb8db2152311e21%7C0%7C0%7C638959593425707184%7CUnknown%7CTWFpbGZsb3d8eyJFbXB0eU1hcGkiOnRydWUsIlYiOiIwLjAuMDAwMCIsIlAiOiJXaW4zMiIsIkFOIjoiTWFpbCIsIldUIjoyfQ%3D%3D%7C0%7C%7C%7C&amp;sdata=976T667PF8ho0%2Fapg%2F5gSw3VdtQJVfuYGkJ%2FzgqjdFM%3D&amp;reserved=0" TargetMode="External"/><Relationship Id="rId2" Type="http://schemas.openxmlformats.org/officeDocument/2006/relationships/hyperlink" Target="https://eur01.safelinks.protection.outlook.com/?url=https%3A%2F%2Fwww.uwtsd.ac.uk%2Finternational%2Fglobal-opportunities&amp;data=05%7C02%7Ck.griffiths%40uwtsd.ac.uk%7C4d06109255e346e635d008de0a5d5282%7C4e0f11f9046e45059cb8db2152311e21%7C0%7C0%7C638959593425675398%7CUnknown%7CTWFpbGZsb3d8eyJFbXB0eU1hcGkiOnRydWUsIlYiOiIwLjAuMDAwMCIsIlAiOiJXaW4zMiIsIkFOIjoiTWFpbCIsIldUIjoyfQ%3D%3D%7C0%7C%7C%7C&amp;sdata=pKR2cxhSESThTBZxvLsdn1u61L3BLtQh89q8sO8I3GE%3D&amp;reserved=0" TargetMode="Externa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thinkpacific.com/apply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9.xml"/><Relationship Id="rId1" Type="http://schemas.openxmlformats.org/officeDocument/2006/relationships/video" Target="https://player.vimeo.com/video/1010688587?app_id=122963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751163"/>
            <a:ext cx="10363200" cy="1449238"/>
          </a:xfrm>
        </p:spPr>
        <p:txBody>
          <a:bodyPr/>
          <a:lstStyle/>
          <a:p>
            <a:r>
              <a:rPr lang="en-GB" dirty="0"/>
              <a:t>Think Pacific – Summer Programmes 2026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Immersive &amp; Experiential Journeys to Fiji, Bali &amp; Thailand.</a:t>
            </a:r>
            <a:endParaRPr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Create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transformative learning experiences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+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lasting, community-led impact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BAC43DB-F8C9-141D-C9A1-2D92E9FDCFE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58219" y="1825625"/>
            <a:ext cx="11481847" cy="3575934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Engage directly with local leaders &amp; communities using the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GLOBAL Learning framework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Explore global challenges: health, sustainability, social enterprise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Build leadership skills in authentic, challenging environments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Contribute to regenerative, community-led initiatives through the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Impact Model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Projects are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co-created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with local partners, aligned with national priorities, rooted in cultural respect &amp; sustainability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dirty="0"/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Summer 2026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36C30B61-0555-0FA5-DE56-144B96DEF08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58219" y="1825625"/>
            <a:ext cx="5645673" cy="3575934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Destinations: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Fiji Islands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Bali, Indonesia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Thailand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Themes &amp; durations (see next slides)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Pricing tiers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 full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details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thinkpacific.com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 descr="A person playing a musical instrument&#10;&#10;AI-generated content may be incorrect.">
            <a:extLst>
              <a:ext uri="{FF2B5EF4-FFF2-40B4-BE49-F238E27FC236}">
                <a16:creationId xmlns:a16="http://schemas.microsoft.com/office/drawing/2014/main" id="{687C2ED8-0385-7611-1C75-CAD80BEB958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1" b="24143"/>
          <a:stretch>
            <a:fillRect/>
          </a:stretch>
        </p:blipFill>
        <p:spPr>
          <a:xfrm>
            <a:off x="6194392" y="1825625"/>
            <a:ext cx="5645673" cy="3575934"/>
          </a:xfrm>
          <a:prstGeom prst="rect">
            <a:avLst/>
          </a:prstGeom>
          <a:noFill/>
        </p:spPr>
      </p:pic>
      <p:sp>
        <p:nvSpPr>
          <p:cNvPr id="8" name="AutoShape 3">
            <a:extLst>
              <a:ext uri="{FF2B5EF4-FFF2-40B4-BE49-F238E27FC236}">
                <a16:creationId xmlns:a16="http://schemas.microsoft.com/office/drawing/2014/main" id="{401501F8-D61A-7739-F1DA-9A3C86F4E41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1019174"/>
            <a:ext cx="4400550" cy="3575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938E2C-A3C3-4EF9-D716-BBD22E359E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9FEA7-48B4-6D0E-043F-76CA0B560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Fiji 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2EDCD9A1-E3DA-E4C8-BB41-04FBE9ED072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58219" y="1825625"/>
            <a:ext cx="7903942" cy="3575934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Ultimate Fiji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– 21 days – £2,295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Village Immersion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– 21 days – £2,145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Evolution of Youth Empowerment </a:t>
            </a: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Village Immersion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– 14 days – £1,595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(Note: Think Pacific also does short-term / expedition style and build or youth </a:t>
            </a: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in Fiji)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n island in the ocean&#10;&#10;AI-generated content may be incorrect.">
            <a:extLst>
              <a:ext uri="{FF2B5EF4-FFF2-40B4-BE49-F238E27FC236}">
                <a16:creationId xmlns:a16="http://schemas.microsoft.com/office/drawing/2014/main" id="{F19BC14D-253D-6196-6DAA-FBA9CC6B47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9" r="20620" b="-4"/>
          <a:stretch>
            <a:fillRect/>
          </a:stretch>
        </p:blipFill>
        <p:spPr>
          <a:xfrm>
            <a:off x="8452661" y="1825625"/>
            <a:ext cx="3387404" cy="35759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16788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1B78FD-5CF8-CBBF-D482-522A954DB9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A9252-BA57-40CA-3F14-F5E8B2A38C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/>
              <a:t>Bali  </a:t>
            </a:r>
            <a:endParaRPr dirty="0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3C0016B6-534E-D150-69CA-7C4F5C8AEB9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936123" y="1825625"/>
            <a:ext cx="7903942" cy="3575934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</a:rPr>
              <a:t>Ultimate Bali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 – 21 days – £2,145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</a:rPr>
              <a:t>Mental Health &amp; Wellbeing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 – 21 days – £2,145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Programme details: deliver psycho-social group activities, work in villages,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learn from local professionals </a:t>
            </a:r>
            <a:r>
              <a:rPr lang="en-GB" sz="1800" b="1" dirty="0"/>
              <a:t>Social Enterprise &amp; Ethical Business</a:t>
            </a:r>
            <a:r>
              <a:rPr lang="en-GB" sz="1800" dirty="0"/>
              <a:t> – 14 days – £1,595</a:t>
            </a:r>
            <a:endParaRPr kumimoji="0" lang="en-US" altLang="en-US" sz="1800" b="1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</a:rPr>
              <a:t>Mental Health &amp; Wellbeing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 – 14 days – £1,595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</a:rPr>
              <a:t>Conservation &amp; Environment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 – 14 days – £1,595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</a:rPr>
              <a:t>Global Health &amp; Nursing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 – 14 days – £1,595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</a:rPr>
              <a:t>Art, Culture &amp; Creativity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 – 14 days – £1,595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</a:rPr>
              <a:t>Engineering for a Green Future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 – 14 days – £1,595</a:t>
            </a:r>
          </a:p>
        </p:txBody>
      </p:sp>
      <p:pic>
        <p:nvPicPr>
          <p:cNvPr id="6" name="Picture 5" descr="Two women smiling and giving thumbs up&#10;&#10;AI-generated content may be incorrect.">
            <a:extLst>
              <a:ext uri="{FF2B5EF4-FFF2-40B4-BE49-F238E27FC236}">
                <a16:creationId xmlns:a16="http://schemas.microsoft.com/office/drawing/2014/main" id="{0740F0F0-264D-B9E9-2BB8-20D8A1D52B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266" r="14633" b="-4"/>
          <a:stretch>
            <a:fillRect/>
          </a:stretch>
        </p:blipFill>
        <p:spPr>
          <a:xfrm>
            <a:off x="358219" y="1825625"/>
            <a:ext cx="3387404" cy="35759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483240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78CB29-AC2B-6D74-7D4C-BA4697D4F5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84808-4103-773E-A057-7BEE886FE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Thailand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1E68AE04-A19B-A5D0-FBBA-7C00A25E222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94392" y="1825625"/>
            <a:ext cx="5645673" cy="3575934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Ultimate Chiang Mai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– 21 days – £2,145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Experience Chiang Mai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– 14 days – £1,595</a:t>
            </a:r>
          </a:p>
        </p:txBody>
      </p:sp>
      <p:pic>
        <p:nvPicPr>
          <p:cNvPr id="6" name="Picture 5" descr="A person walking up a staircase with a statue of a dragon with Wat Phra That Doi Suthep in the background&#10;&#10;AI-generated content may be incorrect.">
            <a:extLst>
              <a:ext uri="{FF2B5EF4-FFF2-40B4-BE49-F238E27FC236}">
                <a16:creationId xmlns:a16="http://schemas.microsoft.com/office/drawing/2014/main" id="{9A375037-C5FC-4ECA-4490-5807F3EA83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145" r="-1" b="-1"/>
          <a:stretch>
            <a:fillRect/>
          </a:stretch>
        </p:blipFill>
        <p:spPr>
          <a:xfrm>
            <a:off x="358219" y="1825625"/>
            <a:ext cx="5645673" cy="35759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155807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UWTSD &amp; Think Pacific Partnership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AC736B8-75B3-ADE8-E5EB-D494F0CA0D8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58219" y="1825625"/>
            <a:ext cx="11481847" cy="3575934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UWTSD has established links with Think Pacific,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enabling students to take part in placements in Fiji, Bali, etc.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UWTSD students have previously done placements (e.g. Bethany Sexton in Fiji)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UWTSD may provide support via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Taith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funding (Welsh Government) to help with costs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Benefits: integration with your degree, financial support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Benefits and Outcomes for participants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ED194B4-115E-84EC-1F91-6144223F3C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58219" y="1825625"/>
            <a:ext cx="11481847" cy="3575934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Enhanced employability via real-world project experience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 growth: resilience, adaptability,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cultural intelligence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Global citizenship: understanding of challenges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 local innovation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Relationships built with local communities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&amp; global networks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Opportunity to contribute to sustainable,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community-led projects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0F8959-8182-3BC5-06D0-EE2AA01F38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30F2E-104D-A812-9DC0-E7245A374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/>
              <a:t>How to apply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10E86C36-9966-EB18-AC2D-C58FC51CD46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58219" y="1825625"/>
            <a:ext cx="11481847" cy="3575934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endParaRPr kumimoji="0" lang="en-US" altLang="en-US" sz="2400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Complete the online application form </a:t>
            </a:r>
          </a:p>
          <a:p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Global Opportunities | University of Wales Trinity Saint David (uwtsd.ac.uk)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International Mobility Application: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https://forms.office.com/e/nJ86TVxnuq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Apply to Think Pacific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Apply - Think Pacific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Submit additional documents (personal statement, references, CV)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Interview / selection (as needed)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Confirmation, payment, pre-departure orientation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Travel, arrival, induction, project deployment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6344969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07EC85-D4A2-2904-EFA4-0F563D19E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7" name="Online Media 6" title="Think Pacific Highlight Reel 2024">
            <a:hlinkClick r:id="" action="ppaction://media"/>
            <a:extLst>
              <a:ext uri="{FF2B5EF4-FFF2-40B4-BE49-F238E27FC236}">
                <a16:creationId xmlns:a16="http://schemas.microsoft.com/office/drawing/2014/main" id="{4ACF911B-75E4-8216-11AB-9DC57D9E84E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381250" y="1522278"/>
            <a:ext cx="6896500" cy="387928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34642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8246897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9669272-fe8d-41e9-a030-a18459a136e8"/>
    <lcf76f155ced4ddcb4097134ff3c332f xmlns="f4770729-68ee-4e1e-a757-d7b8c23c3985">
      <Terms xmlns="http://schemas.microsoft.com/office/infopath/2007/PartnerControls"/>
    </lcf76f155ced4ddcb4097134ff3c332f>
    <Comments xmlns="f4770729-68ee-4e1e-a757-d7b8c23c3985" xsi:nil="true"/>
    <Destination xmlns="f4770729-68ee-4e1e-a757-d7b8c23c3985" xsi:nil="true"/>
    <Date xmlns="f4770729-68ee-4e1e-a757-d7b8c23c398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692D30F6D5C64CABDFF0BDF08A3501" ma:contentTypeVersion="20" ma:contentTypeDescription="Create a new document." ma:contentTypeScope="" ma:versionID="f29a841df707434491aa184607bfa009">
  <xsd:schema xmlns:xsd="http://www.w3.org/2001/XMLSchema" xmlns:xs="http://www.w3.org/2001/XMLSchema" xmlns:p="http://schemas.microsoft.com/office/2006/metadata/properties" xmlns:ns2="f4770729-68ee-4e1e-a757-d7b8c23c3985" xmlns:ns3="c9669272-fe8d-41e9-a030-a18459a136e8" targetNamespace="http://schemas.microsoft.com/office/2006/metadata/properties" ma:root="true" ma:fieldsID="14217505b702961711f5ef5b4a9b4326" ns2:_="" ns3:_="">
    <xsd:import namespace="f4770729-68ee-4e1e-a757-d7b8c23c3985"/>
    <xsd:import namespace="c9669272-fe8d-41e9-a030-a18459a136e8"/>
    <xsd:element name="properties">
      <xsd:complexType>
        <xsd:sequence>
          <xsd:element name="documentManagement">
            <xsd:complexType>
              <xsd:all>
                <xsd:element ref="ns2:Comments" minOccurs="0"/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Destination" minOccurs="0"/>
                <xsd:element ref="ns2:MediaServiceLocation" minOccurs="0"/>
                <xsd:element ref="ns2: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4770729-68ee-4e1e-a757-d7b8c23c3985" elementFormDefault="qualified">
    <xsd:import namespace="http://schemas.microsoft.com/office/2006/documentManagement/types"/>
    <xsd:import namespace="http://schemas.microsoft.com/office/infopath/2007/PartnerControls"/>
    <xsd:element name="Comments" ma:index="3" nillable="true" ma:displayName="Comments" ma:format="Dropdown" ma:internalName="Comments" ma:readOnly="false">
      <xsd:simpleType>
        <xsd:restriction base="dms:Text">
          <xsd:maxLength value="255"/>
        </xsd:restriction>
      </xsd:simple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hidden="true" ma:internalName="MediaServiceOCR" ma:readOnly="true">
      <xsd:simpleType>
        <xsd:restriction base="dms:Note"/>
      </xsd:simpleType>
    </xsd:element>
    <xsd:element name="Destination" ma:index="23" nillable="true" ma:displayName="Destination" ma:format="Dropdown" ma:internalName="Destination">
      <xsd:simpleType>
        <xsd:restriction base="dms:Text">
          <xsd:maxLength value="255"/>
        </xsd:restriction>
      </xsd:simpleType>
    </xsd:element>
    <xsd:element name="MediaServiceLocation" ma:index="24" nillable="true" ma:displayName="Location" ma:indexed="true" ma:internalName="MediaServiceLocation" ma:readOnly="true">
      <xsd:simpleType>
        <xsd:restriction base="dms:Text"/>
      </xsd:simpleType>
    </xsd:element>
    <xsd:element name="Date" ma:index="25" nillable="true" ma:displayName="Date" ma:format="Dropdown" ma:internalName="Dat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669272-fe8d-41e9-a030-a18459a136e8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hidden="true" ma:internalName="SharedWithDetails" ma:readOnly="true">
      <xsd:simpleType>
        <xsd:restriction base="dms:Note"/>
      </xsd:simpleType>
    </xsd:element>
    <xsd:element name="TaxCatchAll" ma:index="20" nillable="true" ma:displayName="Taxonomy Catch All Column" ma:hidden="true" ma:list="{0d4fa227-c2f1-4ab5-8101-116804d98fb7}" ma:internalName="TaxCatchAll" ma:readOnly="false" ma:showField="CatchAllData" ma:web="c9669272-fe8d-41e9-a030-a18459a136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D040630-A62C-4063-B6E2-E8C2D35B5414}">
  <ds:schemaRefs>
    <ds:schemaRef ds:uri="http://www.w3.org/XML/1998/namespace"/>
    <ds:schemaRef ds:uri="c9669272-fe8d-41e9-a030-a18459a136e8"/>
    <ds:schemaRef ds:uri="http://purl.org/dc/terms/"/>
    <ds:schemaRef ds:uri="http://purl.org/dc/dcmitype/"/>
    <ds:schemaRef ds:uri="http://schemas.microsoft.com/office/infopath/2007/PartnerControls"/>
    <ds:schemaRef ds:uri="http://purl.org/dc/elements/1.1/"/>
    <ds:schemaRef ds:uri="f4770729-68ee-4e1e-a757-d7b8c23c3985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30229D6D-E88A-47D8-BBBA-0BF17357FEA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4770729-68ee-4e1e-a757-d7b8c23c3985"/>
    <ds:schemaRef ds:uri="c9669272-fe8d-41e9-a030-a18459a136e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471</Words>
  <Application>Microsoft Office PowerPoint</Application>
  <PresentationFormat>Widescreen</PresentationFormat>
  <Paragraphs>58</Paragraphs>
  <Slides>12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UWTSD Holding Page</vt:lpstr>
      <vt:lpstr>UWTSD Text 2</vt:lpstr>
      <vt:lpstr>UWTSD Logo Variations place image in Background</vt:lpstr>
      <vt:lpstr>PowerPoint Presentation</vt:lpstr>
      <vt:lpstr>Think Pacific – Summer Programmes 2026</vt:lpstr>
      <vt:lpstr>Create transformative learning experiences + lasting, community-led impact</vt:lpstr>
      <vt:lpstr>Summer 2026</vt:lpstr>
      <vt:lpstr>Fiji </vt:lpstr>
      <vt:lpstr>Bali  </vt:lpstr>
      <vt:lpstr>Thailand</vt:lpstr>
      <vt:lpstr>UWTSD &amp; Think Pacific Partnership</vt:lpstr>
      <vt:lpstr>Benefits and Outcomes for participants</vt:lpstr>
      <vt:lpstr>How to apply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Kath Griffiths</cp:lastModifiedBy>
  <cp:revision>22</cp:revision>
  <dcterms:created xsi:type="dcterms:W3CDTF">2021-03-09T15:35:42Z</dcterms:created>
  <dcterms:modified xsi:type="dcterms:W3CDTF">2025-10-13T14:53:20Z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0x0101008C692D30F6D5C64CABDFF0BDF08A3501</vt:lpwstr>
  </property>
</Properties>
</file>