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5" r:id="rId14"/>
    <p:sldId id="270" r:id="rId15"/>
    <p:sldId id="271"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91" d="100"/>
          <a:sy n="91" d="100"/>
        </p:scale>
        <p:origin x="56" y="3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A2460B-2EB6-49CB-A167-FC3A79F46AB2}" type="datetimeFigureOut">
              <a:rPr lang="en-GB" smtClean="0"/>
              <a:t>03/03/2021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110BD0-1196-44F2-BC7A-E3719E30BF05}" type="slidenum">
              <a:rPr lang="en-GB" smtClean="0"/>
              <a:t>‹#›</a:t>
            </a:fld>
            <a:endParaRPr lang="en-GB"/>
          </a:p>
        </p:txBody>
      </p:sp>
    </p:spTree>
    <p:extLst>
      <p:ext uri="{BB962C8B-B14F-4D97-AF65-F5344CB8AC3E}">
        <p14:creationId xmlns:p14="http://schemas.microsoft.com/office/powerpoint/2010/main" val="26703933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Feedback from</a:t>
            </a:r>
            <a:r>
              <a:rPr lang="en-GB" baseline="0" dirty="0" smtClean="0"/>
              <a:t> students. Use this to co – construct a general list of possible purposes of schooling. </a:t>
            </a:r>
          </a:p>
          <a:p>
            <a:endParaRPr lang="en-GB" baseline="0" dirty="0" smtClean="0"/>
          </a:p>
          <a:p>
            <a:r>
              <a:rPr lang="en-GB" baseline="0" dirty="0" smtClean="0"/>
              <a:t>Once list generated, possible questions for discussion could include:</a:t>
            </a:r>
          </a:p>
          <a:p>
            <a:endParaRPr lang="en-GB" baseline="0" dirty="0" smtClean="0"/>
          </a:p>
          <a:p>
            <a:pPr marL="171450" indent="-171450">
              <a:buFontTx/>
              <a:buChar char="-"/>
            </a:pPr>
            <a:r>
              <a:rPr lang="en-GB" baseline="0" dirty="0" smtClean="0"/>
              <a:t>Do you think this list would vary over time?</a:t>
            </a:r>
          </a:p>
          <a:p>
            <a:pPr marL="171450" indent="-171450">
              <a:buFontTx/>
              <a:buChar char="-"/>
            </a:pPr>
            <a:r>
              <a:rPr lang="en-GB" baseline="0" dirty="0" smtClean="0"/>
              <a:t>Which of these purposes may have differed according to historical context? </a:t>
            </a:r>
          </a:p>
          <a:p>
            <a:pPr marL="171450" indent="-171450">
              <a:buFontTx/>
              <a:buChar char="-"/>
            </a:pPr>
            <a:r>
              <a:rPr lang="en-GB" baseline="0" dirty="0" smtClean="0"/>
              <a:t>Are these suitable for C21st? </a:t>
            </a:r>
          </a:p>
          <a:p>
            <a:pPr marL="171450" indent="-171450">
              <a:buFontTx/>
              <a:buChar char="-"/>
            </a:pPr>
            <a:r>
              <a:rPr lang="en-GB" baseline="0" dirty="0" smtClean="0"/>
              <a:t>Are there any you strongly agree/disagree with? </a:t>
            </a:r>
          </a:p>
          <a:p>
            <a:pPr marL="171450" indent="-171450">
              <a:buFontTx/>
              <a:buChar char="-"/>
            </a:pPr>
            <a:r>
              <a:rPr lang="en-GB" baseline="0" dirty="0" smtClean="0"/>
              <a:t>How many of these could be considered ‘political’? Is this desirable? Why/why not? </a:t>
            </a:r>
            <a:endParaRPr lang="en-GB" dirty="0"/>
          </a:p>
        </p:txBody>
      </p:sp>
      <p:sp>
        <p:nvSpPr>
          <p:cNvPr id="4" name="Slide Number Placeholder 3"/>
          <p:cNvSpPr>
            <a:spLocks noGrp="1"/>
          </p:cNvSpPr>
          <p:nvPr>
            <p:ph type="sldNum" sz="quarter" idx="10"/>
          </p:nvPr>
        </p:nvSpPr>
        <p:spPr/>
        <p:txBody>
          <a:bodyPr/>
          <a:lstStyle/>
          <a:p>
            <a:fld id="{7891A921-4F94-4E4F-97FD-2D9AEEDE9B60}" type="slidenum">
              <a:rPr lang="en-GB" smtClean="0"/>
              <a:t>15</a:t>
            </a:fld>
            <a:endParaRPr lang="en-GB"/>
          </a:p>
        </p:txBody>
      </p:sp>
    </p:spTree>
    <p:extLst>
      <p:ext uri="{BB962C8B-B14F-4D97-AF65-F5344CB8AC3E}">
        <p14:creationId xmlns:p14="http://schemas.microsoft.com/office/powerpoint/2010/main" val="408941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554791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252610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41E01C-E0C1-4D0B-9C36-C855B164E32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40373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41E01C-E0C1-4D0B-9C36-C855B164E32F}"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183381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41E01C-E0C1-4D0B-9C36-C855B164E32F}" type="datetimeFigureOut">
              <a:rPr lang="en-GB" smtClean="0"/>
              <a:t>03/03/2021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59931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41E01C-E0C1-4D0B-9C36-C855B164E32F}" type="datetimeFigureOut">
              <a:rPr lang="en-GB" smtClean="0"/>
              <a:t>03/03/2021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417912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41E01C-E0C1-4D0B-9C36-C855B164E32F}" type="datetimeFigureOut">
              <a:rPr lang="en-GB" smtClean="0"/>
              <a:t>03/03/2021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9227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4223417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41E01C-E0C1-4D0B-9C36-C855B164E32F}" type="datetimeFigureOut">
              <a:rPr lang="en-GB" smtClean="0"/>
              <a:t>03/03/2021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25756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370170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41E01C-E0C1-4D0B-9C36-C855B164E32F}" type="datetimeFigureOut">
              <a:rPr lang="en-GB" smtClean="0"/>
              <a:t>03/03/2021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C3111D-0B70-4AFD-B70A-464F73A61861}" type="slidenum">
              <a:rPr lang="en-GB" smtClean="0"/>
              <a:t>‹#›</a:t>
            </a:fld>
            <a:endParaRPr lang="en-GB"/>
          </a:p>
        </p:txBody>
      </p:sp>
    </p:spTree>
    <p:extLst>
      <p:ext uri="{BB962C8B-B14F-4D97-AF65-F5344CB8AC3E}">
        <p14:creationId xmlns:p14="http://schemas.microsoft.com/office/powerpoint/2010/main" val="784281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41E01C-E0C1-4D0B-9C36-C855B164E32F}" type="datetimeFigureOut">
              <a:rPr lang="en-GB" smtClean="0"/>
              <a:t>03/03/2021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3111D-0B70-4AFD-B70A-464F73A61861}" type="slidenum">
              <a:rPr lang="en-GB" smtClean="0"/>
              <a:t>‹#›</a:t>
            </a:fld>
            <a:endParaRPr lang="en-GB"/>
          </a:p>
        </p:txBody>
      </p:sp>
    </p:spTree>
    <p:extLst>
      <p:ext uri="{BB962C8B-B14F-4D97-AF65-F5344CB8AC3E}">
        <p14:creationId xmlns:p14="http://schemas.microsoft.com/office/powerpoint/2010/main" val="5037588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D-eVF_G_p-Y&amp;list=PLcMBUtY2395K5nf0nWq-Kg4ez9u17Zw27"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www.purposeofschool.com/philosophica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63897" y="340586"/>
            <a:ext cx="9144000" cy="2387600"/>
          </a:xfrm>
        </p:spPr>
        <p:txBody>
          <a:bodyPr/>
          <a:lstStyle/>
          <a:p>
            <a:r>
              <a:rPr lang="en-GB" dirty="0" smtClean="0"/>
              <a:t>ECES6008/C</a:t>
            </a:r>
            <a:endParaRPr lang="en-GB" dirty="0"/>
          </a:p>
        </p:txBody>
      </p:sp>
      <p:sp>
        <p:nvSpPr>
          <p:cNvPr id="3" name="Subtitle 2"/>
          <p:cNvSpPr>
            <a:spLocks noGrp="1"/>
          </p:cNvSpPr>
          <p:nvPr>
            <p:ph type="subTitle" idx="1"/>
          </p:nvPr>
        </p:nvSpPr>
        <p:spPr>
          <a:xfrm>
            <a:off x="2166174" y="3015705"/>
            <a:ext cx="9144000" cy="2112962"/>
          </a:xfrm>
        </p:spPr>
        <p:txBody>
          <a:bodyPr>
            <a:normAutofit fontScale="92500" lnSpcReduction="10000"/>
          </a:bodyPr>
          <a:lstStyle/>
          <a:p>
            <a:r>
              <a:rPr lang="en-GB" sz="3600" i="1" dirty="0" err="1"/>
              <a:t>Addysg</a:t>
            </a:r>
            <a:r>
              <a:rPr lang="en-GB" sz="3600" i="1" dirty="0"/>
              <a:t> Radical</a:t>
            </a:r>
          </a:p>
          <a:p>
            <a:r>
              <a:rPr lang="en-GB" sz="3600" dirty="0" smtClean="0"/>
              <a:t>Radical Education</a:t>
            </a:r>
          </a:p>
          <a:p>
            <a:endParaRPr lang="en-GB" sz="3600" i="1" dirty="0"/>
          </a:p>
          <a:p>
            <a:r>
              <a:rPr lang="en-GB" sz="3600" b="1" dirty="0" smtClean="0"/>
              <a:t>Sesiwn 2a  / Session 2a </a:t>
            </a:r>
            <a:r>
              <a:rPr lang="en-GB" sz="3600" i="1" dirty="0" smtClean="0"/>
              <a:t> </a:t>
            </a:r>
            <a:endParaRPr lang="en-GB" sz="3600" i="1" dirty="0"/>
          </a:p>
        </p:txBody>
      </p:sp>
      <p:pic>
        <p:nvPicPr>
          <p:cNvPr id="4" name="Picture 3" descr="Learning PNG Transparent Images | PNG All"/>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619" y="1947616"/>
            <a:ext cx="3284744" cy="3284744"/>
          </a:xfrm>
          <a:prstGeom prst="rect">
            <a:avLst/>
          </a:prstGeom>
        </p:spPr>
      </p:pic>
      <p:pic>
        <p:nvPicPr>
          <p:cNvPr id="5" name="Picture 4" descr="Information clipart share knowledge, Information share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39151" y="2191241"/>
            <a:ext cx="2955368" cy="2797494"/>
          </a:xfrm>
          <a:prstGeom prst="rect">
            <a:avLst/>
          </a:prstGeom>
        </p:spPr>
      </p:pic>
    </p:spTree>
    <p:extLst>
      <p:ext uri="{BB962C8B-B14F-4D97-AF65-F5344CB8AC3E}">
        <p14:creationId xmlns:p14="http://schemas.microsoft.com/office/powerpoint/2010/main" val="170391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253443"/>
            <a:ext cx="10515600" cy="1325563"/>
          </a:xfrm>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Amcanion</a:t>
            </a:r>
            <a:r>
              <a:rPr lang="en-GB" i="1" dirty="0" smtClean="0">
                <a:solidFill>
                  <a:schemeClr val="accent1"/>
                </a:solidFill>
              </a:rPr>
              <a:t> </a:t>
            </a:r>
            <a:r>
              <a:rPr lang="en-GB" i="1" dirty="0">
                <a:solidFill>
                  <a:schemeClr val="accent1"/>
                </a:solidFill>
              </a:rPr>
              <a:t>y </a:t>
            </a:r>
            <a:r>
              <a:rPr lang="en-GB" i="1" dirty="0" err="1" smtClean="0">
                <a:solidFill>
                  <a:schemeClr val="accent1"/>
                </a:solidFill>
              </a:rPr>
              <a:t>Modiwl</a:t>
            </a:r>
            <a:r>
              <a:rPr lang="en-GB" i="1" dirty="0" smtClean="0">
                <a:solidFill>
                  <a:schemeClr val="accent1"/>
                </a:solidFill>
              </a:rPr>
              <a:t> </a:t>
            </a:r>
            <a:br>
              <a:rPr lang="en-GB" i="1" dirty="0" smtClean="0">
                <a:solidFill>
                  <a:schemeClr val="accent1"/>
                </a:solidFill>
              </a:rPr>
            </a:br>
            <a:r>
              <a:rPr lang="en-GB" dirty="0" smtClean="0"/>
              <a:t>Module Aims</a:t>
            </a:r>
            <a:br>
              <a:rPr lang="en-GB" dirty="0" smtClean="0"/>
            </a:b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lvl="0"/>
            <a:r>
              <a:rPr lang="cy-GB" dirty="0" smtClean="0"/>
              <a:t>Ystyried </a:t>
            </a:r>
            <a:r>
              <a:rPr lang="cy-GB" dirty="0"/>
              <a:t>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lvl="0"/>
            <a:r>
              <a:rPr lang="en-US" dirty="0"/>
              <a:t>C</a:t>
            </a:r>
            <a:r>
              <a:rPr lang="en-US" dirty="0" smtClean="0"/>
              <a:t>onsider </a:t>
            </a:r>
            <a:r>
              <a:rPr lang="en-US" dirty="0"/>
              <a:t>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3291110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sp>
        <p:nvSpPr>
          <p:cNvPr id="3" name="Content Placeholder 2"/>
          <p:cNvSpPr>
            <a:spLocks noGrp="1"/>
          </p:cNvSpPr>
          <p:nvPr>
            <p:ph sz="half" idx="1"/>
          </p:nvPr>
        </p:nvSpPr>
        <p:spPr>
          <a:xfrm>
            <a:off x="838200" y="3898899"/>
            <a:ext cx="5181600" cy="2278064"/>
          </a:xfrm>
        </p:spPr>
        <p:style>
          <a:lnRef idx="2">
            <a:schemeClr val="dk1"/>
          </a:lnRef>
          <a:fillRef idx="1">
            <a:schemeClr val="lt1"/>
          </a:fillRef>
          <a:effectRef idx="0">
            <a:schemeClr val="dk1"/>
          </a:effectRef>
          <a:fontRef idx="minor">
            <a:schemeClr val="dk1"/>
          </a:fontRef>
        </p:style>
        <p:txBody>
          <a:bodyPr/>
          <a:lstStyle/>
          <a:p>
            <a:r>
              <a:rPr lang="cy-GB" dirty="0"/>
              <a:t>C</a:t>
            </a:r>
            <a:r>
              <a:rPr lang="cy-GB" dirty="0" smtClean="0"/>
              <a:t>ynnig </a:t>
            </a:r>
            <a:r>
              <a:rPr lang="cy-GB" dirty="0"/>
              <a:t>beirniadaeth eang o strwythurau addysgol traddodiadol (yn cynnwys </a:t>
            </a:r>
            <a:r>
              <a:rPr lang="cy-GB" dirty="0" smtClean="0"/>
              <a:t>addysgu, </a:t>
            </a:r>
            <a:r>
              <a:rPr lang="cy-GB" dirty="0"/>
              <a:t>cwricwlwm, </a:t>
            </a:r>
            <a:r>
              <a:rPr lang="cy-GB" dirty="0" smtClean="0"/>
              <a:t>asesiad, </a:t>
            </a:r>
            <a:r>
              <a:rPr lang="cy-GB" dirty="0"/>
              <a:t>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6172200" y="3898899"/>
            <a:ext cx="5181600" cy="2278063"/>
          </a:xfrm>
        </p:spPr>
        <p:style>
          <a:lnRef idx="2">
            <a:schemeClr val="accent1"/>
          </a:lnRef>
          <a:fillRef idx="1">
            <a:schemeClr val="lt1"/>
          </a:fillRef>
          <a:effectRef idx="0">
            <a:schemeClr val="accent1"/>
          </a:effectRef>
          <a:fontRef idx="minor">
            <a:schemeClr val="dk1"/>
          </a:fontRef>
        </p:style>
        <p:txBody>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4767262" y="2051050"/>
            <a:ext cx="2505075" cy="1670050"/>
          </a:xfrm>
          <a:prstGeom prst="rect">
            <a:avLst/>
          </a:prstGeom>
        </p:spPr>
      </p:pic>
    </p:spTree>
    <p:extLst>
      <p:ext uri="{BB962C8B-B14F-4D97-AF65-F5344CB8AC3E}">
        <p14:creationId xmlns:p14="http://schemas.microsoft.com/office/powerpoint/2010/main" val="3108316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25625"/>
            <a:ext cx="5181600" cy="2441575"/>
          </a:xfrm>
        </p:spPr>
        <p:style>
          <a:lnRef idx="2">
            <a:schemeClr val="dk1"/>
          </a:lnRef>
          <a:fillRef idx="1">
            <a:schemeClr val="lt1"/>
          </a:fillRef>
          <a:effectRef idx="0">
            <a:schemeClr val="dk1"/>
          </a:effectRef>
          <a:fontRef idx="minor">
            <a:schemeClr val="dk1"/>
          </a:fontRef>
        </p:style>
        <p:txBody>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6172200" y="1825625"/>
            <a:ext cx="5181600" cy="2441575"/>
          </a:xfrm>
        </p:spPr>
        <p:style>
          <a:lnRef idx="2">
            <a:schemeClr val="accent1"/>
          </a:lnRef>
          <a:fillRef idx="1">
            <a:schemeClr val="lt1"/>
          </a:fillRef>
          <a:effectRef idx="0">
            <a:schemeClr val="accent1"/>
          </a:effectRef>
          <a:fontRef idx="minor">
            <a:schemeClr val="dk1"/>
          </a:fontRef>
        </p:style>
        <p:txBody>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298950" y="4597400"/>
            <a:ext cx="3238500" cy="2000250"/>
          </a:xfrm>
          <a:prstGeom prst="rect">
            <a:avLst/>
          </a:prstGeom>
        </p:spPr>
      </p:pic>
    </p:spTree>
    <p:extLst>
      <p:ext uri="{BB962C8B-B14F-4D97-AF65-F5344CB8AC3E}">
        <p14:creationId xmlns:p14="http://schemas.microsoft.com/office/powerpoint/2010/main" val="3680037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4216399"/>
            <a:ext cx="5181600" cy="2400301"/>
          </a:xfrm>
        </p:spPr>
        <p:style>
          <a:lnRef idx="2">
            <a:schemeClr val="dk1"/>
          </a:lnRef>
          <a:fillRef idx="1">
            <a:schemeClr val="lt1"/>
          </a:fillRef>
          <a:effectRef idx="0">
            <a:schemeClr val="dk1"/>
          </a:effectRef>
          <a:fontRef idx="minor">
            <a:schemeClr val="dk1"/>
          </a:fontRef>
        </p:style>
        <p:txBody>
          <a:bodyPr>
            <a:normAutofit/>
          </a:bodyPr>
          <a:lstStyle/>
          <a:p>
            <a:r>
              <a:rPr lang="cy-GB" dirty="0"/>
              <a:t>Datblygu ymagweddau dychmygus ac arloesol </a:t>
            </a:r>
            <a:r>
              <a:rPr lang="cy-GB" dirty="0" smtClean="0"/>
              <a:t>am addysgu, </a:t>
            </a:r>
            <a:r>
              <a:rPr lang="cy-GB" dirty="0"/>
              <a:t>cwricwlwm, </a:t>
            </a:r>
            <a:r>
              <a:rPr lang="cy-GB" dirty="0" smtClean="0"/>
              <a:t>asesiad, </a:t>
            </a:r>
            <a:r>
              <a:rPr lang="cy-GB" dirty="0"/>
              <a:t>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6172200" y="4216398"/>
            <a:ext cx="5181600" cy="2400301"/>
          </a:xfrm>
        </p:spPr>
        <p:style>
          <a:lnRef idx="2">
            <a:schemeClr val="accent1"/>
          </a:lnRef>
          <a:fillRef idx="1">
            <a:schemeClr val="lt1"/>
          </a:fillRef>
          <a:effectRef idx="0">
            <a:schemeClr val="accent1"/>
          </a:effectRef>
          <a:fontRef idx="minor">
            <a:schemeClr val="dk1"/>
          </a:fontRef>
        </p:style>
        <p:txBody>
          <a:bodyPr>
            <a:normAutofit/>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4410075" y="1898650"/>
            <a:ext cx="3219450" cy="2154750"/>
          </a:xfrm>
          <a:prstGeom prst="rect">
            <a:avLst/>
          </a:prstGeom>
        </p:spPr>
      </p:pic>
    </p:spTree>
    <p:extLst>
      <p:ext uri="{BB962C8B-B14F-4D97-AF65-F5344CB8AC3E}">
        <p14:creationId xmlns:p14="http://schemas.microsoft.com/office/powerpoint/2010/main" val="3084212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973263"/>
            <a:ext cx="5181600" cy="2344737"/>
          </a:xfrm>
        </p:spPr>
        <p:style>
          <a:lnRef idx="2">
            <a:schemeClr val="dk1"/>
          </a:lnRef>
          <a:fillRef idx="1">
            <a:schemeClr val="lt1"/>
          </a:fillRef>
          <a:effectRef idx="0">
            <a:schemeClr val="dk1"/>
          </a:effectRef>
          <a:fontRef idx="minor">
            <a:schemeClr val="dk1"/>
          </a:fontRef>
        </p:style>
        <p:txBody>
          <a:bodyPr>
            <a:normAutofit lnSpcReduction="10000"/>
          </a:bodyPr>
          <a:lstStyle/>
          <a:p>
            <a:r>
              <a:rPr lang="cy-GB" dirty="0"/>
              <a:t>Trefnu eu gwybodaeth a’r hyn y maent wedi’i ddysgu drwy ddefnyddio amrywiaeth o ffynonellau gwybodaeth, gan gynnwys TGCh, a </a:t>
            </a:r>
            <a:r>
              <a:rPr lang="cy-GB" dirty="0" smtClean="0"/>
              <a:t>chyflwyno’u </a:t>
            </a:r>
            <a:r>
              <a:rPr lang="cy-GB" dirty="0"/>
              <a:t>gwaith ar y lefel briodol</a:t>
            </a:r>
            <a:endParaRPr lang="en-GB" dirty="0"/>
          </a:p>
          <a:p>
            <a:endParaRPr lang="en-GB" dirty="0"/>
          </a:p>
        </p:txBody>
      </p:sp>
      <p:sp>
        <p:nvSpPr>
          <p:cNvPr id="4" name="Content Placeholder 3"/>
          <p:cNvSpPr>
            <a:spLocks noGrp="1"/>
          </p:cNvSpPr>
          <p:nvPr>
            <p:ph sz="half" idx="2"/>
          </p:nvPr>
        </p:nvSpPr>
        <p:spPr>
          <a:xfrm>
            <a:off x="6172200" y="4508499"/>
            <a:ext cx="5181600" cy="2197101"/>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7718425" y="2101056"/>
            <a:ext cx="2089150" cy="2089150"/>
          </a:xfrm>
          <a:prstGeom prst="rect">
            <a:avLst/>
          </a:prstGeom>
        </p:spPr>
      </p:pic>
      <p:pic>
        <p:nvPicPr>
          <p:cNvPr id="8" name="Picture 7"/>
          <p:cNvPicPr>
            <a:picLocks noChangeAspect="1"/>
          </p:cNvPicPr>
          <p:nvPr/>
        </p:nvPicPr>
        <p:blipFill>
          <a:blip r:embed="rId3"/>
          <a:stretch>
            <a:fillRect/>
          </a:stretch>
        </p:blipFill>
        <p:spPr>
          <a:xfrm>
            <a:off x="1663700" y="4603829"/>
            <a:ext cx="3027362" cy="2006439"/>
          </a:xfrm>
          <a:prstGeom prst="rect">
            <a:avLst/>
          </a:prstGeom>
        </p:spPr>
      </p:pic>
    </p:spTree>
    <p:extLst>
      <p:ext uri="{BB962C8B-B14F-4D97-AF65-F5344CB8AC3E}">
        <p14:creationId xmlns:p14="http://schemas.microsoft.com/office/powerpoint/2010/main" val="35383016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Addysg</a:t>
            </a:r>
            <a:r>
              <a:rPr lang="en-GB" i="1" dirty="0" smtClean="0">
                <a:solidFill>
                  <a:schemeClr val="accent1"/>
                </a:solidFill>
              </a:rPr>
              <a:t> </a:t>
            </a:r>
            <a:r>
              <a:rPr lang="en-GB" b="1" i="1" u="sng" dirty="0">
                <a:solidFill>
                  <a:schemeClr val="accent1"/>
                </a:solidFill>
              </a:rPr>
              <a:t>Radical</a:t>
            </a:r>
            <a:r>
              <a:rPr lang="en-GB" i="1" u="sng" dirty="0">
                <a:solidFill>
                  <a:schemeClr val="accent1"/>
                </a:solidFill>
              </a:rPr>
              <a:t> </a:t>
            </a:r>
            <a:r>
              <a:rPr lang="en-GB" i="1" u="sng" dirty="0" smtClean="0">
                <a:solidFill>
                  <a:schemeClr val="accent1"/>
                </a:solidFill>
              </a:rPr>
              <a:t/>
            </a:r>
            <a:br>
              <a:rPr lang="en-GB" i="1" u="sng" dirty="0" smtClean="0">
                <a:solidFill>
                  <a:schemeClr val="accent1"/>
                </a:solidFill>
              </a:rPr>
            </a:br>
            <a:r>
              <a:rPr lang="en-GB" b="1" u="sng" dirty="0" err="1" smtClean="0"/>
              <a:t>Radical</a:t>
            </a:r>
            <a:r>
              <a:rPr lang="en-GB" b="1" dirty="0" smtClean="0"/>
              <a:t> </a:t>
            </a:r>
            <a:r>
              <a:rPr lang="en-GB" dirty="0" smtClean="0"/>
              <a:t>Education</a:t>
            </a:r>
            <a:br>
              <a:rPr lang="en-GB" dirty="0" smtClean="0"/>
            </a:br>
            <a:endParaRPr lang="en-GB" i="1" u="sng" dirty="0">
              <a:solidFill>
                <a:schemeClr val="accent1"/>
              </a:solidFill>
            </a:endParaRPr>
          </a:p>
        </p:txBody>
      </p:sp>
      <p:sp>
        <p:nvSpPr>
          <p:cNvPr id="3" name="Content Placeholder 2"/>
          <p:cNvSpPr>
            <a:spLocks noGrp="1"/>
          </p:cNvSpPr>
          <p:nvPr>
            <p:ph sz="half" idx="1"/>
          </p:nvPr>
        </p:nvSpPr>
        <p:spPr>
          <a:xfrm>
            <a:off x="838200" y="4152899"/>
            <a:ext cx="5181600" cy="2024064"/>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smtClean="0"/>
              <a:t>Mewn </a:t>
            </a:r>
            <a:r>
              <a:rPr lang="en-GB" dirty="0" err="1" smtClean="0"/>
              <a:t>p</a:t>
            </a:r>
            <a:r>
              <a:rPr lang="en-GB" sz="2400" dirty="0" err="1" smtClean="0">
                <a:latin typeface="Trebuchet MS" panose="020B0603020202020204" pitchFamily="34" charset="0"/>
              </a:rPr>
              <a:t>â</a:t>
            </a:r>
            <a:r>
              <a:rPr lang="en-GB" dirty="0" err="1" smtClean="0"/>
              <a:t>rau</a:t>
            </a:r>
            <a:r>
              <a:rPr lang="en-GB" dirty="0" smtClean="0"/>
              <a:t>/</a:t>
            </a:r>
            <a:r>
              <a:rPr lang="en-GB" dirty="0" err="1" smtClean="0"/>
              <a:t>grwpiau</a:t>
            </a:r>
            <a:r>
              <a:rPr lang="en-GB" dirty="0" smtClean="0"/>
              <a:t> </a:t>
            </a:r>
            <a:r>
              <a:rPr lang="en-GB" dirty="0" err="1" smtClean="0"/>
              <a:t>bach</a:t>
            </a:r>
            <a:r>
              <a:rPr lang="en-GB" dirty="0" smtClean="0"/>
              <a:t> </a:t>
            </a:r>
            <a:r>
              <a:rPr lang="en-GB" dirty="0" err="1" smtClean="0"/>
              <a:t>trafodwch</a:t>
            </a:r>
            <a:r>
              <a:rPr lang="en-GB" dirty="0" smtClean="0"/>
              <a:t> </a:t>
            </a:r>
            <a:r>
              <a:rPr lang="en-GB" dirty="0" err="1" smtClean="0"/>
              <a:t>ystyr</a:t>
            </a:r>
            <a:r>
              <a:rPr lang="en-GB" dirty="0" smtClean="0"/>
              <a:t> y </a:t>
            </a:r>
            <a:r>
              <a:rPr lang="en-GB" dirty="0" err="1" smtClean="0"/>
              <a:t>gair</a:t>
            </a:r>
            <a:r>
              <a:rPr lang="en-GB" dirty="0" smtClean="0"/>
              <a:t> ‘radical’. </a:t>
            </a:r>
          </a:p>
          <a:p>
            <a:pPr lvl="1"/>
            <a:r>
              <a:rPr lang="en-GB" dirty="0" err="1" smtClean="0"/>
              <a:t>Anelwch</a:t>
            </a:r>
            <a:r>
              <a:rPr lang="en-GB" dirty="0" smtClean="0"/>
              <a:t> am </a:t>
            </a:r>
            <a:r>
              <a:rPr lang="en-GB" dirty="0" err="1" smtClean="0"/>
              <a:t>dri</a:t>
            </a:r>
            <a:r>
              <a:rPr lang="en-GB" dirty="0" smtClean="0"/>
              <a:t> </a:t>
            </a:r>
            <a:r>
              <a:rPr lang="en-GB" dirty="0" err="1" smtClean="0"/>
              <a:t>ystyr</a:t>
            </a:r>
            <a:r>
              <a:rPr lang="en-GB" dirty="0" smtClean="0"/>
              <a:t> gwahanol posibl. </a:t>
            </a:r>
          </a:p>
          <a:p>
            <a:r>
              <a:rPr lang="en-GB" dirty="0" smtClean="0"/>
              <a:t>Beth </a:t>
            </a:r>
            <a:r>
              <a:rPr lang="en-GB" dirty="0" err="1" smtClean="0"/>
              <a:t>yw</a:t>
            </a:r>
            <a:r>
              <a:rPr lang="en-GB" dirty="0" smtClean="0"/>
              <a:t> </a:t>
            </a:r>
            <a:r>
              <a:rPr lang="en-GB" dirty="0" err="1" smtClean="0"/>
              <a:t>oblygiadau’r</a:t>
            </a:r>
            <a:r>
              <a:rPr lang="en-GB" dirty="0" smtClean="0"/>
              <a:t> </a:t>
            </a:r>
            <a:r>
              <a:rPr lang="en-GB" dirty="0" err="1" smtClean="0"/>
              <a:t>ystyron</a:t>
            </a:r>
            <a:r>
              <a:rPr lang="en-GB" dirty="0" smtClean="0"/>
              <a:t> hyn wrth </a:t>
            </a:r>
            <a:r>
              <a:rPr lang="en-GB" dirty="0" err="1" smtClean="0"/>
              <a:t>ystyried</a:t>
            </a:r>
            <a:r>
              <a:rPr lang="en-GB" dirty="0" smtClean="0"/>
              <a:t> ‘</a:t>
            </a:r>
            <a:r>
              <a:rPr lang="en-GB" dirty="0" err="1" smtClean="0"/>
              <a:t>addysg</a:t>
            </a:r>
            <a:r>
              <a:rPr lang="en-GB" dirty="0" smtClean="0"/>
              <a:t> radical’? </a:t>
            </a:r>
          </a:p>
        </p:txBody>
      </p:sp>
      <p:sp>
        <p:nvSpPr>
          <p:cNvPr id="4" name="Content Placeholder 3"/>
          <p:cNvSpPr>
            <a:spLocks noGrp="1"/>
          </p:cNvSpPr>
          <p:nvPr>
            <p:ph sz="half" idx="2"/>
          </p:nvPr>
        </p:nvSpPr>
        <p:spPr>
          <a:xfrm>
            <a:off x="6172200" y="4152899"/>
            <a:ext cx="5181600" cy="2024063"/>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smtClean="0"/>
              <a:t>In pairs, discuss the meaning of the word ‘radical’. </a:t>
            </a:r>
          </a:p>
          <a:p>
            <a:pPr lvl="1"/>
            <a:r>
              <a:rPr lang="en-GB" dirty="0" smtClean="0"/>
              <a:t>Aim for three possible meanings. </a:t>
            </a:r>
          </a:p>
          <a:p>
            <a:r>
              <a:rPr lang="en-GB" dirty="0" smtClean="0"/>
              <a:t>What are the implications of the possible meanings when considering ‘radical education’? </a:t>
            </a:r>
          </a:p>
        </p:txBody>
      </p:sp>
      <p:pic>
        <p:nvPicPr>
          <p:cNvPr id="5" name="Picture 4"/>
          <p:cNvPicPr>
            <a:picLocks noChangeAspect="1"/>
          </p:cNvPicPr>
          <p:nvPr/>
        </p:nvPicPr>
        <p:blipFill>
          <a:blip r:embed="rId2"/>
          <a:stretch>
            <a:fillRect/>
          </a:stretch>
        </p:blipFill>
        <p:spPr>
          <a:xfrm>
            <a:off x="3793331" y="1910930"/>
            <a:ext cx="4452937" cy="1953546"/>
          </a:xfrm>
          <a:prstGeom prst="rect">
            <a:avLst/>
          </a:prstGeom>
        </p:spPr>
      </p:pic>
    </p:spTree>
    <p:extLst>
      <p:ext uri="{BB962C8B-B14F-4D97-AF65-F5344CB8AC3E}">
        <p14:creationId xmlns:p14="http://schemas.microsoft.com/office/powerpoint/2010/main" val="23471761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Addysgeg</a:t>
            </a:r>
            <a:r>
              <a:rPr lang="en-GB" i="1" dirty="0" smtClean="0">
                <a:solidFill>
                  <a:schemeClr val="accent1"/>
                </a:solidFill>
              </a:rPr>
              <a:t> </a:t>
            </a:r>
            <a:r>
              <a:rPr lang="en-GB" i="1" dirty="0">
                <a:solidFill>
                  <a:schemeClr val="accent1"/>
                </a:solidFill>
              </a:rPr>
              <a:t>Beirniadol </a:t>
            </a:r>
            <a:r>
              <a:rPr lang="en-GB" i="1" dirty="0" smtClean="0">
                <a:solidFill>
                  <a:schemeClr val="accent1"/>
                </a:solidFill>
              </a:rPr>
              <a:t/>
            </a:r>
            <a:br>
              <a:rPr lang="en-GB" i="1" dirty="0" smtClean="0">
                <a:solidFill>
                  <a:schemeClr val="accent1"/>
                </a:solidFill>
              </a:rPr>
            </a:br>
            <a:r>
              <a:rPr lang="en-GB" dirty="0" smtClean="0"/>
              <a:t>Critical Pedagogies</a:t>
            </a:r>
            <a:br>
              <a:rPr lang="en-GB" dirty="0" smtClean="0"/>
            </a:br>
            <a:endParaRPr lang="en-GB" i="1"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cy-GB" dirty="0" smtClean="0"/>
              <a:t>Cwestiynu safle ‘gwybodaeth swyddogol’. </a:t>
            </a:r>
          </a:p>
          <a:p>
            <a:r>
              <a:rPr lang="cy-GB" dirty="0" smtClean="0"/>
              <a:t>Defnyddio safbwyntiau beirniadol (e.e. ffeministiaeth, Marcsiaeth) i herio syniadau ynglŷn ag addysg.</a:t>
            </a:r>
          </a:p>
          <a:p>
            <a:r>
              <a:rPr lang="cy-GB" dirty="0" smtClean="0"/>
              <a:t>Cynnig dewisiadau eraill i systemau presennol o wybodaeth ac ymarfer dosbarth. </a:t>
            </a:r>
          </a:p>
          <a:p>
            <a:endParaRPr lang="cy-GB" dirty="0" smtClean="0"/>
          </a:p>
          <a:p>
            <a:endParaRPr lang="cy-GB" dirty="0" smtClean="0"/>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Questioning the position of ‘official knowledge’. </a:t>
            </a:r>
          </a:p>
          <a:p>
            <a:r>
              <a:rPr lang="en-GB" dirty="0" smtClean="0"/>
              <a:t>Using critical perspectives (e.g. feminist, Marxist, interactionist) to challenge ideas about education.</a:t>
            </a:r>
          </a:p>
          <a:p>
            <a:r>
              <a:rPr lang="en-GB" dirty="0" smtClean="0"/>
              <a:t>Provide alternatives to existing systems of knowledge and classroom practice.</a:t>
            </a:r>
          </a:p>
          <a:p>
            <a:pPr marL="0" indent="0" algn="r">
              <a:buNone/>
            </a:pPr>
            <a:r>
              <a:rPr lang="en-GB" dirty="0" err="1" smtClean="0"/>
              <a:t>Boronski</a:t>
            </a:r>
            <a:r>
              <a:rPr lang="en-GB" dirty="0" smtClean="0"/>
              <a:t> and Hassan, 2015</a:t>
            </a:r>
            <a:endParaRPr lang="en-GB" dirty="0"/>
          </a:p>
        </p:txBody>
      </p:sp>
    </p:spTree>
    <p:extLst>
      <p:ext uri="{BB962C8B-B14F-4D97-AF65-F5344CB8AC3E}">
        <p14:creationId xmlns:p14="http://schemas.microsoft.com/office/powerpoint/2010/main" val="12466766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dk1"/>
          </a:lnRef>
          <a:fillRef idx="1">
            <a:schemeClr val="lt1"/>
          </a:fillRef>
          <a:effectRef idx="0">
            <a:schemeClr val="dk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Safbwynt</a:t>
            </a:r>
            <a:r>
              <a:rPr lang="en-GB" i="1" dirty="0" smtClean="0">
                <a:solidFill>
                  <a:schemeClr val="accent1"/>
                </a:solidFill>
              </a:rPr>
              <a:t> </a:t>
            </a:r>
            <a:r>
              <a:rPr lang="en-GB" i="1" dirty="0">
                <a:solidFill>
                  <a:schemeClr val="accent1"/>
                </a:solidFill>
              </a:rPr>
              <a:t>Modern</a:t>
            </a:r>
            <a:br>
              <a:rPr lang="en-GB" i="1" dirty="0">
                <a:solidFill>
                  <a:schemeClr val="accent1"/>
                </a:solidFill>
              </a:rPr>
            </a:br>
            <a:r>
              <a:rPr lang="en-GB" dirty="0" smtClean="0"/>
              <a:t>A Modern Viewpoint </a:t>
            </a:r>
            <a:br>
              <a:rPr lang="en-GB" dirty="0" smtClean="0"/>
            </a:br>
            <a:endParaRPr lang="en-GB" i="1" dirty="0">
              <a:solidFill>
                <a:schemeClr val="accent1"/>
              </a:solidFill>
            </a:endParaRPr>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err="1" smtClean="0"/>
              <a:t>Gwyliwch</a:t>
            </a:r>
            <a:r>
              <a:rPr lang="en-GB" dirty="0" smtClean="0"/>
              <a:t> y </a:t>
            </a:r>
            <a:r>
              <a:rPr lang="en-GB" dirty="0" err="1" smtClean="0"/>
              <a:t>fideo</a:t>
            </a:r>
            <a:r>
              <a:rPr lang="en-GB" dirty="0" smtClean="0"/>
              <a:t>.</a:t>
            </a:r>
          </a:p>
          <a:p>
            <a:pPr lvl="1"/>
            <a:r>
              <a:rPr lang="en-GB" dirty="0" smtClean="0"/>
              <a:t>Pa </a:t>
            </a:r>
            <a:r>
              <a:rPr lang="en-GB" dirty="0" err="1" smtClean="0"/>
              <a:t>gwestiynau</a:t>
            </a:r>
            <a:r>
              <a:rPr lang="en-GB" dirty="0" smtClean="0"/>
              <a:t> </a:t>
            </a:r>
            <a:r>
              <a:rPr lang="en-GB" dirty="0" err="1" smtClean="0"/>
              <a:t>sy’n</a:t>
            </a:r>
            <a:r>
              <a:rPr lang="en-GB" dirty="0" smtClean="0"/>
              <a:t> </a:t>
            </a:r>
            <a:r>
              <a:rPr lang="en-GB" dirty="0" err="1" smtClean="0"/>
              <a:t>codi</a:t>
            </a:r>
            <a:r>
              <a:rPr lang="en-GB" dirty="0" smtClean="0"/>
              <a:t> </a:t>
            </a:r>
            <a:r>
              <a:rPr lang="en-GB" dirty="0" err="1" smtClean="0"/>
              <a:t>wrth</a:t>
            </a:r>
            <a:r>
              <a:rPr lang="en-GB" dirty="0" smtClean="0"/>
              <a:t> </a:t>
            </a:r>
            <a:r>
              <a:rPr lang="en-GB" dirty="0" err="1" smtClean="0"/>
              <a:t>wylio’r</a:t>
            </a:r>
            <a:r>
              <a:rPr lang="en-GB" dirty="0" smtClean="0"/>
              <a:t> </a:t>
            </a:r>
            <a:r>
              <a:rPr lang="en-GB" dirty="0" err="1" smtClean="0"/>
              <a:t>fideo</a:t>
            </a:r>
            <a:r>
              <a:rPr lang="en-GB" dirty="0" smtClean="0"/>
              <a:t> </a:t>
            </a:r>
            <a:r>
              <a:rPr lang="en-GB" dirty="0" err="1" smtClean="0"/>
              <a:t>yma</a:t>
            </a:r>
            <a:r>
              <a:rPr lang="en-GB" dirty="0" smtClean="0"/>
              <a:t> </a:t>
            </a:r>
            <a:r>
              <a:rPr lang="en-GB" dirty="0" err="1" smtClean="0"/>
              <a:t>i</a:t>
            </a:r>
            <a:r>
              <a:rPr lang="en-GB" dirty="0" smtClean="0"/>
              <a:t> </a:t>
            </a:r>
            <a:r>
              <a:rPr lang="en-GB" dirty="0" err="1" smtClean="0"/>
              <a:t>ymwneud</a:t>
            </a:r>
            <a:r>
              <a:rPr lang="en-GB" dirty="0" smtClean="0"/>
              <a:t> a </a:t>
            </a:r>
            <a:r>
              <a:rPr lang="en-GB" dirty="0" err="1" smtClean="0"/>
              <a:t>natur</a:t>
            </a:r>
            <a:r>
              <a:rPr lang="en-GB" dirty="0" smtClean="0"/>
              <a:t> </a:t>
            </a:r>
            <a:r>
              <a:rPr lang="en-GB" dirty="0" err="1" smtClean="0"/>
              <a:t>addysg</a:t>
            </a:r>
            <a:r>
              <a:rPr lang="en-GB" dirty="0" smtClean="0"/>
              <a:t> a </a:t>
            </a:r>
            <a:r>
              <a:rPr lang="en-GB" dirty="0" err="1" smtClean="0"/>
              <a:t>phwrpas</a:t>
            </a:r>
            <a:r>
              <a:rPr lang="en-GB" dirty="0" smtClean="0"/>
              <a:t> </a:t>
            </a:r>
            <a:r>
              <a:rPr lang="en-GB" dirty="0" err="1" smtClean="0"/>
              <a:t>ysgol</a:t>
            </a:r>
            <a:r>
              <a:rPr lang="en-GB" dirty="0" smtClean="0"/>
              <a:t>?</a:t>
            </a:r>
          </a:p>
          <a:p>
            <a:endParaRPr lang="en-GB" dirty="0" smtClean="0"/>
          </a:p>
          <a:p>
            <a:r>
              <a:rPr lang="en-GB" dirty="0" smtClean="0"/>
              <a:t>Pam </a:t>
            </a:r>
            <a:r>
              <a:rPr lang="en-GB" dirty="0" err="1" smtClean="0"/>
              <a:t>ydych</a:t>
            </a:r>
            <a:r>
              <a:rPr lang="en-GB" dirty="0" smtClean="0"/>
              <a:t> </a:t>
            </a:r>
            <a:r>
              <a:rPr lang="en-GB" dirty="0" err="1" smtClean="0"/>
              <a:t>chi’n</a:t>
            </a:r>
            <a:r>
              <a:rPr lang="en-GB" dirty="0" smtClean="0"/>
              <a:t> </a:t>
            </a:r>
            <a:r>
              <a:rPr lang="en-GB" dirty="0" err="1" smtClean="0"/>
              <a:t>credu</a:t>
            </a:r>
            <a:r>
              <a:rPr lang="en-GB" dirty="0" smtClean="0"/>
              <a:t> bod </a:t>
            </a:r>
            <a:r>
              <a:rPr lang="en-GB" dirty="0" err="1" smtClean="0"/>
              <a:t>twf</a:t>
            </a:r>
            <a:r>
              <a:rPr lang="en-GB" dirty="0" smtClean="0"/>
              <a:t> </a:t>
            </a:r>
            <a:r>
              <a:rPr lang="en-GB" dirty="0" err="1" smtClean="0"/>
              <a:t>mewn</a:t>
            </a:r>
            <a:r>
              <a:rPr lang="en-GB" dirty="0" smtClean="0"/>
              <a:t> </a:t>
            </a:r>
            <a:r>
              <a:rPr lang="en-GB" dirty="0" err="1" smtClean="0"/>
              <a:t>diddordeb</a:t>
            </a:r>
            <a:r>
              <a:rPr lang="en-GB" dirty="0" smtClean="0"/>
              <a:t> </a:t>
            </a:r>
            <a:r>
              <a:rPr lang="en-GB" dirty="0" err="1" smtClean="0"/>
              <a:t>yn</a:t>
            </a:r>
            <a:r>
              <a:rPr lang="en-GB" dirty="0" smtClean="0"/>
              <a:t> </a:t>
            </a:r>
            <a:r>
              <a:rPr lang="en-GB" dirty="0" err="1" smtClean="0"/>
              <a:t>addysgeg</a:t>
            </a:r>
            <a:r>
              <a:rPr lang="en-GB" dirty="0" smtClean="0"/>
              <a:t> </a:t>
            </a:r>
            <a:r>
              <a:rPr lang="en-GB" dirty="0" err="1" smtClean="0"/>
              <a:t>feirniadol</a:t>
            </a:r>
            <a:r>
              <a:rPr lang="en-GB" dirty="0" smtClean="0"/>
              <a:t> </a:t>
            </a:r>
            <a:r>
              <a:rPr lang="en-GB" dirty="0" err="1" smtClean="0"/>
              <a:t>yn</a:t>
            </a:r>
            <a:r>
              <a:rPr lang="en-GB" dirty="0" smtClean="0"/>
              <a:t> y </a:t>
            </a:r>
            <a:r>
              <a:rPr lang="en-GB" dirty="0" err="1" smtClean="0"/>
              <a:t>degawdau</a:t>
            </a:r>
            <a:r>
              <a:rPr lang="en-GB" dirty="0" smtClean="0"/>
              <a:t> </a:t>
            </a:r>
            <a:r>
              <a:rPr lang="en-GB" dirty="0" err="1" smtClean="0"/>
              <a:t>diwethaf</a:t>
            </a:r>
            <a:r>
              <a:rPr lang="en-GB" dirty="0" smtClean="0"/>
              <a:t>? </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Watch the </a:t>
            </a:r>
            <a:r>
              <a:rPr lang="en-GB" dirty="0" smtClean="0">
                <a:hlinkClick r:id="rId2"/>
              </a:rPr>
              <a:t>following video. </a:t>
            </a:r>
            <a:endParaRPr lang="en-GB" dirty="0" smtClean="0"/>
          </a:p>
          <a:p>
            <a:pPr lvl="1"/>
            <a:r>
              <a:rPr lang="en-GB" dirty="0" smtClean="0"/>
              <a:t>What questions does this video pose about the nature of education and the purpose of school?</a:t>
            </a:r>
          </a:p>
          <a:p>
            <a:pPr marL="457200" lvl="1" indent="0">
              <a:buNone/>
            </a:pPr>
            <a:endParaRPr lang="en-GB" dirty="0" smtClean="0"/>
          </a:p>
          <a:p>
            <a:r>
              <a:rPr lang="en-GB" dirty="0" smtClean="0"/>
              <a:t>Consider why there has been a rise in critical pedagogy over the last few decades. </a:t>
            </a:r>
            <a:endParaRPr lang="en-GB" dirty="0"/>
          </a:p>
        </p:txBody>
      </p:sp>
    </p:spTree>
    <p:extLst>
      <p:ext uri="{BB962C8B-B14F-4D97-AF65-F5344CB8AC3E}">
        <p14:creationId xmlns:p14="http://schemas.microsoft.com/office/powerpoint/2010/main" val="30400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279" y="120820"/>
            <a:ext cx="10515600" cy="1325563"/>
          </a:xfrm>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Amserlen</a:t>
            </a:r>
            <a:r>
              <a:rPr lang="en-GB" i="1" dirty="0" smtClean="0">
                <a:solidFill>
                  <a:schemeClr val="accent1"/>
                </a:solidFill>
              </a:rPr>
              <a:t> – sesiynau 1 - 5</a:t>
            </a:r>
            <a:br>
              <a:rPr lang="en-GB" i="1" dirty="0" smtClean="0">
                <a:solidFill>
                  <a:schemeClr val="accent1"/>
                </a:solidFill>
              </a:rPr>
            </a:br>
            <a:r>
              <a:rPr lang="en-GB" dirty="0" smtClean="0"/>
              <a:t>Schedule – sessions 1 - 5</a:t>
            </a:r>
            <a:br>
              <a:rPr lang="en-GB" dirty="0" smtClean="0"/>
            </a:br>
            <a:r>
              <a:rPr lang="en-GB" i="1" dirty="0" smtClean="0">
                <a:solidFill>
                  <a:schemeClr val="accent1"/>
                </a:solidFill>
              </a:rPr>
              <a:t> </a:t>
            </a:r>
            <a:endParaRPr lang="en-GB" i="1" dirty="0">
              <a:solidFill>
                <a:schemeClr val="accent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410692278"/>
              </p:ext>
            </p:extLst>
          </p:nvPr>
        </p:nvGraphicFramePr>
        <p:xfrm>
          <a:off x="698015" y="1543294"/>
          <a:ext cx="10923939" cy="5261005"/>
        </p:xfrm>
        <a:graphic>
          <a:graphicData uri="http://schemas.openxmlformats.org/drawingml/2006/table">
            <a:tbl>
              <a:tblPr firstRow="1" firstCol="1" bandRow="1">
                <a:tableStyleId>{5C22544A-7EE6-4342-B048-85BDC9FD1C3A}</a:tableStyleId>
              </a:tblPr>
              <a:tblGrid>
                <a:gridCol w="1482822">
                  <a:extLst>
                    <a:ext uri="{9D8B030D-6E8A-4147-A177-3AD203B41FA5}">
                      <a16:colId xmlns:a16="http://schemas.microsoft.com/office/drawing/2014/main" val="20000"/>
                    </a:ext>
                  </a:extLst>
                </a:gridCol>
                <a:gridCol w="4379185">
                  <a:extLst>
                    <a:ext uri="{9D8B030D-6E8A-4147-A177-3AD203B41FA5}">
                      <a16:colId xmlns:a16="http://schemas.microsoft.com/office/drawing/2014/main" val="20001"/>
                    </a:ext>
                  </a:extLst>
                </a:gridCol>
                <a:gridCol w="5061932">
                  <a:extLst>
                    <a:ext uri="{9D8B030D-6E8A-4147-A177-3AD203B41FA5}">
                      <a16:colId xmlns:a16="http://schemas.microsoft.com/office/drawing/2014/main" val="20002"/>
                    </a:ext>
                  </a:extLst>
                </a:gridCol>
              </a:tblGrid>
              <a:tr h="1036602">
                <a:tc>
                  <a:txBody>
                    <a:bodyPr/>
                    <a:lstStyle/>
                    <a:p>
                      <a:pPr>
                        <a:lnSpc>
                          <a:spcPct val="115000"/>
                        </a:lnSpc>
                        <a:spcAft>
                          <a:spcPts val="0"/>
                        </a:spcAft>
                      </a:pPr>
                      <a:r>
                        <a:rPr lang="en-GB" sz="2400" dirty="0" err="1">
                          <a:effectLst/>
                        </a:rPr>
                        <a:t>Sesiwn</a:t>
                      </a:r>
                      <a:r>
                        <a:rPr lang="en-GB" sz="2400" dirty="0">
                          <a:effectLst/>
                        </a:rPr>
                        <a:t> /</a:t>
                      </a:r>
                      <a:endParaRPr lang="en-GB" sz="1600" dirty="0">
                        <a:effectLst/>
                      </a:endParaRPr>
                    </a:p>
                    <a:p>
                      <a:pPr>
                        <a:lnSpc>
                          <a:spcPct val="115000"/>
                        </a:lnSpc>
                        <a:spcAft>
                          <a:spcPts val="0"/>
                        </a:spcAft>
                      </a:pPr>
                      <a:r>
                        <a:rPr lang="en-GB" sz="2400" dirty="0">
                          <a:effectLst/>
                        </a:rPr>
                        <a:t>Session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err="1">
                          <a:effectLst/>
                        </a:rPr>
                        <a:t>Pwnc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a:effectLst/>
                        </a:rPr>
                        <a:t>Topic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572614">
                <a:tc>
                  <a:txBody>
                    <a:bodyPr/>
                    <a:lstStyle/>
                    <a:p>
                      <a:pPr>
                        <a:lnSpc>
                          <a:spcPct val="115000"/>
                        </a:lnSpc>
                        <a:spcAft>
                          <a:spcPts val="0"/>
                        </a:spcAft>
                      </a:pPr>
                      <a:r>
                        <a:rPr lang="en-GB" sz="2000" dirty="0">
                          <a:effectLst/>
                        </a:rPr>
                        <a:t>1: </a:t>
                      </a:r>
                      <a:r>
                        <a:rPr lang="en-GB" sz="1400" dirty="0" smtClean="0">
                          <a:effectLst/>
                        </a:rPr>
                        <a:t>ANNIBYNNOL/ ASYNCHRONOUS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Adlewyrchiad</a:t>
                      </a:r>
                      <a:r>
                        <a:rPr lang="en-GB" sz="2400" i="1"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r>
                        <a:rPr lang="en-GB" sz="2400" i="1"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annibynnol</a:t>
                      </a:r>
                      <a:endParaRPr lang="en-GB" sz="24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smtClean="0">
                          <a:effectLst/>
                          <a:latin typeface="Calibri" panose="020F0502020204030204" pitchFamily="34" charset="0"/>
                          <a:ea typeface="Calibri" panose="020F0502020204030204" pitchFamily="34" charset="0"/>
                          <a:cs typeface="Times New Roman" panose="02020603050405020304" pitchFamily="18" charset="0"/>
                        </a:rPr>
                        <a:t>Independent reflection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212594">
                <a:tc>
                  <a:txBody>
                    <a:bodyPr/>
                    <a:lstStyle/>
                    <a:p>
                      <a:pPr>
                        <a:lnSpc>
                          <a:spcPct val="115000"/>
                        </a:lnSpc>
                        <a:spcAft>
                          <a:spcPts val="0"/>
                        </a:spcAft>
                      </a:pPr>
                      <a:r>
                        <a:rPr lang="en-GB" sz="2400" dirty="0">
                          <a:effectLst/>
                        </a:rPr>
                        <a:t>2: </a:t>
                      </a:r>
                      <a:r>
                        <a:rPr lang="en-GB" sz="2400" dirty="0" smtClean="0">
                          <a:effectLst/>
                        </a:rPr>
                        <a:t>02/03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smtClean="0">
                          <a:solidFill>
                            <a:schemeClr val="accent1"/>
                          </a:solidFill>
                          <a:effectLst/>
                        </a:rPr>
                        <a:t>Gorolwg</a:t>
                      </a:r>
                      <a:r>
                        <a:rPr lang="en-GB" sz="2400" i="1" baseline="0" dirty="0" smtClean="0">
                          <a:solidFill>
                            <a:schemeClr val="accent1"/>
                          </a:solidFill>
                          <a:effectLst/>
                        </a:rPr>
                        <a:t> </a:t>
                      </a:r>
                      <a:r>
                        <a:rPr lang="en-GB" sz="2400" i="1" baseline="0" dirty="0" err="1" smtClean="0">
                          <a:solidFill>
                            <a:schemeClr val="accent1"/>
                          </a:solidFill>
                          <a:effectLst/>
                        </a:rPr>
                        <a:t>modiwl</a:t>
                      </a:r>
                      <a:r>
                        <a:rPr lang="en-GB" sz="2400" i="1" baseline="0" dirty="0" smtClean="0">
                          <a:solidFill>
                            <a:schemeClr val="accent1"/>
                          </a:solidFill>
                          <a:effectLst/>
                        </a:rPr>
                        <a:t> </a:t>
                      </a:r>
                    </a:p>
                    <a:p>
                      <a:pPr>
                        <a:lnSpc>
                          <a:spcPct val="115000"/>
                        </a:lnSpc>
                        <a:spcAft>
                          <a:spcPts val="0"/>
                        </a:spcAft>
                      </a:pPr>
                      <a:r>
                        <a:rPr lang="en-GB" sz="2400" i="1" dirty="0" smtClean="0">
                          <a:solidFill>
                            <a:schemeClr val="accent1"/>
                          </a:solidFill>
                          <a:effectLst/>
                        </a:rPr>
                        <a:t>Beth </a:t>
                      </a:r>
                      <a:r>
                        <a:rPr lang="en-GB" sz="2400" i="1" dirty="0" err="1">
                          <a:solidFill>
                            <a:schemeClr val="accent1"/>
                          </a:solidFill>
                          <a:effectLst/>
                        </a:rPr>
                        <a:t>yw</a:t>
                      </a:r>
                      <a:r>
                        <a:rPr lang="en-GB" sz="2400" i="1" dirty="0">
                          <a:solidFill>
                            <a:schemeClr val="accent1"/>
                          </a:solidFill>
                          <a:effectLst/>
                        </a:rPr>
                        <a:t> </a:t>
                      </a:r>
                      <a:r>
                        <a:rPr lang="en-GB" sz="2400" i="1" dirty="0" err="1">
                          <a:solidFill>
                            <a:schemeClr val="accent1"/>
                          </a:solidFill>
                          <a:effectLst/>
                        </a:rPr>
                        <a:t>addysg</a:t>
                      </a:r>
                      <a:r>
                        <a:rPr lang="en-GB" sz="2400" i="1" dirty="0">
                          <a:solidFill>
                            <a:schemeClr val="accent1"/>
                          </a:solidFill>
                          <a:effectLst/>
                        </a:rPr>
                        <a:t> radical? </a:t>
                      </a:r>
                      <a:r>
                        <a:rPr lang="en-GB" sz="2400" i="1" dirty="0" err="1">
                          <a:solidFill>
                            <a:schemeClr val="accent1"/>
                          </a:solidFill>
                          <a:effectLst/>
                        </a:rPr>
                        <a:t>Ideoleg</a:t>
                      </a:r>
                      <a:r>
                        <a:rPr lang="en-GB" sz="2400" i="1" dirty="0">
                          <a:solidFill>
                            <a:schemeClr val="accent1"/>
                          </a:solidFill>
                          <a:effectLst/>
                        </a:rPr>
                        <a:t> ac </a:t>
                      </a:r>
                      <a:r>
                        <a:rPr lang="en-GB" sz="2400" i="1" dirty="0" err="1">
                          <a:solidFill>
                            <a:schemeClr val="accent1"/>
                          </a:solidFill>
                          <a:effectLst/>
                        </a:rPr>
                        <a:t>Addysgeg</a:t>
                      </a:r>
                      <a:r>
                        <a:rPr lang="en-GB" sz="2400" i="1" dirty="0">
                          <a:solidFill>
                            <a:schemeClr val="accent1"/>
                          </a:solidFill>
                          <a:effectLst/>
                        </a:rPr>
                        <a:t> </a:t>
                      </a:r>
                      <a:r>
                        <a:rPr lang="en-GB" sz="2400" i="1" dirty="0" err="1">
                          <a:solidFill>
                            <a:schemeClr val="accent1"/>
                          </a:solidFill>
                          <a:effectLst/>
                        </a:rPr>
                        <a:t>Feirniadol</a:t>
                      </a:r>
                      <a:r>
                        <a:rPr lang="en-GB" sz="2400" i="1" dirty="0">
                          <a:solidFill>
                            <a:schemeClr val="accent1"/>
                          </a:solidFill>
                          <a:effectLst/>
                        </a:rPr>
                        <a:t> </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smtClean="0">
                          <a:effectLst/>
                        </a:rPr>
                        <a:t>Overview of module</a:t>
                      </a:r>
                    </a:p>
                    <a:p>
                      <a:pPr>
                        <a:lnSpc>
                          <a:spcPct val="115000"/>
                        </a:lnSpc>
                        <a:spcAft>
                          <a:spcPts val="0"/>
                        </a:spcAft>
                      </a:pPr>
                      <a:r>
                        <a:rPr lang="en-GB" sz="2400" dirty="0" smtClean="0">
                          <a:effectLst/>
                        </a:rPr>
                        <a:t>What </a:t>
                      </a:r>
                      <a:r>
                        <a:rPr lang="en-GB" sz="2400" dirty="0">
                          <a:effectLst/>
                        </a:rPr>
                        <a:t>is radical education? Ideology and Critical Pedagogies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684151">
                <a:tc>
                  <a:txBody>
                    <a:bodyPr/>
                    <a:lstStyle/>
                    <a:p>
                      <a:pPr>
                        <a:lnSpc>
                          <a:spcPct val="115000"/>
                        </a:lnSpc>
                        <a:spcAft>
                          <a:spcPts val="0"/>
                        </a:spcAft>
                      </a:pPr>
                      <a:r>
                        <a:rPr lang="en-GB" sz="2400" dirty="0">
                          <a:effectLst/>
                        </a:rPr>
                        <a:t>3: </a:t>
                      </a:r>
                      <a:r>
                        <a:rPr lang="en-GB" sz="2400" dirty="0" smtClean="0">
                          <a:effectLst/>
                        </a:rPr>
                        <a:t>03/03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a:solidFill>
                            <a:schemeClr val="accent1"/>
                          </a:solidFill>
                          <a:effectLst/>
                        </a:rPr>
                        <a:t>Damcaniaeth</a:t>
                      </a:r>
                      <a:r>
                        <a:rPr lang="en-GB" sz="2400" i="1" dirty="0">
                          <a:solidFill>
                            <a:schemeClr val="accent1"/>
                          </a:solidFill>
                          <a:effectLst/>
                        </a:rPr>
                        <a:t> Radical – John Holt</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a:effectLst/>
                        </a:rPr>
                        <a:t>Radical Theorist – John Holt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808396">
                <a:tc>
                  <a:txBody>
                    <a:bodyPr/>
                    <a:lstStyle/>
                    <a:p>
                      <a:pPr>
                        <a:lnSpc>
                          <a:spcPct val="115000"/>
                        </a:lnSpc>
                        <a:spcAft>
                          <a:spcPts val="0"/>
                        </a:spcAft>
                      </a:pPr>
                      <a:r>
                        <a:rPr lang="en-GB" sz="2400" dirty="0">
                          <a:effectLst/>
                        </a:rPr>
                        <a:t>4: </a:t>
                      </a:r>
                      <a:r>
                        <a:rPr lang="en-GB" sz="2400" dirty="0" smtClean="0">
                          <a:effectLst/>
                        </a:rPr>
                        <a:t>09/03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a:solidFill>
                            <a:schemeClr val="accent1"/>
                          </a:solidFill>
                          <a:effectLst/>
                        </a:rPr>
                        <a:t>Damcaniaeth</a:t>
                      </a:r>
                      <a:r>
                        <a:rPr lang="en-GB" sz="2400" i="1" dirty="0">
                          <a:solidFill>
                            <a:schemeClr val="accent1"/>
                          </a:solidFill>
                          <a:effectLst/>
                        </a:rPr>
                        <a:t> Radical  - Paolo Freire </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a:effectLst/>
                        </a:rPr>
                        <a:t>Radical Theorist – Paolo Freire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808396">
                <a:tc>
                  <a:txBody>
                    <a:bodyPr/>
                    <a:lstStyle/>
                    <a:p>
                      <a:pPr>
                        <a:lnSpc>
                          <a:spcPct val="115000"/>
                        </a:lnSpc>
                        <a:spcAft>
                          <a:spcPts val="0"/>
                        </a:spcAft>
                      </a:pPr>
                      <a:r>
                        <a:rPr lang="en-GB" sz="2400" dirty="0">
                          <a:effectLst/>
                        </a:rPr>
                        <a:t>5: </a:t>
                      </a:r>
                      <a:r>
                        <a:rPr lang="en-GB" sz="2400" dirty="0" smtClean="0">
                          <a:effectLst/>
                        </a:rPr>
                        <a:t>10/03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i="1" dirty="0" err="1">
                          <a:solidFill>
                            <a:schemeClr val="accent1"/>
                          </a:solidFill>
                          <a:effectLst/>
                        </a:rPr>
                        <a:t>Damcaniaeth</a:t>
                      </a:r>
                      <a:r>
                        <a:rPr lang="en-GB" sz="2400" i="1" dirty="0">
                          <a:solidFill>
                            <a:schemeClr val="accent1"/>
                          </a:solidFill>
                          <a:effectLst/>
                        </a:rPr>
                        <a:t> Radical  - John Taylor </a:t>
                      </a:r>
                      <a:r>
                        <a:rPr lang="en-GB" sz="2400" i="1" dirty="0" err="1">
                          <a:solidFill>
                            <a:schemeClr val="accent1"/>
                          </a:solidFill>
                          <a:effectLst/>
                        </a:rPr>
                        <a:t>Gatto</a:t>
                      </a:r>
                      <a:r>
                        <a:rPr lang="en-GB" sz="2400" i="1" dirty="0">
                          <a:solidFill>
                            <a:schemeClr val="accent1"/>
                          </a:solidFill>
                          <a:effectLst/>
                        </a:rPr>
                        <a:t> </a:t>
                      </a:r>
                      <a:endParaRPr lang="en-GB" sz="1600" i="1"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400" dirty="0">
                          <a:effectLst/>
                        </a:rPr>
                        <a:t>Radical Theorist – John Taylor </a:t>
                      </a:r>
                      <a:r>
                        <a:rPr lang="en-GB" sz="2400" dirty="0" err="1">
                          <a:effectLst/>
                        </a:rPr>
                        <a:t>Gatto</a:t>
                      </a:r>
                      <a:r>
                        <a:rPr lang="en-GB" sz="24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2242449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992356839"/>
              </p:ext>
            </p:extLst>
          </p:nvPr>
        </p:nvGraphicFramePr>
        <p:xfrm>
          <a:off x="504800" y="2545527"/>
          <a:ext cx="11049000" cy="3566828"/>
        </p:xfrm>
        <a:graphic>
          <a:graphicData uri="http://schemas.openxmlformats.org/drawingml/2006/table">
            <a:tbl>
              <a:tblPr firstRow="1" firstCol="1" bandRow="1">
                <a:tableStyleId>{3B4B98B0-60AC-42C2-AFA5-B58CD77FA1E5}</a:tableStyleId>
              </a:tblPr>
              <a:tblGrid>
                <a:gridCol w="1506733">
                  <a:extLst>
                    <a:ext uri="{9D8B030D-6E8A-4147-A177-3AD203B41FA5}">
                      <a16:colId xmlns:a16="http://schemas.microsoft.com/office/drawing/2014/main" val="20000"/>
                    </a:ext>
                  </a:extLst>
                </a:gridCol>
                <a:gridCol w="4449804">
                  <a:extLst>
                    <a:ext uri="{9D8B030D-6E8A-4147-A177-3AD203B41FA5}">
                      <a16:colId xmlns:a16="http://schemas.microsoft.com/office/drawing/2014/main" val="20001"/>
                    </a:ext>
                  </a:extLst>
                </a:gridCol>
                <a:gridCol w="5092463">
                  <a:extLst>
                    <a:ext uri="{9D8B030D-6E8A-4147-A177-3AD203B41FA5}">
                      <a16:colId xmlns:a16="http://schemas.microsoft.com/office/drawing/2014/main" val="20002"/>
                    </a:ext>
                  </a:extLst>
                </a:gridCol>
              </a:tblGrid>
              <a:tr h="582328">
                <a:tc>
                  <a:txBody>
                    <a:bodyPr/>
                    <a:lstStyle/>
                    <a:p>
                      <a:pPr>
                        <a:lnSpc>
                          <a:spcPct val="115000"/>
                        </a:lnSpc>
                        <a:spcAft>
                          <a:spcPts val="0"/>
                        </a:spcAft>
                      </a:pP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6:</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b="0"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Darlleniadau</a:t>
                      </a:r>
                      <a:r>
                        <a:rPr lang="en-GB" sz="2800" b="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a:t>
                      </a:r>
                      <a:r>
                        <a:rPr lang="en-GB" sz="2800" b="0" baseline="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r>
                        <a:rPr lang="en-GB" sz="2800" b="0" baseline="0" dirty="0" err="1"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Addysg</a:t>
                      </a:r>
                      <a:r>
                        <a:rPr lang="en-GB" sz="2800" b="0" baseline="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Amgen</a:t>
                      </a:r>
                      <a:endParaRPr lang="en-GB" sz="2800" b="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b="0" dirty="0" smtClean="0">
                          <a:effectLst/>
                          <a:latin typeface="Calibri" panose="020F0502020204030204" pitchFamily="34" charset="0"/>
                          <a:ea typeface="Calibri" panose="020F0502020204030204" pitchFamily="34" charset="0"/>
                          <a:cs typeface="Times New Roman" panose="02020603050405020304" pitchFamily="18" charset="0"/>
                        </a:rPr>
                        <a:t>Readings:</a:t>
                      </a:r>
                      <a:r>
                        <a:rPr lang="en-GB" sz="2800" b="0" baseline="0" dirty="0" smtClean="0">
                          <a:effectLst/>
                          <a:latin typeface="Calibri" panose="020F0502020204030204" pitchFamily="34" charset="0"/>
                          <a:ea typeface="Calibri" panose="020F0502020204030204" pitchFamily="34" charset="0"/>
                          <a:cs typeface="Times New Roman" panose="02020603050405020304" pitchFamily="18" charset="0"/>
                        </a:rPr>
                        <a:t> Alternative Educations</a:t>
                      </a:r>
                      <a:endParaRPr lang="en-GB" sz="2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21502893"/>
                  </a:ext>
                </a:extLst>
              </a:tr>
              <a:tr h="582328">
                <a:tc>
                  <a:txBody>
                    <a:bodyPr/>
                    <a:lstStyle/>
                    <a:p>
                      <a:pPr>
                        <a:lnSpc>
                          <a:spcPct val="115000"/>
                        </a:lnSpc>
                        <a:spcAft>
                          <a:spcPts val="0"/>
                        </a:spcAft>
                      </a:pPr>
                      <a:r>
                        <a:rPr lang="en-GB" sz="2800" dirty="0">
                          <a:effectLst/>
                        </a:rPr>
                        <a:t>7</a:t>
                      </a:r>
                      <a:r>
                        <a:rPr lang="en-GB" sz="2800" dirty="0" smtClean="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b="0" dirty="0" err="1" smtClean="0">
                          <a:solidFill>
                            <a:schemeClr val="accent1"/>
                          </a:solidFill>
                          <a:effectLst/>
                        </a:rPr>
                        <a:t>Ysgolion</a:t>
                      </a:r>
                      <a:r>
                        <a:rPr lang="en-GB" sz="2800" b="0" baseline="0" dirty="0" smtClean="0">
                          <a:solidFill>
                            <a:schemeClr val="accent1"/>
                          </a:solidFill>
                          <a:effectLst/>
                        </a:rPr>
                        <a:t> </a:t>
                      </a:r>
                      <a:r>
                        <a:rPr lang="en-GB" sz="2800" b="0" baseline="0" dirty="0" err="1" smtClean="0">
                          <a:solidFill>
                            <a:schemeClr val="accent1"/>
                          </a:solidFill>
                          <a:effectLst/>
                        </a:rPr>
                        <a:t>Sumerhill</a:t>
                      </a:r>
                      <a:r>
                        <a:rPr lang="en-GB" sz="2800" b="0" baseline="0" dirty="0" smtClean="0">
                          <a:solidFill>
                            <a:schemeClr val="accent1"/>
                          </a:solidFill>
                          <a:effectLst/>
                        </a:rPr>
                        <a:t> a Steiner</a:t>
                      </a:r>
                      <a:endParaRPr lang="en-GB" sz="1800" b="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b="0" dirty="0" smtClean="0">
                          <a:effectLst/>
                        </a:rPr>
                        <a:t>Summerhill and Steiner schools</a:t>
                      </a:r>
                      <a:endParaRPr lang="en-GB" sz="1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201086">
                <a:tc>
                  <a:txBody>
                    <a:bodyPr/>
                    <a:lstStyle/>
                    <a:p>
                      <a:pPr>
                        <a:lnSpc>
                          <a:spcPct val="115000"/>
                        </a:lnSpc>
                        <a:spcAft>
                          <a:spcPts val="0"/>
                        </a:spcAft>
                      </a:pPr>
                      <a:r>
                        <a:rPr lang="en-GB" sz="2800" dirty="0">
                          <a:effectLst/>
                        </a:rPr>
                        <a:t>8</a:t>
                      </a:r>
                      <a:r>
                        <a:rPr lang="en-GB" sz="2800" dirty="0" smtClean="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800" dirty="0" err="1" smtClean="0">
                          <a:solidFill>
                            <a:schemeClr val="accent1"/>
                          </a:solidFill>
                          <a:effectLst/>
                        </a:rPr>
                        <a:t>Addysg</a:t>
                      </a:r>
                      <a:r>
                        <a:rPr lang="en-GB" sz="2800" dirty="0" smtClean="0">
                          <a:solidFill>
                            <a:schemeClr val="accent1"/>
                          </a:solidFill>
                          <a:effectLst/>
                        </a:rPr>
                        <a:t> yn y </a:t>
                      </a:r>
                      <a:r>
                        <a:rPr lang="en-GB" sz="2800" dirty="0" err="1" smtClean="0">
                          <a:solidFill>
                            <a:schemeClr val="accent1"/>
                          </a:solidFill>
                          <a:effectLst/>
                        </a:rPr>
                        <a:t>Cartref</a:t>
                      </a:r>
                      <a:r>
                        <a:rPr lang="en-GB" sz="2800" dirty="0" smtClean="0">
                          <a:solidFill>
                            <a:schemeClr val="accent1"/>
                          </a:solidFill>
                          <a:effectLst/>
                        </a:rPr>
                        <a:t> ac Arall</a:t>
                      </a:r>
                      <a:endParaRPr lang="en-GB" sz="1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endParaRPr lang="en-GB" sz="18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800" dirty="0" smtClean="0">
                          <a:effectLst/>
                        </a:rPr>
                        <a:t>Home Schooling and Other EOTAS</a:t>
                      </a:r>
                      <a:endParaRPr lang="en-GB" sz="1800" dirty="0" smtClean="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201086">
                <a:tc>
                  <a:txBody>
                    <a:bodyPr/>
                    <a:lstStyle/>
                    <a:p>
                      <a:pPr>
                        <a:lnSpc>
                          <a:spcPct val="115000"/>
                        </a:lnSpc>
                        <a:spcAft>
                          <a:spcPts val="0"/>
                        </a:spcAft>
                      </a:pPr>
                      <a:r>
                        <a:rPr lang="en-GB" sz="2800" dirty="0">
                          <a:effectLst/>
                        </a:rPr>
                        <a:t>9</a:t>
                      </a:r>
                      <a:r>
                        <a:rPr lang="en-GB" sz="2800" dirty="0" smtClean="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lvl="0" indent="0" algn="l" defTabSz="914400" rtl="0" eaLnBrk="1" fontAlgn="auto" latinLnBrk="0" hangingPunct="1">
                        <a:lnSpc>
                          <a:spcPct val="115000"/>
                        </a:lnSpc>
                        <a:spcBef>
                          <a:spcPts val="0"/>
                        </a:spcBef>
                        <a:spcAft>
                          <a:spcPts val="0"/>
                        </a:spcAft>
                        <a:buClrTx/>
                        <a:buSzTx/>
                        <a:buFontTx/>
                        <a:buNone/>
                        <a:tabLst/>
                        <a:defRPr/>
                      </a:pPr>
                      <a:r>
                        <a:rPr lang="en-GB" sz="2800" dirty="0" err="1" smtClean="0">
                          <a:solidFill>
                            <a:schemeClr val="accent1"/>
                          </a:solidFill>
                          <a:effectLst/>
                        </a:rPr>
                        <a:t>Tiwtorialau</a:t>
                      </a:r>
                      <a:r>
                        <a:rPr lang="en-GB" sz="2800" dirty="0" smtClean="0">
                          <a:solidFill>
                            <a:schemeClr val="accent1"/>
                          </a:solidFill>
                          <a:effectLst/>
                        </a:rPr>
                        <a:t> </a:t>
                      </a:r>
                      <a:endParaRPr lang="en-GB" sz="18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2800" dirty="0" smtClean="0">
                          <a:effectLst/>
                        </a:rPr>
                        <a:t>Tutorials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bl>
          </a:graphicData>
        </a:graphic>
      </p:graphicFrame>
      <p:sp>
        <p:nvSpPr>
          <p:cNvPr id="4" name="Title 1"/>
          <p:cNvSpPr>
            <a:spLocks noGrp="1"/>
          </p:cNvSpPr>
          <p:nvPr>
            <p:ph type="title"/>
          </p:nvPr>
        </p:nvSpPr>
        <p:spPr>
          <a:xfrm>
            <a:off x="810279" y="120820"/>
            <a:ext cx="10515600" cy="1325563"/>
          </a:xfrm>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Amserlen</a:t>
            </a:r>
            <a:r>
              <a:rPr lang="en-GB" i="1" dirty="0" smtClean="0">
                <a:solidFill>
                  <a:schemeClr val="accent1"/>
                </a:solidFill>
              </a:rPr>
              <a:t> – sesiynau 6 - 9</a:t>
            </a:r>
            <a:br>
              <a:rPr lang="en-GB" i="1" dirty="0" smtClean="0">
                <a:solidFill>
                  <a:schemeClr val="accent1"/>
                </a:solidFill>
              </a:rPr>
            </a:br>
            <a:r>
              <a:rPr lang="en-GB" dirty="0" smtClean="0"/>
              <a:t>Schedule – sessions 6 - 9</a:t>
            </a:r>
            <a:br>
              <a:rPr lang="en-GB" dirty="0" smtClean="0"/>
            </a:br>
            <a:r>
              <a:rPr lang="en-GB" i="1" dirty="0" smtClean="0">
                <a:solidFill>
                  <a:schemeClr val="accent1"/>
                </a:solidFill>
              </a:rPr>
              <a:t> </a:t>
            </a:r>
            <a:endParaRPr lang="en-GB" i="1" dirty="0">
              <a:solidFill>
                <a:schemeClr val="accent1"/>
              </a:solidFill>
            </a:endParaRPr>
          </a:p>
        </p:txBody>
      </p:sp>
    </p:spTree>
    <p:extLst>
      <p:ext uri="{BB962C8B-B14F-4D97-AF65-F5344CB8AC3E}">
        <p14:creationId xmlns:p14="http://schemas.microsoft.com/office/powerpoint/2010/main" val="39443310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Aseiniadau</a:t>
            </a:r>
            <a:r>
              <a:rPr lang="en-GB" i="1" dirty="0" smtClean="0">
                <a:solidFill>
                  <a:schemeClr val="accent1"/>
                </a:solidFill>
              </a:rPr>
              <a:t/>
            </a:r>
            <a:br>
              <a:rPr lang="en-GB" i="1" dirty="0" smtClean="0">
                <a:solidFill>
                  <a:schemeClr val="accent1"/>
                </a:solidFill>
              </a:rPr>
            </a:br>
            <a:r>
              <a:rPr lang="en-GB" dirty="0" smtClean="0"/>
              <a:t>Assignments</a:t>
            </a:r>
            <a:br>
              <a:rPr lang="en-GB" dirty="0" smtClean="0"/>
            </a:br>
            <a:r>
              <a:rPr lang="en-GB" i="1" dirty="0" smtClean="0">
                <a:solidFill>
                  <a:schemeClr val="accent1"/>
                </a:solidFill>
              </a:rPr>
              <a:t> </a:t>
            </a:r>
            <a:endParaRPr lang="en-GB" i="1" dirty="0">
              <a:solidFill>
                <a:schemeClr val="accent1"/>
              </a:solidFill>
            </a:endParaRPr>
          </a:p>
        </p:txBody>
      </p:sp>
      <p:sp>
        <p:nvSpPr>
          <p:cNvPr id="4" name="Content Placeholder 3"/>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a:bodyPr>
          <a:lstStyle/>
          <a:p>
            <a:r>
              <a:rPr lang="en-GB" dirty="0" err="1" smtClean="0"/>
              <a:t>Aseiniad</a:t>
            </a:r>
            <a:r>
              <a:rPr lang="en-GB" dirty="0" smtClean="0"/>
              <a:t> - 100</a:t>
            </a:r>
            <a:r>
              <a:rPr lang="en-GB" dirty="0"/>
              <a:t>% </a:t>
            </a:r>
          </a:p>
          <a:p>
            <a:r>
              <a:rPr lang="en-GB" dirty="0" smtClean="0"/>
              <a:t> </a:t>
            </a:r>
            <a:r>
              <a:rPr lang="en-GB" dirty="0"/>
              <a:t>5,000 o </a:t>
            </a:r>
            <a:r>
              <a:rPr lang="en-GB" dirty="0" err="1"/>
              <a:t>eiriau</a:t>
            </a:r>
            <a:r>
              <a:rPr lang="en-GB" dirty="0"/>
              <a:t> </a:t>
            </a:r>
            <a:r>
              <a:rPr lang="en-GB" dirty="0" smtClean="0"/>
              <a:t>(+/- 10%)</a:t>
            </a:r>
          </a:p>
          <a:p>
            <a:pPr marL="0" indent="0">
              <a:buNone/>
            </a:pPr>
            <a:endParaRPr lang="en-GB" dirty="0" smtClean="0"/>
          </a:p>
          <a:p>
            <a:pPr marL="0" indent="0">
              <a:buNone/>
            </a:pPr>
            <a:r>
              <a:rPr lang="en-GB" dirty="0" err="1" smtClean="0"/>
              <a:t>Paratowch</a:t>
            </a:r>
            <a:r>
              <a:rPr lang="en-GB" dirty="0" smtClean="0"/>
              <a:t> </a:t>
            </a:r>
            <a:r>
              <a:rPr lang="en-GB" dirty="0" err="1" smtClean="0"/>
              <a:t>brosbectws</a:t>
            </a:r>
            <a:r>
              <a:rPr lang="en-GB" dirty="0" smtClean="0"/>
              <a:t> </a:t>
            </a:r>
            <a:r>
              <a:rPr lang="en-GB" dirty="0" err="1" smtClean="0"/>
              <a:t>ar</a:t>
            </a:r>
            <a:r>
              <a:rPr lang="en-GB" dirty="0" smtClean="0"/>
              <a:t> </a:t>
            </a:r>
            <a:r>
              <a:rPr lang="en-GB" dirty="0" err="1" smtClean="0"/>
              <a:t>gyfer</a:t>
            </a:r>
            <a:r>
              <a:rPr lang="en-GB" dirty="0" smtClean="0"/>
              <a:t> </a:t>
            </a:r>
            <a:r>
              <a:rPr lang="en-GB" dirty="0" err="1" smtClean="0"/>
              <a:t>ysgol</a:t>
            </a:r>
            <a:r>
              <a:rPr lang="en-GB" dirty="0" smtClean="0"/>
              <a:t> radical</a:t>
            </a:r>
          </a:p>
          <a:p>
            <a:pPr marL="0" indent="0">
              <a:buNone/>
            </a:pPr>
            <a:endParaRPr lang="en-GB" dirty="0" smtClean="0"/>
          </a:p>
          <a:p>
            <a:r>
              <a:rPr lang="en-GB" b="1" dirty="0" err="1" smtClean="0"/>
              <a:t>Cyflwyno</a:t>
            </a:r>
            <a:r>
              <a:rPr lang="en-GB" b="1" dirty="0" smtClean="0"/>
              <a:t> erbyn </a:t>
            </a:r>
            <a:r>
              <a:rPr lang="en-GB" b="1" dirty="0" smtClean="0">
                <a:solidFill>
                  <a:srgbClr val="FF0000"/>
                </a:solidFill>
              </a:rPr>
              <a:t>12</a:t>
            </a:r>
            <a:r>
              <a:rPr lang="en-GB" b="1" dirty="0" smtClean="0">
                <a:solidFill>
                  <a:srgbClr val="FF0000"/>
                </a:solidFill>
              </a:rPr>
              <a:t>/4/21 </a:t>
            </a:r>
            <a:r>
              <a:rPr lang="en-GB" b="1" dirty="0" smtClean="0">
                <a:solidFill>
                  <a:srgbClr val="FF0000"/>
                </a:solidFill>
              </a:rPr>
              <a:t>23:59</a:t>
            </a:r>
            <a:endParaRPr lang="en-GB" dirty="0">
              <a:solidFill>
                <a:srgbClr val="FF0000"/>
              </a:solidFill>
            </a:endParaRPr>
          </a:p>
          <a:p>
            <a:pPr marL="0" indent="0">
              <a:buNone/>
            </a:pPr>
            <a:endParaRPr lang="en-GB" dirty="0"/>
          </a:p>
        </p:txBody>
      </p:sp>
      <p:sp>
        <p:nvSpPr>
          <p:cNvPr id="5" name="Content Placeholder 4"/>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Assignment - 100% </a:t>
            </a:r>
          </a:p>
          <a:p>
            <a:r>
              <a:rPr lang="en-GB" dirty="0" smtClean="0"/>
              <a:t> </a:t>
            </a:r>
            <a:r>
              <a:rPr lang="en-GB" dirty="0"/>
              <a:t>5,000 words (+/- </a:t>
            </a:r>
            <a:r>
              <a:rPr lang="en-GB" dirty="0" smtClean="0"/>
              <a:t>10%)</a:t>
            </a:r>
          </a:p>
          <a:p>
            <a:pPr marL="0" indent="0">
              <a:buNone/>
            </a:pPr>
            <a:endParaRPr lang="en-GB" dirty="0" smtClean="0"/>
          </a:p>
          <a:p>
            <a:pPr marL="0" indent="0">
              <a:buNone/>
            </a:pPr>
            <a:r>
              <a:rPr lang="en-GB" dirty="0"/>
              <a:t>Prepare a prospectus for a radical school</a:t>
            </a:r>
            <a:r>
              <a:rPr lang="en-GB" dirty="0" smtClean="0"/>
              <a:t>.</a:t>
            </a:r>
            <a:endParaRPr lang="en-GB" dirty="0"/>
          </a:p>
          <a:p>
            <a:pPr marL="0" indent="0">
              <a:buNone/>
            </a:pPr>
            <a:endParaRPr lang="en-GB" dirty="0" smtClean="0"/>
          </a:p>
          <a:p>
            <a:r>
              <a:rPr lang="en-GB" b="1" dirty="0" smtClean="0"/>
              <a:t>Submission </a:t>
            </a:r>
            <a:r>
              <a:rPr lang="en-GB" b="1" smtClean="0"/>
              <a:t>by </a:t>
            </a:r>
            <a:r>
              <a:rPr lang="en-GB" b="1" smtClean="0">
                <a:solidFill>
                  <a:srgbClr val="FF0000"/>
                </a:solidFill>
              </a:rPr>
              <a:t>12</a:t>
            </a:r>
            <a:r>
              <a:rPr lang="en-GB" b="1" smtClean="0">
                <a:solidFill>
                  <a:srgbClr val="FF0000"/>
                </a:solidFill>
              </a:rPr>
              <a:t>/4/21 </a:t>
            </a:r>
            <a:r>
              <a:rPr lang="en-GB" b="1" dirty="0" smtClean="0">
                <a:solidFill>
                  <a:srgbClr val="FF0000"/>
                </a:solidFill>
              </a:rPr>
              <a:t>23:59</a:t>
            </a:r>
            <a:endParaRPr lang="en-GB" dirty="0">
              <a:solidFill>
                <a:srgbClr val="FF0000"/>
              </a:solidFill>
            </a:endParaRPr>
          </a:p>
        </p:txBody>
      </p:sp>
    </p:spTree>
    <p:extLst>
      <p:ext uri="{BB962C8B-B14F-4D97-AF65-F5344CB8AC3E}">
        <p14:creationId xmlns:p14="http://schemas.microsoft.com/office/powerpoint/2010/main" val="5193566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021" y="637351"/>
            <a:ext cx="10515600" cy="1325563"/>
          </a:xfrm>
        </p:spPr>
        <p:txBody>
          <a:bodyPr>
            <a:normAutofit fontScale="90000"/>
          </a:bodyPr>
          <a:lstStyle/>
          <a:p>
            <a:r>
              <a:rPr lang="en-GB" i="1" dirty="0" err="1" smtClean="0">
                <a:solidFill>
                  <a:srgbClr val="00B0F0"/>
                </a:solidFill>
              </a:rPr>
              <a:t>Darllenwch</a:t>
            </a:r>
            <a:r>
              <a:rPr lang="en-GB" i="1" dirty="0" smtClean="0">
                <a:solidFill>
                  <a:srgbClr val="00B0F0"/>
                </a:solidFill>
              </a:rPr>
              <a:t> y </a:t>
            </a:r>
            <a:r>
              <a:rPr lang="en-GB" i="1" dirty="0" err="1" smtClean="0">
                <a:solidFill>
                  <a:srgbClr val="00B0F0"/>
                </a:solidFill>
              </a:rPr>
              <a:t>canllawiau</a:t>
            </a:r>
            <a:r>
              <a:rPr lang="en-GB" i="1" dirty="0" smtClean="0">
                <a:solidFill>
                  <a:srgbClr val="00B0F0"/>
                </a:solidFill>
              </a:rPr>
              <a:t> </a:t>
            </a:r>
            <a:r>
              <a:rPr lang="en-GB" i="1" dirty="0" err="1" smtClean="0">
                <a:solidFill>
                  <a:srgbClr val="00B0F0"/>
                </a:solidFill>
              </a:rPr>
              <a:t>aseiniad</a:t>
            </a:r>
            <a:r>
              <a:rPr lang="en-GB" i="1" dirty="0" smtClean="0">
                <a:solidFill>
                  <a:srgbClr val="00B0F0"/>
                </a:solidFill>
              </a:rPr>
              <a:t>. Unrhyw </a:t>
            </a:r>
            <a:r>
              <a:rPr lang="en-GB" i="1" dirty="0" err="1" smtClean="0">
                <a:solidFill>
                  <a:srgbClr val="00B0F0"/>
                </a:solidFill>
              </a:rPr>
              <a:t>gwestiynau</a:t>
            </a:r>
            <a:r>
              <a:rPr lang="en-GB" i="1" dirty="0" smtClean="0">
                <a:solidFill>
                  <a:srgbClr val="00B0F0"/>
                </a:solidFill>
              </a:rPr>
              <a:t>?</a:t>
            </a:r>
            <a:r>
              <a:rPr lang="en-GB" dirty="0" smtClean="0"/>
              <a:t/>
            </a:r>
            <a:br>
              <a:rPr lang="en-GB" dirty="0" smtClean="0"/>
            </a:br>
            <a:r>
              <a:rPr lang="en-GB" dirty="0" smtClean="0"/>
              <a:t>Read the assessment guidance. Any questions?</a:t>
            </a:r>
            <a:endParaRPr lang="en-GB" dirty="0"/>
          </a:p>
        </p:txBody>
      </p:sp>
      <p:pic>
        <p:nvPicPr>
          <p:cNvPr id="5" name="Content Placeholder 2" descr="Question,speech bubbles,speech,bubble,faq - free image ..."/>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062526" y="2729239"/>
            <a:ext cx="3545445" cy="3545445"/>
          </a:xfrm>
        </p:spPr>
      </p:pic>
    </p:spTree>
    <p:extLst>
      <p:ext uri="{BB962C8B-B14F-4D97-AF65-F5344CB8AC3E}">
        <p14:creationId xmlns:p14="http://schemas.microsoft.com/office/powerpoint/2010/main" val="29943816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
            </a:r>
            <a:br>
              <a:rPr lang="en-GB" dirty="0" smtClean="0"/>
            </a:br>
            <a:r>
              <a:rPr lang="en-GB" dirty="0" smtClean="0"/>
              <a:t/>
            </a:r>
            <a:br>
              <a:rPr lang="en-GB" dirty="0" smtClean="0"/>
            </a:br>
            <a:r>
              <a:rPr lang="en-GB" i="1" dirty="0" smtClean="0">
                <a:solidFill>
                  <a:schemeClr val="accent1"/>
                </a:solidFill>
              </a:rPr>
              <a:t>Beth </a:t>
            </a:r>
            <a:r>
              <a:rPr lang="en-GB" i="1" dirty="0" err="1">
                <a:solidFill>
                  <a:schemeClr val="accent1"/>
                </a:solidFill>
              </a:rPr>
              <a:t>yw</a:t>
            </a:r>
            <a:r>
              <a:rPr lang="en-GB" i="1" dirty="0">
                <a:solidFill>
                  <a:schemeClr val="accent1"/>
                </a:solidFill>
              </a:rPr>
              <a:t> </a:t>
            </a:r>
            <a:r>
              <a:rPr lang="en-GB" i="1" dirty="0" err="1" smtClean="0">
                <a:solidFill>
                  <a:schemeClr val="accent1"/>
                </a:solidFill>
              </a:rPr>
              <a:t>diben</a:t>
            </a:r>
            <a:r>
              <a:rPr lang="en-GB" i="1" dirty="0" smtClean="0">
                <a:solidFill>
                  <a:schemeClr val="accent1"/>
                </a:solidFill>
              </a:rPr>
              <a:t> </a:t>
            </a:r>
            <a:r>
              <a:rPr lang="en-GB" i="1" dirty="0">
                <a:solidFill>
                  <a:schemeClr val="accent1"/>
                </a:solidFill>
              </a:rPr>
              <a:t>ysgol</a:t>
            </a:r>
            <a:r>
              <a:rPr lang="en-GB" i="1" dirty="0" smtClean="0">
                <a:solidFill>
                  <a:schemeClr val="accent1"/>
                </a:solidFill>
              </a:rPr>
              <a:t>?</a:t>
            </a:r>
            <a:br>
              <a:rPr lang="en-GB" i="1" dirty="0" smtClean="0">
                <a:solidFill>
                  <a:schemeClr val="accent1"/>
                </a:solidFill>
              </a:rPr>
            </a:br>
            <a:r>
              <a:rPr lang="en-GB" dirty="0" smtClean="0"/>
              <a:t>What is the purpose of school? </a:t>
            </a:r>
            <a:br>
              <a:rPr lang="en-GB" dirty="0" smtClean="0"/>
            </a:br>
            <a:r>
              <a:rPr lang="en-GB" i="1" dirty="0" smtClean="0">
                <a:solidFill>
                  <a:schemeClr val="accent1"/>
                </a:solidFill>
              </a:rPr>
              <a:t/>
            </a:r>
            <a:br>
              <a:rPr lang="en-GB" i="1" dirty="0" smtClean="0">
                <a:solidFill>
                  <a:schemeClr val="accent1"/>
                </a:solidFill>
              </a:rPr>
            </a:br>
            <a:endParaRPr lang="en-GB" i="1" dirty="0">
              <a:solidFill>
                <a:schemeClr val="accent1"/>
              </a:solidFill>
            </a:endParaRPr>
          </a:p>
        </p:txBody>
      </p:sp>
      <p:sp>
        <p:nvSpPr>
          <p:cNvPr id="3" name="Content Placeholder 2"/>
          <p:cNvSpPr>
            <a:spLocks noGrp="1"/>
          </p:cNvSpPr>
          <p:nvPr>
            <p:ph sz="quarter" idx="4294967295"/>
          </p:nvPr>
        </p:nvSpPr>
        <p:spPr>
          <a:xfrm>
            <a:off x="838200" y="5410200"/>
            <a:ext cx="4419600" cy="762000"/>
          </a:xfrm>
          <a:prstGeom prst="rect">
            <a:avLst/>
          </a:prstGeom>
        </p:spPr>
        <p:style>
          <a:lnRef idx="2">
            <a:schemeClr val="accent1"/>
          </a:lnRef>
          <a:fillRef idx="1">
            <a:schemeClr val="lt1"/>
          </a:fillRef>
          <a:effectRef idx="0">
            <a:schemeClr val="accent1"/>
          </a:effectRef>
          <a:fontRef idx="minor">
            <a:schemeClr val="dk1"/>
          </a:fontRef>
        </p:style>
        <p:txBody>
          <a:bodyPr/>
          <a:lstStyle/>
          <a:p>
            <a:r>
              <a:rPr lang="en-GB" dirty="0" err="1" smtClean="0"/>
              <a:t>Trafodaeth</a:t>
            </a:r>
            <a:r>
              <a:rPr lang="en-GB" dirty="0" smtClean="0"/>
              <a:t> </a:t>
            </a:r>
            <a:r>
              <a:rPr lang="en-GB" dirty="0" err="1"/>
              <a:t>grŵp</a:t>
            </a:r>
            <a:endParaRPr lang="en-GB" dirty="0"/>
          </a:p>
        </p:txBody>
      </p:sp>
      <p:sp>
        <p:nvSpPr>
          <p:cNvPr id="4" name="Content Placeholder 3"/>
          <p:cNvSpPr>
            <a:spLocks noGrp="1"/>
          </p:cNvSpPr>
          <p:nvPr>
            <p:ph sz="quarter" idx="4294967295"/>
          </p:nvPr>
        </p:nvSpPr>
        <p:spPr>
          <a:xfrm>
            <a:off x="6400800" y="5410200"/>
            <a:ext cx="4673600" cy="762000"/>
          </a:xfrm>
          <a:prstGeom prst="rect">
            <a:avLst/>
          </a:prstGeom>
        </p:spPr>
        <p:style>
          <a:lnRef idx="2">
            <a:schemeClr val="accent1"/>
          </a:lnRef>
          <a:fillRef idx="1">
            <a:schemeClr val="lt1"/>
          </a:fillRef>
          <a:effectRef idx="0">
            <a:schemeClr val="accent1"/>
          </a:effectRef>
          <a:fontRef idx="minor">
            <a:schemeClr val="dk1"/>
          </a:fontRef>
        </p:style>
        <p:txBody>
          <a:bodyPr/>
          <a:lstStyle/>
          <a:p>
            <a:r>
              <a:rPr lang="en-GB" i="1" dirty="0" smtClean="0"/>
              <a:t>Group discussion </a:t>
            </a:r>
            <a:endParaRPr lang="en-GB" i="1" dirty="0"/>
          </a:p>
        </p:txBody>
      </p:sp>
      <p:pic>
        <p:nvPicPr>
          <p:cNvPr id="3074" name="Picture 2" descr="C:\Users\TERRY\AppData\Local\Microsoft\Windows\INetCache\IE\5932AI7U\people-talk-meet-inside-social-media-speech-1634105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9600" y="2102644"/>
            <a:ext cx="3352800"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621085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942" y="846756"/>
            <a:ext cx="10515600" cy="1325563"/>
          </a:xfrm>
        </p:spPr>
        <p:txBody>
          <a:bodyPr>
            <a:noAutofit/>
          </a:bodyPr>
          <a:lstStyle/>
          <a:p>
            <a:pPr algn="ctr"/>
            <a:r>
              <a:rPr lang="en-GB" sz="4500" dirty="0" smtClean="0"/>
              <a:t/>
            </a:r>
            <a:br>
              <a:rPr lang="en-GB" sz="4500" dirty="0" smtClean="0"/>
            </a:br>
            <a:r>
              <a:rPr lang="en-GB" sz="4500" i="1" dirty="0">
                <a:solidFill>
                  <a:schemeClr val="accent1"/>
                </a:solidFill>
              </a:rPr>
              <a:t>Felly, </a:t>
            </a:r>
            <a:r>
              <a:rPr lang="en-GB" sz="4500" i="1" dirty="0" err="1" smtClean="0">
                <a:solidFill>
                  <a:schemeClr val="accent1"/>
                </a:solidFill>
              </a:rPr>
              <a:t>diben</a:t>
            </a:r>
            <a:r>
              <a:rPr lang="en-GB" sz="4500" i="1" dirty="0" smtClean="0">
                <a:solidFill>
                  <a:schemeClr val="accent1"/>
                </a:solidFill>
              </a:rPr>
              <a:t> posibl </a:t>
            </a:r>
            <a:r>
              <a:rPr lang="en-GB" sz="4500" i="1" dirty="0" err="1">
                <a:solidFill>
                  <a:schemeClr val="accent1"/>
                </a:solidFill>
              </a:rPr>
              <a:t>yw</a:t>
            </a:r>
            <a:r>
              <a:rPr lang="en-GB" sz="4500" i="1" dirty="0" smtClean="0">
                <a:solidFill>
                  <a:schemeClr val="accent1"/>
                </a:solidFill>
              </a:rPr>
              <a:t>…</a:t>
            </a:r>
            <a:br>
              <a:rPr lang="en-GB" sz="4500" i="1" dirty="0" smtClean="0">
                <a:solidFill>
                  <a:schemeClr val="accent1"/>
                </a:solidFill>
              </a:rPr>
            </a:br>
            <a:r>
              <a:rPr lang="en-GB" sz="4500" dirty="0" smtClean="0"/>
              <a:t>So, possible purposes include…</a:t>
            </a:r>
            <a:br>
              <a:rPr lang="en-GB" sz="4500" dirty="0" smtClean="0"/>
            </a:br>
            <a:r>
              <a:rPr lang="en-GB" sz="4500" i="1" dirty="0" smtClean="0">
                <a:solidFill>
                  <a:schemeClr val="accent1"/>
                </a:solidFill>
              </a:rPr>
              <a:t/>
            </a:r>
            <a:br>
              <a:rPr lang="en-GB" sz="4500" i="1" dirty="0" smtClean="0">
                <a:solidFill>
                  <a:schemeClr val="accent1"/>
                </a:solidFill>
              </a:rPr>
            </a:br>
            <a:endParaRPr lang="en-GB" sz="4500" i="1" dirty="0">
              <a:solidFill>
                <a:schemeClr val="accent1"/>
              </a:solidFill>
            </a:endParaRPr>
          </a:p>
        </p:txBody>
      </p:sp>
      <p:pic>
        <p:nvPicPr>
          <p:cNvPr id="3" name="Content Placeholder 2" descr="Question,speech bubbles,speech,bubble,faq - free image ..."/>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3920331" y="2223493"/>
            <a:ext cx="4351338" cy="4351338"/>
          </a:xfrm>
        </p:spPr>
      </p:pic>
    </p:spTree>
    <p:extLst>
      <p:ext uri="{BB962C8B-B14F-4D97-AF65-F5344CB8AC3E}">
        <p14:creationId xmlns:p14="http://schemas.microsoft.com/office/powerpoint/2010/main" val="26190947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solidFill>
                  <a:schemeClr val="accent1"/>
                </a:solidFill>
              </a:rPr>
              <a:t/>
            </a:r>
            <a:br>
              <a:rPr lang="en-GB" i="1" dirty="0" smtClean="0">
                <a:solidFill>
                  <a:schemeClr val="accent1"/>
                </a:solidFill>
              </a:rPr>
            </a:br>
            <a:r>
              <a:rPr lang="en-GB" i="1" dirty="0" err="1" smtClean="0">
                <a:solidFill>
                  <a:schemeClr val="accent1"/>
                </a:solidFill>
              </a:rPr>
              <a:t>Tasg</a:t>
            </a:r>
            <a:r>
              <a:rPr lang="en-GB" i="1" dirty="0">
                <a:solidFill>
                  <a:schemeClr val="accent1"/>
                </a:solidFill>
              </a:rPr>
              <a:t> </a:t>
            </a:r>
            <a:r>
              <a:rPr lang="en-GB" i="1" dirty="0" smtClean="0">
                <a:solidFill>
                  <a:schemeClr val="accent1"/>
                </a:solidFill>
              </a:rPr>
              <a:t>yn dilyn </a:t>
            </a:r>
            <a:r>
              <a:rPr lang="en-GB" i="1" dirty="0">
                <a:solidFill>
                  <a:schemeClr val="accent1"/>
                </a:solidFill>
              </a:rPr>
              <a:t>y </a:t>
            </a:r>
            <a:r>
              <a:rPr lang="en-GB" i="1" dirty="0" err="1">
                <a:solidFill>
                  <a:schemeClr val="accent1"/>
                </a:solidFill>
              </a:rPr>
              <a:t>ddarlith</a:t>
            </a:r>
            <a:r>
              <a:rPr lang="en-GB" i="1" dirty="0">
                <a:solidFill>
                  <a:schemeClr val="accent1"/>
                </a:solidFill>
              </a:rPr>
              <a:t/>
            </a:r>
            <a:br>
              <a:rPr lang="en-GB" i="1" dirty="0">
                <a:solidFill>
                  <a:schemeClr val="accent1"/>
                </a:solidFill>
              </a:rPr>
            </a:br>
            <a:r>
              <a:rPr lang="en-GB" dirty="0" smtClean="0"/>
              <a:t>Task after the lecture</a:t>
            </a:r>
            <a:br>
              <a:rPr lang="en-GB" dirty="0" smtClean="0"/>
            </a:br>
            <a:endParaRPr lang="en-GB" i="1" dirty="0">
              <a:solidFill>
                <a:schemeClr val="accent1"/>
              </a:solidFill>
            </a:endParaRPr>
          </a:p>
        </p:txBody>
      </p:sp>
      <p:sp>
        <p:nvSpPr>
          <p:cNvPr id="3" name="Content Placeholder 2"/>
          <p:cNvSpPr>
            <a:spLocks noGrp="1"/>
          </p:cNvSpPr>
          <p:nvPr>
            <p:ph sz="half" idx="1"/>
          </p:nvPr>
        </p:nvSpPr>
        <p:spPr>
          <a:prstGeom prst="rect">
            <a:avLst/>
          </a:prstGeom>
        </p:spPr>
        <p:style>
          <a:lnRef idx="2">
            <a:schemeClr val="dk1"/>
          </a:lnRef>
          <a:fillRef idx="1">
            <a:schemeClr val="lt1"/>
          </a:fillRef>
          <a:effectRef idx="0">
            <a:schemeClr val="dk1"/>
          </a:effectRef>
          <a:fontRef idx="minor">
            <a:schemeClr val="dk1"/>
          </a:fontRef>
        </p:style>
        <p:txBody>
          <a:bodyPr>
            <a:normAutofit/>
          </a:bodyPr>
          <a:lstStyle/>
          <a:p>
            <a:r>
              <a:rPr lang="en-GB" dirty="0" err="1" smtClean="0">
                <a:latin typeface="Arial" panose="020B0604020202020204" pitchFamily="34" charset="0"/>
                <a:cs typeface="Arial" panose="020B0604020202020204" pitchFamily="34" charset="0"/>
              </a:rPr>
              <a:t>Parhewch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ddod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fwy</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ymwybodol</a:t>
            </a:r>
            <a:r>
              <a:rPr lang="en-GB" dirty="0" smtClean="0">
                <a:latin typeface="Arial" panose="020B0604020202020204" pitchFamily="34" charset="0"/>
                <a:cs typeface="Arial" panose="020B0604020202020204" pitchFamily="34" charset="0"/>
              </a:rPr>
              <a:t> o </a:t>
            </a:r>
            <a:r>
              <a:rPr lang="en-GB" dirty="0" err="1" smtClean="0">
                <a:latin typeface="Arial" panose="020B0604020202020204" pitchFamily="34" charset="0"/>
                <a:cs typeface="Arial" panose="020B0604020202020204" pitchFamily="34" charset="0"/>
              </a:rPr>
              <a:t>faterion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allweddol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ym</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myd</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addysg</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Gwyliwch</a:t>
            </a:r>
            <a:r>
              <a:rPr lang="en-GB" dirty="0" smtClean="0">
                <a:latin typeface="Arial" panose="020B0604020202020204" pitchFamily="34" charset="0"/>
                <a:cs typeface="Arial" panose="020B0604020202020204" pitchFamily="34" charset="0"/>
              </a:rPr>
              <a:t> y </a:t>
            </a:r>
            <a:r>
              <a:rPr lang="en-GB" dirty="0" err="1" smtClean="0">
                <a:latin typeface="Arial" panose="020B0604020202020204" pitchFamily="34" charset="0"/>
                <a:cs typeface="Arial" panose="020B0604020202020204" pitchFamily="34" charset="0"/>
              </a:rPr>
              <a:t>newyddion</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Gwyliwch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raglenni</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dogfen</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Darllenwch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bapurau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newydd</a:t>
            </a:r>
            <a:endParaRPr lang="en-GB" dirty="0" smtClean="0">
              <a:latin typeface="Arial" panose="020B0604020202020204" pitchFamily="34" charset="0"/>
              <a:cs typeface="Arial" panose="020B0604020202020204" pitchFamily="34" charset="0"/>
            </a:endParaRPr>
          </a:p>
          <a:p>
            <a:r>
              <a:rPr lang="en-GB" dirty="0" err="1" smtClean="0">
                <a:latin typeface="Arial" panose="020B0604020202020204" pitchFamily="34" charset="0"/>
                <a:cs typeface="Arial" panose="020B0604020202020204" pitchFamily="34" charset="0"/>
              </a:rPr>
              <a:t>Dilynwch</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faterion</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addysgol</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ar</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wefannau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cymdeithasol</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prstGeom prst="rect">
            <a:avLst/>
          </a:prstGeom>
        </p:spPr>
        <p:style>
          <a:lnRef idx="2">
            <a:schemeClr val="accent1"/>
          </a:lnRef>
          <a:fillRef idx="1">
            <a:schemeClr val="lt1"/>
          </a:fillRef>
          <a:effectRef idx="0">
            <a:schemeClr val="accent1"/>
          </a:effectRef>
          <a:fontRef idx="minor">
            <a:schemeClr val="dk1"/>
          </a:fontRef>
        </p:style>
        <p:txBody>
          <a:bodyPr>
            <a:normAutofit/>
          </a:bodyPr>
          <a:lstStyle/>
          <a:p>
            <a:r>
              <a:rPr lang="en-GB" i="1" dirty="0" smtClean="0">
                <a:latin typeface="Arial" panose="020B0604020202020204" pitchFamily="34" charset="0"/>
                <a:cs typeface="Arial" panose="020B0604020202020204" pitchFamily="34" charset="0"/>
              </a:rPr>
              <a:t>Continue to be  aware of key issues in education</a:t>
            </a:r>
          </a:p>
          <a:p>
            <a:r>
              <a:rPr lang="en-GB" i="1" dirty="0" smtClean="0">
                <a:latin typeface="Arial" panose="020B0604020202020204" pitchFamily="34" charset="0"/>
                <a:cs typeface="Arial" panose="020B0604020202020204" pitchFamily="34" charset="0"/>
              </a:rPr>
              <a:t>Watch the news</a:t>
            </a:r>
          </a:p>
          <a:p>
            <a:r>
              <a:rPr lang="en-GB" i="1" dirty="0" smtClean="0">
                <a:latin typeface="Arial" panose="020B0604020202020204" pitchFamily="34" charset="0"/>
                <a:cs typeface="Arial" panose="020B0604020202020204" pitchFamily="34" charset="0"/>
              </a:rPr>
              <a:t>Watch documentaries</a:t>
            </a:r>
          </a:p>
          <a:p>
            <a:r>
              <a:rPr lang="en-GB" i="1" dirty="0" smtClean="0">
                <a:latin typeface="Arial" panose="020B0604020202020204" pitchFamily="34" charset="0"/>
                <a:cs typeface="Arial" panose="020B0604020202020204" pitchFamily="34" charset="0"/>
              </a:rPr>
              <a:t>Read newspaper</a:t>
            </a:r>
          </a:p>
          <a:p>
            <a:r>
              <a:rPr lang="en-GB" i="1" dirty="0" smtClean="0">
                <a:latin typeface="Arial" panose="020B0604020202020204" pitchFamily="34" charset="0"/>
                <a:cs typeface="Arial" panose="020B0604020202020204" pitchFamily="34" charset="0"/>
              </a:rPr>
              <a:t>Follow educational matters on social media</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354271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32796"/>
            <a:ext cx="10515600" cy="1325563"/>
          </a:xfrm>
        </p:spPr>
        <p:txBody>
          <a:bodyPr>
            <a:normAutofit fontScale="90000"/>
          </a:bodyPr>
          <a:lstStyle/>
          <a:p>
            <a:pPr algn="ctr"/>
            <a:r>
              <a:rPr lang="en-GB" dirty="0" smtClean="0"/>
              <a:t/>
            </a:r>
            <a:br>
              <a:rPr lang="en-GB" dirty="0" smtClean="0"/>
            </a:br>
            <a:r>
              <a:rPr lang="en-GB" i="1" dirty="0" err="1" smtClean="0">
                <a:solidFill>
                  <a:schemeClr val="accent1"/>
                </a:solidFill>
              </a:rPr>
              <a:t>Llyfryddiaeth</a:t>
            </a:r>
            <a:r>
              <a:rPr lang="en-GB" i="1" dirty="0" smtClean="0">
                <a:solidFill>
                  <a:schemeClr val="accent1"/>
                </a:solidFill>
              </a:rPr>
              <a:t/>
            </a:r>
            <a:br>
              <a:rPr lang="en-GB" i="1" dirty="0" smtClean="0">
                <a:solidFill>
                  <a:schemeClr val="accent1"/>
                </a:solidFill>
              </a:rPr>
            </a:br>
            <a:r>
              <a:rPr lang="en-GB" dirty="0" smtClean="0"/>
              <a:t>Bibliography </a:t>
            </a:r>
            <a:br>
              <a:rPr lang="en-GB" dirty="0" smtClean="0"/>
            </a:br>
            <a:r>
              <a:rPr lang="en-GB" i="1" dirty="0" smtClean="0">
                <a:solidFill>
                  <a:schemeClr val="accent1"/>
                </a:solidFill>
              </a:rPr>
              <a:t/>
            </a:r>
            <a:br>
              <a:rPr lang="en-GB" i="1" dirty="0" smtClean="0">
                <a:solidFill>
                  <a:schemeClr val="accent1"/>
                </a:solidFill>
              </a:rPr>
            </a:br>
            <a:endParaRPr lang="en-GB" i="1" dirty="0">
              <a:solidFill>
                <a:schemeClr val="accent1"/>
              </a:solidFill>
            </a:endParaRPr>
          </a:p>
        </p:txBody>
      </p:sp>
      <p:sp>
        <p:nvSpPr>
          <p:cNvPr id="4" name="Content Placeholder 3"/>
          <p:cNvSpPr>
            <a:spLocks noGrp="1"/>
          </p:cNvSpPr>
          <p:nvPr>
            <p:ph idx="1"/>
          </p:nvPr>
        </p:nvSpPr>
        <p:spPr>
          <a:xfrm>
            <a:off x="838200" y="2506662"/>
            <a:ext cx="10515600" cy="4351338"/>
          </a:xfrm>
          <a:prstGeom prst="rect">
            <a:avLst/>
          </a:prstGeom>
        </p:spPr>
        <p:txBody>
          <a:bodyPr/>
          <a:lstStyle/>
          <a:p>
            <a:r>
              <a:rPr lang="en-GB" dirty="0" err="1" smtClean="0"/>
              <a:t>Boronski</a:t>
            </a:r>
            <a:r>
              <a:rPr lang="en-GB" dirty="0" smtClean="0"/>
              <a:t>, T. &amp; Hassan, N. (2015) </a:t>
            </a:r>
            <a:r>
              <a:rPr lang="en-GB" i="1" dirty="0" smtClean="0"/>
              <a:t>Sociology of Education, </a:t>
            </a:r>
            <a:r>
              <a:rPr lang="en-GB" dirty="0" smtClean="0"/>
              <a:t>London: Sage. </a:t>
            </a:r>
          </a:p>
          <a:p>
            <a:r>
              <a:rPr lang="en-GB" i="1" dirty="0" smtClean="0"/>
              <a:t>Historical Purposes of Schooling </a:t>
            </a:r>
            <a:r>
              <a:rPr lang="en-GB" dirty="0"/>
              <a:t>(</a:t>
            </a:r>
            <a:r>
              <a:rPr lang="en-GB" dirty="0" smtClean="0"/>
              <a:t>2017) Directed by Steven </a:t>
            </a:r>
            <a:r>
              <a:rPr lang="en-GB" dirty="0" err="1" smtClean="0"/>
              <a:t>Stemler</a:t>
            </a:r>
            <a:r>
              <a:rPr lang="en-GB" dirty="0"/>
              <a:t> </a:t>
            </a:r>
            <a:r>
              <a:rPr lang="en-GB" dirty="0" smtClean="0"/>
              <a:t>[Video] USA: Wesleyan University. </a:t>
            </a:r>
            <a:r>
              <a:rPr lang="en-GB" dirty="0"/>
              <a:t>Available at: </a:t>
            </a:r>
            <a:r>
              <a:rPr lang="en-GB" dirty="0">
                <a:hlinkClick r:id="rId2"/>
              </a:rPr>
              <a:t>http://www.purposeofschool.com/philosophical</a:t>
            </a:r>
            <a:r>
              <a:rPr lang="en-GB" dirty="0" smtClean="0">
                <a:hlinkClick r:id="rId2"/>
              </a:rPr>
              <a:t>/</a:t>
            </a:r>
            <a:r>
              <a:rPr lang="en-GB" dirty="0" smtClean="0"/>
              <a:t> [Accessed: 10/01/2017]. </a:t>
            </a:r>
            <a:endParaRPr lang="en-GB" dirty="0"/>
          </a:p>
        </p:txBody>
      </p:sp>
    </p:spTree>
    <p:extLst>
      <p:ext uri="{BB962C8B-B14F-4D97-AF65-F5344CB8AC3E}">
        <p14:creationId xmlns:p14="http://schemas.microsoft.com/office/powerpoint/2010/main" val="5985825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306</TotalTime>
  <Words>1021</Words>
  <Application>Microsoft Office PowerPoint</Application>
  <PresentationFormat>Widescreen</PresentationFormat>
  <Paragraphs>124</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Trebuchet MS</vt:lpstr>
      <vt:lpstr>Office Theme</vt:lpstr>
      <vt:lpstr>ECES6008/C</vt:lpstr>
      <vt:lpstr> Amcanion y Modiwl  Module Aims </vt:lpstr>
      <vt:lpstr> Deilliannau Dysgu  Learning Outcomes </vt:lpstr>
      <vt:lpstr> Deilliannau Dysgu  Learning Outcomes </vt:lpstr>
      <vt:lpstr> Deilliannau Dysgu  Learning Outcomes </vt:lpstr>
      <vt:lpstr> Deilliannau Dysgu  Learning Outcomes </vt:lpstr>
      <vt:lpstr> Addysg Radical  Radical Education </vt:lpstr>
      <vt:lpstr> Addysgeg Beirniadol  Critical Pedagogies </vt:lpstr>
      <vt:lpstr> Safbwynt Modern A Modern Viewpoint  </vt:lpstr>
      <vt:lpstr> Amserlen – sesiynau 1 - 5 Schedule – sessions 1 - 5  </vt:lpstr>
      <vt:lpstr> Amserlen – sesiynau 6 - 9 Schedule – sessions 6 - 9  </vt:lpstr>
      <vt:lpstr> Aseiniadau Assignments  </vt:lpstr>
      <vt:lpstr>Darllenwch y canllawiau aseiniad. Unrhyw gwestiynau? Read the assessment guidance. Any questions?</vt:lpstr>
      <vt:lpstr>  Beth yw diben ysgol? What is the purpose of school?   </vt:lpstr>
      <vt:lpstr> Felly, diben posibl yw… So, possible purposes include…  </vt:lpstr>
      <vt:lpstr> Tasg yn dilyn y ddarlith Task after the lecture </vt:lpstr>
      <vt:lpstr> 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SJEU6003/C</dc:title>
  <dc:creator>Sarah Stewart</dc:creator>
  <cp:lastModifiedBy>Helen A Griffiths</cp:lastModifiedBy>
  <cp:revision>25</cp:revision>
  <dcterms:created xsi:type="dcterms:W3CDTF">2017-12-18T15:53:56Z</dcterms:created>
  <dcterms:modified xsi:type="dcterms:W3CDTF">2021-03-03T08:53:31Z</dcterms:modified>
</cp:coreProperties>
</file>