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7"/>
  </p:notesMasterIdLst>
  <p:sldIdLst>
    <p:sldId id="256" r:id="rId2"/>
    <p:sldId id="259" r:id="rId3"/>
    <p:sldId id="278" r:id="rId4"/>
    <p:sldId id="257" r:id="rId5"/>
    <p:sldId id="279" r:id="rId6"/>
    <p:sldId id="280" r:id="rId7"/>
    <p:sldId id="264" r:id="rId8"/>
    <p:sldId id="277" r:id="rId9"/>
    <p:sldId id="270" r:id="rId10"/>
    <p:sldId id="281" r:id="rId11"/>
    <p:sldId id="282" r:id="rId12"/>
    <p:sldId id="272" r:id="rId13"/>
    <p:sldId id="274" r:id="rId14"/>
    <p:sldId id="273" r:id="rId15"/>
    <p:sldId id="275" r:id="rId16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C9160"/>
    <a:srgbClr val="A97263"/>
    <a:srgbClr val="5EEC3C"/>
    <a:srgbClr val="A40062"/>
    <a:srgbClr val="9EFF29"/>
    <a:srgbClr val="A4660C"/>
    <a:srgbClr val="952F69"/>
    <a:srgbClr val="FF856D"/>
    <a:srgbClr val="FF2549"/>
    <a:srgbClr val="0036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5" autoAdjust="0"/>
    <p:restoredTop sz="94291" autoAdjust="0"/>
  </p:normalViewPr>
  <p:slideViewPr>
    <p:cSldViewPr snapToGrid="0">
      <p:cViewPr varScale="1">
        <p:scale>
          <a:sx n="88" d="100"/>
          <a:sy n="88" d="100"/>
        </p:scale>
        <p:origin x="108" y="6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file:///C:\Users\Brad%20Wood\Desktop\UWTSD\Research%20Module\Assignment\GANNT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26672246012105755"/>
          <c:y val="0.10739938757655293"/>
          <c:w val="0.60782175598829902"/>
          <c:h val="0.8416746864975212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Sheet1!$B$4</c:f>
              <c:strCache>
                <c:ptCount val="1"/>
                <c:pt idx="0">
                  <c:v>Start Date</c:v>
                </c:pt>
              </c:strCache>
            </c:strRef>
          </c:tx>
          <c:spPr>
            <a:noFill/>
            <a:ln>
              <a:noFill/>
            </a:ln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</c:spPr>
          <c:invertIfNegative val="0"/>
          <c:cat>
            <c:strRef>
              <c:f>Sheet1!$A$5:$A$20</c:f>
              <c:strCache>
                <c:ptCount val="16"/>
                <c:pt idx="0">
                  <c:v>Start date</c:v>
                </c:pt>
                <c:pt idx="1">
                  <c:v>Lit Review - Strategy</c:v>
                </c:pt>
                <c:pt idx="2">
                  <c:v>Lit Review - Methods</c:v>
                </c:pt>
                <c:pt idx="3">
                  <c:v>Final Module Assignment</c:v>
                </c:pt>
                <c:pt idx="4">
                  <c:v>Additional Lit Review</c:v>
                </c:pt>
                <c:pt idx="5">
                  <c:v>Interviews</c:v>
                </c:pt>
                <c:pt idx="6">
                  <c:v>Stage 1 Questionnaires</c:v>
                </c:pt>
                <c:pt idx="7">
                  <c:v>Stage 2 Questionnaires</c:v>
                </c:pt>
                <c:pt idx="8">
                  <c:v>Review initial results</c:v>
                </c:pt>
                <c:pt idx="9">
                  <c:v>Review of Results</c:v>
                </c:pt>
                <c:pt idx="10">
                  <c:v>Additional Interviews / Questionnaires </c:v>
                </c:pt>
                <c:pt idx="11">
                  <c:v>Review Additional Interviews / Questionnaires</c:v>
                </c:pt>
                <c:pt idx="12">
                  <c:v>Review New Literature</c:v>
                </c:pt>
                <c:pt idx="13">
                  <c:v>Develop an App?</c:v>
                </c:pt>
                <c:pt idx="14">
                  <c:v>Write Up</c:v>
                </c:pt>
                <c:pt idx="15">
                  <c:v>Draft review of write up</c:v>
                </c:pt>
              </c:strCache>
            </c:strRef>
          </c:cat>
          <c:val>
            <c:numRef>
              <c:f>Sheet1!$B$5:$B$20</c:f>
              <c:numCache>
                <c:formatCode>dd/mm/yyyy;@</c:formatCode>
                <c:ptCount val="16"/>
                <c:pt idx="0">
                  <c:v>44317</c:v>
                </c:pt>
                <c:pt idx="1">
                  <c:v>44317</c:v>
                </c:pt>
                <c:pt idx="2">
                  <c:v>44324</c:v>
                </c:pt>
                <c:pt idx="3">
                  <c:v>44330</c:v>
                </c:pt>
                <c:pt idx="4">
                  <c:v>44371</c:v>
                </c:pt>
                <c:pt idx="5">
                  <c:v>44375</c:v>
                </c:pt>
                <c:pt idx="6">
                  <c:v>44354</c:v>
                </c:pt>
                <c:pt idx="7">
                  <c:v>44375</c:v>
                </c:pt>
                <c:pt idx="8">
                  <c:v>44368</c:v>
                </c:pt>
                <c:pt idx="9">
                  <c:v>44389</c:v>
                </c:pt>
                <c:pt idx="10">
                  <c:v>44384</c:v>
                </c:pt>
                <c:pt idx="11">
                  <c:v>44421</c:v>
                </c:pt>
                <c:pt idx="12">
                  <c:v>44384</c:v>
                </c:pt>
                <c:pt idx="13">
                  <c:v>44384</c:v>
                </c:pt>
                <c:pt idx="14">
                  <c:v>44390</c:v>
                </c:pt>
                <c:pt idx="15">
                  <c:v>44427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71A-4DB3-AD79-4E621B00A264}"/>
            </c:ext>
          </c:extLst>
        </c:ser>
        <c:ser>
          <c:idx val="1"/>
          <c:order val="1"/>
          <c:tx>
            <c:strRef>
              <c:f>Sheet1!$D$4</c:f>
              <c:strCache>
                <c:ptCount val="1"/>
                <c:pt idx="0">
                  <c:v>Duration (Days)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c:spPr>
          <c:invertIfNegative val="0"/>
          <c:dPt>
            <c:idx val="1"/>
            <c:invertIfNegative val="0"/>
            <c:bubble3D val="0"/>
            <c:spPr>
              <a:solidFill>
                <a:srgbClr val="00CC0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02-871A-4DB3-AD79-4E621B00A264}"/>
              </c:ext>
            </c:extLst>
          </c:dPt>
          <c:dPt>
            <c:idx val="2"/>
            <c:invertIfNegative val="0"/>
            <c:bubble3D val="0"/>
            <c:spPr>
              <a:solidFill>
                <a:srgbClr val="00CC0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04-871A-4DB3-AD79-4E621B00A264}"/>
              </c:ext>
            </c:extLst>
          </c:dPt>
          <c:dPt>
            <c:idx val="3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06-871A-4DB3-AD79-4E621B00A264}"/>
              </c:ext>
            </c:extLst>
          </c:dPt>
          <c:dPt>
            <c:idx val="4"/>
            <c:invertIfNegative val="0"/>
            <c:bubble3D val="0"/>
            <c:spPr>
              <a:solidFill>
                <a:srgbClr val="00CC0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08-871A-4DB3-AD79-4E621B00A264}"/>
              </c:ext>
            </c:extLst>
          </c:dPt>
          <c:dPt>
            <c:idx val="5"/>
            <c:invertIfNegative val="0"/>
            <c:bubble3D val="0"/>
            <c:spPr>
              <a:solidFill>
                <a:srgbClr val="FFFF0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0A-871A-4DB3-AD79-4E621B00A264}"/>
              </c:ext>
            </c:extLst>
          </c:dPt>
          <c:dPt>
            <c:idx val="6"/>
            <c:invertIfNegative val="0"/>
            <c:bubble3D val="0"/>
            <c:spPr>
              <a:solidFill>
                <a:srgbClr val="FFFF0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0C-871A-4DB3-AD79-4E621B00A264}"/>
              </c:ext>
            </c:extLst>
          </c:dPt>
          <c:dPt>
            <c:idx val="7"/>
            <c:invertIfNegative val="0"/>
            <c:bubble3D val="0"/>
            <c:spPr>
              <a:solidFill>
                <a:srgbClr val="FFFF0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0E-871A-4DB3-AD79-4E621B00A264}"/>
              </c:ext>
            </c:extLst>
          </c:dPt>
          <c:dPt>
            <c:idx val="8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10-871A-4DB3-AD79-4E621B00A264}"/>
              </c:ext>
            </c:extLst>
          </c:dPt>
          <c:dPt>
            <c:idx val="9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12-871A-4DB3-AD79-4E621B00A264}"/>
              </c:ext>
            </c:extLst>
          </c:dPt>
          <c:dPt>
            <c:idx val="10"/>
            <c:invertIfNegative val="0"/>
            <c:bubble3D val="0"/>
            <c:spPr>
              <a:solidFill>
                <a:srgbClr val="FFFF0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14-871A-4DB3-AD79-4E621B00A264}"/>
              </c:ext>
            </c:extLst>
          </c:dPt>
          <c:dPt>
            <c:idx val="11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16-871A-4DB3-AD79-4E621B00A264}"/>
              </c:ext>
            </c:extLst>
          </c:dPt>
          <c:dPt>
            <c:idx val="12"/>
            <c:invertIfNegative val="0"/>
            <c:bubble3D val="0"/>
            <c:spPr>
              <a:solidFill>
                <a:schemeClr val="accent6">
                  <a:lumMod val="75000"/>
                </a:schemeClr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18-871A-4DB3-AD79-4E621B00A264}"/>
              </c:ext>
            </c:extLst>
          </c:dPt>
          <c:dPt>
            <c:idx val="13"/>
            <c:invertIfNegative val="0"/>
            <c:bubble3D val="0"/>
            <c:spPr>
              <a:solidFill>
                <a:srgbClr val="7030A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1A-871A-4DB3-AD79-4E621B00A264}"/>
              </c:ext>
            </c:extLst>
          </c:dPt>
          <c:dPt>
            <c:idx val="14"/>
            <c:invertIfNegative val="0"/>
            <c:bubble3D val="0"/>
            <c:spPr>
              <a:solidFill>
                <a:srgbClr val="00B0F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1C-871A-4DB3-AD79-4E621B00A264}"/>
              </c:ext>
            </c:extLst>
          </c:dPt>
          <c:dPt>
            <c:idx val="15"/>
            <c:invertIfNegative val="0"/>
            <c:bubble3D val="0"/>
            <c:spPr>
              <a:solidFill>
                <a:srgbClr val="00B0F0"/>
              </a:solidFill>
              <a:ln>
                <a:noFill/>
              </a:ln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1E-871A-4DB3-AD79-4E621B00A264}"/>
              </c:ext>
            </c:extLst>
          </c:dPt>
          <c:cat>
            <c:strRef>
              <c:f>Sheet1!$A$5:$A$20</c:f>
              <c:strCache>
                <c:ptCount val="16"/>
                <c:pt idx="0">
                  <c:v>Start date</c:v>
                </c:pt>
                <c:pt idx="1">
                  <c:v>Lit Review - Strategy</c:v>
                </c:pt>
                <c:pt idx="2">
                  <c:v>Lit Review - Methods</c:v>
                </c:pt>
                <c:pt idx="3">
                  <c:v>Final Module Assignment</c:v>
                </c:pt>
                <c:pt idx="4">
                  <c:v>Additional Lit Review</c:v>
                </c:pt>
                <c:pt idx="5">
                  <c:v>Interviews</c:v>
                </c:pt>
                <c:pt idx="6">
                  <c:v>Stage 1 Questionnaires</c:v>
                </c:pt>
                <c:pt idx="7">
                  <c:v>Stage 2 Questionnaires</c:v>
                </c:pt>
                <c:pt idx="8">
                  <c:v>Review initial results</c:v>
                </c:pt>
                <c:pt idx="9">
                  <c:v>Review of Results</c:v>
                </c:pt>
                <c:pt idx="10">
                  <c:v>Additional Interviews / Questionnaires </c:v>
                </c:pt>
                <c:pt idx="11">
                  <c:v>Review Additional Interviews / Questionnaires</c:v>
                </c:pt>
                <c:pt idx="12">
                  <c:v>Review New Literature</c:v>
                </c:pt>
                <c:pt idx="13">
                  <c:v>Develop an App?</c:v>
                </c:pt>
                <c:pt idx="14">
                  <c:v>Write Up</c:v>
                </c:pt>
                <c:pt idx="15">
                  <c:v>Draft review of write up</c:v>
                </c:pt>
              </c:strCache>
            </c:strRef>
          </c:cat>
          <c:val>
            <c:numRef>
              <c:f>Sheet1!$D$5:$D$20</c:f>
              <c:numCache>
                <c:formatCode>General</c:formatCode>
                <c:ptCount val="16"/>
                <c:pt idx="0">
                  <c:v>1</c:v>
                </c:pt>
                <c:pt idx="1">
                  <c:v>7</c:v>
                </c:pt>
                <c:pt idx="2">
                  <c:v>6</c:v>
                </c:pt>
                <c:pt idx="3">
                  <c:v>41</c:v>
                </c:pt>
                <c:pt idx="4">
                  <c:v>15</c:v>
                </c:pt>
                <c:pt idx="5">
                  <c:v>14</c:v>
                </c:pt>
                <c:pt idx="6">
                  <c:v>14</c:v>
                </c:pt>
                <c:pt idx="7">
                  <c:v>7</c:v>
                </c:pt>
                <c:pt idx="8">
                  <c:v>7</c:v>
                </c:pt>
                <c:pt idx="9">
                  <c:v>7</c:v>
                </c:pt>
                <c:pt idx="10">
                  <c:v>36</c:v>
                </c:pt>
                <c:pt idx="11">
                  <c:v>14</c:v>
                </c:pt>
                <c:pt idx="12">
                  <c:v>10</c:v>
                </c:pt>
                <c:pt idx="13">
                  <c:v>62</c:v>
                </c:pt>
                <c:pt idx="14">
                  <c:v>62</c:v>
                </c:pt>
                <c:pt idx="15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F-871A-4DB3-AD79-4E621B00A2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544123936"/>
        <c:axId val="544118032"/>
      </c:barChart>
      <c:catAx>
        <c:axId val="544123936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noFill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4118032"/>
        <c:crosses val="autoZero"/>
        <c:auto val="1"/>
        <c:lblAlgn val="ctr"/>
        <c:lblOffset val="100"/>
        <c:noMultiLvlLbl val="0"/>
      </c:catAx>
      <c:valAx>
        <c:axId val="544118032"/>
        <c:scaling>
          <c:orientation val="minMax"/>
          <c:min val="44317"/>
        </c:scaling>
        <c:delete val="0"/>
        <c:axPos val="t"/>
        <c:majorGridlines>
          <c:spPr>
            <a:ln w="9525" cap="flat" cmpd="sng" algn="ctr">
              <a:gradFill flip="none" rotWithShape="1">
                <a:gsLst>
                  <a:gs pos="0">
                    <a:schemeClr val="accent4">
                      <a:lumMod val="67000"/>
                    </a:schemeClr>
                  </a:gs>
                  <a:gs pos="28000">
                    <a:srgbClr val="FFFF00"/>
                  </a:gs>
                  <a:gs pos="100000">
                    <a:schemeClr val="accent4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round/>
            </a:ln>
            <a:effectLst/>
          </c:spPr>
        </c:majorGridlines>
        <c:numFmt formatCode="dd/mm/yyyy;@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60" b="1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4123936"/>
        <c:crosses val="autoZero"/>
        <c:crossBetween val="between"/>
      </c:valAx>
      <c:spPr>
        <a:noFill/>
        <a:ln w="6350">
          <a:noFill/>
          <a:prstDash val="sysDot"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3/1/2021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1468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212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9199" y="3148778"/>
            <a:ext cx="7989723" cy="1084007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9205" y="4210671"/>
            <a:ext cx="7975483" cy="685791"/>
          </a:xfrm>
        </p:spPr>
        <p:txBody>
          <a:bodyPr>
            <a:normAutofit/>
          </a:bodyPr>
          <a:lstStyle>
            <a:lvl1pPr marL="0" indent="0" algn="r">
              <a:buNone/>
              <a:defRPr sz="2800" b="0" i="0">
                <a:solidFill>
                  <a:srgbClr val="FFC0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590" y="224334"/>
            <a:ext cx="8246070" cy="763526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rgbClr val="00206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843" y="1415845"/>
            <a:ext cx="8246070" cy="3122012"/>
          </a:xfrm>
        </p:spPr>
        <p:txBody>
          <a:bodyPr/>
          <a:lstStyle>
            <a:lvl1pPr algn="l">
              <a:defRPr sz="2800">
                <a:solidFill>
                  <a:schemeClr val="bg1"/>
                </a:solidFill>
              </a:defRPr>
            </a:lvl1pPr>
            <a:lvl2pPr algn="l">
              <a:defRPr>
                <a:solidFill>
                  <a:schemeClr val="bg1"/>
                </a:solidFill>
              </a:defRPr>
            </a:lvl2pPr>
            <a:lvl3pPr algn="l">
              <a:defRPr>
                <a:solidFill>
                  <a:schemeClr val="bg1"/>
                </a:solidFill>
              </a:defRPr>
            </a:lvl3pPr>
            <a:lvl4pPr algn="l">
              <a:defRPr>
                <a:solidFill>
                  <a:schemeClr val="bg1"/>
                </a:solidFill>
              </a:defRPr>
            </a:lvl4pPr>
            <a:lvl5pPr algn="l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9065" y="450782"/>
            <a:ext cx="5847733" cy="725349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9065" y="1214307"/>
            <a:ext cx="5847733" cy="3511061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2691" y="234772"/>
            <a:ext cx="8093365" cy="763525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rgbClr val="00206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1596535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068932"/>
            <a:ext cx="4040188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1596535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068932"/>
            <a:ext cx="4041775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3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867DF-3DCA-4725-94F0-F2B6BD747A82}"/>
              </a:ext>
            </a:extLst>
          </p:cNvPr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chart" Target="../charts/char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assets.publishing.service.gov.uk/government/uploads/system/uploads/attachment_data/file/806892/BSP_consultation.pdf#page=83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3151" y="3303639"/>
            <a:ext cx="8203575" cy="84803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Research Proposal Presentation</a:t>
            </a:r>
            <a:endParaRPr lang="en-US" sz="4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5047" y="3972614"/>
            <a:ext cx="8188953" cy="763525"/>
          </a:xfrm>
        </p:spPr>
        <p:txBody>
          <a:bodyPr>
            <a:noAutofit/>
          </a:bodyPr>
          <a:lstStyle/>
          <a:p>
            <a:pPr algn="l"/>
            <a:r>
              <a:rPr lang="en-GB" sz="1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Prepared by Brad Wood – Student #2014427</a:t>
            </a:r>
          </a:p>
          <a:p>
            <a:pPr algn="l"/>
            <a:r>
              <a:rPr lang="en-GB" sz="1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Prepared for Professor (Associate) – Chris House</a:t>
            </a:r>
          </a:p>
          <a:p>
            <a:pPr algn="l"/>
            <a:r>
              <a:rPr lang="en-GB" sz="1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MSc Facilities &amp; Property Management </a:t>
            </a:r>
          </a:p>
          <a:p>
            <a:pPr algn="l"/>
            <a:r>
              <a:rPr lang="en-GB" sz="1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Methods Module - (ACFA7004)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296EE14-DDF9-41DE-87C0-A624A85E74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5783" y="4557081"/>
            <a:ext cx="1057275" cy="35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51BDE-E0FD-4836-8E66-18BA73009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0425" y="873695"/>
            <a:ext cx="4845192" cy="763526"/>
          </a:xfrm>
        </p:spPr>
        <p:txBody>
          <a:bodyPr/>
          <a:lstStyle/>
          <a:p>
            <a:r>
              <a:rPr lang="en-GB" b="1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Table of Contents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71073" y="1562793"/>
            <a:ext cx="7894942" cy="312201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AutoNum type="arabicPeriod"/>
            </a:pPr>
            <a:r>
              <a:rPr lang="en-GB" sz="1600" dirty="0"/>
              <a:t>International Organisation of Standardisation of Facility Management:  41011:2017</a:t>
            </a:r>
          </a:p>
          <a:p>
            <a:pPr>
              <a:buFont typeface="Arial" pitchFamily="34" charset="0"/>
              <a:buAutoNum type="arabicPeriod"/>
            </a:pPr>
            <a:r>
              <a:rPr lang="en-GB" sz="1600" dirty="0"/>
              <a:t>Title</a:t>
            </a:r>
          </a:p>
          <a:p>
            <a:pPr>
              <a:buAutoNum type="arabicPeriod"/>
            </a:pPr>
            <a:r>
              <a:rPr lang="en-GB" sz="1600" dirty="0"/>
              <a:t>Justification of Research: Grenfell</a:t>
            </a:r>
          </a:p>
          <a:p>
            <a:pPr>
              <a:buAutoNum type="arabicPeriod"/>
            </a:pPr>
            <a:r>
              <a:rPr lang="en-GB" sz="1600" dirty="0"/>
              <a:t>Justification of Research: Covid – 19</a:t>
            </a:r>
          </a:p>
          <a:p>
            <a:pPr>
              <a:buAutoNum type="arabicPeriod"/>
            </a:pPr>
            <a:r>
              <a:rPr lang="en-GB" sz="1600" dirty="0"/>
              <a:t>Current Trends of Facility Management Research</a:t>
            </a:r>
          </a:p>
          <a:p>
            <a:pPr>
              <a:buAutoNum type="arabicPeriod"/>
            </a:pPr>
            <a:r>
              <a:rPr lang="en-GB" sz="1600" dirty="0"/>
              <a:t>Current Trends of Communication between Residents and Facility Manager’s</a:t>
            </a:r>
          </a:p>
          <a:p>
            <a:pPr>
              <a:buAutoNum type="arabicPeriod"/>
            </a:pPr>
            <a:r>
              <a:rPr lang="en-GB" sz="1600" dirty="0"/>
              <a:t>Research Aims and Objectives</a:t>
            </a:r>
          </a:p>
          <a:p>
            <a:pPr>
              <a:buAutoNum type="arabicPeriod"/>
            </a:pPr>
            <a:r>
              <a:rPr lang="en-GB" sz="1600" dirty="0"/>
              <a:t>Proposed Methodology</a:t>
            </a:r>
          </a:p>
          <a:p>
            <a:pPr>
              <a:buAutoNum type="arabicPeriod"/>
            </a:pPr>
            <a:r>
              <a:rPr lang="en-GB" sz="1600" dirty="0"/>
              <a:t>Challenges</a:t>
            </a:r>
          </a:p>
          <a:p>
            <a:pPr>
              <a:buAutoNum type="arabicPeriod"/>
            </a:pPr>
            <a:r>
              <a:rPr lang="en-GB" sz="1600" dirty="0"/>
              <a:t>Time Frame</a:t>
            </a:r>
          </a:p>
          <a:p>
            <a:pPr>
              <a:buAutoNum type="arabicPeriod"/>
            </a:pPr>
            <a:r>
              <a:rPr lang="en-GB" sz="1600" dirty="0"/>
              <a:t>References</a:t>
            </a:r>
            <a:br>
              <a:rPr lang="en-GB" sz="1600" dirty="0"/>
            </a:br>
            <a:br>
              <a:rPr lang="en-GB" sz="1600" dirty="0"/>
            </a:br>
            <a:endParaRPr lang="en-US" sz="1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CB1C87-9694-4E76-A0BF-1CC54E63D2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5219" y="4411731"/>
            <a:ext cx="1060796" cy="347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633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1724189"/>
            <a:ext cx="8246070" cy="3122012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GB" sz="3200" b="1" spc="-15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2. International Organisation for Standardisation</a:t>
            </a:r>
          </a:p>
          <a:p>
            <a:pPr marL="0" indent="0" algn="r">
              <a:buNone/>
            </a:pPr>
            <a:r>
              <a:rPr lang="en-GB" sz="3200" b="1" spc="-15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ISO 41011:2017 – Definition of Facility Management</a:t>
            </a:r>
          </a:p>
          <a:p>
            <a:pPr marL="0" indent="0">
              <a:buNone/>
            </a:pPr>
            <a:endParaRPr lang="en-GB" sz="1800" i="1" dirty="0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“an organisational function which integrates people, place and process within the built environment with the purpose of improving the quality of life of people and the productivity of the core business”</a:t>
            </a:r>
            <a:endParaRPr lang="en-GB" sz="3200" b="1" i="1" spc="-15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DAE73F-C831-4DB5-9355-EE33C1828B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4239" y="4498699"/>
            <a:ext cx="1060796" cy="347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242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1724189"/>
            <a:ext cx="8246070" cy="31220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spc="-15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1.</a:t>
            </a:r>
            <a:r>
              <a:rPr lang="en-GB" sz="3600" b="1" spc="-15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spc="-15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Title</a:t>
            </a:r>
          </a:p>
          <a:p>
            <a:pPr marL="0" indent="0">
              <a:buNone/>
            </a:pPr>
            <a:r>
              <a:rPr lang="en-GB" sz="3200" b="1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necessity for improved communication and engagement between Residents and Facility Managers in Private High Rise Residential Buildings</a:t>
            </a:r>
            <a:endParaRPr lang="en-US" sz="3200" b="1" spc="-15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DAE73F-C831-4DB5-9355-EE33C1828B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4239" y="4498699"/>
            <a:ext cx="1060796" cy="347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B94DD-5C20-473E-AE9E-C5E2BA2E9E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2" y="1650922"/>
            <a:ext cx="4038600" cy="3394472"/>
          </a:xfrm>
        </p:spPr>
        <p:txBody>
          <a:bodyPr>
            <a:noAutofit/>
          </a:bodyPr>
          <a:lstStyle/>
          <a:p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14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 June 2017 – Grenfell Tower – 72 fatalities</a:t>
            </a:r>
          </a:p>
          <a:p>
            <a:r>
              <a:rPr lang="en-GB" sz="1800" dirty="0">
                <a:solidFill>
                  <a:schemeClr val="bg1"/>
                </a:solidFill>
                <a:latin typeface="Calibri"/>
                <a:ea typeface="+mj-ea"/>
                <a:cs typeface="+mj-cs"/>
              </a:rPr>
              <a:t>May 2018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, Hackitt Report published:  Recommendation the need for a Residents Voice in all High Rise Residential Buildings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(Hackitt, 2018)</a:t>
            </a:r>
          </a:p>
          <a:p>
            <a:r>
              <a:rPr lang="en-GB" sz="1800" dirty="0">
                <a:solidFill>
                  <a:schemeClr val="bg1"/>
                </a:solidFill>
                <a:latin typeface="Calibri"/>
                <a:ea typeface="+mj-ea"/>
                <a:cs typeface="+mj-cs"/>
              </a:rPr>
              <a:t>July 2020, Draft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Building Safety Bill </a:t>
            </a:r>
            <a:r>
              <a:rPr kumimoji="0" lang="en-GB" sz="1800" b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(</a:t>
            </a:r>
            <a:r>
              <a:rPr lang="en-GB" sz="1800" dirty="0">
                <a:solidFill>
                  <a:schemeClr val="bg1"/>
                </a:solidFill>
                <a:latin typeface="Calibri"/>
                <a:ea typeface="+mj-ea"/>
                <a:cs typeface="+mj-cs"/>
              </a:rPr>
              <a:t>CP264) presented to Parliament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(Building Safety Bill, 2020)</a:t>
            </a:r>
            <a:endParaRPr lang="en-GB" sz="1200" dirty="0">
              <a:solidFill>
                <a:schemeClr val="bg1"/>
              </a:solidFill>
              <a:latin typeface="Calibri"/>
              <a:ea typeface="+mj-ea"/>
              <a:cs typeface="+mj-cs"/>
            </a:endParaRPr>
          </a:p>
          <a:p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The draft bill</a:t>
            </a:r>
            <a:r>
              <a:rPr lang="en-GB" sz="1800" dirty="0">
                <a:solidFill>
                  <a:schemeClr val="bg1"/>
                </a:solidFill>
                <a:latin typeface="Calibri"/>
                <a:ea typeface="+mj-ea"/>
                <a:cs typeface="+mj-cs"/>
              </a:rPr>
              <a:t> advises that “</a:t>
            </a:r>
            <a:r>
              <a:rPr lang="en-GB" sz="1800" i="1" dirty="0">
                <a:solidFill>
                  <a:schemeClr val="bg1"/>
                </a:solidFill>
                <a:latin typeface="Calibri"/>
                <a:ea typeface="+mj-ea"/>
                <a:cs typeface="+mj-cs"/>
              </a:rPr>
              <a:t>Resident involvement and engagement is at the heart of the new system.”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81D4A60-3C30-4BDF-8E60-1438669B67D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2" y="1772109"/>
            <a:ext cx="4460139" cy="2643118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B201E4-1823-450D-8A2E-CE8CE2BFD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341" y="1009651"/>
            <a:ext cx="8229600" cy="857250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/>
              </a:rPr>
              <a:t>3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. Justification of Research: Grenfell</a:t>
            </a:r>
            <a:endParaRPr lang="en-GB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FE968CB-5C50-49BD-8CCE-BD13292A97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5145" y="4594623"/>
            <a:ext cx="1060796" cy="347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889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B94DD-5C20-473E-AE9E-C5E2BA2E9E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0459" y="1683089"/>
            <a:ext cx="4038600" cy="3394472"/>
          </a:xfrm>
        </p:spPr>
        <p:txBody>
          <a:bodyPr>
            <a:noAutofit/>
          </a:bodyPr>
          <a:lstStyle/>
          <a:p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11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 March 2020: World Health Organisation declared Covid-19 a pandemic</a:t>
            </a:r>
            <a:endParaRPr lang="en-GB" sz="1800" dirty="0">
              <a:solidFill>
                <a:schemeClr val="bg1"/>
              </a:solidFill>
              <a:latin typeface="Calibri"/>
              <a:ea typeface="+mj-ea"/>
              <a:cs typeface="+mj-cs"/>
            </a:endParaRPr>
          </a:p>
          <a:p>
            <a:r>
              <a:rPr lang="en-GB" sz="1800" b="0" cap="none" dirty="0">
                <a:solidFill>
                  <a:schemeClr val="bg1"/>
                </a:solidFill>
                <a:latin typeface="Calibri"/>
                <a:ea typeface="+mn-ea"/>
                <a:cs typeface="+mn-cs"/>
              </a:rPr>
              <a:t>Communication pathways have changed, particularly those that were previously person to person</a:t>
            </a:r>
            <a:endParaRPr lang="en-GB" sz="1800" dirty="0">
              <a:solidFill>
                <a:schemeClr val="bg1"/>
              </a:solidFill>
              <a:latin typeface="Calibri"/>
            </a:endParaRPr>
          </a:p>
          <a:p>
            <a:r>
              <a:rPr lang="en-GB" sz="1800" b="0" cap="none" dirty="0">
                <a:solidFill>
                  <a:schemeClr val="bg1"/>
                </a:solidFill>
                <a:latin typeface="Calibri"/>
                <a:ea typeface="+mn-ea"/>
                <a:cs typeface="+mn-cs"/>
              </a:rPr>
              <a:t>Have behaviours, motivations and attitudes changed when considering communication?</a:t>
            </a:r>
          </a:p>
          <a:p>
            <a:r>
              <a:rPr lang="en-GB" sz="1800" dirty="0">
                <a:solidFill>
                  <a:schemeClr val="bg1"/>
                </a:solidFill>
                <a:latin typeface="Calibri"/>
              </a:rPr>
              <a:t>Will communication methods continue or will they change?</a:t>
            </a:r>
            <a:r>
              <a:rPr lang="en-GB" sz="1800" b="0" cap="none" dirty="0">
                <a:solidFill>
                  <a:schemeClr val="bg1"/>
                </a:solidFill>
                <a:latin typeface="Calibri"/>
                <a:ea typeface="+mn-ea"/>
                <a:cs typeface="+mn-cs"/>
              </a:rPr>
              <a:t> </a:t>
            </a:r>
            <a:endParaRPr lang="en-GB" sz="1800" dirty="0">
              <a:solidFill>
                <a:schemeClr val="bg1"/>
              </a:solidFill>
              <a:latin typeface="Calibri"/>
              <a:ea typeface="+mj-ea"/>
              <a:cs typeface="+mj-cs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B201E4-1823-450D-8A2E-CE8CE2BFD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341" y="933777"/>
            <a:ext cx="8229600" cy="857250"/>
          </a:xfrm>
        </p:spPr>
        <p:txBody>
          <a:bodyPr>
            <a:normAutofit/>
          </a:bodyPr>
          <a:lstStyle/>
          <a:p>
            <a:pPr algn="r"/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4. Justification of Research: </a:t>
            </a:r>
            <a:r>
              <a:rPr lang="en-GB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/>
              </a:rPr>
              <a:t>Covid-19</a:t>
            </a:r>
            <a:endParaRPr lang="en-GB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FE968CB-5C50-49BD-8CCE-BD13292A97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5145" y="4594623"/>
            <a:ext cx="1060796" cy="347502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CB0F1398-3BB5-45B3-B935-6F87368F4CD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69551"/>
            <a:ext cx="4038600" cy="2268023"/>
          </a:xfrm>
        </p:spPr>
      </p:pic>
    </p:spTree>
    <p:extLst>
      <p:ext uri="{BB962C8B-B14F-4D97-AF65-F5344CB8AC3E}">
        <p14:creationId xmlns:p14="http://schemas.microsoft.com/office/powerpoint/2010/main" val="3066233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CE231-0BFA-4E32-B40A-53583721B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286" y="1232086"/>
            <a:ext cx="7606816" cy="763526"/>
          </a:xfrm>
        </p:spPr>
        <p:txBody>
          <a:bodyPr>
            <a:noAutofit/>
          </a:bodyPr>
          <a:lstStyle/>
          <a:p>
            <a:pPr algn="r"/>
            <a:r>
              <a:rPr lang="en-GB" b="1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5. Current </a:t>
            </a:r>
            <a:r>
              <a:rPr lang="en-GB" sz="4000" b="1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Trends</a:t>
            </a:r>
            <a:r>
              <a:rPr lang="en-GB" b="1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of Facility Management Research</a:t>
            </a:r>
            <a:endParaRPr lang="en-GB" b="1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136A1-1BD8-471C-ACC3-801803837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032" y="2231843"/>
            <a:ext cx="8246070" cy="3122012"/>
          </a:xfrm>
        </p:spPr>
        <p:txBody>
          <a:bodyPr>
            <a:normAutofit lnSpcReduction="10000"/>
          </a:bodyPr>
          <a:lstStyle/>
          <a:p>
            <a:r>
              <a:rPr lang="en-GB" sz="2000" b="0" cap="none" dirty="0">
                <a:latin typeface="Calibri"/>
                <a:ea typeface="+mn-ea"/>
                <a:cs typeface="+mn-cs"/>
              </a:rPr>
              <a:t>1999, Linking Practice and Research, Nutt suggested research had not kep</a:t>
            </a:r>
            <a:r>
              <a:rPr lang="en-GB" sz="2000" dirty="0">
                <a:latin typeface="Calibri"/>
              </a:rPr>
              <a:t>t the same pace as growth in the sector </a:t>
            </a:r>
            <a:r>
              <a:rPr lang="en-GB" sz="1600" b="1" dirty="0">
                <a:latin typeface="Calibri"/>
              </a:rPr>
              <a:t>(Nutt, 1999)</a:t>
            </a:r>
          </a:p>
          <a:p>
            <a:r>
              <a:rPr lang="en-GB" sz="2000" b="0" cap="none" dirty="0">
                <a:latin typeface="Calibri"/>
                <a:ea typeface="+mn-ea"/>
                <a:cs typeface="+mn-cs"/>
              </a:rPr>
              <a:t>2017</a:t>
            </a:r>
            <a:r>
              <a:rPr lang="en-GB" sz="2000" dirty="0">
                <a:latin typeface="Calibri"/>
              </a:rPr>
              <a:t>, Campbell highlighted that research is traditionally focused on Hard FM </a:t>
            </a:r>
            <a:r>
              <a:rPr lang="en-GB" sz="1600" b="1" dirty="0">
                <a:latin typeface="Calibri"/>
              </a:rPr>
              <a:t>(Campbell, 2017)</a:t>
            </a:r>
          </a:p>
          <a:p>
            <a:r>
              <a:rPr lang="en-GB" sz="2000" dirty="0">
                <a:latin typeface="Calibri"/>
              </a:rPr>
              <a:t>FM has to show that it adds value both directly and indirectly</a:t>
            </a:r>
          </a:p>
          <a:p>
            <a:r>
              <a:rPr lang="en-GB" sz="2000" b="0" i="1" cap="none" dirty="0">
                <a:latin typeface="Calibri"/>
                <a:ea typeface="+mn-ea"/>
                <a:cs typeface="+mn-cs"/>
              </a:rPr>
              <a:t>“FM is not just a cost to be borne, but where the asset is to satisfy a social need, the benefits might be rather tangible, but are no less important than more tangible quantifiable benefits” </a:t>
            </a:r>
            <a:r>
              <a:rPr lang="en-GB" sz="1600" b="1" cap="none" dirty="0">
                <a:latin typeface="Calibri"/>
                <a:ea typeface="+mn-ea"/>
                <a:cs typeface="+mn-cs"/>
              </a:rPr>
              <a:t>(Atkins &amp; </a:t>
            </a:r>
            <a:r>
              <a:rPr lang="en-GB" sz="1600" b="1" cap="none" dirty="0" err="1">
                <a:latin typeface="Calibri"/>
                <a:ea typeface="+mn-ea"/>
                <a:cs typeface="+mn-cs"/>
              </a:rPr>
              <a:t>Bildstein</a:t>
            </a:r>
            <a:r>
              <a:rPr lang="en-GB" sz="1600" b="1" cap="none" dirty="0">
                <a:latin typeface="Calibri"/>
                <a:ea typeface="+mn-ea"/>
                <a:cs typeface="+mn-cs"/>
              </a:rPr>
              <a:t>, 2017)</a:t>
            </a:r>
            <a:br>
              <a:rPr lang="en-GB" sz="2000" b="0" cap="none" dirty="0">
                <a:solidFill>
                  <a:srgbClr val="FFC000"/>
                </a:solidFill>
                <a:latin typeface="Calibri"/>
                <a:ea typeface="+mn-ea"/>
                <a:cs typeface="+mn-cs"/>
              </a:rPr>
            </a:br>
            <a:br>
              <a:rPr lang="en-GB" sz="2000" b="0" cap="none" dirty="0">
                <a:solidFill>
                  <a:srgbClr val="FFC000"/>
                </a:solidFill>
                <a:latin typeface="Calibri"/>
                <a:ea typeface="+mn-ea"/>
                <a:cs typeface="+mn-cs"/>
              </a:rPr>
            </a:br>
            <a:endParaRPr lang="en-GB" sz="2000" dirty="0">
              <a:solidFill>
                <a:srgbClr val="FFC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C5E763-B132-4CF0-BE42-35204245C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4239" y="4518347"/>
            <a:ext cx="1060796" cy="347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170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CE231-0BFA-4E32-B40A-53583721B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618" y="1232081"/>
            <a:ext cx="8396226" cy="763526"/>
          </a:xfrm>
        </p:spPr>
        <p:txBody>
          <a:bodyPr>
            <a:noAutofit/>
          </a:bodyPr>
          <a:lstStyle/>
          <a:p>
            <a:pPr algn="r"/>
            <a:r>
              <a:rPr lang="en-GB" b="1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6. Current Trends of Communication between Residents and Facility Managers</a:t>
            </a:r>
            <a:endParaRPr lang="en-GB" b="1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136A1-1BD8-471C-ACC3-801803837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556" y="2205965"/>
            <a:ext cx="8246070" cy="31220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“The single biggest problem in communication is the illusion that it has taken place.” </a:t>
            </a:r>
            <a:r>
              <a:rPr lang="en-GB" sz="1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George Bernard Shaw</a:t>
            </a:r>
          </a:p>
          <a:p>
            <a:pPr marL="0" indent="0">
              <a:buNone/>
            </a:pPr>
            <a:endParaRPr lang="en-GB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dirty="0"/>
              <a:t>Alexander suggested FM teams need to develop better customer care  policies, identify their customer and ensure they are involved in consultations </a:t>
            </a:r>
            <a:r>
              <a:rPr lang="en-GB" sz="1800" b="1" dirty="0"/>
              <a:t>(Alexander, 1993)</a:t>
            </a:r>
          </a:p>
          <a:p>
            <a:r>
              <a:rPr lang="en-GB" sz="1800" dirty="0"/>
              <a:t>Empirically, current communication strategies are a product of the past</a:t>
            </a:r>
          </a:p>
          <a:p>
            <a:r>
              <a:rPr lang="en-GB" sz="1800" dirty="0"/>
              <a:t>An extensive review of peer reviewed journals ‘Facilities’ &amp; ‘Journal of Facilities’ demonstrated a gap in literature, with regard to communication strategies</a:t>
            </a:r>
          </a:p>
          <a:p>
            <a:pPr marL="0" indent="0">
              <a:buNone/>
            </a:pPr>
            <a:endParaRPr lang="en-GB" sz="1600" dirty="0">
              <a:solidFill>
                <a:srgbClr val="FFC000"/>
              </a:solidFill>
            </a:endParaRPr>
          </a:p>
          <a:p>
            <a:endParaRPr lang="en-GB" sz="1800" dirty="0">
              <a:solidFill>
                <a:srgbClr val="FFC000"/>
              </a:solidFill>
            </a:endParaRPr>
          </a:p>
          <a:p>
            <a:endParaRPr lang="en-GB" sz="1800" dirty="0">
              <a:solidFill>
                <a:srgbClr val="FFC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C5E763-B132-4CF0-BE42-35204245C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5828" y="4683036"/>
            <a:ext cx="1060796" cy="347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265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BDBBC-61FC-4900-945F-EE4A74CF7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700" y="812055"/>
            <a:ext cx="8229600" cy="857250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7. </a:t>
            </a:r>
            <a:r>
              <a:rPr lang="en-GB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Research</a:t>
            </a:r>
            <a:r>
              <a:rPr lang="en-GB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 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1BB37-02B2-4323-8610-D64A8F953E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5157" y="1607781"/>
            <a:ext cx="7511143" cy="107337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Research Aim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Define a Preferred Communication and Engagement Strategy for Residents in Private High Rise Developments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CFF78C-1944-446A-80BB-472D9E4EC9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6700" y="2681157"/>
            <a:ext cx="5159830" cy="234804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2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sz="9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Objectives</a:t>
            </a:r>
            <a:endParaRPr lang="en-GB" sz="8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4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5600" dirty="0">
                <a:solidFill>
                  <a:schemeClr val="bg1"/>
                </a:solidFill>
              </a:rPr>
              <a:t>Identify current communication strategies?</a:t>
            </a:r>
          </a:p>
          <a:p>
            <a:r>
              <a:rPr lang="en-GB" sz="5600" dirty="0">
                <a:solidFill>
                  <a:schemeClr val="bg1"/>
                </a:solidFill>
              </a:rPr>
              <a:t>How important is communication to residents and will they want to engage?</a:t>
            </a:r>
          </a:p>
          <a:p>
            <a:r>
              <a:rPr lang="en-GB" sz="5600" dirty="0">
                <a:solidFill>
                  <a:schemeClr val="bg1"/>
                </a:solidFill>
              </a:rPr>
              <a:t>What information do they want to see communicated?</a:t>
            </a:r>
          </a:p>
          <a:p>
            <a:r>
              <a:rPr lang="en-GB" sz="5600" dirty="0">
                <a:solidFill>
                  <a:schemeClr val="bg1"/>
                </a:solidFill>
              </a:rPr>
              <a:t>How are Facility Managers responding to this cultural change? Do any planned changes meet the preferred methods of tenants</a:t>
            </a:r>
          </a:p>
          <a:p>
            <a:r>
              <a:rPr lang="en-GB" sz="5600" dirty="0">
                <a:solidFill>
                  <a:schemeClr val="bg1"/>
                </a:solidFill>
              </a:rPr>
              <a:t>Explore the use of Technologies in FM</a:t>
            </a:r>
          </a:p>
          <a:p>
            <a:endParaRPr lang="en-GB" sz="3300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en-GB" sz="2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96C302-09A0-4554-B59C-56E1925247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6504" y="4527049"/>
            <a:ext cx="1060796" cy="3475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D52CCA-76CF-4D3F-8A20-F179A67CB9B0}"/>
              </a:ext>
            </a:extLst>
          </p:cNvPr>
          <p:cNvSpPr txBox="1"/>
          <p:nvPr/>
        </p:nvSpPr>
        <p:spPr>
          <a:xfrm>
            <a:off x="5263627" y="2693139"/>
            <a:ext cx="370367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Secondary Objective</a:t>
            </a:r>
            <a:endParaRPr lang="en-GB" sz="2400" b="1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To Develop an APP, if its identified from results to be the  preferred engagement route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136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57E2E-627C-4C84-A9B6-0DBDD4A02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0508" y="1138734"/>
            <a:ext cx="5998163" cy="763526"/>
          </a:xfrm>
        </p:spPr>
        <p:txBody>
          <a:bodyPr>
            <a:noAutofit/>
          </a:bodyPr>
          <a:lstStyle/>
          <a:p>
            <a:pPr algn="r"/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8. Proposed Methodology</a:t>
            </a:r>
            <a:b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</a:b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E88B0-8833-4815-BB73-AD5D81224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786" y="1797154"/>
            <a:ext cx="8246070" cy="3122012"/>
          </a:xfrm>
        </p:spPr>
        <p:txBody>
          <a:bodyPr/>
          <a:lstStyle/>
          <a:p>
            <a:r>
              <a:rPr lang="en-GB" dirty="0"/>
              <a:t>Qualitative Research: Grounded Theory</a:t>
            </a:r>
          </a:p>
          <a:p>
            <a:r>
              <a:rPr lang="en-GB" dirty="0"/>
              <a:t>Study Sites:  Meridian Quay, Swansea </a:t>
            </a:r>
          </a:p>
          <a:p>
            <a:pPr marL="0" indent="0">
              <a:buNone/>
            </a:pPr>
            <a:r>
              <a:rPr lang="en-GB" dirty="0"/>
              <a:t>		    Gateway Plaza, Barnsley</a:t>
            </a:r>
          </a:p>
          <a:p>
            <a:r>
              <a:rPr lang="en-GB" dirty="0"/>
              <a:t>Participants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Residents in Private High Rise Residential Buildings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Facilities Managers in case study sites</a:t>
            </a:r>
          </a:p>
        </p:txBody>
      </p:sp>
    </p:spTree>
    <p:extLst>
      <p:ext uri="{BB962C8B-B14F-4D97-AF65-F5344CB8AC3E}">
        <p14:creationId xmlns:p14="http://schemas.microsoft.com/office/powerpoint/2010/main" val="3202634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57E2E-627C-4C84-A9B6-0DBDD4A02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5423" y="1103292"/>
            <a:ext cx="5205805" cy="763526"/>
          </a:xfrm>
        </p:spPr>
        <p:txBody>
          <a:bodyPr>
            <a:noAutofit/>
          </a:bodyPr>
          <a:lstStyle/>
          <a:p>
            <a:pPr algn="r"/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8. Proposed Methodology</a:t>
            </a:r>
            <a:b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</a:b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E88B0-8833-4815-BB73-AD5D81224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329" y="1680235"/>
            <a:ext cx="8246070" cy="3122012"/>
          </a:xfrm>
        </p:spPr>
        <p:txBody>
          <a:bodyPr>
            <a:normAutofit/>
          </a:bodyPr>
          <a:lstStyle/>
          <a:p>
            <a:r>
              <a:rPr lang="en-GB" sz="2400" dirty="0"/>
              <a:t>Data Collection Methods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In depth, semi structured interviews of Facilities Managers and developers in the Build-to-Rent sector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Questionnaires to residents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Fishbowl observations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Consideration of Additional Stakeholders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85018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8A9E9-C87E-4B34-BF1D-424E90E61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835" y="1094959"/>
            <a:ext cx="8229600" cy="857250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9. Challenges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068F71-4AE4-428B-B31E-BDEF6DED53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5463" y="4425582"/>
            <a:ext cx="1060796" cy="3475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60DE969-4599-4BDF-B09C-4D932C8EDBBA}"/>
              </a:ext>
            </a:extLst>
          </p:cNvPr>
          <p:cNvSpPr txBox="1"/>
          <p:nvPr/>
        </p:nvSpPr>
        <p:spPr>
          <a:xfrm>
            <a:off x="317741" y="1864073"/>
            <a:ext cx="822959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Covid-19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Engagement of Residents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 change of mind of Facilities Managers at case study locations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Interviewing a Build-to-Rent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Delivering the secondary objective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Gap in literature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4439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29E76C7-573D-4B38-9776-BBBD0F1164B4}"/>
              </a:ext>
            </a:extLst>
          </p:cNvPr>
          <p:cNvSpPr txBox="1"/>
          <p:nvPr/>
        </p:nvSpPr>
        <p:spPr>
          <a:xfrm>
            <a:off x="1617302" y="1291553"/>
            <a:ext cx="3981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10. Timeframe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0A1E4CC-96C7-4381-A84D-9C5566D2F2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9956" y="4681084"/>
            <a:ext cx="1060796" cy="347502"/>
          </a:xfrm>
          <a:prstGeom prst="rect">
            <a:avLst/>
          </a:prstGeom>
        </p:spPr>
      </p:pic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E45D207E-FA0E-4E16-8136-3FC703C410A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4393572"/>
              </p:ext>
            </p:extLst>
          </p:nvPr>
        </p:nvGraphicFramePr>
        <p:xfrm>
          <a:off x="123826" y="1937884"/>
          <a:ext cx="9020174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020555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CA04E-4948-4DB5-9DCE-8140AF683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10114"/>
            <a:ext cx="8229600" cy="857250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11. 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CC40B2-89CE-4A88-AD17-D2543463D147}"/>
              </a:ext>
            </a:extLst>
          </p:cNvPr>
          <p:cNvSpPr txBox="1"/>
          <p:nvPr/>
        </p:nvSpPr>
        <p:spPr>
          <a:xfrm>
            <a:off x="535931" y="2167364"/>
            <a:ext cx="6775597" cy="29761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Alexander, K., 1993. Identifying and managing facilities needs. Facilities, 11(3), pp. 18.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Atkin, B. </a:t>
            </a:r>
            <a:r>
              <a:rPr lang="en-GB" sz="11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Bildstein</a:t>
            </a:r>
            <a:r>
              <a:rPr lang="en-GB" sz="1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L., 2017. A future for facility management. Construction Innovation, 17(2), pp. 116-124.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Campbell, L.Z., 2017. An exploration of how research can aid the development of facilities management. Facilities, 35(5/6), pp. 356-366.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Hackitt, J (2017) </a:t>
            </a:r>
            <a:r>
              <a:rPr lang="en-GB" sz="11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Building a Safer Future. Cm 9551 Independent Review of Building Regulations and Fire Safety</a:t>
            </a:r>
            <a:r>
              <a:rPr lang="en-GB" sz="1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(Interim Report No. CM9551). Crown copyright.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 Government. </a:t>
            </a:r>
            <a:r>
              <a:rPr lang="en-GB" sz="11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Building Safety Bill </a:t>
            </a:r>
            <a:r>
              <a:rPr lang="en-GB" sz="1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(2020). Parliament: House of Commons.  Bill No. (CP264).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 Government. (2020). </a:t>
            </a:r>
            <a:r>
              <a:rPr lang="en-GB" sz="11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Building a Safer Future Proposals for reform of the building safety regulatory system.</a:t>
            </a:r>
            <a:r>
              <a:rPr lang="en-GB" sz="1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https://assets.publishing.service.gov.uk/government/uploads/system/uploads/attachment_data/file/806892/BSP_consultation.pdf#page=83</a:t>
            </a:r>
            <a:endParaRPr lang="en-GB" sz="1100" u="sng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Nutt, B., 1999. Linking FM practice and research. Facilities (Bradford, West Yorkshire, England), 17(1), pp. 11-17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B1697C-5856-4216-9567-1654524BC7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4262" y="4535143"/>
            <a:ext cx="1060796" cy="347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2348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F0357-6080-4CFB-B989-A239F151D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11227"/>
            <a:ext cx="8229600" cy="857250"/>
          </a:xfrm>
        </p:spPr>
        <p:txBody>
          <a:bodyPr>
            <a:noAutofit/>
          </a:bodyPr>
          <a:lstStyle/>
          <a:p>
            <a:r>
              <a:rPr lang="en-GB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Thank You for Listening.</a:t>
            </a:r>
            <a:br>
              <a:rPr lang="en-GB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Any Questions?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CAC9EF-94CD-4AC3-AA4A-D1E01DFC90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2486" y="4545776"/>
            <a:ext cx="1060796" cy="347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0008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911</Words>
  <Application>Microsoft Office PowerPoint</Application>
  <PresentationFormat>On-screen Show (16:9)</PresentationFormat>
  <Paragraphs>91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Wingdings</vt:lpstr>
      <vt:lpstr>Office Theme</vt:lpstr>
      <vt:lpstr>Research Proposal Presentation</vt:lpstr>
      <vt:lpstr>Table of Contents</vt:lpstr>
      <vt:lpstr>PowerPoint Presentation</vt:lpstr>
      <vt:lpstr>PowerPoint Presentation</vt:lpstr>
      <vt:lpstr>3. Justification of Research: Grenfell</vt:lpstr>
      <vt:lpstr>4. Justification of Research: Covid-19</vt:lpstr>
      <vt:lpstr>5. Current Trends of Facility Management Research</vt:lpstr>
      <vt:lpstr>6. Current Trends of Communication between Residents and Facility Managers</vt:lpstr>
      <vt:lpstr>7. Research Aims &amp; Objectives</vt:lpstr>
      <vt:lpstr>8. Proposed Methodology </vt:lpstr>
      <vt:lpstr>8. Proposed Methodology </vt:lpstr>
      <vt:lpstr>9. Challenges</vt:lpstr>
      <vt:lpstr>PowerPoint Presentation</vt:lpstr>
      <vt:lpstr>11. References</vt:lpstr>
      <vt:lpstr>Thank You for Listening.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2017-08-01T15:40:51Z</dcterms:created>
  <dcterms:modified xsi:type="dcterms:W3CDTF">2021-03-03T17:58:43Z</dcterms:modified>
</cp:coreProperties>
</file>