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 id="272" r:id="rId18"/>
    <p:sldId id="273" r:id="rId19"/>
    <p:sldId id="277" r:id="rId20"/>
    <p:sldId id="275" r:id="rId21"/>
    <p:sldId id="274" r:id="rId22"/>
    <p:sldId id="27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84"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556278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733908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2619132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127760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2133798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943582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229661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572699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433464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56618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26/11/2017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014512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D5C0D8-CF86-4E40-8E1E-EDCD16D5559B}" type="datetimeFigureOut">
              <a:rPr lang="en-GB" smtClean="0"/>
              <a:t>26/11/2017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A63EC4-C294-4DC7-A247-8C686E7CC221}" type="slidenum">
              <a:rPr lang="en-GB" smtClean="0"/>
              <a:t>‹#›</a:t>
            </a:fld>
            <a:endParaRPr lang="en-GB" dirty="0"/>
          </a:p>
        </p:txBody>
      </p:sp>
    </p:spTree>
    <p:extLst>
      <p:ext uri="{BB962C8B-B14F-4D97-AF65-F5344CB8AC3E}">
        <p14:creationId xmlns:p14="http://schemas.microsoft.com/office/powerpoint/2010/main" val="18350992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7539" y="187325"/>
            <a:ext cx="7772400" cy="1470025"/>
          </a:xfrm>
        </p:spPr>
        <p:txBody>
          <a:bodyPr/>
          <a:lstStyle/>
          <a:p>
            <a:r>
              <a:rPr lang="en-GB" dirty="0" smtClean="0"/>
              <a:t>Writing a research Article</a:t>
            </a:r>
            <a:endParaRPr lang="en-GB" dirty="0"/>
          </a:p>
        </p:txBody>
      </p:sp>
      <p:pic>
        <p:nvPicPr>
          <p:cNvPr id="1026" name="Picture 2" descr="Image result for writing a research artic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62" y="1111758"/>
            <a:ext cx="5667182" cy="3914404"/>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writing a research articl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5" name="AutoShape 6" descr="Image result for writing a research articl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AutoShape 8" descr="Image result for writing a research articl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3" name="Picture 9" descr="G:\Teaching\Ergogenic Performance\Mechanical aids\research-paper-tip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2938899"/>
            <a:ext cx="4752528" cy="3677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6395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Writing Style</a:t>
            </a:r>
            <a:endParaRPr lang="en-GB" dirty="0"/>
          </a:p>
        </p:txBody>
      </p:sp>
      <p:sp>
        <p:nvSpPr>
          <p:cNvPr id="3" name="Content Placeholder 2"/>
          <p:cNvSpPr>
            <a:spLocks noGrp="1"/>
          </p:cNvSpPr>
          <p:nvPr>
            <p:ph idx="1"/>
          </p:nvPr>
        </p:nvSpPr>
        <p:spPr>
          <a:xfrm>
            <a:off x="107504" y="1052736"/>
            <a:ext cx="8928992" cy="5688632"/>
          </a:xfrm>
        </p:spPr>
        <p:txBody>
          <a:bodyPr>
            <a:normAutofit fontScale="55000" lnSpcReduction="20000"/>
          </a:bodyPr>
          <a:lstStyle/>
          <a:p>
            <a:pPr marL="514350" lvl="0" indent="-514350">
              <a:buFont typeface="+mj-lt"/>
              <a:buAutoNum type="arabicPeriod"/>
            </a:pPr>
            <a:r>
              <a:rPr lang="en-GB" dirty="0">
                <a:solidFill>
                  <a:srgbClr val="FF0000"/>
                </a:solidFill>
              </a:rPr>
              <a:t>Abstract--past tense </a:t>
            </a:r>
            <a:r>
              <a:rPr lang="en-GB" dirty="0" smtClean="0"/>
              <a:t>[a </a:t>
            </a:r>
            <a:r>
              <a:rPr lang="en-GB" dirty="0"/>
              <a:t>summary description of what I did</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00B0F0"/>
                </a:solidFill>
              </a:rPr>
              <a:t>Introduction--present tense </a:t>
            </a:r>
            <a:r>
              <a:rPr lang="en-GB" dirty="0"/>
              <a:t>[I am describing the study to you now</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FF0000"/>
                </a:solidFill>
              </a:rPr>
              <a:t>Literature Review--past tense </a:t>
            </a:r>
            <a:r>
              <a:rPr lang="en-GB" dirty="0"/>
              <a:t>[the studies you are reviewing have already been written</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FF0000"/>
                </a:solidFill>
              </a:rPr>
              <a:t>Methodology--past tense </a:t>
            </a:r>
            <a:r>
              <a:rPr lang="en-GB" dirty="0"/>
              <a:t>[the way that you gathered and synthesized data has already happened, otherwise, how could you write your paper</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FF0000"/>
                </a:solidFill>
              </a:rPr>
              <a:t>Results--past tense </a:t>
            </a:r>
            <a:r>
              <a:rPr lang="en-GB" dirty="0"/>
              <a:t>[the findings have already been discovered</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00B0F0"/>
                </a:solidFill>
              </a:rPr>
              <a:t>Discussion--present tense </a:t>
            </a:r>
            <a:r>
              <a:rPr lang="en-GB" dirty="0"/>
              <a:t>[I am talking to you now about how I interpreted the findings</a:t>
            </a:r>
            <a:r>
              <a:rPr lang="en-GB" dirty="0" smtClean="0"/>
              <a:t>]</a:t>
            </a:r>
          </a:p>
          <a:p>
            <a:pPr marL="514350" lvl="0" indent="-514350">
              <a:buFont typeface="+mj-lt"/>
              <a:buAutoNum type="arabicPeriod"/>
            </a:pPr>
            <a:endParaRPr lang="en-GB" dirty="0"/>
          </a:p>
          <a:p>
            <a:pPr marL="514350" lvl="0" indent="-514350">
              <a:buFont typeface="+mj-lt"/>
              <a:buAutoNum type="arabicPeriod"/>
            </a:pPr>
            <a:r>
              <a:rPr lang="en-GB" dirty="0">
                <a:solidFill>
                  <a:srgbClr val="00B0F0"/>
                </a:solidFill>
              </a:rPr>
              <a:t>Conclusion--present tense </a:t>
            </a:r>
            <a:r>
              <a:rPr lang="en-GB" dirty="0"/>
              <a:t>[I am summarizing the study for you now</a:t>
            </a:r>
            <a:r>
              <a:rPr lang="en-GB" dirty="0" smtClean="0"/>
              <a:t>]</a:t>
            </a:r>
          </a:p>
          <a:p>
            <a:pPr marL="514350" lvl="0" indent="-514350">
              <a:buFont typeface="+mj-lt"/>
              <a:buAutoNum type="arabicPeriod"/>
            </a:pPr>
            <a:endParaRPr lang="en-GB" dirty="0" smtClean="0"/>
          </a:p>
          <a:p>
            <a:pPr marL="0" lvl="0" indent="0" algn="ctr">
              <a:buNone/>
            </a:pPr>
            <a:r>
              <a:rPr lang="en-GB" sz="4400" dirty="0" smtClean="0">
                <a:solidFill>
                  <a:srgbClr val="0070C0"/>
                </a:solidFill>
              </a:rPr>
              <a:t>But</a:t>
            </a:r>
            <a:endParaRPr lang="en-GB" sz="4400" dirty="0">
              <a:solidFill>
                <a:srgbClr val="0070C0"/>
              </a:solidFill>
            </a:endParaRPr>
          </a:p>
          <a:p>
            <a:pPr marL="0" lvl="0" indent="0" algn="ctr">
              <a:buNone/>
            </a:pPr>
            <a:r>
              <a:rPr lang="en-GB" sz="5100" b="1" dirty="0" smtClean="0">
                <a:solidFill>
                  <a:srgbClr val="FF0000"/>
                </a:solidFill>
              </a:rPr>
              <a:t>CHECK WITH THE TUTOR WHO SETS THE ASSIGNMENT</a:t>
            </a:r>
            <a:endParaRPr lang="en-GB" sz="5100" b="1" dirty="0">
              <a:solidFill>
                <a:srgbClr val="FF0000"/>
              </a:solidFill>
            </a:endParaRPr>
          </a:p>
          <a:p>
            <a:pPr marL="0" indent="0">
              <a:buNone/>
            </a:pPr>
            <a:endParaRPr lang="en-GB" dirty="0"/>
          </a:p>
        </p:txBody>
      </p:sp>
    </p:spTree>
    <p:extLst>
      <p:ext uri="{BB962C8B-B14F-4D97-AF65-F5344CB8AC3E}">
        <p14:creationId xmlns:p14="http://schemas.microsoft.com/office/powerpoint/2010/main" val="786595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GB" dirty="0"/>
          </a:p>
        </p:txBody>
      </p:sp>
      <p:sp>
        <p:nvSpPr>
          <p:cNvPr id="3" name="Content Placeholder 2"/>
          <p:cNvSpPr>
            <a:spLocks noGrp="1"/>
          </p:cNvSpPr>
          <p:nvPr>
            <p:ph idx="1"/>
          </p:nvPr>
        </p:nvSpPr>
        <p:spPr>
          <a:xfrm>
            <a:off x="395536" y="1124744"/>
            <a:ext cx="8229600" cy="676672"/>
          </a:xfrm>
        </p:spPr>
        <p:txBody>
          <a:bodyPr>
            <a:normAutofit/>
          </a:bodyPr>
          <a:lstStyle/>
          <a:p>
            <a:pPr marL="0" indent="0" algn="ctr">
              <a:buNone/>
            </a:pPr>
            <a:r>
              <a:rPr lang="en-GB" dirty="0" smtClean="0">
                <a:solidFill>
                  <a:srgbClr val="FF0000"/>
                </a:solidFill>
              </a:rPr>
              <a:t>Approx. 10% of the assignment length</a:t>
            </a:r>
          </a:p>
          <a:p>
            <a:pPr marL="0" indent="0">
              <a:buNone/>
            </a:pPr>
            <a:endParaRPr lang="en-GB" dirty="0" smtClean="0"/>
          </a:p>
        </p:txBody>
      </p:sp>
      <p:sp>
        <p:nvSpPr>
          <p:cNvPr id="4" name="TextBox 3"/>
          <p:cNvSpPr txBox="1"/>
          <p:nvPr/>
        </p:nvSpPr>
        <p:spPr>
          <a:xfrm>
            <a:off x="6084168" y="1887761"/>
            <a:ext cx="2880320" cy="4462760"/>
          </a:xfrm>
          <a:prstGeom prst="rect">
            <a:avLst/>
          </a:prstGeom>
          <a:noFill/>
          <a:ln>
            <a:solidFill>
              <a:schemeClr val="tx1"/>
            </a:solidFill>
          </a:ln>
        </p:spPr>
        <p:txBody>
          <a:bodyPr wrap="square" rtlCol="0">
            <a:spAutoFit/>
          </a:bodyPr>
          <a:lstStyle/>
          <a:p>
            <a:pPr algn="ctr"/>
            <a:r>
              <a:rPr lang="en-GB" sz="2800" dirty="0" smtClean="0"/>
              <a:t>Critical</a:t>
            </a:r>
          </a:p>
          <a:p>
            <a:pPr algn="ctr"/>
            <a:r>
              <a:rPr lang="en-GB" sz="2800" dirty="0" smtClean="0"/>
              <a:t>(400-500 words)</a:t>
            </a:r>
          </a:p>
          <a:p>
            <a:pPr algn="ctr"/>
            <a:endParaRPr lang="en-GB" sz="2800" dirty="0" smtClean="0"/>
          </a:p>
          <a:p>
            <a:pPr marL="514350" indent="-514350">
              <a:buFont typeface="Wingdings" panose="05000000000000000000" pitchFamily="2" charset="2"/>
              <a:buChar char="ü"/>
            </a:pPr>
            <a:r>
              <a:rPr lang="en-GB" sz="2000" dirty="0" smtClean="0"/>
              <a:t>Rationale</a:t>
            </a:r>
          </a:p>
          <a:p>
            <a:pPr marL="514350" indent="-514350">
              <a:buFont typeface="Wingdings" panose="05000000000000000000" pitchFamily="2" charset="2"/>
              <a:buChar char="ü"/>
            </a:pPr>
            <a:r>
              <a:rPr lang="en-GB" sz="2000" dirty="0" smtClean="0"/>
              <a:t>Method</a:t>
            </a:r>
          </a:p>
          <a:p>
            <a:pPr marL="514350" indent="-514350">
              <a:buFont typeface="Wingdings" panose="05000000000000000000" pitchFamily="2" charset="2"/>
              <a:buChar char="ü"/>
            </a:pPr>
            <a:r>
              <a:rPr lang="en-GB" sz="2000" dirty="0" smtClean="0"/>
              <a:t>Findings / Analysis</a:t>
            </a:r>
          </a:p>
          <a:p>
            <a:pPr marL="514350" indent="-514350">
              <a:buFont typeface="Wingdings" panose="05000000000000000000" pitchFamily="2" charset="2"/>
              <a:buChar char="ü"/>
            </a:pPr>
            <a:r>
              <a:rPr lang="en-GB" sz="2000" dirty="0" smtClean="0"/>
              <a:t>Validity &amp; Reliability</a:t>
            </a:r>
            <a:endParaRPr lang="en-GB" sz="2000" dirty="0"/>
          </a:p>
          <a:p>
            <a:pPr marL="514350" indent="-514350">
              <a:buFont typeface="Wingdings" panose="05000000000000000000" pitchFamily="2" charset="2"/>
              <a:buChar char="ü"/>
            </a:pPr>
            <a:r>
              <a:rPr lang="en-GB" sz="2000" dirty="0" smtClean="0"/>
              <a:t>Key outcomes</a:t>
            </a:r>
          </a:p>
          <a:p>
            <a:pPr marL="514350" indent="-514350">
              <a:buFont typeface="Wingdings" panose="05000000000000000000" pitchFamily="2" charset="2"/>
              <a:buChar char="ü"/>
            </a:pPr>
            <a:r>
              <a:rPr lang="en-GB" sz="2000" dirty="0" smtClean="0"/>
              <a:t>Provides a judgment of study impact</a:t>
            </a:r>
          </a:p>
          <a:p>
            <a:pPr marL="514350" indent="-514350">
              <a:buFont typeface="Wingdings" panose="05000000000000000000" pitchFamily="2" charset="2"/>
              <a:buChar char="ü"/>
            </a:pPr>
            <a:r>
              <a:rPr lang="en-GB" sz="2000" dirty="0" smtClean="0"/>
              <a:t>Critique of other research</a:t>
            </a:r>
          </a:p>
          <a:p>
            <a:pPr marL="514350" indent="-514350">
              <a:buFont typeface="Wingdings" panose="05000000000000000000" pitchFamily="2" charset="2"/>
              <a:buChar char="ü"/>
            </a:pPr>
            <a:r>
              <a:rPr lang="en-GB" sz="2000" dirty="0" smtClean="0"/>
              <a:t>Applications</a:t>
            </a:r>
          </a:p>
        </p:txBody>
      </p:sp>
      <p:sp>
        <p:nvSpPr>
          <p:cNvPr id="5" name="TextBox 4"/>
          <p:cNvSpPr txBox="1"/>
          <p:nvPr/>
        </p:nvSpPr>
        <p:spPr>
          <a:xfrm>
            <a:off x="3062445" y="1887762"/>
            <a:ext cx="2880320" cy="4462760"/>
          </a:xfrm>
          <a:prstGeom prst="rect">
            <a:avLst/>
          </a:prstGeom>
          <a:noFill/>
          <a:ln w="38100">
            <a:solidFill>
              <a:srgbClr val="00B0F0"/>
            </a:solidFill>
          </a:ln>
        </p:spPr>
        <p:txBody>
          <a:bodyPr wrap="square" rtlCol="0">
            <a:spAutoFit/>
          </a:bodyPr>
          <a:lstStyle/>
          <a:p>
            <a:pPr algn="ctr"/>
            <a:r>
              <a:rPr lang="en-GB" sz="2800" dirty="0" smtClean="0">
                <a:solidFill>
                  <a:srgbClr val="00B050"/>
                </a:solidFill>
              </a:rPr>
              <a:t>Descriptive</a:t>
            </a:r>
          </a:p>
          <a:p>
            <a:pPr algn="ctr"/>
            <a:r>
              <a:rPr lang="en-GB" sz="2800" dirty="0" smtClean="0">
                <a:solidFill>
                  <a:srgbClr val="00B050"/>
                </a:solidFill>
              </a:rPr>
              <a:t>(100-150 words)</a:t>
            </a:r>
          </a:p>
          <a:p>
            <a:pPr algn="ctr"/>
            <a:endParaRPr lang="en-GB" sz="2800" dirty="0">
              <a:solidFill>
                <a:srgbClr val="00B050"/>
              </a:solidFill>
            </a:endParaRPr>
          </a:p>
          <a:p>
            <a:pPr marL="342900" indent="-342900">
              <a:buFont typeface="Wingdings" panose="05000000000000000000" pitchFamily="2" charset="2"/>
              <a:buChar char="ü"/>
            </a:pPr>
            <a:r>
              <a:rPr lang="en-GB" sz="2000" dirty="0" smtClean="0">
                <a:solidFill>
                  <a:srgbClr val="00B050"/>
                </a:solidFill>
              </a:rPr>
              <a:t>Overview of the context and information found.</a:t>
            </a:r>
          </a:p>
          <a:p>
            <a:pPr marL="342900" indent="-342900">
              <a:buFont typeface="Wingdings" panose="05000000000000000000" pitchFamily="2" charset="2"/>
              <a:buChar char="ü"/>
            </a:pPr>
            <a:r>
              <a:rPr lang="en-GB" sz="2000" dirty="0" smtClean="0">
                <a:solidFill>
                  <a:srgbClr val="00B050"/>
                </a:solidFill>
              </a:rPr>
              <a:t>Research Methods and Scope</a:t>
            </a:r>
          </a:p>
          <a:p>
            <a:endParaRPr lang="en-GB" sz="2000" dirty="0" smtClean="0">
              <a:solidFill>
                <a:srgbClr val="00B050"/>
              </a:solidFill>
            </a:endParaRPr>
          </a:p>
          <a:p>
            <a:r>
              <a:rPr lang="en-GB" sz="2000" dirty="0" smtClean="0">
                <a:solidFill>
                  <a:srgbClr val="00B050"/>
                </a:solidFill>
              </a:rPr>
              <a:t>X – results or findings</a:t>
            </a:r>
          </a:p>
          <a:p>
            <a:r>
              <a:rPr lang="en-GB" sz="2000" dirty="0" smtClean="0">
                <a:solidFill>
                  <a:srgbClr val="00B050"/>
                </a:solidFill>
              </a:rPr>
              <a:t>X – No judgements </a:t>
            </a:r>
          </a:p>
          <a:p>
            <a:endParaRPr lang="en-GB" sz="2000" dirty="0"/>
          </a:p>
          <a:p>
            <a:pPr algn="ctr"/>
            <a:r>
              <a:rPr lang="en-GB" sz="2000" dirty="0" smtClean="0">
                <a:solidFill>
                  <a:srgbClr val="FF0000"/>
                </a:solidFill>
              </a:rPr>
              <a:t>Outline of the work</a:t>
            </a:r>
            <a:endParaRPr lang="en-GB" sz="2000" dirty="0">
              <a:solidFill>
                <a:srgbClr val="FF0000"/>
              </a:solidFill>
            </a:endParaRPr>
          </a:p>
        </p:txBody>
      </p:sp>
      <p:sp>
        <p:nvSpPr>
          <p:cNvPr id="6" name="TextBox 5"/>
          <p:cNvSpPr txBox="1"/>
          <p:nvPr/>
        </p:nvSpPr>
        <p:spPr>
          <a:xfrm>
            <a:off x="14227" y="1887762"/>
            <a:ext cx="2880320" cy="3662541"/>
          </a:xfrm>
          <a:prstGeom prst="rect">
            <a:avLst/>
          </a:prstGeom>
          <a:noFill/>
          <a:ln w="38100">
            <a:solidFill>
              <a:srgbClr val="FF0000"/>
            </a:solidFill>
          </a:ln>
        </p:spPr>
        <p:txBody>
          <a:bodyPr wrap="square" rtlCol="0">
            <a:spAutoFit/>
          </a:bodyPr>
          <a:lstStyle/>
          <a:p>
            <a:pPr algn="ctr"/>
            <a:r>
              <a:rPr lang="en-GB" sz="2800" dirty="0" smtClean="0">
                <a:solidFill>
                  <a:srgbClr val="00B0F0"/>
                </a:solidFill>
              </a:rPr>
              <a:t>Informative</a:t>
            </a:r>
          </a:p>
          <a:p>
            <a:pPr algn="ctr"/>
            <a:r>
              <a:rPr lang="en-GB" sz="2800" dirty="0" smtClean="0">
                <a:solidFill>
                  <a:srgbClr val="00B0F0"/>
                </a:solidFill>
              </a:rPr>
              <a:t>(250-300 words)</a:t>
            </a:r>
          </a:p>
          <a:p>
            <a:pPr algn="ctr"/>
            <a:endParaRPr lang="en-GB" sz="2800" dirty="0" smtClean="0">
              <a:solidFill>
                <a:srgbClr val="00B0F0"/>
              </a:solidFill>
            </a:endParaRPr>
          </a:p>
          <a:p>
            <a:pPr marL="514350" indent="-514350">
              <a:buFont typeface="Wingdings" panose="05000000000000000000" pitchFamily="2" charset="2"/>
              <a:buChar char="ü"/>
            </a:pPr>
            <a:r>
              <a:rPr lang="en-GB" sz="2000" dirty="0" smtClean="0">
                <a:solidFill>
                  <a:srgbClr val="00B0F0"/>
                </a:solidFill>
              </a:rPr>
              <a:t>Rationale</a:t>
            </a:r>
          </a:p>
          <a:p>
            <a:pPr marL="514350" indent="-514350">
              <a:buFont typeface="Wingdings" panose="05000000000000000000" pitchFamily="2" charset="2"/>
              <a:buChar char="ü"/>
            </a:pPr>
            <a:r>
              <a:rPr lang="en-GB" sz="2000" dirty="0" smtClean="0">
                <a:solidFill>
                  <a:srgbClr val="00B0F0"/>
                </a:solidFill>
              </a:rPr>
              <a:t>Method</a:t>
            </a:r>
          </a:p>
          <a:p>
            <a:pPr marL="514350" indent="-514350">
              <a:buFont typeface="Wingdings" panose="05000000000000000000" pitchFamily="2" charset="2"/>
              <a:buChar char="ü"/>
            </a:pPr>
            <a:r>
              <a:rPr lang="en-GB" sz="2000" dirty="0" smtClean="0">
                <a:solidFill>
                  <a:srgbClr val="00B0F0"/>
                </a:solidFill>
              </a:rPr>
              <a:t>Findings / Analysis</a:t>
            </a:r>
          </a:p>
          <a:p>
            <a:pPr marL="514350" indent="-514350">
              <a:buFont typeface="Wingdings" panose="05000000000000000000" pitchFamily="2" charset="2"/>
              <a:buChar char="ü"/>
            </a:pPr>
            <a:r>
              <a:rPr lang="en-GB" sz="2000" dirty="0" smtClean="0">
                <a:solidFill>
                  <a:srgbClr val="00B0F0"/>
                </a:solidFill>
              </a:rPr>
              <a:t>Validity &amp; Reliability</a:t>
            </a:r>
          </a:p>
          <a:p>
            <a:pPr marL="514350" indent="-514350">
              <a:buFont typeface="Wingdings" panose="05000000000000000000" pitchFamily="2" charset="2"/>
              <a:buChar char="ü"/>
            </a:pPr>
            <a:r>
              <a:rPr lang="en-GB" sz="2000" dirty="0" smtClean="0">
                <a:solidFill>
                  <a:srgbClr val="00B0F0"/>
                </a:solidFill>
              </a:rPr>
              <a:t>Key outcomes</a:t>
            </a:r>
          </a:p>
          <a:p>
            <a:pPr marL="514350" indent="-514350">
              <a:buFont typeface="Wingdings" panose="05000000000000000000" pitchFamily="2" charset="2"/>
              <a:buChar char="ü"/>
            </a:pPr>
            <a:r>
              <a:rPr lang="en-GB" sz="2000" dirty="0" smtClean="0">
                <a:solidFill>
                  <a:srgbClr val="00B0F0"/>
                </a:solidFill>
              </a:rPr>
              <a:t>Applications</a:t>
            </a:r>
          </a:p>
          <a:p>
            <a:pPr algn="ctr"/>
            <a:endParaRPr lang="en-GB" sz="2800" dirty="0"/>
          </a:p>
        </p:txBody>
      </p:sp>
    </p:spTree>
    <p:extLst>
      <p:ext uri="{BB962C8B-B14F-4D97-AF65-F5344CB8AC3E}">
        <p14:creationId xmlns:p14="http://schemas.microsoft.com/office/powerpoint/2010/main" val="1482040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 (informative)</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smtClean="0">
                <a:solidFill>
                  <a:srgbClr val="0070C0"/>
                </a:solidFill>
              </a:rPr>
              <a:t>Comes first but written last</a:t>
            </a:r>
          </a:p>
          <a:p>
            <a:pPr marL="0" indent="0">
              <a:buNone/>
            </a:pPr>
            <a:endParaRPr lang="en-GB" sz="2400" dirty="0" smtClean="0"/>
          </a:p>
          <a:p>
            <a:pPr marL="0" indent="0">
              <a:buNone/>
            </a:pPr>
            <a:r>
              <a:rPr lang="en-GB" sz="2400" dirty="0" smtClean="0"/>
              <a:t>Include a key sentence for each section of the main article</a:t>
            </a:r>
          </a:p>
          <a:p>
            <a:pPr marL="0" indent="0">
              <a:buNone/>
            </a:pPr>
            <a:endParaRPr lang="en-GB" u="sng" dirty="0" smtClean="0">
              <a:solidFill>
                <a:srgbClr val="FF0000"/>
              </a:solidFill>
            </a:endParaRPr>
          </a:p>
          <a:p>
            <a:pPr marL="0" indent="0">
              <a:buNone/>
            </a:pPr>
            <a:r>
              <a:rPr lang="en-GB" u="sng" dirty="0" smtClean="0">
                <a:solidFill>
                  <a:srgbClr val="FF0000"/>
                </a:solidFill>
              </a:rPr>
              <a:t>Do not include</a:t>
            </a:r>
          </a:p>
          <a:p>
            <a:pPr marL="0" indent="0">
              <a:buNone/>
            </a:pPr>
            <a:endParaRPr lang="en-GB" u="sng" dirty="0" smtClean="0">
              <a:solidFill>
                <a:srgbClr val="FF0000"/>
              </a:solidFill>
            </a:endParaRPr>
          </a:p>
          <a:p>
            <a:r>
              <a:rPr lang="en-GB" dirty="0" smtClean="0"/>
              <a:t>Extended back ground information</a:t>
            </a:r>
          </a:p>
          <a:p>
            <a:r>
              <a:rPr lang="en-GB" dirty="0" smtClean="0"/>
              <a:t>Reference to other studies</a:t>
            </a:r>
          </a:p>
          <a:p>
            <a:r>
              <a:rPr lang="en-GB" dirty="0" smtClean="0"/>
              <a:t>Abbreviations, Jargon or confusing terms</a:t>
            </a:r>
          </a:p>
          <a:p>
            <a:r>
              <a:rPr lang="en-GB" dirty="0" smtClean="0"/>
              <a:t>Images, tables, graphs or reference to them</a:t>
            </a:r>
            <a:endParaRPr lang="en-GB" dirty="0"/>
          </a:p>
        </p:txBody>
      </p:sp>
    </p:spTree>
    <p:extLst>
      <p:ext uri="{BB962C8B-B14F-4D97-AF65-F5344CB8AC3E}">
        <p14:creationId xmlns:p14="http://schemas.microsoft.com/office/powerpoint/2010/main" val="2766366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Literature review</a:t>
            </a:r>
            <a:endParaRPr lang="en-GB" dirty="0"/>
          </a:p>
        </p:txBody>
      </p:sp>
      <p:sp>
        <p:nvSpPr>
          <p:cNvPr id="3" name="Content Placeholder 2"/>
          <p:cNvSpPr>
            <a:spLocks noGrp="1"/>
          </p:cNvSpPr>
          <p:nvPr>
            <p:ph idx="1"/>
          </p:nvPr>
        </p:nvSpPr>
        <p:spPr/>
        <p:txBody>
          <a:bodyPr>
            <a:normAutofit fontScale="92500" lnSpcReduction="20000"/>
          </a:bodyPr>
          <a:lstStyle/>
          <a:p>
            <a:r>
              <a:rPr lang="en-GB" dirty="0"/>
              <a:t>Define the topic and </a:t>
            </a:r>
            <a:r>
              <a:rPr lang="en-GB" dirty="0" smtClean="0"/>
              <a:t>write according to your intended audience.</a:t>
            </a:r>
            <a:endParaRPr lang="en-GB" dirty="0"/>
          </a:p>
          <a:p>
            <a:r>
              <a:rPr lang="en-GB" dirty="0"/>
              <a:t>Search and re-search the literature</a:t>
            </a:r>
          </a:p>
          <a:p>
            <a:r>
              <a:rPr lang="en-GB" dirty="0" smtClean="0"/>
              <a:t>Find a logical structure and flow – tell the story</a:t>
            </a:r>
          </a:p>
          <a:p>
            <a:r>
              <a:rPr lang="en-GB" dirty="0" smtClean="0"/>
              <a:t>Keep </a:t>
            </a:r>
            <a:r>
              <a:rPr lang="en-GB" dirty="0"/>
              <a:t>focused </a:t>
            </a:r>
          </a:p>
          <a:p>
            <a:r>
              <a:rPr lang="en-GB" dirty="0" smtClean="0"/>
              <a:t>Be </a:t>
            </a:r>
            <a:r>
              <a:rPr lang="en-GB" dirty="0"/>
              <a:t>critical</a:t>
            </a:r>
          </a:p>
          <a:p>
            <a:r>
              <a:rPr lang="en-GB" dirty="0" smtClean="0"/>
              <a:t>Include current </a:t>
            </a:r>
            <a:r>
              <a:rPr lang="en-GB" dirty="0"/>
              <a:t>research </a:t>
            </a:r>
            <a:r>
              <a:rPr lang="en-GB" dirty="0" smtClean="0"/>
              <a:t>but </a:t>
            </a:r>
            <a:r>
              <a:rPr lang="en-GB" dirty="0"/>
              <a:t>older studies may also be </a:t>
            </a:r>
            <a:r>
              <a:rPr lang="en-GB" dirty="0" smtClean="0"/>
              <a:t>useful.</a:t>
            </a:r>
          </a:p>
          <a:p>
            <a:r>
              <a:rPr lang="en-GB" dirty="0" smtClean="0"/>
              <a:t>Start general and narrow the focus till to justify your research question.</a:t>
            </a:r>
            <a:endParaRPr lang="en-GB" dirty="0"/>
          </a:p>
          <a:p>
            <a:endParaRPr lang="en-GB" dirty="0"/>
          </a:p>
        </p:txBody>
      </p:sp>
    </p:spTree>
    <p:extLst>
      <p:ext uri="{BB962C8B-B14F-4D97-AF65-F5344CB8AC3E}">
        <p14:creationId xmlns:p14="http://schemas.microsoft.com/office/powerpoint/2010/main" val="466514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Review included</a:t>
            </a:r>
            <a:endParaRPr lang="en-GB" dirty="0"/>
          </a:p>
        </p:txBody>
      </p:sp>
      <p:sp>
        <p:nvSpPr>
          <p:cNvPr id="3" name="Content Placeholder 2"/>
          <p:cNvSpPr>
            <a:spLocks noGrp="1"/>
          </p:cNvSpPr>
          <p:nvPr>
            <p:ph idx="1"/>
          </p:nvPr>
        </p:nvSpPr>
        <p:spPr>
          <a:xfrm>
            <a:off x="457200" y="1600200"/>
            <a:ext cx="8229600" cy="5069160"/>
          </a:xfrm>
        </p:spPr>
        <p:txBody>
          <a:bodyPr>
            <a:normAutofit fontScale="77500" lnSpcReduction="20000"/>
          </a:bodyPr>
          <a:lstStyle/>
          <a:p>
            <a:pPr marL="0" indent="0">
              <a:buNone/>
            </a:pPr>
            <a:r>
              <a:rPr lang="en-GB" dirty="0" smtClean="0">
                <a:solidFill>
                  <a:srgbClr val="0070C0"/>
                </a:solidFill>
              </a:rPr>
              <a:t>Critically review  / compare studies included and arranged in terms of:</a:t>
            </a:r>
          </a:p>
          <a:p>
            <a:pPr marL="0" indent="0">
              <a:buNone/>
            </a:pPr>
            <a:endParaRPr lang="en-GB" dirty="0"/>
          </a:p>
          <a:p>
            <a:pPr marL="514350" indent="-514350">
              <a:buFont typeface="+mj-lt"/>
              <a:buAutoNum type="arabicPeriod"/>
            </a:pPr>
            <a:r>
              <a:rPr lang="en-GB" dirty="0" smtClean="0"/>
              <a:t>Context and scope</a:t>
            </a:r>
          </a:p>
          <a:p>
            <a:pPr marL="514350" indent="-514350">
              <a:buFont typeface="+mj-lt"/>
              <a:buAutoNum type="arabicPeriod"/>
            </a:pPr>
            <a:r>
              <a:rPr lang="en-GB" dirty="0" smtClean="0"/>
              <a:t>Participants</a:t>
            </a:r>
          </a:p>
          <a:p>
            <a:pPr marL="514350" indent="-514350">
              <a:buFont typeface="+mj-lt"/>
              <a:buAutoNum type="arabicPeriod"/>
            </a:pPr>
            <a:r>
              <a:rPr lang="en-GB" dirty="0" smtClean="0"/>
              <a:t>Methodology</a:t>
            </a:r>
          </a:p>
          <a:p>
            <a:pPr marL="514350" indent="-514350">
              <a:buFont typeface="+mj-lt"/>
              <a:buAutoNum type="arabicPeriod"/>
            </a:pPr>
            <a:r>
              <a:rPr lang="en-GB" dirty="0" smtClean="0"/>
              <a:t>Findings</a:t>
            </a:r>
          </a:p>
          <a:p>
            <a:pPr marL="514350" indent="-514350">
              <a:buFont typeface="+mj-lt"/>
              <a:buAutoNum type="arabicPeriod"/>
            </a:pPr>
            <a:r>
              <a:rPr lang="en-GB" dirty="0" smtClean="0"/>
              <a:t>Include studies supporting all major points and theory.</a:t>
            </a:r>
          </a:p>
          <a:p>
            <a:pPr marL="514350" indent="-514350">
              <a:buFont typeface="+mj-lt"/>
              <a:buAutoNum type="arabicPeriod"/>
            </a:pPr>
            <a:endParaRPr lang="en-GB" dirty="0"/>
          </a:p>
          <a:p>
            <a:pPr marL="0" indent="0" algn="ctr">
              <a:buNone/>
            </a:pPr>
            <a:r>
              <a:rPr lang="en-GB" dirty="0" smtClean="0"/>
              <a:t>Use these to justify your approach</a:t>
            </a:r>
          </a:p>
          <a:p>
            <a:pPr marL="0" indent="0" algn="ctr">
              <a:buNone/>
            </a:pPr>
            <a:endParaRPr lang="en-GB" dirty="0"/>
          </a:p>
          <a:p>
            <a:pPr marL="0" indent="0" algn="ctr">
              <a:buNone/>
            </a:pPr>
            <a:r>
              <a:rPr lang="en-GB" dirty="0" smtClean="0">
                <a:solidFill>
                  <a:srgbClr val="FF0000"/>
                </a:solidFill>
              </a:rPr>
              <a:t>These studies will be referred back to in your discussion</a:t>
            </a:r>
            <a:endParaRPr lang="en-GB" dirty="0">
              <a:solidFill>
                <a:srgbClr val="FF0000"/>
              </a:solidFill>
            </a:endParaRPr>
          </a:p>
        </p:txBody>
      </p:sp>
    </p:spTree>
    <p:extLst>
      <p:ext uri="{BB962C8B-B14F-4D97-AF65-F5344CB8AC3E}">
        <p14:creationId xmlns:p14="http://schemas.microsoft.com/office/powerpoint/2010/main" val="2521910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864096"/>
          </a:xfrm>
        </p:spPr>
        <p:txBody>
          <a:bodyPr/>
          <a:lstStyle/>
          <a:p>
            <a:r>
              <a:rPr lang="en-GB" dirty="0" smtClean="0"/>
              <a:t>Method Section</a:t>
            </a:r>
            <a:endParaRPr lang="en-GB" dirty="0"/>
          </a:p>
        </p:txBody>
      </p:sp>
      <p:sp>
        <p:nvSpPr>
          <p:cNvPr id="3" name="Content Placeholder 2"/>
          <p:cNvSpPr>
            <a:spLocks noGrp="1"/>
          </p:cNvSpPr>
          <p:nvPr>
            <p:ph idx="1"/>
          </p:nvPr>
        </p:nvSpPr>
        <p:spPr>
          <a:xfrm>
            <a:off x="457200" y="1196752"/>
            <a:ext cx="8507288" cy="4929411"/>
          </a:xfrm>
        </p:spPr>
        <p:txBody>
          <a:bodyPr>
            <a:normAutofit fontScale="70000" lnSpcReduction="20000"/>
          </a:bodyPr>
          <a:lstStyle/>
          <a:p>
            <a:pPr marL="514350" indent="-514350">
              <a:buFont typeface="+mj-lt"/>
              <a:buAutoNum type="arabicPeriod"/>
            </a:pPr>
            <a:r>
              <a:rPr lang="en-GB" dirty="0" smtClean="0"/>
              <a:t>Overview of the methodological approach</a:t>
            </a:r>
          </a:p>
          <a:p>
            <a:pPr marL="514350" indent="-514350">
              <a:buFont typeface="+mj-lt"/>
              <a:buAutoNum type="arabicPeriod"/>
            </a:pPr>
            <a:endParaRPr lang="en-GB" dirty="0" smtClean="0"/>
          </a:p>
          <a:p>
            <a:pPr marL="514350" indent="-514350">
              <a:buFont typeface="+mj-lt"/>
              <a:buAutoNum type="arabicPeriod"/>
            </a:pPr>
            <a:r>
              <a:rPr lang="en-GB" dirty="0" smtClean="0"/>
              <a:t>Overview of the study design</a:t>
            </a:r>
          </a:p>
          <a:p>
            <a:pPr marL="514350" indent="-514350">
              <a:buFont typeface="+mj-lt"/>
              <a:buAutoNum type="arabicPeriod"/>
            </a:pPr>
            <a:endParaRPr lang="en-GB" dirty="0" smtClean="0"/>
          </a:p>
          <a:p>
            <a:pPr marL="514350" indent="-514350">
              <a:buFont typeface="+mj-lt"/>
              <a:buAutoNum type="arabicPeriod"/>
            </a:pPr>
            <a:r>
              <a:rPr lang="en-GB" dirty="0" smtClean="0"/>
              <a:t>Describe and reference (if appropriate) specific data collection protocols / techniques, include specific equipment used.</a:t>
            </a:r>
          </a:p>
          <a:p>
            <a:pPr marL="514350" indent="-514350">
              <a:buFont typeface="+mj-lt"/>
              <a:buAutoNum type="arabicPeriod"/>
            </a:pPr>
            <a:endParaRPr lang="en-GB" dirty="0" smtClean="0"/>
          </a:p>
          <a:p>
            <a:pPr marL="514350" indent="-514350">
              <a:buFont typeface="+mj-lt"/>
              <a:buAutoNum type="arabicPeriod"/>
            </a:pPr>
            <a:r>
              <a:rPr lang="en-GB" dirty="0" smtClean="0"/>
              <a:t>Provide background rationale for methodologies / protocols that are unfamiliar or novel.</a:t>
            </a:r>
          </a:p>
          <a:p>
            <a:pPr marL="514350" indent="-514350">
              <a:buFont typeface="+mj-lt"/>
              <a:buAutoNum type="arabicPeriod"/>
            </a:pPr>
            <a:endParaRPr lang="en-GB" dirty="0" smtClean="0"/>
          </a:p>
          <a:p>
            <a:pPr marL="514350" indent="-514350">
              <a:buFont typeface="+mj-lt"/>
              <a:buAutoNum type="arabicPeriod"/>
            </a:pPr>
            <a:r>
              <a:rPr lang="en-GB" dirty="0" smtClean="0"/>
              <a:t>Justify sampling procedure / d</a:t>
            </a:r>
            <a:r>
              <a:rPr lang="en-GB" dirty="0" smtClean="0"/>
              <a:t>etails of participant selection.</a:t>
            </a:r>
          </a:p>
          <a:p>
            <a:pPr marL="514350" indent="-514350">
              <a:buFont typeface="+mj-lt"/>
              <a:buAutoNum type="arabicPeriod"/>
            </a:pPr>
            <a:endParaRPr lang="en-GB" dirty="0" smtClean="0"/>
          </a:p>
          <a:p>
            <a:pPr marL="514350" indent="-514350">
              <a:buFont typeface="+mj-lt"/>
              <a:buAutoNum type="arabicPeriod"/>
            </a:pPr>
            <a:r>
              <a:rPr lang="en-GB" dirty="0" smtClean="0"/>
              <a:t>Explain how the results / data will be analysed.</a:t>
            </a:r>
          </a:p>
          <a:p>
            <a:pPr marL="514350" indent="-514350">
              <a:buFont typeface="+mj-lt"/>
              <a:buAutoNum type="arabicPeriod"/>
            </a:pPr>
            <a:endParaRPr lang="en-GB" dirty="0" smtClean="0"/>
          </a:p>
          <a:p>
            <a:pPr marL="514350" indent="-514350">
              <a:buFont typeface="+mj-lt"/>
              <a:buAutoNum type="arabicPeriod"/>
            </a:pPr>
            <a:r>
              <a:rPr lang="en-GB" dirty="0" smtClean="0"/>
              <a:t>Describe potential limitations to data collection</a:t>
            </a:r>
            <a:endParaRPr lang="en-GB" dirty="0"/>
          </a:p>
        </p:txBody>
      </p:sp>
    </p:spTree>
    <p:extLst>
      <p:ext uri="{BB962C8B-B14F-4D97-AF65-F5344CB8AC3E}">
        <p14:creationId xmlns:p14="http://schemas.microsoft.com/office/powerpoint/2010/main" val="1093013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lstStyle/>
          <a:p>
            <a:r>
              <a:rPr lang="en-GB" dirty="0" smtClean="0"/>
              <a:t>Methodology</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 </a:t>
            </a:r>
            <a:endParaRPr lang="en-GB" dirty="0"/>
          </a:p>
        </p:txBody>
      </p:sp>
      <p:sp>
        <p:nvSpPr>
          <p:cNvPr id="7" name="Rectangle 6"/>
          <p:cNvSpPr/>
          <p:nvPr/>
        </p:nvSpPr>
        <p:spPr>
          <a:xfrm>
            <a:off x="683568" y="1443841"/>
            <a:ext cx="7848872" cy="3847207"/>
          </a:xfrm>
          <a:prstGeom prst="rect">
            <a:avLst/>
          </a:prstGeom>
        </p:spPr>
        <p:txBody>
          <a:bodyPr wrap="square">
            <a:spAutoFit/>
          </a:bodyPr>
          <a:lstStyle/>
          <a:p>
            <a:pPr algn="ctr"/>
            <a:r>
              <a:rPr lang="en-GB" sz="2800" dirty="0" smtClean="0">
                <a:solidFill>
                  <a:srgbClr val="FF0000"/>
                </a:solidFill>
              </a:rPr>
              <a:t>Conducting </a:t>
            </a:r>
            <a:r>
              <a:rPr lang="en-GB" sz="2800" dirty="0">
                <a:solidFill>
                  <a:srgbClr val="FF0000"/>
                </a:solidFill>
              </a:rPr>
              <a:t>a qualitative analysis </a:t>
            </a:r>
            <a:endParaRPr lang="en-GB" sz="2800" dirty="0" smtClean="0">
              <a:solidFill>
                <a:srgbClr val="FF0000"/>
              </a:solidFill>
            </a:endParaRPr>
          </a:p>
          <a:p>
            <a:endParaRPr lang="en-GB" b="1" dirty="0"/>
          </a:p>
          <a:p>
            <a:r>
              <a:rPr lang="en-GB" dirty="0" smtClean="0"/>
              <a:t>This methods section for this type of research generally </a:t>
            </a:r>
            <a:r>
              <a:rPr lang="en-GB" dirty="0"/>
              <a:t>requires a more elaborate description of the methods used as well as an explanation of the processes applied to gathering and </a:t>
            </a:r>
            <a:r>
              <a:rPr lang="en-GB" dirty="0" smtClean="0"/>
              <a:t>analysing </a:t>
            </a:r>
            <a:r>
              <a:rPr lang="en-GB" dirty="0"/>
              <a:t>of data than is generally required for studies using quantitative methods. </a:t>
            </a:r>
            <a:endParaRPr lang="en-GB" dirty="0" smtClean="0"/>
          </a:p>
          <a:p>
            <a:endParaRPr lang="en-GB" dirty="0"/>
          </a:p>
          <a:p>
            <a:r>
              <a:rPr lang="en-GB" dirty="0" smtClean="0"/>
              <a:t>Because </a:t>
            </a:r>
            <a:r>
              <a:rPr lang="en-GB" dirty="0"/>
              <a:t>you are the primary instrument for generating the data, the process for collecting that data has a significantly greater impact on producing the </a:t>
            </a:r>
            <a:r>
              <a:rPr lang="en-GB" dirty="0" smtClean="0"/>
              <a:t>findings.</a:t>
            </a:r>
          </a:p>
          <a:p>
            <a:endParaRPr lang="en-GB" dirty="0"/>
          </a:p>
          <a:p>
            <a:endParaRPr lang="en-GB" dirty="0" smtClean="0"/>
          </a:p>
          <a:p>
            <a:pPr algn="ctr"/>
            <a:r>
              <a:rPr lang="en-GB" dirty="0" smtClean="0">
                <a:solidFill>
                  <a:srgbClr val="FF0000"/>
                </a:solidFill>
              </a:rPr>
              <a:t>Therefore</a:t>
            </a:r>
            <a:r>
              <a:rPr lang="en-GB" dirty="0">
                <a:solidFill>
                  <a:srgbClr val="FF0000"/>
                </a:solidFill>
              </a:rPr>
              <a:t>, qualitative research requires a more detailed description of the methods used.</a:t>
            </a:r>
          </a:p>
        </p:txBody>
      </p:sp>
    </p:spTree>
    <p:extLst>
      <p:ext uri="{BB962C8B-B14F-4D97-AF65-F5344CB8AC3E}">
        <p14:creationId xmlns:p14="http://schemas.microsoft.com/office/powerpoint/2010/main" val="3346324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Method Sections</a:t>
            </a:r>
            <a:endParaRPr lang="en-GB" dirty="0"/>
          </a:p>
        </p:txBody>
      </p:sp>
      <p:sp>
        <p:nvSpPr>
          <p:cNvPr id="4" name="Text Placeholder 3"/>
          <p:cNvSpPr>
            <a:spLocks noGrp="1"/>
          </p:cNvSpPr>
          <p:nvPr>
            <p:ph type="body" idx="1"/>
          </p:nvPr>
        </p:nvSpPr>
        <p:spPr>
          <a:xfrm>
            <a:off x="323528" y="1412776"/>
            <a:ext cx="4040188" cy="639762"/>
          </a:xfrm>
        </p:spPr>
        <p:txBody>
          <a:bodyPr/>
          <a:lstStyle/>
          <a:p>
            <a:pPr algn="ctr"/>
            <a:r>
              <a:rPr lang="en-GB" dirty="0" smtClean="0">
                <a:solidFill>
                  <a:srgbClr val="FF0000"/>
                </a:solidFill>
              </a:rPr>
              <a:t>Try to Avoid</a:t>
            </a:r>
            <a:endParaRPr lang="en-GB" dirty="0" smtClean="0"/>
          </a:p>
        </p:txBody>
      </p:sp>
      <p:sp>
        <p:nvSpPr>
          <p:cNvPr id="3" name="Content Placeholder 2"/>
          <p:cNvSpPr>
            <a:spLocks noGrp="1"/>
          </p:cNvSpPr>
          <p:nvPr>
            <p:ph sz="half" idx="2"/>
          </p:nvPr>
        </p:nvSpPr>
        <p:spPr>
          <a:xfrm>
            <a:off x="457200" y="2174875"/>
            <a:ext cx="4040188" cy="3054325"/>
          </a:xfrm>
        </p:spPr>
        <p:txBody>
          <a:bodyPr/>
          <a:lstStyle/>
          <a:p>
            <a:r>
              <a:rPr lang="en-GB" dirty="0" smtClean="0"/>
              <a:t>Irrelevancy</a:t>
            </a:r>
          </a:p>
          <a:p>
            <a:endParaRPr lang="en-GB" dirty="0" smtClean="0"/>
          </a:p>
          <a:p>
            <a:r>
              <a:rPr lang="en-GB" dirty="0" smtClean="0"/>
              <a:t>Explanations of basic procedures</a:t>
            </a:r>
          </a:p>
          <a:p>
            <a:endParaRPr lang="en-GB" dirty="0"/>
          </a:p>
          <a:p>
            <a:r>
              <a:rPr lang="en-GB" dirty="0" smtClean="0"/>
              <a:t>Verbosity</a:t>
            </a:r>
          </a:p>
          <a:p>
            <a:pPr marL="0" indent="0">
              <a:buNone/>
            </a:pPr>
            <a:endParaRPr lang="en-GB" dirty="0" smtClean="0"/>
          </a:p>
        </p:txBody>
      </p:sp>
      <p:sp>
        <p:nvSpPr>
          <p:cNvPr id="5" name="Text Placeholder 4"/>
          <p:cNvSpPr>
            <a:spLocks noGrp="1"/>
          </p:cNvSpPr>
          <p:nvPr>
            <p:ph type="body" sz="quarter" idx="3"/>
          </p:nvPr>
        </p:nvSpPr>
        <p:spPr>
          <a:xfrm>
            <a:off x="4644008" y="1484784"/>
            <a:ext cx="4041775" cy="639762"/>
          </a:xfrm>
        </p:spPr>
        <p:txBody>
          <a:bodyPr/>
          <a:lstStyle/>
          <a:p>
            <a:pPr algn="ctr"/>
            <a:r>
              <a:rPr lang="en-GB" dirty="0" smtClean="0">
                <a:solidFill>
                  <a:srgbClr val="0070C0"/>
                </a:solidFill>
              </a:rPr>
              <a:t>Try to Include</a:t>
            </a:r>
            <a:endParaRPr lang="en-GB" dirty="0">
              <a:solidFill>
                <a:srgbClr val="0070C0"/>
              </a:solidFill>
            </a:endParaRPr>
          </a:p>
        </p:txBody>
      </p:sp>
      <p:sp>
        <p:nvSpPr>
          <p:cNvPr id="6" name="Content Placeholder 5"/>
          <p:cNvSpPr>
            <a:spLocks noGrp="1"/>
          </p:cNvSpPr>
          <p:nvPr>
            <p:ph sz="quarter" idx="4"/>
          </p:nvPr>
        </p:nvSpPr>
        <p:spPr/>
        <p:txBody>
          <a:bodyPr/>
          <a:lstStyle/>
          <a:p>
            <a:r>
              <a:rPr lang="en-GB" sz="2000" dirty="0"/>
              <a:t>H</a:t>
            </a:r>
            <a:r>
              <a:rPr lang="en-GB" sz="2000" dirty="0" smtClean="0"/>
              <a:t>ow you solved methodological problems</a:t>
            </a:r>
          </a:p>
          <a:p>
            <a:endParaRPr lang="en-GB" sz="2000" dirty="0" smtClean="0"/>
          </a:p>
          <a:p>
            <a:r>
              <a:rPr lang="en-GB" sz="2000" dirty="0" smtClean="0"/>
              <a:t>Literature justification of your protocols and design</a:t>
            </a:r>
          </a:p>
          <a:p>
            <a:endParaRPr lang="en-GB" sz="2000" dirty="0"/>
          </a:p>
          <a:p>
            <a:r>
              <a:rPr lang="en-GB" sz="2000" dirty="0" smtClean="0"/>
              <a:t>All information that the reader would need to replicate your study </a:t>
            </a:r>
            <a:r>
              <a:rPr lang="en-GB" sz="2000" u="sng" dirty="0" smtClean="0"/>
              <a:t>exactly.</a:t>
            </a:r>
            <a:endParaRPr lang="en-GB" sz="2000" u="sng" dirty="0" smtClean="0"/>
          </a:p>
          <a:p>
            <a:endParaRPr lang="en-GB" dirty="0"/>
          </a:p>
        </p:txBody>
      </p:sp>
      <p:sp>
        <p:nvSpPr>
          <p:cNvPr id="7" name="TextBox 6"/>
          <p:cNvSpPr txBox="1"/>
          <p:nvPr/>
        </p:nvSpPr>
        <p:spPr>
          <a:xfrm>
            <a:off x="683568" y="5445224"/>
            <a:ext cx="7632848" cy="830997"/>
          </a:xfrm>
          <a:prstGeom prst="rect">
            <a:avLst/>
          </a:prstGeom>
          <a:noFill/>
        </p:spPr>
        <p:txBody>
          <a:bodyPr wrap="square" rtlCol="0">
            <a:spAutoFit/>
          </a:bodyPr>
          <a:lstStyle/>
          <a:p>
            <a:pPr algn="ctr"/>
            <a:r>
              <a:rPr lang="en-GB" sz="2400" dirty="0" smtClean="0">
                <a:solidFill>
                  <a:srgbClr val="00B050"/>
                </a:solidFill>
              </a:rPr>
              <a:t>The focus of the section is how you applied the methods </a:t>
            </a:r>
            <a:r>
              <a:rPr lang="en-GB" sz="2400" u="sng" dirty="0" smtClean="0">
                <a:solidFill>
                  <a:srgbClr val="00B050"/>
                </a:solidFill>
              </a:rPr>
              <a:t>not</a:t>
            </a:r>
            <a:r>
              <a:rPr lang="en-GB" sz="2400" dirty="0" smtClean="0">
                <a:solidFill>
                  <a:srgbClr val="00B050"/>
                </a:solidFill>
              </a:rPr>
              <a:t> the mechanics of doing the method.</a:t>
            </a:r>
            <a:endParaRPr lang="en-GB" sz="2400" dirty="0">
              <a:solidFill>
                <a:srgbClr val="00B050"/>
              </a:solidFill>
            </a:endParaRPr>
          </a:p>
        </p:txBody>
      </p:sp>
    </p:spTree>
    <p:extLst>
      <p:ext uri="{BB962C8B-B14F-4D97-AF65-F5344CB8AC3E}">
        <p14:creationId xmlns:p14="http://schemas.microsoft.com/office/powerpoint/2010/main" val="1882772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Results Section</a:t>
            </a:r>
            <a:endParaRPr lang="en-GB" dirty="0"/>
          </a:p>
        </p:txBody>
      </p:sp>
      <p:sp>
        <p:nvSpPr>
          <p:cNvPr id="8" name="Content Placeholder 7"/>
          <p:cNvSpPr>
            <a:spLocks noGrp="1"/>
          </p:cNvSpPr>
          <p:nvPr>
            <p:ph idx="1"/>
          </p:nvPr>
        </p:nvSpPr>
        <p:spPr/>
        <p:txBody>
          <a:bodyPr>
            <a:normAutofit fontScale="92500" lnSpcReduction="10000"/>
          </a:bodyPr>
          <a:lstStyle/>
          <a:p>
            <a:pPr marL="0" indent="0">
              <a:buNone/>
            </a:pPr>
            <a:r>
              <a:rPr lang="en-GB" dirty="0" smtClean="0">
                <a:solidFill>
                  <a:srgbClr val="00B0F0"/>
                </a:solidFill>
              </a:rPr>
              <a:t>Present a synopsis of your results and a thematic explanation of the key findings.</a:t>
            </a:r>
          </a:p>
          <a:p>
            <a:pPr marL="0" indent="0">
              <a:buNone/>
            </a:pPr>
            <a:endParaRPr lang="en-GB" dirty="0"/>
          </a:p>
          <a:p>
            <a:pPr marL="0" indent="0" algn="ctr">
              <a:buNone/>
            </a:pPr>
            <a:r>
              <a:rPr lang="en-GB" dirty="0" smtClean="0"/>
              <a:t>Or</a:t>
            </a:r>
          </a:p>
          <a:p>
            <a:pPr marL="0" indent="0" algn="ctr">
              <a:buNone/>
            </a:pPr>
            <a:endParaRPr lang="en-GB" dirty="0" smtClean="0"/>
          </a:p>
          <a:p>
            <a:pPr marL="0" indent="0">
              <a:buNone/>
            </a:pPr>
            <a:r>
              <a:rPr lang="en-GB" dirty="0" smtClean="0">
                <a:solidFill>
                  <a:srgbClr val="7030A0"/>
                </a:solidFill>
              </a:rPr>
              <a:t>Present and </a:t>
            </a:r>
            <a:r>
              <a:rPr lang="en-GB" dirty="0" smtClean="0">
                <a:solidFill>
                  <a:srgbClr val="7030A0"/>
                </a:solidFill>
              </a:rPr>
              <a:t>explain </a:t>
            </a:r>
            <a:r>
              <a:rPr lang="en-GB" dirty="0" smtClean="0">
                <a:solidFill>
                  <a:srgbClr val="7030A0"/>
                </a:solidFill>
              </a:rPr>
              <a:t>each finding and then move on to the next. End with an overall synopsis.</a:t>
            </a:r>
          </a:p>
          <a:p>
            <a:pPr marL="0" indent="0">
              <a:buNone/>
            </a:pPr>
            <a:endParaRPr lang="en-GB" dirty="0">
              <a:solidFill>
                <a:srgbClr val="7030A0"/>
              </a:solidFill>
            </a:endParaRPr>
          </a:p>
          <a:p>
            <a:pPr marL="0" indent="0" algn="ctr">
              <a:buNone/>
            </a:pPr>
            <a:r>
              <a:rPr lang="en-GB" sz="3900" u="sng" dirty="0" smtClean="0">
                <a:solidFill>
                  <a:srgbClr val="FF0000"/>
                </a:solidFill>
              </a:rPr>
              <a:t>Use either approach but do not mix them</a:t>
            </a:r>
            <a:endParaRPr lang="en-GB" u="sng" dirty="0">
              <a:solidFill>
                <a:srgbClr val="FF0000"/>
              </a:solidFill>
            </a:endParaRPr>
          </a:p>
        </p:txBody>
      </p:sp>
    </p:spTree>
    <p:extLst>
      <p:ext uri="{BB962C8B-B14F-4D97-AF65-F5344CB8AC3E}">
        <p14:creationId xmlns:p14="http://schemas.microsoft.com/office/powerpoint/2010/main" val="1322630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62074"/>
          </a:xfrm>
        </p:spPr>
        <p:txBody>
          <a:bodyPr>
            <a:normAutofit fontScale="90000"/>
          </a:bodyPr>
          <a:lstStyle/>
          <a:p>
            <a:r>
              <a:rPr lang="en-GB" dirty="0" smtClean="0"/>
              <a:t>Results Section</a:t>
            </a:r>
            <a:endParaRPr lang="en-GB" dirty="0"/>
          </a:p>
        </p:txBody>
      </p:sp>
      <p:sp>
        <p:nvSpPr>
          <p:cNvPr id="3" name="Content Placeholder 2"/>
          <p:cNvSpPr>
            <a:spLocks noGrp="1"/>
          </p:cNvSpPr>
          <p:nvPr>
            <p:ph idx="1"/>
          </p:nvPr>
        </p:nvSpPr>
        <p:spPr>
          <a:xfrm>
            <a:off x="467544" y="908720"/>
            <a:ext cx="8229600" cy="5429200"/>
          </a:xfrm>
        </p:spPr>
        <p:txBody>
          <a:bodyPr>
            <a:normAutofit fontScale="92500" lnSpcReduction="10000"/>
          </a:bodyPr>
          <a:lstStyle/>
          <a:p>
            <a:r>
              <a:rPr lang="en-GB" sz="2400" dirty="0" smtClean="0"/>
              <a:t>Introductory context for understanding the results by restating the research problems and research design.</a:t>
            </a:r>
          </a:p>
          <a:p>
            <a:endParaRPr lang="en-GB" sz="2400" dirty="0" smtClean="0"/>
          </a:p>
          <a:p>
            <a:r>
              <a:rPr lang="en-GB" sz="2400" dirty="0" smtClean="0"/>
              <a:t>Systematic presentation  and description of the information /data collected referencing key data presented in tables, graphs and figures. </a:t>
            </a:r>
          </a:p>
          <a:p>
            <a:endParaRPr lang="en-GB" sz="2400" dirty="0" smtClean="0"/>
          </a:p>
          <a:p>
            <a:r>
              <a:rPr lang="en-GB" sz="2400" dirty="0" smtClean="0"/>
              <a:t>Inclusion of appropriately referenced  tables, figures and graphs.</a:t>
            </a:r>
          </a:p>
          <a:p>
            <a:r>
              <a:rPr lang="en-GB" sz="2400" dirty="0" smtClean="0"/>
              <a:t>Presentation of statistical analysis and significance.</a:t>
            </a:r>
          </a:p>
          <a:p>
            <a:endParaRPr lang="en-GB" sz="2400" dirty="0" smtClean="0"/>
          </a:p>
          <a:p>
            <a:r>
              <a:rPr lang="en-GB" sz="2400" dirty="0" smtClean="0"/>
              <a:t>Thematic or ordered presentation and description of the data, s</a:t>
            </a:r>
            <a:r>
              <a:rPr lang="en-GB" sz="2400" dirty="0" smtClean="0"/>
              <a:t>tarting with that you deem most important.</a:t>
            </a:r>
          </a:p>
          <a:p>
            <a:endParaRPr lang="en-GB" sz="2400" dirty="0" smtClean="0"/>
          </a:p>
          <a:p>
            <a:r>
              <a:rPr lang="en-GB" sz="2400" dirty="0" smtClean="0"/>
              <a:t>Synthesis of key findings that specifically and directly relate to your research question.</a:t>
            </a:r>
            <a:endParaRPr lang="en-GB" sz="2400" dirty="0"/>
          </a:p>
        </p:txBody>
      </p:sp>
    </p:spTree>
    <p:extLst>
      <p:ext uri="{BB962C8B-B14F-4D97-AF65-F5344CB8AC3E}">
        <p14:creationId xmlns:p14="http://schemas.microsoft.com/office/powerpoint/2010/main" val="2579869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Section</a:t>
            </a:r>
            <a:endParaRPr lang="en-GB" dirty="0"/>
          </a:p>
        </p:txBody>
      </p:sp>
      <p:sp>
        <p:nvSpPr>
          <p:cNvPr id="4" name="Content Placeholder 3"/>
          <p:cNvSpPr>
            <a:spLocks noGrp="1"/>
          </p:cNvSpPr>
          <p:nvPr>
            <p:ph sz="half" idx="1"/>
          </p:nvPr>
        </p:nvSpPr>
        <p:spPr>
          <a:xfrm>
            <a:off x="251520" y="1628800"/>
            <a:ext cx="4186808" cy="4525963"/>
          </a:xfrm>
        </p:spPr>
        <p:txBody>
          <a:bodyPr>
            <a:normAutofit fontScale="85000" lnSpcReduction="10000"/>
          </a:bodyPr>
          <a:lstStyle/>
          <a:p>
            <a:pPr marL="0" indent="0" algn="ctr">
              <a:buNone/>
            </a:pPr>
            <a:r>
              <a:rPr lang="en-GB" dirty="0" smtClean="0"/>
              <a:t>Try to Avoid</a:t>
            </a:r>
          </a:p>
          <a:p>
            <a:pPr marL="0" indent="0">
              <a:buNone/>
            </a:pPr>
            <a:endParaRPr lang="en-GB" dirty="0"/>
          </a:p>
          <a:p>
            <a:r>
              <a:rPr lang="en-GB" sz="2400" dirty="0" smtClean="0"/>
              <a:t>Discussing or interpreting results</a:t>
            </a:r>
          </a:p>
          <a:p>
            <a:r>
              <a:rPr lang="en-GB" sz="2400" dirty="0" smtClean="0"/>
              <a:t>Reporting background information to explain the data</a:t>
            </a:r>
          </a:p>
          <a:p>
            <a:r>
              <a:rPr lang="en-GB" sz="2400" dirty="0" smtClean="0"/>
              <a:t>Ignoring negative results</a:t>
            </a:r>
          </a:p>
          <a:p>
            <a:r>
              <a:rPr lang="en-GB" sz="2400" dirty="0" smtClean="0"/>
              <a:t>Including raw or intermediary data</a:t>
            </a:r>
          </a:p>
          <a:p>
            <a:r>
              <a:rPr lang="en-GB" sz="2400" dirty="0" smtClean="0"/>
              <a:t>Confusing tables, figures or graphs.</a:t>
            </a:r>
          </a:p>
          <a:p>
            <a:r>
              <a:rPr lang="en-GB" sz="2400" dirty="0" smtClean="0"/>
              <a:t>Unlabelled or referenced </a:t>
            </a:r>
            <a:r>
              <a:rPr lang="en-GB" sz="2400" dirty="0" smtClean="0"/>
              <a:t>tables, figures or graphs.</a:t>
            </a:r>
          </a:p>
          <a:p>
            <a:r>
              <a:rPr lang="en-GB" sz="2400" dirty="0" smtClean="0"/>
              <a:t>Starting the section with</a:t>
            </a:r>
            <a:r>
              <a:rPr lang="en-GB" sz="2400" dirty="0" smtClean="0"/>
              <a:t> tables, figures or graphs.</a:t>
            </a:r>
            <a:endParaRPr lang="en-GB" sz="2400" dirty="0"/>
          </a:p>
        </p:txBody>
      </p:sp>
      <p:sp>
        <p:nvSpPr>
          <p:cNvPr id="5" name="Content Placeholder 4"/>
          <p:cNvSpPr>
            <a:spLocks noGrp="1"/>
          </p:cNvSpPr>
          <p:nvPr>
            <p:ph sz="half" idx="2"/>
          </p:nvPr>
        </p:nvSpPr>
        <p:spPr/>
        <p:txBody>
          <a:bodyPr>
            <a:normAutofit fontScale="85000" lnSpcReduction="10000"/>
          </a:bodyPr>
          <a:lstStyle/>
          <a:p>
            <a:pPr marL="0" indent="0" algn="ctr">
              <a:buNone/>
            </a:pPr>
            <a:r>
              <a:rPr lang="en-GB" dirty="0" smtClean="0"/>
              <a:t>Try to</a:t>
            </a:r>
            <a:endParaRPr lang="en-GB" dirty="0"/>
          </a:p>
          <a:p>
            <a:pPr marL="0" indent="0">
              <a:buNone/>
            </a:pPr>
            <a:endParaRPr lang="en-GB" dirty="0" smtClean="0"/>
          </a:p>
          <a:p>
            <a:r>
              <a:rPr lang="en-GB" dirty="0" smtClean="0"/>
              <a:t>Be factual and concise</a:t>
            </a:r>
          </a:p>
          <a:p>
            <a:r>
              <a:rPr lang="en-GB" dirty="0" smtClean="0"/>
              <a:t>Refer to all </a:t>
            </a:r>
            <a:r>
              <a:rPr lang="en-GB" dirty="0" smtClean="0"/>
              <a:t>tables, figures or graphs.</a:t>
            </a:r>
          </a:p>
          <a:p>
            <a:r>
              <a:rPr lang="en-GB" dirty="0" smtClean="0"/>
              <a:t>Group finding in themes and order of importance.</a:t>
            </a:r>
          </a:p>
          <a:p>
            <a:endParaRPr lang="en-GB" dirty="0" smtClean="0"/>
          </a:p>
          <a:p>
            <a:pPr marL="0" indent="0">
              <a:buNone/>
            </a:pPr>
            <a:endParaRPr lang="en-GB" dirty="0"/>
          </a:p>
        </p:txBody>
      </p:sp>
    </p:spTree>
    <p:extLst>
      <p:ext uri="{BB962C8B-B14F-4D97-AF65-F5344CB8AC3E}">
        <p14:creationId xmlns:p14="http://schemas.microsoft.com/office/powerpoint/2010/main" val="1177137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418058"/>
          </a:xfrm>
        </p:spPr>
        <p:txBody>
          <a:bodyPr>
            <a:normAutofit fontScale="90000"/>
          </a:bodyPr>
          <a:lstStyle/>
          <a:p>
            <a:r>
              <a:rPr lang="en-GB" dirty="0" smtClean="0"/>
              <a:t>Discussion Section</a:t>
            </a:r>
            <a:endParaRPr lang="en-GB" dirty="0"/>
          </a:p>
        </p:txBody>
      </p:sp>
      <p:sp>
        <p:nvSpPr>
          <p:cNvPr id="6" name="Content Placeholder 5"/>
          <p:cNvSpPr>
            <a:spLocks noGrp="1"/>
          </p:cNvSpPr>
          <p:nvPr>
            <p:ph idx="1"/>
          </p:nvPr>
        </p:nvSpPr>
        <p:spPr>
          <a:xfrm>
            <a:off x="395536" y="908720"/>
            <a:ext cx="8229600" cy="5246043"/>
          </a:xfrm>
        </p:spPr>
        <p:txBody>
          <a:bodyPr>
            <a:normAutofit fontScale="47500" lnSpcReduction="20000"/>
          </a:bodyPr>
          <a:lstStyle/>
          <a:p>
            <a:pPr marL="0" lvl="0" indent="0">
              <a:buNone/>
            </a:pPr>
            <a:r>
              <a:rPr lang="en-GB" dirty="0" smtClean="0"/>
              <a:t>Structure </a:t>
            </a:r>
            <a:r>
              <a:rPr lang="en-GB" dirty="0"/>
              <a:t>the d</a:t>
            </a:r>
            <a:r>
              <a:rPr lang="en-GB" dirty="0" smtClean="0"/>
              <a:t>iscussion </a:t>
            </a:r>
            <a:r>
              <a:rPr lang="en-GB" dirty="0"/>
              <a:t>from the </a:t>
            </a:r>
            <a:r>
              <a:rPr lang="en-GB" dirty="0">
                <a:solidFill>
                  <a:srgbClr val="FF0000"/>
                </a:solidFill>
              </a:rPr>
              <a:t>specific</a:t>
            </a:r>
            <a:r>
              <a:rPr lang="en-GB" dirty="0"/>
              <a:t> to the</a:t>
            </a:r>
            <a:r>
              <a:rPr lang="en-GB" dirty="0">
                <a:solidFill>
                  <a:srgbClr val="FF0000"/>
                </a:solidFill>
              </a:rPr>
              <a:t> general</a:t>
            </a:r>
            <a:r>
              <a:rPr lang="en-GB" dirty="0" smtClean="0"/>
              <a:t>:</a:t>
            </a:r>
          </a:p>
          <a:p>
            <a:pPr marL="0" lvl="0" indent="0">
              <a:buNone/>
            </a:pPr>
            <a:r>
              <a:rPr lang="en-GB" dirty="0" smtClean="0"/>
              <a:t> </a:t>
            </a:r>
          </a:p>
          <a:p>
            <a:pPr marL="0" lvl="0" indent="0" algn="ctr">
              <a:buNone/>
            </a:pPr>
            <a:r>
              <a:rPr lang="en-GB" dirty="0" smtClean="0">
                <a:solidFill>
                  <a:srgbClr val="FF0000"/>
                </a:solidFill>
              </a:rPr>
              <a:t>your </a:t>
            </a:r>
            <a:r>
              <a:rPr lang="en-GB" dirty="0">
                <a:solidFill>
                  <a:srgbClr val="FF0000"/>
                </a:solidFill>
              </a:rPr>
              <a:t>findings </a:t>
            </a:r>
            <a:r>
              <a:rPr lang="en-GB" dirty="0" smtClean="0"/>
              <a:t>	    </a:t>
            </a:r>
            <a:r>
              <a:rPr lang="en-GB" dirty="0" smtClean="0">
                <a:solidFill>
                  <a:srgbClr val="0070C0"/>
                </a:solidFill>
              </a:rPr>
              <a:t>literature</a:t>
            </a:r>
            <a:r>
              <a:rPr lang="en-GB" dirty="0" smtClean="0"/>
              <a:t>	</a:t>
            </a:r>
            <a:r>
              <a:rPr lang="en-GB" dirty="0" smtClean="0">
                <a:solidFill>
                  <a:srgbClr val="00B050"/>
                </a:solidFill>
              </a:rPr>
              <a:t>  	 theory</a:t>
            </a:r>
            <a:r>
              <a:rPr lang="en-GB" dirty="0" smtClean="0"/>
              <a:t>		</a:t>
            </a:r>
            <a:r>
              <a:rPr lang="en-GB" dirty="0" smtClean="0">
                <a:solidFill>
                  <a:schemeClr val="accent6">
                    <a:lumMod val="50000"/>
                  </a:schemeClr>
                </a:solidFill>
              </a:rPr>
              <a:t>practice</a:t>
            </a:r>
            <a:r>
              <a:rPr lang="en-GB" dirty="0">
                <a:solidFill>
                  <a:schemeClr val="accent6">
                    <a:lumMod val="50000"/>
                  </a:schemeClr>
                </a:solidFill>
              </a:rPr>
              <a:t>.</a:t>
            </a:r>
          </a:p>
          <a:p>
            <a:pPr marL="0" indent="0">
              <a:buNone/>
            </a:pPr>
            <a:r>
              <a:rPr lang="en-GB" dirty="0"/>
              <a:t> </a:t>
            </a:r>
          </a:p>
          <a:p>
            <a:pPr marL="0" lvl="0" indent="0">
              <a:buNone/>
            </a:pPr>
            <a:r>
              <a:rPr lang="en-GB" dirty="0"/>
              <a:t>Use the same key terms, the same verb tense (present tense), and the same point of view that you used when posing the questions in the Introduction.</a:t>
            </a:r>
          </a:p>
          <a:p>
            <a:pPr marL="0" indent="0">
              <a:buNone/>
            </a:pPr>
            <a:r>
              <a:rPr lang="en-GB" dirty="0"/>
              <a:t> </a:t>
            </a:r>
          </a:p>
          <a:p>
            <a:pPr marL="0" lvl="0" indent="0">
              <a:buNone/>
            </a:pPr>
            <a:r>
              <a:rPr lang="en-GB" dirty="0"/>
              <a:t>Begin by re-stating the hypothesis you were testing and answering the questions</a:t>
            </a:r>
          </a:p>
          <a:p>
            <a:pPr marL="0" indent="0">
              <a:buNone/>
            </a:pPr>
            <a:r>
              <a:rPr lang="en-GB" dirty="0"/>
              <a:t>posed in the introduction.</a:t>
            </a:r>
          </a:p>
          <a:p>
            <a:pPr marL="0" indent="0">
              <a:buNone/>
            </a:pPr>
            <a:r>
              <a:rPr lang="en-GB" dirty="0"/>
              <a:t> </a:t>
            </a:r>
          </a:p>
          <a:p>
            <a:pPr marL="0" indent="0">
              <a:buNone/>
            </a:pPr>
            <a:r>
              <a:rPr lang="en-GB" dirty="0" smtClean="0"/>
              <a:t>Explain how your results relate to expectations and to the literature, clearly stating why they are acceptable and how they are consistent or fit in with previously published knowledge on the topic.</a:t>
            </a:r>
          </a:p>
          <a:p>
            <a:pPr marL="0" indent="0">
              <a:buNone/>
            </a:pPr>
            <a:endParaRPr lang="en-GB" dirty="0" smtClean="0"/>
          </a:p>
          <a:p>
            <a:pPr marL="0" lvl="0" indent="0" algn="ctr">
              <a:buNone/>
            </a:pPr>
            <a:endParaRPr lang="en-GB" sz="4500" dirty="0" smtClean="0">
              <a:solidFill>
                <a:srgbClr val="0070C0"/>
              </a:solidFill>
            </a:endParaRPr>
          </a:p>
          <a:p>
            <a:pPr marL="0" lvl="0" indent="0" algn="ctr">
              <a:buNone/>
            </a:pPr>
            <a:r>
              <a:rPr lang="en-GB" sz="4500" dirty="0" smtClean="0">
                <a:solidFill>
                  <a:srgbClr val="0070C0"/>
                </a:solidFill>
              </a:rPr>
              <a:t>Support </a:t>
            </a:r>
            <a:r>
              <a:rPr lang="en-GB" sz="4500" dirty="0">
                <a:solidFill>
                  <a:srgbClr val="0070C0"/>
                </a:solidFill>
              </a:rPr>
              <a:t>the answers with the </a:t>
            </a:r>
            <a:r>
              <a:rPr lang="en-GB" sz="4500" dirty="0" smtClean="0">
                <a:solidFill>
                  <a:srgbClr val="0070C0"/>
                </a:solidFill>
              </a:rPr>
              <a:t>results and refer to tables, graphs and figures. </a:t>
            </a:r>
          </a:p>
          <a:p>
            <a:pPr marL="0" lvl="0" indent="0">
              <a:buNone/>
            </a:pPr>
            <a:endParaRPr lang="en-GB" sz="4500" dirty="0"/>
          </a:p>
          <a:p>
            <a:pPr marL="0" indent="0">
              <a:buNone/>
            </a:pPr>
            <a:r>
              <a:rPr lang="en-GB" sz="4500" dirty="0"/>
              <a:t> </a:t>
            </a:r>
          </a:p>
          <a:p>
            <a:pPr marL="0" lvl="0" indent="0" algn="ctr">
              <a:buNone/>
            </a:pPr>
            <a:r>
              <a:rPr lang="en-GB" sz="4500" dirty="0">
                <a:solidFill>
                  <a:srgbClr val="FF0000"/>
                </a:solidFill>
              </a:rPr>
              <a:t>Address all the results relating to the questions, regardless of whether or not </a:t>
            </a:r>
            <a:r>
              <a:rPr lang="en-GB" sz="4500" dirty="0" smtClean="0">
                <a:solidFill>
                  <a:srgbClr val="FF0000"/>
                </a:solidFill>
              </a:rPr>
              <a:t>the findings </a:t>
            </a:r>
            <a:r>
              <a:rPr lang="en-GB" sz="4500" dirty="0">
                <a:solidFill>
                  <a:srgbClr val="FF0000"/>
                </a:solidFill>
              </a:rPr>
              <a:t>were statistically significant.</a:t>
            </a:r>
          </a:p>
          <a:p>
            <a:pPr marL="0" indent="0">
              <a:buNone/>
            </a:pPr>
            <a:endParaRPr lang="en-GB" dirty="0"/>
          </a:p>
        </p:txBody>
      </p:sp>
      <p:sp>
        <p:nvSpPr>
          <p:cNvPr id="7" name="Right Arrow 6"/>
          <p:cNvSpPr/>
          <p:nvPr/>
        </p:nvSpPr>
        <p:spPr>
          <a:xfrm>
            <a:off x="2699792" y="148478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4355976" y="148478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5997369" y="147143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2399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Discussion Section</a:t>
            </a:r>
            <a:endParaRPr lang="en-GB" dirty="0"/>
          </a:p>
        </p:txBody>
      </p:sp>
      <p:sp>
        <p:nvSpPr>
          <p:cNvPr id="3" name="Content Placeholder 2"/>
          <p:cNvSpPr>
            <a:spLocks noGrp="1"/>
          </p:cNvSpPr>
          <p:nvPr>
            <p:ph idx="1"/>
          </p:nvPr>
        </p:nvSpPr>
        <p:spPr>
          <a:xfrm>
            <a:off x="457200" y="1052736"/>
            <a:ext cx="8229600" cy="5616624"/>
          </a:xfrm>
        </p:spPr>
        <p:txBody>
          <a:bodyPr>
            <a:normAutofit fontScale="70000" lnSpcReduction="20000"/>
          </a:bodyPr>
          <a:lstStyle/>
          <a:p>
            <a:pPr marL="0" lvl="0" indent="0">
              <a:buNone/>
            </a:pPr>
            <a:r>
              <a:rPr lang="en-GB" dirty="0"/>
              <a:t>Describe the patterns, principles, and relationships shown by each major finding/result and put them in perspective. </a:t>
            </a:r>
            <a:endParaRPr lang="en-GB" dirty="0" smtClean="0"/>
          </a:p>
          <a:p>
            <a:pPr marL="0" lvl="0" indent="0">
              <a:buNone/>
            </a:pPr>
            <a:endParaRPr lang="en-GB" dirty="0"/>
          </a:p>
          <a:p>
            <a:pPr marL="400050" lvl="1" indent="0" algn="ctr">
              <a:buNone/>
            </a:pPr>
            <a:r>
              <a:rPr lang="en-GB" dirty="0" smtClean="0">
                <a:solidFill>
                  <a:srgbClr val="FF0000"/>
                </a:solidFill>
              </a:rPr>
              <a:t>The </a:t>
            </a:r>
            <a:r>
              <a:rPr lang="en-GB" dirty="0">
                <a:solidFill>
                  <a:srgbClr val="FF0000"/>
                </a:solidFill>
              </a:rPr>
              <a:t>sequencing of providing this </a:t>
            </a:r>
            <a:r>
              <a:rPr lang="en-GB" dirty="0" smtClean="0">
                <a:solidFill>
                  <a:srgbClr val="FF0000"/>
                </a:solidFill>
              </a:rPr>
              <a:t>information is </a:t>
            </a:r>
            <a:r>
              <a:rPr lang="en-GB" dirty="0">
                <a:solidFill>
                  <a:srgbClr val="FF0000"/>
                </a:solidFill>
              </a:rPr>
              <a:t>important; first state the answer, then the relevant results, then cite the work </a:t>
            </a:r>
            <a:r>
              <a:rPr lang="en-GB" dirty="0" smtClean="0">
                <a:solidFill>
                  <a:srgbClr val="FF0000"/>
                </a:solidFill>
              </a:rPr>
              <a:t>of others</a:t>
            </a:r>
            <a:r>
              <a:rPr lang="en-GB" dirty="0">
                <a:solidFill>
                  <a:srgbClr val="FF0000"/>
                </a:solidFill>
              </a:rPr>
              <a:t>. If necessary, point the reader to a figure or table to enhance the “story”.</a:t>
            </a:r>
          </a:p>
          <a:p>
            <a:pPr marL="0" indent="0">
              <a:buNone/>
            </a:pPr>
            <a:r>
              <a:rPr lang="en-GB" dirty="0"/>
              <a:t> </a:t>
            </a:r>
          </a:p>
          <a:p>
            <a:pPr marL="0" lvl="0" indent="0">
              <a:buNone/>
            </a:pPr>
            <a:r>
              <a:rPr lang="en-GB" dirty="0">
                <a:solidFill>
                  <a:srgbClr val="0070C0"/>
                </a:solidFill>
              </a:rPr>
              <a:t>Defend your answers</a:t>
            </a:r>
            <a:r>
              <a:rPr lang="en-GB" dirty="0"/>
              <a:t>, if necessary, by explaining both why your answer is satisfactory and why others are not. </a:t>
            </a:r>
            <a:endParaRPr lang="en-GB" dirty="0" smtClean="0"/>
          </a:p>
          <a:p>
            <a:pPr marL="0" lvl="0" indent="0">
              <a:buNone/>
            </a:pPr>
            <a:endParaRPr lang="en-GB" dirty="0"/>
          </a:p>
          <a:p>
            <a:pPr marL="0" lvl="0" indent="0" algn="ctr">
              <a:buNone/>
            </a:pPr>
            <a:r>
              <a:rPr lang="en-GB" dirty="0" smtClean="0"/>
              <a:t>	</a:t>
            </a:r>
            <a:r>
              <a:rPr lang="en-GB" dirty="0" smtClean="0">
                <a:solidFill>
                  <a:srgbClr val="FF0000"/>
                </a:solidFill>
              </a:rPr>
              <a:t>Only </a:t>
            </a:r>
            <a:r>
              <a:rPr lang="en-GB" dirty="0">
                <a:solidFill>
                  <a:srgbClr val="FF0000"/>
                </a:solidFill>
              </a:rPr>
              <a:t>by giving both sides to the argument can you make your explanation convincing.</a:t>
            </a:r>
          </a:p>
          <a:p>
            <a:pPr marL="0" indent="0">
              <a:buNone/>
            </a:pPr>
            <a:r>
              <a:rPr lang="en-GB" dirty="0"/>
              <a:t> </a:t>
            </a:r>
          </a:p>
          <a:p>
            <a:pPr marL="0" lvl="0" indent="0">
              <a:buNone/>
            </a:pPr>
            <a:r>
              <a:rPr lang="en-GB" dirty="0"/>
              <a:t>Discuss and evaluate conflicting explanations of the results. </a:t>
            </a:r>
          </a:p>
          <a:p>
            <a:pPr marL="0" indent="0">
              <a:buNone/>
            </a:pPr>
            <a:r>
              <a:rPr lang="en-GB" dirty="0"/>
              <a:t> </a:t>
            </a:r>
          </a:p>
          <a:p>
            <a:pPr marL="0" lvl="0" indent="0">
              <a:buNone/>
            </a:pPr>
            <a:r>
              <a:rPr lang="en-GB" dirty="0">
                <a:solidFill>
                  <a:srgbClr val="00B050"/>
                </a:solidFill>
              </a:rPr>
              <a:t>Discuss any unexpected </a:t>
            </a:r>
            <a:r>
              <a:rPr lang="en-GB" dirty="0" smtClean="0">
                <a:solidFill>
                  <a:srgbClr val="00B050"/>
                </a:solidFill>
              </a:rPr>
              <a:t>findings - When </a:t>
            </a:r>
            <a:r>
              <a:rPr lang="en-GB" dirty="0">
                <a:solidFill>
                  <a:srgbClr val="00B050"/>
                </a:solidFill>
              </a:rPr>
              <a:t>discussing an unexpected finding, begin the paragraph with the finding and then describe it.</a:t>
            </a:r>
          </a:p>
          <a:p>
            <a:pPr marL="0" indent="0">
              <a:buNone/>
            </a:pPr>
            <a:endParaRPr lang="en-GB" dirty="0">
              <a:solidFill>
                <a:srgbClr val="00B050"/>
              </a:solidFill>
            </a:endParaRPr>
          </a:p>
        </p:txBody>
      </p:sp>
    </p:spTree>
    <p:extLst>
      <p:ext uri="{BB962C8B-B14F-4D97-AF65-F5344CB8AC3E}">
        <p14:creationId xmlns:p14="http://schemas.microsoft.com/office/powerpoint/2010/main" val="258458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Discussion Section</a:t>
            </a:r>
            <a:endParaRPr lang="en-GB" dirty="0"/>
          </a:p>
        </p:txBody>
      </p:sp>
      <p:sp>
        <p:nvSpPr>
          <p:cNvPr id="3" name="Content Placeholder 2"/>
          <p:cNvSpPr>
            <a:spLocks noGrp="1"/>
          </p:cNvSpPr>
          <p:nvPr>
            <p:ph idx="1"/>
          </p:nvPr>
        </p:nvSpPr>
        <p:spPr>
          <a:xfrm>
            <a:off x="395536" y="953344"/>
            <a:ext cx="8229600" cy="5904656"/>
          </a:xfrm>
        </p:spPr>
        <p:txBody>
          <a:bodyPr>
            <a:normAutofit fontScale="55000" lnSpcReduction="20000"/>
          </a:bodyPr>
          <a:lstStyle/>
          <a:p>
            <a:pPr marL="0" lvl="0" indent="0">
              <a:buNone/>
            </a:pPr>
            <a:r>
              <a:rPr lang="en-GB" dirty="0"/>
              <a:t>Identify potential limitations and </a:t>
            </a:r>
            <a:r>
              <a:rPr lang="en-GB" dirty="0" smtClean="0"/>
              <a:t>weaknesses or you study design , data collect and or analysis and </a:t>
            </a:r>
            <a:r>
              <a:rPr lang="en-GB" dirty="0"/>
              <a:t>comment on the </a:t>
            </a:r>
            <a:r>
              <a:rPr lang="en-GB" dirty="0" smtClean="0"/>
              <a:t>relative importance </a:t>
            </a:r>
            <a:r>
              <a:rPr lang="en-GB" dirty="0"/>
              <a:t>of these to your interpretation of the results and how they may affect the validity of the findings. </a:t>
            </a:r>
            <a:endParaRPr lang="en-GB" dirty="0" smtClean="0"/>
          </a:p>
          <a:p>
            <a:pPr marL="0" lvl="0" indent="0">
              <a:buNone/>
            </a:pPr>
            <a:endParaRPr lang="en-GB" dirty="0"/>
          </a:p>
          <a:p>
            <a:pPr marL="0" lvl="0" indent="0" algn="ctr">
              <a:buNone/>
            </a:pPr>
            <a:r>
              <a:rPr lang="en-GB" sz="3800" dirty="0" smtClean="0">
                <a:solidFill>
                  <a:srgbClr val="7030A0"/>
                </a:solidFill>
              </a:rPr>
              <a:t>When </a:t>
            </a:r>
            <a:r>
              <a:rPr lang="en-GB" sz="3800" dirty="0">
                <a:solidFill>
                  <a:srgbClr val="7030A0"/>
                </a:solidFill>
              </a:rPr>
              <a:t>identifying limitations and weaknesses, avoid using an apologetic tone.</a:t>
            </a:r>
          </a:p>
          <a:p>
            <a:pPr marL="0" indent="0">
              <a:buNone/>
            </a:pPr>
            <a:r>
              <a:rPr lang="en-GB" sz="3800" dirty="0"/>
              <a:t> </a:t>
            </a:r>
          </a:p>
          <a:p>
            <a:pPr marL="0" lvl="0" indent="0">
              <a:buNone/>
            </a:pPr>
            <a:r>
              <a:rPr lang="en-GB" dirty="0" smtClean="0">
                <a:solidFill>
                  <a:srgbClr val="FF0000"/>
                </a:solidFill>
              </a:rPr>
              <a:t>Summarise </a:t>
            </a:r>
            <a:r>
              <a:rPr lang="en-GB" dirty="0">
                <a:solidFill>
                  <a:srgbClr val="FF0000"/>
                </a:solidFill>
              </a:rPr>
              <a:t>concisely the principal implications of the findings, regardless of statistical significance</a:t>
            </a:r>
            <a:r>
              <a:rPr lang="en-GB" dirty="0"/>
              <a:t>.</a:t>
            </a:r>
          </a:p>
          <a:p>
            <a:pPr marL="0" indent="0">
              <a:buNone/>
            </a:pPr>
            <a:r>
              <a:rPr lang="en-GB" dirty="0"/>
              <a:t> </a:t>
            </a:r>
          </a:p>
          <a:p>
            <a:pPr marL="0" lvl="0" indent="0">
              <a:buNone/>
            </a:pPr>
            <a:r>
              <a:rPr lang="en-GB" dirty="0"/>
              <a:t>Provide recommendations (no more than two) for further research. </a:t>
            </a:r>
            <a:endParaRPr lang="en-GB" dirty="0" smtClean="0"/>
          </a:p>
          <a:p>
            <a:pPr marL="0" lvl="0" indent="0" algn="ctr">
              <a:buNone/>
            </a:pPr>
            <a:endParaRPr lang="en-GB" dirty="0">
              <a:solidFill>
                <a:srgbClr val="00B050"/>
              </a:solidFill>
            </a:endParaRPr>
          </a:p>
          <a:p>
            <a:pPr marL="0" lvl="0" indent="0" algn="ctr">
              <a:buNone/>
            </a:pPr>
            <a:r>
              <a:rPr lang="en-GB" dirty="0" smtClean="0">
                <a:solidFill>
                  <a:srgbClr val="00B050"/>
                </a:solidFill>
              </a:rPr>
              <a:t>	Do </a:t>
            </a:r>
            <a:r>
              <a:rPr lang="en-GB" dirty="0">
                <a:solidFill>
                  <a:srgbClr val="00B050"/>
                </a:solidFill>
              </a:rPr>
              <a:t>not offer suggestions which could have been easily addressed within the study, as this shows there has been inadequate examination and interpretation of the data.</a:t>
            </a:r>
          </a:p>
          <a:p>
            <a:pPr marL="0" indent="0">
              <a:buNone/>
            </a:pPr>
            <a:r>
              <a:rPr lang="en-GB" dirty="0"/>
              <a:t> </a:t>
            </a:r>
          </a:p>
          <a:p>
            <a:pPr marL="0" lvl="0" indent="0">
              <a:buNone/>
            </a:pPr>
            <a:r>
              <a:rPr lang="en-GB" dirty="0"/>
              <a:t>Explain how the results and conclusions of this study are important and how they influence our knowledge or understanding of the problem being examined.</a:t>
            </a:r>
          </a:p>
          <a:p>
            <a:pPr marL="0" indent="0">
              <a:buNone/>
            </a:pPr>
            <a:r>
              <a:rPr lang="en-GB" dirty="0"/>
              <a:t> </a:t>
            </a:r>
          </a:p>
          <a:p>
            <a:pPr marL="0" lvl="0" indent="0" algn="ctr">
              <a:buNone/>
            </a:pPr>
            <a:r>
              <a:rPr lang="en-GB" dirty="0">
                <a:solidFill>
                  <a:srgbClr val="FF0000"/>
                </a:solidFill>
              </a:rPr>
              <a:t>In your writing of the Discussion, discuss everything, but be concise, brief, and specific.</a:t>
            </a:r>
          </a:p>
          <a:p>
            <a:pPr marL="0" indent="0">
              <a:buNone/>
            </a:pPr>
            <a:r>
              <a:rPr lang="en-GB" dirty="0"/>
              <a:t> </a:t>
            </a:r>
          </a:p>
          <a:p>
            <a:endParaRPr lang="en-GB" dirty="0"/>
          </a:p>
        </p:txBody>
      </p:sp>
    </p:spTree>
    <p:extLst>
      <p:ext uri="{BB962C8B-B14F-4D97-AF65-F5344CB8AC3E}">
        <p14:creationId xmlns:p14="http://schemas.microsoft.com/office/powerpoint/2010/main" val="1196215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pPr marL="0" indent="0" algn="ctr">
              <a:buNone/>
            </a:pPr>
            <a:r>
              <a:rPr lang="en-GB" dirty="0" smtClean="0">
                <a:solidFill>
                  <a:srgbClr val="FF0000"/>
                </a:solidFill>
              </a:rPr>
              <a:t>Provides the reader with a clear and concise answer to the research question.</a:t>
            </a:r>
          </a:p>
          <a:p>
            <a:pPr marL="0" indent="0">
              <a:buNone/>
            </a:pPr>
            <a:endParaRPr lang="en-GB" dirty="0">
              <a:solidFill>
                <a:srgbClr val="FF0000"/>
              </a:solidFill>
            </a:endParaRPr>
          </a:p>
          <a:p>
            <a:pPr marL="0" indent="0">
              <a:buNone/>
            </a:pPr>
            <a:r>
              <a:rPr lang="en-GB" sz="2400" dirty="0" smtClean="0"/>
              <a:t>The key finding/s but no data.</a:t>
            </a:r>
          </a:p>
          <a:p>
            <a:pPr marL="0" indent="0">
              <a:buNone/>
            </a:pPr>
            <a:endParaRPr lang="en-GB" sz="2400" dirty="0" smtClean="0"/>
          </a:p>
          <a:p>
            <a:pPr marL="0" indent="0">
              <a:buNone/>
            </a:pPr>
            <a:r>
              <a:rPr lang="en-GB" sz="2400" dirty="0" smtClean="0"/>
              <a:t>The key meaning and implications but no new information</a:t>
            </a:r>
          </a:p>
          <a:p>
            <a:pPr marL="0" indent="0">
              <a:buNone/>
            </a:pPr>
            <a:endParaRPr lang="en-GB" sz="2400" dirty="0" smtClean="0"/>
          </a:p>
          <a:p>
            <a:pPr marL="0" indent="0">
              <a:buNone/>
            </a:pPr>
            <a:r>
              <a:rPr lang="en-GB" sz="2400" dirty="0" smtClean="0"/>
              <a:t>The importance of your research</a:t>
            </a:r>
            <a:endParaRPr lang="en-GB" sz="2400" dirty="0"/>
          </a:p>
        </p:txBody>
      </p:sp>
    </p:spTree>
    <p:extLst>
      <p:ext uri="{BB962C8B-B14F-4D97-AF65-F5344CB8AC3E}">
        <p14:creationId xmlns:p14="http://schemas.microsoft.com/office/powerpoint/2010/main" val="1007970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normAutofit fontScale="85000" lnSpcReduction="10000"/>
          </a:bodyPr>
          <a:lstStyle/>
          <a:p>
            <a:pPr marL="514350" indent="-514350">
              <a:buFont typeface="+mj-lt"/>
              <a:buAutoNum type="arabicPeriod"/>
            </a:pPr>
            <a:r>
              <a:rPr lang="en-GB" dirty="0" smtClean="0"/>
              <a:t>Restate the main aim/s</a:t>
            </a:r>
          </a:p>
          <a:p>
            <a:pPr marL="514350" indent="-514350">
              <a:buFont typeface="+mj-lt"/>
              <a:buAutoNum type="arabicPeriod"/>
            </a:pPr>
            <a:r>
              <a:rPr lang="en-GB" dirty="0" smtClean="0"/>
              <a:t>Restate the main argument/s</a:t>
            </a:r>
          </a:p>
          <a:p>
            <a:pPr marL="514350" indent="-514350">
              <a:buFont typeface="+mj-lt"/>
              <a:buAutoNum type="arabicPeriod"/>
            </a:pPr>
            <a:r>
              <a:rPr lang="en-GB" dirty="0" smtClean="0"/>
              <a:t>Restate the main finding/s</a:t>
            </a:r>
          </a:p>
          <a:p>
            <a:pPr marL="514350" indent="-514350">
              <a:buFont typeface="+mj-lt"/>
              <a:buAutoNum type="arabicPeriod"/>
            </a:pPr>
            <a:r>
              <a:rPr lang="en-GB" dirty="0" smtClean="0"/>
              <a:t>Restate the main implications of the data</a:t>
            </a:r>
          </a:p>
          <a:p>
            <a:pPr marL="514350" indent="-514350">
              <a:buFont typeface="+mj-lt"/>
              <a:buAutoNum type="arabicPeriod"/>
            </a:pPr>
            <a:r>
              <a:rPr lang="en-GB" dirty="0" smtClean="0"/>
              <a:t>Restate and contextualise the main limitations of your study</a:t>
            </a:r>
          </a:p>
          <a:p>
            <a:pPr marL="514350" indent="-514350">
              <a:buFont typeface="+mj-lt"/>
              <a:buAutoNum type="arabicPeriod"/>
            </a:pPr>
            <a:r>
              <a:rPr lang="en-GB" dirty="0" smtClean="0"/>
              <a:t>Restate areas of future research or methodological approach relating to the research question.</a:t>
            </a:r>
          </a:p>
          <a:p>
            <a:pPr marL="514350" indent="-514350">
              <a:buFont typeface="+mj-lt"/>
              <a:buAutoNum type="arabicPeriod"/>
            </a:pPr>
            <a:endParaRPr lang="en-GB" dirty="0"/>
          </a:p>
          <a:p>
            <a:pPr marL="0" indent="0" algn="ctr">
              <a:buNone/>
            </a:pPr>
            <a:r>
              <a:rPr lang="en-GB" sz="4200" dirty="0" smtClean="0">
                <a:solidFill>
                  <a:srgbClr val="FF0000"/>
                </a:solidFill>
              </a:rPr>
              <a:t>Clear and concise</a:t>
            </a:r>
          </a:p>
          <a:p>
            <a:pPr marL="0" indent="0">
              <a:buNone/>
            </a:pPr>
            <a:endParaRPr lang="en-GB" dirty="0"/>
          </a:p>
        </p:txBody>
      </p:sp>
    </p:spTree>
    <p:extLst>
      <p:ext uri="{BB962C8B-B14F-4D97-AF65-F5344CB8AC3E}">
        <p14:creationId xmlns:p14="http://schemas.microsoft.com/office/powerpoint/2010/main" val="1581723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4" name="Content Placeholder 3"/>
          <p:cNvSpPr>
            <a:spLocks noGrp="1"/>
          </p:cNvSpPr>
          <p:nvPr>
            <p:ph sz="half" idx="1"/>
          </p:nvPr>
        </p:nvSpPr>
        <p:spPr>
          <a:xfrm>
            <a:off x="467544" y="1412776"/>
            <a:ext cx="4038600" cy="4525963"/>
          </a:xfrm>
        </p:spPr>
        <p:txBody>
          <a:bodyPr>
            <a:normAutofit/>
          </a:bodyPr>
          <a:lstStyle/>
          <a:p>
            <a:pPr marL="0" indent="0" algn="ctr">
              <a:buNone/>
            </a:pPr>
            <a:r>
              <a:rPr lang="en-GB" dirty="0" smtClean="0">
                <a:solidFill>
                  <a:srgbClr val="FF0000"/>
                </a:solidFill>
              </a:rPr>
              <a:t>Avoid</a:t>
            </a:r>
          </a:p>
          <a:p>
            <a:pPr marL="0" indent="0">
              <a:buNone/>
            </a:pPr>
            <a:endParaRPr lang="en-GB" sz="2400" dirty="0" smtClean="0"/>
          </a:p>
          <a:p>
            <a:pPr marL="0" indent="0">
              <a:buNone/>
            </a:pPr>
            <a:r>
              <a:rPr lang="en-GB" sz="2400" dirty="0" smtClean="0"/>
              <a:t>Lack of clarity</a:t>
            </a:r>
          </a:p>
          <a:p>
            <a:pPr marL="0" indent="0">
              <a:buNone/>
            </a:pPr>
            <a:endParaRPr lang="en-GB" sz="2400" dirty="0" smtClean="0"/>
          </a:p>
          <a:p>
            <a:pPr marL="0" indent="0">
              <a:buNone/>
            </a:pPr>
            <a:r>
              <a:rPr lang="en-GB" sz="2400" dirty="0" smtClean="0"/>
              <a:t>Failure to comment on negative results and problems.</a:t>
            </a:r>
          </a:p>
          <a:p>
            <a:pPr marL="0" indent="0">
              <a:buNone/>
            </a:pPr>
            <a:endParaRPr lang="en-GB" sz="2400" dirty="0" smtClean="0"/>
          </a:p>
          <a:p>
            <a:pPr marL="0" indent="0">
              <a:buNone/>
            </a:pPr>
            <a:r>
              <a:rPr lang="en-GB" sz="2400" dirty="0" smtClean="0"/>
              <a:t>Apologising – you data is your data and you can only work with what you have got.</a:t>
            </a:r>
          </a:p>
          <a:p>
            <a:pPr marL="0" indent="0" algn="ctr">
              <a:buNone/>
            </a:pPr>
            <a:endParaRPr lang="en-GB" dirty="0"/>
          </a:p>
        </p:txBody>
      </p:sp>
      <p:sp>
        <p:nvSpPr>
          <p:cNvPr id="5" name="Content Placeholder 4"/>
          <p:cNvSpPr>
            <a:spLocks noGrp="1"/>
          </p:cNvSpPr>
          <p:nvPr>
            <p:ph sz="half" idx="2"/>
          </p:nvPr>
        </p:nvSpPr>
        <p:spPr>
          <a:xfrm>
            <a:off x="4648200" y="1412776"/>
            <a:ext cx="4038600" cy="4713387"/>
          </a:xfrm>
        </p:spPr>
        <p:txBody>
          <a:bodyPr>
            <a:normAutofit/>
          </a:bodyPr>
          <a:lstStyle/>
          <a:p>
            <a:pPr marL="0" indent="0" algn="ctr">
              <a:buNone/>
            </a:pPr>
            <a:r>
              <a:rPr lang="en-GB" dirty="0" smtClean="0">
                <a:solidFill>
                  <a:srgbClr val="0070C0"/>
                </a:solidFill>
              </a:rPr>
              <a:t>Try To</a:t>
            </a:r>
          </a:p>
          <a:p>
            <a:pPr marL="0" indent="0">
              <a:buNone/>
            </a:pPr>
            <a:endParaRPr lang="en-GB" sz="2400" dirty="0" smtClean="0"/>
          </a:p>
          <a:p>
            <a:pPr marL="0" indent="0">
              <a:buNone/>
            </a:pPr>
            <a:r>
              <a:rPr lang="en-GB" sz="2400" dirty="0" smtClean="0"/>
              <a:t>Comment on the larger and more significant issues.</a:t>
            </a:r>
          </a:p>
          <a:p>
            <a:pPr marL="0" indent="0">
              <a:buNone/>
            </a:pPr>
            <a:endParaRPr lang="en-GB" sz="2400" dirty="0" smtClean="0"/>
          </a:p>
          <a:p>
            <a:pPr marL="0" indent="0">
              <a:buNone/>
            </a:pPr>
            <a:r>
              <a:rPr lang="en-GB" sz="2400" dirty="0" smtClean="0"/>
              <a:t>Provide clear answers to the research question.</a:t>
            </a:r>
          </a:p>
          <a:p>
            <a:pPr marL="0" indent="0">
              <a:buNone/>
            </a:pPr>
            <a:endParaRPr lang="en-GB" sz="2400" dirty="0" smtClean="0"/>
          </a:p>
          <a:p>
            <a:pPr marL="0" indent="0">
              <a:buNone/>
            </a:pPr>
            <a:r>
              <a:rPr lang="en-GB" sz="2400" dirty="0" smtClean="0"/>
              <a:t>Match the findings to aims and objectives</a:t>
            </a:r>
          </a:p>
          <a:p>
            <a:pPr marL="0" indent="0">
              <a:buNone/>
            </a:pPr>
            <a:endParaRPr lang="en-GB" dirty="0" smtClean="0"/>
          </a:p>
          <a:p>
            <a:pPr marL="0" indent="0" algn="ctr">
              <a:buNone/>
            </a:pPr>
            <a:endParaRPr lang="en-GB" dirty="0"/>
          </a:p>
        </p:txBody>
      </p:sp>
    </p:spTree>
    <p:extLst>
      <p:ext uri="{BB962C8B-B14F-4D97-AF65-F5344CB8AC3E}">
        <p14:creationId xmlns:p14="http://schemas.microsoft.com/office/powerpoint/2010/main" val="3266884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4" name="Content Placeholder 3"/>
          <p:cNvSpPr>
            <a:spLocks noGrp="1"/>
          </p:cNvSpPr>
          <p:nvPr>
            <p:ph sz="half" idx="2"/>
          </p:nvPr>
        </p:nvSpPr>
        <p:spPr>
          <a:xfrm>
            <a:off x="323528" y="1600200"/>
            <a:ext cx="8363272" cy="4525963"/>
          </a:xfrm>
        </p:spPr>
        <p:txBody>
          <a:bodyPr/>
          <a:lstStyle/>
          <a:p>
            <a:pPr marL="0" indent="0">
              <a:buNone/>
            </a:pPr>
            <a:r>
              <a:rPr lang="en-GB" dirty="0" smtClean="0"/>
              <a:t>Use the SHOE referencing guide.</a:t>
            </a:r>
          </a:p>
          <a:p>
            <a:pPr marL="0" indent="0">
              <a:buNone/>
            </a:pPr>
            <a:endParaRPr lang="en-GB" dirty="0"/>
          </a:p>
          <a:p>
            <a:pPr marL="0" indent="0">
              <a:buNone/>
            </a:pPr>
            <a:r>
              <a:rPr lang="en-GB" dirty="0" smtClean="0"/>
              <a:t>Cite them right.</a:t>
            </a:r>
            <a:endParaRPr lang="en-GB" dirty="0"/>
          </a:p>
        </p:txBody>
      </p:sp>
    </p:spTree>
    <p:extLst>
      <p:ext uri="{BB962C8B-B14F-4D97-AF65-F5344CB8AC3E}">
        <p14:creationId xmlns:p14="http://schemas.microsoft.com/office/powerpoint/2010/main" val="1076644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Finalising the article</a:t>
            </a:r>
            <a:endParaRPr lang="en-GB" dirty="0"/>
          </a:p>
        </p:txBody>
      </p:sp>
      <p:sp>
        <p:nvSpPr>
          <p:cNvPr id="6" name="Content Placeholder 5"/>
          <p:cNvSpPr>
            <a:spLocks noGrp="1"/>
          </p:cNvSpPr>
          <p:nvPr>
            <p:ph idx="1"/>
          </p:nvPr>
        </p:nvSpPr>
        <p:spPr/>
        <p:txBody>
          <a:bodyPr>
            <a:normAutofit fontScale="92500" lnSpcReduction="20000"/>
          </a:bodyPr>
          <a:lstStyle/>
          <a:p>
            <a:pPr marL="0" indent="0" algn="ctr">
              <a:buNone/>
            </a:pPr>
            <a:r>
              <a:rPr lang="en-GB" sz="2400" dirty="0" smtClean="0"/>
              <a:t>Having completed the writing leave for a bit</a:t>
            </a:r>
          </a:p>
          <a:p>
            <a:pPr marL="0" indent="0">
              <a:buNone/>
            </a:pPr>
            <a:endParaRPr lang="en-GB" sz="2400" dirty="0"/>
          </a:p>
          <a:p>
            <a:pPr marL="0" indent="0" algn="ctr">
              <a:buNone/>
            </a:pPr>
            <a:r>
              <a:rPr lang="en-GB" sz="2400" dirty="0" smtClean="0"/>
              <a:t>Then</a:t>
            </a:r>
          </a:p>
          <a:p>
            <a:pPr marL="0" indent="0">
              <a:buNone/>
            </a:pPr>
            <a:endParaRPr lang="en-GB" sz="2400" dirty="0" smtClean="0"/>
          </a:p>
          <a:p>
            <a:pPr marL="0" indent="0">
              <a:buNone/>
            </a:pPr>
            <a:r>
              <a:rPr lang="en-GB" sz="2400" dirty="0" smtClean="0"/>
              <a:t>Re-read for clarity and succinctness and amend the order, structure and flow of your article </a:t>
            </a:r>
          </a:p>
          <a:p>
            <a:pPr marL="0" indent="0" algn="ctr">
              <a:buNone/>
            </a:pPr>
            <a:r>
              <a:rPr lang="en-GB" sz="1800" dirty="0" smtClean="0">
                <a:solidFill>
                  <a:srgbClr val="FF0000"/>
                </a:solidFill>
              </a:rPr>
              <a:t>(don’t worry about grammar and spelling yet</a:t>
            </a:r>
            <a:r>
              <a:rPr lang="en-GB" sz="2400" dirty="0" smtClean="0">
                <a:solidFill>
                  <a:srgbClr val="FF0000"/>
                </a:solidFill>
              </a:rPr>
              <a:t>!)</a:t>
            </a:r>
          </a:p>
          <a:p>
            <a:pPr marL="0" indent="0">
              <a:buNone/>
            </a:pPr>
            <a:endParaRPr lang="en-GB" sz="2400" dirty="0"/>
          </a:p>
          <a:p>
            <a:pPr marL="0" indent="0">
              <a:buNone/>
            </a:pPr>
            <a:r>
              <a:rPr lang="en-GB" sz="2800" dirty="0" smtClean="0"/>
              <a:t>Eliminate unnecessary words, tables </a:t>
            </a:r>
            <a:r>
              <a:rPr lang="en-GB" sz="2800" dirty="0" err="1" smtClean="0"/>
              <a:t>etc</a:t>
            </a:r>
            <a:endParaRPr lang="en-GB" sz="2800" dirty="0" smtClean="0"/>
          </a:p>
          <a:p>
            <a:pPr marL="0" indent="0">
              <a:buNone/>
            </a:pPr>
            <a:endParaRPr lang="en-GB" sz="2800" dirty="0" smtClean="0"/>
          </a:p>
          <a:p>
            <a:pPr marL="0" indent="0" algn="ctr">
              <a:buNone/>
            </a:pPr>
            <a:r>
              <a:rPr lang="en-GB" sz="2800" dirty="0" smtClean="0"/>
              <a:t>	</a:t>
            </a:r>
            <a:r>
              <a:rPr lang="en-GB" sz="2800" dirty="0" smtClean="0">
                <a:solidFill>
                  <a:srgbClr val="FF0000"/>
                </a:solidFill>
              </a:rPr>
              <a:t>Simplify writing style and terminology – big words aren’t always better, they are often confusing resulting in the reading not following the article.</a:t>
            </a:r>
          </a:p>
          <a:p>
            <a:pPr marL="0" indent="0" algn="ctr">
              <a:buNone/>
            </a:pPr>
            <a:endParaRPr lang="en-GB" sz="2800" dirty="0">
              <a:solidFill>
                <a:srgbClr val="FF0000"/>
              </a:solidFill>
            </a:endParaRPr>
          </a:p>
          <a:p>
            <a:pPr marL="0" indent="0">
              <a:buNone/>
            </a:pPr>
            <a:endParaRPr lang="en-GB" sz="2800" dirty="0" smtClean="0"/>
          </a:p>
          <a:p>
            <a:pPr marL="0" indent="0">
              <a:buNone/>
            </a:pPr>
            <a:endParaRPr lang="en-GB" sz="2800" dirty="0"/>
          </a:p>
          <a:p>
            <a:pPr marL="0" indent="0">
              <a:buNone/>
            </a:pPr>
            <a:endParaRPr lang="en-GB" sz="2800" dirty="0" smtClean="0"/>
          </a:p>
          <a:p>
            <a:pPr marL="0" indent="0" algn="ctr">
              <a:buNone/>
            </a:pPr>
            <a:endParaRPr lang="en-GB" sz="2800" dirty="0"/>
          </a:p>
        </p:txBody>
      </p:sp>
    </p:spTree>
    <p:extLst>
      <p:ext uri="{BB962C8B-B14F-4D97-AF65-F5344CB8AC3E}">
        <p14:creationId xmlns:p14="http://schemas.microsoft.com/office/powerpoint/2010/main" val="1239161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Proof reading</a:t>
            </a:r>
            <a:endParaRPr lang="en-GB" dirty="0"/>
          </a:p>
        </p:txBody>
      </p:sp>
      <p:sp>
        <p:nvSpPr>
          <p:cNvPr id="6" name="Content Placeholder 5"/>
          <p:cNvSpPr>
            <a:spLocks noGrp="1"/>
          </p:cNvSpPr>
          <p:nvPr>
            <p:ph idx="1"/>
          </p:nvPr>
        </p:nvSpPr>
        <p:spPr/>
        <p:txBody>
          <a:bodyPr/>
          <a:lstStyle/>
          <a:p>
            <a:pPr marL="0" indent="0">
              <a:buNone/>
            </a:pPr>
            <a:r>
              <a:rPr lang="en-GB" dirty="0" smtClean="0"/>
              <a:t>Check for errors;</a:t>
            </a:r>
          </a:p>
          <a:p>
            <a:pPr marL="0" indent="0">
              <a:buNone/>
            </a:pPr>
            <a:endParaRPr lang="en-GB" dirty="0" smtClean="0"/>
          </a:p>
          <a:p>
            <a:r>
              <a:rPr lang="en-GB" dirty="0" smtClean="0"/>
              <a:t>Grammar</a:t>
            </a:r>
          </a:p>
          <a:p>
            <a:r>
              <a:rPr lang="en-GB" dirty="0" smtClean="0"/>
              <a:t>Spelling</a:t>
            </a:r>
          </a:p>
          <a:p>
            <a:r>
              <a:rPr lang="en-GB" dirty="0" smtClean="0"/>
              <a:t>References</a:t>
            </a:r>
          </a:p>
          <a:p>
            <a:r>
              <a:rPr lang="en-GB" dirty="0" smtClean="0"/>
              <a:t>Sense on information</a:t>
            </a:r>
          </a:p>
          <a:p>
            <a:pPr marL="0" indent="0">
              <a:buNone/>
            </a:pPr>
            <a:endParaRPr lang="en-GB" dirty="0"/>
          </a:p>
        </p:txBody>
      </p:sp>
    </p:spTree>
    <p:extLst>
      <p:ext uri="{BB962C8B-B14F-4D97-AF65-F5344CB8AC3E}">
        <p14:creationId xmlns:p14="http://schemas.microsoft.com/office/powerpoint/2010/main" val="248335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Proof reading – Useful strategies</a:t>
            </a:r>
            <a:endParaRPr lang="en-GB" dirty="0"/>
          </a:p>
        </p:txBody>
      </p:sp>
      <p:sp>
        <p:nvSpPr>
          <p:cNvPr id="3" name="Content Placeholder 2"/>
          <p:cNvSpPr>
            <a:spLocks noGrp="1"/>
          </p:cNvSpPr>
          <p:nvPr>
            <p:ph idx="1"/>
          </p:nvPr>
        </p:nvSpPr>
        <p:spPr>
          <a:xfrm>
            <a:off x="457200" y="1600200"/>
            <a:ext cx="8229600" cy="4925144"/>
          </a:xfrm>
        </p:spPr>
        <p:txBody>
          <a:bodyPr>
            <a:normAutofit fontScale="55000" lnSpcReduction="20000"/>
          </a:bodyPr>
          <a:lstStyle/>
          <a:p>
            <a:pPr marL="0" indent="0" algn="ctr">
              <a:buNone/>
            </a:pPr>
            <a:r>
              <a:rPr lang="en-GB" dirty="0" smtClean="0"/>
              <a:t>Use the search function on the computer and autocorrect.</a:t>
            </a:r>
          </a:p>
          <a:p>
            <a:pPr marL="0" indent="0">
              <a:buNone/>
            </a:pPr>
            <a:endParaRPr lang="en-GB" dirty="0"/>
          </a:p>
          <a:p>
            <a:pPr marL="0" indent="0">
              <a:buNone/>
            </a:pPr>
            <a:r>
              <a:rPr lang="en-GB" dirty="0" smtClean="0"/>
              <a:t>Then </a:t>
            </a:r>
          </a:p>
          <a:p>
            <a:pPr marL="0" indent="0">
              <a:buNone/>
            </a:pPr>
            <a:endParaRPr lang="en-GB" dirty="0" smtClean="0"/>
          </a:p>
          <a:p>
            <a:pPr marL="514350" indent="-514350">
              <a:buFont typeface="+mj-lt"/>
              <a:buAutoNum type="arabicPeriod"/>
            </a:pPr>
            <a:r>
              <a:rPr lang="en-GB" sz="3800" dirty="0" smtClean="0"/>
              <a:t>Use a printout not computer screen</a:t>
            </a:r>
          </a:p>
          <a:p>
            <a:pPr marL="514350" indent="-514350">
              <a:buFont typeface="+mj-lt"/>
              <a:buAutoNum type="arabicPeriod"/>
            </a:pPr>
            <a:r>
              <a:rPr lang="en-GB" sz="3800" dirty="0" smtClean="0"/>
              <a:t>Read out loud</a:t>
            </a:r>
          </a:p>
          <a:p>
            <a:pPr marL="514350" indent="-514350">
              <a:buFont typeface="+mj-lt"/>
              <a:buAutoNum type="arabicPeriod"/>
            </a:pPr>
            <a:r>
              <a:rPr lang="en-GB" sz="3800" dirty="0" smtClean="0"/>
              <a:t>Use a rules of cover to hide the lines below the one being read.</a:t>
            </a:r>
          </a:p>
          <a:p>
            <a:pPr marL="514350" indent="-514350">
              <a:buFont typeface="+mj-lt"/>
              <a:buAutoNum type="arabicPeriod"/>
            </a:pPr>
            <a:r>
              <a:rPr lang="en-GB" sz="3800" dirty="0" smtClean="0"/>
              <a:t>Highlight all errors and fix at the end.</a:t>
            </a:r>
          </a:p>
          <a:p>
            <a:pPr marL="514350" indent="-514350">
              <a:buFont typeface="+mj-lt"/>
              <a:buAutoNum type="arabicPeriod"/>
            </a:pPr>
            <a:r>
              <a:rPr lang="en-GB" sz="3800" dirty="0" smtClean="0"/>
              <a:t>Reuse spell / grammar checker</a:t>
            </a:r>
            <a:endParaRPr lang="en-GB" sz="3800" dirty="0"/>
          </a:p>
          <a:p>
            <a:pPr marL="514350" indent="-514350">
              <a:buFont typeface="+mj-lt"/>
              <a:buAutoNum type="arabicPeriod"/>
            </a:pPr>
            <a:endParaRPr lang="en-GB" sz="3800" dirty="0" smtClean="0"/>
          </a:p>
          <a:p>
            <a:pPr marL="514350" indent="-514350">
              <a:buFont typeface="+mj-lt"/>
              <a:buAutoNum type="arabicPeriod"/>
            </a:pPr>
            <a:r>
              <a:rPr lang="en-GB" sz="3800" dirty="0" smtClean="0"/>
              <a:t>Give to someone else to proof read.</a:t>
            </a:r>
          </a:p>
          <a:p>
            <a:pPr marL="0" indent="0">
              <a:buNone/>
            </a:pPr>
            <a:endParaRPr lang="en-GB" sz="3800" dirty="0"/>
          </a:p>
          <a:p>
            <a:pPr marL="0" indent="0" algn="ctr">
              <a:buNone/>
            </a:pPr>
            <a:r>
              <a:rPr lang="en-GB" sz="4500" dirty="0" smtClean="0">
                <a:solidFill>
                  <a:srgbClr val="FF0000"/>
                </a:solidFill>
              </a:rPr>
              <a:t>This process with take a couple of days so leave time between completion and submission.</a:t>
            </a:r>
            <a:endParaRPr lang="en-GB" sz="4500" dirty="0">
              <a:solidFill>
                <a:srgbClr val="FF0000"/>
              </a:solidFill>
            </a:endParaRPr>
          </a:p>
        </p:txBody>
      </p:sp>
    </p:spTree>
    <p:extLst>
      <p:ext uri="{BB962C8B-B14F-4D97-AF65-F5344CB8AC3E}">
        <p14:creationId xmlns:p14="http://schemas.microsoft.com/office/powerpoint/2010/main" val="5892069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130</TotalTime>
  <Words>1199</Words>
  <Application>Microsoft Office PowerPoint</Application>
  <PresentationFormat>On-screen Show (4:3)</PresentationFormat>
  <Paragraphs>269</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Writing a research Article</vt:lpstr>
      <vt:lpstr>Writing Style</vt:lpstr>
      <vt:lpstr>Abstract</vt:lpstr>
      <vt:lpstr>Abstract (informative)</vt:lpstr>
      <vt:lpstr>Introduction/ Literature review</vt:lpstr>
      <vt:lpstr>Research Review included</vt:lpstr>
      <vt:lpstr>Method Section</vt:lpstr>
      <vt:lpstr>Methodology</vt:lpstr>
      <vt:lpstr>Method Sections</vt:lpstr>
      <vt:lpstr>Results Section</vt:lpstr>
      <vt:lpstr>Results Section</vt:lpstr>
      <vt:lpstr>Results Section</vt:lpstr>
      <vt:lpstr>Discussion Section</vt:lpstr>
      <vt:lpstr>Discussion Section</vt:lpstr>
      <vt:lpstr>Discussion Section</vt:lpstr>
      <vt:lpstr>Conclusions</vt:lpstr>
      <vt:lpstr>Conclusions</vt:lpstr>
      <vt:lpstr>Conclusion</vt:lpstr>
      <vt:lpstr>References</vt:lpstr>
      <vt:lpstr>Finalising the article</vt:lpstr>
      <vt:lpstr>Proof reading</vt:lpstr>
      <vt:lpstr>Proof reading – Useful strategies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research Article</dc:title>
  <dc:creator>Administrator</dc:creator>
  <cp:lastModifiedBy>Administrator</cp:lastModifiedBy>
  <cp:revision>19</cp:revision>
  <dcterms:created xsi:type="dcterms:W3CDTF">2017-11-26T12:55:52Z</dcterms:created>
  <dcterms:modified xsi:type="dcterms:W3CDTF">2017-11-26T15:05:57Z</dcterms:modified>
</cp:coreProperties>
</file>