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tags/tag4.xml" ContentType="application/vnd.openxmlformats-officedocument.presentationml.tags+xml"/>
  <Override PartName="/ppt/notesSlides/notesSlide3.xml" ContentType="application/vnd.openxmlformats-officedocument.presentationml.notesSlide+xml"/>
  <Override PartName="/ppt/tags/tag5.xml" ContentType="application/vnd.openxmlformats-officedocument.presentationml.tags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tags/tag6.xml" ContentType="application/vnd.openxmlformats-officedocument.presentationml.tags+xml"/>
  <Override PartName="/ppt/notesSlides/notesSlide11.xml" ContentType="application/vnd.openxmlformats-officedocument.presentationml.notesSlide+xml"/>
  <Override PartName="/ppt/tags/tag7.xml" ContentType="application/vnd.openxmlformats-officedocument.presentationml.tags+xml"/>
  <Override PartName="/ppt/notesSlides/notesSlide12.xml" ContentType="application/vnd.openxmlformats-officedocument.presentationml.notesSlide+xml"/>
  <Override PartName="/ppt/tags/tag8.xml" ContentType="application/vnd.openxmlformats-officedocument.presentationml.tags+xml"/>
  <Override PartName="/ppt/notesSlides/notesSlide13.xml" ContentType="application/vnd.openxmlformats-officedocument.presentationml.notesSlide+xml"/>
  <Override PartName="/ppt/tags/tag9.xml" ContentType="application/vnd.openxmlformats-officedocument.presentationml.tags+xml"/>
  <Override PartName="/ppt/notesSlides/notesSlide14.xml" ContentType="application/vnd.openxmlformats-officedocument.presentationml.notesSlide+xml"/>
  <Override PartName="/ppt/tags/tag10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11.xml" ContentType="application/vnd.openxmlformats-officedocument.presentationml.tags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</p:sldMasterIdLst>
  <p:notesMasterIdLst>
    <p:notesMasterId r:id="rId23"/>
  </p:notesMasterIdLst>
  <p:sldIdLst>
    <p:sldId id="876" r:id="rId5"/>
    <p:sldId id="925" r:id="rId6"/>
    <p:sldId id="759" r:id="rId7"/>
    <p:sldId id="628" r:id="rId8"/>
    <p:sldId id="926" r:id="rId9"/>
    <p:sldId id="1059" r:id="rId10"/>
    <p:sldId id="1060" r:id="rId11"/>
    <p:sldId id="1061" r:id="rId12"/>
    <p:sldId id="1062" r:id="rId13"/>
    <p:sldId id="1063" r:id="rId14"/>
    <p:sldId id="927" r:id="rId15"/>
    <p:sldId id="788" r:id="rId16"/>
    <p:sldId id="1070" r:id="rId17"/>
    <p:sldId id="1071" r:id="rId18"/>
    <p:sldId id="886" r:id="rId19"/>
    <p:sldId id="1131" r:id="rId20"/>
    <p:sldId id="874" r:id="rId21"/>
    <p:sldId id="1135" r:id="rId22"/>
  </p:sldIdLst>
  <p:sldSz cx="9144000" cy="5143500" type="screen16x9"/>
  <p:notesSz cx="6858000" cy="9144000"/>
  <p:custDataLst>
    <p:tags r:id="rId24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  <p:cmAuthor id="3" name="Sue Livingston -X (suliving - UNICON INC at Cisco)" initials="SL-(-UIaC" lastIdx="34" clrIdx="3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13" autoAdjust="0"/>
    <p:restoredTop sz="84965" autoAdjust="0"/>
  </p:normalViewPr>
  <p:slideViewPr>
    <p:cSldViewPr snapToGrid="0" showGuides="1">
      <p:cViewPr varScale="1">
        <p:scale>
          <a:sx n="82" d="100"/>
          <a:sy n="82" d="100"/>
        </p:scale>
        <p:origin x="420" y="78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gs" Target="tags/tag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2/24/2020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Switching, Routing and Wireless Essentials</a:t>
            </a:r>
            <a:r>
              <a:rPr lang="en-US" b="0" baseline="0" dirty="0"/>
              <a:t> v</a:t>
            </a:r>
            <a:r>
              <a:rPr lang="en-US" b="0" dirty="0"/>
              <a:t>7.0 (SRWE)</a:t>
            </a:r>
          </a:p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2: Switching Concepts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187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0A313ED8-785B-4D16-9B17-4143385249B9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2.0 – Introduction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2.0.2 – </a:t>
            </a:r>
            <a:r>
              <a:rPr lang="en-US" sz="12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</a:t>
            </a:r>
            <a:r>
              <a:rPr lang="en-US" sz="1200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will I learn to do in this module?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924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 </a:t>
            </a:r>
            <a:r>
              <a:rPr lang="en-US" altLang="en-US" dirty="0"/>
              <a:t>Switching in Networking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2.1.2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</a:t>
            </a:r>
            <a:r>
              <a:rPr lang="en-US" altLang="en-US" dirty="0"/>
              <a:t> The Switch MAC Address Table</a:t>
            </a:r>
            <a:endParaRPr lang="en-US" baseline="0" dirty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6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2.1.3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The Switch Learn and Forward Method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7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2.1.4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Video – MAC Address Tables on Connected Switches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8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2.1.5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Switch Forwarding Methods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9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2.1.6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Store-and-Forward Switching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10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2.1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Frame Forwarding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2.1.7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Cut-Through Switching</a:t>
            </a:r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2.1.8</a:t>
            </a:r>
            <a:r>
              <a:rPr lang="en-US" baseline="0" dirty="0">
                <a:latin typeface="Arial" charset="0"/>
              </a:rPr>
              <a:t> </a:t>
            </a:r>
            <a:r>
              <a:rPr lang="en-US" sz="1200" b="0" dirty="0"/>
              <a:t>– </a:t>
            </a:r>
            <a:r>
              <a:rPr lang="en-US" altLang="en-US" dirty="0"/>
              <a:t>Activity – Switch It!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 Domains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12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 Domains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2.2.1 – </a:t>
            </a:r>
            <a:r>
              <a:rPr lang="en-US" altLang="en-US" dirty="0"/>
              <a:t>Collision Domains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13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 Domains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Broadcast Domains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14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 Domains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Alleviated Network Congestion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2.2.4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dirty="0">
                <a:effectLst/>
              </a:rPr>
              <a:t>– Check Your Understanding -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 Domains</a:t>
            </a:r>
            <a:r>
              <a:rPr lang="en-US" sz="1200" b="0" baseline="0" dirty="0"/>
              <a:t> 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 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</a:t>
            </a:r>
            <a:r>
              <a:rPr lang="en-US" sz="120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Switching Concepts</a:t>
            </a:r>
            <a:endParaRPr lang="en-US" dirty="0"/>
          </a:p>
          <a:p>
            <a:pPr>
              <a:buFontTx/>
              <a:buNone/>
            </a:pPr>
            <a:r>
              <a:rPr lang="en-US" sz="1200" b="0" dirty="0"/>
              <a:t>2.3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Practice and Quiz 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2.3.1</a:t>
            </a:r>
            <a:r>
              <a:rPr lang="en-US" baseline="0" dirty="0">
                <a:latin typeface="Arial" charset="0"/>
              </a:rPr>
              <a:t> – </a:t>
            </a:r>
            <a:r>
              <a:rPr lang="en-US" altLang="en-US" dirty="0"/>
              <a:t>What did I learn in this module?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6941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>
                <a:solidFill>
                  <a:prstClr val="black"/>
                </a:solidFill>
              </a:rPr>
              <a:pPr/>
              <a:t>17</a:t>
            </a:fld>
            <a:endParaRPr lang="en-US" sz="800" dirty="0">
              <a:solidFill>
                <a:prstClr val="black"/>
              </a:solidFill>
            </a:endParaRPr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6742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291365" y="2125682"/>
            <a:ext cx="7550307" cy="1270941"/>
          </a:xfrm>
        </p:spPr>
        <p:txBody>
          <a:bodyPr/>
          <a:lstStyle/>
          <a:p>
            <a:r>
              <a:rPr lang="en-US" sz="46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Module 2: Switching Concepts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Switching, Routing, and Wireless Essentials v7.0 (SRWE)</a:t>
            </a:r>
          </a:p>
          <a:p>
            <a:endParaRPr lang="en-US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9389863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3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12812"/>
          </a:xfrm>
        </p:spPr>
        <p:txBody>
          <a:bodyPr/>
          <a:lstStyle/>
          <a:p>
            <a:pPr eaLnBrk="1" hangingPunct="1"/>
            <a:r>
              <a:rPr lang="en-US" dirty="0"/>
              <a:t>Module Objectives</a:t>
            </a:r>
          </a:p>
        </p:txBody>
      </p:sp>
      <p:sp>
        <p:nvSpPr>
          <p:cNvPr id="6147" name="Rectangle 34"/>
          <p:cNvSpPr>
            <a:spLocks noGrp="1" noChangeArrowheads="1"/>
          </p:cNvSpPr>
          <p:nvPr>
            <p:ph idx="1"/>
          </p:nvPr>
        </p:nvSpPr>
        <p:spPr>
          <a:xfrm>
            <a:off x="101841" y="819756"/>
            <a:ext cx="8769026" cy="889134"/>
          </a:xfrm>
        </p:spPr>
        <p:txBody>
          <a:bodyPr/>
          <a:lstStyle/>
          <a:p>
            <a:pPr>
              <a:buFontTx/>
              <a:buNone/>
            </a:pPr>
            <a:r>
              <a:rPr lang="en-US" b="1" dirty="0"/>
              <a:t>Module Title: </a:t>
            </a:r>
            <a:r>
              <a:rPr lang="en-US" sz="1600" dirty="0"/>
              <a:t>Switching Concepts</a:t>
            </a:r>
            <a:endParaRPr lang="en-US" dirty="0"/>
          </a:p>
          <a:p>
            <a:pPr marL="0" indent="0">
              <a:spcBef>
                <a:spcPct val="30000"/>
              </a:spcBef>
              <a:buNone/>
            </a:pPr>
            <a:r>
              <a:rPr lang="en-US" b="1" dirty="0"/>
              <a:t>Module Objective: </a:t>
            </a:r>
            <a:r>
              <a:rPr lang="en-US" dirty="0"/>
              <a:t>Explain how Layer 2 switches forward data.</a:t>
            </a:r>
          </a:p>
          <a:p>
            <a:pPr marL="0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  <a:p>
            <a:pPr marL="89297" indent="0">
              <a:spcBef>
                <a:spcPct val="30000"/>
              </a:spcBef>
              <a:buNone/>
            </a:pP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018778"/>
              </p:ext>
            </p:extLst>
          </p:nvPr>
        </p:nvGraphicFramePr>
        <p:xfrm>
          <a:off x="487933" y="1874440"/>
          <a:ext cx="8168134" cy="93083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565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11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86166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Title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Topic Objective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Frame Forwarding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/>
                        <a:t>Explain how frames are forwarded in a switched network.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2332"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>
                          <a:effectLst/>
                        </a:rPr>
                        <a:t>Switching Domains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200" dirty="0"/>
                        <a:t>Compare a collision domain to a broadcast domain.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3381894665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2.1 Frame Forwarding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9144000" cy="789880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Switching in Networking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55" y="834569"/>
            <a:ext cx="4896590" cy="3608122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Two terms are associated with frames entering or leaving an interface: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b="1" dirty="0"/>
              <a:t>Ingress</a:t>
            </a:r>
            <a:r>
              <a:rPr lang="en-US" sz="1600" dirty="0"/>
              <a:t> – entering the interface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b="1" dirty="0"/>
              <a:t>Egress</a:t>
            </a:r>
            <a:r>
              <a:rPr lang="en-US" sz="1600" dirty="0"/>
              <a:t> – exiting the interface</a:t>
            </a:r>
          </a:p>
          <a:p>
            <a:pPr marL="0" indent="0">
              <a:buNone/>
            </a:pPr>
            <a:r>
              <a:rPr lang="en-US" sz="1600" dirty="0"/>
              <a:t>A switch forwards based on the ingress interface and the destination MAC address.</a:t>
            </a:r>
          </a:p>
          <a:p>
            <a:pPr marL="0" indent="0">
              <a:buNone/>
            </a:pPr>
            <a:r>
              <a:rPr lang="en-US" sz="1600" dirty="0"/>
              <a:t>A switch uses its MAC address table to make forwarding decisions.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b="1" dirty="0"/>
              <a:t>Note</a:t>
            </a:r>
            <a:r>
              <a:rPr lang="en-US" sz="1600" dirty="0"/>
              <a:t>: A switch will never allow traffic to be forwarded out the interface it received the traffic.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0622" y="798941"/>
            <a:ext cx="3951778" cy="3519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The Switch MAC Address Table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9" y="905949"/>
            <a:ext cx="8853286" cy="2871724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A switch will use the destination MAC address to determine the egress interface.</a:t>
            </a:r>
          </a:p>
          <a:p>
            <a:pPr marL="0" indent="0">
              <a:buNone/>
            </a:pPr>
            <a:r>
              <a:rPr lang="en-US" sz="1800" dirty="0"/>
              <a:t>Before a switch can make this decision it must learn what interface the destination is located.</a:t>
            </a:r>
          </a:p>
          <a:p>
            <a:pPr marL="0" indent="0">
              <a:buNone/>
            </a:pPr>
            <a:r>
              <a:rPr lang="en-US" sz="1800" dirty="0"/>
              <a:t>A switch builds a MAC address table, also known as a Content Addressable Memory (CAM) table, by recording the source MAC address into the table along with the port it was received.</a:t>
            </a:r>
          </a:p>
          <a:p>
            <a:pPr lvl="1"/>
            <a:endParaRPr lang="en-US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52921276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The Switch Learn and Forward Method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24609" y="894073"/>
            <a:ext cx="8853286" cy="2588036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The switch uses a two step process:</a:t>
            </a:r>
          </a:p>
          <a:p>
            <a:pPr marL="142875" lvl="1" indent="0">
              <a:buNone/>
            </a:pPr>
            <a:r>
              <a:rPr lang="en-US" sz="1600" b="1" dirty="0"/>
              <a:t>Step 1.</a:t>
            </a:r>
            <a:r>
              <a:rPr lang="en-US" sz="1600" dirty="0"/>
              <a:t> Learn – Examines Source Address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sz="1600" dirty="0"/>
              <a:t>Adds the source MAC if not in table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sz="1600" dirty="0"/>
              <a:t>Resets the time out setting back to 5 minutes if source is in the table</a:t>
            </a:r>
          </a:p>
          <a:p>
            <a:pPr marL="142875" lvl="1" indent="0">
              <a:buNone/>
            </a:pPr>
            <a:r>
              <a:rPr lang="en-US" sz="1600" b="1" dirty="0"/>
              <a:t>Step 2.</a:t>
            </a:r>
            <a:r>
              <a:rPr lang="en-US" sz="1600" dirty="0"/>
              <a:t> Forward – Examines Destination Address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sz="1600" dirty="0"/>
              <a:t>If the destination MAC is in the MAC address table it is forwarded out the specified port.</a:t>
            </a:r>
          </a:p>
          <a:p>
            <a:pPr lvl="2">
              <a:buFont typeface="Arial" panose="020B0604020202020204" pitchFamily="34" charset="0"/>
              <a:buChar char="•"/>
            </a:pPr>
            <a:r>
              <a:rPr lang="en-US" sz="1600" dirty="0"/>
              <a:t>If a destination MAC is not in the table, it is flooded out all interfaces except the one it was received.</a:t>
            </a:r>
          </a:p>
        </p:txBody>
      </p:sp>
    </p:spTree>
    <p:extLst>
      <p:ext uri="{BB962C8B-B14F-4D97-AF65-F5344CB8AC3E}">
        <p14:creationId xmlns:p14="http://schemas.microsoft.com/office/powerpoint/2010/main" val="3220549253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Video – MAC Address Tables on Connected Switches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0858" y="914400"/>
            <a:ext cx="8853286" cy="1838162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This video will cover the following: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How switches build MAC address tables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How switches forward frames based on the content of their MAC address tables</a:t>
            </a:r>
          </a:p>
        </p:txBody>
      </p:sp>
    </p:spTree>
    <p:extLst>
      <p:ext uri="{BB962C8B-B14F-4D97-AF65-F5344CB8AC3E}">
        <p14:creationId xmlns:p14="http://schemas.microsoft.com/office/powerpoint/2010/main" val="3587744275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Switch Forwarding Methods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00858" y="858446"/>
            <a:ext cx="8853286" cy="2854572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/>
              <a:t>Switches use software on application-specific-integrated circuits (ASICs) to make very quick decisions.</a:t>
            </a:r>
          </a:p>
          <a:p>
            <a:pPr marL="0" indent="0">
              <a:buNone/>
            </a:pPr>
            <a:r>
              <a:rPr lang="en-US" sz="1800" dirty="0"/>
              <a:t>A switch will use one of two methods to make forwarding decisions after it receives a frame: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Store-and-forward switching</a:t>
            </a:r>
            <a:r>
              <a:rPr lang="en-US" sz="1800" dirty="0"/>
              <a:t> - Receives the entire frame and ensures the frame is valid. Store-and-forward switching is Cisco’s preferred switching method.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b="1" dirty="0"/>
              <a:t>Cut-through switching</a:t>
            </a:r>
            <a:r>
              <a:rPr lang="en-US" sz="1800" dirty="0"/>
              <a:t> – Forwards the frame immediately after determining the destination MAC address of an incoming frame and the egress port. </a:t>
            </a:r>
          </a:p>
        </p:txBody>
      </p:sp>
    </p:spTree>
    <p:extLst>
      <p:ext uri="{BB962C8B-B14F-4D97-AF65-F5344CB8AC3E}">
        <p14:creationId xmlns:p14="http://schemas.microsoft.com/office/powerpoint/2010/main" val="167526765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88280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Store-and-Forward Switching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91622" y="738372"/>
            <a:ext cx="8853286" cy="1666287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Store-and-forward has two primary characteristics: </a:t>
            </a:r>
          </a:p>
          <a:p>
            <a:pPr lvl="1"/>
            <a:r>
              <a:rPr lang="en-US" sz="1600" dirty="0"/>
              <a:t>Error Checking – The switch will check the Frame Check Sequence (FCS) for CRC errors. Bad frames will be discarded.</a:t>
            </a:r>
          </a:p>
          <a:p>
            <a:pPr lvl="1"/>
            <a:r>
              <a:rPr lang="en-US" sz="1600" dirty="0"/>
              <a:t>Buffering – The ingress interface will buffer the frame while it checks the FCS. This also allows the switch to adjust to a potential difference in speeds between the ingress and egress ports.</a:t>
            </a:r>
          </a:p>
          <a:p>
            <a:pPr marL="142875" lvl="1" indent="0">
              <a:buNone/>
            </a:pPr>
            <a:endParaRPr lang="en-US" sz="1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902" y="2404659"/>
            <a:ext cx="4708814" cy="225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961573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4590287" cy="757551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Cut-Through Switching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590288" y="420168"/>
            <a:ext cx="4553711" cy="39193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Cut-through forwards the frame immediately after determining the destination MAC.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600" dirty="0"/>
              <a:t>Fragment (Frag) Free method will check the destination and ensure that the frame is at least 64 Bytes. This will eliminate runts.</a:t>
            </a:r>
          </a:p>
          <a:p>
            <a:pPr marL="0" indent="0">
              <a:buNone/>
            </a:pPr>
            <a:r>
              <a:rPr lang="en-US" sz="1600" dirty="0"/>
              <a:t>Concepts of Cut-Through switching: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Is appropriate for switches needing latency to be under 10 microseconds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Does not check the FCS, so it can propagate errors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May lead to bandwidth issues if the switch propagates too many errors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600" dirty="0"/>
              <a:t>Cannot support ports with differing speeds going from ingress to egress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45" y="1685717"/>
            <a:ext cx="4313382" cy="2493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469625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2.2 Switching Domains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8337446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Switching Domains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Collision Domains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46743" y="798945"/>
            <a:ext cx="4195948" cy="3856182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1600" dirty="0"/>
              <a:t>Switches eliminate collision domains and reduce congestion.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When there is full duplex on the link the collision domains are eliminated.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When there is one or more devices in half-duplex there will now be a collision domain.</a:t>
            </a:r>
          </a:p>
          <a:p>
            <a:pPr lvl="2"/>
            <a:r>
              <a:rPr lang="en-US" altLang="en-US" sz="1600" dirty="0"/>
              <a:t>There will now be contention for the bandwidth.</a:t>
            </a:r>
          </a:p>
          <a:p>
            <a:pPr lvl="2"/>
            <a:r>
              <a:rPr lang="en-US" altLang="en-US" sz="1600" dirty="0"/>
              <a:t>Collisions are now possible.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600" dirty="0"/>
              <a:t>Most devices, including Cisco and Microsoft use auto-negotiation as the default setting for duplex and speed.</a:t>
            </a:r>
          </a:p>
          <a:p>
            <a:pPr marL="0" indent="0">
              <a:buNone/>
            </a:pPr>
            <a:r>
              <a:rPr lang="en-US" altLang="ja-JP" sz="1400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829" y="1450110"/>
            <a:ext cx="4622280" cy="2985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9223303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3"/>
            <a:ext cx="4034970" cy="757551"/>
          </a:xfrm>
        </p:spPr>
        <p:txBody>
          <a:bodyPr/>
          <a:lstStyle/>
          <a:p>
            <a:r>
              <a:rPr lang="en-US" altLang="en-US" sz="1600" dirty="0"/>
              <a:t>Switching Domains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Broadcast Domains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279074" y="609601"/>
            <a:ext cx="4717144" cy="412238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A broadcast domain extends across all Layer 1 or Layer 2 devices on a LAN.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ja-JP" sz="1600" dirty="0"/>
              <a:t>Only a layer 3 device (router) will break the broadcast domain, also called a MAC broadcast domain.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ja-JP" sz="1600" dirty="0"/>
              <a:t>The broadcast domain consists of all devices on the LAN that receive the broadcast traffic.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When the layer 2 switch receives the broadcast it will flood it out all interfaces except for the ingress interface.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Too many broadcasts may cause congestion and poor network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600" dirty="0"/>
              <a:t>Increasing devices at Layer 1 or layer 2 will cause the broadcast domain to expand.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617" y="1283855"/>
            <a:ext cx="3928140" cy="2817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3112685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4688113" cy="829464"/>
          </a:xfrm>
        </p:spPr>
        <p:txBody>
          <a:bodyPr/>
          <a:lstStyle/>
          <a:p>
            <a:r>
              <a:rPr lang="en-US" altLang="en-US" sz="1600" dirty="0"/>
              <a:t>Switching Domains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Alleviated Network Congestion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03201" y="986971"/>
            <a:ext cx="8571344" cy="990512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/>
              <a:t>Switches use the MAC address table and full-duplex to  eliminate collisions and avoid congestion.</a:t>
            </a:r>
            <a:endParaRPr lang="en-US" altLang="ja-JP" dirty="0"/>
          </a:p>
          <a:p>
            <a:pPr marL="0" indent="0">
              <a:buNone/>
            </a:pPr>
            <a:r>
              <a:rPr lang="en-US" altLang="ja-JP" sz="1600" dirty="0"/>
              <a:t>Features of the switch that alleviate congestion are as follows:</a:t>
            </a:r>
          </a:p>
          <a:p>
            <a:pPr marL="0" indent="0">
              <a:buNone/>
            </a:pPr>
            <a:endParaRPr lang="en-US" altLang="ja-JP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6821400"/>
              </p:ext>
            </p:extLst>
          </p:nvPr>
        </p:nvGraphicFramePr>
        <p:xfrm>
          <a:off x="449717" y="2254251"/>
          <a:ext cx="8316911" cy="19985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272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8968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02463">
                <a:tc>
                  <a:txBody>
                    <a:bodyPr/>
                    <a:lstStyle/>
                    <a:p>
                      <a:r>
                        <a:rPr lang="en-US" dirty="0"/>
                        <a:t>Protocol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3562">
                <a:tc>
                  <a:txBody>
                    <a:bodyPr/>
                    <a:lstStyle/>
                    <a:p>
                      <a:r>
                        <a:rPr lang="en-US" b="1" dirty="0"/>
                        <a:t>Fast Port Speeds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dirty="0"/>
                        <a:t>Depending on the model, switches may have up to 100Gbps port speeds.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3828">
                <a:tc>
                  <a:txBody>
                    <a:bodyPr/>
                    <a:lstStyle/>
                    <a:p>
                      <a:r>
                        <a:rPr lang="en-US" b="1" dirty="0"/>
                        <a:t>Fast Internal Switching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dirty="0"/>
                        <a:t>This uses fast internal bus or shared memory to improve</a:t>
                      </a:r>
                      <a:r>
                        <a:rPr lang="en-US" baseline="0" dirty="0"/>
                        <a:t> performance.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35320">
                <a:tc>
                  <a:txBody>
                    <a:bodyPr/>
                    <a:lstStyle/>
                    <a:p>
                      <a:r>
                        <a:rPr lang="en-US" b="1" dirty="0"/>
                        <a:t>Large Frame Buffers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This allows for temporary</a:t>
                      </a:r>
                      <a:r>
                        <a:rPr lang="en-US" baseline="0" dirty="0"/>
                        <a:t> storage while processing large quantities of frames.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9314">
                <a:tc>
                  <a:txBody>
                    <a:bodyPr/>
                    <a:lstStyle/>
                    <a:p>
                      <a:r>
                        <a:rPr lang="en-US" b="1" dirty="0"/>
                        <a:t>High Port Density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This provides many ports for devices to be connected to LAN with</a:t>
                      </a:r>
                      <a:r>
                        <a:rPr lang="en-US" baseline="0" dirty="0"/>
                        <a:t> less cost. This also provides for more local traffic with less congestion.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574144685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231464" cy="1802391"/>
          </a:xfrm>
        </p:spPr>
        <p:txBody>
          <a:bodyPr/>
          <a:lstStyle/>
          <a:p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2.3 Module Practice and Quiz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8985433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" y="41393"/>
            <a:ext cx="9144000" cy="635263"/>
          </a:xfrm>
        </p:spPr>
        <p:txBody>
          <a:bodyPr/>
          <a:lstStyle/>
          <a:p>
            <a:r>
              <a:rPr lang="en-US" altLang="en-US" sz="1600" dirty="0"/>
              <a:t>Module Practice and Quiz</a:t>
            </a:r>
            <a:r>
              <a:rPr lang="en-US" altLang="en-US" dirty="0"/>
              <a:t/>
            </a:r>
            <a:br>
              <a:rPr lang="en-US" altLang="en-US" dirty="0"/>
            </a:br>
            <a:r>
              <a:rPr lang="en-US" altLang="en-US" dirty="0"/>
              <a:t>What did I learn in this module?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722376"/>
            <a:ext cx="9043416" cy="3986783"/>
          </a:xfrm>
        </p:spPr>
        <p:txBody>
          <a:bodyPr/>
          <a:lstStyle/>
          <a:p>
            <a:pPr marL="142875" lvl="1" indent="0">
              <a:buNone/>
            </a:pPr>
            <a:r>
              <a:rPr lang="en-US" sz="1600" b="1" dirty="0"/>
              <a:t>Frame Forwarding</a:t>
            </a:r>
          </a:p>
          <a:p>
            <a:pPr lvl="2"/>
            <a:r>
              <a:rPr lang="en-US" sz="1600" dirty="0"/>
              <a:t>Ingress is the entry port, egress is the exit port.</a:t>
            </a:r>
          </a:p>
          <a:p>
            <a:pPr lvl="2"/>
            <a:r>
              <a:rPr lang="en-US" sz="1600" dirty="0"/>
              <a:t>The switch builds a MAC address table to forward frames on the LAN.</a:t>
            </a:r>
          </a:p>
          <a:p>
            <a:pPr lvl="2"/>
            <a:r>
              <a:rPr lang="en-US" sz="1600" dirty="0"/>
              <a:t>The switch can use either the store-and-forward or cut-through method of switch forwarding.</a:t>
            </a:r>
          </a:p>
          <a:p>
            <a:pPr marL="142875" lvl="1" indent="0">
              <a:buNone/>
            </a:pPr>
            <a:r>
              <a:rPr lang="en-US" sz="1600" b="1" dirty="0"/>
              <a:t>Switching Domains</a:t>
            </a:r>
          </a:p>
          <a:p>
            <a:pPr lvl="2"/>
            <a:r>
              <a:rPr lang="en-US" sz="1600" dirty="0"/>
              <a:t>Ethernet ports in half-duplex will be a part of a collision domain.</a:t>
            </a:r>
          </a:p>
          <a:p>
            <a:pPr lvl="2"/>
            <a:r>
              <a:rPr lang="en-US" sz="1600" dirty="0"/>
              <a:t>Full-duplex will eliminate collision domains.</a:t>
            </a:r>
          </a:p>
          <a:p>
            <a:pPr lvl="2"/>
            <a:r>
              <a:rPr lang="en-US" sz="1600" dirty="0"/>
              <a:t>A switch will flood out all interfaces except the ingress port if the frame is a broadcast or if the unicast destination MAC is unknown. </a:t>
            </a:r>
          </a:p>
          <a:p>
            <a:pPr lvl="2"/>
            <a:r>
              <a:rPr lang="en-US" sz="1600" dirty="0"/>
              <a:t>Broadcast domains may be broken up by a layer 3 device, like a router.</a:t>
            </a:r>
          </a:p>
          <a:p>
            <a:pPr lvl="2"/>
            <a:r>
              <a:rPr lang="en-US" sz="1600" dirty="0"/>
              <a:t>Switches extend broadcast domains, but can eliminate collision domains and relieve congestion.</a:t>
            </a:r>
          </a:p>
          <a:p>
            <a:pPr marL="142875" lvl="1" indent="0">
              <a:buNone/>
            </a:pP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3614056258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41394"/>
            <a:ext cx="9144000" cy="609056"/>
          </a:xfrm>
        </p:spPr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Module 2: Switching Concepts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4510E73-4BA7-41D8-852B-8314AABA1827}"/>
              </a:ext>
            </a:extLst>
          </p:cNvPr>
          <p:cNvSpPr/>
          <p:nvPr/>
        </p:nvSpPr>
        <p:spPr>
          <a:xfrm>
            <a:off x="146051" y="880533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content accessible memory (CAM)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MAC address table</a:t>
            </a:r>
          </a:p>
          <a:p>
            <a:pPr marL="285750" indent="-285750" defTabSz="685777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store-and-forward switching</a:t>
            </a:r>
          </a:p>
          <a:p>
            <a:pPr marL="285750" indent="-285750" defTabSz="685777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cut-through switching</a:t>
            </a:r>
          </a:p>
          <a:p>
            <a:pPr marL="285750" indent="-285750" defTabSz="685777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automatic buffering</a:t>
            </a:r>
          </a:p>
          <a:p>
            <a:pPr marL="285750" indent="-285750" defTabSz="685777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fragment free switching</a:t>
            </a:r>
          </a:p>
          <a:p>
            <a:pPr marL="285750" indent="-285750" defTabSz="685777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collision domains</a:t>
            </a:r>
          </a:p>
          <a:p>
            <a:pPr marL="285750" indent="-285750" defTabSz="685777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0000"/>
                </a:solidFill>
              </a:rPr>
              <a:t>broadcast domains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271745509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1714763"/>
      </p:ext>
    </p:extLst>
  </p:cSld>
  <p:clrMapOvr>
    <a:masterClrMapping/>
  </p:clrMapOvr>
  <p:transition spd="slow">
    <p:wip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67"/>
  <p:tag name="ARTICULATE_PROJECT_OPEN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F42B0379D92254787A382E8CCDF5BEF" ma:contentTypeVersion="10" ma:contentTypeDescription="Create a new document." ma:contentTypeScope="" ma:versionID="525c71bae80ff5034791cb6c5e03b6cc">
  <xsd:schema xmlns:xsd="http://www.w3.org/2001/XMLSchema" xmlns:xs="http://www.w3.org/2001/XMLSchema" xmlns:p="http://schemas.microsoft.com/office/2006/metadata/properties" xmlns:ns3="0982f482-56ad-4e13-8dea-ae800e159fcc" targetNamespace="http://schemas.microsoft.com/office/2006/metadata/properties" ma:root="true" ma:fieldsID="41bf6fb65b9f5571c902793c77a0d34f" ns3:_="">
    <xsd:import namespace="0982f482-56ad-4e13-8dea-ae800e159fc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982f482-56ad-4e13-8dea-ae800e159fc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6ECFDEA-462B-4465-800D-7D2F9B880F1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982f482-56ad-4e13-8dea-ae800e159f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10949F1-BF3F-4855-A20A-53E04E19A03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0B887B5-7A8B-4673-BEC7-908296196BF3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0982f482-56ad-4e13-8dea-ae800e159fcc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20303</TotalTime>
  <Words>1309</Words>
  <Application>Microsoft Office PowerPoint</Application>
  <PresentationFormat>On-screen Show (16:9)</PresentationFormat>
  <Paragraphs>168</Paragraphs>
  <Slides>18</Slides>
  <Notes>17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Times New Roman</vt:lpstr>
      <vt:lpstr>Wingdings</vt:lpstr>
      <vt:lpstr>Default Theme</vt:lpstr>
      <vt:lpstr>Module 2: Switching Concepts</vt:lpstr>
      <vt:lpstr>Module Objectives</vt:lpstr>
      <vt:lpstr>2.1 Frame Forwarding</vt:lpstr>
      <vt:lpstr>Frame Forwarding Switching in Networking</vt:lpstr>
      <vt:lpstr>Frame Forwarding The Switch MAC Address Table</vt:lpstr>
      <vt:lpstr>Frame Forwarding The Switch Learn and Forward Method</vt:lpstr>
      <vt:lpstr>Frame Forwarding Video – MAC Address Tables on Connected Switches</vt:lpstr>
      <vt:lpstr>Frame Forwarding Switch Forwarding Methods</vt:lpstr>
      <vt:lpstr>Frame Forwarding Store-and-Forward Switching</vt:lpstr>
      <vt:lpstr>Frame Forwarding Cut-Through Switching</vt:lpstr>
      <vt:lpstr>2.2 Switching Domains</vt:lpstr>
      <vt:lpstr>Switching Domains Collision Domains</vt:lpstr>
      <vt:lpstr>Switching Domains Broadcast Domains</vt:lpstr>
      <vt:lpstr>Switching Domains Alleviated Network Congestion</vt:lpstr>
      <vt:lpstr>2.3 Module Practice and Quiz</vt:lpstr>
      <vt:lpstr>Module Practice and Quiz What did I learn in this module?</vt:lpstr>
      <vt:lpstr>Module 2: Switching Concepts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1012</cp:revision>
  <dcterms:created xsi:type="dcterms:W3CDTF">2016-08-22T22:27:36Z</dcterms:created>
  <dcterms:modified xsi:type="dcterms:W3CDTF">2020-02-24T08:55:42Z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  <property fmtid="{D5CDD505-2E9C-101B-9397-08002B2CF9AE}" pid="8" name="ArticulateGUID">
    <vt:lpwstr>F9A496F7-57D7-4028-9572-D40DFDF3715A</vt:lpwstr>
  </property>
  <property fmtid="{D5CDD505-2E9C-101B-9397-08002B2CF9AE}" pid="9" name="ArticulatePath">
    <vt:lpwstr>ITE7_Chp9_by_jg</vt:lpwstr>
  </property>
  <property fmtid="{D5CDD505-2E9C-101B-9397-08002B2CF9AE}" pid="10" name="ContentTypeId">
    <vt:lpwstr>0x0101007F42B0379D92254787A382E8CCDF5BEF</vt:lpwstr>
  </property>
</Properties>
</file>