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3"/>
  </p:sldMasterIdLst>
  <p:notesMasterIdLst>
    <p:notesMasterId r:id="rId35"/>
  </p:notesMasterIdLst>
  <p:handoutMasterIdLst>
    <p:handoutMasterId r:id="rId36"/>
  </p:handoutMasterIdLst>
  <p:sldIdLst>
    <p:sldId id="326" r:id="rId4"/>
    <p:sldId id="263" r:id="rId5"/>
    <p:sldId id="328" r:id="rId6"/>
    <p:sldId id="329" r:id="rId7"/>
    <p:sldId id="330" r:id="rId8"/>
    <p:sldId id="331" r:id="rId9"/>
    <p:sldId id="339" r:id="rId10"/>
    <p:sldId id="332" r:id="rId11"/>
    <p:sldId id="333" r:id="rId12"/>
    <p:sldId id="334" r:id="rId13"/>
    <p:sldId id="335" r:id="rId14"/>
    <p:sldId id="336" r:id="rId15"/>
    <p:sldId id="265" r:id="rId16"/>
    <p:sldId id="261" r:id="rId17"/>
    <p:sldId id="267" r:id="rId18"/>
    <p:sldId id="266" r:id="rId19"/>
    <p:sldId id="337" r:id="rId20"/>
    <p:sldId id="270" r:id="rId21"/>
    <p:sldId id="268" r:id="rId22"/>
    <p:sldId id="272" r:id="rId23"/>
    <p:sldId id="274" r:id="rId24"/>
    <p:sldId id="273" r:id="rId25"/>
    <p:sldId id="275" r:id="rId26"/>
    <p:sldId id="281" r:id="rId27"/>
    <p:sldId id="282" r:id="rId28"/>
    <p:sldId id="283" r:id="rId29"/>
    <p:sldId id="277" r:id="rId30"/>
    <p:sldId id="278" r:id="rId31"/>
    <p:sldId id="338" r:id="rId32"/>
    <p:sldId id="279" r:id="rId33"/>
    <p:sldId id="327"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5" autoAdjust="0"/>
    <p:restoredTop sz="85900" autoAdjust="0"/>
  </p:normalViewPr>
  <p:slideViewPr>
    <p:cSldViewPr>
      <p:cViewPr varScale="1">
        <p:scale>
          <a:sx n="67" d="100"/>
          <a:sy n="67" d="100"/>
        </p:scale>
        <p:origin x="1843"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handoutMaster" Target="handoutMasters/handout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notesMaster" Target="notesMasters/notesMaster1.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V K" userId="c309a643dd6147aa" providerId="LiveId" clId="{0E08F37A-93B1-4A20-9680-B82B2C8367C1}"/>
    <pc:docChg chg="modSld">
      <pc:chgData name="NAV K" userId="c309a643dd6147aa" providerId="LiveId" clId="{0E08F37A-93B1-4A20-9680-B82B2C8367C1}" dt="2023-10-16T10:09:35.986" v="75" actId="20577"/>
      <pc:docMkLst>
        <pc:docMk/>
      </pc:docMkLst>
      <pc:sldChg chg="modSp mod">
        <pc:chgData name="NAV K" userId="c309a643dd6147aa" providerId="LiveId" clId="{0E08F37A-93B1-4A20-9680-B82B2C8367C1}" dt="2023-10-16T10:03:49.353" v="0" actId="14100"/>
        <pc:sldMkLst>
          <pc:docMk/>
          <pc:sldMk cId="331366066" sldId="331"/>
        </pc:sldMkLst>
        <pc:spChg chg="mod">
          <ac:chgData name="NAV K" userId="c309a643dd6147aa" providerId="LiveId" clId="{0E08F37A-93B1-4A20-9680-B82B2C8367C1}" dt="2023-10-16T10:03:49.353" v="0" actId="14100"/>
          <ac:spMkLst>
            <pc:docMk/>
            <pc:sldMk cId="331366066" sldId="331"/>
            <ac:spMk id="3" creationId="{8DEB3469-CEE4-4473-B939-75806D623782}"/>
          </ac:spMkLst>
        </pc:spChg>
      </pc:sldChg>
      <pc:sldChg chg="modSp mod">
        <pc:chgData name="NAV K" userId="c309a643dd6147aa" providerId="LiveId" clId="{0E08F37A-93B1-4A20-9680-B82B2C8367C1}" dt="2023-10-16T10:09:35.986" v="75" actId="20577"/>
        <pc:sldMkLst>
          <pc:docMk/>
          <pc:sldMk cId="3375496951" sldId="338"/>
        </pc:sldMkLst>
        <pc:spChg chg="mod">
          <ac:chgData name="NAV K" userId="c309a643dd6147aa" providerId="LiveId" clId="{0E08F37A-93B1-4A20-9680-B82B2C8367C1}" dt="2023-10-16T10:09:35.986" v="75" actId="20577"/>
          <ac:spMkLst>
            <pc:docMk/>
            <pc:sldMk cId="3375496951" sldId="338"/>
            <ac:spMk id="3" creationId="{70D02CBD-E122-88B8-F3E2-A32AE7B15EE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16/10/2023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10/16/2023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37606931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15212407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28</a:t>
            </a:fld>
            <a:endParaRPr lang="en-US"/>
          </a:p>
        </p:txBody>
      </p:sp>
    </p:spTree>
    <p:extLst>
      <p:ext uri="{BB962C8B-B14F-4D97-AF65-F5344CB8AC3E}">
        <p14:creationId xmlns:p14="http://schemas.microsoft.com/office/powerpoint/2010/main" val="39330363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29</a:t>
            </a:fld>
            <a:endParaRPr lang="en-US"/>
          </a:p>
        </p:txBody>
      </p:sp>
    </p:spTree>
    <p:extLst>
      <p:ext uri="{BB962C8B-B14F-4D97-AF65-F5344CB8AC3E}">
        <p14:creationId xmlns:p14="http://schemas.microsoft.com/office/powerpoint/2010/main" val="26022744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685800" y="2125980"/>
            <a:ext cx="7772400" cy="630942"/>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371600" y="3840480"/>
            <a:ext cx="640080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10/16/2023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648623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2741554" y="111803"/>
            <a:ext cx="3660893" cy="285912"/>
          </a:xfrm>
        </p:spPr>
        <p:txBody>
          <a:bodyPr lIns="0" tIns="0" rIns="0" bIns="0"/>
          <a:lstStyle>
            <a:lvl1pPr>
              <a:defRPr sz="1858" b="1" i="0">
                <a:solidFill>
                  <a:schemeClr val="bg1"/>
                </a:solidFill>
                <a:latin typeface="Calibri"/>
                <a:cs typeface="Calibri"/>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10/16/2023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8886570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2741554" y="111803"/>
            <a:ext cx="3660893" cy="285912"/>
          </a:xfrm>
        </p:spPr>
        <p:txBody>
          <a:bodyPr lIns="0" tIns="0" rIns="0" bIns="0"/>
          <a:lstStyle>
            <a:lvl1pPr>
              <a:defRPr sz="1858" b="1" i="0">
                <a:solidFill>
                  <a:schemeClr val="bg1"/>
                </a:solidFill>
                <a:latin typeface="Calibri"/>
                <a:cs typeface="Calibri"/>
              </a:defRPr>
            </a:lvl1pPr>
          </a:lstStyle>
          <a:p>
            <a:endParaRPr/>
          </a:p>
        </p:txBody>
      </p:sp>
      <p:sp>
        <p:nvSpPr>
          <p:cNvPr id="3" name="Holder 3"/>
          <p:cNvSpPr>
            <a:spLocks noGrp="1"/>
          </p:cNvSpPr>
          <p:nvPr>
            <p:ph sz="half" idx="2"/>
          </p:nvPr>
        </p:nvSpPr>
        <p:spPr>
          <a:xfrm>
            <a:off x="457200" y="1577340"/>
            <a:ext cx="397764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276999"/>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10/16/2023</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19129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a:xfrm>
            <a:off x="2741554" y="111803"/>
            <a:ext cx="3660893" cy="285912"/>
          </a:xfrm>
        </p:spPr>
        <p:txBody>
          <a:bodyPr lIns="0" tIns="0" rIns="0" bIns="0"/>
          <a:lstStyle>
            <a:lvl1pPr>
              <a:defRPr sz="1858" b="1" i="0">
                <a:solidFill>
                  <a:schemeClr val="bg1"/>
                </a:solidFill>
                <a:latin typeface="Calibri"/>
                <a:cs typeface="Calibr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10/16/2023</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413812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10/16/2023</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326710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741554" y="111803"/>
            <a:ext cx="3660893" cy="1892826"/>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1246495"/>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1246495"/>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99119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2712" y="2874"/>
            <a:ext cx="9138801" cy="6852183"/>
          </a:xfrm>
          <a:custGeom>
            <a:avLst/>
            <a:gdLst/>
            <a:ahLst/>
            <a:cxnLst/>
            <a:rect l="l" t="t" r="r" b="b"/>
            <a:pathLst>
              <a:path w="20092670" h="14211935">
                <a:moveTo>
                  <a:pt x="20092177" y="0"/>
                </a:moveTo>
                <a:lnTo>
                  <a:pt x="20092177" y="14211454"/>
                </a:lnTo>
                <a:lnTo>
                  <a:pt x="0" y="14211454"/>
                </a:lnTo>
                <a:lnTo>
                  <a:pt x="0" y="0"/>
                </a:lnTo>
                <a:lnTo>
                  <a:pt x="20092177" y="0"/>
                </a:lnTo>
                <a:close/>
              </a:path>
            </a:pathLst>
          </a:custGeom>
          <a:solidFill>
            <a:srgbClr val="010202"/>
          </a:solidFill>
        </p:spPr>
        <p:txBody>
          <a:bodyPr wrap="square" lIns="0" tIns="0" rIns="0" bIns="0" rtlCol="0"/>
          <a:lstStyle/>
          <a:p>
            <a:endParaRPr sz="384"/>
          </a:p>
        </p:txBody>
      </p:sp>
      <p:sp>
        <p:nvSpPr>
          <p:cNvPr id="2" name="Holder 2"/>
          <p:cNvSpPr>
            <a:spLocks noGrp="1"/>
          </p:cNvSpPr>
          <p:nvPr>
            <p:ph type="title"/>
          </p:nvPr>
        </p:nvSpPr>
        <p:spPr>
          <a:xfrm>
            <a:off x="2741554" y="111803"/>
            <a:ext cx="3660893" cy="630942"/>
          </a:xfrm>
          <a:prstGeom prst="rect">
            <a:avLst/>
          </a:prstGeom>
        </p:spPr>
        <p:txBody>
          <a:bodyPr wrap="square" lIns="0" tIns="0" rIns="0" bIns="0">
            <a:spAutoFit/>
          </a:bodyPr>
          <a:lstStyle>
            <a:lvl1pPr>
              <a:defRPr sz="4100" b="1" i="0">
                <a:solidFill>
                  <a:schemeClr val="bg1"/>
                </a:solidFill>
                <a:latin typeface="Calibri"/>
                <a:cs typeface="Calibri"/>
              </a:defRPr>
            </a:lvl1pPr>
          </a:lstStyle>
          <a:p>
            <a:endParaRPr/>
          </a:p>
        </p:txBody>
      </p:sp>
      <p:sp>
        <p:nvSpPr>
          <p:cNvPr id="3" name="Holder 3"/>
          <p:cNvSpPr>
            <a:spLocks noGrp="1"/>
          </p:cNvSpPr>
          <p:nvPr>
            <p:ph type="body" idx="1"/>
          </p:nvPr>
        </p:nvSpPr>
        <p:spPr>
          <a:xfrm>
            <a:off x="457200" y="1577340"/>
            <a:ext cx="822960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3108960" y="6377940"/>
            <a:ext cx="2926080"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10/16/2023</a:t>
            </a:fld>
            <a:endParaRPr lang="en-US"/>
          </a:p>
        </p:txBody>
      </p:sp>
      <p:sp>
        <p:nvSpPr>
          <p:cNvPr id="6" name="Holder 6"/>
          <p:cNvSpPr>
            <a:spLocks noGrp="1"/>
          </p:cNvSpPr>
          <p:nvPr>
            <p:ph type="sldNum" sz="quarter" idx="7"/>
          </p:nvPr>
        </p:nvSpPr>
        <p:spPr>
          <a:xfrm>
            <a:off x="6583680" y="6377940"/>
            <a:ext cx="2103120"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pic>
        <p:nvPicPr>
          <p:cNvPr id="1026" name="Picture 2"/>
          <p:cNvPicPr>
            <a:picLocks noChangeAspect="1" noChangeArrowheads="1"/>
          </p:cNvPicPr>
          <p:nvPr userDrawn="1"/>
        </p:nvPicPr>
        <p:blipFill>
          <a:blip r:embed="rId8" cstate="print">
            <a:extLst>
              <a:ext uri="{28A0092B-C50C-407E-A947-70E740481C1C}">
                <a14:useLocalDpi xmlns:a14="http://schemas.microsoft.com/office/drawing/2010/main" val="0"/>
              </a:ext>
            </a:extLst>
          </a:blip>
          <a:stretch>
            <a:fillRect/>
          </a:stretch>
        </p:blipFill>
        <p:spPr bwMode="auto">
          <a:xfrm>
            <a:off x="1338" y="0"/>
            <a:ext cx="9141324" cy="6862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22695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Lst>
  <p:txStyles>
    <p:titleStyle>
      <a:lvl1pPr>
        <a:defRPr>
          <a:latin typeface="+mj-lt"/>
          <a:ea typeface="+mj-ea"/>
          <a:cs typeface="+mj-cs"/>
        </a:defRPr>
      </a:lvl1pPr>
    </p:titleStyle>
    <p:bodyStyle>
      <a:lvl1pPr marL="0">
        <a:defRPr>
          <a:latin typeface="+mn-lt"/>
          <a:ea typeface="+mn-ea"/>
          <a:cs typeface="+mn-cs"/>
        </a:defRPr>
      </a:lvl1pPr>
      <a:lvl2pPr marL="207894">
        <a:defRPr>
          <a:latin typeface="+mn-lt"/>
          <a:ea typeface="+mn-ea"/>
          <a:cs typeface="+mn-cs"/>
        </a:defRPr>
      </a:lvl2pPr>
      <a:lvl3pPr marL="415788">
        <a:defRPr>
          <a:latin typeface="+mn-lt"/>
          <a:ea typeface="+mn-ea"/>
          <a:cs typeface="+mn-cs"/>
        </a:defRPr>
      </a:lvl3pPr>
      <a:lvl4pPr marL="623683">
        <a:defRPr>
          <a:latin typeface="+mn-lt"/>
          <a:ea typeface="+mn-ea"/>
          <a:cs typeface="+mn-cs"/>
        </a:defRPr>
      </a:lvl4pPr>
      <a:lvl5pPr marL="831577">
        <a:defRPr>
          <a:latin typeface="+mn-lt"/>
          <a:ea typeface="+mn-ea"/>
          <a:cs typeface="+mn-cs"/>
        </a:defRPr>
      </a:lvl5pPr>
      <a:lvl6pPr marL="1039471">
        <a:defRPr>
          <a:latin typeface="+mn-lt"/>
          <a:ea typeface="+mn-ea"/>
          <a:cs typeface="+mn-cs"/>
        </a:defRPr>
      </a:lvl6pPr>
      <a:lvl7pPr marL="1247365">
        <a:defRPr>
          <a:latin typeface="+mn-lt"/>
          <a:ea typeface="+mn-ea"/>
          <a:cs typeface="+mn-cs"/>
        </a:defRPr>
      </a:lvl7pPr>
      <a:lvl8pPr marL="1455259">
        <a:defRPr>
          <a:latin typeface="+mn-lt"/>
          <a:ea typeface="+mn-ea"/>
          <a:cs typeface="+mn-cs"/>
        </a:defRPr>
      </a:lvl8pPr>
      <a:lvl9pPr marL="1663153">
        <a:defRPr>
          <a:latin typeface="+mn-lt"/>
          <a:ea typeface="+mn-ea"/>
          <a:cs typeface="+mn-cs"/>
        </a:defRPr>
      </a:lvl9pPr>
    </p:bodyStyle>
    <p:otherStyle>
      <a:lvl1pPr marL="0">
        <a:defRPr>
          <a:latin typeface="+mn-lt"/>
          <a:ea typeface="+mn-ea"/>
          <a:cs typeface="+mn-cs"/>
        </a:defRPr>
      </a:lvl1pPr>
      <a:lvl2pPr marL="207894">
        <a:defRPr>
          <a:latin typeface="+mn-lt"/>
          <a:ea typeface="+mn-ea"/>
          <a:cs typeface="+mn-cs"/>
        </a:defRPr>
      </a:lvl2pPr>
      <a:lvl3pPr marL="415788">
        <a:defRPr>
          <a:latin typeface="+mn-lt"/>
          <a:ea typeface="+mn-ea"/>
          <a:cs typeface="+mn-cs"/>
        </a:defRPr>
      </a:lvl3pPr>
      <a:lvl4pPr marL="623683">
        <a:defRPr>
          <a:latin typeface="+mn-lt"/>
          <a:ea typeface="+mn-ea"/>
          <a:cs typeface="+mn-cs"/>
        </a:defRPr>
      </a:lvl4pPr>
      <a:lvl5pPr marL="831577">
        <a:defRPr>
          <a:latin typeface="+mn-lt"/>
          <a:ea typeface="+mn-ea"/>
          <a:cs typeface="+mn-cs"/>
        </a:defRPr>
      </a:lvl5pPr>
      <a:lvl6pPr marL="1039471">
        <a:defRPr>
          <a:latin typeface="+mn-lt"/>
          <a:ea typeface="+mn-ea"/>
          <a:cs typeface="+mn-cs"/>
        </a:defRPr>
      </a:lvl6pPr>
      <a:lvl7pPr marL="1247365">
        <a:defRPr>
          <a:latin typeface="+mn-lt"/>
          <a:ea typeface="+mn-ea"/>
          <a:cs typeface="+mn-cs"/>
        </a:defRPr>
      </a:lvl7pPr>
      <a:lvl8pPr marL="1455259">
        <a:defRPr>
          <a:latin typeface="+mn-lt"/>
          <a:ea typeface="+mn-ea"/>
          <a:cs typeface="+mn-cs"/>
        </a:defRPr>
      </a:lvl8pPr>
      <a:lvl9pPr marL="1663153">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EdNlogJ3GdA?feature=oembed" TargetMode="External"/><Relationship Id="rId4" Type="http://schemas.openxmlformats.org/officeDocument/2006/relationships/hyperlink" Target="https://www.youtube.com/watch?v=EdNlogJ3GdA"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dictionary.cambridge.org/dictionary/english/their" TargetMode="External"/><Relationship Id="rId13" Type="http://schemas.openxmlformats.org/officeDocument/2006/relationships/hyperlink" Target="https://dictionary.cambridge.org/dictionary/english/nationality" TargetMode="External"/><Relationship Id="rId3" Type="http://schemas.openxmlformats.org/officeDocument/2006/relationships/hyperlink" Target="https://dictionary.cambridge.org/dictionary/english/living" TargetMode="External"/><Relationship Id="rId7" Type="http://schemas.openxmlformats.org/officeDocument/2006/relationships/hyperlink" Target="https://dictionary.cambridge.org/dictionary/english/unit" TargetMode="External"/><Relationship Id="rId12" Type="http://schemas.openxmlformats.org/officeDocument/2006/relationships/hyperlink" Target="https://dictionary.cambridge.org/dictionary/english/group" TargetMode="External"/><Relationship Id="rId2" Type="http://schemas.openxmlformats.org/officeDocument/2006/relationships/hyperlink" Target="https://dictionary.cambridge.org/dictionary/english/people" TargetMode="External"/><Relationship Id="rId1" Type="http://schemas.openxmlformats.org/officeDocument/2006/relationships/slideLayout" Target="../slideLayouts/slideLayout2.xml"/><Relationship Id="rId6" Type="http://schemas.openxmlformats.org/officeDocument/2006/relationships/hyperlink" Target="https://dictionary.cambridge.org/dictionary/english/considered" TargetMode="External"/><Relationship Id="rId11" Type="http://schemas.openxmlformats.org/officeDocument/2006/relationships/hyperlink" Target="https://dictionary.cambridge.org/dictionary/english/social" TargetMode="External"/><Relationship Id="rId5" Type="http://schemas.openxmlformats.org/officeDocument/2006/relationships/hyperlink" Target="https://dictionary.cambridge.org/dictionary/english/area" TargetMode="External"/><Relationship Id="rId10" Type="http://schemas.openxmlformats.org/officeDocument/2006/relationships/hyperlink" Target="https://dictionary.cambridge.org/dictionary/english/interest" TargetMode="External"/><Relationship Id="rId4" Type="http://schemas.openxmlformats.org/officeDocument/2006/relationships/hyperlink" Target="https://dictionary.cambridge.org/dictionary/english/particular" TargetMode="External"/><Relationship Id="rId9" Type="http://schemas.openxmlformats.org/officeDocument/2006/relationships/hyperlink" Target="https://dictionary.cambridge.org/dictionary/english/common"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gov.uk/government/publications/health-matters-health-and-wellbeing-community-centred-approaches/health-matters-community-centred-approaches-for-health-and-wellbeing"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gov.uk/government/publications/health-matters-health-and-wellbeing-community-centred-approaches/health-matters-community-centred-approaches-for-health-and-wellbeing"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gov.uk/government/publications/health-matters-health-and-wellbeing-community-centred-approaches/health-matters-community-centred-approaches-for-health-and-wellbeing"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gov.uk/government/publications/health-matters-health-and-wellbeing-community-centred-approaches/health-matters-community-centred-approaches-for-health-and-wellbeing"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gov.uk/government/statistics/community-life-survey-202021"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gov.uk/government/statistics/community-life-survey-202021"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gov.uk/government/statistics/community-life-survey-202021"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gov.uk/government/publications/health-matters-health-and-wellbeing-community-centred-approaches/health-matters-community-centred-approaches-for-health-and-wellbeing"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othersociologist.com/2013/11/20/sociology-of-community/" TargetMode="External"/><Relationship Id="rId2" Type="http://schemas.openxmlformats.org/officeDocument/2006/relationships/hyperlink" Target="https://dictionary.cambridge.org/dictionary/english/communit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B9778-F785-41B6-8BC0-4579B28B11BA}"/>
              </a:ext>
            </a:extLst>
          </p:cNvPr>
          <p:cNvSpPr>
            <a:spLocks noGrp="1"/>
          </p:cNvSpPr>
          <p:nvPr>
            <p:ph type="title"/>
          </p:nvPr>
        </p:nvSpPr>
        <p:spPr>
          <a:xfrm>
            <a:off x="2741554" y="111803"/>
            <a:ext cx="3660893" cy="430887"/>
          </a:xfrm>
        </p:spPr>
        <p:txBody>
          <a:bodyPr/>
          <a:lstStyle/>
          <a:p>
            <a:r>
              <a:rPr lang="en-GB" sz="2800" dirty="0"/>
              <a:t>What is a Community?</a:t>
            </a:r>
          </a:p>
        </p:txBody>
      </p:sp>
      <p:sp>
        <p:nvSpPr>
          <p:cNvPr id="3" name="Text Placeholder 2">
            <a:extLst>
              <a:ext uri="{FF2B5EF4-FFF2-40B4-BE49-F238E27FC236}">
                <a16:creationId xmlns:a16="http://schemas.microsoft.com/office/drawing/2014/main" id="{9CB5DFA8-21C3-43CB-8CDB-B4AB3983603A}"/>
              </a:ext>
            </a:extLst>
          </p:cNvPr>
          <p:cNvSpPr>
            <a:spLocks noGrp="1"/>
          </p:cNvSpPr>
          <p:nvPr>
            <p:ph type="body" idx="1"/>
          </p:nvPr>
        </p:nvSpPr>
        <p:spPr>
          <a:xfrm>
            <a:off x="457200" y="1577340"/>
            <a:ext cx="8229600" cy="369332"/>
          </a:xfrm>
        </p:spPr>
        <p:txBody>
          <a:bodyPr/>
          <a:lstStyle/>
          <a:p>
            <a:r>
              <a:rPr lang="en-GB" sz="2400" b="1" dirty="0"/>
              <a:t>What do you think a community is?</a:t>
            </a:r>
          </a:p>
        </p:txBody>
      </p:sp>
      <p:sp>
        <p:nvSpPr>
          <p:cNvPr id="4" name="TextBox 3">
            <a:extLst>
              <a:ext uri="{FF2B5EF4-FFF2-40B4-BE49-F238E27FC236}">
                <a16:creationId xmlns:a16="http://schemas.microsoft.com/office/drawing/2014/main" id="{1FE3BFE1-0E86-46CA-9235-09161BD663FC}"/>
              </a:ext>
            </a:extLst>
          </p:cNvPr>
          <p:cNvSpPr txBox="1"/>
          <p:nvPr/>
        </p:nvSpPr>
        <p:spPr>
          <a:xfrm>
            <a:off x="457200" y="2348880"/>
            <a:ext cx="6707088" cy="2339102"/>
          </a:xfrm>
          <a:prstGeom prst="rect">
            <a:avLst/>
          </a:prstGeom>
          <a:noFill/>
        </p:spPr>
        <p:txBody>
          <a:bodyPr wrap="square" rtlCol="0">
            <a:spAutoFit/>
          </a:bodyPr>
          <a:lstStyle/>
          <a:p>
            <a:r>
              <a:rPr lang="en-GB" sz="2000" b="1" dirty="0"/>
              <a:t>Task</a:t>
            </a:r>
            <a:r>
              <a:rPr lang="en-GB" dirty="0"/>
              <a:t>…</a:t>
            </a:r>
          </a:p>
          <a:p>
            <a:endParaRPr lang="en-GB" dirty="0"/>
          </a:p>
          <a:p>
            <a:r>
              <a:rPr lang="en-GB" dirty="0"/>
              <a:t>Think about this question</a:t>
            </a:r>
          </a:p>
          <a:p>
            <a:endParaRPr lang="en-GB" dirty="0"/>
          </a:p>
          <a:p>
            <a:r>
              <a:rPr lang="en-GB" dirty="0"/>
              <a:t>Go online and research and then post your answer on the forum.</a:t>
            </a:r>
          </a:p>
          <a:p>
            <a:endParaRPr lang="en-GB" dirty="0"/>
          </a:p>
          <a:p>
            <a:r>
              <a:rPr lang="en-GB" sz="3600" dirty="0"/>
              <a:t>15 Minutes</a:t>
            </a:r>
          </a:p>
        </p:txBody>
      </p:sp>
    </p:spTree>
    <p:extLst>
      <p:ext uri="{BB962C8B-B14F-4D97-AF65-F5344CB8AC3E}">
        <p14:creationId xmlns:p14="http://schemas.microsoft.com/office/powerpoint/2010/main" val="321503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98065-4A91-4594-BC45-A8BF334A66C0}"/>
              </a:ext>
            </a:extLst>
          </p:cNvPr>
          <p:cNvSpPr>
            <a:spLocks noGrp="1"/>
          </p:cNvSpPr>
          <p:nvPr>
            <p:ph type="title"/>
          </p:nvPr>
        </p:nvSpPr>
        <p:spPr>
          <a:xfrm>
            <a:off x="465589" y="1063229"/>
            <a:ext cx="8221211" cy="574198"/>
          </a:xfrm>
        </p:spPr>
        <p:txBody>
          <a:bodyPr>
            <a:normAutofit/>
          </a:bodyPr>
          <a:lstStyle/>
          <a:p>
            <a:r>
              <a:rPr lang="en-GB" sz="2400" b="1" dirty="0">
                <a:solidFill>
                  <a:schemeClr val="tx1"/>
                </a:solidFill>
              </a:rPr>
              <a:t>Video:  What is Community Development? An Introduction</a:t>
            </a:r>
          </a:p>
        </p:txBody>
      </p:sp>
      <p:pic>
        <p:nvPicPr>
          <p:cNvPr id="4" name="Online Media 3" title="What is Community Development? An Introduction">
            <a:hlinkClick r:id="" action="ppaction://media"/>
            <a:extLst>
              <a:ext uri="{FF2B5EF4-FFF2-40B4-BE49-F238E27FC236}">
                <a16:creationId xmlns:a16="http://schemas.microsoft.com/office/drawing/2014/main" id="{8D98F96E-CF6B-481B-8CF7-1469E471834A}"/>
              </a:ext>
            </a:extLst>
          </p:cNvPr>
          <p:cNvPicPr>
            <a:picLocks noGrp="1" noRot="1" noChangeAspect="1"/>
          </p:cNvPicPr>
          <p:nvPr>
            <p:ph idx="1"/>
            <a:videoFile r:link="rId1"/>
          </p:nvPr>
        </p:nvPicPr>
        <p:blipFill>
          <a:blip r:embed="rId3"/>
          <a:stretch>
            <a:fillRect/>
          </a:stretch>
        </p:blipFill>
        <p:spPr>
          <a:xfrm>
            <a:off x="1547664" y="1772816"/>
            <a:ext cx="6575414" cy="3715425"/>
          </a:xfrm>
          <a:prstGeom prst="rect">
            <a:avLst/>
          </a:prstGeom>
        </p:spPr>
      </p:pic>
      <p:sp>
        <p:nvSpPr>
          <p:cNvPr id="5" name="TextBox 4">
            <a:extLst>
              <a:ext uri="{FF2B5EF4-FFF2-40B4-BE49-F238E27FC236}">
                <a16:creationId xmlns:a16="http://schemas.microsoft.com/office/drawing/2014/main" id="{09D0CCA6-51C4-44D0-AD78-8C05160D36D0}"/>
              </a:ext>
            </a:extLst>
          </p:cNvPr>
          <p:cNvSpPr txBox="1"/>
          <p:nvPr/>
        </p:nvSpPr>
        <p:spPr>
          <a:xfrm>
            <a:off x="5796136" y="5949280"/>
            <a:ext cx="3456384" cy="484748"/>
          </a:xfrm>
          <a:prstGeom prst="rect">
            <a:avLst/>
          </a:prstGeom>
          <a:noFill/>
        </p:spPr>
        <p:txBody>
          <a:bodyPr wrap="square" rtlCol="0">
            <a:spAutoFit/>
          </a:bodyPr>
          <a:lstStyle/>
          <a:p>
            <a:r>
              <a:rPr lang="en-GB" sz="1200" dirty="0">
                <a:hlinkClick r:id="rId4"/>
              </a:rPr>
              <a:t>https://www.youtube.com/watch?v=EdNlogJ3GdA</a:t>
            </a:r>
            <a:endParaRPr lang="en-GB" sz="1200" dirty="0"/>
          </a:p>
          <a:p>
            <a:endParaRPr lang="en-GB" sz="1350" dirty="0"/>
          </a:p>
        </p:txBody>
      </p:sp>
    </p:spTree>
    <p:extLst>
      <p:ext uri="{BB962C8B-B14F-4D97-AF65-F5344CB8AC3E}">
        <p14:creationId xmlns:p14="http://schemas.microsoft.com/office/powerpoint/2010/main" val="1671687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B9778-F785-41B6-8BC0-4579B28B11BA}"/>
              </a:ext>
            </a:extLst>
          </p:cNvPr>
          <p:cNvSpPr>
            <a:spLocks noGrp="1"/>
          </p:cNvSpPr>
          <p:nvPr>
            <p:ph type="title"/>
          </p:nvPr>
        </p:nvSpPr>
        <p:spPr>
          <a:xfrm>
            <a:off x="2741554" y="111803"/>
            <a:ext cx="3660893" cy="430887"/>
          </a:xfrm>
        </p:spPr>
        <p:txBody>
          <a:bodyPr/>
          <a:lstStyle/>
          <a:p>
            <a:r>
              <a:rPr lang="en-GB" sz="2800" dirty="0"/>
              <a:t>What is a Community?</a:t>
            </a:r>
          </a:p>
        </p:txBody>
      </p:sp>
      <p:sp>
        <p:nvSpPr>
          <p:cNvPr id="3" name="Text Placeholder 2">
            <a:extLst>
              <a:ext uri="{FF2B5EF4-FFF2-40B4-BE49-F238E27FC236}">
                <a16:creationId xmlns:a16="http://schemas.microsoft.com/office/drawing/2014/main" id="{9CB5DFA8-21C3-43CB-8CDB-B4AB3983603A}"/>
              </a:ext>
            </a:extLst>
          </p:cNvPr>
          <p:cNvSpPr>
            <a:spLocks noGrp="1"/>
          </p:cNvSpPr>
          <p:nvPr>
            <p:ph type="body" idx="1"/>
          </p:nvPr>
        </p:nvSpPr>
        <p:spPr>
          <a:xfrm>
            <a:off x="457200" y="1577340"/>
            <a:ext cx="8229600" cy="369332"/>
          </a:xfrm>
        </p:spPr>
        <p:txBody>
          <a:bodyPr/>
          <a:lstStyle/>
          <a:p>
            <a:r>
              <a:rPr lang="en-GB" sz="2400" b="1" dirty="0"/>
              <a:t>A COMMUNITY can be a number of things…</a:t>
            </a:r>
          </a:p>
        </p:txBody>
      </p:sp>
      <p:sp>
        <p:nvSpPr>
          <p:cNvPr id="4" name="TextBox 3">
            <a:extLst>
              <a:ext uri="{FF2B5EF4-FFF2-40B4-BE49-F238E27FC236}">
                <a16:creationId xmlns:a16="http://schemas.microsoft.com/office/drawing/2014/main" id="{1FE3BFE1-0E86-46CA-9235-09161BD663FC}"/>
              </a:ext>
            </a:extLst>
          </p:cNvPr>
          <p:cNvSpPr txBox="1"/>
          <p:nvPr/>
        </p:nvSpPr>
        <p:spPr>
          <a:xfrm>
            <a:off x="282352" y="2348880"/>
            <a:ext cx="8579296" cy="4247317"/>
          </a:xfrm>
          <a:prstGeom prst="rect">
            <a:avLst/>
          </a:prstGeom>
          <a:noFill/>
        </p:spPr>
        <p:txBody>
          <a:bodyPr wrap="square" rtlCol="0">
            <a:spAutoFit/>
          </a:bodyPr>
          <a:lstStyle/>
          <a:p>
            <a:endParaRPr lang="en-GB" dirty="0"/>
          </a:p>
          <a:p>
            <a:r>
              <a:rPr lang="en-GB" b="1" dirty="0">
                <a:latin typeface="Arial" panose="020B0604020202020204" pitchFamily="34" charset="0"/>
                <a:ea typeface="Calibri" panose="020F0502020204030204" pitchFamily="34" charset="0"/>
                <a:cs typeface="Times New Roman" panose="02020603050405020304" pitchFamily="18" charset="0"/>
              </a:rPr>
              <a:t>T</a:t>
            </a:r>
            <a:r>
              <a:rPr lang="en-GB" sz="1800" b="1" dirty="0">
                <a:effectLst/>
                <a:latin typeface="Arial" panose="020B0604020202020204" pitchFamily="34" charset="0"/>
                <a:ea typeface="Calibri" panose="020F0502020204030204" pitchFamily="34" charset="0"/>
                <a:cs typeface="Times New Roman" panose="02020603050405020304" pitchFamily="18" charset="0"/>
              </a:rPr>
              <a:t>he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tooltip="people"/>
              </a:rPr>
              <a:t>people</a:t>
            </a: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tooltip="living"/>
              </a:rPr>
              <a:t>living</a:t>
            </a:r>
            <a:r>
              <a:rPr lang="en-GB" sz="1800" b="1" dirty="0">
                <a:effectLst/>
                <a:latin typeface="Arial" panose="020B0604020202020204" pitchFamily="34" charset="0"/>
                <a:ea typeface="Calibri" panose="020F0502020204030204" pitchFamily="34" charset="0"/>
                <a:cs typeface="Times New Roman" panose="02020603050405020304" pitchFamily="18" charset="0"/>
              </a:rPr>
              <a:t> in one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tooltip="particular"/>
              </a:rPr>
              <a:t>particular</a:t>
            </a: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tooltip="area"/>
              </a:rPr>
              <a:t>area</a:t>
            </a:r>
            <a:r>
              <a:rPr lang="en-GB" sz="1800" b="1" dirty="0">
                <a:effectLst/>
                <a:latin typeface="Arial" panose="020B0604020202020204" pitchFamily="34" charset="0"/>
                <a:ea typeface="Calibri" panose="020F0502020204030204" pitchFamily="34" charset="0"/>
                <a:cs typeface="Times New Roman" panose="02020603050405020304" pitchFamily="18" charset="0"/>
              </a:rPr>
              <a:t> or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tooltip="people"/>
              </a:rPr>
              <a:t>people</a:t>
            </a:r>
            <a:r>
              <a:rPr lang="en-GB" sz="1800" b="1" dirty="0">
                <a:effectLst/>
                <a:latin typeface="Arial" panose="020B0604020202020204" pitchFamily="34" charset="0"/>
                <a:ea typeface="Calibri" panose="020F0502020204030204" pitchFamily="34" charset="0"/>
                <a:cs typeface="Times New Roman" panose="02020603050405020304" pitchFamily="18" charset="0"/>
              </a:rPr>
              <a:t> who are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tooltip="considered"/>
              </a:rPr>
              <a:t>considered</a:t>
            </a:r>
            <a:r>
              <a:rPr lang="en-GB" sz="1800" b="1" dirty="0">
                <a:effectLst/>
                <a:latin typeface="Arial" panose="020B0604020202020204" pitchFamily="34" charset="0"/>
                <a:ea typeface="Calibri" panose="020F0502020204030204" pitchFamily="34" charset="0"/>
                <a:cs typeface="Times New Roman" panose="02020603050405020304" pitchFamily="18" charset="0"/>
              </a:rPr>
              <a:t> as a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tooltip="unit"/>
              </a:rPr>
              <a:t>unit</a:t>
            </a:r>
            <a:r>
              <a:rPr lang="en-GB" sz="1800" b="1" dirty="0">
                <a:effectLst/>
                <a:latin typeface="Arial" panose="020B0604020202020204" pitchFamily="34" charset="0"/>
                <a:ea typeface="Calibri" panose="020F0502020204030204" pitchFamily="34" charset="0"/>
                <a:cs typeface="Times New Roman" panose="02020603050405020304" pitchFamily="18" charset="0"/>
              </a:rPr>
              <a:t> because of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tooltip="their"/>
              </a:rPr>
              <a:t>their</a:t>
            </a: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9" tooltip="common"/>
              </a:rPr>
              <a:t>common</a:t>
            </a: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0" tooltip="interests"/>
              </a:rPr>
              <a:t>interests</a:t>
            </a: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1" tooltip="social"/>
              </a:rPr>
              <a:t>social</a:t>
            </a: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2" tooltip="group"/>
              </a:rPr>
              <a:t>group</a:t>
            </a:r>
            <a:r>
              <a:rPr lang="en-GB" sz="1800" b="1" dirty="0">
                <a:effectLst/>
                <a:latin typeface="Arial" panose="020B0604020202020204" pitchFamily="34" charset="0"/>
                <a:ea typeface="Calibri" panose="020F0502020204030204" pitchFamily="34" charset="0"/>
                <a:cs typeface="Times New Roman" panose="02020603050405020304" pitchFamily="18" charset="0"/>
              </a:rPr>
              <a:t>, or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3" tooltip="nationality"/>
              </a:rPr>
              <a:t>nationality</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                </a:t>
            </a:r>
          </a:p>
          <a:p>
            <a:endParaRPr lang="en-GB" b="1" u="sng" dirty="0">
              <a:solidFill>
                <a:srgbClr val="0563C1"/>
              </a:solidFill>
              <a:latin typeface="Arial" panose="020B0604020202020204" pitchFamily="34" charset="0"/>
              <a:ea typeface="Calibri" panose="020F0502020204030204" pitchFamily="34" charset="0"/>
              <a:cs typeface="Times New Roman" panose="02020603050405020304" pitchFamily="18" charset="0"/>
            </a:endParaRPr>
          </a:p>
          <a:p>
            <a:r>
              <a:rPr lang="en-GB" sz="1200" b="1" dirty="0">
                <a:effectLst/>
                <a:latin typeface="Arial" panose="020B0604020202020204" pitchFamily="34" charset="0"/>
                <a:ea typeface="Calibri" panose="020F0502020204030204" pitchFamily="34" charset="0"/>
                <a:cs typeface="Times New Roman" panose="02020603050405020304" pitchFamily="18" charset="0"/>
              </a:rPr>
              <a:t>(Cambridge Dictionary, 2021)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pPr algn="l" fontAlgn="base"/>
            <a:r>
              <a:rPr lang="en-GB" b="0" i="0" dirty="0">
                <a:solidFill>
                  <a:srgbClr val="303030"/>
                </a:solidFill>
                <a:effectLst/>
                <a:latin typeface="Arial" panose="020B0604020202020204" pitchFamily="34" charset="0"/>
                <a:cs typeface="Arial" panose="020B0604020202020204" pitchFamily="34" charset="0"/>
              </a:rPr>
              <a:t>In </a:t>
            </a:r>
            <a:r>
              <a:rPr lang="en-GB" b="1" i="0" dirty="0">
                <a:solidFill>
                  <a:srgbClr val="303030"/>
                </a:solidFill>
                <a:effectLst/>
                <a:latin typeface="Arial" panose="020B0604020202020204" pitchFamily="34" charset="0"/>
                <a:cs typeface="Arial" panose="020B0604020202020204" pitchFamily="34" charset="0"/>
              </a:rPr>
              <a:t>sociology</a:t>
            </a:r>
            <a:r>
              <a:rPr lang="en-GB" b="0" i="0" dirty="0">
                <a:solidFill>
                  <a:srgbClr val="303030"/>
                </a:solidFill>
                <a:effectLst/>
                <a:latin typeface="Arial" panose="020B0604020202020204" pitchFamily="34" charset="0"/>
                <a:cs typeface="Arial" panose="020B0604020202020204" pitchFamily="34" charset="0"/>
              </a:rPr>
              <a:t>, we define community as a group who follow a social structure within a society (culture, norms, values, status). They may work together to organise social life within a particular place, or they may be bound by a sense of belonging sustained across time and space. </a:t>
            </a:r>
          </a:p>
          <a:p>
            <a:pPr algn="l" fontAlgn="base"/>
            <a:endParaRPr lang="en-GB" sz="1200" dirty="0">
              <a:solidFill>
                <a:srgbClr val="303030"/>
              </a:solidFill>
              <a:latin typeface="Arial" panose="020B0604020202020204" pitchFamily="34" charset="0"/>
              <a:cs typeface="Arial" panose="020B0604020202020204" pitchFamily="34" charset="0"/>
            </a:endParaRPr>
          </a:p>
          <a:p>
            <a:pPr algn="l" fontAlgn="base"/>
            <a:r>
              <a:rPr lang="en-GB" sz="1200" b="1" i="0" dirty="0">
                <a:effectLst/>
                <a:latin typeface="Arial" panose="020B0604020202020204" pitchFamily="34" charset="0"/>
                <a:cs typeface="Arial" panose="020B0604020202020204" pitchFamily="34" charset="0"/>
              </a:rPr>
              <a:t>(</a:t>
            </a:r>
            <a:r>
              <a:rPr lang="en-GB" sz="1200" b="1" i="0" dirty="0" err="1">
                <a:effectLst/>
                <a:latin typeface="Arial" panose="020B0604020202020204" pitchFamily="34" charset="0"/>
                <a:cs typeface="Arial" panose="020B0604020202020204" pitchFamily="34" charset="0"/>
              </a:rPr>
              <a:t>Zevallos</a:t>
            </a:r>
            <a:r>
              <a:rPr lang="en-GB" sz="1200" b="1" i="0" dirty="0">
                <a:effectLst/>
                <a:latin typeface="Arial" panose="020B0604020202020204" pitchFamily="34" charset="0"/>
                <a:cs typeface="Arial" panose="020B0604020202020204" pitchFamily="34" charset="0"/>
              </a:rPr>
              <a:t>, 2013)</a:t>
            </a:r>
          </a:p>
          <a:p>
            <a:br>
              <a:rPr lang="en-GB" dirty="0"/>
            </a:br>
            <a:endParaRPr lang="en-GB" dirty="0"/>
          </a:p>
          <a:p>
            <a:endParaRPr lang="en-GB" dirty="0"/>
          </a:p>
          <a:p>
            <a:endParaRPr lang="en-GB" dirty="0"/>
          </a:p>
        </p:txBody>
      </p:sp>
    </p:spTree>
    <p:extLst>
      <p:ext uri="{BB962C8B-B14F-4D97-AF65-F5344CB8AC3E}">
        <p14:creationId xmlns:p14="http://schemas.microsoft.com/office/powerpoint/2010/main" val="26391052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B9778-F785-41B6-8BC0-4579B28B11BA}"/>
              </a:ext>
            </a:extLst>
          </p:cNvPr>
          <p:cNvSpPr>
            <a:spLocks noGrp="1"/>
          </p:cNvSpPr>
          <p:nvPr>
            <p:ph type="title"/>
          </p:nvPr>
        </p:nvSpPr>
        <p:spPr>
          <a:xfrm>
            <a:off x="2741554" y="111803"/>
            <a:ext cx="3660893" cy="430887"/>
          </a:xfrm>
        </p:spPr>
        <p:txBody>
          <a:bodyPr/>
          <a:lstStyle/>
          <a:p>
            <a:r>
              <a:rPr lang="en-GB" sz="2800" dirty="0"/>
              <a:t>What is a Community?</a:t>
            </a:r>
          </a:p>
        </p:txBody>
      </p:sp>
      <p:sp>
        <p:nvSpPr>
          <p:cNvPr id="3" name="Text Placeholder 2">
            <a:extLst>
              <a:ext uri="{FF2B5EF4-FFF2-40B4-BE49-F238E27FC236}">
                <a16:creationId xmlns:a16="http://schemas.microsoft.com/office/drawing/2014/main" id="{9CB5DFA8-21C3-43CB-8CDB-B4AB3983603A}"/>
              </a:ext>
            </a:extLst>
          </p:cNvPr>
          <p:cNvSpPr>
            <a:spLocks noGrp="1"/>
          </p:cNvSpPr>
          <p:nvPr>
            <p:ph type="body" idx="1"/>
          </p:nvPr>
        </p:nvSpPr>
        <p:spPr>
          <a:xfrm>
            <a:off x="457200" y="1577340"/>
            <a:ext cx="8229600" cy="984885"/>
          </a:xfrm>
        </p:spPr>
        <p:txBody>
          <a:bodyPr/>
          <a:lstStyle/>
          <a:p>
            <a:r>
              <a:rPr lang="en-GB" sz="3200" b="1" dirty="0"/>
              <a:t>A COMMUNITY can be a number of things…</a:t>
            </a:r>
          </a:p>
          <a:p>
            <a:r>
              <a:rPr lang="en-GB" sz="3200" b="1" dirty="0"/>
              <a:t>Do you think of this geographically?</a:t>
            </a:r>
          </a:p>
        </p:txBody>
      </p:sp>
      <p:sp>
        <p:nvSpPr>
          <p:cNvPr id="4" name="TextBox 3">
            <a:extLst>
              <a:ext uri="{FF2B5EF4-FFF2-40B4-BE49-F238E27FC236}">
                <a16:creationId xmlns:a16="http://schemas.microsoft.com/office/drawing/2014/main" id="{1FE3BFE1-0E86-46CA-9235-09161BD663FC}"/>
              </a:ext>
            </a:extLst>
          </p:cNvPr>
          <p:cNvSpPr txBox="1"/>
          <p:nvPr/>
        </p:nvSpPr>
        <p:spPr>
          <a:xfrm>
            <a:off x="683568" y="2636912"/>
            <a:ext cx="8579296" cy="3877985"/>
          </a:xfrm>
          <a:prstGeom prst="rect">
            <a:avLst/>
          </a:prstGeom>
          <a:noFill/>
        </p:spPr>
        <p:txBody>
          <a:bodyPr wrap="square" rtlCol="0">
            <a:spAutoFit/>
          </a:bodyPr>
          <a:lstStyle/>
          <a:p>
            <a:endParaRPr lang="en-GB" dirty="0"/>
          </a:p>
          <a:p>
            <a:pPr marL="342900" indent="-342900">
              <a:buFont typeface="Arial" panose="020B0604020202020204" pitchFamily="34" charset="0"/>
              <a:buChar char="•"/>
            </a:pPr>
            <a:r>
              <a:rPr lang="en-GB" sz="2400" b="1" dirty="0">
                <a:solidFill>
                  <a:srgbClr val="0563C1"/>
                </a:solidFill>
                <a:latin typeface="Arial" panose="020B0604020202020204" pitchFamily="34" charset="0"/>
                <a:ea typeface="Calibri" panose="020F0502020204030204" pitchFamily="34" charset="0"/>
                <a:cs typeface="Times New Roman" panose="02020603050405020304" pitchFamily="18" charset="0"/>
              </a:rPr>
              <a:t>Rural</a:t>
            </a:r>
            <a:r>
              <a:rPr lang="en-GB" sz="2400" b="1"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 Communities</a:t>
            </a:r>
          </a:p>
          <a:p>
            <a:endParaRPr lang="en-GB" sz="2400" b="1"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endParaRPr>
          </a:p>
          <a:p>
            <a:pPr marL="342900" indent="-342900">
              <a:buFont typeface="Arial" panose="020B0604020202020204" pitchFamily="34" charset="0"/>
              <a:buChar char="•"/>
            </a:pPr>
            <a:r>
              <a:rPr lang="en-GB" sz="2400" b="1" dirty="0">
                <a:solidFill>
                  <a:srgbClr val="0563C1"/>
                </a:solidFill>
                <a:latin typeface="Arial" panose="020B0604020202020204" pitchFamily="34" charset="0"/>
                <a:ea typeface="Calibri" panose="020F0502020204030204" pitchFamily="34" charset="0"/>
                <a:cs typeface="Times New Roman" panose="02020603050405020304" pitchFamily="18" charset="0"/>
              </a:rPr>
              <a:t>Urban Communities</a:t>
            </a:r>
          </a:p>
          <a:p>
            <a:endParaRPr lang="en-GB" sz="2400" b="1" dirty="0">
              <a:solidFill>
                <a:srgbClr val="0563C1"/>
              </a:solidFill>
              <a:latin typeface="Arial" panose="020B0604020202020204" pitchFamily="34" charset="0"/>
              <a:ea typeface="Calibri" panose="020F0502020204030204" pitchFamily="34" charset="0"/>
              <a:cs typeface="Times New Roman" panose="02020603050405020304" pitchFamily="18" charset="0"/>
            </a:endParaRPr>
          </a:p>
          <a:p>
            <a:pPr marL="342900" indent="-342900">
              <a:buFont typeface="Arial" panose="020B0604020202020204" pitchFamily="34" charset="0"/>
              <a:buChar char="•"/>
            </a:pPr>
            <a:r>
              <a:rPr lang="en-GB" sz="2400" b="1"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Suburban Communities</a:t>
            </a:r>
          </a:p>
          <a:p>
            <a:r>
              <a:rPr lang="en-GB" sz="1800" b="1"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              </a:t>
            </a:r>
          </a:p>
          <a:p>
            <a:endParaRPr lang="en-GB" b="1" u="sng" dirty="0">
              <a:solidFill>
                <a:srgbClr val="0563C1"/>
              </a:solidFill>
              <a:latin typeface="Arial" panose="020B0604020202020204" pitchFamily="34" charset="0"/>
              <a:ea typeface="Calibri" panose="020F0502020204030204" pitchFamily="34" charset="0"/>
              <a:cs typeface="Times New Roman" panose="02020603050405020304" pitchFamily="18" charset="0"/>
            </a:endParaRPr>
          </a:p>
          <a:p>
            <a:br>
              <a:rPr lang="en-GB" dirty="0"/>
            </a:br>
            <a:endParaRPr lang="en-GB" dirty="0"/>
          </a:p>
          <a:p>
            <a:endParaRPr lang="en-GB" dirty="0"/>
          </a:p>
          <a:p>
            <a:endParaRPr lang="en-GB" dirty="0"/>
          </a:p>
        </p:txBody>
      </p:sp>
    </p:spTree>
    <p:extLst>
      <p:ext uri="{BB962C8B-B14F-4D97-AF65-F5344CB8AC3E}">
        <p14:creationId xmlns:p14="http://schemas.microsoft.com/office/powerpoint/2010/main" val="1550142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B5273-F616-4FF1-8D15-AD41B465DC9A}"/>
              </a:ext>
            </a:extLst>
          </p:cNvPr>
          <p:cNvSpPr>
            <a:spLocks noGrp="1"/>
          </p:cNvSpPr>
          <p:nvPr>
            <p:ph type="title"/>
          </p:nvPr>
        </p:nvSpPr>
        <p:spPr>
          <a:xfrm>
            <a:off x="2741554" y="111803"/>
            <a:ext cx="3660893" cy="492443"/>
          </a:xfrm>
        </p:spPr>
        <p:txBody>
          <a:bodyPr/>
          <a:lstStyle/>
          <a:p>
            <a:pPr algn="ctr"/>
            <a:r>
              <a:rPr lang="en-GB" sz="3200" dirty="0"/>
              <a:t>COMPARISONS</a:t>
            </a:r>
          </a:p>
        </p:txBody>
      </p:sp>
      <p:sp>
        <p:nvSpPr>
          <p:cNvPr id="3" name="Text Placeholder 2">
            <a:extLst>
              <a:ext uri="{FF2B5EF4-FFF2-40B4-BE49-F238E27FC236}">
                <a16:creationId xmlns:a16="http://schemas.microsoft.com/office/drawing/2014/main" id="{8DEB3469-CEE4-4473-B939-75806D623782}"/>
              </a:ext>
            </a:extLst>
          </p:cNvPr>
          <p:cNvSpPr>
            <a:spLocks noGrp="1"/>
          </p:cNvSpPr>
          <p:nvPr>
            <p:ph type="body" idx="1"/>
          </p:nvPr>
        </p:nvSpPr>
        <p:spPr>
          <a:xfrm>
            <a:off x="755576" y="920333"/>
            <a:ext cx="7236296" cy="492443"/>
          </a:xfrm>
        </p:spPr>
        <p:txBody>
          <a:bodyPr/>
          <a:lstStyle/>
          <a:p>
            <a:r>
              <a:rPr lang="en-GB" sz="3200" b="1" dirty="0"/>
              <a:t>Rural</a:t>
            </a:r>
            <a:r>
              <a:rPr lang="en-GB" sz="3200" dirty="0"/>
              <a:t>, </a:t>
            </a:r>
            <a:r>
              <a:rPr lang="en-GB" sz="3200" b="1" dirty="0"/>
              <a:t>Urban </a:t>
            </a:r>
            <a:r>
              <a:rPr lang="en-GB" sz="3200" dirty="0"/>
              <a:t>and </a:t>
            </a:r>
            <a:r>
              <a:rPr lang="en-GB" sz="3200" b="1" dirty="0"/>
              <a:t>Suburban</a:t>
            </a:r>
            <a:r>
              <a:rPr lang="en-GB" sz="3200" dirty="0"/>
              <a:t> communities.</a:t>
            </a:r>
          </a:p>
        </p:txBody>
      </p:sp>
      <p:sp>
        <p:nvSpPr>
          <p:cNvPr id="4" name="TextBox 3">
            <a:extLst>
              <a:ext uri="{FF2B5EF4-FFF2-40B4-BE49-F238E27FC236}">
                <a16:creationId xmlns:a16="http://schemas.microsoft.com/office/drawing/2014/main" id="{B1DCFA5D-6A00-4D3D-9528-60C795A2F392}"/>
              </a:ext>
            </a:extLst>
          </p:cNvPr>
          <p:cNvSpPr txBox="1"/>
          <p:nvPr/>
        </p:nvSpPr>
        <p:spPr>
          <a:xfrm>
            <a:off x="107504" y="1412776"/>
            <a:ext cx="8928992" cy="5724644"/>
          </a:xfrm>
          <a:prstGeom prst="rect">
            <a:avLst/>
          </a:prstGeom>
          <a:noFill/>
        </p:spPr>
        <p:txBody>
          <a:bodyPr wrap="square" rtlCol="0">
            <a:spAutoFit/>
          </a:bodyPr>
          <a:lstStyle/>
          <a:p>
            <a:r>
              <a:rPr lang="en-GB" sz="2400" b="1" i="0" dirty="0">
                <a:solidFill>
                  <a:srgbClr val="000000"/>
                </a:solidFill>
                <a:effectLst/>
              </a:rPr>
              <a:t>DEFINITION</a:t>
            </a:r>
          </a:p>
          <a:p>
            <a:r>
              <a:rPr lang="en-GB" sz="2400" b="1" i="0" dirty="0">
                <a:solidFill>
                  <a:srgbClr val="000000"/>
                </a:solidFill>
                <a:effectLst/>
              </a:rPr>
              <a:t>Rural</a:t>
            </a:r>
            <a:r>
              <a:rPr lang="en-GB" sz="2400" b="0" i="0" dirty="0">
                <a:solidFill>
                  <a:srgbClr val="000000"/>
                </a:solidFill>
                <a:effectLst/>
              </a:rPr>
              <a:t> </a:t>
            </a:r>
            <a:r>
              <a:rPr lang="en-GB" sz="2400" b="1" i="0" dirty="0">
                <a:solidFill>
                  <a:srgbClr val="000000"/>
                </a:solidFill>
                <a:effectLst/>
              </a:rPr>
              <a:t>Communities</a:t>
            </a:r>
            <a:r>
              <a:rPr lang="en-GB" sz="2400" b="0" i="0" dirty="0">
                <a:solidFill>
                  <a:srgbClr val="000000"/>
                </a:solidFill>
                <a:effectLst/>
              </a:rPr>
              <a:t> are areas that are open and spread out with a small population.</a:t>
            </a:r>
            <a:endParaRPr lang="en-GB" sz="2400" dirty="0">
              <a:solidFill>
                <a:srgbClr val="000000"/>
              </a:solidFill>
            </a:endParaRPr>
          </a:p>
          <a:p>
            <a:r>
              <a:rPr lang="en-GB" sz="2400" b="1" dirty="0"/>
              <a:t>Urban</a:t>
            </a:r>
            <a:r>
              <a:rPr lang="en-GB" sz="2400" dirty="0"/>
              <a:t> </a:t>
            </a:r>
            <a:r>
              <a:rPr lang="en-GB" sz="2400" b="1" dirty="0"/>
              <a:t>Communities</a:t>
            </a:r>
            <a:r>
              <a:rPr lang="en-GB" sz="2400" dirty="0"/>
              <a:t> are areas that consists of both living and working areas and have high population.</a:t>
            </a:r>
          </a:p>
          <a:p>
            <a:r>
              <a:rPr lang="en-GB" sz="2400" b="1" dirty="0"/>
              <a:t>Suburban</a:t>
            </a:r>
            <a:r>
              <a:rPr lang="en-GB" sz="2400" dirty="0"/>
              <a:t> </a:t>
            </a:r>
            <a:r>
              <a:rPr lang="en-GB" sz="2400" b="1" dirty="0"/>
              <a:t>Communities</a:t>
            </a:r>
            <a:r>
              <a:rPr lang="en-GB" sz="2400" dirty="0"/>
              <a:t> are areas that are mainly residential with a larger population than rural areas.</a:t>
            </a:r>
          </a:p>
          <a:p>
            <a:r>
              <a:rPr lang="en-GB" sz="2400" b="1" dirty="0"/>
              <a:t>TYPE of AREA </a:t>
            </a:r>
          </a:p>
          <a:p>
            <a:r>
              <a:rPr lang="en-GB" sz="2400" b="1" dirty="0"/>
              <a:t>Rural- </a:t>
            </a:r>
            <a:r>
              <a:rPr lang="en-GB" sz="2400" dirty="0"/>
              <a:t> generally a countryside area where farming can take place.</a:t>
            </a:r>
          </a:p>
          <a:p>
            <a:r>
              <a:rPr lang="en-GB" sz="2400" b="1" dirty="0"/>
              <a:t>Urban-</a:t>
            </a:r>
            <a:r>
              <a:rPr lang="en-GB" sz="2400" dirty="0"/>
              <a:t> The area is both residential and commercial with offices and large buildings.</a:t>
            </a:r>
          </a:p>
          <a:p>
            <a:r>
              <a:rPr lang="en-GB" sz="2400" b="1" dirty="0"/>
              <a:t>Suburban- </a:t>
            </a:r>
            <a:r>
              <a:rPr lang="en-GB" sz="2400" dirty="0"/>
              <a:t>The area is exclusively residential and has a lot of single-family housing.</a:t>
            </a:r>
          </a:p>
          <a:p>
            <a:r>
              <a:rPr lang="en-GB" dirty="0"/>
              <a:t>	</a:t>
            </a:r>
          </a:p>
          <a:p>
            <a:endParaRPr lang="en-GB" b="1" dirty="0"/>
          </a:p>
          <a:p>
            <a:r>
              <a:rPr lang="en-GB" dirty="0"/>
              <a:t>	</a:t>
            </a:r>
          </a:p>
        </p:txBody>
      </p:sp>
    </p:spTree>
    <p:extLst>
      <p:ext uri="{BB962C8B-B14F-4D97-AF65-F5344CB8AC3E}">
        <p14:creationId xmlns:p14="http://schemas.microsoft.com/office/powerpoint/2010/main" val="3674046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B5273-F616-4FF1-8D15-AD41B465DC9A}"/>
              </a:ext>
            </a:extLst>
          </p:cNvPr>
          <p:cNvSpPr>
            <a:spLocks noGrp="1"/>
          </p:cNvSpPr>
          <p:nvPr>
            <p:ph type="title"/>
          </p:nvPr>
        </p:nvSpPr>
        <p:spPr>
          <a:xfrm>
            <a:off x="2741554" y="111803"/>
            <a:ext cx="3660893" cy="492443"/>
          </a:xfrm>
        </p:spPr>
        <p:txBody>
          <a:bodyPr/>
          <a:lstStyle/>
          <a:p>
            <a:pPr algn="ctr"/>
            <a:r>
              <a:rPr lang="en-GB" sz="3200" dirty="0"/>
              <a:t>COMPARISONS</a:t>
            </a:r>
          </a:p>
        </p:txBody>
      </p:sp>
      <p:sp>
        <p:nvSpPr>
          <p:cNvPr id="3" name="Text Placeholder 2">
            <a:extLst>
              <a:ext uri="{FF2B5EF4-FFF2-40B4-BE49-F238E27FC236}">
                <a16:creationId xmlns:a16="http://schemas.microsoft.com/office/drawing/2014/main" id="{8DEB3469-CEE4-4473-B939-75806D623782}"/>
              </a:ext>
            </a:extLst>
          </p:cNvPr>
          <p:cNvSpPr>
            <a:spLocks noGrp="1"/>
          </p:cNvSpPr>
          <p:nvPr>
            <p:ph type="body" idx="1"/>
          </p:nvPr>
        </p:nvSpPr>
        <p:spPr>
          <a:xfrm flipH="1" flipV="1">
            <a:off x="11268745" y="4365103"/>
            <a:ext cx="216024" cy="261743"/>
          </a:xfrm>
        </p:spPr>
        <p:txBody>
          <a:bodyPr/>
          <a:lstStyle/>
          <a:p>
            <a:endParaRPr lang="en-GB" sz="3200" dirty="0"/>
          </a:p>
        </p:txBody>
      </p:sp>
      <p:sp>
        <p:nvSpPr>
          <p:cNvPr id="4" name="TextBox 3">
            <a:extLst>
              <a:ext uri="{FF2B5EF4-FFF2-40B4-BE49-F238E27FC236}">
                <a16:creationId xmlns:a16="http://schemas.microsoft.com/office/drawing/2014/main" id="{B1DCFA5D-6A00-4D3D-9528-60C795A2F392}"/>
              </a:ext>
            </a:extLst>
          </p:cNvPr>
          <p:cNvSpPr txBox="1"/>
          <p:nvPr/>
        </p:nvSpPr>
        <p:spPr>
          <a:xfrm>
            <a:off x="107504" y="1196752"/>
            <a:ext cx="8928992" cy="4832092"/>
          </a:xfrm>
          <a:prstGeom prst="rect">
            <a:avLst/>
          </a:prstGeom>
          <a:noFill/>
        </p:spPr>
        <p:txBody>
          <a:bodyPr wrap="square" rtlCol="0">
            <a:spAutoFit/>
          </a:bodyPr>
          <a:lstStyle/>
          <a:p>
            <a:r>
              <a:rPr lang="en-GB" sz="2800" b="1" dirty="0">
                <a:solidFill>
                  <a:srgbClr val="000000"/>
                </a:solidFill>
              </a:rPr>
              <a:t>OCCUPATION of RESIDENTS (although there may be unemployment)</a:t>
            </a:r>
            <a:endParaRPr lang="en-GB" sz="2800" b="1" i="0" dirty="0">
              <a:solidFill>
                <a:srgbClr val="000000"/>
              </a:solidFill>
              <a:effectLst/>
            </a:endParaRPr>
          </a:p>
          <a:p>
            <a:r>
              <a:rPr lang="en-GB" sz="2800" b="1" i="0" dirty="0">
                <a:solidFill>
                  <a:srgbClr val="000000"/>
                </a:solidFill>
                <a:effectLst/>
              </a:rPr>
              <a:t>Rural</a:t>
            </a:r>
            <a:r>
              <a:rPr lang="en-GB" sz="2800" b="0" i="0" dirty="0">
                <a:solidFill>
                  <a:srgbClr val="000000"/>
                </a:solidFill>
                <a:effectLst/>
              </a:rPr>
              <a:t> </a:t>
            </a:r>
            <a:r>
              <a:rPr lang="en-GB" sz="2800" b="1" i="0" dirty="0">
                <a:solidFill>
                  <a:srgbClr val="000000"/>
                </a:solidFill>
                <a:effectLst/>
              </a:rPr>
              <a:t>Communities </a:t>
            </a:r>
            <a:r>
              <a:rPr lang="en-GB" sz="2800" dirty="0">
                <a:solidFill>
                  <a:srgbClr val="000000"/>
                </a:solidFill>
              </a:rPr>
              <a:t> These areas include people who were traditionally employed in farming- hospitality? </a:t>
            </a:r>
          </a:p>
          <a:p>
            <a:endParaRPr lang="en-GB" sz="2800" dirty="0">
              <a:solidFill>
                <a:srgbClr val="000000"/>
              </a:solidFill>
            </a:endParaRPr>
          </a:p>
          <a:p>
            <a:r>
              <a:rPr lang="en-GB" sz="2800" b="1" dirty="0"/>
              <a:t>Urban</a:t>
            </a:r>
            <a:r>
              <a:rPr lang="en-GB" sz="2800" dirty="0"/>
              <a:t> </a:t>
            </a:r>
            <a:r>
              <a:rPr lang="en-GB" sz="2800" b="1" dirty="0"/>
              <a:t>Communities</a:t>
            </a:r>
            <a:r>
              <a:rPr lang="en-GB" sz="2800" dirty="0"/>
              <a:t> These areas include people who run their own business or work for a company.</a:t>
            </a:r>
          </a:p>
          <a:p>
            <a:endParaRPr lang="en-GB" sz="2800" dirty="0"/>
          </a:p>
          <a:p>
            <a:r>
              <a:rPr lang="en-GB" sz="2800" b="1" dirty="0"/>
              <a:t>Suburban</a:t>
            </a:r>
            <a:r>
              <a:rPr lang="en-GB" sz="2800" dirty="0"/>
              <a:t> </a:t>
            </a:r>
            <a:r>
              <a:rPr lang="en-GB" sz="2800" b="1" dirty="0"/>
              <a:t>Communities</a:t>
            </a:r>
            <a:r>
              <a:rPr lang="en-GB" sz="2800" dirty="0"/>
              <a:t> As these areas are residential and near to the urban areas they include people who work in the urban areas.</a:t>
            </a:r>
          </a:p>
        </p:txBody>
      </p:sp>
    </p:spTree>
    <p:extLst>
      <p:ext uri="{BB962C8B-B14F-4D97-AF65-F5344CB8AC3E}">
        <p14:creationId xmlns:p14="http://schemas.microsoft.com/office/powerpoint/2010/main" val="331366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B5273-F616-4FF1-8D15-AD41B465DC9A}"/>
              </a:ext>
            </a:extLst>
          </p:cNvPr>
          <p:cNvSpPr>
            <a:spLocks noGrp="1"/>
          </p:cNvSpPr>
          <p:nvPr>
            <p:ph type="title"/>
          </p:nvPr>
        </p:nvSpPr>
        <p:spPr>
          <a:xfrm>
            <a:off x="2741554" y="111803"/>
            <a:ext cx="3660893" cy="492443"/>
          </a:xfrm>
        </p:spPr>
        <p:txBody>
          <a:bodyPr/>
          <a:lstStyle/>
          <a:p>
            <a:pPr algn="ctr"/>
            <a:r>
              <a:rPr lang="en-GB" sz="3200" dirty="0"/>
              <a:t>COMPARISONS</a:t>
            </a:r>
          </a:p>
        </p:txBody>
      </p:sp>
      <p:sp>
        <p:nvSpPr>
          <p:cNvPr id="3" name="Text Placeholder 2">
            <a:extLst>
              <a:ext uri="{FF2B5EF4-FFF2-40B4-BE49-F238E27FC236}">
                <a16:creationId xmlns:a16="http://schemas.microsoft.com/office/drawing/2014/main" id="{8DEB3469-CEE4-4473-B939-75806D623782}"/>
              </a:ext>
            </a:extLst>
          </p:cNvPr>
          <p:cNvSpPr>
            <a:spLocks noGrp="1"/>
          </p:cNvSpPr>
          <p:nvPr>
            <p:ph type="body" idx="1"/>
          </p:nvPr>
        </p:nvSpPr>
        <p:spPr>
          <a:xfrm flipV="1">
            <a:off x="11484768" y="4581128"/>
            <a:ext cx="45719" cy="45719"/>
          </a:xfrm>
        </p:spPr>
        <p:txBody>
          <a:bodyPr/>
          <a:lstStyle/>
          <a:p>
            <a:endParaRPr lang="en-GB" sz="3200" dirty="0"/>
          </a:p>
        </p:txBody>
      </p:sp>
      <p:sp>
        <p:nvSpPr>
          <p:cNvPr id="4" name="TextBox 3">
            <a:extLst>
              <a:ext uri="{FF2B5EF4-FFF2-40B4-BE49-F238E27FC236}">
                <a16:creationId xmlns:a16="http://schemas.microsoft.com/office/drawing/2014/main" id="{B1DCFA5D-6A00-4D3D-9528-60C795A2F392}"/>
              </a:ext>
            </a:extLst>
          </p:cNvPr>
          <p:cNvSpPr txBox="1"/>
          <p:nvPr/>
        </p:nvSpPr>
        <p:spPr>
          <a:xfrm>
            <a:off x="232917" y="1124744"/>
            <a:ext cx="8928992" cy="4154984"/>
          </a:xfrm>
          <a:prstGeom prst="rect">
            <a:avLst/>
          </a:prstGeom>
          <a:noFill/>
        </p:spPr>
        <p:txBody>
          <a:bodyPr wrap="square" rtlCol="0">
            <a:spAutoFit/>
          </a:bodyPr>
          <a:lstStyle/>
          <a:p>
            <a:r>
              <a:rPr lang="en-GB" sz="2400" b="1" dirty="0"/>
              <a:t>SERVICES AND NECESSITIES</a:t>
            </a:r>
          </a:p>
          <a:p>
            <a:endParaRPr lang="en-GB" sz="2400" b="1" dirty="0"/>
          </a:p>
          <a:p>
            <a:r>
              <a:rPr lang="en-GB" sz="2400" b="1" dirty="0"/>
              <a:t>Rural- </a:t>
            </a:r>
            <a:r>
              <a:rPr lang="en-GB" sz="2400" dirty="0"/>
              <a:t> They have the basic necessities but these areas often do not have sufficient shopping or medical services for which they have to go to more populated areas.</a:t>
            </a:r>
          </a:p>
          <a:p>
            <a:r>
              <a:rPr lang="en-GB" sz="2400" dirty="0"/>
              <a:t>	</a:t>
            </a:r>
          </a:p>
          <a:p>
            <a:r>
              <a:rPr lang="en-GB" sz="2400" b="1" dirty="0"/>
              <a:t>Urban-</a:t>
            </a:r>
            <a:r>
              <a:rPr lang="en-GB" sz="2400" dirty="0"/>
              <a:t> Generally have all the basic necessities and advanced medical services. These areas also have extensive shopping areas.	</a:t>
            </a:r>
          </a:p>
          <a:p>
            <a:endParaRPr lang="en-GB" sz="2400" dirty="0"/>
          </a:p>
          <a:p>
            <a:r>
              <a:rPr lang="en-GB" sz="2400" b="1" dirty="0"/>
              <a:t>Suburban- </a:t>
            </a:r>
            <a:r>
              <a:rPr lang="en-GB" sz="2400" dirty="0"/>
              <a:t>They have the basic necessities and medical services but often limited shopping facilities. </a:t>
            </a:r>
            <a:endParaRPr lang="en-GB" dirty="0"/>
          </a:p>
        </p:txBody>
      </p:sp>
    </p:spTree>
    <p:extLst>
      <p:ext uri="{BB962C8B-B14F-4D97-AF65-F5344CB8AC3E}">
        <p14:creationId xmlns:p14="http://schemas.microsoft.com/office/powerpoint/2010/main" val="3017759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FEE6D-9402-494F-B50B-915188944243}"/>
              </a:ext>
            </a:extLst>
          </p:cNvPr>
          <p:cNvSpPr>
            <a:spLocks noGrp="1"/>
          </p:cNvSpPr>
          <p:nvPr>
            <p:ph type="title"/>
          </p:nvPr>
        </p:nvSpPr>
        <p:spPr>
          <a:xfrm>
            <a:off x="2339752" y="116632"/>
            <a:ext cx="4566750" cy="492443"/>
          </a:xfrm>
        </p:spPr>
        <p:txBody>
          <a:bodyPr/>
          <a:lstStyle/>
          <a:p>
            <a:pPr algn="ctr"/>
            <a:r>
              <a:rPr lang="en-GB" sz="3200" dirty="0"/>
              <a:t>SHARED CHARACTERISTICS</a:t>
            </a:r>
          </a:p>
        </p:txBody>
      </p:sp>
      <p:sp>
        <p:nvSpPr>
          <p:cNvPr id="3" name="Text Placeholder 2">
            <a:extLst>
              <a:ext uri="{FF2B5EF4-FFF2-40B4-BE49-F238E27FC236}">
                <a16:creationId xmlns:a16="http://schemas.microsoft.com/office/drawing/2014/main" id="{C3298AEA-887C-4A93-BF75-8512BE98D26E}"/>
              </a:ext>
            </a:extLst>
          </p:cNvPr>
          <p:cNvSpPr>
            <a:spLocks noGrp="1"/>
          </p:cNvSpPr>
          <p:nvPr>
            <p:ph type="body" idx="1"/>
          </p:nvPr>
        </p:nvSpPr>
        <p:spPr>
          <a:xfrm>
            <a:off x="251520" y="764704"/>
            <a:ext cx="8229600" cy="5601533"/>
          </a:xfrm>
        </p:spPr>
        <p:txBody>
          <a:bodyPr/>
          <a:lstStyle/>
          <a:p>
            <a:r>
              <a:rPr lang="en-GB" sz="2800" b="1" dirty="0"/>
              <a:t>What could these be?</a:t>
            </a:r>
          </a:p>
          <a:p>
            <a:endParaRPr lang="en-GB" sz="2800" dirty="0"/>
          </a:p>
          <a:p>
            <a:r>
              <a:rPr lang="en-GB" sz="2800" dirty="0"/>
              <a:t>Ethnicity/Race</a:t>
            </a:r>
          </a:p>
          <a:p>
            <a:endParaRPr lang="en-GB" sz="2800" dirty="0"/>
          </a:p>
          <a:p>
            <a:r>
              <a:rPr lang="en-GB" sz="2800" dirty="0"/>
              <a:t>Gender/Sexuality</a:t>
            </a:r>
          </a:p>
          <a:p>
            <a:endParaRPr lang="en-GB" sz="2800" dirty="0"/>
          </a:p>
          <a:p>
            <a:r>
              <a:rPr lang="en-GB" sz="2800" dirty="0"/>
              <a:t>Age</a:t>
            </a:r>
          </a:p>
          <a:p>
            <a:endParaRPr lang="en-GB" sz="2800" dirty="0"/>
          </a:p>
          <a:p>
            <a:r>
              <a:rPr lang="en-GB" sz="2800" dirty="0"/>
              <a:t>Disability</a:t>
            </a:r>
          </a:p>
          <a:p>
            <a:endParaRPr lang="en-GB" sz="2800" dirty="0"/>
          </a:p>
          <a:p>
            <a:r>
              <a:rPr lang="en-GB" sz="2800" dirty="0"/>
              <a:t>Socio Economic Status (employment status)</a:t>
            </a:r>
          </a:p>
          <a:p>
            <a:endParaRPr lang="en-GB" sz="2800" dirty="0"/>
          </a:p>
          <a:p>
            <a:r>
              <a:rPr lang="en-GB" sz="2800" dirty="0"/>
              <a:t>Social Class/Position</a:t>
            </a:r>
          </a:p>
        </p:txBody>
      </p:sp>
    </p:spTree>
    <p:extLst>
      <p:ext uri="{BB962C8B-B14F-4D97-AF65-F5344CB8AC3E}">
        <p14:creationId xmlns:p14="http://schemas.microsoft.com/office/powerpoint/2010/main" val="2629778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271DB-7BC9-46C3-AC81-718782E15A15}"/>
              </a:ext>
            </a:extLst>
          </p:cNvPr>
          <p:cNvSpPr>
            <a:spLocks noGrp="1"/>
          </p:cNvSpPr>
          <p:nvPr>
            <p:ph type="title"/>
          </p:nvPr>
        </p:nvSpPr>
        <p:spPr>
          <a:xfrm>
            <a:off x="2051720" y="111803"/>
            <a:ext cx="5616624" cy="492443"/>
          </a:xfrm>
        </p:spPr>
        <p:txBody>
          <a:bodyPr/>
          <a:lstStyle/>
          <a:p>
            <a:r>
              <a:rPr lang="en-GB" sz="3200" dirty="0"/>
              <a:t>COMMON INTEREST/BELIEFS</a:t>
            </a:r>
          </a:p>
        </p:txBody>
      </p:sp>
      <p:sp>
        <p:nvSpPr>
          <p:cNvPr id="3" name="Text Placeholder 2">
            <a:extLst>
              <a:ext uri="{FF2B5EF4-FFF2-40B4-BE49-F238E27FC236}">
                <a16:creationId xmlns:a16="http://schemas.microsoft.com/office/drawing/2014/main" id="{45ABAF47-8444-4F33-AFBF-48BAFA073586}"/>
              </a:ext>
            </a:extLst>
          </p:cNvPr>
          <p:cNvSpPr>
            <a:spLocks noGrp="1"/>
          </p:cNvSpPr>
          <p:nvPr>
            <p:ph type="body" idx="1"/>
          </p:nvPr>
        </p:nvSpPr>
        <p:spPr>
          <a:xfrm>
            <a:off x="611560" y="1268760"/>
            <a:ext cx="8229600" cy="3416320"/>
          </a:xfrm>
        </p:spPr>
        <p:txBody>
          <a:bodyPr/>
          <a:lstStyle/>
          <a:p>
            <a:r>
              <a:rPr lang="en-GB" sz="2800" b="1" dirty="0"/>
              <a:t>What could these be?</a:t>
            </a:r>
          </a:p>
          <a:p>
            <a:endParaRPr lang="en-GB" sz="2800" b="1" dirty="0"/>
          </a:p>
          <a:p>
            <a:r>
              <a:rPr lang="en-GB" sz="2800" dirty="0"/>
              <a:t>Religion</a:t>
            </a:r>
          </a:p>
          <a:p>
            <a:endParaRPr lang="en-GB" dirty="0"/>
          </a:p>
          <a:p>
            <a:r>
              <a:rPr lang="en-GB" sz="2800" dirty="0"/>
              <a:t>Belief</a:t>
            </a:r>
          </a:p>
          <a:p>
            <a:endParaRPr lang="en-GB" dirty="0"/>
          </a:p>
          <a:p>
            <a:r>
              <a:rPr lang="en-GB" sz="2800" dirty="0"/>
              <a:t>Politics</a:t>
            </a:r>
          </a:p>
          <a:p>
            <a:endParaRPr lang="en-GB" dirty="0"/>
          </a:p>
          <a:p>
            <a:r>
              <a:rPr lang="en-GB" sz="2800" dirty="0"/>
              <a:t>Aims</a:t>
            </a:r>
          </a:p>
        </p:txBody>
      </p:sp>
    </p:spTree>
    <p:extLst>
      <p:ext uri="{BB962C8B-B14F-4D97-AF65-F5344CB8AC3E}">
        <p14:creationId xmlns:p14="http://schemas.microsoft.com/office/powerpoint/2010/main" val="4134096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C29CB-9FC4-4FA3-A688-EC8C9970CAA5}"/>
              </a:ext>
            </a:extLst>
          </p:cNvPr>
          <p:cNvSpPr>
            <a:spLocks noGrp="1"/>
          </p:cNvSpPr>
          <p:nvPr>
            <p:ph type="title"/>
          </p:nvPr>
        </p:nvSpPr>
        <p:spPr>
          <a:xfrm>
            <a:off x="1547664" y="111803"/>
            <a:ext cx="5688632" cy="984885"/>
          </a:xfrm>
        </p:spPr>
        <p:txBody>
          <a:bodyPr/>
          <a:lstStyle/>
          <a:p>
            <a:r>
              <a:rPr lang="en-GB" sz="3200" dirty="0"/>
              <a:t>WHO MAKES UP A COMMUNITY?</a:t>
            </a:r>
          </a:p>
        </p:txBody>
      </p:sp>
      <p:sp>
        <p:nvSpPr>
          <p:cNvPr id="3" name="Text Placeholder 2">
            <a:extLst>
              <a:ext uri="{FF2B5EF4-FFF2-40B4-BE49-F238E27FC236}">
                <a16:creationId xmlns:a16="http://schemas.microsoft.com/office/drawing/2014/main" id="{CCCDF2D7-2594-4E01-A692-E38AEB72352E}"/>
              </a:ext>
            </a:extLst>
          </p:cNvPr>
          <p:cNvSpPr>
            <a:spLocks noGrp="1"/>
          </p:cNvSpPr>
          <p:nvPr>
            <p:ph type="body" idx="1"/>
          </p:nvPr>
        </p:nvSpPr>
        <p:spPr>
          <a:xfrm>
            <a:off x="457200" y="908720"/>
            <a:ext cx="8229600" cy="5170646"/>
          </a:xfrm>
        </p:spPr>
        <p:txBody>
          <a:bodyPr/>
          <a:lstStyle/>
          <a:p>
            <a:r>
              <a:rPr lang="en-GB" sz="2800" b="1" dirty="0"/>
              <a:t>Is the community a closed or open one?</a:t>
            </a:r>
          </a:p>
          <a:p>
            <a:r>
              <a:rPr lang="en-GB" sz="2800" dirty="0"/>
              <a:t>A </a:t>
            </a:r>
            <a:r>
              <a:rPr lang="en-GB" sz="2800" b="1" dirty="0"/>
              <a:t>closed community</a:t>
            </a:r>
            <a:r>
              <a:rPr lang="en-GB" sz="2800" dirty="0"/>
              <a:t> intentionally limits links with other communities and does not routinely welcome new and diverse members.</a:t>
            </a:r>
          </a:p>
          <a:p>
            <a:r>
              <a:rPr lang="en-GB" sz="2800" dirty="0"/>
              <a:t>What do you think this means?</a:t>
            </a:r>
          </a:p>
          <a:p>
            <a:r>
              <a:rPr lang="en-GB" sz="2800" dirty="0"/>
              <a:t>Can you give some examples of this?</a:t>
            </a:r>
          </a:p>
          <a:p>
            <a:endParaRPr lang="en-GB" sz="2800" dirty="0"/>
          </a:p>
          <a:p>
            <a:r>
              <a:rPr lang="en-GB" sz="2800" dirty="0"/>
              <a:t>An </a:t>
            </a:r>
            <a:r>
              <a:rPr lang="en-GB" sz="2800" b="1" dirty="0"/>
              <a:t>open community </a:t>
            </a:r>
            <a:r>
              <a:rPr lang="en-GB" sz="2800" dirty="0"/>
              <a:t>is one that has links with wider society and freely accepts new members.</a:t>
            </a:r>
          </a:p>
          <a:p>
            <a:r>
              <a:rPr lang="en-GB" sz="2800" dirty="0"/>
              <a:t>What do you think this means?</a:t>
            </a:r>
          </a:p>
          <a:p>
            <a:r>
              <a:rPr lang="en-GB" sz="2800" dirty="0"/>
              <a:t>Can you give some examples of this?</a:t>
            </a:r>
          </a:p>
          <a:p>
            <a:endParaRPr lang="en-GB" sz="2800" dirty="0"/>
          </a:p>
        </p:txBody>
      </p:sp>
    </p:spTree>
    <p:extLst>
      <p:ext uri="{BB962C8B-B14F-4D97-AF65-F5344CB8AC3E}">
        <p14:creationId xmlns:p14="http://schemas.microsoft.com/office/powerpoint/2010/main" val="2552260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BFC48-37E6-4754-AEA6-BD6AC746E0E0}"/>
              </a:ext>
            </a:extLst>
          </p:cNvPr>
          <p:cNvSpPr>
            <a:spLocks noGrp="1"/>
          </p:cNvSpPr>
          <p:nvPr>
            <p:ph type="title"/>
          </p:nvPr>
        </p:nvSpPr>
        <p:spPr>
          <a:xfrm>
            <a:off x="1547664" y="111803"/>
            <a:ext cx="6696744" cy="984885"/>
          </a:xfrm>
        </p:spPr>
        <p:txBody>
          <a:bodyPr/>
          <a:lstStyle/>
          <a:p>
            <a:r>
              <a:rPr lang="en-GB" sz="3200" dirty="0"/>
              <a:t>CHARACTERISTICS OF A COMMUNITY</a:t>
            </a:r>
          </a:p>
        </p:txBody>
      </p:sp>
      <p:sp>
        <p:nvSpPr>
          <p:cNvPr id="3" name="Text Placeholder 2">
            <a:extLst>
              <a:ext uri="{FF2B5EF4-FFF2-40B4-BE49-F238E27FC236}">
                <a16:creationId xmlns:a16="http://schemas.microsoft.com/office/drawing/2014/main" id="{A9BB755C-49F7-468C-91FA-12077BFEABF0}"/>
              </a:ext>
            </a:extLst>
          </p:cNvPr>
          <p:cNvSpPr>
            <a:spLocks noGrp="1"/>
          </p:cNvSpPr>
          <p:nvPr>
            <p:ph type="body" idx="1"/>
          </p:nvPr>
        </p:nvSpPr>
        <p:spPr>
          <a:xfrm>
            <a:off x="395536" y="1089085"/>
            <a:ext cx="8229600" cy="430887"/>
          </a:xfrm>
        </p:spPr>
        <p:txBody>
          <a:bodyPr/>
          <a:lstStyle/>
          <a:p>
            <a:r>
              <a:rPr lang="en-GB" sz="2800" b="1" dirty="0"/>
              <a:t>Communities Have…</a:t>
            </a:r>
          </a:p>
        </p:txBody>
      </p:sp>
      <p:sp>
        <p:nvSpPr>
          <p:cNvPr id="5" name="TextBox 4">
            <a:extLst>
              <a:ext uri="{FF2B5EF4-FFF2-40B4-BE49-F238E27FC236}">
                <a16:creationId xmlns:a16="http://schemas.microsoft.com/office/drawing/2014/main" id="{36397FF4-538B-4B25-B4AE-300DB6A1454C}"/>
              </a:ext>
            </a:extLst>
          </p:cNvPr>
          <p:cNvSpPr txBox="1"/>
          <p:nvPr/>
        </p:nvSpPr>
        <p:spPr>
          <a:xfrm>
            <a:off x="611560" y="1519972"/>
            <a:ext cx="6552728" cy="4154984"/>
          </a:xfrm>
          <a:prstGeom prst="rect">
            <a:avLst/>
          </a:prstGeom>
          <a:noFill/>
        </p:spPr>
        <p:txBody>
          <a:bodyPr wrap="square">
            <a:spAutoFit/>
          </a:bodyPr>
          <a:lstStyle/>
          <a:p>
            <a:pPr algn="l">
              <a:buFont typeface="Arial" panose="020B0604020202020204" pitchFamily="34" charset="0"/>
              <a:buChar char="•"/>
            </a:pPr>
            <a:r>
              <a:rPr lang="en-GB" sz="2400" b="0" i="0" dirty="0">
                <a:solidFill>
                  <a:srgbClr val="202124"/>
                </a:solidFill>
                <a:effectLst/>
                <a:latin typeface="arial" panose="020B0604020202020204" pitchFamily="34" charset="0"/>
              </a:rPr>
              <a:t>Boundaries</a:t>
            </a:r>
          </a:p>
          <a:p>
            <a:pPr algn="l"/>
            <a:endParaRPr lang="en-GB" sz="2400" b="0" i="0" dirty="0">
              <a:solidFill>
                <a:srgbClr val="202124"/>
              </a:solidFill>
              <a:effectLst/>
              <a:latin typeface="arial" panose="020B0604020202020204" pitchFamily="34" charset="0"/>
            </a:endParaRPr>
          </a:p>
          <a:p>
            <a:pPr algn="l">
              <a:buFont typeface="Arial" panose="020B0604020202020204" pitchFamily="34" charset="0"/>
              <a:buChar char="•"/>
            </a:pPr>
            <a:r>
              <a:rPr lang="en-GB" sz="2400" b="0" i="0" dirty="0">
                <a:solidFill>
                  <a:srgbClr val="202124"/>
                </a:solidFill>
                <a:effectLst/>
                <a:latin typeface="arial" panose="020B0604020202020204" pitchFamily="34" charset="0"/>
              </a:rPr>
              <a:t>Purpose</a:t>
            </a:r>
          </a:p>
          <a:p>
            <a:pPr algn="l"/>
            <a:endParaRPr lang="en-GB" sz="2400" b="0" i="0" dirty="0">
              <a:solidFill>
                <a:srgbClr val="202124"/>
              </a:solidFill>
              <a:effectLst/>
              <a:latin typeface="arial" panose="020B0604020202020204" pitchFamily="34" charset="0"/>
            </a:endParaRPr>
          </a:p>
          <a:p>
            <a:pPr algn="l">
              <a:buFont typeface="Arial" panose="020B0604020202020204" pitchFamily="34" charset="0"/>
              <a:buChar char="•"/>
            </a:pPr>
            <a:r>
              <a:rPr lang="en-GB" sz="2400" b="0" i="0" dirty="0">
                <a:solidFill>
                  <a:srgbClr val="202124"/>
                </a:solidFill>
                <a:effectLst/>
                <a:latin typeface="arial" panose="020B0604020202020204" pitchFamily="34" charset="0"/>
              </a:rPr>
              <a:t>Communication</a:t>
            </a:r>
          </a:p>
          <a:p>
            <a:pPr algn="l"/>
            <a:endParaRPr lang="en-GB" sz="2400" b="0" i="0" dirty="0">
              <a:solidFill>
                <a:srgbClr val="202124"/>
              </a:solidFill>
              <a:effectLst/>
              <a:latin typeface="arial" panose="020B0604020202020204" pitchFamily="34" charset="0"/>
            </a:endParaRPr>
          </a:p>
          <a:p>
            <a:pPr algn="l">
              <a:buFont typeface="Arial" panose="020B0604020202020204" pitchFamily="34" charset="0"/>
              <a:buChar char="•"/>
            </a:pPr>
            <a:r>
              <a:rPr lang="en-GB" sz="2400" b="0" i="0" dirty="0">
                <a:solidFill>
                  <a:srgbClr val="202124"/>
                </a:solidFill>
                <a:effectLst/>
                <a:latin typeface="arial" panose="020B0604020202020204" pitchFamily="34" charset="0"/>
              </a:rPr>
              <a:t>History</a:t>
            </a:r>
          </a:p>
          <a:p>
            <a:pPr algn="l"/>
            <a:endParaRPr lang="en-GB" sz="2400" b="0" i="0" dirty="0">
              <a:solidFill>
                <a:srgbClr val="202124"/>
              </a:solidFill>
              <a:effectLst/>
              <a:latin typeface="arial" panose="020B0604020202020204" pitchFamily="34" charset="0"/>
            </a:endParaRPr>
          </a:p>
          <a:p>
            <a:pPr algn="l">
              <a:buFont typeface="Arial" panose="020B0604020202020204" pitchFamily="34" charset="0"/>
              <a:buChar char="•"/>
            </a:pPr>
            <a:r>
              <a:rPr lang="en-GB" sz="2400" b="0" i="0" dirty="0">
                <a:solidFill>
                  <a:srgbClr val="202124"/>
                </a:solidFill>
                <a:effectLst/>
                <a:latin typeface="arial" panose="020B0604020202020204" pitchFamily="34" charset="0"/>
              </a:rPr>
              <a:t>Emotions</a:t>
            </a:r>
          </a:p>
          <a:p>
            <a:pPr algn="l">
              <a:buFont typeface="Arial" panose="020B0604020202020204" pitchFamily="34" charset="0"/>
              <a:buChar char="•"/>
            </a:pPr>
            <a:endParaRPr lang="en-GB" sz="2400" dirty="0">
              <a:solidFill>
                <a:srgbClr val="202124"/>
              </a:solidFill>
              <a:latin typeface="arial" panose="020B0604020202020204" pitchFamily="34" charset="0"/>
            </a:endParaRPr>
          </a:p>
          <a:p>
            <a:pPr algn="l"/>
            <a:r>
              <a:rPr lang="en-GB" sz="2400" b="0" i="0" dirty="0">
                <a:solidFill>
                  <a:srgbClr val="202124"/>
                </a:solidFill>
                <a:effectLst/>
                <a:latin typeface="arial" panose="020B0604020202020204" pitchFamily="34" charset="0"/>
              </a:rPr>
              <a:t>Consider Social Identity Theory…</a:t>
            </a:r>
          </a:p>
        </p:txBody>
      </p:sp>
    </p:spTree>
    <p:extLst>
      <p:ext uri="{BB962C8B-B14F-4D97-AF65-F5344CB8AC3E}">
        <p14:creationId xmlns:p14="http://schemas.microsoft.com/office/powerpoint/2010/main" val="2806373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C54A6-822F-4A72-872F-DD48E0371D51}"/>
              </a:ext>
            </a:extLst>
          </p:cNvPr>
          <p:cNvSpPr>
            <a:spLocks noGrp="1"/>
          </p:cNvSpPr>
          <p:nvPr>
            <p:ph type="title"/>
          </p:nvPr>
        </p:nvSpPr>
        <p:spPr>
          <a:xfrm>
            <a:off x="1511660" y="116632"/>
            <a:ext cx="6120680" cy="984885"/>
          </a:xfrm>
        </p:spPr>
        <p:txBody>
          <a:bodyPr/>
          <a:lstStyle/>
          <a:p>
            <a:r>
              <a:rPr lang="en-GB" sz="3200" dirty="0"/>
              <a:t>WHAT DOES A COMMUNITY NEED? </a:t>
            </a:r>
          </a:p>
        </p:txBody>
      </p:sp>
      <p:sp>
        <p:nvSpPr>
          <p:cNvPr id="3" name="Text Placeholder 2">
            <a:extLst>
              <a:ext uri="{FF2B5EF4-FFF2-40B4-BE49-F238E27FC236}">
                <a16:creationId xmlns:a16="http://schemas.microsoft.com/office/drawing/2014/main" id="{5FF8772C-4C65-430D-ABA4-DCA375652156}"/>
              </a:ext>
            </a:extLst>
          </p:cNvPr>
          <p:cNvSpPr>
            <a:spLocks noGrp="1"/>
          </p:cNvSpPr>
          <p:nvPr>
            <p:ph type="body" idx="1"/>
          </p:nvPr>
        </p:nvSpPr>
        <p:spPr>
          <a:xfrm>
            <a:off x="457200" y="836712"/>
            <a:ext cx="8229600" cy="5878532"/>
          </a:xfrm>
        </p:spPr>
        <p:txBody>
          <a:bodyPr/>
          <a:lstStyle/>
          <a:p>
            <a:r>
              <a:rPr lang="en-GB" sz="2800" b="1" dirty="0"/>
              <a:t>What do you think?</a:t>
            </a:r>
          </a:p>
          <a:p>
            <a:endParaRPr lang="en-GB" dirty="0"/>
          </a:p>
          <a:p>
            <a:r>
              <a:rPr lang="en-GB" sz="2000" dirty="0"/>
              <a:t>Safety and basic services</a:t>
            </a:r>
          </a:p>
          <a:p>
            <a:endParaRPr lang="en-GB" sz="2000" dirty="0"/>
          </a:p>
          <a:p>
            <a:r>
              <a:rPr lang="en-GB" sz="2000" dirty="0"/>
              <a:t>Physical and Mental Health </a:t>
            </a:r>
          </a:p>
          <a:p>
            <a:endParaRPr lang="en-GB" sz="2000" dirty="0"/>
          </a:p>
          <a:p>
            <a:r>
              <a:rPr lang="en-GB" sz="2000" dirty="0"/>
              <a:t>Economic Health/ Employment</a:t>
            </a:r>
          </a:p>
          <a:p>
            <a:endParaRPr lang="en-GB" sz="2000" dirty="0"/>
          </a:p>
          <a:p>
            <a:r>
              <a:rPr lang="en-GB" sz="2000" dirty="0"/>
              <a:t>Education (all ages?)</a:t>
            </a:r>
          </a:p>
          <a:p>
            <a:endParaRPr lang="en-GB" sz="2000" dirty="0"/>
          </a:p>
          <a:p>
            <a:r>
              <a:rPr lang="en-GB" sz="2000" dirty="0"/>
              <a:t>Connectivity (Transport and communication)</a:t>
            </a:r>
          </a:p>
          <a:p>
            <a:endParaRPr lang="en-GB" sz="2000" dirty="0"/>
          </a:p>
          <a:p>
            <a:r>
              <a:rPr lang="en-GB" sz="2000" dirty="0"/>
              <a:t>Leisure/ Natural Environment</a:t>
            </a:r>
          </a:p>
          <a:p>
            <a:endParaRPr lang="en-GB" sz="2000" dirty="0"/>
          </a:p>
          <a:p>
            <a:r>
              <a:rPr lang="en-GB" sz="2000" dirty="0"/>
              <a:t>Sense of Community</a:t>
            </a:r>
          </a:p>
          <a:p>
            <a:endParaRPr lang="en-GB" sz="2000" dirty="0"/>
          </a:p>
          <a:p>
            <a:r>
              <a:rPr lang="en-GB" sz="2000" dirty="0"/>
              <a:t>Image/Reputation (Overall Appearance?)</a:t>
            </a:r>
          </a:p>
          <a:p>
            <a:endParaRPr lang="en-GB" dirty="0"/>
          </a:p>
          <a:p>
            <a:endParaRPr lang="en-GB" dirty="0"/>
          </a:p>
        </p:txBody>
      </p:sp>
    </p:spTree>
    <p:extLst>
      <p:ext uri="{BB962C8B-B14F-4D97-AF65-F5344CB8AC3E}">
        <p14:creationId xmlns:p14="http://schemas.microsoft.com/office/powerpoint/2010/main" val="84529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3B147-E9D5-4A77-9DD9-4FC1C7153E71}"/>
              </a:ext>
            </a:extLst>
          </p:cNvPr>
          <p:cNvSpPr>
            <a:spLocks noGrp="1"/>
          </p:cNvSpPr>
          <p:nvPr>
            <p:ph type="title"/>
          </p:nvPr>
        </p:nvSpPr>
        <p:spPr/>
        <p:txBody>
          <a:bodyPr/>
          <a:lstStyle/>
          <a:p>
            <a:r>
              <a:rPr lang="en-GB" b="1" dirty="0"/>
              <a:t>Examples of different communities </a:t>
            </a:r>
          </a:p>
        </p:txBody>
      </p:sp>
      <p:sp>
        <p:nvSpPr>
          <p:cNvPr id="3" name="Content Placeholder 2">
            <a:extLst>
              <a:ext uri="{FF2B5EF4-FFF2-40B4-BE49-F238E27FC236}">
                <a16:creationId xmlns:a16="http://schemas.microsoft.com/office/drawing/2014/main" id="{1C591081-9003-42DA-BCEA-FD98525E31C2}"/>
              </a:ext>
            </a:extLst>
          </p:cNvPr>
          <p:cNvSpPr>
            <a:spLocks noGrp="1"/>
          </p:cNvSpPr>
          <p:nvPr>
            <p:ph idx="1"/>
          </p:nvPr>
        </p:nvSpPr>
        <p:spPr>
          <a:xfrm>
            <a:off x="457200" y="1577340"/>
            <a:ext cx="8229600" cy="830997"/>
          </a:xfrm>
        </p:spPr>
        <p:txBody>
          <a:bodyPr/>
          <a:lstStyle/>
          <a:p>
            <a:r>
              <a:rPr lang="en-GB" dirty="0"/>
              <a:t>Children and young people, women, elderly, people with disabilities, people from ethnic minorities, travellers, prisoners, hospital patients, care residents, unemployed, homeless, rurally isolated, council estate tenants.</a:t>
            </a:r>
          </a:p>
        </p:txBody>
      </p:sp>
      <p:pic>
        <p:nvPicPr>
          <p:cNvPr id="4" name="Picture 3">
            <a:extLst>
              <a:ext uri="{FF2B5EF4-FFF2-40B4-BE49-F238E27FC236}">
                <a16:creationId xmlns:a16="http://schemas.microsoft.com/office/drawing/2014/main" id="{52D493FB-8CD7-4581-9EA2-9F97A3B2ECC0}"/>
              </a:ext>
            </a:extLst>
          </p:cNvPr>
          <p:cNvPicPr>
            <a:picLocks noChangeAspect="1"/>
          </p:cNvPicPr>
          <p:nvPr/>
        </p:nvPicPr>
        <p:blipFill>
          <a:blip r:embed="rId2"/>
          <a:stretch>
            <a:fillRect/>
          </a:stretch>
        </p:blipFill>
        <p:spPr>
          <a:xfrm>
            <a:off x="2548157" y="3713444"/>
            <a:ext cx="4215467" cy="1988405"/>
          </a:xfrm>
          <a:prstGeom prst="rect">
            <a:avLst/>
          </a:prstGeom>
        </p:spPr>
      </p:pic>
    </p:spTree>
    <p:extLst>
      <p:ext uri="{BB962C8B-B14F-4D97-AF65-F5344CB8AC3E}">
        <p14:creationId xmlns:p14="http://schemas.microsoft.com/office/powerpoint/2010/main" val="6715669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E5C34-ADA1-4CF4-BFBE-5C6A839AE7E9}"/>
              </a:ext>
            </a:extLst>
          </p:cNvPr>
          <p:cNvSpPr>
            <a:spLocks noGrp="1"/>
          </p:cNvSpPr>
          <p:nvPr>
            <p:ph type="title"/>
          </p:nvPr>
        </p:nvSpPr>
        <p:spPr>
          <a:xfrm>
            <a:off x="457200" y="1108920"/>
            <a:ext cx="8229600" cy="811559"/>
          </a:xfrm>
        </p:spPr>
        <p:txBody>
          <a:bodyPr>
            <a:normAutofit/>
          </a:bodyPr>
          <a:lstStyle/>
          <a:p>
            <a:r>
              <a:rPr lang="en-GB" sz="3600" b="1" dirty="0">
                <a:solidFill>
                  <a:schemeClr val="tx1"/>
                </a:solidFill>
              </a:rPr>
              <a:t>Do you feel part of a community?</a:t>
            </a:r>
          </a:p>
        </p:txBody>
      </p:sp>
      <p:pic>
        <p:nvPicPr>
          <p:cNvPr id="4" name="Content Placeholder 3">
            <a:extLst>
              <a:ext uri="{FF2B5EF4-FFF2-40B4-BE49-F238E27FC236}">
                <a16:creationId xmlns:a16="http://schemas.microsoft.com/office/drawing/2014/main" id="{C26ECC56-032A-4BAC-896D-7FA76366CD15}"/>
              </a:ext>
            </a:extLst>
          </p:cNvPr>
          <p:cNvPicPr>
            <a:picLocks noGrp="1" noChangeAspect="1"/>
          </p:cNvPicPr>
          <p:nvPr>
            <p:ph idx="1"/>
          </p:nvPr>
        </p:nvPicPr>
        <p:blipFill>
          <a:blip r:embed="rId2"/>
          <a:stretch>
            <a:fillRect/>
          </a:stretch>
        </p:blipFill>
        <p:spPr>
          <a:xfrm>
            <a:off x="1961092" y="2057401"/>
            <a:ext cx="5221817" cy="2937272"/>
          </a:xfrm>
          <a:prstGeom prst="rect">
            <a:avLst/>
          </a:prstGeom>
        </p:spPr>
      </p:pic>
    </p:spTree>
    <p:extLst>
      <p:ext uri="{BB962C8B-B14F-4D97-AF65-F5344CB8AC3E}">
        <p14:creationId xmlns:p14="http://schemas.microsoft.com/office/powerpoint/2010/main" val="6213733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284DD-8958-4597-B268-D14362BE4300}"/>
              </a:ext>
            </a:extLst>
          </p:cNvPr>
          <p:cNvSpPr>
            <a:spLocks noGrp="1"/>
          </p:cNvSpPr>
          <p:nvPr>
            <p:ph type="title"/>
          </p:nvPr>
        </p:nvSpPr>
        <p:spPr>
          <a:xfrm>
            <a:off x="457200" y="1063229"/>
            <a:ext cx="8229600" cy="857250"/>
          </a:xfrm>
        </p:spPr>
        <p:txBody>
          <a:bodyPr anchor="ctr">
            <a:normAutofit/>
          </a:bodyPr>
          <a:lstStyle/>
          <a:p>
            <a:pPr>
              <a:lnSpc>
                <a:spcPct val="90000"/>
              </a:lnSpc>
            </a:pPr>
            <a:r>
              <a:rPr lang="en-GB" sz="2800" dirty="0">
                <a:solidFill>
                  <a:schemeClr val="tx1"/>
                </a:solidFill>
              </a:rPr>
              <a:t>What are the benefits of being part of a community?</a:t>
            </a:r>
          </a:p>
        </p:txBody>
      </p:sp>
      <p:pic>
        <p:nvPicPr>
          <p:cNvPr id="13" name="Picture 10" descr="A group of multi coloured wooden stick figures">
            <a:extLst>
              <a:ext uri="{FF2B5EF4-FFF2-40B4-BE49-F238E27FC236}">
                <a16:creationId xmlns:a16="http://schemas.microsoft.com/office/drawing/2014/main" id="{C4B71AE5-7432-4D6E-924D-C6411ACD3B30}"/>
              </a:ext>
            </a:extLst>
          </p:cNvPr>
          <p:cNvPicPr>
            <a:picLocks noChangeAspect="1"/>
          </p:cNvPicPr>
          <p:nvPr/>
        </p:nvPicPr>
        <p:blipFill rotWithShape="1">
          <a:blip r:embed="rId2"/>
          <a:srcRect t="27071" b="21380"/>
          <a:stretch/>
        </p:blipFill>
        <p:spPr>
          <a:xfrm>
            <a:off x="457200" y="2057401"/>
            <a:ext cx="8229600" cy="2937774"/>
          </a:xfrm>
          <a:prstGeom prst="rect">
            <a:avLst/>
          </a:prstGeom>
          <a:noFill/>
        </p:spPr>
      </p:pic>
    </p:spTree>
    <p:extLst>
      <p:ext uri="{BB962C8B-B14F-4D97-AF65-F5344CB8AC3E}">
        <p14:creationId xmlns:p14="http://schemas.microsoft.com/office/powerpoint/2010/main" val="40102177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41388-B7DD-41CC-BA19-E21010B2BC16}"/>
              </a:ext>
            </a:extLst>
          </p:cNvPr>
          <p:cNvSpPr>
            <a:spLocks noGrp="1"/>
          </p:cNvSpPr>
          <p:nvPr>
            <p:ph type="title"/>
          </p:nvPr>
        </p:nvSpPr>
        <p:spPr>
          <a:xfrm>
            <a:off x="457200" y="1063229"/>
            <a:ext cx="8229600" cy="857250"/>
          </a:xfrm>
        </p:spPr>
        <p:txBody>
          <a:bodyPr>
            <a:noAutofit/>
          </a:bodyPr>
          <a:lstStyle/>
          <a:p>
            <a:r>
              <a:rPr lang="en-GB" sz="2800" b="1" dirty="0">
                <a:solidFill>
                  <a:schemeClr val="tx1"/>
                </a:solidFill>
              </a:rPr>
              <a:t>Psychological benefits of being part of a community</a:t>
            </a:r>
          </a:p>
        </p:txBody>
      </p:sp>
      <p:pic>
        <p:nvPicPr>
          <p:cNvPr id="4" name="Content Placeholder 3">
            <a:extLst>
              <a:ext uri="{FF2B5EF4-FFF2-40B4-BE49-F238E27FC236}">
                <a16:creationId xmlns:a16="http://schemas.microsoft.com/office/drawing/2014/main" id="{D5500962-6BD8-4CF3-993A-FC09D2EC2608}"/>
              </a:ext>
            </a:extLst>
          </p:cNvPr>
          <p:cNvPicPr>
            <a:picLocks noGrp="1" noChangeAspect="1"/>
          </p:cNvPicPr>
          <p:nvPr>
            <p:ph idx="1"/>
          </p:nvPr>
        </p:nvPicPr>
        <p:blipFill>
          <a:blip r:embed="rId2"/>
          <a:stretch>
            <a:fillRect/>
          </a:stretch>
        </p:blipFill>
        <p:spPr>
          <a:xfrm>
            <a:off x="5237308" y="2247725"/>
            <a:ext cx="3673897" cy="2449265"/>
          </a:xfrm>
          <a:prstGeom prst="rect">
            <a:avLst/>
          </a:prstGeom>
        </p:spPr>
      </p:pic>
      <p:sp>
        <p:nvSpPr>
          <p:cNvPr id="6" name="TextBox 5">
            <a:extLst>
              <a:ext uri="{FF2B5EF4-FFF2-40B4-BE49-F238E27FC236}">
                <a16:creationId xmlns:a16="http://schemas.microsoft.com/office/drawing/2014/main" id="{4CB12D9D-C174-4F30-9441-D044F9A6CADC}"/>
              </a:ext>
            </a:extLst>
          </p:cNvPr>
          <p:cNvSpPr txBox="1"/>
          <p:nvPr/>
        </p:nvSpPr>
        <p:spPr>
          <a:xfrm>
            <a:off x="107504" y="2420888"/>
            <a:ext cx="5008226" cy="3462486"/>
          </a:xfrm>
          <a:prstGeom prst="rect">
            <a:avLst/>
          </a:prstGeom>
          <a:noFill/>
        </p:spPr>
        <p:txBody>
          <a:bodyPr wrap="square">
            <a:spAutoFit/>
          </a:bodyPr>
          <a:lstStyle/>
          <a:p>
            <a:pPr marL="342900" indent="-342900">
              <a:buFont typeface="Arial" panose="020B0604020202020204" pitchFamily="34" charset="0"/>
              <a:buChar char="•"/>
            </a:pPr>
            <a:r>
              <a:rPr lang="en-GB" sz="2100" dirty="0"/>
              <a:t>Being part of a community can have a positive effect on mental health and emotional wellbeing.</a:t>
            </a:r>
          </a:p>
          <a:p>
            <a:pPr marL="342900" indent="-342900">
              <a:buFont typeface="Arial" panose="020B0604020202020204" pitchFamily="34" charset="0"/>
              <a:buChar char="•"/>
            </a:pPr>
            <a:endParaRPr lang="en-GB" sz="2100" dirty="0"/>
          </a:p>
          <a:p>
            <a:pPr marL="342900" indent="-342900">
              <a:buFont typeface="Arial" panose="020B0604020202020204" pitchFamily="34" charset="0"/>
              <a:buChar char="•"/>
            </a:pPr>
            <a:r>
              <a:rPr lang="en-GB" sz="2100" dirty="0"/>
              <a:t>Community involvement provides a sense of belonging and social connectedness. It can also offer extra meaning and purpose to everyday life.</a:t>
            </a:r>
          </a:p>
          <a:p>
            <a:endParaRPr lang="en-GB" sz="750" dirty="0"/>
          </a:p>
          <a:p>
            <a:r>
              <a:rPr lang="en-GB" sz="1200" dirty="0"/>
              <a:t>Source: </a:t>
            </a:r>
            <a:r>
              <a:rPr lang="en-GB" sz="1200" dirty="0">
                <a:hlinkClick r:id="rId3"/>
              </a:rPr>
              <a:t>https://www.gov.uk/government/publications/health-matters-health-and-wellbeing-community-centred-approaches/health-matters-community-centred-approaches-for-health-and-wellbeing</a:t>
            </a:r>
            <a:endParaRPr lang="en-GB" sz="1200" dirty="0"/>
          </a:p>
          <a:p>
            <a:endParaRPr lang="en-GB" sz="750" dirty="0"/>
          </a:p>
        </p:txBody>
      </p:sp>
    </p:spTree>
    <p:extLst>
      <p:ext uri="{BB962C8B-B14F-4D97-AF65-F5344CB8AC3E}">
        <p14:creationId xmlns:p14="http://schemas.microsoft.com/office/powerpoint/2010/main" val="2648091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274-9E39-485E-8A8E-FBDD38E13AC3}"/>
              </a:ext>
            </a:extLst>
          </p:cNvPr>
          <p:cNvSpPr>
            <a:spLocks noGrp="1"/>
          </p:cNvSpPr>
          <p:nvPr>
            <p:ph type="title"/>
          </p:nvPr>
        </p:nvSpPr>
        <p:spPr>
          <a:xfrm>
            <a:off x="457200" y="1063229"/>
            <a:ext cx="8229600" cy="857250"/>
          </a:xfrm>
        </p:spPr>
        <p:txBody>
          <a:bodyPr vert="horz" wrap="square" lIns="68580" tIns="34290" rIns="68580" bIns="34290" rtlCol="0" anchor="ctr">
            <a:normAutofit/>
          </a:bodyPr>
          <a:lstStyle/>
          <a:p>
            <a:r>
              <a:rPr lang="en-GB" b="1" dirty="0">
                <a:solidFill>
                  <a:schemeClr val="tx1"/>
                </a:solidFill>
              </a:rPr>
              <a:t>What Is a Sense of Belonging?</a:t>
            </a:r>
          </a:p>
        </p:txBody>
      </p:sp>
      <p:sp>
        <p:nvSpPr>
          <p:cNvPr id="6" name="TextBox 5">
            <a:extLst>
              <a:ext uri="{FF2B5EF4-FFF2-40B4-BE49-F238E27FC236}">
                <a16:creationId xmlns:a16="http://schemas.microsoft.com/office/drawing/2014/main" id="{AF808808-38B0-42DB-994A-797D428706B1}"/>
              </a:ext>
            </a:extLst>
          </p:cNvPr>
          <p:cNvSpPr txBox="1"/>
          <p:nvPr/>
        </p:nvSpPr>
        <p:spPr>
          <a:xfrm>
            <a:off x="323528" y="2492896"/>
            <a:ext cx="3920837" cy="2917313"/>
          </a:xfrm>
          <a:prstGeom prst="rect">
            <a:avLst/>
          </a:prstGeom>
        </p:spPr>
        <p:txBody>
          <a:bodyPr vert="horz" lIns="68580" tIns="34290" rIns="68580" bIns="34290" rtlCol="0">
            <a:normAutofit/>
          </a:bodyPr>
          <a:lstStyle/>
          <a:p>
            <a:pPr marL="214313" indent="-214313">
              <a:spcBef>
                <a:spcPct val="20000"/>
              </a:spcBef>
              <a:buFont typeface="Arial" pitchFamily="34" charset="0"/>
              <a:buChar char="•"/>
            </a:pPr>
            <a:r>
              <a:rPr lang="en-GB" sz="2100" dirty="0"/>
              <a:t>The need to belong, also known as belongingness, refers to a human emotional need to affiliate with and be accepted by members of a group. </a:t>
            </a:r>
          </a:p>
          <a:p>
            <a:pPr marL="214313" indent="-214313">
              <a:spcBef>
                <a:spcPct val="20000"/>
              </a:spcBef>
              <a:buFont typeface="Arial" pitchFamily="34" charset="0"/>
              <a:buChar char="•"/>
            </a:pPr>
            <a:endParaRPr lang="en-GB" sz="2100" dirty="0"/>
          </a:p>
          <a:p>
            <a:pPr>
              <a:spcBef>
                <a:spcPct val="20000"/>
              </a:spcBef>
            </a:pPr>
            <a:endParaRPr lang="en-GB" sz="2100" dirty="0"/>
          </a:p>
          <a:p>
            <a:pPr>
              <a:spcBef>
                <a:spcPct val="20000"/>
              </a:spcBef>
              <a:buFont typeface="Arial" pitchFamily="34" charset="0"/>
            </a:pPr>
            <a:endParaRPr lang="en-GB" sz="2100" dirty="0"/>
          </a:p>
        </p:txBody>
      </p:sp>
      <p:pic>
        <p:nvPicPr>
          <p:cNvPr id="9" name="Picture 8">
            <a:extLst>
              <a:ext uri="{FF2B5EF4-FFF2-40B4-BE49-F238E27FC236}">
                <a16:creationId xmlns:a16="http://schemas.microsoft.com/office/drawing/2014/main" id="{74963340-ACB1-428F-9D26-EC864AC388AE}"/>
              </a:ext>
            </a:extLst>
          </p:cNvPr>
          <p:cNvPicPr>
            <a:picLocks noChangeAspect="1"/>
          </p:cNvPicPr>
          <p:nvPr/>
        </p:nvPicPr>
        <p:blipFill>
          <a:blip r:embed="rId2"/>
          <a:stretch>
            <a:fillRect/>
          </a:stretch>
        </p:blipFill>
        <p:spPr>
          <a:xfrm>
            <a:off x="4475020" y="2237613"/>
            <a:ext cx="4038600" cy="2382774"/>
          </a:xfrm>
          <a:prstGeom prst="rect">
            <a:avLst/>
          </a:prstGeom>
          <a:noFill/>
        </p:spPr>
      </p:pic>
    </p:spTree>
    <p:extLst>
      <p:ext uri="{BB962C8B-B14F-4D97-AF65-F5344CB8AC3E}">
        <p14:creationId xmlns:p14="http://schemas.microsoft.com/office/powerpoint/2010/main" val="28570460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18A70-038E-4076-B985-DEAC7FDE3B63}"/>
              </a:ext>
            </a:extLst>
          </p:cNvPr>
          <p:cNvSpPr>
            <a:spLocks noGrp="1"/>
          </p:cNvSpPr>
          <p:nvPr>
            <p:ph type="title"/>
          </p:nvPr>
        </p:nvSpPr>
        <p:spPr>
          <a:xfrm>
            <a:off x="1331640" y="980728"/>
            <a:ext cx="6836314" cy="507831"/>
          </a:xfrm>
        </p:spPr>
        <p:txBody>
          <a:bodyPr/>
          <a:lstStyle/>
          <a:p>
            <a:r>
              <a:rPr lang="en-GB" sz="3300" dirty="0">
                <a:solidFill>
                  <a:schemeClr val="tx1"/>
                </a:solidFill>
              </a:rPr>
              <a:t>Abraham Maslow’s Hierarchy of Needs</a:t>
            </a:r>
            <a:endParaRPr lang="en-GB" b="1" dirty="0">
              <a:solidFill>
                <a:schemeClr val="tx1"/>
              </a:solidFill>
            </a:endParaRPr>
          </a:p>
        </p:txBody>
      </p:sp>
      <p:pic>
        <p:nvPicPr>
          <p:cNvPr id="4" name="Content Placeholder 3">
            <a:extLst>
              <a:ext uri="{FF2B5EF4-FFF2-40B4-BE49-F238E27FC236}">
                <a16:creationId xmlns:a16="http://schemas.microsoft.com/office/drawing/2014/main" id="{06DC4F19-B13F-4585-8DC9-C4AE271CB46B}"/>
              </a:ext>
            </a:extLst>
          </p:cNvPr>
          <p:cNvPicPr>
            <a:picLocks noGrp="1" noChangeAspect="1"/>
          </p:cNvPicPr>
          <p:nvPr>
            <p:ph idx="1"/>
          </p:nvPr>
        </p:nvPicPr>
        <p:blipFill>
          <a:blip r:embed="rId2"/>
          <a:stretch>
            <a:fillRect/>
          </a:stretch>
        </p:blipFill>
        <p:spPr>
          <a:xfrm>
            <a:off x="4850343" y="2138672"/>
            <a:ext cx="4075326" cy="3522575"/>
          </a:xfrm>
          <a:prstGeom prst="rect">
            <a:avLst/>
          </a:prstGeom>
        </p:spPr>
      </p:pic>
      <p:sp>
        <p:nvSpPr>
          <p:cNvPr id="6" name="TextBox 5">
            <a:extLst>
              <a:ext uri="{FF2B5EF4-FFF2-40B4-BE49-F238E27FC236}">
                <a16:creationId xmlns:a16="http://schemas.microsoft.com/office/drawing/2014/main" id="{A827D083-EBCB-4EA6-8588-3C65DE6301E5}"/>
              </a:ext>
            </a:extLst>
          </p:cNvPr>
          <p:cNvSpPr txBox="1"/>
          <p:nvPr/>
        </p:nvSpPr>
        <p:spPr>
          <a:xfrm>
            <a:off x="251520" y="1920477"/>
            <a:ext cx="4679670" cy="4093428"/>
          </a:xfrm>
          <a:prstGeom prst="rect">
            <a:avLst/>
          </a:prstGeom>
          <a:noFill/>
        </p:spPr>
        <p:txBody>
          <a:bodyPr wrap="square">
            <a:spAutoFit/>
          </a:bodyPr>
          <a:lstStyle/>
          <a:p>
            <a:pPr marL="257175" indent="-257175">
              <a:buFont typeface="Arial" panose="020B0604020202020204" pitchFamily="34" charset="0"/>
              <a:buChar char="•"/>
            </a:pPr>
            <a:r>
              <a:rPr lang="en-GB" sz="2000" dirty="0"/>
              <a:t>In Abraham Maslow's hierarchy of needs, belongingness is part of one of his major needs that motivate human behaviour. </a:t>
            </a:r>
          </a:p>
          <a:p>
            <a:endParaRPr lang="en-GB" sz="2000" dirty="0"/>
          </a:p>
          <a:p>
            <a:pPr marL="257175" indent="-257175">
              <a:buFont typeface="Arial" panose="020B0604020202020204" pitchFamily="34" charset="0"/>
              <a:buChar char="•"/>
            </a:pPr>
            <a:r>
              <a:rPr lang="en-GB" sz="2000" dirty="0"/>
              <a:t>The hierarchy is usually portrayed as a pyramid, with more basic needs at the base and more complex needs near the peak. </a:t>
            </a:r>
          </a:p>
          <a:p>
            <a:pPr marL="257175" indent="-257175">
              <a:buFont typeface="Arial" panose="020B0604020202020204" pitchFamily="34" charset="0"/>
              <a:buChar char="•"/>
            </a:pPr>
            <a:endParaRPr lang="en-GB" sz="2000" dirty="0"/>
          </a:p>
          <a:p>
            <a:pPr marL="257175" indent="-257175">
              <a:buFont typeface="Arial" panose="020B0604020202020204" pitchFamily="34" charset="0"/>
              <a:buChar char="•"/>
            </a:pPr>
            <a:r>
              <a:rPr lang="en-GB" sz="2000" dirty="0"/>
              <a:t>The need for love and belonging lie at the centre of the pyramid as part of the social needs. </a:t>
            </a:r>
          </a:p>
        </p:txBody>
      </p:sp>
      <p:sp>
        <p:nvSpPr>
          <p:cNvPr id="10" name="TextBox 9">
            <a:extLst>
              <a:ext uri="{FF2B5EF4-FFF2-40B4-BE49-F238E27FC236}">
                <a16:creationId xmlns:a16="http://schemas.microsoft.com/office/drawing/2014/main" id="{41701ACB-5CA3-49D8-997E-F7B988E90102}"/>
              </a:ext>
            </a:extLst>
          </p:cNvPr>
          <p:cNvSpPr txBox="1"/>
          <p:nvPr/>
        </p:nvSpPr>
        <p:spPr>
          <a:xfrm>
            <a:off x="539552" y="5926104"/>
            <a:ext cx="4391638" cy="219291"/>
          </a:xfrm>
          <a:prstGeom prst="rect">
            <a:avLst/>
          </a:prstGeom>
          <a:noFill/>
        </p:spPr>
        <p:txBody>
          <a:bodyPr wrap="square">
            <a:spAutoFit/>
          </a:bodyPr>
          <a:lstStyle/>
          <a:p>
            <a:r>
              <a:rPr lang="fr-FR" sz="825" dirty="0"/>
              <a:t> (Maslow, 1954)</a:t>
            </a:r>
          </a:p>
        </p:txBody>
      </p:sp>
    </p:spTree>
    <p:extLst>
      <p:ext uri="{BB962C8B-B14F-4D97-AF65-F5344CB8AC3E}">
        <p14:creationId xmlns:p14="http://schemas.microsoft.com/office/powerpoint/2010/main" val="4043334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96899-98EE-48F2-ADEB-38D17169A421}"/>
              </a:ext>
            </a:extLst>
          </p:cNvPr>
          <p:cNvSpPr>
            <a:spLocks noGrp="1"/>
          </p:cNvSpPr>
          <p:nvPr>
            <p:ph type="title"/>
          </p:nvPr>
        </p:nvSpPr>
        <p:spPr>
          <a:xfrm>
            <a:off x="1702024" y="980728"/>
            <a:ext cx="6192688" cy="1107996"/>
          </a:xfrm>
        </p:spPr>
        <p:txBody>
          <a:bodyPr/>
          <a:lstStyle/>
          <a:p>
            <a:r>
              <a:rPr lang="en-GB" sz="3600" b="1" dirty="0">
                <a:solidFill>
                  <a:schemeClr val="tx1"/>
                </a:solidFill>
              </a:rPr>
              <a:t>Why work with communities?</a:t>
            </a:r>
          </a:p>
        </p:txBody>
      </p:sp>
      <p:sp>
        <p:nvSpPr>
          <p:cNvPr id="3" name="Content Placeholder 2">
            <a:extLst>
              <a:ext uri="{FF2B5EF4-FFF2-40B4-BE49-F238E27FC236}">
                <a16:creationId xmlns:a16="http://schemas.microsoft.com/office/drawing/2014/main" id="{5294092D-049B-481D-9F48-0CF2D37E5DB1}"/>
              </a:ext>
            </a:extLst>
          </p:cNvPr>
          <p:cNvSpPr>
            <a:spLocks noGrp="1"/>
          </p:cNvSpPr>
          <p:nvPr>
            <p:ph idx="1"/>
          </p:nvPr>
        </p:nvSpPr>
        <p:spPr>
          <a:xfrm>
            <a:off x="457200" y="1823957"/>
            <a:ext cx="8229600" cy="3834024"/>
          </a:xfrm>
        </p:spPr>
        <p:txBody>
          <a:bodyPr>
            <a:normAutofit lnSpcReduction="10000"/>
          </a:bodyPr>
          <a:lstStyle/>
          <a:p>
            <a:pPr marL="342900" indent="-342900">
              <a:buFont typeface="Arial" panose="020B0604020202020204" pitchFamily="34" charset="0"/>
              <a:buChar char="•"/>
            </a:pPr>
            <a:r>
              <a:rPr lang="en-GB" sz="2000" dirty="0"/>
              <a:t>Community life, social connections and having a voice in local decisions are all factors that have a vital contribution to make to health and wellbeing.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These community determinants build control and resilience and can help buffer against disease and influence health-related behaviour.</a:t>
            </a:r>
          </a:p>
          <a:p>
            <a:endParaRPr lang="en-GB" sz="2000" dirty="0"/>
          </a:p>
          <a:p>
            <a:pPr marL="342900" indent="-342900">
              <a:buFont typeface="Arial" panose="020B0604020202020204" pitchFamily="34" charset="0"/>
              <a:buChar char="•"/>
            </a:pPr>
            <a:r>
              <a:rPr lang="en-GB" sz="2000" dirty="0"/>
              <a:t>Involving and empowering local communities, and particularly disadvantaged groups, is central to local and national strategies in England for both promoting health and wellbeing and reducing health inequalities.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Participatory approaches can directly address marginalisation and powerlessness that underpin inequities and can therefore be more effective than professional-led services in reducing inequalities.</a:t>
            </a:r>
          </a:p>
        </p:txBody>
      </p:sp>
      <p:sp>
        <p:nvSpPr>
          <p:cNvPr id="5" name="TextBox 4">
            <a:extLst>
              <a:ext uri="{FF2B5EF4-FFF2-40B4-BE49-F238E27FC236}">
                <a16:creationId xmlns:a16="http://schemas.microsoft.com/office/drawing/2014/main" id="{DA2B3D08-360E-4FF1-8984-906A95F6E49E}"/>
              </a:ext>
            </a:extLst>
          </p:cNvPr>
          <p:cNvSpPr txBox="1"/>
          <p:nvPr/>
        </p:nvSpPr>
        <p:spPr>
          <a:xfrm>
            <a:off x="683568" y="5657981"/>
            <a:ext cx="8229600" cy="577081"/>
          </a:xfrm>
          <a:prstGeom prst="rect">
            <a:avLst/>
          </a:prstGeom>
          <a:noFill/>
        </p:spPr>
        <p:txBody>
          <a:bodyPr wrap="square">
            <a:spAutoFit/>
          </a:bodyPr>
          <a:lstStyle/>
          <a:p>
            <a:r>
              <a:rPr lang="fr-FR" sz="1200" dirty="0"/>
              <a:t>Source: </a:t>
            </a:r>
            <a:r>
              <a:rPr lang="fr-FR" sz="1200" dirty="0">
                <a:hlinkClick r:id="rId2"/>
              </a:rPr>
              <a:t>https://www.gov.uk/government/publications/health-matters-health-and-wellbeing-community-centred-approaches/health-matters-community-centred-approaches-for-health-and-wellbeing</a:t>
            </a:r>
            <a:endParaRPr lang="fr-FR" sz="1200" dirty="0"/>
          </a:p>
          <a:p>
            <a:endParaRPr lang="fr-FR" sz="750" dirty="0"/>
          </a:p>
        </p:txBody>
      </p:sp>
    </p:spTree>
    <p:extLst>
      <p:ext uri="{BB962C8B-B14F-4D97-AF65-F5344CB8AC3E}">
        <p14:creationId xmlns:p14="http://schemas.microsoft.com/office/powerpoint/2010/main" val="2831258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EF3EC-37C0-411B-BF1B-F69388EEB224}"/>
              </a:ext>
            </a:extLst>
          </p:cNvPr>
          <p:cNvSpPr>
            <a:spLocks noGrp="1"/>
          </p:cNvSpPr>
          <p:nvPr>
            <p:ph type="title"/>
          </p:nvPr>
        </p:nvSpPr>
        <p:spPr>
          <a:xfrm>
            <a:off x="1676557" y="807318"/>
            <a:ext cx="5790886" cy="1107996"/>
          </a:xfrm>
        </p:spPr>
        <p:txBody>
          <a:bodyPr/>
          <a:lstStyle/>
          <a:p>
            <a:r>
              <a:rPr lang="en-GB" sz="3600" b="1" dirty="0">
                <a:solidFill>
                  <a:schemeClr val="tx1"/>
                </a:solidFill>
              </a:rPr>
              <a:t>Communities health assets</a:t>
            </a:r>
          </a:p>
        </p:txBody>
      </p:sp>
      <p:sp>
        <p:nvSpPr>
          <p:cNvPr id="3" name="Content Placeholder 2">
            <a:extLst>
              <a:ext uri="{FF2B5EF4-FFF2-40B4-BE49-F238E27FC236}">
                <a16:creationId xmlns:a16="http://schemas.microsoft.com/office/drawing/2014/main" id="{FB0AF0FB-46D8-4AD7-B073-AFFC0E87969A}"/>
              </a:ext>
            </a:extLst>
          </p:cNvPr>
          <p:cNvSpPr>
            <a:spLocks noGrp="1"/>
          </p:cNvSpPr>
          <p:nvPr>
            <p:ph idx="1"/>
          </p:nvPr>
        </p:nvSpPr>
        <p:spPr>
          <a:xfrm>
            <a:off x="457200" y="1577340"/>
            <a:ext cx="8229600" cy="4083908"/>
          </a:xfrm>
        </p:spPr>
        <p:txBody>
          <a:bodyPr>
            <a:normAutofit/>
          </a:bodyPr>
          <a:lstStyle/>
          <a:p>
            <a:r>
              <a:rPr lang="en-GB" dirty="0"/>
              <a:t>As well as having health needs, all communities have health assets that can contribute to the positive health and wellbeing of its members, including:</a:t>
            </a:r>
          </a:p>
          <a:p>
            <a:endParaRPr lang="en-GB" dirty="0"/>
          </a:p>
          <a:p>
            <a:pPr marL="285750" indent="-285750">
              <a:buFont typeface="Arial" panose="020B0604020202020204" pitchFamily="34" charset="0"/>
              <a:buChar char="•"/>
            </a:pPr>
            <a:r>
              <a:rPr lang="en-GB" dirty="0"/>
              <a:t>the skills, knowledge, social competence and commitment of individual community members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friendships, inter-generational solidarity, community cohesion and neighbourliness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local groups and community and voluntary associations, ranging from formal organisations to informal, mutual aid networks such as babysitting circles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physical, environmental and economic resources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assets brought by external agencies including the public, private and third sector</a:t>
            </a:r>
          </a:p>
        </p:txBody>
      </p:sp>
      <p:sp>
        <p:nvSpPr>
          <p:cNvPr id="5" name="TextBox 4">
            <a:extLst>
              <a:ext uri="{FF2B5EF4-FFF2-40B4-BE49-F238E27FC236}">
                <a16:creationId xmlns:a16="http://schemas.microsoft.com/office/drawing/2014/main" id="{BE34B5AB-1F0F-466B-98D8-A8A2ACED3131}"/>
              </a:ext>
            </a:extLst>
          </p:cNvPr>
          <p:cNvSpPr txBox="1"/>
          <p:nvPr/>
        </p:nvSpPr>
        <p:spPr>
          <a:xfrm>
            <a:off x="683568" y="5877272"/>
            <a:ext cx="6946084" cy="577081"/>
          </a:xfrm>
          <a:prstGeom prst="rect">
            <a:avLst/>
          </a:prstGeom>
          <a:noFill/>
        </p:spPr>
        <p:txBody>
          <a:bodyPr wrap="square">
            <a:spAutoFit/>
          </a:bodyPr>
          <a:lstStyle/>
          <a:p>
            <a:r>
              <a:rPr lang="fr-FR" sz="1200" dirty="0"/>
              <a:t>Source: </a:t>
            </a:r>
            <a:r>
              <a:rPr lang="fr-FR" sz="1200" dirty="0">
                <a:hlinkClick r:id="rId2"/>
              </a:rPr>
              <a:t>https://www.gov.uk/government/publications/health-matters-health-and-wellbeing-community-centred-approaches/health-matters-community-centred-approaches-for-health-and-wellbeing</a:t>
            </a:r>
            <a:endParaRPr lang="fr-FR" sz="1200" dirty="0"/>
          </a:p>
          <a:p>
            <a:endParaRPr lang="fr-FR" sz="750" dirty="0"/>
          </a:p>
        </p:txBody>
      </p:sp>
    </p:spTree>
    <p:extLst>
      <p:ext uri="{BB962C8B-B14F-4D97-AF65-F5344CB8AC3E}">
        <p14:creationId xmlns:p14="http://schemas.microsoft.com/office/powerpoint/2010/main" val="3453311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DEB8DB9-E573-4615-8458-D36FB102FEE8}"/>
              </a:ext>
            </a:extLst>
          </p:cNvPr>
          <p:cNvPicPr>
            <a:picLocks noGrp="1" noChangeAspect="1"/>
          </p:cNvPicPr>
          <p:nvPr>
            <p:ph idx="1"/>
          </p:nvPr>
        </p:nvPicPr>
        <p:blipFill>
          <a:blip r:embed="rId2"/>
          <a:stretch>
            <a:fillRect/>
          </a:stretch>
        </p:blipFill>
        <p:spPr>
          <a:xfrm>
            <a:off x="265554" y="332656"/>
            <a:ext cx="8612891" cy="5749105"/>
          </a:xfrm>
          <a:prstGeom prst="rect">
            <a:avLst/>
          </a:prstGeom>
          <a:noFill/>
        </p:spPr>
      </p:pic>
    </p:spTree>
    <p:extLst>
      <p:ext uri="{BB962C8B-B14F-4D97-AF65-F5344CB8AC3E}">
        <p14:creationId xmlns:p14="http://schemas.microsoft.com/office/powerpoint/2010/main" val="39937799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19B45-DFD8-4682-AFE7-104A20753981}"/>
              </a:ext>
            </a:extLst>
          </p:cNvPr>
          <p:cNvSpPr>
            <a:spLocks noGrp="1"/>
          </p:cNvSpPr>
          <p:nvPr>
            <p:ph type="title"/>
          </p:nvPr>
        </p:nvSpPr>
        <p:spPr>
          <a:xfrm>
            <a:off x="1953847" y="1052736"/>
            <a:ext cx="5112568" cy="1107996"/>
          </a:xfrm>
        </p:spPr>
        <p:txBody>
          <a:bodyPr/>
          <a:lstStyle/>
          <a:p>
            <a:r>
              <a:rPr lang="en-GB" sz="3600" b="1" dirty="0">
                <a:solidFill>
                  <a:schemeClr val="tx1"/>
                </a:solidFill>
              </a:rPr>
              <a:t>Communities health assets</a:t>
            </a:r>
          </a:p>
        </p:txBody>
      </p:sp>
      <p:sp>
        <p:nvSpPr>
          <p:cNvPr id="3" name="Content Placeholder 2">
            <a:extLst>
              <a:ext uri="{FF2B5EF4-FFF2-40B4-BE49-F238E27FC236}">
                <a16:creationId xmlns:a16="http://schemas.microsoft.com/office/drawing/2014/main" id="{B13F6429-B530-424E-9E24-EDA0E0930047}"/>
              </a:ext>
            </a:extLst>
          </p:cNvPr>
          <p:cNvSpPr>
            <a:spLocks noGrp="1"/>
          </p:cNvSpPr>
          <p:nvPr>
            <p:ph idx="1"/>
          </p:nvPr>
        </p:nvSpPr>
        <p:spPr>
          <a:xfrm>
            <a:off x="457200" y="2057401"/>
            <a:ext cx="8363272" cy="2937774"/>
          </a:xfrm>
        </p:spPr>
        <p:txBody>
          <a:bodyPr>
            <a:noAutofit/>
          </a:bodyPr>
          <a:lstStyle/>
          <a:p>
            <a:pPr marL="342900" indent="-342900">
              <a:buFont typeface="Arial" panose="020B0604020202020204" pitchFamily="34" charset="0"/>
              <a:buChar char="•"/>
            </a:pPr>
            <a:r>
              <a:rPr lang="en-GB" sz="2400" dirty="0"/>
              <a:t>Recognising assets helps value community strengths and ensure everyone has access to them. It builds on the positives and ensures that health action is co-produced equally between communities and services.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Community-centred ways of working are important for all aspects of public health, including health improvement, health protection and healthcare public health. It’s not about expecting communities to do more and saving public money but about investing in more sustainable and effective approaches to reduce health inequalities.</a:t>
            </a:r>
          </a:p>
        </p:txBody>
      </p:sp>
    </p:spTree>
    <p:extLst>
      <p:ext uri="{BB962C8B-B14F-4D97-AF65-F5344CB8AC3E}">
        <p14:creationId xmlns:p14="http://schemas.microsoft.com/office/powerpoint/2010/main" val="3189735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EF641-070A-4C17-801C-B3725088B51C}"/>
              </a:ext>
            </a:extLst>
          </p:cNvPr>
          <p:cNvSpPr>
            <a:spLocks noGrp="1"/>
          </p:cNvSpPr>
          <p:nvPr>
            <p:ph type="title"/>
          </p:nvPr>
        </p:nvSpPr>
        <p:spPr>
          <a:xfrm>
            <a:off x="1285292" y="692696"/>
            <a:ext cx="6573415" cy="1231106"/>
          </a:xfrm>
        </p:spPr>
        <p:txBody>
          <a:bodyPr/>
          <a:lstStyle/>
          <a:p>
            <a:r>
              <a:rPr lang="en-GB" sz="4000" b="1" dirty="0">
                <a:solidFill>
                  <a:schemeClr val="tx1"/>
                </a:solidFill>
              </a:rPr>
              <a:t>The picture across England</a:t>
            </a:r>
          </a:p>
        </p:txBody>
      </p:sp>
      <p:sp>
        <p:nvSpPr>
          <p:cNvPr id="3" name="Content Placeholder 2">
            <a:extLst>
              <a:ext uri="{FF2B5EF4-FFF2-40B4-BE49-F238E27FC236}">
                <a16:creationId xmlns:a16="http://schemas.microsoft.com/office/drawing/2014/main" id="{819F74B3-6BD8-4607-AC3F-49493CC5472D}"/>
              </a:ext>
            </a:extLst>
          </p:cNvPr>
          <p:cNvSpPr>
            <a:spLocks noGrp="1"/>
          </p:cNvSpPr>
          <p:nvPr>
            <p:ph idx="1"/>
          </p:nvPr>
        </p:nvSpPr>
        <p:spPr>
          <a:xfrm>
            <a:off x="179512" y="1484784"/>
            <a:ext cx="8229599" cy="2804075"/>
          </a:xfrm>
        </p:spPr>
        <p:txBody>
          <a:bodyPr>
            <a:noAutofit/>
          </a:bodyPr>
          <a:lstStyle/>
          <a:p>
            <a:pPr marL="342900" indent="-342900">
              <a:buFont typeface="Arial" panose="020B0604020202020204" pitchFamily="34" charset="0"/>
              <a:buChar char="•"/>
            </a:pPr>
            <a:r>
              <a:rPr lang="en-GB" sz="2400" dirty="0"/>
              <a:t>The findings of the </a:t>
            </a:r>
            <a:r>
              <a:rPr lang="en-GB" sz="2400" b="1" dirty="0"/>
              <a:t>Community Life Survey </a:t>
            </a:r>
            <a:r>
              <a:rPr lang="en-GB" sz="2400" dirty="0"/>
              <a:t>indicate the picture across England in terms of people’s feelings towards their communities and their role within them. </a:t>
            </a:r>
          </a:p>
          <a:p>
            <a:pPr marL="342900" indent="-342900">
              <a:buFont typeface="Arial" panose="020B0604020202020204" pitchFamily="34" charset="0"/>
              <a:buChar char="•"/>
            </a:pPr>
            <a:r>
              <a:rPr lang="en-GB" sz="2400" dirty="0"/>
              <a:t>In 2016 to 2017, 2 in 3 people said they felt they belonged to their neighbourhood and 2 in 5 feel people in their neighbourhood can be trusted.</a:t>
            </a:r>
          </a:p>
          <a:p>
            <a:endParaRPr lang="en-GB" sz="2400" dirty="0"/>
          </a:p>
          <a:p>
            <a:pPr marL="342900" indent="-342900">
              <a:buFont typeface="Arial" panose="020B0604020202020204" pitchFamily="34" charset="0"/>
              <a:buChar char="•"/>
            </a:pPr>
            <a:r>
              <a:rPr lang="en-GB" sz="2400" dirty="0"/>
              <a:t>In terms of volunteering, 2 in 5 people (39%) were engaging in some kind of regular volunteering. </a:t>
            </a:r>
          </a:p>
          <a:p>
            <a:pPr marL="342900" indent="-342900">
              <a:buFont typeface="Arial" panose="020B0604020202020204" pitchFamily="34" charset="0"/>
              <a:buChar char="•"/>
            </a:pPr>
            <a:r>
              <a:rPr lang="en-GB" sz="2400" dirty="0"/>
              <a:t>However, levels of volunteering decreased between 2013 to 2014 and 2016 to 2017, with the proportion of adults who had engaged once a month falling from 44% to 39% in this period.</a:t>
            </a:r>
          </a:p>
        </p:txBody>
      </p:sp>
      <p:sp>
        <p:nvSpPr>
          <p:cNvPr id="5" name="TextBox 4">
            <a:extLst>
              <a:ext uri="{FF2B5EF4-FFF2-40B4-BE49-F238E27FC236}">
                <a16:creationId xmlns:a16="http://schemas.microsoft.com/office/drawing/2014/main" id="{F5E72B18-7B85-4134-BD59-52D3C5CEAB46}"/>
              </a:ext>
            </a:extLst>
          </p:cNvPr>
          <p:cNvSpPr txBox="1"/>
          <p:nvPr/>
        </p:nvSpPr>
        <p:spPr>
          <a:xfrm>
            <a:off x="2915816" y="5868575"/>
            <a:ext cx="6341892" cy="577081"/>
          </a:xfrm>
          <a:prstGeom prst="rect">
            <a:avLst/>
          </a:prstGeom>
          <a:noFill/>
        </p:spPr>
        <p:txBody>
          <a:bodyPr wrap="square">
            <a:spAutoFit/>
          </a:bodyPr>
          <a:lstStyle/>
          <a:p>
            <a:r>
              <a:rPr lang="fr-FR" sz="1200" dirty="0"/>
              <a:t> </a:t>
            </a:r>
            <a:r>
              <a:rPr lang="fr-FR" sz="1200" dirty="0">
                <a:hlinkClick r:id="rId2"/>
              </a:rPr>
              <a:t>https://www.gov.uk/government/publications/health-matters-health-and-wellbeing-community-centred-approaches/health-matters-community-centred-approaches-for-health-and-wellbeing</a:t>
            </a:r>
            <a:endParaRPr lang="fr-FR" sz="1200" dirty="0"/>
          </a:p>
          <a:p>
            <a:endParaRPr lang="fr-FR" sz="750" dirty="0"/>
          </a:p>
        </p:txBody>
      </p:sp>
    </p:spTree>
    <p:extLst>
      <p:ext uri="{BB962C8B-B14F-4D97-AF65-F5344CB8AC3E}">
        <p14:creationId xmlns:p14="http://schemas.microsoft.com/office/powerpoint/2010/main" val="1106194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E4704-B8CE-9ABC-C501-0B493A7623EB}"/>
              </a:ext>
            </a:extLst>
          </p:cNvPr>
          <p:cNvSpPr>
            <a:spLocks noGrp="1"/>
          </p:cNvSpPr>
          <p:nvPr>
            <p:ph type="title"/>
          </p:nvPr>
        </p:nvSpPr>
        <p:spPr>
          <a:xfrm>
            <a:off x="1619672" y="879103"/>
            <a:ext cx="6120680" cy="677108"/>
          </a:xfrm>
        </p:spPr>
        <p:txBody>
          <a:bodyPr/>
          <a:lstStyle/>
          <a:p>
            <a:r>
              <a:rPr lang="en-GB" sz="4400" b="1" dirty="0">
                <a:solidFill>
                  <a:schemeClr val="tx1"/>
                </a:solidFill>
              </a:rPr>
              <a:t>The 2020 to 2021 Survey</a:t>
            </a:r>
          </a:p>
        </p:txBody>
      </p:sp>
      <p:sp>
        <p:nvSpPr>
          <p:cNvPr id="3" name="Content Placeholder 2">
            <a:extLst>
              <a:ext uri="{FF2B5EF4-FFF2-40B4-BE49-F238E27FC236}">
                <a16:creationId xmlns:a16="http://schemas.microsoft.com/office/drawing/2014/main" id="{31FF0DDD-70AB-3BB5-0A85-D4124374301D}"/>
              </a:ext>
            </a:extLst>
          </p:cNvPr>
          <p:cNvSpPr>
            <a:spLocks noGrp="1"/>
          </p:cNvSpPr>
          <p:nvPr>
            <p:ph idx="1"/>
          </p:nvPr>
        </p:nvSpPr>
        <p:spPr>
          <a:xfrm>
            <a:off x="395536" y="2070595"/>
            <a:ext cx="8229600" cy="3016210"/>
          </a:xfrm>
        </p:spPr>
        <p:txBody>
          <a:bodyPr/>
          <a:lstStyle/>
          <a:p>
            <a:pPr marL="457200" indent="-457200">
              <a:buFont typeface="Arial" panose="020B0604020202020204" pitchFamily="34" charset="0"/>
              <a:buChar char="•"/>
            </a:pPr>
            <a:r>
              <a:rPr lang="en-GB" sz="2800" b="0" i="0" dirty="0">
                <a:solidFill>
                  <a:srgbClr val="0B0C0C"/>
                </a:solidFill>
                <a:effectLst/>
                <a:latin typeface="GDS Transport"/>
              </a:rPr>
              <a:t>The survey ran over the course of a year, recording respondents’ answers consistently over the year during different periods of lockdown measures. </a:t>
            </a:r>
          </a:p>
          <a:p>
            <a:pPr marL="457200" indent="-457200">
              <a:buFont typeface="Arial" panose="020B0604020202020204" pitchFamily="34" charset="0"/>
              <a:buChar char="•"/>
            </a:pPr>
            <a:r>
              <a:rPr lang="en-GB" sz="2800" b="0" i="0" dirty="0">
                <a:solidFill>
                  <a:srgbClr val="0B0C0C"/>
                </a:solidFill>
                <a:effectLst/>
                <a:latin typeface="GDS Transport"/>
              </a:rPr>
              <a:t>It is therefore likely that pandemic impacted </a:t>
            </a:r>
            <a:r>
              <a:rPr lang="en-GB" sz="2800" dirty="0">
                <a:solidFill>
                  <a:srgbClr val="0B0C0C"/>
                </a:solidFill>
                <a:latin typeface="GDS Transport"/>
              </a:rPr>
              <a:t>respondent’s bCOVID-19ehaviours </a:t>
            </a:r>
            <a:r>
              <a:rPr lang="en-GB" sz="2800" b="0" i="0" dirty="0">
                <a:solidFill>
                  <a:srgbClr val="0B0C0C"/>
                </a:solidFill>
                <a:effectLst/>
                <a:latin typeface="GDS Transport"/>
              </a:rPr>
              <a:t>and responses, although we can not state that any change is caused purely because of this.</a:t>
            </a:r>
            <a:endParaRPr lang="en-GB" sz="2800" dirty="0"/>
          </a:p>
        </p:txBody>
      </p:sp>
      <p:sp>
        <p:nvSpPr>
          <p:cNvPr id="5" name="TextBox 4">
            <a:extLst>
              <a:ext uri="{FF2B5EF4-FFF2-40B4-BE49-F238E27FC236}">
                <a16:creationId xmlns:a16="http://schemas.microsoft.com/office/drawing/2014/main" id="{5F795168-4D34-42FB-B0F1-2946C18EBD29}"/>
              </a:ext>
            </a:extLst>
          </p:cNvPr>
          <p:cNvSpPr txBox="1"/>
          <p:nvPr/>
        </p:nvSpPr>
        <p:spPr>
          <a:xfrm>
            <a:off x="4510336" y="5517232"/>
            <a:ext cx="4571031" cy="461665"/>
          </a:xfrm>
          <a:prstGeom prst="rect">
            <a:avLst/>
          </a:prstGeom>
          <a:noFill/>
        </p:spPr>
        <p:txBody>
          <a:bodyPr wrap="square">
            <a:spAutoFit/>
          </a:bodyPr>
          <a:lstStyle/>
          <a:p>
            <a:pPr defTabSz="685800">
              <a:defRPr/>
            </a:pPr>
            <a:r>
              <a:rPr lang="en-GB" sz="1200" dirty="0">
                <a:solidFill>
                  <a:prstClr val="black"/>
                </a:solidFill>
                <a:latin typeface="Myriad Pro"/>
                <a:hlinkClick r:id="rId2"/>
              </a:rPr>
              <a:t>https://www.gov.uk/government/statistics/community-life-survey-202021</a:t>
            </a:r>
            <a:r>
              <a:rPr lang="en-GB" sz="1200" dirty="0">
                <a:solidFill>
                  <a:prstClr val="black"/>
                </a:solidFill>
                <a:latin typeface="Myriad Pro"/>
              </a:rPr>
              <a:t> </a:t>
            </a:r>
          </a:p>
        </p:txBody>
      </p:sp>
    </p:spTree>
    <p:extLst>
      <p:ext uri="{BB962C8B-B14F-4D97-AF65-F5344CB8AC3E}">
        <p14:creationId xmlns:p14="http://schemas.microsoft.com/office/powerpoint/2010/main" val="2657108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B94C6-2B3E-DF8E-5C23-9AEED98E88B5}"/>
              </a:ext>
            </a:extLst>
          </p:cNvPr>
          <p:cNvSpPr>
            <a:spLocks noGrp="1"/>
          </p:cNvSpPr>
          <p:nvPr>
            <p:ph type="title"/>
          </p:nvPr>
        </p:nvSpPr>
        <p:spPr>
          <a:xfrm>
            <a:off x="1774032" y="692696"/>
            <a:ext cx="5328592" cy="1231106"/>
          </a:xfrm>
        </p:spPr>
        <p:txBody>
          <a:bodyPr/>
          <a:lstStyle/>
          <a:p>
            <a:r>
              <a:rPr lang="en-GB" sz="4000" b="1" dirty="0">
                <a:solidFill>
                  <a:schemeClr val="tx1"/>
                </a:solidFill>
              </a:rPr>
              <a:t>The 2020 to 2021 Survey</a:t>
            </a:r>
            <a:endParaRPr lang="en-GB" sz="4000" dirty="0">
              <a:solidFill>
                <a:schemeClr val="tx1"/>
              </a:solidFill>
            </a:endParaRPr>
          </a:p>
        </p:txBody>
      </p:sp>
      <p:sp>
        <p:nvSpPr>
          <p:cNvPr id="3" name="Content Placeholder 2">
            <a:extLst>
              <a:ext uri="{FF2B5EF4-FFF2-40B4-BE49-F238E27FC236}">
                <a16:creationId xmlns:a16="http://schemas.microsoft.com/office/drawing/2014/main" id="{14A928F3-7016-D3F4-5C78-06D7202919A7}"/>
              </a:ext>
            </a:extLst>
          </p:cNvPr>
          <p:cNvSpPr>
            <a:spLocks noGrp="1"/>
          </p:cNvSpPr>
          <p:nvPr>
            <p:ph idx="1"/>
          </p:nvPr>
        </p:nvSpPr>
        <p:spPr>
          <a:xfrm>
            <a:off x="323528" y="1524596"/>
            <a:ext cx="8229600" cy="276999"/>
          </a:xfrm>
        </p:spPr>
        <p:txBody>
          <a:bodyPr>
            <a:noAutofit/>
          </a:bodyPr>
          <a:lstStyle/>
          <a:p>
            <a:pPr algn="l">
              <a:buFont typeface="Arial" panose="020B0604020202020204" pitchFamily="34" charset="0"/>
              <a:buChar char="•"/>
            </a:pPr>
            <a:r>
              <a:rPr lang="en-GB" sz="2400" b="0" i="0" dirty="0">
                <a:solidFill>
                  <a:srgbClr val="0B0C0C"/>
                </a:solidFill>
                <a:effectLst/>
                <a:latin typeface="GDS Transport"/>
              </a:rPr>
              <a:t>Most adults (95%) agreed that if they needed help there are people who would be there for them.</a:t>
            </a:r>
          </a:p>
          <a:p>
            <a:pPr algn="l">
              <a:buFont typeface="Arial" panose="020B0604020202020204" pitchFamily="34" charset="0"/>
              <a:buChar char="•"/>
            </a:pPr>
            <a:r>
              <a:rPr lang="en-GB" sz="2400" b="0" i="0" dirty="0">
                <a:solidFill>
                  <a:srgbClr val="0B0C0C"/>
                </a:solidFill>
                <a:effectLst/>
                <a:latin typeface="GDS Transport"/>
              </a:rPr>
              <a:t>66% of respondents met up in person with friends or family at least once a week, a significant decrease from 2019/20 (74%).</a:t>
            </a:r>
          </a:p>
          <a:p>
            <a:pPr algn="l">
              <a:buFont typeface="Arial" panose="020B0604020202020204" pitchFamily="34" charset="0"/>
              <a:buChar char="•"/>
            </a:pPr>
            <a:r>
              <a:rPr lang="en-GB" sz="2400" b="0" i="0" dirty="0">
                <a:solidFill>
                  <a:srgbClr val="0B0C0C"/>
                </a:solidFill>
                <a:effectLst/>
                <a:latin typeface="GDS Transport"/>
              </a:rPr>
              <a:t>The proportion of adults reporting they felt lonely often/always remained similar to 2019/20 at 6%.</a:t>
            </a:r>
          </a:p>
          <a:p>
            <a:pPr algn="l">
              <a:buFont typeface="Arial" panose="020B0604020202020204" pitchFamily="34" charset="0"/>
              <a:buChar char="•"/>
            </a:pPr>
            <a:r>
              <a:rPr lang="en-GB" sz="2400" b="0" i="0" dirty="0">
                <a:solidFill>
                  <a:srgbClr val="0B0C0C"/>
                </a:solidFill>
                <a:effectLst/>
                <a:latin typeface="GDS Transport"/>
              </a:rPr>
              <a:t>Measures for life satisfaction, happiness and self-worth have decreased from 2019/20.</a:t>
            </a:r>
          </a:p>
          <a:p>
            <a:pPr algn="l">
              <a:buFont typeface="Arial" panose="020B0604020202020204" pitchFamily="34" charset="0"/>
              <a:buChar char="•"/>
            </a:pPr>
            <a:r>
              <a:rPr lang="en-GB" sz="2400" b="0" i="0" dirty="0">
                <a:solidFill>
                  <a:srgbClr val="0B0C0C"/>
                </a:solidFill>
                <a:effectLst/>
                <a:latin typeface="GDS Transport"/>
              </a:rPr>
              <a:t>79% of respondents agree that they were satisfied with their local area as a place to live, an increase from 2019/20 (76%).</a:t>
            </a:r>
          </a:p>
          <a:p>
            <a:pPr algn="l">
              <a:buFont typeface="Arial" panose="020B0604020202020204" pitchFamily="34" charset="0"/>
              <a:buChar char="•"/>
            </a:pPr>
            <a:r>
              <a:rPr lang="en-GB" sz="2400" b="0" i="0" dirty="0">
                <a:solidFill>
                  <a:srgbClr val="0B0C0C"/>
                </a:solidFill>
                <a:effectLst/>
                <a:latin typeface="GDS Transport"/>
              </a:rPr>
              <a:t>65% of respondents agreed that people in their neighbourhood pull together to improve their neighbourhood; this was higher than in 2019/20 (59%).</a:t>
            </a:r>
          </a:p>
          <a:p>
            <a:endParaRPr lang="en-GB" sz="2000" dirty="0"/>
          </a:p>
        </p:txBody>
      </p:sp>
      <p:sp>
        <p:nvSpPr>
          <p:cNvPr id="5" name="TextBox 4">
            <a:extLst>
              <a:ext uri="{FF2B5EF4-FFF2-40B4-BE49-F238E27FC236}">
                <a16:creationId xmlns:a16="http://schemas.microsoft.com/office/drawing/2014/main" id="{D92D65AB-BC5E-DD07-E702-9BB606C396DA}"/>
              </a:ext>
            </a:extLst>
          </p:cNvPr>
          <p:cNvSpPr txBox="1"/>
          <p:nvPr/>
        </p:nvSpPr>
        <p:spPr>
          <a:xfrm>
            <a:off x="5148064" y="6093296"/>
            <a:ext cx="4571031" cy="230832"/>
          </a:xfrm>
          <a:prstGeom prst="rect">
            <a:avLst/>
          </a:prstGeom>
          <a:noFill/>
        </p:spPr>
        <p:txBody>
          <a:bodyPr wrap="square">
            <a:spAutoFit/>
          </a:bodyPr>
          <a:lstStyle/>
          <a:p>
            <a:pPr defTabSz="685800">
              <a:defRPr/>
            </a:pPr>
            <a:r>
              <a:rPr lang="en-GB" sz="900" dirty="0">
                <a:solidFill>
                  <a:prstClr val="black"/>
                </a:solidFill>
                <a:latin typeface="Myriad Pro"/>
                <a:hlinkClick r:id="rId2"/>
              </a:rPr>
              <a:t>https://www.gov.uk/government/statistics/community-life-survey-202021</a:t>
            </a:r>
            <a:r>
              <a:rPr lang="en-GB" sz="900" dirty="0">
                <a:solidFill>
                  <a:prstClr val="black"/>
                </a:solidFill>
                <a:latin typeface="Myriad Pro"/>
              </a:rPr>
              <a:t> </a:t>
            </a:r>
          </a:p>
        </p:txBody>
      </p:sp>
    </p:spTree>
    <p:extLst>
      <p:ext uri="{BB962C8B-B14F-4D97-AF65-F5344CB8AC3E}">
        <p14:creationId xmlns:p14="http://schemas.microsoft.com/office/powerpoint/2010/main" val="3514831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9533C-9DD4-6015-2954-EADBD9490A57}"/>
              </a:ext>
            </a:extLst>
          </p:cNvPr>
          <p:cNvSpPr>
            <a:spLocks noGrp="1"/>
          </p:cNvSpPr>
          <p:nvPr>
            <p:ph type="title"/>
          </p:nvPr>
        </p:nvSpPr>
        <p:spPr>
          <a:xfrm>
            <a:off x="2051720" y="908720"/>
            <a:ext cx="5214822" cy="1107996"/>
          </a:xfrm>
        </p:spPr>
        <p:txBody>
          <a:bodyPr/>
          <a:lstStyle/>
          <a:p>
            <a:r>
              <a:rPr lang="en-GB" sz="3600" b="1" dirty="0">
                <a:solidFill>
                  <a:schemeClr val="tx1"/>
                </a:solidFill>
              </a:rPr>
              <a:t>The 2020 to 2021 Survey</a:t>
            </a:r>
            <a:endParaRPr lang="en-GB" sz="3600" dirty="0">
              <a:solidFill>
                <a:schemeClr val="tx1"/>
              </a:solidFill>
            </a:endParaRPr>
          </a:p>
        </p:txBody>
      </p:sp>
      <p:sp>
        <p:nvSpPr>
          <p:cNvPr id="3" name="Content Placeholder 2">
            <a:extLst>
              <a:ext uri="{FF2B5EF4-FFF2-40B4-BE49-F238E27FC236}">
                <a16:creationId xmlns:a16="http://schemas.microsoft.com/office/drawing/2014/main" id="{017E442C-281B-EFAD-B523-7E6D19A73D64}"/>
              </a:ext>
            </a:extLst>
          </p:cNvPr>
          <p:cNvSpPr>
            <a:spLocks noGrp="1"/>
          </p:cNvSpPr>
          <p:nvPr>
            <p:ph idx="1"/>
          </p:nvPr>
        </p:nvSpPr>
        <p:spPr>
          <a:xfrm>
            <a:off x="179512" y="1577340"/>
            <a:ext cx="8507288" cy="276999"/>
          </a:xfrm>
        </p:spPr>
        <p:txBody>
          <a:bodyPr>
            <a:noAutofit/>
          </a:bodyPr>
          <a:lstStyle/>
          <a:p>
            <a:pPr algn="l">
              <a:buFont typeface="Arial" panose="020B0604020202020204" pitchFamily="34" charset="0"/>
              <a:buChar char="•"/>
            </a:pPr>
            <a:r>
              <a:rPr lang="en-GB" sz="2200" b="0" i="0" dirty="0">
                <a:solidFill>
                  <a:srgbClr val="0B0C0C"/>
                </a:solidFill>
                <a:effectLst/>
                <a:latin typeface="GDS Transport"/>
              </a:rPr>
              <a:t>There was a decrease in the proportion of people giving to charitable causes. 63% of respondents reported having given to charitable causes in the last 4 weeks (at the time of responding to the survey). </a:t>
            </a:r>
          </a:p>
          <a:p>
            <a:pPr algn="l">
              <a:buFont typeface="Arial" panose="020B0604020202020204" pitchFamily="34" charset="0"/>
              <a:buChar char="•"/>
            </a:pPr>
            <a:r>
              <a:rPr lang="en-GB" sz="2200" b="0" i="0" dirty="0">
                <a:solidFill>
                  <a:srgbClr val="0B0C0C"/>
                </a:solidFill>
                <a:effectLst/>
                <a:latin typeface="GDS Transport"/>
              </a:rPr>
              <a:t>This was lower than in 2019/20 where 75% of respondents reported doing so and the lowest since the Survey began in 2013/14.</a:t>
            </a:r>
          </a:p>
          <a:p>
            <a:pPr algn="l">
              <a:buFont typeface="Arial" panose="020B0604020202020204" pitchFamily="34" charset="0"/>
              <a:buChar char="•"/>
            </a:pPr>
            <a:r>
              <a:rPr lang="en-GB" sz="2200" b="0" i="0" dirty="0">
                <a:solidFill>
                  <a:srgbClr val="0B0C0C"/>
                </a:solidFill>
                <a:effectLst/>
                <a:latin typeface="GDS Transport"/>
              </a:rPr>
              <a:t>There was a decrease in the proportion of people formally volunteering. 17% of respondents reported formally volunteering at least once a month, the lowest recorded participation rate since data collection began.</a:t>
            </a:r>
          </a:p>
          <a:p>
            <a:pPr algn="l">
              <a:buFont typeface="Arial" panose="020B0604020202020204" pitchFamily="34" charset="0"/>
              <a:buChar char="•"/>
            </a:pPr>
            <a:r>
              <a:rPr lang="en-GB" sz="2200" b="0" i="0" dirty="0">
                <a:solidFill>
                  <a:srgbClr val="0B0C0C"/>
                </a:solidFill>
                <a:effectLst/>
                <a:latin typeface="GDS Transport"/>
              </a:rPr>
              <a:t>There was an increase in the proportion of people informally volunteering. 33% of respondents had volunteered informally at least once a month, the highest percentage on record in the Community Life Survey.</a:t>
            </a:r>
          </a:p>
          <a:p>
            <a:endParaRPr lang="en-GB" sz="2000" dirty="0"/>
          </a:p>
        </p:txBody>
      </p:sp>
      <p:sp>
        <p:nvSpPr>
          <p:cNvPr id="4" name="TextBox 3">
            <a:extLst>
              <a:ext uri="{FF2B5EF4-FFF2-40B4-BE49-F238E27FC236}">
                <a16:creationId xmlns:a16="http://schemas.microsoft.com/office/drawing/2014/main" id="{9A1DDF86-CF2E-5F2E-D4E2-31267E0AADAB}"/>
              </a:ext>
            </a:extLst>
          </p:cNvPr>
          <p:cNvSpPr txBox="1"/>
          <p:nvPr/>
        </p:nvSpPr>
        <p:spPr>
          <a:xfrm>
            <a:off x="5129713" y="5494436"/>
            <a:ext cx="4273658" cy="461665"/>
          </a:xfrm>
          <a:prstGeom prst="rect">
            <a:avLst/>
          </a:prstGeom>
          <a:noFill/>
        </p:spPr>
        <p:txBody>
          <a:bodyPr wrap="square" rtlCol="0">
            <a:spAutoFit/>
          </a:bodyPr>
          <a:lstStyle/>
          <a:p>
            <a:r>
              <a:rPr lang="en-GB" sz="1200" dirty="0">
                <a:hlinkClick r:id="rId2"/>
              </a:rPr>
              <a:t>https://www.gov.uk/government/statistics/community-life-survey-202021</a:t>
            </a:r>
            <a:r>
              <a:rPr lang="en-GB" sz="1200" dirty="0"/>
              <a:t> </a:t>
            </a:r>
          </a:p>
        </p:txBody>
      </p:sp>
    </p:spTree>
    <p:extLst>
      <p:ext uri="{BB962C8B-B14F-4D97-AF65-F5344CB8AC3E}">
        <p14:creationId xmlns:p14="http://schemas.microsoft.com/office/powerpoint/2010/main" val="1023251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D868F-CC04-4F2C-990B-35F0619A5BCD}"/>
              </a:ext>
            </a:extLst>
          </p:cNvPr>
          <p:cNvSpPr>
            <a:spLocks noGrp="1"/>
          </p:cNvSpPr>
          <p:nvPr>
            <p:ph type="title"/>
          </p:nvPr>
        </p:nvSpPr>
        <p:spPr>
          <a:xfrm>
            <a:off x="1763688" y="764704"/>
            <a:ext cx="5760640" cy="1354217"/>
          </a:xfrm>
        </p:spPr>
        <p:txBody>
          <a:bodyPr/>
          <a:lstStyle/>
          <a:p>
            <a:r>
              <a:rPr lang="en-GB" sz="4400" b="1" dirty="0">
                <a:solidFill>
                  <a:schemeClr val="tx1"/>
                </a:solidFill>
              </a:rPr>
              <a:t>What the evidence says</a:t>
            </a:r>
          </a:p>
        </p:txBody>
      </p:sp>
      <p:sp>
        <p:nvSpPr>
          <p:cNvPr id="3" name="Content Placeholder 2">
            <a:extLst>
              <a:ext uri="{FF2B5EF4-FFF2-40B4-BE49-F238E27FC236}">
                <a16:creationId xmlns:a16="http://schemas.microsoft.com/office/drawing/2014/main" id="{38480223-06E2-4F6F-A98C-BAC7BDF6404C}"/>
              </a:ext>
            </a:extLst>
          </p:cNvPr>
          <p:cNvSpPr>
            <a:spLocks noGrp="1"/>
          </p:cNvSpPr>
          <p:nvPr>
            <p:ph idx="1"/>
          </p:nvPr>
        </p:nvSpPr>
        <p:spPr/>
        <p:txBody>
          <a:bodyPr>
            <a:noAutofit/>
          </a:bodyPr>
          <a:lstStyle/>
          <a:p>
            <a:pPr marL="342900" indent="-342900">
              <a:buFont typeface="Arial" panose="020B0604020202020204" pitchFamily="34" charset="0"/>
              <a:buChar char="•"/>
            </a:pPr>
            <a:r>
              <a:rPr lang="en-GB" sz="2400" dirty="0"/>
              <a:t>Health inequalities persist and many people experience the effects of social exclusion or lack social support. In 2008 the </a:t>
            </a:r>
            <a:r>
              <a:rPr lang="en-GB" sz="2400" i="1" dirty="0"/>
              <a:t>Marmot Review </a:t>
            </a:r>
            <a:r>
              <a:rPr lang="en-GB" sz="2400" dirty="0"/>
              <a:t>provided evidence that in order to reduce health inequalities in England we need to improve </a:t>
            </a:r>
            <a:r>
              <a:rPr lang="en-GB" sz="2400" b="1" dirty="0"/>
              <a:t>community capital </a:t>
            </a:r>
            <a:r>
              <a:rPr lang="en-GB" sz="2400" dirty="0"/>
              <a:t>and reduce </a:t>
            </a:r>
            <a:r>
              <a:rPr lang="en-GB" sz="2400" b="1" dirty="0"/>
              <a:t>social isolation </a:t>
            </a:r>
            <a:r>
              <a:rPr lang="en-GB" sz="2400" dirty="0"/>
              <a:t>across the social gradient.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How people experience social relationships influences health inequities. Critical factors include how much control people have over resources and decision-making and how much access people have to social resources, including social networks, and communal capabilities and resilience.</a:t>
            </a:r>
          </a:p>
        </p:txBody>
      </p:sp>
      <p:sp>
        <p:nvSpPr>
          <p:cNvPr id="5" name="TextBox 4">
            <a:extLst>
              <a:ext uri="{FF2B5EF4-FFF2-40B4-BE49-F238E27FC236}">
                <a16:creationId xmlns:a16="http://schemas.microsoft.com/office/drawing/2014/main" id="{2EF4C994-2411-4E86-9DAF-21B678C37B97}"/>
              </a:ext>
            </a:extLst>
          </p:cNvPr>
          <p:cNvSpPr txBox="1"/>
          <p:nvPr/>
        </p:nvSpPr>
        <p:spPr>
          <a:xfrm>
            <a:off x="1259632" y="5770130"/>
            <a:ext cx="7650761" cy="646331"/>
          </a:xfrm>
          <a:prstGeom prst="rect">
            <a:avLst/>
          </a:prstGeom>
          <a:noFill/>
        </p:spPr>
        <p:txBody>
          <a:bodyPr wrap="square">
            <a:spAutoFit/>
          </a:bodyPr>
          <a:lstStyle/>
          <a:p>
            <a:r>
              <a:rPr lang="fr-FR" sz="1200" dirty="0"/>
              <a:t> </a:t>
            </a:r>
            <a:r>
              <a:rPr lang="fr-FR" sz="1200" dirty="0">
                <a:hlinkClick r:id="rId2"/>
              </a:rPr>
              <a:t>https://www.gov.uk/government/publications/health-matters-health-and-wellbeing-community-centred-approaches/health-matters-community-centred-approaches-for-health-and-wellbeing</a:t>
            </a:r>
            <a:endParaRPr lang="fr-FR" sz="1200" dirty="0"/>
          </a:p>
          <a:p>
            <a:endParaRPr lang="fr-FR" sz="1200" dirty="0"/>
          </a:p>
        </p:txBody>
      </p:sp>
    </p:spTree>
    <p:extLst>
      <p:ext uri="{BB962C8B-B14F-4D97-AF65-F5344CB8AC3E}">
        <p14:creationId xmlns:p14="http://schemas.microsoft.com/office/powerpoint/2010/main" val="2895945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nfographic - why communities matter for health">
            <a:extLst>
              <a:ext uri="{FF2B5EF4-FFF2-40B4-BE49-F238E27FC236}">
                <a16:creationId xmlns:a16="http://schemas.microsoft.com/office/drawing/2014/main" id="{B5279EE5-708F-4AED-943C-474374E4850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07523" y="404664"/>
            <a:ext cx="8756965" cy="5845275"/>
          </a:xfrm>
          <a:prstGeom prst="rect">
            <a:avLst/>
          </a:prstGeom>
          <a:solidFill>
            <a:srgbClr val="FFFFFF"/>
          </a:solidFill>
        </p:spPr>
      </p:pic>
    </p:spTree>
    <p:extLst>
      <p:ext uri="{BB962C8B-B14F-4D97-AF65-F5344CB8AC3E}">
        <p14:creationId xmlns:p14="http://schemas.microsoft.com/office/powerpoint/2010/main" val="20227238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6AE7C-B974-3041-58C3-CA814B169975}"/>
              </a:ext>
            </a:extLst>
          </p:cNvPr>
          <p:cNvSpPr>
            <a:spLocks noGrp="1"/>
          </p:cNvSpPr>
          <p:nvPr>
            <p:ph type="title"/>
          </p:nvPr>
        </p:nvSpPr>
        <p:spPr>
          <a:xfrm>
            <a:off x="2843808" y="836712"/>
            <a:ext cx="3660893" cy="615553"/>
          </a:xfrm>
        </p:spPr>
        <p:txBody>
          <a:bodyPr/>
          <a:lstStyle/>
          <a:p>
            <a:r>
              <a:rPr lang="en-GB" sz="4000" dirty="0">
                <a:solidFill>
                  <a:schemeClr val="tx1"/>
                </a:solidFill>
              </a:rPr>
              <a:t> Task</a:t>
            </a:r>
          </a:p>
        </p:txBody>
      </p:sp>
      <p:sp>
        <p:nvSpPr>
          <p:cNvPr id="3" name="Text Placeholder 2">
            <a:extLst>
              <a:ext uri="{FF2B5EF4-FFF2-40B4-BE49-F238E27FC236}">
                <a16:creationId xmlns:a16="http://schemas.microsoft.com/office/drawing/2014/main" id="{70D02CBD-E122-88B8-F3E2-A32AE7B15EEB}"/>
              </a:ext>
            </a:extLst>
          </p:cNvPr>
          <p:cNvSpPr>
            <a:spLocks noGrp="1"/>
          </p:cNvSpPr>
          <p:nvPr>
            <p:ph type="body" idx="1"/>
          </p:nvPr>
        </p:nvSpPr>
        <p:spPr>
          <a:xfrm>
            <a:off x="457200" y="1951672"/>
            <a:ext cx="8229600" cy="5539978"/>
          </a:xfrm>
        </p:spPr>
        <p:txBody>
          <a:bodyPr/>
          <a:lstStyle/>
          <a:p>
            <a:r>
              <a:rPr lang="en-GB" sz="2400" b="1" dirty="0"/>
              <a:t>Carry out some research on a community in your local area. What do they do? What is the community all about? How is it effective? </a:t>
            </a:r>
          </a:p>
          <a:p>
            <a:endParaRPr lang="en-GB" sz="2400" b="1" dirty="0"/>
          </a:p>
          <a:p>
            <a:r>
              <a:rPr lang="en-GB" sz="2400" b="1" dirty="0"/>
              <a:t>Using research please provide in your own overview of your chosen community and its benefits. Please ensure your response is at least 500 words. Please include all links and references from where information was accessed and upload onto the forum.</a:t>
            </a:r>
          </a:p>
          <a:p>
            <a:endParaRPr lang="en-GB" sz="2400" b="1" dirty="0"/>
          </a:p>
          <a:p>
            <a:r>
              <a:rPr lang="en-GB" sz="2400" b="1" dirty="0"/>
              <a:t>Following this, you must read a minimum of two posts of your peers and respond to the posts with your thoughts and views. </a:t>
            </a:r>
          </a:p>
          <a:p>
            <a:r>
              <a:rPr lang="en-GB" sz="2000" b="1" dirty="0">
                <a:solidFill>
                  <a:srgbClr val="FF0000"/>
                </a:solidFill>
              </a:rPr>
              <a:t>You have one hour for this activity, must post by 5.30pm.</a:t>
            </a:r>
          </a:p>
          <a:p>
            <a:endParaRPr lang="en-GB" sz="2400" b="1" dirty="0"/>
          </a:p>
          <a:p>
            <a:endParaRPr lang="en-GB" sz="2400" b="1" dirty="0"/>
          </a:p>
          <a:p>
            <a:r>
              <a:rPr lang="en-GB" sz="2400" b="1" dirty="0"/>
              <a:t>                                                                                                                                                                                                                                                                                                                                                                                                                                                                                                                                                                                                                                                                                                                                                                                                                                                                                                                                                                                                                                                    </a:t>
            </a:r>
          </a:p>
        </p:txBody>
      </p:sp>
    </p:spTree>
    <p:extLst>
      <p:ext uri="{BB962C8B-B14F-4D97-AF65-F5344CB8AC3E}">
        <p14:creationId xmlns:p14="http://schemas.microsoft.com/office/powerpoint/2010/main" val="33754969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E9271-495F-4C5F-AB5C-39C69E406470}"/>
              </a:ext>
            </a:extLst>
          </p:cNvPr>
          <p:cNvSpPr>
            <a:spLocks noGrp="1"/>
          </p:cNvSpPr>
          <p:nvPr>
            <p:ph type="title"/>
          </p:nvPr>
        </p:nvSpPr>
        <p:spPr>
          <a:xfrm>
            <a:off x="457200" y="1063229"/>
            <a:ext cx="8229600" cy="857250"/>
          </a:xfrm>
        </p:spPr>
        <p:txBody>
          <a:bodyPr anchor="ctr">
            <a:normAutofit/>
          </a:bodyPr>
          <a:lstStyle/>
          <a:p>
            <a:r>
              <a:rPr lang="en-GB" sz="3600" b="1" dirty="0">
                <a:solidFill>
                  <a:schemeClr val="tx1"/>
                </a:solidFill>
              </a:rPr>
              <a:t>What have we learnt today?</a:t>
            </a:r>
            <a:endParaRPr lang="en-GB" sz="3600" dirty="0">
              <a:solidFill>
                <a:schemeClr val="tx1"/>
              </a:solidFill>
            </a:endParaRPr>
          </a:p>
        </p:txBody>
      </p:sp>
      <p:pic>
        <p:nvPicPr>
          <p:cNvPr id="2050" name="Picture 2" descr="thumb image">
            <a:extLst>
              <a:ext uri="{FF2B5EF4-FFF2-40B4-BE49-F238E27FC236}">
                <a16:creationId xmlns:a16="http://schemas.microsoft.com/office/drawing/2014/main" id="{2B4D8960-29DB-482B-820F-31CC77BC4A8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123855" y="2057401"/>
            <a:ext cx="4896290" cy="2937774"/>
          </a:xfrm>
          <a:prstGeom prst="rect">
            <a:avLst/>
          </a:prstGeom>
          <a:solidFill>
            <a:srgbClr val="FFFFFF"/>
          </a:solidFill>
        </p:spPr>
      </p:pic>
    </p:spTree>
    <p:extLst>
      <p:ext uri="{BB962C8B-B14F-4D97-AF65-F5344CB8AC3E}">
        <p14:creationId xmlns:p14="http://schemas.microsoft.com/office/powerpoint/2010/main" val="25669309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FB443-EEF6-4C4C-9268-631130848782}"/>
              </a:ext>
            </a:extLst>
          </p:cNvPr>
          <p:cNvSpPr>
            <a:spLocks noGrp="1"/>
          </p:cNvSpPr>
          <p:nvPr>
            <p:ph type="title"/>
          </p:nvPr>
        </p:nvSpPr>
        <p:spPr/>
        <p:txBody>
          <a:bodyPr/>
          <a:lstStyle/>
          <a:p>
            <a:pPr algn="ctr"/>
            <a:r>
              <a:rPr lang="en-GB" dirty="0"/>
              <a:t>REFERENCE LIST</a:t>
            </a:r>
          </a:p>
        </p:txBody>
      </p:sp>
      <p:sp>
        <p:nvSpPr>
          <p:cNvPr id="3" name="Text Placeholder 2">
            <a:extLst>
              <a:ext uri="{FF2B5EF4-FFF2-40B4-BE49-F238E27FC236}">
                <a16:creationId xmlns:a16="http://schemas.microsoft.com/office/drawing/2014/main" id="{49E8B5B5-69D4-4BE0-93EC-0402CC5815D0}"/>
              </a:ext>
            </a:extLst>
          </p:cNvPr>
          <p:cNvSpPr>
            <a:spLocks noGrp="1"/>
          </p:cNvSpPr>
          <p:nvPr>
            <p:ph type="body" idx="1"/>
          </p:nvPr>
        </p:nvSpPr>
        <p:spPr>
          <a:xfrm>
            <a:off x="457200" y="1577340"/>
            <a:ext cx="8229600" cy="3046988"/>
          </a:xfrm>
        </p:spPr>
        <p:txBody>
          <a:bodyPr/>
          <a:lstStyle/>
          <a:p>
            <a:r>
              <a:rPr lang="en-GB" dirty="0"/>
              <a:t>Cambridge Dictionary (2021) </a:t>
            </a:r>
            <a:r>
              <a:rPr lang="en-GB" i="1" dirty="0"/>
              <a:t>Community </a:t>
            </a:r>
            <a:r>
              <a:rPr lang="en-GB" dirty="0"/>
              <a:t>Available at: </a:t>
            </a:r>
            <a:r>
              <a:rPr lang="en-GB" dirty="0">
                <a:hlinkClick r:id="rId2"/>
              </a:rPr>
              <a:t>https://dictionary.cambridge.org/dictionary/english/community</a:t>
            </a:r>
            <a:r>
              <a:rPr lang="en-GB" dirty="0"/>
              <a:t> (Accessed: 10 September 2021).</a:t>
            </a:r>
          </a:p>
          <a:p>
            <a:endParaRPr lang="en-GB" dirty="0"/>
          </a:p>
          <a:p>
            <a:pPr algn="l" fontAlgn="base"/>
            <a:r>
              <a:rPr lang="en-GB" dirty="0" err="1"/>
              <a:t>Zevallos</a:t>
            </a:r>
            <a:r>
              <a:rPr lang="en-GB" dirty="0"/>
              <a:t>, Z. (2013) </a:t>
            </a:r>
            <a:r>
              <a:rPr lang="en-GB" i="1" dirty="0">
                <a:solidFill>
                  <a:srgbClr val="303030"/>
                </a:solidFill>
                <a:effectLst/>
                <a:latin typeface="PT Sans" panose="020B0503020203020204" pitchFamily="34" charset="0"/>
              </a:rPr>
              <a:t>Sociology of Community </a:t>
            </a:r>
            <a:r>
              <a:rPr lang="en-GB" dirty="0">
                <a:solidFill>
                  <a:srgbClr val="303030"/>
                </a:solidFill>
                <a:effectLst/>
                <a:latin typeface="PT Sans" panose="020B0503020203020204" pitchFamily="34" charset="0"/>
              </a:rPr>
              <a:t>Available at: </a:t>
            </a:r>
            <a:r>
              <a:rPr lang="en-GB" dirty="0">
                <a:solidFill>
                  <a:srgbClr val="303030"/>
                </a:solidFill>
                <a:effectLst/>
                <a:latin typeface="PT Sans" panose="020B0503020203020204" pitchFamily="34" charset="0"/>
                <a:hlinkClick r:id="rId3"/>
              </a:rPr>
              <a:t>https://othersociologist.com/2013/11/20/sociology-of-community/</a:t>
            </a:r>
            <a:r>
              <a:rPr lang="en-GB" dirty="0">
                <a:solidFill>
                  <a:srgbClr val="303030"/>
                </a:solidFill>
                <a:effectLst/>
                <a:latin typeface="PT Sans" panose="020B0503020203020204" pitchFamily="34" charset="0"/>
              </a:rPr>
              <a:t> </a:t>
            </a:r>
            <a:r>
              <a:rPr lang="en-GB" dirty="0"/>
              <a:t>(Accessed: 10 September 2021).</a:t>
            </a:r>
          </a:p>
          <a:p>
            <a:pPr algn="l" fontAlgn="base"/>
            <a:endParaRPr lang="en-GB" i="1" dirty="0">
              <a:solidFill>
                <a:srgbClr val="303030"/>
              </a:solidFill>
              <a:effectLst/>
              <a:latin typeface="PT Sans" panose="020B0503020203020204" pitchFamily="34" charset="0"/>
            </a:endParaRPr>
          </a:p>
          <a:p>
            <a:pPr algn="l" fontAlgn="base"/>
            <a:endParaRPr lang="en-GB" i="1" dirty="0">
              <a:solidFill>
                <a:srgbClr val="303030"/>
              </a:solidFill>
              <a:effectLst/>
              <a:latin typeface="PT Sans" panose="020B0503020203020204" pitchFamily="34" charset="0"/>
            </a:endParaRPr>
          </a:p>
          <a:p>
            <a:br>
              <a:rPr lang="en-GB" dirty="0"/>
            </a:br>
            <a:endParaRPr lang="en-GB" dirty="0"/>
          </a:p>
        </p:txBody>
      </p:sp>
    </p:spTree>
    <p:extLst>
      <p:ext uri="{BB962C8B-B14F-4D97-AF65-F5344CB8AC3E}">
        <p14:creationId xmlns:p14="http://schemas.microsoft.com/office/powerpoint/2010/main" val="29750856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4848</TotalTime>
  <Words>1967</Words>
  <Application>Microsoft Office PowerPoint</Application>
  <PresentationFormat>On-screen Show (4:3)</PresentationFormat>
  <Paragraphs>224</Paragraphs>
  <Slides>31</Slides>
  <Notes>4</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arial</vt:lpstr>
      <vt:lpstr>arial</vt:lpstr>
      <vt:lpstr>Calibri</vt:lpstr>
      <vt:lpstr>GDS Transport</vt:lpstr>
      <vt:lpstr>Myriad Pro</vt:lpstr>
      <vt:lpstr>PT Sans</vt:lpstr>
      <vt:lpstr>Office Theme</vt:lpstr>
      <vt:lpstr>What is a Community?</vt:lpstr>
      <vt:lpstr>Video:  What is Community Development? An Introduction</vt:lpstr>
      <vt:lpstr>What is a Community?</vt:lpstr>
      <vt:lpstr>What is a Community?</vt:lpstr>
      <vt:lpstr>COMPARISONS</vt:lpstr>
      <vt:lpstr>COMPARISONS</vt:lpstr>
      <vt:lpstr>COMPARISONS</vt:lpstr>
      <vt:lpstr>SHARED CHARACTERISTICS</vt:lpstr>
      <vt:lpstr>COMMON INTEREST/BELIEFS</vt:lpstr>
      <vt:lpstr>WHO MAKES UP A COMMUNITY?</vt:lpstr>
      <vt:lpstr>CHARACTERISTICS OF A COMMUNITY</vt:lpstr>
      <vt:lpstr>WHAT DOES A COMMUNITY NEED? </vt:lpstr>
      <vt:lpstr>Examples of different communities </vt:lpstr>
      <vt:lpstr>Do you feel part of a community?</vt:lpstr>
      <vt:lpstr>What are the benefits of being part of a community?</vt:lpstr>
      <vt:lpstr>Psychological benefits of being part of a community</vt:lpstr>
      <vt:lpstr>What Is a Sense of Belonging?</vt:lpstr>
      <vt:lpstr>Abraham Maslow’s Hierarchy of Needs</vt:lpstr>
      <vt:lpstr>Why work with communities?</vt:lpstr>
      <vt:lpstr>Communities health assets</vt:lpstr>
      <vt:lpstr>PowerPoint Presentation</vt:lpstr>
      <vt:lpstr>Communities health assets</vt:lpstr>
      <vt:lpstr>The picture across England</vt:lpstr>
      <vt:lpstr>The 2020 to 2021 Survey</vt:lpstr>
      <vt:lpstr>The 2020 to 2021 Survey</vt:lpstr>
      <vt:lpstr>The 2020 to 2021 Survey</vt:lpstr>
      <vt:lpstr>What the evidence says</vt:lpstr>
      <vt:lpstr>PowerPoint Presentation</vt:lpstr>
      <vt:lpstr> Task</vt:lpstr>
      <vt:lpstr>What have we learnt today?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Stages of Team Development &amp; Team Properties</dc:title>
  <dc:creator>Rebecca Stewart</dc:creator>
  <cp:lastModifiedBy>NAV K</cp:lastModifiedBy>
  <cp:revision>39</cp:revision>
  <dcterms:created xsi:type="dcterms:W3CDTF">2020-06-20T19:30:26Z</dcterms:created>
  <dcterms:modified xsi:type="dcterms:W3CDTF">2023-10-16T10:09:40Z</dcterms:modified>
</cp:coreProperties>
</file>