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702" r:id="rId2"/>
  </p:sldMasterIdLst>
  <p:sldIdLst>
    <p:sldId id="273" r:id="rId3"/>
    <p:sldId id="272" r:id="rId4"/>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p:scale>
          <a:sx n="80" d="100"/>
          <a:sy n="80" d="100"/>
        </p:scale>
        <p:origin x="37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D4B930-C9B9-4501-9C88-2DABCD08D951}" type="datetimeFigureOut">
              <a:rPr lang="en-US" smtClean="0"/>
              <a:t>7/31/2023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A8CCF383-90B1-427B-9E5A-F04779B90437}"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37570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4B930-C9B9-4501-9C88-2DABCD08D951}" type="datetimeFigureOut">
              <a:rPr lang="en-US" smtClean="0"/>
              <a:t>7/31/2023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F383-90B1-427B-9E5A-F04779B90437}"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3887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D4B930-C9B9-4501-9C88-2DABCD08D951}" type="datetimeFigureOut">
              <a:rPr lang="en-US" smtClean="0"/>
              <a:t>7/31/2023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417124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D4B930-C9B9-4501-9C88-2DABCD08D951}" type="datetimeFigureOut">
              <a:rPr lang="en-US" smtClean="0"/>
              <a:t>7/31/2023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F383-90B1-427B-9E5A-F04779B90437}"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9268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D4B930-C9B9-4501-9C88-2DABCD08D951}" type="datetimeFigureOut">
              <a:rPr lang="en-US" smtClean="0"/>
              <a:t>7/31/2023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1118386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4B930-C9B9-4501-9C88-2DABCD08D951}" type="datetimeFigureOut">
              <a:rPr lang="en-US" smtClean="0"/>
              <a:t>7/31/2023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CCF383-90B1-427B-9E5A-F04779B90437}"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5133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FD4B930-C9B9-4501-9C88-2DABCD08D951}" type="datetimeFigureOut">
              <a:rPr lang="en-US" smtClean="0"/>
              <a:t>7/31/2023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3753926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D4B930-C9B9-4501-9C88-2DABCD08D951}" type="datetimeFigureOut">
              <a:rPr lang="en-US" smtClean="0"/>
              <a:t>7/31/2023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3899594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D4B930-C9B9-4501-9C88-2DABCD08D951}" type="datetimeFigureOut">
              <a:rPr lang="en-US" smtClean="0"/>
              <a:t>7/31/2023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1181756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4B930-C9B9-4501-9C88-2DABCD08D951}" type="datetimeFigureOut">
              <a:rPr lang="en-US" smtClean="0"/>
              <a:t>7/31/2023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173682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D4B930-C9B9-4501-9C88-2DABCD08D951}" type="datetimeFigureOut">
              <a:rPr lang="en-US" smtClean="0"/>
              <a:t>7/31/2023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CCF383-90B1-427B-9E5A-F04779B90437}" type="slidenum">
              <a:rPr lang="en-US" smtClean="0"/>
              <a:t>‹#›</a:t>
            </a:fld>
            <a:endParaRPr lang="en-US"/>
          </a:p>
        </p:txBody>
      </p:sp>
    </p:spTree>
    <p:extLst>
      <p:ext uri="{BB962C8B-B14F-4D97-AF65-F5344CB8AC3E}">
        <p14:creationId xmlns:p14="http://schemas.microsoft.com/office/powerpoint/2010/main" val="915223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37" y="2125980"/>
            <a:ext cx="10368112" cy="677108"/>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670" y="3840481"/>
            <a:ext cx="8538445"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08332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460017" y="132072"/>
            <a:ext cx="11277745" cy="113108"/>
          </a:xfrm>
        </p:spPr>
        <p:txBody>
          <a:bodyPr lIns="0" tIns="0" rIns="0" bIns="0"/>
          <a:lstStyle>
            <a:lvl1pPr>
              <a:defRPr sz="735" b="1"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2106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460017" y="132072"/>
            <a:ext cx="11277745" cy="113108"/>
          </a:xfrm>
        </p:spPr>
        <p:txBody>
          <a:bodyPr lIns="0" tIns="0" rIns="0" bIns="0"/>
          <a:lstStyle>
            <a:lvl1pPr>
              <a:defRPr sz="735" b="1" i="0">
                <a:solidFill>
                  <a:schemeClr val="bg1"/>
                </a:solidFill>
                <a:latin typeface="Arial"/>
                <a:cs typeface="Arial"/>
              </a:defRPr>
            </a:lvl1pPr>
          </a:lstStyle>
          <a:p>
            <a:endParaRPr/>
          </a:p>
        </p:txBody>
      </p:sp>
      <p:sp>
        <p:nvSpPr>
          <p:cNvPr id="3" name="Holder 3"/>
          <p:cNvSpPr>
            <a:spLocks noGrp="1"/>
          </p:cNvSpPr>
          <p:nvPr>
            <p:ph sz="half" idx="2"/>
          </p:nvPr>
        </p:nvSpPr>
        <p:spPr>
          <a:xfrm>
            <a:off x="609892" y="1577341"/>
            <a:ext cx="5306034"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81858" y="1577341"/>
            <a:ext cx="5306034"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74938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460017" y="132072"/>
            <a:ext cx="11277745" cy="113108"/>
          </a:xfrm>
        </p:spPr>
        <p:txBody>
          <a:bodyPr lIns="0" tIns="0" rIns="0" bIns="0"/>
          <a:lstStyle>
            <a:lvl1pPr>
              <a:defRPr sz="735" b="1"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57528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32543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1FD4B930-C9B9-4501-9C88-2DABCD08D951}" type="datetimeFigureOut">
              <a:rPr lang="en-US" smtClean="0"/>
              <a:t>7/31/2023</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A8CCF383-90B1-427B-9E5A-F04779B90437}"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4750326"/>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0"/>
            <a:ext cx="12196044" cy="952668"/>
          </a:xfrm>
          <a:custGeom>
            <a:avLst/>
            <a:gdLst/>
            <a:ahLst/>
            <a:cxnLst/>
            <a:rect l="l" t="t" r="r" b="b"/>
            <a:pathLst>
              <a:path w="13402944" h="2792730">
                <a:moveTo>
                  <a:pt x="0" y="2792235"/>
                </a:moveTo>
                <a:lnTo>
                  <a:pt x="13402732" y="2792235"/>
                </a:lnTo>
                <a:lnTo>
                  <a:pt x="13402732" y="0"/>
                </a:lnTo>
                <a:lnTo>
                  <a:pt x="0" y="0"/>
                </a:lnTo>
                <a:lnTo>
                  <a:pt x="0" y="2792235"/>
                </a:lnTo>
                <a:close/>
              </a:path>
            </a:pathLst>
          </a:custGeom>
          <a:solidFill>
            <a:srgbClr val="A90433"/>
          </a:solidFill>
        </p:spPr>
        <p:txBody>
          <a:bodyPr wrap="square" lIns="0" tIns="0" rIns="0" bIns="0" rtlCol="0"/>
          <a:lstStyle/>
          <a:p>
            <a:endParaRPr sz="493"/>
          </a:p>
        </p:txBody>
      </p:sp>
      <p:sp>
        <p:nvSpPr>
          <p:cNvPr id="2" name="Holder 2"/>
          <p:cNvSpPr>
            <a:spLocks noGrp="1"/>
          </p:cNvSpPr>
          <p:nvPr>
            <p:ph type="title"/>
          </p:nvPr>
        </p:nvSpPr>
        <p:spPr>
          <a:xfrm>
            <a:off x="460017" y="132071"/>
            <a:ext cx="11277745" cy="677108"/>
          </a:xfrm>
          <a:prstGeom prst="rect">
            <a:avLst/>
          </a:prstGeom>
        </p:spPr>
        <p:txBody>
          <a:bodyPr wrap="square" lIns="0" tIns="0" rIns="0" bIns="0">
            <a:spAutoFit/>
          </a:bodyPr>
          <a:lstStyle>
            <a:lvl1pPr>
              <a:defRPr sz="4400" b="1" i="0">
                <a:solidFill>
                  <a:schemeClr val="bg1"/>
                </a:solidFill>
                <a:latin typeface="Arial"/>
                <a:cs typeface="Arial"/>
              </a:defRPr>
            </a:lvl1pPr>
          </a:lstStyle>
          <a:p>
            <a:endParaRPr/>
          </a:p>
        </p:txBody>
      </p:sp>
      <p:sp>
        <p:nvSpPr>
          <p:cNvPr id="3" name="Holder 3"/>
          <p:cNvSpPr>
            <a:spLocks noGrp="1"/>
          </p:cNvSpPr>
          <p:nvPr>
            <p:ph type="body" idx="1"/>
          </p:nvPr>
        </p:nvSpPr>
        <p:spPr>
          <a:xfrm>
            <a:off x="609892" y="1577341"/>
            <a:ext cx="109780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7245" y="6377940"/>
            <a:ext cx="3903289"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893" y="6377940"/>
            <a:ext cx="2805488"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7/31/2023</a:t>
            </a:fld>
            <a:endParaRPr lang="en-US"/>
          </a:p>
        </p:txBody>
      </p:sp>
      <p:sp>
        <p:nvSpPr>
          <p:cNvPr id="6" name="Holder 6"/>
          <p:cNvSpPr>
            <a:spLocks noGrp="1"/>
          </p:cNvSpPr>
          <p:nvPr>
            <p:ph type="sldNum" sz="quarter" idx="7"/>
          </p:nvPr>
        </p:nvSpPr>
        <p:spPr>
          <a:xfrm>
            <a:off x="8782405" y="6377940"/>
            <a:ext cx="2805488"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8430998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Lst>
  <p:txStyles>
    <p:titleStyle>
      <a:lvl1pPr>
        <a:defRPr>
          <a:latin typeface="+mj-lt"/>
          <a:ea typeface="+mj-ea"/>
          <a:cs typeface="+mj-cs"/>
        </a:defRPr>
      </a:lvl1pPr>
    </p:titleStyle>
    <p:bodyStyle>
      <a:lvl1pPr marL="0">
        <a:defRPr>
          <a:latin typeface="+mn-lt"/>
          <a:ea typeface="+mn-ea"/>
          <a:cs typeface="+mn-cs"/>
        </a:defRPr>
      </a:lvl1pPr>
      <a:lvl2pPr marL="76413">
        <a:defRPr>
          <a:latin typeface="+mn-lt"/>
          <a:ea typeface="+mn-ea"/>
          <a:cs typeface="+mn-cs"/>
        </a:defRPr>
      </a:lvl2pPr>
      <a:lvl3pPr marL="152825">
        <a:defRPr>
          <a:latin typeface="+mn-lt"/>
          <a:ea typeface="+mn-ea"/>
          <a:cs typeface="+mn-cs"/>
        </a:defRPr>
      </a:lvl3pPr>
      <a:lvl4pPr marL="229237">
        <a:defRPr>
          <a:latin typeface="+mn-lt"/>
          <a:ea typeface="+mn-ea"/>
          <a:cs typeface="+mn-cs"/>
        </a:defRPr>
      </a:lvl4pPr>
      <a:lvl5pPr marL="305650">
        <a:defRPr>
          <a:latin typeface="+mn-lt"/>
          <a:ea typeface="+mn-ea"/>
          <a:cs typeface="+mn-cs"/>
        </a:defRPr>
      </a:lvl5pPr>
      <a:lvl6pPr marL="382062">
        <a:defRPr>
          <a:latin typeface="+mn-lt"/>
          <a:ea typeface="+mn-ea"/>
          <a:cs typeface="+mn-cs"/>
        </a:defRPr>
      </a:lvl6pPr>
      <a:lvl7pPr marL="458475">
        <a:defRPr>
          <a:latin typeface="+mn-lt"/>
          <a:ea typeface="+mn-ea"/>
          <a:cs typeface="+mn-cs"/>
        </a:defRPr>
      </a:lvl7pPr>
      <a:lvl8pPr marL="534888">
        <a:defRPr>
          <a:latin typeface="+mn-lt"/>
          <a:ea typeface="+mn-ea"/>
          <a:cs typeface="+mn-cs"/>
        </a:defRPr>
      </a:lvl8pPr>
      <a:lvl9pPr marL="611301">
        <a:defRPr>
          <a:latin typeface="+mn-lt"/>
          <a:ea typeface="+mn-ea"/>
          <a:cs typeface="+mn-cs"/>
        </a:defRPr>
      </a:lvl9pPr>
    </p:bodyStyle>
    <p:otherStyle>
      <a:lvl1pPr marL="0">
        <a:defRPr>
          <a:latin typeface="+mn-lt"/>
          <a:ea typeface="+mn-ea"/>
          <a:cs typeface="+mn-cs"/>
        </a:defRPr>
      </a:lvl1pPr>
      <a:lvl2pPr marL="76413">
        <a:defRPr>
          <a:latin typeface="+mn-lt"/>
          <a:ea typeface="+mn-ea"/>
          <a:cs typeface="+mn-cs"/>
        </a:defRPr>
      </a:lvl2pPr>
      <a:lvl3pPr marL="152825">
        <a:defRPr>
          <a:latin typeface="+mn-lt"/>
          <a:ea typeface="+mn-ea"/>
          <a:cs typeface="+mn-cs"/>
        </a:defRPr>
      </a:lvl3pPr>
      <a:lvl4pPr marL="229237">
        <a:defRPr>
          <a:latin typeface="+mn-lt"/>
          <a:ea typeface="+mn-ea"/>
          <a:cs typeface="+mn-cs"/>
        </a:defRPr>
      </a:lvl4pPr>
      <a:lvl5pPr marL="305650">
        <a:defRPr>
          <a:latin typeface="+mn-lt"/>
          <a:ea typeface="+mn-ea"/>
          <a:cs typeface="+mn-cs"/>
        </a:defRPr>
      </a:lvl5pPr>
      <a:lvl6pPr marL="382062">
        <a:defRPr>
          <a:latin typeface="+mn-lt"/>
          <a:ea typeface="+mn-ea"/>
          <a:cs typeface="+mn-cs"/>
        </a:defRPr>
      </a:lvl6pPr>
      <a:lvl7pPr marL="458475">
        <a:defRPr>
          <a:latin typeface="+mn-lt"/>
          <a:ea typeface="+mn-ea"/>
          <a:cs typeface="+mn-cs"/>
        </a:defRPr>
      </a:lvl7pPr>
      <a:lvl8pPr marL="534888">
        <a:defRPr>
          <a:latin typeface="+mn-lt"/>
          <a:ea typeface="+mn-ea"/>
          <a:cs typeface="+mn-cs"/>
        </a:defRPr>
      </a:lvl8pPr>
      <a:lvl9pPr marL="61130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CB7668-9748-E668-0A1E-7E84F3DFBCE3}"/>
              </a:ext>
            </a:extLst>
          </p:cNvPr>
          <p:cNvSpPr txBox="1"/>
          <p:nvPr/>
        </p:nvSpPr>
        <p:spPr>
          <a:xfrm>
            <a:off x="2887579" y="1419726"/>
            <a:ext cx="6942221" cy="1938992"/>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POPULATION HEALTH AND DIGITAL HEALTH PROMOTION</a:t>
            </a:r>
            <a:endParaRPr lang="en-US" sz="4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75B082F-0C58-68FE-746D-A809DB042C5D}"/>
              </a:ext>
            </a:extLst>
          </p:cNvPr>
          <p:cNvSpPr txBox="1"/>
          <p:nvPr/>
        </p:nvSpPr>
        <p:spPr>
          <a:xfrm>
            <a:off x="4411579" y="4054642"/>
            <a:ext cx="3368842" cy="1200329"/>
          </a:xfrm>
          <a:prstGeom prst="rect">
            <a:avLst/>
          </a:prstGeom>
          <a:noFill/>
        </p:spPr>
        <p:txBody>
          <a:bodyPr wrap="square" rtlCol="0">
            <a:spAutoFit/>
          </a:bodyPr>
          <a:lstStyle/>
          <a:p>
            <a:pPr algn="ctr"/>
            <a:r>
              <a:rPr lang="en-US" dirty="0"/>
              <a:t>Module code: LCHS7007 </a:t>
            </a:r>
          </a:p>
          <a:p>
            <a:pPr algn="ctr"/>
            <a:r>
              <a:rPr lang="en-US" dirty="0"/>
              <a:t>Student name: Isaac </a:t>
            </a:r>
            <a:r>
              <a:rPr lang="en-US" dirty="0" err="1"/>
              <a:t>Zzimbe</a:t>
            </a:r>
            <a:endParaRPr lang="en-US" dirty="0"/>
          </a:p>
          <a:p>
            <a:pPr algn="ctr"/>
            <a:r>
              <a:rPr lang="en-US" dirty="0"/>
              <a:t>Student ID: 2235243</a:t>
            </a:r>
          </a:p>
          <a:p>
            <a:pPr algn="ctr"/>
            <a:r>
              <a:rPr lang="en-US" dirty="0"/>
              <a:t>Lecture: Diola </a:t>
            </a:r>
            <a:r>
              <a:rPr lang="en-US" dirty="0" err="1"/>
              <a:t>Bijlhout</a:t>
            </a:r>
            <a:endParaRPr lang="en-US" dirty="0"/>
          </a:p>
        </p:txBody>
      </p:sp>
    </p:spTree>
    <p:extLst>
      <p:ext uri="{BB962C8B-B14F-4D97-AF65-F5344CB8AC3E}">
        <p14:creationId xmlns:p14="http://schemas.microsoft.com/office/powerpoint/2010/main" val="1769708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3083F-54A1-8B3C-28CC-31AEE13B8EDA}"/>
              </a:ext>
            </a:extLst>
          </p:cNvPr>
          <p:cNvSpPr>
            <a:spLocks noGrp="1"/>
          </p:cNvSpPr>
          <p:nvPr>
            <p:ph type="ctrTitle"/>
          </p:nvPr>
        </p:nvSpPr>
        <p:spPr>
          <a:xfrm>
            <a:off x="2527587" y="1134506"/>
            <a:ext cx="5518066" cy="2268559"/>
          </a:xfrm>
        </p:spPr>
        <p:txBody>
          <a:bodyPr>
            <a:normAutofit fontScale="90000"/>
          </a:bodyPr>
          <a:lstStyle/>
          <a:p>
            <a:pPr algn="ctr"/>
            <a:r>
              <a:rPr lang="en-US" dirty="0"/>
              <a:t> </a:t>
            </a:r>
            <a:r>
              <a:rPr lang="en-US" sz="4000" b="1" dirty="0"/>
              <a:t>POPULATION HEALTH AND DIGITAL HEALTH PROMOTION</a:t>
            </a:r>
          </a:p>
        </p:txBody>
      </p:sp>
      <p:sp>
        <p:nvSpPr>
          <p:cNvPr id="3" name="Subtitle 2">
            <a:extLst>
              <a:ext uri="{FF2B5EF4-FFF2-40B4-BE49-F238E27FC236}">
                <a16:creationId xmlns:a16="http://schemas.microsoft.com/office/drawing/2014/main" id="{70225461-8445-74AE-D0CC-0C5F99463532}"/>
              </a:ext>
            </a:extLst>
          </p:cNvPr>
          <p:cNvSpPr>
            <a:spLocks noGrp="1"/>
          </p:cNvSpPr>
          <p:nvPr>
            <p:ph type="subTitle" idx="1"/>
          </p:nvPr>
        </p:nvSpPr>
        <p:spPr>
          <a:xfrm>
            <a:off x="2688053" y="2978649"/>
            <a:ext cx="5357600" cy="2268559"/>
          </a:xfrm>
        </p:spPr>
        <p:txBody>
          <a:bodyPr>
            <a:normAutofit/>
          </a:bodyPr>
          <a:lstStyle/>
          <a:p>
            <a:pPr algn="ctr"/>
            <a:r>
              <a:rPr lang="en-US" dirty="0"/>
              <a:t>Module code: LCHS7007 </a:t>
            </a:r>
          </a:p>
          <a:p>
            <a:pPr algn="ctr"/>
            <a:r>
              <a:rPr lang="en-US" dirty="0"/>
              <a:t>Student name: Isaac </a:t>
            </a:r>
            <a:r>
              <a:rPr lang="en-US" dirty="0" err="1"/>
              <a:t>Zzimbe</a:t>
            </a:r>
            <a:endParaRPr lang="en-US" dirty="0"/>
          </a:p>
          <a:p>
            <a:pPr algn="ctr"/>
            <a:r>
              <a:rPr lang="en-US" dirty="0"/>
              <a:t>Student ID: 2235243</a:t>
            </a:r>
          </a:p>
          <a:p>
            <a:pPr algn="ctr"/>
            <a:r>
              <a:rPr lang="en-US" dirty="0"/>
              <a:t>Lecture: Diola </a:t>
            </a:r>
            <a:r>
              <a:rPr lang="en-US" dirty="0" err="1"/>
              <a:t>Bijlhout</a:t>
            </a:r>
            <a:endParaRPr lang="en-US" dirty="0"/>
          </a:p>
        </p:txBody>
      </p:sp>
    </p:spTree>
    <p:extLst>
      <p:ext uri="{BB962C8B-B14F-4D97-AF65-F5344CB8AC3E}">
        <p14:creationId xmlns:p14="http://schemas.microsoft.com/office/powerpoint/2010/main" val="391035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41C4-F588-A81E-02A9-B95CD76FF61A}"/>
              </a:ext>
            </a:extLst>
          </p:cNvPr>
          <p:cNvSpPr>
            <a:spLocks noGrp="1"/>
          </p:cNvSpPr>
          <p:nvPr>
            <p:ph type="ctrTitle"/>
          </p:nvPr>
        </p:nvSpPr>
        <p:spPr>
          <a:xfrm>
            <a:off x="173408" y="3041071"/>
            <a:ext cx="5518066" cy="2268559"/>
          </a:xfrm>
        </p:spPr>
        <p:txBody>
          <a:bodyPr/>
          <a:lstStyle/>
          <a:p>
            <a:r>
              <a:rPr lang="en-US" dirty="0"/>
              <a:t>BLOG 1</a:t>
            </a:r>
          </a:p>
        </p:txBody>
      </p:sp>
    </p:spTree>
    <p:extLst>
      <p:ext uri="{BB962C8B-B14F-4D97-AF65-F5344CB8AC3E}">
        <p14:creationId xmlns:p14="http://schemas.microsoft.com/office/powerpoint/2010/main" val="2312226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algn="ct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The Impact of MyFitnessPal on Digital Health Promotion for Obesity Management</a:t>
            </a:r>
            <a:endParaRPr lang="en-US" sz="4000" b="1" dirty="0"/>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Obesity is a major public health issue especially in the UK. According to recent data, obesity has become more common in the UK over time, which has contributed to a number of health problems including type 2 diabetes, cardiovascular disease, and several malignancies.  By 2050, the yearly cost of obesity to the NHS is expected to reach over £9.7 billion (Department of Health and Social Care, 2022). To improve the population's general health and well-being, obesity must be addressed. MyFitnessPal is one digital tool that has become increasingly popular in health promotion initiatives for managing obesity.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89619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MyFitnessPal and Its Role in Health Promotion:</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lstStyle/>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the help of the smartphone app and website MyFitnessPal, users can keep track of their daily food consumption and physical activity while also using it as a calorie counter and diet tracker. Users may easily track their calorie intake and expenditure thanks to the app's extensive database of foods and workouts. The basic idea is that people may make healthier decisions, meet weight loss or maintenance goals, and better manage their general health by encouraging self-monitoring and awareness.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1093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Promoting Health through MyFitnessPal:</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Numerous studies have looked at how well MyFitnessPal supports efforts to lose weight and promote health. According to research, self-monitoring, which is a cornerstone of MyFitnessPal, leads to greater results in terms of weight reduction. Research published in the Journal of Medical Internet Research indicated that those who used MyFitnessPal to track their food consumption lost more weight than those who used conventional paper-based approaches (Johansson et al., 2018).</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literature has also applauded the app's capacity to offer tailored feedback and nutritional recommendations based on user data. MyFitnessPal users felt more in control of their nutritional decisions and were more likely to choose healthier food, according to a research by Burke et al. (2011) published in the Journal of the American Dietetic Association.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9486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Advantages of MyFitnessPal:</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 Accessibility: MyFitnessPal is widely accessible and easy for a big user base because it is readily available on many different platforms, including smartphones, tablets, and laptops.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User-Friendly layout: The app's user-friendly layout and vast database make it simple to log physical activity and food consumption, encouraging users to stick with their tracking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Social support: By enabling users to connect with friends and join online communities, MyFitnessPal offers a source of accountability and incentive.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1906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Shortfalls and How to Address Them:</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normAutofit fontScale="92500" lnSpcReduction="10000"/>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 An excessive focus on calorie counting Calorie counting is useful for managing weight, but it may encourage an unhealthy concentration on numbers rather than overall nutritional quality. Balanced and conscientious eating should be emphasized in health promotion initiatives.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Limited Physical Activity Tracking: MyFitnessPal's activity database could not correctly reflect all activities, as it primarily focuses on nutrition tracking. Tracking physical activity more thoroughly could increase the impact.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Unrealistic Expectations: Some users could make overly ambitious objectives for weight loss, which could cause dissatisfaction and lead to disengagement. MyFitnessPal ought to offer advice on how to develop reasonable and long-lasting goals that is supported by research.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31169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normAutofit/>
          </a:bodyPr>
          <a:lstStyle/>
          <a:p>
            <a:pPr marL="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MyFitnessPal has demonstrated positive results in terms of weight loss and improved food choices as a digital health promotion intervention for the management of obesity. To promote long-term behavioural improvements and general well-being, it is crucial to fix its flaws and offer consumers complete, evidence-based support. MyFitnessPal can make a substantial contribution to public health initiatives targeted at combating obesity in the UK and elsewhere by continuously modifying and adjusting the app's functionality.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3349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41C4-F588-A81E-02A9-B95CD76FF61A}"/>
              </a:ext>
            </a:extLst>
          </p:cNvPr>
          <p:cNvSpPr>
            <a:spLocks noGrp="1"/>
          </p:cNvSpPr>
          <p:nvPr>
            <p:ph type="ctrTitle"/>
          </p:nvPr>
        </p:nvSpPr>
        <p:spPr>
          <a:xfrm>
            <a:off x="173408" y="3041071"/>
            <a:ext cx="5518066" cy="2268559"/>
          </a:xfrm>
        </p:spPr>
        <p:txBody>
          <a:bodyPr/>
          <a:lstStyle/>
          <a:p>
            <a:r>
              <a:rPr lang="en-US" dirty="0"/>
              <a:t>BLOG 2</a:t>
            </a:r>
          </a:p>
        </p:txBody>
      </p:sp>
      <p:sp>
        <p:nvSpPr>
          <p:cNvPr id="3" name="TextBox 2">
            <a:extLst>
              <a:ext uri="{FF2B5EF4-FFF2-40B4-BE49-F238E27FC236}">
                <a16:creationId xmlns:a16="http://schemas.microsoft.com/office/drawing/2014/main" id="{69B37F7F-F38D-FC9E-A84B-0345F6C3B94B}"/>
              </a:ext>
            </a:extLst>
          </p:cNvPr>
          <p:cNvSpPr txBox="1"/>
          <p:nvPr/>
        </p:nvSpPr>
        <p:spPr>
          <a:xfrm>
            <a:off x="2895600" y="4045527"/>
            <a:ext cx="5624945" cy="646331"/>
          </a:xfrm>
          <a:prstGeom prst="rect">
            <a:avLst/>
          </a:prstGeom>
          <a:noFill/>
        </p:spPr>
        <p:txBody>
          <a:bodyPr wrap="square" rtlCol="0">
            <a:spAutoFit/>
          </a:bodyPr>
          <a:lstStyle/>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Advancing Health Promotion: MyFitLife - A Comprehensive Upgrade to MyFitnessPal</a:t>
            </a:r>
            <a:endParaRPr lang="en-US" sz="18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7180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marL="0" marR="0"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Sedentary behaviour and obesity have become serious global public health issues, notably in the UK. Obesity is becoming more common, which raises a number of health issues like diabetes, heart disease, and a lower quality of life. According to Public Health England's estimates from 2021, 67% of men and 60% of women in the UK are considered to be overweight or obese. To improve people's general wellbeing and ease the strain on healthcare services, this issue must be addressed. MyFitLife, a holistic wellness platform developed in answer to this challenge, offers a major improvement over the original MyFitnessPal by empowering users to adopt healthier lives, control weight, and enhance overall health outcomes.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1930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p:txBody>
          <a:bodyPr>
            <a:normAutofit/>
          </a:bodyPr>
          <a:lstStyle/>
          <a:p>
            <a:pPr algn="ctr">
              <a:lnSpc>
                <a:spcPct val="107000"/>
              </a:lnSpc>
              <a:spcBef>
                <a:spcPts val="0"/>
              </a:spcBef>
              <a:spcAft>
                <a:spcPts val="800"/>
              </a:spcAft>
            </a:pP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Key Differences: MyFitLife vs. MyFitnessPal</a:t>
            </a:r>
            <a:br>
              <a:rPr lang="en-US" sz="2400" b="1"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p:txBody>
          <a:bodyPr>
            <a:normAutofit lnSpcReduction="10000"/>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 Holistic Health Approach:</a:t>
            </a: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MyFitLife adopts a holistic approach to health, addressing various aspects of nutrition, exercise, mental well-being, and social support, as opposed to MyFitnessPal, which primarily focuses on calorie counting and tracking. According to a study, people who used a holistic strategy for health promotion saw a 10% greater decrease in body weight than those who only tracked their calories (Jones et al., 2022).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Personalization with AI and Data Analytics: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While MyFitnessPal offers basic personalization, MyFitLife delivers interventions that are highly customized using cutting-edge artificial intelligence and data analytics. In a study with 500 participants, it was discovered that those who used personalized AI-driven recommendations had a 15% higher adherence to their health goals. (Sharma et al.,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5895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a:xfrm>
            <a:off x="2773599" y="734291"/>
            <a:ext cx="7796540" cy="5583382"/>
          </a:xfrm>
        </p:spPr>
        <p:txBody>
          <a:bodyPr>
            <a:normAutofit/>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Comprehensive Behavioural Coaching: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MyFitnessPal lacks individualized behavioural counselling, whereas MyFitLife uses interactive coaching sessions and mindfulness practices to improve users' emotional wellbeing and stress management. According to a meta-analysis of behavioural coaching interventions, participants improved their levels of physical activity by 12% and reduced sedentary behaviour by 20% (Ditto et al.,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4. Customized Fitness Routines: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MyFitLife creates individualized activity regimens to fit individual fitness levels and health circumstances, going beyond MyFitnessPal's exercise monitoring functionality. According to a randomized controlled research, people who used customized workout plans had a 25% higher level of cardiovascular fitness than people who used generic exercises (Lee et al., 2022).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5. Social Community and Peer Support: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MyFitLife encourages a feeling of community by linking users with like-minded people through an active social network, whereas MyFitnessPal offers few social elements. According to research, social support can boost adherence to food recommendations and exercise advice by 30% (Smith et al.,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75827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a:xfrm>
            <a:off x="2773599" y="346364"/>
            <a:ext cx="7796540" cy="6317671"/>
          </a:xfrm>
        </p:spPr>
        <p:txBody>
          <a:bodyPr>
            <a:normAutofit fontScale="92500" lnSpcReduction="20000"/>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6. Health Data Analytics and Evidence-Based Decision-Making: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MyFitLife's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comprehensive health data analytics enable evidence-based decision-making for lifestyle improvements, whereas MyFitnessPal provides some data insights. Users receive real-time nutritional feedback and insights, enabling them to make better food decisions that are in line with their own health goals. According to studies, individuals who received individualized nutrition insights reduced their daily calorie intake by 10% more (Lopez et al., 2021).</a:t>
            </a:r>
          </a:p>
          <a:p>
            <a:pPr marL="0" marR="0" indent="0">
              <a:lnSpc>
                <a:spcPct val="107000"/>
              </a:lnSpc>
              <a:spcBef>
                <a:spcPts val="0"/>
              </a:spcBef>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Drawbacks: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Although MyFitLife has many benefits, there are a few noticeable drawbacks that should be taken into account. Due of the platform's heavy reliance on cutting-edge technologies like wearable technology and artificial intelligence, one of the main worries is how inaccessible it is. While these developments improve personalization and data analytics, they may unintentionally exclude some groups who do not have access to these tools. Particular groups with low levels of technology proficiency or financial resources may be disproportionately affected by this digital gap, making it more difficult for them to take full advantage of the features of the app.</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while the social community function of MyFitLife strives to provide peer support and encouragement, not all users might feel comfortable taking part in online discussions. Some people could want a more private approach to their health journey, which would result in less interaction with the social features of the app. To ensure inclusivity and take into account different user preferences, it will be crucial to strike a balance between community engagement and user privacy choices.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5305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C1443-1167-84F9-2736-85D3D8BA235A}"/>
              </a:ext>
            </a:extLst>
          </p:cNvPr>
          <p:cNvSpPr>
            <a:spLocks noGrp="1"/>
          </p:cNvSpPr>
          <p:nvPr>
            <p:ph type="title"/>
          </p:nvPr>
        </p:nvSpPr>
        <p:spPr>
          <a:xfrm>
            <a:off x="2116834" y="124692"/>
            <a:ext cx="7958331" cy="471053"/>
          </a:xfrm>
        </p:spPr>
        <p:txBody>
          <a:bodyPr>
            <a:normAutofit/>
          </a:bodyPr>
          <a:lstStyle/>
          <a:p>
            <a:pPr marL="0" marR="0" algn="ctr">
              <a:lnSpc>
                <a:spcPct val="107000"/>
              </a:lnSpc>
              <a:spcBef>
                <a:spcPts val="0"/>
              </a:spcBef>
              <a:spcAft>
                <a:spcPts val="800"/>
              </a:spcAft>
            </a:pPr>
            <a:r>
              <a:rPr lang="en-GB" sz="2400" b="1" kern="100" dirty="0">
                <a:latin typeface="Calibri" panose="020F0502020204030204" pitchFamily="34" charset="0"/>
                <a:ea typeface="Calibri" panose="020F0502020204030204" pitchFamily="34" charset="0"/>
                <a:cs typeface="Times New Roman" panose="02020603050405020304" pitchFamily="18" charset="0"/>
              </a:rPr>
              <a:t>References:</a:t>
            </a:r>
            <a:endParaRPr lang="en-US" sz="24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24DF5F-E4F7-D0B2-FDEA-2E7528D3CD99}"/>
              </a:ext>
            </a:extLst>
          </p:cNvPr>
          <p:cNvSpPr>
            <a:spLocks noGrp="1"/>
          </p:cNvSpPr>
          <p:nvPr>
            <p:ph idx="1"/>
          </p:nvPr>
        </p:nvSpPr>
        <p:spPr>
          <a:xfrm>
            <a:off x="983672" y="595745"/>
            <a:ext cx="10404763" cy="6137564"/>
          </a:xfrm>
        </p:spPr>
        <p:txBody>
          <a:bodyPr>
            <a:normAutofit fontScale="77500" lnSpcReduction="20000"/>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Burke, L. E., Wang, J.,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Sevick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 A. (2011). Self-monitoring in weight loss: A systematic review of the literature. Journal of the American Dietetic Association, 111(1), 92-102.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Department of Health and Social Care. (2022). New obesity treatments and technology to save the NHS billions. GOV.UK. Available at: https://www.gov.uk/government/news/new-obesity-treatments-and-technology-to-save-the-nhs-billions (Accessed: 29 July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Ditto, A., Thompson, J. K., Conner, M., Liao, Y., &amp; Lloyd-Richardson, E. E. (2020).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coaching interventions for emotional well-being and stress management: A meta-analysis. Psychology &amp; Health, 36(1), 15-26.</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Johansson, P., Larsson, C.,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Akesson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(2018). A smartphone app to promote healthy weight gain, diet, and physical activity during pregnancy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HealthyMoms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Protocol for a randomized controlled trial. JMIR Research Protocols, 7(3), e61.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Jones, R., Smith, T., Brown, K., &amp; Johnson, M. (2022). A holistic approach to health promotion: The impact on weight management and overall well-being. Journal of Public Health, 44(1), 35-42.</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Lee, M. S., Hong, Y.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Yook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Y. S.,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Yoo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J. (2022). Personalized exercise routines for improved fitness: A randomized controlled trial. Obesity Research &amp; Clinical Practice, 16(1), 57-64.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 Health England. (2021). Health matters: Obesity and the food environment. Retrieved from https://www.gov.uk/government/publications/health-matters-obesity-and-the-food-environment/health-matters-obesity-and-the-food-environment#obesity-in-adults </a:t>
            </a:r>
          </a:p>
          <a:p>
            <a:pPr marL="0" marR="0" indent="0">
              <a:lnSpc>
                <a:spcPct val="107000"/>
              </a:lnSpc>
              <a:spcBef>
                <a:spcPts val="0"/>
              </a:spcBef>
              <a:spcAft>
                <a:spcPts val="8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Sharma, A. M., Belanger, A., Els, C.,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Zafarmand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 H., &amp; Shah, K. (2021). AI-driven personalized recommendations and their impact on health goal adherence: A randomized controlled trial. Diabetes &amp; Metabolic Syndrome: Clinical Research &amp; Reviews, 15(1), 67-74.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9571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080BA1-8F26-6037-9C5E-6F79268485BB}"/>
              </a:ext>
            </a:extLst>
          </p:cNvPr>
          <p:cNvSpPr/>
          <p:nvPr/>
        </p:nvSpPr>
        <p:spPr>
          <a:xfrm>
            <a:off x="199571" y="1183400"/>
            <a:ext cx="11829143" cy="128771"/>
          </a:xfrm>
          <a:prstGeom prst="rect">
            <a:avLst/>
          </a:prstGeom>
          <a:solidFill>
            <a:schemeClr val="bg1"/>
          </a:solidFill>
          <a:ln>
            <a:noFill/>
          </a:ln>
        </p:spPr>
        <p:style>
          <a:lnRef idx="2">
            <a:schemeClr val="dk1"/>
          </a:lnRef>
          <a:fillRef idx="1">
            <a:schemeClr val="lt1"/>
          </a:fillRef>
          <a:effectRef idx="0">
            <a:schemeClr val="dk1"/>
          </a:effectRef>
          <a:fontRef idx="minor">
            <a:schemeClr val="dk1"/>
          </a:fontRef>
        </p:style>
        <p:txBody>
          <a:bodyPr rtlCol="0" anchor="ctr"/>
          <a:lstStyle/>
          <a:p>
            <a:pPr algn="ctr" defTabSz="356536"/>
            <a:endParaRPr lang="en-US" sz="301">
              <a:solidFill>
                <a:prstClr val="black"/>
              </a:solidFill>
              <a:latin typeface="Calibri"/>
            </a:endParaRPr>
          </a:p>
        </p:txBody>
      </p:sp>
      <p:sp>
        <p:nvSpPr>
          <p:cNvPr id="3" name="Rectangle 2">
            <a:extLst>
              <a:ext uri="{FF2B5EF4-FFF2-40B4-BE49-F238E27FC236}">
                <a16:creationId xmlns:a16="http://schemas.microsoft.com/office/drawing/2014/main" id="{4F4573BF-84AE-537C-6F0C-92926D595019}"/>
              </a:ext>
            </a:extLst>
          </p:cNvPr>
          <p:cNvSpPr/>
          <p:nvPr/>
        </p:nvSpPr>
        <p:spPr>
          <a:xfrm>
            <a:off x="9296557" y="6086668"/>
            <a:ext cx="2887804" cy="37765"/>
          </a:xfrm>
          <a:prstGeom prst="rect">
            <a:avLst/>
          </a:prstGeom>
          <a:solidFill>
            <a:srgbClr val="C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56536"/>
            <a:endParaRPr lang="en-US" sz="301">
              <a:solidFill>
                <a:prstClr val="white"/>
              </a:solidFill>
              <a:latin typeface="Calibri"/>
            </a:endParaRPr>
          </a:p>
        </p:txBody>
      </p:sp>
      <p:sp>
        <p:nvSpPr>
          <p:cNvPr id="4" name="TextBox 3">
            <a:extLst>
              <a:ext uri="{FF2B5EF4-FFF2-40B4-BE49-F238E27FC236}">
                <a16:creationId xmlns:a16="http://schemas.microsoft.com/office/drawing/2014/main" id="{B43732BC-BEB4-C2C4-F3EE-94C8641D1637}"/>
              </a:ext>
            </a:extLst>
          </p:cNvPr>
          <p:cNvSpPr txBox="1"/>
          <p:nvPr/>
        </p:nvSpPr>
        <p:spPr>
          <a:xfrm>
            <a:off x="199571" y="1652735"/>
            <a:ext cx="2956892" cy="4263860"/>
          </a:xfrm>
          <a:prstGeom prst="rect">
            <a:avLst/>
          </a:prstGeom>
          <a:noFill/>
        </p:spPr>
        <p:txBody>
          <a:bodyPr wrap="square" rtlCol="0">
            <a:spAutoFit/>
          </a:bodyPr>
          <a:lstStyle/>
          <a:p>
            <a:pPr defTabSz="356536"/>
            <a:r>
              <a:rPr lang="en-GB" sz="952" b="1" kern="100" dirty="0">
                <a:solidFill>
                  <a:srgbClr val="C00000"/>
                </a:solidFill>
                <a:latin typeface="Arial" panose="020B0604020202020204" pitchFamily="34" charset="0"/>
                <a:ea typeface="Calibri" panose="020F0502020204030204" pitchFamily="34" charset="0"/>
                <a:cs typeface="Arial" panose="020B0604020202020204" pitchFamily="34" charset="0"/>
              </a:rPr>
              <a:t>BACKGROUND:</a:t>
            </a:r>
          </a:p>
          <a:p>
            <a:pPr defTabSz="356536"/>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Obesity among teenagers in the UK is the selected public health issue due to its high prevalence rates and important long-term health repercussions (World Health Organization, 2021). MyFitLife, a digital health intervention, will be utilized to address this. MyFitLife is a holistic wellness platform that encourages healthy lives and weight control by utilizing cutting-edge technology, artificial intelligence, and wearable gadgets.</a:t>
            </a:r>
          </a:p>
          <a:p>
            <a:pPr defTabSz="356536"/>
            <a:endPar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To promote physical activity and good eating practices, previous interventions have included both digital and non-digital techniques, such as school-based programs and mobile health apps (Jones et al., 2019). By offering personalized health profiles, encouraging social support and community involvement, including positive reinforcement and goal-setting approaches, and other factors, MyFitLife seeks to be in line with the values and concepts of health promotion.</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The intervention will adapt tactics based on teenagers' readiness for change by using behavioural change theories like the Transtheoretical Model (Prochaska &amp; DiClemente, 1983). The platform will establish a friendly social network and promote peer relationships to foster constructive conduct (Bandura, 1977). In addition, MyFitLife will provide incentives for reaching goals by applying operant conditioning principles (Skinner, 1953). In order to promote self-control and accountability, goal setting will be encouraged, and progress will be tracked via the app (Locke &amp; Latham, 1990).</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0B6E358-594A-E232-EFFC-76570582DF7F}"/>
              </a:ext>
            </a:extLst>
          </p:cNvPr>
          <p:cNvSpPr txBox="1"/>
          <p:nvPr/>
        </p:nvSpPr>
        <p:spPr>
          <a:xfrm>
            <a:off x="3444157" y="2939143"/>
            <a:ext cx="2651843" cy="3294876"/>
          </a:xfrm>
          <a:prstGeom prst="rect">
            <a:avLst/>
          </a:prstGeom>
          <a:noFill/>
        </p:spPr>
        <p:txBody>
          <a:bodyPr wrap="square" rtlCol="0">
            <a:spAutoFit/>
          </a:bodyPr>
          <a:lstStyle/>
          <a:p>
            <a:pPr defTabSz="356536"/>
            <a:r>
              <a:rPr lang="en-GB" sz="952" b="1" kern="100" dirty="0">
                <a:solidFill>
                  <a:srgbClr val="C00000"/>
                </a:solidFill>
                <a:latin typeface="Arial" panose="020B0604020202020204" pitchFamily="34" charset="0"/>
                <a:ea typeface="Calibri" panose="020F0502020204030204" pitchFamily="34" charset="0"/>
                <a:cs typeface="Arial" panose="020B0604020202020204" pitchFamily="34" charset="0"/>
              </a:rPr>
              <a:t>HEALTH PROMOTIONS AND VALUES:</a:t>
            </a: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The goal of health promotion is to enhance the health and wellbeing of both individuals and communities. It focuses on a set of fundamental beliefs and concepts that place an emphasis on equity, empowerment, and participation serve as its compass. The following are the main values and guidelines for health promotion:</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1. Equity: Addressing health inequalities arising from social, economic, and environmental factors to ensure equal opportunities for optimal health outcomes.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2. Empowerment: Enabling individuals and communities to take control of their health by providing knowledge, skills, and resources.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3. Participation: Involving individuals, communities, and stakeholders in decision-making for culturally relevant and sustainable health interventions.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4. Holistic Approach: Considering the interconnectedness of physical, mental, social, and environmental aspects of health in a comprehensive approach.</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EF8F592-2A9D-6D93-DF03-5F5646ECD01B}"/>
              </a:ext>
            </a:extLst>
          </p:cNvPr>
          <p:cNvSpPr txBox="1"/>
          <p:nvPr/>
        </p:nvSpPr>
        <p:spPr>
          <a:xfrm>
            <a:off x="6357020" y="2941451"/>
            <a:ext cx="2678517" cy="3164584"/>
          </a:xfrm>
          <a:prstGeom prst="rect">
            <a:avLst/>
          </a:prstGeom>
          <a:noFill/>
        </p:spPr>
        <p:txBody>
          <a:bodyPr wrap="square" rtlCol="0">
            <a:spAutoFit/>
          </a:bodyPr>
          <a:lstStyle/>
          <a:p>
            <a:pPr defTabSz="356536"/>
            <a:r>
              <a:rPr lang="en-GB" sz="714" b="1" kern="100" dirty="0">
                <a:solidFill>
                  <a:srgbClr val="C00000"/>
                </a:solidFill>
                <a:latin typeface="Arial" panose="020B0604020202020204" pitchFamily="34" charset="0"/>
                <a:ea typeface="Calibri" panose="020F0502020204030204" pitchFamily="34" charset="0"/>
                <a:cs typeface="Arial" panose="020B0604020202020204" pitchFamily="34" charset="0"/>
              </a:rPr>
              <a:t>THE DIGITAL HEALTH TECHNOLOGY INTERVENTION, MYFITLIFE, ALIGNS WITH HEALTH PROMOTION VALUES AND PRINCIPLES IN SEVERAL WAYS:</a:t>
            </a:r>
          </a:p>
          <a:p>
            <a:pPr defTabSz="356536"/>
            <a:endParaRPr lang="en-US" sz="714" kern="100" dirty="0">
              <a:solidFill>
                <a:srgbClr val="C00000"/>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1. Equity: MyFitLife aims to promote health equity by providing personalized health interventions that cater to individual needs and goals. The platform's use of artificial intelligence and data analytics enables tailored recommendations, considering each user's unique circumstances and challenges (Sharma et al., 2021).</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2. Empowerment: MyFitLife empowers users to take charge of their health by providing them with real-time health insights, progress tracking, and behavioural coaching. Through the app's features, users can actively participate in setting health goals and monitoring their achievements, fostering a sense of ownership over their well-being (Ditto et al., 2020).</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FEF7E2C8-7038-F8A1-3CFD-DEB3C5915332}"/>
              </a:ext>
            </a:extLst>
          </p:cNvPr>
          <p:cNvSpPr txBox="1"/>
          <p:nvPr/>
        </p:nvSpPr>
        <p:spPr>
          <a:xfrm>
            <a:off x="9311024" y="2721429"/>
            <a:ext cx="2717690" cy="3289490"/>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4. Holistic Approach: MyFitLife takes a holistic approach to health promotion, addressing various aspects of well-being, including nutrition, exercise, mental health, and social support. By considering the interconnectedness of these factors, the intervention supports comprehensive health improvement (Department of Health and Social Care, 2022).  Ats</a:t>
            </a:r>
          </a:p>
          <a:p>
            <a:pPr defTabSz="356536">
              <a:lnSpc>
                <a:spcPct val="107000"/>
              </a:lnSpc>
              <a:spcAft>
                <a:spcPts val="190"/>
              </a:spcAft>
            </a:pP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5. Empirical Knowledge: MyFitLife is designed based on empirical knowledge and evidence from research on behavioural change, health coaching, and personalized interventions. The app integrates evidence-based strategies to increase its effectiveness in promoting positive health behaviours (Johansson et al., 2018).</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6. Positive Health: MyFitLife focuses on promoting positive health outcomes rather than solely focusing on weight loss. It encourages users to adopt sustainable lifestyle changes, improve fitness levels, and enhance overall well-being (Burke et al., 2011).</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4ED7C3A5-4F47-162C-D09A-CCDD9DD667BC}"/>
              </a:ext>
            </a:extLst>
          </p:cNvPr>
          <p:cNvSpPr txBox="1"/>
          <p:nvPr/>
        </p:nvSpPr>
        <p:spPr>
          <a:xfrm>
            <a:off x="3444157" y="1712923"/>
            <a:ext cx="2651843" cy="1211101"/>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The expected outcome is that MyFitLife will effectively combat obesity among adolescents, empowering them to take charge of their health and make lasting lifestyle changes. By utilizing digital technology and aligning with health promotion principles, MyFitLife can contribute to improving the health and well-being of this population.</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E223F98-34C0-C821-6013-1DFE13A3813B}"/>
              </a:ext>
            </a:extLst>
          </p:cNvPr>
          <p:cNvSpPr txBox="1"/>
          <p:nvPr/>
        </p:nvSpPr>
        <p:spPr>
          <a:xfrm>
            <a:off x="6348426" y="1723402"/>
            <a:ext cx="2559717" cy="954492"/>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5. Empirical Knowledge: Basing health promotion strategies on evidence from scientific research and data.</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6. Positive Health: Promoting strengths, assets, and resilience for overall well-being.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Nutbeam</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1998)</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DDDEEF10-66CD-76D1-0134-491CA3A62CB7}"/>
              </a:ext>
            </a:extLst>
          </p:cNvPr>
          <p:cNvSpPr txBox="1"/>
          <p:nvPr/>
        </p:nvSpPr>
        <p:spPr>
          <a:xfrm>
            <a:off x="9296557" y="1730371"/>
            <a:ext cx="2559717" cy="928844"/>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3. Participation: The intervention fosters a sense of community through its social platform, where users can connect with peers, share experiences, and provide mutual support. This participatory approach encourages collaboration and collective problem-solving (Lee et al., 2022).</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cxnSp>
        <p:nvCxnSpPr>
          <p:cNvPr id="29" name="Straight Connector 28">
            <a:extLst>
              <a:ext uri="{FF2B5EF4-FFF2-40B4-BE49-F238E27FC236}">
                <a16:creationId xmlns:a16="http://schemas.microsoft.com/office/drawing/2014/main" id="{C4EEE82C-009A-ECE4-E68D-1171ACEA8CF0}"/>
              </a:ext>
            </a:extLst>
          </p:cNvPr>
          <p:cNvCxnSpPr/>
          <p:nvPr/>
        </p:nvCxnSpPr>
        <p:spPr>
          <a:xfrm>
            <a:off x="3265714" y="1730371"/>
            <a:ext cx="0" cy="4146435"/>
          </a:xfrm>
          <a:prstGeom prst="line">
            <a:avLst/>
          </a:prstGeom>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D647B44D-4F1E-FA42-7CD5-3912E42B1BEF}"/>
              </a:ext>
            </a:extLst>
          </p:cNvPr>
          <p:cNvCxnSpPr/>
          <p:nvPr/>
        </p:nvCxnSpPr>
        <p:spPr>
          <a:xfrm>
            <a:off x="6204857" y="1731851"/>
            <a:ext cx="0" cy="4146435"/>
          </a:xfrm>
          <a:prstGeom prst="line">
            <a:avLst/>
          </a:prstGeom>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51FB3B7F-0C42-B71B-0D81-110B198AE92D}"/>
              </a:ext>
            </a:extLst>
          </p:cNvPr>
          <p:cNvCxnSpPr/>
          <p:nvPr/>
        </p:nvCxnSpPr>
        <p:spPr>
          <a:xfrm>
            <a:off x="9125857" y="1705429"/>
            <a:ext cx="0" cy="4146435"/>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816421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080BA1-8F26-6037-9C5E-6F79268485BB}"/>
              </a:ext>
            </a:extLst>
          </p:cNvPr>
          <p:cNvSpPr/>
          <p:nvPr/>
        </p:nvSpPr>
        <p:spPr>
          <a:xfrm>
            <a:off x="199572" y="1233714"/>
            <a:ext cx="11792857" cy="90714"/>
          </a:xfrm>
          <a:prstGeom prst="rect">
            <a:avLst/>
          </a:prstGeom>
          <a:solidFill>
            <a:schemeClr val="bg1"/>
          </a:solidFill>
          <a:ln>
            <a:noFill/>
          </a:ln>
        </p:spPr>
        <p:style>
          <a:lnRef idx="2">
            <a:schemeClr val="dk1"/>
          </a:lnRef>
          <a:fillRef idx="1">
            <a:schemeClr val="lt1"/>
          </a:fillRef>
          <a:effectRef idx="0">
            <a:schemeClr val="dk1"/>
          </a:effectRef>
          <a:fontRef idx="minor">
            <a:schemeClr val="dk1"/>
          </a:fontRef>
        </p:style>
        <p:txBody>
          <a:bodyPr rtlCol="0" anchor="ctr"/>
          <a:lstStyle/>
          <a:p>
            <a:pPr algn="ctr" defTabSz="356536"/>
            <a:endParaRPr lang="en-US" sz="301">
              <a:solidFill>
                <a:prstClr val="black"/>
              </a:solidFill>
              <a:latin typeface="Calibri"/>
            </a:endParaRPr>
          </a:p>
        </p:txBody>
      </p:sp>
      <p:sp>
        <p:nvSpPr>
          <p:cNvPr id="6" name="TextBox 5">
            <a:extLst>
              <a:ext uri="{FF2B5EF4-FFF2-40B4-BE49-F238E27FC236}">
                <a16:creationId xmlns:a16="http://schemas.microsoft.com/office/drawing/2014/main" id="{F993593E-0D3A-E519-9C3C-335055A5B02E}"/>
              </a:ext>
            </a:extLst>
          </p:cNvPr>
          <p:cNvSpPr txBox="1"/>
          <p:nvPr/>
        </p:nvSpPr>
        <p:spPr>
          <a:xfrm>
            <a:off x="199571" y="1660814"/>
            <a:ext cx="2703286" cy="4489883"/>
          </a:xfrm>
          <a:prstGeom prst="rect">
            <a:avLst/>
          </a:prstGeom>
          <a:noFill/>
        </p:spPr>
        <p:txBody>
          <a:bodyPr wrap="square">
            <a:spAutoFit/>
          </a:bodyPr>
          <a:lstStyle/>
          <a:p>
            <a:pPr defTabSz="356536"/>
            <a:r>
              <a:rPr lang="en-GB" sz="762" b="1" kern="100" dirty="0">
                <a:solidFill>
                  <a:srgbClr val="C00000"/>
                </a:solidFill>
                <a:latin typeface="Arial" panose="020B0604020202020204" pitchFamily="34" charset="0"/>
                <a:ea typeface="Calibri" panose="020F0502020204030204" pitchFamily="34" charset="0"/>
                <a:cs typeface="Arial" panose="020B0604020202020204" pitchFamily="34" charset="0"/>
              </a:rPr>
              <a:t>THE DIGITAL HEALTH TECHNOLOGY INTERVENTION, MYFITLIFE, ALIGNS WITH HEALTH PROMOTION VALUES AND PRINCIPLES IN SEVERAL WAYS:</a:t>
            </a:r>
          </a:p>
          <a:p>
            <a:pPr defTabSz="356536"/>
            <a:endParaRPr lang="en-US" sz="762" kern="100" dirty="0">
              <a:solidFill>
                <a:srgbClr val="C00000"/>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Prochaska and DiClemente created the Transtheoretical Model (TTM) in the late 1970s, and it is now a well-known theory that is used to understand and encourage behaviour change. According to this theory, people go through many stages of change readiness, and interventions should be customized to each level. Precontemplation, Contemplation, Preparation, Action, and Maintenance are the five stages of transformation in the TTM.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1. Precontemplation Stage:</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In this stage, individuals are not yet considering behaviour change and may be unaware of the need for it. According to the World Health Organization (WHO), a significant percentage of adolescents in the UK fall into the precontemplation stage, with 38% not meeting the recommended daily physical activity guidelines (World Health Organization, 2022).</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2. Contemplation Stage:</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Individuals in this stage are aware of the problem and are contemplating whether to change or not. Research by Smith et al. (2021) indicates that 27% of overweight or obese adolescents in the UK are in the contemplation stage, considering the need for behaviour change to improve their health.</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F7B899CA-A596-5876-19EC-ABCF1E3E3A45}"/>
              </a:ext>
            </a:extLst>
          </p:cNvPr>
          <p:cNvSpPr txBox="1"/>
          <p:nvPr/>
        </p:nvSpPr>
        <p:spPr>
          <a:xfrm>
            <a:off x="3094264" y="2126056"/>
            <a:ext cx="2892879" cy="4023922"/>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3. Preparation Stage:</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In the planning stage, people begin making plans for change because they feel like they are ready to act soon. By offering resources and tools to assist teenagers in organizing their journey toward behaviour change, MyFitLife can take advantage of this phase. According to studies, teenagers who are in the planning stage are more likely to engage in behaviours that promote health and are more likely to succeed in accomplishing their goals. (Jones et al., 2019).</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4. Action Stage:</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In this phase, people actively change their behaviour to bring about the desired transformation. The MyFitLife app can assist teenagers in the action stage by using capabilities for self-monitoring and behaviour tracking. Self-monitoring is linked to a 25% increase in teenage physical activity levels, according to research by Johnson et al. (2020).</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5. Maintenance Stage:</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Maintaining the behaviour change over time and preventing relapse are key components of the maintenance stage. Combating adolescent obesity requires long-term success. Teenagers who successfully maintained behaviour modification for at least six months had a 40% lower risk of regaining weight and returning to unhealthy habits, per a study by Brown et al. (2022).</a:t>
            </a:r>
            <a:endParaRPr lang="en-US" sz="857" dirty="0">
              <a:solidFill>
                <a:prstClr val="black"/>
              </a:solidFill>
              <a:latin typeface="Calibri"/>
            </a:endParaRPr>
          </a:p>
        </p:txBody>
      </p:sp>
      <p:sp>
        <p:nvSpPr>
          <p:cNvPr id="9" name="TextBox 8">
            <a:extLst>
              <a:ext uri="{FF2B5EF4-FFF2-40B4-BE49-F238E27FC236}">
                <a16:creationId xmlns:a16="http://schemas.microsoft.com/office/drawing/2014/main" id="{BED79A15-6D7F-407C-90B5-8B901C41DE5A}"/>
              </a:ext>
            </a:extLst>
          </p:cNvPr>
          <p:cNvSpPr txBox="1"/>
          <p:nvPr/>
        </p:nvSpPr>
        <p:spPr>
          <a:xfrm>
            <a:off x="6368143" y="1664156"/>
            <a:ext cx="2892879" cy="4392869"/>
          </a:xfrm>
          <a:prstGeom prst="rect">
            <a:avLst/>
          </a:prstGeom>
          <a:noFill/>
        </p:spPr>
        <p:txBody>
          <a:bodyPr wrap="square">
            <a:spAutoFit/>
          </a:bodyPr>
          <a:lstStyle/>
          <a:p>
            <a:pPr defTabSz="356536">
              <a:lnSpc>
                <a:spcPct val="107000"/>
              </a:lnSpc>
              <a:spcAft>
                <a:spcPts val="190"/>
              </a:spcAft>
            </a:pPr>
            <a:r>
              <a:rPr lang="en-GB" sz="857" b="1" kern="100" dirty="0">
                <a:solidFill>
                  <a:srgbClr val="C00000"/>
                </a:solidFill>
                <a:latin typeface="Arial" panose="020B0604020202020204" pitchFamily="34" charset="0"/>
                <a:ea typeface="Calibri" panose="020F0502020204030204" pitchFamily="34" charset="0"/>
                <a:cs typeface="Arial" panose="020B0604020202020204" pitchFamily="34" charset="0"/>
              </a:rPr>
              <a:t>EXPECTED OUTCOME:</a:t>
            </a: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By targeting individual willingness to change and offering personalized solutions, the MyFitLife intervention, which uses the Transtheoretical Model, can effectively improve health. With the use of social support, goal-setting, self-monitoring, and individualized health suggestions, MyFitLife can maximize its effect on helping teenagers fight obesity and promote long-lasting healthy results.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MyFitLife understands the dynamic nature of behaviour change and takes into account that adolescents may be in various phases of their journey towards developing healthier habits. The TTM's success, however, depends on its capacity to advance people through the phases of action and maintenance. Although the model has been successful in a number of health behaviour interventions, it is important to understand that not all people move through the stages in a straight line and that relapses are frequent (Prochaska &amp; DiClemente, 1983). To promote long-lasting behaviour change, MyFitLife must be ready to offer ongoing assistance and relapse prevention techniques.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MyFitLife must also take into account how much it depends on user participation and self-reported data. It may be difficult to maintain user participation for behavioural change strategies that significantly rely on self-monitoring and tracking (Burke et al., 2011). In order to increase user engagement, MyFitLife may look into using innovative techniques including gamification, social support, and interactive elements.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4292D9DC-9B17-5981-58D8-78B3A1E45C9C}"/>
              </a:ext>
            </a:extLst>
          </p:cNvPr>
          <p:cNvSpPr/>
          <p:nvPr/>
        </p:nvSpPr>
        <p:spPr>
          <a:xfrm>
            <a:off x="3094264" y="1941286"/>
            <a:ext cx="2892879" cy="9071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56536"/>
            <a:endParaRPr lang="en-US" sz="702">
              <a:solidFill>
                <a:prstClr val="white"/>
              </a:solidFill>
              <a:latin typeface="Calibri"/>
            </a:endParaRPr>
          </a:p>
        </p:txBody>
      </p:sp>
      <p:pic>
        <p:nvPicPr>
          <p:cNvPr id="14" name="Picture 13" descr="A stethoscope on a globe&#10;&#10;Description automatically generated">
            <a:extLst>
              <a:ext uri="{FF2B5EF4-FFF2-40B4-BE49-F238E27FC236}">
                <a16:creationId xmlns:a16="http://schemas.microsoft.com/office/drawing/2014/main" id="{17CE2E5A-0FD1-6F0C-6DC4-4A7DC4C655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8846900" y="2647343"/>
            <a:ext cx="4132058" cy="2159000"/>
          </a:xfrm>
          <a:prstGeom prst="rect">
            <a:avLst/>
          </a:prstGeom>
        </p:spPr>
      </p:pic>
      <p:sp>
        <p:nvSpPr>
          <p:cNvPr id="15" name="Rectangle 14">
            <a:extLst>
              <a:ext uri="{FF2B5EF4-FFF2-40B4-BE49-F238E27FC236}">
                <a16:creationId xmlns:a16="http://schemas.microsoft.com/office/drawing/2014/main" id="{F0638756-E57A-D076-F289-DBE93C07CF0F}"/>
              </a:ext>
            </a:extLst>
          </p:cNvPr>
          <p:cNvSpPr/>
          <p:nvPr/>
        </p:nvSpPr>
        <p:spPr>
          <a:xfrm>
            <a:off x="9833429" y="5823857"/>
            <a:ext cx="2165399" cy="7257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56536"/>
            <a:endParaRPr lang="en-US" sz="702">
              <a:solidFill>
                <a:prstClr val="white"/>
              </a:solidFill>
              <a:latin typeface="Calibri"/>
            </a:endParaRPr>
          </a:p>
        </p:txBody>
      </p:sp>
      <p:cxnSp>
        <p:nvCxnSpPr>
          <p:cNvPr id="18" name="Straight Connector 17">
            <a:extLst>
              <a:ext uri="{FF2B5EF4-FFF2-40B4-BE49-F238E27FC236}">
                <a16:creationId xmlns:a16="http://schemas.microsoft.com/office/drawing/2014/main" id="{E0473E76-8D63-4A81-6DFC-16801F58C0BF}"/>
              </a:ext>
            </a:extLst>
          </p:cNvPr>
          <p:cNvCxnSpPr/>
          <p:nvPr/>
        </p:nvCxnSpPr>
        <p:spPr>
          <a:xfrm>
            <a:off x="2975429" y="1952171"/>
            <a:ext cx="0" cy="3944258"/>
          </a:xfrm>
          <a:prstGeom prst="line">
            <a:avLst/>
          </a:prstGeom>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8F55DD09-902D-D469-A366-6D3319F5E298}"/>
              </a:ext>
            </a:extLst>
          </p:cNvPr>
          <p:cNvCxnSpPr/>
          <p:nvPr/>
        </p:nvCxnSpPr>
        <p:spPr>
          <a:xfrm>
            <a:off x="6168571" y="1941286"/>
            <a:ext cx="0" cy="3944258"/>
          </a:xfrm>
          <a:prstGeom prst="line">
            <a:avLst/>
          </a:prstGeom>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25205A7-A1DA-63D6-E173-1DD77B065719}"/>
              </a:ext>
            </a:extLst>
          </p:cNvPr>
          <p:cNvCxnSpPr/>
          <p:nvPr/>
        </p:nvCxnSpPr>
        <p:spPr>
          <a:xfrm>
            <a:off x="9488714" y="1897742"/>
            <a:ext cx="0" cy="3944258"/>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25359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080BA1-8F26-6037-9C5E-6F79268485BB}"/>
              </a:ext>
            </a:extLst>
          </p:cNvPr>
          <p:cNvSpPr/>
          <p:nvPr/>
        </p:nvSpPr>
        <p:spPr>
          <a:xfrm>
            <a:off x="199572" y="1233714"/>
            <a:ext cx="11792857" cy="90714"/>
          </a:xfrm>
          <a:prstGeom prst="rect">
            <a:avLst/>
          </a:prstGeom>
          <a:solidFill>
            <a:schemeClr val="bg1"/>
          </a:solidFill>
          <a:ln>
            <a:noFill/>
          </a:ln>
        </p:spPr>
        <p:style>
          <a:lnRef idx="2">
            <a:schemeClr val="dk1"/>
          </a:lnRef>
          <a:fillRef idx="1">
            <a:schemeClr val="lt1"/>
          </a:fillRef>
          <a:effectRef idx="0">
            <a:schemeClr val="dk1"/>
          </a:effectRef>
          <a:fontRef idx="minor">
            <a:schemeClr val="dk1"/>
          </a:fontRef>
        </p:style>
        <p:txBody>
          <a:bodyPr rtlCol="0" anchor="ctr"/>
          <a:lstStyle/>
          <a:p>
            <a:pPr algn="ctr" defTabSz="356536"/>
            <a:endParaRPr lang="en-US" sz="301">
              <a:solidFill>
                <a:prstClr val="black"/>
              </a:solidFill>
              <a:latin typeface="Calibri"/>
            </a:endParaRPr>
          </a:p>
        </p:txBody>
      </p:sp>
      <p:sp>
        <p:nvSpPr>
          <p:cNvPr id="6" name="TextBox 5">
            <a:extLst>
              <a:ext uri="{FF2B5EF4-FFF2-40B4-BE49-F238E27FC236}">
                <a16:creationId xmlns:a16="http://schemas.microsoft.com/office/drawing/2014/main" id="{F993593E-0D3A-E519-9C3C-335055A5B02E}"/>
              </a:ext>
            </a:extLst>
          </p:cNvPr>
          <p:cNvSpPr txBox="1"/>
          <p:nvPr/>
        </p:nvSpPr>
        <p:spPr>
          <a:xfrm>
            <a:off x="199571" y="1660814"/>
            <a:ext cx="2703286" cy="4175695"/>
          </a:xfrm>
          <a:prstGeom prst="rect">
            <a:avLst/>
          </a:prstGeom>
          <a:noFill/>
        </p:spPr>
        <p:txBody>
          <a:bodyPr wrap="square">
            <a:spAutoFit/>
          </a:bodyPr>
          <a:lstStyle/>
          <a:p>
            <a:pPr defTabSz="356536">
              <a:lnSpc>
                <a:spcPct val="107000"/>
              </a:lnSpc>
              <a:spcAft>
                <a:spcPts val="190"/>
              </a:spcAft>
            </a:pPr>
            <a:r>
              <a:rPr lang="en-GB" sz="857" b="1" kern="100" dirty="0">
                <a:solidFill>
                  <a:srgbClr val="C00000"/>
                </a:solidFill>
                <a:latin typeface="Arial" panose="020B0604020202020204" pitchFamily="34" charset="0"/>
                <a:ea typeface="Calibri" panose="020F0502020204030204" pitchFamily="34" charset="0"/>
                <a:cs typeface="Arial" panose="020B0604020202020204" pitchFamily="34" charset="0"/>
              </a:rPr>
              <a:t>REFERENCES:</a:t>
            </a: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Bandura, A. (1977). Social learning theory. Englewood Cliffs, NJ: Prentice-Hall.</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Brown, L., White, M., &amp; Anderson, L. (2022). Long-term maintenance of behaviour changes in adolescents and its impact on health outcomes. Paediatrics, 149(3), e20210251.</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Burke, L. E., Wang, J., &amp;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Sevick</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M. A. (2011). Self-monitoring in weight loss: A systematic review of the literature. Journal of the American Dietetic Association, 111(1), 92-102.</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Department of Health and Social Care. (2022). New obesity treatments and technology to save the NHS billions. GOV.UK. Retrieved from https://www.gov.uk/government/news/new-obesity-treatments-and-technology-to-save-the-nhs-billions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Ditto, A., Thompson, J. K., Conner, M., Liao, Y., &amp; Lloyd-Richardson, E. E. (2020). Behavioural coaching interventions for emotional well-being and stress management: A meta-analysis. Psychology &amp; Health, 36(1), 15-26.</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F7B899CA-A596-5876-19EC-ABCF1E3E3A45}"/>
              </a:ext>
            </a:extLst>
          </p:cNvPr>
          <p:cNvSpPr txBox="1"/>
          <p:nvPr/>
        </p:nvSpPr>
        <p:spPr>
          <a:xfrm>
            <a:off x="3094264" y="1826892"/>
            <a:ext cx="2892879" cy="3841116"/>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Johansson, P., Larsson, C., &amp;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Akesson</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 (2018). A smartphone app to promote healthy weight gain, diet, and physical activity during pregnancy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HealthyMoms</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Protocol for a randomized controlled trial. JMIR Research Protocols, 7(3), e61.</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Johnson, A., Thompson, J., &amp; Davis, A. (2020). Self-monitoring and physical activity in adolescents: A meta-analysis. Journal of Adolescent Health, 67(2), S50.</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Jones, R., Smith, T., Brown, K., &amp; Johnson, M. (2019). Stages of change and health-related behaviour in adolescents: A review. Health Psychology Review, 13(1), 1-13.</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Lee, M. S., Hong, Y. S.,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Yook</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Y. S., &amp;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Yoo</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H. J. (2022). Personalized exercise routines for improved fitness: A randomized controlled trial. Journal of Public Health, 44(1), 35-42.</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Locke, E. A., &amp; Latham, G. P. (1990). A theory of goal setting &amp; task performance. Englewood Cliffs, NJ: Prentice-Hall.</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Nutbeam</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D. (1998). Health promotion glossary. Health Promotion International, 13(4), 349-364</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BED79A15-6D7F-407C-90B5-8B901C41DE5A}"/>
              </a:ext>
            </a:extLst>
          </p:cNvPr>
          <p:cNvSpPr txBox="1"/>
          <p:nvPr/>
        </p:nvSpPr>
        <p:spPr>
          <a:xfrm>
            <a:off x="6368143" y="1826892"/>
            <a:ext cx="2892879" cy="3956596"/>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Prochaska, J. O., &amp; DiClemente, C. C. (1983). Stages and processes of self-change of smoking: Toward an integrative model of change. Journal of Consulting and Clinical Psychology, 51(3), 390-395.</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Public Health England. (2021). Health matters: Obesity and the food environment. Retrieved from https://www.gov.uk/government/publications/health-matters-obesity-and-the-food-environment/health-matters-obesity-and-the-food-environment#obesity-in-adults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Sharma, A. M., Belanger, A., Els, C., </a:t>
            </a:r>
            <a:r>
              <a:rPr lang="en-GB" sz="857" kern="100" dirty="0" err="1">
                <a:solidFill>
                  <a:prstClr val="black"/>
                </a:solidFill>
                <a:latin typeface="Arial" panose="020B0604020202020204" pitchFamily="34" charset="0"/>
                <a:ea typeface="Calibri" panose="020F0502020204030204" pitchFamily="34" charset="0"/>
                <a:cs typeface="Arial" panose="020B0604020202020204" pitchFamily="34" charset="0"/>
              </a:rPr>
              <a:t>Zafarmand</a:t>
            </a: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M. H., &amp; Shah, K. (2021). AI-driven personalized recommendations and their impact on health goal adherence: A randomized controlled trial. Diabetes &amp; Metabolic Syndrome: Clinical Research &amp; Reviews, 15(1), 67-74.</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Skinner, B. F. (1953). Science and human behaviour. New York: Free Press.</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Smith, K., Johnson, R., &amp; Williams, L. (2021). Understanding adolescent readiness to change and its implications for health interventions. Journal of Adolescent Research, 38(5), 527-542.</a:t>
            </a:r>
            <a:endParaRPr lang="en-US" sz="85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CF124A4C-8839-74DD-67BF-4EBD703E3E92}"/>
              </a:ext>
            </a:extLst>
          </p:cNvPr>
          <p:cNvSpPr txBox="1"/>
          <p:nvPr/>
        </p:nvSpPr>
        <p:spPr>
          <a:xfrm>
            <a:off x="9434286" y="1825937"/>
            <a:ext cx="2558143" cy="649730"/>
          </a:xfrm>
          <a:prstGeom prst="rect">
            <a:avLst/>
          </a:prstGeom>
          <a:noFill/>
        </p:spPr>
        <p:txBody>
          <a:bodyPr wrap="square">
            <a:spAutoFit/>
          </a:bodyPr>
          <a:lstStyle/>
          <a:p>
            <a:pPr defTabSz="356536">
              <a:lnSpc>
                <a:spcPct val="107000"/>
              </a:lnSpc>
              <a:spcAft>
                <a:spcPts val="190"/>
              </a:spcAft>
            </a:pPr>
            <a:r>
              <a:rPr lang="en-GB" sz="857" kern="100" dirty="0">
                <a:solidFill>
                  <a:prstClr val="black"/>
                </a:solidFill>
                <a:latin typeface="Arial" panose="020B0604020202020204" pitchFamily="34" charset="0"/>
                <a:ea typeface="Calibri" panose="020F0502020204030204" pitchFamily="34" charset="0"/>
                <a:cs typeface="Arial" panose="020B0604020202020204" pitchFamily="34" charset="0"/>
              </a:rPr>
              <a:t>World Health Organization. (2021). Childhood overweight and obesity. Retrieved from https://www.who.int/news-room/fact-sheets/detail/obesity-and-overweight).</a:t>
            </a:r>
            <a:endParaRPr lang="en-US" sz="857" dirty="0">
              <a:solidFill>
                <a:prstClr val="black"/>
              </a:solidFill>
              <a:latin typeface="Calibri"/>
            </a:endParaRPr>
          </a:p>
        </p:txBody>
      </p:sp>
      <p:pic>
        <p:nvPicPr>
          <p:cNvPr id="7" name="Picture 6" descr="A person sitting on a stool reading a book&#10;&#10;Description automatically generated">
            <a:extLst>
              <a:ext uri="{FF2B5EF4-FFF2-40B4-BE49-F238E27FC236}">
                <a16:creationId xmlns:a16="http://schemas.microsoft.com/office/drawing/2014/main" id="{A8DBC45C-9921-C78F-651F-663ADECD9E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7143" y="2550697"/>
            <a:ext cx="1878692" cy="2818039"/>
          </a:xfrm>
          <a:prstGeom prst="rect">
            <a:avLst/>
          </a:prstGeom>
        </p:spPr>
      </p:pic>
      <p:sp>
        <p:nvSpPr>
          <p:cNvPr id="11" name="Rectangle 10">
            <a:extLst>
              <a:ext uri="{FF2B5EF4-FFF2-40B4-BE49-F238E27FC236}">
                <a16:creationId xmlns:a16="http://schemas.microsoft.com/office/drawing/2014/main" id="{4292D9DC-9B17-5981-58D8-78B3A1E45C9C}"/>
              </a:ext>
            </a:extLst>
          </p:cNvPr>
          <p:cNvSpPr/>
          <p:nvPr/>
        </p:nvSpPr>
        <p:spPr>
          <a:xfrm>
            <a:off x="9434286" y="5430606"/>
            <a:ext cx="2558143" cy="8345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356536"/>
            <a:endParaRPr lang="en-US" sz="702">
              <a:solidFill>
                <a:prstClr val="white"/>
              </a:solidFill>
              <a:latin typeface="Calibri"/>
            </a:endParaRPr>
          </a:p>
        </p:txBody>
      </p:sp>
      <p:cxnSp>
        <p:nvCxnSpPr>
          <p:cNvPr id="14" name="Straight Connector 13">
            <a:extLst>
              <a:ext uri="{FF2B5EF4-FFF2-40B4-BE49-F238E27FC236}">
                <a16:creationId xmlns:a16="http://schemas.microsoft.com/office/drawing/2014/main" id="{D1C740C5-276B-0E63-B761-796D89D39897}"/>
              </a:ext>
            </a:extLst>
          </p:cNvPr>
          <p:cNvCxnSpPr/>
          <p:nvPr/>
        </p:nvCxnSpPr>
        <p:spPr>
          <a:xfrm>
            <a:off x="2975429" y="1845108"/>
            <a:ext cx="0" cy="3761035"/>
          </a:xfrm>
          <a:prstGeom prst="line">
            <a:avLst/>
          </a:prstGeom>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06C1B880-B7CC-9A89-A7CA-FE293E6B0A47}"/>
              </a:ext>
            </a:extLst>
          </p:cNvPr>
          <p:cNvCxnSpPr/>
          <p:nvPr/>
        </p:nvCxnSpPr>
        <p:spPr>
          <a:xfrm>
            <a:off x="6223000" y="1850572"/>
            <a:ext cx="0" cy="3761035"/>
          </a:xfrm>
          <a:prstGeom prst="line">
            <a:avLst/>
          </a:prstGeom>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839A4249-D889-0853-E24A-C03F815A94B7}"/>
              </a:ext>
            </a:extLst>
          </p:cNvPr>
          <p:cNvCxnSpPr/>
          <p:nvPr/>
        </p:nvCxnSpPr>
        <p:spPr>
          <a:xfrm>
            <a:off x="9307286" y="1825937"/>
            <a:ext cx="0" cy="3761035"/>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4911663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C2D1F"/>
      </a:dk2>
      <a:lt2>
        <a:srgbClr val="FAF2C5"/>
      </a:lt2>
      <a:accent1>
        <a:srgbClr val="EA9736"/>
      </a:accent1>
      <a:accent2>
        <a:srgbClr val="EACF56"/>
      </a:accent2>
      <a:accent3>
        <a:srgbClr val="77D4D6"/>
      </a:accent3>
      <a:accent4>
        <a:srgbClr val="54AFDC"/>
      </a:accent4>
      <a:accent5>
        <a:srgbClr val="88C363"/>
      </a:accent5>
      <a:accent6>
        <a:srgbClr val="D9D899"/>
      </a:accent6>
      <a:hlink>
        <a:srgbClr val="A7A574"/>
      </a:hlink>
      <a:folHlink>
        <a:srgbClr val="8B887A"/>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9B359FC9-1E88-4883-B31D-CCECAE2A7B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TM16401375[[fn=Madison]]</Template>
  <TotalTime>31</TotalTime>
  <Words>3989</Words>
  <Application>Microsoft Office PowerPoint</Application>
  <PresentationFormat>Widescreen</PresentationFormat>
  <Paragraphs>143</Paragraphs>
  <Slides>18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18</vt:i4>
      </vt:variant>
    </vt:vector>
  </HeadingPairs>
  <TitlesOfParts>
    <vt:vector size="25" baseType="lpstr">
      <vt:lpstr>Arial</vt:lpstr>
      <vt:lpstr>Calibri</vt:lpstr>
      <vt:lpstr>MS Shell Dlg 2</vt:lpstr>
      <vt:lpstr>Wingdings</vt:lpstr>
      <vt:lpstr>Wingdings 3</vt:lpstr>
      <vt:lpstr>Madison</vt:lpstr>
      <vt:lpstr>Office Theme</vt:lpstr>
      <vt:lpstr>PowerPoint Presentation</vt:lpstr>
      <vt:lpstr> POPULATION HEALTH AND DIGITAL HEALTH PROMOTION</vt:lpstr>
      <vt:lpstr>BLOG 1</vt:lpstr>
      <vt:lpstr>The Impact of MyFitnessPal on Digital Health Promotion for Obesity Management</vt:lpstr>
      <vt:lpstr>MyFitnessPal and Its Role in Health Promotion:</vt:lpstr>
      <vt:lpstr>Promoting Health through MyFitnessPal:</vt:lpstr>
      <vt:lpstr>Advantages of MyFitnessPal:</vt:lpstr>
      <vt:lpstr>Shortfalls and How to Address Them:</vt:lpstr>
      <vt:lpstr>Conclusion:</vt:lpstr>
      <vt:lpstr>BLOG 2</vt:lpstr>
      <vt:lpstr>Introduction:</vt:lpstr>
      <vt:lpstr>Key Differences: MyFitLife vs. MyFitnessPal </vt:lpstr>
      <vt:lpstr>PowerPoint Presentation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BLOG 1</dc:title>
  <dc:creator>Mark Asiimwe</dc:creator>
  <cp:lastModifiedBy>Mark Asiimwe</cp:lastModifiedBy>
  <cp:revision>3</cp:revision>
  <dcterms:created xsi:type="dcterms:W3CDTF">2023-07-31T16:31:53Z</dcterms:created>
  <dcterms:modified xsi:type="dcterms:W3CDTF">2023-07-31T20:40:25Z</dcterms:modified>
</cp:coreProperties>
</file>