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3" r:id="rId1"/>
    <p:sldMasterId id="2147483925" r:id="rId2"/>
    <p:sldMasterId id="2147483720" r:id="rId3"/>
    <p:sldMasterId id="2147483648" r:id="rId4"/>
  </p:sldMasterIdLst>
  <p:notesMasterIdLst>
    <p:notesMasterId r:id="rId25"/>
  </p:notesMasterIdLst>
  <p:sldIdLst>
    <p:sldId id="261" r:id="rId5"/>
    <p:sldId id="263" r:id="rId6"/>
    <p:sldId id="257" r:id="rId7"/>
    <p:sldId id="270" r:id="rId8"/>
    <p:sldId id="271" r:id="rId9"/>
    <p:sldId id="258" r:id="rId10"/>
    <p:sldId id="276" r:id="rId11"/>
    <p:sldId id="277" r:id="rId12"/>
    <p:sldId id="259" r:id="rId13"/>
    <p:sldId id="278" r:id="rId14"/>
    <p:sldId id="279" r:id="rId15"/>
    <p:sldId id="260" r:id="rId16"/>
    <p:sldId id="280" r:id="rId17"/>
    <p:sldId id="281" r:id="rId18"/>
    <p:sldId id="282" r:id="rId19"/>
    <p:sldId id="283" r:id="rId20"/>
    <p:sldId id="284" r:id="rId21"/>
    <p:sldId id="285" r:id="rId22"/>
    <p:sldId id="275" r:id="rId23"/>
    <p:sldId id="262" r:id="rId24"/>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C6D65-DDD2-48F9-B5FB-770920F01D70}" v="48" dt="2026-02-14T17:16:20.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66" d="100"/>
          <a:sy n="66" d="100"/>
        </p:scale>
        <p:origin x="668"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46CDF-3391-3A4B-AF2B-9BAFF3D9449E}" type="doc">
      <dgm:prSet loTypeId="urn:microsoft.com/office/officeart/2005/8/layout/hChevron3" loCatId="" qsTypeId="urn:microsoft.com/office/officeart/2005/8/quickstyle/simple1" qsCatId="simple" csTypeId="urn:microsoft.com/office/officeart/2005/8/colors/accent1_2" csCatId="accent1" phldr="1"/>
      <dgm:spPr/>
    </dgm:pt>
    <dgm:pt modelId="{E3837614-D377-874A-8247-0086D46843C8}">
      <dgm:prSet phldrT="[Text]"/>
      <dgm:spPr/>
      <dgm:t>
        <a:bodyPr/>
        <a:lstStyle/>
        <a:p>
          <a:pPr>
            <a:buSzPct val="70000"/>
            <a:buFont typeface="Century Gothic" panose="020B0502020202020204" pitchFamily="34" charset="0"/>
            <a:buChar char="►"/>
          </a:pPr>
          <a:r>
            <a:rPr lang="en-US" dirty="0">
              <a:solidFill>
                <a:schemeClr val="tx1"/>
              </a:solidFill>
            </a:rPr>
            <a:t>Microsoft Teams enables instant messaging between employees (</a:t>
          </a:r>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2019)</a:t>
          </a:r>
          <a:r>
            <a:rPr lang="en-US" dirty="0">
              <a:solidFill>
                <a:schemeClr val="tx1"/>
              </a:solidFill>
            </a:rPr>
            <a:t>.</a:t>
          </a:r>
          <a:endParaRPr lang="en-GB" dirty="0">
            <a:solidFill>
              <a:schemeClr val="tx1"/>
            </a:solidFill>
          </a:endParaRPr>
        </a:p>
      </dgm:t>
    </dgm:pt>
    <dgm:pt modelId="{8F812223-23CA-7945-95EB-C69EF46249D4}" type="parTrans" cxnId="{BB55EA72-8B86-8042-899F-1EBF33A674D0}">
      <dgm:prSet/>
      <dgm:spPr/>
      <dgm:t>
        <a:bodyPr/>
        <a:lstStyle/>
        <a:p>
          <a:endParaRPr lang="en-GB"/>
        </a:p>
      </dgm:t>
    </dgm:pt>
    <dgm:pt modelId="{BF549580-1508-2840-8C28-84E1C4D1F968}" type="sibTrans" cxnId="{BB55EA72-8B86-8042-899F-1EBF33A674D0}">
      <dgm:prSet/>
      <dgm:spPr/>
      <dgm:t>
        <a:bodyPr/>
        <a:lstStyle/>
        <a:p>
          <a:endParaRPr lang="en-GB"/>
        </a:p>
      </dgm:t>
    </dgm:pt>
    <dgm:pt modelId="{FB79BB90-F47E-334A-A8EF-8B6E41D6116C}">
      <dgm:prSet phldrT="[Text]"/>
      <dgm:spPr/>
      <dgm:t>
        <a:bodyPr/>
        <a:lstStyle/>
        <a:p>
          <a:pPr>
            <a:buSzPct val="70000"/>
            <a:buFont typeface="Century Gothic" panose="020B0502020202020204" pitchFamily="34" charset="0"/>
            <a:buChar char="►"/>
          </a:pPr>
          <a:r>
            <a:rPr lang="en-US" dirty="0">
              <a:solidFill>
                <a:schemeClr val="tx1"/>
              </a:solidFill>
            </a:rPr>
            <a:t>It promotes video conferencing and teleconferencing.</a:t>
          </a:r>
          <a:endParaRPr lang="en-GB" dirty="0"/>
        </a:p>
      </dgm:t>
    </dgm:pt>
    <dgm:pt modelId="{2B3C8C17-1C24-5840-99ED-C1689C82B301}" type="parTrans" cxnId="{E64BC03E-935A-ED46-90DA-70FB7BFACBF2}">
      <dgm:prSet/>
      <dgm:spPr/>
      <dgm:t>
        <a:bodyPr/>
        <a:lstStyle/>
        <a:p>
          <a:endParaRPr lang="en-GB"/>
        </a:p>
      </dgm:t>
    </dgm:pt>
    <dgm:pt modelId="{E2FE0815-64A4-9F49-80D5-A482D71FD8F9}" type="sibTrans" cxnId="{E64BC03E-935A-ED46-90DA-70FB7BFACBF2}">
      <dgm:prSet/>
      <dgm:spPr/>
      <dgm:t>
        <a:bodyPr/>
        <a:lstStyle/>
        <a:p>
          <a:endParaRPr lang="en-GB"/>
        </a:p>
      </dgm:t>
    </dgm:pt>
    <dgm:pt modelId="{2A948245-A386-6A4E-A8DB-363AD3FB6407}">
      <dgm:prSet phldrT="[Text]"/>
      <dgm:spPr/>
      <dgm:t>
        <a:bodyPr/>
        <a:lstStyle/>
        <a:p>
          <a:pPr>
            <a:buSzPct val="70000"/>
            <a:buFont typeface="Century Gothic" panose="020B0502020202020204" pitchFamily="34" charset="0"/>
            <a:buChar char="►"/>
          </a:pPr>
          <a:r>
            <a:rPr lang="en-US" dirty="0">
              <a:solidFill>
                <a:schemeClr val="tx1"/>
              </a:solidFill>
            </a:rPr>
            <a:t>Team chats assist teams in exchanging information in a fast manner (</a:t>
          </a:r>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2019)</a:t>
          </a:r>
          <a:r>
            <a:rPr lang="en-US" dirty="0">
              <a:solidFill>
                <a:schemeClr val="tx1"/>
              </a:solidFill>
            </a:rPr>
            <a:t>.</a:t>
          </a:r>
          <a:endParaRPr lang="en-GB" dirty="0"/>
        </a:p>
      </dgm:t>
    </dgm:pt>
    <dgm:pt modelId="{95DEF558-1BE4-E145-91CB-4E90AB1FE1AD}" type="parTrans" cxnId="{D64500A4-057B-1642-9A1F-B8F66D702B06}">
      <dgm:prSet/>
      <dgm:spPr/>
      <dgm:t>
        <a:bodyPr/>
        <a:lstStyle/>
        <a:p>
          <a:endParaRPr lang="en-GB"/>
        </a:p>
      </dgm:t>
    </dgm:pt>
    <dgm:pt modelId="{96EFC58A-36FD-8A49-95B4-1B3CEC5DC8F7}" type="sibTrans" cxnId="{D64500A4-057B-1642-9A1F-B8F66D702B06}">
      <dgm:prSet/>
      <dgm:spPr/>
      <dgm:t>
        <a:bodyPr/>
        <a:lstStyle/>
        <a:p>
          <a:endParaRPr lang="en-GB"/>
        </a:p>
      </dgm:t>
    </dgm:pt>
    <dgm:pt modelId="{4C044684-A6B0-3949-A76F-F18424A1C9E7}">
      <dgm:prSet phldrT="[Text]"/>
      <dgm:spPr/>
      <dgm:t>
        <a:bodyPr/>
        <a:lstStyle/>
        <a:p>
          <a:pPr>
            <a:buSzPct val="70000"/>
            <a:buFont typeface="Century Gothic" panose="020B0502020202020204" pitchFamily="34" charset="0"/>
            <a:buChar char="►"/>
          </a:pPr>
          <a:r>
            <a:rPr lang="en-US" dirty="0">
              <a:solidFill>
                <a:schemeClr val="tx1"/>
              </a:solidFill>
            </a:rPr>
            <a:t>Teams enhance team work and communication in various places.</a:t>
          </a:r>
          <a:endParaRPr lang="en-GB" dirty="0"/>
        </a:p>
      </dgm:t>
    </dgm:pt>
    <dgm:pt modelId="{CA4806CF-962E-0948-95B8-37108DE9EAD0}" type="parTrans" cxnId="{9E1CE460-58E9-F648-BF36-71C3258F4F6B}">
      <dgm:prSet/>
      <dgm:spPr/>
      <dgm:t>
        <a:bodyPr/>
        <a:lstStyle/>
        <a:p>
          <a:endParaRPr lang="en-GB"/>
        </a:p>
      </dgm:t>
    </dgm:pt>
    <dgm:pt modelId="{9E6EA3A8-B837-DB45-89FC-B94E46F08310}" type="sibTrans" cxnId="{9E1CE460-58E9-F648-BF36-71C3258F4F6B}">
      <dgm:prSet/>
      <dgm:spPr/>
      <dgm:t>
        <a:bodyPr/>
        <a:lstStyle/>
        <a:p>
          <a:endParaRPr lang="en-GB"/>
        </a:p>
      </dgm:t>
    </dgm:pt>
    <dgm:pt modelId="{8494A1E3-18CE-F747-8CA5-506D8A0B5467}" type="pres">
      <dgm:prSet presAssocID="{FC346CDF-3391-3A4B-AF2B-9BAFF3D9449E}" presName="Name0" presStyleCnt="0">
        <dgm:presLayoutVars>
          <dgm:dir/>
          <dgm:resizeHandles val="exact"/>
        </dgm:presLayoutVars>
      </dgm:prSet>
      <dgm:spPr/>
    </dgm:pt>
    <dgm:pt modelId="{1C575EE5-0321-034B-A4E4-7C7C44D4F647}" type="pres">
      <dgm:prSet presAssocID="{E3837614-D377-874A-8247-0086D46843C8}" presName="parTxOnly" presStyleLbl="node1" presStyleIdx="0" presStyleCnt="4">
        <dgm:presLayoutVars>
          <dgm:bulletEnabled val="1"/>
        </dgm:presLayoutVars>
      </dgm:prSet>
      <dgm:spPr/>
    </dgm:pt>
    <dgm:pt modelId="{E5D193A3-634D-AC41-AA33-7D895B5E5804}" type="pres">
      <dgm:prSet presAssocID="{BF549580-1508-2840-8C28-84E1C4D1F968}" presName="parSpace" presStyleCnt="0"/>
      <dgm:spPr/>
    </dgm:pt>
    <dgm:pt modelId="{3BE025CE-8B5D-5B4E-84BB-659392BFD98E}" type="pres">
      <dgm:prSet presAssocID="{FB79BB90-F47E-334A-A8EF-8B6E41D6116C}" presName="parTxOnly" presStyleLbl="node1" presStyleIdx="1" presStyleCnt="4">
        <dgm:presLayoutVars>
          <dgm:bulletEnabled val="1"/>
        </dgm:presLayoutVars>
      </dgm:prSet>
      <dgm:spPr/>
    </dgm:pt>
    <dgm:pt modelId="{7E388615-4A5C-4646-B867-440B123DE8FC}" type="pres">
      <dgm:prSet presAssocID="{E2FE0815-64A4-9F49-80D5-A482D71FD8F9}" presName="parSpace" presStyleCnt="0"/>
      <dgm:spPr/>
    </dgm:pt>
    <dgm:pt modelId="{8A7E20C4-8748-3E4F-8869-06CE1B71478A}" type="pres">
      <dgm:prSet presAssocID="{2A948245-A386-6A4E-A8DB-363AD3FB6407}" presName="parTxOnly" presStyleLbl="node1" presStyleIdx="2" presStyleCnt="4">
        <dgm:presLayoutVars>
          <dgm:bulletEnabled val="1"/>
        </dgm:presLayoutVars>
      </dgm:prSet>
      <dgm:spPr/>
    </dgm:pt>
    <dgm:pt modelId="{D3A2C561-8914-214C-9304-BB8A99A56FC3}" type="pres">
      <dgm:prSet presAssocID="{96EFC58A-36FD-8A49-95B4-1B3CEC5DC8F7}" presName="parSpace" presStyleCnt="0"/>
      <dgm:spPr/>
    </dgm:pt>
    <dgm:pt modelId="{B3F8CF3A-0544-D646-A0C4-BD66404B160A}" type="pres">
      <dgm:prSet presAssocID="{4C044684-A6B0-3949-A76F-F18424A1C9E7}" presName="parTxOnly" presStyleLbl="node1" presStyleIdx="3" presStyleCnt="4">
        <dgm:presLayoutVars>
          <dgm:bulletEnabled val="1"/>
        </dgm:presLayoutVars>
      </dgm:prSet>
      <dgm:spPr/>
    </dgm:pt>
  </dgm:ptLst>
  <dgm:cxnLst>
    <dgm:cxn modelId="{41F18B18-7D51-CB4E-B26B-0F2E4509D884}" type="presOf" srcId="{2A948245-A386-6A4E-A8DB-363AD3FB6407}" destId="{8A7E20C4-8748-3E4F-8869-06CE1B71478A}" srcOrd="0" destOrd="0" presId="urn:microsoft.com/office/officeart/2005/8/layout/hChevron3"/>
    <dgm:cxn modelId="{E64BC03E-935A-ED46-90DA-70FB7BFACBF2}" srcId="{FC346CDF-3391-3A4B-AF2B-9BAFF3D9449E}" destId="{FB79BB90-F47E-334A-A8EF-8B6E41D6116C}" srcOrd="1" destOrd="0" parTransId="{2B3C8C17-1C24-5840-99ED-C1689C82B301}" sibTransId="{E2FE0815-64A4-9F49-80D5-A482D71FD8F9}"/>
    <dgm:cxn modelId="{A96CE95C-F90B-B443-B16A-C5A6D161266D}" type="presOf" srcId="{FC346CDF-3391-3A4B-AF2B-9BAFF3D9449E}" destId="{8494A1E3-18CE-F747-8CA5-506D8A0B5467}" srcOrd="0" destOrd="0" presId="urn:microsoft.com/office/officeart/2005/8/layout/hChevron3"/>
    <dgm:cxn modelId="{A307BD5D-3A3B-D142-80F2-CAAC8BCBCB29}" type="presOf" srcId="{4C044684-A6B0-3949-A76F-F18424A1C9E7}" destId="{B3F8CF3A-0544-D646-A0C4-BD66404B160A}" srcOrd="0" destOrd="0" presId="urn:microsoft.com/office/officeart/2005/8/layout/hChevron3"/>
    <dgm:cxn modelId="{9E1CE460-58E9-F648-BF36-71C3258F4F6B}" srcId="{FC346CDF-3391-3A4B-AF2B-9BAFF3D9449E}" destId="{4C044684-A6B0-3949-A76F-F18424A1C9E7}" srcOrd="3" destOrd="0" parTransId="{CA4806CF-962E-0948-95B8-37108DE9EAD0}" sibTransId="{9E6EA3A8-B837-DB45-89FC-B94E46F08310}"/>
    <dgm:cxn modelId="{8E3A5142-DA84-4C45-9FBF-2B353212502C}" type="presOf" srcId="{E3837614-D377-874A-8247-0086D46843C8}" destId="{1C575EE5-0321-034B-A4E4-7C7C44D4F647}" srcOrd="0" destOrd="0" presId="urn:microsoft.com/office/officeart/2005/8/layout/hChevron3"/>
    <dgm:cxn modelId="{CCA87362-614A-8446-8D2A-5C0265140225}" type="presOf" srcId="{FB79BB90-F47E-334A-A8EF-8B6E41D6116C}" destId="{3BE025CE-8B5D-5B4E-84BB-659392BFD98E}" srcOrd="0" destOrd="0" presId="urn:microsoft.com/office/officeart/2005/8/layout/hChevron3"/>
    <dgm:cxn modelId="{BB55EA72-8B86-8042-899F-1EBF33A674D0}" srcId="{FC346CDF-3391-3A4B-AF2B-9BAFF3D9449E}" destId="{E3837614-D377-874A-8247-0086D46843C8}" srcOrd="0" destOrd="0" parTransId="{8F812223-23CA-7945-95EB-C69EF46249D4}" sibTransId="{BF549580-1508-2840-8C28-84E1C4D1F968}"/>
    <dgm:cxn modelId="{D64500A4-057B-1642-9A1F-B8F66D702B06}" srcId="{FC346CDF-3391-3A4B-AF2B-9BAFF3D9449E}" destId="{2A948245-A386-6A4E-A8DB-363AD3FB6407}" srcOrd="2" destOrd="0" parTransId="{95DEF558-1BE4-E145-91CB-4E90AB1FE1AD}" sibTransId="{96EFC58A-36FD-8A49-95B4-1B3CEC5DC8F7}"/>
    <dgm:cxn modelId="{2141206D-A92A-084F-8B2C-7043241652A4}" type="presParOf" srcId="{8494A1E3-18CE-F747-8CA5-506D8A0B5467}" destId="{1C575EE5-0321-034B-A4E4-7C7C44D4F647}" srcOrd="0" destOrd="0" presId="urn:microsoft.com/office/officeart/2005/8/layout/hChevron3"/>
    <dgm:cxn modelId="{4B6A96EE-341D-FB47-A4CD-FE0189E74964}" type="presParOf" srcId="{8494A1E3-18CE-F747-8CA5-506D8A0B5467}" destId="{E5D193A3-634D-AC41-AA33-7D895B5E5804}" srcOrd="1" destOrd="0" presId="urn:microsoft.com/office/officeart/2005/8/layout/hChevron3"/>
    <dgm:cxn modelId="{727C7EFB-F48B-0741-9172-982E37312EA9}" type="presParOf" srcId="{8494A1E3-18CE-F747-8CA5-506D8A0B5467}" destId="{3BE025CE-8B5D-5B4E-84BB-659392BFD98E}" srcOrd="2" destOrd="0" presId="urn:microsoft.com/office/officeart/2005/8/layout/hChevron3"/>
    <dgm:cxn modelId="{E308D0CA-D48A-4547-91EC-6E3DEA4C7DEF}" type="presParOf" srcId="{8494A1E3-18CE-F747-8CA5-506D8A0B5467}" destId="{7E388615-4A5C-4646-B867-440B123DE8FC}" srcOrd="3" destOrd="0" presId="urn:microsoft.com/office/officeart/2005/8/layout/hChevron3"/>
    <dgm:cxn modelId="{28231830-2523-7B49-9871-F6889558B4F2}" type="presParOf" srcId="{8494A1E3-18CE-F747-8CA5-506D8A0B5467}" destId="{8A7E20C4-8748-3E4F-8869-06CE1B71478A}" srcOrd="4" destOrd="0" presId="urn:microsoft.com/office/officeart/2005/8/layout/hChevron3"/>
    <dgm:cxn modelId="{B2B78142-F073-AF46-AEE8-FA48D9549A2B}" type="presParOf" srcId="{8494A1E3-18CE-F747-8CA5-506D8A0B5467}" destId="{D3A2C561-8914-214C-9304-BB8A99A56FC3}" srcOrd="5" destOrd="0" presId="urn:microsoft.com/office/officeart/2005/8/layout/hChevron3"/>
    <dgm:cxn modelId="{50F3C70F-A5A9-9340-B3D2-5DB675B544BB}" type="presParOf" srcId="{8494A1E3-18CE-F747-8CA5-506D8A0B5467}" destId="{B3F8CF3A-0544-D646-A0C4-BD66404B160A}" srcOrd="6"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668D12-9A56-4A42-B12E-3E8CB571BB42}" type="doc">
      <dgm:prSet loTypeId="urn:microsoft.com/office/officeart/2005/8/layout/hProcess9" loCatId="" qsTypeId="urn:microsoft.com/office/officeart/2005/8/quickstyle/simple1" qsCatId="simple" csTypeId="urn:microsoft.com/office/officeart/2005/8/colors/accent1_2" csCatId="accent1" phldr="1"/>
      <dgm:spPr/>
      <dgm:t>
        <a:bodyPr/>
        <a:lstStyle/>
        <a:p>
          <a:endParaRPr lang="ro-RO"/>
        </a:p>
      </dgm:t>
    </dgm:pt>
    <dgm:pt modelId="{EBF8526B-C4E4-804B-B8CF-4BD7004DDDEB}">
      <dgm:prSet phldrT="[Text]"/>
      <dgm:spPr/>
      <dgm:t>
        <a:bodyPr/>
        <a:lstStyle/>
        <a:p>
          <a:r>
            <a:rPr lang="en-GB" dirty="0">
              <a:solidFill>
                <a:schemeClr val="tx1"/>
              </a:solidFill>
            </a:rPr>
            <a:t>Some staff may lack confidence in using digital tools (</a:t>
          </a:r>
          <a:r>
            <a:rPr lang="en-GB" b="0" i="0" dirty="0">
              <a:solidFill>
                <a:schemeClr val="tx1"/>
              </a:solidFill>
              <a:effectLst/>
              <a:latin typeface="Arial" panose="020B0604020202020204" pitchFamily="34" charset="0"/>
            </a:rPr>
            <a:t>Ahmadi, 2023)</a:t>
          </a:r>
          <a:r>
            <a:rPr lang="en-GB" dirty="0">
              <a:solidFill>
                <a:schemeClr val="tx1"/>
              </a:solidFill>
            </a:rPr>
            <a:t>.</a:t>
          </a:r>
        </a:p>
      </dgm:t>
    </dgm:pt>
    <dgm:pt modelId="{1D5A73B5-C64B-0D4A-A9E8-2E40131A43F1}" type="parTrans" cxnId="{A34584C4-170F-7B4F-A165-B1EF10DB2C13}">
      <dgm:prSet/>
      <dgm:spPr/>
      <dgm:t>
        <a:bodyPr/>
        <a:lstStyle/>
        <a:p>
          <a:endParaRPr lang="en-GB"/>
        </a:p>
      </dgm:t>
    </dgm:pt>
    <dgm:pt modelId="{7DD9B286-A8C2-2D4F-80D9-A311CC9E54C1}" type="sibTrans" cxnId="{A34584C4-170F-7B4F-A165-B1EF10DB2C13}">
      <dgm:prSet/>
      <dgm:spPr/>
      <dgm:t>
        <a:bodyPr/>
        <a:lstStyle/>
        <a:p>
          <a:endParaRPr lang="en-GB"/>
        </a:p>
      </dgm:t>
    </dgm:pt>
    <dgm:pt modelId="{3C3E447B-7D8F-A14D-BEB2-FD4DA1C17752}">
      <dgm:prSet phldrT="[Text]"/>
      <dgm:spPr/>
      <dgm:t>
        <a:bodyPr/>
        <a:lstStyle/>
        <a:p>
          <a:r>
            <a:rPr lang="en-GB" dirty="0"/>
            <a:t>Employees may require regular training and technical support.</a:t>
          </a:r>
        </a:p>
      </dgm:t>
    </dgm:pt>
    <dgm:pt modelId="{25180705-89EF-0044-99B7-D5CC3BC58651}" type="parTrans" cxnId="{2C7EFE94-A8E3-3949-AE20-B2CAAEC41265}">
      <dgm:prSet/>
      <dgm:spPr/>
      <dgm:t>
        <a:bodyPr/>
        <a:lstStyle/>
        <a:p>
          <a:endParaRPr lang="en-GB"/>
        </a:p>
      </dgm:t>
    </dgm:pt>
    <dgm:pt modelId="{26E44389-CA40-9E42-BC87-8875A2CCF8C9}" type="sibTrans" cxnId="{2C7EFE94-A8E3-3949-AE20-B2CAAEC41265}">
      <dgm:prSet/>
      <dgm:spPr/>
      <dgm:t>
        <a:bodyPr/>
        <a:lstStyle/>
        <a:p>
          <a:endParaRPr lang="en-GB"/>
        </a:p>
      </dgm:t>
    </dgm:pt>
    <dgm:pt modelId="{126E8ED9-13A1-0242-8E18-D94DAE76B224}">
      <dgm:prSet phldrT="[Text]"/>
      <dgm:spPr/>
      <dgm:t>
        <a:bodyPr/>
        <a:lstStyle/>
        <a:p>
          <a:pPr>
            <a:buFont typeface="Arial" panose="020B0604020202020204" pitchFamily="34" charset="0"/>
            <a:buChar char="•"/>
          </a:pPr>
          <a:r>
            <a:rPr lang="en-GB" dirty="0">
              <a:solidFill>
                <a:schemeClr val="tx1"/>
              </a:solidFill>
            </a:rPr>
            <a:t>Poor internet connectivity can limit access to Microsoft TEAMS tools (</a:t>
          </a:r>
          <a:r>
            <a:rPr lang="en-GB" b="0" i="0" dirty="0">
              <a:solidFill>
                <a:schemeClr val="tx1"/>
              </a:solidFill>
              <a:effectLst/>
              <a:latin typeface="Arial" panose="020B0604020202020204" pitchFamily="34" charset="0"/>
            </a:rPr>
            <a:t>Harris, 2025)</a:t>
          </a:r>
          <a:r>
            <a:rPr lang="en-GB" dirty="0">
              <a:solidFill>
                <a:schemeClr val="tx1"/>
              </a:solidFill>
            </a:rPr>
            <a:t>.</a:t>
          </a:r>
        </a:p>
      </dgm:t>
    </dgm:pt>
    <dgm:pt modelId="{67F68D34-476F-DE4E-9029-F2E0A003680B}" type="parTrans" cxnId="{F876FB4B-8244-464D-948F-953A2C8979E9}">
      <dgm:prSet/>
      <dgm:spPr/>
      <dgm:t>
        <a:bodyPr/>
        <a:lstStyle/>
        <a:p>
          <a:endParaRPr lang="en-GB"/>
        </a:p>
      </dgm:t>
    </dgm:pt>
    <dgm:pt modelId="{57F7D8A2-1299-C24F-879A-60761CD13502}" type="sibTrans" cxnId="{F876FB4B-8244-464D-948F-953A2C8979E9}">
      <dgm:prSet/>
      <dgm:spPr/>
      <dgm:t>
        <a:bodyPr/>
        <a:lstStyle/>
        <a:p>
          <a:endParaRPr lang="en-GB"/>
        </a:p>
      </dgm:t>
    </dgm:pt>
    <dgm:pt modelId="{94CDFA10-DF63-7248-BA44-C7FA8352966B}">
      <dgm:prSet phldrT="[Text]"/>
      <dgm:spPr/>
      <dgm:t>
        <a:bodyPr/>
        <a:lstStyle/>
        <a:p>
          <a:r>
            <a:rPr lang="en-GB" dirty="0"/>
            <a:t>Technical problems may affect daily work activities.</a:t>
          </a:r>
        </a:p>
      </dgm:t>
    </dgm:pt>
    <dgm:pt modelId="{6C8E8E15-AF34-BC4D-99E7-7182558A1CCE}" type="parTrans" cxnId="{3CE80BE5-7899-D048-8AD6-71CB6FA92F56}">
      <dgm:prSet/>
      <dgm:spPr/>
      <dgm:t>
        <a:bodyPr/>
        <a:lstStyle/>
        <a:p>
          <a:endParaRPr lang="en-GB"/>
        </a:p>
      </dgm:t>
    </dgm:pt>
    <dgm:pt modelId="{44A48967-998A-5143-82D2-4929CFA82A39}" type="sibTrans" cxnId="{3CE80BE5-7899-D048-8AD6-71CB6FA92F56}">
      <dgm:prSet/>
      <dgm:spPr/>
      <dgm:t>
        <a:bodyPr/>
        <a:lstStyle/>
        <a:p>
          <a:endParaRPr lang="en-GB"/>
        </a:p>
      </dgm:t>
    </dgm:pt>
    <dgm:pt modelId="{329B3146-9FFE-A449-96D1-ABEA5965F81A}" type="pres">
      <dgm:prSet presAssocID="{91668D12-9A56-4A42-B12E-3E8CB571BB42}" presName="CompostProcess" presStyleCnt="0">
        <dgm:presLayoutVars>
          <dgm:dir/>
          <dgm:resizeHandles val="exact"/>
        </dgm:presLayoutVars>
      </dgm:prSet>
      <dgm:spPr/>
    </dgm:pt>
    <dgm:pt modelId="{9957E8E1-8941-9E44-AAF4-EA9769CEE381}" type="pres">
      <dgm:prSet presAssocID="{91668D12-9A56-4A42-B12E-3E8CB571BB42}" presName="arrow" presStyleLbl="bgShp" presStyleIdx="0" presStyleCnt="1"/>
      <dgm:spPr/>
    </dgm:pt>
    <dgm:pt modelId="{B55B7FAD-364B-AB4D-ACA7-82B513C8CD90}" type="pres">
      <dgm:prSet presAssocID="{91668D12-9A56-4A42-B12E-3E8CB571BB42}" presName="linearProcess" presStyleCnt="0"/>
      <dgm:spPr/>
    </dgm:pt>
    <dgm:pt modelId="{5C992E51-6950-7C4E-9ADB-1E4D79F56C44}" type="pres">
      <dgm:prSet presAssocID="{EBF8526B-C4E4-804B-B8CF-4BD7004DDDEB}" presName="textNode" presStyleLbl="node1" presStyleIdx="0" presStyleCnt="4">
        <dgm:presLayoutVars>
          <dgm:bulletEnabled val="1"/>
        </dgm:presLayoutVars>
      </dgm:prSet>
      <dgm:spPr/>
    </dgm:pt>
    <dgm:pt modelId="{B22D7F53-9188-3D49-A96C-653DF007203C}" type="pres">
      <dgm:prSet presAssocID="{7DD9B286-A8C2-2D4F-80D9-A311CC9E54C1}" presName="sibTrans" presStyleCnt="0"/>
      <dgm:spPr/>
    </dgm:pt>
    <dgm:pt modelId="{FCB18EBC-C5FC-874B-901C-3347A6C37A59}" type="pres">
      <dgm:prSet presAssocID="{3C3E447B-7D8F-A14D-BEB2-FD4DA1C17752}" presName="textNode" presStyleLbl="node1" presStyleIdx="1" presStyleCnt="4">
        <dgm:presLayoutVars>
          <dgm:bulletEnabled val="1"/>
        </dgm:presLayoutVars>
      </dgm:prSet>
      <dgm:spPr/>
    </dgm:pt>
    <dgm:pt modelId="{A25C4EE2-ACC7-1F41-B144-8AEB9DB8C344}" type="pres">
      <dgm:prSet presAssocID="{26E44389-CA40-9E42-BC87-8875A2CCF8C9}" presName="sibTrans" presStyleCnt="0"/>
      <dgm:spPr/>
    </dgm:pt>
    <dgm:pt modelId="{BE3A77E2-69BF-C147-B1BD-622B58701131}" type="pres">
      <dgm:prSet presAssocID="{94CDFA10-DF63-7248-BA44-C7FA8352966B}" presName="textNode" presStyleLbl="node1" presStyleIdx="2" presStyleCnt="4">
        <dgm:presLayoutVars>
          <dgm:bulletEnabled val="1"/>
        </dgm:presLayoutVars>
      </dgm:prSet>
      <dgm:spPr/>
    </dgm:pt>
    <dgm:pt modelId="{CC67A066-68F1-FF4F-BF1E-9E20AA56F24A}" type="pres">
      <dgm:prSet presAssocID="{44A48967-998A-5143-82D2-4929CFA82A39}" presName="sibTrans" presStyleCnt="0"/>
      <dgm:spPr/>
    </dgm:pt>
    <dgm:pt modelId="{DA2AD737-99EA-0444-920F-53D2075863BC}" type="pres">
      <dgm:prSet presAssocID="{126E8ED9-13A1-0242-8E18-D94DAE76B224}" presName="textNode" presStyleLbl="node1" presStyleIdx="3" presStyleCnt="4">
        <dgm:presLayoutVars>
          <dgm:bulletEnabled val="1"/>
        </dgm:presLayoutVars>
      </dgm:prSet>
      <dgm:spPr/>
    </dgm:pt>
  </dgm:ptLst>
  <dgm:cxnLst>
    <dgm:cxn modelId="{7C443C09-CCEF-7D40-9EB0-981D05E92DDF}" type="presOf" srcId="{91668D12-9A56-4A42-B12E-3E8CB571BB42}" destId="{329B3146-9FFE-A449-96D1-ABEA5965F81A}" srcOrd="0" destOrd="0" presId="urn:microsoft.com/office/officeart/2005/8/layout/hProcess9"/>
    <dgm:cxn modelId="{944E7C67-D761-CF4C-AFFC-627AC8ADCE9F}" type="presOf" srcId="{126E8ED9-13A1-0242-8E18-D94DAE76B224}" destId="{DA2AD737-99EA-0444-920F-53D2075863BC}" srcOrd="0" destOrd="0" presId="urn:microsoft.com/office/officeart/2005/8/layout/hProcess9"/>
    <dgm:cxn modelId="{F876FB4B-8244-464D-948F-953A2C8979E9}" srcId="{91668D12-9A56-4A42-B12E-3E8CB571BB42}" destId="{126E8ED9-13A1-0242-8E18-D94DAE76B224}" srcOrd="3" destOrd="0" parTransId="{67F68D34-476F-DE4E-9029-F2E0A003680B}" sibTransId="{57F7D8A2-1299-C24F-879A-60761CD13502}"/>
    <dgm:cxn modelId="{13B3084C-887F-874E-897B-897510F57262}" type="presOf" srcId="{3C3E447B-7D8F-A14D-BEB2-FD4DA1C17752}" destId="{FCB18EBC-C5FC-874B-901C-3347A6C37A59}" srcOrd="0" destOrd="0" presId="urn:microsoft.com/office/officeart/2005/8/layout/hProcess9"/>
    <dgm:cxn modelId="{2C7EFE94-A8E3-3949-AE20-B2CAAEC41265}" srcId="{91668D12-9A56-4A42-B12E-3E8CB571BB42}" destId="{3C3E447B-7D8F-A14D-BEB2-FD4DA1C17752}" srcOrd="1" destOrd="0" parTransId="{25180705-89EF-0044-99B7-D5CC3BC58651}" sibTransId="{26E44389-CA40-9E42-BC87-8875A2CCF8C9}"/>
    <dgm:cxn modelId="{634256A3-BAC2-1A43-A9BD-776A50CF586D}" type="presOf" srcId="{94CDFA10-DF63-7248-BA44-C7FA8352966B}" destId="{BE3A77E2-69BF-C147-B1BD-622B58701131}" srcOrd="0" destOrd="0" presId="urn:microsoft.com/office/officeart/2005/8/layout/hProcess9"/>
    <dgm:cxn modelId="{A34584C4-170F-7B4F-A165-B1EF10DB2C13}" srcId="{91668D12-9A56-4A42-B12E-3E8CB571BB42}" destId="{EBF8526B-C4E4-804B-B8CF-4BD7004DDDEB}" srcOrd="0" destOrd="0" parTransId="{1D5A73B5-C64B-0D4A-A9E8-2E40131A43F1}" sibTransId="{7DD9B286-A8C2-2D4F-80D9-A311CC9E54C1}"/>
    <dgm:cxn modelId="{CDF316CB-9B60-814F-A872-2CA91A12B099}" type="presOf" srcId="{EBF8526B-C4E4-804B-B8CF-4BD7004DDDEB}" destId="{5C992E51-6950-7C4E-9ADB-1E4D79F56C44}" srcOrd="0" destOrd="0" presId="urn:microsoft.com/office/officeart/2005/8/layout/hProcess9"/>
    <dgm:cxn modelId="{3CE80BE5-7899-D048-8AD6-71CB6FA92F56}" srcId="{91668D12-9A56-4A42-B12E-3E8CB571BB42}" destId="{94CDFA10-DF63-7248-BA44-C7FA8352966B}" srcOrd="2" destOrd="0" parTransId="{6C8E8E15-AF34-BC4D-99E7-7182558A1CCE}" sibTransId="{44A48967-998A-5143-82D2-4929CFA82A39}"/>
    <dgm:cxn modelId="{DFE4F38E-77E1-2348-B7E1-8C902913673B}" type="presParOf" srcId="{329B3146-9FFE-A449-96D1-ABEA5965F81A}" destId="{9957E8E1-8941-9E44-AAF4-EA9769CEE381}" srcOrd="0" destOrd="0" presId="urn:microsoft.com/office/officeart/2005/8/layout/hProcess9"/>
    <dgm:cxn modelId="{EF18C6DF-5093-A24A-954E-417279A9A8B8}" type="presParOf" srcId="{329B3146-9FFE-A449-96D1-ABEA5965F81A}" destId="{B55B7FAD-364B-AB4D-ACA7-82B513C8CD90}" srcOrd="1" destOrd="0" presId="urn:microsoft.com/office/officeart/2005/8/layout/hProcess9"/>
    <dgm:cxn modelId="{80F0D76A-2469-8F45-A87F-3F3B8D8D4FB6}" type="presParOf" srcId="{B55B7FAD-364B-AB4D-ACA7-82B513C8CD90}" destId="{5C992E51-6950-7C4E-9ADB-1E4D79F56C44}" srcOrd="0" destOrd="0" presId="urn:microsoft.com/office/officeart/2005/8/layout/hProcess9"/>
    <dgm:cxn modelId="{37C4FC4E-47FF-7F4F-9FC9-E9ED02F88AE3}" type="presParOf" srcId="{B55B7FAD-364B-AB4D-ACA7-82B513C8CD90}" destId="{B22D7F53-9188-3D49-A96C-653DF007203C}" srcOrd="1" destOrd="0" presId="urn:microsoft.com/office/officeart/2005/8/layout/hProcess9"/>
    <dgm:cxn modelId="{71A4C441-10E1-B644-8A0A-208A0B6B9653}" type="presParOf" srcId="{B55B7FAD-364B-AB4D-ACA7-82B513C8CD90}" destId="{FCB18EBC-C5FC-874B-901C-3347A6C37A59}" srcOrd="2" destOrd="0" presId="urn:microsoft.com/office/officeart/2005/8/layout/hProcess9"/>
    <dgm:cxn modelId="{66D907DF-F88C-B842-806D-401BD1B8B89F}" type="presParOf" srcId="{B55B7FAD-364B-AB4D-ACA7-82B513C8CD90}" destId="{A25C4EE2-ACC7-1F41-B144-8AEB9DB8C344}" srcOrd="3" destOrd="0" presId="urn:microsoft.com/office/officeart/2005/8/layout/hProcess9"/>
    <dgm:cxn modelId="{CF9BF8AE-2711-B348-A6AC-B53C3B6904F0}" type="presParOf" srcId="{B55B7FAD-364B-AB4D-ACA7-82B513C8CD90}" destId="{BE3A77E2-69BF-C147-B1BD-622B58701131}" srcOrd="4" destOrd="0" presId="urn:microsoft.com/office/officeart/2005/8/layout/hProcess9"/>
    <dgm:cxn modelId="{49E22374-36CA-0745-943A-B9F26E41A338}" type="presParOf" srcId="{B55B7FAD-364B-AB4D-ACA7-82B513C8CD90}" destId="{CC67A066-68F1-FF4F-BF1E-9E20AA56F24A}" srcOrd="5" destOrd="0" presId="urn:microsoft.com/office/officeart/2005/8/layout/hProcess9"/>
    <dgm:cxn modelId="{C432DBB4-A222-BC43-B6E9-6BD0F690AB52}" type="presParOf" srcId="{B55B7FAD-364B-AB4D-ACA7-82B513C8CD90}" destId="{DA2AD737-99EA-0444-920F-53D2075863BC}"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5EE5-0321-034B-A4E4-7C7C44D4F647}">
      <dsp:nvSpPr>
        <dsp:cNvPr id="0" name=""/>
        <dsp:cNvSpPr/>
      </dsp:nvSpPr>
      <dsp:spPr>
        <a:xfrm>
          <a:off x="2500" y="1305639"/>
          <a:ext cx="2508646" cy="1003458"/>
        </a:xfrm>
        <a:prstGeom prst="homePlat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674"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Microsoft Teams enables instant messaging between employees (</a:t>
          </a:r>
          <a:r>
            <a:rPr lang="en-GB" sz="1100" b="0" i="0" kern="1200" dirty="0" err="1">
              <a:solidFill>
                <a:schemeClr val="tx1"/>
              </a:solidFill>
              <a:effectLst/>
              <a:latin typeface="Arial" panose="020B0604020202020204" pitchFamily="34" charset="0"/>
            </a:rPr>
            <a:t>Buchal</a:t>
          </a:r>
          <a:r>
            <a:rPr lang="en-GB" sz="1100" b="0" i="0" kern="1200" dirty="0">
              <a:solidFill>
                <a:schemeClr val="tx1"/>
              </a:solidFill>
              <a:effectLst/>
              <a:latin typeface="Arial" panose="020B0604020202020204" pitchFamily="34" charset="0"/>
            </a:rPr>
            <a:t>, 2019)</a:t>
          </a:r>
          <a:r>
            <a:rPr lang="en-US" sz="1100" kern="1200" dirty="0">
              <a:solidFill>
                <a:schemeClr val="tx1"/>
              </a:solidFill>
            </a:rPr>
            <a:t>.</a:t>
          </a:r>
          <a:endParaRPr lang="en-GB" sz="1100" kern="1200" dirty="0">
            <a:solidFill>
              <a:schemeClr val="tx1"/>
            </a:solidFill>
          </a:endParaRPr>
        </a:p>
      </dsp:txBody>
      <dsp:txXfrm>
        <a:off x="2500" y="1305639"/>
        <a:ext cx="2257782" cy="1003458"/>
      </dsp:txXfrm>
    </dsp:sp>
    <dsp:sp modelId="{3BE025CE-8B5D-5B4E-84BB-659392BFD98E}">
      <dsp:nvSpPr>
        <dsp:cNvPr id="0" name=""/>
        <dsp:cNvSpPr/>
      </dsp:nvSpPr>
      <dsp:spPr>
        <a:xfrm>
          <a:off x="2009417"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It promotes video conferencing and teleconferencing.</a:t>
          </a:r>
          <a:endParaRPr lang="en-GB" sz="1100" kern="1200" dirty="0"/>
        </a:p>
      </dsp:txBody>
      <dsp:txXfrm>
        <a:off x="2511146" y="1305639"/>
        <a:ext cx="1505188" cy="1003458"/>
      </dsp:txXfrm>
    </dsp:sp>
    <dsp:sp modelId="{8A7E20C4-8748-3E4F-8869-06CE1B71478A}">
      <dsp:nvSpPr>
        <dsp:cNvPr id="0" name=""/>
        <dsp:cNvSpPr/>
      </dsp:nvSpPr>
      <dsp:spPr>
        <a:xfrm>
          <a:off x="4016335"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Team chats assist teams in exchanging information in a fast manner (</a:t>
          </a:r>
          <a:r>
            <a:rPr lang="en-GB" sz="1100" b="0" i="0" kern="1200" dirty="0" err="1">
              <a:solidFill>
                <a:schemeClr val="tx1"/>
              </a:solidFill>
              <a:effectLst/>
              <a:latin typeface="Arial" panose="020B0604020202020204" pitchFamily="34" charset="0"/>
            </a:rPr>
            <a:t>Buchal</a:t>
          </a:r>
          <a:r>
            <a:rPr lang="en-GB" sz="1100" b="0" i="0" kern="1200" dirty="0">
              <a:solidFill>
                <a:schemeClr val="tx1"/>
              </a:solidFill>
              <a:effectLst/>
              <a:latin typeface="Arial" panose="020B0604020202020204" pitchFamily="34" charset="0"/>
            </a:rPr>
            <a:t>, 2019)</a:t>
          </a:r>
          <a:r>
            <a:rPr lang="en-US" sz="1100" kern="1200" dirty="0">
              <a:solidFill>
                <a:schemeClr val="tx1"/>
              </a:solidFill>
            </a:rPr>
            <a:t>.</a:t>
          </a:r>
          <a:endParaRPr lang="en-GB" sz="1100" kern="1200" dirty="0"/>
        </a:p>
      </dsp:txBody>
      <dsp:txXfrm>
        <a:off x="4518064" y="1305639"/>
        <a:ext cx="1505188" cy="1003458"/>
      </dsp:txXfrm>
    </dsp:sp>
    <dsp:sp modelId="{B3F8CF3A-0544-D646-A0C4-BD66404B160A}">
      <dsp:nvSpPr>
        <dsp:cNvPr id="0" name=""/>
        <dsp:cNvSpPr/>
      </dsp:nvSpPr>
      <dsp:spPr>
        <a:xfrm>
          <a:off x="6023252"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Teams enhance team work and communication in various places.</a:t>
          </a:r>
          <a:endParaRPr lang="en-GB" sz="1100" kern="1200" dirty="0"/>
        </a:p>
      </dsp:txBody>
      <dsp:txXfrm>
        <a:off x="6524981" y="1305639"/>
        <a:ext cx="1505188" cy="1003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7E8E1-8941-9E44-AAF4-EA9769CEE381}">
      <dsp:nvSpPr>
        <dsp:cNvPr id="0" name=""/>
        <dsp:cNvSpPr/>
      </dsp:nvSpPr>
      <dsp:spPr>
        <a:xfrm>
          <a:off x="640079" y="0"/>
          <a:ext cx="7254240" cy="36147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92E51-6950-7C4E-9ADB-1E4D79F56C44}">
      <dsp:nvSpPr>
        <dsp:cNvPr id="0" name=""/>
        <dsp:cNvSpPr/>
      </dsp:nvSpPr>
      <dsp:spPr>
        <a:xfrm>
          <a:off x="4271"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Some staff may lack confidence in using digital tools (</a:t>
          </a:r>
          <a:r>
            <a:rPr lang="en-GB" sz="1500" b="0" i="0" kern="1200" dirty="0">
              <a:solidFill>
                <a:schemeClr val="tx1"/>
              </a:solidFill>
              <a:effectLst/>
              <a:latin typeface="Arial" panose="020B0604020202020204" pitchFamily="34" charset="0"/>
            </a:rPr>
            <a:t>Ahmadi, 2023)</a:t>
          </a:r>
          <a:r>
            <a:rPr lang="en-GB" sz="1500" kern="1200" dirty="0">
              <a:solidFill>
                <a:schemeClr val="tx1"/>
              </a:solidFill>
            </a:rPr>
            <a:t>.</a:t>
          </a:r>
        </a:p>
      </dsp:txBody>
      <dsp:txXfrm>
        <a:off x="74854" y="1155004"/>
        <a:ext cx="1913257" cy="1304729"/>
      </dsp:txXfrm>
    </dsp:sp>
    <dsp:sp modelId="{FCB18EBC-C5FC-874B-901C-3347A6C37A59}">
      <dsp:nvSpPr>
        <dsp:cNvPr id="0" name=""/>
        <dsp:cNvSpPr/>
      </dsp:nvSpPr>
      <dsp:spPr>
        <a:xfrm>
          <a:off x="2161415"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Employees may require regular training and technical support.</a:t>
          </a:r>
        </a:p>
      </dsp:txBody>
      <dsp:txXfrm>
        <a:off x="2231998" y="1155004"/>
        <a:ext cx="1913257" cy="1304729"/>
      </dsp:txXfrm>
    </dsp:sp>
    <dsp:sp modelId="{BE3A77E2-69BF-C147-B1BD-622B58701131}">
      <dsp:nvSpPr>
        <dsp:cNvPr id="0" name=""/>
        <dsp:cNvSpPr/>
      </dsp:nvSpPr>
      <dsp:spPr>
        <a:xfrm>
          <a:off x="4318560"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Technical problems may affect daily work activities.</a:t>
          </a:r>
        </a:p>
      </dsp:txBody>
      <dsp:txXfrm>
        <a:off x="4389143" y="1155004"/>
        <a:ext cx="1913257" cy="1304729"/>
      </dsp:txXfrm>
    </dsp:sp>
    <dsp:sp modelId="{DA2AD737-99EA-0444-920F-53D2075863BC}">
      <dsp:nvSpPr>
        <dsp:cNvPr id="0" name=""/>
        <dsp:cNvSpPr/>
      </dsp:nvSpPr>
      <dsp:spPr>
        <a:xfrm>
          <a:off x="6475705"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solidFill>
                <a:schemeClr val="tx1"/>
              </a:solidFill>
            </a:rPr>
            <a:t>Poor internet connectivity can limit access to Microsoft TEAMS tools (</a:t>
          </a:r>
          <a:r>
            <a:rPr lang="en-GB" sz="1500" b="0" i="0" kern="1200" dirty="0">
              <a:solidFill>
                <a:schemeClr val="tx1"/>
              </a:solidFill>
              <a:effectLst/>
              <a:latin typeface="Arial" panose="020B0604020202020204" pitchFamily="34" charset="0"/>
            </a:rPr>
            <a:t>Harris, 2025)</a:t>
          </a:r>
          <a:r>
            <a:rPr lang="en-GB" sz="1500" kern="1200" dirty="0">
              <a:solidFill>
                <a:schemeClr val="tx1"/>
              </a:solidFill>
            </a:rPr>
            <a:t>.</a:t>
          </a:r>
        </a:p>
      </dsp:txBody>
      <dsp:txXfrm>
        <a:off x="6546288" y="1155004"/>
        <a:ext cx="1913257" cy="130472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7F383-10A5-48B4-BF6E-BDCD4F50EA24}" type="datetimeFigureOut">
              <a:t>2/14/2026</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A6924-84B8-40D1-B1E8-E70C0285B167}" type="slidenum">
              <a:t>‹#›</a:t>
            </a:fld>
            <a:endParaRPr lang="ro-RO"/>
          </a:p>
        </p:txBody>
      </p:sp>
    </p:spTree>
    <p:extLst>
      <p:ext uri="{BB962C8B-B14F-4D97-AF65-F5344CB8AC3E}">
        <p14:creationId xmlns:p14="http://schemas.microsoft.com/office/powerpoint/2010/main" val="4250871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demonstrates the role of Microsoft excel in the day-to-day running of operations at Greenfield Home Care Agency. First, Excel enables the organisation to develop a single digital schedule that would enable the carers to plan the shifts and the client visits more efficiently, as mentioned by </a:t>
            </a:r>
            <a:r>
              <a:rPr lang="en-GB" dirty="0" err="1"/>
              <a:t>Ti</a:t>
            </a:r>
            <a:r>
              <a:rPr lang="en-GB" dirty="0"/>
              <a:t> (2023). It is also a repository of care plans, medication records and daily activity logs in a single location that is secure. Moreover, according to </a:t>
            </a:r>
            <a:r>
              <a:rPr lang="en-GB" dirty="0" err="1"/>
              <a:t>Kwilinski</a:t>
            </a:r>
            <a:r>
              <a:rPr lang="en-GB" dirty="0"/>
              <a:t> (2023), managers will have an opportunity to analyse the trends of workload, attendance, and service delivery of staff. Excel is automatically used to compute working hours, traveling time and cost of care, minimizing errors in form of manual work. Lastly, Microsoft 365 shared files allow care coordinators, nurses and administrators to communicate and work in real time enhancing the efficiency and effectiveness of their work.</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3</a:t>
            </a:fld>
            <a:endParaRPr lang="en-PK"/>
          </a:p>
        </p:txBody>
      </p:sp>
    </p:spTree>
    <p:extLst>
      <p:ext uri="{BB962C8B-B14F-4D97-AF65-F5344CB8AC3E}">
        <p14:creationId xmlns:p14="http://schemas.microsoft.com/office/powerpoint/2010/main" val="3398380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Greenfield Home Care Agency is a person-centred facility that supports and cares about the elderly that are independent in the community. The agency has integrated Microsoft TEAMS in its working systems in order to enhance its day-to-day operations. The platform is digital and enhances the communicative relationship between the employees and the management team, which allows the staff members to exchange information promptly and precisely (</a:t>
            </a:r>
            <a:r>
              <a:rPr lang="en-GB" dirty="0" err="1"/>
              <a:t>Dhru</a:t>
            </a:r>
            <a:r>
              <a:rPr lang="en-GB" dirty="0"/>
              <a:t>, 2018). It also helps in better planning of work, schedule and safe storage of valuable records. Microsoft TEAMS improves cooperation and productivity by centralising the documents and allowing access remotely. In this presentation, how these digital tools can enhance collaboration, productivity and data security at Greenfield Home Care Agency shall be evaluated.</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4</a:t>
            </a:fld>
            <a:endParaRPr lang="en-US" dirty="0"/>
          </a:p>
        </p:txBody>
      </p:sp>
    </p:spTree>
    <p:extLst>
      <p:ext uri="{BB962C8B-B14F-4D97-AF65-F5344CB8AC3E}">
        <p14:creationId xmlns:p14="http://schemas.microsoft.com/office/powerpoint/2010/main" val="839881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emphasizes the existing issues that Greenfield Home Care Agency has with regard to records and schedules management. The paper based care notes that are utilized by the carers may easily get lost, damaged or misinterpreted, and they may fail to capture or provide clear information. Moreover, coordinators tend to use simple spreadsheets, which are not updated in real time, and thus the schedules are outdated, as Salameh (2022) observes. Visit and medication records are filled manually, which further increases the chances of mistakes, as well as the lack of details. The failure to keep records up to date may have a detrimental impact on the quality of care and effective control by the managers over the performance of the staff and service delivery.</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6</a:t>
            </a:fld>
            <a:endParaRPr lang="en-PK"/>
          </a:p>
        </p:txBody>
      </p:sp>
    </p:spTree>
    <p:extLst>
      <p:ext uri="{BB962C8B-B14F-4D97-AF65-F5344CB8AC3E}">
        <p14:creationId xmlns:p14="http://schemas.microsoft.com/office/powerpoint/2010/main" val="1986469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can be used to facilitate real-time messaging among the staff members so that employees can quickly and effectively communicate with one another . It also encourages video conferencing and tele conferencing, which facilitates holding of virtual meetings by carers and coordinators. Team chats help the teams to share information in a quick and organised way (</a:t>
            </a:r>
            <a:r>
              <a:rPr lang="en-GB" dirty="0" err="1"/>
              <a:t>Buchal</a:t>
            </a:r>
            <a:r>
              <a:rPr lang="en-GB" dirty="0"/>
              <a:t>, 2019). As it promotes real-time working, Microsoft Teams allows increasing the cooperation and communication between staff members in various locations, which facilitates coordination and service provision in Greenfield Home Care Agency.</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7</a:t>
            </a:fld>
            <a:endParaRPr lang="en-US" dirty="0"/>
          </a:p>
        </p:txBody>
      </p:sp>
    </p:spTree>
    <p:extLst>
      <p:ext uri="{BB962C8B-B14F-4D97-AF65-F5344CB8AC3E}">
        <p14:creationId xmlns:p14="http://schemas.microsoft.com/office/powerpoint/2010/main" val="3421862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indicates the way Microsoft excel can enhance efficiency at Greenfield Home Care Agency. Automated shift planners and shared schedules help in improving staff scheduling, avoiding clashes and guaranteeing improved staff coverage. The records of care are consolidated into the digital logs, which will be able to be accessed faster and more precisely (da Silva Elva, 2025). Formulas and real time timestamps make visit tracking more credible. Administration is also improved through the automatic calculation of working hours, caseloads, which contributes to the workload management. Lastly, data sharing via Microsoft 365 cloud infrastructure enhances the collaborative work environment and provides employees with the necessary full access to current information.</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9</a:t>
            </a:fld>
            <a:endParaRPr lang="en-PK"/>
          </a:p>
        </p:txBody>
      </p:sp>
    </p:spTree>
    <p:extLst>
      <p:ext uri="{BB962C8B-B14F-4D97-AF65-F5344CB8AC3E}">
        <p14:creationId xmlns:p14="http://schemas.microsoft.com/office/powerpoint/2010/main" val="3497486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can be useful in increasing immediate communication between coordinators, nurses, and care workers in order to improve daily coordination of care services. It provides a secure storage of client records and care documents on OneDrive so that they can be easily accessed and properly organised. It is also a system that prefers the collaboration between office employees and the field employees as it facilitates shared workspaces and real-time updates (</a:t>
            </a:r>
            <a:r>
              <a:rPr lang="en-GB" dirty="0" err="1"/>
              <a:t>Mahat</a:t>
            </a:r>
            <a:r>
              <a:rPr lang="en-GB" dirty="0"/>
              <a:t>, 2022). Also, Microsoft TEAMS enhances the level of data protection in order to preserve confidential patient information and provide an opportunity to connect with employees who may be located elsewhere in a moment and provide flexible and efficient service delivery (</a:t>
            </a:r>
            <a:r>
              <a:rPr lang="en-GB" dirty="0" err="1"/>
              <a:t>Nalimov</a:t>
            </a:r>
            <a:r>
              <a:rPr lang="en-GB" dirty="0"/>
              <a:t>, 2024).</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10</a:t>
            </a:fld>
            <a:endParaRPr lang="en-US" dirty="0"/>
          </a:p>
        </p:txBody>
      </p:sp>
    </p:spTree>
    <p:extLst>
      <p:ext uri="{BB962C8B-B14F-4D97-AF65-F5344CB8AC3E}">
        <p14:creationId xmlns:p14="http://schemas.microsoft.com/office/powerpoint/2010/main" val="935627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Excel helps save time in Greenfield through the automation of schedules, timesheets, and care records (Lindquist, 2024). It saves on paperwork and shortens inaccuracies in medication and visit recording. Real time updates and automatic calculation make things more accurate. Microsoft 365 enables the staff to access shared information safely and helps to manage data securely. Excel also enhances cooperation between the carers, nurses and coordinators and transparent data and reports assist managers to make more informed decisions and to enhance the quality of the services, in general.</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12</a:t>
            </a:fld>
            <a:endParaRPr lang="en-PK"/>
          </a:p>
        </p:txBody>
      </p:sp>
    </p:spTree>
    <p:extLst>
      <p:ext uri="{BB962C8B-B14F-4D97-AF65-F5344CB8AC3E}">
        <p14:creationId xmlns:p14="http://schemas.microsoft.com/office/powerpoint/2010/main" val="3441622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the staff might be confident in using digital tools, and it may lower their potential to use Microsoft TEAMS fully (Ahmadi, 2023). Consequently, the employees might need frequent training and technical guidance that will help them to become more digital. Technical issues, including system crashes and downtimes, can influence the process of daily work and decrease productivity. Also, limited internet connection may restrict the use of Microsoft TEAMS tools, particularly when a carer operates in an isolated area and cannot easily communicate with others and share information .</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13</a:t>
            </a:fld>
            <a:endParaRPr lang="en-US" dirty="0"/>
          </a:p>
        </p:txBody>
      </p:sp>
    </p:spTree>
    <p:extLst>
      <p:ext uri="{BB962C8B-B14F-4D97-AF65-F5344CB8AC3E}">
        <p14:creationId xmlns:p14="http://schemas.microsoft.com/office/powerpoint/2010/main" val="742773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table brings to the fore the key weaknesses of the application of Excel in Greenfield Home Care Agency. Without efficient IT training, some of the staff will not be able to effectively use Excel, which will lower efficiency. Human error is also possible because vital care records may be impacted by typing in wrong data. Excel cannot fit in large databases of clients. Internet connectivity is also limited in certain regions and file access is also limited and weak security measures may raise the threat of data leakage.</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15</a:t>
            </a:fld>
            <a:endParaRPr lang="en-PK"/>
          </a:p>
        </p:txBody>
      </p:sp>
    </p:spTree>
    <p:extLst>
      <p:ext uri="{BB962C8B-B14F-4D97-AF65-F5344CB8AC3E}">
        <p14:creationId xmlns:p14="http://schemas.microsoft.com/office/powerpoint/2010/main" val="1584572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helps to enhance the efficiency of work and improve the collaboration between the staff members through offering integrated digital solutions to day-to-day operations. It assists in simplifying communication and documentation procedures and shares information with more speed and reliability . The management must offer frequent training programmes to every employee to enhance their digital competence as a way of maximising these benefits. Besides, continuous technical support and proactive involvement of the staff should be promoted to minimize resistance to change, mitigate system challenges, and establish successful and sustainable utilization of Microsoft TEAMS in Greenfield Home Care Agency.</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16</a:t>
            </a:fld>
            <a:endParaRPr lang="en-US" dirty="0"/>
          </a:p>
        </p:txBody>
      </p:sp>
    </p:spTree>
    <p:extLst>
      <p:ext uri="{BB962C8B-B14F-4D97-AF65-F5344CB8AC3E}">
        <p14:creationId xmlns:p14="http://schemas.microsoft.com/office/powerpoint/2010/main" val="2812608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14.02.2026</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14.02.2026</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14.02.2026</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782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528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84951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42105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54804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2031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020441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938553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23485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727308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177550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65242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136606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327843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9066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52010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41619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6627716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264203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5835670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20994488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FB8326-6364-364B-A386-C54FB0943D07}" type="datetimeFigureOut">
              <a:rPr lang="en-PK" smtClean="0"/>
              <a:t>02/14/2026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9627774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FB8326-6364-364B-A386-C54FB0943D07}" type="datetimeFigureOut">
              <a:rPr lang="en-PK" smtClean="0"/>
              <a:t>02/14/2026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2865399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B8326-6364-364B-A386-C54FB0943D07}" type="datetimeFigureOut">
              <a:rPr lang="en-PK" smtClean="0"/>
              <a:t>02/14/2026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23280255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170384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a:xfrm>
            <a:off x="590396" y="6041362"/>
            <a:ext cx="3295413" cy="365125"/>
          </a:xfrm>
        </p:spPr>
        <p:txBody>
          <a:bodyPr/>
          <a:lstStyle/>
          <a:p>
            <a:endParaRPr lang="en-PK"/>
          </a:p>
        </p:txBody>
      </p:sp>
      <p:sp>
        <p:nvSpPr>
          <p:cNvPr id="7" name="Slide Number Placeholder 6"/>
          <p:cNvSpPr>
            <a:spLocks noGrp="1"/>
          </p:cNvSpPr>
          <p:nvPr>
            <p:ph type="sldNum" sz="quarter" idx="12"/>
          </p:nvPr>
        </p:nvSpPr>
        <p:spPr>
          <a:xfrm>
            <a:off x="4862689" y="5915888"/>
            <a:ext cx="1062155" cy="490599"/>
          </a:xfrm>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645415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2096761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2805790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36FB8326-6364-364B-A386-C54FB0943D07}" type="datetimeFigureOut">
              <a:rPr lang="en-PK" smtClean="0"/>
              <a:t>02/14/2026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8635632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5594620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1099100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1DA85BB-8327-437A-900F-6A3DB7A5ABC9}"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86FA0BC-E7BB-4D55-8710-E8474A66771E}"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8A1C5-682A-4617-9A91-5759A79A935B}"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2EFD0D0-99D2-4A10-AC62-6E2E6CF7A9EE}"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8F7DEDF-EB2B-4F7F-B2DF-97C28C8FCBC9}" type="datetime1">
              <a:rPr lang="en-US" smtClean="0"/>
              <a:t>2/14/2026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B780351-56D7-412F-9F2E-17819DF3B01D}" type="datetime1">
              <a:rPr lang="en-US" smtClean="0"/>
              <a:t>2/14/2026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F068B-C601-4124-944A-AED7D3FD7517}" type="datetime1">
              <a:rPr lang="en-US" smtClean="0"/>
              <a:t>2/14/2026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46F7A73-7818-460B-8F62-87CD8A1DAD1A}"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CF8665-A302-4073-9097-DCE6BA8A5D14}"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6973878A-9A6C-446F-AE2D-FA0E8037C59B}" type="datetime1">
              <a:rPr lang="en-US" smtClean="0"/>
              <a:t>2/14/2026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CC5687-D9F1-45E2-A621-A964456C9C51}"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D05D98-6779-42E9-AA36-C6D6C2CA339B}"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414117-4E55-454A-B008-5B316A3C4A1E}"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685336-EDD6-4B11-BDCB-D9716D9D0CAD}"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90B30B-3EA6-4689-8E7C-D798375DFD60}"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7C5E6C6-E680-4C09-9A82-6D6D4A458B45}"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BF7BBFA-E374-465F-B18D-F6CE71921593}"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theme" Target="../theme/theme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18" Type="http://schemas.openxmlformats.org/officeDocument/2006/relationships/theme" Target="../theme/theme4.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17" Type="http://schemas.openxmlformats.org/officeDocument/2006/relationships/slideLayout" Target="../slideLayouts/slideLayout59.xml"/><Relationship Id="rId2" Type="http://schemas.openxmlformats.org/officeDocument/2006/relationships/slideLayout" Target="../slideLayouts/slideLayout44.xml"/><Relationship Id="rId16" Type="http://schemas.openxmlformats.org/officeDocument/2006/relationships/slideLayout" Target="../slideLayouts/slideLayout58.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63E8AD-4F80-492A-97A9-79DD5BB5D54F}" type="datetimeFigureOut">
              <a:rPr lang="ro-RO" smtClean="0"/>
              <a:t>14.02.2026</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9" r:id="rId6"/>
    <p:sldLayoutId id="2147483950" r:id="rId7"/>
    <p:sldLayoutId id="2147483951" r:id="rId8"/>
    <p:sldLayoutId id="2147483657" r:id="rId9"/>
    <p:sldLayoutId id="2147483952" r:id="rId10"/>
    <p:sldLayoutId id="21474839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2/14/2026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13873875"/>
      </p:ext>
    </p:extLst>
  </p:cSld>
  <p:clrMap bg1="dk1" tx1="lt1" bg2="dk2" tx2="lt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 id="2147483938" r:id="rId13"/>
    <p:sldLayoutId id="2147483939" r:id="rId14"/>
    <p:sldLayoutId id="2147483940" r:id="rId15"/>
    <p:sldLayoutId id="2147483941" r:id="rId16"/>
    <p:sldLayoutId id="214748394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PK"/>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36FB8326-6364-364B-A386-C54FB0943D07}" type="datetimeFigureOut">
              <a:rPr lang="en-PK" smtClean="0"/>
              <a:t>02/14/2026</a:t>
            </a:fld>
            <a:endParaRPr lang="en-PK"/>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DA15022-6FF2-174B-9587-845E46C2EE95}" type="slidenum">
              <a:rPr lang="en-PK" smtClean="0"/>
              <a:t>‹#›</a:t>
            </a:fld>
            <a:endParaRPr lang="en-PK"/>
          </a:p>
        </p:txBody>
      </p:sp>
    </p:spTree>
    <p:extLst>
      <p:ext uri="{BB962C8B-B14F-4D97-AF65-F5344CB8AC3E}">
        <p14:creationId xmlns:p14="http://schemas.microsoft.com/office/powerpoint/2010/main" val="1559998597"/>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D89FA6-8D64-42DE-8A02-4A6662349BFD}" type="datetime1">
              <a:rPr lang="en-US" smtClean="0"/>
              <a:t>2/14/2026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4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4.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4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4.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586196A-D5A8-9816-5F3D-F82FFD76D226}"/>
              </a:ext>
            </a:extLst>
          </p:cNvPr>
          <p:cNvSpPr>
            <a:spLocks noGrp="1"/>
          </p:cNvSpPr>
          <p:nvPr>
            <p:ph type="title"/>
          </p:nvPr>
        </p:nvSpPr>
        <p:spPr/>
        <p:txBody>
          <a:bodyPr/>
          <a:lstStyle/>
          <a:p>
            <a:r>
              <a:rPr lang="ro-RO" dirty="0"/>
              <a:t>      Digital </a:t>
            </a:r>
            <a:r>
              <a:rPr lang="ro-RO" dirty="0" err="1"/>
              <a:t>Skills</a:t>
            </a:r>
            <a:r>
              <a:rPr lang="ro-RO" dirty="0"/>
              <a:t> </a:t>
            </a:r>
            <a:r>
              <a:rPr lang="ro-RO" dirty="0" err="1"/>
              <a:t>and</a:t>
            </a:r>
            <a:r>
              <a:rPr lang="ro-RO" dirty="0"/>
              <a:t> </a:t>
            </a:r>
            <a:r>
              <a:rPr lang="ro-RO" dirty="0" err="1"/>
              <a:t>Research</a:t>
            </a:r>
            <a:r>
              <a:rPr lang="ro-RO" dirty="0"/>
              <a:t>  </a:t>
            </a:r>
            <a:r>
              <a:rPr lang="ro-RO" dirty="0" err="1"/>
              <a:t>methods</a:t>
            </a:r>
            <a:r>
              <a:rPr lang="ro-RO" dirty="0"/>
              <a:t>-  LCHS4007-BIRM</a:t>
            </a:r>
          </a:p>
        </p:txBody>
      </p:sp>
      <p:sp>
        <p:nvSpPr>
          <p:cNvPr id="3" name="Substituent conținut 2">
            <a:extLst>
              <a:ext uri="{FF2B5EF4-FFF2-40B4-BE49-F238E27FC236}">
                <a16:creationId xmlns:a16="http://schemas.microsoft.com/office/drawing/2014/main" id="{06A6414B-CA5F-72FF-DD0D-466DA9E69DEE}"/>
              </a:ext>
            </a:extLst>
          </p:cNvPr>
          <p:cNvSpPr>
            <a:spLocks noGrp="1"/>
          </p:cNvSpPr>
          <p:nvPr>
            <p:ph idx="1"/>
          </p:nvPr>
        </p:nvSpPr>
        <p:spPr/>
        <p:txBody>
          <a:bodyPr vert="horz" lIns="91440" tIns="45720" rIns="91440" bIns="45720" rtlCol="0" anchor="t">
            <a:normAutofit/>
          </a:bodyPr>
          <a:lstStyle/>
          <a:p>
            <a:r>
              <a:rPr lang="ro-RO" err="1"/>
              <a:t>Luminita</a:t>
            </a:r>
            <a:r>
              <a:rPr lang="ro-RO" dirty="0"/>
              <a:t> </a:t>
            </a:r>
            <a:r>
              <a:rPr lang="ro-RO" err="1"/>
              <a:t>Iancu,ID</a:t>
            </a:r>
            <a:r>
              <a:rPr lang="ro-RO" dirty="0"/>
              <a:t> Student:2525260</a:t>
            </a:r>
          </a:p>
          <a:p>
            <a:pPr>
              <a:buClr>
                <a:srgbClr val="EF53A5"/>
              </a:buClr>
            </a:pPr>
            <a:r>
              <a:rPr lang="ro-RO" dirty="0"/>
              <a:t>Andreea </a:t>
            </a:r>
            <a:r>
              <a:rPr lang="ro-RO" err="1"/>
              <a:t>Mirea,ID</a:t>
            </a:r>
            <a:r>
              <a:rPr lang="ro-RO" dirty="0"/>
              <a:t> Stundet:2523016</a:t>
            </a:r>
          </a:p>
          <a:p>
            <a:pPr>
              <a:buClr>
                <a:srgbClr val="EF53A5"/>
              </a:buClr>
            </a:pPr>
            <a:r>
              <a:rPr lang="ro-RO" dirty="0"/>
              <a:t>Maria Armanda </a:t>
            </a:r>
            <a:r>
              <a:rPr lang="ro-RO" dirty="0" err="1"/>
              <a:t>Pirtan,ID</a:t>
            </a:r>
            <a:r>
              <a:rPr lang="ro-RO" dirty="0"/>
              <a:t> Student:2410257</a:t>
            </a:r>
          </a:p>
          <a:p>
            <a:pPr>
              <a:buClr>
                <a:srgbClr val="EF53A5"/>
              </a:buClr>
            </a:pPr>
            <a:endParaRPr lang="ro-RO" dirty="0"/>
          </a:p>
          <a:p>
            <a:pPr>
              <a:buClr>
                <a:srgbClr val="EF53A5"/>
              </a:buClr>
            </a:pPr>
            <a:endParaRPr lang="ro-RO" dirty="0"/>
          </a:p>
          <a:p>
            <a:pPr>
              <a:buClr>
                <a:srgbClr val="EF53A5"/>
              </a:buClr>
            </a:pPr>
            <a:r>
              <a:rPr lang="ro-RO" dirty="0" err="1"/>
              <a:t>Lecturer</a:t>
            </a:r>
            <a:r>
              <a:rPr lang="ro-RO" dirty="0"/>
              <a:t> : </a:t>
            </a:r>
            <a:r>
              <a:rPr lang="ro-RO" dirty="0" err="1"/>
              <a:t>Dr</a:t>
            </a:r>
            <a:r>
              <a:rPr lang="ro-RO" dirty="0"/>
              <a:t> </a:t>
            </a:r>
            <a:r>
              <a:rPr lang="ro-RO" dirty="0" err="1"/>
              <a:t>Aliyadu</a:t>
            </a:r>
            <a:r>
              <a:rPr lang="ro-RO" dirty="0"/>
              <a:t> Ali</a:t>
            </a:r>
          </a:p>
        </p:txBody>
      </p:sp>
    </p:spTree>
    <p:extLst>
      <p:ext uri="{BB962C8B-B14F-4D97-AF65-F5344CB8AC3E}">
        <p14:creationId xmlns:p14="http://schemas.microsoft.com/office/powerpoint/2010/main" val="346899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B3F3B-C908-7D8D-18F1-E031891FF404}"/>
              </a:ext>
            </a:extLst>
          </p:cNvPr>
          <p:cNvSpPr>
            <a:spLocks noGrp="1"/>
          </p:cNvSpPr>
          <p:nvPr>
            <p:ph type="ctrTitle"/>
          </p:nvPr>
        </p:nvSpPr>
        <p:spPr/>
        <p:txBody>
          <a:bodyPr/>
          <a:lstStyle/>
          <a:p>
            <a:r>
              <a:rPr lang="en-GB" dirty="0"/>
              <a:t>Using Microsoft Excel at Greenfield Home Care Agency</a:t>
            </a:r>
            <a:endParaRPr lang="en-PK" dirty="0"/>
          </a:p>
        </p:txBody>
      </p:sp>
      <p:pic>
        <p:nvPicPr>
          <p:cNvPr id="3074" name="Picture 2" descr="Home Care in Greenfield by Talem Home Care &amp; Placement Services">
            <a:extLst>
              <a:ext uri="{FF2B5EF4-FFF2-40B4-BE49-F238E27FC236}">
                <a16:creationId xmlns:a16="http://schemas.microsoft.com/office/drawing/2014/main" id="{6ED0D6C4-F29F-B6F1-633F-BE6EE98AA35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92334" y="5024379"/>
            <a:ext cx="2607331" cy="1739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329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PK" dirty="0"/>
              <a:t>Introduction</a:t>
            </a:r>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normAutofit/>
          </a:bodyPr>
          <a:lstStyle/>
          <a:p>
            <a:r>
              <a:rPr lang="en-GB" dirty="0"/>
              <a:t>Helps Greenfield use a single digital schedule of carers to plan their shifts and visits to clients (</a:t>
            </a:r>
            <a:r>
              <a:rPr lang="en-GB" dirty="0" err="1"/>
              <a:t>Ti</a:t>
            </a:r>
            <a:r>
              <a:rPr lang="en-GB" dirty="0"/>
              <a:t>, 2023).</a:t>
            </a:r>
          </a:p>
          <a:p>
            <a:r>
              <a:rPr lang="en-GB" dirty="0"/>
              <a:t>The stores store care plans, medication records, and daily activity logs of the users safely in a single location.</a:t>
            </a:r>
          </a:p>
          <a:p>
            <a:r>
              <a:rPr lang="en-GB" dirty="0"/>
              <a:t>Enables Greenfield managers to study workload, attendance, and trends of service delivery by the staff (</a:t>
            </a:r>
            <a:r>
              <a:rPr lang="en-GB" dirty="0" err="1"/>
              <a:t>Kwilinski</a:t>
            </a:r>
            <a:r>
              <a:rPr lang="en-GB" dirty="0"/>
              <a:t>, 2023).</a:t>
            </a:r>
          </a:p>
          <a:p>
            <a:r>
              <a:rPr lang="en-GB" dirty="0"/>
              <a:t>Automatically calculates hours worked, travel time and costs of care to decrease errors.</a:t>
            </a:r>
          </a:p>
          <a:p>
            <a:r>
              <a:rPr lang="en-GB" dirty="0"/>
              <a:t>allows care coordinators, nurses, and administrators to work together in real time with Microsoft 365 shared files.</a:t>
            </a:r>
            <a:endParaRPr lang="en-PK" dirty="0"/>
          </a:p>
        </p:txBody>
      </p:sp>
      <p:pic>
        <p:nvPicPr>
          <p:cNvPr id="4098" name="Picture 2" descr="How to write an introduction for a research paper - BibGuru Blog">
            <a:extLst>
              <a:ext uri="{FF2B5EF4-FFF2-40B4-BE49-F238E27FC236}">
                <a16:creationId xmlns:a16="http://schemas.microsoft.com/office/drawing/2014/main" id="{FF52AE24-3435-4C06-8EA3-5A79A8E1026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81242" y="5390976"/>
            <a:ext cx="2575034" cy="1287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00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pPr>
              <a:buSzPct val="70000"/>
              <a:buFont typeface="Century Gothic" panose="020B0502020202020204" pitchFamily="34" charset="0"/>
              <a:buChar char="►"/>
            </a:pPr>
            <a:r>
              <a:rPr lang="en-US" dirty="0">
                <a:solidFill>
                  <a:schemeClr val="tx1"/>
                </a:solidFill>
              </a:rPr>
              <a:t>Greenfield Home Care Agency offers care to the older adults within the community.</a:t>
            </a:r>
          </a:p>
          <a:p>
            <a:pPr>
              <a:buSzPct val="70000"/>
              <a:buFont typeface="Century Gothic" panose="020B0502020202020204" pitchFamily="34" charset="0"/>
              <a:buChar char="►"/>
            </a:pPr>
            <a:r>
              <a:rPr lang="en-US" dirty="0">
                <a:solidFill>
                  <a:schemeClr val="tx1"/>
                </a:solidFill>
              </a:rPr>
              <a:t>In this case, the agency has incorporated the use of Microsoft TEAMS to enhance everyday operations.</a:t>
            </a:r>
          </a:p>
          <a:p>
            <a:pPr>
              <a:buSzPct val="70000"/>
              <a:buFont typeface="Century Gothic" panose="020B0502020202020204" pitchFamily="34" charset="0"/>
              <a:buChar char="►"/>
            </a:pPr>
            <a:r>
              <a:rPr lang="en-US" dirty="0">
                <a:solidFill>
                  <a:schemeClr val="tx1"/>
                </a:solidFill>
              </a:rPr>
              <a:t>Microsoft TEAMS assists in the communication between the employees and the management.</a:t>
            </a:r>
          </a:p>
          <a:p>
            <a:pPr>
              <a:buSzPct val="70000"/>
              <a:buFont typeface="Century Gothic" panose="020B0502020202020204" pitchFamily="34" charset="0"/>
              <a:buChar char="►"/>
            </a:pPr>
            <a:r>
              <a:rPr lang="en-US" dirty="0">
                <a:solidFill>
                  <a:schemeClr val="tx1"/>
                </a:solidFill>
              </a:rPr>
              <a:t>It facilitates improved planning and safe records.</a:t>
            </a:r>
          </a:p>
          <a:p>
            <a:pPr>
              <a:buSzPct val="70000"/>
              <a:buFont typeface="Century Gothic" panose="020B0502020202020204" pitchFamily="34" charset="0"/>
              <a:buChar char="►"/>
            </a:pPr>
            <a:r>
              <a:rPr lang="en-US" dirty="0">
                <a:solidFill>
                  <a:schemeClr val="tx1"/>
                </a:solidFill>
              </a:rPr>
              <a:t>The following presentation will assess the efficiency and collaboration of these tools.</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US" dirty="0"/>
              <a:t>Introduction</a:t>
            </a:r>
          </a:p>
        </p:txBody>
      </p:sp>
      <p:pic>
        <p:nvPicPr>
          <p:cNvPr id="2050" name="Picture 2" descr="Power of Introduction in Writing | How to Write A Great Introduction">
            <a:extLst>
              <a:ext uri="{FF2B5EF4-FFF2-40B4-BE49-F238E27FC236}">
                <a16:creationId xmlns:a16="http://schemas.microsoft.com/office/drawing/2014/main" id="{098B82A9-E9A8-8F18-AD6C-0A3E345001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7143" y="4458720"/>
            <a:ext cx="4237859" cy="1871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58852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u 1"/>
          <p:cNvSpPr>
            <a:spLocks noGrp="1"/>
          </p:cNvSpPr>
          <p:nvPr>
            <p:ph type="title"/>
          </p:nvPr>
        </p:nvSpPr>
        <p:spPr>
          <a:xfrm>
            <a:off x="647701" y="452718"/>
            <a:ext cx="4765226" cy="1400530"/>
          </a:xfrm>
        </p:spPr>
        <p:txBody>
          <a:bodyPr vert="horz" lIns="91440" tIns="45720" rIns="91440" bIns="45720" rtlCol="0">
            <a:normAutofit/>
          </a:bodyPr>
          <a:lstStyle/>
          <a:p>
            <a:pPr>
              <a:lnSpc>
                <a:spcPct val="90000"/>
              </a:lnSpc>
            </a:pPr>
            <a:r>
              <a:rPr lang="en-US" sz="2300" b="1" kern="1200">
                <a:latin typeface="+mj-lt"/>
                <a:ea typeface="+mj-ea"/>
                <a:cs typeface="+mj-cs"/>
              </a:rPr>
              <a:t>Digital and safety action plan for Greenfield care home.</a:t>
            </a:r>
            <a:br>
              <a:rPr lang="en-US" sz="2300" b="1" kern="1200">
                <a:latin typeface="+mj-lt"/>
                <a:ea typeface="+mj-ea"/>
                <a:cs typeface="+mj-cs"/>
              </a:rPr>
            </a:br>
            <a:endParaRPr lang="en-US" sz="2300" b="1" kern="1200">
              <a:latin typeface="+mj-lt"/>
              <a:ea typeface="+mj-ea"/>
              <a:cs typeface="+mj-cs"/>
            </a:endParaRPr>
          </a:p>
        </p:txBody>
      </p:sp>
      <p:pic>
        <p:nvPicPr>
          <p:cNvPr id="18" name="Picture 3" descr="Gradient pastel colours on a top view">
            <a:extLst>
              <a:ext uri="{FF2B5EF4-FFF2-40B4-BE49-F238E27FC236}">
                <a16:creationId xmlns:a16="http://schemas.microsoft.com/office/drawing/2014/main" id="{50C9CDE4-B159-E028-96DA-DD991AEF45FA}"/>
              </a:ext>
            </a:extLst>
          </p:cNvPr>
          <p:cNvPicPr>
            <a:picLocks noChangeAspect="1"/>
          </p:cNvPicPr>
          <p:nvPr/>
        </p:nvPicPr>
        <p:blipFill>
          <a:blip r:embed="rId3"/>
          <a:srcRect l="22481" r="-2" b="-2"/>
          <a:stretch>
            <a:fillRect/>
          </a:stretch>
        </p:blipFill>
        <p:spPr>
          <a:xfrm>
            <a:off x="6097587" y="10"/>
            <a:ext cx="3047208" cy="2623857"/>
          </a:xfrm>
          <a:prstGeom prst="rect">
            <a:avLst/>
          </a:prstGeom>
        </p:spPr>
      </p:pic>
      <p:pic>
        <p:nvPicPr>
          <p:cNvPr id="6" name="Imagine 5" descr="O imagine care conține persoană, fruct, alimente, Alimente naturale&#10;&#10;Conținutul generat de inteligența artificială poate fi incorect.">
            <a:extLst>
              <a:ext uri="{FF2B5EF4-FFF2-40B4-BE49-F238E27FC236}">
                <a16:creationId xmlns:a16="http://schemas.microsoft.com/office/drawing/2014/main" id="{2277088A-B4D5-6F5E-B91A-9E6A7805E08F}"/>
              </a:ext>
            </a:extLst>
          </p:cNvPr>
          <p:cNvPicPr>
            <a:picLocks noChangeAspect="1"/>
          </p:cNvPicPr>
          <p:nvPr/>
        </p:nvPicPr>
        <p:blipFill>
          <a:blip r:embed="rId4"/>
          <a:srcRect r="34746" b="4"/>
          <a:stretch>
            <a:fillRect/>
          </a:stretch>
        </p:blipFill>
        <p:spPr>
          <a:xfrm>
            <a:off x="9148019" y="10"/>
            <a:ext cx="3043981" cy="2623857"/>
          </a:xfrm>
          <a:prstGeom prst="rect">
            <a:avLst/>
          </a:prstGeom>
        </p:spPr>
      </p:pic>
      <p:sp>
        <p:nvSpPr>
          <p:cNvPr id="30" name="Rectangle 24">
            <a:extLst>
              <a:ext uri="{FF2B5EF4-FFF2-40B4-BE49-F238E27FC236}">
                <a16:creationId xmlns:a16="http://schemas.microsoft.com/office/drawing/2014/main" id="{16E35A31-13F7-46CC-A138-C9E6538A3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u 2"/>
          <p:cNvSpPr>
            <a:spLocks noGrp="1"/>
          </p:cNvSpPr>
          <p:nvPr>
            <p:ph idx="1"/>
          </p:nvPr>
        </p:nvSpPr>
        <p:spPr>
          <a:xfrm>
            <a:off x="647701" y="2052918"/>
            <a:ext cx="4764245" cy="4195481"/>
          </a:xfrm>
        </p:spPr>
        <p:txBody>
          <a:bodyPr vert="horz" lIns="91440" tIns="45720" rIns="91440" bIns="45720" rtlCol="0">
            <a:normAutofit/>
          </a:bodyPr>
          <a:lstStyle/>
          <a:p>
            <a:r>
              <a:rPr lang="en-US"/>
              <a:t>.secure access.</a:t>
            </a:r>
            <a:endParaRPr lang="ro-RO"/>
          </a:p>
          <a:p>
            <a:r>
              <a:rPr lang="en-US" dirty="0"/>
              <a:t>.email awareness.</a:t>
            </a:r>
            <a:endParaRPr lang="en-US"/>
          </a:p>
          <a:p>
            <a:r>
              <a:rPr lang="en-US" dirty="0"/>
              <a:t>.data </a:t>
            </a:r>
            <a:r>
              <a:rPr lang="en-US" dirty="0" err="1"/>
              <a:t>managment</a:t>
            </a:r>
            <a:r>
              <a:rPr lang="en-US" dirty="0"/>
              <a:t> </a:t>
            </a:r>
            <a:endParaRPr lang="en-US"/>
          </a:p>
          <a:p>
            <a:r>
              <a:rPr lang="en-US"/>
              <a:t>.Confidentiality &amp; </a:t>
            </a:r>
            <a:r>
              <a:rPr lang="en-US" err="1"/>
              <a:t>complience</a:t>
            </a:r>
            <a:r>
              <a:rPr lang="en-US"/>
              <a:t> </a:t>
            </a:r>
          </a:p>
        </p:txBody>
      </p:sp>
      <p:pic>
        <p:nvPicPr>
          <p:cNvPr id="5" name="Imagine 4" descr="O imagine care conține persoană, cui, deget, mână&#10;&#10;Conținutul generat de inteligența artificială poate fi incorect.">
            <a:extLst>
              <a:ext uri="{FF2B5EF4-FFF2-40B4-BE49-F238E27FC236}">
                <a16:creationId xmlns:a16="http://schemas.microsoft.com/office/drawing/2014/main" id="{001628CF-CF0B-4C18-B5CD-A61B4C562F66}"/>
              </a:ext>
            </a:extLst>
          </p:cNvPr>
          <p:cNvPicPr>
            <a:picLocks noChangeAspect="1"/>
          </p:cNvPicPr>
          <p:nvPr/>
        </p:nvPicPr>
        <p:blipFill>
          <a:blip r:embed="rId5"/>
          <a:srcRect r="3910" b="-3"/>
          <a:stretch>
            <a:fillRect/>
          </a:stretch>
        </p:blipFill>
        <p:spPr>
          <a:xfrm>
            <a:off x="6097590" y="2624333"/>
            <a:ext cx="6094409" cy="4233667"/>
          </a:xfrm>
          <a:prstGeom prst="rect">
            <a:avLst/>
          </a:prstGeom>
        </p:spPr>
      </p:pic>
      <p:cxnSp>
        <p:nvCxnSpPr>
          <p:cNvPr id="31" name="Straight Connector 26">
            <a:extLst>
              <a:ext uri="{FF2B5EF4-FFF2-40B4-BE49-F238E27FC236}">
                <a16:creationId xmlns:a16="http://schemas.microsoft.com/office/drawing/2014/main" id="{07339304-E8FE-439F-B2A1-694CB9038F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144792" y="-467"/>
            <a:ext cx="1" cy="2624334"/>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EDB1EFB-EF90-4C49-91D0-2762BA1956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589" y="2624200"/>
            <a:ext cx="609440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1871998"/>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Using Excel and Current Task Management </a:t>
            </a:r>
            <a:endParaRPr lang="en-PK" dirty="0"/>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lstStyle/>
          <a:p>
            <a:r>
              <a:rPr lang="en-GB" dirty="0"/>
              <a:t>At Greenfield, handwritten care notes that are used by the carers can easily be lost or damaged.</a:t>
            </a:r>
          </a:p>
          <a:p>
            <a:r>
              <a:rPr lang="en-GB" dirty="0"/>
              <a:t>Basic spreadsheets that are not updated in real time are usually used by coordinators thus showing outdated schedules (Salameh, 2022).</a:t>
            </a:r>
          </a:p>
          <a:p>
            <a:r>
              <a:rPr lang="en-GB" dirty="0"/>
              <a:t>Visit and medication recording are performed manually and this puts the survey at the risk of error and omission of information.</a:t>
            </a:r>
          </a:p>
          <a:p>
            <a:r>
              <a:rPr lang="en-GB" dirty="0"/>
              <a:t>The quality of care may be affected by the slow rate of update of records and it may pose a challenge to the managers to track the services.</a:t>
            </a:r>
          </a:p>
        </p:txBody>
      </p:sp>
      <p:pic>
        <p:nvPicPr>
          <p:cNvPr id="5122" name="Picture 2" descr="10 Essential Task Management Advantages">
            <a:extLst>
              <a:ext uri="{FF2B5EF4-FFF2-40B4-BE49-F238E27FC236}">
                <a16:creationId xmlns:a16="http://schemas.microsoft.com/office/drawing/2014/main" id="{93EE3187-9D82-9705-86F5-271C96010A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17572" y="5233937"/>
            <a:ext cx="2364827" cy="1478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676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graphicFrame>
        <p:nvGraphicFramePr>
          <p:cNvPr id="4" name="Content Placeholder 3">
            <a:extLst>
              <a:ext uri="{FF2B5EF4-FFF2-40B4-BE49-F238E27FC236}">
                <a16:creationId xmlns:a16="http://schemas.microsoft.com/office/drawing/2014/main" id="{79809F96-A349-963B-E1CC-1F18E7189E25}"/>
              </a:ext>
            </a:extLst>
          </p:cNvPr>
          <p:cNvGraphicFramePr>
            <a:graphicFrameLocks noGrp="1"/>
          </p:cNvGraphicFramePr>
          <p:nvPr>
            <p:ph idx="1"/>
          </p:nvPr>
        </p:nvGraphicFramePr>
        <p:xfrm>
          <a:off x="684213" y="685800"/>
          <a:ext cx="8534400" cy="36147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10120422" cy="1507067"/>
          </a:xfrm>
        </p:spPr>
        <p:txBody>
          <a:bodyPr>
            <a:normAutofit/>
          </a:bodyPr>
          <a:lstStyle/>
          <a:p>
            <a:r>
              <a:rPr lang="en-GB" dirty="0"/>
              <a:t>Microsoft Teams for Communication</a:t>
            </a:r>
            <a:endParaRPr lang="en-US" dirty="0"/>
          </a:p>
        </p:txBody>
      </p:sp>
    </p:spTree>
    <p:extLst>
      <p:ext uri="{BB962C8B-B14F-4D97-AF65-F5344CB8AC3E}">
        <p14:creationId xmlns:p14="http://schemas.microsoft.com/office/powerpoint/2010/main" val="20174539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235B77E-B1F1-5A71-BD5B-2E168407A928}"/>
              </a:ext>
            </a:extLst>
          </p:cNvPr>
          <p:cNvSpPr>
            <a:spLocks noGrp="1"/>
          </p:cNvSpPr>
          <p:nvPr>
            <p:ph type="title"/>
          </p:nvPr>
        </p:nvSpPr>
        <p:spPr>
          <a:xfrm>
            <a:off x="402253" y="606467"/>
            <a:ext cx="8151883" cy="3726835"/>
          </a:xfrm>
        </p:spPr>
        <p:txBody>
          <a:bodyPr>
            <a:normAutofit fontScale="90000"/>
          </a:bodyPr>
          <a:lstStyle/>
          <a:p>
            <a:r>
              <a:rPr lang="ro-RO" u="sng" dirty="0"/>
              <a:t>Secure </a:t>
            </a:r>
            <a:r>
              <a:rPr lang="ro-RO" u="sng" err="1"/>
              <a:t>access</a:t>
            </a:r>
            <a:r>
              <a:rPr lang="ro-RO" u="sng" dirty="0"/>
              <a:t> : </a:t>
            </a:r>
            <a:br>
              <a:rPr lang="ro-RO" dirty="0"/>
            </a:br>
            <a:br>
              <a:rPr lang="ro-RO" dirty="0"/>
            </a:br>
            <a:br>
              <a:rPr lang="ro-RO" dirty="0"/>
            </a:br>
            <a:r>
              <a:rPr lang="ro-RO" dirty="0"/>
              <a:t>. </a:t>
            </a:r>
            <a:r>
              <a:rPr lang="ro-RO" sz="2000" b="0" dirty="0"/>
              <a:t>Individual </a:t>
            </a:r>
            <a:r>
              <a:rPr lang="ro-RO" sz="2000" b="0" err="1"/>
              <a:t>user</a:t>
            </a:r>
            <a:r>
              <a:rPr lang="ro-RO" sz="2000" b="0" dirty="0"/>
              <a:t> </a:t>
            </a:r>
            <a:r>
              <a:rPr lang="ro-RO" sz="2000" b="0" err="1"/>
              <a:t>accounts</a:t>
            </a:r>
            <a:r>
              <a:rPr lang="ro-RO" sz="2000" b="0" dirty="0"/>
              <a:t> &amp; </a:t>
            </a:r>
            <a:r>
              <a:rPr lang="ro-RO" sz="2000" b="0" err="1"/>
              <a:t>passwords</a:t>
            </a:r>
            <a:r>
              <a:rPr lang="ro-RO" sz="2000" b="0" dirty="0"/>
              <a:t> </a:t>
            </a:r>
            <a:br>
              <a:rPr lang="en-US" b="0" dirty="0"/>
            </a:br>
            <a:r>
              <a:rPr lang="ro-RO" sz="4000" b="0" dirty="0"/>
              <a:t>.</a:t>
            </a:r>
            <a:r>
              <a:rPr lang="ro-RO" sz="2000" b="0" dirty="0"/>
              <a:t> </a:t>
            </a:r>
            <a:r>
              <a:rPr lang="ro-RO" sz="2000" b="0" err="1"/>
              <a:t>security</a:t>
            </a:r>
            <a:r>
              <a:rPr lang="ro-RO" sz="2000" b="0" dirty="0"/>
              <a:t> control [</a:t>
            </a:r>
            <a:r>
              <a:rPr lang="ro-RO" sz="2000" b="0" err="1"/>
              <a:t>e.g</a:t>
            </a:r>
            <a:r>
              <a:rPr lang="ro-RO" sz="2000" b="0" dirty="0"/>
              <a:t> pin or </a:t>
            </a:r>
            <a:r>
              <a:rPr lang="ro-RO" sz="2000" b="0" err="1"/>
              <a:t>biometric</a:t>
            </a:r>
            <a:r>
              <a:rPr lang="ro-RO" sz="2000" b="0" dirty="0"/>
              <a:t> </a:t>
            </a:r>
            <a:r>
              <a:rPr lang="ro-RO" sz="2000" b="0" err="1"/>
              <a:t>access</a:t>
            </a:r>
            <a:r>
              <a:rPr lang="ro-RO" sz="2000" b="0" dirty="0"/>
              <a:t>]</a:t>
            </a:r>
            <a:br>
              <a:rPr lang="ro-RO" sz="2000" b="0" dirty="0"/>
            </a:br>
            <a:r>
              <a:rPr lang="ro-RO" b="0" dirty="0"/>
              <a:t>. </a:t>
            </a:r>
            <a:r>
              <a:rPr lang="ro-RO" sz="2000" b="0" dirty="0"/>
              <a:t>Monitoring </a:t>
            </a:r>
            <a:r>
              <a:rPr lang="ro-RO" sz="2000" b="0" err="1"/>
              <a:t>loggins</a:t>
            </a:r>
            <a:r>
              <a:rPr lang="ro-RO" sz="2000" b="0" dirty="0"/>
              <a:t> </a:t>
            </a:r>
            <a:r>
              <a:rPr lang="ro-RO" sz="2000" b="0" err="1"/>
              <a:t>and</a:t>
            </a:r>
            <a:r>
              <a:rPr lang="ro-RO" sz="2000" b="0" dirty="0"/>
              <a:t> </a:t>
            </a:r>
            <a:r>
              <a:rPr lang="ro-RO" sz="2000" b="0" err="1"/>
              <a:t>frequantly</a:t>
            </a:r>
            <a:r>
              <a:rPr lang="ro-RO" sz="2000" b="0" dirty="0"/>
              <a:t> </a:t>
            </a:r>
            <a:r>
              <a:rPr lang="ro-RO" sz="2000" b="0" err="1"/>
              <a:t>checked</a:t>
            </a:r>
            <a:r>
              <a:rPr lang="ro-RO" sz="2000" b="0" dirty="0"/>
              <a:t> </a:t>
            </a:r>
            <a:br>
              <a:rPr lang="ro-RO" sz="2000" b="0" dirty="0"/>
            </a:br>
            <a:r>
              <a:rPr lang="ro-RO" sz="3200" b="0" dirty="0"/>
              <a:t>. </a:t>
            </a:r>
            <a:r>
              <a:rPr lang="ro-RO" sz="2000" b="0" err="1"/>
              <a:t>restricted</a:t>
            </a:r>
            <a:r>
              <a:rPr lang="ro-RO" sz="2000" b="0" dirty="0"/>
              <a:t> </a:t>
            </a:r>
            <a:r>
              <a:rPr lang="ro-RO" sz="2000" b="0" err="1"/>
              <a:t>permissions</a:t>
            </a:r>
            <a:r>
              <a:rPr lang="ro-RO" sz="2000" b="0" dirty="0"/>
              <a:t> </a:t>
            </a:r>
            <a:r>
              <a:rPr lang="ro-RO" sz="2000" b="0" err="1"/>
              <a:t>to</a:t>
            </a:r>
            <a:r>
              <a:rPr lang="ro-RO" sz="2000" b="0" dirty="0"/>
              <a:t> </a:t>
            </a:r>
            <a:r>
              <a:rPr lang="ro-RO" sz="2000" b="0" err="1"/>
              <a:t>visitors</a:t>
            </a:r>
            <a:r>
              <a:rPr lang="ro-RO" sz="2000" b="0" dirty="0"/>
              <a:t> </a:t>
            </a:r>
            <a:br>
              <a:rPr lang="ro-RO" b="0" dirty="0"/>
            </a:br>
            <a:br>
              <a:rPr lang="en-US" b="0" dirty="0"/>
            </a:br>
            <a:endParaRPr lang="ro-RO" dirty="0"/>
          </a:p>
        </p:txBody>
      </p:sp>
      <p:sp>
        <p:nvSpPr>
          <p:cNvPr id="3" name="Substituent conținut 2">
            <a:extLst>
              <a:ext uri="{FF2B5EF4-FFF2-40B4-BE49-F238E27FC236}">
                <a16:creationId xmlns:a16="http://schemas.microsoft.com/office/drawing/2014/main" id="{EF3E1E97-5594-4E3C-EBF7-231FB0912B90}"/>
              </a:ext>
            </a:extLst>
          </p:cNvPr>
          <p:cNvSpPr>
            <a:spLocks noGrp="1"/>
          </p:cNvSpPr>
          <p:nvPr>
            <p:ph idx="1"/>
          </p:nvPr>
        </p:nvSpPr>
        <p:spPr>
          <a:xfrm>
            <a:off x="1418253" y="839755"/>
            <a:ext cx="8151883" cy="2852057"/>
          </a:xfrm>
        </p:spPr>
        <p:txBody>
          <a:bodyPr vert="horz" lIns="91440" tIns="45720" rIns="91440" bIns="45720" rtlCol="0" anchor="t">
            <a:normAutofit/>
          </a:bodyPr>
          <a:lstStyle/>
          <a:p>
            <a:endParaRPr lang="ro-RO"/>
          </a:p>
          <a:p>
            <a:pPr marL="0" indent="0">
              <a:buNone/>
            </a:pPr>
            <a:endParaRPr lang="ro-RO" dirty="0"/>
          </a:p>
        </p:txBody>
      </p:sp>
      <p:pic>
        <p:nvPicPr>
          <p:cNvPr id="4" name="Imagine 3" descr="O imagine care conține text, persoană, îmbrăcăminte, calculator&#10;&#10;Conținutul generat de inteligența artificială poate fi incorect.">
            <a:extLst>
              <a:ext uri="{FF2B5EF4-FFF2-40B4-BE49-F238E27FC236}">
                <a16:creationId xmlns:a16="http://schemas.microsoft.com/office/drawing/2014/main" id="{C468C3D6-06E7-31A4-CA74-25E75BED41DB}"/>
              </a:ext>
            </a:extLst>
          </p:cNvPr>
          <p:cNvPicPr>
            <a:picLocks noChangeAspect="1"/>
          </p:cNvPicPr>
          <p:nvPr/>
        </p:nvPicPr>
        <p:blipFill>
          <a:blip r:embed="rId2"/>
          <a:stretch>
            <a:fillRect/>
          </a:stretch>
        </p:blipFill>
        <p:spPr>
          <a:xfrm>
            <a:off x="7236407" y="285102"/>
            <a:ext cx="4572001" cy="2571103"/>
          </a:xfrm>
          <a:prstGeom prst="rect">
            <a:avLst/>
          </a:prstGeom>
        </p:spPr>
      </p:pic>
    </p:spTree>
    <p:extLst>
      <p:ext uri="{BB962C8B-B14F-4D97-AF65-F5344CB8AC3E}">
        <p14:creationId xmlns:p14="http://schemas.microsoft.com/office/powerpoint/2010/main" val="365242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How Excel Improves Efficiency</a:t>
            </a:r>
            <a:endParaRPr lang="en-PK" dirty="0"/>
          </a:p>
        </p:txBody>
      </p:sp>
      <p:graphicFrame>
        <p:nvGraphicFramePr>
          <p:cNvPr id="4" name="Content Placeholder 3">
            <a:extLst>
              <a:ext uri="{FF2B5EF4-FFF2-40B4-BE49-F238E27FC236}">
                <a16:creationId xmlns:a16="http://schemas.microsoft.com/office/drawing/2014/main" id="{209E1B11-E6B0-27AB-8EBD-9FFC466F4234}"/>
              </a:ext>
            </a:extLst>
          </p:cNvPr>
          <p:cNvGraphicFramePr>
            <a:graphicFrameLocks noGrp="1"/>
          </p:cNvGraphicFramePr>
          <p:nvPr>
            <p:ph idx="1"/>
          </p:nvPr>
        </p:nvGraphicFramePr>
        <p:xfrm>
          <a:off x="2519145" y="2332668"/>
          <a:ext cx="7495188" cy="4321521"/>
        </p:xfrm>
        <a:graphic>
          <a:graphicData uri="http://schemas.openxmlformats.org/drawingml/2006/table">
            <a:tbl>
              <a:tblPr>
                <a:tableStyleId>{69C7853C-536D-4A76-A0AE-DD22124D55A5}</a:tableStyleId>
              </a:tblPr>
              <a:tblGrid>
                <a:gridCol w="1873797">
                  <a:extLst>
                    <a:ext uri="{9D8B030D-6E8A-4147-A177-3AD203B41FA5}">
                      <a16:colId xmlns:a16="http://schemas.microsoft.com/office/drawing/2014/main" val="3729812572"/>
                    </a:ext>
                  </a:extLst>
                </a:gridCol>
                <a:gridCol w="1873797">
                  <a:extLst>
                    <a:ext uri="{9D8B030D-6E8A-4147-A177-3AD203B41FA5}">
                      <a16:colId xmlns:a16="http://schemas.microsoft.com/office/drawing/2014/main" val="1203961955"/>
                    </a:ext>
                  </a:extLst>
                </a:gridCol>
                <a:gridCol w="1873797">
                  <a:extLst>
                    <a:ext uri="{9D8B030D-6E8A-4147-A177-3AD203B41FA5}">
                      <a16:colId xmlns:a16="http://schemas.microsoft.com/office/drawing/2014/main" val="2311564791"/>
                    </a:ext>
                  </a:extLst>
                </a:gridCol>
                <a:gridCol w="1873797">
                  <a:extLst>
                    <a:ext uri="{9D8B030D-6E8A-4147-A177-3AD203B41FA5}">
                      <a16:colId xmlns:a16="http://schemas.microsoft.com/office/drawing/2014/main" val="1835431226"/>
                    </a:ext>
                  </a:extLst>
                </a:gridCol>
              </a:tblGrid>
              <a:tr h="480169">
                <a:tc>
                  <a:txBody>
                    <a:bodyPr/>
                    <a:lstStyle/>
                    <a:p>
                      <a:r>
                        <a:rPr lang="en-GB" sz="1100" dirty="0"/>
                        <a:t>Area of Work</a:t>
                      </a:r>
                    </a:p>
                  </a:txBody>
                  <a:tcPr marL="57730" marR="57730" marT="28865" marB="28865" anchor="ctr"/>
                </a:tc>
                <a:tc>
                  <a:txBody>
                    <a:bodyPr/>
                    <a:lstStyle/>
                    <a:p>
                      <a:r>
                        <a:rPr lang="en-GB" sz="1100"/>
                        <a:t>Current Method at Greenfield</a:t>
                      </a:r>
                    </a:p>
                  </a:txBody>
                  <a:tcPr marL="57730" marR="57730" marT="28865" marB="28865" anchor="ctr"/>
                </a:tc>
                <a:tc>
                  <a:txBody>
                    <a:bodyPr/>
                    <a:lstStyle/>
                    <a:p>
                      <a:r>
                        <a:rPr lang="en-GB" sz="1100"/>
                        <a:t>How Excel Improves Efficiency</a:t>
                      </a:r>
                    </a:p>
                  </a:txBody>
                  <a:tcPr marL="57730" marR="57730" marT="28865" marB="28865" anchor="ctr"/>
                </a:tc>
                <a:tc>
                  <a:txBody>
                    <a:bodyPr/>
                    <a:lstStyle/>
                    <a:p>
                      <a:r>
                        <a:rPr lang="en-GB" sz="1100"/>
                        <a:t>Result for Greenfield</a:t>
                      </a:r>
                    </a:p>
                  </a:txBody>
                  <a:tcPr marL="57730" marR="57730" marT="28865" marB="28865" anchor="ctr"/>
                </a:tc>
                <a:extLst>
                  <a:ext uri="{0D108BD9-81ED-4DB2-BD59-A6C34878D82A}">
                    <a16:rowId xmlns:a16="http://schemas.microsoft.com/office/drawing/2014/main" val="3089308974"/>
                  </a:ext>
                </a:extLst>
              </a:tr>
              <a:tr h="685956">
                <a:tc>
                  <a:txBody>
                    <a:bodyPr/>
                    <a:lstStyle/>
                    <a:p>
                      <a:r>
                        <a:rPr lang="en-GB" sz="1100"/>
                        <a:t>Staff Scheduling</a:t>
                      </a:r>
                    </a:p>
                  </a:txBody>
                  <a:tcPr marL="57730" marR="57730" marT="28865" marB="28865" anchor="ctr"/>
                </a:tc>
                <a:tc>
                  <a:txBody>
                    <a:bodyPr/>
                    <a:lstStyle/>
                    <a:p>
                      <a:r>
                        <a:rPr lang="en-GB" sz="1100"/>
                        <a:t>Paper rotas and basic spreadsheets</a:t>
                      </a:r>
                    </a:p>
                  </a:txBody>
                  <a:tcPr marL="57730" marR="57730" marT="28865" marB="28865" anchor="ctr"/>
                </a:tc>
                <a:tc>
                  <a:txBody>
                    <a:bodyPr/>
                    <a:lstStyle/>
                    <a:p>
                      <a:r>
                        <a:rPr lang="en-GB" sz="1100"/>
                        <a:t>Automated shift planners and shared schedules</a:t>
                      </a:r>
                    </a:p>
                  </a:txBody>
                  <a:tcPr marL="57730" marR="57730" marT="28865" marB="28865" anchor="ctr"/>
                </a:tc>
                <a:tc>
                  <a:txBody>
                    <a:bodyPr/>
                    <a:lstStyle/>
                    <a:p>
                      <a:r>
                        <a:rPr lang="en-GB" sz="1100"/>
                        <a:t>Fewer clashes and better staff coverage</a:t>
                      </a:r>
                    </a:p>
                  </a:txBody>
                  <a:tcPr marL="57730" marR="57730" marT="28865" marB="28865" anchor="ctr"/>
                </a:tc>
                <a:extLst>
                  <a:ext uri="{0D108BD9-81ED-4DB2-BD59-A6C34878D82A}">
                    <a16:rowId xmlns:a16="http://schemas.microsoft.com/office/drawing/2014/main" val="3145793"/>
                  </a:ext>
                </a:extLst>
              </a:tr>
              <a:tr h="685956">
                <a:tc>
                  <a:txBody>
                    <a:bodyPr/>
                    <a:lstStyle/>
                    <a:p>
                      <a:r>
                        <a:rPr lang="en-GB" sz="1100" dirty="0"/>
                        <a:t>Care Records</a:t>
                      </a:r>
                    </a:p>
                  </a:txBody>
                  <a:tcPr marL="57730" marR="57730" marT="28865" marB="28865" anchor="ctr"/>
                </a:tc>
                <a:tc>
                  <a:txBody>
                    <a:bodyPr/>
                    <a:lstStyle/>
                    <a:p>
                      <a:r>
                        <a:rPr lang="en-GB" sz="1100" dirty="0"/>
                        <a:t>Handwritten notes and separate files (da Silva Elva, 2025).</a:t>
                      </a:r>
                    </a:p>
                  </a:txBody>
                  <a:tcPr marL="57730" marR="57730" marT="28865" marB="28865" anchor="ctr"/>
                </a:tc>
                <a:tc>
                  <a:txBody>
                    <a:bodyPr/>
                    <a:lstStyle/>
                    <a:p>
                      <a:r>
                        <a:rPr lang="en-GB" sz="1100" dirty="0"/>
                        <a:t>Centralised digital care and medication logs (da Silva Elva, 2025).</a:t>
                      </a:r>
                    </a:p>
                  </a:txBody>
                  <a:tcPr marL="57730" marR="57730" marT="28865" marB="28865" anchor="ctr"/>
                </a:tc>
                <a:tc>
                  <a:txBody>
                    <a:bodyPr/>
                    <a:lstStyle/>
                    <a:p>
                      <a:r>
                        <a:rPr lang="en-GB" sz="1100"/>
                        <a:t>Faster access and improved accuracy</a:t>
                      </a:r>
                    </a:p>
                  </a:txBody>
                  <a:tcPr marL="57730" marR="57730" marT="28865" marB="28865" anchor="ctr"/>
                </a:tc>
                <a:extLst>
                  <a:ext uri="{0D108BD9-81ED-4DB2-BD59-A6C34878D82A}">
                    <a16:rowId xmlns:a16="http://schemas.microsoft.com/office/drawing/2014/main" val="2289046855"/>
                  </a:ext>
                </a:extLst>
              </a:tr>
              <a:tr h="891742">
                <a:tc>
                  <a:txBody>
                    <a:bodyPr/>
                    <a:lstStyle/>
                    <a:p>
                      <a:r>
                        <a:rPr lang="en-GB" sz="1100"/>
                        <a:t>Visit Tracking</a:t>
                      </a:r>
                    </a:p>
                  </a:txBody>
                  <a:tcPr marL="57730" marR="57730" marT="28865" marB="28865" anchor="ctr"/>
                </a:tc>
                <a:tc>
                  <a:txBody>
                    <a:bodyPr/>
                    <a:lstStyle/>
                    <a:p>
                      <a:r>
                        <a:rPr lang="en-GB" sz="1100"/>
                        <a:t>Manual sign-in sheets and reports</a:t>
                      </a:r>
                    </a:p>
                  </a:txBody>
                  <a:tcPr marL="57730" marR="57730" marT="28865" marB="28865" anchor="ctr"/>
                </a:tc>
                <a:tc>
                  <a:txBody>
                    <a:bodyPr/>
                    <a:lstStyle/>
                    <a:p>
                      <a:r>
                        <a:rPr lang="en-GB" sz="1100"/>
                        <a:t>Real-time visit tracking with timestamps and formulas</a:t>
                      </a:r>
                    </a:p>
                  </a:txBody>
                  <a:tcPr marL="57730" marR="57730" marT="28865" marB="28865" anchor="ctr"/>
                </a:tc>
                <a:tc>
                  <a:txBody>
                    <a:bodyPr/>
                    <a:lstStyle/>
                    <a:p>
                      <a:r>
                        <a:rPr lang="en-GB" sz="1100"/>
                        <a:t>Better monitoring of completed visits</a:t>
                      </a:r>
                    </a:p>
                  </a:txBody>
                  <a:tcPr marL="57730" marR="57730" marT="28865" marB="28865" anchor="ctr"/>
                </a:tc>
                <a:extLst>
                  <a:ext uri="{0D108BD9-81ED-4DB2-BD59-A6C34878D82A}">
                    <a16:rowId xmlns:a16="http://schemas.microsoft.com/office/drawing/2014/main" val="1194183048"/>
                  </a:ext>
                </a:extLst>
              </a:tr>
              <a:tr h="891742">
                <a:tc>
                  <a:txBody>
                    <a:bodyPr/>
                    <a:lstStyle/>
                    <a:p>
                      <a:r>
                        <a:rPr lang="en-GB" sz="1100"/>
                        <a:t>Workload Management</a:t>
                      </a:r>
                    </a:p>
                  </a:txBody>
                  <a:tcPr marL="57730" marR="57730" marT="28865" marB="28865" anchor="ctr"/>
                </a:tc>
                <a:tc>
                  <a:txBody>
                    <a:bodyPr/>
                    <a:lstStyle/>
                    <a:p>
                      <a:r>
                        <a:rPr lang="en-GB" sz="1100"/>
                        <a:t>Manual counting of hours and caseloads</a:t>
                      </a:r>
                    </a:p>
                  </a:txBody>
                  <a:tcPr marL="57730" marR="57730" marT="28865" marB="28865" anchor="ctr"/>
                </a:tc>
                <a:tc>
                  <a:txBody>
                    <a:bodyPr/>
                    <a:lstStyle/>
                    <a:p>
                      <a:r>
                        <a:rPr lang="en-GB" sz="1100"/>
                        <a:t>Automatic calculation of working hours and caseloads</a:t>
                      </a:r>
                    </a:p>
                  </a:txBody>
                  <a:tcPr marL="57730" marR="57730" marT="28865" marB="28865" anchor="ctr"/>
                </a:tc>
                <a:tc>
                  <a:txBody>
                    <a:bodyPr/>
                    <a:lstStyle/>
                    <a:p>
                      <a:r>
                        <a:rPr lang="en-GB" sz="1100"/>
                        <a:t>Reduced admin time and fairer task allocation</a:t>
                      </a:r>
                    </a:p>
                  </a:txBody>
                  <a:tcPr marL="57730" marR="57730" marT="28865" marB="28865" anchor="ctr"/>
                </a:tc>
                <a:extLst>
                  <a:ext uri="{0D108BD9-81ED-4DB2-BD59-A6C34878D82A}">
                    <a16:rowId xmlns:a16="http://schemas.microsoft.com/office/drawing/2014/main" val="4249739381"/>
                  </a:ext>
                </a:extLst>
              </a:tr>
              <a:tr h="685956">
                <a:tc>
                  <a:txBody>
                    <a:bodyPr/>
                    <a:lstStyle/>
                    <a:p>
                      <a:r>
                        <a:rPr lang="en-GB" sz="1100"/>
                        <a:t>Data Sharing</a:t>
                      </a:r>
                    </a:p>
                  </a:txBody>
                  <a:tcPr marL="57730" marR="57730" marT="28865" marB="28865" anchor="ctr"/>
                </a:tc>
                <a:tc>
                  <a:txBody>
                    <a:bodyPr/>
                    <a:lstStyle/>
                    <a:p>
                      <a:r>
                        <a:rPr lang="en-GB" sz="1100"/>
                        <a:t>Emailing documents or physical handovers</a:t>
                      </a:r>
                    </a:p>
                  </a:txBody>
                  <a:tcPr marL="57730" marR="57730" marT="28865" marB="28865" anchor="ctr"/>
                </a:tc>
                <a:tc>
                  <a:txBody>
                    <a:bodyPr/>
                    <a:lstStyle/>
                    <a:p>
                      <a:r>
                        <a:rPr lang="en-GB" sz="1100"/>
                        <a:t>Cloud-based shared Excel files via Microsoft 365</a:t>
                      </a:r>
                    </a:p>
                  </a:txBody>
                  <a:tcPr marL="57730" marR="57730" marT="28865" marB="28865" anchor="ctr"/>
                </a:tc>
                <a:tc>
                  <a:txBody>
                    <a:bodyPr/>
                    <a:lstStyle/>
                    <a:p>
                      <a:r>
                        <a:rPr lang="en-GB" sz="1100" dirty="0"/>
                        <a:t>Improved teamwork and up-to-date information</a:t>
                      </a:r>
                    </a:p>
                  </a:txBody>
                  <a:tcPr marL="57730" marR="57730" marT="28865" marB="28865" anchor="ctr"/>
                </a:tc>
                <a:extLst>
                  <a:ext uri="{0D108BD9-81ED-4DB2-BD59-A6C34878D82A}">
                    <a16:rowId xmlns:a16="http://schemas.microsoft.com/office/drawing/2014/main" val="1117683239"/>
                  </a:ext>
                </a:extLst>
              </a:tr>
            </a:tbl>
          </a:graphicData>
        </a:graphic>
      </p:graphicFrame>
    </p:spTree>
    <p:extLst>
      <p:ext uri="{BB962C8B-B14F-4D97-AF65-F5344CB8AC3E}">
        <p14:creationId xmlns:p14="http://schemas.microsoft.com/office/powerpoint/2010/main" val="3372289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pPr>
              <a:buSzPct val="70000"/>
              <a:buFont typeface="Century Gothic" panose="020B0502020202020204" pitchFamily="34" charset="0"/>
              <a:buChar char="►"/>
            </a:pPr>
            <a:r>
              <a:rPr lang="en-US" dirty="0">
                <a:solidFill>
                  <a:schemeClr val="tx1"/>
                </a:solidFill>
              </a:rPr>
              <a:t>Enhances instantaneous communication between coordinators, nurses, and care takers.</a:t>
            </a:r>
          </a:p>
          <a:p>
            <a:pPr>
              <a:buSzPct val="70000"/>
              <a:buFont typeface="Century Gothic" panose="020B0502020202020204" pitchFamily="34" charset="0"/>
              <a:buChar char="►"/>
            </a:pPr>
            <a:r>
              <a:rPr lang="en-US" dirty="0">
                <a:solidFill>
                  <a:schemeClr val="tx1"/>
                </a:solidFill>
              </a:rPr>
              <a:t>Stores client records and care documents in OneDrive.</a:t>
            </a:r>
          </a:p>
          <a:p>
            <a:pPr>
              <a:buSzPct val="70000"/>
              <a:buFont typeface="Century Gothic" panose="020B0502020202020204" pitchFamily="34" charset="0"/>
              <a:buChar char="►"/>
            </a:pPr>
            <a:r>
              <a:rPr lang="en-US" dirty="0">
                <a:solidFill>
                  <a:schemeClr val="tx1"/>
                </a:solidFill>
              </a:rPr>
              <a:t>Favors cooperation among office personnel and field employees (</a:t>
            </a:r>
            <a:r>
              <a:rPr lang="en-GB" b="0" i="0" dirty="0" err="1">
                <a:solidFill>
                  <a:schemeClr val="tx1"/>
                </a:solidFill>
                <a:effectLst/>
                <a:latin typeface="Arial" panose="020B0604020202020204" pitchFamily="34" charset="0"/>
              </a:rPr>
              <a:t>Mahat</a:t>
            </a:r>
            <a:r>
              <a:rPr lang="en-GB" b="0" i="0" dirty="0">
                <a:solidFill>
                  <a:schemeClr val="tx1"/>
                </a:solidFill>
                <a:effectLst/>
                <a:latin typeface="Arial" panose="020B0604020202020204" pitchFamily="34" charset="0"/>
              </a:rPr>
              <a:t>, 2022)</a:t>
            </a:r>
            <a:r>
              <a:rPr lang="en-US" dirty="0">
                <a:solidFill>
                  <a:schemeClr val="tx1"/>
                </a:solidFill>
              </a:rPr>
              <a:t>.</a:t>
            </a:r>
          </a:p>
          <a:p>
            <a:pPr>
              <a:buSzPct val="70000"/>
              <a:buFont typeface="Century Gothic" panose="020B0502020202020204" pitchFamily="34" charset="0"/>
              <a:buChar char="►"/>
            </a:pPr>
            <a:r>
              <a:rPr lang="en-US" dirty="0">
                <a:solidFill>
                  <a:schemeClr val="tx1"/>
                </a:solidFill>
              </a:rPr>
              <a:t>Improves the security of data to safeguard confidential patient records.</a:t>
            </a:r>
          </a:p>
          <a:p>
            <a:pPr>
              <a:buSzPct val="70000"/>
              <a:buFont typeface="Century Gothic" panose="020B0502020202020204" pitchFamily="34" charset="0"/>
              <a:buChar char="►"/>
            </a:pPr>
            <a:r>
              <a:rPr lang="en-US" dirty="0">
                <a:solidFill>
                  <a:schemeClr val="tx1"/>
                </a:solidFill>
              </a:rPr>
              <a:t>Allows immediate connection with employees that are not located in the same place (</a:t>
            </a:r>
            <a:r>
              <a:rPr lang="en-GB" b="0" i="0" dirty="0" err="1">
                <a:solidFill>
                  <a:schemeClr val="tx1"/>
                </a:solidFill>
                <a:effectLst/>
                <a:latin typeface="Arial" panose="020B0604020202020204" pitchFamily="34" charset="0"/>
              </a:rPr>
              <a:t>Nalimov</a:t>
            </a:r>
            <a:r>
              <a:rPr lang="en-GB" b="0" i="0" dirty="0">
                <a:solidFill>
                  <a:schemeClr val="tx1"/>
                </a:solidFill>
                <a:effectLst/>
                <a:latin typeface="Arial" panose="020B0604020202020204" pitchFamily="34" charset="0"/>
              </a:rPr>
              <a:t>, 2024)</a:t>
            </a:r>
            <a:r>
              <a:rPr lang="en-US" dirty="0">
                <a:solidFill>
                  <a:schemeClr val="tx1"/>
                </a:solidFill>
              </a:rPr>
              <a:t>.</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GB" dirty="0"/>
              <a:t>Advantages of Microsoft TEAMS</a:t>
            </a:r>
            <a:endParaRPr lang="en-US" dirty="0"/>
          </a:p>
        </p:txBody>
      </p:sp>
      <p:pic>
        <p:nvPicPr>
          <p:cNvPr id="3074" name="Picture 2" descr="ADVANTAGES « TCN">
            <a:extLst>
              <a:ext uri="{FF2B5EF4-FFF2-40B4-BE49-F238E27FC236}">
                <a16:creationId xmlns:a16="http://schemas.microsoft.com/office/drawing/2014/main" id="{9D4D4DF2-D9EE-B5D2-583B-67E4F73479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8574" y="4487332"/>
            <a:ext cx="2050289" cy="1364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58864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EC6C85D-297E-ACAB-EB9C-6911870272D5}"/>
              </a:ext>
            </a:extLst>
          </p:cNvPr>
          <p:cNvSpPr>
            <a:spLocks noGrp="1"/>
          </p:cNvSpPr>
          <p:nvPr>
            <p:ph type="title"/>
          </p:nvPr>
        </p:nvSpPr>
        <p:spPr>
          <a:xfrm>
            <a:off x="308947" y="679039"/>
            <a:ext cx="6068046" cy="445570"/>
          </a:xfrm>
        </p:spPr>
        <p:txBody>
          <a:bodyPr>
            <a:normAutofit fontScale="90000"/>
          </a:bodyPr>
          <a:lstStyle/>
          <a:p>
            <a:r>
              <a:rPr lang="ro-RO" u="sng" dirty="0"/>
              <a:t>Email </a:t>
            </a:r>
            <a:r>
              <a:rPr lang="ro-RO" u="sng" dirty="0" err="1"/>
              <a:t>awareness</a:t>
            </a:r>
            <a:r>
              <a:rPr lang="ro-RO" u="sng" dirty="0"/>
              <a:t> :</a:t>
            </a:r>
          </a:p>
        </p:txBody>
      </p:sp>
      <p:sp>
        <p:nvSpPr>
          <p:cNvPr id="3" name="Substituent conținut 2">
            <a:extLst>
              <a:ext uri="{FF2B5EF4-FFF2-40B4-BE49-F238E27FC236}">
                <a16:creationId xmlns:a16="http://schemas.microsoft.com/office/drawing/2014/main" id="{BC672261-B8FA-D72D-2E68-A87D008D1185}"/>
              </a:ext>
            </a:extLst>
          </p:cNvPr>
          <p:cNvSpPr>
            <a:spLocks noGrp="1"/>
          </p:cNvSpPr>
          <p:nvPr>
            <p:ph idx="1"/>
          </p:nvPr>
        </p:nvSpPr>
        <p:spPr>
          <a:xfrm>
            <a:off x="308947" y="2016448"/>
            <a:ext cx="9504821" cy="2722467"/>
          </a:xfrm>
        </p:spPr>
        <p:txBody>
          <a:bodyPr vert="horz" lIns="91440" tIns="45720" rIns="91440" bIns="45720" rtlCol="0" anchor="t">
            <a:normAutofit/>
          </a:bodyPr>
          <a:lstStyle/>
          <a:p>
            <a:r>
              <a:rPr lang="ro-RO" dirty="0" err="1"/>
              <a:t>Recognise</a:t>
            </a:r>
            <a:r>
              <a:rPr lang="ro-RO" dirty="0"/>
              <a:t> </a:t>
            </a:r>
            <a:r>
              <a:rPr lang="ro-RO" dirty="0" err="1"/>
              <a:t>and</a:t>
            </a:r>
            <a:r>
              <a:rPr lang="ro-RO" dirty="0"/>
              <a:t> </a:t>
            </a:r>
            <a:r>
              <a:rPr lang="ro-RO" dirty="0" err="1"/>
              <a:t>block</a:t>
            </a:r>
            <a:r>
              <a:rPr lang="ro-RO" dirty="0"/>
              <a:t> spam </a:t>
            </a:r>
            <a:r>
              <a:rPr lang="ro-RO" dirty="0" err="1"/>
              <a:t>emails</a:t>
            </a:r>
            <a:r>
              <a:rPr lang="ro-RO" dirty="0"/>
              <a:t> </a:t>
            </a:r>
          </a:p>
          <a:p>
            <a:r>
              <a:rPr lang="ro-RO" dirty="0"/>
              <a:t>Do </a:t>
            </a:r>
            <a:r>
              <a:rPr lang="ro-RO" dirty="0" err="1"/>
              <a:t>not</a:t>
            </a:r>
            <a:r>
              <a:rPr lang="ro-RO" dirty="0"/>
              <a:t> </a:t>
            </a:r>
            <a:r>
              <a:rPr lang="ro-RO" dirty="0" err="1"/>
              <a:t>send</a:t>
            </a:r>
            <a:r>
              <a:rPr lang="ro-RO" dirty="0"/>
              <a:t> </a:t>
            </a:r>
            <a:r>
              <a:rPr lang="ro-RO" dirty="0" err="1"/>
              <a:t>emails</a:t>
            </a:r>
            <a:r>
              <a:rPr lang="ro-RO" dirty="0"/>
              <a:t> </a:t>
            </a:r>
            <a:r>
              <a:rPr lang="ro-RO" dirty="0" err="1"/>
              <a:t>with</a:t>
            </a:r>
            <a:r>
              <a:rPr lang="ro-RO" dirty="0"/>
              <a:t> personal data of </a:t>
            </a:r>
            <a:r>
              <a:rPr lang="ro-RO" dirty="0" err="1"/>
              <a:t>any</a:t>
            </a:r>
            <a:r>
              <a:rPr lang="ro-RO" dirty="0"/>
              <a:t> </a:t>
            </a:r>
            <a:r>
              <a:rPr lang="ro-RO" dirty="0" err="1"/>
              <a:t>kind</a:t>
            </a:r>
            <a:r>
              <a:rPr lang="ro-RO" dirty="0"/>
              <a:t> </a:t>
            </a:r>
          </a:p>
          <a:p>
            <a:r>
              <a:rPr lang="ro-RO" dirty="0" err="1"/>
              <a:t>Provide</a:t>
            </a:r>
            <a:r>
              <a:rPr lang="ro-RO" dirty="0"/>
              <a:t> training </a:t>
            </a:r>
            <a:r>
              <a:rPr lang="ro-RO" dirty="0" err="1"/>
              <a:t>to</a:t>
            </a:r>
            <a:r>
              <a:rPr lang="ro-RO" dirty="0"/>
              <a:t> </a:t>
            </a:r>
            <a:r>
              <a:rPr lang="ro-RO" dirty="0" err="1"/>
              <a:t>be</a:t>
            </a:r>
            <a:r>
              <a:rPr lang="ro-RO" dirty="0"/>
              <a:t> </a:t>
            </a:r>
            <a:r>
              <a:rPr lang="ro-RO" dirty="0" err="1"/>
              <a:t>able</a:t>
            </a:r>
            <a:r>
              <a:rPr lang="ro-RO" dirty="0"/>
              <a:t> </a:t>
            </a:r>
            <a:r>
              <a:rPr lang="ro-RO" dirty="0" err="1"/>
              <a:t>to</a:t>
            </a:r>
            <a:r>
              <a:rPr lang="ro-RO" dirty="0"/>
              <a:t> </a:t>
            </a:r>
            <a:r>
              <a:rPr lang="ro-RO" dirty="0" err="1"/>
              <a:t>know</a:t>
            </a:r>
            <a:r>
              <a:rPr lang="ro-RO" dirty="0"/>
              <a:t> </a:t>
            </a:r>
            <a:r>
              <a:rPr lang="ro-RO" dirty="0" err="1"/>
              <a:t>and</a:t>
            </a:r>
            <a:r>
              <a:rPr lang="ro-RO" dirty="0"/>
              <a:t> </a:t>
            </a:r>
            <a:r>
              <a:rPr lang="ro-RO" dirty="0" err="1"/>
              <a:t>identify</a:t>
            </a:r>
            <a:r>
              <a:rPr lang="ro-RO" dirty="0"/>
              <a:t> </a:t>
            </a:r>
            <a:r>
              <a:rPr lang="ro-RO" dirty="0" err="1"/>
              <a:t>suspicious</a:t>
            </a:r>
            <a:r>
              <a:rPr lang="ro-RO" dirty="0"/>
              <a:t> </a:t>
            </a:r>
            <a:r>
              <a:rPr lang="ro-RO" dirty="0" err="1"/>
              <a:t>emails</a:t>
            </a:r>
            <a:r>
              <a:rPr lang="ro-RO" dirty="0"/>
              <a:t> ,</a:t>
            </a:r>
            <a:r>
              <a:rPr lang="ro-RO" dirty="0" err="1"/>
              <a:t>and</a:t>
            </a:r>
            <a:r>
              <a:rPr lang="ro-RO" dirty="0"/>
              <a:t> </a:t>
            </a:r>
            <a:r>
              <a:rPr lang="ro-RO" dirty="0" err="1"/>
              <a:t>also</a:t>
            </a:r>
            <a:r>
              <a:rPr lang="ro-RO" dirty="0"/>
              <a:t> </a:t>
            </a:r>
            <a:r>
              <a:rPr lang="ro-RO" dirty="0" err="1"/>
              <a:t>how</a:t>
            </a:r>
            <a:r>
              <a:rPr lang="ro-RO" dirty="0"/>
              <a:t> </a:t>
            </a:r>
            <a:r>
              <a:rPr lang="ro-RO" dirty="0" err="1"/>
              <a:t>to</a:t>
            </a:r>
            <a:r>
              <a:rPr lang="ro-RO" dirty="0"/>
              <a:t> </a:t>
            </a:r>
            <a:r>
              <a:rPr lang="ro-RO" dirty="0" err="1"/>
              <a:t>handel</a:t>
            </a:r>
            <a:r>
              <a:rPr lang="ro-RO" dirty="0"/>
              <a:t> </a:t>
            </a:r>
            <a:r>
              <a:rPr lang="ro-RO" dirty="0" err="1"/>
              <a:t>them</a:t>
            </a:r>
            <a:r>
              <a:rPr lang="ro-RO" dirty="0"/>
              <a:t> .</a:t>
            </a:r>
          </a:p>
        </p:txBody>
      </p:sp>
      <p:sp>
        <p:nvSpPr>
          <p:cNvPr id="4" name="Substituent dată 3">
            <a:extLst>
              <a:ext uri="{FF2B5EF4-FFF2-40B4-BE49-F238E27FC236}">
                <a16:creationId xmlns:a16="http://schemas.microsoft.com/office/drawing/2014/main" id="{BA9948D9-FB53-E784-8366-18EB8AEEFDD0}"/>
              </a:ext>
            </a:extLst>
          </p:cNvPr>
          <p:cNvSpPr>
            <a:spLocks noGrp="1"/>
          </p:cNvSpPr>
          <p:nvPr>
            <p:ph type="dt" sz="half" idx="10"/>
          </p:nvPr>
        </p:nvSpPr>
        <p:spPr/>
        <p:txBody>
          <a:bodyPr/>
          <a:lstStyle/>
          <a:p>
            <a:fld id="{6026DE3E-855B-417F-85B2-FBA7FB096C96}" type="datetime1">
              <a:t>2/14/2026</a:t>
            </a:fld>
            <a:endParaRPr lang="en-US" dirty="0"/>
          </a:p>
        </p:txBody>
      </p:sp>
      <p:sp>
        <p:nvSpPr>
          <p:cNvPr id="5" name="Substituent subsol 4">
            <a:extLst>
              <a:ext uri="{FF2B5EF4-FFF2-40B4-BE49-F238E27FC236}">
                <a16:creationId xmlns:a16="http://schemas.microsoft.com/office/drawing/2014/main" id="{CD67B692-C8CC-EA11-E1B9-230FA18E634E}"/>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80F1EE8A-7A9F-CE6E-D572-CB43FD22A4E9}"/>
              </a:ext>
            </a:extLst>
          </p:cNvPr>
          <p:cNvSpPr>
            <a:spLocks noGrp="1"/>
          </p:cNvSpPr>
          <p:nvPr>
            <p:ph type="sldNum" sz="quarter" idx="12"/>
          </p:nvPr>
        </p:nvSpPr>
        <p:spPr/>
        <p:txBody>
          <a:bodyPr/>
          <a:lstStyle/>
          <a:p>
            <a:fld id="{CC057153-B650-4DEB-B370-79DDCFDCE934}" type="slidenum">
              <a:rPr lang="en-US" dirty="0"/>
              <a:t>11</a:t>
            </a:fld>
            <a:endParaRPr lang="en-US" dirty="0"/>
          </a:p>
        </p:txBody>
      </p:sp>
    </p:spTree>
    <p:extLst>
      <p:ext uri="{BB962C8B-B14F-4D97-AF65-F5344CB8AC3E}">
        <p14:creationId xmlns:p14="http://schemas.microsoft.com/office/powerpoint/2010/main" val="1958800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PK" dirty="0"/>
              <a:t>Benefits of using Excel</a:t>
            </a:r>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lstStyle/>
          <a:p>
            <a:r>
              <a:rPr lang="en-GB" dirty="0"/>
              <a:t>Time-saving through automatization of schedules, timesheets, and care records at Greenfield (Lindquist, 2024).</a:t>
            </a:r>
          </a:p>
          <a:p>
            <a:r>
              <a:rPr lang="en-GB" dirty="0"/>
              <a:t>Eliminates the paperwork and decreases medication and visit documentation mistakes.</a:t>
            </a:r>
          </a:p>
          <a:p>
            <a:r>
              <a:rPr lang="en-GB" dirty="0"/>
              <a:t>Enhances precision by making calculations automatically and updating them in real time.</a:t>
            </a:r>
          </a:p>
          <a:p>
            <a:r>
              <a:rPr lang="en-GB" dirty="0"/>
              <a:t>Enables employees to view the shared information safely using the Microsoft 365.</a:t>
            </a:r>
          </a:p>
          <a:p>
            <a:r>
              <a:rPr lang="en-GB" dirty="0"/>
              <a:t>Increases collaboration among carers, nurses and coordinators.</a:t>
            </a:r>
          </a:p>
          <a:p>
            <a:r>
              <a:rPr lang="en-GB" dirty="0"/>
              <a:t>Makes superior decisions based on clear data and reports.</a:t>
            </a:r>
            <a:endParaRPr lang="en-PK" dirty="0"/>
          </a:p>
        </p:txBody>
      </p:sp>
      <p:pic>
        <p:nvPicPr>
          <p:cNvPr id="6146" name="Picture 2" descr="Employee Benefits: The Ultimate Guide – Forbes Advisor">
            <a:extLst>
              <a:ext uri="{FF2B5EF4-FFF2-40B4-BE49-F238E27FC236}">
                <a16:creationId xmlns:a16="http://schemas.microsoft.com/office/drawing/2014/main" id="{A6D486C5-C974-710F-3A5E-B35793D6A6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6854" y="4964548"/>
            <a:ext cx="2572407" cy="144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873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graphicFrame>
        <p:nvGraphicFramePr>
          <p:cNvPr id="4" name="Content Placeholder 3">
            <a:extLst>
              <a:ext uri="{FF2B5EF4-FFF2-40B4-BE49-F238E27FC236}">
                <a16:creationId xmlns:a16="http://schemas.microsoft.com/office/drawing/2014/main" id="{8BE6A97B-4995-172F-51D2-3995EE94CD5B}"/>
              </a:ext>
            </a:extLst>
          </p:cNvPr>
          <p:cNvGraphicFramePr>
            <a:graphicFrameLocks noGrp="1"/>
          </p:cNvGraphicFramePr>
          <p:nvPr>
            <p:ph idx="1"/>
          </p:nvPr>
        </p:nvGraphicFramePr>
        <p:xfrm>
          <a:off x="684213" y="685800"/>
          <a:ext cx="8534400" cy="36147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GB" dirty="0"/>
              <a:t>Challenges and Limitations</a:t>
            </a:r>
            <a:endParaRPr lang="en-US" dirty="0"/>
          </a:p>
        </p:txBody>
      </p:sp>
    </p:spTree>
    <p:extLst>
      <p:ext uri="{BB962C8B-B14F-4D97-AF65-F5344CB8AC3E}">
        <p14:creationId xmlns:p14="http://schemas.microsoft.com/office/powerpoint/2010/main" val="419133993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A61EBC5-6EEF-80DA-FFDF-91B7ED65A5B6}"/>
              </a:ext>
            </a:extLst>
          </p:cNvPr>
          <p:cNvSpPr>
            <a:spLocks noGrp="1"/>
          </p:cNvSpPr>
          <p:nvPr>
            <p:ph type="title"/>
          </p:nvPr>
        </p:nvSpPr>
        <p:spPr>
          <a:xfrm>
            <a:off x="355600" y="450475"/>
            <a:ext cx="10240903" cy="1989581"/>
          </a:xfrm>
        </p:spPr>
        <p:txBody>
          <a:bodyPr/>
          <a:lstStyle/>
          <a:p>
            <a:r>
              <a:rPr lang="ro-RO" u="sng" dirty="0"/>
              <a:t>Data </a:t>
            </a:r>
            <a:r>
              <a:rPr lang="ro-RO" u="sng" dirty="0" err="1"/>
              <a:t>managment</a:t>
            </a:r>
            <a:r>
              <a:rPr lang="ro-RO" u="sng" dirty="0"/>
              <a:t> </a:t>
            </a:r>
          </a:p>
        </p:txBody>
      </p:sp>
      <p:sp>
        <p:nvSpPr>
          <p:cNvPr id="3" name="Substituent conținut 2">
            <a:extLst>
              <a:ext uri="{FF2B5EF4-FFF2-40B4-BE49-F238E27FC236}">
                <a16:creationId xmlns:a16="http://schemas.microsoft.com/office/drawing/2014/main" id="{063A5326-6AC6-5F74-6B4A-F4F1E8DFD302}"/>
              </a:ext>
            </a:extLst>
          </p:cNvPr>
          <p:cNvSpPr>
            <a:spLocks noGrp="1"/>
          </p:cNvSpPr>
          <p:nvPr>
            <p:ph idx="1"/>
          </p:nvPr>
        </p:nvSpPr>
        <p:spPr>
          <a:xfrm>
            <a:off x="355600" y="1713265"/>
            <a:ext cx="8084857" cy="5444736"/>
          </a:xfrm>
        </p:spPr>
        <p:txBody>
          <a:bodyPr vert="horz" lIns="91440" tIns="45720" rIns="91440" bIns="45720" rtlCol="0" anchor="t">
            <a:normAutofit/>
          </a:bodyPr>
          <a:lstStyle/>
          <a:p>
            <a:r>
              <a:rPr lang="ro-RO" dirty="0" err="1"/>
              <a:t>Collect</a:t>
            </a:r>
            <a:r>
              <a:rPr lang="ro-RO" dirty="0"/>
              <a:t> data </a:t>
            </a:r>
            <a:r>
              <a:rPr lang="ro-RO" dirty="0" err="1"/>
              <a:t>regularly</a:t>
            </a:r>
            <a:r>
              <a:rPr lang="ro-RO" dirty="0"/>
              <a:t> </a:t>
            </a:r>
            <a:r>
              <a:rPr lang="ro-RO" dirty="0" err="1"/>
              <a:t>to</a:t>
            </a:r>
            <a:r>
              <a:rPr lang="ro-RO" dirty="0"/>
              <a:t> </a:t>
            </a:r>
            <a:r>
              <a:rPr lang="ro-RO" dirty="0" err="1"/>
              <a:t>be</a:t>
            </a:r>
            <a:r>
              <a:rPr lang="ro-RO" dirty="0"/>
              <a:t> </a:t>
            </a:r>
            <a:r>
              <a:rPr lang="ro-RO" dirty="0" err="1"/>
              <a:t>up</a:t>
            </a:r>
            <a:r>
              <a:rPr lang="ro-RO" dirty="0"/>
              <a:t> </a:t>
            </a:r>
            <a:r>
              <a:rPr lang="ro-RO" dirty="0" err="1"/>
              <a:t>to</a:t>
            </a:r>
            <a:r>
              <a:rPr lang="ro-RO" dirty="0"/>
              <a:t> date .</a:t>
            </a:r>
          </a:p>
          <a:p>
            <a:r>
              <a:rPr lang="ro-RO" dirty="0"/>
              <a:t>Data </a:t>
            </a:r>
            <a:r>
              <a:rPr lang="ro-RO" dirty="0" err="1"/>
              <a:t>sharing</a:t>
            </a:r>
            <a:r>
              <a:rPr lang="ro-RO" dirty="0"/>
              <a:t> (</a:t>
            </a:r>
            <a:r>
              <a:rPr lang="ro-RO" dirty="0" err="1"/>
              <a:t>e.g</a:t>
            </a:r>
            <a:r>
              <a:rPr lang="ro-RO" dirty="0"/>
              <a:t> </a:t>
            </a:r>
            <a:r>
              <a:rPr lang="ro-RO" dirty="0" err="1"/>
              <a:t>keeping</a:t>
            </a:r>
            <a:r>
              <a:rPr lang="ro-RO" dirty="0"/>
              <a:t> in </a:t>
            </a:r>
            <a:r>
              <a:rPr lang="ro-RO" dirty="0" err="1"/>
              <a:t>touch</a:t>
            </a:r>
            <a:r>
              <a:rPr lang="ro-RO" dirty="0"/>
              <a:t> </a:t>
            </a:r>
            <a:r>
              <a:rPr lang="ro-RO" dirty="0" err="1"/>
              <a:t>with</a:t>
            </a:r>
            <a:r>
              <a:rPr lang="ro-RO" dirty="0"/>
              <a:t> relevant </a:t>
            </a:r>
            <a:r>
              <a:rPr lang="ro-RO" dirty="0" err="1"/>
              <a:t>people</a:t>
            </a:r>
            <a:r>
              <a:rPr lang="ro-RO" dirty="0"/>
              <a:t> </a:t>
            </a:r>
            <a:r>
              <a:rPr lang="ro-RO" dirty="0" err="1"/>
              <a:t>such</a:t>
            </a:r>
            <a:r>
              <a:rPr lang="ro-RO" dirty="0"/>
              <a:t> as doctor)</a:t>
            </a:r>
          </a:p>
          <a:p>
            <a:r>
              <a:rPr lang="ro-RO" dirty="0"/>
              <a:t>Staff training </a:t>
            </a:r>
            <a:r>
              <a:rPr lang="ro-RO" err="1"/>
              <a:t>to</a:t>
            </a:r>
            <a:r>
              <a:rPr lang="ro-RO" dirty="0"/>
              <a:t> </a:t>
            </a:r>
            <a:r>
              <a:rPr lang="ro-RO" err="1"/>
              <a:t>be</a:t>
            </a:r>
            <a:r>
              <a:rPr lang="ro-RO" dirty="0"/>
              <a:t> </a:t>
            </a:r>
            <a:r>
              <a:rPr lang="ro-RO" err="1"/>
              <a:t>able</a:t>
            </a:r>
            <a:r>
              <a:rPr lang="ro-RO" dirty="0"/>
              <a:t> </a:t>
            </a:r>
            <a:r>
              <a:rPr lang="ro-RO" err="1"/>
              <a:t>to</a:t>
            </a:r>
            <a:r>
              <a:rPr lang="ro-RO" dirty="0"/>
              <a:t> </a:t>
            </a:r>
            <a:r>
              <a:rPr lang="ro-RO" err="1"/>
              <a:t>know</a:t>
            </a:r>
            <a:r>
              <a:rPr lang="ro-RO" dirty="0"/>
              <a:t> </a:t>
            </a:r>
            <a:r>
              <a:rPr lang="ro-RO" err="1"/>
              <a:t>how</a:t>
            </a:r>
            <a:r>
              <a:rPr lang="ro-RO" dirty="0"/>
              <a:t> </a:t>
            </a:r>
            <a:r>
              <a:rPr lang="ro-RO" err="1"/>
              <a:t>to</a:t>
            </a:r>
            <a:r>
              <a:rPr lang="ro-RO" dirty="0"/>
              <a:t> do </a:t>
            </a:r>
            <a:r>
              <a:rPr lang="ro-RO" err="1"/>
              <a:t>all</a:t>
            </a:r>
            <a:r>
              <a:rPr lang="ro-RO" dirty="0"/>
              <a:t> </a:t>
            </a:r>
            <a:r>
              <a:rPr lang="ro-RO" err="1"/>
              <a:t>that</a:t>
            </a:r>
            <a:r>
              <a:rPr lang="ro-RO" dirty="0"/>
              <a:t> </a:t>
            </a:r>
            <a:r>
              <a:rPr lang="ro-RO" err="1"/>
              <a:t>safetly</a:t>
            </a:r>
            <a:endParaRPr lang="ro-RO" dirty="0" err="1"/>
          </a:p>
          <a:p>
            <a:r>
              <a:rPr lang="ro-RO" dirty="0"/>
              <a:t>Be </a:t>
            </a:r>
            <a:r>
              <a:rPr lang="ro-RO" dirty="0" err="1"/>
              <a:t>aware</a:t>
            </a:r>
            <a:r>
              <a:rPr lang="ro-RO" dirty="0"/>
              <a:t> of </a:t>
            </a:r>
            <a:r>
              <a:rPr lang="ro-RO" dirty="0" err="1"/>
              <a:t>who</a:t>
            </a:r>
            <a:r>
              <a:rPr lang="ro-RO" dirty="0"/>
              <a:t> </a:t>
            </a:r>
            <a:r>
              <a:rPr lang="ro-RO" dirty="0" err="1"/>
              <a:t>has</a:t>
            </a:r>
            <a:r>
              <a:rPr lang="ro-RO" dirty="0"/>
              <a:t> </a:t>
            </a:r>
            <a:r>
              <a:rPr lang="ro-RO" dirty="0" err="1"/>
              <a:t>access</a:t>
            </a:r>
            <a:r>
              <a:rPr lang="ro-RO" dirty="0"/>
              <a:t> </a:t>
            </a:r>
            <a:r>
              <a:rPr lang="ro-RO" dirty="0" err="1"/>
              <a:t>to</a:t>
            </a:r>
            <a:r>
              <a:rPr lang="ro-RO" dirty="0"/>
              <a:t> </a:t>
            </a:r>
            <a:r>
              <a:rPr lang="ro-RO" dirty="0" err="1"/>
              <a:t>this</a:t>
            </a:r>
            <a:r>
              <a:rPr lang="ro-RO" dirty="0"/>
              <a:t> data </a:t>
            </a:r>
          </a:p>
          <a:p>
            <a:endParaRPr lang="ro-RO" dirty="0"/>
          </a:p>
        </p:txBody>
      </p:sp>
      <p:sp>
        <p:nvSpPr>
          <p:cNvPr id="4" name="Substituent dată 3">
            <a:extLst>
              <a:ext uri="{FF2B5EF4-FFF2-40B4-BE49-F238E27FC236}">
                <a16:creationId xmlns:a16="http://schemas.microsoft.com/office/drawing/2014/main" id="{2EFF8AB2-EA8F-CB51-F1F8-91516A4B6356}"/>
              </a:ext>
            </a:extLst>
          </p:cNvPr>
          <p:cNvSpPr>
            <a:spLocks noGrp="1"/>
          </p:cNvSpPr>
          <p:nvPr>
            <p:ph type="dt" sz="half" idx="10"/>
          </p:nvPr>
        </p:nvSpPr>
        <p:spPr/>
        <p:txBody>
          <a:bodyPr/>
          <a:lstStyle/>
          <a:p>
            <a:fld id="{5FADBAE3-C04F-4CC5-96FC-DF0C9C49BB86}" type="datetime1">
              <a:t>2/14/2026</a:t>
            </a:fld>
            <a:endParaRPr lang="en-US" dirty="0"/>
          </a:p>
        </p:txBody>
      </p:sp>
      <p:sp>
        <p:nvSpPr>
          <p:cNvPr id="5" name="Substituent subsol 4">
            <a:extLst>
              <a:ext uri="{FF2B5EF4-FFF2-40B4-BE49-F238E27FC236}">
                <a16:creationId xmlns:a16="http://schemas.microsoft.com/office/drawing/2014/main" id="{04EA474F-6989-CB27-A3BD-E3CD0E20EBF7}"/>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CB20E221-9D95-AFFC-C20B-04C2323376F6}"/>
              </a:ext>
            </a:extLst>
          </p:cNvPr>
          <p:cNvSpPr>
            <a:spLocks noGrp="1"/>
          </p:cNvSpPr>
          <p:nvPr>
            <p:ph type="sldNum" sz="quarter" idx="12"/>
          </p:nvPr>
        </p:nvSpPr>
        <p:spPr/>
        <p:txBody>
          <a:bodyPr/>
          <a:lstStyle/>
          <a:p>
            <a:fld id="{CC057153-B650-4DEB-B370-79DDCFDCE934}" type="slidenum">
              <a:rPr lang="en-US" dirty="0"/>
              <a:t>14</a:t>
            </a:fld>
            <a:endParaRPr lang="en-US" dirty="0"/>
          </a:p>
        </p:txBody>
      </p:sp>
    </p:spTree>
    <p:extLst>
      <p:ext uri="{BB962C8B-B14F-4D97-AF65-F5344CB8AC3E}">
        <p14:creationId xmlns:p14="http://schemas.microsoft.com/office/powerpoint/2010/main" val="609320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Limitations of Using Excel</a:t>
            </a:r>
            <a:endParaRPr lang="en-PK" dirty="0"/>
          </a:p>
        </p:txBody>
      </p:sp>
      <p:graphicFrame>
        <p:nvGraphicFramePr>
          <p:cNvPr id="4" name="Content Placeholder 3">
            <a:extLst>
              <a:ext uri="{FF2B5EF4-FFF2-40B4-BE49-F238E27FC236}">
                <a16:creationId xmlns:a16="http://schemas.microsoft.com/office/drawing/2014/main" id="{B086F563-C3EF-376D-91D2-6E81E488F70F}"/>
              </a:ext>
            </a:extLst>
          </p:cNvPr>
          <p:cNvGraphicFramePr>
            <a:graphicFrameLocks noGrp="1"/>
          </p:cNvGraphicFramePr>
          <p:nvPr>
            <p:ph idx="1"/>
          </p:nvPr>
        </p:nvGraphicFramePr>
        <p:xfrm>
          <a:off x="819150" y="2669627"/>
          <a:ext cx="10553700" cy="2742708"/>
        </p:xfrm>
        <a:graphic>
          <a:graphicData uri="http://schemas.openxmlformats.org/drawingml/2006/table">
            <a:tbl>
              <a:tblPr>
                <a:tableStyleId>{35758FB7-9AC5-4552-8A53-C91805E547FA}</a:tableStyleId>
              </a:tblPr>
              <a:tblGrid>
                <a:gridCol w="5276850">
                  <a:extLst>
                    <a:ext uri="{9D8B030D-6E8A-4147-A177-3AD203B41FA5}">
                      <a16:colId xmlns:a16="http://schemas.microsoft.com/office/drawing/2014/main" val="3222942933"/>
                    </a:ext>
                  </a:extLst>
                </a:gridCol>
                <a:gridCol w="5276850">
                  <a:extLst>
                    <a:ext uri="{9D8B030D-6E8A-4147-A177-3AD203B41FA5}">
                      <a16:colId xmlns:a16="http://schemas.microsoft.com/office/drawing/2014/main" val="3265211015"/>
                    </a:ext>
                  </a:extLst>
                </a:gridCol>
              </a:tblGrid>
              <a:tr h="365430">
                <a:tc>
                  <a:txBody>
                    <a:bodyPr/>
                    <a:lstStyle/>
                    <a:p>
                      <a:r>
                        <a:rPr lang="en-GB" sz="1800"/>
                        <a:t>Limitation</a:t>
                      </a:r>
                    </a:p>
                  </a:txBody>
                  <a:tcPr marL="91358" marR="91358" marT="45679" marB="45679" anchor="ctr"/>
                </a:tc>
                <a:tc>
                  <a:txBody>
                    <a:bodyPr/>
                    <a:lstStyle/>
                    <a:p>
                      <a:r>
                        <a:rPr lang="en-GB" sz="1800"/>
                        <a:t>Impact on Greenfield</a:t>
                      </a:r>
                    </a:p>
                  </a:txBody>
                  <a:tcPr marL="91358" marR="91358" marT="45679" marB="45679" anchor="ctr"/>
                </a:tc>
                <a:extLst>
                  <a:ext uri="{0D108BD9-81ED-4DB2-BD59-A6C34878D82A}">
                    <a16:rowId xmlns:a16="http://schemas.microsoft.com/office/drawing/2014/main" val="7460010"/>
                  </a:ext>
                </a:extLst>
              </a:tr>
              <a:tr h="365430">
                <a:tc>
                  <a:txBody>
                    <a:bodyPr/>
                    <a:lstStyle/>
                    <a:p>
                      <a:r>
                        <a:rPr lang="en-GB" sz="1800" dirty="0"/>
                        <a:t>Requires Training</a:t>
                      </a:r>
                    </a:p>
                  </a:txBody>
                  <a:tcPr marL="91358" marR="91358" marT="45679" marB="45679" anchor="ctr"/>
                </a:tc>
                <a:tc>
                  <a:txBody>
                    <a:bodyPr/>
                    <a:lstStyle/>
                    <a:p>
                      <a:r>
                        <a:rPr lang="en-GB" sz="1800"/>
                        <a:t>Some staff may struggle without proper IT skills</a:t>
                      </a:r>
                    </a:p>
                  </a:txBody>
                  <a:tcPr marL="91358" marR="91358" marT="45679" marB="45679" anchor="ctr"/>
                </a:tc>
                <a:extLst>
                  <a:ext uri="{0D108BD9-81ED-4DB2-BD59-A6C34878D82A}">
                    <a16:rowId xmlns:a16="http://schemas.microsoft.com/office/drawing/2014/main" val="1816953518"/>
                  </a:ext>
                </a:extLst>
              </a:tr>
              <a:tr h="365430">
                <a:tc>
                  <a:txBody>
                    <a:bodyPr/>
                    <a:lstStyle/>
                    <a:p>
                      <a:r>
                        <a:rPr lang="en-GB" sz="1800"/>
                        <a:t>Risk of Human Error</a:t>
                      </a:r>
                    </a:p>
                  </a:txBody>
                  <a:tcPr marL="91358" marR="91358" marT="45679" marB="45679" anchor="ctr"/>
                </a:tc>
                <a:tc>
                  <a:txBody>
                    <a:bodyPr/>
                    <a:lstStyle/>
                    <a:p>
                      <a:r>
                        <a:rPr lang="en-GB" sz="1800"/>
                        <a:t>Incorrect data entry can affect care records</a:t>
                      </a:r>
                    </a:p>
                  </a:txBody>
                  <a:tcPr marL="91358" marR="91358" marT="45679" marB="45679" anchor="ctr"/>
                </a:tc>
                <a:extLst>
                  <a:ext uri="{0D108BD9-81ED-4DB2-BD59-A6C34878D82A}">
                    <a16:rowId xmlns:a16="http://schemas.microsoft.com/office/drawing/2014/main" val="3923206617"/>
                  </a:ext>
                </a:extLst>
              </a:tr>
              <a:tr h="639503">
                <a:tc>
                  <a:txBody>
                    <a:bodyPr/>
                    <a:lstStyle/>
                    <a:p>
                      <a:r>
                        <a:rPr lang="en-GB" sz="1800"/>
                        <a:t>Limited for Large Data</a:t>
                      </a:r>
                    </a:p>
                  </a:txBody>
                  <a:tcPr marL="91358" marR="91358" marT="45679" marB="45679" anchor="ctr"/>
                </a:tc>
                <a:tc>
                  <a:txBody>
                    <a:bodyPr/>
                    <a:lstStyle/>
                    <a:p>
                      <a:r>
                        <a:rPr lang="en-GB" sz="1800"/>
                        <a:t>Not ideal for managing very large client databases</a:t>
                      </a:r>
                    </a:p>
                  </a:txBody>
                  <a:tcPr marL="91358" marR="91358" marT="45679" marB="45679" anchor="ctr"/>
                </a:tc>
                <a:extLst>
                  <a:ext uri="{0D108BD9-81ED-4DB2-BD59-A6C34878D82A}">
                    <a16:rowId xmlns:a16="http://schemas.microsoft.com/office/drawing/2014/main" val="3630284465"/>
                  </a:ext>
                </a:extLst>
              </a:tr>
              <a:tr h="365430">
                <a:tc>
                  <a:txBody>
                    <a:bodyPr/>
                    <a:lstStyle/>
                    <a:p>
                      <a:r>
                        <a:rPr lang="en-GB" sz="1800"/>
                        <a:t>Internet Dependence</a:t>
                      </a:r>
                    </a:p>
                  </a:txBody>
                  <a:tcPr marL="91358" marR="91358" marT="45679" marB="45679" anchor="ctr"/>
                </a:tc>
                <a:tc>
                  <a:txBody>
                    <a:bodyPr/>
                    <a:lstStyle/>
                    <a:p>
                      <a:r>
                        <a:rPr lang="en-GB" sz="1800"/>
                        <a:t>Access may be difficult in poor network areas</a:t>
                      </a:r>
                    </a:p>
                  </a:txBody>
                  <a:tcPr marL="91358" marR="91358" marT="45679" marB="45679" anchor="ctr"/>
                </a:tc>
                <a:extLst>
                  <a:ext uri="{0D108BD9-81ED-4DB2-BD59-A6C34878D82A}">
                    <a16:rowId xmlns:a16="http://schemas.microsoft.com/office/drawing/2014/main" val="1864959243"/>
                  </a:ext>
                </a:extLst>
              </a:tr>
              <a:tr h="639503">
                <a:tc>
                  <a:txBody>
                    <a:bodyPr/>
                    <a:lstStyle/>
                    <a:p>
                      <a:r>
                        <a:rPr lang="en-GB" sz="1800"/>
                        <a:t>Security Risks</a:t>
                      </a:r>
                    </a:p>
                  </a:txBody>
                  <a:tcPr marL="91358" marR="91358" marT="45679" marB="45679" anchor="ctr"/>
                </a:tc>
                <a:tc>
                  <a:txBody>
                    <a:bodyPr/>
                    <a:lstStyle/>
                    <a:p>
                      <a:r>
                        <a:rPr lang="en-GB" sz="1800" dirty="0"/>
                        <a:t>Data may be exposed if access controls are weak</a:t>
                      </a:r>
                    </a:p>
                  </a:txBody>
                  <a:tcPr marL="91358" marR="91358" marT="45679" marB="45679" anchor="ctr"/>
                </a:tc>
                <a:extLst>
                  <a:ext uri="{0D108BD9-81ED-4DB2-BD59-A6C34878D82A}">
                    <a16:rowId xmlns:a16="http://schemas.microsoft.com/office/drawing/2014/main" val="2245085991"/>
                  </a:ext>
                </a:extLst>
              </a:tr>
            </a:tbl>
          </a:graphicData>
        </a:graphic>
      </p:graphicFrame>
    </p:spTree>
    <p:extLst>
      <p:ext uri="{BB962C8B-B14F-4D97-AF65-F5344CB8AC3E}">
        <p14:creationId xmlns:p14="http://schemas.microsoft.com/office/powerpoint/2010/main" val="2784426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5"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r>
              <a:rPr lang="en-GB" dirty="0">
                <a:solidFill>
                  <a:schemeClr val="tx1"/>
                </a:solidFill>
              </a:rPr>
              <a:t>Microsoft TEAMS improves work efficiency and staff collaboration.</a:t>
            </a:r>
          </a:p>
          <a:p>
            <a:r>
              <a:rPr lang="en-GB" dirty="0">
                <a:solidFill>
                  <a:schemeClr val="tx1"/>
                </a:solidFill>
              </a:rPr>
              <a:t>It helps streamline communication and documentation processes (</a:t>
            </a:r>
            <a:r>
              <a:rPr lang="en-GB" b="0" i="0" dirty="0" err="1">
                <a:solidFill>
                  <a:schemeClr val="tx1"/>
                </a:solidFill>
                <a:effectLst/>
                <a:latin typeface="Arial" panose="020B0604020202020204" pitchFamily="34" charset="0"/>
              </a:rPr>
              <a:t>Krajčík</a:t>
            </a:r>
            <a:r>
              <a:rPr lang="en-GB" b="0" i="0" dirty="0">
                <a:solidFill>
                  <a:schemeClr val="tx1"/>
                </a:solidFill>
                <a:effectLst/>
                <a:latin typeface="Arial" panose="020B0604020202020204" pitchFamily="34" charset="0"/>
              </a:rPr>
              <a:t>, 2018)</a:t>
            </a:r>
            <a:r>
              <a:rPr lang="en-GB" dirty="0">
                <a:solidFill>
                  <a:schemeClr val="tx1"/>
                </a:solidFill>
              </a:rPr>
              <a:t>.</a:t>
            </a:r>
          </a:p>
          <a:p>
            <a:r>
              <a:rPr lang="en-GB" dirty="0">
                <a:solidFill>
                  <a:schemeClr val="tx1"/>
                </a:solidFill>
              </a:rPr>
              <a:t>Management should provide regular training for all employees.</a:t>
            </a:r>
          </a:p>
          <a:p>
            <a:r>
              <a:rPr lang="en-GB" dirty="0">
                <a:solidFill>
                  <a:schemeClr val="tx1"/>
                </a:solidFill>
              </a:rPr>
              <a:t>Ongoing technical support and staff engagement should be encouraged</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1" y="4487332"/>
            <a:ext cx="9657967" cy="1507067"/>
          </a:xfrm>
        </p:spPr>
        <p:txBody>
          <a:bodyPr>
            <a:normAutofit/>
          </a:bodyPr>
          <a:lstStyle/>
          <a:p>
            <a:r>
              <a:rPr lang="en-GB" dirty="0"/>
              <a:t>Conclusion and Recommendations</a:t>
            </a:r>
            <a:endParaRPr lang="en-US" dirty="0"/>
          </a:p>
        </p:txBody>
      </p:sp>
      <p:pic>
        <p:nvPicPr>
          <p:cNvPr id="4098" name="Picture 2" descr="Conclusion in Research Papers ...">
            <a:extLst>
              <a:ext uri="{FF2B5EF4-FFF2-40B4-BE49-F238E27FC236}">
                <a16:creationId xmlns:a16="http://schemas.microsoft.com/office/drawing/2014/main" id="{3DD08AA9-71A0-D69B-DE5F-B9CED9C4BC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5036" y="1921933"/>
            <a:ext cx="2264718" cy="1507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402875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5AAC4B-55B9-4E5B-E1BA-30FD425F8C51}"/>
              </a:ext>
            </a:extLst>
          </p:cNvPr>
          <p:cNvSpPr>
            <a:spLocks noGrp="1"/>
          </p:cNvSpPr>
          <p:nvPr>
            <p:ph type="title"/>
          </p:nvPr>
        </p:nvSpPr>
        <p:spPr>
          <a:xfrm>
            <a:off x="174171" y="399121"/>
            <a:ext cx="6695271" cy="1160917"/>
          </a:xfrm>
        </p:spPr>
        <p:txBody>
          <a:bodyPr/>
          <a:lstStyle/>
          <a:p>
            <a:r>
              <a:rPr lang="ro-RO" dirty="0" err="1"/>
              <a:t>Confidentiality</a:t>
            </a:r>
            <a:r>
              <a:rPr lang="ro-RO" dirty="0"/>
              <a:t> &amp; </a:t>
            </a:r>
            <a:r>
              <a:rPr lang="ro-RO" dirty="0" err="1"/>
              <a:t>compliance</a:t>
            </a:r>
            <a:r>
              <a:rPr lang="ro-RO" dirty="0"/>
              <a:t> </a:t>
            </a:r>
          </a:p>
        </p:txBody>
      </p:sp>
      <p:sp>
        <p:nvSpPr>
          <p:cNvPr id="3" name="Substituent conținut 2">
            <a:extLst>
              <a:ext uri="{FF2B5EF4-FFF2-40B4-BE49-F238E27FC236}">
                <a16:creationId xmlns:a16="http://schemas.microsoft.com/office/drawing/2014/main" id="{1643A5DA-7DBC-8008-13EE-FBF0940D765D}"/>
              </a:ext>
            </a:extLst>
          </p:cNvPr>
          <p:cNvSpPr>
            <a:spLocks noGrp="1"/>
          </p:cNvSpPr>
          <p:nvPr>
            <p:ph idx="1"/>
          </p:nvPr>
        </p:nvSpPr>
        <p:spPr>
          <a:xfrm>
            <a:off x="174171" y="2239347"/>
            <a:ext cx="9022740" cy="2738016"/>
          </a:xfrm>
        </p:spPr>
        <p:txBody>
          <a:bodyPr vert="horz" lIns="91440" tIns="45720" rIns="91440" bIns="45720" rtlCol="0" anchor="t">
            <a:normAutofit/>
          </a:bodyPr>
          <a:lstStyle/>
          <a:p>
            <a:r>
              <a:rPr lang="ro-RO" dirty="0"/>
              <a:t>Be </a:t>
            </a:r>
            <a:r>
              <a:rPr lang="ro-RO" dirty="0" err="1"/>
              <a:t>aware</a:t>
            </a:r>
            <a:r>
              <a:rPr lang="ro-RO" dirty="0"/>
              <a:t> of </a:t>
            </a:r>
            <a:r>
              <a:rPr lang="ro-RO" dirty="0" err="1"/>
              <a:t>who</a:t>
            </a:r>
            <a:r>
              <a:rPr lang="ro-RO" dirty="0"/>
              <a:t> </a:t>
            </a:r>
            <a:r>
              <a:rPr lang="ro-RO" dirty="0" err="1"/>
              <a:t>has</a:t>
            </a:r>
            <a:r>
              <a:rPr lang="ro-RO" dirty="0"/>
              <a:t> </a:t>
            </a:r>
            <a:r>
              <a:rPr lang="ro-RO" dirty="0" err="1"/>
              <a:t>access</a:t>
            </a:r>
            <a:r>
              <a:rPr lang="ro-RO" dirty="0"/>
              <a:t> </a:t>
            </a:r>
            <a:r>
              <a:rPr lang="ro-RO" dirty="0" err="1"/>
              <a:t>to</a:t>
            </a:r>
            <a:r>
              <a:rPr lang="ro-RO" dirty="0"/>
              <a:t> </a:t>
            </a:r>
            <a:r>
              <a:rPr lang="ro-RO" dirty="0" err="1"/>
              <a:t>the</a:t>
            </a:r>
            <a:r>
              <a:rPr lang="ro-RO" dirty="0"/>
              <a:t> </a:t>
            </a:r>
            <a:r>
              <a:rPr lang="ro-RO" dirty="0" err="1"/>
              <a:t>persons</a:t>
            </a:r>
            <a:r>
              <a:rPr lang="ro-RO" dirty="0"/>
              <a:t> </a:t>
            </a:r>
            <a:r>
              <a:rPr lang="ro-RO" dirty="0" err="1"/>
              <a:t>imformation</a:t>
            </a:r>
            <a:r>
              <a:rPr lang="ro-RO" dirty="0"/>
              <a:t> </a:t>
            </a:r>
          </a:p>
          <a:p>
            <a:r>
              <a:rPr lang="ro-RO" dirty="0" err="1"/>
              <a:t>Only</a:t>
            </a:r>
            <a:r>
              <a:rPr lang="ro-RO" dirty="0"/>
              <a:t> </a:t>
            </a:r>
            <a:r>
              <a:rPr lang="ro-RO" dirty="0" err="1"/>
              <a:t>share</a:t>
            </a:r>
            <a:r>
              <a:rPr lang="ro-RO" dirty="0"/>
              <a:t> </a:t>
            </a:r>
            <a:r>
              <a:rPr lang="ro-RO" dirty="0" err="1"/>
              <a:t>whats</a:t>
            </a:r>
            <a:r>
              <a:rPr lang="ro-RO" dirty="0"/>
              <a:t> </a:t>
            </a:r>
            <a:r>
              <a:rPr lang="ro-RO" dirty="0" err="1"/>
              <a:t>needed</a:t>
            </a:r>
            <a:r>
              <a:rPr lang="ro-RO" dirty="0"/>
              <a:t> </a:t>
            </a:r>
            <a:r>
              <a:rPr lang="ro-RO" dirty="0" err="1"/>
              <a:t>between</a:t>
            </a:r>
            <a:r>
              <a:rPr lang="ro-RO" dirty="0"/>
              <a:t> </a:t>
            </a:r>
            <a:r>
              <a:rPr lang="ro-RO" dirty="0" err="1"/>
              <a:t>key</a:t>
            </a:r>
            <a:r>
              <a:rPr lang="ro-RO" dirty="0"/>
              <a:t> </a:t>
            </a:r>
            <a:r>
              <a:rPr lang="ro-RO" dirty="0" err="1"/>
              <a:t>poeple</a:t>
            </a:r>
            <a:r>
              <a:rPr lang="ro-RO" dirty="0"/>
              <a:t> (</a:t>
            </a:r>
            <a:r>
              <a:rPr lang="ro-RO" dirty="0" err="1"/>
              <a:t>not</a:t>
            </a:r>
            <a:r>
              <a:rPr lang="ro-RO" dirty="0"/>
              <a:t> </a:t>
            </a:r>
            <a:r>
              <a:rPr lang="ro-RO" dirty="0" err="1"/>
              <a:t>person</a:t>
            </a:r>
            <a:r>
              <a:rPr lang="ro-RO" dirty="0"/>
              <a:t> </a:t>
            </a:r>
            <a:r>
              <a:rPr lang="ro-RO" dirty="0" err="1"/>
              <a:t>to</a:t>
            </a:r>
            <a:r>
              <a:rPr lang="ro-RO" dirty="0"/>
              <a:t> </a:t>
            </a:r>
            <a:r>
              <a:rPr lang="ro-RO" dirty="0" err="1"/>
              <a:t>person</a:t>
            </a:r>
            <a:r>
              <a:rPr lang="ro-RO" dirty="0"/>
              <a:t>)</a:t>
            </a:r>
          </a:p>
          <a:p>
            <a:r>
              <a:rPr lang="ro-RO" dirty="0" err="1"/>
              <a:t>Keep</a:t>
            </a:r>
            <a:r>
              <a:rPr lang="ro-RO" dirty="0"/>
              <a:t> on top of </a:t>
            </a:r>
            <a:r>
              <a:rPr lang="ro-RO" dirty="0" err="1"/>
              <a:t>all</a:t>
            </a:r>
            <a:r>
              <a:rPr lang="ro-RO" dirty="0"/>
              <a:t> </a:t>
            </a:r>
            <a:r>
              <a:rPr lang="ro-RO" dirty="0" err="1"/>
              <a:t>documents</a:t>
            </a:r>
            <a:r>
              <a:rPr lang="ro-RO" dirty="0"/>
              <a:t> </a:t>
            </a:r>
            <a:r>
              <a:rPr lang="ro-RO" dirty="0" err="1"/>
              <a:t>that</a:t>
            </a:r>
            <a:r>
              <a:rPr lang="ro-RO" dirty="0"/>
              <a:t> are made for </a:t>
            </a:r>
            <a:r>
              <a:rPr lang="ro-RO" dirty="0" err="1"/>
              <a:t>patient</a:t>
            </a:r>
            <a:r>
              <a:rPr lang="ro-RO" dirty="0"/>
              <a:t> </a:t>
            </a:r>
          </a:p>
          <a:p>
            <a:r>
              <a:rPr lang="ro-RO" dirty="0" err="1"/>
              <a:t>Try</a:t>
            </a:r>
            <a:r>
              <a:rPr lang="ro-RO" dirty="0"/>
              <a:t> </a:t>
            </a:r>
            <a:r>
              <a:rPr lang="ro-RO" dirty="0" err="1"/>
              <a:t>and</a:t>
            </a:r>
            <a:r>
              <a:rPr lang="ro-RO" dirty="0"/>
              <a:t> </a:t>
            </a:r>
            <a:r>
              <a:rPr lang="ro-RO" dirty="0" err="1"/>
              <a:t>make</a:t>
            </a:r>
            <a:r>
              <a:rPr lang="ro-RO" dirty="0"/>
              <a:t> </a:t>
            </a:r>
            <a:r>
              <a:rPr lang="ro-RO" dirty="0" err="1"/>
              <a:t>everything</a:t>
            </a:r>
            <a:r>
              <a:rPr lang="ro-RO" dirty="0"/>
              <a:t> digital </a:t>
            </a:r>
            <a:r>
              <a:rPr lang="ro-RO" dirty="0" err="1"/>
              <a:t>so</a:t>
            </a:r>
            <a:r>
              <a:rPr lang="ro-RO" dirty="0"/>
              <a:t> it </a:t>
            </a:r>
            <a:r>
              <a:rPr lang="ro-RO" dirty="0" err="1"/>
              <a:t>doesnt</a:t>
            </a:r>
            <a:r>
              <a:rPr lang="ro-RO" dirty="0"/>
              <a:t> </a:t>
            </a:r>
            <a:r>
              <a:rPr lang="ro-RO" dirty="0" err="1"/>
              <a:t>end</a:t>
            </a:r>
            <a:r>
              <a:rPr lang="ro-RO" dirty="0"/>
              <a:t> </a:t>
            </a:r>
            <a:r>
              <a:rPr lang="ro-RO" dirty="0" err="1"/>
              <a:t>up</a:t>
            </a:r>
            <a:r>
              <a:rPr lang="ro-RO" dirty="0"/>
              <a:t> </a:t>
            </a:r>
            <a:r>
              <a:rPr lang="ro-RO" dirty="0" err="1"/>
              <a:t>being</a:t>
            </a:r>
            <a:r>
              <a:rPr lang="ro-RO" dirty="0"/>
              <a:t> </a:t>
            </a:r>
            <a:r>
              <a:rPr lang="ro-RO" dirty="0" err="1"/>
              <a:t>missed</a:t>
            </a:r>
            <a:r>
              <a:rPr lang="ro-RO" dirty="0"/>
              <a:t> </a:t>
            </a:r>
            <a:r>
              <a:rPr lang="ro-RO" dirty="0" err="1"/>
              <a:t>placed</a:t>
            </a:r>
            <a:r>
              <a:rPr lang="ro-RO" dirty="0"/>
              <a:t> </a:t>
            </a:r>
            <a:r>
              <a:rPr lang="ro-RO" dirty="0" err="1"/>
              <a:t>and</a:t>
            </a:r>
            <a:r>
              <a:rPr lang="ro-RO" dirty="0"/>
              <a:t> </a:t>
            </a:r>
            <a:r>
              <a:rPr lang="ro-RO" dirty="0" err="1"/>
              <a:t>you</a:t>
            </a:r>
            <a:r>
              <a:rPr lang="ro-RO" dirty="0"/>
              <a:t> </a:t>
            </a:r>
            <a:r>
              <a:rPr lang="ro-RO" dirty="0" err="1"/>
              <a:t>can</a:t>
            </a:r>
            <a:r>
              <a:rPr lang="ro-RO" dirty="0"/>
              <a:t> </a:t>
            </a:r>
            <a:r>
              <a:rPr lang="ro-RO" dirty="0" err="1"/>
              <a:t>see</a:t>
            </a:r>
            <a:r>
              <a:rPr lang="ro-RO" dirty="0"/>
              <a:t> </a:t>
            </a:r>
            <a:r>
              <a:rPr lang="ro-RO" dirty="0" err="1"/>
              <a:t>who</a:t>
            </a:r>
            <a:r>
              <a:rPr lang="ro-RO" dirty="0"/>
              <a:t> </a:t>
            </a:r>
            <a:r>
              <a:rPr lang="ro-RO" dirty="0" err="1"/>
              <a:t>has</a:t>
            </a:r>
            <a:r>
              <a:rPr lang="ro-RO" dirty="0"/>
              <a:t> full </a:t>
            </a:r>
            <a:r>
              <a:rPr lang="ro-RO" dirty="0" err="1"/>
              <a:t>access</a:t>
            </a:r>
            <a:r>
              <a:rPr lang="ro-RO" dirty="0"/>
              <a:t> </a:t>
            </a:r>
            <a:r>
              <a:rPr lang="ro-RO" dirty="0" err="1"/>
              <a:t>to</a:t>
            </a:r>
            <a:r>
              <a:rPr lang="ro-RO" dirty="0"/>
              <a:t> it .</a:t>
            </a:r>
          </a:p>
        </p:txBody>
      </p:sp>
      <p:sp>
        <p:nvSpPr>
          <p:cNvPr id="4" name="Substituent dată 3">
            <a:extLst>
              <a:ext uri="{FF2B5EF4-FFF2-40B4-BE49-F238E27FC236}">
                <a16:creationId xmlns:a16="http://schemas.microsoft.com/office/drawing/2014/main" id="{AA3DB0EA-17F9-6721-C2DF-34E72BA0F895}"/>
              </a:ext>
            </a:extLst>
          </p:cNvPr>
          <p:cNvSpPr>
            <a:spLocks noGrp="1"/>
          </p:cNvSpPr>
          <p:nvPr>
            <p:ph type="dt" sz="half" idx="10"/>
          </p:nvPr>
        </p:nvSpPr>
        <p:spPr/>
        <p:txBody>
          <a:bodyPr/>
          <a:lstStyle/>
          <a:p>
            <a:fld id="{746C050D-12BB-43C8-8E38-342163D0A227}" type="datetime1">
              <a:t>2/14/2026</a:t>
            </a:fld>
            <a:endParaRPr lang="en-US" dirty="0"/>
          </a:p>
        </p:txBody>
      </p:sp>
      <p:sp>
        <p:nvSpPr>
          <p:cNvPr id="5" name="Substituent subsol 4">
            <a:extLst>
              <a:ext uri="{FF2B5EF4-FFF2-40B4-BE49-F238E27FC236}">
                <a16:creationId xmlns:a16="http://schemas.microsoft.com/office/drawing/2014/main" id="{AECE673C-A9C2-C9E7-B881-D411AE93FDF9}"/>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F58062AB-34F8-4BE1-DD99-C4A9F9187172}"/>
              </a:ext>
            </a:extLst>
          </p:cNvPr>
          <p:cNvSpPr>
            <a:spLocks noGrp="1"/>
          </p:cNvSpPr>
          <p:nvPr>
            <p:ph type="sldNum" sz="quarter" idx="12"/>
          </p:nvPr>
        </p:nvSpPr>
        <p:spPr/>
        <p:txBody>
          <a:bodyPr/>
          <a:lstStyle/>
          <a:p>
            <a:fld id="{CC057153-B650-4DEB-B370-79DDCFDCE934}" type="slidenum">
              <a:rPr lang="en-US" dirty="0"/>
              <a:t>17</a:t>
            </a:fld>
            <a:endParaRPr lang="en-US" dirty="0"/>
          </a:p>
        </p:txBody>
      </p:sp>
    </p:spTree>
    <p:extLst>
      <p:ext uri="{BB962C8B-B14F-4D97-AF65-F5344CB8AC3E}">
        <p14:creationId xmlns:p14="http://schemas.microsoft.com/office/powerpoint/2010/main" val="1515270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21615-749E-A225-201A-D5EBE82D5EE4}"/>
              </a:ext>
            </a:extLst>
          </p:cNvPr>
          <p:cNvSpPr>
            <a:spLocks noGrp="1"/>
          </p:cNvSpPr>
          <p:nvPr>
            <p:ph type="title"/>
          </p:nvPr>
        </p:nvSpPr>
        <p:spPr/>
        <p:txBody>
          <a:bodyPr/>
          <a:lstStyle/>
          <a:p>
            <a:r>
              <a:rPr lang="en-PK" dirty="0"/>
              <a:t>References</a:t>
            </a:r>
          </a:p>
        </p:txBody>
      </p:sp>
      <p:sp>
        <p:nvSpPr>
          <p:cNvPr id="3" name="Content Placeholder 2">
            <a:extLst>
              <a:ext uri="{FF2B5EF4-FFF2-40B4-BE49-F238E27FC236}">
                <a16:creationId xmlns:a16="http://schemas.microsoft.com/office/drawing/2014/main" id="{0DC9CC42-EE97-2042-6CEB-5A9D8B00774C}"/>
              </a:ext>
            </a:extLst>
          </p:cNvPr>
          <p:cNvSpPr>
            <a:spLocks noGrp="1"/>
          </p:cNvSpPr>
          <p:nvPr>
            <p:ph idx="1"/>
          </p:nvPr>
        </p:nvSpPr>
        <p:spPr/>
        <p:txBody>
          <a:bodyPr>
            <a:normAutofit fontScale="92500" lnSpcReduction="10000"/>
          </a:bodyPr>
          <a:lstStyle/>
          <a:p>
            <a:r>
              <a:rPr lang="en-GB" dirty="0" err="1"/>
              <a:t>Ti</a:t>
            </a:r>
            <a:r>
              <a:rPr lang="en-GB" dirty="0"/>
              <a:t>, L.L., Ng, B.K. and </a:t>
            </a:r>
            <a:r>
              <a:rPr lang="en-GB" dirty="0" err="1"/>
              <a:t>Rasiah</a:t>
            </a:r>
            <a:r>
              <a:rPr lang="en-GB" dirty="0"/>
              <a:t>, R., 2023. Motivations behind SME greenfield investment in emerging markets. Management Decision, 61(6), pp.1656-1676.</a:t>
            </a:r>
          </a:p>
          <a:p>
            <a:r>
              <a:rPr lang="en-GB" dirty="0" err="1"/>
              <a:t>Kwilinski</a:t>
            </a:r>
            <a:r>
              <a:rPr lang="en-GB" dirty="0"/>
              <a:t>, A., </a:t>
            </a:r>
            <a:r>
              <a:rPr lang="en-GB" dirty="0" err="1"/>
              <a:t>Lyulyov</a:t>
            </a:r>
            <a:r>
              <a:rPr lang="en-GB" dirty="0"/>
              <a:t>, O. and </a:t>
            </a:r>
            <a:r>
              <a:rPr lang="en-GB" dirty="0" err="1"/>
              <a:t>Pimonenko</a:t>
            </a:r>
            <a:r>
              <a:rPr lang="en-GB" dirty="0"/>
              <a:t>, T., 2023. Greenfield investment as a catalyst of green economic growth. Energies, 16(5), p.2372.</a:t>
            </a:r>
          </a:p>
          <a:p>
            <a:r>
              <a:rPr lang="en-GB" dirty="0"/>
              <a:t>Salameh, M., </a:t>
            </a:r>
            <a:r>
              <a:rPr lang="en-GB" dirty="0" err="1"/>
              <a:t>Taamneh</a:t>
            </a:r>
            <a:r>
              <a:rPr lang="en-GB" dirty="0"/>
              <a:t>, A., </a:t>
            </a:r>
            <a:r>
              <a:rPr lang="en-GB" dirty="0" err="1"/>
              <a:t>Kitana</a:t>
            </a:r>
            <a:r>
              <a:rPr lang="en-GB" dirty="0"/>
              <a:t>, A., </a:t>
            </a:r>
            <a:r>
              <a:rPr lang="en-GB" dirty="0" err="1"/>
              <a:t>Aburayya</a:t>
            </a:r>
            <a:r>
              <a:rPr lang="en-GB" dirty="0"/>
              <a:t>, A., </a:t>
            </a:r>
            <a:r>
              <a:rPr lang="en-GB" dirty="0" err="1"/>
              <a:t>Shwedeh</a:t>
            </a:r>
            <a:r>
              <a:rPr lang="en-GB" dirty="0"/>
              <a:t>, F., </a:t>
            </a:r>
            <a:r>
              <a:rPr lang="en-GB" dirty="0" err="1"/>
              <a:t>Salloum</a:t>
            </a:r>
            <a:r>
              <a:rPr lang="en-GB" dirty="0"/>
              <a:t>, S., </a:t>
            </a:r>
            <a:r>
              <a:rPr lang="en-GB" dirty="0" err="1"/>
              <a:t>Shaalan</a:t>
            </a:r>
            <a:r>
              <a:rPr lang="en-GB" dirty="0"/>
              <a:t>, K. and Varshney, D., 2022. The impact of project management office’s role on knowledge management: a systematic review study. </a:t>
            </a:r>
            <a:r>
              <a:rPr lang="en-GB" dirty="0" err="1"/>
              <a:t>Comput</a:t>
            </a:r>
            <a:r>
              <a:rPr lang="en-GB" dirty="0"/>
              <a:t>. </a:t>
            </a:r>
            <a:r>
              <a:rPr lang="en-GB" dirty="0" err="1"/>
              <a:t>Integr</a:t>
            </a:r>
            <a:r>
              <a:rPr lang="en-GB" dirty="0"/>
              <a:t>. Manuf. </a:t>
            </a:r>
            <a:r>
              <a:rPr lang="en-GB" dirty="0" err="1"/>
              <a:t>Syst</a:t>
            </a:r>
            <a:r>
              <a:rPr lang="en-GB" dirty="0"/>
              <a:t>, 28(12), pp.846-863.</a:t>
            </a:r>
          </a:p>
          <a:p>
            <a:r>
              <a:rPr lang="en-GB" dirty="0"/>
              <a:t>da Silva Elva, A.A., 2025. Technology in Business Management: leveraging tools like Microsoft Excel to enhance corporate efficiency. Brazilian Journal of Development, 11(5), pp.e79969-e79969.</a:t>
            </a:r>
          </a:p>
          <a:p>
            <a:r>
              <a:rPr lang="en-GB" dirty="0"/>
              <a:t>Lindquist, J.M. and </a:t>
            </a:r>
            <a:r>
              <a:rPr lang="en-GB" dirty="0" err="1"/>
              <a:t>Sulewski</a:t>
            </a:r>
            <a:r>
              <a:rPr lang="en-GB" dirty="0"/>
              <a:t>, C.A., 2024. Microsoft Excel: The Universal Tool of Analysis. In Handbook of Military and </a:t>
            </a:r>
            <a:r>
              <a:rPr lang="en-GB" dirty="0" err="1"/>
              <a:t>Defense</a:t>
            </a:r>
            <a:r>
              <a:rPr lang="en-GB" dirty="0"/>
              <a:t> Operations Research (pp. 21-72). Chapman and Hall/CRC.</a:t>
            </a:r>
            <a:endParaRPr lang="en-PK" dirty="0"/>
          </a:p>
        </p:txBody>
      </p:sp>
    </p:spTree>
    <p:extLst>
      <p:ext uri="{BB962C8B-B14F-4D97-AF65-F5344CB8AC3E}">
        <p14:creationId xmlns:p14="http://schemas.microsoft.com/office/powerpoint/2010/main" val="3499057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FFE4-06B1-68B3-8162-369413C4F6D5}"/>
              </a:ext>
            </a:extLst>
          </p:cNvPr>
          <p:cNvSpPr>
            <a:spLocks noGrp="1"/>
          </p:cNvSpPr>
          <p:nvPr>
            <p:ph type="title"/>
          </p:nvPr>
        </p:nvSpPr>
        <p:spPr/>
        <p:txBody>
          <a:bodyPr/>
          <a:lstStyle/>
          <a:p>
            <a:r>
              <a:rPr lang="en-PK" dirty="0"/>
              <a:t>References</a:t>
            </a:r>
          </a:p>
        </p:txBody>
      </p:sp>
      <p:sp>
        <p:nvSpPr>
          <p:cNvPr id="3" name="Content Placeholder 2">
            <a:extLst>
              <a:ext uri="{FF2B5EF4-FFF2-40B4-BE49-F238E27FC236}">
                <a16:creationId xmlns:a16="http://schemas.microsoft.com/office/drawing/2014/main" id="{6C992F2B-B230-0ED2-F43A-46776D84895B}"/>
              </a:ext>
            </a:extLst>
          </p:cNvPr>
          <p:cNvSpPr>
            <a:spLocks noGrp="1"/>
          </p:cNvSpPr>
          <p:nvPr>
            <p:ph idx="1"/>
          </p:nvPr>
        </p:nvSpPr>
        <p:spPr/>
        <p:txBody>
          <a:bodyPr>
            <a:normAutofit fontScale="70000" lnSpcReduction="20000"/>
          </a:bodyPr>
          <a:lstStyle/>
          <a:p>
            <a:r>
              <a:rPr lang="en-GB" b="0" i="0" dirty="0" err="1">
                <a:solidFill>
                  <a:schemeClr val="tx1"/>
                </a:solidFill>
                <a:effectLst/>
                <a:latin typeface="Arial" panose="020B0604020202020204" pitchFamily="34" charset="0"/>
              </a:rPr>
              <a:t>Dhru</a:t>
            </a:r>
            <a:r>
              <a:rPr lang="en-GB" b="0" i="0" dirty="0">
                <a:solidFill>
                  <a:schemeClr val="tx1"/>
                </a:solidFill>
                <a:effectLst/>
                <a:latin typeface="Arial" panose="020B0604020202020204" pitchFamily="34" charset="0"/>
              </a:rPr>
              <a:t>, N., 2018. Improving Productivity in Healthcare with Office 365. In </a:t>
            </a:r>
            <a:r>
              <a:rPr lang="en-GB" b="0" i="1" dirty="0">
                <a:solidFill>
                  <a:schemeClr val="tx1"/>
                </a:solidFill>
                <a:effectLst/>
                <a:latin typeface="Arial" panose="020B0604020202020204" pitchFamily="34" charset="0"/>
              </a:rPr>
              <a:t>Office 365 for Healthcare Professionals: Improving Patient Care Through Collaboration, Compliance, and Productivity</a:t>
            </a:r>
            <a:r>
              <a:rPr lang="en-GB" b="0" i="0" dirty="0">
                <a:solidFill>
                  <a:schemeClr val="tx1"/>
                </a:solidFill>
                <a:effectLst/>
                <a:latin typeface="Arial" panose="020B0604020202020204" pitchFamily="34" charset="0"/>
              </a:rPr>
              <a:t> (pp. 1-25). Berkeley, CA: </a:t>
            </a:r>
            <a:r>
              <a:rPr lang="en-GB" b="0" i="0" dirty="0" err="1">
                <a:solidFill>
                  <a:schemeClr val="tx1"/>
                </a:solidFill>
                <a:effectLst/>
                <a:latin typeface="Arial" panose="020B0604020202020204" pitchFamily="34" charset="0"/>
              </a:rPr>
              <a:t>Apress</a:t>
            </a:r>
            <a:r>
              <a:rPr lang="en-GB" b="0" i="0" dirty="0">
                <a:solidFill>
                  <a:schemeClr val="tx1"/>
                </a:solidFill>
                <a:effectLst/>
                <a:latin typeface="Arial" panose="020B0604020202020204" pitchFamily="34" charset="0"/>
              </a:rPr>
              <a:t>.</a:t>
            </a:r>
          </a:p>
          <a:p>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R. and </a:t>
            </a:r>
            <a:r>
              <a:rPr lang="en-GB" b="0" i="0" dirty="0" err="1">
                <a:solidFill>
                  <a:schemeClr val="tx1"/>
                </a:solidFill>
                <a:effectLst/>
                <a:latin typeface="Arial" panose="020B0604020202020204" pitchFamily="34" charset="0"/>
              </a:rPr>
              <a:t>Songsore</a:t>
            </a:r>
            <a:r>
              <a:rPr lang="en-GB" b="0" i="0" dirty="0">
                <a:solidFill>
                  <a:schemeClr val="tx1"/>
                </a:solidFill>
                <a:effectLst/>
                <a:latin typeface="Arial" panose="020B0604020202020204" pitchFamily="34" charset="0"/>
              </a:rPr>
              <a:t>, E., 2019. Using Microsoft Teams to support collaborative knowledge building in the context of sustainability assessment. </a:t>
            </a:r>
            <a:r>
              <a:rPr lang="en-GB" b="0" i="1" dirty="0">
                <a:solidFill>
                  <a:schemeClr val="tx1"/>
                </a:solidFill>
                <a:effectLst/>
                <a:latin typeface="Arial" panose="020B0604020202020204" pitchFamily="34" charset="0"/>
              </a:rPr>
              <a:t>Proceedings of the Canadian Engineering Education Association (CEEA)</a:t>
            </a:r>
            <a:r>
              <a:rPr lang="en-GB" b="0" i="0" dirty="0">
                <a:solidFill>
                  <a:schemeClr val="tx1"/>
                </a:solidFill>
                <a:effectLst/>
                <a:latin typeface="Arial" panose="020B0604020202020204" pitchFamily="34" charset="0"/>
              </a:rPr>
              <a:t>.</a:t>
            </a:r>
          </a:p>
          <a:p>
            <a:r>
              <a:rPr lang="en-GB" b="0" i="0" dirty="0" err="1">
                <a:solidFill>
                  <a:schemeClr val="tx1"/>
                </a:solidFill>
                <a:effectLst/>
                <a:latin typeface="Arial" panose="020B0604020202020204" pitchFamily="34" charset="0"/>
              </a:rPr>
              <a:t>Mahat</a:t>
            </a:r>
            <a:r>
              <a:rPr lang="en-GB" b="0" i="0" dirty="0">
                <a:solidFill>
                  <a:schemeClr val="tx1"/>
                </a:solidFill>
                <a:effectLst/>
                <a:latin typeface="Arial" panose="020B0604020202020204" pitchFamily="34" charset="0"/>
              </a:rPr>
              <a:t>, N., </a:t>
            </a:r>
            <a:r>
              <a:rPr lang="en-GB" b="0" i="0" dirty="0" err="1">
                <a:solidFill>
                  <a:schemeClr val="tx1"/>
                </a:solidFill>
                <a:effectLst/>
                <a:latin typeface="Arial" panose="020B0604020202020204" pitchFamily="34" charset="0"/>
              </a:rPr>
              <a:t>Fadzil</a:t>
            </a:r>
            <a:r>
              <a:rPr lang="en-GB" b="0" i="0" dirty="0">
                <a:solidFill>
                  <a:schemeClr val="tx1"/>
                </a:solidFill>
                <a:effectLst/>
                <a:latin typeface="Arial" panose="020B0604020202020204" pitchFamily="34" charset="0"/>
              </a:rPr>
              <a:t>, M.N.M., </a:t>
            </a:r>
            <a:r>
              <a:rPr lang="en-GB" b="0" i="0" dirty="0" err="1">
                <a:solidFill>
                  <a:schemeClr val="tx1"/>
                </a:solidFill>
                <a:effectLst/>
                <a:latin typeface="Arial" panose="020B0604020202020204" pitchFamily="34" charset="0"/>
              </a:rPr>
              <a:t>Raseli</a:t>
            </a:r>
            <a:r>
              <a:rPr lang="en-GB" b="0" i="0" dirty="0">
                <a:solidFill>
                  <a:schemeClr val="tx1"/>
                </a:solidFill>
                <a:effectLst/>
                <a:latin typeface="Arial" panose="020B0604020202020204" pitchFamily="34" charset="0"/>
              </a:rPr>
              <a:t>, S.S. and Ibrahim, I., 2022. The use of </a:t>
            </a:r>
            <a:r>
              <a:rPr lang="en-GB" b="0" i="0" dirty="0" err="1">
                <a:solidFill>
                  <a:schemeClr val="tx1"/>
                </a:solidFill>
                <a:effectLst/>
                <a:latin typeface="Arial" panose="020B0604020202020204" pitchFamily="34" charset="0"/>
              </a:rPr>
              <a:t>microsoft</a:t>
            </a:r>
            <a:r>
              <a:rPr lang="en-GB" b="0" i="0" dirty="0">
                <a:solidFill>
                  <a:schemeClr val="tx1"/>
                </a:solidFill>
                <a:effectLst/>
                <a:latin typeface="Arial" panose="020B0604020202020204" pitchFamily="34" charset="0"/>
              </a:rPr>
              <a:t> 365 in organisation information management. </a:t>
            </a:r>
            <a:r>
              <a:rPr lang="en-GB" b="0" i="1" dirty="0">
                <a:solidFill>
                  <a:schemeClr val="tx1"/>
                </a:solidFill>
                <a:effectLst/>
                <a:latin typeface="Arial" panose="020B0604020202020204" pitchFamily="34" charset="0"/>
              </a:rPr>
              <a:t>Advances in Business Research International Journal</a:t>
            </a:r>
            <a:r>
              <a:rPr lang="en-GB" b="0" i="0" dirty="0">
                <a:solidFill>
                  <a:schemeClr val="tx1"/>
                </a:solidFill>
                <a:effectLst/>
                <a:latin typeface="Arial" panose="020B0604020202020204" pitchFamily="34" charset="0"/>
              </a:rPr>
              <a:t>, </a:t>
            </a:r>
            <a:r>
              <a:rPr lang="en-GB" b="0" i="1" dirty="0">
                <a:solidFill>
                  <a:schemeClr val="tx1"/>
                </a:solidFill>
                <a:effectLst/>
                <a:latin typeface="Arial" panose="020B0604020202020204" pitchFamily="34" charset="0"/>
              </a:rPr>
              <a:t>8</a:t>
            </a:r>
            <a:r>
              <a:rPr lang="en-GB" b="0" i="0" dirty="0">
                <a:solidFill>
                  <a:schemeClr val="tx1"/>
                </a:solidFill>
                <a:effectLst/>
                <a:latin typeface="Arial" panose="020B0604020202020204" pitchFamily="34" charset="0"/>
              </a:rPr>
              <a:t>(2), pp.1-9.</a:t>
            </a:r>
          </a:p>
          <a:p>
            <a:r>
              <a:rPr lang="en-GB" b="0" i="0" dirty="0" err="1">
                <a:solidFill>
                  <a:schemeClr val="tx1"/>
                </a:solidFill>
                <a:effectLst/>
                <a:latin typeface="Arial" panose="020B0604020202020204" pitchFamily="34" charset="0"/>
              </a:rPr>
              <a:t>Nalimov</a:t>
            </a:r>
            <a:r>
              <a:rPr lang="en-GB" b="0" i="0" dirty="0">
                <a:solidFill>
                  <a:schemeClr val="tx1"/>
                </a:solidFill>
                <a:effectLst/>
                <a:latin typeface="Arial" panose="020B0604020202020204" pitchFamily="34" charset="0"/>
              </a:rPr>
              <a:t>, M., 2024. Development of Project Management Processes Using Microsoft 365.</a:t>
            </a:r>
          </a:p>
          <a:p>
            <a:r>
              <a:rPr lang="en-GB" b="0" i="0" dirty="0">
                <a:solidFill>
                  <a:schemeClr val="tx1"/>
                </a:solidFill>
                <a:effectLst/>
                <a:latin typeface="Arial" panose="020B0604020202020204" pitchFamily="34" charset="0"/>
              </a:rPr>
              <a:t>Ahmadi, A., 2023. Microsoft customer relationship management for small and medium-sized enterprises: challenges and opportunities. </a:t>
            </a:r>
            <a:r>
              <a:rPr lang="en-GB" b="0" i="1" dirty="0">
                <a:solidFill>
                  <a:schemeClr val="tx1"/>
                </a:solidFill>
                <a:effectLst/>
                <a:latin typeface="Arial" panose="020B0604020202020204" pitchFamily="34" charset="0"/>
              </a:rPr>
              <a:t>Asian Journal of Computer Science and Technology</a:t>
            </a:r>
            <a:r>
              <a:rPr lang="en-GB" b="0" i="0" dirty="0">
                <a:solidFill>
                  <a:schemeClr val="tx1"/>
                </a:solidFill>
                <a:effectLst/>
                <a:latin typeface="Arial" panose="020B0604020202020204" pitchFamily="34" charset="0"/>
              </a:rPr>
              <a:t>, </a:t>
            </a:r>
            <a:r>
              <a:rPr lang="en-GB" b="0" i="1" dirty="0">
                <a:solidFill>
                  <a:schemeClr val="tx1"/>
                </a:solidFill>
                <a:effectLst/>
                <a:latin typeface="Arial" panose="020B0604020202020204" pitchFamily="34" charset="0"/>
              </a:rPr>
              <a:t>12</a:t>
            </a:r>
            <a:r>
              <a:rPr lang="en-GB" b="0" i="0" dirty="0">
                <a:solidFill>
                  <a:schemeClr val="tx1"/>
                </a:solidFill>
                <a:effectLst/>
                <a:latin typeface="Arial" panose="020B0604020202020204" pitchFamily="34" charset="0"/>
              </a:rPr>
              <a:t>(1), pp.1-6.</a:t>
            </a:r>
          </a:p>
          <a:p>
            <a:r>
              <a:rPr lang="en-GB" b="0" i="0" dirty="0">
                <a:solidFill>
                  <a:schemeClr val="tx1"/>
                </a:solidFill>
                <a:effectLst/>
                <a:latin typeface="Arial" panose="020B0604020202020204" pitchFamily="34" charset="0"/>
              </a:rPr>
              <a:t>Harris, L., 2025. Security and Compliance in Microsoft 365 Best Practices with Power Platform Tools.</a:t>
            </a:r>
          </a:p>
          <a:p>
            <a:r>
              <a:rPr lang="en-GB" b="0" i="0" dirty="0" err="1">
                <a:solidFill>
                  <a:schemeClr val="tx1"/>
                </a:solidFill>
                <a:effectLst/>
                <a:latin typeface="Arial" panose="020B0604020202020204" pitchFamily="34" charset="0"/>
              </a:rPr>
              <a:t>Krajčík</a:t>
            </a:r>
            <a:r>
              <a:rPr lang="en-GB" b="0" i="0" dirty="0">
                <a:solidFill>
                  <a:schemeClr val="tx1"/>
                </a:solidFill>
                <a:effectLst/>
                <a:latin typeface="Arial" panose="020B0604020202020204" pitchFamily="34" charset="0"/>
              </a:rPr>
              <a:t>, M., 2018. Office 365 as a tool for effective internal communication in corporate environment. In </a:t>
            </a:r>
            <a:r>
              <a:rPr lang="en-GB" b="0" i="1" dirty="0">
                <a:solidFill>
                  <a:schemeClr val="tx1"/>
                </a:solidFill>
                <a:effectLst/>
                <a:latin typeface="Arial" panose="020B0604020202020204" pitchFamily="34" charset="0"/>
              </a:rPr>
              <a:t>Data-Centric Business and Applications: Evolvements in Business Information Processing and Management—Volume 1</a:t>
            </a:r>
            <a:r>
              <a:rPr lang="en-GB" b="0" i="0" dirty="0">
                <a:solidFill>
                  <a:schemeClr val="tx1"/>
                </a:solidFill>
                <a:effectLst/>
                <a:latin typeface="Arial" panose="020B0604020202020204" pitchFamily="34" charset="0"/>
              </a:rPr>
              <a:t> (pp. 275-309). Cham: Springer International Publishing.</a:t>
            </a:r>
            <a:endParaRPr lang="en-PK" dirty="0">
              <a:solidFill>
                <a:schemeClr val="tx1"/>
              </a:solidFill>
            </a:endParaRPr>
          </a:p>
        </p:txBody>
      </p:sp>
    </p:spTree>
    <p:extLst>
      <p:ext uri="{BB962C8B-B14F-4D97-AF65-F5344CB8AC3E}">
        <p14:creationId xmlns:p14="http://schemas.microsoft.com/office/powerpoint/2010/main" val="2981178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endParaRPr lang="en-PK"/>
          </a:p>
        </p:txBody>
      </p:sp>
      <p:pic>
        <p:nvPicPr>
          <p:cNvPr id="7170" name="Picture 2" descr="How To Write A Thank You Note In Five Easy Steps">
            <a:extLst>
              <a:ext uri="{FF2B5EF4-FFF2-40B4-BE49-F238E27FC236}">
                <a16:creationId xmlns:a16="http://schemas.microsoft.com/office/drawing/2014/main" id="{E322196B-2603-7DA9-617D-989B4B5454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9601" y="3100552"/>
            <a:ext cx="4262309" cy="2401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39305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3.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4.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2657</Words>
  <Application>Microsoft Office PowerPoint</Application>
  <PresentationFormat>Widescreen</PresentationFormat>
  <Paragraphs>154</Paragraphs>
  <Slides>20</Slides>
  <Notes>10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20</vt:i4>
      </vt:variant>
    </vt:vector>
  </HeadingPairs>
  <TitlesOfParts>
    <vt:vector size="31" baseType="lpstr">
      <vt:lpstr>Aptos</vt:lpstr>
      <vt:lpstr>Aptos Display</vt:lpstr>
      <vt:lpstr>Arial</vt:lpstr>
      <vt:lpstr>Calibri</vt:lpstr>
      <vt:lpstr>Century Gothic</vt:lpstr>
      <vt:lpstr>Wingdings 2</vt:lpstr>
      <vt:lpstr>Wingdings 3</vt:lpstr>
      <vt:lpstr>Temă Office</vt:lpstr>
      <vt:lpstr>Ion</vt:lpstr>
      <vt:lpstr>Quotable</vt:lpstr>
      <vt:lpstr>Slice</vt:lpstr>
      <vt:lpstr>      Digital Skills and Research  methods-  LCHS4007-BIRM</vt:lpstr>
      <vt:lpstr>Using Microsoft Excel at Greenfield Home Care Agency</vt:lpstr>
      <vt:lpstr>Introduction</vt:lpstr>
      <vt:lpstr>Introduction</vt:lpstr>
      <vt:lpstr>Digital and safety action plan for Greenfield care home. </vt:lpstr>
      <vt:lpstr>Using Excel and Current Task Management </vt:lpstr>
      <vt:lpstr>Microsoft Teams for Communication</vt:lpstr>
      <vt:lpstr>Secure access :    . Individual user accounts &amp; passwords  . security control [e.g pin or biometric access] . Monitoring loggins and frequantly checked  . restricted permissions to visitors   </vt:lpstr>
      <vt:lpstr>How Excel Improves Efficiency</vt:lpstr>
      <vt:lpstr>Advantages of Microsoft TEAMS</vt:lpstr>
      <vt:lpstr>Email awareness :</vt:lpstr>
      <vt:lpstr>Benefits of using Excel</vt:lpstr>
      <vt:lpstr>Challenges and Limitations</vt:lpstr>
      <vt:lpstr>Data managment </vt:lpstr>
      <vt:lpstr>Limitations of Using Excel</vt:lpstr>
      <vt:lpstr>Conclusion and Recommendations</vt:lpstr>
      <vt:lpstr>Confidentiality &amp; compliance </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luminita iancu</cp:lastModifiedBy>
  <cp:revision>43</cp:revision>
  <dcterms:created xsi:type="dcterms:W3CDTF">2026-02-14T17:02:00Z</dcterms:created>
  <dcterms:modified xsi:type="dcterms:W3CDTF">2026-02-14T20:10:06Z</dcterms:modified>
</cp:coreProperties>
</file>