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8"/>
  </p:notesMasterIdLst>
  <p:handoutMasterIdLst>
    <p:handoutMasterId r:id="rId9"/>
  </p:handoutMasterIdLst>
  <p:sldIdLst>
    <p:sldId id="256" r:id="rId5"/>
    <p:sldId id="258" r:id="rId6"/>
    <p:sldId id="290" r:id="rId7"/>
  </p:sldIdLst>
  <p:sldSz cx="12192000" cy="6858000"/>
  <p:notesSz cx="6808788" cy="99409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7BF53E-13AB-48E7-850C-72DE2338D3C5}" v="14" dt="2026-02-22T22:53:14.392"/>
  </p1510:revLst>
</p1510:revInfo>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93204" autoAdjust="0"/>
  </p:normalViewPr>
  <p:slideViewPr>
    <p:cSldViewPr snapToGrid="0">
      <p:cViewPr varScale="1">
        <p:scale>
          <a:sx n="77" d="100"/>
          <a:sy n="77" d="100"/>
        </p:scale>
        <p:origin x="912" y="53"/>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50475" cy="498773"/>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56737" y="0"/>
            <a:ext cx="2950475" cy="498773"/>
          </a:xfrm>
          <a:prstGeom prst="rect">
            <a:avLst/>
          </a:prstGeom>
        </p:spPr>
        <p:txBody>
          <a:bodyPr vert="horz" lIns="91440" tIns="45720" rIns="91440" bIns="45720" rtlCol="0"/>
          <a:lstStyle>
            <a:lvl1pPr algn="r">
              <a:defRPr sz="1200"/>
            </a:lvl1pPr>
          </a:lstStyle>
          <a:p>
            <a:fld id="{058ABBF3-49A8-4B3F-9773-22E67695BB12}" type="datetimeFigureOut">
              <a:rPr lang="en-US" smtClean="0"/>
              <a:t>2/22/2026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9442154"/>
            <a:ext cx="2950475" cy="498772"/>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56737" y="9442154"/>
            <a:ext cx="2950475" cy="498772"/>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0475" cy="498773"/>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6737" y="0"/>
            <a:ext cx="2950475" cy="498773"/>
          </a:xfrm>
          <a:prstGeom prst="rect">
            <a:avLst/>
          </a:prstGeom>
        </p:spPr>
        <p:txBody>
          <a:bodyPr vert="horz" lIns="91440" tIns="45720" rIns="91440" bIns="45720" rtlCol="0"/>
          <a:lstStyle>
            <a:lvl1pPr algn="r">
              <a:defRPr sz="1200"/>
            </a:lvl1pPr>
          </a:lstStyle>
          <a:p>
            <a:fld id="{F44AAC2B-A50D-4386-849A-6B59FB991B4C}" type="datetimeFigureOut">
              <a:rPr lang="en-US" smtClean="0"/>
              <a:t>2/22/2026</a:t>
            </a:fld>
            <a:endParaRPr lang="en-US" dirty="0"/>
          </a:p>
        </p:txBody>
      </p:sp>
      <p:sp>
        <p:nvSpPr>
          <p:cNvPr id="4" name="Slide Image Placeholder 3"/>
          <p:cNvSpPr>
            <a:spLocks noGrp="1" noRot="1" noChangeAspect="1"/>
          </p:cNvSpPr>
          <p:nvPr>
            <p:ph type="sldImg" idx="2"/>
          </p:nvPr>
        </p:nvSpPr>
        <p:spPr>
          <a:xfrm>
            <a:off x="423863" y="1243013"/>
            <a:ext cx="5961062" cy="3354387"/>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0879" y="4784070"/>
            <a:ext cx="5447030" cy="3914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42154"/>
            <a:ext cx="2950475" cy="498772"/>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6737" y="9442154"/>
            <a:ext cx="2950475" cy="498772"/>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Are degree entry requirements a barrier to Representation in policing?</a:t>
            </a:r>
            <a:r>
              <a:rPr lang="en-GB" sz="1200" kern="1200" dirty="0">
                <a:solidFill>
                  <a:schemeClr val="tx1"/>
                </a:solidFill>
                <a:effectLst/>
                <a:latin typeface="+mn-lt"/>
                <a:ea typeface="+mn-ea"/>
                <a:cs typeface="+mn-cs"/>
              </a:rPr>
              <a:t>  Professionalism V’s Representation</a:t>
            </a:r>
          </a:p>
          <a:p>
            <a:r>
              <a:rPr lang="en-GB" sz="1200" kern="1200" dirty="0">
                <a:solidFill>
                  <a:schemeClr val="tx1"/>
                </a:solidFill>
                <a:effectLst/>
                <a:latin typeface="+mn-lt"/>
                <a:ea typeface="+mn-ea"/>
                <a:cs typeface="+mn-cs"/>
              </a:rPr>
              <a:t>Policing Education Qualifications Framework (PEQF) was introduced by the COP in 2018 with a view to professionalise policing by requiring recruits to hold or work towards a degree level entry qualification (either through a pre join degree, a degree apprenticeship or a graduate programme) in order to:</a:t>
            </a:r>
          </a:p>
          <a:p>
            <a:pPr lvl="0"/>
            <a:r>
              <a:rPr lang="en-GB" sz="1200" kern="1200" dirty="0">
                <a:solidFill>
                  <a:schemeClr val="tx1"/>
                </a:solidFill>
                <a:effectLst/>
                <a:latin typeface="+mn-lt"/>
                <a:ea typeface="+mn-ea"/>
                <a:cs typeface="+mn-cs"/>
              </a:rPr>
              <a:t>Increase professionalism</a:t>
            </a:r>
          </a:p>
          <a:p>
            <a:pPr lvl="0"/>
            <a:r>
              <a:rPr lang="en-GB" sz="1200" kern="1200" dirty="0">
                <a:solidFill>
                  <a:schemeClr val="tx1"/>
                </a:solidFill>
                <a:effectLst/>
                <a:latin typeface="+mn-lt"/>
                <a:ea typeface="+mn-ea"/>
                <a:cs typeface="+mn-cs"/>
              </a:rPr>
              <a:t>Promote evidence based policing </a:t>
            </a:r>
          </a:p>
          <a:p>
            <a:pPr lvl="0"/>
            <a:r>
              <a:rPr lang="en-GB" sz="1200" kern="1200" dirty="0">
                <a:solidFill>
                  <a:schemeClr val="tx1"/>
                </a:solidFill>
                <a:effectLst/>
                <a:latin typeface="+mn-lt"/>
                <a:ea typeface="+mn-ea"/>
                <a:cs typeface="+mn-cs"/>
              </a:rPr>
              <a:t>Align with other graduate professions</a:t>
            </a:r>
          </a:p>
          <a:p>
            <a:r>
              <a:rPr lang="en-GB" sz="1200" kern="1200" dirty="0">
                <a:solidFill>
                  <a:schemeClr val="tx1"/>
                </a:solidFill>
                <a:effectLst/>
                <a:latin typeface="+mn-lt"/>
                <a:ea typeface="+mn-ea"/>
                <a:cs typeface="+mn-cs"/>
              </a:rPr>
              <a:t>Equality impact assessments conducted by the College of Policing acknowledged potential barriers such as age and financial concerns related to degree apprenticeships. Common concerns included:</a:t>
            </a:r>
          </a:p>
          <a:p>
            <a:r>
              <a:rPr lang="en-GB" sz="1200" b="1" kern="1200" dirty="0">
                <a:solidFill>
                  <a:schemeClr val="tx1"/>
                </a:solidFill>
                <a:effectLst/>
                <a:latin typeface="+mn-lt"/>
                <a:ea typeface="+mn-ea"/>
                <a:cs typeface="+mn-cs"/>
              </a:rPr>
              <a:t>Socioeconomic barriers</a:t>
            </a:r>
            <a:r>
              <a:rPr lang="en-GB" sz="1200" kern="1200" dirty="0">
                <a:solidFill>
                  <a:schemeClr val="tx1"/>
                </a:solidFill>
                <a:effectLst/>
                <a:latin typeface="+mn-lt"/>
                <a:ea typeface="+mn-ea"/>
                <a:cs typeface="+mn-cs"/>
              </a:rPr>
              <a:t> – degree entry can disadvantage those who are older, from lower socio economic backgrounds, or with caring responsibilities because of time, cost and the logistics of higher education. A </a:t>
            </a:r>
            <a:r>
              <a:rPr lang="en-GB" sz="1200" kern="1200" dirty="0" err="1">
                <a:solidFill>
                  <a:schemeClr val="tx1"/>
                </a:solidFill>
                <a:effectLst/>
                <a:latin typeface="+mn-lt"/>
                <a:ea typeface="+mn-ea"/>
                <a:cs typeface="+mn-cs"/>
              </a:rPr>
              <a:t>NatCen</a:t>
            </a:r>
            <a:r>
              <a:rPr lang="en-GB" sz="1200" kern="1200" dirty="0">
                <a:solidFill>
                  <a:schemeClr val="tx1"/>
                </a:solidFill>
                <a:effectLst/>
                <a:latin typeface="+mn-lt"/>
                <a:ea typeface="+mn-ea"/>
                <a:cs typeface="+mn-cs"/>
              </a:rPr>
              <a:t> Social research report (2018) identified concerns that increased education requirements may deter lower income applicants, given there is lower university participation among working class groups. If higher education access is unequal, degree entry policing may perpetuate class inequality</a:t>
            </a:r>
          </a:p>
          <a:p>
            <a:r>
              <a:rPr lang="en-GB" sz="1200" b="1" kern="1200" dirty="0">
                <a:solidFill>
                  <a:schemeClr val="tx1"/>
                </a:solidFill>
                <a:effectLst/>
                <a:latin typeface="+mn-lt"/>
                <a:ea typeface="+mn-ea"/>
                <a:cs typeface="+mn-cs"/>
              </a:rPr>
              <a:t>Ethnic and cultural representation</a:t>
            </a:r>
            <a:r>
              <a:rPr lang="en-GB" sz="1200" kern="1200" dirty="0">
                <a:solidFill>
                  <a:schemeClr val="tx1"/>
                </a:solidFill>
                <a:effectLst/>
                <a:latin typeface="+mn-lt"/>
                <a:ea typeface="+mn-ea"/>
                <a:cs typeface="+mn-cs"/>
              </a:rPr>
              <a:t> – some under-represented groups have historically faced structural barriers in accessing higher education, which may translate into lower entry into degree only police routes which could disproportionately affect under-represented groups (e.g., Romani/Gypsy/traveller communities) who may be less likely to hold degree qualifications </a:t>
            </a:r>
          </a:p>
          <a:p>
            <a:r>
              <a:rPr lang="en-GB" sz="1200" b="1" kern="1200" dirty="0">
                <a:solidFill>
                  <a:schemeClr val="tx1"/>
                </a:solidFill>
                <a:effectLst/>
                <a:latin typeface="+mn-lt"/>
                <a:ea typeface="+mn-ea"/>
                <a:cs typeface="+mn-cs"/>
              </a:rPr>
              <a:t>Perceptions of policing being inaccessible</a:t>
            </a:r>
            <a:r>
              <a:rPr lang="en-GB" sz="1200" kern="1200" dirty="0">
                <a:solidFill>
                  <a:schemeClr val="tx1"/>
                </a:solidFill>
                <a:effectLst/>
                <a:latin typeface="+mn-lt"/>
                <a:ea typeface="+mn-ea"/>
                <a:cs typeface="+mn-cs"/>
              </a:rPr>
              <a:t> - Increasing educational requirements may reshape who is able or willing to enter policing. Surveys have shown that some younger people, particularly from certain backgrounds, perceive policing as not accessible especially given the additional academic requirements</a:t>
            </a:r>
          </a:p>
          <a:p>
            <a:r>
              <a:rPr lang="en-GB" sz="1200" b="1" kern="1200" dirty="0">
                <a:solidFill>
                  <a:schemeClr val="tx1"/>
                </a:solidFill>
                <a:effectLst/>
                <a:latin typeface="+mn-lt"/>
                <a:ea typeface="+mn-ea"/>
                <a:cs typeface="+mn-cs"/>
              </a:rPr>
              <a:t>Critical tension</a:t>
            </a:r>
            <a:r>
              <a:rPr lang="en-GB" sz="1200" kern="1200" dirty="0">
                <a:solidFill>
                  <a:schemeClr val="tx1"/>
                </a:solidFill>
                <a:effectLst/>
                <a:latin typeface="+mn-lt"/>
                <a:ea typeface="+mn-ea"/>
                <a:cs typeface="+mn-cs"/>
              </a:rPr>
              <a:t> – professionalisation aims to improve legitimacy but legitimacy depends representative policing. The Home Affairs Committee recognised that professionalisation efforts must not make policing less representative, specifically citing the risk that degree requirements might deter applicants from less advantaged backgrounds</a:t>
            </a:r>
          </a:p>
          <a:p>
            <a:r>
              <a:rPr lang="en-GB" sz="1200" b="1" kern="1200" dirty="0">
                <a:solidFill>
                  <a:schemeClr val="tx1"/>
                </a:solidFill>
                <a:effectLst/>
                <a:latin typeface="+mn-lt"/>
                <a:ea typeface="+mn-ea"/>
                <a:cs typeface="+mn-cs"/>
              </a:rPr>
              <a:t>Alternative perspectives</a:t>
            </a:r>
            <a:r>
              <a:rPr lang="en-GB" sz="1200" kern="1200" dirty="0">
                <a:solidFill>
                  <a:schemeClr val="tx1"/>
                </a:solidFill>
                <a:effectLst/>
                <a:latin typeface="+mn-lt"/>
                <a:ea typeface="+mn-ea"/>
                <a:cs typeface="+mn-cs"/>
              </a:rPr>
              <a:t> – Some academics (such as Fleming 2014, Stone &amp; Travis (2011) argue that degree level education benefits police professionalism and helps develop analytical and evidence-based decision making. Whilst academic literature broadly recognises that degree-level education can contribute to professionalisation, there is legitimate concern that mandatory educational requirements risk acting as a barrier to representation unless accompanied by a range of accessible entry pathways and targeted inclusion strategies. Blockley (2025) argues that multiple entry pathways (including non-degree routes) are crucial to enhancing both professionalism and diversity in policing, implying that degree-only routes alone risk narrowing the recruitment pool. Further research is required to examine the impact of workplace culture, leadership, media relations, social inequality, community trust and the intersectionality of the multiple influencing factors in efforts to enhance representation within policing</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2456439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Assessing how well North Wales Police understands the competence of its workforce in terms of having the right people with the right skills in the right place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Understanding </a:t>
            </a:r>
            <a:r>
              <a:rPr lang="en-GB" sz="1200" b="1" kern="1200" dirty="0">
                <a:solidFill>
                  <a:schemeClr val="tx1"/>
                </a:solidFill>
                <a:effectLst/>
                <a:latin typeface="+mn-lt"/>
                <a:ea typeface="+mn-ea"/>
                <a:cs typeface="+mn-cs"/>
              </a:rPr>
              <a:t>strategic workforce planning</a:t>
            </a:r>
            <a:r>
              <a:rPr lang="en-GB" sz="1200" kern="1200" dirty="0">
                <a:solidFill>
                  <a:schemeClr val="tx1"/>
                </a:solidFill>
                <a:effectLst/>
                <a:latin typeface="+mn-lt"/>
                <a:ea typeface="+mn-ea"/>
                <a:cs typeface="+mn-cs"/>
              </a:rPr>
              <a:t> – The People Strategy sets out the Force ambition to attract, develop and retain talented people with the right skills and capabilities to meet the current and future challenges we face. This emphasises collecting, analysing and understanding workforce data (in terms of composition, skills and representation). Significant efforts to retain staff skills and experience including “say and stay interviews” with those thinking of leaving the organisation and the retire and rehire scheme</a:t>
            </a: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workforce representation strategy</a:t>
            </a:r>
            <a:r>
              <a:rPr lang="en-GB" sz="1200" kern="1200" dirty="0">
                <a:solidFill>
                  <a:schemeClr val="tx1"/>
                </a:solidFill>
                <a:effectLst/>
                <a:latin typeface="+mn-lt"/>
                <a:ea typeface="+mn-ea"/>
                <a:cs typeface="+mn-cs"/>
              </a:rPr>
              <a:t> explicitly aims to review who the workforce is and where gaps exist (particularly in terms of diversity). Internal reports provide breakdowns of recruitment and workforce demographics including representation data and the Annual Gender and Ethnicity Pay Gap Report. However, representation data relies on people feeling comfortable disclosing non-visible protected characteristics, there has been a big push to encourage people to feel comfortable in disclosing and we have seen a reduction in the number of people who “prefer not to say”. Although representation has improved in terms of gender at PC/staff levels there is still disparity in Supervisory and Senior ranks. We have seen significant improvement in terms of LGBT representation, however we are still particularly under-represented in terms of BAME officers and staff at all levels. </a:t>
            </a:r>
          </a:p>
          <a:p>
            <a:r>
              <a:rPr lang="en-GB" sz="1200" b="1" kern="1200" dirty="0">
                <a:solidFill>
                  <a:schemeClr val="tx1"/>
                </a:solidFill>
                <a:effectLst/>
                <a:latin typeface="+mn-lt"/>
                <a:ea typeface="+mn-ea"/>
                <a:cs typeface="+mn-cs"/>
              </a:rPr>
              <a:t>Development and appraisal</a:t>
            </a:r>
            <a:r>
              <a:rPr lang="en-GB" sz="1200" kern="1200" dirty="0">
                <a:solidFill>
                  <a:schemeClr val="tx1"/>
                </a:solidFill>
                <a:effectLst/>
                <a:latin typeface="+mn-lt"/>
                <a:ea typeface="+mn-ea"/>
                <a:cs typeface="+mn-cs"/>
              </a:rPr>
              <a:t> – the force provides ongoing development opportunities (including leadership courses) and uses annual appraisals to evaluate performance and identify development needs as part of Continuous Professional Development (CPD). HMIC 2023-2025 – was evaluated as good performance in areas of workforce development, noting that investment in workforce development and training was considered a strength. However, they didn’t highlight workforce planning suggesting there is room for improvement in how workforce capability and future needs are understood and acted upon. The Force has committed to undertake a talent mapping exercise that encompasses both senior officers and senior staff as well as designing and delivering succession planning processes for business-critical roles, suggesting these processes aren’t currently embedded</a:t>
            </a:r>
          </a:p>
          <a:p>
            <a:r>
              <a:rPr lang="en-GB" sz="1200" b="1" kern="1200" dirty="0">
                <a:solidFill>
                  <a:schemeClr val="tx1"/>
                </a:solidFill>
                <a:effectLst/>
                <a:latin typeface="+mn-lt"/>
                <a:ea typeface="+mn-ea"/>
                <a:cs typeface="+mn-cs"/>
              </a:rPr>
              <a:t>Leadership and culture</a:t>
            </a:r>
            <a:r>
              <a:rPr lang="en-GB" sz="1200" kern="1200" dirty="0">
                <a:solidFill>
                  <a:schemeClr val="tx1"/>
                </a:solidFill>
                <a:effectLst/>
                <a:latin typeface="+mn-lt"/>
                <a:ea typeface="+mn-ea"/>
                <a:cs typeface="+mn-cs"/>
              </a:rPr>
              <a:t> – there has been significant investment in the roll out of an inclusive leadership programme for all first and middle managers. The Chief employed an external company ‘</a:t>
            </a:r>
            <a:r>
              <a:rPr lang="en-GB" sz="1200" kern="1200" dirty="0" err="1">
                <a:solidFill>
                  <a:schemeClr val="tx1"/>
                </a:solidFill>
                <a:effectLst/>
                <a:latin typeface="+mn-lt"/>
                <a:ea typeface="+mn-ea"/>
                <a:cs typeface="+mn-cs"/>
              </a:rPr>
              <a:t>Senseia</a:t>
            </a:r>
            <a:r>
              <a:rPr lang="en-GB" sz="1200" kern="1200" dirty="0">
                <a:solidFill>
                  <a:schemeClr val="tx1"/>
                </a:solidFill>
                <a:effectLst/>
                <a:latin typeface="+mn-lt"/>
                <a:ea typeface="+mn-ea"/>
                <a:cs typeface="+mn-cs"/>
              </a:rPr>
              <a:t>’ to review workforce culture and they recommended areas for improvement in terms of building upon three main areas  - psychological safety, enhancing meaningful dialogue and taking responsibility, each strand is led by a member of the Chief Officer Team reporting directly to the Chief at the Culture Board - designed to develop a more supportive and inclusive workplace. There is a real commitment to diversity and an anti-discriminatory approach</a:t>
            </a:r>
          </a:p>
          <a:p>
            <a:r>
              <a:rPr lang="en-GB" sz="1200" b="1" kern="1200" dirty="0">
                <a:solidFill>
                  <a:schemeClr val="tx1"/>
                </a:solidFill>
                <a:effectLst/>
                <a:latin typeface="+mn-lt"/>
                <a:ea typeface="+mn-ea"/>
                <a:cs typeface="+mn-cs"/>
              </a:rPr>
              <a:t>Relatively small organisation</a:t>
            </a:r>
            <a:r>
              <a:rPr lang="en-GB" sz="1200" kern="1200" dirty="0">
                <a:solidFill>
                  <a:schemeClr val="tx1"/>
                </a:solidFill>
                <a:effectLst/>
                <a:latin typeface="+mn-lt"/>
                <a:ea typeface="+mn-ea"/>
                <a:cs typeface="+mn-cs"/>
              </a:rPr>
              <a:t> – 1700 officers and 1300 staff, 3000 in total. The organisation knows who its people are and what skills they have and has mechanisms in place to grow these skills but the extent to which that understanding translates into practice (right people, right skills, right places) and workforce planning and succession planning is still evolving. From my perspective we seem slow to react to gaps and shortages that could have been foreseen and planned for and front-line resources are stretched to be constantly at or below DSL (minimum staffing levels). PEQF was never properly impact assessed and the impact on LPS was significantly misunderstood or downplayed. I was told by the then ACC “Lisa, far greater minds than your or mine have worked all this out”… clearly NOT! </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dirty="0"/>
          </a:p>
        </p:txBody>
      </p:sp>
    </p:spTree>
    <p:extLst>
      <p:ext uri="{BB962C8B-B14F-4D97-AF65-F5344CB8AC3E}">
        <p14:creationId xmlns:p14="http://schemas.microsoft.com/office/powerpoint/2010/main" val="24826134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4.sv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0"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7.png"/><Relationship Id="rId5" Type="http://schemas.openxmlformats.org/officeDocument/2006/relationships/image" Target="../media/image28.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7.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notesSlide" Target="../notesSlides/notesSlid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641200" y="1213945"/>
            <a:ext cx="6856292" cy="3590596"/>
          </a:xfrm>
        </p:spPr>
        <p:txBody>
          <a:bodyPr>
            <a:normAutofit fontScale="90000"/>
          </a:bodyPr>
          <a:lstStyle/>
          <a:p>
            <a:r>
              <a:rPr lang="en-US" dirty="0">
                <a:solidFill>
                  <a:schemeClr val="bg1"/>
                </a:solidFill>
              </a:rPr>
              <a:t>Presentation Week 4</a:t>
            </a:r>
            <a:br>
              <a:rPr lang="en-US" dirty="0">
                <a:solidFill>
                  <a:schemeClr val="bg1"/>
                </a:solidFill>
              </a:rPr>
            </a:br>
            <a:br>
              <a:rPr lang="en-US" dirty="0">
                <a:solidFill>
                  <a:schemeClr val="bg1"/>
                </a:solidFill>
              </a:rPr>
            </a:br>
            <a:r>
              <a:rPr lang="en-US" sz="4000" dirty="0">
                <a:solidFill>
                  <a:schemeClr val="bg1"/>
                </a:solidFill>
              </a:rPr>
              <a:t>Lisa JONES - </a:t>
            </a:r>
            <a:r>
              <a:rPr lang="en-US" sz="4000" i="1" dirty="0">
                <a:solidFill>
                  <a:schemeClr val="bg1"/>
                </a:solidFill>
              </a:rPr>
              <a:t>2417686</a:t>
            </a:r>
            <a:br>
              <a:rPr lang="en-US" sz="4000" dirty="0">
                <a:solidFill>
                  <a:schemeClr val="bg1"/>
                </a:solidFill>
              </a:rPr>
            </a:br>
            <a:endParaRPr lang="en-US" sz="4000" dirty="0">
              <a:solidFill>
                <a:schemeClr val="bg1"/>
              </a:solidFill>
            </a:endParaRPr>
          </a:p>
        </p:txBody>
      </p:sp>
      <p:pic>
        <p:nvPicPr>
          <p:cNvPr id="8" name="Recorded Sound">
            <a:hlinkClick r:id="" action="ppaction://media"/>
            <a:extLst>
              <a:ext uri="{FF2B5EF4-FFF2-40B4-BE49-F238E27FC236}">
                <a16:creationId xmlns:a16="http://schemas.microsoft.com/office/drawing/2014/main" id="{E62109BD-52F2-DB20-2D7D-30F823BA65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642425379"/>
      </p:ext>
    </p:extLst>
  </p:cSld>
  <p:clrMapOvr>
    <a:masterClrMapping/>
  </p:clrMapOvr>
  <mc:AlternateContent xmlns:mc="http://schemas.openxmlformats.org/markup-compatibility/2006" xmlns:p14="http://schemas.microsoft.com/office/powerpoint/2010/main">
    <mc:Choice Requires="p14">
      <p:transition spd="slow" p14:dur="2000" advTm="15537"/>
    </mc:Choice>
    <mc:Fallback xmlns="">
      <p:transition spd="slow" advTm="15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3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4450800" y="-133499"/>
            <a:ext cx="7356436" cy="4149155"/>
          </a:xfrm>
        </p:spPr>
        <p:txBody>
          <a:bodyPr>
            <a:normAutofit/>
          </a:bodyPr>
          <a:lstStyle/>
          <a:p>
            <a:r>
              <a:rPr lang="en-GB" sz="2400" dirty="0">
                <a:solidFill>
                  <a:schemeClr val="bg1"/>
                </a:solidFill>
              </a:rPr>
              <a:t>Is the move toward degree education / training a barrier to representation?</a:t>
            </a:r>
            <a:br>
              <a:rPr lang="en-GB" sz="2400" dirty="0">
                <a:solidFill>
                  <a:schemeClr val="bg1"/>
                </a:solidFill>
              </a:rPr>
            </a:br>
            <a:br>
              <a:rPr lang="en-GB" dirty="0"/>
            </a:br>
            <a:br>
              <a:rPr lang="en-GB" dirty="0"/>
            </a:br>
            <a:endParaRPr lang="en-US" dirty="0"/>
          </a:p>
        </p:txBody>
      </p:sp>
      <p:sp>
        <p:nvSpPr>
          <p:cNvPr id="31" name="Oval 30">
            <a:extLst>
              <a:ext uri="{FF2B5EF4-FFF2-40B4-BE49-F238E27FC236}">
                <a16:creationId xmlns:a16="http://schemas.microsoft.com/office/drawing/2014/main" id="{F466A906-2869-BB36-138E-D45F62E92210}"/>
              </a:ext>
              <a:ext uri="{C183D7F6-B498-43B3-948B-1728B52AA6E4}">
                <adec:decorative xmlns:adec="http://schemas.microsoft.com/office/drawing/2017/decorative" val="1"/>
              </a:ext>
            </a:extLst>
          </p:cNvPr>
          <p:cNvSpPr/>
          <p:nvPr/>
        </p:nvSpPr>
        <p:spPr>
          <a:xfrm>
            <a:off x="3903349" y="4646277"/>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2" name="Straight Connector 31">
            <a:extLst>
              <a:ext uri="{FF2B5EF4-FFF2-40B4-BE49-F238E27FC236}">
                <a16:creationId xmlns:a16="http://schemas.microsoft.com/office/drawing/2014/main" id="{06186C3A-548E-AD87-3029-964123530768}"/>
              </a:ext>
              <a:ext uri="{C183D7F6-B498-43B3-948B-1728B52AA6E4}">
                <adec:decorative xmlns:adec="http://schemas.microsoft.com/office/drawing/2017/decorative" val="1"/>
              </a:ext>
            </a:extLst>
          </p:cNvPr>
          <p:cNvCxnSpPr>
            <a:cxnSpLocks/>
          </p:cNvCxnSpPr>
          <p:nvPr/>
        </p:nvCxnSpPr>
        <p:spPr>
          <a:xfrm>
            <a:off x="-97971" y="660400"/>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07F7FF91-A1B0-7072-0E82-6A53C7995E99}"/>
              </a:ext>
            </a:extLst>
          </p:cNvPr>
          <p:cNvPicPr>
            <a:picLocks noChangeAspect="1"/>
          </p:cNvPicPr>
          <p:nvPr/>
        </p:nvPicPr>
        <p:blipFill>
          <a:blip r:embed="rId5"/>
          <a:stretch>
            <a:fillRect/>
          </a:stretch>
        </p:blipFill>
        <p:spPr>
          <a:xfrm>
            <a:off x="5764593" y="1562705"/>
            <a:ext cx="4393324" cy="2541851"/>
          </a:xfrm>
          <a:prstGeom prst="rect">
            <a:avLst/>
          </a:prstGeom>
        </p:spPr>
      </p:pic>
      <p:sp>
        <p:nvSpPr>
          <p:cNvPr id="10" name="TextBox 9">
            <a:extLst>
              <a:ext uri="{FF2B5EF4-FFF2-40B4-BE49-F238E27FC236}">
                <a16:creationId xmlns:a16="http://schemas.microsoft.com/office/drawing/2014/main" id="{81096134-0F89-52CE-DEF4-28654E5CDCD2}"/>
              </a:ext>
            </a:extLst>
          </p:cNvPr>
          <p:cNvSpPr txBox="1"/>
          <p:nvPr/>
        </p:nvSpPr>
        <p:spPr>
          <a:xfrm>
            <a:off x="428105" y="5083945"/>
            <a:ext cx="3612404" cy="954107"/>
          </a:xfrm>
          <a:prstGeom prst="rect">
            <a:avLst/>
          </a:prstGeom>
          <a:noFill/>
        </p:spPr>
        <p:txBody>
          <a:bodyPr wrap="square" rtlCol="0">
            <a:spAutoFit/>
          </a:bodyPr>
          <a:lstStyle/>
          <a:p>
            <a:r>
              <a:rPr lang="en-GB" sz="2800" b="1" i="1" dirty="0">
                <a:solidFill>
                  <a:schemeClr val="bg1"/>
                </a:solidFill>
              </a:rPr>
              <a:t>Professionalisation V’s Representation</a:t>
            </a:r>
          </a:p>
        </p:txBody>
      </p:sp>
      <p:sp>
        <p:nvSpPr>
          <p:cNvPr id="11" name="TextBox 10">
            <a:extLst>
              <a:ext uri="{FF2B5EF4-FFF2-40B4-BE49-F238E27FC236}">
                <a16:creationId xmlns:a16="http://schemas.microsoft.com/office/drawing/2014/main" id="{93AD24E9-7047-DFCF-681E-288983BD8F0A}"/>
              </a:ext>
            </a:extLst>
          </p:cNvPr>
          <p:cNvSpPr txBox="1"/>
          <p:nvPr/>
        </p:nvSpPr>
        <p:spPr>
          <a:xfrm>
            <a:off x="5687291" y="4441412"/>
            <a:ext cx="6504709" cy="1938992"/>
          </a:xfrm>
          <a:prstGeom prst="rect">
            <a:avLst/>
          </a:prstGeom>
          <a:noFill/>
        </p:spPr>
        <p:txBody>
          <a:bodyPr wrap="square" rtlCol="0">
            <a:spAutoFit/>
          </a:bodyPr>
          <a:lstStyle/>
          <a:p>
            <a:pPr marL="285750" indent="-285750">
              <a:buFont typeface="Wingdings" panose="05000000000000000000" pitchFamily="2" charset="2"/>
              <a:buChar char="v"/>
            </a:pPr>
            <a:r>
              <a:rPr lang="en-GB" sz="2400" dirty="0">
                <a:solidFill>
                  <a:schemeClr val="bg1"/>
                </a:solidFill>
              </a:rPr>
              <a:t>Socio-economic barriers</a:t>
            </a:r>
          </a:p>
          <a:p>
            <a:pPr marL="285750" indent="-285750">
              <a:buFont typeface="Wingdings" panose="05000000000000000000" pitchFamily="2" charset="2"/>
              <a:buChar char="v"/>
            </a:pPr>
            <a:r>
              <a:rPr lang="en-GB" sz="2400" dirty="0">
                <a:solidFill>
                  <a:schemeClr val="bg1"/>
                </a:solidFill>
              </a:rPr>
              <a:t>Ethnic and cultural representation</a:t>
            </a:r>
          </a:p>
          <a:p>
            <a:pPr marL="285750" indent="-285750">
              <a:buFont typeface="Wingdings" panose="05000000000000000000" pitchFamily="2" charset="2"/>
              <a:buChar char="v"/>
            </a:pPr>
            <a:r>
              <a:rPr lang="en-GB" sz="2400" dirty="0">
                <a:solidFill>
                  <a:schemeClr val="bg1"/>
                </a:solidFill>
              </a:rPr>
              <a:t>Policing becoming </a:t>
            </a:r>
            <a:r>
              <a:rPr lang="en-GB" sz="2400" dirty="0" err="1">
                <a:solidFill>
                  <a:schemeClr val="bg1"/>
                </a:solidFill>
              </a:rPr>
              <a:t>unaccessible</a:t>
            </a:r>
            <a:endParaRPr lang="en-GB" sz="2400" dirty="0">
              <a:solidFill>
                <a:schemeClr val="bg1"/>
              </a:solidFill>
            </a:endParaRPr>
          </a:p>
          <a:p>
            <a:pPr marL="285750" indent="-285750">
              <a:buFont typeface="Wingdings" panose="05000000000000000000" pitchFamily="2" charset="2"/>
              <a:buChar char="v"/>
            </a:pPr>
            <a:r>
              <a:rPr lang="en-GB" sz="2400" dirty="0">
                <a:solidFill>
                  <a:schemeClr val="bg1"/>
                </a:solidFill>
              </a:rPr>
              <a:t>Critical tension</a:t>
            </a:r>
          </a:p>
          <a:p>
            <a:pPr marL="285750" indent="-285750">
              <a:buFont typeface="Wingdings" panose="05000000000000000000" pitchFamily="2" charset="2"/>
              <a:buChar char="v"/>
            </a:pPr>
            <a:r>
              <a:rPr lang="en-GB" sz="2400" dirty="0">
                <a:solidFill>
                  <a:schemeClr val="bg1"/>
                </a:solidFill>
              </a:rPr>
              <a:t>Alternative perspectives</a:t>
            </a:r>
          </a:p>
        </p:txBody>
      </p:sp>
      <p:pic>
        <p:nvPicPr>
          <p:cNvPr id="5" name="Recorded Sound">
            <a:hlinkClick r:id="" action="ppaction://media"/>
            <a:extLst>
              <a:ext uri="{FF2B5EF4-FFF2-40B4-BE49-F238E27FC236}">
                <a16:creationId xmlns:a16="http://schemas.microsoft.com/office/drawing/2014/main" id="{A522E128-49B0-D475-079F-CE80BFA1E0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07789176"/>
      </p:ext>
    </p:extLst>
  </p:cSld>
  <p:clrMapOvr>
    <a:masterClrMapping/>
  </p:clrMapOvr>
  <mc:AlternateContent xmlns:mc="http://schemas.openxmlformats.org/markup-compatibility/2006" xmlns:p14="http://schemas.microsoft.com/office/powerpoint/2010/main">
    <mc:Choice Requires="p14">
      <p:transition spd="slow" p14:dur="2000" advTm="95029"/>
    </mc:Choice>
    <mc:Fallback xmlns="">
      <p:transition spd="slow" advTm="95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875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5066706" y="224514"/>
            <a:ext cx="6842235" cy="1300913"/>
          </a:xfrm>
        </p:spPr>
        <p:txBody>
          <a:bodyPr>
            <a:normAutofit/>
          </a:bodyPr>
          <a:lstStyle/>
          <a:p>
            <a:r>
              <a:rPr lang="en-GB" sz="2400" dirty="0" err="1">
                <a:solidFill>
                  <a:schemeClr val="bg1"/>
                </a:solidFill>
              </a:rPr>
              <a:t>HOw</a:t>
            </a:r>
            <a:r>
              <a:rPr lang="en-GB" sz="2400" dirty="0">
                <a:solidFill>
                  <a:schemeClr val="bg1"/>
                </a:solidFill>
              </a:rPr>
              <a:t> well does Your force understand the skills and competence of its workforce?</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4829789" y="4130045"/>
            <a:ext cx="6594768" cy="1951523"/>
          </a:xfrm>
        </p:spPr>
        <p:txBody>
          <a:bodyPr/>
          <a:lstStyle/>
          <a:p>
            <a:endParaRPr lang="en-US" dirty="0"/>
          </a:p>
          <a:p>
            <a:endParaRPr lang="en-US" dirty="0"/>
          </a:p>
        </p:txBody>
      </p:sp>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D694ECE4-51D3-B39A-4081-C405B80D056E}"/>
              </a:ext>
            </a:extLst>
          </p:cNvPr>
          <p:cNvPicPr>
            <a:picLocks noChangeAspect="1"/>
          </p:cNvPicPr>
          <p:nvPr/>
        </p:nvPicPr>
        <p:blipFill>
          <a:blip r:embed="rId5"/>
          <a:stretch>
            <a:fillRect/>
          </a:stretch>
        </p:blipFill>
        <p:spPr>
          <a:xfrm>
            <a:off x="1267232" y="586337"/>
            <a:ext cx="2795752" cy="4063911"/>
          </a:xfrm>
          <a:prstGeom prst="rect">
            <a:avLst/>
          </a:prstGeom>
        </p:spPr>
      </p:pic>
      <p:sp>
        <p:nvSpPr>
          <p:cNvPr id="10" name="TextBox 9">
            <a:extLst>
              <a:ext uri="{FF2B5EF4-FFF2-40B4-BE49-F238E27FC236}">
                <a16:creationId xmlns:a16="http://schemas.microsoft.com/office/drawing/2014/main" id="{DE04A503-CE00-24C4-6766-F597034C58BC}"/>
              </a:ext>
            </a:extLst>
          </p:cNvPr>
          <p:cNvSpPr txBox="1"/>
          <p:nvPr/>
        </p:nvSpPr>
        <p:spPr>
          <a:xfrm>
            <a:off x="1149004" y="5004883"/>
            <a:ext cx="2891505" cy="1469505"/>
          </a:xfrm>
          <a:prstGeom prst="rect">
            <a:avLst/>
          </a:prstGeom>
          <a:noFill/>
        </p:spPr>
        <p:txBody>
          <a:bodyPr wrap="square">
            <a:spAutoFit/>
          </a:bodyPr>
          <a:lstStyle/>
          <a:p>
            <a:pPr>
              <a:lnSpc>
                <a:spcPct val="107000"/>
              </a:lnSpc>
              <a:spcAft>
                <a:spcPts val="800"/>
              </a:spcAft>
              <a:buNone/>
            </a:pPr>
            <a:r>
              <a:rPr lang="en-GB" sz="2400" b="1"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Right people, </a:t>
            </a:r>
          </a:p>
          <a:p>
            <a:pPr>
              <a:lnSpc>
                <a:spcPct val="107000"/>
              </a:lnSpc>
              <a:spcAft>
                <a:spcPts val="800"/>
              </a:spcAft>
              <a:buNone/>
            </a:pPr>
            <a:r>
              <a:rPr lang="en-GB" sz="2400" b="1"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Right skills,</a:t>
            </a:r>
          </a:p>
          <a:p>
            <a:pPr>
              <a:lnSpc>
                <a:spcPct val="107000"/>
              </a:lnSpc>
              <a:spcAft>
                <a:spcPts val="800"/>
              </a:spcAft>
              <a:buNone/>
            </a:pPr>
            <a:r>
              <a:rPr lang="en-GB" sz="2400" b="1"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in the Right places</a:t>
            </a:r>
          </a:p>
        </p:txBody>
      </p:sp>
      <p:pic>
        <p:nvPicPr>
          <p:cNvPr id="15" name="Picture 14">
            <a:extLst>
              <a:ext uri="{FF2B5EF4-FFF2-40B4-BE49-F238E27FC236}">
                <a16:creationId xmlns:a16="http://schemas.microsoft.com/office/drawing/2014/main" id="{7C3C1979-49E4-0C10-CF2F-4A750E98C2A9}"/>
              </a:ext>
            </a:extLst>
          </p:cNvPr>
          <p:cNvPicPr>
            <a:picLocks noChangeAspect="1"/>
          </p:cNvPicPr>
          <p:nvPr/>
        </p:nvPicPr>
        <p:blipFill>
          <a:blip r:embed="rId6"/>
          <a:stretch>
            <a:fillRect/>
          </a:stretch>
        </p:blipFill>
        <p:spPr>
          <a:xfrm>
            <a:off x="5239692" y="1790502"/>
            <a:ext cx="5342083" cy="2339543"/>
          </a:xfrm>
          <a:prstGeom prst="rect">
            <a:avLst/>
          </a:prstGeom>
        </p:spPr>
      </p:pic>
      <p:sp>
        <p:nvSpPr>
          <p:cNvPr id="16" name="TextBox 15">
            <a:extLst>
              <a:ext uri="{FF2B5EF4-FFF2-40B4-BE49-F238E27FC236}">
                <a16:creationId xmlns:a16="http://schemas.microsoft.com/office/drawing/2014/main" id="{FCA62EEC-889E-AA9E-4510-61DFE929B344}"/>
              </a:ext>
            </a:extLst>
          </p:cNvPr>
          <p:cNvSpPr txBox="1"/>
          <p:nvPr/>
        </p:nvSpPr>
        <p:spPr>
          <a:xfrm>
            <a:off x="5161036" y="4440320"/>
            <a:ext cx="5706593" cy="1938992"/>
          </a:xfrm>
          <a:prstGeom prst="rect">
            <a:avLst/>
          </a:prstGeom>
          <a:noFill/>
        </p:spPr>
        <p:txBody>
          <a:bodyPr wrap="square" rtlCol="0">
            <a:spAutoFit/>
          </a:bodyPr>
          <a:lstStyle/>
          <a:p>
            <a:pPr marL="285750" indent="-285750">
              <a:buFont typeface="Wingdings" panose="05000000000000000000" pitchFamily="2" charset="2"/>
              <a:buChar char="v"/>
            </a:pPr>
            <a:r>
              <a:rPr lang="en-GB" sz="2400" dirty="0">
                <a:solidFill>
                  <a:schemeClr val="bg1"/>
                </a:solidFill>
              </a:rPr>
              <a:t>Strategic workforce planning</a:t>
            </a:r>
          </a:p>
          <a:p>
            <a:pPr marL="285750" indent="-285750">
              <a:buFont typeface="Wingdings" panose="05000000000000000000" pitchFamily="2" charset="2"/>
              <a:buChar char="v"/>
            </a:pPr>
            <a:r>
              <a:rPr lang="en-GB" sz="2400" dirty="0">
                <a:solidFill>
                  <a:schemeClr val="bg1"/>
                </a:solidFill>
              </a:rPr>
              <a:t>Workforce Representation Strategy</a:t>
            </a:r>
          </a:p>
          <a:p>
            <a:pPr marL="285750" indent="-285750">
              <a:buFont typeface="Wingdings" panose="05000000000000000000" pitchFamily="2" charset="2"/>
              <a:buChar char="v"/>
            </a:pPr>
            <a:r>
              <a:rPr lang="en-GB" sz="2400" dirty="0">
                <a:solidFill>
                  <a:schemeClr val="bg1"/>
                </a:solidFill>
              </a:rPr>
              <a:t>Development &amp; appraisal</a:t>
            </a:r>
          </a:p>
          <a:p>
            <a:pPr marL="285750" indent="-285750">
              <a:buFont typeface="Wingdings" panose="05000000000000000000" pitchFamily="2" charset="2"/>
              <a:buChar char="v"/>
            </a:pPr>
            <a:r>
              <a:rPr lang="en-GB" sz="2400" dirty="0">
                <a:solidFill>
                  <a:schemeClr val="bg1"/>
                </a:solidFill>
              </a:rPr>
              <a:t>Talent mapping/succession planning</a:t>
            </a:r>
          </a:p>
          <a:p>
            <a:pPr marL="285750" indent="-285750">
              <a:buFont typeface="Wingdings" panose="05000000000000000000" pitchFamily="2" charset="2"/>
              <a:buChar char="v"/>
            </a:pPr>
            <a:r>
              <a:rPr lang="en-GB" sz="2400" dirty="0">
                <a:solidFill>
                  <a:schemeClr val="bg1"/>
                </a:solidFill>
              </a:rPr>
              <a:t>Leadership &amp; culture</a:t>
            </a:r>
          </a:p>
        </p:txBody>
      </p:sp>
      <p:pic>
        <p:nvPicPr>
          <p:cNvPr id="5" name="Recorded Sound">
            <a:hlinkClick r:id="" action="ppaction://media"/>
            <a:extLst>
              <a:ext uri="{FF2B5EF4-FFF2-40B4-BE49-F238E27FC236}">
                <a16:creationId xmlns:a16="http://schemas.microsoft.com/office/drawing/2014/main" id="{FC278AD5-1696-249D-2E82-B1E80D41F36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29539271"/>
      </p:ext>
    </p:extLst>
  </p:cSld>
  <p:clrMapOvr>
    <a:masterClrMapping/>
  </p:clrMapOvr>
  <mc:AlternateContent xmlns:mc="http://schemas.openxmlformats.org/markup-compatibility/2006" xmlns:p14="http://schemas.microsoft.com/office/powerpoint/2010/main">
    <mc:Choice Requires="p14">
      <p:transition spd="slow" p14:dur="2000" advTm="257007"/>
    </mc:Choice>
    <mc:Fallback xmlns="">
      <p:transition spd="slow" advTm="257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700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2.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F65614A-92F9-4391-AC3D-F3F5B0704F99}">
  <ds:schemaRefs>
    <ds:schemaRef ds:uri="http://schemas.openxmlformats.org/package/2006/metadata/core-properties"/>
    <ds:schemaRef ds:uri="http://schemas.microsoft.com/sharepoint/v3"/>
    <ds:schemaRef ds:uri="http://purl.org/dc/terms/"/>
    <ds:schemaRef ds:uri="16c05727-aa75-4e4a-9b5f-8a80a1165891"/>
    <ds:schemaRef ds:uri="http://purl.org/dc/dcmitype/"/>
    <ds:schemaRef ds:uri="http://schemas.microsoft.com/office/2006/documentManagement/types"/>
    <ds:schemaRef ds:uri="http://schemas.microsoft.com/office/infopath/2007/PartnerControls"/>
    <ds:schemaRef ds:uri="http://purl.org/dc/elements/1.1/"/>
    <ds:schemaRef ds:uri="http://schemas.microsoft.com/office/2006/metadata/properties"/>
    <ds:schemaRef ds:uri="230e9df3-be65-4c73-a93b-d1236ebd677e"/>
    <ds:schemaRef ds:uri="71af3243-3dd4-4a8d-8c0d-dd76da1f02a5"/>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{A94DCD8F-CFC3-4944-A510-E171DF14128C}TF55c86556-70ea-476e-aa05-13a38f2d5b0da1381d77_win32-a3c664429073</Template>
  <TotalTime>97</TotalTime>
  <Words>1191</Words>
  <Application>Microsoft Office PowerPoint</Application>
  <PresentationFormat>Widescreen</PresentationFormat>
  <Paragraphs>37</Paragraphs>
  <Slides>3</Slides>
  <Notes>3</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vt:lpstr>
      <vt:lpstr>Arial</vt:lpstr>
      <vt:lpstr>Avenir Next LT Pro</vt:lpstr>
      <vt:lpstr>Calibri</vt:lpstr>
      <vt:lpstr>Wingdings</vt:lpstr>
      <vt:lpstr>Custom</vt:lpstr>
      <vt:lpstr>Presentation Week 4  Lisa JONES - 2417686 </vt:lpstr>
      <vt:lpstr>Is the move toward degree education / training a barrier to representation?   </vt:lpstr>
      <vt:lpstr>HOw well does Your force understand the skills and competence of its workforce?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Jones (72461) Justice Services</dc:creator>
  <cp:lastModifiedBy>Lisa Jones (72461) Justice Services</cp:lastModifiedBy>
  <cp:revision>2</cp:revision>
  <cp:lastPrinted>2026-02-21T02:18:06Z</cp:lastPrinted>
  <dcterms:created xsi:type="dcterms:W3CDTF">2026-02-20T21:21:16Z</dcterms:created>
  <dcterms:modified xsi:type="dcterms:W3CDTF">2026-02-22T22:56:06Z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SIP_Label_1677b0f2-b1ce-46d1-8668-d6acde8963a7_Enabled">
    <vt:lpwstr>true</vt:lpwstr>
  </property>
  <property fmtid="{D5CDD505-2E9C-101B-9397-08002B2CF9AE}" pid="4" name="MSIP_Label_1677b0f2-b1ce-46d1-8668-d6acde8963a7_SetDate">
    <vt:lpwstr>2026-02-20T22:50:23Z</vt:lpwstr>
  </property>
  <property fmtid="{D5CDD505-2E9C-101B-9397-08002B2CF9AE}" pid="5" name="MSIP_Label_1677b0f2-b1ce-46d1-8668-d6acde8963a7_Method">
    <vt:lpwstr>Standard</vt:lpwstr>
  </property>
  <property fmtid="{D5CDD505-2E9C-101B-9397-08002B2CF9AE}" pid="6" name="MSIP_Label_1677b0f2-b1ce-46d1-8668-d6acde8963a7_Name">
    <vt:lpwstr>OFFICIAL</vt:lpwstr>
  </property>
  <property fmtid="{D5CDD505-2E9C-101B-9397-08002B2CF9AE}" pid="7" name="MSIP_Label_1677b0f2-b1ce-46d1-8668-d6acde8963a7_SiteId">
    <vt:lpwstr>4e86b176-a10e-43bd-8d27-927f44d0e665</vt:lpwstr>
  </property>
  <property fmtid="{D5CDD505-2E9C-101B-9397-08002B2CF9AE}" pid="8" name="MSIP_Label_1677b0f2-b1ce-46d1-8668-d6acde8963a7_ActionId">
    <vt:lpwstr>8e5759aa-138c-444e-adfc-11fc4a2d147a</vt:lpwstr>
  </property>
  <property fmtid="{D5CDD505-2E9C-101B-9397-08002B2CF9AE}" pid="9" name="MSIP_Label_1677b0f2-b1ce-46d1-8668-d6acde8963a7_ContentBits">
    <vt:lpwstr>0</vt:lpwstr>
  </property>
  <property fmtid="{D5CDD505-2E9C-101B-9397-08002B2CF9AE}" pid="10" name="MSIP_Label_1677b0f2-b1ce-46d1-8668-d6acde8963a7_Tag">
    <vt:lpwstr>10, 3, 0, 1</vt:lpwstr>
  </property>
</Properties>
</file>