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9" r:id="rId4"/>
    <p:sldId id="271" r:id="rId5"/>
    <p:sldId id="272" r:id="rId6"/>
    <p:sldId id="273" r:id="rId7"/>
    <p:sldId id="274" r:id="rId8"/>
    <p:sldId id="281" r:id="rId9"/>
    <p:sldId id="261" r:id="rId10"/>
    <p:sldId id="282" r:id="rId11"/>
    <p:sldId id="276" r:id="rId12"/>
    <p:sldId id="275" r:id="rId13"/>
    <p:sldId id="279" r:id="rId14"/>
    <p:sldId id="283" r:id="rId15"/>
    <p:sldId id="284" r:id="rId16"/>
    <p:sldId id="265" r:id="rId17"/>
    <p:sldId id="266" r:id="rId18"/>
    <p:sldId id="264" r:id="rId19"/>
  </p:sldIdLst>
  <p:sldSz cx="18288000" cy="10287000"/>
  <p:notesSz cx="6858000" cy="9144000"/>
  <p:embeddedFontLst>
    <p:embeddedFont>
      <p:font typeface="Fira Sans" panose="020B0503050000020004" pitchFamily="34" charset="0"/>
      <p:regular r:id="rId21"/>
      <p:bold r:id="rId22"/>
      <p:italic r:id="rId23"/>
      <p:boldItalic r:id="rId24"/>
    </p:embeddedFont>
    <p:embeddedFont>
      <p:font typeface="Fira Sans SemiBold" panose="020B0603050000020004" pitchFamily="34" charset="0"/>
      <p:regular r:id="rId25"/>
      <p:bold r:id="rId26"/>
      <p:italic r:id="rId27"/>
      <p:boldItalic r:id="rId28"/>
    </p:embeddedFont>
    <p:embeddedFont>
      <p:font typeface="Merriweather" panose="00000500000000000000" pitchFamily="2"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9908"/>
    <a:srgbClr val="FFD8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6" autoAdjust="0"/>
    <p:restoredTop sz="88899" autoAdjust="0"/>
  </p:normalViewPr>
  <p:slideViewPr>
    <p:cSldViewPr snapToGrid="0">
      <p:cViewPr varScale="1">
        <p:scale>
          <a:sx n="60" d="100"/>
          <a:sy n="60" d="100"/>
        </p:scale>
        <p:origin x="11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altLang="ja-JP" sz="1100" b="0" i="0" u="none" strike="noStrike" cap="none" dirty="0">
                <a:solidFill>
                  <a:srgbClr val="000000"/>
                </a:solidFill>
                <a:effectLst/>
                <a:latin typeface="Arial"/>
                <a:ea typeface="Arial"/>
                <a:cs typeface="Arial"/>
                <a:sym typeface="Arial"/>
              </a:rPr>
              <a:t>Complex Bodies: Questioning Gender, Religion, and Sexuality</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Dr Angus M Slater</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30/04/2026</a:t>
            </a:r>
          </a:p>
          <a:p>
            <a:pPr marL="158750" indent="0">
              <a:buNone/>
            </a:pPr>
            <a:r>
              <a:rPr lang="en-US" altLang="ja-JP" sz="1100" b="0" i="0" u="none" strike="noStrike" cap="none" dirty="0">
                <a:solidFill>
                  <a:srgbClr val="000000"/>
                </a:solidFill>
                <a:effectLst/>
                <a:latin typeface="Arial"/>
                <a:ea typeface="Arial"/>
                <a:cs typeface="Arial"/>
                <a:sym typeface="Arial"/>
              </a:rPr>
              <a:t>Lia </a:t>
            </a:r>
            <a:r>
              <a:rPr lang="en-US" altLang="ja-JP" sz="1100" b="0" i="0" u="none" strike="noStrike" cap="none" dirty="0" err="1">
                <a:solidFill>
                  <a:srgbClr val="000000"/>
                </a:solidFill>
                <a:effectLst/>
                <a:latin typeface="Arial"/>
                <a:ea typeface="Arial"/>
                <a:cs typeface="Arial"/>
                <a:sym typeface="Arial"/>
              </a:rPr>
              <a:t>Tachigami</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94" name="Google Shape;9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In this presentation, I will focus on the social construction of gender, communication, and the workplace. The purpose of this presentation is to examine how social gender norms influence individual communication and how they relate to workplace diversity and work ease. I would like to first clear the differences of communication verbally and nonverbally from a gender perspective. Then, clarify issues that sexual minorities face in the workplace. Since the area of sexual minorities is wide, I will mainly focus on homosexual people who have a same-sex sexual orientation. Moreover, by analyzing the diversity promotion policies of actual companies and their results, I aim to identify the challenges more accurately. Finally, I will propose several solutions that companies can introduce to ensure that everyone can work equally, as they are.</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09" name="Google Shape;10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altLang="ja-JP" sz="1100" b="0" i="0" u="none" strike="noStrike" cap="none" dirty="0">
                <a:solidFill>
                  <a:srgbClr val="000000"/>
                </a:solidFill>
                <a:effectLst/>
                <a:latin typeface="Arial"/>
                <a:ea typeface="Arial"/>
                <a:cs typeface="Arial"/>
                <a:sym typeface="Arial"/>
              </a:rPr>
              <a:t>First, let’s look at how communication styles differ between people who exhibit strong masculine traits and those who exhibit strong feminine traits. However, please keep in mind that these are merely general tendencies and do not apply to everyone.</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According to Tannen, in human relationships, humans have two desires, which are independence and intimacy, and masculinity has a connection to the former and femininity has a connection to the latter. The author used the example that Josh planned to invite a friend over without consulting his wife, Linda. She saw this as a lack of intimacy, while he felt her idea restricted his freedom. Furthermore, while femininity tends to seek an understanding of emotions and experiences, masculinity tends to prioritize problem-solving and offering advice. Consequently, there are differences in how each discusses their problems. Women tend to deepen their relationships by showing empathy toward a friend’s problems and acknowledging the other person’s feelings. Men, on the other hand, tend to focus the conversation on their own problems and prioritize finding solutions and clarifying their own position (Tannen, 1990).</a:t>
            </a:r>
            <a:endParaRPr dirty="0"/>
          </a:p>
        </p:txBody>
      </p:sp>
      <p:sp>
        <p:nvSpPr>
          <p:cNvPr id="141" name="Google Shape;14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344320F0-EAA2-155B-4470-F0931E187665}"/>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A784A5BC-7FF0-B68F-F5FE-0E86532944D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altLang="ja-JP" sz="1100" b="0" i="0" u="none" strike="noStrike" cap="none" dirty="0">
                <a:solidFill>
                  <a:srgbClr val="000000"/>
                </a:solidFill>
                <a:effectLst/>
                <a:latin typeface="Arial"/>
                <a:ea typeface="Arial"/>
                <a:cs typeface="Arial"/>
                <a:sym typeface="Arial"/>
              </a:rPr>
              <a:t>Now let’s take a closer look at the specific differences by focusing on verbal and nonverbal communication. </a:t>
            </a:r>
          </a:p>
          <a:p>
            <a:pPr marL="158750" indent="0">
              <a:buNone/>
            </a:pPr>
            <a:r>
              <a:rPr lang="en-US" altLang="ja-JP" sz="1100" b="0" i="0" u="none" strike="noStrike" cap="none" dirty="0">
                <a:solidFill>
                  <a:srgbClr val="000000"/>
                </a:solidFill>
                <a:effectLst/>
                <a:latin typeface="Arial"/>
                <a:ea typeface="Arial"/>
                <a:cs typeface="Arial"/>
                <a:sym typeface="Arial"/>
              </a:rPr>
              <a:t>In the resource “Women, Men, and Language”, Coates mentioned several verbal features between masculinity and femininity. While there are several linguistic differences between men and women, I will focus primarily on minimal responses, hedging, and tag questioning. Minimal responses show that the listener is paying attention to the conversation. According to Coates, women are good at using minimal responses without disrupting the flow of the conversation. Hedging is a way of softening the certainty of statements. While it is said that women use hedging more often, this may be because old social gender norms, which viewed asserting oneself strongly as unfeminine and inappropriate, still persist today. Finally, there are tag questions, which are expressions used for confirmation. According to research, there is no difference in usage between men and women. However, women tend to use "facilitative tags” intended to smooth the flow of conversation. On the other hand, men tend to use "modal tags" designed to clarify a black-and-white situation (Coates, 2013).</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01BDDF6F-9899-02EF-09B8-B0DE3AC0D0E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00038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41BD929A-4090-0B99-6B31-542D986F080F}"/>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E46CCB4B-2C71-E64F-5C44-7186E4900E6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Next, I will analyze the YouTube video of a panel discussion posted by Bloomberg Live. There are four speakers, including the moderator. Based on their appearance, including their clothing, I determined that three of them, including the moderator, are men and one is a woman. While there were almost no differences for minimal responses and tag questions, there was a difference in the use of hedging. While the research results show no significant difference in the frequency of use, women used “I think” frequently, whereas men used “You know” frequently. I concluded that this difference stemmed from the differing perspectives of men and women. While women expressed their own opinions, men articulated the views of the company or organization. I will also show a few more specific findings. The female speaker used the subject "you" to express the presumed thoughts of her listener. An example is "You also want to provide better service." I interpreted this as a style intended to help the listener empathize with the speaker’s perspective. Additionally, Male Speaker A used expressions such as “if I can say that” to confirm the appropriateness or clarity of his remarks. This also sounded like a way to check whether the listener was fully following the conversation. Moreover, male Speaker B used strong, assertive expressions such as “Absolutely” and “There is no way.” Finally, the male moderator tended to ask follow-up questions before the conversation had fully concluded, and I considered it might not be very pleasant for the speaker. Therefore, I concluded that his approach was weighted more toward an interest in knowledge than in fostering a collaborative conversation. As can be seen from the points, the female speaker and Male Speaker A communicated in ways that conveyed femininity, while Male Speaker B and the moderator communicated in ways that conveyed masculinity. I believe this clearly illustrated the contrast between femininity, which emphasizes empathy, and masculinity, which emphasizes the presentation of knowledge. It is important to note that this highlights that our gender encompasses elements of bot and the communication styles vary from person to person (Bloomberg, 2023).</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F3030753-D27B-DB96-EBDB-BCE040E5364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33315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46793551-FA60-3D39-279A-B3038ADB71C8}"/>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9083BCCE-C1BE-DC8F-78FC-E13E37AB401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I will further analyze computer-mediated communication (CMC). According to Herring’s investigation, there are clear differences in posting styles between women and men on the internet. It is said that 70% of men adopt a confrontational style, while women tend toward a conciliatory style. These styles are also strongly recognized for their social significance and the images they evoke. As evidence of this, when a man pretended to be a woman, commenters often noted that the content of his posts likely indicated he was male, and the reverse was also true. Furthermore, in a survey, both men and women disliked "flaming" and preferred expressions of gratitude and modest comments. So why do men and women have different posting styles? This relates to the points that men and women prioritize in communication, as mentioned earlier. Suppose a user is posting inappropriate content online. In such a case, men’s desire for freedom leads them to oppose the establishment of online rules. They argue that rather than imposing rules, it would be better to expose the individual and let socially conscious citizens throw Molotov cocktails at their home. Men’s high level of aggression is not simply a desire to hurt others, but is viewed as a means of protecting their freedom (Herring, 1994).</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F991A8BC-119E-43D2-C79A-8E579A5E352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1773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71092494-3F4A-9C0D-498B-99DDB802933B}"/>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FD267AD8-2B03-2646-ACE9-0D0E17E06E0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ja-JP" sz="1100" b="0" i="0" u="none" strike="noStrike" cap="none" dirty="0">
                <a:solidFill>
                  <a:srgbClr val="000000"/>
                </a:solidFill>
                <a:effectLst/>
                <a:latin typeface="Arial"/>
                <a:ea typeface="Arial"/>
                <a:cs typeface="Arial"/>
                <a:sym typeface="Arial"/>
              </a:rPr>
              <a:t>Next, let’s focus on non-verbal communication. Behavior also varies from person to person, and there is no single, established way to interpret it. However, there are some tendencies. According to Yu and Tate’s paper, there are four main types of gender-related nonverbal behaviors: dynamic movements and open posture, swaying gait, gesticulations, and closed posture. Furthermore, differences can be observed in sitting posture, gestures during conversation, and vocal pitch. On average, men tend to sit in a more open, expansive manner, whereas women tend to adopt a more reserved, closed posture. In conversation, women have been reported to use more expressive gestures and smile more frequently than men. Additionally, a British study has shown that women generally have a higher pitch of voice, and in some cases, gender can be identified based on pitch alone (Yu and Tate, 2025). </a:t>
            </a:r>
            <a:endParaRPr dirty="0"/>
          </a:p>
        </p:txBody>
      </p:sp>
      <p:sp>
        <p:nvSpPr>
          <p:cNvPr id="141" name="Google Shape;141;p4:notes">
            <a:extLst>
              <a:ext uri="{FF2B5EF4-FFF2-40B4-BE49-F238E27FC236}">
                <a16:creationId xmlns:a16="http://schemas.microsoft.com/office/drawing/2014/main" id="{8CBC7B2A-6E06-3F25-FA43-F47FCF63EF1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50037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48F09888-DA37-4706-E568-1B673C62F947}"/>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B688EEFC-B18B-5A92-2BF1-2954A0492C8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Now I will show the results of the non-verbal analysis of the video I used for verbal analysis. I focused on voice, facial expressions, sitting posture, and gestures. Gender differences were particularly evident in voice and facial expressions. Men’s voices were lower, while women’s were higher. Furthermore, while female speakers and male speaker A, who exhibited strong feminine traits in the linguistic analysis, laughed frequently, male speaker B and the facilitator did so less often. When they weren’t crossing their legs, men sat with their legs apart, while women sat with their legs together. This relates to men’s open, expansive sitting posture and women’s more closed posture. Furthermore, beyond just the legs, it was striking that the three male speakers sat with their backs against the backrest, whereas the female speakers sat without leaning back. Finally, regarding gestures, the female speakers and Male Speaker A used many gestures at a fast pace, whereas Male Speaker B used fewer gestures at a slower pace. Fast gestures convey liveliness, while slow gestures convey calmness. I speculated that people with large hands, like Male Speaker B, may gesture slowly to avoid drawing attention from the conversation. Although there are individual differences, identifying distinct communication patterns between men and women leads to the establishment of social norms. Furthermore, the relationship between these norms and communication influences workplace comfort and performance evaluations (Bloomberg, 2023).</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3F9DF49B-C45A-C6E4-7F68-83ECCFE793B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70360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ja-JP" sz="1100" b="0" i="0" u="none" strike="noStrike" cap="none" dirty="0">
                <a:solidFill>
                  <a:srgbClr val="000000"/>
                </a:solidFill>
                <a:effectLst/>
                <a:latin typeface="Arial"/>
                <a:ea typeface="Arial"/>
                <a:cs typeface="Arial"/>
                <a:sym typeface="Arial"/>
              </a:rPr>
              <a:t>After analyzing the communication differences between genders, this part will be about the communication challenges that homosexual employees face. Ragins’s paper focuses on people who carry invisible stigmas. Since invisible stigmas are not visible, they can be concealed. While concealing them may help avoid discrimination and prejudice, it also causes psychological stress. For example, a homosexual person pretends to have an opposite sex partner in conversation. This is the constraint in building relationships with colleagues and supervisors. There are three main strategies for managing invisible stigma. “Counterfeiting” involves pretending to be heterosexual, as I mentioned in the example. Another strategy is “avoidance,” which involves steering clear of certain topics or telling only half the truth. However, the approach that causes the least stress for those affected is “integration,” which openly acknowledges one’s stigma. This is because there is no need to pretend to be someone else. </a:t>
            </a:r>
            <a:endParaRPr dirty="0"/>
          </a:p>
        </p:txBody>
      </p:sp>
      <p:sp>
        <p:nvSpPr>
          <p:cNvPr id="168" name="Google Shape;16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a:extLst>
            <a:ext uri="{FF2B5EF4-FFF2-40B4-BE49-F238E27FC236}">
              <a16:creationId xmlns:a16="http://schemas.microsoft.com/office/drawing/2014/main" id="{209050AE-F783-368C-62D0-239C7701DA40}"/>
            </a:ext>
          </a:extLst>
        </p:cNvPr>
        <p:cNvGrpSpPr/>
        <p:nvPr/>
      </p:nvGrpSpPr>
      <p:grpSpPr>
        <a:xfrm>
          <a:off x="0" y="0"/>
          <a:ext cx="0" cy="0"/>
          <a:chOff x="0" y="0"/>
          <a:chExt cx="0" cy="0"/>
        </a:xfrm>
      </p:grpSpPr>
      <p:sp>
        <p:nvSpPr>
          <p:cNvPr id="167" name="Google Shape;167;p6:notes">
            <a:extLst>
              <a:ext uri="{FF2B5EF4-FFF2-40B4-BE49-F238E27FC236}">
                <a16:creationId xmlns:a16="http://schemas.microsoft.com/office/drawing/2014/main" id="{70A41FA1-9485-FDE9-3F2E-661795C05E0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ja-JP" sz="1100" b="0" i="0" u="none" strike="noStrike" cap="none" dirty="0">
                <a:solidFill>
                  <a:srgbClr val="000000"/>
                </a:solidFill>
                <a:effectLst/>
                <a:latin typeface="Arial"/>
                <a:ea typeface="Arial"/>
                <a:cs typeface="Arial"/>
                <a:sym typeface="Arial"/>
              </a:rPr>
              <a:t>However, coming out is rather the biggest challenge for people living with invisible stigmas than a less stressful method. Some people disclose their stigma in certain settings but hide it in others. While having the choice to come out is an advantage, the uncertainty of who knows and who doesn’t can sometimes cause psychological stress. Furthermore, confiding in someone carries the risk that others might find out. In the workplace in particular, potential downsides of coming out include isolation, harassment, and disadvantages in promotions and performance evaluations. The fear of potentially facing discrimination can influence the decision to come out (Ragins, 2008). Therefore, companies must create an environment that makes it easier for employees to come out and ensure that they are evaluated and treated fairly, regardless of whether or not they have an invisible stigma. </a:t>
            </a:r>
            <a:endParaRPr dirty="0"/>
          </a:p>
        </p:txBody>
      </p:sp>
      <p:sp>
        <p:nvSpPr>
          <p:cNvPr id="168" name="Google Shape;168;p6:notes">
            <a:extLst>
              <a:ext uri="{FF2B5EF4-FFF2-40B4-BE49-F238E27FC236}">
                <a16:creationId xmlns:a16="http://schemas.microsoft.com/office/drawing/2014/main" id="{A8A25DA1-C284-7188-9233-AD265F286F6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21179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318949C2-7D99-9244-D0C1-91B10E4DF2B7}"/>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61FB6EE8-A483-6583-DDFA-8262BE22898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In this analysis, I will examine the diversity policies implemented by companies based on information from their official websites and other sources. While there are many companies promoting diversity, this analysis will focus on Google. I chose Google because it is a well-known company, making it easier to understand. Furthermore, it employs a diverse workforce that extends beyond race, sex, and gender, and it ranked first in the 2022 list of companies with the most LGBTQ+ employee-friendly work environments (CNBC, 2022). Google publishes an annual report, and they said that “for the purposes of this report, we structure our progress across three broad categories: Our Workplace, Our Technology, and Our Partnerships, all grounded in our focus on belonging for everyone.” (Google, 2024). To that end, Google is undertaking various projects. Internally, an Employee Resource Group runs an LGBTQ+ support community. The company also hosts numerous events, such as a diversity festival in Dublin and efforts in Sydney to promote LGBTQ+ friendly business information at WorldPride 2023. Furthermore, as a support tool for businesses, Google has introduced a feature that allows users to add attributes such as "LGBTQ+ friendly" to Google Maps and Search (Google,2024).</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AB143178-3371-2A77-9B7A-F65187A39C0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2385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71D7CF40-B5FC-C823-F3E0-5282361A5FD4}"/>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25DED155-79E1-31AD-C268-F6A89BF1D49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Next, I will analyze reviews from Google employees to determine how effective the company’s diversity initiatives, as explained in the previous slide, actually are. To obtain more accurate information, I will use three websites: Comparably, Indeed, and Glassdoor. Generally speaking, even on review sites, Google consistently maintains an overall rating of 4 out of 5 or higher, indicating a relatively high level of satisfaction. That said, some areas for improvement were also mentioned. A common theme across the three review sites was that while Google is a great company in terms of growth, there is still room for improvement when it comes to diversity. These are actual reviews posted on these sites. Although Google’s policies are quite well-established, actual experiences vary widely. Consequently, the problem is that these policies are not consistently implemented. This is particularly true for the LGBTQ+ community, where experiences are likely to differ depending on the team, manager, country, and culture.</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592D38F1-9C34-C0C5-45DB-A390A1BEA34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74257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62B5DB6A-8D8E-ECA8-8AB1-C45728BD974A}"/>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DD465B26-CBA9-9C2A-D682-6D5B235F70A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Finally, based on the above analysis, I will outline three improvement measures that companies should implement. The first point is creating an environment where people feel comfortable speaking up. There may be cases where people refrain from speaking out because they fear their opinions differ from those of others. Furthermore, I believe that the accumulation of small discomforts, such as subtle reactions or having one’s comments brushed aside, can lead to a sense of unease in the workplace. From a linguistic perspective, rules should be established to ensure that even if someone’s opinion differs, it is not dismissed or brushed aside. From a non-verbal perspective, this includes nodding in agreement and maintaining eye contact with the speaker. This also aims to weaken the social gender norms we hold. Regardless of one’s own gender, everyone needs to strike a balance between the empathy associated with femininity and the assertiveness associated with masculinity. It is effective to share these rules before meetings.</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45C263D6-F8B9-A018-5DBE-4EEA2833954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96817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FDC293BB-9A47-82A0-FE0C-A726AB2D1318}"/>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80EF620C-79DE-632D-8E85-0546DA40CC9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The second improvement measure is a system that allows employees to voice their opinions anonymously. While the first measure is primarily applicable to meetings and similar settings, the second is expected to be effective in other contexts as well. As is evident from analyses of computer-mediated communication and recent issues such as online defamation, people tend to feel more comfortable speaking up when they can remain anonymous. The benefits of anonymous reporting include the ability to safely convey issues that are difficult to raise in front of supervisors or colleagues, making it easier for minority employees to speak up, and facilitating the early detection of harassment and prejudice. Specifically, this involves setting up systems such as third-party hotlines, external services, or internal reporting forms. However, because anonymity carries the risk of false reports, it is necessary to establish a verification process to confirm the accuracy of the reports, which may make immediate implementation difficult.</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0A453328-3EA8-2C59-C13B-F24EC0CA958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2490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a:extLst>
            <a:ext uri="{FF2B5EF4-FFF2-40B4-BE49-F238E27FC236}">
              <a16:creationId xmlns:a16="http://schemas.microsoft.com/office/drawing/2014/main" id="{D56A6FC1-3488-7D42-983B-468E4015CF37}"/>
            </a:ext>
          </a:extLst>
        </p:cNvPr>
        <p:cNvGrpSpPr/>
        <p:nvPr/>
      </p:nvGrpSpPr>
      <p:grpSpPr>
        <a:xfrm>
          <a:off x="0" y="0"/>
          <a:ext cx="0" cy="0"/>
          <a:chOff x="0" y="0"/>
          <a:chExt cx="0" cy="0"/>
        </a:xfrm>
      </p:grpSpPr>
      <p:sp>
        <p:nvSpPr>
          <p:cNvPr id="140" name="Google Shape;140;p4:notes">
            <a:extLst>
              <a:ext uri="{FF2B5EF4-FFF2-40B4-BE49-F238E27FC236}">
                <a16:creationId xmlns:a16="http://schemas.microsoft.com/office/drawing/2014/main" id="{E5418B94-00FF-8889-683F-2C91F02334C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The two improvement measures mentioned so far are effective for companies that have not yet implemented them. However, it is possible that companies like Google, which place a strong emphasis on diversity, have already adopted them. If the situation still does not improve, the responsibility likely lies with the managers who shape the environment of that department. Therefore, the final improvement measure is training for managers. It is necessary to develop managers’ ability to identify whose opinions are being overlooked and who seems to have difficulty speaking up. Video analysis and similar methods can be used to cultivate objective observational skills. Furthermore, since acquiring these skills alone is not enough to put them into practice, it is also necessary to provide simple tools that can be used during meetings. For example, I believe a system that allows managers to flag individuals who appear to have difficulty speaking based on factors such as disparities in the number of times they speak, the number of times they are interrupted, or their eye contact and facial expressions would be effective.</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1" name="Google Shape;141;p4:notes">
            <a:extLst>
              <a:ext uri="{FF2B5EF4-FFF2-40B4-BE49-F238E27FC236}">
                <a16:creationId xmlns:a16="http://schemas.microsoft.com/office/drawing/2014/main" id="{9D6AB2EA-1BBF-D835-D2AA-F214005DD78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57187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altLang="ja-JP" sz="1100" b="0" i="0" u="none" strike="noStrike" cap="none" dirty="0">
                <a:solidFill>
                  <a:srgbClr val="000000"/>
                </a:solidFill>
                <a:effectLst/>
                <a:latin typeface="Arial"/>
                <a:ea typeface="Arial"/>
                <a:cs typeface="Arial"/>
                <a:sym typeface="Arial"/>
              </a:rPr>
              <a:t>In this presentation, I highlighted gender-based differences in communication and listed the challenges faced by sexual minorities in the workplace, along with solutions. Since there was a long history in which the majority’s views were regarded as correct, change may not be immediate. However, continuing to implement such improvements will inevitably lead to change. It is also important not to categorize the world into groups such as the majority and the minority. While categorization may sometimes make work easier, being conscious of differences only serves to highlight them further. Instead, the ideal approach is to interact with people on an individual basis, recognizing that everyone is different. (2692 words)</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249" name="Google Shape;24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3" name="Google Shape;27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altLang="ja-JP" sz="1100" b="1" i="0" u="none" strike="noStrike" cap="none" dirty="0">
                <a:solidFill>
                  <a:srgbClr val="000000"/>
                </a:solidFill>
                <a:effectLst/>
                <a:latin typeface="Arial"/>
                <a:ea typeface="Arial"/>
                <a:cs typeface="Arial"/>
                <a:sym typeface="Arial"/>
              </a:rPr>
              <a:t>AI Declaration</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I acknowledge the use of Grammarly (https://www.grammarly.com/) on 27 March 2026, to check my work using the prompt(s):  </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1. Please check the following text for grammar.</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I confirm that I have not presented any AI generated text as my own work. I confirm I have copies of my drafts, notes, and other resources I used before, and after the use of AI tools which I may be asked to provide in evidence.</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 </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I acknowledge the use of </a:t>
            </a:r>
            <a:r>
              <a:rPr lang="en-US" altLang="ja-JP" sz="1100" b="0" i="0" u="none" strike="noStrike" cap="none" dirty="0" err="1">
                <a:solidFill>
                  <a:srgbClr val="000000"/>
                </a:solidFill>
                <a:effectLst/>
                <a:latin typeface="Arial"/>
                <a:ea typeface="Arial"/>
                <a:cs typeface="Arial"/>
                <a:sym typeface="Arial"/>
              </a:rPr>
              <a:t>DeepL</a:t>
            </a:r>
            <a:r>
              <a:rPr lang="en-US" altLang="ja-JP" sz="1100" b="0" i="0" u="none" strike="noStrike" cap="none" dirty="0">
                <a:solidFill>
                  <a:srgbClr val="000000"/>
                </a:solidFill>
                <a:effectLst/>
                <a:latin typeface="Arial"/>
                <a:ea typeface="Arial"/>
                <a:cs typeface="Arial"/>
                <a:sym typeface="Arial"/>
              </a:rPr>
              <a:t> (https://www.deepl.com/) on 26 March 2026, to check my work using the prompt(s): </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1. Please translate this word from Japanese to English.</a:t>
            </a:r>
            <a:endParaRPr lang="ja-JP" altLang="ja-JP" sz="1100" b="0" i="0" u="none" strike="noStrike" cap="none" dirty="0">
              <a:solidFill>
                <a:srgbClr val="000000"/>
              </a:solidFill>
              <a:effectLst/>
              <a:latin typeface="Arial"/>
              <a:ea typeface="Arial"/>
              <a:cs typeface="Arial"/>
              <a:sym typeface="Arial"/>
            </a:endParaRPr>
          </a:p>
          <a:p>
            <a:pPr marL="158750" indent="0">
              <a:buNone/>
            </a:pPr>
            <a:r>
              <a:rPr lang="en-US" altLang="ja-JP" sz="1100" b="0" i="0" u="none" strike="noStrike" cap="none" dirty="0">
                <a:solidFill>
                  <a:srgbClr val="000000"/>
                </a:solidFill>
                <a:effectLst/>
                <a:latin typeface="Arial"/>
                <a:ea typeface="Arial"/>
                <a:cs typeface="Arial"/>
                <a:sym typeface="Arial"/>
              </a:rPr>
              <a:t>I confirm that I have not presented any AI generated text as my own work. I confirm I have copies of my drafts, notes, and other resources I used before, and after the use of AI tools which I may be asked to provide in evidence.</a:t>
            </a:r>
            <a:endParaRPr lang="ja-JP" altLang="ja-JP"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228" name="Google Shape;22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grpSp>
        <p:nvGrpSpPr>
          <p:cNvPr id="16" name="Google Shape;16;p3"/>
          <p:cNvGrpSpPr/>
          <p:nvPr/>
        </p:nvGrpSpPr>
        <p:grpSpPr>
          <a:xfrm>
            <a:off x="0" y="-144662"/>
            <a:ext cx="7775763" cy="10431728"/>
            <a:chOff x="0" y="-38100"/>
            <a:chExt cx="2047924" cy="2747433"/>
          </a:xfrm>
        </p:grpSpPr>
        <p:sp>
          <p:nvSpPr>
            <p:cNvPr id="17" name="Google Shape;17;p3"/>
            <p:cNvSpPr/>
            <p:nvPr/>
          </p:nvSpPr>
          <p:spPr>
            <a:xfrm>
              <a:off x="0" y="0"/>
              <a:ext cx="2047924" cy="2709333"/>
            </a:xfrm>
            <a:custGeom>
              <a:avLst/>
              <a:gdLst/>
              <a:ahLst/>
              <a:cxnLst/>
              <a:rect l="l" t="t" r="r" b="b"/>
              <a:pathLst>
                <a:path w="2047924" h="2709333" extrusionOk="0">
                  <a:moveTo>
                    <a:pt x="0" y="0"/>
                  </a:moveTo>
                  <a:lnTo>
                    <a:pt x="2047924" y="0"/>
                  </a:lnTo>
                  <a:lnTo>
                    <a:pt x="2047924" y="2709333"/>
                  </a:lnTo>
                  <a:lnTo>
                    <a:pt x="0" y="2709333"/>
                  </a:lnTo>
                  <a:close/>
                </a:path>
              </a:pathLst>
            </a:custGeom>
            <a:solidFill>
              <a:srgbClr val="FA9908"/>
            </a:solidFill>
            <a:ln>
              <a:noFill/>
            </a:ln>
          </p:spPr>
        </p:sp>
        <p:sp>
          <p:nvSpPr>
            <p:cNvPr id="18" name="Google Shape;18;p3"/>
            <p:cNvSpPr txBox="1"/>
            <p:nvPr/>
          </p:nvSpPr>
          <p:spPr>
            <a:xfrm>
              <a:off x="0" y="-38100"/>
              <a:ext cx="20478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9" name="Google Shape;19;p3"/>
          <p:cNvGrpSpPr/>
          <p:nvPr/>
        </p:nvGrpSpPr>
        <p:grpSpPr>
          <a:xfrm>
            <a:off x="17464558" y="-144662"/>
            <a:ext cx="823548" cy="10431728"/>
            <a:chOff x="0" y="-38100"/>
            <a:chExt cx="216900" cy="2747433"/>
          </a:xfrm>
        </p:grpSpPr>
        <p:sp>
          <p:nvSpPr>
            <p:cNvPr id="20" name="Google Shape;20;p3"/>
            <p:cNvSpPr/>
            <p:nvPr/>
          </p:nvSpPr>
          <p:spPr>
            <a:xfrm>
              <a:off x="0" y="0"/>
              <a:ext cx="216874" cy="2709333"/>
            </a:xfrm>
            <a:custGeom>
              <a:avLst/>
              <a:gdLst/>
              <a:ahLst/>
              <a:cxnLst/>
              <a:rect l="l" t="t" r="r" b="b"/>
              <a:pathLst>
                <a:path w="216874" h="2709333" extrusionOk="0">
                  <a:moveTo>
                    <a:pt x="0" y="0"/>
                  </a:moveTo>
                  <a:lnTo>
                    <a:pt x="216874" y="0"/>
                  </a:lnTo>
                  <a:lnTo>
                    <a:pt x="216874" y="2709333"/>
                  </a:lnTo>
                  <a:lnTo>
                    <a:pt x="0" y="2709333"/>
                  </a:lnTo>
                  <a:close/>
                </a:path>
              </a:pathLst>
            </a:custGeom>
            <a:solidFill>
              <a:srgbClr val="FFD863"/>
            </a:solidFill>
            <a:ln>
              <a:noFill/>
            </a:ln>
          </p:spPr>
        </p:sp>
        <p:sp>
          <p:nvSpPr>
            <p:cNvPr id="21" name="Google Shape;21;p3"/>
            <p:cNvSpPr txBox="1"/>
            <p:nvPr/>
          </p:nvSpPr>
          <p:spPr>
            <a:xfrm>
              <a:off x="0" y="-38100"/>
              <a:ext cx="2169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2" name="Google Shape;22;p3"/>
          <p:cNvSpPr>
            <a:spLocks noGrp="1"/>
          </p:cNvSpPr>
          <p:nvPr>
            <p:ph type="pic" idx="2"/>
          </p:nvPr>
        </p:nvSpPr>
        <p:spPr>
          <a:xfrm>
            <a:off x="722550" y="656000"/>
            <a:ext cx="7710600" cy="9041700"/>
          </a:xfrm>
          <a:prstGeom prst="rect">
            <a:avLst/>
          </a:prstGeom>
          <a:noFill/>
          <a:ln>
            <a:noFill/>
          </a:ln>
        </p:spPr>
      </p:sp>
      <p:sp>
        <p:nvSpPr>
          <p:cNvPr id="23" name="Google Shape;23;p3"/>
          <p:cNvSpPr txBox="1">
            <a:spLocks noGrp="1"/>
          </p:cNvSpPr>
          <p:nvPr>
            <p:ph type="title"/>
          </p:nvPr>
        </p:nvSpPr>
        <p:spPr>
          <a:xfrm>
            <a:off x="9267000" y="1852937"/>
            <a:ext cx="7225200" cy="46881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9700"/>
              <a:buNone/>
              <a:defRPr sz="9700"/>
            </a:lvl1pPr>
            <a:lvl2pPr lvl="1">
              <a:spcBef>
                <a:spcPts val="0"/>
              </a:spcBef>
              <a:spcAft>
                <a:spcPts val="0"/>
              </a:spcAft>
              <a:buSzPts val="9700"/>
              <a:buNone/>
              <a:defRPr sz="9700"/>
            </a:lvl2pPr>
            <a:lvl3pPr lvl="2">
              <a:spcBef>
                <a:spcPts val="0"/>
              </a:spcBef>
              <a:spcAft>
                <a:spcPts val="0"/>
              </a:spcAft>
              <a:buSzPts val="9700"/>
              <a:buNone/>
              <a:defRPr sz="9700"/>
            </a:lvl3pPr>
            <a:lvl4pPr lvl="3">
              <a:spcBef>
                <a:spcPts val="0"/>
              </a:spcBef>
              <a:spcAft>
                <a:spcPts val="0"/>
              </a:spcAft>
              <a:buSzPts val="9700"/>
              <a:buNone/>
              <a:defRPr sz="9700"/>
            </a:lvl4pPr>
            <a:lvl5pPr lvl="4">
              <a:spcBef>
                <a:spcPts val="0"/>
              </a:spcBef>
              <a:spcAft>
                <a:spcPts val="0"/>
              </a:spcAft>
              <a:buSzPts val="9700"/>
              <a:buNone/>
              <a:defRPr sz="9700"/>
            </a:lvl5pPr>
            <a:lvl6pPr lvl="5">
              <a:spcBef>
                <a:spcPts val="0"/>
              </a:spcBef>
              <a:spcAft>
                <a:spcPts val="0"/>
              </a:spcAft>
              <a:buSzPts val="9700"/>
              <a:buNone/>
              <a:defRPr sz="9700"/>
            </a:lvl6pPr>
            <a:lvl7pPr lvl="6">
              <a:spcBef>
                <a:spcPts val="0"/>
              </a:spcBef>
              <a:spcAft>
                <a:spcPts val="0"/>
              </a:spcAft>
              <a:buSzPts val="9700"/>
              <a:buNone/>
              <a:defRPr sz="9700"/>
            </a:lvl7pPr>
            <a:lvl8pPr lvl="7">
              <a:spcBef>
                <a:spcPts val="0"/>
              </a:spcBef>
              <a:spcAft>
                <a:spcPts val="0"/>
              </a:spcAft>
              <a:buSzPts val="9700"/>
              <a:buNone/>
              <a:defRPr sz="9700"/>
            </a:lvl8pPr>
            <a:lvl9pPr lvl="8">
              <a:spcBef>
                <a:spcPts val="0"/>
              </a:spcBef>
              <a:spcAft>
                <a:spcPts val="0"/>
              </a:spcAft>
              <a:buSzPts val="9700"/>
              <a:buNone/>
              <a:defRPr sz="9700"/>
            </a:lvl9pPr>
          </a:lstStyle>
          <a:p>
            <a:endParaRPr/>
          </a:p>
        </p:txBody>
      </p:sp>
      <p:sp>
        <p:nvSpPr>
          <p:cNvPr id="24" name="Google Shape;24;p3"/>
          <p:cNvSpPr txBox="1">
            <a:spLocks noGrp="1"/>
          </p:cNvSpPr>
          <p:nvPr>
            <p:ph type="body" idx="1"/>
          </p:nvPr>
        </p:nvSpPr>
        <p:spPr>
          <a:xfrm>
            <a:off x="9234950" y="1096275"/>
            <a:ext cx="7856100" cy="5769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5" name="Google Shape;25;p3"/>
          <p:cNvSpPr txBox="1">
            <a:spLocks noGrp="1"/>
          </p:cNvSpPr>
          <p:nvPr>
            <p:ph type="body" idx="3"/>
          </p:nvPr>
        </p:nvSpPr>
        <p:spPr>
          <a:xfrm>
            <a:off x="9234950" y="8388425"/>
            <a:ext cx="7856100" cy="1255200"/>
          </a:xfrm>
          <a:prstGeom prst="rect">
            <a:avLst/>
          </a:prstGeom>
          <a:noFill/>
          <a:ln>
            <a:noFill/>
          </a:ln>
        </p:spPr>
        <p:txBody>
          <a:bodyPr spcFirstLastPara="1" wrap="square" lIns="91425" tIns="45700" rIns="91425" bIns="45700" anchor="t" anchorCtr="0">
            <a:normAutofit/>
          </a:bodyPr>
          <a:lstStyle>
            <a:lvl1pPr marL="457200" lvl="0" indent="-342900" algn="l" rtl="0">
              <a:spcBef>
                <a:spcPts val="360"/>
              </a:spcBef>
              <a:spcAft>
                <a:spcPts val="0"/>
              </a:spcAft>
              <a:buClr>
                <a:schemeClr val="dk1"/>
              </a:buClr>
              <a:buSzPts val="1800"/>
              <a:buChar char="•"/>
              <a:defRPr/>
            </a:lvl1pPr>
            <a:lvl2pPr marL="914400" lvl="1" indent="-342900" algn="l" rtl="0">
              <a:spcBef>
                <a:spcPts val="360"/>
              </a:spcBef>
              <a:spcAft>
                <a:spcPts val="0"/>
              </a:spcAft>
              <a:buClr>
                <a:schemeClr val="dk1"/>
              </a:buClr>
              <a:buSzPts val="1800"/>
              <a:buChar char="–"/>
              <a:defRPr/>
            </a:lvl2pPr>
            <a:lvl3pPr marL="1371600" lvl="2" indent="-342900" algn="l" rtl="0">
              <a:spcBef>
                <a:spcPts val="360"/>
              </a:spcBef>
              <a:spcAft>
                <a:spcPts val="0"/>
              </a:spcAft>
              <a:buClr>
                <a:schemeClr val="dk1"/>
              </a:buClr>
              <a:buSzPts val="1800"/>
              <a:buChar char="•"/>
              <a:defRPr/>
            </a:lvl3pPr>
            <a:lvl4pPr marL="1828800" lvl="3" indent="-342900" algn="l" rtl="0">
              <a:spcBef>
                <a:spcPts val="360"/>
              </a:spcBef>
              <a:spcAft>
                <a:spcPts val="0"/>
              </a:spcAft>
              <a:buClr>
                <a:schemeClr val="dk1"/>
              </a:buClr>
              <a:buSzPts val="1800"/>
              <a:buChar char="–"/>
              <a:defRPr/>
            </a:lvl4pPr>
            <a:lvl5pPr marL="2286000" lvl="4" indent="-342900" algn="l" rtl="0">
              <a:spcBef>
                <a:spcPts val="360"/>
              </a:spcBef>
              <a:spcAft>
                <a:spcPts val="0"/>
              </a:spcAft>
              <a:buClr>
                <a:schemeClr val="dk1"/>
              </a:buClr>
              <a:buSzPts val="1800"/>
              <a:buChar char="»"/>
              <a:defRPr/>
            </a:lvl5pPr>
            <a:lvl6pPr marL="2743200" lvl="5" indent="-342900" algn="l" rtl="0">
              <a:spcBef>
                <a:spcPts val="360"/>
              </a:spcBef>
              <a:spcAft>
                <a:spcPts val="0"/>
              </a:spcAft>
              <a:buClr>
                <a:schemeClr val="dk1"/>
              </a:buClr>
              <a:buSzPts val="1800"/>
              <a:buChar char="•"/>
              <a:defRPr/>
            </a:lvl6pPr>
            <a:lvl7pPr marL="3200400" lvl="6" indent="-342900" algn="l" rtl="0">
              <a:spcBef>
                <a:spcPts val="360"/>
              </a:spcBef>
              <a:spcAft>
                <a:spcPts val="0"/>
              </a:spcAft>
              <a:buClr>
                <a:schemeClr val="dk1"/>
              </a:buClr>
              <a:buSzPts val="1800"/>
              <a:buChar char="•"/>
              <a:defRPr/>
            </a:lvl7pPr>
            <a:lvl8pPr marL="3657600" lvl="7" indent="-342900" algn="l" rtl="0">
              <a:spcBef>
                <a:spcPts val="360"/>
              </a:spcBef>
              <a:spcAft>
                <a:spcPts val="0"/>
              </a:spcAft>
              <a:buClr>
                <a:schemeClr val="dk1"/>
              </a:buClr>
              <a:buSzPts val="1800"/>
              <a:buChar char="•"/>
              <a:defRPr/>
            </a:lvl8pPr>
            <a:lvl9pPr marL="4114800" lvl="8" indent="-342900" algn="l" rtl="0">
              <a:spcBef>
                <a:spcPts val="360"/>
              </a:spcBef>
              <a:spcAft>
                <a:spcPts val="0"/>
              </a:spcAft>
              <a:buClr>
                <a:schemeClr val="dk1"/>
              </a:buClr>
              <a:buSzPts val="18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grpSp>
        <p:nvGrpSpPr>
          <p:cNvPr id="27" name="Google Shape;27;p4"/>
          <p:cNvGrpSpPr/>
          <p:nvPr/>
        </p:nvGrpSpPr>
        <p:grpSpPr>
          <a:xfrm>
            <a:off x="0" y="-168061"/>
            <a:ext cx="1028706" cy="10431728"/>
            <a:chOff x="0" y="-38100"/>
            <a:chExt cx="270933" cy="2747433"/>
          </a:xfrm>
        </p:grpSpPr>
        <p:sp>
          <p:nvSpPr>
            <p:cNvPr id="28" name="Google Shape;28;p4"/>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29" name="Google Shape;29;p4"/>
            <p:cNvSpPr txBox="1"/>
            <p:nvPr/>
          </p:nvSpPr>
          <p:spPr>
            <a:xfrm>
              <a:off x="0" y="-38100"/>
              <a:ext cx="2709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0" name="Google Shape;30;p4"/>
          <p:cNvGrpSpPr/>
          <p:nvPr/>
        </p:nvGrpSpPr>
        <p:grpSpPr>
          <a:xfrm>
            <a:off x="1028700" y="4962673"/>
            <a:ext cx="4558558" cy="5324362"/>
            <a:chOff x="0" y="-47625"/>
            <a:chExt cx="1200600" cy="1402292"/>
          </a:xfrm>
        </p:grpSpPr>
        <p:sp>
          <p:nvSpPr>
            <p:cNvPr id="31" name="Google Shape;31;p4"/>
            <p:cNvSpPr/>
            <p:nvPr/>
          </p:nvSpPr>
          <p:spPr>
            <a:xfrm>
              <a:off x="0" y="0"/>
              <a:ext cx="1200538" cy="1354667"/>
            </a:xfrm>
            <a:custGeom>
              <a:avLst/>
              <a:gdLst/>
              <a:ahLst/>
              <a:cxnLst/>
              <a:rect l="l" t="t" r="r" b="b"/>
              <a:pathLst>
                <a:path w="1200538" h="1354667" extrusionOk="0">
                  <a:moveTo>
                    <a:pt x="0" y="0"/>
                  </a:moveTo>
                  <a:lnTo>
                    <a:pt x="1200538" y="0"/>
                  </a:lnTo>
                  <a:lnTo>
                    <a:pt x="1200538" y="1354667"/>
                  </a:lnTo>
                  <a:lnTo>
                    <a:pt x="0" y="1354667"/>
                  </a:lnTo>
                  <a:close/>
                </a:path>
              </a:pathLst>
            </a:custGeom>
            <a:solidFill>
              <a:srgbClr val="FA9908"/>
            </a:solidFill>
            <a:ln>
              <a:noFill/>
            </a:ln>
          </p:spPr>
        </p:sp>
        <p:sp>
          <p:nvSpPr>
            <p:cNvPr id="32" name="Google Shape;32;p4"/>
            <p:cNvSpPr txBox="1"/>
            <p:nvPr/>
          </p:nvSpPr>
          <p:spPr>
            <a:xfrm>
              <a:off x="0" y="-47625"/>
              <a:ext cx="1200600" cy="14022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33" name="Google Shape;33;p4"/>
          <p:cNvCxnSpPr/>
          <p:nvPr/>
        </p:nvCxnSpPr>
        <p:spPr>
          <a:xfrm rot="10800000">
            <a:off x="9838589" y="6153431"/>
            <a:ext cx="0" cy="3180900"/>
          </a:xfrm>
          <a:prstGeom prst="straightConnector1">
            <a:avLst/>
          </a:prstGeom>
          <a:noFill/>
          <a:ln w="19050" cap="flat" cmpd="sng">
            <a:solidFill>
              <a:srgbClr val="FA9908"/>
            </a:solidFill>
            <a:prstDash val="solid"/>
            <a:round/>
            <a:headEnd type="none" w="sm" len="sm"/>
            <a:tailEnd type="none" w="sm" len="sm"/>
          </a:ln>
        </p:spPr>
      </p:cxnSp>
      <p:cxnSp>
        <p:nvCxnSpPr>
          <p:cNvPr id="34" name="Google Shape;34;p4"/>
          <p:cNvCxnSpPr/>
          <p:nvPr/>
        </p:nvCxnSpPr>
        <p:spPr>
          <a:xfrm rot="10800000">
            <a:off x="14099710" y="6153431"/>
            <a:ext cx="0" cy="3180900"/>
          </a:xfrm>
          <a:prstGeom prst="straightConnector1">
            <a:avLst/>
          </a:prstGeom>
          <a:noFill/>
          <a:ln w="19050" cap="flat" cmpd="sng">
            <a:solidFill>
              <a:srgbClr val="FA9908"/>
            </a:solidFill>
            <a:prstDash val="solid"/>
            <a:round/>
            <a:headEnd type="none" w="sm" len="sm"/>
            <a:tailEnd type="none" w="sm" len="sm"/>
          </a:ln>
        </p:spPr>
      </p:cxnSp>
      <p:sp>
        <p:nvSpPr>
          <p:cNvPr id="35" name="Google Shape;35;p4"/>
          <p:cNvSpPr>
            <a:spLocks noGrp="1"/>
          </p:cNvSpPr>
          <p:nvPr>
            <p:ph type="pic" idx="2"/>
          </p:nvPr>
        </p:nvSpPr>
        <p:spPr>
          <a:xfrm>
            <a:off x="1017300" y="0"/>
            <a:ext cx="17270700" cy="5165700"/>
          </a:xfrm>
          <a:prstGeom prst="rect">
            <a:avLst/>
          </a:prstGeom>
          <a:noFill/>
          <a:ln>
            <a:noFill/>
          </a:ln>
        </p:spPr>
      </p:sp>
      <p:sp>
        <p:nvSpPr>
          <p:cNvPr id="36" name="Google Shape;36;p4"/>
          <p:cNvSpPr txBox="1">
            <a:spLocks noGrp="1"/>
          </p:cNvSpPr>
          <p:nvPr>
            <p:ph type="title"/>
          </p:nvPr>
        </p:nvSpPr>
        <p:spPr>
          <a:xfrm>
            <a:off x="1622775" y="5890403"/>
            <a:ext cx="3546000" cy="34689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lt1"/>
              </a:buClr>
              <a:buSzPts val="6500"/>
              <a:buNone/>
              <a:defRPr sz="6500">
                <a:solidFill>
                  <a:schemeClr val="lt1"/>
                </a:solidFill>
              </a:defRPr>
            </a:lvl1pPr>
            <a:lvl2pPr lvl="1">
              <a:spcBef>
                <a:spcPts val="0"/>
              </a:spcBef>
              <a:spcAft>
                <a:spcPts val="0"/>
              </a:spcAft>
              <a:buClr>
                <a:schemeClr val="lt1"/>
              </a:buClr>
              <a:buSzPts val="6500"/>
              <a:buNone/>
              <a:defRPr sz="6500">
                <a:solidFill>
                  <a:schemeClr val="lt1"/>
                </a:solidFill>
              </a:defRPr>
            </a:lvl2pPr>
            <a:lvl3pPr lvl="2">
              <a:spcBef>
                <a:spcPts val="0"/>
              </a:spcBef>
              <a:spcAft>
                <a:spcPts val="0"/>
              </a:spcAft>
              <a:buClr>
                <a:schemeClr val="lt1"/>
              </a:buClr>
              <a:buSzPts val="6500"/>
              <a:buNone/>
              <a:defRPr sz="6500">
                <a:solidFill>
                  <a:schemeClr val="lt1"/>
                </a:solidFill>
              </a:defRPr>
            </a:lvl3pPr>
            <a:lvl4pPr lvl="3">
              <a:spcBef>
                <a:spcPts val="0"/>
              </a:spcBef>
              <a:spcAft>
                <a:spcPts val="0"/>
              </a:spcAft>
              <a:buClr>
                <a:schemeClr val="lt1"/>
              </a:buClr>
              <a:buSzPts val="6500"/>
              <a:buNone/>
              <a:defRPr sz="6500">
                <a:solidFill>
                  <a:schemeClr val="lt1"/>
                </a:solidFill>
              </a:defRPr>
            </a:lvl4pPr>
            <a:lvl5pPr lvl="4">
              <a:spcBef>
                <a:spcPts val="0"/>
              </a:spcBef>
              <a:spcAft>
                <a:spcPts val="0"/>
              </a:spcAft>
              <a:buClr>
                <a:schemeClr val="lt1"/>
              </a:buClr>
              <a:buSzPts val="6500"/>
              <a:buNone/>
              <a:defRPr sz="6500">
                <a:solidFill>
                  <a:schemeClr val="lt1"/>
                </a:solidFill>
              </a:defRPr>
            </a:lvl5pPr>
            <a:lvl6pPr lvl="5">
              <a:spcBef>
                <a:spcPts val="0"/>
              </a:spcBef>
              <a:spcAft>
                <a:spcPts val="0"/>
              </a:spcAft>
              <a:buClr>
                <a:schemeClr val="lt1"/>
              </a:buClr>
              <a:buSzPts val="6500"/>
              <a:buNone/>
              <a:defRPr sz="6500">
                <a:solidFill>
                  <a:schemeClr val="lt1"/>
                </a:solidFill>
              </a:defRPr>
            </a:lvl6pPr>
            <a:lvl7pPr lvl="6">
              <a:spcBef>
                <a:spcPts val="0"/>
              </a:spcBef>
              <a:spcAft>
                <a:spcPts val="0"/>
              </a:spcAft>
              <a:buClr>
                <a:schemeClr val="lt1"/>
              </a:buClr>
              <a:buSzPts val="6500"/>
              <a:buNone/>
              <a:defRPr sz="6500">
                <a:solidFill>
                  <a:schemeClr val="lt1"/>
                </a:solidFill>
              </a:defRPr>
            </a:lvl7pPr>
            <a:lvl8pPr lvl="7">
              <a:spcBef>
                <a:spcPts val="0"/>
              </a:spcBef>
              <a:spcAft>
                <a:spcPts val="0"/>
              </a:spcAft>
              <a:buClr>
                <a:schemeClr val="lt1"/>
              </a:buClr>
              <a:buSzPts val="6500"/>
              <a:buNone/>
              <a:defRPr sz="6500">
                <a:solidFill>
                  <a:schemeClr val="lt1"/>
                </a:solidFill>
              </a:defRPr>
            </a:lvl8pPr>
            <a:lvl9pPr lvl="8">
              <a:spcBef>
                <a:spcPts val="0"/>
              </a:spcBef>
              <a:spcAft>
                <a:spcPts val="0"/>
              </a:spcAft>
              <a:buClr>
                <a:schemeClr val="lt1"/>
              </a:buClr>
              <a:buSzPts val="6500"/>
              <a:buNone/>
              <a:defRPr sz="6500">
                <a:solidFill>
                  <a:schemeClr val="lt1"/>
                </a:solidFil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7"/>
        <p:cNvGrpSpPr/>
        <p:nvPr/>
      </p:nvGrpSpPr>
      <p:grpSpPr>
        <a:xfrm>
          <a:off x="0" y="0"/>
          <a:ext cx="0" cy="0"/>
          <a:chOff x="0" y="0"/>
          <a:chExt cx="0" cy="0"/>
        </a:xfrm>
      </p:grpSpPr>
      <p:grpSp>
        <p:nvGrpSpPr>
          <p:cNvPr id="38" name="Google Shape;38;p5"/>
          <p:cNvGrpSpPr/>
          <p:nvPr/>
        </p:nvGrpSpPr>
        <p:grpSpPr>
          <a:xfrm>
            <a:off x="1121238" y="5522343"/>
            <a:ext cx="17166924" cy="3891219"/>
            <a:chOff x="0" y="-38100"/>
            <a:chExt cx="4521300" cy="1024841"/>
          </a:xfrm>
        </p:grpSpPr>
        <p:sp>
          <p:nvSpPr>
            <p:cNvPr id="39" name="Google Shape;39;p5"/>
            <p:cNvSpPr/>
            <p:nvPr/>
          </p:nvSpPr>
          <p:spPr>
            <a:xfrm>
              <a:off x="0" y="0"/>
              <a:ext cx="4521287" cy="986741"/>
            </a:xfrm>
            <a:custGeom>
              <a:avLst/>
              <a:gdLst/>
              <a:ahLst/>
              <a:cxnLst/>
              <a:rect l="l" t="t" r="r" b="b"/>
              <a:pathLst>
                <a:path w="4521287" h="986741" extrusionOk="0">
                  <a:moveTo>
                    <a:pt x="0" y="0"/>
                  </a:moveTo>
                  <a:lnTo>
                    <a:pt x="4521287" y="0"/>
                  </a:lnTo>
                  <a:lnTo>
                    <a:pt x="4521287" y="986741"/>
                  </a:lnTo>
                  <a:lnTo>
                    <a:pt x="0" y="986741"/>
                  </a:lnTo>
                  <a:close/>
                </a:path>
              </a:pathLst>
            </a:custGeom>
            <a:solidFill>
              <a:srgbClr val="FFD863"/>
            </a:solidFill>
            <a:ln>
              <a:noFill/>
            </a:ln>
          </p:spPr>
        </p:sp>
        <p:sp>
          <p:nvSpPr>
            <p:cNvPr id="40" name="Google Shape;40;p5"/>
            <p:cNvSpPr txBox="1"/>
            <p:nvPr/>
          </p:nvSpPr>
          <p:spPr>
            <a:xfrm>
              <a:off x="0" y="-38100"/>
              <a:ext cx="4521300" cy="1024800"/>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41" name="Google Shape;41;p5"/>
          <p:cNvCxnSpPr/>
          <p:nvPr/>
        </p:nvCxnSpPr>
        <p:spPr>
          <a:xfrm rot="10800000" flipH="1">
            <a:off x="9210675" y="1025694"/>
            <a:ext cx="9600" cy="2680200"/>
          </a:xfrm>
          <a:prstGeom prst="straightConnector1">
            <a:avLst/>
          </a:prstGeom>
          <a:noFill/>
          <a:ln w="19050" cap="flat" cmpd="sng">
            <a:solidFill>
              <a:srgbClr val="FA9908"/>
            </a:solidFill>
            <a:prstDash val="solid"/>
            <a:round/>
            <a:headEnd type="none" w="sm" len="sm"/>
            <a:tailEnd type="none" w="sm" len="sm"/>
          </a:ln>
        </p:spPr>
      </p:cxnSp>
      <p:sp>
        <p:nvSpPr>
          <p:cNvPr id="42" name="Google Shape;42;p5"/>
          <p:cNvSpPr txBox="1">
            <a:spLocks noGrp="1"/>
          </p:cNvSpPr>
          <p:nvPr>
            <p:ph type="title"/>
          </p:nvPr>
        </p:nvSpPr>
        <p:spPr>
          <a:xfrm>
            <a:off x="1632625" y="1025704"/>
            <a:ext cx="7225200" cy="30165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7000"/>
              <a:buNone/>
              <a:defRPr sz="7000"/>
            </a:lvl1pPr>
            <a:lvl2pPr lvl="1">
              <a:spcBef>
                <a:spcPts val="0"/>
              </a:spcBef>
              <a:spcAft>
                <a:spcPts val="0"/>
              </a:spcAft>
              <a:buSzPts val="9700"/>
              <a:buNone/>
              <a:defRPr sz="9700"/>
            </a:lvl2pPr>
            <a:lvl3pPr lvl="2">
              <a:spcBef>
                <a:spcPts val="0"/>
              </a:spcBef>
              <a:spcAft>
                <a:spcPts val="0"/>
              </a:spcAft>
              <a:buSzPts val="9700"/>
              <a:buNone/>
              <a:defRPr sz="9700"/>
            </a:lvl3pPr>
            <a:lvl4pPr lvl="3">
              <a:spcBef>
                <a:spcPts val="0"/>
              </a:spcBef>
              <a:spcAft>
                <a:spcPts val="0"/>
              </a:spcAft>
              <a:buSzPts val="9700"/>
              <a:buNone/>
              <a:defRPr sz="9700"/>
            </a:lvl4pPr>
            <a:lvl5pPr lvl="4">
              <a:spcBef>
                <a:spcPts val="0"/>
              </a:spcBef>
              <a:spcAft>
                <a:spcPts val="0"/>
              </a:spcAft>
              <a:buSzPts val="9700"/>
              <a:buNone/>
              <a:defRPr sz="9700"/>
            </a:lvl5pPr>
            <a:lvl6pPr lvl="5">
              <a:spcBef>
                <a:spcPts val="0"/>
              </a:spcBef>
              <a:spcAft>
                <a:spcPts val="0"/>
              </a:spcAft>
              <a:buSzPts val="9700"/>
              <a:buNone/>
              <a:defRPr sz="9700"/>
            </a:lvl6pPr>
            <a:lvl7pPr lvl="6">
              <a:spcBef>
                <a:spcPts val="0"/>
              </a:spcBef>
              <a:spcAft>
                <a:spcPts val="0"/>
              </a:spcAft>
              <a:buSzPts val="9700"/>
              <a:buNone/>
              <a:defRPr sz="9700"/>
            </a:lvl7pPr>
            <a:lvl8pPr lvl="7">
              <a:spcBef>
                <a:spcPts val="0"/>
              </a:spcBef>
              <a:spcAft>
                <a:spcPts val="0"/>
              </a:spcAft>
              <a:buSzPts val="9700"/>
              <a:buNone/>
              <a:defRPr sz="9700"/>
            </a:lvl8pPr>
            <a:lvl9pPr lvl="8">
              <a:spcBef>
                <a:spcPts val="0"/>
              </a:spcBef>
              <a:spcAft>
                <a:spcPts val="0"/>
              </a:spcAft>
              <a:buSzPts val="9700"/>
              <a:buNone/>
              <a:defRPr sz="9700"/>
            </a:lvl9pPr>
          </a:lstStyle>
          <a:p>
            <a:endParaRPr/>
          </a:p>
        </p:txBody>
      </p:sp>
      <p:sp>
        <p:nvSpPr>
          <p:cNvPr id="43" name="Google Shape;43;p5"/>
          <p:cNvSpPr txBox="1">
            <a:spLocks noGrp="1"/>
          </p:cNvSpPr>
          <p:nvPr>
            <p:ph type="body" idx="1"/>
          </p:nvPr>
        </p:nvSpPr>
        <p:spPr>
          <a:xfrm>
            <a:off x="9865850" y="1096275"/>
            <a:ext cx="7225200" cy="2946000"/>
          </a:xfrm>
          <a:prstGeom prst="rect">
            <a:avLst/>
          </a:prstGeom>
          <a:noFill/>
          <a:ln>
            <a:noFill/>
          </a:ln>
        </p:spPr>
        <p:txBody>
          <a:bodyPr spcFirstLastPara="1" wrap="square" lIns="91425" tIns="45700" rIns="91425" bIns="45700" anchor="t" anchorCtr="0">
            <a:normAutofit/>
          </a:bodyPr>
          <a:lstStyle>
            <a:lvl1pPr marL="457200" lvl="0" indent="-387350" algn="l">
              <a:spcBef>
                <a:spcPts val="360"/>
              </a:spcBef>
              <a:spcAft>
                <a:spcPts val="0"/>
              </a:spcAft>
              <a:buClr>
                <a:schemeClr val="dk1"/>
              </a:buClr>
              <a:buSzPts val="2500"/>
              <a:buChar char="•"/>
              <a:defRPr sz="2500"/>
            </a:lvl1pPr>
            <a:lvl2pPr marL="914400" lvl="1" indent="-387350" algn="l">
              <a:spcBef>
                <a:spcPts val="360"/>
              </a:spcBef>
              <a:spcAft>
                <a:spcPts val="0"/>
              </a:spcAft>
              <a:buClr>
                <a:schemeClr val="dk1"/>
              </a:buClr>
              <a:buSzPts val="2500"/>
              <a:buChar char="–"/>
              <a:defRPr sz="2500"/>
            </a:lvl2pPr>
            <a:lvl3pPr marL="1371600" lvl="2" indent="-387350" algn="l">
              <a:spcBef>
                <a:spcPts val="360"/>
              </a:spcBef>
              <a:spcAft>
                <a:spcPts val="0"/>
              </a:spcAft>
              <a:buClr>
                <a:schemeClr val="dk1"/>
              </a:buClr>
              <a:buSzPts val="2500"/>
              <a:buChar char="•"/>
              <a:defRPr sz="2500"/>
            </a:lvl3pPr>
            <a:lvl4pPr marL="1828800" lvl="3" indent="-387350" algn="l">
              <a:spcBef>
                <a:spcPts val="360"/>
              </a:spcBef>
              <a:spcAft>
                <a:spcPts val="0"/>
              </a:spcAft>
              <a:buClr>
                <a:schemeClr val="dk1"/>
              </a:buClr>
              <a:buSzPts val="2500"/>
              <a:buChar char="–"/>
              <a:defRPr sz="2500"/>
            </a:lvl4pPr>
            <a:lvl5pPr marL="2286000" lvl="4" indent="-387350" algn="l">
              <a:spcBef>
                <a:spcPts val="360"/>
              </a:spcBef>
              <a:spcAft>
                <a:spcPts val="0"/>
              </a:spcAft>
              <a:buClr>
                <a:schemeClr val="dk1"/>
              </a:buClr>
              <a:buSzPts val="2500"/>
              <a:buChar char="»"/>
              <a:defRPr sz="2500"/>
            </a:lvl5pPr>
            <a:lvl6pPr marL="2743200" lvl="5" indent="-387350" algn="l">
              <a:spcBef>
                <a:spcPts val="360"/>
              </a:spcBef>
              <a:spcAft>
                <a:spcPts val="0"/>
              </a:spcAft>
              <a:buClr>
                <a:schemeClr val="dk1"/>
              </a:buClr>
              <a:buSzPts val="2500"/>
              <a:buChar char="•"/>
              <a:defRPr sz="2500"/>
            </a:lvl6pPr>
            <a:lvl7pPr marL="3200400" lvl="6" indent="-387350" algn="l">
              <a:spcBef>
                <a:spcPts val="360"/>
              </a:spcBef>
              <a:spcAft>
                <a:spcPts val="0"/>
              </a:spcAft>
              <a:buClr>
                <a:schemeClr val="dk1"/>
              </a:buClr>
              <a:buSzPts val="2500"/>
              <a:buChar char="•"/>
              <a:defRPr sz="2500"/>
            </a:lvl7pPr>
            <a:lvl8pPr marL="3657600" lvl="7" indent="-387350" algn="l">
              <a:spcBef>
                <a:spcPts val="360"/>
              </a:spcBef>
              <a:spcAft>
                <a:spcPts val="0"/>
              </a:spcAft>
              <a:buClr>
                <a:schemeClr val="dk1"/>
              </a:buClr>
              <a:buSzPts val="2500"/>
              <a:buChar char="•"/>
              <a:defRPr sz="2500"/>
            </a:lvl8pPr>
            <a:lvl9pPr marL="4114800" lvl="8" indent="-387350" algn="l">
              <a:spcBef>
                <a:spcPts val="360"/>
              </a:spcBef>
              <a:spcAft>
                <a:spcPts val="0"/>
              </a:spcAft>
              <a:buClr>
                <a:schemeClr val="dk1"/>
              </a:buClr>
              <a:buSzPts val="2500"/>
              <a:buChar char="•"/>
              <a:defRPr sz="2500"/>
            </a:lvl9pPr>
          </a:lstStyle>
          <a:p>
            <a:endParaRPr/>
          </a:p>
        </p:txBody>
      </p:sp>
      <p:sp>
        <p:nvSpPr>
          <p:cNvPr id="44" name="Google Shape;44;p5"/>
          <p:cNvSpPr>
            <a:spLocks noGrp="1"/>
          </p:cNvSpPr>
          <p:nvPr>
            <p:ph type="pic" idx="2"/>
          </p:nvPr>
        </p:nvSpPr>
        <p:spPr>
          <a:xfrm>
            <a:off x="1521950" y="5363775"/>
            <a:ext cx="16812300" cy="3734100"/>
          </a:xfrm>
          <a:prstGeom prst="rect">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grpSp>
        <p:nvGrpSpPr>
          <p:cNvPr id="46" name="Google Shape;46;p6"/>
          <p:cNvGrpSpPr/>
          <p:nvPr/>
        </p:nvGrpSpPr>
        <p:grpSpPr>
          <a:xfrm>
            <a:off x="8031780" y="-180827"/>
            <a:ext cx="10256289" cy="10468053"/>
            <a:chOff x="0" y="-47625"/>
            <a:chExt cx="2701227" cy="2757000"/>
          </a:xfrm>
        </p:grpSpPr>
        <p:sp>
          <p:nvSpPr>
            <p:cNvPr id="47" name="Google Shape;47;p6"/>
            <p:cNvSpPr/>
            <p:nvPr/>
          </p:nvSpPr>
          <p:spPr>
            <a:xfrm>
              <a:off x="0" y="0"/>
              <a:ext cx="2701227" cy="2709333"/>
            </a:xfrm>
            <a:custGeom>
              <a:avLst/>
              <a:gdLst/>
              <a:ahLst/>
              <a:cxnLst/>
              <a:rect l="l" t="t" r="r" b="b"/>
              <a:pathLst>
                <a:path w="2701227" h="2709333" extrusionOk="0">
                  <a:moveTo>
                    <a:pt x="0" y="0"/>
                  </a:moveTo>
                  <a:lnTo>
                    <a:pt x="2701227" y="0"/>
                  </a:lnTo>
                  <a:lnTo>
                    <a:pt x="2701227" y="2709333"/>
                  </a:lnTo>
                  <a:lnTo>
                    <a:pt x="0" y="2709333"/>
                  </a:lnTo>
                  <a:close/>
                </a:path>
              </a:pathLst>
            </a:custGeom>
            <a:solidFill>
              <a:srgbClr val="FFD863"/>
            </a:solidFill>
            <a:ln>
              <a:noFill/>
            </a:ln>
          </p:spPr>
        </p:sp>
        <p:sp>
          <p:nvSpPr>
            <p:cNvPr id="48" name="Google Shape;48;p6"/>
            <p:cNvSpPr txBox="1"/>
            <p:nvPr/>
          </p:nvSpPr>
          <p:spPr>
            <a:xfrm>
              <a:off x="0" y="-47625"/>
              <a:ext cx="2701200" cy="27570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9" name="Google Shape;49;p6"/>
          <p:cNvSpPr txBox="1">
            <a:spLocks noGrp="1"/>
          </p:cNvSpPr>
          <p:nvPr>
            <p:ph type="title"/>
          </p:nvPr>
        </p:nvSpPr>
        <p:spPr>
          <a:xfrm>
            <a:off x="1004125" y="1025700"/>
            <a:ext cx="5982600" cy="30165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7000"/>
              <a:buNone/>
              <a:defRPr sz="7000"/>
            </a:lvl1pPr>
            <a:lvl2pPr lvl="1">
              <a:spcBef>
                <a:spcPts val="0"/>
              </a:spcBef>
              <a:spcAft>
                <a:spcPts val="0"/>
              </a:spcAft>
              <a:buSzPts val="9700"/>
              <a:buNone/>
              <a:defRPr sz="9700"/>
            </a:lvl2pPr>
            <a:lvl3pPr lvl="2">
              <a:spcBef>
                <a:spcPts val="0"/>
              </a:spcBef>
              <a:spcAft>
                <a:spcPts val="0"/>
              </a:spcAft>
              <a:buSzPts val="9700"/>
              <a:buNone/>
              <a:defRPr sz="9700"/>
            </a:lvl3pPr>
            <a:lvl4pPr lvl="3">
              <a:spcBef>
                <a:spcPts val="0"/>
              </a:spcBef>
              <a:spcAft>
                <a:spcPts val="0"/>
              </a:spcAft>
              <a:buSzPts val="9700"/>
              <a:buNone/>
              <a:defRPr sz="9700"/>
            </a:lvl4pPr>
            <a:lvl5pPr lvl="4">
              <a:spcBef>
                <a:spcPts val="0"/>
              </a:spcBef>
              <a:spcAft>
                <a:spcPts val="0"/>
              </a:spcAft>
              <a:buSzPts val="9700"/>
              <a:buNone/>
              <a:defRPr sz="9700"/>
            </a:lvl5pPr>
            <a:lvl6pPr lvl="5">
              <a:spcBef>
                <a:spcPts val="0"/>
              </a:spcBef>
              <a:spcAft>
                <a:spcPts val="0"/>
              </a:spcAft>
              <a:buSzPts val="9700"/>
              <a:buNone/>
              <a:defRPr sz="9700"/>
            </a:lvl6pPr>
            <a:lvl7pPr lvl="6">
              <a:spcBef>
                <a:spcPts val="0"/>
              </a:spcBef>
              <a:spcAft>
                <a:spcPts val="0"/>
              </a:spcAft>
              <a:buSzPts val="9700"/>
              <a:buNone/>
              <a:defRPr sz="9700"/>
            </a:lvl7pPr>
            <a:lvl8pPr lvl="7">
              <a:spcBef>
                <a:spcPts val="0"/>
              </a:spcBef>
              <a:spcAft>
                <a:spcPts val="0"/>
              </a:spcAft>
              <a:buSzPts val="9700"/>
              <a:buNone/>
              <a:defRPr sz="9700"/>
            </a:lvl8pPr>
            <a:lvl9pPr lvl="8">
              <a:spcBef>
                <a:spcPts val="0"/>
              </a:spcBef>
              <a:spcAft>
                <a:spcPts val="0"/>
              </a:spcAft>
              <a:buSzPts val="9700"/>
              <a:buNone/>
              <a:defRPr sz="9700"/>
            </a:lvl9pPr>
          </a:lstStyle>
          <a:p>
            <a:endParaRPr/>
          </a:p>
        </p:txBody>
      </p:sp>
      <p:sp>
        <p:nvSpPr>
          <p:cNvPr id="50" name="Google Shape;50;p6"/>
          <p:cNvSpPr txBox="1">
            <a:spLocks noGrp="1"/>
          </p:cNvSpPr>
          <p:nvPr>
            <p:ph type="body" idx="1"/>
          </p:nvPr>
        </p:nvSpPr>
        <p:spPr>
          <a:xfrm>
            <a:off x="1047869" y="4802548"/>
            <a:ext cx="5982600" cy="2946000"/>
          </a:xfrm>
          <a:prstGeom prst="rect">
            <a:avLst/>
          </a:prstGeom>
          <a:noFill/>
          <a:ln>
            <a:noFill/>
          </a:ln>
        </p:spPr>
        <p:txBody>
          <a:bodyPr spcFirstLastPara="1" wrap="square" lIns="91425" tIns="45700" rIns="91425" bIns="45700" anchor="t" anchorCtr="0">
            <a:normAutofit/>
          </a:bodyPr>
          <a:lstStyle>
            <a:lvl1pPr marL="457200" lvl="0" indent="-387350" algn="l">
              <a:spcBef>
                <a:spcPts val="360"/>
              </a:spcBef>
              <a:spcAft>
                <a:spcPts val="0"/>
              </a:spcAft>
              <a:buClr>
                <a:schemeClr val="dk1"/>
              </a:buClr>
              <a:buSzPts val="2500"/>
              <a:buChar char="•"/>
              <a:defRPr sz="2500"/>
            </a:lvl1pPr>
            <a:lvl2pPr marL="914400" lvl="1" indent="-387350" algn="l">
              <a:spcBef>
                <a:spcPts val="360"/>
              </a:spcBef>
              <a:spcAft>
                <a:spcPts val="0"/>
              </a:spcAft>
              <a:buClr>
                <a:schemeClr val="dk1"/>
              </a:buClr>
              <a:buSzPts val="2500"/>
              <a:buChar char="–"/>
              <a:defRPr sz="2500"/>
            </a:lvl2pPr>
            <a:lvl3pPr marL="1371600" lvl="2" indent="-387350" algn="l">
              <a:spcBef>
                <a:spcPts val="360"/>
              </a:spcBef>
              <a:spcAft>
                <a:spcPts val="0"/>
              </a:spcAft>
              <a:buClr>
                <a:schemeClr val="dk1"/>
              </a:buClr>
              <a:buSzPts val="2500"/>
              <a:buChar char="•"/>
              <a:defRPr sz="2500"/>
            </a:lvl3pPr>
            <a:lvl4pPr marL="1828800" lvl="3" indent="-387350" algn="l">
              <a:spcBef>
                <a:spcPts val="360"/>
              </a:spcBef>
              <a:spcAft>
                <a:spcPts val="0"/>
              </a:spcAft>
              <a:buClr>
                <a:schemeClr val="dk1"/>
              </a:buClr>
              <a:buSzPts val="2500"/>
              <a:buChar char="–"/>
              <a:defRPr sz="2500"/>
            </a:lvl4pPr>
            <a:lvl5pPr marL="2286000" lvl="4" indent="-387350" algn="l">
              <a:spcBef>
                <a:spcPts val="360"/>
              </a:spcBef>
              <a:spcAft>
                <a:spcPts val="0"/>
              </a:spcAft>
              <a:buClr>
                <a:schemeClr val="dk1"/>
              </a:buClr>
              <a:buSzPts val="2500"/>
              <a:buChar char="»"/>
              <a:defRPr sz="2500"/>
            </a:lvl5pPr>
            <a:lvl6pPr marL="2743200" lvl="5" indent="-387350" algn="l">
              <a:spcBef>
                <a:spcPts val="360"/>
              </a:spcBef>
              <a:spcAft>
                <a:spcPts val="0"/>
              </a:spcAft>
              <a:buClr>
                <a:schemeClr val="dk1"/>
              </a:buClr>
              <a:buSzPts val="2500"/>
              <a:buChar char="•"/>
              <a:defRPr sz="2500"/>
            </a:lvl6pPr>
            <a:lvl7pPr marL="3200400" lvl="6" indent="-387350" algn="l">
              <a:spcBef>
                <a:spcPts val="360"/>
              </a:spcBef>
              <a:spcAft>
                <a:spcPts val="0"/>
              </a:spcAft>
              <a:buClr>
                <a:schemeClr val="dk1"/>
              </a:buClr>
              <a:buSzPts val="2500"/>
              <a:buChar char="•"/>
              <a:defRPr sz="2500"/>
            </a:lvl7pPr>
            <a:lvl8pPr marL="3657600" lvl="7" indent="-387350" algn="l">
              <a:spcBef>
                <a:spcPts val="360"/>
              </a:spcBef>
              <a:spcAft>
                <a:spcPts val="0"/>
              </a:spcAft>
              <a:buClr>
                <a:schemeClr val="dk1"/>
              </a:buClr>
              <a:buSzPts val="2500"/>
              <a:buChar char="•"/>
              <a:defRPr sz="2500"/>
            </a:lvl8pPr>
            <a:lvl9pPr marL="4114800" lvl="8" indent="-387350" algn="l">
              <a:spcBef>
                <a:spcPts val="360"/>
              </a:spcBef>
              <a:spcAft>
                <a:spcPts val="0"/>
              </a:spcAft>
              <a:buClr>
                <a:schemeClr val="dk1"/>
              </a:buClr>
              <a:buSzPts val="2500"/>
              <a:buChar char="•"/>
              <a:defRPr sz="2500"/>
            </a:lvl9pPr>
          </a:lstStyle>
          <a:p>
            <a:endParaRPr/>
          </a:p>
        </p:txBody>
      </p:sp>
      <p:sp>
        <p:nvSpPr>
          <p:cNvPr id="51" name="Google Shape;51;p6"/>
          <p:cNvSpPr txBox="1">
            <a:spLocks noGrp="1"/>
          </p:cNvSpPr>
          <p:nvPr>
            <p:ph type="body" idx="2"/>
          </p:nvPr>
        </p:nvSpPr>
        <p:spPr>
          <a:xfrm>
            <a:off x="10221019" y="4802548"/>
            <a:ext cx="5982600" cy="2946000"/>
          </a:xfrm>
          <a:prstGeom prst="rect">
            <a:avLst/>
          </a:prstGeom>
          <a:noFill/>
          <a:ln>
            <a:noFill/>
          </a:ln>
        </p:spPr>
        <p:txBody>
          <a:bodyPr spcFirstLastPara="1" wrap="square" lIns="91425" tIns="45700" rIns="91425" bIns="45700" anchor="t" anchorCtr="0">
            <a:normAutofit/>
          </a:bodyPr>
          <a:lstStyle>
            <a:lvl1pPr marL="457200" lvl="0" indent="-387350" algn="l">
              <a:spcBef>
                <a:spcPts val="360"/>
              </a:spcBef>
              <a:spcAft>
                <a:spcPts val="0"/>
              </a:spcAft>
              <a:buClr>
                <a:schemeClr val="dk1"/>
              </a:buClr>
              <a:buSzPts val="2500"/>
              <a:buChar char="•"/>
              <a:defRPr sz="2500"/>
            </a:lvl1pPr>
            <a:lvl2pPr marL="914400" lvl="1" indent="-387350" algn="l">
              <a:spcBef>
                <a:spcPts val="360"/>
              </a:spcBef>
              <a:spcAft>
                <a:spcPts val="0"/>
              </a:spcAft>
              <a:buClr>
                <a:schemeClr val="dk1"/>
              </a:buClr>
              <a:buSzPts val="2500"/>
              <a:buChar char="–"/>
              <a:defRPr sz="2500"/>
            </a:lvl2pPr>
            <a:lvl3pPr marL="1371600" lvl="2" indent="-387350" algn="l">
              <a:spcBef>
                <a:spcPts val="360"/>
              </a:spcBef>
              <a:spcAft>
                <a:spcPts val="0"/>
              </a:spcAft>
              <a:buClr>
                <a:schemeClr val="dk1"/>
              </a:buClr>
              <a:buSzPts val="2500"/>
              <a:buChar char="•"/>
              <a:defRPr sz="2500"/>
            </a:lvl3pPr>
            <a:lvl4pPr marL="1828800" lvl="3" indent="-387350" algn="l">
              <a:spcBef>
                <a:spcPts val="360"/>
              </a:spcBef>
              <a:spcAft>
                <a:spcPts val="0"/>
              </a:spcAft>
              <a:buClr>
                <a:schemeClr val="dk1"/>
              </a:buClr>
              <a:buSzPts val="2500"/>
              <a:buChar char="–"/>
              <a:defRPr sz="2500"/>
            </a:lvl4pPr>
            <a:lvl5pPr marL="2286000" lvl="4" indent="-387350" algn="l">
              <a:spcBef>
                <a:spcPts val="360"/>
              </a:spcBef>
              <a:spcAft>
                <a:spcPts val="0"/>
              </a:spcAft>
              <a:buClr>
                <a:schemeClr val="dk1"/>
              </a:buClr>
              <a:buSzPts val="2500"/>
              <a:buChar char="»"/>
              <a:defRPr sz="2500"/>
            </a:lvl5pPr>
            <a:lvl6pPr marL="2743200" lvl="5" indent="-387350" algn="l">
              <a:spcBef>
                <a:spcPts val="360"/>
              </a:spcBef>
              <a:spcAft>
                <a:spcPts val="0"/>
              </a:spcAft>
              <a:buClr>
                <a:schemeClr val="dk1"/>
              </a:buClr>
              <a:buSzPts val="2500"/>
              <a:buChar char="•"/>
              <a:defRPr sz="2500"/>
            </a:lvl6pPr>
            <a:lvl7pPr marL="3200400" lvl="6" indent="-387350" algn="l">
              <a:spcBef>
                <a:spcPts val="360"/>
              </a:spcBef>
              <a:spcAft>
                <a:spcPts val="0"/>
              </a:spcAft>
              <a:buClr>
                <a:schemeClr val="dk1"/>
              </a:buClr>
              <a:buSzPts val="2500"/>
              <a:buChar char="•"/>
              <a:defRPr sz="2500"/>
            </a:lvl7pPr>
            <a:lvl8pPr marL="3657600" lvl="7" indent="-387350" algn="l">
              <a:spcBef>
                <a:spcPts val="360"/>
              </a:spcBef>
              <a:spcAft>
                <a:spcPts val="0"/>
              </a:spcAft>
              <a:buClr>
                <a:schemeClr val="dk1"/>
              </a:buClr>
              <a:buSzPts val="2500"/>
              <a:buChar char="•"/>
              <a:defRPr sz="2500"/>
            </a:lvl8pPr>
            <a:lvl9pPr marL="4114800" lvl="8" indent="-387350" algn="l">
              <a:spcBef>
                <a:spcPts val="360"/>
              </a:spcBef>
              <a:spcAft>
                <a:spcPts val="0"/>
              </a:spcAft>
              <a:buClr>
                <a:schemeClr val="dk1"/>
              </a:buClr>
              <a:buSzPts val="2500"/>
              <a:buChar char="•"/>
              <a:defRPr sz="25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7"/>
          <p:cNvSpPr txBox="1">
            <a:spLocks noGrp="1"/>
          </p:cNvSpPr>
          <p:nvPr>
            <p:ph type="title"/>
          </p:nvPr>
        </p:nvSpPr>
        <p:spPr>
          <a:xfrm>
            <a:off x="457200" y="540863"/>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55" name="Google Shape;55;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6" name="Google Shape;56;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57" name="Google Shape;57;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8" name="Google Shape;58;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8"/>
          <p:cNvSpPr txBox="1">
            <a:spLocks noGrp="1"/>
          </p:cNvSpPr>
          <p:nvPr>
            <p:ph type="title"/>
          </p:nvPr>
        </p:nvSpPr>
        <p:spPr>
          <a:xfrm>
            <a:off x="457200" y="540863"/>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9" name="Google Shape;69;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70" name="Google Shape;70;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10"/>
          <p:cNvSpPr>
            <a:spLocks noGrp="1"/>
          </p:cNvSpPr>
          <p:nvPr>
            <p:ph type="pic" idx="2"/>
          </p:nvPr>
        </p:nvSpPr>
        <p:spPr>
          <a:xfrm>
            <a:off x="1792288" y="612775"/>
            <a:ext cx="5486400" cy="4114800"/>
          </a:xfrm>
          <a:prstGeom prst="rect">
            <a:avLst/>
          </a:prstGeom>
          <a:noFill/>
          <a:ln>
            <a:noFill/>
          </a:ln>
        </p:spPr>
      </p:sp>
      <p:sp>
        <p:nvSpPr>
          <p:cNvPr id="76" name="Google Shape;76;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77" name="Google Shape;77;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11"/>
          <p:cNvSpPr txBox="1">
            <a:spLocks noGrp="1"/>
          </p:cNvSpPr>
          <p:nvPr>
            <p:ph type="title"/>
          </p:nvPr>
        </p:nvSpPr>
        <p:spPr>
          <a:xfrm>
            <a:off x="457200" y="540863"/>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3" name="Google Shape;83;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9" name="Google Shape;89;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540863"/>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rgbClr val="FA9908"/>
              </a:buClr>
              <a:buSzPts val="5800"/>
              <a:buFont typeface="Merriweather"/>
              <a:buNone/>
              <a:defRPr sz="5800" b="1" i="0" u="none" strike="noStrike" cap="none">
                <a:solidFill>
                  <a:srgbClr val="FA9908"/>
                </a:solidFill>
                <a:latin typeface="Merriweather"/>
                <a:ea typeface="Merriweather"/>
                <a:cs typeface="Merriweather"/>
                <a:sym typeface="Merriweather"/>
              </a:defRPr>
            </a:lvl1pPr>
            <a:lvl2pPr lvl="1">
              <a:spcBef>
                <a:spcPts val="0"/>
              </a:spcBef>
              <a:spcAft>
                <a:spcPts val="0"/>
              </a:spcAft>
              <a:buClr>
                <a:srgbClr val="FA9908"/>
              </a:buClr>
              <a:buSzPts val="1400"/>
              <a:buNone/>
              <a:defRPr sz="1800">
                <a:solidFill>
                  <a:srgbClr val="FA9908"/>
                </a:solidFill>
              </a:defRPr>
            </a:lvl2pPr>
            <a:lvl3pPr lvl="2">
              <a:spcBef>
                <a:spcPts val="0"/>
              </a:spcBef>
              <a:spcAft>
                <a:spcPts val="0"/>
              </a:spcAft>
              <a:buClr>
                <a:srgbClr val="FA9908"/>
              </a:buClr>
              <a:buSzPts val="1400"/>
              <a:buNone/>
              <a:defRPr sz="1800">
                <a:solidFill>
                  <a:srgbClr val="FA9908"/>
                </a:solidFill>
              </a:defRPr>
            </a:lvl3pPr>
            <a:lvl4pPr lvl="3">
              <a:spcBef>
                <a:spcPts val="0"/>
              </a:spcBef>
              <a:spcAft>
                <a:spcPts val="0"/>
              </a:spcAft>
              <a:buClr>
                <a:srgbClr val="FA9908"/>
              </a:buClr>
              <a:buSzPts val="1400"/>
              <a:buNone/>
              <a:defRPr sz="1800">
                <a:solidFill>
                  <a:srgbClr val="FA9908"/>
                </a:solidFill>
              </a:defRPr>
            </a:lvl4pPr>
            <a:lvl5pPr lvl="4">
              <a:spcBef>
                <a:spcPts val="0"/>
              </a:spcBef>
              <a:spcAft>
                <a:spcPts val="0"/>
              </a:spcAft>
              <a:buClr>
                <a:srgbClr val="FA9908"/>
              </a:buClr>
              <a:buSzPts val="1400"/>
              <a:buNone/>
              <a:defRPr sz="1800">
                <a:solidFill>
                  <a:srgbClr val="FA9908"/>
                </a:solidFill>
              </a:defRPr>
            </a:lvl5pPr>
            <a:lvl6pPr lvl="5">
              <a:spcBef>
                <a:spcPts val="0"/>
              </a:spcBef>
              <a:spcAft>
                <a:spcPts val="0"/>
              </a:spcAft>
              <a:buClr>
                <a:srgbClr val="FA9908"/>
              </a:buClr>
              <a:buSzPts val="1400"/>
              <a:buNone/>
              <a:defRPr sz="1800">
                <a:solidFill>
                  <a:srgbClr val="FA9908"/>
                </a:solidFill>
              </a:defRPr>
            </a:lvl6pPr>
            <a:lvl7pPr lvl="6">
              <a:spcBef>
                <a:spcPts val="0"/>
              </a:spcBef>
              <a:spcAft>
                <a:spcPts val="0"/>
              </a:spcAft>
              <a:buClr>
                <a:srgbClr val="FA9908"/>
              </a:buClr>
              <a:buSzPts val="1400"/>
              <a:buNone/>
              <a:defRPr sz="1800">
                <a:solidFill>
                  <a:srgbClr val="FA9908"/>
                </a:solidFill>
              </a:defRPr>
            </a:lvl7pPr>
            <a:lvl8pPr lvl="7">
              <a:spcBef>
                <a:spcPts val="0"/>
              </a:spcBef>
              <a:spcAft>
                <a:spcPts val="0"/>
              </a:spcAft>
              <a:buClr>
                <a:srgbClr val="FA9908"/>
              </a:buClr>
              <a:buSzPts val="1400"/>
              <a:buNone/>
              <a:defRPr sz="1800">
                <a:solidFill>
                  <a:srgbClr val="FA9908"/>
                </a:solidFill>
              </a:defRPr>
            </a:lvl8pPr>
            <a:lvl9pPr lvl="8">
              <a:spcBef>
                <a:spcPts val="0"/>
              </a:spcBef>
              <a:spcAft>
                <a:spcPts val="0"/>
              </a:spcAft>
              <a:buClr>
                <a:srgbClr val="FA9908"/>
              </a:buClr>
              <a:buSzPts val="1400"/>
              <a:buNone/>
              <a:defRPr sz="1800">
                <a:solidFill>
                  <a:srgbClr val="FA9908"/>
                </a:solidFill>
              </a:defRPr>
            </a:lvl9pPr>
          </a:lstStyle>
          <a:p>
            <a:endParaRPr/>
          </a:p>
        </p:txBody>
      </p:sp>
      <p:sp>
        <p:nvSpPr>
          <p:cNvPr id="7" name="Google Shape;7;p1"/>
          <p:cNvSpPr txBox="1">
            <a:spLocks noGrp="1"/>
          </p:cNvSpPr>
          <p:nvPr>
            <p:ph type="body" idx="1"/>
          </p:nvPr>
        </p:nvSpPr>
        <p:spPr>
          <a:xfrm>
            <a:off x="656875" y="2132600"/>
            <a:ext cx="8229600" cy="4526100"/>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Fira Sans"/>
              <a:buChar char="•"/>
              <a:defRPr sz="3200" i="0" u="none" strike="noStrike" cap="none">
                <a:solidFill>
                  <a:schemeClr val="dk1"/>
                </a:solidFill>
                <a:latin typeface="Fira Sans"/>
                <a:ea typeface="Fira Sans"/>
                <a:cs typeface="Fira Sans"/>
                <a:sym typeface="Fira Sans"/>
              </a:defRPr>
            </a:lvl1pPr>
            <a:lvl2pPr marL="914400" marR="0" lvl="1" indent="-406400" algn="l" rtl="0">
              <a:spcBef>
                <a:spcPts val="560"/>
              </a:spcBef>
              <a:spcAft>
                <a:spcPts val="0"/>
              </a:spcAft>
              <a:buClr>
                <a:schemeClr val="dk1"/>
              </a:buClr>
              <a:buSzPts val="2800"/>
              <a:buFont typeface="Fira Sans"/>
              <a:buChar char="–"/>
              <a:defRPr sz="2800" i="0" u="none" strike="noStrike" cap="none">
                <a:solidFill>
                  <a:schemeClr val="dk1"/>
                </a:solidFill>
                <a:latin typeface="Fira Sans"/>
                <a:ea typeface="Fira Sans"/>
                <a:cs typeface="Fira Sans"/>
                <a:sym typeface="Fira Sans"/>
              </a:defRPr>
            </a:lvl2pPr>
            <a:lvl3pPr marL="1371600" marR="0" lvl="2" indent="-381000" algn="l" rtl="0">
              <a:spcBef>
                <a:spcPts val="480"/>
              </a:spcBef>
              <a:spcAft>
                <a:spcPts val="0"/>
              </a:spcAft>
              <a:buClr>
                <a:schemeClr val="dk1"/>
              </a:buClr>
              <a:buSzPts val="2400"/>
              <a:buFont typeface="Fira Sans"/>
              <a:buChar char="•"/>
              <a:defRPr sz="2400" i="0" u="none" strike="noStrike" cap="none">
                <a:solidFill>
                  <a:schemeClr val="dk1"/>
                </a:solidFill>
                <a:latin typeface="Fira Sans"/>
                <a:ea typeface="Fira Sans"/>
                <a:cs typeface="Fira Sans"/>
                <a:sym typeface="Fira Sans"/>
              </a:defRPr>
            </a:lvl3pPr>
            <a:lvl4pPr marL="1828800" marR="0" lvl="3" indent="-355600" algn="l" rtl="0">
              <a:spcBef>
                <a:spcPts val="400"/>
              </a:spcBef>
              <a:spcAft>
                <a:spcPts val="0"/>
              </a:spcAft>
              <a:buClr>
                <a:schemeClr val="dk1"/>
              </a:buClr>
              <a:buSzPts val="2000"/>
              <a:buFont typeface="Fira Sans"/>
              <a:buChar char="–"/>
              <a:defRPr sz="2000" i="0" u="none" strike="noStrike" cap="none">
                <a:solidFill>
                  <a:schemeClr val="dk1"/>
                </a:solidFill>
                <a:latin typeface="Fira Sans"/>
                <a:ea typeface="Fira Sans"/>
                <a:cs typeface="Fira Sans"/>
                <a:sym typeface="Fira Sans"/>
              </a:defRPr>
            </a:lvl4pPr>
            <a:lvl5pPr marL="2286000" marR="0" lvl="4" indent="-355600" algn="l" rtl="0">
              <a:spcBef>
                <a:spcPts val="400"/>
              </a:spcBef>
              <a:spcAft>
                <a:spcPts val="0"/>
              </a:spcAft>
              <a:buClr>
                <a:schemeClr val="dk1"/>
              </a:buClr>
              <a:buSzPts val="2000"/>
              <a:buFont typeface="Fira Sans"/>
              <a:buChar char="»"/>
              <a:defRPr sz="2000" i="0" u="none" strike="noStrike" cap="none">
                <a:solidFill>
                  <a:schemeClr val="dk1"/>
                </a:solidFill>
                <a:latin typeface="Fira Sans"/>
                <a:ea typeface="Fira Sans"/>
                <a:cs typeface="Fira Sans"/>
                <a:sym typeface="Fira Sans"/>
              </a:defRPr>
            </a:lvl5pPr>
            <a:lvl6pPr marL="2743200" marR="0" lvl="5" indent="-355600" algn="l" rtl="0">
              <a:spcBef>
                <a:spcPts val="400"/>
              </a:spcBef>
              <a:spcAft>
                <a:spcPts val="0"/>
              </a:spcAft>
              <a:buClr>
                <a:schemeClr val="dk1"/>
              </a:buClr>
              <a:buSzPts val="2000"/>
              <a:buFont typeface="Fira Sans"/>
              <a:buChar char="•"/>
              <a:defRPr sz="2000" i="0" u="none" strike="noStrike" cap="none">
                <a:solidFill>
                  <a:schemeClr val="dk1"/>
                </a:solidFill>
                <a:latin typeface="Fira Sans"/>
                <a:ea typeface="Fira Sans"/>
                <a:cs typeface="Fira Sans"/>
                <a:sym typeface="Fira Sans"/>
              </a:defRPr>
            </a:lvl6pPr>
            <a:lvl7pPr marL="3200400" marR="0" lvl="6" indent="-355600" algn="l" rtl="0">
              <a:spcBef>
                <a:spcPts val="400"/>
              </a:spcBef>
              <a:spcAft>
                <a:spcPts val="0"/>
              </a:spcAft>
              <a:buClr>
                <a:schemeClr val="dk1"/>
              </a:buClr>
              <a:buSzPts val="2000"/>
              <a:buFont typeface="Fira Sans"/>
              <a:buChar char="•"/>
              <a:defRPr sz="2000" i="0" u="none" strike="noStrike" cap="none">
                <a:solidFill>
                  <a:schemeClr val="dk1"/>
                </a:solidFill>
                <a:latin typeface="Fira Sans"/>
                <a:ea typeface="Fira Sans"/>
                <a:cs typeface="Fira Sans"/>
                <a:sym typeface="Fira Sans"/>
              </a:defRPr>
            </a:lvl7pPr>
            <a:lvl8pPr marL="3657600" marR="0" lvl="7" indent="-355600" algn="l" rtl="0">
              <a:spcBef>
                <a:spcPts val="400"/>
              </a:spcBef>
              <a:spcAft>
                <a:spcPts val="0"/>
              </a:spcAft>
              <a:buClr>
                <a:schemeClr val="dk1"/>
              </a:buClr>
              <a:buSzPts val="2000"/>
              <a:buFont typeface="Fira Sans"/>
              <a:buChar char="•"/>
              <a:defRPr sz="2000" i="0" u="none" strike="noStrike" cap="none">
                <a:solidFill>
                  <a:schemeClr val="dk1"/>
                </a:solidFill>
                <a:latin typeface="Fira Sans"/>
                <a:ea typeface="Fira Sans"/>
                <a:cs typeface="Fira Sans"/>
                <a:sym typeface="Fira Sans"/>
              </a:defRPr>
            </a:lvl8pPr>
            <a:lvl9pPr marL="4114800" marR="0" lvl="8" indent="-355600" algn="l" rtl="0">
              <a:spcBef>
                <a:spcPts val="400"/>
              </a:spcBef>
              <a:spcAft>
                <a:spcPts val="0"/>
              </a:spcAft>
              <a:buClr>
                <a:schemeClr val="dk1"/>
              </a:buClr>
              <a:buSzPts val="2000"/>
              <a:buFont typeface="Fira Sans"/>
              <a:buChar char="•"/>
              <a:defRPr sz="2000" i="0" u="none" strike="noStrike" cap="none">
                <a:solidFill>
                  <a:schemeClr val="dk1"/>
                </a:solidFill>
                <a:latin typeface="Fira Sans"/>
                <a:ea typeface="Fira Sans"/>
                <a:cs typeface="Fira Sans"/>
                <a:sym typeface="Fira Sans"/>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3"/>
          <p:cNvSpPr txBox="1"/>
          <p:nvPr/>
        </p:nvSpPr>
        <p:spPr>
          <a:xfrm>
            <a:off x="9266992" y="2163056"/>
            <a:ext cx="7992300" cy="4616648"/>
          </a:xfrm>
          <a:prstGeom prst="rect">
            <a:avLst/>
          </a:prstGeom>
          <a:noFill/>
          <a:ln>
            <a:noFill/>
          </a:ln>
        </p:spPr>
        <p:txBody>
          <a:bodyPr spcFirstLastPara="1" wrap="square" lIns="0" tIns="0" rIns="0" bIns="0" anchor="t" anchorCtr="0">
            <a:spAutoFit/>
          </a:bodyPr>
          <a:lstStyle/>
          <a:p>
            <a:pPr algn="ctr"/>
            <a:r>
              <a:rPr lang="en-US" altLang="ja-JP" sz="6000" b="1" dirty="0">
                <a:solidFill>
                  <a:srgbClr val="FA9908"/>
                </a:solidFill>
                <a:latin typeface="Merriweather" panose="00000500000000000000" pitchFamily="2" charset="0"/>
              </a:rPr>
              <a:t>Gender Differences in Communication and </a:t>
            </a:r>
            <a:endParaRPr lang="ja-JP" altLang="ja-JP" sz="6000" b="1" dirty="0">
              <a:solidFill>
                <a:srgbClr val="FA9908"/>
              </a:solidFill>
              <a:latin typeface="Merriweather" panose="00000500000000000000" pitchFamily="2" charset="0"/>
            </a:endParaRPr>
          </a:p>
          <a:p>
            <a:pPr algn="ctr"/>
            <a:r>
              <a:rPr lang="en-US" altLang="ja-JP" sz="6000" b="1" dirty="0">
                <a:solidFill>
                  <a:srgbClr val="FA9908"/>
                </a:solidFill>
                <a:latin typeface="Merriweather" panose="00000500000000000000" pitchFamily="2" charset="0"/>
              </a:rPr>
              <a:t>Their Impact on Workplace Diversity</a:t>
            </a:r>
            <a:endParaRPr lang="ja-JP" altLang="ja-JP" sz="6000" b="1" dirty="0">
              <a:solidFill>
                <a:srgbClr val="FA9908"/>
              </a:solidFill>
              <a:latin typeface="Merriweather" panose="00000500000000000000" pitchFamily="2" charset="0"/>
            </a:endParaRPr>
          </a:p>
        </p:txBody>
      </p:sp>
      <p:sp>
        <p:nvSpPr>
          <p:cNvPr id="97" name="Google Shape;97;p13"/>
          <p:cNvSpPr txBox="1"/>
          <p:nvPr/>
        </p:nvSpPr>
        <p:spPr>
          <a:xfrm>
            <a:off x="9266992" y="8037339"/>
            <a:ext cx="7992308" cy="68942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3200" dirty="0"/>
              <a:t>30/04/26</a:t>
            </a:r>
            <a:endParaRPr sz="3200" dirty="0"/>
          </a:p>
        </p:txBody>
      </p:sp>
      <p:sp>
        <p:nvSpPr>
          <p:cNvPr id="99" name="Google Shape;99;p13"/>
          <p:cNvSpPr txBox="1"/>
          <p:nvPr/>
        </p:nvSpPr>
        <p:spPr>
          <a:xfrm>
            <a:off x="9266992" y="8710930"/>
            <a:ext cx="7992308" cy="68942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3200" b="0" i="0" u="none" strike="noStrike" cap="none" dirty="0">
                <a:solidFill>
                  <a:srgbClr val="000000"/>
                </a:solidFill>
                <a:latin typeface="Fira Sans"/>
                <a:ea typeface="Fira Sans"/>
                <a:cs typeface="Fira Sans"/>
                <a:sym typeface="Fira Sans"/>
              </a:rPr>
              <a:t>Lia </a:t>
            </a:r>
            <a:r>
              <a:rPr lang="en-US" sz="3200" b="0" i="0" u="none" strike="noStrike" cap="none" dirty="0" err="1">
                <a:solidFill>
                  <a:srgbClr val="000000"/>
                </a:solidFill>
                <a:latin typeface="Fira Sans"/>
                <a:ea typeface="Fira Sans"/>
                <a:cs typeface="Fira Sans"/>
                <a:sym typeface="Fira Sans"/>
              </a:rPr>
              <a:t>Tachigami</a:t>
            </a:r>
            <a:endParaRPr dirty="0"/>
          </a:p>
        </p:txBody>
      </p:sp>
      <p:grpSp>
        <p:nvGrpSpPr>
          <p:cNvPr id="100" name="Google Shape;100;p13"/>
          <p:cNvGrpSpPr/>
          <p:nvPr/>
        </p:nvGrpSpPr>
        <p:grpSpPr>
          <a:xfrm>
            <a:off x="0" y="-144661"/>
            <a:ext cx="7775712" cy="10431661"/>
            <a:chOff x="0" y="-38100"/>
            <a:chExt cx="2047924" cy="2747433"/>
          </a:xfrm>
        </p:grpSpPr>
        <p:sp>
          <p:nvSpPr>
            <p:cNvPr id="101" name="Google Shape;101;p13"/>
            <p:cNvSpPr/>
            <p:nvPr/>
          </p:nvSpPr>
          <p:spPr>
            <a:xfrm>
              <a:off x="0" y="0"/>
              <a:ext cx="2047924" cy="2709333"/>
            </a:xfrm>
            <a:custGeom>
              <a:avLst/>
              <a:gdLst/>
              <a:ahLst/>
              <a:cxnLst/>
              <a:rect l="l" t="t" r="r" b="b"/>
              <a:pathLst>
                <a:path w="2047924" h="2709333" extrusionOk="0">
                  <a:moveTo>
                    <a:pt x="0" y="0"/>
                  </a:moveTo>
                  <a:lnTo>
                    <a:pt x="2047924" y="0"/>
                  </a:lnTo>
                  <a:lnTo>
                    <a:pt x="2047924" y="2709333"/>
                  </a:lnTo>
                  <a:lnTo>
                    <a:pt x="0" y="2709333"/>
                  </a:lnTo>
                  <a:close/>
                </a:path>
              </a:pathLst>
            </a:custGeom>
            <a:solidFill>
              <a:srgbClr val="FA9908"/>
            </a:solidFill>
            <a:ln>
              <a:noFill/>
            </a:ln>
          </p:spPr>
        </p:sp>
        <p:sp>
          <p:nvSpPr>
            <p:cNvPr id="102" name="Google Shape;102;p13"/>
            <p:cNvSpPr txBox="1"/>
            <p:nvPr/>
          </p:nvSpPr>
          <p:spPr>
            <a:xfrm>
              <a:off x="0" y="-38100"/>
              <a:ext cx="204792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03" name="Google Shape;103;p13"/>
          <p:cNvPicPr preferRelativeResize="0"/>
          <p:nvPr/>
        </p:nvPicPr>
        <p:blipFill rotWithShape="1">
          <a:blip r:embed="rId3">
            <a:alphaModFix/>
          </a:blip>
          <a:srcRect t="5653" b="5652"/>
          <a:stretch/>
        </p:blipFill>
        <p:spPr>
          <a:xfrm flipH="1">
            <a:off x="649514" y="641822"/>
            <a:ext cx="7613340" cy="9003356"/>
          </a:xfrm>
          <a:prstGeom prst="rect">
            <a:avLst/>
          </a:prstGeom>
          <a:noFill/>
          <a:ln>
            <a:noFill/>
          </a:ln>
        </p:spPr>
      </p:pic>
      <p:grpSp>
        <p:nvGrpSpPr>
          <p:cNvPr id="104" name="Google Shape;104;p13"/>
          <p:cNvGrpSpPr/>
          <p:nvPr/>
        </p:nvGrpSpPr>
        <p:grpSpPr>
          <a:xfrm>
            <a:off x="17464558" y="-144661"/>
            <a:ext cx="823442" cy="10431661"/>
            <a:chOff x="0" y="-38100"/>
            <a:chExt cx="216874" cy="2747433"/>
          </a:xfrm>
        </p:grpSpPr>
        <p:sp>
          <p:nvSpPr>
            <p:cNvPr id="105" name="Google Shape;105;p13"/>
            <p:cNvSpPr/>
            <p:nvPr/>
          </p:nvSpPr>
          <p:spPr>
            <a:xfrm>
              <a:off x="0" y="0"/>
              <a:ext cx="216874" cy="2709333"/>
            </a:xfrm>
            <a:custGeom>
              <a:avLst/>
              <a:gdLst/>
              <a:ahLst/>
              <a:cxnLst/>
              <a:rect l="l" t="t" r="r" b="b"/>
              <a:pathLst>
                <a:path w="216874" h="2709333" extrusionOk="0">
                  <a:moveTo>
                    <a:pt x="0" y="0"/>
                  </a:moveTo>
                  <a:lnTo>
                    <a:pt x="216874" y="0"/>
                  </a:lnTo>
                  <a:lnTo>
                    <a:pt x="216874" y="2709333"/>
                  </a:lnTo>
                  <a:lnTo>
                    <a:pt x="0" y="2709333"/>
                  </a:lnTo>
                  <a:close/>
                </a:path>
              </a:pathLst>
            </a:custGeom>
            <a:solidFill>
              <a:srgbClr val="FFD863"/>
            </a:solidFill>
            <a:ln>
              <a:noFill/>
            </a:ln>
          </p:spPr>
        </p:sp>
        <p:sp>
          <p:nvSpPr>
            <p:cNvPr id="106" name="Google Shape;106;p13"/>
            <p:cNvSpPr txBox="1"/>
            <p:nvPr/>
          </p:nvSpPr>
          <p:spPr>
            <a:xfrm>
              <a:off x="0" y="-38100"/>
              <a:ext cx="2168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pic>
        <p:nvPicPr>
          <p:cNvPr id="111" name="Google Shape;111;p14"/>
          <p:cNvPicPr preferRelativeResize="0"/>
          <p:nvPr/>
        </p:nvPicPr>
        <p:blipFill rotWithShape="1">
          <a:blip r:embed="rId3">
            <a:alphaModFix/>
          </a:blip>
          <a:srcRect t="23482" b="32043"/>
          <a:stretch/>
        </p:blipFill>
        <p:spPr>
          <a:xfrm>
            <a:off x="928811" y="0"/>
            <a:ext cx="17359189" cy="5143500"/>
          </a:xfrm>
          <a:prstGeom prst="rect">
            <a:avLst/>
          </a:prstGeom>
          <a:noFill/>
          <a:ln>
            <a:noFill/>
          </a:ln>
        </p:spPr>
      </p:pic>
      <p:grpSp>
        <p:nvGrpSpPr>
          <p:cNvPr id="112" name="Google Shape;112;p14"/>
          <p:cNvGrpSpPr/>
          <p:nvPr/>
        </p:nvGrpSpPr>
        <p:grpSpPr>
          <a:xfrm>
            <a:off x="0" y="-168060"/>
            <a:ext cx="1028700" cy="10431661"/>
            <a:chOff x="0" y="-38100"/>
            <a:chExt cx="270933" cy="2747433"/>
          </a:xfrm>
        </p:grpSpPr>
        <p:sp>
          <p:nvSpPr>
            <p:cNvPr id="113" name="Google Shape;113;p14"/>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14" name="Google Shape;114;p14"/>
            <p:cNvSpPr txBox="1"/>
            <p:nvPr/>
          </p:nvSpPr>
          <p:spPr>
            <a:xfrm>
              <a:off x="0" y="-38100"/>
              <a:ext cx="270933"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5" name="Google Shape;115;p14"/>
          <p:cNvGrpSpPr/>
          <p:nvPr/>
        </p:nvGrpSpPr>
        <p:grpSpPr>
          <a:xfrm>
            <a:off x="1028700" y="4962674"/>
            <a:ext cx="4558293" cy="5324326"/>
            <a:chOff x="0" y="-47625"/>
            <a:chExt cx="1200538" cy="1402292"/>
          </a:xfrm>
        </p:grpSpPr>
        <p:sp>
          <p:nvSpPr>
            <p:cNvPr id="116" name="Google Shape;116;p14"/>
            <p:cNvSpPr/>
            <p:nvPr/>
          </p:nvSpPr>
          <p:spPr>
            <a:xfrm>
              <a:off x="0" y="0"/>
              <a:ext cx="1200538" cy="1354667"/>
            </a:xfrm>
            <a:custGeom>
              <a:avLst/>
              <a:gdLst/>
              <a:ahLst/>
              <a:cxnLst/>
              <a:rect l="l" t="t" r="r" b="b"/>
              <a:pathLst>
                <a:path w="1200538" h="1354667" extrusionOk="0">
                  <a:moveTo>
                    <a:pt x="0" y="0"/>
                  </a:moveTo>
                  <a:lnTo>
                    <a:pt x="1200538" y="0"/>
                  </a:lnTo>
                  <a:lnTo>
                    <a:pt x="1200538" y="1354667"/>
                  </a:lnTo>
                  <a:lnTo>
                    <a:pt x="0" y="1354667"/>
                  </a:lnTo>
                  <a:close/>
                </a:path>
              </a:pathLst>
            </a:custGeom>
            <a:solidFill>
              <a:srgbClr val="FA9908"/>
            </a:solidFill>
            <a:ln>
              <a:noFill/>
            </a:ln>
          </p:spPr>
        </p:sp>
        <p:sp>
          <p:nvSpPr>
            <p:cNvPr id="117" name="Google Shape;117;p14"/>
            <p:cNvSpPr txBox="1"/>
            <p:nvPr/>
          </p:nvSpPr>
          <p:spPr>
            <a:xfrm>
              <a:off x="0" y="-47625"/>
              <a:ext cx="1200538" cy="1402292"/>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118" name="Google Shape;118;p14"/>
          <p:cNvCxnSpPr/>
          <p:nvPr/>
        </p:nvCxnSpPr>
        <p:spPr>
          <a:xfrm rot="10800000">
            <a:off x="9838589" y="6153318"/>
            <a:ext cx="0" cy="3181013"/>
          </a:xfrm>
          <a:prstGeom prst="straightConnector1">
            <a:avLst/>
          </a:prstGeom>
          <a:noFill/>
          <a:ln w="19050" cap="flat" cmpd="sng">
            <a:solidFill>
              <a:srgbClr val="FA9908"/>
            </a:solidFill>
            <a:prstDash val="solid"/>
            <a:round/>
            <a:headEnd type="none" w="sm" len="sm"/>
            <a:tailEnd type="none" w="sm" len="sm"/>
          </a:ln>
        </p:spPr>
      </p:cxnSp>
      <p:cxnSp>
        <p:nvCxnSpPr>
          <p:cNvPr id="119" name="Google Shape;119;p14"/>
          <p:cNvCxnSpPr/>
          <p:nvPr/>
        </p:nvCxnSpPr>
        <p:spPr>
          <a:xfrm rot="10800000">
            <a:off x="14099710" y="6153318"/>
            <a:ext cx="0" cy="3181013"/>
          </a:xfrm>
          <a:prstGeom prst="straightConnector1">
            <a:avLst/>
          </a:prstGeom>
          <a:noFill/>
          <a:ln w="19050" cap="flat" cmpd="sng">
            <a:solidFill>
              <a:srgbClr val="FA9908"/>
            </a:solidFill>
            <a:prstDash val="solid"/>
            <a:round/>
            <a:headEnd type="none" w="sm" len="sm"/>
            <a:tailEnd type="none" w="sm" len="sm"/>
          </a:ln>
        </p:spPr>
      </p:cxnSp>
      <p:sp>
        <p:nvSpPr>
          <p:cNvPr id="120" name="Google Shape;120;p14"/>
          <p:cNvSpPr txBox="1"/>
          <p:nvPr/>
        </p:nvSpPr>
        <p:spPr>
          <a:xfrm>
            <a:off x="10990361" y="6153318"/>
            <a:ext cx="1940615" cy="4953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200" b="1" i="0" u="none" strike="noStrike" cap="none" dirty="0">
                <a:solidFill>
                  <a:srgbClr val="000000"/>
                </a:solidFill>
                <a:latin typeface="Fira Sans SemiBold"/>
                <a:ea typeface="Fira Sans SemiBold"/>
                <a:cs typeface="Fira Sans SemiBold"/>
                <a:sym typeface="Fira Sans SemiBold"/>
              </a:rPr>
              <a:t>Topic 2</a:t>
            </a:r>
            <a:endParaRPr dirty="0"/>
          </a:p>
        </p:txBody>
      </p:sp>
      <p:sp>
        <p:nvSpPr>
          <p:cNvPr id="121" name="Google Shape;121;p14"/>
          <p:cNvSpPr txBox="1"/>
          <p:nvPr/>
        </p:nvSpPr>
        <p:spPr>
          <a:xfrm>
            <a:off x="6772592" y="6153318"/>
            <a:ext cx="1793810" cy="4953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200" b="1" i="0" u="none" strike="noStrike" cap="none" dirty="0">
                <a:solidFill>
                  <a:srgbClr val="000000"/>
                </a:solidFill>
                <a:latin typeface="Fira Sans SemiBold"/>
                <a:ea typeface="Fira Sans SemiBold"/>
                <a:cs typeface="Fira Sans SemiBold"/>
                <a:sym typeface="Fira Sans SemiBold"/>
              </a:rPr>
              <a:t>Topic 1</a:t>
            </a:r>
            <a:endParaRPr dirty="0"/>
          </a:p>
        </p:txBody>
      </p:sp>
      <p:sp>
        <p:nvSpPr>
          <p:cNvPr id="122" name="Google Shape;122;p14"/>
          <p:cNvSpPr txBox="1"/>
          <p:nvPr/>
        </p:nvSpPr>
        <p:spPr>
          <a:xfrm>
            <a:off x="6205647" y="7444711"/>
            <a:ext cx="2927700" cy="1698927"/>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Fira Sans" panose="020B0503050000020004" pitchFamily="34" charset="0"/>
              </a:rPr>
              <a:t>Differences in Communication by Gender</a:t>
            </a:r>
            <a:endParaRPr sz="3200" dirty="0">
              <a:latin typeface="Fira Sans" panose="020B0503050000020004" pitchFamily="34" charset="0"/>
            </a:endParaRPr>
          </a:p>
        </p:txBody>
      </p:sp>
      <p:sp>
        <p:nvSpPr>
          <p:cNvPr id="123" name="Google Shape;123;p14"/>
          <p:cNvSpPr txBox="1"/>
          <p:nvPr/>
        </p:nvSpPr>
        <p:spPr>
          <a:xfrm>
            <a:off x="15063723" y="6153318"/>
            <a:ext cx="2128388" cy="4953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200" b="1" i="0" u="none" strike="noStrike" cap="none" dirty="0">
                <a:solidFill>
                  <a:srgbClr val="000000"/>
                </a:solidFill>
                <a:latin typeface="Fira Sans SemiBold"/>
                <a:ea typeface="Fira Sans SemiBold"/>
                <a:cs typeface="Fira Sans SemiBold"/>
                <a:sym typeface="Fira Sans SemiBold"/>
              </a:rPr>
              <a:t>Topic 3</a:t>
            </a:r>
            <a:endParaRPr dirty="0"/>
          </a:p>
        </p:txBody>
      </p:sp>
      <p:sp>
        <p:nvSpPr>
          <p:cNvPr id="124" name="Google Shape;124;p14"/>
          <p:cNvSpPr txBox="1"/>
          <p:nvPr/>
        </p:nvSpPr>
        <p:spPr>
          <a:xfrm>
            <a:off x="1496913" y="7139911"/>
            <a:ext cx="3621865" cy="9144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6000" b="1" i="0" u="none" strike="noStrike" cap="none" dirty="0">
                <a:solidFill>
                  <a:srgbClr val="FFFFFF"/>
                </a:solidFill>
                <a:latin typeface="Merriweather"/>
                <a:ea typeface="Merriweather"/>
                <a:cs typeface="Merriweather"/>
                <a:sym typeface="Merriweather"/>
              </a:rPr>
              <a:t>Agenda</a:t>
            </a:r>
            <a:endParaRPr dirty="0"/>
          </a:p>
        </p:txBody>
      </p:sp>
      <p:sp>
        <p:nvSpPr>
          <p:cNvPr id="125" name="Google Shape;125;p14"/>
          <p:cNvSpPr txBox="1"/>
          <p:nvPr/>
        </p:nvSpPr>
        <p:spPr>
          <a:xfrm>
            <a:off x="10376969" y="7444711"/>
            <a:ext cx="3167400" cy="1698927"/>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Fira Sans" panose="020B0503050000020004" pitchFamily="34" charset="0"/>
              </a:rPr>
              <a:t>Issues for Sexual Minorities in the Workplace</a:t>
            </a:r>
            <a:endParaRPr sz="3200" dirty="0">
              <a:latin typeface="Fira Sans" panose="020B0503050000020004" pitchFamily="34" charset="0"/>
            </a:endParaRPr>
          </a:p>
        </p:txBody>
      </p:sp>
      <p:sp>
        <p:nvSpPr>
          <p:cNvPr id="126" name="Google Shape;126;p14"/>
          <p:cNvSpPr txBox="1"/>
          <p:nvPr/>
        </p:nvSpPr>
        <p:spPr>
          <a:xfrm>
            <a:off x="14315095" y="7139911"/>
            <a:ext cx="3867802" cy="2462213"/>
          </a:xfrm>
          <a:prstGeom prst="rect">
            <a:avLst/>
          </a:prstGeom>
          <a:noFill/>
          <a:ln>
            <a:noFill/>
          </a:ln>
        </p:spPr>
        <p:txBody>
          <a:bodyPr spcFirstLastPara="1" wrap="square" lIns="0" tIns="0" rIns="0" bIns="0" anchor="t" anchorCtr="0">
            <a:spAutoFit/>
          </a:bodyPr>
          <a:lstStyle/>
          <a:p>
            <a:pPr algn="ctr"/>
            <a:r>
              <a:rPr lang="en-US" altLang="ja-JP" sz="3200" dirty="0">
                <a:latin typeface="Fira Sans" panose="020B0503050000020004" pitchFamily="34" charset="0"/>
              </a:rPr>
              <a:t>Corporate Restructuring from the Perspective of Communication Studies</a:t>
            </a:r>
            <a:endParaRPr lang="ja-JP" altLang="ja-JP" sz="3200" dirty="0">
              <a:latin typeface="Fira Sans" panose="020B05030500000200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grpSp>
        <p:nvGrpSpPr>
          <p:cNvPr id="10" name="Google Shape;338;p26">
            <a:extLst>
              <a:ext uri="{FF2B5EF4-FFF2-40B4-BE49-F238E27FC236}">
                <a16:creationId xmlns:a16="http://schemas.microsoft.com/office/drawing/2014/main" id="{348651F4-9320-6F50-89E8-C3F059979126}"/>
              </a:ext>
            </a:extLst>
          </p:cNvPr>
          <p:cNvGrpSpPr/>
          <p:nvPr/>
        </p:nvGrpSpPr>
        <p:grpSpPr>
          <a:xfrm>
            <a:off x="10971296" y="3762350"/>
            <a:ext cx="2610192" cy="647237"/>
            <a:chOff x="0" y="0"/>
            <a:chExt cx="1137318" cy="170466"/>
          </a:xfrm>
        </p:grpSpPr>
        <p:sp>
          <p:nvSpPr>
            <p:cNvPr id="11" name="Google Shape;339;p26">
              <a:extLst>
                <a:ext uri="{FF2B5EF4-FFF2-40B4-BE49-F238E27FC236}">
                  <a16:creationId xmlns:a16="http://schemas.microsoft.com/office/drawing/2014/main" id="{DCD642B2-054E-C94E-BC20-72B167B4E274}"/>
                </a:ext>
              </a:extLst>
            </p:cNvPr>
            <p:cNvSpPr/>
            <p:nvPr/>
          </p:nvSpPr>
          <p:spPr>
            <a:xfrm>
              <a:off x="0" y="0"/>
              <a:ext cx="1137318" cy="170466"/>
            </a:xfrm>
            <a:custGeom>
              <a:avLst/>
              <a:gdLst/>
              <a:ahLst/>
              <a:cxnLst/>
              <a:rect l="l" t="t" r="r" b="b"/>
              <a:pathLst>
                <a:path w="1137318" h="170466" extrusionOk="0">
                  <a:moveTo>
                    <a:pt x="35857" y="0"/>
                  </a:moveTo>
                  <a:lnTo>
                    <a:pt x="1101462" y="0"/>
                  </a:lnTo>
                  <a:cubicBezTo>
                    <a:pt x="1121265" y="0"/>
                    <a:pt x="1137318" y="16054"/>
                    <a:pt x="1137318" y="35857"/>
                  </a:cubicBezTo>
                  <a:lnTo>
                    <a:pt x="1137318" y="134609"/>
                  </a:lnTo>
                  <a:cubicBezTo>
                    <a:pt x="1137318" y="144119"/>
                    <a:pt x="1133540" y="153239"/>
                    <a:pt x="1126816" y="159964"/>
                  </a:cubicBezTo>
                  <a:cubicBezTo>
                    <a:pt x="1120092" y="166688"/>
                    <a:pt x="1110971" y="170466"/>
                    <a:pt x="1101462" y="170466"/>
                  </a:cubicBezTo>
                  <a:lnTo>
                    <a:pt x="35857" y="170466"/>
                  </a:lnTo>
                  <a:cubicBezTo>
                    <a:pt x="26347" y="170466"/>
                    <a:pt x="17227" y="166688"/>
                    <a:pt x="10502" y="159964"/>
                  </a:cubicBezTo>
                  <a:cubicBezTo>
                    <a:pt x="3778" y="153239"/>
                    <a:pt x="0" y="144119"/>
                    <a:pt x="0" y="134609"/>
                  </a:cubicBezTo>
                  <a:lnTo>
                    <a:pt x="0" y="35857"/>
                  </a:lnTo>
                  <a:cubicBezTo>
                    <a:pt x="0" y="26347"/>
                    <a:pt x="3778" y="17227"/>
                    <a:pt x="10502" y="10502"/>
                  </a:cubicBezTo>
                  <a:cubicBezTo>
                    <a:pt x="17227" y="3778"/>
                    <a:pt x="26347" y="0"/>
                    <a:pt x="35857" y="0"/>
                  </a:cubicBezTo>
                  <a:close/>
                </a:path>
              </a:pathLst>
            </a:custGeom>
            <a:solidFill>
              <a:srgbClr val="FFD8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340;p26">
              <a:extLst>
                <a:ext uri="{FF2B5EF4-FFF2-40B4-BE49-F238E27FC236}">
                  <a16:creationId xmlns:a16="http://schemas.microsoft.com/office/drawing/2014/main" id="{4630030F-9C73-D9AD-B0DA-1CD0ABF4ED0E}"/>
                </a:ext>
              </a:extLst>
            </p:cNvPr>
            <p:cNvSpPr txBox="1"/>
            <p:nvPr/>
          </p:nvSpPr>
          <p:spPr>
            <a:xfrm>
              <a:off x="0" y="0"/>
              <a:ext cx="1137318" cy="170466"/>
            </a:xfrm>
            <a:prstGeom prst="rect">
              <a:avLst/>
            </a:prstGeom>
            <a:noFill/>
            <a:ln>
              <a:noFill/>
            </a:ln>
          </p:spPr>
          <p:txBody>
            <a:bodyPr spcFirstLastPara="1" wrap="square" lIns="50800" tIns="50800" rIns="50800" bIns="50800" anchor="ctr" anchorCtr="0">
              <a:noAutofit/>
            </a:bodyPr>
            <a:lstStyle/>
            <a:p>
              <a:pPr marL="0" marR="0" lvl="0" indent="0" algn="ctr" rtl="0">
                <a:lnSpc>
                  <a:spcPct val="120008"/>
                </a:lnSpc>
                <a:spcBef>
                  <a:spcPts val="0"/>
                </a:spcBef>
                <a:spcAft>
                  <a:spcPts val="0"/>
                </a:spcAft>
                <a:buNone/>
              </a:pPr>
              <a:endParaRPr dirty="0"/>
            </a:p>
          </p:txBody>
        </p:sp>
      </p:grpSp>
      <p:grpSp>
        <p:nvGrpSpPr>
          <p:cNvPr id="3" name="Google Shape;338;p26">
            <a:extLst>
              <a:ext uri="{FF2B5EF4-FFF2-40B4-BE49-F238E27FC236}">
                <a16:creationId xmlns:a16="http://schemas.microsoft.com/office/drawing/2014/main" id="{134CFB3B-BE27-3163-0AE8-07DE80EC124A}"/>
              </a:ext>
            </a:extLst>
          </p:cNvPr>
          <p:cNvGrpSpPr/>
          <p:nvPr/>
        </p:nvGrpSpPr>
        <p:grpSpPr>
          <a:xfrm>
            <a:off x="5630038" y="3154073"/>
            <a:ext cx="4037078" cy="1294474"/>
            <a:chOff x="0" y="-170466"/>
            <a:chExt cx="1137318" cy="340932"/>
          </a:xfrm>
        </p:grpSpPr>
        <p:sp>
          <p:nvSpPr>
            <p:cNvPr id="4" name="Google Shape;339;p26">
              <a:extLst>
                <a:ext uri="{FF2B5EF4-FFF2-40B4-BE49-F238E27FC236}">
                  <a16:creationId xmlns:a16="http://schemas.microsoft.com/office/drawing/2014/main" id="{78779A3F-0B7F-3C34-A554-DF0211326CAC}"/>
                </a:ext>
              </a:extLst>
            </p:cNvPr>
            <p:cNvSpPr/>
            <p:nvPr/>
          </p:nvSpPr>
          <p:spPr>
            <a:xfrm>
              <a:off x="0" y="0"/>
              <a:ext cx="1137318" cy="170466"/>
            </a:xfrm>
            <a:custGeom>
              <a:avLst/>
              <a:gdLst/>
              <a:ahLst/>
              <a:cxnLst/>
              <a:rect l="l" t="t" r="r" b="b"/>
              <a:pathLst>
                <a:path w="1137318" h="170466" extrusionOk="0">
                  <a:moveTo>
                    <a:pt x="35857" y="0"/>
                  </a:moveTo>
                  <a:lnTo>
                    <a:pt x="1101462" y="0"/>
                  </a:lnTo>
                  <a:cubicBezTo>
                    <a:pt x="1121265" y="0"/>
                    <a:pt x="1137318" y="16054"/>
                    <a:pt x="1137318" y="35857"/>
                  </a:cubicBezTo>
                  <a:lnTo>
                    <a:pt x="1137318" y="134609"/>
                  </a:lnTo>
                  <a:cubicBezTo>
                    <a:pt x="1137318" y="144119"/>
                    <a:pt x="1133540" y="153239"/>
                    <a:pt x="1126816" y="159964"/>
                  </a:cubicBezTo>
                  <a:cubicBezTo>
                    <a:pt x="1120092" y="166688"/>
                    <a:pt x="1110971" y="170466"/>
                    <a:pt x="1101462" y="170466"/>
                  </a:cubicBezTo>
                  <a:lnTo>
                    <a:pt x="35857" y="170466"/>
                  </a:lnTo>
                  <a:cubicBezTo>
                    <a:pt x="26347" y="170466"/>
                    <a:pt x="17227" y="166688"/>
                    <a:pt x="10502" y="159964"/>
                  </a:cubicBezTo>
                  <a:cubicBezTo>
                    <a:pt x="3778" y="153239"/>
                    <a:pt x="0" y="144119"/>
                    <a:pt x="0" y="134609"/>
                  </a:cubicBezTo>
                  <a:lnTo>
                    <a:pt x="0" y="35857"/>
                  </a:lnTo>
                  <a:cubicBezTo>
                    <a:pt x="0" y="26347"/>
                    <a:pt x="3778" y="17227"/>
                    <a:pt x="10502" y="10502"/>
                  </a:cubicBezTo>
                  <a:cubicBezTo>
                    <a:pt x="17227" y="3778"/>
                    <a:pt x="26347" y="0"/>
                    <a:pt x="35857" y="0"/>
                  </a:cubicBezTo>
                  <a:close/>
                </a:path>
              </a:pathLst>
            </a:custGeom>
            <a:solidFill>
              <a:srgbClr val="FFD8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340;p26">
              <a:extLst>
                <a:ext uri="{FF2B5EF4-FFF2-40B4-BE49-F238E27FC236}">
                  <a16:creationId xmlns:a16="http://schemas.microsoft.com/office/drawing/2014/main" id="{6162F2C2-14E1-C0F7-4D44-C619A213FC13}"/>
                </a:ext>
              </a:extLst>
            </p:cNvPr>
            <p:cNvSpPr txBox="1"/>
            <p:nvPr/>
          </p:nvSpPr>
          <p:spPr>
            <a:xfrm>
              <a:off x="0" y="-170466"/>
              <a:ext cx="1137318" cy="170466"/>
            </a:xfrm>
            <a:prstGeom prst="rect">
              <a:avLst/>
            </a:prstGeom>
            <a:noFill/>
            <a:ln>
              <a:noFill/>
            </a:ln>
          </p:spPr>
          <p:txBody>
            <a:bodyPr spcFirstLastPara="1" wrap="square" lIns="50800" tIns="50800" rIns="50800" bIns="50800" anchor="ctr" anchorCtr="0">
              <a:noAutofit/>
            </a:bodyPr>
            <a:lstStyle/>
            <a:p>
              <a:pPr marL="0" marR="0" lvl="0" indent="0" algn="ctr" rtl="0">
                <a:lnSpc>
                  <a:spcPct val="120008"/>
                </a:lnSpc>
                <a:spcBef>
                  <a:spcPts val="0"/>
                </a:spcBef>
                <a:spcAft>
                  <a:spcPts val="0"/>
                </a:spcAft>
                <a:buNone/>
              </a:pPr>
              <a:endParaRPr dirty="0"/>
            </a:p>
          </p:txBody>
        </p:sp>
      </p:grpSp>
      <p:grpSp>
        <p:nvGrpSpPr>
          <p:cNvPr id="144" name="Google Shape;144;p16"/>
          <p:cNvGrpSpPr/>
          <p:nvPr/>
        </p:nvGrpSpPr>
        <p:grpSpPr>
          <a:xfrm>
            <a:off x="0" y="-180826"/>
            <a:ext cx="1028700" cy="10467826"/>
            <a:chOff x="0" y="-47625"/>
            <a:chExt cx="270933" cy="2756958"/>
          </a:xfrm>
        </p:grpSpPr>
        <p:sp>
          <p:nvSpPr>
            <p:cNvPr id="145" name="Google Shape;145;p16"/>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7" name="Google Shape;147;p16"/>
          <p:cNvSpPr txBox="1"/>
          <p:nvPr/>
        </p:nvSpPr>
        <p:spPr>
          <a:xfrm>
            <a:off x="-1782686"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1. Differences in Communication by Gender</a:t>
            </a:r>
          </a:p>
        </p:txBody>
      </p:sp>
      <p:sp>
        <p:nvSpPr>
          <p:cNvPr id="148" name="Google Shape;148;p16"/>
          <p:cNvSpPr txBox="1"/>
          <p:nvPr/>
        </p:nvSpPr>
        <p:spPr>
          <a:xfrm>
            <a:off x="5155905" y="2858652"/>
            <a:ext cx="12719695" cy="1698927"/>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r>
              <a:rPr lang="en-US" sz="4800" dirty="0">
                <a:latin typeface="Fira Sans"/>
                <a:sym typeface="Fira Sans"/>
              </a:rPr>
              <a:t>Two desires in human relationships</a:t>
            </a:r>
          </a:p>
          <a:p>
            <a:pPr marL="0" marR="0" lvl="0" indent="0" algn="l" rtl="0">
              <a:lnSpc>
                <a:spcPct val="115000"/>
              </a:lnSpc>
              <a:spcBef>
                <a:spcPts val="0"/>
              </a:spcBef>
              <a:spcAft>
                <a:spcPts val="0"/>
              </a:spcAft>
              <a:buNone/>
            </a:pPr>
            <a:r>
              <a:rPr lang="ja-JP" altLang="en-US" sz="4800" dirty="0">
                <a:latin typeface="Fira Sans"/>
                <a:sym typeface="Fira Sans"/>
              </a:rPr>
              <a:t>→</a:t>
            </a:r>
            <a:r>
              <a:rPr lang="en-US" altLang="ja-JP" sz="4800" b="1" dirty="0">
                <a:latin typeface="Fira Sans"/>
                <a:sym typeface="Fira Sans"/>
              </a:rPr>
              <a:t>I</a:t>
            </a:r>
            <a:r>
              <a:rPr lang="en-US" sz="4800" b="1" dirty="0">
                <a:latin typeface="Fira Sans"/>
                <a:sym typeface="Fira Sans"/>
              </a:rPr>
              <a:t>ndependence</a:t>
            </a:r>
            <a:r>
              <a:rPr lang="en-US" sz="4800" dirty="0">
                <a:latin typeface="Fira Sans"/>
                <a:sym typeface="Fira Sans"/>
              </a:rPr>
              <a:t> and </a:t>
            </a:r>
            <a:r>
              <a:rPr lang="en-US" sz="4800" b="1" dirty="0">
                <a:latin typeface="Fira Sans"/>
                <a:sym typeface="Fira Sans"/>
              </a:rPr>
              <a:t>Intimacy</a:t>
            </a:r>
            <a:endParaRPr sz="4800" b="1" dirty="0"/>
          </a:p>
        </p:txBody>
      </p:sp>
      <p:sp>
        <p:nvSpPr>
          <p:cNvPr id="149" name="Google Shape;149;p16"/>
          <p:cNvSpPr txBox="1"/>
          <p:nvPr/>
        </p:nvSpPr>
        <p:spPr>
          <a:xfrm>
            <a:off x="800100" y="5633988"/>
            <a:ext cx="18047970" cy="2437590"/>
          </a:xfrm>
          <a:prstGeom prst="rect">
            <a:avLst/>
          </a:prstGeom>
          <a:noFill/>
          <a:ln>
            <a:noFill/>
          </a:ln>
        </p:spPr>
        <p:txBody>
          <a:bodyPr spcFirstLastPara="1" wrap="square" lIns="0" tIns="0" rIns="0" bIns="0" anchor="t" anchorCtr="0">
            <a:spAutoFit/>
          </a:bodyPr>
          <a:lstStyle/>
          <a:p>
            <a:pPr lvl="0" algn="ctr">
              <a:lnSpc>
                <a:spcPct val="120000"/>
              </a:lnSpc>
            </a:pPr>
            <a:r>
              <a:rPr lang="en-US" altLang="ja-JP" sz="4400" b="1" dirty="0">
                <a:latin typeface="Fira Sans" panose="020B0503050000020004" pitchFamily="34" charset="0"/>
              </a:rPr>
              <a:t>Femininity</a:t>
            </a:r>
            <a:r>
              <a:rPr lang="en-US" altLang="ja-JP" sz="4400" dirty="0">
                <a:latin typeface="Fira Sans" panose="020B0503050000020004" pitchFamily="34" charset="0"/>
              </a:rPr>
              <a:t>: seek an understanding of emotions and experiences</a:t>
            </a:r>
          </a:p>
          <a:p>
            <a:pPr lvl="0" algn="ctr">
              <a:lnSpc>
                <a:spcPct val="120000"/>
              </a:lnSpc>
            </a:pPr>
            <a:endParaRPr lang="en-US" altLang="ja-JP" sz="4400" dirty="0">
              <a:latin typeface="Fira Sans" panose="020B0503050000020004" pitchFamily="34" charset="0"/>
            </a:endParaRPr>
          </a:p>
          <a:p>
            <a:pPr lvl="0" algn="ctr">
              <a:lnSpc>
                <a:spcPct val="120000"/>
              </a:lnSpc>
            </a:pPr>
            <a:r>
              <a:rPr lang="en-US" altLang="ja-JP" sz="4400" b="1" dirty="0">
                <a:latin typeface="Fira Sans" panose="020B0503050000020004" pitchFamily="34" charset="0"/>
              </a:rPr>
              <a:t>Masculinity</a:t>
            </a:r>
            <a:r>
              <a:rPr lang="en-US" altLang="ja-JP" sz="4400" dirty="0">
                <a:latin typeface="Fira Sans" panose="020B0503050000020004" pitchFamily="34" charset="0"/>
              </a:rPr>
              <a:t>: prioritize problem-solving and offering advice.</a:t>
            </a:r>
            <a:endParaRPr sz="4400" dirty="0">
              <a:latin typeface="Fira Sans" panose="020B0503050000020004" pitchFamily="34" charset="0"/>
            </a:endParaRPr>
          </a:p>
        </p:txBody>
      </p:sp>
      <p:sp>
        <p:nvSpPr>
          <p:cNvPr id="2" name="Google Shape;148;p16">
            <a:extLst>
              <a:ext uri="{FF2B5EF4-FFF2-40B4-BE49-F238E27FC236}">
                <a16:creationId xmlns:a16="http://schemas.microsoft.com/office/drawing/2014/main" id="{C0EB142C-3219-7F02-6643-108D7F32D5A2}"/>
              </a:ext>
            </a:extLst>
          </p:cNvPr>
          <p:cNvSpPr txBox="1"/>
          <p:nvPr/>
        </p:nvSpPr>
        <p:spPr>
          <a:xfrm>
            <a:off x="5801199" y="1685570"/>
            <a:ext cx="8045772" cy="849463"/>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4800" b="1" dirty="0">
                <a:latin typeface="Fira Sans"/>
                <a:sym typeface="Fira Sans"/>
              </a:rPr>
              <a:t>Communication Styles</a:t>
            </a:r>
            <a:endParaRPr sz="4800" b="1" dirty="0"/>
          </a:p>
        </p:txBody>
      </p:sp>
      <p:sp>
        <p:nvSpPr>
          <p:cNvPr id="14" name="テキスト ボックス 13">
            <a:extLst>
              <a:ext uri="{FF2B5EF4-FFF2-40B4-BE49-F238E27FC236}">
                <a16:creationId xmlns:a16="http://schemas.microsoft.com/office/drawing/2014/main" id="{EA43F372-D4CC-F4D8-B14D-8D440CB495B1}"/>
              </a:ext>
            </a:extLst>
          </p:cNvPr>
          <p:cNvSpPr txBox="1"/>
          <p:nvPr/>
        </p:nvSpPr>
        <p:spPr>
          <a:xfrm>
            <a:off x="13981748" y="8938260"/>
            <a:ext cx="4134802" cy="646331"/>
          </a:xfrm>
          <a:prstGeom prst="rect">
            <a:avLst/>
          </a:prstGeom>
          <a:noFill/>
        </p:spPr>
        <p:txBody>
          <a:bodyPr wrap="square">
            <a:spAutoFit/>
          </a:bodyPr>
          <a:lstStyle/>
          <a:p>
            <a:r>
              <a:rPr lang="en-US" altLang="ja-JP" sz="3600" dirty="0">
                <a:effectLst/>
                <a:latin typeface="Fira Sans" panose="020B0503050000020004" pitchFamily="34" charset="0"/>
                <a:ea typeface="游明朝" panose="02020400000000000000" pitchFamily="18" charset="-128"/>
              </a:rPr>
              <a:t>(Tannen, 1990)</a:t>
            </a:r>
            <a:r>
              <a:rPr lang="en-US" altLang="ja-JP" sz="1400" dirty="0">
                <a:effectLst/>
                <a:latin typeface="Times New Roman" panose="02020603050405020304" pitchFamily="18" charset="0"/>
                <a:ea typeface="游明朝" panose="02020400000000000000" pitchFamily="18" charset="-128"/>
              </a:rPr>
              <a:t>)</a:t>
            </a:r>
            <a:endParaRPr lang="ja-JP"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C29F1D3C-977C-1E95-688C-9019BC62335E}"/>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91EC46B3-5252-6AE6-579C-DAAB7929932E}"/>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920EC8E0-7DBE-2B44-2210-CA9D028B6575}"/>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933708BB-58A7-668F-E007-1D740CA5E50F}"/>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9" name="Google Shape;149;p16">
            <a:extLst>
              <a:ext uri="{FF2B5EF4-FFF2-40B4-BE49-F238E27FC236}">
                <a16:creationId xmlns:a16="http://schemas.microsoft.com/office/drawing/2014/main" id="{D7225898-295E-0B79-57C5-2E48AE9A232B}"/>
              </a:ext>
            </a:extLst>
          </p:cNvPr>
          <p:cNvSpPr txBox="1"/>
          <p:nvPr/>
        </p:nvSpPr>
        <p:spPr>
          <a:xfrm>
            <a:off x="6348206" y="1694454"/>
            <a:ext cx="6333500" cy="92333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5000" b="1" i="0" u="none" strike="noStrike" cap="none" dirty="0">
                <a:solidFill>
                  <a:srgbClr val="000000"/>
                </a:solidFill>
                <a:latin typeface="Fira Sans"/>
                <a:ea typeface="Fira Sans"/>
                <a:cs typeface="Fira Sans"/>
                <a:sym typeface="Fira Sans"/>
              </a:rPr>
              <a:t>Verbal features</a:t>
            </a:r>
            <a:endParaRPr b="1" dirty="0"/>
          </a:p>
        </p:txBody>
      </p:sp>
      <p:sp>
        <p:nvSpPr>
          <p:cNvPr id="150" name="Google Shape;150;p16">
            <a:extLst>
              <a:ext uri="{FF2B5EF4-FFF2-40B4-BE49-F238E27FC236}">
                <a16:creationId xmlns:a16="http://schemas.microsoft.com/office/drawing/2014/main" id="{6F431BDA-ECA2-218E-A4C5-76A826918F57}"/>
              </a:ext>
            </a:extLst>
          </p:cNvPr>
          <p:cNvSpPr txBox="1"/>
          <p:nvPr/>
        </p:nvSpPr>
        <p:spPr>
          <a:xfrm>
            <a:off x="1979534" y="3194043"/>
            <a:ext cx="15064282" cy="6093976"/>
          </a:xfrm>
          <a:prstGeom prst="rect">
            <a:avLst/>
          </a:prstGeom>
          <a:noFill/>
          <a:ln>
            <a:noFill/>
          </a:ln>
        </p:spPr>
        <p:txBody>
          <a:bodyPr spcFirstLastPara="1" wrap="square" lIns="0" tIns="0" rIns="0" bIns="0" anchor="t" anchorCtr="0">
            <a:spAutoFit/>
          </a:bodyPr>
          <a:lstStyle/>
          <a:p>
            <a:pPr lvl="0">
              <a:lnSpc>
                <a:spcPct val="150000"/>
              </a:lnSpc>
            </a:pPr>
            <a:r>
              <a:rPr lang="ja-JP" altLang="en-US" sz="4400" dirty="0">
                <a:latin typeface="Fira Sans" panose="020B0503050000020004" pitchFamily="34" charset="0"/>
              </a:rPr>
              <a:t>・</a:t>
            </a:r>
            <a:r>
              <a:rPr lang="en-US" altLang="ja-JP" sz="4400" b="1" dirty="0">
                <a:latin typeface="Fira Sans" panose="020B0503050000020004" pitchFamily="34" charset="0"/>
              </a:rPr>
              <a:t>Minimal Responses </a:t>
            </a:r>
            <a:r>
              <a:rPr lang="en-US" altLang="ja-JP" sz="4400" dirty="0">
                <a:latin typeface="Fira Sans" panose="020B0503050000020004" pitchFamily="34" charset="0"/>
              </a:rPr>
              <a:t>(“yeah” or “</a:t>
            </a:r>
            <a:r>
              <a:rPr lang="en-US" altLang="ja-JP" sz="4400" dirty="0" err="1">
                <a:latin typeface="Fira Sans" panose="020B0503050000020004" pitchFamily="34" charset="0"/>
              </a:rPr>
              <a:t>mhm</a:t>
            </a:r>
            <a:r>
              <a:rPr lang="en-US" altLang="ja-JP" sz="4400" dirty="0">
                <a:latin typeface="Fira Sans" panose="020B0503050000020004" pitchFamily="34" charset="0"/>
              </a:rPr>
              <a:t>”)</a:t>
            </a:r>
          </a:p>
          <a:p>
            <a:pPr lvl="0">
              <a:lnSpc>
                <a:spcPct val="150000"/>
              </a:lnSpc>
            </a:pPr>
            <a:endParaRPr lang="en-US" altLang="ja-JP" sz="4400" dirty="0">
              <a:latin typeface="Fira Sans" panose="020B0503050000020004" pitchFamily="34" charset="0"/>
            </a:endParaRPr>
          </a:p>
          <a:p>
            <a:pPr lvl="0">
              <a:lnSpc>
                <a:spcPct val="150000"/>
              </a:lnSpc>
            </a:pPr>
            <a:r>
              <a:rPr lang="ja-JP" altLang="en-US" sz="4400" dirty="0">
                <a:latin typeface="Fira Sans" panose="020B0503050000020004" pitchFamily="34" charset="0"/>
              </a:rPr>
              <a:t>・</a:t>
            </a:r>
            <a:r>
              <a:rPr lang="en-US" altLang="ja-JP" sz="4400" b="1" dirty="0">
                <a:latin typeface="Fira Sans" panose="020B0503050000020004" pitchFamily="34" charset="0"/>
              </a:rPr>
              <a:t>Hedging</a:t>
            </a:r>
            <a:r>
              <a:rPr lang="en-US" altLang="ja-JP" sz="4400" dirty="0">
                <a:latin typeface="Fira Sans" panose="020B0503050000020004" pitchFamily="34" charset="0"/>
              </a:rPr>
              <a:t> ("I think" or "you know.“)</a:t>
            </a:r>
          </a:p>
          <a:p>
            <a:pPr lvl="0">
              <a:lnSpc>
                <a:spcPct val="150000"/>
              </a:lnSpc>
            </a:pPr>
            <a:endParaRPr lang="en-US" altLang="ja-JP" sz="4400" dirty="0">
              <a:latin typeface="Fira Sans" panose="020B0503050000020004" pitchFamily="34" charset="0"/>
            </a:endParaRPr>
          </a:p>
          <a:p>
            <a:pPr>
              <a:lnSpc>
                <a:spcPct val="150000"/>
              </a:lnSpc>
            </a:pPr>
            <a:r>
              <a:rPr lang="ja-JP" altLang="en-US" sz="4400" dirty="0">
                <a:latin typeface="Fira Sans" panose="020B0503050000020004" pitchFamily="34" charset="0"/>
              </a:rPr>
              <a:t>・</a:t>
            </a:r>
            <a:r>
              <a:rPr lang="en-US" altLang="ja-JP" sz="4400" b="1" dirty="0">
                <a:latin typeface="Fira Sans" panose="020B0503050000020004" pitchFamily="34" charset="0"/>
              </a:rPr>
              <a:t>Tag Questioning</a:t>
            </a:r>
            <a:r>
              <a:rPr lang="en-US" altLang="ja-JP" sz="4400" dirty="0">
                <a:latin typeface="Fira Sans" panose="020B0503050000020004" pitchFamily="34" charset="0"/>
              </a:rPr>
              <a:t> ("isn't it?" or "aren't you?“)</a:t>
            </a:r>
          </a:p>
          <a:p>
            <a:pPr>
              <a:lnSpc>
                <a:spcPct val="150000"/>
              </a:lnSpc>
            </a:pPr>
            <a:r>
              <a:rPr lang="ja-JP" altLang="en-US" sz="4400" dirty="0">
                <a:latin typeface="Fira Sans" panose="020B0503050000020004" pitchFamily="34" charset="0"/>
              </a:rPr>
              <a:t>→</a:t>
            </a:r>
            <a:endParaRPr lang="ja-JP" altLang="ja-JP" sz="4400" dirty="0">
              <a:latin typeface="Fira Sans" panose="020B0503050000020004" pitchFamily="34" charset="0"/>
            </a:endParaRPr>
          </a:p>
        </p:txBody>
      </p:sp>
      <p:sp>
        <p:nvSpPr>
          <p:cNvPr id="4" name="Google Shape;147;p16">
            <a:extLst>
              <a:ext uri="{FF2B5EF4-FFF2-40B4-BE49-F238E27FC236}">
                <a16:creationId xmlns:a16="http://schemas.microsoft.com/office/drawing/2014/main" id="{4DF1B6ED-BCC4-AB14-D30C-EBA7931F950C}"/>
              </a:ext>
            </a:extLst>
          </p:cNvPr>
          <p:cNvSpPr txBox="1"/>
          <p:nvPr/>
        </p:nvSpPr>
        <p:spPr>
          <a:xfrm>
            <a:off x="-1782686"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1. Differences in Communication by Gender</a:t>
            </a:r>
          </a:p>
        </p:txBody>
      </p:sp>
      <p:sp>
        <p:nvSpPr>
          <p:cNvPr id="5" name="テキスト ボックス 4">
            <a:extLst>
              <a:ext uri="{FF2B5EF4-FFF2-40B4-BE49-F238E27FC236}">
                <a16:creationId xmlns:a16="http://schemas.microsoft.com/office/drawing/2014/main" id="{88D61649-82E2-2F27-D966-CDB0A477F8AD}"/>
              </a:ext>
            </a:extLst>
          </p:cNvPr>
          <p:cNvSpPr txBox="1"/>
          <p:nvPr/>
        </p:nvSpPr>
        <p:spPr>
          <a:xfrm>
            <a:off x="2916197" y="8417728"/>
            <a:ext cx="9929321" cy="1446550"/>
          </a:xfrm>
          <a:prstGeom prst="rect">
            <a:avLst/>
          </a:prstGeom>
          <a:noFill/>
        </p:spPr>
        <p:txBody>
          <a:bodyPr wrap="none" rtlCol="0">
            <a:spAutoFit/>
          </a:bodyPr>
          <a:lstStyle/>
          <a:p>
            <a:r>
              <a:rPr lang="en-US" altLang="ja-JP" sz="4400" dirty="0">
                <a:latin typeface="Fira Sans" panose="020B0503050000020004" pitchFamily="34" charset="0"/>
              </a:rPr>
              <a:t>Women tend to use "facilitative tags” </a:t>
            </a:r>
          </a:p>
          <a:p>
            <a:r>
              <a:rPr lang="en-US" altLang="ja-JP" sz="4400" dirty="0">
                <a:latin typeface="Fira Sans" panose="020B0503050000020004" pitchFamily="34" charset="0"/>
              </a:rPr>
              <a:t>Men tend to use "modal tags" </a:t>
            </a:r>
            <a:endParaRPr kumimoji="1" lang="ja-JP" altLang="en-US" sz="4400" dirty="0">
              <a:latin typeface="Fira Sans" panose="020B0503050000020004" pitchFamily="34" charset="0"/>
            </a:endParaRPr>
          </a:p>
        </p:txBody>
      </p:sp>
      <p:sp>
        <p:nvSpPr>
          <p:cNvPr id="10" name="吹き出し: 角を丸めた四角形 9">
            <a:extLst>
              <a:ext uri="{FF2B5EF4-FFF2-40B4-BE49-F238E27FC236}">
                <a16:creationId xmlns:a16="http://schemas.microsoft.com/office/drawing/2014/main" id="{DFB8AC2E-4AF4-931A-ED0B-08292931B028}"/>
              </a:ext>
            </a:extLst>
          </p:cNvPr>
          <p:cNvSpPr/>
          <p:nvPr/>
        </p:nvSpPr>
        <p:spPr>
          <a:xfrm>
            <a:off x="14310910" y="2617784"/>
            <a:ext cx="3977090" cy="1829649"/>
          </a:xfrm>
          <a:prstGeom prst="wedgeRoundRectCallout">
            <a:avLst>
              <a:gd name="adj1" fmla="val -88056"/>
              <a:gd name="adj2" fmla="val -5541"/>
              <a:gd name="adj3" fmla="val 16667"/>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3600" dirty="0">
                <a:solidFill>
                  <a:schemeClr val="tx1"/>
                </a:solidFill>
                <a:latin typeface="Fira Sans" panose="020B0503050000020004" pitchFamily="34" charset="0"/>
              </a:rPr>
              <a:t>Women are good at using them</a:t>
            </a:r>
            <a:endParaRPr kumimoji="1" lang="ja-JP" altLang="en-US" sz="3600" dirty="0">
              <a:solidFill>
                <a:schemeClr val="tx1"/>
              </a:solidFill>
              <a:latin typeface="Fira Sans" panose="020B0503050000020004" pitchFamily="34" charset="0"/>
            </a:endParaRPr>
          </a:p>
        </p:txBody>
      </p:sp>
      <p:sp>
        <p:nvSpPr>
          <p:cNvPr id="11" name="吹き出し: 角を丸めた四角形 10">
            <a:extLst>
              <a:ext uri="{FF2B5EF4-FFF2-40B4-BE49-F238E27FC236}">
                <a16:creationId xmlns:a16="http://schemas.microsoft.com/office/drawing/2014/main" id="{54920410-141A-A93E-009B-28F55CBEBEE1}"/>
              </a:ext>
            </a:extLst>
          </p:cNvPr>
          <p:cNvSpPr/>
          <p:nvPr/>
        </p:nvSpPr>
        <p:spPr>
          <a:xfrm>
            <a:off x="14310909" y="4818374"/>
            <a:ext cx="3977091" cy="1829649"/>
          </a:xfrm>
          <a:prstGeom prst="wedgeRoundRectCallout">
            <a:avLst>
              <a:gd name="adj1" fmla="val -84712"/>
              <a:gd name="adj2" fmla="val 8911"/>
              <a:gd name="adj3" fmla="val 16667"/>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ja-JP" sz="3600" dirty="0">
                <a:solidFill>
                  <a:schemeClr val="tx1"/>
                </a:solidFill>
                <a:latin typeface="Fira Sans" panose="020B0503050000020004" pitchFamily="34" charset="0"/>
              </a:rPr>
              <a:t>Women use them more</a:t>
            </a:r>
            <a:endParaRPr kumimoji="1" lang="ja-JP" altLang="en-US" sz="3600" dirty="0">
              <a:solidFill>
                <a:schemeClr val="tx1"/>
              </a:solidFill>
              <a:latin typeface="Fira Sans" panose="020B0503050000020004" pitchFamily="34" charset="0"/>
            </a:endParaRPr>
          </a:p>
        </p:txBody>
      </p:sp>
      <p:sp>
        <p:nvSpPr>
          <p:cNvPr id="12" name="テキスト ボックス 11">
            <a:extLst>
              <a:ext uri="{FF2B5EF4-FFF2-40B4-BE49-F238E27FC236}">
                <a16:creationId xmlns:a16="http://schemas.microsoft.com/office/drawing/2014/main" id="{706A974C-E2A5-10FD-3B12-85E67E8D877C}"/>
              </a:ext>
            </a:extLst>
          </p:cNvPr>
          <p:cNvSpPr txBox="1"/>
          <p:nvPr/>
        </p:nvSpPr>
        <p:spPr>
          <a:xfrm>
            <a:off x="14230350" y="9335794"/>
            <a:ext cx="3046027" cy="646331"/>
          </a:xfrm>
          <a:prstGeom prst="rect">
            <a:avLst/>
          </a:prstGeom>
          <a:noFill/>
        </p:spPr>
        <p:txBody>
          <a:bodyPr wrap="none" rtlCol="0">
            <a:spAutoFit/>
          </a:bodyPr>
          <a:lstStyle/>
          <a:p>
            <a:r>
              <a:rPr lang="en-US" altLang="ja-JP" sz="3600" dirty="0">
                <a:latin typeface="Fira Sans" panose="020B0503050000020004" pitchFamily="34" charset="0"/>
              </a:rPr>
              <a:t>(Coates, 2013)</a:t>
            </a:r>
            <a:endParaRPr kumimoji="1" lang="ja-JP" altLang="en-US" sz="3600" dirty="0">
              <a:latin typeface="Fira Sans" panose="020B0503050000020004" pitchFamily="34" charset="0"/>
            </a:endParaRPr>
          </a:p>
        </p:txBody>
      </p:sp>
    </p:spTree>
    <p:extLst>
      <p:ext uri="{BB962C8B-B14F-4D97-AF65-F5344CB8AC3E}">
        <p14:creationId xmlns:p14="http://schemas.microsoft.com/office/powerpoint/2010/main" val="1621922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DB01C43F-FE7A-9B6F-BE24-4152EF32D9BC}"/>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F2E18410-069C-E3CA-B1F1-E0CF350EC4AE}"/>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95B4CC4C-4335-6CD1-81AA-9816709BC467}"/>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AFE901E7-6F25-1F9F-79D7-DA844771B820}"/>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7" name="Google Shape;147;p16">
            <a:extLst>
              <a:ext uri="{FF2B5EF4-FFF2-40B4-BE49-F238E27FC236}">
                <a16:creationId xmlns:a16="http://schemas.microsoft.com/office/drawing/2014/main" id="{19D3A45B-EBFF-3F9A-97D2-9772F80DA517}"/>
              </a:ext>
            </a:extLst>
          </p:cNvPr>
          <p:cNvSpPr txBox="1"/>
          <p:nvPr/>
        </p:nvSpPr>
        <p:spPr>
          <a:xfrm>
            <a:off x="5487204" y="1525438"/>
            <a:ext cx="12450219"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Analysis 1: </a:t>
            </a:r>
            <a:r>
              <a:rPr lang="en-US" altLang="ja-JP" sz="4800" b="1" dirty="0">
                <a:latin typeface="Fira Sans" panose="020B0503050000020004" pitchFamily="34" charset="0"/>
              </a:rPr>
              <a:t>In-person discussion</a:t>
            </a:r>
            <a:endParaRPr sz="4800" b="1" dirty="0">
              <a:latin typeface="Fira Sans" panose="020B0503050000020004" pitchFamily="34" charset="0"/>
            </a:endParaRPr>
          </a:p>
        </p:txBody>
      </p:sp>
      <p:sp>
        <p:nvSpPr>
          <p:cNvPr id="2" name="Google Shape;147;p16">
            <a:extLst>
              <a:ext uri="{FF2B5EF4-FFF2-40B4-BE49-F238E27FC236}">
                <a16:creationId xmlns:a16="http://schemas.microsoft.com/office/drawing/2014/main" id="{83EF2CBB-F8A8-E520-C4CC-2CC15D95DABA}"/>
              </a:ext>
            </a:extLst>
          </p:cNvPr>
          <p:cNvSpPr txBox="1"/>
          <p:nvPr/>
        </p:nvSpPr>
        <p:spPr>
          <a:xfrm>
            <a:off x="-1782686"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1. Differences in Communication by Gender</a:t>
            </a:r>
          </a:p>
        </p:txBody>
      </p:sp>
      <p:sp>
        <p:nvSpPr>
          <p:cNvPr id="6" name="スマイル 5">
            <a:extLst>
              <a:ext uri="{FF2B5EF4-FFF2-40B4-BE49-F238E27FC236}">
                <a16:creationId xmlns:a16="http://schemas.microsoft.com/office/drawing/2014/main" id="{BCDAEF60-EA9B-A4EE-9130-4DECE794C8B7}"/>
              </a:ext>
            </a:extLst>
          </p:cNvPr>
          <p:cNvSpPr/>
          <p:nvPr/>
        </p:nvSpPr>
        <p:spPr>
          <a:xfrm>
            <a:off x="10783548" y="3652342"/>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スマイル 6">
            <a:extLst>
              <a:ext uri="{FF2B5EF4-FFF2-40B4-BE49-F238E27FC236}">
                <a16:creationId xmlns:a16="http://schemas.microsoft.com/office/drawing/2014/main" id="{DB014DDD-07E2-50E9-130F-2F47B346CEE7}"/>
              </a:ext>
            </a:extLst>
          </p:cNvPr>
          <p:cNvSpPr/>
          <p:nvPr/>
        </p:nvSpPr>
        <p:spPr>
          <a:xfrm>
            <a:off x="14791022" y="3581400"/>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スマイル 7">
            <a:extLst>
              <a:ext uri="{FF2B5EF4-FFF2-40B4-BE49-F238E27FC236}">
                <a16:creationId xmlns:a16="http://schemas.microsoft.com/office/drawing/2014/main" id="{6579FBB6-656A-C845-AD33-1D106746C90E}"/>
              </a:ext>
            </a:extLst>
          </p:cNvPr>
          <p:cNvSpPr/>
          <p:nvPr/>
        </p:nvSpPr>
        <p:spPr>
          <a:xfrm>
            <a:off x="6776074" y="3652342"/>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スマイル 8">
            <a:extLst>
              <a:ext uri="{FF2B5EF4-FFF2-40B4-BE49-F238E27FC236}">
                <a16:creationId xmlns:a16="http://schemas.microsoft.com/office/drawing/2014/main" id="{81AD251B-EA26-A6EA-E57F-89B856592B01}"/>
              </a:ext>
            </a:extLst>
          </p:cNvPr>
          <p:cNvSpPr/>
          <p:nvPr/>
        </p:nvSpPr>
        <p:spPr>
          <a:xfrm>
            <a:off x="2768600" y="3652342"/>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ボックス 9">
            <a:extLst>
              <a:ext uri="{FF2B5EF4-FFF2-40B4-BE49-F238E27FC236}">
                <a16:creationId xmlns:a16="http://schemas.microsoft.com/office/drawing/2014/main" id="{8EF5C3B7-3459-632A-2F68-3887E0EF5DFC}"/>
              </a:ext>
            </a:extLst>
          </p:cNvPr>
          <p:cNvSpPr txBox="1"/>
          <p:nvPr/>
        </p:nvSpPr>
        <p:spPr>
          <a:xfrm>
            <a:off x="2174141" y="2918389"/>
            <a:ext cx="3114955" cy="584775"/>
          </a:xfrm>
          <a:prstGeom prst="rect">
            <a:avLst/>
          </a:prstGeom>
          <a:noFill/>
        </p:spPr>
        <p:txBody>
          <a:bodyPr wrap="none" rtlCol="0">
            <a:spAutoFit/>
          </a:bodyPr>
          <a:lstStyle/>
          <a:p>
            <a:r>
              <a:rPr kumimoji="1" lang="en-US" altLang="ja-JP" sz="3200" dirty="0">
                <a:latin typeface="Fira Sans" panose="020B0503050000020004" pitchFamily="34" charset="0"/>
              </a:rPr>
              <a:t>Female speaker</a:t>
            </a:r>
            <a:endParaRPr kumimoji="1" lang="ja-JP" altLang="en-US" sz="3200" dirty="0">
              <a:latin typeface="Fira Sans" panose="020B0503050000020004" pitchFamily="34" charset="0"/>
            </a:endParaRPr>
          </a:p>
        </p:txBody>
      </p:sp>
      <p:sp>
        <p:nvSpPr>
          <p:cNvPr id="11" name="テキスト ボックス 10">
            <a:extLst>
              <a:ext uri="{FF2B5EF4-FFF2-40B4-BE49-F238E27FC236}">
                <a16:creationId xmlns:a16="http://schemas.microsoft.com/office/drawing/2014/main" id="{D326306C-B018-B2DE-680F-BCC5ABAF5324}"/>
              </a:ext>
            </a:extLst>
          </p:cNvPr>
          <p:cNvSpPr txBox="1"/>
          <p:nvPr/>
        </p:nvSpPr>
        <p:spPr>
          <a:xfrm>
            <a:off x="6154896" y="2951370"/>
            <a:ext cx="3001143" cy="584775"/>
          </a:xfrm>
          <a:prstGeom prst="rect">
            <a:avLst/>
          </a:prstGeom>
          <a:noFill/>
        </p:spPr>
        <p:txBody>
          <a:bodyPr wrap="none" rtlCol="0">
            <a:spAutoFit/>
          </a:bodyPr>
          <a:lstStyle/>
          <a:p>
            <a:r>
              <a:rPr kumimoji="1" lang="en-US" altLang="ja-JP" sz="3200" dirty="0">
                <a:latin typeface="Fira Sans" panose="020B0503050000020004" pitchFamily="34" charset="0"/>
              </a:rPr>
              <a:t>Male speaker A</a:t>
            </a:r>
            <a:endParaRPr kumimoji="1" lang="ja-JP" altLang="en-US" sz="3200" dirty="0">
              <a:latin typeface="Fira Sans" panose="020B0503050000020004" pitchFamily="34" charset="0"/>
            </a:endParaRPr>
          </a:p>
        </p:txBody>
      </p:sp>
      <p:sp>
        <p:nvSpPr>
          <p:cNvPr id="12" name="テキスト ボックス 11">
            <a:extLst>
              <a:ext uri="{FF2B5EF4-FFF2-40B4-BE49-F238E27FC236}">
                <a16:creationId xmlns:a16="http://schemas.microsoft.com/office/drawing/2014/main" id="{8552DC8C-FFEC-A11C-D8CD-0103CCE1F8F6}"/>
              </a:ext>
            </a:extLst>
          </p:cNvPr>
          <p:cNvSpPr txBox="1"/>
          <p:nvPr/>
        </p:nvSpPr>
        <p:spPr>
          <a:xfrm>
            <a:off x="10204528" y="2918389"/>
            <a:ext cx="3015569" cy="584775"/>
          </a:xfrm>
          <a:prstGeom prst="rect">
            <a:avLst/>
          </a:prstGeom>
          <a:noFill/>
        </p:spPr>
        <p:txBody>
          <a:bodyPr wrap="none" rtlCol="0">
            <a:spAutoFit/>
          </a:bodyPr>
          <a:lstStyle/>
          <a:p>
            <a:r>
              <a:rPr kumimoji="1" lang="en-US" altLang="ja-JP" sz="3200" dirty="0">
                <a:latin typeface="Fira Sans" panose="020B0503050000020004" pitchFamily="34" charset="0"/>
              </a:rPr>
              <a:t>Male speaker B</a:t>
            </a:r>
            <a:endParaRPr kumimoji="1" lang="ja-JP" altLang="en-US" sz="3200" dirty="0">
              <a:latin typeface="Fira Sans" panose="020B0503050000020004" pitchFamily="34" charset="0"/>
            </a:endParaRPr>
          </a:p>
        </p:txBody>
      </p:sp>
      <p:sp>
        <p:nvSpPr>
          <p:cNvPr id="13" name="テキスト ボックス 12">
            <a:extLst>
              <a:ext uri="{FF2B5EF4-FFF2-40B4-BE49-F238E27FC236}">
                <a16:creationId xmlns:a16="http://schemas.microsoft.com/office/drawing/2014/main" id="{641990F0-CFF4-F0E2-BC32-47F8AC188891}"/>
              </a:ext>
            </a:extLst>
          </p:cNvPr>
          <p:cNvSpPr txBox="1"/>
          <p:nvPr/>
        </p:nvSpPr>
        <p:spPr>
          <a:xfrm>
            <a:off x="13963086" y="2918388"/>
            <a:ext cx="3366627" cy="584775"/>
          </a:xfrm>
          <a:prstGeom prst="rect">
            <a:avLst/>
          </a:prstGeom>
          <a:noFill/>
        </p:spPr>
        <p:txBody>
          <a:bodyPr wrap="none" rtlCol="0">
            <a:spAutoFit/>
          </a:bodyPr>
          <a:lstStyle/>
          <a:p>
            <a:r>
              <a:rPr kumimoji="1" lang="en-US" altLang="ja-JP" sz="3200" dirty="0">
                <a:latin typeface="Fira Sans" panose="020B0503050000020004" pitchFamily="34" charset="0"/>
              </a:rPr>
              <a:t>Facilitator (male)</a:t>
            </a:r>
            <a:endParaRPr kumimoji="1" lang="ja-JP" altLang="en-US" sz="3200" dirty="0">
              <a:latin typeface="Fira Sans" panose="020B0503050000020004" pitchFamily="34" charset="0"/>
            </a:endParaRPr>
          </a:p>
        </p:txBody>
      </p:sp>
      <p:sp>
        <p:nvSpPr>
          <p:cNvPr id="14" name="テキスト ボックス 13">
            <a:extLst>
              <a:ext uri="{FF2B5EF4-FFF2-40B4-BE49-F238E27FC236}">
                <a16:creationId xmlns:a16="http://schemas.microsoft.com/office/drawing/2014/main" id="{20AF22A2-107B-1A2F-0E11-780BB58AB048}"/>
              </a:ext>
            </a:extLst>
          </p:cNvPr>
          <p:cNvSpPr txBox="1"/>
          <p:nvPr/>
        </p:nvSpPr>
        <p:spPr>
          <a:xfrm>
            <a:off x="2742046" y="5642086"/>
            <a:ext cx="1699504" cy="584775"/>
          </a:xfrm>
          <a:prstGeom prst="rect">
            <a:avLst/>
          </a:prstGeom>
          <a:noFill/>
        </p:spPr>
        <p:txBody>
          <a:bodyPr wrap="none" rtlCol="0">
            <a:spAutoFit/>
          </a:bodyPr>
          <a:lstStyle/>
          <a:p>
            <a:r>
              <a:rPr kumimoji="1" lang="en-US" altLang="ja-JP" sz="3200" dirty="0">
                <a:latin typeface="Fira Sans" panose="020B0503050000020004" pitchFamily="34" charset="0"/>
              </a:rPr>
              <a:t>“I think”</a:t>
            </a:r>
            <a:endParaRPr kumimoji="1" lang="ja-JP" altLang="en-US" sz="3200" dirty="0">
              <a:latin typeface="Fira Sans" panose="020B0503050000020004" pitchFamily="34" charset="0"/>
            </a:endParaRPr>
          </a:p>
        </p:txBody>
      </p:sp>
      <p:sp>
        <p:nvSpPr>
          <p:cNvPr id="15" name="テキスト ボックス 14">
            <a:extLst>
              <a:ext uri="{FF2B5EF4-FFF2-40B4-BE49-F238E27FC236}">
                <a16:creationId xmlns:a16="http://schemas.microsoft.com/office/drawing/2014/main" id="{020B81E1-16B1-B52D-DB9E-F620E17D1A9C}"/>
              </a:ext>
            </a:extLst>
          </p:cNvPr>
          <p:cNvSpPr txBox="1"/>
          <p:nvPr/>
        </p:nvSpPr>
        <p:spPr>
          <a:xfrm>
            <a:off x="10470569" y="5642086"/>
            <a:ext cx="2315057" cy="584775"/>
          </a:xfrm>
          <a:prstGeom prst="rect">
            <a:avLst/>
          </a:prstGeom>
          <a:noFill/>
        </p:spPr>
        <p:txBody>
          <a:bodyPr wrap="none" rtlCol="0">
            <a:spAutoFit/>
          </a:bodyPr>
          <a:lstStyle/>
          <a:p>
            <a:r>
              <a:rPr kumimoji="1" lang="en-US" altLang="ja-JP" sz="3200" dirty="0">
                <a:latin typeface="Fira Sans" panose="020B0503050000020004" pitchFamily="34" charset="0"/>
              </a:rPr>
              <a:t>“You know”</a:t>
            </a:r>
            <a:endParaRPr kumimoji="1" lang="ja-JP" altLang="en-US" sz="3200" dirty="0">
              <a:latin typeface="Fira Sans" panose="020B0503050000020004" pitchFamily="34" charset="0"/>
            </a:endParaRPr>
          </a:p>
        </p:txBody>
      </p:sp>
      <p:cxnSp>
        <p:nvCxnSpPr>
          <p:cNvPr id="21" name="直線コネクタ 20">
            <a:extLst>
              <a:ext uri="{FF2B5EF4-FFF2-40B4-BE49-F238E27FC236}">
                <a16:creationId xmlns:a16="http://schemas.microsoft.com/office/drawing/2014/main" id="{332021F1-2484-8EFF-99B0-57669749CC69}"/>
              </a:ext>
            </a:extLst>
          </p:cNvPr>
          <p:cNvCxnSpPr>
            <a:cxnSpLocks/>
          </p:cNvCxnSpPr>
          <p:nvPr/>
        </p:nvCxnSpPr>
        <p:spPr>
          <a:xfrm>
            <a:off x="7556500" y="5422900"/>
            <a:ext cx="0" cy="1044468"/>
          </a:xfrm>
          <a:prstGeom prst="line">
            <a:avLst/>
          </a:prstGeom>
          <a:ln w="38100"/>
        </p:spPr>
        <p:style>
          <a:lnRef idx="1">
            <a:schemeClr val="dk1"/>
          </a:lnRef>
          <a:fillRef idx="0">
            <a:schemeClr val="dk1"/>
          </a:fillRef>
          <a:effectRef idx="0">
            <a:schemeClr val="dk1"/>
          </a:effectRef>
          <a:fontRef idx="minor">
            <a:schemeClr val="tx1"/>
          </a:fontRef>
        </p:style>
      </p:cxnSp>
      <p:cxnSp>
        <p:nvCxnSpPr>
          <p:cNvPr id="23" name="直線コネクタ 22">
            <a:extLst>
              <a:ext uri="{FF2B5EF4-FFF2-40B4-BE49-F238E27FC236}">
                <a16:creationId xmlns:a16="http://schemas.microsoft.com/office/drawing/2014/main" id="{02F3A62C-B834-5B46-8387-7695AD8E26DA}"/>
              </a:ext>
            </a:extLst>
          </p:cNvPr>
          <p:cNvCxnSpPr>
            <a:cxnSpLocks/>
          </p:cNvCxnSpPr>
          <p:nvPr/>
        </p:nvCxnSpPr>
        <p:spPr>
          <a:xfrm>
            <a:off x="7556500" y="5867400"/>
            <a:ext cx="2755900"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25" name="直線コネクタ 24">
            <a:extLst>
              <a:ext uri="{FF2B5EF4-FFF2-40B4-BE49-F238E27FC236}">
                <a16:creationId xmlns:a16="http://schemas.microsoft.com/office/drawing/2014/main" id="{3DEBE1CD-B79E-28B3-F3D5-1A6D43ED696D}"/>
              </a:ext>
            </a:extLst>
          </p:cNvPr>
          <p:cNvCxnSpPr>
            <a:cxnSpLocks/>
          </p:cNvCxnSpPr>
          <p:nvPr/>
        </p:nvCxnSpPr>
        <p:spPr>
          <a:xfrm>
            <a:off x="15646400" y="5321300"/>
            <a:ext cx="0" cy="1146068"/>
          </a:xfrm>
          <a:prstGeom prst="line">
            <a:avLst/>
          </a:prstGeom>
          <a:ln w="38100"/>
        </p:spPr>
        <p:style>
          <a:lnRef idx="1">
            <a:schemeClr val="dk1"/>
          </a:lnRef>
          <a:fillRef idx="0">
            <a:schemeClr val="dk1"/>
          </a:fillRef>
          <a:effectRef idx="0">
            <a:schemeClr val="dk1"/>
          </a:effectRef>
          <a:fontRef idx="minor">
            <a:schemeClr val="tx1"/>
          </a:fontRef>
        </p:style>
      </p:cxnSp>
      <p:cxnSp>
        <p:nvCxnSpPr>
          <p:cNvPr id="27" name="直線コネクタ 26">
            <a:extLst>
              <a:ext uri="{FF2B5EF4-FFF2-40B4-BE49-F238E27FC236}">
                <a16:creationId xmlns:a16="http://schemas.microsoft.com/office/drawing/2014/main" id="{96CF4AA2-FD83-0291-47DF-E176A40D77F5}"/>
              </a:ext>
            </a:extLst>
          </p:cNvPr>
          <p:cNvCxnSpPr/>
          <p:nvPr/>
        </p:nvCxnSpPr>
        <p:spPr>
          <a:xfrm flipH="1">
            <a:off x="13030200" y="5867400"/>
            <a:ext cx="2540000"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29" name="直線コネクタ 28">
            <a:extLst>
              <a:ext uri="{FF2B5EF4-FFF2-40B4-BE49-F238E27FC236}">
                <a16:creationId xmlns:a16="http://schemas.microsoft.com/office/drawing/2014/main" id="{0BB208C5-4401-4BFA-0E44-690A32C0EA65}"/>
              </a:ext>
            </a:extLst>
          </p:cNvPr>
          <p:cNvCxnSpPr>
            <a:endCxn id="15" idx="0"/>
          </p:cNvCxnSpPr>
          <p:nvPr/>
        </p:nvCxnSpPr>
        <p:spPr>
          <a:xfrm>
            <a:off x="11628098" y="5422900"/>
            <a:ext cx="0" cy="219186"/>
          </a:xfrm>
          <a:prstGeom prst="line">
            <a:avLst/>
          </a:prstGeom>
          <a:ln w="38100"/>
        </p:spPr>
        <p:style>
          <a:lnRef idx="1">
            <a:schemeClr val="dk1"/>
          </a:lnRef>
          <a:fillRef idx="0">
            <a:schemeClr val="dk1"/>
          </a:fillRef>
          <a:effectRef idx="0">
            <a:schemeClr val="dk1"/>
          </a:effectRef>
          <a:fontRef idx="minor">
            <a:schemeClr val="tx1"/>
          </a:fontRef>
        </p:style>
      </p:cxnSp>
      <p:cxnSp>
        <p:nvCxnSpPr>
          <p:cNvPr id="31" name="直線コネクタ 30">
            <a:extLst>
              <a:ext uri="{FF2B5EF4-FFF2-40B4-BE49-F238E27FC236}">
                <a16:creationId xmlns:a16="http://schemas.microsoft.com/office/drawing/2014/main" id="{85906471-DA11-57D8-6168-8B9A0830D85C}"/>
              </a:ext>
            </a:extLst>
          </p:cNvPr>
          <p:cNvCxnSpPr>
            <a:cxnSpLocks/>
            <a:endCxn id="14" idx="0"/>
          </p:cNvCxnSpPr>
          <p:nvPr/>
        </p:nvCxnSpPr>
        <p:spPr>
          <a:xfrm>
            <a:off x="3591798" y="5363542"/>
            <a:ext cx="0" cy="278544"/>
          </a:xfrm>
          <a:prstGeom prst="line">
            <a:avLst/>
          </a:prstGeom>
          <a:ln w="38100"/>
        </p:spPr>
        <p:style>
          <a:lnRef idx="1">
            <a:schemeClr val="dk1"/>
          </a:lnRef>
          <a:fillRef idx="0">
            <a:schemeClr val="dk1"/>
          </a:fillRef>
          <a:effectRef idx="0">
            <a:schemeClr val="dk1"/>
          </a:effectRef>
          <a:fontRef idx="minor">
            <a:schemeClr val="tx1"/>
          </a:fontRef>
        </p:style>
      </p:cxnSp>
      <p:sp>
        <p:nvSpPr>
          <p:cNvPr id="35" name="テキスト ボックス 34">
            <a:extLst>
              <a:ext uri="{FF2B5EF4-FFF2-40B4-BE49-F238E27FC236}">
                <a16:creationId xmlns:a16="http://schemas.microsoft.com/office/drawing/2014/main" id="{74AB2C9E-022F-E9E3-7BC3-F25510DA108F}"/>
              </a:ext>
            </a:extLst>
          </p:cNvPr>
          <p:cNvSpPr txBox="1"/>
          <p:nvPr/>
        </p:nvSpPr>
        <p:spPr>
          <a:xfrm>
            <a:off x="2293079" y="6515558"/>
            <a:ext cx="2694969" cy="584775"/>
          </a:xfrm>
          <a:prstGeom prst="rect">
            <a:avLst/>
          </a:prstGeom>
          <a:noFill/>
        </p:spPr>
        <p:txBody>
          <a:bodyPr wrap="none" rtlCol="0">
            <a:spAutoFit/>
          </a:bodyPr>
          <a:lstStyle/>
          <a:p>
            <a:r>
              <a:rPr kumimoji="1" lang="en-US" altLang="ja-JP" sz="3200" dirty="0">
                <a:latin typeface="Fira Sans" panose="020B0503050000020004" pitchFamily="34" charset="0"/>
              </a:rPr>
              <a:t>Subject “you”</a:t>
            </a:r>
            <a:endParaRPr kumimoji="1" lang="ja-JP" altLang="en-US" sz="3200" dirty="0">
              <a:latin typeface="Fira Sans" panose="020B0503050000020004" pitchFamily="34" charset="0"/>
            </a:endParaRPr>
          </a:p>
        </p:txBody>
      </p:sp>
      <p:sp>
        <p:nvSpPr>
          <p:cNvPr id="36" name="テキスト ボックス 35">
            <a:extLst>
              <a:ext uri="{FF2B5EF4-FFF2-40B4-BE49-F238E27FC236}">
                <a16:creationId xmlns:a16="http://schemas.microsoft.com/office/drawing/2014/main" id="{ADA2BC47-0DBA-DDF3-C8A6-6EA50D26010F}"/>
              </a:ext>
            </a:extLst>
          </p:cNvPr>
          <p:cNvSpPr txBox="1"/>
          <p:nvPr/>
        </p:nvSpPr>
        <p:spPr>
          <a:xfrm>
            <a:off x="6154896" y="6510647"/>
            <a:ext cx="3366627" cy="584775"/>
          </a:xfrm>
          <a:prstGeom prst="rect">
            <a:avLst/>
          </a:prstGeom>
          <a:noFill/>
        </p:spPr>
        <p:txBody>
          <a:bodyPr wrap="none" rtlCol="0">
            <a:spAutoFit/>
          </a:bodyPr>
          <a:lstStyle/>
          <a:p>
            <a:r>
              <a:rPr kumimoji="1" lang="en-US" altLang="ja-JP" sz="3200" dirty="0">
                <a:latin typeface="Fira Sans" panose="020B0503050000020004" pitchFamily="34" charset="0"/>
              </a:rPr>
              <a:t>“If I can say that”</a:t>
            </a:r>
            <a:endParaRPr kumimoji="1" lang="ja-JP" altLang="en-US" sz="3200" dirty="0">
              <a:latin typeface="Fira Sans" panose="020B0503050000020004" pitchFamily="34" charset="0"/>
            </a:endParaRPr>
          </a:p>
        </p:txBody>
      </p:sp>
      <p:sp>
        <p:nvSpPr>
          <p:cNvPr id="37" name="テキスト ボックス 36">
            <a:extLst>
              <a:ext uri="{FF2B5EF4-FFF2-40B4-BE49-F238E27FC236}">
                <a16:creationId xmlns:a16="http://schemas.microsoft.com/office/drawing/2014/main" id="{A58C2336-F4E8-3902-87D3-DF53529374C6}"/>
              </a:ext>
            </a:extLst>
          </p:cNvPr>
          <p:cNvSpPr txBox="1"/>
          <p:nvPr/>
        </p:nvSpPr>
        <p:spPr>
          <a:xfrm>
            <a:off x="10086707" y="6467368"/>
            <a:ext cx="3409908" cy="1077218"/>
          </a:xfrm>
          <a:prstGeom prst="rect">
            <a:avLst/>
          </a:prstGeom>
          <a:noFill/>
        </p:spPr>
        <p:txBody>
          <a:bodyPr wrap="none" rtlCol="0">
            <a:spAutoFit/>
          </a:bodyPr>
          <a:lstStyle/>
          <a:p>
            <a:pPr algn="ctr"/>
            <a:r>
              <a:rPr kumimoji="1" lang="en-US" altLang="ja-JP" sz="3200" dirty="0">
                <a:latin typeface="Fira Sans" panose="020B0503050000020004" pitchFamily="34" charset="0"/>
              </a:rPr>
              <a:t>“Absolutely”</a:t>
            </a:r>
          </a:p>
          <a:p>
            <a:pPr algn="ctr"/>
            <a:r>
              <a:rPr kumimoji="1" lang="en-US" altLang="ja-JP" sz="3200" dirty="0">
                <a:latin typeface="Fira Sans" panose="020B0503050000020004" pitchFamily="34" charset="0"/>
              </a:rPr>
              <a:t>“There is no way”</a:t>
            </a:r>
            <a:endParaRPr kumimoji="1" lang="ja-JP" altLang="en-US" sz="3200" dirty="0">
              <a:latin typeface="Fira Sans" panose="020B0503050000020004" pitchFamily="34" charset="0"/>
            </a:endParaRPr>
          </a:p>
        </p:txBody>
      </p:sp>
      <p:sp>
        <p:nvSpPr>
          <p:cNvPr id="38" name="テキスト ボックス 37">
            <a:extLst>
              <a:ext uri="{FF2B5EF4-FFF2-40B4-BE49-F238E27FC236}">
                <a16:creationId xmlns:a16="http://schemas.microsoft.com/office/drawing/2014/main" id="{2AC7F9F0-2ED3-7468-6F9C-99991C1DD02E}"/>
              </a:ext>
            </a:extLst>
          </p:cNvPr>
          <p:cNvSpPr txBox="1"/>
          <p:nvPr/>
        </p:nvSpPr>
        <p:spPr>
          <a:xfrm>
            <a:off x="14088923" y="6551815"/>
            <a:ext cx="3848500" cy="1077218"/>
          </a:xfrm>
          <a:prstGeom prst="rect">
            <a:avLst/>
          </a:prstGeom>
          <a:noFill/>
        </p:spPr>
        <p:txBody>
          <a:bodyPr wrap="square" rtlCol="0">
            <a:spAutoFit/>
          </a:bodyPr>
          <a:lstStyle/>
          <a:p>
            <a:r>
              <a:rPr kumimoji="1" lang="en-US" altLang="ja-JP" sz="3200" dirty="0">
                <a:latin typeface="Fira Sans" panose="020B0503050000020004" pitchFamily="34" charset="0"/>
              </a:rPr>
              <a:t>Ask before the conversation ends</a:t>
            </a:r>
            <a:endParaRPr kumimoji="1" lang="ja-JP" altLang="en-US" sz="3200" dirty="0">
              <a:latin typeface="Fira Sans" panose="020B0503050000020004" pitchFamily="34" charset="0"/>
            </a:endParaRPr>
          </a:p>
        </p:txBody>
      </p:sp>
      <p:cxnSp>
        <p:nvCxnSpPr>
          <p:cNvPr id="44" name="直線コネクタ 43">
            <a:extLst>
              <a:ext uri="{FF2B5EF4-FFF2-40B4-BE49-F238E27FC236}">
                <a16:creationId xmlns:a16="http://schemas.microsoft.com/office/drawing/2014/main" id="{9E990B07-EDC9-5549-457A-0F37182D1C82}"/>
              </a:ext>
            </a:extLst>
          </p:cNvPr>
          <p:cNvCxnSpPr>
            <a:stCxn id="14" idx="2"/>
          </p:cNvCxnSpPr>
          <p:nvPr/>
        </p:nvCxnSpPr>
        <p:spPr>
          <a:xfrm>
            <a:off x="3591798" y="6226861"/>
            <a:ext cx="0" cy="324954"/>
          </a:xfrm>
          <a:prstGeom prst="line">
            <a:avLst/>
          </a:prstGeom>
          <a:ln w="38100"/>
        </p:spPr>
        <p:style>
          <a:lnRef idx="1">
            <a:schemeClr val="dk1"/>
          </a:lnRef>
          <a:fillRef idx="0">
            <a:schemeClr val="dk1"/>
          </a:fillRef>
          <a:effectRef idx="0">
            <a:schemeClr val="dk1"/>
          </a:effectRef>
          <a:fontRef idx="minor">
            <a:schemeClr val="tx1"/>
          </a:fontRef>
        </p:style>
      </p:cxnSp>
      <p:cxnSp>
        <p:nvCxnSpPr>
          <p:cNvPr id="46" name="直線コネクタ 45">
            <a:extLst>
              <a:ext uri="{FF2B5EF4-FFF2-40B4-BE49-F238E27FC236}">
                <a16:creationId xmlns:a16="http://schemas.microsoft.com/office/drawing/2014/main" id="{56DF9BB7-F4A5-C18F-642E-382C70AE822E}"/>
              </a:ext>
            </a:extLst>
          </p:cNvPr>
          <p:cNvCxnSpPr>
            <a:stCxn id="15" idx="2"/>
          </p:cNvCxnSpPr>
          <p:nvPr/>
        </p:nvCxnSpPr>
        <p:spPr>
          <a:xfrm flipH="1">
            <a:off x="11628097" y="6226861"/>
            <a:ext cx="1" cy="324954"/>
          </a:xfrm>
          <a:prstGeom prst="line">
            <a:avLst/>
          </a:prstGeom>
          <a:ln w="38100"/>
        </p:spPr>
        <p:style>
          <a:lnRef idx="1">
            <a:schemeClr val="dk1"/>
          </a:lnRef>
          <a:fillRef idx="0">
            <a:schemeClr val="dk1"/>
          </a:fillRef>
          <a:effectRef idx="0">
            <a:schemeClr val="dk1"/>
          </a:effectRef>
          <a:fontRef idx="minor">
            <a:schemeClr val="tx1"/>
          </a:fontRef>
        </p:style>
      </p:cxnSp>
      <p:sp>
        <p:nvSpPr>
          <p:cNvPr id="47" name="テキスト ボックス 46">
            <a:extLst>
              <a:ext uri="{FF2B5EF4-FFF2-40B4-BE49-F238E27FC236}">
                <a16:creationId xmlns:a16="http://schemas.microsoft.com/office/drawing/2014/main" id="{7A72DCDD-7A41-D282-E698-9A9024964849}"/>
              </a:ext>
            </a:extLst>
          </p:cNvPr>
          <p:cNvSpPr txBox="1"/>
          <p:nvPr/>
        </p:nvSpPr>
        <p:spPr>
          <a:xfrm>
            <a:off x="3186274" y="8238931"/>
            <a:ext cx="5969765" cy="1077218"/>
          </a:xfrm>
          <a:prstGeom prst="rect">
            <a:avLst/>
          </a:prstGeom>
          <a:noFill/>
        </p:spPr>
        <p:txBody>
          <a:bodyPr wrap="square" rtlCol="0">
            <a:spAutoFit/>
          </a:bodyPr>
          <a:lstStyle/>
          <a:p>
            <a:r>
              <a:rPr kumimoji="1" lang="en-US" altLang="ja-JP" sz="3200" dirty="0">
                <a:latin typeface="Fira Sans" panose="020B0503050000020004" pitchFamily="34" charset="0"/>
              </a:rPr>
              <a:t>Communicated in ways that conveyed </a:t>
            </a:r>
            <a:r>
              <a:rPr kumimoji="1" lang="en-US" altLang="ja-JP" sz="3200" b="1" dirty="0">
                <a:latin typeface="Fira Sans" panose="020B0503050000020004" pitchFamily="34" charset="0"/>
              </a:rPr>
              <a:t>femininity</a:t>
            </a:r>
            <a:endParaRPr kumimoji="1" lang="ja-JP" altLang="en-US" sz="3200" b="1" dirty="0">
              <a:latin typeface="Fira Sans" panose="020B0503050000020004" pitchFamily="34" charset="0"/>
            </a:endParaRPr>
          </a:p>
        </p:txBody>
      </p:sp>
      <p:sp>
        <p:nvSpPr>
          <p:cNvPr id="48" name="テキスト ボックス 47">
            <a:extLst>
              <a:ext uri="{FF2B5EF4-FFF2-40B4-BE49-F238E27FC236}">
                <a16:creationId xmlns:a16="http://schemas.microsoft.com/office/drawing/2014/main" id="{C582D011-CD53-239F-B639-7253538FA66E}"/>
              </a:ext>
            </a:extLst>
          </p:cNvPr>
          <p:cNvSpPr txBox="1"/>
          <p:nvPr/>
        </p:nvSpPr>
        <p:spPr>
          <a:xfrm>
            <a:off x="11436974" y="8286271"/>
            <a:ext cx="5969765" cy="1077218"/>
          </a:xfrm>
          <a:prstGeom prst="rect">
            <a:avLst/>
          </a:prstGeom>
          <a:noFill/>
        </p:spPr>
        <p:txBody>
          <a:bodyPr wrap="square" rtlCol="0">
            <a:spAutoFit/>
          </a:bodyPr>
          <a:lstStyle/>
          <a:p>
            <a:r>
              <a:rPr kumimoji="1" lang="en-US" altLang="ja-JP" sz="3200" dirty="0">
                <a:latin typeface="Fira Sans" panose="020B0503050000020004" pitchFamily="34" charset="0"/>
              </a:rPr>
              <a:t>Communicated in ways that conveyed </a:t>
            </a:r>
            <a:r>
              <a:rPr kumimoji="1" lang="en-US" altLang="ja-JP" sz="3200" b="1" dirty="0">
                <a:latin typeface="Fira Sans" panose="020B0503050000020004" pitchFamily="34" charset="0"/>
              </a:rPr>
              <a:t>masculinity</a:t>
            </a:r>
            <a:endParaRPr kumimoji="1" lang="ja-JP" altLang="en-US" sz="3200" b="1" dirty="0">
              <a:latin typeface="Fira Sans" panose="020B0503050000020004" pitchFamily="34" charset="0"/>
            </a:endParaRPr>
          </a:p>
        </p:txBody>
      </p:sp>
      <p:cxnSp>
        <p:nvCxnSpPr>
          <p:cNvPr id="50" name="直線コネクタ 49">
            <a:extLst>
              <a:ext uri="{FF2B5EF4-FFF2-40B4-BE49-F238E27FC236}">
                <a16:creationId xmlns:a16="http://schemas.microsoft.com/office/drawing/2014/main" id="{AA1032DE-2F65-1D98-106E-85B094D29731}"/>
              </a:ext>
            </a:extLst>
          </p:cNvPr>
          <p:cNvCxnSpPr/>
          <p:nvPr/>
        </p:nvCxnSpPr>
        <p:spPr>
          <a:xfrm>
            <a:off x="3591798" y="7340600"/>
            <a:ext cx="1158002" cy="898331"/>
          </a:xfrm>
          <a:prstGeom prst="line">
            <a:avLst/>
          </a:prstGeom>
          <a:ln w="38100"/>
        </p:spPr>
        <p:style>
          <a:lnRef idx="1">
            <a:schemeClr val="dk1"/>
          </a:lnRef>
          <a:fillRef idx="0">
            <a:schemeClr val="dk1"/>
          </a:fillRef>
          <a:effectRef idx="0">
            <a:schemeClr val="dk1"/>
          </a:effectRef>
          <a:fontRef idx="minor">
            <a:schemeClr val="tx1"/>
          </a:fontRef>
        </p:style>
      </p:cxnSp>
      <p:cxnSp>
        <p:nvCxnSpPr>
          <p:cNvPr id="51" name="直線コネクタ 50">
            <a:extLst>
              <a:ext uri="{FF2B5EF4-FFF2-40B4-BE49-F238E27FC236}">
                <a16:creationId xmlns:a16="http://schemas.microsoft.com/office/drawing/2014/main" id="{46CAB71C-FA47-1994-C43B-829F137CFBDD}"/>
              </a:ext>
            </a:extLst>
          </p:cNvPr>
          <p:cNvCxnSpPr>
            <a:cxnSpLocks/>
          </p:cNvCxnSpPr>
          <p:nvPr/>
        </p:nvCxnSpPr>
        <p:spPr>
          <a:xfrm flipH="1">
            <a:off x="6457243" y="7339401"/>
            <a:ext cx="1253538" cy="848344"/>
          </a:xfrm>
          <a:prstGeom prst="line">
            <a:avLst/>
          </a:prstGeom>
          <a:ln w="38100"/>
        </p:spPr>
        <p:style>
          <a:lnRef idx="1">
            <a:schemeClr val="dk1"/>
          </a:lnRef>
          <a:fillRef idx="0">
            <a:schemeClr val="dk1"/>
          </a:fillRef>
          <a:effectRef idx="0">
            <a:schemeClr val="dk1"/>
          </a:effectRef>
          <a:fontRef idx="minor">
            <a:schemeClr val="tx1"/>
          </a:fontRef>
        </p:style>
      </p:cxnSp>
      <p:cxnSp>
        <p:nvCxnSpPr>
          <p:cNvPr id="53" name="直線コネクタ 52">
            <a:extLst>
              <a:ext uri="{FF2B5EF4-FFF2-40B4-BE49-F238E27FC236}">
                <a16:creationId xmlns:a16="http://schemas.microsoft.com/office/drawing/2014/main" id="{E9CE1150-2A4B-736C-624B-4E6429E8DAC8}"/>
              </a:ext>
            </a:extLst>
          </p:cNvPr>
          <p:cNvCxnSpPr>
            <a:cxnSpLocks/>
          </p:cNvCxnSpPr>
          <p:nvPr/>
        </p:nvCxnSpPr>
        <p:spPr>
          <a:xfrm flipH="1">
            <a:off x="14791022" y="7491257"/>
            <a:ext cx="1047098" cy="727093"/>
          </a:xfrm>
          <a:prstGeom prst="line">
            <a:avLst/>
          </a:prstGeom>
          <a:ln w="38100"/>
        </p:spPr>
        <p:style>
          <a:lnRef idx="1">
            <a:schemeClr val="dk1"/>
          </a:lnRef>
          <a:fillRef idx="0">
            <a:schemeClr val="dk1"/>
          </a:fillRef>
          <a:effectRef idx="0">
            <a:schemeClr val="dk1"/>
          </a:effectRef>
          <a:fontRef idx="minor">
            <a:schemeClr val="tx1"/>
          </a:fontRef>
        </p:style>
      </p:cxnSp>
      <p:cxnSp>
        <p:nvCxnSpPr>
          <p:cNvPr id="55" name="直線コネクタ 54">
            <a:extLst>
              <a:ext uri="{FF2B5EF4-FFF2-40B4-BE49-F238E27FC236}">
                <a16:creationId xmlns:a16="http://schemas.microsoft.com/office/drawing/2014/main" id="{B5B44963-7E72-45F3-6323-2D3B70D6A9CD}"/>
              </a:ext>
            </a:extLst>
          </p:cNvPr>
          <p:cNvCxnSpPr>
            <a:cxnSpLocks/>
          </p:cNvCxnSpPr>
          <p:nvPr/>
        </p:nvCxnSpPr>
        <p:spPr>
          <a:xfrm>
            <a:off x="11957289" y="7567910"/>
            <a:ext cx="941448" cy="786052"/>
          </a:xfrm>
          <a:prstGeom prst="line">
            <a:avLst/>
          </a:prstGeom>
          <a:ln w="38100"/>
        </p:spPr>
        <p:style>
          <a:lnRef idx="1">
            <a:schemeClr val="dk1"/>
          </a:lnRef>
          <a:fillRef idx="0">
            <a:schemeClr val="dk1"/>
          </a:fillRef>
          <a:effectRef idx="0">
            <a:schemeClr val="dk1"/>
          </a:effectRef>
          <a:fontRef idx="minor">
            <a:schemeClr val="tx1"/>
          </a:fontRef>
        </p:style>
      </p:cxnSp>
      <p:sp>
        <p:nvSpPr>
          <p:cNvPr id="57" name="テキスト ボックス 56">
            <a:extLst>
              <a:ext uri="{FF2B5EF4-FFF2-40B4-BE49-F238E27FC236}">
                <a16:creationId xmlns:a16="http://schemas.microsoft.com/office/drawing/2014/main" id="{BD52483D-E4C1-C240-217A-7FA42BB57D0C}"/>
              </a:ext>
            </a:extLst>
          </p:cNvPr>
          <p:cNvSpPr txBox="1"/>
          <p:nvPr/>
        </p:nvSpPr>
        <p:spPr>
          <a:xfrm>
            <a:off x="15116323" y="9631894"/>
            <a:ext cx="3111500" cy="523220"/>
          </a:xfrm>
          <a:prstGeom prst="rect">
            <a:avLst/>
          </a:prstGeom>
          <a:noFill/>
        </p:spPr>
        <p:txBody>
          <a:bodyPr wrap="square" rtlCol="0">
            <a:spAutoFit/>
          </a:bodyPr>
          <a:lstStyle/>
          <a:p>
            <a:r>
              <a:rPr lang="en-US" altLang="ja-JP" sz="2800" dirty="0">
                <a:latin typeface="Fira Sans" panose="020B0503050000020004" pitchFamily="34" charset="0"/>
              </a:rPr>
              <a:t>(Bloomberg, 2023)</a:t>
            </a:r>
            <a:endParaRPr lang="ja-JP" altLang="ja-JP" sz="2800" dirty="0">
              <a:latin typeface="Fira Sans" panose="020B0503050000020004" pitchFamily="34" charset="0"/>
            </a:endParaRPr>
          </a:p>
        </p:txBody>
      </p:sp>
    </p:spTree>
    <p:extLst>
      <p:ext uri="{BB962C8B-B14F-4D97-AF65-F5344CB8AC3E}">
        <p14:creationId xmlns:p14="http://schemas.microsoft.com/office/powerpoint/2010/main" val="1220388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D84E20B0-C998-0204-B801-E491B7F9F2F5}"/>
            </a:ext>
          </a:extLst>
        </p:cNvPr>
        <p:cNvGrpSpPr/>
        <p:nvPr/>
      </p:nvGrpSpPr>
      <p:grpSpPr>
        <a:xfrm>
          <a:off x="0" y="0"/>
          <a:ext cx="0" cy="0"/>
          <a:chOff x="0" y="0"/>
          <a:chExt cx="0" cy="0"/>
        </a:xfrm>
      </p:grpSpPr>
      <p:grpSp>
        <p:nvGrpSpPr>
          <p:cNvPr id="7" name="Google Shape;338;p26">
            <a:extLst>
              <a:ext uri="{FF2B5EF4-FFF2-40B4-BE49-F238E27FC236}">
                <a16:creationId xmlns:a16="http://schemas.microsoft.com/office/drawing/2014/main" id="{2DD5DF6E-6474-275A-5D9C-9B1A68FB600C}"/>
              </a:ext>
            </a:extLst>
          </p:cNvPr>
          <p:cNvGrpSpPr/>
          <p:nvPr/>
        </p:nvGrpSpPr>
        <p:grpSpPr>
          <a:xfrm>
            <a:off x="6641758" y="4819881"/>
            <a:ext cx="2260942" cy="647237"/>
            <a:chOff x="0" y="0"/>
            <a:chExt cx="1137318" cy="170466"/>
          </a:xfrm>
        </p:grpSpPr>
        <p:sp>
          <p:nvSpPr>
            <p:cNvPr id="8" name="Google Shape;339;p26">
              <a:extLst>
                <a:ext uri="{FF2B5EF4-FFF2-40B4-BE49-F238E27FC236}">
                  <a16:creationId xmlns:a16="http://schemas.microsoft.com/office/drawing/2014/main" id="{9D1579B4-D3C3-B0E0-8144-38F39A6B9E4C}"/>
                </a:ext>
              </a:extLst>
            </p:cNvPr>
            <p:cNvSpPr/>
            <p:nvPr/>
          </p:nvSpPr>
          <p:spPr>
            <a:xfrm>
              <a:off x="0" y="0"/>
              <a:ext cx="1137318" cy="170466"/>
            </a:xfrm>
            <a:custGeom>
              <a:avLst/>
              <a:gdLst/>
              <a:ahLst/>
              <a:cxnLst/>
              <a:rect l="l" t="t" r="r" b="b"/>
              <a:pathLst>
                <a:path w="1137318" h="170466" extrusionOk="0">
                  <a:moveTo>
                    <a:pt x="35857" y="0"/>
                  </a:moveTo>
                  <a:lnTo>
                    <a:pt x="1101462" y="0"/>
                  </a:lnTo>
                  <a:cubicBezTo>
                    <a:pt x="1121265" y="0"/>
                    <a:pt x="1137318" y="16054"/>
                    <a:pt x="1137318" y="35857"/>
                  </a:cubicBezTo>
                  <a:lnTo>
                    <a:pt x="1137318" y="134609"/>
                  </a:lnTo>
                  <a:cubicBezTo>
                    <a:pt x="1137318" y="144119"/>
                    <a:pt x="1133540" y="153239"/>
                    <a:pt x="1126816" y="159964"/>
                  </a:cubicBezTo>
                  <a:cubicBezTo>
                    <a:pt x="1120092" y="166688"/>
                    <a:pt x="1110971" y="170466"/>
                    <a:pt x="1101462" y="170466"/>
                  </a:cubicBezTo>
                  <a:lnTo>
                    <a:pt x="35857" y="170466"/>
                  </a:lnTo>
                  <a:cubicBezTo>
                    <a:pt x="26347" y="170466"/>
                    <a:pt x="17227" y="166688"/>
                    <a:pt x="10502" y="159964"/>
                  </a:cubicBezTo>
                  <a:cubicBezTo>
                    <a:pt x="3778" y="153239"/>
                    <a:pt x="0" y="144119"/>
                    <a:pt x="0" y="134609"/>
                  </a:cubicBezTo>
                  <a:lnTo>
                    <a:pt x="0" y="35857"/>
                  </a:lnTo>
                  <a:cubicBezTo>
                    <a:pt x="0" y="26347"/>
                    <a:pt x="3778" y="17227"/>
                    <a:pt x="10502" y="10502"/>
                  </a:cubicBezTo>
                  <a:cubicBezTo>
                    <a:pt x="17227" y="3778"/>
                    <a:pt x="26347" y="0"/>
                    <a:pt x="35857" y="0"/>
                  </a:cubicBezTo>
                  <a:close/>
                </a:path>
              </a:pathLst>
            </a:custGeom>
            <a:solidFill>
              <a:srgbClr val="FFD8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340;p26">
              <a:extLst>
                <a:ext uri="{FF2B5EF4-FFF2-40B4-BE49-F238E27FC236}">
                  <a16:creationId xmlns:a16="http://schemas.microsoft.com/office/drawing/2014/main" id="{461C37C3-4532-53FE-1FB7-441EBC85A7F9}"/>
                </a:ext>
              </a:extLst>
            </p:cNvPr>
            <p:cNvSpPr txBox="1"/>
            <p:nvPr/>
          </p:nvSpPr>
          <p:spPr>
            <a:xfrm>
              <a:off x="0" y="0"/>
              <a:ext cx="1137318" cy="170466"/>
            </a:xfrm>
            <a:prstGeom prst="rect">
              <a:avLst/>
            </a:prstGeom>
            <a:noFill/>
            <a:ln>
              <a:noFill/>
            </a:ln>
          </p:spPr>
          <p:txBody>
            <a:bodyPr spcFirstLastPara="1" wrap="square" lIns="50800" tIns="50800" rIns="50800" bIns="50800" anchor="ctr" anchorCtr="0">
              <a:noAutofit/>
            </a:bodyPr>
            <a:lstStyle/>
            <a:p>
              <a:pPr marL="0" marR="0" lvl="0" indent="0" algn="ctr" rtl="0">
                <a:lnSpc>
                  <a:spcPct val="120008"/>
                </a:lnSpc>
                <a:spcBef>
                  <a:spcPts val="0"/>
                </a:spcBef>
                <a:spcAft>
                  <a:spcPts val="0"/>
                </a:spcAft>
                <a:buNone/>
              </a:pPr>
              <a:endParaRPr dirty="0"/>
            </a:p>
          </p:txBody>
        </p:sp>
      </p:grpSp>
      <p:grpSp>
        <p:nvGrpSpPr>
          <p:cNvPr id="144" name="Google Shape;144;p16">
            <a:extLst>
              <a:ext uri="{FF2B5EF4-FFF2-40B4-BE49-F238E27FC236}">
                <a16:creationId xmlns:a16="http://schemas.microsoft.com/office/drawing/2014/main" id="{61DE05EB-8628-23EF-4AAC-6FA6B827C4E3}"/>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F8D4DB54-5B17-461E-49BF-746B660E694B}"/>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F5034FB1-3371-93FF-699F-CF5005A96D02}"/>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6">
            <a:extLst>
              <a:ext uri="{FF2B5EF4-FFF2-40B4-BE49-F238E27FC236}">
                <a16:creationId xmlns:a16="http://schemas.microsoft.com/office/drawing/2014/main" id="{B3262AC4-969B-EED9-2098-3C8ED73718EE}"/>
              </a:ext>
            </a:extLst>
          </p:cNvPr>
          <p:cNvSpPr txBox="1"/>
          <p:nvPr/>
        </p:nvSpPr>
        <p:spPr>
          <a:xfrm>
            <a:off x="2460809" y="2681919"/>
            <a:ext cx="15476614" cy="778675"/>
          </a:xfrm>
          <a:prstGeom prst="rect">
            <a:avLst/>
          </a:prstGeom>
          <a:noFill/>
          <a:ln>
            <a:noFill/>
          </a:ln>
        </p:spPr>
        <p:txBody>
          <a:bodyPr spcFirstLastPara="1" wrap="square" lIns="0" tIns="0" rIns="0" bIns="0" anchor="t" anchorCtr="0">
            <a:spAutoFit/>
          </a:bodyPr>
          <a:lstStyle/>
          <a:p>
            <a:pPr lvl="0">
              <a:lnSpc>
                <a:spcPct val="115000"/>
              </a:lnSpc>
            </a:pPr>
            <a:r>
              <a:rPr lang="en-US" altLang="ja-JP" sz="4400" dirty="0">
                <a:latin typeface="Fira Sans" panose="020B0503050000020004" pitchFamily="34" charset="0"/>
              </a:rPr>
              <a:t>Men: </a:t>
            </a:r>
            <a:r>
              <a:rPr lang="en-US" altLang="ja-JP" sz="4400" b="1" dirty="0">
                <a:latin typeface="Fira Sans" panose="020B0503050000020004" pitchFamily="34" charset="0"/>
              </a:rPr>
              <a:t>confrontational style</a:t>
            </a:r>
            <a:r>
              <a:rPr lang="en-US" altLang="ja-JP" sz="4400" dirty="0">
                <a:latin typeface="Fira Sans" panose="020B0503050000020004" pitchFamily="34" charset="0"/>
              </a:rPr>
              <a:t>     Women: </a:t>
            </a:r>
            <a:r>
              <a:rPr lang="en-US" altLang="ja-JP" sz="4400" b="1" dirty="0">
                <a:latin typeface="Fira Sans" panose="020B0503050000020004" pitchFamily="34" charset="0"/>
              </a:rPr>
              <a:t>conciliatory style</a:t>
            </a:r>
            <a:endParaRPr sz="4400" b="1" dirty="0">
              <a:latin typeface="Fira Sans" panose="020B0503050000020004" pitchFamily="34" charset="0"/>
            </a:endParaRPr>
          </a:p>
        </p:txBody>
      </p:sp>
      <p:sp>
        <p:nvSpPr>
          <p:cNvPr id="150" name="Google Shape;150;p16">
            <a:extLst>
              <a:ext uri="{FF2B5EF4-FFF2-40B4-BE49-F238E27FC236}">
                <a16:creationId xmlns:a16="http://schemas.microsoft.com/office/drawing/2014/main" id="{773AD4F6-6718-24C5-0A53-612EF2F099CA}"/>
              </a:ext>
            </a:extLst>
          </p:cNvPr>
          <p:cNvSpPr txBox="1"/>
          <p:nvPr/>
        </p:nvSpPr>
        <p:spPr>
          <a:xfrm>
            <a:off x="2460809" y="4591900"/>
            <a:ext cx="14300755" cy="1846659"/>
          </a:xfrm>
          <a:prstGeom prst="rect">
            <a:avLst/>
          </a:prstGeom>
          <a:noFill/>
          <a:ln>
            <a:noFill/>
          </a:ln>
        </p:spPr>
        <p:txBody>
          <a:bodyPr spcFirstLastPara="1" wrap="square" lIns="0" tIns="0" rIns="0" bIns="0" anchor="t" anchorCtr="0">
            <a:spAutoFit/>
          </a:bodyPr>
          <a:lstStyle/>
          <a:p>
            <a:pPr lvl="0" algn="ctr">
              <a:lnSpc>
                <a:spcPct val="150000"/>
              </a:lnSpc>
            </a:pPr>
            <a:r>
              <a:rPr lang="en-US" altLang="ja-JP" sz="4000" dirty="0">
                <a:latin typeface="Fira Sans" panose="020B0503050000020004" pitchFamily="34" charset="0"/>
              </a:rPr>
              <a:t>Both disliked </a:t>
            </a:r>
            <a:r>
              <a:rPr lang="en-US" altLang="ja-JP" sz="4000" b="1" dirty="0">
                <a:latin typeface="Fira Sans" panose="020B0503050000020004" pitchFamily="34" charset="0"/>
              </a:rPr>
              <a:t>"flaming" </a:t>
            </a:r>
            <a:r>
              <a:rPr lang="en-US" altLang="ja-JP" sz="4000" dirty="0">
                <a:latin typeface="Fira Sans" panose="020B0503050000020004" pitchFamily="34" charset="0"/>
              </a:rPr>
              <a:t>and preferred expressions of gratitude and modest comments</a:t>
            </a:r>
            <a:r>
              <a:rPr lang="en-US" altLang="ja-JP" dirty="0"/>
              <a:t>.</a:t>
            </a:r>
            <a:endParaRPr dirty="0"/>
          </a:p>
        </p:txBody>
      </p:sp>
      <p:sp>
        <p:nvSpPr>
          <p:cNvPr id="2" name="Google Shape;147;p16">
            <a:extLst>
              <a:ext uri="{FF2B5EF4-FFF2-40B4-BE49-F238E27FC236}">
                <a16:creationId xmlns:a16="http://schemas.microsoft.com/office/drawing/2014/main" id="{51CB123F-53F8-D7BD-0A89-89DAE3E5678C}"/>
              </a:ext>
            </a:extLst>
          </p:cNvPr>
          <p:cNvSpPr txBox="1"/>
          <p:nvPr/>
        </p:nvSpPr>
        <p:spPr>
          <a:xfrm>
            <a:off x="5487204" y="1525438"/>
            <a:ext cx="12450219"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Analysis 2: </a:t>
            </a:r>
            <a:r>
              <a:rPr lang="en-US" altLang="ja-JP" sz="4800" b="1" dirty="0">
                <a:latin typeface="Fira Sans" panose="020B0503050000020004" pitchFamily="34" charset="0"/>
              </a:rPr>
              <a:t>Online discussion</a:t>
            </a:r>
            <a:endParaRPr sz="4800" b="1" dirty="0">
              <a:latin typeface="Fira Sans" panose="020B0503050000020004" pitchFamily="34" charset="0"/>
            </a:endParaRPr>
          </a:p>
        </p:txBody>
      </p:sp>
      <p:sp>
        <p:nvSpPr>
          <p:cNvPr id="3" name="Google Shape;147;p16">
            <a:extLst>
              <a:ext uri="{FF2B5EF4-FFF2-40B4-BE49-F238E27FC236}">
                <a16:creationId xmlns:a16="http://schemas.microsoft.com/office/drawing/2014/main" id="{43929230-02E4-9AF2-08E0-50EBB9C310EA}"/>
              </a:ext>
            </a:extLst>
          </p:cNvPr>
          <p:cNvSpPr txBox="1"/>
          <p:nvPr/>
        </p:nvSpPr>
        <p:spPr>
          <a:xfrm>
            <a:off x="-1782686"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1. Differences in Communication by Gender</a:t>
            </a:r>
          </a:p>
        </p:txBody>
      </p:sp>
      <p:sp>
        <p:nvSpPr>
          <p:cNvPr id="10" name="テキスト ボックス 9">
            <a:extLst>
              <a:ext uri="{FF2B5EF4-FFF2-40B4-BE49-F238E27FC236}">
                <a16:creationId xmlns:a16="http://schemas.microsoft.com/office/drawing/2014/main" id="{6C31A9C0-A757-06BB-1094-7324D5B13688}"/>
              </a:ext>
            </a:extLst>
          </p:cNvPr>
          <p:cNvSpPr txBox="1"/>
          <p:nvPr/>
        </p:nvSpPr>
        <p:spPr>
          <a:xfrm>
            <a:off x="5070435" y="7438123"/>
            <a:ext cx="9546450" cy="1323439"/>
          </a:xfrm>
          <a:prstGeom prst="rect">
            <a:avLst/>
          </a:prstGeom>
          <a:noFill/>
        </p:spPr>
        <p:txBody>
          <a:bodyPr wrap="square" rtlCol="0">
            <a:spAutoFit/>
          </a:bodyPr>
          <a:lstStyle/>
          <a:p>
            <a:r>
              <a:rPr lang="en-US" altLang="ja-JP" sz="4000" dirty="0">
                <a:latin typeface="Fira Sans" panose="020B0503050000020004" pitchFamily="34" charset="0"/>
              </a:rPr>
              <a:t>Men’s high level of aggression is viewed as a means </a:t>
            </a:r>
            <a:r>
              <a:rPr lang="en-US" altLang="ja-JP" sz="4000" b="1" dirty="0">
                <a:latin typeface="Fira Sans" panose="020B0503050000020004" pitchFamily="34" charset="0"/>
              </a:rPr>
              <a:t>of protecting their freedom</a:t>
            </a:r>
            <a:endParaRPr kumimoji="1" lang="ja-JP" altLang="en-US" sz="4000" b="1" dirty="0">
              <a:latin typeface="Fira Sans" panose="020B0503050000020004" pitchFamily="34" charset="0"/>
            </a:endParaRPr>
          </a:p>
        </p:txBody>
      </p:sp>
      <p:sp>
        <p:nvSpPr>
          <p:cNvPr id="11" name="テキスト ボックス 10">
            <a:extLst>
              <a:ext uri="{FF2B5EF4-FFF2-40B4-BE49-F238E27FC236}">
                <a16:creationId xmlns:a16="http://schemas.microsoft.com/office/drawing/2014/main" id="{59FB361A-A5B9-D846-C46B-715B6D505348}"/>
              </a:ext>
            </a:extLst>
          </p:cNvPr>
          <p:cNvSpPr txBox="1"/>
          <p:nvPr/>
        </p:nvSpPr>
        <p:spPr>
          <a:xfrm>
            <a:off x="3771715" y="3460594"/>
            <a:ext cx="14380860" cy="800219"/>
          </a:xfrm>
          <a:prstGeom prst="rect">
            <a:avLst/>
          </a:prstGeom>
          <a:noFill/>
        </p:spPr>
        <p:txBody>
          <a:bodyPr wrap="none" rtlCol="0">
            <a:spAutoFit/>
          </a:bodyPr>
          <a:lstStyle/>
          <a:p>
            <a:r>
              <a:rPr lang="en-US" altLang="ja-JP" sz="3200" dirty="0">
                <a:latin typeface="Fira Sans" panose="020B0503050000020004" pitchFamily="34" charset="0"/>
              </a:rPr>
              <a:t>e.g., criticism or mockery                       e.g., ambiguous phrasing or apologies</a:t>
            </a:r>
            <a:endParaRPr lang="ja-JP" altLang="ja-JP" sz="3200" dirty="0">
              <a:latin typeface="Fira Sans" panose="020B0503050000020004" pitchFamily="34" charset="0"/>
            </a:endParaRPr>
          </a:p>
          <a:p>
            <a:endParaRPr kumimoji="1" lang="ja-JP" altLang="en-US" dirty="0"/>
          </a:p>
        </p:txBody>
      </p:sp>
      <p:sp>
        <p:nvSpPr>
          <p:cNvPr id="12" name="テキスト ボックス 11">
            <a:extLst>
              <a:ext uri="{FF2B5EF4-FFF2-40B4-BE49-F238E27FC236}">
                <a16:creationId xmlns:a16="http://schemas.microsoft.com/office/drawing/2014/main" id="{2FD0F482-A318-888F-A26B-A2357F3EE48A}"/>
              </a:ext>
            </a:extLst>
          </p:cNvPr>
          <p:cNvSpPr txBox="1"/>
          <p:nvPr/>
        </p:nvSpPr>
        <p:spPr>
          <a:xfrm>
            <a:off x="14039385" y="9355874"/>
            <a:ext cx="3468030" cy="523220"/>
          </a:xfrm>
          <a:prstGeom prst="rect">
            <a:avLst/>
          </a:prstGeom>
          <a:noFill/>
        </p:spPr>
        <p:txBody>
          <a:bodyPr wrap="square" rtlCol="0">
            <a:spAutoFit/>
          </a:bodyPr>
          <a:lstStyle/>
          <a:p>
            <a:r>
              <a:rPr lang="en-US" altLang="ja-JP" sz="2800" dirty="0">
                <a:latin typeface="Fira Sans" panose="020B0503050000020004" pitchFamily="34" charset="0"/>
              </a:rPr>
              <a:t>(Herring, 1994)</a:t>
            </a:r>
            <a:endParaRPr kumimoji="1" lang="ja-JP" altLang="en-US" sz="2800" dirty="0">
              <a:latin typeface="Fira Sans" panose="020B0503050000020004" pitchFamily="34" charset="0"/>
            </a:endParaRPr>
          </a:p>
        </p:txBody>
      </p:sp>
    </p:spTree>
    <p:extLst>
      <p:ext uri="{BB962C8B-B14F-4D97-AF65-F5344CB8AC3E}">
        <p14:creationId xmlns:p14="http://schemas.microsoft.com/office/powerpoint/2010/main" val="3510400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9A34944A-83D2-964F-56E4-2CEB6B8EF935}"/>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A447173A-E6C7-1E0B-EDE8-E55A784FCDC9}"/>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6C903B58-D19D-E588-873D-3C60D40EFAA9}"/>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EC839A5D-7A65-3BFD-E0E6-1B97E01B0270}"/>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6">
            <a:extLst>
              <a:ext uri="{FF2B5EF4-FFF2-40B4-BE49-F238E27FC236}">
                <a16:creationId xmlns:a16="http://schemas.microsoft.com/office/drawing/2014/main" id="{D597519C-1107-FD74-F3EF-32E37CB9FECB}"/>
              </a:ext>
            </a:extLst>
          </p:cNvPr>
          <p:cNvSpPr txBox="1"/>
          <p:nvPr/>
        </p:nvSpPr>
        <p:spPr>
          <a:xfrm>
            <a:off x="3338008" y="3317161"/>
            <a:ext cx="12450220" cy="5450723"/>
          </a:xfrm>
          <a:prstGeom prst="rect">
            <a:avLst/>
          </a:prstGeom>
          <a:noFill/>
          <a:ln>
            <a:noFill/>
          </a:ln>
        </p:spPr>
        <p:txBody>
          <a:bodyPr spcFirstLastPara="1" wrap="square" lIns="0" tIns="0" rIns="0" bIns="0" anchor="t" anchorCtr="0">
            <a:spAutoFit/>
          </a:bodyPr>
          <a:lstStyle/>
          <a:p>
            <a:pPr lvl="0">
              <a:lnSpc>
                <a:spcPct val="115000"/>
              </a:lnSpc>
            </a:pPr>
            <a:r>
              <a:rPr lang="en-US" altLang="ja-JP" sz="4400" dirty="0">
                <a:latin typeface="Fira Sans" panose="020B0503050000020004" pitchFamily="34" charset="0"/>
              </a:rPr>
              <a:t>Differences can be observed in</a:t>
            </a:r>
          </a:p>
          <a:p>
            <a:pPr lvl="0">
              <a:lnSpc>
                <a:spcPct val="115000"/>
              </a:lnSpc>
            </a:pPr>
            <a:r>
              <a:rPr lang="en-US" altLang="ja-JP" sz="4400" dirty="0">
                <a:latin typeface="Fira Sans" panose="020B0503050000020004" pitchFamily="34" charset="0"/>
              </a:rPr>
              <a:t> </a:t>
            </a:r>
          </a:p>
          <a:p>
            <a:pPr lvl="0">
              <a:lnSpc>
                <a:spcPct val="115000"/>
              </a:lnSpc>
            </a:pPr>
            <a:r>
              <a:rPr lang="ja-JP" altLang="en-US" sz="4400" dirty="0">
                <a:latin typeface="Fira Sans" panose="020B0503050000020004" pitchFamily="34" charset="0"/>
              </a:rPr>
              <a:t>・</a:t>
            </a:r>
            <a:r>
              <a:rPr lang="en-US" altLang="ja-JP" sz="4400" b="1" dirty="0">
                <a:latin typeface="Fira Sans" panose="020B0503050000020004" pitchFamily="34" charset="0"/>
              </a:rPr>
              <a:t>Sitting posture </a:t>
            </a:r>
            <a:r>
              <a:rPr lang="en-US" altLang="ja-JP" sz="4400" dirty="0">
                <a:latin typeface="Fira Sans" panose="020B0503050000020004" pitchFamily="34" charset="0"/>
              </a:rPr>
              <a:t>(open or closed)</a:t>
            </a:r>
          </a:p>
          <a:p>
            <a:pPr lvl="0">
              <a:lnSpc>
                <a:spcPct val="115000"/>
              </a:lnSpc>
            </a:pPr>
            <a:endParaRPr lang="en-US" altLang="ja-JP" sz="4400" dirty="0">
              <a:latin typeface="Fira Sans" panose="020B0503050000020004" pitchFamily="34" charset="0"/>
            </a:endParaRPr>
          </a:p>
          <a:p>
            <a:pPr lvl="0">
              <a:lnSpc>
                <a:spcPct val="115000"/>
              </a:lnSpc>
            </a:pPr>
            <a:r>
              <a:rPr lang="ja-JP" altLang="en-US" sz="4400" dirty="0">
                <a:latin typeface="Fira Sans" panose="020B0503050000020004" pitchFamily="34" charset="0"/>
              </a:rPr>
              <a:t>・</a:t>
            </a:r>
            <a:r>
              <a:rPr lang="en-US" altLang="ja-JP" sz="4400" b="1" dirty="0">
                <a:latin typeface="Fira Sans" panose="020B0503050000020004" pitchFamily="34" charset="0"/>
              </a:rPr>
              <a:t>Gestures</a:t>
            </a:r>
            <a:r>
              <a:rPr lang="en-US" altLang="ja-JP" sz="4400" dirty="0">
                <a:latin typeface="Fira Sans" panose="020B0503050000020004" pitchFamily="34" charset="0"/>
              </a:rPr>
              <a:t> during conversation (more or less)</a:t>
            </a:r>
          </a:p>
          <a:p>
            <a:pPr lvl="0">
              <a:lnSpc>
                <a:spcPct val="115000"/>
              </a:lnSpc>
            </a:pPr>
            <a:endParaRPr lang="en-US" altLang="ja-JP" sz="4400" dirty="0">
              <a:latin typeface="Fira Sans" panose="020B0503050000020004" pitchFamily="34" charset="0"/>
            </a:endParaRPr>
          </a:p>
          <a:p>
            <a:pPr lvl="0">
              <a:lnSpc>
                <a:spcPct val="115000"/>
              </a:lnSpc>
            </a:pPr>
            <a:r>
              <a:rPr lang="ja-JP" altLang="en-US" sz="4400" dirty="0">
                <a:latin typeface="Fira Sans" panose="020B0503050000020004" pitchFamily="34" charset="0"/>
              </a:rPr>
              <a:t>・</a:t>
            </a:r>
            <a:r>
              <a:rPr lang="en-US" altLang="ja-JP" sz="4400" b="1" dirty="0">
                <a:latin typeface="Fira Sans" panose="020B0503050000020004" pitchFamily="34" charset="0"/>
              </a:rPr>
              <a:t>Vocal pitch </a:t>
            </a:r>
            <a:r>
              <a:rPr lang="en-US" altLang="ja-JP" sz="4400" dirty="0">
                <a:latin typeface="Fira Sans" panose="020B0503050000020004" pitchFamily="34" charset="0"/>
              </a:rPr>
              <a:t>(high or low)</a:t>
            </a:r>
            <a:endParaRPr sz="4400" dirty="0">
              <a:latin typeface="Fira Sans" panose="020B0503050000020004" pitchFamily="34" charset="0"/>
            </a:endParaRPr>
          </a:p>
        </p:txBody>
      </p:sp>
      <p:sp>
        <p:nvSpPr>
          <p:cNvPr id="2" name="Google Shape;147;p16">
            <a:extLst>
              <a:ext uri="{FF2B5EF4-FFF2-40B4-BE49-F238E27FC236}">
                <a16:creationId xmlns:a16="http://schemas.microsoft.com/office/drawing/2014/main" id="{E552A4A2-A191-1556-612F-D4CDE6722EBA}"/>
              </a:ext>
            </a:extLst>
          </p:cNvPr>
          <p:cNvSpPr txBox="1"/>
          <p:nvPr/>
        </p:nvSpPr>
        <p:spPr>
          <a:xfrm>
            <a:off x="-1782686"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1. Differences in Communication by Gender</a:t>
            </a:r>
          </a:p>
        </p:txBody>
      </p:sp>
      <p:sp>
        <p:nvSpPr>
          <p:cNvPr id="3" name="Google Shape;149;p16">
            <a:extLst>
              <a:ext uri="{FF2B5EF4-FFF2-40B4-BE49-F238E27FC236}">
                <a16:creationId xmlns:a16="http://schemas.microsoft.com/office/drawing/2014/main" id="{10B6A650-1D0A-09A5-BA46-2D13667D2877}"/>
              </a:ext>
            </a:extLst>
          </p:cNvPr>
          <p:cNvSpPr txBox="1"/>
          <p:nvPr/>
        </p:nvSpPr>
        <p:spPr>
          <a:xfrm>
            <a:off x="6348206" y="1694454"/>
            <a:ext cx="6333500" cy="92333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5000" b="1" dirty="0">
                <a:latin typeface="Fira Sans"/>
                <a:ea typeface="Fira Sans"/>
                <a:cs typeface="Fira Sans"/>
                <a:sym typeface="Fira Sans"/>
              </a:rPr>
              <a:t>Non-v</a:t>
            </a:r>
            <a:r>
              <a:rPr lang="en-US" sz="5000" b="1" i="0" u="none" strike="noStrike" cap="none" dirty="0">
                <a:solidFill>
                  <a:srgbClr val="000000"/>
                </a:solidFill>
                <a:latin typeface="Fira Sans"/>
                <a:ea typeface="Fira Sans"/>
                <a:cs typeface="Fira Sans"/>
                <a:sym typeface="Fira Sans"/>
              </a:rPr>
              <a:t>erbal features</a:t>
            </a:r>
            <a:endParaRPr b="1" dirty="0"/>
          </a:p>
        </p:txBody>
      </p:sp>
      <p:sp>
        <p:nvSpPr>
          <p:cNvPr id="4" name="テキスト ボックス 3">
            <a:extLst>
              <a:ext uri="{FF2B5EF4-FFF2-40B4-BE49-F238E27FC236}">
                <a16:creationId xmlns:a16="http://schemas.microsoft.com/office/drawing/2014/main" id="{376F0989-1E7F-466E-F3BC-80235B788BF5}"/>
              </a:ext>
            </a:extLst>
          </p:cNvPr>
          <p:cNvSpPr txBox="1"/>
          <p:nvPr/>
        </p:nvSpPr>
        <p:spPr>
          <a:xfrm>
            <a:off x="14605348" y="9631894"/>
            <a:ext cx="3622475" cy="523220"/>
          </a:xfrm>
          <a:prstGeom prst="rect">
            <a:avLst/>
          </a:prstGeom>
          <a:noFill/>
        </p:spPr>
        <p:txBody>
          <a:bodyPr wrap="square" rtlCol="0">
            <a:spAutoFit/>
          </a:bodyPr>
          <a:lstStyle/>
          <a:p>
            <a:r>
              <a:rPr lang="en-US" altLang="ja-JP" sz="2800" dirty="0">
                <a:latin typeface="Fira Sans" panose="020B0503050000020004" pitchFamily="34" charset="0"/>
              </a:rPr>
              <a:t>(Yu and Tate, 2025)</a:t>
            </a:r>
            <a:endParaRPr lang="ja-JP" altLang="ja-JP" sz="2800" dirty="0">
              <a:latin typeface="Fira Sans" panose="020B0503050000020004" pitchFamily="34" charset="0"/>
            </a:endParaRPr>
          </a:p>
        </p:txBody>
      </p:sp>
    </p:spTree>
    <p:extLst>
      <p:ext uri="{BB962C8B-B14F-4D97-AF65-F5344CB8AC3E}">
        <p14:creationId xmlns:p14="http://schemas.microsoft.com/office/powerpoint/2010/main" val="3680066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05143C54-1370-9792-9D38-2353E4B6A959}"/>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FEBD9866-786F-1C5D-C454-E42E64D1D57C}"/>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30F81EC5-7C90-DDAA-674C-98498E4CCD21}"/>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A1989C61-59F8-5F5E-9C6A-C4C57E380880}"/>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7" name="Google Shape;147;p16">
            <a:extLst>
              <a:ext uri="{FF2B5EF4-FFF2-40B4-BE49-F238E27FC236}">
                <a16:creationId xmlns:a16="http://schemas.microsoft.com/office/drawing/2014/main" id="{F7F70F95-A9C2-F860-EA09-EE85D12FF8B3}"/>
              </a:ext>
            </a:extLst>
          </p:cNvPr>
          <p:cNvSpPr txBox="1"/>
          <p:nvPr/>
        </p:nvSpPr>
        <p:spPr>
          <a:xfrm>
            <a:off x="8840769" y="1525018"/>
            <a:ext cx="2491875"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Analysis</a:t>
            </a:r>
            <a:endParaRPr sz="4800" b="1" dirty="0">
              <a:latin typeface="Fira Sans" panose="020B0503050000020004" pitchFamily="34" charset="0"/>
            </a:endParaRPr>
          </a:p>
        </p:txBody>
      </p:sp>
      <p:sp>
        <p:nvSpPr>
          <p:cNvPr id="2" name="Google Shape;147;p16">
            <a:extLst>
              <a:ext uri="{FF2B5EF4-FFF2-40B4-BE49-F238E27FC236}">
                <a16:creationId xmlns:a16="http://schemas.microsoft.com/office/drawing/2014/main" id="{C22374E0-12B4-B71D-8007-5C9EF586F703}"/>
              </a:ext>
            </a:extLst>
          </p:cNvPr>
          <p:cNvSpPr txBox="1"/>
          <p:nvPr/>
        </p:nvSpPr>
        <p:spPr>
          <a:xfrm>
            <a:off x="-1782686"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1. Differences in Communication by Gender</a:t>
            </a:r>
          </a:p>
        </p:txBody>
      </p:sp>
      <p:sp>
        <p:nvSpPr>
          <p:cNvPr id="6" name="スマイル 5">
            <a:extLst>
              <a:ext uri="{FF2B5EF4-FFF2-40B4-BE49-F238E27FC236}">
                <a16:creationId xmlns:a16="http://schemas.microsoft.com/office/drawing/2014/main" id="{0E2FC5A8-4D30-3CC3-A9CE-C93E6E6A8D03}"/>
              </a:ext>
            </a:extLst>
          </p:cNvPr>
          <p:cNvSpPr/>
          <p:nvPr/>
        </p:nvSpPr>
        <p:spPr>
          <a:xfrm>
            <a:off x="10783548" y="3652342"/>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スマイル 6">
            <a:extLst>
              <a:ext uri="{FF2B5EF4-FFF2-40B4-BE49-F238E27FC236}">
                <a16:creationId xmlns:a16="http://schemas.microsoft.com/office/drawing/2014/main" id="{F58FA0D2-AECF-CECB-FC2E-0636CF362584}"/>
              </a:ext>
            </a:extLst>
          </p:cNvPr>
          <p:cNvSpPr/>
          <p:nvPr/>
        </p:nvSpPr>
        <p:spPr>
          <a:xfrm>
            <a:off x="14791022" y="3581400"/>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スマイル 7">
            <a:extLst>
              <a:ext uri="{FF2B5EF4-FFF2-40B4-BE49-F238E27FC236}">
                <a16:creationId xmlns:a16="http://schemas.microsoft.com/office/drawing/2014/main" id="{D28EBC18-364C-39BA-FA1B-73E4C341AED6}"/>
              </a:ext>
            </a:extLst>
          </p:cNvPr>
          <p:cNvSpPr/>
          <p:nvPr/>
        </p:nvSpPr>
        <p:spPr>
          <a:xfrm>
            <a:off x="6776074" y="3652342"/>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スマイル 8">
            <a:extLst>
              <a:ext uri="{FF2B5EF4-FFF2-40B4-BE49-F238E27FC236}">
                <a16:creationId xmlns:a16="http://schemas.microsoft.com/office/drawing/2014/main" id="{14256FA4-449F-82CE-E7AB-091347A541EC}"/>
              </a:ext>
            </a:extLst>
          </p:cNvPr>
          <p:cNvSpPr/>
          <p:nvPr/>
        </p:nvSpPr>
        <p:spPr>
          <a:xfrm>
            <a:off x="2768600" y="3652342"/>
            <a:ext cx="1689100" cy="1562100"/>
          </a:xfrm>
          <a:prstGeom prst="smileyFace">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ボックス 9">
            <a:extLst>
              <a:ext uri="{FF2B5EF4-FFF2-40B4-BE49-F238E27FC236}">
                <a16:creationId xmlns:a16="http://schemas.microsoft.com/office/drawing/2014/main" id="{FBE80D35-C69A-7275-6BC5-5E2CAAB8B130}"/>
              </a:ext>
            </a:extLst>
          </p:cNvPr>
          <p:cNvSpPr txBox="1"/>
          <p:nvPr/>
        </p:nvSpPr>
        <p:spPr>
          <a:xfrm>
            <a:off x="2174141" y="2918389"/>
            <a:ext cx="3114955" cy="584775"/>
          </a:xfrm>
          <a:prstGeom prst="rect">
            <a:avLst/>
          </a:prstGeom>
          <a:noFill/>
        </p:spPr>
        <p:txBody>
          <a:bodyPr wrap="none" rtlCol="0">
            <a:spAutoFit/>
          </a:bodyPr>
          <a:lstStyle/>
          <a:p>
            <a:r>
              <a:rPr kumimoji="1" lang="en-US" altLang="ja-JP" sz="3200" dirty="0">
                <a:latin typeface="Fira Sans" panose="020B0503050000020004" pitchFamily="34" charset="0"/>
              </a:rPr>
              <a:t>Female speaker</a:t>
            </a:r>
            <a:endParaRPr kumimoji="1" lang="ja-JP" altLang="en-US" sz="3200" dirty="0">
              <a:latin typeface="Fira Sans" panose="020B0503050000020004" pitchFamily="34" charset="0"/>
            </a:endParaRPr>
          </a:p>
        </p:txBody>
      </p:sp>
      <p:sp>
        <p:nvSpPr>
          <p:cNvPr id="11" name="テキスト ボックス 10">
            <a:extLst>
              <a:ext uri="{FF2B5EF4-FFF2-40B4-BE49-F238E27FC236}">
                <a16:creationId xmlns:a16="http://schemas.microsoft.com/office/drawing/2014/main" id="{37DD8EB8-751F-B53C-68EF-3168ED2B9549}"/>
              </a:ext>
            </a:extLst>
          </p:cNvPr>
          <p:cNvSpPr txBox="1"/>
          <p:nvPr/>
        </p:nvSpPr>
        <p:spPr>
          <a:xfrm>
            <a:off x="6154896" y="2951370"/>
            <a:ext cx="3001143" cy="584775"/>
          </a:xfrm>
          <a:prstGeom prst="rect">
            <a:avLst/>
          </a:prstGeom>
          <a:noFill/>
        </p:spPr>
        <p:txBody>
          <a:bodyPr wrap="none" rtlCol="0">
            <a:spAutoFit/>
          </a:bodyPr>
          <a:lstStyle/>
          <a:p>
            <a:r>
              <a:rPr kumimoji="1" lang="en-US" altLang="ja-JP" sz="3200" dirty="0">
                <a:latin typeface="Fira Sans" panose="020B0503050000020004" pitchFamily="34" charset="0"/>
              </a:rPr>
              <a:t>Male speaker A</a:t>
            </a:r>
            <a:endParaRPr kumimoji="1" lang="ja-JP" altLang="en-US" sz="3200" dirty="0">
              <a:latin typeface="Fira Sans" panose="020B0503050000020004" pitchFamily="34" charset="0"/>
            </a:endParaRPr>
          </a:p>
        </p:txBody>
      </p:sp>
      <p:sp>
        <p:nvSpPr>
          <p:cNvPr id="12" name="テキスト ボックス 11">
            <a:extLst>
              <a:ext uri="{FF2B5EF4-FFF2-40B4-BE49-F238E27FC236}">
                <a16:creationId xmlns:a16="http://schemas.microsoft.com/office/drawing/2014/main" id="{CA7B9E19-86B9-B618-018B-A4C2C9717B2D}"/>
              </a:ext>
            </a:extLst>
          </p:cNvPr>
          <p:cNvSpPr txBox="1"/>
          <p:nvPr/>
        </p:nvSpPr>
        <p:spPr>
          <a:xfrm>
            <a:off x="10204528" y="2918389"/>
            <a:ext cx="3015569" cy="584775"/>
          </a:xfrm>
          <a:prstGeom prst="rect">
            <a:avLst/>
          </a:prstGeom>
          <a:noFill/>
        </p:spPr>
        <p:txBody>
          <a:bodyPr wrap="none" rtlCol="0">
            <a:spAutoFit/>
          </a:bodyPr>
          <a:lstStyle/>
          <a:p>
            <a:r>
              <a:rPr kumimoji="1" lang="en-US" altLang="ja-JP" sz="3200" dirty="0">
                <a:latin typeface="Fira Sans" panose="020B0503050000020004" pitchFamily="34" charset="0"/>
              </a:rPr>
              <a:t>Male speaker B</a:t>
            </a:r>
            <a:endParaRPr kumimoji="1" lang="ja-JP" altLang="en-US" sz="3200" dirty="0">
              <a:latin typeface="Fira Sans" panose="020B0503050000020004" pitchFamily="34" charset="0"/>
            </a:endParaRPr>
          </a:p>
        </p:txBody>
      </p:sp>
      <p:sp>
        <p:nvSpPr>
          <p:cNvPr id="13" name="テキスト ボックス 12">
            <a:extLst>
              <a:ext uri="{FF2B5EF4-FFF2-40B4-BE49-F238E27FC236}">
                <a16:creationId xmlns:a16="http://schemas.microsoft.com/office/drawing/2014/main" id="{61FE437D-4A0C-FC6E-8149-92043CB3319F}"/>
              </a:ext>
            </a:extLst>
          </p:cNvPr>
          <p:cNvSpPr txBox="1"/>
          <p:nvPr/>
        </p:nvSpPr>
        <p:spPr>
          <a:xfrm>
            <a:off x="13963086" y="2918388"/>
            <a:ext cx="3366627" cy="584775"/>
          </a:xfrm>
          <a:prstGeom prst="rect">
            <a:avLst/>
          </a:prstGeom>
          <a:noFill/>
        </p:spPr>
        <p:txBody>
          <a:bodyPr wrap="none" rtlCol="0">
            <a:spAutoFit/>
          </a:bodyPr>
          <a:lstStyle/>
          <a:p>
            <a:r>
              <a:rPr kumimoji="1" lang="en-US" altLang="ja-JP" sz="3200" dirty="0">
                <a:latin typeface="Fira Sans" panose="020B0503050000020004" pitchFamily="34" charset="0"/>
              </a:rPr>
              <a:t>Facilitator (male)</a:t>
            </a:r>
            <a:endParaRPr kumimoji="1" lang="ja-JP" altLang="en-US" sz="3200" dirty="0">
              <a:latin typeface="Fira Sans" panose="020B0503050000020004" pitchFamily="34" charset="0"/>
            </a:endParaRPr>
          </a:p>
        </p:txBody>
      </p:sp>
      <p:sp>
        <p:nvSpPr>
          <p:cNvPr id="14" name="テキスト ボックス 13">
            <a:extLst>
              <a:ext uri="{FF2B5EF4-FFF2-40B4-BE49-F238E27FC236}">
                <a16:creationId xmlns:a16="http://schemas.microsoft.com/office/drawing/2014/main" id="{717B1F00-15FA-68EF-ED4D-62DAA45C3B7B}"/>
              </a:ext>
            </a:extLst>
          </p:cNvPr>
          <p:cNvSpPr txBox="1"/>
          <p:nvPr/>
        </p:nvSpPr>
        <p:spPr>
          <a:xfrm>
            <a:off x="2815243" y="5642086"/>
            <a:ext cx="2119491" cy="584775"/>
          </a:xfrm>
          <a:prstGeom prst="rect">
            <a:avLst/>
          </a:prstGeom>
          <a:noFill/>
        </p:spPr>
        <p:txBody>
          <a:bodyPr wrap="none" rtlCol="0">
            <a:spAutoFit/>
          </a:bodyPr>
          <a:lstStyle/>
          <a:p>
            <a:r>
              <a:rPr kumimoji="1" lang="en-US" altLang="ja-JP" sz="3200" dirty="0">
                <a:latin typeface="Fira Sans" panose="020B0503050000020004" pitchFamily="34" charset="0"/>
              </a:rPr>
              <a:t>High voice</a:t>
            </a:r>
            <a:endParaRPr kumimoji="1" lang="ja-JP" altLang="en-US" sz="3200" dirty="0">
              <a:latin typeface="Fira Sans" panose="020B0503050000020004" pitchFamily="34" charset="0"/>
            </a:endParaRPr>
          </a:p>
        </p:txBody>
      </p:sp>
      <p:sp>
        <p:nvSpPr>
          <p:cNvPr id="15" name="テキスト ボックス 14">
            <a:extLst>
              <a:ext uri="{FF2B5EF4-FFF2-40B4-BE49-F238E27FC236}">
                <a16:creationId xmlns:a16="http://schemas.microsoft.com/office/drawing/2014/main" id="{865C9FE7-1AB9-FAD1-52FB-7952DEAB4BE0}"/>
              </a:ext>
            </a:extLst>
          </p:cNvPr>
          <p:cNvSpPr txBox="1"/>
          <p:nvPr/>
        </p:nvSpPr>
        <p:spPr>
          <a:xfrm>
            <a:off x="10644673" y="5640415"/>
            <a:ext cx="2991525" cy="1569660"/>
          </a:xfrm>
          <a:prstGeom prst="rect">
            <a:avLst/>
          </a:prstGeom>
          <a:noFill/>
        </p:spPr>
        <p:txBody>
          <a:bodyPr wrap="none" rtlCol="0">
            <a:spAutoFit/>
          </a:bodyPr>
          <a:lstStyle/>
          <a:p>
            <a:r>
              <a:rPr kumimoji="1" lang="en-US" altLang="ja-JP" sz="3200" dirty="0">
                <a:latin typeface="Fira Sans" panose="020B0503050000020004" pitchFamily="34" charset="0"/>
              </a:rPr>
              <a:t>Low voice</a:t>
            </a:r>
          </a:p>
          <a:p>
            <a:r>
              <a:rPr kumimoji="1" lang="en-US" altLang="ja-JP" sz="3200" dirty="0">
                <a:latin typeface="Fira Sans" panose="020B0503050000020004" pitchFamily="34" charset="0"/>
              </a:rPr>
              <a:t>Closed posture</a:t>
            </a:r>
          </a:p>
          <a:p>
            <a:r>
              <a:rPr kumimoji="1" lang="en-US" altLang="ja-JP" sz="3200" dirty="0">
                <a:latin typeface="Fira Sans" panose="020B0503050000020004" pitchFamily="34" charset="0"/>
              </a:rPr>
              <a:t>Leaning back</a:t>
            </a:r>
            <a:endParaRPr kumimoji="1" lang="ja-JP" altLang="en-US" sz="3200" dirty="0">
              <a:latin typeface="Fira Sans" panose="020B0503050000020004" pitchFamily="34" charset="0"/>
            </a:endParaRPr>
          </a:p>
        </p:txBody>
      </p:sp>
      <p:cxnSp>
        <p:nvCxnSpPr>
          <p:cNvPr id="21" name="直線コネクタ 20">
            <a:extLst>
              <a:ext uri="{FF2B5EF4-FFF2-40B4-BE49-F238E27FC236}">
                <a16:creationId xmlns:a16="http://schemas.microsoft.com/office/drawing/2014/main" id="{08B6ACBC-784E-F88B-4158-4B891B04C02E}"/>
              </a:ext>
            </a:extLst>
          </p:cNvPr>
          <p:cNvCxnSpPr>
            <a:cxnSpLocks/>
          </p:cNvCxnSpPr>
          <p:nvPr/>
        </p:nvCxnSpPr>
        <p:spPr>
          <a:xfrm>
            <a:off x="7556500" y="5422900"/>
            <a:ext cx="0" cy="1811041"/>
          </a:xfrm>
          <a:prstGeom prst="line">
            <a:avLst/>
          </a:prstGeom>
          <a:ln w="38100"/>
        </p:spPr>
        <p:style>
          <a:lnRef idx="1">
            <a:schemeClr val="dk1"/>
          </a:lnRef>
          <a:fillRef idx="0">
            <a:schemeClr val="dk1"/>
          </a:fillRef>
          <a:effectRef idx="0">
            <a:schemeClr val="dk1"/>
          </a:effectRef>
          <a:fontRef idx="minor">
            <a:schemeClr val="tx1"/>
          </a:fontRef>
        </p:style>
      </p:cxnSp>
      <p:cxnSp>
        <p:nvCxnSpPr>
          <p:cNvPr id="23" name="直線コネクタ 22">
            <a:extLst>
              <a:ext uri="{FF2B5EF4-FFF2-40B4-BE49-F238E27FC236}">
                <a16:creationId xmlns:a16="http://schemas.microsoft.com/office/drawing/2014/main" id="{325A4476-6BAA-A3DE-E6B0-2AF14023FB3B}"/>
              </a:ext>
            </a:extLst>
          </p:cNvPr>
          <p:cNvCxnSpPr>
            <a:cxnSpLocks/>
          </p:cNvCxnSpPr>
          <p:nvPr/>
        </p:nvCxnSpPr>
        <p:spPr>
          <a:xfrm>
            <a:off x="7556500" y="6435009"/>
            <a:ext cx="2755900"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25" name="直線コネクタ 24">
            <a:extLst>
              <a:ext uri="{FF2B5EF4-FFF2-40B4-BE49-F238E27FC236}">
                <a16:creationId xmlns:a16="http://schemas.microsoft.com/office/drawing/2014/main" id="{A3B594C1-5B9D-9C61-6F86-5E9961BF0E72}"/>
              </a:ext>
            </a:extLst>
          </p:cNvPr>
          <p:cNvCxnSpPr>
            <a:cxnSpLocks/>
          </p:cNvCxnSpPr>
          <p:nvPr/>
        </p:nvCxnSpPr>
        <p:spPr>
          <a:xfrm flipH="1">
            <a:off x="15646399" y="5321300"/>
            <a:ext cx="1" cy="2245914"/>
          </a:xfrm>
          <a:prstGeom prst="line">
            <a:avLst/>
          </a:prstGeom>
          <a:ln w="38100"/>
        </p:spPr>
        <p:style>
          <a:lnRef idx="1">
            <a:schemeClr val="dk1"/>
          </a:lnRef>
          <a:fillRef idx="0">
            <a:schemeClr val="dk1"/>
          </a:fillRef>
          <a:effectRef idx="0">
            <a:schemeClr val="dk1"/>
          </a:effectRef>
          <a:fontRef idx="minor">
            <a:schemeClr val="tx1"/>
          </a:fontRef>
        </p:style>
      </p:cxnSp>
      <p:cxnSp>
        <p:nvCxnSpPr>
          <p:cNvPr id="27" name="直線コネクタ 26">
            <a:extLst>
              <a:ext uri="{FF2B5EF4-FFF2-40B4-BE49-F238E27FC236}">
                <a16:creationId xmlns:a16="http://schemas.microsoft.com/office/drawing/2014/main" id="{891AE86C-2E3A-18BD-82DA-9D5202442CC2}"/>
              </a:ext>
            </a:extLst>
          </p:cNvPr>
          <p:cNvCxnSpPr>
            <a:cxnSpLocks/>
          </p:cNvCxnSpPr>
          <p:nvPr/>
        </p:nvCxnSpPr>
        <p:spPr>
          <a:xfrm flipH="1">
            <a:off x="13682932" y="6328420"/>
            <a:ext cx="1934002"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29" name="直線コネクタ 28">
            <a:extLst>
              <a:ext uri="{FF2B5EF4-FFF2-40B4-BE49-F238E27FC236}">
                <a16:creationId xmlns:a16="http://schemas.microsoft.com/office/drawing/2014/main" id="{AC6F30CC-9D9E-AEB5-69BE-8BF27A2F5EF1}"/>
              </a:ext>
            </a:extLst>
          </p:cNvPr>
          <p:cNvCxnSpPr>
            <a:cxnSpLocks/>
          </p:cNvCxnSpPr>
          <p:nvPr/>
        </p:nvCxnSpPr>
        <p:spPr>
          <a:xfrm>
            <a:off x="11649917" y="5363542"/>
            <a:ext cx="0" cy="314552"/>
          </a:xfrm>
          <a:prstGeom prst="line">
            <a:avLst/>
          </a:prstGeom>
          <a:ln w="38100"/>
        </p:spPr>
        <p:style>
          <a:lnRef idx="1">
            <a:schemeClr val="dk1"/>
          </a:lnRef>
          <a:fillRef idx="0">
            <a:schemeClr val="dk1"/>
          </a:fillRef>
          <a:effectRef idx="0">
            <a:schemeClr val="dk1"/>
          </a:effectRef>
          <a:fontRef idx="minor">
            <a:schemeClr val="tx1"/>
          </a:fontRef>
        </p:style>
      </p:cxnSp>
      <p:cxnSp>
        <p:nvCxnSpPr>
          <p:cNvPr id="31" name="直線コネクタ 30">
            <a:extLst>
              <a:ext uri="{FF2B5EF4-FFF2-40B4-BE49-F238E27FC236}">
                <a16:creationId xmlns:a16="http://schemas.microsoft.com/office/drawing/2014/main" id="{C4FE1256-4DA9-784E-7702-8AD2D1332B75}"/>
              </a:ext>
            </a:extLst>
          </p:cNvPr>
          <p:cNvCxnSpPr>
            <a:cxnSpLocks/>
          </p:cNvCxnSpPr>
          <p:nvPr/>
        </p:nvCxnSpPr>
        <p:spPr>
          <a:xfrm flipH="1">
            <a:off x="3650466" y="5363542"/>
            <a:ext cx="14529" cy="314552"/>
          </a:xfrm>
          <a:prstGeom prst="line">
            <a:avLst/>
          </a:prstGeom>
          <a:ln w="38100"/>
        </p:spPr>
        <p:style>
          <a:lnRef idx="1">
            <a:schemeClr val="dk1"/>
          </a:lnRef>
          <a:fillRef idx="0">
            <a:schemeClr val="dk1"/>
          </a:fillRef>
          <a:effectRef idx="0">
            <a:schemeClr val="dk1"/>
          </a:effectRef>
          <a:fontRef idx="minor">
            <a:schemeClr val="tx1"/>
          </a:fontRef>
        </p:style>
      </p:cxnSp>
      <p:sp>
        <p:nvSpPr>
          <p:cNvPr id="35" name="テキスト ボックス 34">
            <a:extLst>
              <a:ext uri="{FF2B5EF4-FFF2-40B4-BE49-F238E27FC236}">
                <a16:creationId xmlns:a16="http://schemas.microsoft.com/office/drawing/2014/main" id="{1C9F37E4-0A5A-7703-EAE0-8D073B51018B}"/>
              </a:ext>
            </a:extLst>
          </p:cNvPr>
          <p:cNvSpPr txBox="1"/>
          <p:nvPr/>
        </p:nvSpPr>
        <p:spPr>
          <a:xfrm>
            <a:off x="2453642" y="6127844"/>
            <a:ext cx="4120039" cy="1077218"/>
          </a:xfrm>
          <a:prstGeom prst="rect">
            <a:avLst/>
          </a:prstGeom>
          <a:noFill/>
        </p:spPr>
        <p:txBody>
          <a:bodyPr wrap="none" rtlCol="0">
            <a:spAutoFit/>
          </a:bodyPr>
          <a:lstStyle/>
          <a:p>
            <a:r>
              <a:rPr kumimoji="1" lang="en-US" altLang="ja-JP" sz="3200" dirty="0">
                <a:latin typeface="Fira Sans" panose="020B0503050000020004" pitchFamily="34" charset="0"/>
              </a:rPr>
              <a:t>Open posture</a:t>
            </a:r>
          </a:p>
          <a:p>
            <a:r>
              <a:rPr kumimoji="1" lang="en-US" altLang="ja-JP" sz="3200" dirty="0">
                <a:latin typeface="Fira Sans" panose="020B0503050000020004" pitchFamily="34" charset="0"/>
              </a:rPr>
              <a:t>Without leaning back</a:t>
            </a:r>
            <a:endParaRPr kumimoji="1" lang="ja-JP" altLang="en-US" sz="3200" dirty="0">
              <a:latin typeface="Fira Sans" panose="020B0503050000020004" pitchFamily="34" charset="0"/>
            </a:endParaRPr>
          </a:p>
        </p:txBody>
      </p:sp>
      <p:sp>
        <p:nvSpPr>
          <p:cNvPr id="47" name="テキスト ボックス 46">
            <a:extLst>
              <a:ext uri="{FF2B5EF4-FFF2-40B4-BE49-F238E27FC236}">
                <a16:creationId xmlns:a16="http://schemas.microsoft.com/office/drawing/2014/main" id="{BDF13657-E893-F2EE-4EF2-60A2E2ABBCA7}"/>
              </a:ext>
            </a:extLst>
          </p:cNvPr>
          <p:cNvSpPr txBox="1"/>
          <p:nvPr/>
        </p:nvSpPr>
        <p:spPr>
          <a:xfrm>
            <a:off x="3939610" y="8162120"/>
            <a:ext cx="3681014" cy="1077218"/>
          </a:xfrm>
          <a:prstGeom prst="rect">
            <a:avLst/>
          </a:prstGeom>
          <a:noFill/>
        </p:spPr>
        <p:txBody>
          <a:bodyPr wrap="square" rtlCol="0">
            <a:spAutoFit/>
          </a:bodyPr>
          <a:lstStyle/>
          <a:p>
            <a:r>
              <a:rPr kumimoji="1" lang="en-US" altLang="ja-JP" sz="3200" dirty="0">
                <a:latin typeface="Fira Sans" panose="020B0503050000020004" pitchFamily="34" charset="0"/>
              </a:rPr>
              <a:t>Laugh frequently</a:t>
            </a:r>
          </a:p>
          <a:p>
            <a:r>
              <a:rPr kumimoji="1" lang="en-US" altLang="ja-JP" sz="3200" dirty="0">
                <a:latin typeface="Fira Sans" panose="020B0503050000020004" pitchFamily="34" charset="0"/>
              </a:rPr>
              <a:t>Fast gestures</a:t>
            </a:r>
            <a:endParaRPr kumimoji="1" lang="ja-JP" altLang="en-US" sz="3200" dirty="0">
              <a:latin typeface="Fira Sans" panose="020B0503050000020004" pitchFamily="34" charset="0"/>
            </a:endParaRPr>
          </a:p>
        </p:txBody>
      </p:sp>
      <p:sp>
        <p:nvSpPr>
          <p:cNvPr id="48" name="テキスト ボックス 47">
            <a:extLst>
              <a:ext uri="{FF2B5EF4-FFF2-40B4-BE49-F238E27FC236}">
                <a16:creationId xmlns:a16="http://schemas.microsoft.com/office/drawing/2014/main" id="{B996C212-03B1-43BF-B817-BC03286ED6A5}"/>
              </a:ext>
            </a:extLst>
          </p:cNvPr>
          <p:cNvSpPr txBox="1"/>
          <p:nvPr/>
        </p:nvSpPr>
        <p:spPr>
          <a:xfrm>
            <a:off x="12140435" y="8385391"/>
            <a:ext cx="3354048" cy="1077218"/>
          </a:xfrm>
          <a:prstGeom prst="rect">
            <a:avLst/>
          </a:prstGeom>
          <a:noFill/>
        </p:spPr>
        <p:txBody>
          <a:bodyPr wrap="square" rtlCol="0">
            <a:spAutoFit/>
          </a:bodyPr>
          <a:lstStyle/>
          <a:p>
            <a:r>
              <a:rPr kumimoji="1" lang="en-US" altLang="ja-JP" sz="3200" dirty="0">
                <a:latin typeface="Fira Sans" panose="020B0503050000020004" pitchFamily="34" charset="0"/>
              </a:rPr>
              <a:t>Laugh less often</a:t>
            </a:r>
          </a:p>
          <a:p>
            <a:r>
              <a:rPr kumimoji="1" lang="en-US" altLang="ja-JP" sz="3200" dirty="0">
                <a:latin typeface="Fira Sans" panose="020B0503050000020004" pitchFamily="34" charset="0"/>
              </a:rPr>
              <a:t>Slow gestures</a:t>
            </a:r>
            <a:endParaRPr kumimoji="1" lang="ja-JP" altLang="en-US" sz="3200" dirty="0">
              <a:latin typeface="Fira Sans" panose="020B0503050000020004" pitchFamily="34" charset="0"/>
            </a:endParaRPr>
          </a:p>
        </p:txBody>
      </p:sp>
      <p:cxnSp>
        <p:nvCxnSpPr>
          <p:cNvPr id="50" name="直線コネクタ 49">
            <a:extLst>
              <a:ext uri="{FF2B5EF4-FFF2-40B4-BE49-F238E27FC236}">
                <a16:creationId xmlns:a16="http://schemas.microsoft.com/office/drawing/2014/main" id="{F46D5B0F-B7C1-3A8E-D30E-78E84CE21D3D}"/>
              </a:ext>
            </a:extLst>
          </p:cNvPr>
          <p:cNvCxnSpPr>
            <a:cxnSpLocks/>
          </p:cNvCxnSpPr>
          <p:nvPr/>
        </p:nvCxnSpPr>
        <p:spPr>
          <a:xfrm>
            <a:off x="3629858" y="7353364"/>
            <a:ext cx="697617" cy="545052"/>
          </a:xfrm>
          <a:prstGeom prst="line">
            <a:avLst/>
          </a:prstGeom>
          <a:ln w="38100"/>
        </p:spPr>
        <p:style>
          <a:lnRef idx="1">
            <a:schemeClr val="dk1"/>
          </a:lnRef>
          <a:fillRef idx="0">
            <a:schemeClr val="dk1"/>
          </a:fillRef>
          <a:effectRef idx="0">
            <a:schemeClr val="dk1"/>
          </a:effectRef>
          <a:fontRef idx="minor">
            <a:schemeClr val="tx1"/>
          </a:fontRef>
        </p:style>
      </p:cxnSp>
      <p:cxnSp>
        <p:nvCxnSpPr>
          <p:cNvPr id="51" name="直線コネクタ 50">
            <a:extLst>
              <a:ext uri="{FF2B5EF4-FFF2-40B4-BE49-F238E27FC236}">
                <a16:creationId xmlns:a16="http://schemas.microsoft.com/office/drawing/2014/main" id="{4AC9A3DF-27BF-FB59-7E9C-3492F843C4B6}"/>
              </a:ext>
            </a:extLst>
          </p:cNvPr>
          <p:cNvCxnSpPr>
            <a:cxnSpLocks/>
          </p:cNvCxnSpPr>
          <p:nvPr/>
        </p:nvCxnSpPr>
        <p:spPr>
          <a:xfrm flipH="1">
            <a:off x="6610422" y="7252199"/>
            <a:ext cx="946078" cy="652958"/>
          </a:xfrm>
          <a:prstGeom prst="line">
            <a:avLst/>
          </a:prstGeom>
          <a:ln w="38100"/>
        </p:spPr>
        <p:style>
          <a:lnRef idx="1">
            <a:schemeClr val="dk1"/>
          </a:lnRef>
          <a:fillRef idx="0">
            <a:schemeClr val="dk1"/>
          </a:fillRef>
          <a:effectRef idx="0">
            <a:schemeClr val="dk1"/>
          </a:effectRef>
          <a:fontRef idx="minor">
            <a:schemeClr val="tx1"/>
          </a:fontRef>
        </p:style>
      </p:cxnSp>
      <p:cxnSp>
        <p:nvCxnSpPr>
          <p:cNvPr id="53" name="直線コネクタ 52">
            <a:extLst>
              <a:ext uri="{FF2B5EF4-FFF2-40B4-BE49-F238E27FC236}">
                <a16:creationId xmlns:a16="http://schemas.microsoft.com/office/drawing/2014/main" id="{E75F70F1-E803-AB8E-6322-61A6BF9D8A01}"/>
              </a:ext>
            </a:extLst>
          </p:cNvPr>
          <p:cNvCxnSpPr>
            <a:cxnSpLocks/>
          </p:cNvCxnSpPr>
          <p:nvPr/>
        </p:nvCxnSpPr>
        <p:spPr>
          <a:xfrm flipH="1">
            <a:off x="14772384" y="7567214"/>
            <a:ext cx="844550" cy="610286"/>
          </a:xfrm>
          <a:prstGeom prst="line">
            <a:avLst/>
          </a:prstGeom>
          <a:ln w="38100"/>
        </p:spPr>
        <p:style>
          <a:lnRef idx="1">
            <a:schemeClr val="dk1"/>
          </a:lnRef>
          <a:fillRef idx="0">
            <a:schemeClr val="dk1"/>
          </a:fillRef>
          <a:effectRef idx="0">
            <a:schemeClr val="dk1"/>
          </a:effectRef>
          <a:fontRef idx="minor">
            <a:schemeClr val="tx1"/>
          </a:fontRef>
        </p:style>
      </p:cxnSp>
      <p:cxnSp>
        <p:nvCxnSpPr>
          <p:cNvPr id="55" name="直線コネクタ 54">
            <a:extLst>
              <a:ext uri="{FF2B5EF4-FFF2-40B4-BE49-F238E27FC236}">
                <a16:creationId xmlns:a16="http://schemas.microsoft.com/office/drawing/2014/main" id="{DE031EE7-E464-70C1-01C7-11C7CB13BD0C}"/>
              </a:ext>
            </a:extLst>
          </p:cNvPr>
          <p:cNvCxnSpPr>
            <a:cxnSpLocks/>
          </p:cNvCxnSpPr>
          <p:nvPr/>
        </p:nvCxnSpPr>
        <p:spPr>
          <a:xfrm>
            <a:off x="11688986" y="7286586"/>
            <a:ext cx="739078" cy="929520"/>
          </a:xfrm>
          <a:prstGeom prst="line">
            <a:avLst/>
          </a:prstGeom>
          <a:ln w="38100"/>
        </p:spPr>
        <p:style>
          <a:lnRef idx="1">
            <a:schemeClr val="dk1"/>
          </a:lnRef>
          <a:fillRef idx="0">
            <a:schemeClr val="dk1"/>
          </a:fillRef>
          <a:effectRef idx="0">
            <a:schemeClr val="dk1"/>
          </a:effectRef>
          <a:fontRef idx="minor">
            <a:schemeClr val="tx1"/>
          </a:fontRef>
        </p:style>
      </p:cxnSp>
      <p:sp>
        <p:nvSpPr>
          <p:cNvPr id="57" name="テキスト ボックス 56">
            <a:extLst>
              <a:ext uri="{FF2B5EF4-FFF2-40B4-BE49-F238E27FC236}">
                <a16:creationId xmlns:a16="http://schemas.microsoft.com/office/drawing/2014/main" id="{4923BCB1-764C-1B55-9BB7-71CDDDF92018}"/>
              </a:ext>
            </a:extLst>
          </p:cNvPr>
          <p:cNvSpPr txBox="1"/>
          <p:nvPr/>
        </p:nvSpPr>
        <p:spPr>
          <a:xfrm>
            <a:off x="15116323" y="9631894"/>
            <a:ext cx="3111500" cy="523220"/>
          </a:xfrm>
          <a:prstGeom prst="rect">
            <a:avLst/>
          </a:prstGeom>
          <a:noFill/>
        </p:spPr>
        <p:txBody>
          <a:bodyPr wrap="square" rtlCol="0">
            <a:spAutoFit/>
          </a:bodyPr>
          <a:lstStyle/>
          <a:p>
            <a:r>
              <a:rPr lang="en-US" altLang="ja-JP" sz="2800" dirty="0">
                <a:latin typeface="Fira Sans" panose="020B0503050000020004" pitchFamily="34" charset="0"/>
              </a:rPr>
              <a:t>(Bloomberg, 2023)</a:t>
            </a:r>
            <a:endParaRPr lang="ja-JP" altLang="ja-JP" sz="2800" dirty="0">
              <a:latin typeface="Fira Sans" panose="020B0503050000020004" pitchFamily="34" charset="0"/>
            </a:endParaRPr>
          </a:p>
        </p:txBody>
      </p:sp>
    </p:spTree>
    <p:extLst>
      <p:ext uri="{BB962C8B-B14F-4D97-AF65-F5344CB8AC3E}">
        <p14:creationId xmlns:p14="http://schemas.microsoft.com/office/powerpoint/2010/main" val="2942701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grpSp>
        <p:nvGrpSpPr>
          <p:cNvPr id="170" name="Google Shape;170;p18"/>
          <p:cNvGrpSpPr/>
          <p:nvPr/>
        </p:nvGrpSpPr>
        <p:grpSpPr>
          <a:xfrm>
            <a:off x="7137633" y="-97082"/>
            <a:ext cx="11413413" cy="2163878"/>
            <a:chOff x="0" y="-38100"/>
            <a:chExt cx="2689294" cy="1392767"/>
          </a:xfrm>
        </p:grpSpPr>
        <p:sp>
          <p:nvSpPr>
            <p:cNvPr id="171" name="Google Shape;171;p18"/>
            <p:cNvSpPr/>
            <p:nvPr/>
          </p:nvSpPr>
          <p:spPr>
            <a:xfrm>
              <a:off x="0" y="0"/>
              <a:ext cx="2689294" cy="1354667"/>
            </a:xfrm>
            <a:custGeom>
              <a:avLst/>
              <a:gdLst/>
              <a:ahLst/>
              <a:cxnLst/>
              <a:rect l="l" t="t" r="r" b="b"/>
              <a:pathLst>
                <a:path w="2689294" h="1354667" extrusionOk="0">
                  <a:moveTo>
                    <a:pt x="0" y="0"/>
                  </a:moveTo>
                  <a:lnTo>
                    <a:pt x="2689294" y="0"/>
                  </a:lnTo>
                  <a:lnTo>
                    <a:pt x="2689294" y="1354667"/>
                  </a:lnTo>
                  <a:lnTo>
                    <a:pt x="0" y="1354667"/>
                  </a:lnTo>
                  <a:close/>
                </a:path>
              </a:pathLst>
            </a:custGeom>
            <a:solidFill>
              <a:srgbClr val="FA9908"/>
            </a:solidFill>
            <a:ln>
              <a:noFill/>
            </a:ln>
          </p:spPr>
        </p:sp>
        <p:sp>
          <p:nvSpPr>
            <p:cNvPr id="172" name="Google Shape;172;p18"/>
            <p:cNvSpPr txBox="1"/>
            <p:nvPr/>
          </p:nvSpPr>
          <p:spPr>
            <a:xfrm>
              <a:off x="0" y="-38100"/>
              <a:ext cx="2689294" cy="1392767"/>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73" name="Google Shape;173;p18"/>
          <p:cNvSpPr txBox="1"/>
          <p:nvPr/>
        </p:nvSpPr>
        <p:spPr>
          <a:xfrm>
            <a:off x="6872732" y="170490"/>
            <a:ext cx="11943217" cy="1698927"/>
          </a:xfrm>
          <a:prstGeom prst="rect">
            <a:avLst/>
          </a:prstGeom>
          <a:noFill/>
          <a:ln>
            <a:noFill/>
          </a:ln>
        </p:spPr>
        <p:txBody>
          <a:bodyPr spcFirstLastPara="1" wrap="square" lIns="0" tIns="0" rIns="0" bIns="0" anchor="t" anchorCtr="0">
            <a:spAutoFit/>
          </a:bodyPr>
          <a:lstStyle/>
          <a:p>
            <a:pPr lvl="0" algn="ctr">
              <a:lnSpc>
                <a:spcPct val="115000"/>
              </a:lnSpc>
            </a:pPr>
            <a:r>
              <a:rPr lang="en-US" altLang="ja-JP" sz="4800" b="1" dirty="0">
                <a:solidFill>
                  <a:schemeClr val="bg1"/>
                </a:solidFill>
                <a:latin typeface="Merriweather" panose="00000500000000000000" pitchFamily="2" charset="0"/>
              </a:rPr>
              <a:t>2. Issues for Sexual Minorities</a:t>
            </a:r>
          </a:p>
          <a:p>
            <a:pPr lvl="0" algn="ctr">
              <a:lnSpc>
                <a:spcPct val="115000"/>
              </a:lnSpc>
            </a:pPr>
            <a:r>
              <a:rPr lang="en-US" altLang="ja-JP" sz="4800" b="1" dirty="0">
                <a:solidFill>
                  <a:schemeClr val="bg1"/>
                </a:solidFill>
                <a:latin typeface="Merriweather" panose="00000500000000000000" pitchFamily="2" charset="0"/>
              </a:rPr>
              <a:t> in the Workplace</a:t>
            </a:r>
          </a:p>
        </p:txBody>
      </p:sp>
      <p:sp>
        <p:nvSpPr>
          <p:cNvPr id="175" name="Google Shape;175;p18"/>
          <p:cNvSpPr txBox="1"/>
          <p:nvPr/>
        </p:nvSpPr>
        <p:spPr>
          <a:xfrm>
            <a:off x="7655856" y="2397603"/>
            <a:ext cx="10895190" cy="2585323"/>
          </a:xfrm>
          <a:prstGeom prst="rect">
            <a:avLst/>
          </a:prstGeom>
          <a:noFill/>
          <a:ln>
            <a:noFill/>
          </a:ln>
        </p:spPr>
        <p:txBody>
          <a:bodyPr spcFirstLastPara="1" wrap="square" lIns="0" tIns="0" rIns="0" bIns="0" anchor="t" anchorCtr="0">
            <a:spAutoFit/>
          </a:bodyPr>
          <a:lstStyle/>
          <a:p>
            <a:pPr lvl="0">
              <a:lnSpc>
                <a:spcPct val="140000"/>
              </a:lnSpc>
            </a:pPr>
            <a:r>
              <a:rPr lang="en-US" sz="4000" b="1" dirty="0">
                <a:latin typeface="Fira Sans" panose="020B0503050000020004" pitchFamily="34" charset="0"/>
                <a:sym typeface="Fira Sans"/>
              </a:rPr>
              <a:t>Invisible stigmas</a:t>
            </a:r>
          </a:p>
          <a:p>
            <a:pPr lvl="0">
              <a:lnSpc>
                <a:spcPct val="140000"/>
              </a:lnSpc>
            </a:pPr>
            <a:r>
              <a:rPr lang="en-US" sz="4000" dirty="0">
                <a:latin typeface="Fira Sans" panose="020B0503050000020004" pitchFamily="34" charset="0"/>
                <a:sym typeface="Fira Sans"/>
              </a:rPr>
              <a:t> (e.g., </a:t>
            </a:r>
            <a:r>
              <a:rPr lang="en-US" altLang="ja-JP" sz="4000" dirty="0">
                <a:latin typeface="Fira Sans" panose="020B0503050000020004" pitchFamily="34" charset="0"/>
              </a:rPr>
              <a:t>sexual minorities, religious beliefs, and mental health conditions)</a:t>
            </a:r>
            <a:endParaRPr sz="4000" dirty="0">
              <a:latin typeface="Fira Sans" panose="020B0503050000020004" pitchFamily="34" charset="0"/>
            </a:endParaRPr>
          </a:p>
        </p:txBody>
      </p:sp>
      <p:grpSp>
        <p:nvGrpSpPr>
          <p:cNvPr id="176" name="Google Shape;176;p18"/>
          <p:cNvGrpSpPr/>
          <p:nvPr/>
        </p:nvGrpSpPr>
        <p:grpSpPr>
          <a:xfrm>
            <a:off x="0" y="-180826"/>
            <a:ext cx="1028700" cy="10467826"/>
            <a:chOff x="0" y="-47625"/>
            <a:chExt cx="270933" cy="2756958"/>
          </a:xfrm>
        </p:grpSpPr>
        <p:sp>
          <p:nvSpPr>
            <p:cNvPr id="177" name="Google Shape;177;p18"/>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78" name="Google Shape;178;p18"/>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 name="Google Shape;125;p14">
            <a:extLst>
              <a:ext uri="{FF2B5EF4-FFF2-40B4-BE49-F238E27FC236}">
                <a16:creationId xmlns:a16="http://schemas.microsoft.com/office/drawing/2014/main" id="{E4DB0F07-E4C4-E43F-C480-CA0EFCFB99A8}"/>
              </a:ext>
            </a:extLst>
          </p:cNvPr>
          <p:cNvSpPr txBox="1"/>
          <p:nvPr/>
        </p:nvSpPr>
        <p:spPr>
          <a:xfrm>
            <a:off x="5404136" y="5221252"/>
            <a:ext cx="8963217" cy="707886"/>
          </a:xfrm>
          <a:prstGeom prst="rect">
            <a:avLst/>
          </a:prstGeom>
          <a:noFill/>
          <a:ln>
            <a:noFill/>
          </a:ln>
        </p:spPr>
        <p:txBody>
          <a:bodyPr spcFirstLastPara="1" wrap="square" lIns="0" tIns="0" rIns="0" bIns="0" anchor="t" anchorCtr="0">
            <a:spAutoFit/>
          </a:bodyPr>
          <a:lstStyle/>
          <a:p>
            <a:pPr lvl="0" algn="ctr">
              <a:lnSpc>
                <a:spcPct val="115000"/>
              </a:lnSpc>
            </a:pPr>
            <a:r>
              <a:rPr lang="en-US" altLang="ja-JP" sz="4000" dirty="0">
                <a:latin typeface="Fira Sans" panose="020B0503050000020004" pitchFamily="34" charset="0"/>
              </a:rPr>
              <a:t>Three main strategies</a:t>
            </a:r>
            <a:endParaRPr sz="4000" dirty="0">
              <a:latin typeface="Fira Sans" panose="020B0503050000020004" pitchFamily="34" charset="0"/>
            </a:endParaRPr>
          </a:p>
        </p:txBody>
      </p:sp>
      <p:pic>
        <p:nvPicPr>
          <p:cNvPr id="174" name="Google Shape;174;p18"/>
          <p:cNvPicPr preferRelativeResize="0"/>
          <p:nvPr/>
        </p:nvPicPr>
        <p:blipFill rotWithShape="1">
          <a:blip r:embed="rId3">
            <a:alphaModFix/>
          </a:blip>
          <a:srcRect t="9878" r="5271" b="9589"/>
          <a:stretch/>
        </p:blipFill>
        <p:spPr>
          <a:xfrm>
            <a:off x="-939452" y="0"/>
            <a:ext cx="8077086" cy="10287000"/>
          </a:xfrm>
          <a:prstGeom prst="rect">
            <a:avLst/>
          </a:prstGeom>
          <a:noFill/>
          <a:ln>
            <a:noFill/>
          </a:ln>
        </p:spPr>
      </p:pic>
      <p:sp>
        <p:nvSpPr>
          <p:cNvPr id="3" name="テキスト ボックス 2">
            <a:extLst>
              <a:ext uri="{FF2B5EF4-FFF2-40B4-BE49-F238E27FC236}">
                <a16:creationId xmlns:a16="http://schemas.microsoft.com/office/drawing/2014/main" id="{3B567A42-4740-3AF4-4E4B-199AA772B358}"/>
              </a:ext>
            </a:extLst>
          </p:cNvPr>
          <p:cNvSpPr txBox="1"/>
          <p:nvPr/>
        </p:nvSpPr>
        <p:spPr>
          <a:xfrm>
            <a:off x="10549368" y="6304347"/>
            <a:ext cx="4104009" cy="3170099"/>
          </a:xfrm>
          <a:prstGeom prst="rect">
            <a:avLst/>
          </a:prstGeom>
          <a:noFill/>
        </p:spPr>
        <p:txBody>
          <a:bodyPr wrap="none" rtlCol="0">
            <a:spAutoFit/>
          </a:bodyPr>
          <a:lstStyle/>
          <a:p>
            <a:r>
              <a:rPr kumimoji="1" lang="ja-JP" altLang="en-US" sz="4000" b="1" dirty="0">
                <a:latin typeface="Fira Sans" panose="020B0503050000020004" pitchFamily="34" charset="0"/>
              </a:rPr>
              <a:t>・</a:t>
            </a:r>
            <a:r>
              <a:rPr kumimoji="1" lang="en-US" altLang="ja-JP" sz="4000" b="1" dirty="0">
                <a:latin typeface="Fira Sans" panose="020B0503050000020004" pitchFamily="34" charset="0"/>
              </a:rPr>
              <a:t>Counterfeiting</a:t>
            </a:r>
          </a:p>
          <a:p>
            <a:endParaRPr kumimoji="1" lang="en-US" altLang="ja-JP" sz="4000" b="1" dirty="0">
              <a:latin typeface="Fira Sans" panose="020B0503050000020004" pitchFamily="34" charset="0"/>
            </a:endParaRPr>
          </a:p>
          <a:p>
            <a:r>
              <a:rPr kumimoji="1" lang="ja-JP" altLang="en-US" sz="4000" b="1" dirty="0">
                <a:latin typeface="Fira Sans" panose="020B0503050000020004" pitchFamily="34" charset="0"/>
              </a:rPr>
              <a:t>・</a:t>
            </a:r>
            <a:r>
              <a:rPr kumimoji="1" lang="en-US" altLang="ja-JP" sz="4000" b="1" dirty="0">
                <a:latin typeface="Fira Sans" panose="020B0503050000020004" pitchFamily="34" charset="0"/>
              </a:rPr>
              <a:t>Avoidance</a:t>
            </a:r>
          </a:p>
          <a:p>
            <a:endParaRPr kumimoji="1" lang="en-US" altLang="ja-JP" sz="4000" b="1" dirty="0">
              <a:latin typeface="Fira Sans" panose="020B0503050000020004" pitchFamily="34" charset="0"/>
            </a:endParaRPr>
          </a:p>
          <a:p>
            <a:r>
              <a:rPr kumimoji="1" lang="ja-JP" altLang="en-US" sz="4000" b="1" dirty="0">
                <a:latin typeface="Fira Sans" panose="020B0503050000020004" pitchFamily="34" charset="0"/>
              </a:rPr>
              <a:t>・</a:t>
            </a:r>
            <a:r>
              <a:rPr kumimoji="1" lang="en-US" altLang="ja-JP" sz="4000" b="1" dirty="0">
                <a:latin typeface="Fira Sans" panose="020B0503050000020004" pitchFamily="34" charset="0"/>
              </a:rPr>
              <a:t>Integration</a:t>
            </a:r>
            <a:endParaRPr kumimoji="1" lang="ja-JP" altLang="en-US" sz="4000" b="1" dirty="0">
              <a:latin typeface="Fira Sans" panose="020B0503050000020004" pitchFamily="34" charset="0"/>
            </a:endParaRPr>
          </a:p>
        </p:txBody>
      </p:sp>
      <p:sp>
        <p:nvSpPr>
          <p:cNvPr id="4" name="テキスト ボックス 3">
            <a:extLst>
              <a:ext uri="{FF2B5EF4-FFF2-40B4-BE49-F238E27FC236}">
                <a16:creationId xmlns:a16="http://schemas.microsoft.com/office/drawing/2014/main" id="{5CE95101-723D-98B9-86B4-0822E6526D01}"/>
              </a:ext>
            </a:extLst>
          </p:cNvPr>
          <p:cNvSpPr txBox="1"/>
          <p:nvPr/>
        </p:nvSpPr>
        <p:spPr>
          <a:xfrm>
            <a:off x="15286786" y="9182058"/>
            <a:ext cx="2778325" cy="584775"/>
          </a:xfrm>
          <a:prstGeom prst="rect">
            <a:avLst/>
          </a:prstGeom>
          <a:noFill/>
        </p:spPr>
        <p:txBody>
          <a:bodyPr wrap="none" rtlCol="0">
            <a:spAutoFit/>
          </a:bodyPr>
          <a:lstStyle/>
          <a:p>
            <a:r>
              <a:rPr kumimoji="1" lang="en-US" altLang="ja-JP" sz="3200" dirty="0">
                <a:latin typeface="Fira Sans" panose="020B0503050000020004" pitchFamily="34" charset="0"/>
              </a:rPr>
              <a:t>(Ragins, 2008)</a:t>
            </a:r>
            <a:endParaRPr kumimoji="1" lang="ja-JP" altLang="en-US" sz="3200" dirty="0">
              <a:latin typeface="Fira Sans" panose="020B05030500000200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9">
          <a:extLst>
            <a:ext uri="{FF2B5EF4-FFF2-40B4-BE49-F238E27FC236}">
              <a16:creationId xmlns:a16="http://schemas.microsoft.com/office/drawing/2014/main" id="{2ADE4589-AC5A-380E-0410-89A2D2C2D219}"/>
            </a:ext>
          </a:extLst>
        </p:cNvPr>
        <p:cNvGrpSpPr/>
        <p:nvPr/>
      </p:nvGrpSpPr>
      <p:grpSpPr>
        <a:xfrm>
          <a:off x="0" y="0"/>
          <a:ext cx="0" cy="0"/>
          <a:chOff x="0" y="0"/>
          <a:chExt cx="0" cy="0"/>
        </a:xfrm>
      </p:grpSpPr>
      <p:grpSp>
        <p:nvGrpSpPr>
          <p:cNvPr id="4" name="Google Shape;338;p26">
            <a:extLst>
              <a:ext uri="{FF2B5EF4-FFF2-40B4-BE49-F238E27FC236}">
                <a16:creationId xmlns:a16="http://schemas.microsoft.com/office/drawing/2014/main" id="{BD2E1CC3-34C6-B64B-834D-E04B09E2BE0C}"/>
              </a:ext>
            </a:extLst>
          </p:cNvPr>
          <p:cNvGrpSpPr/>
          <p:nvPr/>
        </p:nvGrpSpPr>
        <p:grpSpPr>
          <a:xfrm>
            <a:off x="7920759" y="2688515"/>
            <a:ext cx="2584418" cy="647237"/>
            <a:chOff x="0" y="0"/>
            <a:chExt cx="1137318" cy="170466"/>
          </a:xfrm>
        </p:grpSpPr>
        <p:sp>
          <p:nvSpPr>
            <p:cNvPr id="5" name="Google Shape;339;p26">
              <a:extLst>
                <a:ext uri="{FF2B5EF4-FFF2-40B4-BE49-F238E27FC236}">
                  <a16:creationId xmlns:a16="http://schemas.microsoft.com/office/drawing/2014/main" id="{EA5AC05A-6D0E-B200-3CB1-37D9DFC829CD}"/>
                </a:ext>
              </a:extLst>
            </p:cNvPr>
            <p:cNvSpPr/>
            <p:nvPr/>
          </p:nvSpPr>
          <p:spPr>
            <a:xfrm>
              <a:off x="0" y="0"/>
              <a:ext cx="1137318" cy="170466"/>
            </a:xfrm>
            <a:custGeom>
              <a:avLst/>
              <a:gdLst/>
              <a:ahLst/>
              <a:cxnLst/>
              <a:rect l="l" t="t" r="r" b="b"/>
              <a:pathLst>
                <a:path w="1137318" h="170466" extrusionOk="0">
                  <a:moveTo>
                    <a:pt x="35857" y="0"/>
                  </a:moveTo>
                  <a:lnTo>
                    <a:pt x="1101462" y="0"/>
                  </a:lnTo>
                  <a:cubicBezTo>
                    <a:pt x="1121265" y="0"/>
                    <a:pt x="1137318" y="16054"/>
                    <a:pt x="1137318" y="35857"/>
                  </a:cubicBezTo>
                  <a:lnTo>
                    <a:pt x="1137318" y="134609"/>
                  </a:lnTo>
                  <a:cubicBezTo>
                    <a:pt x="1137318" y="144119"/>
                    <a:pt x="1133540" y="153239"/>
                    <a:pt x="1126816" y="159964"/>
                  </a:cubicBezTo>
                  <a:cubicBezTo>
                    <a:pt x="1120092" y="166688"/>
                    <a:pt x="1110971" y="170466"/>
                    <a:pt x="1101462" y="170466"/>
                  </a:cubicBezTo>
                  <a:lnTo>
                    <a:pt x="35857" y="170466"/>
                  </a:lnTo>
                  <a:cubicBezTo>
                    <a:pt x="26347" y="170466"/>
                    <a:pt x="17227" y="166688"/>
                    <a:pt x="10502" y="159964"/>
                  </a:cubicBezTo>
                  <a:cubicBezTo>
                    <a:pt x="3778" y="153239"/>
                    <a:pt x="0" y="144119"/>
                    <a:pt x="0" y="134609"/>
                  </a:cubicBezTo>
                  <a:lnTo>
                    <a:pt x="0" y="35857"/>
                  </a:lnTo>
                  <a:cubicBezTo>
                    <a:pt x="0" y="26347"/>
                    <a:pt x="3778" y="17227"/>
                    <a:pt x="10502" y="10502"/>
                  </a:cubicBezTo>
                  <a:cubicBezTo>
                    <a:pt x="17227" y="3778"/>
                    <a:pt x="26347" y="0"/>
                    <a:pt x="35857" y="0"/>
                  </a:cubicBezTo>
                  <a:close/>
                </a:path>
              </a:pathLst>
            </a:custGeom>
            <a:solidFill>
              <a:srgbClr val="FFD8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340;p26">
              <a:extLst>
                <a:ext uri="{FF2B5EF4-FFF2-40B4-BE49-F238E27FC236}">
                  <a16:creationId xmlns:a16="http://schemas.microsoft.com/office/drawing/2014/main" id="{D362E339-6779-3FBB-55E8-BDF8598DC10A}"/>
                </a:ext>
              </a:extLst>
            </p:cNvPr>
            <p:cNvSpPr txBox="1"/>
            <p:nvPr/>
          </p:nvSpPr>
          <p:spPr>
            <a:xfrm>
              <a:off x="0" y="0"/>
              <a:ext cx="1137318" cy="170466"/>
            </a:xfrm>
            <a:prstGeom prst="rect">
              <a:avLst/>
            </a:prstGeom>
            <a:noFill/>
            <a:ln>
              <a:noFill/>
            </a:ln>
          </p:spPr>
          <p:txBody>
            <a:bodyPr spcFirstLastPara="1" wrap="square" lIns="50800" tIns="50800" rIns="50800" bIns="50800" anchor="ctr" anchorCtr="0">
              <a:noAutofit/>
            </a:bodyPr>
            <a:lstStyle/>
            <a:p>
              <a:pPr marL="0" marR="0" lvl="0" indent="0" algn="ctr" rtl="0">
                <a:lnSpc>
                  <a:spcPct val="120008"/>
                </a:lnSpc>
                <a:spcBef>
                  <a:spcPts val="0"/>
                </a:spcBef>
                <a:spcAft>
                  <a:spcPts val="0"/>
                </a:spcAft>
                <a:buNone/>
              </a:pPr>
              <a:endParaRPr dirty="0"/>
            </a:p>
          </p:txBody>
        </p:sp>
      </p:grpSp>
      <p:grpSp>
        <p:nvGrpSpPr>
          <p:cNvPr id="170" name="Google Shape;170;p18">
            <a:extLst>
              <a:ext uri="{FF2B5EF4-FFF2-40B4-BE49-F238E27FC236}">
                <a16:creationId xmlns:a16="http://schemas.microsoft.com/office/drawing/2014/main" id="{FF3DFD5F-4B98-B0FC-4D1E-7F8CA8BB609C}"/>
              </a:ext>
            </a:extLst>
          </p:cNvPr>
          <p:cNvGrpSpPr/>
          <p:nvPr/>
        </p:nvGrpSpPr>
        <p:grpSpPr>
          <a:xfrm>
            <a:off x="7137633" y="-97082"/>
            <a:ext cx="11413413" cy="2163878"/>
            <a:chOff x="0" y="-38100"/>
            <a:chExt cx="2689294" cy="1392767"/>
          </a:xfrm>
        </p:grpSpPr>
        <p:sp>
          <p:nvSpPr>
            <p:cNvPr id="171" name="Google Shape;171;p18">
              <a:extLst>
                <a:ext uri="{FF2B5EF4-FFF2-40B4-BE49-F238E27FC236}">
                  <a16:creationId xmlns:a16="http://schemas.microsoft.com/office/drawing/2014/main" id="{78D82B58-E0EA-C951-D0B5-F882648E5900}"/>
                </a:ext>
              </a:extLst>
            </p:cNvPr>
            <p:cNvSpPr/>
            <p:nvPr/>
          </p:nvSpPr>
          <p:spPr>
            <a:xfrm>
              <a:off x="0" y="0"/>
              <a:ext cx="2689294" cy="1354667"/>
            </a:xfrm>
            <a:custGeom>
              <a:avLst/>
              <a:gdLst/>
              <a:ahLst/>
              <a:cxnLst/>
              <a:rect l="l" t="t" r="r" b="b"/>
              <a:pathLst>
                <a:path w="2689294" h="1354667" extrusionOk="0">
                  <a:moveTo>
                    <a:pt x="0" y="0"/>
                  </a:moveTo>
                  <a:lnTo>
                    <a:pt x="2689294" y="0"/>
                  </a:lnTo>
                  <a:lnTo>
                    <a:pt x="2689294" y="1354667"/>
                  </a:lnTo>
                  <a:lnTo>
                    <a:pt x="0" y="1354667"/>
                  </a:lnTo>
                  <a:close/>
                </a:path>
              </a:pathLst>
            </a:custGeom>
            <a:solidFill>
              <a:srgbClr val="FA9908"/>
            </a:solidFill>
            <a:ln>
              <a:noFill/>
            </a:ln>
          </p:spPr>
        </p:sp>
        <p:sp>
          <p:nvSpPr>
            <p:cNvPr id="172" name="Google Shape;172;p18">
              <a:extLst>
                <a:ext uri="{FF2B5EF4-FFF2-40B4-BE49-F238E27FC236}">
                  <a16:creationId xmlns:a16="http://schemas.microsoft.com/office/drawing/2014/main" id="{E31AF64A-7694-BA90-3FFE-C194C65CECDF}"/>
                </a:ext>
              </a:extLst>
            </p:cNvPr>
            <p:cNvSpPr txBox="1"/>
            <p:nvPr/>
          </p:nvSpPr>
          <p:spPr>
            <a:xfrm>
              <a:off x="0" y="-38100"/>
              <a:ext cx="2689294" cy="1392767"/>
            </a:xfrm>
            <a:prstGeom prst="rect">
              <a:avLst/>
            </a:prstGeom>
            <a:noFill/>
            <a:ln>
              <a:noFill/>
            </a:ln>
          </p:spPr>
          <p:txBody>
            <a:bodyPr spcFirstLastPara="1" wrap="square" lIns="50800" tIns="50800" rIns="50800" bIns="50800" anchor="ctr" anchorCtr="0">
              <a:noAutofit/>
            </a:bodyPr>
            <a:lstStyle/>
            <a:p>
              <a:pPr marL="0" marR="0" lvl="0" indent="0" algn="ctr" rtl="0">
                <a:lnSpc>
                  <a:spcPct val="1166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73" name="Google Shape;173;p18">
            <a:extLst>
              <a:ext uri="{FF2B5EF4-FFF2-40B4-BE49-F238E27FC236}">
                <a16:creationId xmlns:a16="http://schemas.microsoft.com/office/drawing/2014/main" id="{1A8F3AB0-654F-5A37-8F4B-D40E4D5E73BD}"/>
              </a:ext>
            </a:extLst>
          </p:cNvPr>
          <p:cNvSpPr txBox="1"/>
          <p:nvPr/>
        </p:nvSpPr>
        <p:spPr>
          <a:xfrm>
            <a:off x="6872732" y="170490"/>
            <a:ext cx="11943217" cy="1698927"/>
          </a:xfrm>
          <a:prstGeom prst="rect">
            <a:avLst/>
          </a:prstGeom>
          <a:noFill/>
          <a:ln>
            <a:noFill/>
          </a:ln>
        </p:spPr>
        <p:txBody>
          <a:bodyPr spcFirstLastPara="1" wrap="square" lIns="0" tIns="0" rIns="0" bIns="0" anchor="t" anchorCtr="0">
            <a:spAutoFit/>
          </a:bodyPr>
          <a:lstStyle/>
          <a:p>
            <a:pPr lvl="0" algn="ctr">
              <a:lnSpc>
                <a:spcPct val="115000"/>
              </a:lnSpc>
            </a:pPr>
            <a:r>
              <a:rPr lang="en-US" altLang="ja-JP" sz="4800" b="1" dirty="0">
                <a:solidFill>
                  <a:schemeClr val="bg1"/>
                </a:solidFill>
                <a:latin typeface="Merriweather" panose="00000500000000000000" pitchFamily="2" charset="0"/>
              </a:rPr>
              <a:t>2. Issues for Sexual Minorities</a:t>
            </a:r>
          </a:p>
          <a:p>
            <a:pPr lvl="0" algn="ctr">
              <a:lnSpc>
                <a:spcPct val="115000"/>
              </a:lnSpc>
            </a:pPr>
            <a:r>
              <a:rPr lang="en-US" altLang="ja-JP" sz="4800" b="1" dirty="0">
                <a:solidFill>
                  <a:schemeClr val="bg1"/>
                </a:solidFill>
                <a:latin typeface="Merriweather" panose="00000500000000000000" pitchFamily="2" charset="0"/>
              </a:rPr>
              <a:t> in the Workplace</a:t>
            </a:r>
          </a:p>
        </p:txBody>
      </p:sp>
      <p:sp>
        <p:nvSpPr>
          <p:cNvPr id="175" name="Google Shape;175;p18">
            <a:extLst>
              <a:ext uri="{FF2B5EF4-FFF2-40B4-BE49-F238E27FC236}">
                <a16:creationId xmlns:a16="http://schemas.microsoft.com/office/drawing/2014/main" id="{1400CC59-EACD-6691-0313-EC37B7149471}"/>
              </a:ext>
            </a:extLst>
          </p:cNvPr>
          <p:cNvSpPr txBox="1"/>
          <p:nvPr/>
        </p:nvSpPr>
        <p:spPr>
          <a:xfrm>
            <a:off x="7920759" y="2528352"/>
            <a:ext cx="10895190" cy="861774"/>
          </a:xfrm>
          <a:prstGeom prst="rect">
            <a:avLst/>
          </a:prstGeom>
          <a:noFill/>
          <a:ln>
            <a:noFill/>
          </a:ln>
        </p:spPr>
        <p:txBody>
          <a:bodyPr spcFirstLastPara="1" wrap="square" lIns="0" tIns="0" rIns="0" bIns="0" anchor="t" anchorCtr="0">
            <a:spAutoFit/>
          </a:bodyPr>
          <a:lstStyle/>
          <a:p>
            <a:pPr lvl="0">
              <a:lnSpc>
                <a:spcPct val="140000"/>
              </a:lnSpc>
            </a:pPr>
            <a:r>
              <a:rPr lang="en-US" altLang="ja-JP" sz="4000" b="1" dirty="0">
                <a:latin typeface="Fira Sans" panose="020B0503050000020004" pitchFamily="34" charset="0"/>
              </a:rPr>
              <a:t>coming out is rather the biggest challenge</a:t>
            </a:r>
            <a:endParaRPr sz="4000" b="1" dirty="0">
              <a:latin typeface="Fira Sans" panose="020B0503050000020004" pitchFamily="34" charset="0"/>
            </a:endParaRPr>
          </a:p>
        </p:txBody>
      </p:sp>
      <p:grpSp>
        <p:nvGrpSpPr>
          <p:cNvPr id="176" name="Google Shape;176;p18">
            <a:extLst>
              <a:ext uri="{FF2B5EF4-FFF2-40B4-BE49-F238E27FC236}">
                <a16:creationId xmlns:a16="http://schemas.microsoft.com/office/drawing/2014/main" id="{F15A03FE-3474-9AA2-CAF8-F70C16CEA3B8}"/>
              </a:ext>
            </a:extLst>
          </p:cNvPr>
          <p:cNvGrpSpPr/>
          <p:nvPr/>
        </p:nvGrpSpPr>
        <p:grpSpPr>
          <a:xfrm>
            <a:off x="0" y="-180826"/>
            <a:ext cx="1028700" cy="10467826"/>
            <a:chOff x="0" y="-47625"/>
            <a:chExt cx="270933" cy="2756958"/>
          </a:xfrm>
        </p:grpSpPr>
        <p:sp>
          <p:nvSpPr>
            <p:cNvPr id="177" name="Google Shape;177;p18">
              <a:extLst>
                <a:ext uri="{FF2B5EF4-FFF2-40B4-BE49-F238E27FC236}">
                  <a16:creationId xmlns:a16="http://schemas.microsoft.com/office/drawing/2014/main" id="{7925D661-E6FB-659C-292C-1DB9702D13B3}"/>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78" name="Google Shape;178;p18">
              <a:extLst>
                <a:ext uri="{FF2B5EF4-FFF2-40B4-BE49-F238E27FC236}">
                  <a16:creationId xmlns:a16="http://schemas.microsoft.com/office/drawing/2014/main" id="{B8501328-46A4-C596-23AC-4255443C075B}"/>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 name="Google Shape;125;p14">
            <a:extLst>
              <a:ext uri="{FF2B5EF4-FFF2-40B4-BE49-F238E27FC236}">
                <a16:creationId xmlns:a16="http://schemas.microsoft.com/office/drawing/2014/main" id="{BDF17E39-D49B-0033-146B-B2739FE71287}"/>
              </a:ext>
            </a:extLst>
          </p:cNvPr>
          <p:cNvSpPr txBox="1"/>
          <p:nvPr/>
        </p:nvSpPr>
        <p:spPr>
          <a:xfrm>
            <a:off x="7128065" y="3804962"/>
            <a:ext cx="11192850" cy="1415772"/>
          </a:xfrm>
          <a:prstGeom prst="rect">
            <a:avLst/>
          </a:prstGeom>
          <a:noFill/>
          <a:ln>
            <a:noFill/>
          </a:ln>
        </p:spPr>
        <p:txBody>
          <a:bodyPr spcFirstLastPara="1" wrap="square" lIns="0" tIns="0" rIns="0" bIns="0" anchor="t" anchorCtr="0">
            <a:spAutoFit/>
          </a:bodyPr>
          <a:lstStyle/>
          <a:p>
            <a:pPr lvl="0" algn="ctr">
              <a:lnSpc>
                <a:spcPct val="115000"/>
              </a:lnSpc>
            </a:pPr>
            <a:r>
              <a:rPr lang="en-US" altLang="ja-JP" sz="4000" dirty="0">
                <a:latin typeface="Fira Sans" panose="020B0503050000020004" pitchFamily="34" charset="0"/>
              </a:rPr>
              <a:t>The fear of potentially facing discrimination can influence the decision to come out</a:t>
            </a:r>
            <a:endParaRPr sz="4000" dirty="0">
              <a:latin typeface="Fira Sans" panose="020B0503050000020004" pitchFamily="34" charset="0"/>
            </a:endParaRPr>
          </a:p>
        </p:txBody>
      </p:sp>
      <p:pic>
        <p:nvPicPr>
          <p:cNvPr id="174" name="Google Shape;174;p18">
            <a:extLst>
              <a:ext uri="{FF2B5EF4-FFF2-40B4-BE49-F238E27FC236}">
                <a16:creationId xmlns:a16="http://schemas.microsoft.com/office/drawing/2014/main" id="{3F6F5F5C-12C0-4A0C-316B-B99A6A16AAC7}"/>
              </a:ext>
            </a:extLst>
          </p:cNvPr>
          <p:cNvPicPr preferRelativeResize="0"/>
          <p:nvPr/>
        </p:nvPicPr>
        <p:blipFill rotWithShape="1">
          <a:blip r:embed="rId3">
            <a:alphaModFix/>
          </a:blip>
          <a:srcRect t="9878" r="5271" b="9589"/>
          <a:stretch/>
        </p:blipFill>
        <p:spPr>
          <a:xfrm>
            <a:off x="-939452" y="0"/>
            <a:ext cx="8077086" cy="10287000"/>
          </a:xfrm>
          <a:prstGeom prst="rect">
            <a:avLst/>
          </a:prstGeom>
          <a:noFill/>
          <a:ln>
            <a:noFill/>
          </a:ln>
        </p:spPr>
      </p:pic>
      <p:sp>
        <p:nvSpPr>
          <p:cNvPr id="7" name="テキスト ボックス 6">
            <a:extLst>
              <a:ext uri="{FF2B5EF4-FFF2-40B4-BE49-F238E27FC236}">
                <a16:creationId xmlns:a16="http://schemas.microsoft.com/office/drawing/2014/main" id="{EC687772-843C-4F56-EB65-86EC3EBA1004}"/>
              </a:ext>
            </a:extLst>
          </p:cNvPr>
          <p:cNvSpPr txBox="1"/>
          <p:nvPr/>
        </p:nvSpPr>
        <p:spPr>
          <a:xfrm>
            <a:off x="7920759" y="6482038"/>
            <a:ext cx="9607463" cy="3170099"/>
          </a:xfrm>
          <a:prstGeom prst="rect">
            <a:avLst/>
          </a:prstGeom>
          <a:noFill/>
          <a:ln w="38100">
            <a:solidFill>
              <a:srgbClr val="FA9908"/>
            </a:solidFill>
          </a:ln>
        </p:spPr>
        <p:txBody>
          <a:bodyPr wrap="square" rtlCol="0">
            <a:spAutoFit/>
          </a:bodyPr>
          <a:lstStyle/>
          <a:p>
            <a:r>
              <a:rPr lang="en-US" altLang="ja-JP" sz="4000" dirty="0">
                <a:latin typeface="Fira Sans" panose="020B0503050000020004" pitchFamily="34" charset="0"/>
              </a:rPr>
              <a:t>Companies must </a:t>
            </a:r>
          </a:p>
          <a:p>
            <a:r>
              <a:rPr lang="ja-JP" altLang="en-US" sz="4000" dirty="0">
                <a:latin typeface="Fira Sans" panose="020B0503050000020004" pitchFamily="34" charset="0"/>
              </a:rPr>
              <a:t>・</a:t>
            </a:r>
            <a:r>
              <a:rPr lang="en-US" altLang="ja-JP" sz="4000" dirty="0">
                <a:latin typeface="Fira Sans" panose="020B0503050000020004" pitchFamily="34" charset="0"/>
              </a:rPr>
              <a:t>create an environment that supports coming out </a:t>
            </a:r>
          </a:p>
          <a:p>
            <a:r>
              <a:rPr lang="ja-JP" altLang="en-US" sz="4000" dirty="0">
                <a:latin typeface="Fira Sans" panose="020B0503050000020004" pitchFamily="34" charset="0"/>
              </a:rPr>
              <a:t>・</a:t>
            </a:r>
            <a:r>
              <a:rPr lang="en-US" altLang="ja-JP" sz="4000" dirty="0">
                <a:latin typeface="Fira Sans" panose="020B0503050000020004" pitchFamily="34" charset="0"/>
              </a:rPr>
              <a:t>ensure fair evaluation regardless of invisible stigma</a:t>
            </a:r>
            <a:endParaRPr kumimoji="1" lang="ja-JP" altLang="en-US" sz="4000" dirty="0">
              <a:latin typeface="Fira Sans" panose="020B0503050000020004" pitchFamily="34" charset="0"/>
            </a:endParaRPr>
          </a:p>
        </p:txBody>
      </p:sp>
      <p:sp>
        <p:nvSpPr>
          <p:cNvPr id="8" name="テキスト ボックス 7">
            <a:extLst>
              <a:ext uri="{FF2B5EF4-FFF2-40B4-BE49-F238E27FC236}">
                <a16:creationId xmlns:a16="http://schemas.microsoft.com/office/drawing/2014/main" id="{CB2FB8DA-7EE6-A33D-4A1C-B38CAA5D9F4C}"/>
              </a:ext>
            </a:extLst>
          </p:cNvPr>
          <p:cNvSpPr txBox="1"/>
          <p:nvPr/>
        </p:nvSpPr>
        <p:spPr>
          <a:xfrm>
            <a:off x="15206597" y="5266610"/>
            <a:ext cx="2778325" cy="584775"/>
          </a:xfrm>
          <a:prstGeom prst="rect">
            <a:avLst/>
          </a:prstGeom>
          <a:noFill/>
        </p:spPr>
        <p:txBody>
          <a:bodyPr wrap="none" rtlCol="0">
            <a:spAutoFit/>
          </a:bodyPr>
          <a:lstStyle/>
          <a:p>
            <a:r>
              <a:rPr kumimoji="1" lang="en-US" altLang="ja-JP" sz="3200" dirty="0">
                <a:latin typeface="Fira Sans" panose="020B0503050000020004" pitchFamily="34" charset="0"/>
              </a:rPr>
              <a:t>(Ragins, 2008)</a:t>
            </a:r>
            <a:endParaRPr kumimoji="1" lang="ja-JP" altLang="en-US" sz="3200" dirty="0">
              <a:latin typeface="Fira Sans" panose="020B0503050000020004" pitchFamily="34" charset="0"/>
            </a:endParaRPr>
          </a:p>
        </p:txBody>
      </p:sp>
    </p:spTree>
    <p:extLst>
      <p:ext uri="{BB962C8B-B14F-4D97-AF65-F5344CB8AC3E}">
        <p14:creationId xmlns:p14="http://schemas.microsoft.com/office/powerpoint/2010/main" val="3613871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2FE435F6-EA70-BEE8-E9C4-C0E5BE2283A6}"/>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AE64FAF9-1028-E0FC-3745-B503A05B6D0F}"/>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AB057723-F406-2CB8-EEE4-B07557EA8C5B}"/>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8806D4CE-4E98-A712-374C-87E0ABD37852}"/>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6">
            <a:extLst>
              <a:ext uri="{FF2B5EF4-FFF2-40B4-BE49-F238E27FC236}">
                <a16:creationId xmlns:a16="http://schemas.microsoft.com/office/drawing/2014/main" id="{0245C8EE-0C30-D21B-2793-AC915EA88149}"/>
              </a:ext>
            </a:extLst>
          </p:cNvPr>
          <p:cNvSpPr txBox="1"/>
          <p:nvPr/>
        </p:nvSpPr>
        <p:spPr>
          <a:xfrm>
            <a:off x="2386002" y="2854552"/>
            <a:ext cx="5267100" cy="849463"/>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r>
              <a:rPr lang="en-US" sz="4800" b="1" i="0" u="none" strike="noStrike" cap="none" dirty="0">
                <a:solidFill>
                  <a:srgbClr val="000000"/>
                </a:solidFill>
                <a:latin typeface="Fira Sans" panose="020B0503050000020004" pitchFamily="34" charset="0"/>
                <a:ea typeface="Fira Sans"/>
                <a:cs typeface="Fira Sans"/>
                <a:sym typeface="Fira Sans"/>
              </a:rPr>
              <a:t>Google</a:t>
            </a:r>
            <a:endParaRPr sz="4800" b="1" dirty="0">
              <a:latin typeface="Fira Sans" panose="020B0503050000020004" pitchFamily="34" charset="0"/>
            </a:endParaRPr>
          </a:p>
        </p:txBody>
      </p:sp>
      <p:sp>
        <p:nvSpPr>
          <p:cNvPr id="150" name="Google Shape;150;p16">
            <a:extLst>
              <a:ext uri="{FF2B5EF4-FFF2-40B4-BE49-F238E27FC236}">
                <a16:creationId xmlns:a16="http://schemas.microsoft.com/office/drawing/2014/main" id="{14C81F7B-63D3-7109-027E-9F9782DD6D0A}"/>
              </a:ext>
            </a:extLst>
          </p:cNvPr>
          <p:cNvSpPr txBox="1"/>
          <p:nvPr/>
        </p:nvSpPr>
        <p:spPr>
          <a:xfrm>
            <a:off x="2386002" y="3949711"/>
            <a:ext cx="13221427" cy="1661993"/>
          </a:xfrm>
          <a:prstGeom prst="rect">
            <a:avLst/>
          </a:prstGeom>
          <a:noFill/>
          <a:ln>
            <a:noFill/>
          </a:ln>
        </p:spPr>
        <p:txBody>
          <a:bodyPr spcFirstLastPara="1" wrap="square" lIns="0" tIns="0" rIns="0" bIns="0" anchor="t" anchorCtr="0">
            <a:spAutoFit/>
          </a:bodyPr>
          <a:lstStyle/>
          <a:p>
            <a:pPr lvl="0" algn="ctr">
              <a:lnSpc>
                <a:spcPct val="150000"/>
              </a:lnSpc>
            </a:pPr>
            <a:r>
              <a:rPr lang="en-US" altLang="ja-JP" sz="3600" dirty="0">
                <a:latin typeface="Fira Sans" panose="020B0503050000020004" pitchFamily="34" charset="0"/>
              </a:rPr>
              <a:t>ranked first in the 2022 list of companies with the most LGBTQ+ employee-friendly work environments (CNBC, 2022)</a:t>
            </a:r>
            <a:endParaRPr dirty="0"/>
          </a:p>
        </p:txBody>
      </p:sp>
      <p:sp>
        <p:nvSpPr>
          <p:cNvPr id="2" name="Google Shape;147;p16">
            <a:extLst>
              <a:ext uri="{FF2B5EF4-FFF2-40B4-BE49-F238E27FC236}">
                <a16:creationId xmlns:a16="http://schemas.microsoft.com/office/drawing/2014/main" id="{C98BD263-BC70-7C9E-EFB1-4DE9295EE495}"/>
              </a:ext>
            </a:extLst>
          </p:cNvPr>
          <p:cNvSpPr txBox="1"/>
          <p:nvPr/>
        </p:nvSpPr>
        <p:spPr>
          <a:xfrm>
            <a:off x="-1093755"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2. Issues for Sexual Minorities in the Workplace</a:t>
            </a:r>
          </a:p>
        </p:txBody>
      </p:sp>
      <p:sp>
        <p:nvSpPr>
          <p:cNvPr id="3" name="Google Shape;147;p16">
            <a:extLst>
              <a:ext uri="{FF2B5EF4-FFF2-40B4-BE49-F238E27FC236}">
                <a16:creationId xmlns:a16="http://schemas.microsoft.com/office/drawing/2014/main" id="{5F640345-4DB3-920E-592D-6A9A8F2FC2CC}"/>
              </a:ext>
            </a:extLst>
          </p:cNvPr>
          <p:cNvSpPr txBox="1"/>
          <p:nvPr/>
        </p:nvSpPr>
        <p:spPr>
          <a:xfrm>
            <a:off x="4159445" y="1625647"/>
            <a:ext cx="12450219"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Analysis 1: </a:t>
            </a:r>
            <a:r>
              <a:rPr lang="en-US" altLang="ja-JP" sz="4800" b="1" dirty="0">
                <a:latin typeface="Fira Sans" panose="020B0503050000020004" pitchFamily="34" charset="0"/>
              </a:rPr>
              <a:t>Corporate diversity initiatives</a:t>
            </a:r>
            <a:endParaRPr sz="4800" b="1" dirty="0">
              <a:latin typeface="Fira Sans" panose="020B0503050000020004" pitchFamily="34" charset="0"/>
            </a:endParaRPr>
          </a:p>
        </p:txBody>
      </p:sp>
      <p:pic>
        <p:nvPicPr>
          <p:cNvPr id="5" name="図 4">
            <a:extLst>
              <a:ext uri="{FF2B5EF4-FFF2-40B4-BE49-F238E27FC236}">
                <a16:creationId xmlns:a16="http://schemas.microsoft.com/office/drawing/2014/main" id="{63F404E6-23B6-312A-6C22-9CFD1C8910E8}"/>
              </a:ext>
            </a:extLst>
          </p:cNvPr>
          <p:cNvPicPr>
            <a:picLocks noChangeAspect="1"/>
          </p:cNvPicPr>
          <p:nvPr/>
        </p:nvPicPr>
        <p:blipFill>
          <a:blip r:embed="rId3"/>
          <a:stretch>
            <a:fillRect/>
          </a:stretch>
        </p:blipFill>
        <p:spPr>
          <a:xfrm>
            <a:off x="4604505" y="2821767"/>
            <a:ext cx="830094" cy="849463"/>
          </a:xfrm>
          <a:prstGeom prst="rect">
            <a:avLst/>
          </a:prstGeom>
        </p:spPr>
      </p:pic>
      <p:sp>
        <p:nvSpPr>
          <p:cNvPr id="7" name="テキスト ボックス 6">
            <a:extLst>
              <a:ext uri="{FF2B5EF4-FFF2-40B4-BE49-F238E27FC236}">
                <a16:creationId xmlns:a16="http://schemas.microsoft.com/office/drawing/2014/main" id="{5F701BDF-C861-6194-03A6-3D3DEFE0588C}"/>
              </a:ext>
            </a:extLst>
          </p:cNvPr>
          <p:cNvSpPr txBox="1"/>
          <p:nvPr/>
        </p:nvSpPr>
        <p:spPr>
          <a:xfrm>
            <a:off x="5434599" y="3424747"/>
            <a:ext cx="4081146" cy="246221"/>
          </a:xfrm>
          <a:prstGeom prst="rect">
            <a:avLst/>
          </a:prstGeom>
          <a:noFill/>
        </p:spPr>
        <p:txBody>
          <a:bodyPr wrap="square">
            <a:spAutoFit/>
          </a:bodyPr>
          <a:lstStyle/>
          <a:p>
            <a:r>
              <a:rPr lang="en-US" altLang="ja-JP" sz="1000" dirty="0"/>
              <a:t>https://www.freepnglogos.com/pics/google-logo</a:t>
            </a:r>
            <a:endParaRPr lang="ja-JP" altLang="en-US" sz="1000" dirty="0"/>
          </a:p>
        </p:txBody>
      </p:sp>
      <p:sp>
        <p:nvSpPr>
          <p:cNvPr id="8" name="テキスト ボックス 7">
            <a:extLst>
              <a:ext uri="{FF2B5EF4-FFF2-40B4-BE49-F238E27FC236}">
                <a16:creationId xmlns:a16="http://schemas.microsoft.com/office/drawing/2014/main" id="{491998E7-AD94-B49F-CC2F-671D2B208843}"/>
              </a:ext>
            </a:extLst>
          </p:cNvPr>
          <p:cNvSpPr txBox="1"/>
          <p:nvPr/>
        </p:nvSpPr>
        <p:spPr>
          <a:xfrm>
            <a:off x="2207494" y="6263014"/>
            <a:ext cx="14616502" cy="2769989"/>
          </a:xfrm>
          <a:prstGeom prst="rect">
            <a:avLst/>
          </a:prstGeom>
          <a:noFill/>
        </p:spPr>
        <p:txBody>
          <a:bodyPr wrap="none" rtlCol="0">
            <a:spAutoFit/>
          </a:bodyPr>
          <a:lstStyle/>
          <a:p>
            <a:r>
              <a:rPr lang="en-US" altLang="ja-JP" sz="4000" b="1" dirty="0">
                <a:latin typeface="Fira Sans" panose="020B0503050000020004" pitchFamily="34" charset="0"/>
              </a:rPr>
              <a:t>Google’s Diversity Initiatives</a:t>
            </a:r>
            <a:endParaRPr lang="en-US" altLang="ja-JP" sz="4000" dirty="0">
              <a:latin typeface="Fira Sans" panose="020B0503050000020004" pitchFamily="34" charset="0"/>
            </a:endParaRPr>
          </a:p>
          <a:p>
            <a:r>
              <a:rPr lang="ja-JP" altLang="en-US" sz="4000" dirty="0">
                <a:latin typeface="Fira Sans" panose="020B0503050000020004" pitchFamily="34" charset="0"/>
              </a:rPr>
              <a:t>・</a:t>
            </a:r>
            <a:r>
              <a:rPr lang="en-US" altLang="ja-JP" sz="4000" dirty="0">
                <a:latin typeface="Fira Sans" panose="020B0503050000020004" pitchFamily="34" charset="0"/>
              </a:rPr>
              <a:t>Employee Resource Groups support LGBTQ+ communities </a:t>
            </a:r>
          </a:p>
          <a:p>
            <a:r>
              <a:rPr lang="ja-JP" altLang="en-US" sz="4000" dirty="0">
                <a:latin typeface="Fira Sans" panose="020B0503050000020004" pitchFamily="34" charset="0"/>
              </a:rPr>
              <a:t>・</a:t>
            </a:r>
            <a:r>
              <a:rPr lang="en-US" altLang="ja-JP" sz="4000" dirty="0">
                <a:latin typeface="Fira Sans" panose="020B0503050000020004" pitchFamily="34" charset="0"/>
              </a:rPr>
              <a:t>Hosts global diversity events (e.g., Dublin, Sydney) </a:t>
            </a:r>
          </a:p>
          <a:p>
            <a:r>
              <a:rPr lang="ja-JP" altLang="en-US" sz="4000" dirty="0">
                <a:latin typeface="Fira Sans" panose="020B0503050000020004" pitchFamily="34" charset="0"/>
              </a:rPr>
              <a:t>・</a:t>
            </a:r>
            <a:r>
              <a:rPr lang="en-US" altLang="ja-JP" sz="4000" dirty="0">
                <a:latin typeface="Fira Sans" panose="020B0503050000020004" pitchFamily="34" charset="0"/>
              </a:rPr>
              <a:t>Adds “LGBTQ+ friendly” attributes on Google Maps &amp; Search</a:t>
            </a:r>
          </a:p>
          <a:p>
            <a:endParaRPr kumimoji="1" lang="ja-JP" altLang="en-US" dirty="0"/>
          </a:p>
        </p:txBody>
      </p:sp>
      <p:sp>
        <p:nvSpPr>
          <p:cNvPr id="10" name="テキスト ボックス 9">
            <a:extLst>
              <a:ext uri="{FF2B5EF4-FFF2-40B4-BE49-F238E27FC236}">
                <a16:creationId xmlns:a16="http://schemas.microsoft.com/office/drawing/2014/main" id="{5134FF86-D009-97FA-6162-2FBF3874888B}"/>
              </a:ext>
            </a:extLst>
          </p:cNvPr>
          <p:cNvSpPr txBox="1"/>
          <p:nvPr/>
        </p:nvSpPr>
        <p:spPr>
          <a:xfrm>
            <a:off x="15381386" y="9248797"/>
            <a:ext cx="2683589" cy="523220"/>
          </a:xfrm>
          <a:prstGeom prst="rect">
            <a:avLst/>
          </a:prstGeom>
          <a:noFill/>
        </p:spPr>
        <p:txBody>
          <a:bodyPr wrap="square">
            <a:spAutoFit/>
          </a:bodyPr>
          <a:lstStyle/>
          <a:p>
            <a:r>
              <a:rPr lang="en-US" altLang="ja-JP" sz="2800" dirty="0">
                <a:effectLst/>
                <a:latin typeface="Fira Sans" panose="020B0503050000020004" pitchFamily="34" charset="0"/>
                <a:ea typeface="游明朝" panose="02020400000000000000" pitchFamily="18" charset="-128"/>
              </a:rPr>
              <a:t>(Google, 2024)</a:t>
            </a:r>
            <a:endParaRPr lang="ja-JP" altLang="en-US" sz="2800" dirty="0">
              <a:latin typeface="Fira Sans" panose="020B0503050000020004" pitchFamily="34" charset="0"/>
            </a:endParaRPr>
          </a:p>
        </p:txBody>
      </p:sp>
    </p:spTree>
    <p:extLst>
      <p:ext uri="{BB962C8B-B14F-4D97-AF65-F5344CB8AC3E}">
        <p14:creationId xmlns:p14="http://schemas.microsoft.com/office/powerpoint/2010/main" val="218981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49A08090-C374-B627-3122-69CC3BA337D4}"/>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739CA22D-5DA6-9E7A-CC72-F9F240A634CD}"/>
              </a:ext>
            </a:extLst>
          </p:cNvPr>
          <p:cNvGrpSpPr/>
          <p:nvPr/>
        </p:nvGrpSpPr>
        <p:grpSpPr>
          <a:xfrm>
            <a:off x="0" y="-180826"/>
            <a:ext cx="1028700" cy="10467826"/>
            <a:chOff x="0" y="-47625"/>
            <a:chExt cx="270933" cy="2756958"/>
          </a:xfrm>
        </p:grpSpPr>
        <p:sp>
          <p:nvSpPr>
            <p:cNvPr id="145" name="Google Shape;145;p16">
              <a:extLst>
                <a:ext uri="{FF2B5EF4-FFF2-40B4-BE49-F238E27FC236}">
                  <a16:creationId xmlns:a16="http://schemas.microsoft.com/office/drawing/2014/main" id="{F2DD944F-BC8B-7AB6-8EA9-58E6CE2FCE9D}"/>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3975F54D-856A-CA4B-1B2F-75B4141860BC}"/>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6">
            <a:extLst>
              <a:ext uri="{FF2B5EF4-FFF2-40B4-BE49-F238E27FC236}">
                <a16:creationId xmlns:a16="http://schemas.microsoft.com/office/drawing/2014/main" id="{3633688B-E236-450A-53FF-42ECCAAEBA7F}"/>
              </a:ext>
            </a:extLst>
          </p:cNvPr>
          <p:cNvSpPr txBox="1"/>
          <p:nvPr/>
        </p:nvSpPr>
        <p:spPr>
          <a:xfrm>
            <a:off x="1759836" y="2245579"/>
            <a:ext cx="5267100" cy="778675"/>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r>
              <a:rPr lang="en-US" sz="4400" b="0" i="0" u="none" strike="noStrike" cap="none" dirty="0">
                <a:solidFill>
                  <a:srgbClr val="000000"/>
                </a:solidFill>
                <a:latin typeface="Fira Sans"/>
                <a:ea typeface="Fira Sans"/>
                <a:cs typeface="Fira Sans"/>
                <a:sym typeface="Fira Sans"/>
              </a:rPr>
              <a:t>Google overall rate</a:t>
            </a:r>
            <a:endParaRPr sz="4400" dirty="0"/>
          </a:p>
        </p:txBody>
      </p:sp>
      <p:sp>
        <p:nvSpPr>
          <p:cNvPr id="149" name="Google Shape;149;p16">
            <a:extLst>
              <a:ext uri="{FF2B5EF4-FFF2-40B4-BE49-F238E27FC236}">
                <a16:creationId xmlns:a16="http://schemas.microsoft.com/office/drawing/2014/main" id="{69EF4CC9-CDFA-83F2-B8AC-972A95C6E83C}"/>
              </a:ext>
            </a:extLst>
          </p:cNvPr>
          <p:cNvSpPr txBox="1"/>
          <p:nvPr/>
        </p:nvSpPr>
        <p:spPr>
          <a:xfrm>
            <a:off x="1972742" y="3315254"/>
            <a:ext cx="15769418" cy="5539978"/>
          </a:xfrm>
          <a:prstGeom prst="rect">
            <a:avLst/>
          </a:prstGeom>
          <a:noFill/>
          <a:ln>
            <a:noFill/>
          </a:ln>
        </p:spPr>
        <p:txBody>
          <a:bodyPr spcFirstLastPara="1" wrap="square" lIns="0" tIns="0" rIns="0" bIns="0" anchor="t" anchorCtr="0">
            <a:spAutoFit/>
          </a:bodyPr>
          <a:lstStyle/>
          <a:p>
            <a:r>
              <a:rPr lang="en-US" altLang="ja-JP" sz="4000" dirty="0">
                <a:latin typeface="Fira Sans" panose="020B0503050000020004" pitchFamily="34" charset="0"/>
              </a:rPr>
              <a:t>“Stop paying lip service to diversity and inclusion and actually make change instead of defending failure to be equitable” </a:t>
            </a:r>
          </a:p>
          <a:p>
            <a:r>
              <a:rPr lang="en-US" altLang="ja-JP" sz="4000" dirty="0">
                <a:latin typeface="Fira Sans" panose="020B0503050000020004" pitchFamily="34" charset="0"/>
              </a:rPr>
              <a:t>(Comparably, n.d.)</a:t>
            </a:r>
          </a:p>
          <a:p>
            <a:endParaRPr lang="en-US" altLang="ja-JP" sz="4000" dirty="0">
              <a:latin typeface="Fira Sans" panose="020B0503050000020004" pitchFamily="34" charset="0"/>
            </a:endParaRPr>
          </a:p>
          <a:p>
            <a:r>
              <a:rPr lang="en-US" altLang="ja-JP" sz="4000" dirty="0">
                <a:latin typeface="Fira Sans" panose="020B0503050000020004" pitchFamily="34" charset="0"/>
              </a:rPr>
              <a:t>“VERY bad diversity management”</a:t>
            </a:r>
          </a:p>
          <a:p>
            <a:r>
              <a:rPr lang="en-US" altLang="ja-JP" sz="4000" dirty="0">
                <a:latin typeface="Fira Sans" panose="020B0503050000020004" pitchFamily="34" charset="0"/>
              </a:rPr>
              <a:t>(Indeed, comments on November 13, 2019)</a:t>
            </a:r>
          </a:p>
          <a:p>
            <a:r>
              <a:rPr lang="en-US" altLang="ja-JP" sz="4000" dirty="0">
                <a:latin typeface="Fira Sans" panose="020B0503050000020004" pitchFamily="34" charset="0"/>
              </a:rPr>
              <a:t> </a:t>
            </a:r>
          </a:p>
          <a:p>
            <a:r>
              <a:rPr lang="en-US" altLang="ja-JP" sz="4000" dirty="0">
                <a:latin typeface="Fira Sans" panose="020B0503050000020004" pitchFamily="34" charset="0"/>
              </a:rPr>
              <a:t>“Bad culture, needs more diversity.” </a:t>
            </a:r>
          </a:p>
          <a:p>
            <a:r>
              <a:rPr lang="en-US" altLang="ja-JP" sz="4000" dirty="0">
                <a:latin typeface="Fira Sans" panose="020B0503050000020004" pitchFamily="34" charset="0"/>
              </a:rPr>
              <a:t>(Glassdoor, comments on 31 Jan 2025) </a:t>
            </a:r>
            <a:endParaRPr lang="ja-JP" altLang="ja-JP" sz="4000" dirty="0">
              <a:latin typeface="Fira Sans" panose="020B0503050000020004" pitchFamily="34" charset="0"/>
            </a:endParaRPr>
          </a:p>
        </p:txBody>
      </p:sp>
      <p:sp>
        <p:nvSpPr>
          <p:cNvPr id="2" name="Google Shape;147;p16">
            <a:extLst>
              <a:ext uri="{FF2B5EF4-FFF2-40B4-BE49-F238E27FC236}">
                <a16:creationId xmlns:a16="http://schemas.microsoft.com/office/drawing/2014/main" id="{A1BDDE2C-6D8F-80E9-1741-55AA271D5EEB}"/>
              </a:ext>
            </a:extLst>
          </p:cNvPr>
          <p:cNvSpPr txBox="1"/>
          <p:nvPr/>
        </p:nvSpPr>
        <p:spPr>
          <a:xfrm>
            <a:off x="-1093755" y="177150"/>
            <a:ext cx="12450220" cy="566309"/>
          </a:xfrm>
          <a:prstGeom prst="rect">
            <a:avLst/>
          </a:prstGeom>
          <a:noFill/>
          <a:ln>
            <a:noFill/>
          </a:ln>
        </p:spPr>
        <p:txBody>
          <a:bodyPr spcFirstLastPara="1" wrap="square" lIns="0" tIns="0" rIns="0" bIns="0" anchor="t" anchorCtr="0">
            <a:spAutoFit/>
          </a:bodyPr>
          <a:lstStyle/>
          <a:p>
            <a:pPr lvl="0" algn="ctr">
              <a:lnSpc>
                <a:spcPct val="115000"/>
              </a:lnSpc>
            </a:pPr>
            <a:r>
              <a:rPr lang="en-US" altLang="ja-JP" sz="3200" dirty="0">
                <a:latin typeface="Merriweather" panose="00000500000000000000" pitchFamily="2" charset="0"/>
              </a:rPr>
              <a:t>2. Issues for Sexual Minorities in the Workplace</a:t>
            </a:r>
          </a:p>
        </p:txBody>
      </p:sp>
      <p:sp>
        <p:nvSpPr>
          <p:cNvPr id="3" name="Google Shape;147;p16">
            <a:extLst>
              <a:ext uri="{FF2B5EF4-FFF2-40B4-BE49-F238E27FC236}">
                <a16:creationId xmlns:a16="http://schemas.microsoft.com/office/drawing/2014/main" id="{17137A9C-CEDA-0A5D-5AA8-7A330CEF10B9}"/>
              </a:ext>
            </a:extLst>
          </p:cNvPr>
          <p:cNvSpPr txBox="1"/>
          <p:nvPr/>
        </p:nvSpPr>
        <p:spPr>
          <a:xfrm>
            <a:off x="5650043" y="1179350"/>
            <a:ext cx="12450219"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Analysis 2: </a:t>
            </a:r>
            <a:r>
              <a:rPr lang="en-US" altLang="ja-JP" sz="4800" b="1" dirty="0">
                <a:latin typeface="Fira Sans" panose="020B0503050000020004" pitchFamily="34" charset="0"/>
              </a:rPr>
              <a:t>Employee Reviews</a:t>
            </a:r>
            <a:endParaRPr sz="4800" b="1" dirty="0">
              <a:latin typeface="Fira Sans" panose="020B0503050000020004" pitchFamily="34" charset="0"/>
            </a:endParaRPr>
          </a:p>
        </p:txBody>
      </p:sp>
      <p:sp>
        <p:nvSpPr>
          <p:cNvPr id="4" name="星: 5 pt 3">
            <a:extLst>
              <a:ext uri="{FF2B5EF4-FFF2-40B4-BE49-F238E27FC236}">
                <a16:creationId xmlns:a16="http://schemas.microsoft.com/office/drawing/2014/main" id="{9B634754-FB2B-1F48-F5E9-87407A2F6DF3}"/>
              </a:ext>
            </a:extLst>
          </p:cNvPr>
          <p:cNvSpPr/>
          <p:nvPr/>
        </p:nvSpPr>
        <p:spPr>
          <a:xfrm>
            <a:off x="6879162" y="2296440"/>
            <a:ext cx="683119" cy="60124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星: 5 pt 5">
            <a:extLst>
              <a:ext uri="{FF2B5EF4-FFF2-40B4-BE49-F238E27FC236}">
                <a16:creationId xmlns:a16="http://schemas.microsoft.com/office/drawing/2014/main" id="{A3040857-D4B2-16A8-CF1C-D39FD3F64CC1}"/>
              </a:ext>
            </a:extLst>
          </p:cNvPr>
          <p:cNvSpPr/>
          <p:nvPr/>
        </p:nvSpPr>
        <p:spPr>
          <a:xfrm>
            <a:off x="7758072" y="2296440"/>
            <a:ext cx="683119" cy="60124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星: 5 pt 6">
            <a:extLst>
              <a:ext uri="{FF2B5EF4-FFF2-40B4-BE49-F238E27FC236}">
                <a16:creationId xmlns:a16="http://schemas.microsoft.com/office/drawing/2014/main" id="{183EC295-E2AB-DAF0-D7CB-58184C1EE2E1}"/>
              </a:ext>
            </a:extLst>
          </p:cNvPr>
          <p:cNvSpPr/>
          <p:nvPr/>
        </p:nvSpPr>
        <p:spPr>
          <a:xfrm>
            <a:off x="8636982" y="2304603"/>
            <a:ext cx="683119" cy="60124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星: 5 pt 7">
            <a:extLst>
              <a:ext uri="{FF2B5EF4-FFF2-40B4-BE49-F238E27FC236}">
                <a16:creationId xmlns:a16="http://schemas.microsoft.com/office/drawing/2014/main" id="{3184E898-ADE7-86D6-CF0C-F7952FDDFF35}"/>
              </a:ext>
            </a:extLst>
          </p:cNvPr>
          <p:cNvSpPr/>
          <p:nvPr/>
        </p:nvSpPr>
        <p:spPr>
          <a:xfrm>
            <a:off x="9515892" y="2327417"/>
            <a:ext cx="683119" cy="60124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星: 5 pt 8">
            <a:extLst>
              <a:ext uri="{FF2B5EF4-FFF2-40B4-BE49-F238E27FC236}">
                <a16:creationId xmlns:a16="http://schemas.microsoft.com/office/drawing/2014/main" id="{98AFE8C5-635B-2E17-7AB0-F789F1006686}"/>
              </a:ext>
            </a:extLst>
          </p:cNvPr>
          <p:cNvSpPr/>
          <p:nvPr/>
        </p:nvSpPr>
        <p:spPr>
          <a:xfrm>
            <a:off x="10394802" y="2327416"/>
            <a:ext cx="683119" cy="601249"/>
          </a:xfrm>
          <a:prstGeom prst="star5">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ボックス 10">
            <a:extLst>
              <a:ext uri="{FF2B5EF4-FFF2-40B4-BE49-F238E27FC236}">
                <a16:creationId xmlns:a16="http://schemas.microsoft.com/office/drawing/2014/main" id="{647E6092-B66C-8C8B-114B-527D50BB0D2F}"/>
              </a:ext>
            </a:extLst>
          </p:cNvPr>
          <p:cNvSpPr txBox="1"/>
          <p:nvPr/>
        </p:nvSpPr>
        <p:spPr>
          <a:xfrm>
            <a:off x="12037513" y="5840666"/>
            <a:ext cx="5924812" cy="2800767"/>
          </a:xfrm>
          <a:prstGeom prst="rect">
            <a:avLst/>
          </a:prstGeom>
          <a:noFill/>
          <a:ln w="38100">
            <a:solidFill>
              <a:srgbClr val="FA9908"/>
            </a:solidFill>
          </a:ln>
        </p:spPr>
        <p:txBody>
          <a:bodyPr wrap="square" rtlCol="0">
            <a:spAutoFit/>
          </a:bodyPr>
          <a:lstStyle/>
          <a:p>
            <a:pPr algn="ctr"/>
            <a:r>
              <a:rPr lang="en-US" altLang="ja-JP" sz="4400" b="1" dirty="0">
                <a:latin typeface="Fira Sans" panose="020B0503050000020004" pitchFamily="34" charset="0"/>
              </a:rPr>
              <a:t>The problem </a:t>
            </a:r>
          </a:p>
          <a:p>
            <a:pPr algn="ctr"/>
            <a:r>
              <a:rPr lang="en-US" altLang="ja-JP" sz="4400" dirty="0">
                <a:latin typeface="Fira Sans" panose="020B0503050000020004" pitchFamily="34" charset="0"/>
              </a:rPr>
              <a:t>Policies are not consistently implemented</a:t>
            </a:r>
            <a:endParaRPr kumimoji="1" lang="ja-JP" altLang="en-US" sz="4400" dirty="0">
              <a:latin typeface="Fira Sans" panose="020B0503050000020004" pitchFamily="34" charset="0"/>
            </a:endParaRPr>
          </a:p>
        </p:txBody>
      </p:sp>
    </p:spTree>
    <p:extLst>
      <p:ext uri="{BB962C8B-B14F-4D97-AF65-F5344CB8AC3E}">
        <p14:creationId xmlns:p14="http://schemas.microsoft.com/office/powerpoint/2010/main" val="3016121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D5DDB021-6BF1-C0E5-55ED-D323F3EE4D2D}"/>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03E24DEF-7311-F08D-A35F-8A1FE2AAF39A}"/>
              </a:ext>
            </a:extLst>
          </p:cNvPr>
          <p:cNvGrpSpPr/>
          <p:nvPr/>
        </p:nvGrpSpPr>
        <p:grpSpPr>
          <a:xfrm>
            <a:off x="17259300" y="-180826"/>
            <a:ext cx="1028700" cy="10467826"/>
            <a:chOff x="0" y="-47625"/>
            <a:chExt cx="270933" cy="2756958"/>
          </a:xfrm>
        </p:grpSpPr>
        <p:sp>
          <p:nvSpPr>
            <p:cNvPr id="145" name="Google Shape;145;p16">
              <a:extLst>
                <a:ext uri="{FF2B5EF4-FFF2-40B4-BE49-F238E27FC236}">
                  <a16:creationId xmlns:a16="http://schemas.microsoft.com/office/drawing/2014/main" id="{A803B76C-BF3B-66FD-5F46-8736FA21EFD5}"/>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C9A40BE1-2343-CA82-7450-D249DC6A30B8}"/>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6">
            <a:extLst>
              <a:ext uri="{FF2B5EF4-FFF2-40B4-BE49-F238E27FC236}">
                <a16:creationId xmlns:a16="http://schemas.microsoft.com/office/drawing/2014/main" id="{1311B61A-AAF6-7F52-6825-AD3696E0FB8F}"/>
              </a:ext>
            </a:extLst>
          </p:cNvPr>
          <p:cNvSpPr txBox="1"/>
          <p:nvPr/>
        </p:nvSpPr>
        <p:spPr>
          <a:xfrm>
            <a:off x="327714" y="3332719"/>
            <a:ext cx="10444669" cy="1911292"/>
          </a:xfrm>
          <a:prstGeom prst="rect">
            <a:avLst/>
          </a:prstGeom>
          <a:noFill/>
          <a:ln>
            <a:noFill/>
          </a:ln>
        </p:spPr>
        <p:txBody>
          <a:bodyPr spcFirstLastPara="1" wrap="square" lIns="0" tIns="0" rIns="0" bIns="0" anchor="t" anchorCtr="0">
            <a:spAutoFit/>
          </a:bodyPr>
          <a:lstStyle/>
          <a:p>
            <a:pPr lvl="0">
              <a:lnSpc>
                <a:spcPct val="115000"/>
              </a:lnSpc>
            </a:pPr>
            <a:r>
              <a:rPr lang="ja-JP" altLang="en-US" sz="3600" dirty="0">
                <a:latin typeface="Fira Sans"/>
                <a:ea typeface="Fira Sans"/>
                <a:cs typeface="Fira Sans"/>
                <a:sym typeface="Fira Sans"/>
              </a:rPr>
              <a:t>・</a:t>
            </a:r>
            <a:r>
              <a:rPr lang="en-US" sz="3600" dirty="0">
                <a:latin typeface="Fira Sans"/>
                <a:ea typeface="Fira Sans"/>
                <a:cs typeface="Fira Sans"/>
                <a:sym typeface="Fira Sans"/>
              </a:rPr>
              <a:t>An environment where people cannot speak up</a:t>
            </a:r>
          </a:p>
          <a:p>
            <a:pPr lvl="0">
              <a:lnSpc>
                <a:spcPct val="115000"/>
              </a:lnSpc>
            </a:pPr>
            <a:r>
              <a:rPr lang="ja-JP" altLang="en-US" sz="3600" dirty="0">
                <a:latin typeface="Fira Sans"/>
                <a:ea typeface="Fira Sans"/>
                <a:cs typeface="Fira Sans"/>
                <a:sym typeface="Fira Sans"/>
              </a:rPr>
              <a:t>・</a:t>
            </a:r>
            <a:r>
              <a:rPr lang="en-US" sz="3600" dirty="0">
                <a:latin typeface="Fira Sans"/>
                <a:ea typeface="Fira Sans"/>
                <a:cs typeface="Fira Sans"/>
                <a:sym typeface="Fira Sans"/>
              </a:rPr>
              <a:t>Small discomforts</a:t>
            </a:r>
          </a:p>
          <a:p>
            <a:pPr lvl="0">
              <a:lnSpc>
                <a:spcPct val="115000"/>
              </a:lnSpc>
            </a:pPr>
            <a:r>
              <a:rPr lang="en-US" sz="3600" dirty="0">
                <a:latin typeface="Fira Sans"/>
                <a:ea typeface="Fira Sans"/>
                <a:cs typeface="Fira Sans"/>
                <a:sym typeface="Fira Sans"/>
              </a:rPr>
              <a:t> (e.g., being ignored or dismissed)</a:t>
            </a:r>
          </a:p>
        </p:txBody>
      </p:sp>
      <p:sp>
        <p:nvSpPr>
          <p:cNvPr id="150" name="Google Shape;150;p16">
            <a:extLst>
              <a:ext uri="{FF2B5EF4-FFF2-40B4-BE49-F238E27FC236}">
                <a16:creationId xmlns:a16="http://schemas.microsoft.com/office/drawing/2014/main" id="{EAFCF248-F53F-7D02-8358-C348ACE59AC7}"/>
              </a:ext>
            </a:extLst>
          </p:cNvPr>
          <p:cNvSpPr txBox="1"/>
          <p:nvPr/>
        </p:nvSpPr>
        <p:spPr>
          <a:xfrm>
            <a:off x="10699801" y="3946918"/>
            <a:ext cx="6632081" cy="830997"/>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3600" b="0" i="0" u="none" strike="noStrike" cap="none" dirty="0">
                <a:solidFill>
                  <a:srgbClr val="000000"/>
                </a:solidFill>
                <a:latin typeface="Fira Sans"/>
                <a:ea typeface="Fira Sans"/>
                <a:cs typeface="Fira Sans"/>
                <a:sym typeface="Fira Sans"/>
              </a:rPr>
              <a:t>Unease in a workplace</a:t>
            </a:r>
            <a:endParaRPr sz="3600" dirty="0"/>
          </a:p>
        </p:txBody>
      </p:sp>
      <p:sp>
        <p:nvSpPr>
          <p:cNvPr id="2" name="Google Shape;147;p16">
            <a:extLst>
              <a:ext uri="{FF2B5EF4-FFF2-40B4-BE49-F238E27FC236}">
                <a16:creationId xmlns:a16="http://schemas.microsoft.com/office/drawing/2014/main" id="{794AFB82-56D9-847D-32CD-AF3D09D38355}"/>
              </a:ext>
            </a:extLst>
          </p:cNvPr>
          <p:cNvSpPr txBox="1"/>
          <p:nvPr/>
        </p:nvSpPr>
        <p:spPr>
          <a:xfrm>
            <a:off x="-517557" y="132576"/>
            <a:ext cx="16337930" cy="566309"/>
          </a:xfrm>
          <a:prstGeom prst="rect">
            <a:avLst/>
          </a:prstGeom>
          <a:noFill/>
          <a:ln>
            <a:noFill/>
          </a:ln>
        </p:spPr>
        <p:txBody>
          <a:bodyPr spcFirstLastPara="1" wrap="square" lIns="0" tIns="0" rIns="0" bIns="0" anchor="t" anchorCtr="0">
            <a:spAutoFit/>
          </a:bodyPr>
          <a:lstStyle/>
          <a:p>
            <a:pPr algn="ctr">
              <a:lnSpc>
                <a:spcPct val="115000"/>
              </a:lnSpc>
            </a:pPr>
            <a:r>
              <a:rPr lang="en-US" altLang="ja-JP" sz="3200" dirty="0">
                <a:latin typeface="Merriweather" panose="00000500000000000000" pitchFamily="2" charset="0"/>
              </a:rPr>
              <a:t>3. Corporate Restructuring from the Perspective of Communication Studies</a:t>
            </a:r>
            <a:endParaRPr lang="ja-JP" altLang="ja-JP" sz="3200" dirty="0">
              <a:latin typeface="Merriweather" panose="00000500000000000000" pitchFamily="2" charset="0"/>
            </a:endParaRPr>
          </a:p>
        </p:txBody>
      </p:sp>
      <p:sp>
        <p:nvSpPr>
          <p:cNvPr id="3" name="Google Shape;147;p16">
            <a:extLst>
              <a:ext uri="{FF2B5EF4-FFF2-40B4-BE49-F238E27FC236}">
                <a16:creationId xmlns:a16="http://schemas.microsoft.com/office/drawing/2014/main" id="{34D81939-2CE8-6E92-6F97-3A87BC29283A}"/>
              </a:ext>
            </a:extLst>
          </p:cNvPr>
          <p:cNvSpPr txBox="1"/>
          <p:nvPr/>
        </p:nvSpPr>
        <p:spPr>
          <a:xfrm>
            <a:off x="1728235" y="1866990"/>
            <a:ext cx="15230084"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Improvement 1: </a:t>
            </a:r>
            <a:r>
              <a:rPr lang="en-US" altLang="ja-JP" sz="4800" b="1" dirty="0">
                <a:latin typeface="Fira Sans" panose="020B0503050000020004" pitchFamily="34" charset="0"/>
              </a:rPr>
              <a:t>Create a Safe Speaking Environment</a:t>
            </a:r>
            <a:endParaRPr sz="4800" b="1" dirty="0">
              <a:latin typeface="Fira Sans" panose="020B0503050000020004" pitchFamily="34" charset="0"/>
            </a:endParaRPr>
          </a:p>
        </p:txBody>
      </p:sp>
      <p:sp>
        <p:nvSpPr>
          <p:cNvPr id="4" name="Rectangle 1">
            <a:extLst>
              <a:ext uri="{FF2B5EF4-FFF2-40B4-BE49-F238E27FC236}">
                <a16:creationId xmlns:a16="http://schemas.microsoft.com/office/drawing/2014/main" id="{98A7A2A7-0E29-6418-54B9-AA1F5D4DADCF}"/>
              </a:ext>
            </a:extLst>
          </p:cNvPr>
          <p:cNvSpPr>
            <a:spLocks noChangeArrowheads="1"/>
          </p:cNvSpPr>
          <p:nvPr/>
        </p:nvSpPr>
        <p:spPr bwMode="auto">
          <a:xfrm>
            <a:off x="2711196" y="6015377"/>
            <a:ext cx="12520453" cy="2985433"/>
          </a:xfrm>
          <a:prstGeom prst="rect">
            <a:avLst/>
          </a:prstGeom>
          <a:noFill/>
          <a:ln w="38100">
            <a:solidFill>
              <a:srgbClr val="FA9908"/>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ja-JP" altLang="ja-JP" sz="4400" b="0" i="0" u="none" strike="noStrike" cap="none" normalizeH="0" baseline="0" dirty="0">
                <a:ln>
                  <a:noFill/>
                </a:ln>
                <a:solidFill>
                  <a:schemeClr val="tx1"/>
                </a:solidFill>
                <a:effectLst/>
                <a:latin typeface="Fira Sans" panose="020B0503050000020004" pitchFamily="34" charset="0"/>
              </a:rPr>
              <a:t>Set rules</a:t>
            </a:r>
            <a:endParaRPr kumimoji="0" lang="en-US" altLang="ja-JP" sz="4400" b="0" i="0" u="none" strike="noStrike" cap="none" normalizeH="0" baseline="0" dirty="0">
              <a:ln>
                <a:noFill/>
              </a:ln>
              <a:solidFill>
                <a:schemeClr val="tx1"/>
              </a:solidFill>
              <a:effectLst/>
              <a:latin typeface="Fira Sans" panose="020B05030500000200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ja-JP" altLang="en-US" sz="3600" b="0" i="0" u="none" strike="noStrike" cap="none" normalizeH="0" baseline="0" dirty="0">
                <a:ln>
                  <a:noFill/>
                </a:ln>
                <a:solidFill>
                  <a:schemeClr val="tx1"/>
                </a:solidFill>
                <a:effectLst/>
                <a:latin typeface="Fira Sans" panose="020B0503050000020004" pitchFamily="34" charset="0"/>
              </a:rPr>
              <a:t>・</a:t>
            </a:r>
            <a:r>
              <a:rPr kumimoji="0" lang="en-US" altLang="ja-JP" sz="3600" b="0" i="0" u="none" strike="noStrike" cap="none" normalizeH="0" baseline="0" dirty="0">
                <a:ln>
                  <a:noFill/>
                </a:ln>
                <a:solidFill>
                  <a:schemeClr val="tx1"/>
                </a:solidFill>
                <a:effectLst/>
                <a:latin typeface="Fira Sans" panose="020B0503050000020004" pitchFamily="34" charset="0"/>
              </a:rPr>
              <a:t>R</a:t>
            </a:r>
            <a:r>
              <a:rPr kumimoji="0" lang="ja-JP" altLang="ja-JP" sz="3600" b="0" i="0" u="none" strike="noStrike" cap="none" normalizeH="0" baseline="0" dirty="0">
                <a:ln>
                  <a:noFill/>
                </a:ln>
                <a:solidFill>
                  <a:schemeClr val="tx1"/>
                </a:solidFill>
                <a:effectLst/>
                <a:latin typeface="Fira Sans" panose="020B0503050000020004" pitchFamily="34" charset="0"/>
              </a:rPr>
              <a:t>espect all contributions </a:t>
            </a:r>
          </a:p>
          <a:p>
            <a:pPr marL="0" marR="0" lvl="0" indent="0" algn="l" defTabSz="914400" rtl="0" eaLnBrk="0" fontAlgn="base" latinLnBrk="0" hangingPunct="0">
              <a:lnSpc>
                <a:spcPct val="100000"/>
              </a:lnSpc>
              <a:spcBef>
                <a:spcPct val="0"/>
              </a:spcBef>
              <a:spcAft>
                <a:spcPct val="0"/>
              </a:spcAft>
              <a:buClrTx/>
              <a:buSzTx/>
              <a:tabLst/>
            </a:pPr>
            <a:r>
              <a:rPr kumimoji="0" lang="ja-JP" altLang="en-US" sz="3600" b="0" i="0" u="none" strike="noStrike" cap="none" normalizeH="0" baseline="0" dirty="0">
                <a:ln>
                  <a:noFill/>
                </a:ln>
                <a:solidFill>
                  <a:schemeClr val="tx1"/>
                </a:solidFill>
                <a:effectLst/>
                <a:latin typeface="Fira Sans" panose="020B0503050000020004" pitchFamily="34" charset="0"/>
              </a:rPr>
              <a:t>・</a:t>
            </a:r>
            <a:r>
              <a:rPr kumimoji="0" lang="ja-JP" altLang="ja-JP" sz="3600" b="0" i="0" u="none" strike="noStrike" cap="none" normalizeH="0" baseline="0" dirty="0">
                <a:ln>
                  <a:noFill/>
                </a:ln>
                <a:solidFill>
                  <a:schemeClr val="tx1"/>
                </a:solidFill>
                <a:effectLst/>
                <a:latin typeface="Fira Sans" panose="020B0503050000020004" pitchFamily="34" charset="0"/>
              </a:rPr>
              <a:t>Use supportive nonverbal cues (eye contact, nodding) </a:t>
            </a:r>
          </a:p>
          <a:p>
            <a:pPr marL="0" marR="0" lvl="0" indent="0" algn="l" defTabSz="914400" rtl="0" eaLnBrk="0" fontAlgn="base" latinLnBrk="0" hangingPunct="0">
              <a:lnSpc>
                <a:spcPct val="100000"/>
              </a:lnSpc>
              <a:spcBef>
                <a:spcPct val="0"/>
              </a:spcBef>
              <a:spcAft>
                <a:spcPct val="0"/>
              </a:spcAft>
              <a:buClrTx/>
              <a:buSzTx/>
              <a:tabLst/>
            </a:pPr>
            <a:r>
              <a:rPr kumimoji="0" lang="ja-JP" altLang="en-US" sz="3600" b="0" i="0" u="none" strike="noStrike" cap="none" normalizeH="0" baseline="0" dirty="0">
                <a:ln>
                  <a:noFill/>
                </a:ln>
                <a:solidFill>
                  <a:schemeClr val="tx1"/>
                </a:solidFill>
                <a:effectLst/>
                <a:latin typeface="Fira Sans" panose="020B0503050000020004" pitchFamily="34" charset="0"/>
              </a:rPr>
              <a:t>・</a:t>
            </a:r>
            <a:r>
              <a:rPr kumimoji="0" lang="ja-JP" altLang="ja-JP" sz="3600" b="0" i="0" u="none" strike="noStrike" cap="none" normalizeH="0" baseline="0" dirty="0">
                <a:ln>
                  <a:noFill/>
                </a:ln>
                <a:solidFill>
                  <a:schemeClr val="tx1"/>
                </a:solidFill>
                <a:effectLst/>
                <a:latin typeface="Fira Sans" panose="020B0503050000020004" pitchFamily="34" charset="0"/>
              </a:rPr>
              <a:t>Balance empathy and assertiveness across genders </a:t>
            </a:r>
          </a:p>
          <a:p>
            <a:pPr marL="0" marR="0" lvl="0" indent="0" algn="l" defTabSz="914400" rtl="0" eaLnBrk="0" fontAlgn="base" latinLnBrk="0" hangingPunct="0">
              <a:lnSpc>
                <a:spcPct val="100000"/>
              </a:lnSpc>
              <a:spcBef>
                <a:spcPct val="0"/>
              </a:spcBef>
              <a:spcAft>
                <a:spcPct val="0"/>
              </a:spcAft>
              <a:buClrTx/>
              <a:buSzTx/>
              <a:tabLst/>
            </a:pPr>
            <a:r>
              <a:rPr kumimoji="0" lang="ja-JP" altLang="en-US" sz="3600" b="0" i="0" u="none" strike="noStrike" cap="none" normalizeH="0" baseline="0" dirty="0">
                <a:ln>
                  <a:noFill/>
                </a:ln>
                <a:solidFill>
                  <a:schemeClr val="tx1"/>
                </a:solidFill>
                <a:effectLst/>
                <a:latin typeface="Fira Sans" panose="020B0503050000020004" pitchFamily="34" charset="0"/>
              </a:rPr>
              <a:t>・</a:t>
            </a:r>
            <a:r>
              <a:rPr kumimoji="0" lang="ja-JP" altLang="ja-JP" sz="3600" b="0" i="0" u="none" strike="noStrike" cap="none" normalizeH="0" baseline="0" dirty="0">
                <a:ln>
                  <a:noFill/>
                </a:ln>
                <a:solidFill>
                  <a:schemeClr val="tx1"/>
                </a:solidFill>
                <a:effectLst/>
                <a:latin typeface="Fira Sans" panose="020B0503050000020004" pitchFamily="34" charset="0"/>
              </a:rPr>
              <a:t>Share these guidelines before meetings </a:t>
            </a:r>
          </a:p>
        </p:txBody>
      </p:sp>
      <p:sp>
        <p:nvSpPr>
          <p:cNvPr id="5" name="矢印: 右 4">
            <a:extLst>
              <a:ext uri="{FF2B5EF4-FFF2-40B4-BE49-F238E27FC236}">
                <a16:creationId xmlns:a16="http://schemas.microsoft.com/office/drawing/2014/main" id="{19DF48B5-8453-0C81-1F1F-F74AFCE107BD}"/>
              </a:ext>
            </a:extLst>
          </p:cNvPr>
          <p:cNvSpPr/>
          <p:nvPr/>
        </p:nvSpPr>
        <p:spPr>
          <a:xfrm>
            <a:off x="10283179" y="4201899"/>
            <a:ext cx="978408" cy="484632"/>
          </a:xfrm>
          <a:prstGeom prst="rightArrow">
            <a:avLst/>
          </a:prstGeom>
          <a:solidFill>
            <a:srgbClr val="FFD86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376481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3CEE96EE-F9F6-D305-CAC6-F5BE6492DAEA}"/>
            </a:ext>
          </a:extLst>
        </p:cNvPr>
        <p:cNvGrpSpPr/>
        <p:nvPr/>
      </p:nvGrpSpPr>
      <p:grpSpPr>
        <a:xfrm>
          <a:off x="0" y="0"/>
          <a:ext cx="0" cy="0"/>
          <a:chOff x="0" y="0"/>
          <a:chExt cx="0" cy="0"/>
        </a:xfrm>
      </p:grpSpPr>
      <p:grpSp>
        <p:nvGrpSpPr>
          <p:cNvPr id="144" name="Google Shape;144;p16">
            <a:extLst>
              <a:ext uri="{FF2B5EF4-FFF2-40B4-BE49-F238E27FC236}">
                <a16:creationId xmlns:a16="http://schemas.microsoft.com/office/drawing/2014/main" id="{19DE9F0F-1AD5-ACB9-1B02-535798175B61}"/>
              </a:ext>
            </a:extLst>
          </p:cNvPr>
          <p:cNvGrpSpPr/>
          <p:nvPr/>
        </p:nvGrpSpPr>
        <p:grpSpPr>
          <a:xfrm>
            <a:off x="17259300" y="-180826"/>
            <a:ext cx="1028700" cy="10467826"/>
            <a:chOff x="0" y="-47625"/>
            <a:chExt cx="270933" cy="2756958"/>
          </a:xfrm>
        </p:grpSpPr>
        <p:sp>
          <p:nvSpPr>
            <p:cNvPr id="145" name="Google Shape;145;p16">
              <a:extLst>
                <a:ext uri="{FF2B5EF4-FFF2-40B4-BE49-F238E27FC236}">
                  <a16:creationId xmlns:a16="http://schemas.microsoft.com/office/drawing/2014/main" id="{4C3EB036-1DE7-181E-B537-79ADEF17B1D2}"/>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F30B9259-8214-0E1E-C9B0-A28B458B6C71}"/>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6">
            <a:extLst>
              <a:ext uri="{FF2B5EF4-FFF2-40B4-BE49-F238E27FC236}">
                <a16:creationId xmlns:a16="http://schemas.microsoft.com/office/drawing/2014/main" id="{B39C4228-4AE1-0696-78BB-FC3ADA3E7319}"/>
              </a:ext>
            </a:extLst>
          </p:cNvPr>
          <p:cNvSpPr txBox="1"/>
          <p:nvPr/>
        </p:nvSpPr>
        <p:spPr>
          <a:xfrm>
            <a:off x="1840969" y="3646960"/>
            <a:ext cx="15531066" cy="2548390"/>
          </a:xfrm>
          <a:prstGeom prst="rect">
            <a:avLst/>
          </a:prstGeom>
          <a:noFill/>
          <a:ln>
            <a:noFill/>
          </a:ln>
        </p:spPr>
        <p:txBody>
          <a:bodyPr spcFirstLastPara="1" wrap="square" lIns="0" tIns="0" rIns="0" bIns="0" anchor="t" anchorCtr="0">
            <a:spAutoFit/>
          </a:bodyPr>
          <a:lstStyle/>
          <a:p>
            <a:pPr lvl="0">
              <a:lnSpc>
                <a:spcPct val="115000"/>
              </a:lnSpc>
            </a:pPr>
            <a:r>
              <a:rPr lang="ja-JP" altLang="en-US" sz="3600" dirty="0">
                <a:latin typeface="Fira Sans"/>
                <a:ea typeface="Fira Sans"/>
                <a:cs typeface="Fira Sans"/>
                <a:sym typeface="Fira Sans"/>
              </a:rPr>
              <a:t>・</a:t>
            </a:r>
            <a:r>
              <a:rPr lang="en-US" sz="3600" dirty="0">
                <a:latin typeface="Fira Sans"/>
                <a:ea typeface="Fira Sans"/>
                <a:cs typeface="Fira Sans"/>
                <a:sym typeface="Fira Sans"/>
              </a:rPr>
              <a:t>Allows employees to voice concerns safely</a:t>
            </a:r>
          </a:p>
          <a:p>
            <a:pPr lvl="0">
              <a:lnSpc>
                <a:spcPct val="115000"/>
              </a:lnSpc>
            </a:pPr>
            <a:r>
              <a:rPr lang="ja-JP" altLang="en-US" sz="3600" dirty="0">
                <a:latin typeface="Fira Sans"/>
                <a:ea typeface="Fira Sans"/>
                <a:cs typeface="Fira Sans"/>
                <a:sym typeface="Fira Sans"/>
              </a:rPr>
              <a:t>・</a:t>
            </a:r>
            <a:r>
              <a:rPr lang="en-US" sz="3600" dirty="0">
                <a:latin typeface="Fira Sans"/>
                <a:ea typeface="Fira Sans"/>
                <a:cs typeface="Fira Sans"/>
                <a:sym typeface="Fira Sans"/>
              </a:rPr>
              <a:t>Encourages minority employees to speak up</a:t>
            </a:r>
          </a:p>
          <a:p>
            <a:pPr lvl="0">
              <a:lnSpc>
                <a:spcPct val="115000"/>
              </a:lnSpc>
            </a:pPr>
            <a:r>
              <a:rPr lang="ja-JP" altLang="en-US" sz="3600" dirty="0">
                <a:latin typeface="Fira Sans"/>
                <a:ea typeface="Fira Sans"/>
                <a:cs typeface="Fira Sans"/>
                <a:sym typeface="Fira Sans"/>
              </a:rPr>
              <a:t>・</a:t>
            </a:r>
            <a:r>
              <a:rPr lang="en-US" sz="3600" dirty="0">
                <a:latin typeface="Fira Sans"/>
                <a:ea typeface="Fira Sans"/>
                <a:cs typeface="Fira Sans"/>
                <a:sym typeface="Fira Sans"/>
              </a:rPr>
              <a:t>Helps detect harassment and bias early</a:t>
            </a:r>
          </a:p>
          <a:p>
            <a:pPr lvl="0">
              <a:lnSpc>
                <a:spcPct val="115000"/>
              </a:lnSpc>
            </a:pPr>
            <a:r>
              <a:rPr lang="ja-JP" altLang="en-US" sz="3600" dirty="0">
                <a:latin typeface="Fira Sans"/>
                <a:ea typeface="Fira Sans"/>
                <a:cs typeface="Fira Sans"/>
                <a:sym typeface="Fira Sans"/>
              </a:rPr>
              <a:t>・</a:t>
            </a:r>
            <a:r>
              <a:rPr lang="en-US" sz="3600" dirty="0">
                <a:latin typeface="Fira Sans"/>
                <a:ea typeface="Fira Sans"/>
                <a:cs typeface="Fira Sans"/>
                <a:sym typeface="Fira Sans"/>
              </a:rPr>
              <a:t>Implement via third-party hotlines, external services, or internal forms</a:t>
            </a:r>
            <a:endParaRPr sz="3600" dirty="0"/>
          </a:p>
        </p:txBody>
      </p:sp>
      <p:sp>
        <p:nvSpPr>
          <p:cNvPr id="150" name="Google Shape;150;p16">
            <a:extLst>
              <a:ext uri="{FF2B5EF4-FFF2-40B4-BE49-F238E27FC236}">
                <a16:creationId xmlns:a16="http://schemas.microsoft.com/office/drawing/2014/main" id="{AE614110-8ADD-28B8-637B-E7B137F3BB90}"/>
              </a:ext>
            </a:extLst>
          </p:cNvPr>
          <p:cNvSpPr txBox="1"/>
          <p:nvPr/>
        </p:nvSpPr>
        <p:spPr>
          <a:xfrm>
            <a:off x="2664810" y="7042981"/>
            <a:ext cx="12144189" cy="1661993"/>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3600" b="0" i="0" u="none" strike="noStrike" cap="none" dirty="0">
                <a:solidFill>
                  <a:srgbClr val="000000"/>
                </a:solidFill>
                <a:latin typeface="Fira Sans" panose="020B0503050000020004" pitchFamily="34" charset="0"/>
                <a:ea typeface="Fira Sans"/>
                <a:cs typeface="Fira Sans"/>
                <a:sym typeface="Fira Sans"/>
              </a:rPr>
              <a:t>Point of concern: Possibility of false reports</a:t>
            </a:r>
          </a:p>
          <a:p>
            <a:pPr algn="ctr">
              <a:lnSpc>
                <a:spcPct val="150000"/>
              </a:lnSpc>
            </a:pPr>
            <a:r>
              <a:rPr lang="ja-JP" altLang="en-US" sz="3600" b="0" i="0" u="none" strike="noStrike" cap="none" dirty="0">
                <a:solidFill>
                  <a:srgbClr val="000000"/>
                </a:solidFill>
                <a:latin typeface="Fira Sans" panose="020B0503050000020004" pitchFamily="34" charset="0"/>
                <a:ea typeface="Fira Sans"/>
                <a:cs typeface="Fira Sans"/>
                <a:sym typeface="Fira Sans"/>
              </a:rPr>
              <a:t>→</a:t>
            </a:r>
            <a:r>
              <a:rPr lang="en-US" altLang="ja-JP" sz="3600" dirty="0">
                <a:latin typeface="Fira Sans" panose="020B0503050000020004" pitchFamily="34" charset="0"/>
              </a:rPr>
              <a:t>Verification process needed to prevent false reports </a:t>
            </a:r>
          </a:p>
        </p:txBody>
      </p:sp>
      <p:sp>
        <p:nvSpPr>
          <p:cNvPr id="2" name="Google Shape;147;p16">
            <a:extLst>
              <a:ext uri="{FF2B5EF4-FFF2-40B4-BE49-F238E27FC236}">
                <a16:creationId xmlns:a16="http://schemas.microsoft.com/office/drawing/2014/main" id="{864B05F6-8B33-D0EA-9538-BA79AC0A6BC3}"/>
              </a:ext>
            </a:extLst>
          </p:cNvPr>
          <p:cNvSpPr txBox="1"/>
          <p:nvPr/>
        </p:nvSpPr>
        <p:spPr>
          <a:xfrm>
            <a:off x="-517557" y="132576"/>
            <a:ext cx="16337930" cy="566309"/>
          </a:xfrm>
          <a:prstGeom prst="rect">
            <a:avLst/>
          </a:prstGeom>
          <a:noFill/>
          <a:ln>
            <a:noFill/>
          </a:ln>
        </p:spPr>
        <p:txBody>
          <a:bodyPr spcFirstLastPara="1" wrap="square" lIns="0" tIns="0" rIns="0" bIns="0" anchor="t" anchorCtr="0">
            <a:spAutoFit/>
          </a:bodyPr>
          <a:lstStyle/>
          <a:p>
            <a:pPr algn="ctr">
              <a:lnSpc>
                <a:spcPct val="115000"/>
              </a:lnSpc>
            </a:pPr>
            <a:r>
              <a:rPr lang="en-US" altLang="ja-JP" sz="3200" dirty="0">
                <a:latin typeface="Merriweather" panose="00000500000000000000" pitchFamily="2" charset="0"/>
              </a:rPr>
              <a:t>3. Corporate Restructuring from the Perspective of Communication Studies</a:t>
            </a:r>
            <a:endParaRPr lang="ja-JP" altLang="ja-JP" sz="3200" dirty="0">
              <a:latin typeface="Merriweather" panose="00000500000000000000" pitchFamily="2" charset="0"/>
            </a:endParaRPr>
          </a:p>
        </p:txBody>
      </p:sp>
      <p:sp>
        <p:nvSpPr>
          <p:cNvPr id="3" name="Google Shape;147;p16">
            <a:extLst>
              <a:ext uri="{FF2B5EF4-FFF2-40B4-BE49-F238E27FC236}">
                <a16:creationId xmlns:a16="http://schemas.microsoft.com/office/drawing/2014/main" id="{8B83F581-545F-6410-AF20-005323270B7B}"/>
              </a:ext>
            </a:extLst>
          </p:cNvPr>
          <p:cNvSpPr txBox="1"/>
          <p:nvPr/>
        </p:nvSpPr>
        <p:spPr>
          <a:xfrm>
            <a:off x="2664810" y="1866990"/>
            <a:ext cx="15230084"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Improvement 2: </a:t>
            </a:r>
            <a:r>
              <a:rPr lang="en-US" altLang="ja-JP" sz="4800" b="1" dirty="0">
                <a:latin typeface="Fira Sans" panose="020B0503050000020004" pitchFamily="34" charset="0"/>
              </a:rPr>
              <a:t>Anonymous feedback system</a:t>
            </a:r>
            <a:endParaRPr sz="4800" b="1" dirty="0">
              <a:latin typeface="Fira Sans" panose="020B0503050000020004" pitchFamily="34" charset="0"/>
            </a:endParaRPr>
          </a:p>
        </p:txBody>
      </p:sp>
      <p:grpSp>
        <p:nvGrpSpPr>
          <p:cNvPr id="4" name="Google Shape;338;p26">
            <a:extLst>
              <a:ext uri="{FF2B5EF4-FFF2-40B4-BE49-F238E27FC236}">
                <a16:creationId xmlns:a16="http://schemas.microsoft.com/office/drawing/2014/main" id="{DEEA7048-78EA-D0AC-4D60-A8F11BFA84BD}"/>
              </a:ext>
            </a:extLst>
          </p:cNvPr>
          <p:cNvGrpSpPr/>
          <p:nvPr/>
        </p:nvGrpSpPr>
        <p:grpSpPr>
          <a:xfrm>
            <a:off x="4198488" y="7753611"/>
            <a:ext cx="3329656" cy="57736"/>
            <a:chOff x="0" y="0"/>
            <a:chExt cx="1137318" cy="170466"/>
          </a:xfrm>
          <a:solidFill>
            <a:srgbClr val="FA9908"/>
          </a:solidFill>
        </p:grpSpPr>
        <p:sp>
          <p:nvSpPr>
            <p:cNvPr id="5" name="Google Shape;339;p26">
              <a:extLst>
                <a:ext uri="{FF2B5EF4-FFF2-40B4-BE49-F238E27FC236}">
                  <a16:creationId xmlns:a16="http://schemas.microsoft.com/office/drawing/2014/main" id="{B49D8132-6924-2F39-F324-5EE632EB93ED}"/>
                </a:ext>
              </a:extLst>
            </p:cNvPr>
            <p:cNvSpPr/>
            <p:nvPr/>
          </p:nvSpPr>
          <p:spPr>
            <a:xfrm>
              <a:off x="0" y="0"/>
              <a:ext cx="1137318" cy="170466"/>
            </a:xfrm>
            <a:custGeom>
              <a:avLst/>
              <a:gdLst/>
              <a:ahLst/>
              <a:cxnLst/>
              <a:rect l="l" t="t" r="r" b="b"/>
              <a:pathLst>
                <a:path w="1137318" h="170466" extrusionOk="0">
                  <a:moveTo>
                    <a:pt x="35857" y="0"/>
                  </a:moveTo>
                  <a:lnTo>
                    <a:pt x="1101462" y="0"/>
                  </a:lnTo>
                  <a:cubicBezTo>
                    <a:pt x="1121265" y="0"/>
                    <a:pt x="1137318" y="16054"/>
                    <a:pt x="1137318" y="35857"/>
                  </a:cubicBezTo>
                  <a:lnTo>
                    <a:pt x="1137318" y="134609"/>
                  </a:lnTo>
                  <a:cubicBezTo>
                    <a:pt x="1137318" y="144119"/>
                    <a:pt x="1133540" y="153239"/>
                    <a:pt x="1126816" y="159964"/>
                  </a:cubicBezTo>
                  <a:cubicBezTo>
                    <a:pt x="1120092" y="166688"/>
                    <a:pt x="1110971" y="170466"/>
                    <a:pt x="1101462" y="170466"/>
                  </a:cubicBezTo>
                  <a:lnTo>
                    <a:pt x="35857" y="170466"/>
                  </a:lnTo>
                  <a:cubicBezTo>
                    <a:pt x="26347" y="170466"/>
                    <a:pt x="17227" y="166688"/>
                    <a:pt x="10502" y="159964"/>
                  </a:cubicBezTo>
                  <a:cubicBezTo>
                    <a:pt x="3778" y="153239"/>
                    <a:pt x="0" y="144119"/>
                    <a:pt x="0" y="134609"/>
                  </a:cubicBezTo>
                  <a:lnTo>
                    <a:pt x="0" y="35857"/>
                  </a:lnTo>
                  <a:cubicBezTo>
                    <a:pt x="0" y="26347"/>
                    <a:pt x="3778" y="17227"/>
                    <a:pt x="10502" y="10502"/>
                  </a:cubicBezTo>
                  <a:cubicBezTo>
                    <a:pt x="17227" y="3778"/>
                    <a:pt x="26347" y="0"/>
                    <a:pt x="35857" y="0"/>
                  </a:cubicBezTo>
                  <a:close/>
                </a:path>
              </a:pathLst>
            </a:custGeom>
            <a:grpFill/>
            <a:ln>
              <a:solidFill>
                <a:srgbClr val="FA9908"/>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340;p26">
              <a:extLst>
                <a:ext uri="{FF2B5EF4-FFF2-40B4-BE49-F238E27FC236}">
                  <a16:creationId xmlns:a16="http://schemas.microsoft.com/office/drawing/2014/main" id="{FD3F16DF-8E85-9F06-328F-C2B650C1410B}"/>
                </a:ext>
              </a:extLst>
            </p:cNvPr>
            <p:cNvSpPr txBox="1"/>
            <p:nvPr/>
          </p:nvSpPr>
          <p:spPr>
            <a:xfrm>
              <a:off x="0" y="0"/>
              <a:ext cx="1137318" cy="170466"/>
            </a:xfrm>
            <a:prstGeom prst="rect">
              <a:avLst/>
            </a:prstGeom>
            <a:grpFill/>
            <a:ln>
              <a:solidFill>
                <a:srgbClr val="FA9908"/>
              </a:solidFill>
            </a:ln>
          </p:spPr>
          <p:txBody>
            <a:bodyPr spcFirstLastPara="1" wrap="square" lIns="50800" tIns="50800" rIns="50800" bIns="50800" anchor="ctr" anchorCtr="0">
              <a:noAutofit/>
            </a:bodyPr>
            <a:lstStyle/>
            <a:p>
              <a:pPr marL="0" marR="0" lvl="0" indent="0" algn="ctr" rtl="0">
                <a:lnSpc>
                  <a:spcPct val="120008"/>
                </a:lnSpc>
                <a:spcBef>
                  <a:spcPts val="0"/>
                </a:spcBef>
                <a:spcAft>
                  <a:spcPts val="0"/>
                </a:spcAft>
                <a:buNone/>
              </a:pPr>
              <a:endParaRPr dirty="0"/>
            </a:p>
          </p:txBody>
        </p:sp>
      </p:grpSp>
    </p:spTree>
    <p:extLst>
      <p:ext uri="{BB962C8B-B14F-4D97-AF65-F5344CB8AC3E}">
        <p14:creationId xmlns:p14="http://schemas.microsoft.com/office/powerpoint/2010/main" val="1882774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2">
          <a:extLst>
            <a:ext uri="{FF2B5EF4-FFF2-40B4-BE49-F238E27FC236}">
              <a16:creationId xmlns:a16="http://schemas.microsoft.com/office/drawing/2014/main" id="{B05A11FF-038E-B756-78D5-38395D58093A}"/>
            </a:ext>
          </a:extLst>
        </p:cNvPr>
        <p:cNvGrpSpPr/>
        <p:nvPr/>
      </p:nvGrpSpPr>
      <p:grpSpPr>
        <a:xfrm>
          <a:off x="0" y="0"/>
          <a:ext cx="0" cy="0"/>
          <a:chOff x="0" y="0"/>
          <a:chExt cx="0" cy="0"/>
        </a:xfrm>
      </p:grpSpPr>
      <p:grpSp>
        <p:nvGrpSpPr>
          <p:cNvPr id="8" name="Google Shape;338;p26">
            <a:extLst>
              <a:ext uri="{FF2B5EF4-FFF2-40B4-BE49-F238E27FC236}">
                <a16:creationId xmlns:a16="http://schemas.microsoft.com/office/drawing/2014/main" id="{B736D823-2F07-3168-C214-93CC82FB1DC2}"/>
              </a:ext>
            </a:extLst>
          </p:cNvPr>
          <p:cNvGrpSpPr/>
          <p:nvPr/>
        </p:nvGrpSpPr>
        <p:grpSpPr>
          <a:xfrm>
            <a:off x="3096196" y="5984021"/>
            <a:ext cx="10720012" cy="647237"/>
            <a:chOff x="0" y="0"/>
            <a:chExt cx="1137318" cy="170466"/>
          </a:xfrm>
        </p:grpSpPr>
        <p:sp>
          <p:nvSpPr>
            <p:cNvPr id="9" name="Google Shape;339;p26">
              <a:extLst>
                <a:ext uri="{FF2B5EF4-FFF2-40B4-BE49-F238E27FC236}">
                  <a16:creationId xmlns:a16="http://schemas.microsoft.com/office/drawing/2014/main" id="{42311D35-E9D3-A579-7E5E-4369DC1620DC}"/>
                </a:ext>
              </a:extLst>
            </p:cNvPr>
            <p:cNvSpPr/>
            <p:nvPr/>
          </p:nvSpPr>
          <p:spPr>
            <a:xfrm>
              <a:off x="0" y="0"/>
              <a:ext cx="1137318" cy="170466"/>
            </a:xfrm>
            <a:custGeom>
              <a:avLst/>
              <a:gdLst/>
              <a:ahLst/>
              <a:cxnLst/>
              <a:rect l="l" t="t" r="r" b="b"/>
              <a:pathLst>
                <a:path w="1137318" h="170466" extrusionOk="0">
                  <a:moveTo>
                    <a:pt x="35857" y="0"/>
                  </a:moveTo>
                  <a:lnTo>
                    <a:pt x="1101462" y="0"/>
                  </a:lnTo>
                  <a:cubicBezTo>
                    <a:pt x="1121265" y="0"/>
                    <a:pt x="1137318" y="16054"/>
                    <a:pt x="1137318" y="35857"/>
                  </a:cubicBezTo>
                  <a:lnTo>
                    <a:pt x="1137318" y="134609"/>
                  </a:lnTo>
                  <a:cubicBezTo>
                    <a:pt x="1137318" y="144119"/>
                    <a:pt x="1133540" y="153239"/>
                    <a:pt x="1126816" y="159964"/>
                  </a:cubicBezTo>
                  <a:cubicBezTo>
                    <a:pt x="1120092" y="166688"/>
                    <a:pt x="1110971" y="170466"/>
                    <a:pt x="1101462" y="170466"/>
                  </a:cubicBezTo>
                  <a:lnTo>
                    <a:pt x="35857" y="170466"/>
                  </a:lnTo>
                  <a:cubicBezTo>
                    <a:pt x="26347" y="170466"/>
                    <a:pt x="17227" y="166688"/>
                    <a:pt x="10502" y="159964"/>
                  </a:cubicBezTo>
                  <a:cubicBezTo>
                    <a:pt x="3778" y="153239"/>
                    <a:pt x="0" y="144119"/>
                    <a:pt x="0" y="134609"/>
                  </a:cubicBezTo>
                  <a:lnTo>
                    <a:pt x="0" y="35857"/>
                  </a:lnTo>
                  <a:cubicBezTo>
                    <a:pt x="0" y="26347"/>
                    <a:pt x="3778" y="17227"/>
                    <a:pt x="10502" y="10502"/>
                  </a:cubicBezTo>
                  <a:cubicBezTo>
                    <a:pt x="17227" y="3778"/>
                    <a:pt x="26347" y="0"/>
                    <a:pt x="35857" y="0"/>
                  </a:cubicBezTo>
                  <a:close/>
                </a:path>
              </a:pathLst>
            </a:custGeom>
            <a:solidFill>
              <a:srgbClr val="FFD8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340;p26">
              <a:extLst>
                <a:ext uri="{FF2B5EF4-FFF2-40B4-BE49-F238E27FC236}">
                  <a16:creationId xmlns:a16="http://schemas.microsoft.com/office/drawing/2014/main" id="{51113E8F-18E9-72D5-BE6C-85D03FD8B845}"/>
                </a:ext>
              </a:extLst>
            </p:cNvPr>
            <p:cNvSpPr txBox="1"/>
            <p:nvPr/>
          </p:nvSpPr>
          <p:spPr>
            <a:xfrm>
              <a:off x="0" y="0"/>
              <a:ext cx="1137318" cy="170466"/>
            </a:xfrm>
            <a:prstGeom prst="rect">
              <a:avLst/>
            </a:prstGeom>
            <a:noFill/>
            <a:ln>
              <a:noFill/>
            </a:ln>
          </p:spPr>
          <p:txBody>
            <a:bodyPr spcFirstLastPara="1" wrap="square" lIns="50800" tIns="50800" rIns="50800" bIns="50800" anchor="ctr" anchorCtr="0">
              <a:noAutofit/>
            </a:bodyPr>
            <a:lstStyle/>
            <a:p>
              <a:pPr marL="0" marR="0" lvl="0" indent="0" algn="ctr" rtl="0">
                <a:lnSpc>
                  <a:spcPct val="120008"/>
                </a:lnSpc>
                <a:spcBef>
                  <a:spcPts val="0"/>
                </a:spcBef>
                <a:spcAft>
                  <a:spcPts val="0"/>
                </a:spcAft>
                <a:buNone/>
              </a:pPr>
              <a:endParaRPr dirty="0"/>
            </a:p>
          </p:txBody>
        </p:sp>
      </p:grpSp>
      <p:grpSp>
        <p:nvGrpSpPr>
          <p:cNvPr id="144" name="Google Shape;144;p16">
            <a:extLst>
              <a:ext uri="{FF2B5EF4-FFF2-40B4-BE49-F238E27FC236}">
                <a16:creationId xmlns:a16="http://schemas.microsoft.com/office/drawing/2014/main" id="{1F06F41C-D05F-5BE9-0D9F-5D05DA5FF7B8}"/>
              </a:ext>
            </a:extLst>
          </p:cNvPr>
          <p:cNvGrpSpPr/>
          <p:nvPr/>
        </p:nvGrpSpPr>
        <p:grpSpPr>
          <a:xfrm>
            <a:off x="17259300" y="-180826"/>
            <a:ext cx="1028700" cy="10467826"/>
            <a:chOff x="0" y="-47625"/>
            <a:chExt cx="270933" cy="2756958"/>
          </a:xfrm>
        </p:grpSpPr>
        <p:sp>
          <p:nvSpPr>
            <p:cNvPr id="145" name="Google Shape;145;p16">
              <a:extLst>
                <a:ext uri="{FF2B5EF4-FFF2-40B4-BE49-F238E27FC236}">
                  <a16:creationId xmlns:a16="http://schemas.microsoft.com/office/drawing/2014/main" id="{71A5D9B7-F02F-26B8-B5FB-026343C6439C}"/>
                </a:ext>
              </a:extLst>
            </p:cNvPr>
            <p:cNvSpPr/>
            <p:nvPr/>
          </p:nvSpPr>
          <p:spPr>
            <a:xfrm>
              <a:off x="0" y="0"/>
              <a:ext cx="270933" cy="2709333"/>
            </a:xfrm>
            <a:custGeom>
              <a:avLst/>
              <a:gdLst/>
              <a:ahLst/>
              <a:cxnLst/>
              <a:rect l="l" t="t" r="r" b="b"/>
              <a:pathLst>
                <a:path w="270933" h="2709333" extrusionOk="0">
                  <a:moveTo>
                    <a:pt x="0" y="0"/>
                  </a:moveTo>
                  <a:lnTo>
                    <a:pt x="270933" y="0"/>
                  </a:lnTo>
                  <a:lnTo>
                    <a:pt x="270933" y="2709333"/>
                  </a:lnTo>
                  <a:lnTo>
                    <a:pt x="0" y="2709333"/>
                  </a:lnTo>
                  <a:close/>
                </a:path>
              </a:pathLst>
            </a:custGeom>
            <a:solidFill>
              <a:srgbClr val="FFD863"/>
            </a:solidFill>
            <a:ln>
              <a:noFill/>
            </a:ln>
          </p:spPr>
        </p:sp>
        <p:sp>
          <p:nvSpPr>
            <p:cNvPr id="146" name="Google Shape;146;p16">
              <a:extLst>
                <a:ext uri="{FF2B5EF4-FFF2-40B4-BE49-F238E27FC236}">
                  <a16:creationId xmlns:a16="http://schemas.microsoft.com/office/drawing/2014/main" id="{F57E3F22-E8AD-BC0D-8841-7BC90F927E2C}"/>
                </a:ext>
              </a:extLst>
            </p:cNvPr>
            <p:cNvSpPr txBox="1"/>
            <p:nvPr/>
          </p:nvSpPr>
          <p:spPr>
            <a:xfrm>
              <a:off x="0" y="-47625"/>
              <a:ext cx="2709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 name="Google Shape;147;p16">
            <a:extLst>
              <a:ext uri="{FF2B5EF4-FFF2-40B4-BE49-F238E27FC236}">
                <a16:creationId xmlns:a16="http://schemas.microsoft.com/office/drawing/2014/main" id="{2EC145EC-51FF-C1F1-9316-6574E5C92E3C}"/>
              </a:ext>
            </a:extLst>
          </p:cNvPr>
          <p:cNvSpPr txBox="1"/>
          <p:nvPr/>
        </p:nvSpPr>
        <p:spPr>
          <a:xfrm>
            <a:off x="-517557" y="132576"/>
            <a:ext cx="16337930" cy="566309"/>
          </a:xfrm>
          <a:prstGeom prst="rect">
            <a:avLst/>
          </a:prstGeom>
          <a:noFill/>
          <a:ln>
            <a:noFill/>
          </a:ln>
        </p:spPr>
        <p:txBody>
          <a:bodyPr spcFirstLastPara="1" wrap="square" lIns="0" tIns="0" rIns="0" bIns="0" anchor="t" anchorCtr="0">
            <a:spAutoFit/>
          </a:bodyPr>
          <a:lstStyle/>
          <a:p>
            <a:pPr algn="ctr">
              <a:lnSpc>
                <a:spcPct val="115000"/>
              </a:lnSpc>
            </a:pPr>
            <a:r>
              <a:rPr lang="en-US" altLang="ja-JP" sz="3200" dirty="0">
                <a:latin typeface="Merriweather" panose="00000500000000000000" pitchFamily="2" charset="0"/>
              </a:rPr>
              <a:t>3. Corporate Restructuring from the Perspective of Communication Studies</a:t>
            </a:r>
            <a:endParaRPr lang="ja-JP" altLang="ja-JP" sz="3200" dirty="0">
              <a:latin typeface="Merriweather" panose="00000500000000000000" pitchFamily="2" charset="0"/>
            </a:endParaRPr>
          </a:p>
        </p:txBody>
      </p:sp>
      <p:sp>
        <p:nvSpPr>
          <p:cNvPr id="3" name="Google Shape;147;p16">
            <a:extLst>
              <a:ext uri="{FF2B5EF4-FFF2-40B4-BE49-F238E27FC236}">
                <a16:creationId xmlns:a16="http://schemas.microsoft.com/office/drawing/2014/main" id="{2E3FF2A0-23E5-62BF-89D0-76D9A1808322}"/>
              </a:ext>
            </a:extLst>
          </p:cNvPr>
          <p:cNvSpPr txBox="1"/>
          <p:nvPr/>
        </p:nvSpPr>
        <p:spPr>
          <a:xfrm>
            <a:off x="4277460" y="2009435"/>
            <a:ext cx="9733080" cy="738664"/>
          </a:xfrm>
          <a:prstGeom prst="rect">
            <a:avLst/>
          </a:prstGeom>
          <a:noFill/>
          <a:ln>
            <a:noFill/>
          </a:ln>
        </p:spPr>
        <p:txBody>
          <a:bodyPr spcFirstLastPara="1" wrap="square" lIns="0" tIns="0" rIns="0" bIns="0" anchor="t" anchorCtr="0">
            <a:spAutoFit/>
          </a:bodyPr>
          <a:lstStyle/>
          <a:p>
            <a:pPr lvl="0"/>
            <a:r>
              <a:rPr lang="en-US" altLang="ja-JP" sz="4800" dirty="0">
                <a:latin typeface="Fira Sans" panose="020B0503050000020004" pitchFamily="34" charset="0"/>
              </a:rPr>
              <a:t>Improvement 3: </a:t>
            </a:r>
            <a:r>
              <a:rPr lang="en-US" altLang="ja-JP" sz="4800" b="1" dirty="0">
                <a:latin typeface="Fira Sans" panose="020B0503050000020004" pitchFamily="34" charset="0"/>
              </a:rPr>
              <a:t>Manager training</a:t>
            </a:r>
            <a:endParaRPr sz="4800" b="1" dirty="0">
              <a:latin typeface="Fira Sans" panose="020B0503050000020004" pitchFamily="34" charset="0"/>
            </a:endParaRPr>
          </a:p>
        </p:txBody>
      </p:sp>
      <p:sp>
        <p:nvSpPr>
          <p:cNvPr id="5" name="Rectangle 2">
            <a:extLst>
              <a:ext uri="{FF2B5EF4-FFF2-40B4-BE49-F238E27FC236}">
                <a16:creationId xmlns:a16="http://schemas.microsoft.com/office/drawing/2014/main" id="{4168326E-1F30-7C82-0859-232835A819C5}"/>
              </a:ext>
            </a:extLst>
          </p:cNvPr>
          <p:cNvSpPr>
            <a:spLocks noChangeArrowheads="1"/>
          </p:cNvSpPr>
          <p:nvPr/>
        </p:nvSpPr>
        <p:spPr bwMode="auto">
          <a:xfrm>
            <a:off x="2022171" y="3564221"/>
            <a:ext cx="1451766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ja-JP" altLang="en-US" sz="3600" b="0" i="0" u="none" strike="noStrike" cap="none" normalizeH="0" baseline="0" dirty="0">
                <a:ln>
                  <a:noFill/>
                </a:ln>
                <a:solidFill>
                  <a:schemeClr val="tx1"/>
                </a:solidFill>
                <a:effectLst/>
                <a:latin typeface="Fira Sans" panose="020B0503050000020004" pitchFamily="34" charset="0"/>
              </a:rPr>
              <a:t>・</a:t>
            </a:r>
            <a:r>
              <a:rPr kumimoji="0" lang="ja-JP" altLang="ja-JP" sz="3600" b="0" i="0" u="none" strike="noStrike" cap="none" normalizeH="0" baseline="0" dirty="0">
                <a:ln>
                  <a:noFill/>
                </a:ln>
                <a:solidFill>
                  <a:schemeClr val="tx1"/>
                </a:solidFill>
                <a:effectLst/>
                <a:latin typeface="Fira Sans" panose="020B0503050000020004" pitchFamily="34" charset="0"/>
              </a:rPr>
              <a:t>Focus on identifying employees whose opinions are overlooked </a:t>
            </a:r>
          </a:p>
          <a:p>
            <a:pPr marL="0" marR="0" lvl="0" indent="0" algn="l" defTabSz="914400" rtl="0" eaLnBrk="0" fontAlgn="base" latinLnBrk="0" hangingPunct="0">
              <a:lnSpc>
                <a:spcPct val="100000"/>
              </a:lnSpc>
              <a:spcBef>
                <a:spcPct val="0"/>
              </a:spcBef>
              <a:spcAft>
                <a:spcPct val="0"/>
              </a:spcAft>
              <a:buClrTx/>
              <a:buSzTx/>
              <a:tabLst/>
            </a:pPr>
            <a:r>
              <a:rPr kumimoji="0" lang="ja-JP" altLang="en-US" sz="3600" b="0" i="0" u="none" strike="noStrike" cap="none" normalizeH="0" baseline="0" dirty="0">
                <a:ln>
                  <a:noFill/>
                </a:ln>
                <a:solidFill>
                  <a:schemeClr val="tx1"/>
                </a:solidFill>
                <a:effectLst/>
                <a:latin typeface="Fira Sans" panose="020B0503050000020004" pitchFamily="34" charset="0"/>
              </a:rPr>
              <a:t>・</a:t>
            </a:r>
            <a:r>
              <a:rPr kumimoji="0" lang="ja-JP" altLang="ja-JP" sz="3600" b="0" i="0" u="none" strike="noStrike" cap="none" normalizeH="0" baseline="0" dirty="0">
                <a:ln>
                  <a:noFill/>
                </a:ln>
                <a:solidFill>
                  <a:schemeClr val="tx1"/>
                </a:solidFill>
                <a:effectLst/>
                <a:latin typeface="Fira Sans" panose="020B0503050000020004" pitchFamily="34" charset="0"/>
              </a:rPr>
              <a:t>Use video analysis to improve observational skills </a:t>
            </a:r>
            <a:endParaRPr kumimoji="0" lang="en-US" altLang="ja-JP" sz="3600" b="0" i="0" u="none" strike="noStrike" cap="none" normalizeH="0" baseline="0" dirty="0">
              <a:ln>
                <a:noFill/>
              </a:ln>
              <a:solidFill>
                <a:schemeClr val="tx1"/>
              </a:solidFill>
              <a:effectLst/>
              <a:latin typeface="Fira Sans" panose="020B0503050000020004" pitchFamily="34" charset="0"/>
            </a:endParaRPr>
          </a:p>
          <a:p>
            <a:pPr lvl="0" eaLnBrk="0" fontAlgn="base" hangingPunct="0">
              <a:spcBef>
                <a:spcPct val="0"/>
              </a:spcBef>
              <a:spcAft>
                <a:spcPct val="0"/>
              </a:spcAft>
              <a:buClrTx/>
            </a:pPr>
            <a:r>
              <a:rPr lang="ja-JP" altLang="en-US" sz="3600" dirty="0"/>
              <a:t>・</a:t>
            </a:r>
            <a:r>
              <a:rPr lang="en-US" altLang="ja-JP" sz="3600" dirty="0"/>
              <a:t>Helps create a more inclusive environment</a:t>
            </a:r>
            <a:endParaRPr kumimoji="0" lang="ja-JP" altLang="ja-JP" sz="3600" b="0" i="0" u="none" strike="noStrike" cap="none" normalizeH="0" baseline="0" dirty="0">
              <a:ln>
                <a:noFill/>
              </a:ln>
              <a:solidFill>
                <a:schemeClr val="tx1"/>
              </a:solidFill>
              <a:effectLst/>
              <a:latin typeface="Fira Sans" panose="020B0503050000020004" pitchFamily="34" charset="0"/>
            </a:endParaRPr>
          </a:p>
        </p:txBody>
      </p:sp>
      <p:sp>
        <p:nvSpPr>
          <p:cNvPr id="6" name="テキスト ボックス 5">
            <a:extLst>
              <a:ext uri="{FF2B5EF4-FFF2-40B4-BE49-F238E27FC236}">
                <a16:creationId xmlns:a16="http://schemas.microsoft.com/office/drawing/2014/main" id="{2D19386D-D28E-5D61-9E3C-F1F2E977D447}"/>
              </a:ext>
            </a:extLst>
          </p:cNvPr>
          <p:cNvSpPr txBox="1"/>
          <p:nvPr/>
        </p:nvSpPr>
        <p:spPr>
          <a:xfrm>
            <a:off x="2982635" y="7284877"/>
            <a:ext cx="14111352" cy="1754326"/>
          </a:xfrm>
          <a:prstGeom prst="rect">
            <a:avLst/>
          </a:prstGeom>
          <a:noFill/>
        </p:spPr>
        <p:txBody>
          <a:bodyPr wrap="square" rtlCol="0">
            <a:spAutoFit/>
          </a:bodyPr>
          <a:lstStyle/>
          <a:p>
            <a:r>
              <a:rPr lang="ja-JP" altLang="en-US" sz="3600" dirty="0">
                <a:latin typeface="Fira Sans" panose="020B0503050000020004" pitchFamily="34" charset="0"/>
              </a:rPr>
              <a:t>・</a:t>
            </a:r>
            <a:r>
              <a:rPr lang="en-US" altLang="ja-JP" sz="3600" dirty="0">
                <a:latin typeface="Fira Sans" panose="020B0503050000020004" pitchFamily="34" charset="0"/>
              </a:rPr>
              <a:t>Provide tools for meetings</a:t>
            </a:r>
          </a:p>
          <a:p>
            <a:r>
              <a:rPr lang="en-US" altLang="ja-JP" sz="3600" dirty="0">
                <a:latin typeface="Fira Sans" panose="020B0503050000020004" pitchFamily="34" charset="0"/>
              </a:rPr>
              <a:t>(e.g., Track speaking frequency and interruptions.</a:t>
            </a:r>
          </a:p>
          <a:p>
            <a:r>
              <a:rPr lang="en-US" altLang="ja-JP" sz="3600" dirty="0">
                <a:latin typeface="Fira Sans" panose="020B0503050000020004" pitchFamily="34" charset="0"/>
              </a:rPr>
              <a:t>         Observe eye contact and facial expressions)</a:t>
            </a:r>
          </a:p>
        </p:txBody>
      </p:sp>
      <p:sp>
        <p:nvSpPr>
          <p:cNvPr id="7" name="テキスト ボックス 6">
            <a:extLst>
              <a:ext uri="{FF2B5EF4-FFF2-40B4-BE49-F238E27FC236}">
                <a16:creationId xmlns:a16="http://schemas.microsoft.com/office/drawing/2014/main" id="{D231CF38-5B44-BCE6-D9FC-6F10678975DF}"/>
              </a:ext>
            </a:extLst>
          </p:cNvPr>
          <p:cNvSpPr txBox="1"/>
          <p:nvPr/>
        </p:nvSpPr>
        <p:spPr>
          <a:xfrm>
            <a:off x="2982635" y="5978546"/>
            <a:ext cx="10947228" cy="646331"/>
          </a:xfrm>
          <a:prstGeom prst="rect">
            <a:avLst/>
          </a:prstGeom>
          <a:noFill/>
        </p:spPr>
        <p:txBody>
          <a:bodyPr wrap="none" rtlCol="0">
            <a:spAutoFit/>
          </a:bodyPr>
          <a:lstStyle/>
          <a:p>
            <a:r>
              <a:rPr lang="en-US" altLang="ja-JP" sz="3600" b="1" dirty="0">
                <a:latin typeface="Fira Sans" panose="020B0503050000020004" pitchFamily="34" charset="0"/>
              </a:rPr>
              <a:t>Skills alone is not enough to put them into practice</a:t>
            </a:r>
            <a:endParaRPr kumimoji="1" lang="ja-JP" altLang="en-US" sz="3600" b="1" dirty="0">
              <a:latin typeface="Fira Sans" panose="020B0503050000020004" pitchFamily="34" charset="0"/>
            </a:endParaRPr>
          </a:p>
        </p:txBody>
      </p:sp>
    </p:spTree>
    <p:extLst>
      <p:ext uri="{BB962C8B-B14F-4D97-AF65-F5344CB8AC3E}">
        <p14:creationId xmlns:p14="http://schemas.microsoft.com/office/powerpoint/2010/main" val="3878443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grpSp>
        <p:nvGrpSpPr>
          <p:cNvPr id="251" name="Google Shape;251;p22"/>
          <p:cNvGrpSpPr/>
          <p:nvPr/>
        </p:nvGrpSpPr>
        <p:grpSpPr>
          <a:xfrm>
            <a:off x="5949355" y="3586177"/>
            <a:ext cx="2692133" cy="1190595"/>
            <a:chOff x="0" y="-9525"/>
            <a:chExt cx="709039" cy="313572"/>
          </a:xfrm>
        </p:grpSpPr>
        <p:sp>
          <p:nvSpPr>
            <p:cNvPr id="252" name="Google Shape;252;p22"/>
            <p:cNvSpPr/>
            <p:nvPr/>
          </p:nvSpPr>
          <p:spPr>
            <a:xfrm>
              <a:off x="0" y="0"/>
              <a:ext cx="709039" cy="304047"/>
            </a:xfrm>
            <a:custGeom>
              <a:avLst/>
              <a:gdLst/>
              <a:ahLst/>
              <a:cxnLst/>
              <a:rect l="l" t="t" r="r" b="b"/>
              <a:pathLst>
                <a:path w="709039" h="304047" extrusionOk="0">
                  <a:moveTo>
                    <a:pt x="0" y="0"/>
                  </a:moveTo>
                  <a:lnTo>
                    <a:pt x="709039" y="0"/>
                  </a:lnTo>
                  <a:lnTo>
                    <a:pt x="709039" y="304047"/>
                  </a:lnTo>
                  <a:lnTo>
                    <a:pt x="0" y="304047"/>
                  </a:lnTo>
                  <a:close/>
                </a:path>
              </a:pathLst>
            </a:custGeom>
            <a:solidFill>
              <a:srgbClr val="FFD863"/>
            </a:solidFill>
            <a:ln>
              <a:noFill/>
            </a:ln>
          </p:spPr>
        </p:sp>
        <p:sp>
          <p:nvSpPr>
            <p:cNvPr id="253" name="Google Shape;253;p22"/>
            <p:cNvSpPr txBox="1"/>
            <p:nvPr/>
          </p:nvSpPr>
          <p:spPr>
            <a:xfrm>
              <a:off x="0" y="-9525"/>
              <a:ext cx="709039" cy="313572"/>
            </a:xfrm>
            <a:prstGeom prst="rect">
              <a:avLst/>
            </a:prstGeom>
            <a:noFill/>
            <a:ln>
              <a:noFill/>
            </a:ln>
          </p:spPr>
          <p:txBody>
            <a:bodyPr spcFirstLastPara="1" wrap="square" lIns="203200" tIns="203200" rIns="203200" bIns="203200" anchor="ctr" anchorCtr="0">
              <a:noAutofit/>
            </a:bodyPr>
            <a:lstStyle/>
            <a:p>
              <a:pPr marL="0" marR="0" lvl="0" indent="0" algn="ctr" rtl="0">
                <a:lnSpc>
                  <a:spcPct val="120000"/>
                </a:lnSpc>
                <a:spcBef>
                  <a:spcPts val="0"/>
                </a:spcBef>
                <a:spcAft>
                  <a:spcPts val="0"/>
                </a:spcAft>
                <a:buNone/>
              </a:pPr>
              <a:r>
                <a:rPr lang="en-US" sz="3000" b="1" i="0" u="none" strike="noStrike" cap="none">
                  <a:solidFill>
                    <a:srgbClr val="000000"/>
                  </a:solidFill>
                  <a:latin typeface="Fira Sans"/>
                  <a:ea typeface="Fira Sans"/>
                  <a:cs typeface="Fira Sans"/>
                  <a:sym typeface="Fira Sans"/>
                </a:rPr>
                <a:t>Main point 1</a:t>
              </a:r>
              <a:endParaRPr/>
            </a:p>
          </p:txBody>
        </p:sp>
      </p:grpSp>
      <p:grpSp>
        <p:nvGrpSpPr>
          <p:cNvPr id="254" name="Google Shape;254;p22"/>
          <p:cNvGrpSpPr/>
          <p:nvPr/>
        </p:nvGrpSpPr>
        <p:grpSpPr>
          <a:xfrm>
            <a:off x="5949354" y="5789443"/>
            <a:ext cx="2692133" cy="1190595"/>
            <a:chOff x="0" y="-9525"/>
            <a:chExt cx="709039" cy="313572"/>
          </a:xfrm>
        </p:grpSpPr>
        <p:sp>
          <p:nvSpPr>
            <p:cNvPr id="255" name="Google Shape;255;p22"/>
            <p:cNvSpPr/>
            <p:nvPr/>
          </p:nvSpPr>
          <p:spPr>
            <a:xfrm>
              <a:off x="0" y="0"/>
              <a:ext cx="709039" cy="304047"/>
            </a:xfrm>
            <a:custGeom>
              <a:avLst/>
              <a:gdLst/>
              <a:ahLst/>
              <a:cxnLst/>
              <a:rect l="l" t="t" r="r" b="b"/>
              <a:pathLst>
                <a:path w="709039" h="304047" extrusionOk="0">
                  <a:moveTo>
                    <a:pt x="0" y="0"/>
                  </a:moveTo>
                  <a:lnTo>
                    <a:pt x="709039" y="0"/>
                  </a:lnTo>
                  <a:lnTo>
                    <a:pt x="709039" y="304047"/>
                  </a:lnTo>
                  <a:lnTo>
                    <a:pt x="0" y="304047"/>
                  </a:lnTo>
                  <a:close/>
                </a:path>
              </a:pathLst>
            </a:custGeom>
            <a:solidFill>
              <a:srgbClr val="FFD863"/>
            </a:solidFill>
            <a:ln>
              <a:noFill/>
            </a:ln>
          </p:spPr>
        </p:sp>
        <p:sp>
          <p:nvSpPr>
            <p:cNvPr id="256" name="Google Shape;256;p22"/>
            <p:cNvSpPr txBox="1"/>
            <p:nvPr/>
          </p:nvSpPr>
          <p:spPr>
            <a:xfrm>
              <a:off x="0" y="-9525"/>
              <a:ext cx="709039" cy="313572"/>
            </a:xfrm>
            <a:prstGeom prst="rect">
              <a:avLst/>
            </a:prstGeom>
            <a:noFill/>
            <a:ln>
              <a:noFill/>
            </a:ln>
          </p:spPr>
          <p:txBody>
            <a:bodyPr spcFirstLastPara="1" wrap="square" lIns="203200" tIns="203200" rIns="203200" bIns="203200" anchor="ctr" anchorCtr="0">
              <a:noAutofit/>
            </a:bodyPr>
            <a:lstStyle/>
            <a:p>
              <a:pPr marL="0" marR="0" lvl="0" indent="0" algn="ctr" rtl="0">
                <a:lnSpc>
                  <a:spcPct val="120000"/>
                </a:lnSpc>
                <a:spcBef>
                  <a:spcPts val="0"/>
                </a:spcBef>
                <a:spcAft>
                  <a:spcPts val="0"/>
                </a:spcAft>
                <a:buNone/>
              </a:pPr>
              <a:r>
                <a:rPr lang="en-US" sz="3000" b="1" i="0" u="none" strike="noStrike" cap="none">
                  <a:solidFill>
                    <a:srgbClr val="000000"/>
                  </a:solidFill>
                  <a:latin typeface="Fira Sans"/>
                  <a:ea typeface="Fira Sans"/>
                  <a:cs typeface="Fira Sans"/>
                  <a:sym typeface="Fira Sans"/>
                </a:rPr>
                <a:t>Main point 2</a:t>
              </a:r>
              <a:endParaRPr/>
            </a:p>
          </p:txBody>
        </p:sp>
      </p:grpSp>
      <p:grpSp>
        <p:nvGrpSpPr>
          <p:cNvPr id="257" name="Google Shape;257;p22"/>
          <p:cNvGrpSpPr/>
          <p:nvPr/>
        </p:nvGrpSpPr>
        <p:grpSpPr>
          <a:xfrm>
            <a:off x="6032044" y="8161854"/>
            <a:ext cx="2692133" cy="1190595"/>
            <a:chOff x="0" y="-9525"/>
            <a:chExt cx="709039" cy="313572"/>
          </a:xfrm>
        </p:grpSpPr>
        <p:sp>
          <p:nvSpPr>
            <p:cNvPr id="258" name="Google Shape;258;p22"/>
            <p:cNvSpPr/>
            <p:nvPr/>
          </p:nvSpPr>
          <p:spPr>
            <a:xfrm>
              <a:off x="0" y="0"/>
              <a:ext cx="709039" cy="304047"/>
            </a:xfrm>
            <a:custGeom>
              <a:avLst/>
              <a:gdLst/>
              <a:ahLst/>
              <a:cxnLst/>
              <a:rect l="l" t="t" r="r" b="b"/>
              <a:pathLst>
                <a:path w="709039" h="304047" extrusionOk="0">
                  <a:moveTo>
                    <a:pt x="0" y="0"/>
                  </a:moveTo>
                  <a:lnTo>
                    <a:pt x="709039" y="0"/>
                  </a:lnTo>
                  <a:lnTo>
                    <a:pt x="709039" y="304047"/>
                  </a:lnTo>
                  <a:lnTo>
                    <a:pt x="0" y="304047"/>
                  </a:lnTo>
                  <a:close/>
                </a:path>
              </a:pathLst>
            </a:custGeom>
            <a:solidFill>
              <a:srgbClr val="FFD863"/>
            </a:solidFill>
            <a:ln>
              <a:noFill/>
            </a:ln>
          </p:spPr>
        </p:sp>
        <p:sp>
          <p:nvSpPr>
            <p:cNvPr id="259" name="Google Shape;259;p22"/>
            <p:cNvSpPr txBox="1"/>
            <p:nvPr/>
          </p:nvSpPr>
          <p:spPr>
            <a:xfrm>
              <a:off x="0" y="-9525"/>
              <a:ext cx="709039" cy="313572"/>
            </a:xfrm>
            <a:prstGeom prst="rect">
              <a:avLst/>
            </a:prstGeom>
            <a:noFill/>
            <a:ln>
              <a:noFill/>
            </a:ln>
          </p:spPr>
          <p:txBody>
            <a:bodyPr spcFirstLastPara="1" wrap="square" lIns="203200" tIns="203200" rIns="203200" bIns="203200" anchor="ctr" anchorCtr="0">
              <a:noAutofit/>
            </a:bodyPr>
            <a:lstStyle/>
            <a:p>
              <a:pPr marL="0" marR="0" lvl="0" indent="0" algn="ctr" rtl="0">
                <a:lnSpc>
                  <a:spcPct val="120000"/>
                </a:lnSpc>
                <a:spcBef>
                  <a:spcPts val="0"/>
                </a:spcBef>
                <a:spcAft>
                  <a:spcPts val="0"/>
                </a:spcAft>
                <a:buNone/>
              </a:pPr>
              <a:r>
                <a:rPr lang="en-US" sz="3000" b="1" i="0" u="none" strike="noStrike" cap="none">
                  <a:solidFill>
                    <a:srgbClr val="000000"/>
                  </a:solidFill>
                  <a:latin typeface="Fira Sans"/>
                  <a:ea typeface="Fira Sans"/>
                  <a:cs typeface="Fira Sans"/>
                  <a:sym typeface="Fira Sans"/>
                </a:rPr>
                <a:t>Main point 3</a:t>
              </a:r>
              <a:endParaRPr/>
            </a:p>
          </p:txBody>
        </p:sp>
      </p:grpSp>
      <p:grpSp>
        <p:nvGrpSpPr>
          <p:cNvPr id="260" name="Google Shape;260;p22"/>
          <p:cNvGrpSpPr/>
          <p:nvPr/>
        </p:nvGrpSpPr>
        <p:grpSpPr>
          <a:xfrm>
            <a:off x="5416932" y="-180826"/>
            <a:ext cx="12871068" cy="3266926"/>
            <a:chOff x="0" y="-47625"/>
            <a:chExt cx="3389911" cy="860425"/>
          </a:xfrm>
        </p:grpSpPr>
        <p:sp>
          <p:nvSpPr>
            <p:cNvPr id="261" name="Google Shape;261;p22"/>
            <p:cNvSpPr/>
            <p:nvPr/>
          </p:nvSpPr>
          <p:spPr>
            <a:xfrm>
              <a:off x="0" y="0"/>
              <a:ext cx="3389911" cy="812800"/>
            </a:xfrm>
            <a:custGeom>
              <a:avLst/>
              <a:gdLst/>
              <a:ahLst/>
              <a:cxnLst/>
              <a:rect l="l" t="t" r="r" b="b"/>
              <a:pathLst>
                <a:path w="3389911" h="812800" extrusionOk="0">
                  <a:moveTo>
                    <a:pt x="0" y="0"/>
                  </a:moveTo>
                  <a:lnTo>
                    <a:pt x="3389911" y="0"/>
                  </a:lnTo>
                  <a:lnTo>
                    <a:pt x="3389911" y="812800"/>
                  </a:lnTo>
                  <a:lnTo>
                    <a:pt x="0" y="812800"/>
                  </a:lnTo>
                  <a:close/>
                </a:path>
              </a:pathLst>
            </a:custGeom>
            <a:solidFill>
              <a:srgbClr val="FA9908"/>
            </a:solidFill>
            <a:ln>
              <a:noFill/>
            </a:ln>
          </p:spPr>
        </p:sp>
        <p:sp>
          <p:nvSpPr>
            <p:cNvPr id="262" name="Google Shape;262;p22"/>
            <p:cNvSpPr txBox="1"/>
            <p:nvPr/>
          </p:nvSpPr>
          <p:spPr>
            <a:xfrm>
              <a:off x="0" y="-47625"/>
              <a:ext cx="3389911" cy="8604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63" name="Google Shape;263;p22"/>
          <p:cNvSpPr/>
          <p:nvPr/>
        </p:nvSpPr>
        <p:spPr>
          <a:xfrm>
            <a:off x="0" y="0"/>
            <a:ext cx="5639763" cy="10287000"/>
          </a:xfrm>
          <a:custGeom>
            <a:avLst/>
            <a:gdLst/>
            <a:ahLst/>
            <a:cxnLst/>
            <a:rect l="l" t="t" r="r" b="b"/>
            <a:pathLst>
              <a:path w="873747" h="1593725" extrusionOk="0">
                <a:moveTo>
                  <a:pt x="0" y="0"/>
                </a:moveTo>
                <a:lnTo>
                  <a:pt x="873747" y="0"/>
                </a:lnTo>
                <a:lnTo>
                  <a:pt x="873747" y="1593725"/>
                </a:lnTo>
                <a:lnTo>
                  <a:pt x="0" y="1593725"/>
                </a:lnTo>
                <a:close/>
              </a:path>
            </a:pathLst>
          </a:custGeom>
          <a:blipFill rotWithShape="1">
            <a:blip r:embed="rId3">
              <a:alphaModFix/>
            </a:blip>
            <a:stretch>
              <a:fillRect r="-21522"/>
            </a:stretch>
          </a:blipFill>
          <a:ln>
            <a:noFill/>
          </a:ln>
        </p:spPr>
      </p:sp>
      <p:sp>
        <p:nvSpPr>
          <p:cNvPr id="264" name="Google Shape;264;p22"/>
          <p:cNvSpPr txBox="1"/>
          <p:nvPr/>
        </p:nvSpPr>
        <p:spPr>
          <a:xfrm>
            <a:off x="6643606" y="1095375"/>
            <a:ext cx="10615694" cy="1354217"/>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US" sz="8000" b="1" i="0" u="none" strike="noStrike" cap="none" dirty="0">
                <a:solidFill>
                  <a:srgbClr val="FFFFFF"/>
                </a:solidFill>
                <a:latin typeface="Merriweather"/>
                <a:ea typeface="Merriweather"/>
                <a:cs typeface="Merriweather"/>
                <a:sym typeface="Merriweather"/>
              </a:rPr>
              <a:t>Conclusion</a:t>
            </a:r>
            <a:endParaRPr dirty="0"/>
          </a:p>
        </p:txBody>
      </p:sp>
      <p:sp>
        <p:nvSpPr>
          <p:cNvPr id="2" name="Rectangle 1">
            <a:extLst>
              <a:ext uri="{FF2B5EF4-FFF2-40B4-BE49-F238E27FC236}">
                <a16:creationId xmlns:a16="http://schemas.microsoft.com/office/drawing/2014/main" id="{05399B31-7F7E-F3B0-3544-25D7363F02F7}"/>
              </a:ext>
            </a:extLst>
          </p:cNvPr>
          <p:cNvSpPr>
            <a:spLocks noChangeArrowheads="1"/>
          </p:cNvSpPr>
          <p:nvPr/>
        </p:nvSpPr>
        <p:spPr bwMode="auto">
          <a:xfrm>
            <a:off x="9144000" y="3796754"/>
            <a:ext cx="8614611"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ja-JP" sz="2800" b="0" i="0" u="none" strike="noStrike" cap="none" normalizeH="0" baseline="0" dirty="0">
                <a:ln>
                  <a:noFill/>
                </a:ln>
                <a:solidFill>
                  <a:schemeClr val="tx1"/>
                </a:solidFill>
                <a:effectLst/>
                <a:latin typeface="Fira Sans" panose="020B0503050000020004" pitchFamily="34" charset="0"/>
              </a:rPr>
              <a:t>C</a:t>
            </a:r>
            <a:r>
              <a:rPr kumimoji="0" lang="ja-JP" altLang="ja-JP" sz="2800" b="0" i="0" u="none" strike="noStrike" cap="none" normalizeH="0" baseline="0" dirty="0">
                <a:ln>
                  <a:noFill/>
                </a:ln>
                <a:solidFill>
                  <a:schemeClr val="tx1"/>
                </a:solidFill>
                <a:effectLst/>
                <a:latin typeface="Fira Sans" panose="020B0503050000020004" pitchFamily="34" charset="0"/>
              </a:rPr>
              <a:t>ontinuous improvements will gradually create impact </a:t>
            </a:r>
          </a:p>
        </p:txBody>
      </p:sp>
      <p:sp>
        <p:nvSpPr>
          <p:cNvPr id="3" name="テキスト ボックス 2">
            <a:extLst>
              <a:ext uri="{FF2B5EF4-FFF2-40B4-BE49-F238E27FC236}">
                <a16:creationId xmlns:a16="http://schemas.microsoft.com/office/drawing/2014/main" id="{F274FA90-82BA-A96C-27A4-1F4121A27FD3}"/>
              </a:ext>
            </a:extLst>
          </p:cNvPr>
          <p:cNvSpPr txBox="1"/>
          <p:nvPr/>
        </p:nvSpPr>
        <p:spPr>
          <a:xfrm>
            <a:off x="9277442" y="6194747"/>
            <a:ext cx="7645042" cy="738664"/>
          </a:xfrm>
          <a:prstGeom prst="rect">
            <a:avLst/>
          </a:prstGeom>
          <a:noFill/>
        </p:spPr>
        <p:txBody>
          <a:bodyPr wrap="none" rtlCol="0">
            <a:spAutoFit/>
          </a:bodyPr>
          <a:lstStyle/>
          <a:p>
            <a:r>
              <a:rPr lang="ja-JP" altLang="ja-JP" sz="2800" dirty="0">
                <a:solidFill>
                  <a:schemeClr val="tx1"/>
                </a:solidFill>
                <a:latin typeface="Fira Sans" panose="020B0503050000020004" pitchFamily="34" charset="0"/>
              </a:rPr>
              <a:t>Avoid labeling people as majority or minority </a:t>
            </a:r>
          </a:p>
          <a:p>
            <a:endParaRPr kumimoji="1" lang="ja-JP" altLang="en-US" dirty="0"/>
          </a:p>
        </p:txBody>
      </p:sp>
      <p:sp>
        <p:nvSpPr>
          <p:cNvPr id="4" name="テキスト ボックス 3">
            <a:extLst>
              <a:ext uri="{FF2B5EF4-FFF2-40B4-BE49-F238E27FC236}">
                <a16:creationId xmlns:a16="http://schemas.microsoft.com/office/drawing/2014/main" id="{C78F9D17-BDCA-E425-FB56-481637D6AB17}"/>
              </a:ext>
            </a:extLst>
          </p:cNvPr>
          <p:cNvSpPr txBox="1"/>
          <p:nvPr/>
        </p:nvSpPr>
        <p:spPr>
          <a:xfrm>
            <a:off x="9277442" y="8161854"/>
            <a:ext cx="8721801" cy="954107"/>
          </a:xfrm>
          <a:prstGeom prst="rect">
            <a:avLst/>
          </a:prstGeom>
          <a:noFill/>
        </p:spPr>
        <p:txBody>
          <a:bodyPr wrap="square" rtlCol="0">
            <a:spAutoFit/>
          </a:bodyPr>
          <a:lstStyle/>
          <a:p>
            <a:r>
              <a:rPr lang="ja-JP" altLang="ja-JP" sz="2800" dirty="0">
                <a:solidFill>
                  <a:schemeClr val="tx1"/>
                </a:solidFill>
                <a:latin typeface="Fira Sans" panose="020B0503050000020004" pitchFamily="34" charset="0"/>
              </a:rPr>
              <a:t>Focus on individual differences and treat everyone uniquely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74"/>
        <p:cNvGrpSpPr/>
        <p:nvPr/>
      </p:nvGrpSpPr>
      <p:grpSpPr>
        <a:xfrm>
          <a:off x="0" y="0"/>
          <a:ext cx="0" cy="0"/>
          <a:chOff x="0" y="0"/>
          <a:chExt cx="0" cy="0"/>
        </a:xfrm>
      </p:grpSpPr>
      <p:pic>
        <p:nvPicPr>
          <p:cNvPr id="275" name="Google Shape;275;p23"/>
          <p:cNvPicPr preferRelativeResize="0"/>
          <p:nvPr/>
        </p:nvPicPr>
        <p:blipFill rotWithShape="1">
          <a:blip r:embed="rId3">
            <a:alphaModFix amt="90000"/>
          </a:blip>
          <a:srcRect t="7227" b="16786"/>
          <a:stretch/>
        </p:blipFill>
        <p:spPr>
          <a:xfrm>
            <a:off x="0" y="0"/>
            <a:ext cx="18288000" cy="9258300"/>
          </a:xfrm>
          <a:prstGeom prst="rect">
            <a:avLst/>
          </a:prstGeom>
          <a:noFill/>
          <a:ln>
            <a:noFill/>
          </a:ln>
        </p:spPr>
      </p:pic>
      <p:grpSp>
        <p:nvGrpSpPr>
          <p:cNvPr id="276" name="Google Shape;276;p23"/>
          <p:cNvGrpSpPr/>
          <p:nvPr/>
        </p:nvGrpSpPr>
        <p:grpSpPr>
          <a:xfrm>
            <a:off x="0" y="8256849"/>
            <a:ext cx="18288122" cy="2030158"/>
            <a:chOff x="0" y="-47625"/>
            <a:chExt cx="4816593" cy="587209"/>
          </a:xfrm>
        </p:grpSpPr>
        <p:sp>
          <p:nvSpPr>
            <p:cNvPr id="277" name="Google Shape;277;p23"/>
            <p:cNvSpPr/>
            <p:nvPr/>
          </p:nvSpPr>
          <p:spPr>
            <a:xfrm>
              <a:off x="0" y="0"/>
              <a:ext cx="4816592" cy="539584"/>
            </a:xfrm>
            <a:custGeom>
              <a:avLst/>
              <a:gdLst/>
              <a:ahLst/>
              <a:cxnLst/>
              <a:rect l="l" t="t" r="r" b="b"/>
              <a:pathLst>
                <a:path w="4816592" h="539584" extrusionOk="0">
                  <a:moveTo>
                    <a:pt x="0" y="0"/>
                  </a:moveTo>
                  <a:lnTo>
                    <a:pt x="4816592" y="0"/>
                  </a:lnTo>
                  <a:lnTo>
                    <a:pt x="4816592" y="539584"/>
                  </a:lnTo>
                  <a:lnTo>
                    <a:pt x="0" y="539584"/>
                  </a:lnTo>
                  <a:close/>
                </a:path>
              </a:pathLst>
            </a:custGeom>
            <a:solidFill>
              <a:srgbClr val="FFD863"/>
            </a:solidFill>
            <a:ln>
              <a:noFill/>
            </a:ln>
          </p:spPr>
        </p:sp>
        <p:sp>
          <p:nvSpPr>
            <p:cNvPr id="278" name="Google Shape;278;p23"/>
            <p:cNvSpPr txBox="1"/>
            <p:nvPr/>
          </p:nvSpPr>
          <p:spPr>
            <a:xfrm>
              <a:off x="0" y="-47625"/>
              <a:ext cx="4816593" cy="587209"/>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80" name="Google Shape;280;p23"/>
          <p:cNvSpPr txBox="1"/>
          <p:nvPr/>
        </p:nvSpPr>
        <p:spPr>
          <a:xfrm>
            <a:off x="1294934" y="1085850"/>
            <a:ext cx="15964366" cy="1100301"/>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US" sz="6500" b="1" i="0" u="none" strike="noStrike" cap="none" dirty="0">
                <a:solidFill>
                  <a:srgbClr val="FFFFFF"/>
                </a:solidFill>
                <a:latin typeface="Merriweather"/>
                <a:ea typeface="Merriweather"/>
                <a:cs typeface="Merriweather"/>
                <a:sym typeface="Merriweather"/>
              </a:rPr>
              <a:t>Thank you for listening</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grpSp>
        <p:nvGrpSpPr>
          <p:cNvPr id="237" name="Google Shape;237;p21"/>
          <p:cNvGrpSpPr/>
          <p:nvPr/>
        </p:nvGrpSpPr>
        <p:grpSpPr>
          <a:xfrm>
            <a:off x="0" y="-180825"/>
            <a:ext cx="18288000" cy="1768994"/>
            <a:chOff x="0" y="-47625"/>
            <a:chExt cx="4816593" cy="842902"/>
          </a:xfrm>
        </p:grpSpPr>
        <p:sp>
          <p:nvSpPr>
            <p:cNvPr id="238" name="Google Shape;238;p21"/>
            <p:cNvSpPr/>
            <p:nvPr/>
          </p:nvSpPr>
          <p:spPr>
            <a:xfrm>
              <a:off x="0" y="0"/>
              <a:ext cx="4816592" cy="795277"/>
            </a:xfrm>
            <a:custGeom>
              <a:avLst/>
              <a:gdLst/>
              <a:ahLst/>
              <a:cxnLst/>
              <a:rect l="l" t="t" r="r" b="b"/>
              <a:pathLst>
                <a:path w="4816592" h="795277" extrusionOk="0">
                  <a:moveTo>
                    <a:pt x="0" y="0"/>
                  </a:moveTo>
                  <a:lnTo>
                    <a:pt x="4816592" y="0"/>
                  </a:lnTo>
                  <a:lnTo>
                    <a:pt x="4816592" y="795277"/>
                  </a:lnTo>
                  <a:lnTo>
                    <a:pt x="0" y="795277"/>
                  </a:lnTo>
                  <a:close/>
                </a:path>
              </a:pathLst>
            </a:custGeom>
            <a:solidFill>
              <a:srgbClr val="FFD863"/>
            </a:solidFill>
            <a:ln>
              <a:noFill/>
            </a:ln>
          </p:spPr>
        </p:sp>
        <p:sp>
          <p:nvSpPr>
            <p:cNvPr id="239" name="Google Shape;239;p21"/>
            <p:cNvSpPr txBox="1"/>
            <p:nvPr/>
          </p:nvSpPr>
          <p:spPr>
            <a:xfrm>
              <a:off x="0" y="-47625"/>
              <a:ext cx="4816593" cy="842902"/>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40" name="Google Shape;240;p21"/>
          <p:cNvSpPr txBox="1"/>
          <p:nvPr/>
        </p:nvSpPr>
        <p:spPr>
          <a:xfrm>
            <a:off x="11462383" y="6679265"/>
            <a:ext cx="5431841" cy="4953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200" b="1" i="0" u="none" strike="noStrike" cap="none">
                <a:solidFill>
                  <a:srgbClr val="FFFFFF"/>
                </a:solidFill>
                <a:latin typeface="Fira Sans"/>
                <a:ea typeface="Fira Sans"/>
                <a:cs typeface="Fira Sans"/>
                <a:sym typeface="Fira Sans"/>
              </a:rPr>
              <a:t>Lessons learned</a:t>
            </a:r>
            <a:endParaRPr/>
          </a:p>
        </p:txBody>
      </p:sp>
      <p:sp>
        <p:nvSpPr>
          <p:cNvPr id="241" name="Google Shape;241;p21"/>
          <p:cNvSpPr txBox="1"/>
          <p:nvPr/>
        </p:nvSpPr>
        <p:spPr>
          <a:xfrm>
            <a:off x="11462383" y="7248575"/>
            <a:ext cx="5431800" cy="794100"/>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r>
              <a:rPr lang="en-US" sz="2400" b="0" i="0" u="none" strike="noStrike" cap="none">
                <a:solidFill>
                  <a:srgbClr val="FFFFFF"/>
                </a:solidFill>
                <a:latin typeface="Fira Sans"/>
                <a:ea typeface="Fira Sans"/>
                <a:cs typeface="Fira Sans"/>
                <a:sym typeface="Fira Sans"/>
              </a:rPr>
              <a:t>List the takeaways the audience can apply to their own business</a:t>
            </a:r>
            <a:endParaRPr/>
          </a:p>
        </p:txBody>
      </p:sp>
      <p:sp>
        <p:nvSpPr>
          <p:cNvPr id="243" name="Google Shape;243;p21"/>
          <p:cNvSpPr txBox="1"/>
          <p:nvPr/>
        </p:nvSpPr>
        <p:spPr>
          <a:xfrm>
            <a:off x="11462383" y="4774437"/>
            <a:ext cx="5431800" cy="369300"/>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r>
              <a:rPr lang="en-US" sz="2400" b="0" i="0" u="none" strike="noStrike" cap="none">
                <a:solidFill>
                  <a:srgbClr val="FFFFFF"/>
                </a:solidFill>
                <a:latin typeface="Fira Sans"/>
                <a:ea typeface="Fira Sans"/>
                <a:cs typeface="Fira Sans"/>
                <a:sym typeface="Fira Sans"/>
              </a:rPr>
              <a:t>Provide a preview of the results. </a:t>
            </a:r>
            <a:endParaRPr/>
          </a:p>
        </p:txBody>
      </p:sp>
      <p:sp>
        <p:nvSpPr>
          <p:cNvPr id="244" name="Google Shape;244;p21"/>
          <p:cNvSpPr txBox="1"/>
          <p:nvPr/>
        </p:nvSpPr>
        <p:spPr>
          <a:xfrm>
            <a:off x="11462383" y="4181723"/>
            <a:ext cx="4393625" cy="4953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200" b="1" i="0" u="none" strike="noStrike" cap="none">
                <a:solidFill>
                  <a:srgbClr val="FFFFFF"/>
                </a:solidFill>
                <a:latin typeface="Fira Sans"/>
                <a:ea typeface="Fira Sans"/>
                <a:cs typeface="Fira Sans"/>
                <a:sym typeface="Fira Sans"/>
              </a:rPr>
              <a:t>Impact</a:t>
            </a:r>
            <a:endParaRPr/>
          </a:p>
        </p:txBody>
      </p:sp>
      <p:sp>
        <p:nvSpPr>
          <p:cNvPr id="246" name="Google Shape;246;p21"/>
          <p:cNvSpPr txBox="1"/>
          <p:nvPr/>
        </p:nvSpPr>
        <p:spPr>
          <a:xfrm>
            <a:off x="547437" y="126708"/>
            <a:ext cx="16230600" cy="1292662"/>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6000" b="1" i="0" u="none" strike="noStrike" cap="none" dirty="0">
                <a:solidFill>
                  <a:srgbClr val="000000"/>
                </a:solidFill>
                <a:latin typeface="Merriweather"/>
                <a:ea typeface="Merriweather"/>
                <a:cs typeface="Merriweather"/>
                <a:sym typeface="Merriweather"/>
              </a:rPr>
              <a:t>References</a:t>
            </a:r>
            <a:endParaRPr lang="en-US" dirty="0"/>
          </a:p>
        </p:txBody>
      </p:sp>
      <p:sp>
        <p:nvSpPr>
          <p:cNvPr id="2" name="テキスト ボックス 1">
            <a:extLst>
              <a:ext uri="{FF2B5EF4-FFF2-40B4-BE49-F238E27FC236}">
                <a16:creationId xmlns:a16="http://schemas.microsoft.com/office/drawing/2014/main" id="{156B0EDD-1956-7A8C-B084-FDA1F1E633EA}"/>
              </a:ext>
            </a:extLst>
          </p:cNvPr>
          <p:cNvSpPr txBox="1"/>
          <p:nvPr/>
        </p:nvSpPr>
        <p:spPr>
          <a:xfrm>
            <a:off x="253783" y="1795752"/>
            <a:ext cx="17864096" cy="7848302"/>
          </a:xfrm>
          <a:prstGeom prst="rect">
            <a:avLst/>
          </a:prstGeom>
          <a:noFill/>
        </p:spPr>
        <p:txBody>
          <a:bodyPr wrap="square" rtlCol="0">
            <a:spAutoFit/>
          </a:bodyPr>
          <a:lstStyle/>
          <a:p>
            <a:r>
              <a:rPr lang="en-US" altLang="ja-JP" sz="2400" dirty="0">
                <a:latin typeface="Fira Sans" panose="020B0503050000020004" pitchFamily="34" charset="0"/>
              </a:rPr>
              <a:t>Bloomberg Live. (2023), </a:t>
            </a:r>
            <a:r>
              <a:rPr lang="en-US" altLang="ja-JP" sz="2400" i="1" dirty="0">
                <a:latin typeface="Fira Sans" panose="020B0503050000020004" pitchFamily="34" charset="0"/>
              </a:rPr>
              <a:t>Panel Discussion on Putting Artificial Intelligence to Work</a:t>
            </a:r>
            <a:r>
              <a:rPr lang="en-US" altLang="ja-JP" sz="2400" dirty="0">
                <a:latin typeface="Fira Sans" panose="020B0503050000020004" pitchFamily="34" charset="0"/>
              </a:rPr>
              <a:t>, https://www.youtube.com/watch?v=z86LGEFyQpo(accessed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Coates, J. (2013). Women, Men and Language. Pearson Education Limited.</a:t>
            </a:r>
            <a:endParaRPr lang="ja-JP" altLang="ja-JP" sz="2400" dirty="0">
              <a:latin typeface="Fira Sans" panose="020B0503050000020004" pitchFamily="34" charset="0"/>
            </a:endParaRPr>
          </a:p>
          <a:p>
            <a:r>
              <a:rPr lang="en-US" altLang="ja-JP" sz="2400" dirty="0">
                <a:latin typeface="Fira Sans" panose="020B0503050000020004" pitchFamily="34" charset="0"/>
              </a:rPr>
              <a:t>CNBC. (2022), </a:t>
            </a:r>
            <a:r>
              <a:rPr lang="en-US" altLang="ja-JP" sz="2400" i="1" dirty="0">
                <a:latin typeface="Fira Sans" panose="020B0503050000020004" pitchFamily="34" charset="0"/>
              </a:rPr>
              <a:t>The 10 highest-rated companies for LGBTQ+ workers, according to Glassdoor,</a:t>
            </a:r>
            <a:r>
              <a:rPr lang="en-US" altLang="ja-JP" sz="2400" dirty="0">
                <a:latin typeface="Fira Sans" panose="020B0503050000020004" pitchFamily="34" charset="0"/>
              </a:rPr>
              <a:t> https://www.cnbc.com/2022/06/01/the-10-highest-rated-companies-for-lgbtq-workers-according-to-glassdoor.html(accessed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Comparably. (2026), </a:t>
            </a:r>
            <a:r>
              <a:rPr lang="en-US" altLang="ja-JP" sz="2400" i="1" dirty="0">
                <a:latin typeface="Fira Sans" panose="020B0503050000020004" pitchFamily="34" charset="0"/>
              </a:rPr>
              <a:t>Google Environment Employee Reviews</a:t>
            </a:r>
            <a:r>
              <a:rPr lang="en-US" altLang="ja-JP" sz="2400" dirty="0">
                <a:latin typeface="Fira Sans" panose="020B0503050000020004" pitchFamily="34" charset="0"/>
              </a:rPr>
              <a:t>, https://www.comparably.com/companies/google/reviews/environment(accessed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GLASSDOOR. (2026), </a:t>
            </a:r>
            <a:r>
              <a:rPr lang="en-US" altLang="ja-JP" sz="2400" i="1" dirty="0">
                <a:latin typeface="Fira Sans" panose="020B0503050000020004" pitchFamily="34" charset="0"/>
              </a:rPr>
              <a:t>Google Reviews</a:t>
            </a:r>
            <a:r>
              <a:rPr lang="en-US" altLang="ja-JP" sz="2400" dirty="0">
                <a:latin typeface="Fira Sans" panose="020B0503050000020004" pitchFamily="34" charset="0"/>
              </a:rPr>
              <a:t>, https://www.glassdoor.co.uk/Reviews/Google-Reviews-E9079.htm?filter.searchCategory=DIVERSITY_AND_INCLUSION#ReviewsList(accessed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Google. (2024), </a:t>
            </a:r>
            <a:r>
              <a:rPr lang="en-US" altLang="ja-JP" sz="2400" i="1" dirty="0">
                <a:latin typeface="Fira Sans" panose="020B0503050000020004" pitchFamily="34" charset="0"/>
              </a:rPr>
              <a:t>2024 Google Diversity Annual Report Driving innovation, bridging gaps,</a:t>
            </a:r>
            <a:r>
              <a:rPr lang="en-US" altLang="ja-JP" sz="2400" dirty="0">
                <a:latin typeface="Fira Sans" panose="020B0503050000020004" pitchFamily="34" charset="0"/>
              </a:rPr>
              <a:t> https://kstatic.googleusercontent.com/files/819bcce604bf5ff7fd3911fc2f741ae977c2bdd4b79ef528cb2f622c2aaa303a4b7f9d381009332f57f10e2981566a66de6707223e84cf514a3877cae2e4059c(accessed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Herring, S. (1994), </a:t>
            </a:r>
            <a:r>
              <a:rPr lang="en-US" altLang="ja-JP" sz="2400" i="1" dirty="0">
                <a:latin typeface="Fira Sans" panose="020B0503050000020004" pitchFamily="34" charset="0"/>
              </a:rPr>
              <a:t>GENDER DIFFERENCES IN COMPUTER-MEDIATED COMMUNICATION: BRINGING FAMILIAR BAGGAGE TO THE NEW FRONTIER</a:t>
            </a:r>
            <a:r>
              <a:rPr lang="en-US" altLang="ja-JP" sz="2400" dirty="0">
                <a:latin typeface="Fira Sans" panose="020B0503050000020004" pitchFamily="34" charset="0"/>
              </a:rPr>
              <a:t>. http://cpsr.org/issues/womenintech/herring2/(accessed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Indeed. (2026), </a:t>
            </a:r>
            <a:r>
              <a:rPr lang="en-US" altLang="ja-JP" sz="2400" i="1" dirty="0">
                <a:latin typeface="Fira Sans" panose="020B0503050000020004" pitchFamily="34" charset="0"/>
              </a:rPr>
              <a:t>Google</a:t>
            </a:r>
            <a:r>
              <a:rPr lang="en-US" altLang="ja-JP" sz="2400" dirty="0">
                <a:latin typeface="Fira Sans" panose="020B0503050000020004" pitchFamily="34" charset="0"/>
              </a:rPr>
              <a:t>, https://www.indeed.com/cmp/Google/reviews?fcountry=US&amp;sort=rating_asc&amp;ftext=diversity(accessed</a:t>
            </a:r>
            <a:r>
              <a:rPr lang="en-US" altLang="ja-JP" sz="2400" dirty="0">
                <a:solidFill>
                  <a:schemeClr val="tx1"/>
                </a:solidFill>
                <a:latin typeface="Fira Sans" panose="020B0503050000020004" pitchFamily="34" charset="0"/>
              </a:rPr>
              <a:t>: </a:t>
            </a:r>
            <a:r>
              <a:rPr lang="en-US" altLang="ja-JP" sz="2400" dirty="0">
                <a:latin typeface="Fira Sans" panose="020B0503050000020004" pitchFamily="34" charset="0"/>
              </a:rPr>
              <a:t>29 April 2026).</a:t>
            </a:r>
            <a:endParaRPr lang="ja-JP" altLang="ja-JP" sz="2400" dirty="0">
              <a:latin typeface="Fira Sans" panose="020B0503050000020004" pitchFamily="34" charset="0"/>
            </a:endParaRPr>
          </a:p>
          <a:p>
            <a:r>
              <a:rPr lang="en-US" altLang="ja-JP" sz="2400" dirty="0">
                <a:latin typeface="Fira Sans" panose="020B0503050000020004" pitchFamily="34" charset="0"/>
              </a:rPr>
              <a:t>Ragins R,B. (2008). DISCLOSURE DISCONNECTS: ANTECEDENTS AND CONSEQUENCES OF DISCLOSING INVISIBLE STIGMAS ACROSS LIFE DOMAINS. Academy of Management Review.</a:t>
            </a:r>
            <a:endParaRPr lang="ja-JP" altLang="ja-JP" sz="2400" dirty="0">
              <a:latin typeface="Fira Sans" panose="020B0503050000020004" pitchFamily="34" charset="0"/>
            </a:endParaRPr>
          </a:p>
          <a:p>
            <a:r>
              <a:rPr lang="en-US" altLang="ja-JP" sz="2400" dirty="0">
                <a:latin typeface="Fira Sans" panose="020B0503050000020004" pitchFamily="34" charset="0"/>
              </a:rPr>
              <a:t>Tannen D. (1990). You Just Don't UNDERSTAND. Ballantine Books New York.</a:t>
            </a:r>
            <a:endParaRPr lang="ja-JP" altLang="ja-JP" sz="2400" dirty="0">
              <a:latin typeface="Fira Sans" panose="020B0503050000020004" pitchFamily="34" charset="0"/>
            </a:endParaRPr>
          </a:p>
          <a:p>
            <a:r>
              <a:rPr lang="en-US" altLang="ja-JP" sz="2400" dirty="0">
                <a:latin typeface="Fira Sans" panose="020B0503050000020004" pitchFamily="34" charset="0"/>
              </a:rPr>
              <a:t>Yu C, Tate C,C. (2025). Measuring Intrapersonal Awareness of Nonverbal</a:t>
            </a:r>
            <a:r>
              <a:rPr lang="ja-JP" altLang="ja-JP" sz="2400" dirty="0">
                <a:latin typeface="Fira Sans" panose="020B0503050000020004" pitchFamily="34" charset="0"/>
              </a:rPr>
              <a:t>　</a:t>
            </a:r>
            <a:r>
              <a:rPr lang="en-US" altLang="ja-JP" sz="2400" dirty="0">
                <a:latin typeface="Fira Sans" panose="020B0503050000020004" pitchFamily="34" charset="0"/>
              </a:rPr>
              <a:t>Behavior Associated . Sex Roles</a:t>
            </a:r>
            <a:r>
              <a:rPr lang="en-US" altLang="ja-JP" sz="2400" dirty="0"/>
              <a:t>.</a:t>
            </a:r>
            <a:endParaRPr lang="ja-JP" altLang="ja-JP" sz="240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457</TotalTime>
  <Words>4524</Words>
  <Application>Microsoft Office PowerPoint</Application>
  <PresentationFormat>ユーザー設定</PresentationFormat>
  <Paragraphs>205</Paragraphs>
  <Slides>18</Slides>
  <Notes>18</Notes>
  <HiddenSlides>0</HiddenSlides>
  <MMClips>0</MMClips>
  <ScaleCrop>false</ScaleCrop>
  <HeadingPairs>
    <vt:vector size="6" baseType="variant">
      <vt:variant>
        <vt:lpstr>使用されているフォント</vt:lpstr>
      </vt:variant>
      <vt:variant>
        <vt:i4>6</vt:i4>
      </vt:variant>
      <vt:variant>
        <vt:lpstr>テーマ</vt:lpstr>
      </vt:variant>
      <vt:variant>
        <vt:i4>1</vt:i4>
      </vt:variant>
      <vt:variant>
        <vt:lpstr>スライド タイトル</vt:lpstr>
      </vt:variant>
      <vt:variant>
        <vt:i4>18</vt:i4>
      </vt:variant>
    </vt:vector>
  </HeadingPairs>
  <TitlesOfParts>
    <vt:vector size="25" baseType="lpstr">
      <vt:lpstr>Fira Sans SemiBold</vt:lpstr>
      <vt:lpstr>Times New Roman</vt:lpstr>
      <vt:lpstr>Calibri</vt:lpstr>
      <vt:lpstr>Merriweather</vt:lpstr>
      <vt:lpstr>Arial</vt:lpstr>
      <vt:lpstr>Fira Sans</vt:lpstr>
      <vt:lpstr>Office Theme</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lpstr>PowerPoint プレゼンテーション</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舘上りあ</dc:creator>
  <cp:lastModifiedBy>りあ 舘上</cp:lastModifiedBy>
  <cp:revision>4</cp:revision>
  <dcterms:modified xsi:type="dcterms:W3CDTF">2026-04-30T08:43:54Z</dcterms:modified>
</cp:coreProperties>
</file>