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3" r:id="rId5"/>
    <p:sldMasterId id="2147483690" r:id="rId6"/>
  </p:sldMasterIdLst>
  <p:notesMasterIdLst>
    <p:notesMasterId r:id="rId35"/>
  </p:notesMasterIdLst>
  <p:sldIdLst>
    <p:sldId id="260" r:id="rId7"/>
    <p:sldId id="261" r:id="rId8"/>
    <p:sldId id="264" r:id="rId9"/>
    <p:sldId id="271" r:id="rId10"/>
    <p:sldId id="265" r:id="rId11"/>
    <p:sldId id="263" r:id="rId12"/>
    <p:sldId id="325" r:id="rId13"/>
    <p:sldId id="258" r:id="rId14"/>
    <p:sldId id="266" r:id="rId15"/>
    <p:sldId id="324" r:id="rId16"/>
    <p:sldId id="275" r:id="rId17"/>
    <p:sldId id="306" r:id="rId18"/>
    <p:sldId id="323" r:id="rId19"/>
    <p:sldId id="272" r:id="rId20"/>
    <p:sldId id="309" r:id="rId21"/>
    <p:sldId id="274" r:id="rId22"/>
    <p:sldId id="321" r:id="rId23"/>
    <p:sldId id="326" r:id="rId24"/>
    <p:sldId id="311" r:id="rId25"/>
    <p:sldId id="267" r:id="rId26"/>
    <p:sldId id="312" r:id="rId27"/>
    <p:sldId id="310" r:id="rId28"/>
    <p:sldId id="322" r:id="rId29"/>
    <p:sldId id="314" r:id="rId30"/>
    <p:sldId id="315" r:id="rId31"/>
    <p:sldId id="316" r:id="rId32"/>
    <p:sldId id="319" r:id="rId33"/>
    <p:sldId id="32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a:srgbClr val="FF9999"/>
    <a:srgbClr val="FFFF99"/>
    <a:srgbClr val="CCFFCC"/>
    <a:srgbClr val="FFCC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B33F9C-A23C-4DE5-8005-0B4D59479935}" v="2" dt="2026-10-09T10:12:15.3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562" autoAdjust="0"/>
    <p:restoredTop sz="94660"/>
  </p:normalViewPr>
  <p:slideViewPr>
    <p:cSldViewPr snapToGrid="0">
      <p:cViewPr varScale="1">
        <p:scale>
          <a:sx n="82" d="100"/>
          <a:sy n="82" d="100"/>
        </p:scale>
        <p:origin x="132"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tableStyles" Target="tableStyles.xml"/><Relationship Id="rId21" Type="http://schemas.openxmlformats.org/officeDocument/2006/relationships/slide" Target="slides/slide15.xml"/><Relationship Id="rId34" Type="http://schemas.openxmlformats.org/officeDocument/2006/relationships/slide" Target="slides/slide28.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presProps" Target="pres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notesMaster" Target="notesMasters/notesMaster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 EatonThomas" userId="2efaeda1-34af-46a7-af56-657065a001e9" providerId="ADAL" clId="{4DE52512-5DF6-4E48-94D2-530BDD681FF4}"/>
    <pc:docChg chg="custSel modSld">
      <pc:chgData name="Karen EatonThomas" userId="2efaeda1-34af-46a7-af56-657065a001e9" providerId="ADAL" clId="{4DE52512-5DF6-4E48-94D2-530BDD681FF4}" dt="2026-10-09T10:13:07.394" v="38" actId="27636"/>
      <pc:docMkLst>
        <pc:docMk/>
      </pc:docMkLst>
      <pc:sldChg chg="modSp mod">
        <pc:chgData name="Karen EatonThomas" userId="2efaeda1-34af-46a7-af56-657065a001e9" providerId="ADAL" clId="{4DE52512-5DF6-4E48-94D2-530BDD681FF4}" dt="2026-10-09T10:13:07.394" v="38" actId="27636"/>
        <pc:sldMkLst>
          <pc:docMk/>
          <pc:sldMk cId="956142246" sldId="267"/>
        </pc:sldMkLst>
        <pc:spChg chg="mod">
          <ac:chgData name="Karen EatonThomas" userId="2efaeda1-34af-46a7-af56-657065a001e9" providerId="ADAL" clId="{4DE52512-5DF6-4E48-94D2-530BDD681FF4}" dt="2026-10-09T10:13:07.394" v="38" actId="27636"/>
          <ac:spMkLst>
            <pc:docMk/>
            <pc:sldMk cId="956142246" sldId="267"/>
            <ac:spMk id="3" creationId="{E4AFA571-ABA7-45C3-D72D-2873C17A118D}"/>
          </ac:spMkLst>
        </pc:sp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39C3E8-87A6-4AEC-88E8-140E52C3E495}" type="doc">
      <dgm:prSet loTypeId="urn:microsoft.com/office/officeart/2005/8/layout/default" loCatId="list" qsTypeId="urn:microsoft.com/office/officeart/2005/8/quickstyle/simple1#1" qsCatId="simple" csTypeId="urn:microsoft.com/office/officeart/2005/8/colors/colorful2#1" csCatId="colorful" phldr="1"/>
      <dgm:spPr/>
      <dgm:t>
        <a:bodyPr/>
        <a:lstStyle/>
        <a:p>
          <a:endParaRPr lang="en-US"/>
        </a:p>
      </dgm:t>
    </dgm:pt>
    <dgm:pt modelId="{F577DA76-49D8-4321-990B-9BF52CCCC93B}">
      <dgm:prSet/>
      <dgm:spPr/>
      <dgm:t>
        <a:bodyPr/>
        <a:lstStyle/>
        <a:p>
          <a:r>
            <a:rPr lang="en-GB"/>
            <a:t>Cognitive</a:t>
          </a:r>
          <a:endParaRPr lang="en-US"/>
        </a:p>
      </dgm:t>
    </dgm:pt>
    <dgm:pt modelId="{E9EECB5C-6C9A-4A0A-8458-11CA6A582764}" type="parTrans" cxnId="{AA7BD2B2-750A-4DEC-B192-0DA42942941C}">
      <dgm:prSet/>
      <dgm:spPr/>
      <dgm:t>
        <a:bodyPr/>
        <a:lstStyle/>
        <a:p>
          <a:endParaRPr lang="en-US"/>
        </a:p>
      </dgm:t>
    </dgm:pt>
    <dgm:pt modelId="{A6B9BC52-CD22-49C4-BAEA-1BDB2DCFB33E}" type="sibTrans" cxnId="{AA7BD2B2-750A-4DEC-B192-0DA42942941C}">
      <dgm:prSet/>
      <dgm:spPr/>
      <dgm:t>
        <a:bodyPr/>
        <a:lstStyle/>
        <a:p>
          <a:endParaRPr lang="en-US"/>
        </a:p>
      </dgm:t>
    </dgm:pt>
    <dgm:pt modelId="{4FB3CB27-AB61-45C9-9CEA-D6B42E427AF2}">
      <dgm:prSet/>
      <dgm:spPr/>
      <dgm:t>
        <a:bodyPr/>
        <a:lstStyle/>
        <a:p>
          <a:r>
            <a:rPr lang="en-GB"/>
            <a:t>Sociocultural</a:t>
          </a:r>
          <a:endParaRPr lang="en-US"/>
        </a:p>
      </dgm:t>
    </dgm:pt>
    <dgm:pt modelId="{C7B8876E-EE6E-45EE-8A53-C2C375A13B1E}" type="parTrans" cxnId="{607C493B-1753-49A3-B7BA-7A970EF7CB00}">
      <dgm:prSet/>
      <dgm:spPr/>
      <dgm:t>
        <a:bodyPr/>
        <a:lstStyle/>
        <a:p>
          <a:endParaRPr lang="en-US"/>
        </a:p>
      </dgm:t>
    </dgm:pt>
    <dgm:pt modelId="{1F71A876-6F88-4767-82D9-A5B3A7452642}" type="sibTrans" cxnId="{607C493B-1753-49A3-B7BA-7A970EF7CB00}">
      <dgm:prSet/>
      <dgm:spPr/>
      <dgm:t>
        <a:bodyPr/>
        <a:lstStyle/>
        <a:p>
          <a:endParaRPr lang="en-US"/>
        </a:p>
      </dgm:t>
    </dgm:pt>
    <dgm:pt modelId="{79388616-EC0E-40A0-946F-78F0C4652EA8}">
      <dgm:prSet/>
      <dgm:spPr/>
      <dgm:t>
        <a:bodyPr/>
        <a:lstStyle/>
        <a:p>
          <a:r>
            <a:rPr lang="en-GB"/>
            <a:t>Freud’s psychoanalytic view</a:t>
          </a:r>
          <a:endParaRPr lang="en-US"/>
        </a:p>
      </dgm:t>
    </dgm:pt>
    <dgm:pt modelId="{8A6ADA60-0CFB-463E-871C-DF6009FCC3CC}" type="parTrans" cxnId="{714472BE-6B16-4FAE-BBDE-E7B965A24AC0}">
      <dgm:prSet/>
      <dgm:spPr/>
      <dgm:t>
        <a:bodyPr/>
        <a:lstStyle/>
        <a:p>
          <a:endParaRPr lang="en-US"/>
        </a:p>
      </dgm:t>
    </dgm:pt>
    <dgm:pt modelId="{84701123-71D9-4714-A0B1-DE043260FD15}" type="sibTrans" cxnId="{714472BE-6B16-4FAE-BBDE-E7B965A24AC0}">
      <dgm:prSet/>
      <dgm:spPr/>
      <dgm:t>
        <a:bodyPr/>
        <a:lstStyle/>
        <a:p>
          <a:endParaRPr lang="en-US"/>
        </a:p>
      </dgm:t>
    </dgm:pt>
    <dgm:pt modelId="{638B3BE1-7CF8-4C7B-AC04-A7DDD702EC7D}">
      <dgm:prSet/>
      <dgm:spPr/>
      <dgm:t>
        <a:bodyPr/>
        <a:lstStyle/>
        <a:p>
          <a:r>
            <a:rPr lang="en-GB"/>
            <a:t>Social Learning</a:t>
          </a:r>
          <a:endParaRPr lang="en-US"/>
        </a:p>
      </dgm:t>
    </dgm:pt>
    <dgm:pt modelId="{1466D956-059A-41CB-8636-08C3B0DD1AAF}" type="parTrans" cxnId="{FCC7A99F-F83F-48AF-8D8F-59188FDD6DD7}">
      <dgm:prSet/>
      <dgm:spPr/>
      <dgm:t>
        <a:bodyPr/>
        <a:lstStyle/>
        <a:p>
          <a:endParaRPr lang="en-US"/>
        </a:p>
      </dgm:t>
    </dgm:pt>
    <dgm:pt modelId="{BC13E1DC-70F9-47FA-8AD2-9FD969D04A35}" type="sibTrans" cxnId="{FCC7A99F-F83F-48AF-8D8F-59188FDD6DD7}">
      <dgm:prSet/>
      <dgm:spPr/>
      <dgm:t>
        <a:bodyPr/>
        <a:lstStyle/>
        <a:p>
          <a:endParaRPr lang="en-US"/>
        </a:p>
      </dgm:t>
    </dgm:pt>
    <dgm:pt modelId="{C262633A-8E08-40B1-AFEC-6CCAC596D116}">
      <dgm:prSet/>
      <dgm:spPr/>
      <dgm:t>
        <a:bodyPr/>
        <a:lstStyle/>
        <a:p>
          <a:r>
            <a:rPr lang="en-GB"/>
            <a:t>Biological bases</a:t>
          </a:r>
          <a:endParaRPr lang="en-US"/>
        </a:p>
      </dgm:t>
    </dgm:pt>
    <dgm:pt modelId="{CF24B8FE-35C8-4742-BF0D-126E2AFBB926}" type="parTrans" cxnId="{2F15642A-4BD2-4179-9318-D5D14C605F6D}">
      <dgm:prSet/>
      <dgm:spPr/>
      <dgm:t>
        <a:bodyPr/>
        <a:lstStyle/>
        <a:p>
          <a:endParaRPr lang="en-US"/>
        </a:p>
      </dgm:t>
    </dgm:pt>
    <dgm:pt modelId="{7D67C338-4F9B-4272-967A-EE6940B18403}" type="sibTrans" cxnId="{2F15642A-4BD2-4179-9318-D5D14C605F6D}">
      <dgm:prSet/>
      <dgm:spPr/>
      <dgm:t>
        <a:bodyPr/>
        <a:lstStyle/>
        <a:p>
          <a:endParaRPr lang="en-US"/>
        </a:p>
      </dgm:t>
    </dgm:pt>
    <dgm:pt modelId="{0C6BFB05-EC12-4DF2-AFDD-4832CD567E71}" type="pres">
      <dgm:prSet presAssocID="{9039C3E8-87A6-4AEC-88E8-140E52C3E495}" presName="diagram" presStyleCnt="0">
        <dgm:presLayoutVars>
          <dgm:dir/>
          <dgm:resizeHandles val="exact"/>
        </dgm:presLayoutVars>
      </dgm:prSet>
      <dgm:spPr/>
    </dgm:pt>
    <dgm:pt modelId="{6ECCA0C0-9A88-4593-A86E-5B533143C3E0}" type="pres">
      <dgm:prSet presAssocID="{F577DA76-49D8-4321-990B-9BF52CCCC93B}" presName="node" presStyleLbl="node1" presStyleIdx="0" presStyleCnt="5">
        <dgm:presLayoutVars>
          <dgm:bulletEnabled val="1"/>
        </dgm:presLayoutVars>
      </dgm:prSet>
      <dgm:spPr/>
    </dgm:pt>
    <dgm:pt modelId="{7DC88B2D-9AB2-4754-85BB-2288E8961393}" type="pres">
      <dgm:prSet presAssocID="{A6B9BC52-CD22-49C4-BAEA-1BDB2DCFB33E}" presName="sibTrans" presStyleCnt="0"/>
      <dgm:spPr/>
    </dgm:pt>
    <dgm:pt modelId="{29420D1C-ADAE-45F5-9DDC-D822861377FC}" type="pres">
      <dgm:prSet presAssocID="{4FB3CB27-AB61-45C9-9CEA-D6B42E427AF2}" presName="node" presStyleLbl="node1" presStyleIdx="1" presStyleCnt="5">
        <dgm:presLayoutVars>
          <dgm:bulletEnabled val="1"/>
        </dgm:presLayoutVars>
      </dgm:prSet>
      <dgm:spPr/>
    </dgm:pt>
    <dgm:pt modelId="{1E7E4DE9-046E-4B20-B44D-00A932AE9A9D}" type="pres">
      <dgm:prSet presAssocID="{1F71A876-6F88-4767-82D9-A5B3A7452642}" presName="sibTrans" presStyleCnt="0"/>
      <dgm:spPr/>
    </dgm:pt>
    <dgm:pt modelId="{DBA195CB-5A3B-45F7-ABEA-4F83BDB6BE91}" type="pres">
      <dgm:prSet presAssocID="{79388616-EC0E-40A0-946F-78F0C4652EA8}" presName="node" presStyleLbl="node1" presStyleIdx="2" presStyleCnt="5">
        <dgm:presLayoutVars>
          <dgm:bulletEnabled val="1"/>
        </dgm:presLayoutVars>
      </dgm:prSet>
      <dgm:spPr/>
    </dgm:pt>
    <dgm:pt modelId="{8381D2E7-00BA-4CD5-85C5-55E92B47107B}" type="pres">
      <dgm:prSet presAssocID="{84701123-71D9-4714-A0B1-DE043260FD15}" presName="sibTrans" presStyleCnt="0"/>
      <dgm:spPr/>
    </dgm:pt>
    <dgm:pt modelId="{5310A6D1-9F3F-4A4E-8247-B8E5D0E3DF4C}" type="pres">
      <dgm:prSet presAssocID="{638B3BE1-7CF8-4C7B-AC04-A7DDD702EC7D}" presName="node" presStyleLbl="node1" presStyleIdx="3" presStyleCnt="5">
        <dgm:presLayoutVars>
          <dgm:bulletEnabled val="1"/>
        </dgm:presLayoutVars>
      </dgm:prSet>
      <dgm:spPr/>
    </dgm:pt>
    <dgm:pt modelId="{6CD2EB4D-7A0A-4917-A703-8F6C307F7740}" type="pres">
      <dgm:prSet presAssocID="{BC13E1DC-70F9-47FA-8AD2-9FD969D04A35}" presName="sibTrans" presStyleCnt="0"/>
      <dgm:spPr/>
    </dgm:pt>
    <dgm:pt modelId="{EDCE60BF-E13E-41E5-A553-B6AAFA3A2FB6}" type="pres">
      <dgm:prSet presAssocID="{C262633A-8E08-40B1-AFEC-6CCAC596D116}" presName="node" presStyleLbl="node1" presStyleIdx="4" presStyleCnt="5">
        <dgm:presLayoutVars>
          <dgm:bulletEnabled val="1"/>
        </dgm:presLayoutVars>
      </dgm:prSet>
      <dgm:spPr/>
    </dgm:pt>
  </dgm:ptLst>
  <dgm:cxnLst>
    <dgm:cxn modelId="{339D9A1B-5618-454B-9503-6FA08F537D81}" type="presOf" srcId="{638B3BE1-7CF8-4C7B-AC04-A7DDD702EC7D}" destId="{5310A6D1-9F3F-4A4E-8247-B8E5D0E3DF4C}" srcOrd="0" destOrd="0" presId="urn:microsoft.com/office/officeart/2005/8/layout/default"/>
    <dgm:cxn modelId="{52ECE523-112A-4475-850D-BA56BF5D95B5}" type="presOf" srcId="{F577DA76-49D8-4321-990B-9BF52CCCC93B}" destId="{6ECCA0C0-9A88-4593-A86E-5B533143C3E0}" srcOrd="0" destOrd="0" presId="urn:microsoft.com/office/officeart/2005/8/layout/default"/>
    <dgm:cxn modelId="{2F15642A-4BD2-4179-9318-D5D14C605F6D}" srcId="{9039C3E8-87A6-4AEC-88E8-140E52C3E495}" destId="{C262633A-8E08-40B1-AFEC-6CCAC596D116}" srcOrd="4" destOrd="0" parTransId="{CF24B8FE-35C8-4742-BF0D-126E2AFBB926}" sibTransId="{7D67C338-4F9B-4272-967A-EE6940B18403}"/>
    <dgm:cxn modelId="{607C493B-1753-49A3-B7BA-7A970EF7CB00}" srcId="{9039C3E8-87A6-4AEC-88E8-140E52C3E495}" destId="{4FB3CB27-AB61-45C9-9CEA-D6B42E427AF2}" srcOrd="1" destOrd="0" parTransId="{C7B8876E-EE6E-45EE-8A53-C2C375A13B1E}" sibTransId="{1F71A876-6F88-4767-82D9-A5B3A7452642}"/>
    <dgm:cxn modelId="{DCCB1264-BE96-432C-B4F3-870DF6AE8307}" type="presOf" srcId="{C262633A-8E08-40B1-AFEC-6CCAC596D116}" destId="{EDCE60BF-E13E-41E5-A553-B6AAFA3A2FB6}" srcOrd="0" destOrd="0" presId="urn:microsoft.com/office/officeart/2005/8/layout/default"/>
    <dgm:cxn modelId="{D43F9551-5053-4C6E-B54F-DBF2439DB3E3}" type="presOf" srcId="{79388616-EC0E-40A0-946F-78F0C4652EA8}" destId="{DBA195CB-5A3B-45F7-ABEA-4F83BDB6BE91}" srcOrd="0" destOrd="0" presId="urn:microsoft.com/office/officeart/2005/8/layout/default"/>
    <dgm:cxn modelId="{FCC7A99F-F83F-48AF-8D8F-59188FDD6DD7}" srcId="{9039C3E8-87A6-4AEC-88E8-140E52C3E495}" destId="{638B3BE1-7CF8-4C7B-AC04-A7DDD702EC7D}" srcOrd="3" destOrd="0" parTransId="{1466D956-059A-41CB-8636-08C3B0DD1AAF}" sibTransId="{BC13E1DC-70F9-47FA-8AD2-9FD969D04A35}"/>
    <dgm:cxn modelId="{554DD2A5-05C7-4809-864A-2A06CDF0EFD3}" type="presOf" srcId="{9039C3E8-87A6-4AEC-88E8-140E52C3E495}" destId="{0C6BFB05-EC12-4DF2-AFDD-4832CD567E71}" srcOrd="0" destOrd="0" presId="urn:microsoft.com/office/officeart/2005/8/layout/default"/>
    <dgm:cxn modelId="{AA7BD2B2-750A-4DEC-B192-0DA42942941C}" srcId="{9039C3E8-87A6-4AEC-88E8-140E52C3E495}" destId="{F577DA76-49D8-4321-990B-9BF52CCCC93B}" srcOrd="0" destOrd="0" parTransId="{E9EECB5C-6C9A-4A0A-8458-11CA6A582764}" sibTransId="{A6B9BC52-CD22-49C4-BAEA-1BDB2DCFB33E}"/>
    <dgm:cxn modelId="{714472BE-6B16-4FAE-BBDE-E7B965A24AC0}" srcId="{9039C3E8-87A6-4AEC-88E8-140E52C3E495}" destId="{79388616-EC0E-40A0-946F-78F0C4652EA8}" srcOrd="2" destOrd="0" parTransId="{8A6ADA60-0CFB-463E-871C-DF6009FCC3CC}" sibTransId="{84701123-71D9-4714-A0B1-DE043260FD15}"/>
    <dgm:cxn modelId="{0F72FBE2-0D9D-4490-91DE-5E21D13C91AC}" type="presOf" srcId="{4FB3CB27-AB61-45C9-9CEA-D6B42E427AF2}" destId="{29420D1C-ADAE-45F5-9DDC-D822861377FC}" srcOrd="0" destOrd="0" presId="urn:microsoft.com/office/officeart/2005/8/layout/default"/>
    <dgm:cxn modelId="{CBC30C36-9C8C-4BE4-B67F-32B3B07D2AF6}" type="presParOf" srcId="{0C6BFB05-EC12-4DF2-AFDD-4832CD567E71}" destId="{6ECCA0C0-9A88-4593-A86E-5B533143C3E0}" srcOrd="0" destOrd="0" presId="urn:microsoft.com/office/officeart/2005/8/layout/default"/>
    <dgm:cxn modelId="{7C66C096-D5D7-41EA-9D27-E91EFA3C099E}" type="presParOf" srcId="{0C6BFB05-EC12-4DF2-AFDD-4832CD567E71}" destId="{7DC88B2D-9AB2-4754-85BB-2288E8961393}" srcOrd="1" destOrd="0" presId="urn:microsoft.com/office/officeart/2005/8/layout/default"/>
    <dgm:cxn modelId="{3BEEF697-B12B-4FFA-A2D4-971724792776}" type="presParOf" srcId="{0C6BFB05-EC12-4DF2-AFDD-4832CD567E71}" destId="{29420D1C-ADAE-45F5-9DDC-D822861377FC}" srcOrd="2" destOrd="0" presId="urn:microsoft.com/office/officeart/2005/8/layout/default"/>
    <dgm:cxn modelId="{1787149E-CE63-4D9A-BBC2-65F1B0FF5A1E}" type="presParOf" srcId="{0C6BFB05-EC12-4DF2-AFDD-4832CD567E71}" destId="{1E7E4DE9-046E-4B20-B44D-00A932AE9A9D}" srcOrd="3" destOrd="0" presId="urn:microsoft.com/office/officeart/2005/8/layout/default"/>
    <dgm:cxn modelId="{0DD82045-38B6-4E0B-BF1B-E37597F84E60}" type="presParOf" srcId="{0C6BFB05-EC12-4DF2-AFDD-4832CD567E71}" destId="{DBA195CB-5A3B-45F7-ABEA-4F83BDB6BE91}" srcOrd="4" destOrd="0" presId="urn:microsoft.com/office/officeart/2005/8/layout/default"/>
    <dgm:cxn modelId="{AE695A0C-E7C5-42E0-8AB9-18FF4F96728A}" type="presParOf" srcId="{0C6BFB05-EC12-4DF2-AFDD-4832CD567E71}" destId="{8381D2E7-00BA-4CD5-85C5-55E92B47107B}" srcOrd="5" destOrd="0" presId="urn:microsoft.com/office/officeart/2005/8/layout/default"/>
    <dgm:cxn modelId="{8B8CC8B3-A6BC-4142-B84A-81FA6787C3B0}" type="presParOf" srcId="{0C6BFB05-EC12-4DF2-AFDD-4832CD567E71}" destId="{5310A6D1-9F3F-4A4E-8247-B8E5D0E3DF4C}" srcOrd="6" destOrd="0" presId="urn:microsoft.com/office/officeart/2005/8/layout/default"/>
    <dgm:cxn modelId="{4755A2D9-8DFB-4947-86E1-7ED23F5234C8}" type="presParOf" srcId="{0C6BFB05-EC12-4DF2-AFDD-4832CD567E71}" destId="{6CD2EB4D-7A0A-4917-A703-8F6C307F7740}" srcOrd="7" destOrd="0" presId="urn:microsoft.com/office/officeart/2005/8/layout/default"/>
    <dgm:cxn modelId="{A514FC4C-9DF8-4ABE-BD93-9E4684B7EE93}" type="presParOf" srcId="{0C6BFB05-EC12-4DF2-AFDD-4832CD567E71}" destId="{EDCE60BF-E13E-41E5-A553-B6AAFA3A2FB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CD0422-88B9-4968-9535-A226183C2191}" type="doc">
      <dgm:prSet loTypeId="urn:microsoft.com/office/officeart/2005/8/layout/hierarchy3" loCatId="hierarchy" qsTypeId="urn:microsoft.com/office/officeart/2005/8/quickstyle/simple4#1" qsCatId="simple" csTypeId="urn:microsoft.com/office/officeart/2005/8/colors/colorful1#1" csCatId="colorful"/>
      <dgm:spPr/>
      <dgm:t>
        <a:bodyPr/>
        <a:lstStyle/>
        <a:p>
          <a:endParaRPr lang="en-US"/>
        </a:p>
      </dgm:t>
    </dgm:pt>
    <dgm:pt modelId="{EE4C0F2A-1871-481F-BE29-C05AE01D889F}">
      <dgm:prSet/>
      <dgm:spPr/>
      <dgm:t>
        <a:bodyPr/>
        <a:lstStyle/>
        <a:p>
          <a:r>
            <a:rPr lang="en-GB"/>
            <a:t>Always wrong</a:t>
          </a:r>
          <a:endParaRPr lang="en-US"/>
        </a:p>
      </dgm:t>
    </dgm:pt>
    <dgm:pt modelId="{39F7B448-014D-4111-B7B6-B7CF373F4638}" type="parTrans" cxnId="{CE8433FA-F35A-4A74-A141-4977898B5070}">
      <dgm:prSet/>
      <dgm:spPr/>
      <dgm:t>
        <a:bodyPr/>
        <a:lstStyle/>
        <a:p>
          <a:endParaRPr lang="en-US"/>
        </a:p>
      </dgm:t>
    </dgm:pt>
    <dgm:pt modelId="{3C65E426-D343-4157-BC88-E78399A3325F}" type="sibTrans" cxnId="{CE8433FA-F35A-4A74-A141-4977898B5070}">
      <dgm:prSet/>
      <dgm:spPr/>
      <dgm:t>
        <a:bodyPr/>
        <a:lstStyle/>
        <a:p>
          <a:endParaRPr lang="en-US"/>
        </a:p>
      </dgm:t>
    </dgm:pt>
    <dgm:pt modelId="{4EBDC4F7-3F13-405E-9D9C-46ACCE4758BF}">
      <dgm:prSet/>
      <dgm:spPr/>
      <dgm:t>
        <a:bodyPr/>
        <a:lstStyle/>
        <a:p>
          <a:r>
            <a:rPr lang="en-GB"/>
            <a:t>Sometimes wrong</a:t>
          </a:r>
          <a:endParaRPr lang="en-US"/>
        </a:p>
      </dgm:t>
    </dgm:pt>
    <dgm:pt modelId="{4A1997D3-B654-401D-97CA-05CB431BD159}" type="parTrans" cxnId="{52A901A1-DC78-416C-A13C-977C4B39582B}">
      <dgm:prSet/>
      <dgm:spPr/>
      <dgm:t>
        <a:bodyPr/>
        <a:lstStyle/>
        <a:p>
          <a:endParaRPr lang="en-US"/>
        </a:p>
      </dgm:t>
    </dgm:pt>
    <dgm:pt modelId="{27BC63B7-72AE-459B-9DF2-DFA18D25DBD5}" type="sibTrans" cxnId="{52A901A1-DC78-416C-A13C-977C4B39582B}">
      <dgm:prSet/>
      <dgm:spPr/>
      <dgm:t>
        <a:bodyPr/>
        <a:lstStyle/>
        <a:p>
          <a:endParaRPr lang="en-US"/>
        </a:p>
      </dgm:t>
    </dgm:pt>
    <dgm:pt modelId="{9125F3A3-45D2-4F37-8D56-D58B0799B5F2}">
      <dgm:prSet/>
      <dgm:spPr/>
      <dgm:t>
        <a:bodyPr/>
        <a:lstStyle/>
        <a:p>
          <a:r>
            <a:rPr lang="en-GB"/>
            <a:t>Depends</a:t>
          </a:r>
          <a:endParaRPr lang="en-US"/>
        </a:p>
      </dgm:t>
    </dgm:pt>
    <dgm:pt modelId="{D7002FEC-DB66-4764-ABF0-8BCF1F1F23E7}" type="parTrans" cxnId="{67FAD375-165E-406E-89FA-ED278A8AF1EC}">
      <dgm:prSet/>
      <dgm:spPr/>
      <dgm:t>
        <a:bodyPr/>
        <a:lstStyle/>
        <a:p>
          <a:endParaRPr lang="en-US"/>
        </a:p>
      </dgm:t>
    </dgm:pt>
    <dgm:pt modelId="{4F233A17-7F57-4767-A0A4-BF9D4483216B}" type="sibTrans" cxnId="{67FAD375-165E-406E-89FA-ED278A8AF1EC}">
      <dgm:prSet/>
      <dgm:spPr/>
      <dgm:t>
        <a:bodyPr/>
        <a:lstStyle/>
        <a:p>
          <a:endParaRPr lang="en-US"/>
        </a:p>
      </dgm:t>
    </dgm:pt>
    <dgm:pt modelId="{4994B025-EF2D-44C8-B57C-B873CE343A33}" type="pres">
      <dgm:prSet presAssocID="{FCCD0422-88B9-4968-9535-A226183C2191}" presName="diagram" presStyleCnt="0">
        <dgm:presLayoutVars>
          <dgm:chPref val="1"/>
          <dgm:dir/>
          <dgm:animOne val="branch"/>
          <dgm:animLvl val="lvl"/>
          <dgm:resizeHandles/>
        </dgm:presLayoutVars>
      </dgm:prSet>
      <dgm:spPr/>
    </dgm:pt>
    <dgm:pt modelId="{3842612C-4EB8-47F2-A04B-E90B88D41EB5}" type="pres">
      <dgm:prSet presAssocID="{EE4C0F2A-1871-481F-BE29-C05AE01D889F}" presName="root" presStyleCnt="0"/>
      <dgm:spPr/>
    </dgm:pt>
    <dgm:pt modelId="{4BC58977-37A5-46EE-B487-4E5D4632EF53}" type="pres">
      <dgm:prSet presAssocID="{EE4C0F2A-1871-481F-BE29-C05AE01D889F}" presName="rootComposite" presStyleCnt="0"/>
      <dgm:spPr/>
    </dgm:pt>
    <dgm:pt modelId="{08253A87-0F80-4115-9E62-A4AD56848A42}" type="pres">
      <dgm:prSet presAssocID="{EE4C0F2A-1871-481F-BE29-C05AE01D889F}" presName="rootText" presStyleLbl="node1" presStyleIdx="0" presStyleCnt="3"/>
      <dgm:spPr/>
    </dgm:pt>
    <dgm:pt modelId="{C647A1B5-915E-44B2-9760-DFC6F6CA949E}" type="pres">
      <dgm:prSet presAssocID="{EE4C0F2A-1871-481F-BE29-C05AE01D889F}" presName="rootConnector" presStyleLbl="node1" presStyleIdx="0" presStyleCnt="3"/>
      <dgm:spPr/>
    </dgm:pt>
    <dgm:pt modelId="{96335B91-DB57-42BC-B183-B4139054F7DF}" type="pres">
      <dgm:prSet presAssocID="{EE4C0F2A-1871-481F-BE29-C05AE01D889F}" presName="childShape" presStyleCnt="0"/>
      <dgm:spPr/>
    </dgm:pt>
    <dgm:pt modelId="{B2C0F3E4-6E44-4D3E-B912-B0F9670F5C4E}" type="pres">
      <dgm:prSet presAssocID="{4EBDC4F7-3F13-405E-9D9C-46ACCE4758BF}" presName="root" presStyleCnt="0"/>
      <dgm:spPr/>
    </dgm:pt>
    <dgm:pt modelId="{EF84C86C-1AD4-4D20-89FC-478B0EC85EB2}" type="pres">
      <dgm:prSet presAssocID="{4EBDC4F7-3F13-405E-9D9C-46ACCE4758BF}" presName="rootComposite" presStyleCnt="0"/>
      <dgm:spPr/>
    </dgm:pt>
    <dgm:pt modelId="{4ADE5156-A137-4C2D-9B3E-0EB183B92495}" type="pres">
      <dgm:prSet presAssocID="{4EBDC4F7-3F13-405E-9D9C-46ACCE4758BF}" presName="rootText" presStyleLbl="node1" presStyleIdx="1" presStyleCnt="3"/>
      <dgm:spPr/>
    </dgm:pt>
    <dgm:pt modelId="{65ED2157-7F0E-4D8C-9A82-32A6C85BA310}" type="pres">
      <dgm:prSet presAssocID="{4EBDC4F7-3F13-405E-9D9C-46ACCE4758BF}" presName="rootConnector" presStyleLbl="node1" presStyleIdx="1" presStyleCnt="3"/>
      <dgm:spPr/>
    </dgm:pt>
    <dgm:pt modelId="{ABCF6F92-9867-45A3-B7AA-88D8AB73E311}" type="pres">
      <dgm:prSet presAssocID="{4EBDC4F7-3F13-405E-9D9C-46ACCE4758BF}" presName="childShape" presStyleCnt="0"/>
      <dgm:spPr/>
    </dgm:pt>
    <dgm:pt modelId="{9A93B5A6-AE8B-4526-90F9-51451AA75513}" type="pres">
      <dgm:prSet presAssocID="{9125F3A3-45D2-4F37-8D56-D58B0799B5F2}" presName="root" presStyleCnt="0"/>
      <dgm:spPr/>
    </dgm:pt>
    <dgm:pt modelId="{9D4A53A3-1F29-4433-B53E-5E44CC0791E9}" type="pres">
      <dgm:prSet presAssocID="{9125F3A3-45D2-4F37-8D56-D58B0799B5F2}" presName="rootComposite" presStyleCnt="0"/>
      <dgm:spPr/>
    </dgm:pt>
    <dgm:pt modelId="{D7F8BD4C-C7E6-42EB-9A9E-ED0B46C68A6D}" type="pres">
      <dgm:prSet presAssocID="{9125F3A3-45D2-4F37-8D56-D58B0799B5F2}" presName="rootText" presStyleLbl="node1" presStyleIdx="2" presStyleCnt="3"/>
      <dgm:spPr/>
    </dgm:pt>
    <dgm:pt modelId="{6499385E-884F-41C3-8EC4-AB0D8CBC9754}" type="pres">
      <dgm:prSet presAssocID="{9125F3A3-45D2-4F37-8D56-D58B0799B5F2}" presName="rootConnector" presStyleLbl="node1" presStyleIdx="2" presStyleCnt="3"/>
      <dgm:spPr/>
    </dgm:pt>
    <dgm:pt modelId="{103FEC10-0595-4392-9894-B6182D276EBE}" type="pres">
      <dgm:prSet presAssocID="{9125F3A3-45D2-4F37-8D56-D58B0799B5F2}" presName="childShape" presStyleCnt="0"/>
      <dgm:spPr/>
    </dgm:pt>
  </dgm:ptLst>
  <dgm:cxnLst>
    <dgm:cxn modelId="{455D0C39-B35F-45D1-A589-03AF31E51BF3}" type="presOf" srcId="{4EBDC4F7-3F13-405E-9D9C-46ACCE4758BF}" destId="{4ADE5156-A137-4C2D-9B3E-0EB183B92495}" srcOrd="0" destOrd="0" presId="urn:microsoft.com/office/officeart/2005/8/layout/hierarchy3"/>
    <dgm:cxn modelId="{72BEB73D-F65B-4D57-BF88-CFEA022B81B4}" type="presOf" srcId="{9125F3A3-45D2-4F37-8D56-D58B0799B5F2}" destId="{D7F8BD4C-C7E6-42EB-9A9E-ED0B46C68A6D}" srcOrd="0" destOrd="0" presId="urn:microsoft.com/office/officeart/2005/8/layout/hierarchy3"/>
    <dgm:cxn modelId="{67FAD375-165E-406E-89FA-ED278A8AF1EC}" srcId="{FCCD0422-88B9-4968-9535-A226183C2191}" destId="{9125F3A3-45D2-4F37-8D56-D58B0799B5F2}" srcOrd="2" destOrd="0" parTransId="{D7002FEC-DB66-4764-ABF0-8BCF1F1F23E7}" sibTransId="{4F233A17-7F57-4767-A0A4-BF9D4483216B}"/>
    <dgm:cxn modelId="{5B8DF778-FF5B-467D-A0A3-0695AA7B1203}" type="presOf" srcId="{9125F3A3-45D2-4F37-8D56-D58B0799B5F2}" destId="{6499385E-884F-41C3-8EC4-AB0D8CBC9754}" srcOrd="1" destOrd="0" presId="urn:microsoft.com/office/officeart/2005/8/layout/hierarchy3"/>
    <dgm:cxn modelId="{52A901A1-DC78-416C-A13C-977C4B39582B}" srcId="{FCCD0422-88B9-4968-9535-A226183C2191}" destId="{4EBDC4F7-3F13-405E-9D9C-46ACCE4758BF}" srcOrd="1" destOrd="0" parTransId="{4A1997D3-B654-401D-97CA-05CB431BD159}" sibTransId="{27BC63B7-72AE-459B-9DF2-DFA18D25DBD5}"/>
    <dgm:cxn modelId="{C0E456A1-172A-4377-9D87-04ED6B0671B6}" type="presOf" srcId="{EE4C0F2A-1871-481F-BE29-C05AE01D889F}" destId="{08253A87-0F80-4115-9E62-A4AD56848A42}" srcOrd="0" destOrd="0" presId="urn:microsoft.com/office/officeart/2005/8/layout/hierarchy3"/>
    <dgm:cxn modelId="{98CBF5AF-44BA-400E-B3B5-BC2B677DDA8C}" type="presOf" srcId="{EE4C0F2A-1871-481F-BE29-C05AE01D889F}" destId="{C647A1B5-915E-44B2-9760-DFC6F6CA949E}" srcOrd="1" destOrd="0" presId="urn:microsoft.com/office/officeart/2005/8/layout/hierarchy3"/>
    <dgm:cxn modelId="{D329FEC8-A5CB-4AD2-8F01-18AD41DE4C36}" type="presOf" srcId="{4EBDC4F7-3F13-405E-9D9C-46ACCE4758BF}" destId="{65ED2157-7F0E-4D8C-9A82-32A6C85BA310}" srcOrd="1" destOrd="0" presId="urn:microsoft.com/office/officeart/2005/8/layout/hierarchy3"/>
    <dgm:cxn modelId="{C90904D8-F2A4-459C-852A-47BD18C9681B}" type="presOf" srcId="{FCCD0422-88B9-4968-9535-A226183C2191}" destId="{4994B025-EF2D-44C8-B57C-B873CE343A33}" srcOrd="0" destOrd="0" presId="urn:microsoft.com/office/officeart/2005/8/layout/hierarchy3"/>
    <dgm:cxn modelId="{CE8433FA-F35A-4A74-A141-4977898B5070}" srcId="{FCCD0422-88B9-4968-9535-A226183C2191}" destId="{EE4C0F2A-1871-481F-BE29-C05AE01D889F}" srcOrd="0" destOrd="0" parTransId="{39F7B448-014D-4111-B7B6-B7CF373F4638}" sibTransId="{3C65E426-D343-4157-BC88-E78399A3325F}"/>
    <dgm:cxn modelId="{52C80993-FFFB-48E0-AE05-2E23B5642F7E}" type="presParOf" srcId="{4994B025-EF2D-44C8-B57C-B873CE343A33}" destId="{3842612C-4EB8-47F2-A04B-E90B88D41EB5}" srcOrd="0" destOrd="0" presId="urn:microsoft.com/office/officeart/2005/8/layout/hierarchy3"/>
    <dgm:cxn modelId="{591647FA-6163-48F5-AED8-224E338F9754}" type="presParOf" srcId="{3842612C-4EB8-47F2-A04B-E90B88D41EB5}" destId="{4BC58977-37A5-46EE-B487-4E5D4632EF53}" srcOrd="0" destOrd="0" presId="urn:microsoft.com/office/officeart/2005/8/layout/hierarchy3"/>
    <dgm:cxn modelId="{349891CB-9549-4A34-94B4-24458A1727DF}" type="presParOf" srcId="{4BC58977-37A5-46EE-B487-4E5D4632EF53}" destId="{08253A87-0F80-4115-9E62-A4AD56848A42}" srcOrd="0" destOrd="0" presId="urn:microsoft.com/office/officeart/2005/8/layout/hierarchy3"/>
    <dgm:cxn modelId="{FB6C6E78-32D2-469B-AB93-6A3F818CBA55}" type="presParOf" srcId="{4BC58977-37A5-46EE-B487-4E5D4632EF53}" destId="{C647A1B5-915E-44B2-9760-DFC6F6CA949E}" srcOrd="1" destOrd="0" presId="urn:microsoft.com/office/officeart/2005/8/layout/hierarchy3"/>
    <dgm:cxn modelId="{75AE9D2B-9F0B-4310-9AFF-0A2483207189}" type="presParOf" srcId="{3842612C-4EB8-47F2-A04B-E90B88D41EB5}" destId="{96335B91-DB57-42BC-B183-B4139054F7DF}" srcOrd="1" destOrd="0" presId="urn:microsoft.com/office/officeart/2005/8/layout/hierarchy3"/>
    <dgm:cxn modelId="{71F8D415-75EF-4DFD-80C6-7B75CB9F218D}" type="presParOf" srcId="{4994B025-EF2D-44C8-B57C-B873CE343A33}" destId="{B2C0F3E4-6E44-4D3E-B912-B0F9670F5C4E}" srcOrd="1" destOrd="0" presId="urn:microsoft.com/office/officeart/2005/8/layout/hierarchy3"/>
    <dgm:cxn modelId="{EB8E17A3-8D1E-4C55-A410-456E8E78C17D}" type="presParOf" srcId="{B2C0F3E4-6E44-4D3E-B912-B0F9670F5C4E}" destId="{EF84C86C-1AD4-4D20-89FC-478B0EC85EB2}" srcOrd="0" destOrd="0" presId="urn:microsoft.com/office/officeart/2005/8/layout/hierarchy3"/>
    <dgm:cxn modelId="{CC23CB09-CB46-4080-B72C-C415ED52E9E2}" type="presParOf" srcId="{EF84C86C-1AD4-4D20-89FC-478B0EC85EB2}" destId="{4ADE5156-A137-4C2D-9B3E-0EB183B92495}" srcOrd="0" destOrd="0" presId="urn:microsoft.com/office/officeart/2005/8/layout/hierarchy3"/>
    <dgm:cxn modelId="{9E5FCF20-15D8-457C-B8A2-FA6AD4369DEF}" type="presParOf" srcId="{EF84C86C-1AD4-4D20-89FC-478B0EC85EB2}" destId="{65ED2157-7F0E-4D8C-9A82-32A6C85BA310}" srcOrd="1" destOrd="0" presId="urn:microsoft.com/office/officeart/2005/8/layout/hierarchy3"/>
    <dgm:cxn modelId="{0C5453C3-02F5-4EE6-B3FA-C51A8272E6C8}" type="presParOf" srcId="{B2C0F3E4-6E44-4D3E-B912-B0F9670F5C4E}" destId="{ABCF6F92-9867-45A3-B7AA-88D8AB73E311}" srcOrd="1" destOrd="0" presId="urn:microsoft.com/office/officeart/2005/8/layout/hierarchy3"/>
    <dgm:cxn modelId="{BD6DF8E6-28D3-45C9-8B92-3B58F6CB8B13}" type="presParOf" srcId="{4994B025-EF2D-44C8-B57C-B873CE343A33}" destId="{9A93B5A6-AE8B-4526-90F9-51451AA75513}" srcOrd="2" destOrd="0" presId="urn:microsoft.com/office/officeart/2005/8/layout/hierarchy3"/>
    <dgm:cxn modelId="{18B6F062-720E-4805-B941-E2F5E8BA4CD6}" type="presParOf" srcId="{9A93B5A6-AE8B-4526-90F9-51451AA75513}" destId="{9D4A53A3-1F29-4433-B53E-5E44CC0791E9}" srcOrd="0" destOrd="0" presId="urn:microsoft.com/office/officeart/2005/8/layout/hierarchy3"/>
    <dgm:cxn modelId="{763864F1-E7E5-41D3-85F2-F043517AA73E}" type="presParOf" srcId="{9D4A53A3-1F29-4433-B53E-5E44CC0791E9}" destId="{D7F8BD4C-C7E6-42EB-9A9E-ED0B46C68A6D}" srcOrd="0" destOrd="0" presId="urn:microsoft.com/office/officeart/2005/8/layout/hierarchy3"/>
    <dgm:cxn modelId="{7430CF75-657F-4FF7-A1CA-D1CB3A0D5C2F}" type="presParOf" srcId="{9D4A53A3-1F29-4433-B53E-5E44CC0791E9}" destId="{6499385E-884F-41C3-8EC4-AB0D8CBC9754}" srcOrd="1" destOrd="0" presId="urn:microsoft.com/office/officeart/2005/8/layout/hierarchy3"/>
    <dgm:cxn modelId="{4A84ADCF-E271-44F6-A2C2-5827868A5320}" type="presParOf" srcId="{9A93B5A6-AE8B-4526-90F9-51451AA75513}" destId="{103FEC10-0595-4392-9894-B6182D276EBE}"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5B662E5-F2A7-487B-89FD-3A4FB5B508DA}" type="doc">
      <dgm:prSet loTypeId="urn:microsoft.com/office/officeart/2005/8/layout/vList2" loCatId="list" qsTypeId="urn:microsoft.com/office/officeart/2005/8/quickstyle/simple1#2" qsCatId="simple" csTypeId="urn:microsoft.com/office/officeart/2005/8/colors/accent1_2#1" csCatId="accent1" phldr="1"/>
      <dgm:spPr/>
      <dgm:t>
        <a:bodyPr/>
        <a:lstStyle/>
        <a:p>
          <a:endParaRPr lang="en-US"/>
        </a:p>
      </dgm:t>
    </dgm:pt>
    <dgm:pt modelId="{BD0AD134-069C-47F9-8903-08ACE2E84A83}">
      <dgm:prSet custT="1"/>
      <dgm:spPr/>
      <dgm:t>
        <a:bodyPr/>
        <a:lstStyle/>
        <a:p>
          <a:r>
            <a:rPr lang="en-GB" sz="2000" dirty="0"/>
            <a:t>Cognitive</a:t>
          </a:r>
          <a:endParaRPr lang="en-US" sz="2000" dirty="0"/>
        </a:p>
      </dgm:t>
    </dgm:pt>
    <dgm:pt modelId="{814EE7C6-982F-4DE0-AEBA-805228F860D1}" type="parTrans" cxnId="{1AD78215-3854-471D-9E52-86B28936F00C}">
      <dgm:prSet/>
      <dgm:spPr/>
      <dgm:t>
        <a:bodyPr/>
        <a:lstStyle/>
        <a:p>
          <a:endParaRPr lang="en-US"/>
        </a:p>
      </dgm:t>
    </dgm:pt>
    <dgm:pt modelId="{0BF914B3-E87E-4B1C-B319-464F4916E495}" type="sibTrans" cxnId="{1AD78215-3854-471D-9E52-86B28936F00C}">
      <dgm:prSet/>
      <dgm:spPr/>
      <dgm:t>
        <a:bodyPr/>
        <a:lstStyle/>
        <a:p>
          <a:endParaRPr lang="en-US"/>
        </a:p>
      </dgm:t>
    </dgm:pt>
    <dgm:pt modelId="{80C9AAD0-E54D-4234-9708-8E4247805281}">
      <dgm:prSet custT="1"/>
      <dgm:spPr/>
      <dgm:t>
        <a:bodyPr/>
        <a:lstStyle/>
        <a:p>
          <a:r>
            <a:rPr lang="en-GB" sz="2000" dirty="0"/>
            <a:t>Sociocultural</a:t>
          </a:r>
          <a:endParaRPr lang="en-US" sz="2000" dirty="0"/>
        </a:p>
      </dgm:t>
    </dgm:pt>
    <dgm:pt modelId="{BE9D5D15-C13A-44FA-925E-66CC17162157}" type="parTrans" cxnId="{0CBEA28E-B045-48F6-A657-1EC8BAA84D3B}">
      <dgm:prSet/>
      <dgm:spPr/>
      <dgm:t>
        <a:bodyPr/>
        <a:lstStyle/>
        <a:p>
          <a:endParaRPr lang="en-US"/>
        </a:p>
      </dgm:t>
    </dgm:pt>
    <dgm:pt modelId="{470346AD-0305-48EF-A35C-3E75A3AD9EDA}" type="sibTrans" cxnId="{0CBEA28E-B045-48F6-A657-1EC8BAA84D3B}">
      <dgm:prSet/>
      <dgm:spPr/>
      <dgm:t>
        <a:bodyPr/>
        <a:lstStyle/>
        <a:p>
          <a:endParaRPr lang="en-US"/>
        </a:p>
      </dgm:t>
    </dgm:pt>
    <dgm:pt modelId="{CDE4DC51-E1CA-42D4-BF93-F7458B2EF225}">
      <dgm:prSet custT="1"/>
      <dgm:spPr/>
      <dgm:t>
        <a:bodyPr/>
        <a:lstStyle/>
        <a:p>
          <a:r>
            <a:rPr lang="en-GB" sz="2000" dirty="0"/>
            <a:t>Psychodynamic</a:t>
          </a:r>
          <a:endParaRPr lang="en-US" sz="2000" dirty="0"/>
        </a:p>
      </dgm:t>
    </dgm:pt>
    <dgm:pt modelId="{559E87EE-E50B-4C28-8AE3-242799BA27D7}" type="parTrans" cxnId="{EAE177B9-196E-4B88-A6CA-9EEB9C5A7A65}">
      <dgm:prSet/>
      <dgm:spPr/>
      <dgm:t>
        <a:bodyPr/>
        <a:lstStyle/>
        <a:p>
          <a:endParaRPr lang="en-US"/>
        </a:p>
      </dgm:t>
    </dgm:pt>
    <dgm:pt modelId="{9FD38299-0FD6-4F72-A6FB-E30F121CD7F0}" type="sibTrans" cxnId="{EAE177B9-196E-4B88-A6CA-9EEB9C5A7A65}">
      <dgm:prSet/>
      <dgm:spPr/>
      <dgm:t>
        <a:bodyPr/>
        <a:lstStyle/>
        <a:p>
          <a:endParaRPr lang="en-US"/>
        </a:p>
      </dgm:t>
    </dgm:pt>
    <dgm:pt modelId="{86CA44BC-E894-447B-9AFE-3CB4264A06C4}">
      <dgm:prSet custT="1"/>
      <dgm:spPr/>
      <dgm:t>
        <a:bodyPr/>
        <a:lstStyle/>
        <a:p>
          <a:r>
            <a:rPr lang="en-GB" sz="2000" dirty="0"/>
            <a:t>Social Learning</a:t>
          </a:r>
          <a:endParaRPr lang="en-US" sz="2000" dirty="0"/>
        </a:p>
      </dgm:t>
    </dgm:pt>
    <dgm:pt modelId="{C074EB33-CE6D-4116-960C-D0EBFE2A084F}" type="parTrans" cxnId="{0754460B-4872-4865-93B8-0D628C8BFAAE}">
      <dgm:prSet/>
      <dgm:spPr/>
      <dgm:t>
        <a:bodyPr/>
        <a:lstStyle/>
        <a:p>
          <a:endParaRPr lang="en-US"/>
        </a:p>
      </dgm:t>
    </dgm:pt>
    <dgm:pt modelId="{AC6ADD0F-3DB4-4516-9F25-DE550860B03F}" type="sibTrans" cxnId="{0754460B-4872-4865-93B8-0D628C8BFAAE}">
      <dgm:prSet/>
      <dgm:spPr/>
      <dgm:t>
        <a:bodyPr/>
        <a:lstStyle/>
        <a:p>
          <a:endParaRPr lang="en-US"/>
        </a:p>
      </dgm:t>
    </dgm:pt>
    <dgm:pt modelId="{5578CF8C-BC59-438E-A583-E3B90D2DB326}">
      <dgm:prSet custT="1"/>
      <dgm:spPr/>
      <dgm:t>
        <a:bodyPr/>
        <a:lstStyle/>
        <a:p>
          <a:r>
            <a:rPr lang="en-GB" sz="2000" dirty="0"/>
            <a:t>Brain</a:t>
          </a:r>
          <a:endParaRPr lang="en-US" sz="2000" dirty="0"/>
        </a:p>
      </dgm:t>
    </dgm:pt>
    <dgm:pt modelId="{2EAB2679-7501-41B1-A573-5C22B31E5A52}" type="parTrans" cxnId="{7AE3D2AE-9C2C-48F4-B5C3-A6C2B54F8083}">
      <dgm:prSet/>
      <dgm:spPr/>
      <dgm:t>
        <a:bodyPr/>
        <a:lstStyle/>
        <a:p>
          <a:endParaRPr lang="en-US"/>
        </a:p>
      </dgm:t>
    </dgm:pt>
    <dgm:pt modelId="{A42A8E51-48EB-44DD-A605-51D48E550497}" type="sibTrans" cxnId="{7AE3D2AE-9C2C-48F4-B5C3-A6C2B54F8083}">
      <dgm:prSet/>
      <dgm:spPr/>
      <dgm:t>
        <a:bodyPr/>
        <a:lstStyle/>
        <a:p>
          <a:endParaRPr lang="en-US"/>
        </a:p>
      </dgm:t>
    </dgm:pt>
    <dgm:pt modelId="{43409470-1D0C-48A9-9B54-BB1CF25BE8FC}" type="pres">
      <dgm:prSet presAssocID="{45B662E5-F2A7-487B-89FD-3A4FB5B508DA}" presName="linear" presStyleCnt="0">
        <dgm:presLayoutVars>
          <dgm:animLvl val="lvl"/>
          <dgm:resizeHandles val="exact"/>
        </dgm:presLayoutVars>
      </dgm:prSet>
      <dgm:spPr/>
    </dgm:pt>
    <dgm:pt modelId="{5BDCA1EC-B20A-4B16-A6B8-861B414F6F96}" type="pres">
      <dgm:prSet presAssocID="{BD0AD134-069C-47F9-8903-08ACE2E84A83}" presName="parentText" presStyleLbl="node1" presStyleIdx="0" presStyleCnt="5">
        <dgm:presLayoutVars>
          <dgm:chMax val="0"/>
          <dgm:bulletEnabled val="1"/>
        </dgm:presLayoutVars>
      </dgm:prSet>
      <dgm:spPr/>
    </dgm:pt>
    <dgm:pt modelId="{8E4F513F-F0DD-4E45-AFA1-2F6AD956159E}" type="pres">
      <dgm:prSet presAssocID="{0BF914B3-E87E-4B1C-B319-464F4916E495}" presName="spacer" presStyleCnt="0"/>
      <dgm:spPr/>
    </dgm:pt>
    <dgm:pt modelId="{2E0D2100-1676-4BD0-9484-12D8B6765295}" type="pres">
      <dgm:prSet presAssocID="{80C9AAD0-E54D-4234-9708-8E4247805281}" presName="parentText" presStyleLbl="node1" presStyleIdx="1" presStyleCnt="5">
        <dgm:presLayoutVars>
          <dgm:chMax val="0"/>
          <dgm:bulletEnabled val="1"/>
        </dgm:presLayoutVars>
      </dgm:prSet>
      <dgm:spPr/>
    </dgm:pt>
    <dgm:pt modelId="{72B1306D-BA88-440B-92FB-DAD07AC2CE14}" type="pres">
      <dgm:prSet presAssocID="{470346AD-0305-48EF-A35C-3E75A3AD9EDA}" presName="spacer" presStyleCnt="0"/>
      <dgm:spPr/>
    </dgm:pt>
    <dgm:pt modelId="{4875671D-DDA9-4E58-A8F6-0996F5787389}" type="pres">
      <dgm:prSet presAssocID="{CDE4DC51-E1CA-42D4-BF93-F7458B2EF225}" presName="parentText" presStyleLbl="node1" presStyleIdx="2" presStyleCnt="5">
        <dgm:presLayoutVars>
          <dgm:chMax val="0"/>
          <dgm:bulletEnabled val="1"/>
        </dgm:presLayoutVars>
      </dgm:prSet>
      <dgm:spPr/>
    </dgm:pt>
    <dgm:pt modelId="{25641EA8-E557-49E2-8797-329DDFDD701A}" type="pres">
      <dgm:prSet presAssocID="{9FD38299-0FD6-4F72-A6FB-E30F121CD7F0}" presName="spacer" presStyleCnt="0"/>
      <dgm:spPr/>
    </dgm:pt>
    <dgm:pt modelId="{B4A9D11D-3DEE-4D2A-8D8B-8E91287DDD47}" type="pres">
      <dgm:prSet presAssocID="{86CA44BC-E894-447B-9AFE-3CB4264A06C4}" presName="parentText" presStyleLbl="node1" presStyleIdx="3" presStyleCnt="5">
        <dgm:presLayoutVars>
          <dgm:chMax val="0"/>
          <dgm:bulletEnabled val="1"/>
        </dgm:presLayoutVars>
      </dgm:prSet>
      <dgm:spPr/>
    </dgm:pt>
    <dgm:pt modelId="{A2DE9152-5976-404C-9744-A53F70B21AFF}" type="pres">
      <dgm:prSet presAssocID="{AC6ADD0F-3DB4-4516-9F25-DE550860B03F}" presName="spacer" presStyleCnt="0"/>
      <dgm:spPr/>
    </dgm:pt>
    <dgm:pt modelId="{C752938F-3C21-4B87-8020-BCB3E46FCAFD}" type="pres">
      <dgm:prSet presAssocID="{5578CF8C-BC59-438E-A583-E3B90D2DB326}" presName="parentText" presStyleLbl="node1" presStyleIdx="4" presStyleCnt="5">
        <dgm:presLayoutVars>
          <dgm:chMax val="0"/>
          <dgm:bulletEnabled val="1"/>
        </dgm:presLayoutVars>
      </dgm:prSet>
      <dgm:spPr/>
    </dgm:pt>
  </dgm:ptLst>
  <dgm:cxnLst>
    <dgm:cxn modelId="{0754460B-4872-4865-93B8-0D628C8BFAAE}" srcId="{45B662E5-F2A7-487B-89FD-3A4FB5B508DA}" destId="{86CA44BC-E894-447B-9AFE-3CB4264A06C4}" srcOrd="3" destOrd="0" parTransId="{C074EB33-CE6D-4116-960C-D0EBFE2A084F}" sibTransId="{AC6ADD0F-3DB4-4516-9F25-DE550860B03F}"/>
    <dgm:cxn modelId="{1AD78215-3854-471D-9E52-86B28936F00C}" srcId="{45B662E5-F2A7-487B-89FD-3A4FB5B508DA}" destId="{BD0AD134-069C-47F9-8903-08ACE2E84A83}" srcOrd="0" destOrd="0" parTransId="{814EE7C6-982F-4DE0-AEBA-805228F860D1}" sibTransId="{0BF914B3-E87E-4B1C-B319-464F4916E495}"/>
    <dgm:cxn modelId="{CA43CF43-DEC9-438E-8822-210DD80071C4}" type="presOf" srcId="{5578CF8C-BC59-438E-A583-E3B90D2DB326}" destId="{C752938F-3C21-4B87-8020-BCB3E46FCAFD}" srcOrd="0" destOrd="0" presId="urn:microsoft.com/office/officeart/2005/8/layout/vList2"/>
    <dgm:cxn modelId="{FD59EC6F-4A9C-4F7A-9B2E-957AD6011355}" type="presOf" srcId="{CDE4DC51-E1CA-42D4-BF93-F7458B2EF225}" destId="{4875671D-DDA9-4E58-A8F6-0996F5787389}" srcOrd="0" destOrd="0" presId="urn:microsoft.com/office/officeart/2005/8/layout/vList2"/>
    <dgm:cxn modelId="{A8CB327A-5FE1-4483-8DA4-3E032A2E6A99}" type="presOf" srcId="{BD0AD134-069C-47F9-8903-08ACE2E84A83}" destId="{5BDCA1EC-B20A-4B16-A6B8-861B414F6F96}" srcOrd="0" destOrd="0" presId="urn:microsoft.com/office/officeart/2005/8/layout/vList2"/>
    <dgm:cxn modelId="{0CBEA28E-B045-48F6-A657-1EC8BAA84D3B}" srcId="{45B662E5-F2A7-487B-89FD-3A4FB5B508DA}" destId="{80C9AAD0-E54D-4234-9708-8E4247805281}" srcOrd="1" destOrd="0" parTransId="{BE9D5D15-C13A-44FA-925E-66CC17162157}" sibTransId="{470346AD-0305-48EF-A35C-3E75A3AD9EDA}"/>
    <dgm:cxn modelId="{E8CE8595-F1FE-45EF-B678-AFE31D8CC20C}" type="presOf" srcId="{80C9AAD0-E54D-4234-9708-8E4247805281}" destId="{2E0D2100-1676-4BD0-9484-12D8B6765295}" srcOrd="0" destOrd="0" presId="urn:microsoft.com/office/officeart/2005/8/layout/vList2"/>
    <dgm:cxn modelId="{687AA0AD-9D80-4AE0-A1E1-048E84ADE62E}" type="presOf" srcId="{86CA44BC-E894-447B-9AFE-3CB4264A06C4}" destId="{B4A9D11D-3DEE-4D2A-8D8B-8E91287DDD47}" srcOrd="0" destOrd="0" presId="urn:microsoft.com/office/officeart/2005/8/layout/vList2"/>
    <dgm:cxn modelId="{7AE3D2AE-9C2C-48F4-B5C3-A6C2B54F8083}" srcId="{45B662E5-F2A7-487B-89FD-3A4FB5B508DA}" destId="{5578CF8C-BC59-438E-A583-E3B90D2DB326}" srcOrd="4" destOrd="0" parTransId="{2EAB2679-7501-41B1-A573-5C22B31E5A52}" sibTransId="{A42A8E51-48EB-44DD-A605-51D48E550497}"/>
    <dgm:cxn modelId="{11CDF4AE-0DEB-4037-95F5-B03B8E3BF489}" type="presOf" srcId="{45B662E5-F2A7-487B-89FD-3A4FB5B508DA}" destId="{43409470-1D0C-48A9-9B54-BB1CF25BE8FC}" srcOrd="0" destOrd="0" presId="urn:microsoft.com/office/officeart/2005/8/layout/vList2"/>
    <dgm:cxn modelId="{EAE177B9-196E-4B88-A6CA-9EEB9C5A7A65}" srcId="{45B662E5-F2A7-487B-89FD-3A4FB5B508DA}" destId="{CDE4DC51-E1CA-42D4-BF93-F7458B2EF225}" srcOrd="2" destOrd="0" parTransId="{559E87EE-E50B-4C28-8AE3-242799BA27D7}" sibTransId="{9FD38299-0FD6-4F72-A6FB-E30F121CD7F0}"/>
    <dgm:cxn modelId="{F244B8DB-087E-45D4-8FC0-5826A81EB9AB}" type="presParOf" srcId="{43409470-1D0C-48A9-9B54-BB1CF25BE8FC}" destId="{5BDCA1EC-B20A-4B16-A6B8-861B414F6F96}" srcOrd="0" destOrd="0" presId="urn:microsoft.com/office/officeart/2005/8/layout/vList2"/>
    <dgm:cxn modelId="{933A4CA7-2EC5-4E5E-9A7F-55E32B0B4885}" type="presParOf" srcId="{43409470-1D0C-48A9-9B54-BB1CF25BE8FC}" destId="{8E4F513F-F0DD-4E45-AFA1-2F6AD956159E}" srcOrd="1" destOrd="0" presId="urn:microsoft.com/office/officeart/2005/8/layout/vList2"/>
    <dgm:cxn modelId="{22826D9C-FEA2-42B9-9340-7DC45C21E796}" type="presParOf" srcId="{43409470-1D0C-48A9-9B54-BB1CF25BE8FC}" destId="{2E0D2100-1676-4BD0-9484-12D8B6765295}" srcOrd="2" destOrd="0" presId="urn:microsoft.com/office/officeart/2005/8/layout/vList2"/>
    <dgm:cxn modelId="{A5475A0B-9CE1-42C2-832E-7231AADF15FA}" type="presParOf" srcId="{43409470-1D0C-48A9-9B54-BB1CF25BE8FC}" destId="{72B1306D-BA88-440B-92FB-DAD07AC2CE14}" srcOrd="3" destOrd="0" presId="urn:microsoft.com/office/officeart/2005/8/layout/vList2"/>
    <dgm:cxn modelId="{77E192F4-9E61-4873-97F9-B41FC77E3BA3}" type="presParOf" srcId="{43409470-1D0C-48A9-9B54-BB1CF25BE8FC}" destId="{4875671D-DDA9-4E58-A8F6-0996F5787389}" srcOrd="4" destOrd="0" presId="urn:microsoft.com/office/officeart/2005/8/layout/vList2"/>
    <dgm:cxn modelId="{83CB6489-2161-4E3B-B703-D2437F336095}" type="presParOf" srcId="{43409470-1D0C-48A9-9B54-BB1CF25BE8FC}" destId="{25641EA8-E557-49E2-8797-329DDFDD701A}" srcOrd="5" destOrd="0" presId="urn:microsoft.com/office/officeart/2005/8/layout/vList2"/>
    <dgm:cxn modelId="{D78359F0-3C4B-4C9A-99DD-325CA5BB15DE}" type="presParOf" srcId="{43409470-1D0C-48A9-9B54-BB1CF25BE8FC}" destId="{B4A9D11D-3DEE-4D2A-8D8B-8E91287DDD47}" srcOrd="6" destOrd="0" presId="urn:microsoft.com/office/officeart/2005/8/layout/vList2"/>
    <dgm:cxn modelId="{4CBC4892-53D7-4892-B355-787E481AA9B5}" type="presParOf" srcId="{43409470-1D0C-48A9-9B54-BB1CF25BE8FC}" destId="{A2DE9152-5976-404C-9744-A53F70B21AFF}" srcOrd="7" destOrd="0" presId="urn:microsoft.com/office/officeart/2005/8/layout/vList2"/>
    <dgm:cxn modelId="{BCE0254A-A895-4017-B36A-A56BB9EB2510}" type="presParOf" srcId="{43409470-1D0C-48A9-9B54-BB1CF25BE8FC}" destId="{C752938F-3C21-4B87-8020-BCB3E46FCAFD}"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6D392D-CC62-401F-A59B-4ABA2A6F627B}" type="doc">
      <dgm:prSet loTypeId="urn:microsoft.com/office/officeart/2018/2/layout/IconVerticalSolidList" loCatId="icon" qsTypeId="urn:microsoft.com/office/officeart/2005/8/quickstyle/simple1#3" qsCatId="simple" csTypeId="urn:microsoft.com/office/officeart/2018/5/colors/Iconchunking_neutralbg_colorful1" csCatId="colorful" phldr="1"/>
      <dgm:spPr/>
      <dgm:t>
        <a:bodyPr/>
        <a:lstStyle/>
        <a:p>
          <a:endParaRPr lang="en-US"/>
        </a:p>
      </dgm:t>
    </dgm:pt>
    <dgm:pt modelId="{17270D16-4D12-452A-8314-B36542C03FDB}">
      <dgm:prSet/>
      <dgm:spPr/>
      <dgm:t>
        <a:bodyPr/>
        <a:lstStyle/>
        <a:p>
          <a:r>
            <a:rPr lang="en-GB" i="1"/>
            <a:t>Preparation, practice and support: </a:t>
          </a:r>
          <a:r>
            <a:rPr lang="en-GB"/>
            <a:t> </a:t>
          </a:r>
          <a:endParaRPr lang="en-US"/>
        </a:p>
      </dgm:t>
    </dgm:pt>
    <dgm:pt modelId="{BC443EE8-340D-4E2B-8976-0D1E749F2724}" type="parTrans" cxnId="{22B915BC-F30E-48E9-8A0B-4BBEA9F2CB76}">
      <dgm:prSet/>
      <dgm:spPr/>
      <dgm:t>
        <a:bodyPr/>
        <a:lstStyle/>
        <a:p>
          <a:endParaRPr lang="en-US"/>
        </a:p>
      </dgm:t>
    </dgm:pt>
    <dgm:pt modelId="{FC9665A5-3221-4999-8AB2-602114205CE3}" type="sibTrans" cxnId="{22B915BC-F30E-48E9-8A0B-4BBEA9F2CB76}">
      <dgm:prSet/>
      <dgm:spPr/>
      <dgm:t>
        <a:bodyPr/>
        <a:lstStyle/>
        <a:p>
          <a:endParaRPr lang="en-US"/>
        </a:p>
      </dgm:t>
    </dgm:pt>
    <dgm:pt modelId="{897CED98-EAA2-4914-8DF3-17468317B173}">
      <dgm:prSet/>
      <dgm:spPr/>
      <dgm:t>
        <a:bodyPr/>
        <a:lstStyle/>
        <a:p>
          <a:r>
            <a:rPr lang="en-GB"/>
            <a:t>Identifying key points of an approach and write about these concisely and coherently. </a:t>
          </a:r>
          <a:endParaRPr lang="en-US"/>
        </a:p>
      </dgm:t>
    </dgm:pt>
    <dgm:pt modelId="{74A4DC72-14C3-42E3-BB35-C2E1A875AD1B}" type="parTrans" cxnId="{1CCA944E-ECAF-4DFE-B4A5-793E15CB4CF2}">
      <dgm:prSet/>
      <dgm:spPr/>
      <dgm:t>
        <a:bodyPr/>
        <a:lstStyle/>
        <a:p>
          <a:endParaRPr lang="en-US"/>
        </a:p>
      </dgm:t>
    </dgm:pt>
    <dgm:pt modelId="{45AB20A8-78F3-4F06-8AC2-AA16F8D87DF2}" type="sibTrans" cxnId="{1CCA944E-ECAF-4DFE-B4A5-793E15CB4CF2}">
      <dgm:prSet/>
      <dgm:spPr/>
      <dgm:t>
        <a:bodyPr/>
        <a:lstStyle/>
        <a:p>
          <a:endParaRPr lang="en-US"/>
        </a:p>
      </dgm:t>
    </dgm:pt>
    <dgm:pt modelId="{6D162E37-48FE-40FF-9A03-4C537608C5F4}">
      <dgm:prSet/>
      <dgm:spPr/>
      <dgm:t>
        <a:bodyPr/>
        <a:lstStyle/>
        <a:p>
          <a:r>
            <a:rPr lang="en-GB" dirty="0"/>
            <a:t>Use </a:t>
          </a:r>
          <a:r>
            <a:rPr lang="en-GB" b="1" dirty="0"/>
            <a:t>two other</a:t>
          </a:r>
          <a:r>
            <a:rPr lang="en-GB" dirty="0"/>
            <a:t> approaches to practice. </a:t>
          </a:r>
          <a:endParaRPr lang="en-US" dirty="0"/>
        </a:p>
      </dgm:t>
    </dgm:pt>
    <dgm:pt modelId="{5509A655-BAA1-41B1-9EF0-73E8684E9A0F}" type="parTrans" cxnId="{5FB65F25-11EE-4693-8376-1AF11C991B0A}">
      <dgm:prSet/>
      <dgm:spPr/>
      <dgm:t>
        <a:bodyPr/>
        <a:lstStyle/>
        <a:p>
          <a:endParaRPr lang="en-US"/>
        </a:p>
      </dgm:t>
    </dgm:pt>
    <dgm:pt modelId="{522A46F7-967C-4699-8E48-9FE8601A8E3A}" type="sibTrans" cxnId="{5FB65F25-11EE-4693-8376-1AF11C991B0A}">
      <dgm:prSet/>
      <dgm:spPr/>
      <dgm:t>
        <a:bodyPr/>
        <a:lstStyle/>
        <a:p>
          <a:endParaRPr lang="en-US"/>
        </a:p>
      </dgm:t>
    </dgm:pt>
    <dgm:pt modelId="{56E9DE2D-F1E9-4970-ACAD-442EBDD89FF5}" type="pres">
      <dgm:prSet presAssocID="{636D392D-CC62-401F-A59B-4ABA2A6F627B}" presName="root" presStyleCnt="0">
        <dgm:presLayoutVars>
          <dgm:dir/>
          <dgm:resizeHandles val="exact"/>
        </dgm:presLayoutVars>
      </dgm:prSet>
      <dgm:spPr/>
    </dgm:pt>
    <dgm:pt modelId="{7F1BB17E-AF89-4698-9CC9-2CA0DAB125DB}" type="pres">
      <dgm:prSet presAssocID="{17270D16-4D12-452A-8314-B36542C03FDB}" presName="compNode" presStyleCnt="0"/>
      <dgm:spPr/>
    </dgm:pt>
    <dgm:pt modelId="{64BC2B4E-F568-4C25-B7F7-E77F9B605255}" type="pres">
      <dgm:prSet presAssocID="{17270D16-4D12-452A-8314-B36542C03FDB}" presName="bgRect" presStyleLbl="bgShp" presStyleIdx="0" presStyleCnt="3"/>
      <dgm:spPr/>
    </dgm:pt>
    <dgm:pt modelId="{1AACBE9C-FF0F-41B9-B5CB-162A645E272F}" type="pres">
      <dgm:prSet presAssocID="{17270D16-4D12-452A-8314-B36542C03FD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ircular Flowchart"/>
        </a:ext>
      </dgm:extLst>
    </dgm:pt>
    <dgm:pt modelId="{595773B1-775B-45DB-B04E-F94867A6BA43}" type="pres">
      <dgm:prSet presAssocID="{17270D16-4D12-452A-8314-B36542C03FDB}" presName="spaceRect" presStyleCnt="0"/>
      <dgm:spPr/>
    </dgm:pt>
    <dgm:pt modelId="{26A5668C-BEB7-4BF5-A047-AF856E3E88F9}" type="pres">
      <dgm:prSet presAssocID="{17270D16-4D12-452A-8314-B36542C03FDB}" presName="parTx" presStyleLbl="revTx" presStyleIdx="0" presStyleCnt="3">
        <dgm:presLayoutVars>
          <dgm:chMax val="0"/>
          <dgm:chPref val="0"/>
        </dgm:presLayoutVars>
      </dgm:prSet>
      <dgm:spPr/>
    </dgm:pt>
    <dgm:pt modelId="{56E09344-3B10-4CA0-826D-2A02350A4E5E}" type="pres">
      <dgm:prSet presAssocID="{FC9665A5-3221-4999-8AB2-602114205CE3}" presName="sibTrans" presStyleCnt="0"/>
      <dgm:spPr/>
    </dgm:pt>
    <dgm:pt modelId="{35FFB316-052C-428C-99A6-49EF5CA1E317}" type="pres">
      <dgm:prSet presAssocID="{897CED98-EAA2-4914-8DF3-17468317B173}" presName="compNode" presStyleCnt="0"/>
      <dgm:spPr/>
    </dgm:pt>
    <dgm:pt modelId="{9F7F3717-62A0-4286-A2D1-53A5BC9958F3}" type="pres">
      <dgm:prSet presAssocID="{897CED98-EAA2-4914-8DF3-17468317B173}" presName="bgRect" presStyleLbl="bgShp" presStyleIdx="1" presStyleCnt="3"/>
      <dgm:spPr/>
    </dgm:pt>
    <dgm:pt modelId="{BC760577-E3E5-41F3-9B83-7F5C1ADF4E31}" type="pres">
      <dgm:prSet presAssocID="{897CED98-EAA2-4914-8DF3-17468317B173}"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C5A75110-5CE8-430F-B916-622C241333AC}" type="pres">
      <dgm:prSet presAssocID="{897CED98-EAA2-4914-8DF3-17468317B173}" presName="spaceRect" presStyleCnt="0"/>
      <dgm:spPr/>
    </dgm:pt>
    <dgm:pt modelId="{91817CAA-1E47-4202-967E-957A6FEE17CB}" type="pres">
      <dgm:prSet presAssocID="{897CED98-EAA2-4914-8DF3-17468317B173}" presName="parTx" presStyleLbl="revTx" presStyleIdx="1" presStyleCnt="3">
        <dgm:presLayoutVars>
          <dgm:chMax val="0"/>
          <dgm:chPref val="0"/>
        </dgm:presLayoutVars>
      </dgm:prSet>
      <dgm:spPr/>
    </dgm:pt>
    <dgm:pt modelId="{B7C421FB-4CC6-47C7-9416-DB55DCABF8A0}" type="pres">
      <dgm:prSet presAssocID="{45AB20A8-78F3-4F06-8AC2-AA16F8D87DF2}" presName="sibTrans" presStyleCnt="0"/>
      <dgm:spPr/>
    </dgm:pt>
    <dgm:pt modelId="{DE8522B8-2317-4FDF-BC93-3ECBA3D348EC}" type="pres">
      <dgm:prSet presAssocID="{6D162E37-48FE-40FF-9A03-4C537608C5F4}" presName="compNode" presStyleCnt="0"/>
      <dgm:spPr/>
    </dgm:pt>
    <dgm:pt modelId="{B83F2A14-D313-4346-A360-85FB1F892D0C}" type="pres">
      <dgm:prSet presAssocID="{6D162E37-48FE-40FF-9A03-4C537608C5F4}" presName="bgRect" presStyleLbl="bgShp" presStyleIdx="2" presStyleCnt="3"/>
      <dgm:spPr/>
    </dgm:pt>
    <dgm:pt modelId="{4081B70D-B0B5-45CB-8967-58434A66A44B}" type="pres">
      <dgm:prSet presAssocID="{6D162E37-48FE-40FF-9A03-4C537608C5F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Workflow"/>
        </a:ext>
      </dgm:extLst>
    </dgm:pt>
    <dgm:pt modelId="{580D37DA-CBB9-43A6-8D31-29AEE5384022}" type="pres">
      <dgm:prSet presAssocID="{6D162E37-48FE-40FF-9A03-4C537608C5F4}" presName="spaceRect" presStyleCnt="0"/>
      <dgm:spPr/>
    </dgm:pt>
    <dgm:pt modelId="{35017853-8B60-4A70-89EA-BAF571BA0C70}" type="pres">
      <dgm:prSet presAssocID="{6D162E37-48FE-40FF-9A03-4C537608C5F4}" presName="parTx" presStyleLbl="revTx" presStyleIdx="2" presStyleCnt="3">
        <dgm:presLayoutVars>
          <dgm:chMax val="0"/>
          <dgm:chPref val="0"/>
        </dgm:presLayoutVars>
      </dgm:prSet>
      <dgm:spPr/>
    </dgm:pt>
  </dgm:ptLst>
  <dgm:cxnLst>
    <dgm:cxn modelId="{10D30F04-7544-4D9B-9C90-2455C3597EE1}" type="presOf" srcId="{636D392D-CC62-401F-A59B-4ABA2A6F627B}" destId="{56E9DE2D-F1E9-4970-ACAD-442EBDD89FF5}" srcOrd="0" destOrd="0" presId="urn:microsoft.com/office/officeart/2018/2/layout/IconVerticalSolidList"/>
    <dgm:cxn modelId="{52E15F12-576B-41D1-AAAF-96F9392A84AA}" type="presOf" srcId="{6D162E37-48FE-40FF-9A03-4C537608C5F4}" destId="{35017853-8B60-4A70-89EA-BAF571BA0C70}" srcOrd="0" destOrd="0" presId="urn:microsoft.com/office/officeart/2018/2/layout/IconVerticalSolidList"/>
    <dgm:cxn modelId="{5FB65F25-11EE-4693-8376-1AF11C991B0A}" srcId="{636D392D-CC62-401F-A59B-4ABA2A6F627B}" destId="{6D162E37-48FE-40FF-9A03-4C537608C5F4}" srcOrd="2" destOrd="0" parTransId="{5509A655-BAA1-41B1-9EF0-73E8684E9A0F}" sibTransId="{522A46F7-967C-4699-8E48-9FE8601A8E3A}"/>
    <dgm:cxn modelId="{79052430-71AB-499A-9C01-B4F05EB5F4E4}" type="presOf" srcId="{17270D16-4D12-452A-8314-B36542C03FDB}" destId="{26A5668C-BEB7-4BF5-A047-AF856E3E88F9}" srcOrd="0" destOrd="0" presId="urn:microsoft.com/office/officeart/2018/2/layout/IconVerticalSolidList"/>
    <dgm:cxn modelId="{1CCA944E-ECAF-4DFE-B4A5-793E15CB4CF2}" srcId="{636D392D-CC62-401F-A59B-4ABA2A6F627B}" destId="{897CED98-EAA2-4914-8DF3-17468317B173}" srcOrd="1" destOrd="0" parTransId="{74A4DC72-14C3-42E3-BB35-C2E1A875AD1B}" sibTransId="{45AB20A8-78F3-4F06-8AC2-AA16F8D87DF2}"/>
    <dgm:cxn modelId="{82533B82-26B9-4FEA-8FBE-89F8C701A1FF}" type="presOf" srcId="{897CED98-EAA2-4914-8DF3-17468317B173}" destId="{91817CAA-1E47-4202-967E-957A6FEE17CB}" srcOrd="0" destOrd="0" presId="urn:microsoft.com/office/officeart/2018/2/layout/IconVerticalSolidList"/>
    <dgm:cxn modelId="{22B915BC-F30E-48E9-8A0B-4BBEA9F2CB76}" srcId="{636D392D-CC62-401F-A59B-4ABA2A6F627B}" destId="{17270D16-4D12-452A-8314-B36542C03FDB}" srcOrd="0" destOrd="0" parTransId="{BC443EE8-340D-4E2B-8976-0D1E749F2724}" sibTransId="{FC9665A5-3221-4999-8AB2-602114205CE3}"/>
    <dgm:cxn modelId="{DC87BD5B-7A94-4B51-A72C-84F9B8829FB4}" type="presParOf" srcId="{56E9DE2D-F1E9-4970-ACAD-442EBDD89FF5}" destId="{7F1BB17E-AF89-4698-9CC9-2CA0DAB125DB}" srcOrd="0" destOrd="0" presId="urn:microsoft.com/office/officeart/2018/2/layout/IconVerticalSolidList"/>
    <dgm:cxn modelId="{C2FB838A-3F3A-4011-8863-6CD83B06F18E}" type="presParOf" srcId="{7F1BB17E-AF89-4698-9CC9-2CA0DAB125DB}" destId="{64BC2B4E-F568-4C25-B7F7-E77F9B605255}" srcOrd="0" destOrd="0" presId="urn:microsoft.com/office/officeart/2018/2/layout/IconVerticalSolidList"/>
    <dgm:cxn modelId="{D214D924-AC66-4A83-89DF-7346B0E3BBE4}" type="presParOf" srcId="{7F1BB17E-AF89-4698-9CC9-2CA0DAB125DB}" destId="{1AACBE9C-FF0F-41B9-B5CB-162A645E272F}" srcOrd="1" destOrd="0" presId="urn:microsoft.com/office/officeart/2018/2/layout/IconVerticalSolidList"/>
    <dgm:cxn modelId="{C452A693-362D-4176-8027-1C35F569B77A}" type="presParOf" srcId="{7F1BB17E-AF89-4698-9CC9-2CA0DAB125DB}" destId="{595773B1-775B-45DB-B04E-F94867A6BA43}" srcOrd="2" destOrd="0" presId="urn:microsoft.com/office/officeart/2018/2/layout/IconVerticalSolidList"/>
    <dgm:cxn modelId="{6738716A-7C13-4045-A4D5-F9C7C39D32F0}" type="presParOf" srcId="{7F1BB17E-AF89-4698-9CC9-2CA0DAB125DB}" destId="{26A5668C-BEB7-4BF5-A047-AF856E3E88F9}" srcOrd="3" destOrd="0" presId="urn:microsoft.com/office/officeart/2018/2/layout/IconVerticalSolidList"/>
    <dgm:cxn modelId="{D6960E9F-F7BE-4CB8-936E-4C3250F3254B}" type="presParOf" srcId="{56E9DE2D-F1E9-4970-ACAD-442EBDD89FF5}" destId="{56E09344-3B10-4CA0-826D-2A02350A4E5E}" srcOrd="1" destOrd="0" presId="urn:microsoft.com/office/officeart/2018/2/layout/IconVerticalSolidList"/>
    <dgm:cxn modelId="{3B380EA6-9EE0-4FF4-9C1F-859D9A9694E0}" type="presParOf" srcId="{56E9DE2D-F1E9-4970-ACAD-442EBDD89FF5}" destId="{35FFB316-052C-428C-99A6-49EF5CA1E317}" srcOrd="2" destOrd="0" presId="urn:microsoft.com/office/officeart/2018/2/layout/IconVerticalSolidList"/>
    <dgm:cxn modelId="{222B855F-0B17-4A83-B15F-A1C753DEBD09}" type="presParOf" srcId="{35FFB316-052C-428C-99A6-49EF5CA1E317}" destId="{9F7F3717-62A0-4286-A2D1-53A5BC9958F3}" srcOrd="0" destOrd="0" presId="urn:microsoft.com/office/officeart/2018/2/layout/IconVerticalSolidList"/>
    <dgm:cxn modelId="{4ACC81EA-D2D6-460E-A7D9-F3D5CAA48E97}" type="presParOf" srcId="{35FFB316-052C-428C-99A6-49EF5CA1E317}" destId="{BC760577-E3E5-41F3-9B83-7F5C1ADF4E31}" srcOrd="1" destOrd="0" presId="urn:microsoft.com/office/officeart/2018/2/layout/IconVerticalSolidList"/>
    <dgm:cxn modelId="{742EAD44-C090-45CA-BD55-00E7FBCD6C2A}" type="presParOf" srcId="{35FFB316-052C-428C-99A6-49EF5CA1E317}" destId="{C5A75110-5CE8-430F-B916-622C241333AC}" srcOrd="2" destOrd="0" presId="urn:microsoft.com/office/officeart/2018/2/layout/IconVerticalSolidList"/>
    <dgm:cxn modelId="{CE3E315F-C343-4E89-8C70-F2B078C47B76}" type="presParOf" srcId="{35FFB316-052C-428C-99A6-49EF5CA1E317}" destId="{91817CAA-1E47-4202-967E-957A6FEE17CB}" srcOrd="3" destOrd="0" presId="urn:microsoft.com/office/officeart/2018/2/layout/IconVerticalSolidList"/>
    <dgm:cxn modelId="{5B26E640-E2ED-45CD-BEC4-A52C5C96C256}" type="presParOf" srcId="{56E9DE2D-F1E9-4970-ACAD-442EBDD89FF5}" destId="{B7C421FB-4CC6-47C7-9416-DB55DCABF8A0}" srcOrd="3" destOrd="0" presId="urn:microsoft.com/office/officeart/2018/2/layout/IconVerticalSolidList"/>
    <dgm:cxn modelId="{150EA22B-50DE-48EB-8562-E920C85F098E}" type="presParOf" srcId="{56E9DE2D-F1E9-4970-ACAD-442EBDD89FF5}" destId="{DE8522B8-2317-4FDF-BC93-3ECBA3D348EC}" srcOrd="4" destOrd="0" presId="urn:microsoft.com/office/officeart/2018/2/layout/IconVerticalSolidList"/>
    <dgm:cxn modelId="{BEAC7713-50D0-4F65-A268-CC8A89613455}" type="presParOf" srcId="{DE8522B8-2317-4FDF-BC93-3ECBA3D348EC}" destId="{B83F2A14-D313-4346-A360-85FB1F892D0C}" srcOrd="0" destOrd="0" presId="urn:microsoft.com/office/officeart/2018/2/layout/IconVerticalSolidList"/>
    <dgm:cxn modelId="{F5833154-93EE-40E2-922B-F4B328725DA3}" type="presParOf" srcId="{DE8522B8-2317-4FDF-BC93-3ECBA3D348EC}" destId="{4081B70D-B0B5-45CB-8967-58434A66A44B}" srcOrd="1" destOrd="0" presId="urn:microsoft.com/office/officeart/2018/2/layout/IconVerticalSolidList"/>
    <dgm:cxn modelId="{B7899599-6C86-4CFB-A25E-E0596EF60763}" type="presParOf" srcId="{DE8522B8-2317-4FDF-BC93-3ECBA3D348EC}" destId="{580D37DA-CBB9-43A6-8D31-29AEE5384022}" srcOrd="2" destOrd="0" presId="urn:microsoft.com/office/officeart/2018/2/layout/IconVerticalSolidList"/>
    <dgm:cxn modelId="{27E73EEC-823E-4DB5-9817-AC1D194B1AD8}" type="presParOf" srcId="{DE8522B8-2317-4FDF-BC93-3ECBA3D348EC}" destId="{35017853-8B60-4A70-89EA-BAF571BA0C7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CCA0C0-9A88-4593-A86E-5B533143C3E0}">
      <dsp:nvSpPr>
        <dsp:cNvPr id="0" name=""/>
        <dsp:cNvSpPr/>
      </dsp:nvSpPr>
      <dsp:spPr>
        <a:xfrm>
          <a:off x="930572" y="3032"/>
          <a:ext cx="2833338" cy="170000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Cognitive</a:t>
          </a:r>
          <a:endParaRPr lang="en-US" sz="3100" kern="1200"/>
        </a:p>
      </dsp:txBody>
      <dsp:txXfrm>
        <a:off x="930572" y="3032"/>
        <a:ext cx="2833338" cy="1700003"/>
      </dsp:txXfrm>
    </dsp:sp>
    <dsp:sp modelId="{29420D1C-ADAE-45F5-9DDC-D822861377FC}">
      <dsp:nvSpPr>
        <dsp:cNvPr id="0" name=""/>
        <dsp:cNvSpPr/>
      </dsp:nvSpPr>
      <dsp:spPr>
        <a:xfrm>
          <a:off x="4047245" y="3032"/>
          <a:ext cx="2833338" cy="1700003"/>
        </a:xfrm>
        <a:prstGeom prst="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Sociocultural</a:t>
          </a:r>
          <a:endParaRPr lang="en-US" sz="3100" kern="1200"/>
        </a:p>
      </dsp:txBody>
      <dsp:txXfrm>
        <a:off x="4047245" y="3032"/>
        <a:ext cx="2833338" cy="1700003"/>
      </dsp:txXfrm>
    </dsp:sp>
    <dsp:sp modelId="{DBA195CB-5A3B-45F7-ABEA-4F83BDB6BE91}">
      <dsp:nvSpPr>
        <dsp:cNvPr id="0" name=""/>
        <dsp:cNvSpPr/>
      </dsp:nvSpPr>
      <dsp:spPr>
        <a:xfrm>
          <a:off x="7163917" y="3032"/>
          <a:ext cx="2833338" cy="1700003"/>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Freud’s psychoanalytic view</a:t>
          </a:r>
          <a:endParaRPr lang="en-US" sz="3100" kern="1200"/>
        </a:p>
      </dsp:txBody>
      <dsp:txXfrm>
        <a:off x="7163917" y="3032"/>
        <a:ext cx="2833338" cy="1700003"/>
      </dsp:txXfrm>
    </dsp:sp>
    <dsp:sp modelId="{5310A6D1-9F3F-4A4E-8247-B8E5D0E3DF4C}">
      <dsp:nvSpPr>
        <dsp:cNvPr id="0" name=""/>
        <dsp:cNvSpPr/>
      </dsp:nvSpPr>
      <dsp:spPr>
        <a:xfrm>
          <a:off x="2488909" y="1986369"/>
          <a:ext cx="2833338" cy="1700003"/>
        </a:xfrm>
        <a:prstGeom prst="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Social Learning</a:t>
          </a:r>
          <a:endParaRPr lang="en-US" sz="3100" kern="1200"/>
        </a:p>
      </dsp:txBody>
      <dsp:txXfrm>
        <a:off x="2488909" y="1986369"/>
        <a:ext cx="2833338" cy="1700003"/>
      </dsp:txXfrm>
    </dsp:sp>
    <dsp:sp modelId="{EDCE60BF-E13E-41E5-A553-B6AAFA3A2FB6}">
      <dsp:nvSpPr>
        <dsp:cNvPr id="0" name=""/>
        <dsp:cNvSpPr/>
      </dsp:nvSpPr>
      <dsp:spPr>
        <a:xfrm>
          <a:off x="5605581" y="1986369"/>
          <a:ext cx="2833338" cy="1700003"/>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Biological bases</a:t>
          </a:r>
          <a:endParaRPr lang="en-US" sz="3100" kern="1200"/>
        </a:p>
      </dsp:txBody>
      <dsp:txXfrm>
        <a:off x="5605581" y="1986369"/>
        <a:ext cx="2833338" cy="17000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253A87-0F80-4115-9E62-A4AD56848A42}">
      <dsp:nvSpPr>
        <dsp:cNvPr id="0" name=""/>
        <dsp:cNvSpPr/>
      </dsp:nvSpPr>
      <dsp:spPr>
        <a:xfrm>
          <a:off x="813" y="1607578"/>
          <a:ext cx="1904344" cy="952172"/>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435" tIns="34290" rIns="51435" bIns="34290" numCol="1" spcCol="1270" anchor="ctr" anchorCtr="0">
          <a:noAutofit/>
        </a:bodyPr>
        <a:lstStyle/>
        <a:p>
          <a:pPr marL="0" lvl="0" indent="0" algn="ctr" defTabSz="1200150">
            <a:lnSpc>
              <a:spcPct val="90000"/>
            </a:lnSpc>
            <a:spcBef>
              <a:spcPct val="0"/>
            </a:spcBef>
            <a:spcAft>
              <a:spcPct val="35000"/>
            </a:spcAft>
            <a:buNone/>
          </a:pPr>
          <a:r>
            <a:rPr lang="en-GB" sz="2700" kern="1200"/>
            <a:t>Always wrong</a:t>
          </a:r>
          <a:endParaRPr lang="en-US" sz="2700" kern="1200"/>
        </a:p>
      </dsp:txBody>
      <dsp:txXfrm>
        <a:off x="28701" y="1635466"/>
        <a:ext cx="1848568" cy="896396"/>
      </dsp:txXfrm>
    </dsp:sp>
    <dsp:sp modelId="{4ADE5156-A137-4C2D-9B3E-0EB183B92495}">
      <dsp:nvSpPr>
        <dsp:cNvPr id="0" name=""/>
        <dsp:cNvSpPr/>
      </dsp:nvSpPr>
      <dsp:spPr>
        <a:xfrm>
          <a:off x="2381244" y="1607578"/>
          <a:ext cx="1904344" cy="952172"/>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435" tIns="34290" rIns="51435" bIns="34290" numCol="1" spcCol="1270" anchor="ctr" anchorCtr="0">
          <a:noAutofit/>
        </a:bodyPr>
        <a:lstStyle/>
        <a:p>
          <a:pPr marL="0" lvl="0" indent="0" algn="ctr" defTabSz="1200150">
            <a:lnSpc>
              <a:spcPct val="90000"/>
            </a:lnSpc>
            <a:spcBef>
              <a:spcPct val="0"/>
            </a:spcBef>
            <a:spcAft>
              <a:spcPct val="35000"/>
            </a:spcAft>
            <a:buNone/>
          </a:pPr>
          <a:r>
            <a:rPr lang="en-GB" sz="2700" kern="1200"/>
            <a:t>Sometimes wrong</a:t>
          </a:r>
          <a:endParaRPr lang="en-US" sz="2700" kern="1200"/>
        </a:p>
      </dsp:txBody>
      <dsp:txXfrm>
        <a:off x="2409132" y="1635466"/>
        <a:ext cx="1848568" cy="896396"/>
      </dsp:txXfrm>
    </dsp:sp>
    <dsp:sp modelId="{D7F8BD4C-C7E6-42EB-9A9E-ED0B46C68A6D}">
      <dsp:nvSpPr>
        <dsp:cNvPr id="0" name=""/>
        <dsp:cNvSpPr/>
      </dsp:nvSpPr>
      <dsp:spPr>
        <a:xfrm>
          <a:off x="4761674" y="1607578"/>
          <a:ext cx="1904344" cy="952172"/>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435" tIns="34290" rIns="51435" bIns="34290" numCol="1" spcCol="1270" anchor="ctr" anchorCtr="0">
          <a:noAutofit/>
        </a:bodyPr>
        <a:lstStyle/>
        <a:p>
          <a:pPr marL="0" lvl="0" indent="0" algn="ctr" defTabSz="1200150">
            <a:lnSpc>
              <a:spcPct val="90000"/>
            </a:lnSpc>
            <a:spcBef>
              <a:spcPct val="0"/>
            </a:spcBef>
            <a:spcAft>
              <a:spcPct val="35000"/>
            </a:spcAft>
            <a:buNone/>
          </a:pPr>
          <a:r>
            <a:rPr lang="en-GB" sz="2700" kern="1200"/>
            <a:t>Depends</a:t>
          </a:r>
          <a:endParaRPr lang="en-US" sz="2700" kern="1200"/>
        </a:p>
      </dsp:txBody>
      <dsp:txXfrm>
        <a:off x="4789562" y="1635466"/>
        <a:ext cx="1848568" cy="8963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DCA1EC-B20A-4B16-A6B8-861B414F6F96}">
      <dsp:nvSpPr>
        <dsp:cNvPr id="0" name=""/>
        <dsp:cNvSpPr/>
      </dsp:nvSpPr>
      <dsp:spPr>
        <a:xfrm>
          <a:off x="0" y="30904"/>
          <a:ext cx="3888680" cy="879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Cognitive</a:t>
          </a:r>
          <a:endParaRPr lang="en-US" sz="2000" kern="1200" dirty="0"/>
        </a:p>
      </dsp:txBody>
      <dsp:txXfrm>
        <a:off x="42950" y="73854"/>
        <a:ext cx="3802780" cy="793940"/>
      </dsp:txXfrm>
    </dsp:sp>
    <dsp:sp modelId="{2E0D2100-1676-4BD0-9484-12D8B6765295}">
      <dsp:nvSpPr>
        <dsp:cNvPr id="0" name=""/>
        <dsp:cNvSpPr/>
      </dsp:nvSpPr>
      <dsp:spPr>
        <a:xfrm>
          <a:off x="0" y="1046105"/>
          <a:ext cx="3888680" cy="879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Sociocultural</a:t>
          </a:r>
          <a:endParaRPr lang="en-US" sz="2000" kern="1200" dirty="0"/>
        </a:p>
      </dsp:txBody>
      <dsp:txXfrm>
        <a:off x="42950" y="1089055"/>
        <a:ext cx="3802780" cy="793940"/>
      </dsp:txXfrm>
    </dsp:sp>
    <dsp:sp modelId="{4875671D-DDA9-4E58-A8F6-0996F5787389}">
      <dsp:nvSpPr>
        <dsp:cNvPr id="0" name=""/>
        <dsp:cNvSpPr/>
      </dsp:nvSpPr>
      <dsp:spPr>
        <a:xfrm>
          <a:off x="0" y="2061304"/>
          <a:ext cx="3888680" cy="879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Psychodynamic</a:t>
          </a:r>
          <a:endParaRPr lang="en-US" sz="2000" kern="1200" dirty="0"/>
        </a:p>
      </dsp:txBody>
      <dsp:txXfrm>
        <a:off x="42950" y="2104254"/>
        <a:ext cx="3802780" cy="793940"/>
      </dsp:txXfrm>
    </dsp:sp>
    <dsp:sp modelId="{B4A9D11D-3DEE-4D2A-8D8B-8E91287DDD47}">
      <dsp:nvSpPr>
        <dsp:cNvPr id="0" name=""/>
        <dsp:cNvSpPr/>
      </dsp:nvSpPr>
      <dsp:spPr>
        <a:xfrm>
          <a:off x="0" y="3076505"/>
          <a:ext cx="3888680" cy="879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Social Learning</a:t>
          </a:r>
          <a:endParaRPr lang="en-US" sz="2000" kern="1200" dirty="0"/>
        </a:p>
      </dsp:txBody>
      <dsp:txXfrm>
        <a:off x="42950" y="3119455"/>
        <a:ext cx="3802780" cy="793940"/>
      </dsp:txXfrm>
    </dsp:sp>
    <dsp:sp modelId="{C752938F-3C21-4B87-8020-BCB3E46FCAFD}">
      <dsp:nvSpPr>
        <dsp:cNvPr id="0" name=""/>
        <dsp:cNvSpPr/>
      </dsp:nvSpPr>
      <dsp:spPr>
        <a:xfrm>
          <a:off x="0" y="4091705"/>
          <a:ext cx="3888680" cy="879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Brain</a:t>
          </a:r>
          <a:endParaRPr lang="en-US" sz="2000" kern="1200" dirty="0"/>
        </a:p>
      </dsp:txBody>
      <dsp:txXfrm>
        <a:off x="42950" y="4134655"/>
        <a:ext cx="3802780" cy="7939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C2B4E-F568-4C25-B7F7-E77F9B605255}">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ACBE9C-FF0F-41B9-B5CB-162A645E272F}">
      <dsp:nvSpPr>
        <dsp:cNvPr id="0" name=""/>
        <dsp:cNvSpPr/>
      </dsp:nvSpPr>
      <dsp:spPr>
        <a:xfrm>
          <a:off x="507973" y="378548"/>
          <a:ext cx="923587" cy="9235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A5668C-BEB7-4BF5-A047-AF856E3E88F9}">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022350">
            <a:lnSpc>
              <a:spcPct val="90000"/>
            </a:lnSpc>
            <a:spcBef>
              <a:spcPct val="0"/>
            </a:spcBef>
            <a:spcAft>
              <a:spcPct val="35000"/>
            </a:spcAft>
            <a:buNone/>
          </a:pPr>
          <a:r>
            <a:rPr lang="en-GB" sz="2300" i="1" kern="1200"/>
            <a:t>Preparation, practice and support: </a:t>
          </a:r>
          <a:r>
            <a:rPr lang="en-GB" sz="2300" kern="1200"/>
            <a:t> </a:t>
          </a:r>
          <a:endParaRPr lang="en-US" sz="2300" kern="1200"/>
        </a:p>
      </dsp:txBody>
      <dsp:txXfrm>
        <a:off x="1939533" y="717"/>
        <a:ext cx="4362067" cy="1679249"/>
      </dsp:txXfrm>
    </dsp:sp>
    <dsp:sp modelId="{9F7F3717-62A0-4286-A2D1-53A5BC9958F3}">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760577-E3E5-41F3-9B83-7F5C1ADF4E31}">
      <dsp:nvSpPr>
        <dsp:cNvPr id="0" name=""/>
        <dsp:cNvSpPr/>
      </dsp:nvSpPr>
      <dsp:spPr>
        <a:xfrm>
          <a:off x="507973" y="2477610"/>
          <a:ext cx="923587" cy="9235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817CAA-1E47-4202-967E-957A6FEE17CB}">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022350">
            <a:lnSpc>
              <a:spcPct val="90000"/>
            </a:lnSpc>
            <a:spcBef>
              <a:spcPct val="0"/>
            </a:spcBef>
            <a:spcAft>
              <a:spcPct val="35000"/>
            </a:spcAft>
            <a:buNone/>
          </a:pPr>
          <a:r>
            <a:rPr lang="en-GB" sz="2300" kern="1200"/>
            <a:t>Identifying key points of an approach and write about these concisely and coherently. </a:t>
          </a:r>
          <a:endParaRPr lang="en-US" sz="2300" kern="1200"/>
        </a:p>
      </dsp:txBody>
      <dsp:txXfrm>
        <a:off x="1939533" y="2099779"/>
        <a:ext cx="4362067" cy="1679249"/>
      </dsp:txXfrm>
    </dsp:sp>
    <dsp:sp modelId="{B83F2A14-D313-4346-A360-85FB1F892D0C}">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81B70D-B0B5-45CB-8967-58434A66A44B}">
      <dsp:nvSpPr>
        <dsp:cNvPr id="0" name=""/>
        <dsp:cNvSpPr/>
      </dsp:nvSpPr>
      <dsp:spPr>
        <a:xfrm>
          <a:off x="507973" y="4576672"/>
          <a:ext cx="923587" cy="9235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017853-8B60-4A70-89EA-BAF571BA0C70}">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022350">
            <a:lnSpc>
              <a:spcPct val="90000"/>
            </a:lnSpc>
            <a:spcBef>
              <a:spcPct val="0"/>
            </a:spcBef>
            <a:spcAft>
              <a:spcPct val="35000"/>
            </a:spcAft>
            <a:buNone/>
          </a:pPr>
          <a:r>
            <a:rPr lang="en-GB" sz="2300" kern="1200" dirty="0"/>
            <a:t>Use </a:t>
          </a:r>
          <a:r>
            <a:rPr lang="en-GB" sz="2300" b="1" kern="1200" dirty="0"/>
            <a:t>two other</a:t>
          </a:r>
          <a:r>
            <a:rPr lang="en-GB" sz="2300" kern="1200" dirty="0"/>
            <a:t> approaches to practice. </a:t>
          </a:r>
          <a:endParaRPr lang="en-US" sz="2300" kern="1200" dirty="0"/>
        </a:p>
      </dsp:txBody>
      <dsp:txXfrm>
        <a:off x="1939533" y="4198841"/>
        <a:ext cx="4362067" cy="167924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488AC1-C775-42A6-884C-969259F3BDF4}" type="datetimeFigureOut">
              <a:rPr lang="en-GB" smtClean="0"/>
              <a:t>09/10/2026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C41DDF-051A-41B5-B8A0-1B34CC963414}" type="slidenum">
              <a:rPr lang="en-GB" smtClean="0"/>
              <a:t>‹#›</a:t>
            </a:fld>
            <a:endParaRPr lang="en-GB"/>
          </a:p>
        </p:txBody>
      </p:sp>
    </p:spTree>
    <p:extLst>
      <p:ext uri="{BB962C8B-B14F-4D97-AF65-F5344CB8AC3E}">
        <p14:creationId xmlns:p14="http://schemas.microsoft.com/office/powerpoint/2010/main" val="3382509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24D30C-DCD4-1FCB-FB7B-E7DC2504021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E310678C-B8EA-4438-E968-ECF7904196B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Shifts in moral thought correlate with understandings of social relations/social bonds which morals regulate</a:t>
            </a:r>
          </a:p>
        </p:txBody>
      </p:sp>
      <p:sp>
        <p:nvSpPr>
          <p:cNvPr id="10244" name="Slide Number Placeholder 3">
            <a:extLst>
              <a:ext uri="{FF2B5EF4-FFF2-40B4-BE49-F238E27FC236}">
                <a16:creationId xmlns:a16="http://schemas.microsoft.com/office/drawing/2014/main" id="{B51A9827-A132-C170-D29C-B3BF2BD2B58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BC5C539C-5D8C-4E20-8810-FF7EBA94108E}" type="slidenum">
              <a:rPr kumimoji="0" lang="en-GB" altLang="en-US" sz="1200" b="0" i="0" u="none" strike="noStrike" kern="1200" cap="none" spc="0" normalizeH="0" baseline="0" noProof="0" smtClean="0">
                <a:ln>
                  <a:noFill/>
                </a:ln>
                <a:solidFill>
                  <a:prstClr val="black"/>
                </a:solidFill>
                <a:effectLst/>
                <a:uLnTx/>
                <a:uFillTx/>
                <a:latin typeface="Verdana" panose="020B0604030504040204" pitchFamily="34"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12</a:t>
            </a:fld>
            <a:endParaRPr kumimoji="0" lang="en-GB" altLang="en-US" sz="1200" b="0" i="0" u="none" strike="noStrike" kern="1200" cap="none" spc="0" normalizeH="0" baseline="0" noProof="0">
              <a:ln>
                <a:noFill/>
              </a:ln>
              <a:solidFill>
                <a:prstClr val="black"/>
              </a:solidFill>
              <a:effectLst/>
              <a:uLnTx/>
              <a:uFillTx/>
              <a:latin typeface="Verdana" panose="020B0604030504040204" pitchFamily="34" charset="0"/>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F45C7984-55B2-50F7-B6D0-E3A1A202ADA9}"/>
              </a:ext>
            </a:extLst>
          </p:cNvPr>
          <p:cNvSpPr>
            <a:spLocks noGrp="1" noRot="1" noChangeAspect="1" noChangeArrowheads="1" noTextEdit="1"/>
          </p:cNvSpPr>
          <p:nvPr>
            <p:ph type="sldImg"/>
          </p:nvPr>
        </p:nvSpPr>
        <p:spPr>
          <a:xfrm>
            <a:off x="381000" y="685800"/>
            <a:ext cx="6096000" cy="3429000"/>
          </a:xfrm>
          <a:ln/>
        </p:spPr>
      </p:sp>
      <p:sp>
        <p:nvSpPr>
          <p:cNvPr id="24579" name="Notes Placeholder 2">
            <a:extLst>
              <a:ext uri="{FF2B5EF4-FFF2-40B4-BE49-F238E27FC236}">
                <a16:creationId xmlns:a16="http://schemas.microsoft.com/office/drawing/2014/main" id="{3DC4C752-F073-8D2B-5BBC-65801288FFB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24580" name="Slide Number Placeholder 3">
            <a:extLst>
              <a:ext uri="{FF2B5EF4-FFF2-40B4-BE49-F238E27FC236}">
                <a16:creationId xmlns:a16="http://schemas.microsoft.com/office/drawing/2014/main" id="{4CECD206-5E1F-78E1-6AD1-2B0C8C72C920}"/>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434C4599-2075-4E4D-BDAC-8FFAB83542A5}" type="slidenum">
              <a:rPr lang="en-GB" altLang="en-US" smtClean="0">
                <a:latin typeface="Arial" panose="020B0604020202020204" pitchFamily="34" charset="0"/>
              </a:rPr>
              <a:pPr/>
              <a:t>17</a:t>
            </a:fld>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F45C7984-55B2-50F7-B6D0-E3A1A202ADA9}"/>
              </a:ext>
            </a:extLst>
          </p:cNvPr>
          <p:cNvSpPr>
            <a:spLocks noGrp="1" noRot="1" noChangeAspect="1" noChangeArrowheads="1" noTextEdit="1"/>
          </p:cNvSpPr>
          <p:nvPr>
            <p:ph type="sldImg"/>
          </p:nvPr>
        </p:nvSpPr>
        <p:spPr>
          <a:xfrm>
            <a:off x="381000" y="685800"/>
            <a:ext cx="6096000" cy="3429000"/>
          </a:xfrm>
          <a:ln/>
        </p:spPr>
      </p:sp>
      <p:sp>
        <p:nvSpPr>
          <p:cNvPr id="24579" name="Notes Placeholder 2">
            <a:extLst>
              <a:ext uri="{FF2B5EF4-FFF2-40B4-BE49-F238E27FC236}">
                <a16:creationId xmlns:a16="http://schemas.microsoft.com/office/drawing/2014/main" id="{3DC4C752-F073-8D2B-5BBC-65801288FFB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24580" name="Slide Number Placeholder 3">
            <a:extLst>
              <a:ext uri="{FF2B5EF4-FFF2-40B4-BE49-F238E27FC236}">
                <a16:creationId xmlns:a16="http://schemas.microsoft.com/office/drawing/2014/main" id="{4CECD206-5E1F-78E1-6AD1-2B0C8C72C920}"/>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434C4599-2075-4E4D-BDAC-8FFAB83542A5}" type="slidenum">
              <a:rPr lang="en-GB" altLang="en-US" smtClean="0">
                <a:latin typeface="Arial" panose="020B0604020202020204" pitchFamily="34" charset="0"/>
              </a:rPr>
              <a:pPr/>
              <a:t>23</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A3601-5177-98F6-E8C2-BB82F1BFBFF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FC94F61-E246-089E-F3F7-EEE0EC7B89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55938F6-3B74-AA9A-16B2-DAE9E50B8A49}"/>
              </a:ext>
            </a:extLst>
          </p:cNvPr>
          <p:cNvSpPr>
            <a:spLocks noGrp="1"/>
          </p:cNvSpPr>
          <p:nvPr>
            <p:ph type="dt" sz="half" idx="10"/>
          </p:nvPr>
        </p:nvSpPr>
        <p:spPr/>
        <p:txBody>
          <a:bodyPr/>
          <a:lstStyle/>
          <a:p>
            <a:fld id="{E80C50CD-E178-4744-9B35-B2F624D6C5E9}" type="datetimeFigureOut">
              <a:rPr lang="en-US" smtClean="0"/>
              <a:t>10/9/2026</a:t>
            </a:fld>
            <a:endParaRPr lang="en-US"/>
          </a:p>
        </p:txBody>
      </p:sp>
      <p:sp>
        <p:nvSpPr>
          <p:cNvPr id="5" name="Footer Placeholder 4">
            <a:extLst>
              <a:ext uri="{FF2B5EF4-FFF2-40B4-BE49-F238E27FC236}">
                <a16:creationId xmlns:a16="http://schemas.microsoft.com/office/drawing/2014/main" id="{5FC92EEF-608F-E31C-2835-28F52C8B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4A333A-DE88-B7AD-E69B-C1C18E815FF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534202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BA21A-DBBC-F6DF-8785-F4DF1A1B6C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CC39B7-9C20-D551-0D55-DB96A641F1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F63FD2-21C9-1A4E-9AB1-8AED0F14A120}"/>
              </a:ext>
            </a:extLst>
          </p:cNvPr>
          <p:cNvSpPr>
            <a:spLocks noGrp="1"/>
          </p:cNvSpPr>
          <p:nvPr>
            <p:ph type="dt" sz="half" idx="10"/>
          </p:nvPr>
        </p:nvSpPr>
        <p:spPr/>
        <p:txBody>
          <a:bodyPr/>
          <a:lstStyle/>
          <a:p>
            <a:fld id="{E80C50CD-E178-4744-9B35-B2F624D6C5E9}" type="datetimeFigureOut">
              <a:rPr lang="en-US" smtClean="0"/>
              <a:t>10/9/2026</a:t>
            </a:fld>
            <a:endParaRPr lang="en-US"/>
          </a:p>
        </p:txBody>
      </p:sp>
      <p:sp>
        <p:nvSpPr>
          <p:cNvPr id="5" name="Footer Placeholder 4">
            <a:extLst>
              <a:ext uri="{FF2B5EF4-FFF2-40B4-BE49-F238E27FC236}">
                <a16:creationId xmlns:a16="http://schemas.microsoft.com/office/drawing/2014/main" id="{AEBBDCA2-D110-8265-E3BD-91FB594A11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49AA53-950D-B593-8917-C076CE321202}"/>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78163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B821F-4743-63AA-6C62-3F97254D73E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644F2A2-3937-10B1-F955-6590A18C402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CB47D74-A7AE-345A-C5B5-4DE421861532}"/>
              </a:ext>
            </a:extLst>
          </p:cNvPr>
          <p:cNvSpPr>
            <a:spLocks noGrp="1"/>
          </p:cNvSpPr>
          <p:nvPr>
            <p:ph type="dt" sz="half" idx="10"/>
          </p:nvPr>
        </p:nvSpPr>
        <p:spPr/>
        <p:txBody>
          <a:bodyPr/>
          <a:lstStyle/>
          <a:p>
            <a:fld id="{E80C50CD-E178-4744-9B35-B2F624D6C5E9}" type="datetimeFigureOut">
              <a:rPr lang="en-US" smtClean="0"/>
              <a:t>10/9/2026</a:t>
            </a:fld>
            <a:endParaRPr lang="en-US"/>
          </a:p>
        </p:txBody>
      </p:sp>
      <p:sp>
        <p:nvSpPr>
          <p:cNvPr id="5" name="Footer Placeholder 4">
            <a:extLst>
              <a:ext uri="{FF2B5EF4-FFF2-40B4-BE49-F238E27FC236}">
                <a16:creationId xmlns:a16="http://schemas.microsoft.com/office/drawing/2014/main" id="{4820CB14-E9CF-0D11-E649-E144F7A3C4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547D0B-668F-4CAF-534F-4F05FAE21647}"/>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4950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34B26-8839-3E5D-BEFC-5AA6046089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142A1C-BDED-B209-DBAD-FC22F9ADA0E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DC6F711-A19E-DFC0-4963-714F88F8F0C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BA8A421-F599-3332-D841-6FDE76D269C1}"/>
              </a:ext>
            </a:extLst>
          </p:cNvPr>
          <p:cNvSpPr>
            <a:spLocks noGrp="1"/>
          </p:cNvSpPr>
          <p:nvPr>
            <p:ph type="dt" sz="half" idx="10"/>
          </p:nvPr>
        </p:nvSpPr>
        <p:spPr/>
        <p:txBody>
          <a:bodyPr/>
          <a:lstStyle/>
          <a:p>
            <a:fld id="{E80C50CD-E178-4744-9B35-B2F624D6C5E9}" type="datetimeFigureOut">
              <a:rPr lang="en-US" smtClean="0"/>
              <a:t>10/9/2026</a:t>
            </a:fld>
            <a:endParaRPr lang="en-US"/>
          </a:p>
        </p:txBody>
      </p:sp>
      <p:sp>
        <p:nvSpPr>
          <p:cNvPr id="6" name="Footer Placeholder 5">
            <a:extLst>
              <a:ext uri="{FF2B5EF4-FFF2-40B4-BE49-F238E27FC236}">
                <a16:creationId xmlns:a16="http://schemas.microsoft.com/office/drawing/2014/main" id="{54003137-D88D-7506-7FDC-66B1D65612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099825-8743-27AE-6DAF-2D3006983CB8}"/>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77831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47DC6-25BA-D28B-AAB5-F8865A66700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8DA46D-36B5-388A-3083-7E44F264BC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A7FDFD2-9BB4-0AC5-819A-D6478878653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544A8AC-1EF9-597C-D51F-65E9E31B2C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9084F2-5407-3A67-C1F2-777CA39CB9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0B81763-82E0-C1E0-5D50-76D97C29EEB6}"/>
              </a:ext>
            </a:extLst>
          </p:cNvPr>
          <p:cNvSpPr>
            <a:spLocks noGrp="1"/>
          </p:cNvSpPr>
          <p:nvPr>
            <p:ph type="dt" sz="half" idx="10"/>
          </p:nvPr>
        </p:nvSpPr>
        <p:spPr/>
        <p:txBody>
          <a:bodyPr/>
          <a:lstStyle/>
          <a:p>
            <a:fld id="{E80C50CD-E178-4744-9B35-B2F624D6C5E9}" type="datetimeFigureOut">
              <a:rPr lang="en-US" smtClean="0"/>
              <a:t>10/9/2026</a:t>
            </a:fld>
            <a:endParaRPr lang="en-US"/>
          </a:p>
        </p:txBody>
      </p:sp>
      <p:sp>
        <p:nvSpPr>
          <p:cNvPr id="8" name="Footer Placeholder 7">
            <a:extLst>
              <a:ext uri="{FF2B5EF4-FFF2-40B4-BE49-F238E27FC236}">
                <a16:creationId xmlns:a16="http://schemas.microsoft.com/office/drawing/2014/main" id="{4C3B0299-46F4-EC48-CD5E-70B2500035E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9B76C01-A577-0D1B-07C0-2963F49E59A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39996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0BE98-41EE-068C-935A-0C90FFC7AAB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529ABDD-2A63-DCC1-8F60-D5F3FCDBC971}"/>
              </a:ext>
            </a:extLst>
          </p:cNvPr>
          <p:cNvSpPr>
            <a:spLocks noGrp="1"/>
          </p:cNvSpPr>
          <p:nvPr>
            <p:ph type="dt" sz="half" idx="10"/>
          </p:nvPr>
        </p:nvSpPr>
        <p:spPr/>
        <p:txBody>
          <a:bodyPr/>
          <a:lstStyle/>
          <a:p>
            <a:fld id="{E80C50CD-E178-4744-9B35-B2F624D6C5E9}" type="datetimeFigureOut">
              <a:rPr lang="en-US" smtClean="0"/>
              <a:t>10/9/2026</a:t>
            </a:fld>
            <a:endParaRPr lang="en-US"/>
          </a:p>
        </p:txBody>
      </p:sp>
      <p:sp>
        <p:nvSpPr>
          <p:cNvPr id="4" name="Footer Placeholder 3">
            <a:extLst>
              <a:ext uri="{FF2B5EF4-FFF2-40B4-BE49-F238E27FC236}">
                <a16:creationId xmlns:a16="http://schemas.microsoft.com/office/drawing/2014/main" id="{CA538895-5446-219F-FEAF-F9112232253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DB98C29-35B6-B313-A932-FE6351BD2F8F}"/>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696999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48414D-80FC-1910-7C38-81BD257D33C0}"/>
              </a:ext>
            </a:extLst>
          </p:cNvPr>
          <p:cNvSpPr>
            <a:spLocks noGrp="1"/>
          </p:cNvSpPr>
          <p:nvPr>
            <p:ph type="dt" sz="half" idx="10"/>
          </p:nvPr>
        </p:nvSpPr>
        <p:spPr/>
        <p:txBody>
          <a:bodyPr/>
          <a:lstStyle/>
          <a:p>
            <a:fld id="{E80C50CD-E178-4744-9B35-B2F624D6C5E9}" type="datetimeFigureOut">
              <a:rPr lang="en-US" smtClean="0"/>
              <a:t>10/9/2026</a:t>
            </a:fld>
            <a:endParaRPr lang="en-US"/>
          </a:p>
        </p:txBody>
      </p:sp>
      <p:sp>
        <p:nvSpPr>
          <p:cNvPr id="3" name="Footer Placeholder 2">
            <a:extLst>
              <a:ext uri="{FF2B5EF4-FFF2-40B4-BE49-F238E27FC236}">
                <a16:creationId xmlns:a16="http://schemas.microsoft.com/office/drawing/2014/main" id="{467016F6-7E06-1B7E-22C1-5E3FFFCF06F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2A4167-208B-4D1D-B1B3-4F99A675AE28}"/>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56507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4050-3404-0B01-C56A-051683BE46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D92AAEB-BE5E-5C95-9937-21C5E8A635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96C6DA-CC17-A05A-3BB4-257B10A35F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FBAC39-01B9-B3F8-CEB2-D1905A914643}"/>
              </a:ext>
            </a:extLst>
          </p:cNvPr>
          <p:cNvSpPr>
            <a:spLocks noGrp="1"/>
          </p:cNvSpPr>
          <p:nvPr>
            <p:ph type="dt" sz="half" idx="10"/>
          </p:nvPr>
        </p:nvSpPr>
        <p:spPr/>
        <p:txBody>
          <a:bodyPr/>
          <a:lstStyle/>
          <a:p>
            <a:fld id="{E80C50CD-E178-4744-9B35-B2F624D6C5E9}" type="datetimeFigureOut">
              <a:rPr lang="en-US" smtClean="0"/>
              <a:t>10/9/2026</a:t>
            </a:fld>
            <a:endParaRPr lang="en-US"/>
          </a:p>
        </p:txBody>
      </p:sp>
      <p:sp>
        <p:nvSpPr>
          <p:cNvPr id="6" name="Footer Placeholder 5">
            <a:extLst>
              <a:ext uri="{FF2B5EF4-FFF2-40B4-BE49-F238E27FC236}">
                <a16:creationId xmlns:a16="http://schemas.microsoft.com/office/drawing/2014/main" id="{D5E4ACB0-C443-5146-0CB6-DB64696409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455F4E-B7CC-A323-76A6-6481AD77F687}"/>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08494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FE178-F45D-13A0-6F94-A2BE922277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82604E-D6BE-4EEA-5A06-FE51F56A19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B2540FC-8173-A9D4-9755-863A738042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3F9B40-68BE-B741-F574-0E49F7374465}"/>
              </a:ext>
            </a:extLst>
          </p:cNvPr>
          <p:cNvSpPr>
            <a:spLocks noGrp="1"/>
          </p:cNvSpPr>
          <p:nvPr>
            <p:ph type="dt" sz="half" idx="10"/>
          </p:nvPr>
        </p:nvSpPr>
        <p:spPr/>
        <p:txBody>
          <a:bodyPr/>
          <a:lstStyle/>
          <a:p>
            <a:fld id="{E80C50CD-E178-4744-9B35-B2F624D6C5E9}" type="datetimeFigureOut">
              <a:rPr lang="en-US" smtClean="0"/>
              <a:t>10/9/2026</a:t>
            </a:fld>
            <a:endParaRPr lang="en-US"/>
          </a:p>
        </p:txBody>
      </p:sp>
      <p:sp>
        <p:nvSpPr>
          <p:cNvPr id="6" name="Footer Placeholder 5">
            <a:extLst>
              <a:ext uri="{FF2B5EF4-FFF2-40B4-BE49-F238E27FC236}">
                <a16:creationId xmlns:a16="http://schemas.microsoft.com/office/drawing/2014/main" id="{A261DDDE-BABF-9BAD-5021-FE69F15928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BB85763-3F21-8EE5-D6EE-30900E3634E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7153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C636A-6345-2DFC-2D3D-52698D5A088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5D31BB-7544-89BD-0568-D6802D5BF6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23B557-2943-AD84-28CD-CD3AC8C4480F}"/>
              </a:ext>
            </a:extLst>
          </p:cNvPr>
          <p:cNvSpPr>
            <a:spLocks noGrp="1"/>
          </p:cNvSpPr>
          <p:nvPr>
            <p:ph type="dt" sz="half" idx="10"/>
          </p:nvPr>
        </p:nvSpPr>
        <p:spPr/>
        <p:txBody>
          <a:bodyPr/>
          <a:lstStyle/>
          <a:p>
            <a:fld id="{E80C50CD-E178-4744-9B35-B2F624D6C5E9}" type="datetimeFigureOut">
              <a:rPr lang="en-US" smtClean="0"/>
              <a:t>10/9/2026</a:t>
            </a:fld>
            <a:endParaRPr lang="en-US"/>
          </a:p>
        </p:txBody>
      </p:sp>
      <p:sp>
        <p:nvSpPr>
          <p:cNvPr id="5" name="Footer Placeholder 4">
            <a:extLst>
              <a:ext uri="{FF2B5EF4-FFF2-40B4-BE49-F238E27FC236}">
                <a16:creationId xmlns:a16="http://schemas.microsoft.com/office/drawing/2014/main" id="{6F76B33A-1C0A-5EFF-AE3A-BB6E22FF1D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85D8C6-D861-C424-16DE-C78B05B2F2C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59934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FEF835-F9C1-CB4E-6B13-0013BE41994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24F765-340A-DD56-0B44-2F24633B71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FF885C-E8E9-E2F9-FA4A-0A72CB686B18}"/>
              </a:ext>
            </a:extLst>
          </p:cNvPr>
          <p:cNvSpPr>
            <a:spLocks noGrp="1"/>
          </p:cNvSpPr>
          <p:nvPr>
            <p:ph type="dt" sz="half" idx="10"/>
          </p:nvPr>
        </p:nvSpPr>
        <p:spPr/>
        <p:txBody>
          <a:bodyPr/>
          <a:lstStyle/>
          <a:p>
            <a:fld id="{E80C50CD-E178-4744-9B35-B2F624D6C5E9}" type="datetimeFigureOut">
              <a:rPr lang="en-US" smtClean="0"/>
              <a:t>10/9/2026</a:t>
            </a:fld>
            <a:endParaRPr lang="en-US"/>
          </a:p>
        </p:txBody>
      </p:sp>
      <p:sp>
        <p:nvSpPr>
          <p:cNvPr id="5" name="Footer Placeholder 4">
            <a:extLst>
              <a:ext uri="{FF2B5EF4-FFF2-40B4-BE49-F238E27FC236}">
                <a16:creationId xmlns:a16="http://schemas.microsoft.com/office/drawing/2014/main" id="{38CE776E-DAAF-AB6B-D676-46B2731B41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DA49B0-EFF1-31BF-527A-4E4159A3C450}"/>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036247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4"/>
            <a:ext cx="10972800" cy="11398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109728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09600" y="3941763"/>
            <a:ext cx="109728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59D9FCC-F346-69E9-F394-36488A0BBEFE}"/>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2D693049-C8B0-C4E8-C203-2BB32C44C1B9}"/>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587321A-0658-C5B1-238B-88053EEBCEE2}"/>
              </a:ext>
            </a:extLst>
          </p:cNvPr>
          <p:cNvSpPr>
            <a:spLocks noGrp="1"/>
          </p:cNvSpPr>
          <p:nvPr>
            <p:ph type="sldNum" sz="quarter" idx="12"/>
          </p:nvPr>
        </p:nvSpPr>
        <p:spPr/>
        <p:txBody>
          <a:bodyPr/>
          <a:lstStyle>
            <a:lvl1pPr>
              <a:defRPr/>
            </a:lvl1pPr>
          </a:lstStyle>
          <a:p>
            <a:pPr>
              <a:defRPr/>
            </a:pPr>
            <a:fld id="{0917C87B-5A93-4721-BB81-F78E461DB9EF}" type="slidenum">
              <a:rPr lang="en-GB" altLang="en-US"/>
              <a:pPr>
                <a:defRPr/>
              </a:pPr>
              <a:t>‹#›</a:t>
            </a:fld>
            <a:endParaRPr lang="en-GB" altLang="en-US"/>
          </a:p>
        </p:txBody>
      </p:sp>
    </p:spTree>
    <p:extLst>
      <p:ext uri="{BB962C8B-B14F-4D97-AF65-F5344CB8AC3E}">
        <p14:creationId xmlns:p14="http://schemas.microsoft.com/office/powerpoint/2010/main" val="16508399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07263-C380-4549-6B42-31B844A6407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0EB6EB-4654-DD9A-ADAD-58573E4F00B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F3EC43D-7481-39CD-51EC-BEA5EBF57932}"/>
              </a:ext>
            </a:extLst>
          </p:cNvPr>
          <p:cNvSpPr>
            <a:spLocks noGrp="1"/>
          </p:cNvSpPr>
          <p:nvPr>
            <p:ph type="dt" sz="half" idx="10"/>
          </p:nvPr>
        </p:nvSpPr>
        <p:spPr/>
        <p:txBody>
          <a:bodyPr/>
          <a:lstStyle/>
          <a:p>
            <a:fld id="{3B12A36D-CB27-4493-9A01-FA994D17C3B2}" type="datetimeFigureOut">
              <a:rPr lang="en-GB" smtClean="0"/>
              <a:t>09/10/2026</a:t>
            </a:fld>
            <a:endParaRPr lang="en-GB"/>
          </a:p>
        </p:txBody>
      </p:sp>
      <p:sp>
        <p:nvSpPr>
          <p:cNvPr id="5" name="Footer Placeholder 4">
            <a:extLst>
              <a:ext uri="{FF2B5EF4-FFF2-40B4-BE49-F238E27FC236}">
                <a16:creationId xmlns:a16="http://schemas.microsoft.com/office/drawing/2014/main" id="{E6BD8D97-312C-FEE5-ECD2-B9FD7C510A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41C83A-0159-B39F-521D-76972D1B9E51}"/>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1470975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21208-D49C-FB54-2C2E-36757C25E3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481466-0582-E49D-B9F7-A5C26227DD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081F88-33B4-DE5E-1F99-A2C07ED0DD68}"/>
              </a:ext>
            </a:extLst>
          </p:cNvPr>
          <p:cNvSpPr>
            <a:spLocks noGrp="1"/>
          </p:cNvSpPr>
          <p:nvPr>
            <p:ph type="dt" sz="half" idx="10"/>
          </p:nvPr>
        </p:nvSpPr>
        <p:spPr/>
        <p:txBody>
          <a:bodyPr/>
          <a:lstStyle/>
          <a:p>
            <a:fld id="{3B12A36D-CB27-4493-9A01-FA994D17C3B2}" type="datetimeFigureOut">
              <a:rPr lang="en-GB" smtClean="0"/>
              <a:t>09/10/2026</a:t>
            </a:fld>
            <a:endParaRPr lang="en-GB"/>
          </a:p>
        </p:txBody>
      </p:sp>
      <p:sp>
        <p:nvSpPr>
          <p:cNvPr id="5" name="Footer Placeholder 4">
            <a:extLst>
              <a:ext uri="{FF2B5EF4-FFF2-40B4-BE49-F238E27FC236}">
                <a16:creationId xmlns:a16="http://schemas.microsoft.com/office/drawing/2014/main" id="{9C8EE0C1-9BD2-1C2D-1830-B0C41EF9B0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5FDF04-99D2-2772-EDEE-3E9536A88867}"/>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15057272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8B20B-E7FE-A717-4391-9B31AB824B6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07174AE-6F37-E8D8-56B2-DE8ABD4759F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34E6D0-4EE8-18F4-AC0E-8C7C7083C50D}"/>
              </a:ext>
            </a:extLst>
          </p:cNvPr>
          <p:cNvSpPr>
            <a:spLocks noGrp="1"/>
          </p:cNvSpPr>
          <p:nvPr>
            <p:ph type="dt" sz="half" idx="10"/>
          </p:nvPr>
        </p:nvSpPr>
        <p:spPr/>
        <p:txBody>
          <a:bodyPr/>
          <a:lstStyle/>
          <a:p>
            <a:fld id="{3B12A36D-CB27-4493-9A01-FA994D17C3B2}" type="datetimeFigureOut">
              <a:rPr lang="en-GB" smtClean="0"/>
              <a:t>09/10/2026</a:t>
            </a:fld>
            <a:endParaRPr lang="en-GB"/>
          </a:p>
        </p:txBody>
      </p:sp>
      <p:sp>
        <p:nvSpPr>
          <p:cNvPr id="5" name="Footer Placeholder 4">
            <a:extLst>
              <a:ext uri="{FF2B5EF4-FFF2-40B4-BE49-F238E27FC236}">
                <a16:creationId xmlns:a16="http://schemas.microsoft.com/office/drawing/2014/main" id="{22463307-B51F-2F53-D2A4-DC2415F939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43C6F0-5898-011F-3B71-ECA9285F0170}"/>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1809457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6AEB3-F274-F849-719E-A09B3EEEC2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CA807C-4160-0ED8-F634-89614DB31ED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33C2EF6-3545-2476-D534-923BE765754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7BB1E1F-A1A2-2B94-88D0-DA934A699FFD}"/>
              </a:ext>
            </a:extLst>
          </p:cNvPr>
          <p:cNvSpPr>
            <a:spLocks noGrp="1"/>
          </p:cNvSpPr>
          <p:nvPr>
            <p:ph type="dt" sz="half" idx="10"/>
          </p:nvPr>
        </p:nvSpPr>
        <p:spPr/>
        <p:txBody>
          <a:bodyPr/>
          <a:lstStyle/>
          <a:p>
            <a:fld id="{3B12A36D-CB27-4493-9A01-FA994D17C3B2}" type="datetimeFigureOut">
              <a:rPr lang="en-GB" smtClean="0"/>
              <a:t>09/10/2026</a:t>
            </a:fld>
            <a:endParaRPr lang="en-GB"/>
          </a:p>
        </p:txBody>
      </p:sp>
      <p:sp>
        <p:nvSpPr>
          <p:cNvPr id="6" name="Footer Placeholder 5">
            <a:extLst>
              <a:ext uri="{FF2B5EF4-FFF2-40B4-BE49-F238E27FC236}">
                <a16:creationId xmlns:a16="http://schemas.microsoft.com/office/drawing/2014/main" id="{C1BFF1BD-1CD1-2E8B-68A9-55D1CA69E7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7B946C-40F1-E755-BAF8-12840B9E1FD9}"/>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260418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09FEC-8737-E2F7-ED02-3D11433B728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D4F7B7-3A24-3BAD-D433-B303883510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ADECB30-C128-B6D6-FC0C-D67DF8F17B2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7D687A-FDD3-320D-B8E3-9C56CA0AD8C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9392EA-55A8-2026-62D4-253F86A54F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700B11D-AA46-5BFC-0338-D905506F463A}"/>
              </a:ext>
            </a:extLst>
          </p:cNvPr>
          <p:cNvSpPr>
            <a:spLocks noGrp="1"/>
          </p:cNvSpPr>
          <p:nvPr>
            <p:ph type="dt" sz="half" idx="10"/>
          </p:nvPr>
        </p:nvSpPr>
        <p:spPr/>
        <p:txBody>
          <a:bodyPr/>
          <a:lstStyle/>
          <a:p>
            <a:fld id="{3B12A36D-CB27-4493-9A01-FA994D17C3B2}" type="datetimeFigureOut">
              <a:rPr lang="en-GB" smtClean="0"/>
              <a:t>09/10/2026</a:t>
            </a:fld>
            <a:endParaRPr lang="en-GB"/>
          </a:p>
        </p:txBody>
      </p:sp>
      <p:sp>
        <p:nvSpPr>
          <p:cNvPr id="8" name="Footer Placeholder 7">
            <a:extLst>
              <a:ext uri="{FF2B5EF4-FFF2-40B4-BE49-F238E27FC236}">
                <a16:creationId xmlns:a16="http://schemas.microsoft.com/office/drawing/2014/main" id="{7CECDD04-308C-942A-042C-8F668401F58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47E4A68-2175-A6E0-0274-E8B58A3C7C95}"/>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42150884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6D824-6E25-D230-AC56-D570410D903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AA04108-5F1B-20FF-A86C-378959B85C2B}"/>
              </a:ext>
            </a:extLst>
          </p:cNvPr>
          <p:cNvSpPr>
            <a:spLocks noGrp="1"/>
          </p:cNvSpPr>
          <p:nvPr>
            <p:ph type="dt" sz="half" idx="10"/>
          </p:nvPr>
        </p:nvSpPr>
        <p:spPr/>
        <p:txBody>
          <a:bodyPr/>
          <a:lstStyle/>
          <a:p>
            <a:fld id="{3B12A36D-CB27-4493-9A01-FA994D17C3B2}" type="datetimeFigureOut">
              <a:rPr lang="en-GB" smtClean="0"/>
              <a:t>09/10/2026</a:t>
            </a:fld>
            <a:endParaRPr lang="en-GB"/>
          </a:p>
        </p:txBody>
      </p:sp>
      <p:sp>
        <p:nvSpPr>
          <p:cNvPr id="4" name="Footer Placeholder 3">
            <a:extLst>
              <a:ext uri="{FF2B5EF4-FFF2-40B4-BE49-F238E27FC236}">
                <a16:creationId xmlns:a16="http://schemas.microsoft.com/office/drawing/2014/main" id="{510AEEBC-A1B7-906B-7F57-7E130A0E594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8ED170D-3BD0-16EA-2A6A-9E8DD4A9714D}"/>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30143146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FF1C3D-E71F-72F9-2B7E-07B8D61A413F}"/>
              </a:ext>
            </a:extLst>
          </p:cNvPr>
          <p:cNvSpPr>
            <a:spLocks noGrp="1"/>
          </p:cNvSpPr>
          <p:nvPr>
            <p:ph type="dt" sz="half" idx="10"/>
          </p:nvPr>
        </p:nvSpPr>
        <p:spPr/>
        <p:txBody>
          <a:bodyPr/>
          <a:lstStyle/>
          <a:p>
            <a:fld id="{3B12A36D-CB27-4493-9A01-FA994D17C3B2}" type="datetimeFigureOut">
              <a:rPr lang="en-GB" smtClean="0"/>
              <a:t>09/10/2026</a:t>
            </a:fld>
            <a:endParaRPr lang="en-GB"/>
          </a:p>
        </p:txBody>
      </p:sp>
      <p:sp>
        <p:nvSpPr>
          <p:cNvPr id="3" name="Footer Placeholder 2">
            <a:extLst>
              <a:ext uri="{FF2B5EF4-FFF2-40B4-BE49-F238E27FC236}">
                <a16:creationId xmlns:a16="http://schemas.microsoft.com/office/drawing/2014/main" id="{9284FAC3-E164-CBB4-B1EB-8BF4F94E8A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4C7AFBF-8A97-CA3E-4CF6-BD61A20D9A9C}"/>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34512366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68227-8DAA-18AF-BFBF-BCF5BDAB9E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466C45A-FA5A-0F63-FAD6-D7458DA75E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6B4B10D-5386-800A-2FC1-06ED4756EE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19B2EBE-76E9-B029-F889-1220D3FCB010}"/>
              </a:ext>
            </a:extLst>
          </p:cNvPr>
          <p:cNvSpPr>
            <a:spLocks noGrp="1"/>
          </p:cNvSpPr>
          <p:nvPr>
            <p:ph type="dt" sz="half" idx="10"/>
          </p:nvPr>
        </p:nvSpPr>
        <p:spPr/>
        <p:txBody>
          <a:bodyPr/>
          <a:lstStyle/>
          <a:p>
            <a:fld id="{3B12A36D-CB27-4493-9A01-FA994D17C3B2}" type="datetimeFigureOut">
              <a:rPr lang="en-GB" smtClean="0"/>
              <a:t>09/10/2026</a:t>
            </a:fld>
            <a:endParaRPr lang="en-GB"/>
          </a:p>
        </p:txBody>
      </p:sp>
      <p:sp>
        <p:nvSpPr>
          <p:cNvPr id="6" name="Footer Placeholder 5">
            <a:extLst>
              <a:ext uri="{FF2B5EF4-FFF2-40B4-BE49-F238E27FC236}">
                <a16:creationId xmlns:a16="http://schemas.microsoft.com/office/drawing/2014/main" id="{3FBD2064-AB4D-54F9-4698-2CA54DECD7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A3E821-3DAF-4F46-E720-E7F928A8C6C0}"/>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5165994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998D7-7C21-D2D4-5B66-C153C0F547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B00C720-CB2E-17FA-2663-0DFA36FB70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4095296-FB28-507D-D7FC-7B4EAAA302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03D5FA-7F06-F43F-FCF2-3603EBFC4A4D}"/>
              </a:ext>
            </a:extLst>
          </p:cNvPr>
          <p:cNvSpPr>
            <a:spLocks noGrp="1"/>
          </p:cNvSpPr>
          <p:nvPr>
            <p:ph type="dt" sz="half" idx="10"/>
          </p:nvPr>
        </p:nvSpPr>
        <p:spPr/>
        <p:txBody>
          <a:bodyPr/>
          <a:lstStyle/>
          <a:p>
            <a:fld id="{3B12A36D-CB27-4493-9A01-FA994D17C3B2}" type="datetimeFigureOut">
              <a:rPr lang="en-GB" smtClean="0"/>
              <a:t>09/10/2026</a:t>
            </a:fld>
            <a:endParaRPr lang="en-GB"/>
          </a:p>
        </p:txBody>
      </p:sp>
      <p:sp>
        <p:nvSpPr>
          <p:cNvPr id="6" name="Footer Placeholder 5">
            <a:extLst>
              <a:ext uri="{FF2B5EF4-FFF2-40B4-BE49-F238E27FC236}">
                <a16:creationId xmlns:a16="http://schemas.microsoft.com/office/drawing/2014/main" id="{38D8B0C5-F4C1-11A5-E109-7A1D5C93BA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2C544B-905B-2003-14FA-90D4584DB71C}"/>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4842747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3BE17-3851-14C6-276F-DBB4042B94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014BE0-85A8-180F-EE7A-9ED70C7C18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BB1AAE-C55D-91F2-2B2F-82F7B4E0BDB8}"/>
              </a:ext>
            </a:extLst>
          </p:cNvPr>
          <p:cNvSpPr>
            <a:spLocks noGrp="1"/>
          </p:cNvSpPr>
          <p:nvPr>
            <p:ph type="dt" sz="half" idx="10"/>
          </p:nvPr>
        </p:nvSpPr>
        <p:spPr/>
        <p:txBody>
          <a:bodyPr/>
          <a:lstStyle/>
          <a:p>
            <a:fld id="{3B12A36D-CB27-4493-9A01-FA994D17C3B2}" type="datetimeFigureOut">
              <a:rPr lang="en-GB" smtClean="0"/>
              <a:t>09/10/2026</a:t>
            </a:fld>
            <a:endParaRPr lang="en-GB"/>
          </a:p>
        </p:txBody>
      </p:sp>
      <p:sp>
        <p:nvSpPr>
          <p:cNvPr id="5" name="Footer Placeholder 4">
            <a:extLst>
              <a:ext uri="{FF2B5EF4-FFF2-40B4-BE49-F238E27FC236}">
                <a16:creationId xmlns:a16="http://schemas.microsoft.com/office/drawing/2014/main" id="{38AA4350-B968-572F-E0ED-0D61DA0AF7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59C16E-CA8E-4BF5-FE19-7529E637AD45}"/>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27859778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9F61EB-6563-210E-5DEA-273225BC14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596427-E61E-1A62-ACB6-1BFBA0B25A1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896C66-38A7-DD23-7317-C27C5566DF4A}"/>
              </a:ext>
            </a:extLst>
          </p:cNvPr>
          <p:cNvSpPr>
            <a:spLocks noGrp="1"/>
          </p:cNvSpPr>
          <p:nvPr>
            <p:ph type="dt" sz="half" idx="10"/>
          </p:nvPr>
        </p:nvSpPr>
        <p:spPr/>
        <p:txBody>
          <a:bodyPr/>
          <a:lstStyle/>
          <a:p>
            <a:fld id="{3B12A36D-CB27-4493-9A01-FA994D17C3B2}" type="datetimeFigureOut">
              <a:rPr lang="en-GB" smtClean="0"/>
              <a:t>09/10/2026</a:t>
            </a:fld>
            <a:endParaRPr lang="en-GB"/>
          </a:p>
        </p:txBody>
      </p:sp>
      <p:sp>
        <p:nvSpPr>
          <p:cNvPr id="5" name="Footer Placeholder 4">
            <a:extLst>
              <a:ext uri="{FF2B5EF4-FFF2-40B4-BE49-F238E27FC236}">
                <a16:creationId xmlns:a16="http://schemas.microsoft.com/office/drawing/2014/main" id="{58CFAD3B-F550-87D5-3F36-60729EB698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61B6A2-001D-CDB5-EA19-E47A88A25797}"/>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270677658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4"/>
            <a:ext cx="10972800" cy="11398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1"/>
            <a:ext cx="53848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3941763"/>
            <a:ext cx="53848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3">
            <a:extLst>
              <a:ext uri="{FF2B5EF4-FFF2-40B4-BE49-F238E27FC236}">
                <a16:creationId xmlns:a16="http://schemas.microsoft.com/office/drawing/2014/main" id="{08536948-BA96-A87F-7F1C-407A4E5FF2AC}"/>
              </a:ext>
            </a:extLst>
          </p:cNvPr>
          <p:cNvSpPr>
            <a:spLocks noGrp="1"/>
          </p:cNvSpPr>
          <p:nvPr>
            <p:ph type="dt" sz="half" idx="10"/>
          </p:nvPr>
        </p:nvSpPr>
        <p:spPr/>
        <p:txBody>
          <a:bodyPr/>
          <a:lstStyle>
            <a:lvl1pPr>
              <a:defRPr/>
            </a:lvl1pPr>
          </a:lstStyle>
          <a:p>
            <a:pPr>
              <a:defRPr/>
            </a:pPr>
            <a:endParaRPr lang="en-GB"/>
          </a:p>
        </p:txBody>
      </p:sp>
      <p:sp>
        <p:nvSpPr>
          <p:cNvPr id="7" name="Footer Placeholder 4">
            <a:extLst>
              <a:ext uri="{FF2B5EF4-FFF2-40B4-BE49-F238E27FC236}">
                <a16:creationId xmlns:a16="http://schemas.microsoft.com/office/drawing/2014/main" id="{7EB65272-0011-7B47-A141-9F66EBD38206}"/>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C046F82E-80F3-DDAC-F157-D64EB70476AD}"/>
              </a:ext>
            </a:extLst>
          </p:cNvPr>
          <p:cNvSpPr>
            <a:spLocks noGrp="1"/>
          </p:cNvSpPr>
          <p:nvPr>
            <p:ph type="sldNum" sz="quarter" idx="12"/>
          </p:nvPr>
        </p:nvSpPr>
        <p:spPr/>
        <p:txBody>
          <a:bodyPr/>
          <a:lstStyle>
            <a:lvl1pPr>
              <a:defRPr/>
            </a:lvl1pPr>
          </a:lstStyle>
          <a:p>
            <a:pPr>
              <a:defRPr/>
            </a:pPr>
            <a:fld id="{B6D81FF6-2E0E-4A31-B7DE-B5C438A6CE93}" type="slidenum">
              <a:rPr lang="en-GB" altLang="en-US"/>
              <a:pPr>
                <a:defRPr/>
              </a:pPr>
              <a:t>‹#›</a:t>
            </a:fld>
            <a:endParaRPr lang="en-GB" altLang="en-US"/>
          </a:p>
        </p:txBody>
      </p:sp>
    </p:spTree>
    <p:extLst>
      <p:ext uri="{BB962C8B-B14F-4D97-AF65-F5344CB8AC3E}">
        <p14:creationId xmlns:p14="http://schemas.microsoft.com/office/powerpoint/2010/main" val="19047369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4"/>
            <a:ext cx="10972800" cy="1139825"/>
          </a:xfr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109728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0" y="3941763"/>
            <a:ext cx="109728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48C3DBD-6281-85CF-7B53-1B97B01F91D6}"/>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0849BDE2-482B-2334-FFF8-73960E6B096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DF66B0A3-F039-A22F-2647-81E5C471CF72}"/>
              </a:ext>
            </a:extLst>
          </p:cNvPr>
          <p:cNvSpPr>
            <a:spLocks noGrp="1"/>
          </p:cNvSpPr>
          <p:nvPr>
            <p:ph type="sldNum" sz="quarter" idx="12"/>
          </p:nvPr>
        </p:nvSpPr>
        <p:spPr/>
        <p:txBody>
          <a:bodyPr/>
          <a:lstStyle>
            <a:lvl1pPr>
              <a:defRPr/>
            </a:lvl1pPr>
          </a:lstStyle>
          <a:p>
            <a:pPr>
              <a:defRPr/>
            </a:pPr>
            <a:fld id="{6D2D1C6B-FE50-4DC6-9B43-DA11703604C4}" type="slidenum">
              <a:rPr lang="en-GB" altLang="en-US"/>
              <a:pPr>
                <a:defRPr/>
              </a:pPr>
              <a:t>‹#›</a:t>
            </a:fld>
            <a:endParaRPr lang="en-GB" altLang="en-US"/>
          </a:p>
        </p:txBody>
      </p:sp>
    </p:spTree>
    <p:extLst>
      <p:ext uri="{BB962C8B-B14F-4D97-AF65-F5344CB8AC3E}">
        <p14:creationId xmlns:p14="http://schemas.microsoft.com/office/powerpoint/2010/main" val="21497415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4"/>
            <a:ext cx="10972800" cy="11398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109728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09600" y="3941763"/>
            <a:ext cx="109728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59D9FCC-F346-69E9-F394-36488A0BBEFE}"/>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2D693049-C8B0-C4E8-C203-2BB32C44C1B9}"/>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587321A-0658-C5B1-238B-88053EEBCEE2}"/>
              </a:ext>
            </a:extLst>
          </p:cNvPr>
          <p:cNvSpPr>
            <a:spLocks noGrp="1"/>
          </p:cNvSpPr>
          <p:nvPr>
            <p:ph type="sldNum" sz="quarter" idx="12"/>
          </p:nvPr>
        </p:nvSpPr>
        <p:spPr/>
        <p:txBody>
          <a:bodyPr/>
          <a:lstStyle>
            <a:lvl1pPr>
              <a:defRPr/>
            </a:lvl1pPr>
          </a:lstStyle>
          <a:p>
            <a:pPr>
              <a:defRPr/>
            </a:pPr>
            <a:fld id="{0917C87B-5A93-4721-BB81-F78E461DB9EF}" type="slidenum">
              <a:rPr lang="en-GB" altLang="en-US"/>
              <a:pPr>
                <a:defRPr/>
              </a:pPr>
              <a:t>‹#›</a:t>
            </a:fld>
            <a:endParaRPr lang="en-GB" altLang="en-US"/>
          </a:p>
        </p:txBody>
      </p:sp>
    </p:spTree>
    <p:extLst>
      <p:ext uri="{BB962C8B-B14F-4D97-AF65-F5344CB8AC3E}">
        <p14:creationId xmlns:p14="http://schemas.microsoft.com/office/powerpoint/2010/main" val="6559801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4"/>
            <a:ext cx="10972800" cy="1139825"/>
          </a:xfrm>
        </p:spPr>
        <p:txBody>
          <a:bodyPr/>
          <a:lstStyle/>
          <a:p>
            <a:r>
              <a:rPr lang="en-US"/>
              <a:t>Click to edit Master title style</a:t>
            </a:r>
            <a:endParaRPr lang="en-GB"/>
          </a:p>
        </p:txBody>
      </p:sp>
      <p:sp>
        <p:nvSpPr>
          <p:cNvPr id="3" name="Content Placeholder 2"/>
          <p:cNvSpPr>
            <a:spLocks noGrp="1"/>
          </p:cNvSpPr>
          <p:nvPr>
            <p:ph sz="quarter" idx="1"/>
          </p:nvPr>
        </p:nvSpPr>
        <p:spPr>
          <a:xfrm>
            <a:off x="609600" y="1600201"/>
            <a:ext cx="53848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1"/>
            <a:ext cx="53848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half" idx="3"/>
          </p:nvPr>
        </p:nvSpPr>
        <p:spPr>
          <a:xfrm>
            <a:off x="609600" y="3941763"/>
            <a:ext cx="109728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3">
            <a:extLst>
              <a:ext uri="{FF2B5EF4-FFF2-40B4-BE49-F238E27FC236}">
                <a16:creationId xmlns:a16="http://schemas.microsoft.com/office/drawing/2014/main" id="{43036AA2-5D01-F4DE-4F57-7990C0DFE394}"/>
              </a:ext>
            </a:extLst>
          </p:cNvPr>
          <p:cNvSpPr>
            <a:spLocks noGrp="1"/>
          </p:cNvSpPr>
          <p:nvPr>
            <p:ph type="dt" sz="half" idx="10"/>
          </p:nvPr>
        </p:nvSpPr>
        <p:spPr/>
        <p:txBody>
          <a:bodyPr/>
          <a:lstStyle>
            <a:lvl1pPr>
              <a:defRPr/>
            </a:lvl1pPr>
          </a:lstStyle>
          <a:p>
            <a:pPr>
              <a:defRPr/>
            </a:pPr>
            <a:endParaRPr lang="en-GB"/>
          </a:p>
        </p:txBody>
      </p:sp>
      <p:sp>
        <p:nvSpPr>
          <p:cNvPr id="7" name="Footer Placeholder 4">
            <a:extLst>
              <a:ext uri="{FF2B5EF4-FFF2-40B4-BE49-F238E27FC236}">
                <a16:creationId xmlns:a16="http://schemas.microsoft.com/office/drawing/2014/main" id="{62E978CA-EE21-A5E4-121C-584FBCE45404}"/>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6E6468E7-D05F-F784-BF9C-F5B11200EFD5}"/>
              </a:ext>
            </a:extLst>
          </p:cNvPr>
          <p:cNvSpPr>
            <a:spLocks noGrp="1"/>
          </p:cNvSpPr>
          <p:nvPr>
            <p:ph type="sldNum" sz="quarter" idx="12"/>
          </p:nvPr>
        </p:nvSpPr>
        <p:spPr/>
        <p:txBody>
          <a:bodyPr/>
          <a:lstStyle>
            <a:lvl1pPr>
              <a:defRPr/>
            </a:lvl1pPr>
          </a:lstStyle>
          <a:p>
            <a:pPr>
              <a:defRPr/>
            </a:pPr>
            <a:fld id="{85F4E5F3-3A36-4A7C-B03C-7C78F76872E6}" type="slidenum">
              <a:rPr lang="en-GB" altLang="en-US"/>
              <a:pPr>
                <a:defRPr/>
              </a:pPr>
              <a:t>‹#›</a:t>
            </a:fld>
            <a:endParaRPr lang="en-GB" altLang="en-US"/>
          </a:p>
        </p:txBody>
      </p:sp>
    </p:spTree>
    <p:extLst>
      <p:ext uri="{BB962C8B-B14F-4D97-AF65-F5344CB8AC3E}">
        <p14:creationId xmlns:p14="http://schemas.microsoft.com/office/powerpoint/2010/main" val="191238749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4"/>
            <a:ext cx="10972800" cy="11398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F844C9B-4496-F191-2E17-479BE9D22587}"/>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A5013CAA-BC93-D243-47F5-7BE6FD0C4D15}"/>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5F66B8A9-184B-F5A9-227E-39D0FA859C4D}"/>
              </a:ext>
            </a:extLst>
          </p:cNvPr>
          <p:cNvSpPr>
            <a:spLocks noGrp="1"/>
          </p:cNvSpPr>
          <p:nvPr>
            <p:ph type="sldNum" sz="quarter" idx="12"/>
          </p:nvPr>
        </p:nvSpPr>
        <p:spPr/>
        <p:txBody>
          <a:bodyPr/>
          <a:lstStyle>
            <a:lvl1pPr>
              <a:defRPr/>
            </a:lvl1pPr>
          </a:lstStyle>
          <a:p>
            <a:pPr>
              <a:defRPr/>
            </a:pPr>
            <a:fld id="{2FA46E96-BD61-408F-B702-A01C54B2FD0A}" type="slidenum">
              <a:rPr lang="en-GB" altLang="en-US"/>
              <a:pPr>
                <a:defRPr/>
              </a:pPr>
              <a:t>‹#›</a:t>
            </a:fld>
            <a:endParaRPr lang="en-GB" altLang="en-US"/>
          </a:p>
        </p:txBody>
      </p:sp>
    </p:spTree>
    <p:extLst>
      <p:ext uri="{BB962C8B-B14F-4D97-AF65-F5344CB8AC3E}">
        <p14:creationId xmlns:p14="http://schemas.microsoft.com/office/powerpoint/2010/main" val="12857007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A3601-5177-98F6-E8C2-BB82F1BFBFF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FC94F61-E246-089E-F3F7-EEE0EC7B89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55938F6-3B74-AA9A-16B2-DAE9E50B8A49}"/>
              </a:ext>
            </a:extLst>
          </p:cNvPr>
          <p:cNvSpPr>
            <a:spLocks noGrp="1"/>
          </p:cNvSpPr>
          <p:nvPr>
            <p:ph type="dt" sz="half" idx="10"/>
          </p:nvPr>
        </p:nvSpPr>
        <p:spPr/>
        <p:txBody>
          <a:bodyPr/>
          <a:lstStyle/>
          <a:p>
            <a:fld id="{E80C50CD-E178-4744-9B35-B2F624D6C5E9}" type="datetimeFigureOut">
              <a:rPr lang="en-US" smtClean="0"/>
              <a:t>10/9/2026</a:t>
            </a:fld>
            <a:endParaRPr lang="en-US"/>
          </a:p>
        </p:txBody>
      </p:sp>
      <p:sp>
        <p:nvSpPr>
          <p:cNvPr id="5" name="Footer Placeholder 4">
            <a:extLst>
              <a:ext uri="{FF2B5EF4-FFF2-40B4-BE49-F238E27FC236}">
                <a16:creationId xmlns:a16="http://schemas.microsoft.com/office/drawing/2014/main" id="{5FC92EEF-608F-E31C-2835-28F52C8B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4A333A-DE88-B7AD-E69B-C1C18E815FF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941058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BA21A-DBBC-F6DF-8785-F4DF1A1B6C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CC39B7-9C20-D551-0D55-DB96A641F1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F63FD2-21C9-1A4E-9AB1-8AED0F14A120}"/>
              </a:ext>
            </a:extLst>
          </p:cNvPr>
          <p:cNvSpPr>
            <a:spLocks noGrp="1"/>
          </p:cNvSpPr>
          <p:nvPr>
            <p:ph type="dt" sz="half" idx="10"/>
          </p:nvPr>
        </p:nvSpPr>
        <p:spPr/>
        <p:txBody>
          <a:bodyPr/>
          <a:lstStyle/>
          <a:p>
            <a:fld id="{E80C50CD-E178-4744-9B35-B2F624D6C5E9}" type="datetimeFigureOut">
              <a:rPr lang="en-US" smtClean="0"/>
              <a:t>10/9/2026</a:t>
            </a:fld>
            <a:endParaRPr lang="en-US"/>
          </a:p>
        </p:txBody>
      </p:sp>
      <p:sp>
        <p:nvSpPr>
          <p:cNvPr id="5" name="Footer Placeholder 4">
            <a:extLst>
              <a:ext uri="{FF2B5EF4-FFF2-40B4-BE49-F238E27FC236}">
                <a16:creationId xmlns:a16="http://schemas.microsoft.com/office/drawing/2014/main" id="{AEBBDCA2-D110-8265-E3BD-91FB594A11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49AA53-950D-B593-8917-C076CE321202}"/>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77162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B821F-4743-63AA-6C62-3F97254D73E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644F2A2-3937-10B1-F955-6590A18C402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CB47D74-A7AE-345A-C5B5-4DE421861532}"/>
              </a:ext>
            </a:extLst>
          </p:cNvPr>
          <p:cNvSpPr>
            <a:spLocks noGrp="1"/>
          </p:cNvSpPr>
          <p:nvPr>
            <p:ph type="dt" sz="half" idx="10"/>
          </p:nvPr>
        </p:nvSpPr>
        <p:spPr/>
        <p:txBody>
          <a:bodyPr/>
          <a:lstStyle/>
          <a:p>
            <a:fld id="{E80C50CD-E178-4744-9B35-B2F624D6C5E9}" type="datetimeFigureOut">
              <a:rPr lang="en-US" smtClean="0"/>
              <a:t>10/9/2026</a:t>
            </a:fld>
            <a:endParaRPr lang="en-US"/>
          </a:p>
        </p:txBody>
      </p:sp>
      <p:sp>
        <p:nvSpPr>
          <p:cNvPr id="5" name="Footer Placeholder 4">
            <a:extLst>
              <a:ext uri="{FF2B5EF4-FFF2-40B4-BE49-F238E27FC236}">
                <a16:creationId xmlns:a16="http://schemas.microsoft.com/office/drawing/2014/main" id="{4820CB14-E9CF-0D11-E649-E144F7A3C4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547D0B-668F-4CAF-534F-4F05FAE21647}"/>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258066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34B26-8839-3E5D-BEFC-5AA6046089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142A1C-BDED-B209-DBAD-FC22F9ADA0E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DC6F711-A19E-DFC0-4963-714F88F8F0C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BA8A421-F599-3332-D841-6FDE76D269C1}"/>
              </a:ext>
            </a:extLst>
          </p:cNvPr>
          <p:cNvSpPr>
            <a:spLocks noGrp="1"/>
          </p:cNvSpPr>
          <p:nvPr>
            <p:ph type="dt" sz="half" idx="10"/>
          </p:nvPr>
        </p:nvSpPr>
        <p:spPr/>
        <p:txBody>
          <a:bodyPr/>
          <a:lstStyle/>
          <a:p>
            <a:fld id="{E80C50CD-E178-4744-9B35-B2F624D6C5E9}" type="datetimeFigureOut">
              <a:rPr lang="en-US" smtClean="0"/>
              <a:t>10/9/2026</a:t>
            </a:fld>
            <a:endParaRPr lang="en-US"/>
          </a:p>
        </p:txBody>
      </p:sp>
      <p:sp>
        <p:nvSpPr>
          <p:cNvPr id="6" name="Footer Placeholder 5">
            <a:extLst>
              <a:ext uri="{FF2B5EF4-FFF2-40B4-BE49-F238E27FC236}">
                <a16:creationId xmlns:a16="http://schemas.microsoft.com/office/drawing/2014/main" id="{54003137-D88D-7506-7FDC-66B1D65612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099825-8743-27AE-6DAF-2D3006983CB8}"/>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6761613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47DC6-25BA-D28B-AAB5-F8865A66700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8DA46D-36B5-388A-3083-7E44F264BC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A7FDFD2-9BB4-0AC5-819A-D6478878653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544A8AC-1EF9-597C-D51F-65E9E31B2C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9084F2-5407-3A67-C1F2-777CA39CB9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0B81763-82E0-C1E0-5D50-76D97C29EEB6}"/>
              </a:ext>
            </a:extLst>
          </p:cNvPr>
          <p:cNvSpPr>
            <a:spLocks noGrp="1"/>
          </p:cNvSpPr>
          <p:nvPr>
            <p:ph type="dt" sz="half" idx="10"/>
          </p:nvPr>
        </p:nvSpPr>
        <p:spPr/>
        <p:txBody>
          <a:bodyPr/>
          <a:lstStyle/>
          <a:p>
            <a:fld id="{E80C50CD-E178-4744-9B35-B2F624D6C5E9}" type="datetimeFigureOut">
              <a:rPr lang="en-US" smtClean="0"/>
              <a:t>10/9/2026</a:t>
            </a:fld>
            <a:endParaRPr lang="en-US"/>
          </a:p>
        </p:txBody>
      </p:sp>
      <p:sp>
        <p:nvSpPr>
          <p:cNvPr id="8" name="Footer Placeholder 7">
            <a:extLst>
              <a:ext uri="{FF2B5EF4-FFF2-40B4-BE49-F238E27FC236}">
                <a16:creationId xmlns:a16="http://schemas.microsoft.com/office/drawing/2014/main" id="{4C3B0299-46F4-EC48-CD5E-70B2500035E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9B76C01-A577-0D1B-07C0-2963F49E59A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2794672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0BE98-41EE-068C-935A-0C90FFC7AAB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529ABDD-2A63-DCC1-8F60-D5F3FCDBC971}"/>
              </a:ext>
            </a:extLst>
          </p:cNvPr>
          <p:cNvSpPr>
            <a:spLocks noGrp="1"/>
          </p:cNvSpPr>
          <p:nvPr>
            <p:ph type="dt" sz="half" idx="10"/>
          </p:nvPr>
        </p:nvSpPr>
        <p:spPr/>
        <p:txBody>
          <a:bodyPr/>
          <a:lstStyle/>
          <a:p>
            <a:fld id="{E80C50CD-E178-4744-9B35-B2F624D6C5E9}" type="datetimeFigureOut">
              <a:rPr lang="en-US" smtClean="0"/>
              <a:t>10/9/2026</a:t>
            </a:fld>
            <a:endParaRPr lang="en-US"/>
          </a:p>
        </p:txBody>
      </p:sp>
      <p:sp>
        <p:nvSpPr>
          <p:cNvPr id="4" name="Footer Placeholder 3">
            <a:extLst>
              <a:ext uri="{FF2B5EF4-FFF2-40B4-BE49-F238E27FC236}">
                <a16:creationId xmlns:a16="http://schemas.microsoft.com/office/drawing/2014/main" id="{CA538895-5446-219F-FEAF-F9112232253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DB98C29-35B6-B313-A932-FE6351BD2F8F}"/>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9561300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48414D-80FC-1910-7C38-81BD257D33C0}"/>
              </a:ext>
            </a:extLst>
          </p:cNvPr>
          <p:cNvSpPr>
            <a:spLocks noGrp="1"/>
          </p:cNvSpPr>
          <p:nvPr>
            <p:ph type="dt" sz="half" idx="10"/>
          </p:nvPr>
        </p:nvSpPr>
        <p:spPr/>
        <p:txBody>
          <a:bodyPr/>
          <a:lstStyle/>
          <a:p>
            <a:fld id="{E80C50CD-E178-4744-9B35-B2F624D6C5E9}" type="datetimeFigureOut">
              <a:rPr lang="en-US" smtClean="0"/>
              <a:t>10/9/2026</a:t>
            </a:fld>
            <a:endParaRPr lang="en-US"/>
          </a:p>
        </p:txBody>
      </p:sp>
      <p:sp>
        <p:nvSpPr>
          <p:cNvPr id="3" name="Footer Placeholder 2">
            <a:extLst>
              <a:ext uri="{FF2B5EF4-FFF2-40B4-BE49-F238E27FC236}">
                <a16:creationId xmlns:a16="http://schemas.microsoft.com/office/drawing/2014/main" id="{467016F6-7E06-1B7E-22C1-5E3FFFCF06F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2A4167-208B-4D1D-B1B3-4F99A675AE28}"/>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84543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4050-3404-0B01-C56A-051683BE46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D92AAEB-BE5E-5C95-9937-21C5E8A635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96C6DA-CC17-A05A-3BB4-257B10A35F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FBAC39-01B9-B3F8-CEB2-D1905A914643}"/>
              </a:ext>
            </a:extLst>
          </p:cNvPr>
          <p:cNvSpPr>
            <a:spLocks noGrp="1"/>
          </p:cNvSpPr>
          <p:nvPr>
            <p:ph type="dt" sz="half" idx="10"/>
          </p:nvPr>
        </p:nvSpPr>
        <p:spPr/>
        <p:txBody>
          <a:bodyPr/>
          <a:lstStyle/>
          <a:p>
            <a:fld id="{E80C50CD-E178-4744-9B35-B2F624D6C5E9}" type="datetimeFigureOut">
              <a:rPr lang="en-US" smtClean="0"/>
              <a:t>10/9/2026</a:t>
            </a:fld>
            <a:endParaRPr lang="en-US"/>
          </a:p>
        </p:txBody>
      </p:sp>
      <p:sp>
        <p:nvSpPr>
          <p:cNvPr id="6" name="Footer Placeholder 5">
            <a:extLst>
              <a:ext uri="{FF2B5EF4-FFF2-40B4-BE49-F238E27FC236}">
                <a16:creationId xmlns:a16="http://schemas.microsoft.com/office/drawing/2014/main" id="{D5E4ACB0-C443-5146-0CB6-DB64696409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455F4E-B7CC-A323-76A6-6481AD77F687}"/>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9470036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FE178-F45D-13A0-6F94-A2BE922277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82604E-D6BE-4EEA-5A06-FE51F56A19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B2540FC-8173-A9D4-9755-863A738042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3F9B40-68BE-B741-F574-0E49F7374465}"/>
              </a:ext>
            </a:extLst>
          </p:cNvPr>
          <p:cNvSpPr>
            <a:spLocks noGrp="1"/>
          </p:cNvSpPr>
          <p:nvPr>
            <p:ph type="dt" sz="half" idx="10"/>
          </p:nvPr>
        </p:nvSpPr>
        <p:spPr/>
        <p:txBody>
          <a:bodyPr/>
          <a:lstStyle/>
          <a:p>
            <a:fld id="{E80C50CD-E178-4744-9B35-B2F624D6C5E9}" type="datetimeFigureOut">
              <a:rPr lang="en-US" smtClean="0"/>
              <a:t>10/9/2026</a:t>
            </a:fld>
            <a:endParaRPr lang="en-US"/>
          </a:p>
        </p:txBody>
      </p:sp>
      <p:sp>
        <p:nvSpPr>
          <p:cNvPr id="6" name="Footer Placeholder 5">
            <a:extLst>
              <a:ext uri="{FF2B5EF4-FFF2-40B4-BE49-F238E27FC236}">
                <a16:creationId xmlns:a16="http://schemas.microsoft.com/office/drawing/2014/main" id="{A261DDDE-BABF-9BAD-5021-FE69F15928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BB85763-3F21-8EE5-D6EE-30900E3634E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925759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C636A-6345-2DFC-2D3D-52698D5A088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5D31BB-7544-89BD-0568-D6802D5BF6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23B557-2943-AD84-28CD-CD3AC8C4480F}"/>
              </a:ext>
            </a:extLst>
          </p:cNvPr>
          <p:cNvSpPr>
            <a:spLocks noGrp="1"/>
          </p:cNvSpPr>
          <p:nvPr>
            <p:ph type="dt" sz="half" idx="10"/>
          </p:nvPr>
        </p:nvSpPr>
        <p:spPr/>
        <p:txBody>
          <a:bodyPr/>
          <a:lstStyle/>
          <a:p>
            <a:fld id="{E80C50CD-E178-4744-9B35-B2F624D6C5E9}" type="datetimeFigureOut">
              <a:rPr lang="en-US" smtClean="0"/>
              <a:t>10/9/2026</a:t>
            </a:fld>
            <a:endParaRPr lang="en-US"/>
          </a:p>
        </p:txBody>
      </p:sp>
      <p:sp>
        <p:nvSpPr>
          <p:cNvPr id="5" name="Footer Placeholder 4">
            <a:extLst>
              <a:ext uri="{FF2B5EF4-FFF2-40B4-BE49-F238E27FC236}">
                <a16:creationId xmlns:a16="http://schemas.microsoft.com/office/drawing/2014/main" id="{6F76B33A-1C0A-5EFF-AE3A-BB6E22FF1D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85D8C6-D861-C424-16DE-C78B05B2F2C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432299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FEF835-F9C1-CB4E-6B13-0013BE41994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24F765-340A-DD56-0B44-2F24633B71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FF885C-E8E9-E2F9-FA4A-0A72CB686B18}"/>
              </a:ext>
            </a:extLst>
          </p:cNvPr>
          <p:cNvSpPr>
            <a:spLocks noGrp="1"/>
          </p:cNvSpPr>
          <p:nvPr>
            <p:ph type="dt" sz="half" idx="10"/>
          </p:nvPr>
        </p:nvSpPr>
        <p:spPr/>
        <p:txBody>
          <a:bodyPr/>
          <a:lstStyle/>
          <a:p>
            <a:fld id="{E80C50CD-E178-4744-9B35-B2F624D6C5E9}" type="datetimeFigureOut">
              <a:rPr lang="en-US" smtClean="0"/>
              <a:t>10/9/2026</a:t>
            </a:fld>
            <a:endParaRPr lang="en-US"/>
          </a:p>
        </p:txBody>
      </p:sp>
      <p:sp>
        <p:nvSpPr>
          <p:cNvPr id="5" name="Footer Placeholder 4">
            <a:extLst>
              <a:ext uri="{FF2B5EF4-FFF2-40B4-BE49-F238E27FC236}">
                <a16:creationId xmlns:a16="http://schemas.microsoft.com/office/drawing/2014/main" id="{38CE776E-DAAF-AB6B-D676-46B2731B41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DA49B0-EFF1-31BF-527A-4E4159A3C450}"/>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0097273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4"/>
            <a:ext cx="10972800" cy="11398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109728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09600" y="3941763"/>
            <a:ext cx="109728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59D9FCC-F346-69E9-F394-36488A0BBEFE}"/>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2D693049-C8B0-C4E8-C203-2BB32C44C1B9}"/>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587321A-0658-C5B1-238B-88053EEBCEE2}"/>
              </a:ext>
            </a:extLst>
          </p:cNvPr>
          <p:cNvSpPr>
            <a:spLocks noGrp="1"/>
          </p:cNvSpPr>
          <p:nvPr>
            <p:ph type="sldNum" sz="quarter" idx="12"/>
          </p:nvPr>
        </p:nvSpPr>
        <p:spPr/>
        <p:txBody>
          <a:bodyPr/>
          <a:lstStyle>
            <a:lvl1pPr>
              <a:defRPr/>
            </a:lvl1pPr>
          </a:lstStyle>
          <a:p>
            <a:pPr>
              <a:defRPr/>
            </a:pPr>
            <a:fld id="{0917C87B-5A93-4721-BB81-F78E461DB9EF}" type="slidenum">
              <a:rPr lang="en-GB" altLang="en-US"/>
              <a:pPr>
                <a:defRPr/>
              </a:pPr>
              <a:t>‹#›</a:t>
            </a:fld>
            <a:endParaRPr lang="en-GB" altLang="en-US"/>
          </a:p>
        </p:txBody>
      </p:sp>
    </p:spTree>
    <p:extLst>
      <p:ext uri="{BB962C8B-B14F-4D97-AF65-F5344CB8AC3E}">
        <p14:creationId xmlns:p14="http://schemas.microsoft.com/office/powerpoint/2010/main" val="1419394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theme" Target="../theme/theme2.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3.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989B87-BB58-8D06-E8BE-97C649D4E2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F36BAD-C5EB-8BB9-9841-FED89DCCAF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DF24BE-C3CD-0E90-4DAF-C69FD10B48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80C50CD-E178-4744-9B35-B2F624D6C5E9}" type="datetimeFigureOut">
              <a:rPr lang="en-US" smtClean="0"/>
              <a:pPr/>
              <a:t>10/9/2026</a:t>
            </a:fld>
            <a:endParaRPr lang="en-US"/>
          </a:p>
        </p:txBody>
      </p:sp>
      <p:sp>
        <p:nvSpPr>
          <p:cNvPr id="5" name="Footer Placeholder 4">
            <a:extLst>
              <a:ext uri="{FF2B5EF4-FFF2-40B4-BE49-F238E27FC236}">
                <a16:creationId xmlns:a16="http://schemas.microsoft.com/office/drawing/2014/main" id="{EE06B20E-091F-71F8-9E1C-EFBCF95E39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0F53476B-EF9F-09FF-F2EA-155294A39E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32706380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10EEDC-5663-C55F-1C15-2ADB6F4AC1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0BEC79-7299-4C72-7BB2-B8A52142C0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342492-45A9-4F49-3E30-F185454579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B12A36D-CB27-4493-9A01-FA994D17C3B2}" type="datetimeFigureOut">
              <a:rPr lang="en-GB" smtClean="0"/>
              <a:t>09/10/2026</a:t>
            </a:fld>
            <a:endParaRPr lang="en-GB"/>
          </a:p>
        </p:txBody>
      </p:sp>
      <p:sp>
        <p:nvSpPr>
          <p:cNvPr id="5" name="Footer Placeholder 4">
            <a:extLst>
              <a:ext uri="{FF2B5EF4-FFF2-40B4-BE49-F238E27FC236}">
                <a16:creationId xmlns:a16="http://schemas.microsoft.com/office/drawing/2014/main" id="{7FFAFBEF-361C-9BC5-29C6-96C7D4D2F4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1E9003-879D-04FF-4E74-B712ED213D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ED4C93-BECB-47D5-B3B8-38E1DB72B2FB}" type="slidenum">
              <a:rPr lang="en-GB" smtClean="0"/>
              <a:t>‹#›</a:t>
            </a:fld>
            <a:endParaRPr lang="en-GB"/>
          </a:p>
        </p:txBody>
      </p:sp>
    </p:spTree>
    <p:extLst>
      <p:ext uri="{BB962C8B-B14F-4D97-AF65-F5344CB8AC3E}">
        <p14:creationId xmlns:p14="http://schemas.microsoft.com/office/powerpoint/2010/main" val="1235080054"/>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 id="2147483687" r:id="rId14"/>
    <p:sldLayoutId id="2147483688" r:id="rId15"/>
    <p:sldLayoutId id="2147483689"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989B87-BB58-8D06-E8BE-97C649D4E2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F36BAD-C5EB-8BB9-9841-FED89DCCAF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DF24BE-C3CD-0E90-4DAF-C69FD10B48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80C50CD-E178-4744-9B35-B2F624D6C5E9}" type="datetimeFigureOut">
              <a:rPr lang="en-US" smtClean="0"/>
              <a:pPr/>
              <a:t>10/9/2026</a:t>
            </a:fld>
            <a:endParaRPr lang="en-US"/>
          </a:p>
        </p:txBody>
      </p:sp>
      <p:sp>
        <p:nvSpPr>
          <p:cNvPr id="5" name="Footer Placeholder 4">
            <a:extLst>
              <a:ext uri="{FF2B5EF4-FFF2-40B4-BE49-F238E27FC236}">
                <a16:creationId xmlns:a16="http://schemas.microsoft.com/office/drawing/2014/main" id="{EE06B20E-091F-71F8-9E1C-EFBCF95E39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0F53476B-EF9F-09FF-F2EA-155294A39E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593908251"/>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youtube.com/watch?v=dLAi78hluFc"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youtube.com/watch?v=dLAi78hluFc"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youtube.com/watch?v=dmBqwWlJg8U"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5.png"/><Relationship Id="rId7" Type="http://schemas.openxmlformats.org/officeDocument/2006/relationships/diagramColors" Target="../diagrams/colors3.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35FA909-3F24-448C-A8BC-7CF77F62F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DCF8DDF5-0752-FA66-4C71-7C402273CDB9}"/>
              </a:ext>
            </a:extLst>
          </p:cNvPr>
          <p:cNvSpPr>
            <a:spLocks noGrp="1"/>
          </p:cNvSpPr>
          <p:nvPr>
            <p:ph type="title"/>
          </p:nvPr>
        </p:nvSpPr>
        <p:spPr>
          <a:xfrm>
            <a:off x="838200" y="1641752"/>
            <a:ext cx="6140449" cy="1323439"/>
          </a:xfrm>
        </p:spPr>
        <p:txBody>
          <a:bodyPr anchor="t">
            <a:normAutofit/>
          </a:bodyPr>
          <a:lstStyle/>
          <a:p>
            <a:r>
              <a:rPr lang="en-GB" sz="4000">
                <a:solidFill>
                  <a:schemeClr val="bg1"/>
                </a:solidFill>
              </a:rPr>
              <a:t>‘Anna’s Choice’</a:t>
            </a:r>
          </a:p>
        </p:txBody>
      </p:sp>
      <p:sp>
        <p:nvSpPr>
          <p:cNvPr id="3" name="Content Placeholder 2">
            <a:extLst>
              <a:ext uri="{FF2B5EF4-FFF2-40B4-BE49-F238E27FC236}">
                <a16:creationId xmlns:a16="http://schemas.microsoft.com/office/drawing/2014/main" id="{DBF79F75-D82E-1AA8-4ED1-AA16A0B3C123}"/>
              </a:ext>
            </a:extLst>
          </p:cNvPr>
          <p:cNvSpPr>
            <a:spLocks noGrp="1"/>
          </p:cNvSpPr>
          <p:nvPr>
            <p:ph idx="1"/>
          </p:nvPr>
        </p:nvSpPr>
        <p:spPr>
          <a:xfrm>
            <a:off x="848591" y="2461666"/>
            <a:ext cx="6140449" cy="2862288"/>
          </a:xfrm>
        </p:spPr>
        <p:txBody>
          <a:bodyPr>
            <a:normAutofit fontScale="92500" lnSpcReduction="10000"/>
          </a:bodyPr>
          <a:lstStyle/>
          <a:p>
            <a:pPr marL="0" indent="0">
              <a:buNone/>
            </a:pPr>
            <a:endParaRPr lang="en-GB" sz="2400" dirty="0">
              <a:solidFill>
                <a:schemeClr val="bg1">
                  <a:alpha val="80000"/>
                </a:schemeClr>
              </a:solidFill>
            </a:endParaRPr>
          </a:p>
          <a:p>
            <a:pPr marL="0" indent="0">
              <a:buNone/>
            </a:pPr>
            <a:endParaRPr lang="en-GB" sz="2400" dirty="0">
              <a:solidFill>
                <a:schemeClr val="bg1">
                  <a:alpha val="80000"/>
                </a:schemeClr>
              </a:solidFill>
            </a:endParaRPr>
          </a:p>
          <a:p>
            <a:pPr marL="0" indent="0">
              <a:buNone/>
            </a:pPr>
            <a:endParaRPr lang="en-GB" sz="2400" dirty="0">
              <a:solidFill>
                <a:schemeClr val="bg1">
                  <a:alpha val="80000"/>
                </a:schemeClr>
              </a:solidFill>
            </a:endParaRPr>
          </a:p>
          <a:p>
            <a:pPr marL="0" indent="0">
              <a:buNone/>
            </a:pPr>
            <a:r>
              <a:rPr lang="en-GB" sz="2400" dirty="0">
                <a:solidFill>
                  <a:schemeClr val="bg1">
                    <a:alpha val="80000"/>
                  </a:schemeClr>
                </a:solidFill>
              </a:rPr>
              <a:t>Should Michael help Anna?</a:t>
            </a:r>
          </a:p>
          <a:p>
            <a:pPr marL="0" indent="0">
              <a:buNone/>
            </a:pPr>
            <a:endParaRPr lang="en-GB" sz="2400" dirty="0">
              <a:solidFill>
                <a:schemeClr val="bg1">
                  <a:alpha val="80000"/>
                </a:schemeClr>
              </a:solidFill>
            </a:endParaRPr>
          </a:p>
          <a:p>
            <a:pPr marL="0" indent="0">
              <a:buNone/>
            </a:pPr>
            <a:r>
              <a:rPr lang="en-GB" sz="2400" dirty="0">
                <a:solidFill>
                  <a:schemeClr val="bg1">
                    <a:alpha val="80000"/>
                  </a:schemeClr>
                </a:solidFill>
              </a:rPr>
              <a:t>Why should he?</a:t>
            </a:r>
          </a:p>
          <a:p>
            <a:pPr marL="0" indent="0">
              <a:buNone/>
            </a:pPr>
            <a:r>
              <a:rPr lang="en-GB" sz="2400" dirty="0">
                <a:solidFill>
                  <a:schemeClr val="bg1">
                    <a:alpha val="80000"/>
                  </a:schemeClr>
                </a:solidFill>
              </a:rPr>
              <a:t>Why shouldn’t he?</a:t>
            </a:r>
          </a:p>
          <a:p>
            <a:pPr marL="0" indent="0">
              <a:buNone/>
            </a:pPr>
            <a:endParaRPr lang="en-GB" sz="2400" dirty="0">
              <a:solidFill>
                <a:schemeClr val="bg1">
                  <a:alpha val="80000"/>
                </a:schemeClr>
              </a:solidFill>
            </a:endParaRPr>
          </a:p>
        </p:txBody>
      </p:sp>
      <p:pic>
        <p:nvPicPr>
          <p:cNvPr id="4" name="Picture 3">
            <a:extLst>
              <a:ext uri="{FF2B5EF4-FFF2-40B4-BE49-F238E27FC236}">
                <a16:creationId xmlns:a16="http://schemas.microsoft.com/office/drawing/2014/main" id="{53B0F5D7-B046-B0DB-9DE5-36B467FBB207}"/>
              </a:ext>
            </a:extLst>
          </p:cNvPr>
          <p:cNvPicPr>
            <a:picLocks noChangeAspect="1"/>
          </p:cNvPicPr>
          <p:nvPr/>
        </p:nvPicPr>
        <p:blipFill>
          <a:blip r:embed="rId2"/>
          <a:srcRect l="364"/>
          <a:stretch>
            <a:fillRect/>
          </a:stretch>
        </p:blipFill>
        <p:spPr>
          <a:xfrm>
            <a:off x="7668829" y="-1"/>
            <a:ext cx="4543953" cy="6858002"/>
          </a:xfrm>
          <a:custGeom>
            <a:avLst/>
            <a:gdLst/>
            <a:ahLst/>
            <a:cxnLst/>
            <a:rect l="l" t="t" r="r" b="b"/>
            <a:pathLst>
              <a:path w="4543953" h="6858002">
                <a:moveTo>
                  <a:pt x="248638" y="6438981"/>
                </a:moveTo>
                <a:cubicBezTo>
                  <a:pt x="258140" y="6444077"/>
                  <a:pt x="265617" y="6451650"/>
                  <a:pt x="268569" y="6463841"/>
                </a:cubicBezTo>
                <a:lnTo>
                  <a:pt x="268572" y="6463849"/>
                </a:lnTo>
                <a:lnTo>
                  <a:pt x="279556" y="6508052"/>
                </a:lnTo>
                <a:lnTo>
                  <a:pt x="282367" y="6513012"/>
                </a:lnTo>
                <a:lnTo>
                  <a:pt x="284834" y="6521804"/>
                </a:lnTo>
                <a:lnTo>
                  <a:pt x="301172" y="6546195"/>
                </a:lnTo>
                <a:lnTo>
                  <a:pt x="301172" y="6546194"/>
                </a:lnTo>
                <a:lnTo>
                  <a:pt x="282367" y="6513012"/>
                </a:lnTo>
                <a:lnTo>
                  <a:pt x="268572" y="6463849"/>
                </a:lnTo>
                <a:lnTo>
                  <a:pt x="268569" y="6463840"/>
                </a:lnTo>
                <a:close/>
                <a:moveTo>
                  <a:pt x="332842" y="2836172"/>
                </a:moveTo>
                <a:lnTo>
                  <a:pt x="332842" y="2836173"/>
                </a:lnTo>
                <a:cubicBezTo>
                  <a:pt x="336914" y="2839983"/>
                  <a:pt x="340200" y="2844317"/>
                  <a:pt x="341533" y="2848794"/>
                </a:cubicBezTo>
                <a:cubicBezTo>
                  <a:pt x="348200" y="2870416"/>
                  <a:pt x="356392" y="2892181"/>
                  <a:pt x="361441" y="2914328"/>
                </a:cubicBezTo>
                <a:lnTo>
                  <a:pt x="366072" y="2947863"/>
                </a:lnTo>
                <a:lnTo>
                  <a:pt x="362488" y="2982148"/>
                </a:lnTo>
                <a:cubicBezTo>
                  <a:pt x="354392" y="3014153"/>
                  <a:pt x="350582" y="3045777"/>
                  <a:pt x="350796" y="3077401"/>
                </a:cubicBezTo>
                <a:lnTo>
                  <a:pt x="350796" y="3077402"/>
                </a:lnTo>
                <a:lnTo>
                  <a:pt x="350796" y="3077402"/>
                </a:lnTo>
                <a:cubicBezTo>
                  <a:pt x="351010" y="3109026"/>
                  <a:pt x="355249" y="3140650"/>
                  <a:pt x="363250" y="3172655"/>
                </a:cubicBezTo>
                <a:cubicBezTo>
                  <a:pt x="389159" y="3276481"/>
                  <a:pt x="416591" y="3380306"/>
                  <a:pt x="410877" y="3489468"/>
                </a:cubicBezTo>
                <a:cubicBezTo>
                  <a:pt x="409925" y="3507564"/>
                  <a:pt x="421546" y="3529091"/>
                  <a:pt x="432976" y="3544714"/>
                </a:cubicBezTo>
                <a:cubicBezTo>
                  <a:pt x="438406" y="3552191"/>
                  <a:pt x="442585" y="3557716"/>
                  <a:pt x="445520" y="3562321"/>
                </a:cubicBezTo>
                <a:lnTo>
                  <a:pt x="450598" y="3574408"/>
                </a:lnTo>
                <a:lnTo>
                  <a:pt x="448246" y="3587174"/>
                </a:lnTo>
                <a:cubicBezTo>
                  <a:pt x="446228" y="3592232"/>
                  <a:pt x="442978" y="3598435"/>
                  <a:pt x="438500" y="3606817"/>
                </a:cubicBezTo>
                <a:cubicBezTo>
                  <a:pt x="434118" y="3614819"/>
                  <a:pt x="431452" y="3624725"/>
                  <a:pt x="424974" y="3630632"/>
                </a:cubicBezTo>
                <a:cubicBezTo>
                  <a:pt x="408496" y="3645682"/>
                  <a:pt x="402257" y="3662494"/>
                  <a:pt x="400733" y="3680163"/>
                </a:cubicBezTo>
                <a:lnTo>
                  <a:pt x="400733" y="3680164"/>
                </a:lnTo>
                <a:lnTo>
                  <a:pt x="400733" y="3680164"/>
                </a:lnTo>
                <a:lnTo>
                  <a:pt x="404781" y="3734838"/>
                </a:lnTo>
                <a:lnTo>
                  <a:pt x="404399" y="3754652"/>
                </a:lnTo>
                <a:cubicBezTo>
                  <a:pt x="398399" y="3767130"/>
                  <a:pt x="396447" y="3778655"/>
                  <a:pt x="398042" y="3789776"/>
                </a:cubicBezTo>
                <a:lnTo>
                  <a:pt x="398042" y="3789776"/>
                </a:lnTo>
                <a:lnTo>
                  <a:pt x="398042" y="3789777"/>
                </a:lnTo>
                <a:cubicBezTo>
                  <a:pt x="399638" y="3800897"/>
                  <a:pt x="404781" y="3811614"/>
                  <a:pt x="412973" y="3822473"/>
                </a:cubicBezTo>
                <a:lnTo>
                  <a:pt x="427308" y="3852620"/>
                </a:lnTo>
                <a:lnTo>
                  <a:pt x="426528" y="3868764"/>
                </a:lnTo>
                <a:cubicBezTo>
                  <a:pt x="425070" y="3874229"/>
                  <a:pt x="422307" y="3879766"/>
                  <a:pt x="417925" y="3885338"/>
                </a:cubicBezTo>
                <a:cubicBezTo>
                  <a:pt x="398494" y="3910104"/>
                  <a:pt x="388302" y="3935727"/>
                  <a:pt x="386040" y="3962159"/>
                </a:cubicBezTo>
                <a:lnTo>
                  <a:pt x="386040" y="3962160"/>
                </a:lnTo>
                <a:lnTo>
                  <a:pt x="386040" y="3962160"/>
                </a:lnTo>
                <a:cubicBezTo>
                  <a:pt x="383778" y="3988593"/>
                  <a:pt x="389446" y="4015835"/>
                  <a:pt x="401733" y="4043840"/>
                </a:cubicBezTo>
                <a:lnTo>
                  <a:pt x="416855" y="4103826"/>
                </a:lnTo>
                <a:lnTo>
                  <a:pt x="414887" y="4134256"/>
                </a:lnTo>
                <a:cubicBezTo>
                  <a:pt x="413045" y="4144498"/>
                  <a:pt x="409973" y="4154857"/>
                  <a:pt x="405543" y="4165383"/>
                </a:cubicBezTo>
                <a:cubicBezTo>
                  <a:pt x="402114" y="4173480"/>
                  <a:pt x="401543" y="4182767"/>
                  <a:pt x="401638" y="4192387"/>
                </a:cubicBezTo>
                <a:lnTo>
                  <a:pt x="401638" y="4192388"/>
                </a:lnTo>
                <a:lnTo>
                  <a:pt x="401638" y="4192388"/>
                </a:lnTo>
                <a:lnTo>
                  <a:pt x="401733" y="4221391"/>
                </a:lnTo>
                <a:lnTo>
                  <a:pt x="396017" y="4253014"/>
                </a:lnTo>
                <a:cubicBezTo>
                  <a:pt x="383824" y="4277401"/>
                  <a:pt x="368204" y="4300070"/>
                  <a:pt x="356201" y="4324645"/>
                </a:cubicBezTo>
                <a:cubicBezTo>
                  <a:pt x="350487" y="4336457"/>
                  <a:pt x="347439" y="4350554"/>
                  <a:pt x="347247" y="4363890"/>
                </a:cubicBezTo>
                <a:lnTo>
                  <a:pt x="347247" y="4363891"/>
                </a:lnTo>
                <a:lnTo>
                  <a:pt x="347247" y="4363891"/>
                </a:lnTo>
                <a:cubicBezTo>
                  <a:pt x="346295" y="4403326"/>
                  <a:pt x="346295" y="4442762"/>
                  <a:pt x="348009" y="4482005"/>
                </a:cubicBezTo>
                <a:cubicBezTo>
                  <a:pt x="350677" y="4546777"/>
                  <a:pt x="351249" y="4612501"/>
                  <a:pt x="408019" y="4659175"/>
                </a:cubicBezTo>
                <a:cubicBezTo>
                  <a:pt x="412591" y="4662987"/>
                  <a:pt x="415259" y="4671177"/>
                  <a:pt x="416021" y="4677656"/>
                </a:cubicBezTo>
                <a:cubicBezTo>
                  <a:pt x="419640" y="4707565"/>
                  <a:pt x="420022" y="4738236"/>
                  <a:pt x="425928" y="4767765"/>
                </a:cubicBezTo>
                <a:lnTo>
                  <a:pt x="427237" y="4800483"/>
                </a:lnTo>
                <a:lnTo>
                  <a:pt x="412401" y="4828916"/>
                </a:lnTo>
                <a:cubicBezTo>
                  <a:pt x="395828" y="4846490"/>
                  <a:pt x="384397" y="4866958"/>
                  <a:pt x="382691" y="4889275"/>
                </a:cubicBezTo>
                <a:lnTo>
                  <a:pt x="382691" y="4889275"/>
                </a:lnTo>
                <a:lnTo>
                  <a:pt x="382691" y="4889276"/>
                </a:lnTo>
                <a:cubicBezTo>
                  <a:pt x="382122" y="4896714"/>
                  <a:pt x="382634" y="4904358"/>
                  <a:pt x="384396" y="4912169"/>
                </a:cubicBezTo>
                <a:lnTo>
                  <a:pt x="385799" y="4933805"/>
                </a:lnTo>
                <a:lnTo>
                  <a:pt x="381039" y="4952673"/>
                </a:lnTo>
                <a:cubicBezTo>
                  <a:pt x="376253" y="4964604"/>
                  <a:pt x="368680" y="4975511"/>
                  <a:pt x="360964" y="4987037"/>
                </a:cubicBezTo>
                <a:cubicBezTo>
                  <a:pt x="349725" y="5003801"/>
                  <a:pt x="335627" y="5022852"/>
                  <a:pt x="334485" y="5041521"/>
                </a:cubicBezTo>
                <a:cubicBezTo>
                  <a:pt x="332628" y="5073241"/>
                  <a:pt x="310088" y="5101639"/>
                  <a:pt x="308337" y="5133224"/>
                </a:cubicBezTo>
                <a:lnTo>
                  <a:pt x="308337" y="5133225"/>
                </a:lnTo>
                <a:lnTo>
                  <a:pt x="308337" y="5133225"/>
                </a:lnTo>
                <a:lnTo>
                  <a:pt x="315052" y="5166114"/>
                </a:lnTo>
                <a:lnTo>
                  <a:pt x="314362" y="5172090"/>
                </a:lnTo>
                <a:cubicBezTo>
                  <a:pt x="313481" y="5174400"/>
                  <a:pt x="312290" y="5176876"/>
                  <a:pt x="311814" y="5179067"/>
                </a:cubicBezTo>
                <a:lnTo>
                  <a:pt x="311814" y="5179068"/>
                </a:lnTo>
                <a:lnTo>
                  <a:pt x="311814" y="5179068"/>
                </a:lnTo>
                <a:cubicBezTo>
                  <a:pt x="304574" y="5214122"/>
                  <a:pt x="311624" y="5247079"/>
                  <a:pt x="335437" y="5272797"/>
                </a:cubicBezTo>
                <a:cubicBezTo>
                  <a:pt x="350964" y="5289657"/>
                  <a:pt x="359489" y="5307422"/>
                  <a:pt x="362870" y="5326163"/>
                </a:cubicBezTo>
                <a:lnTo>
                  <a:pt x="364317" y="5355014"/>
                </a:lnTo>
                <a:lnTo>
                  <a:pt x="359440" y="5385384"/>
                </a:lnTo>
                <a:cubicBezTo>
                  <a:pt x="356201" y="5398721"/>
                  <a:pt x="353915" y="5412057"/>
                  <a:pt x="351249" y="5425582"/>
                </a:cubicBezTo>
                <a:cubicBezTo>
                  <a:pt x="347439" y="5443870"/>
                  <a:pt x="343437" y="5462351"/>
                  <a:pt x="339627" y="5480637"/>
                </a:cubicBezTo>
                <a:cubicBezTo>
                  <a:pt x="337722" y="5489497"/>
                  <a:pt x="335151" y="5498832"/>
                  <a:pt x="335103" y="5507667"/>
                </a:cubicBezTo>
                <a:lnTo>
                  <a:pt x="335103" y="5507668"/>
                </a:lnTo>
                <a:lnTo>
                  <a:pt x="335103" y="5507668"/>
                </a:lnTo>
                <a:cubicBezTo>
                  <a:pt x="335056" y="5516503"/>
                  <a:pt x="337532" y="5524837"/>
                  <a:pt x="345723" y="5531694"/>
                </a:cubicBezTo>
                <a:lnTo>
                  <a:pt x="355869" y="5547578"/>
                </a:lnTo>
                <a:lnTo>
                  <a:pt x="346295" y="5562746"/>
                </a:lnTo>
                <a:cubicBezTo>
                  <a:pt x="303622" y="5600467"/>
                  <a:pt x="276951" y="5646189"/>
                  <a:pt x="275047" y="5704483"/>
                </a:cubicBezTo>
                <a:cubicBezTo>
                  <a:pt x="274665" y="5716485"/>
                  <a:pt x="271999" y="5728678"/>
                  <a:pt x="269141" y="5740488"/>
                </a:cubicBezTo>
                <a:cubicBezTo>
                  <a:pt x="267426" y="5747728"/>
                  <a:pt x="265520" y="5756493"/>
                  <a:pt x="260376" y="5760873"/>
                </a:cubicBezTo>
                <a:cubicBezTo>
                  <a:pt x="221133" y="5794974"/>
                  <a:pt x="193890" y="5837457"/>
                  <a:pt x="171981" y="5883751"/>
                </a:cubicBezTo>
                <a:cubicBezTo>
                  <a:pt x="164171" y="5900323"/>
                  <a:pt x="156361" y="5918042"/>
                  <a:pt x="154075" y="5935949"/>
                </a:cubicBezTo>
                <a:lnTo>
                  <a:pt x="154075" y="5935950"/>
                </a:lnTo>
                <a:lnTo>
                  <a:pt x="154075" y="5935950"/>
                </a:lnTo>
                <a:cubicBezTo>
                  <a:pt x="151789" y="5954618"/>
                  <a:pt x="155599" y="5974241"/>
                  <a:pt x="157695" y="5993292"/>
                </a:cubicBezTo>
                <a:cubicBezTo>
                  <a:pt x="158837" y="6004532"/>
                  <a:pt x="158647" y="6017486"/>
                  <a:pt x="164171" y="6026441"/>
                </a:cubicBezTo>
                <a:cubicBezTo>
                  <a:pt x="181508" y="6054826"/>
                  <a:pt x="200176" y="6082259"/>
                  <a:pt x="220371" y="6108739"/>
                </a:cubicBezTo>
                <a:lnTo>
                  <a:pt x="234064" y="6133315"/>
                </a:lnTo>
                <a:lnTo>
                  <a:pt x="230364" y="6143190"/>
                </a:lnTo>
                <a:cubicBezTo>
                  <a:pt x="227813" y="6146732"/>
                  <a:pt x="223895" y="6150697"/>
                  <a:pt x="218465" y="6155602"/>
                </a:cubicBezTo>
                <a:cubicBezTo>
                  <a:pt x="196176" y="6175797"/>
                  <a:pt x="184556" y="6200944"/>
                  <a:pt x="179794" y="6228756"/>
                </a:cubicBezTo>
                <a:cubicBezTo>
                  <a:pt x="172363" y="6272764"/>
                  <a:pt x="166077" y="6317151"/>
                  <a:pt x="162457" y="6361539"/>
                </a:cubicBezTo>
                <a:lnTo>
                  <a:pt x="162457" y="6361540"/>
                </a:lnTo>
                <a:lnTo>
                  <a:pt x="162457" y="6361540"/>
                </a:lnTo>
                <a:lnTo>
                  <a:pt x="162684" y="6365557"/>
                </a:lnTo>
                <a:lnTo>
                  <a:pt x="163946" y="6387910"/>
                </a:lnTo>
                <a:lnTo>
                  <a:pt x="166047" y="6392243"/>
                </a:lnTo>
                <a:lnTo>
                  <a:pt x="173364" y="6407333"/>
                </a:lnTo>
                <a:lnTo>
                  <a:pt x="173364" y="6407332"/>
                </a:lnTo>
                <a:lnTo>
                  <a:pt x="166047" y="6392243"/>
                </a:lnTo>
                <a:lnTo>
                  <a:pt x="163946" y="6387910"/>
                </a:lnTo>
                <a:lnTo>
                  <a:pt x="162684" y="6365557"/>
                </a:lnTo>
                <a:lnTo>
                  <a:pt x="162457" y="6361540"/>
                </a:lnTo>
                <a:lnTo>
                  <a:pt x="179794" y="6228757"/>
                </a:lnTo>
                <a:cubicBezTo>
                  <a:pt x="184556" y="6200945"/>
                  <a:pt x="196176" y="6175798"/>
                  <a:pt x="218465" y="6155603"/>
                </a:cubicBezTo>
                <a:cubicBezTo>
                  <a:pt x="229325" y="6145793"/>
                  <a:pt x="234135" y="6139745"/>
                  <a:pt x="234064" y="6133315"/>
                </a:cubicBezTo>
                <a:lnTo>
                  <a:pt x="234064" y="6133315"/>
                </a:lnTo>
                <a:lnTo>
                  <a:pt x="234064" y="6133314"/>
                </a:lnTo>
                <a:cubicBezTo>
                  <a:pt x="233993" y="6126884"/>
                  <a:pt x="229039" y="6120074"/>
                  <a:pt x="220371" y="6108738"/>
                </a:cubicBezTo>
                <a:cubicBezTo>
                  <a:pt x="200176" y="6082258"/>
                  <a:pt x="181508" y="6054825"/>
                  <a:pt x="164171" y="6026440"/>
                </a:cubicBezTo>
                <a:cubicBezTo>
                  <a:pt x="158647" y="6017485"/>
                  <a:pt x="158837" y="6004531"/>
                  <a:pt x="157695" y="5993291"/>
                </a:cubicBezTo>
                <a:cubicBezTo>
                  <a:pt x="156647" y="5983766"/>
                  <a:pt x="155171" y="5974097"/>
                  <a:pt x="154242" y="5964477"/>
                </a:cubicBezTo>
                <a:lnTo>
                  <a:pt x="154075" y="5935950"/>
                </a:lnTo>
                <a:lnTo>
                  <a:pt x="160957" y="5909351"/>
                </a:lnTo>
                <a:cubicBezTo>
                  <a:pt x="164171" y="5900611"/>
                  <a:pt x="168076" y="5892038"/>
                  <a:pt x="171981" y="5883752"/>
                </a:cubicBezTo>
                <a:cubicBezTo>
                  <a:pt x="193890" y="5837458"/>
                  <a:pt x="221133" y="5794975"/>
                  <a:pt x="260376" y="5760874"/>
                </a:cubicBezTo>
                <a:cubicBezTo>
                  <a:pt x="265520" y="5756494"/>
                  <a:pt x="267426" y="5747729"/>
                  <a:pt x="269141" y="5740489"/>
                </a:cubicBezTo>
                <a:cubicBezTo>
                  <a:pt x="271999" y="5728679"/>
                  <a:pt x="274665" y="5716486"/>
                  <a:pt x="275047" y="5704484"/>
                </a:cubicBezTo>
                <a:cubicBezTo>
                  <a:pt x="276951" y="5646190"/>
                  <a:pt x="303622" y="5600468"/>
                  <a:pt x="346295" y="5562747"/>
                </a:cubicBezTo>
                <a:cubicBezTo>
                  <a:pt x="352392" y="5557318"/>
                  <a:pt x="355774" y="5552508"/>
                  <a:pt x="355869" y="5547579"/>
                </a:cubicBezTo>
                <a:lnTo>
                  <a:pt x="355869" y="5547578"/>
                </a:lnTo>
                <a:lnTo>
                  <a:pt x="355869" y="5547578"/>
                </a:lnTo>
                <a:cubicBezTo>
                  <a:pt x="355964" y="5542649"/>
                  <a:pt x="352773" y="5537600"/>
                  <a:pt x="345723" y="5531693"/>
                </a:cubicBezTo>
                <a:cubicBezTo>
                  <a:pt x="341628" y="5528265"/>
                  <a:pt x="338961" y="5524467"/>
                  <a:pt x="337324" y="5520422"/>
                </a:cubicBezTo>
                <a:lnTo>
                  <a:pt x="335103" y="5507668"/>
                </a:lnTo>
                <a:lnTo>
                  <a:pt x="339627" y="5480638"/>
                </a:lnTo>
                <a:cubicBezTo>
                  <a:pt x="343437" y="5462352"/>
                  <a:pt x="347439" y="5443871"/>
                  <a:pt x="351249" y="5425583"/>
                </a:cubicBezTo>
                <a:cubicBezTo>
                  <a:pt x="353915" y="5412058"/>
                  <a:pt x="356201" y="5398722"/>
                  <a:pt x="359440" y="5385385"/>
                </a:cubicBezTo>
                <a:cubicBezTo>
                  <a:pt x="361965" y="5375003"/>
                  <a:pt x="363668" y="5364883"/>
                  <a:pt x="364317" y="5355015"/>
                </a:cubicBezTo>
                <a:lnTo>
                  <a:pt x="364317" y="5355014"/>
                </a:lnTo>
                <a:lnTo>
                  <a:pt x="364317" y="5355014"/>
                </a:lnTo>
                <a:cubicBezTo>
                  <a:pt x="366264" y="5325412"/>
                  <a:pt x="358727" y="5298086"/>
                  <a:pt x="335437" y="5272796"/>
                </a:cubicBezTo>
                <a:cubicBezTo>
                  <a:pt x="323531" y="5259937"/>
                  <a:pt x="315815" y="5245269"/>
                  <a:pt x="311981" y="5229433"/>
                </a:cubicBezTo>
                <a:lnTo>
                  <a:pt x="311814" y="5179068"/>
                </a:lnTo>
                <a:lnTo>
                  <a:pt x="314362" y="5172091"/>
                </a:lnTo>
                <a:cubicBezTo>
                  <a:pt x="315243" y="5169781"/>
                  <a:pt x="315814" y="5167638"/>
                  <a:pt x="315052" y="5166114"/>
                </a:cubicBezTo>
                <a:lnTo>
                  <a:pt x="315052" y="5166114"/>
                </a:lnTo>
                <a:lnTo>
                  <a:pt x="315052" y="5166113"/>
                </a:lnTo>
                <a:lnTo>
                  <a:pt x="308337" y="5133225"/>
                </a:lnTo>
                <a:lnTo>
                  <a:pt x="315482" y="5102461"/>
                </a:lnTo>
                <a:cubicBezTo>
                  <a:pt x="322817" y="5082339"/>
                  <a:pt x="333247" y="5062669"/>
                  <a:pt x="334485" y="5041522"/>
                </a:cubicBezTo>
                <a:cubicBezTo>
                  <a:pt x="335627" y="5022853"/>
                  <a:pt x="349725" y="5003802"/>
                  <a:pt x="360964" y="4987038"/>
                </a:cubicBezTo>
                <a:cubicBezTo>
                  <a:pt x="372538" y="4969748"/>
                  <a:pt x="383790" y="4953853"/>
                  <a:pt x="385799" y="4933805"/>
                </a:cubicBezTo>
                <a:lnTo>
                  <a:pt x="385799" y="4933805"/>
                </a:lnTo>
                <a:lnTo>
                  <a:pt x="385799" y="4933805"/>
                </a:lnTo>
                <a:cubicBezTo>
                  <a:pt x="386468" y="4927122"/>
                  <a:pt x="386111" y="4919979"/>
                  <a:pt x="384396" y="4912168"/>
                </a:cubicBezTo>
                <a:lnTo>
                  <a:pt x="382691" y="4889275"/>
                </a:lnTo>
                <a:lnTo>
                  <a:pt x="387469" y="4867614"/>
                </a:lnTo>
                <a:cubicBezTo>
                  <a:pt x="392589" y="4853636"/>
                  <a:pt x="401352" y="4840633"/>
                  <a:pt x="412401" y="4828917"/>
                </a:cubicBezTo>
                <a:cubicBezTo>
                  <a:pt x="420784" y="4819964"/>
                  <a:pt x="425356" y="4810581"/>
                  <a:pt x="427237" y="4800484"/>
                </a:cubicBezTo>
                <a:lnTo>
                  <a:pt x="427237" y="4800483"/>
                </a:lnTo>
                <a:lnTo>
                  <a:pt x="427237" y="4800483"/>
                </a:lnTo>
                <a:cubicBezTo>
                  <a:pt x="429119" y="4790386"/>
                  <a:pt x="428309" y="4779575"/>
                  <a:pt x="425928" y="4767764"/>
                </a:cubicBezTo>
                <a:cubicBezTo>
                  <a:pt x="420022" y="4738235"/>
                  <a:pt x="419640" y="4707564"/>
                  <a:pt x="416021" y="4677655"/>
                </a:cubicBezTo>
                <a:cubicBezTo>
                  <a:pt x="415259" y="4671176"/>
                  <a:pt x="412591" y="4662986"/>
                  <a:pt x="408019" y="4659174"/>
                </a:cubicBezTo>
                <a:cubicBezTo>
                  <a:pt x="351249" y="4612500"/>
                  <a:pt x="350677" y="4546776"/>
                  <a:pt x="348009" y="4482004"/>
                </a:cubicBezTo>
                <a:lnTo>
                  <a:pt x="347247" y="4363891"/>
                </a:lnTo>
                <a:lnTo>
                  <a:pt x="356201" y="4324646"/>
                </a:lnTo>
                <a:cubicBezTo>
                  <a:pt x="368204" y="4300071"/>
                  <a:pt x="383824" y="4277402"/>
                  <a:pt x="396017" y="4253015"/>
                </a:cubicBezTo>
                <a:cubicBezTo>
                  <a:pt x="400781" y="4243873"/>
                  <a:pt x="400971" y="4232061"/>
                  <a:pt x="401733" y="4221392"/>
                </a:cubicBezTo>
                <a:lnTo>
                  <a:pt x="401733" y="4221391"/>
                </a:lnTo>
                <a:lnTo>
                  <a:pt x="401733" y="4221391"/>
                </a:lnTo>
                <a:lnTo>
                  <a:pt x="401638" y="4192388"/>
                </a:lnTo>
                <a:lnTo>
                  <a:pt x="405543" y="4165384"/>
                </a:lnTo>
                <a:cubicBezTo>
                  <a:pt x="414402" y="4144333"/>
                  <a:pt x="417831" y="4123948"/>
                  <a:pt x="416855" y="4103826"/>
                </a:cubicBezTo>
                <a:lnTo>
                  <a:pt x="416855" y="4103826"/>
                </a:lnTo>
                <a:lnTo>
                  <a:pt x="416855" y="4103825"/>
                </a:lnTo>
                <a:cubicBezTo>
                  <a:pt x="415879" y="4083702"/>
                  <a:pt x="410497" y="4063842"/>
                  <a:pt x="401733" y="4043839"/>
                </a:cubicBezTo>
                <a:cubicBezTo>
                  <a:pt x="395590" y="4029837"/>
                  <a:pt x="391101" y="4016025"/>
                  <a:pt x="388431" y="4002410"/>
                </a:cubicBezTo>
                <a:lnTo>
                  <a:pt x="386040" y="3962160"/>
                </a:lnTo>
                <a:lnTo>
                  <a:pt x="395544" y="3923125"/>
                </a:lnTo>
                <a:cubicBezTo>
                  <a:pt x="400804" y="3910319"/>
                  <a:pt x="408210" y="3897722"/>
                  <a:pt x="417925" y="3885339"/>
                </a:cubicBezTo>
                <a:cubicBezTo>
                  <a:pt x="426689" y="3874195"/>
                  <a:pt x="428975" y="3863193"/>
                  <a:pt x="427308" y="3852620"/>
                </a:cubicBezTo>
                <a:lnTo>
                  <a:pt x="427308" y="3852620"/>
                </a:lnTo>
                <a:lnTo>
                  <a:pt x="427308" y="3852619"/>
                </a:lnTo>
                <a:cubicBezTo>
                  <a:pt x="425642" y="3842046"/>
                  <a:pt x="420022" y="3831902"/>
                  <a:pt x="412973" y="3822472"/>
                </a:cubicBezTo>
                <a:lnTo>
                  <a:pt x="398042" y="3789776"/>
                </a:lnTo>
                <a:lnTo>
                  <a:pt x="404399" y="3754653"/>
                </a:lnTo>
                <a:cubicBezTo>
                  <a:pt x="407067" y="3749126"/>
                  <a:pt x="405733" y="3741316"/>
                  <a:pt x="404781" y="3734838"/>
                </a:cubicBezTo>
                <a:lnTo>
                  <a:pt x="404781" y="3734838"/>
                </a:lnTo>
                <a:lnTo>
                  <a:pt x="404781" y="3734837"/>
                </a:lnTo>
                <a:lnTo>
                  <a:pt x="400733" y="3680164"/>
                </a:lnTo>
                <a:lnTo>
                  <a:pt x="407246" y="3654416"/>
                </a:lnTo>
                <a:cubicBezTo>
                  <a:pt x="411056" y="3646123"/>
                  <a:pt x="416735" y="3638158"/>
                  <a:pt x="424974" y="3630633"/>
                </a:cubicBezTo>
                <a:cubicBezTo>
                  <a:pt x="431452" y="3624726"/>
                  <a:pt x="434118" y="3614820"/>
                  <a:pt x="438500" y="3606818"/>
                </a:cubicBezTo>
                <a:cubicBezTo>
                  <a:pt x="447455" y="3590054"/>
                  <a:pt x="451503" y="3582005"/>
                  <a:pt x="450598" y="3574409"/>
                </a:cubicBezTo>
                <a:lnTo>
                  <a:pt x="450598" y="3574408"/>
                </a:lnTo>
                <a:lnTo>
                  <a:pt x="450598" y="3574408"/>
                </a:lnTo>
                <a:cubicBezTo>
                  <a:pt x="449693" y="3566811"/>
                  <a:pt x="443835" y="3559668"/>
                  <a:pt x="432976" y="3544713"/>
                </a:cubicBezTo>
                <a:cubicBezTo>
                  <a:pt x="421546" y="3529090"/>
                  <a:pt x="409925" y="3507563"/>
                  <a:pt x="410877" y="3489467"/>
                </a:cubicBezTo>
                <a:cubicBezTo>
                  <a:pt x="416591" y="3380305"/>
                  <a:pt x="389159" y="3276480"/>
                  <a:pt x="363250" y="3172654"/>
                </a:cubicBezTo>
                <a:lnTo>
                  <a:pt x="350796" y="3077402"/>
                </a:lnTo>
                <a:lnTo>
                  <a:pt x="362488" y="2982149"/>
                </a:lnTo>
                <a:cubicBezTo>
                  <a:pt x="365441" y="2970576"/>
                  <a:pt x="366442" y="2959157"/>
                  <a:pt x="366072" y="2947863"/>
                </a:cubicBezTo>
                <a:lnTo>
                  <a:pt x="366072" y="2947863"/>
                </a:lnTo>
                <a:lnTo>
                  <a:pt x="366072" y="2947862"/>
                </a:lnTo>
                <a:cubicBezTo>
                  <a:pt x="364965" y="2913982"/>
                  <a:pt x="351534" y="2881226"/>
                  <a:pt x="341533" y="2848793"/>
                </a:cubicBezTo>
                <a:close/>
                <a:moveTo>
                  <a:pt x="817328" y="1508458"/>
                </a:moveTo>
                <a:lnTo>
                  <a:pt x="845421" y="1596213"/>
                </a:lnTo>
                <a:cubicBezTo>
                  <a:pt x="847898" y="1604978"/>
                  <a:pt x="846373" y="1615836"/>
                  <a:pt x="843517" y="1624980"/>
                </a:cubicBezTo>
                <a:cubicBezTo>
                  <a:pt x="833801" y="1656223"/>
                  <a:pt x="809415" y="1676036"/>
                  <a:pt x="786935" y="1697753"/>
                </a:cubicBezTo>
                <a:cubicBezTo>
                  <a:pt x="777029" y="1707279"/>
                  <a:pt x="769981" y="1720423"/>
                  <a:pt x="764267" y="1733188"/>
                </a:cubicBezTo>
                <a:cubicBezTo>
                  <a:pt x="749595" y="1766335"/>
                  <a:pt x="736452" y="1800246"/>
                  <a:pt x="722546" y="1833775"/>
                </a:cubicBezTo>
                <a:cubicBezTo>
                  <a:pt x="721212" y="1837013"/>
                  <a:pt x="717783" y="1839679"/>
                  <a:pt x="714925" y="1842158"/>
                </a:cubicBezTo>
                <a:cubicBezTo>
                  <a:pt x="684824" y="1866922"/>
                  <a:pt x="654535" y="1891497"/>
                  <a:pt x="624434" y="1916454"/>
                </a:cubicBezTo>
                <a:cubicBezTo>
                  <a:pt x="618720" y="1921216"/>
                  <a:pt x="614528" y="1928076"/>
                  <a:pt x="609004" y="1933219"/>
                </a:cubicBezTo>
                <a:cubicBezTo>
                  <a:pt x="601384" y="1940459"/>
                  <a:pt x="594143" y="1949603"/>
                  <a:pt x="584999" y="1953413"/>
                </a:cubicBezTo>
                <a:cubicBezTo>
                  <a:pt x="556234" y="1965224"/>
                  <a:pt x="543850" y="1987894"/>
                  <a:pt x="538516" y="2016469"/>
                </a:cubicBezTo>
                <a:cubicBezTo>
                  <a:pt x="533563" y="2042570"/>
                  <a:pt x="529371" y="2068669"/>
                  <a:pt x="523657" y="2094578"/>
                </a:cubicBezTo>
                <a:cubicBezTo>
                  <a:pt x="516799" y="2126201"/>
                  <a:pt x="509369" y="2157636"/>
                  <a:pt x="500986" y="2188879"/>
                </a:cubicBezTo>
                <a:cubicBezTo>
                  <a:pt x="497366" y="2202404"/>
                  <a:pt x="493176" y="2216692"/>
                  <a:pt x="485746" y="2228314"/>
                </a:cubicBezTo>
                <a:cubicBezTo>
                  <a:pt x="465171" y="2260890"/>
                  <a:pt x="451265" y="2295753"/>
                  <a:pt x="456789" y="2334044"/>
                </a:cubicBezTo>
                <a:cubicBezTo>
                  <a:pt x="461171" y="2364715"/>
                  <a:pt x="449931" y="2390434"/>
                  <a:pt x="432404" y="2409485"/>
                </a:cubicBezTo>
                <a:cubicBezTo>
                  <a:pt x="416497" y="2426822"/>
                  <a:pt x="410353" y="2444777"/>
                  <a:pt x="409472" y="2463017"/>
                </a:cubicBezTo>
                <a:lnTo>
                  <a:pt x="409472" y="2463018"/>
                </a:lnTo>
                <a:lnTo>
                  <a:pt x="409472" y="2463018"/>
                </a:lnTo>
                <a:cubicBezTo>
                  <a:pt x="408591" y="2481259"/>
                  <a:pt x="412972" y="2499786"/>
                  <a:pt x="418115" y="2518265"/>
                </a:cubicBezTo>
                <a:lnTo>
                  <a:pt x="421759" y="2545007"/>
                </a:lnTo>
                <a:lnTo>
                  <a:pt x="417545" y="2571034"/>
                </a:lnTo>
                <a:cubicBezTo>
                  <a:pt x="405543" y="2612945"/>
                  <a:pt x="372966" y="2640950"/>
                  <a:pt x="344391" y="2668001"/>
                </a:cubicBezTo>
                <a:cubicBezTo>
                  <a:pt x="320006" y="2691054"/>
                  <a:pt x="306290" y="2716963"/>
                  <a:pt x="296001" y="2745348"/>
                </a:cubicBezTo>
                <a:lnTo>
                  <a:pt x="296001" y="2745352"/>
                </a:lnTo>
                <a:lnTo>
                  <a:pt x="289670" y="2770758"/>
                </a:lnTo>
                <a:lnTo>
                  <a:pt x="290080" y="2778006"/>
                </a:lnTo>
                <a:lnTo>
                  <a:pt x="289301" y="2782305"/>
                </a:lnTo>
                <a:lnTo>
                  <a:pt x="290501" y="2785440"/>
                </a:lnTo>
                <a:lnTo>
                  <a:pt x="290929" y="2793023"/>
                </a:lnTo>
                <a:lnTo>
                  <a:pt x="300579" y="2811780"/>
                </a:lnTo>
                <a:lnTo>
                  <a:pt x="300582" y="2811787"/>
                </a:lnTo>
                <a:lnTo>
                  <a:pt x="300583" y="2811787"/>
                </a:lnTo>
                <a:lnTo>
                  <a:pt x="300579" y="2811780"/>
                </a:lnTo>
                <a:lnTo>
                  <a:pt x="290501" y="2785440"/>
                </a:lnTo>
                <a:lnTo>
                  <a:pt x="290080" y="2778006"/>
                </a:lnTo>
                <a:lnTo>
                  <a:pt x="296001" y="2745352"/>
                </a:lnTo>
                <a:lnTo>
                  <a:pt x="296001" y="2745349"/>
                </a:lnTo>
                <a:cubicBezTo>
                  <a:pt x="306290" y="2716964"/>
                  <a:pt x="320006" y="2691055"/>
                  <a:pt x="344391" y="2668002"/>
                </a:cubicBezTo>
                <a:cubicBezTo>
                  <a:pt x="372966" y="2640951"/>
                  <a:pt x="405543" y="2612946"/>
                  <a:pt x="417545" y="2571035"/>
                </a:cubicBezTo>
                <a:cubicBezTo>
                  <a:pt x="420117" y="2561986"/>
                  <a:pt x="421593" y="2553556"/>
                  <a:pt x="421760" y="2545007"/>
                </a:cubicBezTo>
                <a:lnTo>
                  <a:pt x="421759" y="2545007"/>
                </a:lnTo>
                <a:lnTo>
                  <a:pt x="421760" y="2545006"/>
                </a:lnTo>
                <a:cubicBezTo>
                  <a:pt x="421926" y="2536457"/>
                  <a:pt x="420783" y="2527790"/>
                  <a:pt x="418115" y="2518264"/>
                </a:cubicBezTo>
                <a:cubicBezTo>
                  <a:pt x="415544" y="2509025"/>
                  <a:pt x="413163" y="2499773"/>
                  <a:pt x="411535" y="2490551"/>
                </a:cubicBezTo>
                <a:lnTo>
                  <a:pt x="409472" y="2463018"/>
                </a:lnTo>
                <a:lnTo>
                  <a:pt x="415303" y="2435913"/>
                </a:lnTo>
                <a:cubicBezTo>
                  <a:pt x="418938" y="2426977"/>
                  <a:pt x="424451" y="2418154"/>
                  <a:pt x="432404" y="2409486"/>
                </a:cubicBezTo>
                <a:cubicBezTo>
                  <a:pt x="449931" y="2390435"/>
                  <a:pt x="461171" y="2364716"/>
                  <a:pt x="456789" y="2334045"/>
                </a:cubicBezTo>
                <a:cubicBezTo>
                  <a:pt x="451265" y="2295754"/>
                  <a:pt x="465171" y="2260891"/>
                  <a:pt x="485746" y="2228315"/>
                </a:cubicBezTo>
                <a:cubicBezTo>
                  <a:pt x="493176" y="2216693"/>
                  <a:pt x="497366" y="2202405"/>
                  <a:pt x="500986" y="2188880"/>
                </a:cubicBezTo>
                <a:cubicBezTo>
                  <a:pt x="509369" y="2157637"/>
                  <a:pt x="516799" y="2126202"/>
                  <a:pt x="523657" y="2094579"/>
                </a:cubicBezTo>
                <a:cubicBezTo>
                  <a:pt x="529371" y="2068670"/>
                  <a:pt x="533563" y="2042571"/>
                  <a:pt x="538516" y="2016470"/>
                </a:cubicBezTo>
                <a:cubicBezTo>
                  <a:pt x="543850" y="1987895"/>
                  <a:pt x="556234" y="1965225"/>
                  <a:pt x="584999" y="1953414"/>
                </a:cubicBezTo>
                <a:cubicBezTo>
                  <a:pt x="594143" y="1949604"/>
                  <a:pt x="601384" y="1940460"/>
                  <a:pt x="609004" y="1933220"/>
                </a:cubicBezTo>
                <a:cubicBezTo>
                  <a:pt x="614528" y="1928077"/>
                  <a:pt x="618720" y="1921217"/>
                  <a:pt x="624434" y="1916455"/>
                </a:cubicBezTo>
                <a:cubicBezTo>
                  <a:pt x="654535" y="1891498"/>
                  <a:pt x="684824" y="1866923"/>
                  <a:pt x="714925" y="1842159"/>
                </a:cubicBezTo>
                <a:cubicBezTo>
                  <a:pt x="717783" y="1839680"/>
                  <a:pt x="721212" y="1837014"/>
                  <a:pt x="722546" y="1833776"/>
                </a:cubicBezTo>
                <a:cubicBezTo>
                  <a:pt x="736452" y="1800247"/>
                  <a:pt x="749596" y="1766336"/>
                  <a:pt x="764267" y="1733189"/>
                </a:cubicBezTo>
                <a:cubicBezTo>
                  <a:pt x="769981" y="1720424"/>
                  <a:pt x="777029" y="1707280"/>
                  <a:pt x="786936" y="1697754"/>
                </a:cubicBezTo>
                <a:cubicBezTo>
                  <a:pt x="809416" y="1676037"/>
                  <a:pt x="833801" y="1656224"/>
                  <a:pt x="843517" y="1624981"/>
                </a:cubicBezTo>
                <a:cubicBezTo>
                  <a:pt x="846374" y="1615837"/>
                  <a:pt x="847899" y="1604979"/>
                  <a:pt x="845422" y="1596214"/>
                </a:cubicBezTo>
                <a:close/>
                <a:moveTo>
                  <a:pt x="792926" y="1453958"/>
                </a:moveTo>
                <a:lnTo>
                  <a:pt x="798723" y="1459073"/>
                </a:lnTo>
                <a:lnTo>
                  <a:pt x="807941" y="1481572"/>
                </a:lnTo>
                <a:lnTo>
                  <a:pt x="798724" y="1459074"/>
                </a:lnTo>
                <a:lnTo>
                  <a:pt x="798723" y="1459073"/>
                </a:lnTo>
                <a:lnTo>
                  <a:pt x="798723" y="1459073"/>
                </a:lnTo>
                <a:close/>
                <a:moveTo>
                  <a:pt x="779530" y="1268758"/>
                </a:moveTo>
                <a:lnTo>
                  <a:pt x="774363" y="1286069"/>
                </a:lnTo>
                <a:cubicBezTo>
                  <a:pt x="759789" y="1306930"/>
                  <a:pt x="753550" y="1328552"/>
                  <a:pt x="752025" y="1350627"/>
                </a:cubicBezTo>
                <a:lnTo>
                  <a:pt x="757620" y="1413840"/>
                </a:lnTo>
                <a:lnTo>
                  <a:pt x="752026" y="1350628"/>
                </a:lnTo>
                <a:cubicBezTo>
                  <a:pt x="753550" y="1328553"/>
                  <a:pt x="759790" y="1306930"/>
                  <a:pt x="774363" y="1286070"/>
                </a:cubicBezTo>
                <a:cubicBezTo>
                  <a:pt x="777506" y="1281689"/>
                  <a:pt x="779078" y="1275402"/>
                  <a:pt x="779530" y="1268758"/>
                </a:cubicBezTo>
                <a:close/>
                <a:moveTo>
                  <a:pt x="837801" y="773035"/>
                </a:moveTo>
                <a:lnTo>
                  <a:pt x="829801" y="854379"/>
                </a:lnTo>
                <a:cubicBezTo>
                  <a:pt x="827515" y="878956"/>
                  <a:pt x="826753" y="903722"/>
                  <a:pt x="798747" y="915343"/>
                </a:cubicBezTo>
                <a:cubicBezTo>
                  <a:pt x="794365" y="917059"/>
                  <a:pt x="791127" y="922773"/>
                  <a:pt x="788269" y="927155"/>
                </a:cubicBezTo>
                <a:cubicBezTo>
                  <a:pt x="744261" y="994785"/>
                  <a:pt x="745405" y="1030980"/>
                  <a:pt x="791889" y="1097087"/>
                </a:cubicBezTo>
                <a:cubicBezTo>
                  <a:pt x="796651" y="1103945"/>
                  <a:pt x="800081" y="1118613"/>
                  <a:pt x="796271" y="1123185"/>
                </a:cubicBezTo>
                <a:cubicBezTo>
                  <a:pt x="780459" y="1142617"/>
                  <a:pt x="773411" y="1162954"/>
                  <a:pt x="771553" y="1184029"/>
                </a:cubicBezTo>
                <a:cubicBezTo>
                  <a:pt x="773411" y="1162954"/>
                  <a:pt x="780460" y="1142618"/>
                  <a:pt x="796272" y="1123186"/>
                </a:cubicBezTo>
                <a:cubicBezTo>
                  <a:pt x="800082" y="1118614"/>
                  <a:pt x="796652" y="1103946"/>
                  <a:pt x="791890" y="1097088"/>
                </a:cubicBezTo>
                <a:cubicBezTo>
                  <a:pt x="745406" y="1030981"/>
                  <a:pt x="744262" y="994786"/>
                  <a:pt x="788270" y="927156"/>
                </a:cubicBezTo>
                <a:cubicBezTo>
                  <a:pt x="791128" y="922774"/>
                  <a:pt x="794366" y="917060"/>
                  <a:pt x="798748" y="915344"/>
                </a:cubicBezTo>
                <a:cubicBezTo>
                  <a:pt x="826753" y="903723"/>
                  <a:pt x="827515" y="878957"/>
                  <a:pt x="829801" y="854380"/>
                </a:cubicBezTo>
                <a:cubicBezTo>
                  <a:pt x="832277" y="827330"/>
                  <a:pt x="835515" y="800277"/>
                  <a:pt x="837801" y="773036"/>
                </a:cubicBezTo>
                <a:close/>
                <a:moveTo>
                  <a:pt x="782400" y="517851"/>
                </a:moveTo>
                <a:lnTo>
                  <a:pt x="791317" y="556047"/>
                </a:lnTo>
                <a:cubicBezTo>
                  <a:pt x="793413" y="564048"/>
                  <a:pt x="798937" y="572622"/>
                  <a:pt x="797795" y="580050"/>
                </a:cubicBezTo>
                <a:cubicBezTo>
                  <a:pt x="794461" y="601578"/>
                  <a:pt x="796890" y="622201"/>
                  <a:pt x="801176" y="642537"/>
                </a:cubicBezTo>
                <a:lnTo>
                  <a:pt x="813700" y="694928"/>
                </a:lnTo>
                <a:lnTo>
                  <a:pt x="801177" y="642538"/>
                </a:lnTo>
                <a:cubicBezTo>
                  <a:pt x="796891" y="622201"/>
                  <a:pt x="794462" y="601579"/>
                  <a:pt x="797796" y="580051"/>
                </a:cubicBezTo>
                <a:cubicBezTo>
                  <a:pt x="798938" y="572623"/>
                  <a:pt x="793414" y="564049"/>
                  <a:pt x="791318" y="556048"/>
                </a:cubicBezTo>
                <a:close/>
                <a:moveTo>
                  <a:pt x="769105" y="298169"/>
                </a:moveTo>
                <a:lnTo>
                  <a:pt x="783887" y="313533"/>
                </a:lnTo>
                <a:lnTo>
                  <a:pt x="786245" y="324058"/>
                </a:lnTo>
                <a:cubicBezTo>
                  <a:pt x="786031" y="328964"/>
                  <a:pt x="785126" y="334584"/>
                  <a:pt x="784459" y="338870"/>
                </a:cubicBezTo>
                <a:cubicBezTo>
                  <a:pt x="781601" y="357921"/>
                  <a:pt x="774363" y="376781"/>
                  <a:pt x="774553" y="395640"/>
                </a:cubicBezTo>
                <a:lnTo>
                  <a:pt x="778363" y="367328"/>
                </a:lnTo>
                <a:cubicBezTo>
                  <a:pt x="780506" y="357874"/>
                  <a:pt x="783031" y="348396"/>
                  <a:pt x="784460" y="338871"/>
                </a:cubicBezTo>
                <a:cubicBezTo>
                  <a:pt x="785794" y="330299"/>
                  <a:pt x="788080" y="316390"/>
                  <a:pt x="783888" y="313534"/>
                </a:cubicBezTo>
                <a:lnTo>
                  <a:pt x="783887" y="313533"/>
                </a:lnTo>
                <a:lnTo>
                  <a:pt x="783887" y="313533"/>
                </a:lnTo>
                <a:close/>
                <a:moveTo>
                  <a:pt x="761560" y="281568"/>
                </a:moveTo>
                <a:lnTo>
                  <a:pt x="766454" y="295415"/>
                </a:lnTo>
                <a:lnTo>
                  <a:pt x="766455" y="295415"/>
                </a:lnTo>
                <a:close/>
                <a:moveTo>
                  <a:pt x="774880" y="24486"/>
                </a:moveTo>
                <a:lnTo>
                  <a:pt x="777142" y="74129"/>
                </a:lnTo>
                <a:cubicBezTo>
                  <a:pt x="775758" y="100174"/>
                  <a:pt x="771253" y="125876"/>
                  <a:pt x="767023" y="151569"/>
                </a:cubicBezTo>
                <a:lnTo>
                  <a:pt x="766824" y="153388"/>
                </a:lnTo>
                <a:lnTo>
                  <a:pt x="763010" y="177271"/>
                </a:lnTo>
                <a:lnTo>
                  <a:pt x="758551" y="228944"/>
                </a:lnTo>
                <a:lnTo>
                  <a:pt x="758551" y="228948"/>
                </a:lnTo>
                <a:lnTo>
                  <a:pt x="758551" y="228949"/>
                </a:lnTo>
                <a:lnTo>
                  <a:pt x="758551" y="228944"/>
                </a:lnTo>
                <a:lnTo>
                  <a:pt x="766824" y="153388"/>
                </a:lnTo>
                <a:lnTo>
                  <a:pt x="771220" y="125861"/>
                </a:lnTo>
                <a:cubicBezTo>
                  <a:pt x="773910" y="108703"/>
                  <a:pt x="776220" y="91492"/>
                  <a:pt x="777143" y="74129"/>
                </a:cubicBezTo>
                <a:close/>
                <a:moveTo>
                  <a:pt x="313353" y="0"/>
                </a:moveTo>
                <a:lnTo>
                  <a:pt x="777461" y="0"/>
                </a:lnTo>
                <a:lnTo>
                  <a:pt x="774743" y="21486"/>
                </a:lnTo>
                <a:lnTo>
                  <a:pt x="777461" y="1"/>
                </a:lnTo>
                <a:lnTo>
                  <a:pt x="4543953" y="2"/>
                </a:lnTo>
                <a:lnTo>
                  <a:pt x="4543953" y="6858002"/>
                </a:lnTo>
                <a:lnTo>
                  <a:pt x="284400" y="6858002"/>
                </a:lnTo>
                <a:lnTo>
                  <a:pt x="284400" y="6858001"/>
                </a:lnTo>
                <a:lnTo>
                  <a:pt x="284400" y="6858001"/>
                </a:lnTo>
                <a:lnTo>
                  <a:pt x="278237" y="6812064"/>
                </a:lnTo>
                <a:lnTo>
                  <a:pt x="283011" y="6776800"/>
                </a:lnTo>
                <a:cubicBezTo>
                  <a:pt x="286107" y="6765164"/>
                  <a:pt x="290857" y="6753698"/>
                  <a:pt x="297715" y="6742553"/>
                </a:cubicBezTo>
                <a:cubicBezTo>
                  <a:pt x="306003" y="6729219"/>
                  <a:pt x="311147" y="6716169"/>
                  <a:pt x="311551" y="6702977"/>
                </a:cubicBezTo>
                <a:lnTo>
                  <a:pt x="311551" y="6702976"/>
                </a:lnTo>
                <a:lnTo>
                  <a:pt x="311551" y="6702976"/>
                </a:lnTo>
                <a:cubicBezTo>
                  <a:pt x="311956" y="6689783"/>
                  <a:pt x="307622" y="6676448"/>
                  <a:pt x="296953" y="6662541"/>
                </a:cubicBezTo>
                <a:cubicBezTo>
                  <a:pt x="293286" y="6657825"/>
                  <a:pt x="290989" y="6651967"/>
                  <a:pt x="289870" y="6645552"/>
                </a:cubicBezTo>
                <a:lnTo>
                  <a:pt x="289858" y="6625225"/>
                </a:lnTo>
                <a:lnTo>
                  <a:pt x="306480" y="6588626"/>
                </a:lnTo>
                <a:cubicBezTo>
                  <a:pt x="312576" y="6582147"/>
                  <a:pt x="318672" y="6575479"/>
                  <a:pt x="328959" y="6564621"/>
                </a:cubicBezTo>
                <a:lnTo>
                  <a:pt x="328959" y="6564620"/>
                </a:lnTo>
                <a:lnTo>
                  <a:pt x="306480" y="6588625"/>
                </a:lnTo>
                <a:cubicBezTo>
                  <a:pt x="298003" y="6597578"/>
                  <a:pt x="291954" y="6611342"/>
                  <a:pt x="289858" y="6625224"/>
                </a:cubicBezTo>
                <a:lnTo>
                  <a:pt x="289858" y="6625225"/>
                </a:lnTo>
                <a:lnTo>
                  <a:pt x="289858" y="6625225"/>
                </a:lnTo>
                <a:cubicBezTo>
                  <a:pt x="287762" y="6639108"/>
                  <a:pt x="289619" y="6653111"/>
                  <a:pt x="296953" y="6662542"/>
                </a:cubicBezTo>
                <a:cubicBezTo>
                  <a:pt x="302288" y="6669496"/>
                  <a:pt x="306038" y="6676306"/>
                  <a:pt x="308405" y="6683027"/>
                </a:cubicBezTo>
                <a:lnTo>
                  <a:pt x="311551" y="6702976"/>
                </a:lnTo>
                <a:lnTo>
                  <a:pt x="297715" y="6742552"/>
                </a:lnTo>
                <a:cubicBezTo>
                  <a:pt x="283999" y="6764841"/>
                  <a:pt x="278713" y="6788417"/>
                  <a:pt x="278237" y="6812063"/>
                </a:cubicBezTo>
                <a:lnTo>
                  <a:pt x="278237" y="6812064"/>
                </a:lnTo>
                <a:lnTo>
                  <a:pt x="278237" y="6812064"/>
                </a:lnTo>
                <a:lnTo>
                  <a:pt x="284400" y="6858001"/>
                </a:lnTo>
                <a:lnTo>
                  <a:pt x="112147" y="6858001"/>
                </a:lnTo>
                <a:lnTo>
                  <a:pt x="102447" y="6815516"/>
                </a:lnTo>
                <a:cubicBezTo>
                  <a:pt x="96923" y="6793035"/>
                  <a:pt x="87016" y="6771319"/>
                  <a:pt x="83396" y="6748458"/>
                </a:cubicBezTo>
                <a:cubicBezTo>
                  <a:pt x="74824" y="6694164"/>
                  <a:pt x="68728" y="6639488"/>
                  <a:pt x="61870" y="6584812"/>
                </a:cubicBezTo>
                <a:cubicBezTo>
                  <a:pt x="54821" y="6528424"/>
                  <a:pt x="47391" y="6472225"/>
                  <a:pt x="41105" y="6415833"/>
                </a:cubicBezTo>
                <a:cubicBezTo>
                  <a:pt x="37865" y="6384972"/>
                  <a:pt x="37295" y="6353919"/>
                  <a:pt x="34247" y="6323058"/>
                </a:cubicBezTo>
                <a:cubicBezTo>
                  <a:pt x="31579" y="6296005"/>
                  <a:pt x="26626" y="6269144"/>
                  <a:pt x="23386" y="6242093"/>
                </a:cubicBezTo>
                <a:cubicBezTo>
                  <a:pt x="20720" y="6218660"/>
                  <a:pt x="19196" y="6195037"/>
                  <a:pt x="16528" y="6171605"/>
                </a:cubicBezTo>
                <a:cubicBezTo>
                  <a:pt x="12148" y="6134075"/>
                  <a:pt x="7194" y="6096736"/>
                  <a:pt x="2622" y="6059397"/>
                </a:cubicBezTo>
                <a:lnTo>
                  <a:pt x="0" y="6041769"/>
                </a:lnTo>
                <a:lnTo>
                  <a:pt x="0" y="6000937"/>
                </a:lnTo>
                <a:lnTo>
                  <a:pt x="3670" y="5957595"/>
                </a:lnTo>
                <a:lnTo>
                  <a:pt x="0" y="5912511"/>
                </a:lnTo>
                <a:lnTo>
                  <a:pt x="0" y="5886401"/>
                </a:lnTo>
                <a:lnTo>
                  <a:pt x="1098" y="5864318"/>
                </a:lnTo>
                <a:cubicBezTo>
                  <a:pt x="7576" y="5839361"/>
                  <a:pt x="16720" y="5815169"/>
                  <a:pt x="24720" y="5790592"/>
                </a:cubicBezTo>
                <a:cubicBezTo>
                  <a:pt x="25672" y="5787924"/>
                  <a:pt x="25864" y="5784686"/>
                  <a:pt x="26434" y="5781830"/>
                </a:cubicBezTo>
                <a:cubicBezTo>
                  <a:pt x="29675" y="5765635"/>
                  <a:pt x="32913" y="5749634"/>
                  <a:pt x="35771" y="5733440"/>
                </a:cubicBezTo>
                <a:cubicBezTo>
                  <a:pt x="37295" y="5724678"/>
                  <a:pt x="37485" y="5715723"/>
                  <a:pt x="38819" y="5706959"/>
                </a:cubicBezTo>
                <a:cubicBezTo>
                  <a:pt x="44153" y="5673050"/>
                  <a:pt x="35199" y="5635711"/>
                  <a:pt x="58250" y="5606372"/>
                </a:cubicBezTo>
                <a:cubicBezTo>
                  <a:pt x="73110" y="5587321"/>
                  <a:pt x="69680" y="5568842"/>
                  <a:pt x="67394" y="5548460"/>
                </a:cubicBezTo>
                <a:cubicBezTo>
                  <a:pt x="65680" y="5533027"/>
                  <a:pt x="66252" y="5517215"/>
                  <a:pt x="66060" y="5501594"/>
                </a:cubicBezTo>
                <a:cubicBezTo>
                  <a:pt x="65490" y="5474161"/>
                  <a:pt x="65298" y="5446728"/>
                  <a:pt x="64346" y="5419295"/>
                </a:cubicBezTo>
                <a:cubicBezTo>
                  <a:pt x="63966" y="5410531"/>
                  <a:pt x="59202" y="5401579"/>
                  <a:pt x="59964" y="5393005"/>
                </a:cubicBezTo>
                <a:cubicBezTo>
                  <a:pt x="63584" y="5353379"/>
                  <a:pt x="69300" y="5313754"/>
                  <a:pt x="72538" y="5274129"/>
                </a:cubicBezTo>
                <a:cubicBezTo>
                  <a:pt x="74442" y="5251650"/>
                  <a:pt x="70824" y="5228597"/>
                  <a:pt x="73490" y="5206308"/>
                </a:cubicBezTo>
                <a:cubicBezTo>
                  <a:pt x="76538" y="5180591"/>
                  <a:pt x="84348" y="5155445"/>
                  <a:pt x="89113" y="5129916"/>
                </a:cubicBezTo>
                <a:cubicBezTo>
                  <a:pt x="90445" y="5122867"/>
                  <a:pt x="88731" y="5115057"/>
                  <a:pt x="88351" y="5107627"/>
                </a:cubicBezTo>
                <a:cubicBezTo>
                  <a:pt x="87968" y="5099245"/>
                  <a:pt x="87206" y="5091052"/>
                  <a:pt x="87016" y="5082670"/>
                </a:cubicBezTo>
                <a:cubicBezTo>
                  <a:pt x="86634" y="5057141"/>
                  <a:pt x="87206" y="5031614"/>
                  <a:pt x="85872" y="5006086"/>
                </a:cubicBezTo>
                <a:cubicBezTo>
                  <a:pt x="85110" y="4990465"/>
                  <a:pt x="77300" y="4974082"/>
                  <a:pt x="80158" y="4959602"/>
                </a:cubicBezTo>
                <a:cubicBezTo>
                  <a:pt x="85682" y="4930075"/>
                  <a:pt x="73300" y="4900546"/>
                  <a:pt x="83586" y="4871019"/>
                </a:cubicBezTo>
                <a:cubicBezTo>
                  <a:pt x="86634" y="4861873"/>
                  <a:pt x="79014" y="4849300"/>
                  <a:pt x="78634" y="4838250"/>
                </a:cubicBezTo>
                <a:cubicBezTo>
                  <a:pt x="77682" y="4810627"/>
                  <a:pt x="77872" y="4783004"/>
                  <a:pt x="78062" y="4755381"/>
                </a:cubicBezTo>
                <a:cubicBezTo>
                  <a:pt x="78252" y="4730614"/>
                  <a:pt x="75586" y="4704895"/>
                  <a:pt x="80920" y="4681083"/>
                </a:cubicBezTo>
                <a:cubicBezTo>
                  <a:pt x="86634" y="4656126"/>
                  <a:pt x="85872" y="4633647"/>
                  <a:pt x="79396" y="4609452"/>
                </a:cubicBezTo>
                <a:cubicBezTo>
                  <a:pt x="75014" y="4592878"/>
                  <a:pt x="74442" y="4575351"/>
                  <a:pt x="73110" y="4558207"/>
                </a:cubicBezTo>
                <a:cubicBezTo>
                  <a:pt x="71586" y="4539728"/>
                  <a:pt x="75586" y="4519343"/>
                  <a:pt x="69300" y="4502579"/>
                </a:cubicBezTo>
                <a:cubicBezTo>
                  <a:pt x="50629" y="4452665"/>
                  <a:pt x="46629" y="4401419"/>
                  <a:pt x="46629" y="4349222"/>
                </a:cubicBezTo>
                <a:cubicBezTo>
                  <a:pt x="46629" y="4339695"/>
                  <a:pt x="49295" y="4329979"/>
                  <a:pt x="52153" y="4320837"/>
                </a:cubicBezTo>
                <a:cubicBezTo>
                  <a:pt x="69300" y="4267493"/>
                  <a:pt x="67776" y="4213961"/>
                  <a:pt x="57297" y="4159667"/>
                </a:cubicBezTo>
                <a:cubicBezTo>
                  <a:pt x="55011" y="4148427"/>
                  <a:pt x="54629" y="4135854"/>
                  <a:pt x="56915" y="4124614"/>
                </a:cubicBezTo>
                <a:cubicBezTo>
                  <a:pt x="63584" y="4092989"/>
                  <a:pt x="74634" y="4062318"/>
                  <a:pt x="79396" y="4030503"/>
                </a:cubicBezTo>
                <a:cubicBezTo>
                  <a:pt x="87206" y="3977925"/>
                  <a:pt x="60918" y="3932394"/>
                  <a:pt x="43771" y="3885338"/>
                </a:cubicBezTo>
                <a:cubicBezTo>
                  <a:pt x="31627" y="3851761"/>
                  <a:pt x="8016" y="3821935"/>
                  <a:pt x="426" y="3786777"/>
                </a:cubicBezTo>
                <a:lnTo>
                  <a:pt x="0" y="3773897"/>
                </a:lnTo>
                <a:lnTo>
                  <a:pt x="0" y="3393882"/>
                </a:lnTo>
                <a:lnTo>
                  <a:pt x="11838" y="3359516"/>
                </a:lnTo>
                <a:cubicBezTo>
                  <a:pt x="14434" y="3346205"/>
                  <a:pt x="14910" y="3332774"/>
                  <a:pt x="12910" y="3318771"/>
                </a:cubicBezTo>
                <a:cubicBezTo>
                  <a:pt x="12243" y="3314104"/>
                  <a:pt x="9909" y="3308770"/>
                  <a:pt x="6718" y="3304079"/>
                </a:cubicBezTo>
                <a:lnTo>
                  <a:pt x="0" y="3297657"/>
                </a:lnTo>
                <a:lnTo>
                  <a:pt x="0" y="3207867"/>
                </a:lnTo>
                <a:lnTo>
                  <a:pt x="15553" y="3186771"/>
                </a:lnTo>
                <a:cubicBezTo>
                  <a:pt x="28483" y="3162329"/>
                  <a:pt x="30484" y="3134647"/>
                  <a:pt x="36341" y="3107500"/>
                </a:cubicBezTo>
                <a:cubicBezTo>
                  <a:pt x="41105" y="3085403"/>
                  <a:pt x="41295" y="3064827"/>
                  <a:pt x="38057" y="3042728"/>
                </a:cubicBezTo>
                <a:cubicBezTo>
                  <a:pt x="30817" y="2994722"/>
                  <a:pt x="41105" y="2948047"/>
                  <a:pt x="54249" y="2901943"/>
                </a:cubicBezTo>
                <a:cubicBezTo>
                  <a:pt x="63012" y="2871462"/>
                  <a:pt x="68346" y="2840219"/>
                  <a:pt x="77300" y="2809930"/>
                </a:cubicBezTo>
                <a:cubicBezTo>
                  <a:pt x="84158" y="2787259"/>
                  <a:pt x="92351" y="2764590"/>
                  <a:pt x="103399" y="2743826"/>
                </a:cubicBezTo>
                <a:cubicBezTo>
                  <a:pt x="119594" y="2713723"/>
                  <a:pt x="143978" y="2687436"/>
                  <a:pt x="137500" y="2649143"/>
                </a:cubicBezTo>
                <a:cubicBezTo>
                  <a:pt x="131786" y="2615421"/>
                  <a:pt x="143786" y="2584942"/>
                  <a:pt x="155217" y="2554079"/>
                </a:cubicBezTo>
                <a:cubicBezTo>
                  <a:pt x="163599" y="2531409"/>
                  <a:pt x="172173" y="2508742"/>
                  <a:pt x="177507" y="2485307"/>
                </a:cubicBezTo>
                <a:cubicBezTo>
                  <a:pt x="183794" y="2457492"/>
                  <a:pt x="181126" y="2426059"/>
                  <a:pt x="192748" y="2401292"/>
                </a:cubicBezTo>
                <a:cubicBezTo>
                  <a:pt x="204940" y="2375383"/>
                  <a:pt x="196748" y="2353859"/>
                  <a:pt x="193318" y="2330806"/>
                </a:cubicBezTo>
                <a:cubicBezTo>
                  <a:pt x="187984" y="2294039"/>
                  <a:pt x="178077" y="2257459"/>
                  <a:pt x="190652" y="2220312"/>
                </a:cubicBezTo>
                <a:cubicBezTo>
                  <a:pt x="205892" y="2175163"/>
                  <a:pt x="222275" y="2130393"/>
                  <a:pt x="236753" y="2085054"/>
                </a:cubicBezTo>
                <a:cubicBezTo>
                  <a:pt x="242280" y="2067525"/>
                  <a:pt x="244566" y="2048668"/>
                  <a:pt x="247042" y="2030378"/>
                </a:cubicBezTo>
                <a:cubicBezTo>
                  <a:pt x="249138" y="2013043"/>
                  <a:pt x="243804" y="1992279"/>
                  <a:pt x="251804" y="1978940"/>
                </a:cubicBezTo>
                <a:cubicBezTo>
                  <a:pt x="272379" y="1944649"/>
                  <a:pt x="282475" y="1909408"/>
                  <a:pt x="282475" y="1869780"/>
                </a:cubicBezTo>
                <a:cubicBezTo>
                  <a:pt x="282475" y="1854920"/>
                  <a:pt x="291049" y="1840441"/>
                  <a:pt x="292573" y="1825393"/>
                </a:cubicBezTo>
                <a:cubicBezTo>
                  <a:pt x="294477" y="1804816"/>
                  <a:pt x="299622" y="1781194"/>
                  <a:pt x="292381" y="1763287"/>
                </a:cubicBezTo>
                <a:cubicBezTo>
                  <a:pt x="275237" y="1721185"/>
                  <a:pt x="289525" y="1687086"/>
                  <a:pt x="306480" y="1650317"/>
                </a:cubicBezTo>
                <a:cubicBezTo>
                  <a:pt x="323244" y="1614120"/>
                  <a:pt x="336579" y="1576019"/>
                  <a:pt x="347629" y="1537537"/>
                </a:cubicBezTo>
                <a:cubicBezTo>
                  <a:pt x="351629" y="1523059"/>
                  <a:pt x="344961" y="1505724"/>
                  <a:pt x="343629" y="1489720"/>
                </a:cubicBezTo>
                <a:cubicBezTo>
                  <a:pt x="343247" y="1484004"/>
                  <a:pt x="342675" y="1477717"/>
                  <a:pt x="344581" y="1472575"/>
                </a:cubicBezTo>
                <a:cubicBezTo>
                  <a:pt x="362870" y="1422854"/>
                  <a:pt x="376776" y="1372368"/>
                  <a:pt x="367252" y="1318456"/>
                </a:cubicBezTo>
                <a:cubicBezTo>
                  <a:pt x="366298" y="1313504"/>
                  <a:pt x="368394" y="1307978"/>
                  <a:pt x="369728" y="1303024"/>
                </a:cubicBezTo>
                <a:cubicBezTo>
                  <a:pt x="376586" y="1278829"/>
                  <a:pt x="387444" y="1255206"/>
                  <a:pt x="389921" y="1230633"/>
                </a:cubicBezTo>
                <a:cubicBezTo>
                  <a:pt x="396017" y="1170051"/>
                  <a:pt x="398495" y="1109091"/>
                  <a:pt x="402495" y="1048125"/>
                </a:cubicBezTo>
                <a:cubicBezTo>
                  <a:pt x="402685" y="1044315"/>
                  <a:pt x="402685" y="1040315"/>
                  <a:pt x="404019" y="1036887"/>
                </a:cubicBezTo>
                <a:cubicBezTo>
                  <a:pt x="412211" y="1014406"/>
                  <a:pt x="409543" y="994785"/>
                  <a:pt x="393923" y="975733"/>
                </a:cubicBezTo>
                <a:cubicBezTo>
                  <a:pt x="387064" y="967350"/>
                  <a:pt x="383444" y="955920"/>
                  <a:pt x="379634" y="945444"/>
                </a:cubicBezTo>
                <a:cubicBezTo>
                  <a:pt x="373918" y="930011"/>
                  <a:pt x="368394" y="914200"/>
                  <a:pt x="364774" y="898198"/>
                </a:cubicBezTo>
                <a:cubicBezTo>
                  <a:pt x="361346" y="882384"/>
                  <a:pt x="356583" y="865430"/>
                  <a:pt x="359250" y="850189"/>
                </a:cubicBezTo>
                <a:cubicBezTo>
                  <a:pt x="364012" y="822756"/>
                  <a:pt x="374680" y="796655"/>
                  <a:pt x="381730" y="769605"/>
                </a:cubicBezTo>
                <a:cubicBezTo>
                  <a:pt x="384206" y="760270"/>
                  <a:pt x="383824" y="749982"/>
                  <a:pt x="384016" y="740268"/>
                </a:cubicBezTo>
                <a:cubicBezTo>
                  <a:pt x="384586" y="717977"/>
                  <a:pt x="379062" y="695116"/>
                  <a:pt x="394875" y="674923"/>
                </a:cubicBezTo>
                <a:cubicBezTo>
                  <a:pt x="409733" y="656255"/>
                  <a:pt x="405353" y="637392"/>
                  <a:pt x="394113" y="617772"/>
                </a:cubicBezTo>
                <a:cubicBezTo>
                  <a:pt x="386110" y="603673"/>
                  <a:pt x="379824" y="587672"/>
                  <a:pt x="376776" y="571860"/>
                </a:cubicBezTo>
                <a:cubicBezTo>
                  <a:pt x="372586" y="550141"/>
                  <a:pt x="370870" y="528615"/>
                  <a:pt x="373348" y="505182"/>
                </a:cubicBezTo>
                <a:cubicBezTo>
                  <a:pt x="375062" y="488607"/>
                  <a:pt x="375824" y="475081"/>
                  <a:pt x="385920" y="462126"/>
                </a:cubicBezTo>
                <a:cubicBezTo>
                  <a:pt x="387444" y="460032"/>
                  <a:pt x="387826" y="456222"/>
                  <a:pt x="387634" y="453364"/>
                </a:cubicBezTo>
                <a:cubicBezTo>
                  <a:pt x="384396" y="415835"/>
                  <a:pt x="386110" y="378686"/>
                  <a:pt x="388399" y="340774"/>
                </a:cubicBezTo>
                <a:cubicBezTo>
                  <a:pt x="391445" y="292579"/>
                  <a:pt x="382492" y="241901"/>
                  <a:pt x="350487" y="200182"/>
                </a:cubicBezTo>
                <a:cubicBezTo>
                  <a:pt x="345723" y="194085"/>
                  <a:pt x="343629" y="184941"/>
                  <a:pt x="342485" y="176939"/>
                </a:cubicBezTo>
                <a:cubicBezTo>
                  <a:pt x="337533" y="139219"/>
                  <a:pt x="334103" y="101308"/>
                  <a:pt x="328579" y="63587"/>
                </a:cubicBezTo>
                <a:cubicBezTo>
                  <a:pt x="325530" y="43012"/>
                  <a:pt x="322862" y="21486"/>
                  <a:pt x="314480" y="2817"/>
                </a:cubicBezTo>
                <a:close/>
              </a:path>
            </a:pathLst>
          </a:custGeom>
          <a:effectLst>
            <a:outerShdw blurRad="381000" dist="152400" dir="10800000" algn="r" rotWithShape="0">
              <a:prstClr val="black">
                <a:alpha val="10000"/>
              </a:prstClr>
            </a:outerShdw>
          </a:effectLst>
        </p:spPr>
      </p:pic>
      <p:grpSp>
        <p:nvGrpSpPr>
          <p:cNvPr id="11" name="Group 10">
            <a:extLst>
              <a:ext uri="{FF2B5EF4-FFF2-40B4-BE49-F238E27FC236}">
                <a16:creationId xmlns:a16="http://schemas.microsoft.com/office/drawing/2014/main" id="{8B60959F-9B69-4520-A16E-EA6BECC747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00" y="-1"/>
            <a:ext cx="874716" cy="6858001"/>
            <a:chOff x="7620000" y="-1"/>
            <a:chExt cx="874716" cy="6858001"/>
          </a:xfrm>
        </p:grpSpPr>
        <p:sp>
          <p:nvSpPr>
            <p:cNvPr id="12" name="Freeform: Shape 11">
              <a:extLst>
                <a:ext uri="{FF2B5EF4-FFF2-40B4-BE49-F238E27FC236}">
                  <a16:creationId xmlns:a16="http://schemas.microsoft.com/office/drawing/2014/main" id="{18D5A6E8-CD1B-4796-ABD1-A6F27F6C0E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3" name="Freeform: Shape 12">
              <a:extLst>
                <a:ext uri="{FF2B5EF4-FFF2-40B4-BE49-F238E27FC236}">
                  <a16:creationId xmlns:a16="http://schemas.microsoft.com/office/drawing/2014/main" id="{D7E12F56-F4EE-4535-8677-C11996E241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spTree>
    <p:extLst>
      <p:ext uri="{BB962C8B-B14F-4D97-AF65-F5344CB8AC3E}">
        <p14:creationId xmlns:p14="http://schemas.microsoft.com/office/powerpoint/2010/main" val="34277982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9B447FE-DDA9-4B30-828A-59FC56912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C3D487F7-9050-4871-B351-34A72ADB2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4" y="-1"/>
            <a:ext cx="6096002"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F43C27DD-EF6A-4C48-9669-C2970E71A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52884" y="609601"/>
            <a:ext cx="6858003" cy="5638801"/>
          </a:xfrm>
          <a:prstGeom prst="rect">
            <a:avLst/>
          </a:prstGeom>
          <a:gradFill>
            <a:gsLst>
              <a:gs pos="0">
                <a:schemeClr val="accent1">
                  <a:alpha val="23000"/>
                </a:schemeClr>
              </a:gs>
              <a:gs pos="71000">
                <a:schemeClr val="accent1">
                  <a:lumMod val="50000"/>
                  <a:alpha val="0"/>
                </a:schemeClr>
              </a:gs>
              <a:gs pos="100000">
                <a:srgbClr val="000000">
                  <a:alpha val="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5" name="Rectangle 14">
            <a:extLst>
              <a:ext uri="{FF2B5EF4-FFF2-40B4-BE49-F238E27FC236}">
                <a16:creationId xmlns:a16="http://schemas.microsoft.com/office/drawing/2014/main" id="{05A1AA86-B7E6-4C02-AA34-F1A25CD4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8" y="2217950"/>
            <a:ext cx="6103518" cy="4640049"/>
          </a:xfrm>
          <a:prstGeom prst="rect">
            <a:avLst/>
          </a:prstGeom>
          <a:gradFill>
            <a:gsLst>
              <a:gs pos="0">
                <a:schemeClr val="accent1">
                  <a:alpha val="0"/>
                </a:schemeClr>
              </a:gs>
              <a:gs pos="72000">
                <a:srgbClr val="000000">
                  <a:alpha val="21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7" name="Oval 16">
            <a:extLst>
              <a:ext uri="{FF2B5EF4-FFF2-40B4-BE49-F238E27FC236}">
                <a16:creationId xmlns:a16="http://schemas.microsoft.com/office/drawing/2014/main" id="{86C3B9CB-4E48-4726-B7B9-9E02F71B1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37312">
            <a:off x="565239" y="1211422"/>
            <a:ext cx="4640488" cy="4640488"/>
          </a:xfrm>
          <a:prstGeom prst="ellipse">
            <a:avLst/>
          </a:prstGeom>
          <a:gradFill>
            <a:gsLst>
              <a:gs pos="53000">
                <a:schemeClr val="accent1">
                  <a:alpha val="0"/>
                </a:schemeClr>
              </a:gs>
              <a:gs pos="100000">
                <a:schemeClr val="accent1">
                  <a:lumMod val="40000"/>
                  <a:lumOff val="60000"/>
                  <a:alpha val="1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9" name="Rectangle 18">
            <a:extLst>
              <a:ext uri="{FF2B5EF4-FFF2-40B4-BE49-F238E27FC236}">
                <a16:creationId xmlns:a16="http://schemas.microsoft.com/office/drawing/2014/main" id="{C84384FE-1C88-4CAA-8FB8-2313A3AE7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9" y="0"/>
            <a:ext cx="6103519" cy="6870700"/>
          </a:xfrm>
          <a:prstGeom prst="rect">
            <a:avLst/>
          </a:prstGeom>
          <a:gradFill>
            <a:gsLst>
              <a:gs pos="24000">
                <a:schemeClr val="accent1">
                  <a:alpha val="0"/>
                </a:schemeClr>
              </a:gs>
              <a:gs pos="100000">
                <a:srgbClr val="000000">
                  <a:alpha val="71000"/>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D44BD16C-E41B-DF42-C246-9A1D453D86FE}"/>
              </a:ext>
            </a:extLst>
          </p:cNvPr>
          <p:cNvSpPr>
            <a:spLocks noGrp="1"/>
          </p:cNvSpPr>
          <p:nvPr>
            <p:ph type="title"/>
          </p:nvPr>
        </p:nvSpPr>
        <p:spPr>
          <a:xfrm>
            <a:off x="882975" y="2536503"/>
            <a:ext cx="4567686" cy="3220382"/>
          </a:xfrm>
        </p:spPr>
        <p:txBody>
          <a:bodyPr vert="horz" lIns="91440" tIns="45720" rIns="91440" bIns="45720" rtlCol="0" anchor="t">
            <a:normAutofit/>
          </a:bodyPr>
          <a:lstStyle/>
          <a:p>
            <a:pPr algn="r"/>
            <a:r>
              <a:rPr lang="en-US" sz="4800" dirty="0">
                <a:solidFill>
                  <a:srgbClr val="FFFFFF"/>
                </a:solidFill>
              </a:rPr>
              <a:t>How do we know what ‘the right thing’ is? </a:t>
            </a:r>
          </a:p>
        </p:txBody>
      </p:sp>
      <p:pic>
        <p:nvPicPr>
          <p:cNvPr id="4" name="Picture 3">
            <a:extLst>
              <a:ext uri="{FF2B5EF4-FFF2-40B4-BE49-F238E27FC236}">
                <a16:creationId xmlns:a16="http://schemas.microsoft.com/office/drawing/2014/main" id="{CC83104A-FE7C-5677-B998-C5EFB75366D3}"/>
              </a:ext>
            </a:extLst>
          </p:cNvPr>
          <p:cNvPicPr>
            <a:picLocks noChangeAspect="1"/>
          </p:cNvPicPr>
          <p:nvPr/>
        </p:nvPicPr>
        <p:blipFill>
          <a:blip r:embed="rId2"/>
          <a:srcRect t="206" r="2" b="2"/>
          <a:stretch>
            <a:fillRect/>
          </a:stretch>
        </p:blipFill>
        <p:spPr>
          <a:xfrm>
            <a:off x="6553199" y="457200"/>
            <a:ext cx="5181602" cy="5943600"/>
          </a:xfrm>
          <a:prstGeom prst="rect">
            <a:avLst/>
          </a:prstGeom>
        </p:spPr>
      </p:pic>
    </p:spTree>
    <p:extLst>
      <p:ext uri="{BB962C8B-B14F-4D97-AF65-F5344CB8AC3E}">
        <p14:creationId xmlns:p14="http://schemas.microsoft.com/office/powerpoint/2010/main" val="36180472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6DCAB9-BF80-EEB7-BAF8-FBCAFC3AEF46}"/>
              </a:ext>
            </a:extLst>
          </p:cNvPr>
          <p:cNvSpPr>
            <a:spLocks noGrp="1"/>
          </p:cNvSpPr>
          <p:nvPr>
            <p:ph type="title"/>
          </p:nvPr>
        </p:nvSpPr>
        <p:spPr>
          <a:xfrm>
            <a:off x="823442" y="921715"/>
            <a:ext cx="5163022" cy="2635993"/>
          </a:xfrm>
        </p:spPr>
        <p:txBody>
          <a:bodyPr vert="horz" lIns="91440" tIns="45720" rIns="91440" bIns="45720" rtlCol="0" anchor="b">
            <a:normAutofit/>
          </a:bodyPr>
          <a:lstStyle/>
          <a:p>
            <a:r>
              <a:rPr lang="en-US" sz="4800" kern="1200">
                <a:solidFill>
                  <a:schemeClr val="tx1"/>
                </a:solidFill>
                <a:latin typeface="+mj-lt"/>
                <a:ea typeface="+mj-ea"/>
                <a:cs typeface="+mj-cs"/>
              </a:rPr>
              <a:t>What do we mean by </a:t>
            </a:r>
            <a:r>
              <a:rPr lang="en-US" sz="4800" i="1" kern="1200">
                <a:solidFill>
                  <a:schemeClr val="tx1"/>
                </a:solidFill>
                <a:latin typeface="+mj-lt"/>
                <a:ea typeface="+mj-ea"/>
                <a:cs typeface="+mj-cs"/>
              </a:rPr>
              <a:t>moral behaviour</a:t>
            </a:r>
            <a:r>
              <a:rPr lang="en-US" sz="4800" kern="1200">
                <a:solidFill>
                  <a:schemeClr val="tx1"/>
                </a:solidFill>
                <a:latin typeface="+mj-lt"/>
                <a:ea typeface="+mj-ea"/>
                <a:cs typeface="+mj-cs"/>
              </a:rPr>
              <a:t>?</a:t>
            </a:r>
            <a:br>
              <a:rPr lang="en-US" sz="4800" kern="1200">
                <a:solidFill>
                  <a:schemeClr val="tx1"/>
                </a:solidFill>
                <a:latin typeface="+mj-lt"/>
                <a:ea typeface="+mj-ea"/>
                <a:cs typeface="+mj-cs"/>
              </a:rPr>
            </a:br>
            <a:endParaRPr lang="en-US" sz="4800" kern="1200">
              <a:solidFill>
                <a:schemeClr val="tx1"/>
              </a:solidFill>
              <a:latin typeface="+mj-lt"/>
              <a:ea typeface="+mj-ea"/>
              <a:cs typeface="+mj-cs"/>
            </a:endParaRPr>
          </a:p>
        </p:txBody>
      </p:sp>
      <p:sp>
        <p:nvSpPr>
          <p:cNvPr id="36" name="Rectangle 35">
            <a:extLst>
              <a:ext uri="{FF2B5EF4-FFF2-40B4-BE49-F238E27FC236}">
                <a16:creationId xmlns:a16="http://schemas.microsoft.com/office/drawing/2014/main" id="{BC05CA36-AD6A-4ABF-9A05-52E5A143D2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022214"/>
            <a:ext cx="12192000" cy="2835786"/>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4331EE8-85A4-4588-8D9E-70E534D47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4022220"/>
            <a:ext cx="8153398" cy="2835780"/>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49D6C862-61CC-4B46-8080-96583D653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022219"/>
            <a:ext cx="12253472" cy="2835781"/>
          </a:xfrm>
          <a:prstGeom prst="rect">
            <a:avLst/>
          </a:prstGeom>
          <a:gradFill>
            <a:gsLst>
              <a:gs pos="39000">
                <a:schemeClr val="accent1">
                  <a:lumMod val="50000"/>
                  <a:alpha val="0"/>
                </a:schemeClr>
              </a:gs>
              <a:gs pos="100000">
                <a:srgbClr val="000000">
                  <a:alpha val="72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Magnifying glass and question mark">
            <a:extLst>
              <a:ext uri="{FF2B5EF4-FFF2-40B4-BE49-F238E27FC236}">
                <a16:creationId xmlns:a16="http://schemas.microsoft.com/office/drawing/2014/main" id="{DD8277CB-77C5-3549-5FDB-54A13E36ED65}"/>
              </a:ext>
            </a:extLst>
          </p:cNvPr>
          <p:cNvPicPr>
            <a:picLocks noChangeAspect="1"/>
          </p:cNvPicPr>
          <p:nvPr/>
        </p:nvPicPr>
        <p:blipFill>
          <a:blip r:embed="rId2"/>
          <a:srcRect l="5649" r="23251"/>
          <a:stretch>
            <a:fillRect/>
          </a:stretch>
        </p:blipFill>
        <p:spPr>
          <a:xfrm>
            <a:off x="6573907" y="1197666"/>
            <a:ext cx="5163022" cy="4084669"/>
          </a:xfrm>
          <a:prstGeom prst="rect">
            <a:avLst/>
          </a:prstGeom>
        </p:spPr>
      </p:pic>
      <p:sp>
        <p:nvSpPr>
          <p:cNvPr id="39" name="Rectangle 38">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0797"/>
            <a:ext cx="12191998" cy="457203"/>
          </a:xfrm>
          <a:prstGeom prst="rect">
            <a:avLst/>
          </a:prstGeom>
          <a:gradFill>
            <a:gsLst>
              <a:gs pos="0">
                <a:srgbClr val="000000">
                  <a:alpha val="43000"/>
                </a:srgbClr>
              </a:gs>
              <a:gs pos="79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438884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4EFE2F-099D-9DE0-7895-C45DB4BFFC4F}"/>
              </a:ext>
            </a:extLst>
          </p:cNvPr>
          <p:cNvSpPr>
            <a:spLocks noGrp="1"/>
          </p:cNvSpPr>
          <p:nvPr>
            <p:ph type="title"/>
          </p:nvPr>
        </p:nvSpPr>
        <p:spPr>
          <a:xfrm>
            <a:off x="838200" y="365126"/>
            <a:ext cx="10515600" cy="1094740"/>
          </a:xfrm>
        </p:spPr>
        <p:txBody>
          <a:bodyPr vert="horz" lIns="91440" tIns="45720" rIns="91440" bIns="45720" rtlCol="0" anchor="ctr">
            <a:normAutofit/>
          </a:bodyPr>
          <a:lstStyle/>
          <a:p>
            <a:r>
              <a:rPr lang="en-US" kern="1200">
                <a:solidFill>
                  <a:schemeClr val="bg1"/>
                </a:solidFill>
                <a:latin typeface="+mj-lt"/>
                <a:ea typeface="+mj-ea"/>
                <a:cs typeface="+mj-cs"/>
              </a:rPr>
              <a:t>Consider the behaviour on each card</a:t>
            </a:r>
          </a:p>
        </p:txBody>
      </p:sp>
      <p:sp useBgFill="1">
        <p:nvSpPr>
          <p:cNvPr id="38" name="Rectangle 37">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08A1D5-53C9-B608-160D-CA00D7DF4327}"/>
              </a:ext>
            </a:extLst>
          </p:cNvPr>
          <p:cNvSpPr>
            <a:spLocks noGrp="1"/>
          </p:cNvSpPr>
          <p:nvPr>
            <p:ph idx="1"/>
          </p:nvPr>
        </p:nvSpPr>
        <p:spPr>
          <a:xfrm>
            <a:off x="838200" y="2100579"/>
            <a:ext cx="5097779" cy="4076383"/>
          </a:xfrm>
        </p:spPr>
        <p:txBody>
          <a:bodyPr vert="horz" lIns="91440" tIns="45720" rIns="91440" bIns="45720" rtlCol="0" anchor="ctr">
            <a:normAutofit/>
          </a:bodyPr>
          <a:lstStyle/>
          <a:p>
            <a:pPr marL="0" indent="0">
              <a:buNone/>
            </a:pPr>
            <a:r>
              <a:rPr lang="en-US" sz="2400" dirty="0"/>
              <a:t>Discuss whether this </a:t>
            </a:r>
            <a:r>
              <a:rPr lang="en-US" sz="2400" dirty="0" err="1"/>
              <a:t>behaviour</a:t>
            </a:r>
            <a:r>
              <a:rPr lang="en-US" sz="2400" dirty="0"/>
              <a:t> is…</a:t>
            </a:r>
          </a:p>
          <a:p>
            <a:pPr marL="0"/>
            <a:endParaRPr lang="en-US" sz="2400" dirty="0"/>
          </a:p>
          <a:p>
            <a:r>
              <a:rPr lang="en-US" sz="2400" dirty="0"/>
              <a:t>Always wrong</a:t>
            </a:r>
          </a:p>
          <a:p>
            <a:endParaRPr lang="en-US" sz="2400" dirty="0"/>
          </a:p>
          <a:p>
            <a:r>
              <a:rPr lang="en-US" sz="2400" dirty="0"/>
              <a:t>Sometimes wrong</a:t>
            </a:r>
          </a:p>
          <a:p>
            <a:endParaRPr lang="en-US" sz="2400" dirty="0"/>
          </a:p>
          <a:p>
            <a:r>
              <a:rPr lang="en-US" sz="2400" dirty="0"/>
              <a:t>Not wrong</a:t>
            </a:r>
          </a:p>
        </p:txBody>
      </p:sp>
      <p:sp>
        <p:nvSpPr>
          <p:cNvPr id="10" name="TextBox 9">
            <a:extLst>
              <a:ext uri="{FF2B5EF4-FFF2-40B4-BE49-F238E27FC236}">
                <a16:creationId xmlns:a16="http://schemas.microsoft.com/office/drawing/2014/main" id="{6603CDCF-8FF6-E8D1-088F-61160EEF86CA}"/>
              </a:ext>
            </a:extLst>
          </p:cNvPr>
          <p:cNvSpPr txBox="1"/>
          <p:nvPr/>
        </p:nvSpPr>
        <p:spPr>
          <a:xfrm>
            <a:off x="6334125" y="2100579"/>
            <a:ext cx="5476875" cy="4076383"/>
          </a:xfrm>
          <a:prstGeom prst="rect">
            <a:avLst/>
          </a:prstGeom>
        </p:spPr>
        <p:txBody>
          <a:bodyPr vert="horz" lIns="91440" tIns="45720" rIns="91440" bIns="45720" rtlCol="0" anchor="ctr">
            <a:normAutofit/>
          </a:bodyPr>
          <a:lstStyle/>
          <a:p>
            <a:pPr>
              <a:lnSpc>
                <a:spcPct val="90000"/>
              </a:lnSpc>
              <a:spcAft>
                <a:spcPts val="600"/>
              </a:spcAft>
            </a:pPr>
            <a:r>
              <a:rPr lang="en-US" sz="2400" dirty="0"/>
              <a:t>Who decides?</a:t>
            </a:r>
          </a:p>
          <a:p>
            <a:pPr>
              <a:lnSpc>
                <a:spcPct val="90000"/>
              </a:lnSpc>
              <a:spcAft>
                <a:spcPts val="600"/>
              </a:spcAft>
            </a:pPr>
            <a:endParaRPr lang="en-US" sz="2400" dirty="0"/>
          </a:p>
          <a:p>
            <a:pPr>
              <a:lnSpc>
                <a:spcPct val="90000"/>
              </a:lnSpc>
              <a:spcAft>
                <a:spcPts val="600"/>
              </a:spcAft>
            </a:pPr>
            <a:r>
              <a:rPr lang="en-US" sz="2400" dirty="0"/>
              <a:t>Why might people disagree?</a:t>
            </a:r>
          </a:p>
        </p:txBody>
      </p:sp>
    </p:spTree>
    <p:extLst>
      <p:ext uri="{BB962C8B-B14F-4D97-AF65-F5344CB8AC3E}">
        <p14:creationId xmlns:p14="http://schemas.microsoft.com/office/powerpoint/2010/main" val="357499831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xEl>
                                              <p:pRg st="2" end="2"/>
                                            </p:txEl>
                                          </p:spTgt>
                                        </p:tgtEl>
                                        <p:attrNameLst>
                                          <p:attrName>style.visibility</p:attrName>
                                        </p:attrNameLst>
                                      </p:cBhvr>
                                      <p:to>
                                        <p:strVal val="visible"/>
                                      </p:to>
                                    </p:set>
                                    <p:anim calcmode="lin" valueType="num">
                                      <p:cBhvr additive="base">
                                        <p:cTn id="13"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A55E63-7078-F58F-15F2-268A5854E222}"/>
              </a:ext>
            </a:extLst>
          </p:cNvPr>
          <p:cNvPicPr>
            <a:picLocks noChangeAspect="1"/>
          </p:cNvPicPr>
          <p:nvPr/>
        </p:nvPicPr>
        <p:blipFill>
          <a:blip r:embed="rId2"/>
          <a:stretch>
            <a:fillRect/>
          </a:stretch>
        </p:blipFill>
        <p:spPr>
          <a:xfrm>
            <a:off x="-10801" y="1"/>
            <a:ext cx="12195423" cy="6858000"/>
          </a:xfrm>
          <a:prstGeom prst="rect">
            <a:avLst/>
          </a:prstGeom>
        </p:spPr>
      </p:pic>
    </p:spTree>
    <p:extLst>
      <p:ext uri="{BB962C8B-B14F-4D97-AF65-F5344CB8AC3E}">
        <p14:creationId xmlns:p14="http://schemas.microsoft.com/office/powerpoint/2010/main" val="35319394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lowchart: Connector 15">
            <a:extLst>
              <a:ext uri="{FF2B5EF4-FFF2-40B4-BE49-F238E27FC236}">
                <a16:creationId xmlns:a16="http://schemas.microsoft.com/office/drawing/2014/main" id="{E0E9820A-ECB7-E8BF-8341-262523D7EFC5}"/>
              </a:ext>
            </a:extLst>
          </p:cNvPr>
          <p:cNvSpPr/>
          <p:nvPr/>
        </p:nvSpPr>
        <p:spPr>
          <a:xfrm>
            <a:off x="3702183" y="2140590"/>
            <a:ext cx="4483643" cy="2694562"/>
          </a:xfrm>
          <a:prstGeom prst="flowChartConnector">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What can influence our moral decision-making?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(Examples)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8" name="Flowchart: Connector 17">
            <a:extLst>
              <a:ext uri="{FF2B5EF4-FFF2-40B4-BE49-F238E27FC236}">
                <a16:creationId xmlns:a16="http://schemas.microsoft.com/office/drawing/2014/main" id="{D649D669-6ACE-066B-9626-3776CFF8EE28}"/>
              </a:ext>
            </a:extLst>
          </p:cNvPr>
          <p:cNvSpPr/>
          <p:nvPr/>
        </p:nvSpPr>
        <p:spPr>
          <a:xfrm>
            <a:off x="8730981" y="4088202"/>
            <a:ext cx="1673158" cy="1588919"/>
          </a:xfrm>
          <a:prstGeom prst="flowChartConnector">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Mood</a:t>
            </a:r>
          </a:p>
        </p:txBody>
      </p:sp>
      <p:sp>
        <p:nvSpPr>
          <p:cNvPr id="21" name="Flowchart: Connector 20">
            <a:extLst>
              <a:ext uri="{FF2B5EF4-FFF2-40B4-BE49-F238E27FC236}">
                <a16:creationId xmlns:a16="http://schemas.microsoft.com/office/drawing/2014/main" id="{70DCA9BF-64E2-4631-612A-6AA496358AD2}"/>
              </a:ext>
            </a:extLst>
          </p:cNvPr>
          <p:cNvSpPr/>
          <p:nvPr/>
        </p:nvSpPr>
        <p:spPr>
          <a:xfrm>
            <a:off x="1597361" y="1306866"/>
            <a:ext cx="1614792" cy="1553183"/>
          </a:xfrm>
          <a:prstGeom prst="flowChartConnector">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Time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limitations</a:t>
            </a:r>
          </a:p>
        </p:txBody>
      </p:sp>
      <p:sp>
        <p:nvSpPr>
          <p:cNvPr id="22" name="Flowchart: Connector 21">
            <a:extLst>
              <a:ext uri="{FF2B5EF4-FFF2-40B4-BE49-F238E27FC236}">
                <a16:creationId xmlns:a16="http://schemas.microsoft.com/office/drawing/2014/main" id="{49C8206C-5337-904B-10E8-E8788D8AFCBD}"/>
              </a:ext>
            </a:extLst>
          </p:cNvPr>
          <p:cNvSpPr/>
          <p:nvPr/>
        </p:nvSpPr>
        <p:spPr>
          <a:xfrm>
            <a:off x="5122424" y="157280"/>
            <a:ext cx="1559667" cy="1498128"/>
          </a:xfrm>
          <a:prstGeom prst="flowChartConnector">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Chronic stress</a:t>
            </a:r>
          </a:p>
        </p:txBody>
      </p:sp>
      <p:sp>
        <p:nvSpPr>
          <p:cNvPr id="24" name="Flowchart: Connector 23">
            <a:extLst>
              <a:ext uri="{FF2B5EF4-FFF2-40B4-BE49-F238E27FC236}">
                <a16:creationId xmlns:a16="http://schemas.microsoft.com/office/drawing/2014/main" id="{7F4D3419-0DD8-F166-8299-62683B926DB4}"/>
              </a:ext>
            </a:extLst>
          </p:cNvPr>
          <p:cNvSpPr/>
          <p:nvPr/>
        </p:nvSpPr>
        <p:spPr>
          <a:xfrm>
            <a:off x="3267279" y="423252"/>
            <a:ext cx="1614792" cy="1582332"/>
          </a:xfrm>
          <a:prstGeom prst="flowChartConnector">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Emotional states</a:t>
            </a:r>
          </a:p>
        </p:txBody>
      </p:sp>
      <p:sp>
        <p:nvSpPr>
          <p:cNvPr id="27" name="Flowchart: Connector 26">
            <a:extLst>
              <a:ext uri="{FF2B5EF4-FFF2-40B4-BE49-F238E27FC236}">
                <a16:creationId xmlns:a16="http://schemas.microsoft.com/office/drawing/2014/main" id="{50802C3A-A7DE-C929-629E-739C621684BA}"/>
              </a:ext>
            </a:extLst>
          </p:cNvPr>
          <p:cNvSpPr/>
          <p:nvPr/>
        </p:nvSpPr>
        <p:spPr>
          <a:xfrm>
            <a:off x="6934204" y="465354"/>
            <a:ext cx="1559667" cy="1498128"/>
          </a:xfrm>
          <a:prstGeom prst="flowChartConnector">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Social Context</a:t>
            </a:r>
          </a:p>
        </p:txBody>
      </p:sp>
      <p:sp>
        <p:nvSpPr>
          <p:cNvPr id="28" name="Flowchart: Connector 27">
            <a:extLst>
              <a:ext uri="{FF2B5EF4-FFF2-40B4-BE49-F238E27FC236}">
                <a16:creationId xmlns:a16="http://schemas.microsoft.com/office/drawing/2014/main" id="{1459504C-BEA1-E9D6-149A-8C6131328497}"/>
              </a:ext>
            </a:extLst>
          </p:cNvPr>
          <p:cNvSpPr/>
          <p:nvPr/>
        </p:nvSpPr>
        <p:spPr>
          <a:xfrm>
            <a:off x="8575340" y="1361921"/>
            <a:ext cx="1559667" cy="1498128"/>
          </a:xfrm>
          <a:prstGeom prst="flowChartConnector">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Cognitive load</a:t>
            </a:r>
          </a:p>
        </p:txBody>
      </p:sp>
      <p:sp>
        <p:nvSpPr>
          <p:cNvPr id="29" name="Flowchart: Connector 28">
            <a:extLst>
              <a:ext uri="{FF2B5EF4-FFF2-40B4-BE49-F238E27FC236}">
                <a16:creationId xmlns:a16="http://schemas.microsoft.com/office/drawing/2014/main" id="{9EFBB7A5-233B-FB58-3284-EBEE16880F61}"/>
              </a:ext>
            </a:extLst>
          </p:cNvPr>
          <p:cNvSpPr/>
          <p:nvPr/>
        </p:nvSpPr>
        <p:spPr>
          <a:xfrm>
            <a:off x="7015673" y="4894519"/>
            <a:ext cx="1559667" cy="1498128"/>
          </a:xfrm>
          <a:prstGeom prst="flowChartConnector">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Gender</a:t>
            </a:r>
          </a:p>
        </p:txBody>
      </p:sp>
      <p:sp>
        <p:nvSpPr>
          <p:cNvPr id="32" name="Flowchart: Connector 31">
            <a:extLst>
              <a:ext uri="{FF2B5EF4-FFF2-40B4-BE49-F238E27FC236}">
                <a16:creationId xmlns:a16="http://schemas.microsoft.com/office/drawing/2014/main" id="{95A0FC6A-164C-39A1-53D9-DAB80B4F2BB2}"/>
              </a:ext>
            </a:extLst>
          </p:cNvPr>
          <p:cNvSpPr/>
          <p:nvPr/>
        </p:nvSpPr>
        <p:spPr>
          <a:xfrm>
            <a:off x="1597361" y="4264146"/>
            <a:ext cx="1559667" cy="1498128"/>
          </a:xfrm>
          <a:prstGeom prst="flowChartConnector">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In-group favouritism</a:t>
            </a:r>
          </a:p>
        </p:txBody>
      </p:sp>
      <p:sp>
        <p:nvSpPr>
          <p:cNvPr id="33" name="Flowchart: Connector 32">
            <a:extLst>
              <a:ext uri="{FF2B5EF4-FFF2-40B4-BE49-F238E27FC236}">
                <a16:creationId xmlns:a16="http://schemas.microsoft.com/office/drawing/2014/main" id="{C3682859-3D22-1BD5-5204-3A39252583A2}"/>
              </a:ext>
            </a:extLst>
          </p:cNvPr>
          <p:cNvSpPr/>
          <p:nvPr/>
        </p:nvSpPr>
        <p:spPr>
          <a:xfrm>
            <a:off x="428017" y="2772724"/>
            <a:ext cx="1815627" cy="1553183"/>
          </a:xfrm>
          <a:prstGeom prst="flowChartConnector">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Religion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Spiritual beliefs</a:t>
            </a:r>
          </a:p>
        </p:txBody>
      </p:sp>
      <p:sp>
        <p:nvSpPr>
          <p:cNvPr id="34" name="Flowchart: Connector 33">
            <a:extLst>
              <a:ext uri="{FF2B5EF4-FFF2-40B4-BE49-F238E27FC236}">
                <a16:creationId xmlns:a16="http://schemas.microsoft.com/office/drawing/2014/main" id="{BE4DEE72-F9CE-0E14-3378-5963F4AF578D}"/>
              </a:ext>
            </a:extLst>
          </p:cNvPr>
          <p:cNvSpPr/>
          <p:nvPr/>
        </p:nvSpPr>
        <p:spPr>
          <a:xfrm>
            <a:off x="9849855" y="2544679"/>
            <a:ext cx="1825967" cy="1588919"/>
          </a:xfrm>
          <a:prstGeom prst="flowChartConnector">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Personality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traits</a:t>
            </a:r>
          </a:p>
        </p:txBody>
      </p:sp>
      <p:sp>
        <p:nvSpPr>
          <p:cNvPr id="36" name="Flowchart: Connector 35">
            <a:extLst>
              <a:ext uri="{FF2B5EF4-FFF2-40B4-BE49-F238E27FC236}">
                <a16:creationId xmlns:a16="http://schemas.microsoft.com/office/drawing/2014/main" id="{60AD09FF-35E8-B7D4-F05B-86056AACC9EF}"/>
              </a:ext>
            </a:extLst>
          </p:cNvPr>
          <p:cNvSpPr/>
          <p:nvPr/>
        </p:nvSpPr>
        <p:spPr>
          <a:xfrm>
            <a:off x="10141898" y="5168910"/>
            <a:ext cx="1614792" cy="1582332"/>
          </a:xfrm>
          <a:prstGeom prst="flowChartConnector">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Moral identity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7" name="Flowchart: Connector 36">
            <a:extLst>
              <a:ext uri="{FF2B5EF4-FFF2-40B4-BE49-F238E27FC236}">
                <a16:creationId xmlns:a16="http://schemas.microsoft.com/office/drawing/2014/main" id="{3ED43BC4-99DA-5E23-BB17-13911AD055E0}"/>
              </a:ext>
            </a:extLst>
          </p:cNvPr>
          <p:cNvSpPr/>
          <p:nvPr/>
        </p:nvSpPr>
        <p:spPr>
          <a:xfrm>
            <a:off x="204889" y="5202592"/>
            <a:ext cx="1614792" cy="1582332"/>
          </a:xfrm>
          <a:prstGeom prst="flowChartConnector">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Past experiences</a:t>
            </a:r>
          </a:p>
        </p:txBody>
      </p:sp>
      <p:sp>
        <p:nvSpPr>
          <p:cNvPr id="38" name="Flowchart: Connector 37">
            <a:extLst>
              <a:ext uri="{FF2B5EF4-FFF2-40B4-BE49-F238E27FC236}">
                <a16:creationId xmlns:a16="http://schemas.microsoft.com/office/drawing/2014/main" id="{D629AB11-C0CA-7460-7F91-E53D215F7C8B}"/>
              </a:ext>
            </a:extLst>
          </p:cNvPr>
          <p:cNvSpPr/>
          <p:nvPr/>
        </p:nvSpPr>
        <p:spPr>
          <a:xfrm>
            <a:off x="339862" y="73076"/>
            <a:ext cx="1614792" cy="1582332"/>
          </a:xfrm>
          <a:prstGeom prst="flowChartConnector">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Cognitive abilities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9" name="Flowchart: Connector 38">
            <a:extLst>
              <a:ext uri="{FF2B5EF4-FFF2-40B4-BE49-F238E27FC236}">
                <a16:creationId xmlns:a16="http://schemas.microsoft.com/office/drawing/2014/main" id="{1B9D5843-63ED-9262-C52B-03805043316B}"/>
              </a:ext>
            </a:extLst>
          </p:cNvPr>
          <p:cNvSpPr/>
          <p:nvPr/>
        </p:nvSpPr>
        <p:spPr>
          <a:xfrm>
            <a:off x="9955442" y="283781"/>
            <a:ext cx="1614792" cy="1582332"/>
          </a:xfrm>
          <a:prstGeom prst="flowChartConnector">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Personal values and beliefs</a:t>
            </a:r>
          </a:p>
        </p:txBody>
      </p:sp>
      <p:sp>
        <p:nvSpPr>
          <p:cNvPr id="43" name="Flowchart: Connector 42">
            <a:extLst>
              <a:ext uri="{FF2B5EF4-FFF2-40B4-BE49-F238E27FC236}">
                <a16:creationId xmlns:a16="http://schemas.microsoft.com/office/drawing/2014/main" id="{84AA3B44-E3FD-62E0-B4BF-451A1570AC9C}"/>
              </a:ext>
            </a:extLst>
          </p:cNvPr>
          <p:cNvSpPr/>
          <p:nvPr/>
        </p:nvSpPr>
        <p:spPr>
          <a:xfrm>
            <a:off x="3230598" y="5012260"/>
            <a:ext cx="1614792" cy="1582332"/>
          </a:xfrm>
          <a:prstGeom prst="flowChartConnector">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Nervous systems </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(neuroscience)</a:t>
            </a:r>
            <a:endParaRPr kumimoji="0" lang="en-GB" sz="16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45" name="Flowchart: Connector 44">
            <a:extLst>
              <a:ext uri="{FF2B5EF4-FFF2-40B4-BE49-F238E27FC236}">
                <a16:creationId xmlns:a16="http://schemas.microsoft.com/office/drawing/2014/main" id="{D922F341-C024-E81F-95C1-ECF802C17F47}"/>
              </a:ext>
            </a:extLst>
          </p:cNvPr>
          <p:cNvSpPr/>
          <p:nvPr/>
        </p:nvSpPr>
        <p:spPr>
          <a:xfrm>
            <a:off x="5154143" y="5286796"/>
            <a:ext cx="1559667" cy="1498128"/>
          </a:xfrm>
          <a:prstGeom prst="flowChartConnector">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Peer influence</a:t>
            </a:r>
          </a:p>
        </p:txBody>
      </p:sp>
      <p:sp>
        <p:nvSpPr>
          <p:cNvPr id="2" name="Flowchart: Connector 1">
            <a:extLst>
              <a:ext uri="{FF2B5EF4-FFF2-40B4-BE49-F238E27FC236}">
                <a16:creationId xmlns:a16="http://schemas.microsoft.com/office/drawing/2014/main" id="{BBF40FA8-02B0-DA19-56DA-241A1F817DF3}"/>
              </a:ext>
            </a:extLst>
          </p:cNvPr>
          <p:cNvSpPr/>
          <p:nvPr/>
        </p:nvSpPr>
        <p:spPr>
          <a:xfrm>
            <a:off x="3702183" y="2135509"/>
            <a:ext cx="4483643" cy="2694562"/>
          </a:xfrm>
          <a:prstGeom prst="flowChartConnector">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What might influence our moral</a:t>
            </a:r>
            <a:r>
              <a:rPr kumimoji="0" lang="en-GB" sz="2400" b="0" i="0" u="none" strike="noStrike" kern="1200" cap="none" spc="0" normalizeH="0" noProof="0" dirty="0">
                <a:ln>
                  <a:noFill/>
                </a:ln>
                <a:solidFill>
                  <a:prstClr val="black"/>
                </a:solidFill>
                <a:effectLst/>
                <a:uLnTx/>
                <a:uFillTx/>
                <a:latin typeface="Aptos" panose="02110004020202020204"/>
                <a:ea typeface="+mn-ea"/>
                <a:cs typeface="+mn-cs"/>
              </a:rPr>
              <a:t> thinking</a:t>
            </a: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a:t>
            </a:r>
            <a:endPar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55240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7"/>
                                        </p:tgtEl>
                                        <p:attrNameLst>
                                          <p:attrName>style.visibility</p:attrName>
                                        </p:attrNameLst>
                                      </p:cBhvr>
                                      <p:to>
                                        <p:strVal val="visible"/>
                                      </p:to>
                                    </p:set>
                                    <p:animEffect transition="in" filter="fade">
                                      <p:cBhvr>
                                        <p:cTn id="12" dur="500"/>
                                        <p:tgtEl>
                                          <p:spTgt spid="2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8"/>
                                        </p:tgtEl>
                                        <p:attrNameLst>
                                          <p:attrName>style.visibility</p:attrName>
                                        </p:attrNameLst>
                                      </p:cBhvr>
                                      <p:to>
                                        <p:strVal val="visible"/>
                                      </p:to>
                                    </p:set>
                                    <p:animEffect transition="in" filter="fade">
                                      <p:cBhvr>
                                        <p:cTn id="17" dur="500"/>
                                        <p:tgtEl>
                                          <p:spTgt spid="2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4"/>
                                        </p:tgtEl>
                                        <p:attrNameLst>
                                          <p:attrName>style.visibility</p:attrName>
                                        </p:attrNameLst>
                                      </p:cBhvr>
                                      <p:to>
                                        <p:strVal val="visible"/>
                                      </p:to>
                                    </p:set>
                                    <p:animEffect transition="in" filter="fade">
                                      <p:cBhvr>
                                        <p:cTn id="22" dur="500"/>
                                        <p:tgtEl>
                                          <p:spTgt spid="3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9">
                                            <p:bg/>
                                          </p:spTgt>
                                        </p:tgtEl>
                                        <p:attrNameLst>
                                          <p:attrName>style.visibility</p:attrName>
                                        </p:attrNameLst>
                                      </p:cBhvr>
                                      <p:to>
                                        <p:strVal val="visible"/>
                                      </p:to>
                                    </p:set>
                                    <p:animEffect transition="in" filter="fade">
                                      <p:cBhvr>
                                        <p:cTn id="32" dur="500"/>
                                        <p:tgtEl>
                                          <p:spTgt spid="29">
                                            <p:bg/>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9">
                                            <p:txEl>
                                              <p:pRg st="0" end="0"/>
                                            </p:txEl>
                                          </p:spTgt>
                                        </p:tgtEl>
                                        <p:attrNameLst>
                                          <p:attrName>style.visibility</p:attrName>
                                        </p:attrNameLst>
                                      </p:cBhvr>
                                      <p:to>
                                        <p:strVal val="visible"/>
                                      </p:to>
                                    </p:set>
                                    <p:animEffect transition="in" filter="fade">
                                      <p:cBhvr>
                                        <p:cTn id="35" dur="500"/>
                                        <p:tgtEl>
                                          <p:spTgt spid="29">
                                            <p:txEl>
                                              <p:pRg st="0" end="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45"/>
                                        </p:tgtEl>
                                        <p:attrNameLst>
                                          <p:attrName>style.visibility</p:attrName>
                                        </p:attrNameLst>
                                      </p:cBhvr>
                                      <p:to>
                                        <p:strVal val="visible"/>
                                      </p:to>
                                    </p:set>
                                    <p:animEffect transition="in" filter="fade">
                                      <p:cBhvr>
                                        <p:cTn id="40" dur="500"/>
                                        <p:tgtEl>
                                          <p:spTgt spid="45"/>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43"/>
                                        </p:tgtEl>
                                        <p:attrNameLst>
                                          <p:attrName>style.visibility</p:attrName>
                                        </p:attrNameLst>
                                      </p:cBhvr>
                                      <p:to>
                                        <p:strVal val="visible"/>
                                      </p:to>
                                    </p:set>
                                    <p:animEffect transition="in" filter="fade">
                                      <p:cBhvr>
                                        <p:cTn id="45" dur="500"/>
                                        <p:tgtEl>
                                          <p:spTgt spid="43"/>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32">
                                            <p:bg/>
                                          </p:spTgt>
                                        </p:tgtEl>
                                        <p:attrNameLst>
                                          <p:attrName>style.visibility</p:attrName>
                                        </p:attrNameLst>
                                      </p:cBhvr>
                                      <p:to>
                                        <p:strVal val="visible"/>
                                      </p:to>
                                    </p:set>
                                    <p:animEffect transition="in" filter="fade">
                                      <p:cBhvr>
                                        <p:cTn id="50" dur="500"/>
                                        <p:tgtEl>
                                          <p:spTgt spid="32">
                                            <p:bg/>
                                          </p:spTgt>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32">
                                            <p:txEl>
                                              <p:pRg st="0" end="0"/>
                                            </p:txEl>
                                          </p:spTgt>
                                        </p:tgtEl>
                                        <p:attrNameLst>
                                          <p:attrName>style.visibility</p:attrName>
                                        </p:attrNameLst>
                                      </p:cBhvr>
                                      <p:to>
                                        <p:strVal val="visible"/>
                                      </p:to>
                                    </p:set>
                                    <p:animEffect transition="in" filter="fade">
                                      <p:cBhvr>
                                        <p:cTn id="53" dur="500"/>
                                        <p:tgtEl>
                                          <p:spTgt spid="32">
                                            <p:txEl>
                                              <p:pRg st="0" end="0"/>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33">
                                            <p:bg/>
                                          </p:spTgt>
                                        </p:tgtEl>
                                        <p:attrNameLst>
                                          <p:attrName>style.visibility</p:attrName>
                                        </p:attrNameLst>
                                      </p:cBhvr>
                                      <p:to>
                                        <p:strVal val="visible"/>
                                      </p:to>
                                    </p:set>
                                    <p:animEffect transition="in" filter="fade">
                                      <p:cBhvr>
                                        <p:cTn id="58" dur="500"/>
                                        <p:tgtEl>
                                          <p:spTgt spid="33">
                                            <p:bg/>
                                          </p:spTgt>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33">
                                            <p:txEl>
                                              <p:pRg st="0" end="0"/>
                                            </p:txEl>
                                          </p:spTgt>
                                        </p:tgtEl>
                                        <p:attrNameLst>
                                          <p:attrName>style.visibility</p:attrName>
                                        </p:attrNameLst>
                                      </p:cBhvr>
                                      <p:to>
                                        <p:strVal val="visible"/>
                                      </p:to>
                                    </p:set>
                                    <p:animEffect transition="in" filter="fade">
                                      <p:cBhvr>
                                        <p:cTn id="61" dur="500"/>
                                        <p:tgtEl>
                                          <p:spTgt spid="33">
                                            <p:txEl>
                                              <p:pRg st="0" end="0"/>
                                            </p:txEl>
                                          </p:spTgt>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33">
                                            <p:txEl>
                                              <p:pRg st="1" end="1"/>
                                            </p:txEl>
                                          </p:spTgt>
                                        </p:tgtEl>
                                        <p:attrNameLst>
                                          <p:attrName>style.visibility</p:attrName>
                                        </p:attrNameLst>
                                      </p:cBhvr>
                                      <p:to>
                                        <p:strVal val="visible"/>
                                      </p:to>
                                    </p:set>
                                    <p:animEffect transition="in" filter="fade">
                                      <p:cBhvr>
                                        <p:cTn id="64" dur="500"/>
                                        <p:tgtEl>
                                          <p:spTgt spid="33">
                                            <p:txEl>
                                              <p:pRg st="1" end="1"/>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grpId="0" nodeType="clickEffect">
                                  <p:stCondLst>
                                    <p:cond delay="0"/>
                                  </p:stCondLst>
                                  <p:childTnLst>
                                    <p:set>
                                      <p:cBhvr>
                                        <p:cTn id="68" dur="1" fill="hold">
                                          <p:stCondLst>
                                            <p:cond delay="0"/>
                                          </p:stCondLst>
                                        </p:cTn>
                                        <p:tgtEl>
                                          <p:spTgt spid="21"/>
                                        </p:tgtEl>
                                        <p:attrNameLst>
                                          <p:attrName>style.visibility</p:attrName>
                                        </p:attrNameLst>
                                      </p:cBhvr>
                                      <p:to>
                                        <p:strVal val="visible"/>
                                      </p:to>
                                    </p:set>
                                    <p:animEffect transition="in" filter="fade">
                                      <p:cBhvr>
                                        <p:cTn id="69" dur="500"/>
                                        <p:tgtEl>
                                          <p:spTgt spid="21"/>
                                        </p:tgtEl>
                                      </p:cBhvr>
                                    </p:animEffect>
                                  </p:childTnLst>
                                </p:cTn>
                              </p:par>
                            </p:childTnLst>
                          </p:cTn>
                        </p:par>
                      </p:childTnLst>
                    </p:cTn>
                  </p:par>
                  <p:par>
                    <p:cTn id="70" fill="hold">
                      <p:stCondLst>
                        <p:cond delay="indefinite"/>
                      </p:stCondLst>
                      <p:childTnLst>
                        <p:par>
                          <p:cTn id="71" fill="hold">
                            <p:stCondLst>
                              <p:cond delay="0"/>
                            </p:stCondLst>
                            <p:childTnLst>
                              <p:par>
                                <p:cTn id="72" presetID="10" presetClass="entr" presetSubtype="0" fill="hold" grpId="0" nodeType="clickEffect">
                                  <p:stCondLst>
                                    <p:cond delay="0"/>
                                  </p:stCondLst>
                                  <p:childTnLst>
                                    <p:set>
                                      <p:cBhvr>
                                        <p:cTn id="73" dur="1" fill="hold">
                                          <p:stCondLst>
                                            <p:cond delay="0"/>
                                          </p:stCondLst>
                                        </p:cTn>
                                        <p:tgtEl>
                                          <p:spTgt spid="24">
                                            <p:bg/>
                                          </p:spTgt>
                                        </p:tgtEl>
                                        <p:attrNameLst>
                                          <p:attrName>style.visibility</p:attrName>
                                        </p:attrNameLst>
                                      </p:cBhvr>
                                      <p:to>
                                        <p:strVal val="visible"/>
                                      </p:to>
                                    </p:set>
                                    <p:animEffect transition="in" filter="fade">
                                      <p:cBhvr>
                                        <p:cTn id="74" dur="500"/>
                                        <p:tgtEl>
                                          <p:spTgt spid="24">
                                            <p:bg/>
                                          </p:spTgt>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24">
                                            <p:txEl>
                                              <p:pRg st="0" end="0"/>
                                            </p:txEl>
                                          </p:spTgt>
                                        </p:tgtEl>
                                        <p:attrNameLst>
                                          <p:attrName>style.visibility</p:attrName>
                                        </p:attrNameLst>
                                      </p:cBhvr>
                                      <p:to>
                                        <p:strVal val="visible"/>
                                      </p:to>
                                    </p:set>
                                    <p:animEffect transition="in" filter="fade">
                                      <p:cBhvr>
                                        <p:cTn id="77" dur="500"/>
                                        <p:tgtEl>
                                          <p:spTgt spid="24">
                                            <p:txEl>
                                              <p:pRg st="0" end="0"/>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38"/>
                                        </p:tgtEl>
                                        <p:attrNameLst>
                                          <p:attrName>style.visibility</p:attrName>
                                        </p:attrNameLst>
                                      </p:cBhvr>
                                      <p:to>
                                        <p:strVal val="visible"/>
                                      </p:to>
                                    </p:set>
                                    <p:animEffect transition="in" filter="fade">
                                      <p:cBhvr>
                                        <p:cTn id="82" dur="500"/>
                                        <p:tgtEl>
                                          <p:spTgt spid="38"/>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39"/>
                                        </p:tgtEl>
                                        <p:attrNameLst>
                                          <p:attrName>style.visibility</p:attrName>
                                        </p:attrNameLst>
                                      </p:cBhvr>
                                      <p:to>
                                        <p:strVal val="visible"/>
                                      </p:to>
                                    </p:set>
                                    <p:animEffect transition="in" filter="fade">
                                      <p:cBhvr>
                                        <p:cTn id="87" dur="500"/>
                                        <p:tgtEl>
                                          <p:spTgt spid="39"/>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36"/>
                                        </p:tgtEl>
                                        <p:attrNameLst>
                                          <p:attrName>style.visibility</p:attrName>
                                        </p:attrNameLst>
                                      </p:cBhvr>
                                      <p:to>
                                        <p:strVal val="visible"/>
                                      </p:to>
                                    </p:set>
                                    <p:animEffect transition="in" filter="fade">
                                      <p:cBhvr>
                                        <p:cTn id="92" dur="500"/>
                                        <p:tgtEl>
                                          <p:spTgt spid="36"/>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37">
                                            <p:bg/>
                                          </p:spTgt>
                                        </p:tgtEl>
                                        <p:attrNameLst>
                                          <p:attrName>style.visibility</p:attrName>
                                        </p:attrNameLst>
                                      </p:cBhvr>
                                      <p:to>
                                        <p:strVal val="visible"/>
                                      </p:to>
                                    </p:set>
                                    <p:animEffect transition="in" filter="fade">
                                      <p:cBhvr>
                                        <p:cTn id="97" dur="500"/>
                                        <p:tgtEl>
                                          <p:spTgt spid="37">
                                            <p:bg/>
                                          </p:spTgt>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37">
                                            <p:txEl>
                                              <p:pRg st="0" end="0"/>
                                            </p:txEl>
                                          </p:spTgt>
                                        </p:tgtEl>
                                        <p:attrNameLst>
                                          <p:attrName>style.visibility</p:attrName>
                                        </p:attrNameLst>
                                      </p:cBhvr>
                                      <p:to>
                                        <p:strVal val="visible"/>
                                      </p:to>
                                    </p:set>
                                    <p:animEffect transition="in" filter="fade">
                                      <p:cBhvr>
                                        <p:cTn id="100" dur="500"/>
                                        <p:tgtEl>
                                          <p:spTgt spid="37">
                                            <p:txEl>
                                              <p:pRg st="0" end="0"/>
                                            </p:txEl>
                                          </p:spTgt>
                                        </p:tgtEl>
                                      </p:cBhvr>
                                    </p:animEffect>
                                  </p:childTnLst>
                                </p:cTn>
                              </p:par>
                            </p:childTnLst>
                          </p:cTn>
                        </p:par>
                      </p:childTnLst>
                    </p:cTn>
                  </p:par>
                  <p:par>
                    <p:cTn id="101" fill="hold">
                      <p:stCondLst>
                        <p:cond delay="indefinite"/>
                      </p:stCondLst>
                      <p:childTnLst>
                        <p:par>
                          <p:cTn id="102" fill="hold">
                            <p:stCondLst>
                              <p:cond delay="0"/>
                            </p:stCondLst>
                            <p:childTnLst>
                              <p:par>
                                <p:cTn id="103" presetID="10" presetClass="entr" presetSubtype="0" fill="hold" grpId="0" nodeType="clickEffect">
                                  <p:stCondLst>
                                    <p:cond delay="0"/>
                                  </p:stCondLst>
                                  <p:childTnLst>
                                    <p:set>
                                      <p:cBhvr>
                                        <p:cTn id="104" dur="1" fill="hold">
                                          <p:stCondLst>
                                            <p:cond delay="0"/>
                                          </p:stCondLst>
                                        </p:cTn>
                                        <p:tgtEl>
                                          <p:spTgt spid="2"/>
                                        </p:tgtEl>
                                        <p:attrNameLst>
                                          <p:attrName>style.visibility</p:attrName>
                                        </p:attrNameLst>
                                      </p:cBhvr>
                                      <p:to>
                                        <p:strVal val="visible"/>
                                      </p:to>
                                    </p:set>
                                    <p:animEffect transition="in" filter="fade">
                                      <p:cBhvr>
                                        <p:cTn id="10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1" grpId="0" animBg="1"/>
      <p:bldP spid="22" grpId="0" animBg="1"/>
      <p:bldP spid="24" grpId="0" build="allAtOnce" animBg="1"/>
      <p:bldP spid="27" grpId="0" animBg="1"/>
      <p:bldP spid="28" grpId="0" animBg="1"/>
      <p:bldP spid="29" grpId="0" build="allAtOnce" animBg="1"/>
      <p:bldP spid="32" grpId="0" build="allAtOnce" animBg="1"/>
      <p:bldP spid="33" grpId="0" build="allAtOnce" animBg="1"/>
      <p:bldP spid="34" grpId="0" animBg="1"/>
      <p:bldP spid="36" grpId="0" animBg="1"/>
      <p:bldP spid="37" grpId="0" build="allAtOnce" animBg="1"/>
      <p:bldP spid="38" grpId="0" animBg="1"/>
      <p:bldP spid="39" grpId="0" animBg="1"/>
      <p:bldP spid="43" grpId="0" animBg="1"/>
      <p:bldP spid="45" grpId="0" animBg="1"/>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98065A6-DDFE-5FD4-6A7B-DF8F74113FFA}"/>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2D42F34-C9F8-6187-BE31-BB111C90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005CF927-3E99-34A4-4EE7-4D2A65411649}"/>
              </a:ext>
            </a:extLst>
          </p:cNvPr>
          <p:cNvSpPr>
            <a:spLocks noGrp="1"/>
          </p:cNvSpPr>
          <p:nvPr>
            <p:ph type="title"/>
          </p:nvPr>
        </p:nvSpPr>
        <p:spPr>
          <a:xfrm>
            <a:off x="630936" y="640080"/>
            <a:ext cx="10932414" cy="1481328"/>
          </a:xfrm>
        </p:spPr>
        <p:txBody>
          <a:bodyPr anchor="b">
            <a:normAutofit/>
          </a:bodyPr>
          <a:lstStyle/>
          <a:p>
            <a:r>
              <a:rPr lang="en-GB" sz="4000" dirty="0"/>
              <a:t>Learning morality and immorality</a:t>
            </a:r>
            <a:br>
              <a:rPr lang="en-GB" sz="5400" dirty="0"/>
            </a:br>
            <a:endParaRPr lang="en-GB" sz="5400" dirty="0"/>
          </a:p>
        </p:txBody>
      </p:sp>
      <p:sp>
        <p:nvSpPr>
          <p:cNvPr id="12" name="sketch line">
            <a:extLst>
              <a:ext uri="{FF2B5EF4-FFF2-40B4-BE49-F238E27FC236}">
                <a16:creationId xmlns:a16="http://schemas.microsoft.com/office/drawing/2014/main" id="{4C37243F-7B78-398B-AB5C-3B4A0C355C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D1B39555-0C65-18A7-3C17-71D4589E6E27}"/>
              </a:ext>
            </a:extLst>
          </p:cNvPr>
          <p:cNvSpPr>
            <a:spLocks noGrp="1"/>
          </p:cNvSpPr>
          <p:nvPr>
            <p:ph idx="1"/>
          </p:nvPr>
        </p:nvSpPr>
        <p:spPr>
          <a:xfrm>
            <a:off x="628650" y="2461728"/>
            <a:ext cx="4818888" cy="3547872"/>
          </a:xfrm>
        </p:spPr>
        <p:txBody>
          <a:bodyPr anchor="t">
            <a:normAutofit/>
          </a:bodyPr>
          <a:lstStyle/>
          <a:p>
            <a:pPr marL="0" indent="0">
              <a:buNone/>
            </a:pPr>
            <a:endParaRPr lang="en-GB" sz="2200" u="sng" dirty="0">
              <a:hlinkClick r:id="rId2"/>
            </a:endParaRPr>
          </a:p>
          <a:p>
            <a:pPr marL="0" indent="0">
              <a:buNone/>
            </a:pPr>
            <a:r>
              <a:rPr lang="en-GB" sz="2000" u="sng" dirty="0">
                <a:hlinkClick r:id="rId2"/>
              </a:rPr>
              <a:t>www.youtube.com/watch?v=dLAi78hluFc</a:t>
            </a:r>
            <a:endParaRPr lang="en-GB" sz="2000" dirty="0"/>
          </a:p>
          <a:p>
            <a:pPr marL="0" indent="0">
              <a:buNone/>
            </a:pPr>
            <a:endParaRPr lang="en-GB" sz="2000" dirty="0"/>
          </a:p>
          <a:p>
            <a:pPr marL="0" indent="0">
              <a:buNone/>
            </a:pPr>
            <a:endParaRPr lang="en-GB" sz="2000" dirty="0"/>
          </a:p>
          <a:p>
            <a:pPr marL="0" indent="0">
              <a:buNone/>
            </a:pPr>
            <a:r>
              <a:rPr lang="en-GB" sz="2000" dirty="0"/>
              <a:t>How easy it is to teach children prejudiced ideas</a:t>
            </a:r>
          </a:p>
          <a:p>
            <a:pPr marL="0" indent="0">
              <a:buNone/>
            </a:pPr>
            <a:endParaRPr lang="en-GB" sz="2000" dirty="0"/>
          </a:p>
          <a:p>
            <a:pPr marL="0" indent="0">
              <a:buNone/>
            </a:pPr>
            <a:r>
              <a:rPr lang="en-GB" sz="2000" dirty="0"/>
              <a:t>Authority figures: Parents, teachers etc.</a:t>
            </a:r>
          </a:p>
        </p:txBody>
      </p:sp>
      <p:pic>
        <p:nvPicPr>
          <p:cNvPr id="7" name="Picture 6">
            <a:extLst>
              <a:ext uri="{FF2B5EF4-FFF2-40B4-BE49-F238E27FC236}">
                <a16:creationId xmlns:a16="http://schemas.microsoft.com/office/drawing/2014/main" id="{364F4037-CCAE-ABC9-AB86-D5CD792D2CB9}"/>
              </a:ext>
            </a:extLst>
          </p:cNvPr>
          <p:cNvPicPr>
            <a:picLocks noChangeAspect="1"/>
          </p:cNvPicPr>
          <p:nvPr/>
        </p:nvPicPr>
        <p:blipFill>
          <a:blip r:embed="rId3"/>
          <a:stretch>
            <a:fillRect/>
          </a:stretch>
        </p:blipFill>
        <p:spPr>
          <a:xfrm>
            <a:off x="6496518" y="2401070"/>
            <a:ext cx="4646502" cy="3310835"/>
          </a:xfrm>
          <a:prstGeom prst="rect">
            <a:avLst/>
          </a:prstGeom>
        </p:spPr>
      </p:pic>
    </p:spTree>
    <p:extLst>
      <p:ext uri="{BB962C8B-B14F-4D97-AF65-F5344CB8AC3E}">
        <p14:creationId xmlns:p14="http://schemas.microsoft.com/office/powerpoint/2010/main" val="839773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5" name="Rectangle 2970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7" name="Rectangle 2970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9" name="Rectangle 2970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11" name="Rectangle 2971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698" name="Rectangle 2">
            <a:extLst>
              <a:ext uri="{FF2B5EF4-FFF2-40B4-BE49-F238E27FC236}">
                <a16:creationId xmlns:a16="http://schemas.microsoft.com/office/drawing/2014/main" id="{8AC18F9D-91AB-FEB2-2FD4-D453EBA511F6}"/>
              </a:ext>
            </a:extLst>
          </p:cNvPr>
          <p:cNvSpPr>
            <a:spLocks noGrp="1" noChangeArrowheads="1"/>
          </p:cNvSpPr>
          <p:nvPr>
            <p:ph type="title"/>
          </p:nvPr>
        </p:nvSpPr>
        <p:spPr>
          <a:xfrm>
            <a:off x="1383564" y="348865"/>
            <a:ext cx="9718111" cy="1576446"/>
          </a:xfrm>
        </p:spPr>
        <p:txBody>
          <a:bodyPr vert="horz" lIns="91440" tIns="45720" rIns="91440" bIns="45720" rtlCol="0" anchor="ctr">
            <a:normAutofit/>
          </a:bodyPr>
          <a:lstStyle/>
          <a:p>
            <a:pPr>
              <a:defRPr/>
            </a:pPr>
            <a:r>
              <a:rPr lang="en-US" sz="4000" kern="1200">
                <a:solidFill>
                  <a:srgbClr val="FFFFFF"/>
                </a:solidFill>
                <a:latin typeface="+mj-lt"/>
                <a:ea typeface="+mj-ea"/>
                <a:cs typeface="+mj-cs"/>
              </a:rPr>
              <a:t>Explanations for the development of moral reasoning</a:t>
            </a:r>
          </a:p>
        </p:txBody>
      </p:sp>
      <p:graphicFrame>
        <p:nvGraphicFramePr>
          <p:cNvPr id="29700" name="Rectangle 3">
            <a:extLst>
              <a:ext uri="{FF2B5EF4-FFF2-40B4-BE49-F238E27FC236}">
                <a16:creationId xmlns:a16="http://schemas.microsoft.com/office/drawing/2014/main" id="{AE4E9EC2-E126-664B-DEB9-5C600D910ADA}"/>
              </a:ext>
            </a:extLst>
          </p:cNvPr>
          <p:cNvGraphicFramePr/>
          <p:nvPr>
            <p:extLst>
              <p:ext uri="{D42A27DB-BD31-4B8C-83A1-F6EECF244321}">
                <p14:modId xmlns:p14="http://schemas.microsoft.com/office/powerpoint/2010/main" val="215395084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FF720-D796-1A91-7B8F-01EEBCFBAC2F}"/>
              </a:ext>
            </a:extLst>
          </p:cNvPr>
          <p:cNvSpPr>
            <a:spLocks noGrp="1"/>
          </p:cNvSpPr>
          <p:nvPr>
            <p:ph type="title"/>
          </p:nvPr>
        </p:nvSpPr>
        <p:spPr>
          <a:xfrm>
            <a:off x="804672" y="802955"/>
            <a:ext cx="4977976" cy="1454051"/>
          </a:xfrm>
        </p:spPr>
        <p:txBody>
          <a:bodyPr>
            <a:normAutofit/>
          </a:bodyPr>
          <a:lstStyle/>
          <a:p>
            <a:r>
              <a:rPr lang="en-GB" sz="3600" dirty="0">
                <a:solidFill>
                  <a:schemeClr val="tx2"/>
                </a:solidFill>
              </a:rPr>
              <a:t>Cognitive approaches to moral development</a:t>
            </a:r>
          </a:p>
        </p:txBody>
      </p:sp>
      <p:sp>
        <p:nvSpPr>
          <p:cNvPr id="3" name="Content Placeholder 2">
            <a:extLst>
              <a:ext uri="{FF2B5EF4-FFF2-40B4-BE49-F238E27FC236}">
                <a16:creationId xmlns:a16="http://schemas.microsoft.com/office/drawing/2014/main" id="{BB456ADA-4634-9A30-1149-D2C1E670B4A9}"/>
              </a:ext>
            </a:extLst>
          </p:cNvPr>
          <p:cNvSpPr>
            <a:spLocks noGrp="1"/>
          </p:cNvSpPr>
          <p:nvPr>
            <p:ph idx="1"/>
          </p:nvPr>
        </p:nvSpPr>
        <p:spPr>
          <a:xfrm>
            <a:off x="741330" y="2655520"/>
            <a:ext cx="5604682" cy="3803965"/>
          </a:xfrm>
        </p:spPr>
        <p:txBody>
          <a:bodyPr anchor="ctr">
            <a:normAutofit/>
          </a:bodyPr>
          <a:lstStyle/>
          <a:p>
            <a:pPr marL="0" indent="0">
              <a:buNone/>
            </a:pPr>
            <a:r>
              <a:rPr lang="en-GB" sz="2000" dirty="0">
                <a:solidFill>
                  <a:schemeClr val="tx2"/>
                </a:solidFill>
              </a:rPr>
              <a:t>How we </a:t>
            </a:r>
            <a:r>
              <a:rPr lang="en-GB" sz="2000" i="1" dirty="0">
                <a:solidFill>
                  <a:schemeClr val="tx2"/>
                </a:solidFill>
              </a:rPr>
              <a:t>think</a:t>
            </a:r>
            <a:r>
              <a:rPr lang="en-GB" sz="2000" dirty="0">
                <a:solidFill>
                  <a:schemeClr val="tx2"/>
                </a:solidFill>
              </a:rPr>
              <a:t> about right and wrong</a:t>
            </a:r>
          </a:p>
          <a:p>
            <a:endParaRPr lang="en-GB" sz="2000" dirty="0">
              <a:solidFill>
                <a:schemeClr val="tx2"/>
              </a:solidFill>
            </a:endParaRPr>
          </a:p>
          <a:p>
            <a:r>
              <a:rPr lang="en-GB" sz="2000" dirty="0">
                <a:solidFill>
                  <a:schemeClr val="tx2"/>
                </a:solidFill>
              </a:rPr>
              <a:t>Increasingly complex thinking develops as </a:t>
            </a:r>
          </a:p>
          <a:p>
            <a:endParaRPr lang="en-GB" sz="2000" dirty="0">
              <a:solidFill>
                <a:schemeClr val="tx2"/>
              </a:solidFill>
            </a:endParaRPr>
          </a:p>
          <a:p>
            <a:pPr marL="514350" indent="-514350">
              <a:buAutoNum type="alphaLcParenR"/>
            </a:pPr>
            <a:r>
              <a:rPr lang="en-GB" sz="2000" dirty="0">
                <a:solidFill>
                  <a:schemeClr val="tx2"/>
                </a:solidFill>
              </a:rPr>
              <a:t>The brain matures</a:t>
            </a:r>
          </a:p>
          <a:p>
            <a:pPr marL="514350" indent="-514350">
              <a:buAutoNum type="alphaLcParenR"/>
            </a:pPr>
            <a:endParaRPr lang="en-GB" sz="2000" dirty="0">
              <a:solidFill>
                <a:schemeClr val="tx2"/>
              </a:solidFill>
            </a:endParaRPr>
          </a:p>
          <a:p>
            <a:pPr marL="514350" indent="-514350">
              <a:buAutoNum type="alphaLcParenR"/>
            </a:pPr>
            <a:r>
              <a:rPr lang="en-GB" sz="2000" dirty="0">
                <a:solidFill>
                  <a:schemeClr val="tx2"/>
                </a:solidFill>
              </a:rPr>
              <a:t>We develop our ‘schemas’</a:t>
            </a:r>
          </a:p>
          <a:p>
            <a:pPr marL="514350" indent="-514350">
              <a:buAutoNum type="alphaLcParenR"/>
            </a:pPr>
            <a:endParaRPr lang="en-GB" sz="2000" dirty="0">
              <a:solidFill>
                <a:schemeClr val="tx2"/>
              </a:solidFill>
            </a:endParaRPr>
          </a:p>
          <a:p>
            <a:pPr marL="514350" indent="-514350">
              <a:buAutoNum type="alphaLcParenR"/>
            </a:pPr>
            <a:r>
              <a:rPr lang="en-GB" sz="2000" dirty="0">
                <a:solidFill>
                  <a:schemeClr val="tx2"/>
                </a:solidFill>
              </a:rPr>
              <a:t>Developmental ‘stages’</a:t>
            </a:r>
          </a:p>
          <a:p>
            <a:endParaRPr lang="en-GB" sz="18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Head with Gears">
            <a:extLst>
              <a:ext uri="{FF2B5EF4-FFF2-40B4-BE49-F238E27FC236}">
                <a16:creationId xmlns:a16="http://schemas.microsoft.com/office/drawing/2014/main" id="{E5B94ED0-11E3-3567-6A97-217B459541F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6532318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909B669-2126-4833-081D-6DC91B111023}"/>
              </a:ext>
            </a:extLst>
          </p:cNvPr>
          <p:cNvSpPr>
            <a:spLocks noGrp="1"/>
          </p:cNvSpPr>
          <p:nvPr>
            <p:ph type="title"/>
          </p:nvPr>
        </p:nvSpPr>
        <p:spPr>
          <a:xfrm>
            <a:off x="504825" y="348865"/>
            <a:ext cx="11418589" cy="877729"/>
          </a:xfrm>
        </p:spPr>
        <p:txBody>
          <a:bodyPr anchor="ctr">
            <a:normAutofit fontScale="90000"/>
          </a:bodyPr>
          <a:lstStyle/>
          <a:p>
            <a:br>
              <a:rPr lang="en-GB" sz="4000" dirty="0">
                <a:solidFill>
                  <a:schemeClr val="bg1"/>
                </a:solidFill>
              </a:rPr>
            </a:br>
            <a:r>
              <a:rPr lang="en-GB" sz="4000" dirty="0">
                <a:solidFill>
                  <a:schemeClr val="bg1"/>
                </a:solidFill>
              </a:rPr>
              <a:t>Cognitive stage impacts ability to think about moral issues</a:t>
            </a:r>
            <a:br>
              <a:rPr lang="en-GB" sz="4000" dirty="0">
                <a:solidFill>
                  <a:schemeClr val="bg1"/>
                </a:solidFill>
              </a:rPr>
            </a:br>
            <a:endParaRPr lang="en-GB" sz="4000" dirty="0">
              <a:solidFill>
                <a:srgbClr val="FFFFFF"/>
              </a:solidFill>
            </a:endParaRPr>
          </a:p>
        </p:txBody>
      </p:sp>
      <p:graphicFrame>
        <p:nvGraphicFramePr>
          <p:cNvPr id="4" name="Content Placeholder 3">
            <a:extLst>
              <a:ext uri="{FF2B5EF4-FFF2-40B4-BE49-F238E27FC236}">
                <a16:creationId xmlns:a16="http://schemas.microsoft.com/office/drawing/2014/main" id="{994D5BD6-EF09-1DEE-E64F-F3F55F8E0F90}"/>
              </a:ext>
            </a:extLst>
          </p:cNvPr>
          <p:cNvGraphicFramePr>
            <a:graphicFrameLocks noGrp="1"/>
          </p:cNvGraphicFramePr>
          <p:nvPr>
            <p:ph idx="1"/>
            <p:extLst>
              <p:ext uri="{D42A27DB-BD31-4B8C-83A1-F6EECF244321}">
                <p14:modId xmlns:p14="http://schemas.microsoft.com/office/powerpoint/2010/main" val="4266699797"/>
              </p:ext>
            </p:extLst>
          </p:nvPr>
        </p:nvGraphicFramePr>
        <p:xfrm>
          <a:off x="504825" y="2276475"/>
          <a:ext cx="11229977" cy="4495801"/>
        </p:xfrm>
        <a:graphic>
          <a:graphicData uri="http://schemas.openxmlformats.org/drawingml/2006/table">
            <a:tbl>
              <a:tblPr firstRow="1" bandRow="1">
                <a:tableStyleId>{5C22544A-7EE6-4342-B048-85BDC9FD1C3A}</a:tableStyleId>
              </a:tblPr>
              <a:tblGrid>
                <a:gridCol w="2757378">
                  <a:extLst>
                    <a:ext uri="{9D8B030D-6E8A-4147-A177-3AD203B41FA5}">
                      <a16:colId xmlns:a16="http://schemas.microsoft.com/office/drawing/2014/main" val="3775475025"/>
                    </a:ext>
                  </a:extLst>
                </a:gridCol>
                <a:gridCol w="1882576">
                  <a:extLst>
                    <a:ext uri="{9D8B030D-6E8A-4147-A177-3AD203B41FA5}">
                      <a16:colId xmlns:a16="http://schemas.microsoft.com/office/drawing/2014/main" val="411489498"/>
                    </a:ext>
                  </a:extLst>
                </a:gridCol>
                <a:gridCol w="6590023">
                  <a:extLst>
                    <a:ext uri="{9D8B030D-6E8A-4147-A177-3AD203B41FA5}">
                      <a16:colId xmlns:a16="http://schemas.microsoft.com/office/drawing/2014/main" val="524573081"/>
                    </a:ext>
                  </a:extLst>
                </a:gridCol>
              </a:tblGrid>
              <a:tr h="573602">
                <a:tc>
                  <a:txBody>
                    <a:bodyPr/>
                    <a:lstStyle/>
                    <a:p>
                      <a:r>
                        <a:rPr lang="en-GB" sz="1400"/>
                        <a:t>Stage</a:t>
                      </a:r>
                    </a:p>
                  </a:txBody>
                  <a:tcPr marL="72290" marR="72290" marT="36145" marB="36145"/>
                </a:tc>
                <a:tc>
                  <a:txBody>
                    <a:bodyPr/>
                    <a:lstStyle/>
                    <a:p>
                      <a:r>
                        <a:rPr lang="en-GB" sz="1400"/>
                        <a:t>Age Range</a:t>
                      </a:r>
                    </a:p>
                  </a:txBody>
                  <a:tcPr marL="72290" marR="72290" marT="36145" marB="36145"/>
                </a:tc>
                <a:tc>
                  <a:txBody>
                    <a:bodyPr/>
                    <a:lstStyle/>
                    <a:p>
                      <a:r>
                        <a:rPr lang="en-GB" sz="1400"/>
                        <a:t>Main features</a:t>
                      </a:r>
                    </a:p>
                    <a:p>
                      <a:endParaRPr lang="en-GB" sz="1400"/>
                    </a:p>
                  </a:txBody>
                  <a:tcPr marL="72290" marR="72290" marT="36145" marB="36145"/>
                </a:tc>
                <a:extLst>
                  <a:ext uri="{0D108BD9-81ED-4DB2-BD59-A6C34878D82A}">
                    <a16:rowId xmlns:a16="http://schemas.microsoft.com/office/drawing/2014/main" val="1769433942"/>
                  </a:ext>
                </a:extLst>
              </a:tr>
              <a:tr h="806144">
                <a:tc>
                  <a:txBody>
                    <a:bodyPr/>
                    <a:lstStyle/>
                    <a:p>
                      <a:r>
                        <a:rPr lang="en-GB" sz="1400"/>
                        <a:t>Sensorimotor</a:t>
                      </a:r>
                    </a:p>
                  </a:txBody>
                  <a:tcPr marL="72290" marR="72290" marT="36145" marB="36145"/>
                </a:tc>
                <a:tc>
                  <a:txBody>
                    <a:bodyPr/>
                    <a:lstStyle/>
                    <a:p>
                      <a:r>
                        <a:rPr lang="en-GB" sz="1400"/>
                        <a:t>Birth – 2 years</a:t>
                      </a:r>
                    </a:p>
                  </a:txBody>
                  <a:tcPr marL="72290" marR="72290" marT="36145" marB="36145"/>
                </a:tc>
                <a:tc>
                  <a:txBody>
                    <a:bodyPr/>
                    <a:lstStyle/>
                    <a:p>
                      <a:r>
                        <a:rPr lang="en-GB" sz="1400" dirty="0"/>
                        <a:t>Learns through sensory experiences and motor actions</a:t>
                      </a:r>
                    </a:p>
                    <a:p>
                      <a:r>
                        <a:rPr lang="en-GB" sz="1400" dirty="0"/>
                        <a:t>Reflexes </a:t>
                      </a:r>
                    </a:p>
                    <a:p>
                      <a:endParaRPr lang="en-GB" sz="1400" dirty="0"/>
                    </a:p>
                  </a:txBody>
                  <a:tcPr marL="72290" marR="72290" marT="36145" marB="36145"/>
                </a:tc>
                <a:extLst>
                  <a:ext uri="{0D108BD9-81ED-4DB2-BD59-A6C34878D82A}">
                    <a16:rowId xmlns:a16="http://schemas.microsoft.com/office/drawing/2014/main" val="152743397"/>
                  </a:ext>
                </a:extLst>
              </a:tr>
              <a:tr h="1038685">
                <a:tc>
                  <a:txBody>
                    <a:bodyPr/>
                    <a:lstStyle/>
                    <a:p>
                      <a:r>
                        <a:rPr lang="en-GB" sz="1400"/>
                        <a:t>Preoperational</a:t>
                      </a:r>
                    </a:p>
                  </a:txBody>
                  <a:tcPr marL="72290" marR="72290" marT="36145" marB="36145"/>
                </a:tc>
                <a:tc>
                  <a:txBody>
                    <a:bodyPr/>
                    <a:lstStyle/>
                    <a:p>
                      <a:r>
                        <a:rPr lang="en-GB" sz="1400"/>
                        <a:t>2 – 7 years</a:t>
                      </a:r>
                    </a:p>
                  </a:txBody>
                  <a:tcPr marL="72290" marR="72290" marT="36145" marB="36145"/>
                </a:tc>
                <a:tc>
                  <a:txBody>
                    <a:bodyPr/>
                    <a:lstStyle/>
                    <a:p>
                      <a:r>
                        <a:rPr lang="en-GB" sz="1400"/>
                        <a:t>Uses symbols words and images</a:t>
                      </a:r>
                    </a:p>
                    <a:p>
                      <a:r>
                        <a:rPr lang="en-GB" sz="1400"/>
                        <a:t>Egocentric</a:t>
                      </a:r>
                    </a:p>
                    <a:p>
                      <a:r>
                        <a:rPr lang="en-GB" sz="1400"/>
                        <a:t>Thinks intuitively, not logically</a:t>
                      </a:r>
                    </a:p>
                    <a:p>
                      <a:endParaRPr lang="en-GB" sz="1400"/>
                    </a:p>
                  </a:txBody>
                  <a:tcPr marL="72290" marR="72290" marT="36145" marB="36145"/>
                </a:tc>
                <a:extLst>
                  <a:ext uri="{0D108BD9-81ED-4DB2-BD59-A6C34878D82A}">
                    <a16:rowId xmlns:a16="http://schemas.microsoft.com/office/drawing/2014/main" val="1710691134"/>
                  </a:ext>
                </a:extLst>
              </a:tr>
              <a:tr h="1038685">
                <a:tc>
                  <a:txBody>
                    <a:bodyPr/>
                    <a:lstStyle/>
                    <a:p>
                      <a:r>
                        <a:rPr lang="en-GB" sz="1400"/>
                        <a:t>Concreate operational</a:t>
                      </a:r>
                    </a:p>
                  </a:txBody>
                  <a:tcPr marL="72290" marR="72290" marT="36145" marB="36145"/>
                </a:tc>
                <a:tc>
                  <a:txBody>
                    <a:bodyPr/>
                    <a:lstStyle/>
                    <a:p>
                      <a:r>
                        <a:rPr lang="en-GB" sz="1400"/>
                        <a:t>7 – 12 years</a:t>
                      </a:r>
                    </a:p>
                  </a:txBody>
                  <a:tcPr marL="72290" marR="72290" marT="36145" marB="36145"/>
                </a:tc>
                <a:tc>
                  <a:txBody>
                    <a:bodyPr/>
                    <a:lstStyle/>
                    <a:p>
                      <a:r>
                        <a:rPr lang="en-GB" sz="1400"/>
                        <a:t>Increasing logical thinking about objects and events</a:t>
                      </a:r>
                    </a:p>
                    <a:p>
                      <a:r>
                        <a:rPr lang="en-GB" sz="1400"/>
                        <a:t>Increasing ability to see another point of view/other’s feelings</a:t>
                      </a:r>
                    </a:p>
                    <a:p>
                      <a:r>
                        <a:rPr lang="en-GB" sz="1400"/>
                        <a:t>Still struggles with abstract concepts</a:t>
                      </a:r>
                    </a:p>
                    <a:p>
                      <a:endParaRPr lang="en-GB" sz="1400"/>
                    </a:p>
                  </a:txBody>
                  <a:tcPr marL="72290" marR="72290" marT="36145" marB="36145"/>
                </a:tc>
                <a:extLst>
                  <a:ext uri="{0D108BD9-81ED-4DB2-BD59-A6C34878D82A}">
                    <a16:rowId xmlns:a16="http://schemas.microsoft.com/office/drawing/2014/main" val="3923187856"/>
                  </a:ext>
                </a:extLst>
              </a:tr>
              <a:tr h="1038685">
                <a:tc>
                  <a:txBody>
                    <a:bodyPr/>
                    <a:lstStyle/>
                    <a:p>
                      <a:r>
                        <a:rPr lang="en-GB" sz="1400"/>
                        <a:t>Formal Operational</a:t>
                      </a:r>
                    </a:p>
                  </a:txBody>
                  <a:tcPr marL="72290" marR="72290" marT="36145" marB="36145"/>
                </a:tc>
                <a:tc>
                  <a:txBody>
                    <a:bodyPr/>
                    <a:lstStyle/>
                    <a:p>
                      <a:r>
                        <a:rPr lang="en-GB" sz="1400"/>
                        <a:t>12 - adulthood</a:t>
                      </a:r>
                    </a:p>
                  </a:txBody>
                  <a:tcPr marL="72290" marR="72290" marT="36145" marB="36145"/>
                </a:tc>
                <a:tc>
                  <a:txBody>
                    <a:bodyPr/>
                    <a:lstStyle/>
                    <a:p>
                      <a:r>
                        <a:rPr lang="en-GB" sz="1400" dirty="0"/>
                        <a:t>Thinks abstractly and hypothetically about abstract concepts</a:t>
                      </a:r>
                    </a:p>
                    <a:p>
                      <a:r>
                        <a:rPr lang="en-GB" sz="1400" dirty="0"/>
                        <a:t>‘Scientific’ reasoning</a:t>
                      </a:r>
                    </a:p>
                    <a:p>
                      <a:r>
                        <a:rPr lang="en-GB" sz="1400" dirty="0"/>
                        <a:t>Considers possibilities</a:t>
                      </a:r>
                    </a:p>
                    <a:p>
                      <a:endParaRPr lang="en-GB" sz="1400" dirty="0"/>
                    </a:p>
                  </a:txBody>
                  <a:tcPr marL="72290" marR="72290" marT="36145" marB="36145"/>
                </a:tc>
                <a:extLst>
                  <a:ext uri="{0D108BD9-81ED-4DB2-BD59-A6C34878D82A}">
                    <a16:rowId xmlns:a16="http://schemas.microsoft.com/office/drawing/2014/main" val="750537040"/>
                  </a:ext>
                </a:extLst>
              </a:tr>
            </a:tbl>
          </a:graphicData>
        </a:graphic>
      </p:graphicFrame>
      <p:sp>
        <p:nvSpPr>
          <p:cNvPr id="6" name="TextBox 5">
            <a:extLst>
              <a:ext uri="{FF2B5EF4-FFF2-40B4-BE49-F238E27FC236}">
                <a16:creationId xmlns:a16="http://schemas.microsoft.com/office/drawing/2014/main" id="{67D5A42B-8D43-3662-6EE8-A332999AE66A}"/>
              </a:ext>
            </a:extLst>
          </p:cNvPr>
          <p:cNvSpPr txBox="1"/>
          <p:nvPr/>
        </p:nvSpPr>
        <p:spPr>
          <a:xfrm>
            <a:off x="416459" y="1752601"/>
            <a:ext cx="6184366" cy="369332"/>
          </a:xfrm>
          <a:prstGeom prst="rect">
            <a:avLst/>
          </a:prstGeom>
          <a:noFill/>
        </p:spPr>
        <p:txBody>
          <a:bodyPr wrap="square" rtlCol="0">
            <a:spAutoFit/>
          </a:bodyPr>
          <a:lstStyle/>
          <a:p>
            <a:r>
              <a:rPr lang="en-GB" dirty="0"/>
              <a:t>Piaget’s 4 stages of Cognitive Development</a:t>
            </a:r>
          </a:p>
        </p:txBody>
      </p:sp>
    </p:spTree>
    <p:extLst>
      <p:ext uri="{BB962C8B-B14F-4D97-AF65-F5344CB8AC3E}">
        <p14:creationId xmlns:p14="http://schemas.microsoft.com/office/powerpoint/2010/main" val="27878544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6DA84D10-7683-9AA4-2255-783B2E73EA6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179558-04D3-D422-DFF2-5CA8632E0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10" name="Rectangle 9">
            <a:extLst>
              <a:ext uri="{FF2B5EF4-FFF2-40B4-BE49-F238E27FC236}">
                <a16:creationId xmlns:a16="http://schemas.microsoft.com/office/drawing/2014/main" id="{8F9E561C-1CAA-A23D-9B32-6BFCE86F8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7325DEE5-BD57-9FE0-BA71-5FD742FE0F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C9599569-4D0F-74A1-E3AE-0A284C1ED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136E5FAE-7B0C-DFBE-6B1A-0E57249681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8" name="Freeform: Shape 17">
            <a:extLst>
              <a:ext uri="{FF2B5EF4-FFF2-40B4-BE49-F238E27FC236}">
                <a16:creationId xmlns:a16="http://schemas.microsoft.com/office/drawing/2014/main" id="{780AC306-E03A-66C0-EB05-5613255AD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859FC752-E7E6-D47A-3591-43BD107F0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834B162C-D7F8-107D-0A73-46502F77BC7A}"/>
              </a:ext>
            </a:extLst>
          </p:cNvPr>
          <p:cNvSpPr>
            <a:spLocks noGrp="1"/>
          </p:cNvSpPr>
          <p:nvPr>
            <p:ph type="title"/>
          </p:nvPr>
        </p:nvSpPr>
        <p:spPr>
          <a:xfrm>
            <a:off x="418225" y="1250994"/>
            <a:ext cx="3482748" cy="3387497"/>
          </a:xfrm>
        </p:spPr>
        <p:txBody>
          <a:bodyPr anchor="b">
            <a:normAutofit fontScale="90000"/>
          </a:bodyPr>
          <a:lstStyle/>
          <a:p>
            <a:br>
              <a:rPr lang="en-GB" sz="4000" dirty="0">
                <a:solidFill>
                  <a:srgbClr val="FFFFFF"/>
                </a:solidFill>
              </a:rPr>
            </a:br>
            <a:r>
              <a:rPr lang="en-GB" sz="4000" dirty="0">
                <a:solidFill>
                  <a:schemeClr val="bg1"/>
                </a:solidFill>
              </a:rPr>
              <a:t>Piaget and Moral Development:</a:t>
            </a:r>
            <a:br>
              <a:rPr lang="en-GB" sz="4000" dirty="0">
                <a:solidFill>
                  <a:schemeClr val="bg1"/>
                </a:solidFill>
              </a:rPr>
            </a:br>
            <a:br>
              <a:rPr lang="en-GB" sz="4000" dirty="0">
                <a:solidFill>
                  <a:schemeClr val="bg1"/>
                </a:solidFill>
              </a:rPr>
            </a:br>
            <a:r>
              <a:rPr lang="en-GB" sz="3100" dirty="0">
                <a:solidFill>
                  <a:schemeClr val="bg1"/>
                </a:solidFill>
              </a:rPr>
              <a:t>‘The stories of the roll and the ribbon’</a:t>
            </a:r>
            <a:br>
              <a:rPr lang="en-GB" sz="4000" dirty="0">
                <a:solidFill>
                  <a:srgbClr val="FFFFFF"/>
                </a:solidFill>
              </a:rPr>
            </a:br>
            <a:endParaRPr lang="en-GB" sz="4000" dirty="0">
              <a:solidFill>
                <a:srgbClr val="FFFFFF"/>
              </a:solidFill>
            </a:endParaRPr>
          </a:p>
        </p:txBody>
      </p:sp>
      <p:sp>
        <p:nvSpPr>
          <p:cNvPr id="3" name="Content Placeholder 2">
            <a:extLst>
              <a:ext uri="{FF2B5EF4-FFF2-40B4-BE49-F238E27FC236}">
                <a16:creationId xmlns:a16="http://schemas.microsoft.com/office/drawing/2014/main" id="{004AB2CA-577F-ED9D-E278-7839412AC3F3}"/>
              </a:ext>
            </a:extLst>
          </p:cNvPr>
          <p:cNvSpPr>
            <a:spLocks noGrp="1"/>
          </p:cNvSpPr>
          <p:nvPr>
            <p:ph idx="1"/>
          </p:nvPr>
        </p:nvSpPr>
        <p:spPr>
          <a:xfrm>
            <a:off x="4254224" y="910128"/>
            <a:ext cx="7718322" cy="6400800"/>
          </a:xfrm>
        </p:spPr>
        <p:txBody>
          <a:bodyPr anchor="ctr">
            <a:normAutofit/>
          </a:bodyPr>
          <a:lstStyle/>
          <a:p>
            <a:pPr marL="609600" indent="-609600">
              <a:buNone/>
              <a:defRPr/>
            </a:pPr>
            <a:r>
              <a:rPr lang="en-GB" sz="1800" dirty="0"/>
              <a:t>Alfred meets a friend of his who is very poor.  The friend tells him that he has had no dinner that day because there was nothing to eat in his home.  Then Alfred goes into a baker’s shop, and as </a:t>
            </a:r>
            <a:r>
              <a:rPr lang="en-GB" sz="1800" u="sng" dirty="0"/>
              <a:t>he</a:t>
            </a:r>
            <a:r>
              <a:rPr lang="en-GB" sz="1800" dirty="0"/>
              <a:t> has no money, he waits till the baker’s back is turned and steals a roll.  Then he runs out and gives the roll to his friend.</a:t>
            </a:r>
          </a:p>
          <a:p>
            <a:pPr marL="609600" indent="-609600">
              <a:buNone/>
              <a:defRPr/>
            </a:pPr>
            <a:endParaRPr lang="en-GB" sz="1800" dirty="0"/>
          </a:p>
          <a:p>
            <a:pPr marL="609600" indent="-609600">
              <a:buNone/>
              <a:defRPr/>
            </a:pPr>
            <a:r>
              <a:rPr lang="en-GB" sz="1800" dirty="0"/>
              <a:t>Henriette goes into a shop.  She sees a pretty piece of ribbon on a table and thinks to herself that it would look very nice on her dress.  So while the shop lady’s back is turned (while the shop lady is not looking) she steals the ribbon and runs away at once.</a:t>
            </a:r>
          </a:p>
          <a:p>
            <a:pPr marL="609600" indent="-609600">
              <a:buNone/>
              <a:defRPr/>
            </a:pPr>
            <a:endParaRPr lang="en-GB" sz="1800" dirty="0"/>
          </a:p>
          <a:p>
            <a:pPr marL="609600" indent="-609600">
              <a:buNone/>
              <a:defRPr/>
            </a:pPr>
            <a:r>
              <a:rPr lang="en-GB" sz="1800" dirty="0"/>
              <a:t>Who is the naughtiest – Alfred or Henriette?</a:t>
            </a:r>
          </a:p>
          <a:p>
            <a:pPr marL="609600" indent="-609600">
              <a:buNone/>
              <a:defRPr/>
            </a:pPr>
            <a:endParaRPr lang="en-GB" sz="1800" dirty="0"/>
          </a:p>
          <a:p>
            <a:pPr marL="0" indent="0">
              <a:buNone/>
              <a:defRPr/>
            </a:pPr>
            <a:r>
              <a:rPr lang="en-GB" sz="1800" dirty="0"/>
              <a:t>Younger children:  Material consequences/ likelihood of sanction = determined right or wrong  </a:t>
            </a:r>
          </a:p>
          <a:p>
            <a:pPr marL="0" indent="0">
              <a:buNone/>
              <a:defRPr/>
            </a:pPr>
            <a:endParaRPr lang="en-GB" sz="1800" dirty="0"/>
          </a:p>
          <a:p>
            <a:pPr marL="0" indent="0">
              <a:buNone/>
              <a:defRPr/>
            </a:pPr>
            <a:r>
              <a:rPr lang="en-GB" sz="1800" dirty="0"/>
              <a:t>Older children:  Motivations and intentions impact upon judgements of morality </a:t>
            </a:r>
          </a:p>
          <a:p>
            <a:pPr marL="0" indent="0">
              <a:buNone/>
              <a:defRPr/>
            </a:pPr>
            <a:endParaRPr lang="en-GB" sz="1800" dirty="0"/>
          </a:p>
          <a:p>
            <a:pPr marL="0" indent="0" algn="r">
              <a:buNone/>
              <a:defRPr/>
            </a:pPr>
            <a:r>
              <a:rPr lang="en-GB" sz="1800" dirty="0"/>
              <a:t>(Piaget, 1932, p.119)</a:t>
            </a:r>
          </a:p>
          <a:p>
            <a:pPr marL="0" indent="0">
              <a:buNone/>
            </a:pPr>
            <a:endParaRPr lang="en-GB" sz="1400" dirty="0"/>
          </a:p>
          <a:p>
            <a:endParaRPr lang="en-GB" sz="1400" dirty="0"/>
          </a:p>
          <a:p>
            <a:endParaRPr lang="en-GB" sz="1400" dirty="0"/>
          </a:p>
        </p:txBody>
      </p:sp>
    </p:spTree>
    <p:extLst>
      <p:ext uri="{BB962C8B-B14F-4D97-AF65-F5344CB8AC3E}">
        <p14:creationId xmlns:p14="http://schemas.microsoft.com/office/powerpoint/2010/main" val="3453285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fade">
                                      <p:cBhvr>
                                        <p:cTn id="7" dur="500"/>
                                        <p:tgtEl>
                                          <p:spTgt spid="3">
                                            <p:txEl>
                                              <p:pRg st="6" end="6"/>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8" end="8"/>
                                            </p:txEl>
                                          </p:spTgt>
                                        </p:tgtEl>
                                        <p:attrNameLst>
                                          <p:attrName>style.visibility</p:attrName>
                                        </p:attrNameLst>
                                      </p:cBhvr>
                                      <p:to>
                                        <p:strVal val="visible"/>
                                      </p:to>
                                    </p:set>
                                    <p:animEffect transition="in" filter="fade">
                                      <p:cBhvr>
                                        <p:cTn id="10" dur="500"/>
                                        <p:tgtEl>
                                          <p:spTgt spid="3">
                                            <p:txEl>
                                              <p:pRg st="8" end="8"/>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10" end="10"/>
                                            </p:txEl>
                                          </p:spTgt>
                                        </p:tgtEl>
                                        <p:attrNameLst>
                                          <p:attrName>style.visibility</p:attrName>
                                        </p:attrNameLst>
                                      </p:cBhvr>
                                      <p:to>
                                        <p:strVal val="visible"/>
                                      </p:to>
                                    </p:set>
                                    <p:animEffect transition="in" filter="fade">
                                      <p:cBhvr>
                                        <p:cTn id="13"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0" name="Picture 9219" descr="Red toy person in front of two lines of white figures">
            <a:extLst>
              <a:ext uri="{FF2B5EF4-FFF2-40B4-BE49-F238E27FC236}">
                <a16:creationId xmlns:a16="http://schemas.microsoft.com/office/drawing/2014/main" id="{7E4D5095-75FD-00FD-3E1E-0A7963B8D710}"/>
              </a:ext>
            </a:extLst>
          </p:cNvPr>
          <p:cNvPicPr>
            <a:picLocks noChangeAspect="1"/>
          </p:cNvPicPr>
          <p:nvPr/>
        </p:nvPicPr>
        <p:blipFill>
          <a:blip r:embed="rId3"/>
          <a:srcRect l="25993" r="22137"/>
          <a:stretch/>
        </p:blipFill>
        <p:spPr>
          <a:xfrm>
            <a:off x="-1" y="-2"/>
            <a:ext cx="5410198" cy="6858002"/>
          </a:xfrm>
          <a:prstGeom prst="rect">
            <a:avLst/>
          </a:prstGeom>
        </p:spPr>
      </p:pic>
      <p:sp>
        <p:nvSpPr>
          <p:cNvPr id="9218" name="Rectangle 3">
            <a:extLst>
              <a:ext uri="{FF2B5EF4-FFF2-40B4-BE49-F238E27FC236}">
                <a16:creationId xmlns:a16="http://schemas.microsoft.com/office/drawing/2014/main" id="{03BE37EA-3D4C-DFA2-6B1F-D478273F91C7}"/>
              </a:ext>
            </a:extLst>
          </p:cNvPr>
          <p:cNvSpPr>
            <a:spLocks noGrp="1"/>
          </p:cNvSpPr>
          <p:nvPr>
            <p:ph idx="1"/>
          </p:nvPr>
        </p:nvSpPr>
        <p:spPr>
          <a:xfrm>
            <a:off x="5834742" y="2542903"/>
            <a:ext cx="6052457" cy="4075611"/>
          </a:xfrm>
        </p:spPr>
        <p:txBody>
          <a:bodyPr anchor="ctr">
            <a:noAutofit/>
          </a:bodyPr>
          <a:lstStyle/>
          <a:p>
            <a:pPr marL="0" indent="0">
              <a:buNone/>
            </a:pPr>
            <a:r>
              <a:rPr lang="en-GB" altLang="en-US" sz="2000" dirty="0">
                <a:latin typeface="Tahoma" panose="020B0604030504040204" pitchFamily="34" charset="0"/>
              </a:rPr>
              <a:t>Most children under 8 years -  heteronomy </a:t>
            </a:r>
          </a:p>
          <a:p>
            <a:pPr marL="0" indent="0">
              <a:buNone/>
            </a:pPr>
            <a:endParaRPr lang="en-GB" altLang="en-US" sz="2000" dirty="0">
              <a:latin typeface="Tahoma" panose="020B0604030504040204" pitchFamily="34" charset="0"/>
            </a:endParaRPr>
          </a:p>
          <a:p>
            <a:pPr marL="0" indent="0">
              <a:buNone/>
            </a:pPr>
            <a:r>
              <a:rPr lang="en-GB" altLang="en-US" sz="2000" dirty="0">
                <a:latin typeface="Tahoma" panose="020B0604030504040204" pitchFamily="34" charset="0"/>
              </a:rPr>
              <a:t>Majority of over 10s – autonomy  </a:t>
            </a:r>
          </a:p>
          <a:p>
            <a:pPr marL="0" indent="0">
              <a:buNone/>
            </a:pPr>
            <a:endParaRPr lang="en-GB" altLang="en-US" sz="2000" dirty="0">
              <a:latin typeface="Tahoma" panose="020B0604030504040204" pitchFamily="34" charset="0"/>
            </a:endParaRPr>
          </a:p>
          <a:p>
            <a:pPr marL="0" indent="0">
              <a:buNone/>
            </a:pPr>
            <a:r>
              <a:rPr lang="en-GB" altLang="en-US" sz="2000" dirty="0">
                <a:latin typeface="Tahoma" panose="020B0604030504040204" pitchFamily="34" charset="0"/>
              </a:rPr>
              <a:t>Progress - different domains of thinking</a:t>
            </a:r>
          </a:p>
          <a:p>
            <a:pPr marL="0" indent="0">
              <a:buNone/>
            </a:pPr>
            <a:endParaRPr lang="en-GB" altLang="en-US" sz="2000" dirty="0">
              <a:latin typeface="Tahoma" panose="020B0604030504040204" pitchFamily="34" charset="0"/>
            </a:endParaRPr>
          </a:p>
          <a:p>
            <a:pPr marL="0" indent="0">
              <a:buNone/>
            </a:pPr>
            <a:r>
              <a:rPr lang="en-GB" altLang="en-US" sz="2000" dirty="0">
                <a:latin typeface="Tahoma" panose="020B0604030504040204" pitchFamily="34" charset="0"/>
              </a:rPr>
              <a:t>Changes in thinking associated with understanding of social relations/social bonds</a:t>
            </a:r>
          </a:p>
          <a:p>
            <a:pPr marL="0" indent="0">
              <a:buNone/>
            </a:pPr>
            <a:endParaRPr lang="en-GB" altLang="en-US" sz="2000" dirty="0">
              <a:latin typeface="Tahoma" panose="020B0604030504040204" pitchFamily="34" charset="0"/>
            </a:endParaRPr>
          </a:p>
        </p:txBody>
      </p:sp>
      <p:sp>
        <p:nvSpPr>
          <p:cNvPr id="2" name="Title 5">
            <a:extLst>
              <a:ext uri="{FF2B5EF4-FFF2-40B4-BE49-F238E27FC236}">
                <a16:creationId xmlns:a16="http://schemas.microsoft.com/office/drawing/2014/main" id="{EFEDE64C-7D6E-D546-8923-EC711F9E5743}"/>
              </a:ext>
            </a:extLst>
          </p:cNvPr>
          <p:cNvSpPr txBox="1">
            <a:spLocks noGrp="1"/>
          </p:cNvSpPr>
          <p:nvPr>
            <p:ph type="title"/>
          </p:nvPr>
        </p:nvSpPr>
        <p:spPr>
          <a:xfrm>
            <a:off x="5834742" y="425947"/>
            <a:ext cx="5519057" cy="1203919"/>
          </a:xfrm>
          <a:prstGeom prst="rect">
            <a:avLst/>
          </a:prstGeom>
          <a:noFill/>
        </p:spPr>
        <p:txBody>
          <a:bodyPr wrap="square">
            <a:spAutoFit/>
          </a:bodyPr>
          <a:lstStyle/>
          <a:p>
            <a:r>
              <a:rPr kumimoji="0" lang="en-GB" altLang="en-US" sz="4000" b="0" i="0" u="none" strike="noStrike" kern="1200" cap="none" spc="0" normalizeH="0" baseline="0" noProof="0" dirty="0">
                <a:ln>
                  <a:noFill/>
                </a:ln>
                <a:solidFill>
                  <a:prstClr val="black"/>
                </a:solidFill>
                <a:effectLst/>
                <a:uLnTx/>
                <a:uFillTx/>
                <a:latin typeface="+mn-lt"/>
                <a:ea typeface="+mn-ea"/>
                <a:cs typeface="Calibri Light" panose="020F0302020204030204" pitchFamily="34" charset="0"/>
              </a:rPr>
              <a:t>Piaget: children’s reasoning</a:t>
            </a:r>
            <a:endParaRPr lang="en-GB" sz="4000" dirty="0">
              <a:latin typeface="+mn-l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DEEB52-26DB-8F58-693C-527B2D40187D}"/>
              </a:ext>
            </a:extLst>
          </p:cNvPr>
          <p:cNvSpPr>
            <a:spLocks noGrp="1"/>
          </p:cNvSpPr>
          <p:nvPr>
            <p:ph type="title"/>
          </p:nvPr>
        </p:nvSpPr>
        <p:spPr>
          <a:xfrm>
            <a:off x="630936" y="640080"/>
            <a:ext cx="10932414" cy="1481328"/>
          </a:xfrm>
        </p:spPr>
        <p:txBody>
          <a:bodyPr anchor="b">
            <a:normAutofit/>
          </a:bodyPr>
          <a:lstStyle/>
          <a:p>
            <a:r>
              <a:rPr lang="en-GB" sz="4000" dirty="0"/>
              <a:t>Learning morality and immorality</a:t>
            </a:r>
            <a:br>
              <a:rPr lang="en-GB" sz="5400" dirty="0"/>
            </a:br>
            <a:endParaRPr lang="en-GB" sz="5400" dirty="0"/>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CA1648-A31F-DE31-DE99-8CB3CBB39152}"/>
              </a:ext>
            </a:extLst>
          </p:cNvPr>
          <p:cNvSpPr>
            <a:spLocks noGrp="1"/>
          </p:cNvSpPr>
          <p:nvPr>
            <p:ph idx="1"/>
          </p:nvPr>
        </p:nvSpPr>
        <p:spPr>
          <a:xfrm>
            <a:off x="628650" y="2461728"/>
            <a:ext cx="4818888" cy="3547872"/>
          </a:xfrm>
        </p:spPr>
        <p:txBody>
          <a:bodyPr anchor="t">
            <a:normAutofit/>
          </a:bodyPr>
          <a:lstStyle/>
          <a:p>
            <a:pPr marL="0" indent="0">
              <a:buNone/>
            </a:pPr>
            <a:endParaRPr lang="en-GB" sz="2200" u="sng" dirty="0">
              <a:hlinkClick r:id="rId2"/>
            </a:endParaRPr>
          </a:p>
          <a:p>
            <a:pPr marL="0" indent="0">
              <a:buNone/>
            </a:pPr>
            <a:r>
              <a:rPr lang="en-GB" sz="2000" u="sng" dirty="0">
                <a:hlinkClick r:id="rId2"/>
              </a:rPr>
              <a:t>www.youtube.com/watch?v=dLAi78hluFc</a:t>
            </a:r>
            <a:endParaRPr lang="en-GB" sz="2000" dirty="0"/>
          </a:p>
          <a:p>
            <a:pPr marL="0" indent="0">
              <a:buNone/>
            </a:pPr>
            <a:endParaRPr lang="en-GB" sz="2000" dirty="0"/>
          </a:p>
          <a:p>
            <a:pPr marL="0" indent="0">
              <a:buNone/>
            </a:pPr>
            <a:endParaRPr lang="en-GB" sz="2000" dirty="0"/>
          </a:p>
          <a:p>
            <a:pPr marL="0" indent="0">
              <a:buNone/>
            </a:pPr>
            <a:r>
              <a:rPr lang="en-GB" sz="2000" dirty="0"/>
              <a:t>How easy it is to teach children prejudiced ideas</a:t>
            </a:r>
          </a:p>
          <a:p>
            <a:pPr marL="0" indent="0">
              <a:buNone/>
            </a:pPr>
            <a:endParaRPr lang="en-GB" sz="2000" dirty="0"/>
          </a:p>
          <a:p>
            <a:pPr marL="0" indent="0">
              <a:buNone/>
            </a:pPr>
            <a:r>
              <a:rPr lang="en-GB" sz="2000" dirty="0"/>
              <a:t>Authority figures: Parents, teachers etc.</a:t>
            </a:r>
          </a:p>
        </p:txBody>
      </p:sp>
      <p:pic>
        <p:nvPicPr>
          <p:cNvPr id="7" name="Picture 6">
            <a:extLst>
              <a:ext uri="{FF2B5EF4-FFF2-40B4-BE49-F238E27FC236}">
                <a16:creationId xmlns:a16="http://schemas.microsoft.com/office/drawing/2014/main" id="{93F3255F-A39A-2A1C-4E82-3DFA7A8AD255}"/>
              </a:ext>
            </a:extLst>
          </p:cNvPr>
          <p:cNvPicPr>
            <a:picLocks noChangeAspect="1"/>
          </p:cNvPicPr>
          <p:nvPr/>
        </p:nvPicPr>
        <p:blipFill>
          <a:blip r:embed="rId3"/>
          <a:stretch>
            <a:fillRect/>
          </a:stretch>
        </p:blipFill>
        <p:spPr>
          <a:xfrm>
            <a:off x="6496518" y="2401070"/>
            <a:ext cx="4646502" cy="3310835"/>
          </a:xfrm>
          <a:prstGeom prst="rect">
            <a:avLst/>
          </a:prstGeom>
        </p:spPr>
      </p:pic>
    </p:spTree>
    <p:extLst>
      <p:ext uri="{BB962C8B-B14F-4D97-AF65-F5344CB8AC3E}">
        <p14:creationId xmlns:p14="http://schemas.microsoft.com/office/powerpoint/2010/main" val="40358484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79826A-148D-C2A6-96F5-200A2AA073F4}"/>
              </a:ext>
            </a:extLst>
          </p:cNvPr>
          <p:cNvSpPr>
            <a:spLocks noGrp="1"/>
          </p:cNvSpPr>
          <p:nvPr>
            <p:ph type="title"/>
          </p:nvPr>
        </p:nvSpPr>
        <p:spPr>
          <a:xfrm>
            <a:off x="466722" y="586855"/>
            <a:ext cx="3201366" cy="3387497"/>
          </a:xfrm>
        </p:spPr>
        <p:txBody>
          <a:bodyPr anchor="b">
            <a:normAutofit/>
          </a:bodyPr>
          <a:lstStyle/>
          <a:p>
            <a:pPr algn="r"/>
            <a:br>
              <a:rPr lang="en-GB" sz="4000" dirty="0">
                <a:solidFill>
                  <a:srgbClr val="FFFFFF"/>
                </a:solidFill>
              </a:rPr>
            </a:br>
            <a:r>
              <a:rPr lang="en-GB" sz="4000" dirty="0">
                <a:solidFill>
                  <a:srgbClr val="FFFFFF"/>
                </a:solidFill>
              </a:rPr>
              <a:t>Kohlberg’s Dilemmas</a:t>
            </a:r>
            <a:br>
              <a:rPr lang="en-GB" sz="4000" dirty="0">
                <a:solidFill>
                  <a:srgbClr val="FFFFFF"/>
                </a:solidFill>
              </a:rPr>
            </a:br>
            <a:endParaRPr lang="en-GB" sz="4000" dirty="0">
              <a:solidFill>
                <a:srgbClr val="FFFFFF"/>
              </a:solidFill>
            </a:endParaRPr>
          </a:p>
        </p:txBody>
      </p:sp>
      <p:sp>
        <p:nvSpPr>
          <p:cNvPr id="3" name="Content Placeholder 2">
            <a:extLst>
              <a:ext uri="{FF2B5EF4-FFF2-40B4-BE49-F238E27FC236}">
                <a16:creationId xmlns:a16="http://schemas.microsoft.com/office/drawing/2014/main" id="{55235C10-6147-AEB7-0D65-0F0E06A08D1E}"/>
              </a:ext>
            </a:extLst>
          </p:cNvPr>
          <p:cNvSpPr>
            <a:spLocks noGrp="1"/>
          </p:cNvSpPr>
          <p:nvPr>
            <p:ph idx="1"/>
          </p:nvPr>
        </p:nvSpPr>
        <p:spPr>
          <a:xfrm>
            <a:off x="4254224" y="586855"/>
            <a:ext cx="7718322" cy="6400800"/>
          </a:xfrm>
        </p:spPr>
        <p:txBody>
          <a:bodyPr anchor="ctr">
            <a:normAutofit/>
          </a:bodyPr>
          <a:lstStyle/>
          <a:p>
            <a:pPr marL="0" indent="0">
              <a:buNone/>
            </a:pPr>
            <a:endParaRPr lang="en-GB" altLang="en-US" sz="1800" dirty="0"/>
          </a:p>
          <a:p>
            <a:pPr marL="0" indent="0">
              <a:buNone/>
            </a:pPr>
            <a:endParaRPr lang="en-GB" altLang="en-US" sz="1800" dirty="0"/>
          </a:p>
          <a:p>
            <a:pPr marL="0" indent="0">
              <a:buNone/>
            </a:pPr>
            <a:endParaRPr lang="en-GB" altLang="en-US" sz="1800" dirty="0"/>
          </a:p>
          <a:p>
            <a:pPr marL="0" indent="0">
              <a:buNone/>
            </a:pPr>
            <a:endParaRPr lang="en-GB" altLang="en-US" sz="1800" dirty="0"/>
          </a:p>
          <a:p>
            <a:pPr marL="0" indent="0">
              <a:buNone/>
            </a:pPr>
            <a:endParaRPr lang="en-GB" altLang="en-US" sz="1800" dirty="0"/>
          </a:p>
          <a:p>
            <a:pPr marL="0" indent="0">
              <a:buNone/>
            </a:pPr>
            <a:endParaRPr lang="en-GB" sz="1400" dirty="0"/>
          </a:p>
          <a:p>
            <a:endParaRPr lang="en-GB" sz="1400" dirty="0"/>
          </a:p>
          <a:p>
            <a:endParaRPr lang="en-GB" sz="1400" dirty="0"/>
          </a:p>
        </p:txBody>
      </p:sp>
      <p:sp>
        <p:nvSpPr>
          <p:cNvPr id="5" name="TextBox 4">
            <a:extLst>
              <a:ext uri="{FF2B5EF4-FFF2-40B4-BE49-F238E27FC236}">
                <a16:creationId xmlns:a16="http://schemas.microsoft.com/office/drawing/2014/main" id="{2A3B009B-353F-7F5D-8BC2-6046128B057D}"/>
              </a:ext>
            </a:extLst>
          </p:cNvPr>
          <p:cNvSpPr txBox="1"/>
          <p:nvPr/>
        </p:nvSpPr>
        <p:spPr>
          <a:xfrm>
            <a:off x="4385187" y="586855"/>
            <a:ext cx="7340091" cy="6186309"/>
          </a:xfrm>
          <a:prstGeom prst="rect">
            <a:avLst/>
          </a:prstGeom>
          <a:noFill/>
        </p:spPr>
        <p:txBody>
          <a:bodyPr wrap="square" rtlCol="0">
            <a:spAutoFit/>
          </a:bodyPr>
          <a:lstStyle/>
          <a:p>
            <a:r>
              <a:rPr lang="en-GB" dirty="0"/>
              <a:t>Kohlberg was </a:t>
            </a:r>
            <a:r>
              <a:rPr lang="en-GB" b="1" dirty="0"/>
              <a:t>not interested in the answer</a:t>
            </a:r>
            <a:r>
              <a:rPr lang="en-GB" dirty="0"/>
              <a:t>, but in the </a:t>
            </a:r>
            <a:r>
              <a:rPr lang="en-GB" b="1" dirty="0"/>
              <a:t>reasoning behind it</a:t>
            </a:r>
            <a:r>
              <a:rPr lang="en-GB" dirty="0"/>
              <a:t>. </a:t>
            </a:r>
          </a:p>
          <a:p>
            <a:endParaRPr lang="en-GB" i="1" dirty="0"/>
          </a:p>
          <a:p>
            <a:r>
              <a:rPr lang="en-GB" i="1" dirty="0"/>
              <a:t>“Why is that the right thing to do?”</a:t>
            </a:r>
            <a:r>
              <a:rPr lang="en-GB" dirty="0"/>
              <a:t> </a:t>
            </a:r>
          </a:p>
          <a:p>
            <a:endParaRPr lang="en-GB" dirty="0"/>
          </a:p>
          <a:p>
            <a:r>
              <a:rPr lang="en-GB" i="1" dirty="0"/>
              <a:t>“Would it still be right if the people were different?”</a:t>
            </a:r>
          </a:p>
          <a:p>
            <a:r>
              <a:rPr lang="en-GB" dirty="0"/>
              <a:t> </a:t>
            </a:r>
          </a:p>
          <a:p>
            <a:r>
              <a:rPr lang="en-GB" i="1" dirty="0"/>
              <a:t>“What rule or principle are you using?”</a:t>
            </a:r>
          </a:p>
          <a:p>
            <a:endParaRPr lang="en-GB" i="1" dirty="0"/>
          </a:p>
          <a:p>
            <a:endParaRPr lang="en-GB" i="1" dirty="0"/>
          </a:p>
          <a:p>
            <a:r>
              <a:rPr lang="en-GB" b="1" dirty="0"/>
              <a:t>The Promise Dilemma</a:t>
            </a:r>
          </a:p>
          <a:p>
            <a:endParaRPr lang="en-GB" dirty="0"/>
          </a:p>
          <a:p>
            <a:r>
              <a:rPr lang="en-GB" dirty="0"/>
              <a:t>A man makes a promise to his dying friend but later realizes keeping the promise would harm someone else.</a:t>
            </a:r>
          </a:p>
          <a:p>
            <a:endParaRPr lang="en-GB" dirty="0"/>
          </a:p>
          <a:p>
            <a:r>
              <a:rPr lang="en-GB" b="1" dirty="0"/>
              <a:t>Question:</a:t>
            </a:r>
          </a:p>
          <a:p>
            <a:br>
              <a:rPr lang="en-GB" dirty="0"/>
            </a:br>
            <a:r>
              <a:rPr lang="en-GB" dirty="0"/>
              <a:t>Should he keep the promise or break it? Why?</a:t>
            </a:r>
          </a:p>
          <a:p>
            <a:endParaRPr lang="en-GB" dirty="0"/>
          </a:p>
          <a:p>
            <a:r>
              <a:rPr lang="en-GB" i="1" dirty="0"/>
              <a:t>Focus:</a:t>
            </a:r>
            <a:r>
              <a:rPr lang="en-GB" dirty="0"/>
              <a:t> fidelity, trust, consequences, moral principles</a:t>
            </a:r>
          </a:p>
          <a:p>
            <a:endParaRPr lang="en-GB" dirty="0"/>
          </a:p>
          <a:p>
            <a:endParaRPr lang="en-GB" dirty="0"/>
          </a:p>
        </p:txBody>
      </p:sp>
    </p:spTree>
    <p:extLst>
      <p:ext uri="{BB962C8B-B14F-4D97-AF65-F5344CB8AC3E}">
        <p14:creationId xmlns:p14="http://schemas.microsoft.com/office/powerpoint/2010/main" val="3166087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6" end="16"/>
                                            </p:txEl>
                                          </p:spTgt>
                                        </p:tgtEl>
                                        <p:attrNameLst>
                                          <p:attrName>style.visibility</p:attrName>
                                        </p:attrNameLst>
                                      </p:cBhvr>
                                      <p:to>
                                        <p:strVal val="visible"/>
                                      </p:to>
                                    </p:set>
                                    <p:animEffect transition="in" filter="fade">
                                      <p:cBhvr>
                                        <p:cTn id="7" dur="500"/>
                                        <p:tgtEl>
                                          <p:spTgt spid="5">
                                            <p:txEl>
                                              <p:pRg st="16" end="1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4C02C7D9-4E3E-3731-BC19-555CC58AFB25}"/>
              </a:ext>
            </a:extLst>
          </p:cNvPr>
          <p:cNvSpPr txBox="1"/>
          <p:nvPr/>
        </p:nvSpPr>
        <p:spPr>
          <a:xfrm>
            <a:off x="841248" y="334644"/>
            <a:ext cx="10509504" cy="107691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a:solidFill>
                  <a:schemeClr val="tx1"/>
                </a:solidFill>
                <a:latin typeface="+mj-lt"/>
                <a:ea typeface="+mj-ea"/>
                <a:cs typeface="+mj-cs"/>
              </a:rPr>
              <a:t>Kohlberg’s Moral Stage Theory</a:t>
            </a:r>
          </a:p>
        </p:txBody>
      </p:sp>
      <p:sp>
        <p:nvSpPr>
          <p:cNvPr id="58" name="Rectangle 57">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9" name="Rectangle 58">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5" name="Content Placeholder 3">
            <a:extLst>
              <a:ext uri="{FF2B5EF4-FFF2-40B4-BE49-F238E27FC236}">
                <a16:creationId xmlns:a16="http://schemas.microsoft.com/office/drawing/2014/main" id="{D8ABB23E-42CF-F549-4FC8-7C0DD78E9C51}"/>
              </a:ext>
            </a:extLst>
          </p:cNvPr>
          <p:cNvGraphicFramePr>
            <a:graphicFrameLocks noGrp="1"/>
          </p:cNvGraphicFramePr>
          <p:nvPr>
            <p:ph idx="1"/>
            <p:extLst>
              <p:ext uri="{D42A27DB-BD31-4B8C-83A1-F6EECF244321}">
                <p14:modId xmlns:p14="http://schemas.microsoft.com/office/powerpoint/2010/main" val="1999762790"/>
              </p:ext>
            </p:extLst>
          </p:nvPr>
        </p:nvGraphicFramePr>
        <p:xfrm>
          <a:off x="448148" y="1955877"/>
          <a:ext cx="11439525" cy="4334125"/>
        </p:xfrm>
        <a:graphic>
          <a:graphicData uri="http://schemas.openxmlformats.org/drawingml/2006/table">
            <a:tbl>
              <a:tblPr>
                <a:solidFill>
                  <a:schemeClr val="tx1">
                    <a:lumMod val="65000"/>
                    <a:lumOff val="35000"/>
                  </a:schemeClr>
                </a:solidFill>
              </a:tblPr>
              <a:tblGrid>
                <a:gridCol w="2809135">
                  <a:extLst>
                    <a:ext uri="{9D8B030D-6E8A-4147-A177-3AD203B41FA5}">
                      <a16:colId xmlns:a16="http://schemas.microsoft.com/office/drawing/2014/main" val="1863752273"/>
                    </a:ext>
                  </a:extLst>
                </a:gridCol>
                <a:gridCol w="2956647">
                  <a:extLst>
                    <a:ext uri="{9D8B030D-6E8A-4147-A177-3AD203B41FA5}">
                      <a16:colId xmlns:a16="http://schemas.microsoft.com/office/drawing/2014/main" val="400136799"/>
                    </a:ext>
                  </a:extLst>
                </a:gridCol>
                <a:gridCol w="2883870">
                  <a:extLst>
                    <a:ext uri="{9D8B030D-6E8A-4147-A177-3AD203B41FA5}">
                      <a16:colId xmlns:a16="http://schemas.microsoft.com/office/drawing/2014/main" val="2446434534"/>
                    </a:ext>
                  </a:extLst>
                </a:gridCol>
                <a:gridCol w="2789873">
                  <a:extLst>
                    <a:ext uri="{9D8B030D-6E8A-4147-A177-3AD203B41FA5}">
                      <a16:colId xmlns:a16="http://schemas.microsoft.com/office/drawing/2014/main" val="2758291711"/>
                    </a:ext>
                  </a:extLst>
                </a:gridCol>
              </a:tblGrid>
              <a:tr h="390779">
                <a:tc>
                  <a:txBody>
                    <a:bodyPr/>
                    <a:lstStyle/>
                    <a:p>
                      <a:pPr>
                        <a:buNone/>
                      </a:pPr>
                      <a:r>
                        <a:rPr lang="en-GB" sz="1400" b="1" cap="none" spc="0">
                          <a:solidFill>
                            <a:schemeClr val="bg1"/>
                          </a:solidFill>
                          <a:effectLst/>
                        </a:rPr>
                        <a:t>Level</a:t>
                      </a:r>
                      <a:endParaRPr lang="en-GB" sz="1400" cap="none" spc="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400" b="1" cap="none" spc="0">
                          <a:solidFill>
                            <a:schemeClr val="bg1"/>
                          </a:solidFill>
                          <a:effectLst/>
                        </a:rPr>
                        <a:t>Stage</a:t>
                      </a:r>
                      <a:endParaRPr lang="en-GB" sz="1400" cap="none" spc="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400" b="1" cap="none" spc="0">
                          <a:solidFill>
                            <a:schemeClr val="bg1"/>
                          </a:solidFill>
                          <a:effectLst/>
                        </a:rPr>
                        <a:t>Focus of Moral Thinking</a:t>
                      </a:r>
                      <a:endParaRPr lang="en-GB" sz="1400" cap="none" spc="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400" b="1" cap="none" spc="0" dirty="0">
                          <a:solidFill>
                            <a:schemeClr val="bg1"/>
                          </a:solidFill>
                          <a:effectLst/>
                        </a:rPr>
                        <a:t>Key Question Asked</a:t>
                      </a:r>
                      <a:endParaRPr lang="en-GB" sz="1400" cap="none" spc="0" dirty="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2725236137"/>
                  </a:ext>
                </a:extLst>
              </a:tr>
              <a:tr h="619161">
                <a:tc>
                  <a:txBody>
                    <a:bodyPr/>
                    <a:lstStyle/>
                    <a:p>
                      <a:pPr>
                        <a:buNone/>
                      </a:pPr>
                      <a:r>
                        <a:rPr lang="en-GB" sz="1400" b="1" cap="none" spc="0" dirty="0">
                          <a:solidFill>
                            <a:schemeClr val="bg1"/>
                          </a:solidFill>
                          <a:effectLst/>
                        </a:rPr>
                        <a:t>Level 1: Pre‑Conventional</a:t>
                      </a:r>
                      <a:endParaRPr lang="en-GB" sz="1400" cap="none" spc="0" dirty="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400" b="1" cap="none" spc="0">
                          <a:solidFill>
                            <a:schemeClr val="bg1"/>
                          </a:solidFill>
                          <a:effectLst/>
                        </a:rPr>
                        <a:t>Stage 1: Obedience &amp; Punishment</a:t>
                      </a:r>
                      <a:endParaRPr lang="en-GB" sz="1400" cap="none" spc="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400" cap="none" spc="0">
                          <a:solidFill>
                            <a:schemeClr val="bg1"/>
                          </a:solidFill>
                          <a:effectLst/>
                        </a:rPr>
                        <a:t>Right and wrong are judged by </a:t>
                      </a:r>
                      <a:r>
                        <a:rPr lang="en-GB" sz="1400" b="1" cap="none" spc="0">
                          <a:solidFill>
                            <a:schemeClr val="bg1"/>
                          </a:solidFill>
                          <a:effectLst/>
                        </a:rPr>
                        <a:t>punishment</a:t>
                      </a:r>
                      <a:endParaRPr lang="en-GB" sz="1400" cap="none" spc="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400" i="1" cap="none" spc="0">
                          <a:solidFill>
                            <a:schemeClr val="bg1"/>
                          </a:solidFill>
                          <a:effectLst/>
                        </a:rPr>
                        <a:t>“Will I get punished?”</a:t>
                      </a:r>
                      <a:endParaRPr lang="en-GB" sz="1400" cap="none" spc="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260766422"/>
                  </a:ext>
                </a:extLst>
              </a:tr>
              <a:tr h="619161">
                <a:tc>
                  <a:txBody>
                    <a:bodyPr/>
                    <a:lstStyle/>
                    <a:p>
                      <a:pPr>
                        <a:buNone/>
                      </a:pPr>
                      <a:endParaRPr lang="en-GB" sz="1400" cap="none" spc="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400" b="1" cap="none" spc="0">
                          <a:solidFill>
                            <a:schemeClr val="bg1"/>
                          </a:solidFill>
                          <a:effectLst/>
                        </a:rPr>
                        <a:t>Stage 2: Self‑Interest</a:t>
                      </a:r>
                      <a:endParaRPr lang="en-GB" sz="1400" cap="none" spc="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400" cap="none" spc="0">
                          <a:solidFill>
                            <a:schemeClr val="bg1"/>
                          </a:solidFill>
                          <a:effectLst/>
                        </a:rPr>
                        <a:t>Actions are right if they </a:t>
                      </a:r>
                      <a:r>
                        <a:rPr lang="en-GB" sz="1400" b="1" cap="none" spc="0">
                          <a:solidFill>
                            <a:schemeClr val="bg1"/>
                          </a:solidFill>
                          <a:effectLst/>
                        </a:rPr>
                        <a:t>benefit the individual</a:t>
                      </a:r>
                      <a:endParaRPr lang="en-GB" sz="1400" cap="none" spc="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400" i="1" cap="none" spc="0">
                          <a:solidFill>
                            <a:schemeClr val="bg1"/>
                          </a:solidFill>
                          <a:effectLst/>
                        </a:rPr>
                        <a:t>“What’s in it for me?”</a:t>
                      </a:r>
                      <a:endParaRPr lang="en-GB" sz="1400" cap="none" spc="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3386634500"/>
                  </a:ext>
                </a:extLst>
              </a:tr>
              <a:tr h="619161">
                <a:tc>
                  <a:txBody>
                    <a:bodyPr/>
                    <a:lstStyle/>
                    <a:p>
                      <a:pPr>
                        <a:buNone/>
                      </a:pPr>
                      <a:r>
                        <a:rPr lang="en-GB" sz="1400" b="1" cap="none" spc="0">
                          <a:solidFill>
                            <a:schemeClr val="bg1"/>
                          </a:solidFill>
                          <a:effectLst/>
                        </a:rPr>
                        <a:t>Level 2: Conventional</a:t>
                      </a:r>
                      <a:endParaRPr lang="en-GB" sz="1400" cap="none" spc="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400" b="1" cap="none" spc="0">
                          <a:solidFill>
                            <a:schemeClr val="bg1"/>
                          </a:solidFill>
                          <a:effectLst/>
                        </a:rPr>
                        <a:t>Stage 3: Good Interpersonal Relationships</a:t>
                      </a:r>
                      <a:endParaRPr lang="en-GB" sz="1400" cap="none" spc="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400" cap="none" spc="0">
                          <a:solidFill>
                            <a:schemeClr val="bg1"/>
                          </a:solidFill>
                          <a:effectLst/>
                        </a:rPr>
                        <a:t>Morality means </a:t>
                      </a:r>
                      <a:r>
                        <a:rPr lang="en-GB" sz="1400" b="1" cap="none" spc="0">
                          <a:solidFill>
                            <a:schemeClr val="bg1"/>
                          </a:solidFill>
                          <a:effectLst/>
                        </a:rPr>
                        <a:t>pleasing others</a:t>
                      </a:r>
                      <a:r>
                        <a:rPr lang="en-GB" sz="1400" cap="none" spc="0">
                          <a:solidFill>
                            <a:schemeClr val="bg1"/>
                          </a:solidFill>
                          <a:effectLst/>
                        </a:rPr>
                        <a:t> and being “good”</a:t>
                      </a: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400" i="1" cap="none" spc="0">
                          <a:solidFill>
                            <a:schemeClr val="bg1"/>
                          </a:solidFill>
                          <a:effectLst/>
                        </a:rPr>
                        <a:t>“What will people think of me?”</a:t>
                      </a:r>
                      <a:endParaRPr lang="en-GB" sz="1400" cap="none" spc="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3844458345"/>
                  </a:ext>
                </a:extLst>
              </a:tr>
              <a:tr h="619161">
                <a:tc>
                  <a:txBody>
                    <a:bodyPr/>
                    <a:lstStyle/>
                    <a:p>
                      <a:pPr>
                        <a:buNone/>
                      </a:pPr>
                      <a:endParaRPr lang="en-GB" sz="1400" cap="none" spc="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400" b="1" cap="none" spc="0">
                          <a:solidFill>
                            <a:schemeClr val="bg1"/>
                          </a:solidFill>
                          <a:effectLst/>
                        </a:rPr>
                        <a:t>Stage 4: Law &amp; Order</a:t>
                      </a:r>
                      <a:endParaRPr lang="en-GB" sz="1400" cap="none" spc="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400" cap="none" spc="0">
                          <a:solidFill>
                            <a:schemeClr val="bg1"/>
                          </a:solidFill>
                          <a:effectLst/>
                        </a:rPr>
                        <a:t>Right and wrong are based on </a:t>
                      </a:r>
                      <a:r>
                        <a:rPr lang="en-GB" sz="1400" b="1" cap="none" spc="0">
                          <a:solidFill>
                            <a:schemeClr val="bg1"/>
                          </a:solidFill>
                          <a:effectLst/>
                        </a:rPr>
                        <a:t>laws and rules</a:t>
                      </a:r>
                      <a:endParaRPr lang="en-GB" sz="1400" cap="none" spc="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400" i="1" cap="none" spc="0">
                          <a:solidFill>
                            <a:schemeClr val="bg1"/>
                          </a:solidFill>
                          <a:effectLst/>
                        </a:rPr>
                        <a:t>“What does the law say?”</a:t>
                      </a:r>
                      <a:endParaRPr lang="en-GB" sz="1400" cap="none" spc="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2648276190"/>
                  </a:ext>
                </a:extLst>
              </a:tr>
              <a:tr h="619161">
                <a:tc>
                  <a:txBody>
                    <a:bodyPr/>
                    <a:lstStyle/>
                    <a:p>
                      <a:pPr>
                        <a:buNone/>
                      </a:pPr>
                      <a:r>
                        <a:rPr lang="en-GB" sz="1400" b="1" cap="none" spc="0">
                          <a:solidFill>
                            <a:schemeClr val="bg1"/>
                          </a:solidFill>
                          <a:effectLst/>
                        </a:rPr>
                        <a:t>Level 3: Post‑Conventional</a:t>
                      </a:r>
                      <a:endParaRPr lang="en-GB" sz="1400" cap="none" spc="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400" b="1" cap="none" spc="0">
                          <a:solidFill>
                            <a:schemeClr val="bg1"/>
                          </a:solidFill>
                          <a:effectLst/>
                        </a:rPr>
                        <a:t>Stage 5: Social Contract</a:t>
                      </a:r>
                      <a:endParaRPr lang="en-GB" sz="1400" cap="none" spc="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400" cap="none" spc="0">
                          <a:solidFill>
                            <a:schemeClr val="bg1"/>
                          </a:solidFill>
                          <a:effectLst/>
                        </a:rPr>
                        <a:t>Laws are important but </a:t>
                      </a:r>
                      <a:r>
                        <a:rPr lang="en-GB" sz="1400" b="1" cap="none" spc="0">
                          <a:solidFill>
                            <a:schemeClr val="bg1"/>
                          </a:solidFill>
                          <a:effectLst/>
                        </a:rPr>
                        <a:t>should promote justice and welfare</a:t>
                      </a:r>
                      <a:endParaRPr lang="en-GB" sz="1400" cap="none" spc="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400" i="1" cap="none" spc="0">
                          <a:solidFill>
                            <a:schemeClr val="bg1"/>
                          </a:solidFill>
                          <a:effectLst/>
                        </a:rPr>
                        <a:t>“Are these laws fair?”</a:t>
                      </a:r>
                      <a:endParaRPr lang="en-GB" sz="1400" cap="none" spc="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855803708"/>
                  </a:ext>
                </a:extLst>
              </a:tr>
              <a:tr h="847541">
                <a:tc>
                  <a:txBody>
                    <a:bodyPr/>
                    <a:lstStyle/>
                    <a:p>
                      <a:pPr>
                        <a:buNone/>
                      </a:pPr>
                      <a:endParaRPr lang="en-GB" sz="1400" cap="none" spc="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400" b="1" cap="none" spc="0">
                          <a:solidFill>
                            <a:schemeClr val="bg1"/>
                          </a:solidFill>
                          <a:effectLst/>
                        </a:rPr>
                        <a:t>Stage 6: Universal Ethical Principles</a:t>
                      </a:r>
                      <a:endParaRPr lang="en-GB" sz="1400" cap="none" spc="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400" cap="none" spc="0">
                          <a:solidFill>
                            <a:schemeClr val="bg1"/>
                          </a:solidFill>
                          <a:effectLst/>
                        </a:rPr>
                        <a:t>Moral decisions follow </a:t>
                      </a:r>
                      <a:r>
                        <a:rPr lang="en-GB" sz="1400" b="1" cap="none" spc="0">
                          <a:solidFill>
                            <a:schemeClr val="bg1"/>
                          </a:solidFill>
                          <a:effectLst/>
                        </a:rPr>
                        <a:t>universal principles</a:t>
                      </a:r>
                      <a:r>
                        <a:rPr lang="en-GB" sz="1400" cap="none" spc="0">
                          <a:solidFill>
                            <a:schemeClr val="bg1"/>
                          </a:solidFill>
                          <a:effectLst/>
                        </a:rPr>
                        <a:t> (e.g. justice, human rights)</a:t>
                      </a: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400" i="1" cap="none" spc="0" dirty="0">
                          <a:solidFill>
                            <a:schemeClr val="bg1"/>
                          </a:solidFill>
                          <a:effectLst/>
                        </a:rPr>
                        <a:t>“What is morally right for everyone?”</a:t>
                      </a:r>
                      <a:endParaRPr lang="en-GB" sz="1400" cap="none" spc="0" dirty="0">
                        <a:solidFill>
                          <a:schemeClr val="bg1"/>
                        </a:solidFill>
                        <a:effectLst/>
                      </a:endParaRPr>
                    </a:p>
                  </a:txBody>
                  <a:tcPr marL="55301" marR="55301" marT="27651" marB="75536"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4268313825"/>
                  </a:ext>
                </a:extLst>
              </a:tr>
            </a:tbl>
          </a:graphicData>
        </a:graphic>
      </p:graphicFrame>
    </p:spTree>
    <p:extLst>
      <p:ext uri="{BB962C8B-B14F-4D97-AF65-F5344CB8AC3E}">
        <p14:creationId xmlns:p14="http://schemas.microsoft.com/office/powerpoint/2010/main" val="42903142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620396-77ED-D9B7-1817-05EE0FEC7341}"/>
              </a:ext>
            </a:extLst>
          </p:cNvPr>
          <p:cNvSpPr>
            <a:spLocks noGrp="1"/>
          </p:cNvSpPr>
          <p:nvPr>
            <p:ph type="title"/>
          </p:nvPr>
        </p:nvSpPr>
        <p:spPr>
          <a:xfrm>
            <a:off x="1046746" y="586822"/>
            <a:ext cx="3560252" cy="1645920"/>
          </a:xfrm>
        </p:spPr>
        <p:txBody>
          <a:bodyPr vert="horz" lIns="91440" tIns="45720" rIns="91440" bIns="45720" rtlCol="0" anchor="ctr">
            <a:normAutofit/>
          </a:bodyPr>
          <a:lstStyle/>
          <a:p>
            <a:r>
              <a:rPr lang="en-US" sz="4000" kern="1200" dirty="0">
                <a:solidFill>
                  <a:schemeClr val="tx1"/>
                </a:solidFill>
                <a:latin typeface="+mj-lt"/>
                <a:ea typeface="+mj-ea"/>
                <a:cs typeface="+mj-cs"/>
              </a:rPr>
              <a:t>Gilligan: Gender differences</a:t>
            </a:r>
          </a:p>
        </p:txBody>
      </p:sp>
      <p:sp>
        <p:nvSpPr>
          <p:cNvPr id="19" name="Rectangle 18">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1" name="Rectangle 20">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 name="TextBox 5">
            <a:extLst>
              <a:ext uri="{FF2B5EF4-FFF2-40B4-BE49-F238E27FC236}">
                <a16:creationId xmlns:a16="http://schemas.microsoft.com/office/drawing/2014/main" id="{3F00FD72-A85C-C133-AF70-F9FD56B3B5C8}"/>
              </a:ext>
            </a:extLst>
          </p:cNvPr>
          <p:cNvSpPr txBox="1"/>
          <p:nvPr/>
        </p:nvSpPr>
        <p:spPr>
          <a:xfrm>
            <a:off x="5739788" y="678262"/>
            <a:ext cx="5605972" cy="2089316"/>
          </a:xfrm>
          <a:prstGeom prst="rect">
            <a:avLst/>
          </a:prstGeom>
        </p:spPr>
        <p:txBody>
          <a:bodyPr vert="horz" lIns="91440" tIns="45720" rIns="91440" bIns="45720" rtlCol="0" anchor="ctr">
            <a:normAutofit/>
          </a:bodyPr>
          <a:lstStyle/>
          <a:p>
            <a:pPr>
              <a:lnSpc>
                <a:spcPct val="90000"/>
              </a:lnSpc>
              <a:spcAft>
                <a:spcPts val="600"/>
              </a:spcAft>
            </a:pPr>
            <a:r>
              <a:rPr lang="en-US" sz="2000" dirty="0" err="1"/>
              <a:t>Criticised</a:t>
            </a:r>
            <a:r>
              <a:rPr lang="en-US" sz="2000" dirty="0"/>
              <a:t> Kohlberg’s theory:</a:t>
            </a:r>
          </a:p>
          <a:p>
            <a:pPr lvl="1" indent="-228600">
              <a:lnSpc>
                <a:spcPct val="90000"/>
              </a:lnSpc>
              <a:spcAft>
                <a:spcPts val="600"/>
              </a:spcAft>
              <a:buFont typeface="Arial" panose="020B0604020202020204" pitchFamily="34" charset="0"/>
              <a:buChar char="•"/>
            </a:pPr>
            <a:r>
              <a:rPr lang="en-US" sz="2000" dirty="0"/>
              <a:t>Gender biased</a:t>
            </a:r>
          </a:p>
          <a:p>
            <a:pPr lvl="1" indent="-228600">
              <a:lnSpc>
                <a:spcPct val="90000"/>
              </a:lnSpc>
              <a:spcAft>
                <a:spcPts val="600"/>
              </a:spcAft>
              <a:buFont typeface="Arial" panose="020B0604020202020204" pitchFamily="34" charset="0"/>
              <a:buChar char="•"/>
            </a:pPr>
            <a:r>
              <a:rPr lang="en-US" sz="2000" dirty="0"/>
              <a:t>Based on a ‘Morality of Justice’</a:t>
            </a:r>
          </a:p>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dirty="0"/>
              <a:t>Added a ‘</a:t>
            </a:r>
            <a:r>
              <a:rPr lang="en-US" sz="2000" b="1" dirty="0"/>
              <a:t>Morality of Care</a:t>
            </a:r>
            <a:r>
              <a:rPr lang="en-US" sz="2000" dirty="0"/>
              <a:t>’</a:t>
            </a:r>
          </a:p>
          <a:p>
            <a:pPr indent="-228600">
              <a:lnSpc>
                <a:spcPct val="90000"/>
              </a:lnSpc>
              <a:spcAft>
                <a:spcPts val="600"/>
              </a:spcAft>
              <a:buFont typeface="Arial" panose="020B0604020202020204" pitchFamily="34" charset="0"/>
              <a:buChar char="•"/>
            </a:pPr>
            <a:endParaRPr lang="en-US" sz="1000" dirty="0"/>
          </a:p>
          <a:p>
            <a:pPr indent="-228600">
              <a:lnSpc>
                <a:spcPct val="90000"/>
              </a:lnSpc>
              <a:spcAft>
                <a:spcPts val="600"/>
              </a:spcAft>
              <a:buFont typeface="Arial" panose="020B0604020202020204" pitchFamily="34" charset="0"/>
              <a:buChar char="•"/>
            </a:pPr>
            <a:endParaRPr lang="en-US" sz="1000" dirty="0"/>
          </a:p>
          <a:p>
            <a:pPr indent="-228600">
              <a:lnSpc>
                <a:spcPct val="90000"/>
              </a:lnSpc>
              <a:spcAft>
                <a:spcPts val="600"/>
              </a:spcAft>
              <a:buFont typeface="Arial" panose="020B0604020202020204" pitchFamily="34" charset="0"/>
              <a:buChar char="•"/>
            </a:pPr>
            <a:endParaRPr lang="en-US" sz="1000" dirty="0"/>
          </a:p>
        </p:txBody>
      </p:sp>
      <p:graphicFrame>
        <p:nvGraphicFramePr>
          <p:cNvPr id="9" name="Content Placeholder 8">
            <a:extLst>
              <a:ext uri="{FF2B5EF4-FFF2-40B4-BE49-F238E27FC236}">
                <a16:creationId xmlns:a16="http://schemas.microsoft.com/office/drawing/2014/main" id="{92EBAAAC-3468-3830-1C4C-B439B6A0B696}"/>
              </a:ext>
            </a:extLst>
          </p:cNvPr>
          <p:cNvGraphicFramePr>
            <a:graphicFrameLocks noGrp="1"/>
          </p:cNvGraphicFramePr>
          <p:nvPr>
            <p:ph idx="1"/>
            <p:extLst>
              <p:ext uri="{D42A27DB-BD31-4B8C-83A1-F6EECF244321}">
                <p14:modId xmlns:p14="http://schemas.microsoft.com/office/powerpoint/2010/main" val="367766350"/>
              </p:ext>
            </p:extLst>
          </p:nvPr>
        </p:nvGraphicFramePr>
        <p:xfrm>
          <a:off x="301782" y="2676139"/>
          <a:ext cx="11588436" cy="4227856"/>
        </p:xfrm>
        <a:graphic>
          <a:graphicData uri="http://schemas.openxmlformats.org/drawingml/2006/table">
            <a:tbl>
              <a:tblPr>
                <a:solidFill>
                  <a:schemeClr val="tx1">
                    <a:lumMod val="75000"/>
                    <a:lumOff val="25000"/>
                  </a:schemeClr>
                </a:solidFill>
              </a:tblPr>
              <a:tblGrid>
                <a:gridCol w="2857743">
                  <a:extLst>
                    <a:ext uri="{9D8B030D-6E8A-4147-A177-3AD203B41FA5}">
                      <a16:colId xmlns:a16="http://schemas.microsoft.com/office/drawing/2014/main" val="2231606936"/>
                    </a:ext>
                  </a:extLst>
                </a:gridCol>
                <a:gridCol w="2968314">
                  <a:extLst>
                    <a:ext uri="{9D8B030D-6E8A-4147-A177-3AD203B41FA5}">
                      <a16:colId xmlns:a16="http://schemas.microsoft.com/office/drawing/2014/main" val="64626670"/>
                    </a:ext>
                  </a:extLst>
                </a:gridCol>
                <a:gridCol w="2857743">
                  <a:extLst>
                    <a:ext uri="{9D8B030D-6E8A-4147-A177-3AD203B41FA5}">
                      <a16:colId xmlns:a16="http://schemas.microsoft.com/office/drawing/2014/main" val="2851139677"/>
                    </a:ext>
                  </a:extLst>
                </a:gridCol>
                <a:gridCol w="2904636">
                  <a:extLst>
                    <a:ext uri="{9D8B030D-6E8A-4147-A177-3AD203B41FA5}">
                      <a16:colId xmlns:a16="http://schemas.microsoft.com/office/drawing/2014/main" val="2654312738"/>
                    </a:ext>
                  </a:extLst>
                </a:gridCol>
              </a:tblGrid>
              <a:tr h="441996">
                <a:tc>
                  <a:txBody>
                    <a:bodyPr/>
                    <a:lstStyle/>
                    <a:p>
                      <a:pPr>
                        <a:buNone/>
                      </a:pPr>
                      <a:r>
                        <a:rPr lang="en-GB" sz="1400" b="1" cap="none" spc="0" dirty="0">
                          <a:solidFill>
                            <a:schemeClr val="bg1"/>
                          </a:solidFill>
                          <a:effectLst/>
                        </a:rPr>
                        <a:t>Stage</a:t>
                      </a:r>
                      <a:endParaRPr lang="en-GB" sz="1400" cap="none" spc="0" dirty="0">
                        <a:solidFill>
                          <a:schemeClr val="bg1"/>
                        </a:solidFill>
                        <a:effectLst/>
                      </a:endParaRPr>
                    </a:p>
                  </a:txBody>
                  <a:tcPr marL="95192" marR="59059" marT="73225" marB="73225" anchor="ctr">
                    <a:lnL w="38100" cap="flat" cmpd="sng" algn="ctr">
                      <a:noFill/>
                      <a:prstDash val="solid"/>
                    </a:lnL>
                    <a:lnR w="6350" cap="flat" cmpd="sng" algn="ctr">
                      <a:solidFill>
                        <a:schemeClr val="tx1">
                          <a:lumMod val="50000"/>
                          <a:lumOff val="50000"/>
                        </a:schemeClr>
                      </a:solidFill>
                      <a:prstDash val="solid"/>
                      <a:round/>
                      <a:headEnd type="none" w="med" len="med"/>
                      <a:tailEnd type="none" w="med" len="me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a:buNone/>
                      </a:pPr>
                      <a:r>
                        <a:rPr lang="en-GB" sz="1400" b="1" cap="none" spc="0">
                          <a:solidFill>
                            <a:schemeClr val="bg1"/>
                          </a:solidFill>
                          <a:effectLst/>
                        </a:rPr>
                        <a:t>Focus of Moral Reasoning</a:t>
                      </a:r>
                      <a:endParaRPr lang="en-GB" sz="1400" cap="none" spc="0">
                        <a:solidFill>
                          <a:schemeClr val="bg1"/>
                        </a:solidFill>
                        <a:effectLst/>
                      </a:endParaRPr>
                    </a:p>
                  </a:txBody>
                  <a:tcPr marL="95192" marR="59059" marT="73225" marB="73225" anchor="ctr">
                    <a:lnL w="6350" cap="flat" cmpd="sng" algn="ctr">
                      <a:solidFill>
                        <a:schemeClr val="tx1">
                          <a:lumMod val="50000"/>
                          <a:lumOff val="50000"/>
                        </a:schemeClr>
                      </a:solidFill>
                      <a:prstDash val="solid"/>
                      <a:round/>
                      <a:headEnd type="none" w="med" len="med"/>
                      <a:tailEnd type="none" w="med" len="med"/>
                    </a:lnL>
                    <a:lnR w="6350" cap="flat" cmpd="sng" algn="ctr">
                      <a:solidFill>
                        <a:schemeClr val="tx1">
                          <a:lumMod val="50000"/>
                          <a:lumOff val="50000"/>
                        </a:schemeClr>
                      </a:solidFill>
                      <a:prstDash val="solid"/>
                      <a:round/>
                      <a:headEnd type="none" w="med" len="med"/>
                      <a:tailEnd type="none" w="med" len="me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a:buNone/>
                      </a:pPr>
                      <a:r>
                        <a:rPr lang="en-GB" sz="1400" b="1" cap="none" spc="0">
                          <a:solidFill>
                            <a:schemeClr val="bg1"/>
                          </a:solidFill>
                          <a:effectLst/>
                        </a:rPr>
                        <a:t>Key Question Asked</a:t>
                      </a:r>
                      <a:endParaRPr lang="en-GB" sz="1400" cap="none" spc="0">
                        <a:solidFill>
                          <a:schemeClr val="bg1"/>
                        </a:solidFill>
                        <a:effectLst/>
                      </a:endParaRPr>
                    </a:p>
                  </a:txBody>
                  <a:tcPr marL="95192" marR="59059" marT="73225" marB="73225" anchor="ctr">
                    <a:lnL w="6350" cap="flat" cmpd="sng" algn="ctr">
                      <a:solidFill>
                        <a:schemeClr val="tx1">
                          <a:lumMod val="50000"/>
                          <a:lumOff val="50000"/>
                        </a:schemeClr>
                      </a:solidFill>
                      <a:prstDash val="solid"/>
                      <a:round/>
                      <a:headEnd type="none" w="med" len="med"/>
                      <a:tailEnd type="none" w="med" len="med"/>
                    </a:lnL>
                    <a:lnR w="6350" cap="flat" cmpd="sng" algn="ctr">
                      <a:solidFill>
                        <a:schemeClr val="tx1">
                          <a:lumMod val="50000"/>
                          <a:lumOff val="50000"/>
                        </a:schemeClr>
                      </a:solidFill>
                      <a:prstDash val="solid"/>
                      <a:round/>
                      <a:headEnd type="none" w="med" len="med"/>
                      <a:tailEnd type="none" w="med" len="me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a:buNone/>
                      </a:pPr>
                      <a:r>
                        <a:rPr lang="en-GB" sz="1400" b="1" cap="none" spc="0" dirty="0">
                          <a:solidFill>
                            <a:schemeClr val="bg1"/>
                          </a:solidFill>
                          <a:effectLst/>
                        </a:rPr>
                        <a:t>Typical Thinking</a:t>
                      </a:r>
                      <a:endParaRPr lang="en-GB" sz="1400" cap="none" spc="0" dirty="0">
                        <a:solidFill>
                          <a:schemeClr val="bg1"/>
                        </a:solidFill>
                        <a:effectLst/>
                      </a:endParaRPr>
                    </a:p>
                  </a:txBody>
                  <a:tcPr marL="95192" marR="59059" marT="73225" marB="73225" anchor="ctr">
                    <a:lnL w="6350" cap="flat" cmpd="sng" algn="ctr">
                      <a:solidFill>
                        <a:schemeClr val="tx1">
                          <a:lumMod val="50000"/>
                          <a:lumOff val="50000"/>
                        </a:schemeClr>
                      </a:solidFill>
                      <a:prstDash val="solid"/>
                      <a:round/>
                      <a:headEnd type="none" w="med" len="med"/>
                      <a:tailEnd type="none" w="med" len="med"/>
                    </a:lnL>
                    <a:lnR w="38100" cap="flat" cmpd="sng" algn="ctr">
                      <a:no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tx1">
                        <a:lumMod val="75000"/>
                        <a:lumOff val="25000"/>
                      </a:schemeClr>
                    </a:solidFill>
                  </a:tcPr>
                </a:tc>
                <a:extLst>
                  <a:ext uri="{0D108BD9-81ED-4DB2-BD59-A6C34878D82A}">
                    <a16:rowId xmlns:a16="http://schemas.microsoft.com/office/drawing/2014/main" val="1659052993"/>
                  </a:ext>
                </a:extLst>
              </a:tr>
              <a:tr h="659880">
                <a:tc>
                  <a:txBody>
                    <a:bodyPr/>
                    <a:lstStyle/>
                    <a:p>
                      <a:pPr>
                        <a:buNone/>
                      </a:pPr>
                      <a:r>
                        <a:rPr lang="en-GB" sz="1400" b="1" cap="none" spc="0" dirty="0">
                          <a:solidFill>
                            <a:schemeClr val="bg1"/>
                          </a:solidFill>
                          <a:effectLst/>
                        </a:rPr>
                        <a:t>1. Orientation to Individual Survival (Pre‑conventional)</a:t>
                      </a:r>
                      <a:endParaRPr lang="en-GB" sz="1400" cap="none" spc="0" dirty="0">
                        <a:solidFill>
                          <a:schemeClr val="bg1"/>
                        </a:solidFill>
                        <a:effectLst/>
                      </a:endParaRPr>
                    </a:p>
                  </a:txBody>
                  <a:tcPr marL="95192" marR="59059" marT="73225" marB="73225" anchor="ctr">
                    <a:lnL w="38100" cap="flat" cmpd="sng" algn="ctr">
                      <a:no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a:buNone/>
                      </a:pPr>
                      <a:r>
                        <a:rPr lang="en-GB" sz="1400" cap="none" spc="0" dirty="0">
                          <a:solidFill>
                            <a:schemeClr val="bg1"/>
                          </a:solidFill>
                          <a:effectLst/>
                        </a:rPr>
                        <a:t>Care for self</a:t>
                      </a:r>
                    </a:p>
                  </a:txBody>
                  <a:tcPr marL="95192" marR="59059" marT="73225" marB="73225"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a:buNone/>
                      </a:pPr>
                      <a:r>
                        <a:rPr lang="en-GB" sz="1400" i="1" cap="none" spc="0">
                          <a:solidFill>
                            <a:schemeClr val="bg1"/>
                          </a:solidFill>
                          <a:effectLst/>
                        </a:rPr>
                        <a:t>What do I need to survive?</a:t>
                      </a:r>
                      <a:endParaRPr lang="en-GB" sz="1400" cap="none" spc="0">
                        <a:solidFill>
                          <a:schemeClr val="bg1"/>
                        </a:solidFill>
                        <a:effectLst/>
                      </a:endParaRPr>
                    </a:p>
                  </a:txBody>
                  <a:tcPr marL="95192" marR="59059" marT="73225" marB="73225"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a:buNone/>
                      </a:pPr>
                      <a:r>
                        <a:rPr lang="en-GB" sz="1400" cap="none" spc="0">
                          <a:solidFill>
                            <a:schemeClr val="bg1"/>
                          </a:solidFill>
                          <a:effectLst/>
                        </a:rPr>
                        <a:t>“I have to look after myself first.”</a:t>
                      </a:r>
                    </a:p>
                  </a:txBody>
                  <a:tcPr marL="95192" marR="59059" marT="73225" marB="73225" anchor="ctr">
                    <a:lnL w="6350" cap="flat" cmpd="sng" algn="ctr">
                      <a:solidFill>
                        <a:schemeClr val="tx1">
                          <a:lumMod val="50000"/>
                          <a:lumOff val="50000"/>
                        </a:schemeClr>
                      </a:solidFill>
                      <a:prstDash val="solid"/>
                    </a:lnL>
                    <a:lnR w="38100" cap="flat" cmpd="sng" algn="ctr">
                      <a:no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tx1">
                        <a:lumMod val="75000"/>
                        <a:lumOff val="25000"/>
                      </a:schemeClr>
                    </a:solidFill>
                  </a:tcPr>
                </a:tc>
                <a:extLst>
                  <a:ext uri="{0D108BD9-81ED-4DB2-BD59-A6C34878D82A}">
                    <a16:rowId xmlns:a16="http://schemas.microsoft.com/office/drawing/2014/main" val="2016040"/>
                  </a:ext>
                </a:extLst>
              </a:tr>
              <a:tr h="441996">
                <a:tc>
                  <a:txBody>
                    <a:bodyPr/>
                    <a:lstStyle/>
                    <a:p>
                      <a:pPr>
                        <a:buNone/>
                      </a:pPr>
                      <a:r>
                        <a:rPr lang="en-GB" sz="1400" b="1" cap="none" spc="0">
                          <a:solidFill>
                            <a:schemeClr val="bg1"/>
                          </a:solidFill>
                          <a:effectLst/>
                        </a:rPr>
                        <a:t>2. Self‑Interest / Instrumental Care</a:t>
                      </a:r>
                      <a:endParaRPr lang="en-GB" sz="1400" cap="none" spc="0">
                        <a:solidFill>
                          <a:schemeClr val="bg1"/>
                        </a:solidFill>
                        <a:effectLst/>
                      </a:endParaRPr>
                    </a:p>
                  </a:txBody>
                  <a:tcPr marL="95192" marR="59059" marT="73225" marB="73225" anchor="ctr">
                    <a:lnL w="38100" cap="flat" cmpd="sng" algn="ctr">
                      <a:no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a:buNone/>
                      </a:pPr>
                      <a:r>
                        <a:rPr lang="en-GB" sz="1400" cap="none" spc="0" dirty="0">
                          <a:solidFill>
                            <a:schemeClr val="bg1"/>
                          </a:solidFill>
                          <a:effectLst/>
                        </a:rPr>
                        <a:t>Self‑interest with awareness of others</a:t>
                      </a:r>
                    </a:p>
                  </a:txBody>
                  <a:tcPr marL="95192" marR="59059" marT="73225" marB="73225"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a:buNone/>
                      </a:pPr>
                      <a:r>
                        <a:rPr lang="en-GB" sz="1400" i="1" cap="none" spc="0" dirty="0">
                          <a:solidFill>
                            <a:schemeClr val="bg1"/>
                          </a:solidFill>
                          <a:effectLst/>
                        </a:rPr>
                        <a:t>What do I get in return?</a:t>
                      </a:r>
                      <a:endParaRPr lang="en-GB" sz="1400" cap="none" spc="0" dirty="0">
                        <a:solidFill>
                          <a:schemeClr val="bg1"/>
                        </a:solidFill>
                        <a:effectLst/>
                      </a:endParaRPr>
                    </a:p>
                  </a:txBody>
                  <a:tcPr marL="95192" marR="59059" marT="73225" marB="73225"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a:buNone/>
                      </a:pPr>
                      <a:r>
                        <a:rPr lang="en-GB" sz="1400" cap="none" spc="0">
                          <a:solidFill>
                            <a:schemeClr val="bg1"/>
                          </a:solidFill>
                          <a:effectLst/>
                        </a:rPr>
                        <a:t>“If I help you, you’ll help me.”</a:t>
                      </a:r>
                    </a:p>
                  </a:txBody>
                  <a:tcPr marL="95192" marR="59059" marT="73225" marB="73225" anchor="ctr">
                    <a:lnL w="6350" cap="flat" cmpd="sng" algn="ctr">
                      <a:solidFill>
                        <a:schemeClr val="tx1">
                          <a:lumMod val="50000"/>
                          <a:lumOff val="50000"/>
                        </a:schemeClr>
                      </a:solidFill>
                      <a:prstDash val="solid"/>
                    </a:lnL>
                    <a:lnR w="38100" cap="flat" cmpd="sng" algn="ctr">
                      <a:no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tx1">
                        <a:lumMod val="75000"/>
                        <a:lumOff val="25000"/>
                      </a:schemeClr>
                    </a:solidFill>
                  </a:tcPr>
                </a:tc>
                <a:extLst>
                  <a:ext uri="{0D108BD9-81ED-4DB2-BD59-A6C34878D82A}">
                    <a16:rowId xmlns:a16="http://schemas.microsoft.com/office/drawing/2014/main" val="664114265"/>
                  </a:ext>
                </a:extLst>
              </a:tr>
              <a:tr h="659880">
                <a:tc>
                  <a:txBody>
                    <a:bodyPr/>
                    <a:lstStyle/>
                    <a:p>
                      <a:pPr>
                        <a:buNone/>
                      </a:pPr>
                      <a:r>
                        <a:rPr lang="en-GB" sz="1400" b="1" cap="none" spc="0">
                          <a:solidFill>
                            <a:schemeClr val="bg1"/>
                          </a:solidFill>
                          <a:effectLst/>
                        </a:rPr>
                        <a:t>3. Goodness as Self‑Sacrifice (Conventional)</a:t>
                      </a:r>
                      <a:endParaRPr lang="en-GB" sz="1400" cap="none" spc="0">
                        <a:solidFill>
                          <a:schemeClr val="bg1"/>
                        </a:solidFill>
                        <a:effectLst/>
                      </a:endParaRPr>
                    </a:p>
                  </a:txBody>
                  <a:tcPr marL="95192" marR="59059" marT="73225" marB="73225" anchor="ctr">
                    <a:lnL w="38100" cap="flat" cmpd="sng" algn="ctr">
                      <a:no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a:buNone/>
                      </a:pPr>
                      <a:r>
                        <a:rPr lang="en-GB" sz="1400" cap="none" spc="0">
                          <a:solidFill>
                            <a:schemeClr val="bg1"/>
                          </a:solidFill>
                          <a:effectLst/>
                        </a:rPr>
                        <a:t>Caring for others</a:t>
                      </a:r>
                    </a:p>
                  </a:txBody>
                  <a:tcPr marL="95192" marR="59059" marT="73225" marB="73225"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a:buNone/>
                      </a:pPr>
                      <a:r>
                        <a:rPr lang="en-GB" sz="1400" i="1" cap="none" spc="0" dirty="0">
                          <a:solidFill>
                            <a:schemeClr val="bg1"/>
                          </a:solidFill>
                          <a:effectLst/>
                        </a:rPr>
                        <a:t>What do others need from me?</a:t>
                      </a:r>
                      <a:endParaRPr lang="en-GB" sz="1400" cap="none" spc="0" dirty="0">
                        <a:solidFill>
                          <a:schemeClr val="bg1"/>
                        </a:solidFill>
                        <a:effectLst/>
                      </a:endParaRPr>
                    </a:p>
                  </a:txBody>
                  <a:tcPr marL="95192" marR="59059" marT="73225" marB="73225"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a:buNone/>
                      </a:pPr>
                      <a:r>
                        <a:rPr lang="en-GB" sz="1400" cap="none" spc="0">
                          <a:solidFill>
                            <a:schemeClr val="bg1"/>
                          </a:solidFill>
                          <a:effectLst/>
                        </a:rPr>
                        <a:t>“A good person puts others first.”</a:t>
                      </a:r>
                    </a:p>
                  </a:txBody>
                  <a:tcPr marL="95192" marR="59059" marT="73225" marB="73225" anchor="ctr">
                    <a:lnL w="6350" cap="flat" cmpd="sng" algn="ctr">
                      <a:solidFill>
                        <a:schemeClr val="tx1">
                          <a:lumMod val="50000"/>
                          <a:lumOff val="50000"/>
                        </a:schemeClr>
                      </a:solidFill>
                      <a:prstDash val="solid"/>
                    </a:lnL>
                    <a:lnR w="38100" cap="flat" cmpd="sng" algn="ctr">
                      <a:no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tx1">
                        <a:lumMod val="75000"/>
                        <a:lumOff val="25000"/>
                      </a:schemeClr>
                    </a:solidFill>
                  </a:tcPr>
                </a:tc>
                <a:extLst>
                  <a:ext uri="{0D108BD9-81ED-4DB2-BD59-A6C34878D82A}">
                    <a16:rowId xmlns:a16="http://schemas.microsoft.com/office/drawing/2014/main" val="2837309093"/>
                  </a:ext>
                </a:extLst>
              </a:tr>
              <a:tr h="441996">
                <a:tc>
                  <a:txBody>
                    <a:bodyPr/>
                    <a:lstStyle/>
                    <a:p>
                      <a:pPr>
                        <a:buNone/>
                      </a:pPr>
                      <a:r>
                        <a:rPr lang="en-GB" sz="1400" b="1" cap="none" spc="0">
                          <a:solidFill>
                            <a:schemeClr val="bg1"/>
                          </a:solidFill>
                          <a:effectLst/>
                        </a:rPr>
                        <a:t>4. Responsibility and Care for Others</a:t>
                      </a:r>
                      <a:endParaRPr lang="en-GB" sz="1400" cap="none" spc="0">
                        <a:solidFill>
                          <a:schemeClr val="bg1"/>
                        </a:solidFill>
                        <a:effectLst/>
                      </a:endParaRPr>
                    </a:p>
                  </a:txBody>
                  <a:tcPr marL="95192" marR="59059" marT="73225" marB="73225" anchor="ctr">
                    <a:lnL w="38100" cap="flat" cmpd="sng" algn="ctr">
                      <a:no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a:buNone/>
                      </a:pPr>
                      <a:r>
                        <a:rPr lang="en-GB" sz="1400" cap="none" spc="0">
                          <a:solidFill>
                            <a:schemeClr val="bg1"/>
                          </a:solidFill>
                          <a:effectLst/>
                        </a:rPr>
                        <a:t>Duty and responsibility</a:t>
                      </a:r>
                    </a:p>
                  </a:txBody>
                  <a:tcPr marL="95192" marR="59059" marT="73225" marB="73225"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a:buNone/>
                      </a:pPr>
                      <a:r>
                        <a:rPr lang="en-GB" sz="1400" i="1" cap="none" spc="0" dirty="0">
                          <a:solidFill>
                            <a:schemeClr val="bg1"/>
                          </a:solidFill>
                          <a:effectLst/>
                        </a:rPr>
                        <a:t>What am I expected to do?</a:t>
                      </a:r>
                      <a:endParaRPr lang="en-GB" sz="1400" cap="none" spc="0" dirty="0">
                        <a:solidFill>
                          <a:schemeClr val="bg1"/>
                        </a:solidFill>
                        <a:effectLst/>
                      </a:endParaRPr>
                    </a:p>
                  </a:txBody>
                  <a:tcPr marL="95192" marR="59059" marT="73225" marB="73225"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a:buNone/>
                      </a:pPr>
                      <a:r>
                        <a:rPr lang="en-GB" sz="1400" cap="none" spc="0" dirty="0">
                          <a:solidFill>
                            <a:schemeClr val="bg1"/>
                          </a:solidFill>
                          <a:effectLst/>
                        </a:rPr>
                        <a:t>“It’s my responsibility to care.”</a:t>
                      </a:r>
                    </a:p>
                  </a:txBody>
                  <a:tcPr marL="95192" marR="59059" marT="73225" marB="73225" anchor="ctr">
                    <a:lnL w="6350" cap="flat" cmpd="sng" algn="ctr">
                      <a:solidFill>
                        <a:schemeClr val="tx1">
                          <a:lumMod val="50000"/>
                          <a:lumOff val="50000"/>
                        </a:schemeClr>
                      </a:solidFill>
                      <a:prstDash val="solid"/>
                    </a:lnL>
                    <a:lnR w="38100" cap="flat" cmpd="sng" algn="ctr">
                      <a:no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tx1">
                        <a:lumMod val="75000"/>
                        <a:lumOff val="25000"/>
                      </a:schemeClr>
                    </a:solidFill>
                  </a:tcPr>
                </a:tc>
                <a:extLst>
                  <a:ext uri="{0D108BD9-81ED-4DB2-BD59-A6C34878D82A}">
                    <a16:rowId xmlns:a16="http://schemas.microsoft.com/office/drawing/2014/main" val="2139211941"/>
                  </a:ext>
                </a:extLst>
              </a:tr>
              <a:tr h="659880">
                <a:tc>
                  <a:txBody>
                    <a:bodyPr/>
                    <a:lstStyle/>
                    <a:p>
                      <a:pPr>
                        <a:buNone/>
                      </a:pPr>
                      <a:r>
                        <a:rPr lang="en-GB" sz="1400" b="1" cap="none" spc="0">
                          <a:solidFill>
                            <a:schemeClr val="bg1"/>
                          </a:solidFill>
                          <a:effectLst/>
                        </a:rPr>
                        <a:t>5. Balance of Care (Post‑conventional)</a:t>
                      </a:r>
                      <a:endParaRPr lang="en-GB" sz="1400" cap="none" spc="0">
                        <a:solidFill>
                          <a:schemeClr val="bg1"/>
                        </a:solidFill>
                        <a:effectLst/>
                      </a:endParaRPr>
                    </a:p>
                  </a:txBody>
                  <a:tcPr marL="95192" marR="59059" marT="73225" marB="73225" anchor="ctr">
                    <a:lnL w="38100" cap="flat" cmpd="sng" algn="ctr">
                      <a:no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a:buNone/>
                      </a:pPr>
                      <a:r>
                        <a:rPr lang="en-GB" sz="1400" cap="none" spc="0">
                          <a:solidFill>
                            <a:schemeClr val="bg1"/>
                          </a:solidFill>
                          <a:effectLst/>
                        </a:rPr>
                        <a:t>Self and others balanced</a:t>
                      </a:r>
                    </a:p>
                  </a:txBody>
                  <a:tcPr marL="95192" marR="59059" marT="73225" marB="73225"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a:buNone/>
                      </a:pPr>
                      <a:r>
                        <a:rPr lang="en-GB" sz="1400" i="1" cap="none" spc="0">
                          <a:solidFill>
                            <a:schemeClr val="bg1"/>
                          </a:solidFill>
                          <a:effectLst/>
                        </a:rPr>
                        <a:t>How can everyone’s needs be met?</a:t>
                      </a:r>
                      <a:endParaRPr lang="en-GB" sz="1400" cap="none" spc="0">
                        <a:solidFill>
                          <a:schemeClr val="bg1"/>
                        </a:solidFill>
                        <a:effectLst/>
                      </a:endParaRPr>
                    </a:p>
                  </a:txBody>
                  <a:tcPr marL="95192" marR="59059" marT="73225" marB="73225"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a:buNone/>
                      </a:pPr>
                      <a:r>
                        <a:rPr lang="en-GB" sz="1400" cap="none" spc="0" dirty="0">
                          <a:solidFill>
                            <a:schemeClr val="bg1"/>
                          </a:solidFill>
                          <a:effectLst/>
                        </a:rPr>
                        <a:t>“My needs matter too.”</a:t>
                      </a:r>
                    </a:p>
                  </a:txBody>
                  <a:tcPr marL="95192" marR="59059" marT="73225" marB="73225" anchor="ctr">
                    <a:lnL w="6350" cap="flat" cmpd="sng" algn="ctr">
                      <a:solidFill>
                        <a:schemeClr val="tx1">
                          <a:lumMod val="50000"/>
                          <a:lumOff val="50000"/>
                        </a:schemeClr>
                      </a:solidFill>
                      <a:prstDash val="solid"/>
                    </a:lnL>
                    <a:lnR w="38100" cap="flat" cmpd="sng" algn="ctr">
                      <a:no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tx1">
                        <a:lumMod val="75000"/>
                        <a:lumOff val="25000"/>
                      </a:schemeClr>
                    </a:solidFill>
                  </a:tcPr>
                </a:tc>
                <a:extLst>
                  <a:ext uri="{0D108BD9-81ED-4DB2-BD59-A6C34878D82A}">
                    <a16:rowId xmlns:a16="http://schemas.microsoft.com/office/drawing/2014/main" val="1910363893"/>
                  </a:ext>
                </a:extLst>
              </a:tr>
              <a:tr h="659880">
                <a:tc>
                  <a:txBody>
                    <a:bodyPr/>
                    <a:lstStyle/>
                    <a:p>
                      <a:pPr>
                        <a:buNone/>
                      </a:pPr>
                      <a:r>
                        <a:rPr lang="en-GB" sz="1400" b="1" cap="none" spc="0">
                          <a:solidFill>
                            <a:schemeClr val="bg1"/>
                          </a:solidFill>
                          <a:effectLst/>
                        </a:rPr>
                        <a:t>6. Non‑Violence and Universal Care</a:t>
                      </a:r>
                      <a:endParaRPr lang="en-GB" sz="1400" cap="none" spc="0">
                        <a:solidFill>
                          <a:schemeClr val="bg1"/>
                        </a:solidFill>
                        <a:effectLst/>
                      </a:endParaRPr>
                    </a:p>
                  </a:txBody>
                  <a:tcPr marL="95192" marR="59059" marT="73225" marB="73225" anchor="ctr">
                    <a:lnL w="38100" cap="flat" cmpd="sng" algn="ctr">
                      <a:no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38100" cap="flat" cmpd="sng" algn="ctr">
                      <a:noFill/>
                      <a:prstDash val="solid"/>
                    </a:lnB>
                    <a:solidFill>
                      <a:schemeClr val="tx1">
                        <a:lumMod val="75000"/>
                        <a:lumOff val="25000"/>
                      </a:schemeClr>
                    </a:solidFill>
                  </a:tcPr>
                </a:tc>
                <a:tc>
                  <a:txBody>
                    <a:bodyPr/>
                    <a:lstStyle/>
                    <a:p>
                      <a:pPr>
                        <a:buNone/>
                      </a:pPr>
                      <a:r>
                        <a:rPr lang="en-GB" sz="1400" cap="none" spc="0">
                          <a:solidFill>
                            <a:schemeClr val="bg1"/>
                          </a:solidFill>
                          <a:effectLst/>
                        </a:rPr>
                        <a:t>Ethical principle of care</a:t>
                      </a:r>
                    </a:p>
                  </a:txBody>
                  <a:tcPr marL="95192" marR="59059" marT="73225" marB="73225"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38100" cap="flat" cmpd="sng" algn="ctr">
                      <a:noFill/>
                      <a:prstDash val="solid"/>
                    </a:lnB>
                    <a:solidFill>
                      <a:schemeClr val="tx1">
                        <a:lumMod val="75000"/>
                        <a:lumOff val="25000"/>
                      </a:schemeClr>
                    </a:solidFill>
                  </a:tcPr>
                </a:tc>
                <a:tc>
                  <a:txBody>
                    <a:bodyPr/>
                    <a:lstStyle/>
                    <a:p>
                      <a:pPr>
                        <a:buNone/>
                      </a:pPr>
                      <a:r>
                        <a:rPr lang="en-GB" sz="1400" i="1" cap="none" spc="0">
                          <a:solidFill>
                            <a:schemeClr val="bg1"/>
                          </a:solidFill>
                          <a:effectLst/>
                        </a:rPr>
                        <a:t>How do I avoid harm to anyone?</a:t>
                      </a:r>
                      <a:endParaRPr lang="en-GB" sz="1400" cap="none" spc="0">
                        <a:solidFill>
                          <a:schemeClr val="bg1"/>
                        </a:solidFill>
                        <a:effectLst/>
                      </a:endParaRPr>
                    </a:p>
                  </a:txBody>
                  <a:tcPr marL="95192" marR="59059" marT="73225" marB="73225"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38100" cap="flat" cmpd="sng" algn="ctr">
                      <a:noFill/>
                      <a:prstDash val="solid"/>
                    </a:lnB>
                    <a:solidFill>
                      <a:schemeClr val="tx1">
                        <a:lumMod val="75000"/>
                        <a:lumOff val="25000"/>
                      </a:schemeClr>
                    </a:solidFill>
                  </a:tcPr>
                </a:tc>
                <a:tc>
                  <a:txBody>
                    <a:bodyPr/>
                    <a:lstStyle/>
                    <a:p>
                      <a:pPr>
                        <a:buNone/>
                      </a:pPr>
                      <a:r>
                        <a:rPr lang="en-GB" sz="1400" cap="none" spc="0" dirty="0">
                          <a:solidFill>
                            <a:schemeClr val="bg1"/>
                          </a:solidFill>
                          <a:effectLst/>
                        </a:rPr>
                        <a:t>“Care should be fair and non‑harmful to all.”</a:t>
                      </a:r>
                    </a:p>
                  </a:txBody>
                  <a:tcPr marL="95192" marR="59059" marT="73225" marB="73225" anchor="ctr">
                    <a:lnL w="6350" cap="flat" cmpd="sng" algn="ctr">
                      <a:solidFill>
                        <a:schemeClr val="tx1">
                          <a:lumMod val="50000"/>
                          <a:lumOff val="50000"/>
                        </a:schemeClr>
                      </a:solidFill>
                      <a:prstDash val="solid"/>
                    </a:lnL>
                    <a:lnR w="38100" cap="flat" cmpd="sng" algn="ctr">
                      <a:noFill/>
                      <a:prstDash val="solid"/>
                    </a:lnR>
                    <a:lnT w="6350" cap="flat" cmpd="sng" algn="ctr">
                      <a:solidFill>
                        <a:schemeClr val="tx1">
                          <a:lumMod val="50000"/>
                          <a:lumOff val="50000"/>
                        </a:schemeClr>
                      </a:solidFill>
                      <a:prstDash val="solid"/>
                    </a:lnT>
                    <a:lnB w="38100" cap="flat" cmpd="sng" algn="ctr">
                      <a:noFill/>
                      <a:prstDash val="solid"/>
                    </a:lnB>
                    <a:solidFill>
                      <a:schemeClr val="tx1">
                        <a:lumMod val="75000"/>
                        <a:lumOff val="25000"/>
                      </a:schemeClr>
                    </a:solidFill>
                  </a:tcPr>
                </a:tc>
                <a:extLst>
                  <a:ext uri="{0D108BD9-81ED-4DB2-BD59-A6C34878D82A}">
                    <a16:rowId xmlns:a16="http://schemas.microsoft.com/office/drawing/2014/main" val="825036465"/>
                  </a:ext>
                </a:extLst>
              </a:tr>
            </a:tbl>
          </a:graphicData>
        </a:graphic>
      </p:graphicFrame>
    </p:spTree>
    <p:extLst>
      <p:ext uri="{BB962C8B-B14F-4D97-AF65-F5344CB8AC3E}">
        <p14:creationId xmlns:p14="http://schemas.microsoft.com/office/powerpoint/2010/main" val="2893747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Content Placeholder 3">
            <a:extLst>
              <a:ext uri="{FF2B5EF4-FFF2-40B4-BE49-F238E27FC236}">
                <a16:creationId xmlns:a16="http://schemas.microsoft.com/office/drawing/2014/main" id="{2FDB94E3-6BB5-13ED-AFAC-8AC5BE1BA40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63526" y="26988"/>
            <a:ext cx="11383963" cy="6831012"/>
          </a:xfrm>
        </p:spPr>
      </p:pic>
      <p:sp>
        <p:nvSpPr>
          <p:cNvPr id="23555" name="TextBox 4">
            <a:extLst>
              <a:ext uri="{FF2B5EF4-FFF2-40B4-BE49-F238E27FC236}">
                <a16:creationId xmlns:a16="http://schemas.microsoft.com/office/drawing/2014/main" id="{2B26A18B-3189-5CE2-C142-4B31AAC81C6D}"/>
              </a:ext>
            </a:extLst>
          </p:cNvPr>
          <p:cNvSpPr txBox="1">
            <a:spLocks noChangeArrowheads="1"/>
          </p:cNvSpPr>
          <p:nvPr/>
        </p:nvSpPr>
        <p:spPr bwMode="auto">
          <a:xfrm>
            <a:off x="4232276" y="5934076"/>
            <a:ext cx="409416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5400">
                <a:solidFill>
                  <a:schemeClr val="bg1"/>
                </a:solidFill>
                <a:latin typeface="Verdana"/>
                <a:ea typeface="Verdana"/>
              </a:rPr>
              <a:t>10 minutes</a:t>
            </a:r>
          </a:p>
        </p:txBody>
      </p:sp>
    </p:spTree>
    <p:extLst>
      <p:ext uri="{BB962C8B-B14F-4D97-AF65-F5344CB8AC3E}">
        <p14:creationId xmlns:p14="http://schemas.microsoft.com/office/powerpoint/2010/main" val="1798637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E949F00-4005-D61F-932A-9EB2ADDB7F58}"/>
            </a:ext>
          </a:extLst>
        </p:cNvPr>
        <p:cNvGrpSpPr/>
        <p:nvPr/>
      </p:nvGrpSpPr>
      <p:grpSpPr>
        <a:xfrm>
          <a:off x="0" y="0"/>
          <a:ext cx="0" cy="0"/>
          <a:chOff x="0" y="0"/>
          <a:chExt cx="0" cy="0"/>
        </a:xfrm>
      </p:grpSpPr>
      <p:sp useBgFill="1">
        <p:nvSpPr>
          <p:cNvPr id="35"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7" name="Group 36">
            <a:extLst>
              <a:ext uri="{FF2B5EF4-FFF2-40B4-BE49-F238E27FC236}">
                <a16:creationId xmlns:a16="http://schemas.microsoft.com/office/drawing/2014/main" id="{3248F5E6-4377-481A-9615-8B26AF96A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38" name="Color">
              <a:extLst>
                <a:ext uri="{FF2B5EF4-FFF2-40B4-BE49-F238E27FC236}">
                  <a16:creationId xmlns:a16="http://schemas.microsoft.com/office/drawing/2014/main" id="{D8552057-9E04-4499-916A-649BB6B51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Color">
              <a:extLst>
                <a:ext uri="{FF2B5EF4-FFF2-40B4-BE49-F238E27FC236}">
                  <a16:creationId xmlns:a16="http://schemas.microsoft.com/office/drawing/2014/main" id="{D1194A2F-4E63-4228-A833-4D86528EA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828D8943-E32D-742E-1932-7344AE32FE9A}"/>
              </a:ext>
            </a:extLst>
          </p:cNvPr>
          <p:cNvPicPr>
            <a:picLocks noChangeAspect="1"/>
          </p:cNvPicPr>
          <p:nvPr/>
        </p:nvPicPr>
        <p:blipFill>
          <a:blip r:embed="rId2"/>
          <a:srcRect r="-2" b="4302"/>
          <a:stretch>
            <a:fillRect/>
          </a:stretch>
        </p:blipFill>
        <p:spPr>
          <a:xfrm>
            <a:off x="786385" y="2465797"/>
            <a:ext cx="5270026" cy="3366341"/>
          </a:xfrm>
          <a:prstGeom prst="rect">
            <a:avLst/>
          </a:prstGeom>
        </p:spPr>
      </p:pic>
      <p:grpSp>
        <p:nvGrpSpPr>
          <p:cNvPr id="41" name="Group 4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2" name="Freeform: Shape 4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6" name="Freeform: Shape 4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7" name="Freeform: Shape 4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8" name="Freeform: Shape 4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C8EDFD5-81C6-68AB-CD34-5AC725D91BA4}"/>
              </a:ext>
            </a:extLst>
          </p:cNvPr>
          <p:cNvSpPr>
            <a:spLocks noGrp="1"/>
          </p:cNvSpPr>
          <p:nvPr>
            <p:ph type="title"/>
          </p:nvPr>
        </p:nvSpPr>
        <p:spPr>
          <a:xfrm>
            <a:off x="786384" y="576072"/>
            <a:ext cx="10377484" cy="1546533"/>
          </a:xfrm>
        </p:spPr>
        <p:txBody>
          <a:bodyPr anchor="t">
            <a:normAutofit/>
          </a:bodyPr>
          <a:lstStyle/>
          <a:p>
            <a:r>
              <a:rPr lang="en-GB" sz="4800" dirty="0">
                <a:solidFill>
                  <a:schemeClr val="bg1"/>
                </a:solidFill>
              </a:rPr>
              <a:t>Social learning approach</a:t>
            </a:r>
          </a:p>
        </p:txBody>
      </p:sp>
      <p:sp>
        <p:nvSpPr>
          <p:cNvPr id="3" name="Content Placeholder 2">
            <a:extLst>
              <a:ext uri="{FF2B5EF4-FFF2-40B4-BE49-F238E27FC236}">
                <a16:creationId xmlns:a16="http://schemas.microsoft.com/office/drawing/2014/main" id="{653C3D97-7A72-9FE2-A02D-D17AAA242199}"/>
              </a:ext>
            </a:extLst>
          </p:cNvPr>
          <p:cNvSpPr>
            <a:spLocks noGrp="1"/>
          </p:cNvSpPr>
          <p:nvPr>
            <p:ph idx="1"/>
          </p:nvPr>
        </p:nvSpPr>
        <p:spPr>
          <a:xfrm>
            <a:off x="6464409" y="2197386"/>
            <a:ext cx="5377071" cy="4443444"/>
          </a:xfrm>
        </p:spPr>
        <p:txBody>
          <a:bodyPr anchor="ctr">
            <a:normAutofit fontScale="85000" lnSpcReduction="20000"/>
          </a:bodyPr>
          <a:lstStyle/>
          <a:p>
            <a:r>
              <a:rPr lang="en-GB" sz="1900" dirty="0">
                <a:solidFill>
                  <a:schemeClr val="bg1"/>
                </a:solidFill>
              </a:rPr>
              <a:t>We learn moral values from the people around us</a:t>
            </a:r>
          </a:p>
          <a:p>
            <a:endParaRPr lang="en-GB" sz="1900" dirty="0">
              <a:solidFill>
                <a:schemeClr val="bg1"/>
              </a:solidFill>
            </a:endParaRPr>
          </a:p>
          <a:p>
            <a:pPr marL="0" indent="0">
              <a:buNone/>
            </a:pPr>
            <a:r>
              <a:rPr lang="en-GB" sz="1900" dirty="0">
                <a:solidFill>
                  <a:schemeClr val="bg1"/>
                </a:solidFill>
              </a:rPr>
              <a:t>     Do toddlers notice skin colour?</a:t>
            </a:r>
          </a:p>
          <a:p>
            <a:pPr marL="0" indent="0">
              <a:buNone/>
            </a:pPr>
            <a:r>
              <a:rPr lang="en-GB" sz="1900" dirty="0">
                <a:solidFill>
                  <a:schemeClr val="bg1"/>
                </a:solidFill>
              </a:rPr>
              <a:t>     If they do, do they attach specific opinions or judgements to skin colour?</a:t>
            </a:r>
          </a:p>
          <a:p>
            <a:pPr marL="457200" lvl="1" indent="0">
              <a:buNone/>
            </a:pPr>
            <a:endParaRPr lang="en-GB" sz="1900" dirty="0">
              <a:solidFill>
                <a:schemeClr val="bg1"/>
              </a:solidFill>
            </a:endParaRPr>
          </a:p>
          <a:p>
            <a:pPr marL="457200" lvl="1" indent="0">
              <a:buNone/>
            </a:pPr>
            <a:r>
              <a:rPr lang="en-GB" sz="1900" dirty="0">
                <a:solidFill>
                  <a:schemeClr val="bg1"/>
                </a:solidFill>
              </a:rPr>
              <a:t>Why might children start to notice this and change they behaviours accordingly?</a:t>
            </a:r>
          </a:p>
          <a:p>
            <a:endParaRPr lang="en-GB" sz="1900" dirty="0">
              <a:solidFill>
                <a:schemeClr val="bg1"/>
              </a:solidFill>
            </a:endParaRPr>
          </a:p>
          <a:p>
            <a:endParaRPr lang="en-GB" sz="1900" dirty="0">
              <a:solidFill>
                <a:schemeClr val="bg1"/>
              </a:solidFill>
            </a:endParaRPr>
          </a:p>
          <a:p>
            <a:r>
              <a:rPr lang="en-GB" sz="1900" dirty="0">
                <a:solidFill>
                  <a:schemeClr val="bg1"/>
                </a:solidFill>
              </a:rPr>
              <a:t>Bandura: </a:t>
            </a:r>
            <a:r>
              <a:rPr lang="en-GB" sz="1900" b="1" dirty="0">
                <a:solidFill>
                  <a:schemeClr val="bg1"/>
                </a:solidFill>
              </a:rPr>
              <a:t>Cognitive Social Learning Theory</a:t>
            </a:r>
          </a:p>
          <a:p>
            <a:endParaRPr lang="en-GB" sz="1900" dirty="0">
              <a:solidFill>
                <a:schemeClr val="bg1"/>
              </a:solidFill>
            </a:endParaRPr>
          </a:p>
          <a:p>
            <a:pPr marL="0" indent="0">
              <a:buNone/>
            </a:pPr>
            <a:r>
              <a:rPr lang="en-GB" sz="1900" dirty="0">
                <a:solidFill>
                  <a:schemeClr val="bg1"/>
                </a:solidFill>
              </a:rPr>
              <a:t>     Consequences</a:t>
            </a:r>
          </a:p>
          <a:p>
            <a:pPr marL="0" indent="0">
              <a:buNone/>
            </a:pPr>
            <a:endParaRPr lang="en-GB" sz="1900" dirty="0">
              <a:solidFill>
                <a:schemeClr val="bg1"/>
              </a:solidFill>
            </a:endParaRPr>
          </a:p>
          <a:p>
            <a:pPr marL="0" indent="0">
              <a:buNone/>
            </a:pPr>
            <a:r>
              <a:rPr lang="en-GB" sz="1900" dirty="0">
                <a:solidFill>
                  <a:schemeClr val="bg1"/>
                </a:solidFill>
              </a:rPr>
              <a:t>     The Bobo Doll experiment:  </a:t>
            </a:r>
          </a:p>
          <a:p>
            <a:pPr marL="0" indent="0">
              <a:buNone/>
            </a:pPr>
            <a:r>
              <a:rPr lang="en-GB" sz="1900" dirty="0">
                <a:solidFill>
                  <a:srgbClr val="FFFF00"/>
                </a:solidFill>
              </a:rPr>
              <a:t> </a:t>
            </a:r>
            <a:r>
              <a:rPr lang="en-GB" sz="1900" dirty="0">
                <a:solidFill>
                  <a:srgbClr val="FFFF00"/>
                </a:solidFill>
                <a:hlinkClick r:id="rId3">
                  <a:extLst>
                    <a:ext uri="{A12FA001-AC4F-418D-AE19-62706E023703}">
                      <ahyp:hlinkClr xmlns:ahyp="http://schemas.microsoft.com/office/drawing/2018/hyperlinkcolor" val="tx"/>
                    </a:ext>
                  </a:extLst>
                </a:hlinkClick>
              </a:rPr>
              <a:t>www.youtube.com/watch?v=dmBqwWlJg8U</a:t>
            </a:r>
            <a:endParaRPr lang="en-GB" sz="1900" dirty="0">
              <a:solidFill>
                <a:srgbClr val="FFFF00"/>
              </a:solidFill>
            </a:endParaRPr>
          </a:p>
          <a:p>
            <a:pPr marL="0" indent="0">
              <a:buNone/>
            </a:pPr>
            <a:endParaRPr lang="en-GB" sz="1100" dirty="0">
              <a:solidFill>
                <a:schemeClr val="bg1"/>
              </a:solidFill>
            </a:endParaRPr>
          </a:p>
        </p:txBody>
      </p:sp>
    </p:spTree>
    <p:extLst>
      <p:ext uri="{BB962C8B-B14F-4D97-AF65-F5344CB8AC3E}">
        <p14:creationId xmlns:p14="http://schemas.microsoft.com/office/powerpoint/2010/main" val="1228636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5" end="5"/>
                                            </p:txEl>
                                          </p:spTgt>
                                        </p:tgtEl>
                                        <p:attrNameLst>
                                          <p:attrName>style.visibility</p:attrName>
                                        </p:attrNameLst>
                                      </p:cBhvr>
                                      <p:to>
                                        <p:strVal val="visible"/>
                                      </p:to>
                                    </p:set>
                                    <p:animEffect transition="in" filter="fade">
                                      <p:cBhvr>
                                        <p:cTn id="12" dur="500"/>
                                        <p:tgtEl>
                                          <p:spTgt spid="3">
                                            <p:txEl>
                                              <p:pRg st="5" end="5"/>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8" end="8"/>
                                            </p:txEl>
                                          </p:spTgt>
                                        </p:tgtEl>
                                        <p:attrNameLst>
                                          <p:attrName>style.visibility</p:attrName>
                                        </p:attrNameLst>
                                      </p:cBhvr>
                                      <p:to>
                                        <p:strVal val="visible"/>
                                      </p:to>
                                    </p:set>
                                    <p:animEffect transition="in" filter="fade">
                                      <p:cBhvr>
                                        <p:cTn id="17" dur="500"/>
                                        <p:tgtEl>
                                          <p:spTgt spid="3">
                                            <p:txEl>
                                              <p:pRg st="8" end="8"/>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10" end="10"/>
                                            </p:txEl>
                                          </p:spTgt>
                                        </p:tgtEl>
                                        <p:attrNameLst>
                                          <p:attrName>style.visibility</p:attrName>
                                        </p:attrNameLst>
                                      </p:cBhvr>
                                      <p:to>
                                        <p:strVal val="visible"/>
                                      </p:to>
                                    </p:set>
                                    <p:animEffect transition="in" filter="fade">
                                      <p:cBhvr>
                                        <p:cTn id="20" dur="500"/>
                                        <p:tgtEl>
                                          <p:spTgt spid="3">
                                            <p:txEl>
                                              <p:pRg st="10" end="10"/>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12" end="12"/>
                                            </p:txEl>
                                          </p:spTgt>
                                        </p:tgtEl>
                                        <p:attrNameLst>
                                          <p:attrName>style.visibility</p:attrName>
                                        </p:attrNameLst>
                                      </p:cBhvr>
                                      <p:to>
                                        <p:strVal val="visible"/>
                                      </p:to>
                                    </p:set>
                                    <p:animEffect transition="in" filter="fade">
                                      <p:cBhvr>
                                        <p:cTn id="23" dur="500"/>
                                        <p:tgtEl>
                                          <p:spTgt spid="3">
                                            <p:txEl>
                                              <p:pRg st="12" end="12"/>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13" end="13"/>
                                            </p:txEl>
                                          </p:spTgt>
                                        </p:tgtEl>
                                        <p:attrNameLst>
                                          <p:attrName>style.visibility</p:attrName>
                                        </p:attrNameLst>
                                      </p:cBhvr>
                                      <p:to>
                                        <p:strVal val="visible"/>
                                      </p:to>
                                    </p:set>
                                    <p:animEffect transition="in" filter="fade">
                                      <p:cBhvr>
                                        <p:cTn id="26" dur="5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212D3B-BB8F-94F8-E8D3-1A64795B0E35}"/>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Sociocultural Approach to moral thinking</a:t>
            </a:r>
          </a:p>
        </p:txBody>
      </p:sp>
      <p:graphicFrame>
        <p:nvGraphicFramePr>
          <p:cNvPr id="18" name="Content Placeholder 2">
            <a:extLst>
              <a:ext uri="{FF2B5EF4-FFF2-40B4-BE49-F238E27FC236}">
                <a16:creationId xmlns:a16="http://schemas.microsoft.com/office/drawing/2014/main" id="{60788FAE-B9DD-F3BF-8EDE-9AF75A608407}"/>
              </a:ext>
            </a:extLst>
          </p:cNvPr>
          <p:cNvGraphicFramePr>
            <a:graphicFrameLocks noGrp="1"/>
          </p:cNvGraphicFramePr>
          <p:nvPr>
            <p:ph idx="1"/>
            <p:extLst>
              <p:ext uri="{D42A27DB-BD31-4B8C-83A1-F6EECF244321}">
                <p14:modId xmlns:p14="http://schemas.microsoft.com/office/powerpoint/2010/main" val="905661216"/>
              </p:ext>
            </p:extLst>
          </p:nvPr>
        </p:nvGraphicFramePr>
        <p:xfrm>
          <a:off x="4758631" y="1923107"/>
          <a:ext cx="6666833" cy="41673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2466A124-C93B-DA8D-05A1-22B8E93EEE10}"/>
              </a:ext>
            </a:extLst>
          </p:cNvPr>
          <p:cNvSpPr txBox="1"/>
          <p:nvPr/>
        </p:nvSpPr>
        <p:spPr>
          <a:xfrm>
            <a:off x="4612221" y="932978"/>
            <a:ext cx="6813243" cy="1107996"/>
          </a:xfrm>
          <a:prstGeom prst="rect">
            <a:avLst/>
          </a:prstGeom>
          <a:noFill/>
        </p:spPr>
        <p:txBody>
          <a:bodyPr wrap="square" rtlCol="0">
            <a:spAutoFit/>
          </a:bodyPr>
          <a:lstStyle/>
          <a:p>
            <a:r>
              <a:rPr lang="en-GB" sz="2400" dirty="0"/>
              <a:t>Using the worksheet, discuss the different behaviours listed and decide whether each is…</a:t>
            </a:r>
          </a:p>
          <a:p>
            <a:endParaRPr lang="en-GB" dirty="0"/>
          </a:p>
        </p:txBody>
      </p:sp>
    </p:spTree>
    <p:extLst>
      <p:ext uri="{BB962C8B-B14F-4D97-AF65-F5344CB8AC3E}">
        <p14:creationId xmlns:p14="http://schemas.microsoft.com/office/powerpoint/2010/main" val="3251638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33C2FF-2DDC-9C70-DFFC-C70C4D8F325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Sociocultural approach</a:t>
            </a:r>
          </a:p>
        </p:txBody>
      </p:sp>
      <p:sp>
        <p:nvSpPr>
          <p:cNvPr id="3" name="Content Placeholder 2">
            <a:extLst>
              <a:ext uri="{FF2B5EF4-FFF2-40B4-BE49-F238E27FC236}">
                <a16:creationId xmlns:a16="http://schemas.microsoft.com/office/drawing/2014/main" id="{E4AFA571-ABA7-45C3-D72D-2873C17A118D}"/>
              </a:ext>
            </a:extLst>
          </p:cNvPr>
          <p:cNvSpPr>
            <a:spLocks noGrp="1"/>
          </p:cNvSpPr>
          <p:nvPr>
            <p:ph idx="1"/>
          </p:nvPr>
        </p:nvSpPr>
        <p:spPr>
          <a:xfrm>
            <a:off x="4835711" y="1113692"/>
            <a:ext cx="7051489" cy="5744308"/>
          </a:xfrm>
        </p:spPr>
        <p:txBody>
          <a:bodyPr anchor="ctr">
            <a:normAutofit fontScale="92500" lnSpcReduction="20000"/>
          </a:bodyPr>
          <a:lstStyle/>
          <a:p>
            <a:pPr marL="0" indent="0">
              <a:buNone/>
            </a:pPr>
            <a:r>
              <a:rPr lang="en-GB" sz="2000" b="1" dirty="0"/>
              <a:t>Cultural norms </a:t>
            </a:r>
          </a:p>
          <a:p>
            <a:pPr lvl="1"/>
            <a:r>
              <a:rPr lang="en-GB" sz="2000" dirty="0"/>
              <a:t>Shape what people see as </a:t>
            </a:r>
            <a:r>
              <a:rPr lang="en-GB" sz="2000" b="1" dirty="0"/>
              <a:t>right or wrong</a:t>
            </a:r>
            <a:r>
              <a:rPr lang="en-GB" sz="2000" dirty="0"/>
              <a:t> </a:t>
            </a:r>
          </a:p>
          <a:p>
            <a:pPr lvl="1"/>
            <a:r>
              <a:rPr lang="en-GB" sz="2000" dirty="0"/>
              <a:t>Influence moral expectations around </a:t>
            </a:r>
            <a:r>
              <a:rPr lang="en-GB" sz="2000" b="1" dirty="0"/>
              <a:t>family, honesty, authority, gender, and behaviour</a:t>
            </a:r>
            <a:r>
              <a:rPr lang="en-GB" sz="2000" dirty="0"/>
              <a:t> </a:t>
            </a:r>
          </a:p>
          <a:p>
            <a:pPr lvl="1"/>
            <a:r>
              <a:rPr lang="en-GB" sz="2000" dirty="0"/>
              <a:t>Mean that </a:t>
            </a:r>
            <a:r>
              <a:rPr lang="en-GB" sz="2000" b="1" dirty="0"/>
              <a:t>moral disagreement does not always arise from bad intentions</a:t>
            </a:r>
            <a:r>
              <a:rPr lang="en-GB" sz="2000" dirty="0"/>
              <a:t>, but from different cultural values</a:t>
            </a:r>
          </a:p>
          <a:p>
            <a:pPr lvl="1"/>
            <a:endParaRPr lang="en-GB" sz="2000" dirty="0"/>
          </a:p>
          <a:p>
            <a:pPr lvl="1"/>
            <a:endParaRPr lang="en-GB" sz="2000" dirty="0"/>
          </a:p>
          <a:p>
            <a:pPr marL="0" indent="0">
              <a:buNone/>
            </a:pPr>
            <a:r>
              <a:rPr lang="en-GB" sz="2000" dirty="0"/>
              <a:t>Moral rules and social conventions</a:t>
            </a:r>
          </a:p>
          <a:p>
            <a:pPr lvl="1"/>
            <a:r>
              <a:rPr lang="en-GB" sz="2000" dirty="0" err="1"/>
              <a:t>Turiel</a:t>
            </a:r>
            <a:r>
              <a:rPr lang="en-GB" sz="2000" dirty="0"/>
              <a:t>  - proposed Social Domain Theory, which explains how children develop an understanding of right and wrong. He argued that children distinguish between moral rules, social conventions and personal choices, rather than developing morality through one fixed sequence of stages.</a:t>
            </a:r>
          </a:p>
          <a:p>
            <a:pPr lvl="1"/>
            <a:endParaRPr lang="en-GB" sz="2000" dirty="0"/>
          </a:p>
          <a:p>
            <a:pPr marL="0" indent="0">
              <a:buNone/>
            </a:pPr>
            <a:r>
              <a:rPr lang="en-GB" sz="2000" dirty="0"/>
              <a:t>Cultural differences in moral issues and social conventions</a:t>
            </a:r>
          </a:p>
          <a:p>
            <a:pPr lvl="1"/>
            <a:r>
              <a:rPr lang="en-GB" sz="2000" dirty="0" err="1"/>
              <a:t>Shweder</a:t>
            </a:r>
            <a:r>
              <a:rPr lang="en-GB" sz="2000" dirty="0"/>
              <a:t> proposed that moral development is influenced by culture, arguing that different societies can have different understandings of what is morally right and wrong. His work challenged the idea that morality can be understood through one universal framework based primarily on individual rights and justice. </a:t>
            </a:r>
          </a:p>
          <a:p>
            <a:endParaRPr lang="en-GB" sz="2000" dirty="0"/>
          </a:p>
          <a:p>
            <a:pPr marL="0" indent="0">
              <a:buNone/>
            </a:pPr>
            <a:endParaRPr lang="en-GB" sz="2000" dirty="0"/>
          </a:p>
          <a:p>
            <a:endParaRPr lang="en-GB" sz="2000" dirty="0"/>
          </a:p>
        </p:txBody>
      </p:sp>
    </p:spTree>
    <p:extLst>
      <p:ext uri="{BB962C8B-B14F-4D97-AF65-F5344CB8AC3E}">
        <p14:creationId xmlns:p14="http://schemas.microsoft.com/office/powerpoint/2010/main" val="9561422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9DDBDA-4060-4B28-CA20-3A47B5FF1FB4}"/>
              </a:ext>
            </a:extLst>
          </p:cNvPr>
          <p:cNvSpPr>
            <a:spLocks noGrp="1"/>
          </p:cNvSpPr>
          <p:nvPr>
            <p:ph type="title"/>
          </p:nvPr>
        </p:nvSpPr>
        <p:spPr>
          <a:xfrm>
            <a:off x="398353" y="1075742"/>
            <a:ext cx="3502620" cy="3387497"/>
          </a:xfrm>
        </p:spPr>
        <p:txBody>
          <a:bodyPr anchor="b">
            <a:normAutofit/>
          </a:bodyPr>
          <a:lstStyle/>
          <a:p>
            <a:pPr algn="r"/>
            <a:r>
              <a:rPr lang="en-GB" sz="3200" dirty="0">
                <a:solidFill>
                  <a:srgbClr val="FFFFFF"/>
                </a:solidFill>
              </a:rPr>
              <a:t>Learning morality through interaction:</a:t>
            </a:r>
            <a:br>
              <a:rPr lang="en-GB" sz="3200" dirty="0">
                <a:solidFill>
                  <a:srgbClr val="FFFFFF"/>
                </a:solidFill>
              </a:rPr>
            </a:br>
            <a:br>
              <a:rPr lang="en-GB" sz="3200" dirty="0">
                <a:solidFill>
                  <a:srgbClr val="FFFFFF"/>
                </a:solidFill>
              </a:rPr>
            </a:br>
            <a:r>
              <a:rPr lang="en-GB" sz="3200" dirty="0">
                <a:solidFill>
                  <a:srgbClr val="FFFFFF"/>
                </a:solidFill>
              </a:rPr>
              <a:t>Vygotsky’s sociocultural view</a:t>
            </a:r>
          </a:p>
        </p:txBody>
      </p:sp>
      <p:sp>
        <p:nvSpPr>
          <p:cNvPr id="3" name="Content Placeholder 2">
            <a:extLst>
              <a:ext uri="{FF2B5EF4-FFF2-40B4-BE49-F238E27FC236}">
                <a16:creationId xmlns:a16="http://schemas.microsoft.com/office/drawing/2014/main" id="{E97B2E30-9856-17FB-EFD2-EFE505209D7D}"/>
              </a:ext>
            </a:extLst>
          </p:cNvPr>
          <p:cNvSpPr>
            <a:spLocks noGrp="1"/>
          </p:cNvSpPr>
          <p:nvPr>
            <p:ph idx="1"/>
          </p:nvPr>
        </p:nvSpPr>
        <p:spPr>
          <a:xfrm>
            <a:off x="4436178" y="85138"/>
            <a:ext cx="7469129" cy="6201624"/>
          </a:xfrm>
        </p:spPr>
        <p:txBody>
          <a:bodyPr anchor="ctr">
            <a:noAutofit/>
          </a:bodyPr>
          <a:lstStyle/>
          <a:p>
            <a:pPr marL="0" indent="0">
              <a:buNone/>
            </a:pPr>
            <a:endParaRPr lang="en-GB" sz="1600" dirty="0"/>
          </a:p>
          <a:p>
            <a:pPr marL="0" indent="0">
              <a:buNone/>
            </a:pPr>
            <a:endParaRPr lang="en-GB" sz="1600" dirty="0"/>
          </a:p>
          <a:p>
            <a:pPr marL="0" indent="0">
              <a:buNone/>
            </a:pPr>
            <a:r>
              <a:rPr lang="en-GB" sz="1600" b="1" dirty="0"/>
              <a:t>Social interaction as the foundation of learning:</a:t>
            </a:r>
            <a:br>
              <a:rPr lang="en-GB" sz="1600" dirty="0"/>
            </a:br>
            <a:r>
              <a:rPr lang="en-GB" sz="1600" dirty="0"/>
              <a:t>Moral understanding develops through interaction with others </a:t>
            </a:r>
          </a:p>
          <a:p>
            <a:pPr marL="0" indent="0">
              <a:buNone/>
            </a:pPr>
            <a:endParaRPr lang="en-GB" sz="1200" dirty="0"/>
          </a:p>
          <a:p>
            <a:pPr marL="0" indent="0">
              <a:buNone/>
            </a:pPr>
            <a:r>
              <a:rPr lang="en-GB" sz="1600" b="1" dirty="0"/>
              <a:t>Cultural context shapes morality:</a:t>
            </a:r>
            <a:br>
              <a:rPr lang="en-GB" sz="1600" dirty="0"/>
            </a:br>
            <a:r>
              <a:rPr lang="en-GB" sz="1600" dirty="0"/>
              <a:t>Moral values and norms are learned from the culture in which a person is raised</a:t>
            </a:r>
          </a:p>
          <a:p>
            <a:pPr marL="0" indent="0">
              <a:buNone/>
            </a:pPr>
            <a:endParaRPr lang="en-GB" sz="1200" dirty="0"/>
          </a:p>
          <a:p>
            <a:pPr marL="0" indent="0">
              <a:buNone/>
            </a:pPr>
            <a:r>
              <a:rPr lang="en-GB" sz="1600" b="1" dirty="0"/>
              <a:t>Language as a key tool:</a:t>
            </a:r>
            <a:br>
              <a:rPr lang="en-GB" sz="1600" dirty="0"/>
            </a:br>
            <a:r>
              <a:rPr lang="en-GB" sz="1600" dirty="0"/>
              <a:t>Language used help individuals internalise moral (and immoral) concepts (discussion, storytelling)</a:t>
            </a:r>
          </a:p>
          <a:p>
            <a:pPr marL="0" indent="0">
              <a:buNone/>
            </a:pPr>
            <a:endParaRPr lang="en-GB" sz="1200" dirty="0"/>
          </a:p>
          <a:p>
            <a:pPr marL="0" indent="0">
              <a:buNone/>
            </a:pPr>
            <a:r>
              <a:rPr lang="en-GB" sz="1600" b="1" dirty="0"/>
              <a:t>More Knowledgeable Others (MKOs):</a:t>
            </a:r>
            <a:br>
              <a:rPr lang="en-GB" sz="1600" dirty="0"/>
            </a:br>
            <a:r>
              <a:rPr lang="en-GB" sz="1600" dirty="0"/>
              <a:t>Adults or peers model behaviour and reasoning, guiding learners toward socially accepted moral standards</a:t>
            </a:r>
          </a:p>
          <a:p>
            <a:pPr marL="0" indent="0">
              <a:buNone/>
            </a:pPr>
            <a:endParaRPr lang="en-GB" sz="1200" dirty="0"/>
          </a:p>
          <a:p>
            <a:pPr marL="0" indent="0">
              <a:buNone/>
            </a:pPr>
            <a:r>
              <a:rPr lang="en-GB" sz="1600" b="1" dirty="0"/>
              <a:t>Zone of Proximal Development (ZPD):</a:t>
            </a:r>
            <a:br>
              <a:rPr lang="en-GB" sz="1600" dirty="0"/>
            </a:br>
            <a:r>
              <a:rPr lang="en-GB" sz="1600" dirty="0"/>
              <a:t>Moral reasoning develops when individuals are supported to think beyond their current level (to achieve cognitive development)</a:t>
            </a:r>
          </a:p>
          <a:p>
            <a:pPr marL="0" indent="0">
              <a:buNone/>
            </a:pPr>
            <a:endParaRPr lang="en-GB" sz="1200" dirty="0"/>
          </a:p>
          <a:p>
            <a:pPr marL="0" indent="0">
              <a:buNone/>
            </a:pPr>
            <a:r>
              <a:rPr lang="en-GB" sz="1600" b="1" dirty="0"/>
              <a:t>Internalisation:</a:t>
            </a:r>
            <a:br>
              <a:rPr lang="en-GB" sz="1600" dirty="0"/>
            </a:br>
            <a:r>
              <a:rPr lang="en-GB" sz="1600" dirty="0"/>
              <a:t>Socially shared moral rules and values gradually become part of an individual’s internal moral compass</a:t>
            </a:r>
          </a:p>
          <a:p>
            <a:pPr marL="0" indent="0">
              <a:buNone/>
            </a:pPr>
            <a:endParaRPr lang="en-GB" sz="1200" dirty="0"/>
          </a:p>
          <a:p>
            <a:pPr marL="0" indent="0">
              <a:buNone/>
            </a:pPr>
            <a:r>
              <a:rPr lang="en-GB" sz="1600" b="1" dirty="0"/>
              <a:t>Learning through participation:</a:t>
            </a:r>
            <a:br>
              <a:rPr lang="en-GB" sz="1600" dirty="0"/>
            </a:br>
            <a:r>
              <a:rPr lang="en-GB" sz="1600" dirty="0"/>
              <a:t>Moral development occurs through active participation in social practices, rules, and shared decision‑making</a:t>
            </a:r>
          </a:p>
        </p:txBody>
      </p:sp>
    </p:spTree>
    <p:extLst>
      <p:ext uri="{BB962C8B-B14F-4D97-AF65-F5344CB8AC3E}">
        <p14:creationId xmlns:p14="http://schemas.microsoft.com/office/powerpoint/2010/main" val="1818348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500"/>
                                        <p:tgtEl>
                                          <p:spTgt spid="3">
                                            <p:txEl>
                                              <p:pRg st="4" end="4"/>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6" end="6"/>
                                            </p:txEl>
                                          </p:spTgt>
                                        </p:tgtEl>
                                        <p:attrNameLst>
                                          <p:attrName>style.visibility</p:attrName>
                                        </p:attrNameLst>
                                      </p:cBhvr>
                                      <p:to>
                                        <p:strVal val="visible"/>
                                      </p:to>
                                    </p:set>
                                    <p:animEffect transition="in" filter="fade">
                                      <p:cBhvr>
                                        <p:cTn id="12" dur="500"/>
                                        <p:tgtEl>
                                          <p:spTgt spid="3">
                                            <p:txEl>
                                              <p:pRg st="6" end="6"/>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8" end="8"/>
                                            </p:txEl>
                                          </p:spTgt>
                                        </p:tgtEl>
                                        <p:attrNameLst>
                                          <p:attrName>style.visibility</p:attrName>
                                        </p:attrNameLst>
                                      </p:cBhvr>
                                      <p:to>
                                        <p:strVal val="visible"/>
                                      </p:to>
                                    </p:set>
                                    <p:animEffect transition="in" filter="fade">
                                      <p:cBhvr>
                                        <p:cTn id="17" dur="500"/>
                                        <p:tgtEl>
                                          <p:spTgt spid="3">
                                            <p:txEl>
                                              <p:pRg st="8" end="8"/>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10" end="10"/>
                                            </p:txEl>
                                          </p:spTgt>
                                        </p:tgtEl>
                                        <p:attrNameLst>
                                          <p:attrName>style.visibility</p:attrName>
                                        </p:attrNameLst>
                                      </p:cBhvr>
                                      <p:to>
                                        <p:strVal val="visible"/>
                                      </p:to>
                                    </p:set>
                                    <p:animEffect transition="in" filter="fade">
                                      <p:cBhvr>
                                        <p:cTn id="22" dur="500"/>
                                        <p:tgtEl>
                                          <p:spTgt spid="3">
                                            <p:txEl>
                                              <p:pRg st="10" end="1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12" end="12"/>
                                            </p:txEl>
                                          </p:spTgt>
                                        </p:tgtEl>
                                        <p:attrNameLst>
                                          <p:attrName>style.visibility</p:attrName>
                                        </p:attrNameLst>
                                      </p:cBhvr>
                                      <p:to>
                                        <p:strVal val="visible"/>
                                      </p:to>
                                    </p:set>
                                    <p:animEffect transition="in" filter="fade">
                                      <p:cBhvr>
                                        <p:cTn id="27" dur="500"/>
                                        <p:tgtEl>
                                          <p:spTgt spid="3">
                                            <p:txEl>
                                              <p:pRg st="12" end="1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14" end="14"/>
                                            </p:txEl>
                                          </p:spTgt>
                                        </p:tgtEl>
                                        <p:attrNameLst>
                                          <p:attrName>style.visibility</p:attrName>
                                        </p:attrNameLst>
                                      </p:cBhvr>
                                      <p:to>
                                        <p:strVal val="visible"/>
                                      </p:to>
                                    </p:set>
                                    <p:animEffect transition="in" filter="fade">
                                      <p:cBhvr>
                                        <p:cTn id="32" dur="5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2F7ABF-39EF-E08D-20F8-0093AAA2F10A}"/>
              </a:ext>
            </a:extLst>
          </p:cNvPr>
          <p:cNvSpPr>
            <a:spLocks noGrp="1"/>
          </p:cNvSpPr>
          <p:nvPr>
            <p:ph type="title"/>
          </p:nvPr>
        </p:nvSpPr>
        <p:spPr>
          <a:xfrm>
            <a:off x="5297762" y="329184"/>
            <a:ext cx="6251110" cy="1783080"/>
          </a:xfrm>
        </p:spPr>
        <p:txBody>
          <a:bodyPr anchor="b">
            <a:normAutofit/>
          </a:bodyPr>
          <a:lstStyle/>
          <a:p>
            <a:r>
              <a:rPr lang="en-GB" sz="4600"/>
              <a:t>Psychodynamic / Psychanalytic approach</a:t>
            </a:r>
          </a:p>
        </p:txBody>
      </p:sp>
      <p:pic>
        <p:nvPicPr>
          <p:cNvPr id="5" name="Picture 4">
            <a:extLst>
              <a:ext uri="{FF2B5EF4-FFF2-40B4-BE49-F238E27FC236}">
                <a16:creationId xmlns:a16="http://schemas.microsoft.com/office/drawing/2014/main" id="{D886A231-8A2D-B914-F8B1-AF2EBF12BCC2}"/>
              </a:ext>
            </a:extLst>
          </p:cNvPr>
          <p:cNvPicPr>
            <a:picLocks noChangeAspect="1"/>
          </p:cNvPicPr>
          <p:nvPr/>
        </p:nvPicPr>
        <p:blipFill>
          <a:blip r:embed="rId2"/>
          <a:srcRect r="1" b="2079"/>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8DF61114-CEC2-3BD4-15D0-0A3EE593D544}"/>
              </a:ext>
            </a:extLst>
          </p:cNvPr>
          <p:cNvSpPr>
            <a:spLocks noGrp="1"/>
          </p:cNvSpPr>
          <p:nvPr>
            <p:ph idx="1"/>
          </p:nvPr>
        </p:nvSpPr>
        <p:spPr>
          <a:xfrm>
            <a:off x="5297762" y="2706624"/>
            <a:ext cx="6251110" cy="3483864"/>
          </a:xfrm>
        </p:spPr>
        <p:txBody>
          <a:bodyPr>
            <a:normAutofit/>
          </a:bodyPr>
          <a:lstStyle/>
          <a:p>
            <a:pPr marL="0" indent="0">
              <a:buNone/>
            </a:pPr>
            <a:endParaRPr lang="en-GB" sz="2200" dirty="0"/>
          </a:p>
          <a:p>
            <a:pPr marL="0" indent="0">
              <a:buNone/>
            </a:pPr>
            <a:r>
              <a:rPr lang="en-GB" sz="2200" dirty="0"/>
              <a:t>Moral development occurs through the formation of the </a:t>
            </a:r>
            <a:r>
              <a:rPr lang="en-GB" sz="2200" b="1" dirty="0"/>
              <a:t>superego</a:t>
            </a:r>
          </a:p>
          <a:p>
            <a:pPr marL="0" indent="0">
              <a:buNone/>
            </a:pPr>
            <a:endParaRPr lang="en-GB" sz="2200" b="1" dirty="0"/>
          </a:p>
          <a:p>
            <a:pPr marL="0" indent="0">
              <a:buNone/>
            </a:pPr>
            <a:r>
              <a:rPr lang="en-GB" sz="2200" dirty="0"/>
              <a:t>The superego develops as children internalise parental values, rules, and social norms</a:t>
            </a:r>
          </a:p>
          <a:p>
            <a:pPr marL="0" indent="0">
              <a:buNone/>
            </a:pPr>
            <a:endParaRPr lang="en-GB" sz="2200" dirty="0"/>
          </a:p>
          <a:p>
            <a:pPr lvl="1"/>
            <a:endParaRPr lang="en-GB" sz="2200" dirty="0"/>
          </a:p>
          <a:p>
            <a:endParaRPr lang="en-US" sz="2200" dirty="0"/>
          </a:p>
        </p:txBody>
      </p:sp>
    </p:spTree>
    <p:extLst>
      <p:ext uri="{BB962C8B-B14F-4D97-AF65-F5344CB8AC3E}">
        <p14:creationId xmlns:p14="http://schemas.microsoft.com/office/powerpoint/2010/main" val="808645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animEffect transition="in" filter="fade">
                                      <p:cBhvr>
                                        <p:cTn id="7" dur="500"/>
                                        <p:tgtEl>
                                          <p:spTgt spid="9">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9">
                                            <p:txEl>
                                              <p:pRg st="3" end="3"/>
                                            </p:txEl>
                                          </p:spTgt>
                                        </p:tgtEl>
                                        <p:attrNameLst>
                                          <p:attrName>style.visibility</p:attrName>
                                        </p:attrNameLst>
                                      </p:cBhvr>
                                      <p:to>
                                        <p:strVal val="visible"/>
                                      </p:to>
                                    </p:set>
                                    <p:animEffect transition="in" filter="fade">
                                      <p:cBhvr>
                                        <p:cTn id="10" dur="500"/>
                                        <p:tgtEl>
                                          <p:spTgt spid="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Content Placeholder 3">
            <a:extLst>
              <a:ext uri="{FF2B5EF4-FFF2-40B4-BE49-F238E27FC236}">
                <a16:creationId xmlns:a16="http://schemas.microsoft.com/office/drawing/2014/main" id="{2FDB94E3-6BB5-13ED-AFAC-8AC5BE1BA40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63526" y="26988"/>
            <a:ext cx="11383963" cy="6831012"/>
          </a:xfrm>
        </p:spPr>
      </p:pic>
      <p:sp>
        <p:nvSpPr>
          <p:cNvPr id="23555" name="TextBox 4">
            <a:extLst>
              <a:ext uri="{FF2B5EF4-FFF2-40B4-BE49-F238E27FC236}">
                <a16:creationId xmlns:a16="http://schemas.microsoft.com/office/drawing/2014/main" id="{2B26A18B-3189-5CE2-C142-4B31AAC81C6D}"/>
              </a:ext>
            </a:extLst>
          </p:cNvPr>
          <p:cNvSpPr txBox="1">
            <a:spLocks noChangeArrowheads="1"/>
          </p:cNvSpPr>
          <p:nvPr/>
        </p:nvSpPr>
        <p:spPr bwMode="auto">
          <a:xfrm>
            <a:off x="4232276" y="5934076"/>
            <a:ext cx="409416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5400">
                <a:solidFill>
                  <a:schemeClr val="bg1"/>
                </a:solidFill>
                <a:latin typeface="Verdana"/>
                <a:ea typeface="Verdana"/>
              </a:rPr>
              <a:t>10 minutes</a:t>
            </a:r>
          </a:p>
        </p:txBody>
      </p:sp>
    </p:spTree>
    <p:extLst>
      <p:ext uri="{BB962C8B-B14F-4D97-AF65-F5344CB8AC3E}">
        <p14:creationId xmlns:p14="http://schemas.microsoft.com/office/powerpoint/2010/main" val="3521259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19C92-7295-C963-D9C9-B6C9CF1A4AB9}"/>
              </a:ext>
            </a:extLst>
          </p:cNvPr>
          <p:cNvSpPr>
            <a:spLocks noGrp="1"/>
          </p:cNvSpPr>
          <p:nvPr>
            <p:ph type="title"/>
          </p:nvPr>
        </p:nvSpPr>
        <p:spPr/>
        <p:txBody>
          <a:bodyPr/>
          <a:lstStyle/>
          <a:p>
            <a:r>
              <a:rPr lang="en-GB" dirty="0"/>
              <a:t>Biological approach: Brain structures interact </a:t>
            </a:r>
            <a:endParaRPr lang="en-GB" b="1" dirty="0"/>
          </a:p>
        </p:txBody>
      </p:sp>
      <p:sp>
        <p:nvSpPr>
          <p:cNvPr id="3" name="Content Placeholder 2">
            <a:extLst>
              <a:ext uri="{FF2B5EF4-FFF2-40B4-BE49-F238E27FC236}">
                <a16:creationId xmlns:a16="http://schemas.microsoft.com/office/drawing/2014/main" id="{CCFB68B8-EFB8-4193-EE57-89228E905A1C}"/>
              </a:ext>
            </a:extLst>
          </p:cNvPr>
          <p:cNvSpPr>
            <a:spLocks noGrp="1"/>
          </p:cNvSpPr>
          <p:nvPr>
            <p:ph idx="1"/>
          </p:nvPr>
        </p:nvSpPr>
        <p:spPr/>
        <p:txBody>
          <a:bodyPr/>
          <a:lstStyle/>
          <a:p>
            <a:endParaRPr lang="en-GB"/>
          </a:p>
        </p:txBody>
      </p:sp>
      <p:sp>
        <p:nvSpPr>
          <p:cNvPr id="4" name="Rectangle: Rounded Corners 3">
            <a:extLst>
              <a:ext uri="{FF2B5EF4-FFF2-40B4-BE49-F238E27FC236}">
                <a16:creationId xmlns:a16="http://schemas.microsoft.com/office/drawing/2014/main" id="{1D576B12-8C5D-3741-FDA2-6AE4610BF5C2}"/>
              </a:ext>
            </a:extLst>
          </p:cNvPr>
          <p:cNvSpPr/>
          <p:nvPr/>
        </p:nvSpPr>
        <p:spPr>
          <a:xfrm>
            <a:off x="838200" y="1825625"/>
            <a:ext cx="3389768" cy="1976155"/>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b="1" dirty="0">
                <a:solidFill>
                  <a:schemeClr val="tx1"/>
                </a:solidFill>
              </a:rPr>
              <a:t>Prefrontal cortex:  </a:t>
            </a:r>
          </a:p>
          <a:p>
            <a:pPr marL="285750" indent="-285750">
              <a:buFont typeface="Arial" panose="020B0604020202020204" pitchFamily="34" charset="0"/>
              <a:buChar char="•"/>
            </a:pPr>
            <a:r>
              <a:rPr lang="en-GB" sz="1600" dirty="0">
                <a:solidFill>
                  <a:schemeClr val="tx1"/>
                </a:solidFill>
              </a:rPr>
              <a:t>Caring </a:t>
            </a:r>
          </a:p>
          <a:p>
            <a:r>
              <a:rPr lang="en-GB" sz="1600" dirty="0">
                <a:solidFill>
                  <a:schemeClr val="tx1"/>
                </a:solidFill>
              </a:rPr>
              <a:t>Links feelings to decisions</a:t>
            </a:r>
          </a:p>
          <a:p>
            <a:pPr marL="285750" indent="-285750">
              <a:buFont typeface="Arial" panose="020B0604020202020204" pitchFamily="34" charset="0"/>
              <a:buChar char="•"/>
            </a:pPr>
            <a:r>
              <a:rPr lang="en-GB" sz="1600" dirty="0">
                <a:solidFill>
                  <a:schemeClr val="tx1"/>
                </a:solidFill>
              </a:rPr>
              <a:t>Careful thinking and following rules </a:t>
            </a:r>
          </a:p>
          <a:p>
            <a:r>
              <a:rPr lang="en-GB" sz="1600" dirty="0">
                <a:solidFill>
                  <a:schemeClr val="tx1"/>
                </a:solidFill>
              </a:rPr>
              <a:t>Links logic and self‑control to moral decisions</a:t>
            </a:r>
          </a:p>
        </p:txBody>
      </p:sp>
      <p:sp>
        <p:nvSpPr>
          <p:cNvPr id="5" name="Rectangle: Rounded Corners 4">
            <a:extLst>
              <a:ext uri="{FF2B5EF4-FFF2-40B4-BE49-F238E27FC236}">
                <a16:creationId xmlns:a16="http://schemas.microsoft.com/office/drawing/2014/main" id="{F14AF72B-6910-1CD3-9BDA-CBB19DD7905D}"/>
              </a:ext>
            </a:extLst>
          </p:cNvPr>
          <p:cNvSpPr/>
          <p:nvPr/>
        </p:nvSpPr>
        <p:spPr>
          <a:xfrm>
            <a:off x="838200" y="4236348"/>
            <a:ext cx="3389768" cy="1940615"/>
          </a:xfrm>
          <a:prstGeom prst="roundRect">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b="1" dirty="0">
                <a:solidFill>
                  <a:schemeClr val="tx1"/>
                </a:solidFill>
              </a:rPr>
              <a:t>Striatum:</a:t>
            </a:r>
          </a:p>
          <a:p>
            <a:pPr marL="285750" indent="-285750">
              <a:buFont typeface="Arial" panose="020B0604020202020204" pitchFamily="34" charset="0"/>
              <a:buChar char="•"/>
            </a:pPr>
            <a:r>
              <a:rPr lang="en-GB" sz="1600" dirty="0">
                <a:solidFill>
                  <a:schemeClr val="tx1"/>
                </a:solidFill>
              </a:rPr>
              <a:t>Helps us learn which behaviours are </a:t>
            </a:r>
            <a:r>
              <a:rPr lang="en-GB" sz="1600" b="1" dirty="0">
                <a:solidFill>
                  <a:schemeClr val="tx1"/>
                </a:solidFill>
              </a:rPr>
              <a:t>praised or punished</a:t>
            </a:r>
            <a:r>
              <a:rPr lang="en-GB" sz="1600" dirty="0">
                <a:solidFill>
                  <a:schemeClr val="tx1"/>
                </a:solidFill>
              </a:rPr>
              <a:t> by society </a:t>
            </a:r>
          </a:p>
          <a:p>
            <a:r>
              <a:rPr lang="en-GB" sz="1600" dirty="0">
                <a:solidFill>
                  <a:schemeClr val="tx1"/>
                </a:solidFill>
              </a:rPr>
              <a:t>Links consequences to moral decisions</a:t>
            </a:r>
          </a:p>
        </p:txBody>
      </p:sp>
      <p:sp>
        <p:nvSpPr>
          <p:cNvPr id="6" name="Rectangle: Rounded Corners 5">
            <a:extLst>
              <a:ext uri="{FF2B5EF4-FFF2-40B4-BE49-F238E27FC236}">
                <a16:creationId xmlns:a16="http://schemas.microsoft.com/office/drawing/2014/main" id="{0DC81C36-66EF-A91F-ABA1-64D68E86F7FE}"/>
              </a:ext>
            </a:extLst>
          </p:cNvPr>
          <p:cNvSpPr/>
          <p:nvPr/>
        </p:nvSpPr>
        <p:spPr>
          <a:xfrm>
            <a:off x="4544933" y="4200808"/>
            <a:ext cx="3300553" cy="1976155"/>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b="1" dirty="0">
                <a:solidFill>
                  <a:schemeClr val="tx1"/>
                </a:solidFill>
              </a:rPr>
              <a:t>Insula:</a:t>
            </a:r>
          </a:p>
          <a:p>
            <a:pPr marL="285750" indent="-285750">
              <a:buFont typeface="Arial" panose="020B0604020202020204" pitchFamily="34" charset="0"/>
              <a:buChar char="•"/>
            </a:pPr>
            <a:r>
              <a:rPr lang="en-GB" sz="1600" dirty="0">
                <a:solidFill>
                  <a:schemeClr val="tx1"/>
                </a:solidFill>
              </a:rPr>
              <a:t>Feeling disgust, unfairness and empathy </a:t>
            </a:r>
          </a:p>
          <a:p>
            <a:r>
              <a:rPr lang="en-GB" sz="1600" dirty="0">
                <a:solidFill>
                  <a:schemeClr val="tx1"/>
                </a:solidFill>
              </a:rPr>
              <a:t>Links body feelings to moral judgements</a:t>
            </a:r>
          </a:p>
        </p:txBody>
      </p:sp>
      <p:sp>
        <p:nvSpPr>
          <p:cNvPr id="7" name="Rectangle: Rounded Corners 6">
            <a:extLst>
              <a:ext uri="{FF2B5EF4-FFF2-40B4-BE49-F238E27FC236}">
                <a16:creationId xmlns:a16="http://schemas.microsoft.com/office/drawing/2014/main" id="{C2F51CDF-31AC-4B61-D53E-2445CC1CDE28}"/>
              </a:ext>
            </a:extLst>
          </p:cNvPr>
          <p:cNvSpPr/>
          <p:nvPr/>
        </p:nvSpPr>
        <p:spPr>
          <a:xfrm>
            <a:off x="8053246" y="4236348"/>
            <a:ext cx="3300554" cy="1940616"/>
          </a:xfrm>
          <a:prstGeom prst="roundRect">
            <a:avLst/>
          </a:prstGeom>
          <a:solidFill>
            <a:srgbClr val="FF99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1600" b="1" dirty="0">
                <a:solidFill>
                  <a:schemeClr val="tx1"/>
                </a:solidFill>
              </a:rPr>
              <a:t>Temporoparietal junction:</a:t>
            </a:r>
          </a:p>
          <a:p>
            <a:pPr marL="285750" indent="-285750">
              <a:buFont typeface="Arial" panose="020B0604020202020204" pitchFamily="34" charset="0"/>
              <a:buChar char="•"/>
            </a:pPr>
            <a:r>
              <a:rPr lang="en-GB" sz="1600" dirty="0">
                <a:solidFill>
                  <a:schemeClr val="tx1"/>
                </a:solidFill>
              </a:rPr>
              <a:t>Understanding other people’s thoughts and intentions </a:t>
            </a:r>
          </a:p>
          <a:p>
            <a:r>
              <a:rPr lang="en-GB" sz="1600" dirty="0">
                <a:solidFill>
                  <a:schemeClr val="tx1"/>
                </a:solidFill>
              </a:rPr>
              <a:t>Links a sense of blame and judgement to moral decisions</a:t>
            </a:r>
          </a:p>
        </p:txBody>
      </p:sp>
      <p:sp>
        <p:nvSpPr>
          <p:cNvPr id="8" name="Rectangle: Rounded Corners 7">
            <a:extLst>
              <a:ext uri="{FF2B5EF4-FFF2-40B4-BE49-F238E27FC236}">
                <a16:creationId xmlns:a16="http://schemas.microsoft.com/office/drawing/2014/main" id="{52972AB4-A826-60FC-985C-39FA7DC26B3F}"/>
              </a:ext>
            </a:extLst>
          </p:cNvPr>
          <p:cNvSpPr/>
          <p:nvPr/>
        </p:nvSpPr>
        <p:spPr>
          <a:xfrm>
            <a:off x="4493914" y="1825624"/>
            <a:ext cx="3351572" cy="1940617"/>
          </a:xfrm>
          <a:prstGeom prst="roundRect">
            <a:avLst/>
          </a:prstGeom>
          <a:solidFill>
            <a:srgbClr val="FFCC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b="1" dirty="0">
                <a:solidFill>
                  <a:schemeClr val="tx1"/>
                </a:solidFill>
              </a:rPr>
              <a:t>Amygdala:</a:t>
            </a:r>
          </a:p>
          <a:p>
            <a:pPr marL="285750" indent="-285750">
              <a:buFont typeface="Arial" panose="020B0604020202020204" pitchFamily="34" charset="0"/>
              <a:buChar char="•"/>
            </a:pPr>
            <a:r>
              <a:rPr lang="en-GB" sz="1600" dirty="0">
                <a:solidFill>
                  <a:schemeClr val="tx1"/>
                </a:solidFill>
              </a:rPr>
              <a:t>Processing </a:t>
            </a:r>
            <a:r>
              <a:rPr lang="en-GB" sz="1600" b="1" dirty="0">
                <a:solidFill>
                  <a:schemeClr val="tx1"/>
                </a:solidFill>
              </a:rPr>
              <a:t>strong emotions</a:t>
            </a:r>
            <a:r>
              <a:rPr lang="en-GB" sz="1600" dirty="0">
                <a:solidFill>
                  <a:schemeClr val="tx1"/>
                </a:solidFill>
              </a:rPr>
              <a:t> (fear, anger, distress) </a:t>
            </a:r>
          </a:p>
          <a:p>
            <a:r>
              <a:rPr lang="en-GB" sz="1600" dirty="0">
                <a:solidFill>
                  <a:schemeClr val="tx1"/>
                </a:solidFill>
              </a:rPr>
              <a:t>Links emotional reactions to moral decisions</a:t>
            </a:r>
          </a:p>
        </p:txBody>
      </p:sp>
      <p:sp>
        <p:nvSpPr>
          <p:cNvPr id="9" name="Rectangle: Rounded Corners 8">
            <a:extLst>
              <a:ext uri="{FF2B5EF4-FFF2-40B4-BE49-F238E27FC236}">
                <a16:creationId xmlns:a16="http://schemas.microsoft.com/office/drawing/2014/main" id="{3D2512B2-BED6-F546-4420-7F3A0129061E}"/>
              </a:ext>
            </a:extLst>
          </p:cNvPr>
          <p:cNvSpPr/>
          <p:nvPr/>
        </p:nvSpPr>
        <p:spPr>
          <a:xfrm>
            <a:off x="8053246" y="1825625"/>
            <a:ext cx="3300554" cy="1940616"/>
          </a:xfrm>
          <a:prstGeom prst="roundRect">
            <a:avLst/>
          </a:prstGeom>
          <a:solidFill>
            <a:srgbClr val="CC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b="1" dirty="0">
                <a:solidFill>
                  <a:schemeClr val="tx1"/>
                </a:solidFill>
              </a:rPr>
              <a:t>Cingulate cortex:</a:t>
            </a:r>
          </a:p>
          <a:p>
            <a:pPr marL="285750" indent="-285750">
              <a:buFont typeface="Arial" panose="020B0604020202020204" pitchFamily="34" charset="0"/>
              <a:buChar char="•"/>
            </a:pPr>
            <a:r>
              <a:rPr lang="en-GB" sz="1600" dirty="0">
                <a:solidFill>
                  <a:schemeClr val="tx1"/>
                </a:solidFill>
              </a:rPr>
              <a:t>Awareness of moral conflict  </a:t>
            </a:r>
          </a:p>
          <a:p>
            <a:r>
              <a:rPr lang="en-GB" sz="1600" dirty="0">
                <a:solidFill>
                  <a:schemeClr val="tx1"/>
                </a:solidFill>
              </a:rPr>
              <a:t>links feelings of guilt and discomfort to moral decisions</a:t>
            </a:r>
          </a:p>
          <a:p>
            <a:pPr marL="285750" indent="-285750">
              <a:buFont typeface="Arial" panose="020B0604020202020204" pitchFamily="34" charset="0"/>
              <a:buChar char="•"/>
            </a:pPr>
            <a:r>
              <a:rPr lang="en-GB" sz="1600" dirty="0">
                <a:solidFill>
                  <a:schemeClr val="tx1"/>
                </a:solidFill>
              </a:rPr>
              <a:t>Self-reflection </a:t>
            </a:r>
          </a:p>
          <a:p>
            <a:r>
              <a:rPr lang="en-GB" sz="1600" dirty="0">
                <a:solidFill>
                  <a:schemeClr val="tx1"/>
                </a:solidFill>
              </a:rPr>
              <a:t>Links our values and who we feel we are to moral decisions</a:t>
            </a:r>
          </a:p>
        </p:txBody>
      </p:sp>
    </p:spTree>
    <p:extLst>
      <p:ext uri="{BB962C8B-B14F-4D97-AF65-F5344CB8AC3E}">
        <p14:creationId xmlns:p14="http://schemas.microsoft.com/office/powerpoint/2010/main" val="17101234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554E56-5849-9DF9-B6F2-5D762424B5FE}"/>
              </a:ext>
            </a:extLst>
          </p:cNvPr>
          <p:cNvSpPr>
            <a:spLocks noGrp="1"/>
          </p:cNvSpPr>
          <p:nvPr>
            <p:ph type="title"/>
          </p:nvPr>
        </p:nvSpPr>
        <p:spPr>
          <a:xfrm>
            <a:off x="761802" y="350196"/>
            <a:ext cx="8246395" cy="1624520"/>
          </a:xfrm>
        </p:spPr>
        <p:txBody>
          <a:bodyPr anchor="ctr">
            <a:normAutofit/>
          </a:bodyPr>
          <a:lstStyle/>
          <a:p>
            <a:r>
              <a:rPr lang="en-GB" sz="4000" dirty="0"/>
              <a:t>Brain: moral thinking and behaviour</a:t>
            </a:r>
          </a:p>
        </p:txBody>
      </p:sp>
      <p:sp>
        <p:nvSpPr>
          <p:cNvPr id="3" name="Content Placeholder 2">
            <a:extLst>
              <a:ext uri="{FF2B5EF4-FFF2-40B4-BE49-F238E27FC236}">
                <a16:creationId xmlns:a16="http://schemas.microsoft.com/office/drawing/2014/main" id="{1E89D80D-39FE-8291-EC5E-2F81549ECA7F}"/>
              </a:ext>
            </a:extLst>
          </p:cNvPr>
          <p:cNvSpPr>
            <a:spLocks noGrp="1"/>
          </p:cNvSpPr>
          <p:nvPr>
            <p:ph idx="1"/>
          </p:nvPr>
        </p:nvSpPr>
        <p:spPr>
          <a:xfrm>
            <a:off x="543208" y="2860895"/>
            <a:ext cx="4865499" cy="4464996"/>
          </a:xfrm>
        </p:spPr>
        <p:txBody>
          <a:bodyPr anchor="ctr">
            <a:normAutofit/>
          </a:bodyPr>
          <a:lstStyle/>
          <a:p>
            <a:pPr marL="0" indent="0">
              <a:buNone/>
            </a:pPr>
            <a:endParaRPr lang="en-GB" sz="900" dirty="0"/>
          </a:p>
          <a:p>
            <a:pPr marL="0" indent="0">
              <a:buNone/>
            </a:pPr>
            <a:r>
              <a:rPr lang="en-GB" sz="1900" b="1" dirty="0"/>
              <a:t>Phineas Gage: Damage due to accident</a:t>
            </a:r>
          </a:p>
          <a:p>
            <a:r>
              <a:rPr lang="en-GB" sz="1900" dirty="0"/>
              <a:t>Left frontal lobe</a:t>
            </a:r>
          </a:p>
          <a:p>
            <a:r>
              <a:rPr lang="en-GB" sz="1900" dirty="0"/>
              <a:t>Prefrontal cortex</a:t>
            </a:r>
          </a:p>
          <a:p>
            <a:pPr marL="0" indent="0">
              <a:buNone/>
            </a:pPr>
            <a:endParaRPr lang="en-GB" sz="800" dirty="0"/>
          </a:p>
          <a:p>
            <a:pPr marL="0" indent="0">
              <a:buNone/>
            </a:pPr>
            <a:r>
              <a:rPr lang="en-GB" sz="1800" b="1" dirty="0"/>
              <a:t>Outcome:</a:t>
            </a:r>
            <a:endParaRPr lang="en-GB" sz="1900" b="1" dirty="0"/>
          </a:p>
          <a:p>
            <a:r>
              <a:rPr lang="en-GB" sz="1900" dirty="0"/>
              <a:t>Impulsive, immoral and aggressive behaviour</a:t>
            </a:r>
          </a:p>
          <a:p>
            <a:r>
              <a:rPr lang="en-GB" sz="1900" dirty="0"/>
              <a:t>Alcohol abuse</a:t>
            </a:r>
          </a:p>
          <a:p>
            <a:r>
              <a:rPr lang="en-GB" sz="1900" dirty="0"/>
              <a:t>Marriage breakdown</a:t>
            </a:r>
          </a:p>
          <a:p>
            <a:r>
              <a:rPr lang="en-GB" sz="1900" dirty="0"/>
              <a:t>Difficulty maintaining friendly and romantic relationships</a:t>
            </a:r>
          </a:p>
          <a:p>
            <a:pPr marL="0" indent="0">
              <a:buNone/>
            </a:pPr>
            <a:endParaRPr lang="en-GB" sz="2000" dirty="0"/>
          </a:p>
          <a:p>
            <a:pPr marL="0" indent="0">
              <a:buNone/>
            </a:pPr>
            <a:endParaRPr lang="en-GB" sz="2000" dirty="0"/>
          </a:p>
        </p:txBody>
      </p:sp>
      <p:pic>
        <p:nvPicPr>
          <p:cNvPr id="9" name="Picture 8">
            <a:extLst>
              <a:ext uri="{FF2B5EF4-FFF2-40B4-BE49-F238E27FC236}">
                <a16:creationId xmlns:a16="http://schemas.microsoft.com/office/drawing/2014/main" id="{D0A9F719-D42F-A481-7CE7-75928FB15407}"/>
              </a:ext>
            </a:extLst>
          </p:cNvPr>
          <p:cNvPicPr>
            <a:picLocks noChangeAspect="1"/>
          </p:cNvPicPr>
          <p:nvPr/>
        </p:nvPicPr>
        <p:blipFill>
          <a:blip r:embed="rId2"/>
          <a:stretch>
            <a:fillRect/>
          </a:stretch>
        </p:blipFill>
        <p:spPr>
          <a:xfrm>
            <a:off x="5492910" y="3009900"/>
            <a:ext cx="6500474" cy="3429000"/>
          </a:xfrm>
          <a:prstGeom prst="rect">
            <a:avLst/>
          </a:prstGeom>
        </p:spPr>
      </p:pic>
      <p:sp>
        <p:nvSpPr>
          <p:cNvPr id="13" name="TextBox 12">
            <a:extLst>
              <a:ext uri="{FF2B5EF4-FFF2-40B4-BE49-F238E27FC236}">
                <a16:creationId xmlns:a16="http://schemas.microsoft.com/office/drawing/2014/main" id="{F530F016-1900-4BC1-BCCA-4A1B6D09646B}"/>
              </a:ext>
            </a:extLst>
          </p:cNvPr>
          <p:cNvSpPr txBox="1"/>
          <p:nvPr/>
        </p:nvSpPr>
        <p:spPr>
          <a:xfrm>
            <a:off x="543208" y="2266863"/>
            <a:ext cx="10719303" cy="400110"/>
          </a:xfrm>
          <a:prstGeom prst="rect">
            <a:avLst/>
          </a:prstGeom>
          <a:noFill/>
        </p:spPr>
        <p:txBody>
          <a:bodyPr wrap="square" rtlCol="0">
            <a:spAutoFit/>
          </a:bodyPr>
          <a:lstStyle/>
          <a:p>
            <a:r>
              <a:rPr lang="en-GB" sz="2000" dirty="0"/>
              <a:t>Brain damage, deficiency, delay or disease can interfere with moral thinking and behaviour</a:t>
            </a:r>
          </a:p>
        </p:txBody>
      </p:sp>
    </p:spTree>
    <p:extLst>
      <p:ext uri="{BB962C8B-B14F-4D97-AF65-F5344CB8AC3E}">
        <p14:creationId xmlns:p14="http://schemas.microsoft.com/office/powerpoint/2010/main" val="7811032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35ADAF7-9BEB-4FA3-AE9F-4CF47620EB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F09DA79-8D50-9CD8-DC2D-AF783EFD9F68}"/>
              </a:ext>
            </a:extLst>
          </p:cNvPr>
          <p:cNvSpPr>
            <a:spLocks noGrp="1"/>
          </p:cNvSpPr>
          <p:nvPr>
            <p:ph type="title"/>
          </p:nvPr>
        </p:nvSpPr>
        <p:spPr>
          <a:xfrm>
            <a:off x="292609" y="431212"/>
            <a:ext cx="3627343" cy="1906317"/>
          </a:xfrm>
        </p:spPr>
        <p:txBody>
          <a:bodyPr>
            <a:normAutofit/>
          </a:bodyPr>
          <a:lstStyle/>
          <a:p>
            <a:pPr algn="ctr"/>
            <a:r>
              <a:rPr lang="en-GB" sz="4000" dirty="0"/>
              <a:t>Brain: moral thinking and behaviour</a:t>
            </a:r>
          </a:p>
        </p:txBody>
      </p:sp>
      <p:sp>
        <p:nvSpPr>
          <p:cNvPr id="23" name="Rectangle 22">
            <a:extLst>
              <a:ext uri="{FF2B5EF4-FFF2-40B4-BE49-F238E27FC236}">
                <a16:creationId xmlns:a16="http://schemas.microsoft.com/office/drawing/2014/main" id="{57BB0BA7-0383-4937-8874-B01AAA08E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408925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FA26FE2F-1239-3FF1-7CC9-FA559F32059F}"/>
              </a:ext>
            </a:extLst>
          </p:cNvPr>
          <p:cNvPicPr>
            <a:picLocks noChangeAspect="1"/>
          </p:cNvPicPr>
          <p:nvPr/>
        </p:nvPicPr>
        <p:blipFill>
          <a:blip r:embed="rId2"/>
          <a:stretch>
            <a:fillRect/>
          </a:stretch>
        </p:blipFill>
        <p:spPr>
          <a:xfrm>
            <a:off x="352603" y="3799442"/>
            <a:ext cx="3605083" cy="2027859"/>
          </a:xfrm>
          <a:prstGeom prst="rect">
            <a:avLst/>
          </a:prstGeom>
        </p:spPr>
      </p:pic>
      <p:sp>
        <p:nvSpPr>
          <p:cNvPr id="3" name="Content Placeholder 2">
            <a:extLst>
              <a:ext uri="{FF2B5EF4-FFF2-40B4-BE49-F238E27FC236}">
                <a16:creationId xmlns:a16="http://schemas.microsoft.com/office/drawing/2014/main" id="{216BC3FF-9B4C-5DAB-CD05-23386BE5F8FF}"/>
              </a:ext>
            </a:extLst>
          </p:cNvPr>
          <p:cNvSpPr>
            <a:spLocks noGrp="1"/>
          </p:cNvSpPr>
          <p:nvPr>
            <p:ph idx="1"/>
          </p:nvPr>
        </p:nvSpPr>
        <p:spPr>
          <a:xfrm>
            <a:off x="4809935" y="308611"/>
            <a:ext cx="6882417" cy="6263640"/>
          </a:xfrm>
        </p:spPr>
        <p:txBody>
          <a:bodyPr anchor="ctr">
            <a:normAutofit/>
          </a:bodyPr>
          <a:lstStyle/>
          <a:p>
            <a:pPr marL="0" indent="0">
              <a:buNone/>
            </a:pPr>
            <a:r>
              <a:rPr lang="en-GB" sz="1800" b="1" dirty="0"/>
              <a:t>Damage due to Dementia, such as Alzheimer’s Disease, Lewy Body Dementia</a:t>
            </a:r>
            <a:r>
              <a:rPr lang="en-GB" sz="1800" dirty="0"/>
              <a:t>:</a:t>
            </a:r>
          </a:p>
          <a:p>
            <a:r>
              <a:rPr lang="en-GB" sz="1800" dirty="0"/>
              <a:t>Temporal lobes</a:t>
            </a:r>
          </a:p>
          <a:p>
            <a:r>
              <a:rPr lang="en-GB" sz="1800" dirty="0"/>
              <a:t>Parietal lobes</a:t>
            </a:r>
          </a:p>
          <a:p>
            <a:pPr marL="0" indent="0">
              <a:buNone/>
            </a:pPr>
            <a:endParaRPr lang="en-GB" sz="1800" dirty="0"/>
          </a:p>
          <a:p>
            <a:pPr marL="0" indent="0">
              <a:buNone/>
            </a:pPr>
            <a:r>
              <a:rPr lang="en-GB" sz="1800" b="1" dirty="0"/>
              <a:t>Increasing difficultly with  cognitive functioning</a:t>
            </a:r>
          </a:p>
          <a:p>
            <a:r>
              <a:rPr lang="en-GB" sz="1800" dirty="0"/>
              <a:t>Memory loss</a:t>
            </a:r>
          </a:p>
          <a:p>
            <a:r>
              <a:rPr lang="en-GB" sz="1800" dirty="0"/>
              <a:t>Sensory misperception</a:t>
            </a:r>
          </a:p>
          <a:p>
            <a:r>
              <a:rPr lang="en-GB" sz="1800" dirty="0"/>
              <a:t>Emotional processing deficits </a:t>
            </a:r>
          </a:p>
          <a:p>
            <a:pPr marL="0" indent="0">
              <a:buNone/>
            </a:pPr>
            <a:endParaRPr lang="en-GB" sz="1800" dirty="0"/>
          </a:p>
          <a:p>
            <a:pPr marL="0" indent="0">
              <a:buNone/>
            </a:pPr>
            <a:r>
              <a:rPr lang="en-GB" sz="1800" b="1" dirty="0"/>
              <a:t>Behavioural outcomes</a:t>
            </a:r>
          </a:p>
          <a:p>
            <a:r>
              <a:rPr lang="en-GB" sz="1800" dirty="0"/>
              <a:t>Shoplifting – believes the items are their own possessions</a:t>
            </a:r>
          </a:p>
          <a:p>
            <a:r>
              <a:rPr lang="en-GB" sz="1800" dirty="0"/>
              <a:t>Verbally or physically abusive, makes accusations – paranoia</a:t>
            </a:r>
          </a:p>
          <a:p>
            <a:r>
              <a:rPr lang="en-GB" sz="1800" dirty="0"/>
              <a:t>Inappropriate behaviour (undressing in public, touching) – a chaotic form of communication</a:t>
            </a:r>
          </a:p>
          <a:p>
            <a:r>
              <a:rPr lang="en-GB" sz="1800" dirty="0"/>
              <a:t>Aggression – confusion, fear of people and/or the environment</a:t>
            </a:r>
          </a:p>
        </p:txBody>
      </p:sp>
      <p:sp>
        <p:nvSpPr>
          <p:cNvPr id="24" name="Rectangle 23">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89741"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18966365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C4300-764A-C762-8DAC-C400596F7696}"/>
              </a:ext>
            </a:extLst>
          </p:cNvPr>
          <p:cNvSpPr>
            <a:spLocks noGrp="1"/>
          </p:cNvSpPr>
          <p:nvPr>
            <p:ph type="title"/>
          </p:nvPr>
        </p:nvSpPr>
        <p:spPr>
          <a:xfrm>
            <a:off x="838199" y="4780422"/>
            <a:ext cx="5889766" cy="1461065"/>
          </a:xfrm>
        </p:spPr>
        <p:txBody>
          <a:bodyPr anchor="t">
            <a:normAutofit/>
          </a:bodyPr>
          <a:lstStyle/>
          <a:p>
            <a:r>
              <a:rPr lang="en-GB" sz="3200" dirty="0"/>
              <a:t>Summary: Explanations of moral thinking and behaviour</a:t>
            </a:r>
            <a:br>
              <a:rPr lang="en-GB" sz="3200" dirty="0"/>
            </a:br>
            <a:endParaRPr lang="en-GB" sz="3200" dirty="0"/>
          </a:p>
        </p:txBody>
      </p:sp>
      <p:pic>
        <p:nvPicPr>
          <p:cNvPr id="7" name="Picture 6">
            <a:extLst>
              <a:ext uri="{FF2B5EF4-FFF2-40B4-BE49-F238E27FC236}">
                <a16:creationId xmlns:a16="http://schemas.microsoft.com/office/drawing/2014/main" id="{A2922248-D1C0-42C7-C560-4876470E19C3}"/>
              </a:ext>
            </a:extLst>
          </p:cNvPr>
          <p:cNvPicPr>
            <a:picLocks noChangeAspect="1"/>
          </p:cNvPicPr>
          <p:nvPr/>
        </p:nvPicPr>
        <p:blipFill>
          <a:blip r:embed="rId2"/>
          <a:srcRect r="40918" b="-1"/>
          <a:stretch>
            <a:fillRect/>
          </a:stretch>
        </p:blipFill>
        <p:spPr>
          <a:xfrm>
            <a:off x="968760" y="1062268"/>
            <a:ext cx="2852025" cy="3222185"/>
          </a:xfrm>
          <a:prstGeom prst="rect">
            <a:avLst/>
          </a:prstGeom>
        </p:spPr>
      </p:pic>
      <p:pic>
        <p:nvPicPr>
          <p:cNvPr id="5" name="Picture 4">
            <a:extLst>
              <a:ext uri="{FF2B5EF4-FFF2-40B4-BE49-F238E27FC236}">
                <a16:creationId xmlns:a16="http://schemas.microsoft.com/office/drawing/2014/main" id="{58061C73-6DF2-5456-359E-67445C394433}"/>
              </a:ext>
            </a:extLst>
          </p:cNvPr>
          <p:cNvPicPr>
            <a:picLocks noChangeAspect="1"/>
          </p:cNvPicPr>
          <p:nvPr/>
        </p:nvPicPr>
        <p:blipFill>
          <a:blip r:embed="rId3"/>
          <a:srcRect r="12414" b="4"/>
          <a:stretch>
            <a:fillRect/>
          </a:stretch>
        </p:blipFill>
        <p:spPr>
          <a:xfrm>
            <a:off x="3898591" y="1062267"/>
            <a:ext cx="2829374" cy="3222185"/>
          </a:xfrm>
          <a:prstGeom prst="rect">
            <a:avLst/>
          </a:prstGeom>
        </p:spPr>
      </p:pic>
      <p:graphicFrame>
        <p:nvGraphicFramePr>
          <p:cNvPr id="42" name="Content Placeholder 2">
            <a:extLst>
              <a:ext uri="{FF2B5EF4-FFF2-40B4-BE49-F238E27FC236}">
                <a16:creationId xmlns:a16="http://schemas.microsoft.com/office/drawing/2014/main" id="{CA7DD18F-F984-BFEA-8D0C-AE302D34532A}"/>
              </a:ext>
            </a:extLst>
          </p:cNvPr>
          <p:cNvGraphicFramePr>
            <a:graphicFrameLocks noGrp="1"/>
          </p:cNvGraphicFramePr>
          <p:nvPr>
            <p:ph idx="1"/>
            <p:extLst>
              <p:ext uri="{D42A27DB-BD31-4B8C-83A1-F6EECF244321}">
                <p14:modId xmlns:p14="http://schemas.microsoft.com/office/powerpoint/2010/main" val="1651991606"/>
              </p:ext>
            </p:extLst>
          </p:nvPr>
        </p:nvGraphicFramePr>
        <p:xfrm>
          <a:off x="7431108" y="979250"/>
          <a:ext cx="3888680" cy="50024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50" name="Group 49">
            <a:extLst>
              <a:ext uri="{FF2B5EF4-FFF2-40B4-BE49-F238E27FC236}">
                <a16:creationId xmlns:a16="http://schemas.microsoft.com/office/drawing/2014/main" id="{945D36B7-0C34-1F4D-A38A-F70EC46EB9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6737460"/>
            <a:ext cx="12192000" cy="123364"/>
            <a:chOff x="1" y="6737460"/>
            <a:chExt cx="12192000" cy="123364"/>
          </a:xfrm>
        </p:grpSpPr>
        <p:sp>
          <p:nvSpPr>
            <p:cNvPr id="51" name="Rectangle 50">
              <a:extLst>
                <a:ext uri="{FF2B5EF4-FFF2-40B4-BE49-F238E27FC236}">
                  <a16:creationId xmlns:a16="http://schemas.microsoft.com/office/drawing/2014/main" id="{B052AD71-67F5-73FB-FE74-27AD0A053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3D5A16E1-B67E-1605-CF57-1DE0C0768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321812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F71D7F2-23E3-7244-686B-2489A934D7AF}"/>
              </a:ext>
            </a:extLst>
          </p:cNvPr>
          <p:cNvSpPr>
            <a:spLocks noGrp="1"/>
          </p:cNvSpPr>
          <p:nvPr>
            <p:ph type="title"/>
          </p:nvPr>
        </p:nvSpPr>
        <p:spPr>
          <a:xfrm>
            <a:off x="707619" y="2192697"/>
            <a:ext cx="3858248" cy="4238118"/>
          </a:xfrm>
        </p:spPr>
        <p:txBody>
          <a:bodyPr>
            <a:normAutofit fontScale="90000"/>
          </a:bodyPr>
          <a:lstStyle/>
          <a:p>
            <a:pPr fontAlgn="base"/>
            <a:r>
              <a:rPr lang="en-GB" dirty="0">
                <a:solidFill>
                  <a:schemeClr val="bg1"/>
                </a:solidFill>
              </a:rPr>
              <a:t>Assessment Practice</a:t>
            </a:r>
            <a:br>
              <a:rPr lang="en-GB" dirty="0">
                <a:solidFill>
                  <a:schemeClr val="bg1"/>
                </a:solidFill>
              </a:rPr>
            </a:br>
            <a:br>
              <a:rPr lang="en-GB" dirty="0">
                <a:solidFill>
                  <a:schemeClr val="bg1"/>
                </a:solidFill>
              </a:rPr>
            </a:br>
            <a:r>
              <a:rPr lang="en-GB" sz="2700" dirty="0">
                <a:solidFill>
                  <a:schemeClr val="bg1"/>
                </a:solidFill>
              </a:rPr>
              <a:t>Assessment 1:</a:t>
            </a:r>
            <a:br>
              <a:rPr lang="en-GB" sz="2700" dirty="0">
                <a:solidFill>
                  <a:schemeClr val="bg1"/>
                </a:solidFill>
              </a:rPr>
            </a:br>
            <a:br>
              <a:rPr lang="en-GB" sz="2700" dirty="0">
                <a:solidFill>
                  <a:schemeClr val="bg1"/>
                </a:solidFill>
              </a:rPr>
            </a:br>
            <a:r>
              <a:rPr lang="en-GB" sz="2700" dirty="0">
                <a:solidFill>
                  <a:schemeClr val="bg1"/>
                </a:solidFill>
              </a:rPr>
              <a:t>Identify the key points of the following TWO approaches: </a:t>
            </a:r>
            <a:br>
              <a:rPr lang="en-GB" sz="2700" dirty="0">
                <a:solidFill>
                  <a:schemeClr val="bg1"/>
                </a:solidFill>
              </a:rPr>
            </a:br>
            <a:r>
              <a:rPr lang="en-GB" sz="2700" dirty="0">
                <a:solidFill>
                  <a:schemeClr val="bg1"/>
                </a:solidFill>
              </a:rPr>
              <a:t>      a) Behaviourist  </a:t>
            </a:r>
            <a:br>
              <a:rPr lang="en-GB" sz="2700" dirty="0">
                <a:solidFill>
                  <a:schemeClr val="bg1"/>
                </a:solidFill>
              </a:rPr>
            </a:br>
            <a:r>
              <a:rPr lang="en-GB" sz="2700" dirty="0">
                <a:solidFill>
                  <a:schemeClr val="bg1"/>
                </a:solidFill>
              </a:rPr>
              <a:t>      b) Cognitive  </a:t>
            </a:r>
            <a:br>
              <a:rPr lang="en-GB" sz="2700" dirty="0">
                <a:solidFill>
                  <a:schemeClr val="bg1"/>
                </a:solidFill>
              </a:rPr>
            </a:br>
            <a:br>
              <a:rPr lang="en-GB" sz="2700" dirty="0">
                <a:solidFill>
                  <a:schemeClr val="bg1"/>
                </a:solidFill>
              </a:rPr>
            </a:br>
            <a:r>
              <a:rPr lang="en-GB" sz="2700" dirty="0">
                <a:solidFill>
                  <a:schemeClr val="bg1"/>
                </a:solidFill>
              </a:rPr>
              <a:t>(200 words) </a:t>
            </a:r>
            <a:br>
              <a:rPr lang="en-GB" sz="2700" dirty="0">
                <a:solidFill>
                  <a:schemeClr val="bg1"/>
                </a:solidFill>
              </a:rPr>
            </a:br>
            <a:br>
              <a:rPr lang="en-GB" dirty="0">
                <a:solidFill>
                  <a:schemeClr val="bg1"/>
                </a:solidFill>
              </a:rPr>
            </a:br>
            <a:br>
              <a:rPr lang="en-GB" dirty="0">
                <a:solidFill>
                  <a:schemeClr val="bg1"/>
                </a:solidFill>
              </a:rPr>
            </a:br>
            <a:endParaRPr lang="en-GB" sz="2700" dirty="0">
              <a:solidFill>
                <a:schemeClr val="bg1"/>
              </a:solidFill>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FC1006C1-F89A-42B8-B5DB-906D5313EC2E}"/>
              </a:ext>
            </a:extLst>
          </p:cNvPr>
          <p:cNvGraphicFramePr>
            <a:graphicFrameLocks noGrp="1"/>
          </p:cNvGraphicFramePr>
          <p:nvPr>
            <p:ph idx="1"/>
            <p:extLst>
              <p:ext uri="{D42A27DB-BD31-4B8C-83A1-F6EECF244321}">
                <p14:modId xmlns:p14="http://schemas.microsoft.com/office/powerpoint/2010/main" val="2408255640"/>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1601698"/>
      </p:ext>
    </p:extLst>
  </p:cSld>
  <p:clrMapOvr>
    <a:masterClrMapping/>
  </p:clrMapOvr>
</p:sld>
</file>

<file path=ppt/theme/theme1.xml><?xml version="1.0" encoding="utf-8"?>
<a:theme xmlns:a="http://schemas.openxmlformats.org/drawingml/2006/main" name="1_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2_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1F53251F9C1224FB2C56D3FC3F5AEBD" ma:contentTypeVersion="3" ma:contentTypeDescription="Create a new document." ma:contentTypeScope="" ma:versionID="fd8515eb077f4ce898535f86cc777c9c">
  <xsd:schema xmlns:xsd="http://www.w3.org/2001/XMLSchema" xmlns:xs="http://www.w3.org/2001/XMLSchema" xmlns:p="http://schemas.microsoft.com/office/2006/metadata/properties" xmlns:ns2="c8467a35-94cf-4991-95b1-62d23d6ef9da" targetNamespace="http://schemas.microsoft.com/office/2006/metadata/properties" ma:root="true" ma:fieldsID="971e58b123daefd2bd565549ca0577e3" ns2:_="">
    <xsd:import namespace="c8467a35-94cf-4991-95b1-62d23d6ef9da"/>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8467a35-94cf-4991-95b1-62d23d6ef9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BCE0E7F-58B6-4921-9E5E-D4ED7F7DF652}">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D1CBB4E9-7E3A-4ABE-A342-4A3D3A65105E}">
  <ds:schemaRefs>
    <ds:schemaRef ds:uri="http://schemas.microsoft.com/sharepoint/v3/contenttype/forms"/>
  </ds:schemaRefs>
</ds:datastoreItem>
</file>

<file path=customXml/itemProps3.xml><?xml version="1.0" encoding="utf-8"?>
<ds:datastoreItem xmlns:ds="http://schemas.openxmlformats.org/officeDocument/2006/customXml" ds:itemID="{44C97558-6702-4285-8A61-529EA5D644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8467a35-94cf-4991-95b1-62d23d6ef9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1821</Words>
  <Application>Microsoft Office PowerPoint</Application>
  <PresentationFormat>Widescreen</PresentationFormat>
  <Paragraphs>328</Paragraphs>
  <Slides>28</Slides>
  <Notes>3</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28</vt:i4>
      </vt:variant>
    </vt:vector>
  </HeadingPairs>
  <TitlesOfParts>
    <vt:vector size="37" baseType="lpstr">
      <vt:lpstr>Aptos</vt:lpstr>
      <vt:lpstr>Aptos Display</vt:lpstr>
      <vt:lpstr>Arial</vt:lpstr>
      <vt:lpstr>Calibri</vt:lpstr>
      <vt:lpstr>Tahoma</vt:lpstr>
      <vt:lpstr>Verdana</vt:lpstr>
      <vt:lpstr>1_Office Theme</vt:lpstr>
      <vt:lpstr>Office Theme</vt:lpstr>
      <vt:lpstr>2_Office Theme</vt:lpstr>
      <vt:lpstr>‘Anna’s Choice’</vt:lpstr>
      <vt:lpstr>How do we know what ‘the right thing’ is? </vt:lpstr>
      <vt:lpstr>What do we mean by moral behaviour? </vt:lpstr>
      <vt:lpstr>Consider the behaviour on each card</vt:lpstr>
      <vt:lpstr>PowerPoint Presentation</vt:lpstr>
      <vt:lpstr>PowerPoint Presentation</vt:lpstr>
      <vt:lpstr>Learning morality and immorality </vt:lpstr>
      <vt:lpstr>Explanations for the development of moral reasoning</vt:lpstr>
      <vt:lpstr>Cognitive approaches to moral development</vt:lpstr>
      <vt:lpstr> Cognitive stage impacts ability to think about moral issues </vt:lpstr>
      <vt:lpstr> Piaget and Moral Development:  ‘The stories of the roll and the ribbon’ </vt:lpstr>
      <vt:lpstr>Piaget: children’s reasoning</vt:lpstr>
      <vt:lpstr>Learning morality and immorality </vt:lpstr>
      <vt:lpstr> Kohlberg’s Dilemmas </vt:lpstr>
      <vt:lpstr>PowerPoint Presentation</vt:lpstr>
      <vt:lpstr>Gilligan: Gender differences</vt:lpstr>
      <vt:lpstr>PowerPoint Presentation</vt:lpstr>
      <vt:lpstr>Social learning approach</vt:lpstr>
      <vt:lpstr>Sociocultural Approach to moral thinking</vt:lpstr>
      <vt:lpstr>Sociocultural approach</vt:lpstr>
      <vt:lpstr>Learning morality through interaction:  Vygotsky’s sociocultural view</vt:lpstr>
      <vt:lpstr>Psychodynamic / Psychanalytic approach</vt:lpstr>
      <vt:lpstr>PowerPoint Presentation</vt:lpstr>
      <vt:lpstr>Biological approach: Brain structures interact </vt:lpstr>
      <vt:lpstr>Brain: moral thinking and behaviour</vt:lpstr>
      <vt:lpstr>Brain: moral thinking and behaviour</vt:lpstr>
      <vt:lpstr>Summary: Explanations of moral thinking and behaviour </vt:lpstr>
      <vt:lpstr>Assessment Practice  Assessment 1:  Identify the key points of the following TWO approaches:        a) Behaviourist         b) Cognitive    (200 words)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Judith Marshall</dc:creator>
  <cp:lastModifiedBy>Karen EatonThomas</cp:lastModifiedBy>
  <cp:revision>2</cp:revision>
  <dcterms:created xsi:type="dcterms:W3CDTF">2026-04-21T13:50:23Z</dcterms:created>
  <dcterms:modified xsi:type="dcterms:W3CDTF">2026-10-09T10:13:13Z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0x01010091F53251F9C1224FB2C56D3FC3F5AEBD</vt:lpwstr>
  </property>
</Properties>
</file>