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6" r:id="rId4"/>
    <p:sldId id="267" r:id="rId5"/>
    <p:sldId id="271" r:id="rId6"/>
    <p:sldId id="259" r:id="rId7"/>
    <p:sldId id="260" r:id="rId8"/>
    <p:sldId id="261" r:id="rId9"/>
    <p:sldId id="269" r:id="rId10"/>
    <p:sldId id="270" r:id="rId11"/>
    <p:sldId id="265" r:id="rId12"/>
    <p:sldId id="268" r:id="rId13"/>
    <p:sldId id="272" r:id="rId14"/>
    <p:sldId id="26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5/3/2019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5/3/2019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mage.slidesharecdn.com/wtf-adblock2016-03-10-160311183814/95/how-do-ad-blockers-work-wtf-ad-blocking-uk-31016-15-638.jpg?cb=1457721555" TargetMode="External"/><Relationship Id="rId2" Type="http://schemas.openxmlformats.org/officeDocument/2006/relationships/hyperlink" Target="https://image.slidesharecdn.com/wtf-adblock2016-03-10-160311183814/95/how-do-ad-blockers-work-wtf-ad-blocking-uk-31016-14-638.jpg?cb=1457721555" TargetMode="External"/><Relationship Id="rId1" Type="http://schemas.openxmlformats.org/officeDocument/2006/relationships/slideLayout" Target="../slideLayouts/slideLayout2.xml"/><Relationship Id="rId6" Type="http://schemas.openxmlformats.org/officeDocument/2006/relationships/hyperlink" Target="https://www.nber.org/papers/w23058.pdf" TargetMode="External"/><Relationship Id="rId5" Type="http://schemas.openxmlformats.org/officeDocument/2006/relationships/hyperlink" Target="https://ieeexplore-ieee-org.ezproxy.uwtsd.ac.uk/document/7785821" TargetMode="External"/><Relationship Id="rId4" Type="http://schemas.openxmlformats.org/officeDocument/2006/relationships/hyperlink" Target="https://ieeexplore-ieee-org.ezproxy.uwtsd.ac.uk/document/73709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Hardware-based Ad-blocker</a:t>
            </a:r>
          </a:p>
        </p:txBody>
      </p:sp>
      <p:sp>
        <p:nvSpPr>
          <p:cNvPr id="3" name="Subtitle 2"/>
          <p:cNvSpPr>
            <a:spLocks noGrp="1"/>
          </p:cNvSpPr>
          <p:nvPr>
            <p:ph type="subTitle" idx="1"/>
          </p:nvPr>
        </p:nvSpPr>
        <p:spPr/>
        <p:txBody>
          <a:bodyPr/>
          <a:lstStyle/>
          <a:p>
            <a:r>
              <a:rPr lang="en-GB" dirty="0"/>
              <a:t>By William </a:t>
            </a:r>
            <a:r>
              <a:rPr lang="en-GB" dirty="0" err="1"/>
              <a:t>thomas</a:t>
            </a:r>
            <a:endParaRPr lang="en-GB" dirty="0"/>
          </a:p>
        </p:txBody>
      </p:sp>
    </p:spTree>
    <p:extLst>
      <p:ext uri="{BB962C8B-B14F-4D97-AF65-F5344CB8AC3E}">
        <p14:creationId xmlns:p14="http://schemas.microsoft.com/office/powerpoint/2010/main" val="453820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Background to the proposed research –</a:t>
            </a:r>
            <a:r>
              <a:rPr lang="en-GB" dirty="0"/>
              <a:t/>
            </a:r>
            <a:br>
              <a:rPr lang="en-GB" dirty="0"/>
            </a:br>
            <a:endParaRPr lang="en-GB" dirty="0"/>
          </a:p>
        </p:txBody>
      </p:sp>
      <p:sp>
        <p:nvSpPr>
          <p:cNvPr id="3" name="Content Placeholder 2"/>
          <p:cNvSpPr>
            <a:spLocks noGrp="1"/>
          </p:cNvSpPr>
          <p:nvPr>
            <p:ph idx="1"/>
          </p:nvPr>
        </p:nvSpPr>
        <p:spPr/>
        <p:txBody>
          <a:bodyPr/>
          <a:lstStyle/>
          <a:p>
            <a:r>
              <a:rPr lang="en-GB" altLang="en-US" dirty="0"/>
              <a:t>Ad-blocking or ad-filtering allows the user to modify the webpage or application on the machine, so no online advertisements are shown. Ad-blocking can be set up in various ways such as using hardware or software to block the advertisements all using different methods such as host file modification, DNS filtering, and Recursive Local VPNs.  Ad-blocking can speed up internet connections on slow devices as it blocks certain traffic from being accessed and downloaded on the system.</a:t>
            </a:r>
          </a:p>
          <a:p>
            <a:endParaRPr lang="en-GB" dirty="0"/>
          </a:p>
        </p:txBody>
      </p:sp>
    </p:spTree>
    <p:extLst>
      <p:ext uri="{BB962C8B-B14F-4D97-AF65-F5344CB8AC3E}">
        <p14:creationId xmlns:p14="http://schemas.microsoft.com/office/powerpoint/2010/main" val="655761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 to the proposed research –</a:t>
            </a:r>
            <a:endParaRPr lang="en-GB" dirty="0"/>
          </a:p>
        </p:txBody>
      </p:sp>
      <p:sp>
        <p:nvSpPr>
          <p:cNvPr id="3" name="Content Placeholder 2"/>
          <p:cNvSpPr>
            <a:spLocks noGrp="1"/>
          </p:cNvSpPr>
          <p:nvPr>
            <p:ph idx="1"/>
          </p:nvPr>
        </p:nvSpPr>
        <p:spPr/>
        <p:txBody>
          <a:bodyPr/>
          <a:lstStyle/>
          <a:p>
            <a:r>
              <a:rPr lang="en-GB" dirty="0"/>
              <a:t>Software – The top three adblocking software use various methods to block online advertisements such as AdTrap uses a proxy server that filters out the online advertisements but doesn’t modify the website or application, this is done by denying the request from loading. AdBlock and AdBlock Plus use a word filtering list that blocks keyboards from loading into the page, the keywords are found in the programming language of the site when loaded as websites use a series of scripts to display the page. The software AdBlock and AdBlock plus search for doubleclick.net queries inside the programming language most commonly used is JavaScript and then blocks the request</a:t>
            </a:r>
          </a:p>
        </p:txBody>
      </p:sp>
    </p:spTree>
    <p:extLst>
      <p:ext uri="{BB962C8B-B14F-4D97-AF65-F5344CB8AC3E}">
        <p14:creationId xmlns:p14="http://schemas.microsoft.com/office/powerpoint/2010/main" val="3358113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AE1D6-F03C-43EC-BAE1-B71D1CD319DA}"/>
              </a:ext>
            </a:extLst>
          </p:cNvPr>
          <p:cNvSpPr>
            <a:spLocks noGrp="1"/>
          </p:cNvSpPr>
          <p:nvPr>
            <p:ph type="title"/>
          </p:nvPr>
        </p:nvSpPr>
        <p:spPr/>
        <p:txBody>
          <a:bodyPr/>
          <a:lstStyle/>
          <a:p>
            <a:r>
              <a:rPr lang="en-GB" b="1" dirty="0"/>
              <a:t>Background to the proposed research –</a:t>
            </a:r>
            <a:endParaRPr lang="en-GB" dirty="0"/>
          </a:p>
        </p:txBody>
      </p:sp>
      <p:sp>
        <p:nvSpPr>
          <p:cNvPr id="3" name="Content Placeholder 2">
            <a:extLst>
              <a:ext uri="{FF2B5EF4-FFF2-40B4-BE49-F238E27FC236}">
                <a16:creationId xmlns:a16="http://schemas.microsoft.com/office/drawing/2014/main" id="{5F075EE3-2CE1-4009-B811-2672ACA8BBB4}"/>
              </a:ext>
            </a:extLst>
          </p:cNvPr>
          <p:cNvSpPr>
            <a:spLocks noGrp="1"/>
          </p:cNvSpPr>
          <p:nvPr>
            <p:ph idx="1"/>
          </p:nvPr>
        </p:nvSpPr>
        <p:spPr/>
        <p:txBody>
          <a:bodyPr/>
          <a:lstStyle/>
          <a:p>
            <a:r>
              <a:rPr lang="en-GB" dirty="0"/>
              <a:t>Hardware – There are currently two advertisements blocking hardware which can be set up and configured to block online advertisements. These services can be set up for a network internally and externally meaning that online advertisements via hardware are a viable option. This is done by either two methods of using a proxy server to filter out traffic on the network or using a DNS server to block certain networking DNS queries so online advertisements cannot be resolved. </a:t>
            </a:r>
          </a:p>
        </p:txBody>
      </p:sp>
    </p:spTree>
    <p:extLst>
      <p:ext uri="{BB962C8B-B14F-4D97-AF65-F5344CB8AC3E}">
        <p14:creationId xmlns:p14="http://schemas.microsoft.com/office/powerpoint/2010/main" val="2539167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information</a:t>
            </a:r>
            <a:endParaRPr lang="en-GB" dirty="0"/>
          </a:p>
        </p:txBody>
      </p:sp>
      <p:sp>
        <p:nvSpPr>
          <p:cNvPr id="3" name="Content Placeholder 2"/>
          <p:cNvSpPr>
            <a:spLocks noGrp="1"/>
          </p:cNvSpPr>
          <p:nvPr>
            <p:ph idx="1"/>
          </p:nvPr>
        </p:nvSpPr>
        <p:spPr/>
        <p:txBody>
          <a:bodyPr/>
          <a:lstStyle/>
          <a:p>
            <a:pPr marL="0" indent="0">
              <a:buNone/>
            </a:pPr>
            <a:r>
              <a:rPr lang="en-GB" dirty="0"/>
              <a:t>Research gathered via google scholar shows that 39 million </a:t>
            </a:r>
            <a:r>
              <a:rPr lang="en-GB" dirty="0" err="1"/>
              <a:t>adblockers</a:t>
            </a:r>
            <a:r>
              <a:rPr lang="en-GB" dirty="0"/>
              <a:t> were used in January 2012 worldwide but by June 2015, this number increased to 198 million worldwide. 45 million </a:t>
            </a:r>
            <a:r>
              <a:rPr lang="en-GB" dirty="0" err="1"/>
              <a:t>adblockers</a:t>
            </a:r>
            <a:r>
              <a:rPr lang="en-GB" dirty="0"/>
              <a:t> of the 198 million </a:t>
            </a:r>
            <a:r>
              <a:rPr lang="en-GB" dirty="0" err="1"/>
              <a:t>adblockers</a:t>
            </a:r>
            <a:r>
              <a:rPr lang="en-GB" dirty="0"/>
              <a:t> were from the US. 25.5% in Germany, 21.1% in the UK and 16% in Spawn. Data could only be gathered from the 2012 to 2015 time period, but it suggests that there was and might still be a massive demand for </a:t>
            </a:r>
            <a:r>
              <a:rPr lang="en-GB" dirty="0" err="1"/>
              <a:t>adblocking</a:t>
            </a:r>
            <a:r>
              <a:rPr lang="en-GB"/>
              <a:t> technologies whether it’s software or hardware based.</a:t>
            </a:r>
          </a:p>
          <a:p>
            <a:pPr marL="0" indent="0">
              <a:buNone/>
            </a:pPr>
            <a:endParaRPr lang="en-GB" dirty="0"/>
          </a:p>
        </p:txBody>
      </p:sp>
    </p:spTree>
    <p:extLst>
      <p:ext uri="{BB962C8B-B14F-4D97-AF65-F5344CB8AC3E}">
        <p14:creationId xmlns:p14="http://schemas.microsoft.com/office/powerpoint/2010/main" val="22146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Aim of the project –</a:t>
            </a:r>
          </a:p>
        </p:txBody>
      </p:sp>
      <p:sp>
        <p:nvSpPr>
          <p:cNvPr id="3" name="Content Placeholder 2"/>
          <p:cNvSpPr>
            <a:spLocks noGrp="1"/>
          </p:cNvSpPr>
          <p:nvPr>
            <p:ph idx="1"/>
          </p:nvPr>
        </p:nvSpPr>
        <p:spPr/>
        <p:txBody>
          <a:bodyPr/>
          <a:lstStyle/>
          <a:p>
            <a:endParaRPr lang="en-GB" altLang="en-US" dirty="0"/>
          </a:p>
          <a:p>
            <a:endParaRPr lang="en-GB" altLang="en-US" dirty="0"/>
          </a:p>
          <a:p>
            <a:r>
              <a:rPr lang="en-GB" altLang="en-US" dirty="0"/>
              <a:t>The aim of the research is to develop a network-based ad-blocker, which can filter out ads on the network and to compare the network-based ad-blocker to the software-based ad-blocker.</a:t>
            </a:r>
          </a:p>
          <a:p>
            <a:endParaRPr lang="en-GB" dirty="0"/>
          </a:p>
        </p:txBody>
      </p:sp>
    </p:spTree>
    <p:extLst>
      <p:ext uri="{BB962C8B-B14F-4D97-AF65-F5344CB8AC3E}">
        <p14:creationId xmlns:p14="http://schemas.microsoft.com/office/powerpoint/2010/main" val="3595192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objectives of the project –</a:t>
            </a:r>
            <a:r>
              <a:rPr lang="en-GB" dirty="0"/>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altLang="en-US" dirty="0"/>
              <a:t>To research current ad-blocking solutions both hardware and software. </a:t>
            </a:r>
          </a:p>
          <a:p>
            <a:r>
              <a:rPr lang="en-GB" altLang="en-US" dirty="0"/>
              <a:t>To learn how to program a hardware-based ad-blocker in a programming language.</a:t>
            </a:r>
          </a:p>
          <a:p>
            <a:r>
              <a:rPr lang="en-GB" altLang="en-US" dirty="0"/>
              <a:t>To develop an experiment.</a:t>
            </a:r>
          </a:p>
          <a:p>
            <a:r>
              <a:rPr lang="en-GB" altLang="en-US" dirty="0"/>
              <a:t>Gather results.</a:t>
            </a:r>
          </a:p>
          <a:p>
            <a:r>
              <a:rPr lang="en-GB" altLang="en-US" dirty="0"/>
              <a:t>To analyze the results of hardware ad-blocker.</a:t>
            </a:r>
          </a:p>
          <a:p>
            <a:r>
              <a:rPr lang="en-GB" altLang="en-US" dirty="0"/>
              <a:t>Install a popular software ad-blocker.</a:t>
            </a:r>
          </a:p>
          <a:p>
            <a:r>
              <a:rPr lang="en-GB" altLang="en-US" dirty="0"/>
              <a:t>To test the same sites as the hardware ad-blocker.</a:t>
            </a:r>
          </a:p>
          <a:p>
            <a:r>
              <a:rPr lang="en-GB" altLang="en-US" dirty="0"/>
              <a:t>Gather results.</a:t>
            </a:r>
          </a:p>
          <a:p>
            <a:r>
              <a:rPr lang="en-GB" altLang="en-US" dirty="0"/>
              <a:t>To Analyse the results of software ad-blocker.</a:t>
            </a:r>
          </a:p>
          <a:p>
            <a:r>
              <a:rPr lang="en-GB" altLang="en-US" dirty="0"/>
              <a:t>Compare both results to recommend which is more efficient.</a:t>
            </a:r>
          </a:p>
          <a:p>
            <a:endParaRPr lang="en-GB" dirty="0"/>
          </a:p>
        </p:txBody>
      </p:sp>
    </p:spTree>
    <p:extLst>
      <p:ext uri="{BB962C8B-B14F-4D97-AF65-F5344CB8AC3E}">
        <p14:creationId xmlns:p14="http://schemas.microsoft.com/office/powerpoint/2010/main" val="89711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Research Methodology –</a:t>
            </a:r>
            <a:br>
              <a:rPr lang="en-GB" altLang="en-US" b="1" dirty="0"/>
            </a:br>
            <a:endParaRPr lang="en-GB" dirty="0"/>
          </a:p>
        </p:txBody>
      </p:sp>
      <p:sp>
        <p:nvSpPr>
          <p:cNvPr id="3" name="Content Placeholder 2"/>
          <p:cNvSpPr>
            <a:spLocks noGrp="1"/>
          </p:cNvSpPr>
          <p:nvPr>
            <p:ph idx="1"/>
          </p:nvPr>
        </p:nvSpPr>
        <p:spPr/>
        <p:txBody>
          <a:bodyPr/>
          <a:lstStyle/>
          <a:p>
            <a:pPr>
              <a:defRPr/>
            </a:pPr>
            <a:r>
              <a:rPr lang="en-GB" altLang="en-US" dirty="0"/>
              <a:t>Research Philosophy – Positivism – The project will </a:t>
            </a:r>
            <a:r>
              <a:rPr lang="en-GB" altLang="en-US"/>
              <a:t>be </a:t>
            </a:r>
            <a:r>
              <a:rPr lang="en-GB" altLang="en-US" smtClean="0"/>
              <a:t>an experiment</a:t>
            </a:r>
            <a:r>
              <a:rPr lang="en-GB" altLang="en-US" dirty="0"/>
              <a:t>, which allows the information to be verified. Deduction will be used for the project; this allows the author to create a top-down approach that allows them to collect information from the observations of the experiments to address the hypothesis.  </a:t>
            </a:r>
          </a:p>
          <a:p>
            <a:pPr>
              <a:defRPr/>
            </a:pPr>
            <a:r>
              <a:rPr lang="en-GB" altLang="en-US" dirty="0"/>
              <a:t>Research Strategy – Experiment – The project will be done through rigorous testing which will allow a series of results to gather. From these results, changes to the experiment can be made to hopefully increase the overall project and meet the hypothesis. </a:t>
            </a:r>
          </a:p>
          <a:p>
            <a:endParaRPr lang="en-GB" dirty="0"/>
          </a:p>
        </p:txBody>
      </p:sp>
    </p:spTree>
    <p:extLst>
      <p:ext uri="{BB962C8B-B14F-4D97-AF65-F5344CB8AC3E}">
        <p14:creationId xmlns:p14="http://schemas.microsoft.com/office/powerpoint/2010/main" val="3021165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3C72-2553-40DA-BF31-DD77A9CAB8E7}"/>
              </a:ext>
            </a:extLst>
          </p:cNvPr>
          <p:cNvSpPr>
            <a:spLocks noGrp="1"/>
          </p:cNvSpPr>
          <p:nvPr>
            <p:ph type="title"/>
          </p:nvPr>
        </p:nvSpPr>
        <p:spPr/>
        <p:txBody>
          <a:bodyPr/>
          <a:lstStyle/>
          <a:p>
            <a:r>
              <a:rPr lang="en-GB" dirty="0"/>
              <a:t>Expected Problems –</a:t>
            </a:r>
            <a:br>
              <a:rPr lang="en-GB" dirty="0"/>
            </a:br>
            <a:endParaRPr lang="en-GB" dirty="0"/>
          </a:p>
        </p:txBody>
      </p:sp>
      <p:sp>
        <p:nvSpPr>
          <p:cNvPr id="3" name="Content Placeholder 2">
            <a:extLst>
              <a:ext uri="{FF2B5EF4-FFF2-40B4-BE49-F238E27FC236}">
                <a16:creationId xmlns:a16="http://schemas.microsoft.com/office/drawing/2014/main" id="{9FEA4E82-0D29-4BD5-98DF-2C306431AE36}"/>
              </a:ext>
            </a:extLst>
          </p:cNvPr>
          <p:cNvSpPr>
            <a:spLocks noGrp="1"/>
          </p:cNvSpPr>
          <p:nvPr>
            <p:ph idx="1"/>
          </p:nvPr>
        </p:nvSpPr>
        <p:spPr/>
        <p:txBody>
          <a:bodyPr>
            <a:normAutofit lnSpcReduction="10000"/>
          </a:bodyPr>
          <a:lstStyle/>
          <a:p>
            <a:r>
              <a:rPr lang="en-GB" dirty="0"/>
              <a:t>Compatibility between older and newer technology – This means that technology is changing at a rapid pace, causing new technology to support newer functionality features. The Ad-block must work with all the devices on the network, including smart phones and smart TVs. </a:t>
            </a:r>
          </a:p>
          <a:p>
            <a:r>
              <a:rPr lang="en-GB" dirty="0"/>
              <a:t>Configuring the network with the Ad-Blocker – </a:t>
            </a:r>
            <a:r>
              <a:rPr lang="en-GB" dirty="0"/>
              <a:t>W</a:t>
            </a:r>
            <a:r>
              <a:rPr lang="en-GB" dirty="0" smtClean="0"/>
              <a:t>ill </a:t>
            </a:r>
            <a:r>
              <a:rPr lang="en-GB" dirty="0"/>
              <a:t>any additional changes need to be made on each device connected to the network, for them to access the hardware ad-block and filter data through it.</a:t>
            </a:r>
          </a:p>
          <a:p>
            <a:r>
              <a:rPr lang="en-GB" dirty="0"/>
              <a:t>If the DNS method, is approached – It would require translations of IPv4 address queries and IPv6 queries.</a:t>
            </a:r>
          </a:p>
        </p:txBody>
      </p:sp>
    </p:spTree>
    <p:extLst>
      <p:ext uri="{BB962C8B-B14F-4D97-AF65-F5344CB8AC3E}">
        <p14:creationId xmlns:p14="http://schemas.microsoft.com/office/powerpoint/2010/main" val="308256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38C86-52CE-434A-BC16-A5D7537E3401}"/>
              </a:ext>
            </a:extLst>
          </p:cNvPr>
          <p:cNvSpPr>
            <a:spLocks noGrp="1"/>
          </p:cNvSpPr>
          <p:nvPr>
            <p:ph type="title"/>
          </p:nvPr>
        </p:nvSpPr>
        <p:spPr/>
        <p:txBody>
          <a:bodyPr/>
          <a:lstStyle/>
          <a:p>
            <a:r>
              <a:rPr lang="en-GB" dirty="0"/>
              <a:t>How to overcome these expected problems?</a:t>
            </a:r>
          </a:p>
        </p:txBody>
      </p:sp>
      <p:sp>
        <p:nvSpPr>
          <p:cNvPr id="3" name="Content Placeholder 2">
            <a:extLst>
              <a:ext uri="{FF2B5EF4-FFF2-40B4-BE49-F238E27FC236}">
                <a16:creationId xmlns:a16="http://schemas.microsoft.com/office/drawing/2014/main" id="{C2A8CDD7-F0C3-46E3-AD8A-FD5BE117854F}"/>
              </a:ext>
            </a:extLst>
          </p:cNvPr>
          <p:cNvSpPr>
            <a:spLocks noGrp="1"/>
          </p:cNvSpPr>
          <p:nvPr>
            <p:ph idx="1"/>
          </p:nvPr>
        </p:nvSpPr>
        <p:spPr/>
        <p:txBody>
          <a:bodyPr/>
          <a:lstStyle/>
          <a:p>
            <a:r>
              <a:rPr lang="en-GB" dirty="0"/>
              <a:t>Changing the router’s or DHCP servers' settings, to allow the device connected on the network to automatically find the ad-blocker on the network. This would work if the ad-blocked used a DNS approach. The ad-blocker could also become the DHCP server and issues out IP addresses on a smaller network.</a:t>
            </a:r>
          </a:p>
          <a:p>
            <a:r>
              <a:rPr lang="en-GB" dirty="0"/>
              <a:t>Continuous Research into the expected problems.</a:t>
            </a:r>
          </a:p>
        </p:txBody>
      </p:sp>
    </p:spTree>
    <p:extLst>
      <p:ext uri="{BB962C8B-B14F-4D97-AF65-F5344CB8AC3E}">
        <p14:creationId xmlns:p14="http://schemas.microsoft.com/office/powerpoint/2010/main" val="4190383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Outcome of the research –</a:t>
            </a:r>
          </a:p>
        </p:txBody>
      </p:sp>
      <p:sp>
        <p:nvSpPr>
          <p:cNvPr id="3" name="Content Placeholder 2"/>
          <p:cNvSpPr>
            <a:spLocks noGrp="1"/>
          </p:cNvSpPr>
          <p:nvPr>
            <p:ph idx="1"/>
          </p:nvPr>
        </p:nvSpPr>
        <p:spPr/>
        <p:txBody>
          <a:bodyPr>
            <a:normAutofit/>
          </a:bodyPr>
          <a:lstStyle/>
          <a:p>
            <a:r>
              <a:rPr lang="en-GB" altLang="en-US" sz="2400" dirty="0"/>
              <a:t>To gather enough research, to create an ad-blocker experiment for a small network using an effective and low-cost method. The outcome of the research will determine which devices are compatible, configurable to how much of a certain degree to offer the best experience and no problems during the experiment phase. From the rigorous testing of the experiment, data would be gathered and can be compared to the research.</a:t>
            </a:r>
          </a:p>
        </p:txBody>
      </p:sp>
    </p:spTree>
    <p:extLst>
      <p:ext uri="{BB962C8B-B14F-4D97-AF65-F5344CB8AC3E}">
        <p14:creationId xmlns:p14="http://schemas.microsoft.com/office/powerpoint/2010/main" val="2005186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F536-0747-4200-8AFA-34C0660CF7D7}"/>
              </a:ext>
            </a:extLst>
          </p:cNvPr>
          <p:cNvSpPr>
            <a:spLocks noGrp="1"/>
          </p:cNvSpPr>
          <p:nvPr>
            <p:ph type="title"/>
          </p:nvPr>
        </p:nvSpPr>
        <p:spPr/>
        <p:txBody>
          <a:bodyPr/>
          <a:lstStyle/>
          <a:p>
            <a:r>
              <a:rPr lang="en-GB" dirty="0"/>
              <a:t>Gantt chart</a:t>
            </a:r>
          </a:p>
        </p:txBody>
      </p:sp>
      <p:pic>
        <p:nvPicPr>
          <p:cNvPr id="5" name="Picture 4" descr="A screenshot of a social media post&#10;&#10;Description automatically generated">
            <a:extLst>
              <a:ext uri="{FF2B5EF4-FFF2-40B4-BE49-F238E27FC236}">
                <a16:creationId xmlns:a16="http://schemas.microsoft.com/office/drawing/2014/main" id="{A08027A4-0065-4812-A85B-08670AC0B581}"/>
              </a:ext>
            </a:extLst>
          </p:cNvPr>
          <p:cNvPicPr>
            <a:picLocks noChangeAspect="1"/>
          </p:cNvPicPr>
          <p:nvPr/>
        </p:nvPicPr>
        <p:blipFill>
          <a:blip r:embed="rId2"/>
          <a:stretch>
            <a:fillRect/>
          </a:stretch>
        </p:blipFill>
        <p:spPr>
          <a:xfrm>
            <a:off x="0" y="1681840"/>
            <a:ext cx="12192000" cy="3494320"/>
          </a:xfrm>
          <a:prstGeom prst="rect">
            <a:avLst/>
          </a:prstGeom>
        </p:spPr>
      </p:pic>
    </p:spTree>
    <p:extLst>
      <p:ext uri="{BB962C8B-B14F-4D97-AF65-F5344CB8AC3E}">
        <p14:creationId xmlns:p14="http://schemas.microsoft.com/office/powerpoint/2010/main" val="1938451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90" y="3157021"/>
            <a:ext cx="9603275" cy="1049235"/>
          </a:xfrm>
        </p:spPr>
        <p:txBody>
          <a:bodyPr/>
          <a:lstStyle/>
          <a:p>
            <a:pPr algn="ctr"/>
            <a:r>
              <a:rPr lang="en-GB" dirty="0" smtClean="0"/>
              <a:t>Any Questions?</a:t>
            </a:r>
            <a:endParaRPr lang="en-GB" dirty="0"/>
          </a:p>
        </p:txBody>
      </p:sp>
    </p:spTree>
    <p:extLst>
      <p:ext uri="{BB962C8B-B14F-4D97-AF65-F5344CB8AC3E}">
        <p14:creationId xmlns:p14="http://schemas.microsoft.com/office/powerpoint/2010/main" val="1970075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pPr marL="457200" indent="-457200">
              <a:buFontTx/>
              <a:buAutoNum type="arabicPeriod"/>
              <a:defRPr/>
            </a:pPr>
            <a:r>
              <a:rPr lang="en-GB" altLang="en-US" dirty="0">
                <a:hlinkClick r:id="rId2"/>
              </a:rPr>
              <a:t>https://image.slidesharecdn.com/wtf-adblock2016-03-10-160311183814/95/how-do-ad-blockers-work-wtf-ad-blocking-uk-31016-14-638.jpg?cb=1457721555</a:t>
            </a:r>
            <a:endParaRPr lang="en-GB" altLang="en-US" dirty="0"/>
          </a:p>
          <a:p>
            <a:pPr marL="457200" indent="-457200">
              <a:buFontTx/>
              <a:buAutoNum type="arabicPeriod"/>
              <a:defRPr/>
            </a:pPr>
            <a:r>
              <a:rPr lang="en-GB" altLang="en-US" dirty="0">
                <a:hlinkClick r:id="rId3"/>
              </a:rPr>
              <a:t>https://image.slidesharecdn.com/wtf-adblock2016-03-10-160311183814/95/how-do-ad-blockers-work-wtf-ad-blocking-uk-31016-15-638.jpg?cb=1457721555</a:t>
            </a:r>
            <a:endParaRPr lang="en-GB" altLang="en-US" dirty="0"/>
          </a:p>
          <a:p>
            <a:pPr marL="457200" indent="-457200">
              <a:buFontTx/>
              <a:buAutoNum type="arabicPeriod"/>
              <a:defRPr/>
            </a:pPr>
            <a:r>
              <a:rPr lang="en-GB" dirty="0"/>
              <a:t>E. L. Post and C. N. </a:t>
            </a:r>
            <a:r>
              <a:rPr lang="en-GB" dirty="0" err="1"/>
              <a:t>Sekharan</a:t>
            </a:r>
            <a:r>
              <a:rPr lang="en-GB" dirty="0"/>
              <a:t>, "Comparative Study and Evaluation of Online Ad-Blockers," </a:t>
            </a:r>
            <a:r>
              <a:rPr lang="en-GB" i="1" dirty="0"/>
              <a:t>2015 2nd International Conference on Information Science and Security (ICISS)</a:t>
            </a:r>
            <a:r>
              <a:rPr lang="en-GB" dirty="0"/>
              <a:t>, Seoul, 2015, pp. 1-4.</a:t>
            </a:r>
          </a:p>
          <a:p>
            <a:pPr>
              <a:defRPr/>
            </a:pPr>
            <a:r>
              <a:rPr lang="en-GB" altLang="en-US" dirty="0"/>
              <a:t>       </a:t>
            </a:r>
            <a:r>
              <a:rPr lang="en-GB" dirty="0">
                <a:hlinkClick r:id="rId4"/>
              </a:rPr>
              <a:t>https://ieeexplore-ieee-org.ezproxy.uwtsd.ac.uk/document/7370988</a:t>
            </a:r>
            <a:endParaRPr lang="en-GB" dirty="0"/>
          </a:p>
          <a:p>
            <a:pPr marL="457200" indent="-457200">
              <a:buFont typeface="+mj-lt"/>
              <a:buAutoNum type="arabicPeriod" startAt="4"/>
              <a:defRPr/>
            </a:pPr>
            <a:r>
              <a:rPr lang="en-GB" dirty="0"/>
              <a:t>C. E. Wills and D. C. </a:t>
            </a:r>
            <a:r>
              <a:rPr lang="en-GB" dirty="0" err="1"/>
              <a:t>Uzunoglu</a:t>
            </a:r>
            <a:r>
              <a:rPr lang="en-GB" dirty="0"/>
              <a:t>, "What Ad Blockers Are (and Are Not) Doing," </a:t>
            </a:r>
            <a:r>
              <a:rPr lang="en-GB" i="1" dirty="0"/>
              <a:t>2016 Fourth IEEE Workshop on Hot Topics in Web Systems and Technologies (</a:t>
            </a:r>
            <a:r>
              <a:rPr lang="en-GB" i="1" dirty="0" err="1"/>
              <a:t>HotWeb</a:t>
            </a:r>
            <a:r>
              <a:rPr lang="en-GB" i="1" dirty="0"/>
              <a:t>)</a:t>
            </a:r>
            <a:r>
              <a:rPr lang="en-GB" dirty="0"/>
              <a:t>, Washington, DC, 2016, pp. 72-77.</a:t>
            </a:r>
          </a:p>
          <a:p>
            <a:pPr>
              <a:defRPr/>
            </a:pPr>
            <a:r>
              <a:rPr lang="en-GB" altLang="en-US" dirty="0"/>
              <a:t>       </a:t>
            </a:r>
            <a:r>
              <a:rPr lang="en-GB" dirty="0">
                <a:hlinkClick r:id="rId5"/>
              </a:rPr>
              <a:t>https://ieeexplore-ieee-org.ezproxy.uwtsd.ac.uk/document/7785821</a:t>
            </a:r>
            <a:endParaRPr lang="en-GB" dirty="0"/>
          </a:p>
          <a:p>
            <a:pPr marL="457200" indent="-457200">
              <a:buFont typeface="+mj-lt"/>
              <a:buAutoNum type="arabicPeriod" startAt="5"/>
              <a:defRPr/>
            </a:pPr>
            <a:r>
              <a:rPr lang="en-GB" dirty="0">
                <a:hlinkClick r:id="rId6"/>
              </a:rPr>
              <a:t>https://www.nber.org/papers/w23058.pdf</a:t>
            </a:r>
            <a:endParaRPr lang="en-GB" altLang="en-US" dirty="0"/>
          </a:p>
        </p:txBody>
      </p:sp>
    </p:spTree>
    <p:extLst>
      <p:ext uri="{BB962C8B-B14F-4D97-AF65-F5344CB8AC3E}">
        <p14:creationId xmlns:p14="http://schemas.microsoft.com/office/powerpoint/2010/main" val="310720038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65</TotalTime>
  <Words>981</Words>
  <Application>Microsoft Office PowerPoint</Application>
  <PresentationFormat>Widescreen</PresentationFormat>
  <Paragraphs>47</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Gill Sans MT</vt:lpstr>
      <vt:lpstr>Gallery</vt:lpstr>
      <vt:lpstr>Hardware-based Ad-blocker</vt:lpstr>
      <vt:lpstr>Background to the proposed research – </vt:lpstr>
      <vt:lpstr>Background to the proposed research –</vt:lpstr>
      <vt:lpstr>Background to the proposed research –</vt:lpstr>
      <vt:lpstr>Statistical information</vt:lpstr>
      <vt:lpstr>The Aim of the project –</vt:lpstr>
      <vt:lpstr>The objectives of the project – </vt:lpstr>
      <vt:lpstr>Research Methodology – </vt:lpstr>
      <vt:lpstr>Expected Problems – </vt:lpstr>
      <vt:lpstr>How to overcome these expected problems?</vt:lpstr>
      <vt:lpstr>Outcome of the research –</vt:lpstr>
      <vt:lpstr>Gantt chart</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Hardware-based Ad-blocker</dc:title>
  <dc:creator>William Thomas (P146723)</dc:creator>
  <cp:lastModifiedBy>William Thomas (P146723)</cp:lastModifiedBy>
  <cp:revision>11</cp:revision>
  <dcterms:created xsi:type="dcterms:W3CDTF">2019-05-02T11:43:57Z</dcterms:created>
  <dcterms:modified xsi:type="dcterms:W3CDTF">2019-05-03T10:31:24Z</dcterms:modified>
</cp:coreProperties>
</file>