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5" r:id="rId1"/>
  </p:sldMasterIdLst>
  <p:sldIdLst>
    <p:sldId id="256" r:id="rId2"/>
    <p:sldId id="257" r:id="rId3"/>
    <p:sldId id="259" r:id="rId4"/>
    <p:sldId id="260" r:id="rId5"/>
    <p:sldId id="261" r:id="rId6"/>
    <p:sldId id="263" r:id="rId7"/>
    <p:sldId id="262" r:id="rId8"/>
    <p:sldId id="264" r:id="rId9"/>
    <p:sldId id="265" r:id="rId10"/>
    <p:sldId id="267" r:id="rId11"/>
    <p:sldId id="266" r:id="rId12"/>
    <p:sldId id="268" r:id="rId13"/>
    <p:sldId id="269" r:id="rId14"/>
    <p:sldId id="270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642"/>
    <p:restoredTop sz="94643"/>
  </p:normalViewPr>
  <p:slideViewPr>
    <p:cSldViewPr snapToGrid="0">
      <p:cViewPr>
        <p:scale>
          <a:sx n="79" d="100"/>
          <a:sy n="79" d="100"/>
        </p:scale>
        <p:origin x="304" y="7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0F8CF-692C-4963-8B5E-D1C0928CF1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9612" y="1013984"/>
            <a:ext cx="7714388" cy="3260635"/>
          </a:xfrm>
        </p:spPr>
        <p:txBody>
          <a:bodyPr anchor="b"/>
          <a:lstStyle>
            <a:lvl1pPr algn="l"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419655-1613-4CC0-BBE9-BD2CB2C3C7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9612" y="4848464"/>
            <a:ext cx="7714388" cy="1085849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67FFF-6BC4-4DF0-BC55-B2C3BFD8E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3/10/23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89830-A1B7-484B-832C-F64A558BD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A8F727-72C8-47A9-8E54-AD8459028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ED5540-64E5-4258-ABA4-753F07B71B38}"/>
              </a:ext>
            </a:extLst>
          </p:cNvPr>
          <p:cNvCxnSpPr>
            <a:cxnSpLocks/>
          </p:cNvCxnSpPr>
          <p:nvPr/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73853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EF94C-BCB1-4F4C-AF70-DD2A5C4E3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5445"/>
            <a:ext cx="9238434" cy="857559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09B75-A057-44B5-872F-DF01BDC8E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566" y="2286000"/>
            <a:ext cx="9238434" cy="3810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06260C-3219-4812-88F2-3162D37F2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3/10/23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62B73-9C01-4BE3-A199-782BE6EBA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761492-EB56-4454-9D2A-8BB94AACB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2476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980A128-A52A-402C-865B-1BF08D7F045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900447-3778-4AB7-ACB3-7C2313FE9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1745" y="1287554"/>
            <a:ext cx="8284963" cy="3113064"/>
          </a:xfrm>
        </p:spPr>
        <p:txBody>
          <a:bodyPr anchor="t"/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910C9-BA3C-4D31-9C62-2C2408591F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1744" y="4619707"/>
            <a:ext cx="7722256" cy="1476293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42E8A-6B69-406B-A3DF-0A1B76832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3/10/23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D665CF-4461-4BB8-8F3A-ED1CB1084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98B27-5EF3-49F4-B3CE-F3CF419AE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98317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3F3BA-5AD5-4F15-97B2-E4652D1D4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13411"/>
            <a:ext cx="9238434" cy="88959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997B8-1FD3-40E6-A486-256EB41DB7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29566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83F4D8-AA9A-4AF7-86EA-E4D797B98C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08823E-BC08-4810-9BFF-35D2EA2AE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3/10/23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DD2BFB-BB2C-4C4A-A6E1-DD223C2BE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D369B2-12F8-4583-8A7F-523C9A3EF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50650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C717F-84B9-44BA-8DD6-680394AB1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79150"/>
            <a:ext cx="9238434" cy="8239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1217D6-7448-4625-964F-5D82F65F11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7" y="2013217"/>
            <a:ext cx="4495799" cy="704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3A534C-0B54-4327-99C0-4F0019FD21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29567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9D4A63-0795-4B74-8C11-5FE7944118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013215"/>
            <a:ext cx="4495800" cy="70423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3D16F3-F747-441B-9854-27225954DE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8168E2-6B97-486E-B0E4-4E7F5CDBB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3/10/23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5D3E2B-2F4E-4347-A8E9-27EB7D035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1FC4F5-6876-414E-9E30-84706A3F5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70D2F04-5474-46B9-B838-858CDF4AB2D2}"/>
              </a:ext>
            </a:extLst>
          </p:cNvPr>
          <p:cNvCxnSpPr>
            <a:cxnSpLocks/>
          </p:cNvCxnSpPr>
          <p:nvPr/>
        </p:nvCxnSpPr>
        <p:spPr>
          <a:xfrm>
            <a:off x="6270727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CADEE893-BE45-47F3-BCF0-02424B3503CC}"/>
              </a:ext>
            </a:extLst>
          </p:cNvPr>
          <p:cNvSpPr/>
          <p:nvPr/>
        </p:nvSpPr>
        <p:spPr>
          <a:xfrm>
            <a:off x="-1171838" y="4592406"/>
            <a:ext cx="808262" cy="38971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FB5178A-4501-4B56-8BF1-D083D7B021CE}"/>
              </a:ext>
            </a:extLst>
          </p:cNvPr>
          <p:cNvCxnSpPr>
            <a:cxnSpLocks/>
          </p:cNvCxnSpPr>
          <p:nvPr/>
        </p:nvCxnSpPr>
        <p:spPr>
          <a:xfrm>
            <a:off x="1524000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76735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52109C6-041C-42BA-B507-8EA298046E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7BF877-20DD-40F4-AEA8-E1B6D5350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7DC874-15B5-4338-B7D1-8E393AB4C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3/10/23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66BAE3-24C5-483F-9141-D860A265E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9AEEB4-66F8-4008-B616-804FB9D91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5653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46C975-8FFB-4A4B-9213-774EE3901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3/10/23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BA744F-475D-4105-8E4A-025815549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3FA64C-7966-4D6F-88D7-4B89F2A1D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86320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4ED5F-AB94-4DCF-8971-B8B2B55AF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EE4CB-68CF-4BF3-A891-8277AFD13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0"/>
            <a:ext cx="5333999" cy="5334000"/>
          </a:xfrm>
        </p:spPr>
        <p:txBody>
          <a:bodyPr anchor="ctr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292E72-B66D-40EE-B182-5585382A6D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3741" y="3649682"/>
            <a:ext cx="3233096" cy="1933605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73B694-B050-45F3-AE6F-A86A129F1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3/10/23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8AE423-9CA5-46B3-96B1-7586AD020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4B973D-F1F7-47BC-996D-6100B7C89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6237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E9949-4A1F-4DA9-9B75-A6180F954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3543" y="1383126"/>
            <a:ext cx="3289886" cy="2045874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A8D794-C670-4569-93D9-0FF8B35AA7A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1" y="762000"/>
            <a:ext cx="5333999" cy="5334000"/>
          </a:xfrm>
        </p:spPr>
        <p:txBody>
          <a:bodyPr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2486F6-AE67-4B34-B8E2-0B7576DC2E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33544" y="3649682"/>
            <a:ext cx="3243292" cy="1684317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98B11C-BB63-49A6-B488-29D4FBF8E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3/10/23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4B9166-6D36-4F0A-9ADD-33D49A0C3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B22B8F-7760-41B3-9053-DD90255B9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9167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8A5DE-E5C6-4DB9-AD28-8F1EAC6F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63E08E-9B2D-4740-9AC6-D5E1CFB95F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429566" y="2229957"/>
            <a:ext cx="9238434" cy="3866043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4E3736-E8AA-4F58-9D3A-27050B287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3/10/23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E95E84-15BC-478B-9DAB-15025867B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E9D98F-E0A8-4254-A957-7F17811D0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6662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DE70F5-2276-4F91-9FC2-8DA4B52881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4000" y="1467699"/>
            <a:ext cx="1758461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1856C5-C2FD-45E4-A631-AC06B5495B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82312" y="1467699"/>
            <a:ext cx="7839379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E336EA-B6DD-4115-9C67-79A24C866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3/10/23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A668B-1DAB-449C-9BA4-7B1572A22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C6567E-119D-4C98-93FF-73A332803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13315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84152A-7FE0-4708-B7C1-DBEC8F133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1621"/>
            <a:ext cx="9238434" cy="86138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11AB53-BAF9-439D-9451-47193CF2FF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6" y="2285999"/>
            <a:ext cx="9238434" cy="3810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96D9F-562A-496F-A530-A561994DC5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1087" y="4891318"/>
            <a:ext cx="26732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3C2B07E4-CDF9-4C88-A2F3-04620E58224D}" type="datetimeFigureOut">
              <a:rPr lang="en-US" smtClean="0"/>
              <a:pPr/>
              <a:t>3/10/23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3060FE-AAC3-4FAE-9EB4-BCAE72D956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73021" y="1609893"/>
            <a:ext cx="26694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77EDB2-8F31-42FA-B253-62D2414663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92908" y="3219853"/>
            <a:ext cx="629653" cy="429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>
                <a:solidFill>
                  <a:schemeClr val="tx1">
                    <a:tint val="75000"/>
                  </a:schemeClr>
                </a:solidFill>
                <a:latin typeface="+mj-lt"/>
              </a:defRPr>
            </a:lvl1pPr>
          </a:lstStyle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24473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466344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64008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courses.lumenlearning.com/wmopen-humanresourcesmgmt/chapter/employees-vs-contractors/" TargetMode="External"/><Relationship Id="rId3" Type="http://schemas.openxmlformats.org/officeDocument/2006/relationships/image" Target="../media/image2.jpg"/><Relationship Id="rId7" Type="http://schemas.openxmlformats.org/officeDocument/2006/relationships/image" Target="../media/image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researchleap.com/a-study-on-contribution-of-digital-human-resource-management-towards-organizational-performance/" TargetMode="External"/><Relationship Id="rId5" Type="http://schemas.openxmlformats.org/officeDocument/2006/relationships/image" Target="../media/image3.png"/><Relationship Id="rId4" Type="http://schemas.openxmlformats.org/officeDocument/2006/relationships/hyperlink" Target="https://courses.lumenlearning.com/wmopen-humanresourcesmgmt/chapter/why-it-matters-human-resource-strategy-and-planning/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courses.lumenlearning.com/wmopen-humanresourcesmgmt/chapter/employees-vs-contractors/" TargetMode="External"/><Relationship Id="rId3" Type="http://schemas.openxmlformats.org/officeDocument/2006/relationships/image" Target="../media/image2.jpg"/><Relationship Id="rId7" Type="http://schemas.openxmlformats.org/officeDocument/2006/relationships/image" Target="../media/image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researchleap.com/a-study-on-contribution-of-digital-human-resource-management-towards-organizational-performance/" TargetMode="External"/><Relationship Id="rId5" Type="http://schemas.openxmlformats.org/officeDocument/2006/relationships/image" Target="../media/image3.png"/><Relationship Id="rId4" Type="http://schemas.openxmlformats.org/officeDocument/2006/relationships/hyperlink" Target="https://courses.lumenlearning.com/wmopen-humanresourcesmgmt/chapter/why-it-matters-human-resource-strategy-and-planning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microsoft.com/office/2017/06/relationships/model3d" Target="../media/model3d1.glb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microsoft.com/office/2017/06/relationships/model3d" Target="../media/model3d2.glb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microsoft.com/office/2017/06/relationships/model3d" Target="../media/model3d1.glb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microsoft.com/office/2017/06/relationships/model3d" Target="../media/model3d2.glb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microsoft.com/office/2017/06/relationships/model3d" Target="../media/model3d3.glb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4.png"/><Relationship Id="rId2" Type="http://schemas.microsoft.com/office/2017/06/relationships/model3d" Target="../media/model3d3.glb"/><Relationship Id="rId1" Type="http://schemas.openxmlformats.org/officeDocument/2006/relationships/slideLayout" Target="../slideLayouts/slideLayout2.xml"/><Relationship Id="rId6" Type="http://schemas.microsoft.com/office/2017/06/relationships/model3d" Target="../media/model3d5.glb"/><Relationship Id="rId5" Type="http://schemas.openxmlformats.org/officeDocument/2006/relationships/image" Target="../media/image13.png"/><Relationship Id="rId4" Type="http://schemas.microsoft.com/office/2017/06/relationships/model3d" Target="../media/model3d4.glb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microsoft.com/office/2017/06/relationships/model3d" Target="../media/model3d4.glb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microsoft.com/office/2017/06/relationships/model3d" Target="../media/model3d5.glb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1C3281D-A46F-4842-9340-4CBC29E1B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05D60060-F3B8-F1A9-87D2-82D05331A5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1604" b="412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DCBC7C-0D9A-76CC-4547-A734C31817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4907393" y="2512295"/>
            <a:ext cx="4666388" cy="182912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The role of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Human Resource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Professional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57B63E-CBE1-E977-139A-666453BC4D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4432472" y="7145097"/>
            <a:ext cx="3716546" cy="1085849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By</a:t>
            </a:r>
          </a:p>
          <a:p>
            <a:r>
              <a:rPr lang="en-US" dirty="0">
                <a:solidFill>
                  <a:srgbClr val="FFFFFF"/>
                </a:solidFill>
              </a:rPr>
              <a:t>Enes </a:t>
            </a:r>
            <a:r>
              <a:rPr lang="en-US" dirty="0" err="1">
                <a:solidFill>
                  <a:srgbClr val="FFFFFF"/>
                </a:solidFill>
              </a:rPr>
              <a:t>Mustafov</a:t>
            </a:r>
            <a:r>
              <a:rPr lang="en-US" dirty="0">
                <a:solidFill>
                  <a:srgbClr val="FFFFFF"/>
                </a:solidFill>
              </a:rPr>
              <a:t> (2007660)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13FECB8-44EE-4A45-9F7B-66ECF1C3C8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4578595"/>
            <a:ext cx="971155" cy="0"/>
          </a:xfrm>
          <a:prstGeom prst="line">
            <a:avLst/>
          </a:prstGeom>
          <a:ln w="317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A picture containing person, indoor&#10;&#10;Description automatically generated">
            <a:extLst>
              <a:ext uri="{FF2B5EF4-FFF2-40B4-BE49-F238E27FC236}">
                <a16:creationId xmlns:a16="http://schemas.microsoft.com/office/drawing/2014/main" id="{DCCB1E74-1DB7-356B-92DF-7C24BA67DBC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-2833" b="2833"/>
          <a:stretch/>
        </p:blipFill>
        <p:spPr>
          <a:xfrm>
            <a:off x="6216592" y="-3083722"/>
            <a:ext cx="3026508" cy="2347743"/>
          </a:xfrm>
          <a:prstGeom prst="ellipse">
            <a:avLst/>
          </a:prstGeom>
        </p:spPr>
      </p:pic>
      <p:pic>
        <p:nvPicPr>
          <p:cNvPr id="10" name="Picture 9" descr="A picture containing person, indoor, black&#10;&#10;Description automatically generated">
            <a:extLst>
              <a:ext uri="{FF2B5EF4-FFF2-40B4-BE49-F238E27FC236}">
                <a16:creationId xmlns:a16="http://schemas.microsoft.com/office/drawing/2014/main" id="{FC0AE1FA-897B-A48B-BF10-5A0952B2265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3283519" y="2275123"/>
            <a:ext cx="2828307" cy="2303472"/>
          </a:xfrm>
          <a:prstGeom prst="ellipse">
            <a:avLst/>
          </a:prstGeom>
        </p:spPr>
      </p:pic>
      <p:pic>
        <p:nvPicPr>
          <p:cNvPr id="14" name="Picture 13" descr="A person talking on the phone&#10;&#10;Description automatically generated with low confidence">
            <a:extLst>
              <a:ext uri="{FF2B5EF4-FFF2-40B4-BE49-F238E27FC236}">
                <a16:creationId xmlns:a16="http://schemas.microsoft.com/office/drawing/2014/main" id="{DF9E413D-8496-88A4-8D98-69F5FC3E49E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6216592" y="7871974"/>
            <a:ext cx="2828307" cy="2148850"/>
          </a:xfrm>
          <a:prstGeom prst="ellipse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DEDDD610-B151-3B3D-9FE7-3DD0F3195683}"/>
              </a:ext>
            </a:extLst>
          </p:cNvPr>
          <p:cNvSpPr txBox="1"/>
          <p:nvPr/>
        </p:nvSpPr>
        <p:spPr>
          <a:xfrm>
            <a:off x="2386013" y="2318863"/>
            <a:ext cx="820011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dirty="0"/>
              <a:t>PRESENTATION FOR:</a:t>
            </a:r>
          </a:p>
        </p:txBody>
      </p:sp>
    </p:spTree>
    <p:extLst>
      <p:ext uri="{BB962C8B-B14F-4D97-AF65-F5344CB8AC3E}">
        <p14:creationId xmlns:p14="http://schemas.microsoft.com/office/powerpoint/2010/main" val="93011771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1C3281D-A46F-4842-9340-4CBC29E1B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05D60060-F3B8-F1A9-87D2-82D05331A5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1604" b="412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DCBC7C-0D9A-76CC-4547-A734C31817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9612" y="1013984"/>
            <a:ext cx="6952388" cy="3260635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The role of</a:t>
            </a:r>
            <a:br>
              <a:rPr lang="en-US">
                <a:solidFill>
                  <a:srgbClr val="FFFFFF"/>
                </a:solidFill>
              </a:rPr>
            </a:br>
            <a:r>
              <a:rPr lang="en-US">
                <a:solidFill>
                  <a:srgbClr val="FFFFFF"/>
                </a:solidFill>
              </a:rPr>
              <a:t>Human Resource</a:t>
            </a:r>
            <a:br>
              <a:rPr lang="en-US">
                <a:solidFill>
                  <a:srgbClr val="FFFFFF"/>
                </a:solidFill>
              </a:rPr>
            </a:br>
            <a:r>
              <a:rPr lang="en-US">
                <a:solidFill>
                  <a:srgbClr val="FFFFFF"/>
                </a:solidFill>
              </a:rPr>
              <a:t>Professional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57B63E-CBE1-E977-139A-666453BC4D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9612" y="4848464"/>
            <a:ext cx="7714388" cy="1085849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By</a:t>
            </a:r>
          </a:p>
          <a:p>
            <a:r>
              <a:rPr lang="en-US">
                <a:solidFill>
                  <a:srgbClr val="FFFFFF"/>
                </a:solidFill>
              </a:rPr>
              <a:t>Enes Mustafov (2007660)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13FECB8-44EE-4A45-9F7B-66ECF1C3C8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4578595"/>
            <a:ext cx="971155" cy="0"/>
          </a:xfrm>
          <a:prstGeom prst="line">
            <a:avLst/>
          </a:prstGeom>
          <a:ln w="317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A picture containing person, indoor&#10;&#10;Description automatically generated">
            <a:extLst>
              <a:ext uri="{FF2B5EF4-FFF2-40B4-BE49-F238E27FC236}">
                <a16:creationId xmlns:a16="http://schemas.microsoft.com/office/drawing/2014/main" id="{DCCB1E74-1DB7-356B-92DF-7C24BA67DBC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-2833" b="2833"/>
          <a:stretch/>
        </p:blipFill>
        <p:spPr>
          <a:xfrm>
            <a:off x="6216592" y="364455"/>
            <a:ext cx="3026508" cy="2347743"/>
          </a:xfrm>
          <a:prstGeom prst="ellipse">
            <a:avLst/>
          </a:prstGeom>
        </p:spPr>
      </p:pic>
      <p:pic>
        <p:nvPicPr>
          <p:cNvPr id="10" name="Picture 9" descr="A picture containing person, indoor, black&#10;&#10;Description automatically generated">
            <a:extLst>
              <a:ext uri="{FF2B5EF4-FFF2-40B4-BE49-F238E27FC236}">
                <a16:creationId xmlns:a16="http://schemas.microsoft.com/office/drawing/2014/main" id="{FC0AE1FA-897B-A48B-BF10-5A0952B2265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9043864" y="2486673"/>
            <a:ext cx="2828307" cy="2303472"/>
          </a:xfrm>
          <a:prstGeom prst="ellipse">
            <a:avLst/>
          </a:prstGeom>
        </p:spPr>
      </p:pic>
      <p:pic>
        <p:nvPicPr>
          <p:cNvPr id="14" name="Picture 13" descr="A person talking on the phone&#10;&#10;Description automatically generated with low confidence">
            <a:extLst>
              <a:ext uri="{FF2B5EF4-FFF2-40B4-BE49-F238E27FC236}">
                <a16:creationId xmlns:a16="http://schemas.microsoft.com/office/drawing/2014/main" id="{DF9E413D-8496-88A4-8D98-69F5FC3E49E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6315693" y="4391258"/>
            <a:ext cx="2828307" cy="214885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5124351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EED5540-64E5-4258-ABA4-753F07B71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5E183CC-BBFB-4440-B192-64C806A4D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3E5BD89-6A5F-4A85-8770-18685C9BB2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23" name="3D Model 22" descr="Magnetic Whiteboard With Markers">
                <a:extLst>
                  <a:ext uri="{FF2B5EF4-FFF2-40B4-BE49-F238E27FC236}">
                    <a16:creationId xmlns:a16="http://schemas.microsoft.com/office/drawing/2014/main" id="{ABECC422-AD3C-6A20-BBEE-AC4E1ACBE5B6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575236787"/>
                  </p:ext>
                </p:extLst>
              </p:nvPr>
            </p:nvGraphicFramePr>
            <p:xfrm>
              <a:off x="-5121357" y="7588405"/>
              <a:ext cx="7769184" cy="6256885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7769184" cy="6256885"/>
                    </a:xfrm>
                    <a:prstGeom prst="rect">
                      <a:avLst/>
                    </a:prstGeom>
                  </am3d:spPr>
                  <am3d:camera>
                    <am3d:pos x="0" y="0" z="58499240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673151" d="1000000"/>
                    <am3d:preTrans dx="0" dy="-58172" dz="0"/>
                    <am3d:scale>
                      <am3d:sx n="1000000" d="1000000"/>
                      <am3d:sy n="1000000" d="1000000"/>
                      <am3d:sz n="1000000" d="1000000"/>
                    </am3d:scale>
                    <am3d:rot ax="27061" ay="1349976" az="10361"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9937404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23" name="3D Model 22" descr="Magnetic Whiteboard With Markers">
                <a:extLst>
                  <a:ext uri="{FF2B5EF4-FFF2-40B4-BE49-F238E27FC236}">
                    <a16:creationId xmlns:a16="http://schemas.microsoft.com/office/drawing/2014/main" id="{ABECC422-AD3C-6A20-BBEE-AC4E1ACBE5B6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-5121357" y="7588405"/>
                <a:ext cx="7769184" cy="6256885"/>
              </a:xfrm>
              <a:prstGeom prst="rect">
                <a:avLst/>
              </a:prstGeom>
            </p:spPr>
          </p:pic>
        </mc:Fallback>
      </mc:AlternateContent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ED42D8-8E52-A6C4-ADFC-93B53B1DEA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6796813" y="1526248"/>
            <a:ext cx="6901588" cy="4279796"/>
          </a:xfr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en-US" sz="2600" dirty="0"/>
              <a:t>The role of a Human Resource Professional</a:t>
            </a:r>
          </a:p>
          <a:p>
            <a:pPr>
              <a:buFont typeface="Wingdings" pitchFamily="2" charset="2"/>
              <a:buChar char="§"/>
            </a:pPr>
            <a:r>
              <a:rPr lang="en-US" sz="2600" dirty="0"/>
              <a:t>Values that govern their duties</a:t>
            </a:r>
          </a:p>
          <a:p>
            <a:pPr>
              <a:buFont typeface="Wingdings" pitchFamily="2" charset="2"/>
              <a:buChar char="§"/>
            </a:pPr>
            <a:r>
              <a:rPr lang="en-US" sz="2600" dirty="0"/>
              <a:t>CIPD Profession Map</a:t>
            </a:r>
          </a:p>
          <a:p>
            <a:pPr>
              <a:buFont typeface="Wingdings" pitchFamily="2" charset="2"/>
              <a:buChar char="§"/>
            </a:pPr>
            <a:r>
              <a:rPr lang="en-US" sz="2600" dirty="0"/>
              <a:t>Areas of expertise and behaviors (CIPD Profession Map)</a:t>
            </a:r>
          </a:p>
          <a:p>
            <a:pPr>
              <a:buFont typeface="Wingdings" pitchFamily="2" charset="2"/>
              <a:buChar char="§"/>
            </a:pPr>
            <a:r>
              <a:rPr lang="en-US" sz="2600" dirty="0"/>
              <a:t>Types of Relationships between Employer and Employee</a:t>
            </a:r>
          </a:p>
          <a:p>
            <a:pPr>
              <a:buFont typeface="Wingdings" pitchFamily="2" charset="2"/>
              <a:buChar char="§"/>
            </a:pPr>
            <a:r>
              <a:rPr lang="en-US" sz="2600" dirty="0"/>
              <a:t>Factors influencing Positive Relationship and examples</a:t>
            </a:r>
          </a:p>
          <a:p>
            <a:pPr>
              <a:buFont typeface="Wingdings" pitchFamily="2" charset="2"/>
              <a:buChar char="§"/>
            </a:pPr>
            <a:endParaRPr lang="en-US" sz="2400" dirty="0"/>
          </a:p>
          <a:p>
            <a:pPr>
              <a:buFont typeface="Wingdings" pitchFamily="2" charset="2"/>
              <a:buChar char="§"/>
            </a:pPr>
            <a:endParaRPr lang="en-US" dirty="0"/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24" name="3D Model 23" descr="Books">
                <a:extLst>
                  <a:ext uri="{FF2B5EF4-FFF2-40B4-BE49-F238E27FC236}">
                    <a16:creationId xmlns:a16="http://schemas.microsoft.com/office/drawing/2014/main" id="{D167D2CF-2CD5-C0C5-8AA6-2E5BDE6FC918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274124226"/>
                  </p:ext>
                </p:extLst>
              </p:nvPr>
            </p:nvGraphicFramePr>
            <p:xfrm>
              <a:off x="774047" y="3468974"/>
              <a:ext cx="2471060" cy="2202101"/>
            </p:xfrm>
            <a:graphic>
              <a:graphicData uri="http://schemas.microsoft.com/office/drawing/2017/model3d">
                <am3d:model3d r:embed="rId4">
                  <am3d:spPr>
                    <a:xfrm>
                      <a:off x="0" y="0"/>
                      <a:ext cx="2471060" cy="2202101"/>
                    </a:xfrm>
                    <a:prstGeom prst="rect">
                      <a:avLst/>
                    </a:prstGeom>
                  </am3d:spPr>
                  <am3d:camera>
                    <am3d:pos x="0" y="0" z="69236153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2964344" d="1000000"/>
                    <am3d:preTrans dx="0" dy="-8821788" dz="0"/>
                    <am3d:scale>
                      <am3d:sx n="1000000" d="1000000"/>
                      <am3d:sy n="1000000" d="1000000"/>
                      <am3d:sz n="1000000" d="1000000"/>
                    </am3d:scale>
                    <am3d:rot ax="7514029" ay="2633198" az="8132133"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3530086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24" name="3D Model 23" descr="Books">
                <a:extLst>
                  <a:ext uri="{FF2B5EF4-FFF2-40B4-BE49-F238E27FC236}">
                    <a16:creationId xmlns:a16="http://schemas.microsoft.com/office/drawing/2014/main" id="{D167D2CF-2CD5-C0C5-8AA6-2E5BDE6FC91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774047" y="3468974"/>
                <a:ext cx="2471060" cy="2202101"/>
              </a:xfrm>
              <a:prstGeom prst="rect">
                <a:avLst/>
              </a:prstGeom>
            </p:spPr>
          </p:pic>
        </mc:Fallback>
      </mc:AlternateContent>
      <p:sp>
        <p:nvSpPr>
          <p:cNvPr id="2" name="Title 1">
            <a:extLst>
              <a:ext uri="{FF2B5EF4-FFF2-40B4-BE49-F238E27FC236}">
                <a16:creationId xmlns:a16="http://schemas.microsoft.com/office/drawing/2014/main" id="{77735A1A-6F89-554A-F972-8F17513533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3377" y="1960389"/>
            <a:ext cx="8020050" cy="6492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8733770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EED5540-64E5-4258-ABA4-753F07B71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5E183CC-BBFB-4440-B192-64C806A4D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735A1A-6F89-554A-F972-8F17513533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5975" y="63411"/>
            <a:ext cx="8020050" cy="6492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3E5BD89-6A5F-4A85-8770-18685C9BB2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23" name="3D Model 22" descr="Magnetic Whiteboard With Markers">
                <a:extLst>
                  <a:ext uri="{FF2B5EF4-FFF2-40B4-BE49-F238E27FC236}">
                    <a16:creationId xmlns:a16="http://schemas.microsoft.com/office/drawing/2014/main" id="{ABECC422-AD3C-6A20-BBEE-AC4E1ACBE5B6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1220808" y="537704"/>
              <a:ext cx="7769184" cy="6256885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7769184" cy="6256885"/>
                    </a:xfrm>
                    <a:prstGeom prst="rect">
                      <a:avLst/>
                    </a:prstGeom>
                  </am3d:spPr>
                  <am3d:camera>
                    <am3d:pos x="0" y="0" z="58499240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673151" d="1000000"/>
                    <am3d:preTrans dx="0" dy="-58172" dz="0"/>
                    <am3d:scale>
                      <am3d:sx n="1000000" d="1000000"/>
                      <am3d:sy n="1000000" d="1000000"/>
                      <am3d:sz n="1000000" d="1000000"/>
                    </am3d:scale>
                    <am3d:rot ax="27061" ay="1349976" az="10361"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9937404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23" name="3D Model 22" descr="Magnetic Whiteboard With Markers">
                <a:extLst>
                  <a:ext uri="{FF2B5EF4-FFF2-40B4-BE49-F238E27FC236}">
                    <a16:creationId xmlns:a16="http://schemas.microsoft.com/office/drawing/2014/main" id="{ABECC422-AD3C-6A20-BBEE-AC4E1ACBE5B6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220808" y="537704"/>
                <a:ext cx="7769184" cy="6256885"/>
              </a:xfrm>
              <a:prstGeom prst="rect">
                <a:avLst/>
              </a:prstGeom>
            </p:spPr>
          </p:pic>
        </mc:Fallback>
      </mc:AlternateContent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ED42D8-8E52-A6C4-ADFC-93B53B1DEA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1526247"/>
            <a:ext cx="6901588" cy="494599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en-US" sz="2400" dirty="0"/>
              <a:t>The role of a Human Resource Professional</a:t>
            </a:r>
          </a:p>
          <a:p>
            <a:pPr>
              <a:buFont typeface="Wingdings" pitchFamily="2" charset="2"/>
              <a:buChar char="§"/>
            </a:pPr>
            <a:r>
              <a:rPr lang="en-US" sz="2400" dirty="0"/>
              <a:t>CIPD Profession Map</a:t>
            </a:r>
          </a:p>
          <a:p>
            <a:pPr>
              <a:buFont typeface="Wingdings" pitchFamily="2" charset="2"/>
              <a:buChar char="§"/>
            </a:pPr>
            <a:r>
              <a:rPr lang="en-US" sz="2400" dirty="0"/>
              <a:t>Values that govern their duties </a:t>
            </a:r>
          </a:p>
          <a:p>
            <a:pPr>
              <a:buFont typeface="Wingdings" pitchFamily="2" charset="2"/>
              <a:buChar char="§"/>
            </a:pPr>
            <a:r>
              <a:rPr lang="en-US" sz="2400" dirty="0"/>
              <a:t>Types of Relationships between Employer and Employee</a:t>
            </a:r>
          </a:p>
          <a:p>
            <a:pPr>
              <a:buFont typeface="Wingdings" pitchFamily="2" charset="2"/>
              <a:buChar char="§"/>
            </a:pPr>
            <a:r>
              <a:rPr lang="en-US" sz="2400" dirty="0"/>
              <a:t>Factors influencing Positive Relationship and examples</a:t>
            </a:r>
          </a:p>
          <a:p>
            <a:pPr>
              <a:buFont typeface="Wingdings" pitchFamily="2" charset="2"/>
              <a:buChar char="§"/>
            </a:pPr>
            <a:endParaRPr lang="en-US" sz="2400" dirty="0"/>
          </a:p>
          <a:p>
            <a:pPr>
              <a:buFont typeface="Wingdings" pitchFamily="2" charset="2"/>
              <a:buChar char="§"/>
            </a:pPr>
            <a:endParaRPr lang="en-US" dirty="0"/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24" name="3D Model 23" descr="Books">
                <a:extLst>
                  <a:ext uri="{FF2B5EF4-FFF2-40B4-BE49-F238E27FC236}">
                    <a16:creationId xmlns:a16="http://schemas.microsoft.com/office/drawing/2014/main" id="{D167D2CF-2CD5-C0C5-8AA6-2E5BDE6FC918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47737583"/>
                  </p:ext>
                </p:extLst>
              </p:nvPr>
            </p:nvGraphicFramePr>
            <p:xfrm>
              <a:off x="8334579" y="1589620"/>
              <a:ext cx="3346039" cy="3675572"/>
            </p:xfrm>
            <a:graphic>
              <a:graphicData uri="http://schemas.microsoft.com/office/drawing/2017/model3d">
                <am3d:model3d r:embed="rId4">
                  <am3d:spPr>
                    <a:xfrm>
                      <a:off x="0" y="0"/>
                      <a:ext cx="3346039" cy="3675572"/>
                    </a:xfrm>
                    <a:prstGeom prst="rect">
                      <a:avLst/>
                    </a:prstGeom>
                  </am3d:spPr>
                  <am3d:camera>
                    <am3d:pos x="0" y="0" z="69236153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2964344" d="1000000"/>
                    <am3d:preTrans dx="0" dy="-8821788" dz="0"/>
                    <am3d:scale>
                      <am3d:sx n="1000000" d="1000000"/>
                      <am3d:sy n="1000000" d="1000000"/>
                      <am3d:sz n="1000000" d="1000000"/>
                    </am3d:scale>
                    <am3d:rot ax="1984365" ay="-1295884" az="-808792"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5323242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24" name="3D Model 23" descr="Books">
                <a:extLst>
                  <a:ext uri="{FF2B5EF4-FFF2-40B4-BE49-F238E27FC236}">
                    <a16:creationId xmlns:a16="http://schemas.microsoft.com/office/drawing/2014/main" id="{D167D2CF-2CD5-C0C5-8AA6-2E5BDE6FC91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8334579" y="1589620"/>
                <a:ext cx="3346039" cy="3675572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2582103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533AE-242B-93CB-B1DF-D289B752B9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16055"/>
            <a:ext cx="9768086" cy="857559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The Role of human resource professional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4EDB47-3431-F73D-0AEE-BA5F111B65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726" y="1342987"/>
            <a:ext cx="11467474" cy="53989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>
                <a:solidFill>
                  <a:schemeClr val="bg1"/>
                </a:solidFill>
              </a:rPr>
              <a:t>HR Professionals play crucial role in managing and supporting people in an organization. They are responsible for:</a:t>
            </a:r>
          </a:p>
          <a:p>
            <a:r>
              <a:rPr lang="en-US" sz="2400" dirty="0">
                <a:solidFill>
                  <a:schemeClr val="bg1"/>
                </a:solidFill>
              </a:rPr>
              <a:t>Recruitment and Selection</a:t>
            </a:r>
          </a:p>
          <a:p>
            <a:r>
              <a:rPr lang="en-US" sz="2400" dirty="0">
                <a:solidFill>
                  <a:schemeClr val="bg1"/>
                </a:solidFill>
              </a:rPr>
              <a:t>Employee Training and Development</a:t>
            </a:r>
          </a:p>
          <a:p>
            <a:r>
              <a:rPr lang="en-US" sz="2400" dirty="0">
                <a:solidFill>
                  <a:schemeClr val="bg1"/>
                </a:solidFill>
              </a:rPr>
              <a:t>Performance Management</a:t>
            </a:r>
          </a:p>
          <a:p>
            <a:r>
              <a:rPr lang="en-US" sz="2400" dirty="0">
                <a:solidFill>
                  <a:schemeClr val="bg1"/>
                </a:solidFill>
              </a:rPr>
              <a:t>Employee Relations</a:t>
            </a:r>
          </a:p>
          <a:p>
            <a:r>
              <a:rPr lang="en-US" sz="2400" dirty="0">
                <a:solidFill>
                  <a:schemeClr val="bg1"/>
                </a:solidFill>
              </a:rPr>
              <a:t>Compliance (complying with all employment laws and regulations,  discrimination, harassment and workplace safety)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545117-A907-810D-C2FA-5458EA20427B}"/>
              </a:ext>
            </a:extLst>
          </p:cNvPr>
          <p:cNvSpPr txBox="1"/>
          <p:nvPr/>
        </p:nvSpPr>
        <p:spPr>
          <a:xfrm>
            <a:off x="9623685" y="6310859"/>
            <a:ext cx="22635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(</a:t>
            </a:r>
            <a:r>
              <a:rPr lang="en-US" dirty="0" err="1">
                <a:solidFill>
                  <a:schemeClr val="bg1"/>
                </a:solidFill>
              </a:rPr>
              <a:t>Tsui</a:t>
            </a:r>
            <a:r>
              <a:rPr lang="en-US" dirty="0">
                <a:solidFill>
                  <a:schemeClr val="bg1"/>
                </a:solidFill>
              </a:rPr>
              <a:t> and Lai, 2009)</a:t>
            </a:r>
          </a:p>
        </p:txBody>
      </p:sp>
    </p:spTree>
    <p:extLst>
      <p:ext uri="{BB962C8B-B14F-4D97-AF65-F5344CB8AC3E}">
        <p14:creationId xmlns:p14="http://schemas.microsoft.com/office/powerpoint/2010/main" val="37787390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7D186177-3A6F-F578-72CD-70981AEC8C9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851" t="7980" r="17737" b="7244"/>
          <a:stretch/>
        </p:blipFill>
        <p:spPr>
          <a:xfrm>
            <a:off x="0" y="1401056"/>
            <a:ext cx="5171607" cy="374754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5A88EF-5B47-531B-AB4D-8DD6718F4D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7898" y="0"/>
            <a:ext cx="5016204" cy="647697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CIPD Profession map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53490BC-403A-B178-212C-651C35207384}"/>
              </a:ext>
            </a:extLst>
          </p:cNvPr>
          <p:cNvSpPr txBox="1"/>
          <p:nvPr/>
        </p:nvSpPr>
        <p:spPr>
          <a:xfrm>
            <a:off x="6220918" y="1514007"/>
            <a:ext cx="5171607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CIPD Map is a set of standards used to guide those who work in Human Resource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  <a:p>
            <a:pPr algn="ctr"/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It guides to: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Professional values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Better decisions in different situations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Effective HR service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Confidence boost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Better performance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Progress in career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7824D4B-E54D-D98D-48D1-BFBC5B543B5D}"/>
              </a:ext>
            </a:extLst>
          </p:cNvPr>
          <p:cNvSpPr txBox="1"/>
          <p:nvPr/>
        </p:nvSpPr>
        <p:spPr>
          <a:xfrm>
            <a:off x="10660177" y="6368143"/>
            <a:ext cx="14646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(CIPD, 2022)</a:t>
            </a:r>
          </a:p>
        </p:txBody>
      </p:sp>
    </p:spTree>
    <p:extLst>
      <p:ext uri="{BB962C8B-B14F-4D97-AF65-F5344CB8AC3E}">
        <p14:creationId xmlns:p14="http://schemas.microsoft.com/office/powerpoint/2010/main" val="30075764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E9CD7C-CDD3-A218-D867-866600699B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6572" y="0"/>
            <a:ext cx="8598855" cy="857559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Values that govern their duties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EE5419F-A605-0DD6-758D-DEF1573BFE77}"/>
              </a:ext>
            </a:extLst>
          </p:cNvPr>
          <p:cNvSpPr txBox="1"/>
          <p:nvPr/>
        </p:nvSpPr>
        <p:spPr>
          <a:xfrm>
            <a:off x="132664" y="1152163"/>
            <a:ext cx="76749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They are outlined by CIPD (Chartered Institute  of Personnel Development)</a:t>
            </a:r>
          </a:p>
        </p:txBody>
      </p:sp>
      <p:pic>
        <p:nvPicPr>
          <p:cNvPr id="8" name="Picture 7" descr="Chart&#10;&#10;Description automatically generated">
            <a:extLst>
              <a:ext uri="{FF2B5EF4-FFF2-40B4-BE49-F238E27FC236}">
                <a16:creationId xmlns:a16="http://schemas.microsoft.com/office/drawing/2014/main" id="{01E7E9DD-F395-6051-C68F-9A8341FE15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45400" y="1816100"/>
            <a:ext cx="4546600" cy="3340516"/>
          </a:xfrm>
          <a:prstGeom prst="rect">
            <a:avLst/>
          </a:prstGeom>
        </p:spPr>
      </p:pic>
      <p:pic>
        <p:nvPicPr>
          <p:cNvPr id="10" name="Picture 9" descr="Chart&#10;&#10;Description automatically generated">
            <a:extLst>
              <a:ext uri="{FF2B5EF4-FFF2-40B4-BE49-F238E27FC236}">
                <a16:creationId xmlns:a16="http://schemas.microsoft.com/office/drawing/2014/main" id="{AA216F26-0420-1710-1493-50D66234A6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03250" y="4184650"/>
            <a:ext cx="4483100" cy="30607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8EB8A87-7E4C-8990-7419-1A68E86D1A4E}"/>
              </a:ext>
            </a:extLst>
          </p:cNvPr>
          <p:cNvSpPr txBox="1"/>
          <p:nvPr/>
        </p:nvSpPr>
        <p:spPr>
          <a:xfrm>
            <a:off x="585788" y="2314575"/>
            <a:ext cx="6529387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Core Knowledge: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People Practice: Recruiting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Culture and behavior: People Engagement, Promote Learning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Business acumen: Strategic Planning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Evidence-based practice: Using Data and Analytics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Technology and people: Learning Online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Change: Plan and Deliver Projects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8C4ACAD-41B8-39C9-136C-5016A57B47EF}"/>
              </a:ext>
            </a:extLst>
          </p:cNvPr>
          <p:cNvSpPr txBox="1"/>
          <p:nvPr/>
        </p:nvSpPr>
        <p:spPr>
          <a:xfrm>
            <a:off x="-5338496" y="2431336"/>
            <a:ext cx="6182435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Core Behaviors: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Ethical Practice: Treat people right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Valuing People: Power to the People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Working Inclusively: Working Together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Passion for Learning: Strive for The Best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Insight Focused: Disciplined Approach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Situational Decision-Making: Flexible Decisions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7880451-3C78-0BFF-D07B-05AF7BB2C482}"/>
              </a:ext>
            </a:extLst>
          </p:cNvPr>
          <p:cNvSpPr txBox="1"/>
          <p:nvPr/>
        </p:nvSpPr>
        <p:spPr>
          <a:xfrm>
            <a:off x="10727304" y="6302829"/>
            <a:ext cx="14646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(CIPD, 2022)</a:t>
            </a:r>
          </a:p>
        </p:txBody>
      </p:sp>
    </p:spTree>
    <p:extLst>
      <p:ext uri="{BB962C8B-B14F-4D97-AF65-F5344CB8AC3E}">
        <p14:creationId xmlns:p14="http://schemas.microsoft.com/office/powerpoint/2010/main" val="331742337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hart&#10;&#10;Description automatically generated">
            <a:extLst>
              <a:ext uri="{FF2B5EF4-FFF2-40B4-BE49-F238E27FC236}">
                <a16:creationId xmlns:a16="http://schemas.microsoft.com/office/drawing/2014/main" id="{D44C6CA2-C200-2956-C24B-D5321D1585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8900" y="1898650"/>
            <a:ext cx="4483100" cy="30607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A1EFD0A-D6F7-E528-3196-711F53F8E8E6}"/>
              </a:ext>
            </a:extLst>
          </p:cNvPr>
          <p:cNvSpPr txBox="1"/>
          <p:nvPr/>
        </p:nvSpPr>
        <p:spPr>
          <a:xfrm>
            <a:off x="573207" y="1898650"/>
            <a:ext cx="6182435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Core Behaviors: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Ethical Practice: Treat people right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Valuing People: Power to the People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Working Inclusively: Working Together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Passion for Learning: Strive for The Best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Insight Focused: Disciplined Approach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Situational Decision-Making: Flexible Decisions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033740D-11F6-2AC4-9392-156F1814A423}"/>
              </a:ext>
            </a:extLst>
          </p:cNvPr>
          <p:cNvSpPr txBox="1"/>
          <p:nvPr/>
        </p:nvSpPr>
        <p:spPr>
          <a:xfrm>
            <a:off x="10515600" y="6204857"/>
            <a:ext cx="14646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(CIPD, 2022)</a:t>
            </a:r>
          </a:p>
        </p:txBody>
      </p:sp>
    </p:spTree>
    <p:extLst>
      <p:ext uri="{BB962C8B-B14F-4D97-AF65-F5344CB8AC3E}">
        <p14:creationId xmlns:p14="http://schemas.microsoft.com/office/powerpoint/2010/main" val="196396523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4AA81-87A1-A0F6-2741-3E93FFC2C8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333220"/>
            <a:ext cx="9238434" cy="857559"/>
          </a:xfrm>
        </p:spPr>
        <p:txBody>
          <a:bodyPr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Types of relationships between employer and employee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29D1D0-E88C-C574-440E-8CA201557C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6225" y="1747991"/>
            <a:ext cx="11915775" cy="5538634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1. Unitary and Pluralist perspectives (Framework which helps to understand the nature of relationship)</a:t>
            </a:r>
          </a:p>
          <a:p>
            <a:r>
              <a:rPr lang="en-US" dirty="0">
                <a:solidFill>
                  <a:schemeClr val="bg1"/>
                </a:solidFill>
              </a:rPr>
              <a:t>Unitary: The employees and employer have the same concerns/interests, both are working towards the same goals. The relationship will be positive, with no conflicts and no disagreements.</a:t>
            </a:r>
          </a:p>
          <a:p>
            <a:r>
              <a:rPr lang="en-US" dirty="0">
                <a:solidFill>
                  <a:schemeClr val="bg1"/>
                </a:solidFill>
              </a:rPr>
              <a:t>Pluralist: Groups are having their own interests, they may have different goals. The relationship will be negative, with conflicts and disagreements.</a:t>
            </a:r>
          </a:p>
          <a:p>
            <a:pPr marL="342900" indent="-342900">
              <a:buAutoNum type="arabicPeriod" startAt="2"/>
            </a:pPr>
            <a:r>
              <a:rPr lang="en-US" dirty="0">
                <a:solidFill>
                  <a:schemeClr val="bg1"/>
                </a:solidFill>
              </a:rPr>
              <a:t>Partnership</a:t>
            </a:r>
          </a:p>
          <a:p>
            <a:r>
              <a:rPr lang="en-US" dirty="0">
                <a:solidFill>
                  <a:schemeClr val="bg1"/>
                </a:solidFill>
              </a:rPr>
              <a:t>Work together collaboratively to achieve shared goals.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3. Participative Management</a:t>
            </a:r>
          </a:p>
          <a:p>
            <a:r>
              <a:rPr lang="en-US" dirty="0">
                <a:solidFill>
                  <a:schemeClr val="bg1"/>
                </a:solidFill>
              </a:rPr>
              <a:t>Employers provides opportunities to the Employees to participate in HR activities, which provides confidence to the employees and they consider themselves as a part of the company.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9BEC00F-2235-AFED-D7D3-3148A19AECE2}"/>
              </a:ext>
            </a:extLst>
          </p:cNvPr>
          <p:cNvSpPr txBox="1"/>
          <p:nvPr/>
        </p:nvSpPr>
        <p:spPr>
          <a:xfrm>
            <a:off x="7941606" y="6340114"/>
            <a:ext cx="43257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(</a:t>
            </a:r>
            <a:r>
              <a:rPr lang="en-US" dirty="0" err="1">
                <a:solidFill>
                  <a:schemeClr val="bg1"/>
                </a:solidFill>
              </a:rPr>
              <a:t>Pinnington</a:t>
            </a:r>
            <a:r>
              <a:rPr lang="en-US" dirty="0">
                <a:solidFill>
                  <a:schemeClr val="bg1"/>
                </a:solidFill>
              </a:rPr>
              <a:t>, Macklin and Campbell, 2007)</a:t>
            </a:r>
          </a:p>
        </p:txBody>
      </p:sp>
    </p:spTree>
    <p:extLst>
      <p:ext uri="{BB962C8B-B14F-4D97-AF65-F5344CB8AC3E}">
        <p14:creationId xmlns:p14="http://schemas.microsoft.com/office/powerpoint/2010/main" val="25030869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DAB1B5-46D9-11D4-322F-E046E2E04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6783" y="333220"/>
            <a:ext cx="9238434" cy="857559"/>
          </a:xfrm>
        </p:spPr>
        <p:txBody>
          <a:bodyPr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Factors influencing positive relationship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4E20B-9846-8507-86BE-98F62FE67A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175" y="1375445"/>
            <a:ext cx="11072813" cy="5334001"/>
          </a:xfrm>
        </p:spPr>
        <p:txBody>
          <a:bodyPr/>
          <a:lstStyle/>
          <a:p>
            <a:pPr marL="342900" indent="-342900">
              <a:buFont typeface="+mj-lt"/>
              <a:buAutoNum type="arabicPeriod"/>
            </a:pPr>
            <a:r>
              <a:rPr lang="en-US" sz="2400" dirty="0">
                <a:solidFill>
                  <a:schemeClr val="bg1"/>
                </a:solidFill>
              </a:rPr>
              <a:t>Effective Communication</a:t>
            </a:r>
          </a:p>
          <a:p>
            <a:pPr marL="0" indent="0">
              <a:buNone/>
            </a:pPr>
            <a:r>
              <a:rPr lang="en-US" sz="2400" dirty="0">
                <a:solidFill>
                  <a:schemeClr val="bg1"/>
                </a:solidFill>
              </a:rPr>
              <a:t>According to Ansari, (2021) effective communication plays crucial role for building and maintaining positive relationship.</a:t>
            </a:r>
          </a:p>
          <a:p>
            <a:pPr marL="0" indent="0">
              <a:buNone/>
            </a:pPr>
            <a:r>
              <a:rPr lang="en-US" sz="2400" dirty="0">
                <a:solidFill>
                  <a:schemeClr val="bg1"/>
                </a:solidFill>
              </a:rPr>
              <a:t>Tips:</a:t>
            </a:r>
          </a:p>
          <a:p>
            <a:r>
              <a:rPr lang="en-US" sz="2400" dirty="0">
                <a:solidFill>
                  <a:schemeClr val="bg1"/>
                </a:solidFill>
              </a:rPr>
              <a:t>Active Listening</a:t>
            </a:r>
          </a:p>
          <a:p>
            <a:r>
              <a:rPr lang="en-US" sz="2400" dirty="0">
                <a:solidFill>
                  <a:schemeClr val="bg1"/>
                </a:solidFill>
              </a:rPr>
              <a:t>Clarity</a:t>
            </a:r>
          </a:p>
          <a:p>
            <a:r>
              <a:rPr lang="en-US" sz="2400" dirty="0">
                <a:solidFill>
                  <a:schemeClr val="bg1"/>
                </a:solidFill>
              </a:rPr>
              <a:t>Empathy</a:t>
            </a:r>
          </a:p>
          <a:p>
            <a:r>
              <a:rPr lang="en-US" sz="2400" dirty="0">
                <a:solidFill>
                  <a:schemeClr val="bg1"/>
                </a:solidFill>
              </a:rPr>
              <a:t>Active Feedback</a:t>
            </a:r>
          </a:p>
          <a:p>
            <a:pPr marL="342900" indent="-342900">
              <a:buFont typeface="+mj-lt"/>
              <a:buAutoNum type="arabicPeriod"/>
            </a:pPr>
            <a:endParaRPr lang="en-US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sz="2400" dirty="0">
              <a:solidFill>
                <a:schemeClr val="bg1"/>
              </a:solidFill>
            </a:endParaRPr>
          </a:p>
          <a:p>
            <a:pPr marL="342900" indent="-342900">
              <a:buFont typeface="+mj-lt"/>
              <a:buAutoNum type="arabicPeriod"/>
            </a:pP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EBFE3C-2E25-2610-EC78-057F1F1C56AD}"/>
              </a:ext>
            </a:extLst>
          </p:cNvPr>
          <p:cNvSpPr txBox="1"/>
          <p:nvPr/>
        </p:nvSpPr>
        <p:spPr>
          <a:xfrm>
            <a:off x="10345544" y="6340114"/>
            <a:ext cx="15892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(Ansari, 2021)</a:t>
            </a:r>
          </a:p>
        </p:txBody>
      </p:sp>
    </p:spTree>
    <p:extLst>
      <p:ext uri="{BB962C8B-B14F-4D97-AF65-F5344CB8AC3E}">
        <p14:creationId xmlns:p14="http://schemas.microsoft.com/office/powerpoint/2010/main" val="37908100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DAB1B5-46D9-11D4-322F-E046E2E04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6783" y="333220"/>
            <a:ext cx="9238434" cy="857559"/>
          </a:xfrm>
        </p:spPr>
        <p:txBody>
          <a:bodyPr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Factors influencing positive relationship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4E20B-9846-8507-86BE-98F62FE67A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175" y="1190779"/>
            <a:ext cx="11072813" cy="5334001"/>
          </a:xfrm>
        </p:spPr>
        <p:txBody>
          <a:bodyPr>
            <a:normAutofit fontScale="92500"/>
          </a:bodyPr>
          <a:lstStyle/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US" sz="2400" dirty="0">
                <a:solidFill>
                  <a:schemeClr val="bg1"/>
                </a:solidFill>
              </a:rPr>
              <a:t>Employee Involvement: Engaging employees in the decision-making and problem-solving process.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US" sz="2400" dirty="0">
                <a:solidFill>
                  <a:schemeClr val="bg1"/>
                </a:solidFill>
              </a:rPr>
              <a:t>Recognition and Rewards: Make employees feel appreciated for their efforts.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US" sz="2400" dirty="0">
                <a:solidFill>
                  <a:schemeClr val="bg1"/>
                </a:solidFill>
              </a:rPr>
              <a:t>Leadership: Supportive, respectful and effective leadership.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US" sz="2400" dirty="0">
                <a:solidFill>
                  <a:schemeClr val="bg1"/>
                </a:solidFill>
              </a:rPr>
              <a:t>Respectful Treatment: Treat employees with respect and consideration.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US" sz="2400" dirty="0">
                <a:solidFill>
                  <a:schemeClr val="bg1"/>
                </a:solidFill>
              </a:rPr>
              <a:t>Flexibility: Employees are	given the freedom to balance their work and personal responsibilities. </a:t>
            </a:r>
          </a:p>
          <a:p>
            <a:pPr marL="342900" indent="-342900">
              <a:buFont typeface="+mj-lt"/>
              <a:buAutoNum type="arabicPeriod"/>
            </a:pPr>
            <a:endParaRPr lang="en-US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sz="2400" dirty="0">
              <a:solidFill>
                <a:schemeClr val="bg1"/>
              </a:solidFill>
            </a:endParaRPr>
          </a:p>
          <a:p>
            <a:pPr marL="342900" indent="-342900">
              <a:buFont typeface="+mj-lt"/>
              <a:buAutoNum type="arabicPeriod"/>
            </a:pP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FAAE906-ADB4-0C1A-7583-3492BABBD84F}"/>
              </a:ext>
            </a:extLst>
          </p:cNvPr>
          <p:cNvSpPr txBox="1"/>
          <p:nvPr/>
        </p:nvSpPr>
        <p:spPr>
          <a:xfrm>
            <a:off x="9856457" y="6340114"/>
            <a:ext cx="22636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(Wallace et al., 2016)</a:t>
            </a:r>
          </a:p>
        </p:txBody>
      </p:sp>
    </p:spTree>
    <p:extLst>
      <p:ext uri="{BB962C8B-B14F-4D97-AF65-F5344CB8AC3E}">
        <p14:creationId xmlns:p14="http://schemas.microsoft.com/office/powerpoint/2010/main" val="28161191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C8269-E710-58BB-3EDA-3DC0F3F97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333220"/>
            <a:ext cx="9238434" cy="857559"/>
          </a:xfrm>
        </p:spPr>
        <p:txBody>
          <a:bodyPr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EXAMPLE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4" name="Content Placeholder 3" descr="Dark Grey Question mark">
                <a:extLst>
                  <a:ext uri="{FF2B5EF4-FFF2-40B4-BE49-F238E27FC236}">
                    <a16:creationId xmlns:a16="http://schemas.microsoft.com/office/drawing/2014/main" id="{BEDB4D9E-20FA-63A9-C76C-CA3964A7F8D1}"/>
                  </a:ext>
                </a:extLst>
              </p:cNvPr>
              <p:cNvGraphicFramePr>
                <a:graphicFrameLocks noGrp="1" noChangeAspect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2538431820"/>
                  </p:ext>
                </p:extLst>
              </p:nvPr>
            </p:nvGraphicFramePr>
            <p:xfrm>
              <a:off x="12994833" y="1841499"/>
              <a:ext cx="1921634" cy="3175000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1921634" cy="3175000"/>
                    </a:xfrm>
                    <a:prstGeom prst="rect">
                      <a:avLst/>
                    </a:prstGeom>
                  </am3d:spPr>
                  <am3d:camera>
                    <am3d:pos x="0" y="0" z="55389530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3517042" d="1000000"/>
                    <am3d:preTrans dx="0" dy="-18004113" dz="-4973"/>
                    <am3d:scale>
                      <am3d:sx n="1000000" d="1000000"/>
                      <am3d:sy n="1000000" d="1000000"/>
                      <am3d:sz n="1000000" d="1000000"/>
                    </am3d:scale>
                    <am3d:rot ax="10618910" ay="795394" az="10758444"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3810000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4" name="Content Placeholder 3" descr="Dark Grey Question mark">
                <a:extLst>
                  <a:ext uri="{FF2B5EF4-FFF2-40B4-BE49-F238E27FC236}">
                    <a16:creationId xmlns:a16="http://schemas.microsoft.com/office/drawing/2014/main" id="{BEDB4D9E-20FA-63A9-C76C-CA3964A7F8D1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2994833" y="1841499"/>
                <a:ext cx="1921634" cy="3175000"/>
              </a:xfrm>
              <a:prstGeom prst="rect">
                <a:avLst/>
              </a:prstGeom>
            </p:spPr>
          </p:pic>
        </mc:Fallback>
      </mc:AlternateContent>
      <p:sp>
        <p:nvSpPr>
          <p:cNvPr id="5" name="TextBox 4">
            <a:extLst>
              <a:ext uri="{FF2B5EF4-FFF2-40B4-BE49-F238E27FC236}">
                <a16:creationId xmlns:a16="http://schemas.microsoft.com/office/drawing/2014/main" id="{57038DD5-F106-37EE-D5C5-FF6EA19C714D}"/>
              </a:ext>
            </a:extLst>
          </p:cNvPr>
          <p:cNvSpPr txBox="1"/>
          <p:nvPr/>
        </p:nvSpPr>
        <p:spPr>
          <a:xfrm>
            <a:off x="7288897" y="8720418"/>
            <a:ext cx="43508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solidFill>
                  <a:schemeClr val="bg1"/>
                </a:solidFill>
              </a:rPr>
              <a:t>WITH A QUESTION</a:t>
            </a:r>
          </a:p>
        </p:txBody>
      </p:sp>
    </p:spTree>
    <p:extLst>
      <p:ext uri="{BB962C8B-B14F-4D97-AF65-F5344CB8AC3E}">
        <p14:creationId xmlns:p14="http://schemas.microsoft.com/office/powerpoint/2010/main" val="5374730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C8269-E710-58BB-3EDA-3DC0F3F97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333220"/>
            <a:ext cx="9238434" cy="857559"/>
          </a:xfrm>
        </p:spPr>
        <p:txBody>
          <a:bodyPr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EXAMPLE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4" name="Content Placeholder 3" descr="Dark Grey Question mark">
                <a:extLst>
                  <a:ext uri="{FF2B5EF4-FFF2-40B4-BE49-F238E27FC236}">
                    <a16:creationId xmlns:a16="http://schemas.microsoft.com/office/drawing/2014/main" id="{BEDB4D9E-20FA-63A9-C76C-CA3964A7F8D1}"/>
                  </a:ext>
                </a:extLst>
              </p:cNvPr>
              <p:cNvGraphicFramePr>
                <a:graphicFrameLocks noGrp="1" noChangeAspect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1648404454"/>
                  </p:ext>
                </p:extLst>
              </p:nvPr>
            </p:nvGraphicFramePr>
            <p:xfrm>
              <a:off x="5055907" y="1852200"/>
              <a:ext cx="1985745" cy="3153597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1985745" cy="3153597"/>
                    </a:xfrm>
                    <a:prstGeom prst="rect">
                      <a:avLst/>
                    </a:prstGeom>
                  </am3d:spPr>
                  <am3d:camera>
                    <am3d:pos x="0" y="0" z="55389530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3517042" d="1000000"/>
                    <am3d:preTrans dx="0" dy="-18004113" dz="-4973"/>
                    <am3d:scale>
                      <am3d:sx n="1000000" d="1000000"/>
                      <am3d:sy n="1000000" d="1000000"/>
                      <am3d:sz n="1000000" d="1000000"/>
                    </am3d:scale>
                    <am3d:rot ax="481229" ay="41471" az="5869"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3809997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4" name="Content Placeholder 3" descr="Dark Grey Question mark">
                <a:extLst>
                  <a:ext uri="{FF2B5EF4-FFF2-40B4-BE49-F238E27FC236}">
                    <a16:creationId xmlns:a16="http://schemas.microsoft.com/office/drawing/2014/main" id="{BEDB4D9E-20FA-63A9-C76C-CA3964A7F8D1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055907" y="1852200"/>
                <a:ext cx="1985745" cy="3153597"/>
              </a:xfrm>
              <a:prstGeom prst="rect">
                <a:avLst/>
              </a:prstGeom>
            </p:spPr>
          </p:pic>
        </mc:Fallback>
      </mc:AlternateContent>
      <p:sp>
        <p:nvSpPr>
          <p:cNvPr id="5" name="TextBox 4">
            <a:extLst>
              <a:ext uri="{FF2B5EF4-FFF2-40B4-BE49-F238E27FC236}">
                <a16:creationId xmlns:a16="http://schemas.microsoft.com/office/drawing/2014/main" id="{57038DD5-F106-37EE-D5C5-FF6EA19C714D}"/>
              </a:ext>
            </a:extLst>
          </p:cNvPr>
          <p:cNvSpPr txBox="1"/>
          <p:nvPr/>
        </p:nvSpPr>
        <p:spPr>
          <a:xfrm>
            <a:off x="3873344" y="5143501"/>
            <a:ext cx="43508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solidFill>
                  <a:schemeClr val="bg1"/>
                </a:solidFill>
              </a:rPr>
              <a:t>WITH A QUESTION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3652B7-3DB2-BF59-0A9A-140D6E52DF75}"/>
              </a:ext>
            </a:extLst>
          </p:cNvPr>
          <p:cNvSpPr txBox="1"/>
          <p:nvPr/>
        </p:nvSpPr>
        <p:spPr>
          <a:xfrm>
            <a:off x="751113" y="577176"/>
            <a:ext cx="3122229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</a:rPr>
              <a:t>Company A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dirty="0">
                <a:solidFill>
                  <a:schemeClr val="bg1"/>
                </a:solidFill>
              </a:rPr>
              <a:t>Employers are: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Listening to feedback, offering opportunities, responding to concerns fast and reliable.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dirty="0">
                <a:solidFill>
                  <a:schemeClr val="bg1"/>
                </a:solidFill>
              </a:rPr>
              <a:t>Employees are being treated with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respect, their contribution is valued, and they are being treated fair and equal.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dirty="0">
                <a:solidFill>
                  <a:schemeClr val="bg1"/>
                </a:solidFill>
              </a:rPr>
              <a:t>Employees are being:</a:t>
            </a:r>
            <a:br>
              <a:rPr lang="en-US" b="1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Rewarded for the hard work with bonuses and promotions.</a:t>
            </a:r>
            <a:br>
              <a:rPr lang="en-US" dirty="0">
                <a:solidFill>
                  <a:schemeClr val="bg1"/>
                </a:solidFill>
              </a:rPr>
            </a:br>
            <a:br>
              <a:rPr lang="en-US" dirty="0">
                <a:solidFill>
                  <a:schemeClr val="bg1"/>
                </a:solidFill>
              </a:rPr>
            </a:br>
            <a:br>
              <a:rPr lang="en-US" dirty="0">
                <a:solidFill>
                  <a:schemeClr val="bg1"/>
                </a:solidFill>
              </a:rPr>
            </a:b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383467A-0311-301C-F1FB-1A926CCF01B9}"/>
              </a:ext>
            </a:extLst>
          </p:cNvPr>
          <p:cNvSpPr txBox="1"/>
          <p:nvPr/>
        </p:nvSpPr>
        <p:spPr>
          <a:xfrm>
            <a:off x="8458142" y="761999"/>
            <a:ext cx="3122229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</a:rPr>
              <a:t>Company B</a:t>
            </a:r>
            <a:br>
              <a:rPr lang="en-US" dirty="0">
                <a:solidFill>
                  <a:schemeClr val="bg1"/>
                </a:solidFill>
              </a:rPr>
            </a:br>
            <a:br>
              <a:rPr lang="en-US" dirty="0">
                <a:solidFill>
                  <a:schemeClr val="bg1"/>
                </a:solidFill>
              </a:rPr>
            </a:br>
            <a:r>
              <a:rPr lang="en-US" sz="2000" dirty="0">
                <a:solidFill>
                  <a:schemeClr val="bg1"/>
                </a:solidFill>
              </a:rPr>
              <a:t>There is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lack of communication, ineffective communication and the workplace is toxic.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2000" dirty="0">
                <a:solidFill>
                  <a:schemeClr val="bg1"/>
                </a:solidFill>
              </a:rPr>
              <a:t>Employees are: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being subject of harassment and discrimination, not treated right.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They are also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not being provided with the right support, training, mentorship.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5D99481-FECF-0BD3-657D-10105DDE2A77}"/>
              </a:ext>
            </a:extLst>
          </p:cNvPr>
          <p:cNvSpPr txBox="1"/>
          <p:nvPr/>
        </p:nvSpPr>
        <p:spPr>
          <a:xfrm>
            <a:off x="-3412325" y="-5262979"/>
            <a:ext cx="416343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Company A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sz="2800" b="1" dirty="0">
                <a:solidFill>
                  <a:schemeClr val="bg1"/>
                </a:solidFill>
              </a:rPr>
              <a:t>Effective Communication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2000" dirty="0">
                <a:solidFill>
                  <a:schemeClr val="bg1"/>
                </a:solidFill>
              </a:rPr>
              <a:t>(Listening to feedback, offering opportunities, responding to concerns fast and reliable)</a:t>
            </a:r>
          </a:p>
          <a:p>
            <a:pPr algn="ctr"/>
            <a:r>
              <a:rPr lang="en-US" sz="2800" b="1" dirty="0">
                <a:solidFill>
                  <a:schemeClr val="bg1"/>
                </a:solidFill>
              </a:rPr>
              <a:t>Respectful Treatment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2000" dirty="0">
                <a:solidFill>
                  <a:schemeClr val="bg1"/>
                </a:solidFill>
              </a:rPr>
              <a:t>(Respect, value their contribution, fair and equal treatment)</a:t>
            </a:r>
          </a:p>
          <a:p>
            <a:pPr algn="ctr"/>
            <a:r>
              <a:rPr lang="en-US" sz="2800" b="1" dirty="0">
                <a:solidFill>
                  <a:schemeClr val="bg1"/>
                </a:solidFill>
              </a:rPr>
              <a:t>Recognition and Rewards</a:t>
            </a:r>
            <a:br>
              <a:rPr lang="en-US" sz="2000" b="1" dirty="0">
                <a:solidFill>
                  <a:schemeClr val="bg1"/>
                </a:solidFill>
              </a:rPr>
            </a:br>
            <a:r>
              <a:rPr lang="en-US" sz="2000" dirty="0">
                <a:solidFill>
                  <a:schemeClr val="bg1"/>
                </a:solidFill>
              </a:rPr>
              <a:t>(Rewarded for the hard work, bonuses and promotions)</a:t>
            </a:r>
            <a:br>
              <a:rPr lang="en-US" dirty="0">
                <a:solidFill>
                  <a:schemeClr val="bg1"/>
                </a:solidFill>
              </a:rPr>
            </a:br>
            <a:br>
              <a:rPr lang="en-US" dirty="0">
                <a:solidFill>
                  <a:schemeClr val="bg1"/>
                </a:solidFill>
              </a:rPr>
            </a:br>
            <a:br>
              <a:rPr lang="en-US" dirty="0">
                <a:solidFill>
                  <a:schemeClr val="bg1"/>
                </a:solidFill>
              </a:rPr>
            </a:b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B1F86E1-4ADE-3FB1-0DFC-EEB72704F936}"/>
              </a:ext>
            </a:extLst>
          </p:cNvPr>
          <p:cNvSpPr txBox="1"/>
          <p:nvPr/>
        </p:nvSpPr>
        <p:spPr>
          <a:xfrm>
            <a:off x="10668000" y="-5588149"/>
            <a:ext cx="3683210" cy="47397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Company B</a:t>
            </a:r>
            <a:br>
              <a:rPr lang="en-US" dirty="0">
                <a:solidFill>
                  <a:schemeClr val="bg1"/>
                </a:solidFill>
              </a:rPr>
            </a:br>
            <a:br>
              <a:rPr lang="en-US" dirty="0">
                <a:solidFill>
                  <a:schemeClr val="bg1"/>
                </a:solidFill>
              </a:rPr>
            </a:br>
            <a:r>
              <a:rPr lang="en-US" sz="2800" b="1" dirty="0">
                <a:solidFill>
                  <a:schemeClr val="bg1"/>
                </a:solidFill>
              </a:rPr>
              <a:t>Poor Communication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2000" dirty="0">
                <a:solidFill>
                  <a:schemeClr val="bg1"/>
                </a:solidFill>
              </a:rPr>
              <a:t>(Lack of communication, ineffective communication and the workplace is toxic)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2800" b="1" dirty="0">
                <a:solidFill>
                  <a:schemeClr val="bg1"/>
                </a:solidFill>
              </a:rPr>
              <a:t>Unfair Treatment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2000" dirty="0">
                <a:solidFill>
                  <a:schemeClr val="bg1"/>
                </a:solidFill>
              </a:rPr>
              <a:t>(Being subject of harassment and discrimination)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2800" b="1" dirty="0">
                <a:solidFill>
                  <a:schemeClr val="bg1"/>
                </a:solidFill>
              </a:rPr>
              <a:t>Lack of Support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2000" dirty="0">
                <a:solidFill>
                  <a:schemeClr val="bg1"/>
                </a:solidFill>
              </a:rPr>
              <a:t>(Not being provided with the right support, training, mentorship)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3" name="3D Model 12" descr="Green tick mark">
                <a:extLst>
                  <a:ext uri="{FF2B5EF4-FFF2-40B4-BE49-F238E27FC236}">
                    <a16:creationId xmlns:a16="http://schemas.microsoft.com/office/drawing/2014/main" id="{389212B8-0E3B-40CF-28BC-18338CD7B30E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529988979"/>
                  </p:ext>
                </p:extLst>
              </p:nvPr>
            </p:nvGraphicFramePr>
            <p:xfrm rot="13547899">
              <a:off x="-7747544" y="10901883"/>
              <a:ext cx="1203142" cy="2393620"/>
            </p:xfrm>
            <a:graphic>
              <a:graphicData uri="http://schemas.microsoft.com/office/drawing/2017/model3d">
                <am3d:model3d r:embed="rId4">
                  <am3d:spPr>
                    <a:xfrm rot="13547899">
                      <a:off x="0" y="0"/>
                      <a:ext cx="1203142" cy="2393620"/>
                    </a:xfrm>
                    <a:prstGeom prst="rect">
                      <a:avLst/>
                    </a:prstGeom>
                  </am3d:spPr>
                  <am3d:camera>
                    <am3d:pos x="0" y="0" z="65636637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206523" d="1000000"/>
                    <am3d:preTrans dx="0" dy="-14800077" dz="0"/>
                    <am3d:scale>
                      <am3d:sx n="1000000" d="1000000"/>
                      <am3d:sy n="1000000" d="1000000"/>
                      <am3d:sz n="1000000" d="1000000"/>
                    </am3d:scale>
                    <am3d:rot ax="-5559535" ay="-1785424" az="-5079349"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3001523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3" name="3D Model 12" descr="Green tick mark">
                <a:extLst>
                  <a:ext uri="{FF2B5EF4-FFF2-40B4-BE49-F238E27FC236}">
                    <a16:creationId xmlns:a16="http://schemas.microsoft.com/office/drawing/2014/main" id="{389212B8-0E3B-40CF-28BC-18338CD7B30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 rot="13547899">
                <a:off x="-7747544" y="10901883"/>
                <a:ext cx="1203142" cy="23936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4" name="3D Model 13" descr="Red X">
                <a:extLst>
                  <a:ext uri="{FF2B5EF4-FFF2-40B4-BE49-F238E27FC236}">
                    <a16:creationId xmlns:a16="http://schemas.microsoft.com/office/drawing/2014/main" id="{92ADBCE2-7942-2958-CE68-D461F754E660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005940805"/>
                  </p:ext>
                </p:extLst>
              </p:nvPr>
            </p:nvGraphicFramePr>
            <p:xfrm>
              <a:off x="17528047" y="10547801"/>
              <a:ext cx="877401" cy="2443751"/>
            </p:xfrm>
            <a:graphic>
              <a:graphicData uri="http://schemas.microsoft.com/office/drawing/2017/model3d">
                <am3d:model3d r:embed="rId6">
                  <am3d:spPr>
                    <a:xfrm>
                      <a:off x="0" y="0"/>
                      <a:ext cx="877401" cy="2443751"/>
                    </a:xfrm>
                    <a:prstGeom prst="rect">
                      <a:avLst/>
                    </a:prstGeom>
                  </am3d:spPr>
                  <am3d:camera>
                    <am3d:pos x="0" y="0" z="66067292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251450" d="1000000"/>
                    <am3d:preTrans dx="15192" dy="-18000000" dz="0"/>
                    <am3d:scale>
                      <am3d:sx n="1000000" d="1000000"/>
                      <am3d:sy n="1000000" d="1000000"/>
                      <am3d:sz n="1000000" d="1000000"/>
                    </am3d:scale>
                    <am3d:rot ax="-4369437" ay="3186306" az="6667907"/>
                    <am3d:postTrans dx="0" dy="0" dz="0"/>
                  </am3d:trans>
                  <am3d:raster rName="Office3DRenderer" rVer="16.0.8326">
                    <am3d:blip r:embed="rId7"/>
                  </am3d:raster>
                  <am3d:objViewport viewportSz="2517533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4" name="3D Model 13" descr="Red X">
                <a:extLst>
                  <a:ext uri="{FF2B5EF4-FFF2-40B4-BE49-F238E27FC236}">
                    <a16:creationId xmlns:a16="http://schemas.microsoft.com/office/drawing/2014/main" id="{92ADBCE2-7942-2958-CE68-D461F754E660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7528047" y="10547801"/>
                <a:ext cx="877401" cy="2443751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75622327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93652B7-3DB2-BF59-0A9A-140D6E52DF75}"/>
              </a:ext>
            </a:extLst>
          </p:cNvPr>
          <p:cNvSpPr txBox="1"/>
          <p:nvPr/>
        </p:nvSpPr>
        <p:spPr>
          <a:xfrm>
            <a:off x="899122" y="228871"/>
            <a:ext cx="416343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Company A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sz="2800" b="1" dirty="0">
                <a:solidFill>
                  <a:schemeClr val="bg1"/>
                </a:solidFill>
              </a:rPr>
              <a:t>Effective Communication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2000" dirty="0">
                <a:solidFill>
                  <a:schemeClr val="bg1"/>
                </a:solidFill>
              </a:rPr>
              <a:t>(Listening to feedback, offering opportunities, responding to concerns fast and reliable)</a:t>
            </a:r>
          </a:p>
          <a:p>
            <a:pPr algn="ctr"/>
            <a:r>
              <a:rPr lang="en-US" sz="2800" b="1" dirty="0">
                <a:solidFill>
                  <a:schemeClr val="bg1"/>
                </a:solidFill>
              </a:rPr>
              <a:t>Respectful Treatment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2000" dirty="0">
                <a:solidFill>
                  <a:schemeClr val="bg1"/>
                </a:solidFill>
              </a:rPr>
              <a:t>(Respect, value their contribution, fair and equal treatment)</a:t>
            </a:r>
          </a:p>
          <a:p>
            <a:pPr algn="ctr"/>
            <a:r>
              <a:rPr lang="en-US" sz="2800" b="1" dirty="0">
                <a:solidFill>
                  <a:schemeClr val="bg1"/>
                </a:solidFill>
              </a:rPr>
              <a:t>Recognition and Rewards</a:t>
            </a:r>
            <a:br>
              <a:rPr lang="en-US" sz="2000" b="1" dirty="0">
                <a:solidFill>
                  <a:schemeClr val="bg1"/>
                </a:solidFill>
              </a:rPr>
            </a:br>
            <a:r>
              <a:rPr lang="en-US" sz="2000" dirty="0">
                <a:solidFill>
                  <a:schemeClr val="bg1"/>
                </a:solidFill>
              </a:rPr>
              <a:t>(Rewarded for the hard work, bonuses and promotions)</a:t>
            </a:r>
            <a:br>
              <a:rPr lang="en-US" dirty="0">
                <a:solidFill>
                  <a:schemeClr val="bg1"/>
                </a:solidFill>
              </a:rPr>
            </a:br>
            <a:br>
              <a:rPr lang="en-US" dirty="0">
                <a:solidFill>
                  <a:schemeClr val="bg1"/>
                </a:solidFill>
              </a:rPr>
            </a:br>
            <a:br>
              <a:rPr lang="en-US" dirty="0">
                <a:solidFill>
                  <a:schemeClr val="bg1"/>
                </a:solidFill>
              </a:rPr>
            </a:br>
            <a:endParaRPr lang="en-US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9" name="3D Model 8" descr="Green tick mark">
                <a:extLst>
                  <a:ext uri="{FF2B5EF4-FFF2-40B4-BE49-F238E27FC236}">
                    <a16:creationId xmlns:a16="http://schemas.microsoft.com/office/drawing/2014/main" id="{55867CB3-AA1D-AB43-B0DA-E6175DA6D765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919221987"/>
                  </p:ext>
                </p:extLst>
              </p:nvPr>
            </p:nvGraphicFramePr>
            <p:xfrm>
              <a:off x="1698696" y="4912963"/>
              <a:ext cx="2281158" cy="1716166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2281158" cy="1716166"/>
                    </a:xfrm>
                    <a:prstGeom prst="rect">
                      <a:avLst/>
                    </a:prstGeom>
                  </am3d:spPr>
                  <am3d:camera>
                    <am3d:pos x="0" y="0" z="65636637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206523" d="1000000"/>
                    <am3d:preTrans dx="0" dy="-14800077" dz="0"/>
                    <am3d:scale>
                      <am3d:sx n="1000000" d="1000000"/>
                      <am3d:sy n="1000000" d="1000000"/>
                      <am3d:sz n="1000000" d="1000000"/>
                    </am3d:scale>
                    <am3d:rot ax="214217" ay="1518077" az="91648"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3001524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9" name="3D Model 8" descr="Green tick mark">
                <a:extLst>
                  <a:ext uri="{FF2B5EF4-FFF2-40B4-BE49-F238E27FC236}">
                    <a16:creationId xmlns:a16="http://schemas.microsoft.com/office/drawing/2014/main" id="{55867CB3-AA1D-AB43-B0DA-E6175DA6D765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698696" y="4912963"/>
                <a:ext cx="2281158" cy="1716166"/>
              </a:xfrm>
              <a:prstGeom prst="rect">
                <a:avLst/>
              </a:prstGeom>
            </p:spPr>
          </p:pic>
        </mc:Fallback>
      </mc:AlternateContent>
      <p:sp>
        <p:nvSpPr>
          <p:cNvPr id="14" name="TextBox 13">
            <a:extLst>
              <a:ext uri="{FF2B5EF4-FFF2-40B4-BE49-F238E27FC236}">
                <a16:creationId xmlns:a16="http://schemas.microsoft.com/office/drawing/2014/main" id="{315D2013-A090-ED45-AA6F-56EA329B6924}"/>
              </a:ext>
            </a:extLst>
          </p:cNvPr>
          <p:cNvSpPr txBox="1"/>
          <p:nvPr/>
        </p:nvSpPr>
        <p:spPr>
          <a:xfrm>
            <a:off x="7609668" y="228871"/>
            <a:ext cx="3683210" cy="47397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Company B</a:t>
            </a:r>
            <a:br>
              <a:rPr lang="en-US" dirty="0">
                <a:solidFill>
                  <a:schemeClr val="bg1"/>
                </a:solidFill>
              </a:rPr>
            </a:br>
            <a:br>
              <a:rPr lang="en-US" dirty="0">
                <a:solidFill>
                  <a:schemeClr val="bg1"/>
                </a:solidFill>
              </a:rPr>
            </a:br>
            <a:r>
              <a:rPr lang="en-US" sz="2800" b="1" dirty="0">
                <a:solidFill>
                  <a:schemeClr val="bg1"/>
                </a:solidFill>
              </a:rPr>
              <a:t>Poor Communication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2000" dirty="0">
                <a:solidFill>
                  <a:schemeClr val="bg1"/>
                </a:solidFill>
              </a:rPr>
              <a:t>(Lack of communication, ineffective communication and the workplace is toxic)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2800" b="1" dirty="0">
                <a:solidFill>
                  <a:schemeClr val="bg1"/>
                </a:solidFill>
              </a:rPr>
              <a:t>Unfair Treatment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2000" dirty="0">
                <a:solidFill>
                  <a:schemeClr val="bg1"/>
                </a:solidFill>
              </a:rPr>
              <a:t>(Being subject of harassment and discrimination)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2800" b="1" dirty="0">
                <a:solidFill>
                  <a:schemeClr val="bg1"/>
                </a:solidFill>
              </a:rPr>
              <a:t>Lack of Support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2000" dirty="0">
                <a:solidFill>
                  <a:schemeClr val="bg1"/>
                </a:solidFill>
              </a:rPr>
              <a:t>(Not being provided with the right support, training, mentorship)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5" name="3D Model 14" descr="Red X">
                <a:extLst>
                  <a:ext uri="{FF2B5EF4-FFF2-40B4-BE49-F238E27FC236}">
                    <a16:creationId xmlns:a16="http://schemas.microsoft.com/office/drawing/2014/main" id="{6EC45DE7-CA1D-47AC-A726-22CC58DDA1DB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1935966932"/>
                  </p:ext>
                </p:extLst>
              </p:nvPr>
            </p:nvGraphicFramePr>
            <p:xfrm>
              <a:off x="8468928" y="4968630"/>
              <a:ext cx="2024376" cy="1716166"/>
            </p:xfrm>
            <a:graphic>
              <a:graphicData uri="http://schemas.microsoft.com/office/drawing/2017/model3d">
                <am3d:model3d r:embed="rId4">
                  <am3d:spPr>
                    <a:xfrm>
                      <a:off x="0" y="0"/>
                      <a:ext cx="2024376" cy="1716166"/>
                    </a:xfrm>
                    <a:prstGeom prst="rect">
                      <a:avLst/>
                    </a:prstGeom>
                  </am3d:spPr>
                  <am3d:camera>
                    <am3d:pos x="0" y="0" z="66067292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251450" d="1000000"/>
                    <am3d:preTrans dx="15192" dy="-18000000" dz="0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2517535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5" name="3D Model 14" descr="Red X">
                <a:extLst>
                  <a:ext uri="{FF2B5EF4-FFF2-40B4-BE49-F238E27FC236}">
                    <a16:creationId xmlns:a16="http://schemas.microsoft.com/office/drawing/2014/main" id="{6EC45DE7-CA1D-47AC-A726-22CC58DDA1D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8468928" y="4968630"/>
                <a:ext cx="2024376" cy="1716166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49907824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51D262-A9AF-BAB3-71D6-F22088913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614" y="0"/>
            <a:ext cx="4588329" cy="64570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4F1732-A808-FDC7-8C82-8B82B53851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614" y="645703"/>
            <a:ext cx="11832772" cy="6212297"/>
          </a:xfrm>
        </p:spPr>
        <p:txBody>
          <a:bodyPr>
            <a:normAutofit/>
          </a:bodyPr>
          <a:lstStyle/>
          <a:p>
            <a:r>
              <a:rPr lang="en-GB" sz="16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Ansari, A., 2021. The role of interpersonal communication skills in human resource and management. </a:t>
            </a:r>
            <a:r>
              <a:rPr lang="en-GB" sz="1600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Int. J. Sci. Res</a:t>
            </a:r>
            <a:r>
              <a:rPr lang="en-GB" sz="16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600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10</a:t>
            </a:r>
            <a:r>
              <a:rPr lang="en-GB" sz="16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pp.916-922.</a:t>
            </a:r>
          </a:p>
          <a:p>
            <a:r>
              <a:rPr lang="en-GB" sz="1600" b="0" i="0" u="none" strike="noStrike" dirty="0" err="1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Pinnington</a:t>
            </a:r>
            <a:r>
              <a:rPr lang="en-GB" sz="1600" b="0" i="0" u="none" strike="noStrike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, A., Macklin, R. and Campbell, T. (2007) </a:t>
            </a:r>
            <a:r>
              <a:rPr lang="en-GB" sz="1600" b="0" i="1" u="none" strike="noStrike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Human Resource </a:t>
            </a:r>
            <a:r>
              <a:rPr lang="en-GB" sz="1600" b="0" i="1" u="none" strike="noStrike" dirty="0" err="1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Management:Ethics</a:t>
            </a:r>
            <a:r>
              <a:rPr lang="en-GB" sz="1600" b="0" i="1" u="none" strike="noStrike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 and Employment: Ethics and Employment</a:t>
            </a:r>
            <a:r>
              <a:rPr lang="en-GB" sz="1600" b="0" i="0" u="none" strike="noStrike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. OUP Oxford.</a:t>
            </a:r>
          </a:p>
          <a:p>
            <a:r>
              <a:rPr lang="en-GB" sz="1600" b="0" i="1" u="none" strike="noStrike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Situational decision-making | CIPD Profession Map</a:t>
            </a:r>
            <a:r>
              <a:rPr lang="en-GB" sz="1600" b="0" i="0" u="none" strike="noStrike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 (2022). Available at: https://</a:t>
            </a:r>
            <a:r>
              <a:rPr lang="en-GB" sz="1600" b="0" i="0" u="none" strike="noStrike" dirty="0" err="1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peopleprofession.cipd.org</a:t>
            </a:r>
            <a:r>
              <a:rPr lang="en-GB" sz="1600" b="0" i="0" u="none" strike="noStrike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/profession-map/core-behaviours/situational-decision-making.</a:t>
            </a:r>
          </a:p>
          <a:p>
            <a:r>
              <a:rPr lang="en-GB" sz="1600" b="0" i="0" u="none" strike="noStrike" dirty="0" err="1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Tsui</a:t>
            </a:r>
            <a:r>
              <a:rPr lang="en-GB" sz="1600" b="0" i="0" u="none" strike="noStrike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, A.P.Y. and Lai, K.T. (2009) </a:t>
            </a:r>
            <a:r>
              <a:rPr lang="en-GB" sz="1600" b="0" i="1" u="none" strike="noStrike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Professional Practices of Human Resource Management in Hong Kong: Linking HRM to Organizational Success</a:t>
            </a:r>
            <a:r>
              <a:rPr lang="en-GB" sz="1600" b="0" i="0" u="none" strike="noStrike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. Hong Kong University Press.</a:t>
            </a:r>
          </a:p>
          <a:p>
            <a:pPr algn="l"/>
            <a:r>
              <a:rPr lang="en-GB" sz="1600" b="0" i="0" u="none" strike="noStrike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Wallace, J.C. </a:t>
            </a:r>
            <a:r>
              <a:rPr lang="en-GB" sz="1600" b="0" i="1" u="none" strike="noStrike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et al.</a:t>
            </a:r>
            <a:r>
              <a:rPr lang="en-GB" sz="1600" b="0" i="0" u="none" strike="noStrike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 (2013) “Regulatory Focus, Thriving, and Employee Involvement Climate A Multilevel Model of Employee Innovation: Understanding the Effects of,” </a:t>
            </a:r>
            <a:r>
              <a:rPr lang="en-GB" sz="1600" b="0" i="1" u="none" strike="noStrike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Journal of Management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</a:rPr>
              <a:t>.</a:t>
            </a:r>
            <a:endParaRPr lang="en-GB" sz="1600" b="0" i="0" u="none" strike="noStrike" dirty="0">
              <a:solidFill>
                <a:srgbClr val="05103E"/>
              </a:solidFill>
              <a:effectLst/>
              <a:latin typeface="Times New Roman" panose="02020603050405020304" pitchFamily="18" charset="0"/>
            </a:endParaRPr>
          </a:p>
          <a:p>
            <a:pPr marL="0" indent="0" algn="l">
              <a:buNone/>
            </a:pPr>
            <a:endParaRPr lang="en-GB" sz="1600" b="0" i="0" u="none" strike="noStrike" dirty="0">
              <a:solidFill>
                <a:srgbClr val="05103E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sz="1600" dirty="0"/>
              <a:t>Copy to clipboard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40646546"/>
      </p:ext>
    </p:extLst>
  </p:cSld>
  <p:clrMapOvr>
    <a:masterClrMapping/>
  </p:clrMapOvr>
</p:sld>
</file>

<file path=ppt/theme/theme1.xml><?xml version="1.0" encoding="utf-8"?>
<a:theme xmlns:a="http://schemas.openxmlformats.org/drawingml/2006/main" name="PortalVTI">
  <a:themeElements>
    <a:clrScheme name="AnalogousFromRegularSeedLeftStep">
      <a:dk1>
        <a:srgbClr val="000000"/>
      </a:dk1>
      <a:lt1>
        <a:srgbClr val="FFFFFF"/>
      </a:lt1>
      <a:dk2>
        <a:srgbClr val="1B2431"/>
      </a:dk2>
      <a:lt2>
        <a:srgbClr val="F3F3F0"/>
      </a:lt2>
      <a:accent1>
        <a:srgbClr val="5429E7"/>
      </a:accent1>
      <a:accent2>
        <a:srgbClr val="1B3ED6"/>
      </a:accent2>
      <a:accent3>
        <a:srgbClr val="299CE7"/>
      </a:accent3>
      <a:accent4>
        <a:srgbClr val="15C0BC"/>
      </a:accent4>
      <a:accent5>
        <a:srgbClr val="23C57E"/>
      </a:accent5>
      <a:accent6>
        <a:srgbClr val="16C72F"/>
      </a:accent6>
      <a:hlink>
        <a:srgbClr val="7F9531"/>
      </a:hlink>
      <a:folHlink>
        <a:srgbClr val="7F7F7F"/>
      </a:folHlink>
    </a:clrScheme>
    <a:fontScheme name="Earth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rtalVTI" id="{0E0D5035-C7F2-4607-91F4-D5D5F886A15A}" vid="{EAFF3D8B-AC13-4E90-80A9-182200FBC86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2157</TotalTime>
  <Words>1088</Words>
  <Application>Microsoft Macintosh PowerPoint</Application>
  <PresentationFormat>Widescreen</PresentationFormat>
  <Paragraphs>145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Times New Roman</vt:lpstr>
      <vt:lpstr>Trade Gothic Next Cond</vt:lpstr>
      <vt:lpstr>Trade Gothic Next Light</vt:lpstr>
      <vt:lpstr>Wingdings</vt:lpstr>
      <vt:lpstr>PortalVTI</vt:lpstr>
      <vt:lpstr>The role of Human Resource Professional</vt:lpstr>
      <vt:lpstr>The role of Human Resource Professional</vt:lpstr>
      <vt:lpstr>Introduction</vt:lpstr>
      <vt:lpstr>PowerPoint Presentation</vt:lpstr>
      <vt:lpstr>The Role of human resource professional</vt:lpstr>
      <vt:lpstr>CIPD Profession map</vt:lpstr>
      <vt:lpstr>Values that govern their duties</vt:lpstr>
      <vt:lpstr>PowerPoint Presentation</vt:lpstr>
      <vt:lpstr>Types of relationships between employer and employee</vt:lpstr>
      <vt:lpstr>Factors influencing positive relationship </vt:lpstr>
      <vt:lpstr>Factors influencing positive relationship </vt:lpstr>
      <vt:lpstr>EXAMPLE</vt:lpstr>
      <vt:lpstr>EXAMPLE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of Human Resource Professional</dc:title>
  <dc:creator>Enes Mustafov (2007660)</dc:creator>
  <cp:lastModifiedBy>Enes Mustafov (2007660)</cp:lastModifiedBy>
  <cp:revision>1</cp:revision>
  <dcterms:created xsi:type="dcterms:W3CDTF">2023-03-10T14:49:22Z</dcterms:created>
  <dcterms:modified xsi:type="dcterms:W3CDTF">2023-03-12T02:46:50Z</dcterms:modified>
</cp:coreProperties>
</file>