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96" r:id="rId1"/>
  </p:sldMasterIdLst>
  <p:sldIdLst>
    <p:sldId id="256" r:id="rId2"/>
    <p:sldId id="271" r:id="rId3"/>
    <p:sldId id="291" r:id="rId4"/>
    <p:sldId id="274" r:id="rId5"/>
    <p:sldId id="302" r:id="rId6"/>
    <p:sldId id="272" r:id="rId7"/>
    <p:sldId id="275" r:id="rId8"/>
    <p:sldId id="293" r:id="rId9"/>
    <p:sldId id="294" r:id="rId10"/>
    <p:sldId id="295" r:id="rId11"/>
    <p:sldId id="296" r:id="rId12"/>
    <p:sldId id="280" r:id="rId13"/>
    <p:sldId id="281" r:id="rId14"/>
    <p:sldId id="286" r:id="rId15"/>
    <p:sldId id="297" r:id="rId16"/>
    <p:sldId id="298" r:id="rId17"/>
    <p:sldId id="299" r:id="rId18"/>
    <p:sldId id="300" r:id="rId19"/>
    <p:sldId id="301" r:id="rId20"/>
    <p:sldId id="303" r:id="rId21"/>
    <p:sldId id="304" r:id="rId22"/>
    <p:sldId id="305" r:id="rId23"/>
    <p:sldId id="306" r:id="rId24"/>
    <p:sldId id="307" r:id="rId25"/>
    <p:sldId id="308" r:id="rId26"/>
    <p:sldId id="309" r:id="rId27"/>
    <p:sldId id="292" r:id="rId28"/>
    <p:sldId id="290" r:id="rId29"/>
  </p:sldIdLst>
  <p:sldSz cx="9144000" cy="6858000" type="screen4x3"/>
  <p:notesSz cx="6858000" cy="9144000"/>
  <p:embeddedFontLst>
    <p:embeddedFont>
      <p:font typeface="Calibri" panose="020F0502020204030204" pitchFamily="34" charset="0"/>
      <p:regular r:id="rId30"/>
      <p:bold r:id="rId31"/>
      <p:italic r:id="rId32"/>
      <p:boldItalic r:id="rId33"/>
    </p:embeddedFont>
    <p:embeddedFont>
      <p:font typeface="Calibri Light" panose="020F0302020204030204" pitchFamily="34" charset="0"/>
      <p:regular r:id="rId34"/>
      <p:italic r:id="rId35"/>
    </p:embeddedFont>
    <p:embeddedFont>
      <p:font typeface="Cambria Math" panose="02040503050406030204" pitchFamily="18" charset="0"/>
      <p:regular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FFE96A-841C-4764-8083-9B77403FD168}" v="347" dt="2021-09-28T14:48:23.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69" autoAdjust="0"/>
    <p:restoredTop sz="94660"/>
  </p:normalViewPr>
  <p:slideViewPr>
    <p:cSldViewPr snapToGrid="0">
      <p:cViewPr varScale="1">
        <p:scale>
          <a:sx n="118" d="100"/>
          <a:sy n="118" d="100"/>
        </p:scale>
        <p:origin x="288"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font" Target="fonts/font5.fntdata"/><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ed Bennasar" userId="6e689ed5-dce7-4af4-990a-db4cb5c8720e" providerId="ADAL" clId="{AFFFE96A-841C-4764-8083-9B77403FD168}"/>
    <pc:docChg chg="custSel addSld modSld sldOrd">
      <pc:chgData name="Mohameed Bennasar" userId="6e689ed5-dce7-4af4-990a-db4cb5c8720e" providerId="ADAL" clId="{AFFFE96A-841C-4764-8083-9B77403FD168}" dt="2021-09-28T14:50:46.427" v="756" actId="20577"/>
      <pc:docMkLst>
        <pc:docMk/>
      </pc:docMkLst>
      <pc:sldChg chg="modSp mod">
        <pc:chgData name="Mohameed Bennasar" userId="6e689ed5-dce7-4af4-990a-db4cb5c8720e" providerId="ADAL" clId="{AFFFE96A-841C-4764-8083-9B77403FD168}" dt="2021-09-28T12:35:28.049" v="312" actId="313"/>
        <pc:sldMkLst>
          <pc:docMk/>
          <pc:sldMk cId="2385969122" sldId="292"/>
        </pc:sldMkLst>
        <pc:spChg chg="mod">
          <ac:chgData name="Mohameed Bennasar" userId="6e689ed5-dce7-4af4-990a-db4cb5c8720e" providerId="ADAL" clId="{AFFFE96A-841C-4764-8083-9B77403FD168}" dt="2021-09-28T12:35:28.049" v="312" actId="313"/>
          <ac:spMkLst>
            <pc:docMk/>
            <pc:sldMk cId="2385969122" sldId="292"/>
            <ac:spMk id="4" creationId="{97462924-AA5D-6649-AD7B-88467A50B51F}"/>
          </ac:spMkLst>
        </pc:spChg>
      </pc:sldChg>
      <pc:sldChg chg="modSp">
        <pc:chgData name="Mohameed Bennasar" userId="6e689ed5-dce7-4af4-990a-db4cb5c8720e" providerId="ADAL" clId="{AFFFE96A-841C-4764-8083-9B77403FD168}" dt="2021-09-28T13:09:42.002" v="324" actId="20577"/>
        <pc:sldMkLst>
          <pc:docMk/>
          <pc:sldMk cId="3120661772" sldId="295"/>
        </pc:sldMkLst>
        <pc:spChg chg="mod">
          <ac:chgData name="Mohameed Bennasar" userId="6e689ed5-dce7-4af4-990a-db4cb5c8720e" providerId="ADAL" clId="{AFFFE96A-841C-4764-8083-9B77403FD168}" dt="2021-09-28T13:09:42.002" v="324" actId="20577"/>
          <ac:spMkLst>
            <pc:docMk/>
            <pc:sldMk cId="3120661772" sldId="295"/>
            <ac:spMk id="3" creationId="{AA5B80F6-6300-354B-8CFF-857608ECC948}"/>
          </ac:spMkLst>
        </pc:spChg>
      </pc:sldChg>
      <pc:sldChg chg="addSp modSp mod">
        <pc:chgData name="Mohameed Bennasar" userId="6e689ed5-dce7-4af4-990a-db4cb5c8720e" providerId="ADAL" clId="{AFFFE96A-841C-4764-8083-9B77403FD168}" dt="2021-09-28T13:45:54.751" v="457" actId="20577"/>
        <pc:sldMkLst>
          <pc:docMk/>
          <pc:sldMk cId="1278593824" sldId="301"/>
        </pc:sldMkLst>
        <pc:spChg chg="mod">
          <ac:chgData name="Mohameed Bennasar" userId="6e689ed5-dce7-4af4-990a-db4cb5c8720e" providerId="ADAL" clId="{AFFFE96A-841C-4764-8083-9B77403FD168}" dt="2021-09-27T21:29:11.809" v="1"/>
          <ac:spMkLst>
            <pc:docMk/>
            <pc:sldMk cId="1278593824" sldId="301"/>
            <ac:spMk id="3" creationId="{ECE25C6C-8ED8-C041-8CA4-BAFBF86C19E6}"/>
          </ac:spMkLst>
        </pc:spChg>
        <pc:spChg chg="add mod">
          <ac:chgData name="Mohameed Bennasar" userId="6e689ed5-dce7-4af4-990a-db4cb5c8720e" providerId="ADAL" clId="{AFFFE96A-841C-4764-8083-9B77403FD168}" dt="2021-09-28T13:45:54.751" v="457" actId="20577"/>
          <ac:spMkLst>
            <pc:docMk/>
            <pc:sldMk cId="1278593824" sldId="301"/>
            <ac:spMk id="4" creationId="{E05EC010-3C6C-4AF1-842E-B86C24410CF8}"/>
          </ac:spMkLst>
        </pc:spChg>
      </pc:sldChg>
      <pc:sldChg chg="modSp new mod">
        <pc:chgData name="Mohameed Bennasar" userId="6e689ed5-dce7-4af4-990a-db4cb5c8720e" providerId="ADAL" clId="{AFFFE96A-841C-4764-8083-9B77403FD168}" dt="2021-09-28T12:04:47.908" v="253" actId="27636"/>
        <pc:sldMkLst>
          <pc:docMk/>
          <pc:sldMk cId="361479965" sldId="303"/>
        </pc:sldMkLst>
        <pc:spChg chg="mod">
          <ac:chgData name="Mohameed Bennasar" userId="6e689ed5-dce7-4af4-990a-db4cb5c8720e" providerId="ADAL" clId="{AFFFE96A-841C-4764-8083-9B77403FD168}" dt="2021-09-28T11:36:56.742" v="3"/>
          <ac:spMkLst>
            <pc:docMk/>
            <pc:sldMk cId="361479965" sldId="303"/>
            <ac:spMk id="2" creationId="{698E0226-0B99-46C7-A4C1-C45F19EE2629}"/>
          </ac:spMkLst>
        </pc:spChg>
        <pc:spChg chg="mod">
          <ac:chgData name="Mohameed Bennasar" userId="6e689ed5-dce7-4af4-990a-db4cb5c8720e" providerId="ADAL" clId="{AFFFE96A-841C-4764-8083-9B77403FD168}" dt="2021-09-28T12:04:47.908" v="253" actId="27636"/>
          <ac:spMkLst>
            <pc:docMk/>
            <pc:sldMk cId="361479965" sldId="303"/>
            <ac:spMk id="3" creationId="{259AF188-0D36-4613-A2D8-E24452363BC5}"/>
          </ac:spMkLst>
        </pc:spChg>
      </pc:sldChg>
      <pc:sldChg chg="addSp delSp modSp new mod">
        <pc:chgData name="Mohameed Bennasar" userId="6e689ed5-dce7-4af4-990a-db4cb5c8720e" providerId="ADAL" clId="{AFFFE96A-841C-4764-8083-9B77403FD168}" dt="2021-09-28T13:52:13.688" v="483" actId="20577"/>
        <pc:sldMkLst>
          <pc:docMk/>
          <pc:sldMk cId="2842455779" sldId="304"/>
        </pc:sldMkLst>
        <pc:spChg chg="del">
          <ac:chgData name="Mohameed Bennasar" userId="6e689ed5-dce7-4af4-990a-db4cb5c8720e" providerId="ADAL" clId="{AFFFE96A-841C-4764-8083-9B77403FD168}" dt="2021-09-28T11:49:07.472" v="133" actId="478"/>
          <ac:spMkLst>
            <pc:docMk/>
            <pc:sldMk cId="2842455779" sldId="304"/>
            <ac:spMk id="2" creationId="{AD572FC2-3958-4BBC-990E-07E81577EA71}"/>
          </ac:spMkLst>
        </pc:spChg>
        <pc:spChg chg="mod">
          <ac:chgData name="Mohameed Bennasar" userId="6e689ed5-dce7-4af4-990a-db4cb5c8720e" providerId="ADAL" clId="{AFFFE96A-841C-4764-8083-9B77403FD168}" dt="2021-09-28T13:52:13.688" v="483" actId="20577"/>
          <ac:spMkLst>
            <pc:docMk/>
            <pc:sldMk cId="2842455779" sldId="304"/>
            <ac:spMk id="3" creationId="{91E998D5-BA8F-4EFD-8AA4-296F95F03646}"/>
          </ac:spMkLst>
        </pc:spChg>
        <pc:spChg chg="add mod">
          <ac:chgData name="Mohameed Bennasar" userId="6e689ed5-dce7-4af4-990a-db4cb5c8720e" providerId="ADAL" clId="{AFFFE96A-841C-4764-8083-9B77403FD168}" dt="2021-09-28T11:56:48.568" v="189" actId="20577"/>
          <ac:spMkLst>
            <pc:docMk/>
            <pc:sldMk cId="2842455779" sldId="304"/>
            <ac:spMk id="11" creationId="{0F3C210B-8988-4D06-AAB1-A7C44E654EE4}"/>
          </ac:spMkLst>
        </pc:spChg>
        <pc:spChg chg="add mod">
          <ac:chgData name="Mohameed Bennasar" userId="6e689ed5-dce7-4af4-990a-db4cb5c8720e" providerId="ADAL" clId="{AFFFE96A-841C-4764-8083-9B77403FD168}" dt="2021-09-28T11:57:17.043" v="195" actId="1076"/>
          <ac:spMkLst>
            <pc:docMk/>
            <pc:sldMk cId="2842455779" sldId="304"/>
            <ac:spMk id="12" creationId="{5D031F4C-3078-46FC-9035-B9DCAC4EF2A3}"/>
          </ac:spMkLst>
        </pc:spChg>
        <pc:spChg chg="add mod">
          <ac:chgData name="Mohameed Bennasar" userId="6e689ed5-dce7-4af4-990a-db4cb5c8720e" providerId="ADAL" clId="{AFFFE96A-841C-4764-8083-9B77403FD168}" dt="2021-09-28T11:56:57.045" v="192" actId="20577"/>
          <ac:spMkLst>
            <pc:docMk/>
            <pc:sldMk cId="2842455779" sldId="304"/>
            <ac:spMk id="13" creationId="{714E9203-7D71-4A97-B81B-FD92FCC9EC24}"/>
          </ac:spMkLst>
        </pc:spChg>
        <pc:cxnChg chg="add mod">
          <ac:chgData name="Mohameed Bennasar" userId="6e689ed5-dce7-4af4-990a-db4cb5c8720e" providerId="ADAL" clId="{AFFFE96A-841C-4764-8083-9B77403FD168}" dt="2021-09-28T11:55:34.167" v="173" actId="1582"/>
          <ac:cxnSpMkLst>
            <pc:docMk/>
            <pc:sldMk cId="2842455779" sldId="304"/>
            <ac:cxnSpMk id="5" creationId="{BD604B1C-5A1A-4EF6-86BD-F373074405B1}"/>
          </ac:cxnSpMkLst>
        </pc:cxnChg>
        <pc:cxnChg chg="add mod">
          <ac:chgData name="Mohameed Bennasar" userId="6e689ed5-dce7-4af4-990a-db4cb5c8720e" providerId="ADAL" clId="{AFFFE96A-841C-4764-8083-9B77403FD168}" dt="2021-09-28T11:55:45.620" v="175" actId="1076"/>
          <ac:cxnSpMkLst>
            <pc:docMk/>
            <pc:sldMk cId="2842455779" sldId="304"/>
            <ac:cxnSpMk id="6" creationId="{F9645C03-D365-4C6A-A602-D538A51B7283}"/>
          </ac:cxnSpMkLst>
        </pc:cxnChg>
        <pc:cxnChg chg="add mod">
          <ac:chgData name="Mohameed Bennasar" userId="6e689ed5-dce7-4af4-990a-db4cb5c8720e" providerId="ADAL" clId="{AFFFE96A-841C-4764-8083-9B77403FD168}" dt="2021-09-28T11:55:51.094" v="177" actId="1076"/>
          <ac:cxnSpMkLst>
            <pc:docMk/>
            <pc:sldMk cId="2842455779" sldId="304"/>
            <ac:cxnSpMk id="7" creationId="{5857E323-64FD-43D0-9CE3-BC712B969233}"/>
          </ac:cxnSpMkLst>
        </pc:cxnChg>
        <pc:cxnChg chg="add mod">
          <ac:chgData name="Mohameed Bennasar" userId="6e689ed5-dce7-4af4-990a-db4cb5c8720e" providerId="ADAL" clId="{AFFFE96A-841C-4764-8083-9B77403FD168}" dt="2021-09-28T11:56:00.509" v="179" actId="1076"/>
          <ac:cxnSpMkLst>
            <pc:docMk/>
            <pc:sldMk cId="2842455779" sldId="304"/>
            <ac:cxnSpMk id="8" creationId="{BCB1547A-91A9-4FB5-947F-B04F4085ECA3}"/>
          </ac:cxnSpMkLst>
        </pc:cxnChg>
        <pc:cxnChg chg="add mod">
          <ac:chgData name="Mohameed Bennasar" userId="6e689ed5-dce7-4af4-990a-db4cb5c8720e" providerId="ADAL" clId="{AFFFE96A-841C-4764-8083-9B77403FD168}" dt="2021-09-28T11:56:05.818" v="181" actId="1076"/>
          <ac:cxnSpMkLst>
            <pc:docMk/>
            <pc:sldMk cId="2842455779" sldId="304"/>
            <ac:cxnSpMk id="9" creationId="{5B92DDA1-3317-4B10-AF98-9CFE37D0C48D}"/>
          </ac:cxnSpMkLst>
        </pc:cxnChg>
        <pc:cxnChg chg="add mod">
          <ac:chgData name="Mohameed Bennasar" userId="6e689ed5-dce7-4af4-990a-db4cb5c8720e" providerId="ADAL" clId="{AFFFE96A-841C-4764-8083-9B77403FD168}" dt="2021-09-28T11:56:10.326" v="183" actId="1076"/>
          <ac:cxnSpMkLst>
            <pc:docMk/>
            <pc:sldMk cId="2842455779" sldId="304"/>
            <ac:cxnSpMk id="10" creationId="{1962C268-0235-48F6-BF58-9244D38290D8}"/>
          </ac:cxnSpMkLst>
        </pc:cxnChg>
      </pc:sldChg>
      <pc:sldChg chg="modSp new mod ord">
        <pc:chgData name="Mohameed Bennasar" userId="6e689ed5-dce7-4af4-990a-db4cb5c8720e" providerId="ADAL" clId="{AFFFE96A-841C-4764-8083-9B77403FD168}" dt="2021-09-28T12:36:37.455" v="319" actId="20577"/>
        <pc:sldMkLst>
          <pc:docMk/>
          <pc:sldMk cId="1640010685" sldId="305"/>
        </pc:sldMkLst>
        <pc:spChg chg="mod">
          <ac:chgData name="Mohameed Bennasar" userId="6e689ed5-dce7-4af4-990a-db4cb5c8720e" providerId="ADAL" clId="{AFFFE96A-841C-4764-8083-9B77403FD168}" dt="2021-09-28T12:28:51.732" v="257" actId="27636"/>
          <ac:spMkLst>
            <pc:docMk/>
            <pc:sldMk cId="1640010685" sldId="305"/>
            <ac:spMk id="2" creationId="{8F8A908C-7317-4D80-8957-6D021943DD35}"/>
          </ac:spMkLst>
        </pc:spChg>
        <pc:spChg chg="mod">
          <ac:chgData name="Mohameed Bennasar" userId="6e689ed5-dce7-4af4-990a-db4cb5c8720e" providerId="ADAL" clId="{AFFFE96A-841C-4764-8083-9B77403FD168}" dt="2021-09-28T12:36:37.455" v="319" actId="20577"/>
          <ac:spMkLst>
            <pc:docMk/>
            <pc:sldMk cId="1640010685" sldId="305"/>
            <ac:spMk id="3" creationId="{8D3FA6E7-B4AA-4AF7-91B9-D13549B9A22F}"/>
          </ac:spMkLst>
        </pc:spChg>
      </pc:sldChg>
      <pc:sldChg chg="addSp delSp modSp new mod modAnim">
        <pc:chgData name="Mohameed Bennasar" userId="6e689ed5-dce7-4af4-990a-db4cb5c8720e" providerId="ADAL" clId="{AFFFE96A-841C-4764-8083-9B77403FD168}" dt="2021-09-28T12:36:54.736" v="322" actId="255"/>
        <pc:sldMkLst>
          <pc:docMk/>
          <pc:sldMk cId="3421992023" sldId="306"/>
        </pc:sldMkLst>
        <pc:spChg chg="del">
          <ac:chgData name="Mohameed Bennasar" userId="6e689ed5-dce7-4af4-990a-db4cb5c8720e" providerId="ADAL" clId="{AFFFE96A-841C-4764-8083-9B77403FD168}" dt="2021-09-28T12:33:22.564" v="300" actId="478"/>
          <ac:spMkLst>
            <pc:docMk/>
            <pc:sldMk cId="3421992023" sldId="306"/>
            <ac:spMk id="2" creationId="{76040614-7ACA-4E11-ABE2-E7D2D323B2FA}"/>
          </ac:spMkLst>
        </pc:spChg>
        <pc:spChg chg="mod">
          <ac:chgData name="Mohameed Bennasar" userId="6e689ed5-dce7-4af4-990a-db4cb5c8720e" providerId="ADAL" clId="{AFFFE96A-841C-4764-8083-9B77403FD168}" dt="2021-09-28T12:33:55.733" v="303"/>
          <ac:spMkLst>
            <pc:docMk/>
            <pc:sldMk cId="3421992023" sldId="306"/>
            <ac:spMk id="3" creationId="{494F4E9F-BE1A-434D-84E1-989E5C3ABE12}"/>
          </ac:spMkLst>
        </pc:spChg>
        <pc:spChg chg="add mod">
          <ac:chgData name="Mohameed Bennasar" userId="6e689ed5-dce7-4af4-990a-db4cb5c8720e" providerId="ADAL" clId="{AFFFE96A-841C-4764-8083-9B77403FD168}" dt="2021-09-28T12:36:20.338" v="318" actId="255"/>
          <ac:spMkLst>
            <pc:docMk/>
            <pc:sldMk cId="3421992023" sldId="306"/>
            <ac:spMk id="10" creationId="{E85B34F0-566D-494B-8BC5-EE3F36EEEA0F}"/>
          </ac:spMkLst>
        </pc:spChg>
        <pc:spChg chg="add mod">
          <ac:chgData name="Mohameed Bennasar" userId="6e689ed5-dce7-4af4-990a-db4cb5c8720e" providerId="ADAL" clId="{AFFFE96A-841C-4764-8083-9B77403FD168}" dt="2021-09-28T12:36:54.736" v="322" actId="255"/>
          <ac:spMkLst>
            <pc:docMk/>
            <pc:sldMk cId="3421992023" sldId="306"/>
            <ac:spMk id="12" creationId="{62826EE9-7EB5-4260-8E62-255249DBB7BD}"/>
          </ac:spMkLst>
        </pc:spChg>
        <pc:cxnChg chg="add mod">
          <ac:chgData name="Mohameed Bennasar" userId="6e689ed5-dce7-4af4-990a-db4cb5c8720e" providerId="ADAL" clId="{AFFFE96A-841C-4764-8083-9B77403FD168}" dt="2021-09-28T12:34:37.251" v="306" actId="1582"/>
          <ac:cxnSpMkLst>
            <pc:docMk/>
            <pc:sldMk cId="3421992023" sldId="306"/>
            <ac:cxnSpMk id="5" creationId="{8586469B-0099-4BDB-9793-473A722E687C}"/>
          </ac:cxnSpMkLst>
        </pc:cxnChg>
        <pc:cxnChg chg="add mod">
          <ac:chgData name="Mohameed Bennasar" userId="6e689ed5-dce7-4af4-990a-db4cb5c8720e" providerId="ADAL" clId="{AFFFE96A-841C-4764-8083-9B77403FD168}" dt="2021-09-28T12:34:48.550" v="309" actId="14100"/>
          <ac:cxnSpMkLst>
            <pc:docMk/>
            <pc:sldMk cId="3421992023" sldId="306"/>
            <ac:cxnSpMk id="6" creationId="{2F4938E6-DECE-463C-AD92-BB825CDA4A1C}"/>
          </ac:cxnSpMkLst>
        </pc:cxnChg>
      </pc:sldChg>
      <pc:sldChg chg="addSp delSp modSp new mod">
        <pc:chgData name="Mohameed Bennasar" userId="6e689ed5-dce7-4af4-990a-db4cb5c8720e" providerId="ADAL" clId="{AFFFE96A-841C-4764-8083-9B77403FD168}" dt="2021-09-28T14:22:49.488" v="559" actId="20577"/>
        <pc:sldMkLst>
          <pc:docMk/>
          <pc:sldMk cId="3350686217" sldId="307"/>
        </pc:sldMkLst>
        <pc:spChg chg="del">
          <ac:chgData name="Mohameed Bennasar" userId="6e689ed5-dce7-4af4-990a-db4cb5c8720e" providerId="ADAL" clId="{AFFFE96A-841C-4764-8083-9B77403FD168}" dt="2021-09-28T14:13:02.786" v="485" actId="478"/>
          <ac:spMkLst>
            <pc:docMk/>
            <pc:sldMk cId="3350686217" sldId="307"/>
            <ac:spMk id="2" creationId="{F2BC4800-415C-489C-AA77-127668B18DBC}"/>
          </ac:spMkLst>
        </pc:spChg>
        <pc:spChg chg="del">
          <ac:chgData name="Mohameed Bennasar" userId="6e689ed5-dce7-4af4-990a-db4cb5c8720e" providerId="ADAL" clId="{AFFFE96A-841C-4764-8083-9B77403FD168}" dt="2021-09-28T14:13:10.223" v="486" actId="478"/>
          <ac:spMkLst>
            <pc:docMk/>
            <pc:sldMk cId="3350686217" sldId="307"/>
            <ac:spMk id="3" creationId="{6EA7A6A8-FE90-4542-9618-BF670A6814EC}"/>
          </ac:spMkLst>
        </pc:spChg>
        <pc:spChg chg="add mod">
          <ac:chgData name="Mohameed Bennasar" userId="6e689ed5-dce7-4af4-990a-db4cb5c8720e" providerId="ADAL" clId="{AFFFE96A-841C-4764-8083-9B77403FD168}" dt="2021-09-28T14:14:22.156" v="509" actId="1076"/>
          <ac:spMkLst>
            <pc:docMk/>
            <pc:sldMk cId="3350686217" sldId="307"/>
            <ac:spMk id="4" creationId="{7D54053C-BC1B-4338-9FFC-41AB68F032DC}"/>
          </ac:spMkLst>
        </pc:spChg>
        <pc:spChg chg="add mod">
          <ac:chgData name="Mohameed Bennasar" userId="6e689ed5-dce7-4af4-990a-db4cb5c8720e" providerId="ADAL" clId="{AFFFE96A-841C-4764-8083-9B77403FD168}" dt="2021-09-28T14:19:32.377" v="519" actId="20577"/>
          <ac:spMkLst>
            <pc:docMk/>
            <pc:sldMk cId="3350686217" sldId="307"/>
            <ac:spMk id="5" creationId="{C5F176F9-DC6D-4351-B6A1-70D04780DB5D}"/>
          </ac:spMkLst>
        </pc:spChg>
        <pc:spChg chg="add mod">
          <ac:chgData name="Mohameed Bennasar" userId="6e689ed5-dce7-4af4-990a-db4cb5c8720e" providerId="ADAL" clId="{AFFFE96A-841C-4764-8083-9B77403FD168}" dt="2021-09-28T14:22:49.488" v="559" actId="20577"/>
          <ac:spMkLst>
            <pc:docMk/>
            <pc:sldMk cId="3350686217" sldId="307"/>
            <ac:spMk id="6" creationId="{9C32F0A5-65B8-4D80-86CF-2F03B18D8267}"/>
          </ac:spMkLst>
        </pc:spChg>
      </pc:sldChg>
      <pc:sldChg chg="addSp delSp modSp new mod">
        <pc:chgData name="Mohameed Bennasar" userId="6e689ed5-dce7-4af4-990a-db4cb5c8720e" providerId="ADAL" clId="{AFFFE96A-841C-4764-8083-9B77403FD168}" dt="2021-09-28T14:30:51.583" v="618" actId="20577"/>
        <pc:sldMkLst>
          <pc:docMk/>
          <pc:sldMk cId="2908471861" sldId="308"/>
        </pc:sldMkLst>
        <pc:spChg chg="del">
          <ac:chgData name="Mohameed Bennasar" userId="6e689ed5-dce7-4af4-990a-db4cb5c8720e" providerId="ADAL" clId="{AFFFE96A-841C-4764-8083-9B77403FD168}" dt="2021-09-28T14:23:16.431" v="561" actId="478"/>
          <ac:spMkLst>
            <pc:docMk/>
            <pc:sldMk cId="2908471861" sldId="308"/>
            <ac:spMk id="2" creationId="{C48363C4-3E7C-453B-BCFF-1C5277733D55}"/>
          </ac:spMkLst>
        </pc:spChg>
        <pc:spChg chg="del">
          <ac:chgData name="Mohameed Bennasar" userId="6e689ed5-dce7-4af4-990a-db4cb5c8720e" providerId="ADAL" clId="{AFFFE96A-841C-4764-8083-9B77403FD168}" dt="2021-09-28T14:23:19.059" v="562" actId="478"/>
          <ac:spMkLst>
            <pc:docMk/>
            <pc:sldMk cId="2908471861" sldId="308"/>
            <ac:spMk id="3" creationId="{CBBFFEED-B2FF-4CD6-A5D6-E6863F4C543C}"/>
          </ac:spMkLst>
        </pc:spChg>
        <pc:spChg chg="add mod">
          <ac:chgData name="Mohameed Bennasar" userId="6e689ed5-dce7-4af4-990a-db4cb5c8720e" providerId="ADAL" clId="{AFFFE96A-841C-4764-8083-9B77403FD168}" dt="2021-09-28T14:24:26.738" v="578" actId="1076"/>
          <ac:spMkLst>
            <pc:docMk/>
            <pc:sldMk cId="2908471861" sldId="308"/>
            <ac:spMk id="4" creationId="{D16AC435-CB33-4C86-B02E-7DB543486EC0}"/>
          </ac:spMkLst>
        </pc:spChg>
        <pc:spChg chg="add del mod">
          <ac:chgData name="Mohameed Bennasar" userId="6e689ed5-dce7-4af4-990a-db4cb5c8720e" providerId="ADAL" clId="{AFFFE96A-841C-4764-8083-9B77403FD168}" dt="2021-09-28T14:23:59.513" v="573" actId="478"/>
          <ac:spMkLst>
            <pc:docMk/>
            <pc:sldMk cId="2908471861" sldId="308"/>
            <ac:spMk id="5" creationId="{E47C050C-625D-4ABD-A7CB-0E98E28BAEBF}"/>
          </ac:spMkLst>
        </pc:spChg>
        <pc:spChg chg="add del mod">
          <ac:chgData name="Mohameed Bennasar" userId="6e689ed5-dce7-4af4-990a-db4cb5c8720e" providerId="ADAL" clId="{AFFFE96A-841C-4764-8083-9B77403FD168}" dt="2021-09-28T14:29:01.254" v="583"/>
          <ac:spMkLst>
            <pc:docMk/>
            <pc:sldMk cId="2908471861" sldId="308"/>
            <ac:spMk id="10" creationId="{E1391002-1615-49FA-83CB-3EE150EF7876}"/>
          </ac:spMkLst>
        </pc:spChg>
        <pc:spChg chg="add mod">
          <ac:chgData name="Mohameed Bennasar" userId="6e689ed5-dce7-4af4-990a-db4cb5c8720e" providerId="ADAL" clId="{AFFFE96A-841C-4764-8083-9B77403FD168}" dt="2021-09-28T14:30:51.583" v="618" actId="20577"/>
          <ac:spMkLst>
            <pc:docMk/>
            <pc:sldMk cId="2908471861" sldId="308"/>
            <ac:spMk id="11" creationId="{07C661BB-2457-4B96-A904-059E1B98D221}"/>
          </ac:spMkLst>
        </pc:spChg>
        <pc:cxnChg chg="add">
          <ac:chgData name="Mohameed Bennasar" userId="6e689ed5-dce7-4af4-990a-db4cb5c8720e" providerId="ADAL" clId="{AFFFE96A-841C-4764-8083-9B77403FD168}" dt="2021-09-28T14:28:21.417" v="579" actId="11529"/>
          <ac:cxnSpMkLst>
            <pc:docMk/>
            <pc:sldMk cId="2908471861" sldId="308"/>
            <ac:cxnSpMk id="7" creationId="{36B6F3CC-D742-4E55-9615-6433DACE2FAC}"/>
          </ac:cxnSpMkLst>
        </pc:cxnChg>
        <pc:cxnChg chg="add">
          <ac:chgData name="Mohameed Bennasar" userId="6e689ed5-dce7-4af4-990a-db4cb5c8720e" providerId="ADAL" clId="{AFFFE96A-841C-4764-8083-9B77403FD168}" dt="2021-09-28T14:28:41.088" v="580" actId="11529"/>
          <ac:cxnSpMkLst>
            <pc:docMk/>
            <pc:sldMk cId="2908471861" sldId="308"/>
            <ac:cxnSpMk id="9" creationId="{113D1AB2-198B-41A5-A25F-C219D976DC32}"/>
          </ac:cxnSpMkLst>
        </pc:cxnChg>
      </pc:sldChg>
      <pc:sldChg chg="addSp delSp modSp new mod">
        <pc:chgData name="Mohameed Bennasar" userId="6e689ed5-dce7-4af4-990a-db4cb5c8720e" providerId="ADAL" clId="{AFFFE96A-841C-4764-8083-9B77403FD168}" dt="2021-09-28T14:50:46.427" v="756" actId="20577"/>
        <pc:sldMkLst>
          <pc:docMk/>
          <pc:sldMk cId="2933663580" sldId="309"/>
        </pc:sldMkLst>
        <pc:spChg chg="del">
          <ac:chgData name="Mohameed Bennasar" userId="6e689ed5-dce7-4af4-990a-db4cb5c8720e" providerId="ADAL" clId="{AFFFE96A-841C-4764-8083-9B77403FD168}" dt="2021-09-28T14:31:59.346" v="620" actId="478"/>
          <ac:spMkLst>
            <pc:docMk/>
            <pc:sldMk cId="2933663580" sldId="309"/>
            <ac:spMk id="2" creationId="{E6C2AA2B-BF1F-47D3-BEA4-88ED5E80E858}"/>
          </ac:spMkLst>
        </pc:spChg>
        <pc:spChg chg="del">
          <ac:chgData name="Mohameed Bennasar" userId="6e689ed5-dce7-4af4-990a-db4cb5c8720e" providerId="ADAL" clId="{AFFFE96A-841C-4764-8083-9B77403FD168}" dt="2021-09-28T14:32:01.382" v="621" actId="478"/>
          <ac:spMkLst>
            <pc:docMk/>
            <pc:sldMk cId="2933663580" sldId="309"/>
            <ac:spMk id="3" creationId="{69EA3949-17CD-4B30-8ACA-D565951F5D11}"/>
          </ac:spMkLst>
        </pc:spChg>
        <pc:spChg chg="add mod">
          <ac:chgData name="Mohameed Bennasar" userId="6e689ed5-dce7-4af4-990a-db4cb5c8720e" providerId="ADAL" clId="{AFFFE96A-841C-4764-8083-9B77403FD168}" dt="2021-09-28T14:33:22.310" v="645" actId="1076"/>
          <ac:spMkLst>
            <pc:docMk/>
            <pc:sldMk cId="2933663580" sldId="309"/>
            <ac:spMk id="4" creationId="{F25294F8-0F54-4A9D-9018-E6908ED3AB78}"/>
          </ac:spMkLst>
        </pc:spChg>
        <pc:spChg chg="add mod">
          <ac:chgData name="Mohameed Bennasar" userId="6e689ed5-dce7-4af4-990a-db4cb5c8720e" providerId="ADAL" clId="{AFFFE96A-841C-4764-8083-9B77403FD168}" dt="2021-09-28T14:44:25.445" v="653" actId="20577"/>
          <ac:spMkLst>
            <pc:docMk/>
            <pc:sldMk cId="2933663580" sldId="309"/>
            <ac:spMk id="5" creationId="{5B74A95A-AD97-43E5-B656-FFB7BD2D1DFF}"/>
          </ac:spMkLst>
        </pc:spChg>
        <pc:spChg chg="add del mod">
          <ac:chgData name="Mohameed Bennasar" userId="6e689ed5-dce7-4af4-990a-db4cb5c8720e" providerId="ADAL" clId="{AFFFE96A-841C-4764-8083-9B77403FD168}" dt="2021-09-28T14:45:12.083" v="656" actId="478"/>
          <ac:spMkLst>
            <pc:docMk/>
            <pc:sldMk cId="2933663580" sldId="309"/>
            <ac:spMk id="6" creationId="{9163E5CF-3281-4876-A8CA-FAA6483DF2CD}"/>
          </ac:spMkLst>
        </pc:spChg>
        <pc:spChg chg="add mod">
          <ac:chgData name="Mohameed Bennasar" userId="6e689ed5-dce7-4af4-990a-db4cb5c8720e" providerId="ADAL" clId="{AFFFE96A-841C-4764-8083-9B77403FD168}" dt="2021-09-28T14:50:46.427" v="756" actId="20577"/>
          <ac:spMkLst>
            <pc:docMk/>
            <pc:sldMk cId="2933663580" sldId="309"/>
            <ac:spMk id="7" creationId="{BB2E350F-88BF-4D21-99B3-CF1EB5835A70}"/>
          </ac:spMkLst>
        </pc:spChg>
        <pc:spChg chg="add mod">
          <ac:chgData name="Mohameed Bennasar" userId="6e689ed5-dce7-4af4-990a-db4cb5c8720e" providerId="ADAL" clId="{AFFFE96A-841C-4764-8083-9B77403FD168}" dt="2021-09-28T14:48:43.535" v="720" actId="20577"/>
          <ac:spMkLst>
            <pc:docMk/>
            <pc:sldMk cId="2933663580" sldId="309"/>
            <ac:spMk id="8" creationId="{64F4D335-9CE4-45D6-A7B0-0AA81CEACFA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803326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690594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187060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05A7C0-EFCD-4C72-9C76-B746EE1ADA98}" type="datetimeFigureOut">
              <a:rPr lang="en-GB" smtClean="0"/>
              <a:pPr/>
              <a:t>27/09/2021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644041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05A7C0-EFCD-4C72-9C76-B746EE1ADA98}" type="datetimeFigureOut">
              <a:rPr lang="en-GB" smtClean="0"/>
              <a:t>27/09/2021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53547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05A7C0-EFCD-4C72-9C76-B746EE1ADA98}" type="datetimeFigureOut">
              <a:rPr lang="en-GB" smtClean="0"/>
              <a:t>27/09/2021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075571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27/09/2021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093891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27/09/2021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344914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pPr/>
              <a:t>27/09/2021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2535425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118094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27/09/2021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994760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594244"/>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124262"/>
            <a:ext cx="7886700" cy="5052701"/>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905A7C0-EFCD-4C72-9C76-B746EE1ADA98}" type="datetimeFigureOut">
              <a:rPr lang="en-GB" smtClean="0"/>
              <a:pPr/>
              <a:t>27/09/2021</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179866076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8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107" y="220196"/>
            <a:ext cx="7066893"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350" y="2099696"/>
            <a:ext cx="1456680"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836384" y="1866059"/>
            <a:ext cx="2987899" cy="2240924"/>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3028950" y="1939159"/>
            <a:ext cx="5733470" cy="2751086"/>
          </a:xfrm>
        </p:spPr>
        <p:txBody>
          <a:bodyPr>
            <a:normAutofit/>
          </a:bodyPr>
          <a:lstStyle/>
          <a:p>
            <a:r>
              <a:rPr lang="en-GB" dirty="0"/>
              <a:t>Mathematics</a:t>
            </a:r>
            <a:br>
              <a:rPr lang="en-GB" dirty="0"/>
            </a:br>
            <a:endParaRPr lang="en-GB" dirty="0"/>
          </a:p>
        </p:txBody>
      </p:sp>
      <p:sp>
        <p:nvSpPr>
          <p:cNvPr id="3" name="Subtitle 2"/>
          <p:cNvSpPr>
            <a:spLocks noGrp="1"/>
          </p:cNvSpPr>
          <p:nvPr>
            <p:ph type="subTitle" idx="1"/>
          </p:nvPr>
        </p:nvSpPr>
        <p:spPr>
          <a:xfrm>
            <a:off x="3028950" y="4782320"/>
            <a:ext cx="5733470" cy="1329443"/>
          </a:xfrm>
        </p:spPr>
        <p:txBody>
          <a:bodyPr>
            <a:normAutofit/>
          </a:bodyPr>
          <a:lstStyle/>
          <a:p>
            <a:r>
              <a:rPr lang="en-GB" dirty="0"/>
              <a:t>Lecture 2</a:t>
            </a:r>
          </a:p>
          <a:p>
            <a:r>
              <a:rPr lang="en-GB" dirty="0"/>
              <a:t>Introduction and basic maths review II</a:t>
            </a:r>
          </a:p>
        </p:txBody>
      </p:sp>
    </p:spTree>
    <p:extLst>
      <p:ext uri="{BB962C8B-B14F-4D97-AF65-F5344CB8AC3E}">
        <p14:creationId xmlns:p14="http://schemas.microsoft.com/office/powerpoint/2010/main" val="1808201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25220"/>
            <a:ext cx="7886700" cy="594244"/>
          </a:xfrm>
        </p:spPr>
        <p:txBody>
          <a:bodyPr>
            <a:normAutofit/>
          </a:bodyPr>
          <a:lstStyle/>
          <a:p>
            <a:r>
              <a:rPr lang="en-GB" sz="3600" dirty="0"/>
              <a:t>Fractions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896972"/>
                <a:ext cx="7886700" cy="5735808"/>
              </a:xfrm>
            </p:spPr>
            <p:txBody>
              <a:bodyPr>
                <a:normAutofit/>
              </a:bodyPr>
              <a:lstStyle/>
              <a:p>
                <a:r>
                  <a:rPr lang="en-GB" sz="2400" b="1" dirty="0"/>
                  <a:t>Rule 1</a:t>
                </a:r>
                <a:r>
                  <a:rPr lang="en-GB" sz="2400" dirty="0"/>
                  <a:t>: A Fractions are ways of writing parts of whole numbers. It is represented by one integer – the numerator – divided by another integer – the denominator.</a:t>
                </a:r>
              </a:p>
              <a:p>
                <a:pPr marL="0" indent="0" algn="ctr">
                  <a:buNone/>
                </a:pPr>
                <a:r>
                  <a:rPr lang="en-GB" sz="2400" dirty="0"/>
                  <a:t>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panose="02040503050406030204" pitchFamily="18" charset="0"/>
                          </a:rPr>
                          <m:t>10</m:t>
                        </m:r>
                      </m:num>
                      <m:den>
                        <m:r>
                          <a:rPr lang="en-GB" sz="2400" b="0" i="1" smtClean="0">
                            <a:latin typeface="Cambria Math" panose="02040503050406030204" pitchFamily="18" charset="0"/>
                          </a:rPr>
                          <m:t>2</m:t>
                        </m:r>
                      </m:den>
                    </m:f>
                  </m:oMath>
                </a14:m>
                <a:r>
                  <a:rPr lang="en-GB" sz="2400" dirty="0"/>
                  <a:t>=5,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panose="02040503050406030204" pitchFamily="18" charset="0"/>
                          </a:rPr>
                          <m:t>12</m:t>
                        </m:r>
                      </m:num>
                      <m:den>
                        <m:r>
                          <a:rPr lang="en-GB" sz="2400" b="0" i="1" smtClean="0">
                            <a:latin typeface="Cambria Math" panose="02040503050406030204" pitchFamily="18" charset="0"/>
                          </a:rPr>
                          <m:t>3</m:t>
                        </m:r>
                      </m:den>
                    </m:f>
                    <m:r>
                      <a:rPr lang="en-GB" sz="2400" b="0" i="1" smtClean="0">
                        <a:latin typeface="Cambria Math" panose="02040503050406030204" pitchFamily="18" charset="0"/>
                      </a:rPr>
                      <m:t>=4,  </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15</m:t>
                        </m:r>
                      </m:num>
                      <m:den>
                        <m:r>
                          <a:rPr lang="en-GB" sz="2400" b="0" i="1" smtClean="0">
                            <a:latin typeface="Cambria Math" panose="02040503050406030204" pitchFamily="18" charset="0"/>
                          </a:rPr>
                          <m:t>2</m:t>
                        </m:r>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3</m:t>
                        </m:r>
                      </m:num>
                      <m:den>
                        <m:r>
                          <a:rPr lang="en-GB" sz="2400" b="0" i="1" smtClean="0">
                            <a:latin typeface="Cambria Math" panose="02040503050406030204" pitchFamily="18" charset="0"/>
                          </a:rPr>
                          <m:t>5</m:t>
                        </m:r>
                      </m:den>
                    </m:f>
                  </m:oMath>
                </a14:m>
                <a:r>
                  <a:rPr lang="en-GB" sz="2400" dirty="0"/>
                  <a:t>,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panose="02040503050406030204" pitchFamily="18" charset="0"/>
                          </a:rPr>
                          <m:t>2</m:t>
                        </m:r>
                      </m:num>
                      <m:den>
                        <m:r>
                          <a:rPr lang="en-GB" sz="2400" b="0" i="1" smtClean="0">
                            <a:latin typeface="Cambria Math" panose="02040503050406030204" pitchFamily="18" charset="0"/>
                          </a:rPr>
                          <m:t>3</m:t>
                        </m:r>
                      </m:den>
                    </m:f>
                  </m:oMath>
                </a14:m>
                <a:endParaRPr lang="en-GB" sz="2400" dirty="0"/>
              </a:p>
              <a:p>
                <a:r>
                  <a:rPr lang="en-GB" sz="2400" b="1" dirty="0"/>
                  <a:t>Rule 2: </a:t>
                </a:r>
                <a:r>
                  <a:rPr lang="en-GB" sz="2400" dirty="0"/>
                  <a:t>Multiplying the numerator and denominator by the same number is equivalent to multiplying the fraction by unity, that is by 1</a:t>
                </a:r>
              </a:p>
              <a:p>
                <a:pPr marL="0" indent="0">
                  <a:buNone/>
                </a:pPr>
                <a14:m>
                  <m:oMathPara xmlns:m="http://schemas.openxmlformats.org/officeDocument/2006/math">
                    <m:oMathParaPr>
                      <m:jc m:val="center"/>
                    </m:oMathParaPr>
                    <m:oMath xmlns:m="http://schemas.openxmlformats.org/officeDocument/2006/math">
                      <m:f>
                        <m:fPr>
                          <m:ctrlPr>
                            <a:rPr lang="en-GB" sz="2400" i="1">
                              <a:latin typeface="Cambria Math" panose="02040503050406030204" pitchFamily="18" charset="0"/>
                            </a:rPr>
                          </m:ctrlPr>
                        </m:fPr>
                        <m:num>
                          <m:r>
                            <a:rPr lang="en-GB" sz="2400" i="1">
                              <a:latin typeface="Cambria Math" panose="02040503050406030204" pitchFamily="18" charset="0"/>
                            </a:rPr>
                            <m:t>3</m:t>
                          </m:r>
                        </m:num>
                        <m:den>
                          <m:r>
                            <a:rPr lang="en-GB" sz="2400" i="1">
                              <a:latin typeface="Cambria Math" panose="02040503050406030204" pitchFamily="18" charset="0"/>
                            </a:rPr>
                            <m:t>4</m:t>
                          </m:r>
                        </m:den>
                      </m:f>
                      <m:r>
                        <a:rPr lang="en-GB" sz="2400" i="1">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a:rPr lang="en-GB" sz="2400" i="1">
                              <a:latin typeface="Cambria Math" panose="02040503050406030204" pitchFamily="18" charset="0"/>
                              <a:ea typeface="Cambria Math" panose="02040503050406030204" pitchFamily="18" charset="0"/>
                            </a:rPr>
                            <m:t>2</m:t>
                          </m:r>
                        </m:num>
                        <m:den>
                          <m:r>
                            <a:rPr lang="en-GB" sz="2400" b="0" i="1" smtClean="0">
                              <a:latin typeface="Cambria Math" panose="02040503050406030204" pitchFamily="18" charset="0"/>
                              <a:ea typeface="Cambria Math" panose="02040503050406030204" pitchFamily="18" charset="0"/>
                            </a:rPr>
                            <m:t>3</m:t>
                          </m:r>
                        </m:den>
                      </m:f>
                      <m:r>
                        <a:rPr lang="en-GB" sz="2400" i="1">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a:rPr lang="en-GB" sz="2400" i="1">
                              <a:latin typeface="Cambria Math" panose="02040503050406030204" pitchFamily="18" charset="0"/>
                              <a:ea typeface="Cambria Math" panose="02040503050406030204" pitchFamily="18" charset="0"/>
                            </a:rPr>
                            <m:t>6</m:t>
                          </m:r>
                        </m:num>
                        <m:den>
                          <m:r>
                            <a:rPr lang="en-GB" sz="2400" b="0" i="1" smtClean="0">
                              <a:latin typeface="Cambria Math" panose="02040503050406030204" pitchFamily="18" charset="0"/>
                              <a:ea typeface="Cambria Math" panose="02040503050406030204" pitchFamily="18" charset="0"/>
                            </a:rPr>
                            <m:t>12</m:t>
                          </m:r>
                        </m:den>
                      </m:f>
                    </m:oMath>
                  </m:oMathPara>
                </a14:m>
                <a:endParaRPr lang="en-GB" sz="2400" dirty="0"/>
              </a:p>
              <a:p>
                <a:pPr marL="230188" lvl="1" indent="-184150"/>
                <a:r>
                  <a:rPr lang="en-GB" b="1" dirty="0"/>
                  <a:t>Rule 3</a:t>
                </a:r>
                <a:r>
                  <a:rPr lang="en-GB" dirty="0"/>
                  <a:t>:  A fraction can be simplified by dividing the numerator and denominator by the same number </a:t>
                </a:r>
              </a:p>
              <a:p>
                <a:pPr marL="342900" lvl="1" indent="0">
                  <a:buNone/>
                </a:pPr>
                <a:endParaRPr lang="en-GB" dirty="0"/>
              </a:p>
              <a:p>
                <a:pPr lvl="1"/>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896972"/>
                <a:ext cx="7886700" cy="5735808"/>
              </a:xfrm>
              <a:blipFill>
                <a:blip r:embed="rId2"/>
                <a:stretch>
                  <a:fillRect l="-965" t="-1325"/>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A8AEBCC2-103E-8C45-9292-FCCC666C53B2}"/>
                  </a:ext>
                </a:extLst>
              </p:cNvPr>
              <p:cNvSpPr txBox="1"/>
              <p:nvPr/>
            </p:nvSpPr>
            <p:spPr>
              <a:xfrm>
                <a:off x="3545923" y="5269104"/>
                <a:ext cx="309380" cy="51860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6</m:t>
                          </m:r>
                        </m:num>
                        <m:den>
                          <m:r>
                            <a:rPr lang="en-GB" b="0" i="1" smtClean="0">
                              <a:latin typeface="Cambria Math" panose="02040503050406030204" pitchFamily="18" charset="0"/>
                            </a:rPr>
                            <m:t>12</m:t>
                          </m:r>
                        </m:den>
                      </m:f>
                    </m:oMath>
                  </m:oMathPara>
                </a14:m>
                <a:endParaRPr lang="en-GB" dirty="0"/>
              </a:p>
            </p:txBody>
          </p:sp>
        </mc:Choice>
        <mc:Fallback xmlns="">
          <p:sp>
            <p:nvSpPr>
              <p:cNvPr id="4" name="TextBox 3">
                <a:extLst>
                  <a:ext uri="{FF2B5EF4-FFF2-40B4-BE49-F238E27FC236}">
                    <a16:creationId xmlns:a16="http://schemas.microsoft.com/office/drawing/2014/main" id="{A8AEBCC2-103E-8C45-9292-FCCC666C53B2}"/>
                  </a:ext>
                </a:extLst>
              </p:cNvPr>
              <p:cNvSpPr txBox="1">
                <a:spLocks noRot="1" noChangeAspect="1" noMove="1" noResize="1" noEditPoints="1" noAdjustHandles="1" noChangeArrowheads="1" noChangeShapeType="1" noTextEdit="1"/>
              </p:cNvSpPr>
              <p:nvPr/>
            </p:nvSpPr>
            <p:spPr>
              <a:xfrm>
                <a:off x="3545923" y="5269104"/>
                <a:ext cx="309380" cy="518604"/>
              </a:xfrm>
              <a:prstGeom prst="rect">
                <a:avLst/>
              </a:prstGeom>
              <a:blipFill>
                <a:blip r:embed="rId3"/>
                <a:stretch>
                  <a:fillRect l="-16000" t="-4762" r="-16000" b="-14286"/>
                </a:stretch>
              </a:blipFill>
            </p:spPr>
            <p:txBody>
              <a:bodyPr/>
              <a:lstStyle/>
              <a:p>
                <a:r>
                  <a:rPr lang="en-GB">
                    <a:noFill/>
                  </a:rPr>
                  <a:t> </a:t>
                </a:r>
              </a:p>
            </p:txBody>
          </p:sp>
        </mc:Fallback>
      </mc:AlternateContent>
      <p:cxnSp>
        <p:nvCxnSpPr>
          <p:cNvPr id="6" name="Straight Connector 5">
            <a:extLst>
              <a:ext uri="{FF2B5EF4-FFF2-40B4-BE49-F238E27FC236}">
                <a16:creationId xmlns:a16="http://schemas.microsoft.com/office/drawing/2014/main" id="{05A22AD2-FACC-F44A-97F9-C2BB496E9A64}"/>
              </a:ext>
            </a:extLst>
          </p:cNvPr>
          <p:cNvCxnSpPr/>
          <p:nvPr/>
        </p:nvCxnSpPr>
        <p:spPr>
          <a:xfrm flipH="1">
            <a:off x="3630306" y="5599134"/>
            <a:ext cx="219919" cy="21991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9C32339-67ED-BC4C-8D2E-1E78AC0AAECA}"/>
              </a:ext>
            </a:extLst>
          </p:cNvPr>
          <p:cNvCxnSpPr/>
          <p:nvPr/>
        </p:nvCxnSpPr>
        <p:spPr>
          <a:xfrm flipH="1">
            <a:off x="3605812" y="5237759"/>
            <a:ext cx="219919" cy="219919"/>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AB36448-FEB9-F749-8BD6-676D7E42F12D}"/>
              </a:ext>
            </a:extLst>
          </p:cNvPr>
          <p:cNvSpPr txBox="1"/>
          <p:nvPr/>
        </p:nvSpPr>
        <p:spPr>
          <a:xfrm>
            <a:off x="3349360" y="5117041"/>
            <a:ext cx="301686" cy="369332"/>
          </a:xfrm>
          <a:prstGeom prst="rect">
            <a:avLst/>
          </a:prstGeom>
          <a:noFill/>
        </p:spPr>
        <p:txBody>
          <a:bodyPr wrap="none" rtlCol="0">
            <a:spAutoFit/>
          </a:bodyPr>
          <a:lstStyle/>
          <a:p>
            <a:r>
              <a:rPr lang="en-GB" dirty="0"/>
              <a:t>1</a:t>
            </a:r>
          </a:p>
        </p:txBody>
      </p:sp>
      <p:sp>
        <p:nvSpPr>
          <p:cNvPr id="11" name="TextBox 10">
            <a:extLst>
              <a:ext uri="{FF2B5EF4-FFF2-40B4-BE49-F238E27FC236}">
                <a16:creationId xmlns:a16="http://schemas.microsoft.com/office/drawing/2014/main" id="{A719FA97-72C2-824B-9CD7-52D6E72DF079}"/>
              </a:ext>
            </a:extLst>
          </p:cNvPr>
          <p:cNvSpPr txBox="1"/>
          <p:nvPr/>
        </p:nvSpPr>
        <p:spPr>
          <a:xfrm>
            <a:off x="3256524" y="5634387"/>
            <a:ext cx="301686" cy="369332"/>
          </a:xfrm>
          <a:prstGeom prst="rect">
            <a:avLst/>
          </a:prstGeom>
          <a:noFill/>
        </p:spPr>
        <p:txBody>
          <a:bodyPr wrap="none" rtlCol="0">
            <a:spAutoFit/>
          </a:bodyPr>
          <a:lstStyle/>
          <a:p>
            <a:r>
              <a:rPr lang="en-GB" dirty="0"/>
              <a:t>2</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F4C2EB5D-1B5F-0648-89D2-587FEC1C3BF6}"/>
                  </a:ext>
                </a:extLst>
              </p:cNvPr>
              <p:cNvSpPr txBox="1"/>
              <p:nvPr/>
            </p:nvSpPr>
            <p:spPr>
              <a:xfrm>
                <a:off x="3946744" y="5262324"/>
                <a:ext cx="418384" cy="51860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m:t>
                      </m:r>
                      <m:f>
                        <m:fPr>
                          <m:ctrlPr>
                            <a:rPr lang="en-GB"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2</m:t>
                          </m:r>
                        </m:den>
                      </m:f>
                    </m:oMath>
                  </m:oMathPara>
                </a14:m>
                <a:endParaRPr lang="en-GB" dirty="0"/>
              </a:p>
            </p:txBody>
          </p:sp>
        </mc:Choice>
        <mc:Fallback xmlns="">
          <p:sp>
            <p:nvSpPr>
              <p:cNvPr id="12" name="TextBox 11">
                <a:extLst>
                  <a:ext uri="{FF2B5EF4-FFF2-40B4-BE49-F238E27FC236}">
                    <a16:creationId xmlns:a16="http://schemas.microsoft.com/office/drawing/2014/main" id="{F4C2EB5D-1B5F-0648-89D2-587FEC1C3BF6}"/>
                  </a:ext>
                </a:extLst>
              </p:cNvPr>
              <p:cNvSpPr txBox="1">
                <a:spLocks noRot="1" noChangeAspect="1" noMove="1" noResize="1" noEditPoints="1" noAdjustHandles="1" noChangeArrowheads="1" noChangeShapeType="1" noTextEdit="1"/>
              </p:cNvSpPr>
              <p:nvPr/>
            </p:nvSpPr>
            <p:spPr>
              <a:xfrm>
                <a:off x="3946744" y="5262324"/>
                <a:ext cx="418384" cy="518604"/>
              </a:xfrm>
              <a:prstGeom prst="rect">
                <a:avLst/>
              </a:prstGeom>
              <a:blipFill>
                <a:blip r:embed="rId4"/>
                <a:stretch>
                  <a:fillRect l="-5882" t="-4762" r="-11765" b="-11905"/>
                </a:stretch>
              </a:blipFill>
            </p:spPr>
            <p:txBody>
              <a:bodyPr/>
              <a:lstStyle/>
              <a:p>
                <a:r>
                  <a:rPr lang="en-GB">
                    <a:noFill/>
                  </a:rPr>
                  <a:t> </a:t>
                </a:r>
              </a:p>
            </p:txBody>
          </p:sp>
        </mc:Fallback>
      </mc:AlternateContent>
    </p:spTree>
    <p:extLst>
      <p:ext uri="{BB962C8B-B14F-4D97-AF65-F5344CB8AC3E}">
        <p14:creationId xmlns:p14="http://schemas.microsoft.com/office/powerpoint/2010/main" val="341126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1"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1"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312516"/>
                <a:ext cx="7886700" cy="6258972"/>
              </a:xfrm>
            </p:spPr>
            <p:txBody>
              <a:bodyPr>
                <a:normAutofit/>
              </a:bodyPr>
              <a:lstStyle/>
              <a:p>
                <a:r>
                  <a:rPr lang="en-GB" b="1" dirty="0"/>
                  <a:t>Rule 4</a:t>
                </a:r>
                <a:r>
                  <a:rPr lang="en-GB" dirty="0"/>
                  <a:t>: </a:t>
                </a:r>
                <a:r>
                  <a:rPr lang="en-GB" sz="3000" dirty="0"/>
                  <a:t>When the nominator and the denominator are equal, the fraction is equal 1</a:t>
                </a:r>
              </a:p>
              <a:p>
                <a:pPr marL="0" indent="0" algn="ctr">
                  <a:buNone/>
                </a:pP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5</m:t>
                        </m:r>
                      </m:num>
                      <m:den>
                        <m:r>
                          <a:rPr lang="en-GB" b="0" i="1" smtClean="0">
                            <a:latin typeface="Cambria Math" panose="02040503050406030204" pitchFamily="18" charset="0"/>
                          </a:rPr>
                          <m:t>5</m:t>
                        </m:r>
                      </m:den>
                    </m:f>
                    <m:r>
                      <a:rPr lang="en-GB" b="0" i="1" smtClean="0">
                        <a:latin typeface="Cambria Math" panose="02040503050406030204" pitchFamily="18" charset="0"/>
                      </a:rPr>
                      <m:t>=1, </m:t>
                    </m:r>
                    <m:f>
                      <m:fPr>
                        <m:ctrlPr>
                          <a:rPr lang="en-GB" b="0" i="1" smtClean="0">
                            <a:latin typeface="Cambria Math" panose="02040503050406030204" pitchFamily="18" charset="0"/>
                          </a:rPr>
                        </m:ctrlPr>
                      </m:fPr>
                      <m:num>
                        <m:r>
                          <a:rPr lang="en-GB" i="1">
                            <a:latin typeface="Cambria Math" panose="02040503050406030204" pitchFamily="18" charset="0"/>
                          </a:rPr>
                          <m:t>1256</m:t>
                        </m:r>
                      </m:num>
                      <m:den>
                        <m:r>
                          <a:rPr lang="en-GB" b="0" i="1" smtClean="0">
                            <a:latin typeface="Cambria Math" panose="02040503050406030204" pitchFamily="18" charset="0"/>
                          </a:rPr>
                          <m:t>1256</m:t>
                        </m:r>
                      </m:den>
                    </m:f>
                  </m:oMath>
                </a14:m>
                <a:r>
                  <a:rPr lang="en-GB" dirty="0"/>
                  <a:t>=1,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𝑋</m:t>
                        </m:r>
                      </m:num>
                      <m:den>
                        <m:r>
                          <a:rPr lang="en-GB" b="0" i="1" smtClean="0">
                            <a:latin typeface="Cambria Math" panose="02040503050406030204" pitchFamily="18" charset="0"/>
                          </a:rPr>
                          <m:t>𝑋</m:t>
                        </m:r>
                      </m:den>
                    </m:f>
                    <m:r>
                      <a:rPr lang="en-GB" b="0" i="1" smtClean="0">
                        <a:latin typeface="Cambria Math" panose="02040503050406030204" pitchFamily="18" charset="0"/>
                      </a:rPr>
                      <m:t>=1</m:t>
                    </m:r>
                  </m:oMath>
                </a14:m>
                <a:endParaRPr lang="en-GB" dirty="0"/>
              </a:p>
              <a:p>
                <a:r>
                  <a:rPr lang="en-GB" b="1" dirty="0"/>
                  <a:t>Rule 5:  </a:t>
                </a:r>
                <a:r>
                  <a:rPr lang="en-GB" dirty="0"/>
                  <a:t>Any integer can be  turned into a fraction by dividing it by 1</a:t>
                </a:r>
              </a:p>
              <a:p>
                <a:pPr marL="342900" lvl="1" indent="0">
                  <a:buNone/>
                </a:pPr>
                <a:r>
                  <a:rPr lang="en-GB" sz="2600" dirty="0"/>
                  <a:t>3 = </a:t>
                </a:r>
                <a14:m>
                  <m:oMath xmlns:m="http://schemas.openxmlformats.org/officeDocument/2006/math">
                    <m:f>
                      <m:fPr>
                        <m:ctrlPr>
                          <a:rPr lang="en-GB" sz="2600" i="1">
                            <a:latin typeface="Cambria Math" panose="02040503050406030204" pitchFamily="18" charset="0"/>
                          </a:rPr>
                        </m:ctrlPr>
                      </m:fPr>
                      <m:num>
                        <m:r>
                          <a:rPr lang="en-GB" sz="2600">
                            <a:latin typeface="Cambria Math" panose="02040503050406030204" pitchFamily="18" charset="0"/>
                          </a:rPr>
                          <m:t>3</m:t>
                        </m:r>
                      </m:num>
                      <m:den>
                        <m:r>
                          <a:rPr lang="en-GB" sz="2600">
                            <a:latin typeface="Cambria Math" panose="02040503050406030204" pitchFamily="18" charset="0"/>
                          </a:rPr>
                          <m:t>1</m:t>
                        </m:r>
                      </m:den>
                    </m:f>
                  </m:oMath>
                </a14:m>
                <a:r>
                  <a:rPr lang="en-GB" sz="2600" dirty="0"/>
                  <a:t>		-6 = </a:t>
                </a:r>
                <a14:m>
                  <m:oMath xmlns:m="http://schemas.openxmlformats.org/officeDocument/2006/math">
                    <m:f>
                      <m:fPr>
                        <m:ctrlPr>
                          <a:rPr lang="en-GB" sz="2600" i="1">
                            <a:latin typeface="Cambria Math" panose="02040503050406030204" pitchFamily="18" charset="0"/>
                          </a:rPr>
                        </m:ctrlPr>
                      </m:fPr>
                      <m:num>
                        <m:r>
                          <a:rPr lang="en-GB" sz="2600">
                            <a:latin typeface="Cambria Math" panose="02040503050406030204" pitchFamily="18" charset="0"/>
                          </a:rPr>
                          <m:t>−6</m:t>
                        </m:r>
                      </m:num>
                      <m:den>
                        <m:r>
                          <a:rPr lang="en-GB" sz="2600">
                            <a:latin typeface="Cambria Math" panose="02040503050406030204" pitchFamily="18" charset="0"/>
                          </a:rPr>
                          <m:t>1</m:t>
                        </m:r>
                      </m:den>
                    </m:f>
                  </m:oMath>
                </a14:m>
                <a:r>
                  <a:rPr lang="en-GB" sz="2600" dirty="0"/>
                  <a:t>		4 = </a:t>
                </a:r>
                <a14:m>
                  <m:oMath xmlns:m="http://schemas.openxmlformats.org/officeDocument/2006/math">
                    <m:f>
                      <m:fPr>
                        <m:ctrlPr>
                          <a:rPr lang="en-GB" sz="2600" i="1">
                            <a:latin typeface="Cambria Math" panose="02040503050406030204" pitchFamily="18" charset="0"/>
                          </a:rPr>
                        </m:ctrlPr>
                      </m:fPr>
                      <m:num>
                        <m:r>
                          <a:rPr lang="en-GB" sz="2600">
                            <a:latin typeface="Cambria Math" panose="02040503050406030204" pitchFamily="18" charset="0"/>
                          </a:rPr>
                          <m:t>4</m:t>
                        </m:r>
                      </m:num>
                      <m:den>
                        <m:r>
                          <a:rPr lang="en-GB" sz="2600">
                            <a:latin typeface="Cambria Math" panose="02040503050406030204" pitchFamily="18" charset="0"/>
                          </a:rPr>
                          <m:t>1</m:t>
                        </m:r>
                      </m:den>
                    </m:f>
                  </m:oMath>
                </a14:m>
                <a:endParaRPr lang="en-GB" sz="2000" dirty="0"/>
              </a:p>
              <a:p>
                <a:pPr marL="0" indent="0" algn="ctr">
                  <a:buNone/>
                </a:pPr>
                <a:endParaRPr lang="en-GB" dirty="0"/>
              </a:p>
              <a:p>
                <a:pPr marL="0" indent="0">
                  <a:buNone/>
                </a:pPr>
                <a:endParaRPr lang="en-GB" sz="3000" dirty="0"/>
              </a:p>
              <a:p>
                <a:pPr marL="342900" lvl="1" indent="0">
                  <a:buNone/>
                </a:pPr>
                <a:endParaRPr lang="en-GB" sz="20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312516"/>
                <a:ext cx="7886700" cy="6258972"/>
              </a:xfrm>
              <a:blipFill>
                <a:blip r:embed="rId2"/>
                <a:stretch>
                  <a:fillRect l="-1447" t="-2024" r="-2572"/>
                </a:stretch>
              </a:blipFill>
            </p:spPr>
            <p:txBody>
              <a:bodyPr/>
              <a:lstStyle/>
              <a:p>
                <a:r>
                  <a:rPr lang="en-GB">
                    <a:noFill/>
                  </a:rPr>
                  <a:t> </a:t>
                </a:r>
              </a:p>
            </p:txBody>
          </p:sp>
        </mc:Fallback>
      </mc:AlternateContent>
    </p:spTree>
    <p:extLst>
      <p:ext uri="{BB962C8B-B14F-4D97-AF65-F5344CB8AC3E}">
        <p14:creationId xmlns:p14="http://schemas.microsoft.com/office/powerpoint/2010/main" val="257471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312516"/>
                <a:ext cx="8307006" cy="6258972"/>
              </a:xfrm>
            </p:spPr>
            <p:txBody>
              <a:bodyPr>
                <a:normAutofit/>
              </a:bodyPr>
              <a:lstStyle/>
              <a:p>
                <a:r>
                  <a:rPr lang="en-GB" b="1" dirty="0"/>
                  <a:t>Rule 5:</a:t>
                </a:r>
                <a:r>
                  <a:rPr lang="en-GB" dirty="0"/>
                  <a:t> Two fractions can only be added or subtracted immediately if they both possess the same denominator, in which case we add or subtract the numerators and divide by the common denominator. </a:t>
                </a:r>
              </a:p>
              <a:p>
                <a:pPr marL="0" indent="0">
                  <a:buNone/>
                </a:pPr>
                <a:endParaRPr lang="en-GB" dirty="0"/>
              </a:p>
              <a:p>
                <a:pPr marL="342900" lvl="1" indent="0">
                  <a:buNone/>
                </a:pPr>
                <a14:m>
                  <m:oMathPara xmlns:m="http://schemas.openxmlformats.org/officeDocument/2006/math">
                    <m:oMathParaPr>
                      <m:jc m:val="centerGroup"/>
                    </m:oMathParaPr>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2</m:t>
                          </m:r>
                        </m:num>
                        <m:den>
                          <m:r>
                            <a:rPr lang="en-GB" b="0" i="1" smtClean="0">
                              <a:latin typeface="Cambria Math" panose="02040503050406030204" pitchFamily="18" charset="0"/>
                            </a:rPr>
                            <m:t>5</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5</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3</m:t>
                          </m:r>
                        </m:num>
                        <m:den>
                          <m:r>
                            <a:rPr lang="en-GB" b="0" i="1" smtClean="0">
                              <a:latin typeface="Cambria Math" panose="02040503050406030204" pitchFamily="18" charset="0"/>
                            </a:rPr>
                            <m:t>5</m:t>
                          </m:r>
                        </m:den>
                      </m:f>
                    </m:oMath>
                  </m:oMathPara>
                </a14:m>
                <a:endParaRPr lang="en-GB" dirty="0"/>
              </a:p>
              <a:p>
                <a:pPr marL="342900" lvl="1" indent="0">
                  <a:buNone/>
                </a:pPr>
                <a:endParaRPr lang="en-GB" dirty="0"/>
              </a:p>
              <a:p>
                <a:pPr marL="342900" lvl="1" indent="0">
                  <a:buNone/>
                </a:pPr>
                <a:r>
                  <a:rPr lang="en-GB" sz="2800" dirty="0"/>
                  <a:t>If they do not have the same denominator they must be rewritten in equivalent form so that they do have the same denominator – called the common denominator. </a:t>
                </a:r>
              </a:p>
              <a:p>
                <a:pPr marL="342900" lvl="1" indent="0">
                  <a:buNone/>
                </a:pPr>
                <a14:m>
                  <m:oMathPara xmlns:m="http://schemas.openxmlformats.org/officeDocument/2006/math">
                    <m:oMathParaPr>
                      <m:jc m:val="centerGroup"/>
                    </m:oMathParaPr>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1</m:t>
                          </m:r>
                        </m:num>
                        <m:den>
                          <m:r>
                            <a:rPr lang="en-GB" i="1">
                              <a:latin typeface="Cambria Math" panose="02040503050406030204" pitchFamily="18" charset="0"/>
                            </a:rPr>
                            <m:t>2</m:t>
                          </m:r>
                        </m:den>
                      </m:f>
                      <m:r>
                        <a:rPr lang="en-GB" i="1">
                          <a:latin typeface="Cambria Math" panose="02040503050406030204" pitchFamily="18" charset="0"/>
                        </a:rPr>
                        <m:t> </m:t>
                      </m:r>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3</m:t>
                          </m:r>
                        </m:den>
                      </m:f>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3</m:t>
                          </m:r>
                          <m:r>
                            <a:rPr lang="en-GB" i="1">
                              <a:latin typeface="Cambria Math" panose="02040503050406030204" pitchFamily="18" charset="0"/>
                              <a:ea typeface="Cambria Math" panose="02040503050406030204" pitchFamily="18" charset="0"/>
                            </a:rPr>
                            <m:t>×1</m:t>
                          </m:r>
                        </m:num>
                        <m:den>
                          <m:r>
                            <a:rPr lang="en-GB" b="0" i="1" smtClean="0">
                              <a:latin typeface="Cambria Math" panose="02040503050406030204" pitchFamily="18" charset="0"/>
                              <a:ea typeface="Cambria Math" panose="02040503050406030204" pitchFamily="18" charset="0"/>
                            </a:rPr>
                            <m:t>3</m:t>
                          </m:r>
                          <m:r>
                            <a:rPr lang="en-GB" i="1">
                              <a:latin typeface="Cambria Math" panose="02040503050406030204" pitchFamily="18" charset="0"/>
                              <a:ea typeface="Cambria Math" panose="02040503050406030204" pitchFamily="18" charset="0"/>
                            </a:rPr>
                            <m:t>×2</m:t>
                          </m:r>
                        </m:den>
                      </m:f>
                      <m:r>
                        <a:rPr lang="en-GB" b="0" i="1" smtClean="0">
                          <a:latin typeface="Cambria Math" panose="02040503050406030204" pitchFamily="18" charset="0"/>
                          <a:ea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2</m:t>
                          </m:r>
                          <m:r>
                            <a:rPr lang="en-GB" i="1">
                              <a:latin typeface="Cambria Math" panose="02040503050406030204" pitchFamily="18" charset="0"/>
                              <a:ea typeface="Cambria Math" panose="02040503050406030204" pitchFamily="18" charset="0"/>
                            </a:rPr>
                            <m:t>×1</m:t>
                          </m:r>
                        </m:num>
                        <m:den>
                          <m:r>
                            <a:rPr lang="en-GB" i="1">
                              <a:latin typeface="Cambria Math" panose="02040503050406030204" pitchFamily="18" charset="0"/>
                              <a:ea typeface="Cambria Math" panose="02040503050406030204" pitchFamily="18" charset="0"/>
                            </a:rPr>
                            <m:t>2×3</m:t>
                          </m:r>
                        </m:den>
                      </m:f>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3</m:t>
                          </m:r>
                        </m:num>
                        <m:den>
                          <m:r>
                            <a:rPr lang="en-GB" b="0" i="1" smtClean="0">
                              <a:latin typeface="Cambria Math" panose="02040503050406030204" pitchFamily="18" charset="0"/>
                            </a:rPr>
                            <m:t>6</m:t>
                          </m:r>
                        </m:den>
                      </m:f>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2</m:t>
                          </m:r>
                        </m:num>
                        <m:den>
                          <m:r>
                            <a:rPr lang="en-GB" b="0" i="1" smtClean="0">
                              <a:latin typeface="Cambria Math" panose="02040503050406030204" pitchFamily="18" charset="0"/>
                            </a:rPr>
                            <m:t>6</m:t>
                          </m:r>
                        </m:den>
                      </m:f>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6</m:t>
                          </m:r>
                        </m:den>
                      </m:f>
                    </m:oMath>
                  </m:oMathPara>
                </a14:m>
                <a:endParaRPr lang="en-GB" dirty="0"/>
              </a:p>
              <a:p>
                <a:pPr marL="342900" lvl="1" indent="0">
                  <a:buNone/>
                </a:pPr>
                <a:endParaRPr lang="en-GB" sz="20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312516"/>
                <a:ext cx="8307006" cy="6258972"/>
              </a:xfrm>
              <a:blipFill>
                <a:blip r:embed="rId2"/>
                <a:stretch>
                  <a:fillRect l="-1374" t="-1619" r="-611"/>
                </a:stretch>
              </a:blipFill>
            </p:spPr>
            <p:txBody>
              <a:bodyPr/>
              <a:lstStyle/>
              <a:p>
                <a:r>
                  <a:rPr lang="en-GB">
                    <a:noFill/>
                  </a:rPr>
                  <a:t> </a:t>
                </a:r>
              </a:p>
            </p:txBody>
          </p:sp>
        </mc:Fallback>
      </mc:AlternateContent>
    </p:spTree>
    <p:extLst>
      <p:ext uri="{BB962C8B-B14F-4D97-AF65-F5344CB8AC3E}">
        <p14:creationId xmlns:p14="http://schemas.microsoft.com/office/powerpoint/2010/main" val="3417273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8A0D3F0-7E49-C647-84FA-0B8A84B41979}"/>
              </a:ext>
            </a:extLst>
          </p:cNvPr>
          <p:cNvSpPr>
            <a:spLocks noGrp="1"/>
          </p:cNvSpPr>
          <p:nvPr>
            <p:ph type="title"/>
          </p:nvPr>
        </p:nvSpPr>
        <p:spPr>
          <a:xfrm>
            <a:off x="628650" y="365127"/>
            <a:ext cx="7886700" cy="594244"/>
          </a:xfrm>
        </p:spPr>
        <p:txBody>
          <a:bodyPr/>
          <a:lstStyle/>
          <a:p>
            <a:r>
              <a:rPr lang="en-GB" dirty="0"/>
              <a:t>Exercises </a:t>
            </a:r>
          </a:p>
        </p:txBody>
      </p:sp>
      <mc:AlternateContent xmlns:mc="http://schemas.openxmlformats.org/markup-compatibility/2006" xmlns:a14="http://schemas.microsoft.com/office/drawing/2010/main">
        <mc:Choice Requires="a14">
          <p:sp>
            <p:nvSpPr>
              <p:cNvPr id="5" name="Rectangle 4">
                <a:extLst>
                  <a:ext uri="{FF2B5EF4-FFF2-40B4-BE49-F238E27FC236}">
                    <a16:creationId xmlns:a16="http://schemas.microsoft.com/office/drawing/2014/main" id="{576837B3-7816-B847-ACCC-356E01E9ADA2}"/>
                  </a:ext>
                </a:extLst>
              </p:cNvPr>
              <p:cNvSpPr/>
              <p:nvPr/>
            </p:nvSpPr>
            <p:spPr>
              <a:xfrm>
                <a:off x="773209" y="1451195"/>
                <a:ext cx="2406043" cy="1767920"/>
              </a:xfrm>
              <a:prstGeom prst="rect">
                <a:avLst/>
              </a:prstGeom>
            </p:spPr>
            <p:txBody>
              <a:bodyPr wrap="none">
                <a:spAutoFit/>
              </a:bodyPr>
              <a:lstStyle/>
              <a:p>
                <a:pPr marL="800100" lvl="1" indent="-457200" algn="ctr">
                  <a:buFont typeface="Arial" panose="020B0604020202020204" pitchFamily="34" charset="0"/>
                  <a:buChar char="•"/>
                </a:pPr>
                <a14:m>
                  <m:oMath xmlns:m="http://schemas.openxmlformats.org/officeDocument/2006/math">
                    <m:f>
                      <m:fPr>
                        <m:ctrlPr>
                          <a:rPr lang="en-GB" sz="2800" i="1">
                            <a:latin typeface="Cambria Math" panose="02040503050406030204" pitchFamily="18" charset="0"/>
                          </a:rPr>
                        </m:ctrlPr>
                      </m:fPr>
                      <m:num>
                        <m:r>
                          <a:rPr lang="en-GB" sz="2800" i="1">
                            <a:latin typeface="Cambria Math" panose="02040503050406030204" pitchFamily="18" charset="0"/>
                          </a:rPr>
                          <m:t>1</m:t>
                        </m:r>
                      </m:num>
                      <m:den>
                        <m:r>
                          <a:rPr lang="en-GB" sz="2800" i="1">
                            <a:latin typeface="Cambria Math" panose="02040503050406030204" pitchFamily="18" charset="0"/>
                          </a:rPr>
                          <m:t>3</m:t>
                        </m:r>
                      </m:den>
                    </m:f>
                    <m:r>
                      <a:rPr lang="en-GB" sz="2800" i="1">
                        <a:latin typeface="Cambria Math" panose="02040503050406030204" pitchFamily="18" charset="0"/>
                      </a:rPr>
                      <m:t> −</m:t>
                    </m:r>
                    <m:f>
                      <m:fPr>
                        <m:ctrlPr>
                          <a:rPr lang="en-GB" sz="2800" i="1">
                            <a:latin typeface="Cambria Math" panose="02040503050406030204" pitchFamily="18" charset="0"/>
                          </a:rPr>
                        </m:ctrlPr>
                      </m:fPr>
                      <m:num>
                        <m:r>
                          <a:rPr lang="en-GB" sz="2800" i="1">
                            <a:latin typeface="Cambria Math" panose="02040503050406030204" pitchFamily="18" charset="0"/>
                          </a:rPr>
                          <m:t>2</m:t>
                        </m:r>
                      </m:num>
                      <m:den>
                        <m:r>
                          <a:rPr lang="en-GB" sz="2800" i="1">
                            <a:latin typeface="Cambria Math" panose="02040503050406030204" pitchFamily="18" charset="0"/>
                          </a:rPr>
                          <m:t>4</m:t>
                        </m:r>
                      </m:den>
                    </m:f>
                    <m:r>
                      <a:rPr lang="en-GB" sz="2800" i="1">
                        <a:latin typeface="Cambria Math" panose="02040503050406030204" pitchFamily="18" charset="0"/>
                      </a:rPr>
                      <m:t>=</m:t>
                    </m:r>
                  </m:oMath>
                </a14:m>
                <a:r>
                  <a:rPr lang="en-GB" sz="2800" dirty="0"/>
                  <a:t>? </a:t>
                </a:r>
              </a:p>
              <a:p>
                <a:pPr marL="342900" lvl="1" algn="ctr"/>
                <a:r>
                  <a:rPr lang="en-GB" sz="2800" dirty="0"/>
                  <a:t> </a:t>
                </a:r>
              </a:p>
              <a:p>
                <a:pPr marL="800100" lvl="1" indent="-457200" algn="ctr">
                  <a:buFont typeface="Arial" panose="020B0604020202020204" pitchFamily="34" charset="0"/>
                  <a:buChar char="•"/>
                </a:pPr>
                <a14:m>
                  <m:oMath xmlns:m="http://schemas.openxmlformats.org/officeDocument/2006/math">
                    <m:f>
                      <m:fPr>
                        <m:ctrlPr>
                          <a:rPr lang="en-GB" sz="2800" i="1">
                            <a:latin typeface="Cambria Math" panose="02040503050406030204" pitchFamily="18" charset="0"/>
                          </a:rPr>
                        </m:ctrlPr>
                      </m:fPr>
                      <m:num>
                        <m:r>
                          <a:rPr lang="en-GB" sz="2800" i="1">
                            <a:latin typeface="Cambria Math" panose="02040503050406030204" pitchFamily="18" charset="0"/>
                          </a:rPr>
                          <m:t>1</m:t>
                        </m:r>
                      </m:num>
                      <m:den>
                        <m:r>
                          <a:rPr lang="en-GB" sz="2800" i="1">
                            <a:latin typeface="Cambria Math" panose="02040503050406030204" pitchFamily="18" charset="0"/>
                          </a:rPr>
                          <m:t>5</m:t>
                        </m:r>
                      </m:den>
                    </m:f>
                    <m:r>
                      <a:rPr lang="en-GB" sz="2800" i="1">
                        <a:latin typeface="Cambria Math" panose="02040503050406030204" pitchFamily="18" charset="0"/>
                      </a:rPr>
                      <m:t>+</m:t>
                    </m:r>
                    <m:f>
                      <m:fPr>
                        <m:ctrlPr>
                          <a:rPr lang="en-GB" sz="2800" i="1">
                            <a:latin typeface="Cambria Math" panose="02040503050406030204" pitchFamily="18" charset="0"/>
                          </a:rPr>
                        </m:ctrlPr>
                      </m:fPr>
                      <m:num>
                        <m:r>
                          <a:rPr lang="en-GB" sz="2800" i="1">
                            <a:latin typeface="Cambria Math" panose="02040503050406030204" pitchFamily="18" charset="0"/>
                          </a:rPr>
                          <m:t>3</m:t>
                        </m:r>
                      </m:num>
                      <m:den>
                        <m:r>
                          <a:rPr lang="en-GB" sz="2800" i="1">
                            <a:latin typeface="Cambria Math" panose="02040503050406030204" pitchFamily="18" charset="0"/>
                          </a:rPr>
                          <m:t>4</m:t>
                        </m:r>
                      </m:den>
                    </m:f>
                    <m:r>
                      <a:rPr lang="en-GB" sz="2800" i="1">
                        <a:latin typeface="Cambria Math" panose="02040503050406030204" pitchFamily="18" charset="0"/>
                      </a:rPr>
                      <m:t>=</m:t>
                    </m:r>
                  </m:oMath>
                </a14:m>
                <a:r>
                  <a:rPr lang="en-GB" sz="2800" dirty="0"/>
                  <a:t>? </a:t>
                </a:r>
              </a:p>
            </p:txBody>
          </p:sp>
        </mc:Choice>
        <mc:Fallback xmlns="">
          <p:sp>
            <p:nvSpPr>
              <p:cNvPr id="5" name="Rectangle 4">
                <a:extLst>
                  <a:ext uri="{FF2B5EF4-FFF2-40B4-BE49-F238E27FC236}">
                    <a16:creationId xmlns:a16="http://schemas.microsoft.com/office/drawing/2014/main" id="{576837B3-7816-B847-ACCC-356E01E9ADA2}"/>
                  </a:ext>
                </a:extLst>
              </p:cNvPr>
              <p:cNvSpPr>
                <a:spLocks noRot="1" noChangeAspect="1" noMove="1" noResize="1" noEditPoints="1" noAdjustHandles="1" noChangeArrowheads="1" noChangeShapeType="1" noTextEdit="1"/>
              </p:cNvSpPr>
              <p:nvPr/>
            </p:nvSpPr>
            <p:spPr>
              <a:xfrm>
                <a:off x="773209" y="1451195"/>
                <a:ext cx="2406043" cy="1767920"/>
              </a:xfrm>
              <a:prstGeom prst="rect">
                <a:avLst/>
              </a:prstGeom>
              <a:blipFill>
                <a:blip r:embed="rId2"/>
                <a:stretch>
                  <a:fillRect r="-4712" b="-3571"/>
                </a:stretch>
              </a:blipFill>
            </p:spPr>
            <p:txBody>
              <a:bodyPr/>
              <a:lstStyle/>
              <a:p>
                <a:r>
                  <a:rPr lang="en-GB">
                    <a:noFill/>
                  </a:rPr>
                  <a:t> </a:t>
                </a:r>
              </a:p>
            </p:txBody>
          </p:sp>
        </mc:Fallback>
      </mc:AlternateContent>
    </p:spTree>
    <p:extLst>
      <p:ext uri="{BB962C8B-B14F-4D97-AF65-F5344CB8AC3E}">
        <p14:creationId xmlns:p14="http://schemas.microsoft.com/office/powerpoint/2010/main" val="1793145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428264"/>
                <a:ext cx="7886700" cy="5972536"/>
              </a:xfrm>
            </p:spPr>
            <p:txBody>
              <a:bodyPr>
                <a:normAutofit/>
              </a:bodyPr>
              <a:lstStyle/>
              <a:p>
                <a:r>
                  <a:rPr lang="en-GB" b="1" dirty="0"/>
                  <a:t>Rule 7</a:t>
                </a:r>
                <a:r>
                  <a:rPr lang="en-GB" dirty="0"/>
                  <a:t>: Two fractions are multiplied by multiplying their respective numerators and denominators independently. For example:</a:t>
                </a:r>
              </a:p>
              <a:p>
                <a:pPr marL="342900" lvl="1" indent="0" algn="ctr">
                  <a:buNone/>
                </a:pPr>
                <a14:m>
                  <m:oMath xmlns:m="http://schemas.openxmlformats.org/officeDocument/2006/math">
                    <m:f>
                      <m:fPr>
                        <m:ctrlPr>
                          <a:rPr lang="en-GB" sz="2600" i="1" smtClean="0">
                            <a:latin typeface="Cambria Math" panose="02040503050406030204" pitchFamily="18" charset="0"/>
                          </a:rPr>
                        </m:ctrlPr>
                      </m:fPr>
                      <m:num>
                        <m:r>
                          <a:rPr lang="en-GB" sz="2600" b="0" i="1" smtClean="0">
                            <a:latin typeface="Cambria Math" panose="02040503050406030204" pitchFamily="18" charset="0"/>
                          </a:rPr>
                          <m:t>2</m:t>
                        </m:r>
                      </m:num>
                      <m:den>
                        <m:r>
                          <a:rPr lang="en-GB" sz="2600" b="0" i="1" smtClean="0">
                            <a:latin typeface="Cambria Math" panose="02040503050406030204" pitchFamily="18" charset="0"/>
                          </a:rPr>
                          <m:t>3</m:t>
                        </m:r>
                      </m:den>
                    </m:f>
                    <m:r>
                      <a:rPr lang="en-GB" sz="2600" i="1" smtClean="0">
                        <a:latin typeface="Cambria Math" panose="02040503050406030204" pitchFamily="18" charset="0"/>
                        <a:ea typeface="Cambria Math" panose="02040503050406030204" pitchFamily="18" charset="0"/>
                      </a:rPr>
                      <m:t>×</m:t>
                    </m:r>
                    <m:f>
                      <m:fPr>
                        <m:ctrlPr>
                          <a:rPr lang="en-GB" sz="2600" b="0" i="1" smtClean="0">
                            <a:latin typeface="Cambria Math" panose="02040503050406030204" pitchFamily="18" charset="0"/>
                          </a:rPr>
                        </m:ctrlPr>
                      </m:fPr>
                      <m:num>
                        <m:r>
                          <a:rPr lang="en-GB" sz="2600" b="0" i="1" smtClean="0">
                            <a:latin typeface="Cambria Math" panose="02040503050406030204" pitchFamily="18" charset="0"/>
                          </a:rPr>
                          <m:t>2</m:t>
                        </m:r>
                      </m:num>
                      <m:den>
                        <m:r>
                          <a:rPr lang="en-GB" sz="2600" b="0" i="1" smtClean="0">
                            <a:latin typeface="Cambria Math" panose="02040503050406030204" pitchFamily="18" charset="0"/>
                          </a:rPr>
                          <m:t>6</m:t>
                        </m:r>
                      </m:den>
                    </m:f>
                  </m:oMath>
                </a14:m>
                <a:r>
                  <a:rPr lang="en-GB" sz="2600" dirty="0"/>
                  <a:t> = </a:t>
                </a:r>
                <a14:m>
                  <m:oMath xmlns:m="http://schemas.openxmlformats.org/officeDocument/2006/math">
                    <m:f>
                      <m:fPr>
                        <m:ctrlPr>
                          <a:rPr lang="en-GB" sz="2600" i="1">
                            <a:latin typeface="Cambria Math" panose="02040503050406030204" pitchFamily="18" charset="0"/>
                          </a:rPr>
                        </m:ctrlPr>
                      </m:fPr>
                      <m:num>
                        <m:r>
                          <a:rPr lang="en-GB" sz="2600" b="0" i="1" smtClean="0">
                            <a:latin typeface="Cambria Math" panose="02040503050406030204" pitchFamily="18" charset="0"/>
                          </a:rPr>
                          <m:t>4</m:t>
                        </m:r>
                      </m:num>
                      <m:den>
                        <m:r>
                          <a:rPr lang="en-GB" sz="2600" b="0" i="1" smtClean="0">
                            <a:latin typeface="Cambria Math" panose="02040503050406030204" pitchFamily="18" charset="0"/>
                          </a:rPr>
                          <m:t>18</m:t>
                        </m:r>
                      </m:den>
                    </m:f>
                  </m:oMath>
                </a14:m>
                <a:r>
                  <a:rPr lang="en-GB" sz="2600" dirty="0"/>
                  <a:t> 		</a:t>
                </a:r>
                <a14:m>
                  <m:oMath xmlns:m="http://schemas.openxmlformats.org/officeDocument/2006/math">
                    <m:f>
                      <m:fPr>
                        <m:ctrlPr>
                          <a:rPr lang="en-GB" sz="2600" b="0" i="1" smtClean="0">
                            <a:latin typeface="Cambria Math" panose="02040503050406030204" pitchFamily="18" charset="0"/>
                            <a:ea typeface="Cambria Math" panose="02040503050406030204" pitchFamily="18" charset="0"/>
                          </a:rPr>
                        </m:ctrlPr>
                      </m:fPr>
                      <m:num>
                        <m:r>
                          <a:rPr lang="en-GB" sz="2600" b="0" i="1" smtClean="0">
                            <a:latin typeface="Cambria Math" panose="02040503050406030204" pitchFamily="18" charset="0"/>
                            <a:ea typeface="Cambria Math" panose="02040503050406030204" pitchFamily="18" charset="0"/>
                          </a:rPr>
                          <m:t>1</m:t>
                        </m:r>
                      </m:num>
                      <m:den>
                        <m:r>
                          <a:rPr lang="en-GB" sz="2600" b="0" i="1" smtClean="0">
                            <a:latin typeface="Cambria Math" panose="02040503050406030204" pitchFamily="18" charset="0"/>
                            <a:ea typeface="Cambria Math" panose="02040503050406030204" pitchFamily="18" charset="0"/>
                          </a:rPr>
                          <m:t>5</m:t>
                        </m:r>
                      </m:den>
                    </m:f>
                    <m:r>
                      <a:rPr lang="en-GB" sz="2600" i="1" dirty="0" smtClean="0">
                        <a:latin typeface="Cambria Math" panose="02040503050406030204" pitchFamily="18" charset="0"/>
                        <a:ea typeface="Cambria Math" panose="02040503050406030204" pitchFamily="18" charset="0"/>
                      </a:rPr>
                      <m:t>×</m:t>
                    </m:r>
                    <m:f>
                      <m:fPr>
                        <m:ctrlPr>
                          <a:rPr lang="en-GB" sz="2600" i="1" smtClean="0">
                            <a:latin typeface="Cambria Math" panose="02040503050406030204" pitchFamily="18" charset="0"/>
                            <a:ea typeface="Cambria Math" panose="02040503050406030204" pitchFamily="18" charset="0"/>
                          </a:rPr>
                        </m:ctrlPr>
                      </m:fPr>
                      <m:num>
                        <m:r>
                          <a:rPr lang="en-GB" sz="2600" b="0" i="1" smtClean="0">
                            <a:latin typeface="Cambria Math" panose="02040503050406030204" pitchFamily="18" charset="0"/>
                            <a:ea typeface="Cambria Math" panose="02040503050406030204" pitchFamily="18" charset="0"/>
                          </a:rPr>
                          <m:t>3</m:t>
                        </m:r>
                      </m:num>
                      <m:den>
                        <m:r>
                          <a:rPr lang="en-GB" sz="2600" b="0" i="1" smtClean="0">
                            <a:latin typeface="Cambria Math" panose="02040503050406030204" pitchFamily="18" charset="0"/>
                            <a:ea typeface="Cambria Math" panose="02040503050406030204" pitchFamily="18" charset="0"/>
                          </a:rPr>
                          <m:t>4</m:t>
                        </m:r>
                      </m:den>
                    </m:f>
                    <m:r>
                      <a:rPr lang="en-GB" sz="2600" b="0" i="1" smtClean="0">
                        <a:latin typeface="Cambria Math" panose="02040503050406030204" pitchFamily="18" charset="0"/>
                        <a:ea typeface="Cambria Math" panose="02040503050406030204" pitchFamily="18" charset="0"/>
                      </a:rPr>
                      <m:t>=</m:t>
                    </m:r>
                    <m:f>
                      <m:fPr>
                        <m:ctrlPr>
                          <a:rPr lang="en-GB" sz="2600" b="0" i="1" smtClean="0">
                            <a:latin typeface="Cambria Math" panose="02040503050406030204" pitchFamily="18" charset="0"/>
                            <a:ea typeface="Cambria Math" panose="02040503050406030204" pitchFamily="18" charset="0"/>
                          </a:rPr>
                        </m:ctrlPr>
                      </m:fPr>
                      <m:num>
                        <m:r>
                          <a:rPr lang="en-GB" sz="2600" b="0" i="1" smtClean="0">
                            <a:latin typeface="Cambria Math" panose="02040503050406030204" pitchFamily="18" charset="0"/>
                            <a:ea typeface="Cambria Math" panose="02040503050406030204" pitchFamily="18" charset="0"/>
                          </a:rPr>
                          <m:t>3</m:t>
                        </m:r>
                      </m:num>
                      <m:den>
                        <m:r>
                          <a:rPr lang="en-GB" sz="2600" b="0" i="1" smtClean="0">
                            <a:latin typeface="Cambria Math" panose="02040503050406030204" pitchFamily="18" charset="0"/>
                            <a:ea typeface="Cambria Math" panose="02040503050406030204" pitchFamily="18" charset="0"/>
                          </a:rPr>
                          <m:t>20</m:t>
                        </m:r>
                      </m:den>
                    </m:f>
                  </m:oMath>
                </a14:m>
                <a:endParaRPr lang="en-GB" sz="2600" dirty="0"/>
              </a:p>
              <a:p>
                <a:pPr marL="342900" lvl="1" indent="0" algn="ctr">
                  <a:buNone/>
                </a:pPr>
                <a:endParaRPr lang="en-GB" sz="2600" dirty="0"/>
              </a:p>
              <a:p>
                <a:r>
                  <a:rPr lang="en-GB" b="1" dirty="0"/>
                  <a:t>Rule 8</a:t>
                </a:r>
                <a:r>
                  <a:rPr lang="en-GB" dirty="0"/>
                  <a:t>: Two fractions are divided by switching the numerator and the denominator of the divisor and multiplying the result. For example:</a:t>
                </a:r>
              </a:p>
              <a:p>
                <a:pPr marL="342900" lvl="1" indent="0">
                  <a:buNone/>
                </a:pPr>
                <a14:m>
                  <m:oMathPara xmlns:m="http://schemas.openxmlformats.org/officeDocument/2006/math">
                    <m:oMathParaPr>
                      <m:jc m:val="centerGroup"/>
                    </m:oMathParaPr>
                    <m:oMath xmlns:m="http://schemas.openxmlformats.org/officeDocument/2006/math">
                      <m:f>
                        <m:fPr>
                          <m:ctrlPr>
                            <a:rPr lang="en-GB" i="1">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2</m:t>
                          </m:r>
                        </m:num>
                        <m:den>
                          <m:r>
                            <a:rPr lang="en-GB" b="0" i="1" smtClean="0">
                              <a:latin typeface="Cambria Math" panose="02040503050406030204" pitchFamily="18" charset="0"/>
                              <a:ea typeface="Cambria Math" panose="02040503050406030204" pitchFamily="18" charset="0"/>
                            </a:rPr>
                            <m:t>3</m:t>
                          </m:r>
                        </m:den>
                      </m:f>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3</m:t>
                          </m:r>
                        </m:num>
                        <m:den>
                          <m:r>
                            <a:rPr lang="en-GB" i="1">
                              <a:latin typeface="Cambria Math" panose="02040503050406030204" pitchFamily="18" charset="0"/>
                              <a:ea typeface="Cambria Math" panose="02040503050406030204" pitchFamily="18" charset="0"/>
                            </a:rPr>
                            <m:t>5</m:t>
                          </m:r>
                        </m:den>
                      </m:f>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2</m:t>
                          </m:r>
                        </m:num>
                        <m:den>
                          <m:r>
                            <a:rPr lang="en-GB" i="1">
                              <a:latin typeface="Cambria Math" panose="02040503050406030204" pitchFamily="18" charset="0"/>
                              <a:ea typeface="Cambria Math" panose="02040503050406030204" pitchFamily="18" charset="0"/>
                            </a:rPr>
                            <m:t>3</m:t>
                          </m:r>
                        </m:den>
                      </m:f>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5</m:t>
                          </m:r>
                        </m:num>
                        <m:den>
                          <m:r>
                            <a:rPr lang="en-GB" b="0" i="1" smtClean="0">
                              <a:latin typeface="Cambria Math" panose="02040503050406030204" pitchFamily="18" charset="0"/>
                              <a:ea typeface="Cambria Math" panose="02040503050406030204" pitchFamily="18" charset="0"/>
                            </a:rPr>
                            <m:t>3</m:t>
                          </m:r>
                        </m:den>
                      </m:f>
                      <m:r>
                        <a:rPr lang="en-GB" i="1">
                          <a:latin typeface="Cambria Math" panose="02040503050406030204" pitchFamily="18" charset="0"/>
                          <a:ea typeface="Cambria Math" panose="02040503050406030204" pitchFamily="18" charset="0"/>
                        </a:rPr>
                        <m:t>= </m:t>
                      </m:r>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10</m:t>
                          </m:r>
                        </m:num>
                        <m:den>
                          <m:r>
                            <a:rPr lang="en-GB" b="0" i="1" smtClean="0">
                              <a:latin typeface="Cambria Math" panose="02040503050406030204" pitchFamily="18" charset="0"/>
                              <a:ea typeface="Cambria Math" panose="02040503050406030204" pitchFamily="18" charset="0"/>
                            </a:rPr>
                            <m:t>9</m:t>
                          </m:r>
                        </m:den>
                      </m:f>
                    </m:oMath>
                  </m:oMathPara>
                </a14:m>
                <a:endParaRPr lang="en-GB" dirty="0"/>
              </a:p>
              <a:p>
                <a:pPr marL="342900" lvl="1" indent="0">
                  <a:buNone/>
                </a:pPr>
                <a:endParaRPr lang="en-GB" dirty="0"/>
              </a:p>
              <a:p>
                <a:pPr marL="342900" lvl="1" indent="0" algn="ctr">
                  <a:buNone/>
                </a:pPr>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2</m:t>
                        </m:r>
                      </m:num>
                      <m:den>
                        <m:r>
                          <a:rPr lang="en-GB" i="1">
                            <a:latin typeface="Cambria Math" panose="02040503050406030204" pitchFamily="18" charset="0"/>
                          </a:rPr>
                          <m:t>5</m:t>
                        </m:r>
                      </m:den>
                    </m:f>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3</m:t>
                        </m:r>
                      </m:num>
                      <m:den>
                        <m:r>
                          <a:rPr lang="en-GB" i="1">
                            <a:latin typeface="Cambria Math" panose="02040503050406030204" pitchFamily="18" charset="0"/>
                          </a:rPr>
                          <m:t>4</m:t>
                        </m:r>
                      </m:den>
                    </m:f>
                  </m:oMath>
                </a14:m>
                <a:r>
                  <a:rPr lang="en-GB" dirty="0"/>
                  <a:t> = </a:t>
                </a:r>
                <a14:m>
                  <m:oMath xmlns:m="http://schemas.openxmlformats.org/officeDocument/2006/math">
                    <m:r>
                      <a:rPr lang="en-GB" i="1">
                        <a:latin typeface="Cambria Math" panose="02040503050406030204" pitchFamily="18" charset="0"/>
                      </a:rPr>
                      <m:t>?</m:t>
                    </m:r>
                  </m:oMath>
                </a14:m>
                <a:r>
                  <a:rPr lang="en-GB" dirty="0"/>
                  <a:t>,   </a:t>
                </a:r>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2</m:t>
                        </m:r>
                      </m:num>
                      <m:den>
                        <m:r>
                          <a:rPr lang="en-GB" i="1">
                            <a:latin typeface="Cambria Math" panose="02040503050406030204" pitchFamily="18" charset="0"/>
                          </a:rPr>
                          <m:t>5</m:t>
                        </m:r>
                      </m:den>
                    </m:f>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3</m:t>
                        </m:r>
                      </m:num>
                      <m:den>
                        <m:r>
                          <a:rPr lang="en-GB" i="1">
                            <a:latin typeface="Cambria Math" panose="02040503050406030204" pitchFamily="18" charset="0"/>
                          </a:rPr>
                          <m:t>4</m:t>
                        </m:r>
                      </m:den>
                    </m:f>
                  </m:oMath>
                </a14:m>
                <a:r>
                  <a:rPr lang="en-GB" dirty="0"/>
                  <a:t> = </a:t>
                </a:r>
                <a14:m>
                  <m:oMath xmlns:m="http://schemas.openxmlformats.org/officeDocument/2006/math">
                    <m:r>
                      <a:rPr lang="en-GB" i="1">
                        <a:latin typeface="Cambria Math" panose="02040503050406030204" pitchFamily="18" charset="0"/>
                      </a:rPr>
                      <m:t>?</m:t>
                    </m:r>
                  </m:oMath>
                </a14:m>
                <a:r>
                  <a:rPr lang="en-GB" dirty="0"/>
                  <a:t>, </a:t>
                </a:r>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2</m:t>
                        </m:r>
                      </m:num>
                      <m:den>
                        <m:r>
                          <a:rPr lang="en-GB" i="1">
                            <a:latin typeface="Cambria Math" panose="02040503050406030204" pitchFamily="18" charset="0"/>
                          </a:rPr>
                          <m:t>5</m:t>
                        </m:r>
                      </m:den>
                    </m:f>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3</m:t>
                        </m:r>
                      </m:num>
                      <m:den>
                        <m:r>
                          <a:rPr lang="en-GB" i="1">
                            <a:latin typeface="Cambria Math" panose="02040503050406030204" pitchFamily="18" charset="0"/>
                          </a:rPr>
                          <m:t>4</m:t>
                        </m:r>
                      </m:den>
                    </m:f>
                  </m:oMath>
                </a14:m>
                <a:r>
                  <a:rPr lang="en-GB" dirty="0"/>
                  <a:t> = ?</a:t>
                </a:r>
              </a:p>
              <a:p>
                <a:pPr marL="342900" lvl="1"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428264"/>
                <a:ext cx="7886700" cy="5972536"/>
              </a:xfrm>
              <a:blipFill>
                <a:blip r:embed="rId2"/>
                <a:stretch>
                  <a:fillRect l="-1447" t="-1695"/>
                </a:stretch>
              </a:blipFill>
            </p:spPr>
            <p:txBody>
              <a:bodyPr/>
              <a:lstStyle/>
              <a:p>
                <a:r>
                  <a:rPr lang="en-GB">
                    <a:noFill/>
                  </a:rPr>
                  <a:t> </a:t>
                </a:r>
              </a:p>
            </p:txBody>
          </p:sp>
        </mc:Fallback>
      </mc:AlternateContent>
    </p:spTree>
    <p:extLst>
      <p:ext uri="{BB962C8B-B14F-4D97-AF65-F5344CB8AC3E}">
        <p14:creationId xmlns:p14="http://schemas.microsoft.com/office/powerpoint/2010/main" val="1666095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Ratios and percentages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b="1" dirty="0"/>
                  <a:t>Rule 1:</a:t>
                </a:r>
                <a:r>
                  <a:rPr lang="en-GB" dirty="0"/>
                  <a:t> Decimals indicate that the part of the number following the decimal point is a fraction with 10, 100, 1000 and so on as the denominator</a:t>
                </a:r>
              </a:p>
              <a:p>
                <a:pPr marL="342900" lvl="1" indent="0">
                  <a:buNone/>
                </a:pPr>
                <a14:m>
                  <m:oMath xmlns:m="http://schemas.openxmlformats.org/officeDocument/2006/math">
                    <m:r>
                      <a:rPr lang="en-GB" b="0" i="1" smtClean="0">
                        <a:latin typeface="Cambria Math" panose="02040503050406030204" pitchFamily="18" charset="0"/>
                      </a:rPr>
                      <m:t>3.2=3</m:t>
                    </m:r>
                    <m:f>
                      <m:fPr>
                        <m:ctrlPr>
                          <a:rPr lang="en-GB" i="1" smtClean="0">
                            <a:latin typeface="Cambria Math" panose="02040503050406030204" pitchFamily="18" charset="0"/>
                          </a:rPr>
                        </m:ctrlPr>
                      </m:fPr>
                      <m:num>
                        <m:r>
                          <a:rPr lang="en-GB" b="0" i="1" smtClean="0">
                            <a:latin typeface="Cambria Math" panose="02040503050406030204" pitchFamily="18" charset="0"/>
                          </a:rPr>
                          <m:t>2</m:t>
                        </m:r>
                      </m:num>
                      <m:den>
                        <m:r>
                          <a:rPr lang="en-GB" b="0" i="1" smtClean="0">
                            <a:latin typeface="Cambria Math" panose="02040503050406030204" pitchFamily="18" charset="0"/>
                          </a:rPr>
                          <m:t>10</m:t>
                        </m:r>
                      </m:den>
                    </m:f>
                  </m:oMath>
                </a14:m>
                <a:r>
                  <a:rPr lang="en-GB" dirty="0"/>
                  <a:t>		</a:t>
                </a:r>
                <a14:m>
                  <m:oMath xmlns:m="http://schemas.openxmlformats.org/officeDocument/2006/math">
                    <m:r>
                      <a:rPr lang="en-GB" b="0" i="1">
                        <a:latin typeface="Cambria Math" panose="02040503050406030204" pitchFamily="18" charset="0"/>
                      </a:rPr>
                      <m:t>3.25=3</m:t>
                    </m:r>
                    <m:f>
                      <m:fPr>
                        <m:ctrlPr>
                          <a:rPr lang="en-GB" i="1">
                            <a:latin typeface="Cambria Math" panose="02040503050406030204" pitchFamily="18" charset="0"/>
                          </a:rPr>
                        </m:ctrlPr>
                      </m:fPr>
                      <m:num>
                        <m:r>
                          <a:rPr lang="en-GB" b="0" i="1">
                            <a:latin typeface="Cambria Math" panose="02040503050406030204" pitchFamily="18" charset="0"/>
                          </a:rPr>
                          <m:t>2</m:t>
                        </m:r>
                        <m:r>
                          <a:rPr lang="en-GB" b="0" i="1" smtClean="0">
                            <a:latin typeface="Cambria Math" panose="02040503050406030204" pitchFamily="18" charset="0"/>
                          </a:rPr>
                          <m:t>5</m:t>
                        </m:r>
                      </m:num>
                      <m:den>
                        <m:r>
                          <a:rPr lang="en-GB" b="0" i="1">
                            <a:latin typeface="Cambria Math" panose="02040503050406030204" pitchFamily="18" charset="0"/>
                          </a:rPr>
                          <m:t>10</m:t>
                        </m:r>
                        <m:r>
                          <a:rPr lang="en-GB" b="0" i="1" smtClean="0">
                            <a:latin typeface="Cambria Math" panose="02040503050406030204" pitchFamily="18" charset="0"/>
                          </a:rPr>
                          <m:t>0</m:t>
                        </m:r>
                      </m:den>
                    </m:f>
                  </m:oMath>
                </a14:m>
                <a:r>
                  <a:rPr lang="en-GB" dirty="0"/>
                  <a:t>		</a:t>
                </a:r>
                <a14:m>
                  <m:oMath xmlns:m="http://schemas.openxmlformats.org/officeDocument/2006/math">
                    <m:r>
                      <a:rPr lang="en-GB" b="0" i="1">
                        <a:latin typeface="Cambria Math" panose="02040503050406030204" pitchFamily="18" charset="0"/>
                      </a:rPr>
                      <m:t>3.257=3</m:t>
                    </m:r>
                    <m:f>
                      <m:fPr>
                        <m:ctrlPr>
                          <a:rPr lang="en-GB" i="1">
                            <a:latin typeface="Cambria Math" panose="02040503050406030204" pitchFamily="18" charset="0"/>
                          </a:rPr>
                        </m:ctrlPr>
                      </m:fPr>
                      <m:num>
                        <m:r>
                          <a:rPr lang="en-GB" b="0" i="1">
                            <a:latin typeface="Cambria Math" panose="02040503050406030204" pitchFamily="18" charset="0"/>
                          </a:rPr>
                          <m:t>2</m:t>
                        </m:r>
                        <m:r>
                          <a:rPr lang="en-GB" b="0" i="1" smtClean="0">
                            <a:latin typeface="Cambria Math" panose="02040503050406030204" pitchFamily="18" charset="0"/>
                          </a:rPr>
                          <m:t>57</m:t>
                        </m:r>
                      </m:num>
                      <m:den>
                        <m:r>
                          <a:rPr lang="en-GB" b="0" i="1">
                            <a:latin typeface="Cambria Math" panose="02040503050406030204" pitchFamily="18" charset="0"/>
                          </a:rPr>
                          <m:t>10</m:t>
                        </m:r>
                        <m:r>
                          <a:rPr lang="en-GB" b="0" i="1" smtClean="0">
                            <a:latin typeface="Cambria Math" panose="02040503050406030204" pitchFamily="18" charset="0"/>
                          </a:rPr>
                          <m:t>00</m:t>
                        </m:r>
                      </m:den>
                    </m:f>
                  </m:oMath>
                </a14:m>
                <a:endParaRPr lang="en-GB" sz="2000" dirty="0"/>
              </a:p>
              <a:p>
                <a:endParaRPr lang="en-GB" b="1" dirty="0"/>
              </a:p>
              <a:p>
                <a:r>
                  <a:rPr lang="en-GB" b="1" dirty="0"/>
                  <a:t>Rule 2: </a:t>
                </a:r>
                <a:r>
                  <a:rPr lang="en-GB" dirty="0"/>
                  <a:t>Percentages are fractions of 100 (two-place decimals)</a:t>
                </a:r>
              </a:p>
              <a:p>
                <a:pPr marL="342900" lvl="1" indent="0">
                  <a:buNone/>
                </a:pPr>
                <a:r>
                  <a:rPr lang="en-GB" dirty="0">
                    <a:latin typeface="Cambria Math" panose="02040503050406030204" pitchFamily="18" charset="0"/>
                    <a:ea typeface="Cambria Math" panose="02040503050406030204" pitchFamily="18" charset="0"/>
                  </a:rPr>
                  <a:t>45%</a:t>
                </a:r>
                <a14:m>
                  <m:oMath xmlns:m="http://schemas.openxmlformats.org/officeDocument/2006/math">
                    <m:r>
                      <a:rPr lang="en-GB" b="0"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45</m:t>
                        </m:r>
                      </m:num>
                      <m:den>
                        <m:r>
                          <a:rPr lang="en-GB" b="0" i="1">
                            <a:latin typeface="Cambria Math" panose="02040503050406030204" pitchFamily="18" charset="0"/>
                            <a:ea typeface="Cambria Math" panose="02040503050406030204" pitchFamily="18" charset="0"/>
                          </a:rPr>
                          <m:t>10</m:t>
                        </m:r>
                        <m:r>
                          <a:rPr lang="en-GB" b="0" i="1" smtClean="0">
                            <a:latin typeface="Cambria Math" panose="02040503050406030204" pitchFamily="18" charset="0"/>
                            <a:ea typeface="Cambria Math" panose="02040503050406030204" pitchFamily="18" charset="0"/>
                          </a:rPr>
                          <m:t>0</m:t>
                        </m:r>
                      </m:den>
                    </m:f>
                    <m:r>
                      <a:rPr lang="en-GB" b="0" i="1" smtClean="0">
                        <a:latin typeface="Cambria Math" panose="02040503050406030204" pitchFamily="18" charset="0"/>
                        <a:ea typeface="Cambria Math" panose="02040503050406030204" pitchFamily="18" charset="0"/>
                      </a:rPr>
                      <m:t>=0.45</m:t>
                    </m:r>
                  </m:oMath>
                </a14:m>
                <a:r>
                  <a:rPr lang="en-GB" dirty="0">
                    <a:latin typeface="Cambria Math" panose="02040503050406030204" pitchFamily="18" charset="0"/>
                    <a:ea typeface="Cambria Math" panose="02040503050406030204" pitchFamily="18" charset="0"/>
                  </a:rPr>
                  <a:t>		</a:t>
                </a:r>
                <a14:m>
                  <m:oMath xmlns:m="http://schemas.openxmlformats.org/officeDocument/2006/math">
                    <m:r>
                      <a:rPr lang="en-GB" b="0" i="1">
                        <a:latin typeface="Cambria Math" panose="02040503050406030204" pitchFamily="18" charset="0"/>
                        <a:ea typeface="Cambria Math" panose="02040503050406030204" pitchFamily="18" charset="0"/>
                      </a:rPr>
                      <m:t>3.</m:t>
                    </m:r>
                    <m:r>
                      <a:rPr lang="en-GB" b="0" i="1" smtClean="0">
                        <a:latin typeface="Cambria Math" panose="02040503050406030204" pitchFamily="18" charset="0"/>
                        <a:ea typeface="Cambria Math" panose="02040503050406030204" pitchFamily="18" charset="0"/>
                      </a:rPr>
                      <m:t>2%=</m:t>
                    </m:r>
                    <m:f>
                      <m:fPr>
                        <m:ctrlPr>
                          <a:rPr lang="en-GB" i="1">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3.2</m:t>
                        </m:r>
                      </m:num>
                      <m:den>
                        <m:r>
                          <a:rPr lang="en-GB" b="0" i="1">
                            <a:latin typeface="Cambria Math" panose="02040503050406030204" pitchFamily="18" charset="0"/>
                            <a:ea typeface="Cambria Math" panose="02040503050406030204" pitchFamily="18" charset="0"/>
                          </a:rPr>
                          <m:t>100</m:t>
                        </m:r>
                      </m:den>
                    </m:f>
                    <m:r>
                      <a:rPr lang="en-GB" b="0" i="1" smtClean="0">
                        <a:latin typeface="Cambria Math" panose="02040503050406030204" pitchFamily="18" charset="0"/>
                        <a:ea typeface="Cambria Math" panose="02040503050406030204" pitchFamily="18" charset="0"/>
                      </a:rPr>
                      <m:t>=0.0</m:t>
                    </m:r>
                  </m:oMath>
                </a14:m>
                <a:r>
                  <a:rPr lang="en-GB" dirty="0">
                    <a:latin typeface="Cambria Math" panose="02040503050406030204" pitchFamily="18" charset="0"/>
                    <a:ea typeface="Cambria Math" panose="02040503050406030204" pitchFamily="18" charset="0"/>
                  </a:rPr>
                  <a:t>32	</a:t>
                </a:r>
              </a:p>
              <a:p>
                <a:pPr marL="342900" lvl="1" indent="0">
                  <a:buNone/>
                </a:pPr>
                <a:endParaRPr lang="en-GB" b="0" i="0" dirty="0">
                  <a:latin typeface="Cambria Math" panose="02040503050406030204" pitchFamily="18" charset="0"/>
                  <a:ea typeface="Cambria Math" panose="02040503050406030204" pitchFamily="18" charset="0"/>
                </a:endParaRPr>
              </a:p>
              <a:p>
                <a:pPr marL="342900" lvl="1" indent="0">
                  <a:buNone/>
                </a:pPr>
                <a14:m>
                  <m:oMathPara xmlns:m="http://schemas.openxmlformats.org/officeDocument/2006/math">
                    <m:oMathParaPr>
                      <m:jc m:val="centerGroup"/>
                    </m:oMathParaPr>
                    <m:oMath xmlns:m="http://schemas.openxmlformats.org/officeDocument/2006/math">
                      <m:r>
                        <a:rPr lang="en-GB" b="0" i="0" smtClean="0">
                          <a:latin typeface="Cambria Math" panose="02040503050406030204" pitchFamily="18" charset="0"/>
                          <a:ea typeface="Cambria Math" panose="02040503050406030204" pitchFamily="18" charset="0"/>
                        </a:rPr>
                        <m:t>110%</m:t>
                      </m:r>
                      <m:r>
                        <a:rPr lang="en-GB" b="0"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110</m:t>
                          </m:r>
                        </m:num>
                        <m:den>
                          <m:r>
                            <a:rPr lang="en-GB" b="0" i="1">
                              <a:latin typeface="Cambria Math" panose="02040503050406030204" pitchFamily="18" charset="0"/>
                              <a:ea typeface="Cambria Math" panose="02040503050406030204" pitchFamily="18" charset="0"/>
                            </a:rPr>
                            <m:t>100</m:t>
                          </m:r>
                        </m:den>
                      </m:f>
                      <m:r>
                        <a:rPr lang="en-GB" b="0" i="1" smtClean="0">
                          <a:latin typeface="Cambria Math" panose="02040503050406030204" pitchFamily="18" charset="0"/>
                          <a:ea typeface="Cambria Math" panose="02040503050406030204" pitchFamily="18" charset="0"/>
                        </a:rPr>
                        <m:t>=1.1</m:t>
                      </m:r>
                    </m:oMath>
                  </m:oMathPara>
                </a14:m>
                <a:endParaRPr lang="en-GB" dirty="0">
                  <a:latin typeface="Cambria Math" panose="02040503050406030204" pitchFamily="18" charset="0"/>
                  <a:ea typeface="Cambria Math" panose="02040503050406030204" pitchFamily="18" charset="0"/>
                </a:endParaRPr>
              </a:p>
              <a:p>
                <a:endParaRPr lang="en-GB"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447" t="-2005" r="-322"/>
                </a:stretch>
              </a:blipFill>
            </p:spPr>
            <p:txBody>
              <a:bodyPr/>
              <a:lstStyle/>
              <a:p>
                <a:r>
                  <a:rPr lang="en-GB">
                    <a:noFill/>
                  </a:rPr>
                  <a:t> </a:t>
                </a:r>
              </a:p>
            </p:txBody>
          </p:sp>
        </mc:Fallback>
      </mc:AlternateContent>
    </p:spTree>
    <p:extLst>
      <p:ext uri="{BB962C8B-B14F-4D97-AF65-F5344CB8AC3E}">
        <p14:creationId xmlns:p14="http://schemas.microsoft.com/office/powerpoint/2010/main" val="470409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E98DB8E6-877F-6C42-95C2-D05C081BFA7D}"/>
                  </a:ext>
                </a:extLst>
              </p:cNvPr>
              <p:cNvSpPr>
                <a:spLocks noGrp="1"/>
              </p:cNvSpPr>
              <p:nvPr>
                <p:ph idx="1"/>
              </p:nvPr>
            </p:nvSpPr>
            <p:spPr/>
            <p:txBody>
              <a:bodyPr>
                <a:normAutofit/>
              </a:bodyPr>
              <a:lstStyle/>
              <a:p>
                <a:pPr marL="0" indent="0">
                  <a:buNone/>
                </a:pPr>
                <a:r>
                  <a:rPr lang="en-GB" dirty="0"/>
                  <a:t>The arithmetic operation of raising a number to a power is devised from repetitive multiplication. For example:</a:t>
                </a:r>
              </a:p>
              <a:p>
                <a:pPr marL="0" indent="0">
                  <a:buNone/>
                </a:pPr>
                <a:r>
                  <a:rPr lang="en-GB" dirty="0"/>
                  <a:t>10 to the power 4 is the number 10 multiplied by itself 4 times</a:t>
                </a:r>
              </a:p>
              <a:p>
                <a:pPr marL="0" indent="0" algn="ctr">
                  <a:buNone/>
                </a:pPr>
                <a14:m>
                  <m:oMath xmlns:m="http://schemas.openxmlformats.org/officeDocument/2006/math">
                    <m:sSup>
                      <m:sSupPr>
                        <m:ctrlPr>
                          <a:rPr lang="en-GB" i="1" smtClean="0">
                            <a:latin typeface="Cambria Math" panose="02040503050406030204" pitchFamily="18" charset="0"/>
                          </a:rPr>
                        </m:ctrlPr>
                      </m:sSupPr>
                      <m:e>
                        <m:r>
                          <a:rPr lang="en-GB" b="0" i="1" smtClean="0">
                            <a:latin typeface="Cambria Math" panose="02040503050406030204" pitchFamily="18" charset="0"/>
                          </a:rPr>
                          <m:t>10</m:t>
                        </m:r>
                      </m:e>
                      <m:sup>
                        <m:r>
                          <a:rPr lang="en-GB" b="0" i="1" smtClean="0">
                            <a:latin typeface="Cambria Math" panose="02040503050406030204" pitchFamily="18" charset="0"/>
                          </a:rPr>
                          <m:t>4</m:t>
                        </m:r>
                      </m:sup>
                    </m:sSup>
                    <m:r>
                      <a:rPr lang="en-GB" b="0" i="1" smtClean="0">
                        <a:latin typeface="Cambria Math" panose="02040503050406030204" pitchFamily="18" charset="0"/>
                      </a:rPr>
                      <m:t>=10</m:t>
                    </m:r>
                    <m:r>
                      <a:rPr lang="en-GB" b="0" i="1" smtClean="0">
                        <a:latin typeface="Cambria Math" panose="02040503050406030204" pitchFamily="18" charset="0"/>
                        <a:ea typeface="Cambria Math" panose="02040503050406030204" pitchFamily="18" charset="0"/>
                      </a:rPr>
                      <m:t>×10×10×10</m:t>
                    </m:r>
                  </m:oMath>
                </a14:m>
                <a:r>
                  <a:rPr lang="en-GB" dirty="0"/>
                  <a:t>=10000</a:t>
                </a:r>
              </a:p>
              <a:p>
                <a:pPr marL="0" indent="0" algn="ctr">
                  <a:buNone/>
                </a:pPr>
                <a:r>
                  <a:rPr lang="en-GB" dirty="0"/>
                  <a:t>           </a:t>
                </a:r>
                <a14:m>
                  <m:oMath xmlns:m="http://schemas.openxmlformats.org/officeDocument/2006/math">
                    <m:sSup>
                      <m:sSupPr>
                        <m:ctrlPr>
                          <a:rPr lang="en-GB" i="1">
                            <a:latin typeface="Cambria Math" panose="02040503050406030204" pitchFamily="18" charset="0"/>
                          </a:rPr>
                        </m:ctrlPr>
                      </m:sSupPr>
                      <m:e>
                        <m:r>
                          <a:rPr lang="en-GB" b="0" i="1" smtClean="0">
                            <a:latin typeface="Cambria Math" panose="02040503050406030204" pitchFamily="18" charset="0"/>
                          </a:rPr>
                          <m:t>−2</m:t>
                        </m:r>
                      </m:e>
                      <m:sup>
                        <m:r>
                          <a:rPr lang="en-GB" b="0" i="1" smtClean="0">
                            <a:latin typeface="Cambria Math" panose="02040503050406030204" pitchFamily="18" charset="0"/>
                          </a:rPr>
                          <m:t>4</m:t>
                        </m:r>
                      </m:sup>
                    </m:sSup>
                    <m:r>
                      <a:rPr lang="en-GB" i="1">
                        <a:latin typeface="Cambria Math" panose="02040503050406030204" pitchFamily="18" charset="0"/>
                      </a:rPr>
                      <m:t>=</m:t>
                    </m:r>
                    <m:r>
                      <a:rPr lang="en-GB" b="0" i="1" smtClean="0">
                        <a:latin typeface="Cambria Math" panose="02040503050406030204" pitchFamily="18" charset="0"/>
                      </a:rPr>
                      <m:t>−2</m:t>
                    </m:r>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−2</m:t>
                    </m:r>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−2</m:t>
                    </m:r>
                    <m:r>
                      <a:rPr lang="en-GB" i="1">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=16</m:t>
                    </m:r>
                  </m:oMath>
                </a14:m>
                <a:endParaRPr lang="en-GB" dirty="0"/>
              </a:p>
              <a:p>
                <a:pPr marL="0" indent="0">
                  <a:buNone/>
                </a:pPr>
                <a14:m>
                  <m:oMathPara xmlns:m="http://schemas.openxmlformats.org/officeDocument/2006/math">
                    <m:oMathParaPr>
                      <m:jc m:val="centerGroup"/>
                    </m:oMathParaPr>
                    <m:oMath xmlns:m="http://schemas.openxmlformats.org/officeDocument/2006/math">
                      <m:sSup>
                        <m:sSupPr>
                          <m:ctrlPr>
                            <a:rPr lang="en-GB" i="1">
                              <a:latin typeface="Cambria Math" panose="02040503050406030204" pitchFamily="18" charset="0"/>
                            </a:rPr>
                          </m:ctrlPr>
                        </m:sSupPr>
                        <m:e>
                          <m:r>
                            <a:rPr lang="en-GB" b="0" i="1" smtClean="0">
                              <a:latin typeface="Cambria Math" panose="02040503050406030204" pitchFamily="18" charset="0"/>
                            </a:rPr>
                            <m:t>−</m:t>
                          </m:r>
                          <m:r>
                            <a:rPr lang="en-GB" i="1">
                              <a:latin typeface="Cambria Math" panose="02040503050406030204" pitchFamily="18" charset="0"/>
                            </a:rPr>
                            <m:t>2</m:t>
                          </m:r>
                        </m:e>
                        <m:sup>
                          <m:r>
                            <a:rPr lang="en-GB" i="1">
                              <a:latin typeface="Cambria Math" panose="02040503050406030204" pitchFamily="18" charset="0"/>
                            </a:rPr>
                            <m:t>3</m:t>
                          </m:r>
                        </m:sup>
                      </m:sSup>
                      <m:r>
                        <a:rPr lang="en-GB" i="1">
                          <a:latin typeface="Cambria Math" panose="02040503050406030204" pitchFamily="18" charset="0"/>
                        </a:rPr>
                        <m:t>=</m:t>
                      </m:r>
                      <m:r>
                        <a:rPr lang="en-GB" b="0" i="1" smtClean="0">
                          <a:latin typeface="Cambria Math" panose="02040503050406030204" pitchFamily="18" charset="0"/>
                        </a:rPr>
                        <m:t>−</m:t>
                      </m:r>
                      <m:r>
                        <a:rPr lang="en-GB" i="1">
                          <a:latin typeface="Cambria Math" panose="02040503050406030204" pitchFamily="18" charset="0"/>
                        </a:rPr>
                        <m:t>2</m:t>
                      </m:r>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m:t>
                      </m:r>
                      <m:r>
                        <a:rPr lang="en-GB" i="1">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m:t>
                      </m:r>
                      <m:r>
                        <a:rPr lang="en-GB" i="1">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m:t>
                      </m:r>
                      <m:r>
                        <a:rPr lang="en-GB" i="1">
                          <a:latin typeface="Cambria Math" panose="02040503050406030204" pitchFamily="18" charset="0"/>
                          <a:ea typeface="Cambria Math" panose="02040503050406030204" pitchFamily="18" charset="0"/>
                        </a:rPr>
                        <m:t>8</m:t>
                      </m:r>
                    </m:oMath>
                  </m:oMathPara>
                </a14:m>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m:t>
                      </m:r>
                      <m:sSup>
                        <m:sSupPr>
                          <m:ctrlPr>
                            <a:rPr lang="en-GB" i="1" smtClean="0">
                              <a:latin typeface="Cambria Math" panose="02040503050406030204" pitchFamily="18" charset="0"/>
                            </a:rPr>
                          </m:ctrlPr>
                        </m:sSupPr>
                        <m:e>
                          <m:r>
                            <a:rPr lang="en-GB" b="0" i="1" smtClean="0">
                              <a:latin typeface="Cambria Math" panose="02040503050406030204" pitchFamily="18" charset="0"/>
                            </a:rPr>
                            <m:t>3</m:t>
                          </m:r>
                        </m:e>
                        <m:sup>
                          <m:r>
                            <a:rPr lang="en-GB" b="0" i="1" smtClean="0">
                              <a:latin typeface="Cambria Math" panose="02040503050406030204" pitchFamily="18" charset="0"/>
                            </a:rPr>
                            <m:t>3</m:t>
                          </m:r>
                        </m:sup>
                      </m:sSup>
                      <m:r>
                        <a:rPr lang="en-GB" b="0" i="1" smtClean="0">
                          <a:latin typeface="Cambria Math" panose="02040503050406030204" pitchFamily="18" charset="0"/>
                        </a:rPr>
                        <m:t>=?</m:t>
                      </m:r>
                    </m:oMath>
                  </m:oMathPara>
                </a14:m>
                <a:endParaRPr lang="en-GB" dirty="0"/>
              </a:p>
              <a:p>
                <a:pPr marL="0" indent="0">
                  <a:buNone/>
                </a:pPr>
                <a:r>
                  <a:rPr lang="en-GB" dirty="0"/>
                  <a:t>The laws of powers are contained within the following set of rules:</a:t>
                </a:r>
              </a:p>
              <a:p>
                <a:pPr marL="0" indent="0">
                  <a:buNone/>
                </a:pPr>
                <a:endParaRPr lang="en-GB"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E98DB8E6-877F-6C42-95C2-D05C081BFA7D}"/>
                  </a:ext>
                </a:extLst>
              </p:cNvPr>
              <p:cNvSpPr>
                <a:spLocks noGrp="1" noRot="1" noChangeAspect="1" noMove="1" noResize="1" noEditPoints="1" noAdjustHandles="1" noChangeArrowheads="1" noChangeShapeType="1" noTextEdit="1"/>
              </p:cNvSpPr>
              <p:nvPr>
                <p:ph idx="1"/>
              </p:nvPr>
            </p:nvSpPr>
            <p:spPr>
              <a:blipFill>
                <a:blip r:embed="rId2"/>
                <a:stretch>
                  <a:fillRect l="-1608" t="-2005"/>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7140DE11-D67A-DA46-8B34-78A503020A70}"/>
              </a:ext>
            </a:extLst>
          </p:cNvPr>
          <p:cNvSpPr>
            <a:spLocks noGrp="1"/>
          </p:cNvSpPr>
          <p:nvPr>
            <p:ph type="title"/>
          </p:nvPr>
        </p:nvSpPr>
        <p:spPr>
          <a:xfrm>
            <a:off x="628650" y="365127"/>
            <a:ext cx="7886700" cy="594244"/>
          </a:xfrm>
        </p:spPr>
        <p:txBody>
          <a:bodyPr>
            <a:normAutofit/>
          </a:bodyPr>
          <a:lstStyle/>
          <a:p>
            <a:r>
              <a:rPr lang="en-GB" sz="3600" dirty="0"/>
              <a:t>Powers</a:t>
            </a:r>
          </a:p>
        </p:txBody>
      </p:sp>
    </p:spTree>
    <p:extLst>
      <p:ext uri="{BB962C8B-B14F-4D97-AF65-F5344CB8AC3E}">
        <p14:creationId xmlns:p14="http://schemas.microsoft.com/office/powerpoint/2010/main" val="1444489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482EA-233A-0C43-884E-AEB33AC0443F}"/>
              </a:ext>
            </a:extLst>
          </p:cNvPr>
          <p:cNvSpPr>
            <a:spLocks noGrp="1"/>
          </p:cNvSpPr>
          <p:nvPr>
            <p:ph type="title"/>
          </p:nvPr>
        </p:nvSpPr>
        <p:spPr/>
        <p:txBody>
          <a:bodyPr/>
          <a:lstStyle/>
          <a:p>
            <a:r>
              <a:rPr lang="en-GB" dirty="0"/>
              <a:t>The low of powers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EE05E2C-579B-7544-B1EE-E85B7D6460A2}"/>
                  </a:ext>
                </a:extLst>
              </p:cNvPr>
              <p:cNvSpPr>
                <a:spLocks noGrp="1"/>
              </p:cNvSpPr>
              <p:nvPr>
                <p:ph idx="1"/>
              </p:nvPr>
            </p:nvSpPr>
            <p:spPr>
              <a:xfrm>
                <a:off x="628650" y="959371"/>
                <a:ext cx="7886700" cy="5577480"/>
              </a:xfrm>
            </p:spPr>
            <p:txBody>
              <a:bodyPr>
                <a:normAutofit lnSpcReduction="10000"/>
              </a:bodyPr>
              <a:lstStyle/>
              <a:p>
                <a:pPr marL="0" indent="0">
                  <a:buNone/>
                </a:pPr>
                <a:r>
                  <a:rPr lang="en-GB" b="1" dirty="0"/>
                  <a:t>Rule1</a:t>
                </a:r>
                <a:r>
                  <a:rPr lang="en-GB" dirty="0"/>
                  <a:t>: Power unity, Any number raised to the power 1 equals itself.</a:t>
                </a:r>
              </a:p>
              <a:p>
                <a:pPr marL="0" indent="0">
                  <a:buNone/>
                </a:pPr>
                <a14:m>
                  <m:oMathPara xmlns:m="http://schemas.openxmlformats.org/officeDocument/2006/math">
                    <m:oMathParaPr>
                      <m:jc m:val="centerGroup"/>
                    </m:oMathParaPr>
                    <m:oMath xmlns:m="http://schemas.openxmlformats.org/officeDocument/2006/math">
                      <m:sSup>
                        <m:sSupPr>
                          <m:ctrlPr>
                            <a:rPr lang="en-GB" i="1" smtClean="0">
                              <a:latin typeface="Cambria Math" panose="02040503050406030204" pitchFamily="18" charset="0"/>
                            </a:rPr>
                          </m:ctrlPr>
                        </m:sSupPr>
                        <m:e>
                          <m:r>
                            <a:rPr lang="en-GB" b="0" i="1" smtClean="0">
                              <a:latin typeface="Cambria Math" panose="02040503050406030204" pitchFamily="18" charset="0"/>
                            </a:rPr>
                            <m:t>10</m:t>
                          </m:r>
                        </m:e>
                        <m:sup>
                          <m:r>
                            <a:rPr lang="en-GB" b="0" i="1" smtClean="0">
                              <a:latin typeface="Cambria Math" panose="02040503050406030204" pitchFamily="18" charset="0"/>
                            </a:rPr>
                            <m:t>1</m:t>
                          </m:r>
                        </m:sup>
                      </m:sSup>
                      <m:r>
                        <a:rPr lang="en-GB" b="0" i="1" smtClean="0">
                          <a:latin typeface="Cambria Math" panose="02040503050406030204" pitchFamily="18" charset="0"/>
                        </a:rPr>
                        <m:t>=10</m:t>
                      </m:r>
                    </m:oMath>
                  </m:oMathPara>
                </a14:m>
                <a:endParaRPr lang="en-GB" dirty="0"/>
              </a:p>
              <a:p>
                <a:pPr marL="0" indent="0">
                  <a:buNone/>
                </a:pPr>
                <a:r>
                  <a:rPr lang="en-GB" b="1" dirty="0"/>
                  <a:t>Rule2</a:t>
                </a:r>
                <a:r>
                  <a:rPr lang="en-GB" dirty="0"/>
                  <a:t>: Multiplication of numbers and the addition of powers. </a:t>
                </a:r>
                <a:r>
                  <a:rPr lang="en-GB" dirty="0">
                    <a:solidFill>
                      <a:srgbClr val="FF0000"/>
                    </a:solidFill>
                  </a:rPr>
                  <a:t>The base numbers must be equal</a:t>
                </a:r>
              </a:p>
              <a:p>
                <a:pPr marL="0" indent="0" algn="ctr">
                  <a:buNone/>
                </a:pPr>
                <a14:m>
                  <m:oMath xmlns:m="http://schemas.openxmlformats.org/officeDocument/2006/math">
                    <m:sSup>
                      <m:sSupPr>
                        <m:ctrlPr>
                          <a:rPr lang="en-GB" i="1" smtClean="0">
                            <a:latin typeface="Cambria Math" panose="02040503050406030204" pitchFamily="18" charset="0"/>
                          </a:rPr>
                        </m:ctrlPr>
                      </m:sSupPr>
                      <m:e>
                        <m:r>
                          <a:rPr lang="en-GB" b="0" i="1" smtClean="0">
                            <a:latin typeface="Cambria Math" panose="02040503050406030204" pitchFamily="18" charset="0"/>
                          </a:rPr>
                          <m:t>6</m:t>
                        </m:r>
                      </m:e>
                      <m:sup>
                        <m:r>
                          <a:rPr lang="en-GB" b="0" i="1" smtClean="0">
                            <a:latin typeface="Cambria Math" panose="02040503050406030204" pitchFamily="18" charset="0"/>
                          </a:rPr>
                          <m:t>4</m:t>
                        </m:r>
                      </m:sup>
                    </m:sSup>
                    <m:r>
                      <a:rPr lang="en-GB" i="1" smtClean="0">
                        <a:latin typeface="Cambria Math" panose="02040503050406030204" pitchFamily="18" charset="0"/>
                        <a:ea typeface="Cambria Math" panose="02040503050406030204" pitchFamily="18" charset="0"/>
                      </a:rPr>
                      <m:t>×</m:t>
                    </m:r>
                    <m:sSup>
                      <m:sSupPr>
                        <m:ctrlPr>
                          <a:rPr lang="en-GB"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6</m:t>
                        </m:r>
                      </m:e>
                      <m:sup>
                        <m:r>
                          <a:rPr lang="en-GB" b="0" i="1" smtClean="0">
                            <a:latin typeface="Cambria Math" panose="02040503050406030204" pitchFamily="18" charset="0"/>
                            <a:ea typeface="Cambria Math" panose="02040503050406030204" pitchFamily="18" charset="0"/>
                          </a:rPr>
                          <m:t>5</m:t>
                        </m:r>
                      </m:sup>
                    </m:sSup>
                    <m:r>
                      <a:rPr lang="en-GB" b="0" i="1" smtClean="0">
                        <a:latin typeface="Cambria Math" panose="02040503050406030204" pitchFamily="18" charset="0"/>
                        <a:ea typeface="Cambria Math" panose="02040503050406030204" pitchFamily="18" charset="0"/>
                      </a:rPr>
                      <m:t>=</m:t>
                    </m:r>
                  </m:oMath>
                </a14:m>
                <a:r>
                  <a:rPr lang="en-GB" dirty="0"/>
                  <a:t>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6</m:t>
                        </m:r>
                      </m:e>
                      <m:sup>
                        <m:r>
                          <a:rPr lang="en-GB" b="0" i="1" smtClean="0">
                            <a:latin typeface="Cambria Math" panose="02040503050406030204" pitchFamily="18" charset="0"/>
                          </a:rPr>
                          <m:t>9</m:t>
                        </m:r>
                      </m:sup>
                    </m:sSup>
                  </m:oMath>
                </a14:m>
                <a:endParaRPr lang="en-GB" dirty="0"/>
              </a:p>
              <a:p>
                <a:pPr marL="0" indent="0" algn="ctr">
                  <a:buNone/>
                </a:pPr>
                <a14:m>
                  <m:oMath xmlns:m="http://schemas.openxmlformats.org/officeDocument/2006/math">
                    <m:sSup>
                      <m:sSupPr>
                        <m:ctrlPr>
                          <a:rPr lang="en-GB" i="1">
                            <a:latin typeface="Cambria Math" panose="02040503050406030204" pitchFamily="18" charset="0"/>
                          </a:rPr>
                        </m:ctrlPr>
                      </m:sSupPr>
                      <m:e>
                        <m:r>
                          <a:rPr lang="en-GB" b="0" i="1" smtClean="0">
                            <a:latin typeface="Cambria Math" panose="02040503050406030204" pitchFamily="18" charset="0"/>
                          </a:rPr>
                          <m:t>2</m:t>
                        </m:r>
                      </m:e>
                      <m:sup>
                        <m:r>
                          <a:rPr lang="en-GB" i="1">
                            <a:latin typeface="Cambria Math" panose="02040503050406030204" pitchFamily="18" charset="0"/>
                          </a:rPr>
                          <m:t>4</m:t>
                        </m:r>
                      </m:sup>
                    </m:sSup>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4</m:t>
                        </m:r>
                      </m:e>
                      <m:sup>
                        <m:r>
                          <a:rPr lang="en-GB" i="1">
                            <a:latin typeface="Cambria Math" panose="02040503050406030204" pitchFamily="18" charset="0"/>
                            <a:ea typeface="Cambria Math" panose="02040503050406030204" pitchFamily="18" charset="0"/>
                          </a:rPr>
                          <m:t>5</m:t>
                        </m:r>
                      </m:sup>
                    </m:sSup>
                    <m:r>
                      <a:rPr lang="en-GB" i="1" smtClean="0">
                        <a:solidFill>
                          <a:srgbClr val="FF0000"/>
                        </a:solidFill>
                        <a:latin typeface="Cambria Math" panose="02040503050406030204" pitchFamily="18" charset="0"/>
                        <a:ea typeface="Cambria Math" panose="02040503050406030204" pitchFamily="18" charset="0"/>
                      </a:rPr>
                      <m:t>≠</m:t>
                    </m:r>
                  </m:oMath>
                </a14:m>
                <a:r>
                  <a:rPr lang="en-GB" dirty="0">
                    <a:solidFill>
                      <a:srgbClr val="FF0000"/>
                    </a:solidFill>
                  </a:rPr>
                  <a:t> </a:t>
                </a:r>
                <a14:m>
                  <m:oMath xmlns:m="http://schemas.openxmlformats.org/officeDocument/2006/math">
                    <m:sSup>
                      <m:sSupPr>
                        <m:ctrlPr>
                          <a:rPr lang="en-GB" i="1">
                            <a:latin typeface="Cambria Math" panose="02040503050406030204" pitchFamily="18" charset="0"/>
                          </a:rPr>
                        </m:ctrlPr>
                      </m:sSupPr>
                      <m:e>
                        <m:r>
                          <a:rPr lang="en-GB" b="0" i="1" smtClean="0">
                            <a:latin typeface="Cambria Math" panose="02040503050406030204" pitchFamily="18" charset="0"/>
                          </a:rPr>
                          <m:t>8</m:t>
                        </m:r>
                      </m:e>
                      <m:sup>
                        <m:r>
                          <a:rPr lang="en-GB" b="0" i="1" smtClean="0">
                            <a:latin typeface="Cambria Math" panose="02040503050406030204" pitchFamily="18" charset="0"/>
                          </a:rPr>
                          <m:t>6</m:t>
                        </m:r>
                      </m:sup>
                    </m:sSup>
                  </m:oMath>
                </a14:m>
                <a:endParaRPr lang="en-GB" dirty="0"/>
              </a:p>
              <a:p>
                <a:pPr marL="0" indent="0" algn="ctr">
                  <a:buNone/>
                </a:pPr>
                <a14:m>
                  <m:oMath xmlns:m="http://schemas.openxmlformats.org/officeDocument/2006/math">
                    <m:sSup>
                      <m:sSupPr>
                        <m:ctrlPr>
                          <a:rPr lang="en-GB" i="1">
                            <a:latin typeface="Cambria Math" panose="02040503050406030204" pitchFamily="18" charset="0"/>
                          </a:rPr>
                        </m:ctrlPr>
                      </m:sSupPr>
                      <m:e>
                        <m:r>
                          <a:rPr lang="en-GB" b="0" i="1" smtClean="0">
                            <a:latin typeface="Cambria Math" panose="02040503050406030204" pitchFamily="18" charset="0"/>
                          </a:rPr>
                          <m:t>3</m:t>
                        </m:r>
                      </m:e>
                      <m:sup>
                        <m:r>
                          <a:rPr lang="en-GB" b="0" i="1" smtClean="0">
                            <a:latin typeface="Cambria Math" panose="02040503050406030204" pitchFamily="18" charset="0"/>
                          </a:rPr>
                          <m:t>5</m:t>
                        </m:r>
                      </m:sup>
                    </m:sSup>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3</m:t>
                        </m:r>
                      </m:e>
                      <m:sup>
                        <m:r>
                          <a:rPr lang="en-GB" b="0" i="1" smtClean="0">
                            <a:latin typeface="Cambria Math" panose="02040503050406030204" pitchFamily="18" charset="0"/>
                            <a:ea typeface="Cambria Math" panose="02040503050406030204" pitchFamily="18" charset="0"/>
                          </a:rPr>
                          <m:t>3</m:t>
                        </m:r>
                      </m:sup>
                    </m:sSup>
                    <m:r>
                      <a:rPr lang="en-GB" i="1">
                        <a:latin typeface="Cambria Math" panose="02040503050406030204" pitchFamily="18" charset="0"/>
                        <a:ea typeface="Cambria Math" panose="02040503050406030204" pitchFamily="18" charset="0"/>
                      </a:rPr>
                      <m:t>=</m:t>
                    </m:r>
                  </m:oMath>
                </a14:m>
                <a:r>
                  <a:rPr lang="en-GB" dirty="0"/>
                  <a:t> </a:t>
                </a:r>
                <a14:m>
                  <m:oMath xmlns:m="http://schemas.openxmlformats.org/officeDocument/2006/math">
                    <m:r>
                      <a:rPr lang="en-GB" b="0" i="1" smtClean="0">
                        <a:latin typeface="Cambria Math" panose="02040503050406030204" pitchFamily="18" charset="0"/>
                      </a:rPr>
                      <m:t>?</m:t>
                    </m:r>
                  </m:oMath>
                </a14:m>
                <a:endParaRPr lang="en-GB" dirty="0"/>
              </a:p>
              <a:p>
                <a:pPr marL="0" indent="0">
                  <a:buNone/>
                  <a:tabLst>
                    <a:tab pos="173038" algn="l"/>
                  </a:tabLst>
                </a:pPr>
                <a:r>
                  <a:rPr lang="en-GB" b="1" dirty="0"/>
                  <a:t>Rule3</a:t>
                </a:r>
                <a:r>
                  <a:rPr lang="en-GB" dirty="0"/>
                  <a:t>: Division of numbers and the addition of powers. </a:t>
                </a:r>
                <a:r>
                  <a:rPr lang="en-GB" dirty="0">
                    <a:solidFill>
                      <a:srgbClr val="FF0000"/>
                    </a:solidFill>
                  </a:rPr>
                  <a:t>The base numbers must be equal</a:t>
                </a:r>
              </a:p>
              <a:p>
                <a:pPr marL="0" indent="0" algn="ctr">
                  <a:buNone/>
                </a:pPr>
                <a14:m>
                  <m:oMath xmlns:m="http://schemas.openxmlformats.org/officeDocument/2006/math">
                    <m:sSup>
                      <m:sSupPr>
                        <m:ctrlPr>
                          <a:rPr lang="en-GB" i="1">
                            <a:latin typeface="Cambria Math" panose="02040503050406030204" pitchFamily="18" charset="0"/>
                          </a:rPr>
                        </m:ctrlPr>
                      </m:sSupPr>
                      <m:e>
                        <m:r>
                          <a:rPr lang="en-GB" b="0" i="1" smtClean="0">
                            <a:latin typeface="Cambria Math" panose="02040503050406030204" pitchFamily="18" charset="0"/>
                          </a:rPr>
                          <m:t>4</m:t>
                        </m:r>
                      </m:e>
                      <m:sup>
                        <m:r>
                          <a:rPr lang="en-GB" b="0" i="1" smtClean="0">
                            <a:latin typeface="Cambria Math" panose="02040503050406030204" pitchFamily="18" charset="0"/>
                          </a:rPr>
                          <m:t>6</m:t>
                        </m:r>
                      </m:sup>
                    </m:sSup>
                    <m:r>
                      <a:rPr lang="en-GB" i="1" smtClean="0">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4</m:t>
                        </m:r>
                      </m:e>
                      <m:sup>
                        <m:r>
                          <a:rPr lang="en-GB" b="0" i="1" smtClean="0">
                            <a:latin typeface="Cambria Math" panose="02040503050406030204" pitchFamily="18" charset="0"/>
                            <a:ea typeface="Cambria Math" panose="02040503050406030204" pitchFamily="18" charset="0"/>
                          </a:rPr>
                          <m:t>3</m:t>
                        </m:r>
                      </m:sup>
                    </m:sSup>
                    <m:r>
                      <a:rPr lang="en-GB" i="1">
                        <a:latin typeface="Cambria Math" panose="02040503050406030204" pitchFamily="18" charset="0"/>
                        <a:ea typeface="Cambria Math" panose="02040503050406030204" pitchFamily="18" charset="0"/>
                      </a:rPr>
                      <m:t>=</m:t>
                    </m:r>
                  </m:oMath>
                </a14:m>
                <a:r>
                  <a:rPr lang="en-GB" dirty="0"/>
                  <a:t> </a:t>
                </a:r>
                <a14:m>
                  <m:oMath xmlns:m="http://schemas.openxmlformats.org/officeDocument/2006/math">
                    <m:sSup>
                      <m:sSupPr>
                        <m:ctrlPr>
                          <a:rPr lang="en-GB" i="1">
                            <a:latin typeface="Cambria Math" panose="02040503050406030204" pitchFamily="18" charset="0"/>
                          </a:rPr>
                        </m:ctrlPr>
                      </m:sSupPr>
                      <m:e>
                        <m:r>
                          <a:rPr lang="en-GB" b="0" i="1" smtClean="0">
                            <a:latin typeface="Cambria Math" panose="02040503050406030204" pitchFamily="18" charset="0"/>
                          </a:rPr>
                          <m:t>4</m:t>
                        </m:r>
                      </m:e>
                      <m:sup>
                        <m:r>
                          <a:rPr lang="en-GB" b="0" i="1" smtClean="0">
                            <a:latin typeface="Cambria Math" panose="02040503050406030204" pitchFamily="18" charset="0"/>
                          </a:rPr>
                          <m:t>3</m:t>
                        </m:r>
                      </m:sup>
                    </m:sSup>
                  </m:oMath>
                </a14:m>
                <a:endParaRPr lang="en-GB" dirty="0"/>
              </a:p>
              <a:p>
                <a:pPr marL="0" indent="0" algn="ctr">
                  <a:buNone/>
                </a:pPr>
                <a14:m>
                  <m:oMath xmlns:m="http://schemas.openxmlformats.org/officeDocument/2006/math">
                    <m:sSup>
                      <m:sSupPr>
                        <m:ctrlPr>
                          <a:rPr lang="en-GB" i="1">
                            <a:latin typeface="Cambria Math" panose="02040503050406030204" pitchFamily="18" charset="0"/>
                          </a:rPr>
                        </m:ctrlPr>
                      </m:sSupPr>
                      <m:e>
                        <m:r>
                          <a:rPr lang="en-GB" b="0" i="1" smtClean="0">
                            <a:latin typeface="Cambria Math" panose="02040503050406030204" pitchFamily="18" charset="0"/>
                          </a:rPr>
                          <m:t>4</m:t>
                        </m:r>
                      </m:e>
                      <m:sup>
                        <m:r>
                          <a:rPr lang="en-GB" b="0" i="1" smtClean="0">
                            <a:latin typeface="Cambria Math" panose="02040503050406030204" pitchFamily="18" charset="0"/>
                          </a:rPr>
                          <m:t>5</m:t>
                        </m:r>
                      </m:sup>
                    </m:sSup>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2</m:t>
                        </m:r>
                      </m:e>
                      <m:sup>
                        <m:r>
                          <a:rPr lang="en-GB" b="0" i="1" smtClean="0">
                            <a:latin typeface="Cambria Math" panose="02040503050406030204" pitchFamily="18" charset="0"/>
                            <a:ea typeface="Cambria Math" panose="02040503050406030204" pitchFamily="18" charset="0"/>
                          </a:rPr>
                          <m:t>2</m:t>
                        </m:r>
                      </m:sup>
                    </m:sSup>
                    <m:r>
                      <a:rPr lang="en-GB" i="1">
                        <a:solidFill>
                          <a:srgbClr val="FF0000"/>
                        </a:solidFill>
                        <a:latin typeface="Cambria Math" panose="02040503050406030204" pitchFamily="18" charset="0"/>
                        <a:ea typeface="Cambria Math" panose="02040503050406030204" pitchFamily="18" charset="0"/>
                      </a:rPr>
                      <m:t>≠</m:t>
                    </m:r>
                  </m:oMath>
                </a14:m>
                <a:r>
                  <a:rPr lang="en-GB" dirty="0">
                    <a:solidFill>
                      <a:srgbClr val="FF0000"/>
                    </a:solidFill>
                  </a:rPr>
                  <a:t> </a:t>
                </a:r>
                <a14:m>
                  <m:oMath xmlns:m="http://schemas.openxmlformats.org/officeDocument/2006/math">
                    <m:sSup>
                      <m:sSupPr>
                        <m:ctrlPr>
                          <a:rPr lang="en-GB" i="1">
                            <a:latin typeface="Cambria Math" panose="02040503050406030204" pitchFamily="18" charset="0"/>
                          </a:rPr>
                        </m:ctrlPr>
                      </m:sSupPr>
                      <m:e>
                        <m:r>
                          <a:rPr lang="en-GB" b="0" i="1" smtClean="0">
                            <a:latin typeface="Cambria Math" panose="02040503050406030204" pitchFamily="18" charset="0"/>
                          </a:rPr>
                          <m:t>2</m:t>
                        </m:r>
                      </m:e>
                      <m:sup>
                        <m:r>
                          <a:rPr lang="en-GB" b="0" i="1" smtClean="0">
                            <a:latin typeface="Cambria Math" panose="02040503050406030204" pitchFamily="18" charset="0"/>
                          </a:rPr>
                          <m:t>3</m:t>
                        </m:r>
                      </m:sup>
                    </m:sSup>
                  </m:oMath>
                </a14:m>
                <a:endParaRPr lang="en-GB" dirty="0"/>
              </a:p>
              <a:p>
                <a:pPr marL="0" indent="0" algn="ctr">
                  <a:buNone/>
                </a:pP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3</m:t>
                        </m:r>
                      </m:e>
                      <m:sup>
                        <m:r>
                          <a:rPr lang="en-GB" i="1">
                            <a:latin typeface="Cambria Math" panose="02040503050406030204" pitchFamily="18" charset="0"/>
                          </a:rPr>
                          <m:t>5</m:t>
                        </m:r>
                      </m:sup>
                    </m:sSup>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3</m:t>
                        </m:r>
                      </m:e>
                      <m:sup>
                        <m:r>
                          <a:rPr lang="en-GB" i="1">
                            <a:latin typeface="Cambria Math" panose="02040503050406030204" pitchFamily="18" charset="0"/>
                            <a:ea typeface="Cambria Math" panose="02040503050406030204" pitchFamily="18" charset="0"/>
                          </a:rPr>
                          <m:t>3</m:t>
                        </m:r>
                      </m:sup>
                    </m:sSup>
                    <m:r>
                      <a:rPr lang="en-GB" i="1">
                        <a:latin typeface="Cambria Math" panose="02040503050406030204" pitchFamily="18" charset="0"/>
                        <a:ea typeface="Cambria Math" panose="02040503050406030204" pitchFamily="18" charset="0"/>
                      </a:rPr>
                      <m:t>=</m:t>
                    </m:r>
                  </m:oMath>
                </a14:m>
                <a:r>
                  <a:rPr lang="en-GB" dirty="0"/>
                  <a:t> </a:t>
                </a:r>
                <a14:m>
                  <m:oMath xmlns:m="http://schemas.openxmlformats.org/officeDocument/2006/math">
                    <m:r>
                      <a:rPr lang="en-GB" i="1">
                        <a:latin typeface="Cambria Math" panose="02040503050406030204" pitchFamily="18" charset="0"/>
                      </a:rPr>
                      <m:t>?</m:t>
                    </m:r>
                  </m:oMath>
                </a14:m>
                <a:endParaRPr lang="en-GB" dirty="0"/>
              </a:p>
              <a:p>
                <a:pPr marL="0" indent="0" algn="ctr">
                  <a:buNone/>
                </a:pPr>
                <a:endParaRPr lang="en-GB" dirty="0"/>
              </a:p>
            </p:txBody>
          </p:sp>
        </mc:Choice>
        <mc:Fallback xmlns="">
          <p:sp>
            <p:nvSpPr>
              <p:cNvPr id="3" name="Content Placeholder 2">
                <a:extLst>
                  <a:ext uri="{FF2B5EF4-FFF2-40B4-BE49-F238E27FC236}">
                    <a16:creationId xmlns:a16="http://schemas.microsoft.com/office/drawing/2014/main" id="{6EE05E2C-579B-7544-B1EE-E85B7D6460A2}"/>
                  </a:ext>
                </a:extLst>
              </p:cNvPr>
              <p:cNvSpPr>
                <a:spLocks noGrp="1" noRot="1" noChangeAspect="1" noMove="1" noResize="1" noEditPoints="1" noAdjustHandles="1" noChangeArrowheads="1" noChangeShapeType="1" noTextEdit="1"/>
              </p:cNvSpPr>
              <p:nvPr>
                <p:ph idx="1"/>
              </p:nvPr>
            </p:nvSpPr>
            <p:spPr>
              <a:xfrm>
                <a:off x="628650" y="959371"/>
                <a:ext cx="7886700" cy="5577480"/>
              </a:xfrm>
              <a:blipFill>
                <a:blip r:embed="rId2"/>
                <a:stretch>
                  <a:fillRect l="-1608" t="-2500" r="-1447"/>
                </a:stretch>
              </a:blipFill>
            </p:spPr>
            <p:txBody>
              <a:bodyPr/>
              <a:lstStyle/>
              <a:p>
                <a:r>
                  <a:rPr lang="en-GB">
                    <a:noFill/>
                  </a:rPr>
                  <a:t> </a:t>
                </a:r>
              </a:p>
            </p:txBody>
          </p:sp>
        </mc:Fallback>
      </mc:AlternateContent>
    </p:spTree>
    <p:extLst>
      <p:ext uri="{BB962C8B-B14F-4D97-AF65-F5344CB8AC3E}">
        <p14:creationId xmlns:p14="http://schemas.microsoft.com/office/powerpoint/2010/main" val="2744164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AA5B80F6-6300-354B-8CFF-857608ECC948}"/>
                  </a:ext>
                </a:extLst>
              </p:cNvPr>
              <p:cNvSpPr>
                <a:spLocks noGrp="1"/>
              </p:cNvSpPr>
              <p:nvPr>
                <p:ph idx="1"/>
              </p:nvPr>
            </p:nvSpPr>
            <p:spPr>
              <a:xfrm>
                <a:off x="628650" y="567160"/>
                <a:ext cx="7886700" cy="5764192"/>
              </a:xfrm>
            </p:spPr>
            <p:txBody>
              <a:bodyPr/>
              <a:lstStyle/>
              <a:p>
                <a:r>
                  <a:rPr lang="en-GB" b="1" dirty="0"/>
                  <a:t>Rule4</a:t>
                </a:r>
                <a:r>
                  <a:rPr lang="en-GB" dirty="0"/>
                  <a:t>: Any number raised to the power 0 equals unity. For example:</a:t>
                </a:r>
              </a:p>
              <a:p>
                <a:pPr marL="0" indent="0">
                  <a:buNone/>
                </a:pPr>
                <a14:m>
                  <m:oMathPara xmlns:m="http://schemas.openxmlformats.org/officeDocument/2006/math">
                    <m:oMathParaPr>
                      <m:jc m:val="centerGroup"/>
                    </m:oMathParaPr>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10</m:t>
                          </m:r>
                        </m:e>
                        <m:sup>
                          <m:r>
                            <a:rPr lang="en-GB" b="0" i="1" smtClean="0">
                              <a:latin typeface="Cambria Math" panose="02040503050406030204" pitchFamily="18" charset="0"/>
                            </a:rPr>
                            <m:t>0</m:t>
                          </m:r>
                        </m:sup>
                      </m:sSup>
                      <m:r>
                        <a:rPr lang="en-GB" i="1">
                          <a:latin typeface="Cambria Math" panose="02040503050406030204" pitchFamily="18" charset="0"/>
                        </a:rPr>
                        <m:t>=</m:t>
                      </m:r>
                      <m:r>
                        <a:rPr lang="en-GB" b="0" i="1" smtClean="0">
                          <a:latin typeface="Cambria Math" panose="02040503050406030204" pitchFamily="18" charset="0"/>
                        </a:rPr>
                        <m:t>1</m:t>
                      </m:r>
                    </m:oMath>
                  </m:oMathPara>
                </a14:m>
                <a:endParaRPr lang="en-GB" dirty="0"/>
              </a:p>
              <a:p>
                <a:r>
                  <a:rPr lang="en-GB" b="1" dirty="0"/>
                  <a:t>Rule4</a:t>
                </a:r>
                <a:r>
                  <a:rPr lang="en-GB" dirty="0"/>
                  <a:t>: A number raised to a negative power denotes the reciprocal. For example:</a:t>
                </a:r>
              </a:p>
              <a:p>
                <a:pPr marL="0" indent="0" algn="ctr">
                  <a:buNone/>
                </a:pPr>
                <a14:m>
                  <m:oMathPara xmlns:m="http://schemas.openxmlformats.org/officeDocument/2006/math">
                    <m:oMathParaPr>
                      <m:jc m:val="centerGroup"/>
                    </m:oMathParaPr>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6</m:t>
                          </m:r>
                        </m:e>
                        <m:sup>
                          <m:r>
                            <a:rPr lang="en-GB" b="0" i="1" smtClean="0">
                              <a:latin typeface="Cambria Math" panose="02040503050406030204" pitchFamily="18" charset="0"/>
                            </a:rPr>
                            <m:t>−</m:t>
                          </m:r>
                          <m:r>
                            <a:rPr lang="en-GB" i="1">
                              <a:latin typeface="Cambria Math" panose="02040503050406030204" pitchFamily="18" charset="0"/>
                            </a:rPr>
                            <m:t>4</m:t>
                          </m:r>
                        </m:sup>
                      </m:sSup>
                      <m:r>
                        <a:rPr lang="en-GB" i="1">
                          <a:latin typeface="Cambria Math" panose="02040503050406030204" pitchFamily="18" charset="0"/>
                          <a:ea typeface="Cambria Math" panose="02040503050406030204" pitchFamily="18" charset="0"/>
                        </a:rPr>
                        <m:t>=</m:t>
                      </m:r>
                      <m:f>
                        <m:fPr>
                          <m:ctrlPr>
                            <a:rPr lang="en-GB"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1</m:t>
                          </m:r>
                        </m:num>
                        <m:den>
                          <m:sSup>
                            <m:sSupPr>
                              <m:ctrlPr>
                                <a:rPr lang="en-GB" i="1">
                                  <a:latin typeface="Cambria Math" panose="02040503050406030204" pitchFamily="18" charset="0"/>
                                </a:rPr>
                              </m:ctrlPr>
                            </m:sSupPr>
                            <m:e>
                              <m:r>
                                <a:rPr lang="en-GB" i="1">
                                  <a:latin typeface="Cambria Math" panose="02040503050406030204" pitchFamily="18" charset="0"/>
                                </a:rPr>
                                <m:t>6</m:t>
                              </m:r>
                            </m:e>
                            <m:sup>
                              <m:r>
                                <a:rPr lang="en-GB" i="1">
                                  <a:latin typeface="Cambria Math" panose="02040503050406030204" pitchFamily="18" charset="0"/>
                                </a:rPr>
                                <m:t>4</m:t>
                              </m:r>
                            </m:sup>
                          </m:sSup>
                        </m:den>
                      </m:f>
                    </m:oMath>
                  </m:oMathPara>
                </a14:m>
                <a:endParaRPr lang="en-GB" dirty="0"/>
              </a:p>
              <a:p>
                <a:pPr marL="0" indent="0" algn="ctr">
                  <a:buNone/>
                </a:pPr>
                <a14:m>
                  <m:oMathPara xmlns:m="http://schemas.openxmlformats.org/officeDocument/2006/math">
                    <m:oMathParaPr>
                      <m:jc m:val="centerGroup"/>
                    </m:oMathParaPr>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6</m:t>
                          </m:r>
                        </m:e>
                        <m:sup>
                          <m:r>
                            <a:rPr lang="en-GB" i="1">
                              <a:latin typeface="Cambria Math" panose="02040503050406030204" pitchFamily="18" charset="0"/>
                            </a:rPr>
                            <m:t>−</m:t>
                          </m:r>
                          <m:r>
                            <a:rPr lang="en-GB" b="0" i="1" smtClean="0">
                              <a:latin typeface="Cambria Math" panose="02040503050406030204" pitchFamily="18" charset="0"/>
                            </a:rPr>
                            <m:t>1</m:t>
                          </m:r>
                        </m:sup>
                      </m:sSup>
                      <m:r>
                        <a:rPr lang="en-GB" i="1">
                          <a:latin typeface="Cambria Math" panose="02040503050406030204" pitchFamily="18" charset="0"/>
                          <a:ea typeface="Cambria Math" panose="02040503050406030204" pitchFamily="18" charset="0"/>
                        </a:rPr>
                        <m:t>=</m:t>
                      </m:r>
                      <m:f>
                        <m:fPr>
                          <m:ctrlPr>
                            <a:rPr lang="en-GB" i="1">
                              <a:latin typeface="Cambria Math" panose="02040503050406030204" pitchFamily="18" charset="0"/>
                              <a:ea typeface="Cambria Math" panose="02040503050406030204" pitchFamily="18" charset="0"/>
                            </a:rPr>
                          </m:ctrlPr>
                        </m:fPr>
                        <m:num>
                          <m:r>
                            <a:rPr lang="en-GB" i="1">
                              <a:latin typeface="Cambria Math" panose="02040503050406030204" pitchFamily="18" charset="0"/>
                              <a:ea typeface="Cambria Math" panose="02040503050406030204" pitchFamily="18" charset="0"/>
                            </a:rPr>
                            <m:t>1</m:t>
                          </m:r>
                        </m:num>
                        <m:den>
                          <m:r>
                            <a:rPr lang="en-GB" b="0" i="1" smtClean="0">
                              <a:latin typeface="Cambria Math" panose="02040503050406030204" pitchFamily="18" charset="0"/>
                            </a:rPr>
                            <m:t>6</m:t>
                          </m:r>
                        </m:den>
                      </m:f>
                    </m:oMath>
                  </m:oMathPara>
                </a14:m>
                <a:endParaRPr lang="en-GB" dirty="0"/>
              </a:p>
              <a:p>
                <a:r>
                  <a:rPr lang="en-GB" b="1" dirty="0"/>
                  <a:t>Rule5</a:t>
                </a:r>
                <a:r>
                  <a:rPr lang="en-GB" dirty="0"/>
                  <a:t>: If a number is written as a given base raised to some power then that number raised to a further power is equal to the base raised to the product of the powers. </a:t>
                </a:r>
              </a:p>
              <a:p>
                <a:pPr marL="0" indent="0" algn="ctr">
                  <a:buNone/>
                </a:pPr>
                <a14:m>
                  <m:oMath xmlns:m="http://schemas.openxmlformats.org/officeDocument/2006/math">
                    <m:sSup>
                      <m:sSupPr>
                        <m:ctrlPr>
                          <a:rPr lang="en-GB" i="1" smtClean="0">
                            <a:latin typeface="Cambria Math" panose="02040503050406030204" pitchFamily="18" charset="0"/>
                          </a:rPr>
                        </m:ctrlPr>
                      </m:sSupPr>
                      <m:e>
                        <m:r>
                          <a:rPr lang="en-GB" b="0" i="1" smtClean="0">
                            <a:latin typeface="Cambria Math" panose="02040503050406030204" pitchFamily="18" charset="0"/>
                          </a:rPr>
                          <m:t>(</m:t>
                        </m:r>
                        <m:sSup>
                          <m:sSupPr>
                            <m:ctrlPr>
                              <a:rPr lang="en-GB" i="1">
                                <a:latin typeface="Cambria Math" panose="02040503050406030204" pitchFamily="18" charset="0"/>
                              </a:rPr>
                            </m:ctrlPr>
                          </m:sSupPr>
                          <m:e>
                            <m:r>
                              <a:rPr lang="en-GB" i="1">
                                <a:latin typeface="Cambria Math" panose="02040503050406030204" pitchFamily="18" charset="0"/>
                              </a:rPr>
                              <m:t>6</m:t>
                            </m:r>
                          </m:e>
                          <m:sup>
                            <m:r>
                              <a:rPr lang="en-GB" i="1">
                                <a:latin typeface="Cambria Math" panose="02040503050406030204" pitchFamily="18" charset="0"/>
                              </a:rPr>
                              <m:t>4</m:t>
                            </m:r>
                          </m:sup>
                        </m:sSup>
                        <m:r>
                          <a:rPr lang="en-GB" b="0" i="1" smtClean="0">
                            <a:latin typeface="Cambria Math" panose="02040503050406030204" pitchFamily="18" charset="0"/>
                          </a:rPr>
                          <m:t>)</m:t>
                        </m:r>
                      </m:e>
                      <m:sup>
                        <m:r>
                          <a:rPr lang="en-GB" b="0" i="1" smtClean="0">
                            <a:latin typeface="Cambria Math" panose="02040503050406030204" pitchFamily="18" charset="0"/>
                          </a:rPr>
                          <m:t>3</m:t>
                        </m:r>
                      </m:sup>
                    </m:sSup>
                  </m:oMath>
                </a14:m>
                <a:r>
                  <a:rPr lang="en-GB" dirty="0"/>
                  <a:t>=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6</m:t>
                        </m:r>
                      </m:e>
                      <m:sup>
                        <m:r>
                          <a:rPr lang="en-GB" b="0" i="1" smtClean="0">
                            <a:latin typeface="Cambria Math" panose="02040503050406030204" pitchFamily="18" charset="0"/>
                          </a:rPr>
                          <m:t>12</m:t>
                        </m:r>
                      </m:sup>
                    </m:sSup>
                  </m:oMath>
                </a14:m>
                <a:endParaRPr lang="en-GB" dirty="0"/>
              </a:p>
            </p:txBody>
          </p:sp>
        </mc:Choice>
        <mc:Fallback>
          <p:sp>
            <p:nvSpPr>
              <p:cNvPr id="3" name="Content Placeholder 2">
                <a:extLst>
                  <a:ext uri="{FF2B5EF4-FFF2-40B4-BE49-F238E27FC236}">
                    <a16:creationId xmlns:a16="http://schemas.microsoft.com/office/drawing/2014/main" id="{AA5B80F6-6300-354B-8CFF-857608ECC948}"/>
                  </a:ext>
                </a:extLst>
              </p:cNvPr>
              <p:cNvSpPr>
                <a:spLocks noGrp="1" noRot="1" noChangeAspect="1" noMove="1" noResize="1" noEditPoints="1" noAdjustHandles="1" noChangeArrowheads="1" noChangeShapeType="1" noTextEdit="1"/>
              </p:cNvSpPr>
              <p:nvPr>
                <p:ph idx="1"/>
              </p:nvPr>
            </p:nvSpPr>
            <p:spPr>
              <a:xfrm>
                <a:off x="628650" y="567160"/>
                <a:ext cx="7886700" cy="5764192"/>
              </a:xfrm>
              <a:blipFill>
                <a:blip r:embed="rId2"/>
                <a:stretch>
                  <a:fillRect l="-1391" t="-1691" r="-2473" b="-1586"/>
                </a:stretch>
              </a:blipFill>
            </p:spPr>
            <p:txBody>
              <a:bodyPr/>
              <a:lstStyle/>
              <a:p>
                <a:r>
                  <a:rPr lang="en-GB">
                    <a:noFill/>
                  </a:rPr>
                  <a:t> </a:t>
                </a:r>
              </a:p>
            </p:txBody>
          </p:sp>
        </mc:Fallback>
      </mc:AlternateContent>
    </p:spTree>
    <p:extLst>
      <p:ext uri="{BB962C8B-B14F-4D97-AF65-F5344CB8AC3E}">
        <p14:creationId xmlns:p14="http://schemas.microsoft.com/office/powerpoint/2010/main" val="3120661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81AF0-97B5-AB4F-A7A0-E25AC67DE4DD}"/>
              </a:ext>
            </a:extLst>
          </p:cNvPr>
          <p:cNvSpPr>
            <a:spLocks noGrp="1"/>
          </p:cNvSpPr>
          <p:nvPr>
            <p:ph type="title"/>
          </p:nvPr>
        </p:nvSpPr>
        <p:spPr/>
        <p:txBody>
          <a:bodyPr/>
          <a:lstStyle/>
          <a:p>
            <a:r>
              <a:rPr lang="en-GB" dirty="0"/>
              <a:t>Fraction power and roots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7B64FB2-CE79-364F-B524-68DA1DA8AC91}"/>
                  </a:ext>
                </a:extLst>
              </p:cNvPr>
              <p:cNvSpPr>
                <a:spLocks noGrp="1"/>
              </p:cNvSpPr>
              <p:nvPr>
                <p:ph idx="1"/>
              </p:nvPr>
            </p:nvSpPr>
            <p:spPr>
              <a:xfrm>
                <a:off x="628650" y="1222897"/>
                <a:ext cx="7886700" cy="5052701"/>
              </a:xfrm>
            </p:spPr>
            <p:txBody>
              <a:bodyPr/>
              <a:lstStyle/>
              <a:p>
                <a:r>
                  <a:rPr lang="en-US" altLang="en-US" dirty="0"/>
                  <a:t>Suppose we have </a:t>
                </a:r>
                <a14:m>
                  <m:oMath xmlns:m="http://schemas.openxmlformats.org/officeDocument/2006/math">
                    <m:sSup>
                      <m:sSupPr>
                        <m:ctrlPr>
                          <a:rPr lang="en-GB" i="1">
                            <a:latin typeface="Cambria Math" panose="02040503050406030204" pitchFamily="18" charset="0"/>
                          </a:rPr>
                        </m:ctrlPr>
                      </m:sSupPr>
                      <m:e>
                        <m:r>
                          <a:rPr lang="en-GB">
                            <a:latin typeface="Cambria Math" panose="02040503050406030204" pitchFamily="18" charset="0"/>
                          </a:rPr>
                          <m:t>8</m:t>
                        </m:r>
                      </m:e>
                      <m:sup>
                        <m:f>
                          <m:fPr>
                            <m:ctrlPr>
                              <a:rPr lang="en-GB" i="1">
                                <a:latin typeface="Cambria Math" panose="02040503050406030204" pitchFamily="18" charset="0"/>
                              </a:rPr>
                            </m:ctrlPr>
                          </m:fPr>
                          <m:num>
                            <m:r>
                              <a:rPr lang="en-GB">
                                <a:latin typeface="Cambria Math" panose="02040503050406030204" pitchFamily="18" charset="0"/>
                              </a:rPr>
                              <m:t>1</m:t>
                            </m:r>
                          </m:num>
                          <m:den>
                            <m:r>
                              <a:rPr lang="en-GB">
                                <a:latin typeface="Cambria Math" panose="02040503050406030204" pitchFamily="18" charset="0"/>
                              </a:rPr>
                              <m:t>3</m:t>
                            </m:r>
                          </m:den>
                        </m:f>
                      </m:sup>
                    </m:sSup>
                  </m:oMath>
                </a14:m>
                <a:r>
                  <a:rPr lang="en-US" altLang="en-US" dirty="0"/>
                  <a:t>. We call the third root or, alternatively, the cube root of 8 because:</a:t>
                </a:r>
              </a:p>
              <a:p>
                <a:pPr marL="0" indent="0" algn="ctr">
                  <a:buNone/>
                </a:pP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m:t>
                        </m:r>
                        <m:sSup>
                          <m:sSupPr>
                            <m:ctrlPr>
                              <a:rPr lang="en-GB" i="1">
                                <a:latin typeface="Cambria Math" panose="02040503050406030204" pitchFamily="18" charset="0"/>
                              </a:rPr>
                            </m:ctrlPr>
                          </m:sSupPr>
                          <m:e>
                            <m:r>
                              <a:rPr lang="en-GB" b="0" i="1" smtClean="0">
                                <a:latin typeface="Cambria Math" panose="02040503050406030204" pitchFamily="18" charset="0"/>
                              </a:rPr>
                              <m:t>8</m:t>
                            </m:r>
                          </m:e>
                          <m:sup>
                            <m:f>
                              <m:fPr>
                                <m:ctrlPr>
                                  <a:rPr lang="en-GB"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3</m:t>
                                </m:r>
                              </m:den>
                            </m:f>
                          </m:sup>
                        </m:sSup>
                        <m:r>
                          <a:rPr lang="en-GB" i="1">
                            <a:latin typeface="Cambria Math" panose="02040503050406030204" pitchFamily="18" charset="0"/>
                          </a:rPr>
                          <m:t>)</m:t>
                        </m:r>
                      </m:e>
                      <m:sup>
                        <m:r>
                          <a:rPr lang="en-GB" i="1">
                            <a:latin typeface="Cambria Math" panose="02040503050406030204" pitchFamily="18" charset="0"/>
                          </a:rPr>
                          <m:t>3</m:t>
                        </m:r>
                      </m:sup>
                    </m:sSup>
                  </m:oMath>
                </a14:m>
                <a:r>
                  <a:rPr lang="en-US" altLang="en-US" dirty="0"/>
                  <a:t> =8 </a:t>
                </a:r>
              </a:p>
              <a:p>
                <a:pPr marL="0" indent="0">
                  <a:buNone/>
                </a:pPr>
                <a14:m>
                  <m:oMathPara xmlns:m="http://schemas.openxmlformats.org/officeDocument/2006/math">
                    <m:oMathParaPr>
                      <m:jc m:val="centerGroup"/>
                    </m:oMathParaPr>
                    <m:oMath xmlns:m="http://schemas.openxmlformats.org/officeDocument/2006/math">
                      <m:sSup>
                        <m:sSupPr>
                          <m:ctrlPr>
                            <a:rPr lang="en-GB" i="1">
                              <a:latin typeface="Cambria Math" panose="02040503050406030204" pitchFamily="18" charset="0"/>
                            </a:rPr>
                          </m:ctrlPr>
                        </m:sSupPr>
                        <m:e>
                          <m:r>
                            <a:rPr lang="en-GB" b="0" i="1" smtClean="0">
                              <a:latin typeface="Cambria Math" panose="02040503050406030204" pitchFamily="18" charset="0"/>
                            </a:rPr>
                            <m:t>2</m:t>
                          </m:r>
                        </m:e>
                        <m:sup>
                          <m:r>
                            <a:rPr lang="en-GB" b="0" i="1" smtClean="0">
                              <a:latin typeface="Cambria Math" panose="02040503050406030204" pitchFamily="18" charset="0"/>
                            </a:rPr>
                            <m:t>3</m:t>
                          </m:r>
                        </m:sup>
                      </m:sSup>
                      <m:r>
                        <a:rPr lang="en-GB" i="1">
                          <a:latin typeface="Cambria Math" panose="02040503050406030204" pitchFamily="18" charset="0"/>
                          <a:ea typeface="Cambria Math" panose="02040503050406030204" pitchFamily="18" charset="0"/>
                        </a:rPr>
                        <m:t>=</m:t>
                      </m:r>
                      <m:r>
                        <m:rPr>
                          <m:nor/>
                        </m:rPr>
                        <a:rPr lang="en-GB" dirty="0"/>
                        <m:t> </m:t>
                      </m:r>
                      <m:r>
                        <a:rPr lang="en-GB" b="0" i="1" smtClean="0">
                          <a:latin typeface="Cambria Math" panose="02040503050406030204" pitchFamily="18" charset="0"/>
                        </a:rPr>
                        <m:t>8</m:t>
                      </m:r>
                    </m:oMath>
                  </m:oMathPara>
                </a14:m>
                <a:endParaRPr lang="en-US" dirty="0"/>
              </a:p>
              <a:p>
                <a:pPr marL="0" indent="0">
                  <a:buNone/>
                </a:pPr>
                <a14:m>
                  <m:oMathPara xmlns:m="http://schemas.openxmlformats.org/officeDocument/2006/math">
                    <m:oMathParaPr>
                      <m:jc m:val="centerGroup"/>
                    </m:oMathParaPr>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8</m:t>
                          </m:r>
                        </m:e>
                        <m:sup>
                          <m:f>
                            <m:fPr>
                              <m:ctrlPr>
                                <a:rPr lang="en-GB" i="1">
                                  <a:latin typeface="Cambria Math" panose="02040503050406030204" pitchFamily="18" charset="0"/>
                                </a:rPr>
                              </m:ctrlPr>
                            </m:fPr>
                            <m:num>
                              <m:r>
                                <a:rPr lang="en-GB" i="1">
                                  <a:latin typeface="Cambria Math" panose="02040503050406030204" pitchFamily="18" charset="0"/>
                                </a:rPr>
                                <m:t>1</m:t>
                              </m:r>
                            </m:num>
                            <m:den>
                              <m:r>
                                <a:rPr lang="en-GB" i="1">
                                  <a:latin typeface="Cambria Math" panose="02040503050406030204" pitchFamily="18" charset="0"/>
                                </a:rPr>
                                <m:t>3</m:t>
                              </m:r>
                            </m:den>
                          </m:f>
                        </m:sup>
                      </m:sSup>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2=</m:t>
                      </m:r>
                      <m:rad>
                        <m:radPr>
                          <m:ctrlPr>
                            <a:rPr lang="en-GB" b="0" i="1" smtClean="0">
                              <a:latin typeface="Cambria Math" panose="02040503050406030204" pitchFamily="18" charset="0"/>
                              <a:ea typeface="Cambria Math" panose="02040503050406030204" pitchFamily="18" charset="0"/>
                            </a:rPr>
                          </m:ctrlPr>
                        </m:radPr>
                        <m:deg>
                          <m:r>
                            <m:rPr>
                              <m:brk m:alnAt="7"/>
                            </m:rPr>
                            <a:rPr lang="en-GB" b="0" i="1" smtClean="0">
                              <a:latin typeface="Cambria Math" panose="02040503050406030204" pitchFamily="18" charset="0"/>
                              <a:ea typeface="Cambria Math" panose="02040503050406030204" pitchFamily="18" charset="0"/>
                            </a:rPr>
                            <m:t>3</m:t>
                          </m:r>
                        </m:deg>
                        <m:e>
                          <m:r>
                            <a:rPr lang="en-GB" b="0" i="1" smtClean="0">
                              <a:latin typeface="Cambria Math" panose="02040503050406030204" pitchFamily="18" charset="0"/>
                              <a:ea typeface="Cambria Math" panose="02040503050406030204" pitchFamily="18" charset="0"/>
                            </a:rPr>
                            <m:t>8</m:t>
                          </m:r>
                        </m:e>
                      </m:rad>
                    </m:oMath>
                  </m:oMathPara>
                </a14:m>
                <a:endParaRPr lang="en-US" dirty="0"/>
              </a:p>
              <a:p>
                <a:endParaRPr lang="en-GB" dirty="0"/>
              </a:p>
              <a:p>
                <a:pPr marL="0" indent="0">
                  <a:buNone/>
                </a:pPr>
                <a14:m>
                  <m:oMathPara xmlns:m="http://schemas.openxmlformats.org/officeDocument/2006/math">
                    <m:oMathParaPr>
                      <m:jc m:val="centerGroup"/>
                    </m:oMathParaPr>
                    <m:oMath xmlns:m="http://schemas.openxmlformats.org/officeDocument/2006/math">
                      <m:sSup>
                        <m:sSupPr>
                          <m:ctrlPr>
                            <a:rPr lang="en-GB" b="0" i="1" smtClean="0">
                              <a:latin typeface="Cambria Math" panose="02040503050406030204" pitchFamily="18" charset="0"/>
                            </a:rPr>
                          </m:ctrlPr>
                        </m:sSupPr>
                        <m:e>
                          <m:r>
                            <a:rPr lang="en-GB" i="1">
                              <a:latin typeface="Cambria Math" panose="02040503050406030204" pitchFamily="18" charset="0"/>
                            </a:rPr>
                            <m:t>(</m:t>
                          </m:r>
                          <m:rad>
                            <m:radPr>
                              <m:ctrlPr>
                                <a:rPr lang="en-GB" i="1">
                                  <a:latin typeface="Cambria Math" panose="02040503050406030204" pitchFamily="18" charset="0"/>
                                  <a:ea typeface="Cambria Math" panose="02040503050406030204" pitchFamily="18" charset="0"/>
                                </a:rPr>
                              </m:ctrlPr>
                            </m:radPr>
                            <m:deg>
                              <m:r>
                                <a:rPr lang="en-GB" i="1">
                                  <a:latin typeface="Cambria Math" panose="02040503050406030204" pitchFamily="18" charset="0"/>
                                  <a:ea typeface="Cambria Math" panose="02040503050406030204" pitchFamily="18" charset="0"/>
                                </a:rPr>
                                <m:t>2</m:t>
                              </m:r>
                            </m:deg>
                            <m:e>
                              <m:r>
                                <a:rPr lang="en-GB" b="0" i="1" smtClean="0">
                                  <a:latin typeface="Cambria Math" panose="02040503050406030204" pitchFamily="18" charset="0"/>
                                  <a:ea typeface="Cambria Math" panose="02040503050406030204" pitchFamily="18" charset="0"/>
                                </a:rPr>
                                <m:t>4</m:t>
                              </m:r>
                            </m:e>
                          </m:rad>
                          <m:r>
                            <a:rPr lang="en-GB" i="1">
                              <a:latin typeface="Cambria Math" panose="02040503050406030204" pitchFamily="18" charset="0"/>
                              <a:ea typeface="Cambria Math" panose="02040503050406030204" pitchFamily="18" charset="0"/>
                            </a:rPr>
                            <m:t>)</m:t>
                          </m:r>
                        </m:e>
                        <m:sup>
                          <m:r>
                            <a:rPr lang="en-GB" b="0" i="1" smtClean="0">
                              <a:latin typeface="Cambria Math" panose="02040503050406030204" pitchFamily="18" charset="0"/>
                            </a:rPr>
                            <m:t>2</m:t>
                          </m:r>
                        </m:sup>
                      </m:sSup>
                      <m:r>
                        <a:rPr lang="en-GB" b="0" i="0" smtClean="0">
                          <a:latin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m:t>
                          </m:r>
                          <m:sSup>
                            <m:sSupPr>
                              <m:ctrlPr>
                                <a:rPr lang="en-GB" b="0" i="1" smtClean="0">
                                  <a:latin typeface="Cambria Math" panose="02040503050406030204" pitchFamily="18" charset="0"/>
                                </a:rPr>
                              </m:ctrlPr>
                            </m:sSupPr>
                            <m:e>
                              <m:r>
                                <a:rPr lang="en-GB" b="0" i="1" smtClean="0">
                                  <a:latin typeface="Cambria Math" panose="02040503050406030204" pitchFamily="18" charset="0"/>
                                </a:rPr>
                                <m:t>4</m:t>
                              </m:r>
                            </m:e>
                            <m:sup>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2</m:t>
                                  </m:r>
                                </m:den>
                              </m:f>
                            </m:sup>
                          </m:sSup>
                          <m:r>
                            <a:rPr lang="en-GB" b="0" i="1" smtClean="0">
                              <a:latin typeface="Cambria Math" panose="02040503050406030204" pitchFamily="18" charset="0"/>
                            </a:rPr>
                            <m:t>)</m:t>
                          </m:r>
                        </m:e>
                        <m:sup>
                          <m:r>
                            <a:rPr lang="en-GB" b="0" i="1" smtClean="0">
                              <a:latin typeface="Cambria Math" panose="02040503050406030204" pitchFamily="18" charset="0"/>
                            </a:rPr>
                            <m:t>2</m:t>
                          </m:r>
                        </m:sup>
                      </m:sSup>
                      <m:r>
                        <a:rPr lang="en-GB" b="0" i="1" smtClean="0">
                          <a:latin typeface="Cambria Math" panose="02040503050406030204" pitchFamily="18" charset="0"/>
                        </a:rPr>
                        <m:t>=4</m:t>
                      </m:r>
                    </m:oMath>
                  </m:oMathPara>
                </a14:m>
                <a:endParaRPr lang="en-GB" dirty="0"/>
              </a:p>
            </p:txBody>
          </p:sp>
        </mc:Choice>
        <mc:Fallback xmlns="">
          <p:sp>
            <p:nvSpPr>
              <p:cNvPr id="3" name="Content Placeholder 2">
                <a:extLst>
                  <a:ext uri="{FF2B5EF4-FFF2-40B4-BE49-F238E27FC236}">
                    <a16:creationId xmlns:a16="http://schemas.microsoft.com/office/drawing/2014/main" id="{57B64FB2-CE79-364F-B524-68DA1DA8AC91}"/>
                  </a:ext>
                </a:extLst>
              </p:cNvPr>
              <p:cNvSpPr>
                <a:spLocks noGrp="1" noRot="1" noChangeAspect="1" noMove="1" noResize="1" noEditPoints="1" noAdjustHandles="1" noChangeArrowheads="1" noChangeShapeType="1" noTextEdit="1"/>
              </p:cNvSpPr>
              <p:nvPr>
                <p:ph idx="1"/>
              </p:nvPr>
            </p:nvSpPr>
            <p:spPr>
              <a:xfrm>
                <a:off x="628650" y="1222897"/>
                <a:ext cx="7886700" cy="5052701"/>
              </a:xfrm>
              <a:blipFill>
                <a:blip r:embed="rId2"/>
                <a:stretch>
                  <a:fillRect l="-1447" t="-503"/>
                </a:stretch>
              </a:blipFill>
            </p:spPr>
            <p:txBody>
              <a:bodyPr/>
              <a:lstStyle/>
              <a:p>
                <a:r>
                  <a:rPr lang="en-GB">
                    <a:noFill/>
                  </a:rPr>
                  <a:t> </a:t>
                </a:r>
              </a:p>
            </p:txBody>
          </p:sp>
        </mc:Fallback>
      </mc:AlternateContent>
      <p:pic>
        <p:nvPicPr>
          <p:cNvPr id="2050" name="Picture 158181">
            <a:extLst>
              <a:ext uri="{FF2B5EF4-FFF2-40B4-BE49-F238E27FC236}">
                <a16:creationId xmlns:a16="http://schemas.microsoft.com/office/drawing/2014/main" id="{C96BC226-8345-BB46-AD1F-BA3C256FAA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897" y="1892461"/>
            <a:ext cx="38100" cy="114300"/>
          </a:xfrm>
          <a:prstGeom prst="rect">
            <a:avLst/>
          </a:prstGeom>
          <a:noFill/>
          <a:extLst>
            <a:ext uri="{909E8E84-426E-40DD-AFC4-6F175D3DCCD1}">
              <a14:hiddenFill xmlns:a14="http://schemas.microsoft.com/office/drawing/2010/main">
                <a:solidFill>
                  <a:srgbClr val="FFFFFF"/>
                </a:solidFill>
              </a14:hiddenFill>
            </a:ext>
          </a:extLst>
        </p:spPr>
      </p:pic>
      <p:pic>
        <p:nvPicPr>
          <p:cNvPr id="2049" name="Picture 158182">
            <a:extLst>
              <a:ext uri="{FF2B5EF4-FFF2-40B4-BE49-F238E27FC236}">
                <a16:creationId xmlns:a16="http://schemas.microsoft.com/office/drawing/2014/main" id="{0C56E00E-2007-7C49-B574-E93EAAA15C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8897" y="2006761"/>
            <a:ext cx="38100" cy="1016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158182">
            <a:extLst>
              <a:ext uri="{FF2B5EF4-FFF2-40B4-BE49-F238E27FC236}">
                <a16:creationId xmlns:a16="http://schemas.microsoft.com/office/drawing/2014/main" id="{6F8AE321-E6BF-074A-AE87-CE938A76FC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8100" cy="10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3882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 of Computation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1028700"/>
                <a:ext cx="7886700" cy="5705475"/>
              </a:xfrm>
            </p:spPr>
            <p:txBody>
              <a:bodyPr>
                <a:normAutofit/>
              </a:bodyPr>
              <a:lstStyle/>
              <a:p>
                <a:r>
                  <a:rPr lang="en-GB" b="1" dirty="0"/>
                  <a:t>Rule 1</a:t>
                </a:r>
                <a:r>
                  <a:rPr lang="en-GB" dirty="0"/>
                  <a:t>: Roots and exponents are handled first</a:t>
                </a:r>
              </a:p>
              <a:p>
                <a:pPr marL="342900" lvl="1" indent="0" algn="ctr">
                  <a:buNone/>
                </a:pPr>
                <a:r>
                  <a:rPr lang="en-GB" sz="2600" dirty="0"/>
                  <a:t>(2 – 3</a:t>
                </a:r>
                <a:r>
                  <a:rPr lang="en-GB" sz="2600" baseline="30000" dirty="0"/>
                  <a:t>2</a:t>
                </a:r>
                <a:r>
                  <a:rPr lang="en-GB" sz="2600" dirty="0"/>
                  <a:t>)(4 + 2</a:t>
                </a:r>
                <a:r>
                  <a:rPr lang="en-GB" sz="2600" baseline="30000" dirty="0"/>
                  <a:t>2</a:t>
                </a:r>
                <a:r>
                  <a:rPr lang="en-GB" sz="2600" dirty="0"/>
                  <a:t>) = (2 – 9)(4 + 4) = (-7)(8) = -56</a:t>
                </a:r>
              </a:p>
              <a:p>
                <a:pPr lvl="1"/>
                <a:endParaRPr lang="en-GB" sz="1300" dirty="0"/>
              </a:p>
              <a:p>
                <a:r>
                  <a:rPr lang="en-GB" b="1" dirty="0"/>
                  <a:t>Rule 1</a:t>
                </a:r>
                <a:r>
                  <a:rPr lang="en-GB" dirty="0"/>
                  <a:t>: Any expressions within brackets are treated as a single operation. Do any operations on these before doing operations outside the brackets With nested brackets work from the inside out</a:t>
                </a:r>
              </a:p>
              <a:p>
                <a:pPr marL="0" indent="0" algn="ctr">
                  <a:buNone/>
                </a:pPr>
                <a:r>
                  <a:rPr lang="en-GB" dirty="0"/>
                  <a:t>4 (7 – 2) = 4 (5) = 20</a:t>
                </a:r>
              </a:p>
              <a:p>
                <a:r>
                  <a:rPr lang="en-GB" dirty="0"/>
                  <a:t>Treat the numerator and the denominator of a complicated fraction as if each were contained in brackets</a:t>
                </a:r>
              </a:p>
              <a:p>
                <a:pPr marL="342900" lvl="1" indent="0">
                  <a:buNone/>
                </a:pPr>
                <a14:m>
                  <m:oMathPara xmlns:m="http://schemas.openxmlformats.org/officeDocument/2006/math">
                    <m:oMathParaPr>
                      <m:jc m:val="centerGroup"/>
                    </m:oMathParaPr>
                    <m:oMath xmlns:m="http://schemas.openxmlformats.org/officeDocument/2006/math">
                      <m:f>
                        <m:fPr>
                          <m:ctrlPr>
                            <a:rPr lang="en-GB" sz="2800" i="1" smtClean="0">
                              <a:latin typeface="Cambria Math" panose="02040503050406030204" pitchFamily="18" charset="0"/>
                            </a:rPr>
                          </m:ctrlPr>
                        </m:fPr>
                        <m:num>
                          <m:r>
                            <a:rPr lang="en-GB" sz="2800" b="0" i="1" smtClean="0">
                              <a:latin typeface="Cambria Math" panose="02040503050406030204" pitchFamily="18" charset="0"/>
                            </a:rPr>
                            <m:t>3+2</m:t>
                          </m:r>
                        </m:num>
                        <m:den>
                          <m:r>
                            <a:rPr lang="en-GB" sz="2800" b="0" i="1" smtClean="0">
                              <a:latin typeface="Cambria Math" panose="02040503050406030204" pitchFamily="18" charset="0"/>
                            </a:rPr>
                            <m:t>5(7−3)</m:t>
                          </m:r>
                        </m:den>
                      </m:f>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5</m:t>
                          </m:r>
                        </m:num>
                        <m:den>
                          <m:r>
                            <a:rPr lang="en-GB" sz="2800" b="0" i="1" smtClean="0">
                              <a:latin typeface="Cambria Math" panose="02040503050406030204" pitchFamily="18" charset="0"/>
                            </a:rPr>
                            <m:t>5(4)</m:t>
                          </m:r>
                        </m:den>
                      </m:f>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5</m:t>
                          </m:r>
                        </m:num>
                        <m:den>
                          <m:r>
                            <a:rPr lang="en-GB" sz="2800" b="0" i="1" smtClean="0">
                              <a:latin typeface="Cambria Math" panose="02040503050406030204" pitchFamily="18" charset="0"/>
                            </a:rPr>
                            <m:t>20</m:t>
                          </m:r>
                        </m:den>
                      </m:f>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1</m:t>
                          </m:r>
                        </m:num>
                        <m:den>
                          <m:r>
                            <a:rPr lang="en-GB" sz="2800" b="0" i="1" smtClean="0">
                              <a:latin typeface="Cambria Math" panose="02040503050406030204" pitchFamily="18" charset="0"/>
                            </a:rPr>
                            <m:t>4</m:t>
                          </m:r>
                        </m:den>
                      </m:f>
                    </m:oMath>
                  </m:oMathPara>
                </a14:m>
                <a:endParaRPr lang="en-GB" sz="2000" dirty="0"/>
              </a:p>
              <a:p>
                <a:endParaRPr lang="en-GB" sz="1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1028700"/>
                <a:ext cx="7886700" cy="5705475"/>
              </a:xfrm>
              <a:blipFill>
                <a:blip r:embed="rId2"/>
                <a:stretch>
                  <a:fillRect l="-1447" t="-2000" r="-643"/>
                </a:stretch>
              </a:blipFill>
            </p:spPr>
            <p:txBody>
              <a:bodyPr/>
              <a:lstStyle/>
              <a:p>
                <a:r>
                  <a:rPr lang="en-GB">
                    <a:noFill/>
                  </a:rPr>
                  <a:t> </a:t>
                </a:r>
              </a:p>
            </p:txBody>
          </p:sp>
        </mc:Fallback>
      </mc:AlternateContent>
    </p:spTree>
    <p:extLst>
      <p:ext uri="{BB962C8B-B14F-4D97-AF65-F5344CB8AC3E}">
        <p14:creationId xmlns:p14="http://schemas.microsoft.com/office/powerpoint/2010/main" val="1061207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 of computation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1028700"/>
                <a:ext cx="7886700" cy="5695950"/>
              </a:xfrm>
            </p:spPr>
            <p:txBody>
              <a:bodyPr>
                <a:normAutofit/>
              </a:bodyPr>
              <a:lstStyle/>
              <a:p>
                <a:r>
                  <a:rPr lang="en-GB" dirty="0"/>
                  <a:t>Rule 3: in terms of the arithmetic operations ( </a:t>
                </a:r>
                <a14:m>
                  <m:oMath xmlns:m="http://schemas.openxmlformats.org/officeDocument/2006/math">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 ÷, +, </m:t>
                    </m:r>
                    <m:r>
                      <a:rPr lang="en-GB" b="0" i="1" smtClean="0">
                        <a:latin typeface="Cambria Math" panose="02040503050406030204" pitchFamily="18" charset="0"/>
                        <a:ea typeface="Cambria Math" panose="02040503050406030204" pitchFamily="18" charset="0"/>
                      </a:rPr>
                      <m:t>𝑎𝑛𝑑</m:t>
                    </m:r>
                    <m:r>
                      <a:rPr lang="en-GB" b="0" i="1" smtClean="0">
                        <a:latin typeface="Cambria Math" panose="02040503050406030204" pitchFamily="18" charset="0"/>
                        <a:ea typeface="Cambria Math" panose="02040503050406030204" pitchFamily="18" charset="0"/>
                      </a:rPr>
                      <m:t> −)</m:t>
                    </m:r>
                    <m:r>
                      <a:rPr lang="en-GB" b="0" i="0" smtClean="0">
                        <a:latin typeface="Cambria Math" panose="02040503050406030204" pitchFamily="18" charset="0"/>
                        <a:ea typeface="Cambria Math" panose="02040503050406030204" pitchFamily="18" charset="0"/>
                      </a:rPr>
                      <m:t>, </m:t>
                    </m:r>
                  </m:oMath>
                </a14:m>
                <a:r>
                  <a:rPr lang="en-GB" dirty="0"/>
                  <a:t>the order is: </a:t>
                </a:r>
              </a:p>
              <a:p>
                <a:pPr marL="0" indent="0" algn="ctr">
                  <a:buNone/>
                </a:pPr>
                <a:r>
                  <a:rPr lang="en-GB" dirty="0">
                    <a:solidFill>
                      <a:srgbClr val="FF0000"/>
                    </a:solidFill>
                  </a:rPr>
                  <a:t>MULTIPLY/ DIVIDE then ADD/ SUBTRACT</a:t>
                </a:r>
              </a:p>
              <a:p>
                <a:pPr marL="0" indent="0" algn="ctr">
                  <a:buNone/>
                </a:pPr>
                <a:r>
                  <a:rPr lang="en-GB" dirty="0">
                    <a:solidFill>
                      <a:srgbClr val="FF0000"/>
                    </a:solidFill>
                  </a:rPr>
                  <a:t>From left to right </a:t>
                </a:r>
              </a:p>
              <a:p>
                <a:endParaRPr lang="en-GB" sz="1200" dirty="0"/>
              </a:p>
              <a:p>
                <a:pPr marL="342900" lvl="1"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5−</m:t>
                      </m:r>
                      <m:d>
                        <m:dPr>
                          <m:ctrlPr>
                            <a:rPr lang="en-GB" b="0" i="1" smtClean="0">
                              <a:latin typeface="Cambria Math" panose="02040503050406030204" pitchFamily="18" charset="0"/>
                            </a:rPr>
                          </m:ctrlPr>
                        </m:dPr>
                        <m:e>
                          <m:r>
                            <a:rPr lang="en-GB" b="0" i="1" smtClean="0">
                              <a:latin typeface="Cambria Math" panose="02040503050406030204" pitchFamily="18" charset="0"/>
                            </a:rPr>
                            <m:t>3</m:t>
                          </m:r>
                          <m:r>
                            <a:rPr lang="en-GB" b="0" i="1" smtClean="0">
                              <a:latin typeface="Cambria Math" panose="02040503050406030204" pitchFamily="18" charset="0"/>
                              <a:ea typeface="Cambria Math" panose="02040503050406030204" pitchFamily="18" charset="0"/>
                            </a:rPr>
                            <m:t>×2</m:t>
                          </m:r>
                        </m:e>
                      </m:d>
                      <m:r>
                        <a:rPr lang="en-GB" b="0" i="1" smtClean="0">
                          <a:latin typeface="Cambria Math" panose="02040503050406030204" pitchFamily="18" charset="0"/>
                          <a:ea typeface="Cambria Math" panose="02040503050406030204" pitchFamily="18" charset="0"/>
                        </a:rPr>
                        <m:t>×</m:t>
                      </m:r>
                      <m:d>
                        <m:dPr>
                          <m:ctrlPr>
                            <a:rPr lang="en-GB" b="0" i="1" smtClean="0">
                              <a:latin typeface="Cambria Math" panose="02040503050406030204" pitchFamily="18" charset="0"/>
                              <a:ea typeface="Cambria Math" panose="02040503050406030204" pitchFamily="18" charset="0"/>
                            </a:rPr>
                          </m:ctrlPr>
                        </m:dPr>
                        <m:e>
                          <m:r>
                            <a:rPr lang="en-GB" b="0" i="1" smtClean="0">
                              <a:latin typeface="Cambria Math" panose="02040503050406030204" pitchFamily="18" charset="0"/>
                              <a:ea typeface="Cambria Math" panose="02040503050406030204" pitchFamily="18" charset="0"/>
                            </a:rPr>
                            <m:t>8−</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2</m:t>
                              </m:r>
                            </m:e>
                            <m:sup>
                              <m:r>
                                <a:rPr lang="en-GB" b="0" i="1" smtClean="0">
                                  <a:latin typeface="Cambria Math" panose="02040503050406030204" pitchFamily="18" charset="0"/>
                                  <a:ea typeface="Cambria Math" panose="02040503050406030204" pitchFamily="18" charset="0"/>
                                </a:rPr>
                                <m:t>2</m:t>
                              </m:r>
                            </m:sup>
                          </m:sSup>
                        </m:e>
                      </m:d>
                      <m:r>
                        <a:rPr lang="en-GB" b="0" i="1" smtClean="0">
                          <a:latin typeface="Cambria Math" panose="02040503050406030204" pitchFamily="18" charset="0"/>
                          <a:ea typeface="Cambria Math" panose="02040503050406030204" pitchFamily="18" charset="0"/>
                        </a:rPr>
                        <m:t>−</m:t>
                      </m:r>
                      <m:d>
                        <m:dPr>
                          <m:ctrlPr>
                            <a:rPr lang="en-GB" b="0" i="1" smtClean="0">
                              <a:latin typeface="Cambria Math" panose="02040503050406030204" pitchFamily="18" charset="0"/>
                              <a:ea typeface="Cambria Math" panose="02040503050406030204" pitchFamily="18" charset="0"/>
                            </a:rPr>
                          </m:ctrlPr>
                        </m:dPr>
                        <m:e>
                          <m:r>
                            <a:rPr lang="en-GB" b="0" i="1" smtClean="0">
                              <a:latin typeface="Cambria Math" panose="02040503050406030204" pitchFamily="18" charset="0"/>
                              <a:ea typeface="Cambria Math" panose="02040503050406030204" pitchFamily="18" charset="0"/>
                            </a:rPr>
                            <m:t>1−3</m:t>
                          </m:r>
                        </m:e>
                      </m:d>
                      <m:r>
                        <a:rPr lang="en-GB" b="0" i="1" smtClean="0">
                          <a:latin typeface="Cambria Math" panose="02040503050406030204" pitchFamily="18" charset="0"/>
                          <a:ea typeface="Cambria Math" panose="02040503050406030204" pitchFamily="18" charset="0"/>
                        </a:rPr>
                        <m:t>=</m:t>
                      </m:r>
                    </m:oMath>
                  </m:oMathPara>
                </a14:m>
                <a:endParaRPr lang="en-GB" dirty="0"/>
              </a:p>
              <a:p>
                <a:pPr marL="342900" lvl="1"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5−</m:t>
                      </m:r>
                      <m:d>
                        <m:dPr>
                          <m:ctrlPr>
                            <a:rPr lang="en-GB" i="1">
                              <a:latin typeface="Cambria Math" panose="02040503050406030204" pitchFamily="18" charset="0"/>
                            </a:rPr>
                          </m:ctrlPr>
                        </m:dPr>
                        <m:e>
                          <m:r>
                            <a:rPr lang="en-GB" i="1">
                              <a:latin typeface="Cambria Math" panose="02040503050406030204" pitchFamily="18" charset="0"/>
                            </a:rPr>
                            <m:t>3</m:t>
                          </m:r>
                          <m:r>
                            <a:rPr lang="en-GB" i="1">
                              <a:latin typeface="Cambria Math" panose="02040503050406030204" pitchFamily="18" charset="0"/>
                              <a:ea typeface="Cambria Math" panose="02040503050406030204" pitchFamily="18" charset="0"/>
                            </a:rPr>
                            <m:t>×2</m:t>
                          </m:r>
                        </m:e>
                      </m:d>
                      <m:r>
                        <a:rPr lang="en-GB" i="1">
                          <a:latin typeface="Cambria Math" panose="02040503050406030204" pitchFamily="18" charset="0"/>
                          <a:ea typeface="Cambria Math" panose="02040503050406030204" pitchFamily="18" charset="0"/>
                        </a:rPr>
                        <m:t>×</m:t>
                      </m:r>
                      <m:d>
                        <m:dPr>
                          <m:ctrlPr>
                            <a:rPr lang="en-GB" i="1">
                              <a:latin typeface="Cambria Math" panose="02040503050406030204" pitchFamily="18" charset="0"/>
                              <a:ea typeface="Cambria Math" panose="02040503050406030204" pitchFamily="18" charset="0"/>
                            </a:rPr>
                          </m:ctrlPr>
                        </m:dPr>
                        <m:e>
                          <m:r>
                            <a:rPr lang="en-GB" i="1">
                              <a:latin typeface="Cambria Math" panose="02040503050406030204" pitchFamily="18" charset="0"/>
                              <a:ea typeface="Cambria Math" panose="02040503050406030204" pitchFamily="18" charset="0"/>
                            </a:rPr>
                            <m:t>8−</m:t>
                          </m:r>
                          <m:r>
                            <a:rPr lang="en-GB" b="0" i="1" smtClean="0">
                              <a:latin typeface="Cambria Math" panose="02040503050406030204" pitchFamily="18" charset="0"/>
                              <a:ea typeface="Cambria Math" panose="02040503050406030204" pitchFamily="18" charset="0"/>
                            </a:rPr>
                            <m:t>4</m:t>
                          </m:r>
                        </m:e>
                      </m:d>
                      <m:r>
                        <a:rPr lang="en-GB" i="1">
                          <a:latin typeface="Cambria Math" panose="02040503050406030204" pitchFamily="18" charset="0"/>
                          <a:ea typeface="Cambria Math" panose="02040503050406030204" pitchFamily="18" charset="0"/>
                        </a:rPr>
                        <m:t>−</m:t>
                      </m:r>
                      <m:d>
                        <m:dPr>
                          <m:ctrlPr>
                            <a:rPr lang="en-GB" i="1">
                              <a:latin typeface="Cambria Math" panose="02040503050406030204" pitchFamily="18" charset="0"/>
                              <a:ea typeface="Cambria Math" panose="02040503050406030204" pitchFamily="18" charset="0"/>
                            </a:rPr>
                          </m:ctrlPr>
                        </m:dPr>
                        <m:e>
                          <m:r>
                            <a:rPr lang="en-GB" i="1">
                              <a:latin typeface="Cambria Math" panose="02040503050406030204" pitchFamily="18" charset="0"/>
                              <a:ea typeface="Cambria Math" panose="02040503050406030204" pitchFamily="18" charset="0"/>
                            </a:rPr>
                            <m:t>1−3</m:t>
                          </m:r>
                        </m:e>
                      </m:d>
                      <m:r>
                        <a:rPr lang="en-GB" i="1">
                          <a:latin typeface="Cambria Math" panose="02040503050406030204" pitchFamily="18" charset="0"/>
                          <a:ea typeface="Cambria Math" panose="02040503050406030204" pitchFamily="18" charset="0"/>
                        </a:rPr>
                        <m:t>=</m:t>
                      </m:r>
                    </m:oMath>
                  </m:oMathPara>
                </a14:m>
                <a:endParaRPr lang="en-GB" dirty="0"/>
              </a:p>
              <a:p>
                <a:pPr marL="342900" lvl="1"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5−</m:t>
                      </m:r>
                      <m:r>
                        <a:rPr lang="en-GB" b="0" i="1" smtClean="0">
                          <a:latin typeface="Cambria Math" panose="02040503050406030204" pitchFamily="18" charset="0"/>
                        </a:rPr>
                        <m:t>6</m:t>
                      </m:r>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4</m:t>
                      </m:r>
                      <m:r>
                        <a:rPr lang="en-GB" i="1">
                          <a:latin typeface="Cambria Math" panose="02040503050406030204" pitchFamily="18" charset="0"/>
                          <a:ea typeface="Cambria Math" panose="02040503050406030204" pitchFamily="18" charset="0"/>
                        </a:rPr>
                        <m:t>−</m:t>
                      </m:r>
                      <m:d>
                        <m:dPr>
                          <m:ctrlPr>
                            <a:rPr lang="en-GB" i="1">
                              <a:latin typeface="Cambria Math" panose="02040503050406030204" pitchFamily="18" charset="0"/>
                              <a:ea typeface="Cambria Math" panose="02040503050406030204" pitchFamily="18" charset="0"/>
                            </a:rPr>
                          </m:ctrlPr>
                        </m:dPr>
                        <m:e>
                          <m:r>
                            <a:rPr lang="en-GB" b="0" i="1" smtClean="0">
                              <a:latin typeface="Cambria Math" panose="02040503050406030204" pitchFamily="18" charset="0"/>
                              <a:ea typeface="Cambria Math" panose="02040503050406030204" pitchFamily="18" charset="0"/>
                            </a:rPr>
                            <m:t>−2</m:t>
                          </m:r>
                        </m:e>
                      </m:d>
                      <m:r>
                        <a:rPr lang="en-GB" i="1">
                          <a:latin typeface="Cambria Math" panose="02040503050406030204" pitchFamily="18" charset="0"/>
                          <a:ea typeface="Cambria Math" panose="02040503050406030204" pitchFamily="18" charset="0"/>
                        </a:rPr>
                        <m:t>=</m:t>
                      </m:r>
                    </m:oMath>
                  </m:oMathPara>
                </a14:m>
                <a:endParaRPr lang="en-GB" dirty="0"/>
              </a:p>
              <a:p>
                <a:pPr marL="342900" lvl="1" indent="0" algn="ctr">
                  <a:buNone/>
                </a:pPr>
                <a14:m>
                  <m:oMath xmlns:m="http://schemas.openxmlformats.org/officeDocument/2006/math">
                    <m:r>
                      <a:rPr lang="en-GB" i="1">
                        <a:latin typeface="Cambria Math" panose="02040503050406030204" pitchFamily="18" charset="0"/>
                      </a:rPr>
                      <m:t>5−</m:t>
                    </m:r>
                    <m:r>
                      <a:rPr lang="en-GB" b="0" i="1" smtClean="0">
                        <a:latin typeface="Cambria Math" panose="02040503050406030204" pitchFamily="18" charset="0"/>
                      </a:rPr>
                      <m:t>24</m:t>
                    </m:r>
                    <m:r>
                      <a:rPr lang="en-GB" b="0" i="1" smtClean="0">
                        <a:latin typeface="Cambria Math" panose="02040503050406030204" pitchFamily="18" charset="0"/>
                        <a:ea typeface="Cambria Math" panose="02040503050406030204" pitchFamily="18" charset="0"/>
                      </a:rPr>
                      <m:t>+2</m:t>
                    </m:r>
                    <m:r>
                      <a:rPr lang="en-GB" i="1">
                        <a:latin typeface="Cambria Math" panose="02040503050406030204" pitchFamily="18" charset="0"/>
                        <a:ea typeface="Cambria Math" panose="02040503050406030204" pitchFamily="18" charset="0"/>
                      </a:rPr>
                      <m:t>=</m:t>
                    </m:r>
                  </m:oMath>
                </a14:m>
                <a:r>
                  <a:rPr lang="en-GB" dirty="0"/>
                  <a:t>-17</a:t>
                </a:r>
              </a:p>
              <a:p>
                <a:pPr marL="342900" lvl="1" indent="0">
                  <a:buNone/>
                </a:pPr>
                <a:endParaRPr lang="en-GB" dirty="0"/>
              </a:p>
              <a:p>
                <a:pPr marL="342900" lvl="1" indent="0">
                  <a:buNone/>
                </a:pPr>
                <a:endParaRPr lang="en-GB" dirty="0"/>
              </a:p>
              <a:p>
                <a:pPr marL="342900" lvl="1"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1028700"/>
                <a:ext cx="7886700" cy="5695950"/>
              </a:xfrm>
              <a:blipFill>
                <a:blip r:embed="rId2"/>
                <a:stretch>
                  <a:fillRect l="-1447" t="-2004"/>
                </a:stretch>
              </a:blipFill>
            </p:spPr>
            <p:txBody>
              <a:bodyPr/>
              <a:lstStyle/>
              <a:p>
                <a:r>
                  <a:rPr lang="en-GB">
                    <a:noFill/>
                  </a:rPr>
                  <a:t> </a:t>
                </a:r>
              </a:p>
            </p:txBody>
          </p:sp>
        </mc:Fallback>
      </mc:AlternateContent>
    </p:spTree>
    <p:extLst>
      <p:ext uri="{BB962C8B-B14F-4D97-AF65-F5344CB8AC3E}">
        <p14:creationId xmlns:p14="http://schemas.microsoft.com/office/powerpoint/2010/main" val="2840650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Equations</a:t>
            </a:r>
          </a:p>
        </p:txBody>
      </p:sp>
      <p:sp>
        <p:nvSpPr>
          <p:cNvPr id="3" name="Content Placeholder 2"/>
          <p:cNvSpPr>
            <a:spLocks noGrp="1"/>
          </p:cNvSpPr>
          <p:nvPr>
            <p:ph idx="1"/>
          </p:nvPr>
        </p:nvSpPr>
        <p:spPr>
          <a:xfrm>
            <a:off x="628650" y="1028700"/>
            <a:ext cx="7886700" cy="5743575"/>
          </a:xfrm>
        </p:spPr>
        <p:txBody>
          <a:bodyPr>
            <a:normAutofit fontScale="92500"/>
          </a:bodyPr>
          <a:lstStyle/>
          <a:p>
            <a:r>
              <a:rPr lang="en-GB" dirty="0"/>
              <a:t>An equation is two equal expressions joined by an equals sign</a:t>
            </a:r>
          </a:p>
          <a:p>
            <a:r>
              <a:rPr lang="en-GB" b="1" dirty="0"/>
              <a:t>Rule 1</a:t>
            </a:r>
            <a:r>
              <a:rPr lang="en-GB" dirty="0"/>
              <a:t>: Adding or subtracting the same number from each side of an equation is acceptable and the two sides will still be equivalent</a:t>
            </a:r>
          </a:p>
          <a:p>
            <a:r>
              <a:rPr lang="en-GB" b="1" dirty="0"/>
              <a:t>Rule 2</a:t>
            </a:r>
            <a:r>
              <a:rPr lang="en-GB" dirty="0"/>
              <a:t>: If you add or subtract a number from one side of an equation then you </a:t>
            </a:r>
            <a:r>
              <a:rPr lang="en-GB" b="1" i="1" dirty="0"/>
              <a:t>must</a:t>
            </a:r>
            <a:r>
              <a:rPr lang="en-GB" dirty="0"/>
              <a:t> add or subtract it on the other side</a:t>
            </a:r>
          </a:p>
          <a:p>
            <a:pPr marL="342900" lvl="1" indent="0">
              <a:buNone/>
            </a:pPr>
            <a:r>
              <a:rPr lang="en-GB" dirty="0"/>
              <a:t>8 – 2 = 3 + 3		2 + 8 – 2 = 2 + 3 + 3	8 = 8</a:t>
            </a:r>
          </a:p>
          <a:p>
            <a:pPr marL="342900" lvl="1" indent="0">
              <a:buNone/>
            </a:pPr>
            <a:r>
              <a:rPr lang="en-GB" dirty="0"/>
              <a:t>2x + 7 = 35		2x + 7 – 7 = 35 - 7		</a:t>
            </a:r>
          </a:p>
          <a:p>
            <a:r>
              <a:rPr lang="en-GB" b="1" dirty="0"/>
              <a:t>Rule 3</a:t>
            </a:r>
            <a:r>
              <a:rPr lang="en-GB" dirty="0"/>
              <a:t>: If you multiply or divide one side of an equation by a number then you must do the same to the other side</a:t>
            </a:r>
          </a:p>
          <a:p>
            <a:pPr marL="342900" lvl="1" indent="0">
              <a:buNone/>
            </a:pPr>
            <a:r>
              <a:rPr lang="en-GB" dirty="0"/>
              <a:t>3 + 2 – 1 = 7 – 5 + 2</a:t>
            </a:r>
          </a:p>
          <a:p>
            <a:pPr marL="342900" lvl="1" indent="0">
              <a:buNone/>
            </a:pPr>
            <a:r>
              <a:rPr lang="en-GB" dirty="0"/>
              <a:t>6(3 + 2 – 1) = 6(7 – 5 + 2) 		6(4) = 6(4)		24 = 24</a:t>
            </a:r>
          </a:p>
          <a:p>
            <a:pPr lvl="1"/>
            <a:endParaRPr lang="en-GB" dirty="0"/>
          </a:p>
        </p:txBody>
      </p:sp>
    </p:spTree>
    <p:extLst>
      <p:ext uri="{BB962C8B-B14F-4D97-AF65-F5344CB8AC3E}">
        <p14:creationId xmlns:p14="http://schemas.microsoft.com/office/powerpoint/2010/main" val="12805555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E2DF9-CE4C-B842-8E6A-457486646870}"/>
              </a:ext>
            </a:extLst>
          </p:cNvPr>
          <p:cNvSpPr>
            <a:spLocks noGrp="1"/>
          </p:cNvSpPr>
          <p:nvPr>
            <p:ph type="title"/>
          </p:nvPr>
        </p:nvSpPr>
        <p:spPr/>
        <p:txBody>
          <a:bodyPr/>
          <a:lstStyle/>
          <a:p>
            <a:r>
              <a:rPr lang="en-GB" dirty="0"/>
              <a:t>Linear equations in one variable</a:t>
            </a:r>
          </a:p>
        </p:txBody>
      </p:sp>
      <p:sp>
        <p:nvSpPr>
          <p:cNvPr id="3" name="Content Placeholder 2">
            <a:extLst>
              <a:ext uri="{FF2B5EF4-FFF2-40B4-BE49-F238E27FC236}">
                <a16:creationId xmlns:a16="http://schemas.microsoft.com/office/drawing/2014/main" id="{0816BE6F-9245-6148-8B7C-312D875C0085}"/>
              </a:ext>
            </a:extLst>
          </p:cNvPr>
          <p:cNvSpPr>
            <a:spLocks noGrp="1"/>
          </p:cNvSpPr>
          <p:nvPr>
            <p:ph idx="1"/>
          </p:nvPr>
        </p:nvSpPr>
        <p:spPr/>
        <p:txBody>
          <a:bodyPr/>
          <a:lstStyle/>
          <a:p>
            <a:pPr algn="just"/>
            <a:r>
              <a:rPr lang="en-GB" dirty="0"/>
              <a:t>In any equation there is an unknown quantity, x say, that we are trying to find. In a linear equation this unknown quantity will appear only as a multiple of x, and not as a function of x such as x</a:t>
            </a:r>
            <a:r>
              <a:rPr lang="en-GB" baseline="30000" dirty="0"/>
              <a:t>2</a:t>
            </a:r>
            <a:r>
              <a:rPr lang="en-GB" dirty="0"/>
              <a:t>, x</a:t>
            </a:r>
            <a:r>
              <a:rPr lang="en-GB" baseline="30000" dirty="0"/>
              <a:t>3</a:t>
            </a:r>
            <a:endParaRPr lang="en-GB" dirty="0"/>
          </a:p>
          <a:p>
            <a:endParaRPr lang="en-GB" dirty="0"/>
          </a:p>
        </p:txBody>
      </p:sp>
      <p:sp>
        <p:nvSpPr>
          <p:cNvPr id="4" name="Rectangle 3">
            <a:extLst>
              <a:ext uri="{FF2B5EF4-FFF2-40B4-BE49-F238E27FC236}">
                <a16:creationId xmlns:a16="http://schemas.microsoft.com/office/drawing/2014/main" id="{0DAEC69A-97FC-AB4F-B4E2-71D0079BBA12}"/>
              </a:ext>
            </a:extLst>
          </p:cNvPr>
          <p:cNvSpPr/>
          <p:nvPr/>
        </p:nvSpPr>
        <p:spPr>
          <a:xfrm>
            <a:off x="825420" y="3846615"/>
            <a:ext cx="7886700" cy="954107"/>
          </a:xfrm>
          <a:prstGeom prst="rect">
            <a:avLst/>
          </a:prstGeom>
        </p:spPr>
        <p:txBody>
          <a:bodyPr wrap="square">
            <a:spAutoFit/>
          </a:bodyPr>
          <a:lstStyle/>
          <a:p>
            <a:r>
              <a:rPr lang="en-GB" sz="2800" dirty="0"/>
              <a:t>Suppose we wish to solve the equation </a:t>
            </a:r>
          </a:p>
          <a:p>
            <a:pPr algn="ctr"/>
            <a:r>
              <a:rPr lang="en-GB" sz="2800" dirty="0">
                <a:latin typeface="+mj-lt"/>
              </a:rPr>
              <a:t>3x + 15 = x + 25 </a:t>
            </a:r>
          </a:p>
        </p:txBody>
      </p:sp>
    </p:spTree>
    <p:extLst>
      <p:ext uri="{BB962C8B-B14F-4D97-AF65-F5344CB8AC3E}">
        <p14:creationId xmlns:p14="http://schemas.microsoft.com/office/powerpoint/2010/main" val="999077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0ABD4B-E77E-9142-B57E-99BE79431987}"/>
              </a:ext>
            </a:extLst>
          </p:cNvPr>
          <p:cNvSpPr>
            <a:spLocks noGrp="1"/>
          </p:cNvSpPr>
          <p:nvPr>
            <p:ph idx="1"/>
          </p:nvPr>
        </p:nvSpPr>
        <p:spPr>
          <a:xfrm>
            <a:off x="628650" y="532435"/>
            <a:ext cx="7886700" cy="6215605"/>
          </a:xfrm>
        </p:spPr>
        <p:txBody>
          <a:bodyPr/>
          <a:lstStyle/>
          <a:p>
            <a:r>
              <a:rPr lang="en-GB" dirty="0"/>
              <a:t>Our first step in solving any equation is to attempt to gather all the x’s together and to gather all the numbers together. </a:t>
            </a:r>
          </a:p>
          <a:p>
            <a:pPr marL="0" indent="0" algn="ctr">
              <a:buNone/>
            </a:pPr>
            <a:r>
              <a:rPr lang="en-GB" dirty="0"/>
              <a:t>3x + 15 = x + 25 </a:t>
            </a:r>
          </a:p>
          <a:p>
            <a:pPr marL="0" indent="0" algn="ctr">
              <a:buNone/>
            </a:pPr>
            <a:r>
              <a:rPr lang="en-GB" dirty="0"/>
              <a:t>we can subtract x from each side, because this will remove it entirely from the right, to give </a:t>
            </a:r>
          </a:p>
          <a:p>
            <a:pPr marL="0" indent="0">
              <a:buNone/>
            </a:pPr>
            <a:r>
              <a:rPr lang="en-GB" dirty="0"/>
              <a:t>                                   3x + 15</a:t>
            </a:r>
            <a:r>
              <a:rPr lang="en-GB" dirty="0">
                <a:solidFill>
                  <a:srgbClr val="FF0000"/>
                </a:solidFill>
              </a:rPr>
              <a:t>-x </a:t>
            </a:r>
            <a:r>
              <a:rPr lang="en-GB" dirty="0"/>
              <a:t>= x + 25 </a:t>
            </a:r>
            <a:r>
              <a:rPr lang="en-GB" dirty="0">
                <a:solidFill>
                  <a:srgbClr val="FF0000"/>
                </a:solidFill>
              </a:rPr>
              <a:t>-x</a:t>
            </a:r>
          </a:p>
          <a:p>
            <a:pPr marL="0" indent="0" algn="ctr">
              <a:buNone/>
            </a:pPr>
            <a:r>
              <a:rPr lang="en-GB" dirty="0"/>
              <a:t>2x + 15</a:t>
            </a:r>
            <a:r>
              <a:rPr lang="en-GB" dirty="0">
                <a:solidFill>
                  <a:srgbClr val="FF0000"/>
                </a:solidFill>
              </a:rPr>
              <a:t> </a:t>
            </a:r>
            <a:r>
              <a:rPr lang="en-GB" dirty="0"/>
              <a:t>= 25</a:t>
            </a:r>
            <a:endParaRPr lang="en-GB" dirty="0">
              <a:solidFill>
                <a:srgbClr val="FF0000"/>
              </a:solidFill>
            </a:endParaRPr>
          </a:p>
          <a:p>
            <a:pPr marL="0" indent="0">
              <a:buNone/>
            </a:pPr>
            <a:r>
              <a:rPr lang="en-GB" dirty="0"/>
              <a:t>We can subtract 15 from each side to give </a:t>
            </a:r>
          </a:p>
          <a:p>
            <a:pPr marL="0" indent="0" algn="ctr">
              <a:buNone/>
            </a:pPr>
            <a:r>
              <a:rPr lang="en-GB" dirty="0"/>
              <a:t>2x + 15-15</a:t>
            </a:r>
            <a:r>
              <a:rPr lang="en-GB" dirty="0">
                <a:solidFill>
                  <a:srgbClr val="FF0000"/>
                </a:solidFill>
              </a:rPr>
              <a:t> </a:t>
            </a:r>
            <a:r>
              <a:rPr lang="en-GB" dirty="0"/>
              <a:t>= 25-15</a:t>
            </a:r>
            <a:endParaRPr lang="en-GB" dirty="0">
              <a:solidFill>
                <a:srgbClr val="FF0000"/>
              </a:solidFill>
            </a:endParaRPr>
          </a:p>
          <a:p>
            <a:pPr marL="0" indent="0" algn="ctr">
              <a:buNone/>
            </a:pPr>
            <a:r>
              <a:rPr lang="en-GB" dirty="0"/>
              <a:t>2x = 10</a:t>
            </a:r>
            <a:endParaRPr lang="en-GB" dirty="0">
              <a:solidFill>
                <a:srgbClr val="FF0000"/>
              </a:solidFill>
            </a:endParaRPr>
          </a:p>
          <a:p>
            <a:pPr marL="0" indent="0">
              <a:buNone/>
            </a:pPr>
            <a:r>
              <a:rPr lang="en-GB" dirty="0"/>
              <a:t>and finally, by dividing each side by 2 we obtain </a:t>
            </a:r>
          </a:p>
          <a:p>
            <a:pPr marL="0" indent="0" algn="ctr">
              <a:buNone/>
            </a:pPr>
            <a:r>
              <a:rPr lang="en-GB" dirty="0"/>
              <a:t>x = 5</a:t>
            </a:r>
            <a:endParaRPr lang="en-GB" dirty="0">
              <a:solidFill>
                <a:srgbClr val="FF0000"/>
              </a:solidFill>
            </a:endParaRPr>
          </a:p>
          <a:p>
            <a:endParaRPr lang="en-GB" dirty="0"/>
          </a:p>
        </p:txBody>
      </p:sp>
    </p:spTree>
    <p:extLst>
      <p:ext uri="{BB962C8B-B14F-4D97-AF65-F5344CB8AC3E}">
        <p14:creationId xmlns:p14="http://schemas.microsoft.com/office/powerpoint/2010/main" val="4281954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B56AC3-E44E-8B4E-8670-B0F10D952AD3}"/>
              </a:ext>
            </a:extLst>
          </p:cNvPr>
          <p:cNvSpPr>
            <a:spLocks noGrp="1"/>
          </p:cNvSpPr>
          <p:nvPr>
            <p:ph idx="1"/>
          </p:nvPr>
        </p:nvSpPr>
        <p:spPr/>
        <p:txBody>
          <a:bodyPr/>
          <a:lstStyle/>
          <a:p>
            <a:r>
              <a:rPr lang="en-GB" dirty="0"/>
              <a:t>Checking the answer:</a:t>
            </a:r>
          </a:p>
          <a:p>
            <a:pPr marL="0" indent="0" algn="ctr">
              <a:buNone/>
            </a:pPr>
            <a:r>
              <a:rPr lang="en-GB" dirty="0"/>
              <a:t>3x + 15 = x + 25 </a:t>
            </a:r>
          </a:p>
          <a:p>
            <a:pPr marL="0" indent="0" algn="ctr">
              <a:buNone/>
            </a:pPr>
            <a:r>
              <a:rPr lang="en-GB" dirty="0"/>
              <a:t>3x5+15=5+25</a:t>
            </a:r>
          </a:p>
          <a:p>
            <a:pPr marL="0" indent="0" algn="ctr">
              <a:buNone/>
            </a:pPr>
            <a:r>
              <a:rPr lang="en-GB" dirty="0"/>
              <a:t>30=30</a:t>
            </a:r>
          </a:p>
          <a:p>
            <a:pPr marL="0" indent="0">
              <a:buNone/>
            </a:pPr>
            <a:r>
              <a:rPr lang="en-GB" dirty="0"/>
              <a:t>Example 2: Solve the equation: </a:t>
            </a:r>
          </a:p>
          <a:p>
            <a:pPr marL="0" indent="0" algn="ctr">
              <a:buNone/>
            </a:pPr>
            <a:r>
              <a:rPr lang="en-GB" dirty="0"/>
              <a:t>8(x-3)-(6-2x)=2(x+2)-5(5-x)</a:t>
            </a:r>
          </a:p>
          <a:p>
            <a:pPr marL="0" indent="0" algn="ctr">
              <a:buNone/>
            </a:pPr>
            <a:br>
              <a:rPr lang="en-GB" dirty="0"/>
            </a:br>
            <a:r>
              <a:rPr lang="en-GB" dirty="0"/>
              <a:t>We begin by multiplying out the brackets, taking care, in particular, with any minus signs. </a:t>
            </a:r>
          </a:p>
          <a:p>
            <a:pPr marL="0" indent="0" algn="ctr">
              <a:buNone/>
            </a:pPr>
            <a:r>
              <a:rPr lang="en-GB" dirty="0"/>
              <a:t>8x−24−6+2x = 2x+4−25+5x </a:t>
            </a:r>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1388836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6120EB-7129-C441-A6FA-BFCDAA95F267}"/>
              </a:ext>
            </a:extLst>
          </p:cNvPr>
          <p:cNvSpPr>
            <a:spLocks noGrp="1"/>
          </p:cNvSpPr>
          <p:nvPr>
            <p:ph idx="1"/>
          </p:nvPr>
        </p:nvSpPr>
        <p:spPr>
          <a:xfrm>
            <a:off x="628650" y="657622"/>
            <a:ext cx="7886700" cy="5542756"/>
          </a:xfrm>
        </p:spPr>
        <p:txBody>
          <a:bodyPr>
            <a:normAutofit lnSpcReduction="10000"/>
          </a:bodyPr>
          <a:lstStyle/>
          <a:p>
            <a:pPr algn="ctr"/>
            <a:r>
              <a:rPr lang="en-GB" dirty="0"/>
              <a:t>8x−24−6+2x = 2x+4−25+5x</a:t>
            </a:r>
          </a:p>
          <a:p>
            <a:pPr marL="0" indent="0">
              <a:buNone/>
            </a:pPr>
            <a:r>
              <a:rPr lang="en-GB" dirty="0"/>
              <a:t>Each side can be tidied up by collecting the x terms and the numbers together. </a:t>
            </a:r>
          </a:p>
          <a:p>
            <a:pPr marL="0" indent="0" algn="ctr">
              <a:buNone/>
            </a:pPr>
            <a:r>
              <a:rPr lang="en-GB" dirty="0"/>
              <a:t> 10x − 30 = 7x − 21 </a:t>
            </a:r>
          </a:p>
          <a:p>
            <a:pPr marL="0" indent="0" algn="ctr">
              <a:buNone/>
            </a:pPr>
            <a:r>
              <a:rPr lang="en-GB" dirty="0"/>
              <a:t>10x -7x =30 − 21</a:t>
            </a:r>
          </a:p>
          <a:p>
            <a:pPr marL="0" indent="0" algn="ctr">
              <a:buNone/>
            </a:pPr>
            <a:r>
              <a:rPr lang="en-GB" dirty="0"/>
              <a:t>3x = 9 </a:t>
            </a:r>
          </a:p>
          <a:p>
            <a:pPr marL="0" indent="0" algn="ctr">
              <a:buNone/>
            </a:pPr>
            <a:r>
              <a:rPr lang="en-GB" dirty="0"/>
              <a:t>X=3</a:t>
            </a:r>
          </a:p>
          <a:p>
            <a:pPr marL="0" indent="0" algn="ctr">
              <a:buNone/>
            </a:pPr>
            <a:r>
              <a:rPr lang="en-GB" dirty="0"/>
              <a:t>8(x-3)-(6-2x)=2(x+2)-5(5-x)</a:t>
            </a:r>
          </a:p>
          <a:p>
            <a:pPr marL="0" indent="0" algn="ctr">
              <a:buNone/>
            </a:pPr>
            <a:r>
              <a:rPr lang="en-GB" dirty="0"/>
              <a:t>8(3-3)-(6-2x3)=2(3+2)-5(5-3)</a:t>
            </a:r>
          </a:p>
          <a:p>
            <a:pPr marL="0" indent="0" algn="ctr">
              <a:buNone/>
            </a:pPr>
            <a:r>
              <a:rPr lang="en-GB" dirty="0"/>
              <a:t>0=0</a:t>
            </a:r>
          </a:p>
          <a:p>
            <a:pPr marL="0" indent="0" algn="ctr">
              <a:buNone/>
            </a:pPr>
            <a:r>
              <a:rPr lang="en-GB" dirty="0"/>
              <a:t>So both sides equal zero. The equation balances and so x = 3 is the solution. </a:t>
            </a:r>
          </a:p>
        </p:txBody>
      </p:sp>
    </p:spTree>
    <p:extLst>
      <p:ext uri="{BB962C8B-B14F-4D97-AF65-F5344CB8AC3E}">
        <p14:creationId xmlns:p14="http://schemas.microsoft.com/office/powerpoint/2010/main" val="23276170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C0541-1D5F-F24E-8902-30175E8B2CCE}"/>
              </a:ext>
            </a:extLst>
          </p:cNvPr>
          <p:cNvSpPr>
            <a:spLocks noGrp="1"/>
          </p:cNvSpPr>
          <p:nvPr>
            <p:ph type="title"/>
          </p:nvPr>
        </p:nvSpPr>
        <p:spPr/>
        <p:txBody>
          <a:bodyPr/>
          <a:lstStyle/>
          <a:p>
            <a:r>
              <a:rPr lang="en-GB" dirty="0"/>
              <a:t>Exercises </a:t>
            </a:r>
          </a:p>
        </p:txBody>
      </p:sp>
      <p:sp>
        <p:nvSpPr>
          <p:cNvPr id="3" name="Content Placeholder 2">
            <a:extLst>
              <a:ext uri="{FF2B5EF4-FFF2-40B4-BE49-F238E27FC236}">
                <a16:creationId xmlns:a16="http://schemas.microsoft.com/office/drawing/2014/main" id="{ECE25C6C-8ED8-C041-8CA4-BAFBF86C19E6}"/>
              </a:ext>
            </a:extLst>
          </p:cNvPr>
          <p:cNvSpPr>
            <a:spLocks noGrp="1"/>
          </p:cNvSpPr>
          <p:nvPr>
            <p:ph idx="1"/>
          </p:nvPr>
        </p:nvSpPr>
        <p:spPr/>
        <p:txBody>
          <a:bodyPr/>
          <a:lstStyle/>
          <a:p>
            <a:r>
              <a:rPr lang="en-GB" dirty="0"/>
              <a:t>Find the value of x?</a:t>
            </a:r>
          </a:p>
          <a:p>
            <a:pPr marL="514350" indent="-514350">
              <a:buFont typeface="+mj-lt"/>
              <a:buAutoNum type="arabicPeriod"/>
            </a:pPr>
            <a:r>
              <a:rPr lang="en-GB" dirty="0"/>
              <a:t>3(x-2)=9</a:t>
            </a:r>
          </a:p>
          <a:p>
            <a:pPr marL="514350" indent="-514350">
              <a:buFont typeface="+mj-lt"/>
              <a:buAutoNum type="arabicPeriod"/>
            </a:pPr>
            <a:r>
              <a:rPr lang="en-GB" dirty="0"/>
              <a:t>6x+1=2x+9</a:t>
            </a:r>
          </a:p>
          <a:p>
            <a:pPr marL="514350" indent="-514350">
              <a:buFont typeface="+mj-lt"/>
              <a:buAutoNum type="arabicPeriod"/>
            </a:pPr>
            <a:r>
              <a:rPr lang="en-GB" dirty="0"/>
              <a:t>4-3x=8+x</a:t>
            </a:r>
          </a:p>
          <a:p>
            <a:pPr marL="514350" indent="-514350">
              <a:buFont typeface="+mj-lt"/>
              <a:buAutoNum type="arabicPeriod"/>
            </a:pPr>
            <a:r>
              <a:rPr lang="en-GB" dirty="0"/>
              <a:t>5(1 − 2x) + 2(3 − x) = 3(x + 4) + 14</a:t>
            </a:r>
          </a:p>
        </p:txBody>
      </p:sp>
      <p:sp>
        <p:nvSpPr>
          <p:cNvPr id="4" name="TextBox 3">
            <a:extLst>
              <a:ext uri="{FF2B5EF4-FFF2-40B4-BE49-F238E27FC236}">
                <a16:creationId xmlns:a16="http://schemas.microsoft.com/office/drawing/2014/main" id="{E05EC010-3C6C-4AF1-842E-B86C24410CF8}"/>
              </a:ext>
            </a:extLst>
          </p:cNvPr>
          <p:cNvSpPr txBox="1"/>
          <p:nvPr/>
        </p:nvSpPr>
        <p:spPr>
          <a:xfrm>
            <a:off x="1513211" y="4054110"/>
            <a:ext cx="1197764" cy="1200329"/>
          </a:xfrm>
          <a:prstGeom prst="rect">
            <a:avLst/>
          </a:prstGeom>
          <a:noFill/>
        </p:spPr>
        <p:txBody>
          <a:bodyPr wrap="none" rtlCol="0">
            <a:spAutoFit/>
          </a:bodyPr>
          <a:lstStyle/>
          <a:p>
            <a:r>
              <a:rPr lang="en-GB" dirty="0"/>
              <a:t>6x+1=2x+9</a:t>
            </a:r>
          </a:p>
          <a:p>
            <a:r>
              <a:rPr lang="en-GB" dirty="0"/>
              <a:t>6x-2x+1=9</a:t>
            </a:r>
          </a:p>
          <a:p>
            <a:r>
              <a:rPr lang="en-GB" dirty="0"/>
              <a:t>4x=9-1=8</a:t>
            </a:r>
          </a:p>
          <a:p>
            <a:r>
              <a:rPr lang="en-GB" dirty="0"/>
              <a:t>X=2</a:t>
            </a:r>
          </a:p>
        </p:txBody>
      </p:sp>
    </p:spTree>
    <p:extLst>
      <p:ext uri="{BB962C8B-B14F-4D97-AF65-F5344CB8AC3E}">
        <p14:creationId xmlns:p14="http://schemas.microsoft.com/office/powerpoint/2010/main" val="12785938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E0226-0B99-46C7-A4C1-C45F19EE2629}"/>
              </a:ext>
            </a:extLst>
          </p:cNvPr>
          <p:cNvSpPr>
            <a:spLocks noGrp="1"/>
          </p:cNvSpPr>
          <p:nvPr>
            <p:ph type="title"/>
          </p:nvPr>
        </p:nvSpPr>
        <p:spPr/>
        <p:txBody>
          <a:bodyPr/>
          <a:lstStyle/>
          <a:p>
            <a:r>
              <a:rPr lang="en-GB" dirty="0"/>
              <a:t>Linear equations with fractional coefficients</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259AF188-0D36-4613-A2D8-E24452363BC5}"/>
                  </a:ext>
                </a:extLst>
              </p:cNvPr>
              <p:cNvSpPr>
                <a:spLocks noGrp="1"/>
              </p:cNvSpPr>
              <p:nvPr>
                <p:ph idx="1"/>
              </p:nvPr>
            </p:nvSpPr>
            <p:spPr>
              <a:xfrm>
                <a:off x="628650" y="1124262"/>
                <a:ext cx="7886700" cy="5511207"/>
              </a:xfrm>
            </p:spPr>
            <p:txBody>
              <a:bodyPr>
                <a:normAutofit fontScale="92500" lnSpcReduction="10000"/>
              </a:bodyPr>
              <a:lstStyle/>
              <a:p>
                <a:pPr marL="0" indent="0">
                  <a:buNone/>
                </a:pPr>
                <a14:m>
                  <m:oMathPara xmlns:m="http://schemas.openxmlformats.org/officeDocument/2006/math">
                    <m:oMathParaPr>
                      <m:jc m:val="center"/>
                    </m:oMathParaPr>
                    <m:oMath xmlns:m="http://schemas.openxmlformats.org/officeDocument/2006/math">
                      <m:f>
                        <m:fPr>
                          <m:ctrlPr>
                            <a:rPr lang="en-GB" i="1" smtClean="0">
                              <a:latin typeface="Cambria Math" panose="02040503050406030204" pitchFamily="18" charset="0"/>
                            </a:rPr>
                          </m:ctrlPr>
                        </m:fPr>
                        <m:num>
                          <m:r>
                            <m:rPr>
                              <m:nor/>
                            </m:rPr>
                            <a:rPr lang="en-GB" dirty="0"/>
                            <m:t>4(</m:t>
                          </m:r>
                          <m:r>
                            <m:rPr>
                              <m:nor/>
                            </m:rPr>
                            <a:rPr lang="en-GB" b="0" i="1" dirty="0" smtClean="0"/>
                            <m:t>x</m:t>
                          </m:r>
                          <m:r>
                            <m:rPr>
                              <m:nor/>
                            </m:rPr>
                            <a:rPr lang="en-GB" dirty="0"/>
                            <m:t> + 2)</m:t>
                          </m:r>
                        </m:num>
                        <m:den>
                          <m:r>
                            <a:rPr lang="en-GB" b="0" i="1" smtClean="0">
                              <a:latin typeface="Cambria Math" panose="02040503050406030204" pitchFamily="18" charset="0"/>
                            </a:rPr>
                            <m:t>5</m:t>
                          </m:r>
                        </m:den>
                      </m:f>
                      <m:r>
                        <a:rPr lang="en-GB" b="0" i="1" smtClean="0">
                          <a:latin typeface="Cambria Math" panose="02040503050406030204" pitchFamily="18" charset="0"/>
                        </a:rPr>
                        <m:t>=7+</m:t>
                      </m:r>
                      <m:f>
                        <m:fPr>
                          <m:ctrlPr>
                            <a:rPr lang="en-GB" i="1">
                              <a:latin typeface="Cambria Math" panose="02040503050406030204" pitchFamily="18" charset="0"/>
                            </a:rPr>
                          </m:ctrlPr>
                        </m:fPr>
                        <m:num>
                          <m:r>
                            <m:rPr>
                              <m:nor/>
                            </m:rPr>
                            <a:rPr lang="en-GB" b="0" i="0" dirty="0" smtClean="0"/>
                            <m:t>5</m:t>
                          </m:r>
                          <m:r>
                            <m:rPr>
                              <m:nor/>
                            </m:rPr>
                            <a:rPr lang="en-GB" b="0" i="0" dirty="0" smtClean="0"/>
                            <m:t>x</m:t>
                          </m:r>
                        </m:num>
                        <m:den>
                          <m:r>
                            <a:rPr lang="en-GB" b="0" i="1" smtClean="0">
                              <a:latin typeface="Cambria Math" panose="02040503050406030204" pitchFamily="18" charset="0"/>
                            </a:rPr>
                            <m:t>13</m:t>
                          </m:r>
                        </m:den>
                      </m:f>
                    </m:oMath>
                  </m:oMathPara>
                </a14:m>
                <a:endParaRPr lang="en-GB" dirty="0"/>
              </a:p>
              <a:p>
                <a:pPr marL="0" indent="0">
                  <a:buNone/>
                </a:pPr>
                <a:r>
                  <a:rPr lang="en-GB" dirty="0"/>
                  <a:t>We want to try to remove them and work with whole numbers. Multiplying both sides by 5 and then by 13 will remove the fractions.</a:t>
                </a:r>
              </a:p>
              <a:p>
                <a:pPr marL="0" indent="0" algn="ctr">
                  <a:buNone/>
                </a:pPr>
                <a14:m>
                  <m:oMath xmlns:m="http://schemas.openxmlformats.org/officeDocument/2006/math">
                    <m:r>
                      <a:rPr lang="en-GB" b="0" i="0" smtClean="0">
                        <a:latin typeface="Cambria Math" panose="02040503050406030204" pitchFamily="18" charset="0"/>
                      </a:rPr>
                      <m:t>5</m:t>
                    </m:r>
                    <m:r>
                      <a:rPr lang="en-GB" b="0" i="1" smtClean="0">
                        <a:latin typeface="Cambria Math" panose="02040503050406030204" pitchFamily="18" charset="0"/>
                        <a:ea typeface="Cambria Math" panose="02040503050406030204" pitchFamily="18" charset="0"/>
                      </a:rPr>
                      <m:t>×</m:t>
                    </m:r>
                    <m:f>
                      <m:fPr>
                        <m:ctrlPr>
                          <a:rPr lang="en-GB" i="1" smtClean="0">
                            <a:latin typeface="Cambria Math" panose="02040503050406030204" pitchFamily="18" charset="0"/>
                          </a:rPr>
                        </m:ctrlPr>
                      </m:fPr>
                      <m:num>
                        <m:r>
                          <m:rPr>
                            <m:nor/>
                          </m:rPr>
                          <a:rPr lang="en-GB" dirty="0"/>
                          <m:t>4(</m:t>
                        </m:r>
                        <m:r>
                          <m:rPr>
                            <m:nor/>
                          </m:rPr>
                          <a:rPr lang="en-GB" dirty="0"/>
                          <m:t>x</m:t>
                        </m:r>
                        <m:r>
                          <m:rPr>
                            <m:nor/>
                          </m:rPr>
                          <a:rPr lang="en-GB" dirty="0"/>
                          <m:t> + 2)</m:t>
                        </m:r>
                      </m:num>
                      <m:den>
                        <m:r>
                          <a:rPr lang="en-GB" b="0" i="1" smtClean="0">
                            <a:latin typeface="Cambria Math" panose="02040503050406030204" pitchFamily="18" charset="0"/>
                          </a:rPr>
                          <m:t>5</m:t>
                        </m:r>
                      </m:den>
                    </m:f>
                  </m:oMath>
                </a14:m>
                <a:r>
                  <a:rPr lang="en-GB" dirty="0"/>
                  <a:t>=5(7+ </a:t>
                </a:r>
                <a14:m>
                  <m:oMath xmlns:m="http://schemas.openxmlformats.org/officeDocument/2006/math">
                    <m:f>
                      <m:fPr>
                        <m:ctrlPr>
                          <a:rPr lang="en-GB" i="1">
                            <a:latin typeface="Cambria Math" panose="02040503050406030204" pitchFamily="18" charset="0"/>
                          </a:rPr>
                        </m:ctrlPr>
                      </m:fPr>
                      <m:num>
                        <m:r>
                          <m:rPr>
                            <m:nor/>
                          </m:rPr>
                          <a:rPr lang="en-GB" dirty="0"/>
                          <m:t>5</m:t>
                        </m:r>
                        <m:r>
                          <m:rPr>
                            <m:nor/>
                          </m:rPr>
                          <a:rPr lang="en-GB" dirty="0"/>
                          <m:t>x</m:t>
                        </m:r>
                      </m:num>
                      <m:den>
                        <m:r>
                          <a:rPr lang="en-GB" i="1">
                            <a:latin typeface="Cambria Math" panose="02040503050406030204" pitchFamily="18" charset="0"/>
                          </a:rPr>
                          <m:t>13</m:t>
                        </m:r>
                      </m:den>
                    </m:f>
                  </m:oMath>
                </a14:m>
                <a:r>
                  <a:rPr lang="en-GB" dirty="0"/>
                  <a:t>)</a:t>
                </a:r>
              </a:p>
              <a:p>
                <a:pPr marL="0" indent="0" algn="ctr">
                  <a:buNone/>
                </a:pPr>
                <a14:m>
                  <m:oMath xmlns:m="http://schemas.openxmlformats.org/officeDocument/2006/math">
                    <m:r>
                      <a:rPr lang="en-GB" b="0" i="1" smtClean="0">
                        <a:latin typeface="Cambria Math" panose="02040503050406030204" pitchFamily="18" charset="0"/>
                      </a:rPr>
                      <m:t>4(</m:t>
                    </m:r>
                    <m:r>
                      <a:rPr lang="en-GB" b="0" i="1" smtClean="0">
                        <a:latin typeface="Cambria Math" panose="02040503050406030204" pitchFamily="18" charset="0"/>
                      </a:rPr>
                      <m:t>𝑥</m:t>
                    </m:r>
                  </m:oMath>
                </a14:m>
                <a:r>
                  <a:rPr lang="en-GB" b="0" dirty="0"/>
                  <a:t>+2)=35+</a:t>
                </a:r>
                <a:r>
                  <a:rPr lang="en-GB" dirty="0"/>
                  <a:t>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25</m:t>
                        </m:r>
                        <m:r>
                          <a:rPr lang="en-GB" b="0" i="1" smtClean="0">
                            <a:latin typeface="Cambria Math" panose="02040503050406030204" pitchFamily="18" charset="0"/>
                          </a:rPr>
                          <m:t>𝑥</m:t>
                        </m:r>
                      </m:num>
                      <m:den>
                        <m:r>
                          <a:rPr lang="en-GB" b="0" i="1" smtClean="0">
                            <a:latin typeface="Cambria Math" panose="02040503050406030204" pitchFamily="18" charset="0"/>
                          </a:rPr>
                          <m:t>13</m:t>
                        </m:r>
                      </m:den>
                    </m:f>
                  </m:oMath>
                </a14:m>
                <a:endParaRPr lang="en-GB" i="1" dirty="0">
                  <a:latin typeface="Cambria Math" panose="02040503050406030204" pitchFamily="18" charset="0"/>
                </a:endParaRPr>
              </a:p>
              <a:p>
                <a:pPr marL="0" indent="0" algn="ctr">
                  <a:buNone/>
                </a:pPr>
                <a14:m>
                  <m:oMath xmlns:m="http://schemas.openxmlformats.org/officeDocument/2006/math">
                    <m:r>
                      <a:rPr lang="en-GB" b="0" i="0" smtClean="0">
                        <a:latin typeface="Cambria Math" panose="02040503050406030204" pitchFamily="18" charset="0"/>
                      </a:rPr>
                      <m:t>1</m:t>
                    </m:r>
                    <m:r>
                      <a:rPr lang="en-GB" b="0" i="1" smtClean="0">
                        <a:latin typeface="Cambria Math" panose="02040503050406030204" pitchFamily="18" charset="0"/>
                      </a:rPr>
                      <m:t>3</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rPr>
                      <m:t>4(</m:t>
                    </m:r>
                    <m:r>
                      <a:rPr lang="en-GB" b="0" i="1" smtClean="0">
                        <a:latin typeface="Cambria Math" panose="02040503050406030204" pitchFamily="18" charset="0"/>
                      </a:rPr>
                      <m:t>𝑥</m:t>
                    </m:r>
                  </m:oMath>
                </a14:m>
                <a:r>
                  <a:rPr lang="en-GB" b="0" dirty="0"/>
                  <a:t>+2)=13(35+</a:t>
                </a:r>
                <a:r>
                  <a:rPr lang="en-GB" dirty="0"/>
                  <a:t>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25</m:t>
                        </m:r>
                        <m:r>
                          <a:rPr lang="en-GB" b="0" i="1" smtClean="0">
                            <a:latin typeface="Cambria Math" panose="02040503050406030204" pitchFamily="18" charset="0"/>
                          </a:rPr>
                          <m:t>𝑥</m:t>
                        </m:r>
                      </m:num>
                      <m:den>
                        <m:r>
                          <a:rPr lang="en-GB" b="0" i="1" smtClean="0">
                            <a:latin typeface="Cambria Math" panose="02040503050406030204" pitchFamily="18" charset="0"/>
                          </a:rPr>
                          <m:t>13</m:t>
                        </m:r>
                      </m:den>
                    </m:f>
                  </m:oMath>
                </a14:m>
                <a:r>
                  <a:rPr lang="en-GB" dirty="0"/>
                  <a:t>)</a:t>
                </a:r>
              </a:p>
              <a:p>
                <a:pPr marL="0" indent="0" algn="ctr">
                  <a:buNone/>
                </a:pPr>
                <a:endParaRPr lang="en-GB" dirty="0"/>
              </a:p>
              <a:p>
                <a:pPr marL="0" indent="0" algn="ctr">
                  <a:buNone/>
                </a:pPr>
                <a14:m>
                  <m:oMath xmlns:m="http://schemas.openxmlformats.org/officeDocument/2006/math">
                    <m:r>
                      <a:rPr lang="en-GB" b="0" i="1" smtClean="0">
                        <a:latin typeface="Cambria Math" panose="02040503050406030204" pitchFamily="18" charset="0"/>
                      </a:rPr>
                      <m:t>52</m:t>
                    </m:r>
                    <m:r>
                      <a:rPr lang="en-GB" b="0" i="1" smtClean="0">
                        <a:latin typeface="Cambria Math" panose="02040503050406030204" pitchFamily="18" charset="0"/>
                      </a:rPr>
                      <m:t>𝑥</m:t>
                    </m:r>
                  </m:oMath>
                </a14:m>
                <a:r>
                  <a:rPr lang="en-GB" b="0" dirty="0"/>
                  <a:t>+104=455+</a:t>
                </a:r>
                <a:r>
                  <a:rPr lang="en-GB" dirty="0"/>
                  <a:t> </a:t>
                </a:r>
                <a14:m>
                  <m:oMath xmlns:m="http://schemas.openxmlformats.org/officeDocument/2006/math">
                    <m:r>
                      <a:rPr lang="en-GB" i="1" smtClean="0">
                        <a:latin typeface="Cambria Math" panose="02040503050406030204" pitchFamily="18" charset="0"/>
                      </a:rPr>
                      <m:t>2</m:t>
                    </m:r>
                    <m:r>
                      <a:rPr lang="en-GB" b="0" i="1" smtClean="0">
                        <a:latin typeface="Cambria Math" panose="02040503050406030204" pitchFamily="18" charset="0"/>
                      </a:rPr>
                      <m:t>5</m:t>
                    </m:r>
                    <m:r>
                      <a:rPr lang="en-GB" b="0" i="1" smtClean="0">
                        <a:latin typeface="Cambria Math" panose="02040503050406030204" pitchFamily="18" charset="0"/>
                      </a:rPr>
                      <m:t>𝑥</m:t>
                    </m:r>
                  </m:oMath>
                </a14:m>
                <a:endParaRPr lang="en-GB" dirty="0"/>
              </a:p>
              <a:p>
                <a:pPr marL="0" indent="0" algn="ctr">
                  <a:buNone/>
                </a:pPr>
                <a14:m>
                  <m:oMath xmlns:m="http://schemas.openxmlformats.org/officeDocument/2006/math">
                    <m:r>
                      <a:rPr lang="en-GB" b="0" i="1" smtClean="0">
                        <a:latin typeface="Cambria Math" panose="02040503050406030204" pitchFamily="18" charset="0"/>
                      </a:rPr>
                      <m:t>27</m:t>
                    </m:r>
                    <m:r>
                      <a:rPr lang="en-GB" b="0" i="1" smtClean="0">
                        <a:latin typeface="Cambria Math" panose="02040503050406030204" pitchFamily="18" charset="0"/>
                      </a:rPr>
                      <m:t>𝑥</m:t>
                    </m:r>
                  </m:oMath>
                </a14:m>
                <a:r>
                  <a:rPr lang="en-GB" b="0" dirty="0"/>
                  <a:t>=351</a:t>
                </a:r>
                <a:endParaRPr lang="en-GB" dirty="0"/>
              </a:p>
              <a:p>
                <a:pPr marL="0" indent="0" algn="ctr">
                  <a:buNone/>
                </a:pPr>
                <a14:m>
                  <m:oMath xmlns:m="http://schemas.openxmlformats.org/officeDocument/2006/math">
                    <m:r>
                      <a:rPr lang="en-GB" b="0" i="1" smtClean="0">
                        <a:latin typeface="Cambria Math" panose="02040503050406030204" pitchFamily="18" charset="0"/>
                      </a:rPr>
                      <m:t>𝑥</m:t>
                    </m:r>
                  </m:oMath>
                </a14:m>
                <a:r>
                  <a:rPr lang="en-GB" b="0" dirty="0"/>
                  <a:t>=13</a:t>
                </a:r>
                <a:endParaRPr lang="en-GB" dirty="0"/>
              </a:p>
              <a:p>
                <a:pPr marL="0" indent="0" algn="ctr">
                  <a:buNone/>
                </a:pPr>
                <a:endParaRPr lang="en-GB" b="0" dirty="0"/>
              </a:p>
            </p:txBody>
          </p:sp>
        </mc:Choice>
        <mc:Fallback>
          <p:sp>
            <p:nvSpPr>
              <p:cNvPr id="3" name="Content Placeholder 2">
                <a:extLst>
                  <a:ext uri="{FF2B5EF4-FFF2-40B4-BE49-F238E27FC236}">
                    <a16:creationId xmlns:a16="http://schemas.microsoft.com/office/drawing/2014/main" id="{259AF188-0D36-4613-A2D8-E24452363BC5}"/>
                  </a:ext>
                </a:extLst>
              </p:cNvPr>
              <p:cNvSpPr>
                <a:spLocks noGrp="1" noRot="1" noChangeAspect="1" noMove="1" noResize="1" noEditPoints="1" noAdjustHandles="1" noChangeArrowheads="1" noChangeShapeType="1" noTextEdit="1"/>
              </p:cNvSpPr>
              <p:nvPr>
                <p:ph idx="1"/>
              </p:nvPr>
            </p:nvSpPr>
            <p:spPr>
              <a:xfrm>
                <a:off x="628650" y="1124262"/>
                <a:ext cx="7886700" cy="5511207"/>
              </a:xfrm>
              <a:blipFill>
                <a:blip r:embed="rId2"/>
                <a:stretch>
                  <a:fillRect l="-1391" r="-618"/>
                </a:stretch>
              </a:blipFill>
            </p:spPr>
            <p:txBody>
              <a:bodyPr/>
              <a:lstStyle/>
              <a:p>
                <a:r>
                  <a:rPr lang="en-GB">
                    <a:noFill/>
                  </a:rPr>
                  <a:t> </a:t>
                </a:r>
              </a:p>
            </p:txBody>
          </p:sp>
        </mc:Fallback>
      </mc:AlternateContent>
    </p:spTree>
    <p:extLst>
      <p:ext uri="{BB962C8B-B14F-4D97-AF65-F5344CB8AC3E}">
        <p14:creationId xmlns:p14="http://schemas.microsoft.com/office/powerpoint/2010/main" val="3614799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91E998D5-BA8F-4EFD-8AA4-296F95F03646}"/>
                  </a:ext>
                </a:extLst>
              </p:cNvPr>
              <p:cNvSpPr>
                <a:spLocks noGrp="1"/>
              </p:cNvSpPr>
              <p:nvPr>
                <p:ph idx="1"/>
              </p:nvPr>
            </p:nvSpPr>
            <p:spPr>
              <a:xfrm>
                <a:off x="576052" y="533543"/>
                <a:ext cx="7886700" cy="5806567"/>
              </a:xfrm>
            </p:spPr>
            <p:txBody>
              <a:bodyPr/>
              <a:lstStyle/>
              <a:p>
                <a:pPr marL="0" indent="0" algn="ctr">
                  <a:buNone/>
                </a:pP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𝑥</m:t>
                        </m:r>
                        <m:r>
                          <a:rPr lang="en-GB" b="0" i="1" smtClean="0">
                            <a:latin typeface="Cambria Math" panose="02040503050406030204" pitchFamily="18" charset="0"/>
                          </a:rPr>
                          <m:t>+5</m:t>
                        </m:r>
                      </m:num>
                      <m:den>
                        <m:r>
                          <a:rPr lang="en-GB" b="0" i="1" smtClean="0">
                            <a:latin typeface="Cambria Math" panose="02040503050406030204" pitchFamily="18" charset="0"/>
                          </a:rPr>
                          <m:t>6</m:t>
                        </m:r>
                      </m:den>
                    </m:f>
                    <m:r>
                      <a:rPr lang="en-GB" b="0" i="1" smtClean="0">
                        <a:latin typeface="Cambria Math" panose="02040503050406030204" pitchFamily="18" charset="0"/>
                      </a:rPr>
                      <m:t>−</m:t>
                    </m:r>
                  </m:oMath>
                </a14:m>
                <a:r>
                  <a:rPr lang="en-GB" dirty="0"/>
                  <a:t> </a:t>
                </a:r>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𝑥</m:t>
                        </m:r>
                        <m:r>
                          <a:rPr lang="en-GB" i="1">
                            <a:latin typeface="Cambria Math" panose="02040503050406030204" pitchFamily="18" charset="0"/>
                          </a:rPr>
                          <m:t>+1</m:t>
                        </m:r>
                      </m:num>
                      <m:den>
                        <m:r>
                          <a:rPr lang="en-GB" b="0" i="1" smtClean="0">
                            <a:latin typeface="Cambria Math" panose="02040503050406030204" pitchFamily="18" charset="0"/>
                          </a:rPr>
                          <m:t>9</m:t>
                        </m:r>
                      </m:den>
                    </m:f>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𝑥</m:t>
                        </m:r>
                        <m:r>
                          <a:rPr lang="en-GB" i="1">
                            <a:latin typeface="Cambria Math" panose="02040503050406030204" pitchFamily="18" charset="0"/>
                          </a:rPr>
                          <m:t>+3</m:t>
                        </m:r>
                      </m:num>
                      <m:den>
                        <m:r>
                          <a:rPr lang="en-GB" b="0" i="1" smtClean="0">
                            <a:latin typeface="Cambria Math" panose="02040503050406030204" pitchFamily="18" charset="0"/>
                          </a:rPr>
                          <m:t>4</m:t>
                        </m:r>
                      </m:den>
                    </m:f>
                  </m:oMath>
                </a14:m>
                <a:endParaRPr lang="en-GB" dirty="0"/>
              </a:p>
              <a:p>
                <a:pPr marL="0" indent="0" algn="ctr">
                  <a:buNone/>
                </a:pP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36(</m:t>
                        </m:r>
                        <m:r>
                          <a:rPr lang="en-GB" b="0" i="1" smtClean="0">
                            <a:latin typeface="Cambria Math" panose="02040503050406030204" pitchFamily="18" charset="0"/>
                          </a:rPr>
                          <m:t>𝑥</m:t>
                        </m:r>
                        <m:r>
                          <a:rPr lang="en-GB" b="0" i="1" smtClean="0">
                            <a:latin typeface="Cambria Math" panose="02040503050406030204" pitchFamily="18" charset="0"/>
                          </a:rPr>
                          <m:t>+5)</m:t>
                        </m:r>
                      </m:num>
                      <m:den>
                        <m:r>
                          <a:rPr lang="en-GB" b="0" i="1" smtClean="0">
                            <a:latin typeface="Cambria Math" panose="02040503050406030204" pitchFamily="18" charset="0"/>
                          </a:rPr>
                          <m:t>6</m:t>
                        </m:r>
                      </m:den>
                    </m:f>
                    <m:r>
                      <a:rPr lang="en-GB" b="0" i="1" smtClean="0">
                        <a:latin typeface="Cambria Math" panose="02040503050406030204" pitchFamily="18" charset="0"/>
                      </a:rPr>
                      <m:t>−</m:t>
                    </m:r>
                  </m:oMath>
                </a14:m>
                <a:r>
                  <a:rPr lang="en-GB" dirty="0"/>
                  <a:t> </a:t>
                </a:r>
                <a14:m>
                  <m:oMath xmlns:m="http://schemas.openxmlformats.org/officeDocument/2006/math">
                    <m:f>
                      <m:fPr>
                        <m:ctrlPr>
                          <a:rPr lang="en-GB" i="1">
                            <a:latin typeface="Cambria Math" panose="02040503050406030204" pitchFamily="18" charset="0"/>
                          </a:rPr>
                        </m:ctrlPr>
                      </m:fPr>
                      <m:num>
                        <m:r>
                          <a:rPr lang="en-GB" b="0" i="1" smtClean="0">
                            <a:latin typeface="Cambria Math" panose="02040503050406030204" pitchFamily="18" charset="0"/>
                          </a:rPr>
                          <m:t>36(</m:t>
                        </m:r>
                        <m:r>
                          <a:rPr lang="en-GB" i="1">
                            <a:latin typeface="Cambria Math" panose="02040503050406030204" pitchFamily="18" charset="0"/>
                          </a:rPr>
                          <m:t>𝑥</m:t>
                        </m:r>
                        <m:r>
                          <a:rPr lang="en-GB" i="1">
                            <a:latin typeface="Cambria Math" panose="02040503050406030204" pitchFamily="18" charset="0"/>
                          </a:rPr>
                          <m:t>+1)</m:t>
                        </m:r>
                      </m:num>
                      <m:den>
                        <m:r>
                          <a:rPr lang="en-GB" b="0" i="1" smtClean="0">
                            <a:latin typeface="Cambria Math" panose="02040503050406030204" pitchFamily="18" charset="0"/>
                          </a:rPr>
                          <m:t>9</m:t>
                        </m:r>
                      </m:den>
                    </m:f>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36(</m:t>
                        </m:r>
                        <m:r>
                          <a:rPr lang="en-GB" i="1">
                            <a:latin typeface="Cambria Math" panose="02040503050406030204" pitchFamily="18" charset="0"/>
                          </a:rPr>
                          <m:t>𝑥</m:t>
                        </m:r>
                        <m:r>
                          <a:rPr lang="en-GB" i="1">
                            <a:latin typeface="Cambria Math" panose="02040503050406030204" pitchFamily="18" charset="0"/>
                          </a:rPr>
                          <m:t>+3)</m:t>
                        </m:r>
                      </m:num>
                      <m:den>
                        <m:r>
                          <a:rPr lang="en-GB" b="0" i="1" smtClean="0">
                            <a:latin typeface="Cambria Math" panose="02040503050406030204" pitchFamily="18" charset="0"/>
                          </a:rPr>
                          <m:t>4</m:t>
                        </m:r>
                      </m:den>
                    </m:f>
                  </m:oMath>
                </a14:m>
                <a:endParaRPr lang="en-GB" dirty="0"/>
              </a:p>
              <a:p>
                <a:pPr marL="0" indent="0" algn="ctr">
                  <a:buNone/>
                </a:pPr>
                <a:endParaRPr lang="en-GB" dirty="0"/>
              </a:p>
              <a:p>
                <a:pPr marL="0" indent="0" algn="ctr">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6</m:t>
                      </m:r>
                      <m:r>
                        <a:rPr lang="en-GB" b="0" i="1" smtClean="0">
                          <a:latin typeface="Cambria Math" panose="02040503050406030204" pitchFamily="18" charset="0"/>
                        </a:rPr>
                        <m:t>𝑥</m:t>
                      </m:r>
                      <m:r>
                        <a:rPr lang="en-GB" b="0" i="1" smtClean="0">
                          <a:latin typeface="Cambria Math" panose="02040503050406030204" pitchFamily="18" charset="0"/>
                        </a:rPr>
                        <m:t>+30−4</m:t>
                      </m:r>
                      <m:r>
                        <a:rPr lang="en-GB" b="0" i="1" smtClean="0">
                          <a:latin typeface="Cambria Math" panose="02040503050406030204" pitchFamily="18" charset="0"/>
                        </a:rPr>
                        <m:t>𝑥</m:t>
                      </m:r>
                      <m:r>
                        <a:rPr lang="en-GB" b="0" i="1" smtClean="0">
                          <a:latin typeface="Cambria Math" panose="02040503050406030204" pitchFamily="18" charset="0"/>
                        </a:rPr>
                        <m:t>−4=9</m:t>
                      </m:r>
                      <m:r>
                        <a:rPr lang="en-GB" b="0" i="1" smtClean="0">
                          <a:latin typeface="Cambria Math" panose="02040503050406030204" pitchFamily="18" charset="0"/>
                        </a:rPr>
                        <m:t>𝑥</m:t>
                      </m:r>
                      <m:r>
                        <a:rPr lang="en-GB" b="0" i="1" smtClean="0">
                          <a:latin typeface="Cambria Math" panose="02040503050406030204" pitchFamily="18" charset="0"/>
                        </a:rPr>
                        <m:t>+27</m:t>
                      </m:r>
                    </m:oMath>
                  </m:oMathPara>
                </a14:m>
                <a:endParaRPr lang="en-GB" dirty="0"/>
              </a:p>
              <a:p>
                <a:pPr marL="0" indent="0" algn="ctr">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2</m:t>
                      </m:r>
                      <m:r>
                        <a:rPr lang="en-GB" b="0" i="1" smtClean="0">
                          <a:latin typeface="Cambria Math" panose="02040503050406030204" pitchFamily="18" charset="0"/>
                        </a:rPr>
                        <m:t>𝑥</m:t>
                      </m:r>
                      <m:r>
                        <a:rPr lang="en-GB" b="0" i="1" smtClean="0">
                          <a:latin typeface="Cambria Math" panose="02040503050406030204" pitchFamily="18" charset="0"/>
                        </a:rPr>
                        <m:t>+26=9</m:t>
                      </m:r>
                      <m:r>
                        <a:rPr lang="en-GB" b="0" i="1" smtClean="0">
                          <a:latin typeface="Cambria Math" panose="02040503050406030204" pitchFamily="18" charset="0"/>
                        </a:rPr>
                        <m:t>𝑥</m:t>
                      </m:r>
                      <m:r>
                        <a:rPr lang="en-GB" b="0" i="1" smtClean="0">
                          <a:latin typeface="Cambria Math" panose="02040503050406030204" pitchFamily="18" charset="0"/>
                        </a:rPr>
                        <m:t>+27</m:t>
                      </m:r>
                    </m:oMath>
                  </m:oMathPara>
                </a14:m>
                <a:endParaRPr lang="en-GB" b="0" dirty="0"/>
              </a:p>
              <a:p>
                <a:pPr marL="0" indent="0" algn="ctr">
                  <a:buNone/>
                </a:pPr>
                <a:r>
                  <a:rPr lang="en-GB" dirty="0"/>
                  <a:t>26=9x-2x+27</a:t>
                </a:r>
              </a:p>
              <a:p>
                <a:pPr marL="0" indent="0" algn="ctr">
                  <a:buNone/>
                </a:pPr>
                <a:r>
                  <a:rPr lang="en-GB" dirty="0"/>
                  <a:t>7x=26-27=-1</a:t>
                </a:r>
              </a:p>
              <a:p>
                <a:pPr marL="0" indent="0" algn="ctr">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7</m:t>
                      </m:r>
                      <m:r>
                        <a:rPr lang="en-GB" b="0" i="1" smtClean="0">
                          <a:latin typeface="Cambria Math" panose="02040503050406030204" pitchFamily="18" charset="0"/>
                        </a:rPr>
                        <m:t>𝑥</m:t>
                      </m:r>
                      <m:r>
                        <a:rPr lang="en-GB" b="0" i="1" smtClean="0">
                          <a:latin typeface="Cambria Math" panose="02040503050406030204" pitchFamily="18" charset="0"/>
                        </a:rPr>
                        <m:t>=1</m:t>
                      </m:r>
                    </m:oMath>
                  </m:oMathPara>
                </a14:m>
                <a:endParaRPr lang="en-GB" dirty="0"/>
              </a:p>
              <a:p>
                <a:pPr marL="0" indent="0" algn="ctr">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𝑥</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7</m:t>
                          </m:r>
                        </m:den>
                      </m:f>
                    </m:oMath>
                  </m:oMathPara>
                </a14:m>
                <a:endParaRPr lang="en-GB" dirty="0"/>
              </a:p>
              <a:p>
                <a:pPr marL="0" indent="0" algn="ctr">
                  <a:buNone/>
                </a:pPr>
                <a:endParaRPr lang="en-GB" dirty="0"/>
              </a:p>
              <a:p>
                <a:pPr marL="0" indent="0" algn="ctr">
                  <a:buNone/>
                </a:pPr>
                <a:endParaRPr lang="en-GB" dirty="0"/>
              </a:p>
              <a:p>
                <a:pPr marL="0" indent="0" algn="ctr">
                  <a:buNone/>
                </a:pPr>
                <a:endParaRPr lang="en-GB" dirty="0"/>
              </a:p>
            </p:txBody>
          </p:sp>
        </mc:Choice>
        <mc:Fallback>
          <p:sp>
            <p:nvSpPr>
              <p:cNvPr id="3" name="Content Placeholder 2">
                <a:extLst>
                  <a:ext uri="{FF2B5EF4-FFF2-40B4-BE49-F238E27FC236}">
                    <a16:creationId xmlns:a16="http://schemas.microsoft.com/office/drawing/2014/main" id="{91E998D5-BA8F-4EFD-8AA4-296F95F03646}"/>
                  </a:ext>
                </a:extLst>
              </p:cNvPr>
              <p:cNvSpPr>
                <a:spLocks noGrp="1" noRot="1" noChangeAspect="1" noMove="1" noResize="1" noEditPoints="1" noAdjustHandles="1" noChangeArrowheads="1" noChangeShapeType="1" noTextEdit="1"/>
              </p:cNvSpPr>
              <p:nvPr>
                <p:ph idx="1"/>
              </p:nvPr>
            </p:nvSpPr>
            <p:spPr>
              <a:xfrm>
                <a:off x="576052" y="533543"/>
                <a:ext cx="7886700" cy="5806567"/>
              </a:xfrm>
              <a:blipFill>
                <a:blip r:embed="rId2"/>
                <a:stretch>
                  <a:fillRect/>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BD604B1C-5A1A-4EF6-86BD-F373074405B1}"/>
              </a:ext>
            </a:extLst>
          </p:cNvPr>
          <p:cNvCxnSpPr/>
          <p:nvPr/>
        </p:nvCxnSpPr>
        <p:spPr>
          <a:xfrm flipH="1">
            <a:off x="2508531" y="1205713"/>
            <a:ext cx="356050" cy="28322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F9645C03-D365-4C6A-A602-D538A51B7283}"/>
              </a:ext>
            </a:extLst>
          </p:cNvPr>
          <p:cNvCxnSpPr/>
          <p:nvPr/>
        </p:nvCxnSpPr>
        <p:spPr>
          <a:xfrm flipH="1">
            <a:off x="2864581" y="1641334"/>
            <a:ext cx="356050" cy="28322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5857E323-64FD-43D0-9CE3-BC712B969233}"/>
              </a:ext>
            </a:extLst>
          </p:cNvPr>
          <p:cNvCxnSpPr/>
          <p:nvPr/>
        </p:nvCxnSpPr>
        <p:spPr>
          <a:xfrm flipH="1">
            <a:off x="3951611" y="1167950"/>
            <a:ext cx="356050" cy="28322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CB1547A-91A9-4FB5-947F-B04F4085ECA3}"/>
              </a:ext>
            </a:extLst>
          </p:cNvPr>
          <p:cNvCxnSpPr/>
          <p:nvPr/>
        </p:nvCxnSpPr>
        <p:spPr>
          <a:xfrm flipH="1">
            <a:off x="4341377" y="1592782"/>
            <a:ext cx="356050" cy="28322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B92DDA1-3317-4B10-AF98-9CFE37D0C48D}"/>
              </a:ext>
            </a:extLst>
          </p:cNvPr>
          <p:cNvCxnSpPr/>
          <p:nvPr/>
        </p:nvCxnSpPr>
        <p:spPr>
          <a:xfrm flipH="1">
            <a:off x="5436499" y="1167950"/>
            <a:ext cx="356050" cy="283222"/>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962C268-0235-48F6-BF58-9244D38290D8}"/>
              </a:ext>
            </a:extLst>
          </p:cNvPr>
          <p:cNvCxnSpPr/>
          <p:nvPr/>
        </p:nvCxnSpPr>
        <p:spPr>
          <a:xfrm flipH="1">
            <a:off x="5815478" y="1592782"/>
            <a:ext cx="356050" cy="283222"/>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0F3C210B-8988-4D06-AAB1-A7C44E654EE4}"/>
              </a:ext>
            </a:extLst>
          </p:cNvPr>
          <p:cNvSpPr txBox="1"/>
          <p:nvPr/>
        </p:nvSpPr>
        <p:spPr>
          <a:xfrm>
            <a:off x="3707502" y="1081840"/>
            <a:ext cx="301686" cy="369332"/>
          </a:xfrm>
          <a:prstGeom prst="rect">
            <a:avLst/>
          </a:prstGeom>
          <a:noFill/>
        </p:spPr>
        <p:txBody>
          <a:bodyPr wrap="none" rtlCol="0">
            <a:spAutoFit/>
          </a:bodyPr>
          <a:lstStyle/>
          <a:p>
            <a:r>
              <a:rPr lang="en-GB" dirty="0"/>
              <a:t>4</a:t>
            </a:r>
          </a:p>
        </p:txBody>
      </p:sp>
      <p:sp>
        <p:nvSpPr>
          <p:cNvPr id="12" name="TextBox 11">
            <a:extLst>
              <a:ext uri="{FF2B5EF4-FFF2-40B4-BE49-F238E27FC236}">
                <a16:creationId xmlns:a16="http://schemas.microsoft.com/office/drawing/2014/main" id="{5D031F4C-3078-46FC-9035-B9DCAC4EF2A3}"/>
              </a:ext>
            </a:extLst>
          </p:cNvPr>
          <p:cNvSpPr txBox="1"/>
          <p:nvPr/>
        </p:nvSpPr>
        <p:spPr>
          <a:xfrm>
            <a:off x="2397008" y="952367"/>
            <a:ext cx="301686" cy="369332"/>
          </a:xfrm>
          <a:prstGeom prst="rect">
            <a:avLst/>
          </a:prstGeom>
          <a:noFill/>
        </p:spPr>
        <p:txBody>
          <a:bodyPr wrap="none" rtlCol="0">
            <a:spAutoFit/>
          </a:bodyPr>
          <a:lstStyle/>
          <a:p>
            <a:r>
              <a:rPr lang="en-GB" dirty="0"/>
              <a:t>6</a:t>
            </a:r>
          </a:p>
        </p:txBody>
      </p:sp>
      <p:sp>
        <p:nvSpPr>
          <p:cNvPr id="13" name="TextBox 12">
            <a:extLst>
              <a:ext uri="{FF2B5EF4-FFF2-40B4-BE49-F238E27FC236}">
                <a16:creationId xmlns:a16="http://schemas.microsoft.com/office/drawing/2014/main" id="{714E9203-7D71-4A97-B81B-FD92FCC9EC24}"/>
              </a:ext>
            </a:extLst>
          </p:cNvPr>
          <p:cNvSpPr txBox="1"/>
          <p:nvPr/>
        </p:nvSpPr>
        <p:spPr>
          <a:xfrm>
            <a:off x="5190233" y="1124895"/>
            <a:ext cx="301686" cy="369332"/>
          </a:xfrm>
          <a:prstGeom prst="rect">
            <a:avLst/>
          </a:prstGeom>
          <a:noFill/>
        </p:spPr>
        <p:txBody>
          <a:bodyPr wrap="none" rtlCol="0">
            <a:spAutoFit/>
          </a:bodyPr>
          <a:lstStyle/>
          <a:p>
            <a:r>
              <a:rPr lang="en-GB" dirty="0"/>
              <a:t>9</a:t>
            </a:r>
          </a:p>
        </p:txBody>
      </p:sp>
    </p:spTree>
    <p:extLst>
      <p:ext uri="{BB962C8B-B14F-4D97-AF65-F5344CB8AC3E}">
        <p14:creationId xmlns:p14="http://schemas.microsoft.com/office/powerpoint/2010/main" val="28424557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A908C-7317-4D80-8957-6D021943DD35}"/>
              </a:ext>
            </a:extLst>
          </p:cNvPr>
          <p:cNvSpPr>
            <a:spLocks noGrp="1"/>
          </p:cNvSpPr>
          <p:nvPr>
            <p:ph type="title"/>
          </p:nvPr>
        </p:nvSpPr>
        <p:spPr/>
        <p:txBody>
          <a:bodyPr>
            <a:normAutofit fontScale="90000"/>
          </a:bodyPr>
          <a:lstStyle/>
          <a:p>
            <a:r>
              <a:rPr lang="en-GB" dirty="0"/>
              <a:t>Another form of a linear equation in one variable</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8D3FA6E7-B4AA-4AF7-91B9-D13549B9A22F}"/>
                  </a:ext>
                </a:extLst>
              </p:cNvPr>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3</m:t>
                          </m:r>
                        </m:num>
                        <m:den>
                          <m:r>
                            <a:rPr lang="en-GB" b="0" i="1" smtClean="0">
                              <a:latin typeface="Cambria Math" panose="02040503050406030204" pitchFamily="18" charset="0"/>
                            </a:rPr>
                            <m:t>5</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6</m:t>
                          </m:r>
                        </m:num>
                        <m:den>
                          <m:r>
                            <a:rPr lang="en-GB" b="0" i="1" smtClean="0">
                              <a:latin typeface="Cambria Math" panose="02040503050406030204" pitchFamily="18" charset="0"/>
                            </a:rPr>
                            <m:t>𝑥</m:t>
                          </m:r>
                        </m:den>
                      </m:f>
                    </m:oMath>
                  </m:oMathPara>
                </a14:m>
                <a:endParaRPr lang="en-GB" dirty="0"/>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5</m:t>
                      </m:r>
                      <m:r>
                        <a:rPr lang="en-GB" b="0" i="1" smtClean="0">
                          <a:latin typeface="Cambria Math" panose="02040503050406030204" pitchFamily="18" charset="0"/>
                        </a:rPr>
                        <m:t>𝑥</m:t>
                      </m:r>
                      <m:f>
                        <m:fPr>
                          <m:ctrlPr>
                            <a:rPr lang="en-GB" i="1" smtClean="0">
                              <a:latin typeface="Cambria Math" panose="02040503050406030204" pitchFamily="18" charset="0"/>
                            </a:rPr>
                          </m:ctrlPr>
                        </m:fPr>
                        <m:num>
                          <m:r>
                            <a:rPr lang="en-GB" b="0" i="1" smtClean="0">
                              <a:latin typeface="Cambria Math" panose="02040503050406030204" pitchFamily="18" charset="0"/>
                            </a:rPr>
                            <m:t>3</m:t>
                          </m:r>
                        </m:num>
                        <m:den>
                          <m:r>
                            <a:rPr lang="en-GB" b="0" i="1" smtClean="0">
                              <a:latin typeface="Cambria Math" panose="02040503050406030204" pitchFamily="18" charset="0"/>
                            </a:rPr>
                            <m:t>5</m:t>
                          </m:r>
                        </m:den>
                      </m:f>
                      <m:r>
                        <a:rPr lang="en-GB" b="0" i="1" smtClean="0">
                          <a:latin typeface="Cambria Math" panose="02040503050406030204" pitchFamily="18" charset="0"/>
                        </a:rPr>
                        <m:t>=</m:t>
                      </m:r>
                      <m:r>
                        <a:rPr lang="en-GB" b="0" i="1" smtClean="0">
                          <a:latin typeface="Cambria Math" panose="02040503050406030204" pitchFamily="18" charset="0"/>
                        </a:rPr>
                        <m:t>5</m:t>
                      </m:r>
                      <m:r>
                        <a:rPr lang="en-GB" b="0" i="1" smtClean="0">
                          <a:latin typeface="Cambria Math" panose="02040503050406030204" pitchFamily="18" charset="0"/>
                        </a:rPr>
                        <m:t>𝑥</m:t>
                      </m:r>
                      <m:f>
                        <m:fPr>
                          <m:ctrlPr>
                            <a:rPr lang="en-GB" b="0" i="1" smtClean="0">
                              <a:latin typeface="Cambria Math" panose="02040503050406030204" pitchFamily="18" charset="0"/>
                            </a:rPr>
                          </m:ctrlPr>
                        </m:fPr>
                        <m:num>
                          <m:r>
                            <a:rPr lang="en-GB" b="0" i="1" smtClean="0">
                              <a:latin typeface="Cambria Math" panose="02040503050406030204" pitchFamily="18" charset="0"/>
                            </a:rPr>
                            <m:t>6</m:t>
                          </m:r>
                        </m:num>
                        <m:den>
                          <m:r>
                            <a:rPr lang="en-GB" b="0" i="1" smtClean="0">
                              <a:latin typeface="Cambria Math" panose="02040503050406030204" pitchFamily="18" charset="0"/>
                            </a:rPr>
                            <m:t>𝑥</m:t>
                          </m:r>
                        </m:den>
                      </m:f>
                    </m:oMath>
                  </m:oMathPara>
                </a14:m>
                <a:endParaRPr lang="en-GB" dirty="0"/>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3</m:t>
                      </m:r>
                      <m:r>
                        <a:rPr lang="en-GB" b="0" i="1" smtClean="0">
                          <a:latin typeface="Cambria Math" panose="02040503050406030204" pitchFamily="18" charset="0"/>
                        </a:rPr>
                        <m:t>𝑥</m:t>
                      </m:r>
                      <m:r>
                        <a:rPr lang="en-GB" b="0" i="1" smtClean="0">
                          <a:latin typeface="Cambria Math" panose="02040503050406030204" pitchFamily="18" charset="0"/>
                        </a:rPr>
                        <m:t>=30</m:t>
                      </m:r>
                    </m:oMath>
                  </m:oMathPara>
                </a14:m>
                <a:endParaRPr lang="en-GB" b="0" dirty="0"/>
              </a:p>
              <a:p>
                <a:pPr marL="0" indent="0">
                  <a:buNone/>
                </a:pPr>
                <a:endParaRPr lang="en-GB" b="0" dirty="0"/>
              </a:p>
              <a:p>
                <a:pPr marL="0" indent="0">
                  <a:buNone/>
                </a:pPr>
                <a14:m>
                  <m:oMathPara xmlns:m="http://schemas.openxmlformats.org/officeDocument/2006/math">
                    <m:oMathParaPr>
                      <m:jc m:val="centerGroup"/>
                    </m:oMathParaPr>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3</m:t>
                          </m:r>
                          <m:r>
                            <a:rPr lang="en-GB" b="0" i="1" smtClean="0">
                              <a:latin typeface="Cambria Math" panose="02040503050406030204" pitchFamily="18" charset="0"/>
                            </a:rPr>
                            <m:t>𝑥</m:t>
                          </m:r>
                        </m:num>
                        <m:den>
                          <m:r>
                            <a:rPr lang="en-GB" b="0" i="1" smtClean="0">
                              <a:latin typeface="Cambria Math" panose="02040503050406030204" pitchFamily="18" charset="0"/>
                            </a:rPr>
                            <m:t>3</m:t>
                          </m:r>
                        </m:den>
                      </m:f>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30</m:t>
                          </m:r>
                        </m:num>
                        <m:den>
                          <m:r>
                            <a:rPr lang="en-GB" b="0" i="1" smtClean="0">
                              <a:latin typeface="Cambria Math" panose="02040503050406030204" pitchFamily="18" charset="0"/>
                            </a:rPr>
                            <m:t>3</m:t>
                          </m:r>
                        </m:den>
                      </m:f>
                    </m:oMath>
                  </m:oMathPara>
                </a14:m>
                <a:endParaRPr lang="en-GB" dirty="0"/>
              </a:p>
              <a:p>
                <a:pPr marL="0" indent="0">
                  <a:buNone/>
                </a:pPr>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𝑥</m:t>
                      </m:r>
                      <m:r>
                        <a:rPr lang="en-GB" b="0" i="1" smtClean="0">
                          <a:latin typeface="Cambria Math" panose="02040503050406030204" pitchFamily="18" charset="0"/>
                        </a:rPr>
                        <m:t>=10</m:t>
                      </m:r>
                    </m:oMath>
                  </m:oMathPara>
                </a14:m>
                <a:endParaRPr lang="en-GB" b="0" dirty="0"/>
              </a:p>
              <a:p>
                <a:pPr marL="0" indent="0">
                  <a:buNone/>
                </a:pPr>
                <a:endParaRPr lang="en-GB" dirty="0"/>
              </a:p>
            </p:txBody>
          </p:sp>
        </mc:Choice>
        <mc:Fallback>
          <p:sp>
            <p:nvSpPr>
              <p:cNvPr id="3" name="Content Placeholder 2">
                <a:extLst>
                  <a:ext uri="{FF2B5EF4-FFF2-40B4-BE49-F238E27FC236}">
                    <a16:creationId xmlns:a16="http://schemas.microsoft.com/office/drawing/2014/main" id="{8D3FA6E7-B4AA-4AF7-91B9-D13549B9A22F}"/>
                  </a:ext>
                </a:extLst>
              </p:cNvPr>
              <p:cNvSpPr>
                <a:spLocks noGrp="1" noRot="1" noChangeAspect="1" noMove="1" noResize="1" noEditPoints="1" noAdjustHandles="1" noChangeArrowheads="1" noChangeShapeType="1" noTextEdit="1"/>
              </p:cNvSpPr>
              <p:nvPr>
                <p:ph idx="1"/>
              </p:nvPr>
            </p:nvSpPr>
            <p:spPr>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640010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494F4E9F-BE1A-434D-84E1-989E5C3ABE12}"/>
                  </a:ext>
                </a:extLst>
              </p:cNvPr>
              <p:cNvSpPr>
                <a:spLocks noGrp="1"/>
              </p:cNvSpPr>
              <p:nvPr>
                <p:ph idx="1"/>
              </p:nvPr>
            </p:nvSpPr>
            <p:spPr>
              <a:xfrm>
                <a:off x="628650" y="578049"/>
                <a:ext cx="7886700" cy="5052701"/>
              </a:xfrm>
            </p:spPr>
            <p:txBody>
              <a:bodyPr/>
              <a:lstStyle/>
              <a:p>
                <a:pPr marL="0" indent="0">
                  <a:buNone/>
                </a:pPr>
                <a14:m>
                  <m:oMathPara xmlns:m="http://schemas.openxmlformats.org/officeDocument/2006/math">
                    <m:oMathParaPr>
                      <m:jc m:val="centerGroup"/>
                    </m:oMathParaPr>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3</m:t>
                          </m:r>
                        </m:num>
                        <m:den>
                          <m:r>
                            <a:rPr lang="en-GB" b="0" i="1" smtClean="0">
                              <a:latin typeface="Cambria Math" panose="02040503050406030204" pitchFamily="18" charset="0"/>
                            </a:rPr>
                            <m:t>5</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6</m:t>
                          </m:r>
                        </m:num>
                        <m:den>
                          <m:r>
                            <a:rPr lang="en-GB" b="0" i="1" smtClean="0">
                              <a:latin typeface="Cambria Math" panose="02040503050406030204" pitchFamily="18" charset="0"/>
                            </a:rPr>
                            <m:t>𝑥</m:t>
                          </m:r>
                        </m:den>
                      </m:f>
                    </m:oMath>
                  </m:oMathPara>
                </a14:m>
                <a:endParaRPr lang="en-GB" dirty="0"/>
              </a:p>
            </p:txBody>
          </p:sp>
        </mc:Choice>
        <mc:Fallback>
          <p:sp>
            <p:nvSpPr>
              <p:cNvPr id="3" name="Content Placeholder 2">
                <a:extLst>
                  <a:ext uri="{FF2B5EF4-FFF2-40B4-BE49-F238E27FC236}">
                    <a16:creationId xmlns:a16="http://schemas.microsoft.com/office/drawing/2014/main" id="{494F4E9F-BE1A-434D-84E1-989E5C3ABE12}"/>
                  </a:ext>
                </a:extLst>
              </p:cNvPr>
              <p:cNvSpPr>
                <a:spLocks noGrp="1" noRot="1" noChangeAspect="1" noMove="1" noResize="1" noEditPoints="1" noAdjustHandles="1" noChangeArrowheads="1" noChangeShapeType="1" noTextEdit="1"/>
              </p:cNvSpPr>
              <p:nvPr>
                <p:ph idx="1"/>
              </p:nvPr>
            </p:nvSpPr>
            <p:spPr>
              <a:xfrm>
                <a:off x="628650" y="578049"/>
                <a:ext cx="7886700" cy="5052701"/>
              </a:xfrm>
              <a:blipFill>
                <a:blip r:embed="rId2"/>
                <a:stretch>
                  <a:fillRect/>
                </a:stretch>
              </a:blipFill>
            </p:spPr>
            <p:txBody>
              <a:bodyPr/>
              <a:lstStyle/>
              <a:p>
                <a:r>
                  <a:rPr lang="en-GB">
                    <a:noFill/>
                  </a:rPr>
                  <a:t> </a:t>
                </a:r>
              </a:p>
            </p:txBody>
          </p:sp>
        </mc:Fallback>
      </mc:AlternateContent>
      <p:cxnSp>
        <p:nvCxnSpPr>
          <p:cNvPr id="5" name="Straight Arrow Connector 4">
            <a:extLst>
              <a:ext uri="{FF2B5EF4-FFF2-40B4-BE49-F238E27FC236}">
                <a16:creationId xmlns:a16="http://schemas.microsoft.com/office/drawing/2014/main" id="{8586469B-0099-4BDB-9793-473A722E687C}"/>
              </a:ext>
            </a:extLst>
          </p:cNvPr>
          <p:cNvCxnSpPr/>
          <p:nvPr/>
        </p:nvCxnSpPr>
        <p:spPr>
          <a:xfrm>
            <a:off x="4248319" y="764697"/>
            <a:ext cx="659500" cy="505753"/>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2F4938E6-DECE-463C-AD92-BB825CDA4A1C}"/>
              </a:ext>
            </a:extLst>
          </p:cNvPr>
          <p:cNvCxnSpPr>
            <a:cxnSpLocks/>
          </p:cNvCxnSpPr>
          <p:nvPr/>
        </p:nvCxnSpPr>
        <p:spPr>
          <a:xfrm flipH="1">
            <a:off x="4211904" y="764697"/>
            <a:ext cx="695915" cy="41674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10" name="TextBox 9">
                <a:extLst>
                  <a:ext uri="{FF2B5EF4-FFF2-40B4-BE49-F238E27FC236}">
                    <a16:creationId xmlns:a16="http://schemas.microsoft.com/office/drawing/2014/main" id="{E85B34F0-566D-494B-8BC5-EE3F36EEEA0F}"/>
                  </a:ext>
                </a:extLst>
              </p:cNvPr>
              <p:cNvSpPr txBox="1"/>
              <p:nvPr/>
            </p:nvSpPr>
            <p:spPr>
              <a:xfrm>
                <a:off x="2144389" y="1617834"/>
                <a:ext cx="4855221" cy="523220"/>
              </a:xfrm>
              <a:prstGeom prst="rect">
                <a:avLst/>
              </a:prstGeom>
              <a:noFill/>
            </p:spPr>
            <p:txBody>
              <a:bodyPr wrap="square">
                <a:spAutoFit/>
              </a:bodyPr>
              <a:lstStyle/>
              <a:p>
                <a:pPr marL="0" indent="0">
                  <a:buNone/>
                </a:pPr>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3</m:t>
                      </m:r>
                      <m:r>
                        <a:rPr lang="en-GB" sz="2800" b="0" i="1" smtClean="0">
                          <a:latin typeface="Cambria Math" panose="02040503050406030204" pitchFamily="18" charset="0"/>
                        </a:rPr>
                        <m:t>𝑥</m:t>
                      </m:r>
                      <m:r>
                        <a:rPr lang="en-GB" sz="2800" b="0" i="1" smtClean="0">
                          <a:latin typeface="Cambria Math" panose="02040503050406030204" pitchFamily="18" charset="0"/>
                        </a:rPr>
                        <m:t>=30</m:t>
                      </m:r>
                    </m:oMath>
                  </m:oMathPara>
                </a14:m>
                <a:endParaRPr lang="en-GB" sz="2800" b="0" dirty="0"/>
              </a:p>
            </p:txBody>
          </p:sp>
        </mc:Choice>
        <mc:Fallback>
          <p:sp>
            <p:nvSpPr>
              <p:cNvPr id="10" name="TextBox 9">
                <a:extLst>
                  <a:ext uri="{FF2B5EF4-FFF2-40B4-BE49-F238E27FC236}">
                    <a16:creationId xmlns:a16="http://schemas.microsoft.com/office/drawing/2014/main" id="{E85B34F0-566D-494B-8BC5-EE3F36EEEA0F}"/>
                  </a:ext>
                </a:extLst>
              </p:cNvPr>
              <p:cNvSpPr txBox="1">
                <a:spLocks noRot="1" noChangeAspect="1" noMove="1" noResize="1" noEditPoints="1" noAdjustHandles="1" noChangeArrowheads="1" noChangeShapeType="1" noTextEdit="1"/>
              </p:cNvSpPr>
              <p:nvPr/>
            </p:nvSpPr>
            <p:spPr>
              <a:xfrm>
                <a:off x="2144389" y="1617834"/>
                <a:ext cx="4855221" cy="523220"/>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62826EE9-7EB5-4260-8E62-255249DBB7BD}"/>
                  </a:ext>
                </a:extLst>
              </p:cNvPr>
              <p:cNvSpPr txBox="1"/>
              <p:nvPr/>
            </p:nvSpPr>
            <p:spPr>
              <a:xfrm>
                <a:off x="2273861" y="2310235"/>
                <a:ext cx="4572000" cy="1524841"/>
              </a:xfrm>
              <a:prstGeom prst="rect">
                <a:avLst/>
              </a:prstGeom>
              <a:noFill/>
            </p:spPr>
            <p:txBody>
              <a:bodyPr wrap="square">
                <a:spAutoFit/>
              </a:bodyPr>
              <a:lstStyle/>
              <a:p>
                <a:pPr marL="0" indent="0">
                  <a:buNone/>
                </a:pPr>
                <a14:m>
                  <m:oMathPara xmlns:m="http://schemas.openxmlformats.org/officeDocument/2006/math">
                    <m:oMathParaPr>
                      <m:jc m:val="centerGroup"/>
                    </m:oMathParaPr>
                    <m:oMath xmlns:m="http://schemas.openxmlformats.org/officeDocument/2006/math">
                      <m:f>
                        <m:fPr>
                          <m:ctrlPr>
                            <a:rPr lang="en-GB" sz="2400" i="1" smtClean="0">
                              <a:latin typeface="Cambria Math" panose="02040503050406030204" pitchFamily="18" charset="0"/>
                            </a:rPr>
                          </m:ctrlPr>
                        </m:fPr>
                        <m:num>
                          <m:r>
                            <a:rPr lang="en-GB" sz="2400" i="1">
                              <a:latin typeface="Cambria Math" panose="02040503050406030204" pitchFamily="18" charset="0"/>
                            </a:rPr>
                            <m:t>3</m:t>
                          </m:r>
                          <m:r>
                            <a:rPr lang="en-GB" sz="2400" b="0" i="1" smtClean="0">
                              <a:latin typeface="Cambria Math" panose="02040503050406030204" pitchFamily="18" charset="0"/>
                            </a:rPr>
                            <m:t>𝑥</m:t>
                          </m:r>
                        </m:num>
                        <m:den>
                          <m:r>
                            <a:rPr lang="en-GB" sz="2400" b="0" i="1" smtClean="0">
                              <a:latin typeface="Cambria Math" panose="02040503050406030204" pitchFamily="18" charset="0"/>
                            </a:rPr>
                            <m:t>3</m:t>
                          </m:r>
                        </m:den>
                      </m:f>
                      <m:r>
                        <a:rPr lang="en-GB" sz="2400" i="1">
                          <a:latin typeface="Cambria Math" panose="02040503050406030204" pitchFamily="18" charset="0"/>
                        </a:rPr>
                        <m:t>=</m:t>
                      </m:r>
                      <m:f>
                        <m:fPr>
                          <m:ctrlPr>
                            <a:rPr lang="en-GB" sz="2400" i="1">
                              <a:latin typeface="Cambria Math" panose="02040503050406030204" pitchFamily="18" charset="0"/>
                            </a:rPr>
                          </m:ctrlPr>
                        </m:fPr>
                        <m:num>
                          <m:r>
                            <a:rPr lang="en-GB" sz="2400" b="0" i="1" smtClean="0">
                              <a:latin typeface="Cambria Math" panose="02040503050406030204" pitchFamily="18" charset="0"/>
                            </a:rPr>
                            <m:t>30</m:t>
                          </m:r>
                        </m:num>
                        <m:den>
                          <m:r>
                            <a:rPr lang="en-GB" sz="2400" b="0" i="1" smtClean="0">
                              <a:latin typeface="Cambria Math" panose="02040503050406030204" pitchFamily="18" charset="0"/>
                            </a:rPr>
                            <m:t>3</m:t>
                          </m:r>
                        </m:den>
                      </m:f>
                    </m:oMath>
                  </m:oMathPara>
                </a14:m>
                <a:endParaRPr lang="en-GB" sz="2400" dirty="0"/>
              </a:p>
              <a:p>
                <a:pPr marL="0" indent="0">
                  <a:buNone/>
                </a:pPr>
                <a:endParaRPr lang="en-GB" sz="2400" dirty="0"/>
              </a:p>
              <a:p>
                <a:pPr marL="0" indent="0">
                  <a:buNone/>
                </a:pPr>
                <a14:m>
                  <m:oMathPara xmlns:m="http://schemas.openxmlformats.org/officeDocument/2006/math">
                    <m:oMathParaPr>
                      <m:jc m:val="centerGroup"/>
                    </m:oMathParaPr>
                    <m:oMath xmlns:m="http://schemas.openxmlformats.org/officeDocument/2006/math">
                      <m:r>
                        <a:rPr lang="en-GB" sz="2400" b="0" i="1" smtClean="0">
                          <a:latin typeface="Cambria Math" panose="02040503050406030204" pitchFamily="18" charset="0"/>
                        </a:rPr>
                        <m:t>𝑥</m:t>
                      </m:r>
                      <m:r>
                        <a:rPr lang="en-GB" sz="2400" b="0" i="1" smtClean="0">
                          <a:latin typeface="Cambria Math" panose="02040503050406030204" pitchFamily="18" charset="0"/>
                        </a:rPr>
                        <m:t>=10</m:t>
                      </m:r>
                    </m:oMath>
                  </m:oMathPara>
                </a14:m>
                <a:endParaRPr lang="en-GB" sz="2400" b="0" dirty="0"/>
              </a:p>
            </p:txBody>
          </p:sp>
        </mc:Choice>
        <mc:Fallback>
          <p:sp>
            <p:nvSpPr>
              <p:cNvPr id="12" name="TextBox 11">
                <a:extLst>
                  <a:ext uri="{FF2B5EF4-FFF2-40B4-BE49-F238E27FC236}">
                    <a16:creationId xmlns:a16="http://schemas.microsoft.com/office/drawing/2014/main" id="{62826EE9-7EB5-4260-8E62-255249DBB7BD}"/>
                  </a:ext>
                </a:extLst>
              </p:cNvPr>
              <p:cNvSpPr txBox="1">
                <a:spLocks noRot="1" noChangeAspect="1" noMove="1" noResize="1" noEditPoints="1" noAdjustHandles="1" noChangeArrowheads="1" noChangeShapeType="1" noTextEdit="1"/>
              </p:cNvSpPr>
              <p:nvPr/>
            </p:nvSpPr>
            <p:spPr>
              <a:xfrm>
                <a:off x="2273861" y="2310235"/>
                <a:ext cx="4572000" cy="1524841"/>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421992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7D54053C-BC1B-4338-9FFC-41AB68F032DC}"/>
                  </a:ext>
                </a:extLst>
              </p:cNvPr>
              <p:cNvSpPr txBox="1"/>
              <p:nvPr/>
            </p:nvSpPr>
            <p:spPr>
              <a:xfrm>
                <a:off x="3402701" y="948791"/>
                <a:ext cx="1717971" cy="520399"/>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3</m:t>
                          </m:r>
                        </m:den>
                      </m:f>
                      <m:r>
                        <a:rPr lang="en-GB" b="0" i="1" smtClean="0">
                          <a:latin typeface="Cambria Math" panose="02040503050406030204" pitchFamily="18" charset="0"/>
                        </a:rPr>
                        <m:t>𝑥</m:t>
                      </m:r>
                      <m:r>
                        <a:rPr lang="en-GB" b="0" i="1" smtClean="0">
                          <a:latin typeface="Cambria Math" panose="02040503050406030204" pitchFamily="18" charset="0"/>
                        </a:rPr>
                        <m:t>+4=</m:t>
                      </m:r>
                      <m:f>
                        <m:fPr>
                          <m:ctrlPr>
                            <a:rPr lang="en-GB" i="1">
                              <a:latin typeface="Cambria Math" panose="02040503050406030204" pitchFamily="18" charset="0"/>
                            </a:rPr>
                          </m:ctrlPr>
                        </m:fPr>
                        <m:num>
                          <m:r>
                            <a:rPr lang="en-GB" b="0" i="1" smtClean="0">
                              <a:latin typeface="Cambria Math" panose="02040503050406030204" pitchFamily="18" charset="0"/>
                            </a:rPr>
                            <m:t>4</m:t>
                          </m:r>
                          <m:r>
                            <a:rPr lang="en-GB" b="0" i="1" smtClean="0">
                              <a:latin typeface="Cambria Math" panose="02040503050406030204" pitchFamily="18" charset="0"/>
                            </a:rPr>
                            <m:t>𝑥</m:t>
                          </m:r>
                          <m:r>
                            <a:rPr lang="en-GB" b="0" i="1" smtClean="0">
                              <a:latin typeface="Cambria Math" panose="02040503050406030204" pitchFamily="18" charset="0"/>
                            </a:rPr>
                            <m:t>−1</m:t>
                          </m:r>
                        </m:num>
                        <m:den>
                          <m:r>
                            <a:rPr lang="en-GB" b="0" i="1" smtClean="0">
                              <a:latin typeface="Cambria Math" panose="02040503050406030204" pitchFamily="18" charset="0"/>
                            </a:rPr>
                            <m:t>5</m:t>
                          </m:r>
                        </m:den>
                      </m:f>
                    </m:oMath>
                  </m:oMathPara>
                </a14:m>
                <a:endParaRPr lang="en-GB" dirty="0"/>
              </a:p>
            </p:txBody>
          </p:sp>
        </mc:Choice>
        <mc:Fallback>
          <p:sp>
            <p:nvSpPr>
              <p:cNvPr id="4" name="TextBox 3">
                <a:extLst>
                  <a:ext uri="{FF2B5EF4-FFF2-40B4-BE49-F238E27FC236}">
                    <a16:creationId xmlns:a16="http://schemas.microsoft.com/office/drawing/2014/main" id="{7D54053C-BC1B-4338-9FFC-41AB68F032DC}"/>
                  </a:ext>
                </a:extLst>
              </p:cNvPr>
              <p:cNvSpPr txBox="1">
                <a:spLocks noRot="1" noChangeAspect="1" noMove="1" noResize="1" noEditPoints="1" noAdjustHandles="1" noChangeArrowheads="1" noChangeShapeType="1" noTextEdit="1"/>
              </p:cNvSpPr>
              <p:nvPr/>
            </p:nvSpPr>
            <p:spPr>
              <a:xfrm>
                <a:off x="3402701" y="948791"/>
                <a:ext cx="1717971" cy="520399"/>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C5F176F9-DC6D-4351-B6A1-70D04780DB5D}"/>
                  </a:ext>
                </a:extLst>
              </p:cNvPr>
              <p:cNvSpPr txBox="1"/>
              <p:nvPr/>
            </p:nvSpPr>
            <p:spPr>
              <a:xfrm>
                <a:off x="3445859" y="1768784"/>
                <a:ext cx="2461764" cy="520463"/>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15(</m:t>
                      </m:r>
                      <m:f>
                        <m:fPr>
                          <m:ctrlPr>
                            <a:rPr lang="en-GB" i="1" smtClean="0">
                              <a:latin typeface="Cambria Math" panose="02040503050406030204" pitchFamily="18" charset="0"/>
                            </a:rPr>
                          </m:ctrlPr>
                        </m:fPr>
                        <m:num>
                          <m:r>
                            <a:rPr lang="en-GB" b="0" i="1" smtClean="0">
                              <a:latin typeface="Cambria Math" panose="02040503050406030204" pitchFamily="18" charset="0"/>
                            </a:rPr>
                            <m:t>1</m:t>
                          </m:r>
                        </m:num>
                        <m:den>
                          <m:r>
                            <a:rPr lang="en-GB" b="0" i="1" smtClean="0">
                              <a:latin typeface="Cambria Math" panose="02040503050406030204" pitchFamily="18" charset="0"/>
                            </a:rPr>
                            <m:t>3</m:t>
                          </m:r>
                        </m:den>
                      </m:f>
                      <m:r>
                        <a:rPr lang="en-GB" b="0" i="1" smtClean="0">
                          <a:latin typeface="Cambria Math" panose="02040503050406030204" pitchFamily="18" charset="0"/>
                        </a:rPr>
                        <m:t>𝑥</m:t>
                      </m:r>
                      <m:r>
                        <a:rPr lang="en-GB" b="0" i="1" smtClean="0">
                          <a:latin typeface="Cambria Math" panose="02040503050406030204" pitchFamily="18" charset="0"/>
                        </a:rPr>
                        <m:t>+4)=15</m:t>
                      </m:r>
                      <m:f>
                        <m:fPr>
                          <m:ctrlPr>
                            <a:rPr lang="en-GB" i="1">
                              <a:latin typeface="Cambria Math" panose="02040503050406030204" pitchFamily="18" charset="0"/>
                            </a:rPr>
                          </m:ctrlPr>
                        </m:fPr>
                        <m:num>
                          <m:r>
                            <a:rPr lang="en-GB" b="0" i="1" smtClean="0">
                              <a:latin typeface="Cambria Math" panose="02040503050406030204" pitchFamily="18" charset="0"/>
                            </a:rPr>
                            <m:t>4</m:t>
                          </m:r>
                          <m:r>
                            <a:rPr lang="en-GB" b="0" i="1" smtClean="0">
                              <a:latin typeface="Cambria Math" panose="02040503050406030204" pitchFamily="18" charset="0"/>
                            </a:rPr>
                            <m:t>𝑥</m:t>
                          </m:r>
                          <m:r>
                            <a:rPr lang="en-GB" b="0" i="1" smtClean="0">
                              <a:latin typeface="Cambria Math" panose="02040503050406030204" pitchFamily="18" charset="0"/>
                            </a:rPr>
                            <m:t>−1</m:t>
                          </m:r>
                        </m:num>
                        <m:den>
                          <m:r>
                            <a:rPr lang="en-GB" b="0" i="1" smtClean="0">
                              <a:latin typeface="Cambria Math" panose="02040503050406030204" pitchFamily="18" charset="0"/>
                            </a:rPr>
                            <m:t>5</m:t>
                          </m:r>
                        </m:den>
                      </m:f>
                    </m:oMath>
                  </m:oMathPara>
                </a14:m>
                <a:endParaRPr lang="en-GB" dirty="0"/>
              </a:p>
            </p:txBody>
          </p:sp>
        </mc:Choice>
        <mc:Fallback>
          <p:sp>
            <p:nvSpPr>
              <p:cNvPr id="5" name="TextBox 4">
                <a:extLst>
                  <a:ext uri="{FF2B5EF4-FFF2-40B4-BE49-F238E27FC236}">
                    <a16:creationId xmlns:a16="http://schemas.microsoft.com/office/drawing/2014/main" id="{C5F176F9-DC6D-4351-B6A1-70D04780DB5D}"/>
                  </a:ext>
                </a:extLst>
              </p:cNvPr>
              <p:cNvSpPr txBox="1">
                <a:spLocks noRot="1" noChangeAspect="1" noMove="1" noResize="1" noEditPoints="1" noAdjustHandles="1" noChangeArrowheads="1" noChangeShapeType="1" noTextEdit="1"/>
              </p:cNvSpPr>
              <p:nvPr/>
            </p:nvSpPr>
            <p:spPr>
              <a:xfrm>
                <a:off x="3445859" y="1768784"/>
                <a:ext cx="2461764" cy="520463"/>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9C32F0A5-65B8-4D80-86CF-2F03B18D8267}"/>
                  </a:ext>
                </a:extLst>
              </p:cNvPr>
              <p:cNvSpPr txBox="1"/>
              <p:nvPr/>
            </p:nvSpPr>
            <p:spPr>
              <a:xfrm>
                <a:off x="3445859" y="2328609"/>
                <a:ext cx="1549078" cy="1107996"/>
              </a:xfrm>
              <a:prstGeom prst="rect">
                <a:avLst/>
              </a:prstGeom>
              <a:noFill/>
            </p:spPr>
            <p:txBody>
              <a:bodyPr wrap="none" lIns="0" tIns="0" rIns="0" bIns="0" rtlCol="0">
                <a:spAutoFit/>
              </a:bodyPr>
              <a:lstStyle/>
              <a:p>
                <a14:m>
                  <m:oMath xmlns:m="http://schemas.openxmlformats.org/officeDocument/2006/math">
                    <m:r>
                      <a:rPr lang="en-GB" i="1" smtClean="0">
                        <a:latin typeface="Cambria Math" panose="02040503050406030204" pitchFamily="18" charset="0"/>
                      </a:rPr>
                      <m:t>5</m:t>
                    </m:r>
                    <m:r>
                      <a:rPr lang="en-GB" b="0" i="1" smtClean="0">
                        <a:latin typeface="Cambria Math" panose="02040503050406030204" pitchFamily="18" charset="0"/>
                      </a:rPr>
                      <m:t>𝑥</m:t>
                    </m:r>
                    <m:r>
                      <a:rPr lang="en-GB" b="0" i="1" smtClean="0">
                        <a:latin typeface="Cambria Math" panose="02040503050406030204" pitchFamily="18" charset="0"/>
                      </a:rPr>
                      <m:t>+60=</m:t>
                    </m:r>
                  </m:oMath>
                </a14:m>
                <a:r>
                  <a:rPr lang="en-GB" dirty="0"/>
                  <a:t>12x-3</a:t>
                </a:r>
              </a:p>
              <a:p>
                <a:r>
                  <a:rPr lang="en-GB" dirty="0"/>
                  <a:t>12x-5x=60+3</a:t>
                </a:r>
              </a:p>
              <a:p>
                <a:r>
                  <a:rPr lang="en-GB" dirty="0"/>
                  <a:t>7x=63</a:t>
                </a:r>
              </a:p>
              <a:p>
                <a:r>
                  <a:rPr lang="en-GB" dirty="0"/>
                  <a:t>X=9</a:t>
                </a:r>
              </a:p>
            </p:txBody>
          </p:sp>
        </mc:Choice>
        <mc:Fallback>
          <p:sp>
            <p:nvSpPr>
              <p:cNvPr id="6" name="TextBox 5">
                <a:extLst>
                  <a:ext uri="{FF2B5EF4-FFF2-40B4-BE49-F238E27FC236}">
                    <a16:creationId xmlns:a16="http://schemas.microsoft.com/office/drawing/2014/main" id="{9C32F0A5-65B8-4D80-86CF-2F03B18D8267}"/>
                  </a:ext>
                </a:extLst>
              </p:cNvPr>
              <p:cNvSpPr txBox="1">
                <a:spLocks noRot="1" noChangeAspect="1" noMove="1" noResize="1" noEditPoints="1" noAdjustHandles="1" noChangeArrowheads="1" noChangeShapeType="1" noTextEdit="1"/>
              </p:cNvSpPr>
              <p:nvPr/>
            </p:nvSpPr>
            <p:spPr>
              <a:xfrm>
                <a:off x="3445859" y="2328609"/>
                <a:ext cx="1549078" cy="1107996"/>
              </a:xfrm>
              <a:prstGeom prst="rect">
                <a:avLst/>
              </a:prstGeom>
              <a:blipFill>
                <a:blip r:embed="rId4"/>
                <a:stretch>
                  <a:fillRect l="-9055" t="-7143" r="-8661" b="-11538"/>
                </a:stretch>
              </a:blipFill>
            </p:spPr>
            <p:txBody>
              <a:bodyPr/>
              <a:lstStyle/>
              <a:p>
                <a:r>
                  <a:rPr lang="en-GB">
                    <a:noFill/>
                  </a:rPr>
                  <a:t> </a:t>
                </a:r>
              </a:p>
            </p:txBody>
          </p:sp>
        </mc:Fallback>
      </mc:AlternateContent>
    </p:spTree>
    <p:extLst>
      <p:ext uri="{BB962C8B-B14F-4D97-AF65-F5344CB8AC3E}">
        <p14:creationId xmlns:p14="http://schemas.microsoft.com/office/powerpoint/2010/main" val="33506862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D16AC435-CB33-4C86-B02E-7DB543486EC0}"/>
                  </a:ext>
                </a:extLst>
              </p:cNvPr>
              <p:cNvSpPr txBox="1"/>
              <p:nvPr/>
            </p:nvSpPr>
            <p:spPr>
              <a:xfrm>
                <a:off x="3880131" y="685800"/>
                <a:ext cx="1551259" cy="525016"/>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3</m:t>
                          </m:r>
                        </m:num>
                        <m:den>
                          <m:r>
                            <a:rPr lang="en-GB" b="0" i="1" smtClean="0">
                              <a:latin typeface="Cambria Math" panose="02040503050406030204" pitchFamily="18" charset="0"/>
                            </a:rPr>
                            <m:t>𝑥</m:t>
                          </m:r>
                          <m:r>
                            <a:rPr lang="en-GB" b="0" i="1" smtClean="0">
                              <a:latin typeface="Cambria Math" panose="02040503050406030204" pitchFamily="18" charset="0"/>
                            </a:rPr>
                            <m:t>+1</m:t>
                          </m:r>
                        </m:den>
                      </m:f>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6</m:t>
                          </m:r>
                        </m:num>
                        <m:den>
                          <m:r>
                            <a:rPr lang="en-GB" b="0" i="1" smtClean="0">
                              <a:latin typeface="Cambria Math" panose="02040503050406030204" pitchFamily="18" charset="0"/>
                            </a:rPr>
                            <m:t>5</m:t>
                          </m:r>
                          <m:r>
                            <a:rPr lang="en-GB" i="1">
                              <a:latin typeface="Cambria Math" panose="02040503050406030204" pitchFamily="18" charset="0"/>
                            </a:rPr>
                            <m:t>𝑥</m:t>
                          </m:r>
                          <m:r>
                            <a:rPr lang="en-GB" b="0" i="1" smtClean="0">
                              <a:latin typeface="Cambria Math" panose="02040503050406030204" pitchFamily="18" charset="0"/>
                            </a:rPr>
                            <m:t>−</m:t>
                          </m:r>
                          <m:r>
                            <a:rPr lang="en-GB" i="1">
                              <a:latin typeface="Cambria Math" panose="02040503050406030204" pitchFamily="18" charset="0"/>
                            </a:rPr>
                            <m:t>1</m:t>
                          </m:r>
                        </m:den>
                      </m:f>
                    </m:oMath>
                  </m:oMathPara>
                </a14:m>
                <a:endParaRPr lang="en-GB" dirty="0"/>
              </a:p>
            </p:txBody>
          </p:sp>
        </mc:Choice>
        <mc:Fallback>
          <p:sp>
            <p:nvSpPr>
              <p:cNvPr id="4" name="TextBox 3">
                <a:extLst>
                  <a:ext uri="{FF2B5EF4-FFF2-40B4-BE49-F238E27FC236}">
                    <a16:creationId xmlns:a16="http://schemas.microsoft.com/office/drawing/2014/main" id="{D16AC435-CB33-4C86-B02E-7DB543486EC0}"/>
                  </a:ext>
                </a:extLst>
              </p:cNvPr>
              <p:cNvSpPr txBox="1">
                <a:spLocks noRot="1" noChangeAspect="1" noMove="1" noResize="1" noEditPoints="1" noAdjustHandles="1" noChangeArrowheads="1" noChangeShapeType="1" noTextEdit="1"/>
              </p:cNvSpPr>
              <p:nvPr/>
            </p:nvSpPr>
            <p:spPr>
              <a:xfrm>
                <a:off x="3880131" y="685800"/>
                <a:ext cx="1551259" cy="525016"/>
              </a:xfrm>
              <a:prstGeom prst="rect">
                <a:avLst/>
              </a:prstGeom>
              <a:blipFill>
                <a:blip r:embed="rId2"/>
                <a:stretch>
                  <a:fillRect/>
                </a:stretch>
              </a:blipFill>
            </p:spPr>
            <p:txBody>
              <a:bodyPr/>
              <a:lstStyle/>
              <a:p>
                <a:r>
                  <a:rPr lang="en-GB">
                    <a:noFill/>
                  </a:rPr>
                  <a:t> </a:t>
                </a:r>
              </a:p>
            </p:txBody>
          </p:sp>
        </mc:Fallback>
      </mc:AlternateContent>
      <p:cxnSp>
        <p:nvCxnSpPr>
          <p:cNvPr id="7" name="Straight Arrow Connector 6">
            <a:extLst>
              <a:ext uri="{FF2B5EF4-FFF2-40B4-BE49-F238E27FC236}">
                <a16:creationId xmlns:a16="http://schemas.microsoft.com/office/drawing/2014/main" id="{36B6F3CC-D742-4E55-9615-6433DACE2FAC}"/>
              </a:ext>
            </a:extLst>
          </p:cNvPr>
          <p:cNvCxnSpPr/>
          <p:nvPr/>
        </p:nvCxnSpPr>
        <p:spPr>
          <a:xfrm>
            <a:off x="4171444" y="772789"/>
            <a:ext cx="845618" cy="4086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13D1AB2-198B-41A5-A25F-C219D976DC32}"/>
              </a:ext>
            </a:extLst>
          </p:cNvPr>
          <p:cNvCxnSpPr/>
          <p:nvPr/>
        </p:nvCxnSpPr>
        <p:spPr>
          <a:xfrm flipH="1">
            <a:off x="4219996" y="744467"/>
            <a:ext cx="797066" cy="4663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07C661BB-2457-4B96-A904-059E1B98D221}"/>
              </a:ext>
            </a:extLst>
          </p:cNvPr>
          <p:cNvSpPr txBox="1"/>
          <p:nvPr/>
        </p:nvSpPr>
        <p:spPr>
          <a:xfrm>
            <a:off x="3944867" y="1760018"/>
            <a:ext cx="1269899" cy="1200329"/>
          </a:xfrm>
          <a:prstGeom prst="rect">
            <a:avLst/>
          </a:prstGeom>
          <a:noFill/>
        </p:spPr>
        <p:txBody>
          <a:bodyPr wrap="none" rtlCol="0">
            <a:spAutoFit/>
          </a:bodyPr>
          <a:lstStyle/>
          <a:p>
            <a:r>
              <a:rPr lang="en-GB" dirty="0"/>
              <a:t>15x-3=6x+6</a:t>
            </a:r>
          </a:p>
          <a:p>
            <a:r>
              <a:rPr lang="en-GB" dirty="0"/>
              <a:t>15x-6x=6+3</a:t>
            </a:r>
          </a:p>
          <a:p>
            <a:r>
              <a:rPr lang="en-GB" dirty="0"/>
              <a:t>9x=9</a:t>
            </a:r>
          </a:p>
          <a:p>
            <a:r>
              <a:rPr lang="en-GB" dirty="0"/>
              <a:t>X=1</a:t>
            </a:r>
          </a:p>
        </p:txBody>
      </p:sp>
    </p:spTree>
    <p:extLst>
      <p:ext uri="{BB962C8B-B14F-4D97-AF65-F5344CB8AC3E}">
        <p14:creationId xmlns:p14="http://schemas.microsoft.com/office/powerpoint/2010/main" val="29084718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F25294F8-0F54-4A9D-9018-E6908ED3AB78}"/>
                  </a:ext>
                </a:extLst>
              </p:cNvPr>
              <p:cNvSpPr txBox="1"/>
              <p:nvPr/>
            </p:nvSpPr>
            <p:spPr>
              <a:xfrm>
                <a:off x="3502190" y="896193"/>
                <a:ext cx="1482137" cy="397353"/>
              </a:xfrm>
              <a:prstGeom prst="rect">
                <a:avLst/>
              </a:prstGeom>
              <a:noFill/>
            </p:spPr>
            <p:txBody>
              <a:bodyPr wrap="none" lIns="0" tIns="0" rIns="0" bIns="0" rtlCol="0">
                <a:spAutoFit/>
              </a:bodyPr>
              <a:lstStyle/>
              <a:p>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4−5</m:t>
                        </m:r>
                        <m:r>
                          <a:rPr lang="en-GB" b="0" i="1" smtClean="0">
                            <a:latin typeface="Cambria Math" panose="02040503050406030204" pitchFamily="18" charset="0"/>
                          </a:rPr>
                          <m:t>𝑥</m:t>
                        </m:r>
                      </m:num>
                      <m:den>
                        <m:r>
                          <a:rPr lang="en-GB" b="0" i="1" smtClean="0">
                            <a:latin typeface="Cambria Math" panose="02040503050406030204" pitchFamily="18" charset="0"/>
                          </a:rPr>
                          <m:t>6</m:t>
                        </m:r>
                      </m:den>
                    </m:f>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1</m:t>
                        </m:r>
                        <m:r>
                          <a:rPr lang="en-GB" i="1">
                            <a:latin typeface="Cambria Math" panose="02040503050406030204" pitchFamily="18" charset="0"/>
                          </a:rPr>
                          <m:t>−</m:t>
                        </m:r>
                        <m:r>
                          <a:rPr lang="en-GB" b="0" i="1" smtClean="0">
                            <a:latin typeface="Cambria Math" panose="02040503050406030204" pitchFamily="18" charset="0"/>
                          </a:rPr>
                          <m:t>2</m:t>
                        </m:r>
                        <m:r>
                          <a:rPr lang="en-GB" i="1">
                            <a:latin typeface="Cambria Math" panose="02040503050406030204" pitchFamily="18" charset="0"/>
                          </a:rPr>
                          <m:t>𝑥</m:t>
                        </m:r>
                      </m:num>
                      <m:den>
                        <m:r>
                          <a:rPr lang="en-GB" b="0" i="1" smtClean="0">
                            <a:latin typeface="Cambria Math" panose="02040503050406030204" pitchFamily="18" charset="0"/>
                          </a:rPr>
                          <m:t>3</m:t>
                        </m:r>
                      </m:den>
                    </m:f>
                  </m:oMath>
                </a14:m>
                <a:r>
                  <a:rPr lang="en-GB" dirty="0"/>
                  <a:t>= </a:t>
                </a:r>
                <a14:m>
                  <m:oMath xmlns:m="http://schemas.openxmlformats.org/officeDocument/2006/math">
                    <m:f>
                      <m:fPr>
                        <m:ctrlPr>
                          <a:rPr lang="en-GB" i="1">
                            <a:latin typeface="Cambria Math" panose="02040503050406030204" pitchFamily="18" charset="0"/>
                          </a:rPr>
                        </m:ctrlPr>
                      </m:fPr>
                      <m:num>
                        <m:r>
                          <a:rPr lang="en-GB" b="0" i="1" smtClean="0">
                            <a:latin typeface="Cambria Math" panose="02040503050406030204" pitchFamily="18" charset="0"/>
                          </a:rPr>
                          <m:t>13</m:t>
                        </m:r>
                      </m:num>
                      <m:den>
                        <m:r>
                          <a:rPr lang="en-GB" b="0" i="1" smtClean="0">
                            <a:latin typeface="Cambria Math" panose="02040503050406030204" pitchFamily="18" charset="0"/>
                          </a:rPr>
                          <m:t>42</m:t>
                        </m:r>
                      </m:den>
                    </m:f>
                  </m:oMath>
                </a14:m>
                <a:endParaRPr lang="en-GB" dirty="0"/>
              </a:p>
            </p:txBody>
          </p:sp>
        </mc:Choice>
        <mc:Fallback>
          <p:sp>
            <p:nvSpPr>
              <p:cNvPr id="4" name="TextBox 3">
                <a:extLst>
                  <a:ext uri="{FF2B5EF4-FFF2-40B4-BE49-F238E27FC236}">
                    <a16:creationId xmlns:a16="http://schemas.microsoft.com/office/drawing/2014/main" id="{F25294F8-0F54-4A9D-9018-E6908ED3AB78}"/>
                  </a:ext>
                </a:extLst>
              </p:cNvPr>
              <p:cNvSpPr txBox="1">
                <a:spLocks noRot="1" noChangeAspect="1" noMove="1" noResize="1" noEditPoints="1" noAdjustHandles="1" noChangeArrowheads="1" noChangeShapeType="1" noTextEdit="1"/>
              </p:cNvSpPr>
              <p:nvPr/>
            </p:nvSpPr>
            <p:spPr>
              <a:xfrm>
                <a:off x="3502190" y="896193"/>
                <a:ext cx="1482137" cy="397353"/>
              </a:xfrm>
              <a:prstGeom prst="rect">
                <a:avLst/>
              </a:prstGeom>
              <a:blipFill>
                <a:blip r:embed="rId2"/>
                <a:stretch>
                  <a:fillRect l="-4115" t="-4615" r="-2881" b="-21538"/>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5" name="TextBox 4">
                <a:extLst>
                  <a:ext uri="{FF2B5EF4-FFF2-40B4-BE49-F238E27FC236}">
                    <a16:creationId xmlns:a16="http://schemas.microsoft.com/office/drawing/2014/main" id="{5B74A95A-AD97-43E5-B656-FFB7BD2D1DFF}"/>
                  </a:ext>
                </a:extLst>
              </p:cNvPr>
              <p:cNvSpPr txBox="1"/>
              <p:nvPr/>
            </p:nvSpPr>
            <p:spPr>
              <a:xfrm>
                <a:off x="3502189" y="1631220"/>
                <a:ext cx="2306081" cy="397353"/>
              </a:xfrm>
              <a:prstGeom prst="rect">
                <a:avLst/>
              </a:prstGeom>
              <a:noFill/>
            </p:spPr>
            <p:txBody>
              <a:bodyPr wrap="none" lIns="0" tIns="0" rIns="0" bIns="0" rtlCol="0">
                <a:spAutoFit/>
              </a:bodyPr>
              <a:lstStyle/>
              <a:p>
                <a14:m>
                  <m:oMath xmlns:m="http://schemas.openxmlformats.org/officeDocument/2006/math">
                    <m:r>
                      <a:rPr lang="en-GB" b="0" i="1" smtClean="0">
                        <a:latin typeface="Cambria Math" panose="02040503050406030204" pitchFamily="18" charset="0"/>
                      </a:rPr>
                      <m:t>42</m:t>
                    </m:r>
                    <m:f>
                      <m:fPr>
                        <m:ctrlPr>
                          <a:rPr lang="en-GB" i="1" smtClean="0">
                            <a:latin typeface="Cambria Math" panose="02040503050406030204" pitchFamily="18" charset="0"/>
                          </a:rPr>
                        </m:ctrlPr>
                      </m:fPr>
                      <m:num>
                        <m:r>
                          <a:rPr lang="en-GB" b="0" i="1" smtClean="0">
                            <a:latin typeface="Cambria Math" panose="02040503050406030204" pitchFamily="18" charset="0"/>
                          </a:rPr>
                          <m:t>4−5</m:t>
                        </m:r>
                        <m:r>
                          <a:rPr lang="en-GB" b="0" i="1" smtClean="0">
                            <a:latin typeface="Cambria Math" panose="02040503050406030204" pitchFamily="18" charset="0"/>
                          </a:rPr>
                          <m:t>𝑥</m:t>
                        </m:r>
                      </m:num>
                      <m:den>
                        <m:r>
                          <a:rPr lang="en-GB" b="0" i="1" smtClean="0">
                            <a:latin typeface="Cambria Math" panose="02040503050406030204" pitchFamily="18" charset="0"/>
                          </a:rPr>
                          <m:t>6</m:t>
                        </m:r>
                      </m:den>
                    </m:f>
                    <m:r>
                      <a:rPr lang="en-GB" b="0" i="1" smtClean="0">
                        <a:latin typeface="Cambria Math" panose="02040503050406030204" pitchFamily="18" charset="0"/>
                      </a:rPr>
                      <m:t>−42</m:t>
                    </m:r>
                    <m:f>
                      <m:fPr>
                        <m:ctrlPr>
                          <a:rPr lang="en-GB" i="1">
                            <a:latin typeface="Cambria Math" panose="02040503050406030204" pitchFamily="18" charset="0"/>
                          </a:rPr>
                        </m:ctrlPr>
                      </m:fPr>
                      <m:num>
                        <m:r>
                          <a:rPr lang="en-GB" b="0" i="1" smtClean="0">
                            <a:latin typeface="Cambria Math" panose="02040503050406030204" pitchFamily="18" charset="0"/>
                          </a:rPr>
                          <m:t>1</m:t>
                        </m:r>
                        <m:r>
                          <a:rPr lang="en-GB" i="1">
                            <a:latin typeface="Cambria Math" panose="02040503050406030204" pitchFamily="18" charset="0"/>
                          </a:rPr>
                          <m:t>−</m:t>
                        </m:r>
                        <m:r>
                          <a:rPr lang="en-GB" b="0" i="1" smtClean="0">
                            <a:latin typeface="Cambria Math" panose="02040503050406030204" pitchFamily="18" charset="0"/>
                          </a:rPr>
                          <m:t>2</m:t>
                        </m:r>
                        <m:r>
                          <a:rPr lang="en-GB" i="1">
                            <a:latin typeface="Cambria Math" panose="02040503050406030204" pitchFamily="18" charset="0"/>
                          </a:rPr>
                          <m:t>𝑥</m:t>
                        </m:r>
                      </m:num>
                      <m:den>
                        <m:r>
                          <a:rPr lang="en-GB" b="0" i="1" smtClean="0">
                            <a:latin typeface="Cambria Math" panose="02040503050406030204" pitchFamily="18" charset="0"/>
                          </a:rPr>
                          <m:t>3</m:t>
                        </m:r>
                      </m:den>
                    </m:f>
                  </m:oMath>
                </a14:m>
                <a:r>
                  <a:rPr lang="en-GB" dirty="0"/>
                  <a:t>=42 </a:t>
                </a:r>
                <a14:m>
                  <m:oMath xmlns:m="http://schemas.openxmlformats.org/officeDocument/2006/math">
                    <m:f>
                      <m:fPr>
                        <m:ctrlPr>
                          <a:rPr lang="en-GB" i="1">
                            <a:latin typeface="Cambria Math" panose="02040503050406030204" pitchFamily="18" charset="0"/>
                          </a:rPr>
                        </m:ctrlPr>
                      </m:fPr>
                      <m:num>
                        <m:r>
                          <a:rPr lang="en-GB" b="0" i="1" smtClean="0">
                            <a:latin typeface="Cambria Math" panose="02040503050406030204" pitchFamily="18" charset="0"/>
                          </a:rPr>
                          <m:t>13</m:t>
                        </m:r>
                      </m:num>
                      <m:den>
                        <m:r>
                          <a:rPr lang="en-GB" b="0" i="1" smtClean="0">
                            <a:latin typeface="Cambria Math" panose="02040503050406030204" pitchFamily="18" charset="0"/>
                          </a:rPr>
                          <m:t>42</m:t>
                        </m:r>
                      </m:den>
                    </m:f>
                  </m:oMath>
                </a14:m>
                <a:endParaRPr lang="en-GB" dirty="0"/>
              </a:p>
            </p:txBody>
          </p:sp>
        </mc:Choice>
        <mc:Fallback>
          <p:sp>
            <p:nvSpPr>
              <p:cNvPr id="5" name="TextBox 4">
                <a:extLst>
                  <a:ext uri="{FF2B5EF4-FFF2-40B4-BE49-F238E27FC236}">
                    <a16:creationId xmlns:a16="http://schemas.microsoft.com/office/drawing/2014/main" id="{5B74A95A-AD97-43E5-B656-FFB7BD2D1DFF}"/>
                  </a:ext>
                </a:extLst>
              </p:cNvPr>
              <p:cNvSpPr txBox="1">
                <a:spLocks noRot="1" noChangeAspect="1" noMove="1" noResize="1" noEditPoints="1" noAdjustHandles="1" noChangeArrowheads="1" noChangeShapeType="1" noTextEdit="1"/>
              </p:cNvSpPr>
              <p:nvPr/>
            </p:nvSpPr>
            <p:spPr>
              <a:xfrm>
                <a:off x="3502189" y="1631220"/>
                <a:ext cx="2306081" cy="397353"/>
              </a:xfrm>
              <a:prstGeom prst="rect">
                <a:avLst/>
              </a:prstGeom>
              <a:blipFill>
                <a:blip r:embed="rId3"/>
                <a:stretch>
                  <a:fillRect l="-3704" t="-4615" r="-1587" b="-20000"/>
                </a:stretch>
              </a:blipFill>
            </p:spPr>
            <p:txBody>
              <a:bodyPr/>
              <a:lstStyle/>
              <a:p>
                <a:r>
                  <a:rPr lang="en-GB">
                    <a:noFill/>
                  </a:rPr>
                  <a:t> </a:t>
                </a:r>
              </a:p>
            </p:txBody>
          </p:sp>
        </mc:Fallback>
      </mc:AlternateContent>
      <p:sp>
        <p:nvSpPr>
          <p:cNvPr id="7" name="TextBox 6">
            <a:extLst>
              <a:ext uri="{FF2B5EF4-FFF2-40B4-BE49-F238E27FC236}">
                <a16:creationId xmlns:a16="http://schemas.microsoft.com/office/drawing/2014/main" id="{BB2E350F-88BF-4D21-99B3-CF1EB5835A70}"/>
              </a:ext>
            </a:extLst>
          </p:cNvPr>
          <p:cNvSpPr txBox="1"/>
          <p:nvPr/>
        </p:nvSpPr>
        <p:spPr>
          <a:xfrm>
            <a:off x="3734474" y="2686556"/>
            <a:ext cx="2045753" cy="1477328"/>
          </a:xfrm>
          <a:prstGeom prst="rect">
            <a:avLst/>
          </a:prstGeom>
          <a:noFill/>
        </p:spPr>
        <p:txBody>
          <a:bodyPr wrap="none" rtlCol="0">
            <a:spAutoFit/>
          </a:bodyPr>
          <a:lstStyle/>
          <a:p>
            <a:r>
              <a:rPr lang="en-GB" dirty="0"/>
              <a:t>7(4-5x)-14(1-2x)=13</a:t>
            </a:r>
          </a:p>
          <a:p>
            <a:r>
              <a:rPr lang="en-GB" dirty="0"/>
              <a:t>28-35x-14+28x=13</a:t>
            </a:r>
          </a:p>
          <a:p>
            <a:r>
              <a:rPr lang="en-GB" dirty="0"/>
              <a:t>-7x+14=13</a:t>
            </a:r>
          </a:p>
          <a:p>
            <a:r>
              <a:rPr lang="en-GB" dirty="0"/>
              <a:t>-7x=13-14=-1</a:t>
            </a:r>
          </a:p>
          <a:p>
            <a:r>
              <a:rPr lang="en-GB"/>
              <a:t>X=-1/-7=1/7</a:t>
            </a:r>
            <a:endParaRPr lang="en-GB" dirty="0"/>
          </a:p>
        </p:txBody>
      </p:sp>
      <p:sp>
        <p:nvSpPr>
          <p:cNvPr id="8" name="TextBox 7">
            <a:extLst>
              <a:ext uri="{FF2B5EF4-FFF2-40B4-BE49-F238E27FC236}">
                <a16:creationId xmlns:a16="http://schemas.microsoft.com/office/drawing/2014/main" id="{64F4D335-9CE4-45D6-A7B0-0AA81CEACFAB}"/>
              </a:ext>
            </a:extLst>
          </p:cNvPr>
          <p:cNvSpPr txBox="1"/>
          <p:nvPr/>
        </p:nvSpPr>
        <p:spPr>
          <a:xfrm>
            <a:off x="1598177" y="4155260"/>
            <a:ext cx="1026243" cy="369332"/>
          </a:xfrm>
          <a:prstGeom prst="rect">
            <a:avLst/>
          </a:prstGeom>
          <a:noFill/>
        </p:spPr>
        <p:txBody>
          <a:bodyPr wrap="none" rtlCol="0">
            <a:spAutoFit/>
          </a:bodyPr>
          <a:lstStyle/>
          <a:p>
            <a:r>
              <a:rPr lang="en-GB" dirty="0"/>
              <a:t>35-28=-7</a:t>
            </a:r>
          </a:p>
        </p:txBody>
      </p:sp>
    </p:spTree>
    <p:extLst>
      <p:ext uri="{BB962C8B-B14F-4D97-AF65-F5344CB8AC3E}">
        <p14:creationId xmlns:p14="http://schemas.microsoft.com/office/powerpoint/2010/main" val="29336635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34EBC-B4DF-AB4C-9512-317DC50ED5F2}"/>
              </a:ext>
            </a:extLst>
          </p:cNvPr>
          <p:cNvSpPr>
            <a:spLocks noGrp="1"/>
          </p:cNvSpPr>
          <p:nvPr>
            <p:ph type="title"/>
          </p:nvPr>
        </p:nvSpPr>
        <p:spPr/>
        <p:txBody>
          <a:bodyPr/>
          <a:lstStyle/>
          <a:p>
            <a:r>
              <a:rPr lang="en-GB" dirty="0"/>
              <a:t>Review summary</a:t>
            </a:r>
          </a:p>
        </p:txBody>
      </p:sp>
      <p:sp>
        <p:nvSpPr>
          <p:cNvPr id="4" name="Title 1">
            <a:extLst>
              <a:ext uri="{FF2B5EF4-FFF2-40B4-BE49-F238E27FC236}">
                <a16:creationId xmlns:a16="http://schemas.microsoft.com/office/drawing/2014/main" id="{97462924-AA5D-6649-AD7B-88467A50B51F}"/>
              </a:ext>
            </a:extLst>
          </p:cNvPr>
          <p:cNvSpPr>
            <a:spLocks noGrp="1"/>
          </p:cNvSpPr>
          <p:nvPr>
            <p:ph idx="1"/>
          </p:nvPr>
        </p:nvSpPr>
        <p:spPr>
          <a:xfrm>
            <a:off x="628650" y="1124262"/>
            <a:ext cx="7886700" cy="4269541"/>
          </a:xfrm>
        </p:spPr>
        <p:txBody>
          <a:bodyPr>
            <a:normAutofit lnSpcReduction="10000"/>
          </a:bodyPr>
          <a:lstStyle/>
          <a:p>
            <a:r>
              <a:rPr lang="en-GB" dirty="0"/>
              <a:t>A fraction is a number represented as one integer (the numerator) divided by another integer (the denominator or divisor).</a:t>
            </a:r>
          </a:p>
          <a:p>
            <a:r>
              <a:rPr lang="en-GB" dirty="0"/>
              <a:t>Two fractions are multiplied by multiplying the numerators and denominators independently.</a:t>
            </a:r>
          </a:p>
          <a:p>
            <a:r>
              <a:rPr lang="en-GB" dirty="0"/>
              <a:t>Two fractions can only be added or subtracted immediately when their denominators are equal.</a:t>
            </a:r>
          </a:p>
          <a:p>
            <a:r>
              <a:rPr lang="en-GB" dirty="0"/>
              <a:t>The numerator of a fraction whose denominator is 100 is called a percentage.</a:t>
            </a:r>
          </a:p>
          <a:p>
            <a:r>
              <a:rPr lang="en-GB" dirty="0"/>
              <a:t>Simple linear equations </a:t>
            </a:r>
          </a:p>
        </p:txBody>
      </p:sp>
    </p:spTree>
    <p:extLst>
      <p:ext uri="{BB962C8B-B14F-4D97-AF65-F5344CB8AC3E}">
        <p14:creationId xmlns:p14="http://schemas.microsoft.com/office/powerpoint/2010/main" val="23859691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Coming soon</a:t>
            </a:r>
          </a:p>
        </p:txBody>
      </p:sp>
      <p:sp>
        <p:nvSpPr>
          <p:cNvPr id="3" name="Content Placeholder 2"/>
          <p:cNvSpPr>
            <a:spLocks noGrp="1"/>
          </p:cNvSpPr>
          <p:nvPr>
            <p:ph idx="1"/>
          </p:nvPr>
        </p:nvSpPr>
        <p:spPr/>
        <p:txBody>
          <a:bodyPr/>
          <a:lstStyle/>
          <a:p>
            <a:endParaRPr lang="en-GB" dirty="0"/>
          </a:p>
          <a:p>
            <a:r>
              <a:rPr lang="en-GB" b="1" dirty="0"/>
              <a:t>Homework: </a:t>
            </a:r>
            <a:r>
              <a:rPr lang="en-GB" dirty="0"/>
              <a:t>Answer the introductory questions  on Moodle and  mark yourself</a:t>
            </a:r>
          </a:p>
        </p:txBody>
      </p:sp>
    </p:spTree>
    <p:extLst>
      <p:ext uri="{BB962C8B-B14F-4D97-AF65-F5344CB8AC3E}">
        <p14:creationId xmlns:p14="http://schemas.microsoft.com/office/powerpoint/2010/main" val="37112642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13299</TotalTime>
  <Words>1741</Words>
  <Application>Microsoft Office PowerPoint</Application>
  <PresentationFormat>On-screen Show (4:3)</PresentationFormat>
  <Paragraphs>211</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Calibri</vt:lpstr>
      <vt:lpstr>Cambria Math</vt:lpstr>
      <vt:lpstr>Calibri Light</vt:lpstr>
      <vt:lpstr>Arial</vt:lpstr>
      <vt:lpstr>Office Theme</vt:lpstr>
      <vt:lpstr>Mathematics </vt:lpstr>
      <vt:lpstr>Fractions</vt:lpstr>
      <vt:lpstr>PowerPoint Presentation</vt:lpstr>
      <vt:lpstr>PowerPoint Presentation</vt:lpstr>
      <vt:lpstr>Exercises </vt:lpstr>
      <vt:lpstr>PowerPoint Presentation</vt:lpstr>
      <vt:lpstr>Ratios and percentages</vt:lpstr>
      <vt:lpstr>Powers</vt:lpstr>
      <vt:lpstr>The low of powers</vt:lpstr>
      <vt:lpstr>PowerPoint Presentation</vt:lpstr>
      <vt:lpstr>Fraction power and roots</vt:lpstr>
      <vt:lpstr>Order of Computation</vt:lpstr>
      <vt:lpstr>Order of computation</vt:lpstr>
      <vt:lpstr>Equations</vt:lpstr>
      <vt:lpstr>Linear equations in one variable</vt:lpstr>
      <vt:lpstr>PowerPoint Presentation</vt:lpstr>
      <vt:lpstr>PowerPoint Presentation</vt:lpstr>
      <vt:lpstr>PowerPoint Presentation</vt:lpstr>
      <vt:lpstr>Exercises </vt:lpstr>
      <vt:lpstr>Linear equations with fractional coefficients</vt:lpstr>
      <vt:lpstr>PowerPoint Presentation</vt:lpstr>
      <vt:lpstr>Another form of a linear equation in one variable</vt:lpstr>
      <vt:lpstr>PowerPoint Presentation</vt:lpstr>
      <vt:lpstr>PowerPoint Presentation</vt:lpstr>
      <vt:lpstr>PowerPoint Presentation</vt:lpstr>
      <vt:lpstr>PowerPoint Presentation</vt:lpstr>
      <vt:lpstr>Review summary</vt:lpstr>
      <vt:lpstr>Coming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Mohameed Bennasar</cp:lastModifiedBy>
  <cp:revision>88</cp:revision>
  <dcterms:created xsi:type="dcterms:W3CDTF">2017-06-08T10:43:23Z</dcterms:created>
  <dcterms:modified xsi:type="dcterms:W3CDTF">2021-09-28T14:51:01Z</dcterms:modified>
</cp:coreProperties>
</file>