
<file path=[Content_Types].xml><?xml version="1.0" encoding="utf-8"?>
<Types xmlns="http://schemas.openxmlformats.org/package/2006/content-types">
  <Default Extension="png" ContentType="image/png"/>
  <Default Extension="jfif" ContentType="image/jpe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3"/>
  </p:notesMasterIdLst>
  <p:sldIdLst>
    <p:sldId id="279" r:id="rId5"/>
    <p:sldId id="328" r:id="rId6"/>
    <p:sldId id="329" r:id="rId7"/>
    <p:sldId id="331" r:id="rId8"/>
    <p:sldId id="332" r:id="rId9"/>
    <p:sldId id="306" r:id="rId10"/>
    <p:sldId id="330" r:id="rId11"/>
    <p:sldId id="257" r:id="rId12"/>
    <p:sldId id="324" r:id="rId13"/>
    <p:sldId id="327" r:id="rId14"/>
    <p:sldId id="333" r:id="rId15"/>
    <p:sldId id="334" r:id="rId16"/>
    <p:sldId id="335" r:id="rId17"/>
    <p:sldId id="336" r:id="rId18"/>
    <p:sldId id="339" r:id="rId19"/>
    <p:sldId id="340" r:id="rId20"/>
    <p:sldId id="341" r:id="rId21"/>
    <p:sldId id="313"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042" userDrawn="1">
          <p15:clr>
            <a:srgbClr val="A4A3A4"/>
          </p15:clr>
        </p15:guide>
        <p15:guide id="2" pos="272" userDrawn="1">
          <p15:clr>
            <a:srgbClr val="A4A3A4"/>
          </p15:clr>
        </p15:guide>
        <p15:guide id="3" pos="5488" userDrawn="1">
          <p15:clr>
            <a:srgbClr val="A4A3A4"/>
          </p15:clr>
        </p15:guide>
        <p15:guide id="4" orient="horz" pos="278" userDrawn="1">
          <p15:clr>
            <a:srgbClr val="A4A3A4"/>
          </p15:clr>
        </p15:guide>
        <p15:guide id="5" orient="horz" pos="1253" userDrawn="1">
          <p15:clr>
            <a:srgbClr val="A4A3A4"/>
          </p15:clr>
        </p15:guide>
        <p15:guide id="6" orient="horz" pos="799" userDrawn="1">
          <p15:clr>
            <a:srgbClr val="A4A3A4"/>
          </p15:clr>
        </p15:guide>
        <p15:guide id="7" pos="2880" userDrawn="1">
          <p15:clr>
            <a:srgbClr val="A4A3A4"/>
          </p15:clr>
        </p15:guide>
        <p15:guide id="8" pos="2767" userDrawn="1">
          <p15:clr>
            <a:srgbClr val="A4A3A4"/>
          </p15:clr>
        </p15:guide>
        <p15:guide id="9" pos="2993" userDrawn="1">
          <p15:clr>
            <a:srgbClr val="A4A3A4"/>
          </p15:clr>
        </p15:guide>
        <p15:guide id="10" orient="horz" pos="3929"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0921"/>
    <a:srgbClr val="0E6986"/>
    <a:srgbClr val="E4302C"/>
    <a:srgbClr val="325665"/>
    <a:srgbClr val="6FA188"/>
    <a:srgbClr val="CF8491"/>
    <a:srgbClr val="DFA350"/>
    <a:srgbClr val="88A3BB"/>
    <a:srgbClr val="0E6884"/>
    <a:srgbClr val="CDC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171" autoAdjust="0"/>
    <p:restoredTop sz="94674"/>
  </p:normalViewPr>
  <p:slideViewPr>
    <p:cSldViewPr snapToGrid="0" snapToObjects="1">
      <p:cViewPr varScale="1">
        <p:scale>
          <a:sx n="56" d="100"/>
          <a:sy n="56" d="100"/>
        </p:scale>
        <p:origin x="64" y="28"/>
      </p:cViewPr>
      <p:guideLst>
        <p:guide orient="horz" pos="4042"/>
        <p:guide pos="272"/>
        <p:guide pos="5488"/>
        <p:guide orient="horz" pos="278"/>
        <p:guide orient="horz" pos="1253"/>
        <p:guide orient="horz" pos="799"/>
        <p:guide pos="2880"/>
        <p:guide pos="2767"/>
        <p:guide pos="2993"/>
        <p:guide orient="horz" pos="3929"/>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69BE27-7A93-B949-8791-64D75BA9130A}" type="datetimeFigureOut">
              <a:rPr lang="en-US" smtClean="0"/>
              <a:t>12/6/2022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66761A-A325-8D43-8C71-82B7481BB781}" type="slidenum">
              <a:rPr lang="en-US" smtClean="0"/>
              <a:t>‹#›</a:t>
            </a:fld>
            <a:endParaRPr lang="en-US"/>
          </a:p>
        </p:txBody>
      </p:sp>
    </p:spTree>
    <p:extLst>
      <p:ext uri="{BB962C8B-B14F-4D97-AF65-F5344CB8AC3E}">
        <p14:creationId xmlns:p14="http://schemas.microsoft.com/office/powerpoint/2010/main" val="15267270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366761A-A325-8D43-8C71-82B7481BB781}" type="slidenum">
              <a:rPr lang="en-US" smtClean="0"/>
              <a:t>1</a:t>
            </a:fld>
            <a:endParaRPr lang="en-US"/>
          </a:p>
        </p:txBody>
      </p:sp>
    </p:spTree>
    <p:extLst>
      <p:ext uri="{BB962C8B-B14F-4D97-AF65-F5344CB8AC3E}">
        <p14:creationId xmlns:p14="http://schemas.microsoft.com/office/powerpoint/2010/main" val="5229918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366761A-A325-8D43-8C71-82B7481BB781}" type="slidenum">
              <a:rPr lang="en-US" smtClean="0"/>
              <a:t>3</a:t>
            </a:fld>
            <a:endParaRPr lang="en-US"/>
          </a:p>
        </p:txBody>
      </p:sp>
    </p:spTree>
    <p:extLst>
      <p:ext uri="{BB962C8B-B14F-4D97-AF65-F5344CB8AC3E}">
        <p14:creationId xmlns:p14="http://schemas.microsoft.com/office/powerpoint/2010/main" val="35198191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366761A-A325-8D43-8C71-82B7481BB781}" type="slidenum">
              <a:rPr lang="en-US" smtClean="0"/>
              <a:t>4</a:t>
            </a:fld>
            <a:endParaRPr lang="en-US"/>
          </a:p>
        </p:txBody>
      </p:sp>
    </p:spTree>
    <p:extLst>
      <p:ext uri="{BB962C8B-B14F-4D97-AF65-F5344CB8AC3E}">
        <p14:creationId xmlns:p14="http://schemas.microsoft.com/office/powerpoint/2010/main" val="14819625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366761A-A325-8D43-8C71-82B7481BB781}" type="slidenum">
              <a:rPr lang="en-US" smtClean="0"/>
              <a:t>5</a:t>
            </a:fld>
            <a:endParaRPr lang="en-US"/>
          </a:p>
        </p:txBody>
      </p:sp>
    </p:spTree>
    <p:extLst>
      <p:ext uri="{BB962C8B-B14F-4D97-AF65-F5344CB8AC3E}">
        <p14:creationId xmlns:p14="http://schemas.microsoft.com/office/powerpoint/2010/main" val="40070744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366761A-A325-8D43-8C71-82B7481BB781}" type="slidenum">
              <a:rPr lang="en-US" smtClean="0"/>
              <a:t>7</a:t>
            </a:fld>
            <a:endParaRPr lang="en-US"/>
          </a:p>
        </p:txBody>
      </p:sp>
    </p:spTree>
    <p:extLst>
      <p:ext uri="{BB962C8B-B14F-4D97-AF65-F5344CB8AC3E}">
        <p14:creationId xmlns:p14="http://schemas.microsoft.com/office/powerpoint/2010/main" val="35048417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366761A-A325-8D43-8C71-82B7481BB781}" type="slidenum">
              <a:rPr lang="en-US" smtClean="0"/>
              <a:t>13</a:t>
            </a:fld>
            <a:endParaRPr lang="en-US"/>
          </a:p>
        </p:txBody>
      </p:sp>
    </p:spTree>
    <p:extLst>
      <p:ext uri="{BB962C8B-B14F-4D97-AF65-F5344CB8AC3E}">
        <p14:creationId xmlns:p14="http://schemas.microsoft.com/office/powerpoint/2010/main" val="9480784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366761A-A325-8D43-8C71-82B7481BB781}" type="slidenum">
              <a:rPr lang="en-US" smtClean="0"/>
              <a:t>16</a:t>
            </a:fld>
            <a:endParaRPr lang="en-US"/>
          </a:p>
        </p:txBody>
      </p:sp>
    </p:spTree>
    <p:extLst>
      <p:ext uri="{BB962C8B-B14F-4D97-AF65-F5344CB8AC3E}">
        <p14:creationId xmlns:p14="http://schemas.microsoft.com/office/powerpoint/2010/main" val="38349349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366761A-A325-8D43-8C71-82B7481BB781}" type="slidenum">
              <a:rPr lang="en-US" smtClean="0"/>
              <a:t>18</a:t>
            </a:fld>
            <a:endParaRPr lang="en-US"/>
          </a:p>
        </p:txBody>
      </p:sp>
    </p:spTree>
    <p:extLst>
      <p:ext uri="{BB962C8B-B14F-4D97-AF65-F5344CB8AC3E}">
        <p14:creationId xmlns:p14="http://schemas.microsoft.com/office/powerpoint/2010/main" val="42336194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AA0A80F9-FFC8-9A46-94D3-1C5EB5ADD697}" type="datetimeFigureOut">
              <a:rPr lang="en-US" smtClean="0"/>
              <a:pPr/>
              <a:t>12/6/2022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272A15-12DB-3E4A-A08E-BA01710C3156}"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A0A80F9-FFC8-9A46-94D3-1C5EB5ADD697}" type="datetimeFigureOut">
              <a:rPr lang="en-US" smtClean="0"/>
              <a:pPr/>
              <a:t>12/6/2022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272A15-12DB-3E4A-A08E-BA01710C3156}"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A0A80F9-FFC8-9A46-94D3-1C5EB5ADD697}" type="datetimeFigureOut">
              <a:rPr lang="en-US" smtClean="0"/>
              <a:pPr/>
              <a:t>12/6/2022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272A15-12DB-3E4A-A08E-BA01710C3156}"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AA0A80F9-FFC8-9A46-94D3-1C5EB5ADD697}" type="datetimeFigureOut">
              <a:rPr lang="en-US" smtClean="0"/>
              <a:pPr/>
              <a:t>12/6/2022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272A15-12DB-3E4A-A08E-BA01710C3156}"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A0A80F9-FFC8-9A46-94D3-1C5EB5ADD697}" type="datetimeFigureOut">
              <a:rPr lang="en-US" smtClean="0"/>
              <a:pPr/>
              <a:t>12/6/2022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C272A15-12DB-3E4A-A08E-BA01710C3156}"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A0A80F9-FFC8-9A46-94D3-1C5EB5ADD697}" type="datetimeFigureOut">
              <a:rPr lang="en-US" smtClean="0"/>
              <a:pPr/>
              <a:t>12/6/2022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C272A15-12DB-3E4A-A08E-BA01710C3156}"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A0A80F9-FFC8-9A46-94D3-1C5EB5ADD697}" type="datetimeFigureOut">
              <a:rPr lang="en-US" smtClean="0"/>
              <a:pPr/>
              <a:t>12/6/2022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C272A15-12DB-3E4A-A08E-BA01710C3156}"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A0A80F9-FFC8-9A46-94D3-1C5EB5ADD697}" type="datetimeFigureOut">
              <a:rPr lang="en-US" smtClean="0"/>
              <a:pPr/>
              <a:t>12/6/2022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272A15-12DB-3E4A-A08E-BA01710C3156}"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A0A80F9-FFC8-9A46-94D3-1C5EB5ADD697}" type="datetimeFigureOut">
              <a:rPr lang="en-US" smtClean="0"/>
              <a:pPr/>
              <a:t>12/6/2022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272A15-12DB-3E4A-A08E-BA01710C3156}"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A0A80F9-FFC8-9A46-94D3-1C5EB5ADD697}" type="datetimeFigureOut">
              <a:rPr lang="en-US" smtClean="0"/>
              <a:pPr/>
              <a:t>12/6/2022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272A15-12DB-3E4A-A08E-BA01710C3156}"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A0A80F9-FFC8-9A46-94D3-1C5EB5ADD697}" type="datetimeFigureOut">
              <a:rPr lang="en-US" smtClean="0"/>
              <a:pPr/>
              <a:t>12/6/2022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272A15-12DB-3E4A-A08E-BA01710C3156}"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A0A80F9-FFC8-9A46-94D3-1C5EB5ADD697}" type="datetimeFigureOut">
              <a:rPr lang="en-US" smtClean="0"/>
              <a:pPr/>
              <a:t>12/6/2022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C272A15-12DB-3E4A-A08E-BA01710C3156}"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g"/><Relationship Id="rId5" Type="http://schemas.openxmlformats.org/officeDocument/2006/relationships/image" Target="../media/image3.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9.jfif"/><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4.jpg"/><Relationship Id="rId5" Type="http://schemas.openxmlformats.org/officeDocument/2006/relationships/image" Target="../media/image3.jp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9.jfif"/><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12.jpg"/><Relationship Id="rId7" Type="http://schemas.openxmlformats.org/officeDocument/2006/relationships/image" Target="../media/image9.jfif"/><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jpeg"/></Relationships>
</file>

<file path=ppt/slides/_rels/slide6.xml.rels><?xml version="1.0" encoding="UTF-8" standalone="yes"?>
<Relationships xmlns="http://schemas.openxmlformats.org/package/2006/relationships"><Relationship Id="rId3" Type="http://schemas.openxmlformats.org/officeDocument/2006/relationships/image" Target="../media/image9.jfif"/><Relationship Id="rId2" Type="http://schemas.openxmlformats.org/officeDocument/2006/relationships/slideLayout" Target="../slideLayouts/slideLayout2.xml"/><Relationship Id="rId1" Type="http://schemas.openxmlformats.org/officeDocument/2006/relationships/video" Target="https://www.youtube.com/embed/8m3Eh3yw7Jo" TargetMode="Externa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4.jpg"/><Relationship Id="rId5" Type="http://schemas.openxmlformats.org/officeDocument/2006/relationships/image" Target="../media/image3.jp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jf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2.png"/><Relationship Id="rId7" Type="http://schemas.openxmlformats.org/officeDocument/2006/relationships/image" Target="../media/image21.jpeg"/><Relationship Id="rId2" Type="http://schemas.openxmlformats.org/officeDocument/2006/relationships/image" Target="../media/image9.jfif"/><Relationship Id="rId1" Type="http://schemas.openxmlformats.org/officeDocument/2006/relationships/slideLayout" Target="../slideLayouts/slideLayout2.xml"/><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image" Target="../media/image18.jpe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jf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jfif"/><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2.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png"/><Relationship Id="rId7" Type="http://schemas.openxmlformats.org/officeDocument/2006/relationships/image" Target="../media/image27.png"/><Relationship Id="rId2" Type="http://schemas.openxmlformats.org/officeDocument/2006/relationships/image" Target="../media/image9.jfif"/><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4.jpg"/><Relationship Id="rId5" Type="http://schemas.openxmlformats.org/officeDocument/2006/relationships/image" Target="../media/image3.jpg"/><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jfif"/><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jfif"/><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4.jpg"/><Relationship Id="rId5" Type="http://schemas.openxmlformats.org/officeDocument/2006/relationships/image" Target="../media/image3.jpg"/><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jfi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4.jpg"/><Relationship Id="rId5" Type="http://schemas.openxmlformats.org/officeDocument/2006/relationships/image" Target="../media/image3.jp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3"/>
          <p:cNvSpPr/>
          <p:nvPr/>
        </p:nvSpPr>
        <p:spPr>
          <a:xfrm>
            <a:off x="180000" y="198487"/>
            <a:ext cx="8784000" cy="649800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3" name="Subtitle 2"/>
          <p:cNvSpPr>
            <a:spLocks noGrp="1"/>
          </p:cNvSpPr>
          <p:nvPr>
            <p:ph type="subTitle" idx="1"/>
          </p:nvPr>
        </p:nvSpPr>
        <p:spPr>
          <a:xfrm>
            <a:off x="273998" y="6373814"/>
            <a:ext cx="7200000" cy="360000"/>
          </a:xfrm>
        </p:spPr>
        <p:txBody>
          <a:bodyPr lIns="0" tIns="0" rIns="0" bIns="0">
            <a:normAutofit/>
          </a:bodyPr>
          <a:lstStyle/>
          <a:p>
            <a:pPr algn="l"/>
            <a:r>
              <a:rPr lang="en-US" sz="1100" dirty="0" smtClean="0">
                <a:solidFill>
                  <a:schemeClr val="bg1"/>
                </a:solidFill>
                <a:latin typeface="Trebuchet MS"/>
                <a:cs typeface="Trebuchet MS"/>
              </a:rPr>
              <a:t>© Victim Support 2022</a:t>
            </a:r>
            <a:endParaRPr lang="en-US" sz="1100" dirty="0">
              <a:solidFill>
                <a:schemeClr val="bg1"/>
              </a:solidFill>
              <a:latin typeface="Trebuchet MS"/>
              <a:cs typeface="Trebuchet MS"/>
            </a:endParaRPr>
          </a:p>
        </p:txBody>
      </p:sp>
      <p:pic>
        <p:nvPicPr>
          <p:cNvPr id="10" name="Picture 9">
            <a:extLst>
              <a:ext uri="{FF2B5EF4-FFF2-40B4-BE49-F238E27FC236}">
                <a16:creationId xmlns:a16="http://schemas.microsoft.com/office/drawing/2014/main" id="{42CBDC48-6C76-0348-B97D-124C7D1B75CB}"/>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552699" y="585525"/>
            <a:ext cx="1554647" cy="1554647"/>
          </a:xfrm>
          <a:prstGeom prst="rect">
            <a:avLst/>
          </a:prstGeom>
        </p:spPr>
      </p:pic>
      <p:sp>
        <p:nvSpPr>
          <p:cNvPr id="11" name="Title 1"/>
          <p:cNvSpPr txBox="1">
            <a:spLocks/>
          </p:cNvSpPr>
          <p:nvPr/>
        </p:nvSpPr>
        <p:spPr>
          <a:xfrm>
            <a:off x="552698" y="2544156"/>
            <a:ext cx="8175665" cy="2174614"/>
          </a:xfrm>
          <a:prstGeom prst="rect">
            <a:avLst/>
          </a:prstGeom>
        </p:spPr>
        <p:txBody>
          <a:bodyPr vert="horz" lIns="0" tIns="0" rIns="0" bIns="0" rtlCol="0" anchor="ctr">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sz="4800" b="1" dirty="0" smtClean="0">
                <a:solidFill>
                  <a:schemeClr val="bg1"/>
                </a:solidFill>
                <a:latin typeface="Trebuchet MS"/>
                <a:cs typeface="Trebuchet MS"/>
              </a:rPr>
              <a:t>Specialist Victim </a:t>
            </a:r>
          </a:p>
          <a:p>
            <a:pPr algn="l"/>
            <a:r>
              <a:rPr lang="en-US" sz="4800" b="1" dirty="0" smtClean="0">
                <a:solidFill>
                  <a:schemeClr val="bg1"/>
                </a:solidFill>
                <a:latin typeface="Trebuchet MS"/>
                <a:cs typeface="Trebuchet MS"/>
              </a:rPr>
              <a:t>Services</a:t>
            </a:r>
            <a:r>
              <a:rPr lang="en-US" sz="5400" dirty="0" smtClean="0">
                <a:solidFill>
                  <a:schemeClr val="bg1"/>
                </a:solidFill>
                <a:latin typeface="Trebuchet MS"/>
                <a:cs typeface="Trebuchet MS"/>
              </a:rPr>
              <a:t/>
            </a:r>
            <a:br>
              <a:rPr lang="en-US" sz="5400" dirty="0" smtClean="0">
                <a:solidFill>
                  <a:schemeClr val="bg1"/>
                </a:solidFill>
                <a:latin typeface="Trebuchet MS"/>
                <a:cs typeface="Trebuchet MS"/>
              </a:rPr>
            </a:br>
            <a:endParaRPr lang="en-US" sz="1400" dirty="0" smtClean="0">
              <a:solidFill>
                <a:schemeClr val="bg1"/>
              </a:solidFill>
              <a:latin typeface="Trebuchet MS"/>
              <a:cs typeface="Trebuchet MS"/>
            </a:endParaRPr>
          </a:p>
          <a:p>
            <a:pPr algn="l"/>
            <a:endParaRPr lang="en-US" sz="1400" dirty="0">
              <a:solidFill>
                <a:schemeClr val="bg1"/>
              </a:solidFill>
              <a:latin typeface="Trebuchet MS"/>
              <a:cs typeface="Trebuchet MS"/>
            </a:endParaRPr>
          </a:p>
        </p:txBody>
      </p:sp>
      <p:sp>
        <p:nvSpPr>
          <p:cNvPr id="6" name="Rectangle 5"/>
          <p:cNvSpPr/>
          <p:nvPr/>
        </p:nvSpPr>
        <p:spPr>
          <a:xfrm>
            <a:off x="180000" y="5721923"/>
            <a:ext cx="8784000" cy="565630"/>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13" name="Picture 1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52699" y="5753072"/>
            <a:ext cx="1055619" cy="503331"/>
          </a:xfrm>
          <a:prstGeom prst="rect">
            <a:avLst/>
          </a:prstGeom>
        </p:spPr>
      </p:pic>
      <p:pic>
        <p:nvPicPr>
          <p:cNvPr id="15" name="Picture 1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81573" y="5767651"/>
            <a:ext cx="1415444" cy="474174"/>
          </a:xfrm>
          <a:prstGeom prst="rect">
            <a:avLst/>
          </a:prstGeom>
        </p:spPr>
      </p:pic>
      <p:pic>
        <p:nvPicPr>
          <p:cNvPr id="16" name="Content Placeholder 12">
            <a:extLst>
              <a:ext uri="{FF2B5EF4-FFF2-40B4-BE49-F238E27FC236}">
                <a16:creationId xmlns:a16="http://schemas.microsoft.com/office/drawing/2014/main" id="{AA9C6F4C-0DC6-244A-B2C0-3D69EA471F48}"/>
              </a:ext>
            </a:extLst>
          </p:cNvPr>
          <p:cNvPicPr>
            <a:picLocks noChangeAspect="1"/>
          </p:cNvPicPr>
          <p:nvPr/>
        </p:nvPicPr>
        <p:blipFill rotWithShape="1">
          <a:blip r:embed="rId6"/>
          <a:srcRect t="13215" b="53047"/>
          <a:stretch/>
        </p:blipFill>
        <p:spPr>
          <a:xfrm>
            <a:off x="226947" y="5795399"/>
            <a:ext cx="2206149" cy="418678"/>
          </a:xfrm>
          <a:prstGeom prst="rect">
            <a:avLst/>
          </a:prstGeom>
        </p:spPr>
      </p:pic>
      <p:pic>
        <p:nvPicPr>
          <p:cNvPr id="17" name="Content Placeholder 12">
            <a:extLst>
              <a:ext uri="{FF2B5EF4-FFF2-40B4-BE49-F238E27FC236}">
                <a16:creationId xmlns:a16="http://schemas.microsoft.com/office/drawing/2014/main" id="{AA9C6F4C-0DC6-244A-B2C0-3D69EA471F48}"/>
              </a:ext>
            </a:extLst>
          </p:cNvPr>
          <p:cNvPicPr>
            <a:picLocks noChangeAspect="1"/>
          </p:cNvPicPr>
          <p:nvPr/>
        </p:nvPicPr>
        <p:blipFill rotWithShape="1">
          <a:blip r:embed="rId6"/>
          <a:srcRect t="52797" b="20779"/>
          <a:stretch/>
        </p:blipFill>
        <p:spPr>
          <a:xfrm>
            <a:off x="2303011" y="5721923"/>
            <a:ext cx="3805441" cy="565630"/>
          </a:xfrm>
          <a:prstGeom prst="rect">
            <a:avLst/>
          </a:prstGeom>
        </p:spPr>
      </p:pic>
      <p:pic>
        <p:nvPicPr>
          <p:cNvPr id="5" name="Picture 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976827" y="585398"/>
            <a:ext cx="1629807" cy="777450"/>
          </a:xfrm>
          <a:prstGeom prst="rect">
            <a:avLst/>
          </a:prstGeom>
        </p:spPr>
      </p:pic>
    </p:spTree>
    <p:extLst>
      <p:ext uri="{BB962C8B-B14F-4D97-AF65-F5344CB8AC3E}">
        <p14:creationId xmlns:p14="http://schemas.microsoft.com/office/powerpoint/2010/main" val="46225046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4500" y="1282183"/>
            <a:ext cx="8267700" cy="4955106"/>
          </a:xfrm>
        </p:spPr>
        <p:txBody>
          <a:bodyPr lIns="0" tIns="0" rIns="0" bIns="0">
            <a:noAutofit/>
          </a:bodyPr>
          <a:lstStyle/>
          <a:p>
            <a:pPr marL="0" indent="0">
              <a:spcAft>
                <a:spcPts val="1200"/>
              </a:spcAft>
              <a:buNone/>
            </a:pPr>
            <a:r>
              <a:rPr lang="en-GB" sz="2000" b="1" dirty="0">
                <a:solidFill>
                  <a:srgbClr val="3E454B"/>
                </a:solidFill>
                <a:latin typeface="Trebuchet MS" charset="0"/>
                <a:ea typeface="Trebuchet MS" charset="0"/>
                <a:cs typeface="Trebuchet MS" charset="0"/>
              </a:rPr>
              <a:t>VS is the leading independent victims’ charity in England and Wales. Our purpose is to help and empower people affected by crime and traumatic incidents to move beyond crime and recover to the point where they feel they are back on track with their lives. </a:t>
            </a:r>
          </a:p>
          <a:p>
            <a:pPr marL="0" indent="0">
              <a:spcAft>
                <a:spcPts val="600"/>
              </a:spcAft>
              <a:buNone/>
            </a:pPr>
            <a:r>
              <a:rPr lang="en-GB" sz="2000" b="1" dirty="0">
                <a:solidFill>
                  <a:srgbClr val="3E454B"/>
                </a:solidFill>
                <a:latin typeface="Trebuchet MS" charset="0"/>
                <a:ea typeface="Trebuchet MS" charset="0"/>
                <a:cs typeface="Trebuchet MS" charset="0"/>
              </a:rPr>
              <a:t>We are independent of the police and </a:t>
            </a:r>
            <a:br>
              <a:rPr lang="en-GB" sz="2000" b="1" dirty="0">
                <a:solidFill>
                  <a:srgbClr val="3E454B"/>
                </a:solidFill>
                <a:latin typeface="Trebuchet MS" charset="0"/>
                <a:ea typeface="Trebuchet MS" charset="0"/>
                <a:cs typeface="Trebuchet MS" charset="0"/>
              </a:rPr>
            </a:br>
            <a:r>
              <a:rPr lang="en-GB" sz="2000" b="1" dirty="0">
                <a:solidFill>
                  <a:srgbClr val="3E454B"/>
                </a:solidFill>
                <a:latin typeface="Trebuchet MS" charset="0"/>
                <a:ea typeface="Trebuchet MS" charset="0"/>
                <a:cs typeface="Trebuchet MS" charset="0"/>
              </a:rPr>
              <a:t>local authorities but work with them and </a:t>
            </a:r>
            <a:br>
              <a:rPr lang="en-GB" sz="2000" b="1" dirty="0">
                <a:solidFill>
                  <a:srgbClr val="3E454B"/>
                </a:solidFill>
                <a:latin typeface="Trebuchet MS" charset="0"/>
                <a:ea typeface="Trebuchet MS" charset="0"/>
                <a:cs typeface="Trebuchet MS" charset="0"/>
              </a:rPr>
            </a:br>
            <a:r>
              <a:rPr lang="en-GB" sz="2000" b="1" dirty="0">
                <a:solidFill>
                  <a:srgbClr val="3E454B"/>
                </a:solidFill>
                <a:latin typeface="Trebuchet MS" charset="0"/>
                <a:ea typeface="Trebuchet MS" charset="0"/>
                <a:cs typeface="Trebuchet MS" charset="0"/>
              </a:rPr>
              <a:t>the whole of the criminal justice system </a:t>
            </a:r>
            <a:br>
              <a:rPr lang="en-GB" sz="2000" b="1" dirty="0">
                <a:solidFill>
                  <a:srgbClr val="3E454B"/>
                </a:solidFill>
                <a:latin typeface="Trebuchet MS" charset="0"/>
                <a:ea typeface="Trebuchet MS" charset="0"/>
                <a:cs typeface="Trebuchet MS" charset="0"/>
              </a:rPr>
            </a:br>
            <a:r>
              <a:rPr lang="en-GB" sz="2000" b="1" dirty="0">
                <a:solidFill>
                  <a:srgbClr val="3E454B"/>
                </a:solidFill>
                <a:latin typeface="Trebuchet MS" charset="0"/>
                <a:ea typeface="Trebuchet MS" charset="0"/>
                <a:cs typeface="Trebuchet MS" charset="0"/>
              </a:rPr>
              <a:t>and other relevant bodies to improve </a:t>
            </a:r>
            <a:br>
              <a:rPr lang="en-GB" sz="2000" b="1" dirty="0">
                <a:solidFill>
                  <a:srgbClr val="3E454B"/>
                </a:solidFill>
                <a:latin typeface="Trebuchet MS" charset="0"/>
                <a:ea typeface="Trebuchet MS" charset="0"/>
                <a:cs typeface="Trebuchet MS" charset="0"/>
              </a:rPr>
            </a:br>
            <a:r>
              <a:rPr lang="en-GB" sz="2000" b="1" dirty="0">
                <a:solidFill>
                  <a:srgbClr val="3E454B"/>
                </a:solidFill>
                <a:latin typeface="Trebuchet MS" charset="0"/>
                <a:ea typeface="Trebuchet MS" charset="0"/>
                <a:cs typeface="Trebuchet MS" charset="0"/>
              </a:rPr>
              <a:t>services for victims and provide </a:t>
            </a:r>
            <a:br>
              <a:rPr lang="en-GB" sz="2000" b="1" dirty="0">
                <a:solidFill>
                  <a:srgbClr val="3E454B"/>
                </a:solidFill>
                <a:latin typeface="Trebuchet MS" charset="0"/>
                <a:ea typeface="Trebuchet MS" charset="0"/>
                <a:cs typeface="Trebuchet MS" charset="0"/>
              </a:rPr>
            </a:br>
            <a:r>
              <a:rPr lang="en-GB" sz="2000" b="1" dirty="0">
                <a:solidFill>
                  <a:srgbClr val="3E454B"/>
                </a:solidFill>
                <a:latin typeface="Trebuchet MS" charset="0"/>
                <a:ea typeface="Trebuchet MS" charset="0"/>
                <a:cs typeface="Trebuchet MS" charset="0"/>
              </a:rPr>
              <a:t>much needed support.</a:t>
            </a:r>
          </a:p>
        </p:txBody>
      </p:sp>
      <p:sp>
        <p:nvSpPr>
          <p:cNvPr id="15" name="Title 1"/>
          <p:cNvSpPr txBox="1">
            <a:spLocks/>
          </p:cNvSpPr>
          <p:nvPr/>
        </p:nvSpPr>
        <p:spPr>
          <a:xfrm>
            <a:off x="431800" y="441325"/>
            <a:ext cx="8280400" cy="827088"/>
          </a:xfrm>
          <a:prstGeom prst="rect">
            <a:avLst/>
          </a:prstGeom>
        </p:spPr>
        <p:txBody>
          <a:bodyPr vert="horz" lIns="0" tIns="0" rIns="0" bIns="0" rtlCol="0" anchor="t" anchorCtr="0">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sz="4000" dirty="0">
                <a:solidFill>
                  <a:srgbClr val="0E6986"/>
                </a:solidFill>
                <a:latin typeface="Trebuchet MS"/>
                <a:cs typeface="Trebuchet MS"/>
              </a:rPr>
              <a:t>Who are we?</a:t>
            </a:r>
          </a:p>
        </p:txBody>
      </p:sp>
      <p:sp>
        <p:nvSpPr>
          <p:cNvPr id="16" name="TextBox 15"/>
          <p:cNvSpPr txBox="1"/>
          <p:nvPr/>
        </p:nvSpPr>
        <p:spPr>
          <a:xfrm>
            <a:off x="8952411" y="6905897"/>
            <a:ext cx="184731" cy="369332"/>
          </a:xfrm>
          <a:prstGeom prst="rect">
            <a:avLst/>
          </a:prstGeom>
          <a:noFill/>
        </p:spPr>
        <p:txBody>
          <a:bodyPr wrap="none" rtlCol="0">
            <a:spAutoFit/>
          </a:bodyPr>
          <a:lstStyle/>
          <a:p>
            <a:endParaRPr lang="en-US" dirty="0"/>
          </a:p>
        </p:txBody>
      </p:sp>
      <p:pic>
        <p:nvPicPr>
          <p:cNvPr id="4" name="Picture 3">
            <a:extLst>
              <a:ext uri="{FF2B5EF4-FFF2-40B4-BE49-F238E27FC236}">
                <a16:creationId xmlns:a16="http://schemas.microsoft.com/office/drawing/2014/main" id="{9DD97B60-FAB7-0841-A302-49AFD630A794}"/>
              </a:ext>
            </a:extLst>
          </p:cNvPr>
          <p:cNvPicPr>
            <a:picLocks noChangeAspect="1"/>
          </p:cNvPicPr>
          <p:nvPr/>
        </p:nvPicPr>
        <p:blipFill>
          <a:blip r:embed="rId2"/>
          <a:stretch>
            <a:fillRect/>
          </a:stretch>
        </p:blipFill>
        <p:spPr>
          <a:xfrm>
            <a:off x="5118206" y="3946520"/>
            <a:ext cx="3350916" cy="1020348"/>
          </a:xfrm>
          <a:prstGeom prst="rect">
            <a:avLst/>
          </a:prstGeom>
        </p:spPr>
      </p:pic>
      <p:pic>
        <p:nvPicPr>
          <p:cNvPr id="10" name="Picture 9">
            <a:extLst>
              <a:ext uri="{FF2B5EF4-FFF2-40B4-BE49-F238E27FC236}">
                <a16:creationId xmlns:a16="http://schemas.microsoft.com/office/drawing/2014/main" id="{3207BD75-746C-0347-B968-A16B2DBB070E}"/>
              </a:ext>
            </a:extLst>
          </p:cNvPr>
          <p:cNvPicPr>
            <a:picLocks noChangeAspect="1"/>
          </p:cNvPicPr>
          <p:nvPr/>
        </p:nvPicPr>
        <p:blipFill>
          <a:blip r:embed="rId3"/>
          <a:stretch>
            <a:fillRect/>
          </a:stretch>
        </p:blipFill>
        <p:spPr>
          <a:xfrm>
            <a:off x="5964631" y="2870887"/>
            <a:ext cx="2504491" cy="973969"/>
          </a:xfrm>
          <a:prstGeom prst="rect">
            <a:avLst/>
          </a:prstGeom>
        </p:spPr>
      </p:pic>
      <p:pic>
        <p:nvPicPr>
          <p:cNvPr id="12" name="Picture 11">
            <a:extLst>
              <a:ext uri="{FF2B5EF4-FFF2-40B4-BE49-F238E27FC236}">
                <a16:creationId xmlns:a16="http://schemas.microsoft.com/office/drawing/2014/main" id="{6F442ADD-2684-8C4A-B370-E6224286198D}"/>
              </a:ext>
            </a:extLst>
          </p:cNvPr>
          <p:cNvPicPr>
            <a:picLocks noChangeAspect="1"/>
          </p:cNvPicPr>
          <p:nvPr/>
        </p:nvPicPr>
        <p:blipFill>
          <a:blip r:embed="rId4"/>
          <a:stretch>
            <a:fillRect/>
          </a:stretch>
        </p:blipFill>
        <p:spPr>
          <a:xfrm>
            <a:off x="4305046" y="4288234"/>
            <a:ext cx="4394454" cy="1716040"/>
          </a:xfrm>
          <a:prstGeom prst="rect">
            <a:avLst/>
          </a:prstGeom>
        </p:spPr>
      </p:pic>
      <p:cxnSp>
        <p:nvCxnSpPr>
          <p:cNvPr id="11" name="Straight Connector 10"/>
          <p:cNvCxnSpPr/>
          <p:nvPr/>
        </p:nvCxnSpPr>
        <p:spPr>
          <a:xfrm>
            <a:off x="444500" y="6416675"/>
            <a:ext cx="8255000" cy="0"/>
          </a:xfrm>
          <a:prstGeom prst="line">
            <a:avLst/>
          </a:prstGeom>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3337983" y="6485147"/>
            <a:ext cx="2480733" cy="261610"/>
          </a:xfrm>
          <a:prstGeom prst="rect">
            <a:avLst/>
          </a:prstGeom>
          <a:noFill/>
        </p:spPr>
        <p:txBody>
          <a:bodyPr wrap="square" lIns="0" rtlCol="0">
            <a:spAutoFit/>
          </a:bodyPr>
          <a:lstStyle/>
          <a:p>
            <a:pPr algn="ctr"/>
            <a:r>
              <a:rPr lang="en-US" sz="1100" dirty="0" smtClean="0">
                <a:solidFill>
                  <a:srgbClr val="36424A"/>
                </a:solidFill>
                <a:latin typeface="Trebuchet MS"/>
                <a:cs typeface="Trebuchet MS"/>
              </a:rPr>
              <a:t>© Victim Support 2022</a:t>
            </a:r>
            <a:endParaRPr lang="en-US" sz="1100" dirty="0">
              <a:solidFill>
                <a:srgbClr val="36424A"/>
              </a:solidFill>
              <a:latin typeface="Trebuchet MS"/>
              <a:cs typeface="Trebuchet MS"/>
            </a:endParaRPr>
          </a:p>
        </p:txBody>
      </p:sp>
      <p:pic>
        <p:nvPicPr>
          <p:cNvPr id="14" name="Picture 1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58158" y="6165009"/>
            <a:ext cx="561858" cy="561858"/>
          </a:xfrm>
          <a:prstGeom prst="rect">
            <a:avLst/>
          </a:prstGeom>
          <a:effectLst>
            <a:outerShdw blurRad="50800" dist="38100" dir="5400000" algn="t" rotWithShape="0">
              <a:prstClr val="black">
                <a:alpha val="40000"/>
              </a:prstClr>
            </a:outerShdw>
          </a:effectLst>
        </p:spPr>
      </p:pic>
      <p:sp>
        <p:nvSpPr>
          <p:cNvPr id="18" name="Rectangle 17"/>
          <p:cNvSpPr/>
          <p:nvPr/>
        </p:nvSpPr>
        <p:spPr>
          <a:xfrm>
            <a:off x="176359" y="6165009"/>
            <a:ext cx="1227666" cy="561858"/>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17" name="Picture 1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90014" y="6165009"/>
            <a:ext cx="1055619" cy="503331"/>
          </a:xfrm>
          <a:prstGeom prst="rect">
            <a:avLst/>
          </a:prstGeom>
        </p:spPr>
      </p:pic>
    </p:spTree>
    <p:extLst>
      <p:ext uri="{BB962C8B-B14F-4D97-AF65-F5344CB8AC3E}">
        <p14:creationId xmlns:p14="http://schemas.microsoft.com/office/powerpoint/2010/main" val="306018116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3"/>
          <p:cNvSpPr/>
          <p:nvPr/>
        </p:nvSpPr>
        <p:spPr>
          <a:xfrm>
            <a:off x="180000" y="198487"/>
            <a:ext cx="8784000" cy="649800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3" name="Subtitle 2"/>
          <p:cNvSpPr>
            <a:spLocks noGrp="1"/>
          </p:cNvSpPr>
          <p:nvPr>
            <p:ph type="subTitle" idx="1"/>
          </p:nvPr>
        </p:nvSpPr>
        <p:spPr>
          <a:xfrm>
            <a:off x="273998" y="6373814"/>
            <a:ext cx="7200000" cy="360000"/>
          </a:xfrm>
        </p:spPr>
        <p:txBody>
          <a:bodyPr lIns="0" tIns="0" rIns="0" bIns="0">
            <a:normAutofit/>
          </a:bodyPr>
          <a:lstStyle/>
          <a:p>
            <a:pPr algn="l"/>
            <a:r>
              <a:rPr lang="en-US" sz="1100" dirty="0" smtClean="0">
                <a:solidFill>
                  <a:schemeClr val="bg1"/>
                </a:solidFill>
                <a:latin typeface="Trebuchet MS"/>
                <a:cs typeface="Trebuchet MS"/>
              </a:rPr>
              <a:t>© Victim Support 2022</a:t>
            </a:r>
            <a:endParaRPr lang="en-US" sz="1100" dirty="0">
              <a:solidFill>
                <a:schemeClr val="bg1"/>
              </a:solidFill>
              <a:latin typeface="Trebuchet MS"/>
              <a:cs typeface="Trebuchet MS"/>
            </a:endParaRPr>
          </a:p>
        </p:txBody>
      </p:sp>
      <p:pic>
        <p:nvPicPr>
          <p:cNvPr id="10" name="Picture 9">
            <a:extLst>
              <a:ext uri="{FF2B5EF4-FFF2-40B4-BE49-F238E27FC236}">
                <a16:creationId xmlns:a16="http://schemas.microsoft.com/office/drawing/2014/main" id="{42CBDC48-6C76-0348-B97D-124C7D1B75CB}"/>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552699" y="585525"/>
            <a:ext cx="1554647" cy="1554647"/>
          </a:xfrm>
          <a:prstGeom prst="rect">
            <a:avLst/>
          </a:prstGeom>
        </p:spPr>
      </p:pic>
      <p:sp>
        <p:nvSpPr>
          <p:cNvPr id="11" name="Title 1"/>
          <p:cNvSpPr txBox="1">
            <a:spLocks/>
          </p:cNvSpPr>
          <p:nvPr/>
        </p:nvSpPr>
        <p:spPr>
          <a:xfrm>
            <a:off x="552698" y="2544156"/>
            <a:ext cx="8175665" cy="2174614"/>
          </a:xfrm>
          <a:prstGeom prst="rect">
            <a:avLst/>
          </a:prstGeom>
        </p:spPr>
        <p:txBody>
          <a:bodyPr vert="horz" lIns="0" tIns="0" rIns="0" bIns="0" rtlCol="0" anchor="ctr">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8800" b="1" dirty="0" smtClean="0">
                <a:solidFill>
                  <a:schemeClr val="bg1"/>
                </a:solidFill>
                <a:latin typeface="Trebuchet MS"/>
                <a:cs typeface="Trebuchet MS"/>
              </a:rPr>
              <a:t>Hate Crime</a:t>
            </a:r>
            <a:r>
              <a:rPr lang="en-US" sz="5400" dirty="0" smtClean="0">
                <a:solidFill>
                  <a:schemeClr val="bg1"/>
                </a:solidFill>
                <a:latin typeface="Trebuchet MS"/>
                <a:cs typeface="Trebuchet MS"/>
              </a:rPr>
              <a:t/>
            </a:r>
            <a:br>
              <a:rPr lang="en-US" sz="5400" dirty="0" smtClean="0">
                <a:solidFill>
                  <a:schemeClr val="bg1"/>
                </a:solidFill>
                <a:latin typeface="Trebuchet MS"/>
                <a:cs typeface="Trebuchet MS"/>
              </a:rPr>
            </a:br>
            <a:endParaRPr lang="en-US" sz="1400" dirty="0" smtClean="0">
              <a:solidFill>
                <a:schemeClr val="bg1"/>
              </a:solidFill>
              <a:latin typeface="Trebuchet MS"/>
              <a:cs typeface="Trebuchet MS"/>
            </a:endParaRPr>
          </a:p>
          <a:p>
            <a:pPr algn="l"/>
            <a:endParaRPr lang="en-US" sz="1400" dirty="0">
              <a:solidFill>
                <a:schemeClr val="bg1"/>
              </a:solidFill>
              <a:latin typeface="Trebuchet MS"/>
              <a:cs typeface="Trebuchet MS"/>
            </a:endParaRPr>
          </a:p>
        </p:txBody>
      </p:sp>
      <p:sp>
        <p:nvSpPr>
          <p:cNvPr id="6" name="Rectangle 5"/>
          <p:cNvSpPr/>
          <p:nvPr/>
        </p:nvSpPr>
        <p:spPr>
          <a:xfrm>
            <a:off x="180000" y="5721923"/>
            <a:ext cx="8784000" cy="565630"/>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13" name="Picture 1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52699" y="5753072"/>
            <a:ext cx="1055619" cy="503331"/>
          </a:xfrm>
          <a:prstGeom prst="rect">
            <a:avLst/>
          </a:prstGeom>
        </p:spPr>
      </p:pic>
      <p:pic>
        <p:nvPicPr>
          <p:cNvPr id="15" name="Picture 1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81573" y="5767651"/>
            <a:ext cx="1415444" cy="474174"/>
          </a:xfrm>
          <a:prstGeom prst="rect">
            <a:avLst/>
          </a:prstGeom>
        </p:spPr>
      </p:pic>
      <p:pic>
        <p:nvPicPr>
          <p:cNvPr id="16" name="Content Placeholder 12">
            <a:extLst>
              <a:ext uri="{FF2B5EF4-FFF2-40B4-BE49-F238E27FC236}">
                <a16:creationId xmlns:a16="http://schemas.microsoft.com/office/drawing/2014/main" id="{AA9C6F4C-0DC6-244A-B2C0-3D69EA471F48}"/>
              </a:ext>
            </a:extLst>
          </p:cNvPr>
          <p:cNvPicPr>
            <a:picLocks noChangeAspect="1"/>
          </p:cNvPicPr>
          <p:nvPr/>
        </p:nvPicPr>
        <p:blipFill rotWithShape="1">
          <a:blip r:embed="rId6"/>
          <a:srcRect t="13215" b="53047"/>
          <a:stretch/>
        </p:blipFill>
        <p:spPr>
          <a:xfrm>
            <a:off x="226947" y="5795399"/>
            <a:ext cx="2206149" cy="418678"/>
          </a:xfrm>
          <a:prstGeom prst="rect">
            <a:avLst/>
          </a:prstGeom>
        </p:spPr>
      </p:pic>
      <p:pic>
        <p:nvPicPr>
          <p:cNvPr id="17" name="Content Placeholder 12">
            <a:extLst>
              <a:ext uri="{FF2B5EF4-FFF2-40B4-BE49-F238E27FC236}">
                <a16:creationId xmlns:a16="http://schemas.microsoft.com/office/drawing/2014/main" id="{AA9C6F4C-0DC6-244A-B2C0-3D69EA471F48}"/>
              </a:ext>
            </a:extLst>
          </p:cNvPr>
          <p:cNvPicPr>
            <a:picLocks noChangeAspect="1"/>
          </p:cNvPicPr>
          <p:nvPr/>
        </p:nvPicPr>
        <p:blipFill rotWithShape="1">
          <a:blip r:embed="rId6"/>
          <a:srcRect t="52797" b="20779"/>
          <a:stretch/>
        </p:blipFill>
        <p:spPr>
          <a:xfrm>
            <a:off x="2303011" y="5721923"/>
            <a:ext cx="3805441" cy="565630"/>
          </a:xfrm>
          <a:prstGeom prst="rect">
            <a:avLst/>
          </a:prstGeom>
        </p:spPr>
      </p:pic>
      <p:pic>
        <p:nvPicPr>
          <p:cNvPr id="5" name="Picture 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976827" y="585398"/>
            <a:ext cx="1629807" cy="777450"/>
          </a:xfrm>
          <a:prstGeom prst="rect">
            <a:avLst/>
          </a:prstGeom>
        </p:spPr>
      </p:pic>
    </p:spTree>
    <p:extLst>
      <p:ext uri="{BB962C8B-B14F-4D97-AF65-F5344CB8AC3E}">
        <p14:creationId xmlns:p14="http://schemas.microsoft.com/office/powerpoint/2010/main" val="127331802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p:cNvCxnSpPr/>
          <p:nvPr/>
        </p:nvCxnSpPr>
        <p:spPr>
          <a:xfrm>
            <a:off x="444500" y="6416675"/>
            <a:ext cx="8255000" cy="0"/>
          </a:xfrm>
          <a:prstGeom prst="line">
            <a:avLst/>
          </a:prstGeom>
          <a:ln/>
        </p:spPr>
        <p:style>
          <a:lnRef idx="2">
            <a:schemeClr val="accent1"/>
          </a:lnRef>
          <a:fillRef idx="0">
            <a:schemeClr val="accent1"/>
          </a:fillRef>
          <a:effectRef idx="1">
            <a:schemeClr val="accent1"/>
          </a:effectRef>
          <a:fontRef idx="minor">
            <a:schemeClr val="tx1"/>
          </a:fontRef>
        </p:style>
      </p:cxnSp>
      <p:sp>
        <p:nvSpPr>
          <p:cNvPr id="6" name="TextBox 5"/>
          <p:cNvSpPr txBox="1"/>
          <p:nvPr/>
        </p:nvSpPr>
        <p:spPr>
          <a:xfrm>
            <a:off x="3337983" y="6485147"/>
            <a:ext cx="2480733" cy="261610"/>
          </a:xfrm>
          <a:prstGeom prst="rect">
            <a:avLst/>
          </a:prstGeom>
          <a:noFill/>
        </p:spPr>
        <p:txBody>
          <a:bodyPr wrap="square" lIns="0" rtlCol="0">
            <a:spAutoFit/>
          </a:bodyPr>
          <a:lstStyle/>
          <a:p>
            <a:pPr algn="ctr"/>
            <a:r>
              <a:rPr lang="en-US" sz="1100" dirty="0" smtClean="0">
                <a:solidFill>
                  <a:srgbClr val="36424A"/>
                </a:solidFill>
                <a:latin typeface="Trebuchet MS"/>
                <a:cs typeface="Trebuchet MS"/>
              </a:rPr>
              <a:t>© Victim Support 2022</a:t>
            </a:r>
            <a:endParaRPr lang="en-US" sz="1100" dirty="0">
              <a:solidFill>
                <a:srgbClr val="36424A"/>
              </a:solidFill>
              <a:latin typeface="Trebuchet MS"/>
              <a:cs typeface="Trebuchet MS"/>
            </a:endParaRPr>
          </a:p>
        </p:txBody>
      </p:sp>
      <p:sp>
        <p:nvSpPr>
          <p:cNvPr id="15" name="Title 1"/>
          <p:cNvSpPr txBox="1">
            <a:spLocks/>
          </p:cNvSpPr>
          <p:nvPr/>
        </p:nvSpPr>
        <p:spPr>
          <a:xfrm>
            <a:off x="431800" y="199914"/>
            <a:ext cx="8280400" cy="827088"/>
          </a:xfrm>
          <a:prstGeom prst="rect">
            <a:avLst/>
          </a:prstGeom>
        </p:spPr>
        <p:txBody>
          <a:bodyPr vert="horz" lIns="0" tIns="0" rIns="0" bIns="0" rtlCol="0" anchor="t" anchorCtr="0">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sz="4000" dirty="0" smtClean="0">
                <a:solidFill>
                  <a:srgbClr val="E30615"/>
                </a:solidFill>
                <a:latin typeface="Trebuchet MS"/>
                <a:cs typeface="Trebuchet MS"/>
              </a:rPr>
              <a:t>Hate in Wales</a:t>
            </a:r>
            <a:endParaRPr lang="en-US" sz="4000" dirty="0">
              <a:solidFill>
                <a:srgbClr val="E30615"/>
              </a:solidFill>
              <a:latin typeface="Trebuchet MS"/>
              <a:cs typeface="Trebuchet MS"/>
            </a:endParaRPr>
          </a:p>
        </p:txBody>
      </p:sp>
      <p:sp>
        <p:nvSpPr>
          <p:cNvPr id="16" name="TextBox 15"/>
          <p:cNvSpPr txBox="1"/>
          <p:nvPr/>
        </p:nvSpPr>
        <p:spPr>
          <a:xfrm>
            <a:off x="8952411" y="6905897"/>
            <a:ext cx="184731" cy="369332"/>
          </a:xfrm>
          <a:prstGeom prst="rect">
            <a:avLst/>
          </a:prstGeom>
          <a:noFill/>
        </p:spPr>
        <p:txBody>
          <a:bodyPr wrap="none" rtlCol="0">
            <a:spAutoFit/>
          </a:bodyPr>
          <a:lstStyle/>
          <a:p>
            <a:endParaRPr lang="en-US"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58158" y="6165009"/>
            <a:ext cx="561858" cy="561858"/>
          </a:xfrm>
          <a:prstGeom prst="rect">
            <a:avLst/>
          </a:prstGeom>
          <a:effectLst>
            <a:outerShdw blurRad="50800" dist="38100" dir="5400000" algn="t" rotWithShape="0">
              <a:prstClr val="black">
                <a:alpha val="40000"/>
              </a:prstClr>
            </a:outerShdw>
          </a:effectLst>
        </p:spPr>
      </p:pic>
      <p:sp>
        <p:nvSpPr>
          <p:cNvPr id="2" name="Rectangle 1"/>
          <p:cNvSpPr/>
          <p:nvPr/>
        </p:nvSpPr>
        <p:spPr>
          <a:xfrm>
            <a:off x="176359" y="6165009"/>
            <a:ext cx="1227666" cy="561858"/>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0014" y="6165009"/>
            <a:ext cx="1055619" cy="503331"/>
          </a:xfrm>
          <a:prstGeom prst="rect">
            <a:avLst/>
          </a:prstGeom>
        </p:spPr>
      </p:pic>
      <p:pic>
        <p:nvPicPr>
          <p:cNvPr id="4" name="Picture 3"/>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l="23280" t="8254" r="14073" b="36826"/>
          <a:stretch/>
        </p:blipFill>
        <p:spPr>
          <a:xfrm>
            <a:off x="75332" y="914400"/>
            <a:ext cx="3408098" cy="5108625"/>
          </a:xfrm>
          <a:prstGeom prst="rect">
            <a:avLst/>
          </a:prstGeom>
        </p:spPr>
      </p:pic>
      <p:sp>
        <p:nvSpPr>
          <p:cNvPr id="10" name="TextBox 9"/>
          <p:cNvSpPr txBox="1"/>
          <p:nvPr/>
        </p:nvSpPr>
        <p:spPr>
          <a:xfrm>
            <a:off x="788868" y="1420652"/>
            <a:ext cx="1796375" cy="400110"/>
          </a:xfrm>
          <a:prstGeom prst="rect">
            <a:avLst/>
          </a:prstGeom>
          <a:noFill/>
        </p:spPr>
        <p:txBody>
          <a:bodyPr wrap="square" rtlCol="0">
            <a:spAutoFit/>
          </a:bodyPr>
          <a:lstStyle/>
          <a:p>
            <a:pPr algn="ctr"/>
            <a:r>
              <a:rPr lang="en-GB" sz="2000" b="1" dirty="0" smtClean="0">
                <a:solidFill>
                  <a:schemeClr val="accent6">
                    <a:lumMod val="75000"/>
                  </a:schemeClr>
                </a:solidFill>
              </a:rPr>
              <a:t>Race  +27%</a:t>
            </a:r>
            <a:endParaRPr lang="en-GB" sz="2000" b="1" dirty="0">
              <a:solidFill>
                <a:schemeClr val="accent6">
                  <a:lumMod val="75000"/>
                </a:schemeClr>
              </a:solidFill>
            </a:endParaRPr>
          </a:p>
        </p:txBody>
      </p:sp>
      <p:sp>
        <p:nvSpPr>
          <p:cNvPr id="14" name="TextBox 13"/>
          <p:cNvSpPr txBox="1"/>
          <p:nvPr/>
        </p:nvSpPr>
        <p:spPr>
          <a:xfrm>
            <a:off x="1345631" y="2014357"/>
            <a:ext cx="1796375" cy="400110"/>
          </a:xfrm>
          <a:prstGeom prst="rect">
            <a:avLst/>
          </a:prstGeom>
          <a:noFill/>
        </p:spPr>
        <p:txBody>
          <a:bodyPr wrap="square" rtlCol="0">
            <a:spAutoFit/>
          </a:bodyPr>
          <a:lstStyle/>
          <a:p>
            <a:pPr algn="ctr"/>
            <a:r>
              <a:rPr lang="en-GB" sz="2000" b="1" dirty="0" smtClean="0">
                <a:solidFill>
                  <a:schemeClr val="accent6">
                    <a:lumMod val="75000"/>
                  </a:schemeClr>
                </a:solidFill>
              </a:rPr>
              <a:t>Religion  +51%</a:t>
            </a:r>
            <a:endParaRPr lang="en-GB" sz="2000" b="1" dirty="0">
              <a:solidFill>
                <a:schemeClr val="accent6">
                  <a:lumMod val="75000"/>
                </a:schemeClr>
              </a:solidFill>
            </a:endParaRPr>
          </a:p>
        </p:txBody>
      </p:sp>
      <p:sp>
        <p:nvSpPr>
          <p:cNvPr id="17" name="TextBox 16"/>
          <p:cNvSpPr txBox="1"/>
          <p:nvPr/>
        </p:nvSpPr>
        <p:spPr>
          <a:xfrm>
            <a:off x="1369553" y="2687514"/>
            <a:ext cx="1796375" cy="1015663"/>
          </a:xfrm>
          <a:prstGeom prst="rect">
            <a:avLst/>
          </a:prstGeom>
          <a:noFill/>
        </p:spPr>
        <p:txBody>
          <a:bodyPr wrap="square" rtlCol="0">
            <a:spAutoFit/>
          </a:bodyPr>
          <a:lstStyle/>
          <a:p>
            <a:pPr algn="ctr"/>
            <a:r>
              <a:rPr lang="en-GB" sz="2000" b="1" dirty="0" smtClean="0">
                <a:solidFill>
                  <a:schemeClr val="accent6">
                    <a:lumMod val="75000"/>
                  </a:schemeClr>
                </a:solidFill>
              </a:rPr>
              <a:t>Sexual </a:t>
            </a:r>
          </a:p>
          <a:p>
            <a:pPr algn="ctr"/>
            <a:r>
              <a:rPr lang="en-GB" sz="2000" b="1" dirty="0" smtClean="0">
                <a:solidFill>
                  <a:schemeClr val="accent6">
                    <a:lumMod val="75000"/>
                  </a:schemeClr>
                </a:solidFill>
              </a:rPr>
              <a:t>Orientation</a:t>
            </a:r>
          </a:p>
          <a:p>
            <a:pPr algn="ctr"/>
            <a:r>
              <a:rPr lang="en-GB" sz="2000" b="1" dirty="0" smtClean="0">
                <a:solidFill>
                  <a:schemeClr val="accent6">
                    <a:lumMod val="75000"/>
                  </a:schemeClr>
                </a:solidFill>
              </a:rPr>
              <a:t>+50%</a:t>
            </a:r>
            <a:endParaRPr lang="en-GB" sz="2000" b="1" dirty="0">
              <a:solidFill>
                <a:schemeClr val="accent6">
                  <a:lumMod val="75000"/>
                </a:schemeClr>
              </a:solidFill>
            </a:endParaRPr>
          </a:p>
        </p:txBody>
      </p:sp>
      <p:sp>
        <p:nvSpPr>
          <p:cNvPr id="18" name="TextBox 17"/>
          <p:cNvSpPr txBox="1"/>
          <p:nvPr/>
        </p:nvSpPr>
        <p:spPr>
          <a:xfrm>
            <a:off x="1059427" y="3869286"/>
            <a:ext cx="1796375" cy="400110"/>
          </a:xfrm>
          <a:prstGeom prst="rect">
            <a:avLst/>
          </a:prstGeom>
          <a:noFill/>
        </p:spPr>
        <p:txBody>
          <a:bodyPr wrap="square" rtlCol="0">
            <a:spAutoFit/>
          </a:bodyPr>
          <a:lstStyle/>
          <a:p>
            <a:pPr algn="ctr"/>
            <a:r>
              <a:rPr lang="en-GB" sz="2000" b="1" dirty="0" smtClean="0">
                <a:solidFill>
                  <a:schemeClr val="accent6">
                    <a:lumMod val="75000"/>
                  </a:schemeClr>
                </a:solidFill>
              </a:rPr>
              <a:t>Disability +71%</a:t>
            </a:r>
            <a:endParaRPr lang="en-GB" sz="2000" b="1" dirty="0">
              <a:solidFill>
                <a:schemeClr val="accent6">
                  <a:lumMod val="75000"/>
                </a:schemeClr>
              </a:solidFill>
            </a:endParaRPr>
          </a:p>
        </p:txBody>
      </p:sp>
      <p:sp>
        <p:nvSpPr>
          <p:cNvPr id="19" name="TextBox 18"/>
          <p:cNvSpPr txBox="1"/>
          <p:nvPr/>
        </p:nvSpPr>
        <p:spPr>
          <a:xfrm>
            <a:off x="567873" y="4462991"/>
            <a:ext cx="2287929" cy="400110"/>
          </a:xfrm>
          <a:prstGeom prst="rect">
            <a:avLst/>
          </a:prstGeom>
          <a:noFill/>
        </p:spPr>
        <p:txBody>
          <a:bodyPr wrap="square" rtlCol="0">
            <a:spAutoFit/>
          </a:bodyPr>
          <a:lstStyle/>
          <a:p>
            <a:pPr algn="ctr"/>
            <a:r>
              <a:rPr lang="en-GB" sz="2000" b="1" dirty="0" smtClean="0">
                <a:solidFill>
                  <a:schemeClr val="accent6">
                    <a:lumMod val="75000"/>
                  </a:schemeClr>
                </a:solidFill>
              </a:rPr>
              <a:t>Transgender +43%</a:t>
            </a:r>
            <a:endParaRPr lang="en-GB" sz="2000" b="1" dirty="0">
              <a:solidFill>
                <a:schemeClr val="accent6">
                  <a:lumMod val="75000"/>
                </a:schemeClr>
              </a:solidFill>
            </a:endParaRPr>
          </a:p>
        </p:txBody>
      </p:sp>
      <p:sp>
        <p:nvSpPr>
          <p:cNvPr id="20" name="TextBox 19"/>
          <p:cNvSpPr txBox="1"/>
          <p:nvPr/>
        </p:nvSpPr>
        <p:spPr>
          <a:xfrm>
            <a:off x="1059427" y="4777276"/>
            <a:ext cx="2851991" cy="830997"/>
          </a:xfrm>
          <a:prstGeom prst="rect">
            <a:avLst/>
          </a:prstGeom>
          <a:noFill/>
        </p:spPr>
        <p:txBody>
          <a:bodyPr wrap="square" rtlCol="0">
            <a:spAutoFit/>
          </a:bodyPr>
          <a:lstStyle/>
          <a:p>
            <a:pPr algn="ctr"/>
            <a:r>
              <a:rPr lang="en-GB" sz="4800" b="1" smtClean="0">
                <a:solidFill>
                  <a:schemeClr val="bg1"/>
                </a:solidFill>
              </a:rPr>
              <a:t>+35%</a:t>
            </a:r>
            <a:endParaRPr lang="en-GB" sz="4800" b="1" dirty="0">
              <a:solidFill>
                <a:schemeClr val="bg1"/>
              </a:solidFill>
            </a:endParaRPr>
          </a:p>
        </p:txBody>
      </p:sp>
      <p:pic>
        <p:nvPicPr>
          <p:cNvPr id="3" name="Picture 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682734" y="914400"/>
            <a:ext cx="5188217" cy="5289822"/>
          </a:xfrm>
          <a:prstGeom prst="rect">
            <a:avLst/>
          </a:prstGeom>
        </p:spPr>
      </p:pic>
    </p:spTree>
    <p:extLst>
      <p:ext uri="{BB962C8B-B14F-4D97-AF65-F5344CB8AC3E}">
        <p14:creationId xmlns:p14="http://schemas.microsoft.com/office/powerpoint/2010/main" val="1170565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4" grpId="0"/>
      <p:bldP spid="17" grpId="0"/>
      <p:bldP spid="18" grpId="0"/>
      <p:bldP spid="19" grpId="0"/>
      <p:bldP spid="2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444500" y="441324"/>
            <a:ext cx="8267700" cy="719999"/>
          </a:xfrm>
        </p:spPr>
        <p:txBody>
          <a:bodyPr vert="horz" lIns="0" tIns="0" rIns="0" bIns="0" anchor="t" anchorCtr="0">
            <a:noAutofit/>
          </a:bodyPr>
          <a:lstStyle/>
          <a:p>
            <a:pPr algn="l"/>
            <a:r>
              <a:rPr lang="en-US" sz="4000" dirty="0" smtClean="0">
                <a:solidFill>
                  <a:srgbClr val="E30615"/>
                </a:solidFill>
                <a:latin typeface="Trebuchet MS"/>
                <a:cs typeface="Trebuchet MS"/>
              </a:rPr>
              <a:t>The Impact of Hate Crime</a:t>
            </a:r>
            <a:endParaRPr lang="en-US" sz="4000" dirty="0">
              <a:solidFill>
                <a:srgbClr val="E30615"/>
              </a:solidFill>
              <a:latin typeface="Trebuchet MS"/>
              <a:cs typeface="Trebuchet MS"/>
            </a:endParaRPr>
          </a:p>
        </p:txBody>
      </p:sp>
      <p:pic>
        <p:nvPicPr>
          <p:cNvPr id="6" name="Picture 5"/>
          <p:cNvPicPr>
            <a:picLocks noChangeAspect="1"/>
          </p:cNvPicPr>
          <p:nvPr/>
        </p:nvPicPr>
        <p:blipFill rotWithShape="1">
          <a:blip r:embed="rId3" cstate="hqprint">
            <a:extLst>
              <a:ext uri="{28A0092B-C50C-407E-A947-70E740481C1C}">
                <a14:useLocalDpi xmlns:a14="http://schemas.microsoft.com/office/drawing/2010/main"/>
              </a:ext>
            </a:extLst>
          </a:blip>
          <a:srcRect t="15017"/>
          <a:stretch/>
        </p:blipFill>
        <p:spPr>
          <a:xfrm>
            <a:off x="7055755" y="1698172"/>
            <a:ext cx="1667329" cy="1416958"/>
          </a:xfrm>
          <a:prstGeom prst="rect">
            <a:avLst/>
          </a:prstGeom>
        </p:spPr>
      </p:pic>
      <p:pic>
        <p:nvPicPr>
          <p:cNvPr id="8" name="Picture 2" descr="Image result for sad"/>
          <p:cNvPicPr>
            <a:picLocks noChangeAspect="1" noChangeArrowheads="1"/>
          </p:cNvPicPr>
          <p:nvPr/>
        </p:nvPicPr>
        <p:blipFill rotWithShape="1">
          <a:blip r:embed="rId4">
            <a:extLst>
              <a:ext uri="{28A0092B-C50C-407E-A947-70E740481C1C}">
                <a14:useLocalDpi xmlns:a14="http://schemas.microsoft.com/office/drawing/2010/main" val="0"/>
              </a:ext>
            </a:extLst>
          </a:blip>
          <a:srcRect l="19655"/>
          <a:stretch/>
        </p:blipFill>
        <p:spPr bwMode="auto">
          <a:xfrm>
            <a:off x="7055755" y="3181296"/>
            <a:ext cx="1690914" cy="142114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p:cNvPicPr>
            <a:picLocks noChangeAspect="1"/>
          </p:cNvPicPr>
          <p:nvPr/>
        </p:nvPicPr>
        <p:blipFill rotWithShape="1">
          <a:blip r:embed="rId5">
            <a:extLst>
              <a:ext uri="{28A0092B-C50C-407E-A947-70E740481C1C}">
                <a14:useLocalDpi xmlns:a14="http://schemas.microsoft.com/office/drawing/2010/main" val="0"/>
              </a:ext>
            </a:extLst>
          </a:blip>
          <a:srcRect r="22521"/>
          <a:stretch/>
        </p:blipFill>
        <p:spPr>
          <a:xfrm>
            <a:off x="7055755" y="4668603"/>
            <a:ext cx="1690914" cy="1421141"/>
          </a:xfrm>
          <a:prstGeom prst="rect">
            <a:avLst/>
          </a:prstGeom>
        </p:spPr>
      </p:pic>
      <p:sp>
        <p:nvSpPr>
          <p:cNvPr id="11" name="Content Placeholder 2"/>
          <p:cNvSpPr txBox="1">
            <a:spLocks/>
          </p:cNvSpPr>
          <p:nvPr/>
        </p:nvSpPr>
        <p:spPr>
          <a:xfrm>
            <a:off x="736600" y="1698172"/>
            <a:ext cx="6206671" cy="2334523"/>
          </a:xfrm>
          <a:prstGeom prst="rect">
            <a:avLst/>
          </a:prstGeom>
        </p:spPr>
        <p:txBody>
          <a:bodyPr vert="horz" lIns="0" tIns="0" rIns="0" bIns="0" rtlCol="0">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spcAft>
                <a:spcPts val="1200"/>
              </a:spcAft>
              <a:buFont typeface="Arial"/>
              <a:buNone/>
            </a:pPr>
            <a:r>
              <a:rPr lang="en-US" sz="2000" b="1" dirty="0" smtClean="0">
                <a:latin typeface="Trebuchet MS"/>
                <a:cs typeface="Trebuchet MS"/>
              </a:rPr>
              <a:t>Emotional: </a:t>
            </a:r>
            <a:r>
              <a:rPr lang="en-US" sz="2000" dirty="0" smtClean="0">
                <a:solidFill>
                  <a:srgbClr val="36424A"/>
                </a:solidFill>
                <a:latin typeface="Trebuchet MS"/>
                <a:cs typeface="Trebuchet MS"/>
              </a:rPr>
              <a:t>Reduced self-esteem, Anger, Frustration</a:t>
            </a:r>
          </a:p>
          <a:p>
            <a:pPr marL="0" indent="0">
              <a:spcAft>
                <a:spcPts val="1200"/>
              </a:spcAft>
              <a:buFont typeface="Arial"/>
              <a:buNone/>
            </a:pPr>
            <a:r>
              <a:rPr lang="en-US" sz="2000" b="1" dirty="0" err="1" smtClean="0">
                <a:latin typeface="Trebuchet MS"/>
                <a:cs typeface="Trebuchet MS"/>
              </a:rPr>
              <a:t>Behavioural</a:t>
            </a:r>
            <a:r>
              <a:rPr lang="en-US" sz="2000" b="1" dirty="0" smtClean="0">
                <a:latin typeface="Trebuchet MS"/>
                <a:cs typeface="Trebuchet MS"/>
              </a:rPr>
              <a:t>: </a:t>
            </a:r>
            <a:r>
              <a:rPr lang="en-US" sz="2000" dirty="0" smtClean="0">
                <a:solidFill>
                  <a:srgbClr val="36424A"/>
                </a:solidFill>
                <a:latin typeface="Trebuchet MS"/>
                <a:cs typeface="Trebuchet MS"/>
              </a:rPr>
              <a:t>Isolation, Carrying an alarm, Forced to move</a:t>
            </a:r>
          </a:p>
          <a:p>
            <a:pPr marL="0" indent="0">
              <a:spcAft>
                <a:spcPts val="1200"/>
              </a:spcAft>
              <a:buFont typeface="Arial"/>
              <a:buNone/>
            </a:pPr>
            <a:r>
              <a:rPr lang="en-US" sz="2000" b="1" dirty="0" smtClean="0">
                <a:latin typeface="Trebuchet MS"/>
                <a:cs typeface="Trebuchet MS"/>
              </a:rPr>
              <a:t>Physical and Mental Health: </a:t>
            </a:r>
            <a:r>
              <a:rPr lang="en-US" sz="2000" dirty="0" smtClean="0">
                <a:solidFill>
                  <a:srgbClr val="36424A"/>
                </a:solidFill>
                <a:latin typeface="Trebuchet MS"/>
                <a:cs typeface="Trebuchet MS"/>
              </a:rPr>
              <a:t>Injury, Anxiety, Trauma</a:t>
            </a:r>
          </a:p>
          <a:p>
            <a:pPr marL="0" indent="0">
              <a:spcAft>
                <a:spcPts val="1200"/>
              </a:spcAft>
              <a:buFont typeface="Arial"/>
              <a:buNone/>
            </a:pPr>
            <a:r>
              <a:rPr lang="en-US" sz="2000" b="1" dirty="0" smtClean="0">
                <a:latin typeface="Trebuchet MS"/>
                <a:cs typeface="Trebuchet MS"/>
              </a:rPr>
              <a:t>Financial: </a:t>
            </a:r>
            <a:r>
              <a:rPr lang="en-US" sz="2000" dirty="0" smtClean="0">
                <a:solidFill>
                  <a:srgbClr val="36424A"/>
                </a:solidFill>
                <a:latin typeface="Trebuchet MS"/>
                <a:cs typeface="Trebuchet MS"/>
              </a:rPr>
              <a:t>Repairs, Insurance, Home Security</a:t>
            </a:r>
            <a:endParaRPr lang="en-US" sz="2000" b="1" dirty="0" smtClean="0">
              <a:solidFill>
                <a:srgbClr val="36424A"/>
              </a:solidFill>
              <a:latin typeface="Trebuchet MS"/>
              <a:cs typeface="Trebuchet MS"/>
            </a:endParaRPr>
          </a:p>
          <a:p>
            <a:pPr marL="0">
              <a:spcAft>
                <a:spcPts val="1200"/>
              </a:spcAft>
              <a:buFont typeface="Arial"/>
              <a:buNone/>
            </a:pPr>
            <a:r>
              <a:rPr lang="en-US" sz="2000" dirty="0" smtClean="0">
                <a:solidFill>
                  <a:srgbClr val="262C31"/>
                </a:solidFill>
                <a:latin typeface="Arial"/>
                <a:cs typeface="Arial"/>
              </a:rPr>
              <a:t/>
            </a:r>
            <a:br>
              <a:rPr lang="en-US" sz="2000" dirty="0" smtClean="0">
                <a:solidFill>
                  <a:srgbClr val="262C31"/>
                </a:solidFill>
                <a:latin typeface="Arial"/>
                <a:cs typeface="Arial"/>
              </a:rPr>
            </a:br>
            <a:endParaRPr lang="en-US" sz="2000" dirty="0" smtClean="0">
              <a:solidFill>
                <a:srgbClr val="262C31"/>
              </a:solidFill>
              <a:latin typeface="Arial"/>
              <a:cs typeface="Arial"/>
            </a:endParaRPr>
          </a:p>
          <a:p>
            <a:endParaRPr lang="en-US" sz="2000" dirty="0"/>
          </a:p>
        </p:txBody>
      </p:sp>
      <p:pic>
        <p:nvPicPr>
          <p:cNvPr id="14" name="Picture 1"/>
          <p:cNvPicPr/>
          <p:nvPr/>
        </p:nvPicPr>
        <p:blipFill>
          <a:blip r:embed="rId6"/>
          <a:stretch/>
        </p:blipFill>
        <p:spPr>
          <a:xfrm>
            <a:off x="1591547" y="4032695"/>
            <a:ext cx="4282478" cy="2166420"/>
          </a:xfrm>
          <a:prstGeom prst="rect">
            <a:avLst/>
          </a:prstGeom>
          <a:ln>
            <a:noFill/>
          </a:ln>
        </p:spPr>
      </p:pic>
      <p:cxnSp>
        <p:nvCxnSpPr>
          <p:cNvPr id="15" name="Straight Connector 14"/>
          <p:cNvCxnSpPr/>
          <p:nvPr/>
        </p:nvCxnSpPr>
        <p:spPr>
          <a:xfrm>
            <a:off x="444500" y="6416675"/>
            <a:ext cx="8255000" cy="0"/>
          </a:xfrm>
          <a:prstGeom prst="line">
            <a:avLst/>
          </a:prstGeom>
          <a:ln/>
        </p:spPr>
        <p:style>
          <a:lnRef idx="2">
            <a:schemeClr val="accent1"/>
          </a:lnRef>
          <a:fillRef idx="0">
            <a:schemeClr val="accent1"/>
          </a:fillRef>
          <a:effectRef idx="1">
            <a:schemeClr val="accent1"/>
          </a:effectRef>
          <a:fontRef idx="minor">
            <a:schemeClr val="tx1"/>
          </a:fontRef>
        </p:style>
      </p:cxnSp>
      <p:sp>
        <p:nvSpPr>
          <p:cNvPr id="16" name="TextBox 15"/>
          <p:cNvSpPr txBox="1"/>
          <p:nvPr/>
        </p:nvSpPr>
        <p:spPr>
          <a:xfrm>
            <a:off x="3337983" y="6485147"/>
            <a:ext cx="2480733" cy="261610"/>
          </a:xfrm>
          <a:prstGeom prst="rect">
            <a:avLst/>
          </a:prstGeom>
          <a:noFill/>
        </p:spPr>
        <p:txBody>
          <a:bodyPr wrap="square" lIns="0" rtlCol="0">
            <a:spAutoFit/>
          </a:bodyPr>
          <a:lstStyle/>
          <a:p>
            <a:pPr algn="ctr"/>
            <a:r>
              <a:rPr lang="en-US" sz="1100" dirty="0" smtClean="0">
                <a:solidFill>
                  <a:srgbClr val="36424A"/>
                </a:solidFill>
                <a:latin typeface="Trebuchet MS"/>
                <a:cs typeface="Trebuchet MS"/>
              </a:rPr>
              <a:t>© Victim Support 2022</a:t>
            </a:r>
            <a:endParaRPr lang="en-US" sz="1100" dirty="0">
              <a:solidFill>
                <a:srgbClr val="36424A"/>
              </a:solidFill>
              <a:latin typeface="Trebuchet MS"/>
              <a:cs typeface="Trebuchet MS"/>
            </a:endParaRPr>
          </a:p>
        </p:txBody>
      </p:sp>
      <p:pic>
        <p:nvPicPr>
          <p:cNvPr id="17" name="Picture 16"/>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358158" y="6165009"/>
            <a:ext cx="561858" cy="561858"/>
          </a:xfrm>
          <a:prstGeom prst="rect">
            <a:avLst/>
          </a:prstGeom>
          <a:effectLst>
            <a:outerShdw blurRad="50800" dist="38100" dir="5400000" algn="t" rotWithShape="0">
              <a:prstClr val="black">
                <a:alpha val="40000"/>
              </a:prstClr>
            </a:outerShdw>
          </a:effectLst>
        </p:spPr>
      </p:pic>
      <p:sp>
        <p:nvSpPr>
          <p:cNvPr id="18" name="Rectangle 17"/>
          <p:cNvSpPr/>
          <p:nvPr/>
        </p:nvSpPr>
        <p:spPr>
          <a:xfrm>
            <a:off x="176359" y="6165009"/>
            <a:ext cx="1227666" cy="561858"/>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19" name="Picture 18"/>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90014" y="6165009"/>
            <a:ext cx="1055619" cy="503331"/>
          </a:xfrm>
          <a:prstGeom prst="rect">
            <a:avLst/>
          </a:prstGeom>
        </p:spPr>
      </p:pic>
    </p:spTree>
    <p:extLst>
      <p:ext uri="{BB962C8B-B14F-4D97-AF65-F5344CB8AC3E}">
        <p14:creationId xmlns:p14="http://schemas.microsoft.com/office/powerpoint/2010/main" val="4056361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p:cNvCxnSpPr/>
          <p:nvPr/>
        </p:nvCxnSpPr>
        <p:spPr>
          <a:xfrm>
            <a:off x="444500" y="6416675"/>
            <a:ext cx="8255000" cy="0"/>
          </a:xfrm>
          <a:prstGeom prst="line">
            <a:avLst/>
          </a:prstGeom>
          <a:ln/>
        </p:spPr>
        <p:style>
          <a:lnRef idx="2">
            <a:schemeClr val="accent1"/>
          </a:lnRef>
          <a:fillRef idx="0">
            <a:schemeClr val="accent1"/>
          </a:fillRef>
          <a:effectRef idx="1">
            <a:schemeClr val="accent1"/>
          </a:effectRef>
          <a:fontRef idx="minor">
            <a:schemeClr val="tx1"/>
          </a:fontRef>
        </p:style>
      </p:cxnSp>
      <p:sp>
        <p:nvSpPr>
          <p:cNvPr id="6" name="TextBox 5"/>
          <p:cNvSpPr txBox="1"/>
          <p:nvPr/>
        </p:nvSpPr>
        <p:spPr>
          <a:xfrm>
            <a:off x="3337983" y="6485147"/>
            <a:ext cx="2480733" cy="261610"/>
          </a:xfrm>
          <a:prstGeom prst="rect">
            <a:avLst/>
          </a:prstGeom>
          <a:noFill/>
        </p:spPr>
        <p:txBody>
          <a:bodyPr wrap="square" lIns="0" rtlCol="0">
            <a:spAutoFit/>
          </a:bodyPr>
          <a:lstStyle/>
          <a:p>
            <a:pPr algn="ctr"/>
            <a:r>
              <a:rPr lang="en-US" sz="1100" dirty="0" smtClean="0">
                <a:solidFill>
                  <a:srgbClr val="36424A"/>
                </a:solidFill>
                <a:latin typeface="Trebuchet MS"/>
                <a:cs typeface="Trebuchet MS"/>
              </a:rPr>
              <a:t>© Victim Support 2022</a:t>
            </a:r>
            <a:endParaRPr lang="en-US" sz="1100" dirty="0">
              <a:solidFill>
                <a:srgbClr val="36424A"/>
              </a:solidFill>
              <a:latin typeface="Trebuchet MS"/>
              <a:cs typeface="Trebuchet MS"/>
            </a:endParaRPr>
          </a:p>
        </p:txBody>
      </p:sp>
      <p:sp>
        <p:nvSpPr>
          <p:cNvPr id="15" name="Title 1"/>
          <p:cNvSpPr txBox="1">
            <a:spLocks/>
          </p:cNvSpPr>
          <p:nvPr/>
        </p:nvSpPr>
        <p:spPr>
          <a:xfrm>
            <a:off x="431800" y="199914"/>
            <a:ext cx="8280400" cy="827088"/>
          </a:xfrm>
          <a:prstGeom prst="rect">
            <a:avLst/>
          </a:prstGeom>
        </p:spPr>
        <p:txBody>
          <a:bodyPr vert="horz" lIns="0" tIns="0" rIns="0" bIns="0" rtlCol="0" anchor="t" anchorCtr="0">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sz="4000" dirty="0" smtClean="0">
                <a:solidFill>
                  <a:srgbClr val="E30615"/>
                </a:solidFill>
                <a:latin typeface="Trebuchet MS"/>
                <a:cs typeface="Trebuchet MS"/>
              </a:rPr>
              <a:t>Hate Hurts Wales </a:t>
            </a:r>
            <a:endParaRPr lang="en-US" sz="4000" dirty="0">
              <a:solidFill>
                <a:srgbClr val="E30615"/>
              </a:solidFill>
              <a:latin typeface="Trebuchet MS"/>
              <a:cs typeface="Trebuchet MS"/>
            </a:endParaRPr>
          </a:p>
        </p:txBody>
      </p:sp>
      <p:sp>
        <p:nvSpPr>
          <p:cNvPr id="16" name="TextBox 15"/>
          <p:cNvSpPr txBox="1"/>
          <p:nvPr/>
        </p:nvSpPr>
        <p:spPr>
          <a:xfrm>
            <a:off x="8952411" y="6905897"/>
            <a:ext cx="184731" cy="369332"/>
          </a:xfrm>
          <a:prstGeom prst="rect">
            <a:avLst/>
          </a:prstGeom>
          <a:noFill/>
        </p:spPr>
        <p:txBody>
          <a:bodyPr wrap="none" rtlCol="0">
            <a:spAutoFit/>
          </a:bodyPr>
          <a:lstStyle/>
          <a:p>
            <a:endParaRPr lang="en-US"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58158" y="6165009"/>
            <a:ext cx="561858" cy="561858"/>
          </a:xfrm>
          <a:prstGeom prst="rect">
            <a:avLst/>
          </a:prstGeom>
          <a:effectLst>
            <a:outerShdw blurRad="50800" dist="38100" dir="5400000" algn="t" rotWithShape="0">
              <a:prstClr val="black">
                <a:alpha val="40000"/>
              </a:prstClr>
            </a:outerShdw>
          </a:effectLst>
        </p:spPr>
      </p:pic>
      <p:sp>
        <p:nvSpPr>
          <p:cNvPr id="2" name="Rectangle 1"/>
          <p:cNvSpPr/>
          <p:nvPr/>
        </p:nvSpPr>
        <p:spPr>
          <a:xfrm>
            <a:off x="176359" y="6165009"/>
            <a:ext cx="1227666" cy="561858"/>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0014" y="6165009"/>
            <a:ext cx="1055619" cy="503331"/>
          </a:xfrm>
          <a:prstGeom prst="rect">
            <a:avLst/>
          </a:prstGeom>
        </p:spPr>
      </p:pic>
      <p:sp>
        <p:nvSpPr>
          <p:cNvPr id="20" name="TextBox 19"/>
          <p:cNvSpPr txBox="1"/>
          <p:nvPr/>
        </p:nvSpPr>
        <p:spPr>
          <a:xfrm>
            <a:off x="1059427" y="4777276"/>
            <a:ext cx="2851991" cy="830997"/>
          </a:xfrm>
          <a:prstGeom prst="rect">
            <a:avLst/>
          </a:prstGeom>
          <a:noFill/>
        </p:spPr>
        <p:txBody>
          <a:bodyPr wrap="square" rtlCol="0">
            <a:spAutoFit/>
          </a:bodyPr>
          <a:lstStyle/>
          <a:p>
            <a:pPr algn="ctr"/>
            <a:r>
              <a:rPr lang="en-GB" sz="4800" b="1" dirty="0" smtClean="0">
                <a:solidFill>
                  <a:schemeClr val="bg1"/>
                </a:solidFill>
              </a:rPr>
              <a:t>+16%</a:t>
            </a:r>
            <a:endParaRPr lang="en-GB" sz="4800" b="1" dirty="0">
              <a:solidFill>
                <a:schemeClr val="bg1"/>
              </a:solidFill>
            </a:endParaRPr>
          </a:p>
        </p:txBody>
      </p:sp>
      <p:pic>
        <p:nvPicPr>
          <p:cNvPr id="3" name="8m3Eh3yw7Jo"/>
          <p:cNvPicPr>
            <a:picLocks noRot="1" noChangeAspect="1"/>
          </p:cNvPicPr>
          <p:nvPr>
            <a:videoFile r:link="rId1"/>
          </p:nvPr>
        </p:nvPicPr>
        <p:blipFill>
          <a:blip r:embed="rId5"/>
          <a:stretch>
            <a:fillRect/>
          </a:stretch>
        </p:blipFill>
        <p:spPr>
          <a:xfrm>
            <a:off x="693693" y="1027002"/>
            <a:ext cx="7832061" cy="4405535"/>
          </a:xfrm>
          <a:prstGeom prst="rect">
            <a:avLst/>
          </a:prstGeom>
        </p:spPr>
      </p:pic>
      <p:pic>
        <p:nvPicPr>
          <p:cNvPr id="11" name="Picture 1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5611067"/>
            <a:ext cx="3048000" cy="381000"/>
          </a:xfrm>
          <a:prstGeom prst="rect">
            <a:avLst/>
          </a:prstGeom>
        </p:spPr>
      </p:pic>
      <p:pic>
        <p:nvPicPr>
          <p:cNvPr id="12" name="Picture 1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041142" y="5611067"/>
            <a:ext cx="3048000" cy="381000"/>
          </a:xfrm>
          <a:prstGeom prst="rect">
            <a:avLst/>
          </a:prstGeom>
        </p:spPr>
      </p:pic>
      <p:pic>
        <p:nvPicPr>
          <p:cNvPr id="13" name="Picture 1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082284" y="5608273"/>
            <a:ext cx="3048000" cy="381000"/>
          </a:xfrm>
          <a:prstGeom prst="rect">
            <a:avLst/>
          </a:prstGeom>
        </p:spPr>
      </p:pic>
    </p:spTree>
    <p:extLst>
      <p:ext uri="{BB962C8B-B14F-4D97-AF65-F5344CB8AC3E}">
        <p14:creationId xmlns:p14="http://schemas.microsoft.com/office/powerpoint/2010/main" val="697185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3"/>
          <p:cNvSpPr/>
          <p:nvPr/>
        </p:nvSpPr>
        <p:spPr>
          <a:xfrm>
            <a:off x="180000" y="198487"/>
            <a:ext cx="8784000" cy="649800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3" name="Subtitle 2"/>
          <p:cNvSpPr>
            <a:spLocks noGrp="1"/>
          </p:cNvSpPr>
          <p:nvPr>
            <p:ph type="subTitle" idx="1"/>
          </p:nvPr>
        </p:nvSpPr>
        <p:spPr>
          <a:xfrm>
            <a:off x="273998" y="6373814"/>
            <a:ext cx="7200000" cy="360000"/>
          </a:xfrm>
        </p:spPr>
        <p:txBody>
          <a:bodyPr lIns="0" tIns="0" rIns="0" bIns="0">
            <a:normAutofit/>
          </a:bodyPr>
          <a:lstStyle/>
          <a:p>
            <a:pPr algn="l"/>
            <a:r>
              <a:rPr lang="en-US" sz="1100" dirty="0" smtClean="0">
                <a:solidFill>
                  <a:schemeClr val="bg1"/>
                </a:solidFill>
                <a:latin typeface="Trebuchet MS"/>
                <a:cs typeface="Trebuchet MS"/>
              </a:rPr>
              <a:t>© Victim Support 2022</a:t>
            </a:r>
            <a:endParaRPr lang="en-US" sz="1100" dirty="0">
              <a:solidFill>
                <a:schemeClr val="bg1"/>
              </a:solidFill>
              <a:latin typeface="Trebuchet MS"/>
              <a:cs typeface="Trebuchet MS"/>
            </a:endParaRPr>
          </a:p>
        </p:txBody>
      </p:sp>
      <p:pic>
        <p:nvPicPr>
          <p:cNvPr id="10" name="Picture 9">
            <a:extLst>
              <a:ext uri="{FF2B5EF4-FFF2-40B4-BE49-F238E27FC236}">
                <a16:creationId xmlns:a16="http://schemas.microsoft.com/office/drawing/2014/main" id="{42CBDC48-6C76-0348-B97D-124C7D1B75CB}"/>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552699" y="585525"/>
            <a:ext cx="1554647" cy="1554647"/>
          </a:xfrm>
          <a:prstGeom prst="rect">
            <a:avLst/>
          </a:prstGeom>
        </p:spPr>
      </p:pic>
      <p:sp>
        <p:nvSpPr>
          <p:cNvPr id="11" name="Title 1"/>
          <p:cNvSpPr txBox="1">
            <a:spLocks/>
          </p:cNvSpPr>
          <p:nvPr/>
        </p:nvSpPr>
        <p:spPr>
          <a:xfrm>
            <a:off x="552698" y="2544156"/>
            <a:ext cx="8175665" cy="2174614"/>
          </a:xfrm>
          <a:prstGeom prst="rect">
            <a:avLst/>
          </a:prstGeom>
        </p:spPr>
        <p:txBody>
          <a:bodyPr vert="horz" lIns="0" tIns="0" rIns="0" bIns="0" rtlCol="0" anchor="ctr">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8800" b="1" dirty="0" smtClean="0">
                <a:solidFill>
                  <a:schemeClr val="bg1"/>
                </a:solidFill>
                <a:latin typeface="Trebuchet MS"/>
                <a:cs typeface="Trebuchet MS"/>
              </a:rPr>
              <a:t>Terrorism</a:t>
            </a:r>
            <a:r>
              <a:rPr lang="en-US" sz="5400" dirty="0" smtClean="0">
                <a:solidFill>
                  <a:schemeClr val="bg1"/>
                </a:solidFill>
                <a:latin typeface="Trebuchet MS"/>
                <a:cs typeface="Trebuchet MS"/>
              </a:rPr>
              <a:t/>
            </a:r>
            <a:br>
              <a:rPr lang="en-US" sz="5400" dirty="0" smtClean="0">
                <a:solidFill>
                  <a:schemeClr val="bg1"/>
                </a:solidFill>
                <a:latin typeface="Trebuchet MS"/>
                <a:cs typeface="Trebuchet MS"/>
              </a:rPr>
            </a:br>
            <a:endParaRPr lang="en-US" sz="1400" dirty="0" smtClean="0">
              <a:solidFill>
                <a:schemeClr val="bg1"/>
              </a:solidFill>
              <a:latin typeface="Trebuchet MS"/>
              <a:cs typeface="Trebuchet MS"/>
            </a:endParaRPr>
          </a:p>
          <a:p>
            <a:pPr algn="l"/>
            <a:endParaRPr lang="en-US" sz="1400" dirty="0">
              <a:solidFill>
                <a:schemeClr val="bg1"/>
              </a:solidFill>
              <a:latin typeface="Trebuchet MS"/>
              <a:cs typeface="Trebuchet MS"/>
            </a:endParaRPr>
          </a:p>
        </p:txBody>
      </p:sp>
      <p:sp>
        <p:nvSpPr>
          <p:cNvPr id="6" name="Rectangle 5"/>
          <p:cNvSpPr/>
          <p:nvPr/>
        </p:nvSpPr>
        <p:spPr>
          <a:xfrm>
            <a:off x="180000" y="5721923"/>
            <a:ext cx="8784000" cy="565630"/>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13" name="Picture 1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52699" y="5753072"/>
            <a:ext cx="1055619" cy="503331"/>
          </a:xfrm>
          <a:prstGeom prst="rect">
            <a:avLst/>
          </a:prstGeom>
        </p:spPr>
      </p:pic>
      <p:pic>
        <p:nvPicPr>
          <p:cNvPr id="15" name="Picture 1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81573" y="5767651"/>
            <a:ext cx="1415444" cy="474174"/>
          </a:xfrm>
          <a:prstGeom prst="rect">
            <a:avLst/>
          </a:prstGeom>
        </p:spPr>
      </p:pic>
      <p:pic>
        <p:nvPicPr>
          <p:cNvPr id="16" name="Content Placeholder 12">
            <a:extLst>
              <a:ext uri="{FF2B5EF4-FFF2-40B4-BE49-F238E27FC236}">
                <a16:creationId xmlns:a16="http://schemas.microsoft.com/office/drawing/2014/main" id="{AA9C6F4C-0DC6-244A-B2C0-3D69EA471F48}"/>
              </a:ext>
            </a:extLst>
          </p:cNvPr>
          <p:cNvPicPr>
            <a:picLocks noChangeAspect="1"/>
          </p:cNvPicPr>
          <p:nvPr/>
        </p:nvPicPr>
        <p:blipFill rotWithShape="1">
          <a:blip r:embed="rId6"/>
          <a:srcRect t="13215" b="53047"/>
          <a:stretch/>
        </p:blipFill>
        <p:spPr>
          <a:xfrm>
            <a:off x="226947" y="5795399"/>
            <a:ext cx="2206149" cy="418678"/>
          </a:xfrm>
          <a:prstGeom prst="rect">
            <a:avLst/>
          </a:prstGeom>
        </p:spPr>
      </p:pic>
      <p:pic>
        <p:nvPicPr>
          <p:cNvPr id="17" name="Content Placeholder 12">
            <a:extLst>
              <a:ext uri="{FF2B5EF4-FFF2-40B4-BE49-F238E27FC236}">
                <a16:creationId xmlns:a16="http://schemas.microsoft.com/office/drawing/2014/main" id="{AA9C6F4C-0DC6-244A-B2C0-3D69EA471F48}"/>
              </a:ext>
            </a:extLst>
          </p:cNvPr>
          <p:cNvPicPr>
            <a:picLocks noChangeAspect="1"/>
          </p:cNvPicPr>
          <p:nvPr/>
        </p:nvPicPr>
        <p:blipFill rotWithShape="1">
          <a:blip r:embed="rId6"/>
          <a:srcRect t="52797" b="20779"/>
          <a:stretch/>
        </p:blipFill>
        <p:spPr>
          <a:xfrm>
            <a:off x="2303011" y="5721923"/>
            <a:ext cx="3805441" cy="565630"/>
          </a:xfrm>
          <a:prstGeom prst="rect">
            <a:avLst/>
          </a:prstGeom>
        </p:spPr>
      </p:pic>
      <p:pic>
        <p:nvPicPr>
          <p:cNvPr id="5" name="Picture 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976827" y="585398"/>
            <a:ext cx="1629807" cy="777450"/>
          </a:xfrm>
          <a:prstGeom prst="rect">
            <a:avLst/>
          </a:prstGeom>
        </p:spPr>
      </p:pic>
    </p:spTree>
    <p:extLst>
      <p:ext uri="{BB962C8B-B14F-4D97-AF65-F5344CB8AC3E}">
        <p14:creationId xmlns:p14="http://schemas.microsoft.com/office/powerpoint/2010/main" val="350186919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p:cNvSpPr txBox="1">
            <a:spLocks/>
          </p:cNvSpPr>
          <p:nvPr/>
        </p:nvSpPr>
        <p:spPr>
          <a:xfrm>
            <a:off x="431800" y="441325"/>
            <a:ext cx="8280400" cy="827088"/>
          </a:xfrm>
          <a:prstGeom prst="rect">
            <a:avLst/>
          </a:prstGeom>
        </p:spPr>
        <p:txBody>
          <a:bodyPr vert="horz" lIns="0" tIns="0" rIns="0" bIns="0" rtlCol="0" anchor="t" anchorCtr="0">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sz="4000" dirty="0" smtClean="0">
                <a:solidFill>
                  <a:srgbClr val="CD0921"/>
                </a:solidFill>
                <a:latin typeface="Trebuchet MS"/>
                <a:cs typeface="Trebuchet MS"/>
              </a:rPr>
              <a:t>Home Office Funding</a:t>
            </a:r>
            <a:endParaRPr lang="en-US" sz="4000" dirty="0">
              <a:solidFill>
                <a:srgbClr val="CD0921"/>
              </a:solidFill>
              <a:latin typeface="Trebuchet MS"/>
              <a:cs typeface="Trebuchet MS"/>
            </a:endParaRPr>
          </a:p>
        </p:txBody>
      </p:sp>
      <p:sp>
        <p:nvSpPr>
          <p:cNvPr id="16" name="TextBox 15"/>
          <p:cNvSpPr txBox="1"/>
          <p:nvPr/>
        </p:nvSpPr>
        <p:spPr>
          <a:xfrm>
            <a:off x="8952411" y="6905897"/>
            <a:ext cx="184731" cy="369332"/>
          </a:xfrm>
          <a:prstGeom prst="rect">
            <a:avLst/>
          </a:prstGeom>
          <a:noFill/>
        </p:spPr>
        <p:txBody>
          <a:bodyPr wrap="none" rtlCol="0">
            <a:spAutoFit/>
          </a:bodyPr>
          <a:lstStyle/>
          <a:p>
            <a:endParaRPr lang="en-US" dirty="0"/>
          </a:p>
        </p:txBody>
      </p:sp>
      <p:cxnSp>
        <p:nvCxnSpPr>
          <p:cNvPr id="11" name="Straight Connector 10"/>
          <p:cNvCxnSpPr/>
          <p:nvPr/>
        </p:nvCxnSpPr>
        <p:spPr>
          <a:xfrm>
            <a:off x="444500" y="6416675"/>
            <a:ext cx="8255000" cy="0"/>
          </a:xfrm>
          <a:prstGeom prst="line">
            <a:avLst/>
          </a:prstGeom>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3337983" y="6485147"/>
            <a:ext cx="2480733" cy="261610"/>
          </a:xfrm>
          <a:prstGeom prst="rect">
            <a:avLst/>
          </a:prstGeom>
          <a:noFill/>
        </p:spPr>
        <p:txBody>
          <a:bodyPr wrap="square" lIns="0" rtlCol="0">
            <a:spAutoFit/>
          </a:bodyPr>
          <a:lstStyle/>
          <a:p>
            <a:pPr algn="ctr"/>
            <a:r>
              <a:rPr lang="en-US" sz="1100" dirty="0" smtClean="0">
                <a:solidFill>
                  <a:srgbClr val="36424A"/>
                </a:solidFill>
                <a:latin typeface="Trebuchet MS"/>
                <a:cs typeface="Trebuchet MS"/>
              </a:rPr>
              <a:t>© Victim Support 2022</a:t>
            </a:r>
            <a:endParaRPr lang="en-US" sz="1100" dirty="0">
              <a:solidFill>
                <a:srgbClr val="36424A"/>
              </a:solidFill>
              <a:latin typeface="Trebuchet MS"/>
              <a:cs typeface="Trebuchet MS"/>
            </a:endParaRPr>
          </a:p>
        </p:txBody>
      </p:sp>
      <p:pic>
        <p:nvPicPr>
          <p:cNvPr id="14" name="Picture 1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58158" y="6165009"/>
            <a:ext cx="561858" cy="561858"/>
          </a:xfrm>
          <a:prstGeom prst="rect">
            <a:avLst/>
          </a:prstGeom>
          <a:effectLst>
            <a:outerShdw blurRad="50800" dist="38100" dir="5400000" algn="t" rotWithShape="0">
              <a:prstClr val="black">
                <a:alpha val="40000"/>
              </a:prstClr>
            </a:outerShdw>
          </a:effectLst>
        </p:spPr>
      </p:pic>
      <p:sp>
        <p:nvSpPr>
          <p:cNvPr id="18" name="Rectangle 17"/>
          <p:cNvSpPr/>
          <p:nvPr/>
        </p:nvSpPr>
        <p:spPr>
          <a:xfrm>
            <a:off x="176359" y="6165009"/>
            <a:ext cx="1227666" cy="561858"/>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17" name="Picture 1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0014" y="6165009"/>
            <a:ext cx="1055619" cy="503331"/>
          </a:xfrm>
          <a:prstGeom prst="rect">
            <a:avLst/>
          </a:prstGeom>
        </p:spPr>
      </p:pic>
      <p:sp>
        <p:nvSpPr>
          <p:cNvPr id="19" name="Content Placeholder 2"/>
          <p:cNvSpPr>
            <a:spLocks noGrp="1"/>
          </p:cNvSpPr>
          <p:nvPr>
            <p:ph idx="1"/>
          </p:nvPr>
        </p:nvSpPr>
        <p:spPr>
          <a:xfrm>
            <a:off x="1641197" y="1520079"/>
            <a:ext cx="6052694" cy="4246563"/>
          </a:xfrm>
        </p:spPr>
        <p:txBody>
          <a:bodyPr lIns="0" tIns="0" rIns="0" bIns="0">
            <a:noAutofit/>
          </a:bodyPr>
          <a:lstStyle/>
          <a:p>
            <a:pPr marL="225425" indent="-225425">
              <a:spcAft>
                <a:spcPts val="600"/>
              </a:spcAft>
              <a:buClr>
                <a:srgbClr val="E30615"/>
              </a:buClr>
              <a:buFont typeface="Wingdings" charset="2"/>
              <a:buChar char="§"/>
            </a:pPr>
            <a:r>
              <a:rPr lang="en-GB" sz="2800" dirty="0" smtClean="0">
                <a:solidFill>
                  <a:srgbClr val="3E454B"/>
                </a:solidFill>
                <a:latin typeface="Trebuchet MS" charset="0"/>
                <a:ea typeface="Trebuchet MS" charset="0"/>
                <a:cs typeface="Trebuchet MS" charset="0"/>
              </a:rPr>
              <a:t>Cruise Bereavement Support</a:t>
            </a:r>
          </a:p>
          <a:p>
            <a:pPr marL="0" indent="0">
              <a:spcAft>
                <a:spcPts val="600"/>
              </a:spcAft>
              <a:buClr>
                <a:srgbClr val="E30615"/>
              </a:buClr>
              <a:buNone/>
            </a:pPr>
            <a:endParaRPr lang="en-GB" sz="1400" dirty="0">
              <a:solidFill>
                <a:srgbClr val="3E454B"/>
              </a:solidFill>
              <a:latin typeface="Trebuchet MS" charset="0"/>
              <a:ea typeface="Trebuchet MS" charset="0"/>
              <a:cs typeface="Trebuchet MS" charset="0"/>
            </a:endParaRPr>
          </a:p>
          <a:p>
            <a:pPr marL="225425" indent="-225425">
              <a:spcAft>
                <a:spcPts val="600"/>
              </a:spcAft>
              <a:buClr>
                <a:srgbClr val="E30615"/>
              </a:buClr>
              <a:buFont typeface="Wingdings" charset="2"/>
              <a:buChar char="§"/>
            </a:pPr>
            <a:r>
              <a:rPr lang="en-GB" sz="2800" dirty="0" smtClean="0">
                <a:solidFill>
                  <a:srgbClr val="3E454B"/>
                </a:solidFill>
                <a:latin typeface="Trebuchet MS" charset="0"/>
                <a:ea typeface="Trebuchet MS" charset="0"/>
                <a:cs typeface="Trebuchet MS" charset="0"/>
              </a:rPr>
              <a:t>The Peace Foundation</a:t>
            </a:r>
          </a:p>
          <a:p>
            <a:pPr marL="0" indent="0">
              <a:spcAft>
                <a:spcPts val="600"/>
              </a:spcAft>
              <a:buClr>
                <a:srgbClr val="E30615"/>
              </a:buClr>
              <a:buNone/>
            </a:pPr>
            <a:endParaRPr lang="en-GB" sz="1600" dirty="0" smtClean="0">
              <a:solidFill>
                <a:srgbClr val="3E454B"/>
              </a:solidFill>
              <a:latin typeface="Trebuchet MS" charset="0"/>
              <a:ea typeface="Trebuchet MS" charset="0"/>
              <a:cs typeface="Trebuchet MS" charset="0"/>
            </a:endParaRPr>
          </a:p>
          <a:p>
            <a:pPr marL="225425" indent="-225425">
              <a:spcAft>
                <a:spcPts val="600"/>
              </a:spcAft>
              <a:buClr>
                <a:srgbClr val="E30615"/>
              </a:buClr>
              <a:buFont typeface="Wingdings" charset="2"/>
              <a:buChar char="§"/>
            </a:pPr>
            <a:r>
              <a:rPr lang="en-GB" sz="2800" dirty="0" smtClean="0">
                <a:solidFill>
                  <a:srgbClr val="3E454B"/>
                </a:solidFill>
                <a:latin typeface="Trebuchet MS" charset="0"/>
                <a:ea typeface="Trebuchet MS" charset="0"/>
                <a:cs typeface="Trebuchet MS" charset="0"/>
              </a:rPr>
              <a:t>South London and </a:t>
            </a:r>
            <a:r>
              <a:rPr lang="en-GB" sz="2800" dirty="0" err="1" smtClean="0">
                <a:solidFill>
                  <a:srgbClr val="3E454B"/>
                </a:solidFill>
                <a:latin typeface="Trebuchet MS" charset="0"/>
                <a:ea typeface="Trebuchet MS" charset="0"/>
                <a:cs typeface="Trebuchet MS" charset="0"/>
              </a:rPr>
              <a:t>Maudsley</a:t>
            </a:r>
            <a:r>
              <a:rPr lang="en-GB" sz="2800" dirty="0" smtClean="0">
                <a:solidFill>
                  <a:srgbClr val="3E454B"/>
                </a:solidFill>
                <a:latin typeface="Trebuchet MS" charset="0"/>
                <a:ea typeface="Trebuchet MS" charset="0"/>
                <a:cs typeface="Trebuchet MS" charset="0"/>
              </a:rPr>
              <a:t> NHS Foundation Trust</a:t>
            </a:r>
          </a:p>
          <a:p>
            <a:pPr marL="0" indent="0">
              <a:spcAft>
                <a:spcPts val="600"/>
              </a:spcAft>
              <a:buClr>
                <a:srgbClr val="E30615"/>
              </a:buClr>
              <a:buNone/>
            </a:pPr>
            <a:endParaRPr lang="en-GB" sz="1800" dirty="0" smtClean="0">
              <a:solidFill>
                <a:srgbClr val="3E454B"/>
              </a:solidFill>
              <a:latin typeface="Trebuchet MS" charset="0"/>
              <a:ea typeface="Trebuchet MS" charset="0"/>
              <a:cs typeface="Trebuchet MS" charset="0"/>
            </a:endParaRPr>
          </a:p>
          <a:p>
            <a:pPr marL="225425" indent="-225425">
              <a:spcAft>
                <a:spcPts val="600"/>
              </a:spcAft>
              <a:buClr>
                <a:srgbClr val="E30615"/>
              </a:buClr>
              <a:buFont typeface="Wingdings" charset="2"/>
              <a:buChar char="§"/>
            </a:pPr>
            <a:r>
              <a:rPr lang="en-GB" sz="2800" dirty="0" smtClean="0">
                <a:solidFill>
                  <a:srgbClr val="3E454B"/>
                </a:solidFill>
                <a:latin typeface="Trebuchet MS" charset="0"/>
                <a:ea typeface="Trebuchet MS" charset="0"/>
                <a:cs typeface="Trebuchet MS" charset="0"/>
              </a:rPr>
              <a:t>Victim Support</a:t>
            </a:r>
            <a:endParaRPr lang="en-GB" sz="2800" dirty="0">
              <a:solidFill>
                <a:srgbClr val="3E454B"/>
              </a:solidFill>
              <a:latin typeface="Trebuchet MS" charset="0"/>
              <a:ea typeface="Trebuchet MS" charset="0"/>
              <a:cs typeface="Trebuchet MS" charset="0"/>
            </a:endParaRPr>
          </a:p>
          <a:p>
            <a:endParaRPr lang="en-US"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p:cNvSpPr txBox="1">
            <a:spLocks/>
          </p:cNvSpPr>
          <p:nvPr/>
        </p:nvSpPr>
        <p:spPr>
          <a:xfrm>
            <a:off x="431800" y="441325"/>
            <a:ext cx="8280400" cy="827088"/>
          </a:xfrm>
          <a:prstGeom prst="rect">
            <a:avLst/>
          </a:prstGeom>
        </p:spPr>
        <p:txBody>
          <a:bodyPr vert="horz" lIns="0" tIns="0" rIns="0" bIns="0" rtlCol="0" anchor="t" anchorCtr="0">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sz="4000" dirty="0" smtClean="0">
                <a:solidFill>
                  <a:srgbClr val="CD0921"/>
                </a:solidFill>
                <a:latin typeface="Trebuchet MS"/>
                <a:cs typeface="Trebuchet MS"/>
              </a:rPr>
              <a:t>Major Incident/Terrorism responses</a:t>
            </a:r>
            <a:endParaRPr lang="en-US" sz="4000" dirty="0">
              <a:solidFill>
                <a:srgbClr val="CD0921"/>
              </a:solidFill>
              <a:latin typeface="Trebuchet MS"/>
              <a:cs typeface="Trebuchet MS"/>
            </a:endParaRPr>
          </a:p>
        </p:txBody>
      </p:sp>
      <p:sp>
        <p:nvSpPr>
          <p:cNvPr id="16" name="TextBox 15"/>
          <p:cNvSpPr txBox="1"/>
          <p:nvPr/>
        </p:nvSpPr>
        <p:spPr>
          <a:xfrm>
            <a:off x="8952411" y="6905897"/>
            <a:ext cx="184731" cy="369332"/>
          </a:xfrm>
          <a:prstGeom prst="rect">
            <a:avLst/>
          </a:prstGeom>
          <a:noFill/>
        </p:spPr>
        <p:txBody>
          <a:bodyPr wrap="none" rtlCol="0">
            <a:spAutoFit/>
          </a:bodyPr>
          <a:lstStyle/>
          <a:p>
            <a:endParaRPr lang="en-US" dirty="0"/>
          </a:p>
        </p:txBody>
      </p:sp>
      <p:cxnSp>
        <p:nvCxnSpPr>
          <p:cNvPr id="11" name="Straight Connector 10"/>
          <p:cNvCxnSpPr/>
          <p:nvPr/>
        </p:nvCxnSpPr>
        <p:spPr>
          <a:xfrm>
            <a:off x="444500" y="6416675"/>
            <a:ext cx="8255000" cy="0"/>
          </a:xfrm>
          <a:prstGeom prst="line">
            <a:avLst/>
          </a:prstGeom>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3337983" y="6485147"/>
            <a:ext cx="2480733" cy="261610"/>
          </a:xfrm>
          <a:prstGeom prst="rect">
            <a:avLst/>
          </a:prstGeom>
          <a:noFill/>
        </p:spPr>
        <p:txBody>
          <a:bodyPr wrap="square" lIns="0" rtlCol="0">
            <a:spAutoFit/>
          </a:bodyPr>
          <a:lstStyle/>
          <a:p>
            <a:pPr algn="ctr"/>
            <a:r>
              <a:rPr lang="en-US" sz="1100" dirty="0" smtClean="0">
                <a:solidFill>
                  <a:srgbClr val="36424A"/>
                </a:solidFill>
                <a:latin typeface="Trebuchet MS"/>
                <a:cs typeface="Trebuchet MS"/>
              </a:rPr>
              <a:t>© Victim Support 2022</a:t>
            </a:r>
            <a:endParaRPr lang="en-US" sz="1100" dirty="0">
              <a:solidFill>
                <a:srgbClr val="36424A"/>
              </a:solidFill>
              <a:latin typeface="Trebuchet MS"/>
              <a:cs typeface="Trebuchet MS"/>
            </a:endParaRPr>
          </a:p>
        </p:txBody>
      </p:sp>
      <p:pic>
        <p:nvPicPr>
          <p:cNvPr id="14" name="Picture 1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58158" y="6165009"/>
            <a:ext cx="561858" cy="561858"/>
          </a:xfrm>
          <a:prstGeom prst="rect">
            <a:avLst/>
          </a:prstGeom>
          <a:effectLst>
            <a:outerShdw blurRad="50800" dist="38100" dir="5400000" algn="t" rotWithShape="0">
              <a:prstClr val="black">
                <a:alpha val="40000"/>
              </a:prstClr>
            </a:outerShdw>
          </a:effectLst>
        </p:spPr>
      </p:pic>
      <p:sp>
        <p:nvSpPr>
          <p:cNvPr id="18" name="Rectangle 17"/>
          <p:cNvSpPr/>
          <p:nvPr/>
        </p:nvSpPr>
        <p:spPr>
          <a:xfrm>
            <a:off x="176359" y="6165009"/>
            <a:ext cx="1227666" cy="561858"/>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17" name="Picture 1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0014" y="6165009"/>
            <a:ext cx="1055619" cy="503331"/>
          </a:xfrm>
          <a:prstGeom prst="rect">
            <a:avLst/>
          </a:prstGeom>
        </p:spPr>
      </p:pic>
      <p:pic>
        <p:nvPicPr>
          <p:cNvPr id="1026" name="Picture 2" descr="See the source imag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01644" y="1330019"/>
            <a:ext cx="2037443" cy="144763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ee the source imag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7954" y="4058671"/>
            <a:ext cx="3193150" cy="179614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See the source imag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136509" y="1330020"/>
            <a:ext cx="2117259" cy="144763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See the source image"/>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136509" y="3403499"/>
            <a:ext cx="4547054" cy="2451319"/>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See the source image"/>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17954" y="1336884"/>
            <a:ext cx="3193150" cy="24263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868108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p:cNvSpPr txBox="1">
            <a:spLocks/>
          </p:cNvSpPr>
          <p:nvPr/>
        </p:nvSpPr>
        <p:spPr>
          <a:xfrm>
            <a:off x="431800" y="441325"/>
            <a:ext cx="8280400" cy="827088"/>
          </a:xfrm>
          <a:prstGeom prst="rect">
            <a:avLst/>
          </a:prstGeom>
        </p:spPr>
        <p:txBody>
          <a:bodyPr vert="horz" lIns="0" tIns="0" rIns="0" bIns="0" rtlCol="0" anchor="t" anchorCtr="0">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sz="4000" dirty="0" smtClean="0">
                <a:solidFill>
                  <a:srgbClr val="CD0921"/>
                </a:solidFill>
                <a:latin typeface="Trebuchet MS"/>
                <a:cs typeface="Trebuchet MS"/>
              </a:rPr>
              <a:t>Major Incident/Terrorism responses</a:t>
            </a:r>
            <a:endParaRPr lang="en-US" sz="4000" dirty="0">
              <a:solidFill>
                <a:srgbClr val="CD0921"/>
              </a:solidFill>
              <a:latin typeface="Trebuchet MS"/>
              <a:cs typeface="Trebuchet MS"/>
            </a:endParaRPr>
          </a:p>
        </p:txBody>
      </p:sp>
      <p:sp>
        <p:nvSpPr>
          <p:cNvPr id="16" name="TextBox 15"/>
          <p:cNvSpPr txBox="1"/>
          <p:nvPr/>
        </p:nvSpPr>
        <p:spPr>
          <a:xfrm>
            <a:off x="8952411" y="6905897"/>
            <a:ext cx="184731" cy="369332"/>
          </a:xfrm>
          <a:prstGeom prst="rect">
            <a:avLst/>
          </a:prstGeom>
          <a:noFill/>
        </p:spPr>
        <p:txBody>
          <a:bodyPr wrap="none" rtlCol="0">
            <a:spAutoFit/>
          </a:bodyPr>
          <a:lstStyle/>
          <a:p>
            <a:endParaRPr lang="en-US" dirty="0"/>
          </a:p>
        </p:txBody>
      </p:sp>
      <p:cxnSp>
        <p:nvCxnSpPr>
          <p:cNvPr id="11" name="Straight Connector 10"/>
          <p:cNvCxnSpPr/>
          <p:nvPr/>
        </p:nvCxnSpPr>
        <p:spPr>
          <a:xfrm>
            <a:off x="444500" y="6416675"/>
            <a:ext cx="8255000" cy="0"/>
          </a:xfrm>
          <a:prstGeom prst="line">
            <a:avLst/>
          </a:prstGeom>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3337983" y="6485147"/>
            <a:ext cx="2480733" cy="261610"/>
          </a:xfrm>
          <a:prstGeom prst="rect">
            <a:avLst/>
          </a:prstGeom>
          <a:noFill/>
        </p:spPr>
        <p:txBody>
          <a:bodyPr wrap="square" lIns="0" rtlCol="0">
            <a:spAutoFit/>
          </a:bodyPr>
          <a:lstStyle/>
          <a:p>
            <a:pPr algn="ctr"/>
            <a:r>
              <a:rPr lang="en-US" sz="1100" dirty="0" smtClean="0">
                <a:solidFill>
                  <a:srgbClr val="36424A"/>
                </a:solidFill>
                <a:latin typeface="Trebuchet MS"/>
                <a:cs typeface="Trebuchet MS"/>
              </a:rPr>
              <a:t>© Victim Support 2022</a:t>
            </a:r>
            <a:endParaRPr lang="en-US" sz="1100" dirty="0">
              <a:solidFill>
                <a:srgbClr val="36424A"/>
              </a:solidFill>
              <a:latin typeface="Trebuchet MS"/>
              <a:cs typeface="Trebuchet MS"/>
            </a:endParaRPr>
          </a:p>
        </p:txBody>
      </p:sp>
      <p:pic>
        <p:nvPicPr>
          <p:cNvPr id="14" name="Picture 1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58158" y="6165009"/>
            <a:ext cx="561858" cy="561858"/>
          </a:xfrm>
          <a:prstGeom prst="rect">
            <a:avLst/>
          </a:prstGeom>
          <a:effectLst>
            <a:outerShdw blurRad="50800" dist="38100" dir="5400000" algn="t" rotWithShape="0">
              <a:prstClr val="black">
                <a:alpha val="40000"/>
              </a:prstClr>
            </a:outerShdw>
          </a:effectLst>
        </p:spPr>
      </p:pic>
      <p:sp>
        <p:nvSpPr>
          <p:cNvPr id="18" name="Rectangle 17"/>
          <p:cNvSpPr/>
          <p:nvPr/>
        </p:nvSpPr>
        <p:spPr>
          <a:xfrm>
            <a:off x="176359" y="6165009"/>
            <a:ext cx="1227666" cy="561858"/>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17" name="Picture 1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0014" y="6165009"/>
            <a:ext cx="1055619" cy="503331"/>
          </a:xfrm>
          <a:prstGeom prst="rect">
            <a:avLst/>
          </a:prstGeom>
        </p:spPr>
      </p:pic>
      <p:sp>
        <p:nvSpPr>
          <p:cNvPr id="19" name="Content Placeholder 2"/>
          <p:cNvSpPr>
            <a:spLocks noGrp="1"/>
          </p:cNvSpPr>
          <p:nvPr>
            <p:ph idx="1"/>
          </p:nvPr>
        </p:nvSpPr>
        <p:spPr>
          <a:xfrm>
            <a:off x="591128" y="1467597"/>
            <a:ext cx="3703781" cy="4246563"/>
          </a:xfrm>
        </p:spPr>
        <p:txBody>
          <a:bodyPr lIns="0" tIns="0" rIns="0" bIns="0">
            <a:noAutofit/>
          </a:bodyPr>
          <a:lstStyle/>
          <a:p>
            <a:pPr marL="225425" indent="-225425">
              <a:spcAft>
                <a:spcPts val="600"/>
              </a:spcAft>
              <a:buClr>
                <a:srgbClr val="E30615"/>
              </a:buClr>
              <a:buFont typeface="Wingdings" charset="2"/>
              <a:buChar char="§"/>
            </a:pPr>
            <a:r>
              <a:rPr lang="en-GB" sz="2400" dirty="0" smtClean="0">
                <a:solidFill>
                  <a:srgbClr val="3E454B"/>
                </a:solidFill>
                <a:latin typeface="Trebuchet MS" charset="0"/>
                <a:ea typeface="Trebuchet MS" charset="0"/>
                <a:cs typeface="Trebuchet MS" charset="0"/>
              </a:rPr>
              <a:t>July 7 Terror attacks 2005</a:t>
            </a:r>
          </a:p>
          <a:p>
            <a:pPr marL="225425" indent="-225425">
              <a:spcAft>
                <a:spcPts val="600"/>
              </a:spcAft>
              <a:buClr>
                <a:srgbClr val="E30615"/>
              </a:buClr>
              <a:buFont typeface="Wingdings" charset="2"/>
              <a:buChar char="§"/>
            </a:pPr>
            <a:r>
              <a:rPr lang="en-GB" sz="2400" dirty="0" smtClean="0">
                <a:solidFill>
                  <a:srgbClr val="3E454B"/>
                </a:solidFill>
                <a:latin typeface="Trebuchet MS" charset="0"/>
                <a:ea typeface="Trebuchet MS" charset="0"/>
                <a:cs typeface="Trebuchet MS" charset="0"/>
              </a:rPr>
              <a:t>Tottenham riots in 2011</a:t>
            </a:r>
          </a:p>
          <a:p>
            <a:pPr marL="225425" indent="-225425">
              <a:spcAft>
                <a:spcPts val="600"/>
              </a:spcAft>
              <a:buClr>
                <a:srgbClr val="E30615"/>
              </a:buClr>
              <a:buFont typeface="Wingdings" charset="2"/>
              <a:buChar char="§"/>
            </a:pPr>
            <a:r>
              <a:rPr lang="en-GB" sz="2400" dirty="0" smtClean="0">
                <a:solidFill>
                  <a:srgbClr val="3E454B"/>
                </a:solidFill>
                <a:latin typeface="Trebuchet MS" charset="0"/>
                <a:ea typeface="Trebuchet MS" charset="0"/>
                <a:cs typeface="Trebuchet MS" charset="0"/>
              </a:rPr>
              <a:t>Tunisia terrorist attack in 2015</a:t>
            </a:r>
          </a:p>
          <a:p>
            <a:pPr marL="225425" indent="-225425">
              <a:spcAft>
                <a:spcPts val="600"/>
              </a:spcAft>
              <a:buClr>
                <a:srgbClr val="E30615"/>
              </a:buClr>
              <a:buFont typeface="Wingdings" charset="2"/>
              <a:buChar char="§"/>
            </a:pPr>
            <a:r>
              <a:rPr lang="en-GB" sz="2400" dirty="0" smtClean="0">
                <a:solidFill>
                  <a:srgbClr val="3E454B"/>
                </a:solidFill>
                <a:latin typeface="Trebuchet MS" charset="0"/>
                <a:ea typeface="Trebuchet MS" charset="0"/>
                <a:cs typeface="Trebuchet MS" charset="0"/>
              </a:rPr>
              <a:t>Croydon Tram Crash 2016</a:t>
            </a:r>
          </a:p>
          <a:p>
            <a:pPr marL="225425" indent="-225425">
              <a:spcAft>
                <a:spcPts val="600"/>
              </a:spcAft>
              <a:buClr>
                <a:srgbClr val="E30615"/>
              </a:buClr>
              <a:buFont typeface="Wingdings" charset="2"/>
              <a:buChar char="§"/>
            </a:pPr>
            <a:r>
              <a:rPr lang="en-GB" sz="2400" dirty="0" smtClean="0">
                <a:solidFill>
                  <a:srgbClr val="3E454B"/>
                </a:solidFill>
                <a:latin typeface="Trebuchet MS" charset="0"/>
                <a:ea typeface="Trebuchet MS" charset="0"/>
                <a:cs typeface="Trebuchet MS" charset="0"/>
              </a:rPr>
              <a:t>Westminster terror attack 2017</a:t>
            </a:r>
          </a:p>
          <a:p>
            <a:pPr marL="225425" indent="-225425">
              <a:spcAft>
                <a:spcPts val="600"/>
              </a:spcAft>
              <a:buClr>
                <a:srgbClr val="E30615"/>
              </a:buClr>
              <a:buFont typeface="Wingdings" charset="2"/>
              <a:buChar char="§"/>
            </a:pPr>
            <a:r>
              <a:rPr lang="en-GB" sz="2400" dirty="0" smtClean="0">
                <a:solidFill>
                  <a:srgbClr val="3E454B"/>
                </a:solidFill>
                <a:latin typeface="Trebuchet MS" charset="0"/>
                <a:ea typeface="Trebuchet MS" charset="0"/>
                <a:cs typeface="Trebuchet MS" charset="0"/>
              </a:rPr>
              <a:t>Manchester terror attack 2017</a:t>
            </a:r>
          </a:p>
          <a:p>
            <a:endParaRPr lang="en-US" sz="2800" dirty="0"/>
          </a:p>
        </p:txBody>
      </p:sp>
      <p:sp>
        <p:nvSpPr>
          <p:cNvPr id="2" name="Rectangle 1"/>
          <p:cNvSpPr/>
          <p:nvPr/>
        </p:nvSpPr>
        <p:spPr>
          <a:xfrm>
            <a:off x="4595019" y="1446859"/>
            <a:ext cx="4324997" cy="4539704"/>
          </a:xfrm>
          <a:prstGeom prst="rect">
            <a:avLst/>
          </a:prstGeom>
        </p:spPr>
        <p:txBody>
          <a:bodyPr wrap="square">
            <a:spAutoFit/>
          </a:bodyPr>
          <a:lstStyle/>
          <a:p>
            <a:pPr marL="225425" indent="-225425">
              <a:spcAft>
                <a:spcPts val="600"/>
              </a:spcAft>
              <a:buClr>
                <a:srgbClr val="E30615"/>
              </a:buClr>
              <a:buFont typeface="Wingdings" charset="2"/>
              <a:buChar char="§"/>
            </a:pPr>
            <a:r>
              <a:rPr lang="en-GB" sz="2400" dirty="0">
                <a:solidFill>
                  <a:srgbClr val="3E454B"/>
                </a:solidFill>
                <a:latin typeface="Trebuchet MS" charset="0"/>
                <a:ea typeface="Trebuchet MS" charset="0"/>
                <a:cs typeface="Trebuchet MS" charset="0"/>
              </a:rPr>
              <a:t>London Bridge terror attack 2017</a:t>
            </a:r>
          </a:p>
          <a:p>
            <a:pPr marL="225425" indent="-225425">
              <a:spcAft>
                <a:spcPts val="600"/>
              </a:spcAft>
              <a:buClr>
                <a:srgbClr val="E30615"/>
              </a:buClr>
              <a:buFont typeface="Wingdings" charset="2"/>
              <a:buChar char="§"/>
            </a:pPr>
            <a:r>
              <a:rPr lang="en-GB" sz="2400" dirty="0">
                <a:solidFill>
                  <a:srgbClr val="3E454B"/>
                </a:solidFill>
                <a:latin typeface="Trebuchet MS" charset="0"/>
                <a:ea typeface="Trebuchet MS" charset="0"/>
                <a:cs typeface="Trebuchet MS" charset="0"/>
              </a:rPr>
              <a:t>Grenfell </a:t>
            </a:r>
            <a:r>
              <a:rPr lang="en-GB" sz="2400" dirty="0" smtClean="0">
                <a:solidFill>
                  <a:srgbClr val="3E454B"/>
                </a:solidFill>
                <a:latin typeface="Trebuchet MS" charset="0"/>
                <a:ea typeface="Trebuchet MS" charset="0"/>
                <a:cs typeface="Trebuchet MS" charset="0"/>
              </a:rPr>
              <a:t>Tower </a:t>
            </a:r>
            <a:r>
              <a:rPr lang="en-GB" sz="2400" dirty="0">
                <a:solidFill>
                  <a:srgbClr val="3E454B"/>
                </a:solidFill>
                <a:latin typeface="Trebuchet MS" charset="0"/>
                <a:ea typeface="Trebuchet MS" charset="0"/>
                <a:cs typeface="Trebuchet MS" charset="0"/>
              </a:rPr>
              <a:t>fire 2017</a:t>
            </a:r>
          </a:p>
          <a:p>
            <a:pPr marL="225425" indent="-225425">
              <a:spcAft>
                <a:spcPts val="600"/>
              </a:spcAft>
              <a:buClr>
                <a:srgbClr val="E30615"/>
              </a:buClr>
              <a:buFont typeface="Wingdings" charset="2"/>
              <a:buChar char="§"/>
            </a:pPr>
            <a:r>
              <a:rPr lang="en-GB" sz="2400" dirty="0">
                <a:solidFill>
                  <a:srgbClr val="3E454B"/>
                </a:solidFill>
                <a:latin typeface="Trebuchet MS" charset="0"/>
                <a:ea typeface="Trebuchet MS" charset="0"/>
                <a:cs typeface="Trebuchet MS" charset="0"/>
              </a:rPr>
              <a:t>Finsbury Park terror attack 2017</a:t>
            </a:r>
          </a:p>
          <a:p>
            <a:pPr marL="225425" indent="-225425">
              <a:spcAft>
                <a:spcPts val="600"/>
              </a:spcAft>
              <a:buClr>
                <a:srgbClr val="E30615"/>
              </a:buClr>
              <a:buFont typeface="Wingdings" charset="2"/>
              <a:buChar char="§"/>
            </a:pPr>
            <a:r>
              <a:rPr lang="en-GB" sz="2400" dirty="0">
                <a:solidFill>
                  <a:srgbClr val="3E454B"/>
                </a:solidFill>
                <a:latin typeface="Trebuchet MS" charset="0"/>
                <a:ea typeface="Trebuchet MS" charset="0"/>
                <a:cs typeface="Trebuchet MS" charset="0"/>
              </a:rPr>
              <a:t>Parsons Green tube attack 2017</a:t>
            </a:r>
          </a:p>
          <a:p>
            <a:pPr marL="225425" indent="-225425">
              <a:spcAft>
                <a:spcPts val="600"/>
              </a:spcAft>
              <a:buClr>
                <a:srgbClr val="E30615"/>
              </a:buClr>
              <a:buFont typeface="Wingdings" charset="2"/>
              <a:buChar char="§"/>
            </a:pPr>
            <a:r>
              <a:rPr lang="en-GB" sz="2400" dirty="0">
                <a:solidFill>
                  <a:srgbClr val="3E454B"/>
                </a:solidFill>
                <a:latin typeface="Trebuchet MS" charset="0"/>
                <a:ea typeface="Trebuchet MS" charset="0"/>
                <a:cs typeface="Trebuchet MS" charset="0"/>
              </a:rPr>
              <a:t>Fishmongers Hall and Streatham attacks 2019 &amp; 2020</a:t>
            </a:r>
          </a:p>
          <a:p>
            <a:pPr marL="225425" indent="-225425">
              <a:spcAft>
                <a:spcPts val="600"/>
              </a:spcAft>
              <a:buClr>
                <a:srgbClr val="E30615"/>
              </a:buClr>
              <a:buFont typeface="Wingdings" charset="2"/>
              <a:buChar char="§"/>
            </a:pPr>
            <a:r>
              <a:rPr lang="en-GB" sz="2400" dirty="0">
                <a:solidFill>
                  <a:srgbClr val="3E454B"/>
                </a:solidFill>
                <a:latin typeface="Trebuchet MS" charset="0"/>
                <a:ea typeface="Trebuchet MS" charset="0"/>
                <a:cs typeface="Trebuchet MS" charset="0"/>
              </a:rPr>
              <a:t>Plymouth shootings 2021</a:t>
            </a:r>
          </a:p>
        </p:txBody>
      </p:sp>
    </p:spTree>
    <p:extLst>
      <p:ext uri="{BB962C8B-B14F-4D97-AF65-F5344CB8AC3E}">
        <p14:creationId xmlns:p14="http://schemas.microsoft.com/office/powerpoint/2010/main" val="1394385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p:cNvSpPr txBox="1">
            <a:spLocks/>
          </p:cNvSpPr>
          <p:nvPr/>
        </p:nvSpPr>
        <p:spPr>
          <a:xfrm>
            <a:off x="431800" y="441325"/>
            <a:ext cx="8280400" cy="827088"/>
          </a:xfrm>
          <a:prstGeom prst="rect">
            <a:avLst/>
          </a:prstGeom>
        </p:spPr>
        <p:txBody>
          <a:bodyPr vert="horz" lIns="0" tIns="0" rIns="0" bIns="0" rtlCol="0" anchor="t" anchorCtr="0">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sz="4000" dirty="0" smtClean="0">
                <a:solidFill>
                  <a:srgbClr val="0E6986"/>
                </a:solidFill>
                <a:latin typeface="Trebuchet MS"/>
                <a:cs typeface="Trebuchet MS"/>
              </a:rPr>
              <a:t>Decision Making Process </a:t>
            </a:r>
            <a:endParaRPr lang="en-US" sz="4000" dirty="0">
              <a:solidFill>
                <a:srgbClr val="0E6986"/>
              </a:solidFill>
              <a:latin typeface="Trebuchet MS"/>
              <a:cs typeface="Trebuchet MS"/>
            </a:endParaRPr>
          </a:p>
        </p:txBody>
      </p:sp>
      <p:sp>
        <p:nvSpPr>
          <p:cNvPr id="16" name="TextBox 15"/>
          <p:cNvSpPr txBox="1"/>
          <p:nvPr/>
        </p:nvSpPr>
        <p:spPr>
          <a:xfrm>
            <a:off x="8952411" y="6905897"/>
            <a:ext cx="184731" cy="369332"/>
          </a:xfrm>
          <a:prstGeom prst="rect">
            <a:avLst/>
          </a:prstGeom>
          <a:noFill/>
        </p:spPr>
        <p:txBody>
          <a:bodyPr wrap="none" rtlCol="0">
            <a:spAutoFit/>
          </a:bodyPr>
          <a:lstStyle/>
          <a:p>
            <a:endParaRPr lang="en-US" dirty="0"/>
          </a:p>
        </p:txBody>
      </p:sp>
      <p:cxnSp>
        <p:nvCxnSpPr>
          <p:cNvPr id="11" name="Straight Connector 10"/>
          <p:cNvCxnSpPr/>
          <p:nvPr/>
        </p:nvCxnSpPr>
        <p:spPr>
          <a:xfrm>
            <a:off x="444500" y="6416675"/>
            <a:ext cx="8255000" cy="0"/>
          </a:xfrm>
          <a:prstGeom prst="line">
            <a:avLst/>
          </a:prstGeom>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3337983" y="6485147"/>
            <a:ext cx="2480733" cy="261610"/>
          </a:xfrm>
          <a:prstGeom prst="rect">
            <a:avLst/>
          </a:prstGeom>
          <a:noFill/>
        </p:spPr>
        <p:txBody>
          <a:bodyPr wrap="square" lIns="0" rtlCol="0">
            <a:spAutoFit/>
          </a:bodyPr>
          <a:lstStyle/>
          <a:p>
            <a:pPr algn="ctr"/>
            <a:r>
              <a:rPr lang="en-US" sz="1100" dirty="0" smtClean="0">
                <a:solidFill>
                  <a:srgbClr val="36424A"/>
                </a:solidFill>
                <a:latin typeface="Trebuchet MS"/>
                <a:cs typeface="Trebuchet MS"/>
              </a:rPr>
              <a:t>© Victim Support 2022</a:t>
            </a:r>
            <a:endParaRPr lang="en-US" sz="1100" dirty="0">
              <a:solidFill>
                <a:srgbClr val="36424A"/>
              </a:solidFill>
              <a:latin typeface="Trebuchet MS"/>
              <a:cs typeface="Trebuchet MS"/>
            </a:endParaRPr>
          </a:p>
        </p:txBody>
      </p:sp>
      <p:pic>
        <p:nvPicPr>
          <p:cNvPr id="14" name="Picture 1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58158" y="6165009"/>
            <a:ext cx="561858" cy="561858"/>
          </a:xfrm>
          <a:prstGeom prst="rect">
            <a:avLst/>
          </a:prstGeom>
          <a:effectLst>
            <a:outerShdw blurRad="50800" dist="38100" dir="5400000" algn="t" rotWithShape="0">
              <a:prstClr val="black">
                <a:alpha val="40000"/>
              </a:prstClr>
            </a:outerShdw>
          </a:effectLst>
        </p:spPr>
      </p:pic>
      <p:sp>
        <p:nvSpPr>
          <p:cNvPr id="18" name="Rectangle 17"/>
          <p:cNvSpPr/>
          <p:nvPr/>
        </p:nvSpPr>
        <p:spPr>
          <a:xfrm>
            <a:off x="176359" y="6165009"/>
            <a:ext cx="1227666" cy="561858"/>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17" name="Picture 1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0014" y="6165009"/>
            <a:ext cx="1055619" cy="503331"/>
          </a:xfrm>
          <a:prstGeom prst="rect">
            <a:avLst/>
          </a:prstGeom>
        </p:spPr>
      </p:pic>
      <p:sp>
        <p:nvSpPr>
          <p:cNvPr id="19" name="Content Placeholder 2"/>
          <p:cNvSpPr>
            <a:spLocks noGrp="1"/>
          </p:cNvSpPr>
          <p:nvPr>
            <p:ph idx="1"/>
          </p:nvPr>
        </p:nvSpPr>
        <p:spPr>
          <a:xfrm>
            <a:off x="591128" y="1467598"/>
            <a:ext cx="7767030" cy="724760"/>
          </a:xfrm>
        </p:spPr>
        <p:txBody>
          <a:bodyPr lIns="0" tIns="0" rIns="0" bIns="0">
            <a:noAutofit/>
          </a:bodyPr>
          <a:lstStyle/>
          <a:p>
            <a:pPr marL="225425" indent="-225425">
              <a:spcAft>
                <a:spcPts val="600"/>
              </a:spcAft>
              <a:buClr>
                <a:srgbClr val="E30615"/>
              </a:buClr>
              <a:buFont typeface="Wingdings" charset="2"/>
              <a:buChar char="§"/>
            </a:pPr>
            <a:r>
              <a:rPr lang="en-GB" sz="2400" dirty="0" smtClean="0">
                <a:solidFill>
                  <a:srgbClr val="3E454B"/>
                </a:solidFill>
                <a:latin typeface="Trebuchet MS" charset="0"/>
                <a:ea typeface="Trebuchet MS" charset="0"/>
                <a:cs typeface="Trebuchet MS" charset="0"/>
              </a:rPr>
              <a:t>Police &amp; Crime Commissioners</a:t>
            </a:r>
          </a:p>
          <a:p>
            <a:pPr marL="225425" indent="-225425">
              <a:spcAft>
                <a:spcPts val="600"/>
              </a:spcAft>
              <a:buClr>
                <a:srgbClr val="E30615"/>
              </a:buClr>
              <a:buFont typeface="Wingdings" charset="2"/>
              <a:buChar char="§"/>
            </a:pPr>
            <a:r>
              <a:rPr lang="en-GB" sz="2400" dirty="0" smtClean="0">
                <a:solidFill>
                  <a:srgbClr val="3E454B"/>
                </a:solidFill>
                <a:latin typeface="Trebuchet MS" charset="0"/>
                <a:ea typeface="Trebuchet MS" charset="0"/>
                <a:cs typeface="Trebuchet MS" charset="0"/>
              </a:rPr>
              <a:t>Requests from LA Emergency Planning Team </a:t>
            </a:r>
          </a:p>
          <a:p>
            <a:pPr marL="225425" indent="-225425">
              <a:spcAft>
                <a:spcPts val="600"/>
              </a:spcAft>
              <a:buClr>
                <a:srgbClr val="E30615"/>
              </a:buClr>
              <a:buFont typeface="Wingdings" charset="2"/>
              <a:buChar char="§"/>
            </a:pPr>
            <a:r>
              <a:rPr lang="en-GB" sz="2400" dirty="0" smtClean="0">
                <a:solidFill>
                  <a:srgbClr val="3E454B"/>
                </a:solidFill>
                <a:latin typeface="Trebuchet MS" charset="0"/>
                <a:ea typeface="Trebuchet MS" charset="0"/>
                <a:cs typeface="Trebuchet MS" charset="0"/>
              </a:rPr>
              <a:t>Victim Support structure;</a:t>
            </a:r>
            <a:endParaRPr lang="en-US" sz="2400" dirty="0">
              <a:solidFill>
                <a:srgbClr val="3E454B"/>
              </a:solidFill>
              <a:latin typeface="Trebuchet MS" charset="0"/>
              <a:ea typeface="Trebuchet MS" charset="0"/>
              <a:cs typeface="Trebuchet MS" charset="0"/>
            </a:endParaRPr>
          </a:p>
          <a:p>
            <a:pPr marL="225425" indent="-225425">
              <a:spcAft>
                <a:spcPts val="600"/>
              </a:spcAft>
              <a:buClr>
                <a:srgbClr val="E30615"/>
              </a:buClr>
              <a:buFont typeface="Wingdings" charset="2"/>
              <a:buChar char="§"/>
            </a:pPr>
            <a:endParaRPr lang="en-US" sz="2800" dirty="0"/>
          </a:p>
        </p:txBody>
      </p:sp>
      <p:pic>
        <p:nvPicPr>
          <p:cNvPr id="2050" name="Picture 2" descr="See the source image"/>
          <p:cNvPicPr>
            <a:picLocks noChangeAspect="1" noChangeArrowheads="1"/>
          </p:cNvPicPr>
          <p:nvPr/>
        </p:nvPicPr>
        <p:blipFill rotWithShape="1">
          <a:blip r:embed="rId4">
            <a:extLst>
              <a:ext uri="{28A0092B-C50C-407E-A947-70E740481C1C}">
                <a14:useLocalDpi xmlns:a14="http://schemas.microsoft.com/office/drawing/2010/main" val="0"/>
              </a:ext>
            </a:extLst>
          </a:blip>
          <a:srcRect l="18150"/>
          <a:stretch/>
        </p:blipFill>
        <p:spPr bwMode="auto">
          <a:xfrm>
            <a:off x="2856824" y="3425376"/>
            <a:ext cx="3430351" cy="18097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511014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p:cNvSpPr txBox="1">
            <a:spLocks/>
          </p:cNvSpPr>
          <p:nvPr/>
        </p:nvSpPr>
        <p:spPr>
          <a:xfrm>
            <a:off x="431800" y="441325"/>
            <a:ext cx="8280400" cy="827088"/>
          </a:xfrm>
          <a:prstGeom prst="rect">
            <a:avLst/>
          </a:prstGeom>
        </p:spPr>
        <p:txBody>
          <a:bodyPr vert="horz" lIns="0" tIns="0" rIns="0" bIns="0" rtlCol="0" anchor="t" anchorCtr="0">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sz="4000" dirty="0" smtClean="0">
                <a:solidFill>
                  <a:srgbClr val="0E6986"/>
                </a:solidFill>
                <a:latin typeface="Trebuchet MS"/>
                <a:cs typeface="Trebuchet MS"/>
              </a:rPr>
              <a:t>Support</a:t>
            </a:r>
            <a:endParaRPr lang="en-US" sz="4000" dirty="0">
              <a:solidFill>
                <a:srgbClr val="0E6986"/>
              </a:solidFill>
              <a:latin typeface="Trebuchet MS"/>
              <a:cs typeface="Trebuchet MS"/>
            </a:endParaRPr>
          </a:p>
        </p:txBody>
      </p:sp>
      <p:sp>
        <p:nvSpPr>
          <p:cNvPr id="16" name="TextBox 15"/>
          <p:cNvSpPr txBox="1"/>
          <p:nvPr/>
        </p:nvSpPr>
        <p:spPr>
          <a:xfrm>
            <a:off x="8952411" y="6905897"/>
            <a:ext cx="184731" cy="369332"/>
          </a:xfrm>
          <a:prstGeom prst="rect">
            <a:avLst/>
          </a:prstGeom>
          <a:noFill/>
        </p:spPr>
        <p:txBody>
          <a:bodyPr wrap="none" rtlCol="0">
            <a:spAutoFit/>
          </a:bodyPr>
          <a:lstStyle/>
          <a:p>
            <a:endParaRPr lang="en-US" dirty="0"/>
          </a:p>
        </p:txBody>
      </p:sp>
      <p:cxnSp>
        <p:nvCxnSpPr>
          <p:cNvPr id="11" name="Straight Connector 10"/>
          <p:cNvCxnSpPr/>
          <p:nvPr/>
        </p:nvCxnSpPr>
        <p:spPr>
          <a:xfrm>
            <a:off x="444500" y="6416675"/>
            <a:ext cx="8255000" cy="0"/>
          </a:xfrm>
          <a:prstGeom prst="line">
            <a:avLst/>
          </a:prstGeom>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3337983" y="6485147"/>
            <a:ext cx="2480733" cy="261610"/>
          </a:xfrm>
          <a:prstGeom prst="rect">
            <a:avLst/>
          </a:prstGeom>
          <a:noFill/>
        </p:spPr>
        <p:txBody>
          <a:bodyPr wrap="square" lIns="0" rtlCol="0">
            <a:spAutoFit/>
          </a:bodyPr>
          <a:lstStyle/>
          <a:p>
            <a:pPr algn="ctr"/>
            <a:r>
              <a:rPr lang="en-US" sz="1100" dirty="0" smtClean="0">
                <a:solidFill>
                  <a:srgbClr val="36424A"/>
                </a:solidFill>
                <a:latin typeface="Trebuchet MS"/>
                <a:cs typeface="Trebuchet MS"/>
              </a:rPr>
              <a:t>© Victim Support 2022</a:t>
            </a:r>
            <a:endParaRPr lang="en-US" sz="1100" dirty="0">
              <a:solidFill>
                <a:srgbClr val="36424A"/>
              </a:solidFill>
              <a:latin typeface="Trebuchet MS"/>
              <a:cs typeface="Trebuchet MS"/>
            </a:endParaRPr>
          </a:p>
        </p:txBody>
      </p:sp>
      <p:pic>
        <p:nvPicPr>
          <p:cNvPr id="14" name="Picture 1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58158" y="6165009"/>
            <a:ext cx="561858" cy="561858"/>
          </a:xfrm>
          <a:prstGeom prst="rect">
            <a:avLst/>
          </a:prstGeom>
          <a:effectLst>
            <a:outerShdw blurRad="50800" dist="38100" dir="5400000" algn="t" rotWithShape="0">
              <a:prstClr val="black">
                <a:alpha val="40000"/>
              </a:prstClr>
            </a:outerShdw>
          </a:effectLst>
        </p:spPr>
      </p:pic>
      <p:sp>
        <p:nvSpPr>
          <p:cNvPr id="18" name="Rectangle 17"/>
          <p:cNvSpPr/>
          <p:nvPr/>
        </p:nvSpPr>
        <p:spPr>
          <a:xfrm>
            <a:off x="176359" y="6165009"/>
            <a:ext cx="1227666" cy="561858"/>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17" name="Picture 1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0014" y="6165009"/>
            <a:ext cx="1055619" cy="503331"/>
          </a:xfrm>
          <a:prstGeom prst="rect">
            <a:avLst/>
          </a:prstGeom>
        </p:spPr>
      </p:pic>
      <p:sp>
        <p:nvSpPr>
          <p:cNvPr id="12" name="Content Placeholder 2"/>
          <p:cNvSpPr>
            <a:spLocks noGrp="1"/>
          </p:cNvSpPr>
          <p:nvPr>
            <p:ph idx="1"/>
          </p:nvPr>
        </p:nvSpPr>
        <p:spPr>
          <a:xfrm>
            <a:off x="817823" y="1382471"/>
            <a:ext cx="7767030" cy="724760"/>
          </a:xfrm>
        </p:spPr>
        <p:txBody>
          <a:bodyPr lIns="0" tIns="0" rIns="0" bIns="0">
            <a:noAutofit/>
          </a:bodyPr>
          <a:lstStyle/>
          <a:p>
            <a:pPr marL="225425" indent="-225425">
              <a:spcAft>
                <a:spcPts val="600"/>
              </a:spcAft>
              <a:buClr>
                <a:srgbClr val="E30615"/>
              </a:buClr>
              <a:buFont typeface="Wingdings" charset="2"/>
              <a:buChar char="§"/>
            </a:pPr>
            <a:r>
              <a:rPr lang="en-GB" sz="2400" dirty="0" smtClean="0">
                <a:solidFill>
                  <a:srgbClr val="3E454B"/>
                </a:solidFill>
                <a:latin typeface="Trebuchet MS" charset="0"/>
                <a:ea typeface="Trebuchet MS" charset="0"/>
                <a:cs typeface="Trebuchet MS" charset="0"/>
              </a:rPr>
              <a:t>Bespoke response</a:t>
            </a:r>
          </a:p>
          <a:p>
            <a:pPr marL="225425" indent="-225425">
              <a:spcAft>
                <a:spcPts val="600"/>
              </a:spcAft>
              <a:buClr>
                <a:srgbClr val="E30615"/>
              </a:buClr>
              <a:buFont typeface="Wingdings" charset="2"/>
              <a:buChar char="§"/>
            </a:pPr>
            <a:r>
              <a:rPr lang="en-GB" sz="2400" dirty="0" smtClean="0">
                <a:solidFill>
                  <a:srgbClr val="3E454B"/>
                </a:solidFill>
                <a:latin typeface="Trebuchet MS" charset="0"/>
                <a:ea typeface="Trebuchet MS" charset="0"/>
                <a:cs typeface="Trebuchet MS" charset="0"/>
              </a:rPr>
              <a:t>Humanitarian Assistance Centre (HAC)</a:t>
            </a:r>
          </a:p>
          <a:p>
            <a:pPr marL="225425" indent="-225425">
              <a:spcAft>
                <a:spcPts val="600"/>
              </a:spcAft>
              <a:buClr>
                <a:srgbClr val="E30615"/>
              </a:buClr>
              <a:buFont typeface="Wingdings" charset="2"/>
              <a:buChar char="§"/>
            </a:pPr>
            <a:r>
              <a:rPr lang="en-GB" sz="2400" dirty="0" smtClean="0">
                <a:solidFill>
                  <a:srgbClr val="3E454B"/>
                </a:solidFill>
                <a:latin typeface="Trebuchet MS" charset="0"/>
                <a:ea typeface="Trebuchet MS" charset="0"/>
                <a:cs typeface="Trebuchet MS" charset="0"/>
              </a:rPr>
              <a:t>Virtual Case Workers</a:t>
            </a:r>
          </a:p>
          <a:p>
            <a:pPr marL="225425" indent="-225425">
              <a:spcAft>
                <a:spcPts val="600"/>
              </a:spcAft>
              <a:buClr>
                <a:srgbClr val="E30615"/>
              </a:buClr>
              <a:buFont typeface="Wingdings" charset="2"/>
              <a:buChar char="§"/>
            </a:pPr>
            <a:r>
              <a:rPr lang="en-GB" sz="2400" dirty="0" smtClean="0">
                <a:solidFill>
                  <a:srgbClr val="3E454B"/>
                </a:solidFill>
                <a:latin typeface="Trebuchet MS" charset="0"/>
                <a:ea typeface="Trebuchet MS" charset="0"/>
                <a:cs typeface="Trebuchet MS" charset="0"/>
              </a:rPr>
              <a:t>Terror Incident Needs Assessment (TINA), Psychological First Aid </a:t>
            </a:r>
          </a:p>
          <a:p>
            <a:pPr marL="225425" indent="-225425">
              <a:spcAft>
                <a:spcPts val="600"/>
              </a:spcAft>
              <a:buClr>
                <a:srgbClr val="E30615"/>
              </a:buClr>
              <a:buFont typeface="Wingdings" charset="2"/>
              <a:buChar char="§"/>
            </a:pPr>
            <a:r>
              <a:rPr lang="en-GB" sz="2400" dirty="0" smtClean="0">
                <a:solidFill>
                  <a:srgbClr val="3E454B"/>
                </a:solidFill>
                <a:latin typeface="Trebuchet MS" charset="0"/>
                <a:ea typeface="Trebuchet MS" charset="0"/>
                <a:cs typeface="Trebuchet MS" charset="0"/>
              </a:rPr>
              <a:t>Homicide Service</a:t>
            </a:r>
          </a:p>
          <a:p>
            <a:pPr marL="225425" indent="-225425">
              <a:spcAft>
                <a:spcPts val="600"/>
              </a:spcAft>
              <a:buClr>
                <a:srgbClr val="E30615"/>
              </a:buClr>
              <a:buFont typeface="Wingdings" charset="2"/>
              <a:buChar char="§"/>
            </a:pPr>
            <a:r>
              <a:rPr lang="en-GB" sz="2400" dirty="0" smtClean="0">
                <a:solidFill>
                  <a:srgbClr val="3E454B"/>
                </a:solidFill>
                <a:latin typeface="Trebuchet MS" charset="0"/>
                <a:ea typeface="Trebuchet MS" charset="0"/>
                <a:cs typeface="Trebuchet MS" charset="0"/>
              </a:rPr>
              <a:t>Communications escalation</a:t>
            </a:r>
            <a:endParaRPr lang="en-US" sz="2400" dirty="0">
              <a:solidFill>
                <a:srgbClr val="3E454B"/>
              </a:solidFill>
              <a:latin typeface="Trebuchet MS" charset="0"/>
              <a:ea typeface="Trebuchet MS" charset="0"/>
              <a:cs typeface="Trebuchet MS" charset="0"/>
            </a:endParaRPr>
          </a:p>
          <a:p>
            <a:pPr marL="225425" indent="-225425">
              <a:spcAft>
                <a:spcPts val="600"/>
              </a:spcAft>
              <a:buClr>
                <a:srgbClr val="E30615"/>
              </a:buClr>
              <a:buFont typeface="Wingdings" charset="2"/>
              <a:buChar char="§"/>
            </a:pPr>
            <a:endParaRPr lang="en-US" sz="2800" dirty="0"/>
          </a:p>
        </p:txBody>
      </p:sp>
      <p:pic>
        <p:nvPicPr>
          <p:cNvPr id="20" name="Picture 19">
            <a:extLst>
              <a:ext uri="{FF2B5EF4-FFF2-40B4-BE49-F238E27FC236}">
                <a16:creationId xmlns:a16="http://schemas.microsoft.com/office/drawing/2014/main" id="{77FFF9D1-FE26-734B-8381-CD92E23E5B5A}"/>
              </a:ext>
            </a:extLst>
          </p:cNvPr>
          <p:cNvPicPr>
            <a:picLocks noChangeAspect="1"/>
          </p:cNvPicPr>
          <p:nvPr/>
        </p:nvPicPr>
        <p:blipFill>
          <a:blip r:embed="rId4" cstate="hqprint">
            <a:duotone>
              <a:schemeClr val="accent2">
                <a:shade val="45000"/>
                <a:satMod val="135000"/>
              </a:schemeClr>
              <a:prstClr val="white"/>
            </a:duotone>
            <a:extLst>
              <a:ext uri="{28A0092B-C50C-407E-A947-70E740481C1C}">
                <a14:useLocalDpi xmlns:a14="http://schemas.microsoft.com/office/drawing/2010/main"/>
              </a:ext>
            </a:extLst>
          </a:blip>
          <a:stretch>
            <a:fillRect/>
          </a:stretch>
        </p:blipFill>
        <p:spPr>
          <a:xfrm>
            <a:off x="808593" y="5127216"/>
            <a:ext cx="1074080" cy="727602"/>
          </a:xfrm>
          <a:prstGeom prst="rect">
            <a:avLst/>
          </a:prstGeom>
        </p:spPr>
      </p:pic>
      <p:pic>
        <p:nvPicPr>
          <p:cNvPr id="21" name="Picture 20">
            <a:extLst>
              <a:ext uri="{FF2B5EF4-FFF2-40B4-BE49-F238E27FC236}">
                <a16:creationId xmlns:a16="http://schemas.microsoft.com/office/drawing/2014/main" id="{100AE529-172C-8244-9A6F-19E86507929F}"/>
              </a:ext>
            </a:extLst>
          </p:cNvPr>
          <p:cNvPicPr>
            <a:picLocks noChangeAspect="1"/>
          </p:cNvPicPr>
          <p:nvPr/>
        </p:nvPicPr>
        <p:blipFill>
          <a:blip r:embed="rId5" cstate="hqprint">
            <a:duotone>
              <a:schemeClr val="accent2">
                <a:shade val="45000"/>
                <a:satMod val="135000"/>
              </a:schemeClr>
              <a:prstClr val="white"/>
            </a:duotone>
            <a:extLst>
              <a:ext uri="{28A0092B-C50C-407E-A947-70E740481C1C}">
                <a14:useLocalDpi xmlns:a14="http://schemas.microsoft.com/office/drawing/2010/main"/>
              </a:ext>
            </a:extLst>
          </a:blip>
          <a:stretch>
            <a:fillRect/>
          </a:stretch>
        </p:blipFill>
        <p:spPr>
          <a:xfrm>
            <a:off x="2633909" y="5121760"/>
            <a:ext cx="789783" cy="733058"/>
          </a:xfrm>
          <a:prstGeom prst="rect">
            <a:avLst/>
          </a:prstGeom>
        </p:spPr>
      </p:pic>
      <p:pic>
        <p:nvPicPr>
          <p:cNvPr id="22" name="Picture 21">
            <a:extLst>
              <a:ext uri="{FF2B5EF4-FFF2-40B4-BE49-F238E27FC236}">
                <a16:creationId xmlns:a16="http://schemas.microsoft.com/office/drawing/2014/main" id="{6E21AF19-2150-3142-85B7-343F0AAD13D7}"/>
              </a:ext>
            </a:extLst>
          </p:cNvPr>
          <p:cNvPicPr>
            <a:picLocks noChangeAspect="1"/>
          </p:cNvPicPr>
          <p:nvPr/>
        </p:nvPicPr>
        <p:blipFill>
          <a:blip r:embed="rId6" cstate="hqprint">
            <a:duotone>
              <a:schemeClr val="accent2">
                <a:shade val="45000"/>
                <a:satMod val="135000"/>
              </a:schemeClr>
              <a:prstClr val="white"/>
            </a:duotone>
            <a:extLst>
              <a:ext uri="{28A0092B-C50C-407E-A947-70E740481C1C}">
                <a14:useLocalDpi xmlns:a14="http://schemas.microsoft.com/office/drawing/2010/main"/>
              </a:ext>
            </a:extLst>
          </a:blip>
          <a:stretch>
            <a:fillRect/>
          </a:stretch>
        </p:blipFill>
        <p:spPr>
          <a:xfrm>
            <a:off x="4174929" y="5131258"/>
            <a:ext cx="794141" cy="727963"/>
          </a:xfrm>
          <a:prstGeom prst="rect">
            <a:avLst/>
          </a:prstGeom>
        </p:spPr>
      </p:pic>
      <p:pic>
        <p:nvPicPr>
          <p:cNvPr id="23" name="Picture 22">
            <a:extLst>
              <a:ext uri="{FF2B5EF4-FFF2-40B4-BE49-F238E27FC236}">
                <a16:creationId xmlns:a16="http://schemas.microsoft.com/office/drawing/2014/main" id="{AB366FB7-5F04-E941-A8DD-B3E6F50188E4}"/>
              </a:ext>
            </a:extLst>
          </p:cNvPr>
          <p:cNvPicPr>
            <a:picLocks noChangeAspect="1"/>
          </p:cNvPicPr>
          <p:nvPr/>
        </p:nvPicPr>
        <p:blipFill>
          <a:blip r:embed="rId7" cstate="hqprint">
            <a:duotone>
              <a:schemeClr val="accent2">
                <a:shade val="45000"/>
                <a:satMod val="135000"/>
              </a:schemeClr>
              <a:prstClr val="white"/>
            </a:duotone>
            <a:extLst>
              <a:ext uri="{28A0092B-C50C-407E-A947-70E740481C1C}">
                <a14:useLocalDpi xmlns:a14="http://schemas.microsoft.com/office/drawing/2010/main"/>
              </a:ext>
            </a:extLst>
          </a:blip>
          <a:stretch>
            <a:fillRect/>
          </a:stretch>
        </p:blipFill>
        <p:spPr>
          <a:xfrm>
            <a:off x="5867330" y="5083966"/>
            <a:ext cx="628250" cy="732959"/>
          </a:xfrm>
          <a:prstGeom prst="rect">
            <a:avLst/>
          </a:prstGeom>
        </p:spPr>
      </p:pic>
      <p:pic>
        <p:nvPicPr>
          <p:cNvPr id="24" name="Picture 23">
            <a:extLst>
              <a:ext uri="{FF2B5EF4-FFF2-40B4-BE49-F238E27FC236}">
                <a16:creationId xmlns:a16="http://schemas.microsoft.com/office/drawing/2014/main" id="{C1436CF2-1718-8C4E-8D17-54536589594D}"/>
              </a:ext>
            </a:extLst>
          </p:cNvPr>
          <p:cNvPicPr>
            <a:picLocks noChangeAspect="1"/>
          </p:cNvPicPr>
          <p:nvPr/>
        </p:nvPicPr>
        <p:blipFill>
          <a:blip r:embed="rId8" cstate="hqprint">
            <a:duotone>
              <a:schemeClr val="accent2">
                <a:shade val="45000"/>
                <a:satMod val="135000"/>
              </a:schemeClr>
              <a:prstClr val="white"/>
            </a:duotone>
            <a:extLst>
              <a:ext uri="{28A0092B-C50C-407E-A947-70E740481C1C}">
                <a14:useLocalDpi xmlns:a14="http://schemas.microsoft.com/office/drawing/2010/main"/>
              </a:ext>
            </a:extLst>
          </a:blip>
          <a:stretch>
            <a:fillRect/>
          </a:stretch>
        </p:blipFill>
        <p:spPr>
          <a:xfrm>
            <a:off x="7393840" y="5138486"/>
            <a:ext cx="714575" cy="720735"/>
          </a:xfrm>
          <a:prstGeom prst="rect">
            <a:avLst/>
          </a:prstGeom>
        </p:spPr>
      </p:pic>
    </p:spTree>
    <p:extLst>
      <p:ext uri="{BB962C8B-B14F-4D97-AF65-F5344CB8AC3E}">
        <p14:creationId xmlns:p14="http://schemas.microsoft.com/office/powerpoint/2010/main" val="2989107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3"/>
          <p:cNvSpPr/>
          <p:nvPr/>
        </p:nvSpPr>
        <p:spPr>
          <a:xfrm>
            <a:off x="180000" y="198487"/>
            <a:ext cx="8784000" cy="649800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3" name="Subtitle 2"/>
          <p:cNvSpPr>
            <a:spLocks noGrp="1"/>
          </p:cNvSpPr>
          <p:nvPr>
            <p:ph type="subTitle" idx="1"/>
          </p:nvPr>
        </p:nvSpPr>
        <p:spPr>
          <a:xfrm>
            <a:off x="273998" y="6373814"/>
            <a:ext cx="7200000" cy="360000"/>
          </a:xfrm>
        </p:spPr>
        <p:txBody>
          <a:bodyPr lIns="0" tIns="0" rIns="0" bIns="0">
            <a:normAutofit/>
          </a:bodyPr>
          <a:lstStyle/>
          <a:p>
            <a:pPr algn="l"/>
            <a:r>
              <a:rPr lang="en-US" sz="1100" dirty="0" smtClean="0">
                <a:solidFill>
                  <a:schemeClr val="bg1"/>
                </a:solidFill>
                <a:latin typeface="Trebuchet MS"/>
                <a:cs typeface="Trebuchet MS"/>
              </a:rPr>
              <a:t>© Victim Support 2022</a:t>
            </a:r>
            <a:endParaRPr lang="en-US" sz="1100" dirty="0">
              <a:solidFill>
                <a:schemeClr val="bg1"/>
              </a:solidFill>
              <a:latin typeface="Trebuchet MS"/>
              <a:cs typeface="Trebuchet MS"/>
            </a:endParaRPr>
          </a:p>
        </p:txBody>
      </p:sp>
      <p:pic>
        <p:nvPicPr>
          <p:cNvPr id="10" name="Picture 9">
            <a:extLst>
              <a:ext uri="{FF2B5EF4-FFF2-40B4-BE49-F238E27FC236}">
                <a16:creationId xmlns:a16="http://schemas.microsoft.com/office/drawing/2014/main" id="{42CBDC48-6C76-0348-B97D-124C7D1B75CB}"/>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552699" y="585525"/>
            <a:ext cx="1554647" cy="1554647"/>
          </a:xfrm>
          <a:prstGeom prst="rect">
            <a:avLst/>
          </a:prstGeom>
        </p:spPr>
      </p:pic>
      <p:sp>
        <p:nvSpPr>
          <p:cNvPr id="11" name="Title 1"/>
          <p:cNvSpPr txBox="1">
            <a:spLocks/>
          </p:cNvSpPr>
          <p:nvPr/>
        </p:nvSpPr>
        <p:spPr>
          <a:xfrm>
            <a:off x="552698" y="2544156"/>
            <a:ext cx="8175665" cy="2174614"/>
          </a:xfrm>
          <a:prstGeom prst="rect">
            <a:avLst/>
          </a:prstGeom>
        </p:spPr>
        <p:txBody>
          <a:bodyPr vert="horz" lIns="0" tIns="0" rIns="0" bIns="0" rtlCol="0" anchor="ctr">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8800" b="1" dirty="0" smtClean="0">
                <a:solidFill>
                  <a:schemeClr val="bg1"/>
                </a:solidFill>
                <a:latin typeface="Trebuchet MS"/>
                <a:cs typeface="Trebuchet MS"/>
              </a:rPr>
              <a:t>Service Delivery Model</a:t>
            </a:r>
            <a:r>
              <a:rPr lang="en-US" sz="5400" dirty="0" smtClean="0">
                <a:solidFill>
                  <a:schemeClr val="bg1"/>
                </a:solidFill>
                <a:latin typeface="Trebuchet MS"/>
                <a:cs typeface="Trebuchet MS"/>
              </a:rPr>
              <a:t/>
            </a:r>
            <a:br>
              <a:rPr lang="en-US" sz="5400" dirty="0" smtClean="0">
                <a:solidFill>
                  <a:schemeClr val="bg1"/>
                </a:solidFill>
                <a:latin typeface="Trebuchet MS"/>
                <a:cs typeface="Trebuchet MS"/>
              </a:rPr>
            </a:br>
            <a:endParaRPr lang="en-US" sz="1400" dirty="0" smtClean="0">
              <a:solidFill>
                <a:schemeClr val="bg1"/>
              </a:solidFill>
              <a:latin typeface="Trebuchet MS"/>
              <a:cs typeface="Trebuchet MS"/>
            </a:endParaRPr>
          </a:p>
          <a:p>
            <a:pPr algn="l"/>
            <a:endParaRPr lang="en-US" sz="1400" dirty="0">
              <a:solidFill>
                <a:schemeClr val="bg1"/>
              </a:solidFill>
              <a:latin typeface="Trebuchet MS"/>
              <a:cs typeface="Trebuchet MS"/>
            </a:endParaRPr>
          </a:p>
        </p:txBody>
      </p:sp>
      <p:sp>
        <p:nvSpPr>
          <p:cNvPr id="6" name="Rectangle 5"/>
          <p:cNvSpPr/>
          <p:nvPr/>
        </p:nvSpPr>
        <p:spPr>
          <a:xfrm>
            <a:off x="180000" y="5721923"/>
            <a:ext cx="8784000" cy="565630"/>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13" name="Picture 1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52699" y="5753072"/>
            <a:ext cx="1055619" cy="503331"/>
          </a:xfrm>
          <a:prstGeom prst="rect">
            <a:avLst/>
          </a:prstGeom>
        </p:spPr>
      </p:pic>
      <p:pic>
        <p:nvPicPr>
          <p:cNvPr id="15" name="Picture 1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81573" y="5767651"/>
            <a:ext cx="1415444" cy="474174"/>
          </a:xfrm>
          <a:prstGeom prst="rect">
            <a:avLst/>
          </a:prstGeom>
        </p:spPr>
      </p:pic>
      <p:pic>
        <p:nvPicPr>
          <p:cNvPr id="16" name="Content Placeholder 12">
            <a:extLst>
              <a:ext uri="{FF2B5EF4-FFF2-40B4-BE49-F238E27FC236}">
                <a16:creationId xmlns:a16="http://schemas.microsoft.com/office/drawing/2014/main" id="{AA9C6F4C-0DC6-244A-B2C0-3D69EA471F48}"/>
              </a:ext>
            </a:extLst>
          </p:cNvPr>
          <p:cNvPicPr>
            <a:picLocks noChangeAspect="1"/>
          </p:cNvPicPr>
          <p:nvPr/>
        </p:nvPicPr>
        <p:blipFill rotWithShape="1">
          <a:blip r:embed="rId6"/>
          <a:srcRect t="13215" b="53047"/>
          <a:stretch/>
        </p:blipFill>
        <p:spPr>
          <a:xfrm>
            <a:off x="226947" y="5795399"/>
            <a:ext cx="2206149" cy="418678"/>
          </a:xfrm>
          <a:prstGeom prst="rect">
            <a:avLst/>
          </a:prstGeom>
        </p:spPr>
      </p:pic>
      <p:pic>
        <p:nvPicPr>
          <p:cNvPr id="17" name="Content Placeholder 12">
            <a:extLst>
              <a:ext uri="{FF2B5EF4-FFF2-40B4-BE49-F238E27FC236}">
                <a16:creationId xmlns:a16="http://schemas.microsoft.com/office/drawing/2014/main" id="{AA9C6F4C-0DC6-244A-B2C0-3D69EA471F48}"/>
              </a:ext>
            </a:extLst>
          </p:cNvPr>
          <p:cNvPicPr>
            <a:picLocks noChangeAspect="1"/>
          </p:cNvPicPr>
          <p:nvPr/>
        </p:nvPicPr>
        <p:blipFill rotWithShape="1">
          <a:blip r:embed="rId6"/>
          <a:srcRect t="52797" b="20779"/>
          <a:stretch/>
        </p:blipFill>
        <p:spPr>
          <a:xfrm>
            <a:off x="2303011" y="5721923"/>
            <a:ext cx="3805441" cy="565630"/>
          </a:xfrm>
          <a:prstGeom prst="rect">
            <a:avLst/>
          </a:prstGeom>
        </p:spPr>
      </p:pic>
      <p:pic>
        <p:nvPicPr>
          <p:cNvPr id="5" name="Picture 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976827" y="585398"/>
            <a:ext cx="1629807" cy="777450"/>
          </a:xfrm>
          <a:prstGeom prst="rect">
            <a:avLst/>
          </a:prstGeom>
        </p:spPr>
      </p:pic>
    </p:spTree>
    <p:extLst>
      <p:ext uri="{BB962C8B-B14F-4D97-AF65-F5344CB8AC3E}">
        <p14:creationId xmlns:p14="http://schemas.microsoft.com/office/powerpoint/2010/main" val="225763602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p:cNvSpPr txBox="1">
            <a:spLocks/>
          </p:cNvSpPr>
          <p:nvPr/>
        </p:nvSpPr>
        <p:spPr>
          <a:xfrm>
            <a:off x="431800" y="441325"/>
            <a:ext cx="8280400" cy="827088"/>
          </a:xfrm>
          <a:prstGeom prst="rect">
            <a:avLst/>
          </a:prstGeom>
        </p:spPr>
        <p:txBody>
          <a:bodyPr vert="horz" lIns="0" tIns="0" rIns="0" bIns="0" rtlCol="0" anchor="t" anchorCtr="0">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sz="4000" dirty="0" smtClean="0">
                <a:solidFill>
                  <a:srgbClr val="0E6986"/>
                </a:solidFill>
                <a:latin typeface="Trebuchet MS"/>
                <a:cs typeface="Trebuchet MS"/>
              </a:rPr>
              <a:t>The Support Framework</a:t>
            </a:r>
            <a:endParaRPr lang="en-US" sz="4000" dirty="0">
              <a:solidFill>
                <a:srgbClr val="0E6986"/>
              </a:solidFill>
              <a:latin typeface="Trebuchet MS"/>
              <a:cs typeface="Trebuchet MS"/>
            </a:endParaRPr>
          </a:p>
        </p:txBody>
      </p:sp>
      <p:sp>
        <p:nvSpPr>
          <p:cNvPr id="16" name="TextBox 15"/>
          <p:cNvSpPr txBox="1"/>
          <p:nvPr/>
        </p:nvSpPr>
        <p:spPr>
          <a:xfrm>
            <a:off x="8952411" y="6905897"/>
            <a:ext cx="184731" cy="369332"/>
          </a:xfrm>
          <a:prstGeom prst="rect">
            <a:avLst/>
          </a:prstGeom>
          <a:noFill/>
        </p:spPr>
        <p:txBody>
          <a:bodyPr wrap="none" rtlCol="0">
            <a:spAutoFit/>
          </a:bodyPr>
          <a:lstStyle/>
          <a:p>
            <a:endParaRPr lang="en-US" dirty="0"/>
          </a:p>
        </p:txBody>
      </p:sp>
      <p:cxnSp>
        <p:nvCxnSpPr>
          <p:cNvPr id="11" name="Straight Connector 10"/>
          <p:cNvCxnSpPr/>
          <p:nvPr/>
        </p:nvCxnSpPr>
        <p:spPr>
          <a:xfrm>
            <a:off x="444500" y="6416675"/>
            <a:ext cx="8255000" cy="0"/>
          </a:xfrm>
          <a:prstGeom prst="line">
            <a:avLst/>
          </a:prstGeom>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3337983" y="6485147"/>
            <a:ext cx="2480733" cy="261610"/>
          </a:xfrm>
          <a:prstGeom prst="rect">
            <a:avLst/>
          </a:prstGeom>
          <a:noFill/>
        </p:spPr>
        <p:txBody>
          <a:bodyPr wrap="square" lIns="0" rtlCol="0">
            <a:spAutoFit/>
          </a:bodyPr>
          <a:lstStyle/>
          <a:p>
            <a:pPr algn="ctr"/>
            <a:r>
              <a:rPr lang="en-US" sz="1100" dirty="0" smtClean="0">
                <a:solidFill>
                  <a:srgbClr val="36424A"/>
                </a:solidFill>
                <a:latin typeface="Trebuchet MS"/>
                <a:cs typeface="Trebuchet MS"/>
              </a:rPr>
              <a:t>© Victim Support 2022</a:t>
            </a:r>
            <a:endParaRPr lang="en-US" sz="1100" dirty="0">
              <a:solidFill>
                <a:srgbClr val="36424A"/>
              </a:solidFill>
              <a:latin typeface="Trebuchet MS"/>
              <a:cs typeface="Trebuchet MS"/>
            </a:endParaRPr>
          </a:p>
        </p:txBody>
      </p:sp>
      <p:pic>
        <p:nvPicPr>
          <p:cNvPr id="14" name="Picture 1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58158" y="6165009"/>
            <a:ext cx="561858" cy="561858"/>
          </a:xfrm>
          <a:prstGeom prst="rect">
            <a:avLst/>
          </a:prstGeom>
          <a:effectLst>
            <a:outerShdw blurRad="50800" dist="38100" dir="5400000" algn="t" rotWithShape="0">
              <a:prstClr val="black">
                <a:alpha val="40000"/>
              </a:prstClr>
            </a:outerShdw>
          </a:effectLst>
        </p:spPr>
      </p:pic>
      <p:sp>
        <p:nvSpPr>
          <p:cNvPr id="18" name="Rectangle 17"/>
          <p:cNvSpPr/>
          <p:nvPr/>
        </p:nvSpPr>
        <p:spPr>
          <a:xfrm>
            <a:off x="176359" y="6165009"/>
            <a:ext cx="1227666" cy="561858"/>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17" name="Picture 1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0014" y="6165009"/>
            <a:ext cx="1055619" cy="503331"/>
          </a:xfrm>
          <a:prstGeom prst="rect">
            <a:avLst/>
          </a:prstGeom>
        </p:spPr>
      </p:pic>
      <p:sp>
        <p:nvSpPr>
          <p:cNvPr id="19" name="Rectangle 18"/>
          <p:cNvSpPr/>
          <p:nvPr/>
        </p:nvSpPr>
        <p:spPr>
          <a:xfrm>
            <a:off x="733005" y="1364357"/>
            <a:ext cx="7234948" cy="1477328"/>
          </a:xfrm>
          <a:prstGeom prst="rect">
            <a:avLst/>
          </a:prstGeom>
        </p:spPr>
        <p:txBody>
          <a:bodyPr wrap="square">
            <a:spAutoFit/>
          </a:bodyPr>
          <a:lstStyle/>
          <a:p>
            <a:pPr lvl="0" algn="ctr"/>
            <a:r>
              <a:rPr lang="en-US" b="1" dirty="0">
                <a:latin typeface="Trebuchet MS" panose="020B0603020202020204" pitchFamily="34" charset="0"/>
              </a:rPr>
              <a:t>Victim Support is a free, independent, and confidential charity dedicated to supporting anyone affected by crime and traumatic incidents. </a:t>
            </a:r>
          </a:p>
          <a:p>
            <a:pPr lvl="0" algn="ctr"/>
            <a:endParaRPr lang="en-US" b="1" dirty="0">
              <a:latin typeface="Trebuchet MS" panose="020B0603020202020204" pitchFamily="34" charset="0"/>
            </a:endParaRPr>
          </a:p>
          <a:p>
            <a:pPr lvl="0" algn="ctr"/>
            <a:r>
              <a:rPr lang="en-US" b="1" dirty="0">
                <a:latin typeface="Trebuchet MS" panose="020B0603020202020204" pitchFamily="34" charset="0"/>
              </a:rPr>
              <a:t>We will listen with compassion and tailor our support to you.</a:t>
            </a:r>
            <a:endParaRPr lang="en-GB" b="1" dirty="0">
              <a:latin typeface="Trebuchet MS" panose="020B0603020202020204" pitchFamily="34" charset="0"/>
            </a:endParaRPr>
          </a:p>
        </p:txBody>
      </p:sp>
      <p:sp>
        <p:nvSpPr>
          <p:cNvPr id="25" name="Rectangle 24"/>
          <p:cNvSpPr/>
          <p:nvPr/>
        </p:nvSpPr>
        <p:spPr>
          <a:xfrm>
            <a:off x="1263014" y="3068519"/>
            <a:ext cx="6617970" cy="1569660"/>
          </a:xfrm>
          <a:prstGeom prst="rect">
            <a:avLst/>
          </a:prstGeom>
        </p:spPr>
        <p:txBody>
          <a:bodyPr wrap="square">
            <a:spAutoFit/>
          </a:bodyPr>
          <a:lstStyle/>
          <a:p>
            <a:pPr algn="ctr"/>
            <a:r>
              <a:rPr lang="en-GB" sz="1600" dirty="0">
                <a:latin typeface="Trebuchet MS" panose="020B0603020202020204" pitchFamily="34" charset="0"/>
              </a:rPr>
              <a:t>This includes:</a:t>
            </a:r>
          </a:p>
          <a:p>
            <a:pPr algn="ctr"/>
            <a:r>
              <a:rPr lang="en-GB" sz="1600" dirty="0">
                <a:solidFill>
                  <a:srgbClr val="FF0000"/>
                </a:solidFill>
                <a:latin typeface="Trebuchet MS" panose="020B0603020202020204" pitchFamily="34" charset="0"/>
              </a:rPr>
              <a:t>Help </a:t>
            </a:r>
            <a:r>
              <a:rPr lang="en-GB" sz="1600" dirty="0">
                <a:solidFill>
                  <a:srgbClr val="FF0000"/>
                </a:solidFill>
                <a:latin typeface="Trebuchet MS" panose="020B0603020202020204" pitchFamily="34" charset="0"/>
              </a:rPr>
              <a:t>you </a:t>
            </a:r>
            <a:r>
              <a:rPr lang="en-GB" sz="1600" dirty="0">
                <a:solidFill>
                  <a:srgbClr val="FF0000"/>
                </a:solidFill>
                <a:latin typeface="Trebuchet MS" panose="020B0603020202020204" pitchFamily="34" charset="0"/>
              </a:rPr>
              <a:t>to feel </a:t>
            </a:r>
            <a:r>
              <a:rPr lang="en-GB" sz="1600" b="1" dirty="0">
                <a:solidFill>
                  <a:srgbClr val="FF0000"/>
                </a:solidFill>
                <a:latin typeface="Trebuchet MS" panose="020B0603020202020204" pitchFamily="34" charset="0"/>
              </a:rPr>
              <a:t>safer </a:t>
            </a:r>
            <a:endParaRPr lang="en-GB" sz="1600" b="1" dirty="0">
              <a:solidFill>
                <a:srgbClr val="FF0000"/>
              </a:solidFill>
              <a:latin typeface="Trebuchet MS" panose="020B0603020202020204" pitchFamily="34" charset="0"/>
            </a:endParaRPr>
          </a:p>
          <a:p>
            <a:pPr algn="ctr"/>
            <a:r>
              <a:rPr lang="en-GB" sz="1600" dirty="0">
                <a:solidFill>
                  <a:schemeClr val="accent4">
                    <a:lumMod val="75000"/>
                  </a:schemeClr>
                </a:solidFill>
                <a:latin typeface="Trebuchet MS" panose="020B0603020202020204" pitchFamily="34" charset="0"/>
              </a:rPr>
              <a:t>Keep </a:t>
            </a:r>
            <a:r>
              <a:rPr lang="en-GB" sz="1600" dirty="0">
                <a:solidFill>
                  <a:schemeClr val="accent4">
                    <a:lumMod val="75000"/>
                  </a:schemeClr>
                </a:solidFill>
                <a:latin typeface="Trebuchet MS" panose="020B0603020202020204" pitchFamily="34" charset="0"/>
              </a:rPr>
              <a:t>you </a:t>
            </a:r>
            <a:r>
              <a:rPr lang="en-GB" sz="1600" b="1" dirty="0">
                <a:solidFill>
                  <a:schemeClr val="accent4">
                    <a:lumMod val="75000"/>
                  </a:schemeClr>
                </a:solidFill>
                <a:latin typeface="Trebuchet MS" panose="020B0603020202020204" pitchFamily="34" charset="0"/>
              </a:rPr>
              <a:t>inform</a:t>
            </a:r>
            <a:r>
              <a:rPr lang="en-GB" sz="1600" dirty="0">
                <a:solidFill>
                  <a:schemeClr val="accent4">
                    <a:lumMod val="75000"/>
                  </a:schemeClr>
                </a:solidFill>
                <a:latin typeface="Trebuchet MS" panose="020B0603020202020204" pitchFamily="34" charset="0"/>
              </a:rPr>
              <a:t>ed of </a:t>
            </a:r>
            <a:r>
              <a:rPr lang="en-GB" sz="1600" dirty="0">
                <a:solidFill>
                  <a:schemeClr val="accent4">
                    <a:lumMod val="75000"/>
                  </a:schemeClr>
                </a:solidFill>
                <a:latin typeface="Trebuchet MS" panose="020B0603020202020204" pitchFamily="34" charset="0"/>
              </a:rPr>
              <a:t>rights </a:t>
            </a:r>
            <a:r>
              <a:rPr lang="en-GB" sz="1600" dirty="0">
                <a:solidFill>
                  <a:schemeClr val="accent4">
                    <a:lumMod val="75000"/>
                  </a:schemeClr>
                </a:solidFill>
                <a:latin typeface="Trebuchet MS" panose="020B0603020202020204" pitchFamily="34" charset="0"/>
              </a:rPr>
              <a:t>and services you are entitled to </a:t>
            </a:r>
            <a:endParaRPr lang="en-GB" sz="1600" dirty="0">
              <a:solidFill>
                <a:schemeClr val="accent4">
                  <a:lumMod val="75000"/>
                </a:schemeClr>
              </a:solidFill>
              <a:latin typeface="Trebuchet MS" panose="020B0603020202020204" pitchFamily="34" charset="0"/>
            </a:endParaRPr>
          </a:p>
          <a:p>
            <a:pPr algn="ctr"/>
            <a:r>
              <a:rPr lang="en-GB" sz="1600" b="1" dirty="0">
                <a:solidFill>
                  <a:schemeClr val="accent5">
                    <a:lumMod val="60000"/>
                    <a:lumOff val="40000"/>
                  </a:schemeClr>
                </a:solidFill>
                <a:latin typeface="Trebuchet MS" panose="020B0603020202020204" pitchFamily="34" charset="0"/>
              </a:rPr>
              <a:t>Validate</a:t>
            </a:r>
            <a:r>
              <a:rPr lang="en-GB" sz="1600" dirty="0">
                <a:solidFill>
                  <a:schemeClr val="accent5">
                    <a:lumMod val="60000"/>
                    <a:lumOff val="40000"/>
                  </a:schemeClr>
                </a:solidFill>
                <a:latin typeface="Trebuchet MS" panose="020B0603020202020204" pitchFamily="34" charset="0"/>
              </a:rPr>
              <a:t> </a:t>
            </a:r>
            <a:r>
              <a:rPr lang="en-GB" sz="1600" dirty="0">
                <a:solidFill>
                  <a:schemeClr val="accent5">
                    <a:lumMod val="60000"/>
                    <a:lumOff val="40000"/>
                  </a:schemeClr>
                </a:solidFill>
                <a:latin typeface="Trebuchet MS" panose="020B0603020202020204" pitchFamily="34" charset="0"/>
              </a:rPr>
              <a:t>your feelings </a:t>
            </a:r>
            <a:endParaRPr lang="en-GB" sz="1600" dirty="0">
              <a:solidFill>
                <a:schemeClr val="accent5">
                  <a:lumMod val="60000"/>
                  <a:lumOff val="40000"/>
                </a:schemeClr>
              </a:solidFill>
              <a:latin typeface="Trebuchet MS" panose="020B0603020202020204" pitchFamily="34" charset="0"/>
            </a:endParaRPr>
          </a:p>
          <a:p>
            <a:pPr algn="ctr"/>
            <a:r>
              <a:rPr lang="en-GB" sz="1600" dirty="0">
                <a:solidFill>
                  <a:srgbClr val="5D9784"/>
                </a:solidFill>
                <a:latin typeface="Trebuchet MS" panose="020B0603020202020204" pitchFamily="34" charset="0"/>
              </a:rPr>
              <a:t>Help </a:t>
            </a:r>
            <a:r>
              <a:rPr lang="en-GB" sz="1600" dirty="0">
                <a:solidFill>
                  <a:srgbClr val="5D9784"/>
                </a:solidFill>
                <a:latin typeface="Trebuchet MS" panose="020B0603020202020204" pitchFamily="34" charset="0"/>
              </a:rPr>
              <a:t>you </a:t>
            </a:r>
            <a:r>
              <a:rPr lang="en-GB" sz="1600" b="1" dirty="0">
                <a:solidFill>
                  <a:srgbClr val="5D9784"/>
                </a:solidFill>
                <a:latin typeface="Trebuchet MS" panose="020B0603020202020204" pitchFamily="34" charset="0"/>
              </a:rPr>
              <a:t>reflect</a:t>
            </a:r>
            <a:r>
              <a:rPr lang="en-GB" sz="1600" dirty="0">
                <a:solidFill>
                  <a:srgbClr val="5D9784"/>
                </a:solidFill>
                <a:latin typeface="Trebuchet MS" panose="020B0603020202020204" pitchFamily="34" charset="0"/>
              </a:rPr>
              <a:t> and explore </a:t>
            </a:r>
            <a:r>
              <a:rPr lang="en-GB" sz="1600" dirty="0">
                <a:solidFill>
                  <a:srgbClr val="5D9784"/>
                </a:solidFill>
                <a:latin typeface="Trebuchet MS" panose="020B0603020202020204" pitchFamily="34" charset="0"/>
              </a:rPr>
              <a:t>ways to cope </a:t>
            </a:r>
            <a:endParaRPr lang="en-GB" sz="1600" dirty="0">
              <a:solidFill>
                <a:srgbClr val="5D9784"/>
              </a:solidFill>
              <a:latin typeface="Trebuchet MS" panose="020B0603020202020204" pitchFamily="34" charset="0"/>
            </a:endParaRPr>
          </a:p>
          <a:p>
            <a:pPr algn="ctr"/>
            <a:r>
              <a:rPr lang="en-GB" sz="1600" b="1" dirty="0">
                <a:solidFill>
                  <a:schemeClr val="tx2">
                    <a:lumMod val="60000"/>
                    <a:lumOff val="40000"/>
                  </a:schemeClr>
                </a:solidFill>
                <a:latin typeface="Trebuchet MS" panose="020B0603020202020204" pitchFamily="34" charset="0"/>
              </a:rPr>
              <a:t>Connect </a:t>
            </a:r>
            <a:r>
              <a:rPr lang="en-GB" sz="1600" dirty="0">
                <a:solidFill>
                  <a:schemeClr val="tx2">
                    <a:lumMod val="60000"/>
                    <a:lumOff val="40000"/>
                  </a:schemeClr>
                </a:solidFill>
                <a:latin typeface="Trebuchet MS" panose="020B0603020202020204" pitchFamily="34" charset="0"/>
              </a:rPr>
              <a:t>you with services and support </a:t>
            </a:r>
            <a:r>
              <a:rPr lang="en-GB" sz="1600" dirty="0">
                <a:solidFill>
                  <a:schemeClr val="tx2">
                    <a:lumMod val="60000"/>
                    <a:lumOff val="40000"/>
                  </a:schemeClr>
                </a:solidFill>
                <a:latin typeface="Trebuchet MS" panose="020B0603020202020204" pitchFamily="34" charset="0"/>
              </a:rPr>
              <a:t>networks</a:t>
            </a:r>
            <a:endParaRPr lang="en-GB" sz="1600" dirty="0">
              <a:solidFill>
                <a:schemeClr val="tx2">
                  <a:lumMod val="60000"/>
                  <a:lumOff val="40000"/>
                </a:schemeClr>
              </a:solidFill>
              <a:latin typeface="Trebuchet MS" panose="020B0603020202020204" pitchFamily="34" charset="0"/>
            </a:endParaRPr>
          </a:p>
        </p:txBody>
      </p:sp>
      <p:pic>
        <p:nvPicPr>
          <p:cNvPr id="26" name="Picture 25"/>
          <p:cNvPicPr>
            <a:picLocks noChangeAspect="1"/>
          </p:cNvPicPr>
          <p:nvPr/>
        </p:nvPicPr>
        <p:blipFill>
          <a:blip r:embed="rId4"/>
          <a:stretch>
            <a:fillRect/>
          </a:stretch>
        </p:blipFill>
        <p:spPr>
          <a:xfrm>
            <a:off x="1742142" y="4672414"/>
            <a:ext cx="5659715" cy="1580398"/>
          </a:xfrm>
          <a:prstGeom prst="rect">
            <a:avLst/>
          </a:prstGeom>
        </p:spPr>
      </p:pic>
    </p:spTree>
    <p:extLst>
      <p:ext uri="{BB962C8B-B14F-4D97-AF65-F5344CB8AC3E}">
        <p14:creationId xmlns:p14="http://schemas.microsoft.com/office/powerpoint/2010/main" val="160055346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p:cNvSpPr txBox="1">
            <a:spLocks/>
          </p:cNvSpPr>
          <p:nvPr/>
        </p:nvSpPr>
        <p:spPr>
          <a:xfrm>
            <a:off x="431800" y="441325"/>
            <a:ext cx="8280400" cy="827088"/>
          </a:xfrm>
          <a:prstGeom prst="rect">
            <a:avLst/>
          </a:prstGeom>
        </p:spPr>
        <p:txBody>
          <a:bodyPr vert="horz" lIns="0" tIns="0" rIns="0" bIns="0" rtlCol="0" anchor="t" anchorCtr="0">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sz="4000" dirty="0" smtClean="0">
                <a:solidFill>
                  <a:srgbClr val="0E6986"/>
                </a:solidFill>
                <a:latin typeface="Trebuchet MS"/>
                <a:cs typeface="Trebuchet MS"/>
              </a:rPr>
              <a:t>The Support Framework</a:t>
            </a:r>
            <a:endParaRPr lang="en-US" sz="4000" dirty="0">
              <a:solidFill>
                <a:srgbClr val="0E6986"/>
              </a:solidFill>
              <a:latin typeface="Trebuchet MS"/>
              <a:cs typeface="Trebuchet MS"/>
            </a:endParaRPr>
          </a:p>
        </p:txBody>
      </p:sp>
      <p:sp>
        <p:nvSpPr>
          <p:cNvPr id="16" name="TextBox 15"/>
          <p:cNvSpPr txBox="1"/>
          <p:nvPr/>
        </p:nvSpPr>
        <p:spPr>
          <a:xfrm>
            <a:off x="8952411" y="6905897"/>
            <a:ext cx="184731" cy="369332"/>
          </a:xfrm>
          <a:prstGeom prst="rect">
            <a:avLst/>
          </a:prstGeom>
          <a:noFill/>
        </p:spPr>
        <p:txBody>
          <a:bodyPr wrap="none" rtlCol="0">
            <a:spAutoFit/>
          </a:bodyPr>
          <a:lstStyle/>
          <a:p>
            <a:endParaRPr lang="en-US" dirty="0"/>
          </a:p>
        </p:txBody>
      </p:sp>
      <p:cxnSp>
        <p:nvCxnSpPr>
          <p:cNvPr id="11" name="Straight Connector 10"/>
          <p:cNvCxnSpPr/>
          <p:nvPr/>
        </p:nvCxnSpPr>
        <p:spPr>
          <a:xfrm>
            <a:off x="444500" y="6416675"/>
            <a:ext cx="8255000" cy="0"/>
          </a:xfrm>
          <a:prstGeom prst="line">
            <a:avLst/>
          </a:prstGeom>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3337983" y="6485147"/>
            <a:ext cx="2480733" cy="261610"/>
          </a:xfrm>
          <a:prstGeom prst="rect">
            <a:avLst/>
          </a:prstGeom>
          <a:noFill/>
        </p:spPr>
        <p:txBody>
          <a:bodyPr wrap="square" lIns="0" rtlCol="0">
            <a:spAutoFit/>
          </a:bodyPr>
          <a:lstStyle/>
          <a:p>
            <a:pPr algn="ctr"/>
            <a:r>
              <a:rPr lang="en-US" sz="1100" dirty="0" smtClean="0">
                <a:solidFill>
                  <a:srgbClr val="36424A"/>
                </a:solidFill>
                <a:latin typeface="Trebuchet MS"/>
                <a:cs typeface="Trebuchet MS"/>
              </a:rPr>
              <a:t>© Victim Support 2022</a:t>
            </a:r>
            <a:endParaRPr lang="en-US" sz="1100" dirty="0">
              <a:solidFill>
                <a:srgbClr val="36424A"/>
              </a:solidFill>
              <a:latin typeface="Trebuchet MS"/>
              <a:cs typeface="Trebuchet MS"/>
            </a:endParaRPr>
          </a:p>
        </p:txBody>
      </p:sp>
      <p:pic>
        <p:nvPicPr>
          <p:cNvPr id="14" name="Picture 1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58158" y="6165009"/>
            <a:ext cx="561858" cy="561858"/>
          </a:xfrm>
          <a:prstGeom prst="rect">
            <a:avLst/>
          </a:prstGeom>
          <a:effectLst>
            <a:outerShdw blurRad="50800" dist="38100" dir="5400000" algn="t" rotWithShape="0">
              <a:prstClr val="black">
                <a:alpha val="40000"/>
              </a:prstClr>
            </a:outerShdw>
          </a:effectLst>
        </p:spPr>
      </p:pic>
      <p:sp>
        <p:nvSpPr>
          <p:cNvPr id="18" name="Rectangle 17"/>
          <p:cNvSpPr/>
          <p:nvPr/>
        </p:nvSpPr>
        <p:spPr>
          <a:xfrm>
            <a:off x="176359" y="6165009"/>
            <a:ext cx="1227666" cy="561858"/>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17" name="Picture 1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0014" y="6165009"/>
            <a:ext cx="1055619" cy="503331"/>
          </a:xfrm>
          <a:prstGeom prst="rect">
            <a:avLst/>
          </a:prstGeom>
        </p:spPr>
      </p:pic>
      <p:pic>
        <p:nvPicPr>
          <p:cNvPr id="10" name="Picture 9"/>
          <p:cNvPicPr>
            <a:picLocks noChangeAspect="1"/>
          </p:cNvPicPr>
          <p:nvPr/>
        </p:nvPicPr>
        <p:blipFill>
          <a:blip r:embed="rId4"/>
          <a:stretch>
            <a:fillRect/>
          </a:stretch>
        </p:blipFill>
        <p:spPr>
          <a:xfrm>
            <a:off x="888274" y="1125392"/>
            <a:ext cx="7051240" cy="4787953"/>
          </a:xfrm>
          <a:prstGeom prst="rect">
            <a:avLst/>
          </a:prstGeom>
        </p:spPr>
      </p:pic>
    </p:spTree>
    <p:extLst>
      <p:ext uri="{BB962C8B-B14F-4D97-AF65-F5344CB8AC3E}">
        <p14:creationId xmlns:p14="http://schemas.microsoft.com/office/powerpoint/2010/main" val="257176704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3"/>
          <p:cNvSpPr/>
          <p:nvPr/>
        </p:nvSpPr>
        <p:spPr>
          <a:xfrm>
            <a:off x="180000" y="198487"/>
            <a:ext cx="8784000" cy="649800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3" name="Subtitle 2"/>
          <p:cNvSpPr>
            <a:spLocks noGrp="1"/>
          </p:cNvSpPr>
          <p:nvPr>
            <p:ph type="subTitle" idx="1"/>
          </p:nvPr>
        </p:nvSpPr>
        <p:spPr>
          <a:xfrm>
            <a:off x="273998" y="6373814"/>
            <a:ext cx="7200000" cy="360000"/>
          </a:xfrm>
        </p:spPr>
        <p:txBody>
          <a:bodyPr lIns="0" tIns="0" rIns="0" bIns="0">
            <a:normAutofit/>
          </a:bodyPr>
          <a:lstStyle/>
          <a:p>
            <a:pPr algn="l"/>
            <a:r>
              <a:rPr lang="en-US" sz="1100" dirty="0" smtClean="0">
                <a:solidFill>
                  <a:schemeClr val="bg1"/>
                </a:solidFill>
                <a:latin typeface="Trebuchet MS"/>
                <a:cs typeface="Trebuchet MS"/>
              </a:rPr>
              <a:t>© Victim Support 2022</a:t>
            </a:r>
            <a:endParaRPr lang="en-US" sz="1100" dirty="0">
              <a:solidFill>
                <a:schemeClr val="bg1"/>
              </a:solidFill>
              <a:latin typeface="Trebuchet MS"/>
              <a:cs typeface="Trebuchet MS"/>
            </a:endParaRPr>
          </a:p>
        </p:txBody>
      </p:sp>
      <p:pic>
        <p:nvPicPr>
          <p:cNvPr id="10" name="Picture 9">
            <a:extLst>
              <a:ext uri="{FF2B5EF4-FFF2-40B4-BE49-F238E27FC236}">
                <a16:creationId xmlns:a16="http://schemas.microsoft.com/office/drawing/2014/main" id="{42CBDC48-6C76-0348-B97D-124C7D1B75CB}"/>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552699" y="585525"/>
            <a:ext cx="1554647" cy="1554647"/>
          </a:xfrm>
          <a:prstGeom prst="rect">
            <a:avLst/>
          </a:prstGeom>
        </p:spPr>
      </p:pic>
      <p:sp>
        <p:nvSpPr>
          <p:cNvPr id="11" name="Title 1"/>
          <p:cNvSpPr txBox="1">
            <a:spLocks/>
          </p:cNvSpPr>
          <p:nvPr/>
        </p:nvSpPr>
        <p:spPr>
          <a:xfrm>
            <a:off x="552698" y="2544156"/>
            <a:ext cx="8175665" cy="2174614"/>
          </a:xfrm>
          <a:prstGeom prst="rect">
            <a:avLst/>
          </a:prstGeom>
        </p:spPr>
        <p:txBody>
          <a:bodyPr vert="horz" lIns="0" tIns="0" rIns="0" bIns="0" rtlCol="0" anchor="ctr">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8800" b="1" dirty="0" smtClean="0">
                <a:solidFill>
                  <a:schemeClr val="bg1"/>
                </a:solidFill>
                <a:latin typeface="Trebuchet MS"/>
                <a:cs typeface="Trebuchet MS"/>
              </a:rPr>
              <a:t>Case Studies</a:t>
            </a:r>
            <a:r>
              <a:rPr lang="en-US" sz="5400" dirty="0" smtClean="0">
                <a:solidFill>
                  <a:schemeClr val="bg1"/>
                </a:solidFill>
                <a:latin typeface="Trebuchet MS"/>
                <a:cs typeface="Trebuchet MS"/>
              </a:rPr>
              <a:t/>
            </a:r>
            <a:br>
              <a:rPr lang="en-US" sz="5400" dirty="0" smtClean="0">
                <a:solidFill>
                  <a:schemeClr val="bg1"/>
                </a:solidFill>
                <a:latin typeface="Trebuchet MS"/>
                <a:cs typeface="Trebuchet MS"/>
              </a:rPr>
            </a:br>
            <a:endParaRPr lang="en-US" sz="1400" dirty="0" smtClean="0">
              <a:solidFill>
                <a:schemeClr val="bg1"/>
              </a:solidFill>
              <a:latin typeface="Trebuchet MS"/>
              <a:cs typeface="Trebuchet MS"/>
            </a:endParaRPr>
          </a:p>
          <a:p>
            <a:pPr algn="l"/>
            <a:endParaRPr lang="en-US" sz="1400" dirty="0">
              <a:solidFill>
                <a:schemeClr val="bg1"/>
              </a:solidFill>
              <a:latin typeface="Trebuchet MS"/>
              <a:cs typeface="Trebuchet MS"/>
            </a:endParaRPr>
          </a:p>
        </p:txBody>
      </p:sp>
      <p:sp>
        <p:nvSpPr>
          <p:cNvPr id="6" name="Rectangle 5"/>
          <p:cNvSpPr/>
          <p:nvPr/>
        </p:nvSpPr>
        <p:spPr>
          <a:xfrm>
            <a:off x="180000" y="5721923"/>
            <a:ext cx="8784000" cy="565630"/>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13" name="Picture 1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52699" y="5753072"/>
            <a:ext cx="1055619" cy="503331"/>
          </a:xfrm>
          <a:prstGeom prst="rect">
            <a:avLst/>
          </a:prstGeom>
        </p:spPr>
      </p:pic>
      <p:pic>
        <p:nvPicPr>
          <p:cNvPr id="15" name="Picture 1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81573" y="5767651"/>
            <a:ext cx="1415444" cy="474174"/>
          </a:xfrm>
          <a:prstGeom prst="rect">
            <a:avLst/>
          </a:prstGeom>
        </p:spPr>
      </p:pic>
      <p:pic>
        <p:nvPicPr>
          <p:cNvPr id="16" name="Content Placeholder 12">
            <a:extLst>
              <a:ext uri="{FF2B5EF4-FFF2-40B4-BE49-F238E27FC236}">
                <a16:creationId xmlns:a16="http://schemas.microsoft.com/office/drawing/2014/main" id="{AA9C6F4C-0DC6-244A-B2C0-3D69EA471F48}"/>
              </a:ext>
            </a:extLst>
          </p:cNvPr>
          <p:cNvPicPr>
            <a:picLocks noChangeAspect="1"/>
          </p:cNvPicPr>
          <p:nvPr/>
        </p:nvPicPr>
        <p:blipFill rotWithShape="1">
          <a:blip r:embed="rId6"/>
          <a:srcRect t="13215" b="53047"/>
          <a:stretch/>
        </p:blipFill>
        <p:spPr>
          <a:xfrm>
            <a:off x="226947" y="5795399"/>
            <a:ext cx="2206149" cy="418678"/>
          </a:xfrm>
          <a:prstGeom prst="rect">
            <a:avLst/>
          </a:prstGeom>
        </p:spPr>
      </p:pic>
      <p:pic>
        <p:nvPicPr>
          <p:cNvPr id="17" name="Content Placeholder 12">
            <a:extLst>
              <a:ext uri="{FF2B5EF4-FFF2-40B4-BE49-F238E27FC236}">
                <a16:creationId xmlns:a16="http://schemas.microsoft.com/office/drawing/2014/main" id="{AA9C6F4C-0DC6-244A-B2C0-3D69EA471F48}"/>
              </a:ext>
            </a:extLst>
          </p:cNvPr>
          <p:cNvPicPr>
            <a:picLocks noChangeAspect="1"/>
          </p:cNvPicPr>
          <p:nvPr/>
        </p:nvPicPr>
        <p:blipFill rotWithShape="1">
          <a:blip r:embed="rId6"/>
          <a:srcRect t="52797" b="20779"/>
          <a:stretch/>
        </p:blipFill>
        <p:spPr>
          <a:xfrm>
            <a:off x="2303011" y="5721923"/>
            <a:ext cx="3805441" cy="565630"/>
          </a:xfrm>
          <a:prstGeom prst="rect">
            <a:avLst/>
          </a:prstGeom>
        </p:spPr>
      </p:pic>
      <p:pic>
        <p:nvPicPr>
          <p:cNvPr id="5" name="Picture 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976827" y="585398"/>
            <a:ext cx="1629807" cy="777450"/>
          </a:xfrm>
          <a:prstGeom prst="rect">
            <a:avLst/>
          </a:prstGeom>
        </p:spPr>
      </p:pic>
    </p:spTree>
    <p:extLst>
      <p:ext uri="{BB962C8B-B14F-4D97-AF65-F5344CB8AC3E}">
        <p14:creationId xmlns:p14="http://schemas.microsoft.com/office/powerpoint/2010/main" val="367271478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p:cNvSpPr txBox="1">
            <a:spLocks/>
          </p:cNvSpPr>
          <p:nvPr/>
        </p:nvSpPr>
        <p:spPr>
          <a:xfrm>
            <a:off x="431800" y="441325"/>
            <a:ext cx="8280400" cy="827088"/>
          </a:xfrm>
          <a:prstGeom prst="rect">
            <a:avLst/>
          </a:prstGeom>
        </p:spPr>
        <p:txBody>
          <a:bodyPr vert="horz" lIns="0" tIns="0" rIns="0" bIns="0" rtlCol="0" anchor="t" anchorCtr="0">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sz="4000" dirty="0" smtClean="0">
                <a:solidFill>
                  <a:srgbClr val="0E6986"/>
                </a:solidFill>
                <a:latin typeface="Trebuchet MS"/>
                <a:cs typeface="Trebuchet MS"/>
              </a:rPr>
              <a:t>Support</a:t>
            </a:r>
            <a:endParaRPr lang="en-US" sz="4000" dirty="0">
              <a:solidFill>
                <a:srgbClr val="0E6986"/>
              </a:solidFill>
              <a:latin typeface="Trebuchet MS"/>
              <a:cs typeface="Trebuchet MS"/>
            </a:endParaRPr>
          </a:p>
        </p:txBody>
      </p:sp>
      <p:sp>
        <p:nvSpPr>
          <p:cNvPr id="16" name="TextBox 15"/>
          <p:cNvSpPr txBox="1"/>
          <p:nvPr/>
        </p:nvSpPr>
        <p:spPr>
          <a:xfrm>
            <a:off x="8952411" y="6905897"/>
            <a:ext cx="184731" cy="369332"/>
          </a:xfrm>
          <a:prstGeom prst="rect">
            <a:avLst/>
          </a:prstGeom>
          <a:noFill/>
        </p:spPr>
        <p:txBody>
          <a:bodyPr wrap="none" rtlCol="0">
            <a:spAutoFit/>
          </a:bodyPr>
          <a:lstStyle/>
          <a:p>
            <a:endParaRPr lang="en-US" dirty="0"/>
          </a:p>
        </p:txBody>
      </p:sp>
      <p:cxnSp>
        <p:nvCxnSpPr>
          <p:cNvPr id="11" name="Straight Connector 10"/>
          <p:cNvCxnSpPr/>
          <p:nvPr/>
        </p:nvCxnSpPr>
        <p:spPr>
          <a:xfrm>
            <a:off x="444500" y="6416675"/>
            <a:ext cx="8255000" cy="0"/>
          </a:xfrm>
          <a:prstGeom prst="line">
            <a:avLst/>
          </a:prstGeom>
          <a:ln/>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3337983" y="6485147"/>
            <a:ext cx="2480733" cy="261610"/>
          </a:xfrm>
          <a:prstGeom prst="rect">
            <a:avLst/>
          </a:prstGeom>
          <a:noFill/>
        </p:spPr>
        <p:txBody>
          <a:bodyPr wrap="square" lIns="0" rtlCol="0">
            <a:spAutoFit/>
          </a:bodyPr>
          <a:lstStyle/>
          <a:p>
            <a:pPr algn="ctr"/>
            <a:r>
              <a:rPr lang="en-US" sz="1100" dirty="0" smtClean="0">
                <a:solidFill>
                  <a:srgbClr val="36424A"/>
                </a:solidFill>
                <a:latin typeface="Trebuchet MS"/>
                <a:cs typeface="Trebuchet MS"/>
              </a:rPr>
              <a:t>© Victim Support 2022</a:t>
            </a:r>
            <a:endParaRPr lang="en-US" sz="1100" dirty="0">
              <a:solidFill>
                <a:srgbClr val="36424A"/>
              </a:solidFill>
              <a:latin typeface="Trebuchet MS"/>
              <a:cs typeface="Trebuchet MS"/>
            </a:endParaRPr>
          </a:p>
        </p:txBody>
      </p:sp>
      <p:pic>
        <p:nvPicPr>
          <p:cNvPr id="14" name="Picture 1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58158" y="6165009"/>
            <a:ext cx="561858" cy="561858"/>
          </a:xfrm>
          <a:prstGeom prst="rect">
            <a:avLst/>
          </a:prstGeom>
          <a:effectLst>
            <a:outerShdw blurRad="50800" dist="38100" dir="5400000" algn="t" rotWithShape="0">
              <a:prstClr val="black">
                <a:alpha val="40000"/>
              </a:prstClr>
            </a:outerShdw>
          </a:effectLst>
        </p:spPr>
      </p:pic>
      <p:sp>
        <p:nvSpPr>
          <p:cNvPr id="18" name="Rectangle 17"/>
          <p:cNvSpPr/>
          <p:nvPr/>
        </p:nvSpPr>
        <p:spPr>
          <a:xfrm>
            <a:off x="176359" y="6165009"/>
            <a:ext cx="1227666" cy="561858"/>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17" name="Picture 1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0014" y="6165009"/>
            <a:ext cx="1055619" cy="503331"/>
          </a:xfrm>
          <a:prstGeom prst="rect">
            <a:avLst/>
          </a:prstGeom>
        </p:spPr>
      </p:pic>
      <p:sp>
        <p:nvSpPr>
          <p:cNvPr id="12" name="Content Placeholder 2"/>
          <p:cNvSpPr>
            <a:spLocks noGrp="1"/>
          </p:cNvSpPr>
          <p:nvPr>
            <p:ph idx="1"/>
          </p:nvPr>
        </p:nvSpPr>
        <p:spPr>
          <a:xfrm>
            <a:off x="1069283" y="1744851"/>
            <a:ext cx="7767030" cy="724760"/>
          </a:xfrm>
        </p:spPr>
        <p:txBody>
          <a:bodyPr lIns="0" tIns="0" rIns="0" bIns="0">
            <a:noAutofit/>
          </a:bodyPr>
          <a:lstStyle/>
          <a:p>
            <a:pPr marL="225425" indent="-225425">
              <a:spcAft>
                <a:spcPts val="600"/>
              </a:spcAft>
              <a:buClr>
                <a:srgbClr val="E30615"/>
              </a:buClr>
              <a:buFont typeface="Wingdings" charset="2"/>
              <a:buChar char="§"/>
            </a:pPr>
            <a:r>
              <a:rPr lang="en-GB" sz="4000" dirty="0" smtClean="0">
                <a:solidFill>
                  <a:srgbClr val="3E454B"/>
                </a:solidFill>
                <a:latin typeface="Trebuchet MS" charset="0"/>
                <a:ea typeface="Trebuchet MS" charset="0"/>
                <a:cs typeface="Trebuchet MS" charset="0"/>
              </a:rPr>
              <a:t>Hate Crime</a:t>
            </a:r>
          </a:p>
          <a:p>
            <a:pPr marL="225425" indent="-225425">
              <a:spcAft>
                <a:spcPts val="600"/>
              </a:spcAft>
              <a:buClr>
                <a:srgbClr val="E30615"/>
              </a:buClr>
              <a:buFont typeface="Wingdings" charset="2"/>
              <a:buChar char="§"/>
            </a:pPr>
            <a:r>
              <a:rPr lang="en-GB" sz="4000" dirty="0" smtClean="0">
                <a:solidFill>
                  <a:srgbClr val="3E454B"/>
                </a:solidFill>
                <a:latin typeface="Trebuchet MS" charset="0"/>
                <a:ea typeface="Trebuchet MS" charset="0"/>
                <a:cs typeface="Trebuchet MS" charset="0"/>
              </a:rPr>
              <a:t>Terrorism</a:t>
            </a:r>
          </a:p>
          <a:p>
            <a:pPr marL="225425" indent="-225425">
              <a:spcAft>
                <a:spcPts val="600"/>
              </a:spcAft>
              <a:buClr>
                <a:srgbClr val="E30615"/>
              </a:buClr>
              <a:buFont typeface="Wingdings" charset="2"/>
              <a:buChar char="§"/>
            </a:pPr>
            <a:r>
              <a:rPr lang="en-GB" sz="4000" dirty="0" smtClean="0">
                <a:solidFill>
                  <a:srgbClr val="3E454B"/>
                </a:solidFill>
                <a:latin typeface="Trebuchet MS" charset="0"/>
                <a:ea typeface="Trebuchet MS" charset="0"/>
                <a:cs typeface="Trebuchet MS" charset="0"/>
              </a:rPr>
              <a:t>Fraud</a:t>
            </a:r>
          </a:p>
          <a:p>
            <a:pPr marL="225425" indent="-225425">
              <a:spcAft>
                <a:spcPts val="600"/>
              </a:spcAft>
              <a:buClr>
                <a:srgbClr val="E30615"/>
              </a:buClr>
              <a:buFont typeface="Wingdings" charset="2"/>
              <a:buChar char="§"/>
            </a:pPr>
            <a:r>
              <a:rPr lang="en-GB" sz="4000" dirty="0" smtClean="0">
                <a:solidFill>
                  <a:srgbClr val="3E454B"/>
                </a:solidFill>
                <a:latin typeface="Trebuchet MS" charset="0"/>
                <a:ea typeface="Trebuchet MS" charset="0"/>
                <a:cs typeface="Trebuchet MS" charset="0"/>
              </a:rPr>
              <a:t>Sexual Assault</a:t>
            </a:r>
            <a:endParaRPr lang="en-US" sz="4000" dirty="0">
              <a:solidFill>
                <a:srgbClr val="3E454B"/>
              </a:solidFill>
              <a:latin typeface="Trebuchet MS" charset="0"/>
              <a:ea typeface="Trebuchet MS" charset="0"/>
              <a:cs typeface="Trebuchet MS" charset="0"/>
            </a:endParaRPr>
          </a:p>
          <a:p>
            <a:pPr marL="225425" indent="-225425">
              <a:spcAft>
                <a:spcPts val="600"/>
              </a:spcAft>
              <a:buClr>
                <a:srgbClr val="E30615"/>
              </a:buClr>
              <a:buFont typeface="Wingdings" charset="2"/>
              <a:buChar char="§"/>
            </a:pPr>
            <a:endParaRPr lang="en-US" sz="2800" dirty="0"/>
          </a:p>
        </p:txBody>
      </p:sp>
    </p:spTree>
    <p:extLst>
      <p:ext uri="{BB962C8B-B14F-4D97-AF65-F5344CB8AC3E}">
        <p14:creationId xmlns:p14="http://schemas.microsoft.com/office/powerpoint/2010/main" val="123189442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3"/>
          <p:cNvSpPr/>
          <p:nvPr/>
        </p:nvSpPr>
        <p:spPr>
          <a:xfrm>
            <a:off x="180000" y="198487"/>
            <a:ext cx="8784000" cy="649800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3" name="Subtitle 2"/>
          <p:cNvSpPr>
            <a:spLocks noGrp="1"/>
          </p:cNvSpPr>
          <p:nvPr>
            <p:ph type="subTitle" idx="1"/>
          </p:nvPr>
        </p:nvSpPr>
        <p:spPr>
          <a:xfrm>
            <a:off x="273998" y="6373814"/>
            <a:ext cx="7200000" cy="360000"/>
          </a:xfrm>
        </p:spPr>
        <p:txBody>
          <a:bodyPr lIns="0" tIns="0" rIns="0" bIns="0">
            <a:normAutofit/>
          </a:bodyPr>
          <a:lstStyle/>
          <a:p>
            <a:pPr algn="l"/>
            <a:r>
              <a:rPr lang="en-US" sz="1100" dirty="0" smtClean="0">
                <a:solidFill>
                  <a:schemeClr val="bg1"/>
                </a:solidFill>
                <a:latin typeface="Trebuchet MS"/>
                <a:cs typeface="Trebuchet MS"/>
              </a:rPr>
              <a:t>© Victim Support 2022</a:t>
            </a:r>
            <a:endParaRPr lang="en-US" sz="1100" dirty="0">
              <a:solidFill>
                <a:schemeClr val="bg1"/>
              </a:solidFill>
              <a:latin typeface="Trebuchet MS"/>
              <a:cs typeface="Trebuchet MS"/>
            </a:endParaRPr>
          </a:p>
        </p:txBody>
      </p:sp>
      <p:pic>
        <p:nvPicPr>
          <p:cNvPr id="10" name="Picture 9">
            <a:extLst>
              <a:ext uri="{FF2B5EF4-FFF2-40B4-BE49-F238E27FC236}">
                <a16:creationId xmlns:a16="http://schemas.microsoft.com/office/drawing/2014/main" id="{42CBDC48-6C76-0348-B97D-124C7D1B75CB}"/>
              </a:ext>
            </a:extLst>
          </p:cNvPr>
          <p:cNvPicPr>
            <a:picLocks noChangeAspect="1"/>
          </p:cNvPicPr>
          <p:nvPr/>
        </p:nvPicPr>
        <p:blipFill>
          <a:blip r:embed="rId3" cstate="hqprint">
            <a:extLst>
              <a:ext uri="{28A0092B-C50C-407E-A947-70E740481C1C}">
                <a14:useLocalDpi xmlns:a14="http://schemas.microsoft.com/office/drawing/2010/main"/>
              </a:ext>
            </a:extLst>
          </a:blip>
          <a:stretch>
            <a:fillRect/>
          </a:stretch>
        </p:blipFill>
        <p:spPr>
          <a:xfrm>
            <a:off x="552699" y="585525"/>
            <a:ext cx="1554647" cy="1554647"/>
          </a:xfrm>
          <a:prstGeom prst="rect">
            <a:avLst/>
          </a:prstGeom>
        </p:spPr>
      </p:pic>
      <p:sp>
        <p:nvSpPr>
          <p:cNvPr id="11" name="Title 1"/>
          <p:cNvSpPr txBox="1">
            <a:spLocks/>
          </p:cNvSpPr>
          <p:nvPr/>
        </p:nvSpPr>
        <p:spPr>
          <a:xfrm>
            <a:off x="552699" y="2716636"/>
            <a:ext cx="7200000" cy="2174614"/>
          </a:xfrm>
          <a:prstGeom prst="rect">
            <a:avLst/>
          </a:prstGeom>
        </p:spPr>
        <p:txBody>
          <a:bodyPr vert="horz" lIns="0" tIns="0" rIns="0" bIns="0" rtlCol="0" anchor="ctr">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sz="4800" b="1" dirty="0" smtClean="0">
                <a:solidFill>
                  <a:schemeClr val="bg1"/>
                </a:solidFill>
                <a:latin typeface="Trebuchet MS"/>
                <a:cs typeface="Trebuchet MS"/>
              </a:rPr>
              <a:t>End of the presentation</a:t>
            </a:r>
            <a:r>
              <a:rPr lang="en-US" sz="5400" dirty="0" smtClean="0">
                <a:solidFill>
                  <a:schemeClr val="bg1"/>
                </a:solidFill>
                <a:latin typeface="Trebuchet MS"/>
                <a:cs typeface="Trebuchet MS"/>
              </a:rPr>
              <a:t/>
            </a:r>
            <a:br>
              <a:rPr lang="en-US" sz="5400" dirty="0" smtClean="0">
                <a:solidFill>
                  <a:schemeClr val="bg1"/>
                </a:solidFill>
                <a:latin typeface="Trebuchet MS"/>
                <a:cs typeface="Trebuchet MS"/>
              </a:rPr>
            </a:br>
            <a:r>
              <a:rPr lang="en-US" sz="4000" dirty="0" smtClean="0">
                <a:solidFill>
                  <a:schemeClr val="bg1"/>
                </a:solidFill>
                <a:latin typeface="Trebuchet MS"/>
                <a:cs typeface="Trebuchet MS"/>
              </a:rPr>
              <a:t>Thank you</a:t>
            </a:r>
          </a:p>
          <a:p>
            <a:pPr algn="l"/>
            <a:endParaRPr lang="en-US" sz="1400" dirty="0" smtClean="0">
              <a:solidFill>
                <a:schemeClr val="bg1"/>
              </a:solidFill>
              <a:latin typeface="Trebuchet MS"/>
              <a:cs typeface="Trebuchet MS"/>
            </a:endParaRPr>
          </a:p>
          <a:p>
            <a:pPr algn="l"/>
            <a:endParaRPr lang="en-US" sz="1400" dirty="0">
              <a:solidFill>
                <a:schemeClr val="bg1"/>
              </a:solidFill>
              <a:latin typeface="Trebuchet MS"/>
              <a:cs typeface="Trebuchet MS"/>
            </a:endParaRPr>
          </a:p>
          <a:p>
            <a:pPr algn="l"/>
            <a:r>
              <a:rPr lang="en-US" sz="2000" dirty="0" smtClean="0">
                <a:solidFill>
                  <a:schemeClr val="bg1"/>
                </a:solidFill>
                <a:latin typeface="Trebuchet MS"/>
                <a:cs typeface="Trebuchet MS"/>
              </a:rPr>
              <a:t>#</a:t>
            </a:r>
            <a:r>
              <a:rPr lang="en-US" sz="2000" dirty="0" err="1" smtClean="0">
                <a:solidFill>
                  <a:schemeClr val="bg1"/>
                </a:solidFill>
                <a:latin typeface="Trebuchet MS"/>
                <a:cs typeface="Trebuchet MS"/>
              </a:rPr>
              <a:t>WalesHateSupportCentre</a:t>
            </a:r>
            <a:endParaRPr lang="en-US" sz="2000" dirty="0" smtClean="0">
              <a:solidFill>
                <a:schemeClr val="bg1"/>
              </a:solidFill>
              <a:latin typeface="Trebuchet MS"/>
              <a:cs typeface="Trebuchet MS"/>
            </a:endParaRPr>
          </a:p>
          <a:p>
            <a:pPr algn="l"/>
            <a:r>
              <a:rPr lang="en-US" sz="2000" dirty="0" smtClean="0">
                <a:solidFill>
                  <a:schemeClr val="bg1"/>
                </a:solidFill>
                <a:latin typeface="Trebuchet MS"/>
                <a:cs typeface="Trebuchet MS"/>
              </a:rPr>
              <a:t>#</a:t>
            </a:r>
            <a:r>
              <a:rPr lang="en-US" sz="2000" dirty="0" err="1" smtClean="0">
                <a:solidFill>
                  <a:schemeClr val="bg1"/>
                </a:solidFill>
                <a:latin typeface="Trebuchet MS"/>
                <a:cs typeface="Trebuchet MS"/>
              </a:rPr>
              <a:t>HateHurtsWales</a:t>
            </a:r>
            <a:endParaRPr lang="en-US" sz="2000" dirty="0">
              <a:solidFill>
                <a:schemeClr val="bg1"/>
              </a:solidFill>
              <a:latin typeface="Trebuchet MS"/>
              <a:cs typeface="Trebuchet MS"/>
            </a:endParaRPr>
          </a:p>
        </p:txBody>
      </p:sp>
      <p:sp>
        <p:nvSpPr>
          <p:cNvPr id="6" name="Rectangle 5"/>
          <p:cNvSpPr/>
          <p:nvPr/>
        </p:nvSpPr>
        <p:spPr>
          <a:xfrm>
            <a:off x="180000" y="5721923"/>
            <a:ext cx="8784000" cy="565630"/>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13" name="Picture 1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52699" y="5753072"/>
            <a:ext cx="1055619" cy="503331"/>
          </a:xfrm>
          <a:prstGeom prst="rect">
            <a:avLst/>
          </a:prstGeom>
        </p:spPr>
      </p:pic>
      <p:pic>
        <p:nvPicPr>
          <p:cNvPr id="15" name="Picture 1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81573" y="5767651"/>
            <a:ext cx="1415444" cy="474174"/>
          </a:xfrm>
          <a:prstGeom prst="rect">
            <a:avLst/>
          </a:prstGeom>
        </p:spPr>
      </p:pic>
      <p:pic>
        <p:nvPicPr>
          <p:cNvPr id="16" name="Content Placeholder 12">
            <a:extLst>
              <a:ext uri="{FF2B5EF4-FFF2-40B4-BE49-F238E27FC236}">
                <a16:creationId xmlns:a16="http://schemas.microsoft.com/office/drawing/2014/main" id="{AA9C6F4C-0DC6-244A-B2C0-3D69EA471F48}"/>
              </a:ext>
            </a:extLst>
          </p:cNvPr>
          <p:cNvPicPr>
            <a:picLocks noChangeAspect="1"/>
          </p:cNvPicPr>
          <p:nvPr/>
        </p:nvPicPr>
        <p:blipFill rotWithShape="1">
          <a:blip r:embed="rId6"/>
          <a:srcRect t="13215" b="53047"/>
          <a:stretch/>
        </p:blipFill>
        <p:spPr>
          <a:xfrm>
            <a:off x="226947" y="5795399"/>
            <a:ext cx="2206149" cy="418678"/>
          </a:xfrm>
          <a:prstGeom prst="rect">
            <a:avLst/>
          </a:prstGeom>
        </p:spPr>
      </p:pic>
      <p:pic>
        <p:nvPicPr>
          <p:cNvPr id="17" name="Content Placeholder 12">
            <a:extLst>
              <a:ext uri="{FF2B5EF4-FFF2-40B4-BE49-F238E27FC236}">
                <a16:creationId xmlns:a16="http://schemas.microsoft.com/office/drawing/2014/main" id="{AA9C6F4C-0DC6-244A-B2C0-3D69EA471F48}"/>
              </a:ext>
            </a:extLst>
          </p:cNvPr>
          <p:cNvPicPr>
            <a:picLocks noChangeAspect="1"/>
          </p:cNvPicPr>
          <p:nvPr/>
        </p:nvPicPr>
        <p:blipFill rotWithShape="1">
          <a:blip r:embed="rId6"/>
          <a:srcRect t="52797" b="20779"/>
          <a:stretch/>
        </p:blipFill>
        <p:spPr>
          <a:xfrm>
            <a:off x="2303011" y="5721923"/>
            <a:ext cx="3805441" cy="565630"/>
          </a:xfrm>
          <a:prstGeom prst="rect">
            <a:avLst/>
          </a:prstGeom>
        </p:spPr>
      </p:pic>
    </p:spTree>
    <p:extLst>
      <p:ext uri="{BB962C8B-B14F-4D97-AF65-F5344CB8AC3E}">
        <p14:creationId xmlns:p14="http://schemas.microsoft.com/office/powerpoint/2010/main" val="32469840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theme/theme1.xml><?xml version="1.0" encoding="utf-8"?>
<a:theme xmlns:a="http://schemas.openxmlformats.org/drawingml/2006/main" name="VSpresentation">
  <a:themeElements>
    <a:clrScheme name="Custom 5">
      <a:dk1>
        <a:srgbClr val="1A1918"/>
      </a:dk1>
      <a:lt1>
        <a:srgbClr val="FFFFFF"/>
      </a:lt1>
      <a:dk2>
        <a:srgbClr val="3E456A"/>
      </a:dk2>
      <a:lt2>
        <a:srgbClr val="E30628"/>
      </a:lt2>
      <a:accent1>
        <a:srgbClr val="E86175"/>
      </a:accent1>
      <a:accent2>
        <a:srgbClr val="27647B"/>
      </a:accent2>
      <a:accent3>
        <a:srgbClr val="A0C7F2"/>
      </a:accent3>
      <a:accent4>
        <a:srgbClr val="DE754C"/>
      </a:accent4>
      <a:accent5>
        <a:srgbClr val="482C7C"/>
      </a:accent5>
      <a:accent6>
        <a:srgbClr val="FFC76C"/>
      </a:accent6>
      <a:hlink>
        <a:srgbClr val="12124C"/>
      </a:hlink>
      <a:folHlink>
        <a:srgbClr val="71B790"/>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C4A21E84D641B4E88A68ED0EB97C0C6" ma:contentTypeVersion="0" ma:contentTypeDescription="Create a new document." ma:contentTypeScope="" ma:versionID="9c20faacb379687df0d1b004cee7b534">
  <xsd:schema xmlns:xsd="http://www.w3.org/2001/XMLSchema" xmlns:xs="http://www.w3.org/2001/XMLSchema" xmlns:p="http://schemas.microsoft.com/office/2006/metadata/properties" xmlns:ns2="edc482be-776a-403d-ae30-201849bba84e" targetNamespace="http://schemas.microsoft.com/office/2006/metadata/properties" ma:root="true" ma:fieldsID="9c4b077f6d4692baa4a53bef4ca8417e" ns2:_="">
    <xsd:import namespace="edc482be-776a-403d-ae30-201849bba84e"/>
    <xsd:element name="properties">
      <xsd:complexType>
        <xsd:sequence>
          <xsd:element name="documentManagement">
            <xsd:complexType>
              <xsd:all>
                <xsd:element ref="ns2:TaxKeywordTaxHTField" minOccurs="0"/>
                <xsd:element ref="ns2:TaxCatchAll" minOccurs="0"/>
                <xsd:element ref="ns2:TaxCatchAllLabe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c482be-776a-403d-ae30-201849bba84e" elementFormDefault="qualified">
    <xsd:import namespace="http://schemas.microsoft.com/office/2006/documentManagement/types"/>
    <xsd:import namespace="http://schemas.microsoft.com/office/infopath/2007/PartnerControls"/>
    <xsd:element name="TaxKeywordTaxHTField" ma:index="8" nillable="true" ma:taxonomy="true" ma:internalName="TaxKeywordTaxHTField" ma:taxonomyFieldName="TaxKeyword" ma:displayName="Enterprise Keywords" ma:readOnly="false" ma:fieldId="{23f27201-bee3-471e-b2e7-b64fd8b7ca38}" ma:taxonomyMulti="true" ma:sspId="898e42cc-ae31-42e6-8124-c6698a02c313" ma:termSetId="00000000-0000-0000-0000-000000000000" ma:anchorId="00000000-0000-0000-0000-000000000000" ma:open="true" ma:isKeyword="true">
      <xsd:complexType>
        <xsd:sequence>
          <xsd:element ref="pc:Terms" minOccurs="0" maxOccurs="1"/>
        </xsd:sequence>
      </xsd:complexType>
    </xsd:element>
    <xsd:element name="TaxCatchAll" ma:index="9" nillable="true" ma:displayName="Taxonomy Catch All Column" ma:hidden="true" ma:list="{19f733de-aa2f-4b51-8612-42158abadd2a}" ma:internalName="TaxCatchAll" ma:showField="CatchAllData" ma:web="edc482be-776a-403d-ae30-201849bba84e">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hidden="true" ma:list="{19f733de-aa2f-4b51-8612-42158abadd2a}" ma:internalName="TaxCatchAllLabel" ma:readOnly="true" ma:showField="CatchAllDataLabel" ma:web="edc482be-776a-403d-ae30-201849bba84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edc482be-776a-403d-ae30-201849bba84e"/>
    <TaxKeywordTaxHTField xmlns="edc482be-776a-403d-ae30-201849bba84e">
      <Terms xmlns="http://schemas.microsoft.com/office/infopath/2007/PartnerControls"/>
    </TaxKeywordTaxHTField>
  </documentManagement>
</p:properties>
</file>

<file path=customXml/itemProps1.xml><?xml version="1.0" encoding="utf-8"?>
<ds:datastoreItem xmlns:ds="http://schemas.openxmlformats.org/officeDocument/2006/customXml" ds:itemID="{CB50EDFC-1034-49FD-8109-B2B2B11B57E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c482be-776a-403d-ae30-201849bba84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4F9DF4B-3408-4B17-B6CF-336810BB540B}">
  <ds:schemaRefs>
    <ds:schemaRef ds:uri="http://schemas.microsoft.com/sharepoint/v3/contenttype/forms"/>
  </ds:schemaRefs>
</ds:datastoreItem>
</file>

<file path=customXml/itemProps3.xml><?xml version="1.0" encoding="utf-8"?>
<ds:datastoreItem xmlns:ds="http://schemas.openxmlformats.org/officeDocument/2006/customXml" ds:itemID="{BA6E8B3D-1468-4BAC-A8F9-897223270193}">
  <ds:schemaRefs>
    <ds:schemaRef ds:uri="http://purl.org/dc/dcmitype/"/>
    <ds:schemaRef ds:uri="http://purl.org/dc/elements/1.1/"/>
    <ds:schemaRef ds:uri="edc482be-776a-403d-ae30-201849bba84e"/>
    <ds:schemaRef ds:uri="http://schemas.microsoft.com/office/infopath/2007/PartnerControls"/>
    <ds:schemaRef ds:uri="http://purl.org/dc/terms/"/>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Organic</Template>
  <TotalTime>6948</TotalTime>
  <Words>483</Words>
  <Application>Microsoft Office PowerPoint</Application>
  <PresentationFormat>On-screen Show (4:3)</PresentationFormat>
  <Paragraphs>106</Paragraphs>
  <Slides>18</Slides>
  <Notes>8</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Calibri Light</vt:lpstr>
      <vt:lpstr>Trebuchet MS</vt:lpstr>
      <vt:lpstr>Wingdings</vt:lpstr>
      <vt:lpstr>VSpresentation</vt:lpstr>
      <vt:lpstr>PowerPoint Presentation</vt:lpstr>
      <vt:lpstr>PowerPoint Presentation</vt:lpstr>
      <vt:lpstr>PowerPoint Presentation</vt:lpstr>
      <vt:lpstr>PowerPoint Presentation</vt:lpstr>
      <vt:lpstr>The Impact of Hate Crime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Victim Support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Headline</dc:title>
  <dc:creator>Kaj Patel</dc:creator>
  <cp:lastModifiedBy>Becca Rosenthal</cp:lastModifiedBy>
  <cp:revision>287</cp:revision>
  <dcterms:created xsi:type="dcterms:W3CDTF">2016-03-07T13:20:05Z</dcterms:created>
  <dcterms:modified xsi:type="dcterms:W3CDTF">2022-12-06T06:29:15Z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0x0101009C4A21E84D641B4E88A68ED0EB97C0C6</vt:lpwstr>
  </property>
  <property fmtid="{D5CDD505-2E9C-101B-9397-08002B2CF9AE}" pid="3" name="TaxKeyword">
    <vt:lpwstr/>
  </property>
  <property fmtid="{D5CDD505-2E9C-101B-9397-08002B2CF9AE}" pid="4" name="Order">
    <vt:r8>13200</vt:r8>
  </property>
  <property fmtid="{D5CDD505-2E9C-101B-9397-08002B2CF9AE}" pid="5" name="TemplateUrl">
    <vt:lpwstr/>
  </property>
  <property fmtid="{D5CDD505-2E9C-101B-9397-08002B2CF9AE}" pid="6" name="xd_Signature">
    <vt:bool>false</vt:bool>
  </property>
  <property fmtid="{D5CDD505-2E9C-101B-9397-08002B2CF9AE}" pid="7" name="xd_ProgID">
    <vt:lpwstr/>
  </property>
</Properties>
</file>