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7" r:id="rId5"/>
    <p:sldId id="257" r:id="rId6"/>
    <p:sldId id="259" r:id="rId7"/>
    <p:sldId id="258" r:id="rId8"/>
    <p:sldId id="269" r:id="rId9"/>
    <p:sldId id="268" r:id="rId10"/>
    <p:sldId id="263" r:id="rId11"/>
    <p:sldId id="272" r:id="rId12"/>
    <p:sldId id="264" r:id="rId13"/>
    <p:sldId id="256" r:id="rId14"/>
    <p:sldId id="270" r:id="rId15"/>
    <p:sldId id="265" r:id="rId16"/>
    <p:sldId id="266"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C58880-CD80-43E4-87CF-9E4A8A158656}" v="102" dt="2022-05-06T11:39:52.3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9" d="100"/>
          <a:sy n="59" d="100"/>
        </p:scale>
        <p:origin x="23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794726-D59F-4211-BD73-9502EFFB59E7}"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A916DB06-EFA7-49B4-98DB-F6B8AA11C1EF}" type="pres">
      <dgm:prSet presAssocID="{92794726-D59F-4211-BD73-9502EFFB59E7}" presName="linear" presStyleCnt="0">
        <dgm:presLayoutVars>
          <dgm:dir/>
          <dgm:animLvl val="lvl"/>
          <dgm:resizeHandles val="exact"/>
        </dgm:presLayoutVars>
      </dgm:prSet>
      <dgm:spPr/>
    </dgm:pt>
  </dgm:ptLst>
  <dgm:cxnLst>
    <dgm:cxn modelId="{89BD4D0D-570B-4EC0-BDBF-DACA862FB230}" type="presOf" srcId="{92794726-D59F-4211-BD73-9502EFFB59E7}" destId="{A916DB06-EFA7-49B4-98DB-F6B8AA11C1EF}" srcOrd="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4D47C-AB9C-3E26-EDF5-0065B00629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5D4CCF-FE6D-D2AE-0FF0-F8DFFAA11F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0FD966-491D-CE9C-AC20-3D466E6D0C33}"/>
              </a:ext>
            </a:extLst>
          </p:cNvPr>
          <p:cNvSpPr>
            <a:spLocks noGrp="1"/>
          </p:cNvSpPr>
          <p:nvPr>
            <p:ph type="dt" sz="half" idx="10"/>
          </p:nvPr>
        </p:nvSpPr>
        <p:spPr/>
        <p:txBody>
          <a:bodyPr/>
          <a:lstStyle/>
          <a:p>
            <a:fld id="{CABAE9EB-9CE6-4853-9F37-759844D7E58F}" type="datetimeFigureOut">
              <a:rPr lang="en-GB" smtClean="0"/>
              <a:t>06/05/2022</a:t>
            </a:fld>
            <a:endParaRPr lang="en-GB"/>
          </a:p>
        </p:txBody>
      </p:sp>
      <p:sp>
        <p:nvSpPr>
          <p:cNvPr id="5" name="Footer Placeholder 4">
            <a:extLst>
              <a:ext uri="{FF2B5EF4-FFF2-40B4-BE49-F238E27FC236}">
                <a16:creationId xmlns:a16="http://schemas.microsoft.com/office/drawing/2014/main" id="{C54EF4C5-86A6-736A-EC4B-6484E53CD5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0A580C-1176-9198-3545-C88FFD4F34A4}"/>
              </a:ext>
            </a:extLst>
          </p:cNvPr>
          <p:cNvSpPr>
            <a:spLocks noGrp="1"/>
          </p:cNvSpPr>
          <p:nvPr>
            <p:ph type="sldNum" sz="quarter" idx="12"/>
          </p:nvPr>
        </p:nvSpPr>
        <p:spPr/>
        <p:txBody>
          <a:bodyPr/>
          <a:lstStyle/>
          <a:p>
            <a:fld id="{828BC23C-1519-4F6D-976F-C2D82788C609}" type="slidenum">
              <a:rPr lang="en-GB" smtClean="0"/>
              <a:t>‹#›</a:t>
            </a:fld>
            <a:endParaRPr lang="en-GB"/>
          </a:p>
        </p:txBody>
      </p:sp>
    </p:spTree>
    <p:extLst>
      <p:ext uri="{BB962C8B-B14F-4D97-AF65-F5344CB8AC3E}">
        <p14:creationId xmlns:p14="http://schemas.microsoft.com/office/powerpoint/2010/main" val="137614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E11C1-AD72-E7C7-029E-5375FAA682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9CD691-8370-537C-EEE7-D3B326CA9F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0DCC6D-9038-3A1F-2578-CBFF64CDCE99}"/>
              </a:ext>
            </a:extLst>
          </p:cNvPr>
          <p:cNvSpPr>
            <a:spLocks noGrp="1"/>
          </p:cNvSpPr>
          <p:nvPr>
            <p:ph type="dt" sz="half" idx="10"/>
          </p:nvPr>
        </p:nvSpPr>
        <p:spPr/>
        <p:txBody>
          <a:bodyPr/>
          <a:lstStyle/>
          <a:p>
            <a:fld id="{CABAE9EB-9CE6-4853-9F37-759844D7E58F}" type="datetimeFigureOut">
              <a:rPr lang="en-GB" smtClean="0"/>
              <a:t>06/05/2022</a:t>
            </a:fld>
            <a:endParaRPr lang="en-GB"/>
          </a:p>
        </p:txBody>
      </p:sp>
      <p:sp>
        <p:nvSpPr>
          <p:cNvPr id="5" name="Footer Placeholder 4">
            <a:extLst>
              <a:ext uri="{FF2B5EF4-FFF2-40B4-BE49-F238E27FC236}">
                <a16:creationId xmlns:a16="http://schemas.microsoft.com/office/drawing/2014/main" id="{92988CFE-C129-B307-3EC4-B4AA971F5B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09EFEF-2E2B-B9A1-C4FB-D1F785F4FAF5}"/>
              </a:ext>
            </a:extLst>
          </p:cNvPr>
          <p:cNvSpPr>
            <a:spLocks noGrp="1"/>
          </p:cNvSpPr>
          <p:nvPr>
            <p:ph type="sldNum" sz="quarter" idx="12"/>
          </p:nvPr>
        </p:nvSpPr>
        <p:spPr/>
        <p:txBody>
          <a:bodyPr/>
          <a:lstStyle/>
          <a:p>
            <a:fld id="{828BC23C-1519-4F6D-976F-C2D82788C609}" type="slidenum">
              <a:rPr lang="en-GB" smtClean="0"/>
              <a:t>‹#›</a:t>
            </a:fld>
            <a:endParaRPr lang="en-GB"/>
          </a:p>
        </p:txBody>
      </p:sp>
    </p:spTree>
    <p:extLst>
      <p:ext uri="{BB962C8B-B14F-4D97-AF65-F5344CB8AC3E}">
        <p14:creationId xmlns:p14="http://schemas.microsoft.com/office/powerpoint/2010/main" val="3143692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98ABA-2421-B88D-04D0-488C1CB8E6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2E8945-0846-FF48-15B3-061DD53B93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F0EB90-CD0E-76E6-602C-A0E1D62AD5B5}"/>
              </a:ext>
            </a:extLst>
          </p:cNvPr>
          <p:cNvSpPr>
            <a:spLocks noGrp="1"/>
          </p:cNvSpPr>
          <p:nvPr>
            <p:ph type="dt" sz="half" idx="10"/>
          </p:nvPr>
        </p:nvSpPr>
        <p:spPr/>
        <p:txBody>
          <a:bodyPr/>
          <a:lstStyle/>
          <a:p>
            <a:fld id="{CABAE9EB-9CE6-4853-9F37-759844D7E58F}" type="datetimeFigureOut">
              <a:rPr lang="en-GB" smtClean="0"/>
              <a:t>06/05/2022</a:t>
            </a:fld>
            <a:endParaRPr lang="en-GB"/>
          </a:p>
        </p:txBody>
      </p:sp>
      <p:sp>
        <p:nvSpPr>
          <p:cNvPr id="5" name="Footer Placeholder 4">
            <a:extLst>
              <a:ext uri="{FF2B5EF4-FFF2-40B4-BE49-F238E27FC236}">
                <a16:creationId xmlns:a16="http://schemas.microsoft.com/office/drawing/2014/main" id="{806F694F-B60B-E22F-F298-BE422049E6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B9B7F-107B-66E4-946F-BFD205F625C1}"/>
              </a:ext>
            </a:extLst>
          </p:cNvPr>
          <p:cNvSpPr>
            <a:spLocks noGrp="1"/>
          </p:cNvSpPr>
          <p:nvPr>
            <p:ph type="sldNum" sz="quarter" idx="12"/>
          </p:nvPr>
        </p:nvSpPr>
        <p:spPr/>
        <p:txBody>
          <a:bodyPr/>
          <a:lstStyle/>
          <a:p>
            <a:fld id="{828BC23C-1519-4F6D-976F-C2D82788C609}" type="slidenum">
              <a:rPr lang="en-GB" smtClean="0"/>
              <a:t>‹#›</a:t>
            </a:fld>
            <a:endParaRPr lang="en-GB"/>
          </a:p>
        </p:txBody>
      </p:sp>
    </p:spTree>
    <p:extLst>
      <p:ext uri="{BB962C8B-B14F-4D97-AF65-F5344CB8AC3E}">
        <p14:creationId xmlns:p14="http://schemas.microsoft.com/office/powerpoint/2010/main" val="1173348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AE251-2163-13F0-DB7A-57EC95588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87AF14-827D-1396-9DA4-B8BDAFAA8D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21036C-8EA3-1127-5AB2-7C7FA1FB57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61EB34-9F68-63B6-4CDC-FA0CD472320F}"/>
              </a:ext>
            </a:extLst>
          </p:cNvPr>
          <p:cNvSpPr>
            <a:spLocks noGrp="1"/>
          </p:cNvSpPr>
          <p:nvPr>
            <p:ph type="dt" sz="half" idx="10"/>
          </p:nvPr>
        </p:nvSpPr>
        <p:spPr/>
        <p:txBody>
          <a:bodyPr/>
          <a:lstStyle/>
          <a:p>
            <a:fld id="{CABAE9EB-9CE6-4853-9F37-759844D7E58F}" type="datetimeFigureOut">
              <a:rPr lang="en-GB" smtClean="0"/>
              <a:t>06/05/2022</a:t>
            </a:fld>
            <a:endParaRPr lang="en-GB"/>
          </a:p>
        </p:txBody>
      </p:sp>
      <p:sp>
        <p:nvSpPr>
          <p:cNvPr id="6" name="Footer Placeholder 5">
            <a:extLst>
              <a:ext uri="{FF2B5EF4-FFF2-40B4-BE49-F238E27FC236}">
                <a16:creationId xmlns:a16="http://schemas.microsoft.com/office/drawing/2014/main" id="{2DC3A646-049D-9A97-7506-6968037D59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5F0CC7-99BD-88AD-D0D4-75A95CE5050D}"/>
              </a:ext>
            </a:extLst>
          </p:cNvPr>
          <p:cNvSpPr>
            <a:spLocks noGrp="1"/>
          </p:cNvSpPr>
          <p:nvPr>
            <p:ph type="sldNum" sz="quarter" idx="12"/>
          </p:nvPr>
        </p:nvSpPr>
        <p:spPr/>
        <p:txBody>
          <a:bodyPr/>
          <a:lstStyle/>
          <a:p>
            <a:fld id="{828BC23C-1519-4F6D-976F-C2D82788C609}" type="slidenum">
              <a:rPr lang="en-GB" smtClean="0"/>
              <a:t>‹#›</a:t>
            </a:fld>
            <a:endParaRPr lang="en-GB"/>
          </a:p>
        </p:txBody>
      </p:sp>
    </p:spTree>
    <p:extLst>
      <p:ext uri="{BB962C8B-B14F-4D97-AF65-F5344CB8AC3E}">
        <p14:creationId xmlns:p14="http://schemas.microsoft.com/office/powerpoint/2010/main" val="225001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B9F71-E3A4-A5E4-4EA3-DA175471E6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7E6EA5-F644-61EE-D5A3-5F8190E056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3B8FF5-A975-5B9D-1E63-83C7C19C54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B8F59E-0A3D-BF18-02A8-D43DCD29D2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EE7AA8-35F3-B5E5-BAB3-34A608D842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1840FB-72B7-21AB-FC04-BBB3D899B4D7}"/>
              </a:ext>
            </a:extLst>
          </p:cNvPr>
          <p:cNvSpPr>
            <a:spLocks noGrp="1"/>
          </p:cNvSpPr>
          <p:nvPr>
            <p:ph type="dt" sz="half" idx="10"/>
          </p:nvPr>
        </p:nvSpPr>
        <p:spPr/>
        <p:txBody>
          <a:bodyPr/>
          <a:lstStyle/>
          <a:p>
            <a:fld id="{CABAE9EB-9CE6-4853-9F37-759844D7E58F}" type="datetimeFigureOut">
              <a:rPr lang="en-GB" smtClean="0"/>
              <a:t>06/05/2022</a:t>
            </a:fld>
            <a:endParaRPr lang="en-GB"/>
          </a:p>
        </p:txBody>
      </p:sp>
      <p:sp>
        <p:nvSpPr>
          <p:cNvPr id="8" name="Footer Placeholder 7">
            <a:extLst>
              <a:ext uri="{FF2B5EF4-FFF2-40B4-BE49-F238E27FC236}">
                <a16:creationId xmlns:a16="http://schemas.microsoft.com/office/drawing/2014/main" id="{CB2C2B5F-BAE5-26BB-E9CD-FBCAAD8B1F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312CE9-6BD8-6474-987C-ADC510BD4F0B}"/>
              </a:ext>
            </a:extLst>
          </p:cNvPr>
          <p:cNvSpPr>
            <a:spLocks noGrp="1"/>
          </p:cNvSpPr>
          <p:nvPr>
            <p:ph type="sldNum" sz="quarter" idx="12"/>
          </p:nvPr>
        </p:nvSpPr>
        <p:spPr/>
        <p:txBody>
          <a:bodyPr/>
          <a:lstStyle/>
          <a:p>
            <a:fld id="{828BC23C-1519-4F6D-976F-C2D82788C609}" type="slidenum">
              <a:rPr lang="en-GB" smtClean="0"/>
              <a:t>‹#›</a:t>
            </a:fld>
            <a:endParaRPr lang="en-GB"/>
          </a:p>
        </p:txBody>
      </p:sp>
    </p:spTree>
    <p:extLst>
      <p:ext uri="{BB962C8B-B14F-4D97-AF65-F5344CB8AC3E}">
        <p14:creationId xmlns:p14="http://schemas.microsoft.com/office/powerpoint/2010/main" val="2508910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7DEB1-70B3-23CD-07D7-41AE82F6DD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322664-7083-90C3-29AE-F8E6E80A2207}"/>
              </a:ext>
            </a:extLst>
          </p:cNvPr>
          <p:cNvSpPr>
            <a:spLocks noGrp="1"/>
          </p:cNvSpPr>
          <p:nvPr>
            <p:ph type="dt" sz="half" idx="10"/>
          </p:nvPr>
        </p:nvSpPr>
        <p:spPr/>
        <p:txBody>
          <a:bodyPr/>
          <a:lstStyle/>
          <a:p>
            <a:fld id="{CABAE9EB-9CE6-4853-9F37-759844D7E58F}" type="datetimeFigureOut">
              <a:rPr lang="en-GB" smtClean="0"/>
              <a:t>06/05/2022</a:t>
            </a:fld>
            <a:endParaRPr lang="en-GB"/>
          </a:p>
        </p:txBody>
      </p:sp>
      <p:sp>
        <p:nvSpPr>
          <p:cNvPr id="4" name="Footer Placeholder 3">
            <a:extLst>
              <a:ext uri="{FF2B5EF4-FFF2-40B4-BE49-F238E27FC236}">
                <a16:creationId xmlns:a16="http://schemas.microsoft.com/office/drawing/2014/main" id="{975BA471-B240-87E3-3853-46D82D6CF2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0C29C8-138B-C694-FE90-A7969FA9F15A}"/>
              </a:ext>
            </a:extLst>
          </p:cNvPr>
          <p:cNvSpPr>
            <a:spLocks noGrp="1"/>
          </p:cNvSpPr>
          <p:nvPr>
            <p:ph type="sldNum" sz="quarter" idx="12"/>
          </p:nvPr>
        </p:nvSpPr>
        <p:spPr/>
        <p:txBody>
          <a:bodyPr/>
          <a:lstStyle/>
          <a:p>
            <a:fld id="{828BC23C-1519-4F6D-976F-C2D82788C609}" type="slidenum">
              <a:rPr lang="en-GB" smtClean="0"/>
              <a:t>‹#›</a:t>
            </a:fld>
            <a:endParaRPr lang="en-GB"/>
          </a:p>
        </p:txBody>
      </p:sp>
    </p:spTree>
    <p:extLst>
      <p:ext uri="{BB962C8B-B14F-4D97-AF65-F5344CB8AC3E}">
        <p14:creationId xmlns:p14="http://schemas.microsoft.com/office/powerpoint/2010/main" val="1403494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6C47C4-A412-D078-7D5C-2A1B6B389717}"/>
              </a:ext>
            </a:extLst>
          </p:cNvPr>
          <p:cNvSpPr>
            <a:spLocks noGrp="1"/>
          </p:cNvSpPr>
          <p:nvPr>
            <p:ph type="dt" sz="half" idx="10"/>
          </p:nvPr>
        </p:nvSpPr>
        <p:spPr/>
        <p:txBody>
          <a:bodyPr/>
          <a:lstStyle/>
          <a:p>
            <a:fld id="{CABAE9EB-9CE6-4853-9F37-759844D7E58F}" type="datetimeFigureOut">
              <a:rPr lang="en-GB" smtClean="0"/>
              <a:t>06/05/2022</a:t>
            </a:fld>
            <a:endParaRPr lang="en-GB"/>
          </a:p>
        </p:txBody>
      </p:sp>
      <p:sp>
        <p:nvSpPr>
          <p:cNvPr id="3" name="Footer Placeholder 2">
            <a:extLst>
              <a:ext uri="{FF2B5EF4-FFF2-40B4-BE49-F238E27FC236}">
                <a16:creationId xmlns:a16="http://schemas.microsoft.com/office/drawing/2014/main" id="{EDCA3A91-543E-7CC2-C561-87CEBE08CA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A3541F2-78B2-BF50-029C-AC257CC6066A}"/>
              </a:ext>
            </a:extLst>
          </p:cNvPr>
          <p:cNvSpPr>
            <a:spLocks noGrp="1"/>
          </p:cNvSpPr>
          <p:nvPr>
            <p:ph type="sldNum" sz="quarter" idx="12"/>
          </p:nvPr>
        </p:nvSpPr>
        <p:spPr/>
        <p:txBody>
          <a:bodyPr/>
          <a:lstStyle/>
          <a:p>
            <a:fld id="{828BC23C-1519-4F6D-976F-C2D82788C609}" type="slidenum">
              <a:rPr lang="en-GB" smtClean="0"/>
              <a:t>‹#›</a:t>
            </a:fld>
            <a:endParaRPr lang="en-GB"/>
          </a:p>
        </p:txBody>
      </p:sp>
    </p:spTree>
    <p:extLst>
      <p:ext uri="{BB962C8B-B14F-4D97-AF65-F5344CB8AC3E}">
        <p14:creationId xmlns:p14="http://schemas.microsoft.com/office/powerpoint/2010/main" val="1336796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7D7AA-22F7-C48D-C61F-6B309A5DB9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6FCD19-9218-B766-4587-6F1AFAA732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3EF354-36E1-922A-E05B-A70AA8D12D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D784E1-268A-0A6F-128B-B3D8A8335BCB}"/>
              </a:ext>
            </a:extLst>
          </p:cNvPr>
          <p:cNvSpPr>
            <a:spLocks noGrp="1"/>
          </p:cNvSpPr>
          <p:nvPr>
            <p:ph type="dt" sz="half" idx="10"/>
          </p:nvPr>
        </p:nvSpPr>
        <p:spPr/>
        <p:txBody>
          <a:bodyPr/>
          <a:lstStyle/>
          <a:p>
            <a:fld id="{CABAE9EB-9CE6-4853-9F37-759844D7E58F}" type="datetimeFigureOut">
              <a:rPr lang="en-GB" smtClean="0"/>
              <a:t>06/05/2022</a:t>
            </a:fld>
            <a:endParaRPr lang="en-GB"/>
          </a:p>
        </p:txBody>
      </p:sp>
      <p:sp>
        <p:nvSpPr>
          <p:cNvPr id="6" name="Footer Placeholder 5">
            <a:extLst>
              <a:ext uri="{FF2B5EF4-FFF2-40B4-BE49-F238E27FC236}">
                <a16:creationId xmlns:a16="http://schemas.microsoft.com/office/drawing/2014/main" id="{6336A6FB-7BBE-48AD-A3BF-2CF6849B1E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1DB425-558C-7DF1-EC35-FCA1BAD89E2B}"/>
              </a:ext>
            </a:extLst>
          </p:cNvPr>
          <p:cNvSpPr>
            <a:spLocks noGrp="1"/>
          </p:cNvSpPr>
          <p:nvPr>
            <p:ph type="sldNum" sz="quarter" idx="12"/>
          </p:nvPr>
        </p:nvSpPr>
        <p:spPr/>
        <p:txBody>
          <a:bodyPr/>
          <a:lstStyle/>
          <a:p>
            <a:fld id="{828BC23C-1519-4F6D-976F-C2D82788C609}" type="slidenum">
              <a:rPr lang="en-GB" smtClean="0"/>
              <a:t>‹#›</a:t>
            </a:fld>
            <a:endParaRPr lang="en-GB"/>
          </a:p>
        </p:txBody>
      </p:sp>
    </p:spTree>
    <p:extLst>
      <p:ext uri="{BB962C8B-B14F-4D97-AF65-F5344CB8AC3E}">
        <p14:creationId xmlns:p14="http://schemas.microsoft.com/office/powerpoint/2010/main" val="436423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41A96-913B-8F3B-CC56-AC9EBAD1D2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B38630-BFEE-5BA9-A5A0-E3097E771C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7F38EC-8461-C941-EFBD-8B9DADE8E6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66F596-1FDD-0968-C117-F0D5FBBB68A6}"/>
              </a:ext>
            </a:extLst>
          </p:cNvPr>
          <p:cNvSpPr>
            <a:spLocks noGrp="1"/>
          </p:cNvSpPr>
          <p:nvPr>
            <p:ph type="dt" sz="half" idx="10"/>
          </p:nvPr>
        </p:nvSpPr>
        <p:spPr/>
        <p:txBody>
          <a:bodyPr/>
          <a:lstStyle/>
          <a:p>
            <a:fld id="{CABAE9EB-9CE6-4853-9F37-759844D7E58F}" type="datetimeFigureOut">
              <a:rPr lang="en-GB" smtClean="0"/>
              <a:t>06/05/2022</a:t>
            </a:fld>
            <a:endParaRPr lang="en-GB"/>
          </a:p>
        </p:txBody>
      </p:sp>
      <p:sp>
        <p:nvSpPr>
          <p:cNvPr id="6" name="Footer Placeholder 5">
            <a:extLst>
              <a:ext uri="{FF2B5EF4-FFF2-40B4-BE49-F238E27FC236}">
                <a16:creationId xmlns:a16="http://schemas.microsoft.com/office/drawing/2014/main" id="{52A002C4-BCA5-61FD-53AC-F661C63DFE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484969-799A-0F33-7EBA-F2012B1F3EE3}"/>
              </a:ext>
            </a:extLst>
          </p:cNvPr>
          <p:cNvSpPr>
            <a:spLocks noGrp="1"/>
          </p:cNvSpPr>
          <p:nvPr>
            <p:ph type="sldNum" sz="quarter" idx="12"/>
          </p:nvPr>
        </p:nvSpPr>
        <p:spPr/>
        <p:txBody>
          <a:bodyPr/>
          <a:lstStyle/>
          <a:p>
            <a:fld id="{828BC23C-1519-4F6D-976F-C2D82788C609}" type="slidenum">
              <a:rPr lang="en-GB" smtClean="0"/>
              <a:t>‹#›</a:t>
            </a:fld>
            <a:endParaRPr lang="en-GB"/>
          </a:p>
        </p:txBody>
      </p:sp>
    </p:spTree>
    <p:extLst>
      <p:ext uri="{BB962C8B-B14F-4D97-AF65-F5344CB8AC3E}">
        <p14:creationId xmlns:p14="http://schemas.microsoft.com/office/powerpoint/2010/main" val="3554223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DE1FC-5EEC-7F6C-7BC1-DADA58EFE7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9DBDA6-4E96-646A-10A7-D5AEAE54E9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BADA0B-E78C-485F-C123-6391E2189060}"/>
              </a:ext>
            </a:extLst>
          </p:cNvPr>
          <p:cNvSpPr>
            <a:spLocks noGrp="1"/>
          </p:cNvSpPr>
          <p:nvPr>
            <p:ph type="dt" sz="half" idx="10"/>
          </p:nvPr>
        </p:nvSpPr>
        <p:spPr/>
        <p:txBody>
          <a:bodyPr/>
          <a:lstStyle/>
          <a:p>
            <a:fld id="{CABAE9EB-9CE6-4853-9F37-759844D7E58F}" type="datetimeFigureOut">
              <a:rPr lang="en-GB" smtClean="0"/>
              <a:t>06/05/2022</a:t>
            </a:fld>
            <a:endParaRPr lang="en-GB"/>
          </a:p>
        </p:txBody>
      </p:sp>
      <p:sp>
        <p:nvSpPr>
          <p:cNvPr id="5" name="Footer Placeholder 4">
            <a:extLst>
              <a:ext uri="{FF2B5EF4-FFF2-40B4-BE49-F238E27FC236}">
                <a16:creationId xmlns:a16="http://schemas.microsoft.com/office/drawing/2014/main" id="{16B4BFC1-FDC7-4BDA-7A37-8B3F7981A5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53F738-5723-F546-EB87-1C29F5A5C6A3}"/>
              </a:ext>
            </a:extLst>
          </p:cNvPr>
          <p:cNvSpPr>
            <a:spLocks noGrp="1"/>
          </p:cNvSpPr>
          <p:nvPr>
            <p:ph type="sldNum" sz="quarter" idx="12"/>
          </p:nvPr>
        </p:nvSpPr>
        <p:spPr/>
        <p:txBody>
          <a:bodyPr/>
          <a:lstStyle/>
          <a:p>
            <a:fld id="{828BC23C-1519-4F6D-976F-C2D82788C609}" type="slidenum">
              <a:rPr lang="en-GB" smtClean="0"/>
              <a:t>‹#›</a:t>
            </a:fld>
            <a:endParaRPr lang="en-GB"/>
          </a:p>
        </p:txBody>
      </p:sp>
    </p:spTree>
    <p:extLst>
      <p:ext uri="{BB962C8B-B14F-4D97-AF65-F5344CB8AC3E}">
        <p14:creationId xmlns:p14="http://schemas.microsoft.com/office/powerpoint/2010/main" val="313298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35D109-4D66-95B6-3050-A49D4B649F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B4F7E6-8535-6F86-6C5C-11D918A051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7C0D2-20C3-7265-A82C-62963BECD60C}"/>
              </a:ext>
            </a:extLst>
          </p:cNvPr>
          <p:cNvSpPr>
            <a:spLocks noGrp="1"/>
          </p:cNvSpPr>
          <p:nvPr>
            <p:ph type="dt" sz="half" idx="10"/>
          </p:nvPr>
        </p:nvSpPr>
        <p:spPr/>
        <p:txBody>
          <a:bodyPr/>
          <a:lstStyle/>
          <a:p>
            <a:fld id="{CABAE9EB-9CE6-4853-9F37-759844D7E58F}" type="datetimeFigureOut">
              <a:rPr lang="en-GB" smtClean="0"/>
              <a:t>06/05/2022</a:t>
            </a:fld>
            <a:endParaRPr lang="en-GB"/>
          </a:p>
        </p:txBody>
      </p:sp>
      <p:sp>
        <p:nvSpPr>
          <p:cNvPr id="5" name="Footer Placeholder 4">
            <a:extLst>
              <a:ext uri="{FF2B5EF4-FFF2-40B4-BE49-F238E27FC236}">
                <a16:creationId xmlns:a16="http://schemas.microsoft.com/office/drawing/2014/main" id="{1391182B-1061-03A4-4D50-BFC84CD55D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28AB8D-774C-99D0-25E9-589543C0C00D}"/>
              </a:ext>
            </a:extLst>
          </p:cNvPr>
          <p:cNvSpPr>
            <a:spLocks noGrp="1"/>
          </p:cNvSpPr>
          <p:nvPr>
            <p:ph type="sldNum" sz="quarter" idx="12"/>
          </p:nvPr>
        </p:nvSpPr>
        <p:spPr/>
        <p:txBody>
          <a:bodyPr/>
          <a:lstStyle/>
          <a:p>
            <a:fld id="{828BC23C-1519-4F6D-976F-C2D82788C609}" type="slidenum">
              <a:rPr lang="en-GB" smtClean="0"/>
              <a:t>‹#›</a:t>
            </a:fld>
            <a:endParaRPr lang="en-GB"/>
          </a:p>
        </p:txBody>
      </p:sp>
    </p:spTree>
    <p:extLst>
      <p:ext uri="{BB962C8B-B14F-4D97-AF65-F5344CB8AC3E}">
        <p14:creationId xmlns:p14="http://schemas.microsoft.com/office/powerpoint/2010/main" val="1119215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BED97D-9539-C118-DE49-21AD1F1E37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B2EF39-49F2-7D6D-9892-C2D88CB47E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50292-8A92-6FF4-0AB5-2E468062A1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BAE9EB-9CE6-4853-9F37-759844D7E58F}" type="datetimeFigureOut">
              <a:rPr lang="en-GB" smtClean="0"/>
              <a:t>06/05/2022</a:t>
            </a:fld>
            <a:endParaRPr lang="en-GB"/>
          </a:p>
        </p:txBody>
      </p:sp>
      <p:sp>
        <p:nvSpPr>
          <p:cNvPr id="5" name="Footer Placeholder 4">
            <a:extLst>
              <a:ext uri="{FF2B5EF4-FFF2-40B4-BE49-F238E27FC236}">
                <a16:creationId xmlns:a16="http://schemas.microsoft.com/office/drawing/2014/main" id="{88845136-F603-8DF3-D8CD-F28B32160C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2971A1-4E87-164E-52C3-2DB819F921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8BC23C-1519-4F6D-976F-C2D82788C609}" type="slidenum">
              <a:rPr lang="en-GB" smtClean="0"/>
              <a:t>‹#›</a:t>
            </a:fld>
            <a:endParaRPr lang="en-GB"/>
          </a:p>
        </p:txBody>
      </p:sp>
    </p:spTree>
    <p:extLst>
      <p:ext uri="{BB962C8B-B14F-4D97-AF65-F5344CB8AC3E}">
        <p14:creationId xmlns:p14="http://schemas.microsoft.com/office/powerpoint/2010/main" val="13689682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rince2.com/uk/prince2-methodology" TargetMode="External"/><Relationship Id="rId2" Type="http://schemas.openxmlformats.org/officeDocument/2006/relationships/hyperlink" Target="https://dl.acm.org/doi/abs/10.1145/287831.287843" TargetMode="External"/><Relationship Id="rId1" Type="http://schemas.openxmlformats.org/officeDocument/2006/relationships/slideLayout" Target="../slideLayouts/slideLayout2.xml"/><Relationship Id="rId4" Type="http://schemas.openxmlformats.org/officeDocument/2006/relationships/hyperlink" Target="https://www.ed.ac.uk/reflection/reflectors-toolkit/reflecting-on-experience/gibbs-reflective-cycle"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 name="Rectangle 36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4" name="Picture 363">
            <a:extLst>
              <a:ext uri="{FF2B5EF4-FFF2-40B4-BE49-F238E27FC236}">
                <a16:creationId xmlns:a16="http://schemas.microsoft.com/office/drawing/2014/main" id="{94E88A72-4AAC-411F-6D05-8E3F1B834A87}"/>
              </a:ext>
            </a:extLst>
          </p:cNvPr>
          <p:cNvPicPr>
            <a:picLocks noChangeAspect="1"/>
          </p:cNvPicPr>
          <p:nvPr/>
        </p:nvPicPr>
        <p:blipFill rotWithShape="1">
          <a:blip r:embed="rId2">
            <a:alphaModFix amt="35000"/>
          </a:blip>
          <a:srcRect t="8536"/>
          <a:stretch/>
        </p:blipFill>
        <p:spPr>
          <a:xfrm>
            <a:off x="20" y="1"/>
            <a:ext cx="12191980" cy="6857999"/>
          </a:xfrm>
          <a:prstGeom prst="rect">
            <a:avLst/>
          </a:prstGeom>
        </p:spPr>
      </p:pic>
      <p:sp>
        <p:nvSpPr>
          <p:cNvPr id="2" name="Title 1">
            <a:extLst>
              <a:ext uri="{FF2B5EF4-FFF2-40B4-BE49-F238E27FC236}">
                <a16:creationId xmlns:a16="http://schemas.microsoft.com/office/drawing/2014/main" id="{F1B045CA-733C-AB0E-1370-B7ED5E63329B}"/>
              </a:ext>
            </a:extLst>
          </p:cNvPr>
          <p:cNvSpPr>
            <a:spLocks noGrp="1"/>
          </p:cNvSpPr>
          <p:nvPr>
            <p:ph type="title"/>
          </p:nvPr>
        </p:nvSpPr>
        <p:spPr>
          <a:xfrm>
            <a:off x="838201" y="1065862"/>
            <a:ext cx="3313164" cy="4726276"/>
          </a:xfrm>
        </p:spPr>
        <p:txBody>
          <a:bodyPr>
            <a:normAutofit/>
          </a:bodyPr>
          <a:lstStyle/>
          <a:p>
            <a:pPr algn="r"/>
            <a:r>
              <a:rPr lang="en-GB" sz="4000" dirty="0">
                <a:solidFill>
                  <a:srgbClr val="FFFFFF"/>
                </a:solidFill>
              </a:rPr>
              <a:t>Project Management for Sustainability</a:t>
            </a:r>
          </a:p>
        </p:txBody>
      </p:sp>
      <p:cxnSp>
        <p:nvCxnSpPr>
          <p:cNvPr id="370" name="Straight Connector 36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363" name="Content Placeholder 2">
            <a:extLst>
              <a:ext uri="{FF2B5EF4-FFF2-40B4-BE49-F238E27FC236}">
                <a16:creationId xmlns:a16="http://schemas.microsoft.com/office/drawing/2014/main" id="{38E9192C-9875-1E4B-D2E8-793A523CBAC1}"/>
              </a:ext>
            </a:extLst>
          </p:cNvPr>
          <p:cNvGraphicFramePr>
            <a:graphicFrameLocks noGrp="1"/>
          </p:cNvGraphicFramePr>
          <p:nvPr>
            <p:ph idx="1"/>
            <p:extLst>
              <p:ext uri="{D42A27DB-BD31-4B8C-83A1-F6EECF244321}">
                <p14:modId xmlns:p14="http://schemas.microsoft.com/office/powerpoint/2010/main" val="1038996657"/>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2B8ED4A2-3C3B-6FCF-7D9B-F05FC5590BF6}"/>
              </a:ext>
            </a:extLst>
          </p:cNvPr>
          <p:cNvSpPr txBox="1"/>
          <p:nvPr/>
        </p:nvSpPr>
        <p:spPr>
          <a:xfrm>
            <a:off x="6096000" y="3232298"/>
            <a:ext cx="3570514" cy="1077218"/>
          </a:xfrm>
          <a:prstGeom prst="rect">
            <a:avLst/>
          </a:prstGeom>
          <a:noFill/>
        </p:spPr>
        <p:txBody>
          <a:bodyPr wrap="square" rtlCol="0">
            <a:spAutoFit/>
          </a:bodyPr>
          <a:lstStyle/>
          <a:p>
            <a:r>
              <a:rPr lang="en-GB" dirty="0"/>
              <a:t>  </a:t>
            </a:r>
            <a:r>
              <a:rPr lang="en-GB" sz="3200" dirty="0"/>
              <a:t>Kelly Lewis-Bennett</a:t>
            </a:r>
          </a:p>
          <a:p>
            <a:r>
              <a:rPr lang="en-GB" sz="3200" dirty="0"/>
              <a:t>          1907952</a:t>
            </a:r>
          </a:p>
        </p:txBody>
      </p:sp>
    </p:spTree>
    <p:extLst>
      <p:ext uri="{BB962C8B-B14F-4D97-AF65-F5344CB8AC3E}">
        <p14:creationId xmlns:p14="http://schemas.microsoft.com/office/powerpoint/2010/main" val="36070239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Digital financial graph">
            <a:extLst>
              <a:ext uri="{FF2B5EF4-FFF2-40B4-BE49-F238E27FC236}">
                <a16:creationId xmlns:a16="http://schemas.microsoft.com/office/drawing/2014/main" id="{F987DFDB-1AE0-88DF-2F74-27BFE4F98805}"/>
              </a:ext>
            </a:extLst>
          </p:cNvPr>
          <p:cNvPicPr>
            <a:picLocks noChangeAspect="1"/>
          </p:cNvPicPr>
          <p:nvPr/>
        </p:nvPicPr>
        <p:blipFill rotWithShape="1">
          <a:blip r:embed="rId2">
            <a:duotone>
              <a:prstClr val="black"/>
              <a:schemeClr val="tx2">
                <a:tint val="45000"/>
                <a:satMod val="400000"/>
              </a:schemeClr>
            </a:duotone>
          </a:blip>
          <a:srcRect/>
          <a:stretch/>
        </p:blipFill>
        <p:spPr>
          <a:xfrm>
            <a:off x="20" y="10"/>
            <a:ext cx="12191980" cy="6857990"/>
          </a:xfrm>
          <a:prstGeom prst="rect">
            <a:avLst/>
          </a:prstGeom>
        </p:spPr>
      </p:pic>
      <p:sp>
        <p:nvSpPr>
          <p:cNvPr id="7" name="Rectangle 9">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481" y="0"/>
            <a:ext cx="7718119" cy="68580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36E405F2-0BB3-5638-F7EF-7E0BD5DE7634}"/>
              </a:ext>
            </a:extLst>
          </p:cNvPr>
          <p:cNvSpPr>
            <a:spLocks noGrp="1"/>
          </p:cNvSpPr>
          <p:nvPr>
            <p:ph type="title"/>
          </p:nvPr>
        </p:nvSpPr>
        <p:spPr>
          <a:xfrm>
            <a:off x="4050889" y="365758"/>
            <a:ext cx="6784259" cy="1016728"/>
          </a:xfrm>
        </p:spPr>
        <p:txBody>
          <a:bodyPr>
            <a:normAutofit fontScale="90000"/>
          </a:bodyPr>
          <a:lstStyle/>
          <a:p>
            <a:r>
              <a:rPr lang="en-US" sz="4800" dirty="0">
                <a:solidFill>
                  <a:schemeClr val="tx1">
                    <a:lumMod val="85000"/>
                    <a:lumOff val="15000"/>
                  </a:schemeClr>
                </a:solidFill>
              </a:rPr>
              <a:t>What is Project Management?</a:t>
            </a:r>
          </a:p>
        </p:txBody>
      </p:sp>
      <p:sp>
        <p:nvSpPr>
          <p:cNvPr id="4" name="Content Placeholder 3">
            <a:extLst>
              <a:ext uri="{FF2B5EF4-FFF2-40B4-BE49-F238E27FC236}">
                <a16:creationId xmlns:a16="http://schemas.microsoft.com/office/drawing/2014/main" id="{AA45A0DA-61AE-2F5A-C52C-6F19AC170B76}"/>
              </a:ext>
            </a:extLst>
          </p:cNvPr>
          <p:cNvSpPr>
            <a:spLocks noGrp="1"/>
          </p:cNvSpPr>
          <p:nvPr>
            <p:ph idx="1"/>
          </p:nvPr>
        </p:nvSpPr>
        <p:spPr>
          <a:xfrm>
            <a:off x="4050889" y="1883230"/>
            <a:ext cx="6784259" cy="4315958"/>
          </a:xfrm>
        </p:spPr>
        <p:txBody>
          <a:bodyPr>
            <a:normAutofit fontScale="85000" lnSpcReduction="20000"/>
          </a:bodyPr>
          <a:lstStyle/>
          <a:p>
            <a:r>
              <a:rPr lang="en-GB" sz="2400" dirty="0"/>
              <a:t>Turner defines project management as the process of turning a concept into a reality, whether it is a new computer system, a manufacturing process, a product, or a new organisational structure. He claims that it improves corporate performance by addressing or capitalising on opportunities and delivers a benefit that outweighs the cost of accomplishing it (Turner. 2008)</a:t>
            </a:r>
          </a:p>
          <a:p>
            <a:r>
              <a:rPr lang="en-GB" sz="2400" dirty="0"/>
              <a:t>The Project Management Institution refers to project management as the application of specific knowledge, skills, tools, and processes to produce something of value to others (PMI. 2022).</a:t>
            </a:r>
          </a:p>
          <a:p>
            <a:r>
              <a:rPr lang="en-GB" sz="2400" dirty="0"/>
              <a:t>It is suggested that in our days Project management has developed into a process to plan, coordinate, and control the complex and diversified activities of modern industrial, commercial, management change, and IT projects. All initiatives have one thing in common, they all involve the transformation of ideas and activities into new endeavours (Lock. 2007).</a:t>
            </a:r>
          </a:p>
          <a:p>
            <a:endParaRPr lang="en-GB" sz="2400" dirty="0"/>
          </a:p>
        </p:txBody>
      </p:sp>
      <p:sp>
        <p:nvSpPr>
          <p:cNvPr id="12" name="Rectangle 11">
            <a:extLst>
              <a:ext uri="{FF2B5EF4-FFF2-40B4-BE49-F238E27FC236}">
                <a16:creationId xmlns:a16="http://schemas.microsoft.com/office/drawing/2014/main" id="{41202E79-1236-4DF8-9921-F47A0B079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1">
              <a:lumMod val="85000"/>
              <a:lumOff val="1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9367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4B467-93F6-CCA0-3BEB-D86107B68F80}"/>
              </a:ext>
            </a:extLst>
          </p:cNvPr>
          <p:cNvSpPr>
            <a:spLocks noGrp="1"/>
          </p:cNvSpPr>
          <p:nvPr>
            <p:ph type="title"/>
          </p:nvPr>
        </p:nvSpPr>
        <p:spPr>
          <a:xfrm>
            <a:off x="1156851" y="637762"/>
            <a:ext cx="2898276" cy="5576770"/>
          </a:xfrm>
        </p:spPr>
        <p:txBody>
          <a:bodyPr anchor="t">
            <a:normAutofit/>
          </a:bodyPr>
          <a:lstStyle/>
          <a:p>
            <a:r>
              <a:rPr lang="en-US" sz="3700">
                <a:solidFill>
                  <a:schemeClr val="bg1"/>
                </a:solidFill>
              </a:rPr>
              <a:t>Agile methodology</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A043D755-7DAB-5BD3-B75A-F0A9B6CFCBF4}"/>
              </a:ext>
            </a:extLst>
          </p:cNvPr>
          <p:cNvSpPr>
            <a:spLocks noGrp="1"/>
          </p:cNvSpPr>
          <p:nvPr>
            <p:ph idx="1"/>
          </p:nvPr>
        </p:nvSpPr>
        <p:spPr>
          <a:xfrm>
            <a:off x="5439976" y="850052"/>
            <a:ext cx="5605373" cy="5326911"/>
          </a:xfrm>
        </p:spPr>
        <p:txBody>
          <a:bodyPr>
            <a:normAutofit/>
          </a:bodyPr>
          <a:lstStyle/>
          <a:p>
            <a:pPr marL="0" indent="0">
              <a:buNone/>
            </a:pPr>
            <a:r>
              <a:rPr lang="en-GB" sz="2000" dirty="0"/>
              <a:t>According to research, the Agile project management </a:t>
            </a:r>
            <a:r>
              <a:rPr lang="en-GB" sz="2000" dirty="0" err="1"/>
              <a:t>aproache</a:t>
            </a:r>
            <a:r>
              <a:rPr lang="en-GB" sz="2000" dirty="0"/>
              <a:t> uses an iterative and incremental development style that dynamically reacts to changing requirements and allows for improved risk management. The Agile manifesto defines the four main principles of agile as individuals and interactions above process and tools, working software over detailed documentation, customer collaboration over contract negotiation, and adapting to change over following a plan (</a:t>
            </a:r>
            <a:r>
              <a:rPr lang="en-GB" sz="2000" dirty="0" err="1"/>
              <a:t>Hoda</a:t>
            </a:r>
            <a:r>
              <a:rPr lang="en-GB" sz="2000" dirty="0"/>
              <a:t>. 2008)</a:t>
            </a:r>
          </a:p>
        </p:txBody>
      </p:sp>
    </p:spTree>
    <p:extLst>
      <p:ext uri="{BB962C8B-B14F-4D97-AF65-F5344CB8AC3E}">
        <p14:creationId xmlns:p14="http://schemas.microsoft.com/office/powerpoint/2010/main" val="3247707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alculus formula">
            <a:extLst>
              <a:ext uri="{FF2B5EF4-FFF2-40B4-BE49-F238E27FC236}">
                <a16:creationId xmlns:a16="http://schemas.microsoft.com/office/drawing/2014/main" id="{1076413B-4AF1-DDDC-FE21-D370E0D2AEFD}"/>
              </a:ext>
            </a:extLst>
          </p:cNvPr>
          <p:cNvPicPr>
            <a:picLocks noChangeAspect="1"/>
          </p:cNvPicPr>
          <p:nvPr/>
        </p:nvPicPr>
        <p:blipFill rotWithShape="1">
          <a:blip r:embed="rId2">
            <a:duotone>
              <a:prstClr val="black"/>
              <a:schemeClr val="tx2">
                <a:tint val="45000"/>
                <a:satMod val="400000"/>
              </a:schemeClr>
            </a:duotone>
          </a:blip>
          <a:srcRect t="6203" b="9528"/>
          <a:stretch/>
        </p:blipFill>
        <p:spPr>
          <a:xfrm>
            <a:off x="20" y="10"/>
            <a:ext cx="12191980" cy="6857990"/>
          </a:xfrm>
          <a:prstGeom prst="rect">
            <a:avLst/>
          </a:prstGeom>
        </p:spPr>
      </p:pic>
      <p:sp>
        <p:nvSpPr>
          <p:cNvPr id="13" name="Rectangle 15">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481" y="0"/>
            <a:ext cx="7718119" cy="68580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57D2D69B-3B18-CE54-0BB7-9853D00B0297}"/>
              </a:ext>
            </a:extLst>
          </p:cNvPr>
          <p:cNvSpPr>
            <a:spLocks noGrp="1"/>
          </p:cNvSpPr>
          <p:nvPr>
            <p:ph type="title"/>
          </p:nvPr>
        </p:nvSpPr>
        <p:spPr>
          <a:xfrm>
            <a:off x="4050889" y="365758"/>
            <a:ext cx="6784259" cy="1828800"/>
          </a:xfrm>
        </p:spPr>
        <p:txBody>
          <a:bodyPr>
            <a:normAutofit/>
          </a:bodyPr>
          <a:lstStyle/>
          <a:p>
            <a:r>
              <a:rPr lang="en-US" sz="4800">
                <a:solidFill>
                  <a:schemeClr val="tx1">
                    <a:lumMod val="85000"/>
                    <a:lumOff val="15000"/>
                  </a:schemeClr>
                </a:solidFill>
              </a:rPr>
              <a:t>Prince 2</a:t>
            </a:r>
          </a:p>
        </p:txBody>
      </p:sp>
      <p:sp>
        <p:nvSpPr>
          <p:cNvPr id="11" name="Content Placeholder 10">
            <a:extLst>
              <a:ext uri="{FF2B5EF4-FFF2-40B4-BE49-F238E27FC236}">
                <a16:creationId xmlns:a16="http://schemas.microsoft.com/office/drawing/2014/main" id="{299AC38A-13B6-0575-B6A3-DB6451C7B3F3}"/>
              </a:ext>
            </a:extLst>
          </p:cNvPr>
          <p:cNvSpPr>
            <a:spLocks noGrp="1"/>
          </p:cNvSpPr>
          <p:nvPr>
            <p:ph idx="1"/>
          </p:nvPr>
        </p:nvSpPr>
        <p:spPr>
          <a:xfrm>
            <a:off x="4050889" y="2324100"/>
            <a:ext cx="6784259" cy="3875087"/>
          </a:xfrm>
        </p:spPr>
        <p:txBody>
          <a:bodyPr>
            <a:normAutofit/>
          </a:bodyPr>
          <a:lstStyle/>
          <a:p>
            <a:r>
              <a:rPr lang="en-GB" sz="2400" dirty="0"/>
              <a:t>PRINCE2 is described as a process-based project management methodology. PRINCE2 is a de facto standard which is  adopted by the UK Government, and it is widely recognised and practised in the UK and abroad in the commercial sector. It is explained that the  Structured project management methodology is the process of breaking down a project into specific steps to make it more logical and organised. The textual description of this approach is PRINCE2 (Prince2. 2022). </a:t>
            </a:r>
          </a:p>
        </p:txBody>
      </p:sp>
      <p:sp>
        <p:nvSpPr>
          <p:cNvPr id="18" name="Rectangle 17">
            <a:extLst>
              <a:ext uri="{FF2B5EF4-FFF2-40B4-BE49-F238E27FC236}">
                <a16:creationId xmlns:a16="http://schemas.microsoft.com/office/drawing/2014/main" id="{41202E79-1236-4DF8-9921-F47A0B079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1">
              <a:lumMod val="85000"/>
              <a:lumOff val="1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1895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5"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4953C7F-D285-6BA4-71C3-608B50759973}"/>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Waterfall</a:t>
            </a:r>
          </a:p>
        </p:txBody>
      </p:sp>
      <p:sp>
        <p:nvSpPr>
          <p:cNvPr id="5" name="Content Placeholder 4">
            <a:extLst>
              <a:ext uri="{FF2B5EF4-FFF2-40B4-BE49-F238E27FC236}">
                <a16:creationId xmlns:a16="http://schemas.microsoft.com/office/drawing/2014/main" id="{807C3C5E-7A09-A836-1468-6D3254C4EAD2}"/>
              </a:ext>
            </a:extLst>
          </p:cNvPr>
          <p:cNvSpPr>
            <a:spLocks noGrp="1"/>
          </p:cNvSpPr>
          <p:nvPr>
            <p:ph idx="1"/>
          </p:nvPr>
        </p:nvSpPr>
        <p:spPr>
          <a:xfrm>
            <a:off x="5573864" y="1166933"/>
            <a:ext cx="5716988" cy="4279709"/>
          </a:xfrm>
        </p:spPr>
        <p:txBody>
          <a:bodyPr anchor="ctr">
            <a:normAutofit/>
          </a:bodyPr>
          <a:lstStyle/>
          <a:p>
            <a:r>
              <a:rPr lang="en-GB" sz="2400" dirty="0"/>
              <a:t>Since the 1970s, the Waterfall technique has been the dominant and popular method for implementing enterprise systems. It provides  project managers of enterprise systems with a simple, step-by-step approach to making Enterprise systems projects more manageable and minimising downsides (</a:t>
            </a:r>
            <a:r>
              <a:rPr lang="en-GB" sz="2400" dirty="0" err="1"/>
              <a:t>Ruël</a:t>
            </a:r>
            <a:r>
              <a:rPr lang="en-GB" sz="2400" dirty="0"/>
              <a:t>. 2010). </a:t>
            </a:r>
          </a:p>
        </p:txBody>
      </p:sp>
    </p:spTree>
    <p:extLst>
      <p:ext uri="{BB962C8B-B14F-4D97-AF65-F5344CB8AC3E}">
        <p14:creationId xmlns:p14="http://schemas.microsoft.com/office/powerpoint/2010/main" val="1060227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94F3C-F310-CA84-30E9-6801FE656ED0}"/>
              </a:ext>
            </a:extLst>
          </p:cNvPr>
          <p:cNvSpPr>
            <a:spLocks noGrp="1"/>
          </p:cNvSpPr>
          <p:nvPr>
            <p:ph type="title"/>
          </p:nvPr>
        </p:nvSpPr>
        <p:spPr/>
        <p:txBody>
          <a:bodyPr/>
          <a:lstStyle/>
          <a:p>
            <a:r>
              <a:rPr lang="en-GB"/>
              <a:t>Stakeholder Management</a:t>
            </a:r>
          </a:p>
        </p:txBody>
      </p:sp>
      <p:graphicFrame>
        <p:nvGraphicFramePr>
          <p:cNvPr id="7" name="Table 8">
            <a:extLst>
              <a:ext uri="{FF2B5EF4-FFF2-40B4-BE49-F238E27FC236}">
                <a16:creationId xmlns:a16="http://schemas.microsoft.com/office/drawing/2014/main" id="{B8067C00-2FF9-B647-0E93-FE2F9A01F93E}"/>
              </a:ext>
            </a:extLst>
          </p:cNvPr>
          <p:cNvGraphicFramePr>
            <a:graphicFrameLocks noGrp="1"/>
          </p:cNvGraphicFramePr>
          <p:nvPr>
            <p:ph idx="1"/>
            <p:extLst>
              <p:ext uri="{D42A27DB-BD31-4B8C-83A1-F6EECF244321}">
                <p14:modId xmlns:p14="http://schemas.microsoft.com/office/powerpoint/2010/main" val="1297131928"/>
              </p:ext>
            </p:extLst>
          </p:nvPr>
        </p:nvGraphicFramePr>
        <p:xfrm>
          <a:off x="6925710" y="1825624"/>
          <a:ext cx="4992350" cy="3726090"/>
        </p:xfrm>
        <a:graphic>
          <a:graphicData uri="http://schemas.openxmlformats.org/drawingml/2006/table">
            <a:tbl>
              <a:tblPr firstRow="1" bandRow="1">
                <a:tableStyleId>{5C22544A-7EE6-4342-B048-85BDC9FD1C3A}</a:tableStyleId>
              </a:tblPr>
              <a:tblGrid>
                <a:gridCol w="2451958">
                  <a:extLst>
                    <a:ext uri="{9D8B030D-6E8A-4147-A177-3AD203B41FA5}">
                      <a16:colId xmlns:a16="http://schemas.microsoft.com/office/drawing/2014/main" val="1521849092"/>
                    </a:ext>
                  </a:extLst>
                </a:gridCol>
                <a:gridCol w="2540392">
                  <a:extLst>
                    <a:ext uri="{9D8B030D-6E8A-4147-A177-3AD203B41FA5}">
                      <a16:colId xmlns:a16="http://schemas.microsoft.com/office/drawing/2014/main" val="918025512"/>
                    </a:ext>
                  </a:extLst>
                </a:gridCol>
              </a:tblGrid>
              <a:tr h="1863045">
                <a:tc>
                  <a:txBody>
                    <a:bodyPr/>
                    <a:lstStyle/>
                    <a:p>
                      <a:r>
                        <a:rPr lang="en-GB" dirty="0"/>
                        <a:t> </a:t>
                      </a:r>
                    </a:p>
                    <a:p>
                      <a:endParaRPr lang="en-GB" dirty="0"/>
                    </a:p>
                    <a:p>
                      <a:r>
                        <a:rPr lang="en-GB" dirty="0"/>
                        <a:t>          Keep Satisfied</a:t>
                      </a:r>
                    </a:p>
                  </a:txBody>
                  <a:tcPr/>
                </a:tc>
                <a:tc>
                  <a:txBody>
                    <a:bodyPr/>
                    <a:lstStyle/>
                    <a:p>
                      <a:endParaRPr lang="en-GB" dirty="0"/>
                    </a:p>
                    <a:p>
                      <a:endParaRPr lang="en-GB" dirty="0"/>
                    </a:p>
                    <a:p>
                      <a:r>
                        <a:rPr lang="en-GB" dirty="0"/>
                        <a:t>   Manage Closely</a:t>
                      </a:r>
                    </a:p>
                  </a:txBody>
                  <a:tcPr/>
                </a:tc>
                <a:extLst>
                  <a:ext uri="{0D108BD9-81ED-4DB2-BD59-A6C34878D82A}">
                    <a16:rowId xmlns:a16="http://schemas.microsoft.com/office/drawing/2014/main" val="22129046"/>
                  </a:ext>
                </a:extLst>
              </a:tr>
              <a:tr h="1863045">
                <a:tc>
                  <a:txBody>
                    <a:bodyPr/>
                    <a:lstStyle/>
                    <a:p>
                      <a:endParaRPr lang="en-GB" dirty="0"/>
                    </a:p>
                    <a:p>
                      <a:endParaRPr lang="en-GB" dirty="0"/>
                    </a:p>
                    <a:p>
                      <a:r>
                        <a:rPr lang="en-GB" dirty="0"/>
                        <a:t>               Monitor</a:t>
                      </a:r>
                    </a:p>
                  </a:txBody>
                  <a:tcPr/>
                </a:tc>
                <a:tc>
                  <a:txBody>
                    <a:bodyPr/>
                    <a:lstStyle/>
                    <a:p>
                      <a:endParaRPr lang="en-GB" dirty="0"/>
                    </a:p>
                    <a:p>
                      <a:endParaRPr lang="en-GB" dirty="0"/>
                    </a:p>
                    <a:p>
                      <a:r>
                        <a:rPr lang="en-GB" dirty="0"/>
                        <a:t>       Keep Informed</a:t>
                      </a:r>
                    </a:p>
                  </a:txBody>
                  <a:tcPr/>
                </a:tc>
                <a:extLst>
                  <a:ext uri="{0D108BD9-81ED-4DB2-BD59-A6C34878D82A}">
                    <a16:rowId xmlns:a16="http://schemas.microsoft.com/office/drawing/2014/main" val="2101793270"/>
                  </a:ext>
                </a:extLst>
              </a:tr>
            </a:tbl>
          </a:graphicData>
        </a:graphic>
      </p:graphicFrame>
      <p:sp>
        <p:nvSpPr>
          <p:cNvPr id="9" name="Arrow: Right 8">
            <a:extLst>
              <a:ext uri="{FF2B5EF4-FFF2-40B4-BE49-F238E27FC236}">
                <a16:creationId xmlns:a16="http://schemas.microsoft.com/office/drawing/2014/main" id="{4EE26B9D-5B59-F631-2B4C-B356E4E6FFD4}"/>
              </a:ext>
            </a:extLst>
          </p:cNvPr>
          <p:cNvSpPr/>
          <p:nvPr/>
        </p:nvSpPr>
        <p:spPr>
          <a:xfrm>
            <a:off x="6936967" y="5686650"/>
            <a:ext cx="4969835" cy="3222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Up 10">
            <a:extLst>
              <a:ext uri="{FF2B5EF4-FFF2-40B4-BE49-F238E27FC236}">
                <a16:creationId xmlns:a16="http://schemas.microsoft.com/office/drawing/2014/main" id="{E3A7B614-C89A-8775-EC38-D4451EC44830}"/>
              </a:ext>
            </a:extLst>
          </p:cNvPr>
          <p:cNvSpPr/>
          <p:nvPr/>
        </p:nvSpPr>
        <p:spPr>
          <a:xfrm>
            <a:off x="6423734" y="1967023"/>
            <a:ext cx="283788" cy="358469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4C3102F1-183F-99AA-7366-0FD009DEBC01}"/>
              </a:ext>
            </a:extLst>
          </p:cNvPr>
          <p:cNvSpPr txBox="1"/>
          <p:nvPr/>
        </p:nvSpPr>
        <p:spPr>
          <a:xfrm rot="16200000">
            <a:off x="5521032" y="3146361"/>
            <a:ext cx="1478359" cy="369332"/>
          </a:xfrm>
          <a:prstGeom prst="rect">
            <a:avLst/>
          </a:prstGeom>
          <a:noFill/>
          <a:ln>
            <a:solidFill>
              <a:schemeClr val="bg1"/>
            </a:solidFill>
          </a:ln>
        </p:spPr>
        <p:txBody>
          <a:bodyPr wrap="square" rtlCol="0">
            <a:spAutoFit/>
          </a:bodyPr>
          <a:lstStyle/>
          <a:p>
            <a:r>
              <a:rPr lang="en-GB" dirty="0">
                <a:solidFill>
                  <a:srgbClr val="FF0000"/>
                </a:solidFill>
              </a:rPr>
              <a:t>Power</a:t>
            </a:r>
          </a:p>
        </p:txBody>
      </p:sp>
      <p:sp>
        <p:nvSpPr>
          <p:cNvPr id="18" name="TextBox 17">
            <a:extLst>
              <a:ext uri="{FF2B5EF4-FFF2-40B4-BE49-F238E27FC236}">
                <a16:creationId xmlns:a16="http://schemas.microsoft.com/office/drawing/2014/main" id="{0F3EAAD1-6A2B-C17E-52C0-5A6572B78864}"/>
              </a:ext>
            </a:extLst>
          </p:cNvPr>
          <p:cNvSpPr txBox="1"/>
          <p:nvPr/>
        </p:nvSpPr>
        <p:spPr>
          <a:xfrm>
            <a:off x="8962994" y="6008914"/>
            <a:ext cx="2307265" cy="369332"/>
          </a:xfrm>
          <a:prstGeom prst="rect">
            <a:avLst/>
          </a:prstGeom>
          <a:noFill/>
        </p:spPr>
        <p:txBody>
          <a:bodyPr wrap="square" rtlCol="0">
            <a:spAutoFit/>
          </a:bodyPr>
          <a:lstStyle/>
          <a:p>
            <a:r>
              <a:rPr lang="en-GB" dirty="0">
                <a:solidFill>
                  <a:srgbClr val="FF0000"/>
                </a:solidFill>
              </a:rPr>
              <a:t>Interest</a:t>
            </a:r>
          </a:p>
        </p:txBody>
      </p:sp>
      <p:sp>
        <p:nvSpPr>
          <p:cNvPr id="21" name="TextBox 20">
            <a:extLst>
              <a:ext uri="{FF2B5EF4-FFF2-40B4-BE49-F238E27FC236}">
                <a16:creationId xmlns:a16="http://schemas.microsoft.com/office/drawing/2014/main" id="{E2A2F37E-8882-9238-B94C-86A95C62D63F}"/>
              </a:ext>
            </a:extLst>
          </p:cNvPr>
          <p:cNvSpPr txBox="1"/>
          <p:nvPr/>
        </p:nvSpPr>
        <p:spPr>
          <a:xfrm>
            <a:off x="406584" y="1877464"/>
            <a:ext cx="5566621" cy="3693319"/>
          </a:xfrm>
          <a:prstGeom prst="rect">
            <a:avLst/>
          </a:prstGeom>
          <a:noFill/>
        </p:spPr>
        <p:txBody>
          <a:bodyPr wrap="square">
            <a:spAutoFit/>
          </a:bodyPr>
          <a:lstStyle/>
          <a:p>
            <a:r>
              <a:rPr lang="en-GB" dirty="0"/>
              <a:t>A stakeholder is any group or individual who has an interest or a stake in the operations of a company or organisation - anyone who can affect or is affected by its actions. Internal stakeholders include employees, departments, divisions, or subsidiary companies; external stakeholders include corporate partners, customers, and suppliers; and societal groups include government agencies, the media, and pressure groups. Stakeholder analysis is the process of identifying an organization's stakeholders and their interests, assessing their influence, or how they are impacted by the organisation, and developing strategies for managing relationships with them (Chartered Management Institute. 2020).</a:t>
            </a:r>
          </a:p>
        </p:txBody>
      </p:sp>
    </p:spTree>
    <p:extLst>
      <p:ext uri="{BB962C8B-B14F-4D97-AF65-F5344CB8AC3E}">
        <p14:creationId xmlns:p14="http://schemas.microsoft.com/office/powerpoint/2010/main" val="3411415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54CDB-9E0A-AEE7-6E0A-01F8AEC62815}"/>
              </a:ext>
            </a:extLst>
          </p:cNvPr>
          <p:cNvSpPr>
            <a:spLocks noGrp="1"/>
          </p:cNvSpPr>
          <p:nvPr>
            <p:ph type="title"/>
          </p:nvPr>
        </p:nvSpPr>
        <p:spPr/>
        <p:txBody>
          <a:bodyPr/>
          <a:lstStyle/>
          <a:p>
            <a:r>
              <a:rPr lang="en-GB" dirty="0"/>
              <a:t>Risk Management</a:t>
            </a:r>
          </a:p>
        </p:txBody>
      </p:sp>
      <p:sp>
        <p:nvSpPr>
          <p:cNvPr id="5" name="Content Placeholder 4">
            <a:extLst>
              <a:ext uri="{FF2B5EF4-FFF2-40B4-BE49-F238E27FC236}">
                <a16:creationId xmlns:a16="http://schemas.microsoft.com/office/drawing/2014/main" id="{FFDE4015-436A-2C0C-EB78-5D0BBCB7E6B9}"/>
              </a:ext>
            </a:extLst>
          </p:cNvPr>
          <p:cNvSpPr>
            <a:spLocks noGrp="1"/>
          </p:cNvSpPr>
          <p:nvPr>
            <p:ph idx="1"/>
          </p:nvPr>
        </p:nvSpPr>
        <p:spPr/>
        <p:txBody>
          <a:bodyPr>
            <a:normAutofit/>
          </a:bodyPr>
          <a:lstStyle/>
          <a:p>
            <a:pPr marL="0" indent="0">
              <a:buNone/>
            </a:pPr>
            <a:r>
              <a:rPr lang="en-GB" dirty="0"/>
              <a:t>According to research, project risk management is used to counteract the threats to project success, and the likelihood of failure can be lowered. It illustrates that hazards must be recognised before a project can begin building significant risk management solutions. Furthermore, the relative importance of various risks must be determined, as well as an understanding of why some hazards are regarded to be more essential than others. Studies further explain why this is vital, stating that it allows managerial attention to be concentrated on the regions that pose the biggest risks to the project (Keil. 1998).</a:t>
            </a:r>
          </a:p>
        </p:txBody>
      </p:sp>
    </p:spTree>
    <p:extLst>
      <p:ext uri="{BB962C8B-B14F-4D97-AF65-F5344CB8AC3E}">
        <p14:creationId xmlns:p14="http://schemas.microsoft.com/office/powerpoint/2010/main" val="2954120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5B680-0B19-8AEF-D4D1-28038E6E754B}"/>
              </a:ext>
            </a:extLst>
          </p:cNvPr>
          <p:cNvSpPr>
            <a:spLocks noGrp="1"/>
          </p:cNvSpPr>
          <p:nvPr>
            <p:ph type="title"/>
          </p:nvPr>
        </p:nvSpPr>
        <p:spPr/>
        <p:txBody>
          <a:bodyPr/>
          <a:lstStyle/>
          <a:p>
            <a:r>
              <a:rPr lang="en-GB" dirty="0"/>
              <a:t>Risk Management Framework</a:t>
            </a:r>
          </a:p>
        </p:txBody>
      </p:sp>
      <p:graphicFrame>
        <p:nvGraphicFramePr>
          <p:cNvPr id="12" name="Table 12">
            <a:extLst>
              <a:ext uri="{FF2B5EF4-FFF2-40B4-BE49-F238E27FC236}">
                <a16:creationId xmlns:a16="http://schemas.microsoft.com/office/drawing/2014/main" id="{9DE10896-D3CE-2E10-CC13-19184FF90595}"/>
              </a:ext>
            </a:extLst>
          </p:cNvPr>
          <p:cNvGraphicFramePr>
            <a:graphicFrameLocks noGrp="1"/>
          </p:cNvGraphicFramePr>
          <p:nvPr>
            <p:ph idx="1"/>
            <p:extLst>
              <p:ext uri="{D42A27DB-BD31-4B8C-83A1-F6EECF244321}">
                <p14:modId xmlns:p14="http://schemas.microsoft.com/office/powerpoint/2010/main" val="4258113698"/>
              </p:ext>
            </p:extLst>
          </p:nvPr>
        </p:nvGraphicFramePr>
        <p:xfrm>
          <a:off x="3472542" y="1825624"/>
          <a:ext cx="7249888" cy="3573690"/>
        </p:xfrm>
        <a:graphic>
          <a:graphicData uri="http://schemas.openxmlformats.org/drawingml/2006/table">
            <a:tbl>
              <a:tblPr firstRow="1" bandRow="1">
                <a:tableStyleId>{5C22544A-7EE6-4342-B048-85BDC9FD1C3A}</a:tableStyleId>
              </a:tblPr>
              <a:tblGrid>
                <a:gridCol w="3624944">
                  <a:extLst>
                    <a:ext uri="{9D8B030D-6E8A-4147-A177-3AD203B41FA5}">
                      <a16:colId xmlns:a16="http://schemas.microsoft.com/office/drawing/2014/main" val="4057291774"/>
                    </a:ext>
                  </a:extLst>
                </a:gridCol>
                <a:gridCol w="3624944">
                  <a:extLst>
                    <a:ext uri="{9D8B030D-6E8A-4147-A177-3AD203B41FA5}">
                      <a16:colId xmlns:a16="http://schemas.microsoft.com/office/drawing/2014/main" val="2965629958"/>
                    </a:ext>
                  </a:extLst>
                </a:gridCol>
              </a:tblGrid>
              <a:tr h="1786845">
                <a:tc>
                  <a:txBody>
                    <a:bodyPr/>
                    <a:lstStyle/>
                    <a:p>
                      <a:endParaRPr lang="en-GB" dirty="0"/>
                    </a:p>
                    <a:p>
                      <a:r>
                        <a:rPr lang="en-GB" dirty="0">
                          <a:solidFill>
                            <a:schemeClr val="tx1"/>
                          </a:solidFill>
                        </a:rPr>
                        <a:t>                                  1</a:t>
                      </a:r>
                    </a:p>
                    <a:p>
                      <a:r>
                        <a:rPr lang="en-GB" dirty="0">
                          <a:solidFill>
                            <a:schemeClr val="tx1"/>
                          </a:solidFill>
                        </a:rPr>
                        <a:t>                    Customer Mandate</a:t>
                      </a:r>
                    </a:p>
                  </a:txBody>
                  <a:tcPr>
                    <a:solidFill>
                      <a:schemeClr val="bg1">
                        <a:lumMod val="85000"/>
                      </a:schemeClr>
                    </a:solidFill>
                  </a:tcPr>
                </a:tc>
                <a:tc>
                  <a:txBody>
                    <a:bodyPr/>
                    <a:lstStyle/>
                    <a:p>
                      <a:endParaRPr lang="en-GB" dirty="0"/>
                    </a:p>
                    <a:p>
                      <a:r>
                        <a:rPr lang="en-GB" dirty="0"/>
                        <a:t>                                 </a:t>
                      </a:r>
                      <a:r>
                        <a:rPr lang="en-GB" dirty="0">
                          <a:solidFill>
                            <a:schemeClr val="tx1"/>
                          </a:solidFill>
                        </a:rPr>
                        <a:t>2</a:t>
                      </a:r>
                    </a:p>
                    <a:p>
                      <a:r>
                        <a:rPr lang="en-GB" dirty="0">
                          <a:solidFill>
                            <a:schemeClr val="tx1"/>
                          </a:solidFill>
                        </a:rPr>
                        <a:t>           Scope and Requirements</a:t>
                      </a:r>
                    </a:p>
                  </a:txBody>
                  <a:tcPr>
                    <a:solidFill>
                      <a:schemeClr val="bg1">
                        <a:lumMod val="85000"/>
                      </a:schemeClr>
                    </a:solidFill>
                  </a:tcPr>
                </a:tc>
                <a:extLst>
                  <a:ext uri="{0D108BD9-81ED-4DB2-BD59-A6C34878D82A}">
                    <a16:rowId xmlns:a16="http://schemas.microsoft.com/office/drawing/2014/main" val="3884114132"/>
                  </a:ext>
                </a:extLst>
              </a:tr>
              <a:tr h="1786845">
                <a:tc>
                  <a:txBody>
                    <a:bodyPr/>
                    <a:lstStyle/>
                    <a:p>
                      <a:endParaRPr lang="en-GB" dirty="0"/>
                    </a:p>
                    <a:p>
                      <a:r>
                        <a:rPr lang="en-GB" b="1" dirty="0"/>
                        <a:t>                                 4</a:t>
                      </a:r>
                    </a:p>
                    <a:p>
                      <a:r>
                        <a:rPr lang="en-GB" dirty="0"/>
                        <a:t>                      </a:t>
                      </a:r>
                      <a:r>
                        <a:rPr lang="en-GB" b="1" dirty="0"/>
                        <a:t>Environment</a:t>
                      </a:r>
                    </a:p>
                  </a:txBody>
                  <a:tcPr>
                    <a:solidFill>
                      <a:schemeClr val="bg1">
                        <a:lumMod val="85000"/>
                      </a:schemeClr>
                    </a:solidFill>
                  </a:tcPr>
                </a:tc>
                <a:tc>
                  <a:txBody>
                    <a:bodyPr/>
                    <a:lstStyle/>
                    <a:p>
                      <a:endParaRPr lang="en-GB" dirty="0"/>
                    </a:p>
                    <a:p>
                      <a:r>
                        <a:rPr lang="en-GB" b="1" dirty="0"/>
                        <a:t>                                3</a:t>
                      </a:r>
                    </a:p>
                    <a:p>
                      <a:r>
                        <a:rPr lang="en-GB" dirty="0"/>
                        <a:t>                         </a:t>
                      </a:r>
                      <a:r>
                        <a:rPr lang="en-GB" b="1" dirty="0"/>
                        <a:t>Execution</a:t>
                      </a:r>
                    </a:p>
                  </a:txBody>
                  <a:tcPr>
                    <a:solidFill>
                      <a:schemeClr val="bg1">
                        <a:lumMod val="85000"/>
                      </a:schemeClr>
                    </a:solidFill>
                  </a:tcPr>
                </a:tc>
                <a:extLst>
                  <a:ext uri="{0D108BD9-81ED-4DB2-BD59-A6C34878D82A}">
                    <a16:rowId xmlns:a16="http://schemas.microsoft.com/office/drawing/2014/main" val="1282573861"/>
                  </a:ext>
                </a:extLst>
              </a:tr>
            </a:tbl>
          </a:graphicData>
        </a:graphic>
      </p:graphicFrame>
      <p:sp>
        <p:nvSpPr>
          <p:cNvPr id="13" name="TextBox 12">
            <a:extLst>
              <a:ext uri="{FF2B5EF4-FFF2-40B4-BE49-F238E27FC236}">
                <a16:creationId xmlns:a16="http://schemas.microsoft.com/office/drawing/2014/main" id="{65F46893-7CF4-939B-2DF2-11D12714A3BF}"/>
              </a:ext>
            </a:extLst>
          </p:cNvPr>
          <p:cNvSpPr txBox="1"/>
          <p:nvPr/>
        </p:nvSpPr>
        <p:spPr>
          <a:xfrm>
            <a:off x="8737686" y="5534250"/>
            <a:ext cx="776430" cy="369332"/>
          </a:xfrm>
          <a:prstGeom prst="rect">
            <a:avLst/>
          </a:prstGeom>
          <a:noFill/>
        </p:spPr>
        <p:txBody>
          <a:bodyPr wrap="square" rtlCol="0">
            <a:spAutoFit/>
          </a:bodyPr>
          <a:lstStyle/>
          <a:p>
            <a:r>
              <a:rPr lang="en-GB" dirty="0"/>
              <a:t>High</a:t>
            </a:r>
          </a:p>
        </p:txBody>
      </p:sp>
      <p:sp>
        <p:nvSpPr>
          <p:cNvPr id="14" name="TextBox 13">
            <a:extLst>
              <a:ext uri="{FF2B5EF4-FFF2-40B4-BE49-F238E27FC236}">
                <a16:creationId xmlns:a16="http://schemas.microsoft.com/office/drawing/2014/main" id="{8FB12F59-49F0-29BD-C762-E8B61A5E14FD}"/>
              </a:ext>
            </a:extLst>
          </p:cNvPr>
          <p:cNvSpPr txBox="1"/>
          <p:nvPr/>
        </p:nvSpPr>
        <p:spPr>
          <a:xfrm>
            <a:off x="4972494" y="5534250"/>
            <a:ext cx="720736" cy="369332"/>
          </a:xfrm>
          <a:prstGeom prst="rect">
            <a:avLst/>
          </a:prstGeom>
          <a:noFill/>
        </p:spPr>
        <p:txBody>
          <a:bodyPr wrap="square" rtlCol="0">
            <a:spAutoFit/>
          </a:bodyPr>
          <a:lstStyle/>
          <a:p>
            <a:r>
              <a:rPr lang="en-GB" dirty="0"/>
              <a:t>Low</a:t>
            </a:r>
          </a:p>
        </p:txBody>
      </p:sp>
      <p:sp>
        <p:nvSpPr>
          <p:cNvPr id="15" name="TextBox 14">
            <a:extLst>
              <a:ext uri="{FF2B5EF4-FFF2-40B4-BE49-F238E27FC236}">
                <a16:creationId xmlns:a16="http://schemas.microsoft.com/office/drawing/2014/main" id="{61A9CA78-A174-2825-BB69-1B1B53AC503E}"/>
              </a:ext>
            </a:extLst>
          </p:cNvPr>
          <p:cNvSpPr txBox="1"/>
          <p:nvPr/>
        </p:nvSpPr>
        <p:spPr>
          <a:xfrm>
            <a:off x="5708800" y="6123543"/>
            <a:ext cx="3417101" cy="369332"/>
          </a:xfrm>
          <a:prstGeom prst="rect">
            <a:avLst/>
          </a:prstGeom>
          <a:noFill/>
        </p:spPr>
        <p:txBody>
          <a:bodyPr wrap="square" rtlCol="0">
            <a:spAutoFit/>
          </a:bodyPr>
          <a:lstStyle/>
          <a:p>
            <a:r>
              <a:rPr lang="en-GB" dirty="0"/>
              <a:t>Perceived Level of Control</a:t>
            </a:r>
          </a:p>
        </p:txBody>
      </p:sp>
      <p:sp>
        <p:nvSpPr>
          <p:cNvPr id="16" name="TextBox 15">
            <a:extLst>
              <a:ext uri="{FF2B5EF4-FFF2-40B4-BE49-F238E27FC236}">
                <a16:creationId xmlns:a16="http://schemas.microsoft.com/office/drawing/2014/main" id="{17898349-370B-C0E9-B8FF-13F822131EBC}"/>
              </a:ext>
            </a:extLst>
          </p:cNvPr>
          <p:cNvSpPr txBox="1"/>
          <p:nvPr/>
        </p:nvSpPr>
        <p:spPr>
          <a:xfrm>
            <a:off x="2772566" y="2342201"/>
            <a:ext cx="699976" cy="369332"/>
          </a:xfrm>
          <a:prstGeom prst="rect">
            <a:avLst/>
          </a:prstGeom>
          <a:noFill/>
        </p:spPr>
        <p:txBody>
          <a:bodyPr wrap="square" rtlCol="0">
            <a:spAutoFit/>
          </a:bodyPr>
          <a:lstStyle/>
          <a:p>
            <a:r>
              <a:rPr lang="en-GB" dirty="0"/>
              <a:t>High</a:t>
            </a:r>
          </a:p>
        </p:txBody>
      </p:sp>
      <p:sp>
        <p:nvSpPr>
          <p:cNvPr id="17" name="TextBox 16">
            <a:extLst>
              <a:ext uri="{FF2B5EF4-FFF2-40B4-BE49-F238E27FC236}">
                <a16:creationId xmlns:a16="http://schemas.microsoft.com/office/drawing/2014/main" id="{078188B1-8493-0450-F146-6A33E6F1FD2A}"/>
              </a:ext>
            </a:extLst>
          </p:cNvPr>
          <p:cNvSpPr txBox="1"/>
          <p:nvPr/>
        </p:nvSpPr>
        <p:spPr>
          <a:xfrm>
            <a:off x="2329544" y="4177077"/>
            <a:ext cx="1349322" cy="369332"/>
          </a:xfrm>
          <a:prstGeom prst="rect">
            <a:avLst/>
          </a:prstGeom>
          <a:noFill/>
        </p:spPr>
        <p:txBody>
          <a:bodyPr wrap="square" rtlCol="0">
            <a:spAutoFit/>
          </a:bodyPr>
          <a:lstStyle/>
          <a:p>
            <a:r>
              <a:rPr lang="en-GB" dirty="0"/>
              <a:t>Moderate</a:t>
            </a:r>
          </a:p>
        </p:txBody>
      </p:sp>
      <p:sp>
        <p:nvSpPr>
          <p:cNvPr id="18" name="TextBox 17">
            <a:extLst>
              <a:ext uri="{FF2B5EF4-FFF2-40B4-BE49-F238E27FC236}">
                <a16:creationId xmlns:a16="http://schemas.microsoft.com/office/drawing/2014/main" id="{68440C80-D2C7-72D3-9028-5358D5E5F333}"/>
              </a:ext>
            </a:extLst>
          </p:cNvPr>
          <p:cNvSpPr txBox="1"/>
          <p:nvPr/>
        </p:nvSpPr>
        <p:spPr>
          <a:xfrm>
            <a:off x="435935" y="2565716"/>
            <a:ext cx="1807535" cy="1200329"/>
          </a:xfrm>
          <a:prstGeom prst="rect">
            <a:avLst/>
          </a:prstGeom>
          <a:noFill/>
        </p:spPr>
        <p:txBody>
          <a:bodyPr wrap="square" rtlCol="0">
            <a:spAutoFit/>
          </a:bodyPr>
          <a:lstStyle/>
          <a:p>
            <a:r>
              <a:rPr lang="en-GB" dirty="0"/>
              <a:t>Perceived</a:t>
            </a:r>
          </a:p>
          <a:p>
            <a:r>
              <a:rPr lang="en-GB" dirty="0"/>
              <a:t>Relative</a:t>
            </a:r>
          </a:p>
          <a:p>
            <a:r>
              <a:rPr lang="en-GB" dirty="0"/>
              <a:t>Importance of </a:t>
            </a:r>
          </a:p>
          <a:p>
            <a:r>
              <a:rPr lang="en-GB" dirty="0"/>
              <a:t>Risk</a:t>
            </a:r>
          </a:p>
        </p:txBody>
      </p:sp>
    </p:spTree>
    <p:extLst>
      <p:ext uri="{BB962C8B-B14F-4D97-AF65-F5344CB8AC3E}">
        <p14:creationId xmlns:p14="http://schemas.microsoft.com/office/powerpoint/2010/main" val="610258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0A2A9F-E888-F6BD-5260-A63289971338}"/>
              </a:ext>
            </a:extLst>
          </p:cNvPr>
          <p:cNvSpPr>
            <a:spLocks noGrp="1"/>
          </p:cNvSpPr>
          <p:nvPr>
            <p:ph type="title"/>
          </p:nvPr>
        </p:nvSpPr>
        <p:spPr>
          <a:xfrm>
            <a:off x="804672" y="640080"/>
            <a:ext cx="3282696" cy="5257800"/>
          </a:xfrm>
        </p:spPr>
        <p:txBody>
          <a:bodyPr>
            <a:normAutofit/>
          </a:bodyPr>
          <a:lstStyle/>
          <a:p>
            <a:r>
              <a:rPr lang="en-GB">
                <a:solidFill>
                  <a:schemeClr val="bg1"/>
                </a:solidFill>
              </a:rPr>
              <a:t>Reflective Learning</a:t>
            </a:r>
          </a:p>
        </p:txBody>
      </p:sp>
      <p:sp>
        <p:nvSpPr>
          <p:cNvPr id="3" name="Content Placeholder 2">
            <a:extLst>
              <a:ext uri="{FF2B5EF4-FFF2-40B4-BE49-F238E27FC236}">
                <a16:creationId xmlns:a16="http://schemas.microsoft.com/office/drawing/2014/main" id="{B716E64A-E0C5-A776-27DA-B8C2DA137A23}"/>
              </a:ext>
            </a:extLst>
          </p:cNvPr>
          <p:cNvSpPr>
            <a:spLocks noGrp="1"/>
          </p:cNvSpPr>
          <p:nvPr>
            <p:ph idx="1"/>
          </p:nvPr>
        </p:nvSpPr>
        <p:spPr>
          <a:xfrm>
            <a:off x="5358384" y="640081"/>
            <a:ext cx="6024654" cy="5257800"/>
          </a:xfrm>
        </p:spPr>
        <p:txBody>
          <a:bodyPr anchor="ctr">
            <a:normAutofit/>
          </a:bodyPr>
          <a:lstStyle/>
          <a:p>
            <a:r>
              <a:rPr lang="en-GB" sz="1900" dirty="0"/>
              <a:t>Graham Gibbs created the Gibbs' Reflective Cycle in 1988 to structure learning from events. It provides a framework for assessing experiences, and because it is cyclical, it lends itself particularly well to repeated encounters, allowing you to learn and prepare from things that went well or poorly. It is divided into six stages:</a:t>
            </a:r>
          </a:p>
          <a:p>
            <a:r>
              <a:rPr lang="en-GB" sz="1900" dirty="0"/>
              <a:t>The experience's description </a:t>
            </a:r>
          </a:p>
          <a:p>
            <a:r>
              <a:rPr lang="en-GB" sz="1900" dirty="0"/>
              <a:t>Thoughts and feelings about the experience</a:t>
            </a:r>
          </a:p>
          <a:p>
            <a:r>
              <a:rPr lang="en-GB" sz="1900" dirty="0"/>
              <a:t>Evaluation of the event, both positive and negative</a:t>
            </a:r>
          </a:p>
          <a:p>
            <a:r>
              <a:rPr lang="en-GB" sz="1900" dirty="0"/>
              <a:t>Analysis in order To make sense of the circumstance</a:t>
            </a:r>
          </a:p>
          <a:p>
            <a:r>
              <a:rPr lang="en-GB" sz="1900" dirty="0"/>
              <a:t>Conclusion on what you learned and what you could have done better</a:t>
            </a:r>
          </a:p>
          <a:p>
            <a:r>
              <a:rPr lang="en-GB" sz="1900" dirty="0"/>
              <a:t>Action plan for how you would handle similar events in the future, as well as any general adjustments you think might be beneficial (The University of Edinburgh. 2022).</a:t>
            </a:r>
          </a:p>
        </p:txBody>
      </p:sp>
    </p:spTree>
    <p:extLst>
      <p:ext uri="{BB962C8B-B14F-4D97-AF65-F5344CB8AC3E}">
        <p14:creationId xmlns:p14="http://schemas.microsoft.com/office/powerpoint/2010/main" val="283788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7B9C3-8614-97BD-B1CA-3B3DEA3451DE}"/>
              </a:ext>
            </a:extLst>
          </p:cNvPr>
          <p:cNvSpPr>
            <a:spLocks noGrp="1"/>
          </p:cNvSpPr>
          <p:nvPr>
            <p:ph type="ctrTitle"/>
          </p:nvPr>
        </p:nvSpPr>
        <p:spPr>
          <a:xfrm>
            <a:off x="1524000" y="165560"/>
            <a:ext cx="9144000" cy="923330"/>
          </a:xfrm>
        </p:spPr>
        <p:txBody>
          <a:bodyPr/>
          <a:lstStyle/>
          <a:p>
            <a:r>
              <a:rPr lang="en-GB" dirty="0"/>
              <a:t>Gibbs Reflective Cycle</a:t>
            </a:r>
          </a:p>
        </p:txBody>
      </p:sp>
      <p:sp>
        <p:nvSpPr>
          <p:cNvPr id="8" name="TextBox 7">
            <a:extLst>
              <a:ext uri="{FF2B5EF4-FFF2-40B4-BE49-F238E27FC236}">
                <a16:creationId xmlns:a16="http://schemas.microsoft.com/office/drawing/2014/main" id="{E3CBD958-5B88-2487-AA6B-C59E828E3825}"/>
              </a:ext>
            </a:extLst>
          </p:cNvPr>
          <p:cNvSpPr txBox="1"/>
          <p:nvPr/>
        </p:nvSpPr>
        <p:spPr>
          <a:xfrm>
            <a:off x="4948949" y="887512"/>
            <a:ext cx="2046515" cy="646331"/>
          </a:xfrm>
          <a:prstGeom prst="rect">
            <a:avLst/>
          </a:prstGeom>
          <a:noFill/>
          <a:ln>
            <a:noFill/>
          </a:ln>
        </p:spPr>
        <p:txBody>
          <a:bodyPr wrap="square" rtlCol="0">
            <a:spAutoFit/>
          </a:bodyPr>
          <a:lstStyle/>
          <a:p>
            <a:r>
              <a:rPr lang="en-GB" b="1" dirty="0"/>
              <a:t>Description</a:t>
            </a:r>
          </a:p>
          <a:p>
            <a:r>
              <a:rPr lang="en-GB" dirty="0"/>
              <a:t>What Happened?</a:t>
            </a:r>
          </a:p>
        </p:txBody>
      </p:sp>
      <p:sp>
        <p:nvSpPr>
          <p:cNvPr id="20" name="Oval 19">
            <a:extLst>
              <a:ext uri="{FF2B5EF4-FFF2-40B4-BE49-F238E27FC236}">
                <a16:creationId xmlns:a16="http://schemas.microsoft.com/office/drawing/2014/main" id="{CA2834D4-7406-9E2A-46E2-475534F99462}"/>
              </a:ext>
            </a:extLst>
          </p:cNvPr>
          <p:cNvSpPr/>
          <p:nvPr/>
        </p:nvSpPr>
        <p:spPr>
          <a:xfrm>
            <a:off x="3856446" y="1566522"/>
            <a:ext cx="4098599" cy="4071257"/>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DA148EE7-6A8A-3C35-B606-45F86E876D5B}"/>
              </a:ext>
            </a:extLst>
          </p:cNvPr>
          <p:cNvSpPr/>
          <p:nvPr/>
        </p:nvSpPr>
        <p:spPr>
          <a:xfrm>
            <a:off x="5617029" y="1491776"/>
            <a:ext cx="478971" cy="48623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1</a:t>
            </a:r>
          </a:p>
        </p:txBody>
      </p:sp>
      <p:sp>
        <p:nvSpPr>
          <p:cNvPr id="22" name="Oval 21">
            <a:extLst>
              <a:ext uri="{FF2B5EF4-FFF2-40B4-BE49-F238E27FC236}">
                <a16:creationId xmlns:a16="http://schemas.microsoft.com/office/drawing/2014/main" id="{E2832B30-55CA-6A92-9260-41F8773766D0}"/>
              </a:ext>
            </a:extLst>
          </p:cNvPr>
          <p:cNvSpPr/>
          <p:nvPr/>
        </p:nvSpPr>
        <p:spPr>
          <a:xfrm>
            <a:off x="7279190" y="2237354"/>
            <a:ext cx="468086" cy="469911"/>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2</a:t>
            </a:r>
          </a:p>
        </p:txBody>
      </p:sp>
      <p:sp>
        <p:nvSpPr>
          <p:cNvPr id="23" name="Oval 22">
            <a:extLst>
              <a:ext uri="{FF2B5EF4-FFF2-40B4-BE49-F238E27FC236}">
                <a16:creationId xmlns:a16="http://schemas.microsoft.com/office/drawing/2014/main" id="{B1B0CF17-020A-A9CA-0A00-590F53D3D8ED}"/>
              </a:ext>
            </a:extLst>
          </p:cNvPr>
          <p:cNvSpPr/>
          <p:nvPr/>
        </p:nvSpPr>
        <p:spPr>
          <a:xfrm>
            <a:off x="7347923" y="4560861"/>
            <a:ext cx="468086" cy="44631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3</a:t>
            </a:r>
          </a:p>
        </p:txBody>
      </p:sp>
      <p:sp>
        <p:nvSpPr>
          <p:cNvPr id="25" name="Oval 24">
            <a:extLst>
              <a:ext uri="{FF2B5EF4-FFF2-40B4-BE49-F238E27FC236}">
                <a16:creationId xmlns:a16="http://schemas.microsoft.com/office/drawing/2014/main" id="{A64BC4B4-7E22-CEF6-5182-AC93DA1D440F}"/>
              </a:ext>
            </a:extLst>
          </p:cNvPr>
          <p:cNvSpPr/>
          <p:nvPr/>
        </p:nvSpPr>
        <p:spPr>
          <a:xfrm>
            <a:off x="5732721" y="5480192"/>
            <a:ext cx="478970" cy="40277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4</a:t>
            </a:r>
          </a:p>
        </p:txBody>
      </p:sp>
      <p:sp>
        <p:nvSpPr>
          <p:cNvPr id="26" name="Oval 25">
            <a:extLst>
              <a:ext uri="{FF2B5EF4-FFF2-40B4-BE49-F238E27FC236}">
                <a16:creationId xmlns:a16="http://schemas.microsoft.com/office/drawing/2014/main" id="{2C1D915C-17A2-DA37-54D3-2BCF8FBE54F7}"/>
              </a:ext>
            </a:extLst>
          </p:cNvPr>
          <p:cNvSpPr/>
          <p:nvPr/>
        </p:nvSpPr>
        <p:spPr>
          <a:xfrm>
            <a:off x="4048755" y="4576936"/>
            <a:ext cx="468085" cy="54453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5</a:t>
            </a:r>
          </a:p>
        </p:txBody>
      </p:sp>
      <p:sp>
        <p:nvSpPr>
          <p:cNvPr id="27" name="Oval 26">
            <a:extLst>
              <a:ext uri="{FF2B5EF4-FFF2-40B4-BE49-F238E27FC236}">
                <a16:creationId xmlns:a16="http://schemas.microsoft.com/office/drawing/2014/main" id="{1456CC8F-EE3B-37C5-7287-6510FEC899C3}"/>
              </a:ext>
            </a:extLst>
          </p:cNvPr>
          <p:cNvSpPr/>
          <p:nvPr/>
        </p:nvSpPr>
        <p:spPr>
          <a:xfrm flipH="1">
            <a:off x="3952394" y="2260951"/>
            <a:ext cx="468085" cy="44631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6</a:t>
            </a:r>
          </a:p>
        </p:txBody>
      </p:sp>
      <p:sp>
        <p:nvSpPr>
          <p:cNvPr id="28" name="TextBox 27">
            <a:extLst>
              <a:ext uri="{FF2B5EF4-FFF2-40B4-BE49-F238E27FC236}">
                <a16:creationId xmlns:a16="http://schemas.microsoft.com/office/drawing/2014/main" id="{D52A14AA-549D-0EAB-C87D-47FFFC246BB9}"/>
              </a:ext>
            </a:extLst>
          </p:cNvPr>
          <p:cNvSpPr txBox="1"/>
          <p:nvPr/>
        </p:nvSpPr>
        <p:spPr>
          <a:xfrm>
            <a:off x="7890119" y="1894831"/>
            <a:ext cx="1944745" cy="1200329"/>
          </a:xfrm>
          <a:prstGeom prst="rect">
            <a:avLst/>
          </a:prstGeom>
          <a:noFill/>
        </p:spPr>
        <p:txBody>
          <a:bodyPr wrap="square" rtlCol="0">
            <a:spAutoFit/>
          </a:bodyPr>
          <a:lstStyle/>
          <a:p>
            <a:r>
              <a:rPr lang="en-GB" b="1" dirty="0"/>
              <a:t>Feelings</a:t>
            </a:r>
          </a:p>
          <a:p>
            <a:r>
              <a:rPr lang="en-GB" dirty="0"/>
              <a:t>What were your feelings and thoughts?</a:t>
            </a:r>
          </a:p>
        </p:txBody>
      </p:sp>
      <p:sp>
        <p:nvSpPr>
          <p:cNvPr id="29" name="TextBox 28">
            <a:extLst>
              <a:ext uri="{FF2B5EF4-FFF2-40B4-BE49-F238E27FC236}">
                <a16:creationId xmlns:a16="http://schemas.microsoft.com/office/drawing/2014/main" id="{EF4D21F3-8CEF-C8D4-A6C8-B2C82EB0E10D}"/>
              </a:ext>
            </a:extLst>
          </p:cNvPr>
          <p:cNvSpPr txBox="1"/>
          <p:nvPr/>
        </p:nvSpPr>
        <p:spPr>
          <a:xfrm>
            <a:off x="7921509" y="4362588"/>
            <a:ext cx="1944745" cy="923330"/>
          </a:xfrm>
          <a:prstGeom prst="rect">
            <a:avLst/>
          </a:prstGeom>
          <a:noFill/>
        </p:spPr>
        <p:txBody>
          <a:bodyPr wrap="square" rtlCol="0">
            <a:spAutoFit/>
          </a:bodyPr>
          <a:lstStyle/>
          <a:p>
            <a:r>
              <a:rPr lang="en-GB" b="1" dirty="0"/>
              <a:t>Evaluation</a:t>
            </a:r>
          </a:p>
          <a:p>
            <a:r>
              <a:rPr lang="en-GB" dirty="0"/>
              <a:t>What was good and bad?</a:t>
            </a:r>
          </a:p>
        </p:txBody>
      </p:sp>
      <p:sp>
        <p:nvSpPr>
          <p:cNvPr id="30" name="TextBox 29">
            <a:extLst>
              <a:ext uri="{FF2B5EF4-FFF2-40B4-BE49-F238E27FC236}">
                <a16:creationId xmlns:a16="http://schemas.microsoft.com/office/drawing/2014/main" id="{B2EFF594-34ED-886C-8D14-B902A0140CA4}"/>
              </a:ext>
            </a:extLst>
          </p:cNvPr>
          <p:cNvSpPr txBox="1"/>
          <p:nvPr/>
        </p:nvSpPr>
        <p:spPr>
          <a:xfrm>
            <a:off x="4282797" y="5855423"/>
            <a:ext cx="4274288" cy="646331"/>
          </a:xfrm>
          <a:prstGeom prst="rect">
            <a:avLst/>
          </a:prstGeom>
          <a:noFill/>
        </p:spPr>
        <p:txBody>
          <a:bodyPr wrap="square" rtlCol="0">
            <a:spAutoFit/>
          </a:bodyPr>
          <a:lstStyle/>
          <a:p>
            <a:r>
              <a:rPr lang="en-GB" dirty="0"/>
              <a:t>                    </a:t>
            </a:r>
            <a:r>
              <a:rPr lang="en-GB" b="1" dirty="0"/>
              <a:t>Analysis</a:t>
            </a:r>
          </a:p>
          <a:p>
            <a:r>
              <a:rPr lang="en-GB" dirty="0"/>
              <a:t>What else can you make of the situation?</a:t>
            </a:r>
          </a:p>
        </p:txBody>
      </p:sp>
      <p:sp>
        <p:nvSpPr>
          <p:cNvPr id="31" name="TextBox 30">
            <a:extLst>
              <a:ext uri="{FF2B5EF4-FFF2-40B4-BE49-F238E27FC236}">
                <a16:creationId xmlns:a16="http://schemas.microsoft.com/office/drawing/2014/main" id="{0CCECCA1-2131-DCA9-6C43-E71DF10135AD}"/>
              </a:ext>
            </a:extLst>
          </p:cNvPr>
          <p:cNvSpPr txBox="1"/>
          <p:nvPr/>
        </p:nvSpPr>
        <p:spPr>
          <a:xfrm>
            <a:off x="2553291" y="4714449"/>
            <a:ext cx="2032596" cy="923330"/>
          </a:xfrm>
          <a:prstGeom prst="rect">
            <a:avLst/>
          </a:prstGeom>
          <a:noFill/>
        </p:spPr>
        <p:txBody>
          <a:bodyPr wrap="square" rtlCol="0">
            <a:spAutoFit/>
          </a:bodyPr>
          <a:lstStyle/>
          <a:p>
            <a:r>
              <a:rPr lang="en-GB" b="1" dirty="0"/>
              <a:t>Conclusion</a:t>
            </a:r>
          </a:p>
          <a:p>
            <a:r>
              <a:rPr lang="en-GB" dirty="0"/>
              <a:t>What else could you have done?</a:t>
            </a:r>
          </a:p>
        </p:txBody>
      </p:sp>
      <p:sp>
        <p:nvSpPr>
          <p:cNvPr id="32" name="TextBox 31">
            <a:extLst>
              <a:ext uri="{FF2B5EF4-FFF2-40B4-BE49-F238E27FC236}">
                <a16:creationId xmlns:a16="http://schemas.microsoft.com/office/drawing/2014/main" id="{768F7922-8BA7-0962-EDD0-F28EFB601D0A}"/>
              </a:ext>
            </a:extLst>
          </p:cNvPr>
          <p:cNvSpPr txBox="1"/>
          <p:nvPr/>
        </p:nvSpPr>
        <p:spPr>
          <a:xfrm>
            <a:off x="1765005" y="2281064"/>
            <a:ext cx="1850065" cy="1200329"/>
          </a:xfrm>
          <a:prstGeom prst="rect">
            <a:avLst/>
          </a:prstGeom>
          <a:noFill/>
        </p:spPr>
        <p:txBody>
          <a:bodyPr wrap="square" rtlCol="0">
            <a:spAutoFit/>
          </a:bodyPr>
          <a:lstStyle/>
          <a:p>
            <a:r>
              <a:rPr lang="en-GB" b="1" dirty="0"/>
              <a:t>Action Plan</a:t>
            </a:r>
          </a:p>
          <a:p>
            <a:r>
              <a:rPr lang="en-GB" dirty="0"/>
              <a:t>If it rose again what would you do?</a:t>
            </a:r>
          </a:p>
        </p:txBody>
      </p:sp>
    </p:spTree>
    <p:extLst>
      <p:ext uri="{BB962C8B-B14F-4D97-AF65-F5344CB8AC3E}">
        <p14:creationId xmlns:p14="http://schemas.microsoft.com/office/powerpoint/2010/main" val="3094869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2"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3"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11" name="Title 10">
            <a:extLst>
              <a:ext uri="{FF2B5EF4-FFF2-40B4-BE49-F238E27FC236}">
                <a16:creationId xmlns:a16="http://schemas.microsoft.com/office/drawing/2014/main" id="{A31647F3-C448-19CE-41A3-271FEE60C664}"/>
              </a:ext>
            </a:extLst>
          </p:cNvPr>
          <p:cNvSpPr>
            <a:spLocks noGrp="1"/>
          </p:cNvSpPr>
          <p:nvPr>
            <p:ph type="title"/>
          </p:nvPr>
        </p:nvSpPr>
        <p:spPr>
          <a:xfrm>
            <a:off x="767290" y="1166932"/>
            <a:ext cx="3582073" cy="4279709"/>
          </a:xfrm>
        </p:spPr>
        <p:txBody>
          <a:bodyPr anchor="ctr">
            <a:normAutofit/>
          </a:bodyPr>
          <a:lstStyle/>
          <a:p>
            <a:r>
              <a:rPr lang="en-GB" sz="4800" dirty="0">
                <a:solidFill>
                  <a:schemeClr val="bg1"/>
                </a:solidFill>
              </a:rPr>
              <a:t>Management and Leadership</a:t>
            </a:r>
          </a:p>
        </p:txBody>
      </p:sp>
      <p:sp>
        <p:nvSpPr>
          <p:cNvPr id="12" name="Content Placeholder 11">
            <a:extLst>
              <a:ext uri="{FF2B5EF4-FFF2-40B4-BE49-F238E27FC236}">
                <a16:creationId xmlns:a16="http://schemas.microsoft.com/office/drawing/2014/main" id="{B91344E7-9C79-DD64-6684-39A4F3407B24}"/>
              </a:ext>
            </a:extLst>
          </p:cNvPr>
          <p:cNvSpPr>
            <a:spLocks noGrp="1"/>
          </p:cNvSpPr>
          <p:nvPr>
            <p:ph idx="1"/>
          </p:nvPr>
        </p:nvSpPr>
        <p:spPr>
          <a:xfrm>
            <a:off x="5573864" y="1166933"/>
            <a:ext cx="5716988" cy="4279709"/>
          </a:xfrm>
        </p:spPr>
        <p:txBody>
          <a:bodyPr anchor="ctr">
            <a:normAutofit/>
          </a:bodyPr>
          <a:lstStyle/>
          <a:p>
            <a:r>
              <a:rPr lang="en-GB" sz="2400" dirty="0"/>
              <a:t>According to research, project management includes at least 50% people management and focuses on the relevance of people skills, organisational structures, leadership, and trust (Walker. 2015). </a:t>
            </a:r>
          </a:p>
          <a:p>
            <a:endParaRPr lang="en-GB" sz="2400" dirty="0"/>
          </a:p>
        </p:txBody>
      </p:sp>
    </p:spTree>
    <p:extLst>
      <p:ext uri="{BB962C8B-B14F-4D97-AF65-F5344CB8AC3E}">
        <p14:creationId xmlns:p14="http://schemas.microsoft.com/office/powerpoint/2010/main" val="1671969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42DB0B-4D62-C816-F5BA-0CD8A6F1058A}"/>
              </a:ext>
            </a:extLst>
          </p:cNvPr>
          <p:cNvSpPr>
            <a:spLocks noGrp="1"/>
          </p:cNvSpPr>
          <p:nvPr>
            <p:ph type="title"/>
          </p:nvPr>
        </p:nvSpPr>
        <p:spPr>
          <a:xfrm>
            <a:off x="804672" y="640080"/>
            <a:ext cx="3282696" cy="5257800"/>
          </a:xfrm>
        </p:spPr>
        <p:txBody>
          <a:bodyPr>
            <a:normAutofit/>
          </a:bodyPr>
          <a:lstStyle/>
          <a:p>
            <a:r>
              <a:rPr lang="en-GB">
                <a:solidFill>
                  <a:schemeClr val="bg1"/>
                </a:solidFill>
              </a:rPr>
              <a:t>Conclusion</a:t>
            </a:r>
          </a:p>
        </p:txBody>
      </p:sp>
      <p:sp>
        <p:nvSpPr>
          <p:cNvPr id="3" name="Content Placeholder 2">
            <a:extLst>
              <a:ext uri="{FF2B5EF4-FFF2-40B4-BE49-F238E27FC236}">
                <a16:creationId xmlns:a16="http://schemas.microsoft.com/office/drawing/2014/main" id="{B7BD1C37-8861-C356-67D8-3877AEB18EC8}"/>
              </a:ext>
            </a:extLst>
          </p:cNvPr>
          <p:cNvSpPr>
            <a:spLocks noGrp="1"/>
          </p:cNvSpPr>
          <p:nvPr>
            <p:ph idx="1"/>
          </p:nvPr>
        </p:nvSpPr>
        <p:spPr>
          <a:xfrm>
            <a:off x="5358384" y="640081"/>
            <a:ext cx="6024654" cy="5257800"/>
          </a:xfrm>
        </p:spPr>
        <p:txBody>
          <a:bodyPr anchor="ctr">
            <a:normAutofit/>
          </a:bodyPr>
          <a:lstStyle/>
          <a:p>
            <a:endParaRPr lang="en-GB" sz="2400"/>
          </a:p>
        </p:txBody>
      </p:sp>
    </p:spTree>
    <p:extLst>
      <p:ext uri="{BB962C8B-B14F-4D97-AF65-F5344CB8AC3E}">
        <p14:creationId xmlns:p14="http://schemas.microsoft.com/office/powerpoint/2010/main" val="490875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4D71B-F677-FC5B-F155-F2B03705275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FC04325-D87D-8FAB-2DC5-9CA186373293}"/>
              </a:ext>
            </a:extLst>
          </p:cNvPr>
          <p:cNvSpPr>
            <a:spLocks noGrp="1"/>
          </p:cNvSpPr>
          <p:nvPr>
            <p:ph idx="1"/>
          </p:nvPr>
        </p:nvSpPr>
        <p:spPr>
          <a:xfrm>
            <a:off x="838200" y="1349830"/>
            <a:ext cx="10515600" cy="5355770"/>
          </a:xfrm>
        </p:spPr>
        <p:txBody>
          <a:bodyPr>
            <a:normAutofit/>
          </a:bodyPr>
          <a:lstStyle/>
          <a:p>
            <a:r>
              <a:rPr lang="en-GB" sz="1400" dirty="0"/>
              <a:t>Chartered Management Institute. (2020). STAKEHOLDER ANALYSIS AND MANAGEMENT. https://www.managers.org.uk/wp-content/uploads/2020/03/CHK-234-Stakeholder-analysis-and-management-1.pdf?msclkid=791d0226cd2111eca65c6e035d5fda91</a:t>
            </a:r>
          </a:p>
          <a:p>
            <a:r>
              <a:rPr lang="en-GB" sz="1400" dirty="0" err="1"/>
              <a:t>Hoda</a:t>
            </a:r>
            <a:r>
              <a:rPr lang="en-GB" sz="1400" dirty="0"/>
              <a:t>, R., Noble, J., &amp; Marshall, S. (2008, April). Agile project management. In New Zealand computer science research student conference (Vol. 6, pp. 218-221). https://d1wqtxts1xzle7.cloudfront.net/48716001/Agile_Project_Management20160909-2587-n6ttmf-with-cover-page-v2.pdf?Expires=1651758049&amp;Signature=bom81TRvQRb6Ypx0jm50HIa~fBd1DIyUEQQ0SdbCvGsWZDBpELL-yvY3NLOSaCfrhKv3OJih6gjDe9INL6JbYH6H0apuzvm8TZzwZhDEapM45FMW~wqAJkV7~lAKoIvBaHjuVr89bxQcfOkw-X8MtlsIK-c3RTWzZf8udQneTlCjfFqIHgNrduX2Rv9ripBq8T-Z8a7HvT3DMDNWj9vlLfmr3KPosWspk~CzYzlhTBnJSHMH0zTPc5G6Z5TR2ygZdJFeu9G8P3-QnQILeSAhVv6Z3nY0dgjYMBVV5DoOHAh7HZh3b1XYYEocybR5tShhLtqx3fPxhUM4i64oEu3lNg__&amp;Key-Pair-Id=APKAJLOHF5GGSLRBV4ZA</a:t>
            </a:r>
          </a:p>
          <a:p>
            <a:r>
              <a:rPr lang="en-GB" sz="1400" dirty="0"/>
              <a:t>Keil, M., </a:t>
            </a:r>
            <a:r>
              <a:rPr lang="en-GB" sz="1400" dirty="0" err="1"/>
              <a:t>Cule</a:t>
            </a:r>
            <a:r>
              <a:rPr lang="en-GB" sz="1400" dirty="0"/>
              <a:t>, P. E., Lyytinen, K., &amp; Schmidt, R. C. (1998). A framework for identifying software project risks. Communications of the ACM, 41(11), 76-83. </a:t>
            </a:r>
            <a:r>
              <a:rPr lang="en-GB" sz="1400" dirty="0">
                <a:hlinkClick r:id="rId2">
                  <a:extLst>
                    <a:ext uri="{A12FA001-AC4F-418D-AE19-62706E023703}">
                      <ahyp:hlinkClr xmlns:ahyp="http://schemas.microsoft.com/office/drawing/2018/hyperlinkcolor" val="tx"/>
                    </a:ext>
                  </a:extLst>
                </a:hlinkClick>
              </a:rPr>
              <a:t>https://dl.acm.org/doi/abs/10.1145/287831.287843</a:t>
            </a:r>
            <a:endParaRPr lang="en-GB" sz="1400" dirty="0"/>
          </a:p>
          <a:p>
            <a:r>
              <a:rPr lang="en-GB" sz="1400" dirty="0"/>
              <a:t> Lock, D. (2007). Project management. Gower Publishing Limited. http://digilib.umpalopo.ac.id:8080/xmlui/handle/123456789/26</a:t>
            </a:r>
          </a:p>
          <a:p>
            <a:r>
              <a:rPr lang="en-GB" sz="1400" dirty="0"/>
              <a:t>PMI. (2022). About Us. What is Project Management? https://www.pmi.org/about/learn-about-pmi/what-is-project-management </a:t>
            </a:r>
          </a:p>
          <a:p>
            <a:r>
              <a:rPr lang="en-GB" sz="1400" dirty="0"/>
              <a:t>Prince2. (2022). PRINCE2 Methodology. PRINCE2 - A Structured Project Management Methodology. </a:t>
            </a:r>
            <a:r>
              <a:rPr lang="en-GB" sz="1400" dirty="0">
                <a:hlinkClick r:id="rId3">
                  <a:extLst>
                    <a:ext uri="{A12FA001-AC4F-418D-AE19-62706E023703}">
                      <ahyp:hlinkClr xmlns:ahyp="http://schemas.microsoft.com/office/drawing/2018/hyperlinkcolor" val="tx"/>
                    </a:ext>
                  </a:extLst>
                </a:hlinkClick>
              </a:rPr>
              <a:t>https://www.prince2.com/uk/prince2-methodology</a:t>
            </a:r>
            <a:endParaRPr lang="en-GB" sz="1400" dirty="0"/>
          </a:p>
          <a:p>
            <a:r>
              <a:rPr lang="en-GB" sz="1400" dirty="0" err="1"/>
              <a:t>Ruël</a:t>
            </a:r>
            <a:r>
              <a:rPr lang="en-GB" sz="1400" dirty="0"/>
              <a:t>, H. J., </a:t>
            </a:r>
            <a:r>
              <a:rPr lang="en-GB" sz="1400" dirty="0" err="1"/>
              <a:t>Bondarouk</a:t>
            </a:r>
            <a:r>
              <a:rPr lang="en-GB" sz="1400" dirty="0"/>
              <a:t>, T., &amp; </a:t>
            </a:r>
            <a:r>
              <a:rPr lang="en-GB" sz="1400" dirty="0" err="1"/>
              <a:t>Smink</a:t>
            </a:r>
            <a:r>
              <a:rPr lang="en-GB" sz="1400" dirty="0"/>
              <a:t>, S. (2010). The waterfall approach and requirement uncertainty: An in-depth case study of an enterprise systems implementation at a major airline company. International Journal of Information Technology Project Management (IJITPM), 1(2), 43-60. https://www.igi-global.com/article/waterfall-approach-requirement-uncertainty/42124</a:t>
            </a:r>
          </a:p>
          <a:p>
            <a:r>
              <a:rPr lang="en-GB" sz="1400" dirty="0"/>
              <a:t>The University of Edinburgh. (2022). Reflective Tool Kit. Gibbs' Reflective Cycle. </a:t>
            </a:r>
            <a:r>
              <a:rPr lang="en-GB" sz="1400" dirty="0">
                <a:hlinkClick r:id="rId4">
                  <a:extLst>
                    <a:ext uri="{A12FA001-AC4F-418D-AE19-62706E023703}">
                      <ahyp:hlinkClr xmlns:ahyp="http://schemas.microsoft.com/office/drawing/2018/hyperlinkcolor" val="tx"/>
                    </a:ext>
                  </a:extLst>
                </a:hlinkClick>
              </a:rPr>
              <a:t>https://www.ed.ac.uk/reflection/reflectors-toolkit/reflecting-on-experience/gibbs-reflective-cycle</a:t>
            </a:r>
            <a:endParaRPr lang="en-GB" sz="1400" dirty="0"/>
          </a:p>
          <a:p>
            <a:endParaRPr lang="en-GB" sz="1200" dirty="0"/>
          </a:p>
        </p:txBody>
      </p:sp>
    </p:spTree>
    <p:extLst>
      <p:ext uri="{BB962C8B-B14F-4D97-AF65-F5344CB8AC3E}">
        <p14:creationId xmlns:p14="http://schemas.microsoft.com/office/powerpoint/2010/main" val="37639832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3C6A0518-F5DE-D658-0107-227A3B54A058}"/>
              </a:ext>
            </a:extLst>
          </p:cNvPr>
          <p:cNvSpPr>
            <a:spLocks noGrp="1"/>
          </p:cNvSpPr>
          <p:nvPr>
            <p:ph idx="1"/>
          </p:nvPr>
        </p:nvSpPr>
        <p:spPr>
          <a:xfrm>
            <a:off x="838200" y="671739"/>
            <a:ext cx="10515600" cy="5478690"/>
          </a:xfrm>
        </p:spPr>
        <p:txBody>
          <a:bodyPr>
            <a:normAutofit/>
          </a:bodyPr>
          <a:lstStyle/>
          <a:p>
            <a:pPr marL="0" indent="0">
              <a:buNone/>
            </a:pPr>
            <a:endParaRPr lang="en-GB" dirty="0"/>
          </a:p>
          <a:p>
            <a:r>
              <a:rPr lang="en-GB" sz="1600" dirty="0"/>
              <a:t>Turner, J. R. (2008). The Handbook of Project-based Management: Leading Strategic Change in Organizations. United Kingdom: McGraw-Hill Education. https://www.google.co.uk/books/edition/The_Handbook_of_Project_based_Management/Sqqem7PDnMIC?hl=en&amp;gbpv=1&amp;dq=turner+project+management+definition&amp;printsec=frontcover </a:t>
            </a:r>
          </a:p>
          <a:p>
            <a:r>
              <a:rPr lang="en-GB" sz="1600" dirty="0"/>
              <a:t>Walker, A. (2015). Project management in construction. John Wiley &amp; Sons. https://books.google.co.uk/books?hl=en&amp;lr=&amp;id=tT5EBgAAQBAJ&amp;oi=fnd&amp;pg=PP8&amp;dq=PROJECT+MANAGEMENT+THEORISTS+DEFINITION&amp;ots=WsFGeZoct3&amp;sig=1yCAmDO4f7xB3op9iLl0jEeI_KY#v=onepage&amp;q=PROJECT%20MANAGEMENT%20THEORISTS%20DEFINITION&amp;f=false </a:t>
            </a:r>
          </a:p>
          <a:p>
            <a:pPr marL="0" indent="0">
              <a:buNone/>
            </a:pPr>
            <a:endParaRPr lang="en-GB" dirty="0"/>
          </a:p>
        </p:txBody>
      </p:sp>
    </p:spTree>
    <p:extLst>
      <p:ext uri="{BB962C8B-B14F-4D97-AF65-F5344CB8AC3E}">
        <p14:creationId xmlns:p14="http://schemas.microsoft.com/office/powerpoint/2010/main" val="15807024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9a2fb44583040e860af6429ff2fc5811">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a2a87743db9da1c455fdce9337ed876b"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E7540-1B81-4DD4-BCF5-DFB65EF121A4}">
  <ds:schemaRefs>
    <ds:schemaRef ds:uri="http://schemas.microsoft.com/office/2006/documentManagement/types"/>
    <ds:schemaRef ds:uri="9d0d5cce-d4dc-4043-8325-c992d2f588cd"/>
    <ds:schemaRef ds:uri="http://www.w3.org/XML/1998/namespace"/>
    <ds:schemaRef ds:uri="http://purl.org/dc/terms/"/>
    <ds:schemaRef ds:uri="http://purl.org/dc/elements/1.1/"/>
    <ds:schemaRef ds:uri="http://purl.org/dc/dcmitype/"/>
    <ds:schemaRef ds:uri="http://schemas.microsoft.com/office/infopath/2007/PartnerControls"/>
    <ds:schemaRef ds:uri="http://schemas.openxmlformats.org/package/2006/metadata/core-properties"/>
    <ds:schemaRef ds:uri="39a888ec-cc75-402e-856f-ff68cc5460ab"/>
    <ds:schemaRef ds:uri="http://schemas.microsoft.com/office/2006/metadata/properties"/>
  </ds:schemaRefs>
</ds:datastoreItem>
</file>

<file path=customXml/itemProps2.xml><?xml version="1.0" encoding="utf-8"?>
<ds:datastoreItem xmlns:ds="http://schemas.openxmlformats.org/officeDocument/2006/customXml" ds:itemID="{6226B18D-9DB9-4D49-88D1-298A63BD6E56}">
  <ds:schemaRefs>
    <ds:schemaRef ds:uri="http://schemas.microsoft.com/sharepoint/v3/contenttype/forms"/>
  </ds:schemaRefs>
</ds:datastoreItem>
</file>

<file path=customXml/itemProps3.xml><?xml version="1.0" encoding="utf-8"?>
<ds:datastoreItem xmlns:ds="http://schemas.openxmlformats.org/officeDocument/2006/customXml" ds:itemID="{9D4BA73A-A700-41A2-A34A-6BAD42EFD9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492</TotalTime>
  <Words>1398</Words>
  <Application>Microsoft Office PowerPoint</Application>
  <PresentationFormat>Widescreen</PresentationFormat>
  <Paragraphs>95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Century Schoolbook</vt:lpstr>
      <vt:lpstr>Office Theme</vt:lpstr>
      <vt:lpstr>Project Management for Sustainability</vt:lpstr>
      <vt:lpstr>What is Project Management?</vt:lpstr>
      <vt:lpstr>Agile methodology</vt:lpstr>
      <vt:lpstr>Prince 2</vt:lpstr>
      <vt:lpstr>Waterfall</vt:lpstr>
      <vt:lpstr>Stakeholder Management</vt:lpstr>
      <vt:lpstr>Risk Management</vt:lpstr>
      <vt:lpstr>Risk Management Framework</vt:lpstr>
      <vt:lpstr>Reflective Learning</vt:lpstr>
      <vt:lpstr>Gibbs Reflective Cycle</vt:lpstr>
      <vt:lpstr>Management and Leadership</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dc:title>
  <dc:creator>Kelly Lewis-Bennett</dc:creator>
  <cp:lastModifiedBy>Kelly Lewis-Bennett (1907952)</cp:lastModifiedBy>
  <cp:revision>2</cp:revision>
  <dcterms:created xsi:type="dcterms:W3CDTF">2022-04-30T15:17:55Z</dcterms:created>
  <dcterms:modified xsi:type="dcterms:W3CDTF">2022-05-06T13:33:30Z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