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4"/>
  </p:sldMasterIdLst>
  <p:notesMasterIdLst>
    <p:notesMasterId r:id="rId33"/>
  </p:notesMasterIdLst>
  <p:sldIdLst>
    <p:sldId id="256" r:id="rId5"/>
    <p:sldId id="310" r:id="rId6"/>
    <p:sldId id="257" r:id="rId7"/>
    <p:sldId id="299" r:id="rId8"/>
    <p:sldId id="264" r:id="rId9"/>
    <p:sldId id="298" r:id="rId10"/>
    <p:sldId id="266" r:id="rId11"/>
    <p:sldId id="265" r:id="rId12"/>
    <p:sldId id="267" r:id="rId13"/>
    <p:sldId id="270" r:id="rId14"/>
    <p:sldId id="271" r:id="rId15"/>
    <p:sldId id="301" r:id="rId16"/>
    <p:sldId id="278" r:id="rId17"/>
    <p:sldId id="311" r:id="rId18"/>
    <p:sldId id="279" r:id="rId19"/>
    <p:sldId id="282" r:id="rId20"/>
    <p:sldId id="283" r:id="rId21"/>
    <p:sldId id="303" r:id="rId22"/>
    <p:sldId id="309" r:id="rId23"/>
    <p:sldId id="295" r:id="rId24"/>
    <p:sldId id="272" r:id="rId25"/>
    <p:sldId id="273" r:id="rId26"/>
    <p:sldId id="300" r:id="rId27"/>
    <p:sldId id="277" r:id="rId28"/>
    <p:sldId id="302" r:id="rId29"/>
    <p:sldId id="284" r:id="rId30"/>
    <p:sldId id="286" r:id="rId31"/>
    <p:sldId id="269" r:id="rId32"/>
  </p:sldIdLst>
  <p:sldSz cx="9144000" cy="6858000" type="screen4x3"/>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277" autoAdjust="0"/>
  </p:normalViewPr>
  <p:slideViewPr>
    <p:cSldViewPr>
      <p:cViewPr varScale="1">
        <p:scale>
          <a:sx n="79" d="100"/>
          <a:sy n="79" d="100"/>
        </p:scale>
        <p:origin x="1140" y="57"/>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8547"/>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AA3FBDCA-6167-4822-80B6-C131C95392F8}"/>
    <pc:docChg chg="custSel delSld modSld">
      <pc:chgData name="Alison Murphy" userId="9ba79fcb-d62b-4ed0-b66e-b4415e918fea" providerId="ADAL" clId="{AA3FBDCA-6167-4822-80B6-C131C95392F8}" dt="2022-11-02T14:56:00.346" v="20" actId="27636"/>
      <pc:docMkLst>
        <pc:docMk/>
      </pc:docMkLst>
      <pc:sldChg chg="modSp mod">
        <pc:chgData name="Alison Murphy" userId="9ba79fcb-d62b-4ed0-b66e-b4415e918fea" providerId="ADAL" clId="{AA3FBDCA-6167-4822-80B6-C131C95392F8}" dt="2022-11-02T14:55:38.973" v="16" actId="20577"/>
        <pc:sldMkLst>
          <pc:docMk/>
          <pc:sldMk cId="0" sldId="256"/>
        </pc:sldMkLst>
        <pc:spChg chg="mod">
          <ac:chgData name="Alison Murphy" userId="9ba79fcb-d62b-4ed0-b66e-b4415e918fea" providerId="ADAL" clId="{AA3FBDCA-6167-4822-80B6-C131C95392F8}" dt="2022-11-02T14:55:38.973" v="16" actId="20577"/>
          <ac:spMkLst>
            <pc:docMk/>
            <pc:sldMk cId="0" sldId="256"/>
            <ac:spMk id="3" creationId="{00000000-0000-0000-0000-000000000000}"/>
          </ac:spMkLst>
        </pc:spChg>
      </pc:sldChg>
      <pc:sldChg chg="modSp mod">
        <pc:chgData name="Alison Murphy" userId="9ba79fcb-d62b-4ed0-b66e-b4415e918fea" providerId="ADAL" clId="{AA3FBDCA-6167-4822-80B6-C131C95392F8}" dt="2022-11-02T14:27:03.854" v="3" actId="6549"/>
        <pc:sldMkLst>
          <pc:docMk/>
          <pc:sldMk cId="0" sldId="257"/>
        </pc:sldMkLst>
        <pc:spChg chg="mod">
          <ac:chgData name="Alison Murphy" userId="9ba79fcb-d62b-4ed0-b66e-b4415e918fea" providerId="ADAL" clId="{AA3FBDCA-6167-4822-80B6-C131C95392F8}" dt="2022-11-02T14:27:03.854" v="3" actId="6549"/>
          <ac:spMkLst>
            <pc:docMk/>
            <pc:sldMk cId="0" sldId="257"/>
            <ac:spMk id="2" creationId="{00000000-0000-0000-0000-000000000000}"/>
          </ac:spMkLst>
        </pc:spChg>
        <pc:spChg chg="mod">
          <ac:chgData name="Alison Murphy" userId="9ba79fcb-d62b-4ed0-b66e-b4415e918fea" providerId="ADAL" clId="{AA3FBDCA-6167-4822-80B6-C131C95392F8}" dt="2022-11-02T14:27:00.103" v="2" actId="6549"/>
          <ac:spMkLst>
            <pc:docMk/>
            <pc:sldMk cId="0" sldId="257"/>
            <ac:spMk id="4" creationId="{77ADC60B-CE29-40AC-9E30-584F1E46A83D}"/>
          </ac:spMkLst>
        </pc:spChg>
      </pc:sldChg>
      <pc:sldChg chg="del">
        <pc:chgData name="Alison Murphy" userId="9ba79fcb-d62b-4ed0-b66e-b4415e918fea" providerId="ADAL" clId="{AA3FBDCA-6167-4822-80B6-C131C95392F8}" dt="2022-11-02T14:37:17.503" v="10" actId="47"/>
        <pc:sldMkLst>
          <pc:docMk/>
          <pc:sldMk cId="0" sldId="258"/>
        </pc:sldMkLst>
      </pc:sldChg>
      <pc:sldChg chg="del">
        <pc:chgData name="Alison Murphy" userId="9ba79fcb-d62b-4ed0-b66e-b4415e918fea" providerId="ADAL" clId="{AA3FBDCA-6167-4822-80B6-C131C95392F8}" dt="2022-11-02T14:37:12.214" v="8" actId="47"/>
        <pc:sldMkLst>
          <pc:docMk/>
          <pc:sldMk cId="0" sldId="261"/>
        </pc:sldMkLst>
      </pc:sldChg>
      <pc:sldChg chg="del">
        <pc:chgData name="Alison Murphy" userId="9ba79fcb-d62b-4ed0-b66e-b4415e918fea" providerId="ADAL" clId="{AA3FBDCA-6167-4822-80B6-C131C95392F8}" dt="2022-11-02T14:37:14.460" v="9" actId="47"/>
        <pc:sldMkLst>
          <pc:docMk/>
          <pc:sldMk cId="0" sldId="262"/>
        </pc:sldMkLst>
      </pc:sldChg>
      <pc:sldChg chg="modSp mod">
        <pc:chgData name="Alison Murphy" userId="9ba79fcb-d62b-4ed0-b66e-b4415e918fea" providerId="ADAL" clId="{AA3FBDCA-6167-4822-80B6-C131C95392F8}" dt="2022-11-02T14:56:00.346" v="20" actId="27636"/>
        <pc:sldMkLst>
          <pc:docMk/>
          <pc:sldMk cId="0" sldId="269"/>
        </pc:sldMkLst>
        <pc:spChg chg="mod">
          <ac:chgData name="Alison Murphy" userId="9ba79fcb-d62b-4ed0-b66e-b4415e918fea" providerId="ADAL" clId="{AA3FBDCA-6167-4822-80B6-C131C95392F8}" dt="2022-11-02T14:56:00.346" v="20" actId="27636"/>
          <ac:spMkLst>
            <pc:docMk/>
            <pc:sldMk cId="0" sldId="269"/>
            <ac:spMk id="2" creationId="{00000000-0000-0000-0000-000000000000}"/>
          </ac:spMkLst>
        </pc:spChg>
      </pc:sldChg>
      <pc:sldChg chg="del">
        <pc:chgData name="Alison Murphy" userId="9ba79fcb-d62b-4ed0-b66e-b4415e918fea" providerId="ADAL" clId="{AA3FBDCA-6167-4822-80B6-C131C95392F8}" dt="2022-11-02T12:54:43.805" v="0" actId="47"/>
        <pc:sldMkLst>
          <pc:docMk/>
          <pc:sldMk cId="0" sldId="274"/>
        </pc:sldMkLst>
      </pc:sldChg>
      <pc:sldChg chg="del">
        <pc:chgData name="Alison Murphy" userId="9ba79fcb-d62b-4ed0-b66e-b4415e918fea" providerId="ADAL" clId="{AA3FBDCA-6167-4822-80B6-C131C95392F8}" dt="2022-11-02T14:37:09.938" v="7" actId="47"/>
        <pc:sldMkLst>
          <pc:docMk/>
          <pc:sldMk cId="2893416911" sldId="304"/>
        </pc:sldMkLst>
      </pc:sldChg>
      <pc:sldChg chg="del">
        <pc:chgData name="Alison Murphy" userId="9ba79fcb-d62b-4ed0-b66e-b4415e918fea" providerId="ADAL" clId="{AA3FBDCA-6167-4822-80B6-C131C95392F8}" dt="2022-11-02T14:37:06.946" v="6" actId="47"/>
        <pc:sldMkLst>
          <pc:docMk/>
          <pc:sldMk cId="46238013" sldId="305"/>
        </pc:sldMkLst>
      </pc:sldChg>
      <pc:sldChg chg="del">
        <pc:chgData name="Alison Murphy" userId="9ba79fcb-d62b-4ed0-b66e-b4415e918fea" providerId="ADAL" clId="{AA3FBDCA-6167-4822-80B6-C131C95392F8}" dt="2022-11-02T14:37:22.352" v="11" actId="47"/>
        <pc:sldMkLst>
          <pc:docMk/>
          <pc:sldMk cId="2384068684" sldId="306"/>
        </pc:sldMkLst>
      </pc:sldChg>
      <pc:sldChg chg="del">
        <pc:chgData name="Alison Murphy" userId="9ba79fcb-d62b-4ed0-b66e-b4415e918fea" providerId="ADAL" clId="{AA3FBDCA-6167-4822-80B6-C131C95392F8}" dt="2022-11-02T14:37:03.099" v="5" actId="47"/>
        <pc:sldMkLst>
          <pc:docMk/>
          <pc:sldMk cId="210733611" sldId="307"/>
        </pc:sldMkLst>
      </pc:sldChg>
      <pc:sldChg chg="del">
        <pc:chgData name="Alison Murphy" userId="9ba79fcb-d62b-4ed0-b66e-b4415e918fea" providerId="ADAL" clId="{AA3FBDCA-6167-4822-80B6-C131C95392F8}" dt="2022-11-02T14:37:00.878" v="4" actId="47"/>
        <pc:sldMkLst>
          <pc:docMk/>
          <pc:sldMk cId="2201430363" sldId="30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641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0"/>
            <a:ext cx="2945659" cy="496411"/>
          </a:xfrm>
          <a:prstGeom prst="rect">
            <a:avLst/>
          </a:prstGeom>
        </p:spPr>
        <p:txBody>
          <a:bodyPr vert="horz" lIns="91440" tIns="45720" rIns="91440" bIns="45720" rtlCol="0"/>
          <a:lstStyle>
            <a:lvl1pPr algn="r">
              <a:defRPr sz="1200"/>
            </a:lvl1pPr>
          </a:lstStyle>
          <a:p>
            <a:fld id="{5877F0CC-4771-4471-898A-DAD3104D8711}" type="datetimeFigureOut">
              <a:rPr lang="en-GB" smtClean="0"/>
              <a:pPr/>
              <a:t>02/11/2022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1"/>
            <a:ext cx="2945659" cy="4964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30091"/>
            <a:ext cx="2945659" cy="496411"/>
          </a:xfrm>
          <a:prstGeom prst="rect">
            <a:avLst/>
          </a:prstGeom>
        </p:spPr>
        <p:txBody>
          <a:bodyPr vert="horz" lIns="91440" tIns="45720" rIns="91440" bIns="45720" rtlCol="0" anchor="b"/>
          <a:lstStyle>
            <a:lvl1pPr algn="r">
              <a:defRPr sz="1200"/>
            </a:lvl1pPr>
          </a:lstStyle>
          <a:p>
            <a:fld id="{71852081-B7C3-4BE2-A09E-ADEA8903154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Theories about </a:t>
            </a:r>
            <a:r>
              <a:rPr lang="en-GB" sz="1200" b="1" i="1" kern="1200" dirty="0">
                <a:solidFill>
                  <a:schemeClr val="tx1"/>
                </a:solidFill>
                <a:latin typeface="+mn-lt"/>
                <a:ea typeface="+mn-ea"/>
                <a:cs typeface="+mn-cs"/>
              </a:rPr>
              <a:t>emotions</a:t>
            </a:r>
            <a:r>
              <a:rPr lang="en-GB" sz="1200" b="1" kern="1200" dirty="0">
                <a:solidFill>
                  <a:schemeClr val="tx1"/>
                </a:solidFill>
                <a:latin typeface="+mn-lt"/>
                <a:ea typeface="+mn-ea"/>
                <a:cs typeface="+mn-cs"/>
              </a:rPr>
              <a:t> stretch back at least as far as the Ancient Greek Stoics, as well as Plato and Aristotle</a:t>
            </a:r>
          </a:p>
          <a:p>
            <a:endParaRPr lang="en-GB" sz="1200" b="1" kern="1200" dirty="0">
              <a:solidFill>
                <a:schemeClr val="tx1"/>
              </a:solidFill>
              <a:latin typeface="+mn-lt"/>
              <a:ea typeface="+mn-ea"/>
              <a:cs typeface="+mn-cs"/>
            </a:endParaRPr>
          </a:p>
          <a:p>
            <a:r>
              <a:rPr lang="en-GB" sz="1200" b="1" kern="1200" dirty="0">
                <a:solidFill>
                  <a:schemeClr val="tx1"/>
                </a:solidFill>
                <a:latin typeface="+mn-lt"/>
                <a:ea typeface="+mn-ea"/>
                <a:cs typeface="+mn-cs"/>
              </a:rPr>
              <a:t>Emotion is associated with mood, temperament, personality, and disposition</a:t>
            </a:r>
          </a:p>
          <a:p>
            <a:endParaRPr lang="en-GB" sz="1200" b="1" kern="1200" dirty="0">
              <a:solidFill>
                <a:schemeClr val="tx1"/>
              </a:solidFill>
              <a:latin typeface="+mn-lt"/>
              <a:ea typeface="+mn-ea"/>
              <a:cs typeface="+mn-cs"/>
            </a:endParaRPr>
          </a:p>
          <a:p>
            <a:r>
              <a:rPr lang="en-GB" sz="1200" b="1" i="1" kern="1200" dirty="0">
                <a:solidFill>
                  <a:schemeClr val="tx1"/>
                </a:solidFill>
                <a:latin typeface="+mn-lt"/>
                <a:ea typeface="+mn-ea"/>
                <a:cs typeface="+mn-cs"/>
              </a:rPr>
              <a:t>Emotions</a:t>
            </a:r>
            <a:r>
              <a:rPr lang="en-GB" sz="1200" b="1" kern="1200" dirty="0">
                <a:solidFill>
                  <a:schemeClr val="tx1"/>
                </a:solidFill>
                <a:latin typeface="+mn-lt"/>
                <a:ea typeface="+mn-ea"/>
                <a:cs typeface="+mn-cs"/>
              </a:rPr>
              <a:t>, often called feelings, include experiences such as love, hate, anger, trust, joy, panic, fear, and grief.</a:t>
            </a:r>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48B28C00-7C0B-4DFB-AA9D-D09413C51A65}" type="slidenum">
              <a:rPr lang="en-US"/>
              <a:pPr/>
              <a:t>5</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r>
              <a:rPr lang="en-GB" sz="1400" b="1" baseline="0" dirty="0"/>
              <a:t>This makes it especially difficult to investigate emotions among preverbal infants.</a:t>
            </a:r>
          </a:p>
          <a:p>
            <a:pPr eaLnBrk="1" hangingPunct="1"/>
            <a:r>
              <a:rPr lang="en-GB" sz="1400" b="1" baseline="0" dirty="0"/>
              <a:t> still we can see infants smile and laugh., and we can hear them cry</a:t>
            </a:r>
          </a:p>
          <a:p>
            <a:pPr eaLnBrk="1" hangingPunct="1"/>
            <a:endParaRPr lang="en-GB" sz="1400" b="1" baseline="0" dirty="0"/>
          </a:p>
          <a:p>
            <a:pPr eaLnBrk="1" hangingPunct="1"/>
            <a:r>
              <a:rPr lang="en-GB" sz="1400" b="1" baseline="0" dirty="0"/>
              <a:t>We can make inferences about what they are feeling.</a:t>
            </a:r>
            <a:endParaRPr lang="en-US" sz="1400" b="1" baseline="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b="1"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p>
            <a:fld id="{7428EB60-4262-4480-B836-9E22E759A7AD}" type="slidenum">
              <a:rPr lang="en-US"/>
              <a:pPr/>
              <a:t>8</a:t>
            </a:fld>
            <a:endParaRPr 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p:spPr>
        <p:txBody>
          <a:bodyPr/>
          <a:lstStyle/>
          <a:p>
            <a:pPr eaLnBrk="1" hangingPunct="1"/>
            <a:r>
              <a:rPr lang="en-GB" sz="1400" b="1" baseline="0" dirty="0"/>
              <a:t>Watson 1914</a:t>
            </a:r>
          </a:p>
          <a:p>
            <a:pPr eaLnBrk="1" hangingPunct="1"/>
            <a:r>
              <a:rPr lang="en-GB" sz="1400" b="1" baseline="0" dirty="0"/>
              <a:t>Rage-  from movements restricted</a:t>
            </a:r>
          </a:p>
          <a:p>
            <a:pPr eaLnBrk="1" hangingPunct="1"/>
            <a:r>
              <a:rPr lang="en-GB" sz="1400" b="1" baseline="0" dirty="0"/>
              <a:t>Fear- loud noise of being dropped</a:t>
            </a:r>
          </a:p>
          <a:p>
            <a:pPr eaLnBrk="1" hangingPunct="1"/>
            <a:r>
              <a:rPr lang="en-GB" sz="1400" b="1" baseline="0" dirty="0"/>
              <a:t>Love- stroked or fondled etc</a:t>
            </a:r>
          </a:p>
          <a:p>
            <a:pPr eaLnBrk="1" hangingPunct="1"/>
            <a:endParaRPr lang="en-GB" sz="1400" b="1" baseline="0" dirty="0"/>
          </a:p>
          <a:p>
            <a:pPr eaLnBrk="1" hangingPunct="1"/>
            <a:r>
              <a:rPr lang="en-GB" sz="1400" b="1" baseline="0" dirty="0"/>
              <a:t>But it isn’t possible for us to know that the infants responses to these stimuli are in fact what we think of as rage fear or love.</a:t>
            </a:r>
          </a:p>
          <a:p>
            <a:pPr eaLnBrk="1" hangingPunct="1"/>
            <a:endParaRPr lang="en-US" b="1"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baseline="0" dirty="0"/>
              <a:t>They are generally believed to have a biological foundation</a:t>
            </a:r>
          </a:p>
          <a:p>
            <a:endParaRPr lang="en-GB" sz="1400" b="1" baseline="0" dirty="0"/>
          </a:p>
          <a:p>
            <a:r>
              <a:rPr lang="en-GB" sz="1400" b="1" baseline="0" dirty="0"/>
              <a:t>Happiness and surprise two of the ‘basic emotions’ that are shown universally by infants.</a:t>
            </a:r>
          </a:p>
          <a:p>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1" baseline="0" dirty="0"/>
              <a:t>Self-conscious emotions appear at the end of the second year - this little girl undoubtedly feels a sense of pride as she cares for her mothers hair. </a:t>
            </a:r>
          </a:p>
          <a:p>
            <a:endParaRPr lang="en-GB" sz="1400"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err="1"/>
              <a:t>Ericksons</a:t>
            </a:r>
            <a:r>
              <a:rPr lang="en-GB" sz="1400" b="1" dirty="0"/>
              <a:t> 8 stages or crises of personality development in which inner instincts interact with outer cultural and social – thus shaping the personality.</a:t>
            </a:r>
          </a:p>
        </p:txBody>
      </p:sp>
      <p:sp>
        <p:nvSpPr>
          <p:cNvPr id="4" name="Slide Number Placeholder 3"/>
          <p:cNvSpPr>
            <a:spLocks noGrp="1"/>
          </p:cNvSpPr>
          <p:nvPr>
            <p:ph type="sldNum" sz="quarter" idx="10"/>
          </p:nvPr>
        </p:nvSpPr>
        <p:spPr/>
        <p:txBody>
          <a:bodyPr/>
          <a:lstStyle/>
          <a:p>
            <a:fld id="{71852081-B7C3-4BE2-A09E-ADEA8903154F}" type="slidenum">
              <a:rPr lang="en-GB" smtClean="0"/>
              <a:pPr/>
              <a:t>13</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err="1"/>
              <a:t>Ericksons</a:t>
            </a:r>
            <a:r>
              <a:rPr lang="en-GB" sz="1400" b="1" dirty="0"/>
              <a:t> 8 stages or crises of personality development in which inner instincts interact with outer cultural and social – thus shaping the personality.</a:t>
            </a:r>
          </a:p>
        </p:txBody>
      </p:sp>
      <p:sp>
        <p:nvSpPr>
          <p:cNvPr id="4" name="Slide Number Placeholder 3"/>
          <p:cNvSpPr>
            <a:spLocks noGrp="1"/>
          </p:cNvSpPr>
          <p:nvPr>
            <p:ph type="sldNum" sz="quarter" idx="10"/>
          </p:nvPr>
        </p:nvSpPr>
        <p:spPr/>
        <p:txBody>
          <a:bodyPr/>
          <a:lstStyle/>
          <a:p>
            <a:fld id="{71852081-B7C3-4BE2-A09E-ADEA8903154F}" type="slidenum">
              <a:rPr lang="en-GB" smtClean="0"/>
              <a:pPr/>
              <a:t>14</a:t>
            </a:fld>
            <a:endParaRPr lang="en-GB"/>
          </a:p>
        </p:txBody>
      </p:sp>
    </p:spTree>
    <p:extLst>
      <p:ext uri="{BB962C8B-B14F-4D97-AF65-F5344CB8AC3E}">
        <p14:creationId xmlns:p14="http://schemas.microsoft.com/office/powerpoint/2010/main" val="15605478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A43AE66F-68D7-4B98-8C66-707508DEFE6F}" type="slidenum">
              <a:rPr lang="en-US"/>
              <a:pPr/>
              <a:t>15</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b="1" dirty="0"/>
              <a:t>Who does the infant need to trust?</a:t>
            </a:r>
          </a:p>
          <a:p>
            <a:pPr eaLnBrk="1" hangingPunct="1"/>
            <a:r>
              <a:rPr lang="en-GB" b="1" dirty="0"/>
              <a:t>Him/herself, other people, and </a:t>
            </a:r>
            <a:r>
              <a:rPr lang="en-GB" b="1"/>
              <a:t>the immediate </a:t>
            </a:r>
            <a:r>
              <a:rPr lang="en-GB" b="1" dirty="0"/>
              <a:t>environment</a:t>
            </a:r>
          </a:p>
          <a:p>
            <a:pPr eaLnBrk="1" hangingPunct="1"/>
            <a:r>
              <a:rPr lang="en-GB" b="1" dirty="0"/>
              <a:t>Young infants are lacking this basic sense of trust, they are not capable to develop socially</a:t>
            </a:r>
          </a:p>
          <a:p>
            <a:pPr eaLnBrk="1" hangingPunct="1"/>
            <a:endParaRPr lang="en-US" b="1"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a:t>Erikson expanded upon </a:t>
            </a:r>
            <a:r>
              <a:rPr lang="en-GB" sz="1400" b="1" dirty="0" err="1"/>
              <a:t>Freuds</a:t>
            </a:r>
            <a:r>
              <a:rPr lang="en-GB" sz="1400" b="1" dirty="0"/>
              <a:t> theories.</a:t>
            </a:r>
            <a:r>
              <a:rPr lang="en-GB" sz="1400" b="1" baseline="0" dirty="0"/>
              <a:t> He was a neo Freudian and unlike Freud Erikson pointed out that normal development must be understood in relation to each cultures life situation</a:t>
            </a:r>
            <a:r>
              <a:rPr lang="en-GB" b="1" baseline="0" dirty="0"/>
              <a:t>. </a:t>
            </a:r>
            <a:r>
              <a:rPr lang="en-GB" b="1" dirty="0"/>
              <a:t> </a:t>
            </a:r>
          </a:p>
          <a:p>
            <a:endParaRPr lang="en-GB"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kern="1200" baseline="0" dirty="0">
                <a:solidFill>
                  <a:schemeClr val="tx1"/>
                </a:solidFill>
                <a:latin typeface="+mn-lt"/>
                <a:ea typeface="+mn-ea"/>
                <a:cs typeface="+mn-cs"/>
              </a:rPr>
              <a:t>Despite its extensive contributions, the psychoanalytic perspective is no longer in the mainstream of human development</a:t>
            </a:r>
          </a:p>
          <a:p>
            <a:r>
              <a:rPr lang="en-GB" sz="1400" b="1" kern="1200" baseline="0" dirty="0">
                <a:solidFill>
                  <a:schemeClr val="tx1"/>
                </a:solidFill>
                <a:latin typeface="+mn-lt"/>
                <a:ea typeface="+mn-ea"/>
                <a:cs typeface="+mn-cs"/>
              </a:rPr>
              <a:t>research. Psychoanalytic theorists may have become isolated from the rest of the field because they were so strongly</a:t>
            </a:r>
          </a:p>
          <a:p>
            <a:r>
              <a:rPr lang="en-GB" sz="1400" b="1" kern="1200" baseline="0" dirty="0">
                <a:solidFill>
                  <a:schemeClr val="tx1"/>
                </a:solidFill>
                <a:latin typeface="+mn-lt"/>
                <a:ea typeface="+mn-ea"/>
                <a:cs typeface="+mn-cs"/>
              </a:rPr>
              <a:t>committed to the clinical approach that they failed to consider other methods. (Berk,)</a:t>
            </a:r>
            <a:endParaRPr lang="en-GB" sz="1400" b="1" baseline="0"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20</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400" b="1" dirty="0"/>
              <a:t>For example,</a:t>
            </a:r>
            <a:r>
              <a:rPr lang="en-GB" sz="1400" b="1" baseline="0" dirty="0"/>
              <a:t> if you reminded yourself that an anxiety provoking event would be over soon or decided not to see a horror movie you are engaging in emotional self regulation,</a:t>
            </a:r>
          </a:p>
          <a:p>
            <a:endParaRPr lang="en-GB" sz="1400" b="1" baseline="0" dirty="0"/>
          </a:p>
          <a:p>
            <a:r>
              <a:rPr lang="en-GB" sz="1400" b="1" baseline="0" dirty="0"/>
              <a:t>Shoulder rocking, and mother ease.</a:t>
            </a:r>
            <a:endParaRPr lang="en-GB" sz="1400"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21</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3-4-</a:t>
            </a:r>
            <a:r>
              <a:rPr lang="en-GB" b="1" baseline="0" dirty="0"/>
              <a:t> covering ears  to block out sight or a sound</a:t>
            </a:r>
          </a:p>
          <a:p>
            <a:endParaRPr lang="en-GB" b="1" baseline="0" dirty="0"/>
          </a:p>
          <a:p>
            <a:r>
              <a:rPr lang="en-GB" b="1" baseline="0" dirty="0"/>
              <a:t>Middle childhood- manage negative emotions that threaten self worth. </a:t>
            </a:r>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22</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Cultural specific</a:t>
            </a:r>
          </a:p>
          <a:p>
            <a:endParaRPr lang="en-GB" b="1" dirty="0"/>
          </a:p>
          <a:p>
            <a:r>
              <a:rPr lang="en-GB" b="1" dirty="0"/>
              <a:t>Talk about </a:t>
            </a:r>
            <a:r>
              <a:rPr lang="en-GB" b="1" dirty="0" err="1"/>
              <a:t>Goleman</a:t>
            </a:r>
            <a:r>
              <a:rPr lang="en-GB" b="1" dirty="0"/>
              <a:t>  1996 Emotional </a:t>
            </a:r>
            <a:r>
              <a:rPr lang="en-GB" b="1" dirty="0" err="1"/>
              <a:t>intelliigence</a:t>
            </a:r>
            <a:r>
              <a:rPr lang="en-GB" b="1" dirty="0"/>
              <a:t> - </a:t>
            </a:r>
            <a:r>
              <a:rPr lang="en-GB" sz="1200" b="1" kern="1200" dirty="0">
                <a:solidFill>
                  <a:schemeClr val="tx1"/>
                </a:solidFill>
                <a:latin typeface="+mn-lt"/>
                <a:ea typeface="+mn-ea"/>
                <a:cs typeface="+mn-cs"/>
              </a:rPr>
              <a:t>The public were made more aware of the concept of EL when </a:t>
            </a:r>
            <a:r>
              <a:rPr lang="en-GB" sz="1200" b="1" kern="1200" dirty="0" err="1">
                <a:solidFill>
                  <a:schemeClr val="tx1"/>
                </a:solidFill>
                <a:latin typeface="+mn-lt"/>
                <a:ea typeface="+mn-ea"/>
                <a:cs typeface="+mn-cs"/>
              </a:rPr>
              <a:t>Goleman</a:t>
            </a:r>
            <a:r>
              <a:rPr lang="en-GB" sz="1200" b="1" kern="1200" dirty="0">
                <a:solidFill>
                  <a:schemeClr val="tx1"/>
                </a:solidFill>
                <a:latin typeface="+mn-lt"/>
                <a:ea typeface="+mn-ea"/>
                <a:cs typeface="+mn-cs"/>
              </a:rPr>
              <a:t> (1995) published a best selling book called Emotional Intelligence</a:t>
            </a:r>
            <a:endParaRPr lang="en-GB" b="1" dirty="0"/>
          </a:p>
          <a:p>
            <a:endParaRPr lang="en-GB" b="1"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Emotional expressiveness is intimately tied to their ability to interpret the emotional cues of others.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a:p>
            <a:r>
              <a:rPr lang="en-GB" sz="1200" b="1" kern="1200" dirty="0">
                <a:solidFill>
                  <a:schemeClr val="tx1"/>
                </a:solidFill>
                <a:latin typeface="+mn-lt"/>
                <a:ea typeface="+mn-ea"/>
                <a:cs typeface="+mn-cs"/>
              </a:rPr>
              <a:t>emotional literacy is a significant factor in developing the ‘whole child’.</a:t>
            </a:r>
          </a:p>
          <a:p>
            <a:r>
              <a:rPr lang="en-GB" sz="1200" b="1" kern="1200" dirty="0">
                <a:solidFill>
                  <a:schemeClr val="tx1"/>
                </a:solidFill>
                <a:latin typeface="+mn-lt"/>
                <a:ea typeface="+mn-ea"/>
                <a:cs typeface="+mn-cs"/>
              </a:rPr>
              <a:t>As a result of this recognition, ‘Emotional Literacy’ has become a buzzword in the current educational climate. The fundamental principles of the concept underpin many of the Government initiatives and projects that are intended to promote ‘inclusion’ and ‘excellence for all’ (</a:t>
            </a:r>
            <a:r>
              <a:rPr lang="en-GB" sz="1200" b="1" kern="1200" dirty="0" err="1">
                <a:solidFill>
                  <a:schemeClr val="tx1"/>
                </a:solidFill>
                <a:latin typeface="+mn-lt"/>
                <a:ea typeface="+mn-ea"/>
                <a:cs typeface="+mn-cs"/>
              </a:rPr>
              <a:t>DfES</a:t>
            </a:r>
            <a:r>
              <a:rPr lang="en-GB" sz="1200" b="1" kern="1200" dirty="0">
                <a:solidFill>
                  <a:schemeClr val="tx1"/>
                </a:solidFill>
                <a:latin typeface="+mn-lt"/>
                <a:ea typeface="+mn-ea"/>
                <a:cs typeface="+mn-cs"/>
              </a:rPr>
              <a:t>, 2005, 2007).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1" dirty="0"/>
          </a:p>
          <a:p>
            <a:endParaRPr lang="en-GB" b="1" dirty="0"/>
          </a:p>
        </p:txBody>
      </p:sp>
      <p:sp>
        <p:nvSpPr>
          <p:cNvPr id="4" name="Slide Number Placeholder 3"/>
          <p:cNvSpPr>
            <a:spLocks noGrp="1"/>
          </p:cNvSpPr>
          <p:nvPr>
            <p:ph type="sldNum" sz="quarter" idx="10"/>
          </p:nvPr>
        </p:nvSpPr>
        <p:spPr/>
        <p:txBody>
          <a:bodyPr/>
          <a:lstStyle/>
          <a:p>
            <a:fld id="{71852081-B7C3-4BE2-A09E-ADEA8903154F}" type="slidenum">
              <a:rPr lang="en-GB" smtClean="0"/>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990541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634583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06493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325623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4245647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010867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275416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8441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917807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779069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460219BA-6368-4231-B588-77476E1E049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619241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080439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754059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943092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34898399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7AB5C7-4D73-40CB-9732-508E7BC6011D}" type="datetimeFigureOut">
              <a:rPr lang="en-GB" smtClean="0"/>
              <a:pPr/>
              <a:t>02/11/2022</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0219BA-6368-4231-B588-77476E1E049F}" type="slidenum">
              <a:rPr lang="en-GB" smtClean="0"/>
              <a:pPr/>
              <a:t>‹#›</a:t>
            </a:fld>
            <a:endParaRPr lang="en-GB"/>
          </a:p>
        </p:txBody>
      </p:sp>
    </p:spTree>
    <p:extLst>
      <p:ext uri="{BB962C8B-B14F-4D97-AF65-F5344CB8AC3E}">
        <p14:creationId xmlns:p14="http://schemas.microsoft.com/office/powerpoint/2010/main" val="14823557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24B3FE9-FE27-49F6-B0F2-3222D5A320FD}" type="slidenum">
              <a:rPr lang="en-US"/>
              <a:pPr>
                <a:defRPr/>
              </a:pPr>
              <a:t>‹#›</a:t>
            </a:fld>
            <a:endParaRPr lang="en-US"/>
          </a:p>
        </p:txBody>
      </p:sp>
    </p:spTree>
    <p:extLst>
      <p:ext uri="{BB962C8B-B14F-4D97-AF65-F5344CB8AC3E}">
        <p14:creationId xmlns:p14="http://schemas.microsoft.com/office/powerpoint/2010/main" val="2115027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D67AB5C7-4D73-40CB-9732-508E7BC6011D}" type="datetimeFigureOut">
              <a:rPr lang="en-GB" smtClean="0"/>
              <a:pPr/>
              <a:t>02/11/2022</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460219BA-6368-4231-B588-77476E1E049F}" type="slidenum">
              <a:rPr lang="en-GB" smtClean="0"/>
              <a:pPr/>
              <a:t>‹#›</a:t>
            </a:fld>
            <a:endParaRPr lang="en-GB"/>
          </a:p>
        </p:txBody>
      </p:sp>
    </p:spTree>
    <p:extLst>
      <p:ext uri="{BB962C8B-B14F-4D97-AF65-F5344CB8AC3E}">
        <p14:creationId xmlns:p14="http://schemas.microsoft.com/office/powerpoint/2010/main" val="369725843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mhG-twzaE_g"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www.bing.com/videos/search?q=Social+Referencing+in+Children&amp;&amp;view=detail&amp;mid=B95D9D96269773FFFB7EB95D9D96269773FFFB7E&amp;&amp;FORM=VRDGAR&amp;ru=%2Fvideos%2Fsearch%3Fq%3DSocial%2BReferencing%2Bin%2BChildren%26FORM%3DVRIBQP"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Datblygiad Emosiynol Cymdeithasol</a:t>
            </a:r>
            <a:br>
              <a:rPr lang="en-GB" dirty="0"/>
            </a:br>
            <a:r>
              <a:rPr lang="en-GB" dirty="0"/>
              <a:t>Social Emotional Development</a:t>
            </a:r>
          </a:p>
        </p:txBody>
      </p:sp>
      <p:sp>
        <p:nvSpPr>
          <p:cNvPr id="3" name="Subtitle 2"/>
          <p:cNvSpPr>
            <a:spLocks noGrp="1"/>
          </p:cNvSpPr>
          <p:nvPr>
            <p:ph type="subTitle" idx="1"/>
          </p:nvPr>
        </p:nvSpPr>
        <p:spPr/>
        <p:txBody>
          <a:bodyPr/>
          <a:lstStyle/>
          <a:p>
            <a:r>
              <a:rPr lang="en-GB" dirty="0"/>
              <a:t>ECES4009 </a:t>
            </a:r>
            <a:r>
              <a:rPr lang="en-GB" dirty="0" err="1"/>
              <a:t>Darlith</a:t>
            </a:r>
            <a:r>
              <a:rPr lang="en-GB" dirty="0"/>
              <a:t>/Lecture 3A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E780B-37CB-4DA6-87A8-0AC49B1778F1}"/>
              </a:ext>
            </a:extLst>
          </p:cNvPr>
          <p:cNvSpPr>
            <a:spLocks noGrp="1"/>
          </p:cNvSpPr>
          <p:nvPr>
            <p:ph type="title"/>
          </p:nvPr>
        </p:nvSpPr>
        <p:spPr/>
        <p:txBody>
          <a:bodyPr/>
          <a:lstStyle/>
          <a:p>
            <a:r>
              <a:rPr lang="en-GB" dirty="0"/>
              <a:t>ATGOFFA         RECAP</a:t>
            </a:r>
          </a:p>
        </p:txBody>
      </p:sp>
      <p:sp>
        <p:nvSpPr>
          <p:cNvPr id="3" name="Content Placeholder 2">
            <a:extLst>
              <a:ext uri="{FF2B5EF4-FFF2-40B4-BE49-F238E27FC236}">
                <a16:creationId xmlns:a16="http://schemas.microsoft.com/office/drawing/2014/main" id="{3F1389C0-BF4D-4D61-9142-D9BFD4C48737}"/>
              </a:ext>
            </a:extLst>
          </p:cNvPr>
          <p:cNvSpPr>
            <a:spLocks noGrp="1"/>
          </p:cNvSpPr>
          <p:nvPr>
            <p:ph sz="half" idx="1"/>
          </p:nvPr>
        </p:nvSpPr>
        <p:spPr/>
        <p:txBody>
          <a:bodyPr>
            <a:normAutofit/>
          </a:bodyPr>
          <a:lstStyle/>
          <a:p>
            <a:r>
              <a:rPr lang="cy-GB" dirty="0"/>
              <a:t>Beth a ystyriasom yr wythnos ddiwethaf?</a:t>
            </a:r>
          </a:p>
          <a:p>
            <a:pPr marL="685800" lvl="1"/>
            <a:r>
              <a:rPr lang="cy-GB" dirty="0"/>
              <a:t>Datblygiad biolegol
Datblygiad corfforol</a:t>
            </a:r>
          </a:p>
          <a:p>
            <a:pPr marL="685800" lvl="1"/>
            <a:r>
              <a:rPr lang="cy-GB" dirty="0"/>
              <a:t>Natur a magwraeth
Theorïau</a:t>
            </a:r>
          </a:p>
          <a:p>
            <a:pPr marL="685800" lvl="1"/>
            <a:r>
              <a:rPr lang="cy-GB" dirty="0"/>
              <a:t>Beth arall?</a:t>
            </a:r>
          </a:p>
          <a:p>
            <a:pPr marL="285750"/>
            <a:r>
              <a:rPr lang="cy-GB" dirty="0"/>
              <a:t>Adborth tasg anghydamserol (Cwis ddydd Mercher)</a:t>
            </a:r>
          </a:p>
          <a:p>
            <a:endParaRPr lang="en-GB" dirty="0"/>
          </a:p>
        </p:txBody>
      </p:sp>
      <p:sp>
        <p:nvSpPr>
          <p:cNvPr id="7" name="Content Placeholder 6">
            <a:extLst>
              <a:ext uri="{FF2B5EF4-FFF2-40B4-BE49-F238E27FC236}">
                <a16:creationId xmlns:a16="http://schemas.microsoft.com/office/drawing/2014/main" id="{FE79B2F8-55CC-4950-A6AD-0A71EF8FD0BA}"/>
              </a:ext>
            </a:extLst>
          </p:cNvPr>
          <p:cNvSpPr>
            <a:spLocks noGrp="1"/>
          </p:cNvSpPr>
          <p:nvPr>
            <p:ph sz="half" idx="2"/>
          </p:nvPr>
        </p:nvSpPr>
        <p:spPr/>
        <p:txBody>
          <a:bodyPr/>
          <a:lstStyle/>
          <a:p>
            <a:r>
              <a:rPr lang="en-GB" dirty="0"/>
              <a:t>What did we consider last week?</a:t>
            </a:r>
          </a:p>
          <a:p>
            <a:pPr marL="685800" lvl="1"/>
            <a:r>
              <a:rPr lang="en-GB" dirty="0"/>
              <a:t>Biological development</a:t>
            </a:r>
          </a:p>
          <a:p>
            <a:pPr marL="685800" lvl="1"/>
            <a:r>
              <a:rPr lang="en-GB" dirty="0"/>
              <a:t>Physical development</a:t>
            </a:r>
          </a:p>
          <a:p>
            <a:pPr marL="685800" lvl="1"/>
            <a:r>
              <a:rPr lang="en-GB" dirty="0"/>
              <a:t>Nature v nurture</a:t>
            </a:r>
          </a:p>
          <a:p>
            <a:pPr marL="685800" lvl="1"/>
            <a:r>
              <a:rPr lang="en-GB" dirty="0"/>
              <a:t>Theories</a:t>
            </a:r>
          </a:p>
          <a:p>
            <a:pPr marL="685800" lvl="1"/>
            <a:r>
              <a:rPr lang="en-GB" dirty="0"/>
              <a:t>What else?</a:t>
            </a:r>
          </a:p>
          <a:p>
            <a:pPr marL="285750"/>
            <a:r>
              <a:rPr lang="en-GB" dirty="0"/>
              <a:t>Asynchronous task feedback (Quiz on Wednesday)</a:t>
            </a:r>
          </a:p>
          <a:p>
            <a:endParaRPr lang="en-GB" dirty="0"/>
          </a:p>
        </p:txBody>
      </p:sp>
    </p:spTree>
    <p:extLst>
      <p:ext uri="{BB962C8B-B14F-4D97-AF65-F5344CB8AC3E}">
        <p14:creationId xmlns:p14="http://schemas.microsoft.com/office/powerpoint/2010/main" val="408640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Amcanion y Sesiwn</a:t>
            </a:r>
            <a:br>
              <a:rPr lang="en-GB" dirty="0"/>
            </a:br>
            <a:r>
              <a:rPr lang="en-GB" dirty="0"/>
              <a:t>Session Objectives</a:t>
            </a:r>
          </a:p>
        </p:txBody>
      </p:sp>
      <p:sp>
        <p:nvSpPr>
          <p:cNvPr id="2" name="Content Placeholder 1"/>
          <p:cNvSpPr>
            <a:spLocks noGrp="1"/>
          </p:cNvSpPr>
          <p:nvPr>
            <p:ph sz="half" idx="1"/>
          </p:nvPr>
        </p:nvSpPr>
        <p:spPr/>
        <p:txBody>
          <a:bodyPr>
            <a:normAutofit/>
          </a:bodyPr>
          <a:lstStyle/>
          <a:p>
            <a:r>
              <a:rPr lang="cy-GB" dirty="0"/>
              <a:t>Archwilio camau a damcaniaethau sy'n ymwneud â datblygiad emosiynol a chymdeithasol</a:t>
            </a:r>
          </a:p>
        </p:txBody>
      </p:sp>
      <p:sp>
        <p:nvSpPr>
          <p:cNvPr id="4" name="Content Placeholder 3">
            <a:extLst>
              <a:ext uri="{FF2B5EF4-FFF2-40B4-BE49-F238E27FC236}">
                <a16:creationId xmlns:a16="http://schemas.microsoft.com/office/drawing/2014/main" id="{77ADC60B-CE29-40AC-9E30-584F1E46A83D}"/>
              </a:ext>
            </a:extLst>
          </p:cNvPr>
          <p:cNvSpPr>
            <a:spLocks noGrp="1"/>
          </p:cNvSpPr>
          <p:nvPr>
            <p:ph sz="half" idx="2"/>
          </p:nvPr>
        </p:nvSpPr>
        <p:spPr/>
        <p:txBody>
          <a:bodyPr>
            <a:normAutofit/>
          </a:bodyPr>
          <a:lstStyle/>
          <a:p>
            <a:r>
              <a:rPr lang="en-GB" sz="1800" dirty="0"/>
              <a:t>To examine stages and theories relating to emotional and social development</a:t>
            </a:r>
          </a:p>
          <a:p>
            <a:endParaRPr lang="en-GB" sz="1800" dirty="0"/>
          </a:p>
          <a:p>
            <a:pPr marL="0" indent="0">
              <a:buNone/>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2AE6E-0769-4A4C-A814-295318B1A7F5}"/>
              </a:ext>
            </a:extLst>
          </p:cNvPr>
          <p:cNvSpPr>
            <a:spLocks noGrp="1"/>
          </p:cNvSpPr>
          <p:nvPr>
            <p:ph type="title"/>
          </p:nvPr>
        </p:nvSpPr>
        <p:spPr>
          <a:xfrm>
            <a:off x="1945200" y="116632"/>
            <a:ext cx="6589200" cy="1788368"/>
          </a:xfrm>
        </p:spPr>
        <p:txBody>
          <a:bodyPr>
            <a:normAutofit fontScale="90000"/>
          </a:bodyPr>
          <a:lstStyle/>
          <a:p>
            <a:r>
              <a:rPr lang="cy-GB" dirty="0"/>
              <a:t>Beth ydw i'n ei wybod am y pynciau hyn?</a:t>
            </a:r>
            <a:br>
              <a:rPr lang="cy-GB" dirty="0"/>
            </a:br>
            <a:r>
              <a:rPr lang="en-GB" dirty="0"/>
              <a:t>What do I know about these topics?</a:t>
            </a:r>
          </a:p>
        </p:txBody>
      </p:sp>
      <p:sp>
        <p:nvSpPr>
          <p:cNvPr id="3" name="Content Placeholder 2">
            <a:extLst>
              <a:ext uri="{FF2B5EF4-FFF2-40B4-BE49-F238E27FC236}">
                <a16:creationId xmlns:a16="http://schemas.microsoft.com/office/drawing/2014/main" id="{C29EBEE0-8E82-4AB2-B156-EDFBDFC58CC9}"/>
              </a:ext>
            </a:extLst>
          </p:cNvPr>
          <p:cNvSpPr>
            <a:spLocks noGrp="1"/>
          </p:cNvSpPr>
          <p:nvPr>
            <p:ph sz="half" idx="1"/>
          </p:nvPr>
        </p:nvSpPr>
        <p:spPr/>
        <p:txBody>
          <a:bodyPr/>
          <a:lstStyle/>
          <a:p>
            <a:r>
              <a:rPr lang="cy-GB" dirty="0"/>
              <a:t>Beth ydych chi'n ei ddeall yn ôl y termau datblygiad cymdeithasol ac emosiynol?</a:t>
            </a:r>
          </a:p>
          <a:p>
            <a:r>
              <a:rPr lang="cy-GB" dirty="0"/>
              <a:t>Ystyriwch y wybodaeth bresennol a beth arall yr hoffech ei wybod.</a:t>
            </a:r>
          </a:p>
          <a:p>
            <a:r>
              <a:rPr lang="cy-GB" dirty="0"/>
              <a:t>Rhannwch eich syniadau</a:t>
            </a:r>
            <a:r>
              <a:rPr lang="en-GB" dirty="0"/>
              <a:t>
</a:t>
            </a:r>
          </a:p>
        </p:txBody>
      </p:sp>
      <p:sp>
        <p:nvSpPr>
          <p:cNvPr id="4" name="Content Placeholder 3">
            <a:extLst>
              <a:ext uri="{FF2B5EF4-FFF2-40B4-BE49-F238E27FC236}">
                <a16:creationId xmlns:a16="http://schemas.microsoft.com/office/drawing/2014/main" id="{34A20BB8-1641-4063-95C9-4F5A1CCCD470}"/>
              </a:ext>
            </a:extLst>
          </p:cNvPr>
          <p:cNvSpPr>
            <a:spLocks noGrp="1"/>
          </p:cNvSpPr>
          <p:nvPr>
            <p:ph sz="half" idx="2"/>
          </p:nvPr>
        </p:nvSpPr>
        <p:spPr/>
        <p:txBody>
          <a:bodyPr/>
          <a:lstStyle/>
          <a:p>
            <a:r>
              <a:rPr lang="en-GB" dirty="0"/>
              <a:t>What do you understand by the terms social and emotional development?</a:t>
            </a:r>
          </a:p>
          <a:p>
            <a:r>
              <a:rPr lang="en-GB" dirty="0"/>
              <a:t>Consider existing knowledge and what else you would like to know.</a:t>
            </a:r>
          </a:p>
          <a:p>
            <a:r>
              <a:rPr lang="en-GB" dirty="0"/>
              <a:t>Share your thoughts</a:t>
            </a:r>
          </a:p>
          <a:p>
            <a:endParaRPr lang="en-GB" dirty="0"/>
          </a:p>
        </p:txBody>
      </p:sp>
    </p:spTree>
    <p:extLst>
      <p:ext uri="{BB962C8B-B14F-4D97-AF65-F5344CB8AC3E}">
        <p14:creationId xmlns:p14="http://schemas.microsoft.com/office/powerpoint/2010/main" val="2112089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cy-GB" dirty="0"/>
              <a:t>Emosiynau  </a:t>
            </a:r>
            <a:r>
              <a:rPr lang="en-GB" dirty="0"/>
              <a:t>    Emotions</a:t>
            </a:r>
            <a:endParaRPr lang="en-US" dirty="0"/>
          </a:p>
        </p:txBody>
      </p:sp>
      <p:sp>
        <p:nvSpPr>
          <p:cNvPr id="5123" name="Rectangle 3"/>
          <p:cNvSpPr>
            <a:spLocks noGrp="1" noChangeArrowheads="1"/>
          </p:cNvSpPr>
          <p:nvPr>
            <p:ph sz="half" idx="1"/>
          </p:nvPr>
        </p:nvSpPr>
        <p:spPr/>
        <p:txBody>
          <a:bodyPr>
            <a:normAutofit fontScale="92500" lnSpcReduction="20000"/>
          </a:bodyPr>
          <a:lstStyle/>
          <a:p>
            <a:pPr>
              <a:buNone/>
            </a:pPr>
            <a:r>
              <a:rPr lang="cy-GB" dirty="0"/>
              <a:t>Mwy na dulliau corfforol sy'n dweud wrth eraill sut rydym yn teimlo
Maent yn ymddygiadau sy'n llywio ein meddwl a'n gweithredoedd</a:t>
            </a:r>
            <a:r>
              <a:rPr lang="cy-GB" sz="1800" dirty="0"/>
              <a:t>.</a:t>
            </a:r>
          </a:p>
          <a:p>
            <a:pPr>
              <a:buNone/>
            </a:pPr>
            <a:r>
              <a:rPr lang="cy-GB" dirty="0"/>
              <a:t>Tair cydran:</a:t>
            </a:r>
            <a:endParaRPr lang="cy-GB" sz="1800" dirty="0"/>
          </a:p>
          <a:p>
            <a:r>
              <a:rPr lang="cy-GB" sz="1800" dirty="0"/>
              <a:t>Corfforol</a:t>
            </a:r>
          </a:p>
          <a:p>
            <a:r>
              <a:rPr lang="cy-GB" dirty="0"/>
              <a:t>Goddrychol
Mynegiannol</a:t>
            </a:r>
            <a:endParaRPr lang="cy-GB" sz="1800" dirty="0"/>
          </a:p>
          <a:p>
            <a:pPr eaLnBrk="1" hangingPunct="1">
              <a:buFontTx/>
              <a:buNone/>
            </a:pPr>
            <a:endParaRPr lang="en-US" dirty="0"/>
          </a:p>
        </p:txBody>
      </p:sp>
      <p:sp>
        <p:nvSpPr>
          <p:cNvPr id="2" name="Content Placeholder 1">
            <a:extLst>
              <a:ext uri="{FF2B5EF4-FFF2-40B4-BE49-F238E27FC236}">
                <a16:creationId xmlns:a16="http://schemas.microsoft.com/office/drawing/2014/main" id="{D7399B8B-CE3C-4499-A68A-503F8134A5D4}"/>
              </a:ext>
            </a:extLst>
          </p:cNvPr>
          <p:cNvSpPr>
            <a:spLocks noGrp="1"/>
          </p:cNvSpPr>
          <p:nvPr>
            <p:ph sz="half" idx="2"/>
          </p:nvPr>
        </p:nvSpPr>
        <p:spPr/>
        <p:txBody>
          <a:bodyPr>
            <a:normAutofit fontScale="92500" lnSpcReduction="20000"/>
          </a:bodyPr>
          <a:lstStyle/>
          <a:p>
            <a:pPr eaLnBrk="1" hangingPunct="1">
              <a:buFontTx/>
              <a:buNone/>
            </a:pPr>
            <a:r>
              <a:rPr lang="en-GB" sz="1800" dirty="0"/>
              <a:t>More than physical mechanisms that tell others how we are feeling</a:t>
            </a:r>
          </a:p>
          <a:p>
            <a:pPr eaLnBrk="1" hangingPunct="1">
              <a:buFontTx/>
              <a:buNone/>
            </a:pPr>
            <a:r>
              <a:rPr lang="en-GB" sz="1800" dirty="0"/>
              <a:t>They are behaviours which direct our thinking and actions.</a:t>
            </a:r>
          </a:p>
          <a:p>
            <a:pPr eaLnBrk="1" hangingPunct="1">
              <a:buFontTx/>
              <a:buNone/>
            </a:pPr>
            <a:r>
              <a:rPr lang="en-GB" sz="1800" dirty="0"/>
              <a:t>Three components:</a:t>
            </a:r>
          </a:p>
          <a:p>
            <a:r>
              <a:rPr lang="en-GB" sz="1800" dirty="0"/>
              <a:t>Physical</a:t>
            </a:r>
          </a:p>
          <a:p>
            <a:r>
              <a:rPr lang="en-GB" sz="1800" dirty="0"/>
              <a:t>Subjective</a:t>
            </a:r>
          </a:p>
          <a:p>
            <a:r>
              <a:rPr lang="en-GB" sz="1800" dirty="0"/>
              <a:t>Expressive</a:t>
            </a:r>
          </a:p>
          <a:p>
            <a:pPr eaLnBrk="1" hangingPunct="1">
              <a:buFontTx/>
              <a:buNone/>
            </a:pPr>
            <a:endParaRPr lang="en-GB" sz="1800" dirty="0"/>
          </a:p>
          <a:p>
            <a:pPr eaLnBrk="1" hangingPunct="1">
              <a:buFontTx/>
              <a:buNone/>
            </a:pPr>
            <a:r>
              <a:rPr lang="en-GB" dirty="0"/>
              <a:t> (Doherty and Hughes, 2009) </a:t>
            </a:r>
            <a:endParaRPr lang="en-US" dirty="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79592-F468-4BF7-9680-39BCCBE5B199}"/>
              </a:ext>
            </a:extLst>
          </p:cNvPr>
          <p:cNvSpPr>
            <a:spLocks noGrp="1"/>
          </p:cNvSpPr>
          <p:nvPr>
            <p:ph type="title"/>
          </p:nvPr>
        </p:nvSpPr>
        <p:spPr/>
        <p:txBody>
          <a:bodyPr>
            <a:normAutofit/>
          </a:bodyPr>
          <a:lstStyle/>
          <a:p>
            <a:r>
              <a:rPr lang="cy-GB" dirty="0"/>
              <a:t>Datblygiad Emosiynol</a:t>
            </a:r>
            <a:br>
              <a:rPr lang="en-GB" dirty="0"/>
            </a:br>
            <a:r>
              <a:rPr lang="en-GB" dirty="0"/>
              <a:t>Emotional Development</a:t>
            </a:r>
          </a:p>
        </p:txBody>
      </p:sp>
      <p:sp>
        <p:nvSpPr>
          <p:cNvPr id="3" name="Content Placeholder 2">
            <a:extLst>
              <a:ext uri="{FF2B5EF4-FFF2-40B4-BE49-F238E27FC236}">
                <a16:creationId xmlns:a16="http://schemas.microsoft.com/office/drawing/2014/main" id="{E7C250B2-30CA-4A39-A822-144736272158}"/>
              </a:ext>
            </a:extLst>
          </p:cNvPr>
          <p:cNvSpPr>
            <a:spLocks noGrp="1"/>
          </p:cNvSpPr>
          <p:nvPr>
            <p:ph sz="half" idx="1"/>
          </p:nvPr>
        </p:nvSpPr>
        <p:spPr/>
        <p:txBody>
          <a:bodyPr>
            <a:normAutofit fontScale="92500" lnSpcReduction="10000"/>
          </a:bodyPr>
          <a:lstStyle/>
          <a:p>
            <a:r>
              <a:rPr lang="cy-GB" i="1" dirty="0"/>
              <a:t>Datblygiad Emosiynol yw'r broses o ddysgu adnabod a mynegi teimladau rhywun a sefydlu hunaniaeth rhywun yn berson unigryw
</a:t>
            </a:r>
            <a:r>
              <a:rPr lang="cy-GB" altLang="en-US" i="1" dirty="0"/>
              <a:t>Mae datblygiad emosiynol iach yn arwain at berson sy'n gallu ymdopi â straen, yn dangos empathi tuag at eraill, ac sydd â hunanhyder.</a:t>
            </a:r>
          </a:p>
          <a:p>
            <a:endParaRPr lang="en-US" i="1" dirty="0"/>
          </a:p>
          <a:p>
            <a:endParaRPr lang="en-GB" dirty="0"/>
          </a:p>
        </p:txBody>
      </p:sp>
      <p:sp>
        <p:nvSpPr>
          <p:cNvPr id="4" name="Content Placeholder 3">
            <a:extLst>
              <a:ext uri="{FF2B5EF4-FFF2-40B4-BE49-F238E27FC236}">
                <a16:creationId xmlns:a16="http://schemas.microsoft.com/office/drawing/2014/main" id="{865F55C7-3256-4280-BD02-F5E827D0154E}"/>
              </a:ext>
            </a:extLst>
          </p:cNvPr>
          <p:cNvSpPr>
            <a:spLocks noGrp="1"/>
          </p:cNvSpPr>
          <p:nvPr>
            <p:ph sz="half" idx="2"/>
          </p:nvPr>
        </p:nvSpPr>
        <p:spPr/>
        <p:txBody>
          <a:bodyPr>
            <a:normAutofit fontScale="92500" lnSpcReduction="10000"/>
          </a:bodyPr>
          <a:lstStyle/>
          <a:p>
            <a:r>
              <a:rPr lang="en-US" i="1" dirty="0"/>
              <a:t>Emotional Development is the process of learning to recognize and express one’s feelings and to establish one’s identity as a unique person</a:t>
            </a:r>
          </a:p>
          <a:p>
            <a:pPr>
              <a:defRPr/>
            </a:pPr>
            <a:r>
              <a:rPr lang="en-US" altLang="en-US" i="1" dirty="0"/>
              <a:t>Healthy emotional development leads to a person that can handle stress, shows empathy towards others, and has self-confidence.</a:t>
            </a:r>
          </a:p>
          <a:p>
            <a:pPr>
              <a:buFont typeface="Arial" panose="020B0604020202020204" pitchFamily="34" charset="0"/>
              <a:buChar char="•"/>
              <a:defRPr/>
            </a:pPr>
            <a:r>
              <a:rPr lang="en-US" sz="1200" dirty="0"/>
              <a:t>(Greenway, 2014)</a:t>
            </a:r>
          </a:p>
          <a:p>
            <a:endParaRPr lang="en-GB" dirty="0"/>
          </a:p>
        </p:txBody>
      </p:sp>
    </p:spTree>
    <p:extLst>
      <p:ext uri="{BB962C8B-B14F-4D97-AF65-F5344CB8AC3E}">
        <p14:creationId xmlns:p14="http://schemas.microsoft.com/office/powerpoint/2010/main" val="1631504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a:t>Mynegi Emosiynau</a:t>
            </a:r>
            <a:r>
              <a:rPr lang="en-GB" dirty="0"/>
              <a:t>…</a:t>
            </a:r>
            <a:br>
              <a:rPr lang="en-GB" dirty="0"/>
            </a:br>
            <a:r>
              <a:rPr lang="en-GB" dirty="0"/>
              <a:t>Expressing Emotions…</a:t>
            </a:r>
          </a:p>
        </p:txBody>
      </p:sp>
      <p:sp>
        <p:nvSpPr>
          <p:cNvPr id="2" name="Content Placeholder 1"/>
          <p:cNvSpPr>
            <a:spLocks noGrp="1"/>
          </p:cNvSpPr>
          <p:nvPr>
            <p:ph sz="half" idx="1"/>
          </p:nvPr>
        </p:nvSpPr>
        <p:spPr/>
        <p:txBody>
          <a:bodyPr>
            <a:normAutofit fontScale="70000" lnSpcReduction="20000"/>
          </a:bodyPr>
          <a:lstStyle/>
          <a:p>
            <a:r>
              <a:rPr lang="cy-GB" dirty="0"/>
              <a:t>Gellid dadlau bod emosiynau'n gyfuniad o fioleg a'r amgylchedd (Natur a Magwraeth)</a:t>
            </a:r>
          </a:p>
          <a:p>
            <a:r>
              <a:rPr lang="cy-GB" dirty="0"/>
              <a:t>Hanes esblygiadol hir lle mae ymddygiadau emosiynol wedi'u haddasu'n raddol i amgylchoedd ac amgylchiadau. </a:t>
            </a:r>
          </a:p>
          <a:p>
            <a:endParaRPr lang="cy-GB" dirty="0"/>
          </a:p>
          <a:p>
            <a:r>
              <a:rPr lang="cy-GB" sz="2400" b="1" dirty="0"/>
              <a:t>Meddyliwch am wahanol ymddangosiadau diwylliannol o emosiwn e.e. ynghylch y syniad o farwolaeth.</a:t>
            </a:r>
            <a:endParaRPr lang="cy-GB" sz="2400" b="1" baseline="0" dirty="0"/>
          </a:p>
          <a:p>
            <a:r>
              <a:rPr lang="cy-GB" sz="2400" b="1" dirty="0"/>
              <a:t>Trafodwch</a:t>
            </a:r>
            <a:endParaRPr lang="cy-GB" dirty="0"/>
          </a:p>
        </p:txBody>
      </p:sp>
      <p:sp>
        <p:nvSpPr>
          <p:cNvPr id="4" name="Content Placeholder 3">
            <a:extLst>
              <a:ext uri="{FF2B5EF4-FFF2-40B4-BE49-F238E27FC236}">
                <a16:creationId xmlns:a16="http://schemas.microsoft.com/office/drawing/2014/main" id="{C2B4163A-3E48-430C-ADDF-BCF1B7149AA9}"/>
              </a:ext>
            </a:extLst>
          </p:cNvPr>
          <p:cNvSpPr>
            <a:spLocks noGrp="1"/>
          </p:cNvSpPr>
          <p:nvPr>
            <p:ph sz="half" idx="2"/>
          </p:nvPr>
        </p:nvSpPr>
        <p:spPr/>
        <p:txBody>
          <a:bodyPr>
            <a:normAutofit fontScale="70000" lnSpcReduction="20000"/>
          </a:bodyPr>
          <a:lstStyle/>
          <a:p>
            <a:r>
              <a:rPr lang="en-GB" dirty="0"/>
              <a:t>Could be argued that emotions are a combination of biology and environment (Nature and Nurture)</a:t>
            </a:r>
          </a:p>
          <a:p>
            <a:r>
              <a:rPr lang="en-GB" dirty="0"/>
              <a:t>Long evolutionary history in which emotional behaviours have become gradually adapted to surroundings and circumstances. </a:t>
            </a:r>
          </a:p>
          <a:p>
            <a:endParaRPr lang="en-GB" dirty="0"/>
          </a:p>
          <a:p>
            <a:r>
              <a:rPr lang="en-GB" sz="2400" b="1" baseline="0" dirty="0"/>
              <a:t>Think about different cultural displays of emotion e.g. around the notion of death.</a:t>
            </a:r>
          </a:p>
          <a:p>
            <a:r>
              <a:rPr lang="en-GB" sz="2400" b="1" dirty="0"/>
              <a:t>Discuss</a:t>
            </a:r>
            <a:endParaRPr lang="en-GB" sz="2400" b="1" baseline="0" dirty="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475656" y="116632"/>
            <a:ext cx="7200800" cy="1280890"/>
          </a:xfrm>
        </p:spPr>
        <p:txBody>
          <a:bodyPr>
            <a:normAutofit fontScale="90000"/>
          </a:bodyPr>
          <a:lstStyle/>
          <a:p>
            <a:r>
              <a:rPr lang="cy-GB" dirty="0"/>
              <a:t>Damcaniaethau datblygiad emosiynol</a:t>
            </a:r>
            <a:br>
              <a:rPr lang="en-US" dirty="0"/>
            </a:br>
            <a:r>
              <a:rPr lang="en-US" dirty="0"/>
              <a:t>Theories of emotional development</a:t>
            </a:r>
          </a:p>
        </p:txBody>
      </p:sp>
      <p:sp>
        <p:nvSpPr>
          <p:cNvPr id="8195" name="Rectangle 3"/>
          <p:cNvSpPr>
            <a:spLocks noGrp="1" noChangeArrowheads="1"/>
          </p:cNvSpPr>
          <p:nvPr>
            <p:ph sz="half" idx="1"/>
          </p:nvPr>
        </p:nvSpPr>
        <p:spPr/>
        <p:txBody>
          <a:bodyPr>
            <a:normAutofit fontScale="55000" lnSpcReduction="20000"/>
          </a:bodyPr>
          <a:lstStyle/>
          <a:p>
            <a:r>
              <a:rPr lang="cy-GB" sz="2800" dirty="0"/>
              <a:t>Roedd </a:t>
            </a:r>
            <a:r>
              <a:rPr lang="cy-GB" sz="2800" dirty="0" err="1"/>
              <a:t>Sroufe</a:t>
            </a:r>
            <a:r>
              <a:rPr lang="cy-GB" sz="2800" dirty="0"/>
              <a:t> (1996, a ddyfynnwyd yn </a:t>
            </a:r>
            <a:r>
              <a:rPr lang="cy-GB" sz="2800" dirty="0" err="1"/>
              <a:t>Doherty</a:t>
            </a:r>
            <a:r>
              <a:rPr lang="cy-GB" sz="2800" dirty="0"/>
              <a:t> a Hughes, 2009) yn cysylltu datblygiad emosiynol â dealltwriaeth plant o'r byd.</a:t>
            </a:r>
          </a:p>
          <a:p>
            <a:r>
              <a:rPr lang="cy-GB" sz="2800" dirty="0"/>
              <a:t>Cyffredinol (</a:t>
            </a:r>
            <a:r>
              <a:rPr lang="cy-GB" sz="2800" dirty="0" err="1"/>
              <a:t>Ekman</a:t>
            </a:r>
            <a:r>
              <a:rPr lang="cy-GB" sz="2800" dirty="0"/>
              <a:t> &amp;</a:t>
            </a:r>
            <a:r>
              <a:rPr lang="cy-GB" sz="2800" dirty="0" err="1"/>
              <a:t>friesen</a:t>
            </a:r>
            <a:r>
              <a:rPr lang="cy-GB" sz="2800" dirty="0"/>
              <a:t>, 1972, a ddyfynnwyd yn </a:t>
            </a:r>
            <a:r>
              <a:rPr lang="cy-GB" sz="2800" dirty="0" err="1"/>
              <a:t>Doherty</a:t>
            </a:r>
            <a:r>
              <a:rPr lang="cy-GB" sz="2800" dirty="0"/>
              <a:t> a Hughes, 2009). Mae tystiolaeth </a:t>
            </a:r>
            <a:r>
              <a:rPr lang="cy-GB" sz="2800" dirty="0" err="1"/>
              <a:t>drawsddiwylliannol</a:t>
            </a:r>
            <a:r>
              <a:rPr lang="cy-GB" sz="2800" dirty="0"/>
              <a:t> yn dangos bod pobl ledled y byd yn cysylltu ffotograffau o wahanol ystumiau wyneb ag emosiynau yn yr un modd</a:t>
            </a:r>
            <a:r>
              <a:rPr lang="en-GB" sz="2800" dirty="0"/>
              <a:t>
</a:t>
            </a:r>
            <a:endParaRPr lang="en-US" sz="2800" dirty="0"/>
          </a:p>
        </p:txBody>
      </p:sp>
      <p:sp>
        <p:nvSpPr>
          <p:cNvPr id="2" name="Content Placeholder 1">
            <a:extLst>
              <a:ext uri="{FF2B5EF4-FFF2-40B4-BE49-F238E27FC236}">
                <a16:creationId xmlns:a16="http://schemas.microsoft.com/office/drawing/2014/main" id="{462B7928-0BDF-424E-8828-9F5F8B71C926}"/>
              </a:ext>
            </a:extLst>
          </p:cNvPr>
          <p:cNvSpPr>
            <a:spLocks noGrp="1"/>
          </p:cNvSpPr>
          <p:nvPr>
            <p:ph sz="half" idx="2"/>
          </p:nvPr>
        </p:nvSpPr>
        <p:spPr/>
        <p:txBody>
          <a:bodyPr>
            <a:normAutofit fontScale="55000" lnSpcReduction="20000"/>
          </a:bodyPr>
          <a:lstStyle/>
          <a:p>
            <a:r>
              <a:rPr lang="en-US" sz="2700" dirty="0" err="1"/>
              <a:t>Sroufe</a:t>
            </a:r>
            <a:r>
              <a:rPr lang="en-US" sz="2700" dirty="0"/>
              <a:t> (1996, cited in Doherty and Hughes, 2009) linked emotional development to children’s developing understanding of the world.</a:t>
            </a:r>
          </a:p>
          <a:p>
            <a:r>
              <a:rPr lang="en-GB" sz="2700" dirty="0"/>
              <a:t>Universal (Ekman &amp; Friesen, 1972,cited in Doherty and Hughes, 2009). Cross cultural evidence reveals that people around the world associate photographs  of different facial gestures with emotions in the same way</a:t>
            </a:r>
          </a:p>
          <a:p>
            <a:pPr>
              <a:buNone/>
            </a:pPr>
            <a:endParaRPr lang="en-GB" sz="2700" dirty="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03648" y="116632"/>
            <a:ext cx="7632848" cy="1788368"/>
          </a:xfrm>
        </p:spPr>
        <p:txBody>
          <a:bodyPr>
            <a:normAutofit fontScale="90000"/>
          </a:bodyPr>
          <a:lstStyle/>
          <a:p>
            <a:r>
              <a:rPr lang="cy-GB" dirty="0"/>
              <a:t>System Symud Wynebau Gwahaniaethol Mwyaf </a:t>
            </a:r>
            <a:br>
              <a:rPr lang="en-GB" dirty="0"/>
            </a:br>
            <a:r>
              <a:rPr lang="en-GB" dirty="0"/>
              <a:t>Maximally Discriminative Facial Movement System </a:t>
            </a:r>
          </a:p>
        </p:txBody>
      </p:sp>
      <p:sp>
        <p:nvSpPr>
          <p:cNvPr id="2" name="Content Placeholder 1"/>
          <p:cNvSpPr>
            <a:spLocks noGrp="1"/>
          </p:cNvSpPr>
          <p:nvPr>
            <p:ph sz="half" idx="1"/>
          </p:nvPr>
        </p:nvSpPr>
        <p:spPr/>
        <p:txBody>
          <a:bodyPr>
            <a:normAutofit fontScale="92500" lnSpcReduction="10000"/>
          </a:bodyPr>
          <a:lstStyle/>
          <a:p>
            <a:r>
              <a:rPr lang="cy-GB" dirty="0" err="1"/>
              <a:t>Izard</a:t>
            </a:r>
            <a:r>
              <a:rPr lang="cy-GB" dirty="0"/>
              <a:t> (1979, dyfynnwyd yn </a:t>
            </a:r>
            <a:r>
              <a:rPr lang="cy-GB" dirty="0" err="1"/>
              <a:t>Doherty</a:t>
            </a:r>
            <a:r>
              <a:rPr lang="cy-GB" dirty="0"/>
              <a:t> and Hughes, 2009)</a:t>
            </a:r>
          </a:p>
          <a:p>
            <a:r>
              <a:rPr lang="cy-GB" dirty="0"/>
              <a:t>Defnyddir y system MAX yn eang ar gyfer dosbarthu ymadroddion emosiynol babanod. </a:t>
            </a:r>
          </a:p>
          <a:p>
            <a:r>
              <a:rPr lang="cy-GB" dirty="0"/>
              <a:t>Mae'r system hon yn nodi symudiadau wyneb mewn plant rhwng 2 a 7 mis ac yn paru’r rhain i â theimladau sylfaenol.</a:t>
            </a:r>
          </a:p>
          <a:p>
            <a:r>
              <a:rPr lang="cy-GB" b="1" dirty="0"/>
              <a:t>Beth yw'r emosiynau sylfaenol?</a:t>
            </a:r>
          </a:p>
          <a:p>
            <a:endParaRPr lang="en-GB" dirty="0"/>
          </a:p>
        </p:txBody>
      </p:sp>
      <p:sp>
        <p:nvSpPr>
          <p:cNvPr id="4" name="Content Placeholder 3">
            <a:extLst>
              <a:ext uri="{FF2B5EF4-FFF2-40B4-BE49-F238E27FC236}">
                <a16:creationId xmlns:a16="http://schemas.microsoft.com/office/drawing/2014/main" id="{86B72C07-9B7F-4E14-83CE-BE3A517634C7}"/>
              </a:ext>
            </a:extLst>
          </p:cNvPr>
          <p:cNvSpPr>
            <a:spLocks noGrp="1"/>
          </p:cNvSpPr>
          <p:nvPr>
            <p:ph sz="half" idx="2"/>
          </p:nvPr>
        </p:nvSpPr>
        <p:spPr/>
        <p:txBody>
          <a:bodyPr>
            <a:normAutofit fontScale="92500" lnSpcReduction="10000"/>
          </a:bodyPr>
          <a:lstStyle/>
          <a:p>
            <a:r>
              <a:rPr lang="en-GB" dirty="0"/>
              <a:t>Izard (1979, cited in Doherty and Hughes, 2009)</a:t>
            </a:r>
          </a:p>
          <a:p>
            <a:r>
              <a:rPr lang="en-GB" dirty="0"/>
              <a:t>The MAX system is widely used method for classifying infants emotional expressions. </a:t>
            </a:r>
          </a:p>
          <a:p>
            <a:r>
              <a:rPr lang="en-GB" dirty="0"/>
              <a:t>This system identifies facial movements in children between 2 and 7 months and matches these to basic feelings.</a:t>
            </a:r>
          </a:p>
          <a:p>
            <a:r>
              <a:rPr lang="en-GB" b="1" dirty="0"/>
              <a:t>What are the basic emotions?</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Y 6 emosiwn sylfaenol</a:t>
            </a:r>
            <a:r>
              <a:rPr lang="en-GB" dirty="0"/>
              <a:t>… </a:t>
            </a:r>
            <a:br>
              <a:rPr lang="en-GB" dirty="0"/>
            </a:br>
            <a:r>
              <a:rPr lang="en-GB" dirty="0"/>
              <a:t>The 6 basic emotions….</a:t>
            </a:r>
          </a:p>
        </p:txBody>
      </p:sp>
      <p:sp>
        <p:nvSpPr>
          <p:cNvPr id="2" name="Content Placeholder 1"/>
          <p:cNvSpPr>
            <a:spLocks noGrp="1"/>
          </p:cNvSpPr>
          <p:nvPr>
            <p:ph sz="half" idx="1"/>
          </p:nvPr>
        </p:nvSpPr>
        <p:spPr>
          <a:xfrm>
            <a:off x="755576" y="2136706"/>
            <a:ext cx="4044227" cy="3767397"/>
          </a:xfrm>
        </p:spPr>
        <p:txBody>
          <a:bodyPr>
            <a:normAutofit fontScale="85000" lnSpcReduction="20000"/>
          </a:bodyPr>
          <a:lstStyle/>
          <a:p>
            <a:r>
              <a:rPr lang="cy-GB" dirty="0"/>
              <a:t>Hapusrwydd 
Tristwch </a:t>
            </a:r>
          </a:p>
          <a:p>
            <a:r>
              <a:rPr lang="cy-GB" dirty="0"/>
              <a:t>Dicter 
Ffieiddio </a:t>
            </a:r>
          </a:p>
          <a:p>
            <a:r>
              <a:rPr lang="cy-GB" dirty="0"/>
              <a:t>Syndod </a:t>
            </a:r>
          </a:p>
          <a:p>
            <a:r>
              <a:rPr lang="cy-GB" dirty="0"/>
              <a:t>Ofn 
</a:t>
            </a:r>
          </a:p>
          <a:p>
            <a:r>
              <a:rPr lang="cy-GB" dirty="0"/>
              <a:t>Credir yn gyffredinol fod ganddynt sylfaen fiolegol
Hapusrwydd a syndod dau o'r 'emosiynau sylfaenol' a ddangosir</a:t>
            </a:r>
          </a:p>
          <a:p>
            <a:endParaRPr lang="en-GB" dirty="0"/>
          </a:p>
        </p:txBody>
      </p:sp>
      <p:sp>
        <p:nvSpPr>
          <p:cNvPr id="4" name="Content Placeholder 3">
            <a:extLst>
              <a:ext uri="{FF2B5EF4-FFF2-40B4-BE49-F238E27FC236}">
                <a16:creationId xmlns:a16="http://schemas.microsoft.com/office/drawing/2014/main" id="{2DDD8742-7682-4418-A63D-D2FBF946B510}"/>
              </a:ext>
            </a:extLst>
          </p:cNvPr>
          <p:cNvSpPr>
            <a:spLocks noGrp="1"/>
          </p:cNvSpPr>
          <p:nvPr>
            <p:ph sz="half" idx="2"/>
          </p:nvPr>
        </p:nvSpPr>
        <p:spPr/>
        <p:txBody>
          <a:bodyPr>
            <a:normAutofit fontScale="85000" lnSpcReduction="20000"/>
          </a:bodyPr>
          <a:lstStyle/>
          <a:p>
            <a:r>
              <a:rPr lang="en-GB" dirty="0"/>
              <a:t>Happiness </a:t>
            </a:r>
          </a:p>
          <a:p>
            <a:r>
              <a:rPr lang="en-GB" dirty="0"/>
              <a:t>Sadness </a:t>
            </a:r>
          </a:p>
          <a:p>
            <a:r>
              <a:rPr lang="en-GB" dirty="0"/>
              <a:t>Anger </a:t>
            </a:r>
          </a:p>
          <a:p>
            <a:r>
              <a:rPr lang="en-GB" dirty="0"/>
              <a:t>Disgust </a:t>
            </a:r>
          </a:p>
          <a:p>
            <a:r>
              <a:rPr lang="en-GB" dirty="0"/>
              <a:t>Surprise </a:t>
            </a:r>
          </a:p>
          <a:p>
            <a:r>
              <a:rPr lang="en-GB" dirty="0"/>
              <a:t>Fear </a:t>
            </a:r>
          </a:p>
          <a:p>
            <a:endParaRPr lang="en-GB" dirty="0"/>
          </a:p>
          <a:p>
            <a:r>
              <a:rPr lang="en-GB" dirty="0"/>
              <a:t>They are generally believed to have a biological foundation</a:t>
            </a:r>
          </a:p>
          <a:p>
            <a:r>
              <a:rPr lang="en-GB" dirty="0"/>
              <a:t>Happiness and surprise two of the ‘basic emotions’ that are shown</a:t>
            </a:r>
          </a:p>
        </p:txBody>
      </p:sp>
      <p:sp>
        <p:nvSpPr>
          <p:cNvPr id="32770" name="AutoShape 2" descr="data:image/jpg;base64,/9j/4AAQSkZJRgABAQAAAQABAAD/2wCEAAkGBhAPDxAPDw8ODw0PEBUQEQ8UEA8PEBAPFRAVFRQQFBQYHCYfFxkjGRIUHy8gIycqLC0sFh4xQTAqNSYrLCkBCQoKDAwMDw8NFSkYFBgpKSkpKSkpKSkpKSkpKSkpKSkpKSkpKSkpKSkpKSkpKSkpKSkpKSkpKSkpKSkpKSkpKf/AABEIAP8AxQMBIgACEQEDEQH/xAAcAAEAAgIDAQAAAAAAAAAAAAAAAQUEBwIGCAP/xABCEAACAQIDBAcEBwUHBQAAAAAAAQIDEQQSIQUGMUETIjVRYXF0B4GRswgyQqGxtMEUI5LR8BhSU1RyouEVQ2KC8f/EABYBAQEBAAAAAAAAAAAAAAAAAAABAv/EABURAQEAAAAAAAAAAAAAAAAAAAAB/9oADAMBAAIRAxEAPwDeIAAAAAAAAAAAAACCQAAAAAAAAAAAAAAAAAAAAAAAQ2BIIzDMBIIzDMBIIzDMBIIzDMBIIzIZkBIIzIZkBIIzDMgJAAAAAAAAAAAAADVv0hZW2bhvWx/L1jaRqz6Q/ZuG9dH8vWA8/ubGY4MlFHIBAom5wzEl1utu1LH1pQUlCFOGecn52UV4tv7mBTRhJ8E35K5EI9ZJ99jZDwdDDwVDoI5GrObWarLx8eBxo7o0knUhJXn1YTyu0JPk4v6r5Lz4Aa5nQmk5OElC/HK8vxPkzv1PBYijLonOU4OSzUJpSjL/AMle9+fCz8+B1TeLD0oYmoqOZU275Hxg+cL87O691uRKKu5yTIsEQGyFIm5xZR7F3T7PwPo6HyIFsVO6XZ2B9HQ+RAtiAAAAAAAAAQSABqz6Q/ZmG9dH8vWNpmrPpD9mYb10fy9cDz7ci4aAEkohGbsrZNXFVFSowzSfO6jGK5ylJ6JFGNSpSnJRhGUpN2UUnJt9yS4nf9zthV6HSUqkeixVenKVKD+upKLUcy+zxej7jtu7O69HB0cuHUamJkrTxjjz5xp31Ufx59xFbYLjU6ZdJ0qd89pvNya4d2hR0jaEJ3XSytLKrRvx0d0/G6l95d7t70YZR/Z8k4xnJKbburvquWnDk/NIzdvbF6frzg2/70bZ1drinpLlroUf/QnCSlJTlG/ODi797ab/AAAyt5auKrdJGFJV6cXUStFOpTjo4NNatJx8dPI1pUTbee+bXje+ZPg7+ZuHZydOScX1uNm2k35Mytu7lYfadLpIw6DG8M6SUZS5KVuXHx8wNG2JUNG+7+dv1RYbX2XUw9adOrFwqRbzR7tePk+JXt8fHT77/oZHBsE2IaA9i7o9nYH0dD5EC2KndHs7A+jofIgWwAAAAAAAAAAADVn0h+zMN66P5eubTNWfSH7Mw3ro/l64HnwkIFHKnTcmoxTcpNJJattuySN17geziVGKlW0qPWevPjkXgtPM197M8Cqm0aUmsyoqVaz4Z0rQ/wB0ov3HorCxcEkBxlgY042S4eb/ABKLG1asm1BpLvtfQvMfWbKpRKMKOznJ3nUb8kl95kLARS0X6tmXCJ9HECsWAgnrFW8kWFLZUMlo81ay6115HyqFnsXEKzjzA1j7U9jNU4upHpJ0rKNa1pODd+ilprwsn3vubNM1PA9c7x7Gp4vDzpTV7rNHvzLhb8PeeVdsYHoa06b1UXLK+DspNNfFP+mSitFjmonFkHsLdLs7A+jofIgWxU7pdnYH0dD5EC2AAAAAAAAAAAAas+kP2bhvXR/L1zaZqz6RHZmG9dH8vXA8+ghHKlTlOSjFOUpNRSWrcm7JLxuUbN9jez05Vav2nKNNeCXWf32+BuurLKr2vZcDXPsw3fr4GX7PiIxVR3qpRnGokrJPrR0vfT3Hct4JVpRcaUZSfO3cUVW0tu1HJqMoRV/efPC7TlLSVvPvOl7X2ViIScq2fpW3kpJwasoZlG7dlJ8F5PwLbZtKcKUZWalJyVtFmUVFttJuKacrXWjtLuQHdKVRtCribcUY+yZ5oJvikYm2saqcXJ8Eu+y043fJAZLxsXwkr93AztmRkmpcjXUN5qcp2lBZb6yjJ6eaaTO97s49PqJ5oSV0+aYF3jMa4K/L8Dz/AO1TZXR46dRWUK37zTk5fWXx195vPbb6rj3r77mv/aHicJkSnOkq8abXG7l7rPVeKA0ncjkfbGVVOpOSjGKk7qMU1FeCR8TI9hbpdn4H0dD5EC2KndLs7A+jofIgWwAAAAAAAAAgkADVn0h+zMN66P5eubTNWfSH7Mw3ro/l64HnsuN0Lf8AUMHfRftEPjm0++xTnOlNxkpRbjKLTTWjTTumveB6D9nkNFOUrzam1DnBdLlbv3NwO64uslF2tc6F7PKrqxp4m6tUotSjwtUdW8reGdVfK8e87tUnG3eaFNX2SqrzTy273f8ApmTh9l0U4wu3KWivwSWvDgialZt+BgbUqYjrRw7jGpOllhUaUujnmu7xfGLVvgBmYqPRt5F1Vo+ZT7XwSxFJxu1zTXJ6a258OBFaeOpUYNU8PVqJx6bryhFw+1OCtx8PxMqnUTWmkXqk9GkwOo0N2JJVItTnmjKMJSm5pOc1NyvLXRrSPi+87RsDZlTDuCcWo20lyOTTvo7+Be7Pq/u8rd7agVW/u1/2ek5r6ygmlpfjx93E897f2q8RXlU5Semrk2vFvX4m9N7alGpV/e4aniciULVI5oJuN2ku/XiviaL3jwtOljcTSpK1KnXnGCvfLFTay3524e4lFYiGc7EciD2Bul2dgfR0PkQLYqd0uz8D6Oh8iBbAAAAAAAAAACAJNWfSH7Mw3rY/l6xtM1b9Ibs3Detj+XrAefESiDJwOzqteap0KVSrUfCEIynLzsuC8QNkexzeucaj2dJXp1HOtTlfWElT60bc01G/nfvNoV6/I1fuL7OsZhsTRxmIlSw8aTb6Jy6SpOLi4uLUdI6SfP3GzcVTKJw+pV7Z27TweetVaS+rG93r4JatlxhYaXNVe0TAYqtiHNNTw8Y9RL7Lt1lJd/iUd12HvXQxrapTzSSV1aUWna9rSV//AIZtZPMad3PliKOPpOnSnK7yzSTtlfNvhobgzqSv3gRTnaSZcUZpRlO11FXt3+BSJ6nz23v3g9mrosRnnVnRdRU4KWZp3jGOZaRu0+PLUCo3o3kpYOn0taSniJXlTpcXUne/ugpWu/Cy1NJVarnJzk7ylJyk++Td2/izK21tipjK88RVfXm/qr6sIr6sIrlFLRGGiCCbaE2AHr7dLs/A+jofIgWxU7p9n4H0dD5EC2IAAAAAAAAAAAGvfbTsHEY7B4XD4am6lWWNi+6MYrD1rzlJ6RirrU2EfDFuyXn+gGoNg+xLC0Ep42pLFVOLpxcqdBPu060vivI7jhsNQw8Oiw9KnQh/dhCMF77cfeWuNrFLVd2B13bmOq0Z2d8kuD5eRnbI2wq0Mjf72C/ihyl5rgzNxmAjXpunUXlLuZ07aWy6+EknrZO8aiKNgYeonG19Sjr0MjlmT1b+zdNfAwtj71RlaFW1Opyl9iX8vI7DRxSavxXetU/KxRX4PBpda1lbRWS95znGxlYiuld/8HDAYCWI1zKNO/Hi35AVG1ds0cJSlXrytCPBfanLlCK5t/zfBGj9ubZqY3EVMTV+vUlpFcIQWkYLwSSR6b2puVgcVRVHEUI1Yq7jJtqpGTWsozVmn92nA1hvJ7Bqkc09n11VXFUK1oVLd0ai6sveo+ZBqRHJGTtDZtbDVJUcRSnRrQfWhOLjJdz8V4rQxrASQCAPX+6fZ+B9HQ+RAtip3T7PwPo6HyIFsQAAAAAAAALi4AAwtqytBf6v0ZmmDtddRf6v0YHXsVWuYi4nLE1EmcaUrgc8PLrOD7s0X5cV+Bl1sHGpFwnFSi1qmYWIVlmXJr72k/uLai7pAa827ubUpyzUU503wt9aJ89m7BxbtbpIX4uLcfijalOCscZVEuSKOl0d0al4ynUqVLO9pO6O4YHDZYpWSsj6qujl0iKPryMSu3G1j7OqfKpK/uIOv78bmUtrYRxcYxxlOLeHq8Gpcejk+cJcLcnryPNVWm4OUZJxlFuLi9GpJ2afjc9aYfEpzkl9l2964nnr2tbNVDa+JUUlGtlxCS4XqQTl/vUwOlixyIZB693T7PwPo6HyIFsVO6fZ+B9HQ+RAtgAAAAAAAAIBIAGHtRXgvP8ARmYYO1n1F/q/RgdaxlNGNQjrY+2MkcMD9YDnj6bjTV/tTir/APtf9DLw1TQydo0M2Hn3qOZecdf0K/BvRAWlKsfPETPi2RUqaAcZV2fSniSvctTnSqAWfS3IlXSTb4RTb8kjHhUMHa2Lywy/aqdX3c/uAyNnV+td8Zav36moPbdNPai8MLSv/FUf6o2nhJ6x8zU3tooyjtVyfCeHouL8EnF/fFgdDsQCGB6+3T7PwXo6HyIFqVW6fZ+B9HQ+RAtQIJAAAAAAAIJIAEnwxeGVRJNtWd9PL/k+xWbfqKNOLbqxtO66NJyuqc5c3a1ov+tUHzq7uwl/3JfCIobuwi7qpN+6JXUKsZNpY3Eyai5rqtXWVtvXS6yvw1XM7Fg4NQjeUp6XzS+s766/ED5S2cnBwzO0k1y5qxi0d34xVs837olsAKx7Ej/fl8ERPYUWrZ5/CJaAClW7EP8AEn8InJbuQ/xJ/CJcACqjsCK+3N+6Jh4nc+FSam6tTRWUbRsu9nYQBSUt14Rs1Unp4RKPfT2V0Nqzo1KletRnRg6d4RpvNFyzK+Zcnf4ndwBqP+zrhP8APYv+Ch/If2dcJ/nsX/BQ/kbcAGLszArD0KNBNyjRpQpKTteShBRTduehlAAAAAAAAAAAQSAIaJAEZSQAAAAAAAAAAAAAAAAAAAAAAAAAAAAgEgCCQAAAAAAAAAAAAAAAAAAAAAAAAAAAAAAACABIAAAAAAAAAAAAAAAAAAAAAAAAIJAAAAAAAAAAAAAAAAAAAAAAAAAAAAAAAAAAAAAAAAA//9k="/>
          <p:cNvSpPr>
            <a:spLocks noChangeAspect="1" noChangeArrowheads="1"/>
          </p:cNvSpPr>
          <p:nvPr/>
        </p:nvSpPr>
        <p:spPr bwMode="auto">
          <a:xfrm>
            <a:off x="155575" y="-1165225"/>
            <a:ext cx="1876425" cy="24288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2772" name="AutoShape 4" descr="data:image/jpg;base64,/9j/4AAQSkZJRgABAQAAAQABAAD/2wCEAAkGBhAPDxAPDw8ODw0PEBUQEQ8UEA8PEBAPFRAVFRQQFBQYHCYfFxkjGRIUHy8gIycqLC0sFh4xQTAqNSYrLCkBCQoKDAwMDw8NFSkYFBgpKSkpKSkpKSkpKSkpKSkpKSkpKSkpKSkpKSkpKSkpKSkpKSkpKSkpKSkpKSkpKSkpKf/AABEIAP8AxQMBIgACEQEDEQH/xAAcAAEAAgIDAQAAAAAAAAAAAAAAAQUEBwIGCAP/xABCEAACAQIDBAcEBwUHBQAAAAAAAQIDEQQSIQUGMUETIjVRYXF0B4GRswgyQqGxtMEUI5LR8BhSU1RyouEVQ2KC8f/EABYBAQEBAAAAAAAAAAAAAAAAAAABAv/EABURAQEAAAAAAAAAAAAAAAAAAAAB/9oADAMBAAIRAxEAPwDeIAAAAAAAAAAAAACCQAAAAAAAAAAAAAAAAAAAAAAAQ2BIIzDMBIIzDMBIIzDMBIIzDMBIIzIZkBIIzIZkBIIzDMgJAAAAAAAAAAAAADVv0hZW2bhvWx/L1jaRqz6Q/ZuG9dH8vWA8/ubGY4MlFHIBAom5wzEl1utu1LH1pQUlCFOGecn52UV4tv7mBTRhJ8E35K5EI9ZJ99jZDwdDDwVDoI5GrObWarLx8eBxo7o0knUhJXn1YTyu0JPk4v6r5Lz4Aa5nQmk5OElC/HK8vxPkzv1PBYijLonOU4OSzUJpSjL/AMle9+fCz8+B1TeLD0oYmoqOZU275Hxg+cL87O691uRKKu5yTIsEQGyFIm5xZR7F3T7PwPo6HyIFsVO6XZ2B9HQ+RAtiAAAAAAAAAQSABqz6Q/ZmG9dH8vWNpmrPpD9mYb10fy9cDz7ci4aAEkohGbsrZNXFVFSowzSfO6jGK5ylJ6JFGNSpSnJRhGUpN2UUnJt9yS4nf9zthV6HSUqkeixVenKVKD+upKLUcy+zxej7jtu7O69HB0cuHUamJkrTxjjz5xp31Ufx59xFbYLjU6ZdJ0qd89pvNya4d2hR0jaEJ3XSytLKrRvx0d0/G6l95d7t70YZR/Z8k4xnJKbburvquWnDk/NIzdvbF6frzg2/70bZ1drinpLlroUf/QnCSlJTlG/ODi797ab/AAAyt5auKrdJGFJV6cXUStFOpTjo4NNatJx8dPI1pUTbee+bXje+ZPg7+ZuHZydOScX1uNm2k35Mytu7lYfadLpIw6DG8M6SUZS5KVuXHx8wNG2JUNG+7+dv1RYbX2XUw9adOrFwqRbzR7tePk+JXt8fHT77/oZHBsE2IaA9i7o9nYH0dD5EC2KndHs7A+jofIgWwAAAAAAAAAAADVn0h+zMN66P5eubTNWfSH7Mw3ro/l64HnwkIFHKnTcmoxTcpNJJattuySN17geziVGKlW0qPWevPjkXgtPM197M8Cqm0aUmsyoqVaz4Z0rQ/wB0ov3HorCxcEkBxlgY042S4eb/ABKLG1asm1BpLvtfQvMfWbKpRKMKOznJ3nUb8kl95kLARS0X6tmXCJ9HECsWAgnrFW8kWFLZUMlo81ay6115HyqFnsXEKzjzA1j7U9jNU4upHpJ0rKNa1pODd+ilprwsn3vubNM1PA9c7x7Gp4vDzpTV7rNHvzLhb8PeeVdsYHoa06b1UXLK+DspNNfFP+mSitFjmonFkHsLdLs7A+jofIgWxU7pdnYH0dD5EC2AAAAAAAAAAAAas+kP2bhvXR/L1zaZqz6RHZmG9dH8vXA8+ghHKlTlOSjFOUpNRSWrcm7JLxuUbN9jez05Vav2nKNNeCXWf32+BuurLKr2vZcDXPsw3fr4GX7PiIxVR3qpRnGokrJPrR0vfT3Hct4JVpRcaUZSfO3cUVW0tu1HJqMoRV/efPC7TlLSVvPvOl7X2ViIScq2fpW3kpJwasoZlG7dlJ8F5PwLbZtKcKUZWalJyVtFmUVFttJuKacrXWjtLuQHdKVRtCribcUY+yZ5oJvikYm2saqcXJ8Eu+y043fJAZLxsXwkr93AztmRkmpcjXUN5qcp2lBZb6yjJ6eaaTO97s49PqJ5oSV0+aYF3jMa4K/L8Dz/AO1TZXR46dRWUK37zTk5fWXx195vPbb6rj3r77mv/aHicJkSnOkq8abXG7l7rPVeKA0ncjkfbGVVOpOSjGKk7qMU1FeCR8TI9hbpdn4H0dD5EC2KndLs7A+jofIgWwAAAAAAAAAgkADVn0h+zMN66P5eubTNWfSH7Mw3ro/l64HnsuN0Lf8AUMHfRftEPjm0++xTnOlNxkpRbjKLTTWjTTumveB6D9nkNFOUrzam1DnBdLlbv3NwO64uslF2tc6F7PKrqxp4m6tUotSjwtUdW8reGdVfK8e87tUnG3eaFNX2SqrzTy273f8ApmTh9l0U4wu3KWivwSWvDgialZt+BgbUqYjrRw7jGpOllhUaUujnmu7xfGLVvgBmYqPRt5F1Vo+ZT7XwSxFJxu1zTXJ6a258OBFaeOpUYNU8PVqJx6bryhFw+1OCtx8PxMqnUTWmkXqk9GkwOo0N2JJVItTnmjKMJSm5pOc1NyvLXRrSPi+87RsDZlTDuCcWo20lyOTTvo7+Be7Pq/u8rd7agVW/u1/2ek5r6ygmlpfjx93E897f2q8RXlU5Semrk2vFvX4m9N7alGpV/e4aniciULVI5oJuN2ku/XiviaL3jwtOljcTSpK1KnXnGCvfLFTay3524e4lFYiGc7EciD2Bul2dgfR0PkQLYqd0uz8D6Oh8iBbAAAAAAAAAACAJNWfSH7Mw3rY/l6xtM1b9Ibs3Detj+XrAefESiDJwOzqteap0KVSrUfCEIynLzsuC8QNkexzeucaj2dJXp1HOtTlfWElT60bc01G/nfvNoV6/I1fuL7OsZhsTRxmIlSw8aTb6Jy6SpOLi4uLUdI6SfP3GzcVTKJw+pV7Z27TweetVaS+rG93r4JatlxhYaXNVe0TAYqtiHNNTw8Y9RL7Lt1lJd/iUd12HvXQxrapTzSSV1aUWna9rSV//AIZtZPMad3PliKOPpOnSnK7yzSTtlfNvhobgzqSv3gRTnaSZcUZpRlO11FXt3+BSJ6nz23v3g9mrosRnnVnRdRU4KWZp3jGOZaRu0+PLUCo3o3kpYOn0taSniJXlTpcXUne/ugpWu/Cy1NJVarnJzk7ylJyk++Td2/izK21tipjK88RVfXm/qr6sIr6sIrlFLRGGiCCbaE2AHr7dLs/A+jofIgWxU7p9n4H0dD5EC2IAAAAAAAAAAAGvfbTsHEY7B4XD4am6lWWNi+6MYrD1rzlJ6RirrU2EfDFuyXn+gGoNg+xLC0Ep42pLFVOLpxcqdBPu060vivI7jhsNQw8Oiw9KnQh/dhCMF77cfeWuNrFLVd2B13bmOq0Z2d8kuD5eRnbI2wq0Mjf72C/ihyl5rgzNxmAjXpunUXlLuZ07aWy6+EknrZO8aiKNgYeonG19Sjr0MjlmT1b+zdNfAwtj71RlaFW1Opyl9iX8vI7DRxSavxXetU/KxRX4PBpda1lbRWS95znGxlYiuld/8HDAYCWI1zKNO/Hi35AVG1ds0cJSlXrytCPBfanLlCK5t/zfBGj9ubZqY3EVMTV+vUlpFcIQWkYLwSSR6b2puVgcVRVHEUI1Yq7jJtqpGTWsozVmn92nA1hvJ7Bqkc09n11VXFUK1oVLd0ai6sveo+ZBqRHJGTtDZtbDVJUcRSnRrQfWhOLjJdz8V4rQxrASQCAPX+6fZ+B9HQ+RAtip3T7PwPo6HyIFsQAAAAAAAALi4AAwtqytBf6v0ZmmDtddRf6v0YHXsVWuYi4nLE1EmcaUrgc8PLrOD7s0X5cV+Bl1sHGpFwnFSi1qmYWIVlmXJr72k/uLai7pAa827ubUpyzUU503wt9aJ89m7BxbtbpIX4uLcfijalOCscZVEuSKOl0d0al4ynUqVLO9pO6O4YHDZYpWSsj6qujl0iKPryMSu3G1j7OqfKpK/uIOv78bmUtrYRxcYxxlOLeHq8Gpcejk+cJcLcnryPNVWm4OUZJxlFuLi9GpJ2afjc9aYfEpzkl9l2964nnr2tbNVDa+JUUlGtlxCS4XqQTl/vUwOlixyIZB693T7PwPo6HyIFsVO6fZ+B9HQ+RAtgAAAAAAAAIBIAGHtRXgvP8ARmYYO1n1F/q/RgdaxlNGNQjrY+2MkcMD9YDnj6bjTV/tTir/APtf9DLw1TQydo0M2Hn3qOZecdf0K/BvRAWlKsfPETPi2RUqaAcZV2fSniSvctTnSqAWfS3IlXSTb4RTb8kjHhUMHa2Lywy/aqdX3c/uAyNnV+td8Zav36moPbdNPai8MLSv/FUf6o2nhJ6x8zU3tooyjtVyfCeHouL8EnF/fFgdDsQCGB6+3T7PwXo6HyIFqVW6fZ+B9HQ+RAtQIJAAAAAAAIJIAEnwxeGVRJNtWd9PL/k+xWbfqKNOLbqxtO66NJyuqc5c3a1ov+tUHzq7uwl/3JfCIobuwi7qpN+6JXUKsZNpY3Eyai5rqtXWVtvXS6yvw1XM7Fg4NQjeUp6XzS+s766/ED5S2cnBwzO0k1y5qxi0d34xVs837olsAKx7Ej/fl8ERPYUWrZ5/CJaAClW7EP8AEn8InJbuQ/xJ/CJcACqjsCK+3N+6Jh4nc+FSam6tTRWUbRsu9nYQBSUt14Rs1Unp4RKPfT2V0Nqzo1KletRnRg6d4RpvNFyzK+Zcnf4ndwBqP+zrhP8APYv+Ch/If2dcJ/nsX/BQ/kbcAGLszArD0KNBNyjRpQpKTteShBRTduehlAAAAAAAAAAAQSAIaJAEZSQAAAAAAAAAAAAAAAAAAAAAAAAAAAAgEgCCQAAAAAAAAAAAAAAAAAAAAAAAAAAAAAAACABIAAAAAAAAAAAAAAAAAAAAAAAAIJAAAAAAAAAAAAAAAAAAAAAAAAAAAAAAAAAAAAAAAAA//9k="/>
          <p:cNvSpPr>
            <a:spLocks noChangeAspect="1" noChangeArrowheads="1"/>
          </p:cNvSpPr>
          <p:nvPr/>
        </p:nvSpPr>
        <p:spPr bwMode="auto">
          <a:xfrm>
            <a:off x="155575" y="-1165225"/>
            <a:ext cx="1876425" cy="2428875"/>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2774" name="Picture 6" descr="http://blogs.psychologytoday.com/files/u289/Surprise%20Photo%201.jpg"/>
          <p:cNvPicPr>
            <a:picLocks noChangeAspect="1" noChangeArrowheads="1"/>
          </p:cNvPicPr>
          <p:nvPr/>
        </p:nvPicPr>
        <p:blipFill>
          <a:blip r:embed="rId3" cstate="print"/>
          <a:srcRect/>
          <a:stretch>
            <a:fillRect/>
          </a:stretch>
        </p:blipFill>
        <p:spPr bwMode="auto">
          <a:xfrm>
            <a:off x="6929572" y="1231349"/>
            <a:ext cx="2001710" cy="2125643"/>
          </a:xfrm>
          <a:prstGeom prst="rect">
            <a:avLst/>
          </a:prstGeom>
          <a:noFill/>
        </p:spPr>
      </p:pic>
      <p:pic>
        <p:nvPicPr>
          <p:cNvPr id="32776" name="Picture 8" descr="http://images.meredith.com/parents/images/2010/02/l_101528284.jpg"/>
          <p:cNvPicPr>
            <a:picLocks noChangeAspect="1" noChangeArrowheads="1"/>
          </p:cNvPicPr>
          <p:nvPr/>
        </p:nvPicPr>
        <p:blipFill>
          <a:blip r:embed="rId4" cstate="print"/>
          <a:srcRect/>
          <a:stretch>
            <a:fillRect/>
          </a:stretch>
        </p:blipFill>
        <p:spPr bwMode="auto">
          <a:xfrm>
            <a:off x="2738162" y="5373215"/>
            <a:ext cx="1606037" cy="1403943"/>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cy-GB" dirty="0"/>
              <a:t>Emosiynau hunanymwybodol</a:t>
            </a:r>
            <a:br>
              <a:rPr lang="en-GB" dirty="0"/>
            </a:br>
            <a:r>
              <a:rPr lang="en-GB" dirty="0"/>
              <a:t>Self-conscious emotions</a:t>
            </a:r>
          </a:p>
        </p:txBody>
      </p:sp>
      <p:sp>
        <p:nvSpPr>
          <p:cNvPr id="2" name="Content Placeholder 1"/>
          <p:cNvSpPr>
            <a:spLocks noGrp="1"/>
          </p:cNvSpPr>
          <p:nvPr>
            <p:ph sz="half" idx="1"/>
          </p:nvPr>
        </p:nvSpPr>
        <p:spPr/>
        <p:txBody>
          <a:bodyPr>
            <a:normAutofit/>
          </a:bodyPr>
          <a:lstStyle/>
          <a:p>
            <a:r>
              <a:rPr lang="cy-GB" dirty="0"/>
              <a:t>Ar wahân i emosiynau sylfaenol, mae pobl yn gallu cael ail set o emosiynau cymhleth gan gynnwys cywilydd, embaras, euogrwydd, cenfigen a balchder.</a:t>
            </a:r>
            <a:endParaRPr lang="cy-GB" sz="1800" dirty="0"/>
          </a:p>
          <a:p>
            <a:r>
              <a:rPr lang="cy-GB" dirty="0"/>
              <a:t>Gelwir y rhain yn emosiynau hunanymwybodol.</a:t>
            </a:r>
          </a:p>
        </p:txBody>
      </p:sp>
      <p:sp>
        <p:nvSpPr>
          <p:cNvPr id="4" name="Content Placeholder 3">
            <a:extLst>
              <a:ext uri="{FF2B5EF4-FFF2-40B4-BE49-F238E27FC236}">
                <a16:creationId xmlns:a16="http://schemas.microsoft.com/office/drawing/2014/main" id="{08231CF0-029B-4FC4-B3F7-BC4A663CB7BE}"/>
              </a:ext>
            </a:extLst>
          </p:cNvPr>
          <p:cNvSpPr>
            <a:spLocks noGrp="1"/>
          </p:cNvSpPr>
          <p:nvPr>
            <p:ph sz="half" idx="2"/>
          </p:nvPr>
        </p:nvSpPr>
        <p:spPr/>
        <p:txBody>
          <a:bodyPr>
            <a:normAutofit/>
          </a:bodyPr>
          <a:lstStyle/>
          <a:p>
            <a:r>
              <a:rPr lang="en-GB" sz="1800" dirty="0"/>
              <a:t>Besides basic emotions humans are capable of a second higher order set of complex emotions including shame, embarrassment, guilt, envy and pride.</a:t>
            </a:r>
          </a:p>
          <a:p>
            <a:r>
              <a:rPr lang="en-GB" sz="1800" dirty="0"/>
              <a:t>These are called self-conscious emotions.</a:t>
            </a:r>
          </a:p>
          <a:p>
            <a:endParaRPr lang="en-GB" dirty="0"/>
          </a:p>
        </p:txBody>
      </p:sp>
      <p:pic>
        <p:nvPicPr>
          <p:cNvPr id="35842" name="Picture 2" descr="http://t1.gstatic.com/images?q=tbn:RqH5ylI3etuWhM:http://www.amcgltd.com/archives/brushthehair.jpg&amp;t=1"/>
          <p:cNvPicPr>
            <a:picLocks noChangeAspect="1" noChangeArrowheads="1"/>
          </p:cNvPicPr>
          <p:nvPr/>
        </p:nvPicPr>
        <p:blipFill>
          <a:blip r:embed="rId3" cstate="print"/>
          <a:srcRect/>
          <a:stretch>
            <a:fillRect/>
          </a:stretch>
        </p:blipFill>
        <p:spPr bwMode="auto">
          <a:xfrm>
            <a:off x="3995936" y="5085184"/>
            <a:ext cx="2846104" cy="1887092"/>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3092-8962-4F37-980F-0C9F3B2D229E}"/>
              </a:ext>
            </a:extLst>
          </p:cNvPr>
          <p:cNvSpPr>
            <a:spLocks noGrp="1"/>
          </p:cNvSpPr>
          <p:nvPr>
            <p:ph type="title"/>
          </p:nvPr>
        </p:nvSpPr>
        <p:spPr>
          <a:xfrm>
            <a:off x="1475656" y="116632"/>
            <a:ext cx="7272808" cy="1640930"/>
          </a:xfrm>
        </p:spPr>
        <p:txBody>
          <a:bodyPr>
            <a:normAutofit fontScale="90000"/>
          </a:bodyPr>
          <a:lstStyle/>
          <a:p>
            <a:r>
              <a:rPr lang="cy-GB" dirty="0"/>
              <a:t>Camau Datblygiad </a:t>
            </a:r>
            <a:r>
              <a:rPr lang="cy-GB" dirty="0" err="1"/>
              <a:t>Seicogymdeithasol</a:t>
            </a:r>
            <a:r>
              <a:rPr lang="cy-GB" dirty="0"/>
              <a:t> </a:t>
            </a:r>
            <a:r>
              <a:rPr lang="en-GB" dirty="0"/>
              <a:t>Erikson</a:t>
            </a:r>
            <a:br>
              <a:rPr lang="en-GB" dirty="0"/>
            </a:br>
            <a:r>
              <a:rPr lang="en-GB" dirty="0"/>
              <a:t>Erikson’s Stages of Psychosocial Development</a:t>
            </a:r>
          </a:p>
        </p:txBody>
      </p:sp>
      <p:sp>
        <p:nvSpPr>
          <p:cNvPr id="3" name="Content Placeholder 2">
            <a:extLst>
              <a:ext uri="{FF2B5EF4-FFF2-40B4-BE49-F238E27FC236}">
                <a16:creationId xmlns:a16="http://schemas.microsoft.com/office/drawing/2014/main" id="{BEBD25BF-9019-41D2-B9F6-0F11FA05F065}"/>
              </a:ext>
            </a:extLst>
          </p:cNvPr>
          <p:cNvSpPr>
            <a:spLocks noGrp="1"/>
          </p:cNvSpPr>
          <p:nvPr>
            <p:ph sz="half" idx="1"/>
          </p:nvPr>
        </p:nvSpPr>
        <p:spPr/>
        <p:txBody>
          <a:bodyPr>
            <a:normAutofit fontScale="62500" lnSpcReduction="20000"/>
          </a:bodyPr>
          <a:lstStyle/>
          <a:p>
            <a:r>
              <a:rPr lang="cy-GB" sz="2100" dirty="0"/>
              <a:t>Canolbwyntiai </a:t>
            </a:r>
            <a:r>
              <a:rPr lang="cy-GB" sz="2100" dirty="0" err="1"/>
              <a:t>Erikson</a:t>
            </a:r>
            <a:r>
              <a:rPr lang="cy-GB" sz="2100" dirty="0"/>
              <a:t> ar emosiynau a theithi personoliaeth.</a:t>
            </a:r>
          </a:p>
          <a:p>
            <a:r>
              <a:rPr lang="cy-GB" sz="2100" dirty="0"/>
              <a:t>Ymhelaethodd </a:t>
            </a:r>
            <a:r>
              <a:rPr lang="cy-GB" sz="2100" dirty="0" err="1"/>
              <a:t>Erikson</a:t>
            </a:r>
            <a:r>
              <a:rPr lang="cy-GB" sz="2100" dirty="0"/>
              <a:t> ar fframwaith seicorywiol sylfaenol </a:t>
            </a:r>
            <a:r>
              <a:rPr lang="cy-GB" sz="2100" dirty="0" err="1"/>
              <a:t>Freud</a:t>
            </a:r>
            <a:r>
              <a:rPr lang="cy-GB" sz="2100" dirty="0"/>
              <a:t>. </a:t>
            </a:r>
          </a:p>
          <a:p>
            <a:r>
              <a:rPr lang="cy-GB" sz="2100" dirty="0"/>
              <a:t>Ystyriai fod gan blant rôl fwy rhagweithiol yn eu datblygiad.</a:t>
            </a:r>
          </a:p>
          <a:p>
            <a:r>
              <a:rPr lang="cy-GB" sz="2100" dirty="0"/>
              <a:t>Perthnasoedd cymdeithasol wedi eu ffurfio’n gyfres o weithredoedd ymwybodol.</a:t>
            </a:r>
          </a:p>
          <a:p>
            <a:r>
              <a:rPr lang="cy-GB" sz="2100" dirty="0"/>
              <a:t>Mae'r plentyn yn weithgar yn y rhyngweithio hwn â'r amgylchedd.</a:t>
            </a:r>
          </a:p>
          <a:p>
            <a:r>
              <a:rPr lang="cy-GB" sz="2100" dirty="0"/>
              <a:t>Nododd </a:t>
            </a:r>
            <a:r>
              <a:rPr lang="cy-GB" sz="2100" dirty="0" err="1"/>
              <a:t>Erikson</a:t>
            </a:r>
            <a:r>
              <a:rPr lang="cy-GB" sz="2100" dirty="0"/>
              <a:t> fod yn rhaid deall datblygiad arferol mewn perthynas â sefyllfa bywyd pob diwylliant.  </a:t>
            </a:r>
          </a:p>
          <a:p>
            <a:endParaRPr lang="en-GB" dirty="0"/>
          </a:p>
        </p:txBody>
      </p:sp>
      <p:sp>
        <p:nvSpPr>
          <p:cNvPr id="4" name="Content Placeholder 3">
            <a:extLst>
              <a:ext uri="{FF2B5EF4-FFF2-40B4-BE49-F238E27FC236}">
                <a16:creationId xmlns:a16="http://schemas.microsoft.com/office/drawing/2014/main" id="{A79F5565-E5E7-4702-9FE0-897B42320D80}"/>
              </a:ext>
            </a:extLst>
          </p:cNvPr>
          <p:cNvSpPr>
            <a:spLocks noGrp="1"/>
          </p:cNvSpPr>
          <p:nvPr>
            <p:ph sz="half" idx="2"/>
          </p:nvPr>
        </p:nvSpPr>
        <p:spPr/>
        <p:txBody>
          <a:bodyPr>
            <a:normAutofit fontScale="62500" lnSpcReduction="20000"/>
          </a:bodyPr>
          <a:lstStyle/>
          <a:p>
            <a:r>
              <a:rPr lang="en-GB" sz="2000" dirty="0"/>
              <a:t>Erikson focused on emotions and personality traits.</a:t>
            </a:r>
          </a:p>
          <a:p>
            <a:r>
              <a:rPr lang="en-GB" sz="2000" dirty="0"/>
              <a:t>Erikson expanded upon Freud’s basic psychosexual framework. </a:t>
            </a:r>
          </a:p>
          <a:p>
            <a:r>
              <a:rPr lang="en-GB" sz="2000" dirty="0"/>
              <a:t>Considered children to have a more proactive role in their development.</a:t>
            </a:r>
          </a:p>
          <a:p>
            <a:r>
              <a:rPr lang="en-GB" sz="2000" dirty="0"/>
              <a:t>Social relationships formed through as series of conscious acts.</a:t>
            </a:r>
          </a:p>
          <a:p>
            <a:r>
              <a:rPr lang="en-GB" sz="2000" dirty="0"/>
              <a:t>Child is active in this interaction with the environment.</a:t>
            </a:r>
          </a:p>
          <a:p>
            <a:r>
              <a:rPr lang="en-GB" sz="2000" dirty="0"/>
              <a:t>Erikson pointed out that normal development must be understood in relation to each cultures life situation.  </a:t>
            </a:r>
          </a:p>
          <a:p>
            <a:endParaRPr lang="en-GB" dirty="0"/>
          </a:p>
        </p:txBody>
      </p:sp>
    </p:spTree>
    <p:extLst>
      <p:ext uri="{BB962C8B-B14F-4D97-AF65-F5344CB8AC3E}">
        <p14:creationId xmlns:p14="http://schemas.microsoft.com/office/powerpoint/2010/main" val="2127636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0"/>
            <a:ext cx="8229600" cy="1417638"/>
          </a:xfrm>
        </p:spPr>
        <p:txBody>
          <a:bodyPr>
            <a:normAutofit fontScale="90000"/>
          </a:bodyPr>
          <a:lstStyle/>
          <a:p>
            <a:r>
              <a:rPr lang="cy-GB" dirty="0"/>
              <a:t>Camau Datblygiad </a:t>
            </a:r>
            <a:r>
              <a:rPr lang="cy-GB" dirty="0" err="1"/>
              <a:t>Seicogymdeithasol</a:t>
            </a:r>
            <a:r>
              <a:rPr lang="cy-GB" dirty="0"/>
              <a:t> </a:t>
            </a:r>
            <a:r>
              <a:rPr lang="cy-GB" dirty="0" err="1"/>
              <a:t>Erikson</a:t>
            </a:r>
            <a:r>
              <a:rPr lang="en-GB" dirty="0"/>
              <a:t>
</a:t>
            </a:r>
          </a:p>
        </p:txBody>
      </p:sp>
      <p:graphicFrame>
        <p:nvGraphicFramePr>
          <p:cNvPr id="29699" name="Group 3"/>
          <p:cNvGraphicFramePr>
            <a:graphicFrameLocks noGrp="1"/>
          </p:cNvGraphicFramePr>
          <p:nvPr>
            <p:ph type="tbl" idx="1"/>
            <p:extLst>
              <p:ext uri="{D42A27DB-BD31-4B8C-83A1-F6EECF244321}">
                <p14:modId xmlns:p14="http://schemas.microsoft.com/office/powerpoint/2010/main" val="1525230836"/>
              </p:ext>
            </p:extLst>
          </p:nvPr>
        </p:nvGraphicFramePr>
        <p:xfrm>
          <a:off x="1115616" y="1052736"/>
          <a:ext cx="7442598" cy="5639596"/>
        </p:xfrm>
        <a:graphic>
          <a:graphicData uri="http://schemas.openxmlformats.org/drawingml/2006/table">
            <a:tbl>
              <a:tblPr/>
              <a:tblGrid>
                <a:gridCol w="2480866">
                  <a:extLst>
                    <a:ext uri="{9D8B030D-6E8A-4147-A177-3AD203B41FA5}">
                      <a16:colId xmlns:a16="http://schemas.microsoft.com/office/drawing/2014/main" val="20000"/>
                    </a:ext>
                  </a:extLst>
                </a:gridCol>
                <a:gridCol w="2415678">
                  <a:extLst>
                    <a:ext uri="{9D8B030D-6E8A-4147-A177-3AD203B41FA5}">
                      <a16:colId xmlns:a16="http://schemas.microsoft.com/office/drawing/2014/main" val="20001"/>
                    </a:ext>
                  </a:extLst>
                </a:gridCol>
                <a:gridCol w="2546054">
                  <a:extLst>
                    <a:ext uri="{9D8B030D-6E8A-4147-A177-3AD203B41FA5}">
                      <a16:colId xmlns:a16="http://schemas.microsoft.com/office/drawing/2014/main" val="20002"/>
                    </a:ext>
                  </a:extLst>
                </a:gridCol>
              </a:tblGrid>
              <a:tr h="864096">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1" i="0" u="none" strike="noStrike" cap="none" normalizeH="0" baseline="0" noProof="0">
                          <a:ln>
                            <a:noFill/>
                          </a:ln>
                          <a:solidFill>
                            <a:schemeClr val="tx1"/>
                          </a:solidFill>
                          <a:effectLst/>
                          <a:latin typeface="Arial" charset="0"/>
                          <a:cs typeface="Arial" charset="0"/>
                        </a:rPr>
                        <a:t>OED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1" i="0" u="none" strike="noStrike" cap="none" normalizeH="0" baseline="0" noProof="0">
                          <a:ln>
                            <a:noFill/>
                          </a:ln>
                          <a:solidFill>
                            <a:schemeClr val="tx1"/>
                          </a:solidFill>
                          <a:effectLst/>
                          <a:latin typeface="Arial" charset="0"/>
                          <a:cs typeface="Arial" charset="0"/>
                        </a:rPr>
                        <a:t>CYFNOD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1" i="0" u="none" strike="noStrike" cap="none" normalizeH="0" baseline="0" noProof="0">
                          <a:ln>
                            <a:noFill/>
                          </a:ln>
                          <a:solidFill>
                            <a:schemeClr val="tx1"/>
                          </a:solidFill>
                          <a:effectLst/>
                          <a:latin typeface="Arial" charset="0"/>
                          <a:cs typeface="Arial" charset="0"/>
                        </a:rPr>
                        <a:t>CRYFDER
DATBLYGEDIG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0479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0 – 1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Ymddiriedaeth a Drwgdybiaeth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Gobaith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8013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2 – 3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Annibyniaeth a Chywilydd ac amheuaeth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Cryfder ewyllys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0479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4 – 5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Menter ac Euogrwydd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Diben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8138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6 – 12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Diwydiant ac israddoldeb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Cymhwysedd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8138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Glasoed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Hunaniaeth a Dryswch rôl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Ffyddlondeb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7951">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Oedolyn ifanc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Ynysu ac Agosatrwydd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Cariad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68013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Canol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Cynhyrchu a Chronni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Gofal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680139">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Hen oed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a:ln>
                            <a:noFill/>
                          </a:ln>
                          <a:solidFill>
                            <a:schemeClr val="tx1"/>
                          </a:solidFill>
                          <a:effectLst/>
                          <a:latin typeface="Arial" charset="0"/>
                          <a:cs typeface="Arial" charset="0"/>
                        </a:rPr>
                        <a:t>Imtegreiddio’r Ego ac Anobauth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cy-GB" sz="1200" b="0" i="0" u="none" strike="noStrike" cap="none" normalizeH="0" baseline="0" noProof="0" dirty="0">
                          <a:ln>
                            <a:noFill/>
                          </a:ln>
                          <a:solidFill>
                            <a:schemeClr val="tx1"/>
                          </a:solidFill>
                          <a:effectLst/>
                          <a:latin typeface="Arial" charset="0"/>
                          <a:cs typeface="Arial" charset="0"/>
                        </a:rPr>
                        <a:t>Doethineb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hangingPunct="1"/>
            <a:r>
              <a:rPr lang="en-GB" dirty="0"/>
              <a:t>Erikson’s Stages of Psychosocial Development</a:t>
            </a:r>
          </a:p>
        </p:txBody>
      </p:sp>
      <p:graphicFrame>
        <p:nvGraphicFramePr>
          <p:cNvPr id="29699" name="Group 3"/>
          <p:cNvGraphicFramePr>
            <a:graphicFrameLocks noGrp="1"/>
          </p:cNvGraphicFramePr>
          <p:nvPr>
            <p:ph type="tbl" idx="1"/>
          </p:nvPr>
        </p:nvGraphicFramePr>
        <p:xfrm>
          <a:off x="1547813" y="1700213"/>
          <a:ext cx="7010400" cy="4906392"/>
        </p:xfrm>
        <a:graphic>
          <a:graphicData uri="http://schemas.openxmlformats.org/drawingml/2006/table">
            <a:tbl>
              <a:tblPr/>
              <a:tblGrid>
                <a:gridCol w="2336800">
                  <a:extLst>
                    <a:ext uri="{9D8B030D-6E8A-4147-A177-3AD203B41FA5}">
                      <a16:colId xmlns:a16="http://schemas.microsoft.com/office/drawing/2014/main" val="20000"/>
                    </a:ext>
                  </a:extLst>
                </a:gridCol>
                <a:gridCol w="2336800">
                  <a:extLst>
                    <a:ext uri="{9D8B030D-6E8A-4147-A177-3AD203B41FA5}">
                      <a16:colId xmlns:a16="http://schemas.microsoft.com/office/drawing/2014/main" val="20001"/>
                    </a:ext>
                  </a:extLst>
                </a:gridCol>
                <a:gridCol w="2336800">
                  <a:extLst>
                    <a:ext uri="{9D8B030D-6E8A-4147-A177-3AD203B41FA5}">
                      <a16:colId xmlns:a16="http://schemas.microsoft.com/office/drawing/2014/main" val="20002"/>
                    </a:ext>
                  </a:extLst>
                </a:gridCol>
              </a:tblGrid>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STAGE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STRENGTH</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1" i="0" u="none" strike="noStrike" cap="none" normalizeH="0" baseline="0">
                          <a:ln>
                            <a:noFill/>
                          </a:ln>
                          <a:solidFill>
                            <a:schemeClr val="tx1"/>
                          </a:solidFill>
                          <a:effectLst/>
                          <a:latin typeface="Arial" charset="0"/>
                          <a:cs typeface="Arial" charset="0"/>
                        </a:rPr>
                        <a:t>DEVELOPED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0 – 1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Trust V Mistrust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Hope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dirty="0">
                          <a:ln>
                            <a:noFill/>
                          </a:ln>
                          <a:solidFill>
                            <a:schemeClr val="tx1"/>
                          </a:solidFill>
                          <a:effectLst/>
                          <a:latin typeface="Arial" charset="0"/>
                          <a:cs typeface="Arial" charset="0"/>
                        </a:rPr>
                        <a:t>2 – 3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Autonomy V Shame and doubt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Willpower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4 – 5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Initiative V Guilt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Purpose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6 – 12 years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Industry V inferiority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Competence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Adolescence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Identity V Role confusion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Fidelity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Young adulthood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Intimacy V Isolation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Love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45243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Middle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Generativity V Stagnation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Care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45085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dirty="0">
                          <a:ln>
                            <a:noFill/>
                          </a:ln>
                          <a:solidFill>
                            <a:schemeClr val="tx1"/>
                          </a:solidFill>
                          <a:effectLst/>
                          <a:latin typeface="Arial" charset="0"/>
                          <a:cs typeface="Arial" charset="0"/>
                        </a:rPr>
                        <a:t>Old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a:ln>
                            <a:noFill/>
                          </a:ln>
                          <a:solidFill>
                            <a:schemeClr val="tx1"/>
                          </a:solidFill>
                          <a:effectLst/>
                          <a:latin typeface="Arial" charset="0"/>
                          <a:cs typeface="Arial" charset="0"/>
                        </a:rPr>
                        <a:t>Ego Integration V Despair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1700" b="0" i="0" u="none" strike="noStrike" cap="none" normalizeH="0" baseline="0" dirty="0">
                          <a:ln>
                            <a:noFill/>
                          </a:ln>
                          <a:solidFill>
                            <a:schemeClr val="tx1"/>
                          </a:solidFill>
                          <a:effectLst/>
                          <a:latin typeface="Arial" charset="0"/>
                          <a:cs typeface="Arial" charset="0"/>
                        </a:rPr>
                        <a:t>Wisdom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16429" name="Text Box 45"/>
          <p:cNvSpPr txBox="1">
            <a:spLocks noChangeArrowheads="1"/>
          </p:cNvSpPr>
          <p:nvPr/>
        </p:nvSpPr>
        <p:spPr bwMode="auto">
          <a:xfrm>
            <a:off x="1547813" y="6524625"/>
            <a:ext cx="6769100" cy="274638"/>
          </a:xfrm>
          <a:prstGeom prst="rect">
            <a:avLst/>
          </a:prstGeom>
          <a:noFill/>
          <a:ln w="9525">
            <a:noFill/>
            <a:miter lim="800000"/>
            <a:headEnd/>
            <a:tailEnd/>
          </a:ln>
        </p:spPr>
        <p:txBody>
          <a:bodyPr>
            <a:spAutoFit/>
          </a:bodyPr>
          <a:lstStyle/>
          <a:p>
            <a:pPr>
              <a:spcBef>
                <a:spcPct val="50000"/>
              </a:spcBef>
            </a:pPr>
            <a:r>
              <a:rPr lang="en-GB" sz="1200" dirty="0"/>
              <a:t>)</a:t>
            </a:r>
          </a:p>
        </p:txBody>
      </p:sp>
    </p:spTree>
    <p:extLst>
      <p:ext uri="{BB962C8B-B14F-4D97-AF65-F5344CB8AC3E}">
        <p14:creationId xmlns:p14="http://schemas.microsoft.com/office/powerpoint/2010/main" val="313081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475656" y="170346"/>
            <a:ext cx="7058744" cy="1734654"/>
          </a:xfrm>
        </p:spPr>
        <p:txBody>
          <a:bodyPr>
            <a:normAutofit fontScale="90000"/>
          </a:bodyPr>
          <a:lstStyle/>
          <a:p>
            <a:r>
              <a:rPr lang="cy-GB" dirty="0"/>
              <a:t>Ymddiriedaeth a </a:t>
            </a:r>
            <a:br>
              <a:rPr lang="cy-GB" dirty="0"/>
            </a:br>
            <a:r>
              <a:rPr lang="cy-GB" dirty="0"/>
              <a:t>drwgdybiaeth</a:t>
            </a:r>
            <a:br>
              <a:rPr lang="en-GB" dirty="0"/>
            </a:br>
            <a:r>
              <a:rPr lang="en-GB" dirty="0"/>
              <a:t>Trust Vs Mistrust</a:t>
            </a:r>
            <a:endParaRPr lang="en-US" dirty="0"/>
          </a:p>
        </p:txBody>
      </p:sp>
      <p:sp>
        <p:nvSpPr>
          <p:cNvPr id="17411" name="Rectangle 3"/>
          <p:cNvSpPr>
            <a:spLocks noGrp="1" noChangeArrowheads="1"/>
          </p:cNvSpPr>
          <p:nvPr>
            <p:ph sz="half" idx="1"/>
          </p:nvPr>
        </p:nvSpPr>
        <p:spPr/>
        <p:txBody>
          <a:bodyPr>
            <a:normAutofit fontScale="92500" lnSpcReduction="20000"/>
          </a:bodyPr>
          <a:lstStyle/>
          <a:p>
            <a:pPr>
              <a:lnSpc>
                <a:spcPct val="90000"/>
              </a:lnSpc>
            </a:pPr>
            <a:r>
              <a:rPr lang="cy-GB" sz="2000" dirty="0"/>
              <a:t>Mae hyn yn para drwy'r rhan fwyaf o fabandod (0-1 oed)</a:t>
            </a:r>
          </a:p>
          <a:p>
            <a:pPr>
              <a:lnSpc>
                <a:spcPct val="90000"/>
              </a:lnSpc>
              <a:buNone/>
            </a:pPr>
            <a:r>
              <a:rPr lang="cy-GB" sz="2000" dirty="0"/>
              <a:t>	Ymddiriedaeth: o ofal ymatebol cynnes mae babanod yn datblygu ymdeimlad o ymddiriedaeth neu hyder, bod y byd yn dda.</a:t>
            </a:r>
          </a:p>
          <a:p>
            <a:pPr>
              <a:lnSpc>
                <a:spcPct val="90000"/>
              </a:lnSpc>
              <a:buNone/>
            </a:pPr>
            <a:r>
              <a:rPr lang="cy-GB" sz="2000" dirty="0"/>
              <a:t>	Drwgdybiaeth: mae hyn yn digwydd pan fydd rhaid i fabanod aros yn rhy hir am gysur ac yn cael eu trin yn hallt.</a:t>
            </a:r>
          </a:p>
        </p:txBody>
      </p:sp>
      <p:sp>
        <p:nvSpPr>
          <p:cNvPr id="2" name="Content Placeholder 1">
            <a:extLst>
              <a:ext uri="{FF2B5EF4-FFF2-40B4-BE49-F238E27FC236}">
                <a16:creationId xmlns:a16="http://schemas.microsoft.com/office/drawing/2014/main" id="{B2D4C3FC-D454-45F2-98DB-EA75D041DD6A}"/>
              </a:ext>
            </a:extLst>
          </p:cNvPr>
          <p:cNvSpPr>
            <a:spLocks noGrp="1"/>
          </p:cNvSpPr>
          <p:nvPr>
            <p:ph sz="half" idx="2"/>
          </p:nvPr>
        </p:nvSpPr>
        <p:spPr/>
        <p:txBody>
          <a:bodyPr>
            <a:normAutofit fontScale="92500" lnSpcReduction="20000"/>
          </a:bodyPr>
          <a:lstStyle/>
          <a:p>
            <a:pPr eaLnBrk="1" hangingPunct="1">
              <a:lnSpc>
                <a:spcPct val="90000"/>
              </a:lnSpc>
            </a:pPr>
            <a:r>
              <a:rPr lang="en-GB" sz="1800" dirty="0"/>
              <a:t>This lasts through most of infancy (0-1 years)</a:t>
            </a:r>
          </a:p>
          <a:p>
            <a:pPr eaLnBrk="1" hangingPunct="1">
              <a:lnSpc>
                <a:spcPct val="90000"/>
              </a:lnSpc>
              <a:buFontTx/>
              <a:buNone/>
            </a:pPr>
            <a:r>
              <a:rPr lang="en-US" sz="1800" dirty="0"/>
              <a:t>	Trust: from warm responsive care infants gain a sense of trust or confidence, that the world is good.</a:t>
            </a:r>
          </a:p>
          <a:p>
            <a:pPr eaLnBrk="1" hangingPunct="1">
              <a:lnSpc>
                <a:spcPct val="90000"/>
              </a:lnSpc>
              <a:buFontTx/>
              <a:buNone/>
            </a:pPr>
            <a:r>
              <a:rPr lang="en-US" sz="1800" dirty="0"/>
              <a:t>	Mistrust: this occurs when infants have to wait too long for comfort and are handled harshly.</a:t>
            </a:r>
          </a:p>
          <a:p>
            <a:pPr eaLnBrk="1" hangingPunct="1">
              <a:lnSpc>
                <a:spcPct val="90000"/>
              </a:lnSpc>
              <a:buFontTx/>
              <a:buNone/>
            </a:pPr>
            <a:endParaRPr lang="en-US" sz="1800" dirty="0"/>
          </a:p>
          <a:p>
            <a:pPr eaLnBrk="1" hangingPunct="1">
              <a:lnSpc>
                <a:spcPct val="90000"/>
              </a:lnSpc>
              <a:buFontTx/>
              <a:buNone/>
            </a:pPr>
            <a:r>
              <a:rPr lang="en-US" sz="1800" dirty="0"/>
              <a:t>(Oral stage- Freud)</a:t>
            </a:r>
          </a:p>
          <a:p>
            <a:endParaRPr lang="en-GB" dirty="0"/>
          </a:p>
        </p:txBody>
      </p:sp>
      <p:pic>
        <p:nvPicPr>
          <p:cNvPr id="4" name="Picture 2" descr="http://www.nndb.com/people/151/000097857/erik-erikson-1-sized.jpg"/>
          <p:cNvPicPr>
            <a:picLocks noChangeAspect="1" noChangeArrowheads="1"/>
          </p:cNvPicPr>
          <p:nvPr/>
        </p:nvPicPr>
        <p:blipFill>
          <a:blip r:embed="rId3" cstate="print"/>
          <a:srcRect/>
          <a:stretch>
            <a:fillRect/>
          </a:stretch>
        </p:blipFill>
        <p:spPr bwMode="auto">
          <a:xfrm>
            <a:off x="6300192" y="246204"/>
            <a:ext cx="1805300" cy="1814644"/>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547664" y="10560"/>
            <a:ext cx="7128792" cy="1280890"/>
          </a:xfrm>
        </p:spPr>
        <p:txBody>
          <a:bodyPr>
            <a:normAutofit fontScale="90000"/>
          </a:bodyPr>
          <a:lstStyle/>
          <a:p>
            <a:r>
              <a:rPr lang="cy-GB" sz="4000" dirty="0"/>
              <a:t>Ymreolaeth a Chywilydd ac Amheuaeth</a:t>
            </a:r>
            <a:r>
              <a:rPr lang="en-GB" sz="4000" dirty="0"/>
              <a:t>. </a:t>
            </a:r>
            <a:br>
              <a:rPr lang="en-GB" sz="4000" dirty="0"/>
            </a:br>
            <a:r>
              <a:rPr lang="en-GB" sz="4000" dirty="0"/>
              <a:t>Autonomy Vs Shame and Doubt</a:t>
            </a:r>
            <a:endParaRPr lang="en-US" sz="4000" dirty="0"/>
          </a:p>
        </p:txBody>
      </p:sp>
      <p:sp>
        <p:nvSpPr>
          <p:cNvPr id="22531" name="Rectangle 3"/>
          <p:cNvSpPr>
            <a:spLocks noGrp="1" noChangeArrowheads="1"/>
          </p:cNvSpPr>
          <p:nvPr>
            <p:ph sz="half" idx="1"/>
          </p:nvPr>
        </p:nvSpPr>
        <p:spPr/>
        <p:txBody>
          <a:bodyPr>
            <a:normAutofit fontScale="92500"/>
          </a:bodyPr>
          <a:lstStyle/>
          <a:p>
            <a:r>
              <a:rPr lang="cy-GB" sz="2000" dirty="0"/>
              <a:t>2- 3 oed
Gan ddefnyddio sgiliau meddwl a echddygol newydd mae plant am ddewis a phenderfynu drostynt eu hunain pan fydd rhieni'n caniatáu dewis rhydd rhesymol ac nid ydynt yn gorfodi nac yn cywilyddio'r plentyn</a:t>
            </a:r>
            <a:r>
              <a:rPr lang="en-GB" sz="2000" dirty="0"/>
              <a:t>.</a:t>
            </a:r>
          </a:p>
        </p:txBody>
      </p:sp>
      <p:sp>
        <p:nvSpPr>
          <p:cNvPr id="2" name="Content Placeholder 1">
            <a:extLst>
              <a:ext uri="{FF2B5EF4-FFF2-40B4-BE49-F238E27FC236}">
                <a16:creationId xmlns:a16="http://schemas.microsoft.com/office/drawing/2014/main" id="{EA1F4DF0-C848-4DAD-BF37-4840B409D475}"/>
              </a:ext>
            </a:extLst>
          </p:cNvPr>
          <p:cNvSpPr>
            <a:spLocks noGrp="1"/>
          </p:cNvSpPr>
          <p:nvPr>
            <p:ph sz="half" idx="2"/>
          </p:nvPr>
        </p:nvSpPr>
        <p:spPr/>
        <p:txBody>
          <a:bodyPr>
            <a:normAutofit fontScale="92500"/>
          </a:bodyPr>
          <a:lstStyle/>
          <a:p>
            <a:pPr eaLnBrk="1" hangingPunct="1"/>
            <a:r>
              <a:rPr lang="en-GB" sz="1800" dirty="0"/>
              <a:t>2- 3 years of age</a:t>
            </a:r>
          </a:p>
          <a:p>
            <a:pPr eaLnBrk="1" hangingPunct="1"/>
            <a:r>
              <a:rPr lang="en-GB" sz="1800" dirty="0"/>
              <a:t>Using new mental and motor skills children want to choose and decide for themselves autonomy is fostered when parents permit reasonable free choice and do not force or shame the child. </a:t>
            </a:r>
          </a:p>
          <a:p>
            <a:pPr eaLnBrk="1" hangingPunct="1"/>
            <a:endParaRPr lang="en-GB" sz="1800" dirty="0"/>
          </a:p>
          <a:p>
            <a:pPr eaLnBrk="1" hangingPunct="1"/>
            <a:r>
              <a:rPr lang="en-GB" sz="1800" dirty="0"/>
              <a:t>(Anal stage- Freud)</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cy-GB" dirty="0"/>
              <a:t>Menter ac Euogrwydd</a:t>
            </a:r>
            <a:br>
              <a:rPr lang="en-GB" dirty="0"/>
            </a:br>
            <a:r>
              <a:rPr lang="en-GB" dirty="0"/>
              <a:t>Initiative Vs Guilt</a:t>
            </a:r>
            <a:endParaRPr lang="en-US" dirty="0"/>
          </a:p>
        </p:txBody>
      </p:sp>
      <p:sp>
        <p:nvSpPr>
          <p:cNvPr id="24579" name="Rectangle 3"/>
          <p:cNvSpPr>
            <a:spLocks noGrp="1" noChangeArrowheads="1"/>
          </p:cNvSpPr>
          <p:nvPr>
            <p:ph sz="half" idx="1"/>
          </p:nvPr>
        </p:nvSpPr>
        <p:spPr/>
        <p:txBody>
          <a:bodyPr>
            <a:normAutofit fontScale="62500" lnSpcReduction="20000"/>
          </a:bodyPr>
          <a:lstStyle/>
          <a:p>
            <a:pPr>
              <a:lnSpc>
                <a:spcPct val="90000"/>
              </a:lnSpc>
            </a:pPr>
            <a:r>
              <a:rPr lang="cy-GB" sz="2400" dirty="0"/>
              <a:t>3-6 oed
Trwy chwarae dychmygus bydd plant yn arbrofi gyda'r math o berson y gallant ddod.</a:t>
            </a:r>
          </a:p>
          <a:p>
            <a:pPr>
              <a:lnSpc>
                <a:spcPct val="90000"/>
              </a:lnSpc>
            </a:pPr>
            <a:r>
              <a:rPr lang="cy-GB" sz="2400" dirty="0"/>
              <a:t>Menter: mae ymdeimlad o uchelgais a chyfrifoldeb ac yn datblygu pan fydd rhieni'n cefnogi eu Plentyn i fagu ymdeimlad newydd o bwrpas. </a:t>
            </a:r>
          </a:p>
          <a:p>
            <a:pPr>
              <a:lnSpc>
                <a:spcPct val="90000"/>
              </a:lnSpc>
            </a:pPr>
            <a:r>
              <a:rPr lang="cy-GB" sz="2400" dirty="0"/>
              <a:t>Y perygl yw y bydd rhieni'n mynnu gormod o hunanreolaeth sy'n arwain at or-reolaeth gan olygu gormod o euogrwydd.</a:t>
            </a:r>
          </a:p>
          <a:p>
            <a:pPr eaLnBrk="1" hangingPunct="1">
              <a:lnSpc>
                <a:spcPct val="90000"/>
              </a:lnSpc>
            </a:pPr>
            <a:endParaRPr lang="en-GB" sz="2400" dirty="0"/>
          </a:p>
          <a:p>
            <a:pPr>
              <a:lnSpc>
                <a:spcPct val="90000"/>
              </a:lnSpc>
            </a:pPr>
            <a:r>
              <a:rPr lang="en-GB" sz="2400" dirty="0"/>
              <a:t>(</a:t>
            </a:r>
            <a:r>
              <a:rPr lang="cy-GB" sz="2400" dirty="0"/>
              <a:t>Cyfnod </a:t>
            </a:r>
            <a:r>
              <a:rPr lang="cy-GB" sz="2400" dirty="0" err="1"/>
              <a:t>Ffalig</a:t>
            </a:r>
            <a:r>
              <a:rPr lang="cy-GB" sz="2400" dirty="0"/>
              <a:t> - </a:t>
            </a:r>
            <a:r>
              <a:rPr lang="cy-GB" sz="2400" dirty="0" err="1"/>
              <a:t>Freud</a:t>
            </a:r>
            <a:r>
              <a:rPr lang="cy-GB" sz="2400" dirty="0"/>
              <a:t>)</a:t>
            </a:r>
          </a:p>
          <a:p>
            <a:pPr eaLnBrk="1" hangingPunct="1">
              <a:lnSpc>
                <a:spcPct val="90000"/>
              </a:lnSpc>
            </a:pPr>
            <a:endParaRPr lang="en-GB" sz="2400" dirty="0"/>
          </a:p>
        </p:txBody>
      </p:sp>
      <p:sp>
        <p:nvSpPr>
          <p:cNvPr id="2" name="Content Placeholder 1">
            <a:extLst>
              <a:ext uri="{FF2B5EF4-FFF2-40B4-BE49-F238E27FC236}">
                <a16:creationId xmlns:a16="http://schemas.microsoft.com/office/drawing/2014/main" id="{FF299B3B-4628-41F1-BD10-C80CE1DA71B8}"/>
              </a:ext>
            </a:extLst>
          </p:cNvPr>
          <p:cNvSpPr>
            <a:spLocks noGrp="1"/>
          </p:cNvSpPr>
          <p:nvPr>
            <p:ph sz="half" idx="2"/>
          </p:nvPr>
        </p:nvSpPr>
        <p:spPr/>
        <p:txBody>
          <a:bodyPr>
            <a:normAutofit fontScale="62500" lnSpcReduction="20000"/>
          </a:bodyPr>
          <a:lstStyle/>
          <a:p>
            <a:pPr eaLnBrk="1" hangingPunct="1">
              <a:lnSpc>
                <a:spcPct val="90000"/>
              </a:lnSpc>
            </a:pPr>
            <a:r>
              <a:rPr lang="en-GB" sz="1900" dirty="0"/>
              <a:t>3-6 years</a:t>
            </a:r>
          </a:p>
          <a:p>
            <a:pPr eaLnBrk="1" hangingPunct="1">
              <a:lnSpc>
                <a:spcPct val="90000"/>
              </a:lnSpc>
            </a:pPr>
            <a:r>
              <a:rPr lang="en-GB" sz="1900" dirty="0"/>
              <a:t>Through make believe play children experiment with the kind of person they can become.</a:t>
            </a:r>
          </a:p>
          <a:p>
            <a:pPr eaLnBrk="1" hangingPunct="1">
              <a:lnSpc>
                <a:spcPct val="90000"/>
              </a:lnSpc>
            </a:pPr>
            <a:r>
              <a:rPr lang="en-GB" sz="1900" dirty="0"/>
              <a:t>Initiative: is a sense of ambition and responsibility and develops when parents support their Childs new sense of purpose. </a:t>
            </a:r>
          </a:p>
          <a:p>
            <a:pPr eaLnBrk="1" hangingPunct="1">
              <a:lnSpc>
                <a:spcPct val="90000"/>
              </a:lnSpc>
            </a:pPr>
            <a:r>
              <a:rPr lang="en-GB" sz="1900" dirty="0"/>
              <a:t>The danger is that parents will demand too much self control which leads to over-control meaning too much guilt.</a:t>
            </a:r>
          </a:p>
          <a:p>
            <a:pPr eaLnBrk="1" hangingPunct="1">
              <a:lnSpc>
                <a:spcPct val="90000"/>
              </a:lnSpc>
            </a:pPr>
            <a:endParaRPr lang="en-GB" sz="1900" dirty="0"/>
          </a:p>
          <a:p>
            <a:pPr eaLnBrk="1" hangingPunct="1">
              <a:lnSpc>
                <a:spcPct val="90000"/>
              </a:lnSpc>
            </a:pPr>
            <a:r>
              <a:rPr lang="en-GB" sz="1900" dirty="0"/>
              <a:t>(Phallic stage- Freud)</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5AD54-A301-410F-8B9B-079AA441FFDF}"/>
              </a:ext>
            </a:extLst>
          </p:cNvPr>
          <p:cNvSpPr>
            <a:spLocks noGrp="1"/>
          </p:cNvSpPr>
          <p:nvPr>
            <p:ph type="title"/>
          </p:nvPr>
        </p:nvSpPr>
        <p:spPr/>
        <p:txBody>
          <a:bodyPr/>
          <a:lstStyle/>
          <a:p>
            <a:r>
              <a:rPr lang="en-GB" dirty="0"/>
              <a:t>TASG (</a:t>
            </a:r>
            <a:r>
              <a:rPr lang="cy-GB" dirty="0"/>
              <a:t>30 munud</a:t>
            </a:r>
            <a:r>
              <a:rPr lang="en-GB" dirty="0"/>
              <a:t>)</a:t>
            </a:r>
            <a:br>
              <a:rPr lang="en-GB" dirty="0"/>
            </a:br>
            <a:r>
              <a:rPr lang="en-GB" dirty="0"/>
              <a:t>TASK (30 minutes)</a:t>
            </a:r>
          </a:p>
        </p:txBody>
      </p:sp>
      <p:sp>
        <p:nvSpPr>
          <p:cNvPr id="3" name="Content Placeholder 2">
            <a:extLst>
              <a:ext uri="{FF2B5EF4-FFF2-40B4-BE49-F238E27FC236}">
                <a16:creationId xmlns:a16="http://schemas.microsoft.com/office/drawing/2014/main" id="{21E1D9E4-A7EB-4EE7-9B3C-32626D9C6550}"/>
              </a:ext>
            </a:extLst>
          </p:cNvPr>
          <p:cNvSpPr>
            <a:spLocks noGrp="1"/>
          </p:cNvSpPr>
          <p:nvPr>
            <p:ph sz="half" idx="1"/>
          </p:nvPr>
        </p:nvSpPr>
        <p:spPr/>
        <p:txBody>
          <a:bodyPr>
            <a:normAutofit fontScale="92500" lnSpcReduction="10000"/>
          </a:bodyPr>
          <a:lstStyle/>
          <a:p>
            <a:r>
              <a:rPr lang="cy-GB" dirty="0"/>
              <a:t>Yn eich grwpiau, ymchwiliwch i'r camau sy'n weddill a amlinellwyd gan </a:t>
            </a:r>
            <a:r>
              <a:rPr lang="cy-GB" dirty="0" err="1"/>
              <a:t>Erikson</a:t>
            </a:r>
            <a:r>
              <a:rPr lang="cy-GB" dirty="0"/>
              <a:t>.</a:t>
            </a:r>
          </a:p>
          <a:p>
            <a:r>
              <a:rPr lang="cy-GB" dirty="0"/>
              <a:t>Lluniwch ddiffiniadau byr o bob cam a beth sydd ynghlwm.</a:t>
            </a:r>
          </a:p>
          <a:p>
            <a:r>
              <a:rPr lang="cy-GB" dirty="0"/>
              <a:t>Nodi unrhyw feirniadaethau o ddull gweithredu fesul cam </a:t>
            </a:r>
            <a:r>
              <a:rPr lang="cy-GB" dirty="0" err="1"/>
              <a:t>Erikson</a:t>
            </a:r>
            <a:r>
              <a:rPr lang="cy-GB" dirty="0"/>
              <a:t>
Dewiswch rywun i gyflwyno eich canfyddiadau i'r grŵp</a:t>
            </a:r>
          </a:p>
          <a:p>
            <a:endParaRPr lang="en-GB" dirty="0"/>
          </a:p>
        </p:txBody>
      </p:sp>
      <p:sp>
        <p:nvSpPr>
          <p:cNvPr id="4" name="Content Placeholder 3">
            <a:extLst>
              <a:ext uri="{FF2B5EF4-FFF2-40B4-BE49-F238E27FC236}">
                <a16:creationId xmlns:a16="http://schemas.microsoft.com/office/drawing/2014/main" id="{A3D0AA08-E944-4980-A1FC-F240758D93F7}"/>
              </a:ext>
            </a:extLst>
          </p:cNvPr>
          <p:cNvSpPr>
            <a:spLocks noGrp="1"/>
          </p:cNvSpPr>
          <p:nvPr>
            <p:ph sz="half" idx="2"/>
          </p:nvPr>
        </p:nvSpPr>
        <p:spPr/>
        <p:txBody>
          <a:bodyPr>
            <a:normAutofit fontScale="92500" lnSpcReduction="10000"/>
          </a:bodyPr>
          <a:lstStyle/>
          <a:p>
            <a:r>
              <a:rPr lang="en-GB" dirty="0"/>
              <a:t>In your groups, research the remaining stages outlined by Erikson.</a:t>
            </a:r>
          </a:p>
          <a:p>
            <a:r>
              <a:rPr lang="en-GB" dirty="0"/>
              <a:t>Create a brief definitions of each stage and what is entailed.</a:t>
            </a:r>
          </a:p>
          <a:p>
            <a:r>
              <a:rPr lang="en-GB" dirty="0"/>
              <a:t>Identify any criticisms of Erikson’s staged approach</a:t>
            </a:r>
          </a:p>
          <a:p>
            <a:r>
              <a:rPr lang="en-GB" dirty="0"/>
              <a:t>Choose someone to present your findings to the group</a:t>
            </a:r>
          </a:p>
          <a:p>
            <a:endParaRPr lang="en-GB" dirty="0"/>
          </a:p>
        </p:txBody>
      </p:sp>
    </p:spTree>
    <p:extLst>
      <p:ext uri="{BB962C8B-B14F-4D97-AF65-F5344CB8AC3E}">
        <p14:creationId xmlns:p14="http://schemas.microsoft.com/office/powerpoint/2010/main" val="883164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7442-388C-48B2-AF14-A0D7B496BABF}"/>
              </a:ext>
            </a:extLst>
          </p:cNvPr>
          <p:cNvSpPr>
            <a:spLocks noGrp="1"/>
          </p:cNvSpPr>
          <p:nvPr>
            <p:ph type="title"/>
          </p:nvPr>
        </p:nvSpPr>
        <p:spPr/>
        <p:txBody>
          <a:bodyPr/>
          <a:lstStyle/>
          <a:p>
            <a:r>
              <a:rPr lang="cy-GB" dirty="0"/>
              <a:t>Cymharu</a:t>
            </a:r>
            <a:br>
              <a:rPr lang="en-GB" dirty="0"/>
            </a:br>
            <a:r>
              <a:rPr lang="en-GB" dirty="0"/>
              <a:t>Compare</a:t>
            </a:r>
          </a:p>
        </p:txBody>
      </p:sp>
      <p:sp>
        <p:nvSpPr>
          <p:cNvPr id="3" name="Content Placeholder 2">
            <a:extLst>
              <a:ext uri="{FF2B5EF4-FFF2-40B4-BE49-F238E27FC236}">
                <a16:creationId xmlns:a16="http://schemas.microsoft.com/office/drawing/2014/main" id="{02A55C7E-75E9-4DAA-A6D5-50956D9B3DB7}"/>
              </a:ext>
            </a:extLst>
          </p:cNvPr>
          <p:cNvSpPr>
            <a:spLocks noGrp="1"/>
          </p:cNvSpPr>
          <p:nvPr>
            <p:ph idx="1"/>
          </p:nvPr>
        </p:nvSpPr>
        <p:spPr/>
        <p:txBody>
          <a:bodyPr/>
          <a:lstStyle/>
          <a:p>
            <a:r>
              <a:rPr lang="cy-GB" dirty="0"/>
              <a:t>Gwyliwch y </a:t>
            </a:r>
            <a:r>
              <a:rPr lang="cy-GB" dirty="0">
                <a:hlinkClick r:id="rId2"/>
              </a:rPr>
              <a:t>fideo</a:t>
            </a:r>
            <a:r>
              <a:rPr lang="cy-GB" dirty="0"/>
              <a:t> o gyfnodau </a:t>
            </a:r>
            <a:r>
              <a:rPr lang="cy-GB" dirty="0" err="1"/>
              <a:t>Freud</a:t>
            </a:r>
            <a:endParaRPr lang="cy-GB" dirty="0"/>
          </a:p>
          <a:p>
            <a:r>
              <a:rPr lang="cy-GB" dirty="0"/>
              <a:t>Sut mae'n cymharu â syniadau </a:t>
            </a:r>
            <a:r>
              <a:rPr lang="cy-GB" dirty="0" err="1"/>
              <a:t>Erikson</a:t>
            </a:r>
            <a:r>
              <a:rPr lang="cy-GB" dirty="0"/>
              <a:t>?</a:t>
            </a:r>
          </a:p>
          <a:p>
            <a:endParaRPr lang="cy-GB" dirty="0"/>
          </a:p>
          <a:p>
            <a:r>
              <a:rPr lang="en-GB"/>
              <a:t>Watch </a:t>
            </a:r>
            <a:r>
              <a:rPr lang="en-GB" dirty="0"/>
              <a:t>the </a:t>
            </a:r>
            <a:r>
              <a:rPr lang="en-GB" dirty="0">
                <a:hlinkClick r:id="rId2"/>
              </a:rPr>
              <a:t>video</a:t>
            </a:r>
            <a:r>
              <a:rPr lang="en-GB" dirty="0"/>
              <a:t> of Freud’s stages</a:t>
            </a:r>
          </a:p>
          <a:p>
            <a:r>
              <a:rPr lang="en-GB" dirty="0"/>
              <a:t>How does it compare to Erikson’s ideas?</a:t>
            </a:r>
          </a:p>
          <a:p>
            <a:endParaRPr lang="en-GB" dirty="0"/>
          </a:p>
        </p:txBody>
      </p:sp>
    </p:spTree>
    <p:extLst>
      <p:ext uri="{BB962C8B-B14F-4D97-AF65-F5344CB8AC3E}">
        <p14:creationId xmlns:p14="http://schemas.microsoft.com/office/powerpoint/2010/main" val="4001968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75656" y="116632"/>
            <a:ext cx="7058744" cy="1788368"/>
          </a:xfrm>
        </p:spPr>
        <p:txBody>
          <a:bodyPr>
            <a:normAutofit fontScale="90000"/>
          </a:bodyPr>
          <a:lstStyle/>
          <a:p>
            <a:r>
              <a:rPr lang="cy-GB" dirty="0"/>
              <a:t>Gwerthusiad o ddamcaniaethau </a:t>
            </a:r>
            <a:r>
              <a:rPr lang="cy-GB" dirty="0" err="1"/>
              <a:t>seicoanalytig</a:t>
            </a:r>
            <a:r>
              <a:rPr lang="cy-GB" dirty="0"/>
              <a:t> </a:t>
            </a:r>
            <a:br>
              <a:rPr lang="en-GB" dirty="0"/>
            </a:br>
            <a:r>
              <a:rPr lang="en-GB" dirty="0"/>
              <a:t>Evaluation of psychoanalytic theories </a:t>
            </a:r>
          </a:p>
        </p:txBody>
      </p:sp>
      <p:sp>
        <p:nvSpPr>
          <p:cNvPr id="2" name="Content Placeholder 1"/>
          <p:cNvSpPr>
            <a:spLocks noGrp="1"/>
          </p:cNvSpPr>
          <p:nvPr>
            <p:ph sz="half" idx="1"/>
          </p:nvPr>
        </p:nvSpPr>
        <p:spPr/>
        <p:txBody>
          <a:bodyPr>
            <a:normAutofit fontScale="62500" lnSpcReduction="20000"/>
          </a:bodyPr>
          <a:lstStyle/>
          <a:p>
            <a:pPr marL="0" indent="0">
              <a:buNone/>
            </a:pPr>
            <a:r>
              <a:rPr lang="cy-GB" b="1" dirty="0"/>
              <a:t>Cryfderau</a:t>
            </a:r>
            <a:endParaRPr lang="cy-GB" sz="1800" b="1" dirty="0"/>
          </a:p>
          <a:p>
            <a:r>
              <a:rPr lang="cy-GB" dirty="0"/>
              <a:t>Mae agweddau deniadol yn perthyn i ddamcaniaethau </a:t>
            </a:r>
            <a:r>
              <a:rPr lang="cy-GB" dirty="0" err="1"/>
              <a:t>Seicoanalytig</a:t>
            </a:r>
            <a:r>
              <a:rPr lang="cy-GB" dirty="0"/>
              <a:t> megis </a:t>
            </a:r>
            <a:r>
              <a:rPr lang="cy-GB" dirty="0" err="1"/>
              <a:t>Freud</a:t>
            </a:r>
            <a:r>
              <a:rPr lang="cy-GB" dirty="0"/>
              <a:t> ac </a:t>
            </a:r>
            <a:r>
              <a:rPr lang="cy-GB" dirty="0" err="1"/>
              <a:t>Erikson</a:t>
            </a:r>
            <a:r>
              <a:rPr lang="cy-GB" dirty="0"/>
              <a:t> :</a:t>
            </a:r>
            <a:endParaRPr lang="cy-GB" sz="1800" dirty="0"/>
          </a:p>
          <a:p>
            <a:r>
              <a:rPr lang="cy-GB" dirty="0"/>
              <a:t>Tynnu sylw at bwysigrwydd y berthynas gynharaf â rhoddwyr gofal
Yn awgrymu bod anghenion plentyn yn newid gydag oedran</a:t>
            </a:r>
            <a:endParaRPr lang="cy-GB" sz="1800" dirty="0"/>
          </a:p>
          <a:p>
            <a:endParaRPr lang="cy-GB" sz="1800" dirty="0"/>
          </a:p>
          <a:p>
            <a:pPr marL="0" indent="0">
              <a:buNone/>
            </a:pPr>
            <a:r>
              <a:rPr lang="cy-GB" b="1" dirty="0"/>
              <a:t>Gwendidau
</a:t>
            </a:r>
            <a:endParaRPr lang="cy-GB" sz="1800" b="1" dirty="0"/>
          </a:p>
          <a:p>
            <a:r>
              <a:rPr lang="cy-GB" dirty="0"/>
              <a:t>Nid yw teimladau rhywiol yr un mor bwysig o ran datblygiad personoliaeth ag y honnodd </a:t>
            </a:r>
            <a:r>
              <a:rPr lang="cy-GB" dirty="0" err="1"/>
              <a:t>Freud</a:t>
            </a:r>
            <a:r>
              <a:rPr lang="cy-GB" dirty="0"/>
              <a:t>
Mae disgrifio pob cyfnod o ran un argyfwng yn or-symleiddio</a:t>
            </a:r>
            <a:r>
              <a:rPr lang="cy-GB" sz="1800" dirty="0"/>
              <a:t>.</a:t>
            </a:r>
          </a:p>
          <a:p>
            <a:endParaRPr lang="en-GB" dirty="0"/>
          </a:p>
        </p:txBody>
      </p:sp>
      <p:sp>
        <p:nvSpPr>
          <p:cNvPr id="5" name="Content Placeholder 4">
            <a:extLst>
              <a:ext uri="{FF2B5EF4-FFF2-40B4-BE49-F238E27FC236}">
                <a16:creationId xmlns:a16="http://schemas.microsoft.com/office/drawing/2014/main" id="{0DEA072D-79E4-4A38-93D0-2660CDCEB2CE}"/>
              </a:ext>
            </a:extLst>
          </p:cNvPr>
          <p:cNvSpPr>
            <a:spLocks noGrp="1"/>
          </p:cNvSpPr>
          <p:nvPr>
            <p:ph sz="half" idx="2"/>
          </p:nvPr>
        </p:nvSpPr>
        <p:spPr/>
        <p:txBody>
          <a:bodyPr>
            <a:normAutofit fontScale="62500" lnSpcReduction="20000"/>
          </a:bodyPr>
          <a:lstStyle/>
          <a:p>
            <a:pPr marL="0" indent="0">
              <a:buNone/>
            </a:pPr>
            <a:r>
              <a:rPr lang="en-GB" sz="1900" b="1" dirty="0"/>
              <a:t>Strengths</a:t>
            </a:r>
          </a:p>
          <a:p>
            <a:r>
              <a:rPr lang="en-GB" sz="1900" dirty="0"/>
              <a:t>Psychoanalytic theories such as Freud’s and Erikson’s have attractive aspects:</a:t>
            </a:r>
          </a:p>
          <a:p>
            <a:r>
              <a:rPr lang="en-GB" sz="1900" dirty="0"/>
              <a:t>Highlight importance of the earliest relationships with caregivers</a:t>
            </a:r>
          </a:p>
          <a:p>
            <a:r>
              <a:rPr lang="en-GB" sz="1900" dirty="0"/>
              <a:t>Suggests that child’s needs change with age</a:t>
            </a:r>
          </a:p>
          <a:p>
            <a:endParaRPr lang="en-GB" sz="1900" dirty="0"/>
          </a:p>
          <a:p>
            <a:pPr marL="0" indent="0">
              <a:buNone/>
            </a:pPr>
            <a:r>
              <a:rPr lang="en-GB" sz="1900" b="1" dirty="0"/>
              <a:t>Weaknesses</a:t>
            </a:r>
          </a:p>
          <a:p>
            <a:r>
              <a:rPr lang="en-GB" sz="1900" dirty="0"/>
              <a:t>Sexual feelings are not as important in personality development as Freud claimed</a:t>
            </a:r>
          </a:p>
          <a:p>
            <a:r>
              <a:rPr lang="en-GB" sz="1900" dirty="0"/>
              <a:t>Describing each period in terms of a single crisis is an over simplification.</a:t>
            </a:r>
          </a:p>
          <a:p>
            <a:r>
              <a:rPr lang="en-GB" sz="1900" dirty="0"/>
              <a:t>(Boyd &amp; Bee, 2014)</a:t>
            </a:r>
          </a:p>
          <a:p>
            <a:endParaRPr lang="en-GB" dirty="0"/>
          </a:p>
        </p:txBody>
      </p:sp>
      <p:pic>
        <p:nvPicPr>
          <p:cNvPr id="73730" name="Picture 2" descr="http://www.artsz.org/wp-content/uploads/2009/10/Freud-art.jpg"/>
          <p:cNvPicPr>
            <a:picLocks noChangeAspect="1" noChangeArrowheads="1"/>
          </p:cNvPicPr>
          <p:nvPr/>
        </p:nvPicPr>
        <p:blipFill>
          <a:blip r:embed="rId3" cstate="print"/>
          <a:srcRect/>
          <a:stretch>
            <a:fillRect/>
          </a:stretch>
        </p:blipFill>
        <p:spPr bwMode="auto">
          <a:xfrm>
            <a:off x="7884368" y="0"/>
            <a:ext cx="1259632" cy="1713785"/>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cy-GB" dirty="0" err="1"/>
              <a:t>Hunanreoleiddio</a:t>
            </a:r>
            <a:r>
              <a:rPr lang="cy-GB" dirty="0"/>
              <a:t> emosiynol</a:t>
            </a:r>
            <a:br>
              <a:rPr lang="en-GB" dirty="0"/>
            </a:br>
            <a:r>
              <a:rPr lang="en-GB" dirty="0"/>
              <a:t>Emotional self-regulation</a:t>
            </a:r>
          </a:p>
        </p:txBody>
      </p:sp>
      <p:sp>
        <p:nvSpPr>
          <p:cNvPr id="2" name="Content Placeholder 1"/>
          <p:cNvSpPr>
            <a:spLocks noGrp="1"/>
          </p:cNvSpPr>
          <p:nvPr>
            <p:ph sz="half" idx="1"/>
          </p:nvPr>
        </p:nvSpPr>
        <p:spPr/>
        <p:txBody>
          <a:bodyPr>
            <a:normAutofit fontScale="85000" lnSpcReduction="10000"/>
          </a:bodyPr>
          <a:lstStyle/>
          <a:p>
            <a:r>
              <a:rPr lang="cy-GB" dirty="0"/>
              <a:t>Strategaethau ar gyfer addasu ein cyflwr emosiynol i lefel gyfforddus o ddwyster fel y gallwn gyflawni ein nodau.</a:t>
            </a:r>
          </a:p>
          <a:p>
            <a:pPr>
              <a:buNone/>
            </a:pPr>
            <a:r>
              <a:rPr lang="cy-GB" b="1" u="sng" dirty="0"/>
              <a:t>Babandod
</a:t>
            </a:r>
          </a:p>
          <a:p>
            <a:r>
              <a:rPr lang="cy-GB" dirty="0"/>
              <a:t>ym misoedd cynnar bywyd, dim ond </a:t>
            </a:r>
            <a:r>
              <a:rPr lang="cy-GB" dirty="0" err="1"/>
              <a:t>capasiti</a:t>
            </a:r>
            <a:r>
              <a:rPr lang="cy-GB" dirty="0"/>
              <a:t> cyfyngedig sydd gan fabanod i reoleiddio eu cyflwr emosiynol. O ganlyniad, maent yn dibynnu ar ymyriadau lliniarol rhoddwyr gofal</a:t>
            </a:r>
          </a:p>
        </p:txBody>
      </p:sp>
      <p:sp>
        <p:nvSpPr>
          <p:cNvPr id="4" name="Content Placeholder 3">
            <a:extLst>
              <a:ext uri="{FF2B5EF4-FFF2-40B4-BE49-F238E27FC236}">
                <a16:creationId xmlns:a16="http://schemas.microsoft.com/office/drawing/2014/main" id="{C04BD5B1-8C24-47A9-8C60-6C8FB66CDA03}"/>
              </a:ext>
            </a:extLst>
          </p:cNvPr>
          <p:cNvSpPr>
            <a:spLocks noGrp="1"/>
          </p:cNvSpPr>
          <p:nvPr>
            <p:ph sz="half" idx="2"/>
          </p:nvPr>
        </p:nvSpPr>
        <p:spPr/>
        <p:txBody>
          <a:bodyPr>
            <a:normAutofit fontScale="85000" lnSpcReduction="10000"/>
          </a:bodyPr>
          <a:lstStyle/>
          <a:p>
            <a:r>
              <a:rPr lang="en-GB" dirty="0"/>
              <a:t>Strategies for adjusting our emotional state to a comfortable level of intensity so that we can accomplish our goals.</a:t>
            </a:r>
          </a:p>
          <a:p>
            <a:pPr>
              <a:buNone/>
            </a:pPr>
            <a:r>
              <a:rPr lang="en-GB" b="1" u="sng" dirty="0"/>
              <a:t>Infancy</a:t>
            </a:r>
          </a:p>
          <a:p>
            <a:r>
              <a:rPr lang="en-GB" dirty="0"/>
              <a:t>in the early months of life infants have only a limited capacity to regulate their emotional state. As a result they depend on the soothing interventions of caregivers</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200" y="116632"/>
            <a:ext cx="6589200" cy="1788368"/>
          </a:xfrm>
        </p:spPr>
        <p:txBody>
          <a:bodyPr>
            <a:normAutofit/>
          </a:bodyPr>
          <a:lstStyle/>
          <a:p>
            <a:r>
              <a:rPr lang="cy-GB" dirty="0" err="1"/>
              <a:t>Hunanreoleiddio</a:t>
            </a:r>
            <a:r>
              <a:rPr lang="cy-GB" dirty="0"/>
              <a:t> emosiynol</a:t>
            </a:r>
            <a:br>
              <a:rPr lang="en-GB" dirty="0"/>
            </a:br>
            <a:r>
              <a:rPr lang="en-GB" dirty="0"/>
              <a:t>Emotional self-regulation</a:t>
            </a:r>
          </a:p>
        </p:txBody>
      </p:sp>
      <p:sp>
        <p:nvSpPr>
          <p:cNvPr id="2" name="Content Placeholder 1"/>
          <p:cNvSpPr>
            <a:spLocks noGrp="1"/>
          </p:cNvSpPr>
          <p:nvPr>
            <p:ph sz="half" idx="1"/>
          </p:nvPr>
        </p:nvSpPr>
        <p:spPr>
          <a:xfrm>
            <a:off x="1691680" y="1556792"/>
            <a:ext cx="3448267" cy="4347311"/>
          </a:xfrm>
        </p:spPr>
        <p:txBody>
          <a:bodyPr>
            <a:normAutofit fontScale="92500" lnSpcReduction="10000"/>
          </a:bodyPr>
          <a:lstStyle/>
          <a:p>
            <a:pPr>
              <a:buNone/>
            </a:pPr>
            <a:r>
              <a:rPr lang="cy-GB" b="1" u="sng" dirty="0"/>
              <a:t>Plentyndod cynnar
</a:t>
            </a:r>
          </a:p>
          <a:p>
            <a:r>
              <a:rPr lang="cy-GB" b="1" u="sng" dirty="0"/>
              <a:t>2 oed</a:t>
            </a:r>
            <a:r>
              <a:rPr lang="cy-GB" dirty="0"/>
              <a:t>- mae plant yn aml yn siarad am eu teimladau ac yn cymryd rhan mewn ymdrechion gweithredol i'w rheoli.</a:t>
            </a:r>
          </a:p>
          <a:p>
            <a:r>
              <a:rPr lang="cy-GB" b="1" u="sng" dirty="0"/>
              <a:t>3-4 oed </a:t>
            </a:r>
            <a:r>
              <a:rPr lang="cy-GB" dirty="0"/>
              <a:t>-defnyddio amrywiaeth o strategaethau </a:t>
            </a:r>
            <a:r>
              <a:rPr lang="cy-GB" dirty="0" err="1"/>
              <a:t>hunanreoleiddio</a:t>
            </a:r>
            <a:r>
              <a:rPr lang="cy-GB" dirty="0"/>
              <a:t> emosiynol
</a:t>
            </a:r>
            <a:r>
              <a:rPr lang="cy-GB" b="1" u="sng" dirty="0"/>
              <a:t>Plentyndod canol- </a:t>
            </a:r>
            <a:r>
              <a:rPr lang="cy-GB" dirty="0"/>
              <a:t>enillion cyflym mewn </a:t>
            </a:r>
            <a:r>
              <a:rPr lang="cy-GB" dirty="0" err="1"/>
              <a:t>hunanreoleiddio</a:t>
            </a:r>
            <a:r>
              <a:rPr lang="cy-GB" dirty="0"/>
              <a:t> emosiynol, cymeradwyaeth gan gymheiriaid.</a:t>
            </a:r>
          </a:p>
          <a:p>
            <a:endParaRPr lang="en-GB" b="1" u="sng" dirty="0"/>
          </a:p>
        </p:txBody>
      </p:sp>
      <p:sp>
        <p:nvSpPr>
          <p:cNvPr id="4" name="Content Placeholder 3">
            <a:extLst>
              <a:ext uri="{FF2B5EF4-FFF2-40B4-BE49-F238E27FC236}">
                <a16:creationId xmlns:a16="http://schemas.microsoft.com/office/drawing/2014/main" id="{E6642040-E0CC-4AFC-8C11-DC479F3D6AF9}"/>
              </a:ext>
            </a:extLst>
          </p:cNvPr>
          <p:cNvSpPr>
            <a:spLocks noGrp="1"/>
          </p:cNvSpPr>
          <p:nvPr>
            <p:ph sz="half" idx="2"/>
          </p:nvPr>
        </p:nvSpPr>
        <p:spPr>
          <a:xfrm>
            <a:off x="5337307" y="1556792"/>
            <a:ext cx="3197093" cy="4347311"/>
          </a:xfrm>
        </p:spPr>
        <p:txBody>
          <a:bodyPr>
            <a:normAutofit fontScale="92500" lnSpcReduction="10000"/>
          </a:bodyPr>
          <a:lstStyle/>
          <a:p>
            <a:pPr>
              <a:buNone/>
            </a:pPr>
            <a:r>
              <a:rPr lang="en-GB" b="1" u="sng" dirty="0"/>
              <a:t>Early childhood</a:t>
            </a:r>
          </a:p>
          <a:p>
            <a:r>
              <a:rPr lang="en-GB" b="1" u="sng" dirty="0"/>
              <a:t>Age 2</a:t>
            </a:r>
            <a:r>
              <a:rPr lang="en-GB" dirty="0"/>
              <a:t>- children frequently talk about their feelings and engage in active efforts to control them.</a:t>
            </a:r>
          </a:p>
          <a:p>
            <a:r>
              <a:rPr lang="en-GB" b="1" u="sng" dirty="0"/>
              <a:t>Age 3-4 </a:t>
            </a:r>
            <a:r>
              <a:rPr lang="en-GB" dirty="0"/>
              <a:t>-utilise a variety of emotional self regulation strategies</a:t>
            </a:r>
          </a:p>
          <a:p>
            <a:r>
              <a:rPr lang="en-GB" b="1" u="sng" dirty="0"/>
              <a:t>Middle childhood- </a:t>
            </a:r>
            <a:r>
              <a:rPr lang="en-GB" dirty="0"/>
              <a:t>rapid gains in emotional self regulation, peer approval.</a:t>
            </a:r>
          </a:p>
          <a:p>
            <a:endParaRPr lang="en-GB" dirty="0"/>
          </a:p>
        </p:txBody>
      </p:sp>
      <p:pic>
        <p:nvPicPr>
          <p:cNvPr id="40962" name="Picture 2" descr="http://notofailure.files.wordpress.com/2010/08/child-covering-ears1.jpg"/>
          <p:cNvPicPr>
            <a:picLocks noChangeAspect="1" noChangeArrowheads="1"/>
          </p:cNvPicPr>
          <p:nvPr/>
        </p:nvPicPr>
        <p:blipFill>
          <a:blip r:embed="rId3" cstate="print"/>
          <a:srcRect/>
          <a:stretch>
            <a:fillRect/>
          </a:stretch>
        </p:blipFill>
        <p:spPr bwMode="auto">
          <a:xfrm>
            <a:off x="3923928" y="5593445"/>
            <a:ext cx="2262593" cy="1280890"/>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C0862-7178-4797-BDCA-5E18AD90CD62}"/>
              </a:ext>
            </a:extLst>
          </p:cNvPr>
          <p:cNvSpPr>
            <a:spLocks noGrp="1"/>
          </p:cNvSpPr>
          <p:nvPr>
            <p:ph type="title"/>
          </p:nvPr>
        </p:nvSpPr>
        <p:spPr/>
        <p:txBody>
          <a:bodyPr>
            <a:normAutofit/>
          </a:bodyPr>
          <a:lstStyle/>
          <a:p>
            <a:r>
              <a:rPr lang="cy-GB" dirty="0"/>
              <a:t>Deallusrwydd Emosiynol</a:t>
            </a:r>
            <a:br>
              <a:rPr lang="en-GB" dirty="0"/>
            </a:br>
            <a:r>
              <a:rPr lang="en-GB" dirty="0"/>
              <a:t>Emotional Intelligence</a:t>
            </a:r>
          </a:p>
        </p:txBody>
      </p:sp>
      <p:sp>
        <p:nvSpPr>
          <p:cNvPr id="3" name="Content Placeholder 2">
            <a:extLst>
              <a:ext uri="{FF2B5EF4-FFF2-40B4-BE49-F238E27FC236}">
                <a16:creationId xmlns:a16="http://schemas.microsoft.com/office/drawing/2014/main" id="{D84FD882-B81B-4EC3-A659-D7B7D8F755F2}"/>
              </a:ext>
            </a:extLst>
          </p:cNvPr>
          <p:cNvSpPr>
            <a:spLocks noGrp="1"/>
          </p:cNvSpPr>
          <p:nvPr>
            <p:ph sz="half" idx="1"/>
          </p:nvPr>
        </p:nvSpPr>
        <p:spPr/>
        <p:txBody>
          <a:bodyPr>
            <a:normAutofit lnSpcReduction="10000"/>
          </a:bodyPr>
          <a:lstStyle/>
          <a:p>
            <a:r>
              <a:rPr lang="cy-GB" dirty="0" err="1"/>
              <a:t>Goleman</a:t>
            </a:r>
            <a:r>
              <a:rPr lang="cy-GB" dirty="0"/>
              <a:t> (2006)</a:t>
            </a:r>
          </a:p>
          <a:p>
            <a:r>
              <a:rPr lang="cy-GB" dirty="0"/>
              <a:t>Ymwybyddiaeth o'ch emosiynau eich hun a rhai pobl eraill
Dadleuodd </a:t>
            </a:r>
            <a:r>
              <a:rPr lang="cy-GB" dirty="0" err="1"/>
              <a:t>Goleman</a:t>
            </a:r>
            <a:r>
              <a:rPr lang="cy-GB" dirty="0"/>
              <a:t> fod ffocws traddodiadol ysgolion ar gyflawniad academaidd wedi arwain at blant yn mynd yn llai datblygedig yn emosiynol.</a:t>
            </a:r>
          </a:p>
          <a:p>
            <a:endParaRPr lang="en-GB" dirty="0"/>
          </a:p>
        </p:txBody>
      </p:sp>
      <p:sp>
        <p:nvSpPr>
          <p:cNvPr id="4" name="Content Placeholder 3">
            <a:extLst>
              <a:ext uri="{FF2B5EF4-FFF2-40B4-BE49-F238E27FC236}">
                <a16:creationId xmlns:a16="http://schemas.microsoft.com/office/drawing/2014/main" id="{7FB67163-931E-4A1D-8247-A31BFE725787}"/>
              </a:ext>
            </a:extLst>
          </p:cNvPr>
          <p:cNvSpPr>
            <a:spLocks noGrp="1"/>
          </p:cNvSpPr>
          <p:nvPr>
            <p:ph sz="half" idx="2"/>
          </p:nvPr>
        </p:nvSpPr>
        <p:spPr/>
        <p:txBody>
          <a:bodyPr>
            <a:normAutofit lnSpcReduction="10000"/>
          </a:bodyPr>
          <a:lstStyle/>
          <a:p>
            <a:r>
              <a:rPr lang="en-GB" dirty="0"/>
              <a:t>Goleman (2006)</a:t>
            </a:r>
          </a:p>
          <a:p>
            <a:r>
              <a:rPr lang="en-GB" dirty="0"/>
              <a:t>Awareness of one’s own emotions and those of others</a:t>
            </a:r>
          </a:p>
          <a:p>
            <a:r>
              <a:rPr lang="en-GB" dirty="0"/>
              <a:t>Goleman argued that schools traditional focus on academic achievement resulted in children becoming less developed emotionally.</a:t>
            </a:r>
          </a:p>
          <a:p>
            <a:endParaRPr lang="en-GB" dirty="0"/>
          </a:p>
        </p:txBody>
      </p:sp>
    </p:spTree>
    <p:extLst>
      <p:ext uri="{BB962C8B-B14F-4D97-AF65-F5344CB8AC3E}">
        <p14:creationId xmlns:p14="http://schemas.microsoft.com/office/powerpoint/2010/main" val="30713091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03648" y="0"/>
            <a:ext cx="7416824" cy="1788368"/>
          </a:xfrm>
        </p:spPr>
        <p:txBody>
          <a:bodyPr>
            <a:normAutofit/>
          </a:bodyPr>
          <a:lstStyle/>
          <a:p>
            <a:r>
              <a:rPr lang="cy-GB" dirty="0"/>
              <a:t>Deall ac ymateb i emosiwn eraill</a:t>
            </a:r>
            <a:br>
              <a:rPr lang="en-GB" dirty="0"/>
            </a:br>
            <a:r>
              <a:rPr lang="en-GB" dirty="0"/>
              <a:t>Understanding and responding to the emotion of others</a:t>
            </a:r>
          </a:p>
        </p:txBody>
      </p:sp>
      <p:sp>
        <p:nvSpPr>
          <p:cNvPr id="2" name="Content Placeholder 1"/>
          <p:cNvSpPr>
            <a:spLocks noGrp="1"/>
          </p:cNvSpPr>
          <p:nvPr>
            <p:ph sz="half" idx="1"/>
          </p:nvPr>
        </p:nvSpPr>
        <p:spPr/>
        <p:txBody>
          <a:bodyPr>
            <a:normAutofit fontScale="92500"/>
          </a:bodyPr>
          <a:lstStyle/>
          <a:p>
            <a:pPr>
              <a:buNone/>
            </a:pPr>
            <a:r>
              <a:rPr lang="cy-GB" b="1" dirty="0"/>
              <a:t>Llythrennedd emosiynol (</a:t>
            </a:r>
            <a:r>
              <a:rPr lang="cy-GB" b="1" dirty="0" err="1"/>
              <a:t>Steiner</a:t>
            </a:r>
            <a:r>
              <a:rPr lang="cy-GB" b="1" dirty="0"/>
              <a:t>, 2003)</a:t>
            </a:r>
          </a:p>
          <a:p>
            <a:r>
              <a:rPr lang="cy-GB" dirty="0"/>
              <a:t>Y gallu i fynegi teimladau a deall emosiynau eraill.</a:t>
            </a:r>
          </a:p>
          <a:p>
            <a:r>
              <a:rPr lang="cy-GB" dirty="0"/>
              <a:t>Hunan-ddealltwriaeth
Deall mynegi a rheoli emosiynau</a:t>
            </a:r>
          </a:p>
          <a:p>
            <a:r>
              <a:rPr lang="cy-GB" dirty="0"/>
              <a:t>Deall sefyllfaoedd cymdeithasol a chreu perthnasoedd</a:t>
            </a:r>
          </a:p>
          <a:p>
            <a:endParaRPr lang="en-GB" dirty="0"/>
          </a:p>
        </p:txBody>
      </p:sp>
      <p:sp>
        <p:nvSpPr>
          <p:cNvPr id="4" name="Content Placeholder 3">
            <a:extLst>
              <a:ext uri="{FF2B5EF4-FFF2-40B4-BE49-F238E27FC236}">
                <a16:creationId xmlns:a16="http://schemas.microsoft.com/office/drawing/2014/main" id="{AE460D25-CEB6-40DD-B148-F9BDBE077F27}"/>
              </a:ext>
            </a:extLst>
          </p:cNvPr>
          <p:cNvSpPr>
            <a:spLocks noGrp="1"/>
          </p:cNvSpPr>
          <p:nvPr>
            <p:ph sz="half" idx="2"/>
          </p:nvPr>
        </p:nvSpPr>
        <p:spPr/>
        <p:txBody>
          <a:bodyPr>
            <a:normAutofit fontScale="92500"/>
          </a:bodyPr>
          <a:lstStyle/>
          <a:p>
            <a:pPr>
              <a:buNone/>
            </a:pPr>
            <a:r>
              <a:rPr lang="en-GB" b="1" dirty="0"/>
              <a:t>Emotional literacy (Steiner, 2003)</a:t>
            </a:r>
          </a:p>
          <a:p>
            <a:r>
              <a:rPr lang="en-GB" dirty="0"/>
              <a:t>Ability to express ones feelings and understand other peoples emotions.</a:t>
            </a:r>
          </a:p>
          <a:p>
            <a:r>
              <a:rPr lang="en-GB" dirty="0"/>
              <a:t>Self-understanding</a:t>
            </a:r>
          </a:p>
          <a:p>
            <a:r>
              <a:rPr lang="en-GB" dirty="0"/>
              <a:t>Understanding expressing and managing emotions</a:t>
            </a:r>
          </a:p>
          <a:p>
            <a:r>
              <a:rPr lang="en-GB" dirty="0"/>
              <a:t>Understanding social situations and making relationships</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2A8C1-4A96-4ADB-ADA0-EDFDF3EC2727}"/>
              </a:ext>
            </a:extLst>
          </p:cNvPr>
          <p:cNvSpPr>
            <a:spLocks noGrp="1"/>
          </p:cNvSpPr>
          <p:nvPr>
            <p:ph type="title"/>
          </p:nvPr>
        </p:nvSpPr>
        <p:spPr/>
        <p:txBody>
          <a:bodyPr/>
          <a:lstStyle/>
          <a:p>
            <a:r>
              <a:rPr lang="cy-GB" dirty="0"/>
              <a:t>Datblygiad Cymdeithasol</a:t>
            </a:r>
            <a:br>
              <a:rPr lang="en-GB" dirty="0"/>
            </a:br>
            <a:r>
              <a:rPr lang="en-GB" dirty="0"/>
              <a:t>Social Development</a:t>
            </a:r>
          </a:p>
        </p:txBody>
      </p:sp>
      <p:sp>
        <p:nvSpPr>
          <p:cNvPr id="3" name="Content Placeholder 2">
            <a:extLst>
              <a:ext uri="{FF2B5EF4-FFF2-40B4-BE49-F238E27FC236}">
                <a16:creationId xmlns:a16="http://schemas.microsoft.com/office/drawing/2014/main" id="{583902DC-237F-4704-A6A9-6AAA0CA4297D}"/>
              </a:ext>
            </a:extLst>
          </p:cNvPr>
          <p:cNvSpPr>
            <a:spLocks noGrp="1"/>
          </p:cNvSpPr>
          <p:nvPr>
            <p:ph sz="half" idx="1"/>
          </p:nvPr>
        </p:nvSpPr>
        <p:spPr/>
        <p:txBody>
          <a:bodyPr>
            <a:normAutofit fontScale="92500" lnSpcReduction="10000"/>
          </a:bodyPr>
          <a:lstStyle/>
          <a:p>
            <a:pPr marL="342900" lvl="1" indent="-342900">
              <a:buFontTx/>
              <a:buChar char="•"/>
            </a:pPr>
            <a:r>
              <a:rPr lang="cy-GB" altLang="en-US" sz="1800" i="1" dirty="0"/>
              <a:t>Datblygiad Cymdeithasol yw'r broses o ddysgu i ryngweithio ag eraill ac i fynegi eich hun i eraill
Mae datblygiad cymdeithasol iach yn arwain at berson sy'n dangos goddefgarwch tuag at eraill, yn gallu cyfathrebu'n dda ag eraill, ac yn gwrando ar safbwyntiau gwahanol cyn gweithredu</a:t>
            </a:r>
          </a:p>
          <a:p>
            <a:endParaRPr lang="en-GB" dirty="0"/>
          </a:p>
        </p:txBody>
      </p:sp>
      <p:sp>
        <p:nvSpPr>
          <p:cNvPr id="4" name="Content Placeholder 3">
            <a:extLst>
              <a:ext uri="{FF2B5EF4-FFF2-40B4-BE49-F238E27FC236}">
                <a16:creationId xmlns:a16="http://schemas.microsoft.com/office/drawing/2014/main" id="{D7E317F6-B3B5-46F0-808E-D0830E6BC7D0}"/>
              </a:ext>
            </a:extLst>
          </p:cNvPr>
          <p:cNvSpPr>
            <a:spLocks noGrp="1"/>
          </p:cNvSpPr>
          <p:nvPr>
            <p:ph sz="half" idx="2"/>
          </p:nvPr>
        </p:nvSpPr>
        <p:spPr/>
        <p:txBody>
          <a:bodyPr>
            <a:normAutofit fontScale="92500" lnSpcReduction="10000"/>
          </a:bodyPr>
          <a:lstStyle/>
          <a:p>
            <a:pPr marL="342900" lvl="1" indent="-342900">
              <a:buFontTx/>
              <a:buChar char="•"/>
            </a:pPr>
            <a:r>
              <a:rPr lang="en-US" altLang="en-US" sz="1800" i="1" dirty="0"/>
              <a:t>Social Development is the process of learning to interact with others and to express oneself to others</a:t>
            </a:r>
          </a:p>
          <a:p>
            <a:pPr marL="342900" lvl="1" indent="-342900">
              <a:buFontTx/>
              <a:buChar char="•"/>
            </a:pPr>
            <a:r>
              <a:rPr lang="en-US" altLang="en-US" sz="1800" i="1" dirty="0"/>
              <a:t>Healthy social development leads to a person who shows tolerance for others, can communicate well with others, and listen to different points of view before acting</a:t>
            </a:r>
          </a:p>
          <a:p>
            <a:pPr marL="342900" lvl="1" indent="-342900">
              <a:buFontTx/>
              <a:buChar char="•"/>
            </a:pPr>
            <a:r>
              <a:rPr lang="en-US" altLang="en-US" sz="1800" dirty="0"/>
              <a:t>(Greenway, 2014)</a:t>
            </a:r>
          </a:p>
          <a:p>
            <a:endParaRPr lang="en-GB" dirty="0"/>
          </a:p>
        </p:txBody>
      </p:sp>
    </p:spTree>
    <p:extLst>
      <p:ext uri="{BB962C8B-B14F-4D97-AF65-F5344CB8AC3E}">
        <p14:creationId xmlns:p14="http://schemas.microsoft.com/office/powerpoint/2010/main" val="1002685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5200" y="124402"/>
            <a:ext cx="6589200" cy="1780598"/>
          </a:xfrm>
        </p:spPr>
        <p:txBody>
          <a:bodyPr/>
          <a:lstStyle/>
          <a:p>
            <a:r>
              <a:rPr lang="cy-GB" dirty="0"/>
              <a:t>Datblygiad Cymdeithasol</a:t>
            </a:r>
            <a:r>
              <a:rPr lang="en-GB" dirty="0"/>
              <a:t>…</a:t>
            </a:r>
            <a:br>
              <a:rPr lang="en-GB" dirty="0"/>
            </a:br>
            <a:r>
              <a:rPr lang="en-GB" dirty="0"/>
              <a:t>Social Development…</a:t>
            </a:r>
          </a:p>
        </p:txBody>
      </p:sp>
      <p:sp>
        <p:nvSpPr>
          <p:cNvPr id="2" name="Content Placeholder 1"/>
          <p:cNvSpPr>
            <a:spLocks noGrp="1"/>
          </p:cNvSpPr>
          <p:nvPr>
            <p:ph sz="half" idx="1"/>
          </p:nvPr>
        </p:nvSpPr>
        <p:spPr>
          <a:xfrm>
            <a:off x="2925551" y="1556792"/>
            <a:ext cx="2841405" cy="4347311"/>
          </a:xfrm>
        </p:spPr>
        <p:txBody>
          <a:bodyPr>
            <a:normAutofit fontScale="92500" lnSpcReduction="10000"/>
          </a:bodyPr>
          <a:lstStyle/>
          <a:p>
            <a:r>
              <a:rPr lang="cy-GB" b="1" dirty="0"/>
              <a:t>Dealltwriaeth o’ch 'hunan', perthynas ag eraill a </a:t>
            </a:r>
            <a:r>
              <a:rPr lang="cy-GB" b="1" dirty="0" err="1"/>
              <a:t>chymdeithasoldeb</a:t>
            </a:r>
            <a:r>
              <a:rPr lang="cy-GB" b="1" dirty="0"/>
              <a:t> </a:t>
            </a:r>
            <a:r>
              <a:rPr lang="cy-GB" dirty="0"/>
              <a:t>(</a:t>
            </a:r>
            <a:r>
              <a:rPr lang="cy-GB" dirty="0" err="1"/>
              <a:t>Doherty</a:t>
            </a:r>
            <a:r>
              <a:rPr lang="cy-GB" dirty="0"/>
              <a:t> a Hughes, 2009).</a:t>
            </a:r>
          </a:p>
          <a:p>
            <a:r>
              <a:rPr lang="cy-GB" altLang="en-US" i="1" dirty="0"/>
              <a:t>Mae datblygiad cymdeithasol ac emosiynol wedi'u cysylltu 
Mae'r dylanwadau'n cynnwys cwlwm rhwng rhiant a phlentyn, awyrgylch y cartref, a thymheredd plentyn</a:t>
            </a:r>
          </a:p>
          <a:p>
            <a:endParaRPr lang="en-GB" dirty="0"/>
          </a:p>
        </p:txBody>
      </p:sp>
      <p:sp>
        <p:nvSpPr>
          <p:cNvPr id="4" name="Content Placeholder 3">
            <a:extLst>
              <a:ext uri="{FF2B5EF4-FFF2-40B4-BE49-F238E27FC236}">
                <a16:creationId xmlns:a16="http://schemas.microsoft.com/office/drawing/2014/main" id="{86EA33DE-A3A8-43B9-95F0-3B94707C0E97}"/>
              </a:ext>
            </a:extLst>
          </p:cNvPr>
          <p:cNvSpPr>
            <a:spLocks noGrp="1"/>
          </p:cNvSpPr>
          <p:nvPr>
            <p:ph sz="half" idx="2"/>
          </p:nvPr>
        </p:nvSpPr>
        <p:spPr>
          <a:xfrm>
            <a:off x="5766956" y="1568768"/>
            <a:ext cx="3197531" cy="4347311"/>
          </a:xfrm>
        </p:spPr>
        <p:txBody>
          <a:bodyPr>
            <a:normAutofit fontScale="92500" lnSpcReduction="10000"/>
          </a:bodyPr>
          <a:lstStyle/>
          <a:p>
            <a:r>
              <a:rPr lang="en-GB" b="1" dirty="0"/>
              <a:t>Understanding of ‘self’, relationships with others and sociability </a:t>
            </a:r>
            <a:r>
              <a:rPr lang="en-GB" dirty="0"/>
              <a:t>(Doherty &amp; Hughes, 2009).</a:t>
            </a:r>
          </a:p>
          <a:p>
            <a:r>
              <a:rPr lang="en-US" altLang="en-US" i="1" dirty="0"/>
              <a:t>Both social and emotional development are connected </a:t>
            </a:r>
          </a:p>
          <a:p>
            <a:r>
              <a:rPr lang="en-US" altLang="en-US" i="1" dirty="0"/>
              <a:t>Influences include bond between parent and child, atmosphere of home, and temperament of child</a:t>
            </a:r>
          </a:p>
          <a:p>
            <a:endParaRPr lang="en-GB" dirty="0"/>
          </a:p>
        </p:txBody>
      </p:sp>
      <p:pic>
        <p:nvPicPr>
          <p:cNvPr id="25602" name="Picture 2" descr="http://www.sueszoochildcare.info/images/purestock_1574r-0527a.medium.jpg"/>
          <p:cNvPicPr>
            <a:picLocks noChangeAspect="1" noChangeArrowheads="1"/>
          </p:cNvPicPr>
          <p:nvPr/>
        </p:nvPicPr>
        <p:blipFill>
          <a:blip r:embed="rId2" cstate="print"/>
          <a:srcRect/>
          <a:stretch>
            <a:fillRect/>
          </a:stretch>
        </p:blipFill>
        <p:spPr bwMode="auto">
          <a:xfrm>
            <a:off x="467544" y="5098560"/>
            <a:ext cx="2458008" cy="1635038"/>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dirty="0"/>
              <a:t>Cyfeirnodi cymdeithasol</a:t>
            </a:r>
            <a:br>
              <a:rPr lang="en-GB" dirty="0"/>
            </a:br>
            <a:r>
              <a:rPr lang="en-GB" dirty="0"/>
              <a:t>Social referencing</a:t>
            </a:r>
          </a:p>
        </p:txBody>
      </p:sp>
      <p:sp>
        <p:nvSpPr>
          <p:cNvPr id="2" name="Content Placeholder 1"/>
          <p:cNvSpPr>
            <a:spLocks noGrp="1"/>
          </p:cNvSpPr>
          <p:nvPr>
            <p:ph sz="half" idx="1"/>
          </p:nvPr>
        </p:nvSpPr>
        <p:spPr/>
        <p:txBody>
          <a:bodyPr>
            <a:normAutofit fontScale="55000" lnSpcReduction="20000"/>
          </a:bodyPr>
          <a:lstStyle/>
          <a:p>
            <a:r>
              <a:rPr lang="cy-GB" sz="2500" dirty="0"/>
              <a:t>Mae</a:t>
            </a:r>
            <a:r>
              <a:rPr lang="cy-GB" sz="2500" b="1" dirty="0"/>
              <a:t> Cyfeirnodi cymdeithasol </a:t>
            </a:r>
            <a:r>
              <a:rPr lang="cy-GB" sz="2500" dirty="0"/>
              <a:t>yn dibynnu ar adwaith emosiynol pobl eraill i arfarnu sefyllfa ansicr</a:t>
            </a:r>
          </a:p>
          <a:p>
            <a:r>
              <a:rPr lang="cy-GB" sz="2500" dirty="0"/>
              <a:t>8-10 mis:</a:t>
            </a:r>
          </a:p>
          <a:p>
            <a:r>
              <a:rPr lang="cy-GB" sz="2500" dirty="0"/>
              <a:t>Babanod yn dechrau gwerthuso gwrthrychau a digwyddiadau o ran neu eu diogelwch a'u </a:t>
            </a:r>
            <a:r>
              <a:rPr lang="cy-GB" sz="2500" dirty="0" err="1"/>
              <a:t>diogeledd</a:t>
            </a:r>
            <a:r>
              <a:rPr lang="cy-GB" sz="2500" dirty="0"/>
              <a:t>.</a:t>
            </a:r>
          </a:p>
          <a:p>
            <a:r>
              <a:rPr lang="cy-GB" sz="2500" dirty="0"/>
              <a:t>Dengys astudiaethau fod y rhoddwyr gofal yn dylanwadu ar fynegiant emosiynol a fydd blwydd oed, er enghraifft, yn wyliadwrus o ddieithriaid neu'n croesi ochr ddofn y clogwyn gweledol (</a:t>
            </a:r>
            <a:r>
              <a:rPr lang="cy-GB" sz="2500" dirty="0" err="1"/>
              <a:t>Striano</a:t>
            </a:r>
            <a:r>
              <a:rPr lang="cy-GB" sz="2500" dirty="0"/>
              <a:t> &amp; </a:t>
            </a:r>
            <a:r>
              <a:rPr lang="cy-GB" sz="2500" dirty="0" err="1"/>
              <a:t>Rochat</a:t>
            </a:r>
            <a:r>
              <a:rPr lang="cy-GB" sz="2500" dirty="0"/>
              <a:t>, 2000, dyfynnwyd, </a:t>
            </a:r>
            <a:r>
              <a:rPr lang="cy-GB" sz="2500" dirty="0" err="1"/>
              <a:t>Berk</a:t>
            </a:r>
            <a:r>
              <a:rPr lang="cy-GB" sz="2500" dirty="0"/>
              <a:t>, 2003) </a:t>
            </a:r>
          </a:p>
          <a:p>
            <a:r>
              <a:rPr lang="cy-GB" sz="2500" dirty="0"/>
              <a:t>Gwyliwch y fideo</a:t>
            </a:r>
            <a:endParaRPr lang="cy-GB" dirty="0"/>
          </a:p>
        </p:txBody>
      </p:sp>
      <p:sp>
        <p:nvSpPr>
          <p:cNvPr id="4" name="Content Placeholder 3">
            <a:extLst>
              <a:ext uri="{FF2B5EF4-FFF2-40B4-BE49-F238E27FC236}">
                <a16:creationId xmlns:a16="http://schemas.microsoft.com/office/drawing/2014/main" id="{A6636475-5C98-4319-8A36-172DD4A5AF6B}"/>
              </a:ext>
            </a:extLst>
          </p:cNvPr>
          <p:cNvSpPr>
            <a:spLocks noGrp="1"/>
          </p:cNvSpPr>
          <p:nvPr>
            <p:ph sz="half" idx="2"/>
          </p:nvPr>
        </p:nvSpPr>
        <p:spPr/>
        <p:txBody>
          <a:bodyPr>
            <a:normAutofit fontScale="55000" lnSpcReduction="20000"/>
          </a:bodyPr>
          <a:lstStyle/>
          <a:p>
            <a:r>
              <a:rPr lang="en-GB" sz="2500" b="1" dirty="0">
                <a:hlinkClick r:id="rId2"/>
              </a:rPr>
              <a:t>Social referencing </a:t>
            </a:r>
            <a:r>
              <a:rPr lang="en-GB" sz="2500" dirty="0"/>
              <a:t>is relying on another persons emotional reaction to appraise an uncertain situation</a:t>
            </a:r>
          </a:p>
          <a:p>
            <a:r>
              <a:rPr lang="en-GB" sz="2500" dirty="0"/>
              <a:t>8-10 months:</a:t>
            </a:r>
          </a:p>
          <a:p>
            <a:r>
              <a:rPr lang="en-GB" sz="2500" dirty="0"/>
              <a:t>Infant starts to evaluate objects and event as in terms or their safety and security.</a:t>
            </a:r>
          </a:p>
          <a:p>
            <a:r>
              <a:rPr lang="en-GB" sz="2500" dirty="0"/>
              <a:t>Studies show that the care givers emotional expression influences whether a one year old will be for example wary of strangers or cross the deep side of the visual cliff (</a:t>
            </a:r>
            <a:r>
              <a:rPr lang="en-GB" sz="2500" dirty="0" err="1"/>
              <a:t>Striano</a:t>
            </a:r>
            <a:r>
              <a:rPr lang="en-GB" sz="2500" dirty="0"/>
              <a:t> &amp; </a:t>
            </a:r>
            <a:r>
              <a:rPr lang="en-GB" sz="2500" dirty="0" err="1"/>
              <a:t>Rochat</a:t>
            </a:r>
            <a:r>
              <a:rPr lang="en-GB" sz="2500" dirty="0"/>
              <a:t>, 2000, cited in, Berk, 2003) </a:t>
            </a:r>
          </a:p>
          <a:p>
            <a:r>
              <a:rPr lang="en-GB" sz="2500" dirty="0"/>
              <a:t>Watch the video</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a:t>Cyfeiriadau</a:t>
            </a:r>
            <a:r>
              <a:rPr lang="en-GB"/>
              <a:t>       </a:t>
            </a:r>
            <a:r>
              <a:rPr lang="en-GB" dirty="0"/>
              <a:t>References </a:t>
            </a:r>
          </a:p>
        </p:txBody>
      </p:sp>
      <p:sp>
        <p:nvSpPr>
          <p:cNvPr id="2" name="Content Placeholder 1"/>
          <p:cNvSpPr>
            <a:spLocks noGrp="1"/>
          </p:cNvSpPr>
          <p:nvPr>
            <p:ph idx="1"/>
          </p:nvPr>
        </p:nvSpPr>
        <p:spPr>
          <a:xfrm>
            <a:off x="1942415" y="2133600"/>
            <a:ext cx="6591985" cy="4175720"/>
          </a:xfrm>
        </p:spPr>
        <p:txBody>
          <a:bodyPr>
            <a:normAutofit fontScale="70000" lnSpcReduction="20000"/>
          </a:bodyPr>
          <a:lstStyle/>
          <a:p>
            <a:r>
              <a:rPr lang="en-GB" sz="2900" dirty="0"/>
              <a:t>Boyd, D. &amp; Bee, H. (2014) Lifespan Development. 4</a:t>
            </a:r>
            <a:r>
              <a:rPr lang="en-GB" sz="2900" baseline="30000" dirty="0"/>
              <a:t>th</a:t>
            </a:r>
            <a:r>
              <a:rPr lang="en-GB" sz="2900" dirty="0"/>
              <a:t> Edition. Pearson. </a:t>
            </a:r>
            <a:r>
              <a:rPr lang="en-GB" sz="2900" dirty="0" err="1"/>
              <a:t>Allyn</a:t>
            </a:r>
            <a:r>
              <a:rPr lang="en-GB" sz="2900" dirty="0"/>
              <a:t> and Bacon. </a:t>
            </a:r>
          </a:p>
          <a:p>
            <a:r>
              <a:rPr lang="en-GB" sz="2900"/>
              <a:t>Doherty</a:t>
            </a:r>
            <a:r>
              <a:rPr lang="en-GB" sz="2900" dirty="0"/>
              <a:t>, J. &amp; Hughes, M. (2009) Child Development. Theory and practice 0-11. Pearson Longman. England.</a:t>
            </a:r>
          </a:p>
          <a:p>
            <a:r>
              <a:rPr lang="en-GB" sz="2900" dirty="0"/>
              <a:t>Goleman, G (1996) Emotional Intelligence –why it can matter more than IQ London, Bloomsbury</a:t>
            </a:r>
          </a:p>
          <a:p>
            <a:r>
              <a:rPr lang="en-GB" sz="2900" dirty="0" err="1"/>
              <a:t>Greenway,C</a:t>
            </a:r>
            <a:r>
              <a:rPr lang="en-GB" sz="2900" dirty="0"/>
              <a:t>. ( 2014) SJTA5001 </a:t>
            </a:r>
            <a:r>
              <a:rPr lang="en-GB" sz="2900" i="1" dirty="0"/>
              <a:t>Applications of Psychology in the Classroom</a:t>
            </a:r>
            <a:r>
              <a:rPr lang="en-GB" sz="2900" dirty="0"/>
              <a:t>. UWTSD: unpublished</a:t>
            </a:r>
          </a:p>
          <a:p>
            <a:r>
              <a:rPr lang="en-GB" sz="2900" dirty="0"/>
              <a:t>Steiner, C. (2003) </a:t>
            </a:r>
            <a:r>
              <a:rPr lang="en-GB" sz="2900" i="1" dirty="0"/>
              <a:t>Emotional Intelligence: Intelligence with a heart. </a:t>
            </a:r>
            <a:r>
              <a:rPr lang="en-GB" sz="2900" dirty="0"/>
              <a:t>London: Bloomsbury</a:t>
            </a:r>
          </a:p>
          <a:p>
            <a:endParaRPr lang="en-GB" sz="2800" dirty="0"/>
          </a:p>
          <a:p>
            <a:endParaRPr lang="en-GB" dirty="0"/>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B699D7B-CC5B-4712-B127-5D13798376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8AF384C-1BFB-4366-AC28-BA630871B890}">
  <ds:schemaRefs>
    <ds:schemaRef ds:uri="http://schemas.microsoft.com/sharepoint/v3/contenttype/forms"/>
  </ds:schemaRefs>
</ds:datastoreItem>
</file>

<file path=customXml/itemProps3.xml><?xml version="1.0" encoding="utf-8"?>
<ds:datastoreItem xmlns:ds="http://schemas.openxmlformats.org/officeDocument/2006/customXml" ds:itemID="{47902BD9-C714-49BE-B0DB-CEB215925B18}">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Wisp</Template>
  <TotalTime>1027</TotalTime>
  <Words>3094</Words>
  <Application>Microsoft Office PowerPoint</Application>
  <PresentationFormat>On-screen Show (4:3)</PresentationFormat>
  <Paragraphs>332</Paragraphs>
  <Slides>28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Century Gothic</vt:lpstr>
      <vt:lpstr>Wingdings 3</vt:lpstr>
      <vt:lpstr>Wisp</vt:lpstr>
      <vt:lpstr>Datblygiad Emosiynol Cymdeithasol Social Emotional Development</vt:lpstr>
      <vt:lpstr>ATGOFFA         RECAP</vt:lpstr>
      <vt:lpstr>Amcanion y Sesiwn Session Objectives</vt:lpstr>
      <vt:lpstr>Beth ydw i'n ei wybod am y pynciau hyn? What do I know about these topics?</vt:lpstr>
      <vt:lpstr>Emosiynau      Emotions</vt:lpstr>
      <vt:lpstr>Datblygiad Emosiynol Emotional Development</vt:lpstr>
      <vt:lpstr>Mynegi Emosiynau… Expressing Emotions…</vt:lpstr>
      <vt:lpstr>Damcaniaethau datblygiad emosiynol Theories of emotional development</vt:lpstr>
      <vt:lpstr>System Symud Wynebau Gwahaniaethol Mwyaf  Maximally Discriminative Facial Movement System </vt:lpstr>
      <vt:lpstr>Y 6 emosiwn sylfaenol…  The 6 basic emotions….</vt:lpstr>
      <vt:lpstr>Emosiynau hunanymwybodol Self-conscious emotions</vt:lpstr>
      <vt:lpstr>Camau Datblygiad Seicogymdeithasol Erikson Erikson’s Stages of Psychosocial Development</vt:lpstr>
      <vt:lpstr>Camau Datblygiad Seicogymdeithasol Erikson
</vt:lpstr>
      <vt:lpstr>Erikson’s Stages of Psychosocial Development</vt:lpstr>
      <vt:lpstr>Ymddiriedaeth a  drwgdybiaeth Trust Vs Mistrust</vt:lpstr>
      <vt:lpstr>Ymreolaeth a Chywilydd ac Amheuaeth.  Autonomy Vs Shame and Doubt</vt:lpstr>
      <vt:lpstr>Menter ac Euogrwydd Initiative Vs Guilt</vt:lpstr>
      <vt:lpstr>TASG (30 munud) TASK (30 minutes)</vt:lpstr>
      <vt:lpstr>Cymharu Compare</vt:lpstr>
      <vt:lpstr>Gwerthusiad o ddamcaniaethau seicoanalytig  Evaluation of psychoanalytic theories </vt:lpstr>
      <vt:lpstr>Hunanreoleiddio emosiynol Emotional self-regulation</vt:lpstr>
      <vt:lpstr>Hunanreoleiddio emosiynol Emotional self-regulation</vt:lpstr>
      <vt:lpstr>Deallusrwydd Emosiynol Emotional Intelligence</vt:lpstr>
      <vt:lpstr>Deall ac ymateb i emosiwn eraill Understanding and responding to the emotion of others</vt:lpstr>
      <vt:lpstr>Datblygiad Cymdeithasol Social Development</vt:lpstr>
      <vt:lpstr>Datblygiad Cymdeithasol… Social Development…</vt:lpstr>
      <vt:lpstr>Cyfeirnodi cymdeithasol Social referencing</vt:lpstr>
      <vt:lpstr>Cyfeiriadau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Emotional Development</dc:title>
  <dc:creator>sm19097</dc:creator>
  <cp:lastModifiedBy>Alison Murphy</cp:lastModifiedBy>
  <cp:revision>59</cp:revision>
  <dcterms:created xsi:type="dcterms:W3CDTF">2010-10-04T14:15:50Z</dcterms:created>
  <dcterms:modified xsi:type="dcterms:W3CDTF">2022-11-02T14:56:02Z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