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9.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0.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1.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2.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3.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4.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5.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16.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17.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18.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19.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20.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81"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4" autoAdjust="0"/>
    <p:restoredTop sz="94658"/>
  </p:normalViewPr>
  <p:slideViewPr>
    <p:cSldViewPr snapToGrid="0">
      <p:cViewPr varScale="1">
        <p:scale>
          <a:sx n="80" d="100"/>
          <a:sy n="80" d="100"/>
        </p:scale>
        <p:origin x="782"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diagrams/_rels/data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ata1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rawing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1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accent6_2">
  <dgm:title val=""/>
  <dgm:desc val=""/>
  <dgm:catLst>
    <dgm:cat type="accent6" pri="16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a:alpha val="0"/>
      </a:schemeClr>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05570D2-1759-4B91-9ED6-90AE91566F38}" type="doc">
      <dgm:prSet loTypeId="urn:microsoft.com/office/officeart/2005/8/layout/hProcess11" loCatId="process" qsTypeId="urn:microsoft.com/office/officeart/2005/8/quickstyle/simple1" qsCatId="simple" csTypeId="urn:microsoft.com/office/officeart/2005/8/colors/colorful1" csCatId="colorful"/>
      <dgm:spPr/>
      <dgm:t>
        <a:bodyPr/>
        <a:lstStyle/>
        <a:p>
          <a:endParaRPr lang="en-IN"/>
        </a:p>
      </dgm:t>
    </dgm:pt>
    <dgm:pt modelId="{F5EC80F2-6868-4C9D-970F-EE44F0DA07F3}">
      <dgm:prSet/>
      <dgm:spPr/>
      <dgm:t>
        <a:bodyPr/>
        <a:lstStyle/>
        <a:p>
          <a:r>
            <a:rPr lang="en-IN" dirty="0">
              <a:solidFill>
                <a:schemeClr val="bg1"/>
              </a:solidFill>
            </a:rPr>
            <a:t>Management performs the functions required in dynamic markets to make the organisation effective.</a:t>
          </a:r>
        </a:p>
      </dgm:t>
    </dgm:pt>
    <dgm:pt modelId="{C28ED1CB-7AF0-4CE5-8A41-5CEF67605F09}" type="parTrans" cxnId="{0C7461CE-B76A-41E9-A347-D1EB03A87944}">
      <dgm:prSet/>
      <dgm:spPr/>
      <dgm:t>
        <a:bodyPr/>
        <a:lstStyle/>
        <a:p>
          <a:endParaRPr lang="en-IN"/>
        </a:p>
      </dgm:t>
    </dgm:pt>
    <dgm:pt modelId="{7A9173DA-DA91-4FE9-A9DB-54CA052CA9C1}" type="sibTrans" cxnId="{0C7461CE-B76A-41E9-A347-D1EB03A87944}">
      <dgm:prSet/>
      <dgm:spPr/>
      <dgm:t>
        <a:bodyPr/>
        <a:lstStyle/>
        <a:p>
          <a:endParaRPr lang="en-IN"/>
        </a:p>
      </dgm:t>
    </dgm:pt>
    <dgm:pt modelId="{9F867C94-DC1E-41C8-9F57-FD20AABEF515}">
      <dgm:prSet/>
      <dgm:spPr/>
      <dgm:t>
        <a:bodyPr/>
        <a:lstStyle/>
        <a:p>
          <a:r>
            <a:rPr lang="en-IN" dirty="0">
              <a:solidFill>
                <a:schemeClr val="bg1"/>
              </a:solidFill>
            </a:rPr>
            <a:t>The Fayol model was used to examine the ASOS managerial positions.</a:t>
          </a:r>
        </a:p>
      </dgm:t>
    </dgm:pt>
    <dgm:pt modelId="{F04874AD-D279-4D3F-88A4-4101B0178962}" type="parTrans" cxnId="{DC714593-6302-40E7-A774-E293B1BA33D6}">
      <dgm:prSet/>
      <dgm:spPr/>
      <dgm:t>
        <a:bodyPr/>
        <a:lstStyle/>
        <a:p>
          <a:endParaRPr lang="en-IN"/>
        </a:p>
      </dgm:t>
    </dgm:pt>
    <dgm:pt modelId="{3223E5AA-0C22-4B0A-A3F1-BF400BB2217D}" type="sibTrans" cxnId="{DC714593-6302-40E7-A774-E293B1BA33D6}">
      <dgm:prSet/>
      <dgm:spPr/>
      <dgm:t>
        <a:bodyPr/>
        <a:lstStyle/>
        <a:p>
          <a:endParaRPr lang="en-IN"/>
        </a:p>
      </dgm:t>
    </dgm:pt>
    <dgm:pt modelId="{8FDA270B-87E4-4D17-A777-2163C4B6F750}">
      <dgm:prSet/>
      <dgm:spPr/>
      <dgm:t>
        <a:bodyPr/>
        <a:lstStyle/>
        <a:p>
          <a:r>
            <a:rPr lang="en-IN" dirty="0">
              <a:solidFill>
                <a:schemeClr val="bg1"/>
              </a:solidFill>
            </a:rPr>
            <a:t>ASOS is a fast fashion multinational company that has a data-driven business model.</a:t>
          </a:r>
        </a:p>
      </dgm:t>
    </dgm:pt>
    <dgm:pt modelId="{11C64070-8576-44FB-A3A3-98E28D7D7866}" type="parTrans" cxnId="{D9DAC863-DB72-4245-AA3A-D8208DAAF837}">
      <dgm:prSet/>
      <dgm:spPr/>
      <dgm:t>
        <a:bodyPr/>
        <a:lstStyle/>
        <a:p>
          <a:endParaRPr lang="en-IN"/>
        </a:p>
      </dgm:t>
    </dgm:pt>
    <dgm:pt modelId="{B0F8C689-C73C-4201-91CF-C3A4166CC308}" type="sibTrans" cxnId="{D9DAC863-DB72-4245-AA3A-D8208DAAF837}">
      <dgm:prSet/>
      <dgm:spPr/>
      <dgm:t>
        <a:bodyPr/>
        <a:lstStyle/>
        <a:p>
          <a:endParaRPr lang="en-IN"/>
        </a:p>
      </dgm:t>
    </dgm:pt>
    <dgm:pt modelId="{E700F73B-8970-4362-8908-A22133F0A089}" type="pres">
      <dgm:prSet presAssocID="{D05570D2-1759-4B91-9ED6-90AE91566F38}" presName="Name0" presStyleCnt="0">
        <dgm:presLayoutVars>
          <dgm:dir/>
          <dgm:resizeHandles val="exact"/>
        </dgm:presLayoutVars>
      </dgm:prSet>
      <dgm:spPr/>
    </dgm:pt>
    <dgm:pt modelId="{8787F7A4-0464-4A2D-8ADE-76671886322C}" type="pres">
      <dgm:prSet presAssocID="{D05570D2-1759-4B91-9ED6-90AE91566F38}" presName="arrow" presStyleLbl="bgShp" presStyleIdx="0" presStyleCnt="1"/>
      <dgm:spPr/>
    </dgm:pt>
    <dgm:pt modelId="{F83DFDBF-8984-4C01-BA03-6B70A3D5E33B}" type="pres">
      <dgm:prSet presAssocID="{D05570D2-1759-4B91-9ED6-90AE91566F38}" presName="points" presStyleCnt="0"/>
      <dgm:spPr/>
    </dgm:pt>
    <dgm:pt modelId="{1AA330B5-3F98-45F4-ABD3-65D1A47FCE5F}" type="pres">
      <dgm:prSet presAssocID="{F5EC80F2-6868-4C9D-970F-EE44F0DA07F3}" presName="compositeA" presStyleCnt="0"/>
      <dgm:spPr/>
    </dgm:pt>
    <dgm:pt modelId="{3B0F1BCA-11A4-424F-A2E1-68DEF49C4BF8}" type="pres">
      <dgm:prSet presAssocID="{F5EC80F2-6868-4C9D-970F-EE44F0DA07F3}" presName="textA" presStyleLbl="revTx" presStyleIdx="0" presStyleCnt="3">
        <dgm:presLayoutVars>
          <dgm:bulletEnabled val="1"/>
        </dgm:presLayoutVars>
      </dgm:prSet>
      <dgm:spPr/>
    </dgm:pt>
    <dgm:pt modelId="{DF63B673-4C99-4979-932A-52F88C2BE318}" type="pres">
      <dgm:prSet presAssocID="{F5EC80F2-6868-4C9D-970F-EE44F0DA07F3}" presName="circleA" presStyleLbl="node1" presStyleIdx="0" presStyleCnt="3"/>
      <dgm:spPr/>
    </dgm:pt>
    <dgm:pt modelId="{D034A287-5A31-4DBD-BB2D-38E9075C6984}" type="pres">
      <dgm:prSet presAssocID="{F5EC80F2-6868-4C9D-970F-EE44F0DA07F3}" presName="spaceA" presStyleCnt="0"/>
      <dgm:spPr/>
    </dgm:pt>
    <dgm:pt modelId="{639B61E2-8F4B-46DB-A75D-A1FE4EA3A15E}" type="pres">
      <dgm:prSet presAssocID="{7A9173DA-DA91-4FE9-A9DB-54CA052CA9C1}" presName="space" presStyleCnt="0"/>
      <dgm:spPr/>
    </dgm:pt>
    <dgm:pt modelId="{A5F25A42-2FAD-43AD-8CDF-5D732FCD0011}" type="pres">
      <dgm:prSet presAssocID="{9F867C94-DC1E-41C8-9F57-FD20AABEF515}" presName="compositeB" presStyleCnt="0"/>
      <dgm:spPr/>
    </dgm:pt>
    <dgm:pt modelId="{A61A80F0-6CC3-42D2-87C9-78649004B597}" type="pres">
      <dgm:prSet presAssocID="{9F867C94-DC1E-41C8-9F57-FD20AABEF515}" presName="textB" presStyleLbl="revTx" presStyleIdx="1" presStyleCnt="3">
        <dgm:presLayoutVars>
          <dgm:bulletEnabled val="1"/>
        </dgm:presLayoutVars>
      </dgm:prSet>
      <dgm:spPr/>
    </dgm:pt>
    <dgm:pt modelId="{BD312491-5AD8-4E0F-B5B9-185A605AA85B}" type="pres">
      <dgm:prSet presAssocID="{9F867C94-DC1E-41C8-9F57-FD20AABEF515}" presName="circleB" presStyleLbl="node1" presStyleIdx="1" presStyleCnt="3"/>
      <dgm:spPr/>
    </dgm:pt>
    <dgm:pt modelId="{E437F7C6-CA26-4F6E-B0C4-A48D0D695688}" type="pres">
      <dgm:prSet presAssocID="{9F867C94-DC1E-41C8-9F57-FD20AABEF515}" presName="spaceB" presStyleCnt="0"/>
      <dgm:spPr/>
    </dgm:pt>
    <dgm:pt modelId="{F32BE244-F85C-4735-BE56-C9D65D03D1E9}" type="pres">
      <dgm:prSet presAssocID="{3223E5AA-0C22-4B0A-A3F1-BF400BB2217D}" presName="space" presStyleCnt="0"/>
      <dgm:spPr/>
    </dgm:pt>
    <dgm:pt modelId="{E77D7074-A842-4B0B-8463-B970D1836796}" type="pres">
      <dgm:prSet presAssocID="{8FDA270B-87E4-4D17-A777-2163C4B6F750}" presName="compositeA" presStyleCnt="0"/>
      <dgm:spPr/>
    </dgm:pt>
    <dgm:pt modelId="{A593899C-99D4-48DC-910C-15425CB11AC5}" type="pres">
      <dgm:prSet presAssocID="{8FDA270B-87E4-4D17-A777-2163C4B6F750}" presName="textA" presStyleLbl="revTx" presStyleIdx="2" presStyleCnt="3">
        <dgm:presLayoutVars>
          <dgm:bulletEnabled val="1"/>
        </dgm:presLayoutVars>
      </dgm:prSet>
      <dgm:spPr/>
    </dgm:pt>
    <dgm:pt modelId="{E1539FF7-191A-4B04-8C94-02A21B3BC68B}" type="pres">
      <dgm:prSet presAssocID="{8FDA270B-87E4-4D17-A777-2163C4B6F750}" presName="circleA" presStyleLbl="node1" presStyleIdx="2" presStyleCnt="3"/>
      <dgm:spPr/>
    </dgm:pt>
    <dgm:pt modelId="{26DAD8E8-7C25-462D-B223-88A8F8F1AF12}" type="pres">
      <dgm:prSet presAssocID="{8FDA270B-87E4-4D17-A777-2163C4B6F750}" presName="spaceA" presStyleCnt="0"/>
      <dgm:spPr/>
    </dgm:pt>
  </dgm:ptLst>
  <dgm:cxnLst>
    <dgm:cxn modelId="{4946A02F-5DC0-41A0-A191-19488F814A2C}" type="presOf" srcId="{D05570D2-1759-4B91-9ED6-90AE91566F38}" destId="{E700F73B-8970-4362-8908-A22133F0A089}" srcOrd="0" destOrd="0" presId="urn:microsoft.com/office/officeart/2005/8/layout/hProcess11"/>
    <dgm:cxn modelId="{D9DAC863-DB72-4245-AA3A-D8208DAAF837}" srcId="{D05570D2-1759-4B91-9ED6-90AE91566F38}" destId="{8FDA270B-87E4-4D17-A777-2163C4B6F750}" srcOrd="2" destOrd="0" parTransId="{11C64070-8576-44FB-A3A3-98E28D7D7866}" sibTransId="{B0F8C689-C73C-4201-91CF-C3A4166CC308}"/>
    <dgm:cxn modelId="{1E8CD96F-DC2A-43C4-B560-E6D1293C4209}" type="presOf" srcId="{F5EC80F2-6868-4C9D-970F-EE44F0DA07F3}" destId="{3B0F1BCA-11A4-424F-A2E1-68DEF49C4BF8}" srcOrd="0" destOrd="0" presId="urn:microsoft.com/office/officeart/2005/8/layout/hProcess11"/>
    <dgm:cxn modelId="{DC714593-6302-40E7-A774-E293B1BA33D6}" srcId="{D05570D2-1759-4B91-9ED6-90AE91566F38}" destId="{9F867C94-DC1E-41C8-9F57-FD20AABEF515}" srcOrd="1" destOrd="0" parTransId="{F04874AD-D279-4D3F-88A4-4101B0178962}" sibTransId="{3223E5AA-0C22-4B0A-A3F1-BF400BB2217D}"/>
    <dgm:cxn modelId="{56AA56A0-E362-4436-9957-FCC9D58C0482}" type="presOf" srcId="{9F867C94-DC1E-41C8-9F57-FD20AABEF515}" destId="{A61A80F0-6CC3-42D2-87C9-78649004B597}" srcOrd="0" destOrd="0" presId="urn:microsoft.com/office/officeart/2005/8/layout/hProcess11"/>
    <dgm:cxn modelId="{0C7461CE-B76A-41E9-A347-D1EB03A87944}" srcId="{D05570D2-1759-4B91-9ED6-90AE91566F38}" destId="{F5EC80F2-6868-4C9D-970F-EE44F0DA07F3}" srcOrd="0" destOrd="0" parTransId="{C28ED1CB-7AF0-4CE5-8A41-5CEF67605F09}" sibTransId="{7A9173DA-DA91-4FE9-A9DB-54CA052CA9C1}"/>
    <dgm:cxn modelId="{1D0811F9-4FEC-49FF-9693-CD30147E7B3D}" type="presOf" srcId="{8FDA270B-87E4-4D17-A777-2163C4B6F750}" destId="{A593899C-99D4-48DC-910C-15425CB11AC5}" srcOrd="0" destOrd="0" presId="urn:microsoft.com/office/officeart/2005/8/layout/hProcess11"/>
    <dgm:cxn modelId="{CC21AF36-817C-4B8D-801C-6DEB68AD5FFA}" type="presParOf" srcId="{E700F73B-8970-4362-8908-A22133F0A089}" destId="{8787F7A4-0464-4A2D-8ADE-76671886322C}" srcOrd="0" destOrd="0" presId="urn:microsoft.com/office/officeart/2005/8/layout/hProcess11"/>
    <dgm:cxn modelId="{C092B7A5-2F57-4D98-9651-F7E62245F887}" type="presParOf" srcId="{E700F73B-8970-4362-8908-A22133F0A089}" destId="{F83DFDBF-8984-4C01-BA03-6B70A3D5E33B}" srcOrd="1" destOrd="0" presId="urn:microsoft.com/office/officeart/2005/8/layout/hProcess11"/>
    <dgm:cxn modelId="{64741156-28A7-432E-8578-883E7A756078}" type="presParOf" srcId="{F83DFDBF-8984-4C01-BA03-6B70A3D5E33B}" destId="{1AA330B5-3F98-45F4-ABD3-65D1A47FCE5F}" srcOrd="0" destOrd="0" presId="urn:microsoft.com/office/officeart/2005/8/layout/hProcess11"/>
    <dgm:cxn modelId="{AD826F04-F25D-4DC3-A9D9-38513D09FC57}" type="presParOf" srcId="{1AA330B5-3F98-45F4-ABD3-65D1A47FCE5F}" destId="{3B0F1BCA-11A4-424F-A2E1-68DEF49C4BF8}" srcOrd="0" destOrd="0" presId="urn:microsoft.com/office/officeart/2005/8/layout/hProcess11"/>
    <dgm:cxn modelId="{D0E6E264-2DB6-4E7D-9E57-81231F8D1DFE}" type="presParOf" srcId="{1AA330B5-3F98-45F4-ABD3-65D1A47FCE5F}" destId="{DF63B673-4C99-4979-932A-52F88C2BE318}" srcOrd="1" destOrd="0" presId="urn:microsoft.com/office/officeart/2005/8/layout/hProcess11"/>
    <dgm:cxn modelId="{1F72AFFD-40AC-4A7E-AC5E-9293B7BCF367}" type="presParOf" srcId="{1AA330B5-3F98-45F4-ABD3-65D1A47FCE5F}" destId="{D034A287-5A31-4DBD-BB2D-38E9075C6984}" srcOrd="2" destOrd="0" presId="urn:microsoft.com/office/officeart/2005/8/layout/hProcess11"/>
    <dgm:cxn modelId="{FE061113-0798-4887-9D2F-3967EA0FE604}" type="presParOf" srcId="{F83DFDBF-8984-4C01-BA03-6B70A3D5E33B}" destId="{639B61E2-8F4B-46DB-A75D-A1FE4EA3A15E}" srcOrd="1" destOrd="0" presId="urn:microsoft.com/office/officeart/2005/8/layout/hProcess11"/>
    <dgm:cxn modelId="{9B093605-82FA-44C7-A5E6-832E1C88F565}" type="presParOf" srcId="{F83DFDBF-8984-4C01-BA03-6B70A3D5E33B}" destId="{A5F25A42-2FAD-43AD-8CDF-5D732FCD0011}" srcOrd="2" destOrd="0" presId="urn:microsoft.com/office/officeart/2005/8/layout/hProcess11"/>
    <dgm:cxn modelId="{0BF8FE76-3A1A-45E7-845D-306B57DBB75C}" type="presParOf" srcId="{A5F25A42-2FAD-43AD-8CDF-5D732FCD0011}" destId="{A61A80F0-6CC3-42D2-87C9-78649004B597}" srcOrd="0" destOrd="0" presId="urn:microsoft.com/office/officeart/2005/8/layout/hProcess11"/>
    <dgm:cxn modelId="{083D28CD-2235-4A23-8D20-62A883868267}" type="presParOf" srcId="{A5F25A42-2FAD-43AD-8CDF-5D732FCD0011}" destId="{BD312491-5AD8-4E0F-B5B9-185A605AA85B}" srcOrd="1" destOrd="0" presId="urn:microsoft.com/office/officeart/2005/8/layout/hProcess11"/>
    <dgm:cxn modelId="{D667348F-7373-407C-8F4A-0BB7AB2595DC}" type="presParOf" srcId="{A5F25A42-2FAD-43AD-8CDF-5D732FCD0011}" destId="{E437F7C6-CA26-4F6E-B0C4-A48D0D695688}" srcOrd="2" destOrd="0" presId="urn:microsoft.com/office/officeart/2005/8/layout/hProcess11"/>
    <dgm:cxn modelId="{C44E4B96-AA1E-49D7-AA3B-387A14DC9394}" type="presParOf" srcId="{F83DFDBF-8984-4C01-BA03-6B70A3D5E33B}" destId="{F32BE244-F85C-4735-BE56-C9D65D03D1E9}" srcOrd="3" destOrd="0" presId="urn:microsoft.com/office/officeart/2005/8/layout/hProcess11"/>
    <dgm:cxn modelId="{455E4602-D699-4790-AE28-6F2285183AA0}" type="presParOf" srcId="{F83DFDBF-8984-4C01-BA03-6B70A3D5E33B}" destId="{E77D7074-A842-4B0B-8463-B970D1836796}" srcOrd="4" destOrd="0" presId="urn:microsoft.com/office/officeart/2005/8/layout/hProcess11"/>
    <dgm:cxn modelId="{054E24C4-4949-41BD-9354-530FB4B587D4}" type="presParOf" srcId="{E77D7074-A842-4B0B-8463-B970D1836796}" destId="{A593899C-99D4-48DC-910C-15425CB11AC5}" srcOrd="0" destOrd="0" presId="urn:microsoft.com/office/officeart/2005/8/layout/hProcess11"/>
    <dgm:cxn modelId="{670F5BC8-2D79-47A6-80C2-A4B029976FDC}" type="presParOf" srcId="{E77D7074-A842-4B0B-8463-B970D1836796}" destId="{E1539FF7-191A-4B04-8C94-02A21B3BC68B}" srcOrd="1" destOrd="0" presId="urn:microsoft.com/office/officeart/2005/8/layout/hProcess11"/>
    <dgm:cxn modelId="{087A7F50-7484-4EB9-AD3C-15884C69A96A}" type="presParOf" srcId="{E77D7074-A842-4B0B-8463-B970D1836796}" destId="{26DAD8E8-7C25-462D-B223-88A8F8F1AF12}" srcOrd="2" destOrd="0" presId="urn:microsoft.com/office/officeart/2005/8/layout/hProcess1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3E9E42A-7B9F-4141-A439-92E81D13E6FA}" type="doc">
      <dgm:prSet loTypeId="urn:microsoft.com/office/officeart/2005/8/layout/pyramid2" loCatId="pyramid" qsTypeId="urn:microsoft.com/office/officeart/2005/8/quickstyle/simple1" qsCatId="simple" csTypeId="urn:microsoft.com/office/officeart/2005/8/colors/accent1_1" csCatId="accent1"/>
      <dgm:spPr/>
      <dgm:t>
        <a:bodyPr/>
        <a:lstStyle/>
        <a:p>
          <a:endParaRPr lang="en-IN"/>
        </a:p>
      </dgm:t>
    </dgm:pt>
    <dgm:pt modelId="{8F05985E-C05C-4CC0-8D25-74B266CD10E1}">
      <dgm:prSet/>
      <dgm:spPr/>
      <dgm:t>
        <a:bodyPr/>
        <a:lstStyle/>
        <a:p>
          <a:r>
            <a:rPr lang="en-IN" dirty="0"/>
            <a:t>London was founded and has been serving more than 200 markets across the world (Harvard, 2020).</a:t>
          </a:r>
        </a:p>
      </dgm:t>
    </dgm:pt>
    <dgm:pt modelId="{24CDBBB0-B599-4F52-87C4-FEA5AB557C32}" type="parTrans" cxnId="{4559E4A5-E01F-4AF8-9CE4-9C8F5A366F57}">
      <dgm:prSet/>
      <dgm:spPr/>
      <dgm:t>
        <a:bodyPr/>
        <a:lstStyle/>
        <a:p>
          <a:endParaRPr lang="en-IN"/>
        </a:p>
      </dgm:t>
    </dgm:pt>
    <dgm:pt modelId="{195A04FC-B2C0-4A36-8994-C31F1DB40F78}" type="sibTrans" cxnId="{4559E4A5-E01F-4AF8-9CE4-9C8F5A366F57}">
      <dgm:prSet/>
      <dgm:spPr/>
      <dgm:t>
        <a:bodyPr/>
        <a:lstStyle/>
        <a:p>
          <a:endParaRPr lang="en-IN"/>
        </a:p>
      </dgm:t>
    </dgm:pt>
    <dgm:pt modelId="{1D263293-B68C-4DA9-9E76-7BBA71CE389B}">
      <dgm:prSet/>
      <dgm:spPr/>
      <dgm:t>
        <a:bodyPr/>
        <a:lstStyle/>
        <a:p>
          <a:r>
            <a:rPr lang="en-IN"/>
            <a:t>The number of active customers, as well as those making 83 million orders yearly, is around 23 million.</a:t>
          </a:r>
        </a:p>
      </dgm:t>
    </dgm:pt>
    <dgm:pt modelId="{8E3A562E-9CF7-4BB8-B511-E2E885CE35B9}" type="parTrans" cxnId="{47BC85A6-17BF-4977-9E38-10D301749DF2}">
      <dgm:prSet/>
      <dgm:spPr/>
      <dgm:t>
        <a:bodyPr/>
        <a:lstStyle/>
        <a:p>
          <a:endParaRPr lang="en-IN"/>
        </a:p>
      </dgm:t>
    </dgm:pt>
    <dgm:pt modelId="{C03E79EA-B27A-4B50-8160-1783DCD7F039}" type="sibTrans" cxnId="{47BC85A6-17BF-4977-9E38-10D301749DF2}">
      <dgm:prSet/>
      <dgm:spPr/>
      <dgm:t>
        <a:bodyPr/>
        <a:lstStyle/>
        <a:p>
          <a:endParaRPr lang="en-IN"/>
        </a:p>
      </dgm:t>
    </dgm:pt>
    <dgm:pt modelId="{7310F827-A770-4901-B4D8-D5E8E87FB404}">
      <dgm:prSet/>
      <dgm:spPr/>
      <dgm:t>
        <a:bodyPr/>
        <a:lstStyle/>
        <a:p>
          <a:r>
            <a:rPr lang="en-IN"/>
            <a:t>In 2023, revenue started decreasing after reaching £3.54 billion before that.</a:t>
          </a:r>
        </a:p>
      </dgm:t>
    </dgm:pt>
    <dgm:pt modelId="{7BC35CF1-03A4-4808-B5A9-F5547AD7E118}" type="parTrans" cxnId="{52E34EB2-7786-44AD-8398-A22338A6A7CE}">
      <dgm:prSet/>
      <dgm:spPr/>
      <dgm:t>
        <a:bodyPr/>
        <a:lstStyle/>
        <a:p>
          <a:endParaRPr lang="en-IN"/>
        </a:p>
      </dgm:t>
    </dgm:pt>
    <dgm:pt modelId="{A2B6E046-7BD3-4F70-B901-000AFCB92108}" type="sibTrans" cxnId="{52E34EB2-7786-44AD-8398-A22338A6A7CE}">
      <dgm:prSet/>
      <dgm:spPr/>
      <dgm:t>
        <a:bodyPr/>
        <a:lstStyle/>
        <a:p>
          <a:endParaRPr lang="en-IN"/>
        </a:p>
      </dgm:t>
    </dgm:pt>
    <dgm:pt modelId="{E3ABFAD5-B94E-47E7-B1DC-37078E52D60B}" type="pres">
      <dgm:prSet presAssocID="{33E9E42A-7B9F-4141-A439-92E81D13E6FA}" presName="compositeShape" presStyleCnt="0">
        <dgm:presLayoutVars>
          <dgm:dir/>
          <dgm:resizeHandles/>
        </dgm:presLayoutVars>
      </dgm:prSet>
      <dgm:spPr/>
    </dgm:pt>
    <dgm:pt modelId="{C3142A34-2146-4262-92A4-E55F515CC142}" type="pres">
      <dgm:prSet presAssocID="{33E9E42A-7B9F-4141-A439-92E81D13E6FA}" presName="pyramid" presStyleLbl="node1" presStyleIdx="0" presStyleCnt="1"/>
      <dgm:spPr/>
    </dgm:pt>
    <dgm:pt modelId="{D4DC6A1F-3CDA-4108-B781-D42B1E3D4EB9}" type="pres">
      <dgm:prSet presAssocID="{33E9E42A-7B9F-4141-A439-92E81D13E6FA}" presName="theList" presStyleCnt="0"/>
      <dgm:spPr/>
    </dgm:pt>
    <dgm:pt modelId="{01CF989A-6472-47AE-9222-C5D34CE46339}" type="pres">
      <dgm:prSet presAssocID="{8F05985E-C05C-4CC0-8D25-74B266CD10E1}" presName="aNode" presStyleLbl="fgAcc1" presStyleIdx="0" presStyleCnt="3">
        <dgm:presLayoutVars>
          <dgm:bulletEnabled val="1"/>
        </dgm:presLayoutVars>
      </dgm:prSet>
      <dgm:spPr/>
    </dgm:pt>
    <dgm:pt modelId="{3ACC0AD4-CDAE-4981-BAEE-D4C87A9E638E}" type="pres">
      <dgm:prSet presAssocID="{8F05985E-C05C-4CC0-8D25-74B266CD10E1}" presName="aSpace" presStyleCnt="0"/>
      <dgm:spPr/>
    </dgm:pt>
    <dgm:pt modelId="{FEA01643-8838-4849-AA19-4C6344C3AA35}" type="pres">
      <dgm:prSet presAssocID="{1D263293-B68C-4DA9-9E76-7BBA71CE389B}" presName="aNode" presStyleLbl="fgAcc1" presStyleIdx="1" presStyleCnt="3">
        <dgm:presLayoutVars>
          <dgm:bulletEnabled val="1"/>
        </dgm:presLayoutVars>
      </dgm:prSet>
      <dgm:spPr/>
    </dgm:pt>
    <dgm:pt modelId="{B8292478-6469-49B4-A6C0-1968555BBED4}" type="pres">
      <dgm:prSet presAssocID="{1D263293-B68C-4DA9-9E76-7BBA71CE389B}" presName="aSpace" presStyleCnt="0"/>
      <dgm:spPr/>
    </dgm:pt>
    <dgm:pt modelId="{752DEE4B-C06F-451A-B441-1077601E877E}" type="pres">
      <dgm:prSet presAssocID="{7310F827-A770-4901-B4D8-D5E8E87FB404}" presName="aNode" presStyleLbl="fgAcc1" presStyleIdx="2" presStyleCnt="3">
        <dgm:presLayoutVars>
          <dgm:bulletEnabled val="1"/>
        </dgm:presLayoutVars>
      </dgm:prSet>
      <dgm:spPr/>
    </dgm:pt>
    <dgm:pt modelId="{59985FED-3CA2-4B14-ADE5-A63F6D57FDCB}" type="pres">
      <dgm:prSet presAssocID="{7310F827-A770-4901-B4D8-D5E8E87FB404}" presName="aSpace" presStyleCnt="0"/>
      <dgm:spPr/>
    </dgm:pt>
  </dgm:ptLst>
  <dgm:cxnLst>
    <dgm:cxn modelId="{5A6D6E21-737F-4E10-9EEC-A6A4F620F26A}" type="presOf" srcId="{7310F827-A770-4901-B4D8-D5E8E87FB404}" destId="{752DEE4B-C06F-451A-B441-1077601E877E}" srcOrd="0" destOrd="0" presId="urn:microsoft.com/office/officeart/2005/8/layout/pyramid2"/>
    <dgm:cxn modelId="{723BED34-4B6B-4591-A307-7B0493681A22}" type="presOf" srcId="{8F05985E-C05C-4CC0-8D25-74B266CD10E1}" destId="{01CF989A-6472-47AE-9222-C5D34CE46339}" srcOrd="0" destOrd="0" presId="urn:microsoft.com/office/officeart/2005/8/layout/pyramid2"/>
    <dgm:cxn modelId="{E9255B4A-84E9-4F68-8ECC-C4B4B014FDC5}" type="presOf" srcId="{1D263293-B68C-4DA9-9E76-7BBA71CE389B}" destId="{FEA01643-8838-4849-AA19-4C6344C3AA35}" srcOrd="0" destOrd="0" presId="urn:microsoft.com/office/officeart/2005/8/layout/pyramid2"/>
    <dgm:cxn modelId="{328D6077-0F98-4B63-8881-9EF99C21ADB6}" type="presOf" srcId="{33E9E42A-7B9F-4141-A439-92E81D13E6FA}" destId="{E3ABFAD5-B94E-47E7-B1DC-37078E52D60B}" srcOrd="0" destOrd="0" presId="urn:microsoft.com/office/officeart/2005/8/layout/pyramid2"/>
    <dgm:cxn modelId="{4559E4A5-E01F-4AF8-9CE4-9C8F5A366F57}" srcId="{33E9E42A-7B9F-4141-A439-92E81D13E6FA}" destId="{8F05985E-C05C-4CC0-8D25-74B266CD10E1}" srcOrd="0" destOrd="0" parTransId="{24CDBBB0-B599-4F52-87C4-FEA5AB557C32}" sibTransId="{195A04FC-B2C0-4A36-8994-C31F1DB40F78}"/>
    <dgm:cxn modelId="{47BC85A6-17BF-4977-9E38-10D301749DF2}" srcId="{33E9E42A-7B9F-4141-A439-92E81D13E6FA}" destId="{1D263293-B68C-4DA9-9E76-7BBA71CE389B}" srcOrd="1" destOrd="0" parTransId="{8E3A562E-9CF7-4BB8-B511-E2E885CE35B9}" sibTransId="{C03E79EA-B27A-4B50-8160-1783DCD7F039}"/>
    <dgm:cxn modelId="{52E34EB2-7786-44AD-8398-A22338A6A7CE}" srcId="{33E9E42A-7B9F-4141-A439-92E81D13E6FA}" destId="{7310F827-A770-4901-B4D8-D5E8E87FB404}" srcOrd="2" destOrd="0" parTransId="{7BC35CF1-03A4-4808-B5A9-F5547AD7E118}" sibTransId="{A2B6E046-7BD3-4F70-B901-000AFCB92108}"/>
    <dgm:cxn modelId="{C713D5C9-BAC8-4D5D-9357-0E6576A59C28}" type="presParOf" srcId="{E3ABFAD5-B94E-47E7-B1DC-37078E52D60B}" destId="{C3142A34-2146-4262-92A4-E55F515CC142}" srcOrd="0" destOrd="0" presId="urn:microsoft.com/office/officeart/2005/8/layout/pyramid2"/>
    <dgm:cxn modelId="{025B7B03-CD6C-4D8B-96CE-600157C2F3DA}" type="presParOf" srcId="{E3ABFAD5-B94E-47E7-B1DC-37078E52D60B}" destId="{D4DC6A1F-3CDA-4108-B781-D42B1E3D4EB9}" srcOrd="1" destOrd="0" presId="urn:microsoft.com/office/officeart/2005/8/layout/pyramid2"/>
    <dgm:cxn modelId="{8A404257-87EE-43ED-872A-882465A73EE6}" type="presParOf" srcId="{D4DC6A1F-3CDA-4108-B781-D42B1E3D4EB9}" destId="{01CF989A-6472-47AE-9222-C5D34CE46339}" srcOrd="0" destOrd="0" presId="urn:microsoft.com/office/officeart/2005/8/layout/pyramid2"/>
    <dgm:cxn modelId="{F23BB139-B779-4650-AD72-C3EB95360B6E}" type="presParOf" srcId="{D4DC6A1F-3CDA-4108-B781-D42B1E3D4EB9}" destId="{3ACC0AD4-CDAE-4981-BAEE-D4C87A9E638E}" srcOrd="1" destOrd="0" presId="urn:microsoft.com/office/officeart/2005/8/layout/pyramid2"/>
    <dgm:cxn modelId="{E9F3D84A-E873-4862-9397-5FCC9AC35D9D}" type="presParOf" srcId="{D4DC6A1F-3CDA-4108-B781-D42B1E3D4EB9}" destId="{FEA01643-8838-4849-AA19-4C6344C3AA35}" srcOrd="2" destOrd="0" presId="urn:microsoft.com/office/officeart/2005/8/layout/pyramid2"/>
    <dgm:cxn modelId="{21CFA91B-D5FE-46B6-AB02-1DC5B330D201}" type="presParOf" srcId="{D4DC6A1F-3CDA-4108-B781-D42B1E3D4EB9}" destId="{B8292478-6469-49B4-A6C0-1968555BBED4}" srcOrd="3" destOrd="0" presId="urn:microsoft.com/office/officeart/2005/8/layout/pyramid2"/>
    <dgm:cxn modelId="{6EBE10AB-4556-4C62-9ADC-D75D16B9854E}" type="presParOf" srcId="{D4DC6A1F-3CDA-4108-B781-D42B1E3D4EB9}" destId="{752DEE4B-C06F-451A-B441-1077601E877E}" srcOrd="4" destOrd="0" presId="urn:microsoft.com/office/officeart/2005/8/layout/pyramid2"/>
    <dgm:cxn modelId="{847FC9B4-B070-4145-88C6-98E0A1D69A24}" type="presParOf" srcId="{D4DC6A1F-3CDA-4108-B781-D42B1E3D4EB9}" destId="{59985FED-3CA2-4B14-ADE5-A63F6D57FDCB}" srcOrd="5" destOrd="0" presId="urn:microsoft.com/office/officeart/2005/8/layout/pyramid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3B9E02B-E8B0-452F-AD08-34CBC41079EC}"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IN"/>
        </a:p>
      </dgm:t>
    </dgm:pt>
    <dgm:pt modelId="{20FBAD04-AA18-4208-AF24-F028F4B342B1}">
      <dgm:prSet/>
      <dgm:spPr/>
      <dgm:t>
        <a:bodyPr/>
        <a:lstStyle/>
        <a:p>
          <a:r>
            <a:rPr lang="en-IN"/>
            <a:t>Henri Fayol taught five fundamental management functions, which are highly used today.</a:t>
          </a:r>
        </a:p>
      </dgm:t>
    </dgm:pt>
    <dgm:pt modelId="{C9A8098A-EF5B-4E52-814D-98B2DDAFC8A6}" type="parTrans" cxnId="{697C8C09-0886-46CB-8EB0-212464B3EA5F}">
      <dgm:prSet/>
      <dgm:spPr/>
      <dgm:t>
        <a:bodyPr/>
        <a:lstStyle/>
        <a:p>
          <a:endParaRPr lang="en-IN"/>
        </a:p>
      </dgm:t>
    </dgm:pt>
    <dgm:pt modelId="{3E525AB6-F54A-4EB0-B9CF-E5086077B1FB}" type="sibTrans" cxnId="{697C8C09-0886-46CB-8EB0-212464B3EA5F}">
      <dgm:prSet/>
      <dgm:spPr/>
      <dgm:t>
        <a:bodyPr/>
        <a:lstStyle/>
        <a:p>
          <a:endParaRPr lang="en-IN"/>
        </a:p>
      </dgm:t>
    </dgm:pt>
    <dgm:pt modelId="{F327C4BF-54E9-4D65-A819-25B9151E2056}">
      <dgm:prSet/>
      <dgm:spPr/>
      <dgm:t>
        <a:bodyPr/>
        <a:lstStyle/>
        <a:p>
          <a:r>
            <a:rPr lang="en-IN"/>
            <a:t>Some functions are planning, organising, commanding, coordinating and controlling.</a:t>
          </a:r>
        </a:p>
      </dgm:t>
    </dgm:pt>
    <dgm:pt modelId="{5C23BB3E-DAD1-4EC6-857A-41EC55D7F419}" type="parTrans" cxnId="{29D1AB7D-55C7-4398-B239-636CBC8028D8}">
      <dgm:prSet/>
      <dgm:spPr/>
      <dgm:t>
        <a:bodyPr/>
        <a:lstStyle/>
        <a:p>
          <a:endParaRPr lang="en-IN"/>
        </a:p>
      </dgm:t>
    </dgm:pt>
    <dgm:pt modelId="{AF4145CD-065B-4EA4-B7DB-19C50C9991FB}" type="sibTrans" cxnId="{29D1AB7D-55C7-4398-B239-636CBC8028D8}">
      <dgm:prSet/>
      <dgm:spPr/>
      <dgm:t>
        <a:bodyPr/>
        <a:lstStyle/>
        <a:p>
          <a:endParaRPr lang="en-IN"/>
        </a:p>
      </dgm:t>
    </dgm:pt>
    <dgm:pt modelId="{BC14D7D2-3E90-40E7-8479-5867BAFEA700}">
      <dgm:prSet/>
      <dgm:spPr/>
      <dgm:t>
        <a:bodyPr/>
        <a:lstStyle/>
        <a:p>
          <a:r>
            <a:rPr lang="en-IN"/>
            <a:t>Brings structure, enhancing effectiveness, coordination, and organisational performance.</a:t>
          </a:r>
        </a:p>
      </dgm:t>
    </dgm:pt>
    <dgm:pt modelId="{2B99FA8F-FC85-44F3-86D3-22F11D04CC0A}" type="parTrans" cxnId="{6C1AA7CE-6B50-4DC7-87C1-7CF83E3AA19E}">
      <dgm:prSet/>
      <dgm:spPr/>
      <dgm:t>
        <a:bodyPr/>
        <a:lstStyle/>
        <a:p>
          <a:endParaRPr lang="en-IN"/>
        </a:p>
      </dgm:t>
    </dgm:pt>
    <dgm:pt modelId="{F2261885-863C-4F2D-ADE3-DEDCB1E056A6}" type="sibTrans" cxnId="{6C1AA7CE-6B50-4DC7-87C1-7CF83E3AA19E}">
      <dgm:prSet/>
      <dgm:spPr/>
      <dgm:t>
        <a:bodyPr/>
        <a:lstStyle/>
        <a:p>
          <a:endParaRPr lang="en-IN"/>
        </a:p>
      </dgm:t>
    </dgm:pt>
    <dgm:pt modelId="{5553C583-2FBC-4D8D-AE16-E4C312F2348B}" type="pres">
      <dgm:prSet presAssocID="{63B9E02B-E8B0-452F-AD08-34CBC41079EC}" presName="linear" presStyleCnt="0">
        <dgm:presLayoutVars>
          <dgm:animLvl val="lvl"/>
          <dgm:resizeHandles val="exact"/>
        </dgm:presLayoutVars>
      </dgm:prSet>
      <dgm:spPr/>
    </dgm:pt>
    <dgm:pt modelId="{7D35546C-8F3A-4BC7-AF8C-6100620B1165}" type="pres">
      <dgm:prSet presAssocID="{20FBAD04-AA18-4208-AF24-F028F4B342B1}" presName="parentText" presStyleLbl="node1" presStyleIdx="0" presStyleCnt="3">
        <dgm:presLayoutVars>
          <dgm:chMax val="0"/>
          <dgm:bulletEnabled val="1"/>
        </dgm:presLayoutVars>
      </dgm:prSet>
      <dgm:spPr/>
    </dgm:pt>
    <dgm:pt modelId="{8EFE284A-E5E8-4B47-9601-D27E8100B9FA}" type="pres">
      <dgm:prSet presAssocID="{3E525AB6-F54A-4EB0-B9CF-E5086077B1FB}" presName="spacer" presStyleCnt="0"/>
      <dgm:spPr/>
    </dgm:pt>
    <dgm:pt modelId="{9B51EE51-38DA-4CDE-A6A3-14F57B5BC54C}" type="pres">
      <dgm:prSet presAssocID="{F327C4BF-54E9-4D65-A819-25B9151E2056}" presName="parentText" presStyleLbl="node1" presStyleIdx="1" presStyleCnt="3">
        <dgm:presLayoutVars>
          <dgm:chMax val="0"/>
          <dgm:bulletEnabled val="1"/>
        </dgm:presLayoutVars>
      </dgm:prSet>
      <dgm:spPr/>
    </dgm:pt>
    <dgm:pt modelId="{A0EB0794-C51B-4331-AACD-A80E9AA8B076}" type="pres">
      <dgm:prSet presAssocID="{AF4145CD-065B-4EA4-B7DB-19C50C9991FB}" presName="spacer" presStyleCnt="0"/>
      <dgm:spPr/>
    </dgm:pt>
    <dgm:pt modelId="{188198A7-30C6-4B5F-82B1-DF894363D780}" type="pres">
      <dgm:prSet presAssocID="{BC14D7D2-3E90-40E7-8479-5867BAFEA700}" presName="parentText" presStyleLbl="node1" presStyleIdx="2" presStyleCnt="3">
        <dgm:presLayoutVars>
          <dgm:chMax val="0"/>
          <dgm:bulletEnabled val="1"/>
        </dgm:presLayoutVars>
      </dgm:prSet>
      <dgm:spPr/>
    </dgm:pt>
  </dgm:ptLst>
  <dgm:cxnLst>
    <dgm:cxn modelId="{697C8C09-0886-46CB-8EB0-212464B3EA5F}" srcId="{63B9E02B-E8B0-452F-AD08-34CBC41079EC}" destId="{20FBAD04-AA18-4208-AF24-F028F4B342B1}" srcOrd="0" destOrd="0" parTransId="{C9A8098A-EF5B-4E52-814D-98B2DDAFC8A6}" sibTransId="{3E525AB6-F54A-4EB0-B9CF-E5086077B1FB}"/>
    <dgm:cxn modelId="{375C6745-F50E-4980-9A84-536A5BD4C3C2}" type="presOf" srcId="{63B9E02B-E8B0-452F-AD08-34CBC41079EC}" destId="{5553C583-2FBC-4D8D-AE16-E4C312F2348B}" srcOrd="0" destOrd="0" presId="urn:microsoft.com/office/officeart/2005/8/layout/vList2"/>
    <dgm:cxn modelId="{89479F69-4830-4A78-BB95-690F7C714B5E}" type="presOf" srcId="{F327C4BF-54E9-4D65-A819-25B9151E2056}" destId="{9B51EE51-38DA-4CDE-A6A3-14F57B5BC54C}" srcOrd="0" destOrd="0" presId="urn:microsoft.com/office/officeart/2005/8/layout/vList2"/>
    <dgm:cxn modelId="{29D1AB7D-55C7-4398-B239-636CBC8028D8}" srcId="{63B9E02B-E8B0-452F-AD08-34CBC41079EC}" destId="{F327C4BF-54E9-4D65-A819-25B9151E2056}" srcOrd="1" destOrd="0" parTransId="{5C23BB3E-DAD1-4EC6-857A-41EC55D7F419}" sibTransId="{AF4145CD-065B-4EA4-B7DB-19C50C9991FB}"/>
    <dgm:cxn modelId="{6C1AA7CE-6B50-4DC7-87C1-7CF83E3AA19E}" srcId="{63B9E02B-E8B0-452F-AD08-34CBC41079EC}" destId="{BC14D7D2-3E90-40E7-8479-5867BAFEA700}" srcOrd="2" destOrd="0" parTransId="{2B99FA8F-FC85-44F3-86D3-22F11D04CC0A}" sibTransId="{F2261885-863C-4F2D-ADE3-DEDCB1E056A6}"/>
    <dgm:cxn modelId="{495CE0DE-3F95-412A-ACBE-931B8246A58B}" type="presOf" srcId="{20FBAD04-AA18-4208-AF24-F028F4B342B1}" destId="{7D35546C-8F3A-4BC7-AF8C-6100620B1165}" srcOrd="0" destOrd="0" presId="urn:microsoft.com/office/officeart/2005/8/layout/vList2"/>
    <dgm:cxn modelId="{68BD6BE0-A211-43E2-9245-E88D23582F11}" type="presOf" srcId="{BC14D7D2-3E90-40E7-8479-5867BAFEA700}" destId="{188198A7-30C6-4B5F-82B1-DF894363D780}" srcOrd="0" destOrd="0" presId="urn:microsoft.com/office/officeart/2005/8/layout/vList2"/>
    <dgm:cxn modelId="{47151D03-E4E4-4BB0-9615-2FFAB55B1AD9}" type="presParOf" srcId="{5553C583-2FBC-4D8D-AE16-E4C312F2348B}" destId="{7D35546C-8F3A-4BC7-AF8C-6100620B1165}" srcOrd="0" destOrd="0" presId="urn:microsoft.com/office/officeart/2005/8/layout/vList2"/>
    <dgm:cxn modelId="{00FC942F-EE8A-42BD-8172-0E917890E72B}" type="presParOf" srcId="{5553C583-2FBC-4D8D-AE16-E4C312F2348B}" destId="{8EFE284A-E5E8-4B47-9601-D27E8100B9FA}" srcOrd="1" destOrd="0" presId="urn:microsoft.com/office/officeart/2005/8/layout/vList2"/>
    <dgm:cxn modelId="{1A82B2F3-0024-443B-9051-536D7A58BADB}" type="presParOf" srcId="{5553C583-2FBC-4D8D-AE16-E4C312F2348B}" destId="{9B51EE51-38DA-4CDE-A6A3-14F57B5BC54C}" srcOrd="2" destOrd="0" presId="urn:microsoft.com/office/officeart/2005/8/layout/vList2"/>
    <dgm:cxn modelId="{8200673D-4403-43DF-93D5-2F9666C82217}" type="presParOf" srcId="{5553C583-2FBC-4D8D-AE16-E4C312F2348B}" destId="{A0EB0794-C51B-4331-AACD-A80E9AA8B076}" srcOrd="3" destOrd="0" presId="urn:microsoft.com/office/officeart/2005/8/layout/vList2"/>
    <dgm:cxn modelId="{1C3E2F89-F8A9-456B-B925-F52936A87EEE}" type="presParOf" srcId="{5553C583-2FBC-4D8D-AE16-E4C312F2348B}" destId="{188198A7-30C6-4B5F-82B1-DF894363D780}"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783C20B-86B9-4B3C-818C-DD15BF87C484}"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IN"/>
        </a:p>
      </dgm:t>
    </dgm:pt>
    <dgm:pt modelId="{D9351D4E-5EE6-42D8-826C-CC36CDB01C75}">
      <dgm:prSet/>
      <dgm:spPr/>
      <dgm:t>
        <a:bodyPr/>
        <a:lstStyle/>
        <a:p>
          <a:r>
            <a:rPr lang="en-IN" dirty="0"/>
            <a:t>Planning identifies the organisational goals and establishes what should be done to accomplish objectives.</a:t>
          </a:r>
        </a:p>
      </dgm:t>
    </dgm:pt>
    <dgm:pt modelId="{0B9CE8FA-0FDB-4415-8442-D86BE785C42C}" type="parTrans" cxnId="{11A3990F-A12C-453D-A5B6-C5538E4D0553}">
      <dgm:prSet/>
      <dgm:spPr/>
      <dgm:t>
        <a:bodyPr/>
        <a:lstStyle/>
        <a:p>
          <a:endParaRPr lang="en-IN"/>
        </a:p>
      </dgm:t>
    </dgm:pt>
    <dgm:pt modelId="{EA00E2ED-553E-4618-91DF-4DBA99EB1B15}" type="sibTrans" cxnId="{11A3990F-A12C-453D-A5B6-C5538E4D0553}">
      <dgm:prSet/>
      <dgm:spPr/>
      <dgm:t>
        <a:bodyPr/>
        <a:lstStyle/>
        <a:p>
          <a:endParaRPr lang="en-IN"/>
        </a:p>
      </dgm:t>
    </dgm:pt>
    <dgm:pt modelId="{6B49C45B-73A9-4259-BB63-236E23488F4B}">
      <dgm:prSet/>
      <dgm:spPr/>
      <dgm:t>
        <a:bodyPr/>
        <a:lstStyle/>
        <a:p>
          <a:r>
            <a:rPr lang="en-IN"/>
            <a:t>Involves demand projection, which involves resource allocation and the establishment of performance targets.</a:t>
          </a:r>
        </a:p>
      </dgm:t>
    </dgm:pt>
    <dgm:pt modelId="{B0C5A9B3-56F4-4761-A70F-DA3EE6F62982}" type="parTrans" cxnId="{A7F7763B-B0F7-4EB8-9813-677928A88E88}">
      <dgm:prSet/>
      <dgm:spPr/>
      <dgm:t>
        <a:bodyPr/>
        <a:lstStyle/>
        <a:p>
          <a:endParaRPr lang="en-IN"/>
        </a:p>
      </dgm:t>
    </dgm:pt>
    <dgm:pt modelId="{E85B8973-00A0-436D-A6B8-6BA7BC7E036E}" type="sibTrans" cxnId="{A7F7763B-B0F7-4EB8-9813-677928A88E88}">
      <dgm:prSet/>
      <dgm:spPr/>
      <dgm:t>
        <a:bodyPr/>
        <a:lstStyle/>
        <a:p>
          <a:endParaRPr lang="en-IN"/>
        </a:p>
      </dgm:t>
    </dgm:pt>
    <dgm:pt modelId="{FF6B80FA-FB7F-4F55-BAC1-2515F19FFFB6}">
      <dgm:prSet/>
      <dgm:spPr/>
      <dgm:t>
        <a:bodyPr/>
        <a:lstStyle/>
        <a:p>
          <a:r>
            <a:rPr lang="en-IN"/>
            <a:t>Minimises confusion,sion enhances productivity and promotes the sustainability of organisations in the long run.</a:t>
          </a:r>
        </a:p>
      </dgm:t>
    </dgm:pt>
    <dgm:pt modelId="{B3C88CF0-574B-4F04-A902-7075BABC6B82}" type="parTrans" cxnId="{CCA8087B-6B74-446A-9DCC-67FF8E085FF7}">
      <dgm:prSet/>
      <dgm:spPr/>
      <dgm:t>
        <a:bodyPr/>
        <a:lstStyle/>
        <a:p>
          <a:endParaRPr lang="en-IN"/>
        </a:p>
      </dgm:t>
    </dgm:pt>
    <dgm:pt modelId="{0CD3078F-3EDB-4583-965C-1D9749ECD1AB}" type="sibTrans" cxnId="{CCA8087B-6B74-446A-9DCC-67FF8E085FF7}">
      <dgm:prSet/>
      <dgm:spPr/>
      <dgm:t>
        <a:bodyPr/>
        <a:lstStyle/>
        <a:p>
          <a:endParaRPr lang="en-IN"/>
        </a:p>
      </dgm:t>
    </dgm:pt>
    <dgm:pt modelId="{EA2D25B3-ADC1-664C-BBDE-2DFB56F25F05}" type="pres">
      <dgm:prSet presAssocID="{3783C20B-86B9-4B3C-818C-DD15BF87C484}" presName="vert0" presStyleCnt="0">
        <dgm:presLayoutVars>
          <dgm:dir/>
          <dgm:animOne val="branch"/>
          <dgm:animLvl val="lvl"/>
        </dgm:presLayoutVars>
      </dgm:prSet>
      <dgm:spPr/>
    </dgm:pt>
    <dgm:pt modelId="{9AA332F2-EDE9-564E-9E7A-B4C3ECFD8BBD}" type="pres">
      <dgm:prSet presAssocID="{D9351D4E-5EE6-42D8-826C-CC36CDB01C75}" presName="thickLine" presStyleLbl="alignNode1" presStyleIdx="0" presStyleCnt="3"/>
      <dgm:spPr/>
    </dgm:pt>
    <dgm:pt modelId="{C5FE229D-3FB0-C248-A76D-3C95FC92AE4F}" type="pres">
      <dgm:prSet presAssocID="{D9351D4E-5EE6-42D8-826C-CC36CDB01C75}" presName="horz1" presStyleCnt="0"/>
      <dgm:spPr/>
    </dgm:pt>
    <dgm:pt modelId="{0CF4A134-C131-ED46-8730-92AF3E1E6D79}" type="pres">
      <dgm:prSet presAssocID="{D9351D4E-5EE6-42D8-826C-CC36CDB01C75}" presName="tx1" presStyleLbl="revTx" presStyleIdx="0" presStyleCnt="3"/>
      <dgm:spPr/>
    </dgm:pt>
    <dgm:pt modelId="{6A7685FB-B43B-B34E-8202-483734D1E9E2}" type="pres">
      <dgm:prSet presAssocID="{D9351D4E-5EE6-42D8-826C-CC36CDB01C75}" presName="vert1" presStyleCnt="0"/>
      <dgm:spPr/>
    </dgm:pt>
    <dgm:pt modelId="{41D1C640-6F43-6E4E-9EEE-FA11F6DE53F6}" type="pres">
      <dgm:prSet presAssocID="{6B49C45B-73A9-4259-BB63-236E23488F4B}" presName="thickLine" presStyleLbl="alignNode1" presStyleIdx="1" presStyleCnt="3"/>
      <dgm:spPr/>
    </dgm:pt>
    <dgm:pt modelId="{6E9E8D91-E126-BB43-9532-348F35DEDABF}" type="pres">
      <dgm:prSet presAssocID="{6B49C45B-73A9-4259-BB63-236E23488F4B}" presName="horz1" presStyleCnt="0"/>
      <dgm:spPr/>
    </dgm:pt>
    <dgm:pt modelId="{F394E2FE-9B2B-334C-9F34-942EB654EDE5}" type="pres">
      <dgm:prSet presAssocID="{6B49C45B-73A9-4259-BB63-236E23488F4B}" presName="tx1" presStyleLbl="revTx" presStyleIdx="1" presStyleCnt="3"/>
      <dgm:spPr/>
    </dgm:pt>
    <dgm:pt modelId="{D9043507-D462-E34D-B4E6-81D074BF9727}" type="pres">
      <dgm:prSet presAssocID="{6B49C45B-73A9-4259-BB63-236E23488F4B}" presName="vert1" presStyleCnt="0"/>
      <dgm:spPr/>
    </dgm:pt>
    <dgm:pt modelId="{017C9730-F47A-4F4E-958F-3587563048F1}" type="pres">
      <dgm:prSet presAssocID="{FF6B80FA-FB7F-4F55-BAC1-2515F19FFFB6}" presName="thickLine" presStyleLbl="alignNode1" presStyleIdx="2" presStyleCnt="3"/>
      <dgm:spPr/>
    </dgm:pt>
    <dgm:pt modelId="{FE2B2EEC-B5F6-314D-97F7-1F75E51EBFA4}" type="pres">
      <dgm:prSet presAssocID="{FF6B80FA-FB7F-4F55-BAC1-2515F19FFFB6}" presName="horz1" presStyleCnt="0"/>
      <dgm:spPr/>
    </dgm:pt>
    <dgm:pt modelId="{BDCE6DAA-0D3C-CB42-BDFC-710EB4DF8761}" type="pres">
      <dgm:prSet presAssocID="{FF6B80FA-FB7F-4F55-BAC1-2515F19FFFB6}" presName="tx1" presStyleLbl="revTx" presStyleIdx="2" presStyleCnt="3"/>
      <dgm:spPr/>
    </dgm:pt>
    <dgm:pt modelId="{AA987C72-C9E4-E74B-BDE1-E2349C2EBB71}" type="pres">
      <dgm:prSet presAssocID="{FF6B80FA-FB7F-4F55-BAC1-2515F19FFFB6}" presName="vert1" presStyleCnt="0"/>
      <dgm:spPr/>
    </dgm:pt>
  </dgm:ptLst>
  <dgm:cxnLst>
    <dgm:cxn modelId="{49443808-F8A5-9F40-8722-4908410D9F8A}" type="presOf" srcId="{3783C20B-86B9-4B3C-818C-DD15BF87C484}" destId="{EA2D25B3-ADC1-664C-BBDE-2DFB56F25F05}" srcOrd="0" destOrd="0" presId="urn:microsoft.com/office/officeart/2008/layout/LinedList"/>
    <dgm:cxn modelId="{11A3990F-A12C-453D-A5B6-C5538E4D0553}" srcId="{3783C20B-86B9-4B3C-818C-DD15BF87C484}" destId="{D9351D4E-5EE6-42D8-826C-CC36CDB01C75}" srcOrd="0" destOrd="0" parTransId="{0B9CE8FA-0FDB-4415-8442-D86BE785C42C}" sibTransId="{EA00E2ED-553E-4618-91DF-4DBA99EB1B15}"/>
    <dgm:cxn modelId="{A7F7763B-B0F7-4EB8-9813-677928A88E88}" srcId="{3783C20B-86B9-4B3C-818C-DD15BF87C484}" destId="{6B49C45B-73A9-4259-BB63-236E23488F4B}" srcOrd="1" destOrd="0" parTransId="{B0C5A9B3-56F4-4761-A70F-DA3EE6F62982}" sibTransId="{E85B8973-00A0-436D-A6B8-6BA7BC7E036E}"/>
    <dgm:cxn modelId="{0CF18065-A7E0-7644-839D-6BE0CED78EB2}" type="presOf" srcId="{D9351D4E-5EE6-42D8-826C-CC36CDB01C75}" destId="{0CF4A134-C131-ED46-8730-92AF3E1E6D79}" srcOrd="0" destOrd="0" presId="urn:microsoft.com/office/officeart/2008/layout/LinedList"/>
    <dgm:cxn modelId="{CCA8087B-6B74-446A-9DCC-67FF8E085FF7}" srcId="{3783C20B-86B9-4B3C-818C-DD15BF87C484}" destId="{FF6B80FA-FB7F-4F55-BAC1-2515F19FFFB6}" srcOrd="2" destOrd="0" parTransId="{B3C88CF0-574B-4F04-A902-7075BABC6B82}" sibTransId="{0CD3078F-3EDB-4583-965C-1D9749ECD1AB}"/>
    <dgm:cxn modelId="{059EA0CE-BD54-D246-9E6D-908DD985EF71}" type="presOf" srcId="{FF6B80FA-FB7F-4F55-BAC1-2515F19FFFB6}" destId="{BDCE6DAA-0D3C-CB42-BDFC-710EB4DF8761}" srcOrd="0" destOrd="0" presId="urn:microsoft.com/office/officeart/2008/layout/LinedList"/>
    <dgm:cxn modelId="{678681E8-3D20-5743-95D8-998C956B2EB5}" type="presOf" srcId="{6B49C45B-73A9-4259-BB63-236E23488F4B}" destId="{F394E2FE-9B2B-334C-9F34-942EB654EDE5}" srcOrd="0" destOrd="0" presId="urn:microsoft.com/office/officeart/2008/layout/LinedList"/>
    <dgm:cxn modelId="{829CDA47-BFCA-AE48-A601-E983225EC117}" type="presParOf" srcId="{EA2D25B3-ADC1-664C-BBDE-2DFB56F25F05}" destId="{9AA332F2-EDE9-564E-9E7A-B4C3ECFD8BBD}" srcOrd="0" destOrd="0" presId="urn:microsoft.com/office/officeart/2008/layout/LinedList"/>
    <dgm:cxn modelId="{B6503F52-E524-524E-8796-0A35EDCC935E}" type="presParOf" srcId="{EA2D25B3-ADC1-664C-BBDE-2DFB56F25F05}" destId="{C5FE229D-3FB0-C248-A76D-3C95FC92AE4F}" srcOrd="1" destOrd="0" presId="urn:microsoft.com/office/officeart/2008/layout/LinedList"/>
    <dgm:cxn modelId="{5E0349C0-E0FD-EA42-A521-E169A5766962}" type="presParOf" srcId="{C5FE229D-3FB0-C248-A76D-3C95FC92AE4F}" destId="{0CF4A134-C131-ED46-8730-92AF3E1E6D79}" srcOrd="0" destOrd="0" presId="urn:microsoft.com/office/officeart/2008/layout/LinedList"/>
    <dgm:cxn modelId="{F318FB46-B31A-FE46-96BA-C4B72E0E2A5C}" type="presParOf" srcId="{C5FE229D-3FB0-C248-A76D-3C95FC92AE4F}" destId="{6A7685FB-B43B-B34E-8202-483734D1E9E2}" srcOrd="1" destOrd="0" presId="urn:microsoft.com/office/officeart/2008/layout/LinedList"/>
    <dgm:cxn modelId="{7637095B-180A-494C-8092-3EFF52A6D8B5}" type="presParOf" srcId="{EA2D25B3-ADC1-664C-BBDE-2DFB56F25F05}" destId="{41D1C640-6F43-6E4E-9EEE-FA11F6DE53F6}" srcOrd="2" destOrd="0" presId="urn:microsoft.com/office/officeart/2008/layout/LinedList"/>
    <dgm:cxn modelId="{AD866D73-5C8A-5746-929C-1EE57273065C}" type="presParOf" srcId="{EA2D25B3-ADC1-664C-BBDE-2DFB56F25F05}" destId="{6E9E8D91-E126-BB43-9532-348F35DEDABF}" srcOrd="3" destOrd="0" presId="urn:microsoft.com/office/officeart/2008/layout/LinedList"/>
    <dgm:cxn modelId="{5877E23D-C664-9F49-AB75-CCFB3193A555}" type="presParOf" srcId="{6E9E8D91-E126-BB43-9532-348F35DEDABF}" destId="{F394E2FE-9B2B-334C-9F34-942EB654EDE5}" srcOrd="0" destOrd="0" presId="urn:microsoft.com/office/officeart/2008/layout/LinedList"/>
    <dgm:cxn modelId="{E4A58CF4-1D20-2A48-9E1A-9B38AD0FC2BA}" type="presParOf" srcId="{6E9E8D91-E126-BB43-9532-348F35DEDABF}" destId="{D9043507-D462-E34D-B4E6-81D074BF9727}" srcOrd="1" destOrd="0" presId="urn:microsoft.com/office/officeart/2008/layout/LinedList"/>
    <dgm:cxn modelId="{626466B0-7EE0-C44C-AC26-244F04E1079C}" type="presParOf" srcId="{EA2D25B3-ADC1-664C-BBDE-2DFB56F25F05}" destId="{017C9730-F47A-4F4E-958F-3587563048F1}" srcOrd="4" destOrd="0" presId="urn:microsoft.com/office/officeart/2008/layout/LinedList"/>
    <dgm:cxn modelId="{50DA18D0-6319-EA47-B4C6-8238F4C5E6C7}" type="presParOf" srcId="{EA2D25B3-ADC1-664C-BBDE-2DFB56F25F05}" destId="{FE2B2EEC-B5F6-314D-97F7-1F75E51EBFA4}" srcOrd="5" destOrd="0" presId="urn:microsoft.com/office/officeart/2008/layout/LinedList"/>
    <dgm:cxn modelId="{951CEEEB-26FB-0247-B246-5998B59D45A6}" type="presParOf" srcId="{FE2B2EEC-B5F6-314D-97F7-1F75E51EBFA4}" destId="{BDCE6DAA-0D3C-CB42-BDFC-710EB4DF8761}" srcOrd="0" destOrd="0" presId="urn:microsoft.com/office/officeart/2008/layout/LinedList"/>
    <dgm:cxn modelId="{8BF6B082-1DD6-6447-9031-CE4AD9F29A1F}" type="presParOf" srcId="{FE2B2EEC-B5F6-314D-97F7-1F75E51EBFA4}" destId="{AA987C72-C9E4-E74B-BDE1-E2349C2EBB71}"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AC7C3A5-AA75-4E8A-980E-86FCA51CB0A2}" type="doc">
      <dgm:prSet loTypeId="urn:microsoft.com/office/officeart/2008/layout/LinedList" loCatId="list" qsTypeId="urn:microsoft.com/office/officeart/2005/8/quickstyle/simple4" qsCatId="simple" csTypeId="urn:microsoft.com/office/officeart/2005/8/colors/accent1_1" csCatId="accent1"/>
      <dgm:spPr/>
      <dgm:t>
        <a:bodyPr/>
        <a:lstStyle/>
        <a:p>
          <a:endParaRPr lang="en-IN"/>
        </a:p>
      </dgm:t>
    </dgm:pt>
    <dgm:pt modelId="{4FA5098B-8DE9-4BE0-8163-EC50BBC081A6}">
      <dgm:prSet/>
      <dgm:spPr/>
      <dgm:t>
        <a:bodyPr/>
        <a:lstStyle/>
        <a:p>
          <a:pPr>
            <a:lnSpc>
              <a:spcPct val="150000"/>
            </a:lnSpc>
          </a:pPr>
          <a:r>
            <a:rPr lang="en-IN" dirty="0"/>
            <a:t>The test and react model allows quick manufacturing according to the taste of the customer.</a:t>
          </a:r>
        </a:p>
      </dgm:t>
    </dgm:pt>
    <dgm:pt modelId="{DD9ECA4E-6ECA-4AE6-9463-659ACC9F5A53}" type="parTrans" cxnId="{4B8B6A17-0527-46F1-BD6C-6ECF97100133}">
      <dgm:prSet/>
      <dgm:spPr/>
      <dgm:t>
        <a:bodyPr/>
        <a:lstStyle/>
        <a:p>
          <a:pPr>
            <a:lnSpc>
              <a:spcPct val="150000"/>
            </a:lnSpc>
          </a:pPr>
          <a:endParaRPr lang="en-IN"/>
        </a:p>
      </dgm:t>
    </dgm:pt>
    <dgm:pt modelId="{BC63383D-95EF-4501-B6B6-76C32618AA52}" type="sibTrans" cxnId="{4B8B6A17-0527-46F1-BD6C-6ECF97100133}">
      <dgm:prSet/>
      <dgm:spPr/>
      <dgm:t>
        <a:bodyPr/>
        <a:lstStyle/>
        <a:p>
          <a:pPr>
            <a:lnSpc>
              <a:spcPct val="150000"/>
            </a:lnSpc>
          </a:pPr>
          <a:endParaRPr lang="en-IN"/>
        </a:p>
      </dgm:t>
    </dgm:pt>
    <dgm:pt modelId="{67DBBC7F-EEAD-45CF-AE9B-7890D0431EE7}">
      <dgm:prSet/>
      <dgm:spPr/>
      <dgm:t>
        <a:bodyPr/>
        <a:lstStyle/>
        <a:p>
          <a:pPr>
            <a:lnSpc>
              <a:spcPct val="150000"/>
            </a:lnSpc>
          </a:pPr>
          <a:r>
            <a:rPr lang="en-IN"/>
            <a:t>AI engines make personalised suggestions that enhance conversion and sales.</a:t>
          </a:r>
        </a:p>
      </dgm:t>
    </dgm:pt>
    <dgm:pt modelId="{22389B3F-050A-4138-B883-869B9B6694D9}" type="parTrans" cxnId="{990D561E-2CD9-468E-9FE4-DF9E713D2594}">
      <dgm:prSet/>
      <dgm:spPr/>
      <dgm:t>
        <a:bodyPr/>
        <a:lstStyle/>
        <a:p>
          <a:pPr>
            <a:lnSpc>
              <a:spcPct val="150000"/>
            </a:lnSpc>
          </a:pPr>
          <a:endParaRPr lang="en-IN"/>
        </a:p>
      </dgm:t>
    </dgm:pt>
    <dgm:pt modelId="{F6320414-FB95-4516-BBDB-FFD37408DDF8}" type="sibTrans" cxnId="{990D561E-2CD9-468E-9FE4-DF9E713D2594}">
      <dgm:prSet/>
      <dgm:spPr/>
      <dgm:t>
        <a:bodyPr/>
        <a:lstStyle/>
        <a:p>
          <a:pPr>
            <a:lnSpc>
              <a:spcPct val="150000"/>
            </a:lnSpc>
          </a:pPr>
          <a:endParaRPr lang="en-IN"/>
        </a:p>
      </dgm:t>
    </dgm:pt>
    <dgm:pt modelId="{B70B3513-987D-43DB-B604-FF8AD6F8DA96}" type="pres">
      <dgm:prSet presAssocID="{3AC7C3A5-AA75-4E8A-980E-86FCA51CB0A2}" presName="vert0" presStyleCnt="0">
        <dgm:presLayoutVars>
          <dgm:dir/>
          <dgm:animOne val="branch"/>
          <dgm:animLvl val="lvl"/>
        </dgm:presLayoutVars>
      </dgm:prSet>
      <dgm:spPr/>
    </dgm:pt>
    <dgm:pt modelId="{A55E9741-3FC3-4EE9-9E92-82E7D2392B15}" type="pres">
      <dgm:prSet presAssocID="{4FA5098B-8DE9-4BE0-8163-EC50BBC081A6}" presName="thickLine" presStyleLbl="alignNode1" presStyleIdx="0" presStyleCnt="2"/>
      <dgm:spPr/>
    </dgm:pt>
    <dgm:pt modelId="{03D71D4F-D48C-4EF7-83CD-55E186CEFE38}" type="pres">
      <dgm:prSet presAssocID="{4FA5098B-8DE9-4BE0-8163-EC50BBC081A6}" presName="horz1" presStyleCnt="0"/>
      <dgm:spPr/>
    </dgm:pt>
    <dgm:pt modelId="{8B882916-A868-40DF-813A-1C967CABFABA}" type="pres">
      <dgm:prSet presAssocID="{4FA5098B-8DE9-4BE0-8163-EC50BBC081A6}" presName="tx1" presStyleLbl="revTx" presStyleIdx="0" presStyleCnt="2"/>
      <dgm:spPr/>
    </dgm:pt>
    <dgm:pt modelId="{9C41754C-3A34-4440-A372-989F73E152B6}" type="pres">
      <dgm:prSet presAssocID="{4FA5098B-8DE9-4BE0-8163-EC50BBC081A6}" presName="vert1" presStyleCnt="0"/>
      <dgm:spPr/>
    </dgm:pt>
    <dgm:pt modelId="{D1D9AB36-0730-40B8-BB52-B351B88D3E62}" type="pres">
      <dgm:prSet presAssocID="{67DBBC7F-EEAD-45CF-AE9B-7890D0431EE7}" presName="thickLine" presStyleLbl="alignNode1" presStyleIdx="1" presStyleCnt="2"/>
      <dgm:spPr/>
    </dgm:pt>
    <dgm:pt modelId="{92D5B4C7-91C9-4370-BB68-518FE520F12A}" type="pres">
      <dgm:prSet presAssocID="{67DBBC7F-EEAD-45CF-AE9B-7890D0431EE7}" presName="horz1" presStyleCnt="0"/>
      <dgm:spPr/>
    </dgm:pt>
    <dgm:pt modelId="{8105D37E-ED12-416F-ABB0-AAC5D18B20CF}" type="pres">
      <dgm:prSet presAssocID="{67DBBC7F-EEAD-45CF-AE9B-7890D0431EE7}" presName="tx1" presStyleLbl="revTx" presStyleIdx="1" presStyleCnt="2"/>
      <dgm:spPr/>
    </dgm:pt>
    <dgm:pt modelId="{3679C6EE-9823-4414-B5BF-9D139AF2C5C5}" type="pres">
      <dgm:prSet presAssocID="{67DBBC7F-EEAD-45CF-AE9B-7890D0431EE7}" presName="vert1" presStyleCnt="0"/>
      <dgm:spPr/>
    </dgm:pt>
  </dgm:ptLst>
  <dgm:cxnLst>
    <dgm:cxn modelId="{150AEF0E-BE7A-49F8-A5A4-F9B31B45508F}" type="presOf" srcId="{67DBBC7F-EEAD-45CF-AE9B-7890D0431EE7}" destId="{8105D37E-ED12-416F-ABB0-AAC5D18B20CF}" srcOrd="0" destOrd="0" presId="urn:microsoft.com/office/officeart/2008/layout/LinedList"/>
    <dgm:cxn modelId="{4B8B6A17-0527-46F1-BD6C-6ECF97100133}" srcId="{3AC7C3A5-AA75-4E8A-980E-86FCA51CB0A2}" destId="{4FA5098B-8DE9-4BE0-8163-EC50BBC081A6}" srcOrd="0" destOrd="0" parTransId="{DD9ECA4E-6ECA-4AE6-9463-659ACC9F5A53}" sibTransId="{BC63383D-95EF-4501-B6B6-76C32618AA52}"/>
    <dgm:cxn modelId="{990D561E-2CD9-468E-9FE4-DF9E713D2594}" srcId="{3AC7C3A5-AA75-4E8A-980E-86FCA51CB0A2}" destId="{67DBBC7F-EEAD-45CF-AE9B-7890D0431EE7}" srcOrd="1" destOrd="0" parTransId="{22389B3F-050A-4138-B883-869B9B6694D9}" sibTransId="{F6320414-FB95-4516-BBDB-FFD37408DDF8}"/>
    <dgm:cxn modelId="{FB032548-DC8C-4C45-90E8-0FD63E4DD903}" type="presOf" srcId="{3AC7C3A5-AA75-4E8A-980E-86FCA51CB0A2}" destId="{B70B3513-987D-43DB-B604-FF8AD6F8DA96}" srcOrd="0" destOrd="0" presId="urn:microsoft.com/office/officeart/2008/layout/LinedList"/>
    <dgm:cxn modelId="{E0A4D697-FBF5-41F3-96A9-FB0441FCE206}" type="presOf" srcId="{4FA5098B-8DE9-4BE0-8163-EC50BBC081A6}" destId="{8B882916-A868-40DF-813A-1C967CABFABA}" srcOrd="0" destOrd="0" presId="urn:microsoft.com/office/officeart/2008/layout/LinedList"/>
    <dgm:cxn modelId="{3AA2632D-E9D2-4136-B652-3B496B4E9F29}" type="presParOf" srcId="{B70B3513-987D-43DB-B604-FF8AD6F8DA96}" destId="{A55E9741-3FC3-4EE9-9E92-82E7D2392B15}" srcOrd="0" destOrd="0" presId="urn:microsoft.com/office/officeart/2008/layout/LinedList"/>
    <dgm:cxn modelId="{BA8F1D66-A15C-4AE8-9E8E-189E5E5493AD}" type="presParOf" srcId="{B70B3513-987D-43DB-B604-FF8AD6F8DA96}" destId="{03D71D4F-D48C-4EF7-83CD-55E186CEFE38}" srcOrd="1" destOrd="0" presId="urn:microsoft.com/office/officeart/2008/layout/LinedList"/>
    <dgm:cxn modelId="{071AF6EB-6CD5-4EFE-ADB9-0FFF78D3D6F3}" type="presParOf" srcId="{03D71D4F-D48C-4EF7-83CD-55E186CEFE38}" destId="{8B882916-A868-40DF-813A-1C967CABFABA}" srcOrd="0" destOrd="0" presId="urn:microsoft.com/office/officeart/2008/layout/LinedList"/>
    <dgm:cxn modelId="{BA457ABF-0957-4149-B5A1-7C31EEE08BCB}" type="presParOf" srcId="{03D71D4F-D48C-4EF7-83CD-55E186CEFE38}" destId="{9C41754C-3A34-4440-A372-989F73E152B6}" srcOrd="1" destOrd="0" presId="urn:microsoft.com/office/officeart/2008/layout/LinedList"/>
    <dgm:cxn modelId="{BFDF8F2A-5DE3-4660-B7F7-0905CCE13686}" type="presParOf" srcId="{B70B3513-987D-43DB-B604-FF8AD6F8DA96}" destId="{D1D9AB36-0730-40B8-BB52-B351B88D3E62}" srcOrd="2" destOrd="0" presId="urn:microsoft.com/office/officeart/2008/layout/LinedList"/>
    <dgm:cxn modelId="{CB28E2A9-47F6-4BAF-A8C9-298CF1EE2EF9}" type="presParOf" srcId="{B70B3513-987D-43DB-B604-FF8AD6F8DA96}" destId="{92D5B4C7-91C9-4370-BB68-518FE520F12A}" srcOrd="3" destOrd="0" presId="urn:microsoft.com/office/officeart/2008/layout/LinedList"/>
    <dgm:cxn modelId="{DA894622-6D86-47C2-9A20-6EC799BA1C0F}" type="presParOf" srcId="{92D5B4C7-91C9-4370-BB68-518FE520F12A}" destId="{8105D37E-ED12-416F-ABB0-AAC5D18B20CF}" srcOrd="0" destOrd="0" presId="urn:microsoft.com/office/officeart/2008/layout/LinedList"/>
    <dgm:cxn modelId="{FFAC404B-56F1-4C45-953C-C0FB62695FFF}" type="presParOf" srcId="{92D5B4C7-91C9-4370-BB68-518FE520F12A}" destId="{3679C6EE-9823-4414-B5BF-9D139AF2C5C5}"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61F0773-DC0A-41A1-AF6F-8E7200A98BBB}" type="doc">
      <dgm:prSet loTypeId="urn:microsoft.com/office/officeart/2005/8/layout/process1" loCatId="process" qsTypeId="urn:microsoft.com/office/officeart/2005/8/quickstyle/simple1" qsCatId="simple" csTypeId="urn:microsoft.com/office/officeart/2005/8/colors/colorful1" csCatId="colorful"/>
      <dgm:spPr/>
      <dgm:t>
        <a:bodyPr/>
        <a:lstStyle/>
        <a:p>
          <a:endParaRPr lang="en-IN"/>
        </a:p>
      </dgm:t>
    </dgm:pt>
    <dgm:pt modelId="{0FE84CD5-6A4E-4185-925F-756C601C18B0}">
      <dgm:prSet/>
      <dgm:spPr/>
      <dgm:t>
        <a:bodyPr/>
        <a:lstStyle/>
        <a:p>
          <a:r>
            <a:rPr lang="en-IN"/>
            <a:t>Revenues amounted to £3.54 billion, which shows the effectiveness of the operational planning on a large scale.</a:t>
          </a:r>
        </a:p>
      </dgm:t>
    </dgm:pt>
    <dgm:pt modelId="{FD2A4716-2D72-4A1F-B584-E31698F30171}" type="parTrans" cxnId="{A1A15881-081A-41EA-B3D4-99EE6E0A86DE}">
      <dgm:prSet/>
      <dgm:spPr/>
      <dgm:t>
        <a:bodyPr/>
        <a:lstStyle/>
        <a:p>
          <a:endParaRPr lang="en-IN"/>
        </a:p>
      </dgm:t>
    </dgm:pt>
    <dgm:pt modelId="{23B8331F-C314-477F-8EBD-1EE3E1CC6B51}" type="sibTrans" cxnId="{A1A15881-081A-41EA-B3D4-99EE6E0A86DE}">
      <dgm:prSet/>
      <dgm:spPr/>
      <dgm:t>
        <a:bodyPr/>
        <a:lstStyle/>
        <a:p>
          <a:endParaRPr lang="en-IN"/>
        </a:p>
      </dgm:t>
    </dgm:pt>
    <dgm:pt modelId="{CBCC079E-8501-43E5-AF3E-4C26F5AA63F8}">
      <dgm:prSet/>
      <dgm:spPr/>
      <dgm:t>
        <a:bodyPr/>
        <a:lstStyle/>
        <a:p>
          <a:r>
            <a:rPr lang="en-IN"/>
            <a:t>Profit grew by half on strategic planning initiatives that were cost-oriented.</a:t>
          </a:r>
        </a:p>
      </dgm:t>
    </dgm:pt>
    <dgm:pt modelId="{FDEF2CCF-F27B-4447-AD0E-6462668F1504}" type="parTrans" cxnId="{ABF16912-17B5-40FD-B40A-19ED4EA2F4B3}">
      <dgm:prSet/>
      <dgm:spPr/>
      <dgm:t>
        <a:bodyPr/>
        <a:lstStyle/>
        <a:p>
          <a:endParaRPr lang="en-IN"/>
        </a:p>
      </dgm:t>
    </dgm:pt>
    <dgm:pt modelId="{124839BD-C150-4012-9C68-45F5457179ED}" type="sibTrans" cxnId="{ABF16912-17B5-40FD-B40A-19ED4EA2F4B3}">
      <dgm:prSet/>
      <dgm:spPr/>
      <dgm:t>
        <a:bodyPr/>
        <a:lstStyle/>
        <a:p>
          <a:endParaRPr lang="en-IN"/>
        </a:p>
      </dgm:t>
    </dgm:pt>
    <dgm:pt modelId="{1006B7FE-E3D3-4E1D-B0DB-785BEC3E66B0}">
      <dgm:prSet/>
      <dgm:spPr/>
      <dgm:t>
        <a:bodyPr/>
        <a:lstStyle/>
        <a:p>
          <a:r>
            <a:rPr lang="en-IN"/>
            <a:t>Competition and demand volatility decrease the accuracy of the forecast and reliability of the planning.</a:t>
          </a:r>
        </a:p>
      </dgm:t>
    </dgm:pt>
    <dgm:pt modelId="{5FC00E99-B72A-42FB-B7CB-BB25C36C51D2}" type="parTrans" cxnId="{845585CB-EE68-4A2A-90F7-7263D2D9D13F}">
      <dgm:prSet/>
      <dgm:spPr/>
      <dgm:t>
        <a:bodyPr/>
        <a:lstStyle/>
        <a:p>
          <a:endParaRPr lang="en-IN"/>
        </a:p>
      </dgm:t>
    </dgm:pt>
    <dgm:pt modelId="{FCE98E25-2C5E-442A-90B8-4240A8B8D920}" type="sibTrans" cxnId="{845585CB-EE68-4A2A-90F7-7263D2D9D13F}">
      <dgm:prSet/>
      <dgm:spPr/>
      <dgm:t>
        <a:bodyPr/>
        <a:lstStyle/>
        <a:p>
          <a:endParaRPr lang="en-IN"/>
        </a:p>
      </dgm:t>
    </dgm:pt>
    <dgm:pt modelId="{04776295-4555-4792-A016-2539381F0D7C}" type="pres">
      <dgm:prSet presAssocID="{761F0773-DC0A-41A1-AF6F-8E7200A98BBB}" presName="Name0" presStyleCnt="0">
        <dgm:presLayoutVars>
          <dgm:dir/>
          <dgm:resizeHandles val="exact"/>
        </dgm:presLayoutVars>
      </dgm:prSet>
      <dgm:spPr/>
    </dgm:pt>
    <dgm:pt modelId="{BEB7CC23-08B0-4103-B7A6-57AD3A8DF8E0}" type="pres">
      <dgm:prSet presAssocID="{0FE84CD5-6A4E-4185-925F-756C601C18B0}" presName="node" presStyleLbl="node1" presStyleIdx="0" presStyleCnt="3">
        <dgm:presLayoutVars>
          <dgm:bulletEnabled val="1"/>
        </dgm:presLayoutVars>
      </dgm:prSet>
      <dgm:spPr/>
    </dgm:pt>
    <dgm:pt modelId="{208354EC-1758-4CF4-A8DC-B05BF035172F}" type="pres">
      <dgm:prSet presAssocID="{23B8331F-C314-477F-8EBD-1EE3E1CC6B51}" presName="sibTrans" presStyleLbl="sibTrans2D1" presStyleIdx="0" presStyleCnt="2"/>
      <dgm:spPr/>
    </dgm:pt>
    <dgm:pt modelId="{91543495-F8F9-427C-9FBB-3D8C197302A3}" type="pres">
      <dgm:prSet presAssocID="{23B8331F-C314-477F-8EBD-1EE3E1CC6B51}" presName="connectorText" presStyleLbl="sibTrans2D1" presStyleIdx="0" presStyleCnt="2"/>
      <dgm:spPr/>
    </dgm:pt>
    <dgm:pt modelId="{4BA13886-DAAC-442A-AD91-53110C03080C}" type="pres">
      <dgm:prSet presAssocID="{CBCC079E-8501-43E5-AF3E-4C26F5AA63F8}" presName="node" presStyleLbl="node1" presStyleIdx="1" presStyleCnt="3">
        <dgm:presLayoutVars>
          <dgm:bulletEnabled val="1"/>
        </dgm:presLayoutVars>
      </dgm:prSet>
      <dgm:spPr/>
    </dgm:pt>
    <dgm:pt modelId="{F0C3984D-59CA-48F2-A870-27B5102B7983}" type="pres">
      <dgm:prSet presAssocID="{124839BD-C150-4012-9C68-45F5457179ED}" presName="sibTrans" presStyleLbl="sibTrans2D1" presStyleIdx="1" presStyleCnt="2"/>
      <dgm:spPr/>
    </dgm:pt>
    <dgm:pt modelId="{84DF54C9-D939-485C-803A-30CB4C956D45}" type="pres">
      <dgm:prSet presAssocID="{124839BD-C150-4012-9C68-45F5457179ED}" presName="connectorText" presStyleLbl="sibTrans2D1" presStyleIdx="1" presStyleCnt="2"/>
      <dgm:spPr/>
    </dgm:pt>
    <dgm:pt modelId="{A1DB4216-0F11-400B-B645-21016655EAB6}" type="pres">
      <dgm:prSet presAssocID="{1006B7FE-E3D3-4E1D-B0DB-785BEC3E66B0}" presName="node" presStyleLbl="node1" presStyleIdx="2" presStyleCnt="3">
        <dgm:presLayoutVars>
          <dgm:bulletEnabled val="1"/>
        </dgm:presLayoutVars>
      </dgm:prSet>
      <dgm:spPr/>
    </dgm:pt>
  </dgm:ptLst>
  <dgm:cxnLst>
    <dgm:cxn modelId="{ABF16912-17B5-40FD-B40A-19ED4EA2F4B3}" srcId="{761F0773-DC0A-41A1-AF6F-8E7200A98BBB}" destId="{CBCC079E-8501-43E5-AF3E-4C26F5AA63F8}" srcOrd="1" destOrd="0" parTransId="{FDEF2CCF-F27B-4447-AD0E-6462668F1504}" sibTransId="{124839BD-C150-4012-9C68-45F5457179ED}"/>
    <dgm:cxn modelId="{F0E2AC27-B260-437B-A0BB-AA8B94DE4F22}" type="presOf" srcId="{761F0773-DC0A-41A1-AF6F-8E7200A98BBB}" destId="{04776295-4555-4792-A016-2539381F0D7C}" srcOrd="0" destOrd="0" presId="urn:microsoft.com/office/officeart/2005/8/layout/process1"/>
    <dgm:cxn modelId="{52690229-C6A8-46A4-ABF7-963EB1BB96DD}" type="presOf" srcId="{0FE84CD5-6A4E-4185-925F-756C601C18B0}" destId="{BEB7CC23-08B0-4103-B7A6-57AD3A8DF8E0}" srcOrd="0" destOrd="0" presId="urn:microsoft.com/office/officeart/2005/8/layout/process1"/>
    <dgm:cxn modelId="{64714265-A241-45AD-8677-1B93E09275EC}" type="presOf" srcId="{124839BD-C150-4012-9C68-45F5457179ED}" destId="{F0C3984D-59CA-48F2-A870-27B5102B7983}" srcOrd="0" destOrd="0" presId="urn:microsoft.com/office/officeart/2005/8/layout/process1"/>
    <dgm:cxn modelId="{3E35606E-F349-4CFA-B25F-C17A4626627E}" type="presOf" srcId="{CBCC079E-8501-43E5-AF3E-4C26F5AA63F8}" destId="{4BA13886-DAAC-442A-AD91-53110C03080C}" srcOrd="0" destOrd="0" presId="urn:microsoft.com/office/officeart/2005/8/layout/process1"/>
    <dgm:cxn modelId="{E2ED477B-D3AB-4348-A758-002CFC87FEC9}" type="presOf" srcId="{23B8331F-C314-477F-8EBD-1EE3E1CC6B51}" destId="{208354EC-1758-4CF4-A8DC-B05BF035172F}" srcOrd="0" destOrd="0" presId="urn:microsoft.com/office/officeart/2005/8/layout/process1"/>
    <dgm:cxn modelId="{A1A15881-081A-41EA-B3D4-99EE6E0A86DE}" srcId="{761F0773-DC0A-41A1-AF6F-8E7200A98BBB}" destId="{0FE84CD5-6A4E-4185-925F-756C601C18B0}" srcOrd="0" destOrd="0" parTransId="{FD2A4716-2D72-4A1F-B584-E31698F30171}" sibTransId="{23B8331F-C314-477F-8EBD-1EE3E1CC6B51}"/>
    <dgm:cxn modelId="{95D4F39A-9DA8-475A-9D6C-FF9CE65D449B}" type="presOf" srcId="{124839BD-C150-4012-9C68-45F5457179ED}" destId="{84DF54C9-D939-485C-803A-30CB4C956D45}" srcOrd="1" destOrd="0" presId="urn:microsoft.com/office/officeart/2005/8/layout/process1"/>
    <dgm:cxn modelId="{00FAA1C0-86E7-4EB9-A2EA-E0B5477B9E15}" type="presOf" srcId="{1006B7FE-E3D3-4E1D-B0DB-785BEC3E66B0}" destId="{A1DB4216-0F11-400B-B645-21016655EAB6}" srcOrd="0" destOrd="0" presId="urn:microsoft.com/office/officeart/2005/8/layout/process1"/>
    <dgm:cxn modelId="{6A5515C1-40AD-43CE-BBA0-B28A38488AB3}" type="presOf" srcId="{23B8331F-C314-477F-8EBD-1EE3E1CC6B51}" destId="{91543495-F8F9-427C-9FBB-3D8C197302A3}" srcOrd="1" destOrd="0" presId="urn:microsoft.com/office/officeart/2005/8/layout/process1"/>
    <dgm:cxn modelId="{845585CB-EE68-4A2A-90F7-7263D2D9D13F}" srcId="{761F0773-DC0A-41A1-AF6F-8E7200A98BBB}" destId="{1006B7FE-E3D3-4E1D-B0DB-785BEC3E66B0}" srcOrd="2" destOrd="0" parTransId="{5FC00E99-B72A-42FB-B7CB-BB25C36C51D2}" sibTransId="{FCE98E25-2C5E-442A-90B8-4240A8B8D920}"/>
    <dgm:cxn modelId="{17EEA2E0-793D-4C3B-AF58-1E9F27D5B5B0}" type="presParOf" srcId="{04776295-4555-4792-A016-2539381F0D7C}" destId="{BEB7CC23-08B0-4103-B7A6-57AD3A8DF8E0}" srcOrd="0" destOrd="0" presId="urn:microsoft.com/office/officeart/2005/8/layout/process1"/>
    <dgm:cxn modelId="{C2FADA40-EE75-4476-B9BA-A38B9A6AB89E}" type="presParOf" srcId="{04776295-4555-4792-A016-2539381F0D7C}" destId="{208354EC-1758-4CF4-A8DC-B05BF035172F}" srcOrd="1" destOrd="0" presId="urn:microsoft.com/office/officeart/2005/8/layout/process1"/>
    <dgm:cxn modelId="{DDEC6671-D15A-42F6-815E-0F2D76D9295C}" type="presParOf" srcId="{208354EC-1758-4CF4-A8DC-B05BF035172F}" destId="{91543495-F8F9-427C-9FBB-3D8C197302A3}" srcOrd="0" destOrd="0" presId="urn:microsoft.com/office/officeart/2005/8/layout/process1"/>
    <dgm:cxn modelId="{D71C08AD-0F44-477A-8F7E-3E09665F039C}" type="presParOf" srcId="{04776295-4555-4792-A016-2539381F0D7C}" destId="{4BA13886-DAAC-442A-AD91-53110C03080C}" srcOrd="2" destOrd="0" presId="urn:microsoft.com/office/officeart/2005/8/layout/process1"/>
    <dgm:cxn modelId="{F5DC5C66-61CD-42F0-8D5D-ABF200B677A8}" type="presParOf" srcId="{04776295-4555-4792-A016-2539381F0D7C}" destId="{F0C3984D-59CA-48F2-A870-27B5102B7983}" srcOrd="3" destOrd="0" presId="urn:microsoft.com/office/officeart/2005/8/layout/process1"/>
    <dgm:cxn modelId="{7CA9AC13-7374-42D1-B625-4FAA3F0061EB}" type="presParOf" srcId="{F0C3984D-59CA-48F2-A870-27B5102B7983}" destId="{84DF54C9-D939-485C-803A-30CB4C956D45}" srcOrd="0" destOrd="0" presId="urn:microsoft.com/office/officeart/2005/8/layout/process1"/>
    <dgm:cxn modelId="{DA6FDC22-480A-4469-AC88-7098A779AE05}" type="presParOf" srcId="{04776295-4555-4792-A016-2539381F0D7C}" destId="{A1DB4216-0F11-400B-B645-21016655EAB6}"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CBB3DA6-04EB-4307-A44E-3D107E2161CA}" type="doc">
      <dgm:prSet loTypeId="urn:microsoft.com/office/officeart/2005/8/layout/hProcess9" loCatId="process" qsTypeId="urn:microsoft.com/office/officeart/2005/8/quickstyle/simple1" qsCatId="simple" csTypeId="urn:microsoft.com/office/officeart/2005/8/colors/colorful1" csCatId="colorful"/>
      <dgm:spPr/>
      <dgm:t>
        <a:bodyPr/>
        <a:lstStyle/>
        <a:p>
          <a:endParaRPr lang="en-IN"/>
        </a:p>
      </dgm:t>
    </dgm:pt>
    <dgm:pt modelId="{D9647D8C-BE8F-420B-B710-61482E59A648}">
      <dgm:prSet/>
      <dgm:spPr/>
      <dgm:t>
        <a:bodyPr/>
        <a:lstStyle/>
        <a:p>
          <a:r>
            <a:rPr lang="en-IN"/>
            <a:t>Organising is a process that consists of a sequence of steps to determine and cluster a number of activities ( Geeks for Geeks, 2025).</a:t>
          </a:r>
        </a:p>
      </dgm:t>
    </dgm:pt>
    <dgm:pt modelId="{581A220A-BEC8-41F0-8613-4C966C813881}" type="parTrans" cxnId="{B3D07FDC-F3A7-49BF-A7CE-E0E2A37A2D2A}">
      <dgm:prSet/>
      <dgm:spPr/>
      <dgm:t>
        <a:bodyPr/>
        <a:lstStyle/>
        <a:p>
          <a:endParaRPr lang="en-IN"/>
        </a:p>
      </dgm:t>
    </dgm:pt>
    <dgm:pt modelId="{975A1038-ED83-4D4D-A6AA-E6669B107692}" type="sibTrans" cxnId="{B3D07FDC-F3A7-49BF-A7CE-E0E2A37A2D2A}">
      <dgm:prSet/>
      <dgm:spPr/>
      <dgm:t>
        <a:bodyPr/>
        <a:lstStyle/>
        <a:p>
          <a:endParaRPr lang="en-IN"/>
        </a:p>
      </dgm:t>
    </dgm:pt>
    <dgm:pt modelId="{AC9D4FDA-6BF6-4E81-B16E-6EF31FBD8A0C}">
      <dgm:prSet/>
      <dgm:spPr/>
      <dgm:t>
        <a:bodyPr/>
        <a:lstStyle/>
        <a:p>
          <a:r>
            <a:rPr lang="en-IN"/>
            <a:t>Assures the coordination of the various departments to attain organisational strategic goals. It can</a:t>
          </a:r>
        </a:p>
      </dgm:t>
    </dgm:pt>
    <dgm:pt modelId="{DC82A40A-4B05-42AC-8BE8-0FFFDBC72BC3}" type="parTrans" cxnId="{23CB8AA4-B57A-48F8-8220-9F89A03E14AC}">
      <dgm:prSet/>
      <dgm:spPr/>
      <dgm:t>
        <a:bodyPr/>
        <a:lstStyle/>
        <a:p>
          <a:endParaRPr lang="en-IN"/>
        </a:p>
      </dgm:t>
    </dgm:pt>
    <dgm:pt modelId="{7BA32564-02AE-4B05-9B62-36D580516F55}" type="sibTrans" cxnId="{23CB8AA4-B57A-48F8-8220-9F89A03E14AC}">
      <dgm:prSet/>
      <dgm:spPr/>
      <dgm:t>
        <a:bodyPr/>
        <a:lstStyle/>
        <a:p>
          <a:endParaRPr lang="en-IN"/>
        </a:p>
      </dgm:t>
    </dgm:pt>
    <dgm:pt modelId="{BF4659B1-FE50-45BF-A1E6-8715A19DC6E6}">
      <dgm:prSet/>
      <dgm:spPr/>
      <dgm:t>
        <a:bodyPr/>
        <a:lstStyle/>
        <a:p>
          <a:r>
            <a:rPr lang="en-IN"/>
            <a:t>Can involve the design of work relationships of authority and communication within hin organisation.</a:t>
          </a:r>
        </a:p>
      </dgm:t>
    </dgm:pt>
    <dgm:pt modelId="{9FB6D8A6-ACBF-4264-B27F-3D37AB34B2F0}" type="parTrans" cxnId="{D7C4BEB1-B5AE-4EB0-B1AC-C077C57F64B6}">
      <dgm:prSet/>
      <dgm:spPr/>
      <dgm:t>
        <a:bodyPr/>
        <a:lstStyle/>
        <a:p>
          <a:endParaRPr lang="en-IN"/>
        </a:p>
      </dgm:t>
    </dgm:pt>
    <dgm:pt modelId="{A8BEE0E7-C3F9-40E4-8965-DEFD0808416B}" type="sibTrans" cxnId="{D7C4BEB1-B5AE-4EB0-B1AC-C077C57F64B6}">
      <dgm:prSet/>
      <dgm:spPr/>
      <dgm:t>
        <a:bodyPr/>
        <a:lstStyle/>
        <a:p>
          <a:endParaRPr lang="en-IN"/>
        </a:p>
      </dgm:t>
    </dgm:pt>
    <dgm:pt modelId="{282EAC20-58AD-456E-88BB-DD23A3B142D7}" type="pres">
      <dgm:prSet presAssocID="{FCBB3DA6-04EB-4307-A44E-3D107E2161CA}" presName="CompostProcess" presStyleCnt="0">
        <dgm:presLayoutVars>
          <dgm:dir/>
          <dgm:resizeHandles val="exact"/>
        </dgm:presLayoutVars>
      </dgm:prSet>
      <dgm:spPr/>
    </dgm:pt>
    <dgm:pt modelId="{221C0480-C7F3-4170-9F69-FDC4FA4BFF69}" type="pres">
      <dgm:prSet presAssocID="{FCBB3DA6-04EB-4307-A44E-3D107E2161CA}" presName="arrow" presStyleLbl="bgShp" presStyleIdx="0" presStyleCnt="1"/>
      <dgm:spPr/>
    </dgm:pt>
    <dgm:pt modelId="{8F42F00D-20D9-4895-A807-33750089F596}" type="pres">
      <dgm:prSet presAssocID="{FCBB3DA6-04EB-4307-A44E-3D107E2161CA}" presName="linearProcess" presStyleCnt="0"/>
      <dgm:spPr/>
    </dgm:pt>
    <dgm:pt modelId="{1E16C10B-DE7F-47A0-98EB-76393DB51387}" type="pres">
      <dgm:prSet presAssocID="{D9647D8C-BE8F-420B-B710-61482E59A648}" presName="textNode" presStyleLbl="node1" presStyleIdx="0" presStyleCnt="3">
        <dgm:presLayoutVars>
          <dgm:bulletEnabled val="1"/>
        </dgm:presLayoutVars>
      </dgm:prSet>
      <dgm:spPr/>
    </dgm:pt>
    <dgm:pt modelId="{993F355B-4314-49EE-AB0E-0C400604109F}" type="pres">
      <dgm:prSet presAssocID="{975A1038-ED83-4D4D-A6AA-E6669B107692}" presName="sibTrans" presStyleCnt="0"/>
      <dgm:spPr/>
    </dgm:pt>
    <dgm:pt modelId="{06EC0253-000D-46B1-B4DA-89812BB1FAC5}" type="pres">
      <dgm:prSet presAssocID="{AC9D4FDA-6BF6-4E81-B16E-6EF31FBD8A0C}" presName="textNode" presStyleLbl="node1" presStyleIdx="1" presStyleCnt="3">
        <dgm:presLayoutVars>
          <dgm:bulletEnabled val="1"/>
        </dgm:presLayoutVars>
      </dgm:prSet>
      <dgm:spPr/>
    </dgm:pt>
    <dgm:pt modelId="{A8E823F9-F4CD-49B2-B658-A93B5C61E2AC}" type="pres">
      <dgm:prSet presAssocID="{7BA32564-02AE-4B05-9B62-36D580516F55}" presName="sibTrans" presStyleCnt="0"/>
      <dgm:spPr/>
    </dgm:pt>
    <dgm:pt modelId="{B7DAD5C2-2F37-48D4-A16D-BB4C3A32829E}" type="pres">
      <dgm:prSet presAssocID="{BF4659B1-FE50-45BF-A1E6-8715A19DC6E6}" presName="textNode" presStyleLbl="node1" presStyleIdx="2" presStyleCnt="3">
        <dgm:presLayoutVars>
          <dgm:bulletEnabled val="1"/>
        </dgm:presLayoutVars>
      </dgm:prSet>
      <dgm:spPr/>
    </dgm:pt>
  </dgm:ptLst>
  <dgm:cxnLst>
    <dgm:cxn modelId="{23865B1D-2621-49D2-96E6-4B9421AE07D9}" type="presOf" srcId="{FCBB3DA6-04EB-4307-A44E-3D107E2161CA}" destId="{282EAC20-58AD-456E-88BB-DD23A3B142D7}" srcOrd="0" destOrd="0" presId="urn:microsoft.com/office/officeart/2005/8/layout/hProcess9"/>
    <dgm:cxn modelId="{C418474F-1B62-4496-9F11-81E3CB90B938}" type="presOf" srcId="{D9647D8C-BE8F-420B-B710-61482E59A648}" destId="{1E16C10B-DE7F-47A0-98EB-76393DB51387}" srcOrd="0" destOrd="0" presId="urn:microsoft.com/office/officeart/2005/8/layout/hProcess9"/>
    <dgm:cxn modelId="{1478387A-E7B8-448A-8DDF-BDAEB0582FA7}" type="presOf" srcId="{BF4659B1-FE50-45BF-A1E6-8715A19DC6E6}" destId="{B7DAD5C2-2F37-48D4-A16D-BB4C3A32829E}" srcOrd="0" destOrd="0" presId="urn:microsoft.com/office/officeart/2005/8/layout/hProcess9"/>
    <dgm:cxn modelId="{23CB8AA4-B57A-48F8-8220-9F89A03E14AC}" srcId="{FCBB3DA6-04EB-4307-A44E-3D107E2161CA}" destId="{AC9D4FDA-6BF6-4E81-B16E-6EF31FBD8A0C}" srcOrd="1" destOrd="0" parTransId="{DC82A40A-4B05-42AC-8BE8-0FFFDBC72BC3}" sibTransId="{7BA32564-02AE-4B05-9B62-36D580516F55}"/>
    <dgm:cxn modelId="{D7C4BEB1-B5AE-4EB0-B1AC-C077C57F64B6}" srcId="{FCBB3DA6-04EB-4307-A44E-3D107E2161CA}" destId="{BF4659B1-FE50-45BF-A1E6-8715A19DC6E6}" srcOrd="2" destOrd="0" parTransId="{9FB6D8A6-ACBF-4264-B27F-3D37AB34B2F0}" sibTransId="{A8BEE0E7-C3F9-40E4-8965-DEFD0808416B}"/>
    <dgm:cxn modelId="{36F278D0-16C8-4544-BFAE-0F595214EE3F}" type="presOf" srcId="{AC9D4FDA-6BF6-4E81-B16E-6EF31FBD8A0C}" destId="{06EC0253-000D-46B1-B4DA-89812BB1FAC5}" srcOrd="0" destOrd="0" presId="urn:microsoft.com/office/officeart/2005/8/layout/hProcess9"/>
    <dgm:cxn modelId="{B3D07FDC-F3A7-49BF-A7CE-E0E2A37A2D2A}" srcId="{FCBB3DA6-04EB-4307-A44E-3D107E2161CA}" destId="{D9647D8C-BE8F-420B-B710-61482E59A648}" srcOrd="0" destOrd="0" parTransId="{581A220A-BEC8-41F0-8613-4C966C813881}" sibTransId="{975A1038-ED83-4D4D-A6AA-E6669B107692}"/>
    <dgm:cxn modelId="{AABD5294-EAEB-4B96-BE95-03788F11686D}" type="presParOf" srcId="{282EAC20-58AD-456E-88BB-DD23A3B142D7}" destId="{221C0480-C7F3-4170-9F69-FDC4FA4BFF69}" srcOrd="0" destOrd="0" presId="urn:microsoft.com/office/officeart/2005/8/layout/hProcess9"/>
    <dgm:cxn modelId="{A6C4DF18-676A-4F9B-83C4-19F45E871DDB}" type="presParOf" srcId="{282EAC20-58AD-456E-88BB-DD23A3B142D7}" destId="{8F42F00D-20D9-4895-A807-33750089F596}" srcOrd="1" destOrd="0" presId="urn:microsoft.com/office/officeart/2005/8/layout/hProcess9"/>
    <dgm:cxn modelId="{33447155-60BC-477D-92B2-0205AE586C55}" type="presParOf" srcId="{8F42F00D-20D9-4895-A807-33750089F596}" destId="{1E16C10B-DE7F-47A0-98EB-76393DB51387}" srcOrd="0" destOrd="0" presId="urn:microsoft.com/office/officeart/2005/8/layout/hProcess9"/>
    <dgm:cxn modelId="{0171165A-0B68-4DEC-B748-064FAAFB1D1B}" type="presParOf" srcId="{8F42F00D-20D9-4895-A807-33750089F596}" destId="{993F355B-4314-49EE-AB0E-0C400604109F}" srcOrd="1" destOrd="0" presId="urn:microsoft.com/office/officeart/2005/8/layout/hProcess9"/>
    <dgm:cxn modelId="{0319FE10-3D36-4DCA-A610-017C6D2E1F77}" type="presParOf" srcId="{8F42F00D-20D9-4895-A807-33750089F596}" destId="{06EC0253-000D-46B1-B4DA-89812BB1FAC5}" srcOrd="2" destOrd="0" presId="urn:microsoft.com/office/officeart/2005/8/layout/hProcess9"/>
    <dgm:cxn modelId="{E248AAB6-BDDC-4B58-942F-8AC860C932E4}" type="presParOf" srcId="{8F42F00D-20D9-4895-A807-33750089F596}" destId="{A8E823F9-F4CD-49B2-B658-A93B5C61E2AC}" srcOrd="3" destOrd="0" presId="urn:microsoft.com/office/officeart/2005/8/layout/hProcess9"/>
    <dgm:cxn modelId="{63AE3484-B995-4009-B8D3-7559A0D80D6A}" type="presParOf" srcId="{8F42F00D-20D9-4895-A807-33750089F596}" destId="{B7DAD5C2-2F37-48D4-A16D-BB4C3A32829E}" srcOrd="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332D7C6-9228-4262-B407-52E5A3EFAC12}" type="doc">
      <dgm:prSet loTypeId="urn:microsoft.com/office/officeart/2018/2/layout/IconLabelList" loCatId="icon" qsTypeId="urn:microsoft.com/office/officeart/2005/8/quickstyle/simple1" qsCatId="simple" csTypeId="urn:microsoft.com/office/officeart/2018/5/colors/Iconchunking_neutralbg_accent6_2" csCatId="accent6" phldr="1"/>
      <dgm:spPr/>
      <dgm:t>
        <a:bodyPr/>
        <a:lstStyle/>
        <a:p>
          <a:endParaRPr lang="en-IN"/>
        </a:p>
      </dgm:t>
    </dgm:pt>
    <dgm:pt modelId="{30419621-42B6-4EB2-A7D6-7BC3F6B3C97E}">
      <dgm:prSet/>
      <dgm:spPr/>
      <dgm:t>
        <a:bodyPr/>
        <a:lstStyle/>
        <a:p>
          <a:pPr>
            <a:lnSpc>
              <a:spcPct val="100000"/>
            </a:lnSpc>
          </a:pPr>
          <a:r>
            <a:rPr lang="en-IN"/>
            <a:t>Locations in the UK, US and Europe sustain worldwide logistics.</a:t>
          </a:r>
        </a:p>
      </dgm:t>
    </dgm:pt>
    <dgm:pt modelId="{6C4B65FD-7FF5-4B09-9718-170F6433836A}" type="parTrans" cxnId="{30907BF9-1A63-4E6A-92AF-D8F0CFCFEB6C}">
      <dgm:prSet/>
      <dgm:spPr/>
      <dgm:t>
        <a:bodyPr/>
        <a:lstStyle/>
        <a:p>
          <a:endParaRPr lang="en-IN"/>
        </a:p>
      </dgm:t>
    </dgm:pt>
    <dgm:pt modelId="{A87CF51D-D7DA-42AB-9E88-99B2287B7C3C}" type="sibTrans" cxnId="{30907BF9-1A63-4E6A-92AF-D8F0CFCFEB6C}">
      <dgm:prSet/>
      <dgm:spPr/>
      <dgm:t>
        <a:bodyPr/>
        <a:lstStyle/>
        <a:p>
          <a:endParaRPr lang="en-IN"/>
        </a:p>
      </dgm:t>
    </dgm:pt>
    <dgm:pt modelId="{D766A043-D740-4A88-9F4C-B3DC09AC49BA}">
      <dgm:prSet/>
      <dgm:spPr/>
      <dgm:t>
        <a:bodyPr/>
        <a:lstStyle/>
        <a:p>
          <a:pPr>
            <a:lnSpc>
              <a:spcPct val="100000"/>
            </a:lnSpc>
          </a:pPr>
          <a:r>
            <a:rPr lang="en-IN"/>
            <a:t>Technology marketing, supply chain, and customer experience functional departments are in place.</a:t>
          </a:r>
        </a:p>
      </dgm:t>
    </dgm:pt>
    <dgm:pt modelId="{AB93C1C9-05CA-47D4-B31D-BDF75F42F38C}" type="parTrans" cxnId="{10870EAD-89A5-4163-87D2-7B32F7B1F66D}">
      <dgm:prSet/>
      <dgm:spPr/>
      <dgm:t>
        <a:bodyPr/>
        <a:lstStyle/>
        <a:p>
          <a:endParaRPr lang="en-IN"/>
        </a:p>
      </dgm:t>
    </dgm:pt>
    <dgm:pt modelId="{68C06F26-E55F-48A7-977C-FEAE3B8FDE4A}" type="sibTrans" cxnId="{10870EAD-89A5-4163-87D2-7B32F7B1F66D}">
      <dgm:prSet/>
      <dgm:spPr/>
      <dgm:t>
        <a:bodyPr/>
        <a:lstStyle/>
        <a:p>
          <a:endParaRPr lang="en-IN"/>
        </a:p>
      </dgm:t>
    </dgm:pt>
    <dgm:pt modelId="{C9E72DA2-D3B1-4681-AB55-99AFD1E09DFE}">
      <dgm:prSet/>
      <dgm:spPr/>
      <dgm:t>
        <a:bodyPr/>
        <a:lstStyle/>
        <a:p>
          <a:pPr>
            <a:lnSpc>
              <a:spcPct val="100000"/>
            </a:lnSpc>
          </a:pPr>
          <a:r>
            <a:rPr lang="en-IN"/>
            <a:t>Combines the online platform with a physical warehousing business to be efficient.</a:t>
          </a:r>
        </a:p>
      </dgm:t>
    </dgm:pt>
    <dgm:pt modelId="{718D0CAA-0F95-48A5-AC5F-81EC7745D975}" type="parTrans" cxnId="{C439AAC7-7669-4E10-854A-5B07C41B48E4}">
      <dgm:prSet/>
      <dgm:spPr/>
      <dgm:t>
        <a:bodyPr/>
        <a:lstStyle/>
        <a:p>
          <a:endParaRPr lang="en-IN"/>
        </a:p>
      </dgm:t>
    </dgm:pt>
    <dgm:pt modelId="{4F66FAA3-BBC8-4135-8951-A231EA642752}" type="sibTrans" cxnId="{C439AAC7-7669-4E10-854A-5B07C41B48E4}">
      <dgm:prSet/>
      <dgm:spPr/>
      <dgm:t>
        <a:bodyPr/>
        <a:lstStyle/>
        <a:p>
          <a:endParaRPr lang="en-IN"/>
        </a:p>
      </dgm:t>
    </dgm:pt>
    <dgm:pt modelId="{DB765332-CD10-41C5-89C4-FDF6858429B9}" type="pres">
      <dgm:prSet presAssocID="{B332D7C6-9228-4262-B407-52E5A3EFAC12}" presName="root" presStyleCnt="0">
        <dgm:presLayoutVars>
          <dgm:dir/>
          <dgm:resizeHandles val="exact"/>
        </dgm:presLayoutVars>
      </dgm:prSet>
      <dgm:spPr/>
    </dgm:pt>
    <dgm:pt modelId="{3157DAA7-5585-458E-8808-7EB180ADDA7F}" type="pres">
      <dgm:prSet presAssocID="{30419621-42B6-4EB2-A7D6-7BC3F6B3C97E}" presName="compNode" presStyleCnt="0"/>
      <dgm:spPr/>
    </dgm:pt>
    <dgm:pt modelId="{FFF6B890-B059-480F-800A-0095A6CC6852}" type="pres">
      <dgm:prSet presAssocID="{30419621-42B6-4EB2-A7D6-7BC3F6B3C97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arth Globe Europe-Africa"/>
        </a:ext>
      </dgm:extLst>
    </dgm:pt>
    <dgm:pt modelId="{7A1FC81B-54DB-4192-91D5-FCA51DB84728}" type="pres">
      <dgm:prSet presAssocID="{30419621-42B6-4EB2-A7D6-7BC3F6B3C97E}" presName="spaceRect" presStyleCnt="0"/>
      <dgm:spPr/>
    </dgm:pt>
    <dgm:pt modelId="{C0DB0987-3A65-4B08-826A-DD17850BC4DB}" type="pres">
      <dgm:prSet presAssocID="{30419621-42B6-4EB2-A7D6-7BC3F6B3C97E}" presName="textRect" presStyleLbl="revTx" presStyleIdx="0" presStyleCnt="3">
        <dgm:presLayoutVars>
          <dgm:chMax val="1"/>
          <dgm:chPref val="1"/>
        </dgm:presLayoutVars>
      </dgm:prSet>
      <dgm:spPr/>
    </dgm:pt>
    <dgm:pt modelId="{C216272A-37B6-46CD-97A2-2C18BCD8FCAA}" type="pres">
      <dgm:prSet presAssocID="{A87CF51D-D7DA-42AB-9E88-99B2287B7C3C}" presName="sibTrans" presStyleCnt="0"/>
      <dgm:spPr/>
    </dgm:pt>
    <dgm:pt modelId="{24010057-F5D4-4C43-92EE-065B00C63229}" type="pres">
      <dgm:prSet presAssocID="{D766A043-D740-4A88-9F4C-B3DC09AC49BA}" presName="compNode" presStyleCnt="0"/>
      <dgm:spPr/>
    </dgm:pt>
    <dgm:pt modelId="{13D56581-6086-4B62-A291-59ABD020FFE1}" type="pres">
      <dgm:prSet presAssocID="{D766A043-D740-4A88-9F4C-B3DC09AC49B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obot"/>
        </a:ext>
      </dgm:extLst>
    </dgm:pt>
    <dgm:pt modelId="{CA6CB3FC-916C-48BA-A774-F98BAE4E3F89}" type="pres">
      <dgm:prSet presAssocID="{D766A043-D740-4A88-9F4C-B3DC09AC49BA}" presName="spaceRect" presStyleCnt="0"/>
      <dgm:spPr/>
    </dgm:pt>
    <dgm:pt modelId="{569C4123-6581-4434-901A-B7337DB22589}" type="pres">
      <dgm:prSet presAssocID="{D766A043-D740-4A88-9F4C-B3DC09AC49BA}" presName="textRect" presStyleLbl="revTx" presStyleIdx="1" presStyleCnt="3">
        <dgm:presLayoutVars>
          <dgm:chMax val="1"/>
          <dgm:chPref val="1"/>
        </dgm:presLayoutVars>
      </dgm:prSet>
      <dgm:spPr/>
    </dgm:pt>
    <dgm:pt modelId="{E14635C5-6D9D-447A-86AF-2E32DD626C99}" type="pres">
      <dgm:prSet presAssocID="{68C06F26-E55F-48A7-977C-FEAE3B8FDE4A}" presName="sibTrans" presStyleCnt="0"/>
      <dgm:spPr/>
    </dgm:pt>
    <dgm:pt modelId="{2010F4EC-B7FE-48FD-BD66-2488B1F6EA54}" type="pres">
      <dgm:prSet presAssocID="{C9E72DA2-D3B1-4681-AB55-99AFD1E09DFE}" presName="compNode" presStyleCnt="0"/>
      <dgm:spPr/>
    </dgm:pt>
    <dgm:pt modelId="{5D73896B-6A5A-4786-9D4C-ED761C472221}" type="pres">
      <dgm:prSet presAssocID="{C9E72DA2-D3B1-4681-AB55-99AFD1E09DF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x trolley"/>
        </a:ext>
      </dgm:extLst>
    </dgm:pt>
    <dgm:pt modelId="{E14B1A1F-1CD3-4CDB-BA3F-DF178ECBD49D}" type="pres">
      <dgm:prSet presAssocID="{C9E72DA2-D3B1-4681-AB55-99AFD1E09DFE}" presName="spaceRect" presStyleCnt="0"/>
      <dgm:spPr/>
    </dgm:pt>
    <dgm:pt modelId="{024F2372-D5EF-4BC0-8FC7-8BB0888F5ED1}" type="pres">
      <dgm:prSet presAssocID="{C9E72DA2-D3B1-4681-AB55-99AFD1E09DFE}" presName="textRect" presStyleLbl="revTx" presStyleIdx="2" presStyleCnt="3">
        <dgm:presLayoutVars>
          <dgm:chMax val="1"/>
          <dgm:chPref val="1"/>
        </dgm:presLayoutVars>
      </dgm:prSet>
      <dgm:spPr/>
    </dgm:pt>
  </dgm:ptLst>
  <dgm:cxnLst>
    <dgm:cxn modelId="{76722902-4CC4-448E-8A47-8CD196792635}" type="presOf" srcId="{D766A043-D740-4A88-9F4C-B3DC09AC49BA}" destId="{569C4123-6581-4434-901A-B7337DB22589}" srcOrd="0" destOrd="0" presId="urn:microsoft.com/office/officeart/2018/2/layout/IconLabelList"/>
    <dgm:cxn modelId="{1729372F-B235-4279-BC34-C3E8687B3844}" type="presOf" srcId="{30419621-42B6-4EB2-A7D6-7BC3F6B3C97E}" destId="{C0DB0987-3A65-4B08-826A-DD17850BC4DB}" srcOrd="0" destOrd="0" presId="urn:microsoft.com/office/officeart/2018/2/layout/IconLabelList"/>
    <dgm:cxn modelId="{B2344071-D972-429F-8FD4-2718C7675909}" type="presOf" srcId="{C9E72DA2-D3B1-4681-AB55-99AFD1E09DFE}" destId="{024F2372-D5EF-4BC0-8FC7-8BB0888F5ED1}" srcOrd="0" destOrd="0" presId="urn:microsoft.com/office/officeart/2018/2/layout/IconLabelList"/>
    <dgm:cxn modelId="{10870EAD-89A5-4163-87D2-7B32F7B1F66D}" srcId="{B332D7C6-9228-4262-B407-52E5A3EFAC12}" destId="{D766A043-D740-4A88-9F4C-B3DC09AC49BA}" srcOrd="1" destOrd="0" parTransId="{AB93C1C9-05CA-47D4-B31D-BDF75F42F38C}" sibTransId="{68C06F26-E55F-48A7-977C-FEAE3B8FDE4A}"/>
    <dgm:cxn modelId="{C439AAC7-7669-4E10-854A-5B07C41B48E4}" srcId="{B332D7C6-9228-4262-B407-52E5A3EFAC12}" destId="{C9E72DA2-D3B1-4681-AB55-99AFD1E09DFE}" srcOrd="2" destOrd="0" parTransId="{718D0CAA-0F95-48A5-AC5F-81EC7745D975}" sibTransId="{4F66FAA3-BBC8-4135-8951-A231EA642752}"/>
    <dgm:cxn modelId="{7FCED0EB-5DB0-4057-8078-2A83A371BF26}" type="presOf" srcId="{B332D7C6-9228-4262-B407-52E5A3EFAC12}" destId="{DB765332-CD10-41C5-89C4-FDF6858429B9}" srcOrd="0" destOrd="0" presId="urn:microsoft.com/office/officeart/2018/2/layout/IconLabelList"/>
    <dgm:cxn modelId="{30907BF9-1A63-4E6A-92AF-D8F0CFCFEB6C}" srcId="{B332D7C6-9228-4262-B407-52E5A3EFAC12}" destId="{30419621-42B6-4EB2-A7D6-7BC3F6B3C97E}" srcOrd="0" destOrd="0" parTransId="{6C4B65FD-7FF5-4B09-9718-170F6433836A}" sibTransId="{A87CF51D-D7DA-42AB-9E88-99B2287B7C3C}"/>
    <dgm:cxn modelId="{8292F73D-5BFC-446E-BA67-62D7A92504A7}" type="presParOf" srcId="{DB765332-CD10-41C5-89C4-FDF6858429B9}" destId="{3157DAA7-5585-458E-8808-7EB180ADDA7F}" srcOrd="0" destOrd="0" presId="urn:microsoft.com/office/officeart/2018/2/layout/IconLabelList"/>
    <dgm:cxn modelId="{D34AD2D9-DAC1-4508-A737-19D91F15D650}" type="presParOf" srcId="{3157DAA7-5585-458E-8808-7EB180ADDA7F}" destId="{FFF6B890-B059-480F-800A-0095A6CC6852}" srcOrd="0" destOrd="0" presId="urn:microsoft.com/office/officeart/2018/2/layout/IconLabelList"/>
    <dgm:cxn modelId="{9BFC5145-457D-41C5-935E-48F86E42B399}" type="presParOf" srcId="{3157DAA7-5585-458E-8808-7EB180ADDA7F}" destId="{7A1FC81B-54DB-4192-91D5-FCA51DB84728}" srcOrd="1" destOrd="0" presId="urn:microsoft.com/office/officeart/2018/2/layout/IconLabelList"/>
    <dgm:cxn modelId="{60EBDFF4-9B2E-4349-8461-B49F60F82907}" type="presParOf" srcId="{3157DAA7-5585-458E-8808-7EB180ADDA7F}" destId="{C0DB0987-3A65-4B08-826A-DD17850BC4DB}" srcOrd="2" destOrd="0" presId="urn:microsoft.com/office/officeart/2018/2/layout/IconLabelList"/>
    <dgm:cxn modelId="{68065464-5700-4CF9-9663-FCD44D99DC0A}" type="presParOf" srcId="{DB765332-CD10-41C5-89C4-FDF6858429B9}" destId="{C216272A-37B6-46CD-97A2-2C18BCD8FCAA}" srcOrd="1" destOrd="0" presId="urn:microsoft.com/office/officeart/2018/2/layout/IconLabelList"/>
    <dgm:cxn modelId="{22040538-728E-4D0B-9AE9-9A2B13C0FEC0}" type="presParOf" srcId="{DB765332-CD10-41C5-89C4-FDF6858429B9}" destId="{24010057-F5D4-4C43-92EE-065B00C63229}" srcOrd="2" destOrd="0" presId="urn:microsoft.com/office/officeart/2018/2/layout/IconLabelList"/>
    <dgm:cxn modelId="{75629219-D114-43C7-98D7-672BF40C9114}" type="presParOf" srcId="{24010057-F5D4-4C43-92EE-065B00C63229}" destId="{13D56581-6086-4B62-A291-59ABD020FFE1}" srcOrd="0" destOrd="0" presId="urn:microsoft.com/office/officeart/2018/2/layout/IconLabelList"/>
    <dgm:cxn modelId="{34C9F472-CEBF-40EE-B3C2-FA4E4FAF2961}" type="presParOf" srcId="{24010057-F5D4-4C43-92EE-065B00C63229}" destId="{CA6CB3FC-916C-48BA-A774-F98BAE4E3F89}" srcOrd="1" destOrd="0" presId="urn:microsoft.com/office/officeart/2018/2/layout/IconLabelList"/>
    <dgm:cxn modelId="{C256438D-E75D-444F-AC3D-909C42C582E4}" type="presParOf" srcId="{24010057-F5D4-4C43-92EE-065B00C63229}" destId="{569C4123-6581-4434-901A-B7337DB22589}" srcOrd="2" destOrd="0" presId="urn:microsoft.com/office/officeart/2018/2/layout/IconLabelList"/>
    <dgm:cxn modelId="{11A82969-A951-4948-B2B6-133968F685D6}" type="presParOf" srcId="{DB765332-CD10-41C5-89C4-FDF6858429B9}" destId="{E14635C5-6D9D-447A-86AF-2E32DD626C99}" srcOrd="3" destOrd="0" presId="urn:microsoft.com/office/officeart/2018/2/layout/IconLabelList"/>
    <dgm:cxn modelId="{46DE14ED-5C2C-47D1-9DC8-A049202054B5}" type="presParOf" srcId="{DB765332-CD10-41C5-89C4-FDF6858429B9}" destId="{2010F4EC-B7FE-48FD-BD66-2488B1F6EA54}" srcOrd="4" destOrd="0" presId="urn:microsoft.com/office/officeart/2018/2/layout/IconLabelList"/>
    <dgm:cxn modelId="{50BA63AB-CA27-42D5-BC8A-C33FAEE61620}" type="presParOf" srcId="{2010F4EC-B7FE-48FD-BD66-2488B1F6EA54}" destId="{5D73896B-6A5A-4786-9D4C-ED761C472221}" srcOrd="0" destOrd="0" presId="urn:microsoft.com/office/officeart/2018/2/layout/IconLabelList"/>
    <dgm:cxn modelId="{51FE2CA7-0EFF-4AF1-8EE5-C402FE7F5DAB}" type="presParOf" srcId="{2010F4EC-B7FE-48FD-BD66-2488B1F6EA54}" destId="{E14B1A1F-1CD3-4CDB-BA3F-DF178ECBD49D}" srcOrd="1" destOrd="0" presId="urn:microsoft.com/office/officeart/2018/2/layout/IconLabelList"/>
    <dgm:cxn modelId="{559C2B9A-284F-4B6C-9010-BD9C4BF30E12}" type="presParOf" srcId="{2010F4EC-B7FE-48FD-BD66-2488B1F6EA54}" destId="{024F2372-D5EF-4BC0-8FC7-8BB0888F5ED1}"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5DCF3D43-66CA-4CEE-B135-F26A13734277}" type="doc">
      <dgm:prSet loTypeId="urn:microsoft.com/office/officeart/2005/8/layout/pyramid2" loCatId="pyramid" qsTypeId="urn:microsoft.com/office/officeart/2005/8/quickstyle/simple1" qsCatId="simple" csTypeId="urn:microsoft.com/office/officeart/2005/8/colors/accent2_2" csCatId="accent2"/>
      <dgm:spPr/>
      <dgm:t>
        <a:bodyPr/>
        <a:lstStyle/>
        <a:p>
          <a:endParaRPr lang="en-IN"/>
        </a:p>
      </dgm:t>
    </dgm:pt>
    <dgm:pt modelId="{E180E987-C99F-41CD-8454-579584D5445F}">
      <dgm:prSet/>
      <dgm:spPr/>
      <dgm:t>
        <a:bodyPr/>
        <a:lstStyle/>
        <a:p>
          <a:r>
            <a:rPr lang="en-IN"/>
            <a:t>Cost of distribution minimised to 10.6 per cent with enhanced operational efficiency.</a:t>
          </a:r>
        </a:p>
      </dgm:t>
    </dgm:pt>
    <dgm:pt modelId="{C7B30217-75E9-4E7E-8992-DC9C0A28A2E1}" type="parTrans" cxnId="{CA3EE04A-516F-4430-8A0E-6B377A2A8DE7}">
      <dgm:prSet/>
      <dgm:spPr/>
      <dgm:t>
        <a:bodyPr/>
        <a:lstStyle/>
        <a:p>
          <a:endParaRPr lang="en-IN"/>
        </a:p>
      </dgm:t>
    </dgm:pt>
    <dgm:pt modelId="{D7903266-E6CB-4CB7-808B-9BE6DD477596}" type="sibTrans" cxnId="{CA3EE04A-516F-4430-8A0E-6B377A2A8DE7}">
      <dgm:prSet/>
      <dgm:spPr/>
      <dgm:t>
        <a:bodyPr/>
        <a:lstStyle/>
        <a:p>
          <a:endParaRPr lang="en-IN"/>
        </a:p>
      </dgm:t>
    </dgm:pt>
    <dgm:pt modelId="{5662E009-A826-4573-84D8-29A044BEAE24}">
      <dgm:prSet/>
      <dgm:spPr/>
      <dgm:t>
        <a:bodyPr/>
        <a:lstStyle/>
        <a:p>
          <a:r>
            <a:rPr lang="en-IN"/>
            <a:t>Global structure allows scalability in 200 foreign markets effectively.</a:t>
          </a:r>
        </a:p>
      </dgm:t>
    </dgm:pt>
    <dgm:pt modelId="{FE6EA665-EC37-4EA5-BF2D-473D3D9EE5C3}" type="parTrans" cxnId="{4847C33F-B38A-43B6-A031-BAF06BAA600F}">
      <dgm:prSet/>
      <dgm:spPr/>
      <dgm:t>
        <a:bodyPr/>
        <a:lstStyle/>
        <a:p>
          <a:endParaRPr lang="en-IN"/>
        </a:p>
      </dgm:t>
    </dgm:pt>
    <dgm:pt modelId="{ADA2BD45-38D1-4266-A310-2362B0D7452E}" type="sibTrans" cxnId="{4847C33F-B38A-43B6-A031-BAF06BAA600F}">
      <dgm:prSet/>
      <dgm:spPr/>
      <dgm:t>
        <a:bodyPr/>
        <a:lstStyle/>
        <a:p>
          <a:endParaRPr lang="en-IN"/>
        </a:p>
      </dgm:t>
    </dgm:pt>
    <dgm:pt modelId="{2E9085D1-C4F0-4E27-AB0A-15B5EBDBE315}">
      <dgm:prSet/>
      <dgm:spPr/>
      <dgm:t>
        <a:bodyPr/>
        <a:lstStyle/>
        <a:p>
          <a:r>
            <a:rPr lang="en-IN"/>
            <a:t>Complex operations create more challenges in coordination in various regions that are geographically located.</a:t>
          </a:r>
        </a:p>
      </dgm:t>
    </dgm:pt>
    <dgm:pt modelId="{627BAA6E-5BB6-4AEA-901F-E36E36A486B9}" type="parTrans" cxnId="{FD6D50F2-A6C7-4419-9C18-9AB5E682008A}">
      <dgm:prSet/>
      <dgm:spPr/>
      <dgm:t>
        <a:bodyPr/>
        <a:lstStyle/>
        <a:p>
          <a:endParaRPr lang="en-IN"/>
        </a:p>
      </dgm:t>
    </dgm:pt>
    <dgm:pt modelId="{3EFA31FE-B071-4D39-9821-3749C7F69405}" type="sibTrans" cxnId="{FD6D50F2-A6C7-4419-9C18-9AB5E682008A}">
      <dgm:prSet/>
      <dgm:spPr/>
      <dgm:t>
        <a:bodyPr/>
        <a:lstStyle/>
        <a:p>
          <a:endParaRPr lang="en-IN"/>
        </a:p>
      </dgm:t>
    </dgm:pt>
    <dgm:pt modelId="{7C3E2AEF-FA7B-465A-A586-6C73FF815442}" type="pres">
      <dgm:prSet presAssocID="{5DCF3D43-66CA-4CEE-B135-F26A13734277}" presName="compositeShape" presStyleCnt="0">
        <dgm:presLayoutVars>
          <dgm:dir/>
          <dgm:resizeHandles/>
        </dgm:presLayoutVars>
      </dgm:prSet>
      <dgm:spPr/>
    </dgm:pt>
    <dgm:pt modelId="{7FAA0710-B28D-4F59-B205-6FEA5052BEE7}" type="pres">
      <dgm:prSet presAssocID="{5DCF3D43-66CA-4CEE-B135-F26A13734277}" presName="pyramid" presStyleLbl="node1" presStyleIdx="0" presStyleCnt="1"/>
      <dgm:spPr/>
    </dgm:pt>
    <dgm:pt modelId="{6E22DFC3-9FD1-4F8C-B93D-22199D5E5974}" type="pres">
      <dgm:prSet presAssocID="{5DCF3D43-66CA-4CEE-B135-F26A13734277}" presName="theList" presStyleCnt="0"/>
      <dgm:spPr/>
    </dgm:pt>
    <dgm:pt modelId="{29C6739A-D5DF-47C2-B3C7-EC93D036F4AE}" type="pres">
      <dgm:prSet presAssocID="{E180E987-C99F-41CD-8454-579584D5445F}" presName="aNode" presStyleLbl="fgAcc1" presStyleIdx="0" presStyleCnt="3">
        <dgm:presLayoutVars>
          <dgm:bulletEnabled val="1"/>
        </dgm:presLayoutVars>
      </dgm:prSet>
      <dgm:spPr/>
    </dgm:pt>
    <dgm:pt modelId="{2C160633-F2F1-4EC2-BF39-F2A2C9E85A19}" type="pres">
      <dgm:prSet presAssocID="{E180E987-C99F-41CD-8454-579584D5445F}" presName="aSpace" presStyleCnt="0"/>
      <dgm:spPr/>
    </dgm:pt>
    <dgm:pt modelId="{0A6B47AC-C9D1-4153-A9EF-8056880A96FD}" type="pres">
      <dgm:prSet presAssocID="{5662E009-A826-4573-84D8-29A044BEAE24}" presName="aNode" presStyleLbl="fgAcc1" presStyleIdx="1" presStyleCnt="3">
        <dgm:presLayoutVars>
          <dgm:bulletEnabled val="1"/>
        </dgm:presLayoutVars>
      </dgm:prSet>
      <dgm:spPr/>
    </dgm:pt>
    <dgm:pt modelId="{E09D990B-E667-482F-AC90-9EA016216159}" type="pres">
      <dgm:prSet presAssocID="{5662E009-A826-4573-84D8-29A044BEAE24}" presName="aSpace" presStyleCnt="0"/>
      <dgm:spPr/>
    </dgm:pt>
    <dgm:pt modelId="{55B2332B-08DD-4FE8-847C-5F03AAB94CC0}" type="pres">
      <dgm:prSet presAssocID="{2E9085D1-C4F0-4E27-AB0A-15B5EBDBE315}" presName="aNode" presStyleLbl="fgAcc1" presStyleIdx="2" presStyleCnt="3">
        <dgm:presLayoutVars>
          <dgm:bulletEnabled val="1"/>
        </dgm:presLayoutVars>
      </dgm:prSet>
      <dgm:spPr/>
    </dgm:pt>
    <dgm:pt modelId="{234AB2D0-1747-415F-8EC4-198ED4B52CB8}" type="pres">
      <dgm:prSet presAssocID="{2E9085D1-C4F0-4E27-AB0A-15B5EBDBE315}" presName="aSpace" presStyleCnt="0"/>
      <dgm:spPr/>
    </dgm:pt>
  </dgm:ptLst>
  <dgm:cxnLst>
    <dgm:cxn modelId="{4847C33F-B38A-43B6-A031-BAF06BAA600F}" srcId="{5DCF3D43-66CA-4CEE-B135-F26A13734277}" destId="{5662E009-A826-4573-84D8-29A044BEAE24}" srcOrd="1" destOrd="0" parTransId="{FE6EA665-EC37-4EA5-BF2D-473D3D9EE5C3}" sibTransId="{ADA2BD45-38D1-4266-A310-2362B0D7452E}"/>
    <dgm:cxn modelId="{D37FBF5B-BBC6-48DB-8C19-D95D2AF5F875}" type="presOf" srcId="{5DCF3D43-66CA-4CEE-B135-F26A13734277}" destId="{7C3E2AEF-FA7B-465A-A586-6C73FF815442}" srcOrd="0" destOrd="0" presId="urn:microsoft.com/office/officeart/2005/8/layout/pyramid2"/>
    <dgm:cxn modelId="{CA3EE04A-516F-4430-8A0E-6B377A2A8DE7}" srcId="{5DCF3D43-66CA-4CEE-B135-F26A13734277}" destId="{E180E987-C99F-41CD-8454-579584D5445F}" srcOrd="0" destOrd="0" parTransId="{C7B30217-75E9-4E7E-8992-DC9C0A28A2E1}" sibTransId="{D7903266-E6CB-4CB7-808B-9BE6DD477596}"/>
    <dgm:cxn modelId="{BDB617B1-6F8C-457A-BB35-0F8784AD391E}" type="presOf" srcId="{E180E987-C99F-41CD-8454-579584D5445F}" destId="{29C6739A-D5DF-47C2-B3C7-EC93D036F4AE}" srcOrd="0" destOrd="0" presId="urn:microsoft.com/office/officeart/2005/8/layout/pyramid2"/>
    <dgm:cxn modelId="{C42847BD-D18D-4DFE-A7FD-466639157ECB}" type="presOf" srcId="{2E9085D1-C4F0-4E27-AB0A-15B5EBDBE315}" destId="{55B2332B-08DD-4FE8-847C-5F03AAB94CC0}" srcOrd="0" destOrd="0" presId="urn:microsoft.com/office/officeart/2005/8/layout/pyramid2"/>
    <dgm:cxn modelId="{B97696CA-8DE5-4627-AB55-B8F4E398F635}" type="presOf" srcId="{5662E009-A826-4573-84D8-29A044BEAE24}" destId="{0A6B47AC-C9D1-4153-A9EF-8056880A96FD}" srcOrd="0" destOrd="0" presId="urn:microsoft.com/office/officeart/2005/8/layout/pyramid2"/>
    <dgm:cxn modelId="{FD6D50F2-A6C7-4419-9C18-9AB5E682008A}" srcId="{5DCF3D43-66CA-4CEE-B135-F26A13734277}" destId="{2E9085D1-C4F0-4E27-AB0A-15B5EBDBE315}" srcOrd="2" destOrd="0" parTransId="{627BAA6E-5BB6-4AEA-901F-E36E36A486B9}" sibTransId="{3EFA31FE-B071-4D39-9821-3749C7F69405}"/>
    <dgm:cxn modelId="{249CA8E3-706A-427F-AAF5-0A0E8659B459}" type="presParOf" srcId="{7C3E2AEF-FA7B-465A-A586-6C73FF815442}" destId="{7FAA0710-B28D-4F59-B205-6FEA5052BEE7}" srcOrd="0" destOrd="0" presId="urn:microsoft.com/office/officeart/2005/8/layout/pyramid2"/>
    <dgm:cxn modelId="{5D96221D-B29C-409B-81EA-9325DDCCD999}" type="presParOf" srcId="{7C3E2AEF-FA7B-465A-A586-6C73FF815442}" destId="{6E22DFC3-9FD1-4F8C-B93D-22199D5E5974}" srcOrd="1" destOrd="0" presId="urn:microsoft.com/office/officeart/2005/8/layout/pyramid2"/>
    <dgm:cxn modelId="{030E8C3C-6FCD-4EF9-B157-0AB1BC69AC61}" type="presParOf" srcId="{6E22DFC3-9FD1-4F8C-B93D-22199D5E5974}" destId="{29C6739A-D5DF-47C2-B3C7-EC93D036F4AE}" srcOrd="0" destOrd="0" presId="urn:microsoft.com/office/officeart/2005/8/layout/pyramid2"/>
    <dgm:cxn modelId="{1BBB3D82-4135-4E3D-BD6A-1FCED20E9759}" type="presParOf" srcId="{6E22DFC3-9FD1-4F8C-B93D-22199D5E5974}" destId="{2C160633-F2F1-4EC2-BF39-F2A2C9E85A19}" srcOrd="1" destOrd="0" presId="urn:microsoft.com/office/officeart/2005/8/layout/pyramid2"/>
    <dgm:cxn modelId="{33280BB6-82BD-46F8-8EBB-F8CFC4102DF4}" type="presParOf" srcId="{6E22DFC3-9FD1-4F8C-B93D-22199D5E5974}" destId="{0A6B47AC-C9D1-4153-A9EF-8056880A96FD}" srcOrd="2" destOrd="0" presId="urn:microsoft.com/office/officeart/2005/8/layout/pyramid2"/>
    <dgm:cxn modelId="{4525B835-D250-4086-9BA7-42D67D6E36B2}" type="presParOf" srcId="{6E22DFC3-9FD1-4F8C-B93D-22199D5E5974}" destId="{E09D990B-E667-482F-AC90-9EA016216159}" srcOrd="3" destOrd="0" presId="urn:microsoft.com/office/officeart/2005/8/layout/pyramid2"/>
    <dgm:cxn modelId="{5514779D-BC30-4AAF-B08B-41A28FE6BB3F}" type="presParOf" srcId="{6E22DFC3-9FD1-4F8C-B93D-22199D5E5974}" destId="{55B2332B-08DD-4FE8-847C-5F03AAB94CC0}" srcOrd="4" destOrd="0" presId="urn:microsoft.com/office/officeart/2005/8/layout/pyramid2"/>
    <dgm:cxn modelId="{51C34D0C-D7D4-4FD1-8962-2BD3892C2595}" type="presParOf" srcId="{6E22DFC3-9FD1-4F8C-B93D-22199D5E5974}" destId="{234AB2D0-1747-415F-8EC4-198ED4B52CB8}" srcOrd="5" destOrd="0" presId="urn:microsoft.com/office/officeart/2005/8/layout/pyramid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E283A271-32A3-42D0-BCB5-2E7C6221FFEB}" type="doc">
      <dgm:prSet loTypeId="urn:microsoft.com/office/officeart/2018/2/layout/IconVerticalSolidList" loCatId="icon" qsTypeId="urn:microsoft.com/office/officeart/2005/8/quickstyle/simple1" qsCatId="simple" csTypeId="urn:microsoft.com/office/officeart/2005/8/colors/colorful1" csCatId="colorful" phldr="1"/>
      <dgm:spPr/>
      <dgm:t>
        <a:bodyPr/>
        <a:lstStyle/>
        <a:p>
          <a:endParaRPr lang="en-IN"/>
        </a:p>
      </dgm:t>
    </dgm:pt>
    <dgm:pt modelId="{1EE76A55-AB3B-4FD8-914B-2C88BD0CC94D}">
      <dgm:prSet/>
      <dgm:spPr/>
      <dgm:t>
        <a:bodyPr/>
        <a:lstStyle/>
        <a:p>
          <a:pPr>
            <a:lnSpc>
              <a:spcPct val="100000"/>
            </a:lnSpc>
          </a:pPr>
          <a:r>
            <a:rPr lang="en-IN"/>
            <a:t>Commanding requires giving orders that help employees carry out responsibilities and do them well.</a:t>
          </a:r>
        </a:p>
      </dgm:t>
    </dgm:pt>
    <dgm:pt modelId="{822AD314-FDC6-452F-8F8B-A670955C1D16}" type="parTrans" cxnId="{7CA7287C-FBC5-4234-A250-91B712D4E68C}">
      <dgm:prSet/>
      <dgm:spPr/>
      <dgm:t>
        <a:bodyPr/>
        <a:lstStyle/>
        <a:p>
          <a:endParaRPr lang="en-IN"/>
        </a:p>
      </dgm:t>
    </dgm:pt>
    <dgm:pt modelId="{C0BAB38B-008A-457C-8CDB-D93B6BCA5832}" type="sibTrans" cxnId="{7CA7287C-FBC5-4234-A250-91B712D4E68C}">
      <dgm:prSet/>
      <dgm:spPr/>
      <dgm:t>
        <a:bodyPr/>
        <a:lstStyle/>
        <a:p>
          <a:endParaRPr lang="en-IN"/>
        </a:p>
      </dgm:t>
    </dgm:pt>
    <dgm:pt modelId="{31420A9A-CFC0-431B-AD2B-36BDF088C847}">
      <dgm:prSet/>
      <dgm:spPr/>
      <dgm:t>
        <a:bodyPr/>
        <a:lstStyle/>
        <a:p>
          <a:pPr>
            <a:lnSpc>
              <a:spcPct val="100000"/>
            </a:lnSpc>
          </a:pPr>
          <a:r>
            <a:rPr lang="en-IN"/>
            <a:t>Managers express the expectation that the performance and organisational discipline are upheld unrelentingly.</a:t>
          </a:r>
        </a:p>
      </dgm:t>
    </dgm:pt>
    <dgm:pt modelId="{708824D1-A936-4CA7-A8E1-29C195FF6E17}" type="parTrans" cxnId="{8E9DF3EA-21DC-4BA9-95B4-C4703AD61C95}">
      <dgm:prSet/>
      <dgm:spPr/>
      <dgm:t>
        <a:bodyPr/>
        <a:lstStyle/>
        <a:p>
          <a:endParaRPr lang="en-IN"/>
        </a:p>
      </dgm:t>
    </dgm:pt>
    <dgm:pt modelId="{4010C149-FBE2-4936-A426-2557B14985A2}" type="sibTrans" cxnId="{8E9DF3EA-21DC-4BA9-95B4-C4703AD61C95}">
      <dgm:prSet/>
      <dgm:spPr/>
      <dgm:t>
        <a:bodyPr/>
        <a:lstStyle/>
        <a:p>
          <a:endParaRPr lang="en-IN"/>
        </a:p>
      </dgm:t>
    </dgm:pt>
    <dgm:pt modelId="{33D27D1E-BA9D-43ED-8184-601280639F6D}">
      <dgm:prSet/>
      <dgm:spPr/>
      <dgm:t>
        <a:bodyPr/>
        <a:lstStyle/>
        <a:p>
          <a:pPr>
            <a:lnSpc>
              <a:spcPct val="100000"/>
            </a:lnSpc>
          </a:pPr>
          <a:r>
            <a:rPr lang="en-IN"/>
            <a:t>Gives attention to decision-making based on authority and inspires the employees to meet organisational objectives.</a:t>
          </a:r>
        </a:p>
      </dgm:t>
    </dgm:pt>
    <dgm:pt modelId="{06D647AA-1A8E-459A-8011-042D674FD919}" type="parTrans" cxnId="{1ED90809-5912-4790-A4FB-5DA5908C9E49}">
      <dgm:prSet/>
      <dgm:spPr/>
      <dgm:t>
        <a:bodyPr/>
        <a:lstStyle/>
        <a:p>
          <a:endParaRPr lang="en-IN"/>
        </a:p>
      </dgm:t>
    </dgm:pt>
    <dgm:pt modelId="{399CD338-CA9F-4B8C-B543-5F10B028D0B2}" type="sibTrans" cxnId="{1ED90809-5912-4790-A4FB-5DA5908C9E49}">
      <dgm:prSet/>
      <dgm:spPr/>
      <dgm:t>
        <a:bodyPr/>
        <a:lstStyle/>
        <a:p>
          <a:endParaRPr lang="en-IN"/>
        </a:p>
      </dgm:t>
    </dgm:pt>
    <dgm:pt modelId="{1E27FE95-E752-44EF-B756-08198ED1E2F8}" type="pres">
      <dgm:prSet presAssocID="{E283A271-32A3-42D0-BCB5-2E7C6221FFEB}" presName="root" presStyleCnt="0">
        <dgm:presLayoutVars>
          <dgm:dir/>
          <dgm:resizeHandles val="exact"/>
        </dgm:presLayoutVars>
      </dgm:prSet>
      <dgm:spPr/>
    </dgm:pt>
    <dgm:pt modelId="{EEB0F6D6-783C-4EE9-B4BE-3CEF8243E75F}" type="pres">
      <dgm:prSet presAssocID="{1EE76A55-AB3B-4FD8-914B-2C88BD0CC94D}" presName="compNode" presStyleCnt="0"/>
      <dgm:spPr/>
    </dgm:pt>
    <dgm:pt modelId="{C34EB9E3-3AF6-473A-A27E-8E7A3EB4F1D5}" type="pres">
      <dgm:prSet presAssocID="{1EE76A55-AB3B-4FD8-914B-2C88BD0CC94D}" presName="bgRect" presStyleLbl="bgShp" presStyleIdx="0" presStyleCnt="3"/>
      <dgm:spPr/>
    </dgm:pt>
    <dgm:pt modelId="{8FDC0452-B848-4BF6-B7B6-FB0625676C38}" type="pres">
      <dgm:prSet presAssocID="{1EE76A55-AB3B-4FD8-914B-2C88BD0CC94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aptain"/>
        </a:ext>
      </dgm:extLst>
    </dgm:pt>
    <dgm:pt modelId="{2BEB6D63-1E15-4284-8606-2B0FE75CA2F2}" type="pres">
      <dgm:prSet presAssocID="{1EE76A55-AB3B-4FD8-914B-2C88BD0CC94D}" presName="spaceRect" presStyleCnt="0"/>
      <dgm:spPr/>
    </dgm:pt>
    <dgm:pt modelId="{49E39217-0183-4639-BE78-5558EA445AFA}" type="pres">
      <dgm:prSet presAssocID="{1EE76A55-AB3B-4FD8-914B-2C88BD0CC94D}" presName="parTx" presStyleLbl="revTx" presStyleIdx="0" presStyleCnt="3">
        <dgm:presLayoutVars>
          <dgm:chMax val="0"/>
          <dgm:chPref val="0"/>
        </dgm:presLayoutVars>
      </dgm:prSet>
      <dgm:spPr/>
    </dgm:pt>
    <dgm:pt modelId="{D0E449B1-EFAF-423F-8E83-214C11FD8821}" type="pres">
      <dgm:prSet presAssocID="{C0BAB38B-008A-457C-8CDB-D93B6BCA5832}" presName="sibTrans" presStyleCnt="0"/>
      <dgm:spPr/>
    </dgm:pt>
    <dgm:pt modelId="{15637523-45E4-445F-84D7-1C7FF3646B2B}" type="pres">
      <dgm:prSet presAssocID="{31420A9A-CFC0-431B-AD2B-36BDF088C847}" presName="compNode" presStyleCnt="0"/>
      <dgm:spPr/>
    </dgm:pt>
    <dgm:pt modelId="{BC261F27-1C0C-4243-B1E0-1C7FA7065DE5}" type="pres">
      <dgm:prSet presAssocID="{31420A9A-CFC0-431B-AD2B-36BDF088C847}" presName="bgRect" presStyleLbl="bgShp" presStyleIdx="1" presStyleCnt="3"/>
      <dgm:spPr/>
    </dgm:pt>
    <dgm:pt modelId="{6DEA8F13-38BE-4EFC-AAD7-C9EE03D06C4E}" type="pres">
      <dgm:prSet presAssocID="{31420A9A-CFC0-431B-AD2B-36BDF088C84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ierarchy"/>
        </a:ext>
      </dgm:extLst>
    </dgm:pt>
    <dgm:pt modelId="{A2BFEEAE-371D-41FD-AA83-01FAECEEB678}" type="pres">
      <dgm:prSet presAssocID="{31420A9A-CFC0-431B-AD2B-36BDF088C847}" presName="spaceRect" presStyleCnt="0"/>
      <dgm:spPr/>
    </dgm:pt>
    <dgm:pt modelId="{6D899752-9A9D-41EB-AAC0-3E812605BF9E}" type="pres">
      <dgm:prSet presAssocID="{31420A9A-CFC0-431B-AD2B-36BDF088C847}" presName="parTx" presStyleLbl="revTx" presStyleIdx="1" presStyleCnt="3">
        <dgm:presLayoutVars>
          <dgm:chMax val="0"/>
          <dgm:chPref val="0"/>
        </dgm:presLayoutVars>
      </dgm:prSet>
      <dgm:spPr/>
    </dgm:pt>
    <dgm:pt modelId="{21D5BCE9-9B38-4181-A088-C8922F06823E}" type="pres">
      <dgm:prSet presAssocID="{4010C149-FBE2-4936-A426-2557B14985A2}" presName="sibTrans" presStyleCnt="0"/>
      <dgm:spPr/>
    </dgm:pt>
    <dgm:pt modelId="{337E1DBB-2375-46B4-A291-5B045E491881}" type="pres">
      <dgm:prSet presAssocID="{33D27D1E-BA9D-43ED-8184-601280639F6D}" presName="compNode" presStyleCnt="0"/>
      <dgm:spPr/>
    </dgm:pt>
    <dgm:pt modelId="{569C6CB7-E4C2-465B-AE04-E0FF9AA6CE8C}" type="pres">
      <dgm:prSet presAssocID="{33D27D1E-BA9D-43ED-8184-601280639F6D}" presName="bgRect" presStyleLbl="bgShp" presStyleIdx="2" presStyleCnt="3"/>
      <dgm:spPr/>
    </dgm:pt>
    <dgm:pt modelId="{BB5F400F-BFC3-4F58-9754-0FD2D7F1FC19}" type="pres">
      <dgm:prSet presAssocID="{33D27D1E-BA9D-43ED-8184-601280639F6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Meeting"/>
        </a:ext>
      </dgm:extLst>
    </dgm:pt>
    <dgm:pt modelId="{F819EB7A-6E6C-4956-9E74-6AEDE1B6F998}" type="pres">
      <dgm:prSet presAssocID="{33D27D1E-BA9D-43ED-8184-601280639F6D}" presName="spaceRect" presStyleCnt="0"/>
      <dgm:spPr/>
    </dgm:pt>
    <dgm:pt modelId="{B0D9A354-9384-45E9-8840-4E1F4D76074B}" type="pres">
      <dgm:prSet presAssocID="{33D27D1E-BA9D-43ED-8184-601280639F6D}" presName="parTx" presStyleLbl="revTx" presStyleIdx="2" presStyleCnt="3">
        <dgm:presLayoutVars>
          <dgm:chMax val="0"/>
          <dgm:chPref val="0"/>
        </dgm:presLayoutVars>
      </dgm:prSet>
      <dgm:spPr/>
    </dgm:pt>
  </dgm:ptLst>
  <dgm:cxnLst>
    <dgm:cxn modelId="{1ED90809-5912-4790-A4FB-5DA5908C9E49}" srcId="{E283A271-32A3-42D0-BCB5-2E7C6221FFEB}" destId="{33D27D1E-BA9D-43ED-8184-601280639F6D}" srcOrd="2" destOrd="0" parTransId="{06D647AA-1A8E-459A-8011-042D674FD919}" sibTransId="{399CD338-CA9F-4B8C-B543-5F10B028D0B2}"/>
    <dgm:cxn modelId="{3310292E-5DBD-464B-94EC-50E2C22E0738}" type="presOf" srcId="{33D27D1E-BA9D-43ED-8184-601280639F6D}" destId="{B0D9A354-9384-45E9-8840-4E1F4D76074B}" srcOrd="0" destOrd="0" presId="urn:microsoft.com/office/officeart/2018/2/layout/IconVerticalSolidList"/>
    <dgm:cxn modelId="{7CA7287C-FBC5-4234-A250-91B712D4E68C}" srcId="{E283A271-32A3-42D0-BCB5-2E7C6221FFEB}" destId="{1EE76A55-AB3B-4FD8-914B-2C88BD0CC94D}" srcOrd="0" destOrd="0" parTransId="{822AD314-FDC6-452F-8F8B-A670955C1D16}" sibTransId="{C0BAB38B-008A-457C-8CDB-D93B6BCA5832}"/>
    <dgm:cxn modelId="{D67C23C1-D9E2-AC49-B394-7825F9FFDA4F}" type="presOf" srcId="{1EE76A55-AB3B-4FD8-914B-2C88BD0CC94D}" destId="{49E39217-0183-4639-BE78-5558EA445AFA}" srcOrd="0" destOrd="0" presId="urn:microsoft.com/office/officeart/2018/2/layout/IconVerticalSolidList"/>
    <dgm:cxn modelId="{8E9DF3EA-21DC-4BA9-95B4-C4703AD61C95}" srcId="{E283A271-32A3-42D0-BCB5-2E7C6221FFEB}" destId="{31420A9A-CFC0-431B-AD2B-36BDF088C847}" srcOrd="1" destOrd="0" parTransId="{708824D1-A936-4CA7-A8E1-29C195FF6E17}" sibTransId="{4010C149-FBE2-4936-A426-2557B14985A2}"/>
    <dgm:cxn modelId="{FA2E50F2-1491-6347-87FB-E013644350DA}" type="presOf" srcId="{31420A9A-CFC0-431B-AD2B-36BDF088C847}" destId="{6D899752-9A9D-41EB-AAC0-3E812605BF9E}" srcOrd="0" destOrd="0" presId="urn:microsoft.com/office/officeart/2018/2/layout/IconVerticalSolidList"/>
    <dgm:cxn modelId="{31706AF3-EC92-E442-90EF-B9EE8E249918}" type="presOf" srcId="{E283A271-32A3-42D0-BCB5-2E7C6221FFEB}" destId="{1E27FE95-E752-44EF-B756-08198ED1E2F8}" srcOrd="0" destOrd="0" presId="urn:microsoft.com/office/officeart/2018/2/layout/IconVerticalSolidList"/>
    <dgm:cxn modelId="{BF8E59C5-1253-1446-A740-2C04DBF401FE}" type="presParOf" srcId="{1E27FE95-E752-44EF-B756-08198ED1E2F8}" destId="{EEB0F6D6-783C-4EE9-B4BE-3CEF8243E75F}" srcOrd="0" destOrd="0" presId="urn:microsoft.com/office/officeart/2018/2/layout/IconVerticalSolidList"/>
    <dgm:cxn modelId="{D36D8E39-DB11-C743-B580-D08F5E6BA22F}" type="presParOf" srcId="{EEB0F6D6-783C-4EE9-B4BE-3CEF8243E75F}" destId="{C34EB9E3-3AF6-473A-A27E-8E7A3EB4F1D5}" srcOrd="0" destOrd="0" presId="urn:microsoft.com/office/officeart/2018/2/layout/IconVerticalSolidList"/>
    <dgm:cxn modelId="{BC2F4C90-2503-D647-AFF9-4A02A42B394E}" type="presParOf" srcId="{EEB0F6D6-783C-4EE9-B4BE-3CEF8243E75F}" destId="{8FDC0452-B848-4BF6-B7B6-FB0625676C38}" srcOrd="1" destOrd="0" presId="urn:microsoft.com/office/officeart/2018/2/layout/IconVerticalSolidList"/>
    <dgm:cxn modelId="{EE66AC1B-81BD-9545-B12A-F0958A35C53A}" type="presParOf" srcId="{EEB0F6D6-783C-4EE9-B4BE-3CEF8243E75F}" destId="{2BEB6D63-1E15-4284-8606-2B0FE75CA2F2}" srcOrd="2" destOrd="0" presId="urn:microsoft.com/office/officeart/2018/2/layout/IconVerticalSolidList"/>
    <dgm:cxn modelId="{4507614A-7D5C-D24C-B035-D14720FAC95F}" type="presParOf" srcId="{EEB0F6D6-783C-4EE9-B4BE-3CEF8243E75F}" destId="{49E39217-0183-4639-BE78-5558EA445AFA}" srcOrd="3" destOrd="0" presId="urn:microsoft.com/office/officeart/2018/2/layout/IconVerticalSolidList"/>
    <dgm:cxn modelId="{C591D7FB-7C4C-5149-B9FD-08E98CDC4A00}" type="presParOf" srcId="{1E27FE95-E752-44EF-B756-08198ED1E2F8}" destId="{D0E449B1-EFAF-423F-8E83-214C11FD8821}" srcOrd="1" destOrd="0" presId="urn:microsoft.com/office/officeart/2018/2/layout/IconVerticalSolidList"/>
    <dgm:cxn modelId="{071855E8-2B19-F942-8FDB-4CAEF2AD7F75}" type="presParOf" srcId="{1E27FE95-E752-44EF-B756-08198ED1E2F8}" destId="{15637523-45E4-445F-84D7-1C7FF3646B2B}" srcOrd="2" destOrd="0" presId="urn:microsoft.com/office/officeart/2018/2/layout/IconVerticalSolidList"/>
    <dgm:cxn modelId="{633D227C-B516-5144-A7E9-DE32602CB3E2}" type="presParOf" srcId="{15637523-45E4-445F-84D7-1C7FF3646B2B}" destId="{BC261F27-1C0C-4243-B1E0-1C7FA7065DE5}" srcOrd="0" destOrd="0" presId="urn:microsoft.com/office/officeart/2018/2/layout/IconVerticalSolidList"/>
    <dgm:cxn modelId="{DD4E4B04-1AF7-7E48-932F-5DDA06E9EB14}" type="presParOf" srcId="{15637523-45E4-445F-84D7-1C7FF3646B2B}" destId="{6DEA8F13-38BE-4EFC-AAD7-C9EE03D06C4E}" srcOrd="1" destOrd="0" presId="urn:microsoft.com/office/officeart/2018/2/layout/IconVerticalSolidList"/>
    <dgm:cxn modelId="{0F511291-E881-B843-91ED-1ECB81DF3217}" type="presParOf" srcId="{15637523-45E4-445F-84D7-1C7FF3646B2B}" destId="{A2BFEEAE-371D-41FD-AA83-01FAECEEB678}" srcOrd="2" destOrd="0" presId="urn:microsoft.com/office/officeart/2018/2/layout/IconVerticalSolidList"/>
    <dgm:cxn modelId="{FEEEB769-27A0-C144-ACA4-3C272A9984C1}" type="presParOf" srcId="{15637523-45E4-445F-84D7-1C7FF3646B2B}" destId="{6D899752-9A9D-41EB-AAC0-3E812605BF9E}" srcOrd="3" destOrd="0" presId="urn:microsoft.com/office/officeart/2018/2/layout/IconVerticalSolidList"/>
    <dgm:cxn modelId="{2ED742A8-AF76-7B45-B053-4923CD744922}" type="presParOf" srcId="{1E27FE95-E752-44EF-B756-08198ED1E2F8}" destId="{21D5BCE9-9B38-4181-A088-C8922F06823E}" srcOrd="3" destOrd="0" presId="urn:microsoft.com/office/officeart/2018/2/layout/IconVerticalSolidList"/>
    <dgm:cxn modelId="{2ACC2AE5-E2B5-0D4F-AC56-2EF76F6D74F4}" type="presParOf" srcId="{1E27FE95-E752-44EF-B756-08198ED1E2F8}" destId="{337E1DBB-2375-46B4-A291-5B045E491881}" srcOrd="4" destOrd="0" presId="urn:microsoft.com/office/officeart/2018/2/layout/IconVerticalSolidList"/>
    <dgm:cxn modelId="{FA217731-126E-A74E-8643-9A5E0B327E9D}" type="presParOf" srcId="{337E1DBB-2375-46B4-A291-5B045E491881}" destId="{569C6CB7-E4C2-465B-AE04-E0FF9AA6CE8C}" srcOrd="0" destOrd="0" presId="urn:microsoft.com/office/officeart/2018/2/layout/IconVerticalSolidList"/>
    <dgm:cxn modelId="{ECF736FF-F616-5F45-90CE-428084294F20}" type="presParOf" srcId="{337E1DBB-2375-46B4-A291-5B045E491881}" destId="{BB5F400F-BFC3-4F58-9754-0FD2D7F1FC19}" srcOrd="1" destOrd="0" presId="urn:microsoft.com/office/officeart/2018/2/layout/IconVerticalSolidList"/>
    <dgm:cxn modelId="{AE967662-5B3F-F24E-B287-6677C9DE381F}" type="presParOf" srcId="{337E1DBB-2375-46B4-A291-5B045E491881}" destId="{F819EB7A-6E6C-4956-9E74-6AEDE1B6F998}" srcOrd="2" destOrd="0" presId="urn:microsoft.com/office/officeart/2018/2/layout/IconVerticalSolidList"/>
    <dgm:cxn modelId="{D6F7EE88-CCC5-6E46-BE0F-546B9053C760}" type="presParOf" srcId="{337E1DBB-2375-46B4-A291-5B045E491881}" destId="{B0D9A354-9384-45E9-8840-4E1F4D76074B}"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23D304EB-AF14-4623-B4D6-76E996881030}" type="doc">
      <dgm:prSet loTypeId="urn:microsoft.com/office/officeart/2005/8/layout/hProcess11" loCatId="process" qsTypeId="urn:microsoft.com/office/officeart/2005/8/quickstyle/simple1" qsCatId="simple" csTypeId="urn:microsoft.com/office/officeart/2005/8/colors/accent1_2" csCatId="accent1"/>
      <dgm:spPr/>
      <dgm:t>
        <a:bodyPr/>
        <a:lstStyle/>
        <a:p>
          <a:endParaRPr lang="en-IN"/>
        </a:p>
      </dgm:t>
    </dgm:pt>
    <dgm:pt modelId="{B07B4DAB-1708-48E4-9C17-2E78C4C6C267}">
      <dgm:prSet/>
      <dgm:spPr/>
      <dgm:t>
        <a:bodyPr/>
        <a:lstStyle/>
        <a:p>
          <a:r>
            <a:rPr lang="en-IN"/>
            <a:t>Leadership has performance goals of customer experience and operational efficiency.</a:t>
          </a:r>
        </a:p>
      </dgm:t>
    </dgm:pt>
    <dgm:pt modelId="{7BBAC251-0067-49DE-9828-5007A177A4AB}" type="parTrans" cxnId="{6349EA2A-2DC7-4830-BA0A-22044533F484}">
      <dgm:prSet/>
      <dgm:spPr/>
      <dgm:t>
        <a:bodyPr/>
        <a:lstStyle/>
        <a:p>
          <a:endParaRPr lang="en-IN"/>
        </a:p>
      </dgm:t>
    </dgm:pt>
    <dgm:pt modelId="{EFD278AA-0DEC-4AB4-8A8B-87B72EB178CE}" type="sibTrans" cxnId="{6349EA2A-2DC7-4830-BA0A-22044533F484}">
      <dgm:prSet/>
      <dgm:spPr/>
      <dgm:t>
        <a:bodyPr/>
        <a:lstStyle/>
        <a:p>
          <a:endParaRPr lang="en-IN"/>
        </a:p>
      </dgm:t>
    </dgm:pt>
    <dgm:pt modelId="{F19FE4EC-901E-489B-8554-B2F4CC1905B7}">
      <dgm:prSet/>
      <dgm:spPr/>
      <dgm:t>
        <a:bodyPr/>
        <a:lstStyle/>
        <a:p>
          <a:r>
            <a:rPr lang="en-IN"/>
            <a:t>Relies on the use of data-based decision-making to lead teams and enhance organisational performance.</a:t>
          </a:r>
        </a:p>
      </dgm:t>
    </dgm:pt>
    <dgm:pt modelId="{AD5B3E36-77EA-47B7-8190-C64EB3E2B323}" type="parTrans" cxnId="{6DFFE442-CF19-448F-9942-487508891CF6}">
      <dgm:prSet/>
      <dgm:spPr/>
      <dgm:t>
        <a:bodyPr/>
        <a:lstStyle/>
        <a:p>
          <a:endParaRPr lang="en-IN"/>
        </a:p>
      </dgm:t>
    </dgm:pt>
    <dgm:pt modelId="{E6E85222-65AC-4A5A-A13E-A2002DA13101}" type="sibTrans" cxnId="{6DFFE442-CF19-448F-9942-487508891CF6}">
      <dgm:prSet/>
      <dgm:spPr/>
      <dgm:t>
        <a:bodyPr/>
        <a:lstStyle/>
        <a:p>
          <a:endParaRPr lang="en-IN"/>
        </a:p>
      </dgm:t>
    </dgm:pt>
    <dgm:pt modelId="{1651CDA7-7E95-4E8B-8C15-38912E1357C4}">
      <dgm:prSet/>
      <dgm:spPr/>
      <dgm:t>
        <a:bodyPr/>
        <a:lstStyle/>
        <a:p>
          <a:r>
            <a:rPr lang="en-IN"/>
            <a:t>The teams under managers are in the technology, logistics, and marketing areas around the world.</a:t>
          </a:r>
        </a:p>
      </dgm:t>
    </dgm:pt>
    <dgm:pt modelId="{C1FC38D5-6290-429E-BD48-135BFECCBF37}" type="parTrans" cxnId="{F2BACBC9-C643-46A9-8AE1-8C5A330B14E1}">
      <dgm:prSet/>
      <dgm:spPr/>
      <dgm:t>
        <a:bodyPr/>
        <a:lstStyle/>
        <a:p>
          <a:endParaRPr lang="en-IN"/>
        </a:p>
      </dgm:t>
    </dgm:pt>
    <dgm:pt modelId="{E14444B0-88EE-4C5F-939D-683779127A18}" type="sibTrans" cxnId="{F2BACBC9-C643-46A9-8AE1-8C5A330B14E1}">
      <dgm:prSet/>
      <dgm:spPr/>
      <dgm:t>
        <a:bodyPr/>
        <a:lstStyle/>
        <a:p>
          <a:endParaRPr lang="en-IN"/>
        </a:p>
      </dgm:t>
    </dgm:pt>
    <dgm:pt modelId="{A96619E7-2E79-4748-83F6-5345FF9F73D6}" type="pres">
      <dgm:prSet presAssocID="{23D304EB-AF14-4623-B4D6-76E996881030}" presName="Name0" presStyleCnt="0">
        <dgm:presLayoutVars>
          <dgm:dir/>
          <dgm:resizeHandles val="exact"/>
        </dgm:presLayoutVars>
      </dgm:prSet>
      <dgm:spPr/>
    </dgm:pt>
    <dgm:pt modelId="{6491C342-3254-4ADE-A819-98D46BD51238}" type="pres">
      <dgm:prSet presAssocID="{23D304EB-AF14-4623-B4D6-76E996881030}" presName="arrow" presStyleLbl="bgShp" presStyleIdx="0" presStyleCnt="1"/>
      <dgm:spPr/>
    </dgm:pt>
    <dgm:pt modelId="{63BBC6D7-9FFD-4540-8FF1-11AC55EFC5FB}" type="pres">
      <dgm:prSet presAssocID="{23D304EB-AF14-4623-B4D6-76E996881030}" presName="points" presStyleCnt="0"/>
      <dgm:spPr/>
    </dgm:pt>
    <dgm:pt modelId="{7E1C612B-4FA5-4A75-83E9-EAF9CEBF837F}" type="pres">
      <dgm:prSet presAssocID="{B07B4DAB-1708-48E4-9C17-2E78C4C6C267}" presName="compositeA" presStyleCnt="0"/>
      <dgm:spPr/>
    </dgm:pt>
    <dgm:pt modelId="{F0CC3F5C-7B21-4E9A-8D8D-3A51778E0792}" type="pres">
      <dgm:prSet presAssocID="{B07B4DAB-1708-48E4-9C17-2E78C4C6C267}" presName="textA" presStyleLbl="revTx" presStyleIdx="0" presStyleCnt="3">
        <dgm:presLayoutVars>
          <dgm:bulletEnabled val="1"/>
        </dgm:presLayoutVars>
      </dgm:prSet>
      <dgm:spPr/>
    </dgm:pt>
    <dgm:pt modelId="{4DF6197A-7E26-44FB-9114-6F182C098A91}" type="pres">
      <dgm:prSet presAssocID="{B07B4DAB-1708-48E4-9C17-2E78C4C6C267}" presName="circleA" presStyleLbl="node1" presStyleIdx="0" presStyleCnt="3"/>
      <dgm:spPr/>
    </dgm:pt>
    <dgm:pt modelId="{3FB41B87-3B1B-4E0B-9073-C19440F445D4}" type="pres">
      <dgm:prSet presAssocID="{B07B4DAB-1708-48E4-9C17-2E78C4C6C267}" presName="spaceA" presStyleCnt="0"/>
      <dgm:spPr/>
    </dgm:pt>
    <dgm:pt modelId="{E19086CE-8859-45A1-98F6-D67AF8C164CF}" type="pres">
      <dgm:prSet presAssocID="{EFD278AA-0DEC-4AB4-8A8B-87B72EB178CE}" presName="space" presStyleCnt="0"/>
      <dgm:spPr/>
    </dgm:pt>
    <dgm:pt modelId="{29F50B2C-E8F6-4600-95E7-04C17EDBCD93}" type="pres">
      <dgm:prSet presAssocID="{F19FE4EC-901E-489B-8554-B2F4CC1905B7}" presName="compositeB" presStyleCnt="0"/>
      <dgm:spPr/>
    </dgm:pt>
    <dgm:pt modelId="{C47CE431-2229-4B87-8269-11191AE3BF65}" type="pres">
      <dgm:prSet presAssocID="{F19FE4EC-901E-489B-8554-B2F4CC1905B7}" presName="textB" presStyleLbl="revTx" presStyleIdx="1" presStyleCnt="3">
        <dgm:presLayoutVars>
          <dgm:bulletEnabled val="1"/>
        </dgm:presLayoutVars>
      </dgm:prSet>
      <dgm:spPr/>
    </dgm:pt>
    <dgm:pt modelId="{66BCA8C6-7C45-4773-B657-0FC428D10F00}" type="pres">
      <dgm:prSet presAssocID="{F19FE4EC-901E-489B-8554-B2F4CC1905B7}" presName="circleB" presStyleLbl="node1" presStyleIdx="1" presStyleCnt="3"/>
      <dgm:spPr/>
    </dgm:pt>
    <dgm:pt modelId="{4520263C-5E12-477E-9B0B-E007AFD5BD1E}" type="pres">
      <dgm:prSet presAssocID="{F19FE4EC-901E-489B-8554-B2F4CC1905B7}" presName="spaceB" presStyleCnt="0"/>
      <dgm:spPr/>
    </dgm:pt>
    <dgm:pt modelId="{EEC9351D-30C5-45C2-BA4A-C1FBB5725344}" type="pres">
      <dgm:prSet presAssocID="{E6E85222-65AC-4A5A-A13E-A2002DA13101}" presName="space" presStyleCnt="0"/>
      <dgm:spPr/>
    </dgm:pt>
    <dgm:pt modelId="{71A8DE7B-E525-43C2-A2EE-78CD2D8BE3FD}" type="pres">
      <dgm:prSet presAssocID="{1651CDA7-7E95-4E8B-8C15-38912E1357C4}" presName="compositeA" presStyleCnt="0"/>
      <dgm:spPr/>
    </dgm:pt>
    <dgm:pt modelId="{4958411D-4548-4ACE-82CE-C776BCB9B8D5}" type="pres">
      <dgm:prSet presAssocID="{1651CDA7-7E95-4E8B-8C15-38912E1357C4}" presName="textA" presStyleLbl="revTx" presStyleIdx="2" presStyleCnt="3">
        <dgm:presLayoutVars>
          <dgm:bulletEnabled val="1"/>
        </dgm:presLayoutVars>
      </dgm:prSet>
      <dgm:spPr/>
    </dgm:pt>
    <dgm:pt modelId="{6A198B90-FB63-4F47-B139-7803119AAD16}" type="pres">
      <dgm:prSet presAssocID="{1651CDA7-7E95-4E8B-8C15-38912E1357C4}" presName="circleA" presStyleLbl="node1" presStyleIdx="2" presStyleCnt="3"/>
      <dgm:spPr/>
    </dgm:pt>
    <dgm:pt modelId="{4A4CE3F4-9F07-401D-8CA8-1A0B2AFA72FB}" type="pres">
      <dgm:prSet presAssocID="{1651CDA7-7E95-4E8B-8C15-38912E1357C4}" presName="spaceA" presStyleCnt="0"/>
      <dgm:spPr/>
    </dgm:pt>
  </dgm:ptLst>
  <dgm:cxnLst>
    <dgm:cxn modelId="{6349EA2A-2DC7-4830-BA0A-22044533F484}" srcId="{23D304EB-AF14-4623-B4D6-76E996881030}" destId="{B07B4DAB-1708-48E4-9C17-2E78C4C6C267}" srcOrd="0" destOrd="0" parTransId="{7BBAC251-0067-49DE-9828-5007A177A4AB}" sibTransId="{EFD278AA-0DEC-4AB4-8A8B-87B72EB178CE}"/>
    <dgm:cxn modelId="{6DFFE442-CF19-448F-9942-487508891CF6}" srcId="{23D304EB-AF14-4623-B4D6-76E996881030}" destId="{F19FE4EC-901E-489B-8554-B2F4CC1905B7}" srcOrd="1" destOrd="0" parTransId="{AD5B3E36-77EA-47B7-8190-C64EB3E2B323}" sibTransId="{E6E85222-65AC-4A5A-A13E-A2002DA13101}"/>
    <dgm:cxn modelId="{CFC9AB67-E44E-48C9-B84A-B045B4BD2199}" type="presOf" srcId="{B07B4DAB-1708-48E4-9C17-2E78C4C6C267}" destId="{F0CC3F5C-7B21-4E9A-8D8D-3A51778E0792}" srcOrd="0" destOrd="0" presId="urn:microsoft.com/office/officeart/2005/8/layout/hProcess11"/>
    <dgm:cxn modelId="{805CA67D-61E1-4F9D-8736-892CDDEFDFA1}" type="presOf" srcId="{F19FE4EC-901E-489B-8554-B2F4CC1905B7}" destId="{C47CE431-2229-4B87-8269-11191AE3BF65}" srcOrd="0" destOrd="0" presId="urn:microsoft.com/office/officeart/2005/8/layout/hProcess11"/>
    <dgm:cxn modelId="{5596A490-D18B-4D41-A328-7DCCAB0843F1}" type="presOf" srcId="{23D304EB-AF14-4623-B4D6-76E996881030}" destId="{A96619E7-2E79-4748-83F6-5345FF9F73D6}" srcOrd="0" destOrd="0" presId="urn:microsoft.com/office/officeart/2005/8/layout/hProcess11"/>
    <dgm:cxn modelId="{B8EA0799-F646-4CDE-A372-9E62EB122519}" type="presOf" srcId="{1651CDA7-7E95-4E8B-8C15-38912E1357C4}" destId="{4958411D-4548-4ACE-82CE-C776BCB9B8D5}" srcOrd="0" destOrd="0" presId="urn:microsoft.com/office/officeart/2005/8/layout/hProcess11"/>
    <dgm:cxn modelId="{F2BACBC9-C643-46A9-8AE1-8C5A330B14E1}" srcId="{23D304EB-AF14-4623-B4D6-76E996881030}" destId="{1651CDA7-7E95-4E8B-8C15-38912E1357C4}" srcOrd="2" destOrd="0" parTransId="{C1FC38D5-6290-429E-BD48-135BFECCBF37}" sibTransId="{E14444B0-88EE-4C5F-939D-683779127A18}"/>
    <dgm:cxn modelId="{CBD8B71B-309C-4BAF-B0FC-2DA6F49B2B16}" type="presParOf" srcId="{A96619E7-2E79-4748-83F6-5345FF9F73D6}" destId="{6491C342-3254-4ADE-A819-98D46BD51238}" srcOrd="0" destOrd="0" presId="urn:microsoft.com/office/officeart/2005/8/layout/hProcess11"/>
    <dgm:cxn modelId="{0CF06A77-BFFB-46AD-96E1-42BEB7D89CB9}" type="presParOf" srcId="{A96619E7-2E79-4748-83F6-5345FF9F73D6}" destId="{63BBC6D7-9FFD-4540-8FF1-11AC55EFC5FB}" srcOrd="1" destOrd="0" presId="urn:microsoft.com/office/officeart/2005/8/layout/hProcess11"/>
    <dgm:cxn modelId="{3545920D-6C6A-452E-84CC-8815BE14F355}" type="presParOf" srcId="{63BBC6D7-9FFD-4540-8FF1-11AC55EFC5FB}" destId="{7E1C612B-4FA5-4A75-83E9-EAF9CEBF837F}" srcOrd="0" destOrd="0" presId="urn:microsoft.com/office/officeart/2005/8/layout/hProcess11"/>
    <dgm:cxn modelId="{C4B7FAF8-44E7-4F8D-8365-C79B94296818}" type="presParOf" srcId="{7E1C612B-4FA5-4A75-83E9-EAF9CEBF837F}" destId="{F0CC3F5C-7B21-4E9A-8D8D-3A51778E0792}" srcOrd="0" destOrd="0" presId="urn:microsoft.com/office/officeart/2005/8/layout/hProcess11"/>
    <dgm:cxn modelId="{9857B829-E075-4116-B7A5-2CFE39286955}" type="presParOf" srcId="{7E1C612B-4FA5-4A75-83E9-EAF9CEBF837F}" destId="{4DF6197A-7E26-44FB-9114-6F182C098A91}" srcOrd="1" destOrd="0" presId="urn:microsoft.com/office/officeart/2005/8/layout/hProcess11"/>
    <dgm:cxn modelId="{A6F19E46-3E07-4842-9FEA-C73E19B36142}" type="presParOf" srcId="{7E1C612B-4FA5-4A75-83E9-EAF9CEBF837F}" destId="{3FB41B87-3B1B-4E0B-9073-C19440F445D4}" srcOrd="2" destOrd="0" presId="urn:microsoft.com/office/officeart/2005/8/layout/hProcess11"/>
    <dgm:cxn modelId="{1389D5BB-231C-4EDD-A56B-BE10296DA3D8}" type="presParOf" srcId="{63BBC6D7-9FFD-4540-8FF1-11AC55EFC5FB}" destId="{E19086CE-8859-45A1-98F6-D67AF8C164CF}" srcOrd="1" destOrd="0" presId="urn:microsoft.com/office/officeart/2005/8/layout/hProcess11"/>
    <dgm:cxn modelId="{F389BD7C-5D6B-4EDC-B1F5-770BE9CFE1F5}" type="presParOf" srcId="{63BBC6D7-9FFD-4540-8FF1-11AC55EFC5FB}" destId="{29F50B2C-E8F6-4600-95E7-04C17EDBCD93}" srcOrd="2" destOrd="0" presId="urn:microsoft.com/office/officeart/2005/8/layout/hProcess11"/>
    <dgm:cxn modelId="{21F8932B-2685-4A6B-A4D8-56FD5495AF0B}" type="presParOf" srcId="{29F50B2C-E8F6-4600-95E7-04C17EDBCD93}" destId="{C47CE431-2229-4B87-8269-11191AE3BF65}" srcOrd="0" destOrd="0" presId="urn:microsoft.com/office/officeart/2005/8/layout/hProcess11"/>
    <dgm:cxn modelId="{BDF50B5B-0D3A-4DBC-AE66-0D7C088EC87E}" type="presParOf" srcId="{29F50B2C-E8F6-4600-95E7-04C17EDBCD93}" destId="{66BCA8C6-7C45-4773-B657-0FC428D10F00}" srcOrd="1" destOrd="0" presId="urn:microsoft.com/office/officeart/2005/8/layout/hProcess11"/>
    <dgm:cxn modelId="{28B7D42A-E309-4CC8-9EA7-F79B57407E42}" type="presParOf" srcId="{29F50B2C-E8F6-4600-95E7-04C17EDBCD93}" destId="{4520263C-5E12-477E-9B0B-E007AFD5BD1E}" srcOrd="2" destOrd="0" presId="urn:microsoft.com/office/officeart/2005/8/layout/hProcess11"/>
    <dgm:cxn modelId="{86CD8F2C-A91B-4C91-81CF-1A0059E3FC36}" type="presParOf" srcId="{63BBC6D7-9FFD-4540-8FF1-11AC55EFC5FB}" destId="{EEC9351D-30C5-45C2-BA4A-C1FBB5725344}" srcOrd="3" destOrd="0" presId="urn:microsoft.com/office/officeart/2005/8/layout/hProcess11"/>
    <dgm:cxn modelId="{2F3EE3B3-8110-4923-B49D-8D6715F75B5C}" type="presParOf" srcId="{63BBC6D7-9FFD-4540-8FF1-11AC55EFC5FB}" destId="{71A8DE7B-E525-43C2-A2EE-78CD2D8BE3FD}" srcOrd="4" destOrd="0" presId="urn:microsoft.com/office/officeart/2005/8/layout/hProcess11"/>
    <dgm:cxn modelId="{28A20F52-0108-4482-A5F2-0A1A4A96E3DB}" type="presParOf" srcId="{71A8DE7B-E525-43C2-A2EE-78CD2D8BE3FD}" destId="{4958411D-4548-4ACE-82CE-C776BCB9B8D5}" srcOrd="0" destOrd="0" presId="urn:microsoft.com/office/officeart/2005/8/layout/hProcess11"/>
    <dgm:cxn modelId="{E7B915FD-1F79-4CD0-BF32-A436297CFC6F}" type="presParOf" srcId="{71A8DE7B-E525-43C2-A2EE-78CD2D8BE3FD}" destId="{6A198B90-FB63-4F47-B139-7803119AAD16}" srcOrd="1" destOrd="0" presId="urn:microsoft.com/office/officeart/2005/8/layout/hProcess11"/>
    <dgm:cxn modelId="{4FF9A418-26C0-4A4A-BFA0-98303E1A9CC6}" type="presParOf" srcId="{71A8DE7B-E525-43C2-A2EE-78CD2D8BE3FD}" destId="{4A4CE3F4-9F07-401D-8CA8-1A0B2AFA72FB}" srcOrd="2" destOrd="0" presId="urn:microsoft.com/office/officeart/2005/8/layout/hProcess1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B77518DB-4645-4647-B164-850223793F18}" type="doc">
      <dgm:prSet loTypeId="urn:microsoft.com/office/officeart/2008/layout/LinedList" loCatId="list" qsTypeId="urn:microsoft.com/office/officeart/2005/8/quickstyle/simple2" qsCatId="simple" csTypeId="urn:microsoft.com/office/officeart/2005/8/colors/accent6_2" csCatId="accent6"/>
      <dgm:spPr/>
      <dgm:t>
        <a:bodyPr/>
        <a:lstStyle/>
        <a:p>
          <a:endParaRPr lang="en-IN"/>
        </a:p>
      </dgm:t>
    </dgm:pt>
    <dgm:pt modelId="{E91B26B4-7788-4DC8-9422-307CF355D05A}">
      <dgm:prSet/>
      <dgm:spPr/>
      <dgm:t>
        <a:bodyPr/>
        <a:lstStyle/>
        <a:p>
          <a:pPr>
            <a:lnSpc>
              <a:spcPct val="150000"/>
            </a:lnSpc>
          </a:pPr>
          <a:r>
            <a:rPr lang="en-IN" dirty="0"/>
            <a:t>Effective leadership enhanced the level of profitability and efficiency in operations with regard to strategic choices (Morah et al., 2020).</a:t>
          </a:r>
        </a:p>
      </dgm:t>
    </dgm:pt>
    <dgm:pt modelId="{CD6F92F6-856B-4E48-AA94-1A57DD1F2663}" type="parTrans" cxnId="{82BB88CA-3947-422A-88C7-E4509A816845}">
      <dgm:prSet/>
      <dgm:spPr/>
      <dgm:t>
        <a:bodyPr/>
        <a:lstStyle/>
        <a:p>
          <a:pPr>
            <a:lnSpc>
              <a:spcPct val="150000"/>
            </a:lnSpc>
          </a:pPr>
          <a:endParaRPr lang="en-IN"/>
        </a:p>
      </dgm:t>
    </dgm:pt>
    <dgm:pt modelId="{2B86E509-02BB-48E1-A32A-CD9D734BEC2A}" type="sibTrans" cxnId="{82BB88CA-3947-422A-88C7-E4509A816845}">
      <dgm:prSet/>
      <dgm:spPr/>
      <dgm:t>
        <a:bodyPr/>
        <a:lstStyle/>
        <a:p>
          <a:pPr>
            <a:lnSpc>
              <a:spcPct val="150000"/>
            </a:lnSpc>
          </a:pPr>
          <a:endParaRPr lang="en-IN"/>
        </a:p>
      </dgm:t>
    </dgm:pt>
    <dgm:pt modelId="{C6666212-7933-479B-99DA-6C848085D73E}">
      <dgm:prSet/>
      <dgm:spPr/>
      <dgm:t>
        <a:bodyPr/>
        <a:lstStyle/>
        <a:p>
          <a:pPr>
            <a:lnSpc>
              <a:spcPct val="150000"/>
            </a:lnSpc>
          </a:pPr>
          <a:r>
            <a:rPr lang="en-IN" dirty="0"/>
            <a:t>Improved productivity due to the introduction of clear targets and performance monitoring systems.</a:t>
          </a:r>
        </a:p>
      </dgm:t>
    </dgm:pt>
    <dgm:pt modelId="{4F3A4573-E235-4700-A939-5148787C188B}" type="parTrans" cxnId="{798F6D57-CC25-40AD-8398-F3FE1D4D7A0E}">
      <dgm:prSet/>
      <dgm:spPr/>
      <dgm:t>
        <a:bodyPr/>
        <a:lstStyle/>
        <a:p>
          <a:pPr>
            <a:lnSpc>
              <a:spcPct val="150000"/>
            </a:lnSpc>
          </a:pPr>
          <a:endParaRPr lang="en-IN"/>
        </a:p>
      </dgm:t>
    </dgm:pt>
    <dgm:pt modelId="{294F27A6-6E79-4CEB-9492-7D10A8D9922C}" type="sibTrans" cxnId="{798F6D57-CC25-40AD-8398-F3FE1D4D7A0E}">
      <dgm:prSet/>
      <dgm:spPr/>
      <dgm:t>
        <a:bodyPr/>
        <a:lstStyle/>
        <a:p>
          <a:pPr>
            <a:lnSpc>
              <a:spcPct val="150000"/>
            </a:lnSpc>
          </a:pPr>
          <a:endParaRPr lang="en-IN"/>
        </a:p>
      </dgm:t>
    </dgm:pt>
    <dgm:pt modelId="{D8C01A5E-8466-4B37-A25C-9CBA69502F3D}">
      <dgm:prSet/>
      <dgm:spPr/>
      <dgm:t>
        <a:bodyPr/>
        <a:lstStyle/>
        <a:p>
          <a:pPr>
            <a:lnSpc>
              <a:spcPct val="150000"/>
            </a:lnSpc>
          </a:pPr>
          <a:r>
            <a:rPr lang="en-IN"/>
            <a:t>The pressure of the environment can lower the level of employee satisfaction and long-term rates of engagement.</a:t>
          </a:r>
        </a:p>
      </dgm:t>
    </dgm:pt>
    <dgm:pt modelId="{B3BEA1BD-B72D-4143-B13B-79F7C09803F5}" type="parTrans" cxnId="{29B909FC-7000-4903-9BCE-9C5185816B82}">
      <dgm:prSet/>
      <dgm:spPr/>
      <dgm:t>
        <a:bodyPr/>
        <a:lstStyle/>
        <a:p>
          <a:pPr>
            <a:lnSpc>
              <a:spcPct val="150000"/>
            </a:lnSpc>
          </a:pPr>
          <a:endParaRPr lang="en-IN"/>
        </a:p>
      </dgm:t>
    </dgm:pt>
    <dgm:pt modelId="{A3DDCBD5-F105-46A5-847A-71F968E3FB95}" type="sibTrans" cxnId="{29B909FC-7000-4903-9BCE-9C5185816B82}">
      <dgm:prSet/>
      <dgm:spPr/>
      <dgm:t>
        <a:bodyPr/>
        <a:lstStyle/>
        <a:p>
          <a:pPr>
            <a:lnSpc>
              <a:spcPct val="150000"/>
            </a:lnSpc>
          </a:pPr>
          <a:endParaRPr lang="en-IN"/>
        </a:p>
      </dgm:t>
    </dgm:pt>
    <dgm:pt modelId="{D0ACFAAB-7E02-694C-B6F0-0923B69B1DC2}" type="pres">
      <dgm:prSet presAssocID="{B77518DB-4645-4647-B164-850223793F18}" presName="vert0" presStyleCnt="0">
        <dgm:presLayoutVars>
          <dgm:dir/>
          <dgm:animOne val="branch"/>
          <dgm:animLvl val="lvl"/>
        </dgm:presLayoutVars>
      </dgm:prSet>
      <dgm:spPr/>
    </dgm:pt>
    <dgm:pt modelId="{4793F8D2-F7E4-0F49-9051-D3C1C01E505A}" type="pres">
      <dgm:prSet presAssocID="{E91B26B4-7788-4DC8-9422-307CF355D05A}" presName="thickLine" presStyleLbl="alignNode1" presStyleIdx="0" presStyleCnt="3"/>
      <dgm:spPr/>
    </dgm:pt>
    <dgm:pt modelId="{0FCF2F0D-5E1C-4947-B08D-46827398FADA}" type="pres">
      <dgm:prSet presAssocID="{E91B26B4-7788-4DC8-9422-307CF355D05A}" presName="horz1" presStyleCnt="0"/>
      <dgm:spPr/>
    </dgm:pt>
    <dgm:pt modelId="{D928209C-88E6-FA46-955F-0E4C9755F43B}" type="pres">
      <dgm:prSet presAssocID="{E91B26B4-7788-4DC8-9422-307CF355D05A}" presName="tx1" presStyleLbl="revTx" presStyleIdx="0" presStyleCnt="3"/>
      <dgm:spPr/>
    </dgm:pt>
    <dgm:pt modelId="{8E603A16-D1CC-E44F-A7CA-AEF6D91CF6B5}" type="pres">
      <dgm:prSet presAssocID="{E91B26B4-7788-4DC8-9422-307CF355D05A}" presName="vert1" presStyleCnt="0"/>
      <dgm:spPr/>
    </dgm:pt>
    <dgm:pt modelId="{1C18C451-6248-6C46-9168-69B1DBFF13EF}" type="pres">
      <dgm:prSet presAssocID="{C6666212-7933-479B-99DA-6C848085D73E}" presName="thickLine" presStyleLbl="alignNode1" presStyleIdx="1" presStyleCnt="3"/>
      <dgm:spPr/>
    </dgm:pt>
    <dgm:pt modelId="{D7343B31-E526-774D-8C7A-5871BF554971}" type="pres">
      <dgm:prSet presAssocID="{C6666212-7933-479B-99DA-6C848085D73E}" presName="horz1" presStyleCnt="0"/>
      <dgm:spPr/>
    </dgm:pt>
    <dgm:pt modelId="{95FC90AB-459F-8B48-AD76-F9EEF3DE56AE}" type="pres">
      <dgm:prSet presAssocID="{C6666212-7933-479B-99DA-6C848085D73E}" presName="tx1" presStyleLbl="revTx" presStyleIdx="1" presStyleCnt="3"/>
      <dgm:spPr/>
    </dgm:pt>
    <dgm:pt modelId="{A2B2A199-B263-DF48-8ED7-D5B079C804C5}" type="pres">
      <dgm:prSet presAssocID="{C6666212-7933-479B-99DA-6C848085D73E}" presName="vert1" presStyleCnt="0"/>
      <dgm:spPr/>
    </dgm:pt>
    <dgm:pt modelId="{FBC29E7B-24EF-4C4C-BC6C-F5096E72F086}" type="pres">
      <dgm:prSet presAssocID="{D8C01A5E-8466-4B37-A25C-9CBA69502F3D}" presName="thickLine" presStyleLbl="alignNode1" presStyleIdx="2" presStyleCnt="3"/>
      <dgm:spPr/>
    </dgm:pt>
    <dgm:pt modelId="{16F7A04F-158D-0D44-AA94-0324A83A8C1F}" type="pres">
      <dgm:prSet presAssocID="{D8C01A5E-8466-4B37-A25C-9CBA69502F3D}" presName="horz1" presStyleCnt="0"/>
      <dgm:spPr/>
    </dgm:pt>
    <dgm:pt modelId="{DBEB13E9-025E-CE40-BF06-4C064171DF51}" type="pres">
      <dgm:prSet presAssocID="{D8C01A5E-8466-4B37-A25C-9CBA69502F3D}" presName="tx1" presStyleLbl="revTx" presStyleIdx="2" presStyleCnt="3"/>
      <dgm:spPr/>
    </dgm:pt>
    <dgm:pt modelId="{A4B6A428-A25B-E447-AF7D-B4A9E7A955D4}" type="pres">
      <dgm:prSet presAssocID="{D8C01A5E-8466-4B37-A25C-9CBA69502F3D}" presName="vert1" presStyleCnt="0"/>
      <dgm:spPr/>
    </dgm:pt>
  </dgm:ptLst>
  <dgm:cxnLst>
    <dgm:cxn modelId="{DC871728-796A-CB4F-9DD0-ADBDC5CDF7E4}" type="presOf" srcId="{D8C01A5E-8466-4B37-A25C-9CBA69502F3D}" destId="{DBEB13E9-025E-CE40-BF06-4C064171DF51}" srcOrd="0" destOrd="0" presId="urn:microsoft.com/office/officeart/2008/layout/LinedList"/>
    <dgm:cxn modelId="{798F6D57-CC25-40AD-8398-F3FE1D4D7A0E}" srcId="{B77518DB-4645-4647-B164-850223793F18}" destId="{C6666212-7933-479B-99DA-6C848085D73E}" srcOrd="1" destOrd="0" parTransId="{4F3A4573-E235-4700-A939-5148787C188B}" sibTransId="{294F27A6-6E79-4CEB-9492-7D10A8D9922C}"/>
    <dgm:cxn modelId="{FF5BCBBC-AD38-094F-8EF4-A795D935D1A6}" type="presOf" srcId="{B77518DB-4645-4647-B164-850223793F18}" destId="{D0ACFAAB-7E02-694C-B6F0-0923B69B1DC2}" srcOrd="0" destOrd="0" presId="urn:microsoft.com/office/officeart/2008/layout/LinedList"/>
    <dgm:cxn modelId="{5F621FBD-7034-2A40-8F86-11637578DCE2}" type="presOf" srcId="{E91B26B4-7788-4DC8-9422-307CF355D05A}" destId="{D928209C-88E6-FA46-955F-0E4C9755F43B}" srcOrd="0" destOrd="0" presId="urn:microsoft.com/office/officeart/2008/layout/LinedList"/>
    <dgm:cxn modelId="{82BB88CA-3947-422A-88C7-E4509A816845}" srcId="{B77518DB-4645-4647-B164-850223793F18}" destId="{E91B26B4-7788-4DC8-9422-307CF355D05A}" srcOrd="0" destOrd="0" parTransId="{CD6F92F6-856B-4E48-AA94-1A57DD1F2663}" sibTransId="{2B86E509-02BB-48E1-A32A-CD9D734BEC2A}"/>
    <dgm:cxn modelId="{F762D5E6-33FC-B641-8ADF-0A3811070C85}" type="presOf" srcId="{C6666212-7933-479B-99DA-6C848085D73E}" destId="{95FC90AB-459F-8B48-AD76-F9EEF3DE56AE}" srcOrd="0" destOrd="0" presId="urn:microsoft.com/office/officeart/2008/layout/LinedList"/>
    <dgm:cxn modelId="{29B909FC-7000-4903-9BCE-9C5185816B82}" srcId="{B77518DB-4645-4647-B164-850223793F18}" destId="{D8C01A5E-8466-4B37-A25C-9CBA69502F3D}" srcOrd="2" destOrd="0" parTransId="{B3BEA1BD-B72D-4143-B13B-79F7C09803F5}" sibTransId="{A3DDCBD5-F105-46A5-847A-71F968E3FB95}"/>
    <dgm:cxn modelId="{15AD57F1-2FEF-E240-94BB-B719E1F4A9F6}" type="presParOf" srcId="{D0ACFAAB-7E02-694C-B6F0-0923B69B1DC2}" destId="{4793F8D2-F7E4-0F49-9051-D3C1C01E505A}" srcOrd="0" destOrd="0" presId="urn:microsoft.com/office/officeart/2008/layout/LinedList"/>
    <dgm:cxn modelId="{9A7DC27A-5E20-2F4A-9A97-BC01AC35AB8D}" type="presParOf" srcId="{D0ACFAAB-7E02-694C-B6F0-0923B69B1DC2}" destId="{0FCF2F0D-5E1C-4947-B08D-46827398FADA}" srcOrd="1" destOrd="0" presId="urn:microsoft.com/office/officeart/2008/layout/LinedList"/>
    <dgm:cxn modelId="{D3AF17CE-537D-034F-8663-93363938C90D}" type="presParOf" srcId="{0FCF2F0D-5E1C-4947-B08D-46827398FADA}" destId="{D928209C-88E6-FA46-955F-0E4C9755F43B}" srcOrd="0" destOrd="0" presId="urn:microsoft.com/office/officeart/2008/layout/LinedList"/>
    <dgm:cxn modelId="{8B21C3C5-344B-A144-9C05-177C4AF177A4}" type="presParOf" srcId="{0FCF2F0D-5E1C-4947-B08D-46827398FADA}" destId="{8E603A16-D1CC-E44F-A7CA-AEF6D91CF6B5}" srcOrd="1" destOrd="0" presId="urn:microsoft.com/office/officeart/2008/layout/LinedList"/>
    <dgm:cxn modelId="{E94980D8-AE3E-BB46-A4A3-C0B2890BDF9B}" type="presParOf" srcId="{D0ACFAAB-7E02-694C-B6F0-0923B69B1DC2}" destId="{1C18C451-6248-6C46-9168-69B1DBFF13EF}" srcOrd="2" destOrd="0" presId="urn:microsoft.com/office/officeart/2008/layout/LinedList"/>
    <dgm:cxn modelId="{C95C7FB4-A773-834A-BA5B-4244BFAEC651}" type="presParOf" srcId="{D0ACFAAB-7E02-694C-B6F0-0923B69B1DC2}" destId="{D7343B31-E526-774D-8C7A-5871BF554971}" srcOrd="3" destOrd="0" presId="urn:microsoft.com/office/officeart/2008/layout/LinedList"/>
    <dgm:cxn modelId="{562AD828-B2F6-054B-AA6D-0452B6365338}" type="presParOf" srcId="{D7343B31-E526-774D-8C7A-5871BF554971}" destId="{95FC90AB-459F-8B48-AD76-F9EEF3DE56AE}" srcOrd="0" destOrd="0" presId="urn:microsoft.com/office/officeart/2008/layout/LinedList"/>
    <dgm:cxn modelId="{296E2101-F05D-6346-B866-D2B85527B9FA}" type="presParOf" srcId="{D7343B31-E526-774D-8C7A-5871BF554971}" destId="{A2B2A199-B263-DF48-8ED7-D5B079C804C5}" srcOrd="1" destOrd="0" presId="urn:microsoft.com/office/officeart/2008/layout/LinedList"/>
    <dgm:cxn modelId="{DDF9806B-155B-134A-8729-057F756FC378}" type="presParOf" srcId="{D0ACFAAB-7E02-694C-B6F0-0923B69B1DC2}" destId="{FBC29E7B-24EF-4C4C-BC6C-F5096E72F086}" srcOrd="4" destOrd="0" presId="urn:microsoft.com/office/officeart/2008/layout/LinedList"/>
    <dgm:cxn modelId="{F8A46EB6-920F-BE41-85F5-1D1B421F4FE3}" type="presParOf" srcId="{D0ACFAAB-7E02-694C-B6F0-0923B69B1DC2}" destId="{16F7A04F-158D-0D44-AA94-0324A83A8C1F}" srcOrd="5" destOrd="0" presId="urn:microsoft.com/office/officeart/2008/layout/LinedList"/>
    <dgm:cxn modelId="{ADCEAD3C-68CE-B94C-9A6E-86E8A6FA82B8}" type="presParOf" srcId="{16F7A04F-158D-0D44-AA94-0324A83A8C1F}" destId="{DBEB13E9-025E-CE40-BF06-4C064171DF51}" srcOrd="0" destOrd="0" presId="urn:microsoft.com/office/officeart/2008/layout/LinedList"/>
    <dgm:cxn modelId="{D42B9ABC-20F8-7940-9391-867BD610D2B6}" type="presParOf" srcId="{16F7A04F-158D-0D44-AA94-0324A83A8C1F}" destId="{A4B6A428-A25B-E447-AF7D-B4A9E7A955D4}"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15250532-2B49-4F9D-91C1-92EB2459E494}" type="doc">
      <dgm:prSet loTypeId="urn:microsoft.com/office/officeart/2005/8/layout/vProcess5" loCatId="process" qsTypeId="urn:microsoft.com/office/officeart/2005/8/quickstyle/simple5" qsCatId="simple" csTypeId="urn:microsoft.com/office/officeart/2005/8/colors/colorful2" csCatId="colorful"/>
      <dgm:spPr/>
      <dgm:t>
        <a:bodyPr/>
        <a:lstStyle/>
        <a:p>
          <a:endParaRPr lang="en-IN"/>
        </a:p>
      </dgm:t>
    </dgm:pt>
    <dgm:pt modelId="{ACF676CE-8348-4325-9856-9BC9C6442DB1}">
      <dgm:prSet/>
      <dgm:spPr/>
      <dgm:t>
        <a:bodyPr/>
        <a:lstStyle/>
        <a:p>
          <a:r>
            <a:rPr lang="en-IN"/>
            <a:t>Coordinating brings together activities among departments, ensuring alignment with organisational objectives</a:t>
          </a:r>
        </a:p>
      </dgm:t>
    </dgm:pt>
    <dgm:pt modelId="{99984A4E-66E7-48AF-BF9E-2E9301B8DAEE}" type="parTrans" cxnId="{499D9363-A0FC-4382-8898-658A3613FB61}">
      <dgm:prSet/>
      <dgm:spPr/>
      <dgm:t>
        <a:bodyPr/>
        <a:lstStyle/>
        <a:p>
          <a:endParaRPr lang="en-IN"/>
        </a:p>
      </dgm:t>
    </dgm:pt>
    <dgm:pt modelId="{BEA039D8-7FD7-427F-BB2D-B80B317524FB}" type="sibTrans" cxnId="{499D9363-A0FC-4382-8898-658A3613FB61}">
      <dgm:prSet/>
      <dgm:spPr/>
      <dgm:t>
        <a:bodyPr/>
        <a:lstStyle/>
        <a:p>
          <a:endParaRPr lang="en-IN"/>
        </a:p>
      </dgm:t>
    </dgm:pt>
    <dgm:pt modelId="{40DCA7FF-AD89-4021-B9C8-40B50AEBAC61}">
      <dgm:prSet/>
      <dgm:spPr/>
      <dgm:t>
        <a:bodyPr/>
        <a:lstStyle/>
        <a:p>
          <a:r>
            <a:rPr lang="en-IN"/>
            <a:t>Synchronises the communication with and resources among different functional units effectively</a:t>
          </a:r>
        </a:p>
      </dgm:t>
    </dgm:pt>
    <dgm:pt modelId="{EDD1C446-EAC0-477B-8C2A-3B02A6D5BDBE}" type="parTrans" cxnId="{F6FF842E-F37A-4CDC-8AC8-E0FA5F18463D}">
      <dgm:prSet/>
      <dgm:spPr/>
      <dgm:t>
        <a:bodyPr/>
        <a:lstStyle/>
        <a:p>
          <a:endParaRPr lang="en-IN"/>
        </a:p>
      </dgm:t>
    </dgm:pt>
    <dgm:pt modelId="{C84754A2-5E50-4EBD-A01F-F33D5F396204}" type="sibTrans" cxnId="{F6FF842E-F37A-4CDC-8AC8-E0FA5F18463D}">
      <dgm:prSet/>
      <dgm:spPr/>
      <dgm:t>
        <a:bodyPr/>
        <a:lstStyle/>
        <a:p>
          <a:endParaRPr lang="en-IN"/>
        </a:p>
      </dgm:t>
    </dgm:pt>
    <dgm:pt modelId="{DAE23C82-B356-48A8-A181-BC633B80D7E9}">
      <dgm:prSet/>
      <dgm:spPr/>
      <dgm:t>
        <a:bodyPr/>
        <a:lstStyle/>
        <a:p>
          <a:r>
            <a:rPr lang="en-IN"/>
            <a:t>Essential for complex organisations which have to manage more than one operation at the same time in more than one market</a:t>
          </a:r>
        </a:p>
      </dgm:t>
    </dgm:pt>
    <dgm:pt modelId="{7D265D6D-89B3-470D-B27C-DDEFE072E90A}" type="parTrans" cxnId="{CCDF03A6-D6A2-492E-8058-66731398F8B7}">
      <dgm:prSet/>
      <dgm:spPr/>
      <dgm:t>
        <a:bodyPr/>
        <a:lstStyle/>
        <a:p>
          <a:endParaRPr lang="en-IN"/>
        </a:p>
      </dgm:t>
    </dgm:pt>
    <dgm:pt modelId="{BDDA0EA4-FA62-4CCC-A910-85B929E3392E}" type="sibTrans" cxnId="{CCDF03A6-D6A2-492E-8058-66731398F8B7}">
      <dgm:prSet/>
      <dgm:spPr/>
      <dgm:t>
        <a:bodyPr/>
        <a:lstStyle/>
        <a:p>
          <a:endParaRPr lang="en-IN"/>
        </a:p>
      </dgm:t>
    </dgm:pt>
    <dgm:pt modelId="{B0FB7435-F3E9-49CC-B375-3599D6EAFA64}" type="pres">
      <dgm:prSet presAssocID="{15250532-2B49-4F9D-91C1-92EB2459E494}" presName="outerComposite" presStyleCnt="0">
        <dgm:presLayoutVars>
          <dgm:chMax val="5"/>
          <dgm:dir/>
          <dgm:resizeHandles val="exact"/>
        </dgm:presLayoutVars>
      </dgm:prSet>
      <dgm:spPr/>
    </dgm:pt>
    <dgm:pt modelId="{8C22FEE9-1CAC-4811-8E0D-CF40A404270A}" type="pres">
      <dgm:prSet presAssocID="{15250532-2B49-4F9D-91C1-92EB2459E494}" presName="dummyMaxCanvas" presStyleCnt="0">
        <dgm:presLayoutVars/>
      </dgm:prSet>
      <dgm:spPr/>
    </dgm:pt>
    <dgm:pt modelId="{979BA266-31E6-4C8C-892A-9A89EDC23C4B}" type="pres">
      <dgm:prSet presAssocID="{15250532-2B49-4F9D-91C1-92EB2459E494}" presName="ThreeNodes_1" presStyleLbl="node1" presStyleIdx="0" presStyleCnt="3">
        <dgm:presLayoutVars>
          <dgm:bulletEnabled val="1"/>
        </dgm:presLayoutVars>
      </dgm:prSet>
      <dgm:spPr/>
    </dgm:pt>
    <dgm:pt modelId="{C45F3D9A-BD61-4222-A54D-9158C7C1EB2F}" type="pres">
      <dgm:prSet presAssocID="{15250532-2B49-4F9D-91C1-92EB2459E494}" presName="ThreeNodes_2" presStyleLbl="node1" presStyleIdx="1" presStyleCnt="3">
        <dgm:presLayoutVars>
          <dgm:bulletEnabled val="1"/>
        </dgm:presLayoutVars>
      </dgm:prSet>
      <dgm:spPr/>
    </dgm:pt>
    <dgm:pt modelId="{0F95D99A-46B3-4A0D-A629-95FB2441033F}" type="pres">
      <dgm:prSet presAssocID="{15250532-2B49-4F9D-91C1-92EB2459E494}" presName="ThreeNodes_3" presStyleLbl="node1" presStyleIdx="2" presStyleCnt="3">
        <dgm:presLayoutVars>
          <dgm:bulletEnabled val="1"/>
        </dgm:presLayoutVars>
      </dgm:prSet>
      <dgm:spPr/>
    </dgm:pt>
    <dgm:pt modelId="{68E091F4-0BD5-49F6-A524-860CA33AA9D3}" type="pres">
      <dgm:prSet presAssocID="{15250532-2B49-4F9D-91C1-92EB2459E494}" presName="ThreeConn_1-2" presStyleLbl="fgAccFollowNode1" presStyleIdx="0" presStyleCnt="2">
        <dgm:presLayoutVars>
          <dgm:bulletEnabled val="1"/>
        </dgm:presLayoutVars>
      </dgm:prSet>
      <dgm:spPr/>
    </dgm:pt>
    <dgm:pt modelId="{154BDE95-C4DF-43B0-B897-237C1F429A1F}" type="pres">
      <dgm:prSet presAssocID="{15250532-2B49-4F9D-91C1-92EB2459E494}" presName="ThreeConn_2-3" presStyleLbl="fgAccFollowNode1" presStyleIdx="1" presStyleCnt="2">
        <dgm:presLayoutVars>
          <dgm:bulletEnabled val="1"/>
        </dgm:presLayoutVars>
      </dgm:prSet>
      <dgm:spPr/>
    </dgm:pt>
    <dgm:pt modelId="{D959B2DA-D808-4DD5-A115-0072B5AE2A3D}" type="pres">
      <dgm:prSet presAssocID="{15250532-2B49-4F9D-91C1-92EB2459E494}" presName="ThreeNodes_1_text" presStyleLbl="node1" presStyleIdx="2" presStyleCnt="3">
        <dgm:presLayoutVars>
          <dgm:bulletEnabled val="1"/>
        </dgm:presLayoutVars>
      </dgm:prSet>
      <dgm:spPr/>
    </dgm:pt>
    <dgm:pt modelId="{01EAB65E-C756-4F14-98F4-F7D874984360}" type="pres">
      <dgm:prSet presAssocID="{15250532-2B49-4F9D-91C1-92EB2459E494}" presName="ThreeNodes_2_text" presStyleLbl="node1" presStyleIdx="2" presStyleCnt="3">
        <dgm:presLayoutVars>
          <dgm:bulletEnabled val="1"/>
        </dgm:presLayoutVars>
      </dgm:prSet>
      <dgm:spPr/>
    </dgm:pt>
    <dgm:pt modelId="{F83E2F76-92DE-4C11-BC03-336D0AE2267A}" type="pres">
      <dgm:prSet presAssocID="{15250532-2B49-4F9D-91C1-92EB2459E494}" presName="ThreeNodes_3_text" presStyleLbl="node1" presStyleIdx="2" presStyleCnt="3">
        <dgm:presLayoutVars>
          <dgm:bulletEnabled val="1"/>
        </dgm:presLayoutVars>
      </dgm:prSet>
      <dgm:spPr/>
    </dgm:pt>
  </dgm:ptLst>
  <dgm:cxnLst>
    <dgm:cxn modelId="{C79C2616-FD42-469C-8F13-18B9553EC156}" type="presOf" srcId="{40DCA7FF-AD89-4021-B9C8-40B50AEBAC61}" destId="{01EAB65E-C756-4F14-98F4-F7D874984360}" srcOrd="1" destOrd="0" presId="urn:microsoft.com/office/officeart/2005/8/layout/vProcess5"/>
    <dgm:cxn modelId="{E58B3324-20A2-4EEB-8DAA-AB4B1B9D42F8}" type="presOf" srcId="{DAE23C82-B356-48A8-A181-BC633B80D7E9}" destId="{0F95D99A-46B3-4A0D-A629-95FB2441033F}" srcOrd="0" destOrd="0" presId="urn:microsoft.com/office/officeart/2005/8/layout/vProcess5"/>
    <dgm:cxn modelId="{2291052D-546A-44A6-82A9-2AC693555C79}" type="presOf" srcId="{DAE23C82-B356-48A8-A181-BC633B80D7E9}" destId="{F83E2F76-92DE-4C11-BC03-336D0AE2267A}" srcOrd="1" destOrd="0" presId="urn:microsoft.com/office/officeart/2005/8/layout/vProcess5"/>
    <dgm:cxn modelId="{F6FF842E-F37A-4CDC-8AC8-E0FA5F18463D}" srcId="{15250532-2B49-4F9D-91C1-92EB2459E494}" destId="{40DCA7FF-AD89-4021-B9C8-40B50AEBAC61}" srcOrd="1" destOrd="0" parTransId="{EDD1C446-EAC0-477B-8C2A-3B02A6D5BDBE}" sibTransId="{C84754A2-5E50-4EBD-A01F-F33D5F396204}"/>
    <dgm:cxn modelId="{7B275D3E-1A1C-46D0-9044-058E1B0C63AF}" type="presOf" srcId="{C84754A2-5E50-4EBD-A01F-F33D5F396204}" destId="{154BDE95-C4DF-43B0-B897-237C1F429A1F}" srcOrd="0" destOrd="0" presId="urn:microsoft.com/office/officeart/2005/8/layout/vProcess5"/>
    <dgm:cxn modelId="{3BB9155D-CFB1-43E4-B62F-A2F03D273680}" type="presOf" srcId="{15250532-2B49-4F9D-91C1-92EB2459E494}" destId="{B0FB7435-F3E9-49CC-B375-3599D6EAFA64}" srcOrd="0" destOrd="0" presId="urn:microsoft.com/office/officeart/2005/8/layout/vProcess5"/>
    <dgm:cxn modelId="{3F28355D-7D82-4654-B0CF-B6766E67BC5A}" type="presOf" srcId="{ACF676CE-8348-4325-9856-9BC9C6442DB1}" destId="{D959B2DA-D808-4DD5-A115-0072B5AE2A3D}" srcOrd="1" destOrd="0" presId="urn:microsoft.com/office/officeart/2005/8/layout/vProcess5"/>
    <dgm:cxn modelId="{499D9363-A0FC-4382-8898-658A3613FB61}" srcId="{15250532-2B49-4F9D-91C1-92EB2459E494}" destId="{ACF676CE-8348-4325-9856-9BC9C6442DB1}" srcOrd="0" destOrd="0" parTransId="{99984A4E-66E7-48AF-BF9E-2E9301B8DAEE}" sibTransId="{BEA039D8-7FD7-427F-BB2D-B80B317524FB}"/>
    <dgm:cxn modelId="{CCDF03A6-D6A2-492E-8058-66731398F8B7}" srcId="{15250532-2B49-4F9D-91C1-92EB2459E494}" destId="{DAE23C82-B356-48A8-A181-BC633B80D7E9}" srcOrd="2" destOrd="0" parTransId="{7D265D6D-89B3-470D-B27C-DDEFE072E90A}" sibTransId="{BDDA0EA4-FA62-4CCC-A910-85B929E3392E}"/>
    <dgm:cxn modelId="{ED50A7C6-2FC1-4E21-9076-DE6886941153}" type="presOf" srcId="{ACF676CE-8348-4325-9856-9BC9C6442DB1}" destId="{979BA266-31E6-4C8C-892A-9A89EDC23C4B}" srcOrd="0" destOrd="0" presId="urn:microsoft.com/office/officeart/2005/8/layout/vProcess5"/>
    <dgm:cxn modelId="{058654CB-0847-40F6-952F-0AA144D2434F}" type="presOf" srcId="{BEA039D8-7FD7-427F-BB2D-B80B317524FB}" destId="{68E091F4-0BD5-49F6-A524-860CA33AA9D3}" srcOrd="0" destOrd="0" presId="urn:microsoft.com/office/officeart/2005/8/layout/vProcess5"/>
    <dgm:cxn modelId="{A3CB8AEA-8BB6-428E-96A1-B7895B53627D}" type="presOf" srcId="{40DCA7FF-AD89-4021-B9C8-40B50AEBAC61}" destId="{C45F3D9A-BD61-4222-A54D-9158C7C1EB2F}" srcOrd="0" destOrd="0" presId="urn:microsoft.com/office/officeart/2005/8/layout/vProcess5"/>
    <dgm:cxn modelId="{38A62EE0-33EF-4F33-B513-EC165CE549B5}" type="presParOf" srcId="{B0FB7435-F3E9-49CC-B375-3599D6EAFA64}" destId="{8C22FEE9-1CAC-4811-8E0D-CF40A404270A}" srcOrd="0" destOrd="0" presId="urn:microsoft.com/office/officeart/2005/8/layout/vProcess5"/>
    <dgm:cxn modelId="{37881FC1-0428-4AF1-AE63-D652A001524E}" type="presParOf" srcId="{B0FB7435-F3E9-49CC-B375-3599D6EAFA64}" destId="{979BA266-31E6-4C8C-892A-9A89EDC23C4B}" srcOrd="1" destOrd="0" presId="urn:microsoft.com/office/officeart/2005/8/layout/vProcess5"/>
    <dgm:cxn modelId="{3338BF2C-D656-43F4-912B-1FE16A97A379}" type="presParOf" srcId="{B0FB7435-F3E9-49CC-B375-3599D6EAFA64}" destId="{C45F3D9A-BD61-4222-A54D-9158C7C1EB2F}" srcOrd="2" destOrd="0" presId="urn:microsoft.com/office/officeart/2005/8/layout/vProcess5"/>
    <dgm:cxn modelId="{7092472D-C726-47EF-B943-6F01A15CB027}" type="presParOf" srcId="{B0FB7435-F3E9-49CC-B375-3599D6EAFA64}" destId="{0F95D99A-46B3-4A0D-A629-95FB2441033F}" srcOrd="3" destOrd="0" presId="urn:microsoft.com/office/officeart/2005/8/layout/vProcess5"/>
    <dgm:cxn modelId="{406619E0-91CB-4FFA-AEC4-6C0C185CFA65}" type="presParOf" srcId="{B0FB7435-F3E9-49CC-B375-3599D6EAFA64}" destId="{68E091F4-0BD5-49F6-A524-860CA33AA9D3}" srcOrd="4" destOrd="0" presId="urn:microsoft.com/office/officeart/2005/8/layout/vProcess5"/>
    <dgm:cxn modelId="{6FEC0A7B-032C-47B4-80AD-AABD5F03FE8D}" type="presParOf" srcId="{B0FB7435-F3E9-49CC-B375-3599D6EAFA64}" destId="{154BDE95-C4DF-43B0-B897-237C1F429A1F}" srcOrd="5" destOrd="0" presId="urn:microsoft.com/office/officeart/2005/8/layout/vProcess5"/>
    <dgm:cxn modelId="{66FAC5AB-977B-4F0C-B21F-9A44C1798C88}" type="presParOf" srcId="{B0FB7435-F3E9-49CC-B375-3599D6EAFA64}" destId="{D959B2DA-D808-4DD5-A115-0072B5AE2A3D}" srcOrd="6" destOrd="0" presId="urn:microsoft.com/office/officeart/2005/8/layout/vProcess5"/>
    <dgm:cxn modelId="{5AF8FF27-CB0E-460B-B4E8-86EF245DBF43}" type="presParOf" srcId="{B0FB7435-F3E9-49CC-B375-3599D6EAFA64}" destId="{01EAB65E-C756-4F14-98F4-F7D874984360}" srcOrd="7" destOrd="0" presId="urn:microsoft.com/office/officeart/2005/8/layout/vProcess5"/>
    <dgm:cxn modelId="{3F33F364-1736-425A-ACC5-030C703F7ADE}" type="presParOf" srcId="{B0FB7435-F3E9-49CC-B375-3599D6EAFA64}" destId="{F83E2F76-92DE-4C11-BC03-336D0AE2267A}" srcOrd="8"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11D9CA01-7862-4DC1-AEB7-79989DB9C4A2}"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IN"/>
        </a:p>
      </dgm:t>
    </dgm:pt>
    <dgm:pt modelId="{72E7E9A8-8FDE-4DFD-82F6-372D413E1BD8}">
      <dgm:prSet/>
      <dgm:spPr/>
      <dgm:t>
        <a:bodyPr/>
        <a:lstStyle/>
        <a:p>
          <a:r>
            <a:rPr lang="en-IN"/>
            <a:t>Real-time systems link website orders with the warehouse fulfilment operations in real-time</a:t>
          </a:r>
        </a:p>
      </dgm:t>
    </dgm:pt>
    <dgm:pt modelId="{9E3005CE-BB64-4F33-83CB-F29D2674538B}" type="parTrans" cxnId="{89EFAC8D-C6E5-4C41-A4E5-D20AF9E1DF9F}">
      <dgm:prSet/>
      <dgm:spPr/>
      <dgm:t>
        <a:bodyPr/>
        <a:lstStyle/>
        <a:p>
          <a:endParaRPr lang="en-IN"/>
        </a:p>
      </dgm:t>
    </dgm:pt>
    <dgm:pt modelId="{101AF5F4-8784-4B66-97C2-D743790B684E}" type="sibTrans" cxnId="{89EFAC8D-C6E5-4C41-A4E5-D20AF9E1DF9F}">
      <dgm:prSet/>
      <dgm:spPr/>
      <dgm:t>
        <a:bodyPr/>
        <a:lstStyle/>
        <a:p>
          <a:endParaRPr lang="en-IN"/>
        </a:p>
      </dgm:t>
    </dgm:pt>
    <dgm:pt modelId="{C9D2A86C-475A-4467-86ED-C67F55E00ED5}">
      <dgm:prSet/>
      <dgm:spPr/>
      <dgm:t>
        <a:bodyPr/>
        <a:lstStyle/>
        <a:p>
          <a:r>
            <a:rPr lang="en-IN"/>
            <a:t>Coordinates suppliers' logistics providers as well as internal teams across the worldwide markets</a:t>
          </a:r>
        </a:p>
      </dgm:t>
    </dgm:pt>
    <dgm:pt modelId="{70678E8B-5ABD-4983-A409-7C1576F1374A}" type="parTrans" cxnId="{CEEB61DB-98B5-4609-B3E4-149632F4A16B}">
      <dgm:prSet/>
      <dgm:spPr/>
      <dgm:t>
        <a:bodyPr/>
        <a:lstStyle/>
        <a:p>
          <a:endParaRPr lang="en-IN"/>
        </a:p>
      </dgm:t>
    </dgm:pt>
    <dgm:pt modelId="{8028FE00-FD72-43FF-AFBA-1D53D60D61A9}" type="sibTrans" cxnId="{CEEB61DB-98B5-4609-B3E4-149632F4A16B}">
      <dgm:prSet/>
      <dgm:spPr/>
      <dgm:t>
        <a:bodyPr/>
        <a:lstStyle/>
        <a:p>
          <a:endParaRPr lang="en-IN"/>
        </a:p>
      </dgm:t>
    </dgm:pt>
    <dgm:pt modelId="{8FD7DEA6-65EA-4FEE-B45D-24435B22497C}">
      <dgm:prSet/>
      <dgm:spPr/>
      <dgm:t>
        <a:bodyPr/>
        <a:lstStyle/>
        <a:p>
          <a:r>
            <a:rPr lang="en-IN"/>
            <a:t>Uses technology platforms to ensure smooth customer order processing</a:t>
          </a:r>
        </a:p>
      </dgm:t>
    </dgm:pt>
    <dgm:pt modelId="{EA9A6BEC-C32B-4B81-B015-7CE2E2BFF858}" type="parTrans" cxnId="{8DA7F7A2-ABE3-40E4-81CA-8CBEE483EFEA}">
      <dgm:prSet/>
      <dgm:spPr/>
      <dgm:t>
        <a:bodyPr/>
        <a:lstStyle/>
        <a:p>
          <a:endParaRPr lang="en-IN"/>
        </a:p>
      </dgm:t>
    </dgm:pt>
    <dgm:pt modelId="{C1A0A415-6A97-411E-B31D-70BE2606A33A}" type="sibTrans" cxnId="{8DA7F7A2-ABE3-40E4-81CA-8CBEE483EFEA}">
      <dgm:prSet/>
      <dgm:spPr/>
      <dgm:t>
        <a:bodyPr/>
        <a:lstStyle/>
        <a:p>
          <a:endParaRPr lang="en-IN"/>
        </a:p>
      </dgm:t>
    </dgm:pt>
    <dgm:pt modelId="{AE6E0123-72B0-44DB-9630-2B9698D6FD43}" type="pres">
      <dgm:prSet presAssocID="{11D9CA01-7862-4DC1-AEB7-79989DB9C4A2}" presName="vert0" presStyleCnt="0">
        <dgm:presLayoutVars>
          <dgm:dir/>
          <dgm:animOne val="branch"/>
          <dgm:animLvl val="lvl"/>
        </dgm:presLayoutVars>
      </dgm:prSet>
      <dgm:spPr/>
    </dgm:pt>
    <dgm:pt modelId="{5210F6B5-B37B-4CBD-8966-9D3E5B31A6A0}" type="pres">
      <dgm:prSet presAssocID="{72E7E9A8-8FDE-4DFD-82F6-372D413E1BD8}" presName="thickLine" presStyleLbl="alignNode1" presStyleIdx="0" presStyleCnt="3"/>
      <dgm:spPr/>
    </dgm:pt>
    <dgm:pt modelId="{83D6206D-E5C8-424C-908F-C95043DECC87}" type="pres">
      <dgm:prSet presAssocID="{72E7E9A8-8FDE-4DFD-82F6-372D413E1BD8}" presName="horz1" presStyleCnt="0"/>
      <dgm:spPr/>
    </dgm:pt>
    <dgm:pt modelId="{6D5BA539-6E0F-4127-AC0E-5E275F99C137}" type="pres">
      <dgm:prSet presAssocID="{72E7E9A8-8FDE-4DFD-82F6-372D413E1BD8}" presName="tx1" presStyleLbl="revTx" presStyleIdx="0" presStyleCnt="3"/>
      <dgm:spPr/>
    </dgm:pt>
    <dgm:pt modelId="{7E52AC6D-4EEA-4099-B55D-DD9076E11DED}" type="pres">
      <dgm:prSet presAssocID="{72E7E9A8-8FDE-4DFD-82F6-372D413E1BD8}" presName="vert1" presStyleCnt="0"/>
      <dgm:spPr/>
    </dgm:pt>
    <dgm:pt modelId="{40638F6D-A677-4CD6-A9C6-74C071580E0D}" type="pres">
      <dgm:prSet presAssocID="{C9D2A86C-475A-4467-86ED-C67F55E00ED5}" presName="thickLine" presStyleLbl="alignNode1" presStyleIdx="1" presStyleCnt="3"/>
      <dgm:spPr/>
    </dgm:pt>
    <dgm:pt modelId="{1AE80549-25A4-4A18-B080-B9B448C60159}" type="pres">
      <dgm:prSet presAssocID="{C9D2A86C-475A-4467-86ED-C67F55E00ED5}" presName="horz1" presStyleCnt="0"/>
      <dgm:spPr/>
    </dgm:pt>
    <dgm:pt modelId="{0A7BEF6F-9B2B-4E96-940E-5C1422881D34}" type="pres">
      <dgm:prSet presAssocID="{C9D2A86C-475A-4467-86ED-C67F55E00ED5}" presName="tx1" presStyleLbl="revTx" presStyleIdx="1" presStyleCnt="3"/>
      <dgm:spPr/>
    </dgm:pt>
    <dgm:pt modelId="{DAD3FEA2-A566-4741-8357-CE044FF2A1C2}" type="pres">
      <dgm:prSet presAssocID="{C9D2A86C-475A-4467-86ED-C67F55E00ED5}" presName="vert1" presStyleCnt="0"/>
      <dgm:spPr/>
    </dgm:pt>
    <dgm:pt modelId="{E48B2A08-86D3-4E50-823C-CB24358079E8}" type="pres">
      <dgm:prSet presAssocID="{8FD7DEA6-65EA-4FEE-B45D-24435B22497C}" presName="thickLine" presStyleLbl="alignNode1" presStyleIdx="2" presStyleCnt="3"/>
      <dgm:spPr/>
    </dgm:pt>
    <dgm:pt modelId="{7ABA3C9E-3D98-41FF-B9CB-FA52B4FF035C}" type="pres">
      <dgm:prSet presAssocID="{8FD7DEA6-65EA-4FEE-B45D-24435B22497C}" presName="horz1" presStyleCnt="0"/>
      <dgm:spPr/>
    </dgm:pt>
    <dgm:pt modelId="{043FB730-5A1F-421F-A653-06B6384A97F6}" type="pres">
      <dgm:prSet presAssocID="{8FD7DEA6-65EA-4FEE-B45D-24435B22497C}" presName="tx1" presStyleLbl="revTx" presStyleIdx="2" presStyleCnt="3"/>
      <dgm:spPr/>
    </dgm:pt>
    <dgm:pt modelId="{2D44F1B4-F703-46BA-9F7D-A10B344BE804}" type="pres">
      <dgm:prSet presAssocID="{8FD7DEA6-65EA-4FEE-B45D-24435B22497C}" presName="vert1" presStyleCnt="0"/>
      <dgm:spPr/>
    </dgm:pt>
  </dgm:ptLst>
  <dgm:cxnLst>
    <dgm:cxn modelId="{1B3DBC2A-5482-40ED-94C3-F8B2E3CF8338}" type="presOf" srcId="{8FD7DEA6-65EA-4FEE-B45D-24435B22497C}" destId="{043FB730-5A1F-421F-A653-06B6384A97F6}" srcOrd="0" destOrd="0" presId="urn:microsoft.com/office/officeart/2008/layout/LinedList"/>
    <dgm:cxn modelId="{59032F67-9563-4A5E-9657-5C2E3C94F369}" type="presOf" srcId="{11D9CA01-7862-4DC1-AEB7-79989DB9C4A2}" destId="{AE6E0123-72B0-44DB-9630-2B9698D6FD43}" srcOrd="0" destOrd="0" presId="urn:microsoft.com/office/officeart/2008/layout/LinedList"/>
    <dgm:cxn modelId="{BC98016B-03A9-4C49-94C4-01C7DEA68AC7}" type="presOf" srcId="{72E7E9A8-8FDE-4DFD-82F6-372D413E1BD8}" destId="{6D5BA539-6E0F-4127-AC0E-5E275F99C137}" srcOrd="0" destOrd="0" presId="urn:microsoft.com/office/officeart/2008/layout/LinedList"/>
    <dgm:cxn modelId="{89EFAC8D-C6E5-4C41-A4E5-D20AF9E1DF9F}" srcId="{11D9CA01-7862-4DC1-AEB7-79989DB9C4A2}" destId="{72E7E9A8-8FDE-4DFD-82F6-372D413E1BD8}" srcOrd="0" destOrd="0" parTransId="{9E3005CE-BB64-4F33-83CB-F29D2674538B}" sibTransId="{101AF5F4-8784-4B66-97C2-D743790B684E}"/>
    <dgm:cxn modelId="{8DA7F7A2-ABE3-40E4-81CA-8CBEE483EFEA}" srcId="{11D9CA01-7862-4DC1-AEB7-79989DB9C4A2}" destId="{8FD7DEA6-65EA-4FEE-B45D-24435B22497C}" srcOrd="2" destOrd="0" parTransId="{EA9A6BEC-C32B-4B81-B015-7CE2E2BFF858}" sibTransId="{C1A0A415-6A97-411E-B31D-70BE2606A33A}"/>
    <dgm:cxn modelId="{3B18AED3-CE37-40E3-BF52-D9E77B6DCA3A}" type="presOf" srcId="{C9D2A86C-475A-4467-86ED-C67F55E00ED5}" destId="{0A7BEF6F-9B2B-4E96-940E-5C1422881D34}" srcOrd="0" destOrd="0" presId="urn:microsoft.com/office/officeart/2008/layout/LinedList"/>
    <dgm:cxn modelId="{CEEB61DB-98B5-4609-B3E4-149632F4A16B}" srcId="{11D9CA01-7862-4DC1-AEB7-79989DB9C4A2}" destId="{C9D2A86C-475A-4467-86ED-C67F55E00ED5}" srcOrd="1" destOrd="0" parTransId="{70678E8B-5ABD-4983-A409-7C1576F1374A}" sibTransId="{8028FE00-FD72-43FF-AFBA-1D53D60D61A9}"/>
    <dgm:cxn modelId="{4A570076-7F96-4A04-A362-71E825E18E3B}" type="presParOf" srcId="{AE6E0123-72B0-44DB-9630-2B9698D6FD43}" destId="{5210F6B5-B37B-4CBD-8966-9D3E5B31A6A0}" srcOrd="0" destOrd="0" presId="urn:microsoft.com/office/officeart/2008/layout/LinedList"/>
    <dgm:cxn modelId="{BF9835A3-7F6F-4E63-99D0-6B3D6EC8ABC4}" type="presParOf" srcId="{AE6E0123-72B0-44DB-9630-2B9698D6FD43}" destId="{83D6206D-E5C8-424C-908F-C95043DECC87}" srcOrd="1" destOrd="0" presId="urn:microsoft.com/office/officeart/2008/layout/LinedList"/>
    <dgm:cxn modelId="{B15A24AE-A2D8-4855-8AFA-3F73C1DA4775}" type="presParOf" srcId="{83D6206D-E5C8-424C-908F-C95043DECC87}" destId="{6D5BA539-6E0F-4127-AC0E-5E275F99C137}" srcOrd="0" destOrd="0" presId="urn:microsoft.com/office/officeart/2008/layout/LinedList"/>
    <dgm:cxn modelId="{42286A3B-C529-481A-9D9A-1E66B6A67747}" type="presParOf" srcId="{83D6206D-E5C8-424C-908F-C95043DECC87}" destId="{7E52AC6D-4EEA-4099-B55D-DD9076E11DED}" srcOrd="1" destOrd="0" presId="urn:microsoft.com/office/officeart/2008/layout/LinedList"/>
    <dgm:cxn modelId="{73EDF30A-1176-48CB-8B8F-AB810A77EB92}" type="presParOf" srcId="{AE6E0123-72B0-44DB-9630-2B9698D6FD43}" destId="{40638F6D-A677-4CD6-A9C6-74C071580E0D}" srcOrd="2" destOrd="0" presId="urn:microsoft.com/office/officeart/2008/layout/LinedList"/>
    <dgm:cxn modelId="{022226EC-A5B4-4B75-B38F-305B2723624D}" type="presParOf" srcId="{AE6E0123-72B0-44DB-9630-2B9698D6FD43}" destId="{1AE80549-25A4-4A18-B080-B9B448C60159}" srcOrd="3" destOrd="0" presId="urn:microsoft.com/office/officeart/2008/layout/LinedList"/>
    <dgm:cxn modelId="{18637129-F866-4234-8686-59D065528BD1}" type="presParOf" srcId="{1AE80549-25A4-4A18-B080-B9B448C60159}" destId="{0A7BEF6F-9B2B-4E96-940E-5C1422881D34}" srcOrd="0" destOrd="0" presId="urn:microsoft.com/office/officeart/2008/layout/LinedList"/>
    <dgm:cxn modelId="{87061C95-404E-47EB-AAA8-323F44E32D15}" type="presParOf" srcId="{1AE80549-25A4-4A18-B080-B9B448C60159}" destId="{DAD3FEA2-A566-4741-8357-CE044FF2A1C2}" srcOrd="1" destOrd="0" presId="urn:microsoft.com/office/officeart/2008/layout/LinedList"/>
    <dgm:cxn modelId="{F553E995-18ED-4F1C-9E31-DB2D540FD191}" type="presParOf" srcId="{AE6E0123-72B0-44DB-9630-2B9698D6FD43}" destId="{E48B2A08-86D3-4E50-823C-CB24358079E8}" srcOrd="4" destOrd="0" presId="urn:microsoft.com/office/officeart/2008/layout/LinedList"/>
    <dgm:cxn modelId="{F0E759AD-3C55-473C-AFBA-9C1569154680}" type="presParOf" srcId="{AE6E0123-72B0-44DB-9630-2B9698D6FD43}" destId="{7ABA3C9E-3D98-41FF-B9CB-FA52B4FF035C}" srcOrd="5" destOrd="0" presId="urn:microsoft.com/office/officeart/2008/layout/LinedList"/>
    <dgm:cxn modelId="{AEF7BEF2-9E45-4A53-AEB8-0F0941E4671B}" type="presParOf" srcId="{7ABA3C9E-3D98-41FF-B9CB-FA52B4FF035C}" destId="{043FB730-5A1F-421F-A653-06B6384A97F6}" srcOrd="0" destOrd="0" presId="urn:microsoft.com/office/officeart/2008/layout/LinedList"/>
    <dgm:cxn modelId="{78BE89C4-F922-4150-8260-07C0E1C9305E}" type="presParOf" srcId="{7ABA3C9E-3D98-41FF-B9CB-FA52B4FF035C}" destId="{2D44F1B4-F703-46BA-9F7D-A10B344BE804}"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23784C33-7F07-44FD-A19A-4D7DDF62E759}" type="doc">
      <dgm:prSet loTypeId="urn:microsoft.com/office/officeart/2005/8/layout/default" loCatId="list" qsTypeId="urn:microsoft.com/office/officeart/2005/8/quickstyle/simple4" qsCatId="simple" csTypeId="urn:microsoft.com/office/officeart/2005/8/colors/colorful1" csCatId="colorful"/>
      <dgm:spPr/>
      <dgm:t>
        <a:bodyPr/>
        <a:lstStyle/>
        <a:p>
          <a:endParaRPr lang="en-IN"/>
        </a:p>
      </dgm:t>
    </dgm:pt>
    <dgm:pt modelId="{D927BE24-E9B0-4781-B6D5-608FD26C1078}">
      <dgm:prSet/>
      <dgm:spPr/>
      <dgm:t>
        <a:bodyPr/>
        <a:lstStyle/>
        <a:p>
          <a:r>
            <a:rPr lang="en-IN"/>
            <a:t>Millions of transactions and fulfilment of the global order are made with the aid of efficient coordination.</a:t>
          </a:r>
        </a:p>
      </dgm:t>
    </dgm:pt>
    <dgm:pt modelId="{D77052D5-54CA-49B3-B30F-4CE446125BD8}" type="parTrans" cxnId="{6B25AA88-E540-4CB4-996B-D5B70D60A165}">
      <dgm:prSet/>
      <dgm:spPr/>
      <dgm:t>
        <a:bodyPr/>
        <a:lstStyle/>
        <a:p>
          <a:endParaRPr lang="en-IN"/>
        </a:p>
      </dgm:t>
    </dgm:pt>
    <dgm:pt modelId="{6DA3E7C7-09DC-41D0-94A9-88477381A649}" type="sibTrans" cxnId="{6B25AA88-E540-4CB4-996B-D5B70D60A165}">
      <dgm:prSet/>
      <dgm:spPr/>
      <dgm:t>
        <a:bodyPr/>
        <a:lstStyle/>
        <a:p>
          <a:endParaRPr lang="en-IN"/>
        </a:p>
      </dgm:t>
    </dgm:pt>
    <dgm:pt modelId="{8AB88E8E-0D3F-4E9E-B62B-46F2C5FC1F58}">
      <dgm:prSet/>
      <dgm:spPr/>
      <dgm:t>
        <a:bodyPr/>
        <a:lstStyle/>
        <a:p>
          <a:r>
            <a:rPr lang="en-IN"/>
            <a:t>Better experience of clients with better delivery and fewer operational mistakes.</a:t>
          </a:r>
        </a:p>
      </dgm:t>
    </dgm:pt>
    <dgm:pt modelId="{F3AC5D59-63A1-4DA2-AEF2-5E651C5A97D0}" type="parTrans" cxnId="{156BFCCD-64E0-41BF-A372-558C003086F6}">
      <dgm:prSet/>
      <dgm:spPr/>
      <dgm:t>
        <a:bodyPr/>
        <a:lstStyle/>
        <a:p>
          <a:endParaRPr lang="en-IN"/>
        </a:p>
      </dgm:t>
    </dgm:pt>
    <dgm:pt modelId="{76F106ED-EAD4-4C8F-86BB-4E42D2F23599}" type="sibTrans" cxnId="{156BFCCD-64E0-41BF-A372-558C003086F6}">
      <dgm:prSet/>
      <dgm:spPr/>
      <dgm:t>
        <a:bodyPr/>
        <a:lstStyle/>
        <a:p>
          <a:endParaRPr lang="en-IN"/>
        </a:p>
      </dgm:t>
    </dgm:pt>
    <dgm:pt modelId="{A9DE9E90-278D-416F-B580-BD90A433D241}">
      <dgm:prSet/>
      <dgm:spPr/>
      <dgm:t>
        <a:bodyPr/>
        <a:lstStyle/>
        <a:p>
          <a:r>
            <a:rPr lang="en-IN"/>
            <a:t>Complexity in coordination adds the risk of lateness at peak demand times.</a:t>
          </a:r>
        </a:p>
      </dgm:t>
    </dgm:pt>
    <dgm:pt modelId="{46D9971D-D551-4B34-938C-54464CF55260}" type="parTrans" cxnId="{DDEAA675-FCA2-4DC6-B614-CA19963ABC43}">
      <dgm:prSet/>
      <dgm:spPr/>
      <dgm:t>
        <a:bodyPr/>
        <a:lstStyle/>
        <a:p>
          <a:endParaRPr lang="en-IN"/>
        </a:p>
      </dgm:t>
    </dgm:pt>
    <dgm:pt modelId="{0B944CC5-A412-4DFD-BDCB-9DB060B3C360}" type="sibTrans" cxnId="{DDEAA675-FCA2-4DC6-B614-CA19963ABC43}">
      <dgm:prSet/>
      <dgm:spPr/>
      <dgm:t>
        <a:bodyPr/>
        <a:lstStyle/>
        <a:p>
          <a:endParaRPr lang="en-IN"/>
        </a:p>
      </dgm:t>
    </dgm:pt>
    <dgm:pt modelId="{F5BBD0C1-1018-4102-9E89-FDFE469AF460}" type="pres">
      <dgm:prSet presAssocID="{23784C33-7F07-44FD-A19A-4D7DDF62E759}" presName="diagram" presStyleCnt="0">
        <dgm:presLayoutVars>
          <dgm:dir/>
          <dgm:resizeHandles val="exact"/>
        </dgm:presLayoutVars>
      </dgm:prSet>
      <dgm:spPr/>
    </dgm:pt>
    <dgm:pt modelId="{3C48EE8D-7DF9-4BF6-8676-C782C29557D7}" type="pres">
      <dgm:prSet presAssocID="{D927BE24-E9B0-4781-B6D5-608FD26C1078}" presName="node" presStyleLbl="node1" presStyleIdx="0" presStyleCnt="3">
        <dgm:presLayoutVars>
          <dgm:bulletEnabled val="1"/>
        </dgm:presLayoutVars>
      </dgm:prSet>
      <dgm:spPr/>
    </dgm:pt>
    <dgm:pt modelId="{AF3D2E29-8B64-4086-9EE5-E966FBE75B87}" type="pres">
      <dgm:prSet presAssocID="{6DA3E7C7-09DC-41D0-94A9-88477381A649}" presName="sibTrans" presStyleCnt="0"/>
      <dgm:spPr/>
    </dgm:pt>
    <dgm:pt modelId="{148E1CFB-7251-4849-B19B-E9FD8EF9C80D}" type="pres">
      <dgm:prSet presAssocID="{8AB88E8E-0D3F-4E9E-B62B-46F2C5FC1F58}" presName="node" presStyleLbl="node1" presStyleIdx="1" presStyleCnt="3">
        <dgm:presLayoutVars>
          <dgm:bulletEnabled val="1"/>
        </dgm:presLayoutVars>
      </dgm:prSet>
      <dgm:spPr/>
    </dgm:pt>
    <dgm:pt modelId="{1E894965-478F-4966-A479-E52048BF03D9}" type="pres">
      <dgm:prSet presAssocID="{76F106ED-EAD4-4C8F-86BB-4E42D2F23599}" presName="sibTrans" presStyleCnt="0"/>
      <dgm:spPr/>
    </dgm:pt>
    <dgm:pt modelId="{1C2D7A18-C341-4AA8-9B9C-EBCF0BA2AAE7}" type="pres">
      <dgm:prSet presAssocID="{A9DE9E90-278D-416F-B580-BD90A433D241}" presName="node" presStyleLbl="node1" presStyleIdx="2" presStyleCnt="3">
        <dgm:presLayoutVars>
          <dgm:bulletEnabled val="1"/>
        </dgm:presLayoutVars>
      </dgm:prSet>
      <dgm:spPr/>
    </dgm:pt>
  </dgm:ptLst>
  <dgm:cxnLst>
    <dgm:cxn modelId="{14D70C13-8B2D-43C4-A806-67C57334FC8F}" type="presOf" srcId="{D927BE24-E9B0-4781-B6D5-608FD26C1078}" destId="{3C48EE8D-7DF9-4BF6-8676-C782C29557D7}" srcOrd="0" destOrd="0" presId="urn:microsoft.com/office/officeart/2005/8/layout/default"/>
    <dgm:cxn modelId="{EB282E61-5A13-4EAC-BF01-D1054C7FDAD8}" type="presOf" srcId="{8AB88E8E-0D3F-4E9E-B62B-46F2C5FC1F58}" destId="{148E1CFB-7251-4849-B19B-E9FD8EF9C80D}" srcOrd="0" destOrd="0" presId="urn:microsoft.com/office/officeart/2005/8/layout/default"/>
    <dgm:cxn modelId="{DDEAA675-FCA2-4DC6-B614-CA19963ABC43}" srcId="{23784C33-7F07-44FD-A19A-4D7DDF62E759}" destId="{A9DE9E90-278D-416F-B580-BD90A433D241}" srcOrd="2" destOrd="0" parTransId="{46D9971D-D551-4B34-938C-54464CF55260}" sibTransId="{0B944CC5-A412-4DFD-BDCB-9DB060B3C360}"/>
    <dgm:cxn modelId="{6B25AA88-E540-4CB4-996B-D5B70D60A165}" srcId="{23784C33-7F07-44FD-A19A-4D7DDF62E759}" destId="{D927BE24-E9B0-4781-B6D5-608FD26C1078}" srcOrd="0" destOrd="0" parTransId="{D77052D5-54CA-49B3-B30F-4CE446125BD8}" sibTransId="{6DA3E7C7-09DC-41D0-94A9-88477381A649}"/>
    <dgm:cxn modelId="{356171B9-986E-46E4-9CE5-6504A9B1F46A}" type="presOf" srcId="{23784C33-7F07-44FD-A19A-4D7DDF62E759}" destId="{F5BBD0C1-1018-4102-9E89-FDFE469AF460}" srcOrd="0" destOrd="0" presId="urn:microsoft.com/office/officeart/2005/8/layout/default"/>
    <dgm:cxn modelId="{156BFCCD-64E0-41BF-A372-558C003086F6}" srcId="{23784C33-7F07-44FD-A19A-4D7DDF62E759}" destId="{8AB88E8E-0D3F-4E9E-B62B-46F2C5FC1F58}" srcOrd="1" destOrd="0" parTransId="{F3AC5D59-63A1-4DA2-AEF2-5E651C5A97D0}" sibTransId="{76F106ED-EAD4-4C8F-86BB-4E42D2F23599}"/>
    <dgm:cxn modelId="{3BB1F9F6-B41A-489B-8875-1AD04AE55EDA}" type="presOf" srcId="{A9DE9E90-278D-416F-B580-BD90A433D241}" destId="{1C2D7A18-C341-4AA8-9B9C-EBCF0BA2AAE7}" srcOrd="0" destOrd="0" presId="urn:microsoft.com/office/officeart/2005/8/layout/default"/>
    <dgm:cxn modelId="{9D520636-394C-478A-B869-AF4E5B2052E7}" type="presParOf" srcId="{F5BBD0C1-1018-4102-9E89-FDFE469AF460}" destId="{3C48EE8D-7DF9-4BF6-8676-C782C29557D7}" srcOrd="0" destOrd="0" presId="urn:microsoft.com/office/officeart/2005/8/layout/default"/>
    <dgm:cxn modelId="{405A0845-E0DC-4E84-BE13-FC64BFB76626}" type="presParOf" srcId="{F5BBD0C1-1018-4102-9E89-FDFE469AF460}" destId="{AF3D2E29-8B64-4086-9EE5-E966FBE75B87}" srcOrd="1" destOrd="0" presId="urn:microsoft.com/office/officeart/2005/8/layout/default"/>
    <dgm:cxn modelId="{A3BC39FA-3AE2-4BD2-8104-B98239210A0F}" type="presParOf" srcId="{F5BBD0C1-1018-4102-9E89-FDFE469AF460}" destId="{148E1CFB-7251-4849-B19B-E9FD8EF9C80D}" srcOrd="2" destOrd="0" presId="urn:microsoft.com/office/officeart/2005/8/layout/default"/>
    <dgm:cxn modelId="{5ED13693-A9DF-4F54-9612-DB219DD32668}" type="presParOf" srcId="{F5BBD0C1-1018-4102-9E89-FDFE469AF460}" destId="{1E894965-478F-4966-A479-E52048BF03D9}" srcOrd="3" destOrd="0" presId="urn:microsoft.com/office/officeart/2005/8/layout/default"/>
    <dgm:cxn modelId="{2F91AC4D-4D6F-4724-85AD-2B13F7610A85}" type="presParOf" srcId="{F5BBD0C1-1018-4102-9E89-FDFE469AF460}" destId="{1C2D7A18-C341-4AA8-9B9C-EBCF0BA2AAE7}" srcOrd="4"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E052B30F-D779-40F7-80E6-C378FE5770FF}" type="doc">
      <dgm:prSet loTypeId="urn:microsoft.com/office/officeart/2005/8/layout/process1" loCatId="process" qsTypeId="urn:microsoft.com/office/officeart/2005/8/quickstyle/simple1" qsCatId="simple" csTypeId="urn:microsoft.com/office/officeart/2005/8/colors/colorful1" csCatId="colorful"/>
      <dgm:spPr/>
      <dgm:t>
        <a:bodyPr/>
        <a:lstStyle/>
        <a:p>
          <a:endParaRPr lang="en-IN"/>
        </a:p>
      </dgm:t>
    </dgm:pt>
    <dgm:pt modelId="{CE8A98BF-EDBB-4D6A-B56F-354AA8E55595}">
      <dgm:prSet/>
      <dgm:spPr/>
      <dgm:t>
        <a:bodyPr/>
        <a:lstStyle/>
        <a:p>
          <a:r>
            <a:rPr lang="en-IN"/>
            <a:t>Controlling monitor performance involves the comparison of results and correcting them when the results are not as expected (Kumar, 2025).</a:t>
          </a:r>
        </a:p>
      </dgm:t>
    </dgm:pt>
    <dgm:pt modelId="{27723B6B-B190-4E58-84F0-967BA532A185}" type="parTrans" cxnId="{1C96A5B5-2BD3-4FAD-8600-76B1E0D479A6}">
      <dgm:prSet/>
      <dgm:spPr/>
      <dgm:t>
        <a:bodyPr/>
        <a:lstStyle/>
        <a:p>
          <a:endParaRPr lang="en-IN"/>
        </a:p>
      </dgm:t>
    </dgm:pt>
    <dgm:pt modelId="{FF292DCA-15A4-4B49-9F5F-9D6D9B0CAE16}" type="sibTrans" cxnId="{1C96A5B5-2BD3-4FAD-8600-76B1E0D479A6}">
      <dgm:prSet/>
      <dgm:spPr/>
      <dgm:t>
        <a:bodyPr/>
        <a:lstStyle/>
        <a:p>
          <a:endParaRPr lang="en-IN"/>
        </a:p>
      </dgm:t>
    </dgm:pt>
    <dgm:pt modelId="{EF4DA3DD-9623-4C09-BD51-557495FCDE4D}">
      <dgm:prSet/>
      <dgm:spPr/>
      <dgm:t>
        <a:bodyPr/>
        <a:lstStyle/>
        <a:p>
          <a:r>
            <a:rPr lang="en-IN"/>
            <a:t>Relies on key performance indicator metrics of finances and operational effectiveness.</a:t>
          </a:r>
        </a:p>
      </dgm:t>
    </dgm:pt>
    <dgm:pt modelId="{C474EC67-E65F-4DB7-9107-3A7939931C93}" type="parTrans" cxnId="{CA0B3511-5AE2-4E51-BA9A-4BC99AC4AE55}">
      <dgm:prSet/>
      <dgm:spPr/>
      <dgm:t>
        <a:bodyPr/>
        <a:lstStyle/>
        <a:p>
          <a:endParaRPr lang="en-IN"/>
        </a:p>
      </dgm:t>
    </dgm:pt>
    <dgm:pt modelId="{A3CE89BC-E1BD-4C09-B411-AFE37C5954F7}" type="sibTrans" cxnId="{CA0B3511-5AE2-4E51-BA9A-4BC99AC4AE55}">
      <dgm:prSet/>
      <dgm:spPr/>
      <dgm:t>
        <a:bodyPr/>
        <a:lstStyle/>
        <a:p>
          <a:endParaRPr lang="en-IN"/>
        </a:p>
      </dgm:t>
    </dgm:pt>
    <dgm:pt modelId="{AA1F4963-8DEC-47EF-A85A-E0126FA72C49}">
      <dgm:prSet/>
      <dgm:spPr/>
      <dgm:t>
        <a:bodyPr/>
        <a:lstStyle/>
        <a:p>
          <a:r>
            <a:rPr lang="en-IN"/>
            <a:t>Assures accountability for the efficiency of an organisation and a sustained improvement in performance.</a:t>
          </a:r>
        </a:p>
      </dgm:t>
    </dgm:pt>
    <dgm:pt modelId="{13A0896F-45CF-4800-9DEE-7051EB8483EA}" type="parTrans" cxnId="{927AB22D-1212-4260-8109-A173D0463A56}">
      <dgm:prSet/>
      <dgm:spPr/>
      <dgm:t>
        <a:bodyPr/>
        <a:lstStyle/>
        <a:p>
          <a:endParaRPr lang="en-IN"/>
        </a:p>
      </dgm:t>
    </dgm:pt>
    <dgm:pt modelId="{C85511C3-BFD0-482E-A09F-6881E1688E90}" type="sibTrans" cxnId="{927AB22D-1212-4260-8109-A173D0463A56}">
      <dgm:prSet/>
      <dgm:spPr/>
      <dgm:t>
        <a:bodyPr/>
        <a:lstStyle/>
        <a:p>
          <a:endParaRPr lang="en-IN"/>
        </a:p>
      </dgm:t>
    </dgm:pt>
    <dgm:pt modelId="{366AC97B-A90D-4A11-BE55-36F44D10CA34}" type="pres">
      <dgm:prSet presAssocID="{E052B30F-D779-40F7-80E6-C378FE5770FF}" presName="Name0" presStyleCnt="0">
        <dgm:presLayoutVars>
          <dgm:dir/>
          <dgm:resizeHandles val="exact"/>
        </dgm:presLayoutVars>
      </dgm:prSet>
      <dgm:spPr/>
    </dgm:pt>
    <dgm:pt modelId="{7433EA6F-57E7-42B9-A4C1-CBC6CD68E9A9}" type="pres">
      <dgm:prSet presAssocID="{CE8A98BF-EDBB-4D6A-B56F-354AA8E55595}" presName="node" presStyleLbl="node1" presStyleIdx="0" presStyleCnt="3">
        <dgm:presLayoutVars>
          <dgm:bulletEnabled val="1"/>
        </dgm:presLayoutVars>
      </dgm:prSet>
      <dgm:spPr/>
    </dgm:pt>
    <dgm:pt modelId="{285BF237-09E5-47E7-AC14-3BE1F42CAA7E}" type="pres">
      <dgm:prSet presAssocID="{FF292DCA-15A4-4B49-9F5F-9D6D9B0CAE16}" presName="sibTrans" presStyleLbl="sibTrans2D1" presStyleIdx="0" presStyleCnt="2"/>
      <dgm:spPr/>
    </dgm:pt>
    <dgm:pt modelId="{F66B7DE2-BE25-4118-AD85-2EF6707FD5CD}" type="pres">
      <dgm:prSet presAssocID="{FF292DCA-15A4-4B49-9F5F-9D6D9B0CAE16}" presName="connectorText" presStyleLbl="sibTrans2D1" presStyleIdx="0" presStyleCnt="2"/>
      <dgm:spPr/>
    </dgm:pt>
    <dgm:pt modelId="{824B37FF-C52E-4822-8F17-0457A4B8B856}" type="pres">
      <dgm:prSet presAssocID="{EF4DA3DD-9623-4C09-BD51-557495FCDE4D}" presName="node" presStyleLbl="node1" presStyleIdx="1" presStyleCnt="3">
        <dgm:presLayoutVars>
          <dgm:bulletEnabled val="1"/>
        </dgm:presLayoutVars>
      </dgm:prSet>
      <dgm:spPr/>
    </dgm:pt>
    <dgm:pt modelId="{762A45B9-4A81-4756-B8C8-5312DB1F5FEA}" type="pres">
      <dgm:prSet presAssocID="{A3CE89BC-E1BD-4C09-B411-AFE37C5954F7}" presName="sibTrans" presStyleLbl="sibTrans2D1" presStyleIdx="1" presStyleCnt="2"/>
      <dgm:spPr/>
    </dgm:pt>
    <dgm:pt modelId="{282A2435-D61B-4239-A77A-9E2EFE11A193}" type="pres">
      <dgm:prSet presAssocID="{A3CE89BC-E1BD-4C09-B411-AFE37C5954F7}" presName="connectorText" presStyleLbl="sibTrans2D1" presStyleIdx="1" presStyleCnt="2"/>
      <dgm:spPr/>
    </dgm:pt>
    <dgm:pt modelId="{FEFAA064-F767-4DE1-867C-CE54A4B603A3}" type="pres">
      <dgm:prSet presAssocID="{AA1F4963-8DEC-47EF-A85A-E0126FA72C49}" presName="node" presStyleLbl="node1" presStyleIdx="2" presStyleCnt="3">
        <dgm:presLayoutVars>
          <dgm:bulletEnabled val="1"/>
        </dgm:presLayoutVars>
      </dgm:prSet>
      <dgm:spPr/>
    </dgm:pt>
  </dgm:ptLst>
  <dgm:cxnLst>
    <dgm:cxn modelId="{CA0B3511-5AE2-4E51-BA9A-4BC99AC4AE55}" srcId="{E052B30F-D779-40F7-80E6-C378FE5770FF}" destId="{EF4DA3DD-9623-4C09-BD51-557495FCDE4D}" srcOrd="1" destOrd="0" parTransId="{C474EC67-E65F-4DB7-9107-3A7939931C93}" sibTransId="{A3CE89BC-E1BD-4C09-B411-AFE37C5954F7}"/>
    <dgm:cxn modelId="{6DF3641E-6D53-4410-955B-CB0107957182}" type="presOf" srcId="{EF4DA3DD-9623-4C09-BD51-557495FCDE4D}" destId="{824B37FF-C52E-4822-8F17-0457A4B8B856}" srcOrd="0" destOrd="0" presId="urn:microsoft.com/office/officeart/2005/8/layout/process1"/>
    <dgm:cxn modelId="{B9E87427-7960-403A-8137-E048769E3B74}" type="presOf" srcId="{FF292DCA-15A4-4B49-9F5F-9D6D9B0CAE16}" destId="{285BF237-09E5-47E7-AC14-3BE1F42CAA7E}" srcOrd="0" destOrd="0" presId="urn:microsoft.com/office/officeart/2005/8/layout/process1"/>
    <dgm:cxn modelId="{927AB22D-1212-4260-8109-A173D0463A56}" srcId="{E052B30F-D779-40F7-80E6-C378FE5770FF}" destId="{AA1F4963-8DEC-47EF-A85A-E0126FA72C49}" srcOrd="2" destOrd="0" parTransId="{13A0896F-45CF-4800-9DEE-7051EB8483EA}" sibTransId="{C85511C3-BFD0-482E-A09F-6881E1688E90}"/>
    <dgm:cxn modelId="{A4244E48-3A41-4393-BC3D-73074257CF9F}" type="presOf" srcId="{AA1F4963-8DEC-47EF-A85A-E0126FA72C49}" destId="{FEFAA064-F767-4DE1-867C-CE54A4B603A3}" srcOrd="0" destOrd="0" presId="urn:microsoft.com/office/officeart/2005/8/layout/process1"/>
    <dgm:cxn modelId="{6FC7D66A-B862-4D5B-AA29-C6633CFB32BA}" type="presOf" srcId="{A3CE89BC-E1BD-4C09-B411-AFE37C5954F7}" destId="{762A45B9-4A81-4756-B8C8-5312DB1F5FEA}" srcOrd="0" destOrd="0" presId="urn:microsoft.com/office/officeart/2005/8/layout/process1"/>
    <dgm:cxn modelId="{24B20575-7BB0-423F-B417-DA442ACC0070}" type="presOf" srcId="{E052B30F-D779-40F7-80E6-C378FE5770FF}" destId="{366AC97B-A90D-4A11-BE55-36F44D10CA34}" srcOrd="0" destOrd="0" presId="urn:microsoft.com/office/officeart/2005/8/layout/process1"/>
    <dgm:cxn modelId="{20BBEC75-4F9D-4A49-84FB-BA2C0BCE21EF}" type="presOf" srcId="{FF292DCA-15A4-4B49-9F5F-9D6D9B0CAE16}" destId="{F66B7DE2-BE25-4118-AD85-2EF6707FD5CD}" srcOrd="1" destOrd="0" presId="urn:microsoft.com/office/officeart/2005/8/layout/process1"/>
    <dgm:cxn modelId="{7E36A77A-B784-4FA8-B206-84918B9841CC}" type="presOf" srcId="{A3CE89BC-E1BD-4C09-B411-AFE37C5954F7}" destId="{282A2435-D61B-4239-A77A-9E2EFE11A193}" srcOrd="1" destOrd="0" presId="urn:microsoft.com/office/officeart/2005/8/layout/process1"/>
    <dgm:cxn modelId="{E1ADDB89-351C-468D-BB26-38EFD2A8DA6B}" type="presOf" srcId="{CE8A98BF-EDBB-4D6A-B56F-354AA8E55595}" destId="{7433EA6F-57E7-42B9-A4C1-CBC6CD68E9A9}" srcOrd="0" destOrd="0" presId="urn:microsoft.com/office/officeart/2005/8/layout/process1"/>
    <dgm:cxn modelId="{1C96A5B5-2BD3-4FAD-8600-76B1E0D479A6}" srcId="{E052B30F-D779-40F7-80E6-C378FE5770FF}" destId="{CE8A98BF-EDBB-4D6A-B56F-354AA8E55595}" srcOrd="0" destOrd="0" parTransId="{27723B6B-B190-4E58-84F0-967BA532A185}" sibTransId="{FF292DCA-15A4-4B49-9F5F-9D6D9B0CAE16}"/>
    <dgm:cxn modelId="{541D269C-A38C-49D9-A839-56CE095FFF8C}" type="presParOf" srcId="{366AC97B-A90D-4A11-BE55-36F44D10CA34}" destId="{7433EA6F-57E7-42B9-A4C1-CBC6CD68E9A9}" srcOrd="0" destOrd="0" presId="urn:microsoft.com/office/officeart/2005/8/layout/process1"/>
    <dgm:cxn modelId="{06A9FAE6-6F72-4BEE-ABE4-A95980EDDAD7}" type="presParOf" srcId="{366AC97B-A90D-4A11-BE55-36F44D10CA34}" destId="{285BF237-09E5-47E7-AC14-3BE1F42CAA7E}" srcOrd="1" destOrd="0" presId="urn:microsoft.com/office/officeart/2005/8/layout/process1"/>
    <dgm:cxn modelId="{E81FBCDF-96B7-4A6A-935D-E45D3AA22AF9}" type="presParOf" srcId="{285BF237-09E5-47E7-AC14-3BE1F42CAA7E}" destId="{F66B7DE2-BE25-4118-AD85-2EF6707FD5CD}" srcOrd="0" destOrd="0" presId="urn:microsoft.com/office/officeart/2005/8/layout/process1"/>
    <dgm:cxn modelId="{E95210E2-BD52-450B-BE85-3BC7EA792FA7}" type="presParOf" srcId="{366AC97B-A90D-4A11-BE55-36F44D10CA34}" destId="{824B37FF-C52E-4822-8F17-0457A4B8B856}" srcOrd="2" destOrd="0" presId="urn:microsoft.com/office/officeart/2005/8/layout/process1"/>
    <dgm:cxn modelId="{086623BA-68FE-4FCE-9633-DDDBF739C7C2}" type="presParOf" srcId="{366AC97B-A90D-4A11-BE55-36F44D10CA34}" destId="{762A45B9-4A81-4756-B8C8-5312DB1F5FEA}" srcOrd="3" destOrd="0" presId="urn:microsoft.com/office/officeart/2005/8/layout/process1"/>
    <dgm:cxn modelId="{F2C5773B-17B5-46DC-8E86-57351DAEBB2C}" type="presParOf" srcId="{762A45B9-4A81-4756-B8C8-5312DB1F5FEA}" destId="{282A2435-D61B-4239-A77A-9E2EFE11A193}" srcOrd="0" destOrd="0" presId="urn:microsoft.com/office/officeart/2005/8/layout/process1"/>
    <dgm:cxn modelId="{A662F36E-2A7F-4EC3-80B3-7544D350A86F}" type="presParOf" srcId="{366AC97B-A90D-4A11-BE55-36F44D10CA34}" destId="{FEFAA064-F767-4DE1-867C-CE54A4B603A3}" srcOrd="4" destOrd="0" presId="urn:microsoft.com/office/officeart/2005/8/layout/process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DCE6D65F-4CFB-49D5-9F51-6F94621236DF}" type="doc">
      <dgm:prSet loTypeId="urn:microsoft.com/office/officeart/2005/8/layout/hProcess9" loCatId="process" qsTypeId="urn:microsoft.com/office/officeart/2005/8/quickstyle/simple1" qsCatId="simple" csTypeId="urn:microsoft.com/office/officeart/2005/8/colors/accent1_2" csCatId="accent1"/>
      <dgm:spPr/>
      <dgm:t>
        <a:bodyPr/>
        <a:lstStyle/>
        <a:p>
          <a:endParaRPr lang="en-IN"/>
        </a:p>
      </dgm:t>
    </dgm:pt>
    <dgm:pt modelId="{1948553C-6B56-4FDE-96D0-123DEE2E5544}">
      <dgm:prSet/>
      <dgm:spPr/>
      <dgm:t>
        <a:bodyPr/>
        <a:lstStyle/>
        <a:p>
          <a:r>
            <a:rPr lang="en-IN"/>
            <a:t>Tracks KPIs such as returns, delivery time and customer satisfaction measures</a:t>
          </a:r>
        </a:p>
      </dgm:t>
    </dgm:pt>
    <dgm:pt modelId="{78C14E17-7A0D-4195-BD78-22FB29DE803A}" type="parTrans" cxnId="{1C14D6EF-1D56-40A4-8D17-8DD17D94FF55}">
      <dgm:prSet/>
      <dgm:spPr/>
      <dgm:t>
        <a:bodyPr/>
        <a:lstStyle/>
        <a:p>
          <a:endParaRPr lang="en-IN"/>
        </a:p>
      </dgm:t>
    </dgm:pt>
    <dgm:pt modelId="{AEA9B58F-E377-4569-A905-DD9257B4C746}" type="sibTrans" cxnId="{1C14D6EF-1D56-40A4-8D17-8DD17D94FF55}">
      <dgm:prSet/>
      <dgm:spPr/>
      <dgm:t>
        <a:bodyPr/>
        <a:lstStyle/>
        <a:p>
          <a:endParaRPr lang="en-IN"/>
        </a:p>
      </dgm:t>
    </dgm:pt>
    <dgm:pt modelId="{DCDFF6F6-428D-4FB5-8DA1-DDFBB2374CEC}">
      <dgm:prSet/>
      <dgm:spPr/>
      <dgm:t>
        <a:bodyPr/>
        <a:lstStyle/>
        <a:p>
          <a:r>
            <a:rPr lang="en-IN"/>
            <a:t>Profit per order rose 30 per cent, signifying better operational control</a:t>
          </a:r>
        </a:p>
      </dgm:t>
    </dgm:pt>
    <dgm:pt modelId="{2D737BAA-EF67-4763-9B7D-D5141144586A}" type="parTrans" cxnId="{D0AFAE93-31CF-4BF7-A2A4-D9151D1F5FD1}">
      <dgm:prSet/>
      <dgm:spPr/>
      <dgm:t>
        <a:bodyPr/>
        <a:lstStyle/>
        <a:p>
          <a:endParaRPr lang="en-IN"/>
        </a:p>
      </dgm:t>
    </dgm:pt>
    <dgm:pt modelId="{513A16DE-DBAC-4775-B9D5-D66FD5108406}" type="sibTrans" cxnId="{D0AFAE93-31CF-4BF7-A2A4-D9151D1F5FD1}">
      <dgm:prSet/>
      <dgm:spPr/>
      <dgm:t>
        <a:bodyPr/>
        <a:lstStyle/>
        <a:p>
          <a:endParaRPr lang="en-IN"/>
        </a:p>
      </dgm:t>
    </dgm:pt>
    <dgm:pt modelId="{65AA42DC-0173-4E04-A1C8-0E3374D6A3D8}">
      <dgm:prSet/>
      <dgm:spPr/>
      <dgm:t>
        <a:bodyPr/>
        <a:lstStyle/>
        <a:p>
          <a:r>
            <a:rPr lang="en-IN"/>
            <a:t>High return rates are still a challenge, affecting the costs and profitability to a great extent</a:t>
          </a:r>
        </a:p>
      </dgm:t>
    </dgm:pt>
    <dgm:pt modelId="{798760C1-CA81-4B91-ABC4-8429B2EDBA03}" type="parTrans" cxnId="{A4483A1B-EA6C-40F3-8291-5F8D9810AE07}">
      <dgm:prSet/>
      <dgm:spPr/>
      <dgm:t>
        <a:bodyPr/>
        <a:lstStyle/>
        <a:p>
          <a:endParaRPr lang="en-IN"/>
        </a:p>
      </dgm:t>
    </dgm:pt>
    <dgm:pt modelId="{5029144F-31E6-4773-8DAD-E039310EB5B0}" type="sibTrans" cxnId="{A4483A1B-EA6C-40F3-8291-5F8D9810AE07}">
      <dgm:prSet/>
      <dgm:spPr/>
      <dgm:t>
        <a:bodyPr/>
        <a:lstStyle/>
        <a:p>
          <a:endParaRPr lang="en-IN"/>
        </a:p>
      </dgm:t>
    </dgm:pt>
    <dgm:pt modelId="{EA95A714-4658-47B9-8708-D60104CF4564}" type="pres">
      <dgm:prSet presAssocID="{DCE6D65F-4CFB-49D5-9F51-6F94621236DF}" presName="CompostProcess" presStyleCnt="0">
        <dgm:presLayoutVars>
          <dgm:dir/>
          <dgm:resizeHandles val="exact"/>
        </dgm:presLayoutVars>
      </dgm:prSet>
      <dgm:spPr/>
    </dgm:pt>
    <dgm:pt modelId="{69EE79E1-88C5-4991-8774-EE6882D98560}" type="pres">
      <dgm:prSet presAssocID="{DCE6D65F-4CFB-49D5-9F51-6F94621236DF}" presName="arrow" presStyleLbl="bgShp" presStyleIdx="0" presStyleCnt="1"/>
      <dgm:spPr/>
    </dgm:pt>
    <dgm:pt modelId="{103C40F8-5B54-4932-BBD7-B3448194FCC2}" type="pres">
      <dgm:prSet presAssocID="{DCE6D65F-4CFB-49D5-9F51-6F94621236DF}" presName="linearProcess" presStyleCnt="0"/>
      <dgm:spPr/>
    </dgm:pt>
    <dgm:pt modelId="{8EE19148-3A2B-4ACB-963C-43ADA5E3A3E0}" type="pres">
      <dgm:prSet presAssocID="{1948553C-6B56-4FDE-96D0-123DEE2E5544}" presName="textNode" presStyleLbl="node1" presStyleIdx="0" presStyleCnt="3">
        <dgm:presLayoutVars>
          <dgm:bulletEnabled val="1"/>
        </dgm:presLayoutVars>
      </dgm:prSet>
      <dgm:spPr/>
    </dgm:pt>
    <dgm:pt modelId="{9A5B9C70-A462-4CB3-914E-45A3247183A5}" type="pres">
      <dgm:prSet presAssocID="{AEA9B58F-E377-4569-A905-DD9257B4C746}" presName="sibTrans" presStyleCnt="0"/>
      <dgm:spPr/>
    </dgm:pt>
    <dgm:pt modelId="{34F71DDF-B6EB-480E-95A4-95B056A22D43}" type="pres">
      <dgm:prSet presAssocID="{DCDFF6F6-428D-4FB5-8DA1-DDFBB2374CEC}" presName="textNode" presStyleLbl="node1" presStyleIdx="1" presStyleCnt="3">
        <dgm:presLayoutVars>
          <dgm:bulletEnabled val="1"/>
        </dgm:presLayoutVars>
      </dgm:prSet>
      <dgm:spPr/>
    </dgm:pt>
    <dgm:pt modelId="{FDA9AEBE-375B-4C16-A680-8CC1EC907DD2}" type="pres">
      <dgm:prSet presAssocID="{513A16DE-DBAC-4775-B9D5-D66FD5108406}" presName="sibTrans" presStyleCnt="0"/>
      <dgm:spPr/>
    </dgm:pt>
    <dgm:pt modelId="{A9532120-2B52-4687-943A-9199F15C5A31}" type="pres">
      <dgm:prSet presAssocID="{65AA42DC-0173-4E04-A1C8-0E3374D6A3D8}" presName="textNode" presStyleLbl="node1" presStyleIdx="2" presStyleCnt="3">
        <dgm:presLayoutVars>
          <dgm:bulletEnabled val="1"/>
        </dgm:presLayoutVars>
      </dgm:prSet>
      <dgm:spPr/>
    </dgm:pt>
  </dgm:ptLst>
  <dgm:cxnLst>
    <dgm:cxn modelId="{A4483A1B-EA6C-40F3-8291-5F8D9810AE07}" srcId="{DCE6D65F-4CFB-49D5-9F51-6F94621236DF}" destId="{65AA42DC-0173-4E04-A1C8-0E3374D6A3D8}" srcOrd="2" destOrd="0" parTransId="{798760C1-CA81-4B91-ABC4-8429B2EDBA03}" sibTransId="{5029144F-31E6-4773-8DAD-E039310EB5B0}"/>
    <dgm:cxn modelId="{04A6185E-B9D9-4DAC-88A1-D90B282974EE}" type="presOf" srcId="{65AA42DC-0173-4E04-A1C8-0E3374D6A3D8}" destId="{A9532120-2B52-4687-943A-9199F15C5A31}" srcOrd="0" destOrd="0" presId="urn:microsoft.com/office/officeart/2005/8/layout/hProcess9"/>
    <dgm:cxn modelId="{BC151963-91BA-468F-A7C6-2763E74DED34}" type="presOf" srcId="{DCE6D65F-4CFB-49D5-9F51-6F94621236DF}" destId="{EA95A714-4658-47B9-8708-D60104CF4564}" srcOrd="0" destOrd="0" presId="urn:microsoft.com/office/officeart/2005/8/layout/hProcess9"/>
    <dgm:cxn modelId="{D0AFAE93-31CF-4BF7-A2A4-D9151D1F5FD1}" srcId="{DCE6D65F-4CFB-49D5-9F51-6F94621236DF}" destId="{DCDFF6F6-428D-4FB5-8DA1-DDFBB2374CEC}" srcOrd="1" destOrd="0" parTransId="{2D737BAA-EF67-4763-9B7D-D5141144586A}" sibTransId="{513A16DE-DBAC-4775-B9D5-D66FD5108406}"/>
    <dgm:cxn modelId="{718D17B0-CE2B-4E51-BB8A-F6F24C2E3CB5}" type="presOf" srcId="{1948553C-6B56-4FDE-96D0-123DEE2E5544}" destId="{8EE19148-3A2B-4ACB-963C-43ADA5E3A3E0}" srcOrd="0" destOrd="0" presId="urn:microsoft.com/office/officeart/2005/8/layout/hProcess9"/>
    <dgm:cxn modelId="{C86B8FD8-9F63-4A0D-94BD-12A9A678D231}" type="presOf" srcId="{DCDFF6F6-428D-4FB5-8DA1-DDFBB2374CEC}" destId="{34F71DDF-B6EB-480E-95A4-95B056A22D43}" srcOrd="0" destOrd="0" presId="urn:microsoft.com/office/officeart/2005/8/layout/hProcess9"/>
    <dgm:cxn modelId="{1C14D6EF-1D56-40A4-8D17-8DD17D94FF55}" srcId="{DCE6D65F-4CFB-49D5-9F51-6F94621236DF}" destId="{1948553C-6B56-4FDE-96D0-123DEE2E5544}" srcOrd="0" destOrd="0" parTransId="{78C14E17-7A0D-4195-BD78-22FB29DE803A}" sibTransId="{AEA9B58F-E377-4569-A905-DD9257B4C746}"/>
    <dgm:cxn modelId="{25B74A45-D831-43DF-AE44-A2A12C951401}" type="presParOf" srcId="{EA95A714-4658-47B9-8708-D60104CF4564}" destId="{69EE79E1-88C5-4991-8774-EE6882D98560}" srcOrd="0" destOrd="0" presId="urn:microsoft.com/office/officeart/2005/8/layout/hProcess9"/>
    <dgm:cxn modelId="{46ECCBFE-47BC-4015-91C7-5E67028B7AC9}" type="presParOf" srcId="{EA95A714-4658-47B9-8708-D60104CF4564}" destId="{103C40F8-5B54-4932-BBD7-B3448194FCC2}" srcOrd="1" destOrd="0" presId="urn:microsoft.com/office/officeart/2005/8/layout/hProcess9"/>
    <dgm:cxn modelId="{8C6D1858-D395-4760-85E1-1F078F1738C4}" type="presParOf" srcId="{103C40F8-5B54-4932-BBD7-B3448194FCC2}" destId="{8EE19148-3A2B-4ACB-963C-43ADA5E3A3E0}" srcOrd="0" destOrd="0" presId="urn:microsoft.com/office/officeart/2005/8/layout/hProcess9"/>
    <dgm:cxn modelId="{6A946B6B-963D-469D-B39C-8797F6D1AFE8}" type="presParOf" srcId="{103C40F8-5B54-4932-BBD7-B3448194FCC2}" destId="{9A5B9C70-A462-4CB3-914E-45A3247183A5}" srcOrd="1" destOrd="0" presId="urn:microsoft.com/office/officeart/2005/8/layout/hProcess9"/>
    <dgm:cxn modelId="{60D93199-F123-43F6-9259-56C9CABD9F68}" type="presParOf" srcId="{103C40F8-5B54-4932-BBD7-B3448194FCC2}" destId="{34F71DDF-B6EB-480E-95A4-95B056A22D43}" srcOrd="2" destOrd="0" presId="urn:microsoft.com/office/officeart/2005/8/layout/hProcess9"/>
    <dgm:cxn modelId="{5852CF86-7C57-4D23-8177-E0E8A1B9A93D}" type="presParOf" srcId="{103C40F8-5B54-4932-BBD7-B3448194FCC2}" destId="{FDA9AEBE-375B-4C16-A680-8CC1EC907DD2}" srcOrd="3" destOrd="0" presId="urn:microsoft.com/office/officeart/2005/8/layout/hProcess9"/>
    <dgm:cxn modelId="{863EF534-A8FA-431A-BAEA-8E1AACD4CC0B}" type="presParOf" srcId="{103C40F8-5B54-4932-BBD7-B3448194FCC2}" destId="{A9532120-2B52-4687-943A-9199F15C5A31}" srcOrd="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1240CA6A-8A7B-40A5-B8D3-2C2EEC90BEB6}" type="doc">
      <dgm:prSet loTypeId="urn:microsoft.com/office/officeart/2005/8/layout/vList5" loCatId="list" qsTypeId="urn:microsoft.com/office/officeart/2005/8/quickstyle/simple1" qsCatId="simple" csTypeId="urn:microsoft.com/office/officeart/2005/8/colors/colorful1" csCatId="colorful"/>
      <dgm:spPr/>
      <dgm:t>
        <a:bodyPr/>
        <a:lstStyle/>
        <a:p>
          <a:endParaRPr lang="en-IN"/>
        </a:p>
      </dgm:t>
    </dgm:pt>
    <dgm:pt modelId="{BF4D241E-72F3-45D4-9FF7-8EA67EBBB9D6}">
      <dgm:prSet/>
      <dgm:spPr/>
      <dgm:t>
        <a:bodyPr/>
        <a:lstStyle/>
        <a:p>
          <a:r>
            <a:rPr lang="en-IN"/>
            <a:t>Owing to improved inventory management, gross margin improved to 47.1 per cent.</a:t>
          </a:r>
        </a:p>
      </dgm:t>
    </dgm:pt>
    <dgm:pt modelId="{F2F660A6-46FA-4270-90C6-66B738676F7C}" type="parTrans" cxnId="{8088EFFE-62F2-4C09-832F-8E3BAAC5775D}">
      <dgm:prSet/>
      <dgm:spPr/>
      <dgm:t>
        <a:bodyPr/>
        <a:lstStyle/>
        <a:p>
          <a:endParaRPr lang="en-IN"/>
        </a:p>
      </dgm:t>
    </dgm:pt>
    <dgm:pt modelId="{9BDAF9A9-28D9-4E48-962F-4D76CD6D7BEA}" type="sibTrans" cxnId="{8088EFFE-62F2-4C09-832F-8E3BAAC5775D}">
      <dgm:prSet/>
      <dgm:spPr/>
      <dgm:t>
        <a:bodyPr/>
        <a:lstStyle/>
        <a:p>
          <a:endParaRPr lang="en-IN"/>
        </a:p>
      </dgm:t>
    </dgm:pt>
    <dgm:pt modelId="{79A12F2E-F0F8-43CA-90DD-A317002B1CE3}">
      <dgm:prSet/>
      <dgm:spPr/>
      <dgm:t>
        <a:bodyPr/>
        <a:lstStyle/>
        <a:p>
          <a:r>
            <a:rPr lang="en-IN"/>
            <a:t>Returns policies are put in place to minimise the losses incurred due to a high level of customer returns.</a:t>
          </a:r>
        </a:p>
      </dgm:t>
    </dgm:pt>
    <dgm:pt modelId="{9D06FFEC-5DFD-421E-B93F-65D5308A71E9}" type="parTrans" cxnId="{FB87AC6D-F463-454D-9DEC-5FFBB27AA005}">
      <dgm:prSet/>
      <dgm:spPr/>
      <dgm:t>
        <a:bodyPr/>
        <a:lstStyle/>
        <a:p>
          <a:endParaRPr lang="en-IN"/>
        </a:p>
      </dgm:t>
    </dgm:pt>
    <dgm:pt modelId="{E93BC282-5186-4BFB-B4E4-CBE25DC9E0B7}" type="sibTrans" cxnId="{FB87AC6D-F463-454D-9DEC-5FFBB27AA005}">
      <dgm:prSet/>
      <dgm:spPr/>
      <dgm:t>
        <a:bodyPr/>
        <a:lstStyle/>
        <a:p>
          <a:endParaRPr lang="en-IN"/>
        </a:p>
      </dgm:t>
    </dgm:pt>
    <dgm:pt modelId="{14D58AF0-C60A-47DE-930B-43799FF38F6F}" type="pres">
      <dgm:prSet presAssocID="{1240CA6A-8A7B-40A5-B8D3-2C2EEC90BEB6}" presName="Name0" presStyleCnt="0">
        <dgm:presLayoutVars>
          <dgm:dir/>
          <dgm:animLvl val="lvl"/>
          <dgm:resizeHandles val="exact"/>
        </dgm:presLayoutVars>
      </dgm:prSet>
      <dgm:spPr/>
    </dgm:pt>
    <dgm:pt modelId="{DC9E5BD7-DE22-4BD2-974C-C2EF7BE40227}" type="pres">
      <dgm:prSet presAssocID="{BF4D241E-72F3-45D4-9FF7-8EA67EBBB9D6}" presName="linNode" presStyleCnt="0"/>
      <dgm:spPr/>
    </dgm:pt>
    <dgm:pt modelId="{6B0104D9-DE59-445A-B22B-29A850E2B512}" type="pres">
      <dgm:prSet presAssocID="{BF4D241E-72F3-45D4-9FF7-8EA67EBBB9D6}" presName="parentText" presStyleLbl="node1" presStyleIdx="0" presStyleCnt="2">
        <dgm:presLayoutVars>
          <dgm:chMax val="1"/>
          <dgm:bulletEnabled val="1"/>
        </dgm:presLayoutVars>
      </dgm:prSet>
      <dgm:spPr/>
    </dgm:pt>
    <dgm:pt modelId="{BE45EC8F-9C0C-41A2-9D15-45F35DB77A19}" type="pres">
      <dgm:prSet presAssocID="{9BDAF9A9-28D9-4E48-962F-4D76CD6D7BEA}" presName="sp" presStyleCnt="0"/>
      <dgm:spPr/>
    </dgm:pt>
    <dgm:pt modelId="{E0A97686-21B6-4984-B79A-2E14E2625DA2}" type="pres">
      <dgm:prSet presAssocID="{79A12F2E-F0F8-43CA-90DD-A317002B1CE3}" presName="linNode" presStyleCnt="0"/>
      <dgm:spPr/>
    </dgm:pt>
    <dgm:pt modelId="{48761B7B-AABC-4863-9C69-5B067448ED34}" type="pres">
      <dgm:prSet presAssocID="{79A12F2E-F0F8-43CA-90DD-A317002B1CE3}" presName="parentText" presStyleLbl="node1" presStyleIdx="1" presStyleCnt="2">
        <dgm:presLayoutVars>
          <dgm:chMax val="1"/>
          <dgm:bulletEnabled val="1"/>
        </dgm:presLayoutVars>
      </dgm:prSet>
      <dgm:spPr/>
    </dgm:pt>
  </dgm:ptLst>
  <dgm:cxnLst>
    <dgm:cxn modelId="{FB87AC6D-F463-454D-9DEC-5FFBB27AA005}" srcId="{1240CA6A-8A7B-40A5-B8D3-2C2EEC90BEB6}" destId="{79A12F2E-F0F8-43CA-90DD-A317002B1CE3}" srcOrd="1" destOrd="0" parTransId="{9D06FFEC-5DFD-421E-B93F-65D5308A71E9}" sibTransId="{E93BC282-5186-4BFB-B4E4-CBE25DC9E0B7}"/>
    <dgm:cxn modelId="{3DFE0F95-D795-493A-919E-DC2C6B47C574}" type="presOf" srcId="{79A12F2E-F0F8-43CA-90DD-A317002B1CE3}" destId="{48761B7B-AABC-4863-9C69-5B067448ED34}" srcOrd="0" destOrd="0" presId="urn:microsoft.com/office/officeart/2005/8/layout/vList5"/>
    <dgm:cxn modelId="{E919C295-23AC-4808-9102-E18977600D7D}" type="presOf" srcId="{1240CA6A-8A7B-40A5-B8D3-2C2EEC90BEB6}" destId="{14D58AF0-C60A-47DE-930B-43799FF38F6F}" srcOrd="0" destOrd="0" presId="urn:microsoft.com/office/officeart/2005/8/layout/vList5"/>
    <dgm:cxn modelId="{989A88A5-92A2-4105-8105-012A8F69F801}" type="presOf" srcId="{BF4D241E-72F3-45D4-9FF7-8EA67EBBB9D6}" destId="{6B0104D9-DE59-445A-B22B-29A850E2B512}" srcOrd="0" destOrd="0" presId="urn:microsoft.com/office/officeart/2005/8/layout/vList5"/>
    <dgm:cxn modelId="{8088EFFE-62F2-4C09-832F-8E3BAAC5775D}" srcId="{1240CA6A-8A7B-40A5-B8D3-2C2EEC90BEB6}" destId="{BF4D241E-72F3-45D4-9FF7-8EA67EBBB9D6}" srcOrd="0" destOrd="0" parTransId="{F2F660A6-46FA-4270-90C6-66B738676F7C}" sibTransId="{9BDAF9A9-28D9-4E48-962F-4D76CD6D7BEA}"/>
    <dgm:cxn modelId="{FB8C75B2-7393-4495-BE51-B06E7FED520C}" type="presParOf" srcId="{14D58AF0-C60A-47DE-930B-43799FF38F6F}" destId="{DC9E5BD7-DE22-4BD2-974C-C2EF7BE40227}" srcOrd="0" destOrd="0" presId="urn:microsoft.com/office/officeart/2005/8/layout/vList5"/>
    <dgm:cxn modelId="{6758147B-6FA0-4A73-A106-9DA7D01D64F9}" type="presParOf" srcId="{DC9E5BD7-DE22-4BD2-974C-C2EF7BE40227}" destId="{6B0104D9-DE59-445A-B22B-29A850E2B512}" srcOrd="0" destOrd="0" presId="urn:microsoft.com/office/officeart/2005/8/layout/vList5"/>
    <dgm:cxn modelId="{48D97C90-1F1B-4BB3-A219-F53DBE626B1A}" type="presParOf" srcId="{14D58AF0-C60A-47DE-930B-43799FF38F6F}" destId="{BE45EC8F-9C0C-41A2-9D15-45F35DB77A19}" srcOrd="1" destOrd="0" presId="urn:microsoft.com/office/officeart/2005/8/layout/vList5"/>
    <dgm:cxn modelId="{4628A2E2-3EAE-4C4E-9F22-F5590E3B77B5}" type="presParOf" srcId="{14D58AF0-C60A-47DE-930B-43799FF38F6F}" destId="{E0A97686-21B6-4984-B79A-2E14E2625DA2}" srcOrd="2" destOrd="0" presId="urn:microsoft.com/office/officeart/2005/8/layout/vList5"/>
    <dgm:cxn modelId="{BD42C043-FD6E-4806-80EC-54DC6D94C6E7}" type="presParOf" srcId="{E0A97686-21B6-4984-B79A-2E14E2625DA2}" destId="{48761B7B-AABC-4863-9C69-5B067448ED34}" srcOrd="0" destOrd="0" presId="urn:microsoft.com/office/officeart/2005/8/layout/vList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C56BD0F0-93AE-484A-AFF9-4781A0EA4CE8}" type="doc">
      <dgm:prSet loTypeId="urn:microsoft.com/office/officeart/2005/8/layout/pyramid2" loCatId="pyramid" qsTypeId="urn:microsoft.com/office/officeart/2005/8/quickstyle/simple1" qsCatId="simple" csTypeId="urn:microsoft.com/office/officeart/2005/8/colors/accent6_2" csCatId="accent6"/>
      <dgm:spPr/>
      <dgm:t>
        <a:bodyPr/>
        <a:lstStyle/>
        <a:p>
          <a:endParaRPr lang="en-IN"/>
        </a:p>
      </dgm:t>
    </dgm:pt>
    <dgm:pt modelId="{30050806-CF35-4DDE-AA7B-393EF3D4D72F}">
      <dgm:prSet/>
      <dgm:spPr/>
      <dgm:t>
        <a:bodyPr/>
        <a:lstStyle/>
        <a:p>
          <a:r>
            <a:rPr lang="en-IN"/>
            <a:t>Decision-making is critical and based on data that is essential to operate complex digital business environments (Gade, 2021).</a:t>
          </a:r>
        </a:p>
      </dgm:t>
    </dgm:pt>
    <dgm:pt modelId="{347E307B-EE79-48A4-9309-70198F08123A}" type="parTrans" cxnId="{EC6408D5-4AEA-425D-8A9C-7C05A118E5C7}">
      <dgm:prSet/>
      <dgm:spPr/>
      <dgm:t>
        <a:bodyPr/>
        <a:lstStyle/>
        <a:p>
          <a:endParaRPr lang="en-IN"/>
        </a:p>
      </dgm:t>
    </dgm:pt>
    <dgm:pt modelId="{4CC91F90-C73B-46D5-8CAB-6C8F48776B9C}" type="sibTrans" cxnId="{EC6408D5-4AEA-425D-8A9C-7C05A118E5C7}">
      <dgm:prSet/>
      <dgm:spPr/>
      <dgm:t>
        <a:bodyPr/>
        <a:lstStyle/>
        <a:p>
          <a:endParaRPr lang="en-IN"/>
        </a:p>
      </dgm:t>
    </dgm:pt>
    <dgm:pt modelId="{B19F3CB5-1AF6-4E61-8808-6CB46B184DE9}">
      <dgm:prSet/>
      <dgm:spPr/>
      <dgm:t>
        <a:bodyPr/>
        <a:lstStyle/>
        <a:p>
          <a:r>
            <a:rPr lang="en-IN"/>
            <a:t>Good skills in communication and leadership will facilitate team coordination in international teams.</a:t>
          </a:r>
        </a:p>
      </dgm:t>
    </dgm:pt>
    <dgm:pt modelId="{12879AB6-948A-4B27-B40D-0CE691E360A8}" type="parTrans" cxnId="{6D72DEB6-33E9-4BCB-8660-2754C073A95F}">
      <dgm:prSet/>
      <dgm:spPr/>
      <dgm:t>
        <a:bodyPr/>
        <a:lstStyle/>
        <a:p>
          <a:endParaRPr lang="en-IN"/>
        </a:p>
      </dgm:t>
    </dgm:pt>
    <dgm:pt modelId="{34D5EA97-C8C5-41B6-9C6B-FCC9C50A5E77}" type="sibTrans" cxnId="{6D72DEB6-33E9-4BCB-8660-2754C073A95F}">
      <dgm:prSet/>
      <dgm:spPr/>
      <dgm:t>
        <a:bodyPr/>
        <a:lstStyle/>
        <a:p>
          <a:endParaRPr lang="en-IN"/>
        </a:p>
      </dgm:t>
    </dgm:pt>
    <dgm:pt modelId="{9F97ED6B-0D94-44CA-AD52-EFB91F37925E}">
      <dgm:prSet/>
      <dgm:spPr/>
      <dgm:t>
        <a:bodyPr/>
        <a:lstStyle/>
        <a:p>
          <a:r>
            <a:rPr lang="en-IN"/>
            <a:t>Flexibility and innovation help in the sustainable development of vibrant, competitive markets.</a:t>
          </a:r>
        </a:p>
      </dgm:t>
    </dgm:pt>
    <dgm:pt modelId="{C7BD4394-675F-460B-9FCE-8B50FB147875}" type="parTrans" cxnId="{03ECB854-D657-4EAC-BDB7-9BB65FAB16AD}">
      <dgm:prSet/>
      <dgm:spPr/>
      <dgm:t>
        <a:bodyPr/>
        <a:lstStyle/>
        <a:p>
          <a:endParaRPr lang="en-IN"/>
        </a:p>
      </dgm:t>
    </dgm:pt>
    <dgm:pt modelId="{A93D85D3-E60B-408E-A415-97C2B4484615}" type="sibTrans" cxnId="{03ECB854-D657-4EAC-BDB7-9BB65FAB16AD}">
      <dgm:prSet/>
      <dgm:spPr/>
      <dgm:t>
        <a:bodyPr/>
        <a:lstStyle/>
        <a:p>
          <a:endParaRPr lang="en-IN"/>
        </a:p>
      </dgm:t>
    </dgm:pt>
    <dgm:pt modelId="{C45D97E9-E2DA-48D4-8671-23E1CFD21B3D}" type="pres">
      <dgm:prSet presAssocID="{C56BD0F0-93AE-484A-AFF9-4781A0EA4CE8}" presName="compositeShape" presStyleCnt="0">
        <dgm:presLayoutVars>
          <dgm:dir/>
          <dgm:resizeHandles/>
        </dgm:presLayoutVars>
      </dgm:prSet>
      <dgm:spPr/>
    </dgm:pt>
    <dgm:pt modelId="{39F78CEA-9895-4CAA-AFD6-93A0CC16FF6B}" type="pres">
      <dgm:prSet presAssocID="{C56BD0F0-93AE-484A-AFF9-4781A0EA4CE8}" presName="pyramid" presStyleLbl="node1" presStyleIdx="0" presStyleCnt="1"/>
      <dgm:spPr/>
    </dgm:pt>
    <dgm:pt modelId="{EBA2AE7C-5B82-4518-A33F-4B6FB1BC0D27}" type="pres">
      <dgm:prSet presAssocID="{C56BD0F0-93AE-484A-AFF9-4781A0EA4CE8}" presName="theList" presStyleCnt="0"/>
      <dgm:spPr/>
    </dgm:pt>
    <dgm:pt modelId="{B0FA41B5-9AC8-4367-9D9C-7252020315DE}" type="pres">
      <dgm:prSet presAssocID="{30050806-CF35-4DDE-AA7B-393EF3D4D72F}" presName="aNode" presStyleLbl="fgAcc1" presStyleIdx="0" presStyleCnt="3">
        <dgm:presLayoutVars>
          <dgm:bulletEnabled val="1"/>
        </dgm:presLayoutVars>
      </dgm:prSet>
      <dgm:spPr/>
    </dgm:pt>
    <dgm:pt modelId="{625AB09E-CC1F-4ED4-A80D-804626DF657B}" type="pres">
      <dgm:prSet presAssocID="{30050806-CF35-4DDE-AA7B-393EF3D4D72F}" presName="aSpace" presStyleCnt="0"/>
      <dgm:spPr/>
    </dgm:pt>
    <dgm:pt modelId="{3B4723B8-D50E-4ADC-A3CD-CAAE9E20BFBC}" type="pres">
      <dgm:prSet presAssocID="{B19F3CB5-1AF6-4E61-8808-6CB46B184DE9}" presName="aNode" presStyleLbl="fgAcc1" presStyleIdx="1" presStyleCnt="3">
        <dgm:presLayoutVars>
          <dgm:bulletEnabled val="1"/>
        </dgm:presLayoutVars>
      </dgm:prSet>
      <dgm:spPr/>
    </dgm:pt>
    <dgm:pt modelId="{D9E10C41-76D9-467C-8533-5D575D735E2B}" type="pres">
      <dgm:prSet presAssocID="{B19F3CB5-1AF6-4E61-8808-6CB46B184DE9}" presName="aSpace" presStyleCnt="0"/>
      <dgm:spPr/>
    </dgm:pt>
    <dgm:pt modelId="{77CE3DE9-3135-4FC9-B8D6-E699A29930A2}" type="pres">
      <dgm:prSet presAssocID="{9F97ED6B-0D94-44CA-AD52-EFB91F37925E}" presName="aNode" presStyleLbl="fgAcc1" presStyleIdx="2" presStyleCnt="3">
        <dgm:presLayoutVars>
          <dgm:bulletEnabled val="1"/>
        </dgm:presLayoutVars>
      </dgm:prSet>
      <dgm:spPr/>
    </dgm:pt>
    <dgm:pt modelId="{7AC8A785-386D-4238-801B-E0CFF2005E2E}" type="pres">
      <dgm:prSet presAssocID="{9F97ED6B-0D94-44CA-AD52-EFB91F37925E}" presName="aSpace" presStyleCnt="0"/>
      <dgm:spPr/>
    </dgm:pt>
  </dgm:ptLst>
  <dgm:cxnLst>
    <dgm:cxn modelId="{9CFF6861-C9CD-4D0C-8A97-5D1AEB5AF22D}" type="presOf" srcId="{C56BD0F0-93AE-484A-AFF9-4781A0EA4CE8}" destId="{C45D97E9-E2DA-48D4-8671-23E1CFD21B3D}" srcOrd="0" destOrd="0" presId="urn:microsoft.com/office/officeart/2005/8/layout/pyramid2"/>
    <dgm:cxn modelId="{CDFA8D66-691F-4311-AB1C-C6934356C906}" type="presOf" srcId="{9F97ED6B-0D94-44CA-AD52-EFB91F37925E}" destId="{77CE3DE9-3135-4FC9-B8D6-E699A29930A2}" srcOrd="0" destOrd="0" presId="urn:microsoft.com/office/officeart/2005/8/layout/pyramid2"/>
    <dgm:cxn modelId="{03ECB854-D657-4EAC-BDB7-9BB65FAB16AD}" srcId="{C56BD0F0-93AE-484A-AFF9-4781A0EA4CE8}" destId="{9F97ED6B-0D94-44CA-AD52-EFB91F37925E}" srcOrd="2" destOrd="0" parTransId="{C7BD4394-675F-460B-9FCE-8B50FB147875}" sibTransId="{A93D85D3-E60B-408E-A415-97C2B4484615}"/>
    <dgm:cxn modelId="{712C1A91-2763-4A5A-9041-CDA9624B4F52}" type="presOf" srcId="{B19F3CB5-1AF6-4E61-8808-6CB46B184DE9}" destId="{3B4723B8-D50E-4ADC-A3CD-CAAE9E20BFBC}" srcOrd="0" destOrd="0" presId="urn:microsoft.com/office/officeart/2005/8/layout/pyramid2"/>
    <dgm:cxn modelId="{6D72DEB6-33E9-4BCB-8660-2754C073A95F}" srcId="{C56BD0F0-93AE-484A-AFF9-4781A0EA4CE8}" destId="{B19F3CB5-1AF6-4E61-8808-6CB46B184DE9}" srcOrd="1" destOrd="0" parTransId="{12879AB6-948A-4B27-B40D-0CE691E360A8}" sibTransId="{34D5EA97-C8C5-41B6-9C6B-FCC9C50A5E77}"/>
    <dgm:cxn modelId="{BCF377C9-467E-4A7B-B54C-07C9D27579B9}" type="presOf" srcId="{30050806-CF35-4DDE-AA7B-393EF3D4D72F}" destId="{B0FA41B5-9AC8-4367-9D9C-7252020315DE}" srcOrd="0" destOrd="0" presId="urn:microsoft.com/office/officeart/2005/8/layout/pyramid2"/>
    <dgm:cxn modelId="{EC6408D5-4AEA-425D-8A9C-7C05A118E5C7}" srcId="{C56BD0F0-93AE-484A-AFF9-4781A0EA4CE8}" destId="{30050806-CF35-4DDE-AA7B-393EF3D4D72F}" srcOrd="0" destOrd="0" parTransId="{347E307B-EE79-48A4-9309-70198F08123A}" sibTransId="{4CC91F90-C73B-46D5-8CAB-6C8F48776B9C}"/>
    <dgm:cxn modelId="{F2B9A4E1-3B56-4A41-B6B5-36FB98D17DDE}" type="presParOf" srcId="{C45D97E9-E2DA-48D4-8671-23E1CFD21B3D}" destId="{39F78CEA-9895-4CAA-AFD6-93A0CC16FF6B}" srcOrd="0" destOrd="0" presId="urn:microsoft.com/office/officeart/2005/8/layout/pyramid2"/>
    <dgm:cxn modelId="{EB91B1F0-131A-4A99-B608-6BC233DF197D}" type="presParOf" srcId="{C45D97E9-E2DA-48D4-8671-23E1CFD21B3D}" destId="{EBA2AE7C-5B82-4518-A33F-4B6FB1BC0D27}" srcOrd="1" destOrd="0" presId="urn:microsoft.com/office/officeart/2005/8/layout/pyramid2"/>
    <dgm:cxn modelId="{CD296649-C45B-4EF9-A855-70380439F1E8}" type="presParOf" srcId="{EBA2AE7C-5B82-4518-A33F-4B6FB1BC0D27}" destId="{B0FA41B5-9AC8-4367-9D9C-7252020315DE}" srcOrd="0" destOrd="0" presId="urn:microsoft.com/office/officeart/2005/8/layout/pyramid2"/>
    <dgm:cxn modelId="{007C84F1-63E2-4F91-BFB2-D8C2CF27625E}" type="presParOf" srcId="{EBA2AE7C-5B82-4518-A33F-4B6FB1BC0D27}" destId="{625AB09E-CC1F-4ED4-A80D-804626DF657B}" srcOrd="1" destOrd="0" presId="urn:microsoft.com/office/officeart/2005/8/layout/pyramid2"/>
    <dgm:cxn modelId="{5BE2F129-EDC6-478C-9ED4-ECA3663EB28F}" type="presParOf" srcId="{EBA2AE7C-5B82-4518-A33F-4B6FB1BC0D27}" destId="{3B4723B8-D50E-4ADC-A3CD-CAAE9E20BFBC}" srcOrd="2" destOrd="0" presId="urn:microsoft.com/office/officeart/2005/8/layout/pyramid2"/>
    <dgm:cxn modelId="{9F9883F0-BEDD-4CD0-B048-F5569906E0C6}" type="presParOf" srcId="{EBA2AE7C-5B82-4518-A33F-4B6FB1BC0D27}" destId="{D9E10C41-76D9-467C-8533-5D575D735E2B}" srcOrd="3" destOrd="0" presId="urn:microsoft.com/office/officeart/2005/8/layout/pyramid2"/>
    <dgm:cxn modelId="{939FEE43-7D8D-40AB-BEDC-14A607B1E639}" type="presParOf" srcId="{EBA2AE7C-5B82-4518-A33F-4B6FB1BC0D27}" destId="{77CE3DE9-3135-4FC9-B8D6-E699A29930A2}" srcOrd="4" destOrd="0" presId="urn:microsoft.com/office/officeart/2005/8/layout/pyramid2"/>
    <dgm:cxn modelId="{8C636900-2238-4B10-8FDE-FB967772FD98}" type="presParOf" srcId="{EBA2AE7C-5B82-4518-A33F-4B6FB1BC0D27}" destId="{7AC8A785-386D-4238-801B-E0CFF2005E2E}" srcOrd="5"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2CF40EA7-72A9-4CD9-A6BE-C2341EBBAEBE}" type="doc">
      <dgm:prSet loTypeId="urn:microsoft.com/office/officeart/2005/8/layout/vList2" loCatId="list" qsTypeId="urn:microsoft.com/office/officeart/2005/8/quickstyle/simple1" qsCatId="simple" csTypeId="urn:microsoft.com/office/officeart/2005/8/colors/accent1_1" csCatId="accent1"/>
      <dgm:spPr/>
      <dgm:t>
        <a:bodyPr/>
        <a:lstStyle/>
        <a:p>
          <a:endParaRPr lang="en-IN"/>
        </a:p>
      </dgm:t>
    </dgm:pt>
    <dgm:pt modelId="{029C28C9-A390-4D5A-BAC3-CD590C7F2095}">
      <dgm:prSet/>
      <dgm:spPr/>
      <dgm:t>
        <a:bodyPr/>
        <a:lstStyle/>
        <a:p>
          <a:r>
            <a:rPr lang="en-IN"/>
            <a:t>The functions of Fayol are still not obsolete; however, they should be adapted to digital organisations.</a:t>
          </a:r>
        </a:p>
      </dgm:t>
    </dgm:pt>
    <dgm:pt modelId="{5421E530-3543-4468-B96F-23C271433D76}" type="parTrans" cxnId="{408FC675-0ECF-4ECC-816A-D8EA314C76A6}">
      <dgm:prSet/>
      <dgm:spPr/>
      <dgm:t>
        <a:bodyPr/>
        <a:lstStyle/>
        <a:p>
          <a:endParaRPr lang="en-IN"/>
        </a:p>
      </dgm:t>
    </dgm:pt>
    <dgm:pt modelId="{2026C8B7-B534-44CD-AB79-C5D89A460B55}" type="sibTrans" cxnId="{408FC675-0ECF-4ECC-816A-D8EA314C76A6}">
      <dgm:prSet/>
      <dgm:spPr/>
      <dgm:t>
        <a:bodyPr/>
        <a:lstStyle/>
        <a:p>
          <a:endParaRPr lang="en-IN"/>
        </a:p>
      </dgm:t>
    </dgm:pt>
    <dgm:pt modelId="{00880341-6C24-4742-BBFB-248BC3CFB1BD}">
      <dgm:prSet/>
      <dgm:spPr/>
      <dgm:t>
        <a:bodyPr/>
        <a:lstStyle/>
        <a:p>
          <a:r>
            <a:rPr lang="en-IN"/>
            <a:t>ASOS displays a combination of traditional theory and recent technology-based management.</a:t>
          </a:r>
        </a:p>
      </dgm:t>
    </dgm:pt>
    <dgm:pt modelId="{A396A5C3-D9F2-48D9-AC9C-22F8DA4E392C}" type="parTrans" cxnId="{C22895CC-1149-4DC7-A054-7F8EF3B66969}">
      <dgm:prSet/>
      <dgm:spPr/>
      <dgm:t>
        <a:bodyPr/>
        <a:lstStyle/>
        <a:p>
          <a:endParaRPr lang="en-IN"/>
        </a:p>
      </dgm:t>
    </dgm:pt>
    <dgm:pt modelId="{35CB4991-E641-482E-8363-9BC2C8364ABB}" type="sibTrans" cxnId="{C22895CC-1149-4DC7-A054-7F8EF3B66969}">
      <dgm:prSet/>
      <dgm:spPr/>
      <dgm:t>
        <a:bodyPr/>
        <a:lstStyle/>
        <a:p>
          <a:endParaRPr lang="en-IN"/>
        </a:p>
      </dgm:t>
    </dgm:pt>
    <dgm:pt modelId="{B22DE083-C47B-4E50-8964-9F362AF923B5}">
      <dgm:prSet/>
      <dgm:spPr/>
      <dgm:t>
        <a:bodyPr/>
        <a:lstStyle/>
        <a:p>
          <a:r>
            <a:rPr lang="en-IN"/>
            <a:t>Elements of efficiency and competitiveness through effective management lead to long-term organisational sustainability.</a:t>
          </a:r>
        </a:p>
      </dgm:t>
    </dgm:pt>
    <dgm:pt modelId="{492C5546-CA91-47C3-A4FE-83DE5B4F9004}" type="parTrans" cxnId="{ACAE0A29-D8CA-4ED6-BDCE-8291242B14B0}">
      <dgm:prSet/>
      <dgm:spPr/>
      <dgm:t>
        <a:bodyPr/>
        <a:lstStyle/>
        <a:p>
          <a:endParaRPr lang="en-IN"/>
        </a:p>
      </dgm:t>
    </dgm:pt>
    <dgm:pt modelId="{CED6F59A-79EE-4CE5-BF71-8043632628CD}" type="sibTrans" cxnId="{ACAE0A29-D8CA-4ED6-BDCE-8291242B14B0}">
      <dgm:prSet/>
      <dgm:spPr/>
      <dgm:t>
        <a:bodyPr/>
        <a:lstStyle/>
        <a:p>
          <a:endParaRPr lang="en-IN"/>
        </a:p>
      </dgm:t>
    </dgm:pt>
    <dgm:pt modelId="{39B10486-1F03-41F6-8054-B16438781B47}" type="pres">
      <dgm:prSet presAssocID="{2CF40EA7-72A9-4CD9-A6BE-C2341EBBAEBE}" presName="linear" presStyleCnt="0">
        <dgm:presLayoutVars>
          <dgm:animLvl val="lvl"/>
          <dgm:resizeHandles val="exact"/>
        </dgm:presLayoutVars>
      </dgm:prSet>
      <dgm:spPr/>
    </dgm:pt>
    <dgm:pt modelId="{12778D1B-0080-464B-9FC5-C566D2E79778}" type="pres">
      <dgm:prSet presAssocID="{029C28C9-A390-4D5A-BAC3-CD590C7F2095}" presName="parentText" presStyleLbl="node1" presStyleIdx="0" presStyleCnt="3">
        <dgm:presLayoutVars>
          <dgm:chMax val="0"/>
          <dgm:bulletEnabled val="1"/>
        </dgm:presLayoutVars>
      </dgm:prSet>
      <dgm:spPr/>
    </dgm:pt>
    <dgm:pt modelId="{0F06E59E-4CF7-4608-A876-E6C406081EC3}" type="pres">
      <dgm:prSet presAssocID="{2026C8B7-B534-44CD-AB79-C5D89A460B55}" presName="spacer" presStyleCnt="0"/>
      <dgm:spPr/>
    </dgm:pt>
    <dgm:pt modelId="{300A03DA-2604-4E06-B169-0E80225187F8}" type="pres">
      <dgm:prSet presAssocID="{00880341-6C24-4742-BBFB-248BC3CFB1BD}" presName="parentText" presStyleLbl="node1" presStyleIdx="1" presStyleCnt="3">
        <dgm:presLayoutVars>
          <dgm:chMax val="0"/>
          <dgm:bulletEnabled val="1"/>
        </dgm:presLayoutVars>
      </dgm:prSet>
      <dgm:spPr/>
    </dgm:pt>
    <dgm:pt modelId="{AA7F265B-B2B3-44ED-ADA7-0AC9ABD148CA}" type="pres">
      <dgm:prSet presAssocID="{35CB4991-E641-482E-8363-9BC2C8364ABB}" presName="spacer" presStyleCnt="0"/>
      <dgm:spPr/>
    </dgm:pt>
    <dgm:pt modelId="{5E59D9D5-C9F2-410C-8BE5-7BDF018B0D23}" type="pres">
      <dgm:prSet presAssocID="{B22DE083-C47B-4E50-8964-9F362AF923B5}" presName="parentText" presStyleLbl="node1" presStyleIdx="2" presStyleCnt="3">
        <dgm:presLayoutVars>
          <dgm:chMax val="0"/>
          <dgm:bulletEnabled val="1"/>
        </dgm:presLayoutVars>
      </dgm:prSet>
      <dgm:spPr/>
    </dgm:pt>
  </dgm:ptLst>
  <dgm:cxnLst>
    <dgm:cxn modelId="{D3F52111-2054-4470-B30B-6951C542D8E1}" type="presOf" srcId="{2CF40EA7-72A9-4CD9-A6BE-C2341EBBAEBE}" destId="{39B10486-1F03-41F6-8054-B16438781B47}" srcOrd="0" destOrd="0" presId="urn:microsoft.com/office/officeart/2005/8/layout/vList2"/>
    <dgm:cxn modelId="{ACAE0A29-D8CA-4ED6-BDCE-8291242B14B0}" srcId="{2CF40EA7-72A9-4CD9-A6BE-C2341EBBAEBE}" destId="{B22DE083-C47B-4E50-8964-9F362AF923B5}" srcOrd="2" destOrd="0" parTransId="{492C5546-CA91-47C3-A4FE-83DE5B4F9004}" sibTransId="{CED6F59A-79EE-4CE5-BF71-8043632628CD}"/>
    <dgm:cxn modelId="{B00B1D50-E0B4-4678-9A94-2A1EB1B900BB}" type="presOf" srcId="{B22DE083-C47B-4E50-8964-9F362AF923B5}" destId="{5E59D9D5-C9F2-410C-8BE5-7BDF018B0D23}" srcOrd="0" destOrd="0" presId="urn:microsoft.com/office/officeart/2005/8/layout/vList2"/>
    <dgm:cxn modelId="{408FC675-0ECF-4ECC-816A-D8EA314C76A6}" srcId="{2CF40EA7-72A9-4CD9-A6BE-C2341EBBAEBE}" destId="{029C28C9-A390-4D5A-BAC3-CD590C7F2095}" srcOrd="0" destOrd="0" parTransId="{5421E530-3543-4468-B96F-23C271433D76}" sibTransId="{2026C8B7-B534-44CD-AB79-C5D89A460B55}"/>
    <dgm:cxn modelId="{9652F257-7FA1-4EC6-BD9D-CA79A1124117}" type="presOf" srcId="{00880341-6C24-4742-BBFB-248BC3CFB1BD}" destId="{300A03DA-2604-4E06-B169-0E80225187F8}" srcOrd="0" destOrd="0" presId="urn:microsoft.com/office/officeart/2005/8/layout/vList2"/>
    <dgm:cxn modelId="{3FDE9B87-8EE5-499F-8A93-CE62F12B4EBE}" type="presOf" srcId="{029C28C9-A390-4D5A-BAC3-CD590C7F2095}" destId="{12778D1B-0080-464B-9FC5-C566D2E79778}" srcOrd="0" destOrd="0" presId="urn:microsoft.com/office/officeart/2005/8/layout/vList2"/>
    <dgm:cxn modelId="{C22895CC-1149-4DC7-A054-7F8EF3B66969}" srcId="{2CF40EA7-72A9-4CD9-A6BE-C2341EBBAEBE}" destId="{00880341-6C24-4742-BBFB-248BC3CFB1BD}" srcOrd="1" destOrd="0" parTransId="{A396A5C3-D9F2-48D9-AC9C-22F8DA4E392C}" sibTransId="{35CB4991-E641-482E-8363-9BC2C8364ABB}"/>
    <dgm:cxn modelId="{1A48E809-0527-48ED-8BAF-4CD617824749}" type="presParOf" srcId="{39B10486-1F03-41F6-8054-B16438781B47}" destId="{12778D1B-0080-464B-9FC5-C566D2E79778}" srcOrd="0" destOrd="0" presId="urn:microsoft.com/office/officeart/2005/8/layout/vList2"/>
    <dgm:cxn modelId="{662B8EF1-D522-4A97-823A-3164F9DEAB23}" type="presParOf" srcId="{39B10486-1F03-41F6-8054-B16438781B47}" destId="{0F06E59E-4CF7-4608-A876-E6C406081EC3}" srcOrd="1" destOrd="0" presId="urn:microsoft.com/office/officeart/2005/8/layout/vList2"/>
    <dgm:cxn modelId="{15F0E9E3-251F-4644-A10D-A8D1B37A6268}" type="presParOf" srcId="{39B10486-1F03-41F6-8054-B16438781B47}" destId="{300A03DA-2604-4E06-B169-0E80225187F8}" srcOrd="2" destOrd="0" presId="urn:microsoft.com/office/officeart/2005/8/layout/vList2"/>
    <dgm:cxn modelId="{2E5976E4-74B6-44F4-A226-3FC045F419D5}" type="presParOf" srcId="{39B10486-1F03-41F6-8054-B16438781B47}" destId="{AA7F265B-B2B3-44ED-ADA7-0AC9ABD148CA}" srcOrd="3" destOrd="0" presId="urn:microsoft.com/office/officeart/2005/8/layout/vList2"/>
    <dgm:cxn modelId="{5D63DAE3-2FBC-48A5-AC3D-5DAA1E2758ED}" type="presParOf" srcId="{39B10486-1F03-41F6-8054-B16438781B47}" destId="{5E59D9D5-C9F2-410C-8BE5-7BDF018B0D23}"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87F7A4-0464-4A2D-8ADE-76671886322C}">
      <dsp:nvSpPr>
        <dsp:cNvPr id="0" name=""/>
        <dsp:cNvSpPr/>
      </dsp:nvSpPr>
      <dsp:spPr>
        <a:xfrm>
          <a:off x="0" y="1079654"/>
          <a:ext cx="4778835" cy="1439539"/>
        </a:xfrm>
        <a:prstGeom prst="notchedRightArrow">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0F1BCA-11A4-424F-A2E1-68DEF49C4BF8}">
      <dsp:nvSpPr>
        <dsp:cNvPr id="0" name=""/>
        <dsp:cNvSpPr/>
      </dsp:nvSpPr>
      <dsp:spPr>
        <a:xfrm>
          <a:off x="2100" y="0"/>
          <a:ext cx="1386048" cy="14395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232" tIns="78232" rIns="78232" bIns="78232" numCol="1" spcCol="1270" anchor="b" anchorCtr="0">
          <a:noAutofit/>
        </a:bodyPr>
        <a:lstStyle/>
        <a:p>
          <a:pPr marL="0" lvl="0" indent="0" algn="ctr" defTabSz="488950">
            <a:lnSpc>
              <a:spcPct val="90000"/>
            </a:lnSpc>
            <a:spcBef>
              <a:spcPct val="0"/>
            </a:spcBef>
            <a:spcAft>
              <a:spcPct val="35000"/>
            </a:spcAft>
            <a:buNone/>
          </a:pPr>
          <a:r>
            <a:rPr lang="en-IN" sz="1100" kern="1200" dirty="0">
              <a:solidFill>
                <a:schemeClr val="bg1"/>
              </a:solidFill>
            </a:rPr>
            <a:t>Management performs the functions required in dynamic markets to make the organisation effective.</a:t>
          </a:r>
        </a:p>
      </dsp:txBody>
      <dsp:txXfrm>
        <a:off x="2100" y="0"/>
        <a:ext cx="1386048" cy="1439539"/>
      </dsp:txXfrm>
    </dsp:sp>
    <dsp:sp modelId="{DF63B673-4C99-4979-932A-52F88C2BE318}">
      <dsp:nvSpPr>
        <dsp:cNvPr id="0" name=""/>
        <dsp:cNvSpPr/>
      </dsp:nvSpPr>
      <dsp:spPr>
        <a:xfrm>
          <a:off x="515182" y="1619482"/>
          <a:ext cx="359884" cy="359884"/>
        </a:xfrm>
        <a:prstGeom prst="ellipse">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61A80F0-6CC3-42D2-87C9-78649004B597}">
      <dsp:nvSpPr>
        <dsp:cNvPr id="0" name=""/>
        <dsp:cNvSpPr/>
      </dsp:nvSpPr>
      <dsp:spPr>
        <a:xfrm>
          <a:off x="1457451" y="2159309"/>
          <a:ext cx="1386048" cy="14395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232" tIns="78232" rIns="78232" bIns="78232" numCol="1" spcCol="1270" anchor="t" anchorCtr="0">
          <a:noAutofit/>
        </a:bodyPr>
        <a:lstStyle/>
        <a:p>
          <a:pPr marL="0" lvl="0" indent="0" algn="ctr" defTabSz="488950">
            <a:lnSpc>
              <a:spcPct val="90000"/>
            </a:lnSpc>
            <a:spcBef>
              <a:spcPct val="0"/>
            </a:spcBef>
            <a:spcAft>
              <a:spcPct val="35000"/>
            </a:spcAft>
            <a:buNone/>
          </a:pPr>
          <a:r>
            <a:rPr lang="en-IN" sz="1100" kern="1200" dirty="0">
              <a:solidFill>
                <a:schemeClr val="bg1"/>
              </a:solidFill>
            </a:rPr>
            <a:t>The Fayol model was used to examine the ASOS managerial positions.</a:t>
          </a:r>
        </a:p>
      </dsp:txBody>
      <dsp:txXfrm>
        <a:off x="1457451" y="2159309"/>
        <a:ext cx="1386048" cy="1439539"/>
      </dsp:txXfrm>
    </dsp:sp>
    <dsp:sp modelId="{BD312491-5AD8-4E0F-B5B9-185A605AA85B}">
      <dsp:nvSpPr>
        <dsp:cNvPr id="0" name=""/>
        <dsp:cNvSpPr/>
      </dsp:nvSpPr>
      <dsp:spPr>
        <a:xfrm>
          <a:off x="1970533" y="1619482"/>
          <a:ext cx="359884" cy="359884"/>
        </a:xfrm>
        <a:prstGeom prst="ellipse">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593899C-99D4-48DC-910C-15425CB11AC5}">
      <dsp:nvSpPr>
        <dsp:cNvPr id="0" name=""/>
        <dsp:cNvSpPr/>
      </dsp:nvSpPr>
      <dsp:spPr>
        <a:xfrm>
          <a:off x="2912802" y="0"/>
          <a:ext cx="1386048" cy="14395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232" tIns="78232" rIns="78232" bIns="78232" numCol="1" spcCol="1270" anchor="b" anchorCtr="0">
          <a:noAutofit/>
        </a:bodyPr>
        <a:lstStyle/>
        <a:p>
          <a:pPr marL="0" lvl="0" indent="0" algn="ctr" defTabSz="488950">
            <a:lnSpc>
              <a:spcPct val="90000"/>
            </a:lnSpc>
            <a:spcBef>
              <a:spcPct val="0"/>
            </a:spcBef>
            <a:spcAft>
              <a:spcPct val="35000"/>
            </a:spcAft>
            <a:buNone/>
          </a:pPr>
          <a:r>
            <a:rPr lang="en-IN" sz="1100" kern="1200" dirty="0">
              <a:solidFill>
                <a:schemeClr val="bg1"/>
              </a:solidFill>
            </a:rPr>
            <a:t>ASOS is a fast fashion multinational company that has a data-driven business model.</a:t>
          </a:r>
        </a:p>
      </dsp:txBody>
      <dsp:txXfrm>
        <a:off x="2912802" y="0"/>
        <a:ext cx="1386048" cy="1439539"/>
      </dsp:txXfrm>
    </dsp:sp>
    <dsp:sp modelId="{E1539FF7-191A-4B04-8C94-02A21B3BC68B}">
      <dsp:nvSpPr>
        <dsp:cNvPr id="0" name=""/>
        <dsp:cNvSpPr/>
      </dsp:nvSpPr>
      <dsp:spPr>
        <a:xfrm>
          <a:off x="3425884" y="1619482"/>
          <a:ext cx="359884" cy="359884"/>
        </a:xfrm>
        <a:prstGeom prst="ellipse">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142A34-2146-4262-92A4-E55F515CC142}">
      <dsp:nvSpPr>
        <dsp:cNvPr id="0" name=""/>
        <dsp:cNvSpPr/>
      </dsp:nvSpPr>
      <dsp:spPr>
        <a:xfrm>
          <a:off x="68147" y="0"/>
          <a:ext cx="4163629" cy="4163629"/>
        </a:xfrm>
        <a:prstGeom prst="triangle">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1CF989A-6472-47AE-9222-C5D34CE46339}">
      <dsp:nvSpPr>
        <dsp:cNvPr id="0" name=""/>
        <dsp:cNvSpPr/>
      </dsp:nvSpPr>
      <dsp:spPr>
        <a:xfrm>
          <a:off x="2149961" y="418599"/>
          <a:ext cx="2706358" cy="985609"/>
        </a:xfrm>
        <a:prstGeom prst="roundRect">
          <a:avLst/>
        </a:prstGeom>
        <a:solidFill>
          <a:schemeClr val="accent1">
            <a:alpha val="90000"/>
            <a:tint val="4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IN" sz="1400" kern="1200" dirty="0"/>
            <a:t>London was founded and has been serving more than 200 markets across the world (Harvard, 2020).</a:t>
          </a:r>
        </a:p>
      </dsp:txBody>
      <dsp:txXfrm>
        <a:off x="2198074" y="466712"/>
        <a:ext cx="2610132" cy="889383"/>
      </dsp:txXfrm>
    </dsp:sp>
    <dsp:sp modelId="{FEA01643-8838-4849-AA19-4C6344C3AA35}">
      <dsp:nvSpPr>
        <dsp:cNvPr id="0" name=""/>
        <dsp:cNvSpPr/>
      </dsp:nvSpPr>
      <dsp:spPr>
        <a:xfrm>
          <a:off x="2149961" y="1527409"/>
          <a:ext cx="2706358" cy="985609"/>
        </a:xfrm>
        <a:prstGeom prst="roundRect">
          <a:avLst/>
        </a:prstGeom>
        <a:solidFill>
          <a:schemeClr val="accent1">
            <a:alpha val="90000"/>
            <a:tint val="4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IN" sz="1400" kern="1200"/>
            <a:t>The number of active customers, as well as those making 83 million orders yearly, is around 23 million.</a:t>
          </a:r>
        </a:p>
      </dsp:txBody>
      <dsp:txXfrm>
        <a:off x="2198074" y="1575522"/>
        <a:ext cx="2610132" cy="889383"/>
      </dsp:txXfrm>
    </dsp:sp>
    <dsp:sp modelId="{752DEE4B-C06F-451A-B441-1077601E877E}">
      <dsp:nvSpPr>
        <dsp:cNvPr id="0" name=""/>
        <dsp:cNvSpPr/>
      </dsp:nvSpPr>
      <dsp:spPr>
        <a:xfrm>
          <a:off x="2149961" y="2636219"/>
          <a:ext cx="2706358" cy="985609"/>
        </a:xfrm>
        <a:prstGeom prst="roundRect">
          <a:avLst/>
        </a:prstGeom>
        <a:solidFill>
          <a:schemeClr val="accent1">
            <a:alpha val="90000"/>
            <a:tint val="4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IN" sz="1400" kern="1200"/>
            <a:t>In 2023, revenue started decreasing after reaching £3.54 billion before that.</a:t>
          </a:r>
        </a:p>
      </dsp:txBody>
      <dsp:txXfrm>
        <a:off x="2198074" y="2684332"/>
        <a:ext cx="2610132" cy="88938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35546C-8F3A-4BC7-AF8C-6100620B1165}">
      <dsp:nvSpPr>
        <dsp:cNvPr id="0" name=""/>
        <dsp:cNvSpPr/>
      </dsp:nvSpPr>
      <dsp:spPr>
        <a:xfrm>
          <a:off x="0" y="418380"/>
          <a:ext cx="4596124" cy="10530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IN" sz="2000" kern="1200"/>
            <a:t>Henri Fayol taught five fundamental management functions, which are highly used today.</a:t>
          </a:r>
        </a:p>
      </dsp:txBody>
      <dsp:txXfrm>
        <a:off x="51403" y="469783"/>
        <a:ext cx="4493318" cy="950194"/>
      </dsp:txXfrm>
    </dsp:sp>
    <dsp:sp modelId="{9B51EE51-38DA-4CDE-A6A3-14F57B5BC54C}">
      <dsp:nvSpPr>
        <dsp:cNvPr id="0" name=""/>
        <dsp:cNvSpPr/>
      </dsp:nvSpPr>
      <dsp:spPr>
        <a:xfrm>
          <a:off x="0" y="1528981"/>
          <a:ext cx="4596124" cy="10530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IN" sz="2000" kern="1200"/>
            <a:t>Some functions are planning, organising, commanding, coordinating and controlling.</a:t>
          </a:r>
        </a:p>
      </dsp:txBody>
      <dsp:txXfrm>
        <a:off x="51403" y="1580384"/>
        <a:ext cx="4493318" cy="950194"/>
      </dsp:txXfrm>
    </dsp:sp>
    <dsp:sp modelId="{188198A7-30C6-4B5F-82B1-DF894363D780}">
      <dsp:nvSpPr>
        <dsp:cNvPr id="0" name=""/>
        <dsp:cNvSpPr/>
      </dsp:nvSpPr>
      <dsp:spPr>
        <a:xfrm>
          <a:off x="0" y="2639581"/>
          <a:ext cx="4596124" cy="10530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IN" sz="2000" kern="1200"/>
            <a:t>Brings structure, enhancing effectiveness, coordination, and organisational performance.</a:t>
          </a:r>
        </a:p>
      </dsp:txBody>
      <dsp:txXfrm>
        <a:off x="51403" y="2690984"/>
        <a:ext cx="4493318" cy="95019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A332F2-EDE9-564E-9E7A-B4C3ECFD8BBD}">
      <dsp:nvSpPr>
        <dsp:cNvPr id="0" name=""/>
        <dsp:cNvSpPr/>
      </dsp:nvSpPr>
      <dsp:spPr>
        <a:xfrm>
          <a:off x="0" y="1895"/>
          <a:ext cx="6487955" cy="0"/>
        </a:xfrm>
        <a:prstGeom prst="line">
          <a:avLst/>
        </a:prstGeom>
        <a:solidFill>
          <a:schemeClr val="dk2">
            <a:hueOff val="0"/>
            <a:satOff val="0"/>
            <a:lumOff val="0"/>
            <a:alphaOff val="0"/>
          </a:schemeClr>
        </a:solidFill>
        <a:ln w="19050"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CF4A134-C131-ED46-8730-92AF3E1E6D79}">
      <dsp:nvSpPr>
        <dsp:cNvPr id="0" name=""/>
        <dsp:cNvSpPr/>
      </dsp:nvSpPr>
      <dsp:spPr>
        <a:xfrm>
          <a:off x="0" y="1895"/>
          <a:ext cx="6487955" cy="12928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IN" sz="2400" kern="1200" dirty="0"/>
            <a:t>Planning identifies the organisational goals and establishes what should be done to accomplish objectives.</a:t>
          </a:r>
        </a:p>
      </dsp:txBody>
      <dsp:txXfrm>
        <a:off x="0" y="1895"/>
        <a:ext cx="6487955" cy="1292856"/>
      </dsp:txXfrm>
    </dsp:sp>
    <dsp:sp modelId="{41D1C640-6F43-6E4E-9EEE-FA11F6DE53F6}">
      <dsp:nvSpPr>
        <dsp:cNvPr id="0" name=""/>
        <dsp:cNvSpPr/>
      </dsp:nvSpPr>
      <dsp:spPr>
        <a:xfrm>
          <a:off x="0" y="1294752"/>
          <a:ext cx="6487955" cy="0"/>
        </a:xfrm>
        <a:prstGeom prst="line">
          <a:avLst/>
        </a:prstGeom>
        <a:solidFill>
          <a:schemeClr val="dk2">
            <a:hueOff val="0"/>
            <a:satOff val="0"/>
            <a:lumOff val="0"/>
            <a:alphaOff val="0"/>
          </a:schemeClr>
        </a:solidFill>
        <a:ln w="19050"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394E2FE-9B2B-334C-9F34-942EB654EDE5}">
      <dsp:nvSpPr>
        <dsp:cNvPr id="0" name=""/>
        <dsp:cNvSpPr/>
      </dsp:nvSpPr>
      <dsp:spPr>
        <a:xfrm>
          <a:off x="0" y="1294752"/>
          <a:ext cx="6487955" cy="12928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IN" sz="2400" kern="1200"/>
            <a:t>Involves demand projection, which involves resource allocation and the establishment of performance targets.</a:t>
          </a:r>
        </a:p>
      </dsp:txBody>
      <dsp:txXfrm>
        <a:off x="0" y="1294752"/>
        <a:ext cx="6487955" cy="1292856"/>
      </dsp:txXfrm>
    </dsp:sp>
    <dsp:sp modelId="{017C9730-F47A-4F4E-958F-3587563048F1}">
      <dsp:nvSpPr>
        <dsp:cNvPr id="0" name=""/>
        <dsp:cNvSpPr/>
      </dsp:nvSpPr>
      <dsp:spPr>
        <a:xfrm>
          <a:off x="0" y="2587609"/>
          <a:ext cx="6487955" cy="0"/>
        </a:xfrm>
        <a:prstGeom prst="line">
          <a:avLst/>
        </a:prstGeom>
        <a:solidFill>
          <a:schemeClr val="dk2">
            <a:hueOff val="0"/>
            <a:satOff val="0"/>
            <a:lumOff val="0"/>
            <a:alphaOff val="0"/>
          </a:schemeClr>
        </a:solidFill>
        <a:ln w="19050"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DCE6DAA-0D3C-CB42-BDFC-710EB4DF8761}">
      <dsp:nvSpPr>
        <dsp:cNvPr id="0" name=""/>
        <dsp:cNvSpPr/>
      </dsp:nvSpPr>
      <dsp:spPr>
        <a:xfrm>
          <a:off x="0" y="2587609"/>
          <a:ext cx="6487955" cy="12928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IN" sz="2400" kern="1200"/>
            <a:t>Minimises confusion,sion enhances productivity and promotes the sustainability of organisations in the long run.</a:t>
          </a:r>
        </a:p>
      </dsp:txBody>
      <dsp:txXfrm>
        <a:off x="0" y="2587609"/>
        <a:ext cx="6487955" cy="129285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5E9741-3FC3-4EE9-9E92-82E7D2392B15}">
      <dsp:nvSpPr>
        <dsp:cNvPr id="0" name=""/>
        <dsp:cNvSpPr/>
      </dsp:nvSpPr>
      <dsp:spPr>
        <a:xfrm>
          <a:off x="0" y="0"/>
          <a:ext cx="3851122" cy="0"/>
        </a:xfrm>
        <a:prstGeom prst="line">
          <a:avLst/>
        </a:prstGeom>
        <a:gradFill rotWithShape="0">
          <a:gsLst>
            <a:gs pos="0">
              <a:schemeClr val="lt1">
                <a:hueOff val="0"/>
                <a:satOff val="0"/>
                <a:lumOff val="0"/>
                <a:alphaOff val="0"/>
                <a:tint val="96000"/>
                <a:lumMod val="100000"/>
              </a:schemeClr>
            </a:gs>
            <a:gs pos="78000">
              <a:schemeClr val="lt1">
                <a:hueOff val="0"/>
                <a:satOff val="0"/>
                <a:lumOff val="0"/>
                <a:alphaOff val="0"/>
                <a:shade val="94000"/>
                <a:lumMod val="94000"/>
              </a:schemeClr>
            </a:gs>
          </a:gsLst>
          <a:lin ang="5400000" scaled="0"/>
        </a:gradFill>
        <a:ln w="12700" cap="rnd" cmpd="sng" algn="ctr">
          <a:solidFill>
            <a:schemeClr val="accent1">
              <a:shade val="80000"/>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8B882916-A868-40DF-813A-1C967CABFABA}">
      <dsp:nvSpPr>
        <dsp:cNvPr id="0" name=""/>
        <dsp:cNvSpPr/>
      </dsp:nvSpPr>
      <dsp:spPr>
        <a:xfrm>
          <a:off x="0" y="0"/>
          <a:ext cx="3851122" cy="19403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150000"/>
            </a:lnSpc>
            <a:spcBef>
              <a:spcPct val="0"/>
            </a:spcBef>
            <a:spcAft>
              <a:spcPct val="35000"/>
            </a:spcAft>
            <a:buNone/>
          </a:pPr>
          <a:r>
            <a:rPr lang="en-IN" sz="2000" kern="1200" dirty="0"/>
            <a:t>The test and react model allows quick manufacturing according to the taste of the customer.</a:t>
          </a:r>
        </a:p>
      </dsp:txBody>
      <dsp:txXfrm>
        <a:off x="0" y="0"/>
        <a:ext cx="3851122" cy="1940386"/>
      </dsp:txXfrm>
    </dsp:sp>
    <dsp:sp modelId="{D1D9AB36-0730-40B8-BB52-B351B88D3E62}">
      <dsp:nvSpPr>
        <dsp:cNvPr id="0" name=""/>
        <dsp:cNvSpPr/>
      </dsp:nvSpPr>
      <dsp:spPr>
        <a:xfrm>
          <a:off x="0" y="1940386"/>
          <a:ext cx="3851122" cy="0"/>
        </a:xfrm>
        <a:prstGeom prst="line">
          <a:avLst/>
        </a:prstGeom>
        <a:gradFill rotWithShape="0">
          <a:gsLst>
            <a:gs pos="0">
              <a:schemeClr val="lt1">
                <a:hueOff val="0"/>
                <a:satOff val="0"/>
                <a:lumOff val="0"/>
                <a:alphaOff val="0"/>
                <a:tint val="96000"/>
                <a:lumMod val="100000"/>
              </a:schemeClr>
            </a:gs>
            <a:gs pos="78000">
              <a:schemeClr val="lt1">
                <a:hueOff val="0"/>
                <a:satOff val="0"/>
                <a:lumOff val="0"/>
                <a:alphaOff val="0"/>
                <a:shade val="94000"/>
                <a:lumMod val="94000"/>
              </a:schemeClr>
            </a:gs>
          </a:gsLst>
          <a:lin ang="5400000" scaled="0"/>
        </a:gradFill>
        <a:ln w="12700" cap="rnd" cmpd="sng" algn="ctr">
          <a:solidFill>
            <a:schemeClr val="accent1">
              <a:shade val="80000"/>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8105D37E-ED12-416F-ABB0-AAC5D18B20CF}">
      <dsp:nvSpPr>
        <dsp:cNvPr id="0" name=""/>
        <dsp:cNvSpPr/>
      </dsp:nvSpPr>
      <dsp:spPr>
        <a:xfrm>
          <a:off x="0" y="1940386"/>
          <a:ext cx="3851122" cy="19403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150000"/>
            </a:lnSpc>
            <a:spcBef>
              <a:spcPct val="0"/>
            </a:spcBef>
            <a:spcAft>
              <a:spcPct val="35000"/>
            </a:spcAft>
            <a:buNone/>
          </a:pPr>
          <a:r>
            <a:rPr lang="en-IN" sz="2000" kern="1200"/>
            <a:t>AI engines make personalised suggestions that enhance conversion and sales.</a:t>
          </a:r>
        </a:p>
      </dsp:txBody>
      <dsp:txXfrm>
        <a:off x="0" y="1940386"/>
        <a:ext cx="3851122" cy="194038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B7CC23-08B0-4103-B7A6-57AD3A8DF8E0}">
      <dsp:nvSpPr>
        <dsp:cNvPr id="0" name=""/>
        <dsp:cNvSpPr/>
      </dsp:nvSpPr>
      <dsp:spPr>
        <a:xfrm>
          <a:off x="4115" y="1167483"/>
          <a:ext cx="1230127" cy="1775995"/>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IN" sz="1200" kern="1200"/>
            <a:t>Revenues amounted to £3.54 billion, which shows the effectiveness of the operational planning on a large scale.</a:t>
          </a:r>
        </a:p>
      </dsp:txBody>
      <dsp:txXfrm>
        <a:off x="40144" y="1203512"/>
        <a:ext cx="1158069" cy="1703937"/>
      </dsp:txXfrm>
    </dsp:sp>
    <dsp:sp modelId="{208354EC-1758-4CF4-A8DC-B05BF035172F}">
      <dsp:nvSpPr>
        <dsp:cNvPr id="0" name=""/>
        <dsp:cNvSpPr/>
      </dsp:nvSpPr>
      <dsp:spPr>
        <a:xfrm>
          <a:off x="1357255" y="1902945"/>
          <a:ext cx="260786" cy="305071"/>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IN" sz="1000" kern="1200"/>
        </a:p>
      </dsp:txBody>
      <dsp:txXfrm>
        <a:off x="1357255" y="1963959"/>
        <a:ext cx="182550" cy="183043"/>
      </dsp:txXfrm>
    </dsp:sp>
    <dsp:sp modelId="{4BA13886-DAAC-442A-AD91-53110C03080C}">
      <dsp:nvSpPr>
        <dsp:cNvPr id="0" name=""/>
        <dsp:cNvSpPr/>
      </dsp:nvSpPr>
      <dsp:spPr>
        <a:xfrm>
          <a:off x="1726293" y="1167483"/>
          <a:ext cx="1230127" cy="1775995"/>
        </a:xfrm>
        <a:prstGeom prst="roundRect">
          <a:avLst>
            <a:gd name="adj" fmla="val 1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IN" sz="1200" kern="1200"/>
            <a:t>Profit grew by half on strategic planning initiatives that were cost-oriented.</a:t>
          </a:r>
        </a:p>
      </dsp:txBody>
      <dsp:txXfrm>
        <a:off x="1762322" y="1203512"/>
        <a:ext cx="1158069" cy="1703937"/>
      </dsp:txXfrm>
    </dsp:sp>
    <dsp:sp modelId="{F0C3984D-59CA-48F2-A870-27B5102B7983}">
      <dsp:nvSpPr>
        <dsp:cNvPr id="0" name=""/>
        <dsp:cNvSpPr/>
      </dsp:nvSpPr>
      <dsp:spPr>
        <a:xfrm>
          <a:off x="3079433" y="1902945"/>
          <a:ext cx="260786" cy="305071"/>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IN" sz="1000" kern="1200"/>
        </a:p>
      </dsp:txBody>
      <dsp:txXfrm>
        <a:off x="3079433" y="1963959"/>
        <a:ext cx="182550" cy="183043"/>
      </dsp:txXfrm>
    </dsp:sp>
    <dsp:sp modelId="{A1DB4216-0F11-400B-B645-21016655EAB6}">
      <dsp:nvSpPr>
        <dsp:cNvPr id="0" name=""/>
        <dsp:cNvSpPr/>
      </dsp:nvSpPr>
      <dsp:spPr>
        <a:xfrm>
          <a:off x="3448471" y="1167483"/>
          <a:ext cx="1230127" cy="1775995"/>
        </a:xfrm>
        <a:prstGeom prst="roundRect">
          <a:avLst>
            <a:gd name="adj" fmla="val 10000"/>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IN" sz="1200" kern="1200"/>
            <a:t>Competition and demand volatility decrease the accuracy of the forecast and reliability of the planning.</a:t>
          </a:r>
        </a:p>
      </dsp:txBody>
      <dsp:txXfrm>
        <a:off x="3484500" y="1203512"/>
        <a:ext cx="1158069" cy="170393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1C0480-C7F3-4170-9F69-FDC4FA4BFF69}">
      <dsp:nvSpPr>
        <dsp:cNvPr id="0" name=""/>
        <dsp:cNvSpPr/>
      </dsp:nvSpPr>
      <dsp:spPr>
        <a:xfrm>
          <a:off x="439663" y="0"/>
          <a:ext cx="4982853" cy="3737011"/>
        </a:xfrm>
        <a:prstGeom prst="rightArrow">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16C10B-DE7F-47A0-98EB-76393DB51387}">
      <dsp:nvSpPr>
        <dsp:cNvPr id="0" name=""/>
        <dsp:cNvSpPr/>
      </dsp:nvSpPr>
      <dsp:spPr>
        <a:xfrm>
          <a:off x="6297" y="1121103"/>
          <a:ext cx="1886889" cy="1494804"/>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IN" sz="1300" kern="1200"/>
            <a:t>Organising is a process that consists of a sequence of steps to determine and cluster a number of activities ( Geeks for Geeks, 2025).</a:t>
          </a:r>
        </a:p>
      </dsp:txBody>
      <dsp:txXfrm>
        <a:off x="79267" y="1194073"/>
        <a:ext cx="1740949" cy="1348864"/>
      </dsp:txXfrm>
    </dsp:sp>
    <dsp:sp modelId="{06EC0253-000D-46B1-B4DA-89812BB1FAC5}">
      <dsp:nvSpPr>
        <dsp:cNvPr id="0" name=""/>
        <dsp:cNvSpPr/>
      </dsp:nvSpPr>
      <dsp:spPr>
        <a:xfrm>
          <a:off x="1987645" y="1121103"/>
          <a:ext cx="1886889" cy="1494804"/>
        </a:xfrm>
        <a:prstGeom prst="round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IN" sz="1300" kern="1200"/>
            <a:t>Assures the coordination of the various departments to attain organisational strategic goals. It can</a:t>
          </a:r>
        </a:p>
      </dsp:txBody>
      <dsp:txXfrm>
        <a:off x="2060615" y="1194073"/>
        <a:ext cx="1740949" cy="1348864"/>
      </dsp:txXfrm>
    </dsp:sp>
    <dsp:sp modelId="{B7DAD5C2-2F37-48D4-A16D-BB4C3A32829E}">
      <dsp:nvSpPr>
        <dsp:cNvPr id="0" name=""/>
        <dsp:cNvSpPr/>
      </dsp:nvSpPr>
      <dsp:spPr>
        <a:xfrm>
          <a:off x="3968994" y="1121103"/>
          <a:ext cx="1886889" cy="1494804"/>
        </a:xfrm>
        <a:prstGeom prst="round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IN" sz="1300" kern="1200"/>
            <a:t>Can involve the design of work relationships of authority and communication within hin organisation.</a:t>
          </a:r>
        </a:p>
      </dsp:txBody>
      <dsp:txXfrm>
        <a:off x="4041964" y="1194073"/>
        <a:ext cx="1740949" cy="134886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F6B890-B059-480F-800A-0095A6CC6852}">
      <dsp:nvSpPr>
        <dsp:cNvPr id="0" name=""/>
        <dsp:cNvSpPr/>
      </dsp:nvSpPr>
      <dsp:spPr>
        <a:xfrm>
          <a:off x="449384" y="1239617"/>
          <a:ext cx="733271" cy="73327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0DB0987-3A65-4B08-826A-DD17850BC4DB}">
      <dsp:nvSpPr>
        <dsp:cNvPr id="0" name=""/>
        <dsp:cNvSpPr/>
      </dsp:nvSpPr>
      <dsp:spPr>
        <a:xfrm>
          <a:off x="1274" y="2219547"/>
          <a:ext cx="1629492" cy="651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IN" sz="1100" kern="1200"/>
            <a:t>Locations in the UK, US and Europe sustain worldwide logistics.</a:t>
          </a:r>
        </a:p>
      </dsp:txBody>
      <dsp:txXfrm>
        <a:off x="1274" y="2219547"/>
        <a:ext cx="1629492" cy="651796"/>
      </dsp:txXfrm>
    </dsp:sp>
    <dsp:sp modelId="{13D56581-6086-4B62-A291-59ABD020FFE1}">
      <dsp:nvSpPr>
        <dsp:cNvPr id="0" name=""/>
        <dsp:cNvSpPr/>
      </dsp:nvSpPr>
      <dsp:spPr>
        <a:xfrm>
          <a:off x="2364038" y="1239617"/>
          <a:ext cx="733271" cy="73327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69C4123-6581-4434-901A-B7337DB22589}">
      <dsp:nvSpPr>
        <dsp:cNvPr id="0" name=""/>
        <dsp:cNvSpPr/>
      </dsp:nvSpPr>
      <dsp:spPr>
        <a:xfrm>
          <a:off x="1915927" y="2219547"/>
          <a:ext cx="1629492" cy="651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IN" sz="1100" kern="1200"/>
            <a:t>Technology marketing, supply chain, and customer experience functional departments are in place.</a:t>
          </a:r>
        </a:p>
      </dsp:txBody>
      <dsp:txXfrm>
        <a:off x="1915927" y="2219547"/>
        <a:ext cx="1629492" cy="651796"/>
      </dsp:txXfrm>
    </dsp:sp>
    <dsp:sp modelId="{5D73896B-6A5A-4786-9D4C-ED761C472221}">
      <dsp:nvSpPr>
        <dsp:cNvPr id="0" name=""/>
        <dsp:cNvSpPr/>
      </dsp:nvSpPr>
      <dsp:spPr>
        <a:xfrm>
          <a:off x="4278691" y="1239617"/>
          <a:ext cx="733271" cy="73327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24F2372-D5EF-4BC0-8FC7-8BB0888F5ED1}">
      <dsp:nvSpPr>
        <dsp:cNvPr id="0" name=""/>
        <dsp:cNvSpPr/>
      </dsp:nvSpPr>
      <dsp:spPr>
        <a:xfrm>
          <a:off x="3830581" y="2219547"/>
          <a:ext cx="1629492" cy="651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IN" sz="1100" kern="1200"/>
            <a:t>Combines the online platform with a physical warehousing business to be efficient.</a:t>
          </a:r>
        </a:p>
      </dsp:txBody>
      <dsp:txXfrm>
        <a:off x="3830581" y="2219547"/>
        <a:ext cx="1629492" cy="65179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AA0710-B28D-4F59-B205-6FEA5052BEE7}">
      <dsp:nvSpPr>
        <dsp:cNvPr id="0" name=""/>
        <dsp:cNvSpPr/>
      </dsp:nvSpPr>
      <dsp:spPr>
        <a:xfrm>
          <a:off x="63934" y="0"/>
          <a:ext cx="3810000" cy="3810000"/>
        </a:xfrm>
        <a:prstGeom prst="triangle">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9C6739A-D5DF-47C2-B3C7-EC93D036F4AE}">
      <dsp:nvSpPr>
        <dsp:cNvPr id="0" name=""/>
        <dsp:cNvSpPr/>
      </dsp:nvSpPr>
      <dsp:spPr>
        <a:xfrm>
          <a:off x="1968934" y="383046"/>
          <a:ext cx="2476500" cy="901898"/>
        </a:xfrm>
        <a:prstGeom prst="roundRect">
          <a:avLst/>
        </a:prstGeom>
        <a:solidFill>
          <a:schemeClr val="lt1">
            <a:alpha val="90000"/>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IN" sz="1200" kern="1200"/>
            <a:t>Cost of distribution minimised to 10.6 per cent with enhanced operational efficiency.</a:t>
          </a:r>
        </a:p>
      </dsp:txBody>
      <dsp:txXfrm>
        <a:off x="2012961" y="427073"/>
        <a:ext cx="2388446" cy="813844"/>
      </dsp:txXfrm>
    </dsp:sp>
    <dsp:sp modelId="{0A6B47AC-C9D1-4153-A9EF-8056880A96FD}">
      <dsp:nvSpPr>
        <dsp:cNvPr id="0" name=""/>
        <dsp:cNvSpPr/>
      </dsp:nvSpPr>
      <dsp:spPr>
        <a:xfrm>
          <a:off x="1968934" y="1397682"/>
          <a:ext cx="2476500" cy="901898"/>
        </a:xfrm>
        <a:prstGeom prst="roundRect">
          <a:avLst/>
        </a:prstGeom>
        <a:solidFill>
          <a:schemeClr val="lt1">
            <a:alpha val="90000"/>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IN" sz="1200" kern="1200"/>
            <a:t>Global structure allows scalability in 200 foreign markets effectively.</a:t>
          </a:r>
        </a:p>
      </dsp:txBody>
      <dsp:txXfrm>
        <a:off x="2012961" y="1441709"/>
        <a:ext cx="2388446" cy="813844"/>
      </dsp:txXfrm>
    </dsp:sp>
    <dsp:sp modelId="{55B2332B-08DD-4FE8-847C-5F03AAB94CC0}">
      <dsp:nvSpPr>
        <dsp:cNvPr id="0" name=""/>
        <dsp:cNvSpPr/>
      </dsp:nvSpPr>
      <dsp:spPr>
        <a:xfrm>
          <a:off x="1968934" y="2412317"/>
          <a:ext cx="2476500" cy="901898"/>
        </a:xfrm>
        <a:prstGeom prst="roundRect">
          <a:avLst/>
        </a:prstGeom>
        <a:solidFill>
          <a:schemeClr val="lt1">
            <a:alpha val="90000"/>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IN" sz="1200" kern="1200"/>
            <a:t>Complex operations create more challenges in coordination in various regions that are geographically located.</a:t>
          </a:r>
        </a:p>
      </dsp:txBody>
      <dsp:txXfrm>
        <a:off x="2012961" y="2456344"/>
        <a:ext cx="2388446" cy="813844"/>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4EB9E3-3AF6-473A-A27E-8E7A3EB4F1D5}">
      <dsp:nvSpPr>
        <dsp:cNvPr id="0" name=""/>
        <dsp:cNvSpPr/>
      </dsp:nvSpPr>
      <dsp:spPr>
        <a:xfrm>
          <a:off x="0" y="538"/>
          <a:ext cx="5532829" cy="125905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DC0452-B848-4BF6-B7B6-FB0625676C38}">
      <dsp:nvSpPr>
        <dsp:cNvPr id="0" name=""/>
        <dsp:cNvSpPr/>
      </dsp:nvSpPr>
      <dsp:spPr>
        <a:xfrm>
          <a:off x="380864" y="283825"/>
          <a:ext cx="692480" cy="69248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9E39217-0183-4639-BE78-5558EA445AFA}">
      <dsp:nvSpPr>
        <dsp:cNvPr id="0" name=""/>
        <dsp:cNvSpPr/>
      </dsp:nvSpPr>
      <dsp:spPr>
        <a:xfrm>
          <a:off x="1454208" y="538"/>
          <a:ext cx="4078620" cy="1259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250" tIns="133250" rIns="133250" bIns="133250" numCol="1" spcCol="1270" anchor="ctr" anchorCtr="0">
          <a:noAutofit/>
        </a:bodyPr>
        <a:lstStyle/>
        <a:p>
          <a:pPr marL="0" lvl="0" indent="0" algn="l" defTabSz="711200">
            <a:lnSpc>
              <a:spcPct val="100000"/>
            </a:lnSpc>
            <a:spcBef>
              <a:spcPct val="0"/>
            </a:spcBef>
            <a:spcAft>
              <a:spcPct val="35000"/>
            </a:spcAft>
            <a:buNone/>
          </a:pPr>
          <a:r>
            <a:rPr lang="en-IN" sz="1600" kern="1200"/>
            <a:t>Commanding requires giving orders that help employees carry out responsibilities and do them well.</a:t>
          </a:r>
        </a:p>
      </dsp:txBody>
      <dsp:txXfrm>
        <a:off x="1454208" y="538"/>
        <a:ext cx="4078620" cy="1259055"/>
      </dsp:txXfrm>
    </dsp:sp>
    <dsp:sp modelId="{BC261F27-1C0C-4243-B1E0-1C7FA7065DE5}">
      <dsp:nvSpPr>
        <dsp:cNvPr id="0" name=""/>
        <dsp:cNvSpPr/>
      </dsp:nvSpPr>
      <dsp:spPr>
        <a:xfrm>
          <a:off x="0" y="1574357"/>
          <a:ext cx="5532829" cy="125905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DEA8F13-38BE-4EFC-AAD7-C9EE03D06C4E}">
      <dsp:nvSpPr>
        <dsp:cNvPr id="0" name=""/>
        <dsp:cNvSpPr/>
      </dsp:nvSpPr>
      <dsp:spPr>
        <a:xfrm>
          <a:off x="380864" y="1857644"/>
          <a:ext cx="692480" cy="69248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D899752-9A9D-41EB-AAC0-3E812605BF9E}">
      <dsp:nvSpPr>
        <dsp:cNvPr id="0" name=""/>
        <dsp:cNvSpPr/>
      </dsp:nvSpPr>
      <dsp:spPr>
        <a:xfrm>
          <a:off x="1454208" y="1574357"/>
          <a:ext cx="4078620" cy="1259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250" tIns="133250" rIns="133250" bIns="133250" numCol="1" spcCol="1270" anchor="ctr" anchorCtr="0">
          <a:noAutofit/>
        </a:bodyPr>
        <a:lstStyle/>
        <a:p>
          <a:pPr marL="0" lvl="0" indent="0" algn="l" defTabSz="711200">
            <a:lnSpc>
              <a:spcPct val="100000"/>
            </a:lnSpc>
            <a:spcBef>
              <a:spcPct val="0"/>
            </a:spcBef>
            <a:spcAft>
              <a:spcPct val="35000"/>
            </a:spcAft>
            <a:buNone/>
          </a:pPr>
          <a:r>
            <a:rPr lang="en-IN" sz="1600" kern="1200"/>
            <a:t>Managers express the expectation that the performance and organisational discipline are upheld unrelentingly.</a:t>
          </a:r>
        </a:p>
      </dsp:txBody>
      <dsp:txXfrm>
        <a:off x="1454208" y="1574357"/>
        <a:ext cx="4078620" cy="1259055"/>
      </dsp:txXfrm>
    </dsp:sp>
    <dsp:sp modelId="{569C6CB7-E4C2-465B-AE04-E0FF9AA6CE8C}">
      <dsp:nvSpPr>
        <dsp:cNvPr id="0" name=""/>
        <dsp:cNvSpPr/>
      </dsp:nvSpPr>
      <dsp:spPr>
        <a:xfrm>
          <a:off x="0" y="3148176"/>
          <a:ext cx="5532829" cy="125905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5F400F-BFC3-4F58-9754-0FD2D7F1FC19}">
      <dsp:nvSpPr>
        <dsp:cNvPr id="0" name=""/>
        <dsp:cNvSpPr/>
      </dsp:nvSpPr>
      <dsp:spPr>
        <a:xfrm>
          <a:off x="380864" y="3431464"/>
          <a:ext cx="692480" cy="69248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0D9A354-9384-45E9-8840-4E1F4D76074B}">
      <dsp:nvSpPr>
        <dsp:cNvPr id="0" name=""/>
        <dsp:cNvSpPr/>
      </dsp:nvSpPr>
      <dsp:spPr>
        <a:xfrm>
          <a:off x="1454208" y="3148176"/>
          <a:ext cx="4078620" cy="1259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250" tIns="133250" rIns="133250" bIns="133250" numCol="1" spcCol="1270" anchor="ctr" anchorCtr="0">
          <a:noAutofit/>
        </a:bodyPr>
        <a:lstStyle/>
        <a:p>
          <a:pPr marL="0" lvl="0" indent="0" algn="l" defTabSz="711200">
            <a:lnSpc>
              <a:spcPct val="100000"/>
            </a:lnSpc>
            <a:spcBef>
              <a:spcPct val="0"/>
            </a:spcBef>
            <a:spcAft>
              <a:spcPct val="35000"/>
            </a:spcAft>
            <a:buNone/>
          </a:pPr>
          <a:r>
            <a:rPr lang="en-IN" sz="1600" kern="1200"/>
            <a:t>Gives attention to decision-making based on authority and inspires the employees to meet organisational objectives.</a:t>
          </a:r>
        </a:p>
      </dsp:txBody>
      <dsp:txXfrm>
        <a:off x="1454208" y="3148176"/>
        <a:ext cx="4078620" cy="1259055"/>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91C342-3254-4ADE-A819-98D46BD51238}">
      <dsp:nvSpPr>
        <dsp:cNvPr id="0" name=""/>
        <dsp:cNvSpPr/>
      </dsp:nvSpPr>
      <dsp:spPr>
        <a:xfrm>
          <a:off x="0" y="1164231"/>
          <a:ext cx="5585679" cy="1552309"/>
        </a:xfrm>
        <a:prstGeom prst="notched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CC3F5C-7B21-4E9A-8D8D-3A51778E0792}">
      <dsp:nvSpPr>
        <dsp:cNvPr id="0" name=""/>
        <dsp:cNvSpPr/>
      </dsp:nvSpPr>
      <dsp:spPr>
        <a:xfrm>
          <a:off x="2454" y="0"/>
          <a:ext cx="1620065" cy="15523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99568" numCol="1" spcCol="1270" anchor="b" anchorCtr="0">
          <a:noAutofit/>
        </a:bodyPr>
        <a:lstStyle/>
        <a:p>
          <a:pPr marL="0" lvl="0" indent="0" algn="ctr" defTabSz="622300">
            <a:lnSpc>
              <a:spcPct val="90000"/>
            </a:lnSpc>
            <a:spcBef>
              <a:spcPct val="0"/>
            </a:spcBef>
            <a:spcAft>
              <a:spcPct val="35000"/>
            </a:spcAft>
            <a:buNone/>
          </a:pPr>
          <a:r>
            <a:rPr lang="en-IN" sz="1400" kern="1200"/>
            <a:t>Leadership has performance goals of customer experience and operational efficiency.</a:t>
          </a:r>
        </a:p>
      </dsp:txBody>
      <dsp:txXfrm>
        <a:off x="2454" y="0"/>
        <a:ext cx="1620065" cy="1552309"/>
      </dsp:txXfrm>
    </dsp:sp>
    <dsp:sp modelId="{4DF6197A-7E26-44FB-9114-6F182C098A91}">
      <dsp:nvSpPr>
        <dsp:cNvPr id="0" name=""/>
        <dsp:cNvSpPr/>
      </dsp:nvSpPr>
      <dsp:spPr>
        <a:xfrm>
          <a:off x="618448" y="1746347"/>
          <a:ext cx="388077" cy="388077"/>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47CE431-2229-4B87-8269-11191AE3BF65}">
      <dsp:nvSpPr>
        <dsp:cNvPr id="0" name=""/>
        <dsp:cNvSpPr/>
      </dsp:nvSpPr>
      <dsp:spPr>
        <a:xfrm>
          <a:off x="1703523" y="2328463"/>
          <a:ext cx="1620065" cy="15523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99568" numCol="1" spcCol="1270" anchor="t" anchorCtr="0">
          <a:noAutofit/>
        </a:bodyPr>
        <a:lstStyle/>
        <a:p>
          <a:pPr marL="0" lvl="0" indent="0" algn="ctr" defTabSz="622300">
            <a:lnSpc>
              <a:spcPct val="90000"/>
            </a:lnSpc>
            <a:spcBef>
              <a:spcPct val="0"/>
            </a:spcBef>
            <a:spcAft>
              <a:spcPct val="35000"/>
            </a:spcAft>
            <a:buNone/>
          </a:pPr>
          <a:r>
            <a:rPr lang="en-IN" sz="1400" kern="1200"/>
            <a:t>Relies on the use of data-based decision-making to lead teams and enhance organisational performance.</a:t>
          </a:r>
        </a:p>
      </dsp:txBody>
      <dsp:txXfrm>
        <a:off x="1703523" y="2328463"/>
        <a:ext cx="1620065" cy="1552309"/>
      </dsp:txXfrm>
    </dsp:sp>
    <dsp:sp modelId="{66BCA8C6-7C45-4773-B657-0FC428D10F00}">
      <dsp:nvSpPr>
        <dsp:cNvPr id="0" name=""/>
        <dsp:cNvSpPr/>
      </dsp:nvSpPr>
      <dsp:spPr>
        <a:xfrm>
          <a:off x="2319517" y="1746347"/>
          <a:ext cx="388077" cy="388077"/>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958411D-4548-4ACE-82CE-C776BCB9B8D5}">
      <dsp:nvSpPr>
        <dsp:cNvPr id="0" name=""/>
        <dsp:cNvSpPr/>
      </dsp:nvSpPr>
      <dsp:spPr>
        <a:xfrm>
          <a:off x="3404591" y="0"/>
          <a:ext cx="1620065" cy="15523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99568" numCol="1" spcCol="1270" anchor="b" anchorCtr="0">
          <a:noAutofit/>
        </a:bodyPr>
        <a:lstStyle/>
        <a:p>
          <a:pPr marL="0" lvl="0" indent="0" algn="ctr" defTabSz="622300">
            <a:lnSpc>
              <a:spcPct val="90000"/>
            </a:lnSpc>
            <a:spcBef>
              <a:spcPct val="0"/>
            </a:spcBef>
            <a:spcAft>
              <a:spcPct val="35000"/>
            </a:spcAft>
            <a:buNone/>
          </a:pPr>
          <a:r>
            <a:rPr lang="en-IN" sz="1400" kern="1200"/>
            <a:t>The teams under managers are in the technology, logistics, and marketing areas around the world.</a:t>
          </a:r>
        </a:p>
      </dsp:txBody>
      <dsp:txXfrm>
        <a:off x="3404591" y="0"/>
        <a:ext cx="1620065" cy="1552309"/>
      </dsp:txXfrm>
    </dsp:sp>
    <dsp:sp modelId="{6A198B90-FB63-4F47-B139-7803119AAD16}">
      <dsp:nvSpPr>
        <dsp:cNvPr id="0" name=""/>
        <dsp:cNvSpPr/>
      </dsp:nvSpPr>
      <dsp:spPr>
        <a:xfrm>
          <a:off x="4020586" y="1746347"/>
          <a:ext cx="388077" cy="388077"/>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93F8D2-F7E4-0F49-9051-D3C1C01E505A}">
      <dsp:nvSpPr>
        <dsp:cNvPr id="0" name=""/>
        <dsp:cNvSpPr/>
      </dsp:nvSpPr>
      <dsp:spPr>
        <a:xfrm>
          <a:off x="0" y="2064"/>
          <a:ext cx="3973943" cy="0"/>
        </a:xfrm>
        <a:prstGeom prst="line">
          <a:avLst/>
        </a:prstGeom>
        <a:solidFill>
          <a:schemeClr val="accent6">
            <a:hueOff val="0"/>
            <a:satOff val="0"/>
            <a:lumOff val="0"/>
            <a:alphaOff val="0"/>
          </a:schemeClr>
        </a:solidFill>
        <a:ln w="19050" cap="rnd" cmpd="sng" algn="ctr">
          <a:solidFill>
            <a:schemeClr val="accent6">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D928209C-88E6-FA46-955F-0E4C9755F43B}">
      <dsp:nvSpPr>
        <dsp:cNvPr id="0" name=""/>
        <dsp:cNvSpPr/>
      </dsp:nvSpPr>
      <dsp:spPr>
        <a:xfrm>
          <a:off x="0" y="2064"/>
          <a:ext cx="3973943" cy="14079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150000"/>
            </a:lnSpc>
            <a:spcBef>
              <a:spcPct val="0"/>
            </a:spcBef>
            <a:spcAft>
              <a:spcPct val="35000"/>
            </a:spcAft>
            <a:buNone/>
          </a:pPr>
          <a:r>
            <a:rPr lang="en-IN" sz="1500" kern="1200" dirty="0"/>
            <a:t>Effective leadership enhanced the level of profitability and efficiency in operations with regard to strategic choices (Morah et al., 2020).</a:t>
          </a:r>
        </a:p>
      </dsp:txBody>
      <dsp:txXfrm>
        <a:off x="0" y="2064"/>
        <a:ext cx="3973943" cy="1407963"/>
      </dsp:txXfrm>
    </dsp:sp>
    <dsp:sp modelId="{1C18C451-6248-6C46-9168-69B1DBFF13EF}">
      <dsp:nvSpPr>
        <dsp:cNvPr id="0" name=""/>
        <dsp:cNvSpPr/>
      </dsp:nvSpPr>
      <dsp:spPr>
        <a:xfrm>
          <a:off x="0" y="1410027"/>
          <a:ext cx="3973943" cy="0"/>
        </a:xfrm>
        <a:prstGeom prst="line">
          <a:avLst/>
        </a:prstGeom>
        <a:solidFill>
          <a:schemeClr val="accent6">
            <a:hueOff val="0"/>
            <a:satOff val="0"/>
            <a:lumOff val="0"/>
            <a:alphaOff val="0"/>
          </a:schemeClr>
        </a:solidFill>
        <a:ln w="19050" cap="rnd" cmpd="sng" algn="ctr">
          <a:solidFill>
            <a:schemeClr val="accent6">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95FC90AB-459F-8B48-AD76-F9EEF3DE56AE}">
      <dsp:nvSpPr>
        <dsp:cNvPr id="0" name=""/>
        <dsp:cNvSpPr/>
      </dsp:nvSpPr>
      <dsp:spPr>
        <a:xfrm>
          <a:off x="0" y="1410027"/>
          <a:ext cx="3973943" cy="14079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150000"/>
            </a:lnSpc>
            <a:spcBef>
              <a:spcPct val="0"/>
            </a:spcBef>
            <a:spcAft>
              <a:spcPct val="35000"/>
            </a:spcAft>
            <a:buNone/>
          </a:pPr>
          <a:r>
            <a:rPr lang="en-IN" sz="1500" kern="1200" dirty="0"/>
            <a:t>Improved productivity due to the introduction of clear targets and performance monitoring systems.</a:t>
          </a:r>
        </a:p>
      </dsp:txBody>
      <dsp:txXfrm>
        <a:off x="0" y="1410027"/>
        <a:ext cx="3973943" cy="1407963"/>
      </dsp:txXfrm>
    </dsp:sp>
    <dsp:sp modelId="{FBC29E7B-24EF-4C4C-BC6C-F5096E72F086}">
      <dsp:nvSpPr>
        <dsp:cNvPr id="0" name=""/>
        <dsp:cNvSpPr/>
      </dsp:nvSpPr>
      <dsp:spPr>
        <a:xfrm>
          <a:off x="0" y="2817990"/>
          <a:ext cx="3973943" cy="0"/>
        </a:xfrm>
        <a:prstGeom prst="line">
          <a:avLst/>
        </a:prstGeom>
        <a:solidFill>
          <a:schemeClr val="accent6">
            <a:hueOff val="0"/>
            <a:satOff val="0"/>
            <a:lumOff val="0"/>
            <a:alphaOff val="0"/>
          </a:schemeClr>
        </a:solidFill>
        <a:ln w="19050" cap="rnd" cmpd="sng" algn="ctr">
          <a:solidFill>
            <a:schemeClr val="accent6">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DBEB13E9-025E-CE40-BF06-4C064171DF51}">
      <dsp:nvSpPr>
        <dsp:cNvPr id="0" name=""/>
        <dsp:cNvSpPr/>
      </dsp:nvSpPr>
      <dsp:spPr>
        <a:xfrm>
          <a:off x="0" y="2817990"/>
          <a:ext cx="3973943" cy="14079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150000"/>
            </a:lnSpc>
            <a:spcBef>
              <a:spcPct val="0"/>
            </a:spcBef>
            <a:spcAft>
              <a:spcPct val="35000"/>
            </a:spcAft>
            <a:buNone/>
          </a:pPr>
          <a:r>
            <a:rPr lang="en-IN" sz="1500" kern="1200"/>
            <a:t>The pressure of the environment can lower the level of employee satisfaction and long-term rates of engagement.</a:t>
          </a:r>
        </a:p>
      </dsp:txBody>
      <dsp:txXfrm>
        <a:off x="0" y="2817990"/>
        <a:ext cx="3973943" cy="1407963"/>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9BA266-31E6-4C8C-892A-9A89EDC23C4B}">
      <dsp:nvSpPr>
        <dsp:cNvPr id="0" name=""/>
        <dsp:cNvSpPr/>
      </dsp:nvSpPr>
      <dsp:spPr>
        <a:xfrm>
          <a:off x="0" y="0"/>
          <a:ext cx="3377851" cy="1032032"/>
        </a:xfrm>
        <a:prstGeom prst="roundRect">
          <a:avLst>
            <a:gd name="adj" fmla="val 10000"/>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IN" sz="1300" kern="1200"/>
            <a:t>Coordinating brings together activities among departments, ensuring alignment with organisational objectives</a:t>
          </a:r>
        </a:p>
      </dsp:txBody>
      <dsp:txXfrm>
        <a:off x="30227" y="30227"/>
        <a:ext cx="2264207" cy="971578"/>
      </dsp:txXfrm>
    </dsp:sp>
    <dsp:sp modelId="{C45F3D9A-BD61-4222-A54D-9158C7C1EB2F}">
      <dsp:nvSpPr>
        <dsp:cNvPr id="0" name=""/>
        <dsp:cNvSpPr/>
      </dsp:nvSpPr>
      <dsp:spPr>
        <a:xfrm>
          <a:off x="298045" y="1204038"/>
          <a:ext cx="3377851" cy="1032032"/>
        </a:xfrm>
        <a:prstGeom prst="roundRect">
          <a:avLst>
            <a:gd name="adj" fmla="val 10000"/>
          </a:avLst>
        </a:prstGeom>
        <a:gradFill rotWithShape="0">
          <a:gsLst>
            <a:gs pos="0">
              <a:schemeClr val="accent2">
                <a:hueOff val="953895"/>
                <a:satOff val="-21764"/>
                <a:lumOff val="8039"/>
                <a:alphaOff val="0"/>
                <a:tint val="96000"/>
                <a:lumMod val="100000"/>
              </a:schemeClr>
            </a:gs>
            <a:gs pos="78000">
              <a:schemeClr val="accent2">
                <a:hueOff val="953895"/>
                <a:satOff val="-21764"/>
                <a:lumOff val="8039"/>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IN" sz="1300" kern="1200"/>
            <a:t>Synchronises the communication with and resources among different functional units effectively</a:t>
          </a:r>
        </a:p>
      </dsp:txBody>
      <dsp:txXfrm>
        <a:off x="328272" y="1234265"/>
        <a:ext cx="2348530" cy="971578"/>
      </dsp:txXfrm>
    </dsp:sp>
    <dsp:sp modelId="{0F95D99A-46B3-4A0D-A629-95FB2441033F}">
      <dsp:nvSpPr>
        <dsp:cNvPr id="0" name=""/>
        <dsp:cNvSpPr/>
      </dsp:nvSpPr>
      <dsp:spPr>
        <a:xfrm>
          <a:off x="596091" y="2408077"/>
          <a:ext cx="3377851" cy="1032032"/>
        </a:xfrm>
        <a:prstGeom prst="roundRect">
          <a:avLst>
            <a:gd name="adj" fmla="val 10000"/>
          </a:avLst>
        </a:prstGeom>
        <a:gradFill rotWithShape="0">
          <a:gsLst>
            <a:gs pos="0">
              <a:schemeClr val="accent2">
                <a:hueOff val="1907789"/>
                <a:satOff val="-43528"/>
                <a:lumOff val="16079"/>
                <a:alphaOff val="0"/>
                <a:tint val="96000"/>
                <a:lumMod val="100000"/>
              </a:schemeClr>
            </a:gs>
            <a:gs pos="78000">
              <a:schemeClr val="accent2">
                <a:hueOff val="1907789"/>
                <a:satOff val="-43528"/>
                <a:lumOff val="16079"/>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IN" sz="1300" kern="1200"/>
            <a:t>Essential for complex organisations which have to manage more than one operation at the same time in more than one market</a:t>
          </a:r>
        </a:p>
      </dsp:txBody>
      <dsp:txXfrm>
        <a:off x="626318" y="2438304"/>
        <a:ext cx="2348530" cy="971578"/>
      </dsp:txXfrm>
    </dsp:sp>
    <dsp:sp modelId="{68E091F4-0BD5-49F6-A524-860CA33AA9D3}">
      <dsp:nvSpPr>
        <dsp:cNvPr id="0" name=""/>
        <dsp:cNvSpPr/>
      </dsp:nvSpPr>
      <dsp:spPr>
        <a:xfrm>
          <a:off x="2707030" y="782625"/>
          <a:ext cx="670821" cy="670821"/>
        </a:xfrm>
        <a:prstGeom prst="downArrow">
          <a:avLst>
            <a:gd name="adj1" fmla="val 55000"/>
            <a:gd name="adj2" fmla="val 45000"/>
          </a:avLst>
        </a:prstGeom>
        <a:solidFill>
          <a:schemeClr val="accent2">
            <a:tint val="40000"/>
            <a:alpha val="90000"/>
            <a:hueOff val="0"/>
            <a:satOff val="0"/>
            <a:lumOff val="0"/>
            <a:alphaOff val="0"/>
          </a:schemeClr>
        </a:solidFill>
        <a:ln w="12700" cap="rnd" cmpd="sng" algn="ctr">
          <a:solidFill>
            <a:schemeClr val="accent2">
              <a:tint val="40000"/>
              <a:alpha val="90000"/>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endParaRPr lang="en-IN" sz="3100" kern="1200"/>
        </a:p>
      </dsp:txBody>
      <dsp:txXfrm>
        <a:off x="2857965" y="782625"/>
        <a:ext cx="368951" cy="504793"/>
      </dsp:txXfrm>
    </dsp:sp>
    <dsp:sp modelId="{154BDE95-C4DF-43B0-B897-237C1F429A1F}">
      <dsp:nvSpPr>
        <dsp:cNvPr id="0" name=""/>
        <dsp:cNvSpPr/>
      </dsp:nvSpPr>
      <dsp:spPr>
        <a:xfrm>
          <a:off x="3005075" y="1979783"/>
          <a:ext cx="670821" cy="670821"/>
        </a:xfrm>
        <a:prstGeom prst="downArrow">
          <a:avLst>
            <a:gd name="adj1" fmla="val 55000"/>
            <a:gd name="adj2" fmla="val 45000"/>
          </a:avLst>
        </a:prstGeom>
        <a:solidFill>
          <a:schemeClr val="accent2">
            <a:tint val="40000"/>
            <a:alpha val="90000"/>
            <a:hueOff val="1974564"/>
            <a:satOff val="-5173"/>
            <a:lumOff val="1852"/>
            <a:alphaOff val="0"/>
          </a:schemeClr>
        </a:solidFill>
        <a:ln w="12700" cap="rnd" cmpd="sng" algn="ctr">
          <a:solidFill>
            <a:schemeClr val="accent2">
              <a:tint val="40000"/>
              <a:alpha val="90000"/>
              <a:hueOff val="1974564"/>
              <a:satOff val="-5173"/>
              <a:lumOff val="1852"/>
              <a:alphaOff val="0"/>
            </a:schemeClr>
          </a:solidFill>
          <a:prstDash val="solid"/>
        </a:ln>
        <a:effectLst>
          <a:outerShdw blurRad="38100" dist="254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endParaRPr lang="en-IN" sz="3100" kern="1200"/>
        </a:p>
      </dsp:txBody>
      <dsp:txXfrm>
        <a:off x="3156010" y="1979783"/>
        <a:ext cx="368951" cy="504793"/>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10F6B5-B37B-4CBD-8966-9D3E5B31A6A0}">
      <dsp:nvSpPr>
        <dsp:cNvPr id="0" name=""/>
        <dsp:cNvSpPr/>
      </dsp:nvSpPr>
      <dsp:spPr>
        <a:xfrm>
          <a:off x="0" y="1894"/>
          <a:ext cx="4085369"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D5BA539-6E0F-4127-AC0E-5E275F99C137}">
      <dsp:nvSpPr>
        <dsp:cNvPr id="0" name=""/>
        <dsp:cNvSpPr/>
      </dsp:nvSpPr>
      <dsp:spPr>
        <a:xfrm>
          <a:off x="0" y="1894"/>
          <a:ext cx="4085369" cy="12923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IN" sz="2100" kern="1200"/>
            <a:t>Real-time systems link website orders with the warehouse fulfilment operations in real-time</a:t>
          </a:r>
        </a:p>
      </dsp:txBody>
      <dsp:txXfrm>
        <a:off x="0" y="1894"/>
        <a:ext cx="4085369" cy="1292327"/>
      </dsp:txXfrm>
    </dsp:sp>
    <dsp:sp modelId="{40638F6D-A677-4CD6-A9C6-74C071580E0D}">
      <dsp:nvSpPr>
        <dsp:cNvPr id="0" name=""/>
        <dsp:cNvSpPr/>
      </dsp:nvSpPr>
      <dsp:spPr>
        <a:xfrm>
          <a:off x="0" y="1294222"/>
          <a:ext cx="4085369" cy="0"/>
        </a:xfrm>
        <a:prstGeom prst="line">
          <a:avLst/>
        </a:prstGeom>
        <a:solidFill>
          <a:schemeClr val="accent2">
            <a:hueOff val="953895"/>
            <a:satOff val="-21764"/>
            <a:lumOff val="8039"/>
            <a:alphaOff val="0"/>
          </a:schemeClr>
        </a:solidFill>
        <a:ln w="19050" cap="rnd" cmpd="sng" algn="ctr">
          <a:solidFill>
            <a:schemeClr val="accent2">
              <a:hueOff val="953895"/>
              <a:satOff val="-21764"/>
              <a:lumOff val="803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A7BEF6F-9B2B-4E96-940E-5C1422881D34}">
      <dsp:nvSpPr>
        <dsp:cNvPr id="0" name=""/>
        <dsp:cNvSpPr/>
      </dsp:nvSpPr>
      <dsp:spPr>
        <a:xfrm>
          <a:off x="0" y="1294222"/>
          <a:ext cx="4085369" cy="12923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IN" sz="2100" kern="1200"/>
            <a:t>Coordinates suppliers' logistics providers as well as internal teams across the worldwide markets</a:t>
          </a:r>
        </a:p>
      </dsp:txBody>
      <dsp:txXfrm>
        <a:off x="0" y="1294222"/>
        <a:ext cx="4085369" cy="1292327"/>
      </dsp:txXfrm>
    </dsp:sp>
    <dsp:sp modelId="{E48B2A08-86D3-4E50-823C-CB24358079E8}">
      <dsp:nvSpPr>
        <dsp:cNvPr id="0" name=""/>
        <dsp:cNvSpPr/>
      </dsp:nvSpPr>
      <dsp:spPr>
        <a:xfrm>
          <a:off x="0" y="2586550"/>
          <a:ext cx="4085369" cy="0"/>
        </a:xfrm>
        <a:prstGeom prst="line">
          <a:avLst/>
        </a:prstGeom>
        <a:solidFill>
          <a:schemeClr val="accent2">
            <a:hueOff val="1907789"/>
            <a:satOff val="-43528"/>
            <a:lumOff val="16079"/>
            <a:alphaOff val="0"/>
          </a:schemeClr>
        </a:solidFill>
        <a:ln w="19050" cap="rnd" cmpd="sng" algn="ctr">
          <a:solidFill>
            <a:schemeClr val="accent2">
              <a:hueOff val="1907789"/>
              <a:satOff val="-43528"/>
              <a:lumOff val="1607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43FB730-5A1F-421F-A653-06B6384A97F6}">
      <dsp:nvSpPr>
        <dsp:cNvPr id="0" name=""/>
        <dsp:cNvSpPr/>
      </dsp:nvSpPr>
      <dsp:spPr>
        <a:xfrm>
          <a:off x="0" y="2586550"/>
          <a:ext cx="4085369" cy="12923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IN" sz="2100" kern="1200"/>
            <a:t>Uses technology platforms to ensure smooth customer order processing</a:t>
          </a:r>
        </a:p>
      </dsp:txBody>
      <dsp:txXfrm>
        <a:off x="0" y="2586550"/>
        <a:ext cx="4085369" cy="1292327"/>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48EE8D-7DF9-4BF6-8676-C782C29557D7}">
      <dsp:nvSpPr>
        <dsp:cNvPr id="0" name=""/>
        <dsp:cNvSpPr/>
      </dsp:nvSpPr>
      <dsp:spPr>
        <a:xfrm>
          <a:off x="483" y="650066"/>
          <a:ext cx="1883991" cy="1130395"/>
        </a:xfrm>
        <a:prstGeom prst="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IN" sz="1300" kern="1200"/>
            <a:t>Millions of transactions and fulfilment of the global order are made with the aid of efficient coordination.</a:t>
          </a:r>
        </a:p>
      </dsp:txBody>
      <dsp:txXfrm>
        <a:off x="483" y="650066"/>
        <a:ext cx="1883991" cy="1130395"/>
      </dsp:txXfrm>
    </dsp:sp>
    <dsp:sp modelId="{148E1CFB-7251-4849-B19B-E9FD8EF9C80D}">
      <dsp:nvSpPr>
        <dsp:cNvPr id="0" name=""/>
        <dsp:cNvSpPr/>
      </dsp:nvSpPr>
      <dsp:spPr>
        <a:xfrm>
          <a:off x="2072874" y="650066"/>
          <a:ext cx="1883991" cy="1130395"/>
        </a:xfrm>
        <a:prstGeom prst="rect">
          <a:avLst/>
        </a:prstGeom>
        <a:gradFill rotWithShape="0">
          <a:gsLst>
            <a:gs pos="0">
              <a:schemeClr val="accent3">
                <a:hueOff val="0"/>
                <a:satOff val="0"/>
                <a:lumOff val="0"/>
                <a:alphaOff val="0"/>
                <a:tint val="96000"/>
                <a:lumMod val="100000"/>
              </a:schemeClr>
            </a:gs>
            <a:gs pos="78000">
              <a:schemeClr val="accent3">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IN" sz="1300" kern="1200"/>
            <a:t>Better experience of clients with better delivery and fewer operational mistakes.</a:t>
          </a:r>
        </a:p>
      </dsp:txBody>
      <dsp:txXfrm>
        <a:off x="2072874" y="650066"/>
        <a:ext cx="1883991" cy="1130395"/>
      </dsp:txXfrm>
    </dsp:sp>
    <dsp:sp modelId="{1C2D7A18-C341-4AA8-9B9C-EBCF0BA2AAE7}">
      <dsp:nvSpPr>
        <dsp:cNvPr id="0" name=""/>
        <dsp:cNvSpPr/>
      </dsp:nvSpPr>
      <dsp:spPr>
        <a:xfrm>
          <a:off x="1036678" y="1968861"/>
          <a:ext cx="1883991" cy="1130395"/>
        </a:xfrm>
        <a:prstGeom prst="rect">
          <a:avLst/>
        </a:prstGeom>
        <a:gradFill rotWithShape="0">
          <a:gsLst>
            <a:gs pos="0">
              <a:schemeClr val="accent4">
                <a:hueOff val="0"/>
                <a:satOff val="0"/>
                <a:lumOff val="0"/>
                <a:alphaOff val="0"/>
                <a:tint val="96000"/>
                <a:lumMod val="100000"/>
              </a:schemeClr>
            </a:gs>
            <a:gs pos="78000">
              <a:schemeClr val="accent4">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IN" sz="1300" kern="1200"/>
            <a:t>Complexity in coordination adds the risk of lateness at peak demand times.</a:t>
          </a:r>
        </a:p>
      </dsp:txBody>
      <dsp:txXfrm>
        <a:off x="1036678" y="1968861"/>
        <a:ext cx="1883991" cy="1130395"/>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33EA6F-57E7-42B9-A4C1-CBC6CD68E9A9}">
      <dsp:nvSpPr>
        <dsp:cNvPr id="0" name=""/>
        <dsp:cNvSpPr/>
      </dsp:nvSpPr>
      <dsp:spPr>
        <a:xfrm>
          <a:off x="3966" y="979716"/>
          <a:ext cx="1185540" cy="1778311"/>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IN" sz="1100" kern="1200"/>
            <a:t>Controlling monitor performance involves the comparison of results and correcting them when the results are not as expected (Kumar, 2025).</a:t>
          </a:r>
        </a:p>
      </dsp:txBody>
      <dsp:txXfrm>
        <a:off x="38689" y="1014439"/>
        <a:ext cx="1116094" cy="1708865"/>
      </dsp:txXfrm>
    </dsp:sp>
    <dsp:sp modelId="{285BF237-09E5-47E7-AC14-3BE1F42CAA7E}">
      <dsp:nvSpPr>
        <dsp:cNvPr id="0" name=""/>
        <dsp:cNvSpPr/>
      </dsp:nvSpPr>
      <dsp:spPr>
        <a:xfrm>
          <a:off x="1308061" y="1721864"/>
          <a:ext cx="251334" cy="294014"/>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IN" sz="900" kern="1200"/>
        </a:p>
      </dsp:txBody>
      <dsp:txXfrm>
        <a:off x="1308061" y="1780667"/>
        <a:ext cx="175934" cy="176408"/>
      </dsp:txXfrm>
    </dsp:sp>
    <dsp:sp modelId="{824B37FF-C52E-4822-8F17-0457A4B8B856}">
      <dsp:nvSpPr>
        <dsp:cNvPr id="0" name=""/>
        <dsp:cNvSpPr/>
      </dsp:nvSpPr>
      <dsp:spPr>
        <a:xfrm>
          <a:off x="1663723" y="979716"/>
          <a:ext cx="1185540" cy="1778311"/>
        </a:xfrm>
        <a:prstGeom prst="roundRect">
          <a:avLst>
            <a:gd name="adj" fmla="val 1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IN" sz="1100" kern="1200"/>
            <a:t>Relies on key performance indicator metrics of finances and operational effectiveness.</a:t>
          </a:r>
        </a:p>
      </dsp:txBody>
      <dsp:txXfrm>
        <a:off x="1698446" y="1014439"/>
        <a:ext cx="1116094" cy="1708865"/>
      </dsp:txXfrm>
    </dsp:sp>
    <dsp:sp modelId="{762A45B9-4A81-4756-B8C8-5312DB1F5FEA}">
      <dsp:nvSpPr>
        <dsp:cNvPr id="0" name=""/>
        <dsp:cNvSpPr/>
      </dsp:nvSpPr>
      <dsp:spPr>
        <a:xfrm>
          <a:off x="2967818" y="1721864"/>
          <a:ext cx="251334" cy="294014"/>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IN" sz="900" kern="1200"/>
        </a:p>
      </dsp:txBody>
      <dsp:txXfrm>
        <a:off x="2967818" y="1780667"/>
        <a:ext cx="175934" cy="176408"/>
      </dsp:txXfrm>
    </dsp:sp>
    <dsp:sp modelId="{FEFAA064-F767-4DE1-867C-CE54A4B603A3}">
      <dsp:nvSpPr>
        <dsp:cNvPr id="0" name=""/>
        <dsp:cNvSpPr/>
      </dsp:nvSpPr>
      <dsp:spPr>
        <a:xfrm>
          <a:off x="3323480" y="979716"/>
          <a:ext cx="1185540" cy="1778311"/>
        </a:xfrm>
        <a:prstGeom prst="roundRect">
          <a:avLst>
            <a:gd name="adj" fmla="val 10000"/>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IN" sz="1100" kern="1200"/>
            <a:t>Assures accountability for the efficiency of an organisation and a sustained improvement in performance.</a:t>
          </a:r>
        </a:p>
      </dsp:txBody>
      <dsp:txXfrm>
        <a:off x="3358203" y="1014439"/>
        <a:ext cx="1116094" cy="1708865"/>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EE79E1-88C5-4991-8774-EE6882D98560}">
      <dsp:nvSpPr>
        <dsp:cNvPr id="0" name=""/>
        <dsp:cNvSpPr/>
      </dsp:nvSpPr>
      <dsp:spPr>
        <a:xfrm>
          <a:off x="420874" y="0"/>
          <a:ext cx="4769911" cy="3981764"/>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E19148-3A2B-4ACB-963C-43ADA5E3A3E0}">
      <dsp:nvSpPr>
        <dsp:cNvPr id="0" name=""/>
        <dsp:cNvSpPr/>
      </dsp:nvSpPr>
      <dsp:spPr>
        <a:xfrm>
          <a:off x="190160" y="1194529"/>
          <a:ext cx="1683498" cy="1592705"/>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IN" sz="1400" kern="1200"/>
            <a:t>Tracks KPIs such as returns, delivery time and customer satisfaction measures</a:t>
          </a:r>
        </a:p>
      </dsp:txBody>
      <dsp:txXfrm>
        <a:off x="267909" y="1272278"/>
        <a:ext cx="1528000" cy="1437207"/>
      </dsp:txXfrm>
    </dsp:sp>
    <dsp:sp modelId="{34F71DDF-B6EB-480E-95A4-95B056A22D43}">
      <dsp:nvSpPr>
        <dsp:cNvPr id="0" name=""/>
        <dsp:cNvSpPr/>
      </dsp:nvSpPr>
      <dsp:spPr>
        <a:xfrm>
          <a:off x="1964081" y="1194529"/>
          <a:ext cx="1683498" cy="1592705"/>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IN" sz="1400" kern="1200"/>
            <a:t>Profit per order rose 30 per cent, signifying better operational control</a:t>
          </a:r>
        </a:p>
      </dsp:txBody>
      <dsp:txXfrm>
        <a:off x="2041830" y="1272278"/>
        <a:ext cx="1528000" cy="1437207"/>
      </dsp:txXfrm>
    </dsp:sp>
    <dsp:sp modelId="{A9532120-2B52-4687-943A-9199F15C5A31}">
      <dsp:nvSpPr>
        <dsp:cNvPr id="0" name=""/>
        <dsp:cNvSpPr/>
      </dsp:nvSpPr>
      <dsp:spPr>
        <a:xfrm>
          <a:off x="3738001" y="1194529"/>
          <a:ext cx="1683498" cy="1592705"/>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IN" sz="1400" kern="1200"/>
            <a:t>High return rates are still a challenge, affecting the costs and profitability to a great extent</a:t>
          </a:r>
        </a:p>
      </dsp:txBody>
      <dsp:txXfrm>
        <a:off x="3815750" y="1272278"/>
        <a:ext cx="1528000" cy="1437207"/>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0104D9-DE59-445A-B22B-29A850E2B512}">
      <dsp:nvSpPr>
        <dsp:cNvPr id="0" name=""/>
        <dsp:cNvSpPr/>
      </dsp:nvSpPr>
      <dsp:spPr>
        <a:xfrm>
          <a:off x="1467048" y="50"/>
          <a:ext cx="1650429" cy="2005298"/>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28575" rIns="57150" bIns="28575" numCol="1" spcCol="1270" anchor="ctr" anchorCtr="0">
          <a:noAutofit/>
        </a:bodyPr>
        <a:lstStyle/>
        <a:p>
          <a:pPr marL="0" lvl="0" indent="0" algn="ctr" defTabSz="666750">
            <a:lnSpc>
              <a:spcPct val="90000"/>
            </a:lnSpc>
            <a:spcBef>
              <a:spcPct val="0"/>
            </a:spcBef>
            <a:spcAft>
              <a:spcPct val="35000"/>
            </a:spcAft>
            <a:buNone/>
          </a:pPr>
          <a:r>
            <a:rPr lang="en-IN" sz="1500" kern="1200"/>
            <a:t>Owing to improved inventory management, gross margin improved to 47.1 per cent.</a:t>
          </a:r>
        </a:p>
      </dsp:txBody>
      <dsp:txXfrm>
        <a:off x="1547615" y="80617"/>
        <a:ext cx="1489295" cy="1844164"/>
      </dsp:txXfrm>
    </dsp:sp>
    <dsp:sp modelId="{48761B7B-AABC-4863-9C69-5B067448ED34}">
      <dsp:nvSpPr>
        <dsp:cNvPr id="0" name=""/>
        <dsp:cNvSpPr/>
      </dsp:nvSpPr>
      <dsp:spPr>
        <a:xfrm>
          <a:off x="1467048" y="2105613"/>
          <a:ext cx="1650429" cy="2005298"/>
        </a:xfrm>
        <a:prstGeom prst="round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28575" rIns="57150" bIns="28575" numCol="1" spcCol="1270" anchor="ctr" anchorCtr="0">
          <a:noAutofit/>
        </a:bodyPr>
        <a:lstStyle/>
        <a:p>
          <a:pPr marL="0" lvl="0" indent="0" algn="ctr" defTabSz="666750">
            <a:lnSpc>
              <a:spcPct val="90000"/>
            </a:lnSpc>
            <a:spcBef>
              <a:spcPct val="0"/>
            </a:spcBef>
            <a:spcAft>
              <a:spcPct val="35000"/>
            </a:spcAft>
            <a:buNone/>
          </a:pPr>
          <a:r>
            <a:rPr lang="en-IN" sz="1500" kern="1200"/>
            <a:t>Returns policies are put in place to minimise the losses incurred due to a high level of customer returns.</a:t>
          </a:r>
        </a:p>
      </dsp:txBody>
      <dsp:txXfrm>
        <a:off x="1547615" y="2186180"/>
        <a:ext cx="1489295" cy="1844164"/>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F78CEA-9895-4CAA-AFD6-93A0CC16FF6B}">
      <dsp:nvSpPr>
        <dsp:cNvPr id="0" name=""/>
        <dsp:cNvSpPr/>
      </dsp:nvSpPr>
      <dsp:spPr>
        <a:xfrm>
          <a:off x="561395" y="0"/>
          <a:ext cx="3880773" cy="3880773"/>
        </a:xfrm>
        <a:prstGeom prst="triangle">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0FA41B5-9AC8-4367-9D9C-7252020315DE}">
      <dsp:nvSpPr>
        <dsp:cNvPr id="0" name=""/>
        <dsp:cNvSpPr/>
      </dsp:nvSpPr>
      <dsp:spPr>
        <a:xfrm>
          <a:off x="2501782" y="390161"/>
          <a:ext cx="2522502" cy="918651"/>
        </a:xfrm>
        <a:prstGeom prst="roundRect">
          <a:avLst/>
        </a:prstGeom>
        <a:solidFill>
          <a:schemeClr val="lt1">
            <a:alpha val="90000"/>
            <a:hueOff val="0"/>
            <a:satOff val="0"/>
            <a:lumOff val="0"/>
            <a:alphaOff val="0"/>
          </a:schemeClr>
        </a:solidFill>
        <a:ln w="19050" cap="rnd"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IN" sz="1200" kern="1200"/>
            <a:t>Decision-making is critical and based on data that is essential to operate complex digital business environments (Gade, 2021).</a:t>
          </a:r>
        </a:p>
      </dsp:txBody>
      <dsp:txXfrm>
        <a:off x="2546627" y="435006"/>
        <a:ext cx="2432812" cy="828961"/>
      </dsp:txXfrm>
    </dsp:sp>
    <dsp:sp modelId="{3B4723B8-D50E-4ADC-A3CD-CAAE9E20BFBC}">
      <dsp:nvSpPr>
        <dsp:cNvPr id="0" name=""/>
        <dsp:cNvSpPr/>
      </dsp:nvSpPr>
      <dsp:spPr>
        <a:xfrm>
          <a:off x="2501782" y="1423644"/>
          <a:ext cx="2522502" cy="918651"/>
        </a:xfrm>
        <a:prstGeom prst="roundRect">
          <a:avLst/>
        </a:prstGeom>
        <a:solidFill>
          <a:schemeClr val="lt1">
            <a:alpha val="90000"/>
            <a:hueOff val="0"/>
            <a:satOff val="0"/>
            <a:lumOff val="0"/>
            <a:alphaOff val="0"/>
          </a:schemeClr>
        </a:solidFill>
        <a:ln w="19050" cap="rnd"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IN" sz="1200" kern="1200"/>
            <a:t>Good skills in communication and leadership will facilitate team coordination in international teams.</a:t>
          </a:r>
        </a:p>
      </dsp:txBody>
      <dsp:txXfrm>
        <a:off x="2546627" y="1468489"/>
        <a:ext cx="2432812" cy="828961"/>
      </dsp:txXfrm>
    </dsp:sp>
    <dsp:sp modelId="{77CE3DE9-3135-4FC9-B8D6-E699A29930A2}">
      <dsp:nvSpPr>
        <dsp:cNvPr id="0" name=""/>
        <dsp:cNvSpPr/>
      </dsp:nvSpPr>
      <dsp:spPr>
        <a:xfrm>
          <a:off x="2501782" y="2457128"/>
          <a:ext cx="2522502" cy="918651"/>
        </a:xfrm>
        <a:prstGeom prst="roundRect">
          <a:avLst/>
        </a:prstGeom>
        <a:solidFill>
          <a:schemeClr val="lt1">
            <a:alpha val="90000"/>
            <a:hueOff val="0"/>
            <a:satOff val="0"/>
            <a:lumOff val="0"/>
            <a:alphaOff val="0"/>
          </a:schemeClr>
        </a:solidFill>
        <a:ln w="19050" cap="rnd"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IN" sz="1200" kern="1200"/>
            <a:t>Flexibility and innovation help in the sustainable development of vibrant, competitive markets.</a:t>
          </a:r>
        </a:p>
      </dsp:txBody>
      <dsp:txXfrm>
        <a:off x="2546627" y="2501973"/>
        <a:ext cx="2432812" cy="828961"/>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778D1B-0080-464B-9FC5-C566D2E79778}">
      <dsp:nvSpPr>
        <dsp:cNvPr id="0" name=""/>
        <dsp:cNvSpPr/>
      </dsp:nvSpPr>
      <dsp:spPr>
        <a:xfrm>
          <a:off x="0" y="4279"/>
          <a:ext cx="4512988" cy="1281698"/>
        </a:xfrm>
        <a:prstGeom prst="roundRect">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IN" sz="1900" kern="1200"/>
            <a:t>The functions of Fayol are still not obsolete; however, they should be adapted to digital organisations.</a:t>
          </a:r>
        </a:p>
      </dsp:txBody>
      <dsp:txXfrm>
        <a:off x="62567" y="66846"/>
        <a:ext cx="4387854" cy="1156564"/>
      </dsp:txXfrm>
    </dsp:sp>
    <dsp:sp modelId="{300A03DA-2604-4E06-B169-0E80225187F8}">
      <dsp:nvSpPr>
        <dsp:cNvPr id="0" name=""/>
        <dsp:cNvSpPr/>
      </dsp:nvSpPr>
      <dsp:spPr>
        <a:xfrm>
          <a:off x="0" y="1340698"/>
          <a:ext cx="4512988" cy="1281698"/>
        </a:xfrm>
        <a:prstGeom prst="roundRect">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IN" sz="1900" kern="1200"/>
            <a:t>ASOS displays a combination of traditional theory and recent technology-based management.</a:t>
          </a:r>
        </a:p>
      </dsp:txBody>
      <dsp:txXfrm>
        <a:off x="62567" y="1403265"/>
        <a:ext cx="4387854" cy="1156564"/>
      </dsp:txXfrm>
    </dsp:sp>
    <dsp:sp modelId="{5E59D9D5-C9F2-410C-8BE5-7BDF018B0D23}">
      <dsp:nvSpPr>
        <dsp:cNvPr id="0" name=""/>
        <dsp:cNvSpPr/>
      </dsp:nvSpPr>
      <dsp:spPr>
        <a:xfrm>
          <a:off x="0" y="2677116"/>
          <a:ext cx="4512988" cy="1281698"/>
        </a:xfrm>
        <a:prstGeom prst="roundRect">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IN" sz="1900" kern="1200"/>
            <a:t>Elements of efficiency and competitiveness through effective management lead to long-term organisational sustainability.</a:t>
          </a:r>
        </a:p>
      </dsp:txBody>
      <dsp:txXfrm>
        <a:off x="62567" y="2739683"/>
        <a:ext cx="4387854" cy="1156564"/>
      </dsp:txXfrm>
    </dsp:sp>
  </dsp:spTree>
</dsp:drawing>
</file>

<file path=ppt/diagrams/layout1.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8.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9.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1.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1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18.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9.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2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E1E7413-8567-4F99-A0C6-FC605FE121B8}" type="datetimeFigureOut">
              <a:rPr lang="en-IN" smtClean="0"/>
              <a:t>06-04-2026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329E143-3F29-4269-993A-C4A9E52350F3}" type="slidenum">
              <a:rPr lang="en-IN" smtClean="0"/>
              <a:t>‹#›</a:t>
            </a:fld>
            <a:endParaRPr lang="en-IN"/>
          </a:p>
        </p:txBody>
      </p:sp>
    </p:spTree>
    <p:extLst>
      <p:ext uri="{BB962C8B-B14F-4D97-AF65-F5344CB8AC3E}">
        <p14:creationId xmlns:p14="http://schemas.microsoft.com/office/powerpoint/2010/main" val="39286952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In this presentation, management functions have been analysed through the use of the classical framework of Fayol, which has been applied to ASOS. ASOS is an online fashion retailer based in the United Kingdom and serves over 200 markets, with millions of active customers. ASOS.com Limited, which had produced over 99 per cent of the group revenue by selling via the global ASOS websites and wholesale system (ASOS Plc, 2025). This presentation aims to determine the role of planning, organising, commanding, coordinating and controlling in organisational effectiveness in a contemporary digital business.</a:t>
            </a:r>
          </a:p>
          <a:p>
            <a:endParaRPr lang="en-IN" dirty="0"/>
          </a:p>
        </p:txBody>
      </p:sp>
      <p:sp>
        <p:nvSpPr>
          <p:cNvPr id="4" name="Slide Number Placeholder 3"/>
          <p:cNvSpPr>
            <a:spLocks noGrp="1"/>
          </p:cNvSpPr>
          <p:nvPr>
            <p:ph type="sldNum" sz="quarter" idx="5"/>
          </p:nvPr>
        </p:nvSpPr>
        <p:spPr/>
        <p:txBody>
          <a:bodyPr/>
          <a:lstStyle/>
          <a:p>
            <a:fld id="{C329E143-3F29-4269-993A-C4A9E52350F3}" type="slidenum">
              <a:rPr lang="en-IN" smtClean="0"/>
              <a:t>2</a:t>
            </a:fld>
            <a:endParaRPr lang="en-IN"/>
          </a:p>
        </p:txBody>
      </p:sp>
    </p:spTree>
    <p:extLst>
      <p:ext uri="{BB962C8B-B14F-4D97-AF65-F5344CB8AC3E}">
        <p14:creationId xmlns:p14="http://schemas.microsoft.com/office/powerpoint/2010/main" val="28172489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ASOS is an online fashion retailer that was established in 2000 in London and is now operating globally. It operates in more than 200 markets and has approximately 23 million active customers, making more than 83 million orders per year (ASOS, 2026). In 2023, the company announced a revenue of £3.54 billion, but the past few Years indicate that the revenue is declining because of the market difficulties (ASOS, 2026). </a:t>
            </a:r>
          </a:p>
          <a:p>
            <a:endParaRPr lang="en-IN" dirty="0"/>
          </a:p>
        </p:txBody>
      </p:sp>
      <p:sp>
        <p:nvSpPr>
          <p:cNvPr id="4" name="Slide Number Placeholder 3"/>
          <p:cNvSpPr>
            <a:spLocks noGrp="1"/>
          </p:cNvSpPr>
          <p:nvPr>
            <p:ph type="sldNum" sz="quarter" idx="5"/>
          </p:nvPr>
        </p:nvSpPr>
        <p:spPr/>
        <p:txBody>
          <a:bodyPr/>
          <a:lstStyle/>
          <a:p>
            <a:fld id="{C329E143-3F29-4269-993A-C4A9E52350F3}" type="slidenum">
              <a:rPr lang="en-IN" smtClean="0"/>
              <a:t>3</a:t>
            </a:fld>
            <a:endParaRPr lang="en-IN"/>
          </a:p>
        </p:txBody>
      </p:sp>
    </p:spTree>
    <p:extLst>
      <p:ext uri="{BB962C8B-B14F-4D97-AF65-F5344CB8AC3E}">
        <p14:creationId xmlns:p14="http://schemas.microsoft.com/office/powerpoint/2010/main" val="7904870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The classical management theory, developed by Henri Fayol, described five key functions, which included planning, organising, commanding, coordinating and controlling (Khanna, n.d.). These functions give an organised way of managing organisations effectively. Even though it was created in early industrial settings, the framework is still applicable in the present-day business, such as ASOS. </a:t>
            </a:r>
          </a:p>
          <a:p>
            <a:endParaRPr lang="en-IN" dirty="0"/>
          </a:p>
        </p:txBody>
      </p:sp>
      <p:sp>
        <p:nvSpPr>
          <p:cNvPr id="4" name="Slide Number Placeholder 3"/>
          <p:cNvSpPr>
            <a:spLocks noGrp="1"/>
          </p:cNvSpPr>
          <p:nvPr>
            <p:ph type="sldNum" sz="quarter" idx="5"/>
          </p:nvPr>
        </p:nvSpPr>
        <p:spPr/>
        <p:txBody>
          <a:bodyPr/>
          <a:lstStyle/>
          <a:p>
            <a:fld id="{C329E143-3F29-4269-993A-C4A9E52350F3}" type="slidenum">
              <a:rPr lang="en-IN" smtClean="0"/>
              <a:t>4</a:t>
            </a:fld>
            <a:endParaRPr lang="en-IN"/>
          </a:p>
        </p:txBody>
      </p:sp>
    </p:spTree>
    <p:extLst>
      <p:ext uri="{BB962C8B-B14F-4D97-AF65-F5344CB8AC3E}">
        <p14:creationId xmlns:p14="http://schemas.microsoft.com/office/powerpoint/2010/main" val="5437610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One of the major management functions is planning, which entails the establishment of objectives and actions that must be taken to attain them (Tavo and Rasmus, 2024). It entails mapping ahead, budgeting, and resource distribution. Planning is imperative in industries that are dynamic and amicable, </a:t>
            </a:r>
            <a:r>
              <a:rPr lang="en-IN" dirty="0" err="1"/>
              <a:t>amic</a:t>
            </a:r>
            <a:r>
              <a:rPr lang="en-IN" dirty="0"/>
              <a:t> such as fast </a:t>
            </a:r>
            <a:r>
              <a:rPr lang="en-IN" dirty="0" err="1"/>
              <a:t>fashion,hion</a:t>
            </a:r>
            <a:r>
              <a:rPr lang="en-IN" dirty="0"/>
              <a:t> to minimise uncertainty and enhance efficiency. Managers are using data and prediction models to be ahead of demand and streamline business processes. </a:t>
            </a:r>
          </a:p>
          <a:p>
            <a:endParaRPr lang="en-IN" dirty="0"/>
          </a:p>
        </p:txBody>
      </p:sp>
      <p:sp>
        <p:nvSpPr>
          <p:cNvPr id="4" name="Slide Number Placeholder 3"/>
          <p:cNvSpPr>
            <a:spLocks noGrp="1"/>
          </p:cNvSpPr>
          <p:nvPr>
            <p:ph type="sldNum" sz="quarter" idx="5"/>
          </p:nvPr>
        </p:nvSpPr>
        <p:spPr/>
        <p:txBody>
          <a:bodyPr/>
          <a:lstStyle/>
          <a:p>
            <a:fld id="{C329E143-3F29-4269-993A-C4A9E52350F3}" type="slidenum">
              <a:rPr lang="en-IN" smtClean="0"/>
              <a:t>5</a:t>
            </a:fld>
            <a:endParaRPr lang="en-IN"/>
          </a:p>
        </p:txBody>
      </p:sp>
    </p:spTree>
    <p:extLst>
      <p:ext uri="{BB962C8B-B14F-4D97-AF65-F5344CB8AC3E}">
        <p14:creationId xmlns:p14="http://schemas.microsoft.com/office/powerpoint/2010/main" val="31438645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ASOS utilises planning based on high-level data analytics and forecasting on this basis. Its model of test-and-react allows small batch modes and fast restocking, according to real-time demand. The AI-based personalisation tools are also used by the company to suggest products to customers, enhancing their interaction and resulting in higher sales (Butler, 2025). These are the planning strategies enabling ASOS to react promptly to the dynamic fashion patterns by reducing the quantities of unsold products and operational wastes.</a:t>
            </a:r>
          </a:p>
          <a:p>
            <a:endParaRPr lang="en-IN" dirty="0"/>
          </a:p>
        </p:txBody>
      </p:sp>
      <p:sp>
        <p:nvSpPr>
          <p:cNvPr id="4" name="Slide Number Placeholder 3"/>
          <p:cNvSpPr>
            <a:spLocks noGrp="1"/>
          </p:cNvSpPr>
          <p:nvPr>
            <p:ph type="sldNum" sz="quarter" idx="5"/>
          </p:nvPr>
        </p:nvSpPr>
        <p:spPr/>
        <p:txBody>
          <a:bodyPr/>
          <a:lstStyle/>
          <a:p>
            <a:fld id="{C329E143-3F29-4269-993A-C4A9E52350F3}" type="slidenum">
              <a:rPr lang="en-IN" smtClean="0"/>
              <a:t>6</a:t>
            </a:fld>
            <a:endParaRPr lang="en-IN"/>
          </a:p>
        </p:txBody>
      </p:sp>
    </p:spTree>
    <p:extLst>
      <p:ext uri="{BB962C8B-B14F-4D97-AF65-F5344CB8AC3E}">
        <p14:creationId xmlns:p14="http://schemas.microsoft.com/office/powerpoint/2010/main" val="19359907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The effectiveness of planning at ASOS is indicated by the fact that the company has managed to create £3.54 billion in revenue in 2023. Moreover, recent reports present a 50 per cent page growth in a gain brought about by the concentration on cost-cutting methods (Reuters, 2026). Nevertheless, the unpredictable nature of fashion trends and stiff competition caused by the fast-fashion competitors continue to hamper the planning. </a:t>
            </a:r>
          </a:p>
          <a:p>
            <a:endParaRPr lang="en-IN" dirty="0"/>
          </a:p>
        </p:txBody>
      </p:sp>
      <p:sp>
        <p:nvSpPr>
          <p:cNvPr id="4" name="Slide Number Placeholder 3"/>
          <p:cNvSpPr>
            <a:spLocks noGrp="1"/>
          </p:cNvSpPr>
          <p:nvPr>
            <p:ph type="sldNum" sz="quarter" idx="5"/>
          </p:nvPr>
        </p:nvSpPr>
        <p:spPr/>
        <p:txBody>
          <a:bodyPr/>
          <a:lstStyle/>
          <a:p>
            <a:fld id="{C329E143-3F29-4269-993A-C4A9E52350F3}" type="slidenum">
              <a:rPr lang="en-IN" smtClean="0"/>
              <a:t>7</a:t>
            </a:fld>
            <a:endParaRPr lang="en-IN"/>
          </a:p>
        </p:txBody>
      </p:sp>
    </p:spTree>
    <p:extLst>
      <p:ext uri="{BB962C8B-B14F-4D97-AF65-F5344CB8AC3E}">
        <p14:creationId xmlns:p14="http://schemas.microsoft.com/office/powerpoint/2010/main" val="1823361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Organising is a process of allocating the resources within an organisation, defining roles, and creating the workflow. It ensures that technology and processes are aligned with employees in order to accomplish strategic goals. This role involves the formation of departments, duties and the formulation of communication ways. Good organisation enhances efficiency and coordination in operations. </a:t>
            </a:r>
          </a:p>
          <a:p>
            <a:endParaRPr lang="en-IN" dirty="0"/>
          </a:p>
        </p:txBody>
      </p:sp>
      <p:sp>
        <p:nvSpPr>
          <p:cNvPr id="4" name="Slide Number Placeholder 3"/>
          <p:cNvSpPr>
            <a:spLocks noGrp="1"/>
          </p:cNvSpPr>
          <p:nvPr>
            <p:ph type="sldNum" sz="quarter" idx="5"/>
          </p:nvPr>
        </p:nvSpPr>
        <p:spPr/>
        <p:txBody>
          <a:bodyPr/>
          <a:lstStyle/>
          <a:p>
            <a:fld id="{C329E143-3F29-4269-993A-C4A9E52350F3}" type="slidenum">
              <a:rPr lang="en-IN" smtClean="0"/>
              <a:t>8</a:t>
            </a:fld>
            <a:endParaRPr lang="en-IN"/>
          </a:p>
        </p:txBody>
      </p:sp>
    </p:spTree>
    <p:extLst>
      <p:ext uri="{BB962C8B-B14F-4D97-AF65-F5344CB8AC3E}">
        <p14:creationId xmlns:p14="http://schemas.microsoft.com/office/powerpoint/2010/main" val="15231663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ASOS has shown the means of organising with its global systems. It has international distributions facilitated by its fulfilment centres in the UK, the US and Europe. The functional departments that make up the organisation include technology, marketing and logistics. Such departments are combined with the digital systems to make the operations efficient. Such a structure allows ASOS to control high volumes of orders and coordinate online processes with offline processes.</a:t>
            </a:r>
          </a:p>
          <a:p>
            <a:endParaRPr lang="en-IN" dirty="0"/>
          </a:p>
        </p:txBody>
      </p:sp>
      <p:sp>
        <p:nvSpPr>
          <p:cNvPr id="4" name="Slide Number Placeholder 3"/>
          <p:cNvSpPr>
            <a:spLocks noGrp="1"/>
          </p:cNvSpPr>
          <p:nvPr>
            <p:ph type="sldNum" sz="quarter" idx="5"/>
          </p:nvPr>
        </p:nvSpPr>
        <p:spPr/>
        <p:txBody>
          <a:bodyPr/>
          <a:lstStyle/>
          <a:p>
            <a:fld id="{C329E143-3F29-4269-993A-C4A9E52350F3}" type="slidenum">
              <a:rPr lang="en-IN" smtClean="0"/>
              <a:t>9</a:t>
            </a:fld>
            <a:endParaRPr lang="en-IN"/>
          </a:p>
        </p:txBody>
      </p:sp>
    </p:spTree>
    <p:extLst>
      <p:ext uri="{BB962C8B-B14F-4D97-AF65-F5344CB8AC3E}">
        <p14:creationId xmlns:p14="http://schemas.microsoft.com/office/powerpoint/2010/main" val="38905727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ASOS has also enhanced the efficiency of the organisation by cutting down on the distribution costs to 10.6 per cent of revenue (ASOS Plc, 2025). With a global organisation, it is able to expand operations in over 200 markets. Nonetheless, the coordination of such a thorny network across the regions can be complicated. The variations on demand, the logistics and regulations complicate the operations, and the inadequacy of organising global digital businesses is highlighted.</a:t>
            </a:r>
          </a:p>
          <a:p>
            <a:endParaRPr lang="en-IN" dirty="0"/>
          </a:p>
        </p:txBody>
      </p:sp>
      <p:sp>
        <p:nvSpPr>
          <p:cNvPr id="4" name="Slide Number Placeholder 3"/>
          <p:cNvSpPr>
            <a:spLocks noGrp="1"/>
          </p:cNvSpPr>
          <p:nvPr>
            <p:ph type="sldNum" sz="quarter" idx="5"/>
          </p:nvPr>
        </p:nvSpPr>
        <p:spPr/>
        <p:txBody>
          <a:bodyPr/>
          <a:lstStyle/>
          <a:p>
            <a:fld id="{C329E143-3F29-4269-993A-C4A9E52350F3}" type="slidenum">
              <a:rPr lang="en-IN" smtClean="0"/>
              <a:t>10</a:t>
            </a:fld>
            <a:endParaRPr lang="en-IN"/>
          </a:p>
        </p:txBody>
      </p:sp>
    </p:spTree>
    <p:extLst>
      <p:ext uri="{BB962C8B-B14F-4D97-AF65-F5344CB8AC3E}">
        <p14:creationId xmlns:p14="http://schemas.microsoft.com/office/powerpoint/2010/main" val="1009758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Directing makes sure that employees do their work in an efficient way but with guidance (Monga, 2025). It entails supervision and motivation, communication. Power is a tool employed by managers to direct employees and make them work on the organisational objectives. This role plays an essential role in being disciplined, as well as being productive. Commanding in modern organisations also incorporates the leadership styles that promote innovation and participation of the employees as well as keeping performance under control.</a:t>
            </a:r>
          </a:p>
          <a:p>
            <a:endParaRPr lang="en-IN" dirty="0"/>
          </a:p>
        </p:txBody>
      </p:sp>
      <p:sp>
        <p:nvSpPr>
          <p:cNvPr id="4" name="Slide Number Placeholder 3"/>
          <p:cNvSpPr>
            <a:spLocks noGrp="1"/>
          </p:cNvSpPr>
          <p:nvPr>
            <p:ph type="sldNum" sz="quarter" idx="5"/>
          </p:nvPr>
        </p:nvSpPr>
        <p:spPr/>
        <p:txBody>
          <a:bodyPr/>
          <a:lstStyle/>
          <a:p>
            <a:fld id="{C329E143-3F29-4269-993A-C4A9E52350F3}" type="slidenum">
              <a:rPr lang="en-IN" smtClean="0"/>
              <a:t>11</a:t>
            </a:fld>
            <a:endParaRPr lang="en-IN"/>
          </a:p>
        </p:txBody>
      </p:sp>
    </p:spTree>
    <p:extLst>
      <p:ext uri="{BB962C8B-B14F-4D97-AF65-F5344CB8AC3E}">
        <p14:creationId xmlns:p14="http://schemas.microsoft.com/office/powerpoint/2010/main" val="27703085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At ASOS, commanding can be discussed in terms of the leadership strategy that is centred on performance and customer experience. Well-informed data helps managers to make decisions and enhance results. In the last year's performance 2020 results, ASOS recorded a 329 per cent before-tax profit and a 19 per cent growth in retail sales worldwide (Root, 2021). This involves tracking customer behaviour and performance measures. The functions of leadership are varied, such as technology, logistics and marketing. </a:t>
            </a:r>
          </a:p>
          <a:p>
            <a:endParaRPr lang="en-IN" dirty="0"/>
          </a:p>
        </p:txBody>
      </p:sp>
      <p:sp>
        <p:nvSpPr>
          <p:cNvPr id="4" name="Slide Number Placeholder 3"/>
          <p:cNvSpPr>
            <a:spLocks noGrp="1"/>
          </p:cNvSpPr>
          <p:nvPr>
            <p:ph type="sldNum" sz="quarter" idx="5"/>
          </p:nvPr>
        </p:nvSpPr>
        <p:spPr/>
        <p:txBody>
          <a:bodyPr/>
          <a:lstStyle/>
          <a:p>
            <a:fld id="{C329E143-3F29-4269-993A-C4A9E52350F3}" type="slidenum">
              <a:rPr lang="en-IN" smtClean="0"/>
              <a:t>12</a:t>
            </a:fld>
            <a:endParaRPr lang="en-IN"/>
          </a:p>
        </p:txBody>
      </p:sp>
    </p:spTree>
    <p:extLst>
      <p:ext uri="{BB962C8B-B14F-4D97-AF65-F5344CB8AC3E}">
        <p14:creationId xmlns:p14="http://schemas.microsoft.com/office/powerpoint/2010/main" val="12697227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At ASOS, strategic leadership decisions have made it more profitable and efficient in its operations. Productivity is improved through specific goals and performance check systems. Though the high-speed workplace may cause stress to the staff, it may impact satisfaction and involvement. This point of weakness in command-oriented approaches in present organisations, where the well-being of employees is becoming relevant to sustainable performance, is highlighted.</a:t>
            </a:r>
          </a:p>
          <a:p>
            <a:endParaRPr lang="en-IN" dirty="0"/>
          </a:p>
        </p:txBody>
      </p:sp>
      <p:sp>
        <p:nvSpPr>
          <p:cNvPr id="4" name="Slide Number Placeholder 3"/>
          <p:cNvSpPr>
            <a:spLocks noGrp="1"/>
          </p:cNvSpPr>
          <p:nvPr>
            <p:ph type="sldNum" sz="quarter" idx="5"/>
          </p:nvPr>
        </p:nvSpPr>
        <p:spPr/>
        <p:txBody>
          <a:bodyPr/>
          <a:lstStyle/>
          <a:p>
            <a:fld id="{C329E143-3F29-4269-993A-C4A9E52350F3}" type="slidenum">
              <a:rPr lang="en-IN" smtClean="0"/>
              <a:t>13</a:t>
            </a:fld>
            <a:endParaRPr lang="en-IN"/>
          </a:p>
        </p:txBody>
      </p:sp>
    </p:spTree>
    <p:extLst>
      <p:ext uri="{BB962C8B-B14F-4D97-AF65-F5344CB8AC3E}">
        <p14:creationId xmlns:p14="http://schemas.microsoft.com/office/powerpoint/2010/main" val="110186425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Coordination is bringing together people, teams and departments' efforts and aligning them for a common organisational purpose. Since different units carry out different activities, integration ensures that all the activities complement each other and lead to the final outcome (Geeks for Geeks, 2026). This function is critical in complex organisations where several processes need to run at the same time. Effective coordination eliminates delays, errors and inefficiencies. </a:t>
            </a:r>
          </a:p>
          <a:p>
            <a:endParaRPr lang="en-IN" dirty="0"/>
          </a:p>
        </p:txBody>
      </p:sp>
      <p:sp>
        <p:nvSpPr>
          <p:cNvPr id="4" name="Slide Number Placeholder 3"/>
          <p:cNvSpPr>
            <a:spLocks noGrp="1"/>
          </p:cNvSpPr>
          <p:nvPr>
            <p:ph type="sldNum" sz="quarter" idx="5"/>
          </p:nvPr>
        </p:nvSpPr>
        <p:spPr/>
        <p:txBody>
          <a:bodyPr/>
          <a:lstStyle/>
          <a:p>
            <a:fld id="{C329E143-3F29-4269-993A-C4A9E52350F3}" type="slidenum">
              <a:rPr lang="en-IN" smtClean="0"/>
              <a:t>14</a:t>
            </a:fld>
            <a:endParaRPr lang="en-IN"/>
          </a:p>
        </p:txBody>
      </p:sp>
    </p:spTree>
    <p:extLst>
      <p:ext uri="{BB962C8B-B14F-4D97-AF65-F5344CB8AC3E}">
        <p14:creationId xmlns:p14="http://schemas.microsoft.com/office/powerpoint/2010/main" val="250038745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ASOS is highly dependent on coordination between digital systems and physical operations. Real-time systems link online orders to warehouse order fulfilment processes. The company is also keen to stress a mobile-first approach in line with the habits of this audience and with the website pointing out that 69% of their traffic comes from mobile devices, while ethics and corporate responsibility are also emphasised as key aspects of the business (Simon @ DMI, 2019). This great level of coordination allows ASOS to handle large order volumes efficiently while also maintaining customer satisfaction in a fast-paced e-commerce environment.</a:t>
            </a:r>
          </a:p>
          <a:p>
            <a:endParaRPr lang="en-IN" dirty="0"/>
          </a:p>
        </p:txBody>
      </p:sp>
      <p:sp>
        <p:nvSpPr>
          <p:cNvPr id="4" name="Slide Number Placeholder 3"/>
          <p:cNvSpPr>
            <a:spLocks noGrp="1"/>
          </p:cNvSpPr>
          <p:nvPr>
            <p:ph type="sldNum" sz="quarter" idx="5"/>
          </p:nvPr>
        </p:nvSpPr>
        <p:spPr/>
        <p:txBody>
          <a:bodyPr/>
          <a:lstStyle/>
          <a:p>
            <a:fld id="{C329E143-3F29-4269-993A-C4A9E52350F3}" type="slidenum">
              <a:rPr lang="en-IN" smtClean="0"/>
              <a:t>15</a:t>
            </a:fld>
            <a:endParaRPr lang="en-IN"/>
          </a:p>
        </p:txBody>
      </p:sp>
    </p:spTree>
    <p:extLst>
      <p:ext uri="{BB962C8B-B14F-4D97-AF65-F5344CB8AC3E}">
        <p14:creationId xmlns:p14="http://schemas.microsoft.com/office/powerpoint/2010/main" val="207158440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Millions of transactions throughout the world can be effectively processed at ASOS through coordination. As an illustration, the monthly revenue was above 121.4 million, and it had nearly one million transactions (Grips Intelligence, 2026). This is a good example of planning systems and logistics. It is also enhancing customer experience due to the speed of delivery. Nevertheless, when it comes to expanding demand, the complexity of coordination rises, which enhances the chances of lagging behind and creates obstacles to operational activities.</a:t>
            </a:r>
          </a:p>
          <a:p>
            <a:endParaRPr lang="en-IN" dirty="0"/>
          </a:p>
        </p:txBody>
      </p:sp>
      <p:sp>
        <p:nvSpPr>
          <p:cNvPr id="4" name="Slide Number Placeholder 3"/>
          <p:cNvSpPr>
            <a:spLocks noGrp="1"/>
          </p:cNvSpPr>
          <p:nvPr>
            <p:ph type="sldNum" sz="quarter" idx="5"/>
          </p:nvPr>
        </p:nvSpPr>
        <p:spPr/>
        <p:txBody>
          <a:bodyPr/>
          <a:lstStyle/>
          <a:p>
            <a:fld id="{C329E143-3F29-4269-993A-C4A9E52350F3}" type="slidenum">
              <a:rPr lang="en-IN" smtClean="0"/>
              <a:t>16</a:t>
            </a:fld>
            <a:endParaRPr lang="en-IN"/>
          </a:p>
        </p:txBody>
      </p:sp>
    </p:spTree>
    <p:extLst>
      <p:ext uri="{BB962C8B-B14F-4D97-AF65-F5344CB8AC3E}">
        <p14:creationId xmlns:p14="http://schemas.microsoft.com/office/powerpoint/2010/main" val="112056838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The process of controlling comprises tracking performance, comparing the performance with targets and taking corrective actions. It employs the KPIs, financial indicators and operations standards as a measure of efficiency. This role holds accountability and continual enhancement in organisations. Control systems help managers to find out the problems and apply their solutions. </a:t>
            </a:r>
          </a:p>
          <a:p>
            <a:endParaRPr lang="en-IN" dirty="0"/>
          </a:p>
        </p:txBody>
      </p:sp>
      <p:sp>
        <p:nvSpPr>
          <p:cNvPr id="4" name="Slide Number Placeholder 3"/>
          <p:cNvSpPr>
            <a:spLocks noGrp="1"/>
          </p:cNvSpPr>
          <p:nvPr>
            <p:ph type="sldNum" sz="quarter" idx="5"/>
          </p:nvPr>
        </p:nvSpPr>
        <p:spPr/>
        <p:txBody>
          <a:bodyPr/>
          <a:lstStyle/>
          <a:p>
            <a:fld id="{C329E143-3F29-4269-993A-C4A9E52350F3}" type="slidenum">
              <a:rPr lang="en-IN" smtClean="0"/>
              <a:t>17</a:t>
            </a:fld>
            <a:endParaRPr lang="en-IN"/>
          </a:p>
        </p:txBody>
      </p:sp>
    </p:spTree>
    <p:extLst>
      <p:ext uri="{BB962C8B-B14F-4D97-AF65-F5344CB8AC3E}">
        <p14:creationId xmlns:p14="http://schemas.microsoft.com/office/powerpoint/2010/main" val="90971766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ASOS applies control through such performance metrics as return rates, delivery times and customer satisfaction. However, high rates of returns are still a major challenge in the online fashion retail. This elevates the costs associated and makes it less profitable hence showing the limitation of controlling in managing customer behaviour and inefficiencies in operations.</a:t>
            </a:r>
          </a:p>
          <a:p>
            <a:endParaRPr lang="en-IN" dirty="0"/>
          </a:p>
        </p:txBody>
      </p:sp>
      <p:sp>
        <p:nvSpPr>
          <p:cNvPr id="4" name="Slide Number Placeholder 3"/>
          <p:cNvSpPr>
            <a:spLocks noGrp="1"/>
          </p:cNvSpPr>
          <p:nvPr>
            <p:ph type="sldNum" sz="quarter" idx="5"/>
          </p:nvPr>
        </p:nvSpPr>
        <p:spPr/>
        <p:txBody>
          <a:bodyPr/>
          <a:lstStyle/>
          <a:p>
            <a:fld id="{C329E143-3F29-4269-993A-C4A9E52350F3}" type="slidenum">
              <a:rPr lang="en-IN" smtClean="0"/>
              <a:t>18</a:t>
            </a:fld>
            <a:endParaRPr lang="en-IN"/>
          </a:p>
        </p:txBody>
      </p:sp>
    </p:spTree>
    <p:extLst>
      <p:ext uri="{BB962C8B-B14F-4D97-AF65-F5344CB8AC3E}">
        <p14:creationId xmlns:p14="http://schemas.microsoft.com/office/powerpoint/2010/main" val="42329249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ASOS is a high performer in terms of financial and operating performance, which reflects a high level of controlling effectiveness of the company. As well, gross margin improved to 47.1 per cent because the company was managing inventory and markdown improvements (Bhalla, 2026). The firm also implemented tougher return policies to minimise loss incurred due to the high rate of returns, which is the biggest problem in online fashion retail (Pemberton, 2025). These measures point out good but transforming systems of control.</a:t>
            </a:r>
          </a:p>
          <a:p>
            <a:endParaRPr lang="en-IN" dirty="0"/>
          </a:p>
        </p:txBody>
      </p:sp>
      <p:sp>
        <p:nvSpPr>
          <p:cNvPr id="4" name="Slide Number Placeholder 3"/>
          <p:cNvSpPr>
            <a:spLocks noGrp="1"/>
          </p:cNvSpPr>
          <p:nvPr>
            <p:ph type="sldNum" sz="quarter" idx="5"/>
          </p:nvPr>
        </p:nvSpPr>
        <p:spPr/>
        <p:txBody>
          <a:bodyPr/>
          <a:lstStyle/>
          <a:p>
            <a:fld id="{C329E143-3F29-4269-993A-C4A9E52350F3}" type="slidenum">
              <a:rPr lang="en-IN" smtClean="0"/>
              <a:t>19</a:t>
            </a:fld>
            <a:endParaRPr lang="en-IN"/>
          </a:p>
        </p:txBody>
      </p:sp>
    </p:spTree>
    <p:extLst>
      <p:ext uri="{BB962C8B-B14F-4D97-AF65-F5344CB8AC3E}">
        <p14:creationId xmlns:p14="http://schemas.microsoft.com/office/powerpoint/2010/main" val="122958395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The ASOS managers need robust data-driven decision-making skills to handle the complicated operations. The ability to coordinate global functions requires communication and leadership in the global teams. Flexibility is essential in trying to adjust to evolving market environments and competition. Such competencies allow the managers to deal with uncertainty, enhance performance and achieve sustainable growth. In contemporary organisations, technical skills and interpersonal skills are combined to achieve proper management.</a:t>
            </a:r>
          </a:p>
          <a:p>
            <a:endParaRPr lang="en-IN" dirty="0"/>
          </a:p>
        </p:txBody>
      </p:sp>
      <p:sp>
        <p:nvSpPr>
          <p:cNvPr id="4" name="Slide Number Placeholder 3"/>
          <p:cNvSpPr>
            <a:spLocks noGrp="1"/>
          </p:cNvSpPr>
          <p:nvPr>
            <p:ph type="sldNum" sz="quarter" idx="5"/>
          </p:nvPr>
        </p:nvSpPr>
        <p:spPr/>
        <p:txBody>
          <a:bodyPr/>
          <a:lstStyle/>
          <a:p>
            <a:fld id="{C329E143-3F29-4269-993A-C4A9E52350F3}" type="slidenum">
              <a:rPr lang="en-IN" smtClean="0"/>
              <a:t>20</a:t>
            </a:fld>
            <a:endParaRPr lang="en-IN"/>
          </a:p>
        </p:txBody>
      </p:sp>
    </p:spTree>
    <p:extLst>
      <p:ext uri="{BB962C8B-B14F-4D97-AF65-F5344CB8AC3E}">
        <p14:creationId xmlns:p14="http://schemas.microsoft.com/office/powerpoint/2010/main" val="58421690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The management functions, identified by Fayol, are still valid, though they need to be modified for the recent digital world. ASOS shows how old concepts can be incorporated into technology-driven operations. Effective planning, organising, commanding, coordination and control are important to the success of the company. These functions enhance sustainability, competitiveness and efficiency. Nevertheless, issues like market unpredictability and the complexity of operations suggest the necessity of lifelong changes in management practices.</a:t>
            </a:r>
          </a:p>
          <a:p>
            <a:endParaRPr lang="en-IN" dirty="0"/>
          </a:p>
        </p:txBody>
      </p:sp>
      <p:sp>
        <p:nvSpPr>
          <p:cNvPr id="4" name="Slide Number Placeholder 3"/>
          <p:cNvSpPr>
            <a:spLocks noGrp="1"/>
          </p:cNvSpPr>
          <p:nvPr>
            <p:ph type="sldNum" sz="quarter" idx="5"/>
          </p:nvPr>
        </p:nvSpPr>
        <p:spPr/>
        <p:txBody>
          <a:bodyPr/>
          <a:lstStyle/>
          <a:p>
            <a:fld id="{C329E143-3F29-4269-993A-C4A9E52350F3}" type="slidenum">
              <a:rPr lang="en-IN" smtClean="0"/>
              <a:t>21</a:t>
            </a:fld>
            <a:endParaRPr lang="en-IN"/>
          </a:p>
        </p:txBody>
      </p:sp>
    </p:spTree>
    <p:extLst>
      <p:ext uri="{BB962C8B-B14F-4D97-AF65-F5344CB8AC3E}">
        <p14:creationId xmlns:p14="http://schemas.microsoft.com/office/powerpoint/2010/main" val="23139943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C469787-8361-4AA1-8FE2-6A1D56C09A5E}" type="datetimeFigureOut">
              <a:rPr lang="en-IN" smtClean="0"/>
              <a:t>06-04-2026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BCCF492-73BA-439E-A7CC-D1BE2895FD4D}" type="slidenum">
              <a:rPr lang="en-IN" smtClean="0"/>
              <a:t>‹#›</a:t>
            </a:fld>
            <a:endParaRPr lang="en-IN"/>
          </a:p>
        </p:txBody>
      </p:sp>
    </p:spTree>
    <p:extLst>
      <p:ext uri="{BB962C8B-B14F-4D97-AF65-F5344CB8AC3E}">
        <p14:creationId xmlns:p14="http://schemas.microsoft.com/office/powerpoint/2010/main" val="20956810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C469787-8361-4AA1-8FE2-6A1D56C09A5E}" type="datetimeFigureOut">
              <a:rPr lang="en-IN" smtClean="0"/>
              <a:t>06-04-2026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BCCF492-73BA-439E-A7CC-D1BE2895FD4D}" type="slidenum">
              <a:rPr lang="en-IN" smtClean="0"/>
              <a:t>‹#›</a:t>
            </a:fld>
            <a:endParaRPr lang="en-IN"/>
          </a:p>
        </p:txBody>
      </p:sp>
    </p:spTree>
    <p:extLst>
      <p:ext uri="{BB962C8B-B14F-4D97-AF65-F5344CB8AC3E}">
        <p14:creationId xmlns:p14="http://schemas.microsoft.com/office/powerpoint/2010/main" val="37731831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C469787-8361-4AA1-8FE2-6A1D56C09A5E}" type="datetimeFigureOut">
              <a:rPr lang="en-IN" smtClean="0"/>
              <a:t>06-04-2026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BCCF492-73BA-439E-A7CC-D1BE2895FD4D}" type="slidenum">
              <a:rPr lang="en-IN" smtClean="0"/>
              <a:t>‹#›</a:t>
            </a:fld>
            <a:endParaRPr lang="en-IN"/>
          </a:p>
        </p:txBody>
      </p:sp>
    </p:spTree>
    <p:extLst>
      <p:ext uri="{BB962C8B-B14F-4D97-AF65-F5344CB8AC3E}">
        <p14:creationId xmlns:p14="http://schemas.microsoft.com/office/powerpoint/2010/main" val="13529630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C469787-8361-4AA1-8FE2-6A1D56C09A5E}" type="datetimeFigureOut">
              <a:rPr lang="en-IN" smtClean="0"/>
              <a:t>06-04-2026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ABCCF492-73BA-439E-A7CC-D1BE2895FD4D}" type="slidenum">
              <a:rPr lang="en-IN" smtClean="0"/>
              <a:t>‹#›</a:t>
            </a:fld>
            <a:endParaRPr lang="en-IN"/>
          </a:p>
        </p:txBody>
      </p:sp>
    </p:spTree>
    <p:extLst>
      <p:ext uri="{BB962C8B-B14F-4D97-AF65-F5344CB8AC3E}">
        <p14:creationId xmlns:p14="http://schemas.microsoft.com/office/powerpoint/2010/main" val="40070170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C469787-8361-4AA1-8FE2-6A1D56C09A5E}" type="datetimeFigureOut">
              <a:rPr lang="en-IN" smtClean="0"/>
              <a:t>06-04-2026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ABCCF492-73BA-439E-A7CC-D1BE2895FD4D}" type="slidenum">
              <a:rPr lang="en-IN" smtClean="0"/>
              <a:t>‹#›</a:t>
            </a:fld>
            <a:endParaRPr lang="en-IN"/>
          </a:p>
        </p:txBody>
      </p:sp>
    </p:spTree>
    <p:extLst>
      <p:ext uri="{BB962C8B-B14F-4D97-AF65-F5344CB8AC3E}">
        <p14:creationId xmlns:p14="http://schemas.microsoft.com/office/powerpoint/2010/main" val="33056055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C469787-8361-4AA1-8FE2-6A1D56C09A5E}" type="datetimeFigureOut">
              <a:rPr lang="en-IN" smtClean="0"/>
              <a:t>06-04-2026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ABCCF492-73BA-439E-A7CC-D1BE2895FD4D}" type="slidenum">
              <a:rPr lang="en-IN" smtClean="0"/>
              <a:t>‹#›</a:t>
            </a:fld>
            <a:endParaRPr lang="en-IN"/>
          </a:p>
        </p:txBody>
      </p:sp>
    </p:spTree>
    <p:extLst>
      <p:ext uri="{BB962C8B-B14F-4D97-AF65-F5344CB8AC3E}">
        <p14:creationId xmlns:p14="http://schemas.microsoft.com/office/powerpoint/2010/main" val="41363979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C469787-8361-4AA1-8FE2-6A1D56C09A5E}" type="datetimeFigureOut">
              <a:rPr lang="en-IN" smtClean="0"/>
              <a:t>06-04-2026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ABCCF492-73BA-439E-A7CC-D1BE2895FD4D}" type="slidenum">
              <a:rPr lang="en-IN" smtClean="0"/>
              <a:t>‹#›</a:t>
            </a:fld>
            <a:endParaRPr lang="en-IN"/>
          </a:p>
        </p:txBody>
      </p:sp>
    </p:spTree>
    <p:extLst>
      <p:ext uri="{BB962C8B-B14F-4D97-AF65-F5344CB8AC3E}">
        <p14:creationId xmlns:p14="http://schemas.microsoft.com/office/powerpoint/2010/main" val="22816063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C469787-8361-4AA1-8FE2-6A1D56C09A5E}" type="datetimeFigureOut">
              <a:rPr lang="en-IN" smtClean="0"/>
              <a:t>06-04-2026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ABCCF492-73BA-439E-A7CC-D1BE2895FD4D}" type="slidenum">
              <a:rPr lang="en-IN" smtClean="0"/>
              <a:t>‹#›</a:t>
            </a:fld>
            <a:endParaRPr lang="en-IN"/>
          </a:p>
        </p:txBody>
      </p:sp>
    </p:spTree>
    <p:extLst>
      <p:ext uri="{BB962C8B-B14F-4D97-AF65-F5344CB8AC3E}">
        <p14:creationId xmlns:p14="http://schemas.microsoft.com/office/powerpoint/2010/main" val="34965757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C469787-8361-4AA1-8FE2-6A1D56C09A5E}" type="datetimeFigureOut">
              <a:rPr lang="en-IN" smtClean="0"/>
              <a:t>06-04-2026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ABCCF492-73BA-439E-A7CC-D1BE2895FD4D}" type="slidenum">
              <a:rPr lang="en-IN" smtClean="0"/>
              <a:t>‹#›</a:t>
            </a:fld>
            <a:endParaRPr lang="en-IN"/>
          </a:p>
        </p:txBody>
      </p:sp>
    </p:spTree>
    <p:extLst>
      <p:ext uri="{BB962C8B-B14F-4D97-AF65-F5344CB8AC3E}">
        <p14:creationId xmlns:p14="http://schemas.microsoft.com/office/powerpoint/2010/main" val="29662090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C469787-8361-4AA1-8FE2-6A1D56C09A5E}" type="datetimeFigureOut">
              <a:rPr lang="en-IN" smtClean="0"/>
              <a:t>06-04-2026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BCCF492-73BA-439E-A7CC-D1BE2895FD4D}" type="slidenum">
              <a:rPr lang="en-IN" smtClean="0"/>
              <a:t>‹#›</a:t>
            </a:fld>
            <a:endParaRPr lang="en-IN"/>
          </a:p>
        </p:txBody>
      </p:sp>
    </p:spTree>
    <p:extLst>
      <p:ext uri="{BB962C8B-B14F-4D97-AF65-F5344CB8AC3E}">
        <p14:creationId xmlns:p14="http://schemas.microsoft.com/office/powerpoint/2010/main" val="19390230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C469787-8361-4AA1-8FE2-6A1D56C09A5E}" type="datetimeFigureOut">
              <a:rPr lang="en-IN" smtClean="0"/>
              <a:t>06-04-2026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BCCF492-73BA-439E-A7CC-D1BE2895FD4D}" type="slidenum">
              <a:rPr lang="en-IN" smtClean="0"/>
              <a:t>‹#›</a:t>
            </a:fld>
            <a:endParaRPr lang="en-IN"/>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40275059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C469787-8361-4AA1-8FE2-6A1D56C09A5E}" type="datetimeFigureOut">
              <a:rPr lang="en-IN" smtClean="0"/>
              <a:t>06-04-2026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BCCF492-73BA-439E-A7CC-D1BE2895FD4D}" type="slidenum">
              <a:rPr lang="en-IN" smtClean="0"/>
              <a:t>‹#›</a:t>
            </a:fld>
            <a:endParaRPr lang="en-IN"/>
          </a:p>
        </p:txBody>
      </p:sp>
    </p:spTree>
    <p:extLst>
      <p:ext uri="{BB962C8B-B14F-4D97-AF65-F5344CB8AC3E}">
        <p14:creationId xmlns:p14="http://schemas.microsoft.com/office/powerpoint/2010/main" val="10484416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C469787-8361-4AA1-8FE2-6A1D56C09A5E}" type="datetimeFigureOut">
              <a:rPr lang="en-IN" smtClean="0"/>
              <a:t>06-04-2026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BCCF492-73BA-439E-A7CC-D1BE2895FD4D}" type="slidenum">
              <a:rPr lang="en-IN" smtClean="0"/>
              <a:t>‹#›</a:t>
            </a:fld>
            <a:endParaRPr lang="en-IN"/>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80270121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C469787-8361-4AA1-8FE2-6A1D56C09A5E}" type="datetimeFigureOut">
              <a:rPr lang="en-IN" smtClean="0"/>
              <a:t>06-04-2026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BCCF492-73BA-439E-A7CC-D1BE2895FD4D}" type="slidenum">
              <a:rPr lang="en-IN" smtClean="0"/>
              <a:t>‹#›</a:t>
            </a:fld>
            <a:endParaRPr lang="en-IN"/>
          </a:p>
        </p:txBody>
      </p:sp>
    </p:spTree>
    <p:extLst>
      <p:ext uri="{BB962C8B-B14F-4D97-AF65-F5344CB8AC3E}">
        <p14:creationId xmlns:p14="http://schemas.microsoft.com/office/powerpoint/2010/main" val="86168113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C469787-8361-4AA1-8FE2-6A1D56C09A5E}" type="datetimeFigureOut">
              <a:rPr lang="en-IN" smtClean="0"/>
              <a:t>06-04-2026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BCCF492-73BA-439E-A7CC-D1BE2895FD4D}" type="slidenum">
              <a:rPr lang="en-IN" smtClean="0"/>
              <a:t>‹#›</a:t>
            </a:fld>
            <a:endParaRPr lang="en-IN"/>
          </a:p>
        </p:txBody>
      </p:sp>
    </p:spTree>
    <p:extLst>
      <p:ext uri="{BB962C8B-B14F-4D97-AF65-F5344CB8AC3E}">
        <p14:creationId xmlns:p14="http://schemas.microsoft.com/office/powerpoint/2010/main" val="359891024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C469787-8361-4AA1-8FE2-6A1D56C09A5E}" type="datetimeFigureOut">
              <a:rPr lang="en-IN" smtClean="0"/>
              <a:t>06-04-2026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BCCF492-73BA-439E-A7CC-D1BE2895FD4D}" type="slidenum">
              <a:rPr lang="en-IN" smtClean="0"/>
              <a:t>‹#›</a:t>
            </a:fld>
            <a:endParaRPr lang="en-IN"/>
          </a:p>
        </p:txBody>
      </p:sp>
    </p:spTree>
    <p:extLst>
      <p:ext uri="{BB962C8B-B14F-4D97-AF65-F5344CB8AC3E}">
        <p14:creationId xmlns:p14="http://schemas.microsoft.com/office/powerpoint/2010/main" val="32163596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FC469787-8361-4AA1-8FE2-6A1D56C09A5E}" type="datetimeFigureOut">
              <a:rPr lang="en-IN" smtClean="0"/>
              <a:t>06-04-2026</a:t>
            </a:fld>
            <a:endParaRPr lang="en-IN"/>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ABCCF492-73BA-439E-A7CC-D1BE2895FD4D}" type="slidenum">
              <a:rPr lang="en-IN" smtClean="0"/>
              <a:t>‹#›</a:t>
            </a:fld>
            <a:endParaRPr lang="en-IN"/>
          </a:p>
        </p:txBody>
      </p:sp>
    </p:spTree>
    <p:extLst>
      <p:ext uri="{BB962C8B-B14F-4D97-AF65-F5344CB8AC3E}">
        <p14:creationId xmlns:p14="http://schemas.microsoft.com/office/powerpoint/2010/main" val="261954929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2.png"/><Relationship Id="rId7" Type="http://schemas.openxmlformats.org/officeDocument/2006/relationships/diagramColors" Target="../diagrams/colors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4.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4.png"/><Relationship Id="rId7" Type="http://schemas.openxmlformats.org/officeDocument/2006/relationships/diagramColors" Target="../diagrams/colors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6.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5.jpeg"/><Relationship Id="rId7" Type="http://schemas.openxmlformats.org/officeDocument/2006/relationships/diagramColors" Target="../diagrams/colors5.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7.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8.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9.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image" Target="../media/image8.jpeg"/><Relationship Id="rId7" Type="http://schemas.openxmlformats.org/officeDocument/2006/relationships/diagramColors" Target="../diagrams/colors8.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s>
</file>

<file path=ppt/slides/_rels/slide10.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image" Target="../media/image15.png"/><Relationship Id="rId7" Type="http://schemas.openxmlformats.org/officeDocument/2006/relationships/diagramColors" Target="../diagrams/colors9.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s>
</file>

<file path=ppt/slides/_rels/slide11.xml.rels><?xml version="1.0" encoding="UTF-8" standalone="yes"?>
<Relationships xmlns="http://schemas.openxmlformats.org/package/2006/relationships"><Relationship Id="rId8" Type="http://schemas.microsoft.com/office/2007/relationships/diagramDrawing" Target="../diagrams/drawing10.xml"/><Relationship Id="rId3" Type="http://schemas.openxmlformats.org/officeDocument/2006/relationships/image" Target="../media/image16.png"/><Relationship Id="rId7" Type="http://schemas.openxmlformats.org/officeDocument/2006/relationships/diagramColors" Target="../diagrams/colors10.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QuickStyle" Target="../diagrams/quickStyle10.xml"/><Relationship Id="rId5" Type="http://schemas.openxmlformats.org/officeDocument/2006/relationships/diagramLayout" Target="../diagrams/layout10.xml"/><Relationship Id="rId4" Type="http://schemas.openxmlformats.org/officeDocument/2006/relationships/diagramData" Target="../diagrams/data10.xml"/></Relationships>
</file>

<file path=ppt/slides/_rels/slide12.xml.rels><?xml version="1.0" encoding="UTF-8" standalone="yes"?>
<Relationships xmlns="http://schemas.openxmlformats.org/package/2006/relationships"><Relationship Id="rId8" Type="http://schemas.openxmlformats.org/officeDocument/2006/relationships/image" Target="../media/image23.png"/><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3.xml.rels><?xml version="1.0" encoding="UTF-8" standalone="yes"?>
<Relationships xmlns="http://schemas.openxmlformats.org/package/2006/relationships"><Relationship Id="rId8" Type="http://schemas.microsoft.com/office/2007/relationships/diagramDrawing" Target="../diagrams/drawing12.xml"/><Relationship Id="rId3" Type="http://schemas.openxmlformats.org/officeDocument/2006/relationships/image" Target="../media/image24.png"/><Relationship Id="rId7" Type="http://schemas.openxmlformats.org/officeDocument/2006/relationships/diagramColors" Target="../diagrams/colors12.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QuickStyle" Target="../diagrams/quickStyle12.xml"/><Relationship Id="rId5" Type="http://schemas.openxmlformats.org/officeDocument/2006/relationships/diagramLayout" Target="../diagrams/layout12.xml"/><Relationship Id="rId4" Type="http://schemas.openxmlformats.org/officeDocument/2006/relationships/diagramData" Target="../diagrams/data12.xml"/></Relationships>
</file>

<file path=ppt/slides/_rels/slide14.xml.rels><?xml version="1.0" encoding="UTF-8" standalone="yes"?>
<Relationships xmlns="http://schemas.openxmlformats.org/package/2006/relationships"><Relationship Id="rId8" Type="http://schemas.microsoft.com/office/2007/relationships/diagramDrawing" Target="../diagrams/drawing13.xml"/><Relationship Id="rId3" Type="http://schemas.openxmlformats.org/officeDocument/2006/relationships/image" Target="../media/image25.png"/><Relationship Id="rId7" Type="http://schemas.openxmlformats.org/officeDocument/2006/relationships/diagramColors" Target="../diagrams/colors13.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QuickStyle" Target="../diagrams/quickStyle13.xml"/><Relationship Id="rId5" Type="http://schemas.openxmlformats.org/officeDocument/2006/relationships/diagramLayout" Target="../diagrams/layout13.xml"/><Relationship Id="rId4" Type="http://schemas.openxmlformats.org/officeDocument/2006/relationships/diagramData" Target="../diagrams/data13.xml"/></Relationships>
</file>

<file path=ppt/slides/_rels/slide15.xml.rels><?xml version="1.0" encoding="UTF-8" standalone="yes"?>
<Relationships xmlns="http://schemas.openxmlformats.org/package/2006/relationships"><Relationship Id="rId8" Type="http://schemas.microsoft.com/office/2007/relationships/diagramDrawing" Target="../diagrams/drawing14.xml"/><Relationship Id="rId3" Type="http://schemas.openxmlformats.org/officeDocument/2006/relationships/image" Target="../media/image26.png"/><Relationship Id="rId7" Type="http://schemas.openxmlformats.org/officeDocument/2006/relationships/diagramColors" Target="../diagrams/colors14.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QuickStyle" Target="../diagrams/quickStyle14.xml"/><Relationship Id="rId5" Type="http://schemas.openxmlformats.org/officeDocument/2006/relationships/diagramLayout" Target="../diagrams/layout14.xml"/><Relationship Id="rId4" Type="http://schemas.openxmlformats.org/officeDocument/2006/relationships/diagramData" Target="../diagrams/data14.xml"/></Relationships>
</file>

<file path=ppt/slides/_rels/slide16.xml.rels><?xml version="1.0" encoding="UTF-8" standalone="yes"?>
<Relationships xmlns="http://schemas.openxmlformats.org/package/2006/relationships"><Relationship Id="rId8" Type="http://schemas.microsoft.com/office/2007/relationships/diagramDrawing" Target="../diagrams/drawing15.xml"/><Relationship Id="rId3" Type="http://schemas.openxmlformats.org/officeDocument/2006/relationships/image" Target="../media/image27.png"/><Relationship Id="rId7" Type="http://schemas.openxmlformats.org/officeDocument/2006/relationships/diagramColors" Target="../diagrams/colors15.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QuickStyle" Target="../diagrams/quickStyle15.xml"/><Relationship Id="rId5" Type="http://schemas.openxmlformats.org/officeDocument/2006/relationships/diagramLayout" Target="../diagrams/layout15.xml"/><Relationship Id="rId4" Type="http://schemas.openxmlformats.org/officeDocument/2006/relationships/diagramData" Target="../diagrams/data15.xml"/></Relationships>
</file>

<file path=ppt/slides/_rels/slide17.xml.rels><?xml version="1.0" encoding="UTF-8" standalone="yes"?>
<Relationships xmlns="http://schemas.openxmlformats.org/package/2006/relationships"><Relationship Id="rId8" Type="http://schemas.microsoft.com/office/2007/relationships/diagramDrawing" Target="../diagrams/drawing16.xml"/><Relationship Id="rId3" Type="http://schemas.openxmlformats.org/officeDocument/2006/relationships/image" Target="../media/image28.jpeg"/><Relationship Id="rId7" Type="http://schemas.openxmlformats.org/officeDocument/2006/relationships/diagramColors" Target="../diagrams/colors16.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QuickStyle" Target="../diagrams/quickStyle16.xml"/><Relationship Id="rId5" Type="http://schemas.openxmlformats.org/officeDocument/2006/relationships/diagramLayout" Target="../diagrams/layout16.xml"/><Relationship Id="rId4" Type="http://schemas.openxmlformats.org/officeDocument/2006/relationships/diagramData" Target="../diagrams/data16.xml"/></Relationships>
</file>

<file path=ppt/slides/_rels/slide18.xml.rels><?xml version="1.0" encoding="UTF-8" standalone="yes"?>
<Relationships xmlns="http://schemas.openxmlformats.org/package/2006/relationships"><Relationship Id="rId8" Type="http://schemas.openxmlformats.org/officeDocument/2006/relationships/image" Target="../media/image29.png"/><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19.xml.rels><?xml version="1.0" encoding="UTF-8" standalone="yes"?>
<Relationships xmlns="http://schemas.openxmlformats.org/package/2006/relationships"><Relationship Id="rId8" Type="http://schemas.microsoft.com/office/2007/relationships/diagramDrawing" Target="../diagrams/drawing18.xml"/><Relationship Id="rId3" Type="http://schemas.openxmlformats.org/officeDocument/2006/relationships/image" Target="../media/image30.png"/><Relationship Id="rId7" Type="http://schemas.openxmlformats.org/officeDocument/2006/relationships/diagramColors" Target="../diagrams/colors18.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QuickStyle" Target="../diagrams/quickStyle18.xml"/><Relationship Id="rId5" Type="http://schemas.openxmlformats.org/officeDocument/2006/relationships/diagramLayout" Target="../diagrams/layout18.xml"/><Relationship Id="rId4" Type="http://schemas.openxmlformats.org/officeDocument/2006/relationships/diagramData" Target="../diagrams/data18.xml"/></Relationships>
</file>

<file path=ppt/slides/_rels/slide20.xml.rels><?xml version="1.0" encoding="UTF-8" standalone="yes"?>
<Relationships xmlns="http://schemas.openxmlformats.org/package/2006/relationships"><Relationship Id="rId8" Type="http://schemas.openxmlformats.org/officeDocument/2006/relationships/image" Target="../media/image31.jpeg"/><Relationship Id="rId3" Type="http://schemas.openxmlformats.org/officeDocument/2006/relationships/diagramData" Target="../diagrams/data19.xml"/><Relationship Id="rId7" Type="http://schemas.microsoft.com/office/2007/relationships/diagramDrawing" Target="../diagrams/drawing19.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19.xml"/><Relationship Id="rId5" Type="http://schemas.openxmlformats.org/officeDocument/2006/relationships/diagramQuickStyle" Target="../diagrams/quickStyle19.xml"/><Relationship Id="rId4" Type="http://schemas.openxmlformats.org/officeDocument/2006/relationships/diagramLayout" Target="../diagrams/layout19.xml"/></Relationships>
</file>

<file path=ppt/slides/_rels/slide21.xml.rels><?xml version="1.0" encoding="UTF-8" standalone="yes"?>
<Relationships xmlns="http://schemas.openxmlformats.org/package/2006/relationships"><Relationship Id="rId8" Type="http://schemas.microsoft.com/office/2007/relationships/diagramDrawing" Target="../diagrams/drawing20.xml"/><Relationship Id="rId3" Type="http://schemas.openxmlformats.org/officeDocument/2006/relationships/image" Target="../media/image32.jpeg"/><Relationship Id="rId7" Type="http://schemas.openxmlformats.org/officeDocument/2006/relationships/diagramColors" Target="../diagrams/colors20.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QuickStyle" Target="../diagrams/quickStyle20.xml"/><Relationship Id="rId5" Type="http://schemas.openxmlformats.org/officeDocument/2006/relationships/diagramLayout" Target="../diagrams/layout20.xml"/><Relationship Id="rId4" Type="http://schemas.openxmlformats.org/officeDocument/2006/relationships/diagramData" Target="../diagrams/data20.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B30492-8B8F-17C3-53D1-657FB431B6E5}"/>
              </a:ext>
            </a:extLst>
          </p:cNvPr>
          <p:cNvSpPr>
            <a:spLocks noGrp="1"/>
          </p:cNvSpPr>
          <p:nvPr>
            <p:ph type="ctrTitle"/>
          </p:nvPr>
        </p:nvSpPr>
        <p:spPr>
          <a:xfrm>
            <a:off x="502420" y="1867913"/>
            <a:ext cx="9570990" cy="4760474"/>
          </a:xfrm>
        </p:spPr>
        <p:txBody>
          <a:bodyPr/>
          <a:lstStyle/>
          <a:p>
            <a:pPr algn="ctr"/>
            <a:r>
              <a:rPr lang="en-IN" sz="3200" b="1" dirty="0"/>
              <a:t>INTRODUCTION TO LEADERSHIP AND MANAGEMENT</a:t>
            </a:r>
            <a:br>
              <a:rPr lang="en-IN" sz="3200" dirty="0"/>
            </a:br>
            <a:r>
              <a:rPr lang="en-IN" sz="3200" b="1" dirty="0"/>
              <a:t>LCBB4015 </a:t>
            </a:r>
            <a:br>
              <a:rPr lang="en-IN" sz="3200" dirty="0"/>
            </a:br>
            <a:r>
              <a:rPr lang="en-IN" sz="3200" b="1" dirty="0"/>
              <a:t>ASSIGNMENT TITLE: COMPONENT 1: PRACTICAL: GROUP PRESENTATION</a:t>
            </a:r>
            <a:br>
              <a:rPr lang="en-IN" sz="3200" dirty="0"/>
            </a:br>
            <a:r>
              <a:rPr lang="en-IN" sz="3200" b="1" dirty="0"/>
              <a:t> </a:t>
            </a:r>
            <a:br>
              <a:rPr lang="en-IN" sz="3200" b="1" dirty="0"/>
            </a:br>
            <a:br>
              <a:rPr lang="en-IN" sz="3200" dirty="0"/>
            </a:br>
            <a:r>
              <a:rPr lang="en-IN" sz="3200" b="1" dirty="0"/>
              <a:t>STUDENTS’ NAMES: ILIE MARIN</a:t>
            </a:r>
            <a:br>
              <a:rPr lang="en-IN" sz="3200" dirty="0"/>
            </a:br>
            <a:r>
              <a:rPr lang="en-IN" sz="3200" b="1" dirty="0"/>
              <a:t>ION PAUN</a:t>
            </a:r>
            <a:br>
              <a:rPr lang="en-IN" sz="3200" dirty="0"/>
            </a:br>
            <a:r>
              <a:rPr lang="en-IN" sz="3200" b="1" dirty="0"/>
              <a:t>IONUT MARIN</a:t>
            </a:r>
            <a:br>
              <a:rPr lang="en-IN" sz="3200" dirty="0"/>
            </a:br>
            <a:r>
              <a:rPr lang="en-IN" sz="3200" b="1" dirty="0"/>
              <a:t>RARES CONSTANTINESCU</a:t>
            </a:r>
            <a:br>
              <a:rPr lang="en-IN" sz="3200" dirty="0"/>
            </a:br>
            <a:r>
              <a:rPr lang="en-IN" sz="3200" b="1" dirty="0"/>
              <a:t>STUDENTS’ IDS:</a:t>
            </a:r>
            <a:r>
              <a:rPr lang="en-GB" sz="3200" b="1"/>
              <a:t>2512903,2441885,2512904,2516174</a:t>
            </a:r>
            <a:endParaRPr lang="en-IN" sz="3200" dirty="0"/>
          </a:p>
        </p:txBody>
      </p:sp>
      <p:sp>
        <p:nvSpPr>
          <p:cNvPr id="3" name="TextBox 2">
            <a:extLst>
              <a:ext uri="{FF2B5EF4-FFF2-40B4-BE49-F238E27FC236}">
                <a16:creationId xmlns:a16="http://schemas.microsoft.com/office/drawing/2014/main" id="{AF02A421-337F-6E87-E698-DA96AE429989}"/>
              </a:ext>
            </a:extLst>
          </p:cNvPr>
          <p:cNvSpPr txBox="1"/>
          <p:nvPr/>
        </p:nvSpPr>
        <p:spPr>
          <a:xfrm>
            <a:off x="2118590" y="1039092"/>
            <a:ext cx="7244773" cy="2718377"/>
          </a:xfrm>
          <a:prstGeom prst="rect">
            <a:avLst/>
          </a:prstGeom>
          <a:noFill/>
        </p:spPr>
        <p:txBody>
          <a:bodyPr wrap="square" rtlCol="0">
            <a:spAutoFit/>
          </a:bodyPr>
          <a:lstStyle/>
          <a:p>
            <a:pPr algn="l"/>
            <a:endParaRPr lang="en-US" dirty="0"/>
          </a:p>
        </p:txBody>
      </p:sp>
    </p:spTree>
    <p:extLst>
      <p:ext uri="{BB962C8B-B14F-4D97-AF65-F5344CB8AC3E}">
        <p14:creationId xmlns:p14="http://schemas.microsoft.com/office/powerpoint/2010/main" val="30530637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ectangle 1032">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035" name="Isosceles Triangle 1034">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34AE66C3-FEB8-E64D-9F69-5B5442A7EF51}"/>
              </a:ext>
            </a:extLst>
          </p:cNvPr>
          <p:cNvSpPr>
            <a:spLocks noGrp="1"/>
          </p:cNvSpPr>
          <p:nvPr>
            <p:ph type="title"/>
          </p:nvPr>
        </p:nvSpPr>
        <p:spPr>
          <a:xfrm>
            <a:off x="776614" y="643467"/>
            <a:ext cx="4100185" cy="1358384"/>
          </a:xfrm>
        </p:spPr>
        <p:txBody>
          <a:bodyPr anchor="ctr">
            <a:normAutofit/>
          </a:bodyPr>
          <a:lstStyle/>
          <a:p>
            <a:pPr algn="ctr"/>
            <a:r>
              <a:rPr lang="en-IN" b="1" dirty="0">
                <a:solidFill>
                  <a:schemeClr val="bg1"/>
                </a:solidFill>
              </a:rPr>
              <a:t>INTRODUCTION</a:t>
            </a:r>
            <a:endParaRPr lang="en-IN" dirty="0">
              <a:solidFill>
                <a:schemeClr val="bg1"/>
              </a:solidFill>
            </a:endParaRPr>
          </a:p>
        </p:txBody>
      </p:sp>
      <p:graphicFrame>
        <p:nvGraphicFramePr>
          <p:cNvPr id="4" name="Content Placeholder 3">
            <a:extLst>
              <a:ext uri="{FF2B5EF4-FFF2-40B4-BE49-F238E27FC236}">
                <a16:creationId xmlns:a16="http://schemas.microsoft.com/office/drawing/2014/main" id="{61105136-91BD-9C97-00BD-4E86151FFB83}"/>
              </a:ext>
            </a:extLst>
          </p:cNvPr>
          <p:cNvGraphicFramePr>
            <a:graphicFrameLocks noGrp="1"/>
          </p:cNvGraphicFramePr>
          <p:nvPr>
            <p:ph idx="1"/>
            <p:extLst>
              <p:ext uri="{D42A27DB-BD31-4B8C-83A1-F6EECF244321}">
                <p14:modId xmlns:p14="http://schemas.microsoft.com/office/powerpoint/2010/main" val="11022825"/>
              </p:ext>
            </p:extLst>
          </p:nvPr>
        </p:nvGraphicFramePr>
        <p:xfrm>
          <a:off x="260419" y="2001851"/>
          <a:ext cx="4778835" cy="35988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6" name="Picture 2" descr="Is ASOS Fast Fashion, Ethical Or Sustainable?">
            <a:extLst>
              <a:ext uri="{FF2B5EF4-FFF2-40B4-BE49-F238E27FC236}">
                <a16:creationId xmlns:a16="http://schemas.microsoft.com/office/drawing/2014/main" id="{6BE891DA-334E-4680-7C95-3AFAACC6FFF0}"/>
              </a:ext>
            </a:extLst>
          </p:cNvPr>
          <p:cNvPicPr>
            <a:picLocks noChangeAspect="1" noChangeArrowheads="1"/>
          </p:cNvPicPr>
          <p:nvPr/>
        </p:nvPicPr>
        <p:blipFill>
          <a:blip r:embed="rId8">
            <a:extLst>
              <a:ext uri="{28A0092B-C50C-407E-A947-70E740481C1C}">
                <a14:useLocalDpi xmlns:a14="http://schemas.microsoft.com/office/drawing/2010/main" val="0"/>
              </a:ext>
            </a:extLst>
          </a:blip>
          <a:stretch>
            <a:fillRect/>
          </a:stretch>
        </p:blipFill>
        <p:spPr bwMode="auto">
          <a:xfrm>
            <a:off x="5653412" y="1322659"/>
            <a:ext cx="6089855" cy="4777516"/>
          </a:xfrm>
          <a:prstGeom prst="rect">
            <a:avLst/>
          </a:prstGeom>
          <a:noFill/>
          <a:extLst>
            <a:ext uri="{909E8E84-426E-40DD-AFC4-6F175D3DCCD1}">
              <a14:hiddenFill xmlns:a14="http://schemas.microsoft.com/office/drawing/2010/main">
                <a:solidFill>
                  <a:srgbClr val="FFFFFF"/>
                </a:solidFill>
              </a14:hiddenFill>
            </a:ext>
          </a:extLst>
        </p:spPr>
      </p:pic>
      <p:sp>
        <p:nvSpPr>
          <p:cNvPr id="1037" name="Isosceles Triangle 1036">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Tree>
    <p:extLst>
      <p:ext uri="{BB962C8B-B14F-4D97-AF65-F5344CB8AC3E}">
        <p14:creationId xmlns:p14="http://schemas.microsoft.com/office/powerpoint/2010/main" val="34379433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54E7443-3502-55E2-7FC4-5EED930A3CD0}"/>
            </a:ext>
          </a:extLst>
        </p:cNvPr>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2" name="Rectangle 11">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0"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2" name="Isosceles Triangle 21">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4"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6" name="Isosceles Triangle 25">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8" name="Freeform: Shape 27">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90F79C5-792E-1FA2-66DC-EAB30DA85F0C}"/>
              </a:ext>
            </a:extLst>
          </p:cNvPr>
          <p:cNvSpPr>
            <a:spLocks noGrp="1"/>
          </p:cNvSpPr>
          <p:nvPr>
            <p:ph type="title"/>
          </p:nvPr>
        </p:nvSpPr>
        <p:spPr>
          <a:xfrm>
            <a:off x="7181724" y="858033"/>
            <a:ext cx="4512989" cy="1331934"/>
          </a:xfrm>
        </p:spPr>
        <p:txBody>
          <a:bodyPr anchor="ctr">
            <a:normAutofit/>
          </a:bodyPr>
          <a:lstStyle/>
          <a:p>
            <a:pPr algn="ctr"/>
            <a:r>
              <a:rPr lang="en-IN" b="1" dirty="0">
                <a:solidFill>
                  <a:srgbClr val="FFFFFF"/>
                </a:solidFill>
              </a:rPr>
              <a:t>ABOUT ASOS</a:t>
            </a:r>
            <a:endParaRPr lang="en-IN" dirty="0">
              <a:solidFill>
                <a:srgbClr val="FFFFFF"/>
              </a:solidFill>
            </a:endParaRPr>
          </a:p>
        </p:txBody>
      </p:sp>
      <p:pic>
        <p:nvPicPr>
          <p:cNvPr id="5" name="Picture 4">
            <a:extLst>
              <a:ext uri="{FF2B5EF4-FFF2-40B4-BE49-F238E27FC236}">
                <a16:creationId xmlns:a16="http://schemas.microsoft.com/office/drawing/2014/main" id="{2D5000F1-D497-C074-96D5-A92627E75133}"/>
              </a:ext>
            </a:extLst>
          </p:cNvPr>
          <p:cNvPicPr>
            <a:picLocks noChangeAspect="1"/>
          </p:cNvPicPr>
          <p:nvPr/>
        </p:nvPicPr>
        <p:blipFill>
          <a:blip r:embed="rId3"/>
          <a:stretch>
            <a:fillRect/>
          </a:stretch>
        </p:blipFill>
        <p:spPr>
          <a:xfrm>
            <a:off x="433971" y="1807801"/>
            <a:ext cx="4797987" cy="3799728"/>
          </a:xfrm>
          <a:prstGeom prst="rect">
            <a:avLst/>
          </a:prstGeom>
        </p:spPr>
      </p:pic>
      <p:graphicFrame>
        <p:nvGraphicFramePr>
          <p:cNvPr id="6" name="Content Placeholder 5">
            <a:extLst>
              <a:ext uri="{FF2B5EF4-FFF2-40B4-BE49-F238E27FC236}">
                <a16:creationId xmlns:a16="http://schemas.microsoft.com/office/drawing/2014/main" id="{0CA01838-39CB-0581-6F5C-3BE5B25E19CB}"/>
              </a:ext>
            </a:extLst>
          </p:cNvPr>
          <p:cNvGraphicFramePr>
            <a:graphicFrameLocks noGrp="1"/>
          </p:cNvGraphicFramePr>
          <p:nvPr>
            <p:ph idx="1"/>
            <p:extLst>
              <p:ext uri="{D42A27DB-BD31-4B8C-83A1-F6EECF244321}">
                <p14:modId xmlns:p14="http://schemas.microsoft.com/office/powerpoint/2010/main" val="3827282621"/>
              </p:ext>
            </p:extLst>
          </p:nvPr>
        </p:nvGraphicFramePr>
        <p:xfrm>
          <a:off x="6855386" y="1991638"/>
          <a:ext cx="4924468" cy="416362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4751078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1F4A730-7809-D88D-68CC-910036D6EEE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9BDEAF1-E2FF-C9B9-D0A6-DAE863466452}"/>
              </a:ext>
            </a:extLst>
          </p:cNvPr>
          <p:cNvSpPr>
            <a:spLocks noGrp="1"/>
          </p:cNvSpPr>
          <p:nvPr>
            <p:ph type="title"/>
          </p:nvPr>
        </p:nvSpPr>
        <p:spPr>
          <a:xfrm>
            <a:off x="677334" y="609600"/>
            <a:ext cx="8596668" cy="1320800"/>
          </a:xfrm>
        </p:spPr>
        <p:txBody>
          <a:bodyPr anchor="t">
            <a:normAutofit/>
          </a:bodyPr>
          <a:lstStyle/>
          <a:p>
            <a:pPr algn="ctr"/>
            <a:r>
              <a:rPr lang="en-IN" b="1" dirty="0"/>
              <a:t>FAYOL’S MANAGEMENT THEORY</a:t>
            </a:r>
            <a:endParaRPr lang="en-IN" dirty="0"/>
          </a:p>
        </p:txBody>
      </p:sp>
      <p:graphicFrame>
        <p:nvGraphicFramePr>
          <p:cNvPr id="6" name="Content Placeholder 5">
            <a:extLst>
              <a:ext uri="{FF2B5EF4-FFF2-40B4-BE49-F238E27FC236}">
                <a16:creationId xmlns:a16="http://schemas.microsoft.com/office/drawing/2014/main" id="{07DB96DD-E89E-FF4D-BD3B-CC3BBA301A7C}"/>
              </a:ext>
            </a:extLst>
          </p:cNvPr>
          <p:cNvGraphicFramePr>
            <a:graphicFrameLocks noGrp="1"/>
          </p:cNvGraphicFramePr>
          <p:nvPr>
            <p:ph idx="1"/>
            <p:extLst>
              <p:ext uri="{D42A27DB-BD31-4B8C-83A1-F6EECF244321}">
                <p14:modId xmlns:p14="http://schemas.microsoft.com/office/powerpoint/2010/main" val="3848495307"/>
              </p:ext>
            </p:extLst>
          </p:nvPr>
        </p:nvGraphicFramePr>
        <p:xfrm>
          <a:off x="677334" y="1930401"/>
          <a:ext cx="4596124" cy="41109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a:extLst>
              <a:ext uri="{FF2B5EF4-FFF2-40B4-BE49-F238E27FC236}">
                <a16:creationId xmlns:a16="http://schemas.microsoft.com/office/drawing/2014/main" id="{2FDBE21F-89DC-58BD-597F-CA78CB856A96}"/>
              </a:ext>
            </a:extLst>
          </p:cNvPr>
          <p:cNvPicPr>
            <a:picLocks noChangeAspect="1"/>
          </p:cNvPicPr>
          <p:nvPr/>
        </p:nvPicPr>
        <p:blipFill>
          <a:blip r:embed="rId8"/>
          <a:srcRect l="5233" r="5495" b="-2"/>
          <a:stretch>
            <a:fillRect/>
          </a:stretch>
        </p:blipFill>
        <p:spPr>
          <a:xfrm>
            <a:off x="5520515" y="2284592"/>
            <a:ext cx="4073607" cy="3582115"/>
          </a:xfrm>
          <a:prstGeom prst="rect">
            <a:avLst/>
          </a:prstGeom>
        </p:spPr>
      </p:pic>
    </p:spTree>
    <p:extLst>
      <p:ext uri="{BB962C8B-B14F-4D97-AF65-F5344CB8AC3E}">
        <p14:creationId xmlns:p14="http://schemas.microsoft.com/office/powerpoint/2010/main" val="21206732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38C4BEE-06CD-6FDA-69D0-208DE77D2CC2}"/>
            </a:ext>
          </a:extLst>
        </p:cNvPr>
        <p:cNvGrpSpPr/>
        <p:nvPr/>
      </p:nvGrpSpPr>
      <p:grpSpPr>
        <a:xfrm>
          <a:off x="0" y="0"/>
          <a:ext cx="0" cy="0"/>
          <a:chOff x="0" y="0"/>
          <a:chExt cx="0" cy="0"/>
        </a:xfrm>
      </p:grpSpPr>
      <p:pic>
        <p:nvPicPr>
          <p:cNvPr id="1026" name="Picture 2" descr="Planning: Meaning, Features, Importance and Limitations - GeeksforGeeks">
            <a:extLst>
              <a:ext uri="{FF2B5EF4-FFF2-40B4-BE49-F238E27FC236}">
                <a16:creationId xmlns:a16="http://schemas.microsoft.com/office/drawing/2014/main" id="{AC1CCBE1-3B0E-CF17-3909-42E0295F826F}"/>
              </a:ext>
            </a:extLst>
          </p:cNvPr>
          <p:cNvPicPr>
            <a:picLocks noChangeAspect="1" noChangeArrowheads="1"/>
          </p:cNvPicPr>
          <p:nvPr/>
        </p:nvPicPr>
        <p:blipFill>
          <a:blip r:embed="rId3">
            <a:duotone>
              <a:schemeClr val="accent1">
                <a:shade val="45000"/>
                <a:satMod val="135000"/>
              </a:schemeClr>
              <a:prstClr val="white"/>
            </a:duotone>
            <a:extLst>
              <a:ext uri="{28A0092B-C50C-407E-A947-70E740481C1C}">
                <a14:useLocalDpi xmlns:a14="http://schemas.microsoft.com/office/drawing/2010/main" val="0"/>
              </a:ext>
            </a:extLst>
          </a:blip>
          <a:srcRect l="19192" t="9091"/>
          <a:stretch>
            <a:fillRect/>
          </a:stretch>
        </p:blipFill>
        <p:spPr bwMode="auto">
          <a:xfrm>
            <a:off x="1" y="10"/>
            <a:ext cx="12191999" cy="6857990"/>
          </a:xfrm>
          <a:prstGeom prst="rect">
            <a:avLst/>
          </a:prstGeom>
          <a:noFill/>
          <a:extLst>
            <a:ext uri="{909E8E84-426E-40DD-AFC4-6F175D3DCCD1}">
              <a14:hiddenFill xmlns:a14="http://schemas.microsoft.com/office/drawing/2010/main">
                <a:solidFill>
                  <a:srgbClr val="FFFFFF"/>
                </a:solidFill>
              </a14:hiddenFill>
            </a:ext>
          </a:extLst>
        </p:spPr>
      </p:pic>
      <p:sp>
        <p:nvSpPr>
          <p:cNvPr id="1031" name="Isosceles Triangle 1030">
            <a:extLst>
              <a:ext uri="{FF2B5EF4-FFF2-40B4-BE49-F238E27FC236}">
                <a16:creationId xmlns:a16="http://schemas.microsoft.com/office/drawing/2014/main" id="{BBFBD429-C7AA-4D85-BEBF-26ECE2DBA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033" name="Parallelogram 1032">
            <a:extLst>
              <a:ext uri="{FF2B5EF4-FFF2-40B4-BE49-F238E27FC236}">
                <a16:creationId xmlns:a16="http://schemas.microsoft.com/office/drawing/2014/main" id="{7A9CEEF0-7547-4FA2-93BD-0B8C799DD2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24188" y="0"/>
            <a:ext cx="9372600" cy="6858000"/>
          </a:xfrm>
          <a:prstGeom prst="parallelogram">
            <a:avLst>
              <a:gd name="adj" fmla="val 14937"/>
            </a:avLst>
          </a:prstGeom>
          <a:solidFill>
            <a:schemeClr val="bg1">
              <a:alpha val="89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1035" name="Straight Connector 1034">
            <a:extLst>
              <a:ext uri="{FF2B5EF4-FFF2-40B4-BE49-F238E27FC236}">
                <a16:creationId xmlns:a16="http://schemas.microsoft.com/office/drawing/2014/main" id="{AA02E860-D290-48CF-9C38-BC8EB8854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37" name="Straight Connector 1036">
            <a:extLst>
              <a:ext uri="{FF2B5EF4-FFF2-40B4-BE49-F238E27FC236}">
                <a16:creationId xmlns:a16="http://schemas.microsoft.com/office/drawing/2014/main" id="{CBF60179-3A15-468E-86D0-1C2FFD504BA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039" name="Rectangle 23">
            <a:extLst>
              <a:ext uri="{FF2B5EF4-FFF2-40B4-BE49-F238E27FC236}">
                <a16:creationId xmlns:a16="http://schemas.microsoft.com/office/drawing/2014/main" id="{87ED294B-4D40-44B4-86E7-F23C046882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25B5724E-CD9A-97F4-467A-B81BC92B642E}"/>
              </a:ext>
            </a:extLst>
          </p:cNvPr>
          <p:cNvSpPr>
            <a:spLocks noGrp="1"/>
          </p:cNvSpPr>
          <p:nvPr>
            <p:ph type="title"/>
          </p:nvPr>
        </p:nvSpPr>
        <p:spPr>
          <a:xfrm>
            <a:off x="2786047" y="609600"/>
            <a:ext cx="6487955" cy="1320800"/>
          </a:xfrm>
        </p:spPr>
        <p:txBody>
          <a:bodyPr anchor="t">
            <a:normAutofit/>
          </a:bodyPr>
          <a:lstStyle/>
          <a:p>
            <a:r>
              <a:rPr lang="en-IN" b="1" dirty="0"/>
              <a:t>PLANNING (CONCEPT)</a:t>
            </a:r>
            <a:endParaRPr lang="en-IN" dirty="0"/>
          </a:p>
        </p:txBody>
      </p:sp>
      <p:sp>
        <p:nvSpPr>
          <p:cNvPr id="1041" name="Rectangle 25">
            <a:extLst>
              <a:ext uri="{FF2B5EF4-FFF2-40B4-BE49-F238E27FC236}">
                <a16:creationId xmlns:a16="http://schemas.microsoft.com/office/drawing/2014/main" id="{55D78701-1D8D-45A3-9B44-A94C334622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043" name="Isosceles Triangle 1042">
            <a:extLst>
              <a:ext uri="{FF2B5EF4-FFF2-40B4-BE49-F238E27FC236}">
                <a16:creationId xmlns:a16="http://schemas.microsoft.com/office/drawing/2014/main" id="{B8C595DB-254F-4E8B-9C0D-648B3FF1B0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045" name="Rectangle 27">
            <a:extLst>
              <a:ext uri="{FF2B5EF4-FFF2-40B4-BE49-F238E27FC236}">
                <a16:creationId xmlns:a16="http://schemas.microsoft.com/office/drawing/2014/main" id="{2E000235-D5DF-4D2F-AECA-3814821B5C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047" name="Rectangle 28">
            <a:extLst>
              <a:ext uri="{FF2B5EF4-FFF2-40B4-BE49-F238E27FC236}">
                <a16:creationId xmlns:a16="http://schemas.microsoft.com/office/drawing/2014/main" id="{D7CE0E87-2C2C-4907-BBE3-D24D86C42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049" name="Rectangle 29">
            <a:extLst>
              <a:ext uri="{FF2B5EF4-FFF2-40B4-BE49-F238E27FC236}">
                <a16:creationId xmlns:a16="http://schemas.microsoft.com/office/drawing/2014/main" id="{8FF0BC47-4F6D-4430-8C11-E1566CBF63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051" name="Isosceles Triangle 1050">
            <a:extLst>
              <a:ext uri="{FF2B5EF4-FFF2-40B4-BE49-F238E27FC236}">
                <a16:creationId xmlns:a16="http://schemas.microsoft.com/office/drawing/2014/main" id="{5B73C5C4-3778-4E76-9467-8B46C9F91F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aphicFrame>
        <p:nvGraphicFramePr>
          <p:cNvPr id="4" name="Content Placeholder 3">
            <a:extLst>
              <a:ext uri="{FF2B5EF4-FFF2-40B4-BE49-F238E27FC236}">
                <a16:creationId xmlns:a16="http://schemas.microsoft.com/office/drawing/2014/main" id="{88AB9A48-820F-CDF9-FF3C-F57DE418D6A0}"/>
              </a:ext>
            </a:extLst>
          </p:cNvPr>
          <p:cNvGraphicFramePr>
            <a:graphicFrameLocks noGrp="1"/>
          </p:cNvGraphicFramePr>
          <p:nvPr>
            <p:ph idx="1"/>
            <p:extLst>
              <p:ext uri="{D42A27DB-BD31-4B8C-83A1-F6EECF244321}">
                <p14:modId xmlns:p14="http://schemas.microsoft.com/office/powerpoint/2010/main" val="1833563240"/>
              </p:ext>
            </p:extLst>
          </p:nvPr>
        </p:nvGraphicFramePr>
        <p:xfrm>
          <a:off x="2786047" y="2159000"/>
          <a:ext cx="6487955" cy="388236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9079747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E85EFC7-135A-FE9A-F211-98B63E354557}"/>
            </a:ext>
          </a:extLst>
        </p:cNvPr>
        <p:cNvGrpSpPr/>
        <p:nvPr/>
      </p:nvGrpSpPr>
      <p:grpSpPr>
        <a:xfrm>
          <a:off x="0" y="0"/>
          <a:ext cx="0" cy="0"/>
          <a:chOff x="0" y="0"/>
          <a:chExt cx="0" cy="0"/>
        </a:xfrm>
      </p:grpSpPr>
      <p:pic>
        <p:nvPicPr>
          <p:cNvPr id="3074" name="Picture 2" descr="First look: Inside Asos' first-ever physical store - Retail Gazette">
            <a:extLst>
              <a:ext uri="{FF2B5EF4-FFF2-40B4-BE49-F238E27FC236}">
                <a16:creationId xmlns:a16="http://schemas.microsoft.com/office/drawing/2014/main" id="{D245CCE7-6877-9E75-450C-EAF2F7564EF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6719" b="-1"/>
          <a:stretch>
            <a:fillRect/>
          </a:stretch>
        </p:blipFill>
        <p:spPr bwMode="auto">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12894F4F-050E-2459-E0FC-37DBD1D06410}"/>
              </a:ext>
            </a:extLst>
          </p:cNvPr>
          <p:cNvSpPr>
            <a:spLocks noGrp="1"/>
          </p:cNvSpPr>
          <p:nvPr>
            <p:ph type="title"/>
          </p:nvPr>
        </p:nvSpPr>
        <p:spPr>
          <a:xfrm>
            <a:off x="677333" y="609600"/>
            <a:ext cx="3851123" cy="1320800"/>
          </a:xfrm>
        </p:spPr>
        <p:txBody>
          <a:bodyPr>
            <a:normAutofit/>
          </a:bodyPr>
          <a:lstStyle/>
          <a:p>
            <a:pPr algn="ctr"/>
            <a:r>
              <a:rPr lang="en-IN" b="1" dirty="0"/>
              <a:t>PLANNING AT ASOS </a:t>
            </a:r>
            <a:endParaRPr lang="en-IN" dirty="0"/>
          </a:p>
        </p:txBody>
      </p:sp>
      <p:cxnSp>
        <p:nvCxnSpPr>
          <p:cNvPr id="3118" name="Straight Connector 3117">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119" name="Straight Connector 3118">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120"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3121"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3122"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3123"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3124"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3125"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3126"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graphicFrame>
        <p:nvGraphicFramePr>
          <p:cNvPr id="4" name="Content Placeholder 3">
            <a:extLst>
              <a:ext uri="{FF2B5EF4-FFF2-40B4-BE49-F238E27FC236}">
                <a16:creationId xmlns:a16="http://schemas.microsoft.com/office/drawing/2014/main" id="{F0979B91-D6B2-3844-B3A3-939970C41F73}"/>
              </a:ext>
            </a:extLst>
          </p:cNvPr>
          <p:cNvGraphicFramePr>
            <a:graphicFrameLocks noGrp="1"/>
          </p:cNvGraphicFramePr>
          <p:nvPr>
            <p:ph idx="1"/>
            <p:extLst>
              <p:ext uri="{D42A27DB-BD31-4B8C-83A1-F6EECF244321}">
                <p14:modId xmlns:p14="http://schemas.microsoft.com/office/powerpoint/2010/main" val="1505036032"/>
              </p:ext>
            </p:extLst>
          </p:nvPr>
        </p:nvGraphicFramePr>
        <p:xfrm>
          <a:off x="677334" y="2160589"/>
          <a:ext cx="3851122" cy="388077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6915439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F6FC78B-171E-3F16-D314-8590A5C469E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7DD9750-D324-1028-3731-6A62FEA26497}"/>
              </a:ext>
            </a:extLst>
          </p:cNvPr>
          <p:cNvSpPr>
            <a:spLocks noGrp="1"/>
          </p:cNvSpPr>
          <p:nvPr>
            <p:ph type="title"/>
          </p:nvPr>
        </p:nvSpPr>
        <p:spPr>
          <a:xfrm>
            <a:off x="677334" y="609600"/>
            <a:ext cx="8596668" cy="1320800"/>
          </a:xfrm>
        </p:spPr>
        <p:txBody>
          <a:bodyPr anchor="t">
            <a:normAutofit/>
          </a:bodyPr>
          <a:lstStyle/>
          <a:p>
            <a:r>
              <a:rPr lang="en-IN" b="1" dirty="0"/>
              <a:t>EFFECTIVENESS OF PLANNING AT ASOS</a:t>
            </a:r>
            <a:endParaRPr lang="en-IN" dirty="0"/>
          </a:p>
        </p:txBody>
      </p:sp>
      <p:graphicFrame>
        <p:nvGraphicFramePr>
          <p:cNvPr id="4" name="Content Placeholder 3">
            <a:extLst>
              <a:ext uri="{FF2B5EF4-FFF2-40B4-BE49-F238E27FC236}">
                <a16:creationId xmlns:a16="http://schemas.microsoft.com/office/drawing/2014/main" id="{E704E15B-F95F-2F4D-B0DC-C1FDB885A585}"/>
              </a:ext>
            </a:extLst>
          </p:cNvPr>
          <p:cNvGraphicFramePr>
            <a:graphicFrameLocks noGrp="1"/>
          </p:cNvGraphicFramePr>
          <p:nvPr>
            <p:ph idx="1"/>
            <p:extLst>
              <p:ext uri="{D42A27DB-BD31-4B8C-83A1-F6EECF244321}">
                <p14:modId xmlns:p14="http://schemas.microsoft.com/office/powerpoint/2010/main" val="3926647002"/>
              </p:ext>
            </p:extLst>
          </p:nvPr>
        </p:nvGraphicFramePr>
        <p:xfrm>
          <a:off x="5536504" y="1930401"/>
          <a:ext cx="4682714" cy="41109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098" name="Picture 2" descr="12 Best Planning Tips to Maximize Your Productivity | Motion | Motion">
            <a:extLst>
              <a:ext uri="{FF2B5EF4-FFF2-40B4-BE49-F238E27FC236}">
                <a16:creationId xmlns:a16="http://schemas.microsoft.com/office/drawing/2014/main" id="{3E0DDE7D-7154-4B97-BACD-DA042A49DCA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r="22122" b="2"/>
          <a:stretch>
            <a:fillRect/>
          </a:stretch>
        </p:blipFill>
        <p:spPr bwMode="auto">
          <a:xfrm>
            <a:off x="576641" y="1930400"/>
            <a:ext cx="4682714" cy="37767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903108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3BA9E8-E59B-6332-315A-BDE1625DB5D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B70E033-542A-F395-7A98-0110CB5C7E11}"/>
              </a:ext>
            </a:extLst>
          </p:cNvPr>
          <p:cNvSpPr>
            <a:spLocks noGrp="1"/>
          </p:cNvSpPr>
          <p:nvPr>
            <p:ph type="title"/>
          </p:nvPr>
        </p:nvSpPr>
        <p:spPr>
          <a:xfrm>
            <a:off x="677334" y="816638"/>
            <a:ext cx="8596668" cy="880997"/>
          </a:xfrm>
        </p:spPr>
        <p:txBody>
          <a:bodyPr>
            <a:normAutofit/>
          </a:bodyPr>
          <a:lstStyle/>
          <a:p>
            <a:r>
              <a:rPr lang="en-IN" b="1" dirty="0"/>
              <a:t>ORGANISING (CONCEPT)</a:t>
            </a:r>
            <a:endParaRPr lang="en-IN" dirty="0"/>
          </a:p>
        </p:txBody>
      </p:sp>
      <p:graphicFrame>
        <p:nvGraphicFramePr>
          <p:cNvPr id="7" name="Content Placeholder 6">
            <a:extLst>
              <a:ext uri="{FF2B5EF4-FFF2-40B4-BE49-F238E27FC236}">
                <a16:creationId xmlns:a16="http://schemas.microsoft.com/office/drawing/2014/main" id="{407CC7AE-9CBD-7658-46F5-35BCF2057E89}"/>
              </a:ext>
            </a:extLst>
          </p:cNvPr>
          <p:cNvGraphicFramePr>
            <a:graphicFrameLocks noGrp="1"/>
          </p:cNvGraphicFramePr>
          <p:nvPr>
            <p:ph idx="1"/>
            <p:extLst>
              <p:ext uri="{D42A27DB-BD31-4B8C-83A1-F6EECF244321}">
                <p14:modId xmlns:p14="http://schemas.microsoft.com/office/powerpoint/2010/main" val="1741245802"/>
              </p:ext>
            </p:extLst>
          </p:nvPr>
        </p:nvGraphicFramePr>
        <p:xfrm>
          <a:off x="233819" y="2054269"/>
          <a:ext cx="5862181" cy="37370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a:extLst>
              <a:ext uri="{FF2B5EF4-FFF2-40B4-BE49-F238E27FC236}">
                <a16:creationId xmlns:a16="http://schemas.microsoft.com/office/drawing/2014/main" id="{3F31C7A7-ABF7-E62C-CE31-E2B7D1489EFF}"/>
              </a:ext>
            </a:extLst>
          </p:cNvPr>
          <p:cNvPicPr>
            <a:picLocks noChangeAspect="1"/>
          </p:cNvPicPr>
          <p:nvPr/>
        </p:nvPicPr>
        <p:blipFill>
          <a:blip r:embed="rId8"/>
          <a:stretch>
            <a:fillRect/>
          </a:stretch>
        </p:blipFill>
        <p:spPr>
          <a:xfrm>
            <a:off x="6283890" y="1697635"/>
            <a:ext cx="4814170" cy="4239701"/>
          </a:xfrm>
          <a:prstGeom prst="rect">
            <a:avLst/>
          </a:prstGeom>
        </p:spPr>
      </p:pic>
    </p:spTree>
    <p:extLst>
      <p:ext uri="{BB962C8B-B14F-4D97-AF65-F5344CB8AC3E}">
        <p14:creationId xmlns:p14="http://schemas.microsoft.com/office/powerpoint/2010/main" val="23555879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2B4B9E2-4133-EDD8-B113-28AF7E36C56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E42C303-D72E-CCFE-0172-4B6983952832}"/>
              </a:ext>
            </a:extLst>
          </p:cNvPr>
          <p:cNvSpPr>
            <a:spLocks noGrp="1"/>
          </p:cNvSpPr>
          <p:nvPr>
            <p:ph type="title"/>
          </p:nvPr>
        </p:nvSpPr>
        <p:spPr>
          <a:xfrm>
            <a:off x="677334" y="609600"/>
            <a:ext cx="8596668" cy="1320800"/>
          </a:xfrm>
        </p:spPr>
        <p:txBody>
          <a:bodyPr anchor="t">
            <a:normAutofit/>
          </a:bodyPr>
          <a:lstStyle/>
          <a:p>
            <a:r>
              <a:rPr lang="en-IN" b="1" dirty="0"/>
              <a:t>ORGANISING AT ASOS </a:t>
            </a:r>
            <a:endParaRPr lang="en-IN" dirty="0"/>
          </a:p>
        </p:txBody>
      </p:sp>
      <p:pic>
        <p:nvPicPr>
          <p:cNvPr id="6146" name="Picture 2" descr="Warehousing Management 8 Benefits Of Warehouse Management System (WMS)">
            <a:extLst>
              <a:ext uri="{FF2B5EF4-FFF2-40B4-BE49-F238E27FC236}">
                <a16:creationId xmlns:a16="http://schemas.microsoft.com/office/drawing/2014/main" id="{897851A2-6150-B2F2-5562-94B3B0A48B0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29169" y="2109850"/>
            <a:ext cx="4656400" cy="4025816"/>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4" name="Content Placeholder 3">
            <a:extLst>
              <a:ext uri="{FF2B5EF4-FFF2-40B4-BE49-F238E27FC236}">
                <a16:creationId xmlns:a16="http://schemas.microsoft.com/office/drawing/2014/main" id="{9C7CD088-D15A-4A85-2E64-15405C4883B6}"/>
              </a:ext>
            </a:extLst>
          </p:cNvPr>
          <p:cNvGraphicFramePr>
            <a:graphicFrameLocks noGrp="1"/>
          </p:cNvGraphicFramePr>
          <p:nvPr>
            <p:ph idx="1"/>
            <p:extLst>
              <p:ext uri="{D42A27DB-BD31-4B8C-83A1-F6EECF244321}">
                <p14:modId xmlns:p14="http://schemas.microsoft.com/office/powerpoint/2010/main" val="2732109833"/>
              </p:ext>
            </p:extLst>
          </p:nvPr>
        </p:nvGraphicFramePr>
        <p:xfrm>
          <a:off x="5223353" y="1930401"/>
          <a:ext cx="5461348" cy="411096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1033983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726E3F6-2BE9-C0AE-0DD3-A321C638EB4C}"/>
            </a:ext>
          </a:extLst>
        </p:cNvPr>
        <p:cNvGrpSpPr/>
        <p:nvPr/>
      </p:nvGrpSpPr>
      <p:grpSpPr>
        <a:xfrm>
          <a:off x="0" y="0"/>
          <a:ext cx="0" cy="0"/>
          <a:chOff x="0" y="0"/>
          <a:chExt cx="0" cy="0"/>
        </a:xfrm>
      </p:grpSpPr>
      <p:pic>
        <p:nvPicPr>
          <p:cNvPr id="7170" name="Picture 2" descr="Organizational Effectiveness Metrics A Practitioner's Guide To">
            <a:extLst>
              <a:ext uri="{FF2B5EF4-FFF2-40B4-BE49-F238E27FC236}">
                <a16:creationId xmlns:a16="http://schemas.microsoft.com/office/drawing/2014/main" id="{0E918E95-0F19-5A6C-B204-9A0F409DCA8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6846" r="-2" b="6584"/>
          <a:stretch>
            <a:fillRect/>
          </a:stretch>
        </p:blipFill>
        <p:spPr bwMode="auto">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782BA24D-1855-C92E-B71B-BD9B239E797A}"/>
              </a:ext>
            </a:extLst>
          </p:cNvPr>
          <p:cNvSpPr>
            <a:spLocks noGrp="1"/>
          </p:cNvSpPr>
          <p:nvPr>
            <p:ph type="title"/>
          </p:nvPr>
        </p:nvSpPr>
        <p:spPr>
          <a:xfrm>
            <a:off x="677333" y="609600"/>
            <a:ext cx="3851123" cy="1320800"/>
          </a:xfrm>
        </p:spPr>
        <p:txBody>
          <a:bodyPr>
            <a:normAutofit/>
          </a:bodyPr>
          <a:lstStyle/>
          <a:p>
            <a:pPr algn="ctr">
              <a:lnSpc>
                <a:spcPct val="90000"/>
              </a:lnSpc>
            </a:pPr>
            <a:r>
              <a:rPr lang="en-IN" sz="2800" b="1" dirty="0"/>
              <a:t>EFFECTIVENESS OF ORGANISING AT ASOS</a:t>
            </a:r>
            <a:endParaRPr lang="en-IN" sz="2800" dirty="0"/>
          </a:p>
        </p:txBody>
      </p:sp>
      <p:graphicFrame>
        <p:nvGraphicFramePr>
          <p:cNvPr id="4" name="Content Placeholder 3">
            <a:extLst>
              <a:ext uri="{FF2B5EF4-FFF2-40B4-BE49-F238E27FC236}">
                <a16:creationId xmlns:a16="http://schemas.microsoft.com/office/drawing/2014/main" id="{6050CA0B-BC3B-E849-9F2F-BC9DDC6E1C1D}"/>
              </a:ext>
            </a:extLst>
          </p:cNvPr>
          <p:cNvGraphicFramePr>
            <a:graphicFrameLocks noGrp="1"/>
          </p:cNvGraphicFramePr>
          <p:nvPr>
            <p:ph idx="1"/>
            <p:extLst>
              <p:ext uri="{D42A27DB-BD31-4B8C-83A1-F6EECF244321}">
                <p14:modId xmlns:p14="http://schemas.microsoft.com/office/powerpoint/2010/main" val="434383062"/>
              </p:ext>
            </p:extLst>
          </p:nvPr>
        </p:nvGraphicFramePr>
        <p:xfrm>
          <a:off x="375781" y="2160590"/>
          <a:ext cx="4509369" cy="38100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cxnSp>
        <p:nvCxnSpPr>
          <p:cNvPr id="7175" name="Straight Connector 7174">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7177" name="Straight Connector 7176">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7179"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7181"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7183"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7185"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7187"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7189"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7191"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Tree>
    <p:extLst>
      <p:ext uri="{BB962C8B-B14F-4D97-AF65-F5344CB8AC3E}">
        <p14:creationId xmlns:p14="http://schemas.microsoft.com/office/powerpoint/2010/main" val="33563812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D45C7B9-B1DC-CFA3-377E-73CA500AABF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922223C-EC66-11CB-7384-43A8F6CC5635}"/>
              </a:ext>
            </a:extLst>
          </p:cNvPr>
          <p:cNvSpPr>
            <a:spLocks noGrp="1"/>
          </p:cNvSpPr>
          <p:nvPr>
            <p:ph type="title"/>
          </p:nvPr>
        </p:nvSpPr>
        <p:spPr>
          <a:xfrm>
            <a:off x="677334" y="609600"/>
            <a:ext cx="8596668" cy="1320800"/>
          </a:xfrm>
        </p:spPr>
        <p:txBody>
          <a:bodyPr anchor="t">
            <a:normAutofit/>
          </a:bodyPr>
          <a:lstStyle/>
          <a:p>
            <a:r>
              <a:rPr lang="en-IN" b="1"/>
              <a:t>COMMANDING (CONCEPT)</a:t>
            </a:r>
            <a:endParaRPr lang="en-IN" dirty="0"/>
          </a:p>
        </p:txBody>
      </p:sp>
      <p:pic>
        <p:nvPicPr>
          <p:cNvPr id="5" name="Picture 4">
            <a:extLst>
              <a:ext uri="{FF2B5EF4-FFF2-40B4-BE49-F238E27FC236}">
                <a16:creationId xmlns:a16="http://schemas.microsoft.com/office/drawing/2014/main" id="{492F8524-9458-6348-3F59-BEFF5BA73630}"/>
              </a:ext>
            </a:extLst>
          </p:cNvPr>
          <p:cNvPicPr>
            <a:picLocks noChangeAspect="1"/>
          </p:cNvPicPr>
          <p:nvPr/>
        </p:nvPicPr>
        <p:blipFill>
          <a:blip r:embed="rId3"/>
          <a:stretch>
            <a:fillRect/>
          </a:stretch>
        </p:blipFill>
        <p:spPr>
          <a:xfrm>
            <a:off x="435362" y="1930400"/>
            <a:ext cx="4965271" cy="3880773"/>
          </a:xfrm>
          <a:prstGeom prst="rect">
            <a:avLst/>
          </a:prstGeom>
        </p:spPr>
      </p:pic>
      <p:graphicFrame>
        <p:nvGraphicFramePr>
          <p:cNvPr id="7" name="Content Placeholder 6">
            <a:extLst>
              <a:ext uri="{FF2B5EF4-FFF2-40B4-BE49-F238E27FC236}">
                <a16:creationId xmlns:a16="http://schemas.microsoft.com/office/drawing/2014/main" id="{BFC1EB15-F429-1153-33AB-81BC02D97A83}"/>
              </a:ext>
            </a:extLst>
          </p:cNvPr>
          <p:cNvGraphicFramePr>
            <a:graphicFrameLocks noGrp="1"/>
          </p:cNvGraphicFramePr>
          <p:nvPr>
            <p:ph idx="1"/>
            <p:extLst>
              <p:ext uri="{D42A27DB-BD31-4B8C-83A1-F6EECF244321}">
                <p14:modId xmlns:p14="http://schemas.microsoft.com/office/powerpoint/2010/main" val="2075441175"/>
              </p:ext>
            </p:extLst>
          </p:nvPr>
        </p:nvGraphicFramePr>
        <p:xfrm>
          <a:off x="5574082" y="1930401"/>
          <a:ext cx="5532829" cy="440777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7232790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2516C7-791F-D012-1146-0CBF3291B8C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78B2C93-8999-3E35-C8EE-34A69383B0AA}"/>
              </a:ext>
            </a:extLst>
          </p:cNvPr>
          <p:cNvSpPr>
            <a:spLocks noGrp="1"/>
          </p:cNvSpPr>
          <p:nvPr>
            <p:ph type="title"/>
          </p:nvPr>
        </p:nvSpPr>
        <p:spPr>
          <a:xfrm>
            <a:off x="677334" y="816638"/>
            <a:ext cx="8596668" cy="880997"/>
          </a:xfrm>
        </p:spPr>
        <p:txBody>
          <a:bodyPr>
            <a:normAutofit/>
          </a:bodyPr>
          <a:lstStyle/>
          <a:p>
            <a:r>
              <a:rPr lang="en-IN" b="1" dirty="0"/>
              <a:t>COMMANDING AT ASOS </a:t>
            </a:r>
            <a:endParaRPr lang="en-IN" dirty="0"/>
          </a:p>
        </p:txBody>
      </p:sp>
      <p:graphicFrame>
        <p:nvGraphicFramePr>
          <p:cNvPr id="6" name="Content Placeholder 5">
            <a:extLst>
              <a:ext uri="{FF2B5EF4-FFF2-40B4-BE49-F238E27FC236}">
                <a16:creationId xmlns:a16="http://schemas.microsoft.com/office/drawing/2014/main" id="{0401B217-0B70-5D17-794B-2DD067076D76}"/>
              </a:ext>
            </a:extLst>
          </p:cNvPr>
          <p:cNvGraphicFramePr>
            <a:graphicFrameLocks noGrp="1"/>
          </p:cNvGraphicFramePr>
          <p:nvPr>
            <p:ph idx="1"/>
            <p:extLst>
              <p:ext uri="{D42A27DB-BD31-4B8C-83A1-F6EECF244321}">
                <p14:modId xmlns:p14="http://schemas.microsoft.com/office/powerpoint/2010/main" val="3028332246"/>
              </p:ext>
            </p:extLst>
          </p:nvPr>
        </p:nvGraphicFramePr>
        <p:xfrm>
          <a:off x="677334" y="2160589"/>
          <a:ext cx="5585680" cy="38807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a:extLst>
              <a:ext uri="{FF2B5EF4-FFF2-40B4-BE49-F238E27FC236}">
                <a16:creationId xmlns:a16="http://schemas.microsoft.com/office/drawing/2014/main" id="{FF1AD4DC-AE30-2C82-F550-C018EB046731}"/>
              </a:ext>
            </a:extLst>
          </p:cNvPr>
          <p:cNvPicPr>
            <a:picLocks noChangeAspect="1"/>
          </p:cNvPicPr>
          <p:nvPr/>
        </p:nvPicPr>
        <p:blipFill>
          <a:blip r:embed="rId8"/>
          <a:stretch>
            <a:fillRect/>
          </a:stretch>
        </p:blipFill>
        <p:spPr>
          <a:xfrm>
            <a:off x="6588690" y="1856739"/>
            <a:ext cx="4296427" cy="4393749"/>
          </a:xfrm>
          <a:prstGeom prst="rect">
            <a:avLst/>
          </a:prstGeom>
        </p:spPr>
      </p:pic>
    </p:spTree>
    <p:extLst>
      <p:ext uri="{BB962C8B-B14F-4D97-AF65-F5344CB8AC3E}">
        <p14:creationId xmlns:p14="http://schemas.microsoft.com/office/powerpoint/2010/main" val="17620111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59B5539-9F8C-B5C3-BDE7-0D1DB4A1135C}"/>
            </a:ext>
          </a:extLst>
        </p:cNvPr>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6" name="Isosceles Triangle 15">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1BF3BE39-C20C-4BAC-A136-A231604D5EB8}"/>
              </a:ext>
            </a:extLst>
          </p:cNvPr>
          <p:cNvSpPr>
            <a:spLocks noGrp="1"/>
          </p:cNvSpPr>
          <p:nvPr>
            <p:ph type="title"/>
          </p:nvPr>
        </p:nvSpPr>
        <p:spPr>
          <a:xfrm>
            <a:off x="673754" y="643467"/>
            <a:ext cx="4203045" cy="1375608"/>
          </a:xfrm>
        </p:spPr>
        <p:txBody>
          <a:bodyPr anchor="ctr">
            <a:normAutofit/>
          </a:bodyPr>
          <a:lstStyle/>
          <a:p>
            <a:pPr>
              <a:lnSpc>
                <a:spcPct val="90000"/>
              </a:lnSpc>
            </a:pPr>
            <a:r>
              <a:rPr lang="en-IN" sz="3100" b="1">
                <a:solidFill>
                  <a:schemeClr val="bg1"/>
                </a:solidFill>
              </a:rPr>
              <a:t>EFFECTIVENESS OF COMMANDING AT ASOS</a:t>
            </a:r>
            <a:endParaRPr lang="en-IN" sz="3100">
              <a:solidFill>
                <a:schemeClr val="bg1"/>
              </a:solidFill>
            </a:endParaRPr>
          </a:p>
        </p:txBody>
      </p:sp>
      <p:pic>
        <p:nvPicPr>
          <p:cNvPr id="6" name="Picture 5">
            <a:extLst>
              <a:ext uri="{FF2B5EF4-FFF2-40B4-BE49-F238E27FC236}">
                <a16:creationId xmlns:a16="http://schemas.microsoft.com/office/drawing/2014/main" id="{2F04E21B-2A72-959E-DE9C-8D52325045DC}"/>
              </a:ext>
            </a:extLst>
          </p:cNvPr>
          <p:cNvPicPr>
            <a:picLocks noChangeAspect="1"/>
          </p:cNvPicPr>
          <p:nvPr/>
        </p:nvPicPr>
        <p:blipFill>
          <a:blip r:embed="rId3"/>
          <a:stretch>
            <a:fillRect/>
          </a:stretch>
        </p:blipFill>
        <p:spPr>
          <a:xfrm>
            <a:off x="6096001" y="2040427"/>
            <a:ext cx="5143500" cy="2764631"/>
          </a:xfrm>
          <a:prstGeom prst="rect">
            <a:avLst/>
          </a:prstGeom>
        </p:spPr>
      </p:pic>
      <p:sp>
        <p:nvSpPr>
          <p:cNvPr id="18" name="Isosceles Triangle 17">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graphicFrame>
        <p:nvGraphicFramePr>
          <p:cNvPr id="7" name="Content Placeholder 6">
            <a:extLst>
              <a:ext uri="{FF2B5EF4-FFF2-40B4-BE49-F238E27FC236}">
                <a16:creationId xmlns:a16="http://schemas.microsoft.com/office/drawing/2014/main" id="{98F757B7-D11B-E5EB-06D0-BAA55613C966}"/>
              </a:ext>
            </a:extLst>
          </p:cNvPr>
          <p:cNvGraphicFramePr>
            <a:graphicFrameLocks noGrp="1"/>
          </p:cNvGraphicFramePr>
          <p:nvPr>
            <p:ph idx="1"/>
            <p:extLst>
              <p:ext uri="{D42A27DB-BD31-4B8C-83A1-F6EECF244321}">
                <p14:modId xmlns:p14="http://schemas.microsoft.com/office/powerpoint/2010/main" val="2682333908"/>
              </p:ext>
            </p:extLst>
          </p:nvPr>
        </p:nvGraphicFramePr>
        <p:xfrm>
          <a:off x="673754" y="2160590"/>
          <a:ext cx="3973943" cy="422801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4755476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8F53509-56D8-6607-CF21-77D80032E905}"/>
            </a:ext>
          </a:extLst>
        </p:cNvPr>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7" name="Isosceles Triangle 26">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FD2FACB2-268B-AFDC-C187-BAA19E4BF7E7}"/>
              </a:ext>
            </a:extLst>
          </p:cNvPr>
          <p:cNvSpPr>
            <a:spLocks noGrp="1"/>
          </p:cNvSpPr>
          <p:nvPr>
            <p:ph type="title"/>
          </p:nvPr>
        </p:nvSpPr>
        <p:spPr>
          <a:xfrm>
            <a:off x="444652" y="569496"/>
            <a:ext cx="4203045" cy="1375608"/>
          </a:xfrm>
        </p:spPr>
        <p:txBody>
          <a:bodyPr anchor="ctr">
            <a:normAutofit/>
          </a:bodyPr>
          <a:lstStyle/>
          <a:p>
            <a:pPr algn="ctr"/>
            <a:r>
              <a:rPr lang="en-IN" b="1" dirty="0">
                <a:solidFill>
                  <a:schemeClr val="bg1"/>
                </a:solidFill>
              </a:rPr>
              <a:t>COORDINATING (CONCEPT)</a:t>
            </a:r>
            <a:endParaRPr lang="en-IN" dirty="0">
              <a:solidFill>
                <a:schemeClr val="bg1"/>
              </a:solidFill>
            </a:endParaRPr>
          </a:p>
        </p:txBody>
      </p:sp>
      <p:pic>
        <p:nvPicPr>
          <p:cNvPr id="7" name="Picture 6">
            <a:extLst>
              <a:ext uri="{FF2B5EF4-FFF2-40B4-BE49-F238E27FC236}">
                <a16:creationId xmlns:a16="http://schemas.microsoft.com/office/drawing/2014/main" id="{882A1C20-6B79-80D4-4C1D-8C5618CDE7D5}"/>
              </a:ext>
            </a:extLst>
          </p:cNvPr>
          <p:cNvPicPr>
            <a:picLocks noChangeAspect="1"/>
          </p:cNvPicPr>
          <p:nvPr/>
        </p:nvPicPr>
        <p:blipFill>
          <a:blip r:embed="rId3"/>
          <a:stretch>
            <a:fillRect/>
          </a:stretch>
        </p:blipFill>
        <p:spPr>
          <a:xfrm>
            <a:off x="5729301" y="1215025"/>
            <a:ext cx="5919904" cy="4697260"/>
          </a:xfrm>
          <a:prstGeom prst="rect">
            <a:avLst/>
          </a:prstGeom>
        </p:spPr>
      </p:pic>
      <p:sp>
        <p:nvSpPr>
          <p:cNvPr id="29" name="Isosceles Triangle 28">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graphicFrame>
        <p:nvGraphicFramePr>
          <p:cNvPr id="8" name="Content Placeholder 7">
            <a:extLst>
              <a:ext uri="{FF2B5EF4-FFF2-40B4-BE49-F238E27FC236}">
                <a16:creationId xmlns:a16="http://schemas.microsoft.com/office/drawing/2014/main" id="{5E08B8AA-74E2-366D-AE60-22CF4ACE1C22}"/>
              </a:ext>
            </a:extLst>
          </p:cNvPr>
          <p:cNvGraphicFramePr>
            <a:graphicFrameLocks noGrp="1"/>
          </p:cNvGraphicFramePr>
          <p:nvPr>
            <p:ph idx="1"/>
            <p:extLst>
              <p:ext uri="{D42A27DB-BD31-4B8C-83A1-F6EECF244321}">
                <p14:modId xmlns:p14="http://schemas.microsoft.com/office/powerpoint/2010/main" val="2150280708"/>
              </p:ext>
            </p:extLst>
          </p:nvPr>
        </p:nvGraphicFramePr>
        <p:xfrm>
          <a:off x="673754" y="2160590"/>
          <a:ext cx="3973943" cy="344011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4219117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33D7DE7-E32C-FF92-FC28-1BC5B6ADB6D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E20A516-6026-D0BA-AF42-B294C1C578B5}"/>
              </a:ext>
            </a:extLst>
          </p:cNvPr>
          <p:cNvSpPr>
            <a:spLocks noGrp="1"/>
          </p:cNvSpPr>
          <p:nvPr>
            <p:ph type="title"/>
          </p:nvPr>
        </p:nvSpPr>
        <p:spPr>
          <a:xfrm>
            <a:off x="677334" y="609600"/>
            <a:ext cx="8596668" cy="1320800"/>
          </a:xfrm>
        </p:spPr>
        <p:txBody>
          <a:bodyPr anchor="t">
            <a:normAutofit/>
          </a:bodyPr>
          <a:lstStyle/>
          <a:p>
            <a:r>
              <a:rPr lang="en-IN" b="1" dirty="0"/>
              <a:t>COORDINATING AT ASOS </a:t>
            </a:r>
            <a:endParaRPr lang="en-IN" dirty="0"/>
          </a:p>
        </p:txBody>
      </p:sp>
      <p:pic>
        <p:nvPicPr>
          <p:cNvPr id="5" name="Picture 4">
            <a:extLst>
              <a:ext uri="{FF2B5EF4-FFF2-40B4-BE49-F238E27FC236}">
                <a16:creationId xmlns:a16="http://schemas.microsoft.com/office/drawing/2014/main" id="{5D61539C-E0F2-12DC-BB1D-8E521B1F321A}"/>
              </a:ext>
            </a:extLst>
          </p:cNvPr>
          <p:cNvPicPr>
            <a:picLocks noChangeAspect="1"/>
          </p:cNvPicPr>
          <p:nvPr/>
        </p:nvPicPr>
        <p:blipFill>
          <a:blip r:embed="rId3"/>
          <a:srcRect r="8499" b="-1"/>
          <a:stretch>
            <a:fillRect/>
          </a:stretch>
        </p:blipFill>
        <p:spPr>
          <a:xfrm>
            <a:off x="677334" y="2159331"/>
            <a:ext cx="5423429" cy="3882362"/>
          </a:xfrm>
          <a:prstGeom prst="rect">
            <a:avLst/>
          </a:prstGeom>
        </p:spPr>
      </p:pic>
      <p:graphicFrame>
        <p:nvGraphicFramePr>
          <p:cNvPr id="6" name="Content Placeholder 5">
            <a:extLst>
              <a:ext uri="{FF2B5EF4-FFF2-40B4-BE49-F238E27FC236}">
                <a16:creationId xmlns:a16="http://schemas.microsoft.com/office/drawing/2014/main" id="{54A4A549-C18F-6683-114B-8B65BF6EDB1E}"/>
              </a:ext>
            </a:extLst>
          </p:cNvPr>
          <p:cNvGraphicFramePr>
            <a:graphicFrameLocks noGrp="1"/>
          </p:cNvGraphicFramePr>
          <p:nvPr>
            <p:ph idx="1"/>
            <p:extLst>
              <p:ext uri="{D42A27DB-BD31-4B8C-83A1-F6EECF244321}">
                <p14:modId xmlns:p14="http://schemas.microsoft.com/office/powerpoint/2010/main" val="2718590939"/>
              </p:ext>
            </p:extLst>
          </p:nvPr>
        </p:nvGraphicFramePr>
        <p:xfrm>
          <a:off x="6336286" y="2160589"/>
          <a:ext cx="4085369" cy="388077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9533035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CEBB14B-1F9C-D894-A1E3-08CE37F50D2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8D04182-7889-189A-2AFB-AE72406B2E41}"/>
              </a:ext>
            </a:extLst>
          </p:cNvPr>
          <p:cNvSpPr>
            <a:spLocks noGrp="1"/>
          </p:cNvSpPr>
          <p:nvPr>
            <p:ph type="title"/>
          </p:nvPr>
        </p:nvSpPr>
        <p:spPr>
          <a:xfrm>
            <a:off x="677334" y="609600"/>
            <a:ext cx="8596668" cy="1320800"/>
          </a:xfrm>
        </p:spPr>
        <p:txBody>
          <a:bodyPr anchor="t">
            <a:normAutofit/>
          </a:bodyPr>
          <a:lstStyle/>
          <a:p>
            <a:pPr algn="ctr"/>
            <a:r>
              <a:rPr lang="en-IN" b="1" dirty="0"/>
              <a:t>EFFECTIVENESS OF COORDINATING AT ASOS</a:t>
            </a:r>
            <a:endParaRPr lang="en-IN" dirty="0"/>
          </a:p>
        </p:txBody>
      </p:sp>
      <p:pic>
        <p:nvPicPr>
          <p:cNvPr id="5" name="Picture 4">
            <a:extLst>
              <a:ext uri="{FF2B5EF4-FFF2-40B4-BE49-F238E27FC236}">
                <a16:creationId xmlns:a16="http://schemas.microsoft.com/office/drawing/2014/main" id="{01165D06-FA5B-3FB5-53C3-4EE12713FE04}"/>
              </a:ext>
            </a:extLst>
          </p:cNvPr>
          <p:cNvPicPr>
            <a:picLocks noChangeAspect="1"/>
          </p:cNvPicPr>
          <p:nvPr/>
        </p:nvPicPr>
        <p:blipFill>
          <a:blip r:embed="rId3"/>
          <a:stretch>
            <a:fillRect/>
          </a:stretch>
        </p:blipFill>
        <p:spPr>
          <a:xfrm>
            <a:off x="5400495" y="1805140"/>
            <a:ext cx="5096315" cy="4207354"/>
          </a:xfrm>
          <a:prstGeom prst="rect">
            <a:avLst/>
          </a:prstGeom>
        </p:spPr>
      </p:pic>
      <p:graphicFrame>
        <p:nvGraphicFramePr>
          <p:cNvPr id="6" name="Content Placeholder 5">
            <a:extLst>
              <a:ext uri="{FF2B5EF4-FFF2-40B4-BE49-F238E27FC236}">
                <a16:creationId xmlns:a16="http://schemas.microsoft.com/office/drawing/2014/main" id="{DCBD929F-CF09-3AF7-E274-0360ACAB4CB8}"/>
              </a:ext>
            </a:extLst>
          </p:cNvPr>
          <p:cNvGraphicFramePr>
            <a:graphicFrameLocks noGrp="1"/>
          </p:cNvGraphicFramePr>
          <p:nvPr>
            <p:ph idx="1"/>
            <p:extLst>
              <p:ext uri="{D42A27DB-BD31-4B8C-83A1-F6EECF244321}">
                <p14:modId xmlns:p14="http://schemas.microsoft.com/office/powerpoint/2010/main" val="3028928092"/>
              </p:ext>
            </p:extLst>
          </p:nvPr>
        </p:nvGraphicFramePr>
        <p:xfrm>
          <a:off x="677334" y="2160589"/>
          <a:ext cx="3957349" cy="374932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2409692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9DB7513-8A54-5FDE-2502-C8B86A4CDD3B}"/>
            </a:ext>
          </a:extLst>
        </p:cNvPr>
        <p:cNvGrpSpPr/>
        <p:nvPr/>
      </p:nvGrpSpPr>
      <p:grpSpPr>
        <a:xfrm>
          <a:off x="0" y="0"/>
          <a:ext cx="0" cy="0"/>
          <a:chOff x="0" y="0"/>
          <a:chExt cx="0" cy="0"/>
        </a:xfrm>
      </p:grpSpPr>
      <p:sp useBgFill="1">
        <p:nvSpPr>
          <p:cNvPr id="9223" name="Rectangle 9222">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9225" name="Rectangle 9224">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9227" name="Straight Connector 9226">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9229" name="Straight Connector 9228">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9231"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9233"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9235" name="Isosceles Triangle 9234">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9237"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9239" name="Isosceles Triangle 9238">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9241" name="Freeform: Shape 9240">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7B4B0D2-AECC-CF3A-1243-FE8F8E433F6A}"/>
              </a:ext>
            </a:extLst>
          </p:cNvPr>
          <p:cNvSpPr>
            <a:spLocks noGrp="1"/>
          </p:cNvSpPr>
          <p:nvPr>
            <p:ph type="title"/>
          </p:nvPr>
        </p:nvSpPr>
        <p:spPr>
          <a:xfrm>
            <a:off x="7181723" y="609600"/>
            <a:ext cx="4512989" cy="2227730"/>
          </a:xfrm>
        </p:spPr>
        <p:txBody>
          <a:bodyPr anchor="ctr">
            <a:normAutofit/>
          </a:bodyPr>
          <a:lstStyle/>
          <a:p>
            <a:pPr algn="ctr"/>
            <a:r>
              <a:rPr lang="en-IN" b="1" dirty="0">
                <a:solidFill>
                  <a:srgbClr val="FFFFFF"/>
                </a:solidFill>
              </a:rPr>
              <a:t>CONTROLLING (CONCEPT)</a:t>
            </a:r>
            <a:endParaRPr lang="en-IN" dirty="0">
              <a:solidFill>
                <a:srgbClr val="FFFFFF"/>
              </a:solidFill>
            </a:endParaRPr>
          </a:p>
        </p:txBody>
      </p:sp>
      <p:pic>
        <p:nvPicPr>
          <p:cNvPr id="9218" name="Picture 2" descr="KEY PERFORMANCE INDICATORS | Training Reguler">
            <a:extLst>
              <a:ext uri="{FF2B5EF4-FFF2-40B4-BE49-F238E27FC236}">
                <a16:creationId xmlns:a16="http://schemas.microsoft.com/office/drawing/2014/main" id="{EABAF1B8-2614-B1B4-539A-7C08480B148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59155" y="1518620"/>
            <a:ext cx="4415045" cy="3751086"/>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4" name="Content Placeholder 3">
            <a:extLst>
              <a:ext uri="{FF2B5EF4-FFF2-40B4-BE49-F238E27FC236}">
                <a16:creationId xmlns:a16="http://schemas.microsoft.com/office/drawing/2014/main" id="{DF98320A-64DE-DEAD-1C2A-68AFD38C4D3B}"/>
              </a:ext>
            </a:extLst>
          </p:cNvPr>
          <p:cNvGraphicFramePr>
            <a:graphicFrameLocks noGrp="1"/>
          </p:cNvGraphicFramePr>
          <p:nvPr>
            <p:ph idx="1"/>
            <p:extLst>
              <p:ext uri="{D42A27DB-BD31-4B8C-83A1-F6EECF244321}">
                <p14:modId xmlns:p14="http://schemas.microsoft.com/office/powerpoint/2010/main" val="2709218882"/>
              </p:ext>
            </p:extLst>
          </p:nvPr>
        </p:nvGraphicFramePr>
        <p:xfrm>
          <a:off x="7181725" y="2417523"/>
          <a:ext cx="4512988" cy="373774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927624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909F27-D273-B253-CB58-8D362D42B69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1EAC1F8-4C07-4C19-98B6-A34DA9C2DFC0}"/>
              </a:ext>
            </a:extLst>
          </p:cNvPr>
          <p:cNvSpPr>
            <a:spLocks noGrp="1"/>
          </p:cNvSpPr>
          <p:nvPr>
            <p:ph type="title"/>
          </p:nvPr>
        </p:nvSpPr>
        <p:spPr>
          <a:xfrm>
            <a:off x="677334" y="816638"/>
            <a:ext cx="8596668" cy="880997"/>
          </a:xfrm>
        </p:spPr>
        <p:txBody>
          <a:bodyPr>
            <a:normAutofit/>
          </a:bodyPr>
          <a:lstStyle/>
          <a:p>
            <a:r>
              <a:rPr lang="en-IN" b="1" dirty="0"/>
              <a:t>CONTROLLING AT ASOS</a:t>
            </a:r>
            <a:endParaRPr lang="en-IN" dirty="0"/>
          </a:p>
        </p:txBody>
      </p:sp>
      <p:graphicFrame>
        <p:nvGraphicFramePr>
          <p:cNvPr id="4" name="Content Placeholder 3">
            <a:extLst>
              <a:ext uri="{FF2B5EF4-FFF2-40B4-BE49-F238E27FC236}">
                <a16:creationId xmlns:a16="http://schemas.microsoft.com/office/drawing/2014/main" id="{A3ECC0D5-C1F2-C0AC-90FA-5EDC8F12426C}"/>
              </a:ext>
            </a:extLst>
          </p:cNvPr>
          <p:cNvGraphicFramePr>
            <a:graphicFrameLocks noGrp="1"/>
          </p:cNvGraphicFramePr>
          <p:nvPr>
            <p:ph idx="1"/>
            <p:extLst>
              <p:ext uri="{D42A27DB-BD31-4B8C-83A1-F6EECF244321}">
                <p14:modId xmlns:p14="http://schemas.microsoft.com/office/powerpoint/2010/main" val="4012873942"/>
              </p:ext>
            </p:extLst>
          </p:nvPr>
        </p:nvGraphicFramePr>
        <p:xfrm>
          <a:off x="388308" y="2059598"/>
          <a:ext cx="5611660" cy="39817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42" name="Picture 2" descr="What are KPIs and how should you use them to increase sales?">
            <a:extLst>
              <a:ext uri="{FF2B5EF4-FFF2-40B4-BE49-F238E27FC236}">
                <a16:creationId xmlns:a16="http://schemas.microsoft.com/office/drawing/2014/main" id="{88625A11-A090-3B37-53A2-EA54FD20361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096000" y="2059598"/>
            <a:ext cx="5329759" cy="39817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805496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E40D06E-043F-2C8E-6C3D-8EDA39E19DE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C17E411-3D0F-1131-45C5-5956AEBF8F76}"/>
              </a:ext>
            </a:extLst>
          </p:cNvPr>
          <p:cNvSpPr>
            <a:spLocks noGrp="1"/>
          </p:cNvSpPr>
          <p:nvPr>
            <p:ph type="title"/>
          </p:nvPr>
        </p:nvSpPr>
        <p:spPr>
          <a:xfrm>
            <a:off x="677334" y="609600"/>
            <a:ext cx="8596668" cy="1320800"/>
          </a:xfrm>
        </p:spPr>
        <p:txBody>
          <a:bodyPr anchor="t">
            <a:normAutofit/>
          </a:bodyPr>
          <a:lstStyle/>
          <a:p>
            <a:pPr algn="ctr"/>
            <a:r>
              <a:rPr lang="en-IN" b="1" dirty="0"/>
              <a:t>EFFECTIVENESS OF CONTROLLING AT ASOS </a:t>
            </a:r>
            <a:endParaRPr lang="en-IN" dirty="0"/>
          </a:p>
        </p:txBody>
      </p:sp>
      <p:pic>
        <p:nvPicPr>
          <p:cNvPr id="6" name="Picture 5">
            <a:extLst>
              <a:ext uri="{FF2B5EF4-FFF2-40B4-BE49-F238E27FC236}">
                <a16:creationId xmlns:a16="http://schemas.microsoft.com/office/drawing/2014/main" id="{4D1F3469-20DF-2151-5AA3-4CFD87C6C4C1}"/>
              </a:ext>
            </a:extLst>
          </p:cNvPr>
          <p:cNvPicPr>
            <a:picLocks noChangeAspect="1"/>
          </p:cNvPicPr>
          <p:nvPr/>
        </p:nvPicPr>
        <p:blipFill>
          <a:blip r:embed="rId3"/>
          <a:stretch>
            <a:fillRect/>
          </a:stretch>
        </p:blipFill>
        <p:spPr>
          <a:xfrm>
            <a:off x="805825" y="2160589"/>
            <a:ext cx="4730680" cy="3452330"/>
          </a:xfrm>
          <a:prstGeom prst="rect">
            <a:avLst/>
          </a:prstGeom>
        </p:spPr>
      </p:pic>
      <p:graphicFrame>
        <p:nvGraphicFramePr>
          <p:cNvPr id="7" name="Content Placeholder 6">
            <a:extLst>
              <a:ext uri="{FF2B5EF4-FFF2-40B4-BE49-F238E27FC236}">
                <a16:creationId xmlns:a16="http://schemas.microsoft.com/office/drawing/2014/main" id="{51939399-F192-5D22-CCAF-E49D03C21F5D}"/>
              </a:ext>
            </a:extLst>
          </p:cNvPr>
          <p:cNvGraphicFramePr>
            <a:graphicFrameLocks noGrp="1"/>
          </p:cNvGraphicFramePr>
          <p:nvPr>
            <p:ph idx="1"/>
            <p:extLst>
              <p:ext uri="{D42A27DB-BD31-4B8C-83A1-F6EECF244321}">
                <p14:modId xmlns:p14="http://schemas.microsoft.com/office/powerpoint/2010/main" val="3945586164"/>
              </p:ext>
            </p:extLst>
          </p:nvPr>
        </p:nvGraphicFramePr>
        <p:xfrm>
          <a:off x="5812077" y="1930401"/>
          <a:ext cx="4584526" cy="411096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1160859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D21646-7BC6-80EE-F9C6-E037DD47038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B7A8AC1-4E3D-05D4-B434-78795AC469CB}"/>
              </a:ext>
            </a:extLst>
          </p:cNvPr>
          <p:cNvSpPr>
            <a:spLocks noGrp="1"/>
          </p:cNvSpPr>
          <p:nvPr>
            <p:ph type="title"/>
          </p:nvPr>
        </p:nvSpPr>
        <p:spPr>
          <a:xfrm>
            <a:off x="677334" y="816638"/>
            <a:ext cx="8596668" cy="880997"/>
          </a:xfrm>
        </p:spPr>
        <p:txBody>
          <a:bodyPr>
            <a:normAutofit/>
          </a:bodyPr>
          <a:lstStyle/>
          <a:p>
            <a:r>
              <a:rPr lang="en-IN" b="1" dirty="0"/>
              <a:t>ESSENTIAL MANAGERIAL SKILLS</a:t>
            </a:r>
            <a:endParaRPr lang="en-IN" dirty="0"/>
          </a:p>
        </p:txBody>
      </p:sp>
      <p:graphicFrame>
        <p:nvGraphicFramePr>
          <p:cNvPr id="4" name="Content Placeholder 3">
            <a:extLst>
              <a:ext uri="{FF2B5EF4-FFF2-40B4-BE49-F238E27FC236}">
                <a16:creationId xmlns:a16="http://schemas.microsoft.com/office/drawing/2014/main" id="{A928D011-073C-3B99-97D2-B565B084389B}"/>
              </a:ext>
            </a:extLst>
          </p:cNvPr>
          <p:cNvGraphicFramePr>
            <a:graphicFrameLocks noGrp="1"/>
          </p:cNvGraphicFramePr>
          <p:nvPr>
            <p:ph idx="1"/>
            <p:extLst>
              <p:ext uri="{D42A27DB-BD31-4B8C-83A1-F6EECF244321}">
                <p14:modId xmlns:p14="http://schemas.microsoft.com/office/powerpoint/2010/main" val="2912717187"/>
              </p:ext>
            </p:extLst>
          </p:nvPr>
        </p:nvGraphicFramePr>
        <p:xfrm>
          <a:off x="155416" y="2160587"/>
          <a:ext cx="5585680" cy="38807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2290" name="Picture 2" descr="Essential Management Skills: Examples And Insights - Proceffa">
            <a:extLst>
              <a:ext uri="{FF2B5EF4-FFF2-40B4-BE49-F238E27FC236}">
                <a16:creationId xmlns:a16="http://schemas.microsoft.com/office/drawing/2014/main" id="{F79106BF-88C6-1297-F337-545657C263C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741096" y="1958500"/>
            <a:ext cx="4642981" cy="42849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305216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21EEEBF-6381-E51C-95A8-9CA6C12BCA74}"/>
            </a:ext>
          </a:extLst>
        </p:cNvPr>
        <p:cNvGrpSpPr/>
        <p:nvPr/>
      </p:nvGrpSpPr>
      <p:grpSpPr>
        <a:xfrm>
          <a:off x="0" y="0"/>
          <a:ext cx="0" cy="0"/>
          <a:chOff x="0" y="0"/>
          <a:chExt cx="0" cy="0"/>
        </a:xfrm>
      </p:grpSpPr>
      <p:sp useBgFill="1">
        <p:nvSpPr>
          <p:cNvPr id="13321" name="Rectangle 13320">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3323" name="Rectangle 13322">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325" name="Straight Connector 13324">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3327" name="Straight Connector 13326">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3329"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3331"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3333" name="Isosceles Triangle 13332">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3335"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3337" name="Isosceles Triangle 13336">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3339" name="Freeform: Shape 13338">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F86D07B-C8EB-8377-9420-304CE571464E}"/>
              </a:ext>
            </a:extLst>
          </p:cNvPr>
          <p:cNvSpPr>
            <a:spLocks noGrp="1"/>
          </p:cNvSpPr>
          <p:nvPr>
            <p:ph type="title"/>
          </p:nvPr>
        </p:nvSpPr>
        <p:spPr>
          <a:xfrm>
            <a:off x="7181723" y="609600"/>
            <a:ext cx="4512989" cy="1444668"/>
          </a:xfrm>
        </p:spPr>
        <p:txBody>
          <a:bodyPr anchor="ctr">
            <a:normAutofit/>
          </a:bodyPr>
          <a:lstStyle/>
          <a:p>
            <a:pPr algn="ctr"/>
            <a:r>
              <a:rPr lang="en-IN" b="1" dirty="0">
                <a:solidFill>
                  <a:srgbClr val="FFFFFF"/>
                </a:solidFill>
              </a:rPr>
              <a:t>CONCLUSION</a:t>
            </a:r>
            <a:endParaRPr lang="en-IN" dirty="0">
              <a:solidFill>
                <a:srgbClr val="FFFFFF"/>
              </a:solidFill>
            </a:endParaRPr>
          </a:p>
        </p:txBody>
      </p:sp>
      <p:pic>
        <p:nvPicPr>
          <p:cNvPr id="13316" name="Picture 4" descr="ASOS - Latest News, Updates, Pictures &amp; Videos – Daily Star">
            <a:extLst>
              <a:ext uri="{FF2B5EF4-FFF2-40B4-BE49-F238E27FC236}">
                <a16:creationId xmlns:a16="http://schemas.microsoft.com/office/drawing/2014/main" id="{0F08ED29-7C47-5806-EED3-A1D9E0230A4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49298" y="1412359"/>
            <a:ext cx="5175561" cy="4355015"/>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 name="Content Placeholder 4">
            <a:extLst>
              <a:ext uri="{FF2B5EF4-FFF2-40B4-BE49-F238E27FC236}">
                <a16:creationId xmlns:a16="http://schemas.microsoft.com/office/drawing/2014/main" id="{63232736-3E44-F1B2-B8BE-7510C15EA871}"/>
              </a:ext>
            </a:extLst>
          </p:cNvPr>
          <p:cNvGraphicFramePr>
            <a:graphicFrameLocks noGrp="1"/>
          </p:cNvGraphicFramePr>
          <p:nvPr>
            <p:ph idx="1"/>
            <p:extLst>
              <p:ext uri="{D42A27DB-BD31-4B8C-83A1-F6EECF244321}">
                <p14:modId xmlns:p14="http://schemas.microsoft.com/office/powerpoint/2010/main" val="2220986359"/>
              </p:ext>
            </p:extLst>
          </p:nvPr>
        </p:nvGraphicFramePr>
        <p:xfrm>
          <a:off x="7181725" y="2192172"/>
          <a:ext cx="4512988" cy="396309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60912391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FC4C37-0E52-0537-EF26-31E27C68BF3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9119E9F-7288-9C54-0DE7-0CFD2A2D4C12}"/>
              </a:ext>
            </a:extLst>
          </p:cNvPr>
          <p:cNvSpPr>
            <a:spLocks noGrp="1"/>
          </p:cNvSpPr>
          <p:nvPr>
            <p:ph type="title"/>
          </p:nvPr>
        </p:nvSpPr>
        <p:spPr>
          <a:xfrm>
            <a:off x="914400" y="240440"/>
            <a:ext cx="8359602" cy="880997"/>
          </a:xfrm>
        </p:spPr>
        <p:txBody>
          <a:bodyPr>
            <a:noAutofit/>
          </a:bodyPr>
          <a:lstStyle/>
          <a:p>
            <a:r>
              <a:rPr lang="en-IN" b="1" dirty="0"/>
              <a:t>REFERENCES </a:t>
            </a:r>
            <a:endParaRPr lang="en-IN" dirty="0"/>
          </a:p>
        </p:txBody>
      </p:sp>
      <p:sp>
        <p:nvSpPr>
          <p:cNvPr id="3" name="Content Placeholder 2">
            <a:extLst>
              <a:ext uri="{FF2B5EF4-FFF2-40B4-BE49-F238E27FC236}">
                <a16:creationId xmlns:a16="http://schemas.microsoft.com/office/drawing/2014/main" id="{D1EA5321-B409-DA3D-877C-73829EBDEAF7}"/>
              </a:ext>
            </a:extLst>
          </p:cNvPr>
          <p:cNvSpPr>
            <a:spLocks noGrp="1"/>
          </p:cNvSpPr>
          <p:nvPr>
            <p:ph idx="1"/>
          </p:nvPr>
        </p:nvSpPr>
        <p:spPr>
          <a:xfrm>
            <a:off x="677334" y="1014609"/>
            <a:ext cx="8596668" cy="5602952"/>
          </a:xfrm>
        </p:spPr>
        <p:txBody>
          <a:bodyPr>
            <a:noAutofit/>
          </a:bodyPr>
          <a:lstStyle/>
          <a:p>
            <a:pPr algn="just"/>
            <a:r>
              <a:rPr lang="en-IN" sz="1310" dirty="0"/>
              <a:t>ASOS Plc, (2025). </a:t>
            </a:r>
            <a:r>
              <a:rPr lang="en-IN" sz="1310" i="1" dirty="0"/>
              <a:t>ASOS Plc Annual Report and Accounts 2025</a:t>
            </a:r>
            <a:r>
              <a:rPr lang="en-IN" sz="1310" dirty="0"/>
              <a:t>. [online] Available at: &lt;https://www.asosplc.com/media/buijobcn/49775_asos_ar25_text_int_031225-final.pdf&gt;. [Accessed 26 March 2026].</a:t>
            </a:r>
          </a:p>
          <a:p>
            <a:pPr algn="just"/>
            <a:r>
              <a:rPr lang="en-IN" sz="1310" dirty="0"/>
              <a:t>ASOS, (2026). </a:t>
            </a:r>
            <a:r>
              <a:rPr lang="en-IN" sz="1310" i="1" dirty="0"/>
              <a:t>ASOS Revenue and Usage Statistics (2026) - Business of Apps</a:t>
            </a:r>
            <a:r>
              <a:rPr lang="en-IN" sz="1310" dirty="0"/>
              <a:t>. [online] Business of Apps. Available at: &lt;https://www.businessofapps.com/data/asos-statistics/?&gt; [Accessed 26 March 2026].</a:t>
            </a:r>
          </a:p>
          <a:p>
            <a:pPr algn="just"/>
            <a:r>
              <a:rPr lang="en-IN" sz="1310" dirty="0"/>
              <a:t>Bhalla, P., (2026). ASOS Statistics by Revenue, Performance and Facts (2026). </a:t>
            </a:r>
            <a:r>
              <a:rPr lang="en-IN" sz="1310" i="1" dirty="0"/>
              <a:t>Electro IQ</a:t>
            </a:r>
            <a:r>
              <a:rPr lang="en-IN" sz="1310" dirty="0"/>
              <a:t>. [online] 14 Mar. Available at: &lt;https://electroiq.com/stats/asos-statistics/?&gt;. [Accessed 26 March 2026].</a:t>
            </a:r>
          </a:p>
          <a:p>
            <a:pPr algn="just"/>
            <a:r>
              <a:rPr lang="en-IN" sz="1310" dirty="0"/>
              <a:t>Butler, S., (2025). Asos turns to AI stylists to win back shoppers after sales slide 12%. </a:t>
            </a:r>
            <a:r>
              <a:rPr lang="en-IN" sz="1310" i="1" dirty="0"/>
              <a:t>The Guardian</a:t>
            </a:r>
            <a:r>
              <a:rPr lang="en-IN" sz="1310" dirty="0"/>
              <a:t>. [online] 21 Nov. Available at: &lt;https://www.theguardian.com/business/2025/nov/21/asos-ai-stylists-sales-discounts-serial-returners?&gt;. [Accessed 26 March 2026].</a:t>
            </a:r>
          </a:p>
          <a:p>
            <a:pPr algn="just"/>
            <a:r>
              <a:rPr lang="en-IN" sz="1310" dirty="0"/>
              <a:t>Gade, K.R., (2021). Data-driven decision making in a complex world. </a:t>
            </a:r>
            <a:r>
              <a:rPr lang="en-IN" sz="1310" i="1" dirty="0"/>
              <a:t>Journal of Computational Innovation</a:t>
            </a:r>
            <a:r>
              <a:rPr lang="en-IN" sz="1310" dirty="0"/>
              <a:t>, </a:t>
            </a:r>
            <a:r>
              <a:rPr lang="en-IN" sz="1310" i="1" dirty="0"/>
              <a:t>1</a:t>
            </a:r>
            <a:r>
              <a:rPr lang="en-IN" sz="1310" dirty="0"/>
              <a:t>(1).</a:t>
            </a:r>
          </a:p>
          <a:p>
            <a:pPr algn="just"/>
            <a:r>
              <a:rPr lang="en-IN" sz="1310" dirty="0"/>
              <a:t>Geeks for Geeks, (2025). </a:t>
            </a:r>
            <a:r>
              <a:rPr lang="en-IN" sz="1310" i="1" dirty="0"/>
              <a:t>Organising : Meaning, importance and process</a:t>
            </a:r>
            <a:r>
              <a:rPr lang="en-IN" sz="1310" dirty="0"/>
              <a:t>. [online] </a:t>
            </a:r>
            <a:r>
              <a:rPr lang="en-IN" sz="1310" dirty="0" err="1"/>
              <a:t>GeeksforGeeks</a:t>
            </a:r>
            <a:r>
              <a:rPr lang="en-IN" sz="1310" dirty="0"/>
              <a:t>. Available at: &lt;https://www.geeksforgeeks.org/business-studies/organising-meaning-importance-and-process/&gt;. [Accessed 26 March 2026].</a:t>
            </a:r>
          </a:p>
          <a:p>
            <a:pPr algn="just"/>
            <a:r>
              <a:rPr lang="en-IN" sz="1310" dirty="0"/>
              <a:t>Geeks for Geeks, (2026). </a:t>
            </a:r>
            <a:r>
              <a:rPr lang="en-IN" sz="1310" i="1" dirty="0"/>
              <a:t>Coordination</a:t>
            </a:r>
            <a:r>
              <a:rPr lang="en-IN" sz="1310" dirty="0"/>
              <a:t>. [online] </a:t>
            </a:r>
            <a:r>
              <a:rPr lang="en-IN" sz="1310" dirty="0" err="1"/>
              <a:t>GeeksforGeeks</a:t>
            </a:r>
            <a:r>
              <a:rPr lang="en-IN" sz="1310" dirty="0"/>
              <a:t>. Available at: &lt;https://www.geeksforgeeks.org/business-studies/coordination-nature-criteria-objectives-and-purpose/&gt;. [Accessed 26 March 2026].</a:t>
            </a:r>
          </a:p>
          <a:p>
            <a:pPr algn="just"/>
            <a:r>
              <a:rPr lang="en-IN" sz="1310" dirty="0"/>
              <a:t>Grips intelligence, (2026). </a:t>
            </a:r>
            <a:r>
              <a:rPr lang="en-IN" sz="1310" i="1" dirty="0"/>
              <a:t>Asos.com eCommerce Revenue | Grips</a:t>
            </a:r>
            <a:r>
              <a:rPr lang="en-IN" sz="1310" dirty="0"/>
              <a:t>. [online] Grips Intelligence. Available at: &lt;https://gripsintelligence.com/insights/retailers/asos.com?&gt; [Accessed 26 March 2026].</a:t>
            </a:r>
          </a:p>
          <a:p>
            <a:pPr algn="just"/>
            <a:r>
              <a:rPr lang="en-IN" sz="1310" dirty="0"/>
              <a:t>Harvard, (2020). </a:t>
            </a:r>
            <a:r>
              <a:rPr lang="en-IN" sz="1310" i="1" dirty="0"/>
              <a:t>ASOS: Your one-stop shop for all things fashion - Digital Innovation and Transformation</a:t>
            </a:r>
            <a:r>
              <a:rPr lang="en-IN" sz="1310" dirty="0"/>
              <a:t>. [online] Digital Innovation and Transformation. Available at: &lt;https://d3.harvard.edu/platform-digit/submission/asos-your-one-stop-shop-for-all-things-fashion/&gt; [Accessed 26 March 2026].</a:t>
            </a:r>
          </a:p>
        </p:txBody>
      </p:sp>
    </p:spTree>
    <p:extLst>
      <p:ext uri="{BB962C8B-B14F-4D97-AF65-F5344CB8AC3E}">
        <p14:creationId xmlns:p14="http://schemas.microsoft.com/office/powerpoint/2010/main" val="410656959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1A2BFB-33C0-B198-B0B9-74BBAF46535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E4B04B2-91C5-E101-8106-5D819316AF5C}"/>
              </a:ext>
            </a:extLst>
          </p:cNvPr>
          <p:cNvSpPr>
            <a:spLocks noGrp="1"/>
          </p:cNvSpPr>
          <p:nvPr>
            <p:ph type="title"/>
          </p:nvPr>
        </p:nvSpPr>
        <p:spPr>
          <a:xfrm>
            <a:off x="901874" y="152759"/>
            <a:ext cx="8484862" cy="699011"/>
          </a:xfrm>
        </p:spPr>
        <p:txBody>
          <a:bodyPr/>
          <a:lstStyle/>
          <a:p>
            <a:r>
              <a:rPr lang="en-IN" b="1" dirty="0"/>
              <a:t>REFERENCES </a:t>
            </a:r>
            <a:endParaRPr lang="en-IN" dirty="0"/>
          </a:p>
        </p:txBody>
      </p:sp>
      <p:sp>
        <p:nvSpPr>
          <p:cNvPr id="3" name="Content Placeholder 2">
            <a:extLst>
              <a:ext uri="{FF2B5EF4-FFF2-40B4-BE49-F238E27FC236}">
                <a16:creationId xmlns:a16="http://schemas.microsoft.com/office/drawing/2014/main" id="{4B1F24E0-F8BC-B371-B41E-338E64675890}"/>
              </a:ext>
            </a:extLst>
          </p:cNvPr>
          <p:cNvSpPr>
            <a:spLocks noGrp="1"/>
          </p:cNvSpPr>
          <p:nvPr>
            <p:ph idx="1"/>
          </p:nvPr>
        </p:nvSpPr>
        <p:spPr>
          <a:xfrm>
            <a:off x="677334" y="851770"/>
            <a:ext cx="8596668" cy="5740737"/>
          </a:xfrm>
        </p:spPr>
        <p:txBody>
          <a:bodyPr>
            <a:noAutofit/>
          </a:bodyPr>
          <a:lstStyle/>
          <a:p>
            <a:pPr algn="just"/>
            <a:r>
              <a:rPr lang="en-IN" sz="1310" dirty="0"/>
              <a:t>Khanna, R., (n.d.) MANAGEMENT FUNCTIONS: NAVIGATING ORGANISATIONAL SUCCESS. </a:t>
            </a:r>
            <a:r>
              <a:rPr lang="en-IN" sz="1310" i="1" dirty="0"/>
              <a:t>ADMINISTRATIVE THINKERS</a:t>
            </a:r>
            <a:r>
              <a:rPr lang="en-IN" sz="1310" dirty="0"/>
              <a:t>, p.24.</a:t>
            </a:r>
          </a:p>
          <a:p>
            <a:pPr algn="just"/>
            <a:r>
              <a:rPr lang="en-IN" sz="1310" dirty="0"/>
              <a:t>Kumar, P., (2025). The role of Control in ensuring Organisational Success - Distance Learning Institute. </a:t>
            </a:r>
            <a:r>
              <a:rPr lang="en-IN" sz="1310" i="1" dirty="0"/>
              <a:t>Distance Learning Institute</a:t>
            </a:r>
            <a:r>
              <a:rPr lang="en-IN" sz="1310" dirty="0"/>
              <a:t>. Available at: &lt;https://distancelearning.institute/management/role-of-control-in-organisational-success/&gt;. [Accessed 26 March 2026].</a:t>
            </a:r>
          </a:p>
          <a:p>
            <a:pPr algn="just"/>
            <a:r>
              <a:rPr lang="en-IN" sz="1310" dirty="0"/>
              <a:t>Monga, S., (2025). </a:t>
            </a:r>
            <a:r>
              <a:rPr lang="en-IN" sz="1310" i="1" dirty="0"/>
              <a:t>Directing in Management: Meaning, principles &amp; importance</a:t>
            </a:r>
            <a:r>
              <a:rPr lang="en-IN" sz="1310" dirty="0"/>
              <a:t>. [online] Plutus Blog. Available at: &lt;https://plutuseducation.com/blog/directing-in-management/&gt;. [Accessed 26 March 2026].</a:t>
            </a:r>
          </a:p>
          <a:p>
            <a:pPr algn="just"/>
            <a:r>
              <a:rPr lang="en-IN" sz="1310" dirty="0"/>
              <a:t>Morah, O.O., </a:t>
            </a:r>
            <a:r>
              <a:rPr lang="en-IN" sz="1310" dirty="0" err="1"/>
              <a:t>Awanye</a:t>
            </a:r>
            <a:r>
              <a:rPr lang="en-IN" sz="1310" dirty="0"/>
              <a:t>, E.N., </a:t>
            </a:r>
            <a:r>
              <a:rPr lang="en-IN" sz="1310" dirty="0" err="1"/>
              <a:t>Ekpedo</a:t>
            </a:r>
            <a:r>
              <a:rPr lang="en-IN" sz="1310" dirty="0"/>
              <a:t>, L. and </a:t>
            </a:r>
            <a:r>
              <a:rPr lang="en-IN" sz="1310" dirty="0" err="1"/>
              <a:t>Adeyoyin</a:t>
            </a:r>
            <a:r>
              <a:rPr lang="en-IN" sz="1310" dirty="0"/>
              <a:t>, O., (2020). A Review of Leadership, Operational Efficiency, and Financial Strategy Integration in Corporations.</a:t>
            </a:r>
          </a:p>
          <a:p>
            <a:pPr algn="just"/>
            <a:r>
              <a:rPr lang="en-IN" sz="1310" dirty="0"/>
              <a:t>Pemberton, B., (2025). Asos shoppers fuming after retailer makes key change to returns, &amp; it's bad news if you often try multiple sizes. </a:t>
            </a:r>
            <a:r>
              <a:rPr lang="en-IN" sz="1310" i="1" dirty="0"/>
              <a:t>The Sun</a:t>
            </a:r>
            <a:r>
              <a:rPr lang="en-IN" sz="1310" dirty="0"/>
              <a:t>. [online] 25 Jun. Available at: &lt;https://www.thesun.co.uk/fabulous/35561410/asos-returns-change-bad-news/?&gt;. [Accessed 26 March 2026].</a:t>
            </a:r>
          </a:p>
          <a:p>
            <a:pPr algn="just"/>
            <a:r>
              <a:rPr lang="en-IN" sz="1310" dirty="0"/>
              <a:t>Reuters, (2026). ASOS profit soars 50% on cost cuts and app revamp, sending shares higher. </a:t>
            </a:r>
            <a:r>
              <a:rPr lang="en-IN" sz="1310" i="1" dirty="0"/>
              <a:t>Reuters</a:t>
            </a:r>
            <a:r>
              <a:rPr lang="en-IN" sz="1310" dirty="0"/>
              <a:t>. [online] 25 Mar. Available at: &lt;https://www.reuters.com/business/retail-consumer/uks-asos-posts-50-profit-surge-cost-focussed-revamp-2026-03-25/?&gt;. [Accessed 26 March 2026].</a:t>
            </a:r>
          </a:p>
          <a:p>
            <a:pPr algn="just"/>
            <a:r>
              <a:rPr lang="en-IN" sz="1310" dirty="0"/>
              <a:t>Root, B.D.L., (2021). </a:t>
            </a:r>
            <a:r>
              <a:rPr lang="en-IN" sz="1310" i="1" dirty="0"/>
              <a:t>A Look at ASOS’s Fashionable Approach to Data Science |  AI, Data &amp; Analytics Network</a:t>
            </a:r>
            <a:r>
              <a:rPr lang="en-IN" sz="1310" dirty="0"/>
              <a:t>. [online] AI, Data &amp; Analytics Network. Available at: &lt;https://www.aidataanalytics.network/data-science-ai/articles/a-look-at-asoss-fashionable-approach-to-data-science&gt;. [Accessed 26 March 2026].</a:t>
            </a:r>
          </a:p>
          <a:p>
            <a:pPr algn="just"/>
            <a:r>
              <a:rPr lang="en-IN" sz="1310" dirty="0"/>
              <a:t>Simon @ DMI, (2019). ASOS: Setting the Trend with Innovative Digital Strategies. </a:t>
            </a:r>
            <a:r>
              <a:rPr lang="en-IN" sz="1310" i="1" dirty="0"/>
              <a:t>Digital Marketing Institute</a:t>
            </a:r>
            <a:r>
              <a:rPr lang="en-IN" sz="1310" dirty="0"/>
              <a:t>. [online] 25 Sep. Available at: &lt;https://digitalmarketinginstitute.com/resources/case-studies/asos-setting-the-trend-with-innovative-digital-strategies&gt;. [Accessed 26 March 2026].</a:t>
            </a:r>
          </a:p>
          <a:p>
            <a:pPr algn="just"/>
            <a:r>
              <a:rPr lang="en-IN" sz="1310" dirty="0"/>
              <a:t>Tavo, K. and Rasmus, R., (2024). The role of planning in management: Strategies to achieve organisational success. </a:t>
            </a:r>
            <a:r>
              <a:rPr lang="en-IN" sz="1310" i="1" dirty="0"/>
              <a:t>Sharia </a:t>
            </a:r>
            <a:r>
              <a:rPr lang="en-IN" sz="1310" i="1" dirty="0" err="1"/>
              <a:t>Oikonomia</a:t>
            </a:r>
            <a:r>
              <a:rPr lang="en-IN" sz="1310" i="1" dirty="0"/>
              <a:t> Law Journal</a:t>
            </a:r>
            <a:r>
              <a:rPr lang="en-IN" sz="1310" dirty="0"/>
              <a:t>, </a:t>
            </a:r>
            <a:r>
              <a:rPr lang="en-IN" sz="1310" i="1" dirty="0"/>
              <a:t>2</a:t>
            </a:r>
            <a:r>
              <a:rPr lang="en-IN" sz="1310" dirty="0"/>
              <a:t>(2), pp.106-115.</a:t>
            </a:r>
          </a:p>
        </p:txBody>
      </p:sp>
    </p:spTree>
    <p:extLst>
      <p:ext uri="{BB962C8B-B14F-4D97-AF65-F5344CB8AC3E}">
        <p14:creationId xmlns:p14="http://schemas.microsoft.com/office/powerpoint/2010/main" val="217181384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3"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4" name="Isosceles Triangle 13">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5"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6"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7"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8" name="Isosceles Triangle 17">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9" name="Isosceles Triangle 18">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grpSp>
      <p:sp>
        <p:nvSpPr>
          <p:cNvPr id="21" name="Rectangle 20">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8301227"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D64BE9F5-16C0-F628-B608-CFF713468DF4}"/>
              </a:ext>
            </a:extLst>
          </p:cNvPr>
          <p:cNvPicPr>
            <a:picLocks noChangeAspect="1"/>
          </p:cNvPicPr>
          <p:nvPr/>
        </p:nvPicPr>
        <p:blipFill>
          <a:blip r:embed="rId2"/>
          <a:stretch>
            <a:fillRect/>
          </a:stretch>
        </p:blipFill>
        <p:spPr>
          <a:xfrm>
            <a:off x="1372479" y="754825"/>
            <a:ext cx="6032654" cy="5339882"/>
          </a:xfrm>
          <a:prstGeom prst="rect">
            <a:avLst/>
          </a:prstGeom>
        </p:spPr>
      </p:pic>
    </p:spTree>
    <p:extLst>
      <p:ext uri="{BB962C8B-B14F-4D97-AF65-F5344CB8AC3E}">
        <p14:creationId xmlns:p14="http://schemas.microsoft.com/office/powerpoint/2010/main" val="14377434"/>
      </p:ext>
    </p:extLst>
  </p:cSld>
  <p:clrMapOvr>
    <a:masterClrMapping/>
  </p:clrMapOvr>
</p:sld>
</file>

<file path=ppt/theme/theme1.xml><?xml version="1.0" encoding="utf-8"?>
<a:theme xmlns:a="http://schemas.openxmlformats.org/drawingml/2006/main" name="Facet">
  <a:themeElements>
    <a:clrScheme name="Orange Red">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100</TotalTime>
  <Words>3443</Words>
  <Application>Microsoft Office PowerPoint</Application>
  <PresentationFormat>Widescreen</PresentationFormat>
  <Paragraphs>139</Paragraphs>
  <Slides>24</Slides>
  <Notes>20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Aptos</vt:lpstr>
      <vt:lpstr>Arial</vt:lpstr>
      <vt:lpstr>Trebuchet MS</vt:lpstr>
      <vt:lpstr>Wingdings 3</vt:lpstr>
      <vt:lpstr>Facet</vt:lpstr>
      <vt:lpstr>INTRODUCTION TO LEADERSHIP AND MANAGEMENT LCBB4015  ASSIGNMENT TITLE: COMPONENT 1: PRACTICAL: GROUP PRESENTATION    STUDENTS’ NAMES: ILIE MARIN ION PAUN IONUT MARIN RARES CONSTANTINESCU STUDENTS’ IDS:2512903,2441885,2512904,2516174</vt:lpstr>
      <vt:lpstr>INTRODUCTION</vt:lpstr>
      <vt:lpstr>ABOUT ASOS</vt:lpstr>
      <vt:lpstr>FAYOL’S MANAGEMENT THEORY</vt:lpstr>
      <vt:lpstr>PLANNING (CONCEPT)</vt:lpstr>
      <vt:lpstr>PLANNING AT ASOS </vt:lpstr>
      <vt:lpstr>EFFECTIVENESS OF PLANNING AT ASOS</vt:lpstr>
      <vt:lpstr>ORGANISING (CONCEPT)</vt:lpstr>
      <vt:lpstr>ORGANISING AT ASOS </vt:lpstr>
      <vt:lpstr>EFFECTIVENESS OF ORGANISING AT ASOS</vt:lpstr>
      <vt:lpstr>COMMANDING (CONCEPT)</vt:lpstr>
      <vt:lpstr>COMMANDING AT ASOS </vt:lpstr>
      <vt:lpstr>EFFECTIVENESS OF COMMANDING AT ASOS</vt:lpstr>
      <vt:lpstr>COORDINATING (CONCEPT)</vt:lpstr>
      <vt:lpstr>COORDINATING AT ASOS </vt:lpstr>
      <vt:lpstr>EFFECTIVENESS OF COORDINATING AT ASOS</vt:lpstr>
      <vt:lpstr>CONTROLLING (CONCEPT)</vt:lpstr>
      <vt:lpstr>CONTROLLING AT ASOS</vt:lpstr>
      <vt:lpstr>EFFECTIVENESS OF CONTROLLING AT ASOS </vt:lpstr>
      <vt:lpstr>ESSENTIAL MANAGERIAL SKILLS</vt:lpstr>
      <vt:lpstr>CONCLUSION</vt:lpstr>
      <vt:lpstr>REFERENCES </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LEADERSHIP AND MANAGEMENT LCBB4015  ASSIGNMENT TITLE: COMPONENT 1: PRACTICAL: GROUP PRESENTATION    STUDENTS’ NAMES: ILIE MARIN ION PAUN IONUT MARIN RARES CONSTANTINESCU STUDENTS’ IDS: </dc:title>
  <dc:creator>Rares Constantinescu</dc:creator>
  <cp:lastModifiedBy>user</cp:lastModifiedBy>
  <cp:revision>3</cp:revision>
  <dcterms:created xsi:type="dcterms:W3CDTF">2026-03-26T14:24:12Z</dcterms:created>
  <dcterms:modified xsi:type="dcterms:W3CDTF">2026-04-06T16:22:06Z</dcterms:modified>
</cp:coreProperties>
</file>