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  <p:sldMasterId id="2147483686" r:id="rId4"/>
  </p:sldMasterIdLst>
  <p:notesMasterIdLst>
    <p:notesMasterId r:id="rId30"/>
  </p:notesMasterIdLst>
  <p:sldIdLst>
    <p:sldId id="1146" r:id="rId5"/>
    <p:sldId id="1129" r:id="rId6"/>
    <p:sldId id="1150" r:id="rId7"/>
    <p:sldId id="1167" r:id="rId8"/>
    <p:sldId id="1165" r:id="rId9"/>
    <p:sldId id="1166" r:id="rId10"/>
    <p:sldId id="1155" r:id="rId11"/>
    <p:sldId id="454" r:id="rId12"/>
    <p:sldId id="257" r:id="rId13"/>
    <p:sldId id="258" r:id="rId14"/>
    <p:sldId id="277" r:id="rId15"/>
    <p:sldId id="1177" r:id="rId16"/>
    <p:sldId id="284" r:id="rId17"/>
    <p:sldId id="1173" r:id="rId18"/>
    <p:sldId id="1039" r:id="rId19"/>
    <p:sldId id="1149" r:id="rId20"/>
    <p:sldId id="1169" r:id="rId21"/>
    <p:sldId id="1178" r:id="rId22"/>
    <p:sldId id="1168" r:id="rId23"/>
    <p:sldId id="1156" r:id="rId24"/>
    <p:sldId id="1170" r:id="rId25"/>
    <p:sldId id="1179" r:id="rId26"/>
    <p:sldId id="1175" r:id="rId27"/>
    <p:sldId id="1174" r:id="rId28"/>
    <p:sldId id="115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DB2461"/>
    <a:srgbClr val="5CB7E3"/>
    <a:srgbClr val="FF5F5E"/>
    <a:srgbClr val="83CDE2"/>
    <a:srgbClr val="F3E0FD"/>
    <a:srgbClr val="FFCAF7"/>
    <a:srgbClr val="EAE9EC"/>
    <a:srgbClr val="E4E4E4"/>
    <a:srgbClr val="F4F2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0770E8-84E5-E2A8-7E4F-44A8D99DD322}" v="67" dt="2026-10-12T08:06:12.4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FB0F7E52-9ECA-6CB6-7D0B-CD32C988A751}"/>
    <pc:docChg chg="addSld modSld sldOrd">
      <pc:chgData name="Heddwen Davies" userId="S::heddwen.davies@uwtsd.ac.uk::b3b4628a-d1d7-4a79-b47e-b6ca4059bab0" providerId="AD" clId="Web-{FB0F7E52-9ECA-6CB6-7D0B-CD32C988A751}" dt="2026-10-08T10:24:52.411" v="137"/>
      <pc:docMkLst>
        <pc:docMk/>
      </pc:docMkLst>
      <pc:sldChg chg="ord">
        <pc:chgData name="Heddwen Davies" userId="S::heddwen.davies@uwtsd.ac.uk::b3b4628a-d1d7-4a79-b47e-b6ca4059bab0" providerId="AD" clId="Web-{FB0F7E52-9ECA-6CB6-7D0B-CD32C988A751}" dt="2026-10-08T10:24:13.783" v="136"/>
        <pc:sldMkLst>
          <pc:docMk/>
          <pc:sldMk cId="3691184287" sldId="257"/>
        </pc:sldMkLst>
      </pc:sldChg>
      <pc:sldChg chg="ord">
        <pc:chgData name="Heddwen Davies" userId="S::heddwen.davies@uwtsd.ac.uk::b3b4628a-d1d7-4a79-b47e-b6ca4059bab0" providerId="AD" clId="Web-{FB0F7E52-9ECA-6CB6-7D0B-CD32C988A751}" dt="2026-10-08T10:23:36.687" v="135"/>
        <pc:sldMkLst>
          <pc:docMk/>
          <pc:sldMk cId="3355039475" sldId="258"/>
        </pc:sldMkLst>
      </pc:sldChg>
      <pc:sldChg chg="addSp delSp modSp delAnim">
        <pc:chgData name="Heddwen Davies" userId="S::heddwen.davies@uwtsd.ac.uk::b3b4628a-d1d7-4a79-b47e-b6ca4059bab0" providerId="AD" clId="Web-{FB0F7E52-9ECA-6CB6-7D0B-CD32C988A751}" dt="2026-10-08T10:15:39.751" v="129"/>
        <pc:sldMkLst>
          <pc:docMk/>
          <pc:sldMk cId="1840939748" sldId="1158"/>
        </pc:sldMkLst>
        <pc:spChg chg="del mod">
          <ac:chgData name="Heddwen Davies" userId="S::heddwen.davies@uwtsd.ac.uk::b3b4628a-d1d7-4a79-b47e-b6ca4059bab0" providerId="AD" clId="Web-{FB0F7E52-9ECA-6CB6-7D0B-CD32C988A751}" dt="2026-10-08T10:15:23.595" v="128"/>
          <ac:spMkLst>
            <pc:docMk/>
            <pc:sldMk cId="1840939748" sldId="1158"/>
            <ac:spMk id="4" creationId="{7682EAA5-9977-B323-F06B-224CFA460104}"/>
          </ac:spMkLst>
        </pc:spChg>
        <pc:spChg chg="add del mod">
          <ac:chgData name="Heddwen Davies" userId="S::heddwen.davies@uwtsd.ac.uk::b3b4628a-d1d7-4a79-b47e-b6ca4059bab0" providerId="AD" clId="Web-{FB0F7E52-9ECA-6CB6-7D0B-CD32C988A751}" dt="2026-10-08T10:15:39.751" v="129"/>
          <ac:spMkLst>
            <pc:docMk/>
            <pc:sldMk cId="1840939748" sldId="1158"/>
            <ac:spMk id="5" creationId="{F39F6D14-DED9-8DB0-E80E-AB93FDCC52BD}"/>
          </ac:spMkLst>
        </pc:spChg>
        <pc:spChg chg="mod">
          <ac:chgData name="Heddwen Davies" userId="S::heddwen.davies@uwtsd.ac.uk::b3b4628a-d1d7-4a79-b47e-b6ca4059bab0" providerId="AD" clId="Web-{FB0F7E52-9ECA-6CB6-7D0B-CD32C988A751}" dt="2026-10-08T10:13:14.779" v="55" actId="20577"/>
          <ac:spMkLst>
            <pc:docMk/>
            <pc:sldMk cId="1840939748" sldId="1158"/>
            <ac:spMk id="20" creationId="{61327339-6D82-A0CF-1587-F50F2C230C06}"/>
          </ac:spMkLst>
        </pc:spChg>
        <pc:spChg chg="mod">
          <ac:chgData name="Heddwen Davies" userId="S::heddwen.davies@uwtsd.ac.uk::b3b4628a-d1d7-4a79-b47e-b6ca4059bab0" providerId="AD" clId="Web-{FB0F7E52-9ECA-6CB6-7D0B-CD32C988A751}" dt="2026-10-08T10:15:15.423" v="127" actId="20577"/>
          <ac:spMkLst>
            <pc:docMk/>
            <pc:sldMk cId="1840939748" sldId="1158"/>
            <ac:spMk id="21" creationId="{8F99F01F-1410-6677-CDBB-BDCC148B104E}"/>
          </ac:spMkLst>
        </pc:spChg>
      </pc:sldChg>
      <pc:sldChg chg="ord">
        <pc:chgData name="Heddwen Davies" userId="S::heddwen.davies@uwtsd.ac.uk::b3b4628a-d1d7-4a79-b47e-b6ca4059bab0" providerId="AD" clId="Web-{FB0F7E52-9ECA-6CB6-7D0B-CD32C988A751}" dt="2026-10-08T10:24:52.411" v="137"/>
        <pc:sldMkLst>
          <pc:docMk/>
          <pc:sldMk cId="1522021871" sldId="1174"/>
        </pc:sldMkLst>
      </pc:sldChg>
      <pc:sldChg chg="modSp new">
        <pc:chgData name="Heddwen Davies" userId="S::heddwen.davies@uwtsd.ac.uk::b3b4628a-d1d7-4a79-b47e-b6ca4059bab0" providerId="AD" clId="Web-{FB0F7E52-9ECA-6CB6-7D0B-CD32C988A751}" dt="2026-10-08T10:23:09.481" v="133" actId="20577"/>
        <pc:sldMkLst>
          <pc:docMk/>
          <pc:sldMk cId="4213282300" sldId="1177"/>
        </pc:sldMkLst>
        <pc:spChg chg="mod">
          <ac:chgData name="Heddwen Davies" userId="S::heddwen.davies@uwtsd.ac.uk::b3b4628a-d1d7-4a79-b47e-b6ca4059bab0" providerId="AD" clId="Web-{FB0F7E52-9ECA-6CB6-7D0B-CD32C988A751}" dt="2026-10-08T10:23:09.481" v="133" actId="20577"/>
          <ac:spMkLst>
            <pc:docMk/>
            <pc:sldMk cId="4213282300" sldId="1177"/>
            <ac:spMk id="2" creationId="{1A20E20F-FE08-B764-5D15-B9A8FAC08DD3}"/>
          </ac:spMkLst>
        </pc:spChg>
      </pc:sldChg>
      <pc:sldChg chg="new">
        <pc:chgData name="Heddwen Davies" userId="S::heddwen.davies@uwtsd.ac.uk::b3b4628a-d1d7-4a79-b47e-b6ca4059bab0" providerId="AD" clId="Web-{FB0F7E52-9ECA-6CB6-7D0B-CD32C988A751}" dt="2026-10-08T10:23:18.545" v="134"/>
        <pc:sldMkLst>
          <pc:docMk/>
          <pc:sldMk cId="3464880670" sldId="1178"/>
        </pc:sldMkLst>
      </pc:sldChg>
    </pc:docChg>
  </pc:docChgLst>
  <pc:docChgLst>
    <pc:chgData name="Heddwen Davies" userId="S::heddwen.davies@uwtsd.ac.uk::b3b4628a-d1d7-4a79-b47e-b6ca4059bab0" providerId="AD" clId="Web-{B3F1D417-73E4-C12E-F197-6A0DE785B8B1}"/>
    <pc:docChg chg="modSld">
      <pc:chgData name="Heddwen Davies" userId="S::heddwen.davies@uwtsd.ac.uk::b3b4628a-d1d7-4a79-b47e-b6ca4059bab0" providerId="AD" clId="Web-{B3F1D417-73E4-C12E-F197-6A0DE785B8B1}" dt="2026-10-08T12:09:50.780" v="97" actId="20577"/>
      <pc:docMkLst>
        <pc:docMk/>
      </pc:docMkLst>
      <pc:sldChg chg="modSp">
        <pc:chgData name="Heddwen Davies" userId="S::heddwen.davies@uwtsd.ac.uk::b3b4628a-d1d7-4a79-b47e-b6ca4059bab0" providerId="AD" clId="Web-{B3F1D417-73E4-C12E-F197-6A0DE785B8B1}" dt="2026-10-08T12:09:50.780" v="97" actId="20577"/>
        <pc:sldMkLst>
          <pc:docMk/>
          <pc:sldMk cId="186697262" sldId="1129"/>
        </pc:sldMkLst>
        <pc:spChg chg="mod">
          <ac:chgData name="Heddwen Davies" userId="S::heddwen.davies@uwtsd.ac.uk::b3b4628a-d1d7-4a79-b47e-b6ca4059bab0" providerId="AD" clId="Web-{B3F1D417-73E4-C12E-F197-6A0DE785B8B1}" dt="2026-10-08T12:09:44.967" v="93" actId="20577"/>
          <ac:spMkLst>
            <pc:docMk/>
            <pc:sldMk cId="186697262" sldId="1129"/>
            <ac:spMk id="31" creationId="{28F8F922-13CC-DB5B-FCD3-27EF92C029BA}"/>
          </ac:spMkLst>
        </pc:spChg>
        <pc:spChg chg="mod">
          <ac:chgData name="Heddwen Davies" userId="S::heddwen.davies@uwtsd.ac.uk::b3b4628a-d1d7-4a79-b47e-b6ca4059bab0" providerId="AD" clId="Web-{B3F1D417-73E4-C12E-F197-6A0DE785B8B1}" dt="2026-10-08T12:09:17.200" v="75" actId="20577"/>
          <ac:spMkLst>
            <pc:docMk/>
            <pc:sldMk cId="186697262" sldId="1129"/>
            <ac:spMk id="36" creationId="{3078F7E6-503A-341A-1100-02D0AC489233}"/>
          </ac:spMkLst>
        </pc:spChg>
        <pc:spChg chg="mod">
          <ac:chgData name="Heddwen Davies" userId="S::heddwen.davies@uwtsd.ac.uk::b3b4628a-d1d7-4a79-b47e-b6ca4059bab0" providerId="AD" clId="Web-{B3F1D417-73E4-C12E-F197-6A0DE785B8B1}" dt="2026-10-08T12:09:41.076" v="92" actId="20577"/>
          <ac:spMkLst>
            <pc:docMk/>
            <pc:sldMk cId="186697262" sldId="1129"/>
            <ac:spMk id="53" creationId="{9E2C3695-634F-9A9F-0DE5-50BBBC6D68EE}"/>
          </ac:spMkLst>
        </pc:spChg>
        <pc:spChg chg="mod">
          <ac:chgData name="Heddwen Davies" userId="S::heddwen.davies@uwtsd.ac.uk::b3b4628a-d1d7-4a79-b47e-b6ca4059bab0" providerId="AD" clId="Web-{B3F1D417-73E4-C12E-F197-6A0DE785B8B1}" dt="2026-10-08T12:09:50.780" v="97" actId="20577"/>
          <ac:spMkLst>
            <pc:docMk/>
            <pc:sldMk cId="186697262" sldId="1129"/>
            <ac:spMk id="58" creationId="{4ABD895C-B5FD-74B5-F04C-34C368615BD0}"/>
          </ac:spMkLst>
        </pc:spChg>
      </pc:sldChg>
    </pc:docChg>
  </pc:docChgLst>
  <pc:docChgLst>
    <pc:chgData name="Maria Trevino Gonzalez" userId="S::m.tgonzalez@uwtsd.ac.uk::aa36a5e4-cd30-4109-a581-5f2fc96aeea0" providerId="AD" clId="Web-{C50770E8-84E5-E2A8-7E4F-44A8D99DD322}"/>
    <pc:docChg chg="modSld">
      <pc:chgData name="Maria Trevino Gonzalez" userId="S::m.tgonzalez@uwtsd.ac.uk::aa36a5e4-cd30-4109-a581-5f2fc96aeea0" providerId="AD" clId="Web-{C50770E8-84E5-E2A8-7E4F-44A8D99DD322}" dt="2026-10-12T08:06:12.472" v="63"/>
      <pc:docMkLst>
        <pc:docMk/>
      </pc:docMkLst>
      <pc:sldChg chg="addSp modSp delAnim">
        <pc:chgData name="Maria Trevino Gonzalez" userId="S::m.tgonzalez@uwtsd.ac.uk::aa36a5e4-cd30-4109-a581-5f2fc96aeea0" providerId="AD" clId="Web-{C50770E8-84E5-E2A8-7E4F-44A8D99DD322}" dt="2026-10-12T08:06:12.472" v="63"/>
        <pc:sldMkLst>
          <pc:docMk/>
          <pc:sldMk cId="186697262" sldId="1129"/>
        </pc:sldMkLst>
        <pc:spChg chg="mod">
          <ac:chgData name="Maria Trevino Gonzalez" userId="S::m.tgonzalez@uwtsd.ac.uk::aa36a5e4-cd30-4109-a581-5f2fc96aeea0" providerId="AD" clId="Web-{C50770E8-84E5-E2A8-7E4F-44A8D99DD322}" dt="2026-10-12T07:56:38.629" v="0" actId="1076"/>
          <ac:spMkLst>
            <pc:docMk/>
            <pc:sldMk cId="186697262" sldId="1129"/>
            <ac:spMk id="13" creationId="{EABA0D58-90A1-FF95-DA75-CF2821B39FA3}"/>
          </ac:spMkLst>
        </pc:spChg>
        <pc:spChg chg="mod">
          <ac:chgData name="Maria Trevino Gonzalez" userId="S::m.tgonzalez@uwtsd.ac.uk::aa36a5e4-cd30-4109-a581-5f2fc96aeea0" providerId="AD" clId="Web-{C50770E8-84E5-E2A8-7E4F-44A8D99DD322}" dt="2026-10-12T08:00:20.807" v="49" actId="20577"/>
          <ac:spMkLst>
            <pc:docMk/>
            <pc:sldMk cId="186697262" sldId="1129"/>
            <ac:spMk id="25" creationId="{5AD7F352-1615-89C1-A41C-6B62F2C5A5F8}"/>
          </ac:spMkLst>
        </pc:spChg>
        <pc:spChg chg="add mod">
          <ac:chgData name="Maria Trevino Gonzalez" userId="S::m.tgonzalez@uwtsd.ac.uk::aa36a5e4-cd30-4109-a581-5f2fc96aeea0" providerId="AD" clId="Web-{C50770E8-84E5-E2A8-7E4F-44A8D99DD322}" dt="2026-10-12T08:00:56.730" v="51" actId="1076"/>
          <ac:spMkLst>
            <pc:docMk/>
            <pc:sldMk cId="186697262" sldId="1129"/>
            <ac:spMk id="29" creationId="{11E6A54C-6074-4216-0DCD-B652106A4518}"/>
          </ac:spMkLst>
        </pc:spChg>
        <pc:spChg chg="mod">
          <ac:chgData name="Maria Trevino Gonzalez" userId="S::m.tgonzalez@uwtsd.ac.uk::aa36a5e4-cd30-4109-a581-5f2fc96aeea0" providerId="AD" clId="Web-{C50770E8-84E5-E2A8-7E4F-44A8D99DD322}" dt="2026-10-12T08:01:37.465" v="61" actId="20577"/>
          <ac:spMkLst>
            <pc:docMk/>
            <pc:sldMk cId="186697262" sldId="1129"/>
            <ac:spMk id="36" creationId="{3078F7E6-503A-341A-1100-02D0AC489233}"/>
          </ac:spMkLst>
        </pc:spChg>
        <pc:spChg chg="mod">
          <ac:chgData name="Maria Trevino Gonzalez" userId="S::m.tgonzalez@uwtsd.ac.uk::aa36a5e4-cd30-4109-a581-5f2fc96aeea0" providerId="AD" clId="Web-{C50770E8-84E5-E2A8-7E4F-44A8D99DD322}" dt="2026-10-12T07:58:44.164" v="23" actId="20577"/>
          <ac:spMkLst>
            <pc:docMk/>
            <pc:sldMk cId="186697262" sldId="1129"/>
            <ac:spMk id="41" creationId="{169C235F-8A57-8DB8-EF84-7EF924134E7C}"/>
          </ac:spMkLst>
        </pc:spChg>
        <pc:spChg chg="mod">
          <ac:chgData name="Maria Trevino Gonzalez" userId="S::m.tgonzalez@uwtsd.ac.uk::aa36a5e4-cd30-4109-a581-5f2fc96aeea0" providerId="AD" clId="Web-{C50770E8-84E5-E2A8-7E4F-44A8D99DD322}" dt="2026-10-12T07:58:11.976" v="11" actId="20577"/>
          <ac:spMkLst>
            <pc:docMk/>
            <pc:sldMk cId="186697262" sldId="1129"/>
            <ac:spMk id="53" creationId="{9E2C3695-634F-9A9F-0DE5-50BBBC6D68EE}"/>
          </ac:spMkLst>
        </pc:spChg>
        <pc:spChg chg="add mod">
          <ac:chgData name="Maria Trevino Gonzalez" userId="S::m.tgonzalez@uwtsd.ac.uk::aa36a5e4-cd30-4109-a581-5f2fc96aeea0" providerId="AD" clId="Web-{C50770E8-84E5-E2A8-7E4F-44A8D99DD322}" dt="2026-10-12T07:58:01.929" v="10" actId="20577"/>
          <ac:spMkLst>
            <pc:docMk/>
            <pc:sldMk cId="186697262" sldId="1129"/>
            <ac:spMk id="57" creationId="{843F5BE3-C028-B456-1A15-1F9DE64A0161}"/>
          </ac:spMkLst>
        </pc:spChg>
        <pc:spChg chg="mod">
          <ac:chgData name="Maria Trevino Gonzalez" userId="S::m.tgonzalez@uwtsd.ac.uk::aa36a5e4-cd30-4109-a581-5f2fc96aeea0" providerId="AD" clId="Web-{C50770E8-84E5-E2A8-7E4F-44A8D99DD322}" dt="2026-10-12T08:00:45.574" v="50" actId="20577"/>
          <ac:spMkLst>
            <pc:docMk/>
            <pc:sldMk cId="186697262" sldId="1129"/>
            <ac:spMk id="58" creationId="{4ABD895C-B5FD-74B5-F04C-34C368615BD0}"/>
          </ac:spMkLst>
        </pc:spChg>
        <pc:spChg chg="add mod">
          <ac:chgData name="Maria Trevino Gonzalez" userId="S::m.tgonzalez@uwtsd.ac.uk::aa36a5e4-cd30-4109-a581-5f2fc96aeea0" providerId="AD" clId="Web-{C50770E8-84E5-E2A8-7E4F-44A8D99DD322}" dt="2026-10-12T07:58:26.992" v="14" actId="1076"/>
          <ac:spMkLst>
            <pc:docMk/>
            <pc:sldMk cId="186697262" sldId="1129"/>
            <ac:spMk id="62" creationId="{0D1C5EC9-E4E2-F826-7F7F-FDEB6E914130}"/>
          </ac:spMkLst>
        </pc:spChg>
        <pc:spChg chg="add mod">
          <ac:chgData name="Maria Trevino Gonzalez" userId="S::m.tgonzalez@uwtsd.ac.uk::aa36a5e4-cd30-4109-a581-5f2fc96aeea0" providerId="AD" clId="Web-{C50770E8-84E5-E2A8-7E4F-44A8D99DD322}" dt="2026-10-12T07:58:53.102" v="26" actId="20577"/>
          <ac:spMkLst>
            <pc:docMk/>
            <pc:sldMk cId="186697262" sldId="1129"/>
            <ac:spMk id="64" creationId="{DA13DDD5-B381-7101-2444-13E8E0E18EA0}"/>
          </ac:spMkLst>
        </pc:spChg>
      </pc:sldChg>
    </pc:docChg>
  </pc:docChgLst>
  <pc:docChgLst>
    <pc:chgData name="Maria Trevino Gonzalez" userId="aa36a5e4-cd30-4109-a581-5f2fc96aeea0" providerId="ADAL" clId="{7C7B4D59-86A3-4B3D-94F3-979EB82E38A9}"/>
    <pc:docChg chg="undo custSel addSld modSld sldOrd">
      <pc:chgData name="Maria Trevino Gonzalez" userId="aa36a5e4-cd30-4109-a581-5f2fc96aeea0" providerId="ADAL" clId="{7C7B4D59-86A3-4B3D-94F3-979EB82E38A9}" dt="2026-10-08T10:32:31.947" v="476" actId="20577"/>
      <pc:docMkLst>
        <pc:docMk/>
      </pc:docMkLst>
      <pc:sldChg chg="modSp mod ord">
        <pc:chgData name="Maria Trevino Gonzalez" userId="aa36a5e4-cd30-4109-a581-5f2fc96aeea0" providerId="ADAL" clId="{7C7B4D59-86A3-4B3D-94F3-979EB82E38A9}" dt="2026-10-08T09:57:20.336" v="94" actId="20577"/>
        <pc:sldMkLst>
          <pc:docMk/>
          <pc:sldMk cId="4057481595" sldId="1039"/>
        </pc:sldMkLst>
        <pc:spChg chg="mod">
          <ac:chgData name="Maria Trevino Gonzalez" userId="aa36a5e4-cd30-4109-a581-5f2fc96aeea0" providerId="ADAL" clId="{7C7B4D59-86A3-4B3D-94F3-979EB82E38A9}" dt="2026-10-08T09:57:20.336" v="94" actId="20577"/>
          <ac:spMkLst>
            <pc:docMk/>
            <pc:sldMk cId="4057481595" sldId="1039"/>
            <ac:spMk id="6" creationId="{9CEDB699-8787-7CBE-2650-CB4DB6F1A4B0}"/>
          </ac:spMkLst>
        </pc:spChg>
      </pc:sldChg>
      <pc:sldChg chg="modSp mod ord">
        <pc:chgData name="Maria Trevino Gonzalez" userId="aa36a5e4-cd30-4109-a581-5f2fc96aeea0" providerId="ADAL" clId="{7C7B4D59-86A3-4B3D-94F3-979EB82E38A9}" dt="2026-10-08T10:32:31.947" v="476" actId="20577"/>
        <pc:sldMkLst>
          <pc:docMk/>
          <pc:sldMk cId="2737518264" sldId="1169"/>
        </pc:sldMkLst>
        <pc:spChg chg="mod">
          <ac:chgData name="Maria Trevino Gonzalez" userId="aa36a5e4-cd30-4109-a581-5f2fc96aeea0" providerId="ADAL" clId="{7C7B4D59-86A3-4B3D-94F3-979EB82E38A9}" dt="2026-10-08T10:24:43.143" v="107" actId="20577"/>
          <ac:spMkLst>
            <pc:docMk/>
            <pc:sldMk cId="2737518264" sldId="1169"/>
            <ac:spMk id="2" creationId="{2C68E60E-D511-1721-6765-885C9A16D1CB}"/>
          </ac:spMkLst>
        </pc:spChg>
        <pc:spChg chg="mod">
          <ac:chgData name="Maria Trevino Gonzalez" userId="aa36a5e4-cd30-4109-a581-5f2fc96aeea0" providerId="ADAL" clId="{7C7B4D59-86A3-4B3D-94F3-979EB82E38A9}" dt="2026-10-08T10:32:31.947" v="476" actId="20577"/>
          <ac:spMkLst>
            <pc:docMk/>
            <pc:sldMk cId="2737518264" sldId="1169"/>
            <ac:spMk id="3" creationId="{003308DA-F615-61DD-C34C-ABA44BE12B29}"/>
          </ac:spMkLst>
        </pc:spChg>
      </pc:sldChg>
      <pc:sldChg chg="mod ord modShow">
        <pc:chgData name="Maria Trevino Gonzalez" userId="aa36a5e4-cd30-4109-a581-5f2fc96aeea0" providerId="ADAL" clId="{7C7B4D59-86A3-4B3D-94F3-979EB82E38A9}" dt="2026-10-08T09:57:03.435" v="92"/>
        <pc:sldMkLst>
          <pc:docMk/>
          <pc:sldMk cId="3704501618" sldId="1173"/>
        </pc:sldMkLst>
      </pc:sldChg>
      <pc:sldChg chg="modSp mod">
        <pc:chgData name="Maria Trevino Gonzalez" userId="aa36a5e4-cd30-4109-a581-5f2fc96aeea0" providerId="ADAL" clId="{7C7B4D59-86A3-4B3D-94F3-979EB82E38A9}" dt="2026-10-08T09:54:45.733" v="86" actId="1076"/>
        <pc:sldMkLst>
          <pc:docMk/>
          <pc:sldMk cId="3936957312" sldId="1176"/>
        </pc:sldMkLst>
        <pc:spChg chg="mod">
          <ac:chgData name="Maria Trevino Gonzalez" userId="aa36a5e4-cd30-4109-a581-5f2fc96aeea0" providerId="ADAL" clId="{7C7B4D59-86A3-4B3D-94F3-979EB82E38A9}" dt="2026-10-08T09:54:45.733" v="86" actId="1076"/>
          <ac:spMkLst>
            <pc:docMk/>
            <pc:sldMk cId="3936957312" sldId="1176"/>
            <ac:spMk id="3" creationId="{ACC766D5-37DA-C517-8F5B-409B44516CB0}"/>
          </ac:spMkLst>
        </pc:spChg>
      </pc:sldChg>
      <pc:sldChg chg="ord">
        <pc:chgData name="Maria Trevino Gonzalez" userId="aa36a5e4-cd30-4109-a581-5f2fc96aeea0" providerId="ADAL" clId="{7C7B4D59-86A3-4B3D-94F3-979EB82E38A9}" dt="2026-10-08T10:27:48.569" v="289" actId="20578"/>
        <pc:sldMkLst>
          <pc:docMk/>
          <pc:sldMk cId="4213282300" sldId="1177"/>
        </pc:sldMkLst>
      </pc:sldChg>
      <pc:sldChg chg="add mod modShow">
        <pc:chgData name="Maria Trevino Gonzalez" userId="aa36a5e4-cd30-4109-a581-5f2fc96aeea0" providerId="ADAL" clId="{7C7B4D59-86A3-4B3D-94F3-979EB82E38A9}" dt="2026-10-08T10:27:11.274" v="283" actId="729"/>
        <pc:sldMkLst>
          <pc:docMk/>
          <pc:sldMk cId="67356315" sldId="1179"/>
        </pc:sldMkLst>
      </pc:sldChg>
    </pc:docChg>
  </pc:docChgLst>
  <pc:docChgLst>
    <pc:chgData name="Heddwen Davies" userId="S::heddwen.davies@uwtsd.ac.uk::b3b4628a-d1d7-4a79-b47e-b6ca4059bab0" providerId="AD" clId="Web-{198A139F-DD48-ADF6-451B-4E2731800B57}"/>
    <pc:docChg chg="modSld">
      <pc:chgData name="Heddwen Davies" userId="S::heddwen.davies@uwtsd.ac.uk::b3b4628a-d1d7-4a79-b47e-b6ca4059bab0" providerId="AD" clId="Web-{198A139F-DD48-ADF6-451B-4E2731800B57}" dt="2026-10-08T13:42:37.098" v="169" actId="1076"/>
      <pc:docMkLst>
        <pc:docMk/>
      </pc:docMkLst>
      <pc:sldChg chg="addSp modSp mod modClrScheme chgLayout">
        <pc:chgData name="Heddwen Davies" userId="S::heddwen.davies@uwtsd.ac.uk::b3b4628a-d1d7-4a79-b47e-b6ca4059bab0" providerId="AD" clId="Web-{198A139F-DD48-ADF6-451B-4E2731800B57}" dt="2026-10-08T13:42:37.098" v="169" actId="1076"/>
        <pc:sldMkLst>
          <pc:docMk/>
          <pc:sldMk cId="3464880670" sldId="1178"/>
        </pc:sldMkLst>
        <pc:spChg chg="mod ord">
          <ac:chgData name="Heddwen Davies" userId="S::heddwen.davies@uwtsd.ac.uk::b3b4628a-d1d7-4a79-b47e-b6ca4059bab0" providerId="AD" clId="Web-{198A139F-DD48-ADF6-451B-4E2731800B57}" dt="2026-10-08T13:40:35.535" v="35" actId="20577"/>
          <ac:spMkLst>
            <pc:docMk/>
            <pc:sldMk cId="3464880670" sldId="1178"/>
            <ac:spMk id="2" creationId="{534216D2-4318-5281-8E04-E9568E5EEF49}"/>
          </ac:spMkLst>
        </pc:spChg>
        <pc:spChg chg="mod ord">
          <ac:chgData name="Heddwen Davies" userId="S::heddwen.davies@uwtsd.ac.uk::b3b4628a-d1d7-4a79-b47e-b6ca4059bab0" providerId="AD" clId="Web-{198A139F-DD48-ADF6-451B-4E2731800B57}" dt="2026-10-08T13:42:31.895" v="168" actId="1076"/>
          <ac:spMkLst>
            <pc:docMk/>
            <pc:sldMk cId="3464880670" sldId="1178"/>
            <ac:spMk id="3" creationId="{545F469A-D994-0C84-DEA9-9F62D0D9EF7F}"/>
          </ac:spMkLst>
        </pc:spChg>
        <pc:spChg chg="add mod ord">
          <ac:chgData name="Heddwen Davies" userId="S::heddwen.davies@uwtsd.ac.uk::b3b4628a-d1d7-4a79-b47e-b6ca4059bab0" providerId="AD" clId="Web-{198A139F-DD48-ADF6-451B-4E2731800B57}" dt="2026-10-08T13:42:37.098" v="169" actId="1076"/>
          <ac:spMkLst>
            <pc:docMk/>
            <pc:sldMk cId="3464880670" sldId="1178"/>
            <ac:spMk id="4" creationId="{B29C0202-BDF8-24DE-B1AA-DF3F13E96074}"/>
          </ac:spMkLst>
        </pc:spChg>
      </pc:sldChg>
    </pc:docChg>
  </pc:docChgLst>
  <pc:docChgLst>
    <pc:chgData name="Heddwen Davies" userId="S::heddwen.davies@uwtsd.ac.uk::b3b4628a-d1d7-4a79-b47e-b6ca4059bab0" providerId="AD" clId="Web-{00000000-0000-0000-0000-000000000000}"/>
    <pc:docChg chg="addSld delSld modSld sldOrd">
      <pc:chgData name="Heddwen Davies" userId="S::heddwen.davies@uwtsd.ac.uk::b3b4628a-d1d7-4a79-b47e-b6ca4059bab0" providerId="AD" clId="Web-{00000000-0000-0000-0000-000000000000}" dt="2026-10-08T11:51:43.170" v="1958" actId="1076"/>
      <pc:docMkLst>
        <pc:docMk/>
      </pc:docMkLst>
      <pc:sldChg chg="modSp ord">
        <pc:chgData name="Heddwen Davies" userId="S::heddwen.davies@uwtsd.ac.uk::b3b4628a-d1d7-4a79-b47e-b6ca4059bab0" providerId="AD" clId="Web-{00000000-0000-0000-0000-000000000000}" dt="2026-10-08T11:08:13.206" v="934"/>
        <pc:sldMkLst>
          <pc:docMk/>
          <pc:sldMk cId="3691184287" sldId="257"/>
        </pc:sldMkLst>
        <pc:spChg chg="mod">
          <ac:chgData name="Heddwen Davies" userId="S::heddwen.davies@uwtsd.ac.uk::b3b4628a-d1d7-4a79-b47e-b6ca4059bab0" providerId="AD" clId="Web-{00000000-0000-0000-0000-000000000000}" dt="2026-10-08T11:07:08.502" v="922" actId="20577"/>
          <ac:spMkLst>
            <pc:docMk/>
            <pc:sldMk cId="3691184287" sldId="257"/>
            <ac:spMk id="4" creationId="{615E3581-7EA8-500E-E413-8921F46431AA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07:50.175" v="932" actId="20577"/>
          <ac:spMkLst>
            <pc:docMk/>
            <pc:sldMk cId="3691184287" sldId="257"/>
            <ac:spMk id="5" creationId="{9868BE09-EA0B-CC95-265E-BC4FF1ED2FC6}"/>
          </ac:spMkLst>
        </pc:spChg>
      </pc:sldChg>
      <pc:sldChg chg="ord">
        <pc:chgData name="Heddwen Davies" userId="S::heddwen.davies@uwtsd.ac.uk::b3b4628a-d1d7-4a79-b47e-b6ca4059bab0" providerId="AD" clId="Web-{00000000-0000-0000-0000-000000000000}" dt="2026-10-08T10:49:44.273" v="732"/>
        <pc:sldMkLst>
          <pc:docMk/>
          <pc:sldMk cId="3355039475" sldId="258"/>
        </pc:sldMkLst>
      </pc:sldChg>
      <pc:sldChg chg="modSp add">
        <pc:chgData name="Heddwen Davies" userId="S::heddwen.davies@uwtsd.ac.uk::b3b4628a-d1d7-4a79-b47e-b6ca4059bab0" providerId="AD" clId="Web-{00000000-0000-0000-0000-000000000000}" dt="2026-10-08T10:58:59.053" v="771" actId="20577"/>
        <pc:sldMkLst>
          <pc:docMk/>
          <pc:sldMk cId="1827447862" sldId="277"/>
        </pc:sldMkLst>
        <pc:spChg chg="mod">
          <ac:chgData name="Heddwen Davies" userId="S::heddwen.davies@uwtsd.ac.uk::b3b4628a-d1d7-4a79-b47e-b6ca4059bab0" providerId="AD" clId="Web-{00000000-0000-0000-0000-000000000000}" dt="2026-10-08T10:58:43.819" v="764" actId="1076"/>
          <ac:spMkLst>
            <pc:docMk/>
            <pc:sldMk cId="1827447862" sldId="277"/>
            <ac:spMk id="7" creationId="{00000000-0000-0000-0000-000000000000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0:58:38.334" v="763" actId="1076"/>
          <ac:spMkLst>
            <pc:docMk/>
            <pc:sldMk cId="1827447862" sldId="277"/>
            <ac:spMk id="33793" creationId="{00000000-0000-0000-0000-000000000000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0:58:59.053" v="771" actId="20577"/>
          <ac:spMkLst>
            <pc:docMk/>
            <pc:sldMk cId="1827447862" sldId="277"/>
            <ac:spMk id="33794" creationId="{00000000-0000-0000-0000-000000000000}"/>
          </ac:spMkLst>
        </pc:spChg>
      </pc:sldChg>
      <pc:sldChg chg="add">
        <pc:chgData name="Heddwen Davies" userId="S::heddwen.davies@uwtsd.ac.uk::b3b4628a-d1d7-4a79-b47e-b6ca4059bab0" providerId="AD" clId="Web-{00000000-0000-0000-0000-000000000000}" dt="2026-10-08T10:56:45.674" v="752"/>
        <pc:sldMkLst>
          <pc:docMk/>
          <pc:sldMk cId="320259389" sldId="284"/>
        </pc:sldMkLst>
      </pc:sldChg>
      <pc:sldChg chg="addSp delSp modSp">
        <pc:chgData name="Heddwen Davies" userId="S::heddwen.davies@uwtsd.ac.uk::b3b4628a-d1d7-4a79-b47e-b6ca4059bab0" providerId="AD" clId="Web-{00000000-0000-0000-0000-000000000000}" dt="2026-10-08T11:51:43.170" v="1958" actId="1076"/>
        <pc:sldMkLst>
          <pc:docMk/>
          <pc:sldMk cId="186697262" sldId="1129"/>
        </pc:sldMkLst>
        <pc:spChg chg="mod">
          <ac:chgData name="Heddwen Davies" userId="S::heddwen.davies@uwtsd.ac.uk::b3b4628a-d1d7-4a79-b47e-b6ca4059bab0" providerId="AD" clId="Web-{00000000-0000-0000-0000-000000000000}" dt="2026-10-08T11:45:57.451" v="1879" actId="1076"/>
          <ac:spMkLst>
            <pc:docMk/>
            <pc:sldMk cId="186697262" sldId="1129"/>
            <ac:spMk id="7" creationId="{1F799C7F-6680-5EAB-353B-F514972491DE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46:55.501" v="1892" actId="20577"/>
          <ac:spMkLst>
            <pc:docMk/>
            <pc:sldMk cId="186697262" sldId="1129"/>
            <ac:spMk id="11" creationId="{655FEBFC-E06D-1EDA-C7B8-4F11EB7D3585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51:26.341" v="1953" actId="1076"/>
          <ac:spMkLst>
            <pc:docMk/>
            <pc:sldMk cId="186697262" sldId="1129"/>
            <ac:spMk id="13" creationId="{EABA0D58-90A1-FF95-DA75-CF2821B39FA3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51:43.170" v="1958" actId="1076"/>
          <ac:spMkLst>
            <pc:docMk/>
            <pc:sldMk cId="186697262" sldId="1129"/>
            <ac:spMk id="14" creationId="{A425D6F4-1EA8-033E-80B8-DE1B0511A7CD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51:42.295" v="1957" actId="1076"/>
          <ac:spMkLst>
            <pc:docMk/>
            <pc:sldMk cId="186697262" sldId="1129"/>
            <ac:spMk id="16" creationId="{CC8F4318-E0BE-7AE8-1AFB-E36AF079F32E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46:07.061" v="1881" actId="20577"/>
          <ac:spMkLst>
            <pc:docMk/>
            <pc:sldMk cId="186697262" sldId="1129"/>
            <ac:spMk id="19" creationId="{BD9A96AE-01AB-1B56-1BB2-3FB32636AB2E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46:35.297" v="1886" actId="20577"/>
          <ac:spMkLst>
            <pc:docMk/>
            <pc:sldMk cId="186697262" sldId="1129"/>
            <ac:spMk id="24" creationId="{1F4600EB-8092-069D-9A64-3099F2CB07F1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45:11.199" v="1870" actId="20577"/>
          <ac:spMkLst>
            <pc:docMk/>
            <pc:sldMk cId="186697262" sldId="1129"/>
            <ac:spMk id="25" creationId="{5AD7F352-1615-89C1-A41C-6B62F2C5A5F8}"/>
          </ac:spMkLst>
        </pc:spChg>
        <pc:spChg chg="add del mod">
          <ac:chgData name="Heddwen Davies" userId="S::heddwen.davies@uwtsd.ac.uk::b3b4628a-d1d7-4a79-b47e-b6ca4059bab0" providerId="AD" clId="Web-{00000000-0000-0000-0000-000000000000}" dt="2026-10-08T11:40:35.743" v="1647"/>
          <ac:spMkLst>
            <pc:docMk/>
            <pc:sldMk cId="186697262" sldId="1129"/>
            <ac:spMk id="29" creationId="{4717A796-D644-8A44-20BB-BBF6C80B16ED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42:48.589" v="1742" actId="20577"/>
          <ac:spMkLst>
            <pc:docMk/>
            <pc:sldMk cId="186697262" sldId="1129"/>
            <ac:spMk id="31" creationId="{28F8F922-13CC-DB5B-FCD3-27EF92C029BA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47:12.049" v="1893" actId="1076"/>
          <ac:spMkLst>
            <pc:docMk/>
            <pc:sldMk cId="186697262" sldId="1129"/>
            <ac:spMk id="36" creationId="{3078F7E6-503A-341A-1100-02D0AC489233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40:56.228" v="1657" actId="20577"/>
          <ac:spMkLst>
            <pc:docMk/>
            <pc:sldMk cId="186697262" sldId="1129"/>
            <ac:spMk id="41" creationId="{169C235F-8A57-8DB8-EF84-7EF924134E7C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47:26.410" v="1895" actId="1076"/>
          <ac:spMkLst>
            <pc:docMk/>
            <pc:sldMk cId="186697262" sldId="1129"/>
            <ac:spMk id="53" creationId="{9E2C3695-634F-9A9F-0DE5-50BBBC6D68EE}"/>
          </ac:spMkLst>
        </pc:spChg>
        <pc:spChg chg="add mod">
          <ac:chgData name="Heddwen Davies" userId="S::heddwen.davies@uwtsd.ac.uk::b3b4628a-d1d7-4a79-b47e-b6ca4059bab0" providerId="AD" clId="Web-{00000000-0000-0000-0000-000000000000}" dt="2026-10-08T11:43:17.198" v="1767" actId="1076"/>
          <ac:spMkLst>
            <pc:docMk/>
            <pc:sldMk cId="186697262" sldId="1129"/>
            <ac:spMk id="56" creationId="{F6511F93-01BD-6F1F-C7AD-D34D039EB882}"/>
          </ac:spMkLst>
        </pc:spChg>
        <pc:spChg chg="add mod ord">
          <ac:chgData name="Heddwen Davies" userId="S::heddwen.davies@uwtsd.ac.uk::b3b4628a-d1d7-4a79-b47e-b6ca4059bab0" providerId="AD" clId="Web-{00000000-0000-0000-0000-000000000000}" dt="2026-10-08T11:50:28.980" v="1946" actId="1076"/>
          <ac:spMkLst>
            <pc:docMk/>
            <pc:sldMk cId="186697262" sldId="1129"/>
            <ac:spMk id="58" creationId="{4ABD895C-B5FD-74B5-F04C-34C368615BD0}"/>
          </ac:spMkLst>
        </pc:spChg>
        <pc:spChg chg="add del mod">
          <ac:chgData name="Heddwen Davies" userId="S::heddwen.davies@uwtsd.ac.uk::b3b4628a-d1d7-4a79-b47e-b6ca4059bab0" providerId="AD" clId="Web-{00000000-0000-0000-0000-000000000000}" dt="2026-10-08T11:46:18.812" v="1885"/>
          <ac:spMkLst>
            <pc:docMk/>
            <pc:sldMk cId="186697262" sldId="1129"/>
            <ac:spMk id="59" creationId="{A7D15961-21CD-14FF-87A3-A7591BE94FF0}"/>
          </ac:spMkLst>
        </pc:spChg>
        <pc:spChg chg="add mod ord">
          <ac:chgData name="Heddwen Davies" userId="S::heddwen.davies@uwtsd.ac.uk::b3b4628a-d1d7-4a79-b47e-b6ca4059bab0" providerId="AD" clId="Web-{00000000-0000-0000-0000-000000000000}" dt="2026-10-08T11:49:49.979" v="1938"/>
          <ac:spMkLst>
            <pc:docMk/>
            <pc:sldMk cId="186697262" sldId="1129"/>
            <ac:spMk id="60" creationId="{004D3164-301E-070B-9F68-262437B4A097}"/>
          </ac:spMkLst>
        </pc:spChg>
        <pc:spChg chg="add mod">
          <ac:chgData name="Heddwen Davies" userId="S::heddwen.davies@uwtsd.ac.uk::b3b4628a-d1d7-4a79-b47e-b6ca4059bab0" providerId="AD" clId="Web-{00000000-0000-0000-0000-000000000000}" dt="2026-10-08T11:48:59.368" v="1929" actId="1076"/>
          <ac:spMkLst>
            <pc:docMk/>
            <pc:sldMk cId="186697262" sldId="1129"/>
            <ac:spMk id="61" creationId="{ACC236CF-0A63-00FF-E521-55F5B23F5423}"/>
          </ac:spMkLst>
        </pc:spChg>
        <pc:spChg chg="add mod">
          <ac:chgData name="Heddwen Davies" userId="S::heddwen.davies@uwtsd.ac.uk::b3b4628a-d1d7-4a79-b47e-b6ca4059bab0" providerId="AD" clId="Web-{00000000-0000-0000-0000-000000000000}" dt="2026-10-08T11:50:42.059" v="1949" actId="1076"/>
          <ac:spMkLst>
            <pc:docMk/>
            <pc:sldMk cId="186697262" sldId="1129"/>
            <ac:spMk id="63" creationId="{AB5146CC-DFCE-7D56-405B-5A5703FE81BA}"/>
          </ac:spMkLst>
        </pc:spChg>
        <pc:spChg chg="add mod">
          <ac:chgData name="Heddwen Davies" userId="S::heddwen.davies@uwtsd.ac.uk::b3b4628a-d1d7-4a79-b47e-b6ca4059bab0" providerId="AD" clId="Web-{00000000-0000-0000-0000-000000000000}" dt="2026-10-08T11:50:22.277" v="1944" actId="1076"/>
          <ac:spMkLst>
            <pc:docMk/>
            <pc:sldMk cId="186697262" sldId="1129"/>
            <ac:spMk id="65" creationId="{8C863DDD-3A6E-7456-A7CA-38B31DF8E2DB}"/>
          </ac:spMkLst>
        </pc:spChg>
        <pc:spChg chg="add mod">
          <ac:chgData name="Heddwen Davies" userId="S::heddwen.davies@uwtsd.ac.uk::b3b4628a-d1d7-4a79-b47e-b6ca4059bab0" providerId="AD" clId="Web-{00000000-0000-0000-0000-000000000000}" dt="2026-10-08T11:50:40.043" v="1948" actId="1076"/>
          <ac:spMkLst>
            <pc:docMk/>
            <pc:sldMk cId="186697262" sldId="1129"/>
            <ac:spMk id="66" creationId="{73E1BF39-726D-E44E-8435-0F1ED0C7A278}"/>
          </ac:spMkLst>
        </pc:spChg>
        <pc:grpChg chg="mod">
          <ac:chgData name="Heddwen Davies" userId="S::heddwen.davies@uwtsd.ac.uk::b3b4628a-d1d7-4a79-b47e-b6ca4059bab0" providerId="AD" clId="Web-{00000000-0000-0000-0000-000000000000}" dt="2026-10-08T11:51:11.903" v="1952" actId="1076"/>
          <ac:grpSpMkLst>
            <pc:docMk/>
            <pc:sldMk cId="186697262" sldId="1129"/>
            <ac:grpSpMk id="45" creationId="{A0821B80-B179-DE71-8321-CDB75CD27CD3}"/>
          </ac:grpSpMkLst>
        </pc:grpChg>
        <pc:grpChg chg="mod">
          <ac:chgData name="Heddwen Davies" userId="S::heddwen.davies@uwtsd.ac.uk::b3b4628a-d1d7-4a79-b47e-b6ca4059bab0" providerId="AD" clId="Web-{00000000-0000-0000-0000-000000000000}" dt="2026-10-08T11:41:09.010" v="1681" actId="1076"/>
          <ac:grpSpMkLst>
            <pc:docMk/>
            <pc:sldMk cId="186697262" sldId="1129"/>
            <ac:grpSpMk id="48" creationId="{45C7E049-794F-B046-A52F-CC07B00D8F69}"/>
          </ac:grpSpMkLst>
        </pc:grpChg>
        <pc:grpChg chg="mod">
          <ac:chgData name="Heddwen Davies" userId="S::heddwen.davies@uwtsd.ac.uk::b3b4628a-d1d7-4a79-b47e-b6ca4059bab0" providerId="AD" clId="Web-{00000000-0000-0000-0000-000000000000}" dt="2026-10-08T11:40:30.822" v="1646" actId="1076"/>
          <ac:grpSpMkLst>
            <pc:docMk/>
            <pc:sldMk cId="186697262" sldId="1129"/>
            <ac:grpSpMk id="49" creationId="{9299EC7D-B9CD-34A2-AC7F-101B31B5A299}"/>
          </ac:grpSpMkLst>
        </pc:grpChg>
      </pc:sldChg>
      <pc:sldChg chg="modSp">
        <pc:chgData name="Heddwen Davies" userId="S::heddwen.davies@uwtsd.ac.uk::b3b4628a-d1d7-4a79-b47e-b6ca4059bab0" providerId="AD" clId="Web-{00000000-0000-0000-0000-000000000000}" dt="2026-10-08T10:46:31.582" v="637" actId="1076"/>
        <pc:sldMkLst>
          <pc:docMk/>
          <pc:sldMk cId="735715543" sldId="1149"/>
        </pc:sldMkLst>
        <pc:spChg chg="mod">
          <ac:chgData name="Heddwen Davies" userId="S::heddwen.davies@uwtsd.ac.uk::b3b4628a-d1d7-4a79-b47e-b6ca4059bab0" providerId="AD" clId="Web-{00000000-0000-0000-0000-000000000000}" dt="2026-10-08T10:46:23.769" v="635" actId="1076"/>
          <ac:spMkLst>
            <pc:docMk/>
            <pc:sldMk cId="735715543" sldId="1149"/>
            <ac:spMk id="17" creationId="{65CA5166-13A4-71D2-B99F-24D178B64119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0:46:31.582" v="637" actId="1076"/>
          <ac:spMkLst>
            <pc:docMk/>
            <pc:sldMk cId="735715543" sldId="1149"/>
            <ac:spMk id="19" creationId="{E014FC1A-8905-DB00-F75F-F1A6186D2439}"/>
          </ac:spMkLst>
        </pc:spChg>
      </pc:sldChg>
      <pc:sldChg chg="modSp">
        <pc:chgData name="Heddwen Davies" userId="S::heddwen.davies@uwtsd.ac.uk::b3b4628a-d1d7-4a79-b47e-b6ca4059bab0" providerId="AD" clId="Web-{00000000-0000-0000-0000-000000000000}" dt="2026-10-08T11:38:33.116" v="1640" actId="1076"/>
        <pc:sldMkLst>
          <pc:docMk/>
          <pc:sldMk cId="1840939748" sldId="1158"/>
        </pc:sldMkLst>
        <pc:spChg chg="mod">
          <ac:chgData name="Heddwen Davies" userId="S::heddwen.davies@uwtsd.ac.uk::b3b4628a-d1d7-4a79-b47e-b6ca4059bab0" providerId="AD" clId="Web-{00000000-0000-0000-0000-000000000000}" dt="2026-10-08T11:38:08.850" v="1636" actId="1076"/>
          <ac:spMkLst>
            <pc:docMk/>
            <pc:sldMk cId="1840939748" sldId="1158"/>
            <ac:spMk id="14" creationId="{7A24D5BE-813F-82BC-D1AB-F8AD7B1E403A}"/>
          </ac:spMkLst>
        </pc:spChg>
        <pc:grpChg chg="mod">
          <ac:chgData name="Heddwen Davies" userId="S::heddwen.davies@uwtsd.ac.uk::b3b4628a-d1d7-4a79-b47e-b6ca4059bab0" providerId="AD" clId="Web-{00000000-0000-0000-0000-000000000000}" dt="2026-10-08T11:38:22.053" v="1638" actId="1076"/>
          <ac:grpSpMkLst>
            <pc:docMk/>
            <pc:sldMk cId="1840939748" sldId="1158"/>
            <ac:grpSpMk id="8" creationId="{0212554B-C47F-F6F6-7839-FDA91390A896}"/>
          </ac:grpSpMkLst>
        </pc:grpChg>
        <pc:grpChg chg="mod">
          <ac:chgData name="Heddwen Davies" userId="S::heddwen.davies@uwtsd.ac.uk::b3b4628a-d1d7-4a79-b47e-b6ca4059bab0" providerId="AD" clId="Web-{00000000-0000-0000-0000-000000000000}" dt="2026-10-08T11:38:33.116" v="1640" actId="1076"/>
          <ac:grpSpMkLst>
            <pc:docMk/>
            <pc:sldMk cId="1840939748" sldId="1158"/>
            <ac:grpSpMk id="27" creationId="{8A417F09-8C20-8288-D71D-C64A5DAECDFE}"/>
          </ac:grpSpMkLst>
        </pc:grpChg>
      </pc:sldChg>
      <pc:sldChg chg="modSp">
        <pc:chgData name="Heddwen Davies" userId="S::heddwen.davies@uwtsd.ac.uk::b3b4628a-d1d7-4a79-b47e-b6ca4059bab0" providerId="AD" clId="Web-{00000000-0000-0000-0000-000000000000}" dt="2026-10-08T11:20:30.697" v="1634" actId="1076"/>
        <pc:sldMkLst>
          <pc:docMk/>
          <pc:sldMk cId="2737518264" sldId="1169"/>
        </pc:sldMkLst>
        <pc:spChg chg="mod">
          <ac:chgData name="Heddwen Davies" userId="S::heddwen.davies@uwtsd.ac.uk::b3b4628a-d1d7-4a79-b47e-b6ca4059bab0" providerId="AD" clId="Web-{00000000-0000-0000-0000-000000000000}" dt="2026-10-08T11:11:08.990" v="979" actId="1076"/>
          <ac:spMkLst>
            <pc:docMk/>
            <pc:sldMk cId="2737518264" sldId="1169"/>
            <ac:spMk id="2" creationId="{2C68E60E-D511-1721-6765-885C9A16D1CB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20:30.697" v="1634" actId="1076"/>
          <ac:spMkLst>
            <pc:docMk/>
            <pc:sldMk cId="2737518264" sldId="1169"/>
            <ac:spMk id="3" creationId="{003308DA-F615-61DD-C34C-ABA44BE12B29}"/>
          </ac:spMkLst>
        </pc:spChg>
      </pc:sldChg>
      <pc:sldChg chg="modSp">
        <pc:chgData name="Heddwen Davies" userId="S::heddwen.davies@uwtsd.ac.uk::b3b4628a-d1d7-4a79-b47e-b6ca4059bab0" providerId="AD" clId="Web-{00000000-0000-0000-0000-000000000000}" dt="2026-10-08T11:44:55.731" v="1854" actId="20577"/>
        <pc:sldMkLst>
          <pc:docMk/>
          <pc:sldMk cId="3704501618" sldId="1173"/>
        </pc:sldMkLst>
        <pc:spChg chg="mod">
          <ac:chgData name="Heddwen Davies" userId="S::heddwen.davies@uwtsd.ac.uk::b3b4628a-d1d7-4a79-b47e-b6ca4059bab0" providerId="AD" clId="Web-{00000000-0000-0000-0000-000000000000}" dt="2026-10-08T11:44:55.731" v="1854" actId="20577"/>
          <ac:spMkLst>
            <pc:docMk/>
            <pc:sldMk cId="3704501618" sldId="1173"/>
            <ac:spMk id="3" creationId="{CC162EAE-0528-98AF-8128-DC279913C7E2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1:44:44.246" v="1851" actId="20577"/>
          <ac:spMkLst>
            <pc:docMk/>
            <pc:sldMk cId="3704501618" sldId="1173"/>
            <ac:spMk id="4" creationId="{FCBB8AD3-A9BC-1202-6405-B4EB3BFDA3A3}"/>
          </ac:spMkLst>
        </pc:spChg>
      </pc:sldChg>
      <pc:sldChg chg="modSp del ord">
        <pc:chgData name="Heddwen Davies" userId="S::heddwen.davies@uwtsd.ac.uk::b3b4628a-d1d7-4a79-b47e-b6ca4059bab0" providerId="AD" clId="Web-{00000000-0000-0000-0000-000000000000}" dt="2026-10-08T11:09:48.770" v="939"/>
        <pc:sldMkLst>
          <pc:docMk/>
          <pc:sldMk cId="3936957312" sldId="1176"/>
        </pc:sldMkLst>
        <pc:spChg chg="mod">
          <ac:chgData name="Heddwen Davies" userId="S::heddwen.davies@uwtsd.ac.uk::b3b4628a-d1d7-4a79-b47e-b6ca4059bab0" providerId="AD" clId="Web-{00000000-0000-0000-0000-000000000000}" dt="2026-10-08T10:33:42.419" v="13" actId="20577"/>
          <ac:spMkLst>
            <pc:docMk/>
            <pc:sldMk cId="3936957312" sldId="1176"/>
            <ac:spMk id="2" creationId="{F578CAE4-073C-1285-B7BD-B584C94A06E5}"/>
          </ac:spMkLst>
        </pc:spChg>
        <pc:spChg chg="mod">
          <ac:chgData name="Heddwen Davies" userId="S::heddwen.davies@uwtsd.ac.uk::b3b4628a-d1d7-4a79-b47e-b6ca4059bab0" providerId="AD" clId="Web-{00000000-0000-0000-0000-000000000000}" dt="2026-10-08T10:34:27.638" v="77" actId="20577"/>
          <ac:spMkLst>
            <pc:docMk/>
            <pc:sldMk cId="3936957312" sldId="1176"/>
            <ac:spMk id="3" creationId="{ACC766D5-37DA-C517-8F5B-409B44516CB0}"/>
          </ac:spMkLst>
        </pc:spChg>
      </pc:sldChg>
      <pc:sldChg chg="addSp delSp modSp ord modNotes">
        <pc:chgData name="Heddwen Davies" userId="S::heddwen.davies@uwtsd.ac.uk::b3b4628a-d1d7-4a79-b47e-b6ca4059bab0" providerId="AD" clId="Web-{00000000-0000-0000-0000-000000000000}" dt="2026-10-08T10:49:47.382" v="733"/>
        <pc:sldMkLst>
          <pc:docMk/>
          <pc:sldMk cId="4213282300" sldId="1177"/>
        </pc:sldMkLst>
        <pc:spChg chg="mod">
          <ac:chgData name="Heddwen Davies" userId="S::heddwen.davies@uwtsd.ac.uk::b3b4628a-d1d7-4a79-b47e-b6ca4059bab0" providerId="AD" clId="Web-{00000000-0000-0000-0000-000000000000}" dt="2026-10-08T10:44:38.970" v="631" actId="20577"/>
          <ac:spMkLst>
            <pc:docMk/>
            <pc:sldMk cId="4213282300" sldId="1177"/>
            <ac:spMk id="2" creationId="{1A20E20F-FE08-B764-5D15-B9A8FAC08DD3}"/>
          </ac:spMkLst>
        </pc:spChg>
        <pc:spChg chg="del mod">
          <ac:chgData name="Heddwen Davies" userId="S::heddwen.davies@uwtsd.ac.uk::b3b4628a-d1d7-4a79-b47e-b6ca4059bab0" providerId="AD" clId="Web-{00000000-0000-0000-0000-000000000000}" dt="2026-10-08T10:40:04.712" v="382"/>
          <ac:spMkLst>
            <pc:docMk/>
            <pc:sldMk cId="4213282300" sldId="1177"/>
            <ac:spMk id="3" creationId="{215390B4-F982-CE91-C109-6074CC7D191E}"/>
          </ac:spMkLst>
        </pc:spChg>
        <pc:graphicFrameChg chg="add mod ord modGraphic">
          <ac:chgData name="Heddwen Davies" userId="S::heddwen.davies@uwtsd.ac.uk::b3b4628a-d1d7-4a79-b47e-b6ca4059bab0" providerId="AD" clId="Web-{00000000-0000-0000-0000-000000000000}" dt="2026-10-08T10:44:42.549" v="632"/>
          <ac:graphicFrameMkLst>
            <pc:docMk/>
            <pc:sldMk cId="4213282300" sldId="1177"/>
            <ac:graphicFrameMk id="4" creationId="{083755CB-BA4F-750A-B2F7-F282F9345FC8}"/>
          </ac:graphicFrameMkLst>
        </pc:graphicFrameChg>
      </pc:sldChg>
      <pc:sldChg chg="modSp mod modShow">
        <pc:chgData name="Heddwen Davies" userId="S::heddwen.davies@uwtsd.ac.uk::b3b4628a-d1d7-4a79-b47e-b6ca4059bab0" providerId="AD" clId="Web-{00000000-0000-0000-0000-000000000000}" dt="2026-10-08T11:19:54.025" v="1632"/>
        <pc:sldMkLst>
          <pc:docMk/>
          <pc:sldMk cId="67356315" sldId="1179"/>
        </pc:sldMkLst>
        <pc:spChg chg="mod">
          <ac:chgData name="Heddwen Davies" userId="S::heddwen.davies@uwtsd.ac.uk::b3b4628a-d1d7-4a79-b47e-b6ca4059bab0" providerId="AD" clId="Web-{00000000-0000-0000-0000-000000000000}" dt="2026-10-08T11:19:42.884" v="1631" actId="20577"/>
          <ac:spMkLst>
            <pc:docMk/>
            <pc:sldMk cId="67356315" sldId="1179"/>
            <ac:spMk id="3" creationId="{99D6467A-AB07-E656-455A-BEE93722268A}"/>
          </ac:spMkLst>
        </pc:spChg>
      </pc:sldChg>
      <pc:sldChg chg="addSp modSp new del mod ord modClrScheme chgLayout">
        <pc:chgData name="Heddwen Davies" userId="S::heddwen.davies@uwtsd.ac.uk::b3b4628a-d1d7-4a79-b47e-b6ca4059bab0" providerId="AD" clId="Web-{00000000-0000-0000-0000-000000000000}" dt="2026-10-08T11:00:35.774" v="772"/>
        <pc:sldMkLst>
          <pc:docMk/>
          <pc:sldMk cId="2341137107" sldId="1180"/>
        </pc:sldMkLst>
        <pc:spChg chg="mod ord">
          <ac:chgData name="Heddwen Davies" userId="S::heddwen.davies@uwtsd.ac.uk::b3b4628a-d1d7-4a79-b47e-b6ca4059bab0" providerId="AD" clId="Web-{00000000-0000-0000-0000-000000000000}" dt="2026-10-08T10:51:56.134" v="751" actId="20577"/>
          <ac:spMkLst>
            <pc:docMk/>
            <pc:sldMk cId="2341137107" sldId="1180"/>
            <ac:spMk id="2" creationId="{175E1CD5-9129-5722-4BE6-CB662BC5B718}"/>
          </ac:spMkLst>
        </pc:spChg>
        <pc:spChg chg="mod ord">
          <ac:chgData name="Heddwen Davies" userId="S::heddwen.davies@uwtsd.ac.uk::b3b4628a-d1d7-4a79-b47e-b6ca4059bab0" providerId="AD" clId="Web-{00000000-0000-0000-0000-000000000000}" dt="2026-10-08T10:51:26.071" v="735"/>
          <ac:spMkLst>
            <pc:docMk/>
            <pc:sldMk cId="2341137107" sldId="1180"/>
            <ac:spMk id="3" creationId="{ABB754B3-3A31-F0F2-F735-6520D2A769B1}"/>
          </ac:spMkLst>
        </pc:spChg>
        <pc:spChg chg="add mod ord">
          <ac:chgData name="Heddwen Davies" userId="S::heddwen.davies@uwtsd.ac.uk::b3b4628a-d1d7-4a79-b47e-b6ca4059bab0" providerId="AD" clId="Web-{00000000-0000-0000-0000-000000000000}" dt="2026-10-08T10:51:26.071" v="735"/>
          <ac:spMkLst>
            <pc:docMk/>
            <pc:sldMk cId="2341137107" sldId="1180"/>
            <ac:spMk id="4" creationId="{0B99D6CA-529B-AED9-0170-D8928D6E63B4}"/>
          </ac:spMkLst>
        </pc:spChg>
      </pc:sldChg>
      <pc:sldChg chg="new del">
        <pc:chgData name="Heddwen Davies" userId="S::heddwen.davies@uwtsd.ac.uk::b3b4628a-d1d7-4a79-b47e-b6ca4059bab0" providerId="AD" clId="Web-{00000000-0000-0000-0000-000000000000}" dt="2026-10-08T10:58:06.896" v="755"/>
        <pc:sldMkLst>
          <pc:docMk/>
          <pc:sldMk cId="4005761133" sldId="118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31EB0-E7B6-8140-BB6F-2EC770A7F0B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EC0940-82A4-3A47-94FF-4665664F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86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B5CC5-F4A2-F00A-D2AF-6EFAE850B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2DDFB8-BB04-D481-418F-ABB3150A45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D1AC2A-2899-6694-C0E8-2BA74F9036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ourselves – pass the attendance log</a:t>
            </a:r>
          </a:p>
          <a:p>
            <a:endParaRPr lang="en-US"/>
          </a:p>
          <a:p>
            <a:r>
              <a:rPr lang="en-US"/>
              <a:t>Thumb-o-meter… explain that the thumb-o-meter is a great way to see how we are all doing. Thumbs up is 100% or excellent, and you dial down to thumbs down 0% or terrible… and you have a range of options from 0-100 (sideways is 50% and so on).</a:t>
            </a:r>
          </a:p>
          <a:p>
            <a:r>
              <a:rPr lang="en-US"/>
              <a:t>Test run: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awake do I feel? (we all stretch if needed)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is my energy level now? (acknowledge it is early, and mention we will sort out some agreements for our lecture)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/>
              <a:t>Go to next slide for more prompts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3476D-DFD3-3831-D87D-131AD9EA9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925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Simplicity</a:t>
            </a:r>
            <a:r>
              <a:rPr lang="en-GB"/>
              <a:t>: Keep slides simple and uncluttered to avoid overwhelming the audience. Focus on key points and use visuals to complement the message.</a:t>
            </a:r>
            <a:endParaRPr lang="en-US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Visual Hierarchy</a:t>
            </a:r>
            <a:r>
              <a:rPr lang="en-GB"/>
              <a:t>: Arrange content with a clear visual hierarchy, highlighting important information and guiding the audience's attention.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Consistency</a:t>
            </a:r>
            <a:r>
              <a:rPr lang="en-GB"/>
              <a:t>: Maintain consistency in design elements such as fonts, </a:t>
            </a:r>
            <a:r>
              <a:rPr lang="en-GB" err="1"/>
              <a:t>colors</a:t>
            </a:r>
            <a:r>
              <a:rPr lang="en-GB"/>
              <a:t>, and formatting to create a professional and cohesive presentation.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Use of Images</a:t>
            </a:r>
            <a:r>
              <a:rPr lang="en-GB"/>
              <a:t>: Incorporate relevant images to evoke emotions, illustrate concepts, and enhance understanding. Choose high-quality, copyright-free images for maximum impact.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Accessibility</a:t>
            </a:r>
            <a:r>
              <a:rPr lang="en-GB"/>
              <a:t>: Ensure visual elements are accessible to all audience members, including those with disabilities, by using appropriate contrast and descriptive alt text.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665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04E0F6-6380-90F7-9F46-118D3C1CF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2E1206-490D-C0B3-BC94-DDF5965691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8CC7E5-B33A-505F-3726-EA67E670D7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ourselves – pass the attendance log</a:t>
            </a:r>
          </a:p>
          <a:p>
            <a:endParaRPr lang="en-US"/>
          </a:p>
          <a:p>
            <a:r>
              <a:rPr lang="en-US"/>
              <a:t>Thumb-o-meter… explain that the thumb-o-meter is a great way to see how we are all doing. Thumbs up is 100% or excellent, and you dial down to thumbs down 0% or terrible… and you have a range of options from 0-100 (sideways is 50% and so on).</a:t>
            </a:r>
          </a:p>
          <a:p>
            <a:r>
              <a:rPr lang="en-US"/>
              <a:t>Test run: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awake do I feel? (we all stretch if needed)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How is my energy level now? (acknowledge it is early, and mention we will sort out some agreements for our lecture)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/>
              <a:t>Go to next slide for more prompts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535618-5D6E-4BAA-1AF9-A8878609DE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2783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Apps </a:t>
            </a:r>
            <a:r>
              <a:rPr lang="en-US"/>
              <a:t>can be valuable tools in this process - convenience, accessibility &amp; </a:t>
            </a:r>
            <a:r>
              <a:rPr lang="en-US" err="1"/>
              <a:t>personalised</a:t>
            </a:r>
            <a:r>
              <a:rPr lang="en-US"/>
              <a:t> support</a:t>
            </a:r>
          </a:p>
          <a:p>
            <a:r>
              <a:rPr lang="en-US"/>
              <a:t>Which app could you see integrate into your daily routine?</a:t>
            </a:r>
            <a:endParaRPr lang="en-US">
              <a:ea typeface="Calibri"/>
              <a:cs typeface="Calibri"/>
            </a:endParaRPr>
          </a:p>
          <a:p>
            <a:r>
              <a:rPr lang="en-US"/>
              <a:t>We acknowledge it is a stressful process (stretch zone)- group them and explain how UWTSD works … add other examples - explore some handy apps to support with focusing &amp; avoiding procrastinating and apps that support with well being and mental resilience in being effective as a learning at Uni level </a:t>
            </a:r>
            <a:r>
              <a:rPr lang="en-US" err="1"/>
              <a:t>Myf</a:t>
            </a:r>
            <a:r>
              <a:rPr lang="en-US"/>
              <a:t> Cymru / Student Services - well-being?? </a:t>
            </a:r>
            <a:r>
              <a:rPr lang="en-US" err="1"/>
              <a:t>Jisc</a:t>
            </a:r>
            <a:r>
              <a:rPr lang="en-US"/>
              <a:t>??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>
                <a:solidFill>
                  <a:srgbClr val="000000"/>
                </a:solidFill>
              </a:rPr>
              <a:t>Mae </a:t>
            </a:r>
            <a:r>
              <a:rPr lang="en-US" err="1">
                <a:solidFill>
                  <a:srgbClr val="000000"/>
                </a:solidFill>
              </a:rPr>
              <a:t>llunio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Strategaethau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Rheoli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Straen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effeithiol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aml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yn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angen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torri</a:t>
            </a:r>
            <a:r>
              <a:rPr lang="en-US">
                <a:solidFill>
                  <a:srgbClr val="000000"/>
                </a:solidFill>
              </a:rPr>
              <a:t> hen </a:t>
            </a:r>
            <a:r>
              <a:rPr lang="en-US" err="1">
                <a:solidFill>
                  <a:srgbClr val="000000"/>
                </a:solidFill>
              </a:rPr>
              <a:t>arferion</a:t>
            </a:r>
            <a:r>
              <a:rPr lang="en-US">
                <a:solidFill>
                  <a:srgbClr val="000000"/>
                </a:solidFill>
              </a:rPr>
              <a:t> – a </a:t>
            </a:r>
            <a:r>
              <a:rPr lang="en-US" err="1">
                <a:solidFill>
                  <a:srgbClr val="000000"/>
                </a:solidFill>
              </a:rPr>
              <a:t>mabwysiadu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gweithdrefnau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newydd</a:t>
            </a:r>
            <a:r>
              <a:rPr lang="en-US">
                <a:solidFill>
                  <a:srgbClr val="000000"/>
                </a:solidFill>
              </a:rPr>
              <a:t>, a </a:t>
            </a:r>
            <a:r>
              <a:rPr lang="en-US" err="1">
                <a:solidFill>
                  <a:srgbClr val="000000"/>
                </a:solidFill>
              </a:rPr>
              <a:t>chwilio</a:t>
            </a:r>
            <a:r>
              <a:rPr lang="en-US">
                <a:solidFill>
                  <a:srgbClr val="000000"/>
                </a:solidFill>
              </a:rPr>
              <a:t> am </a:t>
            </a:r>
            <a:r>
              <a:rPr lang="en-US" err="1">
                <a:solidFill>
                  <a:srgbClr val="000000"/>
                </a:solidFill>
              </a:rPr>
              <a:t>gefnogaeth</a:t>
            </a:r>
            <a:r>
              <a:rPr lang="en-US">
                <a:solidFill>
                  <a:srgbClr val="000000"/>
                </a:solidFill>
              </a:rPr>
              <a:t> pan </a:t>
            </a:r>
            <a:r>
              <a:rPr lang="en-US" err="1">
                <a:solidFill>
                  <a:srgbClr val="000000"/>
                </a:solidFill>
              </a:rPr>
              <a:t>bydd</a:t>
            </a:r>
            <a:r>
              <a:rPr lang="en-US">
                <a:solidFill>
                  <a:srgbClr val="000000"/>
                </a:solidFill>
              </a:rPr>
              <a:t> </a:t>
            </a:r>
            <a:r>
              <a:rPr lang="en-US" err="1">
                <a:solidFill>
                  <a:srgbClr val="000000"/>
                </a:solidFill>
              </a:rPr>
              <a:t>angen</a:t>
            </a:r>
            <a:r>
              <a:rPr lang="en-US">
                <a:solidFill>
                  <a:srgbClr val="000000"/>
                </a:solidFill>
              </a:rPr>
              <a:t> ... </a:t>
            </a:r>
            <a:endParaRPr lang="en-US">
              <a:solidFill>
                <a:srgbClr val="000000"/>
              </a:solidFill>
              <a:ea typeface="Calibri"/>
              <a:cs typeface="Calibri"/>
            </a:endParaRP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>
                <a:solidFill>
                  <a:srgbClr val="000000"/>
                </a:solidFill>
              </a:rPr>
              <a:t>Beth </a:t>
            </a:r>
            <a:r>
              <a:rPr lang="en-US" b="1" err="1">
                <a:solidFill>
                  <a:srgbClr val="000000"/>
                </a:solidFill>
              </a:rPr>
              <a:t>yw</a:t>
            </a:r>
            <a:r>
              <a:rPr lang="en-US" b="1">
                <a:solidFill>
                  <a:srgbClr val="000000"/>
                </a:solidFill>
              </a:rPr>
              <a:t> </a:t>
            </a:r>
            <a:r>
              <a:rPr lang="en-US" b="1" err="1">
                <a:solidFill>
                  <a:srgbClr val="000000"/>
                </a:solidFill>
              </a:rPr>
              <a:t>eich</a:t>
            </a:r>
            <a:r>
              <a:rPr lang="en-US" b="1">
                <a:solidFill>
                  <a:srgbClr val="000000"/>
                </a:solidFill>
              </a:rPr>
              <a:t> </a:t>
            </a:r>
            <a:r>
              <a:rPr lang="en-US" b="1" err="1">
                <a:solidFill>
                  <a:srgbClr val="000000"/>
                </a:solidFill>
              </a:rPr>
              <a:t>strategaethau</a:t>
            </a:r>
            <a:r>
              <a:rPr lang="en-US" b="1">
                <a:solidFill>
                  <a:srgbClr val="000000"/>
                </a:solidFill>
              </a:rPr>
              <a:t> chi? </a:t>
            </a:r>
            <a:endParaRPr lang="en-US">
              <a:solidFill>
                <a:srgbClr val="000000"/>
              </a:solidFill>
            </a:endParaRP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>
                <a:solidFill>
                  <a:srgbClr val="000000"/>
                </a:solidFill>
              </a:rPr>
              <a:t>What are your strategies?</a:t>
            </a:r>
            <a:endParaRPr lang="en-US">
              <a:solidFill>
                <a:srgbClr val="000000"/>
              </a:solidFill>
            </a:endParaRPr>
          </a:p>
          <a:p>
            <a:endParaRPr lang="en-US">
              <a:solidFill>
                <a:srgbClr val="000000"/>
              </a:solidFill>
              <a:ea typeface="Calibri"/>
              <a:cs typeface="Calibri"/>
            </a:endParaRPr>
          </a:p>
          <a:p>
            <a:pPr marL="6286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err="1">
                <a:solidFill>
                  <a:srgbClr val="0D0D0D"/>
                </a:solidFill>
              </a:rPr>
              <a:t>Dewiswch</a:t>
            </a:r>
            <a:r>
              <a:rPr lang="en-GB">
                <a:solidFill>
                  <a:srgbClr val="0D0D0D"/>
                </a:solidFill>
              </a:rPr>
              <a:t> ac </a:t>
            </a:r>
            <a:r>
              <a:rPr lang="en-GB" err="1">
                <a:solidFill>
                  <a:srgbClr val="0D0D0D"/>
                </a:solidFill>
              </a:rPr>
              <a:t>archwiliwch</a:t>
            </a:r>
            <a:r>
              <a:rPr lang="en-GB">
                <a:solidFill>
                  <a:srgbClr val="0D0D0D"/>
                </a:solidFill>
              </a:rPr>
              <a:t> app </a:t>
            </a:r>
            <a:r>
              <a:rPr lang="en-GB" err="1">
                <a:solidFill>
                  <a:srgbClr val="0D0D0D"/>
                </a:solidFill>
              </a:rPr>
              <a:t>sy'n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helpu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gyda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lleihau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straen</a:t>
            </a:r>
            <a:endParaRPr lang="en-GB" err="1"/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err="1">
                <a:solidFill>
                  <a:srgbClr val="0D0D0D"/>
                </a:solidFill>
              </a:rPr>
              <a:t>Lawrlwythwch</a:t>
            </a:r>
            <a:r>
              <a:rPr lang="en-GB">
                <a:solidFill>
                  <a:srgbClr val="0D0D0D"/>
                </a:solidFill>
              </a:rPr>
              <a:t> yr app. </a:t>
            </a:r>
            <a:r>
              <a:rPr lang="en-GB" err="1">
                <a:solidFill>
                  <a:srgbClr val="0D0D0D"/>
                </a:solidFill>
              </a:rPr>
              <a:t>Archwyliwch</a:t>
            </a:r>
            <a:r>
              <a:rPr lang="en-GB">
                <a:solidFill>
                  <a:srgbClr val="0D0D0D"/>
                </a:solidFill>
              </a:rPr>
              <a:t> y </a:t>
            </a:r>
            <a:r>
              <a:rPr lang="en-GB" err="1">
                <a:solidFill>
                  <a:srgbClr val="0D0D0D"/>
                </a:solidFill>
              </a:rPr>
              <a:t>nodweddion</a:t>
            </a:r>
            <a:r>
              <a:rPr lang="en-GB">
                <a:solidFill>
                  <a:srgbClr val="0D0D0D"/>
                </a:solidFill>
              </a:rPr>
              <a:t> - </a:t>
            </a:r>
            <a:r>
              <a:rPr lang="en-GB" err="1">
                <a:solidFill>
                  <a:srgbClr val="0D0D0D"/>
                </a:solidFill>
              </a:rPr>
              <a:t>sut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mae'r</a:t>
            </a:r>
            <a:r>
              <a:rPr lang="en-GB">
                <a:solidFill>
                  <a:srgbClr val="0D0D0D"/>
                </a:solidFill>
              </a:rPr>
              <a:t> app </a:t>
            </a:r>
            <a:r>
              <a:rPr lang="en-GB" err="1">
                <a:solidFill>
                  <a:srgbClr val="0D0D0D"/>
                </a:solidFill>
              </a:rPr>
              <a:t>yn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cefnogi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rheoli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straen</a:t>
            </a:r>
            <a:r>
              <a:rPr lang="en-GB">
                <a:solidFill>
                  <a:srgbClr val="0D0D0D"/>
                </a:solidFill>
              </a:rPr>
              <a:t>? </a:t>
            </a:r>
            <a:endParaRPr lang="en-GB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>
                <a:solidFill>
                  <a:srgbClr val="0D0D0D"/>
                </a:solidFill>
              </a:rPr>
              <a:t>Oes </a:t>
            </a:r>
            <a:r>
              <a:rPr lang="en-GB" err="1">
                <a:solidFill>
                  <a:srgbClr val="0D0D0D"/>
                </a:solidFill>
              </a:rPr>
              <a:t>tystiolaeth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tu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ol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creu'r</a:t>
            </a:r>
            <a:r>
              <a:rPr lang="en-GB">
                <a:solidFill>
                  <a:srgbClr val="0D0D0D"/>
                </a:solidFill>
              </a:rPr>
              <a:t> app?... </a:t>
            </a:r>
            <a:r>
              <a:rPr lang="en-GB" err="1">
                <a:solidFill>
                  <a:srgbClr val="0D0D0D"/>
                </a:solidFill>
              </a:rPr>
              <a:t>O'r</a:t>
            </a:r>
            <a:r>
              <a:rPr lang="en-GB">
                <a:solidFill>
                  <a:srgbClr val="0D0D0D"/>
                </a:solidFill>
              </a:rPr>
              <a:t> </a:t>
            </a:r>
            <a:r>
              <a:rPr lang="en-GB" err="1">
                <a:solidFill>
                  <a:srgbClr val="0D0D0D"/>
                </a:solidFill>
              </a:rPr>
              <a:t>llyfrell</a:t>
            </a:r>
            <a:r>
              <a:rPr lang="en-GB">
                <a:solidFill>
                  <a:srgbClr val="0D0D0D"/>
                </a:solidFill>
              </a:rPr>
              <a:t> ac/neu google scholar? </a:t>
            </a:r>
            <a:endParaRPr lang="en-US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 err="1"/>
              <a:t>Nodwch</a:t>
            </a:r>
            <a:r>
              <a:rPr lang="en-GB"/>
              <a:t> </a:t>
            </a:r>
            <a:r>
              <a:rPr lang="en-GB" err="1"/>
              <a:t>prif</a:t>
            </a:r>
            <a:r>
              <a:rPr lang="en-GB"/>
              <a:t> </a:t>
            </a:r>
            <a:r>
              <a:rPr lang="en-GB" err="1"/>
              <a:t>nodweddion</a:t>
            </a:r>
            <a:r>
              <a:rPr lang="en-GB"/>
              <a:t> – </a:t>
            </a:r>
            <a:r>
              <a:rPr lang="en-GB" err="1"/>
              <a:t>heriau</a:t>
            </a:r>
            <a:r>
              <a:rPr lang="en-GB"/>
              <a:t>? </a:t>
            </a:r>
            <a:r>
              <a:rPr lang="en-GB" err="1"/>
              <a:t>Tystiolaeth</a:t>
            </a:r>
            <a:r>
              <a:rPr lang="en-GB"/>
              <a:t> </a:t>
            </a:r>
            <a:r>
              <a:rPr lang="en-GB" err="1"/>
              <a:t>effeithlonrwydd</a:t>
            </a:r>
            <a:r>
              <a:rPr lang="en-GB"/>
              <a:t>? </a:t>
            </a:r>
            <a:endParaRPr lang="en-US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 err="1"/>
              <a:t>Gwnaeth</a:t>
            </a:r>
            <a:r>
              <a:rPr lang="en-GB"/>
              <a:t> yr app </a:t>
            </a:r>
            <a:r>
              <a:rPr lang="en-GB" err="1"/>
              <a:t>helpu</a:t>
            </a:r>
            <a:r>
              <a:rPr lang="en-GB"/>
              <a:t>? </a:t>
            </a:r>
            <a:endParaRPr lang="en-GB">
              <a:ea typeface="Calibri"/>
              <a:cs typeface="Calibri"/>
            </a:endParaRPr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r>
              <a:rPr lang="en-GB"/>
              <a:t>A </a:t>
            </a:r>
            <a:r>
              <a:rPr lang="en-GB" err="1"/>
              <a:t>oes</a:t>
            </a:r>
            <a:r>
              <a:rPr lang="en-GB"/>
              <a:t> </a:t>
            </a:r>
            <a:r>
              <a:rPr lang="en-GB" err="1"/>
              <a:t>unrhyw</a:t>
            </a:r>
            <a:r>
              <a:rPr lang="en-GB"/>
              <a:t> </a:t>
            </a:r>
            <a:r>
              <a:rPr lang="en-GB" err="1"/>
              <a:t>cyfyngiadau</a:t>
            </a:r>
            <a:r>
              <a:rPr lang="en-GB"/>
              <a:t>? </a:t>
            </a:r>
            <a:endParaRPr lang="en-US"/>
          </a:p>
          <a:p>
            <a:pPr marL="628650" lvl="1" indent="-171450">
              <a:lnSpc>
                <a:spcPct val="90000"/>
              </a:lnSpc>
              <a:spcBef>
                <a:spcPts val="500"/>
              </a:spcBef>
              <a:buFont typeface="Arial"/>
              <a:buChar char="•"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98830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You' </a:t>
            </a:r>
            <a:r>
              <a:rPr lang="en-US" err="1">
                <a:ea typeface="Calibri"/>
                <a:cs typeface="Calibri"/>
              </a:rPr>
              <a:t>ve</a:t>
            </a:r>
            <a:r>
              <a:rPr lang="en-US">
                <a:ea typeface="Calibri"/>
                <a:cs typeface="Calibri"/>
              </a:rPr>
              <a:t> come to university to study and to push yourself to learn more about more stuff in a field of your interest</a:t>
            </a:r>
          </a:p>
          <a:p>
            <a:r>
              <a:rPr lang="en-US">
                <a:ea typeface="Calibri"/>
                <a:cs typeface="Calibri"/>
              </a:rPr>
              <a:t>So please – allow yourself moments of confusion and of the unknown &amp; being unsure so that you can discover and learn and become confident 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1766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406400" y="696913"/>
            <a:ext cx="6197600" cy="348615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:mv="urn:schemas-microsoft-com:mac:vml" xmlns:mc="http://schemas.openxmlformats.org/markup-compatibility/2006" xmlns="" val="1"/>
            </a:ext>
          </a:extLst>
        </p:spPr>
      </p:sp>
      <p:sp>
        <p:nvSpPr>
          <p:cNvPr id="3481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charset="-128"/>
              </a:rPr>
              <a:t>Image credit: Microsoft Office clipart</a:t>
            </a:r>
          </a:p>
          <a:p>
            <a:pPr eaLnBrk="1" hangingPunct="1">
              <a:spcBef>
                <a:spcPct val="0"/>
              </a:spcBef>
            </a:pPr>
            <a:endParaRPr lang="en-US" altLang="en-US">
              <a:ea typeface="ＭＳ Ｐゴシック" charset="-128"/>
            </a:endParaRPr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</a:pPr>
            <a:fld id="{62D126B9-88DC-3645-A889-288907387966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11</a:t>
            </a:fld>
            <a:endParaRPr lang="en-US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50972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Since there is so much information to sort through </a:t>
            </a:r>
            <a:r>
              <a:rPr lang="en-US" err="1">
                <a:ea typeface="Calibri"/>
                <a:cs typeface="Calibri"/>
              </a:rPr>
              <a:t>nowadys</a:t>
            </a:r>
            <a:r>
              <a:rPr lang="en-US">
                <a:ea typeface="Calibri"/>
                <a:cs typeface="Calibri"/>
              </a:rPr>
              <a:t> – we must ask critical questions about the validity of the information included in the sources – how credible is the document &amp; content? 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Gan </a:t>
            </a:r>
            <a:r>
              <a:rPr lang="en-US" err="1">
                <a:ea typeface="Calibri"/>
                <a:cs typeface="Calibri"/>
              </a:rPr>
              <a:t>fod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cymaint</a:t>
            </a:r>
            <a:r>
              <a:rPr lang="en-US">
                <a:ea typeface="Calibri"/>
                <a:cs typeface="Calibri"/>
              </a:rPr>
              <a:t> o </a:t>
            </a:r>
            <a:r>
              <a:rPr lang="en-US" err="1">
                <a:ea typeface="Calibri"/>
                <a:cs typeface="Calibri"/>
              </a:rPr>
              <a:t>wybodaeth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gael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mae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bwysig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bo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ni'n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gofyn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cwestiynnu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allweddol</a:t>
            </a:r>
            <a:r>
              <a:rPr lang="en-US">
                <a:ea typeface="Calibri"/>
                <a:cs typeface="Calibri"/>
              </a:rPr>
              <a:t> am pa mor </a:t>
            </a:r>
            <a:r>
              <a:rPr lang="en-US" err="1">
                <a:ea typeface="Calibri"/>
                <a:cs typeface="Calibri"/>
              </a:rPr>
              <a:t>gredadwy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ydyw</a:t>
            </a:r>
            <a:r>
              <a:rPr lang="en-US">
                <a:ea typeface="Calibri"/>
                <a:cs typeface="Calibri"/>
              </a:rPr>
              <a:t> a </a:t>
            </a:r>
            <a:r>
              <a:rPr lang="en-US" err="1">
                <a:ea typeface="Calibri"/>
                <a:cs typeface="Calibri"/>
              </a:rPr>
              <a:t>pha</a:t>
            </a:r>
            <a:r>
              <a:rPr lang="en-US">
                <a:ea typeface="Calibri"/>
                <a:cs typeface="Calibri"/>
              </a:rPr>
              <a:t> more </a:t>
            </a:r>
            <a:r>
              <a:rPr lang="en-US" err="1">
                <a:ea typeface="Calibri"/>
                <a:cs typeface="Calibri"/>
              </a:rPr>
              <a:t>credadwy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mae'r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ddogfennau</a:t>
            </a:r>
            <a:r>
              <a:rPr lang="en-US">
                <a:ea typeface="Calibri"/>
                <a:cs typeface="Calibri"/>
              </a:rPr>
              <a:t> o ran </a:t>
            </a:r>
            <a:r>
              <a:rPr lang="en-US" err="1">
                <a:ea typeface="Calibri"/>
                <a:cs typeface="Calibri"/>
              </a:rPr>
              <a:t>cynnwys</a:t>
            </a:r>
            <a:r>
              <a:rPr lang="en-US">
                <a:ea typeface="Calibri"/>
                <a:cs typeface="Calibri"/>
              </a:rPr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5655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406400" y="696913"/>
            <a:ext cx="6197600" cy="348615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:mv="urn:schemas-microsoft-com:mac:vml" xmlns:mc="http://schemas.openxmlformats.org/markup-compatibility/2006" xmlns="" val="1"/>
            </a:ext>
          </a:extLst>
        </p:spPr>
      </p:sp>
      <p:sp>
        <p:nvSpPr>
          <p:cNvPr id="4813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:mv="urn:schemas-microsoft-com:mac:vml" xmlns:mc="http://schemas.openxmlformats.org/markup-compatibility/2006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ea typeface="ＭＳ Ｐゴシック" charset="-128"/>
            </a:endParaRPr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</a:pPr>
            <a:fld id="{2990E2EC-2A3F-AC4A-9688-10D444F54EBF}" type="slidenum">
              <a:rPr lang="en-US" altLang="en-US">
                <a:latin typeface="Arial" charset="0"/>
              </a:rPr>
              <a:pPr>
                <a:spcBef>
                  <a:spcPct val="0"/>
                </a:spcBef>
              </a:pPr>
              <a:t>13</a:t>
            </a:fld>
            <a:endParaRPr lang="en-US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55315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Use </a:t>
            </a:r>
            <a:r>
              <a:rPr lang="en-US" err="1">
                <a:ea typeface="Calibri"/>
                <a:cs typeface="Calibri"/>
              </a:rPr>
              <a:t>tamplete</a:t>
            </a:r>
            <a:r>
              <a:rPr lang="en-US">
                <a:ea typeface="Calibri"/>
                <a:cs typeface="Calibri"/>
              </a:rPr>
              <a:t> three sources of benefits </a:t>
            </a:r>
          </a:p>
          <a:p>
            <a:r>
              <a:rPr lang="en-US">
                <a:ea typeface="Calibri"/>
                <a:cs typeface="Calibri"/>
              </a:rPr>
              <a:t>Three for challenges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And two sources recent </a:t>
            </a:r>
            <a:r>
              <a:rPr lang="en-US" err="1">
                <a:ea typeface="Calibri"/>
                <a:cs typeface="Calibri"/>
              </a:rPr>
              <a:t>resaerch</a:t>
            </a:r>
            <a:r>
              <a:rPr lang="en-US">
                <a:ea typeface="Calibri"/>
                <a:cs typeface="Calibri"/>
              </a:rPr>
              <a:t> for recommendation s/ best practice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02401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>
                <a:ea typeface="Calibri"/>
                <a:cs typeface="Calibri"/>
              </a:rPr>
              <a:t>Part 1…. Sho</a:t>
            </a:r>
            <a:r>
              <a:rPr lang="en-GB" sz="1200" i="0">
                <a:ea typeface="Calibri"/>
                <a:cs typeface="Calibri"/>
              </a:rPr>
              <a:t>w key features, emphasising the referencing element of their writing.</a:t>
            </a:r>
          </a:p>
          <a:p>
            <a:pPr marL="0" indent="0">
              <a:buNone/>
            </a:pPr>
            <a:r>
              <a:rPr lang="en-GB" sz="1200" i="0">
                <a:ea typeface="Calibri"/>
                <a:cs typeface="Calibri"/>
              </a:rPr>
              <a:t>3</a:t>
            </a:r>
            <a:r>
              <a:rPr lang="en-GB" sz="1200" i="0" baseline="30000">
                <a:ea typeface="Calibri"/>
                <a:cs typeface="Calibri"/>
              </a:rPr>
              <a:t>rd</a:t>
            </a:r>
            <a:r>
              <a:rPr lang="en-GB" sz="1200" i="0">
                <a:ea typeface="Calibri"/>
                <a:cs typeface="Calibri"/>
              </a:rPr>
              <a:t> person* - </a:t>
            </a:r>
          </a:p>
          <a:p>
            <a:endParaRPr lang="en-GB" sz="120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7272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General library search / Library AI search / </a:t>
            </a:r>
            <a:r>
              <a:rPr lang="en-US" err="1">
                <a:ea typeface="Calibri"/>
                <a:cs typeface="Calibri"/>
              </a:rPr>
              <a:t>Gemni</a:t>
            </a:r>
            <a:r>
              <a:rPr lang="en-US">
                <a:ea typeface="Calibri"/>
                <a:cs typeface="Calibri"/>
              </a:rPr>
              <a:t> not good quality / use Google scholar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2715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After brainstorming on ideas</a:t>
            </a:r>
          </a:p>
          <a:p>
            <a:r>
              <a:rPr lang="en-GB"/>
              <a:t>Explain that they can also organise them in a flow - 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 benefits – challenges – </a:t>
            </a:r>
            <a:r>
              <a:rPr lang="en-GB" err="1">
                <a:ea typeface="Calibri"/>
                <a:cs typeface="Calibri"/>
              </a:rPr>
              <a:t>reccommendations</a:t>
            </a:r>
            <a:r>
              <a:rPr lang="en-GB">
                <a:ea typeface="Calibri"/>
                <a:cs typeface="Calibri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03845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9EB907-B51B-A823-9DE2-033F47170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A9929A-CB69-AD34-2725-DE391B4D55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6CB5EB-D6FC-EC55-8FE8-63712D091A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After brainstorming on ideas</a:t>
            </a:r>
          </a:p>
          <a:p>
            <a:r>
              <a:rPr lang="en-GB"/>
              <a:t>Explain that they can also organise them in a flow -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6D4619-4410-E4D1-923C-2F950CA69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54634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F77F2-8780-702C-F215-1E2033EA3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D9746C-80AE-575E-CB09-39F8405AA3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FCC851-4F46-DDF9-BF58-44C69AF2AF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After brainstorming on ideas</a:t>
            </a:r>
          </a:p>
          <a:p>
            <a:r>
              <a:rPr lang="en-GB"/>
              <a:t>Explain that they can also organise them in a flow -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01128B-BB87-84EC-F55B-13A6A59106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EC0940-82A4-3A47-94FF-4665664F432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00624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AI - ask for structure suggestions, use for TASK - I have a 500 word report (educational report or scientific report) to write based on .......... what would be a good structure to present this?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511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484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73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8954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943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423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5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017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703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888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217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263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9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714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408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85" r:id="rId12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582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5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F5424-4B3D-181A-6193-F146D8302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reaching for a paper on a table full of paper and sticky notes">
            <a:extLst>
              <a:ext uri="{FF2B5EF4-FFF2-40B4-BE49-F238E27FC236}">
                <a16:creationId xmlns:a16="http://schemas.microsoft.com/office/drawing/2014/main" id="{ADB9F9B9-D0B5-8EE5-6312-AFD1FF33832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64293" y="-55992"/>
            <a:ext cx="12256294" cy="817932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F2C97C0-7AFA-B3B6-4207-337946B27B8D}"/>
              </a:ext>
            </a:extLst>
          </p:cNvPr>
          <p:cNvSpPr txBox="1">
            <a:spLocks/>
          </p:cNvSpPr>
          <p:nvPr/>
        </p:nvSpPr>
        <p:spPr>
          <a:xfrm>
            <a:off x="1486182" y="512290"/>
            <a:ext cx="6221920" cy="5609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b="1" noProof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Sgiliau</a:t>
            </a:r>
            <a:r>
              <a:rPr lang="en-GB" sz="6600" b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noProof="0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Academaidd</a:t>
            </a:r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GB" sz="6600" b="1" i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Academic</a:t>
            </a:r>
          </a:p>
          <a:p>
            <a:r>
              <a:rPr lang="en-GB" sz="6600" b="1" i="1" noProof="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Skills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DCCA9A7-B8A2-8C83-535A-D0201CFB5D9F}"/>
              </a:ext>
            </a:extLst>
          </p:cNvPr>
          <p:cNvSpPr txBox="1">
            <a:spLocks/>
          </p:cNvSpPr>
          <p:nvPr/>
        </p:nvSpPr>
        <p:spPr>
          <a:xfrm>
            <a:off x="5022342" y="1133801"/>
            <a:ext cx="6221920" cy="26523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5400" noProof="0" err="1">
                <a:solidFill>
                  <a:schemeClr val="bg1"/>
                </a:solidFill>
                <a:highlight>
                  <a:srgbClr val="FF00FF"/>
                </a:highlight>
                <a:latin typeface="Helvetica" pitchFamily="2" charset="0"/>
              </a:rPr>
              <a:t>Croeso</a:t>
            </a:r>
            <a:endParaRPr lang="en-GB" sz="5400" noProof="0">
              <a:solidFill>
                <a:schemeClr val="bg1"/>
              </a:solidFill>
              <a:highlight>
                <a:srgbClr val="FF00FF"/>
              </a:highlight>
              <a:latin typeface="Helvetica" pitchFamily="2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BF92F2-A32A-6867-7683-CC65796FE48B}"/>
              </a:ext>
            </a:extLst>
          </p:cNvPr>
          <p:cNvSpPr txBox="1">
            <a:spLocks/>
          </p:cNvSpPr>
          <p:nvPr/>
        </p:nvSpPr>
        <p:spPr>
          <a:xfrm>
            <a:off x="5101071" y="4243714"/>
            <a:ext cx="6221920" cy="12855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5400" i="1" noProof="0">
                <a:solidFill>
                  <a:schemeClr val="bg1"/>
                </a:solidFill>
                <a:highlight>
                  <a:srgbClr val="FF00FF"/>
                </a:highlight>
                <a:latin typeface="Helvetica" pitchFamily="2" charset="0"/>
              </a:rPr>
              <a:t>Welcome</a:t>
            </a:r>
          </a:p>
        </p:txBody>
      </p:sp>
    </p:spTree>
    <p:extLst>
      <p:ext uri="{BB962C8B-B14F-4D97-AF65-F5344CB8AC3E}">
        <p14:creationId xmlns:p14="http://schemas.microsoft.com/office/powerpoint/2010/main" val="2225993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60043-9166-3204-7521-C3EC55B92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071" y="282797"/>
            <a:ext cx="8189184" cy="43284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b="1">
                <a:solidFill>
                  <a:schemeClr val="bg1"/>
                </a:solidFill>
                <a:latin typeface="AkzidenzGrotesk" panose="02000903050000020004" pitchFamily="2" charset="0"/>
              </a:rPr>
              <a:t>Heddiw 						</a:t>
            </a:r>
            <a:r>
              <a:rPr lang="en-US" sz="3200" b="1" i="1">
                <a:solidFill>
                  <a:schemeClr val="bg1"/>
                </a:solidFill>
                <a:latin typeface="AkzidenzGrotesk" panose="02000903050000020004" pitchFamily="2" charset="0"/>
              </a:rPr>
              <a:t>Today</a:t>
            </a:r>
            <a:endParaRPr lang="en-US" sz="3200" b="1" i="1">
              <a:solidFill>
                <a:schemeClr val="bg1"/>
              </a:solidFill>
              <a:latin typeface="AkzidenzGrotesk" panose="02000903050000020004" pitchFamily="2" charset="0"/>
              <a:ea typeface="Calibri Light"/>
              <a:cs typeface="Calibri Light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9866710-CD3D-71EE-9A37-085641495813}"/>
              </a:ext>
            </a:extLst>
          </p:cNvPr>
          <p:cNvGrpSpPr/>
          <p:nvPr/>
        </p:nvGrpSpPr>
        <p:grpSpPr>
          <a:xfrm>
            <a:off x="-1486289" y="1084174"/>
            <a:ext cx="6622719" cy="607001"/>
            <a:chOff x="-237348" y="1126377"/>
            <a:chExt cx="6622719" cy="607001"/>
          </a:xfrm>
        </p:grpSpPr>
        <p:sp>
          <p:nvSpPr>
            <p:cNvPr id="8" name="Google Shape;662;p25">
              <a:extLst>
                <a:ext uri="{FF2B5EF4-FFF2-40B4-BE49-F238E27FC236}">
                  <a16:creationId xmlns:a16="http://schemas.microsoft.com/office/drawing/2014/main" id="{2C1216D4-8CE8-1A8B-44FF-573FAB7D3D82}"/>
                </a:ext>
              </a:extLst>
            </p:cNvPr>
            <p:cNvSpPr/>
            <p:nvPr/>
          </p:nvSpPr>
          <p:spPr>
            <a:xfrm>
              <a:off x="-237348" y="1126377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9" name="Google Shape;663;p25">
              <a:extLst>
                <a:ext uri="{FF2B5EF4-FFF2-40B4-BE49-F238E27FC236}">
                  <a16:creationId xmlns:a16="http://schemas.microsoft.com/office/drawing/2014/main" id="{19C34C07-6CE6-1396-0B7B-5E28AFA41DE3}"/>
                </a:ext>
              </a:extLst>
            </p:cNvPr>
            <p:cNvSpPr/>
            <p:nvPr/>
          </p:nvSpPr>
          <p:spPr>
            <a:xfrm>
              <a:off x="5555191" y="1220927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0" name="Google Shape;664;p25">
              <a:extLst>
                <a:ext uri="{FF2B5EF4-FFF2-40B4-BE49-F238E27FC236}">
                  <a16:creationId xmlns:a16="http://schemas.microsoft.com/office/drawing/2014/main" id="{FDFDA030-423F-5012-711D-B1BD02318E7B}"/>
                </a:ext>
              </a:extLst>
            </p:cNvPr>
            <p:cNvSpPr/>
            <p:nvPr/>
          </p:nvSpPr>
          <p:spPr>
            <a:xfrm>
              <a:off x="5584846" y="129686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7" name="Google Shape;665;p25">
              <a:extLst>
                <a:ext uri="{FF2B5EF4-FFF2-40B4-BE49-F238E27FC236}">
                  <a16:creationId xmlns:a16="http://schemas.microsoft.com/office/drawing/2014/main" id="{1F799C7F-6680-5EAB-353B-F514972491DE}"/>
                </a:ext>
              </a:extLst>
            </p:cNvPr>
            <p:cNvSpPr/>
            <p:nvPr/>
          </p:nvSpPr>
          <p:spPr>
            <a:xfrm flipH="1">
              <a:off x="1251545" y="1206816"/>
              <a:ext cx="3712399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SzPts val="1100"/>
              </a:pPr>
              <a:r>
                <a:rPr lang="en-GB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Gwirio </a:t>
              </a:r>
              <a:r>
                <a:rPr lang="en-GB" err="1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lles</a:t>
              </a:r>
              <a:r>
                <a:rPr lang="en-GB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</a:rPr>
                <a:t> -  </a:t>
              </a:r>
              <a:r>
                <a:rPr lang="en-US" sz="2000" err="1">
                  <a:solidFill>
                    <a:schemeClr val="bg1"/>
                  </a:solidFill>
                  <a:ea typeface="+mn-lt"/>
                  <a:cs typeface="+mn-lt"/>
                </a:rPr>
                <a:t>Rheoli</a:t>
              </a:r>
              <a:r>
                <a:rPr lang="en-US" sz="2000">
                  <a:solidFill>
                    <a:schemeClr val="bg1"/>
                  </a:solidFill>
                  <a:ea typeface="+mn-lt"/>
                  <a:cs typeface="+mn-lt"/>
                </a:rPr>
                <a:t> Straen ac </a:t>
              </a:r>
              <a:r>
                <a:rPr lang="en-US" sz="2000" err="1">
                  <a:solidFill>
                    <a:schemeClr val="bg1"/>
                  </a:solidFill>
                  <a:ea typeface="+mn-lt"/>
                  <a:cs typeface="+mn-lt"/>
                </a:rPr>
                <a:t>apiau</a:t>
              </a:r>
              <a:endParaRPr lang="en-GB" err="1">
                <a:solidFill>
                  <a:schemeClr val="bg1"/>
                </a:solidFill>
                <a:latin typeface="AkzidenzGrotesk"/>
                <a:ea typeface="Fira Sans Extra Condensed Medium"/>
                <a:cs typeface="Fira Sans Extra Condensed Medium"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9299EC7D-B9CD-34A2-AC7F-101B31B5A299}"/>
              </a:ext>
            </a:extLst>
          </p:cNvPr>
          <p:cNvGrpSpPr/>
          <p:nvPr/>
        </p:nvGrpSpPr>
        <p:grpSpPr>
          <a:xfrm>
            <a:off x="-1484315" y="5069222"/>
            <a:ext cx="6622719" cy="607001"/>
            <a:chOff x="-217402" y="5191125"/>
            <a:chExt cx="6622719" cy="607001"/>
          </a:xfrm>
        </p:grpSpPr>
        <p:sp>
          <p:nvSpPr>
            <p:cNvPr id="38" name="Google Shape;662;p25">
              <a:extLst>
                <a:ext uri="{FF2B5EF4-FFF2-40B4-BE49-F238E27FC236}">
                  <a16:creationId xmlns:a16="http://schemas.microsoft.com/office/drawing/2014/main" id="{5F9D4209-13B5-FD5D-3A7E-3FDB14B14DCF}"/>
                </a:ext>
              </a:extLst>
            </p:cNvPr>
            <p:cNvSpPr/>
            <p:nvPr/>
          </p:nvSpPr>
          <p:spPr>
            <a:xfrm>
              <a:off x="-217402" y="5191125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9" name="Google Shape;663;p25">
              <a:extLst>
                <a:ext uri="{FF2B5EF4-FFF2-40B4-BE49-F238E27FC236}">
                  <a16:creationId xmlns:a16="http://schemas.microsoft.com/office/drawing/2014/main" id="{3E5939F1-86CC-43FD-443A-A5334E7A0DD5}"/>
                </a:ext>
              </a:extLst>
            </p:cNvPr>
            <p:cNvSpPr/>
            <p:nvPr/>
          </p:nvSpPr>
          <p:spPr>
            <a:xfrm>
              <a:off x="5575139" y="5285675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40" name="Google Shape;664;p25">
              <a:extLst>
                <a:ext uri="{FF2B5EF4-FFF2-40B4-BE49-F238E27FC236}">
                  <a16:creationId xmlns:a16="http://schemas.microsoft.com/office/drawing/2014/main" id="{0EA2AB4F-BA0A-0289-789F-5BFFE5364CE9}"/>
                </a:ext>
              </a:extLst>
            </p:cNvPr>
            <p:cNvSpPr/>
            <p:nvPr/>
          </p:nvSpPr>
          <p:spPr>
            <a:xfrm>
              <a:off x="5604796" y="5361610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41" name="Google Shape;665;p25">
              <a:extLst>
                <a:ext uri="{FF2B5EF4-FFF2-40B4-BE49-F238E27FC236}">
                  <a16:creationId xmlns:a16="http://schemas.microsoft.com/office/drawing/2014/main" id="{169C235F-8A57-8DB8-EF84-7EF924134E7C}"/>
                </a:ext>
              </a:extLst>
            </p:cNvPr>
            <p:cNvSpPr/>
            <p:nvPr/>
          </p:nvSpPr>
          <p:spPr>
            <a:xfrm flipH="1">
              <a:off x="1461645" y="5280591"/>
              <a:ext cx="3732348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 marL="0" indent="0">
                <a:buNone/>
              </a:pPr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A0821B80-B179-DE71-8321-CDB75CD27CD3}"/>
              </a:ext>
            </a:extLst>
          </p:cNvPr>
          <p:cNvGrpSpPr/>
          <p:nvPr/>
        </p:nvGrpSpPr>
        <p:grpSpPr>
          <a:xfrm>
            <a:off x="-1472178" y="1663961"/>
            <a:ext cx="6622719" cy="848476"/>
            <a:chOff x="-237348" y="2058942"/>
            <a:chExt cx="6622719" cy="848476"/>
          </a:xfrm>
        </p:grpSpPr>
        <p:sp>
          <p:nvSpPr>
            <p:cNvPr id="14" name="Google Shape;678;p25">
              <a:extLst>
                <a:ext uri="{FF2B5EF4-FFF2-40B4-BE49-F238E27FC236}">
                  <a16:creationId xmlns:a16="http://schemas.microsoft.com/office/drawing/2014/main" id="{A425D6F4-1EA8-033E-80B8-DE1B0511A7CD}"/>
                </a:ext>
              </a:extLst>
            </p:cNvPr>
            <p:cNvSpPr/>
            <p:nvPr/>
          </p:nvSpPr>
          <p:spPr>
            <a:xfrm>
              <a:off x="-237348" y="2300417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5" name="Google Shape;679;p25">
              <a:extLst>
                <a:ext uri="{FF2B5EF4-FFF2-40B4-BE49-F238E27FC236}">
                  <a16:creationId xmlns:a16="http://schemas.microsoft.com/office/drawing/2014/main" id="{E94AE15E-16C4-BA45-DA38-A386E1344E05}"/>
                </a:ext>
              </a:extLst>
            </p:cNvPr>
            <p:cNvSpPr/>
            <p:nvPr/>
          </p:nvSpPr>
          <p:spPr>
            <a:xfrm>
              <a:off x="5555191" y="2058942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6" name="Google Shape;680;p25">
              <a:extLst>
                <a:ext uri="{FF2B5EF4-FFF2-40B4-BE49-F238E27FC236}">
                  <a16:creationId xmlns:a16="http://schemas.microsoft.com/office/drawing/2014/main" id="{CC8F4318-E0BE-7AE8-1AFB-E36AF079F32E}"/>
                </a:ext>
              </a:extLst>
            </p:cNvPr>
            <p:cNvSpPr/>
            <p:nvPr/>
          </p:nvSpPr>
          <p:spPr>
            <a:xfrm>
              <a:off x="5584845" y="2150341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3" name="Google Shape;681;p25">
              <a:extLst>
                <a:ext uri="{FF2B5EF4-FFF2-40B4-BE49-F238E27FC236}">
                  <a16:creationId xmlns:a16="http://schemas.microsoft.com/office/drawing/2014/main" id="{EABA0D58-90A1-FF95-DA75-CF2821B39FA3}"/>
                </a:ext>
              </a:extLst>
            </p:cNvPr>
            <p:cNvSpPr/>
            <p:nvPr/>
          </p:nvSpPr>
          <p:spPr>
            <a:xfrm flipH="1">
              <a:off x="1601914" y="2383690"/>
              <a:ext cx="3712399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B24C8736-111A-54CC-16A9-B13E3346F9ED}"/>
              </a:ext>
            </a:extLst>
          </p:cNvPr>
          <p:cNvGrpSpPr/>
          <p:nvPr/>
        </p:nvGrpSpPr>
        <p:grpSpPr>
          <a:xfrm>
            <a:off x="-1486289" y="2704540"/>
            <a:ext cx="6622719" cy="607001"/>
            <a:chOff x="-237348" y="2746743"/>
            <a:chExt cx="6622719" cy="607001"/>
          </a:xfrm>
        </p:grpSpPr>
        <p:sp>
          <p:nvSpPr>
            <p:cNvPr id="20" name="Google Shape;691;p25">
              <a:extLst>
                <a:ext uri="{FF2B5EF4-FFF2-40B4-BE49-F238E27FC236}">
                  <a16:creationId xmlns:a16="http://schemas.microsoft.com/office/drawing/2014/main" id="{29847AEC-E8D3-F69B-F48C-0EDDE39B7BAD}"/>
                </a:ext>
              </a:extLst>
            </p:cNvPr>
            <p:cNvSpPr/>
            <p:nvPr/>
          </p:nvSpPr>
          <p:spPr>
            <a:xfrm>
              <a:off x="-237348" y="2746743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1" name="Google Shape;692;p25">
              <a:extLst>
                <a:ext uri="{FF2B5EF4-FFF2-40B4-BE49-F238E27FC236}">
                  <a16:creationId xmlns:a16="http://schemas.microsoft.com/office/drawing/2014/main" id="{565B6249-DAE4-B756-C5FB-6F47CE1839C2}"/>
                </a:ext>
              </a:extLst>
            </p:cNvPr>
            <p:cNvSpPr/>
            <p:nvPr/>
          </p:nvSpPr>
          <p:spPr>
            <a:xfrm>
              <a:off x="5555190" y="2862190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2" name="Google Shape;693;p25">
              <a:extLst>
                <a:ext uri="{FF2B5EF4-FFF2-40B4-BE49-F238E27FC236}">
                  <a16:creationId xmlns:a16="http://schemas.microsoft.com/office/drawing/2014/main" id="{9E967004-7F87-8AF9-E645-8D526D02320F}"/>
                </a:ext>
              </a:extLst>
            </p:cNvPr>
            <p:cNvSpPr/>
            <p:nvPr/>
          </p:nvSpPr>
          <p:spPr>
            <a:xfrm>
              <a:off x="5584845" y="2940066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9" name="Google Shape;694;p25">
              <a:extLst>
                <a:ext uri="{FF2B5EF4-FFF2-40B4-BE49-F238E27FC236}">
                  <a16:creationId xmlns:a16="http://schemas.microsoft.com/office/drawing/2014/main" id="{BD9A96AE-01AB-1B56-1BB2-3FB32636AB2E}"/>
                </a:ext>
              </a:extLst>
            </p:cNvPr>
            <p:cNvSpPr/>
            <p:nvPr/>
          </p:nvSpPr>
          <p:spPr>
            <a:xfrm flipH="1">
              <a:off x="1406768" y="2838276"/>
              <a:ext cx="3712400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45C7E049-794F-B046-A52F-CC07B00D8F69}"/>
              </a:ext>
            </a:extLst>
          </p:cNvPr>
          <p:cNvGrpSpPr/>
          <p:nvPr/>
        </p:nvGrpSpPr>
        <p:grpSpPr>
          <a:xfrm>
            <a:off x="-1489883" y="4278450"/>
            <a:ext cx="6622719" cy="607014"/>
            <a:chOff x="-237348" y="4400354"/>
            <a:chExt cx="6622719" cy="607014"/>
          </a:xfrm>
        </p:grpSpPr>
        <p:sp>
          <p:nvSpPr>
            <p:cNvPr id="32" name="Google Shape;713;p25">
              <a:extLst>
                <a:ext uri="{FF2B5EF4-FFF2-40B4-BE49-F238E27FC236}">
                  <a16:creationId xmlns:a16="http://schemas.microsoft.com/office/drawing/2014/main" id="{6587F0F0-C64D-D8FB-6B34-DA5D17A6714F}"/>
                </a:ext>
              </a:extLst>
            </p:cNvPr>
            <p:cNvSpPr/>
            <p:nvPr/>
          </p:nvSpPr>
          <p:spPr>
            <a:xfrm>
              <a:off x="-237348" y="4400354"/>
              <a:ext cx="6622719" cy="607014"/>
            </a:xfrm>
            <a:custGeom>
              <a:avLst/>
              <a:gdLst/>
              <a:ahLst/>
              <a:cxnLst/>
              <a:rect l="l" t="t" r="r" b="b"/>
              <a:pathLst>
                <a:path w="228969" h="47165" extrusionOk="0">
                  <a:moveTo>
                    <a:pt x="12648" y="1"/>
                  </a:moveTo>
                  <a:cubicBezTo>
                    <a:pt x="5682" y="1"/>
                    <a:pt x="1" y="5643"/>
                    <a:pt x="1" y="12648"/>
                  </a:cubicBezTo>
                  <a:lnTo>
                    <a:pt x="1" y="34517"/>
                  </a:lnTo>
                  <a:cubicBezTo>
                    <a:pt x="1" y="41483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3"/>
                    <a:pt x="228968" y="34517"/>
                  </a:cubicBezTo>
                  <a:lnTo>
                    <a:pt x="228968" y="12648"/>
                  </a:lnTo>
                  <a:cubicBezTo>
                    <a:pt x="228968" y="5643"/>
                    <a:pt x="223287" y="1"/>
                    <a:pt x="21632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3" name="Google Shape;714;p25">
              <a:extLst>
                <a:ext uri="{FF2B5EF4-FFF2-40B4-BE49-F238E27FC236}">
                  <a16:creationId xmlns:a16="http://schemas.microsoft.com/office/drawing/2014/main" id="{057F459D-542F-578C-C063-3EC537C9A57D}"/>
                </a:ext>
              </a:extLst>
            </p:cNvPr>
            <p:cNvSpPr/>
            <p:nvPr/>
          </p:nvSpPr>
          <p:spPr>
            <a:xfrm>
              <a:off x="5555190" y="4515042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262"/>
                  </a:cubicBezTo>
                  <a:lnTo>
                    <a:pt x="1" y="21403"/>
                  </a:lnTo>
                  <a:cubicBezTo>
                    <a:pt x="1" y="26578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578"/>
                    <a:pt x="30626" y="21403"/>
                  </a:cubicBezTo>
                  <a:lnTo>
                    <a:pt x="30626" y="9262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1" name="Google Shape;716;p25">
              <a:extLst>
                <a:ext uri="{FF2B5EF4-FFF2-40B4-BE49-F238E27FC236}">
                  <a16:creationId xmlns:a16="http://schemas.microsoft.com/office/drawing/2014/main" id="{28F8F922-13CC-DB5B-FCD3-27EF92C029BA}"/>
                </a:ext>
              </a:extLst>
            </p:cNvPr>
            <p:cNvSpPr/>
            <p:nvPr/>
          </p:nvSpPr>
          <p:spPr>
            <a:xfrm flipH="1">
              <a:off x="1435521" y="4491894"/>
              <a:ext cx="3712401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endParaRPr lang="en-US" sz="2000">
                <a:solidFill>
                  <a:schemeClr val="bg1"/>
                </a:solidFill>
                <a:latin typeface="AkzidenzGrotesk" panose="02000903050000020004" pitchFamily="2" charset="0"/>
                <a:ea typeface="Calibri"/>
                <a:cs typeface="Calibri"/>
              </a:endParaRPr>
            </a:p>
          </p:txBody>
        </p:sp>
        <p:sp>
          <p:nvSpPr>
            <p:cNvPr id="42" name="Google Shape;664;p25">
              <a:extLst>
                <a:ext uri="{FF2B5EF4-FFF2-40B4-BE49-F238E27FC236}">
                  <a16:creationId xmlns:a16="http://schemas.microsoft.com/office/drawing/2014/main" id="{752F126A-8384-D63A-2D03-1E4221E0774B}"/>
                </a:ext>
              </a:extLst>
            </p:cNvPr>
            <p:cNvSpPr/>
            <p:nvPr/>
          </p:nvSpPr>
          <p:spPr>
            <a:xfrm>
              <a:off x="5584845" y="459796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9F920860-86B7-7A56-C9D7-0A9BF02C8602}"/>
              </a:ext>
            </a:extLst>
          </p:cNvPr>
          <p:cNvGrpSpPr/>
          <p:nvPr/>
        </p:nvGrpSpPr>
        <p:grpSpPr>
          <a:xfrm>
            <a:off x="-1486289" y="3531348"/>
            <a:ext cx="6622719" cy="607001"/>
            <a:chOff x="-237348" y="3573551"/>
            <a:chExt cx="6622719" cy="607001"/>
          </a:xfrm>
        </p:grpSpPr>
        <p:sp>
          <p:nvSpPr>
            <p:cNvPr id="26" name="Google Shape;704;p25">
              <a:extLst>
                <a:ext uri="{FF2B5EF4-FFF2-40B4-BE49-F238E27FC236}">
                  <a16:creationId xmlns:a16="http://schemas.microsoft.com/office/drawing/2014/main" id="{F7C038B2-9420-E0BD-120B-4EF11B8FA9D0}"/>
                </a:ext>
              </a:extLst>
            </p:cNvPr>
            <p:cNvSpPr/>
            <p:nvPr/>
          </p:nvSpPr>
          <p:spPr>
            <a:xfrm>
              <a:off x="-237348" y="3573551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7" name="Google Shape;705;p25">
              <a:extLst>
                <a:ext uri="{FF2B5EF4-FFF2-40B4-BE49-F238E27FC236}">
                  <a16:creationId xmlns:a16="http://schemas.microsoft.com/office/drawing/2014/main" id="{310C701C-B2E2-3ACF-939E-3C7AE857841E}"/>
                </a:ext>
              </a:extLst>
            </p:cNvPr>
            <p:cNvSpPr/>
            <p:nvPr/>
          </p:nvSpPr>
          <p:spPr>
            <a:xfrm>
              <a:off x="5555190" y="3688239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067"/>
                  </a:cubicBezTo>
                  <a:lnTo>
                    <a:pt x="1" y="21403"/>
                  </a:lnTo>
                  <a:cubicBezTo>
                    <a:pt x="1" y="26422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422"/>
                    <a:pt x="30626" y="21403"/>
                  </a:cubicBezTo>
                  <a:lnTo>
                    <a:pt x="30626" y="9067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5" name="Google Shape;707;p25">
              <a:extLst>
                <a:ext uri="{FF2B5EF4-FFF2-40B4-BE49-F238E27FC236}">
                  <a16:creationId xmlns:a16="http://schemas.microsoft.com/office/drawing/2014/main" id="{5AD7F352-1615-89C1-A41C-6B62F2C5A5F8}"/>
                </a:ext>
              </a:extLst>
            </p:cNvPr>
            <p:cNvSpPr/>
            <p:nvPr/>
          </p:nvSpPr>
          <p:spPr>
            <a:xfrm flipH="1">
              <a:off x="1406768" y="3655263"/>
              <a:ext cx="3712400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Ysgrifennu</a:t>
              </a:r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 </a:t>
              </a:r>
              <a:r>
                <a:rPr lang="en-US" sz="2000" err="1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Academaidd</a:t>
              </a:r>
              <a:endParaRPr lang="en-US" err="1">
                <a:solidFill>
                  <a:schemeClr val="bg1"/>
                </a:solidFill>
              </a:endParaRPr>
            </a:p>
          </p:txBody>
        </p:sp>
        <p:sp>
          <p:nvSpPr>
            <p:cNvPr id="43" name="Google Shape;664;p25">
              <a:extLst>
                <a:ext uri="{FF2B5EF4-FFF2-40B4-BE49-F238E27FC236}">
                  <a16:creationId xmlns:a16="http://schemas.microsoft.com/office/drawing/2014/main" id="{11E9C49B-CCAA-84BC-03DE-66991442864B}"/>
                </a:ext>
              </a:extLst>
            </p:cNvPr>
            <p:cNvSpPr/>
            <p:nvPr/>
          </p:nvSpPr>
          <p:spPr>
            <a:xfrm>
              <a:off x="5588248" y="3778660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2F589C1-CC72-891F-DC8F-7579C70CDE46}"/>
              </a:ext>
            </a:extLst>
          </p:cNvPr>
          <p:cNvGrpSpPr/>
          <p:nvPr/>
        </p:nvGrpSpPr>
        <p:grpSpPr>
          <a:xfrm>
            <a:off x="6164191" y="1072286"/>
            <a:ext cx="6622719" cy="607001"/>
            <a:chOff x="-237348" y="1126377"/>
            <a:chExt cx="6622719" cy="607001"/>
          </a:xfrm>
        </p:grpSpPr>
        <p:sp>
          <p:nvSpPr>
            <p:cNvPr id="4" name="Google Shape;662;p25">
              <a:extLst>
                <a:ext uri="{FF2B5EF4-FFF2-40B4-BE49-F238E27FC236}">
                  <a16:creationId xmlns:a16="http://schemas.microsoft.com/office/drawing/2014/main" id="{25A9C317-5685-7DF1-DD72-D41AE5E69C42}"/>
                </a:ext>
              </a:extLst>
            </p:cNvPr>
            <p:cNvSpPr/>
            <p:nvPr/>
          </p:nvSpPr>
          <p:spPr>
            <a:xfrm>
              <a:off x="-237348" y="1126377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" name="Google Shape;663;p25">
              <a:extLst>
                <a:ext uri="{FF2B5EF4-FFF2-40B4-BE49-F238E27FC236}">
                  <a16:creationId xmlns:a16="http://schemas.microsoft.com/office/drawing/2014/main" id="{5B350BA4-A601-DF0F-9042-FD00AF933FBA}"/>
                </a:ext>
              </a:extLst>
            </p:cNvPr>
            <p:cNvSpPr/>
            <p:nvPr/>
          </p:nvSpPr>
          <p:spPr>
            <a:xfrm>
              <a:off x="198600" y="1249013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6" name="Google Shape;664;p25">
              <a:extLst>
                <a:ext uri="{FF2B5EF4-FFF2-40B4-BE49-F238E27FC236}">
                  <a16:creationId xmlns:a16="http://schemas.microsoft.com/office/drawing/2014/main" id="{830E5E82-A877-E902-24F2-6FFA87044F21}"/>
                </a:ext>
              </a:extLst>
            </p:cNvPr>
            <p:cNvSpPr/>
            <p:nvPr/>
          </p:nvSpPr>
          <p:spPr>
            <a:xfrm>
              <a:off x="228255" y="1324948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1" name="Google Shape;665;p25">
              <a:extLst>
                <a:ext uri="{FF2B5EF4-FFF2-40B4-BE49-F238E27FC236}">
                  <a16:creationId xmlns:a16="http://schemas.microsoft.com/office/drawing/2014/main" id="{655FEBFC-E06D-1EDA-C7B8-4F11EB7D3585}"/>
                </a:ext>
              </a:extLst>
            </p:cNvPr>
            <p:cNvSpPr/>
            <p:nvPr/>
          </p:nvSpPr>
          <p:spPr>
            <a:xfrm flipH="1">
              <a:off x="741248" y="1220927"/>
              <a:ext cx="4377917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SzPts val="1100"/>
                <a:buFont typeface="Arial"/>
              </a:pPr>
              <a:r>
                <a:rPr lang="en-GB">
                  <a:solidFill>
                    <a:schemeClr val="bg1"/>
                  </a:solidFill>
                  <a:latin typeface="AkzidenzGrotesk"/>
                  <a:ea typeface="Fira Sans Extra Condensed Medium"/>
                  <a:cs typeface="Fira Sans Extra Condensed Medium"/>
                  <a:sym typeface="Fira Sans Extra Condensed Medium"/>
                </a:rPr>
                <a:t>Checking – in - </a:t>
              </a:r>
              <a:r>
                <a:rPr lang="en-GB" sz="2000" b="1">
                  <a:highlight>
                    <a:srgbClr val="F5F5F5"/>
                  </a:highlight>
                  <a:ea typeface="+mn-lt"/>
                  <a:cs typeface="+mn-lt"/>
                  <a:sym typeface="Fira Sans Extra Condensed Medium"/>
                </a:rPr>
                <a:t>Stress Management and apps</a:t>
              </a:r>
              <a:endParaRPr lang="en-US" b="1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6E68BF5-D2B7-1A44-5667-E68BBF36EEA9}"/>
              </a:ext>
            </a:extLst>
          </p:cNvPr>
          <p:cNvGrpSpPr/>
          <p:nvPr/>
        </p:nvGrpSpPr>
        <p:grpSpPr>
          <a:xfrm>
            <a:off x="6166013" y="1904608"/>
            <a:ext cx="6622719" cy="607001"/>
            <a:chOff x="-237348" y="1947639"/>
            <a:chExt cx="6622719" cy="607001"/>
          </a:xfrm>
        </p:grpSpPr>
        <p:sp>
          <p:nvSpPr>
            <p:cNvPr id="17" name="Google Shape;678;p25">
              <a:extLst>
                <a:ext uri="{FF2B5EF4-FFF2-40B4-BE49-F238E27FC236}">
                  <a16:creationId xmlns:a16="http://schemas.microsoft.com/office/drawing/2014/main" id="{B4FADE78-79F7-25D1-D6C2-12D2ABE72E37}"/>
                </a:ext>
              </a:extLst>
            </p:cNvPr>
            <p:cNvSpPr/>
            <p:nvPr/>
          </p:nvSpPr>
          <p:spPr>
            <a:xfrm>
              <a:off x="-237348" y="1947639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18" name="Google Shape;679;p25">
              <a:extLst>
                <a:ext uri="{FF2B5EF4-FFF2-40B4-BE49-F238E27FC236}">
                  <a16:creationId xmlns:a16="http://schemas.microsoft.com/office/drawing/2014/main" id="{044A75C4-25A0-06FA-E51C-1F50974741DC}"/>
                </a:ext>
              </a:extLst>
            </p:cNvPr>
            <p:cNvSpPr/>
            <p:nvPr/>
          </p:nvSpPr>
          <p:spPr>
            <a:xfrm>
              <a:off x="217050" y="2029953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203"/>
                    <a:pt x="1" y="9223"/>
                  </a:cubicBezTo>
                  <a:lnTo>
                    <a:pt x="1" y="21558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558"/>
                  </a:cubicBezTo>
                  <a:lnTo>
                    <a:pt x="30626" y="9223"/>
                  </a:lnTo>
                  <a:cubicBezTo>
                    <a:pt x="30626" y="4203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3" name="Google Shape;680;p25">
              <a:extLst>
                <a:ext uri="{FF2B5EF4-FFF2-40B4-BE49-F238E27FC236}">
                  <a16:creationId xmlns:a16="http://schemas.microsoft.com/office/drawing/2014/main" id="{D03E4057-16B5-9B23-F522-C4A71F86C013}"/>
                </a:ext>
              </a:extLst>
            </p:cNvPr>
            <p:cNvSpPr/>
            <p:nvPr/>
          </p:nvSpPr>
          <p:spPr>
            <a:xfrm>
              <a:off x="246704" y="212135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24" name="Google Shape;681;p25">
              <a:extLst>
                <a:ext uri="{FF2B5EF4-FFF2-40B4-BE49-F238E27FC236}">
                  <a16:creationId xmlns:a16="http://schemas.microsoft.com/office/drawing/2014/main" id="{1F4600EB-8092-069D-9A64-3099F2CB07F1}"/>
                </a:ext>
              </a:extLst>
            </p:cNvPr>
            <p:cNvSpPr/>
            <p:nvPr/>
          </p:nvSpPr>
          <p:spPr>
            <a:xfrm flipH="1">
              <a:off x="748301" y="2039172"/>
              <a:ext cx="4370866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endParaRPr lang="en-US" sz="2000">
                <a:solidFill>
                  <a:schemeClr val="bg1"/>
                </a:solidFill>
                <a:latin typeface="AkzidenzGrotesk"/>
                <a:ea typeface="Calibri"/>
                <a:cs typeface="Calibri"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E354B9C2-AA6E-FD8A-F7CF-B3FDB52E673D}"/>
              </a:ext>
            </a:extLst>
          </p:cNvPr>
          <p:cNvGrpSpPr/>
          <p:nvPr/>
        </p:nvGrpSpPr>
        <p:grpSpPr>
          <a:xfrm>
            <a:off x="6166013" y="1995053"/>
            <a:ext cx="6622719" cy="1319801"/>
            <a:chOff x="-237348" y="2033943"/>
            <a:chExt cx="6622719" cy="1319801"/>
          </a:xfrm>
        </p:grpSpPr>
        <p:sp>
          <p:nvSpPr>
            <p:cNvPr id="30" name="Google Shape;691;p25">
              <a:extLst>
                <a:ext uri="{FF2B5EF4-FFF2-40B4-BE49-F238E27FC236}">
                  <a16:creationId xmlns:a16="http://schemas.microsoft.com/office/drawing/2014/main" id="{3BDC8E77-B831-21BE-86C7-A022B58B3124}"/>
                </a:ext>
              </a:extLst>
            </p:cNvPr>
            <p:cNvSpPr/>
            <p:nvPr/>
          </p:nvSpPr>
          <p:spPr>
            <a:xfrm>
              <a:off x="-237348" y="2746743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4" name="Google Shape;692;p25">
              <a:extLst>
                <a:ext uri="{FF2B5EF4-FFF2-40B4-BE49-F238E27FC236}">
                  <a16:creationId xmlns:a16="http://schemas.microsoft.com/office/drawing/2014/main" id="{A97D9BA9-1702-399D-C2F7-117C77F047EA}"/>
                </a:ext>
              </a:extLst>
            </p:cNvPr>
            <p:cNvSpPr/>
            <p:nvPr/>
          </p:nvSpPr>
          <p:spPr>
            <a:xfrm>
              <a:off x="262603" y="2849766"/>
              <a:ext cx="394157" cy="394157"/>
            </a:xfrm>
            <a:custGeom>
              <a:avLst/>
              <a:gdLst/>
              <a:ahLst/>
              <a:cxnLst/>
              <a:rect l="l" t="t" r="r" b="b"/>
              <a:pathLst>
                <a:path w="30626" h="30626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5" name="Google Shape;693;p25">
              <a:extLst>
                <a:ext uri="{FF2B5EF4-FFF2-40B4-BE49-F238E27FC236}">
                  <a16:creationId xmlns:a16="http://schemas.microsoft.com/office/drawing/2014/main" id="{1B47DAE4-1A65-462B-11B1-6F2CC1EE0D75}"/>
                </a:ext>
              </a:extLst>
            </p:cNvPr>
            <p:cNvSpPr/>
            <p:nvPr/>
          </p:nvSpPr>
          <p:spPr>
            <a:xfrm>
              <a:off x="292258" y="2927642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36" name="Google Shape;694;p25">
              <a:extLst>
                <a:ext uri="{FF2B5EF4-FFF2-40B4-BE49-F238E27FC236}">
                  <a16:creationId xmlns:a16="http://schemas.microsoft.com/office/drawing/2014/main" id="{3078F7E6-503A-341A-1100-02D0AC489233}"/>
                </a:ext>
              </a:extLst>
            </p:cNvPr>
            <p:cNvSpPr/>
            <p:nvPr/>
          </p:nvSpPr>
          <p:spPr>
            <a:xfrm flipH="1">
              <a:off x="771462" y="2033943"/>
              <a:ext cx="4333595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Using Quality Research</a:t>
              </a:r>
              <a:endParaRPr 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DC4E64E8-6CCB-17B3-C023-65802E447E47}"/>
              </a:ext>
            </a:extLst>
          </p:cNvPr>
          <p:cNvGrpSpPr/>
          <p:nvPr/>
        </p:nvGrpSpPr>
        <p:grpSpPr>
          <a:xfrm>
            <a:off x="6166013" y="2793787"/>
            <a:ext cx="6622719" cy="1343734"/>
            <a:chOff x="-237348" y="2836818"/>
            <a:chExt cx="6622719" cy="1343734"/>
          </a:xfrm>
        </p:grpSpPr>
        <p:sp>
          <p:nvSpPr>
            <p:cNvPr id="51" name="Google Shape;704;p25">
              <a:extLst>
                <a:ext uri="{FF2B5EF4-FFF2-40B4-BE49-F238E27FC236}">
                  <a16:creationId xmlns:a16="http://schemas.microsoft.com/office/drawing/2014/main" id="{BEB5CE74-0FC4-6750-D8D1-A2DB77E1DB6E}"/>
                </a:ext>
              </a:extLst>
            </p:cNvPr>
            <p:cNvSpPr/>
            <p:nvPr/>
          </p:nvSpPr>
          <p:spPr>
            <a:xfrm>
              <a:off x="-237348" y="3573551"/>
              <a:ext cx="6622719" cy="607001"/>
            </a:xfrm>
            <a:custGeom>
              <a:avLst/>
              <a:gdLst/>
              <a:ahLst/>
              <a:cxnLst/>
              <a:rect l="l" t="t" r="r" b="b"/>
              <a:pathLst>
                <a:path w="228969" h="47164" extrusionOk="0">
                  <a:moveTo>
                    <a:pt x="12648" y="0"/>
                  </a:moveTo>
                  <a:cubicBezTo>
                    <a:pt x="5682" y="0"/>
                    <a:pt x="1" y="5643"/>
                    <a:pt x="1" y="12647"/>
                  </a:cubicBezTo>
                  <a:lnTo>
                    <a:pt x="1" y="34361"/>
                  </a:lnTo>
                  <a:cubicBezTo>
                    <a:pt x="1" y="41482"/>
                    <a:pt x="5682" y="47164"/>
                    <a:pt x="12648" y="47164"/>
                  </a:cubicBezTo>
                  <a:lnTo>
                    <a:pt x="216322" y="47164"/>
                  </a:lnTo>
                  <a:cubicBezTo>
                    <a:pt x="223287" y="47164"/>
                    <a:pt x="228968" y="41482"/>
                    <a:pt x="228968" y="34361"/>
                  </a:cubicBezTo>
                  <a:lnTo>
                    <a:pt x="228968" y="12647"/>
                  </a:lnTo>
                  <a:cubicBezTo>
                    <a:pt x="228968" y="5643"/>
                    <a:pt x="223287" y="0"/>
                    <a:pt x="2163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2" name="Google Shape;705;p25">
              <a:extLst>
                <a:ext uri="{FF2B5EF4-FFF2-40B4-BE49-F238E27FC236}">
                  <a16:creationId xmlns:a16="http://schemas.microsoft.com/office/drawing/2014/main" id="{7D1E31AF-6009-4999-DD33-02807F0F29AC}"/>
                </a:ext>
              </a:extLst>
            </p:cNvPr>
            <p:cNvSpPr/>
            <p:nvPr/>
          </p:nvSpPr>
          <p:spPr>
            <a:xfrm>
              <a:off x="291592" y="3659250"/>
              <a:ext cx="394157" cy="394659"/>
            </a:xfrm>
            <a:custGeom>
              <a:avLst/>
              <a:gdLst/>
              <a:ahLst/>
              <a:cxnLst/>
              <a:rect l="l" t="t" r="r" b="b"/>
              <a:pathLst>
                <a:path w="30626" h="30665" extrusionOk="0">
                  <a:moveTo>
                    <a:pt x="9068" y="0"/>
                  </a:moveTo>
                  <a:cubicBezTo>
                    <a:pt x="4048" y="0"/>
                    <a:pt x="1" y="4047"/>
                    <a:pt x="1" y="9067"/>
                  </a:cubicBezTo>
                  <a:lnTo>
                    <a:pt x="1" y="21403"/>
                  </a:lnTo>
                  <a:cubicBezTo>
                    <a:pt x="1" y="26422"/>
                    <a:pt x="4048" y="30664"/>
                    <a:pt x="9068" y="30664"/>
                  </a:cubicBezTo>
                  <a:lnTo>
                    <a:pt x="21403" y="30664"/>
                  </a:lnTo>
                  <a:cubicBezTo>
                    <a:pt x="26423" y="30664"/>
                    <a:pt x="30626" y="26422"/>
                    <a:pt x="30626" y="21403"/>
                  </a:cubicBezTo>
                  <a:lnTo>
                    <a:pt x="30626" y="9067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Fira Sans"/>
                <a:ea typeface="Fira Sans"/>
                <a:cs typeface="Fira Sans"/>
                <a:sym typeface="Fira Sans"/>
              </a:endParaRPr>
            </a:p>
          </p:txBody>
        </p:sp>
        <p:sp>
          <p:nvSpPr>
            <p:cNvPr id="53" name="Google Shape;707;p25">
              <a:extLst>
                <a:ext uri="{FF2B5EF4-FFF2-40B4-BE49-F238E27FC236}">
                  <a16:creationId xmlns:a16="http://schemas.microsoft.com/office/drawing/2014/main" id="{9E2C3695-634F-9A9F-0DE5-50BBBC6D68EE}"/>
                </a:ext>
              </a:extLst>
            </p:cNvPr>
            <p:cNvSpPr/>
            <p:nvPr/>
          </p:nvSpPr>
          <p:spPr>
            <a:xfrm flipH="1">
              <a:off x="770542" y="2836818"/>
              <a:ext cx="4292182" cy="423935"/>
            </a:xfrm>
            <a:custGeom>
              <a:avLst/>
              <a:gdLst/>
              <a:ahLst/>
              <a:cxnLst/>
              <a:rect l="l" t="t" r="r" b="b"/>
              <a:pathLst>
                <a:path w="28885" h="17419" extrusionOk="0">
                  <a:moveTo>
                    <a:pt x="0" y="0"/>
                  </a:moveTo>
                  <a:lnTo>
                    <a:pt x="0" y="17419"/>
                  </a:lnTo>
                  <a:lnTo>
                    <a:pt x="28885" y="17419"/>
                  </a:lnTo>
                  <a:lnTo>
                    <a:pt x="28885" y="0"/>
                  </a:lnTo>
                  <a:close/>
                </a:path>
              </a:pathLst>
            </a:custGeom>
            <a:noFill/>
            <a:ln>
              <a:noFill/>
            </a:ln>
          </p:spPr>
          <p:txBody>
            <a:bodyPr spcFirstLastPara="1" wrap="square" lIns="182875" tIns="91425" rIns="91425" bIns="91425" anchor="ctr" anchorCtr="0">
              <a:noAutofit/>
            </a:bodyPr>
            <a:lstStyle/>
            <a:p>
              <a:r>
                <a:rPr lang="en-US" sz="2000">
                  <a:solidFill>
                    <a:schemeClr val="bg1"/>
                  </a:solidFill>
                  <a:latin typeface="AkzidenzGrotesk"/>
                  <a:ea typeface="Calibri"/>
                  <a:cs typeface="Calibri"/>
                </a:rPr>
                <a:t>Synopsis of article </a:t>
              </a:r>
            </a:p>
          </p:txBody>
        </p:sp>
        <p:sp>
          <p:nvSpPr>
            <p:cNvPr id="54" name="Google Shape;664;p25">
              <a:extLst>
                <a:ext uri="{FF2B5EF4-FFF2-40B4-BE49-F238E27FC236}">
                  <a16:creationId xmlns:a16="http://schemas.microsoft.com/office/drawing/2014/main" id="{4DA5D3C4-97F7-72B9-131C-751EA9D3DECA}"/>
                </a:ext>
              </a:extLst>
            </p:cNvPr>
            <p:cNvSpPr/>
            <p:nvPr/>
          </p:nvSpPr>
          <p:spPr>
            <a:xfrm>
              <a:off x="324650" y="3749671"/>
              <a:ext cx="334818" cy="242257"/>
            </a:xfrm>
            <a:custGeom>
              <a:avLst/>
              <a:gdLst/>
              <a:ahLst/>
              <a:cxnLst/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  <a:latin typeface="Fira Sans"/>
                <a:ea typeface="Fira Sans"/>
                <a:cs typeface="Fira Sans"/>
                <a:sym typeface="Fira Sans"/>
              </a:endParaRPr>
            </a:p>
          </p:txBody>
        </p:sp>
      </p:grpSp>
      <p:sp>
        <p:nvSpPr>
          <p:cNvPr id="56" name="Google Shape;713;p25">
            <a:extLst>
              <a:ext uri="{FF2B5EF4-FFF2-40B4-BE49-F238E27FC236}">
                <a16:creationId xmlns:a16="http://schemas.microsoft.com/office/drawing/2014/main" id="{F6511F93-01BD-6F1F-C7AD-D34D039EB882}"/>
              </a:ext>
            </a:extLst>
          </p:cNvPr>
          <p:cNvSpPr/>
          <p:nvPr/>
        </p:nvSpPr>
        <p:spPr>
          <a:xfrm>
            <a:off x="6155517" y="4275628"/>
            <a:ext cx="6622719" cy="607014"/>
          </a:xfrm>
          <a:custGeom>
            <a:avLst/>
            <a:gdLst/>
            <a:ahLst/>
            <a:cxnLst/>
            <a:rect l="l" t="t" r="r" b="b"/>
            <a:pathLst>
              <a:path w="228969" h="47165" extrusionOk="0">
                <a:moveTo>
                  <a:pt x="12648" y="1"/>
                </a:moveTo>
                <a:cubicBezTo>
                  <a:pt x="5682" y="1"/>
                  <a:pt x="1" y="5643"/>
                  <a:pt x="1" y="12648"/>
                </a:cubicBezTo>
                <a:lnTo>
                  <a:pt x="1" y="34517"/>
                </a:lnTo>
                <a:cubicBezTo>
                  <a:pt x="1" y="41483"/>
                  <a:pt x="5682" y="47164"/>
                  <a:pt x="12648" y="47164"/>
                </a:cubicBezTo>
                <a:lnTo>
                  <a:pt x="216322" y="47164"/>
                </a:lnTo>
                <a:cubicBezTo>
                  <a:pt x="223287" y="47164"/>
                  <a:pt x="228968" y="41483"/>
                  <a:pt x="228968" y="34517"/>
                </a:cubicBezTo>
                <a:lnTo>
                  <a:pt x="228968" y="12648"/>
                </a:lnTo>
                <a:cubicBezTo>
                  <a:pt x="228968" y="5643"/>
                  <a:pt x="223287" y="1"/>
                  <a:pt x="216322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04D3164-301E-070B-9F68-262437B4A097}"/>
              </a:ext>
            </a:extLst>
          </p:cNvPr>
          <p:cNvSpPr txBox="1"/>
          <p:nvPr/>
        </p:nvSpPr>
        <p:spPr>
          <a:xfrm>
            <a:off x="7337777" y="3654777"/>
            <a:ext cx="2709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  <a:ea typeface="Calibri"/>
                <a:cs typeface="Calibri"/>
              </a:rPr>
              <a:t>Academic Writing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ACC236CF-0A63-00FF-E521-55F5B23F5423}"/>
              </a:ext>
            </a:extLst>
          </p:cNvPr>
          <p:cNvSpPr txBox="1"/>
          <p:nvPr/>
        </p:nvSpPr>
        <p:spPr>
          <a:xfrm>
            <a:off x="7493000" y="4388555"/>
            <a:ext cx="23988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  <a:ea typeface="Calibri"/>
                <a:cs typeface="Calibri"/>
              </a:rPr>
              <a:t>Structure</a:t>
            </a:r>
          </a:p>
        </p:txBody>
      </p:sp>
      <p:sp>
        <p:nvSpPr>
          <p:cNvPr id="63" name="Google Shape;664;p25">
            <a:extLst>
              <a:ext uri="{FF2B5EF4-FFF2-40B4-BE49-F238E27FC236}">
                <a16:creationId xmlns:a16="http://schemas.microsoft.com/office/drawing/2014/main" id="{AB5146CC-DFCE-7D56-405B-5A5703FE81BA}"/>
              </a:ext>
            </a:extLst>
          </p:cNvPr>
          <p:cNvSpPr/>
          <p:nvPr/>
        </p:nvSpPr>
        <p:spPr>
          <a:xfrm>
            <a:off x="6739300" y="4451707"/>
            <a:ext cx="334818" cy="242257"/>
          </a:xfrm>
          <a:custGeom>
            <a:avLst/>
            <a:gdLst/>
            <a:ahLst/>
            <a:cxnLst/>
            <a:rect l="l" t="t" r="r" b="b"/>
            <a:pathLst>
              <a:path w="10014" h="7309" extrusionOk="0">
                <a:moveTo>
                  <a:pt x="8149" y="1134"/>
                </a:moveTo>
                <a:cubicBezTo>
                  <a:pt x="8294" y="1134"/>
                  <a:pt x="8439" y="1189"/>
                  <a:pt x="8549" y="1300"/>
                </a:cubicBezTo>
                <a:cubicBezTo>
                  <a:pt x="8769" y="1520"/>
                  <a:pt x="8769" y="1879"/>
                  <a:pt x="8549" y="2100"/>
                </a:cubicBezTo>
                <a:lnTo>
                  <a:pt x="4639" y="6007"/>
                </a:lnTo>
                <a:cubicBezTo>
                  <a:pt x="4527" y="6120"/>
                  <a:pt x="4377" y="6177"/>
                  <a:pt x="4227" y="6177"/>
                </a:cubicBezTo>
                <a:cubicBezTo>
                  <a:pt x="4081" y="6177"/>
                  <a:pt x="3937" y="6123"/>
                  <a:pt x="3830" y="6016"/>
                </a:cubicBezTo>
                <a:lnTo>
                  <a:pt x="1547" y="3748"/>
                </a:lnTo>
                <a:cubicBezTo>
                  <a:pt x="1296" y="3534"/>
                  <a:pt x="1281" y="3151"/>
                  <a:pt x="1514" y="2918"/>
                </a:cubicBezTo>
                <a:cubicBezTo>
                  <a:pt x="1626" y="2806"/>
                  <a:pt x="1771" y="2750"/>
                  <a:pt x="1916" y="2750"/>
                </a:cubicBezTo>
                <a:cubicBezTo>
                  <a:pt x="2074" y="2750"/>
                  <a:pt x="2232" y="2817"/>
                  <a:pt x="2344" y="2948"/>
                </a:cubicBezTo>
                <a:lnTo>
                  <a:pt x="3784" y="4388"/>
                </a:lnTo>
                <a:cubicBezTo>
                  <a:pt x="3793" y="4401"/>
                  <a:pt x="3805" y="4410"/>
                  <a:pt x="3817" y="4419"/>
                </a:cubicBezTo>
                <a:cubicBezTo>
                  <a:pt x="3817" y="4422"/>
                  <a:pt x="3820" y="4422"/>
                  <a:pt x="3823" y="4425"/>
                </a:cubicBezTo>
                <a:cubicBezTo>
                  <a:pt x="3934" y="4535"/>
                  <a:pt x="4078" y="4590"/>
                  <a:pt x="4222" y="4590"/>
                </a:cubicBezTo>
                <a:cubicBezTo>
                  <a:pt x="4367" y="4590"/>
                  <a:pt x="4512" y="4535"/>
                  <a:pt x="4624" y="4425"/>
                </a:cubicBezTo>
                <a:lnTo>
                  <a:pt x="7749" y="1300"/>
                </a:lnTo>
                <a:cubicBezTo>
                  <a:pt x="7859" y="1189"/>
                  <a:pt x="8004" y="1134"/>
                  <a:pt x="8149" y="1134"/>
                </a:cubicBezTo>
                <a:close/>
                <a:moveTo>
                  <a:pt x="8146" y="1"/>
                </a:moveTo>
                <a:cubicBezTo>
                  <a:pt x="7712" y="1"/>
                  <a:pt x="7279" y="166"/>
                  <a:pt x="6949" y="496"/>
                </a:cubicBezTo>
                <a:lnTo>
                  <a:pt x="6946" y="496"/>
                </a:lnTo>
                <a:lnTo>
                  <a:pt x="4219" y="3223"/>
                </a:lnTo>
                <a:lnTo>
                  <a:pt x="3144" y="2148"/>
                </a:lnTo>
                <a:cubicBezTo>
                  <a:pt x="2808" y="1779"/>
                  <a:pt x="2348" y="1594"/>
                  <a:pt x="1887" y="1594"/>
                </a:cubicBezTo>
                <a:cubicBezTo>
                  <a:pt x="1453" y="1594"/>
                  <a:pt x="1019" y="1758"/>
                  <a:pt x="686" y="2091"/>
                </a:cubicBezTo>
                <a:cubicBezTo>
                  <a:pt x="1" y="2776"/>
                  <a:pt x="28" y="3896"/>
                  <a:pt x="747" y="4549"/>
                </a:cubicBezTo>
                <a:lnTo>
                  <a:pt x="3029" y="6819"/>
                </a:lnTo>
                <a:cubicBezTo>
                  <a:pt x="3344" y="7131"/>
                  <a:pt x="3768" y="7308"/>
                  <a:pt x="4214" y="7308"/>
                </a:cubicBezTo>
                <a:cubicBezTo>
                  <a:pt x="4218" y="7308"/>
                  <a:pt x="4221" y="7308"/>
                  <a:pt x="4225" y="7308"/>
                </a:cubicBezTo>
                <a:cubicBezTo>
                  <a:pt x="4678" y="7308"/>
                  <a:pt x="5116" y="7127"/>
                  <a:pt x="5439" y="6807"/>
                </a:cubicBezTo>
                <a:lnTo>
                  <a:pt x="9349" y="2900"/>
                </a:lnTo>
                <a:cubicBezTo>
                  <a:pt x="10013" y="2236"/>
                  <a:pt x="10013" y="1161"/>
                  <a:pt x="9349" y="499"/>
                </a:cubicBezTo>
                <a:cubicBezTo>
                  <a:pt x="9017" y="167"/>
                  <a:pt x="8581" y="1"/>
                  <a:pt x="8146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rgbClr val="435D74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65" name="Google Shape;662;p25">
            <a:extLst>
              <a:ext uri="{FF2B5EF4-FFF2-40B4-BE49-F238E27FC236}">
                <a16:creationId xmlns:a16="http://schemas.microsoft.com/office/drawing/2014/main" id="{8C863DDD-3A6E-7456-A7CA-38B31DF8E2DB}"/>
              </a:ext>
            </a:extLst>
          </p:cNvPr>
          <p:cNvSpPr/>
          <p:nvPr/>
        </p:nvSpPr>
        <p:spPr>
          <a:xfrm>
            <a:off x="6175196" y="5193400"/>
            <a:ext cx="6622719" cy="607001"/>
          </a:xfrm>
          <a:custGeom>
            <a:avLst/>
            <a:gdLst/>
            <a:ahLst/>
            <a:cxnLst/>
            <a:rect l="l" t="t" r="r" b="b"/>
            <a:pathLst>
              <a:path w="228969" h="47164" extrusionOk="0">
                <a:moveTo>
                  <a:pt x="12648" y="0"/>
                </a:moveTo>
                <a:cubicBezTo>
                  <a:pt x="5682" y="0"/>
                  <a:pt x="1" y="5643"/>
                  <a:pt x="1" y="12647"/>
                </a:cubicBezTo>
                <a:lnTo>
                  <a:pt x="1" y="34361"/>
                </a:lnTo>
                <a:cubicBezTo>
                  <a:pt x="1" y="41482"/>
                  <a:pt x="5682" y="47164"/>
                  <a:pt x="12648" y="47164"/>
                </a:cubicBezTo>
                <a:lnTo>
                  <a:pt x="216322" y="47164"/>
                </a:lnTo>
                <a:cubicBezTo>
                  <a:pt x="223287" y="47164"/>
                  <a:pt x="228968" y="41482"/>
                  <a:pt x="228968" y="34361"/>
                </a:cubicBezTo>
                <a:lnTo>
                  <a:pt x="228968" y="12647"/>
                </a:lnTo>
                <a:cubicBezTo>
                  <a:pt x="228968" y="5643"/>
                  <a:pt x="223287" y="0"/>
                  <a:pt x="21632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58" name="Google Shape;716;p25">
            <a:extLst>
              <a:ext uri="{FF2B5EF4-FFF2-40B4-BE49-F238E27FC236}">
                <a16:creationId xmlns:a16="http://schemas.microsoft.com/office/drawing/2014/main" id="{4ABD895C-B5FD-74B5-F04C-34C368615BD0}"/>
              </a:ext>
            </a:extLst>
          </p:cNvPr>
          <p:cNvSpPr/>
          <p:nvPr/>
        </p:nvSpPr>
        <p:spPr>
          <a:xfrm flipH="1">
            <a:off x="7334497" y="5284390"/>
            <a:ext cx="3712401" cy="423935"/>
          </a:xfrm>
          <a:custGeom>
            <a:avLst/>
            <a:gdLst/>
            <a:ahLst/>
            <a:cxnLst/>
            <a:rect l="l" t="t" r="r" b="b"/>
            <a:pathLst>
              <a:path w="28885" h="17419" extrusionOk="0">
                <a:moveTo>
                  <a:pt x="0" y="0"/>
                </a:moveTo>
                <a:lnTo>
                  <a:pt x="0" y="17419"/>
                </a:lnTo>
                <a:lnTo>
                  <a:pt x="28885" y="17419"/>
                </a:lnTo>
                <a:lnTo>
                  <a:pt x="28885" y="0"/>
                </a:lnTo>
                <a:close/>
              </a:path>
            </a:pathLst>
          </a:cu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/>
          <a:p>
            <a:r>
              <a:rPr lang="en-US" sz="2000" b="1">
                <a:latin typeface="AkzidenzGrotesk"/>
                <a:ea typeface="Calibri"/>
                <a:cs typeface="Calibri"/>
              </a:rPr>
              <a:t>Using AI </a:t>
            </a:r>
            <a:endParaRPr lang="en-US" sz="2000" b="1">
              <a:latin typeface="AkzidenzGrotesk" panose="02000903050000020004" pitchFamily="2" charset="0"/>
              <a:ea typeface="Calibri"/>
              <a:cs typeface="Calibri"/>
            </a:endParaRPr>
          </a:p>
        </p:txBody>
      </p:sp>
      <p:sp>
        <p:nvSpPr>
          <p:cNvPr id="66" name="Google Shape;664;p25">
            <a:extLst>
              <a:ext uri="{FF2B5EF4-FFF2-40B4-BE49-F238E27FC236}">
                <a16:creationId xmlns:a16="http://schemas.microsoft.com/office/drawing/2014/main" id="{73E1BF39-726D-E44E-8435-0F1ED0C7A278}"/>
              </a:ext>
            </a:extLst>
          </p:cNvPr>
          <p:cNvSpPr/>
          <p:nvPr/>
        </p:nvSpPr>
        <p:spPr>
          <a:xfrm>
            <a:off x="6739300" y="5383040"/>
            <a:ext cx="334818" cy="242257"/>
          </a:xfrm>
          <a:custGeom>
            <a:avLst/>
            <a:gdLst/>
            <a:ahLst/>
            <a:cxnLst/>
            <a:rect l="l" t="t" r="r" b="b"/>
            <a:pathLst>
              <a:path w="10014" h="7309" extrusionOk="0">
                <a:moveTo>
                  <a:pt x="8149" y="1134"/>
                </a:moveTo>
                <a:cubicBezTo>
                  <a:pt x="8294" y="1134"/>
                  <a:pt x="8439" y="1189"/>
                  <a:pt x="8549" y="1300"/>
                </a:cubicBezTo>
                <a:cubicBezTo>
                  <a:pt x="8769" y="1520"/>
                  <a:pt x="8769" y="1879"/>
                  <a:pt x="8549" y="2100"/>
                </a:cubicBezTo>
                <a:lnTo>
                  <a:pt x="4639" y="6007"/>
                </a:lnTo>
                <a:cubicBezTo>
                  <a:pt x="4527" y="6120"/>
                  <a:pt x="4377" y="6177"/>
                  <a:pt x="4227" y="6177"/>
                </a:cubicBezTo>
                <a:cubicBezTo>
                  <a:pt x="4081" y="6177"/>
                  <a:pt x="3937" y="6123"/>
                  <a:pt x="3830" y="6016"/>
                </a:cubicBezTo>
                <a:lnTo>
                  <a:pt x="1547" y="3748"/>
                </a:lnTo>
                <a:cubicBezTo>
                  <a:pt x="1296" y="3534"/>
                  <a:pt x="1281" y="3151"/>
                  <a:pt x="1514" y="2918"/>
                </a:cubicBezTo>
                <a:cubicBezTo>
                  <a:pt x="1626" y="2806"/>
                  <a:pt x="1771" y="2750"/>
                  <a:pt x="1916" y="2750"/>
                </a:cubicBezTo>
                <a:cubicBezTo>
                  <a:pt x="2074" y="2750"/>
                  <a:pt x="2232" y="2817"/>
                  <a:pt x="2344" y="2948"/>
                </a:cubicBezTo>
                <a:lnTo>
                  <a:pt x="3784" y="4388"/>
                </a:lnTo>
                <a:cubicBezTo>
                  <a:pt x="3793" y="4401"/>
                  <a:pt x="3805" y="4410"/>
                  <a:pt x="3817" y="4419"/>
                </a:cubicBezTo>
                <a:cubicBezTo>
                  <a:pt x="3817" y="4422"/>
                  <a:pt x="3820" y="4422"/>
                  <a:pt x="3823" y="4425"/>
                </a:cubicBezTo>
                <a:cubicBezTo>
                  <a:pt x="3934" y="4535"/>
                  <a:pt x="4078" y="4590"/>
                  <a:pt x="4222" y="4590"/>
                </a:cubicBezTo>
                <a:cubicBezTo>
                  <a:pt x="4367" y="4590"/>
                  <a:pt x="4512" y="4535"/>
                  <a:pt x="4624" y="4425"/>
                </a:cubicBezTo>
                <a:lnTo>
                  <a:pt x="7749" y="1300"/>
                </a:lnTo>
                <a:cubicBezTo>
                  <a:pt x="7859" y="1189"/>
                  <a:pt x="8004" y="1134"/>
                  <a:pt x="8149" y="1134"/>
                </a:cubicBezTo>
                <a:close/>
                <a:moveTo>
                  <a:pt x="8146" y="1"/>
                </a:moveTo>
                <a:cubicBezTo>
                  <a:pt x="7712" y="1"/>
                  <a:pt x="7279" y="166"/>
                  <a:pt x="6949" y="496"/>
                </a:cubicBezTo>
                <a:lnTo>
                  <a:pt x="6946" y="496"/>
                </a:lnTo>
                <a:lnTo>
                  <a:pt x="4219" y="3223"/>
                </a:lnTo>
                <a:lnTo>
                  <a:pt x="3144" y="2148"/>
                </a:lnTo>
                <a:cubicBezTo>
                  <a:pt x="2808" y="1779"/>
                  <a:pt x="2348" y="1594"/>
                  <a:pt x="1887" y="1594"/>
                </a:cubicBezTo>
                <a:cubicBezTo>
                  <a:pt x="1453" y="1594"/>
                  <a:pt x="1019" y="1758"/>
                  <a:pt x="686" y="2091"/>
                </a:cubicBezTo>
                <a:cubicBezTo>
                  <a:pt x="1" y="2776"/>
                  <a:pt x="28" y="3896"/>
                  <a:pt x="747" y="4549"/>
                </a:cubicBezTo>
                <a:lnTo>
                  <a:pt x="3029" y="6819"/>
                </a:lnTo>
                <a:cubicBezTo>
                  <a:pt x="3344" y="7131"/>
                  <a:pt x="3768" y="7308"/>
                  <a:pt x="4214" y="7308"/>
                </a:cubicBezTo>
                <a:cubicBezTo>
                  <a:pt x="4218" y="7308"/>
                  <a:pt x="4221" y="7308"/>
                  <a:pt x="4225" y="7308"/>
                </a:cubicBezTo>
                <a:cubicBezTo>
                  <a:pt x="4678" y="7308"/>
                  <a:pt x="5116" y="7127"/>
                  <a:pt x="5439" y="6807"/>
                </a:cubicBezTo>
                <a:lnTo>
                  <a:pt x="9349" y="2900"/>
                </a:lnTo>
                <a:cubicBezTo>
                  <a:pt x="10013" y="2236"/>
                  <a:pt x="10013" y="1161"/>
                  <a:pt x="9349" y="499"/>
                </a:cubicBezTo>
                <a:cubicBezTo>
                  <a:pt x="9017" y="167"/>
                  <a:pt x="8581" y="1"/>
                  <a:pt x="8146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rgbClr val="435D74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29" name="Google Shape;694;p25">
            <a:extLst>
              <a:ext uri="{FF2B5EF4-FFF2-40B4-BE49-F238E27FC236}">
                <a16:creationId xmlns:a16="http://schemas.microsoft.com/office/drawing/2014/main" id="{11E6A54C-6074-4216-0DCD-B652106A4518}"/>
              </a:ext>
            </a:extLst>
          </p:cNvPr>
          <p:cNvSpPr/>
          <p:nvPr/>
        </p:nvSpPr>
        <p:spPr>
          <a:xfrm flipH="1">
            <a:off x="125394" y="1989477"/>
            <a:ext cx="4333595" cy="423935"/>
          </a:xfrm>
          <a:custGeom>
            <a:avLst/>
            <a:gdLst/>
            <a:ahLst/>
            <a:cxnLst/>
            <a:rect l="l" t="t" r="r" b="b"/>
            <a:pathLst>
              <a:path w="28885" h="17419" extrusionOk="0">
                <a:moveTo>
                  <a:pt x="0" y="0"/>
                </a:moveTo>
                <a:lnTo>
                  <a:pt x="0" y="17419"/>
                </a:lnTo>
                <a:lnTo>
                  <a:pt x="28885" y="17419"/>
                </a:lnTo>
                <a:lnTo>
                  <a:pt x="28885" y="0"/>
                </a:lnTo>
                <a:close/>
              </a:path>
            </a:pathLst>
          </a:cu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/>
          <a:p>
            <a:r>
              <a:rPr lang="en-US" sz="2000" err="1">
                <a:solidFill>
                  <a:schemeClr val="bg1"/>
                </a:solidFill>
                <a:latin typeface="AkzidenzGrotesk"/>
                <a:ea typeface="Calibri"/>
                <a:cs typeface="Calibri"/>
              </a:rPr>
              <a:t>Defnyddio</a:t>
            </a:r>
            <a:r>
              <a:rPr lang="en-US" sz="2000">
                <a:solidFill>
                  <a:schemeClr val="bg1"/>
                </a:solidFill>
                <a:latin typeface="AkzidenzGrotesk"/>
                <a:ea typeface="Calibri"/>
                <a:cs typeface="Calibri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AkzidenzGrotesk"/>
                <a:ea typeface="Calibri"/>
                <a:cs typeface="Calibri"/>
              </a:rPr>
              <a:t>Ymchwil</a:t>
            </a:r>
            <a:r>
              <a:rPr lang="en-US" sz="2000">
                <a:solidFill>
                  <a:schemeClr val="bg1"/>
                </a:solidFill>
                <a:latin typeface="AkzidenzGrotesk"/>
                <a:ea typeface="Calibri"/>
                <a:cs typeface="Calibri"/>
              </a:rPr>
              <a:t> o </a:t>
            </a:r>
            <a:r>
              <a:rPr lang="en-US" sz="2000" err="1">
                <a:solidFill>
                  <a:schemeClr val="bg1"/>
                </a:solidFill>
                <a:latin typeface="AkzidenzGrotesk"/>
                <a:ea typeface="Calibri"/>
                <a:cs typeface="Calibri"/>
              </a:rPr>
              <a:t>Ansawdd</a:t>
            </a:r>
            <a:endParaRPr lang="en-US" sz="2000">
              <a:solidFill>
                <a:schemeClr val="bg1"/>
              </a:solidFill>
              <a:latin typeface="AkzidenzGrotesk"/>
              <a:ea typeface="Calibri"/>
              <a:cs typeface="Calibri"/>
            </a:endParaRPr>
          </a:p>
        </p:txBody>
      </p:sp>
      <p:sp>
        <p:nvSpPr>
          <p:cNvPr id="57" name="Google Shape;707;p25">
            <a:extLst>
              <a:ext uri="{FF2B5EF4-FFF2-40B4-BE49-F238E27FC236}">
                <a16:creationId xmlns:a16="http://schemas.microsoft.com/office/drawing/2014/main" id="{843F5BE3-C028-B456-1A15-1F9DE64A0161}"/>
              </a:ext>
            </a:extLst>
          </p:cNvPr>
          <p:cNvSpPr/>
          <p:nvPr/>
        </p:nvSpPr>
        <p:spPr>
          <a:xfrm flipH="1">
            <a:off x="-79965" y="2788211"/>
            <a:ext cx="4292182" cy="423935"/>
          </a:xfrm>
          <a:custGeom>
            <a:avLst/>
            <a:gdLst/>
            <a:ahLst/>
            <a:cxnLst/>
            <a:rect l="l" t="t" r="r" b="b"/>
            <a:pathLst>
              <a:path w="28885" h="17419" extrusionOk="0">
                <a:moveTo>
                  <a:pt x="0" y="0"/>
                </a:moveTo>
                <a:lnTo>
                  <a:pt x="0" y="17419"/>
                </a:lnTo>
                <a:lnTo>
                  <a:pt x="28885" y="17419"/>
                </a:lnTo>
                <a:lnTo>
                  <a:pt x="28885" y="0"/>
                </a:lnTo>
                <a:close/>
              </a:path>
            </a:pathLst>
          </a:cu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/>
          <a:p>
            <a:r>
              <a:rPr lang="en-US" sz="2000" err="1">
                <a:solidFill>
                  <a:schemeClr val="bg1"/>
                </a:solidFill>
                <a:latin typeface="AkzidenzGrotesk"/>
                <a:ea typeface="Calibri"/>
                <a:cs typeface="Calibri"/>
              </a:rPr>
              <a:t>Braslun</a:t>
            </a:r>
            <a:r>
              <a:rPr lang="en-US" sz="2000">
                <a:solidFill>
                  <a:schemeClr val="bg1"/>
                </a:solidFill>
                <a:latin typeface="AkzidenzGrotesk"/>
                <a:ea typeface="Calibri"/>
                <a:cs typeface="Calibri"/>
              </a:rPr>
              <a:t> o </a:t>
            </a:r>
            <a:r>
              <a:rPr lang="en-US" sz="2000" err="1">
                <a:solidFill>
                  <a:schemeClr val="bg1"/>
                </a:solidFill>
                <a:latin typeface="AkzidenzGrotesk"/>
                <a:ea typeface="Calibri"/>
                <a:cs typeface="Calibri"/>
              </a:rPr>
              <a:t>erthygl</a:t>
            </a:r>
            <a:endParaRPr lang="en-US" sz="2000">
              <a:solidFill>
                <a:schemeClr val="bg1"/>
              </a:solidFill>
              <a:latin typeface="AkzidenzGrotesk"/>
              <a:ea typeface="Calibri"/>
              <a:cs typeface="Calibri"/>
            </a:endParaRPr>
          </a:p>
        </p:txBody>
      </p:sp>
      <p:sp>
        <p:nvSpPr>
          <p:cNvPr id="62" name="Google Shape;665;p25">
            <a:extLst>
              <a:ext uri="{FF2B5EF4-FFF2-40B4-BE49-F238E27FC236}">
                <a16:creationId xmlns:a16="http://schemas.microsoft.com/office/drawing/2014/main" id="{0D1C5EC9-E4E2-F826-7F7F-FDEB6E914130}"/>
              </a:ext>
            </a:extLst>
          </p:cNvPr>
          <p:cNvSpPr/>
          <p:nvPr/>
        </p:nvSpPr>
        <p:spPr>
          <a:xfrm flipH="1">
            <a:off x="124108" y="4363234"/>
            <a:ext cx="3732348" cy="423935"/>
          </a:xfrm>
          <a:custGeom>
            <a:avLst/>
            <a:gdLst/>
            <a:ahLst/>
            <a:cxnLst/>
            <a:rect l="l" t="t" r="r" b="b"/>
            <a:pathLst>
              <a:path w="28885" h="17419" extrusionOk="0">
                <a:moveTo>
                  <a:pt x="0" y="0"/>
                </a:moveTo>
                <a:lnTo>
                  <a:pt x="0" y="17419"/>
                </a:lnTo>
                <a:lnTo>
                  <a:pt x="28885" y="17419"/>
                </a:lnTo>
                <a:lnTo>
                  <a:pt x="28885" y="0"/>
                </a:lnTo>
                <a:close/>
              </a:path>
            </a:pathLst>
          </a:cu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/>
          <a:p>
            <a:pPr marL="0" indent="0">
              <a:buNone/>
            </a:pPr>
            <a:r>
              <a:rPr lang="en-US" sz="2000" err="1">
                <a:solidFill>
                  <a:schemeClr val="bg1"/>
                </a:solidFill>
                <a:latin typeface="AkzidenzGrotesk"/>
                <a:ea typeface="Calibri"/>
                <a:cs typeface="Calibri"/>
              </a:rPr>
              <a:t>Strwythur</a:t>
            </a:r>
            <a:endParaRPr lang="en-US" sz="2000" err="1">
              <a:solidFill>
                <a:schemeClr val="bg1"/>
              </a:solidFill>
              <a:latin typeface="AkzidenzGrotesk" panose="02000903050000020004" pitchFamily="2" charset="0"/>
              <a:ea typeface="Calibri"/>
              <a:cs typeface="Calibri"/>
            </a:endParaRPr>
          </a:p>
        </p:txBody>
      </p:sp>
      <p:sp>
        <p:nvSpPr>
          <p:cNvPr id="64" name="Google Shape;716;p25">
            <a:extLst>
              <a:ext uri="{FF2B5EF4-FFF2-40B4-BE49-F238E27FC236}">
                <a16:creationId xmlns:a16="http://schemas.microsoft.com/office/drawing/2014/main" id="{DA13DDD5-B381-7101-2444-13E8E0E18EA0}"/>
              </a:ext>
            </a:extLst>
          </p:cNvPr>
          <p:cNvSpPr/>
          <p:nvPr/>
        </p:nvSpPr>
        <p:spPr>
          <a:xfrm flipH="1">
            <a:off x="2570" y="5172878"/>
            <a:ext cx="3712401" cy="423935"/>
          </a:xfrm>
          <a:custGeom>
            <a:avLst/>
            <a:gdLst/>
            <a:ahLst/>
            <a:cxnLst/>
            <a:rect l="l" t="t" r="r" b="b"/>
            <a:pathLst>
              <a:path w="28885" h="17419" extrusionOk="0">
                <a:moveTo>
                  <a:pt x="0" y="0"/>
                </a:moveTo>
                <a:lnTo>
                  <a:pt x="0" y="17419"/>
                </a:lnTo>
                <a:lnTo>
                  <a:pt x="28885" y="17419"/>
                </a:lnTo>
                <a:lnTo>
                  <a:pt x="28885" y="0"/>
                </a:lnTo>
                <a:close/>
              </a:path>
            </a:pathLst>
          </a:cu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/>
          <a:p>
            <a:r>
              <a:rPr lang="en-US" sz="2000" err="1">
                <a:solidFill>
                  <a:schemeClr val="bg1"/>
                </a:solidFill>
                <a:ea typeface="+mn-lt"/>
                <a:cs typeface="+mn-lt"/>
              </a:rPr>
              <a:t>Defnydd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 o AI</a:t>
            </a:r>
            <a:r>
              <a:rPr lang="en-US" sz="2000" b="1">
                <a:latin typeface="AkzidenzGrotesk"/>
                <a:ea typeface="Calibri"/>
                <a:cs typeface="Calibri"/>
              </a:rPr>
              <a:t> </a:t>
            </a:r>
            <a:endParaRPr lang="en-US" sz="2000" b="1">
              <a:latin typeface="AkzidenzGrotesk" panose="02000903050000020004" pitchFamily="2" charset="0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697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83185-94ED-58EB-581A-8AD3214D1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orn rope">
            <a:extLst>
              <a:ext uri="{FF2B5EF4-FFF2-40B4-BE49-F238E27FC236}">
                <a16:creationId xmlns:a16="http://schemas.microsoft.com/office/drawing/2014/main" id="{D32A7C27-28FB-F206-490E-4E9F5024EB9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rcRect/>
          <a:stretch/>
        </p:blipFill>
        <p:spPr>
          <a:xfrm>
            <a:off x="-64293" y="4108"/>
            <a:ext cx="12256294" cy="78762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DE7FE59-8E7C-4C0B-7EF8-77476C859CCF}"/>
              </a:ext>
            </a:extLst>
          </p:cNvPr>
          <p:cNvSpPr txBox="1">
            <a:spLocks/>
          </p:cNvSpPr>
          <p:nvPr/>
        </p:nvSpPr>
        <p:spPr>
          <a:xfrm>
            <a:off x="1486182" y="512291"/>
            <a:ext cx="8304932" cy="6078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Wrth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i'r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wythnosau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fynd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yn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eu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blaen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...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sut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mae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 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rheoli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straen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yn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GB" sz="66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mynd</a:t>
            </a:r>
            <a:r>
              <a:rPr lang="en-GB" sz="66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?</a:t>
            </a:r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endParaRPr lang="en-GB" sz="6600" b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r>
              <a:rPr lang="en-GB" sz="6600" b="1" i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As the weeks progress... how is my stress management going?</a:t>
            </a:r>
            <a:endParaRPr lang="en-GB" sz="6600" b="1" i="1" noProof="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2668158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reathing Timer GIFS">
            <a:extLst>
              <a:ext uri="{FF2B5EF4-FFF2-40B4-BE49-F238E27FC236}">
                <a16:creationId xmlns:a16="http://schemas.microsoft.com/office/drawing/2014/main" id="{B3FBE8A1-1274-58A3-FBFE-96E74C7853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948" y="1720970"/>
            <a:ext cx="4221372" cy="422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ox breathing exercise image">
            <a:extLst>
              <a:ext uri="{FF2B5EF4-FFF2-40B4-BE49-F238E27FC236}">
                <a16:creationId xmlns:a16="http://schemas.microsoft.com/office/drawing/2014/main" id="{71016788-6BC3-7195-72B4-ADC15F75C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760" y="1720970"/>
            <a:ext cx="4221372" cy="422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0F4FE78-B54E-8B3D-6078-5457CF63A4E9}"/>
              </a:ext>
            </a:extLst>
          </p:cNvPr>
          <p:cNvSpPr txBox="1">
            <a:spLocks/>
          </p:cNvSpPr>
          <p:nvPr/>
        </p:nvSpPr>
        <p:spPr>
          <a:xfrm>
            <a:off x="3338539" y="686150"/>
            <a:ext cx="4707443" cy="711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Try these! </a:t>
            </a:r>
            <a:r>
              <a:rPr lang="en-GB" sz="3200" b="1" i="1">
                <a:solidFill>
                  <a:srgbClr val="FF00FF"/>
                </a:solidFill>
                <a:highlight>
                  <a:srgbClr val="FF00FF"/>
                </a:highlight>
                <a:latin typeface="AkzidenzGrotesk"/>
              </a:rPr>
              <a:t>.</a:t>
            </a:r>
            <a:endParaRPr lang="en-GB" sz="3200" b="1" i="1" noProof="0">
              <a:solidFill>
                <a:srgbClr val="FF00FF"/>
              </a:solidFill>
              <a:highlight>
                <a:srgbClr val="FF00FF"/>
              </a:highlight>
              <a:latin typeface="AkzidenzGrotesk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5A35CF1-DF93-F4C7-2976-D06EA60151BE}"/>
              </a:ext>
            </a:extLst>
          </p:cNvPr>
          <p:cNvSpPr txBox="1">
            <a:spLocks/>
          </p:cNvSpPr>
          <p:nvPr/>
        </p:nvSpPr>
        <p:spPr>
          <a:xfrm>
            <a:off x="4674376" y="5504105"/>
            <a:ext cx="2617227" cy="13128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Rhowch </a:t>
            </a:r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Gynnig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Arni!</a:t>
            </a:r>
            <a:endParaRPr lang="en-GB" sz="3200" b="1" noProof="0">
              <a:solidFill>
                <a:schemeClr val="bg1"/>
              </a:solidFill>
              <a:highlight>
                <a:srgbClr val="FF00FF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2219168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F65EF-E200-3C63-D2AC-AF423DCF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56" y="876812"/>
            <a:ext cx="6279894" cy="499688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buNone/>
            </a:pPr>
            <a:endParaRPr lang="en-US" sz="44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4400"/>
              <a:t>Stress management strategies often require </a:t>
            </a:r>
            <a:r>
              <a:rPr lang="en-US" sz="4400" b="1"/>
              <a:t>breaking old habits</a:t>
            </a:r>
            <a:r>
              <a:rPr lang="en-US" sz="4400"/>
              <a:t>, adopting new coping mechanisms, and seeking support when needed... </a:t>
            </a:r>
            <a:endParaRPr lang="en-US" sz="4400">
              <a:cs typeface="Calibri"/>
            </a:endParaRPr>
          </a:p>
          <a:p>
            <a:pPr marL="0" indent="0">
              <a:buNone/>
            </a:pPr>
            <a:endParaRPr lang="en-US" sz="4400"/>
          </a:p>
          <a:p>
            <a:pPr marL="0" indent="0">
              <a:buNone/>
            </a:pPr>
            <a:r>
              <a:rPr lang="en-US" sz="4400" b="1"/>
              <a:t>What are your strategies?</a:t>
            </a:r>
            <a:endParaRPr lang="en-US" sz="4400" b="1">
              <a:cs typeface="Calibri"/>
            </a:endParaRPr>
          </a:p>
          <a:p>
            <a:pPr marL="0" indent="0">
              <a:buNone/>
            </a:pPr>
            <a:endParaRPr lang="en-US" sz="440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C01AD09-6241-3910-3863-A7A126C8F7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300" r="11799" b="-4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20386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F65EF-E200-3C63-D2AC-AF423DCF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434526"/>
            <a:ext cx="6705397" cy="59945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600"/>
              <a:t>Mae </a:t>
            </a:r>
            <a:r>
              <a:rPr lang="en-US" sz="3600" err="1"/>
              <a:t>llunio</a:t>
            </a:r>
            <a:r>
              <a:rPr lang="en-US" sz="3600"/>
              <a:t> </a:t>
            </a:r>
            <a:r>
              <a:rPr lang="en-US" sz="3600" err="1"/>
              <a:t>Strategaethau</a:t>
            </a:r>
            <a:r>
              <a:rPr lang="en-US" sz="3600"/>
              <a:t> </a:t>
            </a:r>
            <a:r>
              <a:rPr lang="en-US" sz="3600" err="1"/>
              <a:t>Rheoli</a:t>
            </a:r>
            <a:r>
              <a:rPr lang="en-US" sz="3600"/>
              <a:t> </a:t>
            </a:r>
            <a:r>
              <a:rPr lang="en-US" sz="3600" err="1"/>
              <a:t>Straen</a:t>
            </a:r>
            <a:r>
              <a:rPr lang="en-US" sz="3600"/>
              <a:t> </a:t>
            </a:r>
            <a:r>
              <a:rPr lang="en-US" sz="3600" err="1"/>
              <a:t>effeithiol</a:t>
            </a:r>
            <a:r>
              <a:rPr lang="en-US" sz="3600"/>
              <a:t> </a:t>
            </a:r>
            <a:r>
              <a:rPr lang="en-US" sz="3600" err="1"/>
              <a:t>yn</a:t>
            </a:r>
            <a:r>
              <a:rPr lang="en-US" sz="3600"/>
              <a:t> </a:t>
            </a:r>
            <a:r>
              <a:rPr lang="en-US" sz="3600" err="1"/>
              <a:t>aml</a:t>
            </a:r>
            <a:r>
              <a:rPr lang="en-US" sz="3600"/>
              <a:t> </a:t>
            </a:r>
            <a:r>
              <a:rPr lang="en-US" sz="3600" err="1"/>
              <a:t>yn</a:t>
            </a:r>
            <a:r>
              <a:rPr lang="en-US" sz="3600"/>
              <a:t> </a:t>
            </a:r>
            <a:r>
              <a:rPr lang="en-US" sz="3600" err="1"/>
              <a:t>golygu</a:t>
            </a:r>
            <a:r>
              <a:rPr lang="en-US" sz="3600"/>
              <a:t> bod </a:t>
            </a:r>
            <a:r>
              <a:rPr lang="en-US" sz="3600" err="1"/>
              <a:t>angen</a:t>
            </a:r>
            <a:r>
              <a:rPr lang="en-US" sz="3600"/>
              <a:t> </a:t>
            </a:r>
            <a:r>
              <a:rPr lang="en-US" sz="3600" err="1"/>
              <a:t>torri</a:t>
            </a:r>
            <a:r>
              <a:rPr lang="en-US" sz="3600"/>
              <a:t> hen </a:t>
            </a:r>
            <a:r>
              <a:rPr lang="en-US" sz="3600" err="1"/>
              <a:t>arferion</a:t>
            </a:r>
            <a:r>
              <a:rPr lang="en-US" sz="3600"/>
              <a:t> – a </a:t>
            </a:r>
            <a:r>
              <a:rPr lang="en-US" sz="3600" err="1"/>
              <a:t>mabwysiadu</a:t>
            </a:r>
            <a:r>
              <a:rPr lang="en-US" sz="3600"/>
              <a:t> </a:t>
            </a:r>
            <a:r>
              <a:rPr lang="en-US" sz="3600" err="1"/>
              <a:t>gweithdrefnau</a:t>
            </a:r>
            <a:r>
              <a:rPr lang="en-US" sz="3600"/>
              <a:t> </a:t>
            </a:r>
            <a:r>
              <a:rPr lang="en-US" sz="3600" err="1"/>
              <a:t>newydd</a:t>
            </a:r>
            <a:r>
              <a:rPr lang="en-US" sz="3600"/>
              <a:t>, a </a:t>
            </a:r>
            <a:r>
              <a:rPr lang="en-US" sz="3600" err="1"/>
              <a:t>chwilio</a:t>
            </a:r>
            <a:r>
              <a:rPr lang="en-US" sz="3600"/>
              <a:t> am </a:t>
            </a:r>
            <a:r>
              <a:rPr lang="en-US" sz="3600" err="1"/>
              <a:t>gefnogaeth</a:t>
            </a:r>
            <a:r>
              <a:rPr lang="en-US" sz="3600"/>
              <a:t> pan </a:t>
            </a:r>
            <a:r>
              <a:rPr lang="en-US" sz="3600" err="1"/>
              <a:t>bydd</a:t>
            </a:r>
            <a:r>
              <a:rPr lang="en-US" sz="3600"/>
              <a:t> </a:t>
            </a:r>
            <a:r>
              <a:rPr lang="en-US" sz="3600" err="1"/>
              <a:t>angen</a:t>
            </a:r>
            <a:r>
              <a:rPr lang="en-US" sz="3600"/>
              <a:t> ... </a:t>
            </a:r>
            <a:endParaRPr lang="en-US" sz="3600">
              <a:ea typeface="Calibri" panose="020F0502020204030204"/>
              <a:cs typeface="Calibri"/>
            </a:endParaRPr>
          </a:p>
          <a:p>
            <a:pPr marL="0" indent="0">
              <a:buNone/>
            </a:pPr>
            <a:endParaRPr lang="en-US" sz="3600">
              <a:ea typeface="Calibri" panose="020F0502020204030204"/>
              <a:cs typeface="Calibri"/>
            </a:endParaRPr>
          </a:p>
          <a:p>
            <a:pPr marL="0" indent="0">
              <a:buNone/>
            </a:pPr>
            <a:r>
              <a:rPr lang="en-US" sz="3600" b="1"/>
              <a:t>Beth </a:t>
            </a:r>
            <a:r>
              <a:rPr lang="en-US" sz="3600" b="1" err="1"/>
              <a:t>yw</a:t>
            </a:r>
            <a:r>
              <a:rPr lang="en-US" sz="3600" b="1"/>
              <a:t> </a:t>
            </a:r>
            <a:r>
              <a:rPr lang="en-US" sz="3600" b="1" err="1"/>
              <a:t>eich</a:t>
            </a:r>
            <a:r>
              <a:rPr lang="en-US" sz="3600" b="1"/>
              <a:t> </a:t>
            </a:r>
            <a:r>
              <a:rPr lang="en-US" sz="3600" b="1" err="1"/>
              <a:t>strategaethau</a:t>
            </a:r>
            <a:r>
              <a:rPr lang="en-US" sz="3600" b="1"/>
              <a:t> chi? </a:t>
            </a:r>
            <a:endParaRPr lang="en-US" sz="36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3600" b="1"/>
              <a:t>What are your strategies?</a:t>
            </a:r>
            <a:endParaRPr lang="en-US" sz="3600" b="1">
              <a:ea typeface="Calibri"/>
              <a:cs typeface="Calibri"/>
            </a:endParaRP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C01AD09-6241-3910-3863-A7A126C8F7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300" r="11799" b="-4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1906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DE1BC-639D-389B-ABF4-3080AAA10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818" y="-119594"/>
            <a:ext cx="10900457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Digital Tools &amp; Apps for Coping with University Stress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7D6C5A0-3EB5-2BEF-DB12-F453EEF57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131409"/>
              </p:ext>
            </p:extLst>
          </p:nvPr>
        </p:nvGraphicFramePr>
        <p:xfrm>
          <a:off x="152734" y="929607"/>
          <a:ext cx="11905625" cy="497484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29950">
                  <a:extLst>
                    <a:ext uri="{9D8B030D-6E8A-4147-A177-3AD203B41FA5}">
                      <a16:colId xmlns:a16="http://schemas.microsoft.com/office/drawing/2014/main" val="3643054868"/>
                    </a:ext>
                  </a:extLst>
                </a:gridCol>
                <a:gridCol w="3820774">
                  <a:extLst>
                    <a:ext uri="{9D8B030D-6E8A-4147-A177-3AD203B41FA5}">
                      <a16:colId xmlns:a16="http://schemas.microsoft.com/office/drawing/2014/main" val="2784957251"/>
                    </a:ext>
                  </a:extLst>
                </a:gridCol>
                <a:gridCol w="3954901">
                  <a:extLst>
                    <a:ext uri="{9D8B030D-6E8A-4147-A177-3AD203B41FA5}">
                      <a16:colId xmlns:a16="http://schemas.microsoft.com/office/drawing/2014/main" val="3710453149"/>
                    </a:ext>
                  </a:extLst>
                </a:gridCol>
              </a:tblGrid>
              <a:tr h="15085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800" b="1" u="none" strike="noStrike" cap="none" spc="0" noProof="0">
                          <a:solidFill>
                            <a:schemeClr val="bg1"/>
                          </a:solidFill>
                        </a:rPr>
                        <a:t>Relaxation &amp; Mindfulness apps -</a:t>
                      </a:r>
                      <a:r>
                        <a:rPr lang="en-GB" sz="2800" b="1" u="none" strike="noStrike" cap="none" spc="0" noProof="0">
                          <a:solidFill>
                            <a:schemeClr val="bg1"/>
                          </a:solidFill>
                        </a:rPr>
                        <a:t>help with stress management</a:t>
                      </a:r>
                      <a:endParaRPr lang="en-US" sz="2800" b="1" cap="none" spc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161963" marR="124587" marT="124587" marB="124587" anchor="ctr"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None/>
                      </a:pPr>
                      <a:r>
                        <a:rPr lang="en-GB" sz="2800" b="1" u="none" strike="noStrike" cap="none" spc="0" noProof="0">
                          <a:solidFill>
                            <a:schemeClr val="bg1"/>
                          </a:solidFill>
                        </a:rPr>
                        <a:t>Productivity apps - stay organised, focused, and efficient:</a:t>
                      </a:r>
                      <a:endParaRPr lang="en-GB" sz="2800" b="1" i="0" u="none" strike="noStrike" cap="none" spc="0" noProof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161963" marR="124587" marT="124587" marB="124587" anchor="ctr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u="none" strike="noStrike" cap="none" spc="0" noProof="0">
                          <a:solidFill>
                            <a:schemeClr val="bg1"/>
                          </a:solidFill>
                        </a:rPr>
                        <a:t>Health and well-being apps </a:t>
                      </a:r>
                    </a:p>
                    <a:p>
                      <a:pPr lvl="0">
                        <a:buNone/>
                      </a:pPr>
                      <a:endParaRPr lang="en-GB" sz="2400" b="0" cap="none" spc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161963" marR="124587" marT="124587" marB="124587" anchor="ctr"/>
                </a:tc>
                <a:extLst>
                  <a:ext uri="{0D108BD9-81ED-4DB2-BD59-A6C34878D82A}">
                    <a16:rowId xmlns:a16="http://schemas.microsoft.com/office/drawing/2014/main" val="1912600752"/>
                  </a:ext>
                </a:extLst>
              </a:tr>
              <a:tr h="3429288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3200" b="1" u="none" strike="noStrike" cap="none" spc="0" noProof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Headspace</a:t>
                      </a:r>
                      <a:endParaRPr lang="en-GB" sz="3200" b="0" u="none" strike="noStrike" cap="none" spc="0" noProof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3200" b="1" u="none" strike="noStrike" cap="none" spc="0" noProof="0">
                          <a:solidFill>
                            <a:schemeClr val="tx1"/>
                          </a:solidFill>
                        </a:rPr>
                        <a:t>Insight Timer</a:t>
                      </a:r>
                      <a:endParaRPr lang="en-GB" sz="32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3200" b="1" u="none" strike="noStrike" cap="none" spc="0" noProof="0" err="1">
                          <a:solidFill>
                            <a:schemeClr val="tx1"/>
                          </a:solidFill>
                        </a:rPr>
                        <a:t>Breethe</a:t>
                      </a:r>
                      <a:endParaRPr lang="en-GB" sz="32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GB" sz="3200" b="0" u="none" strike="noStrike" cap="none" spc="0" noProof="0">
                          <a:solidFill>
                            <a:schemeClr val="tx1"/>
                          </a:solidFill>
                        </a:rPr>
                        <a:t>(Guided meditations, relaxing music, mindfulness exercises)</a:t>
                      </a:r>
                      <a:endParaRPr lang="en-GB" sz="3200" b="0" i="1" u="none" strike="noStrike" cap="none" spc="0" noProof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161963" marR="124587" marT="124587" marB="124587"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Todoist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Trello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>
                          <a:solidFill>
                            <a:schemeClr val="tx1"/>
                          </a:solidFill>
                        </a:rPr>
                        <a:t>Evernote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400" b="1" u="none" strike="noStrike" cap="none" spc="0" noProof="0">
                          <a:solidFill>
                            <a:schemeClr val="tx1"/>
                          </a:solidFill>
                        </a:rPr>
                        <a:t>Microsoft To Do</a:t>
                      </a:r>
                      <a:endParaRPr lang="en-GB" sz="24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GB" sz="2400" b="0" u="none" strike="noStrike" cap="none" spc="0" noProof="0">
                          <a:solidFill>
                            <a:schemeClr val="tx1"/>
                          </a:solidFill>
                        </a:rPr>
                        <a:t>(Task management, note taking, set deadlines, track progress, visualise workload</a:t>
                      </a:r>
                      <a:endParaRPr lang="en-GB" sz="2400" b="0" i="1" u="none" strike="noStrike" cap="none" spc="0" noProof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161963" marR="124587" marT="124587" marB="124587"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</a:rPr>
                        <a:t>Sleep Cycle</a:t>
                      </a:r>
                      <a:endParaRPr lang="en-GB" sz="28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MyFitnessPal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 err="1">
                          <a:solidFill>
                            <a:schemeClr val="tx1"/>
                          </a:solidFill>
                        </a:rPr>
                        <a:t>WaterMinder</a:t>
                      </a:r>
                      <a:r>
                        <a:rPr lang="en-GB" sz="2800" b="0" u="none" strike="noStrike" cap="none" spc="0" noProof="0">
                          <a:solidFill>
                            <a:schemeClr val="tx1"/>
                          </a:solidFill>
                        </a:rPr>
                        <a:t> (hydration tracking)</a:t>
                      </a: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1" u="none" strike="noStrike" cap="none" spc="0" noProof="0">
                          <a:solidFill>
                            <a:schemeClr val="tx1"/>
                          </a:solidFill>
                        </a:rPr>
                        <a:t>Fitbit</a:t>
                      </a:r>
                      <a:endParaRPr lang="en-GB" sz="2800" b="0" u="none" strike="noStrike" cap="none" spc="0" noProof="0">
                        <a:solidFill>
                          <a:schemeClr val="tx1"/>
                        </a:solidFill>
                      </a:endParaRPr>
                    </a:p>
                    <a:p>
                      <a:pPr marL="285750" marR="0" lvl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GB" sz="2800" b="1" u="none" strike="noStrike" cap="none" spc="0" noProof="0" err="1">
                          <a:solidFill>
                            <a:schemeClr val="tx1"/>
                          </a:solidFill>
                        </a:rPr>
                        <a:t>MindShift</a:t>
                      </a:r>
                      <a:r>
                        <a:rPr lang="en-GB" sz="2800" b="0" u="none" strike="noStrike" cap="none" spc="0" noProof="0">
                          <a:solidFill>
                            <a:schemeClr val="tx1"/>
                          </a:solidFill>
                        </a:rPr>
                        <a:t> (managing anxiety)</a:t>
                      </a:r>
                    </a:p>
                  </a:txBody>
                  <a:tcPr marL="161963" marR="124587" marT="124587" marB="124587"/>
                </a:tc>
                <a:extLst>
                  <a:ext uri="{0D108BD9-81ED-4DB2-BD59-A6C34878D82A}">
                    <a16:rowId xmlns:a16="http://schemas.microsoft.com/office/drawing/2014/main" val="570023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6476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D3BA8-EE2B-0B29-BB34-5BE9E2F7F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32440"/>
            <a:ext cx="11481847" cy="1325563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The discomfort of learning agility</a:t>
            </a:r>
            <a:endParaRPr lang="en-GB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AAD73-F560-180D-D0F6-A16342354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19176"/>
            <a:ext cx="6193655" cy="486816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>
                <a:highlight>
                  <a:srgbClr val="00FFFF"/>
                </a:highlight>
              </a:rPr>
              <a:t>Subconsciously, we do not want to fail or make mistakes</a:t>
            </a:r>
          </a:p>
          <a:p>
            <a:pPr marL="0" indent="0">
              <a:buNone/>
            </a:pPr>
            <a:endParaRPr lang="en-GB" sz="3600">
              <a:highlight>
                <a:srgbClr val="00FF00"/>
              </a:highlight>
            </a:endParaRPr>
          </a:p>
          <a:p>
            <a:pPr marL="0" indent="0">
              <a:buNone/>
            </a:pPr>
            <a:r>
              <a:rPr lang="en-GB" sz="3600">
                <a:highlight>
                  <a:srgbClr val="00FF00"/>
                </a:highlight>
              </a:rPr>
              <a:t>Protecting feelings of fun/ ‘right’</a:t>
            </a:r>
          </a:p>
          <a:p>
            <a:pPr marL="0" indent="0">
              <a:buNone/>
            </a:pPr>
            <a:endParaRPr lang="en-GB" sz="3600">
              <a:highlight>
                <a:srgbClr val="00FF00"/>
              </a:highlight>
            </a:endParaRPr>
          </a:p>
          <a:p>
            <a:pPr marL="0" indent="0">
              <a:buNone/>
            </a:pPr>
            <a:r>
              <a:rPr lang="en-GB" sz="3600">
                <a:highlight>
                  <a:srgbClr val="FF00FF"/>
                </a:highlight>
              </a:rPr>
              <a:t>Searching for Dopamine</a:t>
            </a:r>
          </a:p>
          <a:p>
            <a:pPr marL="457200" lvl="1" indent="0">
              <a:buNone/>
            </a:pPr>
            <a:r>
              <a:rPr lang="en-GB" sz="3200"/>
              <a:t>Challenges</a:t>
            </a:r>
          </a:p>
          <a:p>
            <a:pPr marL="457200" lvl="1" indent="0">
              <a:buNone/>
            </a:pPr>
            <a:r>
              <a:rPr lang="en-GB" sz="3200"/>
              <a:t>Decisions</a:t>
            </a:r>
          </a:p>
          <a:p>
            <a:pPr marL="457200" lvl="1" indent="0">
              <a:buNone/>
            </a:pPr>
            <a:r>
              <a:rPr lang="en-GB" sz="3200"/>
              <a:t>Comfort zones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77E5F10-DD1A-AF8F-DD98-D84254DB0F41}"/>
              </a:ext>
            </a:extLst>
          </p:cNvPr>
          <p:cNvGrpSpPr/>
          <p:nvPr/>
        </p:nvGrpSpPr>
        <p:grpSpPr>
          <a:xfrm>
            <a:off x="6444344" y="970661"/>
            <a:ext cx="5671456" cy="4868164"/>
            <a:chOff x="5995851" y="1456439"/>
            <a:chExt cx="4898572" cy="416712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21D7817E-830A-B9CA-584C-6CB8F15257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9027" t="21237" r="3354" b="18000"/>
            <a:stretch/>
          </p:blipFill>
          <p:spPr>
            <a:xfrm>
              <a:off x="5995851" y="1456440"/>
              <a:ext cx="4898572" cy="4167119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FA6EBAC-6EBA-E860-46FE-4C2012F2A72E}"/>
                </a:ext>
              </a:extLst>
            </p:cNvPr>
            <p:cNvSpPr/>
            <p:nvPr/>
          </p:nvSpPr>
          <p:spPr>
            <a:xfrm>
              <a:off x="5995851" y="1456439"/>
              <a:ext cx="842555" cy="31357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0077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loral cup penholder with pencils">
            <a:extLst>
              <a:ext uri="{FF2B5EF4-FFF2-40B4-BE49-F238E27FC236}">
                <a16:creationId xmlns:a16="http://schemas.microsoft.com/office/drawing/2014/main" id="{FF3D2B9F-9B18-6B1D-7A9B-C1952241EE1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19502" b="19502"/>
          <a:stretch/>
        </p:blipFill>
        <p:spPr>
          <a:xfrm>
            <a:off x="0" y="955535"/>
            <a:ext cx="12194385" cy="49591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845FD2-9E1B-965C-8960-A27C5E0B3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7854" y="-183515"/>
            <a:ext cx="5384145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i="1">
                <a:solidFill>
                  <a:schemeClr val="bg1"/>
                </a:solidFill>
                <a:latin typeface="AkzidenzGrotesk" panose="02000903050000020004" pitchFamily="2" charset="0"/>
              </a:rPr>
              <a:t>Presenting evidence - Academic writing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68BE09-EA0B-CC95-265E-BC4FF1ED2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9486" y="964945"/>
            <a:ext cx="4399444" cy="15079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Communicate complex ideas, theories and evidence in a way that makes it easier to understand and accept.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8845E84-9158-FBF4-37CF-7CA060FFE627}"/>
              </a:ext>
            </a:extLst>
          </p:cNvPr>
          <p:cNvSpPr txBox="1">
            <a:spLocks/>
          </p:cNvSpPr>
          <p:nvPr/>
        </p:nvSpPr>
        <p:spPr>
          <a:xfrm>
            <a:off x="459165" y="-183515"/>
            <a:ext cx="538414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err="1">
                <a:solidFill>
                  <a:schemeClr val="bg1"/>
                </a:solidFill>
                <a:latin typeface="AkzidenzGrotesk" panose="02000903050000020004" pitchFamily="2" charset="0"/>
              </a:rPr>
              <a:t>Cyflwyno</a:t>
            </a:r>
            <a:r>
              <a:rPr lang="en-GB" sz="3200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err="1">
                <a:solidFill>
                  <a:schemeClr val="bg1"/>
                </a:solidFill>
                <a:latin typeface="AkzidenzGrotesk" panose="02000903050000020004" pitchFamily="2" charset="0"/>
              </a:rPr>
              <a:t>tystiolaeth</a:t>
            </a:r>
            <a:r>
              <a:rPr lang="en-GB" sz="3200">
                <a:solidFill>
                  <a:schemeClr val="bg1"/>
                </a:solidFill>
                <a:latin typeface="AkzidenzGrotesk" panose="02000903050000020004" pitchFamily="2" charset="0"/>
              </a:rPr>
              <a:t> - </a:t>
            </a:r>
            <a:r>
              <a:rPr lang="en-GB" sz="3200" err="1">
                <a:solidFill>
                  <a:schemeClr val="bg1"/>
                </a:solidFill>
                <a:latin typeface="AkzidenzGrotesk" panose="02000903050000020004" pitchFamily="2" charset="0"/>
              </a:rPr>
              <a:t>Ysgrifennu</a:t>
            </a:r>
            <a:r>
              <a:rPr lang="en-GB" sz="3200">
                <a:solidFill>
                  <a:schemeClr val="bg1"/>
                </a:solidFill>
                <a:latin typeface="AkzidenzGrotesk" panose="02000903050000020004" pitchFamily="2" charset="0"/>
              </a:rPr>
              <a:t> </a:t>
            </a:r>
            <a:r>
              <a:rPr lang="en-GB" sz="3200" err="1">
                <a:solidFill>
                  <a:schemeClr val="bg1"/>
                </a:solidFill>
                <a:latin typeface="AkzidenzGrotesk" panose="02000903050000020004" pitchFamily="2" charset="0"/>
              </a:rPr>
              <a:t>academaidd</a:t>
            </a:r>
            <a:endParaRPr lang="en-GB" sz="3200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615E3581-7EA8-500E-E413-8921F46431AA}"/>
              </a:ext>
            </a:extLst>
          </p:cNvPr>
          <p:cNvSpPr txBox="1">
            <a:spLocks/>
          </p:cNvSpPr>
          <p:nvPr/>
        </p:nvSpPr>
        <p:spPr>
          <a:xfrm>
            <a:off x="137821" y="955535"/>
            <a:ext cx="5601616" cy="144835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err="1"/>
              <a:t>Cyfleu</a:t>
            </a:r>
            <a:r>
              <a:rPr lang="en-GB"/>
              <a:t> </a:t>
            </a:r>
            <a:r>
              <a:rPr lang="en-GB" err="1"/>
              <a:t>syniadau</a:t>
            </a:r>
            <a:r>
              <a:rPr lang="en-GB"/>
              <a:t>, </a:t>
            </a:r>
            <a:r>
              <a:rPr lang="en-GB" err="1"/>
              <a:t>damcaniaethau</a:t>
            </a:r>
            <a:r>
              <a:rPr lang="en-GB"/>
              <a:t> a </a:t>
            </a:r>
            <a:r>
              <a:rPr lang="en-GB" err="1"/>
              <a:t>thystiolaeth</a:t>
            </a:r>
            <a:r>
              <a:rPr lang="en-GB"/>
              <a:t> </a:t>
            </a:r>
            <a:r>
              <a:rPr lang="en-GB" err="1"/>
              <a:t>gymhleth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ffordd</a:t>
            </a:r>
            <a:r>
              <a:rPr lang="en-GB"/>
              <a:t> </a:t>
            </a:r>
            <a:r>
              <a:rPr lang="en-GB" err="1"/>
              <a:t>sy'n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gwneud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haws </a:t>
            </a:r>
            <a:r>
              <a:rPr lang="en-GB" err="1"/>
              <a:t>i</a:t>
            </a:r>
            <a:r>
              <a:rPr lang="en-GB"/>
              <a:t> ddeall </a:t>
            </a:r>
            <a:r>
              <a:rPr lang="en-GB" err="1"/>
              <a:t>a'u</a:t>
            </a:r>
            <a:r>
              <a:rPr lang="en-GB"/>
              <a:t> </a:t>
            </a:r>
            <a:r>
              <a:rPr lang="en-GB" err="1"/>
              <a:t>derbyn</a:t>
            </a:r>
            <a:r>
              <a:rPr lang="en-GB"/>
              <a:t>.</a:t>
            </a: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AB0C2A1C-09E0-912A-2F51-079BC8FF45B7}"/>
              </a:ext>
            </a:extLst>
          </p:cNvPr>
          <p:cNvSpPr txBox="1">
            <a:spLocks/>
          </p:cNvSpPr>
          <p:nvPr/>
        </p:nvSpPr>
        <p:spPr>
          <a:xfrm>
            <a:off x="396619" y="2461399"/>
            <a:ext cx="3945343" cy="34472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err="1"/>
              <a:t>Gwerthuso</a:t>
            </a:r>
            <a:r>
              <a:rPr lang="en-GB"/>
              <a:t> </a:t>
            </a:r>
            <a:r>
              <a:rPr lang="en-GB" err="1"/>
              <a:t>syniadau</a:t>
            </a:r>
            <a:r>
              <a:rPr lang="en-GB"/>
              <a:t> a </a:t>
            </a:r>
            <a:r>
              <a:rPr lang="en-GB" err="1"/>
              <a:t>safbwyntiau'n</a:t>
            </a:r>
            <a:r>
              <a:rPr lang="en-GB"/>
              <a:t> </a:t>
            </a:r>
            <a:r>
              <a:rPr lang="en-GB" err="1"/>
              <a:t>feirniadol</a:t>
            </a:r>
            <a:r>
              <a:rPr lang="en-GB"/>
              <a:t> </a:t>
            </a:r>
            <a:r>
              <a:rPr lang="en-GB" err="1"/>
              <a:t>yng</a:t>
            </a:r>
            <a:r>
              <a:rPr lang="en-GB"/>
              <a:t> </a:t>
            </a:r>
            <a:r>
              <a:rPr lang="en-GB" err="1"/>
              <a:t>ngoleuni</a:t>
            </a:r>
            <a:r>
              <a:rPr lang="en-GB"/>
              <a:t> </a:t>
            </a:r>
            <a:r>
              <a:rPr lang="en-GB" err="1"/>
              <a:t>tystiolaeth</a:t>
            </a:r>
            <a:r>
              <a:rPr lang="en-GB"/>
              <a:t> </a:t>
            </a:r>
            <a:r>
              <a:rPr lang="en-GB" err="1"/>
              <a:t>gadarn</a:t>
            </a:r>
            <a:r>
              <a:rPr lang="en-GB"/>
              <a:t>.</a:t>
            </a:r>
          </a:p>
          <a:p>
            <a:pPr marL="0" indent="0">
              <a:buNone/>
            </a:pPr>
            <a:endParaRPr lang="en-GB" sz="1400"/>
          </a:p>
          <a:p>
            <a:pPr marL="0" indent="0" algn="ctr">
              <a:buNone/>
            </a:pPr>
            <a:r>
              <a:rPr lang="en-GB" err="1">
                <a:highlight>
                  <a:srgbClr val="FFFF00"/>
                </a:highlight>
              </a:rPr>
              <a:t>Disgrifiadol</a:t>
            </a:r>
            <a:endParaRPr lang="en-GB">
              <a:highlight>
                <a:srgbClr val="FFFF00"/>
              </a:highlight>
            </a:endParaRPr>
          </a:p>
          <a:p>
            <a:pPr marL="0" indent="0" algn="ctr">
              <a:buNone/>
            </a:pPr>
            <a:r>
              <a:rPr lang="en-GB" err="1">
                <a:highlight>
                  <a:srgbClr val="00FFFF"/>
                </a:highlight>
              </a:rPr>
              <a:t>Dadansoddol</a:t>
            </a:r>
            <a:endParaRPr lang="en-GB">
              <a:highlight>
                <a:srgbClr val="00FFFF"/>
              </a:highlight>
            </a:endParaRPr>
          </a:p>
          <a:p>
            <a:pPr marL="0" indent="0" algn="ctr">
              <a:buNone/>
            </a:pPr>
            <a:r>
              <a:rPr lang="en-GB" err="1">
                <a:highlight>
                  <a:srgbClr val="FF00FF"/>
                </a:highlight>
              </a:rPr>
              <a:t>Perswadiol</a:t>
            </a:r>
            <a:endParaRPr lang="en-GB">
              <a:highlight>
                <a:srgbClr val="FF00FF"/>
              </a:highlight>
            </a:endParaRPr>
          </a:p>
          <a:p>
            <a:pPr marL="0" indent="0" algn="ctr">
              <a:buNone/>
            </a:pPr>
            <a:r>
              <a:rPr lang="en-GB" err="1">
                <a:highlight>
                  <a:srgbClr val="00FF00"/>
                </a:highlight>
              </a:rPr>
              <a:t>Beirniadol</a:t>
            </a:r>
            <a:endParaRPr lang="en-GB">
              <a:highlight>
                <a:srgbClr val="00FF00"/>
              </a:highlight>
            </a:endParaRP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A7FD071F-BE9F-6D4D-46DB-07DBFFBE3F51}"/>
              </a:ext>
            </a:extLst>
          </p:cNvPr>
          <p:cNvSpPr txBox="1">
            <a:spLocks/>
          </p:cNvSpPr>
          <p:nvPr/>
        </p:nvSpPr>
        <p:spPr>
          <a:xfrm>
            <a:off x="7898921" y="2559169"/>
            <a:ext cx="4080266" cy="35014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To critically evaluate ideas and viewpoints in light of robust evidence.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50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highlight>
                  <a:srgbClr val="FFFF00"/>
                </a:highlight>
              </a:rPr>
              <a:t>Descriptive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highlight>
                  <a:srgbClr val="00FFFF"/>
                </a:highlight>
              </a:rPr>
              <a:t>Analytical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highlight>
                  <a:srgbClr val="FF00FF"/>
                </a:highlight>
              </a:rPr>
              <a:t>Persuasive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>
                <a:highlight>
                  <a:srgbClr val="00FF00"/>
                </a:highlight>
              </a:rPr>
              <a:t>Critical</a:t>
            </a:r>
          </a:p>
        </p:txBody>
      </p:sp>
    </p:spTree>
    <p:extLst>
      <p:ext uri="{BB962C8B-B14F-4D97-AF65-F5344CB8AC3E}">
        <p14:creationId xmlns:p14="http://schemas.microsoft.com/office/powerpoint/2010/main" val="3691184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3" grpId="0"/>
      <p:bldP spid="4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3D7CA-B0BD-C86F-F7C2-0DA82F120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36" y="-207702"/>
            <a:ext cx="11131411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  <a:latin typeface="AkzidenzGrotesk" panose="02000903050000020004" pitchFamily="2" charset="0"/>
              </a:rPr>
              <a:t>Hierarchy of evidence and study design</a:t>
            </a:r>
          </a:p>
        </p:txBody>
      </p:sp>
      <p:pic>
        <p:nvPicPr>
          <p:cNvPr id="1030" name="Picture 6" descr="3. Critical Appraisal - Evidence-Based Practice (EBP) - LibGuides at  Roseman University of Health Sciences">
            <a:extLst>
              <a:ext uri="{FF2B5EF4-FFF2-40B4-BE49-F238E27FC236}">
                <a16:creationId xmlns:a16="http://schemas.microsoft.com/office/drawing/2014/main" id="{85F1E7E0-5B49-7736-623C-29CBB6F96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52" y="980058"/>
            <a:ext cx="7443567" cy="575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9B005D0-AA57-EBF5-13B9-490F5AA4F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1613" y="1460075"/>
            <a:ext cx="3710796" cy="435133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The Truth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A truth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Evidence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Informed opinion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Opinion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3600"/>
              <a:t>Belief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0FEC375-BD52-C9A9-DEEB-8A4F14126ACC}"/>
              </a:ext>
            </a:extLst>
          </p:cNvPr>
          <p:cNvSpPr/>
          <p:nvPr/>
        </p:nvSpPr>
        <p:spPr>
          <a:xfrm>
            <a:off x="7490601" y="1187816"/>
            <a:ext cx="4157932" cy="455187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26175D37-0EC0-2119-076E-3D382A7F3A84}"/>
              </a:ext>
            </a:extLst>
          </p:cNvPr>
          <p:cNvSpPr/>
          <p:nvPr/>
        </p:nvSpPr>
        <p:spPr>
          <a:xfrm>
            <a:off x="9376911" y="1065471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4FB9B17E-1AFE-F20E-6339-2EF96ED03A8F}"/>
              </a:ext>
            </a:extLst>
          </p:cNvPr>
          <p:cNvSpPr/>
          <p:nvPr/>
        </p:nvSpPr>
        <p:spPr>
          <a:xfrm rot="16025793">
            <a:off x="7279165" y="3447775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D6627CF-9879-3336-C80E-EBF709A219F9}"/>
              </a:ext>
            </a:extLst>
          </p:cNvPr>
          <p:cNvSpPr/>
          <p:nvPr/>
        </p:nvSpPr>
        <p:spPr>
          <a:xfrm rot="5191419">
            <a:off x="11365968" y="3347141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AD97D0C5-0C50-4C01-5ED1-9D1B2B44DD13}"/>
              </a:ext>
            </a:extLst>
          </p:cNvPr>
          <p:cNvSpPr/>
          <p:nvPr/>
        </p:nvSpPr>
        <p:spPr>
          <a:xfrm rot="10194432">
            <a:off x="9587364" y="5586885"/>
            <a:ext cx="500332" cy="2472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39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>
          <a:xfrm>
            <a:off x="1122680" y="669925"/>
            <a:ext cx="10515600" cy="1325563"/>
          </a:xfrm>
        </p:spPr>
        <p:txBody>
          <a:bodyPr/>
          <a:lstStyle/>
          <a:p>
            <a:r>
              <a:rPr lang="en-US" altLang="en-US" err="1">
                <a:latin typeface="Calibri"/>
                <a:ea typeface="ＭＳ Ｐゴシック"/>
                <a:cs typeface="Calibri"/>
              </a:rPr>
              <a:t>Gwerthusiad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Pellach / Further Evaluation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89280" y="2352040"/>
            <a:ext cx="43434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altLang="en-US">
                <a:latin typeface="Calibri"/>
                <a:ea typeface="ＭＳ Ｐゴシック"/>
                <a:cs typeface="Calibri"/>
              </a:rPr>
              <a:t>	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Os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yw'r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wybodaeth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yn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berthnasol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,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mae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angen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i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chi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edrych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ar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feini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prawf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gwerthuso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eraill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i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archwilio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ei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ansawdd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.   I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wneud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hynny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,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gallwch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ddefnyddio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rhywbeth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a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elwir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yn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y </a:t>
            </a:r>
            <a:r>
              <a:rPr lang="en-US" altLang="en-US" err="1">
                <a:latin typeface="Calibri"/>
                <a:ea typeface="ＭＳ Ｐゴシック"/>
                <a:cs typeface="Calibri"/>
              </a:rPr>
              <a:t>prawf</a:t>
            </a:r>
            <a:r>
              <a:rPr lang="en-US" altLang="en-US">
                <a:latin typeface="Calibri"/>
                <a:ea typeface="ＭＳ Ｐゴシック"/>
                <a:cs typeface="Calibri"/>
              </a:rPr>
              <a:t> "C.R.A.A.P."</a:t>
            </a:r>
          </a:p>
        </p:txBody>
      </p:sp>
      <p:pic>
        <p:nvPicPr>
          <p:cNvPr id="33795" name="Picture 4" descr="MCj01294170000[1]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5965826"/>
            <a:ext cx="1219200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6" name="Picture 5" descr="MCPE02966_0000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4648201"/>
            <a:ext cx="1271588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7081520" y="2352041"/>
            <a:ext cx="45720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:mv="urn:schemas-microsoft-com:mac:vml" xmlns:mc="http://schemas.openxmlformats.org/markup-compatibility/2006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charset="0"/>
                <a:ea typeface="+mn-ea"/>
                <a:cs typeface="+mn-cs"/>
              </a:rPr>
              <a:t>	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charset="0"/>
                <a:ea typeface="+mn-ea"/>
                <a:cs typeface="+mn-cs"/>
              </a:rPr>
              <a:t>If the information is relevant, you need to look at other evaluation criteria to examine its quality.  To do so, you can use something called the </a:t>
            </a:r>
            <a:r>
              <a:rPr kumimoji="0" lang="ja-JP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charset="0"/>
                <a:ea typeface="+mn-ea"/>
                <a:cs typeface="+mn-cs"/>
              </a:rPr>
              <a:t>“</a:t>
            </a:r>
            <a:r>
              <a:rPr kumimoji="0" lang="en-US" altLang="ja-JP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charset="0"/>
                <a:ea typeface="+mn-ea"/>
                <a:cs typeface="+mn-cs"/>
              </a:rPr>
              <a:t>C.R.A.A.P. Test.</a:t>
            </a:r>
            <a:r>
              <a:rPr kumimoji="0" lang="ja-JP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charset="0"/>
                <a:ea typeface="+mn-ea"/>
                <a:cs typeface="+mn-cs"/>
              </a:rPr>
              <a:t>”</a:t>
            </a:r>
            <a:r>
              <a:rPr kumimoji="0" lang="en-US" altLang="ja-JP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charset="0"/>
                <a:ea typeface="+mn-ea"/>
                <a:cs typeface="+mn-cs"/>
              </a:rPr>
              <a:t> </a:t>
            </a: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74478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0E20F-FE08-B764-5D15-B9A8FAC08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09969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>
                <a:ea typeface="Calibri Light"/>
                <a:cs typeface="Calibri Light"/>
              </a:rPr>
              <a:t>                         C.R.A.A.P.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83755CB-BA4F-750A-B2F7-F282F9345F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3832146"/>
              </p:ext>
            </p:extLst>
          </p:nvPr>
        </p:nvGraphicFramePr>
        <p:xfrm>
          <a:off x="833886" y="1121433"/>
          <a:ext cx="10638411" cy="4738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0933">
                  <a:extLst>
                    <a:ext uri="{9D8B030D-6E8A-4147-A177-3AD203B41FA5}">
                      <a16:colId xmlns:a16="http://schemas.microsoft.com/office/drawing/2014/main" val="1858627320"/>
                    </a:ext>
                  </a:extLst>
                </a:gridCol>
                <a:gridCol w="4295021">
                  <a:extLst>
                    <a:ext uri="{9D8B030D-6E8A-4147-A177-3AD203B41FA5}">
                      <a16:colId xmlns:a16="http://schemas.microsoft.com/office/drawing/2014/main" val="1949589431"/>
                    </a:ext>
                  </a:extLst>
                </a:gridCol>
                <a:gridCol w="4802457">
                  <a:extLst>
                    <a:ext uri="{9D8B030D-6E8A-4147-A177-3AD203B41FA5}">
                      <a16:colId xmlns:a16="http://schemas.microsoft.com/office/drawing/2014/main" val="1752683787"/>
                    </a:ext>
                  </a:extLst>
                </a:gridCol>
              </a:tblGrid>
              <a:tr h="7897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4942398"/>
                  </a:ext>
                </a:extLst>
              </a:tr>
              <a:tr h="7897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400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/>
                        <a:t>Currency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 err="1"/>
                        <a:t>Cyfred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360630"/>
                  </a:ext>
                </a:extLst>
              </a:tr>
              <a:tr h="789724">
                <a:tc>
                  <a:txBody>
                    <a:bodyPr/>
                    <a:lstStyle/>
                    <a:p>
                      <a:r>
                        <a:rPr lang="en-US" sz="400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/>
                        <a:t>Relevancy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 err="1"/>
                        <a:t>Perthnasedd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4611680"/>
                  </a:ext>
                </a:extLst>
              </a:tr>
              <a:tr h="789724">
                <a:tc>
                  <a:txBody>
                    <a:bodyPr/>
                    <a:lstStyle/>
                    <a:p>
                      <a:r>
                        <a:rPr lang="en-US" sz="40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/>
                        <a:t>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 err="1"/>
                        <a:t>Cywirdeb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7708707"/>
                  </a:ext>
                </a:extLst>
              </a:tr>
              <a:tr h="789724">
                <a:tc>
                  <a:txBody>
                    <a:bodyPr/>
                    <a:lstStyle/>
                    <a:p>
                      <a:r>
                        <a:rPr lang="en-US" sz="400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/>
                        <a:t>Authority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 err="1"/>
                        <a:t>Awdurdod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8045910"/>
                  </a:ext>
                </a:extLst>
              </a:tr>
              <a:tr h="789724">
                <a:tc>
                  <a:txBody>
                    <a:bodyPr/>
                    <a:lstStyle/>
                    <a:p>
                      <a:r>
                        <a:rPr lang="en-US" sz="400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/>
                        <a:t>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000" err="1"/>
                        <a:t>Pwrpas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29788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3282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9144000" cy="1143000"/>
          </a:xfrm>
        </p:spPr>
        <p:txBody>
          <a:bodyPr/>
          <a:lstStyle/>
          <a:p>
            <a:pPr eaLnBrk="1" hangingPunct="1"/>
            <a:r>
              <a:rPr lang="en-US" altLang="en-US" sz="3600" err="1">
                <a:latin typeface="Calibri" charset="0"/>
                <a:ea typeface="ＭＳ Ｐゴシック" charset="-128"/>
              </a:rPr>
              <a:t>Crynodeb</a:t>
            </a:r>
            <a:r>
              <a:rPr lang="en-US" altLang="en-US" sz="3600">
                <a:latin typeface="Calibri" charset="0"/>
                <a:ea typeface="ＭＳ Ｐゴシック" charset="-128"/>
              </a:rPr>
              <a:t> / </a:t>
            </a:r>
            <a:r>
              <a:rPr lang="en-US" altLang="en-US" sz="3600" err="1">
                <a:latin typeface="Calibri" charset="0"/>
                <a:ea typeface="ＭＳ Ｐゴシック" charset="-128"/>
              </a:rPr>
              <a:t>Crynhoi</a:t>
            </a:r>
            <a:r>
              <a:rPr lang="en-US" altLang="en-US" sz="3600">
                <a:latin typeface="Calibri" charset="0"/>
                <a:ea typeface="ＭＳ Ｐゴシック" charset="-128"/>
              </a:rPr>
              <a:t> Summary / Summing up</a:t>
            </a:r>
          </a:p>
        </p:txBody>
      </p:sp>
      <p:sp>
        <p:nvSpPr>
          <p:cNvPr id="4710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524000" y="990600"/>
            <a:ext cx="4724400" cy="2590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>
                <a:latin typeface="Calibri" charset="0"/>
                <a:ea typeface="ＭＳ Ｐゴシック" charset="-128"/>
              </a:rPr>
              <a:t>	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Wrth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wynebu</a:t>
            </a:r>
            <a:r>
              <a:rPr lang="en-US" altLang="en-US" sz="2600">
                <a:latin typeface="Calibri" charset="0"/>
                <a:ea typeface="ＭＳ Ｐゴシック" charset="-128"/>
              </a:rPr>
              <a:t> UNRHYW math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o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wybodaeth</a:t>
            </a:r>
            <a:r>
              <a:rPr lang="en-US" altLang="en-US" sz="2600">
                <a:latin typeface="Calibri" charset="0"/>
                <a:ea typeface="ＭＳ Ｐゴシック" charset="-128"/>
              </a:rPr>
              <a:t>,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mae'n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bwysig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i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werthuso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ei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ansawdd</a:t>
            </a:r>
            <a:r>
              <a:rPr lang="en-US" altLang="en-US" sz="2600">
                <a:latin typeface="Calibri" charset="0"/>
                <a:ea typeface="ＭＳ Ｐゴシック" charset="-128"/>
              </a:rPr>
              <a:t>. I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berfformio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gwerthusiad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hwn</a:t>
            </a:r>
            <a:r>
              <a:rPr lang="en-US" altLang="en-US" sz="2600">
                <a:latin typeface="Calibri" charset="0"/>
                <a:ea typeface="ＭＳ Ｐゴシック" charset="-128"/>
              </a:rPr>
              <a:t>,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defnyddiwch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y</a:t>
            </a:r>
            <a:r>
              <a:rPr lang="en-US" altLang="en-US" sz="2600">
                <a:latin typeface="Calibri" charset="0"/>
                <a:ea typeface="ＭＳ Ｐゴシック" charset="-128"/>
              </a:rPr>
              <a:t> </a:t>
            </a:r>
            <a:r>
              <a:rPr lang="en-US" altLang="en-US" sz="2600" err="1">
                <a:latin typeface="Calibri" charset="0"/>
                <a:ea typeface="ＭＳ Ｐゴシック" charset="-128"/>
              </a:rPr>
              <a:t>dyfais/mnemonig</a:t>
            </a:r>
            <a:r>
              <a:rPr lang="en-US" altLang="en-US" sz="2600">
                <a:latin typeface="Calibri" charset="0"/>
                <a:ea typeface="ＭＳ Ｐゴシック" charset="-128"/>
              </a:rPr>
              <a:t> C.R.A.A.P.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524000" y="3429000"/>
            <a:ext cx="47244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:mv="urn:schemas-microsoft-com:mac:vml" xmlns:mc="http://schemas.openxmlformats.org/markup-compatibility/2006" xmlns="" val="1"/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	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When encountering ANY type of information, it is important to evaluate its quality.  To perform this evaluation, use the C.R.A.A.P. mnemonic device.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15000" y="1066800"/>
            <a:ext cx="5410200" cy="388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pPr lvl="2" eaLnBrk="1" hangingPunct="1">
              <a:lnSpc>
                <a:spcPct val="90000"/>
              </a:lnSpc>
            </a:pPr>
            <a:r>
              <a:rPr lang="en-US" altLang="en-US" sz="2600">
                <a:solidFill>
                  <a:srgbClr val="FF3300"/>
                </a:solidFill>
                <a:latin typeface="Calibri" charset="0"/>
              </a:rPr>
              <a:t>C</a:t>
            </a:r>
            <a:r>
              <a:rPr lang="en-US" altLang="en-US" sz="2600">
                <a:latin typeface="Calibri" charset="0"/>
              </a:rPr>
              <a:t>urrency (</a:t>
            </a:r>
            <a:r>
              <a:rPr lang="en-US" altLang="en-US" sz="2600" err="1">
                <a:latin typeface="Calibri" charset="0"/>
              </a:rPr>
              <a:t>Cyfred</a:t>
            </a:r>
            <a:r>
              <a:rPr lang="en-US" altLang="en-US" sz="2600">
                <a:latin typeface="Calibri" charset="0"/>
              </a:rPr>
              <a:t>)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sz="2600">
              <a:latin typeface="Calibri" charset="0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US" altLang="en-US" sz="2600">
                <a:solidFill>
                  <a:srgbClr val="009900"/>
                </a:solidFill>
                <a:latin typeface="Calibri" charset="0"/>
              </a:rPr>
              <a:t>R</a:t>
            </a:r>
            <a:r>
              <a:rPr lang="en-US" altLang="en-US" sz="2600">
                <a:latin typeface="Calibri" charset="0"/>
              </a:rPr>
              <a:t>elevancy (</a:t>
            </a:r>
            <a:r>
              <a:rPr lang="en-US" altLang="en-US" sz="2600" err="1">
                <a:latin typeface="Calibri" charset="0"/>
              </a:rPr>
              <a:t>Perthnasedd</a:t>
            </a:r>
            <a:r>
              <a:rPr lang="en-US" altLang="en-US" sz="2600">
                <a:latin typeface="Calibri" charset="0"/>
              </a:rPr>
              <a:t>)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sz="2600">
              <a:latin typeface="Calibri" charset="0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US" altLang="en-US" sz="2600">
                <a:solidFill>
                  <a:srgbClr val="000099"/>
                </a:solidFill>
                <a:latin typeface="Calibri" charset="0"/>
              </a:rPr>
              <a:t>A</a:t>
            </a:r>
            <a:r>
              <a:rPr lang="en-US" altLang="en-US" sz="2600">
                <a:latin typeface="Calibri" charset="0"/>
              </a:rPr>
              <a:t>ccuracy (</a:t>
            </a:r>
            <a:r>
              <a:rPr lang="en-US" altLang="en-US" sz="2600" err="1">
                <a:latin typeface="Calibri" charset="0"/>
              </a:rPr>
              <a:t>Cywirdeb</a:t>
            </a:r>
            <a:r>
              <a:rPr lang="en-US" altLang="en-US" sz="2600">
                <a:latin typeface="Calibri" charset="0"/>
              </a:rPr>
              <a:t>)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sz="2600">
              <a:latin typeface="Calibri" charset="0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US" altLang="en-US" sz="2600">
                <a:solidFill>
                  <a:schemeClr val="folHlink"/>
                </a:solidFill>
                <a:latin typeface="Calibri" charset="0"/>
              </a:rPr>
              <a:t>A</a:t>
            </a:r>
            <a:r>
              <a:rPr lang="en-US" altLang="en-US" sz="2600">
                <a:latin typeface="Calibri" charset="0"/>
              </a:rPr>
              <a:t>uthority (</a:t>
            </a:r>
            <a:r>
              <a:rPr lang="en-US" altLang="en-US" sz="2600" err="1">
                <a:latin typeface="Calibri" charset="0"/>
              </a:rPr>
              <a:t>Awdurdod</a:t>
            </a:r>
            <a:r>
              <a:rPr lang="en-US" altLang="en-US" sz="2600">
                <a:latin typeface="Calibri" charset="0"/>
              </a:rPr>
              <a:t>)</a:t>
            </a:r>
          </a:p>
          <a:p>
            <a:pPr lvl="2" eaLnBrk="1" hangingPunct="1">
              <a:lnSpc>
                <a:spcPct val="90000"/>
              </a:lnSpc>
            </a:pPr>
            <a:endParaRPr lang="en-US" altLang="en-US" sz="2600">
              <a:latin typeface="Calibri" charset="0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US" altLang="en-US" sz="2600">
                <a:solidFill>
                  <a:srgbClr val="FF9900"/>
                </a:solidFill>
                <a:latin typeface="Calibri" charset="0"/>
              </a:rPr>
              <a:t>P</a:t>
            </a:r>
            <a:r>
              <a:rPr lang="en-US" altLang="en-US" sz="2600">
                <a:latin typeface="Calibri" charset="0"/>
              </a:rPr>
              <a:t>urpose (</a:t>
            </a:r>
            <a:r>
              <a:rPr lang="en-US" altLang="en-US" sz="2600" err="1">
                <a:latin typeface="Calibri" charset="0"/>
              </a:rPr>
              <a:t>Pwrpas</a:t>
            </a:r>
            <a:r>
              <a:rPr lang="en-US" altLang="en-US" sz="2600">
                <a:latin typeface="Calibri" charset="0"/>
              </a:rPr>
              <a:t>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593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86393-B06D-A537-370C-A35527D0F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39099-5B78-C941-0F1E-5D23F15CC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05" y="-241012"/>
            <a:ext cx="11978986" cy="1325563"/>
          </a:xfrm>
        </p:spPr>
        <p:txBody>
          <a:bodyPr>
            <a:normAutofit/>
          </a:bodyPr>
          <a:lstStyle/>
          <a:p>
            <a:r>
              <a:rPr lang="en-GB" b="1" err="1">
                <a:solidFill>
                  <a:schemeClr val="bg1"/>
                </a:solidFill>
                <a:latin typeface="AkzidenzGrotesk"/>
              </a:rPr>
              <a:t>Tasg</a:t>
            </a:r>
            <a:r>
              <a:rPr lang="en-GB" b="1">
                <a:solidFill>
                  <a:schemeClr val="bg1"/>
                </a:solidFill>
                <a:latin typeface="AkzidenzGrotesk"/>
              </a:rPr>
              <a:t> / Task </a:t>
            </a:r>
            <a:endParaRPr lang="en-GB" b="1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62EAE-0528-98AF-8128-DC279913C7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285" y="1082261"/>
            <a:ext cx="6080184" cy="5156469"/>
          </a:xfrm>
          <a:ln w="57150"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err="1">
                <a:ea typeface="Calibri"/>
                <a:cs typeface="Calibri"/>
              </a:rPr>
              <a:t>Defnyddiwch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beth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chi'n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gwybod</a:t>
            </a:r>
            <a:r>
              <a:rPr lang="en-GB">
                <a:ea typeface="Calibri"/>
                <a:cs typeface="Calibri"/>
              </a:rPr>
              <a:t> am </a:t>
            </a:r>
            <a:r>
              <a:rPr lang="en-GB" err="1">
                <a:ea typeface="Calibri"/>
                <a:cs typeface="Calibri"/>
              </a:rPr>
              <a:t>eich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pwnc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llosg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ar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syniadau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o'ch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strwythur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ddod</a:t>
            </a:r>
            <a:r>
              <a:rPr lang="en-GB">
                <a:ea typeface="Calibri"/>
                <a:cs typeface="Calibri"/>
              </a:rPr>
              <a:t> o </a:t>
            </a:r>
            <a:r>
              <a:rPr lang="en-GB" err="1">
                <a:ea typeface="Calibri"/>
                <a:cs typeface="Calibri"/>
              </a:rPr>
              <a:t>hyd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erthygl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sy'n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cefnogi'r</a:t>
            </a:r>
            <a:r>
              <a:rPr lang="en-GB">
                <a:ea typeface="Calibri"/>
                <a:cs typeface="Calibri"/>
              </a:rPr>
              <a:t> barn</a:t>
            </a:r>
            <a:endParaRPr lang="en-US"/>
          </a:p>
          <a:p>
            <a:pPr marL="457200" indent="-457200"/>
            <a:r>
              <a:rPr lang="en-GB" err="1">
                <a:ea typeface="Calibri"/>
                <a:cs typeface="Calibri"/>
              </a:rPr>
              <a:t>Defnyddiwch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prawf</a:t>
            </a:r>
            <a:r>
              <a:rPr lang="en-GB">
                <a:ea typeface="Calibri"/>
                <a:cs typeface="Calibri"/>
              </a:rPr>
              <a:t> CRAAP 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sicrhau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defnydd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ffynhonnell</a:t>
            </a:r>
            <a:r>
              <a:rPr lang="en-GB">
                <a:ea typeface="Calibri"/>
                <a:cs typeface="Calibri"/>
              </a:rPr>
              <a:t> o </a:t>
            </a:r>
            <a:r>
              <a:rPr lang="en-GB" err="1">
                <a:ea typeface="Calibri"/>
                <a:cs typeface="Calibri"/>
              </a:rPr>
              <a:t>ansawdd</a:t>
            </a:r>
            <a:r>
              <a:rPr lang="en-GB">
                <a:ea typeface="Calibri"/>
                <a:cs typeface="Calibri"/>
              </a:rPr>
              <a:t> da.</a:t>
            </a:r>
          </a:p>
          <a:p>
            <a:pPr marL="0" indent="0">
              <a:buNone/>
            </a:pPr>
            <a:r>
              <a:rPr lang="en-GB" err="1">
                <a:ea typeface="Calibri"/>
                <a:cs typeface="Calibri"/>
              </a:rPr>
              <a:t>Defnyddiwch</a:t>
            </a:r>
            <a:r>
              <a:rPr lang="en-GB">
                <a:ea typeface="Calibri"/>
                <a:cs typeface="Calibri"/>
              </a:rPr>
              <a:t> y </a:t>
            </a:r>
            <a:r>
              <a:rPr lang="en-GB" err="1">
                <a:ea typeface="Calibri"/>
                <a:cs typeface="Calibri"/>
              </a:rPr>
              <a:t>templed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i</a:t>
            </a:r>
            <a:r>
              <a:rPr lang="en-GB">
                <a:ea typeface="Calibri"/>
                <a:cs typeface="Calibri"/>
              </a:rPr>
              <a:t> ;</a:t>
            </a:r>
          </a:p>
          <a:p>
            <a:pPr marL="457200" indent="-457200"/>
            <a:r>
              <a:rPr lang="en-GB" err="1">
                <a:ea typeface="Calibri"/>
                <a:cs typeface="Calibri"/>
              </a:rPr>
              <a:t>roi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braslun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o'r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erthygl</a:t>
            </a:r>
            <a:endParaRPr lang="en-GB">
              <a:ea typeface="Calibri"/>
              <a:cs typeface="Calibri"/>
            </a:endParaRPr>
          </a:p>
          <a:p>
            <a:pPr marL="457200" indent="-457200"/>
            <a:r>
              <a:rPr lang="en-GB" err="1">
                <a:ea typeface="Calibri"/>
                <a:cs typeface="Calibri"/>
              </a:rPr>
              <a:t>dewch</a:t>
            </a:r>
            <a:r>
              <a:rPr lang="en-GB">
                <a:ea typeface="Calibri"/>
                <a:cs typeface="Calibri"/>
              </a:rPr>
              <a:t> a </a:t>
            </a:r>
            <a:r>
              <a:rPr lang="en-GB" err="1">
                <a:ea typeface="Calibri"/>
                <a:cs typeface="Calibri"/>
              </a:rPr>
              <a:t>braslun</a:t>
            </a:r>
            <a:r>
              <a:rPr lang="en-GB">
                <a:ea typeface="Calibri"/>
                <a:cs typeface="Calibri"/>
              </a:rPr>
              <a:t> o </a:t>
            </a:r>
            <a:r>
              <a:rPr lang="en-GB" err="1">
                <a:ea typeface="Calibri"/>
                <a:cs typeface="Calibri"/>
              </a:rPr>
              <a:t>erthygl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arall</a:t>
            </a:r>
            <a:r>
              <a:rPr lang="en-GB">
                <a:ea typeface="Calibri"/>
                <a:cs typeface="Calibri"/>
              </a:rPr>
              <a:t> </a:t>
            </a:r>
            <a:r>
              <a:rPr lang="en-GB" err="1">
                <a:ea typeface="Calibri"/>
                <a:cs typeface="Calibri"/>
              </a:rPr>
              <a:t>gyda'ch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i'r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ddarlith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BB8AD3-A9BC-1202-6405-B4EB3BFDA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7176" y="1082261"/>
            <a:ext cx="5814203" cy="5329622"/>
          </a:xfrm>
          <a:ln w="57150">
            <a:solidFill>
              <a:schemeClr val="tx2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Use what you know from your topic (brainstorm) and your structure ideas to find an article that can support your argument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Use the CRAAP Test to ensure high quality source is used!</a:t>
            </a:r>
          </a:p>
          <a:p>
            <a:pPr marL="0" indent="0">
              <a:buNone/>
            </a:pPr>
            <a:r>
              <a:rPr lang="en-GB">
                <a:ea typeface="Calibri"/>
                <a:cs typeface="Calibri"/>
              </a:rPr>
              <a:t>You can use the template to :</a:t>
            </a:r>
          </a:p>
          <a:p>
            <a:r>
              <a:rPr lang="en-GB">
                <a:ea typeface="Calibri"/>
                <a:cs typeface="Calibri"/>
              </a:rPr>
              <a:t>create synopsis of the article</a:t>
            </a:r>
          </a:p>
          <a:p>
            <a:r>
              <a:rPr lang="en-GB">
                <a:ea typeface="Calibri"/>
                <a:cs typeface="Calibri"/>
              </a:rPr>
              <a:t>Bring this other synopsis with you to the lecture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4501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9F8AA-00EA-2899-00A1-38F260429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745" y="-126112"/>
            <a:ext cx="11326090" cy="1325563"/>
          </a:xfrm>
        </p:spPr>
        <p:txBody>
          <a:bodyPr/>
          <a:lstStyle/>
          <a:p>
            <a:pPr algn="ctr"/>
            <a:r>
              <a:rPr lang="en-GB" sz="3200" b="1">
                <a:solidFill>
                  <a:srgbClr val="FFFFFF"/>
                </a:solidFill>
                <a:cs typeface="Calibri Light"/>
              </a:rPr>
              <a:t>TO SUPPORT TASK : Gaining information from an 'abstract'</a:t>
            </a:r>
            <a:br>
              <a:rPr lang="en-GB" sz="3200" b="1">
                <a:cs typeface="Calibri Light"/>
              </a:rPr>
            </a:br>
            <a:r>
              <a:rPr lang="en-GB" sz="3200" b="1">
                <a:solidFill>
                  <a:srgbClr val="FFFFFF"/>
                </a:solidFill>
                <a:cs typeface="Calibri Light"/>
              </a:rPr>
              <a:t>I'CH HELPU GYDA'R TASG: </a:t>
            </a:r>
            <a:r>
              <a:rPr lang="en-GB" sz="3200" b="1" err="1">
                <a:solidFill>
                  <a:srgbClr val="FFFFFF"/>
                </a:solidFill>
                <a:cs typeface="Calibri Light"/>
              </a:rPr>
              <a:t>Cymryd</a:t>
            </a:r>
            <a:r>
              <a:rPr lang="en-GB" sz="3200" b="1">
                <a:solidFill>
                  <a:srgbClr val="FFFFFF"/>
                </a:solidFill>
                <a:cs typeface="Calibri Light"/>
              </a:rPr>
              <a:t> </a:t>
            </a:r>
            <a:r>
              <a:rPr lang="en-GB" sz="3200" b="1" err="1">
                <a:solidFill>
                  <a:srgbClr val="FFFFFF"/>
                </a:solidFill>
                <a:cs typeface="Calibri Light"/>
              </a:rPr>
              <a:t>gwybodaeth</a:t>
            </a:r>
            <a:r>
              <a:rPr lang="en-GB" sz="3200" b="1">
                <a:solidFill>
                  <a:srgbClr val="FFFFFF"/>
                </a:solidFill>
                <a:cs typeface="Calibri Light"/>
              </a:rPr>
              <a:t> o ‘</a:t>
            </a:r>
            <a:r>
              <a:rPr lang="en-GB" sz="3200" b="1" u="sng">
                <a:solidFill>
                  <a:srgbClr val="FFFFFF"/>
                </a:solidFill>
                <a:cs typeface="Calibri Light"/>
              </a:rPr>
              <a:t>abstract’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D87BD2-7A56-A9DB-79E5-154C1165D865}"/>
              </a:ext>
            </a:extLst>
          </p:cNvPr>
          <p:cNvGraphicFramePr>
            <a:graphicFrameLocks noGrp="1"/>
          </p:cNvGraphicFramePr>
          <p:nvPr/>
        </p:nvGraphicFramePr>
        <p:xfrm>
          <a:off x="353648" y="2389631"/>
          <a:ext cx="11436095" cy="415554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69988">
                  <a:extLst>
                    <a:ext uri="{9D8B030D-6E8A-4147-A177-3AD203B41FA5}">
                      <a16:colId xmlns:a16="http://schemas.microsoft.com/office/drawing/2014/main" val="762924504"/>
                    </a:ext>
                  </a:extLst>
                </a:gridCol>
                <a:gridCol w="8366107">
                  <a:extLst>
                    <a:ext uri="{9D8B030D-6E8A-4147-A177-3AD203B41FA5}">
                      <a16:colId xmlns:a16="http://schemas.microsoft.com/office/drawing/2014/main" val="933963680"/>
                    </a:ext>
                  </a:extLst>
                </a:gridCol>
              </a:tblGrid>
              <a:tr h="427410">
                <a:tc gridSpan="2"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Table 1.1 Key Points derived from each section of an abstract</a:t>
                      </a:r>
                    </a:p>
                  </a:txBody>
                  <a:tcP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2794488120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Abstract Component</a:t>
                      </a:r>
                    </a:p>
                    <a:p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Cyd-destun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Abstract</a:t>
                      </a: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Key Point /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Pwynt</a:t>
                      </a:r>
                      <a:r>
                        <a:rPr lang="en-GB" b="1" i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b="1" i="1" err="1">
                          <a:solidFill>
                            <a:schemeClr val="tx1"/>
                          </a:solidFill>
                        </a:rPr>
                        <a:t>allweddol</a:t>
                      </a:r>
                      <a:endParaRPr lang="en-GB" b="1" i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5403732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Introduction/Aims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Cyflwyniad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amcanion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7598133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Participants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Cyfranogwyr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6001423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Methods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Dulliau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7394039"/>
                  </a:ext>
                </a:extLst>
              </a:tr>
              <a:tr h="51887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Results /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Canlyniadau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4541274"/>
                  </a:ext>
                </a:extLst>
              </a:tr>
              <a:tr h="723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Discussion/Conclusion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Trafodaeth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Casgliad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43768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CEDB699-8787-7CBE-2650-CB4DB6F1A4B0}"/>
              </a:ext>
            </a:extLst>
          </p:cNvPr>
          <p:cNvSpPr txBox="1"/>
          <p:nvPr/>
        </p:nvSpPr>
        <p:spPr>
          <a:xfrm>
            <a:off x="487680" y="1298448"/>
            <a:ext cx="1143609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3E5B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From an abstract you have found, determine key aspects of the study.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3E5B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Read the abstract and complete the following table (Table 1.1) to pick out key points. </a:t>
            </a:r>
          </a:p>
        </p:txBody>
      </p:sp>
    </p:spTree>
    <p:extLst>
      <p:ext uri="{BB962C8B-B14F-4D97-AF65-F5344CB8AC3E}">
        <p14:creationId xmlns:p14="http://schemas.microsoft.com/office/powerpoint/2010/main" val="4057481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F87EB-EF72-F6A2-9FF9-4F1AA94CC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E0C0B-6F7F-3583-623C-6331D9C0F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4" y="1"/>
            <a:ext cx="12412746" cy="1000124"/>
          </a:xfrm>
        </p:spPr>
        <p:txBody>
          <a:bodyPr anchor="ctr">
            <a:noAutofit/>
          </a:bodyPr>
          <a:lstStyle/>
          <a:p>
            <a:r>
              <a:rPr lang="en-GB" sz="2800">
                <a:solidFill>
                  <a:schemeClr val="bg1"/>
                </a:solidFill>
                <a:latin typeface="AkzidenzGrotesk"/>
              </a:rPr>
              <a:t>Rhan 1– </a:t>
            </a:r>
            <a:r>
              <a:rPr lang="en-GB" sz="2800" err="1">
                <a:solidFill>
                  <a:schemeClr val="bg1"/>
                </a:solidFill>
                <a:latin typeface="AkzidenzGrotesk"/>
              </a:rPr>
              <a:t>Ysgrifennu'n</a:t>
            </a:r>
            <a:r>
              <a:rPr lang="en-GB" sz="2800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kzidenzGrotesk"/>
              </a:rPr>
              <a:t>Academiadd</a:t>
            </a:r>
            <a:r>
              <a:rPr lang="en-GB" b="1" noProof="0"/>
              <a:t>		</a:t>
            </a:r>
            <a:r>
              <a:rPr lang="en-GB" sz="2800" noProof="0">
                <a:solidFill>
                  <a:schemeClr val="bg1"/>
                </a:solidFill>
                <a:latin typeface="AkzidenzGrotesk"/>
              </a:rPr>
              <a:t>Part 1-Academic Writing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C10A9F-30EF-1ECC-96F8-366CE2F6144A}"/>
              </a:ext>
            </a:extLst>
          </p:cNvPr>
          <p:cNvSpPr/>
          <p:nvPr/>
        </p:nvSpPr>
        <p:spPr>
          <a:xfrm>
            <a:off x="6981639" y="1794455"/>
            <a:ext cx="3702462" cy="3702462"/>
          </a:xfrm>
          <a:custGeom>
            <a:avLst/>
            <a:gdLst>
              <a:gd name="connsiteX0" fmla="*/ 1851231 w 3702462"/>
              <a:gd name="connsiteY0" fmla="*/ 0 h 3702462"/>
              <a:gd name="connsiteX1" fmla="*/ 3611856 w 3702462"/>
              <a:gd name="connsiteY1" fmla="*/ 1279169 h 3702462"/>
              <a:gd name="connsiteX2" fmla="*/ 1851231 w 3702462"/>
              <a:gd name="connsiteY2" fmla="*/ 1851231 h 3702462"/>
              <a:gd name="connsiteX3" fmla="*/ 1851231 w 3702462"/>
              <a:gd name="connsiteY3" fmla="*/ 0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1851231" y="0"/>
                </a:moveTo>
                <a:cubicBezTo>
                  <a:pt x="2653233" y="0"/>
                  <a:pt x="3364024" y="516420"/>
                  <a:pt x="3611856" y="1279169"/>
                </a:cubicBezTo>
                <a:lnTo>
                  <a:pt x="1851231" y="1851231"/>
                </a:lnTo>
                <a:lnTo>
                  <a:pt x="1851231" y="0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956851" tIns="647766" rIns="606334" bIns="2312112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noProof="0"/>
              <a:t>Formal language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861B3AE-08FD-EA5B-DEC5-F8C54759BBC3}"/>
              </a:ext>
            </a:extLst>
          </p:cNvPr>
          <p:cNvSpPr/>
          <p:nvPr/>
        </p:nvSpPr>
        <p:spPr>
          <a:xfrm>
            <a:off x="7013374" y="1893187"/>
            <a:ext cx="3702462" cy="3702462"/>
          </a:xfrm>
          <a:custGeom>
            <a:avLst/>
            <a:gdLst>
              <a:gd name="connsiteX0" fmla="*/ 3611856 w 3702462"/>
              <a:gd name="connsiteY0" fmla="*/ 1279169 h 3702462"/>
              <a:gd name="connsiteX1" fmla="*/ 2939357 w 3702462"/>
              <a:gd name="connsiteY1" fmla="*/ 3348908 h 3702462"/>
              <a:gd name="connsiteX2" fmla="*/ 1851231 w 3702462"/>
              <a:gd name="connsiteY2" fmla="*/ 1851231 h 3702462"/>
              <a:gd name="connsiteX3" fmla="*/ 3611856 w 3702462"/>
              <a:gd name="connsiteY3" fmla="*/ 1279169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3611856" y="1279169"/>
                </a:moveTo>
                <a:cubicBezTo>
                  <a:pt x="3859688" y="2041918"/>
                  <a:pt x="3588190" y="2877503"/>
                  <a:pt x="2939357" y="3348908"/>
                </a:cubicBezTo>
                <a:lnTo>
                  <a:pt x="1851231" y="1851231"/>
                </a:lnTo>
                <a:lnTo>
                  <a:pt x="3611856" y="1279169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422" tIns="1714533" rIns="238837" bIns="1152111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b="1" kern="1200" noProof="0"/>
              <a:t>Organised structure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27B854B-9ADE-8D35-EFC2-0847EE2315F4}"/>
              </a:ext>
            </a:extLst>
          </p:cNvPr>
          <p:cNvSpPr/>
          <p:nvPr/>
        </p:nvSpPr>
        <p:spPr>
          <a:xfrm>
            <a:off x="6929628" y="1954013"/>
            <a:ext cx="3702462" cy="3702462"/>
          </a:xfrm>
          <a:custGeom>
            <a:avLst/>
            <a:gdLst>
              <a:gd name="connsiteX0" fmla="*/ 2939357 w 3702462"/>
              <a:gd name="connsiteY0" fmla="*/ 3348908 h 3702462"/>
              <a:gd name="connsiteX1" fmla="*/ 763104 w 3702462"/>
              <a:gd name="connsiteY1" fmla="*/ 3348908 h 3702462"/>
              <a:gd name="connsiteX2" fmla="*/ 1851231 w 3702462"/>
              <a:gd name="connsiteY2" fmla="*/ 1851231 h 3702462"/>
              <a:gd name="connsiteX3" fmla="*/ 2939357 w 3702462"/>
              <a:gd name="connsiteY3" fmla="*/ 3348908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2939357" y="3348908"/>
                </a:moveTo>
                <a:cubicBezTo>
                  <a:pt x="2290524" y="3820313"/>
                  <a:pt x="1411938" y="3820313"/>
                  <a:pt x="763104" y="3348908"/>
                </a:cubicBezTo>
                <a:lnTo>
                  <a:pt x="1851231" y="1851231"/>
                </a:lnTo>
                <a:lnTo>
                  <a:pt x="2939357" y="3348908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52788" tIns="2631019" rIns="1352788" bIns="16271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b="1" kern="1200" noProof="0"/>
              <a:t>3</a:t>
            </a:r>
            <a:r>
              <a:rPr lang="en-GB" sz="2400" b="1" kern="1200" baseline="30000" noProof="0"/>
              <a:t>rd</a:t>
            </a:r>
            <a:r>
              <a:rPr lang="en-GB" sz="2400" b="1" kern="1200" noProof="0"/>
              <a:t> person*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52B5E1-3C2A-02EE-4DB2-AA27AA2E62E9}"/>
              </a:ext>
            </a:extLst>
          </p:cNvPr>
          <p:cNvSpPr/>
          <p:nvPr/>
        </p:nvSpPr>
        <p:spPr>
          <a:xfrm>
            <a:off x="6845882" y="1893187"/>
            <a:ext cx="3702462" cy="3702462"/>
          </a:xfrm>
          <a:custGeom>
            <a:avLst/>
            <a:gdLst>
              <a:gd name="connsiteX0" fmla="*/ 763105 w 3702462"/>
              <a:gd name="connsiteY0" fmla="*/ 3348908 h 3702462"/>
              <a:gd name="connsiteX1" fmla="*/ 90606 w 3702462"/>
              <a:gd name="connsiteY1" fmla="*/ 1279169 h 3702462"/>
              <a:gd name="connsiteX2" fmla="*/ 1851231 w 3702462"/>
              <a:gd name="connsiteY2" fmla="*/ 1851231 h 3702462"/>
              <a:gd name="connsiteX3" fmla="*/ 763105 w 3702462"/>
              <a:gd name="connsiteY3" fmla="*/ 3348908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763105" y="3348908"/>
                </a:moveTo>
                <a:cubicBezTo>
                  <a:pt x="114272" y="2877503"/>
                  <a:pt x="-157226" y="2041918"/>
                  <a:pt x="90606" y="1279169"/>
                </a:cubicBezTo>
                <a:lnTo>
                  <a:pt x="1851231" y="1851231"/>
                </a:lnTo>
                <a:lnTo>
                  <a:pt x="763105" y="3348908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1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6457" tIns="1722153" rIns="2415042" bIns="115973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br>
              <a:rPr lang="en-GB" sz="2400" b="1" kern="1200" noProof="0"/>
            </a:br>
            <a:r>
              <a:rPr lang="en-GB" sz="2400" b="1" kern="1200" noProof="0"/>
              <a:t>Quality sources </a:t>
            </a:r>
            <a:r>
              <a:rPr lang="en-GB" sz="1800" b="1" kern="1200" noProof="0"/>
              <a:t>(cite, quote)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2B439E27-EF37-B1EF-B3E0-DC4DD2AC4416}"/>
              </a:ext>
            </a:extLst>
          </p:cNvPr>
          <p:cNvSpPr/>
          <p:nvPr/>
        </p:nvSpPr>
        <p:spPr>
          <a:xfrm>
            <a:off x="6877617" y="1794455"/>
            <a:ext cx="3702462" cy="3702462"/>
          </a:xfrm>
          <a:custGeom>
            <a:avLst/>
            <a:gdLst>
              <a:gd name="connsiteX0" fmla="*/ 90606 w 3702462"/>
              <a:gd name="connsiteY0" fmla="*/ 1279169 h 3702462"/>
              <a:gd name="connsiteX1" fmla="*/ 1851231 w 3702462"/>
              <a:gd name="connsiteY1" fmla="*/ 0 h 3702462"/>
              <a:gd name="connsiteX2" fmla="*/ 1851231 w 3702462"/>
              <a:gd name="connsiteY2" fmla="*/ 1851231 h 3702462"/>
              <a:gd name="connsiteX3" fmla="*/ 90606 w 3702462"/>
              <a:gd name="connsiteY3" fmla="*/ 1279169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90606" y="1279169"/>
                </a:moveTo>
                <a:cubicBezTo>
                  <a:pt x="338438" y="516420"/>
                  <a:pt x="1049229" y="0"/>
                  <a:pt x="1851231" y="0"/>
                </a:cubicBezTo>
                <a:lnTo>
                  <a:pt x="1851231" y="1851231"/>
                </a:lnTo>
                <a:lnTo>
                  <a:pt x="90606" y="1279169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1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80934" tIns="622366" rIns="1931451" bIns="2286712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noProof="0"/>
              <a:t>Reference list (Harvard)</a:t>
            </a:r>
          </a:p>
        </p:txBody>
      </p:sp>
      <p:sp>
        <p:nvSpPr>
          <p:cNvPr id="26" name="Arrow: Circular 25">
            <a:extLst>
              <a:ext uri="{FF2B5EF4-FFF2-40B4-BE49-F238E27FC236}">
                <a16:creationId xmlns:a16="http://schemas.microsoft.com/office/drawing/2014/main" id="{862A4207-F32A-6F7C-51B4-59578FAD3C64}"/>
              </a:ext>
            </a:extLst>
          </p:cNvPr>
          <p:cNvSpPr/>
          <p:nvPr/>
        </p:nvSpPr>
        <p:spPr>
          <a:xfrm>
            <a:off x="6752264" y="1565255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20192361"/>
              <a:gd name="adj4" fmla="val 16200324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Arrow: Circular 26">
            <a:extLst>
              <a:ext uri="{FF2B5EF4-FFF2-40B4-BE49-F238E27FC236}">
                <a16:creationId xmlns:a16="http://schemas.microsoft.com/office/drawing/2014/main" id="{EE1160A3-5874-7262-CDA2-D186E5E81D8F}"/>
              </a:ext>
            </a:extLst>
          </p:cNvPr>
          <p:cNvSpPr/>
          <p:nvPr/>
        </p:nvSpPr>
        <p:spPr>
          <a:xfrm>
            <a:off x="6784430" y="1663954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2912753"/>
              <a:gd name="adj4" fmla="val 20519953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Arrow: Circular 27">
            <a:extLst>
              <a:ext uri="{FF2B5EF4-FFF2-40B4-BE49-F238E27FC236}">
                <a16:creationId xmlns:a16="http://schemas.microsoft.com/office/drawing/2014/main" id="{F3A3AF1B-AEF6-5195-0F9A-D040D982AB03}"/>
              </a:ext>
            </a:extLst>
          </p:cNvPr>
          <p:cNvSpPr/>
          <p:nvPr/>
        </p:nvSpPr>
        <p:spPr>
          <a:xfrm>
            <a:off x="6700428" y="1724967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7232777"/>
              <a:gd name="adj4" fmla="val 3239695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Arrow: Circular 28">
            <a:extLst>
              <a:ext uri="{FF2B5EF4-FFF2-40B4-BE49-F238E27FC236}">
                <a16:creationId xmlns:a16="http://schemas.microsoft.com/office/drawing/2014/main" id="{9E631519-F0D7-0709-9289-79F10A8D4AC6}"/>
              </a:ext>
            </a:extLst>
          </p:cNvPr>
          <p:cNvSpPr/>
          <p:nvPr/>
        </p:nvSpPr>
        <p:spPr>
          <a:xfrm>
            <a:off x="6616426" y="1663954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11552519"/>
              <a:gd name="adj4" fmla="val 7559718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1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Arrow: Circular 29">
            <a:extLst>
              <a:ext uri="{FF2B5EF4-FFF2-40B4-BE49-F238E27FC236}">
                <a16:creationId xmlns:a16="http://schemas.microsoft.com/office/drawing/2014/main" id="{BBCD2A6C-25A7-C194-8623-1E6E3C559CE1}"/>
              </a:ext>
            </a:extLst>
          </p:cNvPr>
          <p:cNvSpPr/>
          <p:nvPr/>
        </p:nvSpPr>
        <p:spPr>
          <a:xfrm>
            <a:off x="6648591" y="1565255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15872148"/>
              <a:gd name="adj4" fmla="val 11880111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1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F8352C-3C01-F4DE-C540-B8780FFC13A7}"/>
              </a:ext>
            </a:extLst>
          </p:cNvPr>
          <p:cNvSpPr txBox="1">
            <a:spLocks/>
          </p:cNvSpPr>
          <p:nvPr/>
        </p:nvSpPr>
        <p:spPr>
          <a:xfrm>
            <a:off x="436056" y="869154"/>
            <a:ext cx="4707443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Nodweddion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Allweddol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endParaRPr lang="en-GB" sz="3200" b="1" noProof="0">
              <a:solidFill>
                <a:schemeClr val="bg1"/>
              </a:solidFill>
              <a:highlight>
                <a:srgbClr val="FF00FF"/>
              </a:highlight>
              <a:latin typeface="AkzidenzGrotesk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D8A453C-2997-0C3E-5E5D-504A2A3BE725}"/>
              </a:ext>
            </a:extLst>
          </p:cNvPr>
          <p:cNvSpPr txBox="1">
            <a:spLocks/>
          </p:cNvSpPr>
          <p:nvPr/>
        </p:nvSpPr>
        <p:spPr>
          <a:xfrm>
            <a:off x="7232145" y="869154"/>
            <a:ext cx="3254881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noProof="0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Key features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2997629-055D-143C-008F-7C307A9B193A}"/>
              </a:ext>
            </a:extLst>
          </p:cNvPr>
          <p:cNvSpPr/>
          <p:nvPr/>
        </p:nvSpPr>
        <p:spPr>
          <a:xfrm>
            <a:off x="790389" y="1794454"/>
            <a:ext cx="3702462" cy="3702462"/>
          </a:xfrm>
          <a:custGeom>
            <a:avLst/>
            <a:gdLst>
              <a:gd name="connsiteX0" fmla="*/ 1851231 w 3702462"/>
              <a:gd name="connsiteY0" fmla="*/ 0 h 3702462"/>
              <a:gd name="connsiteX1" fmla="*/ 3611856 w 3702462"/>
              <a:gd name="connsiteY1" fmla="*/ 1279169 h 3702462"/>
              <a:gd name="connsiteX2" fmla="*/ 1851231 w 3702462"/>
              <a:gd name="connsiteY2" fmla="*/ 1851231 h 3702462"/>
              <a:gd name="connsiteX3" fmla="*/ 1851231 w 3702462"/>
              <a:gd name="connsiteY3" fmla="*/ 0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1851231" y="0"/>
                </a:moveTo>
                <a:cubicBezTo>
                  <a:pt x="2653233" y="0"/>
                  <a:pt x="3364024" y="516420"/>
                  <a:pt x="3611856" y="1279169"/>
                </a:cubicBezTo>
                <a:lnTo>
                  <a:pt x="1851231" y="1851231"/>
                </a:lnTo>
                <a:lnTo>
                  <a:pt x="1851231" y="0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956851" tIns="647766" rIns="606334" bIns="2312112" numCol="1" spcCol="1270" anchor="ctr" anchorCtr="0">
            <a:noAutofit/>
          </a:bodyPr>
          <a:lstStyle/>
          <a:p>
            <a:pPr marL="0" lvl="0" indent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noProof="0"/>
              <a:t>Formal language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4444E16-2AD7-6E19-FA29-515A9786EB2B}"/>
              </a:ext>
            </a:extLst>
          </p:cNvPr>
          <p:cNvSpPr/>
          <p:nvPr/>
        </p:nvSpPr>
        <p:spPr>
          <a:xfrm>
            <a:off x="822124" y="1893186"/>
            <a:ext cx="3702462" cy="3702462"/>
          </a:xfrm>
          <a:custGeom>
            <a:avLst/>
            <a:gdLst>
              <a:gd name="connsiteX0" fmla="*/ 3611856 w 3702462"/>
              <a:gd name="connsiteY0" fmla="*/ 1279169 h 3702462"/>
              <a:gd name="connsiteX1" fmla="*/ 2939357 w 3702462"/>
              <a:gd name="connsiteY1" fmla="*/ 3348908 h 3702462"/>
              <a:gd name="connsiteX2" fmla="*/ 1851231 w 3702462"/>
              <a:gd name="connsiteY2" fmla="*/ 1851231 h 3702462"/>
              <a:gd name="connsiteX3" fmla="*/ 3611856 w 3702462"/>
              <a:gd name="connsiteY3" fmla="*/ 1279169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3611856" y="1279169"/>
                </a:moveTo>
                <a:cubicBezTo>
                  <a:pt x="3859688" y="2041918"/>
                  <a:pt x="3588190" y="2877503"/>
                  <a:pt x="2939357" y="3348908"/>
                </a:cubicBezTo>
                <a:lnTo>
                  <a:pt x="1851231" y="1851231"/>
                </a:lnTo>
                <a:lnTo>
                  <a:pt x="3611856" y="1279169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422" tIns="1714533" rIns="238837" bIns="1152111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b="1" kern="1200" noProof="0"/>
              <a:t>Organised structure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2276A6C-E95D-8EEF-74DC-A88BCF2D7E20}"/>
              </a:ext>
            </a:extLst>
          </p:cNvPr>
          <p:cNvSpPr/>
          <p:nvPr/>
        </p:nvSpPr>
        <p:spPr>
          <a:xfrm>
            <a:off x="738378" y="1954012"/>
            <a:ext cx="3702462" cy="3702462"/>
          </a:xfrm>
          <a:custGeom>
            <a:avLst/>
            <a:gdLst>
              <a:gd name="connsiteX0" fmla="*/ 2939357 w 3702462"/>
              <a:gd name="connsiteY0" fmla="*/ 3348908 h 3702462"/>
              <a:gd name="connsiteX1" fmla="*/ 763104 w 3702462"/>
              <a:gd name="connsiteY1" fmla="*/ 3348908 h 3702462"/>
              <a:gd name="connsiteX2" fmla="*/ 1851231 w 3702462"/>
              <a:gd name="connsiteY2" fmla="*/ 1851231 h 3702462"/>
              <a:gd name="connsiteX3" fmla="*/ 2939357 w 3702462"/>
              <a:gd name="connsiteY3" fmla="*/ 3348908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2939357" y="3348908"/>
                </a:moveTo>
                <a:cubicBezTo>
                  <a:pt x="2290524" y="3820313"/>
                  <a:pt x="1411938" y="3820313"/>
                  <a:pt x="763104" y="3348908"/>
                </a:cubicBezTo>
                <a:lnTo>
                  <a:pt x="1851231" y="1851231"/>
                </a:lnTo>
                <a:lnTo>
                  <a:pt x="2939357" y="3348908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52788" tIns="2631019" rIns="1352788" bIns="16271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b="1" kern="1200" noProof="0"/>
              <a:t>3</a:t>
            </a:r>
            <a:r>
              <a:rPr lang="en-GB" sz="2400" b="1" kern="1200" baseline="30000" noProof="0"/>
              <a:t>rd</a:t>
            </a:r>
            <a:r>
              <a:rPr lang="en-GB" sz="2400" b="1" kern="1200" noProof="0"/>
              <a:t> person*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72EE77D-E59F-28D9-58A8-554266479003}"/>
              </a:ext>
            </a:extLst>
          </p:cNvPr>
          <p:cNvSpPr/>
          <p:nvPr/>
        </p:nvSpPr>
        <p:spPr>
          <a:xfrm>
            <a:off x="654632" y="1893186"/>
            <a:ext cx="3702462" cy="3702462"/>
          </a:xfrm>
          <a:custGeom>
            <a:avLst/>
            <a:gdLst>
              <a:gd name="connsiteX0" fmla="*/ 763105 w 3702462"/>
              <a:gd name="connsiteY0" fmla="*/ 3348908 h 3702462"/>
              <a:gd name="connsiteX1" fmla="*/ 90606 w 3702462"/>
              <a:gd name="connsiteY1" fmla="*/ 1279169 h 3702462"/>
              <a:gd name="connsiteX2" fmla="*/ 1851231 w 3702462"/>
              <a:gd name="connsiteY2" fmla="*/ 1851231 h 3702462"/>
              <a:gd name="connsiteX3" fmla="*/ 763105 w 3702462"/>
              <a:gd name="connsiteY3" fmla="*/ 3348908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763105" y="3348908"/>
                </a:moveTo>
                <a:cubicBezTo>
                  <a:pt x="114272" y="2877503"/>
                  <a:pt x="-157226" y="2041918"/>
                  <a:pt x="90606" y="1279169"/>
                </a:cubicBezTo>
                <a:lnTo>
                  <a:pt x="1851231" y="1851231"/>
                </a:lnTo>
                <a:lnTo>
                  <a:pt x="763105" y="3348908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1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6457" tIns="1722153" rIns="2415042" bIns="1159731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br>
              <a:rPr lang="en-GB" sz="2400" b="1" kern="1200" noProof="0"/>
            </a:br>
            <a:r>
              <a:rPr lang="en-GB" sz="2400" b="1" kern="1200" noProof="0"/>
              <a:t>Quality sources </a:t>
            </a:r>
            <a:r>
              <a:rPr lang="en-GB" sz="1800" b="1" kern="1200" noProof="0"/>
              <a:t>(cite, quote)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F80CD27-9C6A-E046-A23B-57448A130448}"/>
              </a:ext>
            </a:extLst>
          </p:cNvPr>
          <p:cNvSpPr/>
          <p:nvPr/>
        </p:nvSpPr>
        <p:spPr>
          <a:xfrm>
            <a:off x="686367" y="1794454"/>
            <a:ext cx="3702462" cy="3702462"/>
          </a:xfrm>
          <a:custGeom>
            <a:avLst/>
            <a:gdLst>
              <a:gd name="connsiteX0" fmla="*/ 90606 w 3702462"/>
              <a:gd name="connsiteY0" fmla="*/ 1279169 h 3702462"/>
              <a:gd name="connsiteX1" fmla="*/ 1851231 w 3702462"/>
              <a:gd name="connsiteY1" fmla="*/ 0 h 3702462"/>
              <a:gd name="connsiteX2" fmla="*/ 1851231 w 3702462"/>
              <a:gd name="connsiteY2" fmla="*/ 1851231 h 3702462"/>
              <a:gd name="connsiteX3" fmla="*/ 90606 w 3702462"/>
              <a:gd name="connsiteY3" fmla="*/ 1279169 h 3702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2462" h="3702462">
                <a:moveTo>
                  <a:pt x="90606" y="1279169"/>
                </a:moveTo>
                <a:cubicBezTo>
                  <a:pt x="338438" y="516420"/>
                  <a:pt x="1049229" y="0"/>
                  <a:pt x="1851231" y="0"/>
                </a:cubicBezTo>
                <a:lnTo>
                  <a:pt x="1851231" y="1851231"/>
                </a:lnTo>
                <a:lnTo>
                  <a:pt x="90606" y="1279169"/>
                </a:lnTo>
                <a:close/>
              </a:path>
            </a:pathLst>
          </a:cu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1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80934" tIns="622366" rIns="1931451" bIns="2286712" numCol="1" spcCol="1270" anchor="ctr" anchorCtr="0">
            <a:noAutofit/>
          </a:bodyPr>
          <a:lstStyle/>
          <a:p>
            <a:pPr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b="1" err="1"/>
              <a:t>Rhestr</a:t>
            </a:r>
            <a:r>
              <a:rPr lang="en-GB" sz="2000" b="1"/>
              <a:t>  </a:t>
            </a:r>
            <a:r>
              <a:rPr lang="en-GB" sz="2000" b="1" err="1"/>
              <a:t>cyfeirnodi</a:t>
            </a:r>
            <a:r>
              <a:rPr lang="en-GB" sz="2000" b="1"/>
              <a:t> </a:t>
            </a:r>
            <a:r>
              <a:rPr lang="en-GB" sz="2000" b="1" kern="1200" noProof="0"/>
              <a:t> (Harvard)</a:t>
            </a:r>
          </a:p>
        </p:txBody>
      </p:sp>
      <p:sp>
        <p:nvSpPr>
          <p:cNvPr id="15" name="Arrow: Circular 14">
            <a:extLst>
              <a:ext uri="{FF2B5EF4-FFF2-40B4-BE49-F238E27FC236}">
                <a16:creationId xmlns:a16="http://schemas.microsoft.com/office/drawing/2014/main" id="{80724590-F854-0DD9-150D-3EB179E942C5}"/>
              </a:ext>
            </a:extLst>
          </p:cNvPr>
          <p:cNvSpPr/>
          <p:nvPr/>
        </p:nvSpPr>
        <p:spPr>
          <a:xfrm>
            <a:off x="561014" y="1565254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20192361"/>
              <a:gd name="adj4" fmla="val 16200324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Arrow: Circular 15">
            <a:extLst>
              <a:ext uri="{FF2B5EF4-FFF2-40B4-BE49-F238E27FC236}">
                <a16:creationId xmlns:a16="http://schemas.microsoft.com/office/drawing/2014/main" id="{6FC96E1C-F28A-F6E7-F441-F005090E7235}"/>
              </a:ext>
            </a:extLst>
          </p:cNvPr>
          <p:cNvSpPr/>
          <p:nvPr/>
        </p:nvSpPr>
        <p:spPr>
          <a:xfrm>
            <a:off x="593180" y="1663953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2912753"/>
              <a:gd name="adj4" fmla="val 20519953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1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Arrow: Circular 16">
            <a:extLst>
              <a:ext uri="{FF2B5EF4-FFF2-40B4-BE49-F238E27FC236}">
                <a16:creationId xmlns:a16="http://schemas.microsoft.com/office/drawing/2014/main" id="{65CA5166-13A4-71D2-B99F-24D178B64119}"/>
              </a:ext>
            </a:extLst>
          </p:cNvPr>
          <p:cNvSpPr/>
          <p:nvPr/>
        </p:nvSpPr>
        <p:spPr>
          <a:xfrm>
            <a:off x="552310" y="1897494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7232777"/>
              <a:gd name="adj4" fmla="val 3239695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1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Arrow: Circular 17">
            <a:extLst>
              <a:ext uri="{FF2B5EF4-FFF2-40B4-BE49-F238E27FC236}">
                <a16:creationId xmlns:a16="http://schemas.microsoft.com/office/drawing/2014/main" id="{645BC9E5-267C-5C49-9799-93F12C988873}"/>
              </a:ext>
            </a:extLst>
          </p:cNvPr>
          <p:cNvSpPr/>
          <p:nvPr/>
        </p:nvSpPr>
        <p:spPr>
          <a:xfrm>
            <a:off x="425176" y="1663953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11552519"/>
              <a:gd name="adj4" fmla="val 7559718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1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Arrow: Circular 18">
            <a:extLst>
              <a:ext uri="{FF2B5EF4-FFF2-40B4-BE49-F238E27FC236}">
                <a16:creationId xmlns:a16="http://schemas.microsoft.com/office/drawing/2014/main" id="{E014FC1A-8905-DB00-F75F-F1A6186D2439}"/>
              </a:ext>
            </a:extLst>
          </p:cNvPr>
          <p:cNvSpPr/>
          <p:nvPr/>
        </p:nvSpPr>
        <p:spPr>
          <a:xfrm>
            <a:off x="371077" y="1493367"/>
            <a:ext cx="4160862" cy="4160862"/>
          </a:xfrm>
          <a:prstGeom prst="circularArrow">
            <a:avLst>
              <a:gd name="adj1" fmla="val 5085"/>
              <a:gd name="adj2" fmla="val 327528"/>
              <a:gd name="adj3" fmla="val 15872148"/>
              <a:gd name="adj4" fmla="val 11880111"/>
              <a:gd name="adj5" fmla="val 5932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1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715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  <p:bldP spid="22" grpId="0" animBg="1"/>
      <p:bldP spid="23" grpId="0" animBg="1"/>
      <p:bldP spid="24" grpId="0" animBg="1"/>
      <p:bldP spid="25" grpId="0" animBg="1"/>
      <p:bldP spid="5" grpId="0"/>
      <p:bldP spid="7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8E60E-D511-1721-6765-885C9A16D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8404" y="-168650"/>
            <a:ext cx="8067623" cy="1339940"/>
          </a:xfrm>
        </p:spPr>
        <p:txBody>
          <a:bodyPr>
            <a:normAutofit/>
          </a:bodyPr>
          <a:lstStyle/>
          <a:p>
            <a:r>
              <a:rPr lang="en-US" sz="3600" b="1">
                <a:latin typeface="AkzidenzGrotesk"/>
                <a:ea typeface="Calibri Light"/>
                <a:cs typeface="Calibri Light"/>
              </a:rPr>
              <a:t>Practice using academic vocabulary</a:t>
            </a:r>
            <a:br>
              <a:rPr lang="en-US" sz="3600" b="1">
                <a:latin typeface="AkzidenzGrotesk"/>
                <a:ea typeface="Calibri Light"/>
                <a:cs typeface="Calibri Light"/>
              </a:rPr>
            </a:br>
            <a:r>
              <a:rPr lang="en-US" sz="3600" b="1">
                <a:latin typeface="AkzidenzGrotesk"/>
                <a:ea typeface="Calibri Light"/>
                <a:cs typeface="Calibri Light"/>
              </a:rPr>
              <a:t> </a:t>
            </a:r>
            <a:r>
              <a:rPr lang="en-US" sz="3600" b="1" err="1">
                <a:latin typeface="AkzidenzGrotesk"/>
                <a:ea typeface="Calibri Light"/>
                <a:cs typeface="Calibri Light"/>
              </a:rPr>
              <a:t>Ymarfer</a:t>
            </a:r>
            <a:r>
              <a:rPr lang="en-US" sz="3600" b="1">
                <a:latin typeface="AkzidenzGrotesk"/>
                <a:ea typeface="Calibri Light"/>
                <a:cs typeface="Calibri Light"/>
              </a:rPr>
              <a:t> </a:t>
            </a:r>
            <a:r>
              <a:rPr lang="en-US" sz="3600" b="1" err="1">
                <a:latin typeface="AkzidenzGrotesk"/>
                <a:ea typeface="Calibri Light"/>
                <a:cs typeface="Calibri Light"/>
              </a:rPr>
              <a:t>defnyddio</a:t>
            </a:r>
            <a:r>
              <a:rPr lang="en-US" sz="3600" b="1">
                <a:latin typeface="AkzidenzGrotesk"/>
                <a:ea typeface="Calibri Light"/>
                <a:cs typeface="Calibri Light"/>
              </a:rPr>
              <a:t> </a:t>
            </a:r>
            <a:r>
              <a:rPr lang="en-US" sz="3600" b="1" err="1">
                <a:latin typeface="AkzidenzGrotesk"/>
                <a:ea typeface="Calibri Light"/>
                <a:cs typeface="Calibri Light"/>
              </a:rPr>
              <a:t>geiriau</a:t>
            </a:r>
            <a:r>
              <a:rPr lang="en-US" sz="3600" b="1">
                <a:latin typeface="AkzidenzGrotesk"/>
                <a:ea typeface="Calibri Light"/>
                <a:cs typeface="Calibri Light"/>
              </a:rPr>
              <a:t> </a:t>
            </a:r>
            <a:r>
              <a:rPr lang="en-US" sz="3600" b="1" err="1">
                <a:latin typeface="AkzidenzGrotesk"/>
                <a:ea typeface="Calibri Light"/>
                <a:cs typeface="Calibri Light"/>
              </a:rPr>
              <a:t>academidd</a:t>
            </a:r>
            <a:endParaRPr lang="en-US" sz="3600" b="1">
              <a:latin typeface="AkzidenzGrotes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308DA-F615-61DD-C34C-ABA44BE12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837" y="1503320"/>
            <a:ext cx="11406996" cy="48994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ea typeface="Calibri"/>
                <a:cs typeface="Calibri"/>
              </a:rPr>
              <a:t>Read and improve the sample text that's on your worksheet</a:t>
            </a:r>
          </a:p>
          <a:p>
            <a:r>
              <a:rPr lang="en-US" sz="3200" i="1" err="1">
                <a:ea typeface="Calibri"/>
                <a:cs typeface="Calibri"/>
              </a:rPr>
              <a:t>Darllenwch</a:t>
            </a:r>
            <a:r>
              <a:rPr lang="en-US" sz="3200" i="1">
                <a:ea typeface="Calibri"/>
                <a:cs typeface="Calibri"/>
              </a:rPr>
              <a:t> a </a:t>
            </a:r>
            <a:r>
              <a:rPr lang="en-US" sz="3200" i="1" err="1">
                <a:ea typeface="Calibri"/>
                <a:cs typeface="Calibri"/>
              </a:rPr>
              <a:t>gwellwch</a:t>
            </a:r>
            <a:r>
              <a:rPr lang="en-US" sz="3200" i="1">
                <a:ea typeface="Calibri"/>
                <a:cs typeface="Calibri"/>
              </a:rPr>
              <a:t> yr </a:t>
            </a:r>
            <a:r>
              <a:rPr lang="en-US" sz="3200" i="1" err="1">
                <a:ea typeface="Calibri"/>
                <a:cs typeface="Calibri"/>
              </a:rPr>
              <a:t>ysgrifennu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ar</a:t>
            </a:r>
            <a:r>
              <a:rPr lang="en-US" sz="3200" i="1">
                <a:ea typeface="Calibri"/>
                <a:cs typeface="Calibri"/>
              </a:rPr>
              <a:t> yr </a:t>
            </a:r>
            <a:r>
              <a:rPr lang="en-US" sz="3200" i="1" err="1">
                <a:ea typeface="Calibri"/>
                <a:cs typeface="Calibri"/>
              </a:rPr>
              <a:t>daflen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waith</a:t>
            </a:r>
            <a:endParaRPr lang="en-US" sz="3200" i="1">
              <a:ea typeface="Calibri"/>
              <a:cs typeface="Calibri"/>
            </a:endParaRPr>
          </a:p>
          <a:p>
            <a:endParaRPr lang="en-US" sz="3200">
              <a:ea typeface="Calibri"/>
              <a:cs typeface="Calibri"/>
            </a:endParaRPr>
          </a:p>
          <a:p>
            <a:r>
              <a:rPr lang="en-US" sz="3200">
                <a:ea typeface="Calibri"/>
                <a:cs typeface="Calibri"/>
              </a:rPr>
              <a:t>Improve by using various academic words to rewrite and restructure the text. Share your improvements with a partner. </a:t>
            </a:r>
          </a:p>
          <a:p>
            <a:r>
              <a:rPr lang="en-US" sz="3200" i="1">
                <a:ea typeface="Calibri"/>
                <a:cs typeface="Calibri"/>
              </a:rPr>
              <a:t>I </a:t>
            </a:r>
            <a:r>
              <a:rPr lang="en-US" sz="3200" i="1" err="1">
                <a:ea typeface="Calibri"/>
                <a:cs typeface="Calibri"/>
              </a:rPr>
              <a:t>wella</a:t>
            </a:r>
            <a:r>
              <a:rPr lang="en-US" sz="3200" i="1">
                <a:ea typeface="Calibri"/>
                <a:cs typeface="Calibri"/>
              </a:rPr>
              <a:t>, </a:t>
            </a:r>
            <a:r>
              <a:rPr lang="en-US" sz="3200" i="1" err="1">
                <a:ea typeface="Calibri"/>
                <a:cs typeface="Calibri"/>
              </a:rPr>
              <a:t>defnyddiwch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geiriau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academaidd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i</a:t>
            </a:r>
            <a:r>
              <a:rPr lang="en-US" sz="3200" i="1">
                <a:ea typeface="Calibri"/>
                <a:cs typeface="Calibri"/>
              </a:rPr>
              <a:t> ail </a:t>
            </a:r>
            <a:r>
              <a:rPr lang="en-US" sz="3200" i="1" err="1">
                <a:ea typeface="Calibri"/>
                <a:cs typeface="Calibri"/>
              </a:rPr>
              <a:t>ysgrifennu</a:t>
            </a:r>
            <a:r>
              <a:rPr lang="en-US" sz="3200" i="1">
                <a:ea typeface="Calibri"/>
                <a:cs typeface="Calibri"/>
              </a:rPr>
              <a:t> a </a:t>
            </a:r>
            <a:r>
              <a:rPr lang="en-US" sz="3200" i="1" err="1">
                <a:ea typeface="Calibri"/>
                <a:cs typeface="Calibri"/>
              </a:rPr>
              <a:t>strwythuro'n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well.Rhannwch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eich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gwelliannau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gyda</a:t>
            </a:r>
            <a:r>
              <a:rPr lang="en-US" sz="3200" i="1">
                <a:ea typeface="Calibri"/>
                <a:cs typeface="Calibri"/>
              </a:rPr>
              <a:t> </a:t>
            </a:r>
            <a:r>
              <a:rPr lang="en-US" sz="3200" i="1" err="1">
                <a:ea typeface="Calibri"/>
                <a:cs typeface="Calibri"/>
              </a:rPr>
              <a:t>phartner</a:t>
            </a:r>
            <a:r>
              <a:rPr lang="en-US" sz="3200" i="1"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37518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216D2-4318-5281-8E04-E9568E5EE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235846" cy="1346439"/>
          </a:xfrm>
        </p:spPr>
        <p:txBody>
          <a:bodyPr/>
          <a:lstStyle/>
          <a:p>
            <a:r>
              <a:rPr lang="en-US" err="1">
                <a:ea typeface="Calibri Light"/>
                <a:cs typeface="Calibri Light"/>
              </a:rPr>
              <a:t>Aseiniadau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Academaidd</a:t>
            </a:r>
            <a:r>
              <a:rPr lang="en-US">
                <a:ea typeface="Calibri Light"/>
                <a:cs typeface="Calibri Light"/>
              </a:rPr>
              <a:t> / Academic Assignments</a:t>
            </a:r>
            <a:br>
              <a:rPr lang="en-US">
                <a:ea typeface="Calibri Light"/>
                <a:cs typeface="Calibri Light"/>
              </a:rPr>
            </a:br>
            <a:r>
              <a:rPr lang="en-US">
                <a:ea typeface="Calibri Light"/>
                <a:cs typeface="Calibri Light"/>
              </a:rPr>
              <a:t>- </a:t>
            </a:r>
            <a:r>
              <a:rPr lang="en-US" err="1">
                <a:ea typeface="Calibri Light"/>
                <a:cs typeface="Calibri Light"/>
              </a:rPr>
              <a:t>Arddull</a:t>
            </a:r>
            <a:r>
              <a:rPr lang="en-US">
                <a:ea typeface="Calibri Light"/>
                <a:cs typeface="Calibri Light"/>
              </a:rPr>
              <a:t> </a:t>
            </a:r>
            <a:r>
              <a:rPr lang="en-US" err="1">
                <a:ea typeface="Calibri Light"/>
                <a:cs typeface="Calibri Light"/>
              </a:rPr>
              <a:t>ysgrifennu</a:t>
            </a:r>
            <a:r>
              <a:rPr lang="en-US">
                <a:ea typeface="Calibri Light"/>
                <a:cs typeface="Calibri Light"/>
              </a:rPr>
              <a:t>            - Writing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F469A-D994-0C84-DEA9-9F62D0D9EF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1981" y="2190967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ea typeface="Calibri"/>
                <a:cs typeface="Calibri"/>
              </a:rPr>
              <a:t>Rhaid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defnyddio</a:t>
            </a:r>
            <a:r>
              <a:rPr lang="en-US">
                <a:ea typeface="Calibri"/>
                <a:cs typeface="Calibri"/>
              </a:rPr>
              <a:t> </a:t>
            </a:r>
            <a:r>
              <a:rPr lang="en-US" err="1">
                <a:ea typeface="Calibri"/>
                <a:cs typeface="Calibri"/>
              </a:rPr>
              <a:t>iaith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ffurfiol</a:t>
            </a:r>
            <a:r>
              <a:rPr lang="en-US">
                <a:ea typeface="Calibri"/>
                <a:cs typeface="Calibri"/>
              </a:rPr>
              <a:t> a </a:t>
            </a:r>
            <a:r>
              <a:rPr lang="en-US" err="1">
                <a:ea typeface="Calibri"/>
                <a:cs typeface="Calibri"/>
              </a:rPr>
              <a:t>safonol</a:t>
            </a:r>
          </a:p>
          <a:p>
            <a:r>
              <a:rPr lang="en-US">
                <a:ea typeface="Calibri"/>
                <a:cs typeface="Calibri"/>
              </a:rPr>
              <a:t>Mae </a:t>
            </a:r>
            <a:r>
              <a:rPr lang="en-US" err="1">
                <a:ea typeface="Calibri"/>
                <a:cs typeface="Calibri"/>
              </a:rPr>
              <a:t>modd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cael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cymorth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oddi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wrth</a:t>
            </a:r>
            <a:r>
              <a:rPr lang="en-US">
                <a:ea typeface="Calibri"/>
                <a:cs typeface="Calibri"/>
              </a:rPr>
              <a:t> Linda</a:t>
            </a:r>
          </a:p>
          <a:p>
            <a:r>
              <a:rPr lang="en-US">
                <a:ea typeface="Calibri"/>
                <a:cs typeface="Calibri"/>
              </a:rPr>
              <a:t>Mae </a:t>
            </a:r>
            <a:r>
              <a:rPr lang="en-US" err="1">
                <a:ea typeface="Calibri"/>
                <a:cs typeface="Calibri"/>
              </a:rPr>
              <a:t>modd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cael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arweiniad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gyda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hyn</a:t>
            </a:r>
            <a:r>
              <a:rPr lang="en-US">
                <a:ea typeface="Calibri"/>
                <a:cs typeface="Calibri"/>
              </a:rPr>
              <a:t> o </a:t>
            </a:r>
            <a:r>
              <a:rPr lang="en-US" err="1">
                <a:ea typeface="Calibri"/>
                <a:cs typeface="Calibri"/>
              </a:rPr>
              <a:t>wefannau</a:t>
            </a:r>
            <a:r>
              <a:rPr lang="en-US">
                <a:ea typeface="Calibri"/>
                <a:cs typeface="Calibri"/>
              </a:rPr>
              <a:t> a </a:t>
            </a:r>
            <a:r>
              <a:rPr lang="en-US" err="1">
                <a:ea typeface="Calibri"/>
                <a:cs typeface="Calibri"/>
              </a:rPr>
              <a:t>llyfrau</a:t>
            </a:r>
            <a:endParaRPr lang="en-US">
              <a:ea typeface="Calibri"/>
              <a:cs typeface="Calibri"/>
            </a:endParaRPr>
          </a:p>
          <a:p>
            <a:r>
              <a:rPr lang="en-US" err="1">
                <a:ea typeface="Calibri"/>
                <a:cs typeface="Calibri"/>
              </a:rPr>
              <a:t>Darllenwch</a:t>
            </a:r>
            <a:r>
              <a:rPr lang="en-US">
                <a:ea typeface="Calibri"/>
                <a:cs typeface="Calibri"/>
              </a:rPr>
              <a:t> a </a:t>
            </a:r>
            <a:r>
              <a:rPr lang="en-US" err="1">
                <a:ea typeface="Calibri"/>
                <a:cs typeface="Calibri"/>
              </a:rPr>
              <a:t>thrafodwch</a:t>
            </a:r>
            <a:r>
              <a:rPr lang="en-US">
                <a:ea typeface="Calibri"/>
                <a:cs typeface="Calibri"/>
              </a:rPr>
              <a:t> y </a:t>
            </a:r>
            <a:r>
              <a:rPr lang="en-US" err="1">
                <a:ea typeface="Calibri"/>
                <a:cs typeface="Calibri"/>
              </a:rPr>
              <a:t>daflen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9C0202-BDF8-24DE-B1AA-DF3F13E960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62803" y="2055269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You must use formal and standard English</a:t>
            </a:r>
            <a:endParaRPr lang="en-US" err="1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Student services are able to support you </a:t>
            </a:r>
          </a:p>
          <a:p>
            <a:r>
              <a:rPr lang="en-US">
                <a:ea typeface="Calibri"/>
                <a:cs typeface="Calibri"/>
              </a:rPr>
              <a:t>Various websites and books offer guidance</a:t>
            </a:r>
          </a:p>
          <a:p>
            <a:r>
              <a:rPr lang="en-US">
                <a:ea typeface="Calibri"/>
                <a:cs typeface="Calibri"/>
              </a:rPr>
              <a:t>Read and discuss the examples on the handout</a:t>
            </a:r>
          </a:p>
        </p:txBody>
      </p:sp>
    </p:spTree>
    <p:extLst>
      <p:ext uri="{BB962C8B-B14F-4D97-AF65-F5344CB8AC3E}">
        <p14:creationId xmlns:p14="http://schemas.microsoft.com/office/powerpoint/2010/main" val="3464880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E2FCDB-E82A-0D21-0E7D-E785C3F4B6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72559-C492-A861-0D4F-5C9C1CBC7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57260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  <a:latin typeface="AkzidenzGrotesk"/>
              </a:rPr>
              <a:t>Y Broses.                                The Process</a:t>
            </a:r>
            <a:endParaRPr lang="en-GB" b="1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9A15CF74-2408-434B-B017-009D81C91048}"/>
              </a:ext>
            </a:extLst>
          </p:cNvPr>
          <p:cNvGrpSpPr/>
          <p:nvPr/>
        </p:nvGrpSpPr>
        <p:grpSpPr>
          <a:xfrm>
            <a:off x="683813" y="2221777"/>
            <a:ext cx="10601070" cy="1108615"/>
            <a:chOff x="683813" y="2221777"/>
            <a:chExt cx="10601070" cy="1108615"/>
          </a:xfrm>
        </p:grpSpPr>
        <p:sp>
          <p:nvSpPr>
            <p:cNvPr id="279" name="Google Shape;2155;p37">
              <a:extLst>
                <a:ext uri="{FF2B5EF4-FFF2-40B4-BE49-F238E27FC236}">
                  <a16:creationId xmlns:a16="http://schemas.microsoft.com/office/drawing/2014/main" id="{03E233AD-4F66-7DCC-1B68-26AA5E4CD1E5}"/>
                </a:ext>
              </a:extLst>
            </p:cNvPr>
            <p:cNvSpPr/>
            <p:nvPr/>
          </p:nvSpPr>
          <p:spPr>
            <a:xfrm>
              <a:off x="8068513" y="2362779"/>
              <a:ext cx="3216370" cy="967613"/>
            </a:xfrm>
            <a:prstGeom prst="roundRect">
              <a:avLst>
                <a:gd name="adj" fmla="val 16667"/>
              </a:avLst>
            </a:prstGeom>
            <a:solidFill>
              <a:srgbClr val="DB24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80" name="Google Shape;2156;p37">
              <a:extLst>
                <a:ext uri="{FF2B5EF4-FFF2-40B4-BE49-F238E27FC236}">
                  <a16:creationId xmlns:a16="http://schemas.microsoft.com/office/drawing/2014/main" id="{C312AA69-B154-3DFC-429D-B9761B4BFB01}"/>
                </a:ext>
              </a:extLst>
            </p:cNvPr>
            <p:cNvSpPr/>
            <p:nvPr/>
          </p:nvSpPr>
          <p:spPr>
            <a:xfrm>
              <a:off x="683813" y="2362779"/>
              <a:ext cx="2890368" cy="967613"/>
            </a:xfrm>
            <a:prstGeom prst="roundRect">
              <a:avLst>
                <a:gd name="adj" fmla="val 16667"/>
              </a:avLst>
            </a:prstGeom>
            <a:solidFill>
              <a:srgbClr val="DB24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cxnSp>
          <p:nvCxnSpPr>
            <p:cNvPr id="281" name="Google Shape;2157;p37">
              <a:extLst>
                <a:ext uri="{FF2B5EF4-FFF2-40B4-BE49-F238E27FC236}">
                  <a16:creationId xmlns:a16="http://schemas.microsoft.com/office/drawing/2014/main" id="{CA8391A6-362C-BE86-931D-17D045F1F451}"/>
                </a:ext>
              </a:extLst>
            </p:cNvPr>
            <p:cNvCxnSpPr>
              <a:cxnSpLocks/>
              <a:stCxn id="280" idx="3"/>
              <a:endCxn id="283" idx="2"/>
            </p:cNvCxnSpPr>
            <p:nvPr/>
          </p:nvCxnSpPr>
          <p:spPr>
            <a:xfrm flipV="1">
              <a:off x="3574181" y="2694210"/>
              <a:ext cx="1754809" cy="15237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DB246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2" name="Google Shape;2159;p37">
              <a:extLst>
                <a:ext uri="{FF2B5EF4-FFF2-40B4-BE49-F238E27FC236}">
                  <a16:creationId xmlns:a16="http://schemas.microsoft.com/office/drawing/2014/main" id="{272981F1-3E94-ECDA-C0A7-6F212D33DBCE}"/>
                </a:ext>
              </a:extLst>
            </p:cNvPr>
            <p:cNvCxnSpPr>
              <a:cxnSpLocks/>
              <a:stCxn id="279" idx="1"/>
              <a:endCxn id="283" idx="6"/>
            </p:cNvCxnSpPr>
            <p:nvPr/>
          </p:nvCxnSpPr>
          <p:spPr>
            <a:xfrm rot="10800000">
              <a:off x="6273857" y="2694210"/>
              <a:ext cx="1794657" cy="15237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DB246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98" name="Google Shape;2174;p37">
              <a:extLst>
                <a:ext uri="{FF2B5EF4-FFF2-40B4-BE49-F238E27FC236}">
                  <a16:creationId xmlns:a16="http://schemas.microsoft.com/office/drawing/2014/main" id="{E478B21A-C27E-0370-8463-14074EC70A06}"/>
                </a:ext>
              </a:extLst>
            </p:cNvPr>
            <p:cNvSpPr txBox="1"/>
            <p:nvPr/>
          </p:nvSpPr>
          <p:spPr>
            <a:xfrm>
              <a:off x="1816754" y="2445834"/>
              <a:ext cx="1571887" cy="22144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4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Strwythur</a:t>
              </a:r>
            </a:p>
          </p:txBody>
        </p:sp>
        <p:sp>
          <p:nvSpPr>
            <p:cNvPr id="299" name="Google Shape;2175;p37">
              <a:extLst>
                <a:ext uri="{FF2B5EF4-FFF2-40B4-BE49-F238E27FC236}">
                  <a16:creationId xmlns:a16="http://schemas.microsoft.com/office/drawing/2014/main" id="{45F56473-B0FA-9520-A277-129ED0EE2024}"/>
                </a:ext>
              </a:extLst>
            </p:cNvPr>
            <p:cNvSpPr txBox="1"/>
            <p:nvPr/>
          </p:nvSpPr>
          <p:spPr>
            <a:xfrm>
              <a:off x="763325" y="2732007"/>
              <a:ext cx="2625329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A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gwnewch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nodyn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o'r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nodweddion</a:t>
              </a:r>
              <a:endParaRPr kumimoji="0" lang="en" sz="1800" b="0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04" name="Google Shape;2180;p37">
              <a:extLst>
                <a:ext uri="{FF2B5EF4-FFF2-40B4-BE49-F238E27FC236}">
                  <a16:creationId xmlns:a16="http://schemas.microsoft.com/office/drawing/2014/main" id="{DAE7CB68-735C-44C9-C98D-E57593E9572C}"/>
                </a:ext>
              </a:extLst>
            </p:cNvPr>
            <p:cNvSpPr txBox="1"/>
            <p:nvPr/>
          </p:nvSpPr>
          <p:spPr>
            <a:xfrm>
              <a:off x="8350181" y="2379560"/>
              <a:ext cx="2025065" cy="41858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Structure</a:t>
              </a:r>
              <a:endParaRPr kumimoji="0" sz="2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05" name="Google Shape;2181;p37">
              <a:extLst>
                <a:ext uri="{FF2B5EF4-FFF2-40B4-BE49-F238E27FC236}">
                  <a16:creationId xmlns:a16="http://schemas.microsoft.com/office/drawing/2014/main" id="{785CA431-4423-93E1-577C-EB5C80C7E6C0}"/>
                </a:ext>
              </a:extLst>
            </p:cNvPr>
            <p:cNvSpPr txBox="1"/>
            <p:nvPr/>
          </p:nvSpPr>
          <p:spPr>
            <a:xfrm>
              <a:off x="8250804" y="2732007"/>
              <a:ext cx="2226144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</a:rPr>
                <a:t>&amp; make a note of the characteristics</a:t>
              </a:r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B14C938-26AD-B9E4-F5B3-12B68A31C3DE}"/>
                </a:ext>
              </a:extLst>
            </p:cNvPr>
            <p:cNvGrpSpPr/>
            <p:nvPr/>
          </p:nvGrpSpPr>
          <p:grpSpPr>
            <a:xfrm>
              <a:off x="5328990" y="2221777"/>
              <a:ext cx="944866" cy="944866"/>
              <a:chOff x="5598878" y="2781803"/>
              <a:chExt cx="588186" cy="588186"/>
            </a:xfrm>
          </p:grpSpPr>
          <p:sp>
            <p:nvSpPr>
              <p:cNvPr id="283" name="Google Shape;2158;p37">
                <a:extLst>
                  <a:ext uri="{FF2B5EF4-FFF2-40B4-BE49-F238E27FC236}">
                    <a16:creationId xmlns:a16="http://schemas.microsoft.com/office/drawing/2014/main" id="{37F86933-8D88-58EC-BCE2-C15683130642}"/>
                  </a:ext>
                </a:extLst>
              </p:cNvPr>
              <p:cNvSpPr/>
              <p:nvPr/>
            </p:nvSpPr>
            <p:spPr>
              <a:xfrm>
                <a:off x="5598878" y="2781803"/>
                <a:ext cx="588186" cy="588186"/>
              </a:xfrm>
              <a:prstGeom prst="ellipse">
                <a:avLst/>
              </a:prstGeom>
              <a:solidFill>
                <a:srgbClr val="DB24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grpSp>
            <p:nvGrpSpPr>
              <p:cNvPr id="312" name="Google Shape;2188;p37">
                <a:extLst>
                  <a:ext uri="{FF2B5EF4-FFF2-40B4-BE49-F238E27FC236}">
                    <a16:creationId xmlns:a16="http://schemas.microsoft.com/office/drawing/2014/main" id="{65F0A9C4-7505-85A2-DBEC-91661412712D}"/>
                  </a:ext>
                </a:extLst>
              </p:cNvPr>
              <p:cNvGrpSpPr/>
              <p:nvPr/>
            </p:nvGrpSpPr>
            <p:grpSpPr>
              <a:xfrm>
                <a:off x="5706306" y="2899177"/>
                <a:ext cx="370813" cy="359655"/>
                <a:chOff x="3270675" y="841800"/>
                <a:chExt cx="497700" cy="482725"/>
              </a:xfrm>
            </p:grpSpPr>
            <p:sp>
              <p:nvSpPr>
                <p:cNvPr id="313" name="Google Shape;2189;p37">
                  <a:extLst>
                    <a:ext uri="{FF2B5EF4-FFF2-40B4-BE49-F238E27FC236}">
                      <a16:creationId xmlns:a16="http://schemas.microsoft.com/office/drawing/2014/main" id="{DD608C18-FED9-BDB1-17BA-B2837D6A8CD1}"/>
                    </a:ext>
                  </a:extLst>
                </p:cNvPr>
                <p:cNvSpPr/>
                <p:nvPr/>
              </p:nvSpPr>
              <p:spPr>
                <a:xfrm>
                  <a:off x="3270675" y="902000"/>
                  <a:ext cx="447125" cy="422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885" h="16901" extrusionOk="0">
                      <a:moveTo>
                        <a:pt x="3454" y="0"/>
                      </a:moveTo>
                      <a:cubicBezTo>
                        <a:pt x="3343" y="0"/>
                        <a:pt x="3231" y="40"/>
                        <a:pt x="3141" y="122"/>
                      </a:cubicBezTo>
                      <a:cubicBezTo>
                        <a:pt x="1160" y="1940"/>
                        <a:pt x="0" y="4548"/>
                        <a:pt x="0" y="7246"/>
                      </a:cubicBezTo>
                      <a:cubicBezTo>
                        <a:pt x="0" y="12579"/>
                        <a:pt x="4325" y="16900"/>
                        <a:pt x="9657" y="16900"/>
                      </a:cubicBezTo>
                      <a:cubicBezTo>
                        <a:pt x="10907" y="16900"/>
                        <a:pt x="12175" y="16662"/>
                        <a:pt x="13331" y="16178"/>
                      </a:cubicBezTo>
                      <a:cubicBezTo>
                        <a:pt x="15126" y="15434"/>
                        <a:pt x="16659" y="14169"/>
                        <a:pt x="17728" y="12546"/>
                      </a:cubicBezTo>
                      <a:cubicBezTo>
                        <a:pt x="17884" y="12305"/>
                        <a:pt x="17788" y="11983"/>
                        <a:pt x="17526" y="11866"/>
                      </a:cubicBezTo>
                      <a:lnTo>
                        <a:pt x="9158" y="8171"/>
                      </a:lnTo>
                      <a:cubicBezTo>
                        <a:pt x="9016" y="8108"/>
                        <a:pt x="8896" y="8005"/>
                        <a:pt x="8811" y="7876"/>
                      </a:cubicBezTo>
                      <a:lnTo>
                        <a:pt x="8405" y="7246"/>
                      </a:lnTo>
                      <a:lnTo>
                        <a:pt x="3846" y="212"/>
                      </a:lnTo>
                      <a:cubicBezTo>
                        <a:pt x="3756" y="73"/>
                        <a:pt x="3606" y="0"/>
                        <a:pt x="345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14" name="Google Shape;2190;p37">
                  <a:extLst>
                    <a:ext uri="{FF2B5EF4-FFF2-40B4-BE49-F238E27FC236}">
                      <a16:creationId xmlns:a16="http://schemas.microsoft.com/office/drawing/2014/main" id="{7CAB3C8A-BB39-CE02-6CFC-1360FC0F9D2F}"/>
                    </a:ext>
                  </a:extLst>
                </p:cNvPr>
                <p:cNvSpPr/>
                <p:nvPr/>
              </p:nvSpPr>
              <p:spPr>
                <a:xfrm>
                  <a:off x="3385250" y="841800"/>
                  <a:ext cx="279700" cy="220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188" h="8837" extrusionOk="0">
                      <a:moveTo>
                        <a:pt x="5070" y="0"/>
                      </a:moveTo>
                      <a:cubicBezTo>
                        <a:pt x="3434" y="0"/>
                        <a:pt x="1792" y="415"/>
                        <a:pt x="308" y="1256"/>
                      </a:cubicBezTo>
                      <a:cubicBezTo>
                        <a:pt x="76" y="1388"/>
                        <a:pt x="1" y="1690"/>
                        <a:pt x="148" y="1912"/>
                      </a:cubicBezTo>
                      <a:lnTo>
                        <a:pt x="4532" y="8676"/>
                      </a:lnTo>
                      <a:cubicBezTo>
                        <a:pt x="4601" y="8781"/>
                        <a:pt x="4714" y="8837"/>
                        <a:pt x="4828" y="8837"/>
                      </a:cubicBezTo>
                      <a:cubicBezTo>
                        <a:pt x="4919" y="8837"/>
                        <a:pt x="5010" y="8802"/>
                        <a:pt x="5081" y="8730"/>
                      </a:cubicBezTo>
                      <a:lnTo>
                        <a:pt x="10992" y="2683"/>
                      </a:lnTo>
                      <a:cubicBezTo>
                        <a:pt x="11187" y="2482"/>
                        <a:pt x="11163" y="2156"/>
                        <a:pt x="10940" y="1988"/>
                      </a:cubicBezTo>
                      <a:cubicBezTo>
                        <a:pt x="9218" y="670"/>
                        <a:pt x="7149" y="0"/>
                        <a:pt x="507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15" name="Google Shape;2191;p37">
                  <a:extLst>
                    <a:ext uri="{FF2B5EF4-FFF2-40B4-BE49-F238E27FC236}">
                      <a16:creationId xmlns:a16="http://schemas.microsoft.com/office/drawing/2014/main" id="{C2CEF870-B94F-2CC0-FD96-3C892BAD61F4}"/>
                    </a:ext>
                  </a:extLst>
                </p:cNvPr>
                <p:cNvSpPr/>
                <p:nvPr/>
              </p:nvSpPr>
              <p:spPr>
                <a:xfrm>
                  <a:off x="3530100" y="924750"/>
                  <a:ext cx="238275" cy="250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31" h="10008" extrusionOk="0">
                      <a:moveTo>
                        <a:pt x="6350" y="1"/>
                      </a:moveTo>
                      <a:cubicBezTo>
                        <a:pt x="6230" y="1"/>
                        <a:pt x="6108" y="47"/>
                        <a:pt x="6017" y="142"/>
                      </a:cubicBezTo>
                      <a:lnTo>
                        <a:pt x="172" y="6123"/>
                      </a:lnTo>
                      <a:cubicBezTo>
                        <a:pt x="0" y="6297"/>
                        <a:pt x="57" y="6589"/>
                        <a:pt x="283" y="6689"/>
                      </a:cubicBezTo>
                      <a:lnTo>
                        <a:pt x="7706" y="9968"/>
                      </a:lnTo>
                      <a:cubicBezTo>
                        <a:pt x="7767" y="9995"/>
                        <a:pt x="7830" y="10007"/>
                        <a:pt x="7893" y="10007"/>
                      </a:cubicBezTo>
                      <a:cubicBezTo>
                        <a:pt x="8082" y="10007"/>
                        <a:pt x="8261" y="9890"/>
                        <a:pt x="8329" y="9700"/>
                      </a:cubicBezTo>
                      <a:cubicBezTo>
                        <a:pt x="9531" y="6463"/>
                        <a:pt x="8913" y="2828"/>
                        <a:pt x="6706" y="169"/>
                      </a:cubicBezTo>
                      <a:cubicBezTo>
                        <a:pt x="6615" y="57"/>
                        <a:pt x="6483" y="1"/>
                        <a:pt x="635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</p:grpSp>
        </p:grp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472C87D-BF69-4774-ACA3-068241675972}"/>
              </a:ext>
            </a:extLst>
          </p:cNvPr>
          <p:cNvGrpSpPr/>
          <p:nvPr/>
        </p:nvGrpSpPr>
        <p:grpSpPr>
          <a:xfrm>
            <a:off x="683813" y="1068666"/>
            <a:ext cx="10601069" cy="1019715"/>
            <a:chOff x="683813" y="1068666"/>
            <a:chExt cx="10601069" cy="1019715"/>
          </a:xfrm>
        </p:grpSpPr>
        <p:sp>
          <p:nvSpPr>
            <p:cNvPr id="273" name="Google Shape;2149;p37">
              <a:extLst>
                <a:ext uri="{FF2B5EF4-FFF2-40B4-BE49-F238E27FC236}">
                  <a16:creationId xmlns:a16="http://schemas.microsoft.com/office/drawing/2014/main" id="{618C160F-3132-5083-47BD-D8D70620F8EE}"/>
                </a:ext>
              </a:extLst>
            </p:cNvPr>
            <p:cNvSpPr/>
            <p:nvPr/>
          </p:nvSpPr>
          <p:spPr>
            <a:xfrm>
              <a:off x="8137785" y="1120768"/>
              <a:ext cx="3147097" cy="967613"/>
            </a:xfrm>
            <a:prstGeom prst="roundRect">
              <a:avLst>
                <a:gd name="adj" fmla="val 16667"/>
              </a:avLst>
            </a:prstGeom>
            <a:solidFill>
              <a:srgbClr val="00BF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74" name="Google Shape;2150;p37">
              <a:extLst>
                <a:ext uri="{FF2B5EF4-FFF2-40B4-BE49-F238E27FC236}">
                  <a16:creationId xmlns:a16="http://schemas.microsoft.com/office/drawing/2014/main" id="{162799DC-C4D4-AFB6-1F09-48C84445F332}"/>
                </a:ext>
              </a:extLst>
            </p:cNvPr>
            <p:cNvSpPr/>
            <p:nvPr/>
          </p:nvSpPr>
          <p:spPr>
            <a:xfrm>
              <a:off x="683813" y="1120768"/>
              <a:ext cx="2959641" cy="967613"/>
            </a:xfrm>
            <a:prstGeom prst="roundRect">
              <a:avLst>
                <a:gd name="adj" fmla="val 16667"/>
              </a:avLst>
            </a:prstGeom>
            <a:solidFill>
              <a:srgbClr val="00BF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cxnSp>
          <p:nvCxnSpPr>
            <p:cNvPr id="275" name="Google Shape;2151;p37">
              <a:extLst>
                <a:ext uri="{FF2B5EF4-FFF2-40B4-BE49-F238E27FC236}">
                  <a16:creationId xmlns:a16="http://schemas.microsoft.com/office/drawing/2014/main" id="{EEAB93AA-7FDE-7649-8D8E-C23865F30582}"/>
                </a:ext>
              </a:extLst>
            </p:cNvPr>
            <p:cNvCxnSpPr>
              <a:cxnSpLocks/>
              <a:stCxn id="274" idx="3"/>
              <a:endCxn id="277" idx="2"/>
            </p:cNvCxnSpPr>
            <p:nvPr/>
          </p:nvCxnSpPr>
          <p:spPr>
            <a:xfrm flipV="1">
              <a:off x="3643454" y="1542809"/>
              <a:ext cx="1667628" cy="6176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00BFD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76" name="Google Shape;2153;p37">
              <a:extLst>
                <a:ext uri="{FF2B5EF4-FFF2-40B4-BE49-F238E27FC236}">
                  <a16:creationId xmlns:a16="http://schemas.microsoft.com/office/drawing/2014/main" id="{700283FE-D807-654D-5246-61EFFBB1B868}"/>
                </a:ext>
              </a:extLst>
            </p:cNvPr>
            <p:cNvCxnSpPr>
              <a:cxnSpLocks/>
              <a:stCxn id="273" idx="1"/>
              <a:endCxn id="277" idx="6"/>
            </p:cNvCxnSpPr>
            <p:nvPr/>
          </p:nvCxnSpPr>
          <p:spPr>
            <a:xfrm rot="10800000">
              <a:off x="6255949" y="1542809"/>
              <a:ext cx="1881837" cy="6176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00BFD9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96" name="Google Shape;2172;p37">
              <a:extLst>
                <a:ext uri="{FF2B5EF4-FFF2-40B4-BE49-F238E27FC236}">
                  <a16:creationId xmlns:a16="http://schemas.microsoft.com/office/drawing/2014/main" id="{C3376398-2E09-2D81-11E5-B40425B1820F}"/>
                </a:ext>
              </a:extLst>
            </p:cNvPr>
            <p:cNvSpPr txBox="1"/>
            <p:nvPr/>
          </p:nvSpPr>
          <p:spPr>
            <a:xfrm>
              <a:off x="838200" y="1068666"/>
              <a:ext cx="2508877" cy="43153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24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Dewis </a:t>
              </a:r>
              <a:r>
                <a:rPr kumimoji="0" lang="en" sz="24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Pwnc</a:t>
              </a:r>
              <a:r>
                <a:rPr kumimoji="0" lang="en" sz="24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 </a:t>
              </a:r>
              <a:r>
                <a:rPr kumimoji="0" lang="en" sz="24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Llosg</a:t>
              </a:r>
              <a:endParaRPr kumimoji="0" lang="en" sz="2400" b="1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 Sans Extra Condensed"/>
                <a:ea typeface="Fira Sans Extra Condensed"/>
                <a:cs typeface="Fira Sans Extra Condensed"/>
              </a:endParaRPr>
            </a:p>
          </p:txBody>
        </p:sp>
        <p:sp>
          <p:nvSpPr>
            <p:cNvPr id="297" name="Google Shape;2173;p37">
              <a:extLst>
                <a:ext uri="{FF2B5EF4-FFF2-40B4-BE49-F238E27FC236}">
                  <a16:creationId xmlns:a16="http://schemas.microsoft.com/office/drawing/2014/main" id="{13AEF30B-1210-7181-0F42-1C3FBB0C3490}"/>
                </a:ext>
              </a:extLst>
            </p:cNvPr>
            <p:cNvSpPr txBox="1"/>
            <p:nvPr/>
          </p:nvSpPr>
          <p:spPr>
            <a:xfrm>
              <a:off x="763325" y="1471817"/>
              <a:ext cx="2625329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Yr un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chi'n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gwybod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rhywbeth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8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amdano</a:t>
              </a:r>
              <a:r>
                <a:rPr kumimoji="0" lang="en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 </a:t>
              </a:r>
              <a:endParaRPr kumimoji="0" lang="en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02" name="Google Shape;2178;p37">
              <a:extLst>
                <a:ext uri="{FF2B5EF4-FFF2-40B4-BE49-F238E27FC236}">
                  <a16:creationId xmlns:a16="http://schemas.microsoft.com/office/drawing/2014/main" id="{59639855-35A1-B4D7-72CC-13770528ED9A}"/>
                </a:ext>
              </a:extLst>
            </p:cNvPr>
            <p:cNvSpPr txBox="1"/>
            <p:nvPr/>
          </p:nvSpPr>
          <p:spPr>
            <a:xfrm>
              <a:off x="8417768" y="1241499"/>
              <a:ext cx="2785620" cy="23210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Choose Hot Topic</a:t>
              </a:r>
            </a:p>
          </p:txBody>
        </p:sp>
        <p:sp>
          <p:nvSpPr>
            <p:cNvPr id="303" name="Google Shape;2179;p37">
              <a:extLst>
                <a:ext uri="{FF2B5EF4-FFF2-40B4-BE49-F238E27FC236}">
                  <a16:creationId xmlns:a16="http://schemas.microsoft.com/office/drawing/2014/main" id="{09E8FAAD-F23F-CDB1-311E-CB2E35804719}"/>
                </a:ext>
              </a:extLst>
            </p:cNvPr>
            <p:cNvSpPr txBox="1"/>
            <p:nvPr/>
          </p:nvSpPr>
          <p:spPr>
            <a:xfrm>
              <a:off x="8250803" y="1527474"/>
              <a:ext cx="2912827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The one you know something about. </a:t>
              </a:r>
              <a:endParaRPr kumimoji="0" lang="en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84F3FA34-A95C-9410-6B64-FABBC6E8A8B9}"/>
                </a:ext>
              </a:extLst>
            </p:cNvPr>
            <p:cNvGrpSpPr/>
            <p:nvPr/>
          </p:nvGrpSpPr>
          <p:grpSpPr>
            <a:xfrm>
              <a:off x="5311082" y="1070376"/>
              <a:ext cx="944866" cy="944866"/>
              <a:chOff x="5668151" y="1947590"/>
              <a:chExt cx="588186" cy="588186"/>
            </a:xfrm>
          </p:grpSpPr>
          <p:sp>
            <p:nvSpPr>
              <p:cNvPr id="277" name="Google Shape;2152;p37">
                <a:extLst>
                  <a:ext uri="{FF2B5EF4-FFF2-40B4-BE49-F238E27FC236}">
                    <a16:creationId xmlns:a16="http://schemas.microsoft.com/office/drawing/2014/main" id="{51D4FE48-6573-6F9F-D2D6-D58ECBEC5F2A}"/>
                  </a:ext>
                </a:extLst>
              </p:cNvPr>
              <p:cNvSpPr/>
              <p:nvPr/>
            </p:nvSpPr>
            <p:spPr>
              <a:xfrm>
                <a:off x="5668151" y="1947590"/>
                <a:ext cx="588186" cy="588186"/>
              </a:xfrm>
              <a:prstGeom prst="ellipse">
                <a:avLst/>
              </a:prstGeom>
              <a:solidFill>
                <a:srgbClr val="00BFD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grpSp>
            <p:nvGrpSpPr>
              <p:cNvPr id="323" name="Google Shape;2199;p37">
                <a:extLst>
                  <a:ext uri="{FF2B5EF4-FFF2-40B4-BE49-F238E27FC236}">
                    <a16:creationId xmlns:a16="http://schemas.microsoft.com/office/drawing/2014/main" id="{5DBF646E-E1E5-14EC-F56F-069D4B0AA609}"/>
                  </a:ext>
                </a:extLst>
              </p:cNvPr>
              <p:cNvGrpSpPr/>
              <p:nvPr/>
            </p:nvGrpSpPr>
            <p:grpSpPr>
              <a:xfrm>
                <a:off x="5773449" y="2044216"/>
                <a:ext cx="368547" cy="401618"/>
                <a:chOff x="5049725" y="1435050"/>
                <a:chExt cx="486550" cy="481850"/>
              </a:xfrm>
            </p:grpSpPr>
            <p:sp>
              <p:nvSpPr>
                <p:cNvPr id="324" name="Google Shape;2200;p37">
                  <a:extLst>
                    <a:ext uri="{FF2B5EF4-FFF2-40B4-BE49-F238E27FC236}">
                      <a16:creationId xmlns:a16="http://schemas.microsoft.com/office/drawing/2014/main" id="{673017DC-CEA0-3561-D648-06741F97C018}"/>
                    </a:ext>
                  </a:extLst>
                </p:cNvPr>
                <p:cNvSpPr/>
                <p:nvPr/>
              </p:nvSpPr>
              <p:spPr>
                <a:xfrm>
                  <a:off x="5136300" y="1519775"/>
                  <a:ext cx="310550" cy="310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422" h="12422" extrusionOk="0">
                      <a:moveTo>
                        <a:pt x="6209" y="1"/>
                      </a:moveTo>
                      <a:cubicBezTo>
                        <a:pt x="2786" y="1"/>
                        <a:pt x="0" y="2786"/>
                        <a:pt x="0" y="6213"/>
                      </a:cubicBezTo>
                      <a:cubicBezTo>
                        <a:pt x="0" y="9637"/>
                        <a:pt x="2786" y="12422"/>
                        <a:pt x="6209" y="12422"/>
                      </a:cubicBezTo>
                      <a:cubicBezTo>
                        <a:pt x="9636" y="12422"/>
                        <a:pt x="12422" y="9637"/>
                        <a:pt x="12422" y="6213"/>
                      </a:cubicBezTo>
                      <a:cubicBezTo>
                        <a:pt x="12422" y="5219"/>
                        <a:pt x="12160" y="4258"/>
                        <a:pt x="11711" y="3388"/>
                      </a:cubicBezTo>
                      <a:lnTo>
                        <a:pt x="11428" y="3388"/>
                      </a:lnTo>
                      <a:lnTo>
                        <a:pt x="10780" y="4036"/>
                      </a:lnTo>
                      <a:cubicBezTo>
                        <a:pt x="11112" y="4713"/>
                        <a:pt x="11286" y="5457"/>
                        <a:pt x="11292" y="6213"/>
                      </a:cubicBezTo>
                      <a:cubicBezTo>
                        <a:pt x="11292" y="9013"/>
                        <a:pt x="9010" y="11293"/>
                        <a:pt x="6209" y="11293"/>
                      </a:cubicBezTo>
                      <a:cubicBezTo>
                        <a:pt x="3409" y="11293"/>
                        <a:pt x="1129" y="9013"/>
                        <a:pt x="1129" y="6213"/>
                      </a:cubicBezTo>
                      <a:cubicBezTo>
                        <a:pt x="1129" y="3409"/>
                        <a:pt x="3409" y="1130"/>
                        <a:pt x="6209" y="1130"/>
                      </a:cubicBezTo>
                      <a:cubicBezTo>
                        <a:pt x="6965" y="1133"/>
                        <a:pt x="7709" y="1307"/>
                        <a:pt x="8387" y="1639"/>
                      </a:cubicBezTo>
                      <a:lnTo>
                        <a:pt x="9034" y="994"/>
                      </a:lnTo>
                      <a:lnTo>
                        <a:pt x="9034" y="708"/>
                      </a:lnTo>
                      <a:cubicBezTo>
                        <a:pt x="8164" y="260"/>
                        <a:pt x="7203" y="1"/>
                        <a:pt x="6209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25" name="Google Shape;2201;p37">
                  <a:extLst>
                    <a:ext uri="{FF2B5EF4-FFF2-40B4-BE49-F238E27FC236}">
                      <a16:creationId xmlns:a16="http://schemas.microsoft.com/office/drawing/2014/main" id="{8E7C7C25-1311-76B0-F467-5242F618E537}"/>
                    </a:ext>
                  </a:extLst>
                </p:cNvPr>
                <p:cNvSpPr/>
                <p:nvPr/>
              </p:nvSpPr>
              <p:spPr>
                <a:xfrm>
                  <a:off x="5184925" y="1576250"/>
                  <a:ext cx="205475" cy="197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219" h="7905" extrusionOk="0">
                      <a:moveTo>
                        <a:pt x="4264" y="0"/>
                      </a:moveTo>
                      <a:cubicBezTo>
                        <a:pt x="2665" y="0"/>
                        <a:pt x="1226" y="964"/>
                        <a:pt x="612" y="2439"/>
                      </a:cubicBezTo>
                      <a:cubicBezTo>
                        <a:pt x="0" y="3918"/>
                        <a:pt x="341" y="5616"/>
                        <a:pt x="1470" y="6748"/>
                      </a:cubicBezTo>
                      <a:cubicBezTo>
                        <a:pt x="2225" y="7503"/>
                        <a:pt x="3236" y="7904"/>
                        <a:pt x="4264" y="7904"/>
                      </a:cubicBezTo>
                      <a:cubicBezTo>
                        <a:pt x="4774" y="7904"/>
                        <a:pt x="5287" y="7806"/>
                        <a:pt x="5776" y="7603"/>
                      </a:cubicBezTo>
                      <a:cubicBezTo>
                        <a:pt x="7255" y="6992"/>
                        <a:pt x="8218" y="5550"/>
                        <a:pt x="8218" y="3954"/>
                      </a:cubicBezTo>
                      <a:cubicBezTo>
                        <a:pt x="8212" y="3502"/>
                        <a:pt x="8131" y="3059"/>
                        <a:pt x="7974" y="2638"/>
                      </a:cubicBezTo>
                      <a:lnTo>
                        <a:pt x="7050" y="3565"/>
                      </a:lnTo>
                      <a:cubicBezTo>
                        <a:pt x="7071" y="3692"/>
                        <a:pt x="7083" y="3821"/>
                        <a:pt x="7089" y="3954"/>
                      </a:cubicBezTo>
                      <a:cubicBezTo>
                        <a:pt x="7089" y="5095"/>
                        <a:pt x="6399" y="6125"/>
                        <a:pt x="5345" y="6562"/>
                      </a:cubicBezTo>
                      <a:cubicBezTo>
                        <a:pt x="4996" y="6706"/>
                        <a:pt x="4629" y="6776"/>
                        <a:pt x="4265" y="6776"/>
                      </a:cubicBezTo>
                      <a:cubicBezTo>
                        <a:pt x="3530" y="6776"/>
                        <a:pt x="2808" y="6489"/>
                        <a:pt x="2268" y="5947"/>
                      </a:cubicBezTo>
                      <a:cubicBezTo>
                        <a:pt x="1461" y="5140"/>
                        <a:pt x="1220" y="3927"/>
                        <a:pt x="1657" y="2873"/>
                      </a:cubicBezTo>
                      <a:cubicBezTo>
                        <a:pt x="2093" y="1816"/>
                        <a:pt x="3123" y="1129"/>
                        <a:pt x="4264" y="1129"/>
                      </a:cubicBezTo>
                      <a:cubicBezTo>
                        <a:pt x="4394" y="1132"/>
                        <a:pt x="4523" y="1144"/>
                        <a:pt x="4653" y="1168"/>
                      </a:cubicBezTo>
                      <a:lnTo>
                        <a:pt x="5580" y="241"/>
                      </a:lnTo>
                      <a:cubicBezTo>
                        <a:pt x="5159" y="84"/>
                        <a:pt x="4713" y="3"/>
                        <a:pt x="426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26" name="Google Shape;2202;p37">
                  <a:extLst>
                    <a:ext uri="{FF2B5EF4-FFF2-40B4-BE49-F238E27FC236}">
                      <a16:creationId xmlns:a16="http://schemas.microsoft.com/office/drawing/2014/main" id="{B9FA594F-F029-B051-35F2-4E8398E17B7E}"/>
                    </a:ext>
                  </a:extLst>
                </p:cNvPr>
                <p:cNvSpPr/>
                <p:nvPr/>
              </p:nvSpPr>
              <p:spPr>
                <a:xfrm>
                  <a:off x="5049725" y="1435075"/>
                  <a:ext cx="481825" cy="481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273" h="19273" extrusionOk="0">
                      <a:moveTo>
                        <a:pt x="9672" y="1"/>
                      </a:moveTo>
                      <a:cubicBezTo>
                        <a:pt x="4379" y="1"/>
                        <a:pt x="0" y="4307"/>
                        <a:pt x="0" y="9601"/>
                      </a:cubicBezTo>
                      <a:cubicBezTo>
                        <a:pt x="0" y="14892"/>
                        <a:pt x="4379" y="19273"/>
                        <a:pt x="9672" y="19273"/>
                      </a:cubicBezTo>
                      <a:cubicBezTo>
                        <a:pt x="14966" y="19273"/>
                        <a:pt x="19272" y="14892"/>
                        <a:pt x="19272" y="9601"/>
                      </a:cubicBezTo>
                      <a:cubicBezTo>
                        <a:pt x="19269" y="8204"/>
                        <a:pt x="18962" y="6821"/>
                        <a:pt x="18369" y="5557"/>
                      </a:cubicBezTo>
                      <a:lnTo>
                        <a:pt x="17646" y="6279"/>
                      </a:lnTo>
                      <a:cubicBezTo>
                        <a:pt x="17327" y="6599"/>
                        <a:pt x="16896" y="6776"/>
                        <a:pt x="16448" y="6776"/>
                      </a:cubicBezTo>
                      <a:lnTo>
                        <a:pt x="16430" y="6776"/>
                      </a:lnTo>
                      <a:cubicBezTo>
                        <a:pt x="16809" y="7671"/>
                        <a:pt x="17008" y="8628"/>
                        <a:pt x="17014" y="9601"/>
                      </a:cubicBezTo>
                      <a:cubicBezTo>
                        <a:pt x="17014" y="13648"/>
                        <a:pt x="13720" y="16939"/>
                        <a:pt x="9672" y="16939"/>
                      </a:cubicBezTo>
                      <a:cubicBezTo>
                        <a:pt x="5625" y="16939"/>
                        <a:pt x="2334" y="13648"/>
                        <a:pt x="2334" y="9601"/>
                      </a:cubicBezTo>
                      <a:cubicBezTo>
                        <a:pt x="2334" y="5554"/>
                        <a:pt x="5625" y="2259"/>
                        <a:pt x="9672" y="2259"/>
                      </a:cubicBezTo>
                      <a:cubicBezTo>
                        <a:pt x="10642" y="2265"/>
                        <a:pt x="11603" y="2464"/>
                        <a:pt x="12497" y="2844"/>
                      </a:cubicBezTo>
                      <a:lnTo>
                        <a:pt x="12497" y="2825"/>
                      </a:lnTo>
                      <a:cubicBezTo>
                        <a:pt x="12494" y="2374"/>
                        <a:pt x="12672" y="1943"/>
                        <a:pt x="12991" y="1627"/>
                      </a:cubicBezTo>
                      <a:lnTo>
                        <a:pt x="13713" y="904"/>
                      </a:lnTo>
                      <a:cubicBezTo>
                        <a:pt x="12449" y="311"/>
                        <a:pt x="11070" y="4"/>
                        <a:pt x="9672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  <p:sp>
              <p:nvSpPr>
                <p:cNvPr id="327" name="Google Shape;2203;p37">
                  <a:extLst>
                    <a:ext uri="{FF2B5EF4-FFF2-40B4-BE49-F238E27FC236}">
                      <a16:creationId xmlns:a16="http://schemas.microsoft.com/office/drawing/2014/main" id="{0D5805F3-7932-1D03-9122-6C4E64A7C87F}"/>
                    </a:ext>
                  </a:extLst>
                </p:cNvPr>
                <p:cNvSpPr/>
                <p:nvPr/>
              </p:nvSpPr>
              <p:spPr>
                <a:xfrm>
                  <a:off x="5245825" y="1435050"/>
                  <a:ext cx="290450" cy="282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618" h="11294" extrusionOk="0">
                      <a:moveTo>
                        <a:pt x="8601" y="1"/>
                      </a:moveTo>
                      <a:cubicBezTo>
                        <a:pt x="8461" y="1"/>
                        <a:pt x="8319" y="52"/>
                        <a:pt x="8203" y="168"/>
                      </a:cubicBezTo>
                      <a:lnTo>
                        <a:pt x="5945" y="2426"/>
                      </a:lnTo>
                      <a:cubicBezTo>
                        <a:pt x="5839" y="2531"/>
                        <a:pt x="5779" y="2676"/>
                        <a:pt x="5782" y="2826"/>
                      </a:cubicBezTo>
                      <a:lnTo>
                        <a:pt x="5782" y="4850"/>
                      </a:lnTo>
                      <a:lnTo>
                        <a:pt x="2554" y="8075"/>
                      </a:lnTo>
                      <a:cubicBezTo>
                        <a:pt x="2328" y="7967"/>
                        <a:pt x="2081" y="7906"/>
                        <a:pt x="1828" y="7906"/>
                      </a:cubicBezTo>
                      <a:cubicBezTo>
                        <a:pt x="1142" y="7906"/>
                        <a:pt x="525" y="8319"/>
                        <a:pt x="263" y="8951"/>
                      </a:cubicBezTo>
                      <a:cubicBezTo>
                        <a:pt x="1" y="9584"/>
                        <a:pt x="145" y="10312"/>
                        <a:pt x="630" y="10797"/>
                      </a:cubicBezTo>
                      <a:cubicBezTo>
                        <a:pt x="954" y="11122"/>
                        <a:pt x="1388" y="11294"/>
                        <a:pt x="1828" y="11294"/>
                      </a:cubicBezTo>
                      <a:cubicBezTo>
                        <a:pt x="2046" y="11294"/>
                        <a:pt x="2266" y="11251"/>
                        <a:pt x="2476" y="11165"/>
                      </a:cubicBezTo>
                      <a:cubicBezTo>
                        <a:pt x="3108" y="10903"/>
                        <a:pt x="3524" y="10285"/>
                        <a:pt x="3524" y="9602"/>
                      </a:cubicBezTo>
                      <a:cubicBezTo>
                        <a:pt x="3521" y="9349"/>
                        <a:pt x="3463" y="9102"/>
                        <a:pt x="3352" y="8876"/>
                      </a:cubicBezTo>
                      <a:lnTo>
                        <a:pt x="6580" y="5648"/>
                      </a:lnTo>
                      <a:lnTo>
                        <a:pt x="8604" y="5648"/>
                      </a:lnTo>
                      <a:cubicBezTo>
                        <a:pt x="8754" y="5648"/>
                        <a:pt x="8896" y="5588"/>
                        <a:pt x="9004" y="5482"/>
                      </a:cubicBezTo>
                      <a:lnTo>
                        <a:pt x="11263" y="3224"/>
                      </a:lnTo>
                      <a:cubicBezTo>
                        <a:pt x="11618" y="2869"/>
                        <a:pt x="11365" y="2260"/>
                        <a:pt x="10862" y="2260"/>
                      </a:cubicBezTo>
                      <a:lnTo>
                        <a:pt x="9170" y="2260"/>
                      </a:lnTo>
                      <a:lnTo>
                        <a:pt x="9170" y="568"/>
                      </a:lnTo>
                      <a:cubicBezTo>
                        <a:pt x="9170" y="226"/>
                        <a:pt x="8892" y="1"/>
                        <a:pt x="8601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400" b="0" i="0" u="none" strike="noStrike" kern="0" cap="none" spc="0" normalizeH="0" baseline="0" noProof="0">
                    <a:ln>
                      <a:noFill/>
                    </a:ln>
                    <a:solidFill>
                      <a:srgbClr val="435D74"/>
                    </a:solidFill>
                    <a:effectLst/>
                    <a:uLnTx/>
                    <a:uFillTx/>
                    <a:latin typeface="Arial"/>
                    <a:ea typeface="+mn-ea"/>
                    <a:cs typeface="Arial"/>
                    <a:sym typeface="Arial"/>
                  </a:endParaRPr>
                </a:p>
              </p:txBody>
            </p:sp>
          </p:grpSp>
        </p:grp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CE8D369-5A3E-58F3-2F1F-21FDEC3AE6C8}"/>
              </a:ext>
            </a:extLst>
          </p:cNvPr>
          <p:cNvGrpSpPr/>
          <p:nvPr/>
        </p:nvGrpSpPr>
        <p:grpSpPr>
          <a:xfrm>
            <a:off x="683813" y="3437578"/>
            <a:ext cx="10601070" cy="1058625"/>
            <a:chOff x="683813" y="3437578"/>
            <a:chExt cx="10601070" cy="1058625"/>
          </a:xfrm>
        </p:grpSpPr>
        <p:sp>
          <p:nvSpPr>
            <p:cNvPr id="285" name="Google Shape;2161;p37">
              <a:extLst>
                <a:ext uri="{FF2B5EF4-FFF2-40B4-BE49-F238E27FC236}">
                  <a16:creationId xmlns:a16="http://schemas.microsoft.com/office/drawing/2014/main" id="{8398A8D5-CFC0-FA47-DFA7-90FDA3EDCEFA}"/>
                </a:ext>
              </a:extLst>
            </p:cNvPr>
            <p:cNvSpPr/>
            <p:nvPr/>
          </p:nvSpPr>
          <p:spPr>
            <a:xfrm>
              <a:off x="8068512" y="3528590"/>
              <a:ext cx="3216371" cy="967613"/>
            </a:xfrm>
            <a:prstGeom prst="roundRect">
              <a:avLst>
                <a:gd name="adj" fmla="val 16667"/>
              </a:avLst>
            </a:prstGeom>
            <a:solidFill>
              <a:srgbClr val="28235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86" name="Google Shape;2162;p37">
              <a:extLst>
                <a:ext uri="{FF2B5EF4-FFF2-40B4-BE49-F238E27FC236}">
                  <a16:creationId xmlns:a16="http://schemas.microsoft.com/office/drawing/2014/main" id="{43096346-0834-545C-5EBB-E3169AADF3FA}"/>
                </a:ext>
              </a:extLst>
            </p:cNvPr>
            <p:cNvSpPr/>
            <p:nvPr/>
          </p:nvSpPr>
          <p:spPr>
            <a:xfrm>
              <a:off x="683813" y="3528590"/>
              <a:ext cx="2890368" cy="967613"/>
            </a:xfrm>
            <a:prstGeom prst="roundRect">
              <a:avLst>
                <a:gd name="adj" fmla="val 16667"/>
              </a:avLst>
            </a:prstGeom>
            <a:solidFill>
              <a:srgbClr val="28235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cxnSp>
          <p:nvCxnSpPr>
            <p:cNvPr id="287" name="Google Shape;2163;p37">
              <a:extLst>
                <a:ext uri="{FF2B5EF4-FFF2-40B4-BE49-F238E27FC236}">
                  <a16:creationId xmlns:a16="http://schemas.microsoft.com/office/drawing/2014/main" id="{94ADA4A9-FB7D-D2B1-6FC2-58BB48189423}"/>
                </a:ext>
              </a:extLst>
            </p:cNvPr>
            <p:cNvCxnSpPr>
              <a:cxnSpLocks/>
              <a:stCxn id="301" idx="3"/>
              <a:endCxn id="289" idx="2"/>
            </p:cNvCxnSpPr>
            <p:nvPr/>
          </p:nvCxnSpPr>
          <p:spPr>
            <a:xfrm flipV="1">
              <a:off x="3504751" y="3910011"/>
              <a:ext cx="1809000" cy="263969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28235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88" name="Google Shape;2165;p37">
              <a:extLst>
                <a:ext uri="{FF2B5EF4-FFF2-40B4-BE49-F238E27FC236}">
                  <a16:creationId xmlns:a16="http://schemas.microsoft.com/office/drawing/2014/main" id="{EE83455B-0AF0-5123-151C-A875ED4AD523}"/>
                </a:ext>
              </a:extLst>
            </p:cNvPr>
            <p:cNvCxnSpPr>
              <a:cxnSpLocks/>
              <a:stCxn id="285" idx="1"/>
              <a:endCxn id="289" idx="6"/>
            </p:cNvCxnSpPr>
            <p:nvPr/>
          </p:nvCxnSpPr>
          <p:spPr>
            <a:xfrm rot="10800000">
              <a:off x="6258618" y="3910011"/>
              <a:ext cx="1809895" cy="102386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28235D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300" name="Google Shape;2176;p37">
              <a:extLst>
                <a:ext uri="{FF2B5EF4-FFF2-40B4-BE49-F238E27FC236}">
                  <a16:creationId xmlns:a16="http://schemas.microsoft.com/office/drawing/2014/main" id="{CD4E38F0-EF50-6E51-BCA6-C828B088250E}"/>
                </a:ext>
              </a:extLst>
            </p:cNvPr>
            <p:cNvSpPr txBox="1"/>
            <p:nvPr/>
          </p:nvSpPr>
          <p:spPr>
            <a:xfrm>
              <a:off x="1757238" y="3630315"/>
              <a:ext cx="1631403" cy="22144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Ymchwilio</a:t>
              </a:r>
            </a:p>
          </p:txBody>
        </p:sp>
        <p:sp>
          <p:nvSpPr>
            <p:cNvPr id="301" name="Google Shape;2177;p37">
              <a:extLst>
                <a:ext uri="{FF2B5EF4-FFF2-40B4-BE49-F238E27FC236}">
                  <a16:creationId xmlns:a16="http://schemas.microsoft.com/office/drawing/2014/main" id="{F4D22090-3E40-B07C-4A0E-7A9AC91EFD31}"/>
                </a:ext>
              </a:extLst>
            </p:cNvPr>
            <p:cNvSpPr txBox="1"/>
            <p:nvPr/>
          </p:nvSpPr>
          <p:spPr>
            <a:xfrm>
              <a:off x="742507" y="3916485"/>
              <a:ext cx="2762244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Chwiliwch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am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erthyglau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adademaidd</a:t>
              </a:r>
              <a:endParaRPr kumimoji="0" lang="en" sz="1600" b="0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06" name="Google Shape;2182;p37">
              <a:extLst>
                <a:ext uri="{FF2B5EF4-FFF2-40B4-BE49-F238E27FC236}">
                  <a16:creationId xmlns:a16="http://schemas.microsoft.com/office/drawing/2014/main" id="{EB1F2DA5-BCF8-0B30-9FC3-DA35A5AC382B}"/>
                </a:ext>
              </a:extLst>
            </p:cNvPr>
            <p:cNvSpPr txBox="1"/>
            <p:nvPr/>
          </p:nvSpPr>
          <p:spPr>
            <a:xfrm>
              <a:off x="8401859" y="3598511"/>
              <a:ext cx="1616779" cy="2860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Research</a:t>
              </a:r>
              <a:endParaRPr kumimoji="0" lang="en" sz="28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ira Sans Extra Condensed"/>
                <a:ea typeface="Fira Sans Extra Condensed"/>
                <a:cs typeface="Fira Sans Extra Condensed"/>
              </a:endParaRPr>
            </a:p>
          </p:txBody>
        </p:sp>
        <p:sp>
          <p:nvSpPr>
            <p:cNvPr id="307" name="Google Shape;2183;p37">
              <a:extLst>
                <a:ext uri="{FF2B5EF4-FFF2-40B4-BE49-F238E27FC236}">
                  <a16:creationId xmlns:a16="http://schemas.microsoft.com/office/drawing/2014/main" id="{A482B310-57B3-AA13-A3F1-596E1A45B4BB}"/>
                </a:ext>
              </a:extLst>
            </p:cNvPr>
            <p:cNvSpPr txBox="1"/>
            <p:nvPr/>
          </p:nvSpPr>
          <p:spPr>
            <a:xfrm>
              <a:off x="8250803" y="3916485"/>
              <a:ext cx="2342241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</a:rPr>
                <a:t>Find and read abstracts of academic articles</a:t>
              </a: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07803CC-0F23-5879-67E2-8D8A7C0292CA}"/>
                </a:ext>
              </a:extLst>
            </p:cNvPr>
            <p:cNvGrpSpPr/>
            <p:nvPr/>
          </p:nvGrpSpPr>
          <p:grpSpPr>
            <a:xfrm>
              <a:off x="5313751" y="3437578"/>
              <a:ext cx="944866" cy="944866"/>
              <a:chOff x="5569178" y="3544767"/>
              <a:chExt cx="588186" cy="588186"/>
            </a:xfrm>
          </p:grpSpPr>
          <p:sp>
            <p:nvSpPr>
              <p:cNvPr id="289" name="Google Shape;2164;p37">
                <a:extLst>
                  <a:ext uri="{FF2B5EF4-FFF2-40B4-BE49-F238E27FC236}">
                    <a16:creationId xmlns:a16="http://schemas.microsoft.com/office/drawing/2014/main" id="{38AF52EF-63A1-B8D6-D186-DB9187BF87F1}"/>
                  </a:ext>
                </a:extLst>
              </p:cNvPr>
              <p:cNvSpPr/>
              <p:nvPr/>
            </p:nvSpPr>
            <p:spPr>
              <a:xfrm>
                <a:off x="5569178" y="3544767"/>
                <a:ext cx="588186" cy="588186"/>
              </a:xfrm>
              <a:prstGeom prst="ellipse">
                <a:avLst/>
              </a:prstGeom>
              <a:solidFill>
                <a:srgbClr val="2823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pic>
            <p:nvPicPr>
              <p:cNvPr id="4" name="Graphic 3" descr="Research with solid fill">
                <a:extLst>
                  <a:ext uri="{FF2B5EF4-FFF2-40B4-BE49-F238E27FC236}">
                    <a16:creationId xmlns:a16="http://schemas.microsoft.com/office/drawing/2014/main" id="{65C0F7A4-076D-794E-EAA3-BC95F79177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5655142" y="3616180"/>
                <a:ext cx="435459" cy="435459"/>
              </a:xfrm>
              <a:prstGeom prst="rect">
                <a:avLst/>
              </a:prstGeom>
            </p:spPr>
          </p:pic>
        </p:grp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9DB61AE4-9265-FB4F-DAA2-8C34CAFE755E}"/>
              </a:ext>
            </a:extLst>
          </p:cNvPr>
          <p:cNvGrpSpPr/>
          <p:nvPr/>
        </p:nvGrpSpPr>
        <p:grpSpPr>
          <a:xfrm>
            <a:off x="683813" y="4680162"/>
            <a:ext cx="10601072" cy="1132108"/>
            <a:chOff x="683813" y="4680162"/>
            <a:chExt cx="10601072" cy="1132108"/>
          </a:xfrm>
        </p:grpSpPr>
        <p:sp>
          <p:nvSpPr>
            <p:cNvPr id="291" name="Google Shape;2167;p37">
              <a:extLst>
                <a:ext uri="{FF2B5EF4-FFF2-40B4-BE49-F238E27FC236}">
                  <a16:creationId xmlns:a16="http://schemas.microsoft.com/office/drawing/2014/main" id="{075717E7-0C83-E93D-A94C-49E7C0D8BF44}"/>
                </a:ext>
              </a:extLst>
            </p:cNvPr>
            <p:cNvSpPr/>
            <p:nvPr/>
          </p:nvSpPr>
          <p:spPr>
            <a:xfrm>
              <a:off x="8068513" y="4796169"/>
              <a:ext cx="3216372" cy="967613"/>
            </a:xfrm>
            <a:prstGeom prst="roundRect">
              <a:avLst>
                <a:gd name="adj" fmla="val 16667"/>
              </a:avLst>
            </a:prstGeom>
            <a:solidFill>
              <a:srgbClr val="AFD2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sp>
          <p:nvSpPr>
            <p:cNvPr id="292" name="Google Shape;2168;p37">
              <a:extLst>
                <a:ext uri="{FF2B5EF4-FFF2-40B4-BE49-F238E27FC236}">
                  <a16:creationId xmlns:a16="http://schemas.microsoft.com/office/drawing/2014/main" id="{83C31D0B-A1B1-3E33-17B3-0D4C75E105FE}"/>
                </a:ext>
              </a:extLst>
            </p:cNvPr>
            <p:cNvSpPr/>
            <p:nvPr/>
          </p:nvSpPr>
          <p:spPr>
            <a:xfrm>
              <a:off x="683813" y="4680162"/>
              <a:ext cx="3216372" cy="967613"/>
            </a:xfrm>
            <a:prstGeom prst="roundRect">
              <a:avLst>
                <a:gd name="adj" fmla="val 16667"/>
              </a:avLst>
            </a:prstGeom>
            <a:solidFill>
              <a:srgbClr val="AFD2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endParaRPr>
            </a:p>
          </p:txBody>
        </p:sp>
        <p:cxnSp>
          <p:nvCxnSpPr>
            <p:cNvPr id="293" name="Google Shape;2169;p37">
              <a:extLst>
                <a:ext uri="{FF2B5EF4-FFF2-40B4-BE49-F238E27FC236}">
                  <a16:creationId xmlns:a16="http://schemas.microsoft.com/office/drawing/2014/main" id="{547C7016-0411-3827-C29B-F6C83E2191F7}"/>
                </a:ext>
              </a:extLst>
            </p:cNvPr>
            <p:cNvCxnSpPr>
              <a:cxnSpLocks/>
              <a:stCxn id="292" idx="3"/>
              <a:endCxn id="295" idx="2"/>
            </p:cNvCxnSpPr>
            <p:nvPr/>
          </p:nvCxnSpPr>
          <p:spPr>
            <a:xfrm>
              <a:off x="3900185" y="5163969"/>
              <a:ext cx="1440519" cy="175868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AFD24A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94" name="Google Shape;2171;p37">
              <a:extLst>
                <a:ext uri="{FF2B5EF4-FFF2-40B4-BE49-F238E27FC236}">
                  <a16:creationId xmlns:a16="http://schemas.microsoft.com/office/drawing/2014/main" id="{0D73520A-FC53-BB5E-10CE-F09262E01B18}"/>
                </a:ext>
              </a:extLst>
            </p:cNvPr>
            <p:cNvCxnSpPr>
              <a:cxnSpLocks/>
              <a:stCxn id="291" idx="1"/>
              <a:endCxn id="295" idx="6"/>
            </p:cNvCxnSpPr>
            <p:nvPr/>
          </p:nvCxnSpPr>
          <p:spPr>
            <a:xfrm rot="10800000" flipV="1">
              <a:off x="6285571" y="5279975"/>
              <a:ext cx="1782943" cy="59861"/>
            </a:xfrm>
            <a:prstGeom prst="bentConnector3">
              <a:avLst>
                <a:gd name="adj1" fmla="val 50000"/>
              </a:avLst>
            </a:prstGeom>
            <a:noFill/>
            <a:ln w="19050" cap="flat" cmpd="sng">
              <a:solidFill>
                <a:srgbClr val="AFD24A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308" name="Google Shape;2184;p37">
              <a:extLst>
                <a:ext uri="{FF2B5EF4-FFF2-40B4-BE49-F238E27FC236}">
                  <a16:creationId xmlns:a16="http://schemas.microsoft.com/office/drawing/2014/main" id="{724BD82E-C270-FE41-090C-532DF32D5DA3}"/>
                </a:ext>
              </a:extLst>
            </p:cNvPr>
            <p:cNvSpPr txBox="1"/>
            <p:nvPr/>
          </p:nvSpPr>
          <p:spPr>
            <a:xfrm>
              <a:off x="1757238" y="4796169"/>
              <a:ext cx="1631403" cy="34798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Drafftio</a:t>
              </a:r>
            </a:p>
          </p:txBody>
        </p:sp>
        <p:sp>
          <p:nvSpPr>
            <p:cNvPr id="309" name="Google Shape;2185;p37">
              <a:extLst>
                <a:ext uri="{FF2B5EF4-FFF2-40B4-BE49-F238E27FC236}">
                  <a16:creationId xmlns:a16="http://schemas.microsoft.com/office/drawing/2014/main" id="{E6917BF9-074D-5C94-867C-CB2F8CCF7B84}"/>
                </a:ext>
              </a:extLst>
            </p:cNvPr>
            <p:cNvSpPr txBox="1"/>
            <p:nvPr/>
          </p:nvSpPr>
          <p:spPr>
            <a:xfrm>
              <a:off x="763325" y="5082342"/>
              <a:ext cx="3035688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Dewch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â 500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gair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erbyn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wythnos</a:t>
              </a: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 </a:t>
              </a:r>
              <a:r>
                <a:rPr kumimoji="0" lang="en" sz="1600" b="0" i="0" u="none" strike="noStrike" kern="0" cap="none" spc="0" normalizeH="0" baseline="0" noProof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nesaf</a:t>
              </a:r>
              <a:endParaRPr kumimoji="0" lang="en" sz="1600" b="0" i="0" u="none" strike="noStrike" kern="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sp>
          <p:nvSpPr>
            <p:cNvPr id="310" name="Google Shape;2186;p37">
              <a:extLst>
                <a:ext uri="{FF2B5EF4-FFF2-40B4-BE49-F238E27FC236}">
                  <a16:creationId xmlns:a16="http://schemas.microsoft.com/office/drawing/2014/main" id="{3151DA43-4BB5-E527-FB9A-4BA741C82265}"/>
                </a:ext>
              </a:extLst>
            </p:cNvPr>
            <p:cNvSpPr txBox="1"/>
            <p:nvPr/>
          </p:nvSpPr>
          <p:spPr>
            <a:xfrm>
              <a:off x="8250790" y="4951427"/>
              <a:ext cx="2594789" cy="19441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28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ira Sans Extra Condensed"/>
                  <a:ea typeface="Fira Sans Extra Condensed"/>
                  <a:cs typeface="Fira Sans Extra Condensed"/>
                </a:rPr>
                <a:t>Drafting</a:t>
              </a:r>
            </a:p>
          </p:txBody>
        </p:sp>
        <p:sp>
          <p:nvSpPr>
            <p:cNvPr id="311" name="Google Shape;2187;p37">
              <a:extLst>
                <a:ext uri="{FF2B5EF4-FFF2-40B4-BE49-F238E27FC236}">
                  <a16:creationId xmlns:a16="http://schemas.microsoft.com/office/drawing/2014/main" id="{BC1E962D-F73D-7713-6A40-B6BA1DFD55EC}"/>
                </a:ext>
              </a:extLst>
            </p:cNvPr>
            <p:cNvSpPr txBox="1"/>
            <p:nvPr/>
          </p:nvSpPr>
          <p:spPr>
            <a:xfrm>
              <a:off x="8250804" y="5173992"/>
              <a:ext cx="2952584" cy="51499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r>
                <a:rPr kumimoji="0" lang="en" sz="16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Roboto"/>
                  <a:ea typeface="Roboto"/>
                  <a:cs typeface="Roboto"/>
                  <a:sym typeface="Roboto"/>
                </a:rPr>
                <a:t>Bring 500 words by next week </a:t>
              </a:r>
              <a:endParaRPr kumimoji="0" lang="en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boto"/>
                <a:ea typeface="Roboto"/>
                <a:cs typeface="Roboto"/>
              </a:endParaRPr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81A1ACD-29B1-0C1C-D8C5-C157EA2B5529}"/>
                </a:ext>
              </a:extLst>
            </p:cNvPr>
            <p:cNvGrpSpPr/>
            <p:nvPr/>
          </p:nvGrpSpPr>
          <p:grpSpPr>
            <a:xfrm>
              <a:off x="5340704" y="4867404"/>
              <a:ext cx="944866" cy="944866"/>
              <a:chOff x="5598878" y="4297830"/>
              <a:chExt cx="588186" cy="588186"/>
            </a:xfrm>
          </p:grpSpPr>
          <p:sp>
            <p:nvSpPr>
              <p:cNvPr id="295" name="Google Shape;2170;p37">
                <a:extLst>
                  <a:ext uri="{FF2B5EF4-FFF2-40B4-BE49-F238E27FC236}">
                    <a16:creationId xmlns:a16="http://schemas.microsoft.com/office/drawing/2014/main" id="{AB044373-5429-F79A-3B41-1CBFD86E1B84}"/>
                  </a:ext>
                </a:extLst>
              </p:cNvPr>
              <p:cNvSpPr/>
              <p:nvPr/>
            </p:nvSpPr>
            <p:spPr>
              <a:xfrm>
                <a:off x="5598878" y="4297830"/>
                <a:ext cx="588186" cy="588186"/>
              </a:xfrm>
              <a:prstGeom prst="ellipse">
                <a:avLst/>
              </a:prstGeom>
              <a:solidFill>
                <a:srgbClr val="AFD24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Arial"/>
                  <a:sym typeface="Arial"/>
                </a:endParaRPr>
              </a:p>
            </p:txBody>
          </p:sp>
          <p:pic>
            <p:nvPicPr>
              <p:cNvPr id="6" name="Graphic 5" descr="Signature with solid fill">
                <a:extLst>
                  <a:ext uri="{FF2B5EF4-FFF2-40B4-BE49-F238E27FC236}">
                    <a16:creationId xmlns:a16="http://schemas.microsoft.com/office/drawing/2014/main" id="{4759812A-E4E4-8EBC-510C-EDC3DE0E4AA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5661858" y="4297830"/>
                <a:ext cx="499617" cy="499617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1008480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3931222-9FF7-9E32-11D0-50CFC9A9B421}"/>
              </a:ext>
            </a:extLst>
          </p:cNvPr>
          <p:cNvSpPr txBox="1">
            <a:spLocks/>
          </p:cNvSpPr>
          <p:nvPr/>
        </p:nvSpPr>
        <p:spPr>
          <a:xfrm>
            <a:off x="952217" y="1569759"/>
            <a:ext cx="5741478" cy="132343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>
              <a:defRPr sz="4000" b="1" i="1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latin typeface="AkzidenzGrotesk" panose="02000903050000020004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Trefnu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 </a:t>
            </a:r>
            <a:r>
              <a:rPr kumimoji="0" lang="en-US" sz="4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syniadau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 </a:t>
            </a:r>
            <a:endParaRPr kumimoji="0" lang="en-US" sz="4000" b="1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highlight>
                <a:srgbClr val="000080"/>
              </a:highlight>
              <a:uLnTx/>
              <a:uFillTx/>
              <a:latin typeface="AkzidenzGrotesk" panose="02000903050000020004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0" err="1">
                <a:solidFill>
                  <a:prstClr val="white"/>
                </a:solidFill>
                <a:latin typeface="AkzidenzGrotesk"/>
              </a:rPr>
              <a:t>Dweud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 </a:t>
            </a:r>
            <a:r>
              <a:rPr kumimoji="0" lang="en-US" sz="4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stori</a:t>
            </a: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/>
                <a:ea typeface="+mn-ea"/>
                <a:cs typeface="+mn-cs"/>
              </a:rPr>
              <a:t> </a:t>
            </a:r>
            <a:endParaRPr kumimoji="0" lang="en-US" sz="4000" b="1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highlight>
                <a:srgbClr val="000080"/>
              </a:highlight>
              <a:uLnTx/>
              <a:uFillTx/>
              <a:latin typeface="AkzidenzGrotesk" panose="02000903050000020004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609B37-B62E-AD0F-D05C-615374E3E52A}"/>
              </a:ext>
            </a:extLst>
          </p:cNvPr>
          <p:cNvSpPr txBox="1"/>
          <p:nvPr/>
        </p:nvSpPr>
        <p:spPr>
          <a:xfrm>
            <a:off x="7426684" y="1717637"/>
            <a:ext cx="439845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1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 panose="02000903050000020004" pitchFamily="2" charset="0"/>
                <a:ea typeface="+mn-ea"/>
                <a:cs typeface="+mn-cs"/>
              </a:rPr>
              <a:t>Organise</a:t>
            </a:r>
            <a:r>
              <a:rPr kumimoji="0" lang="en-US" sz="40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 panose="02000903050000020004" pitchFamily="2" charset="0"/>
                <a:ea typeface="+mn-ea"/>
                <a:cs typeface="+mn-cs"/>
              </a:rPr>
              <a:t> ideas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000080"/>
                </a:highlight>
                <a:uLnTx/>
                <a:uFillTx/>
                <a:latin typeface="AkzidenzGrotesk" panose="02000903050000020004" pitchFamily="2" charset="0"/>
                <a:ea typeface="+mn-ea"/>
                <a:cs typeface="+mn-cs"/>
              </a:rPr>
              <a:t>Tell a story</a:t>
            </a:r>
            <a:endParaRPr kumimoji="0" lang="en-GB" sz="4000" b="0" i="1" u="none" strike="noStrike" kern="1200" cap="none" spc="0" normalizeH="0" baseline="0" noProof="0">
              <a:ln>
                <a:noFill/>
              </a:ln>
              <a:solidFill>
                <a:srgbClr val="003E5B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Badge 1 with solid fill">
            <a:extLst>
              <a:ext uri="{FF2B5EF4-FFF2-40B4-BE49-F238E27FC236}">
                <a16:creationId xmlns:a16="http://schemas.microsoft.com/office/drawing/2014/main" id="{9A92F635-D663-0D23-45D3-AAB88E77A3E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65342" y="3971747"/>
            <a:ext cx="914400" cy="9144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C2A7203-1CF2-0D86-1E80-BDFAF5E403E0}"/>
              </a:ext>
            </a:extLst>
          </p:cNvPr>
          <p:cNvSpPr txBox="1">
            <a:spLocks/>
          </p:cNvSpPr>
          <p:nvPr/>
        </p:nvSpPr>
        <p:spPr>
          <a:xfrm>
            <a:off x="4006948" y="4576825"/>
            <a:ext cx="5379541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noProof="0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Outline – main points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031F3A9-EEEC-A78B-C03D-9155010A138A}"/>
              </a:ext>
            </a:extLst>
          </p:cNvPr>
          <p:cNvSpPr txBox="1">
            <a:spLocks/>
          </p:cNvSpPr>
          <p:nvPr/>
        </p:nvSpPr>
        <p:spPr>
          <a:xfrm>
            <a:off x="4006948" y="3646154"/>
            <a:ext cx="6480517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Amlinelliad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– </a:t>
            </a:r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prif</a:t>
            </a:r>
            <a:r>
              <a:rPr lang="en-GB" sz="32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GB" sz="32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bwyntiau</a:t>
            </a:r>
            <a:endParaRPr lang="en-GB" sz="3200" b="1" noProof="0">
              <a:solidFill>
                <a:schemeClr val="bg1"/>
              </a:solidFill>
              <a:highlight>
                <a:srgbClr val="FF00FF"/>
              </a:highlight>
              <a:latin typeface="AkzidenzGrotesk"/>
            </a:endParaRPr>
          </a:p>
        </p:txBody>
      </p:sp>
    </p:spTree>
    <p:extLst>
      <p:ext uri="{BB962C8B-B14F-4D97-AF65-F5344CB8AC3E}">
        <p14:creationId xmlns:p14="http://schemas.microsoft.com/office/powerpoint/2010/main" val="681787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8CD50-FA85-F4B6-84D7-D3183CA94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BDDE63F-162D-A278-6967-21AF2F4A78EA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-171139" y="1632284"/>
            <a:ext cx="12664187" cy="3734541"/>
            <a:chOff x="197068" y="2464594"/>
            <a:chExt cx="11628068" cy="3429000"/>
          </a:xfrm>
        </p:grpSpPr>
        <p:pic>
          <p:nvPicPr>
            <p:cNvPr id="2050" name="Picture 2" descr="Mind mapping">
              <a:extLst>
                <a:ext uri="{FF2B5EF4-FFF2-40B4-BE49-F238E27FC236}">
                  <a16:creationId xmlns:a16="http://schemas.microsoft.com/office/drawing/2014/main" id="{1C703BA3-83D7-7EF3-3F73-C17FC19B4FCA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84" b="7760"/>
            <a:stretch>
              <a:fillRect/>
            </a:stretch>
          </p:blipFill>
          <p:spPr bwMode="auto">
            <a:xfrm>
              <a:off x="197068" y="2464594"/>
              <a:ext cx="11628068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83ED4E17-F31F-860D-98E3-213889F68C59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614989" y="4048007"/>
              <a:ext cx="1493044" cy="646331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kzidenzGrotesk" panose="02000903050000020004" pitchFamily="2" charset="0"/>
                  <a:ea typeface="+mn-ea"/>
                  <a:cs typeface="+mn-cs"/>
                </a:rPr>
                <a:t>Academic Writing</a:t>
              </a:r>
            </a:p>
          </p:txBody>
        </p:sp>
      </p:grpSp>
      <p:pic>
        <p:nvPicPr>
          <p:cNvPr id="9" name="Graphic 8" descr="Badge with solid fill">
            <a:extLst>
              <a:ext uri="{FF2B5EF4-FFF2-40B4-BE49-F238E27FC236}">
                <a16:creationId xmlns:a16="http://schemas.microsoft.com/office/drawing/2014/main" id="{EEE48CFD-2539-30C4-B670-C16ACF166E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14864" y="3047383"/>
            <a:ext cx="661365" cy="661365"/>
          </a:xfrm>
          <a:prstGeom prst="rect">
            <a:avLst/>
          </a:prstGeom>
        </p:spPr>
      </p:pic>
      <p:pic>
        <p:nvPicPr>
          <p:cNvPr id="15" name="Graphic 14" descr="Badge 5 with solid fill">
            <a:extLst>
              <a:ext uri="{FF2B5EF4-FFF2-40B4-BE49-F238E27FC236}">
                <a16:creationId xmlns:a16="http://schemas.microsoft.com/office/drawing/2014/main" id="{D9460009-62C3-88B4-7614-8C4B704EC3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20728" y="2968375"/>
            <a:ext cx="746527" cy="746527"/>
          </a:xfrm>
          <a:prstGeom prst="rect">
            <a:avLst/>
          </a:prstGeom>
        </p:spPr>
      </p:pic>
      <p:pic>
        <p:nvPicPr>
          <p:cNvPr id="17" name="Graphic 16" descr="Badge 4 with solid fill">
            <a:extLst>
              <a:ext uri="{FF2B5EF4-FFF2-40B4-BE49-F238E27FC236}">
                <a16:creationId xmlns:a16="http://schemas.microsoft.com/office/drawing/2014/main" id="{F20B16A3-B51C-CADB-B2FF-EFE12805A0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16317" y="4377920"/>
            <a:ext cx="746526" cy="746526"/>
          </a:xfrm>
          <a:prstGeom prst="rect">
            <a:avLst/>
          </a:prstGeom>
        </p:spPr>
      </p:pic>
      <p:pic>
        <p:nvPicPr>
          <p:cNvPr id="19" name="Graphic 18" descr="Badge 3 with solid fill">
            <a:extLst>
              <a:ext uri="{FF2B5EF4-FFF2-40B4-BE49-F238E27FC236}">
                <a16:creationId xmlns:a16="http://schemas.microsoft.com/office/drawing/2014/main" id="{E6145567-64AF-C317-322F-CDEBE99D1AC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45546" y="4005881"/>
            <a:ext cx="661365" cy="661365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2E134A26-6042-5F13-3941-913563B199DD}"/>
              </a:ext>
            </a:extLst>
          </p:cNvPr>
          <p:cNvSpPr txBox="1">
            <a:spLocks/>
          </p:cNvSpPr>
          <p:nvPr/>
        </p:nvSpPr>
        <p:spPr>
          <a:xfrm>
            <a:off x="4091356" y="1524386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Throughout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2274EC71-2225-1784-725A-85E569B14008}"/>
              </a:ext>
            </a:extLst>
          </p:cNvPr>
          <p:cNvSpPr txBox="1">
            <a:spLocks/>
          </p:cNvSpPr>
          <p:nvPr/>
        </p:nvSpPr>
        <p:spPr>
          <a:xfrm>
            <a:off x="6984345" y="1880251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At the end</a:t>
            </a:r>
          </a:p>
        </p:txBody>
      </p:sp>
    </p:spTree>
    <p:extLst>
      <p:ext uri="{BB962C8B-B14F-4D97-AF65-F5344CB8AC3E}">
        <p14:creationId xmlns:p14="http://schemas.microsoft.com/office/powerpoint/2010/main" val="3209712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9FDAD-54F9-DB77-AE17-56F0A9C258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11404-811B-EB85-12C1-0455AF9EC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25" y="18255"/>
            <a:ext cx="11288151" cy="1325563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  <a:latin typeface="AkzidenzGrotesk" panose="02000903050000020004" pitchFamily="2" charset="0"/>
                <a:ea typeface="Calibri Light"/>
                <a:cs typeface="Calibri Light"/>
              </a:rPr>
              <a:t>Academic Essay Words / </a:t>
            </a:r>
            <a:r>
              <a:rPr lang="en-US" sz="3600" err="1">
                <a:solidFill>
                  <a:schemeClr val="bg1"/>
                </a:solidFill>
                <a:latin typeface="AkzidenzGrotesk" panose="02000903050000020004" pitchFamily="2" charset="0"/>
                <a:ea typeface="Calibri Light"/>
                <a:cs typeface="Calibri Light"/>
              </a:rPr>
              <a:t>Geiriau</a:t>
            </a:r>
            <a:r>
              <a:rPr lang="en-US" sz="3600">
                <a:solidFill>
                  <a:schemeClr val="bg1"/>
                </a:solidFill>
                <a:latin typeface="AkzidenzGrotesk" panose="02000903050000020004" pitchFamily="2" charset="0"/>
                <a:ea typeface="Calibri Light"/>
                <a:cs typeface="Calibri Light"/>
              </a:rPr>
              <a:t> </a:t>
            </a:r>
            <a:r>
              <a:rPr lang="en-US" sz="3600" err="1">
                <a:solidFill>
                  <a:schemeClr val="bg1"/>
                </a:solidFill>
                <a:latin typeface="AkzidenzGrotesk" panose="02000903050000020004" pitchFamily="2" charset="0"/>
                <a:ea typeface="Calibri Light"/>
                <a:cs typeface="Calibri Light"/>
              </a:rPr>
              <a:t>Academidd</a:t>
            </a:r>
            <a:endParaRPr lang="en-US" sz="3600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6467A-AB07-E656-455A-BEE937222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29" y="827584"/>
            <a:ext cx="11248845" cy="494255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Now – take our your draft writing (sentences or paragraph) &amp; improve by (I)ensuring sources are relevant and high quality and (ii)sentence structures are short, concise and academic in nature. </a:t>
            </a:r>
          </a:p>
          <a:p>
            <a:r>
              <a:rPr lang="en-US">
                <a:ea typeface="Calibri"/>
                <a:cs typeface="Calibri"/>
              </a:rPr>
              <a:t> See the difference!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 i="1">
                <a:ea typeface="Calibri"/>
                <a:cs typeface="Calibri"/>
              </a:rPr>
              <a:t>Nawr – </a:t>
            </a:r>
            <a:r>
              <a:rPr lang="en-US" i="1" err="1">
                <a:ea typeface="Calibri"/>
                <a:cs typeface="Calibri"/>
              </a:rPr>
              <a:t>defnyddiwch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eich</a:t>
            </a:r>
            <a:r>
              <a:rPr lang="en-US" i="1">
                <a:ea typeface="Calibri"/>
                <a:cs typeface="Calibri"/>
              </a:rPr>
              <a:t> </a:t>
            </a:r>
            <a:r>
              <a:rPr lang="en-US" i="1" err="1">
                <a:ea typeface="Calibri"/>
                <a:cs typeface="Calibri"/>
              </a:rPr>
              <a:t>brawddegau</a:t>
            </a:r>
            <a:r>
              <a:rPr lang="en-US" i="1">
                <a:ea typeface="Calibri"/>
                <a:cs typeface="Calibri"/>
              </a:rPr>
              <a:t> neu </a:t>
            </a:r>
            <a:r>
              <a:rPr lang="en-US" i="1" err="1">
                <a:ea typeface="Calibri"/>
                <a:cs typeface="Calibri"/>
              </a:rPr>
              <a:t>paragraff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drafft</a:t>
            </a:r>
            <a:r>
              <a:rPr lang="en-US" i="1">
                <a:ea typeface="Calibri"/>
                <a:cs typeface="Calibri"/>
              </a:rPr>
              <a:t> a </a:t>
            </a:r>
            <a:r>
              <a:rPr lang="en-US" i="1" err="1">
                <a:ea typeface="Calibri"/>
                <a:cs typeface="Calibri"/>
              </a:rPr>
              <a:t>gwella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wrth</a:t>
            </a:r>
            <a:r>
              <a:rPr lang="en-US" i="1">
                <a:ea typeface="Calibri"/>
                <a:cs typeface="Calibri"/>
              </a:rPr>
              <a:t> (I) </a:t>
            </a:r>
            <a:r>
              <a:rPr lang="en-US" i="1" err="1">
                <a:ea typeface="Calibri"/>
                <a:cs typeface="Calibri"/>
              </a:rPr>
              <a:t>ddefnyddio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ffynonellau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sy'n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berthnasol</a:t>
            </a:r>
            <a:r>
              <a:rPr lang="en-US" i="1">
                <a:ea typeface="Calibri"/>
                <a:cs typeface="Calibri"/>
              </a:rPr>
              <a:t> ac </a:t>
            </a:r>
            <a:r>
              <a:rPr lang="en-US" i="1" err="1">
                <a:ea typeface="Calibri"/>
                <a:cs typeface="Calibri"/>
              </a:rPr>
              <a:t>sydd</a:t>
            </a:r>
            <a:r>
              <a:rPr lang="en-US" i="1">
                <a:ea typeface="Calibri"/>
                <a:cs typeface="Calibri"/>
              </a:rPr>
              <a:t> o </a:t>
            </a:r>
            <a:r>
              <a:rPr lang="en-US" i="1" err="1">
                <a:ea typeface="Calibri"/>
                <a:cs typeface="Calibri"/>
              </a:rPr>
              <a:t>ansawdd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hefyd</a:t>
            </a:r>
            <a:r>
              <a:rPr lang="en-US" i="1">
                <a:ea typeface="Calibri"/>
                <a:cs typeface="Calibri"/>
              </a:rPr>
              <a:t> (ii) bod </a:t>
            </a:r>
            <a:r>
              <a:rPr lang="en-US" i="1" err="1">
                <a:ea typeface="Calibri"/>
                <a:cs typeface="Calibri"/>
              </a:rPr>
              <a:t>gennych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brawddegau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byr</a:t>
            </a:r>
            <a:r>
              <a:rPr lang="en-US" i="1">
                <a:ea typeface="Calibri"/>
                <a:cs typeface="Calibri"/>
              </a:rPr>
              <a:t>, </a:t>
            </a:r>
            <a:r>
              <a:rPr lang="en-US" i="1" err="1">
                <a:ea typeface="Calibri"/>
                <a:cs typeface="Calibri"/>
              </a:rPr>
              <a:t>clir</a:t>
            </a:r>
            <a:r>
              <a:rPr lang="en-US" i="1">
                <a:ea typeface="Calibri"/>
                <a:cs typeface="Calibri"/>
              </a:rPr>
              <a:t> a </a:t>
            </a:r>
            <a:r>
              <a:rPr lang="en-US" i="1" err="1">
                <a:ea typeface="Calibri"/>
                <a:cs typeface="Calibri"/>
              </a:rPr>
              <a:t>yn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academaidd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yn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natur</a:t>
            </a:r>
            <a:r>
              <a:rPr lang="en-US" i="1">
                <a:ea typeface="Calibri"/>
                <a:cs typeface="Calibri"/>
              </a:rPr>
              <a:t> </a:t>
            </a:r>
            <a:r>
              <a:rPr lang="en-US" i="1" err="1">
                <a:ea typeface="Calibri"/>
                <a:cs typeface="Calibri"/>
              </a:rPr>
              <a:t>ieithwedd</a:t>
            </a:r>
            <a:r>
              <a:rPr lang="en-US" i="1">
                <a:ea typeface="Calibri"/>
                <a:cs typeface="Calibri"/>
              </a:rPr>
              <a:t> yr </a:t>
            </a:r>
            <a:r>
              <a:rPr lang="en-US" i="1" err="1">
                <a:ea typeface="Calibri"/>
                <a:cs typeface="Calibri"/>
              </a:rPr>
              <a:t>ysgrifennu</a:t>
            </a:r>
            <a:r>
              <a:rPr lang="en-US" i="1">
                <a:ea typeface="Calibri"/>
                <a:cs typeface="Calibri"/>
              </a:rPr>
              <a:t>. </a:t>
            </a:r>
            <a:endParaRPr lang="en-US">
              <a:ea typeface="Calibri"/>
              <a:cs typeface="Calibri"/>
            </a:endParaRPr>
          </a:p>
          <a:p>
            <a:r>
              <a:rPr lang="en-US" i="1">
                <a:ea typeface="Calibri"/>
                <a:cs typeface="Calibri"/>
              </a:rPr>
              <a:t> Dyna </a:t>
            </a:r>
            <a:r>
              <a:rPr lang="en-US" i="1" err="1">
                <a:ea typeface="Calibri"/>
                <a:cs typeface="Calibri"/>
              </a:rPr>
              <a:t>gwahaniaeth</a:t>
            </a:r>
            <a:r>
              <a:rPr lang="en-US" i="1">
                <a:ea typeface="Calibri"/>
                <a:cs typeface="Calibri"/>
              </a:rPr>
              <a:t>!</a:t>
            </a:r>
            <a:endParaRPr lang="en-US">
              <a:ea typeface="Calibri"/>
              <a:cs typeface="Calibri"/>
            </a:endParaRPr>
          </a:p>
          <a:p>
            <a:endParaRPr lang="en-US" i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7356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9BC26-6753-7ADC-9C4E-1CFF28EC7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F549B11-D3E6-2BD5-4065-5355E65401DA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-171139" y="1632284"/>
            <a:ext cx="12664187" cy="3734541"/>
            <a:chOff x="197068" y="2464594"/>
            <a:chExt cx="11628068" cy="3429000"/>
          </a:xfrm>
        </p:grpSpPr>
        <p:pic>
          <p:nvPicPr>
            <p:cNvPr id="2050" name="Picture 2" descr="Mind mapping">
              <a:extLst>
                <a:ext uri="{FF2B5EF4-FFF2-40B4-BE49-F238E27FC236}">
                  <a16:creationId xmlns:a16="http://schemas.microsoft.com/office/drawing/2014/main" id="{34271159-241B-255D-C5AE-2A9295A535B2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84" b="7760"/>
            <a:stretch>
              <a:fillRect/>
            </a:stretch>
          </p:blipFill>
          <p:spPr bwMode="auto">
            <a:xfrm>
              <a:off x="197068" y="2464594"/>
              <a:ext cx="11628068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5B58E5C-1460-4904-5E8A-9C4436D0562B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614989" y="4048007"/>
              <a:ext cx="1493044" cy="646331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kzidenzGrotesk" panose="02000903050000020004" pitchFamily="2" charset="0"/>
                  <a:ea typeface="+mn-ea"/>
                  <a:cs typeface="+mn-cs"/>
                </a:rPr>
                <a:t>Academic Writing</a:t>
              </a:r>
            </a:p>
          </p:txBody>
        </p:sp>
      </p:grpSp>
      <p:pic>
        <p:nvPicPr>
          <p:cNvPr id="9" name="Graphic 8" descr="Badge with solid fill">
            <a:extLst>
              <a:ext uri="{FF2B5EF4-FFF2-40B4-BE49-F238E27FC236}">
                <a16:creationId xmlns:a16="http://schemas.microsoft.com/office/drawing/2014/main" id="{61052A0C-8425-8265-8C85-A730A9249C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14864" y="3047383"/>
            <a:ext cx="661365" cy="661365"/>
          </a:xfrm>
          <a:prstGeom prst="rect">
            <a:avLst/>
          </a:prstGeom>
        </p:spPr>
      </p:pic>
      <p:pic>
        <p:nvPicPr>
          <p:cNvPr id="15" name="Graphic 14" descr="Badge 5 with solid fill">
            <a:extLst>
              <a:ext uri="{FF2B5EF4-FFF2-40B4-BE49-F238E27FC236}">
                <a16:creationId xmlns:a16="http://schemas.microsoft.com/office/drawing/2014/main" id="{4F215799-3028-AFAB-5F51-69FBFB3DAB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20728" y="2968375"/>
            <a:ext cx="746527" cy="746527"/>
          </a:xfrm>
          <a:prstGeom prst="rect">
            <a:avLst/>
          </a:prstGeom>
        </p:spPr>
      </p:pic>
      <p:pic>
        <p:nvPicPr>
          <p:cNvPr id="17" name="Graphic 16" descr="Badge 4 with solid fill">
            <a:extLst>
              <a:ext uri="{FF2B5EF4-FFF2-40B4-BE49-F238E27FC236}">
                <a16:creationId xmlns:a16="http://schemas.microsoft.com/office/drawing/2014/main" id="{13A6547C-E5FD-A4E0-9916-7A6BBC77BE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16317" y="4377920"/>
            <a:ext cx="746526" cy="746526"/>
          </a:xfrm>
          <a:prstGeom prst="rect">
            <a:avLst/>
          </a:prstGeom>
        </p:spPr>
      </p:pic>
      <p:pic>
        <p:nvPicPr>
          <p:cNvPr id="19" name="Graphic 18" descr="Badge 3 with solid fill">
            <a:extLst>
              <a:ext uri="{FF2B5EF4-FFF2-40B4-BE49-F238E27FC236}">
                <a16:creationId xmlns:a16="http://schemas.microsoft.com/office/drawing/2014/main" id="{08DEE676-2F65-F3F1-A718-B6E12AE27B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45546" y="4005881"/>
            <a:ext cx="661365" cy="661365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58E920C1-6A95-1462-55F5-FEE391A68B98}"/>
              </a:ext>
            </a:extLst>
          </p:cNvPr>
          <p:cNvSpPr txBox="1">
            <a:spLocks/>
          </p:cNvSpPr>
          <p:nvPr/>
        </p:nvSpPr>
        <p:spPr>
          <a:xfrm>
            <a:off x="4091356" y="1524386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Throughout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6D712530-1FBE-F71C-C7DB-7F33C577B0DB}"/>
              </a:ext>
            </a:extLst>
          </p:cNvPr>
          <p:cNvSpPr txBox="1">
            <a:spLocks/>
          </p:cNvSpPr>
          <p:nvPr/>
        </p:nvSpPr>
        <p:spPr>
          <a:xfrm>
            <a:off x="6984345" y="1880251"/>
            <a:ext cx="2583766" cy="919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noProof="0">
                <a:solidFill>
                  <a:schemeClr val="bg1"/>
                </a:solidFill>
                <a:highlight>
                  <a:srgbClr val="00FF00"/>
                </a:highlight>
                <a:latin typeface="AkzidenzGrotesk"/>
              </a:rPr>
              <a:t>At the end</a:t>
            </a:r>
          </a:p>
        </p:txBody>
      </p:sp>
    </p:spTree>
    <p:extLst>
      <p:ext uri="{BB962C8B-B14F-4D97-AF65-F5344CB8AC3E}">
        <p14:creationId xmlns:p14="http://schemas.microsoft.com/office/powerpoint/2010/main" val="1283687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1F13-0173-E2B9-4281-3C3356BB0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57260"/>
          </a:xfrm>
        </p:spPr>
        <p:txBody>
          <a:bodyPr>
            <a:normAutofit fontScale="90000"/>
          </a:bodyPr>
          <a:lstStyle/>
          <a:p>
            <a:r>
              <a:rPr lang="en-GB" b="1" err="1">
                <a:solidFill>
                  <a:schemeClr val="bg1"/>
                </a:solidFill>
                <a:latin typeface="AkzidenzGrotesk"/>
              </a:rPr>
              <a:t>Rôl</a:t>
            </a:r>
            <a:r>
              <a:rPr lang="en-GB" b="1">
                <a:solidFill>
                  <a:schemeClr val="bg1"/>
                </a:solidFill>
                <a:latin typeface="AkzidenzGrotesk"/>
              </a:rPr>
              <a:t> AI / </a:t>
            </a:r>
            <a:r>
              <a:rPr lang="en-GB" b="1" i="1">
                <a:solidFill>
                  <a:schemeClr val="bg1"/>
                </a:solidFill>
                <a:latin typeface="AkzidenzGrotesk"/>
              </a:rPr>
              <a:t>Role of AI</a:t>
            </a:r>
            <a:endParaRPr lang="en-GB" b="1" i="1">
              <a:solidFill>
                <a:schemeClr val="bg1"/>
              </a:solidFill>
              <a:latin typeface="AkzidenzGrotesk" panose="02000903050000020004" pitchFamily="2" charset="0"/>
            </a:endParaRPr>
          </a:p>
        </p:txBody>
      </p:sp>
      <p:grpSp>
        <p:nvGrpSpPr>
          <p:cNvPr id="70" name="Google Shape;1199;p28">
            <a:extLst>
              <a:ext uri="{FF2B5EF4-FFF2-40B4-BE49-F238E27FC236}">
                <a16:creationId xmlns:a16="http://schemas.microsoft.com/office/drawing/2014/main" id="{A55A3DEA-1584-CAEB-8E23-709F7A58D7F9}"/>
              </a:ext>
            </a:extLst>
          </p:cNvPr>
          <p:cNvGrpSpPr/>
          <p:nvPr/>
        </p:nvGrpSpPr>
        <p:grpSpPr>
          <a:xfrm>
            <a:off x="6403124" y="1282631"/>
            <a:ext cx="4394917" cy="1127249"/>
            <a:chOff x="5164972" y="960720"/>
            <a:chExt cx="3531503" cy="712646"/>
          </a:xfrm>
        </p:grpSpPr>
        <p:grpSp>
          <p:nvGrpSpPr>
            <p:cNvPr id="71" name="Google Shape;1200;p28">
              <a:extLst>
                <a:ext uri="{FF2B5EF4-FFF2-40B4-BE49-F238E27FC236}">
                  <a16:creationId xmlns:a16="http://schemas.microsoft.com/office/drawing/2014/main" id="{9819B3B1-741E-EA36-682F-248839369DC0}"/>
                </a:ext>
              </a:extLst>
            </p:cNvPr>
            <p:cNvGrpSpPr/>
            <p:nvPr/>
          </p:nvGrpSpPr>
          <p:grpSpPr>
            <a:xfrm>
              <a:off x="6467475" y="960720"/>
              <a:ext cx="2229000" cy="711543"/>
              <a:chOff x="6467475" y="965982"/>
              <a:chExt cx="2229000" cy="711543"/>
            </a:xfrm>
          </p:grpSpPr>
          <p:sp>
            <p:nvSpPr>
              <p:cNvPr id="75" name="Google Shape;1201;p28">
                <a:extLst>
                  <a:ext uri="{FF2B5EF4-FFF2-40B4-BE49-F238E27FC236}">
                    <a16:creationId xmlns:a16="http://schemas.microsoft.com/office/drawing/2014/main" id="{399BE17A-B940-2E69-1BBE-880760C841FE}"/>
                  </a:ext>
                </a:extLst>
              </p:cNvPr>
              <p:cNvSpPr/>
              <p:nvPr/>
            </p:nvSpPr>
            <p:spPr>
              <a:xfrm>
                <a:off x="6467475" y="105442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1202;p28">
                <a:extLst>
                  <a:ext uri="{FF2B5EF4-FFF2-40B4-BE49-F238E27FC236}">
                    <a16:creationId xmlns:a16="http://schemas.microsoft.com/office/drawing/2014/main" id="{87DA8762-62C9-FEF6-CDDC-EF96FEBD4585}"/>
                  </a:ext>
                </a:extLst>
              </p:cNvPr>
              <p:cNvSpPr txBox="1"/>
              <p:nvPr/>
            </p:nvSpPr>
            <p:spPr>
              <a:xfrm>
                <a:off x="6587443" y="965982"/>
                <a:ext cx="2006358" cy="70197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AI Can suggest a structure – but you'll need to check does it include all the necessary sections 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72" name="Google Shape;1203;p28">
              <a:extLst>
                <a:ext uri="{FF2B5EF4-FFF2-40B4-BE49-F238E27FC236}">
                  <a16:creationId xmlns:a16="http://schemas.microsoft.com/office/drawing/2014/main" id="{195B40AF-E118-EDCF-B48C-79C2B5F31E8F}"/>
                </a:ext>
              </a:extLst>
            </p:cNvPr>
            <p:cNvGrpSpPr/>
            <p:nvPr/>
          </p:nvGrpSpPr>
          <p:grpSpPr>
            <a:xfrm>
              <a:off x="5164972" y="1048060"/>
              <a:ext cx="1414566" cy="625306"/>
              <a:chOff x="5164972" y="1048060"/>
              <a:chExt cx="1414566" cy="625306"/>
            </a:xfrm>
          </p:grpSpPr>
          <p:sp>
            <p:nvSpPr>
              <p:cNvPr id="73" name="Google Shape;1204;p28">
                <a:extLst>
                  <a:ext uri="{FF2B5EF4-FFF2-40B4-BE49-F238E27FC236}">
                    <a16:creationId xmlns:a16="http://schemas.microsoft.com/office/drawing/2014/main" id="{3BD1B0A5-5655-FA55-C568-39E14BAFBA1F}"/>
                  </a:ext>
                </a:extLst>
              </p:cNvPr>
              <p:cNvSpPr/>
              <p:nvPr/>
            </p:nvSpPr>
            <p:spPr>
              <a:xfrm>
                <a:off x="5164972" y="1048060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0" y="0"/>
                    </a:moveTo>
                    <a:lnTo>
                      <a:pt x="0" y="35327"/>
                    </a:lnTo>
                    <a:lnTo>
                      <a:pt x="75450" y="35327"/>
                    </a:lnTo>
                    <a:cubicBezTo>
                      <a:pt x="77896" y="35327"/>
                      <a:pt x="79919" y="33305"/>
                      <a:pt x="79919" y="30728"/>
                    </a:cubicBezTo>
                    <a:lnTo>
                      <a:pt x="79919" y="4632"/>
                    </a:lnTo>
                    <a:cubicBezTo>
                      <a:pt x="79919" y="2055"/>
                      <a:pt x="77896" y="0"/>
                      <a:pt x="7545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1205;p28">
                <a:extLst>
                  <a:ext uri="{FF2B5EF4-FFF2-40B4-BE49-F238E27FC236}">
                    <a16:creationId xmlns:a16="http://schemas.microsoft.com/office/drawing/2014/main" id="{1AF83821-EBB7-9FB3-0BAF-D1F93CE6C4B4}"/>
                  </a:ext>
                </a:extLst>
              </p:cNvPr>
              <p:cNvSpPr/>
              <p:nvPr/>
            </p:nvSpPr>
            <p:spPr>
              <a:xfrm>
                <a:off x="5395925" y="1205953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  <a:sym typeface="Fira Sans Extra Condensed Medium"/>
                  </a:rPr>
                  <a:t>Can suggest structure</a:t>
                </a:r>
                <a:endParaRPr lang="en" sz="1700">
                  <a:solidFill>
                    <a:srgbClr val="FFFFFF"/>
                  </a:solidFill>
                  <a:latin typeface="Fira Sans Extra Condensed Medium"/>
                </a:endParaRPr>
              </a:p>
            </p:txBody>
          </p:sp>
        </p:grpSp>
      </p:grpSp>
      <p:grpSp>
        <p:nvGrpSpPr>
          <p:cNvPr id="77" name="Google Shape;1206;p28">
            <a:extLst>
              <a:ext uri="{FF2B5EF4-FFF2-40B4-BE49-F238E27FC236}">
                <a16:creationId xmlns:a16="http://schemas.microsoft.com/office/drawing/2014/main" id="{81DC4A6C-AD18-E045-8A05-0CEF72F49599}"/>
              </a:ext>
            </a:extLst>
          </p:cNvPr>
          <p:cNvGrpSpPr/>
          <p:nvPr/>
        </p:nvGrpSpPr>
        <p:grpSpPr>
          <a:xfrm>
            <a:off x="6403124" y="2714905"/>
            <a:ext cx="4341993" cy="1137923"/>
            <a:chOff x="5164972" y="2220845"/>
            <a:chExt cx="3531503" cy="625306"/>
          </a:xfrm>
        </p:grpSpPr>
        <p:grpSp>
          <p:nvGrpSpPr>
            <p:cNvPr id="78" name="Google Shape;1207;p28">
              <a:extLst>
                <a:ext uri="{FF2B5EF4-FFF2-40B4-BE49-F238E27FC236}">
                  <a16:creationId xmlns:a16="http://schemas.microsoft.com/office/drawing/2014/main" id="{900B10E4-326F-ACAD-83C3-07D3C873A18F}"/>
                </a:ext>
              </a:extLst>
            </p:cNvPr>
            <p:cNvGrpSpPr/>
            <p:nvPr/>
          </p:nvGrpSpPr>
          <p:grpSpPr>
            <a:xfrm>
              <a:off x="6467475" y="2221947"/>
              <a:ext cx="2229000" cy="623100"/>
              <a:chOff x="6467475" y="2216475"/>
              <a:chExt cx="2229000" cy="623100"/>
            </a:xfrm>
          </p:grpSpPr>
          <p:sp>
            <p:nvSpPr>
              <p:cNvPr id="82" name="Google Shape;1208;p28">
                <a:extLst>
                  <a:ext uri="{FF2B5EF4-FFF2-40B4-BE49-F238E27FC236}">
                    <a16:creationId xmlns:a16="http://schemas.microsoft.com/office/drawing/2014/main" id="{F51F846F-B541-80DB-DF58-49EE8A9B6A1D}"/>
                  </a:ext>
                </a:extLst>
              </p:cNvPr>
              <p:cNvSpPr/>
              <p:nvPr/>
            </p:nvSpPr>
            <p:spPr>
              <a:xfrm>
                <a:off x="6467475" y="221647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1209;p28">
                <a:extLst>
                  <a:ext uri="{FF2B5EF4-FFF2-40B4-BE49-F238E27FC236}">
                    <a16:creationId xmlns:a16="http://schemas.microsoft.com/office/drawing/2014/main" id="{AB2FBF75-7F8C-F503-4CE2-F129117E2D54}"/>
                  </a:ext>
                </a:extLst>
              </p:cNvPr>
              <p:cNvSpPr txBox="1"/>
              <p:nvPr/>
            </p:nvSpPr>
            <p:spPr>
              <a:xfrm>
                <a:off x="6611294" y="2232975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You must be the original author of any writing! 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79" name="Google Shape;1210;p28">
              <a:extLst>
                <a:ext uri="{FF2B5EF4-FFF2-40B4-BE49-F238E27FC236}">
                  <a16:creationId xmlns:a16="http://schemas.microsoft.com/office/drawing/2014/main" id="{775812CE-31CC-AE61-5AB1-F3143E108EAD}"/>
                </a:ext>
              </a:extLst>
            </p:cNvPr>
            <p:cNvGrpSpPr/>
            <p:nvPr/>
          </p:nvGrpSpPr>
          <p:grpSpPr>
            <a:xfrm>
              <a:off x="5164972" y="2220845"/>
              <a:ext cx="1414566" cy="625306"/>
              <a:chOff x="5164972" y="2220845"/>
              <a:chExt cx="1414566" cy="625306"/>
            </a:xfrm>
          </p:grpSpPr>
          <p:sp>
            <p:nvSpPr>
              <p:cNvPr id="80" name="Google Shape;1211;p28">
                <a:extLst>
                  <a:ext uri="{FF2B5EF4-FFF2-40B4-BE49-F238E27FC236}">
                    <a16:creationId xmlns:a16="http://schemas.microsoft.com/office/drawing/2014/main" id="{A672FE72-37CD-64FD-826F-886E74E2858F}"/>
                  </a:ext>
                </a:extLst>
              </p:cNvPr>
              <p:cNvSpPr/>
              <p:nvPr/>
            </p:nvSpPr>
            <p:spPr>
              <a:xfrm>
                <a:off x="5164972" y="2220845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0" y="0"/>
                    </a:moveTo>
                    <a:lnTo>
                      <a:pt x="0" y="35328"/>
                    </a:lnTo>
                    <a:lnTo>
                      <a:pt x="75450" y="35328"/>
                    </a:lnTo>
                    <a:cubicBezTo>
                      <a:pt x="77896" y="35328"/>
                      <a:pt x="79919" y="33305"/>
                      <a:pt x="79919" y="30728"/>
                    </a:cubicBezTo>
                    <a:lnTo>
                      <a:pt x="79919" y="4632"/>
                    </a:lnTo>
                    <a:cubicBezTo>
                      <a:pt x="79919" y="2186"/>
                      <a:pt x="77896" y="0"/>
                      <a:pt x="7545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1212;p28">
                <a:extLst>
                  <a:ext uri="{FF2B5EF4-FFF2-40B4-BE49-F238E27FC236}">
                    <a16:creationId xmlns:a16="http://schemas.microsoft.com/office/drawing/2014/main" id="{231A89C2-BDB5-1F16-CB95-84E1DC268579}"/>
                  </a:ext>
                </a:extLst>
              </p:cNvPr>
              <p:cNvSpPr/>
              <p:nvPr/>
            </p:nvSpPr>
            <p:spPr>
              <a:xfrm>
                <a:off x="5395925" y="2387267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</a:rPr>
                  <a:t>Can NOT write </a:t>
                </a:r>
                <a:endParaRPr lang="en-US">
                  <a:solidFill>
                    <a:srgbClr val="FFFFFF"/>
                  </a:solidFill>
                  <a:latin typeface="Calibri"/>
                  <a:ea typeface="Calibri"/>
                  <a:cs typeface="Calibri"/>
                </a:endParaRPr>
              </a:p>
            </p:txBody>
          </p:sp>
        </p:grpSp>
      </p:grpSp>
      <p:grpSp>
        <p:nvGrpSpPr>
          <p:cNvPr id="84" name="Google Shape;1213;p28">
            <a:extLst>
              <a:ext uri="{FF2B5EF4-FFF2-40B4-BE49-F238E27FC236}">
                <a16:creationId xmlns:a16="http://schemas.microsoft.com/office/drawing/2014/main" id="{37FEF6C9-0186-69DF-9ED0-8E1CB5C19E8A}"/>
              </a:ext>
            </a:extLst>
          </p:cNvPr>
          <p:cNvGrpSpPr/>
          <p:nvPr/>
        </p:nvGrpSpPr>
        <p:grpSpPr>
          <a:xfrm>
            <a:off x="6403124" y="4012731"/>
            <a:ext cx="4376630" cy="1052590"/>
            <a:chOff x="5164972" y="3407836"/>
            <a:chExt cx="3531503" cy="623100"/>
          </a:xfrm>
        </p:grpSpPr>
        <p:grpSp>
          <p:nvGrpSpPr>
            <p:cNvPr id="85" name="Google Shape;1214;p28">
              <a:extLst>
                <a:ext uri="{FF2B5EF4-FFF2-40B4-BE49-F238E27FC236}">
                  <a16:creationId xmlns:a16="http://schemas.microsoft.com/office/drawing/2014/main" id="{0D92CD76-BB9E-010E-F81C-47ACB7A18401}"/>
                </a:ext>
              </a:extLst>
            </p:cNvPr>
            <p:cNvGrpSpPr/>
            <p:nvPr/>
          </p:nvGrpSpPr>
          <p:grpSpPr>
            <a:xfrm>
              <a:off x="6467475" y="3407836"/>
              <a:ext cx="2229000" cy="623100"/>
              <a:chOff x="6467475" y="3406937"/>
              <a:chExt cx="2229000" cy="623100"/>
            </a:xfrm>
          </p:grpSpPr>
          <p:sp>
            <p:nvSpPr>
              <p:cNvPr id="89" name="Google Shape;1215;p28">
                <a:extLst>
                  <a:ext uri="{FF2B5EF4-FFF2-40B4-BE49-F238E27FC236}">
                    <a16:creationId xmlns:a16="http://schemas.microsoft.com/office/drawing/2014/main" id="{E6A29F7E-C401-B56C-05A1-7204253A6D14}"/>
                  </a:ext>
                </a:extLst>
              </p:cNvPr>
              <p:cNvSpPr/>
              <p:nvPr/>
            </p:nvSpPr>
            <p:spPr>
              <a:xfrm>
                <a:off x="6467475" y="3406937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1216;p28">
                <a:extLst>
                  <a:ext uri="{FF2B5EF4-FFF2-40B4-BE49-F238E27FC236}">
                    <a16:creationId xmlns:a16="http://schemas.microsoft.com/office/drawing/2014/main" id="{FDA756A4-A35A-88C0-BE5E-703D85CC7618}"/>
                  </a:ext>
                </a:extLst>
              </p:cNvPr>
              <p:cNvSpPr txBox="1"/>
              <p:nvPr/>
            </p:nvSpPr>
            <p:spPr>
              <a:xfrm>
                <a:off x="6477143" y="3439840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AI acknowledgement to be included in every assignment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86" name="Google Shape;1217;p28">
              <a:extLst>
                <a:ext uri="{FF2B5EF4-FFF2-40B4-BE49-F238E27FC236}">
                  <a16:creationId xmlns:a16="http://schemas.microsoft.com/office/drawing/2014/main" id="{D2C8FCED-CAD2-A3B6-61BA-8AA7CFC49CB3}"/>
                </a:ext>
              </a:extLst>
            </p:cNvPr>
            <p:cNvGrpSpPr/>
            <p:nvPr/>
          </p:nvGrpSpPr>
          <p:grpSpPr>
            <a:xfrm>
              <a:off x="5164972" y="3407883"/>
              <a:ext cx="1414566" cy="623005"/>
              <a:chOff x="5164972" y="3407883"/>
              <a:chExt cx="1414566" cy="623005"/>
            </a:xfrm>
          </p:grpSpPr>
          <p:sp>
            <p:nvSpPr>
              <p:cNvPr id="87" name="Google Shape;1218;p28">
                <a:extLst>
                  <a:ext uri="{FF2B5EF4-FFF2-40B4-BE49-F238E27FC236}">
                    <a16:creationId xmlns:a16="http://schemas.microsoft.com/office/drawing/2014/main" id="{CD429C88-DE57-F4D8-4978-19C1D7147FE9}"/>
                  </a:ext>
                </a:extLst>
              </p:cNvPr>
              <p:cNvSpPr/>
              <p:nvPr/>
            </p:nvSpPr>
            <p:spPr>
              <a:xfrm>
                <a:off x="5164972" y="3407883"/>
                <a:ext cx="1414566" cy="623005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198" extrusionOk="0">
                    <a:moveTo>
                      <a:pt x="0" y="1"/>
                    </a:moveTo>
                    <a:lnTo>
                      <a:pt x="0" y="35198"/>
                    </a:lnTo>
                    <a:lnTo>
                      <a:pt x="75450" y="35198"/>
                    </a:lnTo>
                    <a:cubicBezTo>
                      <a:pt x="77896" y="35198"/>
                      <a:pt x="79919" y="33175"/>
                      <a:pt x="79919" y="30729"/>
                    </a:cubicBezTo>
                    <a:lnTo>
                      <a:pt x="79919" y="4470"/>
                    </a:lnTo>
                    <a:cubicBezTo>
                      <a:pt x="79919" y="2023"/>
                      <a:pt x="77896" y="1"/>
                      <a:pt x="7545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1219;p28">
                <a:extLst>
                  <a:ext uri="{FF2B5EF4-FFF2-40B4-BE49-F238E27FC236}">
                    <a16:creationId xmlns:a16="http://schemas.microsoft.com/office/drawing/2014/main" id="{65F2D560-F5C6-FA86-A40F-E385F98A1F0C}"/>
                  </a:ext>
                </a:extLst>
              </p:cNvPr>
              <p:cNvSpPr/>
              <p:nvPr/>
            </p:nvSpPr>
            <p:spPr>
              <a:xfrm>
                <a:off x="5166750" y="3561530"/>
                <a:ext cx="1287178" cy="317603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algn="r"/>
                <a:r>
                  <a:rPr lang="en" sz="1700" err="1">
                    <a:solidFill>
                      <a:srgbClr val="FFFFFF"/>
                    </a:solidFill>
                    <a:latin typeface="Fira Sans Extra Condensed Medium"/>
                  </a:rPr>
                  <a:t>Acknowlegde</a:t>
                </a:r>
              </a:p>
            </p:txBody>
          </p:sp>
        </p:grpSp>
      </p:grpSp>
      <p:grpSp>
        <p:nvGrpSpPr>
          <p:cNvPr id="91" name="Google Shape;1220;p28">
            <a:extLst>
              <a:ext uri="{FF2B5EF4-FFF2-40B4-BE49-F238E27FC236}">
                <a16:creationId xmlns:a16="http://schemas.microsoft.com/office/drawing/2014/main" id="{3F48F2DF-D699-3B94-850D-501D888610F7}"/>
              </a:ext>
            </a:extLst>
          </p:cNvPr>
          <p:cNvGrpSpPr/>
          <p:nvPr/>
        </p:nvGrpSpPr>
        <p:grpSpPr>
          <a:xfrm>
            <a:off x="1085752" y="3088144"/>
            <a:ext cx="3736573" cy="950888"/>
            <a:chOff x="457200" y="2621794"/>
            <a:chExt cx="3521828" cy="625306"/>
          </a:xfrm>
        </p:grpSpPr>
        <p:grpSp>
          <p:nvGrpSpPr>
            <p:cNvPr id="92" name="Google Shape;1221;p28">
              <a:extLst>
                <a:ext uri="{FF2B5EF4-FFF2-40B4-BE49-F238E27FC236}">
                  <a16:creationId xmlns:a16="http://schemas.microsoft.com/office/drawing/2014/main" id="{A413FF42-410B-942A-1410-900F3C38EBF9}"/>
                </a:ext>
              </a:extLst>
            </p:cNvPr>
            <p:cNvGrpSpPr/>
            <p:nvPr/>
          </p:nvGrpSpPr>
          <p:grpSpPr>
            <a:xfrm>
              <a:off x="457200" y="2622897"/>
              <a:ext cx="2229000" cy="623100"/>
              <a:chOff x="457200" y="2616525"/>
              <a:chExt cx="2229000" cy="623100"/>
            </a:xfrm>
          </p:grpSpPr>
          <p:sp>
            <p:nvSpPr>
              <p:cNvPr id="96" name="Google Shape;1222;p28">
                <a:extLst>
                  <a:ext uri="{FF2B5EF4-FFF2-40B4-BE49-F238E27FC236}">
                    <a16:creationId xmlns:a16="http://schemas.microsoft.com/office/drawing/2014/main" id="{567BDE61-7158-ECF1-7CB5-7ADCB7E4A72B}"/>
                  </a:ext>
                </a:extLst>
              </p:cNvPr>
              <p:cNvSpPr/>
              <p:nvPr/>
            </p:nvSpPr>
            <p:spPr>
              <a:xfrm>
                <a:off x="457200" y="261652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1223;p28">
                <a:extLst>
                  <a:ext uri="{FF2B5EF4-FFF2-40B4-BE49-F238E27FC236}">
                    <a16:creationId xmlns:a16="http://schemas.microsoft.com/office/drawing/2014/main" id="{0F6574AC-71B8-73F0-A08A-FBB202C5A3EA}"/>
                  </a:ext>
                </a:extLst>
              </p:cNvPr>
              <p:cNvSpPr txBox="1"/>
              <p:nvPr/>
            </p:nvSpPr>
            <p:spPr>
              <a:xfrm>
                <a:off x="481672" y="2633025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Grammarly / </a:t>
                </a:r>
                <a:r>
                  <a:rPr lang="en" sz="1200" err="1">
                    <a:latin typeface="Fira Sans"/>
                    <a:ea typeface="Fira Sans"/>
                    <a:cs typeface="Fira Sans"/>
                    <a:sym typeface="Fira Sans"/>
                  </a:rPr>
                  <a:t>Cysill</a:t>
                </a:r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 used to correct spellings / sentence structure from YOUR writing</a:t>
                </a:r>
                <a:endParaRPr lang="en" sz="1200">
                  <a:latin typeface="Fira Sans"/>
                  <a:ea typeface="Fira Sans"/>
                  <a:cs typeface="Fira Sans"/>
                </a:endParaRPr>
              </a:p>
            </p:txBody>
          </p:sp>
        </p:grpSp>
        <p:grpSp>
          <p:nvGrpSpPr>
            <p:cNvPr id="93" name="Google Shape;1224;p28">
              <a:extLst>
                <a:ext uri="{FF2B5EF4-FFF2-40B4-BE49-F238E27FC236}">
                  <a16:creationId xmlns:a16="http://schemas.microsoft.com/office/drawing/2014/main" id="{AFAE61EE-DA27-4E14-EDAE-66955C9922BE}"/>
                </a:ext>
              </a:extLst>
            </p:cNvPr>
            <p:cNvGrpSpPr/>
            <p:nvPr/>
          </p:nvGrpSpPr>
          <p:grpSpPr>
            <a:xfrm>
              <a:off x="2564462" y="2621794"/>
              <a:ext cx="1414566" cy="625306"/>
              <a:chOff x="2564462" y="2621794"/>
              <a:chExt cx="1414566" cy="625306"/>
            </a:xfrm>
          </p:grpSpPr>
          <p:sp>
            <p:nvSpPr>
              <p:cNvPr id="94" name="Google Shape;1225;p28">
                <a:extLst>
                  <a:ext uri="{FF2B5EF4-FFF2-40B4-BE49-F238E27FC236}">
                    <a16:creationId xmlns:a16="http://schemas.microsoft.com/office/drawing/2014/main" id="{B3A8FB00-6476-3C25-0180-58745CB8317C}"/>
                  </a:ext>
                </a:extLst>
              </p:cNvPr>
              <p:cNvSpPr/>
              <p:nvPr/>
            </p:nvSpPr>
            <p:spPr>
              <a:xfrm>
                <a:off x="2564462" y="2621794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4502" y="1"/>
                    </a:moveTo>
                    <a:cubicBezTo>
                      <a:pt x="2056" y="1"/>
                      <a:pt x="0" y="2023"/>
                      <a:pt x="0" y="4600"/>
                    </a:cubicBezTo>
                    <a:lnTo>
                      <a:pt x="0" y="30696"/>
                    </a:lnTo>
                    <a:cubicBezTo>
                      <a:pt x="0" y="33306"/>
                      <a:pt x="2056" y="35328"/>
                      <a:pt x="4502" y="35328"/>
                    </a:cubicBezTo>
                    <a:lnTo>
                      <a:pt x="79919" y="35328"/>
                    </a:lnTo>
                    <a:lnTo>
                      <a:pt x="79919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1226;p28">
                <a:extLst>
                  <a:ext uri="{FF2B5EF4-FFF2-40B4-BE49-F238E27FC236}">
                    <a16:creationId xmlns:a16="http://schemas.microsoft.com/office/drawing/2014/main" id="{1C374F91-2FF5-84A9-7C00-9BFF385395AB}"/>
                  </a:ext>
                </a:extLst>
              </p:cNvPr>
              <p:cNvSpPr/>
              <p:nvPr/>
            </p:nvSpPr>
            <p:spPr>
              <a:xfrm>
                <a:off x="2624150" y="2789116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</a:rPr>
                  <a:t>AI can edit</a:t>
                </a:r>
              </a:p>
            </p:txBody>
          </p:sp>
        </p:grpSp>
      </p:grpSp>
      <p:grpSp>
        <p:nvGrpSpPr>
          <p:cNvPr id="98" name="Google Shape;1227;p28">
            <a:extLst>
              <a:ext uri="{FF2B5EF4-FFF2-40B4-BE49-F238E27FC236}">
                <a16:creationId xmlns:a16="http://schemas.microsoft.com/office/drawing/2014/main" id="{0E8067BE-7233-D2B0-8DF8-9A4CFD47B1C5}"/>
              </a:ext>
            </a:extLst>
          </p:cNvPr>
          <p:cNvGrpSpPr/>
          <p:nvPr/>
        </p:nvGrpSpPr>
        <p:grpSpPr>
          <a:xfrm>
            <a:off x="1012485" y="4388934"/>
            <a:ext cx="3886040" cy="931954"/>
            <a:chOff x="434602" y="3781886"/>
            <a:chExt cx="3544426" cy="650089"/>
          </a:xfrm>
        </p:grpSpPr>
        <p:grpSp>
          <p:nvGrpSpPr>
            <p:cNvPr id="99" name="Google Shape;1228;p28">
              <a:extLst>
                <a:ext uri="{FF2B5EF4-FFF2-40B4-BE49-F238E27FC236}">
                  <a16:creationId xmlns:a16="http://schemas.microsoft.com/office/drawing/2014/main" id="{42BD149D-6A5C-3FD4-5412-9F2AA7945D82}"/>
                </a:ext>
              </a:extLst>
            </p:cNvPr>
            <p:cNvGrpSpPr/>
            <p:nvPr/>
          </p:nvGrpSpPr>
          <p:grpSpPr>
            <a:xfrm>
              <a:off x="434602" y="3781886"/>
              <a:ext cx="2251598" cy="650089"/>
              <a:chOff x="434602" y="3780161"/>
              <a:chExt cx="2251598" cy="650089"/>
            </a:xfrm>
          </p:grpSpPr>
          <p:sp>
            <p:nvSpPr>
              <p:cNvPr id="103" name="Google Shape;1229;p28">
                <a:extLst>
                  <a:ext uri="{FF2B5EF4-FFF2-40B4-BE49-F238E27FC236}">
                    <a16:creationId xmlns:a16="http://schemas.microsoft.com/office/drawing/2014/main" id="{49C3F92B-CDF6-5975-3EEF-58291D23728C}"/>
                  </a:ext>
                </a:extLst>
              </p:cNvPr>
              <p:cNvSpPr/>
              <p:nvPr/>
            </p:nvSpPr>
            <p:spPr>
              <a:xfrm>
                <a:off x="457200" y="3807150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230;p28">
                <a:extLst>
                  <a:ext uri="{FF2B5EF4-FFF2-40B4-BE49-F238E27FC236}">
                    <a16:creationId xmlns:a16="http://schemas.microsoft.com/office/drawing/2014/main" id="{32F6CED3-952D-BA97-0A71-896FE2012ACC}"/>
                  </a:ext>
                </a:extLst>
              </p:cNvPr>
              <p:cNvSpPr txBox="1"/>
              <p:nvPr/>
            </p:nvSpPr>
            <p:spPr>
              <a:xfrm>
                <a:off x="434602" y="3780161"/>
                <a:ext cx="2130147" cy="63842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200">
                    <a:latin typeface="Fira Sans"/>
                    <a:ea typeface="Fira Sans"/>
                    <a:cs typeface="Fira Sans"/>
                  </a:rPr>
                  <a:t>Can't avoid AI – so use it wisely and correctly!</a:t>
                </a:r>
              </a:p>
            </p:txBody>
          </p:sp>
        </p:grpSp>
        <p:grpSp>
          <p:nvGrpSpPr>
            <p:cNvPr id="100" name="Google Shape;1231;p28">
              <a:extLst>
                <a:ext uri="{FF2B5EF4-FFF2-40B4-BE49-F238E27FC236}">
                  <a16:creationId xmlns:a16="http://schemas.microsoft.com/office/drawing/2014/main" id="{C413A5A5-9E5B-3751-5C81-F267C7A6E399}"/>
                </a:ext>
              </a:extLst>
            </p:cNvPr>
            <p:cNvGrpSpPr/>
            <p:nvPr/>
          </p:nvGrpSpPr>
          <p:grpSpPr>
            <a:xfrm>
              <a:off x="2564462" y="3808923"/>
              <a:ext cx="1414566" cy="623005"/>
              <a:chOff x="2564462" y="3808923"/>
              <a:chExt cx="1414566" cy="623005"/>
            </a:xfrm>
          </p:grpSpPr>
          <p:sp>
            <p:nvSpPr>
              <p:cNvPr id="101" name="Google Shape;1232;p28">
                <a:extLst>
                  <a:ext uri="{FF2B5EF4-FFF2-40B4-BE49-F238E27FC236}">
                    <a16:creationId xmlns:a16="http://schemas.microsoft.com/office/drawing/2014/main" id="{186986ED-7F00-8968-5640-96740896B9A2}"/>
                  </a:ext>
                </a:extLst>
              </p:cNvPr>
              <p:cNvSpPr/>
              <p:nvPr/>
            </p:nvSpPr>
            <p:spPr>
              <a:xfrm>
                <a:off x="2564462" y="3808923"/>
                <a:ext cx="1414566" cy="623005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198" extrusionOk="0">
                    <a:moveTo>
                      <a:pt x="4502" y="0"/>
                    </a:moveTo>
                    <a:cubicBezTo>
                      <a:pt x="2056" y="0"/>
                      <a:pt x="0" y="2023"/>
                      <a:pt x="0" y="4469"/>
                    </a:cubicBezTo>
                    <a:lnTo>
                      <a:pt x="0" y="30565"/>
                    </a:lnTo>
                    <a:cubicBezTo>
                      <a:pt x="0" y="33142"/>
                      <a:pt x="2056" y="35197"/>
                      <a:pt x="4502" y="35197"/>
                    </a:cubicBezTo>
                    <a:lnTo>
                      <a:pt x="79919" y="35197"/>
                    </a:lnTo>
                    <a:lnTo>
                      <a:pt x="79919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233;p28">
                <a:extLst>
                  <a:ext uri="{FF2B5EF4-FFF2-40B4-BE49-F238E27FC236}">
                    <a16:creationId xmlns:a16="http://schemas.microsoft.com/office/drawing/2014/main" id="{E4C7E81F-23AD-D242-AF1D-E585E598A6B2}"/>
                  </a:ext>
                </a:extLst>
              </p:cNvPr>
              <p:cNvSpPr/>
              <p:nvPr/>
            </p:nvSpPr>
            <p:spPr>
              <a:xfrm>
                <a:off x="2624150" y="3971598"/>
                <a:ext cx="1113900" cy="301200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700">
                    <a:solidFill>
                      <a:srgbClr val="FFFFFF"/>
                    </a:solidFill>
                    <a:latin typeface="Fira Sans Extra Condensed Medium"/>
                    <a:sym typeface="Fira Sans Extra Condensed Medium"/>
                  </a:rPr>
                  <a:t>AI is here to stay</a:t>
                </a:r>
                <a:endParaRPr lang="en" sz="1700">
                  <a:solidFill>
                    <a:srgbClr val="FFFFFF"/>
                  </a:solidFill>
                  <a:latin typeface="Fira Sans Extra Condensed Medium"/>
                </a:endParaRPr>
              </a:p>
            </p:txBody>
          </p:sp>
        </p:grpSp>
      </p:grpSp>
      <p:grpSp>
        <p:nvGrpSpPr>
          <p:cNvPr id="105" name="Google Shape;1234;p28">
            <a:extLst>
              <a:ext uri="{FF2B5EF4-FFF2-40B4-BE49-F238E27FC236}">
                <a16:creationId xmlns:a16="http://schemas.microsoft.com/office/drawing/2014/main" id="{A5977BFE-7137-03DA-2B8C-E6DBB95B8261}"/>
              </a:ext>
            </a:extLst>
          </p:cNvPr>
          <p:cNvGrpSpPr/>
          <p:nvPr/>
        </p:nvGrpSpPr>
        <p:grpSpPr>
          <a:xfrm>
            <a:off x="1085752" y="1520503"/>
            <a:ext cx="3985955" cy="978596"/>
            <a:chOff x="457200" y="1449009"/>
            <a:chExt cx="3521828" cy="625306"/>
          </a:xfrm>
        </p:grpSpPr>
        <p:grpSp>
          <p:nvGrpSpPr>
            <p:cNvPr id="106" name="Google Shape;1235;p28">
              <a:extLst>
                <a:ext uri="{FF2B5EF4-FFF2-40B4-BE49-F238E27FC236}">
                  <a16:creationId xmlns:a16="http://schemas.microsoft.com/office/drawing/2014/main" id="{9D51B1DB-F6AF-DCE8-02ED-C496A27443BB}"/>
                </a:ext>
              </a:extLst>
            </p:cNvPr>
            <p:cNvGrpSpPr/>
            <p:nvPr/>
          </p:nvGrpSpPr>
          <p:grpSpPr>
            <a:xfrm>
              <a:off x="457200" y="1450112"/>
              <a:ext cx="2229000" cy="623100"/>
              <a:chOff x="457200" y="1454475"/>
              <a:chExt cx="2229000" cy="623100"/>
            </a:xfrm>
          </p:grpSpPr>
          <p:sp>
            <p:nvSpPr>
              <p:cNvPr id="110" name="Google Shape;1236;p28">
                <a:extLst>
                  <a:ext uri="{FF2B5EF4-FFF2-40B4-BE49-F238E27FC236}">
                    <a16:creationId xmlns:a16="http://schemas.microsoft.com/office/drawing/2014/main" id="{6CFD2438-0153-AA67-E039-26471303C9FE}"/>
                  </a:ext>
                </a:extLst>
              </p:cNvPr>
              <p:cNvSpPr/>
              <p:nvPr/>
            </p:nvSpPr>
            <p:spPr>
              <a:xfrm>
                <a:off x="457200" y="1454475"/>
                <a:ext cx="2229000" cy="623100"/>
              </a:xfrm>
              <a:prstGeom prst="rect">
                <a:avLst/>
              </a:pr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237;p28">
                <a:extLst>
                  <a:ext uri="{FF2B5EF4-FFF2-40B4-BE49-F238E27FC236}">
                    <a16:creationId xmlns:a16="http://schemas.microsoft.com/office/drawing/2014/main" id="{02DA5B52-8A55-261B-3CA1-A661E60B672C}"/>
                  </a:ext>
                </a:extLst>
              </p:cNvPr>
              <p:cNvSpPr txBox="1"/>
              <p:nvPr/>
            </p:nvSpPr>
            <p:spPr>
              <a:xfrm>
                <a:off x="481672" y="1470975"/>
                <a:ext cx="2079600" cy="5901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200">
                    <a:latin typeface="Fira Sans"/>
                    <a:ea typeface="Fira Sans"/>
                    <a:cs typeface="Fira Sans"/>
                    <a:sym typeface="Fira Sans"/>
                  </a:rPr>
                  <a:t>AI can suggest characteristics but you'll need to check and include all the ones that are essential </a:t>
                </a:r>
                <a:endParaRPr sz="1200"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</p:grpSp>
        <p:grpSp>
          <p:nvGrpSpPr>
            <p:cNvPr id="107" name="Google Shape;1238;p28">
              <a:extLst>
                <a:ext uri="{FF2B5EF4-FFF2-40B4-BE49-F238E27FC236}">
                  <a16:creationId xmlns:a16="http://schemas.microsoft.com/office/drawing/2014/main" id="{904D3CE8-9CB4-AC6E-DFBE-4FEF0A484A81}"/>
                </a:ext>
              </a:extLst>
            </p:cNvPr>
            <p:cNvGrpSpPr/>
            <p:nvPr/>
          </p:nvGrpSpPr>
          <p:grpSpPr>
            <a:xfrm>
              <a:off x="2564462" y="1449009"/>
              <a:ext cx="1414566" cy="625306"/>
              <a:chOff x="2564462" y="1449009"/>
              <a:chExt cx="1414566" cy="625306"/>
            </a:xfrm>
          </p:grpSpPr>
          <p:sp>
            <p:nvSpPr>
              <p:cNvPr id="108" name="Google Shape;1239;p28">
                <a:extLst>
                  <a:ext uri="{FF2B5EF4-FFF2-40B4-BE49-F238E27FC236}">
                    <a16:creationId xmlns:a16="http://schemas.microsoft.com/office/drawing/2014/main" id="{428F4374-A0EB-C00F-629A-E7C796930036}"/>
                  </a:ext>
                </a:extLst>
              </p:cNvPr>
              <p:cNvSpPr/>
              <p:nvPr/>
            </p:nvSpPr>
            <p:spPr>
              <a:xfrm>
                <a:off x="2564462" y="1449009"/>
                <a:ext cx="141456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79919" h="35328" extrusionOk="0">
                    <a:moveTo>
                      <a:pt x="4502" y="0"/>
                    </a:moveTo>
                    <a:cubicBezTo>
                      <a:pt x="2056" y="0"/>
                      <a:pt x="0" y="2023"/>
                      <a:pt x="0" y="4632"/>
                    </a:cubicBezTo>
                    <a:lnTo>
                      <a:pt x="0" y="30728"/>
                    </a:lnTo>
                    <a:cubicBezTo>
                      <a:pt x="0" y="33305"/>
                      <a:pt x="2056" y="35328"/>
                      <a:pt x="4502" y="35328"/>
                    </a:cubicBezTo>
                    <a:lnTo>
                      <a:pt x="79919" y="35328"/>
                    </a:lnTo>
                    <a:lnTo>
                      <a:pt x="79919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240;p28">
                <a:extLst>
                  <a:ext uri="{FF2B5EF4-FFF2-40B4-BE49-F238E27FC236}">
                    <a16:creationId xmlns:a16="http://schemas.microsoft.com/office/drawing/2014/main" id="{68694B01-892C-C99E-4A6C-6DC2405A29D1}"/>
                  </a:ext>
                </a:extLst>
              </p:cNvPr>
              <p:cNvSpPr/>
              <p:nvPr/>
            </p:nvSpPr>
            <p:spPr>
              <a:xfrm>
                <a:off x="2624150" y="1462329"/>
                <a:ext cx="1300936" cy="446672"/>
              </a:xfrm>
              <a:prstGeom prst="roundRect">
                <a:avLst>
                  <a:gd name="adj" fmla="val 0"/>
                </a:avLst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r>
                  <a:rPr lang="en" sz="1600">
                    <a:solidFill>
                      <a:srgbClr val="FFFFFF"/>
                    </a:solidFill>
                    <a:latin typeface="Fira Sans Extra Condensed Medium"/>
                    <a:sym typeface="Fira Sans Extra Condensed Medium"/>
                  </a:rPr>
                  <a:t>Can suggest Characteristics</a:t>
                </a:r>
                <a:endParaRPr lang="en" sz="1600">
                  <a:solidFill>
                    <a:srgbClr val="FFFFFF"/>
                  </a:solidFill>
                  <a:latin typeface="Fira Sans Extra Condensed Medium"/>
                </a:endParaRPr>
              </a:p>
            </p:txBody>
          </p:sp>
        </p:grp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E23FFAC0-2F11-F1AD-56CB-AE7E0E10A188}"/>
              </a:ext>
            </a:extLst>
          </p:cNvPr>
          <p:cNvGrpSpPr/>
          <p:nvPr/>
        </p:nvGrpSpPr>
        <p:grpSpPr>
          <a:xfrm>
            <a:off x="4644686" y="1676504"/>
            <a:ext cx="1925898" cy="3592129"/>
            <a:chOff x="4644686" y="1676504"/>
            <a:chExt cx="1925898" cy="3592129"/>
          </a:xfrm>
        </p:grpSpPr>
        <p:sp>
          <p:nvSpPr>
            <p:cNvPr id="3" name="Google Shape;1245;p28">
              <a:extLst>
                <a:ext uri="{FF2B5EF4-FFF2-40B4-BE49-F238E27FC236}">
                  <a16:creationId xmlns:a16="http://schemas.microsoft.com/office/drawing/2014/main" id="{68A6EFFF-350D-98FC-F32D-3FC3E76F143D}"/>
                </a:ext>
              </a:extLst>
            </p:cNvPr>
            <p:cNvSpPr/>
            <p:nvPr/>
          </p:nvSpPr>
          <p:spPr>
            <a:xfrm>
              <a:off x="4644686" y="4471142"/>
              <a:ext cx="1525439" cy="797491"/>
            </a:xfrm>
            <a:custGeom>
              <a:avLst/>
              <a:gdLst/>
              <a:ahLst/>
              <a:cxnLst/>
              <a:rect l="l" t="t" r="r" b="b"/>
              <a:pathLst>
                <a:path w="86183" h="45056" extrusionOk="0">
                  <a:moveTo>
                    <a:pt x="82108" y="1"/>
                  </a:moveTo>
                  <a:cubicBezTo>
                    <a:pt x="81711" y="1"/>
                    <a:pt x="81304" y="66"/>
                    <a:pt x="80898" y="204"/>
                  </a:cubicBezTo>
                  <a:lnTo>
                    <a:pt x="31968" y="17068"/>
                  </a:lnTo>
                  <a:cubicBezTo>
                    <a:pt x="28836" y="12697"/>
                    <a:pt x="23519" y="9729"/>
                    <a:pt x="17681" y="9729"/>
                  </a:cubicBezTo>
                  <a:cubicBezTo>
                    <a:pt x="7895" y="9729"/>
                    <a:pt x="1" y="17590"/>
                    <a:pt x="1" y="27376"/>
                  </a:cubicBezTo>
                  <a:cubicBezTo>
                    <a:pt x="1" y="37162"/>
                    <a:pt x="7895" y="45056"/>
                    <a:pt x="17681" y="45056"/>
                  </a:cubicBezTo>
                  <a:cubicBezTo>
                    <a:pt x="27466" y="45056"/>
                    <a:pt x="35360" y="37162"/>
                    <a:pt x="35360" y="27376"/>
                  </a:cubicBezTo>
                  <a:cubicBezTo>
                    <a:pt x="35360" y="26300"/>
                    <a:pt x="35230" y="25093"/>
                    <a:pt x="34936" y="23984"/>
                  </a:cubicBezTo>
                  <a:lnTo>
                    <a:pt x="83181" y="7282"/>
                  </a:lnTo>
                  <a:cubicBezTo>
                    <a:pt x="85106" y="6728"/>
                    <a:pt x="86182" y="4542"/>
                    <a:pt x="85628" y="2650"/>
                  </a:cubicBezTo>
                  <a:cubicBezTo>
                    <a:pt x="85106" y="1034"/>
                    <a:pt x="83689" y="1"/>
                    <a:pt x="82108" y="1"/>
                  </a:cubicBezTo>
                  <a:close/>
                </a:path>
              </a:pathLst>
            </a:custGeom>
            <a:solidFill>
              <a:srgbClr val="F3F3F3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12" name="Google Shape;1242;p28">
              <a:extLst>
                <a:ext uri="{FF2B5EF4-FFF2-40B4-BE49-F238E27FC236}">
                  <a16:creationId xmlns:a16="http://schemas.microsoft.com/office/drawing/2014/main" id="{BDC9F681-9DD6-57C9-C3FE-91BC1E8A6081}"/>
                </a:ext>
              </a:extLst>
            </p:cNvPr>
            <p:cNvGrpSpPr/>
            <p:nvPr/>
          </p:nvGrpSpPr>
          <p:grpSpPr>
            <a:xfrm>
              <a:off x="4756463" y="1676504"/>
              <a:ext cx="1814121" cy="2987927"/>
              <a:chOff x="3663784" y="1043900"/>
              <a:chExt cx="1814121" cy="2987927"/>
            </a:xfrm>
          </p:grpSpPr>
          <p:sp>
            <p:nvSpPr>
              <p:cNvPr id="114" name="Google Shape;1244;p28">
                <a:extLst>
                  <a:ext uri="{FF2B5EF4-FFF2-40B4-BE49-F238E27FC236}">
                    <a16:creationId xmlns:a16="http://schemas.microsoft.com/office/drawing/2014/main" id="{77698FDF-28A5-64F6-B9F2-45C266FB6626}"/>
                  </a:ext>
                </a:extLst>
              </p:cNvPr>
              <p:cNvSpPr/>
              <p:nvPr/>
            </p:nvSpPr>
            <p:spPr>
              <a:xfrm>
                <a:off x="3995769" y="2894496"/>
                <a:ext cx="1482127" cy="1137331"/>
              </a:xfrm>
              <a:custGeom>
                <a:avLst/>
                <a:gdLst/>
                <a:ahLst/>
                <a:cxnLst/>
                <a:rect l="l" t="t" r="r" b="b"/>
                <a:pathLst>
                  <a:path w="83736" h="64256" extrusionOk="0">
                    <a:moveTo>
                      <a:pt x="4612" y="1"/>
                    </a:moveTo>
                    <a:cubicBezTo>
                      <a:pt x="3227" y="1"/>
                      <a:pt x="1928" y="658"/>
                      <a:pt x="1241" y="1887"/>
                    </a:cubicBezTo>
                    <a:cubicBezTo>
                      <a:pt x="1" y="3779"/>
                      <a:pt x="816" y="6356"/>
                      <a:pt x="2872" y="7595"/>
                    </a:cubicBezTo>
                    <a:lnTo>
                      <a:pt x="50170" y="38845"/>
                    </a:lnTo>
                    <a:cubicBezTo>
                      <a:pt x="49094" y="41161"/>
                      <a:pt x="48409" y="43868"/>
                      <a:pt x="48409" y="46576"/>
                    </a:cubicBezTo>
                    <a:cubicBezTo>
                      <a:pt x="48409" y="56362"/>
                      <a:pt x="56270" y="64256"/>
                      <a:pt x="66056" y="64256"/>
                    </a:cubicBezTo>
                    <a:cubicBezTo>
                      <a:pt x="75712" y="64256"/>
                      <a:pt x="83736" y="56362"/>
                      <a:pt x="83736" y="46576"/>
                    </a:cubicBezTo>
                    <a:cubicBezTo>
                      <a:pt x="83736" y="36953"/>
                      <a:pt x="75712" y="29059"/>
                      <a:pt x="66056" y="29059"/>
                    </a:cubicBezTo>
                    <a:cubicBezTo>
                      <a:pt x="62142" y="29059"/>
                      <a:pt x="58456" y="30266"/>
                      <a:pt x="55455" y="32451"/>
                    </a:cubicBezTo>
                    <a:lnTo>
                      <a:pt x="6949" y="647"/>
                    </a:lnTo>
                    <a:cubicBezTo>
                      <a:pt x="6206" y="211"/>
                      <a:pt x="5396" y="1"/>
                      <a:pt x="4612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245;p28">
                <a:extLst>
                  <a:ext uri="{FF2B5EF4-FFF2-40B4-BE49-F238E27FC236}">
                    <a16:creationId xmlns:a16="http://schemas.microsoft.com/office/drawing/2014/main" id="{A700E9A2-EB9A-B26D-4444-B5212CA62ECB}"/>
                  </a:ext>
                </a:extLst>
              </p:cNvPr>
              <p:cNvSpPr/>
              <p:nvPr/>
            </p:nvSpPr>
            <p:spPr>
              <a:xfrm>
                <a:off x="3663784" y="2454875"/>
                <a:ext cx="1525439" cy="797491"/>
              </a:xfrm>
              <a:custGeom>
                <a:avLst/>
                <a:gdLst/>
                <a:ahLst/>
                <a:cxnLst/>
                <a:rect l="l" t="t" r="r" b="b"/>
                <a:pathLst>
                  <a:path w="86183" h="45056" extrusionOk="0">
                    <a:moveTo>
                      <a:pt x="82108" y="1"/>
                    </a:moveTo>
                    <a:cubicBezTo>
                      <a:pt x="81711" y="1"/>
                      <a:pt x="81304" y="66"/>
                      <a:pt x="80898" y="204"/>
                    </a:cubicBezTo>
                    <a:lnTo>
                      <a:pt x="31968" y="17068"/>
                    </a:lnTo>
                    <a:cubicBezTo>
                      <a:pt x="28836" y="12697"/>
                      <a:pt x="23519" y="9729"/>
                      <a:pt x="17681" y="9729"/>
                    </a:cubicBezTo>
                    <a:cubicBezTo>
                      <a:pt x="7895" y="9729"/>
                      <a:pt x="1" y="17590"/>
                      <a:pt x="1" y="27376"/>
                    </a:cubicBezTo>
                    <a:cubicBezTo>
                      <a:pt x="1" y="37162"/>
                      <a:pt x="7895" y="45056"/>
                      <a:pt x="17681" y="45056"/>
                    </a:cubicBezTo>
                    <a:cubicBezTo>
                      <a:pt x="27466" y="45056"/>
                      <a:pt x="35360" y="37162"/>
                      <a:pt x="35360" y="27376"/>
                    </a:cubicBezTo>
                    <a:cubicBezTo>
                      <a:pt x="35360" y="26300"/>
                      <a:pt x="35230" y="25093"/>
                      <a:pt x="34936" y="23984"/>
                    </a:cubicBezTo>
                    <a:lnTo>
                      <a:pt x="83181" y="7282"/>
                    </a:lnTo>
                    <a:cubicBezTo>
                      <a:pt x="85106" y="6728"/>
                      <a:pt x="86182" y="4542"/>
                      <a:pt x="85628" y="2650"/>
                    </a:cubicBezTo>
                    <a:cubicBezTo>
                      <a:pt x="85106" y="1034"/>
                      <a:pt x="83689" y="1"/>
                      <a:pt x="82108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246;p28">
                <a:extLst>
                  <a:ext uri="{FF2B5EF4-FFF2-40B4-BE49-F238E27FC236}">
                    <a16:creationId xmlns:a16="http://schemas.microsoft.com/office/drawing/2014/main" id="{0185638D-B8FB-08F1-F64E-E25112E67267}"/>
                  </a:ext>
                </a:extLst>
              </p:cNvPr>
              <p:cNvSpPr/>
              <p:nvPr/>
            </p:nvSpPr>
            <p:spPr>
              <a:xfrm>
                <a:off x="3995769" y="1727360"/>
                <a:ext cx="1482127" cy="1123154"/>
              </a:xfrm>
              <a:custGeom>
                <a:avLst/>
                <a:gdLst/>
                <a:ahLst/>
                <a:cxnLst/>
                <a:rect l="l" t="t" r="r" b="b"/>
                <a:pathLst>
                  <a:path w="83736" h="63455" extrusionOk="0">
                    <a:moveTo>
                      <a:pt x="4171" y="0"/>
                    </a:moveTo>
                    <a:cubicBezTo>
                      <a:pt x="2864" y="0"/>
                      <a:pt x="1653" y="587"/>
                      <a:pt x="980" y="1607"/>
                    </a:cubicBezTo>
                    <a:cubicBezTo>
                      <a:pt x="1" y="3401"/>
                      <a:pt x="816" y="5685"/>
                      <a:pt x="2872" y="6924"/>
                    </a:cubicBezTo>
                    <a:lnTo>
                      <a:pt x="50431" y="37489"/>
                    </a:lnTo>
                    <a:cubicBezTo>
                      <a:pt x="49094" y="39936"/>
                      <a:pt x="48409" y="42806"/>
                      <a:pt x="48409" y="45807"/>
                    </a:cubicBezTo>
                    <a:cubicBezTo>
                      <a:pt x="48409" y="55593"/>
                      <a:pt x="56270" y="63455"/>
                      <a:pt x="66056" y="63455"/>
                    </a:cubicBezTo>
                    <a:cubicBezTo>
                      <a:pt x="75712" y="63455"/>
                      <a:pt x="83736" y="55593"/>
                      <a:pt x="83736" y="45807"/>
                    </a:cubicBezTo>
                    <a:cubicBezTo>
                      <a:pt x="83736" y="36152"/>
                      <a:pt x="75712" y="28127"/>
                      <a:pt x="66056" y="28127"/>
                    </a:cubicBezTo>
                    <a:cubicBezTo>
                      <a:pt x="61979" y="28127"/>
                      <a:pt x="58195" y="29628"/>
                      <a:pt x="55194" y="31944"/>
                    </a:cubicBezTo>
                    <a:lnTo>
                      <a:pt x="6525" y="661"/>
                    </a:lnTo>
                    <a:cubicBezTo>
                      <a:pt x="5768" y="210"/>
                      <a:pt x="4952" y="0"/>
                      <a:pt x="4171" y="0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247;p28">
                <a:extLst>
                  <a:ext uri="{FF2B5EF4-FFF2-40B4-BE49-F238E27FC236}">
                    <a16:creationId xmlns:a16="http://schemas.microsoft.com/office/drawing/2014/main" id="{2F5B24A5-B092-241E-C8EA-6927F0061FB0}"/>
                  </a:ext>
                </a:extLst>
              </p:cNvPr>
              <p:cNvSpPr/>
              <p:nvPr/>
            </p:nvSpPr>
            <p:spPr>
              <a:xfrm>
                <a:off x="3663784" y="1272304"/>
                <a:ext cx="1525439" cy="798748"/>
              </a:xfrm>
              <a:custGeom>
                <a:avLst/>
                <a:gdLst/>
                <a:ahLst/>
                <a:cxnLst/>
                <a:rect l="l" t="t" r="r" b="b"/>
                <a:pathLst>
                  <a:path w="86183" h="45127" extrusionOk="0">
                    <a:moveTo>
                      <a:pt x="81953" y="1"/>
                    </a:moveTo>
                    <a:cubicBezTo>
                      <a:pt x="81606" y="1"/>
                      <a:pt x="81251" y="47"/>
                      <a:pt x="80898" y="144"/>
                    </a:cubicBezTo>
                    <a:lnTo>
                      <a:pt x="31968" y="17139"/>
                    </a:lnTo>
                    <a:cubicBezTo>
                      <a:pt x="28836" y="12637"/>
                      <a:pt x="23519" y="9799"/>
                      <a:pt x="17681" y="9799"/>
                    </a:cubicBezTo>
                    <a:cubicBezTo>
                      <a:pt x="7895" y="9799"/>
                      <a:pt x="1" y="17693"/>
                      <a:pt x="1" y="27479"/>
                    </a:cubicBezTo>
                    <a:cubicBezTo>
                      <a:pt x="1" y="37265"/>
                      <a:pt x="7895" y="45127"/>
                      <a:pt x="17681" y="45127"/>
                    </a:cubicBezTo>
                    <a:cubicBezTo>
                      <a:pt x="27466" y="45127"/>
                      <a:pt x="35360" y="37265"/>
                      <a:pt x="35360" y="27479"/>
                    </a:cubicBezTo>
                    <a:cubicBezTo>
                      <a:pt x="35360" y="26240"/>
                      <a:pt x="35230" y="25163"/>
                      <a:pt x="34936" y="24054"/>
                    </a:cubicBezTo>
                    <a:lnTo>
                      <a:pt x="83181" y="7353"/>
                    </a:lnTo>
                    <a:cubicBezTo>
                      <a:pt x="85106" y="6798"/>
                      <a:pt x="86182" y="4645"/>
                      <a:pt x="85628" y="2590"/>
                    </a:cubicBezTo>
                    <a:cubicBezTo>
                      <a:pt x="85089" y="1029"/>
                      <a:pt x="83596" y="1"/>
                      <a:pt x="81953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248;p28">
                <a:extLst>
                  <a:ext uri="{FF2B5EF4-FFF2-40B4-BE49-F238E27FC236}">
                    <a16:creationId xmlns:a16="http://schemas.microsoft.com/office/drawing/2014/main" id="{5C484878-AB53-42B5-93D9-DDAB4BFCCFB1}"/>
                  </a:ext>
                </a:extLst>
              </p:cNvPr>
              <p:cNvSpPr/>
              <p:nvPr/>
            </p:nvSpPr>
            <p:spPr>
              <a:xfrm>
                <a:off x="4852599" y="1043900"/>
                <a:ext cx="625306" cy="625306"/>
              </a:xfrm>
              <a:custGeom>
                <a:avLst/>
                <a:gdLst/>
                <a:ahLst/>
                <a:cxnLst/>
                <a:rect l="l" t="t" r="r" b="b"/>
                <a:pathLst>
                  <a:path w="35328" h="35328" extrusionOk="0">
                    <a:moveTo>
                      <a:pt x="17648" y="0"/>
                    </a:moveTo>
                    <a:cubicBezTo>
                      <a:pt x="7862" y="0"/>
                      <a:pt x="1" y="7894"/>
                      <a:pt x="1" y="17680"/>
                    </a:cubicBezTo>
                    <a:cubicBezTo>
                      <a:pt x="1" y="27466"/>
                      <a:pt x="7862" y="35327"/>
                      <a:pt x="17648" y="35327"/>
                    </a:cubicBezTo>
                    <a:cubicBezTo>
                      <a:pt x="27304" y="35327"/>
                      <a:pt x="35328" y="27466"/>
                      <a:pt x="35328" y="17680"/>
                    </a:cubicBezTo>
                    <a:cubicBezTo>
                      <a:pt x="35328" y="7894"/>
                      <a:pt x="27304" y="0"/>
                      <a:pt x="17648" y="0"/>
                    </a:cubicBezTo>
                    <a:close/>
                  </a:path>
                </a:pathLst>
              </a:custGeom>
              <a:solidFill>
                <a:srgbClr val="F3F3F3"/>
              </a:solidFill>
              <a:ln w="9525" cap="flat" cmpd="sng">
                <a:solidFill>
                  <a:srgbClr val="000000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19" name="Google Shape;1249;p28">
                <a:extLst>
                  <a:ext uri="{FF2B5EF4-FFF2-40B4-BE49-F238E27FC236}">
                    <a16:creationId xmlns:a16="http://schemas.microsoft.com/office/drawing/2014/main" id="{E53B1FAD-37D9-090A-48B9-D6A613AA544D}"/>
                  </a:ext>
                </a:extLst>
              </p:cNvPr>
              <p:cNvGrpSpPr/>
              <p:nvPr/>
            </p:nvGrpSpPr>
            <p:grpSpPr>
              <a:xfrm>
                <a:off x="3795362" y="1627563"/>
                <a:ext cx="358533" cy="267321"/>
                <a:chOff x="2874730" y="3745828"/>
                <a:chExt cx="72126" cy="53788"/>
              </a:xfrm>
            </p:grpSpPr>
            <p:sp>
              <p:nvSpPr>
                <p:cNvPr id="135" name="Google Shape;1250;p28">
                  <a:extLst>
                    <a:ext uri="{FF2B5EF4-FFF2-40B4-BE49-F238E27FC236}">
                      <a16:creationId xmlns:a16="http://schemas.microsoft.com/office/drawing/2014/main" id="{A7DAD3C1-8D9D-0DA1-DE68-FF3E7E7F190D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6" name="Google Shape;1251;p28">
                  <a:extLst>
                    <a:ext uri="{FF2B5EF4-FFF2-40B4-BE49-F238E27FC236}">
                      <a16:creationId xmlns:a16="http://schemas.microsoft.com/office/drawing/2014/main" id="{05275188-A182-4489-3F8D-DBBB9F026491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0" name="Google Shape;1252;p28">
                <a:extLst>
                  <a:ext uri="{FF2B5EF4-FFF2-40B4-BE49-F238E27FC236}">
                    <a16:creationId xmlns:a16="http://schemas.microsoft.com/office/drawing/2014/main" id="{6120BE39-8EC2-4D91-4226-D5434E21998E}"/>
                  </a:ext>
                </a:extLst>
              </p:cNvPr>
              <p:cNvGrpSpPr/>
              <p:nvPr/>
            </p:nvGrpSpPr>
            <p:grpSpPr>
              <a:xfrm>
                <a:off x="5007447" y="2392590"/>
                <a:ext cx="301278" cy="302364"/>
                <a:chOff x="2878589" y="4081481"/>
                <a:chExt cx="64321" cy="64544"/>
              </a:xfrm>
            </p:grpSpPr>
            <p:sp>
              <p:nvSpPr>
                <p:cNvPr id="133" name="Google Shape;1253;p28">
                  <a:extLst>
                    <a:ext uri="{FF2B5EF4-FFF2-40B4-BE49-F238E27FC236}">
                      <a16:creationId xmlns:a16="http://schemas.microsoft.com/office/drawing/2014/main" id="{422266EA-AF71-3C65-E51B-1CFE3DA1F15D}"/>
                    </a:ext>
                  </a:extLst>
                </p:cNvPr>
                <p:cNvSpPr/>
                <p:nvPr/>
              </p:nvSpPr>
              <p:spPr>
                <a:xfrm>
                  <a:off x="2901559" y="4081712"/>
                  <a:ext cx="41351" cy="643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31" h="10002" extrusionOk="0">
                      <a:moveTo>
                        <a:pt x="4025" y="0"/>
                      </a:moveTo>
                      <a:cubicBezTo>
                        <a:pt x="3870" y="0"/>
                        <a:pt x="3704" y="60"/>
                        <a:pt x="3608" y="179"/>
                      </a:cubicBezTo>
                      <a:lnTo>
                        <a:pt x="1465" y="2322"/>
                      </a:lnTo>
                      <a:lnTo>
                        <a:pt x="299" y="1167"/>
                      </a:lnTo>
                      <a:cubicBezTo>
                        <a:pt x="269" y="1138"/>
                        <a:pt x="227" y="1123"/>
                        <a:pt x="184" y="1123"/>
                      </a:cubicBezTo>
                      <a:cubicBezTo>
                        <a:pt x="141" y="1123"/>
                        <a:pt x="96" y="1138"/>
                        <a:pt x="60" y="1167"/>
                      </a:cubicBezTo>
                      <a:cubicBezTo>
                        <a:pt x="1" y="1227"/>
                        <a:pt x="1" y="1322"/>
                        <a:pt x="60" y="1405"/>
                      </a:cubicBezTo>
                      <a:lnTo>
                        <a:pt x="1346" y="2679"/>
                      </a:lnTo>
                      <a:cubicBezTo>
                        <a:pt x="1370" y="2715"/>
                        <a:pt x="1418" y="2727"/>
                        <a:pt x="1465" y="2727"/>
                      </a:cubicBezTo>
                      <a:cubicBezTo>
                        <a:pt x="1501" y="2727"/>
                        <a:pt x="1549" y="2715"/>
                        <a:pt x="1584" y="2679"/>
                      </a:cubicBezTo>
                      <a:lnTo>
                        <a:pt x="3847" y="417"/>
                      </a:lnTo>
                      <a:cubicBezTo>
                        <a:pt x="3882" y="370"/>
                        <a:pt x="3966" y="346"/>
                        <a:pt x="4037" y="346"/>
                      </a:cubicBezTo>
                      <a:cubicBezTo>
                        <a:pt x="4109" y="346"/>
                        <a:pt x="4168" y="370"/>
                        <a:pt x="4228" y="417"/>
                      </a:cubicBezTo>
                      <a:lnTo>
                        <a:pt x="6049" y="2239"/>
                      </a:lnTo>
                      <a:cubicBezTo>
                        <a:pt x="6085" y="2275"/>
                        <a:pt x="6121" y="2358"/>
                        <a:pt x="6121" y="2429"/>
                      </a:cubicBezTo>
                      <a:cubicBezTo>
                        <a:pt x="6121" y="2501"/>
                        <a:pt x="6085" y="2560"/>
                        <a:pt x="6049" y="2620"/>
                      </a:cubicBezTo>
                      <a:lnTo>
                        <a:pt x="3775" y="4882"/>
                      </a:lnTo>
                      <a:cubicBezTo>
                        <a:pt x="3716" y="4942"/>
                        <a:pt x="3716" y="5049"/>
                        <a:pt x="3775" y="5120"/>
                      </a:cubicBezTo>
                      <a:lnTo>
                        <a:pt x="6049" y="7382"/>
                      </a:lnTo>
                      <a:cubicBezTo>
                        <a:pt x="6085" y="7430"/>
                        <a:pt x="6121" y="7501"/>
                        <a:pt x="6121" y="7573"/>
                      </a:cubicBezTo>
                      <a:cubicBezTo>
                        <a:pt x="6121" y="7656"/>
                        <a:pt x="6085" y="7716"/>
                        <a:pt x="6049" y="7775"/>
                      </a:cubicBezTo>
                      <a:lnTo>
                        <a:pt x="4228" y="9585"/>
                      </a:lnTo>
                      <a:cubicBezTo>
                        <a:pt x="4174" y="9639"/>
                        <a:pt x="4103" y="9665"/>
                        <a:pt x="4033" y="9665"/>
                      </a:cubicBezTo>
                      <a:cubicBezTo>
                        <a:pt x="3963" y="9665"/>
                        <a:pt x="3894" y="9639"/>
                        <a:pt x="3847" y="9585"/>
                      </a:cubicBezTo>
                      <a:lnTo>
                        <a:pt x="2989" y="8740"/>
                      </a:lnTo>
                      <a:cubicBezTo>
                        <a:pt x="2960" y="8710"/>
                        <a:pt x="2921" y="8695"/>
                        <a:pt x="2879" y="8695"/>
                      </a:cubicBezTo>
                      <a:cubicBezTo>
                        <a:pt x="2838" y="8695"/>
                        <a:pt x="2793" y="8710"/>
                        <a:pt x="2751" y="8740"/>
                      </a:cubicBezTo>
                      <a:cubicBezTo>
                        <a:pt x="2692" y="8799"/>
                        <a:pt x="2692" y="8906"/>
                        <a:pt x="2751" y="8978"/>
                      </a:cubicBezTo>
                      <a:lnTo>
                        <a:pt x="3608" y="9823"/>
                      </a:lnTo>
                      <a:cubicBezTo>
                        <a:pt x="3728" y="9942"/>
                        <a:pt x="3870" y="10002"/>
                        <a:pt x="4025" y="10002"/>
                      </a:cubicBezTo>
                      <a:cubicBezTo>
                        <a:pt x="4168" y="10002"/>
                        <a:pt x="4335" y="9942"/>
                        <a:pt x="4442" y="9823"/>
                      </a:cubicBezTo>
                      <a:lnTo>
                        <a:pt x="6252" y="8013"/>
                      </a:lnTo>
                      <a:cubicBezTo>
                        <a:pt x="6371" y="7894"/>
                        <a:pt x="6430" y="7740"/>
                        <a:pt x="6430" y="7597"/>
                      </a:cubicBezTo>
                      <a:cubicBezTo>
                        <a:pt x="6430" y="7430"/>
                        <a:pt x="6371" y="7275"/>
                        <a:pt x="6252" y="7180"/>
                      </a:cubicBezTo>
                      <a:lnTo>
                        <a:pt x="4109" y="4977"/>
                      </a:lnTo>
                      <a:lnTo>
                        <a:pt x="6252" y="2834"/>
                      </a:lnTo>
                      <a:cubicBezTo>
                        <a:pt x="6371" y="2715"/>
                        <a:pt x="6430" y="2560"/>
                        <a:pt x="6430" y="2417"/>
                      </a:cubicBezTo>
                      <a:cubicBezTo>
                        <a:pt x="6430" y="2251"/>
                        <a:pt x="6371" y="2096"/>
                        <a:pt x="6252" y="2001"/>
                      </a:cubicBezTo>
                      <a:lnTo>
                        <a:pt x="4442" y="179"/>
                      </a:lnTo>
                      <a:cubicBezTo>
                        <a:pt x="4323" y="60"/>
                        <a:pt x="4168" y="0"/>
                        <a:pt x="402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4" name="Google Shape;1254;p28">
                  <a:extLst>
                    <a:ext uri="{FF2B5EF4-FFF2-40B4-BE49-F238E27FC236}">
                      <a16:creationId xmlns:a16="http://schemas.microsoft.com/office/drawing/2014/main" id="{FFD6CEBC-5C5C-ADD6-EC27-80DDCD1EE68F}"/>
                    </a:ext>
                  </a:extLst>
                </p:cNvPr>
                <p:cNvSpPr/>
                <p:nvPr/>
              </p:nvSpPr>
              <p:spPr>
                <a:xfrm>
                  <a:off x="2878589" y="4081481"/>
                  <a:ext cx="39512" cy="641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45" h="9979" extrusionOk="0">
                      <a:moveTo>
                        <a:pt x="2477" y="1"/>
                      </a:moveTo>
                      <a:cubicBezTo>
                        <a:pt x="2311" y="1"/>
                        <a:pt x="2156" y="60"/>
                        <a:pt x="2061" y="179"/>
                      </a:cubicBezTo>
                      <a:lnTo>
                        <a:pt x="239" y="2001"/>
                      </a:lnTo>
                      <a:cubicBezTo>
                        <a:pt x="1" y="2239"/>
                        <a:pt x="1" y="2608"/>
                        <a:pt x="239" y="2846"/>
                      </a:cubicBezTo>
                      <a:lnTo>
                        <a:pt x="2382" y="4989"/>
                      </a:lnTo>
                      <a:lnTo>
                        <a:pt x="239" y="7133"/>
                      </a:lnTo>
                      <a:cubicBezTo>
                        <a:pt x="1" y="7371"/>
                        <a:pt x="1" y="7752"/>
                        <a:pt x="239" y="7990"/>
                      </a:cubicBezTo>
                      <a:lnTo>
                        <a:pt x="2061" y="9800"/>
                      </a:lnTo>
                      <a:cubicBezTo>
                        <a:pt x="2180" y="9919"/>
                        <a:pt x="2323" y="9978"/>
                        <a:pt x="2477" y="9978"/>
                      </a:cubicBezTo>
                      <a:cubicBezTo>
                        <a:pt x="2620" y="9978"/>
                        <a:pt x="2787" y="9919"/>
                        <a:pt x="2882" y="9800"/>
                      </a:cubicBezTo>
                      <a:lnTo>
                        <a:pt x="5037" y="7656"/>
                      </a:lnTo>
                      <a:lnTo>
                        <a:pt x="5859" y="8490"/>
                      </a:lnTo>
                      <a:cubicBezTo>
                        <a:pt x="5895" y="8520"/>
                        <a:pt x="5936" y="8535"/>
                        <a:pt x="5978" y="8535"/>
                      </a:cubicBezTo>
                      <a:cubicBezTo>
                        <a:pt x="6020" y="8535"/>
                        <a:pt x="6061" y="8520"/>
                        <a:pt x="6097" y="8490"/>
                      </a:cubicBezTo>
                      <a:cubicBezTo>
                        <a:pt x="6145" y="8430"/>
                        <a:pt x="6145" y="8323"/>
                        <a:pt x="6085" y="8264"/>
                      </a:cubicBezTo>
                      <a:lnTo>
                        <a:pt x="5156" y="7335"/>
                      </a:lnTo>
                      <a:cubicBezTo>
                        <a:pt x="5121" y="7299"/>
                        <a:pt x="5073" y="7287"/>
                        <a:pt x="5037" y="7287"/>
                      </a:cubicBezTo>
                      <a:cubicBezTo>
                        <a:pt x="4990" y="7287"/>
                        <a:pt x="4942" y="7299"/>
                        <a:pt x="4918" y="7335"/>
                      </a:cubicBezTo>
                      <a:lnTo>
                        <a:pt x="2656" y="9597"/>
                      </a:lnTo>
                      <a:cubicBezTo>
                        <a:pt x="2608" y="9633"/>
                        <a:pt x="2537" y="9669"/>
                        <a:pt x="2454" y="9669"/>
                      </a:cubicBezTo>
                      <a:cubicBezTo>
                        <a:pt x="2382" y="9669"/>
                        <a:pt x="2323" y="9633"/>
                        <a:pt x="2263" y="9597"/>
                      </a:cubicBezTo>
                      <a:lnTo>
                        <a:pt x="453" y="7776"/>
                      </a:lnTo>
                      <a:cubicBezTo>
                        <a:pt x="346" y="7668"/>
                        <a:pt x="346" y="7490"/>
                        <a:pt x="453" y="7395"/>
                      </a:cubicBezTo>
                      <a:lnTo>
                        <a:pt x="2716" y="5132"/>
                      </a:lnTo>
                      <a:cubicBezTo>
                        <a:pt x="2739" y="5097"/>
                        <a:pt x="2751" y="5049"/>
                        <a:pt x="2751" y="5013"/>
                      </a:cubicBezTo>
                      <a:cubicBezTo>
                        <a:pt x="2751" y="4966"/>
                        <a:pt x="2739" y="4918"/>
                        <a:pt x="2716" y="4894"/>
                      </a:cubicBezTo>
                      <a:lnTo>
                        <a:pt x="453" y="2632"/>
                      </a:lnTo>
                      <a:cubicBezTo>
                        <a:pt x="346" y="2525"/>
                        <a:pt x="346" y="2346"/>
                        <a:pt x="453" y="2239"/>
                      </a:cubicBezTo>
                      <a:lnTo>
                        <a:pt x="2263" y="417"/>
                      </a:lnTo>
                      <a:cubicBezTo>
                        <a:pt x="2311" y="382"/>
                        <a:pt x="2382" y="346"/>
                        <a:pt x="2454" y="346"/>
                      </a:cubicBezTo>
                      <a:cubicBezTo>
                        <a:pt x="2537" y="346"/>
                        <a:pt x="2597" y="382"/>
                        <a:pt x="2656" y="417"/>
                      </a:cubicBezTo>
                      <a:lnTo>
                        <a:pt x="3168" y="941"/>
                      </a:lnTo>
                      <a:cubicBezTo>
                        <a:pt x="3198" y="971"/>
                        <a:pt x="3239" y="986"/>
                        <a:pt x="3283" y="986"/>
                      </a:cubicBezTo>
                      <a:cubicBezTo>
                        <a:pt x="3326" y="986"/>
                        <a:pt x="3370" y="971"/>
                        <a:pt x="3406" y="941"/>
                      </a:cubicBezTo>
                      <a:cubicBezTo>
                        <a:pt x="3466" y="882"/>
                        <a:pt x="3466" y="775"/>
                        <a:pt x="3406" y="703"/>
                      </a:cubicBezTo>
                      <a:lnTo>
                        <a:pt x="2882" y="179"/>
                      </a:lnTo>
                      <a:cubicBezTo>
                        <a:pt x="2775" y="60"/>
                        <a:pt x="2620" y="1"/>
                        <a:pt x="247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1" name="Google Shape;1255;p28">
                <a:extLst>
                  <a:ext uri="{FF2B5EF4-FFF2-40B4-BE49-F238E27FC236}">
                    <a16:creationId xmlns:a16="http://schemas.microsoft.com/office/drawing/2014/main" id="{EF308AD4-8106-A884-7E4A-3ACECCBB0E9B}"/>
                  </a:ext>
                </a:extLst>
              </p:cNvPr>
              <p:cNvGrpSpPr/>
              <p:nvPr/>
            </p:nvGrpSpPr>
            <p:grpSpPr>
              <a:xfrm>
                <a:off x="4985987" y="1222750"/>
                <a:ext cx="358533" cy="267321"/>
                <a:chOff x="2874730" y="3745828"/>
                <a:chExt cx="72126" cy="53788"/>
              </a:xfrm>
            </p:grpSpPr>
            <p:sp>
              <p:nvSpPr>
                <p:cNvPr id="131" name="Google Shape;1256;p28">
                  <a:extLst>
                    <a:ext uri="{FF2B5EF4-FFF2-40B4-BE49-F238E27FC236}">
                      <a16:creationId xmlns:a16="http://schemas.microsoft.com/office/drawing/2014/main" id="{A829C348-4194-A0DF-53B5-BAFBCA5E041E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2" name="Google Shape;1257;p28">
                  <a:extLst>
                    <a:ext uri="{FF2B5EF4-FFF2-40B4-BE49-F238E27FC236}">
                      <a16:creationId xmlns:a16="http://schemas.microsoft.com/office/drawing/2014/main" id="{1F7068D3-8847-6F0F-38F5-259FDD49385C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2" name="Google Shape;1258;p28">
                <a:extLst>
                  <a:ext uri="{FF2B5EF4-FFF2-40B4-BE49-F238E27FC236}">
                    <a16:creationId xmlns:a16="http://schemas.microsoft.com/office/drawing/2014/main" id="{292A671E-56AB-EFF1-A311-D9525549F9E1}"/>
                  </a:ext>
                </a:extLst>
              </p:cNvPr>
              <p:cNvGrpSpPr/>
              <p:nvPr/>
            </p:nvGrpSpPr>
            <p:grpSpPr>
              <a:xfrm>
                <a:off x="3795362" y="2807213"/>
                <a:ext cx="358533" cy="267321"/>
                <a:chOff x="2874730" y="3745828"/>
                <a:chExt cx="72126" cy="53788"/>
              </a:xfrm>
            </p:grpSpPr>
            <p:sp>
              <p:nvSpPr>
                <p:cNvPr id="129" name="Google Shape;1259;p28">
                  <a:extLst>
                    <a:ext uri="{FF2B5EF4-FFF2-40B4-BE49-F238E27FC236}">
                      <a16:creationId xmlns:a16="http://schemas.microsoft.com/office/drawing/2014/main" id="{6C4D2C4C-2AAE-496A-56F2-14B47642CBEE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0" name="Google Shape;1260;p28">
                  <a:extLst>
                    <a:ext uri="{FF2B5EF4-FFF2-40B4-BE49-F238E27FC236}">
                      <a16:creationId xmlns:a16="http://schemas.microsoft.com/office/drawing/2014/main" id="{7B71C68A-CDF6-171D-B755-991B3FC725F8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3" name="Google Shape;1261;p28">
                <a:extLst>
                  <a:ext uri="{FF2B5EF4-FFF2-40B4-BE49-F238E27FC236}">
                    <a16:creationId xmlns:a16="http://schemas.microsoft.com/office/drawing/2014/main" id="{5933BCC5-6B75-A32E-620A-1AE108B7F3C9}"/>
                  </a:ext>
                </a:extLst>
              </p:cNvPr>
              <p:cNvGrpSpPr/>
              <p:nvPr/>
            </p:nvGrpSpPr>
            <p:grpSpPr>
              <a:xfrm>
                <a:off x="4985987" y="3585663"/>
                <a:ext cx="358533" cy="267321"/>
                <a:chOff x="2874730" y="3745828"/>
                <a:chExt cx="72126" cy="53788"/>
              </a:xfrm>
            </p:grpSpPr>
            <p:sp>
              <p:nvSpPr>
                <p:cNvPr id="127" name="Google Shape;1262;p28">
                  <a:extLst>
                    <a:ext uri="{FF2B5EF4-FFF2-40B4-BE49-F238E27FC236}">
                      <a16:creationId xmlns:a16="http://schemas.microsoft.com/office/drawing/2014/main" id="{8DBFC076-BF49-A3B3-1F0C-BC5665DA11DF}"/>
                    </a:ext>
                  </a:extLst>
                </p:cNvPr>
                <p:cNvSpPr/>
                <p:nvPr/>
              </p:nvSpPr>
              <p:spPr>
                <a:xfrm>
                  <a:off x="2874730" y="3763820"/>
                  <a:ext cx="60030" cy="357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36" h="5567" extrusionOk="0">
                      <a:moveTo>
                        <a:pt x="1876" y="0"/>
                      </a:moveTo>
                      <a:cubicBezTo>
                        <a:pt x="1831" y="0"/>
                        <a:pt x="1787" y="18"/>
                        <a:pt x="1751" y="54"/>
                      </a:cubicBezTo>
                      <a:lnTo>
                        <a:pt x="84" y="1721"/>
                      </a:lnTo>
                      <a:cubicBezTo>
                        <a:pt x="1" y="1804"/>
                        <a:pt x="1" y="1899"/>
                        <a:pt x="84" y="1983"/>
                      </a:cubicBezTo>
                      <a:lnTo>
                        <a:pt x="3263" y="5162"/>
                      </a:lnTo>
                      <a:cubicBezTo>
                        <a:pt x="3513" y="5412"/>
                        <a:pt x="3858" y="5566"/>
                        <a:pt x="4215" y="5566"/>
                      </a:cubicBezTo>
                      <a:cubicBezTo>
                        <a:pt x="4573" y="5566"/>
                        <a:pt x="4918" y="5435"/>
                        <a:pt x="5168" y="5162"/>
                      </a:cubicBezTo>
                      <a:lnTo>
                        <a:pt x="9252" y="1090"/>
                      </a:lnTo>
                      <a:cubicBezTo>
                        <a:pt x="9335" y="1006"/>
                        <a:pt x="9335" y="887"/>
                        <a:pt x="9276" y="828"/>
                      </a:cubicBezTo>
                      <a:cubicBezTo>
                        <a:pt x="9240" y="792"/>
                        <a:pt x="9195" y="774"/>
                        <a:pt x="9151" y="774"/>
                      </a:cubicBezTo>
                      <a:cubicBezTo>
                        <a:pt x="9106" y="774"/>
                        <a:pt x="9061" y="792"/>
                        <a:pt x="9026" y="828"/>
                      </a:cubicBezTo>
                      <a:lnTo>
                        <a:pt x="4942" y="4912"/>
                      </a:lnTo>
                      <a:cubicBezTo>
                        <a:pt x="4751" y="5102"/>
                        <a:pt x="4501" y="5209"/>
                        <a:pt x="4227" y="5209"/>
                      </a:cubicBezTo>
                      <a:cubicBezTo>
                        <a:pt x="3965" y="5209"/>
                        <a:pt x="3715" y="5102"/>
                        <a:pt x="3513" y="4912"/>
                      </a:cubicBezTo>
                      <a:lnTo>
                        <a:pt x="453" y="1840"/>
                      </a:lnTo>
                      <a:lnTo>
                        <a:pt x="1870" y="435"/>
                      </a:lnTo>
                      <a:lnTo>
                        <a:pt x="2370" y="935"/>
                      </a:lnTo>
                      <a:cubicBezTo>
                        <a:pt x="2406" y="971"/>
                        <a:pt x="2450" y="988"/>
                        <a:pt x="2495" y="988"/>
                      </a:cubicBezTo>
                      <a:cubicBezTo>
                        <a:pt x="2540" y="988"/>
                        <a:pt x="2584" y="971"/>
                        <a:pt x="2620" y="935"/>
                      </a:cubicBezTo>
                      <a:cubicBezTo>
                        <a:pt x="2703" y="863"/>
                        <a:pt x="2703" y="756"/>
                        <a:pt x="2620" y="685"/>
                      </a:cubicBezTo>
                      <a:lnTo>
                        <a:pt x="2001" y="54"/>
                      </a:lnTo>
                      <a:cubicBezTo>
                        <a:pt x="1965" y="18"/>
                        <a:pt x="1920" y="0"/>
                        <a:pt x="187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8" name="Google Shape;1263;p28">
                  <a:extLst>
                    <a:ext uri="{FF2B5EF4-FFF2-40B4-BE49-F238E27FC236}">
                      <a16:creationId xmlns:a16="http://schemas.microsoft.com/office/drawing/2014/main" id="{BD5BB5E4-890C-7409-DDF9-FD0DE449D3EC}"/>
                    </a:ext>
                  </a:extLst>
                </p:cNvPr>
                <p:cNvSpPr/>
                <p:nvPr/>
              </p:nvSpPr>
              <p:spPr>
                <a:xfrm>
                  <a:off x="2892645" y="3745828"/>
                  <a:ext cx="54211" cy="345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31" h="5376" extrusionOk="0">
                      <a:moveTo>
                        <a:pt x="6585" y="0"/>
                      </a:moveTo>
                      <a:cubicBezTo>
                        <a:pt x="6540" y="0"/>
                        <a:pt x="6495" y="18"/>
                        <a:pt x="6454" y="54"/>
                      </a:cubicBezTo>
                      <a:lnTo>
                        <a:pt x="1548" y="4971"/>
                      </a:lnTo>
                      <a:cubicBezTo>
                        <a:pt x="1513" y="4995"/>
                        <a:pt x="1477" y="5007"/>
                        <a:pt x="1429" y="5007"/>
                      </a:cubicBezTo>
                      <a:cubicBezTo>
                        <a:pt x="1382" y="5007"/>
                        <a:pt x="1346" y="4995"/>
                        <a:pt x="1310" y="4971"/>
                      </a:cubicBezTo>
                      <a:lnTo>
                        <a:pt x="334" y="3983"/>
                      </a:lnTo>
                      <a:cubicBezTo>
                        <a:pt x="292" y="3947"/>
                        <a:pt x="248" y="3929"/>
                        <a:pt x="203" y="3929"/>
                      </a:cubicBezTo>
                      <a:cubicBezTo>
                        <a:pt x="158" y="3929"/>
                        <a:pt x="114" y="3947"/>
                        <a:pt x="72" y="3983"/>
                      </a:cubicBezTo>
                      <a:cubicBezTo>
                        <a:pt x="1" y="4054"/>
                        <a:pt x="1" y="4161"/>
                        <a:pt x="72" y="4245"/>
                      </a:cubicBezTo>
                      <a:lnTo>
                        <a:pt x="1060" y="5221"/>
                      </a:lnTo>
                      <a:cubicBezTo>
                        <a:pt x="1156" y="5328"/>
                        <a:pt x="1275" y="5376"/>
                        <a:pt x="1417" y="5376"/>
                      </a:cubicBezTo>
                      <a:cubicBezTo>
                        <a:pt x="1548" y="5376"/>
                        <a:pt x="1679" y="5316"/>
                        <a:pt x="1775" y="5221"/>
                      </a:cubicBezTo>
                      <a:lnTo>
                        <a:pt x="6549" y="447"/>
                      </a:lnTo>
                      <a:lnTo>
                        <a:pt x="7966" y="1852"/>
                      </a:lnTo>
                      <a:lnTo>
                        <a:pt x="6704" y="3126"/>
                      </a:lnTo>
                      <a:cubicBezTo>
                        <a:pt x="6621" y="3197"/>
                        <a:pt x="6621" y="3304"/>
                        <a:pt x="6704" y="3376"/>
                      </a:cubicBezTo>
                      <a:cubicBezTo>
                        <a:pt x="6740" y="3411"/>
                        <a:pt x="6784" y="3429"/>
                        <a:pt x="6829" y="3429"/>
                      </a:cubicBezTo>
                      <a:cubicBezTo>
                        <a:pt x="6874" y="3429"/>
                        <a:pt x="6918" y="3411"/>
                        <a:pt x="6954" y="3376"/>
                      </a:cubicBezTo>
                      <a:lnTo>
                        <a:pt x="8347" y="1983"/>
                      </a:lnTo>
                      <a:cubicBezTo>
                        <a:pt x="8383" y="1947"/>
                        <a:pt x="8395" y="1899"/>
                        <a:pt x="8395" y="1864"/>
                      </a:cubicBezTo>
                      <a:cubicBezTo>
                        <a:pt x="8430" y="1816"/>
                        <a:pt x="8406" y="1768"/>
                        <a:pt x="8383" y="1721"/>
                      </a:cubicBezTo>
                      <a:lnTo>
                        <a:pt x="6716" y="54"/>
                      </a:lnTo>
                      <a:cubicBezTo>
                        <a:pt x="6674" y="18"/>
                        <a:pt x="6629" y="0"/>
                        <a:pt x="65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4" name="Google Shape;1262;p28">
              <a:extLst>
                <a:ext uri="{FF2B5EF4-FFF2-40B4-BE49-F238E27FC236}">
                  <a16:creationId xmlns:a16="http://schemas.microsoft.com/office/drawing/2014/main" id="{059FF614-4FE7-0C7F-7441-4B3F101B17C8}"/>
                </a:ext>
              </a:extLst>
            </p:cNvPr>
            <p:cNvSpPr/>
            <p:nvPr/>
          </p:nvSpPr>
          <p:spPr>
            <a:xfrm>
              <a:off x="4794691" y="4917306"/>
              <a:ext cx="298405" cy="177903"/>
            </a:xfrm>
            <a:custGeom>
              <a:avLst/>
              <a:gdLst/>
              <a:ahLst/>
              <a:cxnLst/>
              <a:rect l="l" t="t" r="r" b="b"/>
              <a:pathLst>
                <a:path w="9336" h="5567" extrusionOk="0">
                  <a:moveTo>
                    <a:pt x="1876" y="0"/>
                  </a:moveTo>
                  <a:cubicBezTo>
                    <a:pt x="1831" y="0"/>
                    <a:pt x="1787" y="18"/>
                    <a:pt x="1751" y="54"/>
                  </a:cubicBezTo>
                  <a:lnTo>
                    <a:pt x="84" y="1721"/>
                  </a:lnTo>
                  <a:cubicBezTo>
                    <a:pt x="1" y="1804"/>
                    <a:pt x="1" y="1899"/>
                    <a:pt x="84" y="1983"/>
                  </a:cubicBezTo>
                  <a:lnTo>
                    <a:pt x="3263" y="5162"/>
                  </a:lnTo>
                  <a:cubicBezTo>
                    <a:pt x="3513" y="5412"/>
                    <a:pt x="3858" y="5566"/>
                    <a:pt x="4215" y="5566"/>
                  </a:cubicBezTo>
                  <a:cubicBezTo>
                    <a:pt x="4573" y="5566"/>
                    <a:pt x="4918" y="5435"/>
                    <a:pt x="5168" y="5162"/>
                  </a:cubicBezTo>
                  <a:lnTo>
                    <a:pt x="9252" y="1090"/>
                  </a:lnTo>
                  <a:cubicBezTo>
                    <a:pt x="9335" y="1006"/>
                    <a:pt x="9335" y="887"/>
                    <a:pt x="9276" y="828"/>
                  </a:cubicBezTo>
                  <a:cubicBezTo>
                    <a:pt x="9240" y="792"/>
                    <a:pt x="9195" y="774"/>
                    <a:pt x="9151" y="774"/>
                  </a:cubicBezTo>
                  <a:cubicBezTo>
                    <a:pt x="9106" y="774"/>
                    <a:pt x="9061" y="792"/>
                    <a:pt x="9026" y="828"/>
                  </a:cubicBezTo>
                  <a:lnTo>
                    <a:pt x="4942" y="4912"/>
                  </a:lnTo>
                  <a:cubicBezTo>
                    <a:pt x="4751" y="5102"/>
                    <a:pt x="4501" y="5209"/>
                    <a:pt x="4227" y="5209"/>
                  </a:cubicBezTo>
                  <a:cubicBezTo>
                    <a:pt x="3965" y="5209"/>
                    <a:pt x="3715" y="5102"/>
                    <a:pt x="3513" y="4912"/>
                  </a:cubicBezTo>
                  <a:lnTo>
                    <a:pt x="453" y="1840"/>
                  </a:lnTo>
                  <a:lnTo>
                    <a:pt x="1870" y="435"/>
                  </a:lnTo>
                  <a:lnTo>
                    <a:pt x="2370" y="935"/>
                  </a:lnTo>
                  <a:cubicBezTo>
                    <a:pt x="2406" y="971"/>
                    <a:pt x="2450" y="988"/>
                    <a:pt x="2495" y="988"/>
                  </a:cubicBezTo>
                  <a:cubicBezTo>
                    <a:pt x="2540" y="988"/>
                    <a:pt x="2584" y="971"/>
                    <a:pt x="2620" y="935"/>
                  </a:cubicBezTo>
                  <a:cubicBezTo>
                    <a:pt x="2703" y="863"/>
                    <a:pt x="2703" y="756"/>
                    <a:pt x="2620" y="685"/>
                  </a:cubicBezTo>
                  <a:lnTo>
                    <a:pt x="2001" y="54"/>
                  </a:lnTo>
                  <a:cubicBezTo>
                    <a:pt x="1965" y="18"/>
                    <a:pt x="1920" y="0"/>
                    <a:pt x="18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63;p28">
              <a:extLst>
                <a:ext uri="{FF2B5EF4-FFF2-40B4-BE49-F238E27FC236}">
                  <a16:creationId xmlns:a16="http://schemas.microsoft.com/office/drawing/2014/main" id="{31F7F741-134A-CF30-3317-B8F511554FC1}"/>
                </a:ext>
              </a:extLst>
            </p:cNvPr>
            <p:cNvSpPr/>
            <p:nvPr/>
          </p:nvSpPr>
          <p:spPr>
            <a:xfrm>
              <a:off x="4883745" y="4827888"/>
              <a:ext cx="269479" cy="171800"/>
            </a:xfrm>
            <a:custGeom>
              <a:avLst/>
              <a:gdLst/>
              <a:ahLst/>
              <a:cxnLst/>
              <a:rect l="l" t="t" r="r" b="b"/>
              <a:pathLst>
                <a:path w="8431" h="5376" extrusionOk="0">
                  <a:moveTo>
                    <a:pt x="6585" y="0"/>
                  </a:moveTo>
                  <a:cubicBezTo>
                    <a:pt x="6540" y="0"/>
                    <a:pt x="6495" y="18"/>
                    <a:pt x="6454" y="54"/>
                  </a:cubicBezTo>
                  <a:lnTo>
                    <a:pt x="1548" y="4971"/>
                  </a:lnTo>
                  <a:cubicBezTo>
                    <a:pt x="1513" y="4995"/>
                    <a:pt x="1477" y="5007"/>
                    <a:pt x="1429" y="5007"/>
                  </a:cubicBezTo>
                  <a:cubicBezTo>
                    <a:pt x="1382" y="5007"/>
                    <a:pt x="1346" y="4995"/>
                    <a:pt x="1310" y="4971"/>
                  </a:cubicBezTo>
                  <a:lnTo>
                    <a:pt x="334" y="3983"/>
                  </a:lnTo>
                  <a:cubicBezTo>
                    <a:pt x="292" y="3947"/>
                    <a:pt x="248" y="3929"/>
                    <a:pt x="203" y="3929"/>
                  </a:cubicBezTo>
                  <a:cubicBezTo>
                    <a:pt x="158" y="3929"/>
                    <a:pt x="114" y="3947"/>
                    <a:pt x="72" y="3983"/>
                  </a:cubicBezTo>
                  <a:cubicBezTo>
                    <a:pt x="1" y="4054"/>
                    <a:pt x="1" y="4161"/>
                    <a:pt x="72" y="4245"/>
                  </a:cubicBezTo>
                  <a:lnTo>
                    <a:pt x="1060" y="5221"/>
                  </a:lnTo>
                  <a:cubicBezTo>
                    <a:pt x="1156" y="5328"/>
                    <a:pt x="1275" y="5376"/>
                    <a:pt x="1417" y="5376"/>
                  </a:cubicBezTo>
                  <a:cubicBezTo>
                    <a:pt x="1548" y="5376"/>
                    <a:pt x="1679" y="5316"/>
                    <a:pt x="1775" y="5221"/>
                  </a:cubicBezTo>
                  <a:lnTo>
                    <a:pt x="6549" y="447"/>
                  </a:lnTo>
                  <a:lnTo>
                    <a:pt x="7966" y="1852"/>
                  </a:lnTo>
                  <a:lnTo>
                    <a:pt x="6704" y="3126"/>
                  </a:lnTo>
                  <a:cubicBezTo>
                    <a:pt x="6621" y="3197"/>
                    <a:pt x="6621" y="3304"/>
                    <a:pt x="6704" y="3376"/>
                  </a:cubicBezTo>
                  <a:cubicBezTo>
                    <a:pt x="6740" y="3411"/>
                    <a:pt x="6784" y="3429"/>
                    <a:pt x="6829" y="3429"/>
                  </a:cubicBezTo>
                  <a:cubicBezTo>
                    <a:pt x="6874" y="3429"/>
                    <a:pt x="6918" y="3411"/>
                    <a:pt x="6954" y="3376"/>
                  </a:cubicBezTo>
                  <a:lnTo>
                    <a:pt x="8347" y="1983"/>
                  </a:lnTo>
                  <a:cubicBezTo>
                    <a:pt x="8383" y="1947"/>
                    <a:pt x="8395" y="1899"/>
                    <a:pt x="8395" y="1864"/>
                  </a:cubicBezTo>
                  <a:cubicBezTo>
                    <a:pt x="8430" y="1816"/>
                    <a:pt x="8406" y="1768"/>
                    <a:pt x="8383" y="1721"/>
                  </a:cubicBezTo>
                  <a:lnTo>
                    <a:pt x="6716" y="54"/>
                  </a:lnTo>
                  <a:cubicBezTo>
                    <a:pt x="6674" y="18"/>
                    <a:pt x="6629" y="0"/>
                    <a:pt x="65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522021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A3095-0607-5FF4-5403-F1D7B46EE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9C67D-AF97-FE5A-464C-FE3012287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3" y="457200"/>
            <a:ext cx="11965781" cy="400050"/>
          </a:xfrm>
        </p:spPr>
        <p:txBody>
          <a:bodyPr anchor="b">
            <a:noAutofit/>
          </a:bodyPr>
          <a:lstStyle/>
          <a:p>
            <a:r>
              <a:rPr lang="en-GB" err="1">
                <a:solidFill>
                  <a:schemeClr val="bg1"/>
                </a:solidFill>
                <a:latin typeface="AkzidenzGrotesk"/>
              </a:rPr>
              <a:t>Dysgu</a:t>
            </a:r>
            <a:r>
              <a:rPr lang="en-GB">
                <a:solidFill>
                  <a:schemeClr val="bg1"/>
                </a:solidFill>
                <a:latin typeface="AkzidenzGrotesk"/>
              </a:rPr>
              <a:t> </a:t>
            </a:r>
            <a:r>
              <a:rPr lang="en-GB" err="1">
                <a:solidFill>
                  <a:schemeClr val="bg1"/>
                </a:solidFill>
                <a:latin typeface="AkzidenzGrotesk"/>
              </a:rPr>
              <a:t>Annibynnol</a:t>
            </a:r>
            <a:r>
              <a:rPr lang="en-GB">
                <a:solidFill>
                  <a:schemeClr val="bg1"/>
                </a:solidFill>
                <a:latin typeface="AkzidenzGrotesk"/>
              </a:rPr>
              <a:t>                             </a:t>
            </a:r>
            <a:r>
              <a:rPr lang="en-GB" i="1" noProof="0">
                <a:solidFill>
                  <a:schemeClr val="bg1"/>
                </a:solidFill>
                <a:latin typeface="AkzidenzGrotesk"/>
              </a:rPr>
              <a:t>Independent Learning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24D5BE-813F-82BC-D1AB-F8AD7B1E403A}"/>
              </a:ext>
            </a:extLst>
          </p:cNvPr>
          <p:cNvSpPr txBox="1"/>
          <p:nvPr/>
        </p:nvSpPr>
        <p:spPr>
          <a:xfrm>
            <a:off x="3941692" y="115297"/>
            <a:ext cx="3171033" cy="108390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Helvetica"/>
                <a:ea typeface="+mn-ea"/>
                <a:cs typeface="Helvetica"/>
              </a:rPr>
              <a:t>Wythnos</a:t>
            </a: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Helvetica"/>
                <a:ea typeface="+mn-ea"/>
                <a:cs typeface="Helvetica"/>
              </a:rPr>
              <a:t> 4: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80"/>
                </a:highlight>
                <a:uLnTx/>
                <a:uFillTx/>
                <a:latin typeface="Helvetica" pitchFamily="2" charset="0"/>
                <a:ea typeface="+mn-ea"/>
                <a:cs typeface="+mn-cs"/>
              </a:rPr>
              <a:t>For Week </a:t>
            </a:r>
            <a:r>
              <a:rPr lang="en-GB" sz="3200" b="1" i="1">
                <a:solidFill>
                  <a:prstClr val="white"/>
                </a:solidFill>
                <a:highlight>
                  <a:srgbClr val="000080"/>
                </a:highlight>
                <a:latin typeface="Helvetica" pitchFamily="2" charset="0"/>
              </a:rPr>
              <a:t>4:</a:t>
            </a:r>
            <a:endParaRPr kumimoji="0" lang="en-GB" sz="3200" b="1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highlight>
                <a:srgbClr val="000080"/>
              </a:highlight>
              <a:uLnTx/>
              <a:uFillTx/>
              <a:latin typeface="Helvetica" pitchFamily="2" charset="0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212554B-C47F-F6F6-7839-FDA91390A896}"/>
              </a:ext>
            </a:extLst>
          </p:cNvPr>
          <p:cNvGrpSpPr/>
          <p:nvPr/>
        </p:nvGrpSpPr>
        <p:grpSpPr>
          <a:xfrm>
            <a:off x="423260" y="1197993"/>
            <a:ext cx="7507576" cy="2268961"/>
            <a:chOff x="4211632" y="2052426"/>
            <a:chExt cx="7335048" cy="1895150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90A4A660-3EDC-3FAE-9647-E077BB7A9D0D}"/>
                </a:ext>
              </a:extLst>
            </p:cNvPr>
            <p:cNvSpPr/>
            <p:nvPr/>
          </p:nvSpPr>
          <p:spPr>
            <a:xfrm>
              <a:off x="4749799" y="3044631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B5E45901-A766-12C0-914F-F2148EEAFCAA}"/>
                </a:ext>
              </a:extLst>
            </p:cNvPr>
            <p:cNvSpPr/>
            <p:nvPr/>
          </p:nvSpPr>
          <p:spPr>
            <a:xfrm>
              <a:off x="4211632" y="2077343"/>
              <a:ext cx="6796881" cy="891491"/>
            </a:xfrm>
            <a:prstGeom prst="roundRect">
              <a:avLst>
                <a:gd name="adj" fmla="val 10000"/>
              </a:avLst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85FF8C9-5AC2-CB98-CD24-B2E77D1D421F}"/>
                </a:ext>
              </a:extLst>
            </p:cNvPr>
            <p:cNvSpPr/>
            <p:nvPr/>
          </p:nvSpPr>
          <p:spPr>
            <a:xfrm>
              <a:off x="5815014" y="3105993"/>
              <a:ext cx="5467275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marL="0" marR="0" lvl="0" indent="0" algn="l" defTabSz="10668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Bring your Draft</a:t>
              </a:r>
              <a:r>
                <a:rPr kumimoji="0" lang="en-GB" sz="2400" b="1" i="1" u="none" strike="noStrike" kern="1200" cap="none" spc="0" normalizeH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of 500-word Academic Writing</a:t>
              </a:r>
              <a:endParaRPr kumimoji="0" lang="en-GB" sz="2400" b="1" i="1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D04F8F1-40AE-2C17-48CE-428D43603E4B}"/>
                </a:ext>
              </a:extLst>
            </p:cNvPr>
            <p:cNvSpPr/>
            <p:nvPr/>
          </p:nvSpPr>
          <p:spPr>
            <a:xfrm>
              <a:off x="5008882" y="2075335"/>
              <a:ext cx="616267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lvl="0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Dewch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â'ch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Drafft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o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Ysgrifennu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Academaidd</a:t>
              </a:r>
              <a:r>
                <a:rPr lang="en-GB" sz="2400" b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500 gair</a:t>
              </a:r>
              <a:endParaRPr kumimoji="0" lang="en-GB" sz="2400" b="1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6" name="Graphic 5" descr="Signature with solid fill">
              <a:extLst>
                <a:ext uri="{FF2B5EF4-FFF2-40B4-BE49-F238E27FC236}">
                  <a16:creationId xmlns:a16="http://schemas.microsoft.com/office/drawing/2014/main" id="{827FC6AA-E6F0-6590-08A0-D83B93984D5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4900614" y="3033176"/>
              <a:ext cx="914400" cy="914400"/>
            </a:xfrm>
            <a:prstGeom prst="rect">
              <a:avLst/>
            </a:prstGeom>
          </p:spPr>
        </p:pic>
        <p:pic>
          <p:nvPicPr>
            <p:cNvPr id="7" name="Graphic 6" descr="Signature with solid fill">
              <a:extLst>
                <a:ext uri="{FF2B5EF4-FFF2-40B4-BE49-F238E27FC236}">
                  <a16:creationId xmlns:a16="http://schemas.microsoft.com/office/drawing/2014/main" id="{015FA758-13BA-039B-6536-6BF27AA4A6B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4211632" y="2052426"/>
              <a:ext cx="914400" cy="9144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A417F09-8C20-8288-D71D-C64A5DAECDFE}"/>
              </a:ext>
            </a:extLst>
          </p:cNvPr>
          <p:cNvGrpSpPr/>
          <p:nvPr/>
        </p:nvGrpSpPr>
        <p:grpSpPr>
          <a:xfrm>
            <a:off x="2804720" y="3911863"/>
            <a:ext cx="9257088" cy="2718020"/>
            <a:chOff x="4645021" y="3552429"/>
            <a:chExt cx="7474296" cy="2056662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19FEA2DB-C803-4CB9-33F8-4A7F232A34FE}"/>
                </a:ext>
              </a:extLst>
            </p:cNvPr>
            <p:cNvSpPr/>
            <p:nvPr/>
          </p:nvSpPr>
          <p:spPr>
            <a:xfrm>
              <a:off x="5183188" y="4706146"/>
              <a:ext cx="6796881" cy="89149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23E4B3EA-F86F-BD21-77A7-F91692C82BFB}"/>
                </a:ext>
              </a:extLst>
            </p:cNvPr>
            <p:cNvSpPr/>
            <p:nvPr/>
          </p:nvSpPr>
          <p:spPr>
            <a:xfrm>
              <a:off x="4645021" y="3552429"/>
              <a:ext cx="7420773" cy="108090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3E5B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327339-6D82-A0CF-1587-F50F2C230C06}"/>
                </a:ext>
              </a:extLst>
            </p:cNvPr>
            <p:cNvSpPr/>
            <p:nvPr/>
          </p:nvSpPr>
          <p:spPr>
            <a:xfrm>
              <a:off x="5912469" y="4767508"/>
              <a:ext cx="5792772" cy="768769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latin typeface="Calibri" panose="020F0502020204030204"/>
                </a:rPr>
                <a:t>Find two more sources from the library and bring</a:t>
              </a: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your list of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latin typeface="Calibri" panose="020F0502020204030204"/>
                </a:rPr>
                <a:t> </a:t>
              </a: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sources 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latin typeface="Calibri" panose="020F0502020204030204"/>
                </a:rPr>
                <a:t>with</a:t>
              </a:r>
              <a:r>
                <a:rPr kumimoji="0" lang="en-GB" sz="2400" b="1" i="1" u="none" strike="noStrike" kern="1200" cap="none" spc="0" normalizeH="0" baseline="0" noProof="0">
                  <a:ln>
                    <a:noFill/>
                  </a:ln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links – we will work in referencing!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F99F01F-1410-6677-CDBB-BDCC148B104E}"/>
                </a:ext>
              </a:extLst>
            </p:cNvPr>
            <p:cNvSpPr/>
            <p:nvPr/>
          </p:nvSpPr>
          <p:spPr>
            <a:xfrm>
              <a:off x="5437163" y="3645408"/>
              <a:ext cx="6682154" cy="891491"/>
            </a:xfrm>
            <a:custGeom>
              <a:avLst/>
              <a:gdLst>
                <a:gd name="connsiteX0" fmla="*/ 0 w 4714106"/>
                <a:gd name="connsiteY0" fmla="*/ 0 h 1745988"/>
                <a:gd name="connsiteX1" fmla="*/ 4714106 w 4714106"/>
                <a:gd name="connsiteY1" fmla="*/ 0 h 1745988"/>
                <a:gd name="connsiteX2" fmla="*/ 4714106 w 4714106"/>
                <a:gd name="connsiteY2" fmla="*/ 1745988 h 1745988"/>
                <a:gd name="connsiteX3" fmla="*/ 0 w 4714106"/>
                <a:gd name="connsiteY3" fmla="*/ 1745988 h 1745988"/>
                <a:gd name="connsiteX4" fmla="*/ 0 w 4714106"/>
                <a:gd name="connsiteY4" fmla="*/ 0 h 1745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106" h="1745988">
                  <a:moveTo>
                    <a:pt x="0" y="0"/>
                  </a:moveTo>
                  <a:lnTo>
                    <a:pt x="4714106" y="0"/>
                  </a:lnTo>
                  <a:lnTo>
                    <a:pt x="4714106" y="1745988"/>
                  </a:lnTo>
                  <a:lnTo>
                    <a:pt x="0" y="174598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4784" tIns="184784" rIns="184784" bIns="184784" numCol="1" spcCol="1270" anchor="ctr" anchorCtr="0">
              <a:noAutofit/>
            </a:bodyPr>
            <a:lstStyle/>
            <a:p>
              <a:pPr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Chwiliwch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am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ragor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o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ymchwil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o'r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llyfrgell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a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dewch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â 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nhw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 a'i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dolenni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–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byddwn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ni'n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gweithio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ar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 </a:t>
              </a:r>
              <a:r>
                <a:rPr lang="en-GB" sz="2400" b="1" i="1" err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gyfeirnodi</a:t>
              </a:r>
              <a:r>
                <a:rPr lang="en-GB" sz="2400" b="1" i="1">
                  <a:solidFill>
                    <a:srgbClr val="003E5B">
                      <a:hueOff val="0"/>
                      <a:satOff val="0"/>
                      <a:lumOff val="0"/>
                      <a:alphaOff val="0"/>
                    </a:srgbClr>
                  </a:solidFill>
                </a:rPr>
                <a:t>!</a:t>
              </a:r>
            </a:p>
          </p:txBody>
        </p:sp>
        <p:pic>
          <p:nvPicPr>
            <p:cNvPr id="25" name="Graphic 24" descr="List with solid fill">
              <a:extLst>
                <a:ext uri="{FF2B5EF4-FFF2-40B4-BE49-F238E27FC236}">
                  <a16:creationId xmlns:a16="http://schemas.microsoft.com/office/drawing/2014/main" id="{24186BED-7D26-FAC5-E56C-BA7D522FD76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645021" y="3645408"/>
              <a:ext cx="914400" cy="914400"/>
            </a:xfrm>
            <a:prstGeom prst="rect">
              <a:avLst/>
            </a:prstGeom>
          </p:spPr>
        </p:pic>
        <p:pic>
          <p:nvPicPr>
            <p:cNvPr id="26" name="Graphic 25" descr="List with solid fill">
              <a:extLst>
                <a:ext uri="{FF2B5EF4-FFF2-40B4-BE49-F238E27FC236}">
                  <a16:creationId xmlns:a16="http://schemas.microsoft.com/office/drawing/2014/main" id="{276107E1-BF0E-47AC-017A-0F06610CD02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199321" y="469469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40939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UWTSD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UWTSD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25</Slides>
  <Notes>15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Office Theme</vt:lpstr>
      <vt:lpstr>Custom Design</vt:lpstr>
      <vt:lpstr>1_Custom Design</vt:lpstr>
      <vt:lpstr>1_Office Theme</vt:lpstr>
      <vt:lpstr>PowerPoint Presentation</vt:lpstr>
      <vt:lpstr>Heddiw       Today</vt:lpstr>
      <vt:lpstr>PowerPoint Presentation</vt:lpstr>
      <vt:lpstr>PowerPoint Presentation</vt:lpstr>
      <vt:lpstr>PowerPoint Presentation</vt:lpstr>
      <vt:lpstr>PowerPoint Presentation</vt:lpstr>
      <vt:lpstr>Digital Tools &amp; Apps for Coping with University Stress</vt:lpstr>
      <vt:lpstr>The discomfort of learning agility</vt:lpstr>
      <vt:lpstr>Presenting evidence - Academic writing</vt:lpstr>
      <vt:lpstr>Hierarchy of evidence and study design</vt:lpstr>
      <vt:lpstr>Gwerthusiad Pellach / Further Evaluation</vt:lpstr>
      <vt:lpstr>                         C.R.A.A.P.</vt:lpstr>
      <vt:lpstr>Crynodeb / Crynhoi Summary / Summing up</vt:lpstr>
      <vt:lpstr>Tasg / Task </vt:lpstr>
      <vt:lpstr>TO SUPPORT TASK : Gaining information from an 'abstract' I'CH HELPU GYDA'R TASG: Cymryd gwybodaeth o ‘abstract’</vt:lpstr>
      <vt:lpstr>Rhan 1– Ysgrifennu'n Academiadd  Part 1-Academic Writing</vt:lpstr>
      <vt:lpstr>Practice using academic vocabulary  Ymarfer defnyddio geiriau academidd</vt:lpstr>
      <vt:lpstr>Aseiniadau Academaidd / Academic Assignments - Arddull ysgrifennu            - Writing style</vt:lpstr>
      <vt:lpstr>Y Broses.                                The Process</vt:lpstr>
      <vt:lpstr>PowerPoint Presentation</vt:lpstr>
      <vt:lpstr>PowerPoint Presentation</vt:lpstr>
      <vt:lpstr>Academic Essay Words / Geiriau Academidd</vt:lpstr>
      <vt:lpstr>PowerPoint Presentation</vt:lpstr>
      <vt:lpstr>Rôl AI / Role of AI</vt:lpstr>
      <vt:lpstr>Dysgu Annibynnol                             Independent Learning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revision>1</cp:revision>
  <cp:lastPrinted>2022-09-04T21:06:10Z</cp:lastPrinted>
  <dcterms:created xsi:type="dcterms:W3CDTF">2019-09-12T10:20:23Z</dcterms:created>
  <dcterms:modified xsi:type="dcterms:W3CDTF">2026-10-12T08:06:51Z</dcterms:modified>
</cp:coreProperties>
</file>