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4" r:id="rId14"/>
    <p:sldId id="275" r:id="rId15"/>
    <p:sldId id="276" r:id="rId16"/>
    <p:sldId id="277" r:id="rId17"/>
    <p:sldId id="278" r:id="rId18"/>
    <p:sldId id="279" r:id="rId19"/>
    <p:sldId id="280" r:id="rId20"/>
    <p:sldId id="268" r:id="rId21"/>
    <p:sldId id="269" r:id="rId22"/>
    <p:sldId id="270" r:id="rId23"/>
    <p:sldId id="271" r:id="rId24"/>
    <p:sldId id="272" r:id="rId25"/>
    <p:sldId id="273"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74"/>
  </p:normalViewPr>
  <p:slideViewPr>
    <p:cSldViewPr snapToGrid="0" snapToObjects="1">
      <p:cViewPr varScale="1">
        <p:scale>
          <a:sx n="50" d="100"/>
          <a:sy n="50" d="100"/>
        </p:scale>
        <p:origin x="21" y="5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10/4/2018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10/4/2018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10/4/2018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VfX6ESGX-rk" TargetMode="External"/><Relationship Id="rId2" Type="http://schemas.openxmlformats.org/officeDocument/2006/relationships/hyperlink" Target="https://www.youtube.com/watch?v=16Cr82mLhkw"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5FBF0-B4E7-7D4F-988C-7445CBDAC32E}"/>
              </a:ext>
            </a:extLst>
          </p:cNvPr>
          <p:cNvSpPr>
            <a:spLocks noGrp="1"/>
          </p:cNvSpPr>
          <p:nvPr>
            <p:ph type="ctrTitle"/>
          </p:nvPr>
        </p:nvSpPr>
        <p:spPr/>
        <p:txBody>
          <a:bodyPr>
            <a:normAutofit fontScale="90000"/>
          </a:bodyPr>
          <a:lstStyle/>
          <a:p>
            <a:r>
              <a:rPr lang="en-GB" dirty="0"/>
              <a:t>Contemporary Thinking on Empathy </a:t>
            </a:r>
          </a:p>
        </p:txBody>
      </p:sp>
      <p:sp>
        <p:nvSpPr>
          <p:cNvPr id="3" name="Subtitle 2">
            <a:extLst>
              <a:ext uri="{FF2B5EF4-FFF2-40B4-BE49-F238E27FC236}">
                <a16:creationId xmlns:a16="http://schemas.microsoft.com/office/drawing/2014/main" id="{808519F6-771D-B840-AE41-CEA0628A2FB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750280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8D99A-6544-A04D-9D9A-4B8EBA5857C2}"/>
              </a:ext>
            </a:extLst>
          </p:cNvPr>
          <p:cNvSpPr>
            <a:spLocks noGrp="1"/>
          </p:cNvSpPr>
          <p:nvPr>
            <p:ph type="title"/>
          </p:nvPr>
        </p:nvSpPr>
        <p:spPr/>
        <p:txBody>
          <a:bodyPr/>
          <a:lstStyle/>
          <a:p>
            <a:r>
              <a:rPr lang="en-GB" dirty="0"/>
              <a:t>Martin Buber</a:t>
            </a:r>
          </a:p>
        </p:txBody>
      </p:sp>
      <p:sp>
        <p:nvSpPr>
          <p:cNvPr id="3" name="Content Placeholder 2">
            <a:extLst>
              <a:ext uri="{FF2B5EF4-FFF2-40B4-BE49-F238E27FC236}">
                <a16:creationId xmlns:a16="http://schemas.microsoft.com/office/drawing/2014/main" id="{7FE04C2D-07BB-BA4A-A580-08E64C840925}"/>
              </a:ext>
            </a:extLst>
          </p:cNvPr>
          <p:cNvSpPr>
            <a:spLocks noGrp="1"/>
          </p:cNvSpPr>
          <p:nvPr>
            <p:ph idx="1"/>
          </p:nvPr>
        </p:nvSpPr>
        <p:spPr/>
        <p:txBody>
          <a:bodyPr/>
          <a:lstStyle/>
          <a:p>
            <a:r>
              <a:rPr lang="en-GB" dirty="0"/>
              <a:t>‘Through the </a:t>
            </a:r>
            <a:r>
              <a:rPr lang="en-GB" i="1" dirty="0"/>
              <a:t>Thou </a:t>
            </a:r>
            <a:r>
              <a:rPr lang="en-GB" dirty="0"/>
              <a:t>a man (sic) becomes </a:t>
            </a:r>
            <a:r>
              <a:rPr lang="en-GB" i="1" dirty="0"/>
              <a:t>I’</a:t>
            </a:r>
            <a:endParaRPr lang="en-GB" dirty="0"/>
          </a:p>
          <a:p>
            <a:r>
              <a:rPr lang="en-GB" dirty="0"/>
              <a:t>Twofold principle of human existence:</a:t>
            </a:r>
          </a:p>
          <a:p>
            <a:r>
              <a:rPr lang="en-GB" dirty="0"/>
              <a:t>‘distance’ and ‘relation’</a:t>
            </a:r>
          </a:p>
          <a:p>
            <a:r>
              <a:rPr lang="en-GB" dirty="0"/>
              <a:t>The more two people are able to relate empathically to each other, the more probable it is that the relationship between them will be successful and endure.</a:t>
            </a:r>
          </a:p>
        </p:txBody>
      </p:sp>
    </p:spTree>
    <p:extLst>
      <p:ext uri="{BB962C8B-B14F-4D97-AF65-F5344CB8AC3E}">
        <p14:creationId xmlns:p14="http://schemas.microsoft.com/office/powerpoint/2010/main" val="3950871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47E656C-5263-D74A-BD4D-3391FB858638}"/>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0D2B5922-662C-314E-8D3A-B3E43255B938}"/>
              </a:ext>
            </a:extLst>
          </p:cNvPr>
          <p:cNvSpPr>
            <a:spLocks noGrp="1"/>
          </p:cNvSpPr>
          <p:nvPr>
            <p:ph sz="half" idx="1"/>
          </p:nvPr>
        </p:nvSpPr>
        <p:spPr/>
        <p:txBody>
          <a:bodyPr>
            <a:normAutofit lnSpcReduction="10000"/>
          </a:bodyPr>
          <a:lstStyle/>
          <a:p>
            <a:r>
              <a:rPr lang="en-GB" dirty="0"/>
              <a:t>1957 had a public ‘conversation’ about the human condition. Interestingly the area in which they had the greatest difference was in that of individual vs. community; Rogers supporting the former and Buber the latter.</a:t>
            </a:r>
          </a:p>
          <a:p>
            <a:r>
              <a:rPr lang="en-GB" dirty="0"/>
              <a:t>This is interesting I think for the trajectory of PCC and Counselling in general.</a:t>
            </a:r>
          </a:p>
        </p:txBody>
      </p:sp>
      <p:pic>
        <p:nvPicPr>
          <p:cNvPr id="8" name="Content Placeholder 7">
            <a:extLst>
              <a:ext uri="{FF2B5EF4-FFF2-40B4-BE49-F238E27FC236}">
                <a16:creationId xmlns:a16="http://schemas.microsoft.com/office/drawing/2014/main" id="{DFDEF6CF-979F-2348-BE08-F5832222B8F9}"/>
              </a:ext>
            </a:extLst>
          </p:cNvPr>
          <p:cNvPicPr>
            <a:picLocks noGrp="1" noChangeAspect="1"/>
          </p:cNvPicPr>
          <p:nvPr>
            <p:ph sz="half" idx="2"/>
          </p:nvPr>
        </p:nvPicPr>
        <p:blipFill>
          <a:blip r:embed="rId2"/>
          <a:stretch>
            <a:fillRect/>
          </a:stretch>
        </p:blipFill>
        <p:spPr>
          <a:xfrm>
            <a:off x="6949440" y="2010878"/>
            <a:ext cx="3220720" cy="3448595"/>
          </a:xfrm>
        </p:spPr>
      </p:pic>
    </p:spTree>
    <p:extLst>
      <p:ext uri="{BB962C8B-B14F-4D97-AF65-F5344CB8AC3E}">
        <p14:creationId xmlns:p14="http://schemas.microsoft.com/office/powerpoint/2010/main" val="21548910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4DD83-039E-194A-9656-24F522AE00AF}"/>
              </a:ext>
            </a:extLst>
          </p:cNvPr>
          <p:cNvSpPr>
            <a:spLocks noGrp="1"/>
          </p:cNvSpPr>
          <p:nvPr>
            <p:ph type="title"/>
          </p:nvPr>
        </p:nvSpPr>
        <p:spPr/>
        <p:txBody>
          <a:bodyPr/>
          <a:lstStyle/>
          <a:p>
            <a:r>
              <a:rPr lang="en-GB" dirty="0"/>
              <a:t>I and Thou</a:t>
            </a:r>
          </a:p>
        </p:txBody>
      </p:sp>
      <p:sp>
        <p:nvSpPr>
          <p:cNvPr id="3" name="Content Placeholder 2">
            <a:extLst>
              <a:ext uri="{FF2B5EF4-FFF2-40B4-BE49-F238E27FC236}">
                <a16:creationId xmlns:a16="http://schemas.microsoft.com/office/drawing/2014/main" id="{CB51E5DB-980B-194D-A083-F21B508F12E7}"/>
              </a:ext>
            </a:extLst>
          </p:cNvPr>
          <p:cNvSpPr>
            <a:spLocks noGrp="1"/>
          </p:cNvSpPr>
          <p:nvPr>
            <p:ph sz="half" idx="1"/>
          </p:nvPr>
        </p:nvSpPr>
        <p:spPr/>
        <p:txBody>
          <a:bodyPr/>
          <a:lstStyle/>
          <a:p>
            <a:pPr marL="0" indent="0">
              <a:buNone/>
            </a:pPr>
            <a:endParaRPr lang="en-GB" dirty="0">
              <a:hlinkClick r:id="rId2"/>
            </a:endParaRPr>
          </a:p>
          <a:p>
            <a:r>
              <a:rPr lang="en-GB" dirty="0">
                <a:hlinkClick r:id="rId2"/>
              </a:rPr>
              <a:t>https://www.youtube.com/watch?v=16Cr82mLhkw</a:t>
            </a:r>
            <a:endParaRPr lang="en-GB" dirty="0"/>
          </a:p>
          <a:p>
            <a:r>
              <a:rPr lang="en-GB" dirty="0"/>
              <a:t>Sort description of Buber’s ideas</a:t>
            </a:r>
          </a:p>
        </p:txBody>
      </p:sp>
      <p:sp>
        <p:nvSpPr>
          <p:cNvPr id="4" name="Content Placeholder 3">
            <a:extLst>
              <a:ext uri="{FF2B5EF4-FFF2-40B4-BE49-F238E27FC236}">
                <a16:creationId xmlns:a16="http://schemas.microsoft.com/office/drawing/2014/main" id="{288ABF6A-B663-024A-BDAC-A2DB20A13870}"/>
              </a:ext>
            </a:extLst>
          </p:cNvPr>
          <p:cNvSpPr>
            <a:spLocks noGrp="1"/>
          </p:cNvSpPr>
          <p:nvPr>
            <p:ph sz="half" idx="2"/>
          </p:nvPr>
        </p:nvSpPr>
        <p:spPr/>
        <p:txBody>
          <a:bodyPr/>
          <a:lstStyle/>
          <a:p>
            <a:endParaRPr lang="en-GB" dirty="0">
              <a:hlinkClick r:id="rId3"/>
            </a:endParaRPr>
          </a:p>
          <a:p>
            <a:r>
              <a:rPr lang="en-GB" dirty="0">
                <a:hlinkClick r:id="rId3"/>
              </a:rPr>
              <a:t>https://www.youtube.com/watch?v=VfX6ESGX-rk</a:t>
            </a:r>
            <a:endParaRPr lang="en-GB" dirty="0"/>
          </a:p>
          <a:p>
            <a:r>
              <a:rPr lang="en-GB" dirty="0"/>
              <a:t>Much more meaty commentary on Buber</a:t>
            </a:r>
          </a:p>
          <a:p>
            <a:endParaRPr lang="en-GB" dirty="0"/>
          </a:p>
        </p:txBody>
      </p:sp>
    </p:spTree>
    <p:extLst>
      <p:ext uri="{BB962C8B-B14F-4D97-AF65-F5344CB8AC3E}">
        <p14:creationId xmlns:p14="http://schemas.microsoft.com/office/powerpoint/2010/main" val="3256874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C14BF36-471C-6740-9170-96BBAF1EE4BC}"/>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7C802999-15BC-0241-AA13-A0B1B09721BA}"/>
              </a:ext>
            </a:extLst>
          </p:cNvPr>
          <p:cNvSpPr>
            <a:spLocks noGrp="1"/>
          </p:cNvSpPr>
          <p:nvPr>
            <p:ph idx="1"/>
          </p:nvPr>
        </p:nvSpPr>
        <p:spPr/>
        <p:txBody>
          <a:bodyPr/>
          <a:lstStyle/>
          <a:p>
            <a:r>
              <a:rPr lang="en-GB" dirty="0"/>
              <a:t>So from the I and Thou/ I and It</a:t>
            </a:r>
          </a:p>
          <a:p>
            <a:r>
              <a:rPr lang="en-GB" dirty="0"/>
              <a:t>The more people are able to empathise</a:t>
            </a:r>
          </a:p>
          <a:p>
            <a:r>
              <a:rPr lang="en-GB" dirty="0"/>
              <a:t>The more we can be aware of ‘distance’ and ‘relation’</a:t>
            </a:r>
          </a:p>
          <a:p>
            <a:r>
              <a:rPr lang="en-GB" dirty="0"/>
              <a:t>Because our ‘imagining’ can bring us alongside the ‘humanity of the other’, whilst recognising our own – our ultimate point of sameness</a:t>
            </a:r>
          </a:p>
        </p:txBody>
      </p:sp>
    </p:spTree>
    <p:extLst>
      <p:ext uri="{BB962C8B-B14F-4D97-AF65-F5344CB8AC3E}">
        <p14:creationId xmlns:p14="http://schemas.microsoft.com/office/powerpoint/2010/main" val="2708913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FC112-7A21-0142-955E-9BDA9B7B521D}"/>
              </a:ext>
            </a:extLst>
          </p:cNvPr>
          <p:cNvSpPr>
            <a:spLocks noGrp="1"/>
          </p:cNvSpPr>
          <p:nvPr>
            <p:ph type="title"/>
          </p:nvPr>
        </p:nvSpPr>
        <p:spPr/>
        <p:txBody>
          <a:bodyPr/>
          <a:lstStyle/>
          <a:p>
            <a:r>
              <a:rPr lang="en-GB" dirty="0" err="1"/>
              <a:t>Staemmler</a:t>
            </a:r>
            <a:r>
              <a:rPr lang="en-GB" dirty="0"/>
              <a:t>, p2</a:t>
            </a:r>
          </a:p>
        </p:txBody>
      </p:sp>
      <p:sp>
        <p:nvSpPr>
          <p:cNvPr id="3" name="Content Placeholder 2">
            <a:extLst>
              <a:ext uri="{FF2B5EF4-FFF2-40B4-BE49-F238E27FC236}">
                <a16:creationId xmlns:a16="http://schemas.microsoft.com/office/drawing/2014/main" id="{3C489134-8D0D-BF48-8A3A-5B3B5335735D}"/>
              </a:ext>
            </a:extLst>
          </p:cNvPr>
          <p:cNvSpPr>
            <a:spLocks noGrp="1"/>
          </p:cNvSpPr>
          <p:nvPr>
            <p:ph idx="1"/>
          </p:nvPr>
        </p:nvSpPr>
        <p:spPr/>
        <p:txBody>
          <a:bodyPr/>
          <a:lstStyle/>
          <a:p>
            <a:r>
              <a:rPr lang="en-GB" dirty="0"/>
              <a:t>‘Empathy is therefore considered to be a central aspect of emotional intelligence, </a:t>
            </a:r>
          </a:p>
          <a:p>
            <a:r>
              <a:rPr lang="en-GB" dirty="0"/>
              <a:t>“a type of emotional information processing </a:t>
            </a:r>
          </a:p>
          <a:p>
            <a:r>
              <a:rPr lang="en-GB" dirty="0"/>
              <a:t>that includes accurate appraisal of emotions in oneself and others, </a:t>
            </a:r>
          </a:p>
          <a:p>
            <a:r>
              <a:rPr lang="en-GB" dirty="0"/>
              <a:t>appropriate expression of emotion, </a:t>
            </a:r>
          </a:p>
          <a:p>
            <a:r>
              <a:rPr lang="en-GB" dirty="0"/>
              <a:t>and adaptive regulation of emotion in such a way as to </a:t>
            </a:r>
            <a:r>
              <a:rPr lang="en-GB" i="1" dirty="0"/>
              <a:t>enhance living”</a:t>
            </a:r>
          </a:p>
          <a:p>
            <a:r>
              <a:rPr lang="en-GB" i="1" dirty="0"/>
              <a:t>(Mayer et al. </a:t>
            </a:r>
            <a:r>
              <a:rPr lang="en-GB" dirty="0"/>
              <a:t>1995)</a:t>
            </a:r>
          </a:p>
        </p:txBody>
      </p:sp>
    </p:spTree>
    <p:extLst>
      <p:ext uri="{BB962C8B-B14F-4D97-AF65-F5344CB8AC3E}">
        <p14:creationId xmlns:p14="http://schemas.microsoft.com/office/powerpoint/2010/main" val="4082667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1B09C-B953-004A-A2A1-9F04675060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16B8FDE-7DBD-424A-BB07-19A4E7B9A0F8}"/>
              </a:ext>
            </a:extLst>
          </p:cNvPr>
          <p:cNvSpPr>
            <a:spLocks noGrp="1"/>
          </p:cNvSpPr>
          <p:nvPr>
            <p:ph idx="1"/>
          </p:nvPr>
        </p:nvSpPr>
        <p:spPr/>
        <p:txBody>
          <a:bodyPr/>
          <a:lstStyle/>
          <a:p>
            <a:r>
              <a:rPr lang="en-GB" dirty="0"/>
              <a:t>‘ However, human behaviour that is devoid of all empathy towards others does not only occur when people are severely mentally disturbed, but can also be strongly dependent on the prevailing situational, cultural, and </a:t>
            </a:r>
            <a:r>
              <a:rPr lang="en-GB" dirty="0" err="1"/>
              <a:t>historico</a:t>
            </a:r>
            <a:r>
              <a:rPr lang="en-GB" dirty="0"/>
              <a:t>-political conditions in which “</a:t>
            </a:r>
            <a:r>
              <a:rPr lang="en-GB" i="1" dirty="0"/>
              <a:t>good people turn evil</a:t>
            </a:r>
            <a:r>
              <a:rPr lang="en-GB" dirty="0"/>
              <a:t>” (</a:t>
            </a:r>
            <a:r>
              <a:rPr lang="en-GB" dirty="0" err="1"/>
              <a:t>Staemmler</a:t>
            </a:r>
            <a:r>
              <a:rPr lang="en-GB" dirty="0"/>
              <a:t>, 2012, p.3)</a:t>
            </a:r>
          </a:p>
          <a:p>
            <a:r>
              <a:rPr lang="en-GB" dirty="0"/>
              <a:t>‘However, the constant commercialization of sickness, hunger, violence, war, and death by the mass media … is also likely to promote numbing and fatigue of the human capacity for compassion’ (</a:t>
            </a:r>
            <a:r>
              <a:rPr lang="en-GB" dirty="0" err="1"/>
              <a:t>Staemmler</a:t>
            </a:r>
            <a:r>
              <a:rPr lang="en-GB" dirty="0"/>
              <a:t>, 2012, p.4)</a:t>
            </a:r>
          </a:p>
        </p:txBody>
      </p:sp>
    </p:spTree>
    <p:extLst>
      <p:ext uri="{BB962C8B-B14F-4D97-AF65-F5344CB8AC3E}">
        <p14:creationId xmlns:p14="http://schemas.microsoft.com/office/powerpoint/2010/main" val="185096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D220B-BCDE-C146-8D2C-D2D288F7CF98}"/>
              </a:ext>
            </a:extLst>
          </p:cNvPr>
          <p:cNvSpPr>
            <a:spLocks noGrp="1"/>
          </p:cNvSpPr>
          <p:nvPr>
            <p:ph type="title"/>
          </p:nvPr>
        </p:nvSpPr>
        <p:spPr/>
        <p:txBody>
          <a:bodyPr/>
          <a:lstStyle/>
          <a:p>
            <a:r>
              <a:rPr lang="en-GB" dirty="0"/>
              <a:t>Moral Consideration </a:t>
            </a:r>
          </a:p>
        </p:txBody>
      </p:sp>
      <p:sp>
        <p:nvSpPr>
          <p:cNvPr id="3" name="Content Placeholder 2">
            <a:extLst>
              <a:ext uri="{FF2B5EF4-FFF2-40B4-BE49-F238E27FC236}">
                <a16:creationId xmlns:a16="http://schemas.microsoft.com/office/drawing/2014/main" id="{03F4F990-DE2D-144A-AAB1-2F01825A4AD6}"/>
              </a:ext>
            </a:extLst>
          </p:cNvPr>
          <p:cNvSpPr>
            <a:spLocks noGrp="1"/>
          </p:cNvSpPr>
          <p:nvPr>
            <p:ph idx="1"/>
          </p:nvPr>
        </p:nvSpPr>
        <p:spPr/>
        <p:txBody>
          <a:bodyPr/>
          <a:lstStyle/>
          <a:p>
            <a:r>
              <a:rPr lang="en-GB" dirty="0"/>
              <a:t>However, empathy constitutes the “barrier to inhumanity” (Gruen, 1997)</a:t>
            </a:r>
          </a:p>
          <a:p>
            <a:r>
              <a:rPr lang="en-GB" dirty="0"/>
              <a:t>It implies, “a moral perception of another being as a sentient being, as a being capable of suffering, and therefore deserving of moral consideration” (Thompson etc 2005, </a:t>
            </a:r>
            <a:r>
              <a:rPr lang="en-GB" dirty="0" err="1"/>
              <a:t>Staemmer</a:t>
            </a:r>
            <a:r>
              <a:rPr lang="en-GB" dirty="0"/>
              <a:t>, 2012, p.4)</a:t>
            </a:r>
          </a:p>
        </p:txBody>
      </p:sp>
    </p:spTree>
    <p:extLst>
      <p:ext uri="{BB962C8B-B14F-4D97-AF65-F5344CB8AC3E}">
        <p14:creationId xmlns:p14="http://schemas.microsoft.com/office/powerpoint/2010/main" val="1839794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F0204-D221-7946-A855-8CE0BA7DDD73}"/>
              </a:ext>
            </a:extLst>
          </p:cNvPr>
          <p:cNvSpPr>
            <a:spLocks noGrp="1"/>
          </p:cNvSpPr>
          <p:nvPr>
            <p:ph type="title"/>
          </p:nvPr>
        </p:nvSpPr>
        <p:spPr/>
        <p:txBody>
          <a:bodyPr/>
          <a:lstStyle/>
          <a:p>
            <a:r>
              <a:rPr lang="en-GB" dirty="0"/>
              <a:t>Empathy as Morality</a:t>
            </a:r>
          </a:p>
        </p:txBody>
      </p:sp>
      <p:sp>
        <p:nvSpPr>
          <p:cNvPr id="3" name="Content Placeholder 2">
            <a:extLst>
              <a:ext uri="{FF2B5EF4-FFF2-40B4-BE49-F238E27FC236}">
                <a16:creationId xmlns:a16="http://schemas.microsoft.com/office/drawing/2014/main" id="{79948071-4610-E44A-8AA2-6D3BDD1B6BF1}"/>
              </a:ext>
            </a:extLst>
          </p:cNvPr>
          <p:cNvSpPr>
            <a:spLocks noGrp="1"/>
          </p:cNvSpPr>
          <p:nvPr>
            <p:ph idx="1"/>
          </p:nvPr>
        </p:nvSpPr>
        <p:spPr/>
        <p:txBody>
          <a:bodyPr/>
          <a:lstStyle/>
          <a:p>
            <a:r>
              <a:rPr lang="en-GB" dirty="0"/>
              <a:t>Please look at the BACP Ethical Framework and reflect on how it represents a moral and empathic position.</a:t>
            </a:r>
          </a:p>
        </p:txBody>
      </p:sp>
    </p:spTree>
    <p:extLst>
      <p:ext uri="{BB962C8B-B14F-4D97-AF65-F5344CB8AC3E}">
        <p14:creationId xmlns:p14="http://schemas.microsoft.com/office/powerpoint/2010/main" val="2710515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7A725-43DB-274D-A06F-0D3E99815A49}"/>
              </a:ext>
            </a:extLst>
          </p:cNvPr>
          <p:cNvSpPr>
            <a:spLocks noGrp="1"/>
          </p:cNvSpPr>
          <p:nvPr>
            <p:ph type="title"/>
          </p:nvPr>
        </p:nvSpPr>
        <p:spPr/>
        <p:txBody>
          <a:bodyPr/>
          <a:lstStyle/>
          <a:p>
            <a:r>
              <a:rPr lang="en-GB" dirty="0" err="1"/>
              <a:t>Staemmler</a:t>
            </a:r>
            <a:r>
              <a:rPr lang="en-GB" dirty="0"/>
              <a:t> p4</a:t>
            </a:r>
          </a:p>
        </p:txBody>
      </p:sp>
      <p:sp>
        <p:nvSpPr>
          <p:cNvPr id="3" name="Content Placeholder 2">
            <a:extLst>
              <a:ext uri="{FF2B5EF4-FFF2-40B4-BE49-F238E27FC236}">
                <a16:creationId xmlns:a16="http://schemas.microsoft.com/office/drawing/2014/main" id="{010689D9-AD9E-214B-9297-DBD2EA504D7F}"/>
              </a:ext>
            </a:extLst>
          </p:cNvPr>
          <p:cNvSpPr>
            <a:spLocks noGrp="1"/>
          </p:cNvSpPr>
          <p:nvPr>
            <p:ph idx="1"/>
          </p:nvPr>
        </p:nvSpPr>
        <p:spPr/>
        <p:txBody>
          <a:bodyPr>
            <a:normAutofit fontScale="92500" lnSpcReduction="10000"/>
          </a:bodyPr>
          <a:lstStyle/>
          <a:p>
            <a:r>
              <a:rPr lang="en-GB" dirty="0"/>
              <a:t>‘A therapeutic relationship without empathy is hardly conceivable. How could therapists respond to their clients’ mental situations if they were not, to a certain extent, able to enter into their subjective worlds? “Once and for all we have to recognise the fact that the first wish of a patient is to be </a:t>
            </a:r>
            <a:r>
              <a:rPr lang="en-GB" i="1" dirty="0"/>
              <a:t>understood”</a:t>
            </a:r>
            <a:r>
              <a:rPr lang="en-GB" dirty="0"/>
              <a:t> (Balint, 1968, p.93). Thus, anybody who goes to a psychotherapist expects – and I believe rightly so – the therapist to be willing and able to empathize.’</a:t>
            </a:r>
          </a:p>
          <a:p>
            <a:r>
              <a:rPr lang="en-GB" dirty="0"/>
              <a:t>X-ray eyes</a:t>
            </a:r>
          </a:p>
          <a:p>
            <a:r>
              <a:rPr lang="en-GB" dirty="0"/>
              <a:t>See ‘right into them’</a:t>
            </a:r>
          </a:p>
          <a:p>
            <a:r>
              <a:rPr lang="en-GB" dirty="0"/>
              <a:t>Seen through</a:t>
            </a:r>
          </a:p>
        </p:txBody>
      </p:sp>
    </p:spTree>
    <p:extLst>
      <p:ext uri="{BB962C8B-B14F-4D97-AF65-F5344CB8AC3E}">
        <p14:creationId xmlns:p14="http://schemas.microsoft.com/office/powerpoint/2010/main" val="1652367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94648-B74F-784F-A32A-42313B962AC4}"/>
              </a:ext>
            </a:extLst>
          </p:cNvPr>
          <p:cNvSpPr>
            <a:spLocks noGrp="1"/>
          </p:cNvSpPr>
          <p:nvPr>
            <p:ph type="title"/>
          </p:nvPr>
        </p:nvSpPr>
        <p:spPr/>
        <p:txBody>
          <a:bodyPr/>
          <a:lstStyle/>
          <a:p>
            <a:r>
              <a:rPr lang="en-GB" dirty="0"/>
              <a:t>Paradoxical Theory of Change p.5</a:t>
            </a:r>
          </a:p>
        </p:txBody>
      </p:sp>
      <p:sp>
        <p:nvSpPr>
          <p:cNvPr id="3" name="Content Placeholder 2">
            <a:extLst>
              <a:ext uri="{FF2B5EF4-FFF2-40B4-BE49-F238E27FC236}">
                <a16:creationId xmlns:a16="http://schemas.microsoft.com/office/drawing/2014/main" id="{6A550DB0-2343-4D46-9C4A-0F2889D8612E}"/>
              </a:ext>
            </a:extLst>
          </p:cNvPr>
          <p:cNvSpPr>
            <a:spLocks noGrp="1"/>
          </p:cNvSpPr>
          <p:nvPr>
            <p:ph idx="1"/>
          </p:nvPr>
        </p:nvSpPr>
        <p:spPr/>
        <p:txBody>
          <a:bodyPr>
            <a:normAutofit fontScale="92500"/>
          </a:bodyPr>
          <a:lstStyle/>
          <a:p>
            <a:r>
              <a:rPr lang="en-GB" dirty="0"/>
              <a:t>We’ll take this into the Pod work later</a:t>
            </a:r>
          </a:p>
          <a:p>
            <a:r>
              <a:rPr lang="en-GB" dirty="0"/>
              <a:t>Can you think of an example when you’ve spoken to someone and their response has been to tell you what you should do?</a:t>
            </a:r>
          </a:p>
          <a:p>
            <a:r>
              <a:rPr lang="en-GB" dirty="0" err="1"/>
              <a:t>Beisser</a:t>
            </a:r>
            <a:endParaRPr lang="en-GB" dirty="0"/>
          </a:p>
          <a:p>
            <a:r>
              <a:rPr lang="en-GB" dirty="0"/>
              <a:t>‘</a:t>
            </a:r>
            <a:r>
              <a:rPr lang="en-GB" i="1" dirty="0"/>
              <a:t>change occurs when one becomes what he (sic) is, not when he tries to become what he’s not</a:t>
            </a:r>
            <a:r>
              <a:rPr lang="en-GB" dirty="0"/>
              <a:t>. Change does not take place through a coercive attempt by the individual or by another person to change him, but it does take place of one takes the time and effort to be what he is – to be fully invested in his (sic) current position ‘ (</a:t>
            </a:r>
            <a:r>
              <a:rPr lang="en-GB" dirty="0" err="1"/>
              <a:t>Beisser</a:t>
            </a:r>
            <a:r>
              <a:rPr lang="en-GB" dirty="0"/>
              <a:t>, 1970, p.77 – original italics).</a:t>
            </a:r>
          </a:p>
        </p:txBody>
      </p:sp>
    </p:spTree>
    <p:extLst>
      <p:ext uri="{BB962C8B-B14F-4D97-AF65-F5344CB8AC3E}">
        <p14:creationId xmlns:p14="http://schemas.microsoft.com/office/powerpoint/2010/main" val="42541734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D7C24-1610-4A41-BD27-E9BA49F68B89}"/>
              </a:ext>
            </a:extLst>
          </p:cNvPr>
          <p:cNvSpPr>
            <a:spLocks noGrp="1"/>
          </p:cNvSpPr>
          <p:nvPr>
            <p:ph type="title"/>
          </p:nvPr>
        </p:nvSpPr>
        <p:spPr/>
        <p:txBody>
          <a:bodyPr/>
          <a:lstStyle/>
          <a:p>
            <a:r>
              <a:rPr lang="en-GB" dirty="0"/>
              <a:t>Compassion for the humanity of the  ‘Other’</a:t>
            </a:r>
          </a:p>
        </p:txBody>
      </p:sp>
      <p:sp>
        <p:nvSpPr>
          <p:cNvPr id="3" name="Content Placeholder 2">
            <a:extLst>
              <a:ext uri="{FF2B5EF4-FFF2-40B4-BE49-F238E27FC236}">
                <a16:creationId xmlns:a16="http://schemas.microsoft.com/office/drawing/2014/main" id="{3B5C0D34-439F-B147-9870-D132FBF91073}"/>
              </a:ext>
            </a:extLst>
          </p:cNvPr>
          <p:cNvSpPr>
            <a:spLocks noGrp="1"/>
          </p:cNvSpPr>
          <p:nvPr>
            <p:ph idx="1"/>
          </p:nvPr>
        </p:nvSpPr>
        <p:spPr/>
        <p:txBody>
          <a:bodyPr/>
          <a:lstStyle/>
          <a:p>
            <a:r>
              <a:rPr lang="en-GB" dirty="0"/>
              <a:t>This is also a strong theme in many of the world religions</a:t>
            </a:r>
          </a:p>
          <a:p>
            <a:r>
              <a:rPr lang="en-GB" dirty="0"/>
              <a:t>Many of the world religions have a strong enquiry around the question – why do humans suffer?</a:t>
            </a:r>
          </a:p>
          <a:p>
            <a:r>
              <a:rPr lang="en-GB" dirty="0"/>
              <a:t>Many of the developers of Humanistic Counselling come from a strong faith background.</a:t>
            </a:r>
          </a:p>
          <a:p>
            <a:r>
              <a:rPr lang="en-GB" dirty="0"/>
              <a:t>So in some ways we can see HC as a continuation in the 21</a:t>
            </a:r>
            <a:r>
              <a:rPr lang="en-GB" baseline="30000" dirty="0"/>
              <a:t>st</a:t>
            </a:r>
            <a:r>
              <a:rPr lang="en-GB" dirty="0"/>
              <a:t> century of this long tradition.</a:t>
            </a:r>
          </a:p>
        </p:txBody>
      </p:sp>
    </p:spTree>
    <p:extLst>
      <p:ext uri="{BB962C8B-B14F-4D97-AF65-F5344CB8AC3E}">
        <p14:creationId xmlns:p14="http://schemas.microsoft.com/office/powerpoint/2010/main" val="38796092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rtlCol="0">
            <a:normAutofit/>
          </a:bodyPr>
          <a:lstStyle/>
          <a:p>
            <a:pPr marL="320040" indent="-320040">
              <a:buClr>
                <a:schemeClr val="accent6">
                  <a:lumMod val="75000"/>
                </a:schemeClr>
              </a:buClr>
              <a:defRPr/>
            </a:pPr>
            <a:r>
              <a:rPr lang="en-US" dirty="0" smtClean="0">
                <a:solidFill>
                  <a:srgbClr val="FF0000"/>
                </a:solidFill>
              </a:rPr>
              <a:t>What is the theory of “ethics of care?”</a:t>
            </a:r>
          </a:p>
        </p:txBody>
      </p:sp>
      <p:sp>
        <p:nvSpPr>
          <p:cNvPr id="6147" name="Rectangle 3"/>
          <p:cNvSpPr>
            <a:spLocks noGrp="1" noChangeArrowheads="1"/>
          </p:cNvSpPr>
          <p:nvPr>
            <p:ph idx="1"/>
          </p:nvPr>
        </p:nvSpPr>
        <p:spPr/>
        <p:txBody>
          <a:bodyPr rtlCol="0">
            <a:normAutofit lnSpcReduction="10000"/>
          </a:bodyPr>
          <a:lstStyle/>
          <a:p>
            <a:pPr marL="274320" indent="-182880">
              <a:buClr>
                <a:schemeClr val="accent6">
                  <a:lumMod val="75000"/>
                </a:schemeClr>
              </a:buClr>
              <a:buFont typeface="Wingdings 2"/>
              <a:buChar char=""/>
              <a:defRPr/>
            </a:pPr>
            <a:r>
              <a:rPr lang="en-US" sz="2800" dirty="0">
                <a:solidFill>
                  <a:schemeClr val="tx1">
                    <a:lumMod val="75000"/>
                    <a:lumOff val="25000"/>
                  </a:schemeClr>
                </a:solidFill>
              </a:rPr>
              <a:t>A morality of care that rests upon the understanding of relationships.</a:t>
            </a:r>
          </a:p>
          <a:p>
            <a:pPr marL="274320" indent="-182880">
              <a:buClr>
                <a:schemeClr val="accent6">
                  <a:lumMod val="75000"/>
                </a:schemeClr>
              </a:buClr>
              <a:buFont typeface="Wingdings 2"/>
              <a:buChar char=""/>
              <a:defRPr/>
            </a:pPr>
            <a:r>
              <a:rPr lang="en-US" sz="2800" dirty="0">
                <a:solidFill>
                  <a:schemeClr val="tx1">
                    <a:lumMod val="75000"/>
                    <a:lumOff val="25000"/>
                  </a:schemeClr>
                </a:solidFill>
              </a:rPr>
              <a:t>Focuses on the importance of maintaining healthy relationships with those who we value.</a:t>
            </a:r>
          </a:p>
          <a:p>
            <a:pPr marL="274320" indent="-182880">
              <a:buClr>
                <a:schemeClr val="accent6">
                  <a:lumMod val="75000"/>
                </a:schemeClr>
              </a:buClr>
              <a:buFont typeface="Wingdings 2"/>
              <a:buChar char=""/>
              <a:defRPr/>
            </a:pPr>
            <a:r>
              <a:rPr lang="en-US" sz="2800" dirty="0">
                <a:solidFill>
                  <a:schemeClr val="tx1">
                    <a:lumMod val="75000"/>
                    <a:lumOff val="25000"/>
                  </a:schemeClr>
                </a:solidFill>
              </a:rPr>
              <a:t>Focuses on being responsive in important relationships.</a:t>
            </a:r>
          </a:p>
          <a:p>
            <a:pPr marL="274320" indent="-182880">
              <a:buClr>
                <a:schemeClr val="accent6">
                  <a:lumMod val="75000"/>
                </a:schemeClr>
              </a:buClr>
              <a:buFont typeface="Wingdings 2"/>
              <a:buChar char=""/>
              <a:defRPr/>
            </a:pPr>
            <a:r>
              <a:rPr lang="en-US" sz="2800" dirty="0">
                <a:solidFill>
                  <a:schemeClr val="tx1">
                    <a:lumMod val="75000"/>
                    <a:lumOff val="25000"/>
                  </a:schemeClr>
                </a:solidFill>
              </a:rPr>
              <a:t>Relationships don’t exist in terms of right and wrong.</a:t>
            </a:r>
          </a:p>
          <a:p>
            <a:pPr marL="274320" indent="-182880">
              <a:buClr>
                <a:schemeClr val="accent6">
                  <a:lumMod val="75000"/>
                </a:schemeClr>
              </a:buClr>
              <a:buFont typeface="Wingdings 2"/>
              <a:buChar char=""/>
              <a:defRPr/>
            </a:pPr>
            <a:endParaRPr lang="en-US" sz="2800" dirty="0">
              <a:solidFill>
                <a:schemeClr val="tx1">
                  <a:lumMod val="75000"/>
                  <a:lumOff val="25000"/>
                </a:schemeClr>
              </a:solidFill>
            </a:endParaRPr>
          </a:p>
        </p:txBody>
      </p:sp>
    </p:spTree>
    <p:extLst>
      <p:ext uri="{BB962C8B-B14F-4D97-AF65-F5344CB8AC3E}">
        <p14:creationId xmlns:p14="http://schemas.microsoft.com/office/powerpoint/2010/main" val="13832627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animEffect transition="in" filter="dissolve">
                                      <p:cBhvr>
                                        <p:cTn id="7" dur="500"/>
                                        <p:tgtEl>
                                          <p:spTgt spid="614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147">
                                            <p:txEl>
                                              <p:pRg st="0" end="0"/>
                                            </p:txEl>
                                          </p:spTgt>
                                        </p:tgtEl>
                                        <p:attrNameLst>
                                          <p:attrName>style.visibility</p:attrName>
                                        </p:attrNameLst>
                                      </p:cBhvr>
                                      <p:to>
                                        <p:strVal val="visible"/>
                                      </p:to>
                                    </p:set>
                                    <p:animEffect transition="in" filter="dissolve">
                                      <p:cBhvr>
                                        <p:cTn id="12" dur="500"/>
                                        <p:tgtEl>
                                          <p:spTgt spid="6147">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147">
                                            <p:txEl>
                                              <p:pRg st="1" end="1"/>
                                            </p:txEl>
                                          </p:spTgt>
                                        </p:tgtEl>
                                        <p:attrNameLst>
                                          <p:attrName>style.visibility</p:attrName>
                                        </p:attrNameLst>
                                      </p:cBhvr>
                                      <p:to>
                                        <p:strVal val="visible"/>
                                      </p:to>
                                    </p:set>
                                    <p:animEffect transition="in" filter="dissolve">
                                      <p:cBhvr>
                                        <p:cTn id="17" dur="500"/>
                                        <p:tgtEl>
                                          <p:spTgt spid="6147">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6147">
                                            <p:txEl>
                                              <p:pRg st="2" end="2"/>
                                            </p:txEl>
                                          </p:spTgt>
                                        </p:tgtEl>
                                        <p:attrNameLst>
                                          <p:attrName>style.visibility</p:attrName>
                                        </p:attrNameLst>
                                      </p:cBhvr>
                                      <p:to>
                                        <p:strVal val="visible"/>
                                      </p:to>
                                    </p:set>
                                    <p:animEffect transition="in" filter="dissolve">
                                      <p:cBhvr>
                                        <p:cTn id="22" dur="500"/>
                                        <p:tgtEl>
                                          <p:spTgt spid="6147">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6147">
                                            <p:txEl>
                                              <p:pRg st="3" end="3"/>
                                            </p:txEl>
                                          </p:spTgt>
                                        </p:tgtEl>
                                        <p:attrNameLst>
                                          <p:attrName>style.visibility</p:attrName>
                                        </p:attrNameLst>
                                      </p:cBhvr>
                                      <p:to>
                                        <p:strVal val="visible"/>
                                      </p:to>
                                    </p:set>
                                    <p:animEffect transition="in" filter="dissolve">
                                      <p:cBhvr>
                                        <p:cTn id="27" dur="500"/>
                                        <p:tgtEl>
                                          <p:spTgt spid="614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build="p" autoUpdateAnimBg="0"/>
      <p:bldP spid="6147"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rtlCol="0">
            <a:normAutofit/>
          </a:bodyPr>
          <a:lstStyle/>
          <a:p>
            <a:pPr marL="320040" indent="-320040">
              <a:buClr>
                <a:schemeClr val="accent6">
                  <a:lumMod val="75000"/>
                </a:schemeClr>
              </a:buClr>
              <a:defRPr/>
            </a:pPr>
            <a:r>
              <a:rPr lang="en-US" dirty="0" smtClean="0">
                <a:solidFill>
                  <a:srgbClr val="FF0000"/>
                </a:solidFill>
              </a:rPr>
              <a:t>Relational turn</a:t>
            </a:r>
          </a:p>
        </p:txBody>
      </p:sp>
      <p:sp>
        <p:nvSpPr>
          <p:cNvPr id="12291" name="Rectangle 3"/>
          <p:cNvSpPr>
            <a:spLocks noGrp="1" noChangeArrowheads="1"/>
          </p:cNvSpPr>
          <p:nvPr>
            <p:ph idx="1"/>
          </p:nvPr>
        </p:nvSpPr>
        <p:spPr/>
        <p:txBody>
          <a:bodyPr rtlCol="0">
            <a:normAutofit/>
          </a:bodyPr>
          <a:lstStyle/>
          <a:p>
            <a:pPr marL="274320" indent="-182880">
              <a:lnSpc>
                <a:spcPct val="90000"/>
              </a:lnSpc>
              <a:buClr>
                <a:schemeClr val="accent6">
                  <a:lumMod val="75000"/>
                </a:schemeClr>
              </a:buClr>
              <a:buFont typeface="Wingdings 2"/>
              <a:buChar char=""/>
              <a:defRPr/>
            </a:pPr>
            <a:r>
              <a:rPr lang="en-US" sz="2800" dirty="0">
                <a:solidFill>
                  <a:schemeClr val="tx1">
                    <a:lumMod val="75000"/>
                    <a:lumOff val="25000"/>
                  </a:schemeClr>
                </a:solidFill>
              </a:rPr>
              <a:t>Women’s sense of self, experience of relationship, and development all appear differently when they are not alone</a:t>
            </a:r>
          </a:p>
          <a:p>
            <a:pPr marL="274320" indent="-182880">
              <a:lnSpc>
                <a:spcPct val="90000"/>
              </a:lnSpc>
              <a:buClr>
                <a:schemeClr val="accent6">
                  <a:lumMod val="75000"/>
                </a:schemeClr>
              </a:buClr>
              <a:buFont typeface="Wingdings 2"/>
              <a:buChar char=""/>
              <a:defRPr/>
            </a:pPr>
            <a:r>
              <a:rPr lang="en-US" sz="2800" dirty="0">
                <a:solidFill>
                  <a:schemeClr val="tx1">
                    <a:lumMod val="75000"/>
                    <a:lumOff val="25000"/>
                  </a:schemeClr>
                </a:solidFill>
              </a:rPr>
              <a:t>The continuation of relationships are based on the ability to repair breaks in connection</a:t>
            </a:r>
          </a:p>
          <a:p>
            <a:pPr marL="274320" indent="-182880">
              <a:lnSpc>
                <a:spcPct val="90000"/>
              </a:lnSpc>
              <a:buClr>
                <a:schemeClr val="accent6">
                  <a:lumMod val="75000"/>
                </a:schemeClr>
              </a:buClr>
              <a:buFont typeface="Wingdings 2"/>
              <a:buChar char=""/>
              <a:defRPr/>
            </a:pPr>
            <a:r>
              <a:rPr lang="en-US" sz="2800" dirty="0">
                <a:solidFill>
                  <a:schemeClr val="tx1">
                    <a:lumMod val="75000"/>
                    <a:lumOff val="25000"/>
                  </a:schemeClr>
                </a:solidFill>
              </a:rPr>
              <a:t>Adolescent girls are much more receptive and intuitive than most people believe</a:t>
            </a:r>
          </a:p>
          <a:p>
            <a:pPr marL="274320" indent="-182880">
              <a:lnSpc>
                <a:spcPct val="90000"/>
              </a:lnSpc>
              <a:buClr>
                <a:schemeClr val="accent6">
                  <a:lumMod val="75000"/>
                </a:schemeClr>
              </a:buClr>
              <a:buFont typeface="Wingdings 2"/>
              <a:buChar char=""/>
              <a:defRPr/>
            </a:pPr>
            <a:endParaRPr lang="en-US" sz="2800" dirty="0">
              <a:solidFill>
                <a:schemeClr val="tx1">
                  <a:lumMod val="75000"/>
                  <a:lumOff val="25000"/>
                </a:schemeClr>
              </a:solidFill>
            </a:endParaRPr>
          </a:p>
          <a:p>
            <a:pPr marL="91440" indent="0">
              <a:lnSpc>
                <a:spcPct val="90000"/>
              </a:lnSpc>
              <a:buClr>
                <a:schemeClr val="accent6">
                  <a:lumMod val="75000"/>
                </a:schemeClr>
              </a:buClr>
              <a:buNone/>
              <a:defRPr/>
            </a:pPr>
            <a:endParaRPr lang="en-US" sz="2800" dirty="0">
              <a:solidFill>
                <a:schemeClr val="tx1">
                  <a:lumMod val="75000"/>
                  <a:lumOff val="25000"/>
                </a:schemeClr>
              </a:solidFill>
            </a:endParaRPr>
          </a:p>
        </p:txBody>
      </p:sp>
    </p:spTree>
    <p:extLst>
      <p:ext uri="{BB962C8B-B14F-4D97-AF65-F5344CB8AC3E}">
        <p14:creationId xmlns:p14="http://schemas.microsoft.com/office/powerpoint/2010/main" val="37251860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ctrTitle"/>
          </p:nvPr>
        </p:nvSpPr>
        <p:spPr/>
        <p:txBody>
          <a:bodyPr>
            <a:normAutofit fontScale="90000"/>
          </a:bodyPr>
          <a:lstStyle/>
          <a:p>
            <a:pPr eaLnBrk="1" hangingPunct="1"/>
            <a:r>
              <a:rPr lang="en-GB" altLang="en-US" smtClean="0">
                <a:solidFill>
                  <a:srgbClr val="FF0000"/>
                </a:solidFill>
              </a:rPr>
              <a:t>Michael Slote</a:t>
            </a:r>
            <a:br>
              <a:rPr lang="en-GB" altLang="en-US" smtClean="0">
                <a:solidFill>
                  <a:srgbClr val="FF0000"/>
                </a:solidFill>
              </a:rPr>
            </a:br>
            <a:r>
              <a:rPr lang="en-GB" altLang="en-US" smtClean="0">
                <a:solidFill>
                  <a:srgbClr val="FF0000"/>
                </a:solidFill>
              </a:rPr>
              <a:t>The ethics of care and empathy</a:t>
            </a:r>
          </a:p>
        </p:txBody>
      </p:sp>
      <p:sp>
        <p:nvSpPr>
          <p:cNvPr id="14339" name="Subtitle 2"/>
          <p:cNvSpPr>
            <a:spLocks noGrp="1"/>
          </p:cNvSpPr>
          <p:nvPr>
            <p:ph type="subTitle" idx="1"/>
          </p:nvPr>
        </p:nvSpPr>
        <p:spPr/>
        <p:txBody>
          <a:bodyPr rtlCol="0">
            <a:normAutofit/>
          </a:bodyPr>
          <a:lstStyle/>
          <a:p>
            <a:pPr>
              <a:defRPr/>
            </a:pPr>
            <a:r>
              <a:rPr lang="en-GB" altLang="en-US" smtClean="0">
                <a:solidFill>
                  <a:srgbClr val="FF0000"/>
                </a:solidFill>
              </a:rPr>
              <a:t>2007, Oxon, Routledge.</a:t>
            </a:r>
            <a:endParaRPr lang="en-GB" altLang="en-US" smtClean="0"/>
          </a:p>
        </p:txBody>
      </p:sp>
    </p:spTree>
    <p:extLst>
      <p:ext uri="{BB962C8B-B14F-4D97-AF65-F5344CB8AC3E}">
        <p14:creationId xmlns:p14="http://schemas.microsoft.com/office/powerpoint/2010/main" val="36311729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altLang="en-US" smtClean="0">
                <a:solidFill>
                  <a:srgbClr val="FF0000"/>
                </a:solidFill>
              </a:rPr>
              <a:t>Slote</a:t>
            </a:r>
          </a:p>
        </p:txBody>
      </p:sp>
      <p:sp>
        <p:nvSpPr>
          <p:cNvPr id="15363" name="Content Placeholder 2"/>
          <p:cNvSpPr>
            <a:spLocks noGrp="1"/>
          </p:cNvSpPr>
          <p:nvPr>
            <p:ph idx="1"/>
          </p:nvPr>
        </p:nvSpPr>
        <p:spPr/>
        <p:txBody>
          <a:bodyPr rtlCol="0">
            <a:normAutofit/>
          </a:bodyPr>
          <a:lstStyle/>
          <a:p>
            <a:pPr>
              <a:buFont typeface="Wingdings 2"/>
              <a:buChar char=""/>
              <a:defRPr/>
            </a:pPr>
            <a:r>
              <a:rPr lang="en-GB" altLang="en-US" smtClean="0"/>
              <a:t>His work consists of a response to many people writing about Care Ethics.</a:t>
            </a:r>
          </a:p>
          <a:p>
            <a:pPr>
              <a:buFont typeface="Wingdings 2"/>
              <a:buChar char=""/>
              <a:defRPr/>
            </a:pPr>
            <a:endParaRPr lang="en-GB" altLang="en-US" smtClean="0"/>
          </a:p>
          <a:p>
            <a:pPr>
              <a:buFont typeface="Wingdings 2"/>
              <a:buChar char=""/>
              <a:defRPr/>
            </a:pPr>
            <a:r>
              <a:rPr lang="en-GB" altLang="en-US" smtClean="0"/>
              <a:t>As his book suggests, his major point refers to the fact that form Hume onwards to contemporary care ethicists, there is a fundamental piece missing</a:t>
            </a:r>
          </a:p>
          <a:p>
            <a:pPr>
              <a:buFont typeface="Wingdings 2"/>
              <a:buChar char=""/>
              <a:defRPr/>
            </a:pPr>
            <a:r>
              <a:rPr lang="en-GB" altLang="en-US" smtClean="0"/>
              <a:t>And that is the underlying motivation of </a:t>
            </a:r>
            <a:r>
              <a:rPr lang="en-GB" altLang="en-US" smtClean="0">
                <a:solidFill>
                  <a:srgbClr val="FF0000"/>
                </a:solidFill>
              </a:rPr>
              <a:t>EMPATHY</a:t>
            </a:r>
          </a:p>
          <a:p>
            <a:pPr>
              <a:buFont typeface="Wingdings 2"/>
              <a:buChar char=""/>
              <a:defRPr/>
            </a:pPr>
            <a:r>
              <a:rPr lang="en-GB" altLang="en-US" smtClean="0">
                <a:solidFill>
                  <a:srgbClr val="FF0000"/>
                </a:solidFill>
              </a:rPr>
              <a:t>Which itself is a moral concept</a:t>
            </a:r>
          </a:p>
          <a:p>
            <a:pPr>
              <a:buFont typeface="Wingdings 2"/>
              <a:buChar char=""/>
              <a:defRPr/>
            </a:pPr>
            <a:r>
              <a:rPr lang="en-GB" altLang="en-US" smtClean="0">
                <a:solidFill>
                  <a:srgbClr val="FF0000"/>
                </a:solidFill>
              </a:rPr>
              <a:t>Should this be taken into Counselling Ethics?</a:t>
            </a:r>
          </a:p>
        </p:txBody>
      </p:sp>
    </p:spTree>
    <p:extLst>
      <p:ext uri="{BB962C8B-B14F-4D97-AF65-F5344CB8AC3E}">
        <p14:creationId xmlns:p14="http://schemas.microsoft.com/office/powerpoint/2010/main" val="30013879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GB" altLang="en-US" smtClean="0">
                <a:solidFill>
                  <a:srgbClr val="FF0000"/>
                </a:solidFill>
              </a:rPr>
              <a:t>Slote -</a:t>
            </a:r>
          </a:p>
        </p:txBody>
      </p:sp>
      <p:sp>
        <p:nvSpPr>
          <p:cNvPr id="13315" name="Content Placeholder 2"/>
          <p:cNvSpPr>
            <a:spLocks noGrp="1"/>
          </p:cNvSpPr>
          <p:nvPr>
            <p:ph idx="1"/>
          </p:nvPr>
        </p:nvSpPr>
        <p:spPr/>
        <p:txBody>
          <a:bodyPr/>
          <a:lstStyle/>
          <a:p>
            <a:pPr eaLnBrk="1" hangingPunct="1"/>
            <a:r>
              <a:rPr lang="en-GB" altLang="en-US" smtClean="0"/>
              <a:t>Action is morally permissible, and even good, if it exhibits caring on the part of its agents.</a:t>
            </a:r>
          </a:p>
          <a:p>
            <a:pPr eaLnBrk="1" hangingPunct="1"/>
            <a:r>
              <a:rPr lang="en-GB" altLang="en-US" smtClean="0"/>
              <a:t>Distinguishes between a caring attitude, on the one hand, and an attitude of indifference or hostility to others, on the other.</a:t>
            </a:r>
          </a:p>
          <a:p>
            <a:pPr eaLnBrk="1" hangingPunct="1"/>
            <a:r>
              <a:rPr lang="en-GB" altLang="en-US" smtClean="0"/>
              <a:t>The latter when displayed to relevant others counts as ethically wrong.</a:t>
            </a:r>
          </a:p>
        </p:txBody>
      </p:sp>
    </p:spTree>
    <p:extLst>
      <p:ext uri="{BB962C8B-B14F-4D97-AF65-F5344CB8AC3E}">
        <p14:creationId xmlns:p14="http://schemas.microsoft.com/office/powerpoint/2010/main" val="1767452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GB" altLang="en-US" smtClean="0">
                <a:solidFill>
                  <a:srgbClr val="FF0000"/>
                </a:solidFill>
              </a:rPr>
              <a:t>Empathy</a:t>
            </a:r>
          </a:p>
        </p:txBody>
      </p:sp>
      <p:sp>
        <p:nvSpPr>
          <p:cNvPr id="17411" name="Content Placeholder 2"/>
          <p:cNvSpPr>
            <a:spLocks noGrp="1"/>
          </p:cNvSpPr>
          <p:nvPr>
            <p:ph idx="1"/>
          </p:nvPr>
        </p:nvSpPr>
        <p:spPr/>
        <p:txBody>
          <a:bodyPr rtlCol="0">
            <a:normAutofit/>
          </a:bodyPr>
          <a:lstStyle/>
          <a:p>
            <a:pPr>
              <a:defRPr/>
            </a:pPr>
            <a:r>
              <a:rPr lang="en-GB" altLang="en-US" smtClean="0"/>
              <a:t>Genuine acts of caring involve an emotional/motivational sensitivity to particular other people.</a:t>
            </a:r>
          </a:p>
          <a:p>
            <a:pPr>
              <a:defRPr/>
            </a:pPr>
            <a:r>
              <a:rPr lang="en-GB" altLang="en-US" smtClean="0"/>
              <a:t>One is concerned about the situation a given person is in, and one’s focus is on the individual herself, rather than on any abstract or general moral principles that someone might want to consult in order to determine how to act towards that individual.</a:t>
            </a:r>
          </a:p>
        </p:txBody>
      </p:sp>
    </p:spTree>
    <p:extLst>
      <p:ext uri="{BB962C8B-B14F-4D97-AF65-F5344CB8AC3E}">
        <p14:creationId xmlns:p14="http://schemas.microsoft.com/office/powerpoint/2010/main" val="32804796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defRPr/>
            </a:pPr>
            <a:r>
              <a:rPr lang="en-GB" dirty="0" smtClean="0"/>
              <a:t/>
            </a:r>
            <a:br>
              <a:rPr lang="en-GB" dirty="0" smtClean="0"/>
            </a:br>
            <a:r>
              <a:rPr lang="en-GB" dirty="0" smtClean="0">
                <a:solidFill>
                  <a:srgbClr val="FF0000"/>
                </a:solidFill>
              </a:rPr>
              <a:t>Partiality </a:t>
            </a:r>
            <a:r>
              <a:rPr lang="en-GB" dirty="0">
                <a:solidFill>
                  <a:srgbClr val="FF0000"/>
                </a:solidFill>
              </a:rPr>
              <a:t>vs Impartiality</a:t>
            </a:r>
            <a:r>
              <a:rPr lang="en-GB" dirty="0"/>
              <a:t/>
            </a:r>
            <a:br>
              <a:rPr lang="en-GB" dirty="0"/>
            </a:br>
            <a:endParaRPr lang="en-GB" dirty="0"/>
          </a:p>
        </p:txBody>
      </p:sp>
      <p:sp>
        <p:nvSpPr>
          <p:cNvPr id="16387" name="Content Placeholder 2"/>
          <p:cNvSpPr>
            <a:spLocks noGrp="1"/>
          </p:cNvSpPr>
          <p:nvPr>
            <p:ph idx="1"/>
          </p:nvPr>
        </p:nvSpPr>
        <p:spPr/>
        <p:txBody>
          <a:bodyPr/>
          <a:lstStyle/>
          <a:p>
            <a:pPr eaLnBrk="1" hangingPunct="1"/>
            <a:endParaRPr lang="en-GB" altLang="en-US" smtClean="0"/>
          </a:p>
          <a:p>
            <a:pPr eaLnBrk="1" hangingPunct="1"/>
            <a:r>
              <a:rPr lang="en-GB" altLang="en-US" sz="3600"/>
              <a:t>Do I stand back or do I involve myself?</a:t>
            </a:r>
          </a:p>
        </p:txBody>
      </p:sp>
    </p:spTree>
    <p:extLst>
      <p:ext uri="{BB962C8B-B14F-4D97-AF65-F5344CB8AC3E}">
        <p14:creationId xmlns:p14="http://schemas.microsoft.com/office/powerpoint/2010/main" val="3780718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3EBE9-A181-084E-8B33-E5AAF279F435}"/>
              </a:ext>
            </a:extLst>
          </p:cNvPr>
          <p:cNvSpPr>
            <a:spLocks noGrp="1"/>
          </p:cNvSpPr>
          <p:nvPr>
            <p:ph type="title"/>
          </p:nvPr>
        </p:nvSpPr>
        <p:spPr/>
        <p:txBody>
          <a:bodyPr/>
          <a:lstStyle/>
          <a:p>
            <a:r>
              <a:rPr lang="en-GB" dirty="0"/>
              <a:t>Read Rogers’ piece on Empathy</a:t>
            </a:r>
          </a:p>
        </p:txBody>
      </p:sp>
      <p:sp>
        <p:nvSpPr>
          <p:cNvPr id="3" name="Content Placeholder 2">
            <a:extLst>
              <a:ext uri="{FF2B5EF4-FFF2-40B4-BE49-F238E27FC236}">
                <a16:creationId xmlns:a16="http://schemas.microsoft.com/office/drawing/2014/main" id="{0ACA4B4A-5586-2B4E-A6D3-EA88831C849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5593582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FE269-70FB-6C4F-BD28-8FA1D7CA7CAB}"/>
              </a:ext>
            </a:extLst>
          </p:cNvPr>
          <p:cNvSpPr>
            <a:spLocks noGrp="1"/>
          </p:cNvSpPr>
          <p:nvPr>
            <p:ph type="title"/>
          </p:nvPr>
        </p:nvSpPr>
        <p:spPr/>
        <p:txBody>
          <a:bodyPr/>
          <a:lstStyle/>
          <a:p>
            <a:r>
              <a:rPr lang="en-GB" dirty="0" err="1"/>
              <a:t>Staemmler’s</a:t>
            </a:r>
            <a:r>
              <a:rPr lang="en-GB" dirty="0"/>
              <a:t> Critiques pp. 25-57</a:t>
            </a:r>
          </a:p>
        </p:txBody>
      </p:sp>
      <p:sp>
        <p:nvSpPr>
          <p:cNvPr id="3" name="Content Placeholder 2">
            <a:extLst>
              <a:ext uri="{FF2B5EF4-FFF2-40B4-BE49-F238E27FC236}">
                <a16:creationId xmlns:a16="http://schemas.microsoft.com/office/drawing/2014/main" id="{706DE19A-4FE0-D241-BC00-5A71EE7CE125}"/>
              </a:ext>
            </a:extLst>
          </p:cNvPr>
          <p:cNvSpPr>
            <a:spLocks noGrp="1"/>
          </p:cNvSpPr>
          <p:nvPr>
            <p:ph idx="1"/>
          </p:nvPr>
        </p:nvSpPr>
        <p:spPr/>
        <p:txBody>
          <a:bodyPr/>
          <a:lstStyle/>
          <a:p>
            <a:r>
              <a:rPr lang="en-GB" dirty="0"/>
              <a:t>1. </a:t>
            </a:r>
            <a:r>
              <a:rPr lang="en-GB" sz="3600" dirty="0"/>
              <a:t>One-sidedness</a:t>
            </a:r>
          </a:p>
          <a:p>
            <a:r>
              <a:rPr lang="en-GB" sz="3600" dirty="0"/>
              <a:t>2. Disembodiment</a:t>
            </a:r>
          </a:p>
          <a:p>
            <a:r>
              <a:rPr lang="en-GB" sz="3600" dirty="0"/>
              <a:t>3. Individualism</a:t>
            </a:r>
          </a:p>
          <a:p>
            <a:endParaRPr lang="en-GB" dirty="0"/>
          </a:p>
        </p:txBody>
      </p:sp>
    </p:spTree>
    <p:extLst>
      <p:ext uri="{BB962C8B-B14F-4D97-AF65-F5344CB8AC3E}">
        <p14:creationId xmlns:p14="http://schemas.microsoft.com/office/powerpoint/2010/main" val="30216912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B82A1-ECBC-A248-ABED-AA1E1F6D9BA6}"/>
              </a:ext>
            </a:extLst>
          </p:cNvPr>
          <p:cNvSpPr>
            <a:spLocks noGrp="1"/>
          </p:cNvSpPr>
          <p:nvPr>
            <p:ph type="title"/>
          </p:nvPr>
        </p:nvSpPr>
        <p:spPr/>
        <p:txBody>
          <a:bodyPr/>
          <a:lstStyle/>
          <a:p>
            <a:r>
              <a:rPr lang="en-GB" dirty="0"/>
              <a:t>I am seen, therefore I am</a:t>
            </a:r>
          </a:p>
        </p:txBody>
      </p:sp>
      <p:sp>
        <p:nvSpPr>
          <p:cNvPr id="3" name="Content Placeholder 2">
            <a:extLst>
              <a:ext uri="{FF2B5EF4-FFF2-40B4-BE49-F238E27FC236}">
                <a16:creationId xmlns:a16="http://schemas.microsoft.com/office/drawing/2014/main" id="{6A023D46-5706-364F-8151-18A140527632}"/>
              </a:ext>
            </a:extLst>
          </p:cNvPr>
          <p:cNvSpPr>
            <a:spLocks noGrp="1"/>
          </p:cNvSpPr>
          <p:nvPr>
            <p:ph idx="1"/>
          </p:nvPr>
        </p:nvSpPr>
        <p:spPr/>
        <p:txBody>
          <a:bodyPr>
            <a:normAutofit fontScale="92500" lnSpcReduction="10000"/>
          </a:bodyPr>
          <a:lstStyle/>
          <a:p>
            <a:r>
              <a:rPr lang="en-GB" dirty="0"/>
              <a:t>Ernesto Spinelli (existential and phenomenological ) challenged the one-sided nature of traditional empathy in psychotherapy.</a:t>
            </a:r>
          </a:p>
          <a:p>
            <a:r>
              <a:rPr lang="en-GB" dirty="0"/>
              <a:t>The clients don’t appear as empathic persons – one way street – fails to address intersubjectivity</a:t>
            </a:r>
          </a:p>
          <a:p>
            <a:r>
              <a:rPr lang="en-GB" dirty="0"/>
              <a:t>‘being a self, or subjectivity, is based on relatedness to the other and always comes into being and develops in relation to her. Conversely, of course, the other, who from her own perspective is also a self, only becomes the self she is in interaction with the other. Self and other only exist reciprocally’ (</a:t>
            </a:r>
            <a:r>
              <a:rPr lang="en-GB" dirty="0" err="1"/>
              <a:t>Staemmler</a:t>
            </a:r>
            <a:r>
              <a:rPr lang="en-GB" dirty="0"/>
              <a:t>, p.26).</a:t>
            </a:r>
          </a:p>
          <a:p>
            <a:r>
              <a:rPr lang="en-GB" dirty="0"/>
              <a:t>Objects/passive/paternalistic</a:t>
            </a:r>
          </a:p>
        </p:txBody>
      </p:sp>
    </p:spTree>
    <p:extLst>
      <p:ext uri="{BB962C8B-B14F-4D97-AF65-F5344CB8AC3E}">
        <p14:creationId xmlns:p14="http://schemas.microsoft.com/office/powerpoint/2010/main" val="32955014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2C41D-2484-A843-B5B5-090DACE6E4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B0AEDAE-E5C2-1F42-8844-D62482757894}"/>
              </a:ext>
            </a:extLst>
          </p:cNvPr>
          <p:cNvSpPr>
            <a:spLocks noGrp="1"/>
          </p:cNvSpPr>
          <p:nvPr>
            <p:ph idx="1"/>
          </p:nvPr>
        </p:nvSpPr>
        <p:spPr/>
        <p:txBody>
          <a:bodyPr>
            <a:normAutofit lnSpcReduction="10000"/>
          </a:bodyPr>
          <a:lstStyle/>
          <a:p>
            <a:r>
              <a:rPr lang="en-GB" dirty="0"/>
              <a:t>If we think of Roger’s Core Conditions</a:t>
            </a:r>
          </a:p>
          <a:p>
            <a:r>
              <a:rPr lang="en-GB" dirty="0"/>
              <a:t>Therapist being empathic and the client must know that that is the case – to enable the client to become empathic to themselves</a:t>
            </a:r>
          </a:p>
          <a:p>
            <a:r>
              <a:rPr lang="en-GB" dirty="0"/>
              <a:t>Doesn’t it then follow that if they client is empathic to themselves that can also be empathic to the therapist</a:t>
            </a:r>
          </a:p>
          <a:p>
            <a:r>
              <a:rPr lang="en-GB" dirty="0"/>
              <a:t>My experience is that client have huge amounts of empathy to everyone but themselves.</a:t>
            </a:r>
          </a:p>
          <a:p>
            <a:r>
              <a:rPr lang="en-GB" dirty="0"/>
              <a:t>RELATIONAL</a:t>
            </a:r>
          </a:p>
          <a:p>
            <a:r>
              <a:rPr lang="en-GB" dirty="0"/>
              <a:t>Close the hermeneutic circle</a:t>
            </a:r>
          </a:p>
        </p:txBody>
      </p:sp>
    </p:spTree>
    <p:extLst>
      <p:ext uri="{BB962C8B-B14F-4D97-AF65-F5344CB8AC3E}">
        <p14:creationId xmlns:p14="http://schemas.microsoft.com/office/powerpoint/2010/main" val="40467034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A45A7-5A4D-9E45-9C74-6BA124FFC4D8}"/>
              </a:ext>
            </a:extLst>
          </p:cNvPr>
          <p:cNvSpPr>
            <a:spLocks noGrp="1"/>
          </p:cNvSpPr>
          <p:nvPr>
            <p:ph type="title"/>
          </p:nvPr>
        </p:nvSpPr>
        <p:spPr/>
        <p:txBody>
          <a:bodyPr/>
          <a:lstStyle/>
          <a:p>
            <a:r>
              <a:rPr lang="en-GB" dirty="0"/>
              <a:t>Disembodies Empathy</a:t>
            </a:r>
          </a:p>
        </p:txBody>
      </p:sp>
      <p:sp>
        <p:nvSpPr>
          <p:cNvPr id="3" name="Content Placeholder 2">
            <a:extLst>
              <a:ext uri="{FF2B5EF4-FFF2-40B4-BE49-F238E27FC236}">
                <a16:creationId xmlns:a16="http://schemas.microsoft.com/office/drawing/2014/main" id="{78C5BA64-1DA4-2D47-9195-9CB6B9CD3C36}"/>
              </a:ext>
            </a:extLst>
          </p:cNvPr>
          <p:cNvSpPr>
            <a:spLocks noGrp="1"/>
          </p:cNvSpPr>
          <p:nvPr>
            <p:ph idx="1"/>
          </p:nvPr>
        </p:nvSpPr>
        <p:spPr/>
        <p:txBody>
          <a:bodyPr/>
          <a:lstStyle/>
          <a:p>
            <a:r>
              <a:rPr lang="en-GB" dirty="0" err="1"/>
              <a:t>Gendlin</a:t>
            </a:r>
            <a:r>
              <a:rPr lang="en-GB" dirty="0"/>
              <a:t> vs Rogers</a:t>
            </a:r>
          </a:p>
          <a:p>
            <a:r>
              <a:rPr lang="en-GB" dirty="0"/>
              <a:t>Felt Sense</a:t>
            </a:r>
          </a:p>
          <a:p>
            <a:r>
              <a:rPr lang="en-GB" dirty="0"/>
              <a:t>Phenomenology</a:t>
            </a:r>
          </a:p>
        </p:txBody>
      </p:sp>
    </p:spTree>
    <p:extLst>
      <p:ext uri="{BB962C8B-B14F-4D97-AF65-F5344CB8AC3E}">
        <p14:creationId xmlns:p14="http://schemas.microsoft.com/office/powerpoint/2010/main" val="8665322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8FB1B-E46C-7D43-B85F-D002C6784947}"/>
              </a:ext>
            </a:extLst>
          </p:cNvPr>
          <p:cNvSpPr>
            <a:spLocks noGrp="1"/>
          </p:cNvSpPr>
          <p:nvPr>
            <p:ph type="title"/>
          </p:nvPr>
        </p:nvSpPr>
        <p:spPr/>
        <p:txBody>
          <a:bodyPr/>
          <a:lstStyle/>
          <a:p>
            <a:r>
              <a:rPr lang="en-GB" dirty="0"/>
              <a:t>Individualism</a:t>
            </a:r>
          </a:p>
        </p:txBody>
      </p:sp>
      <p:sp>
        <p:nvSpPr>
          <p:cNvPr id="3" name="Content Placeholder 2">
            <a:extLst>
              <a:ext uri="{FF2B5EF4-FFF2-40B4-BE49-F238E27FC236}">
                <a16:creationId xmlns:a16="http://schemas.microsoft.com/office/drawing/2014/main" id="{806DF943-B92B-E44C-AB34-9CA4D8790AB0}"/>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34304649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1342</TotalTime>
  <Words>1243</Words>
  <Application>Microsoft Office PowerPoint</Application>
  <PresentationFormat>Widescreen</PresentationFormat>
  <Paragraphs>97</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Gill Sans MT</vt:lpstr>
      <vt:lpstr>Wingdings 2</vt:lpstr>
      <vt:lpstr>Gallery</vt:lpstr>
      <vt:lpstr>Contemporary Thinking on Empathy </vt:lpstr>
      <vt:lpstr>Martin Buber</vt:lpstr>
      <vt:lpstr>PowerPoint Presentation</vt:lpstr>
      <vt:lpstr>I and Thou</vt:lpstr>
      <vt:lpstr>PowerPoint Presentation</vt:lpstr>
      <vt:lpstr>Staemmler, p2</vt:lpstr>
      <vt:lpstr>PowerPoint Presentation</vt:lpstr>
      <vt:lpstr>Moral Consideration </vt:lpstr>
      <vt:lpstr>Empathy as Morality</vt:lpstr>
      <vt:lpstr>Staemmler p4</vt:lpstr>
      <vt:lpstr>Paradoxical Theory of Change p.5</vt:lpstr>
      <vt:lpstr>Compassion for the humanity of the  ‘Other’</vt:lpstr>
      <vt:lpstr>What is the theory of “ethics of care?”</vt:lpstr>
      <vt:lpstr>Relational turn</vt:lpstr>
      <vt:lpstr>Michael Slote The ethics of care and empathy</vt:lpstr>
      <vt:lpstr>Slote</vt:lpstr>
      <vt:lpstr>Slote -</vt:lpstr>
      <vt:lpstr>Empathy</vt:lpstr>
      <vt:lpstr> Partiality vs Impartiality </vt:lpstr>
      <vt:lpstr>Read Rogers’ piece on Empathy</vt:lpstr>
      <vt:lpstr>Staemmler’s Critiques pp. 25-57</vt:lpstr>
      <vt:lpstr>I am seen, therefore I am</vt:lpstr>
      <vt:lpstr>PowerPoint Presentation</vt:lpstr>
      <vt:lpstr>Disembodies Empathy</vt:lpstr>
      <vt:lpstr>Individualism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Thinking on Empathy</dc:title>
  <dc:creator>Carol Hughes</dc:creator>
  <cp:lastModifiedBy>Carol U Hughes</cp:lastModifiedBy>
  <cp:revision>18</cp:revision>
  <dcterms:created xsi:type="dcterms:W3CDTF">2018-09-26T15:27:29Z</dcterms:created>
  <dcterms:modified xsi:type="dcterms:W3CDTF">2018-10-04T14:16:55Z</dcterms:modified>
</cp:coreProperties>
</file>