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2"/>
  </p:notesMasterIdLst>
  <p:handoutMasterIdLst>
    <p:handoutMasterId r:id="rId23"/>
  </p:handoutMasterIdLst>
  <p:sldIdLst>
    <p:sldId id="256" r:id="rId2"/>
    <p:sldId id="266" r:id="rId3"/>
    <p:sldId id="289" r:id="rId4"/>
    <p:sldId id="275" r:id="rId5"/>
    <p:sldId id="276" r:id="rId6"/>
    <p:sldId id="277" r:id="rId7"/>
    <p:sldId id="278" r:id="rId8"/>
    <p:sldId id="279" r:id="rId9"/>
    <p:sldId id="280" r:id="rId10"/>
    <p:sldId id="281" r:id="rId11"/>
    <p:sldId id="282" r:id="rId12"/>
    <p:sldId id="283" r:id="rId13"/>
    <p:sldId id="284" r:id="rId14"/>
    <p:sldId id="290" r:id="rId15"/>
    <p:sldId id="291" r:id="rId16"/>
    <p:sldId id="292" r:id="rId17"/>
    <p:sldId id="293" r:id="rId18"/>
    <p:sldId id="264" r:id="rId19"/>
    <p:sldId id="257" r:id="rId20"/>
    <p:sldId id="265" r:id="rId21"/>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488" y="3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7E504F01-AB8E-4AE1-B9F3-A27DD1EFF4ED}" type="datetimeFigureOut">
              <a:rPr lang="en-GB" smtClean="0"/>
              <a:t>03/10/2021</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B2FC1DB1-9DA9-4E68-8E8E-FEA947C927B5}" type="slidenum">
              <a:rPr lang="en-GB" smtClean="0"/>
              <a:t>‹#›</a:t>
            </a:fld>
            <a:endParaRPr lang="en-GB"/>
          </a:p>
        </p:txBody>
      </p:sp>
    </p:spTree>
    <p:extLst>
      <p:ext uri="{BB962C8B-B14F-4D97-AF65-F5344CB8AC3E}">
        <p14:creationId xmlns:p14="http://schemas.microsoft.com/office/powerpoint/2010/main" val="4062591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C46C3CF6-8973-4A0C-B7B8-3999E6E8C054}" type="datetimeFigureOut">
              <a:rPr lang="en-GB" smtClean="0"/>
              <a:t>03/10/2021</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5612D463-5BCB-4EDC-9591-54467759B48F}" type="slidenum">
              <a:rPr lang="en-GB" smtClean="0"/>
              <a:t>‹#›</a:t>
            </a:fld>
            <a:endParaRPr lang="en-GB"/>
          </a:p>
        </p:txBody>
      </p:sp>
    </p:spTree>
    <p:extLst>
      <p:ext uri="{BB962C8B-B14F-4D97-AF65-F5344CB8AC3E}">
        <p14:creationId xmlns:p14="http://schemas.microsoft.com/office/powerpoint/2010/main" val="1319343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F1F82E-AF65-4E7A-835B-E62E4943FE8B}" type="slidenum">
              <a:rPr lang="en-US" altLang="en-US"/>
              <a:pPr/>
              <a:t>3</a:t>
            </a:fld>
            <a:endParaRPr lang="en-US" altLang="en-US"/>
          </a:p>
        </p:txBody>
      </p:sp>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p:txBody>
          <a:bodyPr/>
          <a:lstStyle/>
          <a:p>
            <a:pPr>
              <a:buFontTx/>
              <a:buChar char="•"/>
            </a:pPr>
            <a:r>
              <a:rPr lang="en-US" altLang="en-US"/>
              <a:t>The obstacles that we face are not insurmountable. Sometimes, the hardest thing to do is to identify that these obstacles exist and are affecting your ability to manage your time</a:t>
            </a:r>
          </a:p>
          <a:p>
            <a:pPr>
              <a:buFontTx/>
              <a:buChar char="•"/>
            </a:pPr>
            <a:r>
              <a:rPr lang="en-US" altLang="en-US">
                <a:cs typeface="Times New Roman" charset="0"/>
              </a:rPr>
              <a:t>When you have identified your obstacles you can begin to overcome them</a:t>
            </a:r>
          </a:p>
          <a:p>
            <a:pPr>
              <a:buFontTx/>
              <a:buChar char="•"/>
            </a:pPr>
            <a:r>
              <a:rPr lang="en-US" altLang="en-US">
                <a:cs typeface="Times New Roman" charset="0"/>
              </a:rPr>
              <a:t>Here are some strategies you can use to overcome the obstacles we just examined: </a:t>
            </a:r>
          </a:p>
        </p:txBody>
      </p:sp>
    </p:spTree>
    <p:extLst>
      <p:ext uri="{BB962C8B-B14F-4D97-AF65-F5344CB8AC3E}">
        <p14:creationId xmlns:p14="http://schemas.microsoft.com/office/powerpoint/2010/main" val="1255321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4D4F72-FCD2-42F1-AB6F-257CAB01D151}" type="slidenum">
              <a:rPr lang="en-US" altLang="en-US"/>
              <a:pPr/>
              <a:t>4</a:t>
            </a:fld>
            <a:endParaRPr lang="en-US" alt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r>
              <a:rPr lang="en-US" altLang="en-US"/>
              <a:t>The first, and most important strategy you can employ to manage your time is to set clear goals for yourself.  As a Lions leader, you will want to accomplish many things in your time of office.  The best favor you can do for yourself is to determine what those goals are and make sure your efforts are always directed toward their achievement.</a:t>
            </a:r>
          </a:p>
          <a:p>
            <a:endParaRPr lang="en-US" altLang="en-US"/>
          </a:p>
          <a:p>
            <a:r>
              <a:rPr lang="en-US" altLang="en-US"/>
              <a:t>Effective goals share a number of characteristics in common.  Effective goals are:</a:t>
            </a:r>
          </a:p>
          <a:p>
            <a:pPr>
              <a:buFontTx/>
              <a:buChar char="•"/>
            </a:pPr>
            <a:r>
              <a:rPr lang="en-US" altLang="en-US"/>
              <a:t>Specific – When a goal is too vague, you may never know </a:t>
            </a:r>
            <a:r>
              <a:rPr lang="en-US" altLang="en-US" b="1"/>
              <a:t>how</a:t>
            </a:r>
            <a:r>
              <a:rPr lang="en-US" altLang="en-US"/>
              <a:t> to reach it or even </a:t>
            </a:r>
            <a:r>
              <a:rPr lang="en-US" altLang="en-US" b="1"/>
              <a:t>whe</a:t>
            </a:r>
            <a:r>
              <a:rPr lang="en-US" altLang="en-US"/>
              <a:t>n you have reached it.  Make sure that you know exactly what you hope to achieve</a:t>
            </a:r>
          </a:p>
          <a:p>
            <a:pPr>
              <a:buFontTx/>
              <a:buChar char="•"/>
            </a:pPr>
            <a:r>
              <a:rPr lang="en-US" altLang="en-US"/>
              <a:t>Measurable – When you have a goal that is measurable, you will know how far you have to go to reach the goal, and when you get there  </a:t>
            </a:r>
          </a:p>
          <a:p>
            <a:endParaRPr lang="en-US" altLang="en-US" b="1"/>
          </a:p>
          <a:p>
            <a:r>
              <a:rPr lang="en-US" altLang="en-US" b="1"/>
              <a:t>Note: You may wish to provide an example of a vague, unmeasurable goal, and then a specific, measurable goal here.  For instance, “I will support extension in my district” is a vague goal, while “I will establish five new clubs in my district is both specific (new clubs) and measurable (five). </a:t>
            </a:r>
          </a:p>
          <a:p>
            <a:endParaRPr lang="en-US" altLang="en-US" b="1"/>
          </a:p>
        </p:txBody>
      </p:sp>
    </p:spTree>
    <p:extLst>
      <p:ext uri="{BB962C8B-B14F-4D97-AF65-F5344CB8AC3E}">
        <p14:creationId xmlns:p14="http://schemas.microsoft.com/office/powerpoint/2010/main" val="3311014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0BFD74-9D07-4A7E-B1EB-02E9DF4D87D0}" type="slidenum">
              <a:rPr lang="en-US" altLang="en-US"/>
              <a:pPr/>
              <a:t>5</a:t>
            </a:fld>
            <a:endParaRPr lang="en-US" altLang="en-US"/>
          </a:p>
        </p:txBody>
      </p:sp>
      <p:sp>
        <p:nvSpPr>
          <p:cNvPr id="51202" name="Rectangle 1026"/>
          <p:cNvSpPr>
            <a:spLocks noGrp="1" noRot="1" noChangeAspect="1" noChangeArrowheads="1" noTextEdit="1"/>
          </p:cNvSpPr>
          <p:nvPr>
            <p:ph type="sldImg"/>
          </p:nvPr>
        </p:nvSpPr>
        <p:spPr>
          <a:ln/>
        </p:spPr>
      </p:sp>
      <p:sp>
        <p:nvSpPr>
          <p:cNvPr id="51203" name="Rectangle 1027"/>
          <p:cNvSpPr>
            <a:spLocks noGrp="1" noChangeArrowheads="1"/>
          </p:cNvSpPr>
          <p:nvPr>
            <p:ph type="body" idx="1"/>
          </p:nvPr>
        </p:nvSpPr>
        <p:spPr/>
        <p:txBody>
          <a:bodyPr/>
          <a:lstStyle/>
          <a:p>
            <a:pPr>
              <a:buFontTx/>
              <a:buChar char="•"/>
            </a:pPr>
            <a:r>
              <a:rPr lang="en-US" altLang="en-US" sz="1000"/>
              <a:t>Achievable – It is commendable to set your sights high, but sometimes we try to accomplish more than we can actually do.  Training and certifying ten Certified Guiding Lions in your district in one year may or may not be achievable at this time for a number of reasons.  Your goals should be such that, if you “extend yourself” you can </a:t>
            </a:r>
            <a:r>
              <a:rPr lang="en-US" altLang="en-US" sz="1000" b="1"/>
              <a:t>just</a:t>
            </a:r>
            <a:r>
              <a:rPr lang="en-US" altLang="en-US" sz="1000"/>
              <a:t> reach them.</a:t>
            </a:r>
          </a:p>
          <a:p>
            <a:pPr>
              <a:buFontTx/>
              <a:buChar char="•"/>
            </a:pPr>
            <a:r>
              <a:rPr lang="en-US" altLang="en-US" sz="1000"/>
              <a:t>Realistic – Can you establish a program in your district to help everyone with vision problems?  It is certainly a worthwhile goal, but it may not be realistic at this time.  It might be better to work on setting up a program with schools to provide vision testing and eyeglasses for disadvantaged children.</a:t>
            </a:r>
          </a:p>
          <a:p>
            <a:endParaRPr lang="en-US" altLang="en-US" sz="1000" b="1"/>
          </a:p>
          <a:p>
            <a:r>
              <a:rPr lang="en-US" altLang="en-US" sz="1000" b="1"/>
              <a:t>Note: You may wish to provide an example of an achievable, realistic goal that you have achieved or observed in your own club or district.</a:t>
            </a:r>
          </a:p>
          <a:p>
            <a:endParaRPr lang="en-US" altLang="en-US" sz="1000"/>
          </a:p>
          <a:p>
            <a:pPr>
              <a:buFontTx/>
              <a:buChar char="•"/>
            </a:pPr>
            <a:r>
              <a:rPr lang="en-US" altLang="en-US" sz="1000"/>
              <a:t>Time-based – Most of the goals that you establish in your position as a Lions leader will not be long-term.  It is important to set time guidelines for your goals, so that you can keep track of your progress as you are going along and can be alert to when you are falling behind schedule.</a:t>
            </a:r>
          </a:p>
          <a:p>
            <a:endParaRPr lang="en-US" altLang="en-US" sz="1000" b="1"/>
          </a:p>
          <a:p>
            <a:r>
              <a:rPr lang="en-US" altLang="en-US" sz="1000" b="1"/>
              <a:t>Note: You may wish to state a goal that meets the five characteristics, and ask participants to explain how each characteristic is met.  For example, </a:t>
            </a:r>
            <a:r>
              <a:rPr lang="en-US" altLang="en-US" sz="1000" b="1">
                <a:cs typeface="Times New Roman" charset="0"/>
              </a:rPr>
              <a:t>“We will increase retention of current members in my district by reducing the dropout rate to X % by the end of the fiscal year.”</a:t>
            </a:r>
            <a:r>
              <a:rPr lang="en-US" altLang="en-US" sz="1000" b="1"/>
              <a:t> </a:t>
            </a:r>
          </a:p>
          <a:p>
            <a:endParaRPr lang="en-US" altLang="en-US" sz="1000" b="1"/>
          </a:p>
          <a:p>
            <a:r>
              <a:rPr lang="en-US" altLang="en-US" sz="1000" b="1"/>
              <a:t>Further, you may wish to provide a non-example and ask participants to restate it to meet the five characteristics.  For example, “We will improve the service we provide to our community.”</a:t>
            </a:r>
          </a:p>
          <a:p>
            <a:endParaRPr lang="en-US" altLang="en-US"/>
          </a:p>
        </p:txBody>
      </p:sp>
    </p:spTree>
    <p:extLst>
      <p:ext uri="{BB962C8B-B14F-4D97-AF65-F5344CB8AC3E}">
        <p14:creationId xmlns:p14="http://schemas.microsoft.com/office/powerpoint/2010/main" val="1356010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A550C1-F087-4792-9365-7A1BC734E9EC}" type="slidenum">
              <a:rPr lang="en-US" altLang="en-US"/>
              <a:pPr/>
              <a:t>6</a:t>
            </a:fld>
            <a:endParaRPr lang="en-US" altLang="en-US"/>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p:txBody>
          <a:bodyPr/>
          <a:lstStyle/>
          <a:p>
            <a:r>
              <a:rPr lang="en-US" altLang="en-US" sz="1000"/>
              <a:t>As a leader in your club or district, you will be faced with many tasks.  It is safe to say that you will not be able to do everything, so it is wise to periodically make a list of the tasks that confront you and prioritize them.  The following technique may be helpful in prioritizing:</a:t>
            </a:r>
          </a:p>
          <a:p>
            <a:pPr>
              <a:lnSpc>
                <a:spcPct val="75000"/>
              </a:lnSpc>
            </a:pPr>
            <a:r>
              <a:rPr lang="en-US" altLang="en-US" sz="1000" b="1"/>
              <a:t>Note: You may wish to provide examples of tasks that you have placed in each of the four categories that follow.  Explain why you made the decision, and how it positively impacted your time management.</a:t>
            </a:r>
          </a:p>
          <a:p>
            <a:r>
              <a:rPr lang="en-US" altLang="en-US" sz="1000"/>
              <a:t>Do – Determine from the list the things you think are most important to accomplish, and are things you should do yourself. </a:t>
            </a:r>
          </a:p>
          <a:p>
            <a:pPr>
              <a:buFontTx/>
              <a:buChar char="•"/>
            </a:pPr>
            <a:r>
              <a:rPr lang="en-US" altLang="en-US" sz="1000"/>
              <a:t>Delegate – Remember that there many Lions within your district with skills, experience, and motivation to carry out a wide variety of tasks.  A truly effective district governor understands that real leaders do not try to accomplish everything themselves and recognizes that some things are better handled by others.  Delegating not only frees up your time for other things, it ensures that resources are used wisely and that Lions who want to help are motivated and involved.</a:t>
            </a:r>
          </a:p>
          <a:p>
            <a:pPr>
              <a:buFontTx/>
              <a:buChar char="•"/>
            </a:pPr>
            <a:r>
              <a:rPr lang="en-US" altLang="en-US" sz="1000"/>
              <a:t>Delay until another time – Some things can wait. The danger is delaying too many things until deadlines are near.  The best policy here is to consider </a:t>
            </a:r>
            <a:r>
              <a:rPr lang="en-US" altLang="en-US" sz="1000" b="1"/>
              <a:t>when</a:t>
            </a:r>
            <a:r>
              <a:rPr lang="en-US" altLang="en-US" sz="1000"/>
              <a:t> things are due, </a:t>
            </a:r>
            <a:r>
              <a:rPr lang="en-US" altLang="en-US" sz="1000" b="1"/>
              <a:t>how long</a:t>
            </a:r>
            <a:r>
              <a:rPr lang="en-US" altLang="en-US" sz="1000"/>
              <a:t> it will take to accomplish them, and </a:t>
            </a:r>
            <a:r>
              <a:rPr lang="en-US" altLang="en-US" sz="1000" b="1"/>
              <a:t>what your current workload will allow</a:t>
            </a:r>
            <a:r>
              <a:rPr lang="en-US" altLang="en-US" sz="1000"/>
              <a:t>.  For instance, registrations and request forms that are not yet due could be sent to LCI earlier if you have time. It makes sense to delay things that are not due when your are “overburdened” and to accomplish them ahead of time when you can.</a:t>
            </a:r>
          </a:p>
          <a:p>
            <a:pPr>
              <a:buFontTx/>
              <a:buChar char="•"/>
            </a:pPr>
            <a:r>
              <a:rPr lang="en-US" altLang="en-US" sz="1000"/>
              <a:t>Delete – If you have set goals using the guidelines we mentioned earlier, you may recognize that some of them are not achievable or realistic, or that they are just not important.  A good leader knows when to concentrate on the important and eliminate the rest.</a:t>
            </a:r>
          </a:p>
          <a:p>
            <a:pPr>
              <a:buFontTx/>
              <a:buChar char="•"/>
            </a:pPr>
            <a:endParaRPr lang="en-US" altLang="en-US" sz="1000"/>
          </a:p>
          <a:p>
            <a:r>
              <a:rPr lang="en-US" altLang="en-US" sz="1000" b="1"/>
              <a:t>Note: As time allows, you may wish to:</a:t>
            </a:r>
          </a:p>
          <a:p>
            <a:pPr>
              <a:buFontTx/>
              <a:buChar char="•"/>
            </a:pPr>
            <a:r>
              <a:rPr lang="en-US" altLang="en-US" sz="1000" b="1"/>
              <a:t>Ask selected participants to share tasks that they will prioritize into the four categories</a:t>
            </a:r>
          </a:p>
          <a:p>
            <a:pPr>
              <a:buFontTx/>
              <a:buChar char="•"/>
            </a:pPr>
            <a:r>
              <a:rPr lang="en-US" altLang="en-US" sz="1000" b="1"/>
              <a:t>Break participants into small groups and ask them to create a list of DG tasks that could be prioritized using the four categories </a:t>
            </a:r>
            <a:r>
              <a:rPr lang="en-US" altLang="en-US" sz="1000"/>
              <a:t>     </a:t>
            </a:r>
          </a:p>
        </p:txBody>
      </p:sp>
    </p:spTree>
    <p:extLst>
      <p:ext uri="{BB962C8B-B14F-4D97-AF65-F5344CB8AC3E}">
        <p14:creationId xmlns:p14="http://schemas.microsoft.com/office/powerpoint/2010/main" val="2399726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0BFED0-ECBD-4186-9A6D-836DB5F02B6B}" type="slidenum">
              <a:rPr lang="en-US" altLang="en-US"/>
              <a:pPr/>
              <a:t>7</a:t>
            </a:fld>
            <a:endParaRPr lang="en-US" altLang="en-US"/>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lstStyle/>
          <a:p>
            <a:r>
              <a:rPr lang="en-US" altLang="en-US"/>
              <a:t>It is important when you have prioritized your tasks that you:</a:t>
            </a:r>
          </a:p>
          <a:p>
            <a:pPr>
              <a:buFontTx/>
              <a:buChar char="•"/>
            </a:pPr>
            <a:r>
              <a:rPr lang="en-US" altLang="en-US"/>
              <a:t>Address the urgent – Take care of things with short-term consequences as soon as possible.</a:t>
            </a:r>
          </a:p>
          <a:p>
            <a:pPr>
              <a:buFontTx/>
              <a:buChar char="•"/>
            </a:pPr>
            <a:r>
              <a:rPr lang="en-US" altLang="en-US"/>
              <a:t>Accomplish what you can early – Reports, registrations, requests that can be handled early should come next.  Don’t put off until tomorrow what you can do today.</a:t>
            </a:r>
          </a:p>
          <a:p>
            <a:pPr>
              <a:buFontTx/>
              <a:buChar char="•"/>
            </a:pPr>
            <a:r>
              <a:rPr lang="en-US" altLang="en-US"/>
              <a:t>Attach deadlines to things you delay – When you have determined that something can definitely wait, don’t just toss it aside until later.  Establish a deadline for the task in your schedule, and make a note to remind you to begin working on it.</a:t>
            </a:r>
          </a:p>
          <a:p>
            <a:pPr>
              <a:buFontTx/>
              <a:buChar char="•"/>
            </a:pPr>
            <a:endParaRPr lang="en-US" altLang="en-US"/>
          </a:p>
          <a:p>
            <a:r>
              <a:rPr lang="en-US" altLang="en-US" b="1"/>
              <a:t>Note:  You may wish to emphasize the 80/20 rule here.  (20% of your tasks can take 80% of your time.)  This is a good point to keep in mind as you prioritize tasks. </a:t>
            </a:r>
          </a:p>
        </p:txBody>
      </p:sp>
    </p:spTree>
    <p:extLst>
      <p:ext uri="{BB962C8B-B14F-4D97-AF65-F5344CB8AC3E}">
        <p14:creationId xmlns:p14="http://schemas.microsoft.com/office/powerpoint/2010/main" val="27758748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3F2AED-E4DC-4392-A303-639D69F2D722}" type="slidenum">
              <a:rPr lang="en-US" altLang="en-US"/>
              <a:pPr/>
              <a:t>8</a:t>
            </a:fld>
            <a:endParaRPr lang="en-US" altLang="en-US"/>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r>
              <a:rPr lang="en-US" altLang="en-US" sz="1000"/>
              <a:t>As you prioritize tasks and set deadlines, you will want to organize your plans and actions.  Some of you may be more comfortable using paper and pencil, so I urge you to make use of a planner with a calendar and plenty of space to make notes.  Many planners contain not only calendar space, but also room for daily activities, contact information, and “to do” lists.  Find a planner that fits your needs and use it.  You will find this to be an indispensable tool for managing your time.</a:t>
            </a:r>
          </a:p>
          <a:p>
            <a:endParaRPr lang="en-US" altLang="en-US" sz="1000"/>
          </a:p>
          <a:p>
            <a:r>
              <a:rPr lang="en-US" altLang="en-US" sz="1000"/>
              <a:t>Maybe you use, or would consider using, a computer to help in organizing your time. Today’s computers often come equipped with software programs that include calendars, task lists, reminders, and contact information.  If your computer does not have such a function, software is readily available that you can install.</a:t>
            </a:r>
          </a:p>
          <a:p>
            <a:endParaRPr lang="en-US" altLang="en-US" sz="1000"/>
          </a:p>
          <a:p>
            <a:r>
              <a:rPr lang="en-US" altLang="en-US" sz="1000"/>
              <a:t>You may also consider a small personal digital assistant, or PDA.  These devices are small enough to fit in your hand, and use the same software your home computer uses.  PDAs are helpful tools when you are away from your computer during the day or are traveling on business.</a:t>
            </a:r>
          </a:p>
          <a:p>
            <a:endParaRPr lang="en-US" altLang="en-US" sz="1000"/>
          </a:p>
          <a:p>
            <a:r>
              <a:rPr lang="en-US" altLang="en-US" sz="1000" b="1"/>
              <a:t>Note: This would be a good opportunity to share whatever tools you use to stay organized.  If you use a planner, bring it out and show how you use it.  If you use computer software, explain the program and how it helps you.</a:t>
            </a:r>
            <a:r>
              <a:rPr lang="en-US" altLang="en-US" sz="1000"/>
              <a:t>  </a:t>
            </a:r>
            <a:r>
              <a:rPr lang="en-US" altLang="en-US" sz="1000" b="1"/>
              <a:t>You may also ask participants if they have any other organizational ideas, like reminder files for each week or month.</a:t>
            </a:r>
            <a:endParaRPr lang="en-US" altLang="en-US" sz="1000"/>
          </a:p>
          <a:p>
            <a:endParaRPr lang="en-US" altLang="en-US" sz="1000"/>
          </a:p>
          <a:p>
            <a:r>
              <a:rPr lang="en-US" altLang="en-US" sz="1000"/>
              <a:t>Whatever method you choose, make sure you organize your tasks so that you can stay on track.</a:t>
            </a:r>
          </a:p>
        </p:txBody>
      </p:sp>
    </p:spTree>
    <p:extLst>
      <p:ext uri="{BB962C8B-B14F-4D97-AF65-F5344CB8AC3E}">
        <p14:creationId xmlns:p14="http://schemas.microsoft.com/office/powerpoint/2010/main" val="1350844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009510-F85E-401E-93E8-BF4BACBF0856}" type="slidenum">
              <a:rPr lang="en-US" altLang="en-US"/>
              <a:pPr/>
              <a:t>9</a:t>
            </a:fld>
            <a:endParaRPr lang="en-US" altLang="en-US"/>
          </a:p>
        </p:txBody>
      </p:sp>
      <p:sp>
        <p:nvSpPr>
          <p:cNvPr id="56322" name="Rectangle 1026"/>
          <p:cNvSpPr>
            <a:spLocks noGrp="1" noRot="1" noChangeAspect="1" noChangeArrowheads="1" noTextEdit="1"/>
          </p:cNvSpPr>
          <p:nvPr>
            <p:ph type="sldImg"/>
          </p:nvPr>
        </p:nvSpPr>
        <p:spPr>
          <a:ln/>
        </p:spPr>
      </p:sp>
      <p:sp>
        <p:nvSpPr>
          <p:cNvPr id="56323" name="Rectangle 1027"/>
          <p:cNvSpPr>
            <a:spLocks noGrp="1" noChangeArrowheads="1"/>
          </p:cNvSpPr>
          <p:nvPr>
            <p:ph type="body" idx="1"/>
          </p:nvPr>
        </p:nvSpPr>
        <p:spPr/>
        <p:txBody>
          <a:bodyPr/>
          <a:lstStyle/>
          <a:p>
            <a:pPr marL="224325" indent="-224325"/>
            <a:r>
              <a:rPr lang="en-US" altLang="en-US" sz="1000"/>
              <a:t>The strategies we have mentioned so far have all concerned common business practices.  Now I would like to address some more “personal” strategies that you can apply to your life.  These also have a great impact on how effectively you manage your time.</a:t>
            </a:r>
          </a:p>
          <a:p>
            <a:pPr marL="224325" indent="-224325"/>
            <a:endParaRPr lang="en-US" altLang="en-US" sz="1000"/>
          </a:p>
          <a:p>
            <a:pPr marL="224325" indent="-224325"/>
            <a:r>
              <a:rPr lang="en-US" altLang="en-US" sz="1000"/>
              <a:t>The first of these strategies is being able to say “NO” when it is appropriate.  Your life in Lions has always been about giving all that you can to serve your community.  That doesn’t change, but as your duties expand as a Lions leader you will find you are called on to do much more than you have ever been asked to do before.</a:t>
            </a:r>
          </a:p>
          <a:p>
            <a:pPr marL="224325" indent="-224325"/>
            <a:endParaRPr lang="en-US" altLang="en-US" sz="1000"/>
          </a:p>
          <a:p>
            <a:pPr marL="224325" indent="-224325"/>
            <a:r>
              <a:rPr lang="en-US" altLang="en-US" sz="1000"/>
              <a:t>When you learn to say “NO” you are not closing the door on your responsibilities, but rather you are making sure that you can meet your commitments and accomplish the maximum possible in the time available to you.</a:t>
            </a:r>
          </a:p>
          <a:p>
            <a:pPr marL="224325" indent="-224325"/>
            <a:endParaRPr lang="en-US" altLang="en-US" sz="1000"/>
          </a:p>
          <a:p>
            <a:pPr marL="224325" indent="-224325"/>
            <a:r>
              <a:rPr lang="en-US" altLang="en-US" sz="1000"/>
              <a:t>To be able to say “NO” you will have to accept these three principles:</a:t>
            </a:r>
          </a:p>
          <a:p>
            <a:pPr marL="224325" indent="-224325">
              <a:buFontTx/>
              <a:buAutoNum type="arabicPeriod"/>
            </a:pPr>
            <a:r>
              <a:rPr lang="en-US" altLang="en-US" sz="1000"/>
              <a:t>I realize that I can’t do everything</a:t>
            </a:r>
          </a:p>
          <a:p>
            <a:pPr marL="224325" indent="-224325">
              <a:buFontTx/>
              <a:buAutoNum type="arabicPeriod"/>
            </a:pPr>
            <a:r>
              <a:rPr lang="en-US" altLang="en-US" sz="1000"/>
              <a:t>I won’t agree to undertake a task or project that I know I will not be able to complete in the timeframe required</a:t>
            </a:r>
          </a:p>
          <a:p>
            <a:pPr marL="224325" indent="-224325">
              <a:buFontTx/>
              <a:buAutoNum type="arabicPeriod"/>
            </a:pPr>
            <a:r>
              <a:rPr lang="en-US" altLang="en-US" sz="1000"/>
              <a:t>I will not make commitments that are not consistent with the goals and objectives I have set for myself</a:t>
            </a:r>
          </a:p>
          <a:p>
            <a:pPr marL="224325" indent="-224325"/>
            <a:endParaRPr lang="en-US" altLang="en-US" sz="1000"/>
          </a:p>
          <a:p>
            <a:pPr marL="224325" indent="-224325"/>
            <a:r>
              <a:rPr lang="en-US" altLang="en-US" sz="1000"/>
              <a:t>If you keep these principles in mind, you will find it easier to justify (and explain) why some requests must be turned down.  You will also find that you are better able to accomplish the things that you have prioritized as “must do.”</a:t>
            </a:r>
          </a:p>
        </p:txBody>
      </p:sp>
    </p:spTree>
    <p:extLst>
      <p:ext uri="{BB962C8B-B14F-4D97-AF65-F5344CB8AC3E}">
        <p14:creationId xmlns:p14="http://schemas.microsoft.com/office/powerpoint/2010/main" val="16432795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CC89AB-3D43-4EAE-BB28-E77C070287D9}" type="slidenum">
              <a:rPr lang="en-US" altLang="en-US"/>
              <a:pPr/>
              <a:t>10</a:t>
            </a:fld>
            <a:endParaRPr lang="en-US" alt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r>
              <a:rPr lang="en-US" altLang="en-US" sz="1000"/>
              <a:t>Another personal time management skill is to make good use of your “waiting time.”</a:t>
            </a:r>
          </a:p>
          <a:p>
            <a:endParaRPr lang="en-US" altLang="en-US" sz="1000"/>
          </a:p>
          <a:p>
            <a:r>
              <a:rPr lang="en-US" altLang="en-US" sz="1000"/>
              <a:t>Have you ever thought about how much time you spend doing nothing during an average day?  Usually this is not a situation where you planned to do nothing…it just happened.  Think about all of the things you could accomplish if you could make use of this time.  For instance:</a:t>
            </a:r>
          </a:p>
          <a:p>
            <a:pPr>
              <a:buFontTx/>
              <a:buChar char="•"/>
            </a:pPr>
            <a:r>
              <a:rPr lang="en-US" altLang="en-US" sz="1000"/>
              <a:t>Time you spend commuting on a train or bus</a:t>
            </a:r>
          </a:p>
          <a:p>
            <a:pPr>
              <a:buFontTx/>
              <a:buChar char="•"/>
            </a:pPr>
            <a:r>
              <a:rPr lang="en-US" altLang="en-US" sz="1000"/>
              <a:t>Time you wait at the doctor or dentist office for your appointment</a:t>
            </a:r>
          </a:p>
          <a:p>
            <a:pPr>
              <a:buFontTx/>
              <a:buChar char="•"/>
            </a:pPr>
            <a:r>
              <a:rPr lang="en-US" altLang="en-US" sz="1000"/>
              <a:t>Time you spend on a plane, waiting for your plane, or the time you spend waiting for your baggage</a:t>
            </a:r>
          </a:p>
          <a:p>
            <a:pPr>
              <a:buFontTx/>
              <a:buChar char="•"/>
            </a:pPr>
            <a:r>
              <a:rPr lang="en-US" altLang="en-US" sz="1000"/>
              <a:t>Time you spend “on hold” on the telephone</a:t>
            </a:r>
          </a:p>
          <a:p>
            <a:pPr>
              <a:buFontTx/>
              <a:buChar char="•"/>
            </a:pPr>
            <a:r>
              <a:rPr lang="en-US" altLang="en-US" sz="1000"/>
              <a:t>Time you spend when you arrive at work or at a meeting earlier than you had anticipated</a:t>
            </a:r>
          </a:p>
          <a:p>
            <a:pPr>
              <a:buFontTx/>
              <a:buChar char="•"/>
            </a:pPr>
            <a:endParaRPr lang="en-US" altLang="en-US" sz="1000"/>
          </a:p>
          <a:p>
            <a:r>
              <a:rPr lang="en-US" altLang="en-US" sz="1000" b="1"/>
              <a:t>Note: You may include other examples or ask participants for their own ideas.</a:t>
            </a:r>
            <a:endParaRPr lang="en-US" altLang="en-US" sz="1000"/>
          </a:p>
          <a:p>
            <a:pPr>
              <a:buFontTx/>
              <a:buChar char="•"/>
            </a:pPr>
            <a:endParaRPr lang="en-US" altLang="en-US" sz="1000"/>
          </a:p>
          <a:p>
            <a:r>
              <a:rPr lang="en-US" altLang="en-US" sz="1000"/>
              <a:t>There are two ways to look at these periods of time.  You can either consider them as “wastes of time” or as “gifts of time.”  If you choose to think of them as gifts of time, you can use them as opportunities to accomplish routine tasks that are necessary, but don’t require large periods of time.</a:t>
            </a:r>
          </a:p>
          <a:p>
            <a:endParaRPr lang="en-US" altLang="en-US" sz="1000"/>
          </a:p>
          <a:p>
            <a:r>
              <a:rPr lang="en-US" altLang="en-US" sz="1000"/>
              <a:t>Most successful people have already found that there are a number of things that they can accomplish while they wait.</a:t>
            </a:r>
          </a:p>
        </p:txBody>
      </p:sp>
    </p:spTree>
    <p:extLst>
      <p:ext uri="{BB962C8B-B14F-4D97-AF65-F5344CB8AC3E}">
        <p14:creationId xmlns:p14="http://schemas.microsoft.com/office/powerpoint/2010/main" val="1725319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9D0D04-987D-40C7-A40F-567A24B66526}" type="slidenum">
              <a:rPr lang="en-US" altLang="en-US"/>
              <a:pPr/>
              <a:t>11</a:t>
            </a:fld>
            <a:endParaRPr lang="en-US" alt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r>
              <a:rPr lang="en-US" altLang="en-US"/>
              <a:t>The trick to making use of your waiting time is to always make sure you have something with you that you can accomplish in the event that you are kept waiting.  For instance:</a:t>
            </a:r>
          </a:p>
          <a:p>
            <a:pPr>
              <a:buFontTx/>
              <a:buChar char="•"/>
            </a:pPr>
            <a:r>
              <a:rPr lang="en-US" altLang="en-US"/>
              <a:t>Reading correspondence – Take your mail with you and read it while you are waiting or traveling.  Some PDAs have e-mail capability, so you can read your e-mail on a train or plane or at the doctor’s office</a:t>
            </a:r>
          </a:p>
          <a:p>
            <a:pPr>
              <a:buFontTx/>
              <a:buChar char="•"/>
            </a:pPr>
            <a:r>
              <a:rPr lang="en-US" altLang="en-US"/>
              <a:t>Writing letters or memos – While you wait, you can take out a notepad or use a PDA to write letters or memos.  This could also be a good time to update your planner  </a:t>
            </a:r>
          </a:p>
          <a:p>
            <a:pPr>
              <a:buFontTx/>
              <a:buChar char="•"/>
            </a:pPr>
            <a:r>
              <a:rPr lang="en-US" altLang="en-US"/>
              <a:t>Reading or listening to tapes – Carry a book or magazine or a tape with you.  You can also download books and articles to your PDA.  There is often no time in your schedule to keep current on books or articles related to your business or to self-improvement. Instead of being impatient when you are delayed, this could be a perfect time to advance your own knowledge and skills.</a:t>
            </a:r>
          </a:p>
          <a:p>
            <a:pPr>
              <a:buFontTx/>
              <a:buChar char="•"/>
            </a:pPr>
            <a:endParaRPr lang="en-US" altLang="en-US"/>
          </a:p>
          <a:p>
            <a:r>
              <a:rPr lang="en-US" altLang="en-US" b="1"/>
              <a:t>Note: This would be a good time to describe some ways you personally fill the “waiting times” in your schedule, and how you feel it has helped you manage your time overall.</a:t>
            </a:r>
            <a:r>
              <a:rPr lang="en-US" altLang="en-US"/>
              <a:t>  </a:t>
            </a:r>
          </a:p>
        </p:txBody>
      </p:sp>
    </p:spTree>
    <p:extLst>
      <p:ext uri="{BB962C8B-B14F-4D97-AF65-F5344CB8AC3E}">
        <p14:creationId xmlns:p14="http://schemas.microsoft.com/office/powerpoint/2010/main" val="3201325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0345AE-C0F2-4571-9D0C-D7CFA72F9F3A}" type="slidenum">
              <a:rPr lang="en-US" altLang="en-US"/>
              <a:pPr/>
              <a:t>12</a:t>
            </a:fld>
            <a:endParaRPr lang="en-US" alt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r>
              <a:rPr lang="en-US" altLang="en-US"/>
              <a:t>You will be juggling many tasks while you serve as a Lions leader.  There is no way around this fact.  But one important strategy to keep in mind is to concentrate completely on the current task.  Concentration can be difficult when you have a lot on your mind.  Your time will be better spent if you are able to:</a:t>
            </a:r>
          </a:p>
          <a:p>
            <a:pPr>
              <a:buFontTx/>
              <a:buChar char="•"/>
            </a:pPr>
            <a:r>
              <a:rPr lang="en-US" altLang="en-US"/>
              <a:t>Focus on your goal – You may have many commitments and many concerns, but you will accomplish more when you keep focused on the one task you are performing at the moment</a:t>
            </a:r>
          </a:p>
          <a:p>
            <a:pPr>
              <a:buFontTx/>
              <a:buChar char="•"/>
            </a:pPr>
            <a:r>
              <a:rPr lang="en-US" altLang="en-US"/>
              <a:t>Tune out interruptions – You will find your concentration is at its highest level when you can set aside times during the day when you will not answer the phone or schedule visitors.  You can’t isolate yourself all of the time, but by avoiding interruptions for specific periods of time, you may find you can accomplish tasks successfully in far less time than you anticipated.  When you must respond to phone calls, be assertive in minimizing interruptions by asking if you can call back at another time or meet another day.  </a:t>
            </a:r>
          </a:p>
        </p:txBody>
      </p:sp>
    </p:spTree>
    <p:extLst>
      <p:ext uri="{BB962C8B-B14F-4D97-AF65-F5344CB8AC3E}">
        <p14:creationId xmlns:p14="http://schemas.microsoft.com/office/powerpoint/2010/main" val="1757795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6DF716-3AA9-46FB-813D-D48BB01DC4BA}" type="slidenum">
              <a:rPr lang="en-US" altLang="en-US"/>
              <a:pPr/>
              <a:t>13</a:t>
            </a:fld>
            <a:endParaRPr lang="en-US" alt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altLang="en-US"/>
              <a:t>Are you one of those people who gets up before the sun rises and starts working?  Is the early evening, after the evening meal, your time to work?  Or are you someone who prefers to wait until the quiet of the late night hours to do the really hard tasks?  </a:t>
            </a:r>
          </a:p>
          <a:p>
            <a:endParaRPr lang="en-US" altLang="en-US"/>
          </a:p>
          <a:p>
            <a:r>
              <a:rPr lang="en-US" altLang="en-US"/>
              <a:t>Everyone is different.  Most research shows that tasks that take the most mental concentration are most effectively accomplished early in the day, but even these studies acknowledge that this is not always true, and that everyone has a “personal prime time.”</a:t>
            </a:r>
          </a:p>
          <a:p>
            <a:endParaRPr lang="en-US" altLang="en-US"/>
          </a:p>
          <a:p>
            <a:r>
              <a:rPr lang="en-US" altLang="en-US"/>
              <a:t>When you plan your tasks, think about your own “prime time.”  If you do your best work early, plan to do the routine tasks later in the day and concentrate on the more challenging tasks when you are at your best.  If you don’t really get going until later, handle the routines in the morning and save the more difficult tasks for later.</a:t>
            </a:r>
          </a:p>
          <a:p>
            <a:endParaRPr lang="en-US" altLang="en-US"/>
          </a:p>
          <a:p>
            <a:pPr lvl="1"/>
            <a:endParaRPr lang="en-US" altLang="en-US"/>
          </a:p>
        </p:txBody>
      </p:sp>
    </p:spTree>
    <p:extLst>
      <p:ext uri="{BB962C8B-B14F-4D97-AF65-F5344CB8AC3E}">
        <p14:creationId xmlns:p14="http://schemas.microsoft.com/office/powerpoint/2010/main" val="1184708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97B40A-8A01-40B4-86C2-C5B2FFC1D438}" type="slidenum">
              <a:rPr lang="en-US" altLang="en-US"/>
              <a:pPr/>
              <a:t>15</a:t>
            </a:fld>
            <a:endParaRPr lang="en-US" alt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r>
              <a:rPr lang="en-US" altLang="en-US" b="1"/>
              <a:t>Note: Review the strategies for time management that you have presented.</a:t>
            </a:r>
            <a:endParaRPr lang="en-US" altLang="en-US"/>
          </a:p>
        </p:txBody>
      </p:sp>
    </p:spTree>
    <p:extLst>
      <p:ext uri="{BB962C8B-B14F-4D97-AF65-F5344CB8AC3E}">
        <p14:creationId xmlns:p14="http://schemas.microsoft.com/office/powerpoint/2010/main" val="31517143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DF897C-EE5D-41BF-9F87-5F32FA61F433}" type="slidenum">
              <a:rPr lang="en-US" altLang="en-US"/>
              <a:pPr/>
              <a:t>16</a:t>
            </a:fld>
            <a:endParaRPr lang="en-US" alt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r>
              <a:rPr lang="en-US" altLang="en-US" sz="900" b="1" dirty="0">
                <a:latin typeface="Arial" charset="0"/>
              </a:rPr>
              <a:t>Note: You can either perform the demonstration described or discuss the short story below to conclude the session.</a:t>
            </a:r>
            <a:endParaRPr lang="en-US" altLang="en-US" sz="900" dirty="0">
              <a:latin typeface="Arial" charset="0"/>
            </a:endParaRPr>
          </a:p>
          <a:p>
            <a:r>
              <a:rPr lang="en-US" altLang="en-US" sz="900" dirty="0">
                <a:latin typeface="Arial" charset="0"/>
              </a:rPr>
              <a:t>One day an expert in time management was speaking to a group of business students and, to make a point, he used this illustration. As he stood in front of the group he pulled out a large wide-mouthed Mason jar and set it on the table in front of him. Then he produced about a dozen rocks and placed them, one at a time, into the jar. When the jar was filled to the top and no more rocks would fit inside, he asked, "Is this jar full?" Everyone in the class said, "Yes." Then he said, "Really?" </a:t>
            </a:r>
          </a:p>
          <a:p>
            <a:endParaRPr lang="en-US" altLang="en-US" sz="900" dirty="0">
              <a:latin typeface="Arial" charset="0"/>
            </a:endParaRPr>
          </a:p>
          <a:p>
            <a:r>
              <a:rPr lang="en-US" altLang="en-US" sz="900" dirty="0">
                <a:latin typeface="Arial" charset="0"/>
              </a:rPr>
              <a:t>He reached under the table and pulled out a bucket of gravel. He dumped some gravel in and shook the jar causing pieces of gravel to work themselves down into the space between the rocks. Then he asked the group once more, "Is the jar full?" By this time the class began to understand. "Probably not," one of them answered. "Good!" he replied.</a:t>
            </a:r>
          </a:p>
          <a:p>
            <a:endParaRPr lang="en-US" altLang="en-US" sz="900" dirty="0">
              <a:latin typeface="Arial" charset="0"/>
            </a:endParaRPr>
          </a:p>
          <a:p>
            <a:r>
              <a:rPr lang="en-US" altLang="en-US" sz="900" dirty="0">
                <a:latin typeface="Arial" charset="0"/>
              </a:rPr>
              <a:t>He reached under the table and brought out a bucket of sand. He started dumping the sand in the jar and it went into all of the spaces left between the rocks and the gravel. Once more he asked the question, "Is this jar full?" No!" the class shouted. Once again he said, "Good." Then he grabbed a pitcher of water and began to pour it in until the jar was filled to the brim. Then he looked at the class and asked, "What is the point of this illustration?“  One student raised his hand and said, “No matter how full your schedule is, if you try really hard you can always fit some more things in it!" "No," the speaker replied, "that's not the point. The truth this illustration teaches us is: If you don't put the big rocks in first, you'll never get them in at all." What are the 'big rocks' in your life? Your children; Your loved ones; Your education; Your dreams; A worthy cause; Teaching or mentoring others; Doing things that you love; Time for yourself; Your health; Your mate (or significant other). Remember to put these BIG ROCKS in first or you'll never get them in at all. If you sweat about the little stuff (the gravel, sand, and water) then you'll fill your life with little things you worry about that don't really matter, and you'll never have the time you need to spend on the big, important stuff (the big rocks).</a:t>
            </a:r>
          </a:p>
          <a:p>
            <a:endParaRPr lang="en-US" altLang="en-US" sz="900" dirty="0">
              <a:latin typeface="Arial" charset="0"/>
            </a:endParaRPr>
          </a:p>
          <a:p>
            <a:r>
              <a:rPr lang="en-US" altLang="en-US" sz="900" dirty="0">
                <a:latin typeface="Arial" charset="0"/>
              </a:rPr>
              <a:t>So, tonight, or in the morning, when you are reflecting on this short story, ask yourself this question: What are the 'big rocks' in my life? Then, put those in your jar first.</a:t>
            </a:r>
          </a:p>
          <a:p>
            <a:endParaRPr lang="en-US" altLang="en-US" sz="900" dirty="0"/>
          </a:p>
        </p:txBody>
      </p:sp>
    </p:spTree>
    <p:extLst>
      <p:ext uri="{BB962C8B-B14F-4D97-AF65-F5344CB8AC3E}">
        <p14:creationId xmlns:p14="http://schemas.microsoft.com/office/powerpoint/2010/main" val="1090474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A156D88E-F4E5-4FD8-908A-CBBAD6091DD3}"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6D88E-F4E5-4FD8-908A-CBBAD6091DD3}"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A156D88E-F4E5-4FD8-908A-CBBAD6091DD3}"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F97709A-50D4-4688-A2F9-2FE54850E095}" type="datetimeFigureOut">
              <a:rPr lang="en-GB" smtClean="0"/>
              <a:pPr/>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6D88E-F4E5-4FD8-908A-CBBAD6091DD3}"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981200"/>
            <a:ext cx="3810000" cy="4114800"/>
          </a:xfrm>
        </p:spPr>
        <p:txBody>
          <a:bodyPr/>
          <a:lstStyle/>
          <a:p>
            <a:endParaRPr lang="en-GB"/>
          </a:p>
        </p:txBody>
      </p:sp>
      <p:sp>
        <p:nvSpPr>
          <p:cNvPr id="5" name="Date Placeholder 4"/>
          <p:cNvSpPr>
            <a:spLocks noGrp="1"/>
          </p:cNvSpPr>
          <p:nvPr>
            <p:ph type="dt" sz="half" idx="10"/>
          </p:nvPr>
        </p:nvSpPr>
        <p:spPr>
          <a:xfrm>
            <a:off x="685800" y="6172200"/>
            <a:ext cx="1905000" cy="457200"/>
          </a:xfrm>
        </p:spPr>
        <p:txBody>
          <a:bodyPr/>
          <a:lstStyle>
            <a:lvl1pPr>
              <a:defRPr/>
            </a:lvl1pPr>
          </a:lstStyle>
          <a:p>
            <a:r>
              <a:rPr lang="en-US" altLang="en-US"/>
              <a:t>Time Management</a:t>
            </a:r>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fld id="{C52738E3-4C54-4AB5-BB1B-D4D910B25536}" type="slidenum">
              <a:rPr lang="en-US" altLang="en-US"/>
              <a:pPr/>
              <a:t>‹#›</a:t>
            </a:fld>
            <a:endParaRPr lang="en-US" altLang="en-US"/>
          </a:p>
        </p:txBody>
      </p:sp>
    </p:spTree>
    <p:extLst>
      <p:ext uri="{BB962C8B-B14F-4D97-AF65-F5344CB8AC3E}">
        <p14:creationId xmlns:p14="http://schemas.microsoft.com/office/powerpoint/2010/main" val="980878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F97709A-50D4-4688-A2F9-2FE54850E095}" type="datetimeFigureOut">
              <a:rPr lang="en-GB" smtClean="0"/>
              <a:pPr/>
              <a:t>03/10/2021</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156D88E-F4E5-4FD8-908A-CBBAD6091DD3}"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algrave.com/skills4study/learninggames/clock/clock2.ht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10.wmf"/><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5.wmf"/><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hyperlink" Target="https://www.youtube.com/watch?v=fmV0gXpXwDU"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Study Skills in Care</a:t>
            </a:r>
            <a:endParaRPr lang="en-GB" dirty="0"/>
          </a:p>
        </p:txBody>
      </p:sp>
      <p:sp>
        <p:nvSpPr>
          <p:cNvPr id="3" name="Subtitle 2"/>
          <p:cNvSpPr>
            <a:spLocks noGrp="1"/>
          </p:cNvSpPr>
          <p:nvPr>
            <p:ph type="subTitle" idx="1"/>
          </p:nvPr>
        </p:nvSpPr>
        <p:spPr/>
        <p:txBody>
          <a:bodyPr/>
          <a:lstStyle/>
          <a:p>
            <a:r>
              <a:rPr lang="en-GB" dirty="0"/>
              <a:t>Strategies for Effective Time Management</a:t>
            </a:r>
          </a:p>
        </p:txBody>
      </p:sp>
      <p:pic>
        <p:nvPicPr>
          <p:cNvPr id="4" name="Picture 3" descr="C:\Users\Karen\AppData\Local\Microsoft\Windows\Temporary Internet Files\Content.IE5\56GTQ2K6\MC900441468[1].png">
            <a:hlinkClick r:id="rId2"/>
          </p:cNvPr>
          <p:cNvPicPr>
            <a:picLocks noChangeAspect="1" noChangeArrowheads="1"/>
          </p:cNvPicPr>
          <p:nvPr/>
        </p:nvPicPr>
        <p:blipFill>
          <a:blip r:embed="rId3" cstate="print"/>
          <a:srcRect/>
          <a:stretch>
            <a:fillRect/>
          </a:stretch>
        </p:blipFill>
        <p:spPr bwMode="auto">
          <a:xfrm>
            <a:off x="683568" y="4104836"/>
            <a:ext cx="2448271" cy="2448271"/>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1983536"/>
            <a:ext cx="4825899" cy="2541572"/>
          </a:xfrm>
          <a:prstGeom prst="rect">
            <a:avLst/>
          </a:prstGeom>
        </p:spPr>
      </p:pic>
      <p:sp>
        <p:nvSpPr>
          <p:cNvPr id="5" name="Title 4"/>
          <p:cNvSpPr>
            <a:spLocks noGrp="1"/>
          </p:cNvSpPr>
          <p:nvPr>
            <p:ph type="title"/>
          </p:nvPr>
        </p:nvSpPr>
        <p:spPr/>
        <p:txBody>
          <a:bodyPr/>
          <a:lstStyle/>
          <a:p>
            <a:r>
              <a:rPr lang="en-GB" dirty="0"/>
              <a:t>Time Management</a:t>
            </a:r>
          </a:p>
        </p:txBody>
      </p:sp>
      <p:sp>
        <p:nvSpPr>
          <p:cNvPr id="6" name="Content Placeholder 5"/>
          <p:cNvSpPr>
            <a:spLocks noGrp="1"/>
          </p:cNvSpPr>
          <p:nvPr>
            <p:ph idx="1"/>
          </p:nvPr>
        </p:nvSpPr>
        <p:spPr/>
        <p:txBody>
          <a:bodyPr/>
          <a:lstStyle/>
          <a:p>
            <a:endParaRPr lang="en-GB" dirty="0"/>
          </a:p>
          <a:p>
            <a:pPr marL="0" indent="0">
              <a:buNone/>
            </a:pPr>
            <a:endParaRPr lang="en-GB" dirty="0"/>
          </a:p>
        </p:txBody>
      </p:sp>
    </p:spTree>
    <p:extLst>
      <p:ext uri="{BB962C8B-B14F-4D97-AF65-F5344CB8AC3E}">
        <p14:creationId xmlns:p14="http://schemas.microsoft.com/office/powerpoint/2010/main" val="37443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2"/>
          <p:cNvSpPr>
            <a:spLocks noGrp="1"/>
          </p:cNvSpPr>
          <p:nvPr>
            <p:ph type="dt" sz="half" idx="10"/>
          </p:nvPr>
        </p:nvSpPr>
        <p:spPr/>
        <p:txBody>
          <a:bodyPr/>
          <a:lstStyle/>
          <a:p>
            <a:r>
              <a:rPr lang="en-US" altLang="en-US"/>
              <a:t>Time Management</a:t>
            </a:r>
          </a:p>
        </p:txBody>
      </p:sp>
      <p:sp>
        <p:nvSpPr>
          <p:cNvPr id="15" name="Slide Number Placeholder 4"/>
          <p:cNvSpPr>
            <a:spLocks noGrp="1"/>
          </p:cNvSpPr>
          <p:nvPr>
            <p:ph type="sldNum" sz="quarter" idx="12"/>
          </p:nvPr>
        </p:nvSpPr>
        <p:spPr/>
        <p:txBody>
          <a:bodyPr/>
          <a:lstStyle/>
          <a:p>
            <a:fld id="{E371FB26-B0D4-4282-AA82-1F824F025E38}" type="slidenum">
              <a:rPr lang="en-US" altLang="en-US"/>
              <a:pPr/>
              <a:t>3</a:t>
            </a:fld>
            <a:endParaRPr lang="en-US" altLang="en-US"/>
          </a:p>
        </p:txBody>
      </p:sp>
      <p:sp>
        <p:nvSpPr>
          <p:cNvPr id="15363" name="Rectangle 3"/>
          <p:cNvSpPr>
            <a:spLocks noGrp="1" noChangeArrowheads="1"/>
          </p:cNvSpPr>
          <p:nvPr>
            <p:ph type="title"/>
          </p:nvPr>
        </p:nvSpPr>
        <p:spPr>
          <a:xfrm>
            <a:off x="2555776" y="704088"/>
            <a:ext cx="6207224" cy="819912"/>
          </a:xfrm>
          <a:noFill/>
          <a:ln/>
        </p:spPr>
        <p:txBody>
          <a:bodyPr/>
          <a:lstStyle/>
          <a:p>
            <a:r>
              <a:rPr lang="en-US" altLang="en-US" dirty="0">
                <a:solidFill>
                  <a:srgbClr val="003399"/>
                </a:solidFill>
              </a:rPr>
              <a:t>What can we do?</a:t>
            </a:r>
          </a:p>
        </p:txBody>
      </p:sp>
      <p:pic>
        <p:nvPicPr>
          <p:cNvPr id="15365" name="Picture 5" descr="C:\WINNT\Profiles\tpietras\Application Data\Microsoft\Media Catalog\Downloaded Clips\cl0\BS01890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2667000"/>
            <a:ext cx="1155700" cy="1457325"/>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C:\WINNT\Profiles\tpietras\Application Data\Microsoft\Media Catalog\Downloaded Clips\cl0\BS01890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1066800"/>
            <a:ext cx="1389063" cy="1752600"/>
          </a:xfrm>
          <a:prstGeom prst="rect">
            <a:avLst/>
          </a:prstGeom>
          <a:noFill/>
          <a:extLst>
            <a:ext uri="{909E8E84-426E-40DD-AFC4-6F175D3DCCD1}">
              <a14:hiddenFill xmlns:a14="http://schemas.microsoft.com/office/drawing/2010/main">
                <a:solidFill>
                  <a:srgbClr val="FFFFFF"/>
                </a:solidFill>
              </a14:hiddenFill>
            </a:ext>
          </a:extLst>
        </p:spPr>
      </p:pic>
      <p:pic>
        <p:nvPicPr>
          <p:cNvPr id="15367" name="Picture 7" descr="C:\WINNT\Profiles\tpietras\Application Data\Microsoft\Media Catalog\Downloaded Clips\cl0\BS01890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6600" y="1447800"/>
            <a:ext cx="1027113" cy="1295400"/>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C:\WINNT\Profiles\tpietras\Application Data\Microsoft\Media Catalog\Downloaded Clips\cl0\BS01890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4600" y="3048000"/>
            <a:ext cx="665163" cy="838200"/>
          </a:xfrm>
          <a:prstGeom prst="rect">
            <a:avLst/>
          </a:prstGeom>
          <a:noFill/>
          <a:extLst>
            <a:ext uri="{909E8E84-426E-40DD-AFC4-6F175D3DCCD1}">
              <a14:hiddenFill xmlns:a14="http://schemas.microsoft.com/office/drawing/2010/main">
                <a:solidFill>
                  <a:srgbClr val="FFFFFF"/>
                </a:solidFill>
              </a14:hiddenFill>
            </a:ext>
          </a:extLst>
        </p:spPr>
      </p:pic>
      <p:sp>
        <p:nvSpPr>
          <p:cNvPr id="15369" name="Text Box 9"/>
          <p:cNvSpPr txBox="1">
            <a:spLocks noChangeArrowheads="1"/>
          </p:cNvSpPr>
          <p:nvPr/>
        </p:nvSpPr>
        <p:spPr bwMode="auto">
          <a:xfrm>
            <a:off x="1371600" y="4267200"/>
            <a:ext cx="701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endParaRPr lang="en-US" altLang="en-US"/>
          </a:p>
        </p:txBody>
      </p:sp>
      <p:sp>
        <p:nvSpPr>
          <p:cNvPr id="15370" name="Text Box 10"/>
          <p:cNvSpPr txBox="1">
            <a:spLocks noChangeArrowheads="1"/>
          </p:cNvSpPr>
          <p:nvPr/>
        </p:nvSpPr>
        <p:spPr bwMode="auto">
          <a:xfrm>
            <a:off x="1143000" y="4114800"/>
            <a:ext cx="701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p>
        </p:txBody>
      </p:sp>
      <p:sp>
        <p:nvSpPr>
          <p:cNvPr id="15371" name="Text Box 11"/>
          <p:cNvSpPr txBox="1">
            <a:spLocks noChangeArrowheads="1"/>
          </p:cNvSpPr>
          <p:nvPr/>
        </p:nvSpPr>
        <p:spPr bwMode="auto">
          <a:xfrm>
            <a:off x="990600" y="3962400"/>
            <a:ext cx="6858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000">
                <a:solidFill>
                  <a:srgbClr val="003399"/>
                </a:solidFill>
              </a:rPr>
              <a:t>Recognize that obstacles exist</a:t>
            </a:r>
          </a:p>
        </p:txBody>
      </p:sp>
      <p:sp>
        <p:nvSpPr>
          <p:cNvPr id="15372" name="Text Box 12"/>
          <p:cNvSpPr txBox="1">
            <a:spLocks noChangeArrowheads="1"/>
          </p:cNvSpPr>
          <p:nvPr/>
        </p:nvSpPr>
        <p:spPr bwMode="auto">
          <a:xfrm>
            <a:off x="1066800" y="4724400"/>
            <a:ext cx="6858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4000">
                <a:solidFill>
                  <a:srgbClr val="003399"/>
                </a:solidFill>
              </a:rPr>
              <a:t>Identify them</a:t>
            </a:r>
          </a:p>
        </p:txBody>
      </p:sp>
      <p:sp>
        <p:nvSpPr>
          <p:cNvPr id="15373" name="Text Box 13"/>
          <p:cNvSpPr txBox="1">
            <a:spLocks noChangeArrowheads="1"/>
          </p:cNvSpPr>
          <p:nvPr/>
        </p:nvSpPr>
        <p:spPr bwMode="auto">
          <a:xfrm>
            <a:off x="914400" y="5486400"/>
            <a:ext cx="6858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4000">
                <a:solidFill>
                  <a:srgbClr val="003399"/>
                </a:solidFill>
              </a:rPr>
              <a:t>Employ strategies to overcome</a:t>
            </a:r>
          </a:p>
        </p:txBody>
      </p:sp>
      <p:pic>
        <p:nvPicPr>
          <p:cNvPr id="15374" name="Picture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52800" y="2057400"/>
            <a:ext cx="2797175" cy="171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279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r>
              <a:rPr lang="en-US" altLang="en-US"/>
              <a:t>Time Management</a:t>
            </a:r>
          </a:p>
        </p:txBody>
      </p:sp>
      <p:sp>
        <p:nvSpPr>
          <p:cNvPr id="7" name="Slide Number Placeholder 5"/>
          <p:cNvSpPr>
            <a:spLocks noGrp="1"/>
          </p:cNvSpPr>
          <p:nvPr>
            <p:ph type="sldNum" sz="quarter" idx="12"/>
          </p:nvPr>
        </p:nvSpPr>
        <p:spPr/>
        <p:txBody>
          <a:bodyPr/>
          <a:lstStyle/>
          <a:p>
            <a:fld id="{EEDEC94C-15CF-449A-B332-E38598B020B9}" type="slidenum">
              <a:rPr lang="en-US" altLang="en-US"/>
              <a:pPr/>
              <a:t>4</a:t>
            </a:fld>
            <a:endParaRPr lang="en-US" altLang="en-US"/>
          </a:p>
        </p:txBody>
      </p:sp>
      <p:sp>
        <p:nvSpPr>
          <p:cNvPr id="17411" name="Rectangle 3"/>
          <p:cNvSpPr>
            <a:spLocks noGrp="1" noChangeArrowheads="1"/>
          </p:cNvSpPr>
          <p:nvPr>
            <p:ph type="title"/>
          </p:nvPr>
        </p:nvSpPr>
        <p:spPr>
          <a:noFill/>
          <a:ln/>
        </p:spPr>
        <p:txBody>
          <a:bodyPr/>
          <a:lstStyle/>
          <a:p>
            <a:r>
              <a:rPr lang="en-US" altLang="en-US" dirty="0">
                <a:solidFill>
                  <a:srgbClr val="003399"/>
                </a:solidFill>
              </a:rPr>
              <a:t>Set SMART goals</a:t>
            </a:r>
          </a:p>
        </p:txBody>
      </p:sp>
      <p:sp>
        <p:nvSpPr>
          <p:cNvPr id="17414" name="Rectangle 6"/>
          <p:cNvSpPr>
            <a:spLocks noGrp="1" noChangeArrowheads="1"/>
          </p:cNvSpPr>
          <p:nvPr>
            <p:ph type="body" idx="1"/>
          </p:nvPr>
        </p:nvSpPr>
        <p:spPr/>
        <p:txBody>
          <a:bodyPr/>
          <a:lstStyle/>
          <a:p>
            <a:r>
              <a:rPr lang="en-US" altLang="en-US" sz="4000" dirty="0">
                <a:solidFill>
                  <a:srgbClr val="003399"/>
                </a:solidFill>
              </a:rPr>
              <a:t>Specific</a:t>
            </a:r>
          </a:p>
          <a:p>
            <a:r>
              <a:rPr lang="en-US" altLang="en-US" sz="4000" dirty="0">
                <a:solidFill>
                  <a:srgbClr val="003399"/>
                </a:solidFill>
              </a:rPr>
              <a:t>Measurable</a:t>
            </a:r>
          </a:p>
        </p:txBody>
      </p:sp>
      <p:pic>
        <p:nvPicPr>
          <p:cNvPr id="1741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2514600"/>
            <a:ext cx="2228850" cy="2627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252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Date Placeholder 3"/>
          <p:cNvSpPr>
            <a:spLocks noGrp="1"/>
          </p:cNvSpPr>
          <p:nvPr>
            <p:ph type="dt" sz="half" idx="10"/>
          </p:nvPr>
        </p:nvSpPr>
        <p:spPr/>
        <p:txBody>
          <a:bodyPr/>
          <a:lstStyle/>
          <a:p>
            <a:r>
              <a:rPr lang="en-US" altLang="en-US"/>
              <a:t>Time Management</a:t>
            </a:r>
          </a:p>
        </p:txBody>
      </p:sp>
      <p:sp>
        <p:nvSpPr>
          <p:cNvPr id="8" name="Slide Number Placeholder 5"/>
          <p:cNvSpPr>
            <a:spLocks noGrp="1"/>
          </p:cNvSpPr>
          <p:nvPr>
            <p:ph type="sldNum" sz="quarter" idx="12"/>
          </p:nvPr>
        </p:nvSpPr>
        <p:spPr/>
        <p:txBody>
          <a:bodyPr/>
          <a:lstStyle/>
          <a:p>
            <a:fld id="{5F23E589-AB43-4AAD-B4EB-91509A32E81A}" type="slidenum">
              <a:rPr lang="en-US" altLang="en-US"/>
              <a:pPr/>
              <a:t>5</a:t>
            </a:fld>
            <a:endParaRPr lang="en-US" altLang="en-US"/>
          </a:p>
        </p:txBody>
      </p:sp>
      <p:sp>
        <p:nvSpPr>
          <p:cNvPr id="50179" name="Rectangle 3"/>
          <p:cNvSpPr>
            <a:spLocks noGrp="1" noChangeArrowheads="1"/>
          </p:cNvSpPr>
          <p:nvPr>
            <p:ph type="body" idx="1"/>
          </p:nvPr>
        </p:nvSpPr>
        <p:spPr>
          <a:xfrm>
            <a:off x="323528" y="2060848"/>
            <a:ext cx="7772400" cy="2590800"/>
          </a:xfrm>
        </p:spPr>
        <p:txBody>
          <a:bodyPr/>
          <a:lstStyle/>
          <a:p>
            <a:r>
              <a:rPr lang="en-US" altLang="en-US" sz="4000" dirty="0">
                <a:solidFill>
                  <a:srgbClr val="003399"/>
                </a:solidFill>
              </a:rPr>
              <a:t>Achievable </a:t>
            </a:r>
          </a:p>
          <a:p>
            <a:r>
              <a:rPr lang="en-US" altLang="en-US" sz="4000" dirty="0">
                <a:solidFill>
                  <a:srgbClr val="003399"/>
                </a:solidFill>
              </a:rPr>
              <a:t>Realistic</a:t>
            </a:r>
          </a:p>
          <a:p>
            <a:r>
              <a:rPr lang="en-US" altLang="en-US" sz="4000" dirty="0">
                <a:solidFill>
                  <a:srgbClr val="003399"/>
                </a:solidFill>
              </a:rPr>
              <a:t>Time-based</a:t>
            </a:r>
          </a:p>
        </p:txBody>
      </p:sp>
      <p:sp>
        <p:nvSpPr>
          <p:cNvPr id="50180" name="Rectangle 4"/>
          <p:cNvSpPr>
            <a:spLocks noGrp="1" noChangeArrowheads="1"/>
          </p:cNvSpPr>
          <p:nvPr>
            <p:ph type="title"/>
          </p:nvPr>
        </p:nvSpPr>
        <p:spPr>
          <a:noFill/>
          <a:ln/>
        </p:spPr>
        <p:txBody>
          <a:bodyPr/>
          <a:lstStyle/>
          <a:p>
            <a:r>
              <a:rPr lang="en-US" altLang="en-US" dirty="0">
                <a:solidFill>
                  <a:srgbClr val="003399"/>
                </a:solidFill>
              </a:rPr>
              <a:t>Set SMART goals</a:t>
            </a:r>
          </a:p>
        </p:txBody>
      </p:sp>
      <p:pic>
        <p:nvPicPr>
          <p:cNvPr id="5018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2514600"/>
            <a:ext cx="2228850" cy="2627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772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ltLang="en-US"/>
              <a:t>Time Management</a:t>
            </a:r>
          </a:p>
        </p:txBody>
      </p:sp>
      <p:sp>
        <p:nvSpPr>
          <p:cNvPr id="7" name="Slide Number Placeholder 6"/>
          <p:cNvSpPr>
            <a:spLocks noGrp="1"/>
          </p:cNvSpPr>
          <p:nvPr>
            <p:ph type="sldNum" sz="quarter" idx="12"/>
          </p:nvPr>
        </p:nvSpPr>
        <p:spPr/>
        <p:txBody>
          <a:bodyPr/>
          <a:lstStyle/>
          <a:p>
            <a:fld id="{21007EBC-B78C-45BB-A9DC-116CAE23085E}" type="slidenum">
              <a:rPr lang="en-US" altLang="en-US"/>
              <a:pPr/>
              <a:t>6</a:t>
            </a:fld>
            <a:endParaRPr lang="en-US" altLang="en-US"/>
          </a:p>
        </p:txBody>
      </p:sp>
      <p:sp>
        <p:nvSpPr>
          <p:cNvPr id="20482" name="Rectangle 2"/>
          <p:cNvSpPr>
            <a:spLocks noGrp="1" noChangeArrowheads="1"/>
          </p:cNvSpPr>
          <p:nvPr>
            <p:ph type="title"/>
          </p:nvPr>
        </p:nvSpPr>
        <p:spPr/>
        <p:txBody>
          <a:bodyPr/>
          <a:lstStyle/>
          <a:p>
            <a:r>
              <a:rPr lang="en-US" altLang="en-US">
                <a:solidFill>
                  <a:srgbClr val="003399"/>
                </a:solidFill>
              </a:rPr>
              <a:t>Prioritize</a:t>
            </a:r>
          </a:p>
        </p:txBody>
      </p:sp>
      <p:sp>
        <p:nvSpPr>
          <p:cNvPr id="20483" name="Rectangle 3"/>
          <p:cNvSpPr>
            <a:spLocks noGrp="1" noChangeArrowheads="1"/>
          </p:cNvSpPr>
          <p:nvPr>
            <p:ph type="body" sz="half" idx="1"/>
          </p:nvPr>
        </p:nvSpPr>
        <p:spPr/>
        <p:txBody>
          <a:bodyPr/>
          <a:lstStyle/>
          <a:p>
            <a:r>
              <a:rPr lang="en-US" altLang="en-US" sz="4000" dirty="0">
                <a:solidFill>
                  <a:srgbClr val="003399"/>
                </a:solidFill>
              </a:rPr>
              <a:t>Do</a:t>
            </a:r>
          </a:p>
          <a:p>
            <a:r>
              <a:rPr lang="en-US" altLang="en-US" sz="4000" dirty="0">
                <a:solidFill>
                  <a:srgbClr val="003399"/>
                </a:solidFill>
              </a:rPr>
              <a:t>Delegate</a:t>
            </a:r>
          </a:p>
          <a:p>
            <a:r>
              <a:rPr lang="en-US" altLang="en-US" sz="4000" dirty="0">
                <a:solidFill>
                  <a:srgbClr val="003399"/>
                </a:solidFill>
              </a:rPr>
              <a:t>Delay</a:t>
            </a:r>
          </a:p>
          <a:p>
            <a:r>
              <a:rPr lang="en-US" altLang="en-US" sz="4000" dirty="0">
                <a:solidFill>
                  <a:srgbClr val="003399"/>
                </a:solidFill>
              </a:rPr>
              <a:t>Delete</a:t>
            </a:r>
          </a:p>
        </p:txBody>
      </p:sp>
      <p:pic>
        <p:nvPicPr>
          <p:cNvPr id="2048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1600" y="1828800"/>
            <a:ext cx="2713038"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086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r>
              <a:rPr lang="en-US" altLang="en-US"/>
              <a:t>Time Management</a:t>
            </a:r>
          </a:p>
        </p:txBody>
      </p:sp>
      <p:sp>
        <p:nvSpPr>
          <p:cNvPr id="7" name="Slide Number Placeholder 5"/>
          <p:cNvSpPr>
            <a:spLocks noGrp="1"/>
          </p:cNvSpPr>
          <p:nvPr>
            <p:ph type="sldNum" sz="quarter" idx="12"/>
          </p:nvPr>
        </p:nvSpPr>
        <p:spPr/>
        <p:txBody>
          <a:bodyPr/>
          <a:lstStyle/>
          <a:p>
            <a:fld id="{D1D991FF-AEC5-4D8E-9631-05C8D7F13FE0}" type="slidenum">
              <a:rPr lang="en-US" altLang="en-US"/>
              <a:pPr/>
              <a:t>7</a:t>
            </a:fld>
            <a:endParaRPr lang="en-US" altLang="en-US"/>
          </a:p>
        </p:txBody>
      </p:sp>
      <p:sp>
        <p:nvSpPr>
          <p:cNvPr id="23555" name="Rectangle 3"/>
          <p:cNvSpPr>
            <a:spLocks noGrp="1" noChangeArrowheads="1"/>
          </p:cNvSpPr>
          <p:nvPr>
            <p:ph type="title"/>
          </p:nvPr>
        </p:nvSpPr>
        <p:spPr>
          <a:noFill/>
          <a:ln/>
        </p:spPr>
        <p:txBody>
          <a:bodyPr/>
          <a:lstStyle/>
          <a:p>
            <a:r>
              <a:rPr lang="en-US" altLang="en-US">
                <a:solidFill>
                  <a:srgbClr val="003399"/>
                </a:solidFill>
              </a:rPr>
              <a:t>Prioritize</a:t>
            </a:r>
          </a:p>
        </p:txBody>
      </p:sp>
      <p:sp>
        <p:nvSpPr>
          <p:cNvPr id="23556" name="Rectangle 4"/>
          <p:cNvSpPr>
            <a:spLocks noGrp="1" noChangeArrowheads="1"/>
          </p:cNvSpPr>
          <p:nvPr>
            <p:ph type="body" idx="1"/>
          </p:nvPr>
        </p:nvSpPr>
        <p:spPr>
          <a:xfrm>
            <a:off x="533400" y="2743200"/>
            <a:ext cx="8610600" cy="2438400"/>
          </a:xfrm>
        </p:spPr>
        <p:txBody>
          <a:bodyPr>
            <a:normAutofit fontScale="92500"/>
          </a:bodyPr>
          <a:lstStyle/>
          <a:p>
            <a:pPr marL="609600" indent="-609600">
              <a:buFontTx/>
              <a:buAutoNum type="arabicPeriod"/>
            </a:pPr>
            <a:r>
              <a:rPr lang="en-US" altLang="en-US" sz="4000" dirty="0">
                <a:solidFill>
                  <a:srgbClr val="003399"/>
                </a:solidFill>
              </a:rPr>
              <a:t>Address the urgent</a:t>
            </a:r>
          </a:p>
          <a:p>
            <a:pPr marL="609600" indent="-609600">
              <a:buFontTx/>
              <a:buAutoNum type="arabicPeriod"/>
            </a:pPr>
            <a:r>
              <a:rPr lang="en-US" altLang="en-US" sz="4000" dirty="0">
                <a:solidFill>
                  <a:srgbClr val="003399"/>
                </a:solidFill>
              </a:rPr>
              <a:t>Accomplish what you can early</a:t>
            </a:r>
          </a:p>
          <a:p>
            <a:pPr marL="609600" indent="-609600">
              <a:buFontTx/>
              <a:buAutoNum type="arabicPeriod"/>
            </a:pPr>
            <a:r>
              <a:rPr lang="en-US" altLang="en-US" sz="4000" dirty="0">
                <a:solidFill>
                  <a:srgbClr val="003399"/>
                </a:solidFill>
              </a:rPr>
              <a:t>Attach deadlines to things you delay</a:t>
            </a:r>
          </a:p>
        </p:txBody>
      </p:sp>
      <p:pic>
        <p:nvPicPr>
          <p:cNvPr id="23557"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9800" y="1143000"/>
            <a:ext cx="2346325"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180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2"/>
          <p:cNvSpPr>
            <a:spLocks noGrp="1"/>
          </p:cNvSpPr>
          <p:nvPr>
            <p:ph type="dt" sz="half" idx="10"/>
          </p:nvPr>
        </p:nvSpPr>
        <p:spPr/>
        <p:txBody>
          <a:bodyPr/>
          <a:lstStyle/>
          <a:p>
            <a:r>
              <a:rPr lang="en-US" altLang="en-US"/>
              <a:t>Time Management</a:t>
            </a:r>
          </a:p>
        </p:txBody>
      </p:sp>
      <p:sp>
        <p:nvSpPr>
          <p:cNvPr id="8" name="Slide Number Placeholder 4"/>
          <p:cNvSpPr>
            <a:spLocks noGrp="1"/>
          </p:cNvSpPr>
          <p:nvPr>
            <p:ph type="sldNum" sz="quarter" idx="12"/>
          </p:nvPr>
        </p:nvSpPr>
        <p:spPr/>
        <p:txBody>
          <a:bodyPr/>
          <a:lstStyle/>
          <a:p>
            <a:fld id="{5DFF05DB-3291-4457-920F-29DCF2B883AA}" type="slidenum">
              <a:rPr lang="en-US" altLang="en-US"/>
              <a:pPr/>
              <a:t>8</a:t>
            </a:fld>
            <a:endParaRPr lang="en-US" altLang="en-US"/>
          </a:p>
        </p:txBody>
      </p:sp>
      <p:sp>
        <p:nvSpPr>
          <p:cNvPr id="26626" name="Rectangle 2"/>
          <p:cNvSpPr>
            <a:spLocks noGrp="1" noChangeArrowheads="1"/>
          </p:cNvSpPr>
          <p:nvPr>
            <p:ph type="title"/>
          </p:nvPr>
        </p:nvSpPr>
        <p:spPr/>
        <p:txBody>
          <a:bodyPr/>
          <a:lstStyle/>
          <a:p>
            <a:r>
              <a:rPr lang="en-US" altLang="en-US">
                <a:solidFill>
                  <a:srgbClr val="003399"/>
                </a:solidFill>
              </a:rPr>
              <a:t>Organize</a:t>
            </a:r>
          </a:p>
        </p:txBody>
      </p:sp>
      <p:pic>
        <p:nvPicPr>
          <p:cNvPr id="26628" name="Picture 4" descr="C:\WINNT\Profiles\tpietras\Application Data\Microsoft\Media Catalog\Downloaded Clips\cl4f\j019886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4575" y="1861802"/>
            <a:ext cx="1833563" cy="1874838"/>
          </a:xfrm>
          <a:prstGeom prst="rect">
            <a:avLst/>
          </a:prstGeom>
          <a:noFill/>
          <a:extLst>
            <a:ext uri="{909E8E84-426E-40DD-AFC4-6F175D3DCCD1}">
              <a14:hiddenFill xmlns:a14="http://schemas.microsoft.com/office/drawing/2010/main">
                <a:solidFill>
                  <a:srgbClr val="FFFFFF"/>
                </a:solidFill>
              </a14:hiddenFill>
            </a:ext>
          </a:extLst>
        </p:spPr>
      </p:pic>
      <p:pic>
        <p:nvPicPr>
          <p:cNvPr id="26629" name="Picture 5" descr="C:\WINNT\Profiles\tpietras\Application Data\Microsoft\Media Catalog\Downloaded Clips\cl0\BS01043_.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2743200"/>
            <a:ext cx="1582738" cy="1905000"/>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6630" name="Picture 6" descr="C:\WINNT\Profiles\tpietras\Application Data\Microsoft\Media Catalog\Downloaded Clips\cl77\j0297625.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72200" y="3733800"/>
            <a:ext cx="1828800" cy="1639888"/>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9988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2"/>
          <p:cNvSpPr>
            <a:spLocks noGrp="1"/>
          </p:cNvSpPr>
          <p:nvPr>
            <p:ph type="dt" sz="half" idx="10"/>
          </p:nvPr>
        </p:nvSpPr>
        <p:spPr/>
        <p:txBody>
          <a:bodyPr/>
          <a:lstStyle/>
          <a:p>
            <a:r>
              <a:rPr lang="en-US" altLang="en-US"/>
              <a:t>Time Management</a:t>
            </a:r>
          </a:p>
        </p:txBody>
      </p:sp>
      <p:sp>
        <p:nvSpPr>
          <p:cNvPr id="7" name="Slide Number Placeholder 4"/>
          <p:cNvSpPr>
            <a:spLocks noGrp="1"/>
          </p:cNvSpPr>
          <p:nvPr>
            <p:ph type="sldNum" sz="quarter" idx="12"/>
          </p:nvPr>
        </p:nvSpPr>
        <p:spPr/>
        <p:txBody>
          <a:bodyPr/>
          <a:lstStyle/>
          <a:p>
            <a:fld id="{E3C0487D-607F-4F52-847F-9DA349BB9E29}" type="slidenum">
              <a:rPr lang="en-US" altLang="en-US"/>
              <a:pPr/>
              <a:t>9</a:t>
            </a:fld>
            <a:endParaRPr lang="en-US" altLang="en-US"/>
          </a:p>
        </p:txBody>
      </p:sp>
      <p:sp>
        <p:nvSpPr>
          <p:cNvPr id="55298" name="Rectangle 2"/>
          <p:cNvSpPr>
            <a:spLocks noGrp="1" noChangeArrowheads="1"/>
          </p:cNvSpPr>
          <p:nvPr>
            <p:ph type="title"/>
          </p:nvPr>
        </p:nvSpPr>
        <p:spPr/>
        <p:txBody>
          <a:bodyPr/>
          <a:lstStyle/>
          <a:p>
            <a:r>
              <a:rPr lang="en-US" altLang="en-US">
                <a:solidFill>
                  <a:srgbClr val="003399"/>
                </a:solidFill>
              </a:rPr>
              <a:t>Learn when to say “NO”</a:t>
            </a:r>
          </a:p>
        </p:txBody>
      </p:sp>
      <p:sp>
        <p:nvSpPr>
          <p:cNvPr id="55300" name="Rectangle 4"/>
          <p:cNvSpPr>
            <a:spLocks noChangeArrowheads="1"/>
          </p:cNvSpPr>
          <p:nvPr/>
        </p:nvSpPr>
        <p:spPr bwMode="auto">
          <a:xfrm>
            <a:off x="990600" y="1828800"/>
            <a:ext cx="4800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Times New Roman" charset="0"/>
              </a:defRPr>
            </a:lvl1pPr>
            <a:lvl2pPr marL="742950" indent="-285750">
              <a:spcBef>
                <a:spcPct val="20000"/>
              </a:spcBef>
              <a:buChar char="–"/>
              <a:defRPr sz="2800">
                <a:solidFill>
                  <a:schemeClr val="tx1"/>
                </a:solidFill>
                <a:latin typeface="Times New Roman" charset="0"/>
              </a:defRPr>
            </a:lvl2pPr>
            <a:lvl3pPr marL="1143000" indent="-228600">
              <a:spcBef>
                <a:spcPct val="20000"/>
              </a:spcBef>
              <a:buChar char="•"/>
              <a:defRPr sz="2400">
                <a:solidFill>
                  <a:schemeClr val="tx1"/>
                </a:solidFill>
                <a:latin typeface="Times New Roman" charset="0"/>
              </a:defRPr>
            </a:lvl3pPr>
            <a:lvl4pPr marL="1600200" indent="-228600">
              <a:spcBef>
                <a:spcPct val="20000"/>
              </a:spcBef>
              <a:buChar char="–"/>
              <a:defRPr sz="2000">
                <a:solidFill>
                  <a:schemeClr val="tx1"/>
                </a:solidFill>
                <a:latin typeface="Times New Roman" charset="0"/>
              </a:defRPr>
            </a:lvl4pPr>
            <a:lvl5pPr marL="2057400" indent="-228600">
              <a:spcBef>
                <a:spcPct val="20000"/>
              </a:spcBef>
              <a:buChar char="»"/>
              <a:defRPr sz="2000">
                <a:solidFill>
                  <a:schemeClr val="tx1"/>
                </a:solidFill>
                <a:latin typeface="Times New Roman" charset="0"/>
              </a:defRPr>
            </a:lvl5pPr>
            <a:lvl6pPr marL="2514600" indent="-228600" fontAlgn="base">
              <a:spcBef>
                <a:spcPct val="20000"/>
              </a:spcBef>
              <a:spcAft>
                <a:spcPct val="0"/>
              </a:spcAft>
              <a:buChar char="»"/>
              <a:defRPr sz="2000">
                <a:solidFill>
                  <a:schemeClr val="tx1"/>
                </a:solidFill>
                <a:latin typeface="Times New Roman" charset="0"/>
              </a:defRPr>
            </a:lvl6pPr>
            <a:lvl7pPr marL="2971800" indent="-228600" fontAlgn="base">
              <a:spcBef>
                <a:spcPct val="20000"/>
              </a:spcBef>
              <a:spcAft>
                <a:spcPct val="0"/>
              </a:spcAft>
              <a:buChar char="»"/>
              <a:defRPr sz="2000">
                <a:solidFill>
                  <a:schemeClr val="tx1"/>
                </a:solidFill>
                <a:latin typeface="Times New Roman" charset="0"/>
              </a:defRPr>
            </a:lvl7pPr>
            <a:lvl8pPr marL="3429000" indent="-228600" fontAlgn="base">
              <a:spcBef>
                <a:spcPct val="20000"/>
              </a:spcBef>
              <a:spcAft>
                <a:spcPct val="0"/>
              </a:spcAft>
              <a:buChar char="»"/>
              <a:defRPr sz="2000">
                <a:solidFill>
                  <a:schemeClr val="tx1"/>
                </a:solidFill>
                <a:latin typeface="Times New Roman" charset="0"/>
              </a:defRPr>
            </a:lvl8pPr>
            <a:lvl9pPr marL="3886200" indent="-228600" fontAlgn="base">
              <a:spcBef>
                <a:spcPct val="20000"/>
              </a:spcBef>
              <a:spcAft>
                <a:spcPct val="0"/>
              </a:spcAft>
              <a:buChar char="»"/>
              <a:defRPr sz="2000">
                <a:solidFill>
                  <a:schemeClr val="tx1"/>
                </a:solidFill>
                <a:latin typeface="Times New Roman" charset="0"/>
              </a:defRPr>
            </a:lvl9pPr>
          </a:lstStyle>
          <a:p>
            <a:r>
              <a:rPr lang="en-US" altLang="en-US" sz="3600" dirty="0">
                <a:solidFill>
                  <a:srgbClr val="003399"/>
                </a:solidFill>
              </a:rPr>
              <a:t>You can’t do everything</a:t>
            </a:r>
          </a:p>
          <a:p>
            <a:r>
              <a:rPr lang="en-US" altLang="en-US" sz="3600" dirty="0">
                <a:solidFill>
                  <a:srgbClr val="003399"/>
                </a:solidFill>
              </a:rPr>
              <a:t>Don’t undertake things you can’t complete</a:t>
            </a:r>
          </a:p>
          <a:p>
            <a:r>
              <a:rPr lang="en-US" altLang="en-US" sz="3600" dirty="0">
                <a:solidFill>
                  <a:srgbClr val="003399"/>
                </a:solidFill>
              </a:rPr>
              <a:t>Remain consistent to your goals</a:t>
            </a:r>
          </a:p>
        </p:txBody>
      </p:sp>
      <p:pic>
        <p:nvPicPr>
          <p:cNvPr id="5530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2286000"/>
            <a:ext cx="2833688"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274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r>
              <a:rPr lang="en-US" altLang="en-US"/>
              <a:t>Time Management</a:t>
            </a:r>
          </a:p>
        </p:txBody>
      </p:sp>
      <p:sp>
        <p:nvSpPr>
          <p:cNvPr id="7" name="Slide Number Placeholder 5"/>
          <p:cNvSpPr>
            <a:spLocks noGrp="1"/>
          </p:cNvSpPr>
          <p:nvPr>
            <p:ph type="sldNum" sz="quarter" idx="12"/>
          </p:nvPr>
        </p:nvSpPr>
        <p:spPr/>
        <p:txBody>
          <a:bodyPr/>
          <a:lstStyle/>
          <a:p>
            <a:fld id="{7411040E-B094-4253-960D-3B8FA368374F}" type="slidenum">
              <a:rPr lang="en-US" altLang="en-US"/>
              <a:pPr/>
              <a:t>10</a:t>
            </a:fld>
            <a:endParaRPr lang="en-US" altLang="en-US"/>
          </a:p>
        </p:txBody>
      </p:sp>
      <p:sp>
        <p:nvSpPr>
          <p:cNvPr id="31746" name="Rectangle 2"/>
          <p:cNvSpPr>
            <a:spLocks noGrp="1" noChangeArrowheads="1"/>
          </p:cNvSpPr>
          <p:nvPr>
            <p:ph type="title"/>
          </p:nvPr>
        </p:nvSpPr>
        <p:spPr/>
        <p:txBody>
          <a:bodyPr/>
          <a:lstStyle/>
          <a:p>
            <a:r>
              <a:rPr lang="en-US" altLang="en-US">
                <a:solidFill>
                  <a:srgbClr val="003399"/>
                </a:solidFill>
              </a:rPr>
              <a:t>Use your waiting time</a:t>
            </a:r>
          </a:p>
        </p:txBody>
      </p:sp>
      <p:sp>
        <p:nvSpPr>
          <p:cNvPr id="31747" name="Rectangle 3"/>
          <p:cNvSpPr>
            <a:spLocks noGrp="1" noChangeArrowheads="1"/>
          </p:cNvSpPr>
          <p:nvPr>
            <p:ph type="body" idx="1"/>
          </p:nvPr>
        </p:nvSpPr>
        <p:spPr>
          <a:xfrm>
            <a:off x="827584" y="2157412"/>
            <a:ext cx="5715000" cy="3352800"/>
          </a:xfrm>
        </p:spPr>
        <p:txBody>
          <a:bodyPr>
            <a:normAutofit/>
          </a:bodyPr>
          <a:lstStyle/>
          <a:p>
            <a:pPr>
              <a:lnSpc>
                <a:spcPct val="90000"/>
              </a:lnSpc>
            </a:pPr>
            <a:r>
              <a:rPr lang="en-US" altLang="en-US" sz="4000" dirty="0">
                <a:solidFill>
                  <a:srgbClr val="003399"/>
                </a:solidFill>
              </a:rPr>
              <a:t>On public transportation</a:t>
            </a:r>
          </a:p>
          <a:p>
            <a:pPr>
              <a:lnSpc>
                <a:spcPct val="90000"/>
              </a:lnSpc>
            </a:pPr>
            <a:r>
              <a:rPr lang="en-US" altLang="en-US" sz="4000" dirty="0">
                <a:solidFill>
                  <a:srgbClr val="003399"/>
                </a:solidFill>
              </a:rPr>
              <a:t>At the doctor’s </a:t>
            </a:r>
          </a:p>
          <a:p>
            <a:pPr>
              <a:lnSpc>
                <a:spcPct val="90000"/>
              </a:lnSpc>
            </a:pPr>
            <a:r>
              <a:rPr lang="en-US" altLang="en-US" sz="4000" dirty="0">
                <a:solidFill>
                  <a:srgbClr val="003399"/>
                </a:solidFill>
              </a:rPr>
              <a:t>Waiting for your plane </a:t>
            </a:r>
          </a:p>
          <a:p>
            <a:pPr>
              <a:lnSpc>
                <a:spcPct val="90000"/>
              </a:lnSpc>
            </a:pPr>
            <a:r>
              <a:rPr lang="en-US" altLang="en-US" sz="4000" dirty="0">
                <a:solidFill>
                  <a:srgbClr val="003399"/>
                </a:solidFill>
              </a:rPr>
              <a:t>When you are early</a:t>
            </a:r>
          </a:p>
        </p:txBody>
      </p:sp>
      <p:pic>
        <p:nvPicPr>
          <p:cNvPr id="3174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8400" y="2514600"/>
            <a:ext cx="2057400"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545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3"/>
          <p:cNvSpPr>
            <a:spLocks noGrp="1"/>
          </p:cNvSpPr>
          <p:nvPr>
            <p:ph type="dt" sz="half" idx="10"/>
          </p:nvPr>
        </p:nvSpPr>
        <p:spPr/>
        <p:txBody>
          <a:bodyPr/>
          <a:lstStyle/>
          <a:p>
            <a:r>
              <a:rPr lang="en-US" altLang="en-US"/>
              <a:t>Time Management</a:t>
            </a:r>
          </a:p>
        </p:txBody>
      </p:sp>
      <p:sp>
        <p:nvSpPr>
          <p:cNvPr id="11" name="Slide Number Placeholder 5"/>
          <p:cNvSpPr>
            <a:spLocks noGrp="1"/>
          </p:cNvSpPr>
          <p:nvPr>
            <p:ph type="sldNum" sz="quarter" idx="12"/>
          </p:nvPr>
        </p:nvSpPr>
        <p:spPr/>
        <p:txBody>
          <a:bodyPr/>
          <a:lstStyle/>
          <a:p>
            <a:fld id="{9DCDD234-3486-49C3-8516-3E8DD5E4718A}" type="slidenum">
              <a:rPr lang="en-US" altLang="en-US"/>
              <a:pPr/>
              <a:t>11</a:t>
            </a:fld>
            <a:endParaRPr lang="en-US" altLang="en-US"/>
          </a:p>
        </p:txBody>
      </p:sp>
      <p:sp>
        <p:nvSpPr>
          <p:cNvPr id="34820" name="Rectangle 4"/>
          <p:cNvSpPr>
            <a:spLocks noGrp="1" noChangeArrowheads="1"/>
          </p:cNvSpPr>
          <p:nvPr>
            <p:ph type="title"/>
          </p:nvPr>
        </p:nvSpPr>
        <p:spPr>
          <a:noFill/>
          <a:ln/>
        </p:spPr>
        <p:txBody>
          <a:bodyPr/>
          <a:lstStyle/>
          <a:p>
            <a:r>
              <a:rPr lang="en-US" altLang="en-US">
                <a:solidFill>
                  <a:srgbClr val="003399"/>
                </a:solidFill>
              </a:rPr>
              <a:t>Use your waiting time</a:t>
            </a:r>
          </a:p>
        </p:txBody>
      </p:sp>
      <p:sp>
        <p:nvSpPr>
          <p:cNvPr id="34822" name="Text Box 6"/>
          <p:cNvSpPr txBox="1">
            <a:spLocks noChangeArrowheads="1"/>
          </p:cNvSpPr>
          <p:nvPr/>
        </p:nvSpPr>
        <p:spPr bwMode="auto">
          <a:xfrm>
            <a:off x="914400" y="2057400"/>
            <a:ext cx="4114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000">
                <a:solidFill>
                  <a:srgbClr val="003399"/>
                </a:solidFill>
              </a:rPr>
              <a:t>Correspondence</a:t>
            </a:r>
          </a:p>
        </p:txBody>
      </p:sp>
      <p:sp>
        <p:nvSpPr>
          <p:cNvPr id="34823" name="Text Box 7"/>
          <p:cNvSpPr txBox="1">
            <a:spLocks noChangeArrowheads="1"/>
          </p:cNvSpPr>
          <p:nvPr/>
        </p:nvSpPr>
        <p:spPr bwMode="auto">
          <a:xfrm>
            <a:off x="1828800" y="3429000"/>
            <a:ext cx="4343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000">
                <a:solidFill>
                  <a:srgbClr val="003399"/>
                </a:solidFill>
              </a:rPr>
              <a:t>Letters or memos</a:t>
            </a:r>
          </a:p>
        </p:txBody>
      </p:sp>
      <p:sp>
        <p:nvSpPr>
          <p:cNvPr id="34824" name="Text Box 8"/>
          <p:cNvSpPr txBox="1">
            <a:spLocks noChangeArrowheads="1"/>
          </p:cNvSpPr>
          <p:nvPr/>
        </p:nvSpPr>
        <p:spPr bwMode="auto">
          <a:xfrm>
            <a:off x="304800" y="4724400"/>
            <a:ext cx="3810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000" dirty="0">
                <a:solidFill>
                  <a:srgbClr val="003399"/>
                </a:solidFill>
              </a:rPr>
              <a:t>Books or tapes</a:t>
            </a:r>
          </a:p>
        </p:txBody>
      </p:sp>
      <p:pic>
        <p:nvPicPr>
          <p:cNvPr id="34825" name="Picture 9" descr="C:\WINNT\Profiles\tpietras\Application Data\Microsoft\Media Catalog\Downloaded Clips\cl0\BS00706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7800" y="1752600"/>
            <a:ext cx="1673225" cy="1589088"/>
          </a:xfrm>
          <a:prstGeom prst="rect">
            <a:avLst/>
          </a:prstGeom>
          <a:noFill/>
          <a:extLst>
            <a:ext uri="{909E8E84-426E-40DD-AFC4-6F175D3DCCD1}">
              <a14:hiddenFill xmlns:a14="http://schemas.microsoft.com/office/drawing/2010/main">
                <a:solidFill>
                  <a:srgbClr val="FFFFFF"/>
                </a:solidFill>
              </a14:hiddenFill>
            </a:ext>
          </a:extLst>
        </p:spPr>
      </p:pic>
      <p:pic>
        <p:nvPicPr>
          <p:cNvPr id="34826" name="Picture 10" descr="C:\WINNT\Profiles\tpietras\Application Data\Microsoft\Media Catalog\Downloaded Clips\cl0\PE00098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200" y="3352800"/>
            <a:ext cx="1714500" cy="976313"/>
          </a:xfrm>
          <a:prstGeom prst="rect">
            <a:avLst/>
          </a:prstGeom>
          <a:noFill/>
          <a:extLst>
            <a:ext uri="{909E8E84-426E-40DD-AFC4-6F175D3DCCD1}">
              <a14:hiddenFill xmlns:a14="http://schemas.microsoft.com/office/drawing/2010/main">
                <a:solidFill>
                  <a:srgbClr val="FFFFFF"/>
                </a:solidFill>
              </a14:hiddenFill>
            </a:ext>
          </a:extLst>
        </p:spPr>
      </p:pic>
      <p:pic>
        <p:nvPicPr>
          <p:cNvPr id="34828" name="Picture 12" descr="C:\WINNT\Profiles\tpietras\Application Data\Microsoft\Media Catalog\Downloaded Clips\cl0\BS01106_.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91000" y="4267200"/>
            <a:ext cx="1368425"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348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r>
              <a:rPr lang="en-US" altLang="en-US"/>
              <a:t>Time Management</a:t>
            </a:r>
          </a:p>
        </p:txBody>
      </p:sp>
      <p:sp>
        <p:nvSpPr>
          <p:cNvPr id="7" name="Slide Number Placeholder 5"/>
          <p:cNvSpPr>
            <a:spLocks noGrp="1"/>
          </p:cNvSpPr>
          <p:nvPr>
            <p:ph type="sldNum" sz="quarter" idx="12"/>
          </p:nvPr>
        </p:nvSpPr>
        <p:spPr/>
        <p:txBody>
          <a:bodyPr/>
          <a:lstStyle/>
          <a:p>
            <a:fld id="{34DE8010-E651-439E-B990-7600E84AB743}" type="slidenum">
              <a:rPr lang="en-US" altLang="en-US"/>
              <a:pPr/>
              <a:t>12</a:t>
            </a:fld>
            <a:endParaRPr lang="en-US" altLang="en-US"/>
          </a:p>
        </p:txBody>
      </p:sp>
      <p:sp>
        <p:nvSpPr>
          <p:cNvPr id="36866" name="Rectangle 2"/>
          <p:cNvSpPr>
            <a:spLocks noGrp="1" noChangeArrowheads="1"/>
          </p:cNvSpPr>
          <p:nvPr>
            <p:ph type="title"/>
          </p:nvPr>
        </p:nvSpPr>
        <p:spPr/>
        <p:txBody>
          <a:bodyPr>
            <a:normAutofit fontScale="90000"/>
          </a:bodyPr>
          <a:lstStyle/>
          <a:p>
            <a:r>
              <a:rPr lang="en-US" altLang="en-US">
                <a:solidFill>
                  <a:srgbClr val="003399"/>
                </a:solidFill>
              </a:rPr>
              <a:t>Concentrate on the task at hand</a:t>
            </a:r>
          </a:p>
        </p:txBody>
      </p:sp>
      <p:sp>
        <p:nvSpPr>
          <p:cNvPr id="36868" name="Rectangle 4"/>
          <p:cNvSpPr>
            <a:spLocks noGrp="1" noChangeArrowheads="1"/>
          </p:cNvSpPr>
          <p:nvPr>
            <p:ph type="body" idx="1"/>
          </p:nvPr>
        </p:nvSpPr>
        <p:spPr>
          <a:xfrm>
            <a:off x="457200" y="2514600"/>
            <a:ext cx="5257800" cy="1828800"/>
          </a:xfrm>
        </p:spPr>
        <p:txBody>
          <a:bodyPr>
            <a:normAutofit fontScale="92500"/>
          </a:bodyPr>
          <a:lstStyle/>
          <a:p>
            <a:r>
              <a:rPr lang="en-US" altLang="en-US" sz="4000" dirty="0">
                <a:solidFill>
                  <a:srgbClr val="003399"/>
                </a:solidFill>
              </a:rPr>
              <a:t>Focus on your goal</a:t>
            </a:r>
          </a:p>
          <a:p>
            <a:r>
              <a:rPr lang="en-US" altLang="en-US" sz="4000" dirty="0">
                <a:solidFill>
                  <a:srgbClr val="003399"/>
                </a:solidFill>
              </a:rPr>
              <a:t>Tune out interruptions</a:t>
            </a:r>
          </a:p>
        </p:txBody>
      </p:sp>
      <p:pic>
        <p:nvPicPr>
          <p:cNvPr id="3686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1905000"/>
            <a:ext cx="2116138" cy="308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815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r>
              <a:rPr lang="en-US" altLang="en-US"/>
              <a:t>Time Management</a:t>
            </a:r>
          </a:p>
        </p:txBody>
      </p:sp>
      <p:sp>
        <p:nvSpPr>
          <p:cNvPr id="7" name="Slide Number Placeholder 5"/>
          <p:cNvSpPr>
            <a:spLocks noGrp="1"/>
          </p:cNvSpPr>
          <p:nvPr>
            <p:ph type="sldNum" sz="quarter" idx="12"/>
          </p:nvPr>
        </p:nvSpPr>
        <p:spPr/>
        <p:txBody>
          <a:bodyPr/>
          <a:lstStyle/>
          <a:p>
            <a:fld id="{D87AD394-4F50-4EC5-AF72-36C42E4E97A8}" type="slidenum">
              <a:rPr lang="en-US" altLang="en-US"/>
              <a:pPr/>
              <a:t>13</a:t>
            </a:fld>
            <a:endParaRPr lang="en-US" altLang="en-US"/>
          </a:p>
        </p:txBody>
      </p:sp>
      <p:sp>
        <p:nvSpPr>
          <p:cNvPr id="39938" name="Rectangle 2"/>
          <p:cNvSpPr>
            <a:spLocks noGrp="1" noChangeArrowheads="1"/>
          </p:cNvSpPr>
          <p:nvPr>
            <p:ph type="title"/>
          </p:nvPr>
        </p:nvSpPr>
        <p:spPr>
          <a:xfrm>
            <a:off x="533400" y="609600"/>
            <a:ext cx="8077200" cy="1143000"/>
          </a:xfrm>
        </p:spPr>
        <p:txBody>
          <a:bodyPr>
            <a:normAutofit fontScale="90000"/>
          </a:bodyPr>
          <a:lstStyle/>
          <a:p>
            <a:r>
              <a:rPr lang="en-US" altLang="en-US">
                <a:solidFill>
                  <a:srgbClr val="003399"/>
                </a:solidFill>
              </a:rPr>
              <a:t>Consider your personal prime time</a:t>
            </a:r>
          </a:p>
        </p:txBody>
      </p:sp>
      <p:sp>
        <p:nvSpPr>
          <p:cNvPr id="39939" name="Rectangle 3"/>
          <p:cNvSpPr>
            <a:spLocks noGrp="1" noChangeArrowheads="1"/>
          </p:cNvSpPr>
          <p:nvPr>
            <p:ph type="body" idx="1"/>
          </p:nvPr>
        </p:nvSpPr>
        <p:spPr>
          <a:xfrm>
            <a:off x="609600" y="2667000"/>
            <a:ext cx="3657600" cy="2057400"/>
          </a:xfrm>
        </p:spPr>
        <p:txBody>
          <a:bodyPr/>
          <a:lstStyle/>
          <a:p>
            <a:pPr>
              <a:lnSpc>
                <a:spcPct val="90000"/>
              </a:lnSpc>
            </a:pPr>
            <a:r>
              <a:rPr lang="en-US" altLang="en-US" sz="4000" dirty="0">
                <a:solidFill>
                  <a:srgbClr val="003399"/>
                </a:solidFill>
              </a:rPr>
              <a:t>Morning?</a:t>
            </a:r>
          </a:p>
          <a:p>
            <a:pPr>
              <a:lnSpc>
                <a:spcPct val="90000"/>
              </a:lnSpc>
            </a:pPr>
            <a:r>
              <a:rPr lang="en-US" altLang="en-US" sz="4000" dirty="0">
                <a:solidFill>
                  <a:srgbClr val="003399"/>
                </a:solidFill>
              </a:rPr>
              <a:t>Evening?</a:t>
            </a:r>
          </a:p>
          <a:p>
            <a:pPr>
              <a:lnSpc>
                <a:spcPct val="90000"/>
              </a:lnSpc>
            </a:pPr>
            <a:r>
              <a:rPr lang="en-US" altLang="en-US" sz="4000" dirty="0">
                <a:solidFill>
                  <a:srgbClr val="003399"/>
                </a:solidFill>
              </a:rPr>
              <a:t>Late night?</a:t>
            </a:r>
          </a:p>
        </p:txBody>
      </p:sp>
      <p:pic>
        <p:nvPicPr>
          <p:cNvPr id="3994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3000" y="1981200"/>
            <a:ext cx="2855913"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8264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Keys to Success</a:t>
            </a:r>
          </a:p>
        </p:txBody>
      </p:sp>
      <p:sp>
        <p:nvSpPr>
          <p:cNvPr id="3" name="Content Placeholder 2"/>
          <p:cNvSpPr>
            <a:spLocks noGrp="1"/>
          </p:cNvSpPr>
          <p:nvPr>
            <p:ph idx="1"/>
          </p:nvPr>
        </p:nvSpPr>
        <p:spPr/>
        <p:txBody>
          <a:bodyPr>
            <a:normAutofit/>
          </a:bodyPr>
          <a:lstStyle/>
          <a:p>
            <a:r>
              <a:rPr lang="en-GB" dirty="0"/>
              <a:t>Be clear about what you need to achieve and the timeframe for completion.</a:t>
            </a:r>
          </a:p>
          <a:p>
            <a:r>
              <a:rPr lang="en-GB" dirty="0"/>
              <a:t>Understand the demands of the task.</a:t>
            </a:r>
          </a:p>
          <a:p>
            <a:r>
              <a:rPr lang="en-GB" dirty="0"/>
              <a:t>Prioritise tasks according to their importance.</a:t>
            </a:r>
          </a:p>
          <a:p>
            <a:r>
              <a:rPr lang="en-GB" dirty="0"/>
              <a:t>Recognise the conditions you need to make the most of your time.</a:t>
            </a:r>
          </a:p>
          <a:p>
            <a:r>
              <a:rPr lang="en-GB" dirty="0"/>
              <a:t>Understand other factors that impact on the process e.g. distractions or barriers to effective study.</a:t>
            </a:r>
          </a:p>
          <a:p>
            <a:pPr algn="r">
              <a:buNone/>
            </a:pPr>
            <a:r>
              <a:rPr lang="en-GB" dirty="0"/>
              <a:t>(Craig, 2009)</a:t>
            </a:r>
          </a:p>
        </p:txBody>
      </p:sp>
    </p:spTree>
    <p:extLst>
      <p:ext uri="{BB962C8B-B14F-4D97-AF65-F5344CB8AC3E}">
        <p14:creationId xmlns:p14="http://schemas.microsoft.com/office/powerpoint/2010/main" val="3204989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Date Placeholder 3"/>
          <p:cNvSpPr>
            <a:spLocks noGrp="1"/>
          </p:cNvSpPr>
          <p:nvPr>
            <p:ph type="dt" sz="half" idx="10"/>
          </p:nvPr>
        </p:nvSpPr>
        <p:spPr/>
        <p:txBody>
          <a:bodyPr/>
          <a:lstStyle/>
          <a:p>
            <a:r>
              <a:rPr lang="en-US" altLang="en-US"/>
              <a:t>Time Management</a:t>
            </a:r>
          </a:p>
        </p:txBody>
      </p:sp>
      <p:sp>
        <p:nvSpPr>
          <p:cNvPr id="8" name="Slide Number Placeholder 5"/>
          <p:cNvSpPr>
            <a:spLocks noGrp="1"/>
          </p:cNvSpPr>
          <p:nvPr>
            <p:ph type="sldNum" sz="quarter" idx="12"/>
          </p:nvPr>
        </p:nvSpPr>
        <p:spPr/>
        <p:txBody>
          <a:bodyPr/>
          <a:lstStyle/>
          <a:p>
            <a:fld id="{67148035-8E84-4F85-A6A4-F89B9E203E0C}" type="slidenum">
              <a:rPr lang="en-US" altLang="en-US"/>
              <a:pPr/>
              <a:t>15</a:t>
            </a:fld>
            <a:endParaRPr lang="en-US" altLang="en-US"/>
          </a:p>
        </p:txBody>
      </p:sp>
      <p:sp>
        <p:nvSpPr>
          <p:cNvPr id="44034" name="Rectangle 2"/>
          <p:cNvSpPr>
            <a:spLocks noGrp="1" noChangeArrowheads="1"/>
          </p:cNvSpPr>
          <p:nvPr>
            <p:ph type="title"/>
          </p:nvPr>
        </p:nvSpPr>
        <p:spPr>
          <a:xfrm>
            <a:off x="762000" y="304800"/>
            <a:ext cx="7772400" cy="1143000"/>
          </a:xfrm>
        </p:spPr>
        <p:txBody>
          <a:bodyPr/>
          <a:lstStyle/>
          <a:p>
            <a:r>
              <a:rPr lang="en-US" altLang="en-US">
                <a:solidFill>
                  <a:srgbClr val="003399"/>
                </a:solidFill>
              </a:rPr>
              <a:t>Review</a:t>
            </a:r>
          </a:p>
        </p:txBody>
      </p:sp>
      <p:sp>
        <p:nvSpPr>
          <p:cNvPr id="44035" name="Rectangle 3"/>
          <p:cNvSpPr>
            <a:spLocks noGrp="1" noChangeArrowheads="1"/>
          </p:cNvSpPr>
          <p:nvPr>
            <p:ph type="body" idx="1"/>
          </p:nvPr>
        </p:nvSpPr>
        <p:spPr>
          <a:xfrm>
            <a:off x="685800" y="1371600"/>
            <a:ext cx="7772400" cy="4114800"/>
          </a:xfrm>
        </p:spPr>
        <p:txBody>
          <a:bodyPr>
            <a:normAutofit fontScale="92500" lnSpcReduction="10000"/>
          </a:bodyPr>
          <a:lstStyle/>
          <a:p>
            <a:pPr lvl="1">
              <a:lnSpc>
                <a:spcPct val="90000"/>
              </a:lnSpc>
              <a:buFontTx/>
              <a:buChar char="•"/>
            </a:pPr>
            <a:r>
              <a:rPr lang="en-US" altLang="en-US" sz="3600" dirty="0">
                <a:solidFill>
                  <a:srgbClr val="003399"/>
                </a:solidFill>
              </a:rPr>
              <a:t>Set goals</a:t>
            </a:r>
          </a:p>
          <a:p>
            <a:pPr lvl="1">
              <a:lnSpc>
                <a:spcPct val="90000"/>
              </a:lnSpc>
              <a:buFontTx/>
              <a:buChar char="•"/>
            </a:pPr>
            <a:r>
              <a:rPr lang="en-US" altLang="en-US" sz="3600" dirty="0">
                <a:solidFill>
                  <a:srgbClr val="003399"/>
                </a:solidFill>
              </a:rPr>
              <a:t>Prioritize</a:t>
            </a:r>
          </a:p>
          <a:p>
            <a:pPr lvl="1">
              <a:lnSpc>
                <a:spcPct val="90000"/>
              </a:lnSpc>
              <a:buFontTx/>
              <a:buChar char="•"/>
            </a:pPr>
            <a:r>
              <a:rPr lang="en-US" altLang="en-US" sz="3600" dirty="0">
                <a:solidFill>
                  <a:srgbClr val="003399"/>
                </a:solidFill>
              </a:rPr>
              <a:t>Organize</a:t>
            </a:r>
          </a:p>
          <a:p>
            <a:pPr lvl="1">
              <a:lnSpc>
                <a:spcPct val="90000"/>
              </a:lnSpc>
              <a:buFontTx/>
              <a:buChar char="•"/>
            </a:pPr>
            <a:r>
              <a:rPr lang="en-US" altLang="en-US" sz="3600" dirty="0">
                <a:solidFill>
                  <a:srgbClr val="003399"/>
                </a:solidFill>
              </a:rPr>
              <a:t>Learn when to say “NO”</a:t>
            </a:r>
          </a:p>
          <a:p>
            <a:pPr lvl="1">
              <a:lnSpc>
                <a:spcPct val="90000"/>
              </a:lnSpc>
              <a:buFontTx/>
              <a:buChar char="•"/>
            </a:pPr>
            <a:r>
              <a:rPr lang="en-US" altLang="en-US" sz="3600" dirty="0">
                <a:solidFill>
                  <a:srgbClr val="003399"/>
                </a:solidFill>
              </a:rPr>
              <a:t>Use your waiting time</a:t>
            </a:r>
          </a:p>
          <a:p>
            <a:pPr lvl="1">
              <a:lnSpc>
                <a:spcPct val="90000"/>
              </a:lnSpc>
              <a:buFontTx/>
              <a:buChar char="•"/>
            </a:pPr>
            <a:r>
              <a:rPr lang="en-US" altLang="en-US" sz="3600" dirty="0">
                <a:solidFill>
                  <a:srgbClr val="003399"/>
                </a:solidFill>
              </a:rPr>
              <a:t>Concentrate on the task at hand</a:t>
            </a:r>
          </a:p>
          <a:p>
            <a:pPr lvl="1">
              <a:lnSpc>
                <a:spcPct val="90000"/>
              </a:lnSpc>
              <a:buFontTx/>
              <a:buChar char="•"/>
            </a:pPr>
            <a:r>
              <a:rPr lang="en-US" altLang="en-US" sz="3600" dirty="0">
                <a:solidFill>
                  <a:srgbClr val="003399"/>
                </a:solidFill>
              </a:rPr>
              <a:t>Consider your personal prime time</a:t>
            </a:r>
          </a:p>
          <a:p>
            <a:pPr lvl="1">
              <a:lnSpc>
                <a:spcPct val="90000"/>
              </a:lnSpc>
              <a:buFontTx/>
              <a:buChar char="•"/>
            </a:pPr>
            <a:r>
              <a:rPr lang="en-US" altLang="en-US" sz="3600" dirty="0">
                <a:solidFill>
                  <a:srgbClr val="003399"/>
                </a:solidFill>
              </a:rPr>
              <a:t>Celebrate success</a:t>
            </a:r>
          </a:p>
        </p:txBody>
      </p:sp>
      <p:pic>
        <p:nvPicPr>
          <p:cNvPr id="4403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7400" y="838200"/>
            <a:ext cx="2832100" cy="3238500"/>
          </a:xfrm>
          <a:prstGeom prst="rect">
            <a:avLst/>
          </a:prstGeom>
          <a:noFill/>
          <a:extLst>
            <a:ext uri="{909E8E84-426E-40DD-AFC4-6F175D3DCCD1}">
              <a14:hiddenFill xmlns:a14="http://schemas.microsoft.com/office/drawing/2010/main">
                <a:solidFill>
                  <a:srgbClr val="FFFFFF"/>
                </a:solidFill>
              </a14:hiddenFill>
            </a:ext>
          </a:extLst>
        </p:spPr>
      </p:pic>
      <p:pic>
        <p:nvPicPr>
          <p:cNvPr id="44037" name="Picture 5" descr="http://www.lionsclubs.org/EN/content/images/LionLogo2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6600" y="2514600"/>
            <a:ext cx="381000" cy="38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306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2"/>
          <p:cNvSpPr>
            <a:spLocks noGrp="1"/>
          </p:cNvSpPr>
          <p:nvPr>
            <p:ph type="dt" sz="half" idx="10"/>
          </p:nvPr>
        </p:nvSpPr>
        <p:spPr/>
        <p:txBody>
          <a:bodyPr/>
          <a:lstStyle/>
          <a:p>
            <a:r>
              <a:rPr lang="en-US" altLang="en-US"/>
              <a:t>Time Management</a:t>
            </a:r>
          </a:p>
        </p:txBody>
      </p:sp>
      <p:sp>
        <p:nvSpPr>
          <p:cNvPr id="6" name="Slide Number Placeholder 4"/>
          <p:cNvSpPr>
            <a:spLocks noGrp="1"/>
          </p:cNvSpPr>
          <p:nvPr>
            <p:ph type="sldNum" sz="quarter" idx="12"/>
          </p:nvPr>
        </p:nvSpPr>
        <p:spPr/>
        <p:txBody>
          <a:bodyPr/>
          <a:lstStyle/>
          <a:p>
            <a:fld id="{57278C10-51CD-49E0-B80A-9E2EB212AF17}" type="slidenum">
              <a:rPr lang="en-US" altLang="en-US"/>
              <a:pPr/>
              <a:t>16</a:t>
            </a:fld>
            <a:endParaRPr lang="en-US" altLang="en-US"/>
          </a:p>
        </p:txBody>
      </p:sp>
      <p:sp>
        <p:nvSpPr>
          <p:cNvPr id="46082" name="Rectangle 2"/>
          <p:cNvSpPr>
            <a:spLocks noGrp="1" noChangeArrowheads="1"/>
          </p:cNvSpPr>
          <p:nvPr>
            <p:ph type="title"/>
          </p:nvPr>
        </p:nvSpPr>
        <p:spPr>
          <a:xfrm>
            <a:off x="685800" y="685800"/>
            <a:ext cx="7772400" cy="1143000"/>
          </a:xfrm>
        </p:spPr>
        <p:txBody>
          <a:bodyPr>
            <a:normAutofit fontScale="90000"/>
          </a:bodyPr>
          <a:lstStyle/>
          <a:p>
            <a:br>
              <a:rPr lang="en-US" altLang="en-US" dirty="0">
                <a:solidFill>
                  <a:srgbClr val="003399"/>
                </a:solidFill>
              </a:rPr>
            </a:br>
            <a:br>
              <a:rPr lang="en-US" altLang="en-US" dirty="0">
                <a:solidFill>
                  <a:srgbClr val="003399"/>
                </a:solidFill>
              </a:rPr>
            </a:br>
            <a:r>
              <a:rPr lang="en-US" altLang="en-US" dirty="0">
                <a:solidFill>
                  <a:srgbClr val="003399"/>
                </a:solidFill>
              </a:rPr>
              <a:t>The Big Rocks of Life</a:t>
            </a:r>
          </a:p>
        </p:txBody>
      </p:sp>
      <p:pic>
        <p:nvPicPr>
          <p:cNvPr id="46083" name="Picture 3" descr="C:\WINNT\Profiles\tpietras\Application Data\Microsoft\Media Catalog\Downloaded Clips\cl0\HH01008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64212" y="1340768"/>
            <a:ext cx="2160588" cy="38719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AFFC0-16F5-43CC-AABF-FF810ABBCE35}"/>
              </a:ext>
            </a:extLst>
          </p:cNvPr>
          <p:cNvSpPr/>
          <p:nvPr/>
        </p:nvSpPr>
        <p:spPr>
          <a:xfrm>
            <a:off x="1043608" y="5517232"/>
            <a:ext cx="7200800" cy="461665"/>
          </a:xfrm>
          <a:prstGeom prst="rect">
            <a:avLst/>
          </a:prstGeom>
        </p:spPr>
        <p:txBody>
          <a:bodyPr wrap="square">
            <a:spAutoFit/>
          </a:bodyPr>
          <a:lstStyle/>
          <a:p>
            <a:r>
              <a:rPr lang="en-GB" sz="2400" dirty="0">
                <a:hlinkClick r:id="rId4"/>
              </a:rPr>
              <a:t>https://www.youtube.com/watch?v=fmV0gXpXwDU</a:t>
            </a:r>
            <a:endParaRPr lang="en-GB" sz="2400" dirty="0"/>
          </a:p>
        </p:txBody>
      </p:sp>
    </p:spTree>
    <p:extLst>
      <p:ext uri="{BB962C8B-B14F-4D97-AF65-F5344CB8AC3E}">
        <p14:creationId xmlns:p14="http://schemas.microsoft.com/office/powerpoint/2010/main" val="2549724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36661-7F60-4BA0-B151-B3042803DD51}"/>
              </a:ext>
            </a:extLst>
          </p:cNvPr>
          <p:cNvSpPr>
            <a:spLocks noGrp="1"/>
          </p:cNvSpPr>
          <p:nvPr>
            <p:ph type="title"/>
          </p:nvPr>
        </p:nvSpPr>
        <p:spPr/>
        <p:txBody>
          <a:bodyPr/>
          <a:lstStyle/>
          <a:p>
            <a:r>
              <a:rPr lang="en-GB" dirty="0"/>
              <a:t>Planning Academic Work</a:t>
            </a:r>
          </a:p>
        </p:txBody>
      </p:sp>
      <p:sp>
        <p:nvSpPr>
          <p:cNvPr id="3" name="Content Placeholder 2">
            <a:extLst>
              <a:ext uri="{FF2B5EF4-FFF2-40B4-BE49-F238E27FC236}">
                <a16:creationId xmlns:a16="http://schemas.microsoft.com/office/drawing/2014/main" id="{BEA8E4DE-F1DB-4357-8749-1E462859B5D1}"/>
              </a:ext>
            </a:extLst>
          </p:cNvPr>
          <p:cNvSpPr>
            <a:spLocks noGrp="1"/>
          </p:cNvSpPr>
          <p:nvPr>
            <p:ph idx="1"/>
          </p:nvPr>
        </p:nvSpPr>
        <p:spPr/>
        <p:txBody>
          <a:bodyPr/>
          <a:lstStyle/>
          <a:p>
            <a:r>
              <a:rPr lang="en-GB" dirty="0"/>
              <a:t>Use the Work Plan document to plan for at least one of your module assessments. This will provide evidence for Section 3 of your PAD/Study Skills Portfolio.</a:t>
            </a:r>
          </a:p>
          <a:p>
            <a:endParaRPr lang="en-GB" dirty="0"/>
          </a:p>
          <a:p>
            <a:r>
              <a:rPr lang="en-GB" dirty="0"/>
              <a:t>You can make use of this for other assignments on an ongoing basis if you find it helpful in managing </a:t>
            </a:r>
            <a:r>
              <a:rPr lang="en-GB" dirty="0" err="1"/>
              <a:t>yoy</a:t>
            </a:r>
            <a:r>
              <a:rPr lang="en-GB" dirty="0"/>
              <a:t> time and prioritising your work goals.</a:t>
            </a:r>
          </a:p>
          <a:p>
            <a:endParaRPr lang="en-GB" dirty="0"/>
          </a:p>
          <a:p>
            <a:r>
              <a:rPr lang="en-GB" dirty="0"/>
              <a:t>Other examples of planning and prioritising sheets are available in the time management section on Moodle.</a:t>
            </a:r>
          </a:p>
        </p:txBody>
      </p:sp>
    </p:spTree>
    <p:extLst>
      <p:ext uri="{BB962C8B-B14F-4D97-AF65-F5344CB8AC3E}">
        <p14:creationId xmlns:p14="http://schemas.microsoft.com/office/powerpoint/2010/main" val="38028473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Management Issues</a:t>
            </a:r>
          </a:p>
        </p:txBody>
      </p:sp>
      <p:sp>
        <p:nvSpPr>
          <p:cNvPr id="3" name="Content Placeholder 2"/>
          <p:cNvSpPr>
            <a:spLocks noGrp="1"/>
          </p:cNvSpPr>
          <p:nvPr>
            <p:ph idx="1"/>
          </p:nvPr>
        </p:nvSpPr>
        <p:spPr/>
        <p:txBody>
          <a:bodyPr/>
          <a:lstStyle/>
          <a:p>
            <a:r>
              <a:rPr lang="en-GB" dirty="0"/>
              <a:t>See pages 135 to 149 of Moore et al, (2010) for further self assessment questionnaires and tips for tackling time management issues such as Planning, Procrastination and Perfectionism.</a:t>
            </a:r>
          </a:p>
          <a:p>
            <a:endParaRPr lang="en-GB" dirty="0"/>
          </a:p>
          <a:p>
            <a:r>
              <a:rPr lang="en-GB" dirty="0"/>
              <a:t>Moore, S., Neville, C., Murphy, M. and Connolly, C. (2010) The Ultimate Study Skills Handbook. </a:t>
            </a:r>
            <a:r>
              <a:rPr lang="en-GB"/>
              <a:t>Maidenhead: McGraw-Hill</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Reading</a:t>
            </a:r>
          </a:p>
        </p:txBody>
      </p:sp>
      <p:sp>
        <p:nvSpPr>
          <p:cNvPr id="3" name="Content Placeholder 2"/>
          <p:cNvSpPr>
            <a:spLocks noGrp="1"/>
          </p:cNvSpPr>
          <p:nvPr>
            <p:ph idx="1"/>
          </p:nvPr>
        </p:nvSpPr>
        <p:spPr/>
        <p:txBody>
          <a:bodyPr>
            <a:normAutofit/>
          </a:bodyPr>
          <a:lstStyle/>
          <a:p>
            <a:r>
              <a:rPr lang="en-GB" dirty="0"/>
              <a:t>Cowen, M. Maier, P &amp; Price, G. (2009) </a:t>
            </a:r>
            <a:r>
              <a:rPr lang="en-GB" i="1" dirty="0"/>
              <a:t>Study Skills for Nursing and Healthcare Students</a:t>
            </a:r>
            <a:r>
              <a:rPr lang="en-GB" dirty="0"/>
              <a:t>, Harlow: Pearson Education (Chapter 3)</a:t>
            </a:r>
          </a:p>
          <a:p>
            <a:r>
              <a:rPr lang="en-GB" dirty="0"/>
              <a:t>Cottrell, S( 2008) The Study Skills Handbook, 3</a:t>
            </a:r>
            <a:r>
              <a:rPr lang="en-GB" baseline="30000" dirty="0"/>
              <a:t>rd</a:t>
            </a:r>
            <a:r>
              <a:rPr lang="en-GB" dirty="0"/>
              <a:t> Ed, Basingstoke: Palgrave Macmillan.(Chapter 4)</a:t>
            </a:r>
          </a:p>
          <a:p>
            <a:r>
              <a:rPr lang="en-GB" dirty="0"/>
              <a:t>Craig, C (2009) </a:t>
            </a:r>
            <a:r>
              <a:rPr lang="en-GB" i="1" dirty="0"/>
              <a:t>Study Skills for Health and Social Care Students</a:t>
            </a:r>
            <a:r>
              <a:rPr lang="en-GB" dirty="0"/>
              <a:t>, London: Sage (Chapter 6) also see web site http://www.skills4health.co.uk/welcome.html</a:t>
            </a:r>
          </a:p>
          <a:p>
            <a:endParaRPr lang="en-GB" dirty="0"/>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Reading</a:t>
            </a:r>
          </a:p>
        </p:txBody>
      </p:sp>
      <p:sp>
        <p:nvSpPr>
          <p:cNvPr id="3" name="Content Placeholder 2"/>
          <p:cNvSpPr>
            <a:spLocks noGrp="1"/>
          </p:cNvSpPr>
          <p:nvPr>
            <p:ph idx="1"/>
          </p:nvPr>
        </p:nvSpPr>
        <p:spPr/>
        <p:txBody>
          <a:bodyPr/>
          <a:lstStyle/>
          <a:p>
            <a:r>
              <a:rPr lang="en-GB" dirty="0"/>
              <a:t>Moore, S., Neville, C., Murphy, M. and Connolly, C. (2010) The Ultimate Study Skills Handbook. Maidenhead: McGraw-Hill</a:t>
            </a:r>
          </a:p>
          <a:p>
            <a:r>
              <a:rPr lang="en-GB" dirty="0"/>
              <a:t>Palgrave Macmillan (2011) </a:t>
            </a:r>
            <a:r>
              <a:rPr lang="en-GB" i="1" dirty="0"/>
              <a:t>Skills4Study</a:t>
            </a:r>
            <a:r>
              <a:rPr lang="en-GB" dirty="0"/>
              <a:t> [Online] Available at http://www.palgrave.com/skills4study/index.asp </a:t>
            </a:r>
          </a:p>
          <a:p>
            <a:r>
              <a:rPr lang="en-GB" dirty="0"/>
              <a:t>Price, G. &amp; Maier, P. (2007) </a:t>
            </a:r>
            <a:r>
              <a:rPr lang="en-GB" i="1" dirty="0"/>
              <a:t>Effective Study Skills: Unlock Your Potential</a:t>
            </a:r>
            <a:r>
              <a:rPr lang="en-GB" dirty="0"/>
              <a:t>, Harlow: Pearson Education (Chapter 1.2)</a:t>
            </a:r>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0</TotalTime>
  <Words>3720</Words>
  <Application>Microsoft Office PowerPoint</Application>
  <PresentationFormat>On-screen Show (4:3)</PresentationFormat>
  <Paragraphs>213</Paragraphs>
  <Slides>20</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Constantia</vt:lpstr>
      <vt:lpstr>Times New Roman</vt:lpstr>
      <vt:lpstr>Wingdings 2</vt:lpstr>
      <vt:lpstr>Flow</vt:lpstr>
      <vt:lpstr>Study Skills in Care</vt:lpstr>
      <vt:lpstr>Time Management</vt:lpstr>
      <vt:lpstr>What can we do?</vt:lpstr>
      <vt:lpstr>Set SMART goals</vt:lpstr>
      <vt:lpstr>Set SMART goals</vt:lpstr>
      <vt:lpstr>Prioritize</vt:lpstr>
      <vt:lpstr>Prioritize</vt:lpstr>
      <vt:lpstr>Organize</vt:lpstr>
      <vt:lpstr>Learn when to say “NO”</vt:lpstr>
      <vt:lpstr>Use your waiting time</vt:lpstr>
      <vt:lpstr>Use your waiting time</vt:lpstr>
      <vt:lpstr>Concentrate on the task at hand</vt:lpstr>
      <vt:lpstr>Consider your personal prime time</vt:lpstr>
      <vt:lpstr>Keys to Success</vt:lpstr>
      <vt:lpstr>Review</vt:lpstr>
      <vt:lpstr>  The Big Rocks of Life</vt:lpstr>
      <vt:lpstr>Planning Academic Work</vt:lpstr>
      <vt:lpstr>Time Management Issues</vt:lpstr>
      <vt:lpstr>Further Reading</vt:lpstr>
      <vt:lpstr>Further Reading</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Skills</dc:title>
  <dc:creator>Karen</dc:creator>
  <cp:lastModifiedBy>Karen Hudson</cp:lastModifiedBy>
  <cp:revision>20</cp:revision>
  <cp:lastPrinted>2017-09-22T10:12:24Z</cp:lastPrinted>
  <dcterms:created xsi:type="dcterms:W3CDTF">2011-10-26T11:26:42Z</dcterms:created>
  <dcterms:modified xsi:type="dcterms:W3CDTF">2021-10-03T14:39:25Z</dcterms:modified>
</cp:coreProperties>
</file>