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48" r:id="rId4"/>
  </p:sldMasterIdLst>
  <p:notesMasterIdLst>
    <p:notesMasterId r:id="rId61"/>
  </p:notesMasterIdLst>
  <p:sldIdLst>
    <p:sldId id="256" r:id="rId5"/>
    <p:sldId id="257" r:id="rId6"/>
    <p:sldId id="258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3" r:id="rId20"/>
    <p:sldId id="274" r:id="rId21"/>
    <p:sldId id="276" r:id="rId22"/>
    <p:sldId id="277" r:id="rId23"/>
    <p:sldId id="275" r:id="rId24"/>
    <p:sldId id="278" r:id="rId25"/>
    <p:sldId id="279" r:id="rId26"/>
    <p:sldId id="280" r:id="rId27"/>
    <p:sldId id="261" r:id="rId28"/>
    <p:sldId id="281" r:id="rId29"/>
    <p:sldId id="282" r:id="rId30"/>
    <p:sldId id="260" r:id="rId31"/>
    <p:sldId id="283" r:id="rId32"/>
    <p:sldId id="284" r:id="rId33"/>
    <p:sldId id="285" r:id="rId34"/>
    <p:sldId id="286" r:id="rId35"/>
    <p:sldId id="288" r:id="rId36"/>
    <p:sldId id="287" r:id="rId37"/>
    <p:sldId id="289" r:id="rId38"/>
    <p:sldId id="290" r:id="rId39"/>
    <p:sldId id="291" r:id="rId40"/>
    <p:sldId id="292" r:id="rId41"/>
    <p:sldId id="293" r:id="rId42"/>
    <p:sldId id="294" r:id="rId43"/>
    <p:sldId id="296" r:id="rId44"/>
    <p:sldId id="297" r:id="rId45"/>
    <p:sldId id="298" r:id="rId46"/>
    <p:sldId id="299" r:id="rId47"/>
    <p:sldId id="337" r:id="rId48"/>
    <p:sldId id="338" r:id="rId49"/>
    <p:sldId id="339" r:id="rId50"/>
    <p:sldId id="340" r:id="rId51"/>
    <p:sldId id="304" r:id="rId52"/>
    <p:sldId id="305" r:id="rId53"/>
    <p:sldId id="341" r:id="rId54"/>
    <p:sldId id="342" r:id="rId55"/>
    <p:sldId id="343" r:id="rId56"/>
    <p:sldId id="344" r:id="rId57"/>
    <p:sldId id="345" r:id="rId58"/>
    <p:sldId id="346" r:id="rId59"/>
    <p:sldId id="347" r:id="rId60"/>
  </p:sldIdLst>
  <p:sldSz cx="12192000" cy="6858000"/>
  <p:notesSz cx="6858000" cy="9144000"/>
  <p:embeddedFontLst>
    <p:embeddedFont>
      <p:font typeface="Arial Nova" panose="020B0504020202020204" pitchFamily="34" charset="0"/>
      <p:regular r:id="rId62"/>
      <p:bold r:id="rId63"/>
      <p:italic r:id="rId64"/>
      <p:boldItalic r:id="rId65"/>
    </p:embeddedFont>
    <p:embeddedFont>
      <p:font typeface="Arial Nova Light" panose="020B0304020202020204" pitchFamily="34" charset="0"/>
      <p:regular r:id="rId66"/>
      <p:italic r:id="rId6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E503C5-7F39-4EA8-8693-96870A90E25B}" v="10" dt="2021-11-05T20:04:29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97" d="100"/>
          <a:sy n="97" d="100"/>
        </p:scale>
        <p:origin x="9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font" Target="fonts/font2.fntdata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font" Target="fonts/font5.fntdata"/><Relationship Id="rId5" Type="http://schemas.openxmlformats.org/officeDocument/2006/relationships/slide" Target="slides/slide1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font" Target="fonts/font3.fntdata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font" Target="fonts/font6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font" Target="fonts/font1.fntdata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888DE5-EB48-43DC-9D57-2A50D47B4AE9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BD3713-8CB1-487C-ABB1-86A90BBFA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448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8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9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82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84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732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9EAF8A-A0C6-4B0D-A95E-A2D3095BC691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260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163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036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838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1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715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566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80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583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7367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990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400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1045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1" r:id="rId6"/>
    <p:sldLayoutId id="2147483737" r:id="rId7"/>
    <p:sldLayoutId id="2147483738" r:id="rId8"/>
    <p:sldLayoutId id="2147483739" r:id="rId9"/>
    <p:sldLayoutId id="2147483740" r:id="rId10"/>
    <p:sldLayoutId id="214748374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60E9C7-9DBB-4036-AD7B-EE55BCB6F7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07" r="1" b="1618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79388-15B7-4703-911B-341D8A7187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Research Methods II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902ADE7C-2775-4FE4-98F1-BA2C51117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dirty="0">
                <a:solidFill>
                  <a:srgbClr val="FFFFFF"/>
                </a:solidFill>
              </a:rPr>
              <a:t>Scales and Psychometrics</a:t>
            </a:r>
          </a:p>
          <a:p>
            <a:pPr algn="ctr">
              <a:lnSpc>
                <a:spcPct val="100000"/>
              </a:lnSpc>
            </a:pPr>
            <a:endParaRPr lang="en-US" sz="1600" dirty="0">
              <a:solidFill>
                <a:srgbClr val="FFFFFF"/>
              </a:solidFill>
            </a:endParaRPr>
          </a:p>
          <a:p>
            <a:pPr algn="ctr">
              <a:lnSpc>
                <a:spcPct val="100000"/>
              </a:lnSpc>
            </a:pPr>
            <a:endParaRPr lang="en-US" sz="1600" dirty="0">
              <a:solidFill>
                <a:srgbClr val="FFFFFF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US" sz="1200" dirty="0">
                <a:solidFill>
                  <a:srgbClr val="FFFFFF"/>
                </a:solidFill>
              </a:rPr>
              <a:t>Stacey Coleman</a:t>
            </a:r>
          </a:p>
        </p:txBody>
      </p:sp>
      <p:sp>
        <p:nvSpPr>
          <p:cNvPr id="19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52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03BF0-C537-443B-8FB0-F072BFCF2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Questionnaires / Psychological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24663-FD3D-4D3C-B72A-B55C939EB7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 order to assess various human characteristics, psychologists often use certain measuring instruments:</a:t>
            </a:r>
          </a:p>
          <a:p>
            <a:pPr lvl="1"/>
            <a:r>
              <a:rPr lang="en-GB" sz="1800" dirty="0"/>
              <a:t>Scales</a:t>
            </a:r>
          </a:p>
          <a:p>
            <a:pPr lvl="1"/>
            <a:r>
              <a:rPr lang="en-GB" sz="1800" dirty="0"/>
              <a:t>Psychological tests</a:t>
            </a:r>
          </a:p>
          <a:p>
            <a:pPr lvl="1"/>
            <a:r>
              <a:rPr lang="en-GB" sz="1800" dirty="0"/>
              <a:t>Questionnaires</a:t>
            </a:r>
          </a:p>
          <a:p>
            <a:r>
              <a:rPr lang="en-GB" sz="2000" dirty="0"/>
              <a:t>They tally up the scores or examine the responses.</a:t>
            </a:r>
          </a:p>
          <a:p>
            <a:r>
              <a:rPr lang="en-GB" sz="2000" dirty="0"/>
              <a:t>Choosing appropriate measures for your study is a vital aspect of study design.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84742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27A92-3223-41BA-90F9-F5B36EF4F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A7048-FD86-42E2-A7CB-89A530B3D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>
                <a:latin typeface="+mj-lt"/>
              </a:rPr>
              <a:t>Method for measuring individual differences related to some psychological concept, based on a sample of relevant behaviour in a scientifically designed and controlled situation.</a:t>
            </a:r>
          </a:p>
          <a:p>
            <a:r>
              <a:rPr lang="en-GB" sz="2400" b="1" dirty="0">
                <a:solidFill>
                  <a:srgbClr val="3494BA"/>
                </a:solidFill>
                <a:latin typeface="+mj-lt"/>
              </a:rPr>
              <a:t>Psychometric</a:t>
            </a:r>
            <a:r>
              <a:rPr lang="en-GB" sz="2400" dirty="0">
                <a:latin typeface="+mj-lt"/>
              </a:rPr>
              <a:t> tests</a:t>
            </a:r>
          </a:p>
          <a:p>
            <a:pPr lvl="1"/>
            <a:r>
              <a:rPr lang="en-GB" sz="2400" dirty="0">
                <a:latin typeface="+mj-lt"/>
              </a:rPr>
              <a:t>IQ test</a:t>
            </a:r>
          </a:p>
          <a:p>
            <a:pPr lvl="1"/>
            <a:r>
              <a:rPr lang="en-GB" sz="2400" dirty="0">
                <a:latin typeface="+mj-lt"/>
              </a:rPr>
              <a:t>Personality tests</a:t>
            </a:r>
            <a:endParaRPr lang="en-GB" sz="2000" dirty="0">
              <a:latin typeface="+mj-lt"/>
            </a:endParaRPr>
          </a:p>
          <a:p>
            <a:pPr lvl="2"/>
            <a:r>
              <a:rPr lang="en-GB" sz="2400" dirty="0">
                <a:latin typeface="+mj-lt"/>
              </a:rPr>
              <a:t>Five Factor Personality Test</a:t>
            </a:r>
          </a:p>
          <a:p>
            <a:pPr lvl="3"/>
            <a:r>
              <a:rPr lang="en-GB" sz="2000" dirty="0">
                <a:latin typeface="+mj-lt"/>
              </a:rPr>
              <a:t>Openness to experience, Conscientiousness, Extraversion, Agreeableness, Neuroticism</a:t>
            </a:r>
            <a:endParaRPr lang="en-GB" sz="3200" dirty="0">
              <a:latin typeface="+mj-lt"/>
            </a:endParaRPr>
          </a:p>
          <a:p>
            <a:r>
              <a:rPr lang="en-GB" sz="2400" dirty="0">
                <a:latin typeface="+mj-lt"/>
              </a:rPr>
              <a:t>Questionnaire measuring psychological distress</a:t>
            </a:r>
          </a:p>
          <a:p>
            <a:r>
              <a:rPr lang="en-GB" sz="2400" dirty="0">
                <a:latin typeface="+mj-lt"/>
              </a:rPr>
              <a:t>Questionnaire measuring self-esteem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96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AE631-C1B8-4EF7-854D-42E741578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41E71-D228-49A9-BB23-E0FDBC563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>
                <a:latin typeface="+mj-lt"/>
              </a:rPr>
              <a:t>Scales and tests that aim to measure characteristics, such as:</a:t>
            </a:r>
          </a:p>
          <a:p>
            <a:pPr lvl="1"/>
            <a:r>
              <a:rPr lang="en-GB" sz="2400" dirty="0">
                <a:latin typeface="+mj-lt"/>
              </a:rPr>
              <a:t>Attitudes</a:t>
            </a:r>
          </a:p>
          <a:p>
            <a:pPr lvl="1"/>
            <a:r>
              <a:rPr lang="en-GB" sz="2400" dirty="0">
                <a:latin typeface="+mj-lt"/>
              </a:rPr>
              <a:t>Ability</a:t>
            </a:r>
          </a:p>
          <a:p>
            <a:pPr lvl="1"/>
            <a:r>
              <a:rPr lang="en-GB" sz="2400" dirty="0">
                <a:latin typeface="+mj-lt"/>
              </a:rPr>
              <a:t>Intelligence</a:t>
            </a:r>
          </a:p>
          <a:p>
            <a:pPr lvl="1"/>
            <a:r>
              <a:rPr lang="en-GB" sz="2400" dirty="0">
                <a:latin typeface="+mj-lt"/>
              </a:rPr>
              <a:t>Personality</a:t>
            </a:r>
          </a:p>
          <a:p>
            <a:pPr lvl="1"/>
            <a:endParaRPr lang="en-GB" sz="2400" dirty="0">
              <a:latin typeface="+mj-lt"/>
            </a:endParaRPr>
          </a:p>
          <a:p>
            <a:r>
              <a:rPr lang="en-GB" sz="2800" dirty="0">
                <a:latin typeface="+mj-lt"/>
              </a:rPr>
              <a:t>They take a </a:t>
            </a:r>
            <a:r>
              <a:rPr lang="en-GB" sz="2800" b="1" dirty="0">
                <a:latin typeface="+mj-lt"/>
              </a:rPr>
              <a:t>long time</a:t>
            </a:r>
            <a:r>
              <a:rPr lang="en-GB" sz="2800" dirty="0">
                <a:latin typeface="+mj-lt"/>
              </a:rPr>
              <a:t> to develop and require expert knowledge to devise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647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4A6C0-6E8D-4FB6-BA7A-24E8CD4AA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B587C-2B99-47D6-BF95-9B00E6E46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Psychological measures often use scale ratings</a:t>
            </a:r>
          </a:p>
          <a:p>
            <a:pPr lvl="1"/>
            <a:r>
              <a:rPr lang="en-GB" sz="2000" dirty="0"/>
              <a:t>E.g., in an attitude or a personality measure, items often consist of a statement</a:t>
            </a:r>
          </a:p>
          <a:p>
            <a:pPr lvl="2"/>
            <a:r>
              <a:rPr lang="en-GB" sz="1600" dirty="0"/>
              <a:t>‘I am the type of person who is outgoing, sociable’</a:t>
            </a:r>
          </a:p>
          <a:p>
            <a:pPr lvl="1"/>
            <a:r>
              <a:rPr lang="en-GB" sz="2000" dirty="0"/>
              <a:t>The respondent then answers this statement on a response scale: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sz="1800" dirty="0"/>
              <a:t>This is known as a Likert Scale (Likert, 1932)</a:t>
            </a:r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874CEE-4D62-4B7A-A752-66AF5A0D7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047" y="4150506"/>
            <a:ext cx="8138865" cy="77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648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E949F-E760-4A2D-8D78-5DF5D19C8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17283-ACD8-47D7-AB1C-DC5CCAD8A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200" dirty="0">
                <a:latin typeface="+mj-lt"/>
              </a:rPr>
              <a:t>Each individual item within a scale measures a small aspect of the given characteristics</a:t>
            </a:r>
          </a:p>
          <a:p>
            <a:endParaRPr lang="en-GB" sz="3200" dirty="0">
              <a:latin typeface="+mj-lt"/>
            </a:endParaRPr>
          </a:p>
          <a:p>
            <a:r>
              <a:rPr lang="en-GB" sz="3200" dirty="0">
                <a:latin typeface="+mj-lt"/>
              </a:rPr>
              <a:t>An overall score can be calculated by summing all responses to all items</a:t>
            </a:r>
          </a:p>
          <a:p>
            <a:pPr lvl="1"/>
            <a:r>
              <a:rPr lang="en-GB" sz="2900" dirty="0">
                <a:latin typeface="+mj-lt"/>
              </a:rPr>
              <a:t>Overall score can then be used to determine how much they tend to lean towards one end of the scale or the other</a:t>
            </a:r>
          </a:p>
          <a:p>
            <a:pPr lvl="2"/>
            <a:r>
              <a:rPr lang="en-GB" sz="2700" dirty="0">
                <a:latin typeface="+mj-lt"/>
              </a:rPr>
              <a:t>e.g., Introversion  - Extraversion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837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0F528-170D-49CC-BF59-2D40F4685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Scales and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5B37C-13FC-45C7-AB50-81E2D802A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>
                <a:latin typeface="+mj-lt"/>
              </a:rPr>
              <a:t>A variety of psychological scales and tests are used for:</a:t>
            </a:r>
          </a:p>
          <a:p>
            <a:pPr lvl="1"/>
            <a:r>
              <a:rPr lang="en-GB" sz="2400" dirty="0">
                <a:latin typeface="+mj-lt"/>
              </a:rPr>
              <a:t>Selecting employees</a:t>
            </a:r>
          </a:p>
          <a:p>
            <a:pPr lvl="1"/>
            <a:r>
              <a:rPr lang="en-GB" sz="2400" dirty="0">
                <a:latin typeface="+mj-lt"/>
              </a:rPr>
              <a:t>Measuring levels of depression</a:t>
            </a:r>
          </a:p>
          <a:p>
            <a:pPr lvl="1"/>
            <a:r>
              <a:rPr lang="en-GB" sz="2400" dirty="0">
                <a:latin typeface="+mj-lt"/>
              </a:rPr>
              <a:t>Measuring cognitive ability</a:t>
            </a:r>
          </a:p>
          <a:p>
            <a:pPr lvl="1"/>
            <a:endParaRPr lang="en-GB" sz="2400" dirty="0">
              <a:latin typeface="+mj-lt"/>
            </a:endParaRPr>
          </a:p>
          <a:p>
            <a:r>
              <a:rPr lang="en-GB" sz="2700" dirty="0">
                <a:latin typeface="+mj-lt"/>
              </a:rPr>
              <a:t>Responses may be use to examine differences between groups of people, or to examine differences within the same group of people at different time points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478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CC528-5217-4FF6-8FA4-87818EB1D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Scales and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DCE3-E37D-400B-8902-8545A6D4F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Tend to use closed questions</a:t>
            </a:r>
          </a:p>
          <a:p>
            <a:pPr lvl="1"/>
            <a:r>
              <a:rPr lang="en-GB" sz="2000" dirty="0"/>
              <a:t>E.g., do you attend your Research Methods sessions?</a:t>
            </a:r>
          </a:p>
          <a:p>
            <a:pPr lvl="2"/>
            <a:r>
              <a:rPr lang="en-GB" sz="1800" dirty="0"/>
              <a:t>Always    Often    Sometimes    Never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r>
              <a:rPr lang="en-GB" sz="2400" dirty="0"/>
              <a:t>This allows for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quantitative</a:t>
            </a:r>
            <a:r>
              <a:rPr lang="en-GB" sz="2400" b="1" dirty="0"/>
              <a:t> </a:t>
            </a:r>
            <a:r>
              <a:rPr lang="en-GB" sz="2400" dirty="0"/>
              <a:t>analysis of data</a:t>
            </a:r>
          </a:p>
        </p:txBody>
      </p:sp>
    </p:spTree>
    <p:extLst>
      <p:ext uri="{BB962C8B-B14F-4D97-AF65-F5344CB8AC3E}">
        <p14:creationId xmlns:p14="http://schemas.microsoft.com/office/powerpoint/2010/main" val="3104269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F84D2-86DE-4F3A-849F-3C10FD2FB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B26DE-EC94-4835-B80B-50D1BD1BB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Disadvantages of using closed questions:</a:t>
            </a:r>
          </a:p>
          <a:p>
            <a:pPr lvl="1"/>
            <a:r>
              <a:rPr lang="en-GB" sz="2000" dirty="0"/>
              <a:t>Constraint of responses</a:t>
            </a:r>
          </a:p>
          <a:p>
            <a:pPr lvl="1"/>
            <a:r>
              <a:rPr lang="en-GB" sz="2000" dirty="0"/>
              <a:t>Misinterpretation</a:t>
            </a:r>
          </a:p>
          <a:p>
            <a:pPr lvl="1"/>
            <a:r>
              <a:rPr lang="en-GB" sz="2000" dirty="0"/>
              <a:t>Unrealistic</a:t>
            </a:r>
          </a:p>
          <a:p>
            <a:pPr lvl="1"/>
            <a:r>
              <a:rPr lang="en-GB" sz="2000" dirty="0"/>
              <a:t>Lacks rich information</a:t>
            </a:r>
          </a:p>
          <a:p>
            <a:pPr lvl="2"/>
            <a:r>
              <a:rPr lang="en-GB" sz="1800" b="1" dirty="0">
                <a:solidFill>
                  <a:schemeClr val="accent1">
                    <a:lumMod val="75000"/>
                  </a:schemeClr>
                </a:solidFill>
              </a:rPr>
              <a:t>Why</a:t>
            </a:r>
            <a:r>
              <a:rPr lang="en-GB" sz="1800" dirty="0"/>
              <a:t> did they give that response?</a:t>
            </a:r>
          </a:p>
          <a:p>
            <a:r>
              <a:rPr lang="en-GB" sz="2400" dirty="0"/>
              <a:t>Need to be careful that response choices do not overlap</a:t>
            </a:r>
          </a:p>
          <a:p>
            <a:pPr lvl="1"/>
            <a:r>
              <a:rPr lang="en-GB" sz="2200" dirty="0"/>
              <a:t>If you expect only one answer to be selected then you need to ensure others cannot be selected</a:t>
            </a:r>
          </a:p>
        </p:txBody>
      </p:sp>
    </p:spTree>
    <p:extLst>
      <p:ext uri="{BB962C8B-B14F-4D97-AF65-F5344CB8AC3E}">
        <p14:creationId xmlns:p14="http://schemas.microsoft.com/office/powerpoint/2010/main" val="1536676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920344-175B-4C39-BFE5-A3D6F4F64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Types of Scales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28208A-416D-44D0-888F-F3A0506252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endParaRPr lang="en-US"/>
          </a:p>
        </p:txBody>
      </p:sp>
      <p:pic>
        <p:nvPicPr>
          <p:cNvPr id="7" name="Graphic 6" descr="Scale Up">
            <a:extLst>
              <a:ext uri="{FF2B5EF4-FFF2-40B4-BE49-F238E27FC236}">
                <a16:creationId xmlns:a16="http://schemas.microsoft.com/office/drawing/2014/main" id="{64F7D7D8-42AE-4310-BD04-80085C13DC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834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78F10-FA24-40E7-825A-95D2617D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5FF9C-4C75-42A0-A06C-14385D3A1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Summated Ratings - Likert Scale (Likert 1932)</a:t>
            </a:r>
          </a:p>
          <a:p>
            <a:pPr lvl="1"/>
            <a:r>
              <a:rPr lang="en-GB" sz="1800" dirty="0"/>
              <a:t>One of the most common types of scale </a:t>
            </a:r>
          </a:p>
          <a:p>
            <a:pPr lvl="1"/>
            <a:r>
              <a:rPr lang="en-GB" sz="1800" dirty="0"/>
              <a:t>Used to assess attitudes, knowledge, perceptions, values, and behavioural changes</a:t>
            </a:r>
          </a:p>
          <a:p>
            <a:pPr lvl="1"/>
            <a:r>
              <a:rPr lang="en-GB" sz="1800" dirty="0"/>
              <a:t>Respondents specify their agreement with a statement on a symmetric scale</a:t>
            </a:r>
          </a:p>
          <a:p>
            <a:pPr lvl="1"/>
            <a:r>
              <a:rPr lang="en-GB" sz="1800" dirty="0"/>
              <a:t>Anchored between two opposing (in strength) responses</a:t>
            </a:r>
          </a:p>
          <a:p>
            <a:pPr lvl="2"/>
            <a:r>
              <a:rPr lang="en-GB" sz="1400" dirty="0"/>
              <a:t>E.g., on a continuum from ‘Strongly Disagree’ to ‘Strongly Agree’</a:t>
            </a:r>
          </a:p>
          <a:p>
            <a:pPr lvl="1"/>
            <a:r>
              <a:rPr lang="en-GB" sz="1800" dirty="0"/>
              <a:t>Normally odd-point scales are used (5-point, 7-point, etc)</a:t>
            </a:r>
          </a:p>
          <a:p>
            <a:pPr lvl="2"/>
            <a:r>
              <a:rPr lang="en-GB" sz="1400" dirty="0"/>
              <a:t>Allows for a ‘middle’ response or a ‘Neither’ option</a:t>
            </a:r>
          </a:p>
          <a:p>
            <a:pPr lvl="1"/>
            <a:r>
              <a:rPr lang="en-GB" sz="1800" dirty="0"/>
              <a:t>But, even-point scales sometimes appropriate</a:t>
            </a:r>
          </a:p>
          <a:p>
            <a:pPr lvl="2"/>
            <a:r>
              <a:rPr lang="en-GB" sz="1400" dirty="0"/>
              <a:t>Forced choice method</a:t>
            </a:r>
          </a:p>
        </p:txBody>
      </p:sp>
    </p:spTree>
    <p:extLst>
      <p:ext uri="{BB962C8B-B14F-4D97-AF65-F5344CB8AC3E}">
        <p14:creationId xmlns:p14="http://schemas.microsoft.com/office/powerpoint/2010/main" val="1622253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78F10-FA24-40E7-825A-95D2617D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5FF9C-4C75-42A0-A06C-14385D3A1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Summated Ratings – Likert Scale (Likert 1932)</a:t>
            </a:r>
          </a:p>
          <a:p>
            <a:r>
              <a:rPr lang="en-GB" sz="2000" dirty="0"/>
              <a:t>Statements often include both positively worded and negatively worded items</a:t>
            </a:r>
            <a:endParaRPr lang="en-GB" dirty="0"/>
          </a:p>
          <a:p>
            <a:r>
              <a:rPr lang="en-GB" sz="2000" dirty="0"/>
              <a:t>Often requirement to reverse some scores</a:t>
            </a:r>
          </a:p>
          <a:p>
            <a:r>
              <a:rPr lang="en-GB" sz="2000" dirty="0"/>
              <a:t>Score for each item is summed to give overall measure score</a:t>
            </a:r>
          </a:p>
          <a:p>
            <a:pPr lvl="1"/>
            <a:r>
              <a:rPr lang="en-GB" sz="1800" dirty="0"/>
              <a:t>E.g., attitudes towards gambling</a:t>
            </a:r>
          </a:p>
          <a:p>
            <a:r>
              <a:rPr lang="en-GB" sz="2000" dirty="0"/>
              <a:t>Can contain items not obviously measuring the attitude directly (known as </a:t>
            </a:r>
            <a:r>
              <a:rPr lang="en-GB" sz="2000" i="1" dirty="0"/>
              <a:t>Diagnostic)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96123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78F10-FA24-40E7-825A-95D2617D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5FF9C-4C75-42A0-A06C-14385D3A1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Equal Appearing Intervals (Thurstone, 1931)</a:t>
            </a:r>
          </a:p>
          <a:p>
            <a:r>
              <a:rPr lang="en-GB" sz="2000" dirty="0"/>
              <a:t>Ps tick all they agree with from a set of statement options, then given score equivalent to the strength of the statement if they agree with that statement (known as the Scale Value).</a:t>
            </a:r>
          </a:p>
          <a:p>
            <a:r>
              <a:rPr lang="en-GB" sz="2000" dirty="0"/>
              <a:t>Involves: producing large No. of statements, asking panel of judges to rate each statement, take mean value of all judges ratings, reject statements where judges’ individual values have a high variance.</a:t>
            </a:r>
          </a:p>
        </p:txBody>
      </p:sp>
    </p:spTree>
    <p:extLst>
      <p:ext uri="{BB962C8B-B14F-4D97-AF65-F5344CB8AC3E}">
        <p14:creationId xmlns:p14="http://schemas.microsoft.com/office/powerpoint/2010/main" val="11088399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78F10-FA24-40E7-825A-95D2617D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5FF9C-4C75-42A0-A06C-14385D3A1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The Semantic Differential Scale (Osgood, 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</a:rPr>
              <a:t>Suci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, &amp; 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</a:rPr>
              <a:t>Tennenbaum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, 1957)</a:t>
            </a:r>
          </a:p>
          <a:p>
            <a:r>
              <a:rPr lang="en-GB" sz="2000" dirty="0"/>
              <a:t>Participants select a point between opposite adjectives about where they feel they sit on that scale.</a:t>
            </a:r>
          </a:p>
          <a:p>
            <a:endParaRPr lang="en-GB" sz="2000" dirty="0"/>
          </a:p>
          <a:p>
            <a:r>
              <a:rPr lang="en-GB" sz="2000" dirty="0"/>
              <a:t>E.g., exercising for 30 minutes every day would be….</a:t>
            </a:r>
            <a:endParaRPr lang="en-GB" dirty="0"/>
          </a:p>
          <a:p>
            <a:pPr algn="ctr"/>
            <a:r>
              <a:rPr lang="en-GB" sz="2000" dirty="0"/>
              <a:t>Beneficial -  -  -  -  -  -  -  -  -  Harmful</a:t>
            </a:r>
          </a:p>
          <a:p>
            <a:pPr algn="ctr"/>
            <a:r>
              <a:rPr lang="en-GB" sz="2000" dirty="0"/>
              <a:t>Enjoyable -  -  -  -  -  -  -  -  - Boring</a:t>
            </a:r>
          </a:p>
        </p:txBody>
      </p:sp>
    </p:spTree>
    <p:extLst>
      <p:ext uri="{BB962C8B-B14F-4D97-AF65-F5344CB8AC3E}">
        <p14:creationId xmlns:p14="http://schemas.microsoft.com/office/powerpoint/2010/main" val="7657623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78F10-FA24-40E7-825A-95D2617DD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5FF9C-4C75-42A0-A06C-14385D3A1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The Visual Analogue Scale (VIS)</a:t>
            </a:r>
          </a:p>
          <a:p>
            <a:r>
              <a:rPr lang="en-GB" sz="2000" dirty="0"/>
              <a:t>Useful when assessing characteristics that do not neatly fit into one of two categorise</a:t>
            </a:r>
          </a:p>
          <a:p>
            <a:pPr lvl="1"/>
            <a:r>
              <a:rPr lang="en-GB" sz="1800" dirty="0"/>
              <a:t>E.g., mood – may not be able to state ‘high’ or ‘low’ but can select somewhere in-between</a:t>
            </a:r>
          </a:p>
          <a:p>
            <a:pPr lvl="1"/>
            <a:endParaRPr lang="en-GB" sz="2000" dirty="0"/>
          </a:p>
          <a:p>
            <a:r>
              <a:rPr lang="en-GB" sz="2000" dirty="0"/>
              <a:t>E.g., Indicate on the line the level of your current mood</a:t>
            </a:r>
          </a:p>
          <a:p>
            <a:endParaRPr lang="en-GB" dirty="0"/>
          </a:p>
          <a:p>
            <a:pPr algn="ctr"/>
            <a:r>
              <a:rPr lang="en-GB" sz="2000" dirty="0"/>
              <a:t>Low  -  -  -  -  -  -  -  -  -  -  -  -  -  -  -  -  -  -  -  -  - High</a:t>
            </a:r>
          </a:p>
        </p:txBody>
      </p:sp>
    </p:spTree>
    <p:extLst>
      <p:ext uri="{BB962C8B-B14F-4D97-AF65-F5344CB8AC3E}">
        <p14:creationId xmlns:p14="http://schemas.microsoft.com/office/powerpoint/2010/main" val="397531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4CEC1-A255-4A20-AA91-8FDD88D82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400" dirty="0"/>
              <a:t>Issues with Psychological Scales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E0A33-939C-4F7E-9DEB-E163C0A23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endParaRPr lang="en-US"/>
          </a:p>
        </p:txBody>
      </p:sp>
      <p:pic>
        <p:nvPicPr>
          <p:cNvPr id="7" name="Graphic 6" descr="Issue Tracking">
            <a:extLst>
              <a:ext uri="{FF2B5EF4-FFF2-40B4-BE49-F238E27FC236}">
                <a16:creationId xmlns:a16="http://schemas.microsoft.com/office/drawing/2014/main" id="{4F0C2B94-4BF6-4EF7-A63F-A775B15A6E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986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9D09-FDCB-4A1B-8D73-EE411FF0E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Scales: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185DA-FC4B-49DE-9FD9-19A724832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Social Desirability / Demand Characteristics</a:t>
            </a:r>
            <a:endParaRPr lang="en-GB" dirty="0">
              <a:latin typeface="+mj-lt"/>
            </a:endParaRPr>
          </a:p>
          <a:p>
            <a:r>
              <a:rPr lang="en-GB" sz="1800" dirty="0"/>
              <a:t>Participants aiming to guess what is regarded as the socially acceptable response and give an answer that matches this in order to be seen as ‘good’/a ‘good person’, or in an attempt to please the researcher</a:t>
            </a:r>
          </a:p>
          <a:p>
            <a:endParaRPr lang="en-GB" sz="1800" dirty="0"/>
          </a:p>
          <a:p>
            <a:r>
              <a:rPr lang="en-GB" sz="1800" dirty="0"/>
              <a:t>Participants may try to interpret the aim of the questions/scale and attempt to work out what is expected of them and try to answer accordingly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686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AC135-9524-4952-BBC9-790477BD9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Scales: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66E2C-E6C5-473B-A282-9CC55D858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Social Desirability / Demand Characteristics</a:t>
            </a:r>
            <a:endParaRPr lang="en-GB" dirty="0">
              <a:latin typeface="+mj-lt"/>
            </a:endParaRPr>
          </a:p>
          <a:p>
            <a:pPr marL="0" indent="0" algn="l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Provide answers that they believe will be evaluated as indicating strength or lack of weakness/dysfunction (‘faking good’)</a:t>
            </a:r>
          </a:p>
          <a:p>
            <a:pPr marL="0" indent="0" algn="l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Provide answers that they believe will be evaluated as indicating weakness or presence of impairment/pathology (‘faking bad’),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8078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2A602-DA06-4929-9BC4-A0448D88F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Scales: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B6AC-7E56-4F83-989D-87B3041BB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Social Desirability </a:t>
            </a:r>
          </a:p>
          <a:p>
            <a:r>
              <a:rPr lang="en-GB" sz="3200" dirty="0"/>
              <a:t>Participants may feel pressure to respond in a certain way</a:t>
            </a:r>
          </a:p>
          <a:p>
            <a:pPr lvl="1"/>
            <a:r>
              <a:rPr lang="en-GB" sz="2900" dirty="0"/>
              <a:t>Even if it does not truly represent how they feel</a:t>
            </a:r>
          </a:p>
          <a:p>
            <a:pPr lvl="1"/>
            <a:endParaRPr lang="en-GB" sz="2900" dirty="0"/>
          </a:p>
          <a:p>
            <a:r>
              <a:rPr lang="en-GB" sz="3200" dirty="0"/>
              <a:t>In at attempt to gain genuine responses, measures can be cleverly disguised; if the responder is not aware of the true intentions of the measure, their answers are more likely to be honest</a:t>
            </a:r>
          </a:p>
          <a:p>
            <a:endParaRPr lang="en-GB" sz="3200" dirty="0"/>
          </a:p>
          <a:p>
            <a:r>
              <a:rPr lang="en-GB" sz="3200" dirty="0"/>
              <a:t>Disguising a measure is likely to be effective when responses involved disclosing highly sensitive, embarrassing, or potentially damaging information</a:t>
            </a:r>
          </a:p>
          <a:p>
            <a:pPr lvl="1"/>
            <a:r>
              <a:rPr lang="en-GB" sz="2900" dirty="0"/>
              <a:t>But – Deception!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8888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BA4E1-390B-4BA1-82E7-92C01DD1F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Scales: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B01F1-6F3F-47B4-B847-EB1992D97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>
                <a:latin typeface="+mj-lt"/>
              </a:rPr>
              <a:t>It is more difficult to </a:t>
            </a:r>
            <a:r>
              <a:rPr lang="en-GB" sz="2400" b="1" u="sng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disagree</a:t>
            </a:r>
            <a:r>
              <a:rPr lang="en-GB" sz="2400" dirty="0">
                <a:latin typeface="+mj-lt"/>
              </a:rPr>
              <a:t> with statements compared to agreeing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To deal with this confound, items in a scale need to combine a mix of positive and negative statements</a:t>
            </a:r>
          </a:p>
          <a:p>
            <a:pPr lvl="1"/>
            <a:r>
              <a:rPr lang="en-GB" sz="2000" dirty="0">
                <a:latin typeface="+mj-lt"/>
              </a:rPr>
              <a:t>Respondents need to think carefully before answering</a:t>
            </a:r>
          </a:p>
          <a:p>
            <a:pPr lvl="1"/>
            <a:endParaRPr lang="en-GB" sz="1900" dirty="0">
              <a:latin typeface="+mj-lt"/>
            </a:endParaRPr>
          </a:p>
          <a:p>
            <a:r>
              <a:rPr lang="en-GB" sz="2200" dirty="0">
                <a:latin typeface="+mj-lt"/>
              </a:rPr>
              <a:t>Perception/reactions to some scales can be unfavourable;</a:t>
            </a:r>
          </a:p>
          <a:p>
            <a:pPr lvl="1"/>
            <a:r>
              <a:rPr lang="en-GB" sz="1900" dirty="0">
                <a:latin typeface="+mj-lt"/>
              </a:rPr>
              <a:t>Respondents may think you believe in the statements on the scale (tricky if the statements are sensitive/extreme)</a:t>
            </a:r>
          </a:p>
          <a:p>
            <a:pPr lvl="1"/>
            <a:r>
              <a:rPr lang="en-GB" sz="1900" dirty="0">
                <a:latin typeface="+mj-lt"/>
              </a:rPr>
              <a:t>Give a clear explanation at the start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091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1E141-AD99-4711-8AD2-A97CB62F5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Constructing Psychological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275FF-DEFF-4FA4-9C6B-5322138F9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Phrasing of items need to be clear and unambiguous, so the person answering will have no doubt what answer to give.</a:t>
            </a:r>
          </a:p>
          <a:p>
            <a:endParaRPr lang="en-GB" sz="2400" dirty="0"/>
          </a:p>
          <a:p>
            <a:r>
              <a:rPr lang="en-GB" sz="2400" dirty="0"/>
              <a:t>Ideally we want all responders to interpret the scale items in the same way.</a:t>
            </a:r>
          </a:p>
          <a:p>
            <a:endParaRPr lang="en-GB" sz="2400" dirty="0"/>
          </a:p>
          <a:p>
            <a:r>
              <a:rPr lang="en-GB" sz="2400" dirty="0"/>
              <a:t>In reality we know this does not always happen.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40533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1E141-AD99-4711-8AD2-A97CB62F5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Constructing Psychological Scales: What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275FF-DEFF-4FA4-9C6B-5322138F9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4592320" cy="376089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1. Complex Items</a:t>
            </a:r>
          </a:p>
          <a:p>
            <a:r>
              <a:rPr lang="en-GB" sz="2400" dirty="0">
                <a:latin typeface="+mj-lt"/>
              </a:rPr>
              <a:t>2. Technical Terms</a:t>
            </a:r>
          </a:p>
          <a:p>
            <a:r>
              <a:rPr lang="en-GB" sz="2400" dirty="0">
                <a:latin typeface="+mj-lt"/>
              </a:rPr>
              <a:t>3. Ambiguity</a:t>
            </a:r>
          </a:p>
          <a:p>
            <a:r>
              <a:rPr lang="en-GB" sz="2400" dirty="0">
                <a:latin typeface="+mj-lt"/>
              </a:rPr>
              <a:t>4. Double-barrelled questions</a:t>
            </a:r>
          </a:p>
          <a:p>
            <a:r>
              <a:rPr lang="en-GB" sz="2400" dirty="0">
                <a:latin typeface="+mj-lt"/>
              </a:rPr>
              <a:t>5. Double Negatives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329B2B6-B7D1-4499-AD8B-8C6D2E8A9B3E}"/>
              </a:ext>
            </a:extLst>
          </p:cNvPr>
          <p:cNvSpPr txBox="1">
            <a:spLocks/>
          </p:cNvSpPr>
          <p:nvPr/>
        </p:nvSpPr>
        <p:spPr>
          <a:xfrm>
            <a:off x="6079067" y="2108201"/>
            <a:ext cx="459232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+mj-lt"/>
              </a:rPr>
              <a:t>6. Emotive Language</a:t>
            </a:r>
          </a:p>
          <a:p>
            <a:r>
              <a:rPr lang="en-GB" sz="2400" dirty="0">
                <a:latin typeface="+mj-lt"/>
              </a:rPr>
              <a:t>7. Leading Questions</a:t>
            </a:r>
          </a:p>
          <a:p>
            <a:r>
              <a:rPr lang="en-GB" sz="2400" dirty="0">
                <a:latin typeface="+mj-lt"/>
              </a:rPr>
              <a:t>8. Invasion of Privacy</a:t>
            </a:r>
          </a:p>
          <a:p>
            <a:r>
              <a:rPr lang="en-GB" sz="2400" dirty="0">
                <a:latin typeface="+mj-lt"/>
              </a:rPr>
              <a:t>9. Unbalancing</a:t>
            </a:r>
          </a:p>
          <a:p>
            <a:r>
              <a:rPr lang="en-GB" sz="2400" dirty="0">
                <a:latin typeface="+mj-lt"/>
              </a:rPr>
              <a:t>10.Sensitivity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707610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23AE5-D5AF-479F-8A77-7E4BF82C2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Personality Measures / Intelligence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2A9D9-55BF-4E39-847A-B25A2D6B6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These measures undergo a high degree of standardisation and scrutiny to ensure they are valid and reliable</a:t>
            </a:r>
          </a:p>
          <a:p>
            <a:pPr lvl="1"/>
            <a:r>
              <a:rPr lang="en-GB" sz="2100" dirty="0"/>
              <a:t>They tend to be used in professional practice and could have a profound impact on a person’s life</a:t>
            </a:r>
          </a:p>
          <a:p>
            <a:pPr lvl="2"/>
            <a:r>
              <a:rPr lang="en-GB" sz="1900" dirty="0"/>
              <a:t>Job selection, educational assessment, clinical diagnosis</a:t>
            </a:r>
          </a:p>
          <a:p>
            <a:pPr lvl="2"/>
            <a:endParaRPr lang="en-GB" sz="1900" dirty="0"/>
          </a:p>
          <a:p>
            <a:r>
              <a:rPr lang="en-GB" sz="2400" dirty="0"/>
              <a:t>Intelligence tests need continual revision</a:t>
            </a:r>
          </a:p>
          <a:p>
            <a:pPr lvl="1"/>
            <a:r>
              <a:rPr lang="en-GB" sz="2100" dirty="0"/>
              <a:t>Sensitive to bias from culture, class, language, etc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168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08F56-365D-4C1A-80AB-662271FC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Psychometric Properties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32DCF3-7BF6-4FE7-93C4-B827685D1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endParaRPr lang="en-US"/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AAF31EC0-0D4A-481E-9015-997C2E0B72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1791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ABB74-ED7E-42AB-8CBB-1BC321AC4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Psychometric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B9C8D-631D-482C-AFE2-D20FB17FE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The intrinsic components of a test are termed its psychometric properties</a:t>
            </a:r>
          </a:p>
          <a:p>
            <a:endParaRPr lang="en-GB" sz="2400" dirty="0"/>
          </a:p>
          <a:p>
            <a:r>
              <a:rPr lang="en-GB" sz="2400" dirty="0"/>
              <a:t>These are typical characteristics of tests that identify and define critical aspects of a test</a:t>
            </a:r>
          </a:p>
          <a:p>
            <a:pPr lvl="1"/>
            <a:r>
              <a:rPr lang="en-GB" sz="2000" dirty="0"/>
              <a:t>E.g., its suitability or reliability for us in a certain context</a:t>
            </a:r>
          </a:p>
          <a:p>
            <a:pPr lvl="1"/>
            <a:endParaRPr lang="en-GB" sz="2000" dirty="0"/>
          </a:p>
          <a:p>
            <a:r>
              <a:rPr lang="en-GB" sz="2400" dirty="0"/>
              <a:t>Put simply, psychometric properties provide information about a tests adequacy, relevant, and validity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1522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19260-A3A2-4763-B41E-7067CE68E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Psychometric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A1040-785A-49D8-97A7-3EFF9BBBD1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Psychologists need to be confident in the measures they are producing and using</a:t>
            </a:r>
          </a:p>
          <a:p>
            <a:endParaRPr lang="en-GB" sz="2400" dirty="0"/>
          </a:p>
          <a:p>
            <a:r>
              <a:rPr lang="en-GB" sz="2400" dirty="0"/>
              <a:t>Tests that are constructed often serve as an operational definition of the concept being examined</a:t>
            </a:r>
          </a:p>
          <a:p>
            <a:pPr lvl="1"/>
            <a:r>
              <a:rPr lang="en-GB" sz="2000" dirty="0"/>
              <a:t>E.g., our definition of reduced stress would be evident from test scores</a:t>
            </a:r>
          </a:p>
        </p:txBody>
      </p:sp>
    </p:spTree>
    <p:extLst>
      <p:ext uri="{BB962C8B-B14F-4D97-AF65-F5344CB8AC3E}">
        <p14:creationId xmlns:p14="http://schemas.microsoft.com/office/powerpoint/2010/main" val="32945286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67243-5C76-4742-959D-D930CEE6A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Psychometric Properties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653BF679-1291-43FD-80AA-172294035E01}"/>
              </a:ext>
            </a:extLst>
          </p:cNvPr>
          <p:cNvSpPr txBox="1">
            <a:spLocks/>
          </p:cNvSpPr>
          <p:nvPr/>
        </p:nvSpPr>
        <p:spPr>
          <a:xfrm>
            <a:off x="648000" y="2044931"/>
            <a:ext cx="10261299" cy="407506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A good psychometric test must have three fundamental properties: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5" name="Graphic 4" descr="Thumbs up sign with solid fill">
            <a:extLst>
              <a:ext uri="{FF2B5EF4-FFF2-40B4-BE49-F238E27FC236}">
                <a16:creationId xmlns:a16="http://schemas.microsoft.com/office/drawing/2014/main" id="{28807894-C21C-489B-AD5E-B2093851B0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45869" y="2931447"/>
            <a:ext cx="1080000" cy="1080000"/>
          </a:xfrm>
          <a:prstGeom prst="rect">
            <a:avLst/>
          </a:prstGeom>
        </p:spPr>
      </p:pic>
      <p:pic>
        <p:nvPicPr>
          <p:cNvPr id="6" name="Graphic 5" descr="Badge Tick with solid fill">
            <a:extLst>
              <a:ext uri="{FF2B5EF4-FFF2-40B4-BE49-F238E27FC236}">
                <a16:creationId xmlns:a16="http://schemas.microsoft.com/office/drawing/2014/main" id="{48FA2C7E-4DEF-4BC7-B4B5-F0130F022C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32953" y="2978357"/>
            <a:ext cx="1080000" cy="1080000"/>
          </a:xfrm>
          <a:prstGeom prst="rect">
            <a:avLst/>
          </a:prstGeom>
        </p:spPr>
      </p:pic>
      <p:pic>
        <p:nvPicPr>
          <p:cNvPr id="7" name="Graphic 6" descr="Abacus with solid fill">
            <a:extLst>
              <a:ext uri="{FF2B5EF4-FFF2-40B4-BE49-F238E27FC236}">
                <a16:creationId xmlns:a16="http://schemas.microsoft.com/office/drawing/2014/main" id="{9610C3F1-BB1A-487F-8C14-9774F790A4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20037" y="2978357"/>
            <a:ext cx="1080000" cy="1080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532951-0E34-447E-B0F1-987C655C7EFB}"/>
              </a:ext>
            </a:extLst>
          </p:cNvPr>
          <p:cNvSpPr txBox="1"/>
          <p:nvPr/>
        </p:nvSpPr>
        <p:spPr>
          <a:xfrm>
            <a:off x="1852091" y="4058355"/>
            <a:ext cx="20675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8531" algn="ctr">
              <a:spcBef>
                <a:spcPts val="800"/>
              </a:spcBef>
              <a:buClr>
                <a:srgbClr val="B5D4E9"/>
              </a:buClr>
              <a:buSzPts val="2200"/>
            </a:pPr>
            <a:r>
              <a:rPr lang="en-GB" sz="2200" b="1" dirty="0">
                <a:solidFill>
                  <a:srgbClr val="7C7F91"/>
                </a:solidFill>
                <a:latin typeface="+mj-lt"/>
                <a:sym typeface="Muli Regular"/>
              </a:rPr>
              <a:t>Psychometric Reliability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740416-D2DE-48DD-819D-2896FD69AACB}"/>
              </a:ext>
            </a:extLst>
          </p:cNvPr>
          <p:cNvSpPr txBox="1"/>
          <p:nvPr/>
        </p:nvSpPr>
        <p:spPr>
          <a:xfrm>
            <a:off x="4939175" y="4058354"/>
            <a:ext cx="20675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118531" algn="ctr">
              <a:spcBef>
                <a:spcPts val="800"/>
              </a:spcBef>
              <a:buClr>
                <a:srgbClr val="B5D4E9"/>
              </a:buClr>
              <a:buSzPts val="2200"/>
              <a:defRPr sz="2200">
                <a:solidFill>
                  <a:srgbClr val="7C7F91"/>
                </a:solidFill>
                <a:latin typeface="Muli Regular"/>
              </a:defRPr>
            </a:lvl1pPr>
          </a:lstStyle>
          <a:p>
            <a:r>
              <a:rPr lang="en-GB" b="1" dirty="0">
                <a:latin typeface="+mj-lt"/>
              </a:rPr>
              <a:t>Psychometric Validity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3F46D3-D7EA-4B09-A60F-27A1AA8BF7EA}"/>
              </a:ext>
            </a:extLst>
          </p:cNvPr>
          <p:cNvSpPr txBox="1"/>
          <p:nvPr/>
        </p:nvSpPr>
        <p:spPr>
          <a:xfrm>
            <a:off x="8230304" y="4058356"/>
            <a:ext cx="16594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rgbClr val="7C7F91"/>
                </a:solidFill>
                <a:latin typeface="+mj-lt"/>
              </a:rPr>
              <a:t>The Practice of Norming</a:t>
            </a:r>
          </a:p>
        </p:txBody>
      </p:sp>
    </p:spTree>
    <p:extLst>
      <p:ext uri="{BB962C8B-B14F-4D97-AF65-F5344CB8AC3E}">
        <p14:creationId xmlns:p14="http://schemas.microsoft.com/office/powerpoint/2010/main" val="5497342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CF023-6E95-4D42-9E24-B01AEC8EA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GB" sz="4000"/>
              <a:t>Psychological Measures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B6E71-E667-4A05-AB74-9B17DC72D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latin typeface="+mj-lt"/>
              </a:rPr>
              <a:t>Measures capturing psychological constructs are expected to be </a:t>
            </a:r>
            <a:r>
              <a:rPr lang="en-GB" sz="2400" b="1" dirty="0">
                <a:latin typeface="+mj-lt"/>
              </a:rPr>
              <a:t>reliable and valid</a:t>
            </a:r>
          </a:p>
          <a:p>
            <a:pPr algn="ctr"/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8A721-E024-49D9-A485-3D17B7C4A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447" y="1197124"/>
            <a:ext cx="6892560" cy="411830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320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4F845-0046-48DD-922A-574E41932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Reliability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44940-5F57-4747-9A82-4078A25DD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81474" y="5576520"/>
            <a:ext cx="9622971" cy="691312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Consistency or stability of a measure</a:t>
            </a:r>
          </a:p>
          <a:p>
            <a:pPr algn="ctr">
              <a:lnSpc>
                <a:spcPct val="100000"/>
              </a:lnSpc>
            </a:pP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Graphic 3" descr="Thumbs up sign with solid fill">
            <a:extLst>
              <a:ext uri="{FF2B5EF4-FFF2-40B4-BE49-F238E27FC236}">
                <a16:creationId xmlns:a16="http://schemas.microsoft.com/office/drawing/2014/main" id="{8E5BDD96-D153-4C44-94DC-AE88D456C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37775" y="1463070"/>
            <a:ext cx="2116449" cy="211644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2318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0BBD2-34B1-4D07-B587-C7AAD80A9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B2D42-F908-4A18-B816-CDA82345E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External Reliability</a:t>
            </a:r>
          </a:p>
          <a:p>
            <a:r>
              <a:rPr lang="en-GB" sz="2400" dirty="0"/>
              <a:t>Consistently producing the same outcome on different occasions / at different time points</a:t>
            </a:r>
          </a:p>
          <a:p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Test-Retest Reliability</a:t>
            </a:r>
          </a:p>
          <a:p>
            <a:pPr lvl="1"/>
            <a:r>
              <a:rPr lang="en-GB" sz="2200" dirty="0"/>
              <a:t>Testing the </a:t>
            </a:r>
            <a:r>
              <a:rPr lang="en-GB" sz="2200" b="1" dirty="0"/>
              <a:t>same group of people</a:t>
            </a:r>
            <a:r>
              <a:rPr lang="en-GB" sz="2200" dirty="0"/>
              <a:t> twice (or more)</a:t>
            </a:r>
          </a:p>
          <a:p>
            <a:pPr lvl="1"/>
            <a:r>
              <a:rPr lang="en-GB" sz="2200" dirty="0"/>
              <a:t>If the 2 sets of scores correlate, the test is deemed as having high external reliability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520269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0BBD2-34B1-4D07-B587-C7AAD80A9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B2D42-F908-4A18-B816-CDA82345E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Internal Reliability</a:t>
            </a:r>
          </a:p>
          <a:p>
            <a:r>
              <a:rPr lang="en-GB" sz="2400" dirty="0"/>
              <a:t>Consistency </a:t>
            </a:r>
            <a:r>
              <a:rPr lang="en-GB" sz="2400" b="1" dirty="0"/>
              <a:t>within</a:t>
            </a:r>
            <a:r>
              <a:rPr lang="en-GB" sz="2400" dirty="0"/>
              <a:t> a test</a:t>
            </a:r>
          </a:p>
          <a:p>
            <a:r>
              <a:rPr lang="en-GB" sz="2000" dirty="0"/>
              <a:t>Responses to similar items within a test should be similar</a:t>
            </a:r>
          </a:p>
          <a:p>
            <a:pPr lvl="1"/>
            <a:r>
              <a:rPr lang="en-GB" sz="1800" dirty="0"/>
              <a:t>E.g., if someone has a high </a:t>
            </a:r>
            <a:r>
              <a:rPr lang="en-GB" sz="1800" i="1" dirty="0"/>
              <a:t>neuroticism </a:t>
            </a:r>
            <a:r>
              <a:rPr lang="en-GB" sz="1800" dirty="0"/>
              <a:t>score, then they should score in the neuroticism direction of each of the items within the scale</a:t>
            </a:r>
          </a:p>
          <a:p>
            <a:r>
              <a:rPr lang="en-GB" sz="2000" dirty="0"/>
              <a:t>Items should correlate highly with each other</a:t>
            </a:r>
          </a:p>
        </p:txBody>
      </p:sp>
    </p:spTree>
    <p:extLst>
      <p:ext uri="{BB962C8B-B14F-4D97-AF65-F5344CB8AC3E}">
        <p14:creationId xmlns:p14="http://schemas.microsoft.com/office/powerpoint/2010/main" val="8459173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CF2E5-FAC2-4E42-8113-048957AB0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Checks for Internal Reliability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77E82B-05A3-4C3C-8416-C65A05582A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Split-Half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E88680-5EC0-4753-AE88-AD86906521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Items of the scale are divided randomly into two halves</a:t>
            </a:r>
          </a:p>
          <a:p>
            <a:r>
              <a:rPr lang="en-GB" sz="2000" dirty="0"/>
              <a:t>Internal consistency measures between the two halves</a:t>
            </a:r>
          </a:p>
          <a:p>
            <a:pPr lvl="1"/>
            <a:r>
              <a:rPr lang="en-GB" sz="1800" dirty="0"/>
              <a:t>Correlations used to assess similarity</a:t>
            </a:r>
          </a:p>
          <a:p>
            <a:pPr lvl="1"/>
            <a:r>
              <a:rPr lang="en-GB" sz="1800" dirty="0"/>
              <a:t>If the test is reliable, the scores for each half should be similar</a:t>
            </a:r>
          </a:p>
          <a:p>
            <a:pPr lvl="1"/>
            <a:endParaRPr lang="en-GB" sz="1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0047EE-56CE-4AC5-A12F-131DEABABA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Cronbach’s Alpha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AD3BAB-3508-4CCB-9209-E89CABEDF20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Also called ‘coefficients alpha’</a:t>
            </a:r>
          </a:p>
          <a:p>
            <a:r>
              <a:rPr lang="en-GB" sz="2000" dirty="0"/>
              <a:t>Related to mean correlation between each pair of items and the numbers of items in the scale</a:t>
            </a:r>
          </a:p>
          <a:p>
            <a:r>
              <a:rPr lang="en-GB" sz="2000" dirty="0"/>
              <a:t>Low alpha values indicate an unreliable test and emerge when Ps vary a lot on individual items relative to their overall variance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684565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42554-E2DE-4514-B863-3C2E7441D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Checks for Internal 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C6C99-D65C-407C-8DE7-0F54282E4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Cronbach’s Alpha</a:t>
            </a:r>
          </a:p>
          <a:p>
            <a:r>
              <a:rPr lang="en-GB" sz="2400" dirty="0"/>
              <a:t>Good reliability of a scale is represented with alpha values between .75 and 1.</a:t>
            </a:r>
          </a:p>
          <a:p>
            <a:r>
              <a:rPr lang="en-GB" sz="2400" dirty="0"/>
              <a:t>As a general rule, any scale being measured should have a Cronbach’s alpha of at least .70</a:t>
            </a:r>
          </a:p>
          <a:p>
            <a:pPr lvl="1"/>
            <a:r>
              <a:rPr lang="en-GB" sz="2000" dirty="0"/>
              <a:t>Drawback: even if a scale has a high alpha, individual items may still be poorly correlation with the others</a:t>
            </a:r>
          </a:p>
          <a:p>
            <a:pPr lvl="1"/>
            <a:r>
              <a:rPr lang="en-GB" sz="2000" dirty="0"/>
              <a:t>What can we do?</a:t>
            </a:r>
          </a:p>
        </p:txBody>
      </p:sp>
    </p:spTree>
    <p:extLst>
      <p:ext uri="{BB962C8B-B14F-4D97-AF65-F5344CB8AC3E}">
        <p14:creationId xmlns:p14="http://schemas.microsoft.com/office/powerpoint/2010/main" val="9274438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F0A-39FF-4005-9351-155A811E7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Reliability: Item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8EB48-4970-4072-97DE-AE43695BB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</a:pPr>
            <a:r>
              <a:rPr lang="en-GB" sz="2800" dirty="0"/>
              <a:t>We can assess internal consistency using SPSS (reliability analysis)</a:t>
            </a:r>
          </a:p>
          <a:p>
            <a:pPr>
              <a:spcBef>
                <a:spcPts val="0"/>
              </a:spcBef>
            </a:pPr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To increase the reliability of a scale, we can remove items that are causing the low reliability</a:t>
            </a:r>
          </a:p>
          <a:p>
            <a:pPr>
              <a:spcBef>
                <a:spcPts val="0"/>
              </a:spcBef>
            </a:pPr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Running reliability analysis – Table called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Item-Total Statistics</a:t>
            </a:r>
          </a:p>
          <a:p>
            <a:pPr lvl="1">
              <a:spcBef>
                <a:spcPts val="0"/>
              </a:spcBef>
            </a:pPr>
            <a:r>
              <a:rPr lang="en-GB" sz="2500" u="sng" dirty="0">
                <a:solidFill>
                  <a:schemeClr val="accent1">
                    <a:lumMod val="75000"/>
                  </a:schemeClr>
                </a:solidFill>
              </a:rPr>
              <a:t>‘Cronbach’s alpha if item deleted’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Select item that would most increase the alpha and simply delete it from the scale</a:t>
            </a:r>
          </a:p>
          <a:p>
            <a:pPr lvl="2">
              <a:spcBef>
                <a:spcPts val="0"/>
              </a:spcBef>
            </a:pPr>
            <a:r>
              <a:rPr lang="en-GB" sz="2300" dirty="0"/>
              <a:t>May need to be done more than once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2208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F0A-39FF-4005-9351-155A811E7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Reliability: Item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8EB48-4970-4072-97DE-AE43695BB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0"/>
              </a:spcBef>
            </a:pPr>
            <a:r>
              <a:rPr lang="en-GB" sz="2800" dirty="0"/>
              <a:t>Remove items until reliability achieved (alpha) is satisfactory</a:t>
            </a:r>
          </a:p>
          <a:p>
            <a:pPr>
              <a:spcBef>
                <a:spcPts val="0"/>
              </a:spcBef>
            </a:pPr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Issue? Ideally, we should have at least 10 items left in a scale after removing those causing low reliability</a:t>
            </a:r>
          </a:p>
          <a:p>
            <a:pPr lvl="1">
              <a:spcBef>
                <a:spcPts val="0"/>
              </a:spcBef>
            </a:pPr>
            <a:r>
              <a:rPr lang="en-GB" sz="2400" dirty="0"/>
              <a:t>What if we need to delete more?</a:t>
            </a:r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>
              <a:spcBef>
                <a:spcPts val="0"/>
              </a:spcBef>
            </a:pPr>
            <a:r>
              <a:rPr lang="en-GB" sz="2800" dirty="0"/>
              <a:t>Also – we cannot just delete items without paying attention to their content. </a:t>
            </a:r>
          </a:p>
          <a:p>
            <a:pPr lvl="1">
              <a:spcBef>
                <a:spcPts val="0"/>
              </a:spcBef>
            </a:pPr>
            <a:r>
              <a:rPr lang="en-GB" sz="2400" dirty="0"/>
              <a:t>We may end up altering the underlying construct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9317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4F845-0046-48DD-922A-574E41932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Validity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44940-5F57-4747-9A82-4078A25DD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9644" y="5576520"/>
            <a:ext cx="11537245" cy="69131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1800" dirty="0">
                <a:latin typeface="+mj-lt"/>
              </a:rPr>
              <a:t>How well a test actually measures what it is designed to measure</a:t>
            </a:r>
          </a:p>
          <a:p>
            <a:pPr algn="ctr">
              <a:lnSpc>
                <a:spcPct val="100000"/>
              </a:lnSpc>
            </a:pPr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" name="Graphic 9" descr="Badge Tick with solid fill">
            <a:extLst>
              <a:ext uri="{FF2B5EF4-FFF2-40B4-BE49-F238E27FC236}">
                <a16:creationId xmlns:a16="http://schemas.microsoft.com/office/drawing/2014/main" id="{FFE61DF7-B007-4339-9F8E-BAA5833621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14657" y="771100"/>
            <a:ext cx="2750022" cy="2750022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804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33564-2D7C-4197-855F-12AAAFED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BEA87-7CC2-4090-8B3B-C388A9CF7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68421"/>
          </a:xfrm>
        </p:spPr>
        <p:txBody>
          <a:bodyPr>
            <a:normAutofit fontScale="40000" lnSpcReduction="20000"/>
          </a:bodyPr>
          <a:lstStyle/>
          <a:p>
            <a:pPr algn="ctr"/>
            <a:r>
              <a:rPr lang="en-GB" sz="6000" b="1" dirty="0">
                <a:solidFill>
                  <a:schemeClr val="accent1">
                    <a:lumMod val="75000"/>
                  </a:schemeClr>
                </a:solidFill>
              </a:rPr>
              <a:t>Face Validity</a:t>
            </a:r>
          </a:p>
          <a:p>
            <a:r>
              <a:rPr lang="en-GB" sz="5000" dirty="0"/>
              <a:t>Test looks plausible at face value – it ‘makes sense’ in relation to what it claims to be measuring</a:t>
            </a:r>
          </a:p>
          <a:p>
            <a:endParaRPr lang="en-GB" sz="5000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sz="5000" dirty="0"/>
              <a:t>E.g., Life Orientation Test (</a:t>
            </a:r>
            <a:r>
              <a:rPr lang="en-GB" sz="5000" dirty="0" err="1"/>
              <a:t>Scheier</a:t>
            </a:r>
            <a:r>
              <a:rPr lang="en-GB" sz="5000" dirty="0"/>
              <a:t> &amp; Carver, 1985); a measure of dispositional optimism</a:t>
            </a:r>
          </a:p>
          <a:p>
            <a:pPr lvl="1"/>
            <a:endParaRPr lang="en-GB" sz="3800" dirty="0"/>
          </a:p>
          <a:p>
            <a:pPr lvl="2"/>
            <a:r>
              <a:rPr lang="en-GB" sz="4000" dirty="0"/>
              <a:t>In uncertain times I usually expect the best</a:t>
            </a:r>
          </a:p>
          <a:p>
            <a:pPr lvl="2"/>
            <a:r>
              <a:rPr lang="en-GB" sz="4000" dirty="0"/>
              <a:t>If something can go wrong for me it will</a:t>
            </a:r>
          </a:p>
          <a:p>
            <a:pPr lvl="2"/>
            <a:r>
              <a:rPr lang="en-GB" sz="4000" dirty="0"/>
              <a:t>I’m always optimistic about my future</a:t>
            </a:r>
          </a:p>
          <a:p>
            <a:pPr lvl="2"/>
            <a:r>
              <a:rPr lang="en-GB" sz="4000" dirty="0"/>
              <a:t>I hardly ever expect things to go my way</a:t>
            </a:r>
          </a:p>
        </p:txBody>
      </p:sp>
    </p:spTree>
    <p:extLst>
      <p:ext uri="{BB962C8B-B14F-4D97-AF65-F5344CB8AC3E}">
        <p14:creationId xmlns:p14="http://schemas.microsoft.com/office/powerpoint/2010/main" val="16978659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33564-2D7C-4197-855F-12AAAFED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BEA87-7CC2-4090-8B3B-C388A9CF7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68421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Content Validity</a:t>
            </a:r>
          </a:p>
          <a:p>
            <a:r>
              <a:rPr lang="en-GB" sz="2000" dirty="0"/>
              <a:t>Is it representative of the area it intends to cover? – experts needed</a:t>
            </a:r>
          </a:p>
          <a:p>
            <a:endParaRPr lang="en-GB" sz="2000" dirty="0"/>
          </a:p>
          <a:p>
            <a:r>
              <a:rPr lang="en-GB" sz="2000" dirty="0"/>
              <a:t>Whether the items on a test measure all the knowledge or skills that are assumed to underlie the construct of interest</a:t>
            </a:r>
          </a:p>
          <a:p>
            <a:pPr lvl="1"/>
            <a:r>
              <a:rPr lang="en-GB" sz="1800" dirty="0"/>
              <a:t>E.g., does a measure of sex roles capture every psychological trait related to males and females, or just certain types</a:t>
            </a:r>
          </a:p>
        </p:txBody>
      </p:sp>
    </p:spTree>
    <p:extLst>
      <p:ext uri="{BB962C8B-B14F-4D97-AF65-F5344CB8AC3E}">
        <p14:creationId xmlns:p14="http://schemas.microsoft.com/office/powerpoint/2010/main" val="39788303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33564-2D7C-4197-855F-12AAAFED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BEA87-7CC2-4090-8B3B-C388A9CF7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68421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Criterion Validity</a:t>
            </a:r>
          </a:p>
          <a:p>
            <a:r>
              <a:rPr lang="en-GB" sz="2000" dirty="0"/>
              <a:t>The ability of test scores to correlate with meaningful criterion measures</a:t>
            </a:r>
          </a:p>
          <a:p>
            <a:endParaRPr lang="en-GB" sz="2000" dirty="0"/>
          </a:p>
          <a:p>
            <a:r>
              <a:rPr lang="en-GB" sz="2000" dirty="0"/>
              <a:t>Are they able to predict future outcomes?</a:t>
            </a:r>
          </a:p>
          <a:p>
            <a:r>
              <a:rPr lang="en-GB" sz="2000" dirty="0"/>
              <a:t>The test should predict present or future outcomes that are influenced by the construct being measured!</a:t>
            </a:r>
          </a:p>
          <a:p>
            <a:pPr lvl="1"/>
            <a:r>
              <a:rPr lang="en-GB" sz="1800" dirty="0"/>
              <a:t>E.g., does a measure of IQ successfully predict future performance/success in that job?</a:t>
            </a:r>
          </a:p>
          <a:p>
            <a:pPr lvl="1"/>
            <a:r>
              <a:rPr lang="en-GB" sz="1800" dirty="0"/>
              <a:t>E.g., do scores on a measure of conscientiousness predict future academic performance?</a:t>
            </a:r>
          </a:p>
        </p:txBody>
      </p:sp>
    </p:spTree>
    <p:extLst>
      <p:ext uri="{BB962C8B-B14F-4D97-AF65-F5344CB8AC3E}">
        <p14:creationId xmlns:p14="http://schemas.microsoft.com/office/powerpoint/2010/main" val="36043556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F9ED9-D606-40DF-9E2E-834E5D641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Validity: Criterion Validity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535C3-4597-4B51-BC44-3D3DD8F94B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Concurrent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0D6D2-E882-4C93-B2F5-242ED2F4B7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well a predictor can predict a criterion</a:t>
            </a:r>
          </a:p>
          <a:p>
            <a:endParaRPr lang="en-GB" dirty="0"/>
          </a:p>
          <a:p>
            <a:r>
              <a:rPr lang="en-GB" dirty="0"/>
              <a:t>When a new measure is validated by comparing with an existing measure of the construct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580937-1056-43C3-A886-50DAECB83E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Predictive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1E1D40-5F41-4994-8892-1BB15F9B0FF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Collect predictor information and use it to forecast future criterion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1031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33564-2D7C-4197-855F-12AAAFED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BEA87-7CC2-4090-8B3B-C388A9CF7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68421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Construct Validity</a:t>
            </a:r>
          </a:p>
          <a:p>
            <a:r>
              <a:rPr lang="en-GB" sz="2800" dirty="0"/>
              <a:t>Does the test successfully measure the psychological construct it is designed to measure?</a:t>
            </a:r>
          </a:p>
          <a:p>
            <a:pPr lvl="1"/>
            <a:r>
              <a:rPr lang="en-GB" sz="2400" dirty="0"/>
              <a:t>E.g., intelligence</a:t>
            </a:r>
          </a:p>
          <a:p>
            <a:pPr lvl="1"/>
            <a:endParaRPr lang="en-GB" sz="2400" dirty="0"/>
          </a:p>
          <a:p>
            <a:r>
              <a:rPr lang="en-GB" sz="2800" dirty="0"/>
              <a:t>Assessed by looking at the relationship between test scores and other behaviours that it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should be related to</a:t>
            </a:r>
          </a:p>
          <a:p>
            <a:pPr lvl="1"/>
            <a:r>
              <a:rPr lang="en-GB" sz="2400" dirty="0"/>
              <a:t>Do scores on a new IQ test relate to academic performance?</a:t>
            </a:r>
          </a:p>
          <a:p>
            <a:pPr lvl="1"/>
            <a:r>
              <a:rPr lang="en-GB" sz="2400" dirty="0"/>
              <a:t>Does a measure of psychological distress report similar scores to a psychiatric interview?</a:t>
            </a:r>
          </a:p>
        </p:txBody>
      </p:sp>
    </p:spTree>
    <p:extLst>
      <p:ext uri="{BB962C8B-B14F-4D97-AF65-F5344CB8AC3E}">
        <p14:creationId xmlns:p14="http://schemas.microsoft.com/office/powerpoint/2010/main" val="801433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33564-2D7C-4197-855F-12AAAFED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BEA87-7CC2-4090-8B3B-C388A9CF7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68421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sz="3100" b="1" dirty="0">
                <a:solidFill>
                  <a:schemeClr val="accent1">
                    <a:lumMod val="75000"/>
                  </a:schemeClr>
                </a:solidFill>
              </a:rPr>
              <a:t>Construct Validity</a:t>
            </a:r>
          </a:p>
          <a:p>
            <a:r>
              <a:rPr lang="en-GB" sz="2800" dirty="0"/>
              <a:t>Whole scientific process of establishing a psychological construct actually exists or at least theoretically sound</a:t>
            </a:r>
          </a:p>
          <a:p>
            <a:r>
              <a:rPr lang="en-GB" sz="2800" dirty="0"/>
              <a:t>that it fits surrounding theory.</a:t>
            </a:r>
          </a:p>
          <a:p>
            <a:r>
              <a:rPr lang="en-GB" sz="2800" dirty="0"/>
              <a:t>Not a one-off procedure that gives a numerical value – it is the development of evidence for a hypothetical psychological construct through rigorous testing.</a:t>
            </a:r>
          </a:p>
          <a:p>
            <a:r>
              <a:rPr lang="en-GB" sz="2800" dirty="0"/>
              <a:t>Should be related to measures of the same construct –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convergent validity </a:t>
            </a:r>
            <a:r>
              <a:rPr lang="en-GB" sz="2800" dirty="0"/>
              <a:t>– and it should be unrelated to measures of unrelated constructs –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discriminant validity</a:t>
            </a:r>
            <a:endParaRPr lang="en-GB" sz="24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9419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4F845-0046-48DD-922A-574E41932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The Importance of Norming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44940-5F57-4747-9A82-4078A25DD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81474" y="5576520"/>
            <a:ext cx="9622971" cy="691312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And also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Standardisation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1" name="Graphic 10" descr="Abacus with solid fill">
            <a:extLst>
              <a:ext uri="{FF2B5EF4-FFF2-40B4-BE49-F238E27FC236}">
                <a16:creationId xmlns:a16="http://schemas.microsoft.com/office/drawing/2014/main" id="{8B90BBEF-2568-4A20-8660-83CA20087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14657" y="771100"/>
            <a:ext cx="2750022" cy="2750022"/>
          </a:xfrm>
          <a:prstGeom prst="rect">
            <a:avLst/>
          </a:prstGeom>
        </p:spPr>
      </p:pic>
      <p:cxnSp>
        <p:nvCxnSpPr>
          <p:cNvPr id="13" name="Straight Connector 21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13312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Norming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000" y="2212622"/>
            <a:ext cx="10713420" cy="3955095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Psychometric tests often normed against groups for comparison</a:t>
            </a:r>
          </a:p>
          <a:p>
            <a:r>
              <a:rPr lang="en-GB" sz="2400" dirty="0"/>
              <a:t>Avoids evaluation of individual items and observes the total score of an individual against a representative sample</a:t>
            </a:r>
          </a:p>
          <a:p>
            <a:pPr lvl="1"/>
            <a:r>
              <a:rPr lang="en-GB" sz="2100" dirty="0"/>
              <a:t>Samples generally made representative based on demographic factors; age, gender, education, religion, etc</a:t>
            </a:r>
          </a:p>
          <a:p>
            <a:r>
              <a:rPr lang="en-GB" sz="2400" dirty="0"/>
              <a:t>Considered important because score of 50 out of 75 on a psychometric test means nothing unless it is compared to performance of others at a similar level on the same test</a:t>
            </a:r>
          </a:p>
          <a:p>
            <a:pPr lvl="1"/>
            <a:r>
              <a:rPr lang="en-GB" sz="2100" dirty="0"/>
              <a:t>Practice of using relative scores gains importance further when interpreting ability test results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BC0050-8795-47AA-BBED-8FA60970CE1C}"/>
              </a:ext>
            </a:extLst>
          </p:cNvPr>
          <p:cNvSpPr/>
          <p:nvPr/>
        </p:nvSpPr>
        <p:spPr>
          <a:xfrm>
            <a:off x="11887200" y="2438400"/>
            <a:ext cx="227215" cy="1983971"/>
          </a:xfrm>
          <a:prstGeom prst="rect">
            <a:avLst/>
          </a:prstGeom>
          <a:gradFill flip="none" rotWithShape="1">
            <a:gsLst>
              <a:gs pos="0">
                <a:srgbClr val="3E3E3E">
                  <a:shade val="30000"/>
                  <a:satMod val="115000"/>
                </a:srgbClr>
              </a:gs>
              <a:gs pos="50000">
                <a:srgbClr val="3E3E3E">
                  <a:shade val="67500"/>
                  <a:satMod val="115000"/>
                </a:srgbClr>
              </a:gs>
              <a:gs pos="100000">
                <a:srgbClr val="3E3E3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outerShdw blurRad="914400" dist="38100" dir="2700000" algn="tl" rotWithShape="0">
              <a:srgbClr val="FD0353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78318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Norming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000" y="2030506"/>
            <a:ext cx="10713420" cy="413721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Psychological constructs such as personality have no right/wrong answers, so cannot be ‘marked’ using percentages</a:t>
            </a:r>
          </a:p>
          <a:p>
            <a:pPr lvl="1"/>
            <a:r>
              <a:rPr lang="en-GB" sz="2100" dirty="0"/>
              <a:t>This is where norming becomes important to make sense of some assessment scores</a:t>
            </a:r>
          </a:p>
          <a:p>
            <a:pPr lvl="1"/>
            <a:endParaRPr lang="en-GB" sz="2100" dirty="0"/>
          </a:p>
          <a:p>
            <a:r>
              <a:rPr lang="en-GB" sz="2400" dirty="0"/>
              <a:t>Standardisation:</a:t>
            </a:r>
          </a:p>
          <a:p>
            <a:pPr lvl="1"/>
            <a:r>
              <a:rPr lang="en-GB" sz="2100" dirty="0"/>
              <a:t>Important scientifically and ethically</a:t>
            </a:r>
          </a:p>
          <a:p>
            <a:pPr lvl="1"/>
            <a:r>
              <a:rPr lang="en-GB" sz="2100" dirty="0"/>
              <a:t>Standardisation to populations – cannot necessarily be applied </a:t>
            </a:r>
            <a:r>
              <a:rPr lang="en-GB" sz="2100" i="1" dirty="0"/>
              <a:t>across</a:t>
            </a:r>
            <a:r>
              <a:rPr lang="en-GB" sz="2100" dirty="0"/>
              <a:t> populations</a:t>
            </a:r>
          </a:p>
          <a:p>
            <a:pPr lvl="2"/>
            <a:r>
              <a:rPr lang="en-GB" sz="1900" dirty="0"/>
              <a:t>What about cross-cultural research?</a:t>
            </a:r>
          </a:p>
          <a:p>
            <a:pPr lvl="2"/>
            <a:r>
              <a:rPr lang="en-GB" sz="1900" dirty="0"/>
              <a:t>A test standardised for one population may not be applicable to another</a:t>
            </a:r>
          </a:p>
          <a:p>
            <a:pPr lvl="1"/>
            <a:endParaRPr lang="en-GB" sz="21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BC0050-8795-47AA-BBED-8FA60970CE1C}"/>
              </a:ext>
            </a:extLst>
          </p:cNvPr>
          <p:cNvSpPr/>
          <p:nvPr/>
        </p:nvSpPr>
        <p:spPr>
          <a:xfrm>
            <a:off x="11887200" y="2438400"/>
            <a:ext cx="227215" cy="1983971"/>
          </a:xfrm>
          <a:prstGeom prst="rect">
            <a:avLst/>
          </a:prstGeom>
          <a:gradFill flip="none" rotWithShape="1">
            <a:gsLst>
              <a:gs pos="0">
                <a:srgbClr val="3E3E3E">
                  <a:shade val="30000"/>
                  <a:satMod val="115000"/>
                </a:srgbClr>
              </a:gs>
              <a:gs pos="50000">
                <a:srgbClr val="3E3E3E">
                  <a:shade val="67500"/>
                  <a:satMod val="115000"/>
                </a:srgbClr>
              </a:gs>
              <a:gs pos="100000">
                <a:srgbClr val="3E3E3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outerShdw blurRad="914400" dist="38100" dir="2700000" algn="tl" rotWithShape="0">
              <a:srgbClr val="FD0353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88526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6A133-0EAE-4450-8112-EF9E5E3D2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ECD4-B23D-4F21-9563-0D55919EC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Psychometric tests are usually adjusted until they resemble the normal distribution.</a:t>
            </a:r>
          </a:p>
          <a:p>
            <a:r>
              <a:rPr lang="en-GB" sz="2400" dirty="0"/>
              <a:t>This can be seen as a positive in that it allows us to conduct powerful statistics. </a:t>
            </a:r>
          </a:p>
          <a:p>
            <a:r>
              <a:rPr lang="en-GB" sz="2400" dirty="0"/>
              <a:t>However: not all characteristics are normally distributed – attitudes towards some issues, for example, may display polarised opinions.</a:t>
            </a:r>
          </a:p>
        </p:txBody>
      </p:sp>
    </p:spTree>
    <p:extLst>
      <p:ext uri="{BB962C8B-B14F-4D97-AF65-F5344CB8AC3E}">
        <p14:creationId xmlns:p14="http://schemas.microsoft.com/office/powerpoint/2010/main" val="33936742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" name="Rectangle 13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4F845-0046-48DD-922A-574E41932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/>
              <a:t>Scales, Sub-Scales, Reverse Scoring and Calculating Total Scores</a:t>
            </a:r>
          </a:p>
        </p:txBody>
      </p:sp>
      <p:pic>
        <p:nvPicPr>
          <p:cNvPr id="5" name="Graphic 4" descr="Ruler with solid fill">
            <a:extLst>
              <a:ext uri="{FF2B5EF4-FFF2-40B4-BE49-F238E27FC236}">
                <a16:creationId xmlns:a16="http://schemas.microsoft.com/office/drawing/2014/main" id="{922A66BC-6D5B-458B-98FB-998C29534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14657" y="771100"/>
            <a:ext cx="2750022" cy="2750022"/>
          </a:xfrm>
          <a:prstGeom prst="rect">
            <a:avLst/>
          </a:prstGeom>
        </p:spPr>
      </p:pic>
      <p:cxnSp>
        <p:nvCxnSpPr>
          <p:cNvPr id="8" name="Straight Connector 15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17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9355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Recap: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000" y="2190044"/>
            <a:ext cx="10736280" cy="4186693"/>
          </a:xfrm>
        </p:spPr>
        <p:txBody>
          <a:bodyPr>
            <a:normAutofit/>
          </a:bodyPr>
          <a:lstStyle/>
          <a:p>
            <a:r>
              <a:rPr lang="en-GB" sz="2800" dirty="0"/>
              <a:t>Choosing an</a:t>
            </a: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existing</a:t>
            </a: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800" dirty="0"/>
              <a:t>reliable and valid scale is always the best option:</a:t>
            </a:r>
          </a:p>
          <a:p>
            <a:pPr lvl="1"/>
            <a:r>
              <a:rPr lang="en-GB" sz="2400" dirty="0"/>
              <a:t>You know that you are measuring something in a robust way (you haven’t just made it up!)</a:t>
            </a:r>
          </a:p>
          <a:p>
            <a:pPr lvl="1"/>
            <a:r>
              <a:rPr lang="en-GB" sz="2400" dirty="0"/>
              <a:t>You have existing data from other studies to compare your findings with</a:t>
            </a:r>
          </a:p>
          <a:p>
            <a:pPr lvl="1"/>
            <a:r>
              <a:rPr lang="en-GB" sz="2400" dirty="0"/>
              <a:t>Sensitive to change within studies (if appropriate)</a:t>
            </a:r>
          </a:p>
          <a:p>
            <a:pPr lvl="1"/>
            <a:r>
              <a:rPr lang="en-GB" sz="2400" dirty="0"/>
              <a:t>Allows for stronger statistical analyses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89F8B17-DEB4-4465-9703-3B8DAAE487C0}"/>
              </a:ext>
            </a:extLst>
          </p:cNvPr>
          <p:cNvSpPr/>
          <p:nvPr/>
        </p:nvSpPr>
        <p:spPr>
          <a:xfrm>
            <a:off x="11887200" y="2438400"/>
            <a:ext cx="227215" cy="1983971"/>
          </a:xfrm>
          <a:prstGeom prst="rect">
            <a:avLst/>
          </a:prstGeom>
          <a:gradFill flip="none" rotWithShape="1">
            <a:gsLst>
              <a:gs pos="0">
                <a:srgbClr val="3E3E3E">
                  <a:shade val="30000"/>
                  <a:satMod val="115000"/>
                </a:srgbClr>
              </a:gs>
              <a:gs pos="50000">
                <a:srgbClr val="3E3E3E">
                  <a:shade val="67500"/>
                  <a:satMod val="115000"/>
                </a:srgbClr>
              </a:gs>
              <a:gs pos="100000">
                <a:srgbClr val="3E3E3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outerShdw blurRad="914400" dist="38100" dir="2700000" algn="tl" rotWithShape="0">
              <a:srgbClr val="FD0353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02762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Scales and Sub-Scales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000" y="2121646"/>
            <a:ext cx="10519110" cy="3898153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Some psychological measures may include sub-scales</a:t>
            </a:r>
          </a:p>
          <a:p>
            <a:endParaRPr lang="en-GB" sz="2800" dirty="0"/>
          </a:p>
          <a:p>
            <a:r>
              <a:rPr lang="en-GB" sz="2800" dirty="0"/>
              <a:t>Sometimes we either add up all the items for a </a:t>
            </a:r>
            <a:r>
              <a:rPr lang="en-GB" sz="2800" b="1" u="sng" dirty="0">
                <a:solidFill>
                  <a:schemeClr val="accent1">
                    <a:lumMod val="75000"/>
                  </a:schemeClr>
                </a:solidFill>
              </a:rPr>
              <a:t>total score</a:t>
            </a:r>
            <a:r>
              <a:rPr lang="en-GB" sz="2800" dirty="0"/>
              <a:t>, or create </a:t>
            </a:r>
            <a:r>
              <a:rPr lang="en-GB" sz="2800" b="1" u="sng" dirty="0">
                <a:solidFill>
                  <a:schemeClr val="accent1">
                    <a:lumMod val="75000"/>
                  </a:schemeClr>
                </a:solidFill>
              </a:rPr>
              <a:t>separate sub-scales </a:t>
            </a:r>
            <a:r>
              <a:rPr lang="en-GB" sz="2800" dirty="0"/>
              <a:t>for each</a:t>
            </a:r>
          </a:p>
          <a:p>
            <a:endParaRPr lang="en-GB" sz="2800" dirty="0"/>
          </a:p>
          <a:p>
            <a:r>
              <a:rPr lang="en-GB" sz="2800" dirty="0"/>
              <a:t>Sometimes we </a:t>
            </a:r>
            <a:r>
              <a:rPr lang="en-GB" sz="2800" i="1" u="sng" dirty="0"/>
              <a:t>have</a:t>
            </a:r>
            <a:r>
              <a:rPr lang="en-GB" sz="2800" dirty="0"/>
              <a:t> to keep each sub-scale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separate</a:t>
            </a:r>
            <a:r>
              <a:rPr lang="en-GB" sz="2800" dirty="0"/>
              <a:t> from the others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AAC823-BC79-4AEC-A568-914E0F8E9D7A}"/>
              </a:ext>
            </a:extLst>
          </p:cNvPr>
          <p:cNvSpPr/>
          <p:nvPr/>
        </p:nvSpPr>
        <p:spPr>
          <a:xfrm>
            <a:off x="11887200" y="2438400"/>
            <a:ext cx="227215" cy="1983971"/>
          </a:xfrm>
          <a:prstGeom prst="rect">
            <a:avLst/>
          </a:prstGeom>
          <a:gradFill flip="none" rotWithShape="1">
            <a:gsLst>
              <a:gs pos="0">
                <a:srgbClr val="3E3E3E">
                  <a:shade val="30000"/>
                  <a:satMod val="115000"/>
                </a:srgbClr>
              </a:gs>
              <a:gs pos="50000">
                <a:srgbClr val="3E3E3E">
                  <a:shade val="67500"/>
                  <a:satMod val="115000"/>
                </a:srgbClr>
              </a:gs>
              <a:gs pos="100000">
                <a:srgbClr val="3E3E3E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outerShdw blurRad="914400" dist="38100" dir="2700000" algn="tl" rotWithShape="0">
              <a:srgbClr val="FD0353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8700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69A87-B9D8-4F71-A0B3-B2C5746C2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E.g., Impact of Events Scale (IES; Horowitz et al., 1979)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97578-F50B-4AF8-82F1-5FA51DA26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INTRUSION SUB-SCALE: </a:t>
            </a:r>
          </a:p>
          <a:p>
            <a:pPr lvl="1"/>
            <a:r>
              <a:rPr lang="en-GB" dirty="0"/>
              <a:t>seven items measuring intrusive thoughts</a:t>
            </a:r>
          </a:p>
          <a:p>
            <a:pPr lvl="1"/>
            <a:r>
              <a:rPr lang="en-GB" dirty="0"/>
              <a:t>‘intrusion’ of a stressful event – scoring range 0-35</a:t>
            </a:r>
          </a:p>
          <a:p>
            <a:pPr lvl="2"/>
            <a:r>
              <a:rPr lang="en-GB" dirty="0"/>
              <a:t>E.g., “I thought about it when I didn’t mean to…”</a:t>
            </a:r>
          </a:p>
          <a:p>
            <a:pPr lvl="2"/>
            <a:endParaRPr lang="en-GB" dirty="0"/>
          </a:p>
          <a:p>
            <a:r>
              <a:rPr lang="en-GB" dirty="0"/>
              <a:t>AVOIDANCE SUB-SCALE:</a:t>
            </a:r>
          </a:p>
          <a:p>
            <a:pPr lvl="1"/>
            <a:r>
              <a:rPr lang="en-GB" dirty="0"/>
              <a:t>Eight items measuring attempts to avoid those thoughts – scoring range 0-40</a:t>
            </a:r>
          </a:p>
          <a:p>
            <a:pPr lvl="2"/>
            <a:r>
              <a:rPr lang="en-GB" dirty="0"/>
              <a:t>E.g., “I stayed away from reminders of it”</a:t>
            </a:r>
          </a:p>
          <a:p>
            <a:pPr lvl="2"/>
            <a:endParaRPr lang="en-GB" dirty="0"/>
          </a:p>
          <a:p>
            <a:r>
              <a:rPr lang="en-GB" dirty="0"/>
              <a:t>Can be combined to create a ‘GLOBAL DISTRESS SCALE’ – scoring range 0-75</a:t>
            </a:r>
          </a:p>
        </p:txBody>
      </p:sp>
    </p:spTree>
    <p:extLst>
      <p:ext uri="{BB962C8B-B14F-4D97-AF65-F5344CB8AC3E}">
        <p14:creationId xmlns:p14="http://schemas.microsoft.com/office/powerpoint/2010/main" val="127966114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B68B3-AC2F-482B-A2EB-60444B75D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Reverse Scoring / Reverse Coding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2EF79-9A9D-4886-9B6A-8602E5863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800" dirty="0"/>
              <a:t>Some scales contain items which are </a:t>
            </a:r>
            <a:r>
              <a:rPr lang="en-GB" sz="2800" i="1" dirty="0"/>
              <a:t>negatively worded </a:t>
            </a:r>
            <a:r>
              <a:rPr lang="en-GB" sz="2800" dirty="0"/>
              <a:t>and need to be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reverse-scored</a:t>
            </a:r>
            <a:r>
              <a:rPr lang="en-GB" sz="2800" b="1" dirty="0"/>
              <a:t> </a:t>
            </a:r>
            <a:r>
              <a:rPr lang="en-GB" sz="2800" dirty="0"/>
              <a:t>prior to analysis (to prevent demand characteristics/lazy responses)</a:t>
            </a:r>
          </a:p>
          <a:p>
            <a:endParaRPr lang="en-GB" sz="2800" dirty="0"/>
          </a:p>
          <a:p>
            <a:pPr lvl="1"/>
            <a:r>
              <a:rPr lang="en-GB" sz="2400" dirty="0"/>
              <a:t>E.g., Life Orientation Test (LOT; </a:t>
            </a:r>
            <a:r>
              <a:rPr lang="en-GB" sz="2400" dirty="0" err="1"/>
              <a:t>Scheier</a:t>
            </a:r>
            <a:r>
              <a:rPr lang="en-GB" sz="2400" dirty="0"/>
              <a:t> &amp; Carver, 1985): a measure of dispositional optimism</a:t>
            </a:r>
          </a:p>
          <a:p>
            <a:pPr lvl="1"/>
            <a:endParaRPr lang="en-GB" sz="2400" dirty="0"/>
          </a:p>
          <a:p>
            <a:r>
              <a:rPr lang="en-GB" sz="2800" dirty="0"/>
              <a:t>In uncertain times I usually expect the best</a:t>
            </a:r>
          </a:p>
          <a:p>
            <a:r>
              <a:rPr lang="en-GB" sz="2800" dirty="0"/>
              <a:t>If something can go wrong for me it will</a:t>
            </a:r>
          </a:p>
          <a:p>
            <a:r>
              <a:rPr lang="en-GB" sz="2800" dirty="0"/>
              <a:t>I’m always optimistic about my future</a:t>
            </a:r>
          </a:p>
          <a:p>
            <a:r>
              <a:rPr lang="en-GB" sz="2800" dirty="0"/>
              <a:t>I hardly ever expect things to go my way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09388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E64D4-4B4D-4A90-A0A7-0998F88B1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Reverse Scoring / Reverse Coding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10EC3-E922-4E3E-8A6C-0FE61C975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/>
              <a:t>Negatively worded DOES NOT mean that the item contains (what we would generally consider to be) a negative word within it…</a:t>
            </a:r>
          </a:p>
          <a:p>
            <a:endParaRPr lang="en-GB" sz="2800" dirty="0"/>
          </a:p>
          <a:p>
            <a:r>
              <a:rPr lang="en-GB" sz="2800" dirty="0"/>
              <a:t>Negatively worded refers to an item being worded in a way that is not typical of measuring what the scale overall is supposed to measure…</a:t>
            </a:r>
          </a:p>
          <a:p>
            <a:endParaRPr lang="en-GB" sz="2800" dirty="0"/>
          </a:p>
          <a:p>
            <a:pPr lvl="1"/>
            <a:r>
              <a:rPr lang="en-GB" sz="2800" dirty="0"/>
              <a:t>E.g., </a:t>
            </a:r>
            <a:r>
              <a:rPr lang="en-GB" sz="2800" dirty="0" err="1"/>
              <a:t>Arnetts</a:t>
            </a:r>
            <a:r>
              <a:rPr lang="en-GB" sz="2800" dirty="0"/>
              <a:t> Inventory of Sensation Seeking (AISS; Arnett 1994)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87203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06152-8E29-4DEE-A1BF-A82F02A14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06F3C-11F2-48F1-A3BC-006E0CCF3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Twenty item measure of sensation seeking</a:t>
            </a:r>
          </a:p>
          <a:p>
            <a:pPr lvl="1"/>
            <a:r>
              <a:rPr lang="en-GB" sz="2500" dirty="0"/>
              <a:t>Contains two sub-scales; novelty seeking and intensity seeking</a:t>
            </a:r>
          </a:p>
          <a:p>
            <a:r>
              <a:rPr lang="en-GB" sz="2800" dirty="0"/>
              <a:t>Scores can be calculated for </a:t>
            </a:r>
            <a:r>
              <a:rPr lang="en-GB" sz="2800" b="1" i="1" dirty="0"/>
              <a:t>novelty seeking</a:t>
            </a:r>
            <a:r>
              <a:rPr lang="en-GB" sz="2800" dirty="0"/>
              <a:t>, </a:t>
            </a:r>
            <a:r>
              <a:rPr lang="en-GB" sz="2800" b="1" i="1" dirty="0"/>
              <a:t>intensity seeking, </a:t>
            </a:r>
            <a:r>
              <a:rPr lang="en-GB" sz="2800" dirty="0"/>
              <a:t>or </a:t>
            </a:r>
            <a:r>
              <a:rPr lang="en-GB" sz="2800" b="1" i="1" dirty="0"/>
              <a:t>overall levels of sensation seeking </a:t>
            </a:r>
            <a:r>
              <a:rPr lang="en-GB" sz="2800" dirty="0"/>
              <a:t>(total of all items)</a:t>
            </a:r>
          </a:p>
          <a:p>
            <a:r>
              <a:rPr lang="en-GB" sz="2800" dirty="0"/>
              <a:t>Novelty seeking items:</a:t>
            </a:r>
          </a:p>
          <a:p>
            <a:pPr lvl="1"/>
            <a:r>
              <a:rPr lang="en-GB" sz="2500" dirty="0"/>
              <a:t>I would like to travel to places that are strange and far away.</a:t>
            </a:r>
          </a:p>
          <a:p>
            <a:pPr lvl="1"/>
            <a:endParaRPr lang="en-GB" sz="2500" dirty="0"/>
          </a:p>
          <a:p>
            <a:pPr lvl="1"/>
            <a:r>
              <a:rPr lang="en-GB" sz="2500" dirty="0"/>
              <a:t>I think it’s best to order something familiar when eating in a restaurant</a:t>
            </a:r>
          </a:p>
          <a:p>
            <a:pPr lvl="2"/>
            <a:r>
              <a:rPr lang="en-GB" sz="2300" dirty="0"/>
              <a:t>Item simply gets reverse scored</a:t>
            </a:r>
          </a:p>
          <a:p>
            <a:endParaRPr lang="en-GB" dirty="0"/>
          </a:p>
        </p:txBody>
      </p:sp>
      <p:sp>
        <p:nvSpPr>
          <p:cNvPr id="4" name="Rounded Rectangle 4">
            <a:extLst>
              <a:ext uri="{FF2B5EF4-FFF2-40B4-BE49-F238E27FC236}">
                <a16:creationId xmlns:a16="http://schemas.microsoft.com/office/drawing/2014/main" id="{AC6E2217-2AF9-40DC-BADF-2D5B2F9B16E0}"/>
              </a:ext>
            </a:extLst>
          </p:cNvPr>
          <p:cNvSpPr/>
          <p:nvPr/>
        </p:nvSpPr>
        <p:spPr>
          <a:xfrm>
            <a:off x="10049480" y="3800640"/>
            <a:ext cx="1600200" cy="95995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Negatively worded item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58C1618-CAB6-44C7-8AE8-7254213EBDF8}"/>
              </a:ext>
            </a:extLst>
          </p:cNvPr>
          <p:cNvSpPr/>
          <p:nvPr/>
        </p:nvSpPr>
        <p:spPr>
          <a:xfrm>
            <a:off x="313488" y="4892713"/>
            <a:ext cx="10241280" cy="477448"/>
          </a:xfrm>
          <a:prstGeom prst="ellipse">
            <a:avLst/>
          </a:prstGeom>
          <a:noFill/>
          <a:ln w="2857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3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BCBD5-6C2E-4654-B4BB-2AEF61A20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 Psychological Measure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7B2B5-E26C-4C31-8DFD-C87F8BCDD3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Think carefully about what it is you actually want to measure (think about your operational definition!) and what the best way of measuring this is.... </a:t>
            </a:r>
          </a:p>
          <a:p>
            <a:r>
              <a:rPr lang="en-GB" sz="2400" dirty="0"/>
              <a:t>Need to consider the type of data your study will produce</a:t>
            </a:r>
          </a:p>
          <a:p>
            <a:r>
              <a:rPr lang="en-GB" sz="2400" dirty="0"/>
              <a:t>Can often measure your operational definition through data type - So, how do you decide? </a:t>
            </a:r>
          </a:p>
        </p:txBody>
      </p:sp>
    </p:spTree>
    <p:extLst>
      <p:ext uri="{BB962C8B-B14F-4D97-AF65-F5344CB8AC3E}">
        <p14:creationId xmlns:p14="http://schemas.microsoft.com/office/powerpoint/2010/main" val="218540150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D9198-225F-465F-829E-B9E663C4F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Types of Data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Two broad types</a:t>
            </a:r>
            <a:endParaRPr lang="en-GB" sz="4000" dirty="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A75A8-A0ED-4EB2-93CB-8FA082122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546224"/>
            <a:ext cx="5977938" cy="400133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Categorical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rgbClr val="FFFFFF"/>
                </a:solidFill>
              </a:rPr>
              <a:t>Limited number of groups to which people can belong to / can only belong to one group</a:t>
            </a:r>
          </a:p>
          <a:p>
            <a:r>
              <a:rPr lang="en-GB" dirty="0">
                <a:solidFill>
                  <a:srgbClr val="FFFFFF"/>
                </a:solidFill>
              </a:rPr>
              <a:t>E.g., gender, personality type</a:t>
            </a:r>
          </a:p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Continuous </a:t>
            </a:r>
          </a:p>
          <a:p>
            <a:r>
              <a:rPr lang="en-GB" dirty="0">
                <a:solidFill>
                  <a:srgbClr val="FFFFFF"/>
                </a:solidFill>
              </a:rPr>
              <a:t>Can take a vast range of values often from zero to an infinite number</a:t>
            </a:r>
          </a:p>
          <a:p>
            <a:r>
              <a:rPr lang="en-GB" dirty="0">
                <a:solidFill>
                  <a:srgbClr val="FFFFFF"/>
                </a:solidFill>
              </a:rPr>
              <a:t>E.g., ages, time taken to react to stimuli, scores on a questionnaire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E56D4FED-8A71-444E-A0FF-704B2FD69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29" r="42992" b="-1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846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651F2-28C7-41FA-B7D3-5D0875567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it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98A27-4B81-455F-B6FE-90A3ED54A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It will influence </a:t>
            </a:r>
          </a:p>
          <a:p>
            <a:endParaRPr lang="en-GB" sz="2800" dirty="0"/>
          </a:p>
          <a:p>
            <a:pPr lvl="1"/>
            <a:r>
              <a:rPr lang="en-GB" sz="2400" dirty="0"/>
              <a:t>The quality of your results, </a:t>
            </a:r>
          </a:p>
          <a:p>
            <a:pPr lvl="1"/>
            <a:r>
              <a:rPr lang="en-GB" sz="2400" dirty="0"/>
              <a:t>The type of conclusions you are able to draw from your results </a:t>
            </a:r>
          </a:p>
          <a:p>
            <a:pPr lvl="1"/>
            <a:r>
              <a:rPr lang="en-GB" sz="2400" dirty="0"/>
              <a:t>The type of statistical analysis you are able to conduct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6157113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RetrospectVTI">
  <a:themeElements>
    <a:clrScheme name="AnalogousFromLightSeedRightStep">
      <a:dk1>
        <a:srgbClr val="000000"/>
      </a:dk1>
      <a:lt1>
        <a:srgbClr val="FFFFFF"/>
      </a:lt1>
      <a:dk2>
        <a:srgbClr val="412427"/>
      </a:dk2>
      <a:lt2>
        <a:srgbClr val="E2E8E7"/>
      </a:lt2>
      <a:accent1>
        <a:srgbClr val="C6969B"/>
      </a:accent1>
      <a:accent2>
        <a:srgbClr val="BA927F"/>
      </a:accent2>
      <a:accent3>
        <a:srgbClr val="AEA384"/>
      </a:accent3>
      <a:accent4>
        <a:srgbClr val="A0A873"/>
      </a:accent4>
      <a:accent5>
        <a:srgbClr val="93AB81"/>
      </a:accent5>
      <a:accent6>
        <a:srgbClr val="79B078"/>
      </a:accent6>
      <a:hlink>
        <a:srgbClr val="568E88"/>
      </a:hlink>
      <a:folHlink>
        <a:srgbClr val="7F7F7F"/>
      </a:folHlink>
    </a:clrScheme>
    <a:fontScheme name="Retrospect">
      <a:majorFont>
        <a:latin typeface="Arial Nova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4" ma:contentTypeDescription="Create a new document." ma:contentTypeScope="" ma:versionID="d4ea91db6a8503857e031c9c92ec8786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eb66828d93ae21234f51f76c1721405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AB32F9-0DD0-4ABF-82A0-BE8FD3F77E3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66C966C-6E88-484E-83A0-3C63F2F9D08C}">
  <ds:schemaRefs>
    <ds:schemaRef ds:uri="http://schemas.microsoft.com/office/2006/metadata/properties"/>
    <ds:schemaRef ds:uri="696490a5-0429-499a-a254-a60426c02ef0"/>
    <ds:schemaRef ds:uri="http://schemas.microsoft.com/office/2006/documentManagement/types"/>
    <ds:schemaRef ds:uri="http://purl.org/dc/elements/1.1/"/>
    <ds:schemaRef ds:uri="http://www.w3.org/XML/1998/namespace"/>
    <ds:schemaRef ds:uri="http://purl.org/dc/dcmitype/"/>
    <ds:schemaRef ds:uri="d2d6d51c-be45-489c-bfaa-c0c3d4c0c982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3BCF0D53-ECB5-44BD-B885-3E0EF0A8E5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3024</Words>
  <Application>Microsoft Office PowerPoint</Application>
  <PresentationFormat>Widescreen</PresentationFormat>
  <Paragraphs>366</Paragraphs>
  <Slides>56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1" baseType="lpstr">
      <vt:lpstr>Arial Nova</vt:lpstr>
      <vt:lpstr>Arial Nova Light</vt:lpstr>
      <vt:lpstr>Arial</vt:lpstr>
      <vt:lpstr>Calibri</vt:lpstr>
      <vt:lpstr>RetrospectVTI</vt:lpstr>
      <vt:lpstr>Research Methods II</vt:lpstr>
      <vt:lpstr>Questionnaires / Psychological Scales</vt:lpstr>
      <vt:lpstr>Psychological Measures</vt:lpstr>
      <vt:lpstr>Psychological Measures</vt:lpstr>
      <vt:lpstr>Scale Items</vt:lpstr>
      <vt:lpstr>Scale Items</vt:lpstr>
      <vt:lpstr>Scales and Tests</vt:lpstr>
      <vt:lpstr>Psychological Scales and Tests</vt:lpstr>
      <vt:lpstr>Closed Questions</vt:lpstr>
      <vt:lpstr>Types of Scales</vt:lpstr>
      <vt:lpstr>Types of Scales</vt:lpstr>
      <vt:lpstr>Types of Scales</vt:lpstr>
      <vt:lpstr>Types of Scales</vt:lpstr>
      <vt:lpstr>Types of Scales</vt:lpstr>
      <vt:lpstr>Types of Scales</vt:lpstr>
      <vt:lpstr>Issues with Psychological Scales</vt:lpstr>
      <vt:lpstr>Psychological Scales: Issues</vt:lpstr>
      <vt:lpstr>Psychological Scales: Issues</vt:lpstr>
      <vt:lpstr>Psychological Scales: Issues</vt:lpstr>
      <vt:lpstr>Psychological Scales: Issues</vt:lpstr>
      <vt:lpstr>Constructing Psychological Scales</vt:lpstr>
      <vt:lpstr>Constructing Psychological Scales: What to Avoid</vt:lpstr>
      <vt:lpstr>Personality Measures / Intelligence Tests</vt:lpstr>
      <vt:lpstr>Psychometric Properties</vt:lpstr>
      <vt:lpstr>Psychometric Properties</vt:lpstr>
      <vt:lpstr>Psychometric Properties</vt:lpstr>
      <vt:lpstr>Psychometric Properties</vt:lpstr>
      <vt:lpstr>Psychological Measures</vt:lpstr>
      <vt:lpstr>Reliability</vt:lpstr>
      <vt:lpstr>Reliability</vt:lpstr>
      <vt:lpstr>Reliability</vt:lpstr>
      <vt:lpstr>Checks for Internal Reliability</vt:lpstr>
      <vt:lpstr>Checks for Internal Reliability</vt:lpstr>
      <vt:lpstr>Internal Reliability: Item Analysis</vt:lpstr>
      <vt:lpstr>Internal Reliability: Item Analysis</vt:lpstr>
      <vt:lpstr>Validity</vt:lpstr>
      <vt:lpstr>Validity</vt:lpstr>
      <vt:lpstr>Validity</vt:lpstr>
      <vt:lpstr>Validity</vt:lpstr>
      <vt:lpstr>Validity: Criterion Validity</vt:lpstr>
      <vt:lpstr>Validity</vt:lpstr>
      <vt:lpstr>Validity</vt:lpstr>
      <vt:lpstr>The Importance of Norming</vt:lpstr>
      <vt:lpstr>The Importance of Norming</vt:lpstr>
      <vt:lpstr>The Importance of Norming</vt:lpstr>
      <vt:lpstr>Normal Distribution</vt:lpstr>
      <vt:lpstr>Scales, Sub-Scales, Reverse Scoring and Calculating Total Scores</vt:lpstr>
      <vt:lpstr>Recap: Measures</vt:lpstr>
      <vt:lpstr>Scales and Sub-Scales</vt:lpstr>
      <vt:lpstr>E.g., Impact of Events Scale (IES; Horowitz et al., 1979)</vt:lpstr>
      <vt:lpstr>Reverse Scoring / Reverse Coding</vt:lpstr>
      <vt:lpstr>Reverse Scoring / Reverse Coding</vt:lpstr>
      <vt:lpstr>AISS</vt:lpstr>
      <vt:lpstr>Choosing a Psychological Measure</vt:lpstr>
      <vt:lpstr>Types of Data Two broad types</vt:lpstr>
      <vt:lpstr>Why does it matter?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II</dc:title>
  <dc:creator>Stacey Coleman</dc:creator>
  <cp:lastModifiedBy>Stacey Coleman</cp:lastModifiedBy>
  <cp:revision>3</cp:revision>
  <dcterms:created xsi:type="dcterms:W3CDTF">2021-11-04T17:01:47Z</dcterms:created>
  <dcterms:modified xsi:type="dcterms:W3CDTF">2024-11-18T11:51:23Z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