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57" r:id="rId3"/>
    <p:sldId id="258" r:id="rId4"/>
    <p:sldId id="271" r:id="rId5"/>
    <p:sldId id="272" r:id="rId6"/>
    <p:sldId id="273" r:id="rId7"/>
    <p:sldId id="282" r:id="rId8"/>
    <p:sldId id="283" r:id="rId9"/>
    <p:sldId id="284" r:id="rId10"/>
    <p:sldId id="286" r:id="rId11"/>
    <p:sldId id="287" r:id="rId12"/>
    <p:sldId id="288" r:id="rId13"/>
    <p:sldId id="289" r:id="rId14"/>
    <p:sldId id="28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21" autoAdjust="0"/>
    <p:restoredTop sz="57797" autoAdjust="0"/>
  </p:normalViewPr>
  <p:slideViewPr>
    <p:cSldViewPr>
      <p:cViewPr>
        <p:scale>
          <a:sx n="50" d="100"/>
          <a:sy n="50" d="100"/>
        </p:scale>
        <p:origin x="-1740"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B22F9C-CD5A-4049-94F8-E5F81D2BCE62}" type="datetimeFigureOut">
              <a:rPr lang="en-US" smtClean="0"/>
              <a:pPr/>
              <a:t>12/3/2020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55032E-3E0A-48E1-B8B9-752D4934088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presentation will cover the discussion on the chosen intended career in the security field. It is given that the individual owns the small company in security and protection and presently he works as the bodyguard. Considering the intended career of bodyguard in safety and security field, the academic and employability skills of the individual should related with the particular field. The presentation covers the employability skills the employers looks for along with covering personal swot analysis and improvement of such skills along with evaluation of skills in light with industry expectations.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55032E-3E0A-48E1-B8B9-752D4934088F}"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Working as the security officer/ bodyguard, the individual has different skills and achievements. The foremost skill is fluent English as working in the hotel needs communication skills with the guest. The next skill is Microsoft office knowledge that includes use of Excel, Word, Outlook and PowerPoint and these tools allows to store the information about the guest visit, stay and departure. The next is efficient communication skills that is must to be presented in the security bodyguard (</a:t>
            </a:r>
            <a:r>
              <a:rPr lang="en-GB" sz="1200" kern="1200" dirty="0" err="1">
                <a:solidFill>
                  <a:schemeClr val="tx1"/>
                </a:solidFill>
                <a:latin typeface="+mn-lt"/>
                <a:ea typeface="+mn-ea"/>
                <a:cs typeface="+mn-cs"/>
              </a:rPr>
              <a:t>Glanz</a:t>
            </a:r>
            <a:r>
              <a:rPr lang="en-GB" sz="1200" kern="1200" dirty="0">
                <a:solidFill>
                  <a:schemeClr val="tx1"/>
                </a:solidFill>
                <a:latin typeface="+mn-lt"/>
                <a:ea typeface="+mn-ea"/>
                <a:cs typeface="+mn-cs"/>
              </a:rPr>
              <a:t>, 2014).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555032E-3E0A-48E1-B8B9-752D4934088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following skill is of security officer is quick at taking significant initiatives and ensures health and safety at the workplace. The security officer or bodyguard main achievement is high field awarding body for compliance qualification, award for working as Door Supervisor within Private Security Industry, First Aid Training, Conflict Management Training and Award in Emergency First Aid at Work.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55032E-3E0A-48E1-B8B9-752D4934088F}"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general employability skills are referred as the skills needed not only for gaining employment but also to succeed within firm so as to get potential and contribute successfully towards enterprise strategic directions. Through the wider range of literature research, the result of what the employability skills required by companies are generally the same, can be mainly divided into eight skills that are elaborated below:-</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Communication skills</a:t>
            </a:r>
            <a:r>
              <a:rPr lang="en-GB" sz="1200" kern="1200" dirty="0">
                <a:solidFill>
                  <a:schemeClr val="tx1"/>
                </a:solidFill>
                <a:latin typeface="+mn-lt"/>
                <a:ea typeface="+mn-ea"/>
                <a:cs typeface="+mn-cs"/>
              </a:rPr>
              <a:t>: The employer looks for communication skills so that employee can develop good relationships with everyone that develops good environment of working and supports in completing the work more usefully ((Bingley, 2015).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Teamwork skills:</a:t>
            </a:r>
            <a:r>
              <a:rPr lang="en-GB" sz="1200" kern="1200" dirty="0">
                <a:solidFill>
                  <a:schemeClr val="tx1"/>
                </a:solidFill>
                <a:latin typeface="+mn-lt"/>
                <a:ea typeface="+mn-ea"/>
                <a:cs typeface="+mn-cs"/>
              </a:rPr>
              <a:t> The individual ability is not to be seen alone but more works require group of people to finish together. Teamwork can increase the progress and support brainstorming for creating better idea.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Problem solving skills</a:t>
            </a:r>
            <a:r>
              <a:rPr lang="en-GB" sz="1200" kern="1200" dirty="0">
                <a:solidFill>
                  <a:schemeClr val="tx1"/>
                </a:solidFill>
                <a:latin typeface="+mn-lt"/>
                <a:ea typeface="+mn-ea"/>
                <a:cs typeface="+mn-cs"/>
              </a:rPr>
              <a:t>: In high competition, organizations are facing several problems and solving it effectively allows the organization to move out from storm.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Self management skills:</a:t>
            </a:r>
            <a:r>
              <a:rPr lang="en-GB" sz="1200" kern="1200" dirty="0">
                <a:solidFill>
                  <a:schemeClr val="tx1"/>
                </a:solidFill>
                <a:latin typeface="+mn-lt"/>
                <a:ea typeface="+mn-ea"/>
                <a:cs typeface="+mn-cs"/>
              </a:rPr>
              <a:t> The organizations also require graduates to have self management capabilities to finish the work alone that means without need for anyone to stand over employees consistently and tell them to do accordingly. </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A555032E-3E0A-48E1-B8B9-752D4934088F}"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Planning and organizing skills:</a:t>
            </a:r>
            <a:r>
              <a:rPr lang="en-GB" sz="1200" kern="1200" dirty="0">
                <a:solidFill>
                  <a:schemeClr val="tx1"/>
                </a:solidFill>
                <a:latin typeface="+mn-lt"/>
                <a:ea typeface="+mn-ea"/>
                <a:cs typeface="+mn-cs"/>
              </a:rPr>
              <a:t> The employers want that their employee to create plan and manage the constraint sources to meet both short and long time objectives (Bingley, 2015).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Technology skills:</a:t>
            </a:r>
            <a:r>
              <a:rPr lang="en-GB" sz="1200" kern="1200" dirty="0">
                <a:solidFill>
                  <a:schemeClr val="tx1"/>
                </a:solidFill>
                <a:latin typeface="+mn-lt"/>
                <a:ea typeface="+mn-ea"/>
                <a:cs typeface="+mn-cs"/>
              </a:rPr>
              <a:t> This skill becoming important as organization requires proficiency in employees with use of telecommunication and computer systems, looking on current trends and developments maintaining information with technology.</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Lifelong learning skills:</a:t>
            </a:r>
            <a:r>
              <a:rPr lang="en-GB" sz="1200" kern="1200" dirty="0">
                <a:solidFill>
                  <a:schemeClr val="tx1"/>
                </a:solidFill>
                <a:latin typeface="+mn-lt"/>
                <a:ea typeface="+mn-ea"/>
                <a:cs typeface="+mn-cs"/>
              </a:rPr>
              <a:t> In respect of ensuring sustainable development, it needs that employee works on consistent learning so as to keep the pace with rapid development of society and employees that have such skills can provide benefits to organization.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Initiative and enterprise skills:</a:t>
            </a:r>
            <a:r>
              <a:rPr lang="en-GB" sz="1200" kern="1200" dirty="0">
                <a:solidFill>
                  <a:schemeClr val="tx1"/>
                </a:solidFill>
                <a:latin typeface="+mn-lt"/>
                <a:ea typeface="+mn-ea"/>
                <a:cs typeface="+mn-cs"/>
              </a:rPr>
              <a:t> The employees hired by the organization should be multi-skilful as organization might transfer their workforce to varied departments and to take varied roles within firm. Therefore, it needs that employee has the initiative and enterprise skills to make adjustments simply to newer situations and can adopt the job immediately (Bingley, 2015).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55032E-3E0A-48E1-B8B9-752D4934088F}"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Strengths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 have excellent communication skills and fluent English skills. This skill is achieved due to experience of working at different positions such as door supervisor, head door supervisor, safety and security officer as at every step the security person has to communicate with variety of guest.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 have received many achievement awards as door supervisor, emergency first aid etc.</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 am efficient in providing training in relation to first aid, conflict management and health and safety at workplace (</a:t>
            </a:r>
            <a:r>
              <a:rPr lang="en-GB" sz="1200" kern="1200" dirty="0" err="1">
                <a:solidFill>
                  <a:schemeClr val="tx1"/>
                </a:solidFill>
                <a:latin typeface="+mn-lt"/>
                <a:ea typeface="+mn-ea"/>
                <a:cs typeface="+mn-cs"/>
              </a:rPr>
              <a:t>Phadermrod</a:t>
            </a:r>
            <a:r>
              <a:rPr lang="en-GB" sz="1200" kern="1200" dirty="0">
                <a:solidFill>
                  <a:schemeClr val="tx1"/>
                </a:solidFill>
                <a:latin typeface="+mn-lt"/>
                <a:ea typeface="+mn-ea"/>
                <a:cs typeface="+mn-cs"/>
              </a:rPr>
              <a:t> et.al. 2019). This skill is achieved with having different degrees etc.</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 have basic computer knowledge and skills and can take the initiatives quickly provided by my seniors at workplace. These computing skills are achieved during the high school only and taking up initiatives comes through having experience of working in last five years.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 work on self development and follow every instruction given to me that support me in having own small company of security and protection (Bingley, 2015).</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55032E-3E0A-48E1-B8B9-752D4934088F}"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Weaknesses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 did not have any academic background that relates to no academic learning, did not have degree and not done any diploma in the respective field.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Being achieved such age I still wake up late due to which I report very late to the people creating the negative impression on my own personality.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 did not have ability to manage the time properly as I take much time in improving the situations and taking time to handle the situation on time.</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Opportunities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To enhance my CV I need to work in different situations and analyse and take decisions independently to include skills of problem solving also.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With gaining continuous experience of planning in field of security I would be able to manage my own company effectively and slowly looks for expansion (</a:t>
            </a:r>
            <a:r>
              <a:rPr lang="en-GB" sz="1200" kern="1200" dirty="0" err="1">
                <a:solidFill>
                  <a:schemeClr val="tx1"/>
                </a:solidFill>
                <a:latin typeface="+mn-lt"/>
                <a:ea typeface="+mn-ea"/>
                <a:cs typeface="+mn-cs"/>
              </a:rPr>
              <a:t>Phadermrod</a:t>
            </a:r>
            <a:r>
              <a:rPr lang="en-GB" sz="1200" kern="1200" dirty="0">
                <a:solidFill>
                  <a:schemeClr val="tx1"/>
                </a:solidFill>
                <a:latin typeface="+mn-lt"/>
                <a:ea typeface="+mn-ea"/>
                <a:cs typeface="+mn-cs"/>
              </a:rPr>
              <a:t> et.al. 2019).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Although I have practical knowledge in the field but I need to have to academic background and certificates due to which I will be undertaking the academic course of security.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After getting the academic certificate I would be working the organization where managing time has been important such as health and social care practices, private organizations where time of reaching of employees has been important and likewise.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Threats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The change in regulations can influence the services of bodyguard</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Increases in price inputs can result into upward pricing</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The cost of insurance is rising consistently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55032E-3E0A-48E1-B8B9-752D4934088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Threats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The change in regulations can influence the services of bodyguard</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Increases in price inputs can result into upward pricing</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The cost of insurance is rising consistently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55032E-3E0A-48E1-B8B9-752D4934088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From considering the swot analysis, it can be seen that individual requires the improvement in its security services in context with employability skills. Although according to the expectations of the industry it is examined that many of the employability skills present yet improvement are required due to which PDP tool is used. The skills present in the bodyguard that links with the employability skills are communication skills, teamwork skills, self management skills, technology skills, and initiative skills (</a:t>
            </a:r>
            <a:r>
              <a:rPr lang="en-GB" sz="1200" kern="1200" dirty="0" err="1">
                <a:solidFill>
                  <a:schemeClr val="tx1"/>
                </a:solidFill>
                <a:latin typeface="+mn-lt"/>
                <a:ea typeface="+mn-ea"/>
                <a:cs typeface="+mn-cs"/>
              </a:rPr>
              <a:t>Glanz</a:t>
            </a:r>
            <a:r>
              <a:rPr lang="en-GB" sz="1200" kern="1200" dirty="0">
                <a:solidFill>
                  <a:schemeClr val="tx1"/>
                </a:solidFill>
                <a:latin typeface="+mn-lt"/>
                <a:ea typeface="+mn-ea"/>
                <a:cs typeface="+mn-cs"/>
              </a:rPr>
              <a:t>, 2014). </a:t>
            </a:r>
            <a:endParaRPr lang="en-US" dirty="0"/>
          </a:p>
        </p:txBody>
      </p:sp>
      <p:sp>
        <p:nvSpPr>
          <p:cNvPr id="4" name="Slide Number Placeholder 3"/>
          <p:cNvSpPr>
            <a:spLocks noGrp="1"/>
          </p:cNvSpPr>
          <p:nvPr>
            <p:ph type="sldNum" sz="quarter" idx="10"/>
          </p:nvPr>
        </p:nvSpPr>
        <p:spPr/>
        <p:txBody>
          <a:bodyPr/>
          <a:lstStyle/>
          <a:p>
            <a:fld id="{A555032E-3E0A-48E1-B8B9-752D4934088F}"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1" kern="1200" dirty="0">
                <a:solidFill>
                  <a:schemeClr val="tx1"/>
                </a:solidFill>
                <a:latin typeface="+mn-lt"/>
                <a:ea typeface="+mn-ea"/>
                <a:cs typeface="+mn-cs"/>
              </a:rPr>
              <a:t>Improvement in skills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Specific actions to be taken</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Measurement to be done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Achievable</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Realistic</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Time bounded</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Problem solving skills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Become the volunteer and analyze the higher position security officer and their actions to be taken in the particular situation (Scott et.al. 2019).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Analyze the needs to solve the problem and meet the requirements of the senior officers.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Make use of other resources also apart from taking volunteer opportunity. The learning through theoretical concept can also be gained that supports in achievement of relevant skill.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skill is necessary in every field therefore it is real in achieving for the employee working in organization.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2 months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Planning and organizing skills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Involving with the management in order to understand how they plan and manage the skills. It is important to make arrangement daily by the bodyguard in order to develop skills of organizing.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plans are to be made every day and security person should do the things according to the plans only.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plans are prepared by reviewing the management books on planning so that measurable element can be achieved.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planning and organizing is the important part of the workplace that supports in managing the time as well. Therefore, this skill is to be achieved in real to support in proper conducting of security job.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Every day</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Lifelong learning skills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Making the practice of learning daily the new things that supports in developing the skills of continuous learning to benefit own and to others.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new learning is to be done every day and it should be implemented in any case.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learning is to be related to the intended career that supports in achieving the skill. For this purpose the use of secondary resources is to be done to gain learning.</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concept of lifelong is not new and it is needed in employees at the workplace especially in case of change management situation.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Every day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55032E-3E0A-48E1-B8B9-752D4934088F}"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Overall, it can be concluded that security officer/ bodyguard job as the intended career had been considered to be connected with academic and employability skills in the presentation. The skills and achievements had been shown and general employability skills are also discussed that the individual should possess. The weaknesses are identified using personal swot analysis of security bodyguard. The plan for skills improvement had been made that is to be considered by the security bodyguard in order to manage his job effectively along with managing small security protection business as well. In addition, the individual skills are compared with the security industry expectations in relation to employability.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55032E-3E0A-48E1-B8B9-752D4934088F}"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52F2F776-DA05-49CA-80B2-524775FCF997}" type="datetimeFigureOut">
              <a:rPr lang="en-US" smtClean="0"/>
              <a:pPr/>
              <a:t>12/3/2020</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9F68785-CD68-4490-A431-BD88B7F22272}"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2F2F776-DA05-49CA-80B2-524775FCF997}" type="datetimeFigureOut">
              <a:rPr lang="en-US" smtClean="0"/>
              <a:pPr/>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F68785-CD68-4490-A431-BD88B7F2227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2F2F776-DA05-49CA-80B2-524775FCF997}" type="datetimeFigureOut">
              <a:rPr lang="en-US" smtClean="0"/>
              <a:pPr/>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F68785-CD68-4490-A431-BD88B7F22272}"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2F2F776-DA05-49CA-80B2-524775FCF997}" type="datetimeFigureOut">
              <a:rPr lang="en-US" smtClean="0"/>
              <a:pPr/>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F68785-CD68-4490-A431-BD88B7F2227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2F2F776-DA05-49CA-80B2-524775FCF997}" type="datetimeFigureOut">
              <a:rPr lang="en-US" smtClean="0"/>
              <a:pPr/>
              <a:t>12/3/2020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F68785-CD68-4490-A431-BD88B7F2227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52F2F776-DA05-49CA-80B2-524775FCF997}" type="datetimeFigureOut">
              <a:rPr lang="en-US" smtClean="0"/>
              <a:pPr/>
              <a:t>12/3/2020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F68785-CD68-4490-A431-BD88B7F2227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52F2F776-DA05-49CA-80B2-524775FCF997}" type="datetimeFigureOut">
              <a:rPr lang="en-US" smtClean="0"/>
              <a:pPr/>
              <a:t>12/3/2020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F68785-CD68-4490-A431-BD88B7F22272}"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2F2F776-DA05-49CA-80B2-524775FCF997}" type="datetimeFigureOut">
              <a:rPr lang="en-US" smtClean="0"/>
              <a:pPr/>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F68785-CD68-4490-A431-BD88B7F2227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52F2F776-DA05-49CA-80B2-524775FCF997}" type="datetimeFigureOut">
              <a:rPr lang="en-US" smtClean="0"/>
              <a:pPr/>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F68785-CD68-4490-A431-BD88B7F22272}"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2F2F776-DA05-49CA-80B2-524775FCF997}" type="datetimeFigureOut">
              <a:rPr lang="en-US" smtClean="0"/>
              <a:pPr/>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F68785-CD68-4490-A431-BD88B7F2227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2F2F776-DA05-49CA-80B2-524775FCF997}" type="datetimeFigureOut">
              <a:rPr lang="en-US" smtClean="0"/>
              <a:pPr/>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F68785-CD68-4490-A431-BD88B7F2227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52F2F776-DA05-49CA-80B2-524775FCF997}" type="datetimeFigureOut">
              <a:rPr lang="en-US" smtClean="0"/>
              <a:pPr/>
              <a:t>12/3/2020</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C9F68785-CD68-4490-A431-BD88B7F22272}"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Image result for business"/>
          <p:cNvPicPr>
            <a:picLocks noChangeAspect="1" noChangeArrowheads="1"/>
          </p:cNvPicPr>
          <p:nvPr/>
        </p:nvPicPr>
        <p:blipFill>
          <a:blip r:embed="rId2"/>
          <a:srcRect/>
          <a:stretch>
            <a:fillRect/>
          </a:stretch>
        </p:blipFill>
        <p:spPr bwMode="auto">
          <a:xfrm>
            <a:off x="0" y="-1763305"/>
            <a:ext cx="9672671" cy="3214685"/>
          </a:xfrm>
          <a:prstGeom prst="rect">
            <a:avLst/>
          </a:prstGeom>
          <a:noFill/>
        </p:spPr>
      </p:pic>
      <p:sp>
        <p:nvSpPr>
          <p:cNvPr id="5" name="Title 4">
            <a:extLst>
              <a:ext uri="{FF2B5EF4-FFF2-40B4-BE49-F238E27FC236}">
                <a16:creationId xmlns:a16="http://schemas.microsoft.com/office/drawing/2014/main" id="{0529823C-FD16-0445-85DC-88C808A5EEEB}"/>
              </a:ext>
            </a:extLst>
          </p:cNvPr>
          <p:cNvSpPr>
            <a:spLocks noGrp="1"/>
          </p:cNvSpPr>
          <p:nvPr>
            <p:ph type="ctrTitle"/>
          </p:nvPr>
        </p:nvSpPr>
        <p:spPr>
          <a:xfrm>
            <a:off x="1448430" y="1367462"/>
            <a:ext cx="7781935" cy="3751523"/>
          </a:xfrm>
        </p:spPr>
        <p:txBody>
          <a:bodyPr>
            <a:normAutofit fontScale="90000"/>
          </a:bodyPr>
          <a:lstStyle/>
          <a:p>
            <a:r>
              <a:rPr lang="en-GB"/>
              <a:t>Academic &amp; Employability Skills</a:t>
            </a:r>
            <a:br>
              <a:rPr lang="en-GB"/>
            </a:br>
            <a:br>
              <a:rPr lang="en-GB"/>
            </a:br>
            <a:br>
              <a:rPr lang="en-GB"/>
            </a:br>
            <a:r>
              <a:rPr lang="en-GB"/>
              <a:t>Alexandru Cardei Pantiru</a:t>
            </a:r>
            <a:br>
              <a:rPr lang="en-GB"/>
            </a:br>
            <a:r>
              <a:rPr lang="en-GB"/>
              <a:t>Student ID: 2009433</a:t>
            </a:r>
            <a:br>
              <a:rPr lang="en-GB"/>
            </a:br>
            <a:r>
              <a:rPr lang="en-GB"/>
              <a:t>Tutor Name: Lloyd Beharry </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538" y="320040"/>
            <a:ext cx="6624662" cy="465754"/>
          </a:xfrm>
        </p:spPr>
        <p:txBody>
          <a:bodyPr>
            <a:normAutofit fontScale="90000"/>
          </a:bodyPr>
          <a:lstStyle/>
          <a:p>
            <a:r>
              <a:rPr lang="en-US" dirty="0"/>
              <a:t>Introduction </a:t>
            </a:r>
          </a:p>
        </p:txBody>
      </p:sp>
      <p:sp>
        <p:nvSpPr>
          <p:cNvPr id="3" name="Content Placeholder 2"/>
          <p:cNvSpPr>
            <a:spLocks noGrp="1"/>
          </p:cNvSpPr>
          <p:nvPr>
            <p:ph idx="1"/>
          </p:nvPr>
        </p:nvSpPr>
        <p:spPr>
          <a:xfrm>
            <a:off x="1071538" y="1071546"/>
            <a:ext cx="7500990" cy="5384190"/>
          </a:xfrm>
        </p:spPr>
        <p:txBody>
          <a:bodyPr>
            <a:normAutofit/>
          </a:bodyPr>
          <a:lstStyle/>
          <a:p>
            <a:pPr algn="just">
              <a:lnSpc>
                <a:spcPct val="150000"/>
              </a:lnSpc>
            </a:pPr>
            <a:r>
              <a:rPr lang="en-GB" sz="2800" dirty="0"/>
              <a:t>The presentation will cover the discussion on the chosen intended career in the security field.</a:t>
            </a:r>
          </a:p>
          <a:p>
            <a:pPr algn="just">
              <a:lnSpc>
                <a:spcPct val="150000"/>
              </a:lnSpc>
            </a:pPr>
            <a:r>
              <a:rPr lang="en-GB" sz="2800" dirty="0"/>
              <a:t>It will also covers the employability skills the employers looks for along with covering personal swot analysis and improvement of such skills </a:t>
            </a:r>
            <a:endParaRPr 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2976" y="285728"/>
            <a:ext cx="7715304" cy="1285884"/>
          </a:xfrm>
        </p:spPr>
        <p:txBody>
          <a:bodyPr>
            <a:noAutofit/>
          </a:bodyPr>
          <a:lstStyle/>
          <a:p>
            <a:r>
              <a:rPr lang="en-GB" sz="2800" b="1" u="sng" dirty="0"/>
              <a:t>Skills and achievements on the basis of CV on security officer/ bodyguard</a:t>
            </a:r>
            <a:endParaRPr lang="en-US" sz="2800" b="1" u="sng" dirty="0"/>
          </a:p>
        </p:txBody>
      </p:sp>
      <p:sp>
        <p:nvSpPr>
          <p:cNvPr id="5" name="Content Placeholder 2"/>
          <p:cNvSpPr>
            <a:spLocks noGrp="1"/>
          </p:cNvSpPr>
          <p:nvPr>
            <p:ph idx="1"/>
          </p:nvPr>
        </p:nvSpPr>
        <p:spPr>
          <a:xfrm>
            <a:off x="1071538" y="1714488"/>
            <a:ext cx="7786742" cy="4929222"/>
          </a:xfrm>
        </p:spPr>
        <p:txBody>
          <a:bodyPr>
            <a:noAutofit/>
          </a:bodyPr>
          <a:lstStyle/>
          <a:p>
            <a:pPr algn="just">
              <a:lnSpc>
                <a:spcPct val="150000"/>
              </a:lnSpc>
              <a:buNone/>
            </a:pPr>
            <a:r>
              <a:rPr lang="en-GB" sz="2400" dirty="0"/>
              <a:t>The skills and achievements are listed below:-</a:t>
            </a:r>
          </a:p>
          <a:p>
            <a:pPr algn="just">
              <a:lnSpc>
                <a:spcPct val="150000"/>
              </a:lnSpc>
            </a:pPr>
            <a:r>
              <a:rPr lang="en-GB" sz="2400" dirty="0"/>
              <a:t>Fluent English</a:t>
            </a:r>
          </a:p>
          <a:p>
            <a:pPr algn="just">
              <a:lnSpc>
                <a:spcPct val="150000"/>
              </a:lnSpc>
            </a:pPr>
            <a:r>
              <a:rPr lang="en-GB" sz="2400" dirty="0"/>
              <a:t>Microsoft office knowledge that includes use of Excel, Word, Outlook and PowerPoint </a:t>
            </a:r>
          </a:p>
          <a:p>
            <a:pPr algn="just">
              <a:lnSpc>
                <a:spcPct val="150000"/>
              </a:lnSpc>
            </a:pPr>
            <a:r>
              <a:rPr lang="en-GB" sz="2400" dirty="0"/>
              <a:t>Efficient communication skills </a:t>
            </a:r>
          </a:p>
          <a:p>
            <a:pPr algn="just">
              <a:lnSpc>
                <a:spcPct val="150000"/>
              </a:lnSpc>
            </a:pPr>
            <a:r>
              <a:rPr lang="en-GB" sz="2400" dirty="0"/>
              <a:t> Ability to work under pressure and stressful situation</a:t>
            </a:r>
          </a:p>
          <a:p>
            <a:pPr algn="just">
              <a:lnSpc>
                <a:spcPct val="150000"/>
              </a:lnSpc>
            </a:pPr>
            <a:r>
              <a:rPr lang="en-GB" sz="2400" dirty="0"/>
              <a:t>Quick learner and excellent in following instructions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74638"/>
            <a:ext cx="7719274" cy="1011222"/>
          </a:xfrm>
        </p:spPr>
        <p:txBody>
          <a:bodyPr>
            <a:normAutofit/>
          </a:bodyPr>
          <a:lstStyle/>
          <a:p>
            <a:r>
              <a:rPr lang="en-GB" sz="2800" b="1" u="sng" dirty="0"/>
              <a:t>Skills and achievements on the basis of CV on security officer/ bodyguard</a:t>
            </a:r>
            <a:endParaRPr lang="en-US" sz="2800" dirty="0"/>
          </a:p>
        </p:txBody>
      </p:sp>
      <p:sp>
        <p:nvSpPr>
          <p:cNvPr id="3" name="Content Placeholder 2"/>
          <p:cNvSpPr>
            <a:spLocks noGrp="1"/>
          </p:cNvSpPr>
          <p:nvPr>
            <p:ph idx="1"/>
          </p:nvPr>
        </p:nvSpPr>
        <p:spPr>
          <a:xfrm>
            <a:off x="1071538" y="1447800"/>
            <a:ext cx="7862150" cy="5195910"/>
          </a:xfrm>
        </p:spPr>
        <p:txBody>
          <a:bodyPr>
            <a:normAutofit fontScale="92500"/>
          </a:bodyPr>
          <a:lstStyle/>
          <a:p>
            <a:pPr algn="just">
              <a:lnSpc>
                <a:spcPct val="150000"/>
              </a:lnSpc>
            </a:pPr>
            <a:r>
              <a:rPr lang="en-GB" sz="2400" dirty="0"/>
              <a:t>Security officer is quick at taking significant initiatives </a:t>
            </a:r>
          </a:p>
          <a:p>
            <a:pPr algn="just">
              <a:lnSpc>
                <a:spcPct val="150000"/>
              </a:lnSpc>
            </a:pPr>
            <a:r>
              <a:rPr lang="en-GB" sz="2400" dirty="0"/>
              <a:t>Ensures health and safety</a:t>
            </a:r>
          </a:p>
          <a:p>
            <a:pPr algn="just">
              <a:lnSpc>
                <a:spcPct val="150000"/>
              </a:lnSpc>
              <a:buNone/>
            </a:pPr>
            <a:r>
              <a:rPr lang="en-GB" sz="2400" b="1" dirty="0"/>
              <a:t>Achievemen</a:t>
            </a:r>
            <a:r>
              <a:rPr lang="en-GB" sz="2400" dirty="0"/>
              <a:t>t – </a:t>
            </a:r>
          </a:p>
          <a:p>
            <a:pPr algn="just">
              <a:lnSpc>
                <a:spcPct val="150000"/>
              </a:lnSpc>
            </a:pPr>
            <a:r>
              <a:rPr lang="en-GB" sz="2400" dirty="0"/>
              <a:t>High field awarding body for compliance qualification, </a:t>
            </a:r>
          </a:p>
          <a:p>
            <a:pPr algn="just">
              <a:lnSpc>
                <a:spcPct val="150000"/>
              </a:lnSpc>
            </a:pPr>
            <a:r>
              <a:rPr lang="en-GB" sz="2400" dirty="0"/>
              <a:t>Award for working as Door Supervisor within Private Security Industry, </a:t>
            </a:r>
          </a:p>
          <a:p>
            <a:pPr algn="just">
              <a:lnSpc>
                <a:spcPct val="150000"/>
              </a:lnSpc>
            </a:pPr>
            <a:r>
              <a:rPr lang="en-GB" sz="2400" dirty="0"/>
              <a:t>First Aid Training, </a:t>
            </a:r>
          </a:p>
          <a:p>
            <a:pPr algn="just">
              <a:lnSpc>
                <a:spcPct val="150000"/>
              </a:lnSpc>
            </a:pPr>
            <a:r>
              <a:rPr lang="en-GB" sz="2400" dirty="0"/>
              <a:t>Conflict Management Training</a:t>
            </a:r>
          </a:p>
          <a:p>
            <a:pPr algn="just">
              <a:lnSpc>
                <a:spcPct val="150000"/>
              </a:lnSpc>
            </a:pPr>
            <a:r>
              <a:rPr lang="en-GB" sz="2400" dirty="0"/>
              <a:t> Award in Emergency First Aid at Work</a:t>
            </a:r>
            <a:endParaRPr lang="en-US" sz="2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1538" y="274638"/>
            <a:ext cx="7862150" cy="1011222"/>
          </a:xfrm>
        </p:spPr>
        <p:txBody>
          <a:bodyPr>
            <a:noAutofit/>
          </a:bodyPr>
          <a:lstStyle/>
          <a:p>
            <a:r>
              <a:rPr lang="en-GB" sz="2800" b="1" u="sng" dirty="0"/>
              <a:t>Employability skills on basis of literature </a:t>
            </a:r>
            <a:endParaRPr lang="en-US" sz="2800" b="1" u="sng" dirty="0"/>
          </a:p>
        </p:txBody>
      </p:sp>
      <p:sp>
        <p:nvSpPr>
          <p:cNvPr id="3" name="Content Placeholder 2"/>
          <p:cNvSpPr>
            <a:spLocks noGrp="1"/>
          </p:cNvSpPr>
          <p:nvPr>
            <p:ph idx="1"/>
          </p:nvPr>
        </p:nvSpPr>
        <p:spPr>
          <a:xfrm>
            <a:off x="1000100" y="1571612"/>
            <a:ext cx="7933588" cy="4857784"/>
          </a:xfrm>
        </p:spPr>
        <p:txBody>
          <a:bodyPr>
            <a:normAutofit fontScale="92500"/>
          </a:bodyPr>
          <a:lstStyle/>
          <a:p>
            <a:pPr algn="just">
              <a:lnSpc>
                <a:spcPct val="160000"/>
              </a:lnSpc>
              <a:buNone/>
            </a:pPr>
            <a:r>
              <a:rPr lang="en-GB" sz="2400" dirty="0"/>
              <a:t>Employability skills means skills needed not only for gaining employment and contribute successfully towards enterprise strategic directions.</a:t>
            </a:r>
          </a:p>
          <a:p>
            <a:pPr algn="just">
              <a:lnSpc>
                <a:spcPct val="160000"/>
              </a:lnSpc>
              <a:buNone/>
            </a:pPr>
            <a:r>
              <a:rPr lang="en-GB" sz="2400" dirty="0"/>
              <a:t>The skills are presented below:-</a:t>
            </a:r>
          </a:p>
          <a:p>
            <a:pPr algn="just">
              <a:lnSpc>
                <a:spcPct val="160000"/>
              </a:lnSpc>
            </a:pPr>
            <a:r>
              <a:rPr lang="en-GB" sz="2400" dirty="0"/>
              <a:t>Communication skills</a:t>
            </a:r>
          </a:p>
          <a:p>
            <a:pPr algn="just">
              <a:lnSpc>
                <a:spcPct val="160000"/>
              </a:lnSpc>
            </a:pPr>
            <a:r>
              <a:rPr lang="en-GB" sz="2400" dirty="0"/>
              <a:t>Teamwork skills</a:t>
            </a:r>
          </a:p>
          <a:p>
            <a:pPr algn="just">
              <a:lnSpc>
                <a:spcPct val="160000"/>
              </a:lnSpc>
            </a:pPr>
            <a:r>
              <a:rPr lang="en-GB" sz="2400" dirty="0"/>
              <a:t>Problem solving skills</a:t>
            </a:r>
          </a:p>
          <a:p>
            <a:pPr algn="just">
              <a:lnSpc>
                <a:spcPct val="160000"/>
              </a:lnSpc>
            </a:pPr>
            <a:r>
              <a:rPr lang="en-GB" sz="2400" dirty="0"/>
              <a:t>Self management skills</a:t>
            </a:r>
          </a:p>
          <a:p>
            <a:pPr algn="just"/>
            <a:endParaRPr lang="en-GB" sz="2200" dirty="0"/>
          </a:p>
        </p:txBody>
      </p:sp>
      <p:pic>
        <p:nvPicPr>
          <p:cNvPr id="5" name="Picture 4" descr="communication-skills-list-2063779_FINAL1-5b60d4a9c9e77c00251d3de9.png"/>
          <p:cNvPicPr>
            <a:picLocks noChangeAspect="1"/>
          </p:cNvPicPr>
          <p:nvPr/>
        </p:nvPicPr>
        <p:blipFill>
          <a:blip r:embed="rId3"/>
          <a:stretch>
            <a:fillRect/>
          </a:stretch>
        </p:blipFill>
        <p:spPr>
          <a:xfrm>
            <a:off x="5357818" y="3000372"/>
            <a:ext cx="3499287" cy="1643074"/>
          </a:xfrm>
          <a:prstGeom prst="rect">
            <a:avLst/>
          </a:prstGeom>
        </p:spPr>
      </p:pic>
      <p:pic>
        <p:nvPicPr>
          <p:cNvPr id="6" name="Picture 5" descr="list-of-teamwork-skills-2063773_V5-5b733e1ac9e77c0057b5ce3a.png"/>
          <p:cNvPicPr>
            <a:picLocks noChangeAspect="1"/>
          </p:cNvPicPr>
          <p:nvPr/>
        </p:nvPicPr>
        <p:blipFill>
          <a:blip r:embed="rId4"/>
          <a:stretch>
            <a:fillRect/>
          </a:stretch>
        </p:blipFill>
        <p:spPr>
          <a:xfrm>
            <a:off x="5214942" y="4857760"/>
            <a:ext cx="3393273" cy="169067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00100" y="274638"/>
            <a:ext cx="7933588" cy="1368412"/>
          </a:xfrm>
        </p:spPr>
        <p:txBody>
          <a:bodyPr>
            <a:normAutofit/>
          </a:bodyPr>
          <a:lstStyle/>
          <a:p>
            <a:pPr algn="just"/>
            <a:r>
              <a:rPr lang="en-GB" sz="2800" b="1" u="sng" dirty="0"/>
              <a:t>Employability skills on basis of literature </a:t>
            </a:r>
            <a:endParaRPr lang="en-GB" sz="2500" dirty="0"/>
          </a:p>
        </p:txBody>
      </p:sp>
      <p:sp>
        <p:nvSpPr>
          <p:cNvPr id="3" name="Content Placeholder 2"/>
          <p:cNvSpPr>
            <a:spLocks noGrp="1"/>
          </p:cNvSpPr>
          <p:nvPr>
            <p:ph idx="1"/>
          </p:nvPr>
        </p:nvSpPr>
        <p:spPr>
          <a:xfrm>
            <a:off x="1214414" y="1643050"/>
            <a:ext cx="7572428" cy="5000660"/>
          </a:xfrm>
        </p:spPr>
        <p:txBody>
          <a:bodyPr>
            <a:normAutofit/>
          </a:bodyPr>
          <a:lstStyle/>
          <a:p>
            <a:pPr>
              <a:lnSpc>
                <a:spcPct val="150000"/>
              </a:lnSpc>
            </a:pPr>
            <a:r>
              <a:rPr lang="en-GB" sz="2400" dirty="0"/>
              <a:t>Planning and organizing skills - create plan and manage the constraint sources </a:t>
            </a:r>
            <a:endParaRPr lang="en-US" sz="2400" dirty="0"/>
          </a:p>
          <a:p>
            <a:pPr>
              <a:lnSpc>
                <a:spcPct val="150000"/>
              </a:lnSpc>
            </a:pPr>
            <a:r>
              <a:rPr lang="en-GB" sz="2400" dirty="0"/>
              <a:t>Technology skills - Requires proficiency in employees</a:t>
            </a:r>
            <a:endParaRPr lang="en-US" sz="2400" dirty="0"/>
          </a:p>
          <a:p>
            <a:pPr>
              <a:lnSpc>
                <a:spcPct val="150000"/>
              </a:lnSpc>
            </a:pPr>
            <a:r>
              <a:rPr lang="en-GB" sz="2400" dirty="0"/>
              <a:t>Lifelong learning skills - Ensuring sustainable development, it needs that employee works on consistent learning </a:t>
            </a:r>
            <a:endParaRPr lang="en-US" sz="2400" dirty="0"/>
          </a:p>
          <a:p>
            <a:pPr>
              <a:lnSpc>
                <a:spcPct val="150000"/>
              </a:lnSpc>
            </a:pPr>
            <a:r>
              <a:rPr lang="en-GB" sz="2400" dirty="0"/>
              <a:t>Initiative and enterprise skills - Multi-skilful as organization might transfer their workforce </a:t>
            </a:r>
            <a:endParaRPr lang="en-US" sz="2400" dirty="0"/>
          </a:p>
          <a:p>
            <a:pPr algn="just">
              <a:lnSpc>
                <a:spcPct val="150000"/>
              </a:lnSpc>
              <a:buNone/>
            </a:pPr>
            <a:endParaRPr lang="en-US" sz="2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74638"/>
            <a:ext cx="7719274" cy="1154098"/>
          </a:xfrm>
        </p:spPr>
        <p:txBody>
          <a:bodyPr>
            <a:normAutofit/>
          </a:bodyPr>
          <a:lstStyle/>
          <a:p>
            <a:r>
              <a:rPr lang="en-GB" sz="2800" b="1" u="sng" dirty="0"/>
              <a:t>Evaluation of own skills in light of industry expectations</a:t>
            </a:r>
            <a:endParaRPr lang="en-US" sz="2500" b="1" u="sng" dirty="0"/>
          </a:p>
        </p:txBody>
      </p:sp>
      <p:sp>
        <p:nvSpPr>
          <p:cNvPr id="3" name="Content Placeholder 2"/>
          <p:cNvSpPr>
            <a:spLocks noGrp="1"/>
          </p:cNvSpPr>
          <p:nvPr>
            <p:ph idx="1"/>
          </p:nvPr>
        </p:nvSpPr>
        <p:spPr>
          <a:xfrm>
            <a:off x="1142976" y="1571612"/>
            <a:ext cx="7790712" cy="5072098"/>
          </a:xfrm>
        </p:spPr>
        <p:txBody>
          <a:bodyPr>
            <a:normAutofit/>
          </a:bodyPr>
          <a:lstStyle/>
          <a:p>
            <a:pPr algn="ctr">
              <a:lnSpc>
                <a:spcPct val="150000"/>
              </a:lnSpc>
              <a:buNone/>
            </a:pPr>
            <a:r>
              <a:rPr lang="en-GB" sz="2400" b="1" i="1" dirty="0"/>
              <a:t>Personal SWOT analysis</a:t>
            </a:r>
            <a:endParaRPr lang="en-US" sz="2400" dirty="0"/>
          </a:p>
          <a:p>
            <a:pPr algn="just">
              <a:lnSpc>
                <a:spcPct val="150000"/>
              </a:lnSpc>
              <a:buNone/>
            </a:pPr>
            <a:r>
              <a:rPr lang="en-GB" sz="2400" b="1" dirty="0"/>
              <a:t>Strengths</a:t>
            </a:r>
            <a:endParaRPr lang="en-US" sz="2400" dirty="0"/>
          </a:p>
          <a:p>
            <a:pPr algn="just">
              <a:lnSpc>
                <a:spcPct val="150000"/>
              </a:lnSpc>
            </a:pPr>
            <a:r>
              <a:rPr lang="en-GB" sz="2400" dirty="0"/>
              <a:t>I have excellent communication skills and fluent English skills</a:t>
            </a:r>
          </a:p>
          <a:p>
            <a:pPr algn="just">
              <a:lnSpc>
                <a:spcPct val="150000"/>
              </a:lnSpc>
            </a:pPr>
            <a:r>
              <a:rPr lang="en-GB" sz="2400" dirty="0"/>
              <a:t>I have received many achievement awards</a:t>
            </a:r>
          </a:p>
          <a:p>
            <a:pPr algn="just">
              <a:lnSpc>
                <a:spcPct val="150000"/>
              </a:lnSpc>
            </a:pPr>
            <a:r>
              <a:rPr lang="en-GB" sz="2400" dirty="0"/>
              <a:t>I am efficient in providing training</a:t>
            </a:r>
          </a:p>
          <a:p>
            <a:pPr algn="just">
              <a:lnSpc>
                <a:spcPct val="150000"/>
              </a:lnSpc>
            </a:pPr>
            <a:r>
              <a:rPr lang="en-GB" sz="2400" dirty="0"/>
              <a:t>I have basic computer knowledge and skills </a:t>
            </a:r>
          </a:p>
          <a:p>
            <a:pPr algn="just">
              <a:lnSpc>
                <a:spcPct val="150000"/>
              </a:lnSpc>
            </a:pPr>
            <a:r>
              <a:rPr lang="en-GB" sz="2400" dirty="0"/>
              <a:t>I am Self developed and follow every instruction of seniors</a:t>
            </a:r>
            <a:endParaRPr lang="en-US" sz="2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571480"/>
            <a:ext cx="7498080" cy="571504"/>
          </a:xfrm>
        </p:spPr>
        <p:txBody>
          <a:bodyPr>
            <a:normAutofit fontScale="90000"/>
          </a:bodyPr>
          <a:lstStyle/>
          <a:p>
            <a:r>
              <a:rPr lang="en-GB" sz="4400" b="1" i="1" dirty="0"/>
              <a:t>Personal SWOT analysis</a:t>
            </a:r>
            <a:br>
              <a:rPr lang="en-US" sz="4400" dirty="0"/>
            </a:br>
            <a:endParaRPr lang="en-US" dirty="0"/>
          </a:p>
        </p:txBody>
      </p:sp>
      <p:sp>
        <p:nvSpPr>
          <p:cNvPr id="3" name="Content Placeholder 2"/>
          <p:cNvSpPr>
            <a:spLocks noGrp="1"/>
          </p:cNvSpPr>
          <p:nvPr>
            <p:ph idx="1"/>
          </p:nvPr>
        </p:nvSpPr>
        <p:spPr>
          <a:xfrm>
            <a:off x="1285852" y="1214422"/>
            <a:ext cx="7647836" cy="5357850"/>
          </a:xfrm>
        </p:spPr>
        <p:txBody>
          <a:bodyPr>
            <a:normAutofit fontScale="85000" lnSpcReduction="10000"/>
          </a:bodyPr>
          <a:lstStyle/>
          <a:p>
            <a:pPr algn="just">
              <a:lnSpc>
                <a:spcPct val="150000"/>
              </a:lnSpc>
              <a:buNone/>
            </a:pPr>
            <a:r>
              <a:rPr lang="en-GB" sz="2800" b="1" dirty="0"/>
              <a:t>Weaknesses</a:t>
            </a:r>
          </a:p>
          <a:p>
            <a:pPr algn="just">
              <a:lnSpc>
                <a:spcPct val="150000"/>
              </a:lnSpc>
              <a:buNone/>
            </a:pPr>
            <a:r>
              <a:rPr lang="en-US" sz="2800" dirty="0"/>
              <a:t>I am weak at academic background </a:t>
            </a:r>
          </a:p>
          <a:p>
            <a:pPr algn="just">
              <a:lnSpc>
                <a:spcPct val="150000"/>
              </a:lnSpc>
              <a:buNone/>
            </a:pPr>
            <a:r>
              <a:rPr lang="en-US" sz="2800" dirty="0"/>
              <a:t>I have bad habits of reporting late </a:t>
            </a:r>
          </a:p>
          <a:p>
            <a:pPr algn="just">
              <a:lnSpc>
                <a:spcPct val="150000"/>
              </a:lnSpc>
              <a:buNone/>
            </a:pPr>
            <a:r>
              <a:rPr lang="en-US" sz="2800" dirty="0"/>
              <a:t>I still lack in time management skills </a:t>
            </a:r>
          </a:p>
          <a:p>
            <a:pPr algn="just">
              <a:lnSpc>
                <a:spcPct val="150000"/>
              </a:lnSpc>
              <a:buNone/>
            </a:pPr>
            <a:r>
              <a:rPr lang="en-GB" sz="2800" b="1" dirty="0"/>
              <a:t>Opportunities</a:t>
            </a:r>
            <a:endParaRPr lang="en-US" sz="2800" dirty="0"/>
          </a:p>
          <a:p>
            <a:pPr lvl="0" algn="just">
              <a:lnSpc>
                <a:spcPct val="150000"/>
              </a:lnSpc>
            </a:pPr>
            <a:r>
              <a:rPr lang="en-GB" sz="2800" dirty="0"/>
              <a:t>I can work in different situations </a:t>
            </a:r>
            <a:endParaRPr lang="en-US" sz="2800" dirty="0"/>
          </a:p>
          <a:p>
            <a:pPr lvl="0" algn="just">
              <a:lnSpc>
                <a:spcPct val="150000"/>
              </a:lnSpc>
            </a:pPr>
            <a:r>
              <a:rPr lang="en-GB" sz="2800" dirty="0"/>
              <a:t>I can gain continuous experience of planning</a:t>
            </a:r>
          </a:p>
          <a:p>
            <a:pPr lvl="0" algn="just">
              <a:lnSpc>
                <a:spcPct val="150000"/>
              </a:lnSpc>
            </a:pPr>
            <a:r>
              <a:rPr lang="en-GB" sz="2800" dirty="0"/>
              <a:t>I  can take the learning on the course to have certificates. </a:t>
            </a:r>
          </a:p>
          <a:p>
            <a:pPr lvl="0" algn="just">
              <a:lnSpc>
                <a:spcPct val="150000"/>
              </a:lnSpc>
            </a:pPr>
            <a:r>
              <a:rPr lang="en-GB" sz="2800" dirty="0"/>
              <a:t>I can work in the time based organization </a:t>
            </a:r>
            <a:endParaRPr lang="en-US" sz="2800" dirty="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i="1" dirty="0"/>
              <a:t>Personal SWOT analysis</a:t>
            </a:r>
            <a:br>
              <a:rPr lang="en-US" sz="4000" dirty="0"/>
            </a:br>
            <a:endParaRPr lang="en-US" dirty="0"/>
          </a:p>
        </p:txBody>
      </p:sp>
      <p:sp>
        <p:nvSpPr>
          <p:cNvPr id="3" name="Content Placeholder 2"/>
          <p:cNvSpPr>
            <a:spLocks noGrp="1"/>
          </p:cNvSpPr>
          <p:nvPr>
            <p:ph idx="1"/>
          </p:nvPr>
        </p:nvSpPr>
        <p:spPr>
          <a:xfrm>
            <a:off x="1357290" y="1643050"/>
            <a:ext cx="7576398" cy="4929222"/>
          </a:xfrm>
        </p:spPr>
        <p:txBody>
          <a:bodyPr/>
          <a:lstStyle/>
          <a:p>
            <a:pPr>
              <a:lnSpc>
                <a:spcPct val="150000"/>
              </a:lnSpc>
              <a:buNone/>
            </a:pPr>
            <a:r>
              <a:rPr lang="en-GB" sz="2800" b="1" dirty="0"/>
              <a:t>Threats</a:t>
            </a:r>
            <a:endParaRPr lang="en-US" sz="2800" dirty="0"/>
          </a:p>
          <a:p>
            <a:pPr lvl="0">
              <a:lnSpc>
                <a:spcPct val="150000"/>
              </a:lnSpc>
            </a:pPr>
            <a:r>
              <a:rPr lang="en-GB" sz="2800" dirty="0"/>
              <a:t>Change in regulations</a:t>
            </a:r>
            <a:endParaRPr lang="en-US" sz="2800" dirty="0"/>
          </a:p>
          <a:p>
            <a:pPr lvl="0">
              <a:lnSpc>
                <a:spcPct val="150000"/>
              </a:lnSpc>
            </a:pPr>
            <a:r>
              <a:rPr lang="en-GB" sz="2800" dirty="0"/>
              <a:t>Increases in price inputs</a:t>
            </a:r>
            <a:endParaRPr lang="en-US" sz="2800" dirty="0"/>
          </a:p>
          <a:p>
            <a:pPr lvl="0">
              <a:lnSpc>
                <a:spcPct val="150000"/>
              </a:lnSpc>
            </a:pPr>
            <a:r>
              <a:rPr lang="en-GB" sz="2800" dirty="0"/>
              <a:t>cost of insurance is rising</a:t>
            </a:r>
            <a:endParaRPr lang="en-US" sz="2800" dirty="0"/>
          </a:p>
          <a:p>
            <a:pPr>
              <a:buNone/>
            </a:pPr>
            <a:endParaRPr lang="en-US" dirty="0"/>
          </a:p>
        </p:txBody>
      </p:sp>
      <p:pic>
        <p:nvPicPr>
          <p:cNvPr id="4" name="Picture 3" descr="download.jpg"/>
          <p:cNvPicPr>
            <a:picLocks noChangeAspect="1"/>
          </p:cNvPicPr>
          <p:nvPr/>
        </p:nvPicPr>
        <p:blipFill>
          <a:blip r:embed="rId3"/>
          <a:stretch>
            <a:fillRect/>
          </a:stretch>
        </p:blipFill>
        <p:spPr>
          <a:xfrm>
            <a:off x="6215074" y="1643050"/>
            <a:ext cx="2038350" cy="2247900"/>
          </a:xfrm>
          <a:prstGeom prst="rect">
            <a:avLst/>
          </a:prstGeom>
        </p:spPr>
      </p:pic>
      <p:pic>
        <p:nvPicPr>
          <p:cNvPr id="5" name="Picture 4" descr="download.png"/>
          <p:cNvPicPr>
            <a:picLocks noChangeAspect="1"/>
          </p:cNvPicPr>
          <p:nvPr/>
        </p:nvPicPr>
        <p:blipFill>
          <a:blip r:embed="rId4"/>
          <a:stretch>
            <a:fillRect/>
          </a:stretch>
        </p:blipFill>
        <p:spPr>
          <a:xfrm>
            <a:off x="1571604" y="4786322"/>
            <a:ext cx="7000924" cy="172878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725602"/>
          </a:xfrm>
        </p:spPr>
        <p:txBody>
          <a:bodyPr>
            <a:normAutofit fontScale="90000"/>
          </a:bodyPr>
          <a:lstStyle/>
          <a:p>
            <a:pPr algn="just"/>
            <a:r>
              <a:rPr lang="en-GB" b="1" i="1" dirty="0"/>
              <a:t>Personal action plan for improvement </a:t>
            </a:r>
            <a:br>
              <a:rPr lang="en-US" b="1" dirty="0"/>
            </a:br>
            <a:endParaRPr lang="en-US" dirty="0"/>
          </a:p>
        </p:txBody>
      </p:sp>
      <p:sp>
        <p:nvSpPr>
          <p:cNvPr id="3" name="Content Placeholder 2"/>
          <p:cNvSpPr>
            <a:spLocks noGrp="1"/>
          </p:cNvSpPr>
          <p:nvPr>
            <p:ph idx="1"/>
          </p:nvPr>
        </p:nvSpPr>
        <p:spPr>
          <a:xfrm>
            <a:off x="1435608" y="1928802"/>
            <a:ext cx="7498080" cy="4319598"/>
          </a:xfrm>
        </p:spPr>
        <p:txBody>
          <a:bodyPr>
            <a:normAutofit fontScale="85000" lnSpcReduction="20000"/>
          </a:bodyPr>
          <a:lstStyle/>
          <a:p>
            <a:pPr algn="just">
              <a:lnSpc>
                <a:spcPct val="150000"/>
              </a:lnSpc>
            </a:pPr>
            <a:r>
              <a:rPr lang="en-GB" sz="2800" dirty="0"/>
              <a:t>It can be seen that individual requires the improvement in its security services</a:t>
            </a:r>
          </a:p>
          <a:p>
            <a:pPr algn="just">
              <a:lnSpc>
                <a:spcPct val="150000"/>
              </a:lnSpc>
            </a:pPr>
            <a:r>
              <a:rPr lang="en-GB" sz="2800" dirty="0"/>
              <a:t>Many of the employability skills present yet improvement are required</a:t>
            </a:r>
          </a:p>
          <a:p>
            <a:pPr algn="just">
              <a:lnSpc>
                <a:spcPct val="150000"/>
              </a:lnSpc>
            </a:pPr>
            <a:r>
              <a:rPr lang="en-GB" sz="2800" dirty="0"/>
              <a:t>Link between employability skills and bodyguard skills - Communication skills, teamwork skills, self management skills, technology skills, and initiative skills </a:t>
            </a:r>
            <a:endParaRPr lang="en-US"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225536"/>
          </a:xfrm>
        </p:spPr>
        <p:txBody>
          <a:bodyPr>
            <a:normAutofit fontScale="90000"/>
          </a:bodyPr>
          <a:lstStyle/>
          <a:p>
            <a:pPr algn="just"/>
            <a:r>
              <a:rPr lang="en-GB" b="1" i="1" dirty="0"/>
              <a:t>Personal action plan for improvement </a:t>
            </a:r>
            <a:br>
              <a:rPr lang="en-US" b="1" dirty="0"/>
            </a:br>
            <a:endParaRPr lang="en-US" dirty="0"/>
          </a:p>
        </p:txBody>
      </p:sp>
      <p:graphicFrame>
        <p:nvGraphicFramePr>
          <p:cNvPr id="4" name="Content Placeholder 3"/>
          <p:cNvGraphicFramePr>
            <a:graphicFrameLocks noGrp="1"/>
          </p:cNvGraphicFramePr>
          <p:nvPr>
            <p:ph idx="1"/>
          </p:nvPr>
        </p:nvGraphicFramePr>
        <p:xfrm>
          <a:off x="1214438" y="1357299"/>
          <a:ext cx="7643844" cy="5097780"/>
        </p:xfrm>
        <a:graphic>
          <a:graphicData uri="http://schemas.openxmlformats.org/drawingml/2006/table">
            <a:tbl>
              <a:tblPr firstRow="1" bandRow="1">
                <a:tableStyleId>{5C22544A-7EE6-4342-B048-85BDC9FD1C3A}</a:tableStyleId>
              </a:tblPr>
              <a:tblGrid>
                <a:gridCol w="1273974">
                  <a:extLst>
                    <a:ext uri="{9D8B030D-6E8A-4147-A177-3AD203B41FA5}">
                      <a16:colId xmlns:a16="http://schemas.microsoft.com/office/drawing/2014/main" val="20000"/>
                    </a:ext>
                  </a:extLst>
                </a:gridCol>
                <a:gridCol w="1273974">
                  <a:extLst>
                    <a:ext uri="{9D8B030D-6E8A-4147-A177-3AD203B41FA5}">
                      <a16:colId xmlns:a16="http://schemas.microsoft.com/office/drawing/2014/main" val="20001"/>
                    </a:ext>
                  </a:extLst>
                </a:gridCol>
                <a:gridCol w="1273974">
                  <a:extLst>
                    <a:ext uri="{9D8B030D-6E8A-4147-A177-3AD203B41FA5}">
                      <a16:colId xmlns:a16="http://schemas.microsoft.com/office/drawing/2014/main" val="20002"/>
                    </a:ext>
                  </a:extLst>
                </a:gridCol>
                <a:gridCol w="1273974">
                  <a:extLst>
                    <a:ext uri="{9D8B030D-6E8A-4147-A177-3AD203B41FA5}">
                      <a16:colId xmlns:a16="http://schemas.microsoft.com/office/drawing/2014/main" val="20003"/>
                    </a:ext>
                  </a:extLst>
                </a:gridCol>
                <a:gridCol w="1273974">
                  <a:extLst>
                    <a:ext uri="{9D8B030D-6E8A-4147-A177-3AD203B41FA5}">
                      <a16:colId xmlns:a16="http://schemas.microsoft.com/office/drawing/2014/main" val="20004"/>
                    </a:ext>
                  </a:extLst>
                </a:gridCol>
                <a:gridCol w="1273974">
                  <a:extLst>
                    <a:ext uri="{9D8B030D-6E8A-4147-A177-3AD203B41FA5}">
                      <a16:colId xmlns:a16="http://schemas.microsoft.com/office/drawing/2014/main" val="20005"/>
                    </a:ext>
                  </a:extLst>
                </a:gridCol>
              </a:tblGrid>
              <a:tr h="959483">
                <a:tc>
                  <a:txBody>
                    <a:bodyPr/>
                    <a:lstStyle/>
                    <a:p>
                      <a:pPr marL="0" marR="0" algn="just">
                        <a:lnSpc>
                          <a:spcPct val="150000"/>
                        </a:lnSpc>
                        <a:spcBef>
                          <a:spcPts val="1000"/>
                        </a:spcBef>
                        <a:spcAft>
                          <a:spcPts val="0"/>
                        </a:spcAft>
                      </a:pPr>
                      <a:r>
                        <a:rPr lang="en-GB" sz="1500" b="1" dirty="0">
                          <a:latin typeface="Times New Roman"/>
                          <a:ea typeface="Times New Roman"/>
                          <a:cs typeface="Times New Roman"/>
                        </a:rPr>
                        <a:t>Improvement in skills </a:t>
                      </a:r>
                      <a:endParaRPr lang="en-US" sz="1500" dirty="0">
                        <a:latin typeface="Times New Roman"/>
                        <a:ea typeface="Times New Roman"/>
                        <a:cs typeface="Times New Roman"/>
                      </a:endParaRPr>
                    </a:p>
                  </a:txBody>
                  <a:tcPr marL="68580" marR="68580" marT="0" marB="0"/>
                </a:tc>
                <a:tc>
                  <a:txBody>
                    <a:bodyPr/>
                    <a:lstStyle/>
                    <a:p>
                      <a:pPr marL="0" marR="0" algn="just">
                        <a:lnSpc>
                          <a:spcPct val="150000"/>
                        </a:lnSpc>
                        <a:spcBef>
                          <a:spcPts val="1000"/>
                        </a:spcBef>
                        <a:spcAft>
                          <a:spcPts val="0"/>
                        </a:spcAft>
                      </a:pPr>
                      <a:r>
                        <a:rPr lang="en-GB" sz="1500" b="1" dirty="0">
                          <a:latin typeface="Times New Roman"/>
                          <a:ea typeface="Times New Roman"/>
                          <a:cs typeface="Times New Roman"/>
                        </a:rPr>
                        <a:t>Specific actions to be taken</a:t>
                      </a:r>
                      <a:endParaRPr lang="en-US" sz="1500" dirty="0">
                        <a:latin typeface="Times New Roman"/>
                        <a:ea typeface="Times New Roman"/>
                        <a:cs typeface="Times New Roman"/>
                      </a:endParaRPr>
                    </a:p>
                  </a:txBody>
                  <a:tcPr marL="68580" marR="68580" marT="0" marB="0"/>
                </a:tc>
                <a:tc>
                  <a:txBody>
                    <a:bodyPr/>
                    <a:lstStyle/>
                    <a:p>
                      <a:pPr marL="0" marR="0" algn="just">
                        <a:lnSpc>
                          <a:spcPct val="150000"/>
                        </a:lnSpc>
                        <a:spcBef>
                          <a:spcPts val="1000"/>
                        </a:spcBef>
                        <a:spcAft>
                          <a:spcPts val="0"/>
                        </a:spcAft>
                      </a:pPr>
                      <a:r>
                        <a:rPr lang="en-GB" sz="1500" b="1">
                          <a:latin typeface="Times New Roman"/>
                          <a:ea typeface="Times New Roman"/>
                          <a:cs typeface="Times New Roman"/>
                        </a:rPr>
                        <a:t>Measurement to be done </a:t>
                      </a:r>
                      <a:endParaRPr lang="en-US" sz="1500">
                        <a:latin typeface="Times New Roman"/>
                        <a:ea typeface="Times New Roman"/>
                        <a:cs typeface="Times New Roman"/>
                      </a:endParaRPr>
                    </a:p>
                  </a:txBody>
                  <a:tcPr marL="68580" marR="68580" marT="0" marB="0"/>
                </a:tc>
                <a:tc>
                  <a:txBody>
                    <a:bodyPr/>
                    <a:lstStyle/>
                    <a:p>
                      <a:pPr marL="0" marR="0" algn="just">
                        <a:lnSpc>
                          <a:spcPct val="150000"/>
                        </a:lnSpc>
                        <a:spcBef>
                          <a:spcPts val="1000"/>
                        </a:spcBef>
                        <a:spcAft>
                          <a:spcPts val="0"/>
                        </a:spcAft>
                      </a:pPr>
                      <a:r>
                        <a:rPr lang="en-GB" sz="1500" b="1">
                          <a:latin typeface="Times New Roman"/>
                          <a:ea typeface="Times New Roman"/>
                          <a:cs typeface="Times New Roman"/>
                        </a:rPr>
                        <a:t>Achievable</a:t>
                      </a:r>
                      <a:endParaRPr lang="en-US" sz="1500">
                        <a:latin typeface="Times New Roman"/>
                        <a:ea typeface="Times New Roman"/>
                        <a:cs typeface="Times New Roman"/>
                      </a:endParaRPr>
                    </a:p>
                  </a:txBody>
                  <a:tcPr marL="68580" marR="68580" marT="0" marB="0"/>
                </a:tc>
                <a:tc>
                  <a:txBody>
                    <a:bodyPr/>
                    <a:lstStyle/>
                    <a:p>
                      <a:pPr marL="0" marR="0" algn="just">
                        <a:lnSpc>
                          <a:spcPct val="150000"/>
                        </a:lnSpc>
                        <a:spcBef>
                          <a:spcPts val="1000"/>
                        </a:spcBef>
                        <a:spcAft>
                          <a:spcPts val="0"/>
                        </a:spcAft>
                      </a:pPr>
                      <a:r>
                        <a:rPr lang="en-GB" sz="1500" b="1">
                          <a:latin typeface="Times New Roman"/>
                          <a:ea typeface="Times New Roman"/>
                          <a:cs typeface="Times New Roman"/>
                        </a:rPr>
                        <a:t>Realistic</a:t>
                      </a:r>
                      <a:endParaRPr lang="en-US" sz="1500">
                        <a:latin typeface="Times New Roman"/>
                        <a:ea typeface="Times New Roman"/>
                        <a:cs typeface="Times New Roman"/>
                      </a:endParaRPr>
                    </a:p>
                  </a:txBody>
                  <a:tcPr marL="68580" marR="68580" marT="0" marB="0"/>
                </a:tc>
                <a:tc>
                  <a:txBody>
                    <a:bodyPr/>
                    <a:lstStyle/>
                    <a:p>
                      <a:pPr marL="0" marR="0" algn="just">
                        <a:lnSpc>
                          <a:spcPct val="150000"/>
                        </a:lnSpc>
                        <a:spcBef>
                          <a:spcPts val="1000"/>
                        </a:spcBef>
                        <a:spcAft>
                          <a:spcPts val="0"/>
                        </a:spcAft>
                      </a:pPr>
                      <a:r>
                        <a:rPr lang="en-GB" sz="1500" b="1" dirty="0">
                          <a:latin typeface="Times New Roman"/>
                          <a:ea typeface="Times New Roman"/>
                          <a:cs typeface="Times New Roman"/>
                        </a:rPr>
                        <a:t>Time bounded</a:t>
                      </a:r>
                      <a:endParaRPr lang="en-US" sz="1500" dirty="0">
                        <a:latin typeface="Times New Roman"/>
                        <a:ea typeface="Times New Roman"/>
                        <a:cs typeface="Times New Roman"/>
                      </a:endParaRPr>
                    </a:p>
                  </a:txBody>
                  <a:tcPr marL="68580" marR="68580" marT="0" marB="0"/>
                </a:tc>
                <a:extLst>
                  <a:ext uri="{0D108BD9-81ED-4DB2-BD59-A6C34878D82A}">
                    <a16:rowId xmlns:a16="http://schemas.microsoft.com/office/drawing/2014/main" val="10000"/>
                  </a:ext>
                </a:extLst>
              </a:tr>
              <a:tr h="755099">
                <a:tc>
                  <a:txBody>
                    <a:bodyPr/>
                    <a:lstStyle/>
                    <a:p>
                      <a:pPr marL="0" marR="0" algn="just">
                        <a:lnSpc>
                          <a:spcPct val="150000"/>
                        </a:lnSpc>
                        <a:spcBef>
                          <a:spcPts val="1000"/>
                        </a:spcBef>
                        <a:spcAft>
                          <a:spcPts val="0"/>
                        </a:spcAft>
                      </a:pPr>
                      <a:r>
                        <a:rPr lang="en-GB" sz="1500" b="1" dirty="0">
                          <a:latin typeface="Times New Roman"/>
                          <a:ea typeface="Times New Roman"/>
                          <a:cs typeface="Times New Roman"/>
                        </a:rPr>
                        <a:t>Problem solving skills</a:t>
                      </a:r>
                      <a:endParaRPr lang="en-US" sz="1500" dirty="0">
                        <a:latin typeface="Times New Roman"/>
                        <a:ea typeface="Times New Roman"/>
                        <a:cs typeface="Times New Roman"/>
                      </a:endParaRPr>
                    </a:p>
                  </a:txBody>
                  <a:tcPr marL="68580" marR="68580" marT="0" marB="0"/>
                </a:tc>
                <a:tc>
                  <a:txBody>
                    <a:bodyPr/>
                    <a:lstStyle/>
                    <a:p>
                      <a:r>
                        <a:rPr kumimoji="0" lang="en-GB" sz="1500" kern="1200" dirty="0">
                          <a:solidFill>
                            <a:schemeClr val="dk1"/>
                          </a:solidFill>
                          <a:latin typeface="+mn-lt"/>
                          <a:ea typeface="+mn-ea"/>
                          <a:cs typeface="+mn-cs"/>
                        </a:rPr>
                        <a:t>Become the volunteer and analyze </a:t>
                      </a:r>
                      <a:endParaRPr lang="en-US" sz="1500" dirty="0"/>
                    </a:p>
                  </a:txBody>
                  <a:tcPr/>
                </a:tc>
                <a:tc>
                  <a:txBody>
                    <a:bodyPr/>
                    <a:lstStyle/>
                    <a:p>
                      <a:r>
                        <a:rPr kumimoji="0" lang="en-GB" sz="1500" kern="1200" dirty="0">
                          <a:solidFill>
                            <a:schemeClr val="dk1"/>
                          </a:solidFill>
                          <a:latin typeface="+mn-lt"/>
                          <a:ea typeface="+mn-ea"/>
                          <a:cs typeface="+mn-cs"/>
                        </a:rPr>
                        <a:t>Analyze the needs to solve the problem</a:t>
                      </a:r>
                      <a:endParaRPr lang="en-US" sz="1500" dirty="0"/>
                    </a:p>
                  </a:txBody>
                  <a:tcPr/>
                </a:tc>
                <a:tc>
                  <a:txBody>
                    <a:bodyPr/>
                    <a:lstStyle/>
                    <a:p>
                      <a:r>
                        <a:rPr kumimoji="0" lang="en-GB" sz="1500" kern="1200" dirty="0">
                          <a:solidFill>
                            <a:schemeClr val="dk1"/>
                          </a:solidFill>
                          <a:latin typeface="+mn-lt"/>
                          <a:ea typeface="+mn-ea"/>
                          <a:cs typeface="+mn-cs"/>
                        </a:rPr>
                        <a:t>Make use of other resources</a:t>
                      </a:r>
                      <a:endParaRPr lang="en-US" sz="1500" dirty="0"/>
                    </a:p>
                  </a:txBody>
                  <a:tcPr/>
                </a:tc>
                <a:tc>
                  <a:txBody>
                    <a:bodyPr/>
                    <a:lstStyle/>
                    <a:p>
                      <a:r>
                        <a:rPr kumimoji="0" lang="en-GB" sz="1500" kern="1200" dirty="0">
                          <a:solidFill>
                            <a:schemeClr val="dk1"/>
                          </a:solidFill>
                          <a:latin typeface="+mn-lt"/>
                          <a:ea typeface="+mn-ea"/>
                          <a:cs typeface="+mn-cs"/>
                        </a:rPr>
                        <a:t>This skill is necessary in every field </a:t>
                      </a:r>
                      <a:endParaRPr lang="en-US" sz="1500" dirty="0"/>
                    </a:p>
                  </a:txBody>
                  <a:tcPr/>
                </a:tc>
                <a:tc>
                  <a:txBody>
                    <a:bodyPr/>
                    <a:lstStyle/>
                    <a:p>
                      <a:r>
                        <a:rPr kumimoji="0" lang="en-GB" sz="1500" kern="1200" dirty="0">
                          <a:solidFill>
                            <a:schemeClr val="dk1"/>
                          </a:solidFill>
                          <a:latin typeface="+mn-lt"/>
                          <a:ea typeface="+mn-ea"/>
                          <a:cs typeface="+mn-cs"/>
                        </a:rPr>
                        <a:t>2 months</a:t>
                      </a:r>
                      <a:endParaRPr lang="en-US" sz="1500" dirty="0"/>
                    </a:p>
                  </a:txBody>
                  <a:tcPr/>
                </a:tc>
                <a:extLst>
                  <a:ext uri="{0D108BD9-81ED-4DB2-BD59-A6C34878D82A}">
                    <a16:rowId xmlns:a16="http://schemas.microsoft.com/office/drawing/2014/main" val="10001"/>
                  </a:ext>
                </a:extLst>
              </a:tr>
              <a:tr h="1958879">
                <a:tc>
                  <a:txBody>
                    <a:bodyPr/>
                    <a:lstStyle/>
                    <a:p>
                      <a:pPr marL="0" marR="0" algn="just">
                        <a:lnSpc>
                          <a:spcPct val="150000"/>
                        </a:lnSpc>
                        <a:spcBef>
                          <a:spcPts val="1000"/>
                        </a:spcBef>
                        <a:spcAft>
                          <a:spcPts val="0"/>
                        </a:spcAft>
                      </a:pPr>
                      <a:r>
                        <a:rPr lang="en-GB" sz="1500" b="1" dirty="0">
                          <a:latin typeface="Times New Roman"/>
                          <a:ea typeface="Times New Roman"/>
                          <a:cs typeface="Times New Roman"/>
                        </a:rPr>
                        <a:t>Planning and organizing skills</a:t>
                      </a:r>
                      <a:endParaRPr lang="en-US" sz="1500" dirty="0">
                        <a:latin typeface="Times New Roman"/>
                        <a:ea typeface="Times New Roman"/>
                        <a:cs typeface="Times New Roman"/>
                      </a:endParaRPr>
                    </a:p>
                  </a:txBody>
                  <a:tcPr marL="68580" marR="68580" marT="0" marB="0"/>
                </a:tc>
                <a:tc>
                  <a:txBody>
                    <a:bodyPr/>
                    <a:lstStyle/>
                    <a:p>
                      <a:pPr marL="0" marR="0" algn="just">
                        <a:lnSpc>
                          <a:spcPct val="150000"/>
                        </a:lnSpc>
                        <a:spcBef>
                          <a:spcPts val="1000"/>
                        </a:spcBef>
                        <a:spcAft>
                          <a:spcPts val="0"/>
                        </a:spcAft>
                      </a:pPr>
                      <a:r>
                        <a:rPr kumimoji="0" lang="en-GB" sz="1500" kern="1200" dirty="0">
                          <a:solidFill>
                            <a:schemeClr val="dk1"/>
                          </a:solidFill>
                          <a:latin typeface="+mn-lt"/>
                          <a:ea typeface="+mn-ea"/>
                          <a:cs typeface="+mn-cs"/>
                        </a:rPr>
                        <a:t>Involving with the management</a:t>
                      </a:r>
                      <a:endParaRPr kumimoji="0" lang="en-US" sz="1500" kern="1200" dirty="0">
                        <a:solidFill>
                          <a:schemeClr val="dk1"/>
                        </a:solidFill>
                        <a:latin typeface="+mn-lt"/>
                        <a:ea typeface="+mn-ea"/>
                        <a:cs typeface="+mn-cs"/>
                      </a:endParaRPr>
                    </a:p>
                  </a:txBody>
                  <a:tcPr marL="68580" marR="68580" marT="0" marB="0"/>
                </a:tc>
                <a:tc>
                  <a:txBody>
                    <a:bodyPr/>
                    <a:lstStyle/>
                    <a:p>
                      <a:pPr marL="0" marR="0" algn="just">
                        <a:lnSpc>
                          <a:spcPct val="150000"/>
                        </a:lnSpc>
                        <a:spcBef>
                          <a:spcPts val="1000"/>
                        </a:spcBef>
                        <a:spcAft>
                          <a:spcPts val="0"/>
                        </a:spcAft>
                      </a:pPr>
                      <a:r>
                        <a:rPr kumimoji="0" lang="en-GB" sz="1500" kern="1200" dirty="0">
                          <a:solidFill>
                            <a:schemeClr val="dk1"/>
                          </a:solidFill>
                          <a:latin typeface="+mn-lt"/>
                          <a:ea typeface="+mn-ea"/>
                          <a:cs typeface="+mn-cs"/>
                        </a:rPr>
                        <a:t>The plans are to be made every day are to be measured.</a:t>
                      </a:r>
                      <a:endParaRPr kumimoji="0" lang="en-US" sz="1500" kern="1200" dirty="0">
                        <a:solidFill>
                          <a:schemeClr val="dk1"/>
                        </a:solidFill>
                        <a:latin typeface="+mn-lt"/>
                        <a:ea typeface="+mn-ea"/>
                        <a:cs typeface="+mn-cs"/>
                      </a:endParaRPr>
                    </a:p>
                  </a:txBody>
                  <a:tcPr marL="68580" marR="68580" marT="0" marB="0"/>
                </a:tc>
                <a:tc>
                  <a:txBody>
                    <a:bodyPr/>
                    <a:lstStyle/>
                    <a:p>
                      <a:pPr marL="0" marR="0" algn="just">
                        <a:lnSpc>
                          <a:spcPct val="150000"/>
                        </a:lnSpc>
                        <a:spcBef>
                          <a:spcPts val="1000"/>
                        </a:spcBef>
                        <a:spcAft>
                          <a:spcPts val="0"/>
                        </a:spcAft>
                      </a:pPr>
                      <a:r>
                        <a:rPr kumimoji="0" lang="en-GB" sz="1500" kern="1200" dirty="0">
                          <a:solidFill>
                            <a:schemeClr val="dk1"/>
                          </a:solidFill>
                          <a:latin typeface="+mn-lt"/>
                          <a:ea typeface="+mn-ea"/>
                          <a:cs typeface="+mn-cs"/>
                        </a:rPr>
                        <a:t>The plans are prepared by reviewing</a:t>
                      </a:r>
                      <a:endParaRPr kumimoji="0" lang="en-US" sz="1500" kern="1200" dirty="0">
                        <a:solidFill>
                          <a:schemeClr val="dk1"/>
                        </a:solidFill>
                        <a:latin typeface="+mn-lt"/>
                        <a:ea typeface="+mn-ea"/>
                        <a:cs typeface="+mn-cs"/>
                      </a:endParaRPr>
                    </a:p>
                  </a:txBody>
                  <a:tcPr marL="68580" marR="68580" marT="0" marB="0"/>
                </a:tc>
                <a:tc>
                  <a:txBody>
                    <a:bodyPr/>
                    <a:lstStyle/>
                    <a:p>
                      <a:pPr marL="0" marR="0" algn="just">
                        <a:lnSpc>
                          <a:spcPct val="150000"/>
                        </a:lnSpc>
                        <a:spcBef>
                          <a:spcPts val="1000"/>
                        </a:spcBef>
                        <a:spcAft>
                          <a:spcPts val="0"/>
                        </a:spcAft>
                      </a:pPr>
                      <a:r>
                        <a:rPr kumimoji="0" lang="en-GB" sz="1500" kern="1200" dirty="0">
                          <a:solidFill>
                            <a:schemeClr val="dk1"/>
                          </a:solidFill>
                          <a:latin typeface="+mn-lt"/>
                          <a:ea typeface="+mn-ea"/>
                          <a:cs typeface="+mn-cs"/>
                        </a:rPr>
                        <a:t>The planning and organizing is the important part of the workplace</a:t>
                      </a:r>
                      <a:endParaRPr kumimoji="0" lang="en-US" sz="1500" kern="1200" dirty="0">
                        <a:solidFill>
                          <a:schemeClr val="dk1"/>
                        </a:solidFill>
                        <a:latin typeface="+mn-lt"/>
                        <a:ea typeface="+mn-ea"/>
                        <a:cs typeface="+mn-cs"/>
                      </a:endParaRPr>
                    </a:p>
                  </a:txBody>
                  <a:tcPr marL="68580" marR="68580" marT="0" marB="0"/>
                </a:tc>
                <a:tc>
                  <a:txBody>
                    <a:bodyPr/>
                    <a:lstStyle/>
                    <a:p>
                      <a:pPr marL="0" marR="0" algn="just">
                        <a:lnSpc>
                          <a:spcPct val="150000"/>
                        </a:lnSpc>
                        <a:spcBef>
                          <a:spcPts val="1000"/>
                        </a:spcBef>
                        <a:spcAft>
                          <a:spcPts val="0"/>
                        </a:spcAft>
                      </a:pPr>
                      <a:r>
                        <a:rPr kumimoji="0" lang="en-GB" sz="1500" kern="1200" dirty="0">
                          <a:solidFill>
                            <a:schemeClr val="dk1"/>
                          </a:solidFill>
                          <a:latin typeface="+mn-lt"/>
                          <a:ea typeface="+mn-ea"/>
                          <a:cs typeface="+mn-cs"/>
                        </a:rPr>
                        <a:t>Every day</a:t>
                      </a:r>
                      <a:endParaRPr kumimoji="0" lang="en-US" sz="1500" kern="1200" dirty="0">
                        <a:solidFill>
                          <a:schemeClr val="dk1"/>
                        </a:solidFill>
                        <a:latin typeface="+mn-lt"/>
                        <a:ea typeface="+mn-ea"/>
                        <a:cs typeface="+mn-cs"/>
                      </a:endParaRPr>
                    </a:p>
                  </a:txBody>
                  <a:tcPr marL="68580" marR="68580" marT="0" marB="0"/>
                </a:tc>
                <a:extLst>
                  <a:ext uri="{0D108BD9-81ED-4DB2-BD59-A6C34878D82A}">
                    <a16:rowId xmlns:a16="http://schemas.microsoft.com/office/drawing/2014/main" val="10002"/>
                  </a:ext>
                </a:extLst>
              </a:tr>
              <a:tr h="1199276">
                <a:tc>
                  <a:txBody>
                    <a:bodyPr/>
                    <a:lstStyle/>
                    <a:p>
                      <a:pPr marL="0" marR="0" algn="just">
                        <a:lnSpc>
                          <a:spcPct val="150000"/>
                        </a:lnSpc>
                        <a:spcBef>
                          <a:spcPts val="1000"/>
                        </a:spcBef>
                        <a:spcAft>
                          <a:spcPts val="0"/>
                        </a:spcAft>
                      </a:pPr>
                      <a:r>
                        <a:rPr lang="en-GB" sz="1500" b="1" dirty="0">
                          <a:latin typeface="Times New Roman"/>
                          <a:ea typeface="Times New Roman"/>
                          <a:cs typeface="Times New Roman"/>
                        </a:rPr>
                        <a:t>Problem solving skills</a:t>
                      </a:r>
                      <a:endParaRPr lang="en-US" sz="1500" dirty="0">
                        <a:latin typeface="Times New Roman"/>
                        <a:ea typeface="Times New Roman"/>
                        <a:cs typeface="Times New Roman"/>
                      </a:endParaRPr>
                    </a:p>
                  </a:txBody>
                  <a:tcPr marL="68580" marR="68580" marT="0" marB="0"/>
                </a:tc>
                <a:tc>
                  <a:txBody>
                    <a:bodyPr/>
                    <a:lstStyle/>
                    <a:p>
                      <a:r>
                        <a:rPr kumimoji="0" lang="en-GB" sz="1500" kern="1200" dirty="0">
                          <a:solidFill>
                            <a:schemeClr val="dk1"/>
                          </a:solidFill>
                          <a:latin typeface="+mn-lt"/>
                          <a:ea typeface="+mn-ea"/>
                          <a:cs typeface="+mn-cs"/>
                        </a:rPr>
                        <a:t>Making the practice of learning daily </a:t>
                      </a:r>
                      <a:endParaRPr lang="en-US" sz="1500" dirty="0"/>
                    </a:p>
                  </a:txBody>
                  <a:tcPr/>
                </a:tc>
                <a:tc>
                  <a:txBody>
                    <a:bodyPr/>
                    <a:lstStyle/>
                    <a:p>
                      <a:r>
                        <a:rPr kumimoji="0" lang="en-GB" sz="1500" kern="1200" dirty="0">
                          <a:solidFill>
                            <a:schemeClr val="dk1"/>
                          </a:solidFill>
                          <a:latin typeface="+mn-lt"/>
                          <a:ea typeface="+mn-ea"/>
                          <a:cs typeface="+mn-cs"/>
                        </a:rPr>
                        <a:t>The new learning is to be done every day </a:t>
                      </a:r>
                      <a:endParaRPr lang="en-US" sz="1500" dirty="0"/>
                    </a:p>
                  </a:txBody>
                  <a:tcPr/>
                </a:tc>
                <a:tc>
                  <a:txBody>
                    <a:bodyPr/>
                    <a:lstStyle/>
                    <a:p>
                      <a:r>
                        <a:rPr kumimoji="0" lang="en-GB" sz="1500" kern="1200" dirty="0">
                          <a:solidFill>
                            <a:schemeClr val="dk1"/>
                          </a:solidFill>
                          <a:latin typeface="+mn-lt"/>
                          <a:ea typeface="+mn-ea"/>
                          <a:cs typeface="+mn-cs"/>
                        </a:rPr>
                        <a:t>The learning is to be related to the intended career </a:t>
                      </a:r>
                      <a:endParaRPr lang="en-US" sz="1500" dirty="0"/>
                    </a:p>
                  </a:txBody>
                  <a:tcPr/>
                </a:tc>
                <a:tc>
                  <a:txBody>
                    <a:bodyPr/>
                    <a:lstStyle/>
                    <a:p>
                      <a:r>
                        <a:rPr kumimoji="0" lang="en-GB" sz="1500" kern="1200" dirty="0">
                          <a:solidFill>
                            <a:schemeClr val="dk1"/>
                          </a:solidFill>
                          <a:latin typeface="+mn-lt"/>
                          <a:ea typeface="+mn-ea"/>
                          <a:cs typeface="+mn-cs"/>
                        </a:rPr>
                        <a:t>The concept of lifelong is not new and it is needed in employees </a:t>
                      </a:r>
                      <a:endParaRPr lang="en-US" sz="1500" dirty="0"/>
                    </a:p>
                  </a:txBody>
                  <a:tcPr/>
                </a:tc>
                <a:tc>
                  <a:txBody>
                    <a:bodyPr/>
                    <a:lstStyle/>
                    <a:p>
                      <a:r>
                        <a:rPr kumimoji="0" lang="en-GB" sz="1500" kern="1200" dirty="0">
                          <a:solidFill>
                            <a:schemeClr val="dk1"/>
                          </a:solidFill>
                          <a:latin typeface="+mn-lt"/>
                          <a:ea typeface="+mn-ea"/>
                          <a:cs typeface="+mn-cs"/>
                        </a:rPr>
                        <a:t>Every day</a:t>
                      </a:r>
                      <a:endParaRPr lang="en-US" sz="1500" dirty="0"/>
                    </a:p>
                  </a:txBody>
                  <a:tcPr/>
                </a:tc>
                <a:extLst>
                  <a:ext uri="{0D108BD9-81ED-4DB2-BD59-A6C34878D82A}">
                    <a16:rowId xmlns:a16="http://schemas.microsoft.com/office/drawing/2014/main" val="10003"/>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a:xfrm>
            <a:off x="1285852" y="1714488"/>
            <a:ext cx="7647836" cy="4533912"/>
          </a:xfrm>
        </p:spPr>
        <p:txBody>
          <a:bodyPr>
            <a:normAutofit fontScale="92500"/>
          </a:bodyPr>
          <a:lstStyle/>
          <a:p>
            <a:pPr algn="just">
              <a:lnSpc>
                <a:spcPct val="150000"/>
              </a:lnSpc>
            </a:pPr>
            <a:r>
              <a:rPr lang="en-GB" sz="2800" dirty="0"/>
              <a:t>The skills and achievements had been shown and general employability skills are also discussed that the individual should possess.</a:t>
            </a:r>
          </a:p>
          <a:p>
            <a:pPr algn="just">
              <a:lnSpc>
                <a:spcPct val="150000"/>
              </a:lnSpc>
            </a:pPr>
            <a:r>
              <a:rPr lang="en-GB" sz="2800" dirty="0"/>
              <a:t>The plan for skills improvement had been made that is to be considered by the security bodyguard in order to manage his job effectively along with managing small security protection business as well.</a:t>
            </a:r>
            <a:endParaRPr lang="en-US"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p:txBody>
          <a:bodyPr>
            <a:normAutofit fontScale="77500" lnSpcReduction="20000"/>
          </a:bodyPr>
          <a:lstStyle/>
          <a:p>
            <a:pPr algn="just"/>
            <a:r>
              <a:rPr lang="en-GB" dirty="0"/>
              <a:t>Bingley, R., 2015. </a:t>
            </a:r>
            <a:r>
              <a:rPr lang="en-GB" i="1" dirty="0"/>
              <a:t>The Security Consultant's Handbook</a:t>
            </a:r>
            <a:r>
              <a:rPr lang="en-GB" dirty="0"/>
              <a:t>. IT Governance Ltd.</a:t>
            </a:r>
            <a:endParaRPr lang="en-US" dirty="0"/>
          </a:p>
          <a:p>
            <a:pPr algn="just"/>
            <a:r>
              <a:rPr lang="en-GB" dirty="0" err="1"/>
              <a:t>Glanz</a:t>
            </a:r>
            <a:r>
              <a:rPr lang="en-GB" dirty="0"/>
              <a:t>, J., 2014. </a:t>
            </a:r>
            <a:r>
              <a:rPr lang="en-GB" i="1" dirty="0"/>
              <a:t>Action research: An educational leader's guide to school improvement</a:t>
            </a:r>
            <a:r>
              <a:rPr lang="en-GB" dirty="0"/>
              <a:t>. </a:t>
            </a:r>
            <a:r>
              <a:rPr lang="en-GB" dirty="0" err="1"/>
              <a:t>Rowman</a:t>
            </a:r>
            <a:r>
              <a:rPr lang="en-GB" dirty="0"/>
              <a:t> &amp; Littlefield.</a:t>
            </a:r>
            <a:endParaRPr lang="en-US" dirty="0"/>
          </a:p>
          <a:p>
            <a:pPr algn="just"/>
            <a:r>
              <a:rPr lang="en-GB" dirty="0" err="1"/>
              <a:t>Phadermrod</a:t>
            </a:r>
            <a:r>
              <a:rPr lang="en-GB" dirty="0"/>
              <a:t>, B., Crowder, R.M. and Wills, G.B., 2019. Importance-performance analysis based SWOT analysis. </a:t>
            </a:r>
            <a:r>
              <a:rPr lang="en-GB" i="1" dirty="0"/>
              <a:t>International Journal of Information Management</a:t>
            </a:r>
            <a:r>
              <a:rPr lang="en-GB" dirty="0"/>
              <a:t>, </a:t>
            </a:r>
            <a:r>
              <a:rPr lang="en-GB" i="1" dirty="0"/>
              <a:t>44</a:t>
            </a:r>
            <a:r>
              <a:rPr lang="en-GB" dirty="0"/>
              <a:t>, pp.194-203.</a:t>
            </a:r>
            <a:endParaRPr lang="en-US" dirty="0"/>
          </a:p>
          <a:p>
            <a:pPr algn="just"/>
            <a:r>
              <a:rPr lang="en-GB" dirty="0"/>
              <a:t>Scott, F.J., Connell, P., Thomson, L.A. and </a:t>
            </a:r>
            <a:r>
              <a:rPr lang="en-GB" dirty="0" err="1"/>
              <a:t>Willison</a:t>
            </a:r>
            <a:r>
              <a:rPr lang="en-GB" dirty="0"/>
              <a:t>, D., 2019. Empowering students by enhancing their employability skills. </a:t>
            </a:r>
            <a:r>
              <a:rPr lang="en-GB" i="1" dirty="0"/>
              <a:t>Journal of Further and Higher Education</a:t>
            </a:r>
            <a:r>
              <a:rPr lang="en-GB" dirty="0"/>
              <a:t>, </a:t>
            </a:r>
            <a:r>
              <a:rPr lang="en-GB" i="1" dirty="0"/>
              <a:t>43</a:t>
            </a:r>
            <a:r>
              <a:rPr lang="en-GB" dirty="0"/>
              <a:t>(5), pp.692-707.</a:t>
            </a:r>
            <a:endParaRPr lang="en-US" dirty="0"/>
          </a:p>
          <a:p>
            <a:pPr algn="just">
              <a:buNone/>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Grp="1" noChangeAspect="1" noChangeArrowheads="1"/>
          </p:cNvPicPr>
          <p:nvPr>
            <p:ph idx="1"/>
          </p:nvPr>
        </p:nvPicPr>
        <p:blipFill>
          <a:blip r:embed="rId2"/>
          <a:srcRect/>
          <a:stretch>
            <a:fillRect/>
          </a:stretch>
        </p:blipFill>
        <p:spPr bwMode="auto">
          <a:xfrm>
            <a:off x="1571605" y="1071546"/>
            <a:ext cx="6000792" cy="4073541"/>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776</TotalTime>
  <Words>2240</Words>
  <Application>Microsoft Office PowerPoint</Application>
  <PresentationFormat>On-screen Show (4:3)</PresentationFormat>
  <Paragraphs>164</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Solstice</vt:lpstr>
      <vt:lpstr>Academic &amp; Employability Skills   Alexandru Cardei Pantiru Student ID: 2009433 Tutor Name: Lloyd Beharry </vt:lpstr>
      <vt:lpstr>Introduction </vt:lpstr>
      <vt:lpstr>Skills and achievements on the basis of CV on security officer/ bodyguard</vt:lpstr>
      <vt:lpstr>Skills and achievements on the basis of CV on security officer/ bodyguard</vt:lpstr>
      <vt:lpstr>Employability skills on basis of literature </vt:lpstr>
      <vt:lpstr>Employability skills on basis of literature </vt:lpstr>
      <vt:lpstr>Evaluation of own skills in light of industry expectations</vt:lpstr>
      <vt:lpstr>Personal SWOT analysis </vt:lpstr>
      <vt:lpstr>Personal SWOT analysis </vt:lpstr>
      <vt:lpstr>Personal action plan for improvement  </vt:lpstr>
      <vt:lpstr>Personal action plan for improvement  </vt:lpstr>
      <vt:lpstr>Conclusion</vt:lpstr>
      <vt:lpstr>References</vt:lpstr>
      <vt:lpstr>PowerPoint Presentation</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1-Micro and Macro analysis</dc:title>
  <dc:creator>user</dc:creator>
  <cp:lastModifiedBy>alexandru cardei</cp:lastModifiedBy>
  <cp:revision>22</cp:revision>
  <dcterms:created xsi:type="dcterms:W3CDTF">2019-10-10T04:52:30Z</dcterms:created>
  <dcterms:modified xsi:type="dcterms:W3CDTF">2020-12-03T10:20:21Z</dcterms:modified>
</cp:coreProperties>
</file>