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 id="2147483713" r:id="rId5"/>
    <p:sldMasterId id="2147483741" r:id="rId6"/>
    <p:sldMasterId id="2147483727" r:id="rId7"/>
  </p:sldMasterIdLst>
  <p:notesMasterIdLst>
    <p:notesMasterId r:id="rId30"/>
  </p:notesMasterIdLst>
  <p:sldIdLst>
    <p:sldId id="310" r:id="rId8"/>
    <p:sldId id="304" r:id="rId9"/>
    <p:sldId id="283" r:id="rId10"/>
    <p:sldId id="292" r:id="rId11"/>
    <p:sldId id="291" r:id="rId12"/>
    <p:sldId id="294" r:id="rId13"/>
    <p:sldId id="296" r:id="rId14"/>
    <p:sldId id="297" r:id="rId15"/>
    <p:sldId id="298" r:id="rId16"/>
    <p:sldId id="299" r:id="rId17"/>
    <p:sldId id="305" r:id="rId18"/>
    <p:sldId id="306" r:id="rId19"/>
    <p:sldId id="300" r:id="rId20"/>
    <p:sldId id="287" r:id="rId21"/>
    <p:sldId id="301" r:id="rId22"/>
    <p:sldId id="307" r:id="rId23"/>
    <p:sldId id="302" r:id="rId24"/>
    <p:sldId id="303" r:id="rId25"/>
    <p:sldId id="309" r:id="rId26"/>
    <p:sldId id="289" r:id="rId27"/>
    <p:sldId id="290" r:id="rId28"/>
    <p:sldId id="308" r:id="rId29"/>
  </p:sldIdLst>
  <p:sldSz cx="9144000" cy="6858000" type="screen4x3"/>
  <p:notesSz cx="6810375" cy="9942513"/>
  <p:embeddedFontLst>
    <p:embeddedFont>
      <p:font typeface="Calibri" panose="020F0502020204030204" pitchFamily="34" charset="0"/>
      <p:regular r:id="rId31"/>
      <p:bold r:id="rId32"/>
      <p:italic r:id="rId33"/>
      <p:boldItalic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1D52"/>
    <a:srgbClr val="520D5D"/>
    <a:srgbClr val="58595B"/>
    <a:srgbClr val="DBD3E5"/>
    <a:srgbClr val="B8BABC"/>
    <a:srgbClr val="DADBDC"/>
    <a:srgbClr val="97999C"/>
    <a:srgbClr val="A991B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59422" autoAdjust="0"/>
  </p:normalViewPr>
  <p:slideViewPr>
    <p:cSldViewPr snapToGrid="0">
      <p:cViewPr varScale="1">
        <p:scale>
          <a:sx n="51" d="100"/>
          <a:sy n="51" d="100"/>
        </p:scale>
        <p:origin x="2251" y="38"/>
      </p:cViewPr>
      <p:guideLst>
        <p:guide orient="horz" pos="2160"/>
        <p:guide pos="2880"/>
      </p:guideLst>
    </p:cSldViewPr>
  </p:slideViewPr>
  <p:outlineViewPr>
    <p:cViewPr>
      <p:scale>
        <a:sx n="33" d="100"/>
        <a:sy n="33" d="100"/>
      </p:scale>
      <p:origin x="0" y="34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microsoft.com/office/2016/11/relationships/changesInfo" Target="changesInfos/changesInfo1.xml"/><Relationship Id="rId21" Type="http://schemas.openxmlformats.org/officeDocument/2006/relationships/slide" Target="slides/slide14.xml"/><Relationship Id="rId34" Type="http://schemas.openxmlformats.org/officeDocument/2006/relationships/font" Target="fonts/font4.fntdata"/><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font" Target="fonts/font3.fntdata"/><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font" Target="fonts/font2.fntdata"/><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font" Target="fonts/font1.fntdata"/><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notesMaster" Target="notesMasters/notesMaster1.xml"/><Relationship Id="rId35" Type="http://schemas.openxmlformats.org/officeDocument/2006/relationships/presProps" Target="presProps.xml"/><Relationship Id="rId8" Type="http://schemas.openxmlformats.org/officeDocument/2006/relationships/slide" Target="slides/slide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Rees" userId="7625dfb349b2cb22" providerId="LiveId" clId="{61657B92-A719-48C3-BF1D-702A10BA5574}"/>
    <pc:docChg chg="custSel modSld">
      <pc:chgData name="Deborah Rees" userId="7625dfb349b2cb22" providerId="LiveId" clId="{61657B92-A719-48C3-BF1D-702A10BA5574}" dt="2020-10-02T12:39:07.206" v="2929" actId="20577"/>
      <pc:docMkLst>
        <pc:docMk/>
      </pc:docMkLst>
      <pc:sldChg chg="modNotesTx">
        <pc:chgData name="Deborah Rees" userId="7625dfb349b2cb22" providerId="LiveId" clId="{61657B92-A719-48C3-BF1D-702A10BA5574}" dt="2020-10-02T12:35:32.703" v="2360" actId="20577"/>
        <pc:sldMkLst>
          <pc:docMk/>
          <pc:sldMk cId="1645127617" sldId="287"/>
        </pc:sldMkLst>
      </pc:sldChg>
      <pc:sldChg chg="modNotesTx">
        <pc:chgData name="Deborah Rees" userId="7625dfb349b2cb22" providerId="LiveId" clId="{61657B92-A719-48C3-BF1D-702A10BA5574}" dt="2020-10-02T12:18:50.988" v="578" actId="20577"/>
        <pc:sldMkLst>
          <pc:docMk/>
          <pc:sldMk cId="166910653" sldId="291"/>
        </pc:sldMkLst>
      </pc:sldChg>
      <pc:sldChg chg="modNotesTx">
        <pc:chgData name="Deborah Rees" userId="7625dfb349b2cb22" providerId="LiveId" clId="{61657B92-A719-48C3-BF1D-702A10BA5574}" dt="2020-10-02T12:21:02.765" v="584" actId="20577"/>
        <pc:sldMkLst>
          <pc:docMk/>
          <pc:sldMk cId="2492154898" sldId="294"/>
        </pc:sldMkLst>
      </pc:sldChg>
      <pc:sldChg chg="modNotesTx">
        <pc:chgData name="Deborah Rees" userId="7625dfb349b2cb22" providerId="LiveId" clId="{61657B92-A719-48C3-BF1D-702A10BA5574}" dt="2020-10-02T12:25:48.571" v="1281" actId="20577"/>
        <pc:sldMkLst>
          <pc:docMk/>
          <pc:sldMk cId="967721643" sldId="297"/>
        </pc:sldMkLst>
      </pc:sldChg>
      <pc:sldChg chg="modNotesTx">
        <pc:chgData name="Deborah Rees" userId="7625dfb349b2cb22" providerId="LiveId" clId="{61657B92-A719-48C3-BF1D-702A10BA5574}" dt="2020-10-02T12:27:27.847" v="1490" actId="20577"/>
        <pc:sldMkLst>
          <pc:docMk/>
          <pc:sldMk cId="2551053400" sldId="298"/>
        </pc:sldMkLst>
      </pc:sldChg>
      <pc:sldChg chg="modNotesTx">
        <pc:chgData name="Deborah Rees" userId="7625dfb349b2cb22" providerId="LiveId" clId="{61657B92-A719-48C3-BF1D-702A10BA5574}" dt="2020-10-02T12:31:13.416" v="1818" actId="20577"/>
        <pc:sldMkLst>
          <pc:docMk/>
          <pc:sldMk cId="2788492625" sldId="299"/>
        </pc:sldMkLst>
      </pc:sldChg>
      <pc:sldChg chg="modNotesTx">
        <pc:chgData name="Deborah Rees" userId="7625dfb349b2cb22" providerId="LiveId" clId="{61657B92-A719-48C3-BF1D-702A10BA5574}" dt="2020-10-02T12:34:27.980" v="2311" actId="20577"/>
        <pc:sldMkLst>
          <pc:docMk/>
          <pc:sldMk cId="1066793488" sldId="300"/>
        </pc:sldMkLst>
      </pc:sldChg>
      <pc:sldChg chg="modNotesTx">
        <pc:chgData name="Deborah Rees" userId="7625dfb349b2cb22" providerId="LiveId" clId="{61657B92-A719-48C3-BF1D-702A10BA5574}" dt="2020-10-02T12:36:19.354" v="2501" actId="20577"/>
        <pc:sldMkLst>
          <pc:docMk/>
          <pc:sldMk cId="4289172959" sldId="301"/>
        </pc:sldMkLst>
      </pc:sldChg>
      <pc:sldChg chg="modNotesTx">
        <pc:chgData name="Deborah Rees" userId="7625dfb349b2cb22" providerId="LiveId" clId="{61657B92-A719-48C3-BF1D-702A10BA5574}" dt="2020-10-02T12:37:16.956" v="2557" actId="20577"/>
        <pc:sldMkLst>
          <pc:docMk/>
          <pc:sldMk cId="1758683744" sldId="302"/>
        </pc:sldMkLst>
      </pc:sldChg>
      <pc:sldChg chg="modNotesTx">
        <pc:chgData name="Deborah Rees" userId="7625dfb349b2cb22" providerId="LiveId" clId="{61657B92-A719-48C3-BF1D-702A10BA5574}" dt="2020-10-02T12:38:45.872" v="2874" actId="20577"/>
        <pc:sldMkLst>
          <pc:docMk/>
          <pc:sldMk cId="269492217" sldId="303"/>
        </pc:sldMkLst>
      </pc:sldChg>
      <pc:sldChg chg="modNotesTx">
        <pc:chgData name="Deborah Rees" userId="7625dfb349b2cb22" providerId="LiveId" clId="{61657B92-A719-48C3-BF1D-702A10BA5574}" dt="2020-10-02T12:15:59.757" v="298" actId="20577"/>
        <pc:sldMkLst>
          <pc:docMk/>
          <pc:sldMk cId="332922718" sldId="304"/>
        </pc:sldMkLst>
      </pc:sldChg>
      <pc:sldChg chg="modNotesTx">
        <pc:chgData name="Deborah Rees" userId="7625dfb349b2cb22" providerId="LiveId" clId="{61657B92-A719-48C3-BF1D-702A10BA5574}" dt="2020-10-02T12:32:07.243" v="1923" actId="6549"/>
        <pc:sldMkLst>
          <pc:docMk/>
          <pc:sldMk cId="548931777" sldId="305"/>
        </pc:sldMkLst>
      </pc:sldChg>
      <pc:sldChg chg="modNotesTx">
        <pc:chgData name="Deborah Rees" userId="7625dfb349b2cb22" providerId="LiveId" clId="{61657B92-A719-48C3-BF1D-702A10BA5574}" dt="2020-10-02T12:33:23.991" v="2110" actId="313"/>
        <pc:sldMkLst>
          <pc:docMk/>
          <pc:sldMk cId="1015434620" sldId="306"/>
        </pc:sldMkLst>
      </pc:sldChg>
      <pc:sldChg chg="modNotesTx">
        <pc:chgData name="Deborah Rees" userId="7625dfb349b2cb22" providerId="LiveId" clId="{61657B92-A719-48C3-BF1D-702A10BA5574}" dt="2020-10-02T12:39:07.206" v="2929" actId="20577"/>
        <pc:sldMkLst>
          <pc:docMk/>
          <pc:sldMk cId="4022403639" sldId="30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6888"/>
          </a:xfrm>
          <a:prstGeom prst="rect">
            <a:avLst/>
          </a:prstGeom>
        </p:spPr>
        <p:txBody>
          <a:bodyPr vert="horz" lIns="91440" tIns="45720" rIns="91440" bIns="45720" rtlCol="0"/>
          <a:lstStyle>
            <a:lvl1pPr algn="r">
              <a:defRPr sz="1200"/>
            </a:lvl1pPr>
          </a:lstStyle>
          <a:p>
            <a:fld id="{7E370449-BA03-46E9-A50A-24E73E92BF52}" type="datetimeFigureOut">
              <a:rPr lang="en-GB" smtClean="0"/>
              <a:t>02/10/2020</a:t>
            </a:fld>
            <a:endParaRPr lang="en-GB"/>
          </a:p>
        </p:txBody>
      </p:sp>
      <p:sp>
        <p:nvSpPr>
          <p:cNvPr id="4" name="Slide Image Placeholder 3"/>
          <p:cNvSpPr>
            <a:spLocks noGrp="1" noRot="1" noChangeAspect="1"/>
          </p:cNvSpPr>
          <p:nvPr>
            <p:ph type="sldImg" idx="2"/>
          </p:nvPr>
        </p:nvSpPr>
        <p:spPr>
          <a:xfrm>
            <a:off x="920750" y="746125"/>
            <a:ext cx="4968875"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22813"/>
            <a:ext cx="5448300" cy="4473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6887"/>
          </a:xfrm>
          <a:prstGeom prst="rect">
            <a:avLst/>
          </a:prstGeom>
        </p:spPr>
        <p:txBody>
          <a:bodyPr vert="horz" lIns="91440" tIns="45720" rIns="91440" bIns="45720" rtlCol="0" anchor="b"/>
          <a:lstStyle>
            <a:lvl1pPr algn="r">
              <a:defRPr sz="1200"/>
            </a:lvl1pPr>
          </a:lstStyle>
          <a:p>
            <a:fld id="{F4B9E6EF-8E04-43AF-B087-9D16E2B8925E}" type="slidenum">
              <a:rPr lang="en-GB" smtClean="0"/>
              <a:t>‹#›</a:t>
            </a:fld>
            <a:endParaRPr lang="en-GB"/>
          </a:p>
        </p:txBody>
      </p:sp>
    </p:spTree>
    <p:extLst>
      <p:ext uri="{BB962C8B-B14F-4D97-AF65-F5344CB8AC3E}">
        <p14:creationId xmlns:p14="http://schemas.microsoft.com/office/powerpoint/2010/main" val="4084728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3" Type="http://schemas.openxmlformats.org/officeDocument/2006/relationships/hyperlink" Target="https://en.wikipedia.org/wiki/Marxism#cite_note-ComparingEconomic-11" TargetMode="External"/><Relationship Id="rId18" Type="http://schemas.openxmlformats.org/officeDocument/2006/relationships/hyperlink" Target="https://en.wikipedia.org/wiki/Social_change" TargetMode="External"/><Relationship Id="rId26" Type="http://schemas.openxmlformats.org/officeDocument/2006/relationships/hyperlink" Target="https://en.wikipedia.org/wiki/Production_for_use" TargetMode="External"/><Relationship Id="rId21" Type="http://schemas.openxmlformats.org/officeDocument/2006/relationships/hyperlink" Target="https://en.wikipedia.org/wiki/Proletarian_revolution" TargetMode="External"/><Relationship Id="rId34" Type="http://schemas.openxmlformats.org/officeDocument/2006/relationships/hyperlink" Target="https://en.wikipedia.org/wiki/Socialist_mode_of_production" TargetMode="External"/><Relationship Id="rId7" Type="http://schemas.openxmlformats.org/officeDocument/2006/relationships/hyperlink" Target="https://en.wikipedia.org/wiki/Forces_of_production" TargetMode="External"/><Relationship Id="rId12" Type="http://schemas.openxmlformats.org/officeDocument/2006/relationships/hyperlink" Target="https://en.wikipedia.org/wiki/Class_conflict" TargetMode="External"/><Relationship Id="rId17" Type="http://schemas.openxmlformats.org/officeDocument/2006/relationships/hyperlink" Target="https://en.wikipedia.org/wiki/Proletariat" TargetMode="External"/><Relationship Id="rId25" Type="http://schemas.openxmlformats.org/officeDocument/2006/relationships/hyperlink" Target="https://en.wikipedia.org/wiki/Socialist_economy" TargetMode="External"/><Relationship Id="rId33" Type="http://schemas.openxmlformats.org/officeDocument/2006/relationships/hyperlink" Target="https://en.wikipedia.org/wiki/Welfare" TargetMode="External"/><Relationship Id="rId2" Type="http://schemas.openxmlformats.org/officeDocument/2006/relationships/slide" Target="../slides/slide6.xml"/><Relationship Id="rId16" Type="http://schemas.openxmlformats.org/officeDocument/2006/relationships/hyperlink" Target="https://en.wikipedia.org/wiki/Bourgeoisie" TargetMode="External"/><Relationship Id="rId20" Type="http://schemas.openxmlformats.org/officeDocument/2006/relationships/hyperlink" Target="https://en.wikipedia.org/wiki/Capitalism" TargetMode="External"/><Relationship Id="rId29" Type="http://schemas.openxmlformats.org/officeDocument/2006/relationships/hyperlink" Target="https://en.wikipedia.org/wiki/Marxian_economics" TargetMode="External"/><Relationship Id="rId1" Type="http://schemas.openxmlformats.org/officeDocument/2006/relationships/notesMaster" Target="../notesMasters/notesMaster1.xml"/><Relationship Id="rId6" Type="http://schemas.openxmlformats.org/officeDocument/2006/relationships/hyperlink" Target="https://en.wikipedia.org/wiki/Base_and_superstructure" TargetMode="External"/><Relationship Id="rId11" Type="http://schemas.openxmlformats.org/officeDocument/2006/relationships/hyperlink" Target="https://en.wikipedia.org/wiki/Social_revolution" TargetMode="External"/><Relationship Id="rId24" Type="http://schemas.openxmlformats.org/officeDocument/2006/relationships/hyperlink" Target="https://en.wikipedia.org/wiki/Co-operative" TargetMode="External"/><Relationship Id="rId32" Type="http://schemas.openxmlformats.org/officeDocument/2006/relationships/hyperlink" Target="https://en.wikipedia.org/wiki/Falling_rate_of_profit" TargetMode="External"/><Relationship Id="rId37" Type="http://schemas.openxmlformats.org/officeDocument/2006/relationships/hyperlink" Target="https://en.wikipedia.org/wiki/Marxism#cite_note-13" TargetMode="External"/><Relationship Id="rId5" Type="http://schemas.openxmlformats.org/officeDocument/2006/relationships/hyperlink" Target="https://en.wikipedia.org/wiki/Mode_of_production" TargetMode="External"/><Relationship Id="rId15" Type="http://schemas.openxmlformats.org/officeDocument/2006/relationships/hyperlink" Target="https://en.wikipedia.org/wiki/Means_of_production" TargetMode="External"/><Relationship Id="rId23" Type="http://schemas.openxmlformats.org/officeDocument/2006/relationships/hyperlink" Target="https://en.wikipedia.org/wiki/Private_property" TargetMode="External"/><Relationship Id="rId28" Type="http://schemas.openxmlformats.org/officeDocument/2006/relationships/hyperlink" Target="https://en.wikipedia.org/wiki/Marxism#cite_note-12" TargetMode="External"/><Relationship Id="rId36" Type="http://schemas.openxmlformats.org/officeDocument/2006/relationships/hyperlink" Target="https://en.wikipedia.org/wiki/Crisis_theory" TargetMode="External"/><Relationship Id="rId10" Type="http://schemas.openxmlformats.org/officeDocument/2006/relationships/hyperlink" Target="https://en.wikipedia.org/wiki/Marxism#cite_note-10" TargetMode="External"/><Relationship Id="rId19" Type="http://schemas.openxmlformats.org/officeDocument/2006/relationships/hyperlink" Target="https://en.wikipedia.org/wiki/Social_class" TargetMode="External"/><Relationship Id="rId31" Type="http://schemas.openxmlformats.org/officeDocument/2006/relationships/hyperlink" Target="https://en.wikipedia.org/wiki/Standard_of_living" TargetMode="External"/><Relationship Id="rId4" Type="http://schemas.openxmlformats.org/officeDocument/2006/relationships/hyperlink" Target="https://en.wikipedia.org/wiki/Economics" TargetMode="External"/><Relationship Id="rId9" Type="http://schemas.openxmlformats.org/officeDocument/2006/relationships/hyperlink" Target="https://en.wikipedia.org/wiki/Karl_Marx" TargetMode="External"/><Relationship Id="rId14" Type="http://schemas.openxmlformats.org/officeDocument/2006/relationships/hyperlink" Target="https://en.wikipedia.org/wiki/Capitalist_mode_of_production_(Marxist_theory)" TargetMode="External"/><Relationship Id="rId22" Type="http://schemas.openxmlformats.org/officeDocument/2006/relationships/hyperlink" Target="https://en.wikipedia.org/wiki/Socialist" TargetMode="External"/><Relationship Id="rId27" Type="http://schemas.openxmlformats.org/officeDocument/2006/relationships/hyperlink" Target="https://en.wikipedia.org/wiki/Friedrich_Engels" TargetMode="External"/><Relationship Id="rId30" Type="http://schemas.openxmlformats.org/officeDocument/2006/relationships/hyperlink" Target="https://en.wikipedia.org/wiki/Economic_stability" TargetMode="External"/><Relationship Id="rId35" Type="http://schemas.openxmlformats.org/officeDocument/2006/relationships/hyperlink" Target="https://en.wikipedia.org/wiki/Revolution" TargetMode="External"/><Relationship Id="rId8" Type="http://schemas.openxmlformats.org/officeDocument/2006/relationships/hyperlink" Target="https://en.wikipedia.org/wiki/Technology" TargetMode="External"/><Relationship Id="rId3" Type="http://schemas.openxmlformats.org/officeDocument/2006/relationships/hyperlink" Target="https://en.wikipedia.org/wiki/Social_phenomena"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a:t>
            </a:fld>
            <a:endParaRPr lang="en-GB"/>
          </a:p>
        </p:txBody>
      </p:sp>
    </p:spTree>
    <p:extLst>
      <p:ext uri="{BB962C8B-B14F-4D97-AF65-F5344CB8AC3E}">
        <p14:creationId xmlns:p14="http://schemas.microsoft.com/office/powerpoint/2010/main" val="1215756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previous session we covered the concepts and processes of Employment Relations.  We discussed at length “the dynamic context of Employment Relations” in both the introductory session and the last session, today we are going to build on this theme a little further. </a:t>
            </a:r>
          </a:p>
        </p:txBody>
      </p:sp>
      <p:sp>
        <p:nvSpPr>
          <p:cNvPr id="4" name="Slide Number Placeholder 3"/>
          <p:cNvSpPr>
            <a:spLocks noGrp="1"/>
          </p:cNvSpPr>
          <p:nvPr>
            <p:ph type="sldNum" sz="quarter" idx="5"/>
          </p:nvPr>
        </p:nvSpPr>
        <p:spPr/>
        <p:txBody>
          <a:bodyPr/>
          <a:lstStyle/>
          <a:p>
            <a:fld id="{F4B9E6EF-8E04-43AF-B087-9D16E2B8925E}" type="slidenum">
              <a:rPr lang="en-GB" smtClean="0"/>
              <a:t>2</a:t>
            </a:fld>
            <a:endParaRPr lang="en-GB"/>
          </a:p>
        </p:txBody>
      </p:sp>
    </p:spTree>
    <p:extLst>
      <p:ext uri="{BB962C8B-B14F-4D97-AF65-F5344CB8AC3E}">
        <p14:creationId xmlns:p14="http://schemas.microsoft.com/office/powerpoint/2010/main" val="3921101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52F4E-7B93-4F81-B664-0A687CAFCD9C}" type="slidenum">
              <a:rPr lang="en-GB" smtClean="0"/>
              <a:t>3</a:t>
            </a:fld>
            <a:endParaRPr lang="en-GB"/>
          </a:p>
        </p:txBody>
      </p:sp>
    </p:spTree>
    <p:extLst>
      <p:ext uri="{BB962C8B-B14F-4D97-AF65-F5344CB8AC3E}">
        <p14:creationId xmlns:p14="http://schemas.microsoft.com/office/powerpoint/2010/main" val="3988131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BBC article on “Economic Factors Post BREXIT” on Moodle.</a:t>
            </a:r>
          </a:p>
        </p:txBody>
      </p:sp>
      <p:sp>
        <p:nvSpPr>
          <p:cNvPr id="4" name="Slide Number Placeholder 3"/>
          <p:cNvSpPr>
            <a:spLocks noGrp="1"/>
          </p:cNvSpPr>
          <p:nvPr>
            <p:ph type="sldNum" sz="quarter" idx="5"/>
          </p:nvPr>
        </p:nvSpPr>
        <p:spPr/>
        <p:txBody>
          <a:bodyPr/>
          <a:lstStyle/>
          <a:p>
            <a:fld id="{F4B9E6EF-8E04-43AF-B087-9D16E2B8925E}" type="slidenum">
              <a:rPr lang="en-GB" smtClean="0"/>
              <a:t>4</a:t>
            </a:fld>
            <a:endParaRPr lang="en-GB"/>
          </a:p>
        </p:txBody>
      </p:sp>
    </p:spTree>
    <p:extLst>
      <p:ext uri="{BB962C8B-B14F-4D97-AF65-F5344CB8AC3E}">
        <p14:creationId xmlns:p14="http://schemas.microsoft.com/office/powerpoint/2010/main" val="1966574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Voluntarism</a:t>
            </a:r>
            <a:r>
              <a:rPr lang="en-GB" dirty="0"/>
              <a:t> – employees volunteering their services, this crops up frequently when we consider ‘discretionary effort’, or ‘Corporate Citizenship’ – remember this was the concept where someone who is so committed to their employer, it could be said if you could them in half (like a stick of rock) they would have the company name written on the inside. I once worked with someone like this, he was phenomenally loyal to his employer and he took it upon himself to go above and beyond in any way he could, he would often be found after hours coaching or mentoring new starters of his own accord, he was known throughout the organisation as being someone to share information, lend a pair of ears and assist in any way he could. </a:t>
            </a:r>
          </a:p>
          <a:p>
            <a:pPr marL="171450" indent="-171450">
              <a:buFont typeface="Arial" panose="020B0604020202020204" pitchFamily="34" charset="0"/>
              <a:buChar char="•"/>
            </a:pPr>
            <a:r>
              <a:rPr lang="en-GB" b="1" dirty="0"/>
              <a:t>Pluralism </a:t>
            </a:r>
            <a:r>
              <a:rPr lang="en-GB" dirty="0"/>
              <a:t>– 30 years ago Trade Unions and Managers spent the majority of their time sorting out collective disputes (typically about pay) in recent years Trade Unions and Managers deal mostly with individual conflicts in the form of disciplinaries / grievances / Employment Tribunal hearings.</a:t>
            </a:r>
          </a:p>
          <a:p>
            <a:pPr marL="171450" indent="-171450">
              <a:buFont typeface="Arial" panose="020B0604020202020204" pitchFamily="34" charset="0"/>
              <a:buChar char="•"/>
            </a:pPr>
            <a:r>
              <a:rPr lang="en-GB" b="1" dirty="0"/>
              <a:t>Keynesian </a:t>
            </a:r>
            <a:r>
              <a:rPr lang="en-GB" dirty="0"/>
              <a:t>economic policy – John Maynard Keynes (1930’s) – total spending in the economy and it’s effects on output and inflation, e.g. Government influencing aggregate demand by activist stabilisation </a:t>
            </a:r>
            <a:r>
              <a:rPr lang="en-GB" dirty="0" err="1"/>
              <a:t>e.g</a:t>
            </a:r>
            <a:r>
              <a:rPr lang="en-GB" dirty="0"/>
              <a:t> Activist fiscal and monetary policy tools to manage the economy and fight unemployment – one example being working family tax credit, or Universal Credits. </a:t>
            </a:r>
          </a:p>
          <a:p>
            <a:pPr marL="171450" indent="-171450">
              <a:buFont typeface="Arial" panose="020B0604020202020204" pitchFamily="34" charset="0"/>
              <a:buChar char="•"/>
            </a:pPr>
            <a:r>
              <a:rPr lang="en-GB" dirty="0"/>
              <a:t>Donovan Commission report – on Moodle.</a:t>
            </a:r>
          </a:p>
          <a:p>
            <a:pPr marL="171450" indent="-171450">
              <a:buFont typeface="Arial" panose="020B0604020202020204" pitchFamily="34" charset="0"/>
              <a:buChar char="•"/>
            </a:pPr>
            <a:r>
              <a:rPr lang="en-GB" dirty="0"/>
              <a:t>Article by Steve Cushion on Neo-Liberalism (which is pro-business) on Moodle.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Conservatives are Neo-Liberal, and largely pro-business.</a:t>
            </a:r>
          </a:p>
          <a:p>
            <a:pPr marL="171450" indent="-171450">
              <a:buFont typeface="Arial" panose="020B0604020202020204" pitchFamily="34" charset="0"/>
              <a:buChar char="•"/>
            </a:pPr>
            <a:r>
              <a:rPr lang="en-GB" dirty="0"/>
              <a:t>Labour – Some Neo-liberal policies, but largely social democratic reformists. </a:t>
            </a:r>
          </a:p>
        </p:txBody>
      </p:sp>
      <p:sp>
        <p:nvSpPr>
          <p:cNvPr id="4" name="Slide Number Placeholder 3"/>
          <p:cNvSpPr>
            <a:spLocks noGrp="1"/>
          </p:cNvSpPr>
          <p:nvPr>
            <p:ph type="sldNum" sz="quarter" idx="10"/>
          </p:nvPr>
        </p:nvSpPr>
        <p:spPr/>
        <p:txBody>
          <a:bodyPr/>
          <a:lstStyle/>
          <a:p>
            <a:fld id="{05C52F4E-7B93-4F81-B664-0A687CAFCD9C}" type="slidenum">
              <a:rPr lang="en-GB" smtClean="0"/>
              <a:t>5</a:t>
            </a:fld>
            <a:endParaRPr lang="en-GB"/>
          </a:p>
        </p:txBody>
      </p:sp>
    </p:spTree>
    <p:extLst>
      <p:ext uri="{BB962C8B-B14F-4D97-AF65-F5344CB8AC3E}">
        <p14:creationId xmlns:p14="http://schemas.microsoft.com/office/powerpoint/2010/main" val="39881317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Valley’s Rebellion</a:t>
            </a:r>
          </a:p>
          <a:p>
            <a:pPr marL="171450" indent="-171450">
              <a:buFont typeface="Arial" panose="020B0604020202020204" pitchFamily="34" charset="0"/>
              <a:buChar char="•"/>
            </a:pPr>
            <a:r>
              <a:rPr lang="en-GB" dirty="0"/>
              <a:t>Arthur Scargill President of the National Union of Mineworkers (1982 – 2002), lead the unofficial strike in 1969 and the Great Miner’s Strike of 1984/85 – in which the National Union for Miners was defeated by Thatcher.  Arthur Scargill is deemed a Marxist – anti-capitalist.</a:t>
            </a:r>
          </a:p>
          <a:p>
            <a:pPr marL="0" indent="0">
              <a:buFont typeface="Arial" panose="020B0604020202020204" pitchFamily="34" charset="0"/>
              <a:buNone/>
            </a:pPr>
            <a:endParaRPr lang="en-GB" dirty="0"/>
          </a:p>
          <a:p>
            <a:pPr algn="l"/>
            <a:r>
              <a:rPr lang="en-GB" b="0" i="0" dirty="0">
                <a:solidFill>
                  <a:srgbClr val="202122"/>
                </a:solidFill>
                <a:effectLst/>
                <a:latin typeface="Arial" panose="020B0604020202020204" pitchFamily="34" charset="0"/>
              </a:rPr>
              <a:t>Marxism seeks to explain </a:t>
            </a:r>
            <a:r>
              <a:rPr lang="en-GB" b="0" i="0" u="none" strike="noStrike" dirty="0">
                <a:solidFill>
                  <a:srgbClr val="0B0080"/>
                </a:solidFill>
                <a:effectLst/>
                <a:latin typeface="Arial" panose="020B0604020202020204" pitchFamily="34" charset="0"/>
                <a:hlinkClick r:id="rId3" tooltip="Social phenomena"/>
              </a:rPr>
              <a:t>social phenomena</a:t>
            </a:r>
            <a:r>
              <a:rPr lang="en-GB" b="0" i="0" dirty="0">
                <a:solidFill>
                  <a:srgbClr val="202122"/>
                </a:solidFill>
                <a:effectLst/>
                <a:latin typeface="Arial" panose="020B0604020202020204" pitchFamily="34" charset="0"/>
              </a:rPr>
              <a:t> within any given society by </a:t>
            </a:r>
            <a:r>
              <a:rPr lang="en-GB" b="0" i="0" dirty="0" err="1">
                <a:solidFill>
                  <a:srgbClr val="202122"/>
                </a:solidFill>
                <a:effectLst/>
                <a:latin typeface="Arial" panose="020B0604020202020204" pitchFamily="34" charset="0"/>
              </a:rPr>
              <a:t>analyzing</a:t>
            </a:r>
            <a:r>
              <a:rPr lang="en-GB" b="0" i="0" dirty="0">
                <a:solidFill>
                  <a:srgbClr val="202122"/>
                </a:solidFill>
                <a:effectLst/>
                <a:latin typeface="Arial" panose="020B0604020202020204" pitchFamily="34" charset="0"/>
              </a:rPr>
              <a:t> the material conditions and </a:t>
            </a:r>
            <a:r>
              <a:rPr lang="en-GB" b="0" i="0" u="none" strike="noStrike" dirty="0">
                <a:solidFill>
                  <a:srgbClr val="0B0080"/>
                </a:solidFill>
                <a:effectLst/>
                <a:latin typeface="Arial" panose="020B0604020202020204" pitchFamily="34" charset="0"/>
                <a:hlinkClick r:id="rId4" tooltip="Economics"/>
              </a:rPr>
              <a:t>economic activities</a:t>
            </a:r>
            <a:r>
              <a:rPr lang="en-GB" b="0" i="0" dirty="0">
                <a:solidFill>
                  <a:srgbClr val="202122"/>
                </a:solidFill>
                <a:effectLst/>
                <a:latin typeface="Arial" panose="020B0604020202020204" pitchFamily="34" charset="0"/>
              </a:rPr>
              <a:t> required to </a:t>
            </a:r>
            <a:r>
              <a:rPr lang="en-GB" b="0" i="0" dirty="0" err="1">
                <a:solidFill>
                  <a:srgbClr val="202122"/>
                </a:solidFill>
                <a:effectLst/>
                <a:latin typeface="Arial" panose="020B0604020202020204" pitchFamily="34" charset="0"/>
              </a:rPr>
              <a:t>fulfill</a:t>
            </a:r>
            <a:r>
              <a:rPr lang="en-GB" b="0" i="0" dirty="0">
                <a:solidFill>
                  <a:srgbClr val="202122"/>
                </a:solidFill>
                <a:effectLst/>
                <a:latin typeface="Arial" panose="020B0604020202020204" pitchFamily="34" charset="0"/>
              </a:rPr>
              <a:t> human material needs. It assumes that the form of economic organization, or </a:t>
            </a:r>
            <a:r>
              <a:rPr lang="en-GB" b="0" i="0" u="none" strike="noStrike" dirty="0">
                <a:solidFill>
                  <a:srgbClr val="0B0080"/>
                </a:solidFill>
                <a:effectLst/>
                <a:latin typeface="Arial" panose="020B0604020202020204" pitchFamily="34" charset="0"/>
                <a:hlinkClick r:id="rId5" tooltip="Mode of production"/>
              </a:rPr>
              <a:t>mode of production</a:t>
            </a:r>
            <a:r>
              <a:rPr lang="en-GB" b="0" i="0" dirty="0">
                <a:solidFill>
                  <a:srgbClr val="202122"/>
                </a:solidFill>
                <a:effectLst/>
                <a:latin typeface="Arial" panose="020B0604020202020204" pitchFamily="34" charset="0"/>
              </a:rPr>
              <a:t>, influences all other social phenomena including wider social relations, political institutions, legal systems, cultural systems, aesthetics and ideologies. These social relations, together with the economic system, form a </a:t>
            </a:r>
            <a:r>
              <a:rPr lang="en-GB" b="0" i="0" u="none" strike="noStrike" dirty="0">
                <a:solidFill>
                  <a:srgbClr val="0B0080"/>
                </a:solidFill>
                <a:effectLst/>
                <a:latin typeface="Arial" panose="020B0604020202020204" pitchFamily="34" charset="0"/>
                <a:hlinkClick r:id="rId6" tooltip="Base and superstructure"/>
              </a:rPr>
              <a:t>base and superstructure</a:t>
            </a:r>
            <a:r>
              <a:rPr lang="en-GB" b="0" i="0" dirty="0">
                <a:solidFill>
                  <a:srgbClr val="202122"/>
                </a:solidFill>
                <a:effectLst/>
                <a:latin typeface="Arial" panose="020B0604020202020204" pitchFamily="34" charset="0"/>
              </a:rPr>
              <a:t>. As </a:t>
            </a:r>
            <a:r>
              <a:rPr lang="en-GB" b="0" i="0" u="none" strike="noStrike" dirty="0">
                <a:solidFill>
                  <a:srgbClr val="0B0080"/>
                </a:solidFill>
                <a:effectLst/>
                <a:latin typeface="Arial" panose="020B0604020202020204" pitchFamily="34" charset="0"/>
                <a:hlinkClick r:id="rId7" tooltip="Forces of production"/>
              </a:rPr>
              <a:t>forces of production</a:t>
            </a:r>
            <a:r>
              <a:rPr lang="en-GB" b="0" i="0" dirty="0">
                <a:solidFill>
                  <a:srgbClr val="202122"/>
                </a:solidFill>
                <a:effectLst/>
                <a:latin typeface="Arial" panose="020B0604020202020204" pitchFamily="34" charset="0"/>
              </a:rPr>
              <a:t> (i.e. </a:t>
            </a:r>
            <a:r>
              <a:rPr lang="en-GB" b="0" i="0" u="none" strike="noStrike" dirty="0">
                <a:solidFill>
                  <a:srgbClr val="0B0080"/>
                </a:solidFill>
                <a:effectLst/>
                <a:latin typeface="Arial" panose="020B0604020202020204" pitchFamily="34" charset="0"/>
                <a:hlinkClick r:id="rId8" tooltip="Technology"/>
              </a:rPr>
              <a:t>technology</a:t>
            </a:r>
            <a:r>
              <a:rPr lang="en-GB" b="0" i="0" dirty="0">
                <a:solidFill>
                  <a:srgbClr val="202122"/>
                </a:solidFill>
                <a:effectLst/>
                <a:latin typeface="Arial" panose="020B0604020202020204" pitchFamily="34" charset="0"/>
              </a:rPr>
              <a:t>) improve, existing forms of organizing production become obsolete and hinder further progress. </a:t>
            </a:r>
          </a:p>
          <a:p>
            <a:pPr algn="l"/>
            <a:endParaRPr lang="en-GB" b="0" i="0" dirty="0">
              <a:solidFill>
                <a:srgbClr val="202122"/>
              </a:solidFill>
              <a:effectLst/>
              <a:latin typeface="Arial" panose="020B0604020202020204" pitchFamily="34" charset="0"/>
            </a:endParaRPr>
          </a:p>
          <a:p>
            <a:pPr algn="l"/>
            <a:r>
              <a:rPr lang="en-GB" b="0" i="0" dirty="0">
                <a:solidFill>
                  <a:srgbClr val="202122"/>
                </a:solidFill>
                <a:effectLst/>
                <a:latin typeface="Arial" panose="020B0604020202020204" pitchFamily="34" charset="0"/>
              </a:rPr>
              <a:t>As </a:t>
            </a:r>
            <a:r>
              <a:rPr lang="en-GB" b="0" i="0" u="none" strike="noStrike" dirty="0">
                <a:solidFill>
                  <a:srgbClr val="0B0080"/>
                </a:solidFill>
                <a:effectLst/>
                <a:latin typeface="Arial" panose="020B0604020202020204" pitchFamily="34" charset="0"/>
                <a:hlinkClick r:id="rId9" tooltip="Karl Marx"/>
              </a:rPr>
              <a:t>Karl Marx</a:t>
            </a:r>
            <a:r>
              <a:rPr lang="en-GB" b="0" i="0" dirty="0">
                <a:solidFill>
                  <a:srgbClr val="202122"/>
                </a:solidFill>
                <a:effectLst/>
                <a:latin typeface="Arial" panose="020B0604020202020204" pitchFamily="34" charset="0"/>
              </a:rPr>
              <a:t> observed:</a:t>
            </a:r>
            <a:r>
              <a:rPr lang="en-GB" b="0" i="0" u="none" strike="noStrike" baseline="30000" dirty="0">
                <a:solidFill>
                  <a:srgbClr val="0B0080"/>
                </a:solidFill>
                <a:effectLst/>
                <a:latin typeface="Arial" panose="020B0604020202020204" pitchFamily="34" charset="0"/>
                <a:hlinkClick r:id="rId10"/>
              </a:rPr>
              <a:t>[10]</a:t>
            </a:r>
            <a:endParaRPr lang="en-GB" b="0" i="0" dirty="0">
              <a:solidFill>
                <a:srgbClr val="202122"/>
              </a:solidFill>
              <a:effectLst/>
              <a:latin typeface="Arial" panose="020B0604020202020204" pitchFamily="34" charset="0"/>
            </a:endParaRPr>
          </a:p>
          <a:p>
            <a:r>
              <a:rPr lang="en-GB" dirty="0">
                <a:effectLst/>
              </a:rPr>
              <a:t>At a certain stage of development, the material productive forces of society come into conflict with the existing relations of production or—this merely expresses the same thing in legal terms—with the property relations within the framework of which they have operated hitherto. From forms of development of the productive forces these relations turn into their fetters. Then begins an era of </a:t>
            </a:r>
            <a:r>
              <a:rPr lang="en-GB" u="none" strike="noStrike" dirty="0">
                <a:solidFill>
                  <a:srgbClr val="0B0080"/>
                </a:solidFill>
                <a:effectLst/>
                <a:hlinkClick r:id="rId11" tooltip="Social revolution"/>
              </a:rPr>
              <a:t>social revolution</a:t>
            </a:r>
            <a:r>
              <a:rPr lang="en-GB" dirty="0">
                <a:effectLst/>
              </a:rPr>
              <a:t>.</a:t>
            </a:r>
          </a:p>
          <a:p>
            <a:pPr algn="l"/>
            <a:r>
              <a:rPr lang="en-GB" b="0" i="0" dirty="0">
                <a:solidFill>
                  <a:srgbClr val="202122"/>
                </a:solidFill>
                <a:effectLst/>
                <a:latin typeface="Arial" panose="020B0604020202020204" pitchFamily="34" charset="0"/>
              </a:rPr>
              <a:t>These inefficiencies manifest themselves as social contradictions in society which are, in turn, fought out at the level of </a:t>
            </a:r>
            <a:r>
              <a:rPr lang="en-GB" b="0" i="0" u="none" strike="noStrike" dirty="0">
                <a:solidFill>
                  <a:srgbClr val="0B0080"/>
                </a:solidFill>
                <a:effectLst/>
                <a:latin typeface="Arial" panose="020B0604020202020204" pitchFamily="34" charset="0"/>
                <a:hlinkClick r:id="rId12" tooltip="Class conflict"/>
              </a:rPr>
              <a:t>class struggle</a:t>
            </a:r>
            <a:r>
              <a:rPr lang="en-GB" b="0" i="0" dirty="0">
                <a:solidFill>
                  <a:srgbClr val="202122"/>
                </a:solidFill>
                <a:effectLst/>
                <a:latin typeface="Arial" panose="020B0604020202020204" pitchFamily="34" charset="0"/>
              </a:rPr>
              <a:t>.</a:t>
            </a:r>
            <a:r>
              <a:rPr lang="en-GB" b="0" i="0" u="none" strike="noStrike" baseline="30000" dirty="0">
                <a:solidFill>
                  <a:srgbClr val="0B0080"/>
                </a:solidFill>
                <a:effectLst/>
                <a:latin typeface="Arial" panose="020B0604020202020204" pitchFamily="34" charset="0"/>
                <a:hlinkClick r:id="rId13"/>
              </a:rPr>
              <a:t>[11]</a:t>
            </a:r>
            <a:r>
              <a:rPr lang="en-GB" b="0" i="0" dirty="0">
                <a:solidFill>
                  <a:srgbClr val="202122"/>
                </a:solidFill>
                <a:effectLst/>
                <a:latin typeface="Arial" panose="020B0604020202020204" pitchFamily="34" charset="0"/>
              </a:rPr>
              <a:t> Under the </a:t>
            </a:r>
            <a:r>
              <a:rPr lang="en-GB" b="0" i="0" u="none" strike="noStrike" dirty="0">
                <a:solidFill>
                  <a:srgbClr val="0B0080"/>
                </a:solidFill>
                <a:effectLst/>
                <a:latin typeface="Arial" panose="020B0604020202020204" pitchFamily="34" charset="0"/>
                <a:hlinkClick r:id="rId14" tooltip="Capitalist mode of production (Marxist theory)"/>
              </a:rPr>
              <a:t>capitalist mode of production</a:t>
            </a:r>
            <a:r>
              <a:rPr lang="en-GB" b="0" i="0" dirty="0">
                <a:solidFill>
                  <a:srgbClr val="202122"/>
                </a:solidFill>
                <a:effectLst/>
                <a:latin typeface="Arial" panose="020B0604020202020204" pitchFamily="34" charset="0"/>
              </a:rPr>
              <a:t>, this struggle materializes between the minority who own the </a:t>
            </a:r>
            <a:r>
              <a:rPr lang="en-GB" b="0" i="0" u="none" strike="noStrike" dirty="0">
                <a:solidFill>
                  <a:srgbClr val="0B0080"/>
                </a:solidFill>
                <a:effectLst/>
                <a:latin typeface="Arial" panose="020B0604020202020204" pitchFamily="34" charset="0"/>
                <a:hlinkClick r:id="rId15" tooltip="Means of production"/>
              </a:rPr>
              <a:t>means of production</a:t>
            </a:r>
            <a:r>
              <a:rPr lang="en-GB" b="0" i="0" dirty="0">
                <a:solidFill>
                  <a:srgbClr val="202122"/>
                </a:solidFill>
                <a:effectLst/>
                <a:latin typeface="Arial" panose="020B0604020202020204" pitchFamily="34" charset="0"/>
              </a:rPr>
              <a:t> (the </a:t>
            </a:r>
            <a:r>
              <a:rPr lang="en-GB" b="0" i="0" u="none" strike="noStrike" dirty="0">
                <a:solidFill>
                  <a:srgbClr val="0B0080"/>
                </a:solidFill>
                <a:effectLst/>
                <a:latin typeface="Arial" panose="020B0604020202020204" pitchFamily="34" charset="0"/>
                <a:hlinkClick r:id="rId16" tooltip="Bourgeoisie"/>
              </a:rPr>
              <a:t>bourgeoisie</a:t>
            </a:r>
            <a:r>
              <a:rPr lang="en-GB" b="0" i="0" dirty="0">
                <a:solidFill>
                  <a:srgbClr val="202122"/>
                </a:solidFill>
                <a:effectLst/>
                <a:latin typeface="Arial" panose="020B0604020202020204" pitchFamily="34" charset="0"/>
              </a:rPr>
              <a:t>) and the vast majority of the population who produce goods and services (the </a:t>
            </a:r>
            <a:r>
              <a:rPr lang="en-GB" b="0" i="0" u="none" strike="noStrike" dirty="0">
                <a:solidFill>
                  <a:srgbClr val="0B0080"/>
                </a:solidFill>
                <a:effectLst/>
                <a:latin typeface="Arial" panose="020B0604020202020204" pitchFamily="34" charset="0"/>
                <a:hlinkClick r:id="rId17" tooltip="Proletariat"/>
              </a:rPr>
              <a:t>proletariat</a:t>
            </a:r>
            <a:r>
              <a:rPr lang="en-GB" b="0" i="0" dirty="0">
                <a:solidFill>
                  <a:srgbClr val="202122"/>
                </a:solidFill>
                <a:effectLst/>
                <a:latin typeface="Arial" panose="020B0604020202020204" pitchFamily="34" charset="0"/>
              </a:rPr>
              <a:t>). Starting with the conjectural premise that </a:t>
            </a:r>
            <a:r>
              <a:rPr lang="en-GB" b="0" i="0" u="none" strike="noStrike" dirty="0">
                <a:solidFill>
                  <a:srgbClr val="0B0080"/>
                </a:solidFill>
                <a:effectLst/>
                <a:latin typeface="Arial" panose="020B0604020202020204" pitchFamily="34" charset="0"/>
                <a:hlinkClick r:id="rId18" tooltip="Social change"/>
              </a:rPr>
              <a:t>social change</a:t>
            </a:r>
            <a:r>
              <a:rPr lang="en-GB" b="0" i="0" dirty="0">
                <a:solidFill>
                  <a:srgbClr val="202122"/>
                </a:solidFill>
                <a:effectLst/>
                <a:latin typeface="Arial" panose="020B0604020202020204" pitchFamily="34" charset="0"/>
              </a:rPr>
              <a:t> occurs as result of the struggle between different </a:t>
            </a:r>
            <a:r>
              <a:rPr lang="en-GB" b="0" i="0" u="none" strike="noStrike" dirty="0">
                <a:solidFill>
                  <a:srgbClr val="0B0080"/>
                </a:solidFill>
                <a:effectLst/>
                <a:latin typeface="Arial" panose="020B0604020202020204" pitchFamily="34" charset="0"/>
                <a:hlinkClick r:id="rId19" tooltip="Social class"/>
              </a:rPr>
              <a:t>classes</a:t>
            </a:r>
            <a:r>
              <a:rPr lang="en-GB" b="0" i="0" dirty="0">
                <a:solidFill>
                  <a:srgbClr val="202122"/>
                </a:solidFill>
                <a:effectLst/>
                <a:latin typeface="Arial" panose="020B0604020202020204" pitchFamily="34" charset="0"/>
              </a:rPr>
              <a:t> within society who contradict one another, a Marxist would conclude that </a:t>
            </a:r>
            <a:r>
              <a:rPr lang="en-GB" b="0" i="0" u="none" strike="noStrike" dirty="0">
                <a:solidFill>
                  <a:srgbClr val="0B0080"/>
                </a:solidFill>
                <a:effectLst/>
                <a:latin typeface="Arial" panose="020B0604020202020204" pitchFamily="34" charset="0"/>
                <a:hlinkClick r:id="rId20" tooltip="Capitalism"/>
              </a:rPr>
              <a:t>capitalism</a:t>
            </a:r>
            <a:r>
              <a:rPr lang="en-GB" b="0" i="0" dirty="0">
                <a:solidFill>
                  <a:srgbClr val="202122"/>
                </a:solidFill>
                <a:effectLst/>
                <a:latin typeface="Arial" panose="020B0604020202020204" pitchFamily="34" charset="0"/>
              </a:rPr>
              <a:t> exploits and oppresses the proletariat, therefore capitalism will inevitably lead to a </a:t>
            </a:r>
            <a:r>
              <a:rPr lang="en-GB" b="0" i="0" u="none" strike="noStrike" dirty="0">
                <a:solidFill>
                  <a:srgbClr val="0B0080"/>
                </a:solidFill>
                <a:effectLst/>
                <a:latin typeface="Arial" panose="020B0604020202020204" pitchFamily="34" charset="0"/>
                <a:hlinkClick r:id="rId21" tooltip="Proletarian revolution"/>
              </a:rPr>
              <a:t>proletarian revolution</a:t>
            </a:r>
            <a:r>
              <a:rPr lang="en-GB" b="0" i="0" dirty="0">
                <a:solidFill>
                  <a:srgbClr val="202122"/>
                </a:solidFill>
                <a:effectLst/>
                <a:latin typeface="Arial" panose="020B0604020202020204" pitchFamily="34" charset="0"/>
              </a:rPr>
              <a:t>. </a:t>
            </a:r>
          </a:p>
          <a:p>
            <a:pPr algn="l"/>
            <a:endParaRPr lang="en-GB" b="0" i="0" dirty="0">
              <a:solidFill>
                <a:srgbClr val="202122"/>
              </a:solidFill>
              <a:effectLst/>
              <a:latin typeface="Arial" panose="020B0604020202020204" pitchFamily="34" charset="0"/>
            </a:endParaRPr>
          </a:p>
          <a:p>
            <a:pPr algn="l"/>
            <a:r>
              <a:rPr lang="en-GB" b="0" i="0" dirty="0">
                <a:solidFill>
                  <a:srgbClr val="202122"/>
                </a:solidFill>
                <a:effectLst/>
                <a:latin typeface="Arial" panose="020B0604020202020204" pitchFamily="34" charset="0"/>
              </a:rPr>
              <a:t>In a </a:t>
            </a:r>
            <a:r>
              <a:rPr lang="en-GB" b="0" i="0" u="none" strike="noStrike" dirty="0">
                <a:solidFill>
                  <a:srgbClr val="0B0080"/>
                </a:solidFill>
                <a:effectLst/>
                <a:latin typeface="Arial" panose="020B0604020202020204" pitchFamily="34" charset="0"/>
                <a:hlinkClick r:id="rId22" tooltip="Socialist"/>
              </a:rPr>
              <a:t>socialist</a:t>
            </a:r>
            <a:r>
              <a:rPr lang="en-GB" b="0" i="0" dirty="0">
                <a:solidFill>
                  <a:srgbClr val="202122"/>
                </a:solidFill>
                <a:effectLst/>
                <a:latin typeface="Arial" panose="020B0604020202020204" pitchFamily="34" charset="0"/>
              </a:rPr>
              <a:t> society, </a:t>
            </a:r>
            <a:r>
              <a:rPr lang="en-GB" b="0" i="0" u="none" strike="noStrike" dirty="0">
                <a:solidFill>
                  <a:srgbClr val="0B0080"/>
                </a:solidFill>
                <a:effectLst/>
                <a:latin typeface="Arial" panose="020B0604020202020204" pitchFamily="34" charset="0"/>
                <a:hlinkClick r:id="rId23" tooltip="Private property"/>
              </a:rPr>
              <a:t>private property</a:t>
            </a:r>
            <a:r>
              <a:rPr lang="en-GB" b="0" i="0" dirty="0">
                <a:solidFill>
                  <a:srgbClr val="202122"/>
                </a:solidFill>
                <a:effectLst/>
                <a:latin typeface="Arial" panose="020B0604020202020204" pitchFamily="34" charset="0"/>
              </a:rPr>
              <a:t>—as the means of production—would be replaced by </a:t>
            </a:r>
            <a:r>
              <a:rPr lang="en-GB" b="0" i="0" u="none" strike="noStrike" dirty="0">
                <a:solidFill>
                  <a:srgbClr val="0B0080"/>
                </a:solidFill>
                <a:effectLst/>
                <a:latin typeface="Arial" panose="020B0604020202020204" pitchFamily="34" charset="0"/>
                <a:hlinkClick r:id="rId24" tooltip="Co-operative"/>
              </a:rPr>
              <a:t>co-operative</a:t>
            </a:r>
            <a:r>
              <a:rPr lang="en-GB" b="0" i="0" dirty="0">
                <a:solidFill>
                  <a:srgbClr val="202122"/>
                </a:solidFill>
                <a:effectLst/>
                <a:latin typeface="Arial" panose="020B0604020202020204" pitchFamily="34" charset="0"/>
              </a:rPr>
              <a:t> ownership. A </a:t>
            </a:r>
            <a:r>
              <a:rPr lang="en-GB" b="0" i="0" u="none" strike="noStrike" dirty="0">
                <a:solidFill>
                  <a:srgbClr val="0B0080"/>
                </a:solidFill>
                <a:effectLst/>
                <a:latin typeface="Arial" panose="020B0604020202020204" pitchFamily="34" charset="0"/>
                <a:hlinkClick r:id="rId25" tooltip="Socialist economy"/>
              </a:rPr>
              <a:t>socialist economy</a:t>
            </a:r>
            <a:r>
              <a:rPr lang="en-GB" b="0" i="0" dirty="0">
                <a:solidFill>
                  <a:srgbClr val="202122"/>
                </a:solidFill>
                <a:effectLst/>
                <a:latin typeface="Arial" panose="020B0604020202020204" pitchFamily="34" charset="0"/>
              </a:rPr>
              <a:t> would not base production on the creation of private profits, but on the criteria of satisfying human needs—that is, </a:t>
            </a:r>
            <a:r>
              <a:rPr lang="en-GB" b="0" i="0" u="none" strike="noStrike" dirty="0">
                <a:solidFill>
                  <a:srgbClr val="0B0080"/>
                </a:solidFill>
                <a:effectLst/>
                <a:latin typeface="Arial" panose="020B0604020202020204" pitchFamily="34" charset="0"/>
                <a:hlinkClick r:id="rId26" tooltip="Production for use"/>
              </a:rPr>
              <a:t>production for use</a:t>
            </a:r>
            <a:r>
              <a:rPr lang="en-GB" b="0" i="0" dirty="0">
                <a:solidFill>
                  <a:srgbClr val="202122"/>
                </a:solidFill>
                <a:effectLst/>
                <a:latin typeface="Arial" panose="020B0604020202020204" pitchFamily="34" charset="0"/>
              </a:rPr>
              <a:t>. As </a:t>
            </a:r>
            <a:r>
              <a:rPr lang="en-GB" b="0" i="0" u="none" strike="noStrike" dirty="0">
                <a:solidFill>
                  <a:srgbClr val="0B0080"/>
                </a:solidFill>
                <a:effectLst/>
                <a:latin typeface="Arial" panose="020B0604020202020204" pitchFamily="34" charset="0"/>
                <a:hlinkClick r:id="rId27" tooltip="Friedrich Engels"/>
              </a:rPr>
              <a:t>Friedrich Engels</a:t>
            </a:r>
            <a:r>
              <a:rPr lang="en-GB" b="0" i="0" dirty="0">
                <a:solidFill>
                  <a:srgbClr val="202122"/>
                </a:solidFill>
                <a:effectLst/>
                <a:latin typeface="Arial" panose="020B0604020202020204" pitchFamily="34" charset="0"/>
              </a:rPr>
              <a:t> explains:</a:t>
            </a:r>
            <a:r>
              <a:rPr lang="en-GB" b="0" i="0" u="none" strike="noStrike" baseline="30000" dirty="0">
                <a:solidFill>
                  <a:srgbClr val="0B0080"/>
                </a:solidFill>
                <a:effectLst/>
                <a:latin typeface="Arial" panose="020B0604020202020204" pitchFamily="34" charset="0"/>
                <a:hlinkClick r:id="rId28"/>
              </a:rPr>
              <a:t>[12]</a:t>
            </a:r>
            <a:endParaRPr lang="en-GB" b="0" i="0" dirty="0">
              <a:solidFill>
                <a:srgbClr val="202122"/>
              </a:solidFill>
              <a:effectLst/>
              <a:latin typeface="Arial" panose="020B0604020202020204" pitchFamily="34" charset="0"/>
            </a:endParaRPr>
          </a:p>
          <a:p>
            <a:r>
              <a:rPr lang="en-GB" dirty="0">
                <a:effectLst/>
              </a:rPr>
              <a:t>Then the capitalist mode of appropriation, in which the product enslaves first the producer, and then the appropriator, is replaced by the mode of appropriation of the products that is based upon the nature of the modern means of production; upon the one hand, direct social appropriation, as means to the maintenance and extension of production — on the other, direct individual appropriation, as means of subsistence and of enjoyment.</a:t>
            </a:r>
          </a:p>
          <a:p>
            <a:endParaRPr lang="en-GB" dirty="0">
              <a:effectLst/>
            </a:endParaRPr>
          </a:p>
          <a:p>
            <a:pPr algn="l"/>
            <a:r>
              <a:rPr lang="en-GB" b="0" i="0" u="none" strike="noStrike" dirty="0">
                <a:solidFill>
                  <a:srgbClr val="0B0080"/>
                </a:solidFill>
                <a:effectLst/>
                <a:latin typeface="Arial" panose="020B0604020202020204" pitchFamily="34" charset="0"/>
                <a:hlinkClick r:id="rId29" tooltip="Marxian economics"/>
              </a:rPr>
              <a:t>Marxian economics</a:t>
            </a:r>
            <a:r>
              <a:rPr lang="en-GB" b="0" i="0" dirty="0">
                <a:solidFill>
                  <a:srgbClr val="202122"/>
                </a:solidFill>
                <a:effectLst/>
                <a:latin typeface="Arial" panose="020B0604020202020204" pitchFamily="34" charset="0"/>
              </a:rPr>
              <a:t> and its proponents view capitalism as </a:t>
            </a:r>
            <a:r>
              <a:rPr lang="en-GB" b="0" i="0" u="none" strike="noStrike" dirty="0">
                <a:solidFill>
                  <a:srgbClr val="0B0080"/>
                </a:solidFill>
                <a:effectLst/>
                <a:latin typeface="Arial" panose="020B0604020202020204" pitchFamily="34" charset="0"/>
                <a:hlinkClick r:id="rId30" tooltip="Economic stability"/>
              </a:rPr>
              <a:t>economically unsustainable</a:t>
            </a:r>
            <a:r>
              <a:rPr lang="en-GB" b="0" i="0" dirty="0">
                <a:solidFill>
                  <a:srgbClr val="202122"/>
                </a:solidFill>
                <a:effectLst/>
                <a:latin typeface="Arial" panose="020B0604020202020204" pitchFamily="34" charset="0"/>
              </a:rPr>
              <a:t> and incapable of improving the </a:t>
            </a:r>
            <a:r>
              <a:rPr lang="en-GB" b="0" i="0" u="none" strike="noStrike" dirty="0">
                <a:solidFill>
                  <a:srgbClr val="0B0080"/>
                </a:solidFill>
                <a:effectLst/>
                <a:latin typeface="Arial" panose="020B0604020202020204" pitchFamily="34" charset="0"/>
                <a:hlinkClick r:id="rId31" tooltip="Standard of living"/>
              </a:rPr>
              <a:t>living standards</a:t>
            </a:r>
            <a:r>
              <a:rPr lang="en-GB" b="0" i="0" dirty="0">
                <a:solidFill>
                  <a:srgbClr val="202122"/>
                </a:solidFill>
                <a:effectLst/>
                <a:latin typeface="Arial" panose="020B0604020202020204" pitchFamily="34" charset="0"/>
              </a:rPr>
              <a:t> of the population due to its need to compensate for </a:t>
            </a:r>
            <a:r>
              <a:rPr lang="en-GB" b="0" i="0" u="none" strike="noStrike" dirty="0">
                <a:solidFill>
                  <a:srgbClr val="0B0080"/>
                </a:solidFill>
                <a:effectLst/>
                <a:latin typeface="Arial" panose="020B0604020202020204" pitchFamily="34" charset="0"/>
                <a:hlinkClick r:id="rId32" tooltip="Falling rate of profit"/>
              </a:rPr>
              <a:t>falling rate of profit</a:t>
            </a:r>
            <a:r>
              <a:rPr lang="en-GB" b="0" i="0" dirty="0">
                <a:solidFill>
                  <a:srgbClr val="202122"/>
                </a:solidFill>
                <a:effectLst/>
                <a:latin typeface="Arial" panose="020B0604020202020204" pitchFamily="34" charset="0"/>
              </a:rPr>
              <a:t> by cutting employees' wages and </a:t>
            </a:r>
            <a:r>
              <a:rPr lang="en-GB" b="0" i="0" u="none" strike="noStrike" dirty="0">
                <a:solidFill>
                  <a:srgbClr val="0B0080"/>
                </a:solidFill>
                <a:effectLst/>
                <a:latin typeface="Arial" panose="020B0604020202020204" pitchFamily="34" charset="0"/>
                <a:hlinkClick r:id="rId33" tooltip="Welfare"/>
              </a:rPr>
              <a:t>social benefits</a:t>
            </a:r>
            <a:r>
              <a:rPr lang="en-GB" b="0" i="0" dirty="0">
                <a:solidFill>
                  <a:srgbClr val="202122"/>
                </a:solidFill>
                <a:effectLst/>
                <a:latin typeface="Arial" panose="020B0604020202020204" pitchFamily="34" charset="0"/>
              </a:rPr>
              <a:t> while pursuing military aggression. The </a:t>
            </a:r>
            <a:r>
              <a:rPr lang="en-GB" b="0" i="0" u="none" strike="noStrike" dirty="0">
                <a:solidFill>
                  <a:srgbClr val="0B0080"/>
                </a:solidFill>
                <a:effectLst/>
                <a:latin typeface="Arial" panose="020B0604020202020204" pitchFamily="34" charset="0"/>
                <a:hlinkClick r:id="rId34" tooltip="Socialist mode of production"/>
              </a:rPr>
              <a:t>socialist mode of production</a:t>
            </a:r>
            <a:r>
              <a:rPr lang="en-GB" b="0" i="0" dirty="0">
                <a:solidFill>
                  <a:srgbClr val="202122"/>
                </a:solidFill>
                <a:effectLst/>
                <a:latin typeface="Arial" panose="020B0604020202020204" pitchFamily="34" charset="0"/>
              </a:rPr>
              <a:t> would succeed </a:t>
            </a:r>
            <a:r>
              <a:rPr lang="en-GB" b="0" i="0" u="none" strike="noStrike" dirty="0">
                <a:solidFill>
                  <a:srgbClr val="0B0080"/>
                </a:solidFill>
                <a:effectLst/>
                <a:latin typeface="Arial" panose="020B0604020202020204" pitchFamily="34" charset="0"/>
                <a:hlinkClick r:id="rId14" tooltip="Capitalist mode of production (Marxist theory)"/>
              </a:rPr>
              <a:t>capitalism</a:t>
            </a:r>
            <a:r>
              <a:rPr lang="en-GB" b="0" i="0" dirty="0">
                <a:solidFill>
                  <a:srgbClr val="202122"/>
                </a:solidFill>
                <a:effectLst/>
                <a:latin typeface="Arial" panose="020B0604020202020204" pitchFamily="34" charset="0"/>
              </a:rPr>
              <a:t> as humanity's </a:t>
            </a:r>
            <a:r>
              <a:rPr lang="en-GB" b="0" i="0" u="none" strike="noStrike" dirty="0">
                <a:solidFill>
                  <a:srgbClr val="0B0080"/>
                </a:solidFill>
                <a:effectLst/>
                <a:latin typeface="Arial" panose="020B0604020202020204" pitchFamily="34" charset="0"/>
                <a:hlinkClick r:id="rId5" tooltip="Mode of production"/>
              </a:rPr>
              <a:t>mode of production</a:t>
            </a:r>
            <a:r>
              <a:rPr lang="en-GB" b="0" i="0" dirty="0">
                <a:solidFill>
                  <a:srgbClr val="202122"/>
                </a:solidFill>
                <a:effectLst/>
                <a:latin typeface="Arial" panose="020B0604020202020204" pitchFamily="34" charset="0"/>
              </a:rPr>
              <a:t> through </a:t>
            </a:r>
            <a:r>
              <a:rPr lang="en-GB" b="0" i="0" u="none" strike="noStrike" dirty="0">
                <a:solidFill>
                  <a:srgbClr val="0B0080"/>
                </a:solidFill>
                <a:effectLst/>
                <a:latin typeface="Arial" panose="020B0604020202020204" pitchFamily="34" charset="0"/>
                <a:hlinkClick r:id="rId35" tooltip="Revolution"/>
              </a:rPr>
              <a:t>revolution</a:t>
            </a:r>
            <a:r>
              <a:rPr lang="en-GB" b="0" i="0" dirty="0">
                <a:solidFill>
                  <a:srgbClr val="202122"/>
                </a:solidFill>
                <a:effectLst/>
                <a:latin typeface="Arial" panose="020B0604020202020204" pitchFamily="34" charset="0"/>
              </a:rPr>
              <a:t> by workers. According to Marxian </a:t>
            </a:r>
            <a:r>
              <a:rPr lang="en-GB" b="0" i="0" u="none" strike="noStrike" dirty="0">
                <a:solidFill>
                  <a:srgbClr val="0B0080"/>
                </a:solidFill>
                <a:effectLst/>
                <a:latin typeface="Arial" panose="020B0604020202020204" pitchFamily="34" charset="0"/>
                <a:hlinkClick r:id="rId36" tooltip="Crisis theory"/>
              </a:rPr>
              <a:t>crisis theory</a:t>
            </a:r>
            <a:r>
              <a:rPr lang="en-GB" b="0" i="0" dirty="0">
                <a:solidFill>
                  <a:srgbClr val="202122"/>
                </a:solidFill>
                <a:effectLst/>
                <a:latin typeface="Arial" panose="020B0604020202020204" pitchFamily="34" charset="0"/>
              </a:rPr>
              <a:t>, socialism is not an inevitability, but an economic necessity.</a:t>
            </a:r>
            <a:r>
              <a:rPr lang="en-GB" b="0" i="0" u="none" strike="noStrike" baseline="30000" dirty="0">
                <a:solidFill>
                  <a:srgbClr val="0B0080"/>
                </a:solidFill>
                <a:effectLst/>
                <a:latin typeface="Arial" panose="020B0604020202020204" pitchFamily="34" charset="0"/>
                <a:hlinkClick r:id="rId37"/>
              </a:rPr>
              <a:t>[13]</a:t>
            </a:r>
            <a:endParaRPr lang="en-GB" b="0" i="0" dirty="0">
              <a:solidFill>
                <a:srgbClr val="202122"/>
              </a:solidFill>
              <a:effectLst/>
              <a:latin typeface="Arial" panose="020B0604020202020204" pitchFamily="34" charset="0"/>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6</a:t>
            </a:fld>
            <a:endParaRPr lang="en-GB"/>
          </a:p>
        </p:txBody>
      </p:sp>
    </p:spTree>
    <p:extLst>
      <p:ext uri="{BB962C8B-B14F-4D97-AF65-F5344CB8AC3E}">
        <p14:creationId xmlns:p14="http://schemas.microsoft.com/office/powerpoint/2010/main" val="3756826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Maastricht Treaty 1992 – the creation of the European Union, and obviously we are now seeing the international negotiations underway to undue that very Treaty with BREXIT.</a:t>
            </a:r>
          </a:p>
        </p:txBody>
      </p:sp>
      <p:sp>
        <p:nvSpPr>
          <p:cNvPr id="4" name="Slide Number Placeholder 3"/>
          <p:cNvSpPr>
            <a:spLocks noGrp="1"/>
          </p:cNvSpPr>
          <p:nvPr>
            <p:ph type="sldNum" sz="quarter" idx="5"/>
          </p:nvPr>
        </p:nvSpPr>
        <p:spPr/>
        <p:txBody>
          <a:bodyPr/>
          <a:lstStyle/>
          <a:p>
            <a:fld id="{F4B9E6EF-8E04-43AF-B087-9D16E2B8925E}" type="slidenum">
              <a:rPr lang="en-GB" smtClean="0"/>
              <a:t>7</a:t>
            </a:fld>
            <a:endParaRPr lang="en-GB"/>
          </a:p>
        </p:txBody>
      </p:sp>
    </p:spTree>
    <p:extLst>
      <p:ext uri="{BB962C8B-B14F-4D97-AF65-F5344CB8AC3E}">
        <p14:creationId xmlns:p14="http://schemas.microsoft.com/office/powerpoint/2010/main" val="6926680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Since the Financial crisis of 2088/9 there were pay freezes,  and many organisations and businesses never caught up again.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Neoliberalism and it’s impact on TU’s (Steve Cushion article on Moodle) – opposition to regulation, the subordination of the state to the market.</a:t>
            </a:r>
          </a:p>
          <a:p>
            <a:pPr marL="171450" indent="-171450">
              <a:buFont typeface="Arial" panose="020B0604020202020204" pitchFamily="34" charset="0"/>
              <a:buChar char="•"/>
            </a:pPr>
            <a:r>
              <a:rPr lang="en-GB" dirty="0"/>
              <a:t>See the “Capitalism in Crisis” article on Moodle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Two years length of service to bring a claim for unfair dismissal instead of 12 months – which came in to force in 2012.</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Ballot threshold – action must be supported by a majority of those voting and turnout must be  at least 50%.  In ‘essential services’  at least 40% of all relevant members must vote in favour.   The Government were also unwilling to allow Trade Unions to use the latest technology to increase final turnout etc.</a:t>
            </a:r>
          </a:p>
        </p:txBody>
      </p:sp>
      <p:sp>
        <p:nvSpPr>
          <p:cNvPr id="4" name="Slide Number Placeholder 3"/>
          <p:cNvSpPr>
            <a:spLocks noGrp="1"/>
          </p:cNvSpPr>
          <p:nvPr>
            <p:ph type="sldNum" sz="quarter" idx="5"/>
          </p:nvPr>
        </p:nvSpPr>
        <p:spPr/>
        <p:txBody>
          <a:bodyPr/>
          <a:lstStyle/>
          <a:p>
            <a:fld id="{F4B9E6EF-8E04-43AF-B087-9D16E2B8925E}" type="slidenum">
              <a:rPr lang="en-GB" smtClean="0"/>
              <a:t>8</a:t>
            </a:fld>
            <a:endParaRPr lang="en-GB"/>
          </a:p>
        </p:txBody>
      </p:sp>
    </p:spTree>
    <p:extLst>
      <p:ext uri="{BB962C8B-B14F-4D97-AF65-F5344CB8AC3E}">
        <p14:creationId xmlns:p14="http://schemas.microsoft.com/office/powerpoint/2010/main" val="1196117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See the BBC article on Moodle – </a:t>
            </a:r>
            <a:r>
              <a:rPr lang="en-GB" b="1" dirty="0"/>
              <a:t>Can the Conservatives be friends with the Trade Unions</a:t>
            </a:r>
          </a:p>
          <a:p>
            <a:pPr marL="171450" indent="-171450">
              <a:buFont typeface="Arial" panose="020B0604020202020204" pitchFamily="34" charset="0"/>
              <a:buChar char="•"/>
            </a:pPr>
            <a:r>
              <a:rPr lang="en-GB" dirty="0"/>
              <a:t>Think of the actions of the Conservatives prior to COVID (reducing social support, proposing to extradite illegal immigrants, BREXIT – how was this likely to be viewed by the Unions?  Post COVID we have seen the </a:t>
            </a:r>
            <a:r>
              <a:rPr lang="en-GB" i="1" dirty="0"/>
              <a:t>Job Retention Scheme</a:t>
            </a:r>
            <a:r>
              <a:rPr lang="en-GB" dirty="0"/>
              <a:t>, and workplace safety provisions put in place – how is this likely to be viewed by the Unions?  Read the recent reports from the TUC on Moodle.</a:t>
            </a:r>
          </a:p>
          <a:p>
            <a:pPr marL="171450" indent="-171450">
              <a:buFont typeface="Arial" panose="020B0604020202020204" pitchFamily="34" charset="0"/>
              <a:buChar char="•"/>
            </a:pPr>
            <a:r>
              <a:rPr lang="en-GB" dirty="0"/>
              <a:t>Did the Government get the balance of the safety of the nation v being economically crippled right? – In what way was your organisation affected by the Government’s response to COVID?</a:t>
            </a:r>
          </a:p>
          <a:p>
            <a:pPr marL="171450" indent="-171450">
              <a:buFont typeface="Arial" panose="020B0604020202020204" pitchFamily="34" charset="0"/>
              <a:buChar char="•"/>
            </a:pPr>
            <a:r>
              <a:rPr lang="en-GB" dirty="0"/>
              <a:t>Conservative book  </a:t>
            </a:r>
            <a:r>
              <a:rPr lang="en-GB" i="1" dirty="0"/>
              <a:t>Britannia Unchained </a:t>
            </a:r>
            <a:r>
              <a:rPr lang="en-GB" dirty="0"/>
              <a:t>(2012) – for anyone who wants to delve deeper in considering conservative viewpoint on national policies. </a:t>
            </a:r>
          </a:p>
          <a:p>
            <a:pPr marL="171450" indent="-171450">
              <a:buFont typeface="Arial" panose="020B0604020202020204" pitchFamily="34" charset="0"/>
              <a:buChar char="•"/>
            </a:pPr>
            <a:r>
              <a:rPr lang="en-GB" dirty="0"/>
              <a:t>A good source of debate on the attitude of the current Tory Government is Peter Stefanovic – follow him on FB, he is very scathing of the current Tory Government and shares some very thought provoking content.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9</a:t>
            </a:fld>
            <a:endParaRPr lang="en-GB"/>
          </a:p>
        </p:txBody>
      </p:sp>
    </p:spTree>
    <p:extLst>
      <p:ext uri="{BB962C8B-B14F-4D97-AF65-F5344CB8AC3E}">
        <p14:creationId xmlns:p14="http://schemas.microsoft.com/office/powerpoint/2010/main" val="1960086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Group 7 – seven of the major developed countries (Canada, France, Germany, Italy, Japan, U.S, U.K).</a:t>
            </a:r>
          </a:p>
          <a:p>
            <a:pPr marL="171450" indent="-171450">
              <a:buFont typeface="Arial" panose="020B0604020202020204" pitchFamily="34" charset="0"/>
              <a:buChar char="•"/>
            </a:pPr>
            <a:r>
              <a:rPr lang="en-GB" dirty="0"/>
              <a:t>There are some great contemporary literary examples that examine this very topic of the importance of the </a:t>
            </a:r>
            <a:r>
              <a:rPr lang="en-GB" b="1" dirty="0"/>
              <a:t>Line Manager or the Leader </a:t>
            </a:r>
            <a:r>
              <a:rPr lang="en-GB" dirty="0"/>
              <a:t>on the team performance.  We have moved from the ‘leader-follower’ / autocratic style of management towards a ‘leader-leader / collaborative style of management according to many (Sinek, Bock, Pink, Covey, </a:t>
            </a:r>
            <a:r>
              <a:rPr lang="en-GB" dirty="0" err="1"/>
              <a:t>Marquet</a:t>
            </a:r>
            <a:r>
              <a:rPr lang="en-GB" dirty="0"/>
              <a:t>).</a:t>
            </a:r>
          </a:p>
          <a:p>
            <a:pPr marL="171450" indent="-171450">
              <a:buFont typeface="Arial" panose="020B0604020202020204" pitchFamily="34" charset="0"/>
              <a:buChar char="•"/>
            </a:pPr>
            <a:r>
              <a:rPr lang="en-GB" dirty="0"/>
              <a:t>The 2019 book ‘it’s the Manager’ from Gallup has some great information on this.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a:t>
            </a:r>
            <a:r>
              <a:rPr lang="en-GB" i="1" dirty="0"/>
              <a:t>Corporate Rebels </a:t>
            </a:r>
            <a:r>
              <a:rPr lang="en-GB" dirty="0"/>
              <a:t>are another source of great modern management examples – their book (Corporate Rebels – Make Work More Fun) is well worth a read, but also their articles and blogs.  At the start of the Pandemic they shared content about a </a:t>
            </a:r>
            <a:r>
              <a:rPr lang="en-GB" sz="1800" dirty="0">
                <a:effectLst/>
                <a:latin typeface="Calibri" panose="020F0502020204030204" pitchFamily="34" charset="0"/>
                <a:ea typeface="Calibri" panose="020F0502020204030204" pitchFamily="34" charset="0"/>
                <a:cs typeface="Times New Roman" panose="02020603050405020304" pitchFamily="18" charset="0"/>
              </a:rPr>
              <a:t>U.S company “Bird” – who Sacked over 406 people on a Zoom call that lasted 120 seconds. (Corporate Rebels)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10</a:t>
            </a:fld>
            <a:endParaRPr lang="en-GB"/>
          </a:p>
        </p:txBody>
      </p:sp>
    </p:spTree>
    <p:extLst>
      <p:ext uri="{BB962C8B-B14F-4D97-AF65-F5344CB8AC3E}">
        <p14:creationId xmlns:p14="http://schemas.microsoft.com/office/powerpoint/2010/main" val="24066333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some of the implication of BREXIT:</a:t>
            </a:r>
          </a:p>
          <a:p>
            <a:r>
              <a:rPr lang="en-GB" dirty="0"/>
              <a:t>Negatives</a:t>
            </a:r>
          </a:p>
          <a:p>
            <a:pPr marL="171450" indent="-171450">
              <a:buFont typeface="Arial" panose="020B0604020202020204" pitchFamily="34" charset="0"/>
              <a:buChar char="•"/>
            </a:pPr>
            <a:r>
              <a:rPr lang="en-GB" dirty="0"/>
              <a:t>Talent shortages in the UK (Doctors, Nurses, Scientists etc).</a:t>
            </a:r>
          </a:p>
          <a:p>
            <a:pPr marL="171450" indent="-171450">
              <a:buFont typeface="Arial" panose="020B0604020202020204" pitchFamily="34" charset="0"/>
              <a:buChar char="•"/>
            </a:pPr>
            <a:r>
              <a:rPr lang="en-GB" dirty="0"/>
              <a:t>Loss of investment – overseas investors will either view the UK as too costly, or not having the desirable trade routes with Europe</a:t>
            </a:r>
          </a:p>
          <a:p>
            <a:pPr marL="171450" indent="-171450">
              <a:buFont typeface="Arial" panose="020B0604020202020204" pitchFamily="34" charset="0"/>
              <a:buChar char="•"/>
            </a:pPr>
            <a:r>
              <a:rPr lang="en-GB" dirty="0"/>
              <a:t>Loss of competitive advantage due to trade levies from Europe</a:t>
            </a:r>
          </a:p>
          <a:p>
            <a:pPr marL="171450" indent="-171450">
              <a:buFont typeface="Arial" panose="020B0604020202020204" pitchFamily="34" charset="0"/>
              <a:buChar char="•"/>
            </a:pPr>
            <a:r>
              <a:rPr lang="en-GB" dirty="0"/>
              <a:t>Concerns about employment rights eventually being marginalised as we move away from EU Regulations</a:t>
            </a:r>
          </a:p>
          <a:p>
            <a:pPr marL="171450" indent="-171450">
              <a:buFont typeface="Arial" panose="020B0604020202020204" pitchFamily="34" charset="0"/>
              <a:buChar char="•"/>
            </a:pPr>
            <a:r>
              <a:rPr lang="en-GB" dirty="0"/>
              <a:t>Fears of a complete financial crash </a:t>
            </a:r>
          </a:p>
          <a:p>
            <a:pPr marL="171450" indent="-171450">
              <a:buFont typeface="Arial" panose="020B0604020202020204" pitchFamily="34" charset="0"/>
              <a:buChar char="•"/>
            </a:pPr>
            <a:r>
              <a:rPr lang="en-GB" dirty="0"/>
              <a:t>Fear of National security if and when divorcing from the United Nations Security Council</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Positives</a:t>
            </a:r>
          </a:p>
          <a:p>
            <a:pPr marL="171450" indent="-171450">
              <a:buFont typeface="Arial" panose="020B0604020202020204" pitchFamily="34" charset="0"/>
              <a:buChar char="•"/>
            </a:pPr>
            <a:r>
              <a:rPr lang="en-GB" dirty="0"/>
              <a:t>Ability to draft domestic laws that suit the needs of the UK</a:t>
            </a:r>
          </a:p>
          <a:p>
            <a:pPr marL="171450" indent="-171450">
              <a:buFont typeface="Arial" panose="020B0604020202020204" pitchFamily="34" charset="0"/>
              <a:buChar char="•"/>
            </a:pPr>
            <a:r>
              <a:rPr lang="en-GB" dirty="0"/>
              <a:t>Able to control boarders and immigration</a:t>
            </a:r>
          </a:p>
          <a:p>
            <a:pPr marL="171450" indent="-171450">
              <a:buFont typeface="Arial" panose="020B0604020202020204" pitchFamily="34" charset="0"/>
              <a:buChar char="•"/>
            </a:pPr>
            <a:r>
              <a:rPr lang="en-GB" dirty="0"/>
              <a:t>More emphasis on home-reared /home-grown / home-made: stock, food and products</a:t>
            </a:r>
          </a:p>
          <a:p>
            <a:pPr marL="171450" indent="-171450">
              <a:buFont typeface="Arial" panose="020B0604020202020204" pitchFamily="34" charset="0"/>
              <a:buChar char="•"/>
            </a:pPr>
            <a:r>
              <a:rPr lang="en-GB" dirty="0"/>
              <a:t>Retain funds that previously went in to the EU financial pot</a:t>
            </a:r>
          </a:p>
          <a:p>
            <a:pPr marL="171450" indent="-171450">
              <a:buFont typeface="Arial" panose="020B0604020202020204" pitchFamily="34" charset="0"/>
              <a:buChar char="•"/>
            </a:pPr>
            <a:r>
              <a:rPr lang="en-GB" dirty="0"/>
              <a:t>See Nissan Job Losses as a result of BREXIT article  - on Moodle</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11</a:t>
            </a:fld>
            <a:endParaRPr lang="en-GB"/>
          </a:p>
        </p:txBody>
      </p:sp>
    </p:spTree>
    <p:extLst>
      <p:ext uri="{BB962C8B-B14F-4D97-AF65-F5344CB8AC3E}">
        <p14:creationId xmlns:p14="http://schemas.microsoft.com/office/powerpoint/2010/main" val="30986336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Research statistics – and articles about off-shoring and re-shoring / products such as </a:t>
            </a:r>
            <a:r>
              <a:rPr lang="en-GB" b="1" dirty="0"/>
              <a:t>Dyson and Joules </a:t>
            </a:r>
            <a:r>
              <a:rPr lang="en-GB" dirty="0"/>
              <a:t>– ‘designed’ in the UK but mass produced in China and India.</a:t>
            </a:r>
          </a:p>
          <a:p>
            <a:pPr marL="171450" indent="-171450">
              <a:buFont typeface="Arial" panose="020B0604020202020204" pitchFamily="34" charset="0"/>
              <a:buChar char="•"/>
            </a:pPr>
            <a:r>
              <a:rPr lang="en-GB" dirty="0"/>
              <a:t>Competing on a global scale with products, consumers can do price checks easily due to technology – smart phones have made this even easier</a:t>
            </a:r>
          </a:p>
          <a:p>
            <a:pPr marL="171450" indent="-171450">
              <a:buFont typeface="Arial" panose="020B0604020202020204" pitchFamily="34" charset="0"/>
              <a:buChar char="•"/>
            </a:pPr>
            <a:r>
              <a:rPr lang="en-GB" dirty="0"/>
              <a:t>Domestic TU parties having to converge on international matters – this means, when faced with conflicts or threats from overseas the UK Unions come together to voice their concerns in this regard, this then makes it more difficult for these parties to strongly appose each other on domestic matters.</a:t>
            </a:r>
          </a:p>
          <a:p>
            <a:pPr marL="171450" indent="-171450">
              <a:buFont typeface="Arial" panose="020B0604020202020204" pitchFamily="34" charset="0"/>
              <a:buChar char="•"/>
            </a:pPr>
            <a:r>
              <a:rPr lang="en-GB" dirty="0"/>
              <a:t>Consumers charter – </a:t>
            </a:r>
            <a:r>
              <a:rPr lang="en-GB" b="1" dirty="0"/>
              <a:t>Primark</a:t>
            </a:r>
            <a:r>
              <a:rPr lang="en-GB" dirty="0"/>
              <a:t> (on Moodle)   / </a:t>
            </a:r>
            <a:r>
              <a:rPr lang="en-GB" b="1" dirty="0"/>
              <a:t>Sports Direct</a:t>
            </a:r>
            <a:r>
              <a:rPr lang="en-GB" dirty="0"/>
              <a:t> documentary.</a:t>
            </a:r>
          </a:p>
          <a:p>
            <a:pPr marL="171450" indent="-171450">
              <a:buFont typeface="Arial" panose="020B0604020202020204" pitchFamily="34" charset="0"/>
              <a:buChar char="•"/>
            </a:pPr>
            <a:r>
              <a:rPr lang="en-GB" dirty="0"/>
              <a:t>See McKinsey report on </a:t>
            </a:r>
            <a:r>
              <a:rPr lang="en-GB" dirty="0" err="1"/>
              <a:t>Globalisaion</a:t>
            </a:r>
            <a:r>
              <a:rPr lang="en-GB" dirty="0"/>
              <a:t> – on Moodle</a:t>
            </a:r>
          </a:p>
          <a:p>
            <a:pPr marL="171450" indent="-171450">
              <a:buFont typeface="Arial" panose="020B0604020202020204" pitchFamily="34" charset="0"/>
              <a:buChar char="•"/>
            </a:pPr>
            <a:r>
              <a:rPr lang="en-GB" dirty="0"/>
              <a:t>See McKinsey report – </a:t>
            </a:r>
            <a:r>
              <a:rPr lang="en-GB" b="1" dirty="0"/>
              <a:t>What can we expect in China </a:t>
            </a:r>
            <a:r>
              <a:rPr lang="en-GB" dirty="0"/>
              <a:t>– on Moodle – this was pre-COVID, will international traders with China have a different viewpoint since COVID? The U.S has been quite open abut condemning China in the media. </a:t>
            </a:r>
          </a:p>
        </p:txBody>
      </p:sp>
      <p:sp>
        <p:nvSpPr>
          <p:cNvPr id="4" name="Slide Number Placeholder 3"/>
          <p:cNvSpPr>
            <a:spLocks noGrp="1"/>
          </p:cNvSpPr>
          <p:nvPr>
            <p:ph type="sldNum" sz="quarter" idx="5"/>
          </p:nvPr>
        </p:nvSpPr>
        <p:spPr/>
        <p:txBody>
          <a:bodyPr/>
          <a:lstStyle/>
          <a:p>
            <a:fld id="{F4B9E6EF-8E04-43AF-B087-9D16E2B8925E}" type="slidenum">
              <a:rPr lang="en-GB" smtClean="0"/>
              <a:t>12</a:t>
            </a:fld>
            <a:endParaRPr lang="en-GB"/>
          </a:p>
        </p:txBody>
      </p:sp>
    </p:spTree>
    <p:extLst>
      <p:ext uri="{BB962C8B-B14F-4D97-AF65-F5344CB8AC3E}">
        <p14:creationId xmlns:p14="http://schemas.microsoft.com/office/powerpoint/2010/main" val="32548981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See Deloitte Human Capital Trends report on Social Enterprising Organisations</a:t>
            </a:r>
          </a:p>
          <a:p>
            <a:pPr marL="171450" indent="-171450">
              <a:buFont typeface="Arial" panose="020B0604020202020204" pitchFamily="34" charset="0"/>
              <a:buChar char="•"/>
            </a:pPr>
            <a:r>
              <a:rPr lang="en-GB" dirty="0"/>
              <a:t>Read up on Greta </a:t>
            </a:r>
            <a:r>
              <a:rPr lang="en-GB" dirty="0" err="1"/>
              <a:t>Thurnberg’s</a:t>
            </a:r>
            <a:r>
              <a:rPr lang="en-GB" dirty="0"/>
              <a:t> climate change campaign – and view the RSA </a:t>
            </a:r>
            <a:r>
              <a:rPr lang="en-GB" dirty="0" err="1"/>
              <a:t>youtube</a:t>
            </a:r>
            <a:r>
              <a:rPr lang="en-GB" dirty="0"/>
              <a:t> clip on climate change to appreciate how much of a global problem this is, and how it can potentially affect all businesses / sectors. </a:t>
            </a:r>
          </a:p>
          <a:p>
            <a:pPr marL="171450" indent="-171450">
              <a:buFont typeface="Arial" panose="020B0604020202020204" pitchFamily="34" charset="0"/>
              <a:buChar char="•"/>
            </a:pPr>
            <a:r>
              <a:rPr lang="en-GB" dirty="0"/>
              <a:t>Gen X, Y, Z turning their back on the traditional careers and 9-5 slog until retirement – more entrepreneurial, more transient with their career paths.</a:t>
            </a:r>
          </a:p>
          <a:p>
            <a:pPr marL="171450" indent="-171450">
              <a:buFont typeface="Arial" panose="020B0604020202020204" pitchFamily="34" charset="0"/>
              <a:buChar char="•"/>
            </a:pPr>
            <a:r>
              <a:rPr lang="en-GB" dirty="0"/>
              <a:t>Side hustles on the increase – see article from the Independent.</a:t>
            </a:r>
          </a:p>
          <a:p>
            <a:pPr marL="171450" indent="-171450">
              <a:buFont typeface="Arial" panose="020B0604020202020204" pitchFamily="34" charset="0"/>
              <a:buChar char="•"/>
            </a:pPr>
            <a:r>
              <a:rPr lang="en-GB" dirty="0"/>
              <a:t>Increased individualism has brought out the ‘consumer society’  and ‘fast fashion’, there are challenges of inequality and the divide between those earning the most, and those earning the least has been growing over the last 30 years – see the articles on Moodle relating to “Boohoo”</a:t>
            </a:r>
          </a:p>
          <a:p>
            <a:pPr marL="171450" indent="-171450">
              <a:buFont typeface="Arial" panose="020B0604020202020204" pitchFamily="34" charset="0"/>
              <a:buChar char="•"/>
            </a:pPr>
            <a:r>
              <a:rPr lang="en-GB" dirty="0"/>
              <a:t>Social Activism – Andy Cook article  / example of the London Living Wage Campaign.</a:t>
            </a:r>
          </a:p>
          <a:p>
            <a:pPr marL="171450" indent="-171450">
              <a:buFont typeface="Arial" panose="020B0604020202020204" pitchFamily="34" charset="0"/>
              <a:buChar char="•"/>
            </a:pPr>
            <a:r>
              <a:rPr lang="en-GB" dirty="0"/>
              <a:t>COVID has expedited the ‘home working’ agenda.</a:t>
            </a:r>
          </a:p>
        </p:txBody>
      </p:sp>
      <p:sp>
        <p:nvSpPr>
          <p:cNvPr id="4" name="Slide Number Placeholder 3"/>
          <p:cNvSpPr>
            <a:spLocks noGrp="1"/>
          </p:cNvSpPr>
          <p:nvPr>
            <p:ph type="sldNum" sz="quarter" idx="5"/>
          </p:nvPr>
        </p:nvSpPr>
        <p:spPr/>
        <p:txBody>
          <a:bodyPr/>
          <a:lstStyle/>
          <a:p>
            <a:fld id="{F4B9E6EF-8E04-43AF-B087-9D16E2B8925E}" type="slidenum">
              <a:rPr lang="en-GB" smtClean="0"/>
              <a:t>13</a:t>
            </a:fld>
            <a:endParaRPr lang="en-GB"/>
          </a:p>
        </p:txBody>
      </p:sp>
    </p:spTree>
    <p:extLst>
      <p:ext uri="{BB962C8B-B14F-4D97-AF65-F5344CB8AC3E}">
        <p14:creationId xmlns:p14="http://schemas.microsoft.com/office/powerpoint/2010/main" val="9848108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CIPD predicted last year that humans will need to work more creatively and collaboratively in the future, this was echoed in the CIPD Festival of Work this year – and I think the Global Pandemic has reinforced this further, it is going to take collaboration to resolve global challenges. </a:t>
            </a:r>
          </a:p>
          <a:p>
            <a:pPr marL="171450" indent="-171450">
              <a:buFont typeface="Arial" panose="020B0604020202020204" pitchFamily="34" charset="0"/>
              <a:buChar char="•"/>
            </a:pPr>
            <a:r>
              <a:rPr lang="en-GB" dirty="0"/>
              <a:t>Hawkins and Clutterbuck support this, stating ‘team literacy’ and group coaching will be the desired skills in future leaders, as the problems we face going forward will require collaborative solutions</a:t>
            </a:r>
          </a:p>
          <a:p>
            <a:pPr marL="171450" indent="-171450">
              <a:buFont typeface="Arial" panose="020B0604020202020204" pitchFamily="34" charset="0"/>
              <a:buChar char="•"/>
            </a:pPr>
            <a:r>
              <a:rPr lang="en-GB" dirty="0"/>
              <a:t>In the “Million Dollar Work” documentary on Moodle, they give the example of ‘</a:t>
            </a:r>
            <a:r>
              <a:rPr lang="en-GB" dirty="0" err="1"/>
              <a:t>Humaneyz</a:t>
            </a:r>
            <a:r>
              <a:rPr lang="en-GB" dirty="0"/>
              <a:t>’ in the U.S – monitoring employees conversations, productivity, movements – it seems very intrusive!</a:t>
            </a:r>
          </a:p>
          <a:p>
            <a:pPr marL="171450" indent="-171450">
              <a:buFont typeface="Arial" panose="020B0604020202020204" pitchFamily="34" charset="0"/>
              <a:buChar char="•"/>
            </a:pPr>
            <a:r>
              <a:rPr lang="en-GB" dirty="0"/>
              <a:t>Call centres – mundane,  highly controlled environments to work in – can we expect to see more of that – very controlled ways of working?</a:t>
            </a:r>
          </a:p>
          <a:p>
            <a:pPr marL="171450" indent="-171450">
              <a:buFont typeface="Arial" panose="020B0604020202020204" pitchFamily="34" charset="0"/>
              <a:buChar char="•"/>
            </a:pPr>
            <a:r>
              <a:rPr lang="en-GB" dirty="0"/>
              <a:t>Gig economy – lowest paid, less protections – yet many were key-workers throughout the pandemic.</a:t>
            </a:r>
          </a:p>
          <a:p>
            <a:pPr marL="171450" indent="-171450">
              <a:buFont typeface="Arial" panose="020B0604020202020204" pitchFamily="34" charset="0"/>
              <a:buChar char="•"/>
            </a:pPr>
            <a:r>
              <a:rPr lang="en-GB" dirty="0"/>
              <a:t>Glassdoor / and other internal communications platforms will be more prevalent – as Millennials who are not afraid to speak up, will chose to speak out about employers practices. </a:t>
            </a:r>
          </a:p>
          <a:p>
            <a:pPr marL="171450" indent="-171450">
              <a:buFont typeface="Arial" panose="020B0604020202020204" pitchFamily="34" charset="0"/>
              <a:buChar char="•"/>
            </a:pPr>
            <a:r>
              <a:rPr lang="en-GB" dirty="0"/>
              <a:t>It is important that with the increase of  home-working, employees do not feel isolated / alienated, adding to the high levels of mental ill-health in the UK.</a:t>
            </a:r>
          </a:p>
        </p:txBody>
      </p:sp>
      <p:sp>
        <p:nvSpPr>
          <p:cNvPr id="4" name="Slide Number Placeholder 3"/>
          <p:cNvSpPr>
            <a:spLocks noGrp="1"/>
          </p:cNvSpPr>
          <p:nvPr>
            <p:ph type="sldNum" sz="quarter" idx="10"/>
          </p:nvPr>
        </p:nvSpPr>
        <p:spPr/>
        <p:txBody>
          <a:bodyPr/>
          <a:lstStyle/>
          <a:p>
            <a:fld id="{05C52F4E-7B93-4F81-B664-0A687CAFCD9C}" type="slidenum">
              <a:rPr lang="en-GB" smtClean="0"/>
              <a:t>14</a:t>
            </a:fld>
            <a:endParaRPr lang="en-GB"/>
          </a:p>
        </p:txBody>
      </p:sp>
    </p:spTree>
    <p:extLst>
      <p:ext uri="{BB962C8B-B14F-4D97-AF65-F5344CB8AC3E}">
        <p14:creationId xmlns:p14="http://schemas.microsoft.com/office/powerpoint/2010/main" val="33523271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Maintaining positive public relations / brand / image</a:t>
            </a:r>
          </a:p>
          <a:p>
            <a:pPr marL="171450" indent="-171450">
              <a:buFont typeface="Arial" panose="020B0604020202020204" pitchFamily="34" charset="0"/>
              <a:buChar char="•"/>
            </a:pPr>
            <a:r>
              <a:rPr lang="en-GB" dirty="0"/>
              <a:t>Competitor vacancies / offerings more visible</a:t>
            </a:r>
          </a:p>
          <a:p>
            <a:pPr marL="171450" indent="-171450">
              <a:buFont typeface="Arial" panose="020B0604020202020204" pitchFamily="34" charset="0"/>
              <a:buChar char="•"/>
            </a:pPr>
            <a:r>
              <a:rPr lang="en-GB" dirty="0"/>
              <a:t>Confidentiality issues – employees taking to social media to slander employers or colleagues. </a:t>
            </a:r>
          </a:p>
          <a:p>
            <a:pPr marL="171450" indent="-171450">
              <a:buFont typeface="Arial" panose="020B0604020202020204" pitchFamily="34" charset="0"/>
              <a:buChar char="•"/>
            </a:pPr>
            <a:r>
              <a:rPr lang="en-GB" dirty="0"/>
              <a:t>GDPR issues – sensitive data being leaked. </a:t>
            </a:r>
          </a:p>
          <a:p>
            <a:pPr marL="171450" indent="-171450">
              <a:buFont typeface="Arial" panose="020B0604020202020204" pitchFamily="34" charset="0"/>
              <a:buChar char="•"/>
            </a:pPr>
            <a:r>
              <a:rPr lang="en-GB" dirty="0"/>
              <a:t>Intellectual property concerns</a:t>
            </a:r>
          </a:p>
          <a:p>
            <a:pPr marL="171450" indent="-171450">
              <a:buFont typeface="Arial" panose="020B0604020202020204" pitchFamily="34" charset="0"/>
              <a:buChar char="•"/>
            </a:pPr>
            <a:r>
              <a:rPr lang="en-GB" dirty="0"/>
              <a:t>Maintaining professionalism in a world of informal ‘story-telling’  in the U.S top positions are created such as ‘Chief Story Teller’ in a bid to maximise this current trends led by the likes of </a:t>
            </a:r>
            <a:r>
              <a:rPr lang="en-GB" dirty="0" err="1"/>
              <a:t>Linkedin</a:t>
            </a:r>
            <a:r>
              <a:rPr lang="en-GB" dirty="0"/>
              <a:t> / Facebook with their ‘story’ boards.   - See Wired article, July/Aug 2020  “Tech has weaponised political storytelling” – on Moodle.</a:t>
            </a:r>
          </a:p>
        </p:txBody>
      </p:sp>
      <p:sp>
        <p:nvSpPr>
          <p:cNvPr id="4" name="Slide Number Placeholder 3"/>
          <p:cNvSpPr>
            <a:spLocks noGrp="1"/>
          </p:cNvSpPr>
          <p:nvPr>
            <p:ph type="sldNum" sz="quarter" idx="5"/>
          </p:nvPr>
        </p:nvSpPr>
        <p:spPr/>
        <p:txBody>
          <a:bodyPr/>
          <a:lstStyle/>
          <a:p>
            <a:fld id="{F4B9E6EF-8E04-43AF-B087-9D16E2B8925E}" type="slidenum">
              <a:rPr lang="en-GB" smtClean="0"/>
              <a:t>15</a:t>
            </a:fld>
            <a:endParaRPr lang="en-GB"/>
          </a:p>
        </p:txBody>
      </p:sp>
    </p:spTree>
    <p:extLst>
      <p:ext uri="{BB962C8B-B14F-4D97-AF65-F5344CB8AC3E}">
        <p14:creationId xmlns:p14="http://schemas.microsoft.com/office/powerpoint/2010/main" val="1337348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Team literacy key for future leaders</a:t>
            </a:r>
          </a:p>
          <a:p>
            <a:pPr marL="171450" indent="-171450">
              <a:buFont typeface="Arial" panose="020B0604020202020204" pitchFamily="34" charset="0"/>
              <a:buChar char="•"/>
            </a:pPr>
            <a:r>
              <a:rPr lang="en-GB" dirty="0"/>
              <a:t>Virtual coach can now outperform humans in basic level coaching Clutterbuck and Hawkins (2020).  Anyone wishing to delve deeper on technological advancements – WIRED publication is an excellent source and you can obtain some articles from this via Library Services.</a:t>
            </a:r>
          </a:p>
        </p:txBody>
      </p:sp>
      <p:sp>
        <p:nvSpPr>
          <p:cNvPr id="4" name="Slide Number Placeholder 3"/>
          <p:cNvSpPr>
            <a:spLocks noGrp="1"/>
          </p:cNvSpPr>
          <p:nvPr>
            <p:ph type="sldNum" sz="quarter" idx="10"/>
          </p:nvPr>
        </p:nvSpPr>
        <p:spPr/>
        <p:txBody>
          <a:bodyPr/>
          <a:lstStyle/>
          <a:p>
            <a:fld id="{05C52F4E-7B93-4F81-B664-0A687CAFCD9C}" type="slidenum">
              <a:rPr lang="en-GB" smtClean="0"/>
              <a:t>16</a:t>
            </a:fld>
            <a:endParaRPr lang="en-GB"/>
          </a:p>
        </p:txBody>
      </p:sp>
    </p:spTree>
    <p:extLst>
      <p:ext uri="{BB962C8B-B14F-4D97-AF65-F5344CB8AC3E}">
        <p14:creationId xmlns:p14="http://schemas.microsoft.com/office/powerpoint/2010/main" val="19989441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See the WEF 4</a:t>
            </a:r>
            <a:r>
              <a:rPr lang="en-GB" baseline="30000" dirty="0"/>
              <a:t>th</a:t>
            </a:r>
            <a:r>
              <a:rPr lang="en-GB" dirty="0"/>
              <a:t> Industrial Revolution Video on Moodle.</a:t>
            </a:r>
          </a:p>
          <a:p>
            <a:pPr marL="171450" indent="-171450">
              <a:buFont typeface="Arial" panose="020B0604020202020204" pitchFamily="34" charset="0"/>
              <a:buChar char="•"/>
            </a:pPr>
            <a:r>
              <a:rPr lang="en-GB" dirty="0"/>
              <a:t>CIPD Megatrends Video on Moodle</a:t>
            </a:r>
          </a:p>
          <a:p>
            <a:pPr marL="171450" indent="-171450">
              <a:buFont typeface="Arial" panose="020B0604020202020204" pitchFamily="34" charset="0"/>
              <a:buChar char="•"/>
            </a:pPr>
            <a:r>
              <a:rPr lang="en-GB" dirty="0"/>
              <a:t>CIPD UK Working Lives Report</a:t>
            </a:r>
          </a:p>
          <a:p>
            <a:pPr marL="171450" indent="-171450">
              <a:buFont typeface="Arial" panose="020B0604020202020204" pitchFamily="34" charset="0"/>
              <a:buChar char="•"/>
            </a:pPr>
            <a:r>
              <a:rPr lang="en-GB" dirty="0"/>
              <a:t>CIPD Outlook Survey responses</a:t>
            </a:r>
          </a:p>
          <a:p>
            <a:pPr marL="171450" indent="-171450">
              <a:buFont typeface="Arial" panose="020B0604020202020204" pitchFamily="34" charset="0"/>
              <a:buChar char="•"/>
            </a:pPr>
            <a:r>
              <a:rPr lang="en-GB" dirty="0"/>
              <a:t>ONS Website</a:t>
            </a:r>
          </a:p>
        </p:txBody>
      </p:sp>
      <p:sp>
        <p:nvSpPr>
          <p:cNvPr id="4" name="Slide Number Placeholder 3"/>
          <p:cNvSpPr>
            <a:spLocks noGrp="1"/>
          </p:cNvSpPr>
          <p:nvPr>
            <p:ph type="sldNum" sz="quarter" idx="5"/>
          </p:nvPr>
        </p:nvSpPr>
        <p:spPr/>
        <p:txBody>
          <a:bodyPr/>
          <a:lstStyle/>
          <a:p>
            <a:fld id="{F4B9E6EF-8E04-43AF-B087-9D16E2B8925E}" type="slidenum">
              <a:rPr lang="en-GB" smtClean="0"/>
              <a:t>17</a:t>
            </a:fld>
            <a:endParaRPr lang="en-GB"/>
          </a:p>
        </p:txBody>
      </p:sp>
    </p:spTree>
    <p:extLst>
      <p:ext uri="{BB962C8B-B14F-4D97-AF65-F5344CB8AC3E}">
        <p14:creationId xmlns:p14="http://schemas.microsoft.com/office/powerpoint/2010/main" val="22381253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mentioned last week about the wage gap widening – the different between the highest earners and the lowest earners has been growing for the last 30years in the UK.  - The RSA are committed to reporting on this and tackling this inequality.</a:t>
            </a:r>
          </a:p>
          <a:p>
            <a:endParaRPr lang="en-GB" dirty="0"/>
          </a:p>
          <a:p>
            <a:r>
              <a:rPr lang="en-GB" dirty="0"/>
              <a:t>We are seeing more in work poverty in recent years.</a:t>
            </a:r>
          </a:p>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18</a:t>
            </a:fld>
            <a:endParaRPr lang="en-GB"/>
          </a:p>
        </p:txBody>
      </p:sp>
    </p:spTree>
    <p:extLst>
      <p:ext uri="{BB962C8B-B14F-4D97-AF65-F5344CB8AC3E}">
        <p14:creationId xmlns:p14="http://schemas.microsoft.com/office/powerpoint/2010/main" val="26118496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Have a look on the RSA website www.thersa.org.uk </a:t>
            </a:r>
          </a:p>
          <a:p>
            <a:pPr marL="171450" indent="-171450">
              <a:buFont typeface="Arial" panose="020B0604020202020204" pitchFamily="34" charset="0"/>
              <a:buChar char="•"/>
            </a:pPr>
            <a:r>
              <a:rPr lang="en-GB" dirty="0"/>
              <a:t>Taylor also purports that it is unfair that self-employed people can claim more back in tax than employed employees, he states this has been reiterated in the Government’s response within the Job Protection Scheme which gave more favourable financial provisions for self-employed workers over employees – he argues this whole system needs an overhaul.  Refer to his report on Moodle. </a:t>
            </a:r>
          </a:p>
          <a:p>
            <a:pPr marL="171450" indent="-171450">
              <a:buFont typeface="Arial" panose="020B0604020202020204" pitchFamily="34" charset="0"/>
              <a:buChar char="•"/>
            </a:pPr>
            <a:r>
              <a:rPr lang="en-GB" dirty="0"/>
              <a:t>Good Work Plan on Moodle</a:t>
            </a:r>
          </a:p>
          <a:p>
            <a:pPr marL="171450" indent="-171450">
              <a:buFont typeface="Arial" panose="020B0604020202020204" pitchFamily="34" charset="0"/>
              <a:buChar char="•"/>
            </a:pPr>
            <a:r>
              <a:rPr lang="en-GB" dirty="0"/>
              <a:t>CRONER article on the Good Work Plan on Moodle.</a:t>
            </a:r>
          </a:p>
          <a:p>
            <a:pPr marL="171450" indent="-171450">
              <a:buFont typeface="Arial" panose="020B0604020202020204" pitchFamily="34" charset="0"/>
              <a:buChar char="•"/>
            </a:pPr>
            <a:r>
              <a:rPr lang="en-GB" dirty="0"/>
              <a:t>RSA Podcasts – “Bridges to </a:t>
            </a:r>
            <a:r>
              <a:rPr lang="en-GB"/>
              <a:t>the Future”.</a:t>
            </a: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19</a:t>
            </a:fld>
            <a:endParaRPr lang="en-GB"/>
          </a:p>
        </p:txBody>
      </p:sp>
    </p:spTree>
    <p:extLst>
      <p:ext uri="{BB962C8B-B14F-4D97-AF65-F5344CB8AC3E}">
        <p14:creationId xmlns:p14="http://schemas.microsoft.com/office/powerpoint/2010/main" val="28557271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recent fast-fashion example of Boohoo clothing is a good example of this – refer to the multiple articles on this I have placed on Moodle for you.</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That concludes the </a:t>
            </a:r>
            <a:r>
              <a:rPr lang="en-GB" dirty="0" err="1"/>
              <a:t>powerpoints</a:t>
            </a:r>
            <a:r>
              <a:rPr lang="en-GB" dirty="0"/>
              <a:t> for Block One on Moodle,  work your way through the rest of the supporting information, make notes on aspects that resonate with your own particular work place in readiness for your assignment.  Make a note of any questions or queries for the next Tutorial, I look forward </a:t>
            </a:r>
            <a:r>
              <a:rPr lang="en-GB"/>
              <a:t>to seeing you then.</a:t>
            </a:r>
            <a:endParaRPr lang="en-GB" dirty="0"/>
          </a:p>
        </p:txBody>
      </p:sp>
      <p:sp>
        <p:nvSpPr>
          <p:cNvPr id="4" name="Slide Number Placeholder 3"/>
          <p:cNvSpPr>
            <a:spLocks noGrp="1"/>
          </p:cNvSpPr>
          <p:nvPr>
            <p:ph type="sldNum" sz="quarter" idx="10"/>
          </p:nvPr>
        </p:nvSpPr>
        <p:spPr/>
        <p:txBody>
          <a:bodyPr/>
          <a:lstStyle/>
          <a:p>
            <a:fld id="{05C52F4E-7B93-4F81-B664-0A687CAFCD9C}" type="slidenum">
              <a:rPr lang="en-GB" smtClean="0"/>
              <a:t>20</a:t>
            </a:fld>
            <a:endParaRPr lang="en-GB"/>
          </a:p>
        </p:txBody>
      </p:sp>
    </p:spTree>
    <p:extLst>
      <p:ext uri="{BB962C8B-B14F-4D97-AF65-F5344CB8AC3E}">
        <p14:creationId xmlns:p14="http://schemas.microsoft.com/office/powerpoint/2010/main" val="27060859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52F4E-7B93-4F81-B664-0A687CAFCD9C}" type="slidenum">
              <a:rPr lang="en-GB" smtClean="0"/>
              <a:t>21</a:t>
            </a:fld>
            <a:endParaRPr lang="en-GB"/>
          </a:p>
        </p:txBody>
      </p:sp>
    </p:spTree>
    <p:extLst>
      <p:ext uri="{BB962C8B-B14F-4D97-AF65-F5344CB8AC3E}">
        <p14:creationId xmlns:p14="http://schemas.microsoft.com/office/powerpoint/2010/main" val="4450076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52F4E-7B93-4F81-B664-0A687CAFCD9C}" type="slidenum">
              <a:rPr lang="en-GB" smtClean="0"/>
              <a:t>22</a:t>
            </a:fld>
            <a:endParaRPr lang="en-GB"/>
          </a:p>
        </p:txBody>
      </p:sp>
    </p:spTree>
    <p:extLst>
      <p:ext uri="{BB962C8B-B14F-4D97-AF65-F5344CB8AC3E}">
        <p14:creationId xmlns:p14="http://schemas.microsoft.com/office/powerpoint/2010/main" val="40019460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02/10/2020</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02/10/2020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02/10/2020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02/10/2020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02/10/2020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02/10/2020</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02/10/2020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02/10/2020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02/10/2020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02/10/2020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02/10/2020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02/10/2020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02/10/2020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02/10/2020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02/10/2020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02/10/2020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02/10/2020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02/10/2020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02/10/2020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27671/good-work-taylor-review-modern-working-practices-rg.pdf" TargetMode="External"/><Relationship Id="rId2" Type="http://schemas.openxmlformats.org/officeDocument/2006/relationships/notesSlide" Target="../notesSlides/notesSlide21.xml"/><Relationship Id="rId1" Type="http://schemas.openxmlformats.org/officeDocument/2006/relationships/slideLayout" Target="../slideLayouts/slideLayout3.xml"/><Relationship Id="rId4" Type="http://schemas.openxmlformats.org/officeDocument/2006/relationships/hyperlink" Target="http://www.oxfordmartin.ox.ac.uk/downloads/academic/The_Future_of_Employment.pd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66167/good-work-plan-command-paper.pdf" TargetMode="External"/><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4744"/>
            <a:ext cx="7772400" cy="1988641"/>
          </a:xfrm>
        </p:spPr>
        <p:txBody>
          <a:bodyPr>
            <a:normAutofit fontScale="90000"/>
          </a:bodyPr>
          <a:lstStyle/>
          <a:p>
            <a:r>
              <a:rPr lang="en-GB" dirty="0">
                <a:solidFill>
                  <a:schemeClr val="bg1"/>
                </a:solidFill>
              </a:rPr>
              <a:t>CIPD Level 7</a:t>
            </a:r>
            <a:br>
              <a:rPr lang="en-GB" dirty="0">
                <a:solidFill>
                  <a:schemeClr val="bg1"/>
                </a:solidFill>
              </a:rPr>
            </a:br>
            <a:r>
              <a:rPr lang="en-GB" dirty="0">
                <a:solidFill>
                  <a:schemeClr val="bg1"/>
                </a:solidFill>
              </a:rPr>
              <a:t>Managing Employment Relations</a:t>
            </a:r>
          </a:p>
        </p:txBody>
      </p:sp>
      <p:sp>
        <p:nvSpPr>
          <p:cNvPr id="3" name="Subtitle 2"/>
          <p:cNvSpPr>
            <a:spLocks noGrp="1"/>
          </p:cNvSpPr>
          <p:nvPr>
            <p:ph type="subTitle" idx="1"/>
          </p:nvPr>
        </p:nvSpPr>
        <p:spPr>
          <a:xfrm>
            <a:off x="914400" y="3284984"/>
            <a:ext cx="7906072" cy="1988641"/>
          </a:xfrm>
        </p:spPr>
        <p:txBody>
          <a:bodyPr>
            <a:normAutofit fontScale="47500" lnSpcReduction="20000"/>
          </a:bodyPr>
          <a:lstStyle/>
          <a:p>
            <a:r>
              <a:rPr lang="en-GB" sz="7600" b="1" dirty="0">
                <a:solidFill>
                  <a:srgbClr val="105FFC"/>
                </a:solidFill>
              </a:rPr>
              <a:t>Deborah Rees</a:t>
            </a:r>
          </a:p>
          <a:p>
            <a:r>
              <a:rPr lang="en-GB" sz="7600" b="1" dirty="0">
                <a:solidFill>
                  <a:srgbClr val="105FFC"/>
                </a:solidFill>
              </a:rPr>
              <a:t>deborah.rees@uwtsd.ac.uk</a:t>
            </a:r>
          </a:p>
          <a:p>
            <a:r>
              <a:rPr lang="en-GB" sz="7600" b="1" dirty="0">
                <a:solidFill>
                  <a:srgbClr val="105FFC"/>
                </a:solidFill>
              </a:rPr>
              <a:t>Week 2</a:t>
            </a:r>
            <a:br>
              <a:rPr lang="en-GB" sz="4600" b="1" dirty="0"/>
            </a:br>
            <a:br>
              <a:rPr lang="en-GB" altLang="en-US" sz="1600" dirty="0"/>
            </a:br>
            <a:br>
              <a:rPr lang="en-GB" altLang="en-US" dirty="0"/>
            </a:br>
            <a:endParaRPr lang="en-GB" dirty="0"/>
          </a:p>
          <a:p>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5059971" y="1783959"/>
            <a:ext cx="3483937" cy="2889114"/>
          </a:xfrm>
        </p:spPr>
        <p:txBody>
          <a:bodyPr anchor="b">
            <a:normAutofit fontScale="90000"/>
          </a:bodyPr>
          <a:lstStyle/>
          <a:p>
            <a:pPr algn="l"/>
            <a:r>
              <a:rPr lang="en-GB" sz="2400" b="1" kern="1200" dirty="0">
                <a:effectLst/>
              </a:rPr>
              <a:t>Managing Employment Relations, 7e</a:t>
            </a:r>
            <a:br>
              <a:rPr lang="en-GB" sz="2400" b="1" kern="1200" dirty="0">
                <a:effectLst/>
              </a:rPr>
            </a:br>
            <a:br>
              <a:rPr lang="en-GB" sz="2400" kern="1200" dirty="0">
                <a:effectLst/>
              </a:rPr>
            </a:br>
            <a:r>
              <a:rPr lang="en-GB" sz="2400" kern="1200" dirty="0">
                <a:effectLst/>
              </a:rPr>
              <a:t>Chapter </a:t>
            </a:r>
            <a:r>
              <a:rPr lang="en-GB" sz="2400" dirty="0"/>
              <a:t>3</a:t>
            </a:r>
            <a:br>
              <a:rPr lang="en-GB" sz="2400" kern="1200" dirty="0">
                <a:effectLst/>
              </a:rPr>
            </a:br>
            <a:br>
              <a:rPr lang="en-GB" sz="2400" kern="1200" dirty="0">
                <a:effectLst/>
              </a:rPr>
            </a:br>
            <a:r>
              <a:rPr lang="en-GB" sz="2400" b="1" kern="1200" dirty="0">
                <a:effectLst/>
              </a:rPr>
              <a:t>The Dynamic Context of Employment Relations</a:t>
            </a:r>
            <a:endParaRPr lang="en-GB" sz="2400" b="1" dirty="0"/>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8115"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creenshot of a cell phone&#10;&#10;Description automatically generated">
            <a:extLst>
              <a:ext uri="{FF2B5EF4-FFF2-40B4-BE49-F238E27FC236}">
                <a16:creationId xmlns:a16="http://schemas.microsoft.com/office/drawing/2014/main" id="{85E9AED6-6168-4930-AFE3-B6AC64B6322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4536" y="767140"/>
            <a:ext cx="3035882" cy="3955548"/>
          </a:xfrm>
          <a:prstGeom prst="rect">
            <a:avLst/>
          </a:prstGeom>
        </p:spPr>
      </p:pic>
    </p:spTree>
    <p:extLst>
      <p:ext uri="{BB962C8B-B14F-4D97-AF65-F5344CB8AC3E}">
        <p14:creationId xmlns:p14="http://schemas.microsoft.com/office/powerpoint/2010/main" val="332922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rgbClr val="7030A0"/>
                </a:solidFill>
              </a:rPr>
              <a:t>Session outline</a:t>
            </a:r>
            <a:endParaRPr lang="en-GB" sz="3600" dirty="0">
              <a:solidFill>
                <a:srgbClr val="7030A0"/>
              </a:solidFill>
              <a:latin typeface="Arial" pitchFamily="34" charset="0"/>
              <a:cs typeface="Arial" pitchFamily="34" charset="0"/>
            </a:endParaRPr>
          </a:p>
        </p:txBody>
      </p:sp>
      <p:sp>
        <p:nvSpPr>
          <p:cNvPr id="3" name="Content Placeholder 2"/>
          <p:cNvSpPr>
            <a:spLocks noGrp="1"/>
          </p:cNvSpPr>
          <p:nvPr>
            <p:ph idx="1"/>
          </p:nvPr>
        </p:nvSpPr>
        <p:spPr>
          <a:xfrm>
            <a:off x="457200" y="1600200"/>
            <a:ext cx="8229600" cy="4277071"/>
          </a:xfrm>
        </p:spPr>
        <p:txBody>
          <a:bodyPr>
            <a:noAutofit/>
          </a:bodyPr>
          <a:lstStyle/>
          <a:p>
            <a:r>
              <a:rPr lang="en-US" sz="2800" dirty="0"/>
              <a:t>The State as economic manager, law-maker and employer </a:t>
            </a:r>
          </a:p>
          <a:p>
            <a:r>
              <a:rPr lang="en-US" sz="2800" dirty="0"/>
              <a:t>The UK’s ‘productivity puzzle’</a:t>
            </a:r>
          </a:p>
          <a:p>
            <a:r>
              <a:rPr lang="en-US" sz="2800" dirty="0" err="1"/>
              <a:t>Globalisation</a:t>
            </a:r>
            <a:r>
              <a:rPr lang="en-US" sz="2800" dirty="0"/>
              <a:t> and employment relations</a:t>
            </a:r>
          </a:p>
          <a:p>
            <a:r>
              <a:rPr lang="en-US" sz="2800" dirty="0"/>
              <a:t>Changing social attitudes towards work, gender and trade unions</a:t>
            </a:r>
          </a:p>
          <a:p>
            <a:r>
              <a:rPr lang="en-US" sz="2800" dirty="0"/>
              <a:t>Technology, automation and the future of employment </a:t>
            </a:r>
          </a:p>
          <a:p>
            <a:r>
              <a:rPr lang="en-US" sz="2800" dirty="0"/>
              <a:t>The changing UK </a:t>
            </a:r>
            <a:r>
              <a:rPr lang="en-US" sz="2800" dirty="0" err="1"/>
              <a:t>labour</a:t>
            </a:r>
            <a:r>
              <a:rPr lang="en-US" sz="2800" dirty="0"/>
              <a:t> market – good work and the Taylor Review </a:t>
            </a:r>
            <a:endParaRPr lang="en-GB" sz="2800" dirty="0"/>
          </a:p>
        </p:txBody>
      </p:sp>
    </p:spTree>
    <p:extLst>
      <p:ext uri="{BB962C8B-B14F-4D97-AF65-F5344CB8AC3E}">
        <p14:creationId xmlns:p14="http://schemas.microsoft.com/office/powerpoint/2010/main" val="34449874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normAutofit/>
          </a:bodyPr>
          <a:lstStyle/>
          <a:p>
            <a:r>
              <a:rPr lang="en-US" dirty="0"/>
              <a:t>When you have completed this chapter you should be able to:</a:t>
            </a:r>
            <a:endParaRPr lang="en-GB" dirty="0"/>
          </a:p>
          <a:p>
            <a:pPr lvl="1"/>
            <a:r>
              <a:rPr lang="en-GB" i="1" dirty="0"/>
              <a:t>Assess the way in which government policy has influenced employment relations</a:t>
            </a:r>
          </a:p>
          <a:p>
            <a:pPr lvl="1"/>
            <a:r>
              <a:rPr lang="en-GB" i="1" dirty="0"/>
              <a:t>Discuss the potential implications of Brexit and the UK’s productivity ‘puzzle’ </a:t>
            </a:r>
          </a:p>
          <a:p>
            <a:pPr lvl="1"/>
            <a:r>
              <a:rPr lang="en-GB" i="1" dirty="0"/>
              <a:t>Explain and evaluate the impact of increased globalisation and the consequent challenges for employment regulation </a:t>
            </a:r>
          </a:p>
          <a:p>
            <a:pPr lvl="1"/>
            <a:r>
              <a:rPr lang="en-GB" i="1" dirty="0"/>
              <a:t>Critically analyse the impact of new technology and automation on the nature of work and employment</a:t>
            </a:r>
          </a:p>
          <a:p>
            <a:pPr lvl="1"/>
            <a:r>
              <a:rPr lang="en-GB" i="1" dirty="0"/>
              <a:t>Describe key changes to the UK labour market and assess the significance of these for employment relations</a:t>
            </a:r>
          </a:p>
          <a:p>
            <a:pPr lvl="1"/>
            <a:r>
              <a:rPr lang="en-GB" i="1" dirty="0"/>
              <a:t>Review the debate over ‘good work’ and the extent to which existing policy approaches can deliver fair and decent employment </a:t>
            </a:r>
          </a:p>
          <a:p>
            <a:pPr marL="0" indent="0">
              <a:buNone/>
            </a:pPr>
            <a:endParaRPr lang="en-GB" dirty="0"/>
          </a:p>
        </p:txBody>
      </p:sp>
    </p:spTree>
    <p:extLst>
      <p:ext uri="{BB962C8B-B14F-4D97-AF65-F5344CB8AC3E}">
        <p14:creationId xmlns:p14="http://schemas.microsoft.com/office/powerpoint/2010/main" val="3841282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rgbClr val="7030A0"/>
                </a:solidFill>
              </a:rPr>
              <a:t>Voluntarism and full employment</a:t>
            </a:r>
            <a:endParaRPr lang="en-GB" sz="3600" dirty="0">
              <a:solidFill>
                <a:srgbClr val="7030A0"/>
              </a:solidFill>
              <a:latin typeface="Arial" pitchFamily="34" charset="0"/>
              <a:cs typeface="Arial" pitchFamily="34" charset="0"/>
            </a:endParaRPr>
          </a:p>
        </p:txBody>
      </p:sp>
      <p:sp>
        <p:nvSpPr>
          <p:cNvPr id="3" name="Content Placeholder 2"/>
          <p:cNvSpPr>
            <a:spLocks noGrp="1"/>
          </p:cNvSpPr>
          <p:nvPr>
            <p:ph idx="1"/>
          </p:nvPr>
        </p:nvSpPr>
        <p:spPr>
          <a:xfrm>
            <a:off x="457200" y="1172308"/>
            <a:ext cx="8229600" cy="4704963"/>
          </a:xfrm>
        </p:spPr>
        <p:txBody>
          <a:bodyPr>
            <a:normAutofit/>
          </a:bodyPr>
          <a:lstStyle/>
          <a:p>
            <a:r>
              <a:rPr lang="en-GB" altLang="en-US" dirty="0"/>
              <a:t>Traditional employment relations system underpinned by </a:t>
            </a:r>
          </a:p>
          <a:p>
            <a:pPr lvl="1"/>
            <a:r>
              <a:rPr lang="en-GB" altLang="en-US" dirty="0"/>
              <a:t>Voluntarism</a:t>
            </a:r>
          </a:p>
          <a:p>
            <a:pPr lvl="1"/>
            <a:r>
              <a:rPr lang="en-GB" altLang="en-US" dirty="0"/>
              <a:t>Pluralism </a:t>
            </a:r>
          </a:p>
          <a:p>
            <a:pPr lvl="1"/>
            <a:r>
              <a:rPr lang="en-GB" altLang="en-US" dirty="0"/>
              <a:t>Commitment to Keynesian economic policy and full employment</a:t>
            </a:r>
          </a:p>
          <a:p>
            <a:r>
              <a:rPr lang="en-GB" altLang="en-US" dirty="0"/>
              <a:t>High levels of labour bargaining power and strong trade unions</a:t>
            </a:r>
          </a:p>
          <a:p>
            <a:pPr lvl="1"/>
            <a:r>
              <a:rPr lang="en-GB" altLang="en-US" dirty="0"/>
              <a:t>Relatively low productivity and high levels of industrial conflict</a:t>
            </a:r>
          </a:p>
          <a:p>
            <a:r>
              <a:rPr lang="en-GB" altLang="en-US" dirty="0"/>
              <a:t>Donovan Commission (1965-1968)</a:t>
            </a:r>
          </a:p>
          <a:p>
            <a:pPr lvl="1"/>
            <a:r>
              <a:rPr lang="en-GB" altLang="en-US" dirty="0"/>
              <a:t>Increased institutionalisation and formalisation of ER</a:t>
            </a:r>
          </a:p>
          <a:p>
            <a:pPr lvl="1"/>
            <a:r>
              <a:rPr lang="en-GB" altLang="en-US" dirty="0"/>
              <a:t>Promotion of national collective bargaining structures</a:t>
            </a:r>
          </a:p>
          <a:p>
            <a:pPr lvl="1"/>
            <a:r>
              <a:rPr lang="en-GB" altLang="en-US" dirty="0"/>
              <a:t>Strengthened legal framework of employment rights</a:t>
            </a:r>
          </a:p>
        </p:txBody>
      </p:sp>
    </p:spTree>
    <p:extLst>
      <p:ext uri="{BB962C8B-B14F-4D97-AF65-F5344CB8AC3E}">
        <p14:creationId xmlns:p14="http://schemas.microsoft.com/office/powerpoint/2010/main" val="166910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3600" dirty="0">
                <a:solidFill>
                  <a:srgbClr val="7030A0"/>
                </a:solidFill>
              </a:rPr>
              <a:t>Thatcherism – The State, Ideology and Industrial Relations</a:t>
            </a:r>
            <a:endParaRPr lang="en-GB" sz="3600" dirty="0">
              <a:solidFill>
                <a:srgbClr val="7030A0"/>
              </a:solidFill>
            </a:endParaRPr>
          </a:p>
        </p:txBody>
      </p:sp>
      <p:sp>
        <p:nvSpPr>
          <p:cNvPr id="3" name="Content Placeholder 2"/>
          <p:cNvSpPr>
            <a:spLocks noGrp="1"/>
          </p:cNvSpPr>
          <p:nvPr>
            <p:ph sz="half" idx="1"/>
          </p:nvPr>
        </p:nvSpPr>
        <p:spPr/>
        <p:txBody>
          <a:bodyPr>
            <a:normAutofit/>
          </a:bodyPr>
          <a:lstStyle/>
          <a:p>
            <a:endParaRPr lang="en-GB" altLang="en-US" sz="3000" dirty="0"/>
          </a:p>
          <a:p>
            <a:pPr marL="0" indent="0">
              <a:buNone/>
            </a:pPr>
            <a:endParaRPr lang="en-GB" altLang="en-US" sz="3000" dirty="0"/>
          </a:p>
        </p:txBody>
      </p:sp>
      <p:sp>
        <p:nvSpPr>
          <p:cNvPr id="4" name="Content Placeholder 3"/>
          <p:cNvSpPr>
            <a:spLocks noGrp="1"/>
          </p:cNvSpPr>
          <p:nvPr>
            <p:ph sz="half" idx="2"/>
          </p:nvPr>
        </p:nvSpPr>
        <p:spPr>
          <a:xfrm>
            <a:off x="805343" y="1346400"/>
            <a:ext cx="7710007" cy="4830563"/>
          </a:xfrm>
        </p:spPr>
        <p:txBody>
          <a:bodyPr>
            <a:normAutofit/>
          </a:bodyPr>
          <a:lstStyle/>
          <a:p>
            <a:r>
              <a:rPr lang="en-GB" altLang="en-US" sz="2800" dirty="0" err="1"/>
              <a:t>Thatcherite</a:t>
            </a:r>
            <a:r>
              <a:rPr lang="en-GB" altLang="en-US" sz="2800" dirty="0"/>
              <a:t> Philosophy</a:t>
            </a:r>
          </a:p>
          <a:p>
            <a:pPr lvl="1"/>
            <a:r>
              <a:rPr lang="en-GB" altLang="en-US" sz="2300" dirty="0"/>
              <a:t>Supremacy of the market</a:t>
            </a:r>
          </a:p>
          <a:p>
            <a:pPr lvl="1"/>
            <a:r>
              <a:rPr lang="en-GB" altLang="en-US" sz="2300" dirty="0"/>
              <a:t>Primacy of the individual</a:t>
            </a:r>
          </a:p>
          <a:p>
            <a:pPr lvl="1"/>
            <a:r>
              <a:rPr lang="en-GB" altLang="en-US" sz="2300" dirty="0"/>
              <a:t>Illegitimacy of trade unions</a:t>
            </a:r>
          </a:p>
          <a:p>
            <a:pPr lvl="1"/>
            <a:r>
              <a:rPr lang="en-GB" altLang="en-US" sz="2300" dirty="0"/>
              <a:t>Suspicion of state action</a:t>
            </a:r>
            <a:endParaRPr lang="en-GB" altLang="en-US" sz="2800" dirty="0"/>
          </a:p>
          <a:p>
            <a:r>
              <a:rPr lang="en-GB" altLang="en-US" sz="2800" dirty="0"/>
              <a:t>The Legacy of Thatcher</a:t>
            </a:r>
          </a:p>
          <a:p>
            <a:pPr lvl="1"/>
            <a:r>
              <a:rPr lang="en-GB" altLang="en-US" sz="2300" dirty="0"/>
              <a:t>De-regulated labour market</a:t>
            </a:r>
          </a:p>
          <a:p>
            <a:pPr lvl="1"/>
            <a:r>
              <a:rPr lang="en-GB" altLang="en-US" sz="2300" dirty="0"/>
              <a:t>Restrictions on union activity</a:t>
            </a:r>
          </a:p>
          <a:p>
            <a:pPr lvl="1"/>
            <a:r>
              <a:rPr lang="en-GB" altLang="en-US" sz="2300" dirty="0"/>
              <a:t>Privatisation and </a:t>
            </a:r>
            <a:r>
              <a:rPr lang="en-GB" altLang="en-US" sz="2300" dirty="0" err="1"/>
              <a:t>marketisation</a:t>
            </a:r>
            <a:endParaRPr lang="en-GB" altLang="en-US" sz="2300" dirty="0"/>
          </a:p>
          <a:p>
            <a:pPr lvl="1"/>
            <a:r>
              <a:rPr lang="en-GB" altLang="en-US" sz="2300" dirty="0"/>
              <a:t>Reduced trade union influence</a:t>
            </a:r>
          </a:p>
          <a:p>
            <a:pPr lvl="1"/>
            <a:r>
              <a:rPr lang="en-GB" altLang="en-US" sz="2300" dirty="0"/>
              <a:t>Greater flexibility and efficiency</a:t>
            </a:r>
          </a:p>
          <a:p>
            <a:pPr lvl="1"/>
            <a:r>
              <a:rPr lang="en-GB" altLang="en-US" sz="2300" dirty="0"/>
              <a:t>Individualism, inequality and insecurity</a:t>
            </a:r>
          </a:p>
          <a:p>
            <a:pPr marL="0" indent="0">
              <a:buNone/>
            </a:pPr>
            <a:endParaRPr lang="en-GB" dirty="0"/>
          </a:p>
        </p:txBody>
      </p:sp>
    </p:spTree>
    <p:extLst>
      <p:ext uri="{BB962C8B-B14F-4D97-AF65-F5344CB8AC3E}">
        <p14:creationId xmlns:p14="http://schemas.microsoft.com/office/powerpoint/2010/main" val="2492154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rgbClr val="7030A0"/>
                </a:solidFill>
                <a:latin typeface="Arial" pitchFamily="34" charset="0"/>
                <a:cs typeface="Arial" pitchFamily="34" charset="0"/>
              </a:rPr>
              <a:t>Labour - Fairness and Individual Rights</a:t>
            </a:r>
          </a:p>
        </p:txBody>
      </p:sp>
      <p:sp>
        <p:nvSpPr>
          <p:cNvPr id="3" name="Content Placeholder 2"/>
          <p:cNvSpPr>
            <a:spLocks noGrp="1"/>
          </p:cNvSpPr>
          <p:nvPr>
            <p:ph sz="half" idx="1"/>
          </p:nvPr>
        </p:nvSpPr>
        <p:spPr/>
        <p:txBody>
          <a:bodyPr>
            <a:normAutofit/>
          </a:bodyPr>
          <a:lstStyle/>
          <a:p>
            <a:endParaRPr lang="en-GB" altLang="en-US" sz="3000" dirty="0"/>
          </a:p>
          <a:p>
            <a:pPr marL="0" indent="0">
              <a:buNone/>
            </a:pPr>
            <a:endParaRPr lang="en-GB" altLang="en-US" sz="3000" dirty="0"/>
          </a:p>
        </p:txBody>
      </p:sp>
      <p:sp>
        <p:nvSpPr>
          <p:cNvPr id="4" name="Content Placeholder 3"/>
          <p:cNvSpPr>
            <a:spLocks noGrp="1"/>
          </p:cNvSpPr>
          <p:nvPr>
            <p:ph sz="half" idx="2"/>
          </p:nvPr>
        </p:nvSpPr>
        <p:spPr>
          <a:xfrm>
            <a:off x="634427" y="1195754"/>
            <a:ext cx="8052373" cy="4930409"/>
          </a:xfrm>
        </p:spPr>
        <p:txBody>
          <a:bodyPr wrap="square">
            <a:normAutofit/>
          </a:bodyPr>
          <a:lstStyle/>
          <a:p>
            <a:pPr>
              <a:lnSpc>
                <a:spcPct val="90000"/>
              </a:lnSpc>
            </a:pPr>
            <a:r>
              <a:rPr lang="en-GB" altLang="en-US" sz="2800" dirty="0"/>
              <a:t>Labour government (1997-2010) - philosophy of fairness and flexibility</a:t>
            </a:r>
          </a:p>
          <a:p>
            <a:pPr>
              <a:lnSpc>
                <a:spcPct val="90000"/>
              </a:lnSpc>
            </a:pPr>
            <a:r>
              <a:rPr lang="en-GB" altLang="en-US" sz="2800" dirty="0"/>
              <a:t>Some continuity with Thatcherite agenda</a:t>
            </a:r>
          </a:p>
          <a:p>
            <a:pPr lvl="1"/>
            <a:r>
              <a:rPr lang="en-GB" altLang="en-US" sz="2200" dirty="0"/>
              <a:t>Commitment to free market and individual freedoms – continued  privatisation</a:t>
            </a:r>
          </a:p>
          <a:p>
            <a:pPr lvl="1"/>
            <a:r>
              <a:rPr lang="en-GB" altLang="en-US" sz="2200" dirty="0"/>
              <a:t>No substantive changes to trade union legislation</a:t>
            </a:r>
          </a:p>
          <a:p>
            <a:pPr>
              <a:lnSpc>
                <a:spcPct val="90000"/>
              </a:lnSpc>
            </a:pPr>
            <a:r>
              <a:rPr lang="en-GB" altLang="en-US" sz="2800" dirty="0"/>
              <a:t>Focus on partnership and individual rights</a:t>
            </a:r>
          </a:p>
          <a:p>
            <a:pPr lvl="1"/>
            <a:r>
              <a:rPr lang="en-GB" altLang="en-US" sz="2200" dirty="0"/>
              <a:t>Introduction of union recognition procedure</a:t>
            </a:r>
          </a:p>
          <a:p>
            <a:pPr lvl="1"/>
            <a:r>
              <a:rPr lang="en-GB" altLang="en-US" sz="2200" dirty="0"/>
              <a:t>National minimum wage and enhanced employment rights</a:t>
            </a:r>
          </a:p>
          <a:p>
            <a:pPr lvl="1"/>
            <a:r>
              <a:rPr lang="en-GB" altLang="en-US" sz="2200" dirty="0"/>
              <a:t>Commitment to Europe – social chapter triggered growth in volume of employment legislation</a:t>
            </a:r>
          </a:p>
          <a:p>
            <a:pPr marL="0" indent="0">
              <a:lnSpc>
                <a:spcPct val="90000"/>
              </a:lnSpc>
              <a:buNone/>
            </a:pPr>
            <a:endParaRPr lang="en-GB" altLang="en-US" sz="2400" dirty="0"/>
          </a:p>
          <a:p>
            <a:pPr marL="0" indent="0">
              <a:lnSpc>
                <a:spcPct val="90000"/>
              </a:lnSpc>
              <a:buNone/>
            </a:pPr>
            <a:endParaRPr lang="en-GB" altLang="en-US" sz="2400" dirty="0"/>
          </a:p>
          <a:p>
            <a:pPr marL="0" indent="0">
              <a:lnSpc>
                <a:spcPct val="90000"/>
              </a:lnSpc>
              <a:buNone/>
            </a:pPr>
            <a:endParaRPr lang="en-GB" altLang="en-US" sz="2400" i="1" dirty="0"/>
          </a:p>
          <a:p>
            <a:pPr marL="0" indent="0">
              <a:lnSpc>
                <a:spcPct val="90000"/>
              </a:lnSpc>
              <a:buNone/>
            </a:pPr>
            <a:endParaRPr lang="en-GB" altLang="en-US" dirty="0"/>
          </a:p>
        </p:txBody>
      </p:sp>
    </p:spTree>
    <p:extLst>
      <p:ext uri="{BB962C8B-B14F-4D97-AF65-F5344CB8AC3E}">
        <p14:creationId xmlns:p14="http://schemas.microsoft.com/office/powerpoint/2010/main" val="1232397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Coalition and the Conservatives</a:t>
            </a:r>
          </a:p>
        </p:txBody>
      </p:sp>
      <p:sp>
        <p:nvSpPr>
          <p:cNvPr id="4" name="Content Placeholder 3"/>
          <p:cNvSpPr>
            <a:spLocks noGrp="1"/>
          </p:cNvSpPr>
          <p:nvPr>
            <p:ph idx="1"/>
          </p:nvPr>
        </p:nvSpPr>
        <p:spPr/>
        <p:txBody>
          <a:bodyPr>
            <a:normAutofit fontScale="92500" lnSpcReduction="10000"/>
          </a:bodyPr>
          <a:lstStyle/>
          <a:p>
            <a:r>
              <a:rPr lang="en-GB" sz="2800" dirty="0"/>
              <a:t>Coalition elected in the wake of the 2008 financial crash</a:t>
            </a:r>
          </a:p>
          <a:p>
            <a:r>
              <a:rPr lang="en-GB" sz="2800" dirty="0"/>
              <a:t>Conservative majority government in 2015</a:t>
            </a:r>
          </a:p>
          <a:p>
            <a:r>
              <a:rPr lang="en-GB" sz="2800" dirty="0"/>
              <a:t>Commitment to economic austerity</a:t>
            </a:r>
          </a:p>
          <a:p>
            <a:pPr lvl="1"/>
            <a:r>
              <a:rPr lang="en-GB" dirty="0"/>
              <a:t>Shift from public to private sector employment</a:t>
            </a:r>
          </a:p>
          <a:p>
            <a:pPr lvl="1"/>
            <a:r>
              <a:rPr lang="en-GB" dirty="0"/>
              <a:t>Public sector pay restraint and work intensification</a:t>
            </a:r>
          </a:p>
          <a:p>
            <a:pPr lvl="1"/>
            <a:r>
              <a:rPr lang="en-GB" dirty="0"/>
              <a:t>Reduced labour bargaining power</a:t>
            </a:r>
          </a:p>
          <a:p>
            <a:r>
              <a:rPr lang="en-GB" sz="3000" dirty="0"/>
              <a:t>Reduction in ‘regulatory burden’ on business</a:t>
            </a:r>
          </a:p>
          <a:p>
            <a:pPr lvl="1"/>
            <a:r>
              <a:rPr lang="en-GB" dirty="0"/>
              <a:t>Measures to reduce the risk of employment litigation </a:t>
            </a:r>
          </a:p>
          <a:p>
            <a:r>
              <a:rPr lang="en-GB" sz="2800" dirty="0"/>
              <a:t>Greater restrictions on trade unions and strike action</a:t>
            </a:r>
          </a:p>
          <a:p>
            <a:pPr lvl="1"/>
            <a:r>
              <a:rPr lang="en-GB" dirty="0"/>
              <a:t>Trade Union Act 2016</a:t>
            </a:r>
          </a:p>
          <a:p>
            <a:pPr lvl="1"/>
            <a:r>
              <a:rPr lang="en-GB" dirty="0"/>
              <a:t>Introduction of ballot thresholds and curbs on union facility time</a:t>
            </a:r>
          </a:p>
          <a:p>
            <a:pPr marL="0" indent="0">
              <a:buNone/>
            </a:pPr>
            <a:endParaRPr lang="en-GB" dirty="0"/>
          </a:p>
        </p:txBody>
      </p:sp>
    </p:spTree>
    <p:extLst>
      <p:ext uri="{BB962C8B-B14F-4D97-AF65-F5344CB8AC3E}">
        <p14:creationId xmlns:p14="http://schemas.microsoft.com/office/powerpoint/2010/main" val="967721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3888" y="762000"/>
            <a:ext cx="7886700" cy="4195282"/>
          </a:xfrm>
        </p:spPr>
        <p:txBody>
          <a:bodyPr>
            <a:normAutofit/>
          </a:bodyPr>
          <a:lstStyle/>
          <a:p>
            <a:r>
              <a:rPr lang="en-GB" sz="5300" dirty="0"/>
              <a:t>How would you describe the attitude of the current Conservative government to trade unions? Do you think this is justified?</a:t>
            </a:r>
          </a:p>
        </p:txBody>
      </p:sp>
    </p:spTree>
    <p:extLst>
      <p:ext uri="{BB962C8B-B14F-4D97-AF65-F5344CB8AC3E}">
        <p14:creationId xmlns:p14="http://schemas.microsoft.com/office/powerpoint/2010/main" val="2551053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Unpicking the productivity puzzle</a:t>
            </a:r>
          </a:p>
        </p:txBody>
      </p:sp>
      <p:sp>
        <p:nvSpPr>
          <p:cNvPr id="3" name="Content Placeholder 2"/>
          <p:cNvSpPr>
            <a:spLocks noGrp="1"/>
          </p:cNvSpPr>
          <p:nvPr>
            <p:ph idx="1"/>
          </p:nvPr>
        </p:nvSpPr>
        <p:spPr/>
        <p:txBody>
          <a:bodyPr>
            <a:normAutofit/>
          </a:bodyPr>
          <a:lstStyle/>
          <a:p>
            <a:r>
              <a:rPr lang="en-GB" dirty="0"/>
              <a:t>Despite 50 years of reform, low productivity remains a problem for the UK </a:t>
            </a:r>
          </a:p>
          <a:p>
            <a:pPr lvl="1"/>
            <a:r>
              <a:rPr lang="en-GB" dirty="0"/>
              <a:t>In 2014, productivity in the UK was 17% below the other 6 members of G7 </a:t>
            </a:r>
          </a:p>
          <a:p>
            <a:r>
              <a:rPr lang="en-GB" dirty="0"/>
              <a:t>Low quality  management is a key factor (Bloom and Van Reenen, 2007)</a:t>
            </a:r>
          </a:p>
          <a:p>
            <a:pPr marL="0" indent="0" algn="ctr">
              <a:buNone/>
            </a:pPr>
            <a:r>
              <a:rPr lang="en-GB" sz="2200" i="1" dirty="0"/>
              <a:t>‘…there is a statistically significant link between the quality of firms’ management processes and practices and their productivity. And the effect is large. A one standard deviation improvement in the quality of management raises productivity by, on average, around 10%. This suggests potentially high returns to policies which improve the quality of management within companies.’</a:t>
            </a:r>
          </a:p>
          <a:p>
            <a:pPr marL="0" indent="0" algn="ctr">
              <a:buNone/>
            </a:pPr>
            <a:r>
              <a:rPr lang="en-GB" sz="2200" dirty="0"/>
              <a:t>Andrew Haldane, Chief Economist of the Bank of England</a:t>
            </a:r>
          </a:p>
          <a:p>
            <a:endParaRPr lang="en-GB" dirty="0"/>
          </a:p>
          <a:p>
            <a:pPr marL="0" indent="0">
              <a:buNone/>
            </a:pPr>
            <a:endParaRPr lang="en-GB" dirty="0"/>
          </a:p>
        </p:txBody>
      </p:sp>
    </p:spTree>
    <p:extLst>
      <p:ext uri="{BB962C8B-B14F-4D97-AF65-F5344CB8AC3E}">
        <p14:creationId xmlns:p14="http://schemas.microsoft.com/office/powerpoint/2010/main" val="2788492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Brexit and employment relations</a:t>
            </a:r>
          </a:p>
        </p:txBody>
      </p:sp>
      <p:sp>
        <p:nvSpPr>
          <p:cNvPr id="3" name="Content Placeholder 2"/>
          <p:cNvSpPr>
            <a:spLocks noGrp="1"/>
          </p:cNvSpPr>
          <p:nvPr>
            <p:ph idx="1"/>
          </p:nvPr>
        </p:nvSpPr>
        <p:spPr/>
        <p:txBody>
          <a:bodyPr/>
          <a:lstStyle/>
          <a:p>
            <a:r>
              <a:rPr lang="en-GB" dirty="0"/>
              <a:t>Precise impact of Brexit on employment relations will depend on the nature of future relationship with EU</a:t>
            </a:r>
          </a:p>
          <a:p>
            <a:r>
              <a:rPr lang="en-GB" dirty="0"/>
              <a:t>Potential pressure to further increase labour market flexibility</a:t>
            </a:r>
          </a:p>
          <a:p>
            <a:pPr lvl="1"/>
            <a:r>
              <a:rPr lang="en-GB" dirty="0"/>
              <a:t>Need to attract additional overseas investment</a:t>
            </a:r>
          </a:p>
          <a:p>
            <a:pPr lvl="1"/>
            <a:r>
              <a:rPr lang="en-GB" dirty="0"/>
              <a:t>Negative economic impacts from Brexit </a:t>
            </a:r>
          </a:p>
          <a:p>
            <a:r>
              <a:rPr lang="en-GB" dirty="0"/>
              <a:t>UK government backtracked from commitments in relation to maintain equivalent workers rights</a:t>
            </a:r>
          </a:p>
          <a:p>
            <a:r>
              <a:rPr lang="en-GB" dirty="0"/>
              <a:t>Removing key safeguards may be politically unpalatable</a:t>
            </a:r>
          </a:p>
          <a:p>
            <a:pPr marL="0" indent="0">
              <a:buNone/>
            </a:pPr>
            <a:endParaRPr lang="en-GB" dirty="0"/>
          </a:p>
        </p:txBody>
      </p:sp>
    </p:spTree>
    <p:extLst>
      <p:ext uri="{BB962C8B-B14F-4D97-AF65-F5344CB8AC3E}">
        <p14:creationId xmlns:p14="http://schemas.microsoft.com/office/powerpoint/2010/main" val="548931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Globalisation</a:t>
            </a:r>
          </a:p>
        </p:txBody>
      </p:sp>
      <p:sp>
        <p:nvSpPr>
          <p:cNvPr id="3" name="Content Placeholder 2"/>
          <p:cNvSpPr>
            <a:spLocks noGrp="1"/>
          </p:cNvSpPr>
          <p:nvPr>
            <p:ph idx="1"/>
          </p:nvPr>
        </p:nvSpPr>
        <p:spPr/>
        <p:txBody>
          <a:bodyPr>
            <a:normAutofit lnSpcReduction="10000"/>
          </a:bodyPr>
          <a:lstStyle/>
          <a:p>
            <a:r>
              <a:rPr lang="en-GB" dirty="0"/>
              <a:t>Growing domination of multi-national corporations</a:t>
            </a:r>
          </a:p>
          <a:p>
            <a:r>
              <a:rPr lang="en-GB" dirty="0"/>
              <a:t>Development of new markets and increased mobility of capital and labour</a:t>
            </a:r>
          </a:p>
          <a:p>
            <a:r>
              <a:rPr lang="en-GB" dirty="0"/>
              <a:t>In the UK, contributed to a long-term decline in ‘traditional’ heavy and manufacturing industries </a:t>
            </a:r>
          </a:p>
          <a:p>
            <a:pPr lvl="1"/>
            <a:r>
              <a:rPr lang="en-GB" dirty="0"/>
              <a:t>Potential for ‘co-</a:t>
            </a:r>
            <a:r>
              <a:rPr lang="en-GB" dirty="0" err="1"/>
              <a:t>ercive</a:t>
            </a:r>
            <a:r>
              <a:rPr lang="en-GB" dirty="0"/>
              <a:t> comparisons’ with labour costs and working practices in emerging economies</a:t>
            </a:r>
          </a:p>
          <a:p>
            <a:pPr lvl="1"/>
            <a:r>
              <a:rPr lang="en-GB" dirty="0"/>
              <a:t>Undermined the bargaining power of organised labour in the UK</a:t>
            </a:r>
          </a:p>
          <a:p>
            <a:r>
              <a:rPr lang="en-GB" dirty="0"/>
              <a:t>Pressure to improve labour standards in emerging economies</a:t>
            </a:r>
          </a:p>
          <a:p>
            <a:pPr lvl="1"/>
            <a:r>
              <a:rPr lang="en-GB" dirty="0"/>
              <a:t>Widespread use of ‘soft regulation’ – voluntary codes of practice</a:t>
            </a:r>
          </a:p>
          <a:p>
            <a:pPr lvl="1"/>
            <a:r>
              <a:rPr lang="en-GB" dirty="0"/>
              <a:t>Need for robust national systems of employment regulation</a:t>
            </a:r>
          </a:p>
          <a:p>
            <a:endParaRPr lang="en-GB" dirty="0"/>
          </a:p>
          <a:p>
            <a:pPr marL="0" indent="0">
              <a:buNone/>
            </a:pPr>
            <a:endParaRPr lang="en-GB" dirty="0"/>
          </a:p>
        </p:txBody>
      </p:sp>
    </p:spTree>
    <p:extLst>
      <p:ext uri="{BB962C8B-B14F-4D97-AF65-F5344CB8AC3E}">
        <p14:creationId xmlns:p14="http://schemas.microsoft.com/office/powerpoint/2010/main" val="10154346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solidFill>
                  <a:srgbClr val="7030A0"/>
                </a:solidFill>
              </a:rPr>
              <a:t>The social context of employment relations</a:t>
            </a:r>
            <a:endParaRPr lang="en-GB" dirty="0"/>
          </a:p>
        </p:txBody>
      </p:sp>
      <p:sp>
        <p:nvSpPr>
          <p:cNvPr id="3" name="Content Placeholder 2"/>
          <p:cNvSpPr>
            <a:spLocks noGrp="1"/>
          </p:cNvSpPr>
          <p:nvPr>
            <p:ph idx="1"/>
          </p:nvPr>
        </p:nvSpPr>
        <p:spPr/>
        <p:txBody>
          <a:bodyPr>
            <a:normAutofit lnSpcReduction="10000"/>
          </a:bodyPr>
          <a:lstStyle/>
          <a:p>
            <a:r>
              <a:rPr lang="en-GB" dirty="0"/>
              <a:t>Radical changes in political and economic context have been accompanied by changing social attitudes</a:t>
            </a:r>
          </a:p>
          <a:p>
            <a:r>
              <a:rPr lang="en-GB" dirty="0"/>
              <a:t>British Social Attitudes Survey has pointed to a decline in collectivism</a:t>
            </a:r>
          </a:p>
          <a:p>
            <a:pPr lvl="1"/>
            <a:r>
              <a:rPr lang="en-GB" dirty="0"/>
              <a:t>less commitment to trade unions, political parties and organised religion</a:t>
            </a:r>
          </a:p>
          <a:p>
            <a:r>
              <a:rPr lang="en-GB" dirty="0"/>
              <a:t>Significant changes to attitudes related to women and work</a:t>
            </a:r>
          </a:p>
          <a:p>
            <a:pPr lvl="1"/>
            <a:r>
              <a:rPr lang="en-GB" dirty="0"/>
              <a:t>Increase support for sex discrimination legislation</a:t>
            </a:r>
          </a:p>
          <a:p>
            <a:pPr lvl="1"/>
            <a:r>
              <a:rPr lang="en-GB" dirty="0"/>
              <a:t>More progressive views on working mothers</a:t>
            </a:r>
          </a:p>
          <a:p>
            <a:r>
              <a:rPr lang="en-GB" dirty="0"/>
              <a:t>But, inequalities and existing divisions in terms of gender, class and race remain embedded in labour market institutions</a:t>
            </a:r>
          </a:p>
          <a:p>
            <a:pPr marL="457200" lvl="1" indent="0">
              <a:buNone/>
            </a:pPr>
            <a:r>
              <a:rPr lang="en-GB" dirty="0"/>
              <a:t> </a:t>
            </a:r>
          </a:p>
        </p:txBody>
      </p:sp>
    </p:spTree>
    <p:extLst>
      <p:ext uri="{BB962C8B-B14F-4D97-AF65-F5344CB8AC3E}">
        <p14:creationId xmlns:p14="http://schemas.microsoft.com/office/powerpoint/2010/main" val="10667934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7030A0"/>
                </a:solidFill>
                <a:latin typeface="Arial" pitchFamily="34" charset="0"/>
                <a:cs typeface="Arial" pitchFamily="34" charset="0"/>
              </a:rPr>
              <a:t>Technology and the rise of knowledge </a:t>
            </a:r>
            <a:r>
              <a:rPr lang="en-US" sz="3600" dirty="0">
                <a:solidFill>
                  <a:srgbClr val="7030A0"/>
                </a:solidFill>
              </a:rPr>
              <a:t>w</a:t>
            </a:r>
            <a:r>
              <a:rPr lang="en-US" sz="3600" dirty="0">
                <a:solidFill>
                  <a:srgbClr val="7030A0"/>
                </a:solidFill>
                <a:latin typeface="Arial" pitchFamily="34" charset="0"/>
                <a:cs typeface="Arial" pitchFamily="34" charset="0"/>
              </a:rPr>
              <a:t>ork</a:t>
            </a:r>
            <a:endParaRPr lang="en-GB" sz="3600" dirty="0">
              <a:solidFill>
                <a:srgbClr val="7030A0"/>
              </a:solidFill>
              <a:latin typeface="Arial" pitchFamily="34" charset="0"/>
              <a:cs typeface="Arial" pitchFamily="34" charset="0"/>
            </a:endParaRPr>
          </a:p>
        </p:txBody>
      </p:sp>
      <p:sp>
        <p:nvSpPr>
          <p:cNvPr id="3" name="Content Placeholder 2"/>
          <p:cNvSpPr>
            <a:spLocks noGrp="1"/>
          </p:cNvSpPr>
          <p:nvPr>
            <p:ph idx="1"/>
          </p:nvPr>
        </p:nvSpPr>
        <p:spPr>
          <a:xfrm>
            <a:off x="457200" y="1277816"/>
            <a:ext cx="8229600" cy="4455442"/>
          </a:xfrm>
        </p:spPr>
        <p:txBody>
          <a:bodyPr>
            <a:noAutofit/>
          </a:bodyPr>
          <a:lstStyle/>
          <a:p>
            <a:pPr>
              <a:spcBef>
                <a:spcPts val="0"/>
              </a:spcBef>
            </a:pPr>
            <a:r>
              <a:rPr lang="en-GB" dirty="0"/>
              <a:t>Perspectives on new technology</a:t>
            </a:r>
          </a:p>
          <a:p>
            <a:pPr lvl="1">
              <a:spcBef>
                <a:spcPts val="0"/>
              </a:spcBef>
            </a:pPr>
            <a:r>
              <a:rPr lang="en-GB" sz="2000" dirty="0"/>
              <a:t>Deskills work and reduces demand for labour</a:t>
            </a:r>
          </a:p>
          <a:p>
            <a:pPr lvl="1">
              <a:spcBef>
                <a:spcPts val="0"/>
              </a:spcBef>
            </a:pPr>
            <a:r>
              <a:rPr lang="en-GB" sz="2000" dirty="0"/>
              <a:t>Increases managerial control over the labour process</a:t>
            </a:r>
          </a:p>
          <a:p>
            <a:pPr lvl="1">
              <a:spcBef>
                <a:spcPts val="0"/>
              </a:spcBef>
            </a:pPr>
            <a:r>
              <a:rPr lang="en-GB" sz="2000" dirty="0"/>
              <a:t>Eliminates need for repetitive, dangerous and unpleasant jobs</a:t>
            </a:r>
          </a:p>
          <a:p>
            <a:pPr lvl="1">
              <a:spcBef>
                <a:spcPts val="0"/>
              </a:spcBef>
            </a:pPr>
            <a:r>
              <a:rPr lang="en-GB" sz="2000" dirty="0"/>
              <a:t>Creates more satisfying and rewarding ‘knowledge work’</a:t>
            </a:r>
            <a:endParaRPr lang="en-GB" dirty="0"/>
          </a:p>
          <a:p>
            <a:pPr lvl="1">
              <a:spcBef>
                <a:spcPts val="0"/>
              </a:spcBef>
            </a:pPr>
            <a:r>
              <a:rPr lang="en-GB" sz="2000" dirty="0"/>
              <a:t>Underpins more co-operative employment relations</a:t>
            </a:r>
          </a:p>
          <a:p>
            <a:pPr marL="230400" lvl="1">
              <a:spcBef>
                <a:spcPts val="0"/>
              </a:spcBef>
            </a:pPr>
            <a:r>
              <a:rPr lang="en-GB" sz="2500" dirty="0"/>
              <a:t>Some growth in managerial and professional jobs but much ‘knowledge’ work is routine and highly controlled</a:t>
            </a:r>
          </a:p>
          <a:p>
            <a:pPr marL="230400" lvl="1">
              <a:spcBef>
                <a:spcPts val="0"/>
              </a:spcBef>
            </a:pPr>
            <a:r>
              <a:rPr lang="en-GB" sz="2500" dirty="0"/>
              <a:t>Employment growth in relatively low-skilled and low paid jobs </a:t>
            </a:r>
          </a:p>
          <a:p>
            <a:pPr marL="230400" lvl="1">
              <a:spcBef>
                <a:spcPts val="0"/>
              </a:spcBef>
            </a:pPr>
            <a:r>
              <a:rPr lang="en-GB" sz="2500" dirty="0"/>
              <a:t>Growth of social media has significant implications for employment relations</a:t>
            </a:r>
          </a:p>
          <a:p>
            <a:pPr>
              <a:spcBef>
                <a:spcPts val="0"/>
              </a:spcBef>
            </a:pPr>
            <a:r>
              <a:rPr lang="en-GB" dirty="0"/>
              <a:t>Impact of technology must be viewed in terms of wider changes to workplace relations</a:t>
            </a:r>
          </a:p>
        </p:txBody>
      </p:sp>
    </p:spTree>
    <p:extLst>
      <p:ext uri="{BB962C8B-B14F-4D97-AF65-F5344CB8AC3E}">
        <p14:creationId xmlns:p14="http://schemas.microsoft.com/office/powerpoint/2010/main" val="16451276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41826" y="683232"/>
            <a:ext cx="7886700" cy="7323630"/>
          </a:xfrm>
        </p:spPr>
        <p:txBody>
          <a:bodyPr>
            <a:normAutofit/>
          </a:bodyPr>
          <a:lstStyle/>
          <a:p>
            <a:r>
              <a:rPr lang="en-GB" dirty="0"/>
              <a:t>What are the main challenges for HR practitioners of the increased use of social media?</a:t>
            </a:r>
            <a:br>
              <a:rPr lang="en-GB" dirty="0"/>
            </a:br>
            <a:br>
              <a:rPr lang="en-GB" dirty="0"/>
            </a:br>
            <a:br>
              <a:rPr lang="en-GB" dirty="0"/>
            </a:br>
            <a:endParaRPr lang="en-GB" dirty="0"/>
          </a:p>
        </p:txBody>
      </p:sp>
    </p:spTree>
    <p:extLst>
      <p:ext uri="{BB962C8B-B14F-4D97-AF65-F5344CB8AC3E}">
        <p14:creationId xmlns:p14="http://schemas.microsoft.com/office/powerpoint/2010/main" val="42891729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7030A0"/>
                </a:solidFill>
                <a:latin typeface="Arial" pitchFamily="34" charset="0"/>
                <a:cs typeface="Arial" pitchFamily="34" charset="0"/>
              </a:rPr>
              <a:t>Automation, artificial intelligence and the future of work</a:t>
            </a:r>
            <a:endParaRPr lang="en-GB" sz="3600" dirty="0">
              <a:solidFill>
                <a:srgbClr val="7030A0"/>
              </a:solidFill>
              <a:latin typeface="Arial" pitchFamily="34" charset="0"/>
              <a:cs typeface="Arial" pitchFamily="34" charset="0"/>
            </a:endParaRPr>
          </a:p>
        </p:txBody>
      </p:sp>
      <p:sp>
        <p:nvSpPr>
          <p:cNvPr id="3" name="Content Placeholder 2"/>
          <p:cNvSpPr>
            <a:spLocks noGrp="1"/>
          </p:cNvSpPr>
          <p:nvPr>
            <p:ph idx="1"/>
          </p:nvPr>
        </p:nvSpPr>
        <p:spPr>
          <a:xfrm>
            <a:off x="457200" y="1277816"/>
            <a:ext cx="8229600" cy="4455442"/>
          </a:xfrm>
        </p:spPr>
        <p:txBody>
          <a:bodyPr>
            <a:noAutofit/>
          </a:bodyPr>
          <a:lstStyle/>
          <a:p>
            <a:pPr>
              <a:spcBef>
                <a:spcPts val="0"/>
              </a:spcBef>
            </a:pPr>
            <a:r>
              <a:rPr lang="en-GB" dirty="0"/>
              <a:t>Some commentators argue that almost half of all jobs will be threatened by automation in the next 20 years (Frey and Osborne, 2013)</a:t>
            </a:r>
          </a:p>
          <a:p>
            <a:pPr>
              <a:spcBef>
                <a:spcPts val="0"/>
              </a:spcBef>
            </a:pPr>
            <a:r>
              <a:rPr lang="en-GB" dirty="0"/>
              <a:t>But, certain tasks are more difficult to replicate</a:t>
            </a:r>
          </a:p>
          <a:p>
            <a:pPr lvl="1">
              <a:spcBef>
                <a:spcPts val="0"/>
              </a:spcBef>
            </a:pPr>
            <a:r>
              <a:rPr lang="en-GB" dirty="0"/>
              <a:t>Perception and manipulation</a:t>
            </a:r>
          </a:p>
          <a:p>
            <a:pPr lvl="1">
              <a:spcBef>
                <a:spcPts val="0"/>
              </a:spcBef>
            </a:pPr>
            <a:r>
              <a:rPr lang="en-GB" dirty="0"/>
              <a:t>Creative intelligence</a:t>
            </a:r>
          </a:p>
          <a:p>
            <a:pPr lvl="1">
              <a:spcBef>
                <a:spcPts val="0"/>
              </a:spcBef>
            </a:pPr>
            <a:r>
              <a:rPr lang="en-GB" dirty="0"/>
              <a:t>Social intelligence</a:t>
            </a:r>
          </a:p>
          <a:p>
            <a:pPr>
              <a:spcBef>
                <a:spcPts val="0"/>
              </a:spcBef>
            </a:pPr>
            <a:r>
              <a:rPr lang="en-GB" dirty="0"/>
              <a:t>People skills are relatively difficult to replace</a:t>
            </a:r>
          </a:p>
          <a:p>
            <a:pPr>
              <a:spcBef>
                <a:spcPts val="0"/>
              </a:spcBef>
            </a:pPr>
            <a:r>
              <a:rPr lang="en-GB" dirty="0"/>
              <a:t>Potential for rethinking the value and status of jobs</a:t>
            </a:r>
          </a:p>
          <a:p>
            <a:pPr>
              <a:spcBef>
                <a:spcPts val="0"/>
              </a:spcBef>
            </a:pPr>
            <a:r>
              <a:rPr lang="en-GB" dirty="0"/>
              <a:t>Automation may place a premium on negotiation, persuasion and conflict resolution (</a:t>
            </a:r>
            <a:r>
              <a:rPr lang="en-GB" dirty="0" err="1"/>
              <a:t>Brione</a:t>
            </a:r>
            <a:r>
              <a:rPr lang="en-GB" dirty="0"/>
              <a:t>, 2017)</a:t>
            </a:r>
          </a:p>
        </p:txBody>
      </p:sp>
    </p:spTree>
    <p:extLst>
      <p:ext uri="{BB962C8B-B14F-4D97-AF65-F5344CB8AC3E}">
        <p14:creationId xmlns:p14="http://schemas.microsoft.com/office/powerpoint/2010/main" val="10835030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transformation of the UK labour market</a:t>
            </a:r>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97876" y="1289538"/>
            <a:ext cx="7831015" cy="47009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a:extLst>
              <a:ext uri="{FF2B5EF4-FFF2-40B4-BE49-F238E27FC236}">
                <a16:creationId xmlns:a16="http://schemas.microsoft.com/office/drawing/2014/main" id="{E7AE266E-B7D1-4034-8442-0413318FE549}"/>
              </a:ext>
            </a:extLst>
          </p:cNvPr>
          <p:cNvSpPr txBox="1"/>
          <p:nvPr/>
        </p:nvSpPr>
        <p:spPr>
          <a:xfrm>
            <a:off x="2122521" y="6048828"/>
            <a:ext cx="2390862" cy="369332"/>
          </a:xfrm>
          <a:prstGeom prst="rect">
            <a:avLst/>
          </a:prstGeom>
          <a:noFill/>
        </p:spPr>
        <p:txBody>
          <a:bodyPr wrap="square" rtlCol="0">
            <a:spAutoFit/>
          </a:bodyPr>
          <a:lstStyle/>
          <a:p>
            <a:r>
              <a:rPr lang="en-GB" dirty="0"/>
              <a:t>Source: ONS/Census</a:t>
            </a:r>
          </a:p>
        </p:txBody>
      </p:sp>
    </p:spTree>
    <p:extLst>
      <p:ext uri="{BB962C8B-B14F-4D97-AF65-F5344CB8AC3E}">
        <p14:creationId xmlns:p14="http://schemas.microsoft.com/office/powerpoint/2010/main" val="1758683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transformation of the UK labour market - flexibility and </a:t>
            </a:r>
            <a:r>
              <a:rPr lang="en-GB" dirty="0" err="1"/>
              <a:t>precarity</a:t>
            </a:r>
            <a:endParaRPr lang="en-GB" dirty="0"/>
          </a:p>
        </p:txBody>
      </p:sp>
      <p:sp>
        <p:nvSpPr>
          <p:cNvPr id="3" name="Content Placeholder 2"/>
          <p:cNvSpPr>
            <a:spLocks noGrp="1"/>
          </p:cNvSpPr>
          <p:nvPr>
            <p:ph idx="1"/>
          </p:nvPr>
        </p:nvSpPr>
        <p:spPr/>
        <p:txBody>
          <a:bodyPr>
            <a:normAutofit fontScale="92500" lnSpcReduction="10000"/>
          </a:bodyPr>
          <a:lstStyle/>
          <a:p>
            <a:r>
              <a:rPr lang="en-GB" dirty="0"/>
              <a:t>Historic shift away from employment in manufacturing to employment in services</a:t>
            </a:r>
          </a:p>
          <a:p>
            <a:pPr lvl="1"/>
            <a:r>
              <a:rPr lang="en-GB" dirty="0"/>
              <a:t>Growth concentrated in less unionised workplaces</a:t>
            </a:r>
          </a:p>
          <a:p>
            <a:r>
              <a:rPr lang="en-GB" dirty="0"/>
              <a:t>Growth in the employment of women</a:t>
            </a:r>
          </a:p>
          <a:p>
            <a:r>
              <a:rPr lang="en-GB" dirty="0"/>
              <a:t>Increased diversity in contractual types but overall pattern is complex</a:t>
            </a:r>
          </a:p>
          <a:p>
            <a:pPr lvl="1"/>
            <a:r>
              <a:rPr lang="en-GB" dirty="0"/>
              <a:t>Overall use of temporary contracts between 1997 and 2019 relatively stable</a:t>
            </a:r>
          </a:p>
          <a:p>
            <a:pPr lvl="1"/>
            <a:r>
              <a:rPr lang="en-GB" dirty="0"/>
              <a:t>Around 3% of workforce employed on a zero-hours contract in their main job</a:t>
            </a:r>
          </a:p>
          <a:p>
            <a:pPr lvl="1"/>
            <a:r>
              <a:rPr lang="en-GB" dirty="0"/>
              <a:t>Increasing use of zero-hours and other temporary contracts among younger workers</a:t>
            </a:r>
          </a:p>
          <a:p>
            <a:r>
              <a:rPr lang="en-GB" dirty="0"/>
              <a:t>Development of an ‘hourglass economy’</a:t>
            </a:r>
          </a:p>
          <a:p>
            <a:pPr lvl="1"/>
            <a:r>
              <a:rPr lang="en-GB" dirty="0"/>
              <a:t>Polarisation between high skilled jobs and insecure, low paid work  </a:t>
            </a:r>
          </a:p>
          <a:p>
            <a:pPr lvl="1"/>
            <a:r>
              <a:rPr lang="en-GB" dirty="0"/>
              <a:t>Potential for greater wage inequality</a:t>
            </a:r>
          </a:p>
        </p:txBody>
      </p:sp>
    </p:spTree>
    <p:extLst>
      <p:ext uri="{BB962C8B-B14F-4D97-AF65-F5344CB8AC3E}">
        <p14:creationId xmlns:p14="http://schemas.microsoft.com/office/powerpoint/2010/main" val="2694922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work and the Taylor Review</a:t>
            </a:r>
          </a:p>
        </p:txBody>
      </p:sp>
      <p:sp>
        <p:nvSpPr>
          <p:cNvPr id="3" name="Content Placeholder 2"/>
          <p:cNvSpPr>
            <a:spLocks noGrp="1"/>
          </p:cNvSpPr>
          <p:nvPr>
            <p:ph idx="1"/>
          </p:nvPr>
        </p:nvSpPr>
        <p:spPr/>
        <p:txBody>
          <a:bodyPr>
            <a:normAutofit fontScale="92500" lnSpcReduction="10000"/>
          </a:bodyPr>
          <a:lstStyle/>
          <a:p>
            <a:r>
              <a:rPr lang="en-GB" dirty="0"/>
              <a:t>Review into Modern Working Practices led by Matthew Taylor and published in 2017</a:t>
            </a:r>
          </a:p>
          <a:p>
            <a:r>
              <a:rPr lang="en-GB" dirty="0"/>
              <a:t>The Review argued that good work should be a fundamental principle of government policy</a:t>
            </a:r>
          </a:p>
          <a:p>
            <a:pPr lvl="1"/>
            <a:r>
              <a:rPr lang="en-US" dirty="0"/>
              <a:t>The quality of work is vital for the health and well-being of the population</a:t>
            </a:r>
            <a:endParaRPr lang="en-GB" dirty="0"/>
          </a:p>
          <a:p>
            <a:pPr lvl="1"/>
            <a:r>
              <a:rPr lang="en-US" dirty="0"/>
              <a:t>Better designed work can ‘get the best out of people’ and therefore boost productivity</a:t>
            </a:r>
            <a:endParaRPr lang="en-GB" dirty="0"/>
          </a:p>
          <a:p>
            <a:pPr lvl="1"/>
            <a:r>
              <a:rPr lang="en-US" dirty="0"/>
              <a:t>The approach to work needs to be responsive but also based on fairness in order to cope with fundamental changes to technology and business models</a:t>
            </a:r>
          </a:p>
          <a:p>
            <a:r>
              <a:rPr lang="en-GB" dirty="0"/>
              <a:t>Focus of recommendations on clarifying legal framework relating to non-standard employment</a:t>
            </a:r>
          </a:p>
          <a:p>
            <a:pPr lvl="0"/>
            <a:r>
              <a:rPr lang="en-GB" dirty="0"/>
              <a:t>While the Review identifies the importance of employee voice it says little about how this will be achieved  </a:t>
            </a:r>
          </a:p>
          <a:p>
            <a:endParaRPr lang="en-GB" dirty="0"/>
          </a:p>
          <a:p>
            <a:pPr lvl="1"/>
            <a:endParaRPr lang="en-GB" dirty="0"/>
          </a:p>
        </p:txBody>
      </p:sp>
    </p:spTree>
    <p:extLst>
      <p:ext uri="{BB962C8B-B14F-4D97-AF65-F5344CB8AC3E}">
        <p14:creationId xmlns:p14="http://schemas.microsoft.com/office/powerpoint/2010/main" val="40224036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7030A0"/>
                </a:solidFill>
              </a:rPr>
              <a:t>Conclusion</a:t>
            </a:r>
          </a:p>
        </p:txBody>
      </p:sp>
      <p:sp>
        <p:nvSpPr>
          <p:cNvPr id="3" name="Content Placeholder 2"/>
          <p:cNvSpPr>
            <a:spLocks noGrp="1"/>
          </p:cNvSpPr>
          <p:nvPr>
            <p:ph idx="1"/>
          </p:nvPr>
        </p:nvSpPr>
        <p:spPr>
          <a:xfrm>
            <a:off x="628650" y="1042827"/>
            <a:ext cx="7886700" cy="5177973"/>
          </a:xfrm>
        </p:spPr>
        <p:txBody>
          <a:bodyPr>
            <a:normAutofit fontScale="47500" lnSpcReduction="20000"/>
          </a:bodyPr>
          <a:lstStyle/>
          <a:p>
            <a:r>
              <a:rPr lang="en-GB" sz="4400" dirty="0"/>
              <a:t>There have been significant changes in the context of employment relations</a:t>
            </a:r>
          </a:p>
          <a:p>
            <a:r>
              <a:rPr lang="en-GB" sz="4400" dirty="0"/>
              <a:t>Deindustrialisation combined with broader societal change and government hostility has contributed to a decline in union organisation and influence</a:t>
            </a:r>
          </a:p>
          <a:p>
            <a:r>
              <a:rPr lang="en-GB" sz="4400" dirty="0"/>
              <a:t>Despite significant reform, the UK is still plagued by low productivity</a:t>
            </a:r>
          </a:p>
          <a:p>
            <a:r>
              <a:rPr lang="en-GB" sz="4400" dirty="0"/>
              <a:t>Globalisation has further reduced the bargaining power of labour</a:t>
            </a:r>
          </a:p>
          <a:p>
            <a:r>
              <a:rPr lang="en-GB" sz="4400" dirty="0"/>
              <a:t>While social attitudes have become increasingly progressive labour market institutions have been slower to change </a:t>
            </a:r>
          </a:p>
          <a:p>
            <a:r>
              <a:rPr lang="en-GB" sz="4400" dirty="0"/>
              <a:t>Automation and the rise of Artificial Intelligence has the potential to reshape the nature of work, making people skills increasingly important</a:t>
            </a:r>
          </a:p>
          <a:p>
            <a:r>
              <a:rPr lang="en-GB" sz="4400" dirty="0"/>
              <a:t>Evidence suggests a growth in more precarious types of work</a:t>
            </a:r>
          </a:p>
          <a:p>
            <a:r>
              <a:rPr lang="en-GB" sz="4400" dirty="0"/>
              <a:t>Although there is a general acceptance of the importance of ‘good work’, there is little sign of the radical changes needed to deliver this </a:t>
            </a:r>
          </a:p>
          <a:p>
            <a:pPr marL="0" indent="0">
              <a:buNone/>
            </a:pPr>
            <a:endParaRPr lang="en-GB" dirty="0"/>
          </a:p>
        </p:txBody>
      </p:sp>
    </p:spTree>
    <p:extLst>
      <p:ext uri="{BB962C8B-B14F-4D97-AF65-F5344CB8AC3E}">
        <p14:creationId xmlns:p14="http://schemas.microsoft.com/office/powerpoint/2010/main" val="42765012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7030A0"/>
                </a:solidFill>
                <a:latin typeface="Arial" pitchFamily="34" charset="0"/>
                <a:cs typeface="Arial" pitchFamily="34" charset="0"/>
              </a:rPr>
              <a:t>Further reading and references</a:t>
            </a:r>
            <a:endParaRPr lang="en-GB" sz="3600" dirty="0">
              <a:solidFill>
                <a:srgbClr val="7030A0"/>
              </a:solidFill>
              <a:latin typeface="Arial" pitchFamily="34" charset="0"/>
              <a:cs typeface="Arial" pitchFamily="34" charset="0"/>
            </a:endParaRPr>
          </a:p>
        </p:txBody>
      </p:sp>
      <p:sp>
        <p:nvSpPr>
          <p:cNvPr id="3" name="Content Placeholder 2"/>
          <p:cNvSpPr>
            <a:spLocks noGrp="1"/>
          </p:cNvSpPr>
          <p:nvPr>
            <p:ph idx="1"/>
          </p:nvPr>
        </p:nvSpPr>
        <p:spPr>
          <a:xfrm>
            <a:off x="457200" y="1412776"/>
            <a:ext cx="8229600" cy="4320481"/>
          </a:xfrm>
        </p:spPr>
        <p:txBody>
          <a:bodyPr>
            <a:normAutofit fontScale="85000" lnSpcReduction="10000"/>
          </a:bodyPr>
          <a:lstStyle/>
          <a:p>
            <a:r>
              <a:rPr lang="en-US" dirty="0"/>
              <a:t>BEIS (2017) Good Work: The Taylor Review of Modern Working Practices. Available from:</a:t>
            </a:r>
            <a:r>
              <a:rPr lang="en-GB" dirty="0"/>
              <a:t> </a:t>
            </a:r>
            <a:r>
              <a:rPr lang="en-US" u="sng" dirty="0">
                <a:hlinkClick r:id="rId3"/>
              </a:rPr>
              <a:t>https://assets.publishing.service.gov.uk/government/uploads/system/uploads/attachment_data/file/627671/good-work-taylor-review-modern-working-practices-rg.pdf</a:t>
            </a:r>
            <a:r>
              <a:rPr lang="en-US" u="sng" dirty="0"/>
              <a:t>. [Last accessed 13 September 2019.</a:t>
            </a:r>
            <a:endParaRPr lang="en-GB" dirty="0"/>
          </a:p>
          <a:p>
            <a:r>
              <a:rPr lang="en-US" dirty="0" err="1"/>
              <a:t>Brione</a:t>
            </a:r>
            <a:r>
              <a:rPr lang="en-US" dirty="0"/>
              <a:t>, P (2017) Mind Over Machines: New technology and employment relations, </a:t>
            </a:r>
            <a:r>
              <a:rPr lang="en-US" dirty="0" err="1"/>
              <a:t>Acas</a:t>
            </a:r>
            <a:r>
              <a:rPr lang="en-US" dirty="0"/>
              <a:t> Research Papers, 02/17.</a:t>
            </a:r>
            <a:endParaRPr lang="en-GB" dirty="0"/>
          </a:p>
          <a:p>
            <a:r>
              <a:rPr lang="en-US" dirty="0" err="1"/>
              <a:t>Curtice</a:t>
            </a:r>
            <a:r>
              <a:rPr lang="en-US" dirty="0"/>
              <a:t>, J </a:t>
            </a:r>
            <a:r>
              <a:rPr lang="en-US" dirty="0" err="1"/>
              <a:t>Clery</a:t>
            </a:r>
            <a:r>
              <a:rPr lang="en-US" dirty="0"/>
              <a:t>, E Perry, J Phillips M and Rahim, N (eds) (2019), </a:t>
            </a:r>
            <a:r>
              <a:rPr lang="en-US" i="1" dirty="0"/>
              <a:t>British Social Attitudes: The 36th Report</a:t>
            </a:r>
            <a:r>
              <a:rPr lang="en-US" dirty="0"/>
              <a:t>, The National Centre for Social Research, London.</a:t>
            </a:r>
          </a:p>
          <a:p>
            <a:r>
              <a:rPr lang="en-GB" dirty="0"/>
              <a:t>Frey, C and Osborne, M (2013) The future of employment. How susceptible are jobs to computerisation? Available from:  </a:t>
            </a:r>
            <a:r>
              <a:rPr lang="en-GB" u="sng" dirty="0">
                <a:hlinkClick r:id="rId4"/>
              </a:rPr>
              <a:t>http://www.oxfordmartin.ox.ac.uk/downloads/academic/The_Future_of_Employment.pdf</a:t>
            </a:r>
            <a:r>
              <a:rPr lang="en-GB" dirty="0"/>
              <a:t> [Last accessed 6 September 2019].</a:t>
            </a:r>
          </a:p>
        </p:txBody>
      </p:sp>
    </p:spTree>
    <p:extLst>
      <p:ext uri="{BB962C8B-B14F-4D97-AF65-F5344CB8AC3E}">
        <p14:creationId xmlns:p14="http://schemas.microsoft.com/office/powerpoint/2010/main" val="7027078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7030A0"/>
                </a:solidFill>
                <a:latin typeface="Arial" pitchFamily="34" charset="0"/>
                <a:cs typeface="Arial" pitchFamily="34" charset="0"/>
              </a:rPr>
              <a:t>Further reading and references</a:t>
            </a:r>
            <a:endParaRPr lang="en-GB" sz="3600" dirty="0">
              <a:solidFill>
                <a:srgbClr val="7030A0"/>
              </a:solidFill>
              <a:latin typeface="Arial" pitchFamily="34" charset="0"/>
              <a:cs typeface="Arial" pitchFamily="34" charset="0"/>
            </a:endParaRPr>
          </a:p>
        </p:txBody>
      </p:sp>
      <p:sp>
        <p:nvSpPr>
          <p:cNvPr id="3" name="Content Placeholder 2"/>
          <p:cNvSpPr>
            <a:spLocks noGrp="1"/>
          </p:cNvSpPr>
          <p:nvPr>
            <p:ph idx="1"/>
          </p:nvPr>
        </p:nvSpPr>
        <p:spPr>
          <a:xfrm>
            <a:off x="457200" y="1412776"/>
            <a:ext cx="8229600" cy="4320481"/>
          </a:xfrm>
        </p:spPr>
        <p:txBody>
          <a:bodyPr>
            <a:normAutofit/>
          </a:bodyPr>
          <a:lstStyle/>
          <a:p>
            <a:r>
              <a:rPr lang="en-US" sz="2400" dirty="0" err="1"/>
              <a:t>Hepple</a:t>
            </a:r>
            <a:r>
              <a:rPr lang="en-US" sz="2400" dirty="0"/>
              <a:t>, B (2013) ‘Back to the Future: Employment Law under the Coalition Government’, </a:t>
            </a:r>
            <a:r>
              <a:rPr lang="en-US" sz="2400" i="1" dirty="0"/>
              <a:t>Industrial Law Journal</a:t>
            </a:r>
            <a:r>
              <a:rPr lang="en-US" sz="2400" dirty="0"/>
              <a:t>, Vol. 42, No.3, pp.203-223.</a:t>
            </a:r>
            <a:endParaRPr lang="en-GB" sz="2400" dirty="0"/>
          </a:p>
          <a:p>
            <a:r>
              <a:rPr lang="en-US" sz="2400" dirty="0"/>
              <a:t>HM Government (2018) Good Work Plan. Available from: </a:t>
            </a:r>
            <a:r>
              <a:rPr lang="en-US" sz="2400" u="sng" dirty="0">
                <a:hlinkClick r:id="rId3"/>
              </a:rPr>
              <a:t>https://assets.publishing.service.gov.uk/government/uploads/system/uploads/attachment_data/file/766167/good-work-plan-command-paper.pdf</a:t>
            </a:r>
            <a:r>
              <a:rPr lang="en-US" sz="2400" dirty="0"/>
              <a:t> [Last accessed, 6 September 2019].</a:t>
            </a:r>
            <a:endParaRPr lang="en-GB" sz="2400" dirty="0"/>
          </a:p>
          <a:p>
            <a:r>
              <a:rPr lang="en-US" sz="2400" dirty="0"/>
              <a:t>van </a:t>
            </a:r>
            <a:r>
              <a:rPr lang="en-US" sz="2400" dirty="0" err="1"/>
              <a:t>Wanrooy</a:t>
            </a:r>
            <a:r>
              <a:rPr lang="en-US" sz="2400" dirty="0"/>
              <a:t>, B., Bewley, H., Bryson, A.,  Forth, J., Freeth, S., Stokes, L., and Wood, S (2013) </a:t>
            </a:r>
            <a:r>
              <a:rPr lang="en-US" sz="2400" i="1" dirty="0"/>
              <a:t>Employment Relations in the shadow of the recession</a:t>
            </a:r>
            <a:r>
              <a:rPr lang="en-US" sz="2400" dirty="0"/>
              <a:t>, Basingstoke: Palgrave MacMillan.</a:t>
            </a:r>
            <a:endParaRPr lang="en-GB" sz="2400" dirty="0"/>
          </a:p>
        </p:txBody>
      </p:sp>
    </p:spTree>
    <p:extLst>
      <p:ext uri="{BB962C8B-B14F-4D97-AF65-F5344CB8AC3E}">
        <p14:creationId xmlns:p14="http://schemas.microsoft.com/office/powerpoint/2010/main" val="3167865075"/>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06179DC-3C21-44D2-B100-8673DD450874}">
  <ds:schemaRefs>
    <ds:schemaRef ds:uri="http://schemas.microsoft.com/sharepoint/v3/contenttype/forms"/>
  </ds:schemaRefs>
</ds:datastoreItem>
</file>

<file path=customXml/itemProps3.xml><?xml version="1.0" encoding="utf-8"?>
<ds:datastoreItem xmlns:ds="http://schemas.openxmlformats.org/officeDocument/2006/customXml" ds:itemID="{501A996E-8F35-4EE5-A18E-4DB6ABEAD384}">
  <ds:schemaRefs>
    <ds:schemaRef ds:uri="http://schemas.microsoft.com/sharepoint/v3"/>
    <ds:schemaRef ds:uri="http://purl.org/dc/terms/"/>
    <ds:schemaRef ds:uri="http://schemas.openxmlformats.org/package/2006/metadata/core-properties"/>
    <ds:schemaRef ds:uri="http://schemas.microsoft.com/office/2006/metadata/properties"/>
    <ds:schemaRef ds:uri="http://schemas.microsoft.com/office/2006/documentManagement/types"/>
    <ds:schemaRef ds:uri="http://purl.org/dc/elements/1.1/"/>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1148</TotalTime>
  <Words>4336</Words>
  <Application>Microsoft Office PowerPoint</Application>
  <PresentationFormat>On-screen Show (4:3)</PresentationFormat>
  <Paragraphs>283</Paragraphs>
  <Slides>22</Slides>
  <Notes>22</Notes>
  <HiddenSlides>0</HiddenSlides>
  <MMClips>0</MMClips>
  <ScaleCrop>false</ScaleCrop>
  <HeadingPairs>
    <vt:vector size="6" baseType="variant">
      <vt:variant>
        <vt:lpstr>Fonts Used</vt:lpstr>
      </vt:variant>
      <vt:variant>
        <vt:i4>2</vt:i4>
      </vt:variant>
      <vt:variant>
        <vt:lpstr>Theme</vt:lpstr>
      </vt:variant>
      <vt:variant>
        <vt:i4>4</vt:i4>
      </vt:variant>
      <vt:variant>
        <vt:lpstr>Slide Titles</vt:lpstr>
      </vt:variant>
      <vt:variant>
        <vt:i4>22</vt:i4>
      </vt:variant>
    </vt:vector>
  </HeadingPairs>
  <TitlesOfParts>
    <vt:vector size="28" baseType="lpstr">
      <vt:lpstr>Calibri</vt:lpstr>
      <vt:lpstr>Arial</vt:lpstr>
      <vt:lpstr>CIPD WhiteDottedPattern</vt:lpstr>
      <vt:lpstr>CIPD PurpleDottedPattern</vt:lpstr>
      <vt:lpstr>CIPD SlateDottedPattern</vt:lpstr>
      <vt:lpstr>CIPD WhitePlain</vt:lpstr>
      <vt:lpstr>CIPD Level 7 Managing Employment Relations</vt:lpstr>
      <vt:lpstr>Managing Employment Relations, 7e  Chapter 3  The Dynamic Context of Employment Relations</vt:lpstr>
      <vt:lpstr>Session outline</vt:lpstr>
      <vt:lpstr>Learning outcomes</vt:lpstr>
      <vt:lpstr>Voluntarism and full employment</vt:lpstr>
      <vt:lpstr>Thatcherism – The State, Ideology and Industrial Relations</vt:lpstr>
      <vt:lpstr>Labour - Fairness and Individual Rights</vt:lpstr>
      <vt:lpstr>Coalition and the Conservatives</vt:lpstr>
      <vt:lpstr>How would you describe the attitude of the current Conservative government to trade unions? Do you think this is justified?</vt:lpstr>
      <vt:lpstr>Unpicking the productivity puzzle</vt:lpstr>
      <vt:lpstr>Brexit and employment relations</vt:lpstr>
      <vt:lpstr>Globalisation</vt:lpstr>
      <vt:lpstr>The social context of employment relations</vt:lpstr>
      <vt:lpstr>Technology and the rise of knowledge work</vt:lpstr>
      <vt:lpstr>What are the main challenges for HR practitioners of the increased use of social media?   </vt:lpstr>
      <vt:lpstr>Automation, artificial intelligence and the future of work</vt:lpstr>
      <vt:lpstr>The transformation of the UK labour market</vt:lpstr>
      <vt:lpstr>The transformation of the UK labour market - flexibility and precarity</vt:lpstr>
      <vt:lpstr>Good work and the Taylor Review</vt:lpstr>
      <vt:lpstr>Conclusion</vt:lpstr>
      <vt:lpstr>Further reading and references</vt:lpstr>
      <vt:lpstr>Further reading and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Martina Becikova</dc:creator>
  <cp:lastModifiedBy>Deborah Rees</cp:lastModifiedBy>
  <cp:revision>77</cp:revision>
  <cp:lastPrinted>2020-09-13T15:47:59Z</cp:lastPrinted>
  <dcterms:created xsi:type="dcterms:W3CDTF">2014-12-02T11:31:52Z</dcterms:created>
  <dcterms:modified xsi:type="dcterms:W3CDTF">2020-10-02T12:39:22Z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0x01010024F59197CE9A8C45A1FAF68A847A3CD6</vt:lpwstr>
  </property>
</Properties>
</file>