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58" r:id="rId4"/>
    <p:sldId id="267" r:id="rId5"/>
    <p:sldId id="259" r:id="rId6"/>
    <p:sldId id="265" r:id="rId7"/>
    <p:sldId id="261" r:id="rId8"/>
    <p:sldId id="266" r:id="rId9"/>
    <p:sldId id="262" r:id="rId10"/>
    <p:sldId id="260" r:id="rId11"/>
    <p:sldId id="263" r:id="rId1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86" d="100"/>
          <a:sy n="86" d="100"/>
        </p:scale>
        <p:origin x="300" y="9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GB"/>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10/10/2022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10/10/2022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GB"/>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10/10/2022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EB712588-04B1-427B-82EE-E8DB90309F08}" type="datetimeFigureOut">
              <a:rPr lang="en-US" dirty="0"/>
              <a:t>10/10/2022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FF9F0C5-380F-41C2-899A-BAC0F0927E16}"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GB"/>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10/10/2022</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10/10/2022</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10/10/2022</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GB"/>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42A54C80-263E-416B-A8E0-580EDEADCBDC}" type="datetimeFigureOut">
              <a:rPr lang="en-US" dirty="0"/>
              <a:t>10/10/2022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GB"/>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10/10/2022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GB"/>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10/10/2022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GB"/>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GB"/>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10/10/2022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GB"/>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10/10/2022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GB"/>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GB"/>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10/10/2022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GB"/>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GB"/>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10/10/2022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55C6B4A9-1611-4792-9094-5F34BCA07E0B}" type="datetimeFigureOut">
              <a:rPr lang="en-US" dirty="0"/>
              <a:t>10/10/2022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9333C77-0158-454C-844F-B7AB9BD7DAD4}"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GB"/>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10/10/2022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GB"/>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dirty="0"/>
              <a:pPr/>
              <a:t>10/10/2022</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D57F1E4F-1CFF-5643-939E-217C01CDF56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65" r:id="rId4"/>
    <p:sldLayoutId id="2147483653" r:id="rId5"/>
    <p:sldLayoutId id="2147483654" r:id="rId6"/>
    <p:sldLayoutId id="2147483655" r:id="rId7"/>
    <p:sldLayoutId id="2147483666" r:id="rId8"/>
    <p:sldLayoutId id="2147483657" r:id="rId9"/>
    <p:sldLayoutId id="2147483660" r:id="rId10"/>
    <p:sldLayoutId id="2147483661" r:id="rId11"/>
    <p:sldLayoutId id="2147483662" r:id="rId12"/>
    <p:sldLayoutId id="2147483663" r:id="rId13"/>
    <p:sldLayoutId id="2147483664" r:id="rId14"/>
    <p:sldLayoutId id="2147483667" r:id="rId15"/>
    <p:sldLayoutId id="2147483659"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hyperlink" Target="https://protecnia.net/" TargetMode="Externa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hyperlink" Target="https://beholdbegold.org/my-blog/f/piagets-concrete-operational-stage-of-development" TargetMode="Externa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8" Type="http://schemas.openxmlformats.org/officeDocument/2006/relationships/hyperlink" Target="https://www.healthline.com/health/childrens-health/concrete-operational-stage" TargetMode="External"/><Relationship Id="rId3" Type="http://schemas.openxmlformats.org/officeDocument/2006/relationships/hyperlink" Target="https://beholdbegold.org/my-blog/f/piagets-concrete-operational-stage-of-development" TargetMode="External"/><Relationship Id="rId7" Type="http://schemas.openxmlformats.org/officeDocument/2006/relationships/hyperlink" Target="https://www.simplypsychology.org/piaget.html" TargetMode="External"/><Relationship Id="rId2" Type="http://schemas.openxmlformats.org/officeDocument/2006/relationships/hyperlink" Target="https://www.biography.com/scientist/jean-piaget" TargetMode="External"/><Relationship Id="rId1" Type="http://schemas.openxmlformats.org/officeDocument/2006/relationships/slideLayout" Target="../slideLayouts/slideLayout2.xml"/><Relationship Id="rId6" Type="http://schemas.openxmlformats.org/officeDocument/2006/relationships/hyperlink" Target="https://psych2go.net/facts-cognitive-development-recognize/" TargetMode="External"/><Relationship Id="rId5" Type="http://schemas.openxmlformats.org/officeDocument/2006/relationships/hyperlink" Target="https://www.verywellmind.com/piagets-stages-of-cognitive-development-2795457" TargetMode="External"/><Relationship Id="rId4" Type="http://schemas.openxmlformats.org/officeDocument/2006/relationships/hyperlink" Target="https://www.careerexplorer.com/careers/family-social-worker/"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3">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8A9B30-6376-686C-AF7A-2CDCA2E72FD1}"/>
              </a:ext>
            </a:extLst>
          </p:cNvPr>
          <p:cNvSpPr>
            <a:spLocks noGrp="1"/>
          </p:cNvSpPr>
          <p:nvPr>
            <p:ph type="ctrTitle"/>
          </p:nvPr>
        </p:nvSpPr>
        <p:spPr/>
        <p:txBody>
          <a:bodyPr/>
          <a:lstStyle/>
          <a:p>
            <a:r>
              <a:rPr lang="en-GB" dirty="0"/>
              <a:t>Role </a:t>
            </a:r>
            <a:r>
              <a:rPr lang="en-GB"/>
              <a:t>of </a:t>
            </a:r>
            <a:r>
              <a:rPr lang="en-GB" smtClean="0"/>
              <a:t>Psychology </a:t>
            </a:r>
            <a:endParaRPr lang="en-PK" dirty="0"/>
          </a:p>
        </p:txBody>
      </p:sp>
      <p:sp>
        <p:nvSpPr>
          <p:cNvPr id="3" name="Subtitle 2">
            <a:extLst>
              <a:ext uri="{FF2B5EF4-FFF2-40B4-BE49-F238E27FC236}">
                <a16:creationId xmlns:a16="http://schemas.microsoft.com/office/drawing/2014/main" id="{53BA43F8-0DCD-8564-259F-AC736B26AB7C}"/>
              </a:ext>
            </a:extLst>
          </p:cNvPr>
          <p:cNvSpPr>
            <a:spLocks noGrp="1"/>
          </p:cNvSpPr>
          <p:nvPr>
            <p:ph type="subTitle" idx="1"/>
          </p:nvPr>
        </p:nvSpPr>
        <p:spPr/>
        <p:txBody>
          <a:bodyPr>
            <a:normAutofit lnSpcReduction="10000"/>
          </a:bodyPr>
          <a:lstStyle/>
          <a:p>
            <a:r>
              <a:rPr lang="en-GB" dirty="0"/>
              <a:t>Working as family social </a:t>
            </a:r>
            <a:r>
              <a:rPr lang="en-GB" dirty="0" smtClean="0"/>
              <a:t>worker</a:t>
            </a:r>
          </a:p>
          <a:p>
            <a:r>
              <a:rPr lang="en-GB" dirty="0" smtClean="0"/>
              <a:t>By </a:t>
            </a:r>
            <a:r>
              <a:rPr lang="en-GB" dirty="0" err="1" smtClean="0"/>
              <a:t>Shamila</a:t>
            </a:r>
            <a:r>
              <a:rPr lang="en-GB" dirty="0" smtClean="0"/>
              <a:t> </a:t>
            </a:r>
            <a:r>
              <a:rPr lang="en-GB" dirty="0" err="1" smtClean="0"/>
              <a:t>Altaf</a:t>
            </a:r>
            <a:r>
              <a:rPr lang="en-GB" dirty="0" smtClean="0"/>
              <a:t> </a:t>
            </a:r>
          </a:p>
          <a:p>
            <a:r>
              <a:rPr lang="en-GB" dirty="0" smtClean="0"/>
              <a:t>2108744 </a:t>
            </a:r>
            <a:endParaRPr lang="en-PK" dirty="0"/>
          </a:p>
        </p:txBody>
      </p:sp>
      <p:sp>
        <p:nvSpPr>
          <p:cNvPr id="4" name="TextBox 3"/>
          <p:cNvSpPr txBox="1"/>
          <p:nvPr/>
        </p:nvSpPr>
        <p:spPr>
          <a:xfrm>
            <a:off x="3741821" y="5147732"/>
            <a:ext cx="5438274" cy="646331"/>
          </a:xfrm>
          <a:prstGeom prst="rect">
            <a:avLst/>
          </a:prstGeom>
          <a:noFill/>
        </p:spPr>
        <p:txBody>
          <a:bodyPr wrap="square" rtlCol="0">
            <a:spAutoFit/>
          </a:bodyPr>
          <a:lstStyle/>
          <a:p>
            <a:r>
              <a:rPr lang="en-GB" dirty="0" smtClean="0"/>
              <a:t>Psychology for social and health care </a:t>
            </a:r>
          </a:p>
          <a:p>
            <a:r>
              <a:rPr lang="en-GB" dirty="0" smtClean="0"/>
              <a:t>BMHP4003</a:t>
            </a:r>
            <a:endParaRPr lang="en-US" dirty="0"/>
          </a:p>
        </p:txBody>
      </p:sp>
    </p:spTree>
    <p:extLst>
      <p:ext uri="{BB962C8B-B14F-4D97-AF65-F5344CB8AC3E}">
        <p14:creationId xmlns:p14="http://schemas.microsoft.com/office/powerpoint/2010/main" val="110034528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accent3">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B7A032-2E17-EE63-5CA1-33965BC72220}"/>
              </a:ext>
            </a:extLst>
          </p:cNvPr>
          <p:cNvSpPr>
            <a:spLocks noGrp="1"/>
          </p:cNvSpPr>
          <p:nvPr>
            <p:ph type="title"/>
          </p:nvPr>
        </p:nvSpPr>
        <p:spPr/>
        <p:txBody>
          <a:bodyPr/>
          <a:lstStyle/>
          <a:p>
            <a:r>
              <a:rPr lang="en-GB" dirty="0"/>
              <a:t>INTRODUCTION </a:t>
            </a:r>
            <a:endParaRPr lang="en-PK" dirty="0"/>
          </a:p>
        </p:txBody>
      </p:sp>
      <p:sp>
        <p:nvSpPr>
          <p:cNvPr id="3" name="Content Placeholder 2">
            <a:extLst>
              <a:ext uri="{FF2B5EF4-FFF2-40B4-BE49-F238E27FC236}">
                <a16:creationId xmlns:a16="http://schemas.microsoft.com/office/drawing/2014/main" id="{61C18C12-8C89-6C00-0BB1-D40CC0895C09}"/>
              </a:ext>
            </a:extLst>
          </p:cNvPr>
          <p:cNvSpPr>
            <a:spLocks noGrp="1"/>
          </p:cNvSpPr>
          <p:nvPr>
            <p:ph idx="1"/>
          </p:nvPr>
        </p:nvSpPr>
        <p:spPr/>
        <p:txBody>
          <a:bodyPr/>
          <a:lstStyle/>
          <a:p>
            <a:pPr algn="just"/>
            <a:r>
              <a:rPr lang="en-GB" b="0" i="0" dirty="0">
                <a:effectLst/>
                <a:latin typeface=".SFUI-Regular"/>
              </a:rPr>
              <a:t>A family social worker has many responsibilities. They have to deal with sensitive issues and help families get through the difficult time of their lives.</a:t>
            </a:r>
            <a:endParaRPr lang="en-GB" dirty="0">
              <a:effectLst/>
              <a:latin typeface=".AppleSystemUIFont"/>
            </a:endParaRPr>
          </a:p>
          <a:p>
            <a:pPr algn="just"/>
            <a:r>
              <a:rPr lang="en-GB" b="0" i="0" dirty="0">
                <a:effectLst/>
                <a:latin typeface=".SFUI-Regular"/>
              </a:rPr>
              <a:t>Helping dysfunctional families as a family social worker highlights the role of psychology. They have to be more considerate, empathetic, and compassionate towards the situation of the families they are helping.</a:t>
            </a:r>
            <a:endParaRPr lang="en-GB" dirty="0">
              <a:effectLst/>
              <a:latin typeface=".AppleSystemUIFont"/>
            </a:endParaRPr>
          </a:p>
          <a:p>
            <a:pPr algn="just"/>
            <a:r>
              <a:rPr lang="en-GB" b="0" i="0" dirty="0">
                <a:effectLst/>
                <a:latin typeface=".SFUI-Regular"/>
              </a:rPr>
              <a:t>Family social workers have to understand their family dynamics, their past traumas, and dysfunctional </a:t>
            </a:r>
            <a:r>
              <a:rPr lang="en-GB" b="0" i="0" dirty="0" smtClean="0">
                <a:effectLst/>
                <a:latin typeface=".SFUI-Regular"/>
              </a:rPr>
              <a:t>behaviour, </a:t>
            </a:r>
            <a:r>
              <a:rPr lang="en-GB" b="0" i="0" dirty="0">
                <a:effectLst/>
                <a:latin typeface=".SFUI-Regular"/>
              </a:rPr>
              <a:t>and how they have developed over the years to provide the best possible solution for them. </a:t>
            </a:r>
            <a:endParaRPr lang="en-GB" dirty="0">
              <a:effectLst/>
              <a:latin typeface=".AppleSystemUIFont"/>
            </a:endParaRPr>
          </a:p>
          <a:p>
            <a:endParaRPr lang="en-GB" dirty="0"/>
          </a:p>
        </p:txBody>
      </p:sp>
    </p:spTree>
    <p:extLst>
      <p:ext uri="{BB962C8B-B14F-4D97-AF65-F5344CB8AC3E}">
        <p14:creationId xmlns:p14="http://schemas.microsoft.com/office/powerpoint/2010/main" val="423497634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accent3">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835C24-3C82-B3E2-3F71-1B960F04A665}"/>
              </a:ext>
            </a:extLst>
          </p:cNvPr>
          <p:cNvSpPr>
            <a:spLocks noGrp="1"/>
          </p:cNvSpPr>
          <p:nvPr>
            <p:ph type="title"/>
          </p:nvPr>
        </p:nvSpPr>
        <p:spPr/>
        <p:txBody>
          <a:bodyPr/>
          <a:lstStyle/>
          <a:p>
            <a:r>
              <a:rPr lang="en-GB" dirty="0"/>
              <a:t>Jean Piaget</a:t>
            </a:r>
            <a:endParaRPr lang="en-PK" dirty="0"/>
          </a:p>
        </p:txBody>
      </p:sp>
      <p:sp>
        <p:nvSpPr>
          <p:cNvPr id="3" name="Content Placeholder 2">
            <a:extLst>
              <a:ext uri="{FF2B5EF4-FFF2-40B4-BE49-F238E27FC236}">
                <a16:creationId xmlns:a16="http://schemas.microsoft.com/office/drawing/2014/main" id="{F98BD2E4-93DA-B698-5251-84FCBD81B36E}"/>
              </a:ext>
            </a:extLst>
          </p:cNvPr>
          <p:cNvSpPr>
            <a:spLocks noGrp="1"/>
          </p:cNvSpPr>
          <p:nvPr>
            <p:ph idx="1"/>
          </p:nvPr>
        </p:nvSpPr>
        <p:spPr/>
        <p:txBody>
          <a:bodyPr/>
          <a:lstStyle/>
          <a:p>
            <a:r>
              <a:rPr lang="en-GB" b="0" i="0" dirty="0">
                <a:effectLst/>
                <a:latin typeface=".SFUI-Regular"/>
              </a:rPr>
              <a:t>In this Presentation, I will explain Piaget’s stages of cognitive development. This theory is presented by Jean Piaget. </a:t>
            </a:r>
            <a:endParaRPr lang="en-GB" dirty="0">
              <a:effectLst/>
              <a:latin typeface=".AppleSystemUIFont"/>
            </a:endParaRPr>
          </a:p>
          <a:p>
            <a:endParaRPr lang="en-GB" dirty="0"/>
          </a:p>
          <a:p>
            <a:r>
              <a:rPr lang="en-GB" b="0" i="0" dirty="0">
                <a:effectLst/>
                <a:latin typeface=".SFUI-Regular"/>
              </a:rPr>
              <a:t>This theory describes four different stages of learning and development in which children goes through growing up. </a:t>
            </a:r>
            <a:endParaRPr lang="en-GB" dirty="0">
              <a:effectLst/>
              <a:latin typeface=".AppleSystemUIFont"/>
            </a:endParaRPr>
          </a:p>
          <a:p>
            <a:endParaRPr lang="en-PK" dirty="0"/>
          </a:p>
        </p:txBody>
      </p:sp>
    </p:spTree>
    <p:extLst>
      <p:ext uri="{BB962C8B-B14F-4D97-AF65-F5344CB8AC3E}">
        <p14:creationId xmlns:p14="http://schemas.microsoft.com/office/powerpoint/2010/main" val="173005265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accent3">
            <a:lumMod val="20000"/>
            <a:lumOff val="80000"/>
          </a:schemeClr>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3AF3C93-9A94-31C7-13AE-339701A5E49A}"/>
              </a:ext>
            </a:extLst>
          </p:cNvPr>
          <p:cNvSpPr>
            <a:spLocks noGrp="1"/>
          </p:cNvSpPr>
          <p:nvPr>
            <p:ph idx="1"/>
          </p:nvPr>
        </p:nvSpPr>
        <p:spPr/>
        <p:txBody>
          <a:bodyPr>
            <a:normAutofit lnSpcReduction="10000"/>
          </a:bodyPr>
          <a:lstStyle/>
          <a:p>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a:p>
            <a:r>
              <a:rPr lang="en-US" dirty="0"/>
              <a:t>https://www.biography.com/scientist/jean-piaget</a:t>
            </a:r>
          </a:p>
          <a:p>
            <a:endParaRPr lang="en-US" dirty="0"/>
          </a:p>
          <a:p>
            <a:endParaRPr lang="en-US" dirty="0"/>
          </a:p>
          <a:p>
            <a:endParaRPr lang="en-US" dirty="0"/>
          </a:p>
          <a:p>
            <a:endParaRPr lang="en-US" dirty="0"/>
          </a:p>
          <a:p>
            <a:endParaRPr lang="en-US" dirty="0"/>
          </a:p>
          <a:p>
            <a:endParaRPr lang="en-US" dirty="0"/>
          </a:p>
          <a:p>
            <a:pPr marL="0" indent="0">
              <a:buNone/>
            </a:pPr>
            <a:endParaRPr lang="en-US" dirty="0"/>
          </a:p>
          <a:p>
            <a:endParaRPr lang="en-US" dirty="0"/>
          </a:p>
        </p:txBody>
      </p:sp>
      <p:pic>
        <p:nvPicPr>
          <p:cNvPr id="4" name="Picture 4">
            <a:extLst>
              <a:ext uri="{FF2B5EF4-FFF2-40B4-BE49-F238E27FC236}">
                <a16:creationId xmlns:a16="http://schemas.microsoft.com/office/drawing/2014/main" id="{EBEA582F-6317-1B34-914D-1854B93C4FD1}"/>
              </a:ext>
            </a:extLst>
          </p:cNvPr>
          <p:cNvPicPr>
            <a:picLocks noChangeAspect="1"/>
          </p:cNvPicPr>
          <p:nvPr/>
        </p:nvPicPr>
        <p:blipFill>
          <a:blip r:embed="rId2"/>
          <a:stretch>
            <a:fillRect/>
          </a:stretch>
        </p:blipFill>
        <p:spPr>
          <a:xfrm>
            <a:off x="850635" y="1490926"/>
            <a:ext cx="3876147" cy="3876147"/>
          </a:xfrm>
          <a:prstGeom prst="rect">
            <a:avLst/>
          </a:prstGeom>
        </p:spPr>
      </p:pic>
    </p:spTree>
    <p:extLst>
      <p:ext uri="{BB962C8B-B14F-4D97-AF65-F5344CB8AC3E}">
        <p14:creationId xmlns:p14="http://schemas.microsoft.com/office/powerpoint/2010/main" val="274418929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accent3">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DC58E3-A786-CEF5-26D7-5FC930E25FCD}"/>
              </a:ext>
            </a:extLst>
          </p:cNvPr>
          <p:cNvSpPr>
            <a:spLocks noGrp="1"/>
          </p:cNvSpPr>
          <p:nvPr>
            <p:ph type="title"/>
          </p:nvPr>
        </p:nvSpPr>
        <p:spPr/>
        <p:txBody>
          <a:bodyPr/>
          <a:lstStyle/>
          <a:p>
            <a:r>
              <a:rPr lang="en-GB" dirty="0"/>
              <a:t>Stages of cognitive development </a:t>
            </a:r>
            <a:endParaRPr lang="en-PK" dirty="0"/>
          </a:p>
        </p:txBody>
      </p:sp>
      <p:sp>
        <p:nvSpPr>
          <p:cNvPr id="3" name="Content Placeholder 2">
            <a:extLst>
              <a:ext uri="{FF2B5EF4-FFF2-40B4-BE49-F238E27FC236}">
                <a16:creationId xmlns:a16="http://schemas.microsoft.com/office/drawing/2014/main" id="{B5E8C1DC-F469-2910-1DB5-3E0293805434}"/>
              </a:ext>
            </a:extLst>
          </p:cNvPr>
          <p:cNvSpPr>
            <a:spLocks noGrp="1"/>
          </p:cNvSpPr>
          <p:nvPr>
            <p:ph idx="1"/>
          </p:nvPr>
        </p:nvSpPr>
        <p:spPr/>
        <p:txBody>
          <a:bodyPr/>
          <a:lstStyle/>
          <a:p>
            <a:r>
              <a:rPr lang="en-GB" b="1" dirty="0"/>
              <a:t>Piaget’s four stages </a:t>
            </a:r>
            <a:endParaRPr lang="en-GB" dirty="0"/>
          </a:p>
          <a:p>
            <a:r>
              <a:rPr lang="en-GB" dirty="0"/>
              <a:t>Sensorimotor stage</a:t>
            </a:r>
          </a:p>
          <a:p>
            <a:r>
              <a:rPr lang="en-GB" dirty="0"/>
              <a:t>Proportional</a:t>
            </a:r>
          </a:p>
          <a:p>
            <a:r>
              <a:rPr lang="en-GB" dirty="0"/>
              <a:t>Concrete operational </a:t>
            </a:r>
          </a:p>
          <a:p>
            <a:r>
              <a:rPr lang="en-GB" dirty="0"/>
              <a:t> Formal operational</a:t>
            </a:r>
            <a:endParaRPr lang="en-PK" dirty="0"/>
          </a:p>
        </p:txBody>
      </p:sp>
    </p:spTree>
    <p:extLst>
      <p:ext uri="{BB962C8B-B14F-4D97-AF65-F5344CB8AC3E}">
        <p14:creationId xmlns:p14="http://schemas.microsoft.com/office/powerpoint/2010/main" val="272825794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accent3">
            <a:lumMod val="20000"/>
            <a:lumOff val="80000"/>
          </a:schemeClr>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9838D25-76C2-9AC0-1F8F-7134E1D686C9}"/>
              </a:ext>
            </a:extLst>
          </p:cNvPr>
          <p:cNvSpPr>
            <a:spLocks noGrp="1"/>
          </p:cNvSpPr>
          <p:nvPr>
            <p:ph idx="1"/>
          </p:nvPr>
        </p:nvSpPr>
        <p:spPr/>
        <p:txBody>
          <a:bodyPr>
            <a:normAutofit lnSpcReduction="10000"/>
          </a:bodyPr>
          <a:lstStyle/>
          <a:p>
            <a:endParaRPr lang="en-US" dirty="0">
              <a:hlinkClick r:id="rId2"/>
            </a:endParaRPr>
          </a:p>
          <a:p>
            <a:endParaRPr lang="en-US" dirty="0">
              <a:hlinkClick r:id="rId2"/>
            </a:endParaRPr>
          </a:p>
          <a:p>
            <a:endParaRPr lang="en-US" dirty="0">
              <a:hlinkClick r:id="rId2"/>
            </a:endParaRPr>
          </a:p>
          <a:p>
            <a:endParaRPr lang="en-US" dirty="0">
              <a:hlinkClick r:id="rId2"/>
            </a:endParaRPr>
          </a:p>
          <a:p>
            <a:endParaRPr lang="en-US" dirty="0">
              <a:hlinkClick r:id="rId2"/>
            </a:endParaRPr>
          </a:p>
          <a:p>
            <a:endParaRPr lang="en-US" dirty="0">
              <a:hlinkClick r:id="rId2"/>
            </a:endParaRPr>
          </a:p>
          <a:p>
            <a:endParaRPr lang="en-US" dirty="0">
              <a:hlinkClick r:id="rId2"/>
            </a:endParaRPr>
          </a:p>
          <a:p>
            <a:endParaRPr lang="en-US" dirty="0">
              <a:hlinkClick r:id="rId2"/>
            </a:endParaRPr>
          </a:p>
          <a:p>
            <a:endParaRPr lang="en-US" dirty="0">
              <a:hlinkClick r:id="rId2"/>
            </a:endParaRPr>
          </a:p>
          <a:p>
            <a:r>
              <a:rPr lang="en-US" dirty="0"/>
              <a:t>https://psych2go.net/facts-cognitive-development-recognize/</a:t>
            </a:r>
            <a:endParaRPr lang="en-PK" dirty="0"/>
          </a:p>
        </p:txBody>
      </p:sp>
      <p:pic>
        <p:nvPicPr>
          <p:cNvPr id="4" name="Picture 4">
            <a:extLst>
              <a:ext uri="{FF2B5EF4-FFF2-40B4-BE49-F238E27FC236}">
                <a16:creationId xmlns:a16="http://schemas.microsoft.com/office/drawing/2014/main" id="{292873C1-E61D-4BFF-C57C-ED7C12EC8C2B}"/>
              </a:ext>
            </a:extLst>
          </p:cNvPr>
          <p:cNvPicPr>
            <a:picLocks noChangeAspect="1"/>
          </p:cNvPicPr>
          <p:nvPr/>
        </p:nvPicPr>
        <p:blipFill>
          <a:blip r:embed="rId3"/>
          <a:stretch>
            <a:fillRect/>
          </a:stretch>
        </p:blipFill>
        <p:spPr>
          <a:xfrm>
            <a:off x="677334" y="1133488"/>
            <a:ext cx="6029325" cy="4317193"/>
          </a:xfrm>
          <a:prstGeom prst="rect">
            <a:avLst/>
          </a:prstGeom>
        </p:spPr>
      </p:pic>
    </p:spTree>
    <p:extLst>
      <p:ext uri="{BB962C8B-B14F-4D97-AF65-F5344CB8AC3E}">
        <p14:creationId xmlns:p14="http://schemas.microsoft.com/office/powerpoint/2010/main" val="408529176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accent3">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D1E529-A818-EA81-1FD1-ED31A7CA6BA4}"/>
              </a:ext>
            </a:extLst>
          </p:cNvPr>
          <p:cNvSpPr>
            <a:spLocks noGrp="1"/>
          </p:cNvSpPr>
          <p:nvPr>
            <p:ph type="title"/>
          </p:nvPr>
        </p:nvSpPr>
        <p:spPr/>
        <p:txBody>
          <a:bodyPr/>
          <a:lstStyle/>
          <a:p>
            <a:r>
              <a:rPr lang="en-GB" dirty="0"/>
              <a:t>Concrete operational stage </a:t>
            </a:r>
            <a:endParaRPr lang="en-PK" dirty="0"/>
          </a:p>
        </p:txBody>
      </p:sp>
      <p:sp>
        <p:nvSpPr>
          <p:cNvPr id="3" name="Content Placeholder 2">
            <a:extLst>
              <a:ext uri="{FF2B5EF4-FFF2-40B4-BE49-F238E27FC236}">
                <a16:creationId xmlns:a16="http://schemas.microsoft.com/office/drawing/2014/main" id="{176FBA9D-47E8-48FC-C1B1-C0D2767AE93A}"/>
              </a:ext>
            </a:extLst>
          </p:cNvPr>
          <p:cNvSpPr>
            <a:spLocks noGrp="1"/>
          </p:cNvSpPr>
          <p:nvPr>
            <p:ph idx="1"/>
          </p:nvPr>
        </p:nvSpPr>
        <p:spPr/>
        <p:txBody>
          <a:bodyPr/>
          <a:lstStyle/>
          <a:p>
            <a:endParaRPr lang="en-GB" dirty="0">
              <a:solidFill>
                <a:srgbClr val="000000"/>
              </a:solidFill>
              <a:effectLst/>
              <a:latin typeface=".AppleSystemUIFont"/>
            </a:endParaRPr>
          </a:p>
          <a:p>
            <a:pPr algn="just"/>
            <a:r>
              <a:rPr lang="en-GB" b="0" i="0" dirty="0">
                <a:solidFill>
                  <a:srgbClr val="000000"/>
                </a:solidFill>
                <a:effectLst/>
                <a:latin typeface=".SFUI-Regular"/>
              </a:rPr>
              <a:t>This is the third stage of jean Piaget's theory; the child is between the age of 7- 11 years of age. At this stage, children start thinking about logical rules of concrete events, and they can feel the change in their improvement in solving daily tasks. Although they still have problems with abstract thinking. Children begin to understand the concept of meaningful conservation, </a:t>
            </a:r>
            <a:r>
              <a:rPr lang="en-GB" b="0" i="0" dirty="0" err="1" smtClean="0">
                <a:solidFill>
                  <a:srgbClr val="000000"/>
                </a:solidFill>
                <a:effectLst/>
                <a:latin typeface=".SFUI-Regular"/>
              </a:rPr>
              <a:t>decentration</a:t>
            </a:r>
            <a:r>
              <a:rPr lang="en-GB" b="0" i="0" dirty="0" smtClean="0">
                <a:solidFill>
                  <a:srgbClr val="000000"/>
                </a:solidFill>
                <a:effectLst/>
                <a:latin typeface=".SFUI-Regular"/>
              </a:rPr>
              <a:t>, </a:t>
            </a:r>
            <a:r>
              <a:rPr lang="en-GB" b="0" i="0" dirty="0">
                <a:solidFill>
                  <a:srgbClr val="000000"/>
                </a:solidFill>
                <a:effectLst/>
                <a:latin typeface=".SFUI-Regular"/>
              </a:rPr>
              <a:t>reversible, seriation, and </a:t>
            </a:r>
            <a:r>
              <a:rPr lang="en-GB" b="0" i="0" dirty="0" smtClean="0">
                <a:solidFill>
                  <a:srgbClr val="000000"/>
                </a:solidFill>
                <a:effectLst/>
                <a:latin typeface=".SFUI-Regular"/>
              </a:rPr>
              <a:t>socio centricity</a:t>
            </a:r>
            <a:r>
              <a:rPr lang="en-GB" b="0" i="0" dirty="0">
                <a:solidFill>
                  <a:srgbClr val="000000"/>
                </a:solidFill>
                <a:effectLst/>
                <a:latin typeface=".SFUI-Regular"/>
              </a:rPr>
              <a:t>. They start to think that people around them see the world differently, so they begin to feel how people will think about their </a:t>
            </a:r>
            <a:r>
              <a:rPr lang="en-GB" b="0" i="0" dirty="0" smtClean="0">
                <a:solidFill>
                  <a:srgbClr val="000000"/>
                </a:solidFill>
                <a:effectLst/>
                <a:latin typeface=".SFUI-Regular"/>
              </a:rPr>
              <a:t>behaviour </a:t>
            </a:r>
            <a:r>
              <a:rPr lang="en-GB" b="0" i="0" dirty="0">
                <a:solidFill>
                  <a:srgbClr val="000000"/>
                </a:solidFill>
                <a:effectLst/>
                <a:latin typeface=".SFUI-Regular"/>
              </a:rPr>
              <a:t>(Timothy J. </a:t>
            </a:r>
            <a:r>
              <a:rPr lang="en-GB" b="0" i="0" dirty="0" err="1">
                <a:solidFill>
                  <a:srgbClr val="000000"/>
                </a:solidFill>
                <a:effectLst/>
                <a:latin typeface=".SFUI-Regular"/>
              </a:rPr>
              <a:t>Legg</a:t>
            </a:r>
            <a:r>
              <a:rPr lang="en-GB" b="0" i="0" dirty="0">
                <a:solidFill>
                  <a:srgbClr val="000000"/>
                </a:solidFill>
                <a:effectLst/>
                <a:latin typeface=".SFUI-Regular"/>
              </a:rPr>
              <a:t>).</a:t>
            </a:r>
            <a:endParaRPr lang="en-GB" dirty="0">
              <a:solidFill>
                <a:srgbClr val="000000"/>
              </a:solidFill>
              <a:effectLst/>
              <a:latin typeface=".AppleSystemUIFont"/>
            </a:endParaRPr>
          </a:p>
          <a:p>
            <a:endParaRPr lang="en-PK" dirty="0"/>
          </a:p>
        </p:txBody>
      </p:sp>
    </p:spTree>
    <p:extLst>
      <p:ext uri="{BB962C8B-B14F-4D97-AF65-F5344CB8AC3E}">
        <p14:creationId xmlns:p14="http://schemas.microsoft.com/office/powerpoint/2010/main" val="209938393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accent3">
            <a:lumMod val="20000"/>
            <a:lumOff val="80000"/>
          </a:schemeClr>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A52D148-C694-6994-374B-7C1AD8C5A9F1}"/>
              </a:ext>
            </a:extLst>
          </p:cNvPr>
          <p:cNvSpPr>
            <a:spLocks noGrp="1"/>
          </p:cNvSpPr>
          <p:nvPr>
            <p:ph idx="1"/>
          </p:nvPr>
        </p:nvSpPr>
        <p:spPr/>
        <p:txBody>
          <a:bodyPr/>
          <a:lstStyle/>
          <a:p>
            <a:pPr marL="0" indent="0">
              <a:buNone/>
            </a:pPr>
            <a:endParaRPr lang="en-US" dirty="0">
              <a:hlinkClick r:id="rId2"/>
            </a:endParaRPr>
          </a:p>
          <a:p>
            <a:pPr marL="0" indent="0">
              <a:buNone/>
            </a:pPr>
            <a:endParaRPr lang="en-US" dirty="0">
              <a:hlinkClick r:id="rId2"/>
            </a:endParaRPr>
          </a:p>
          <a:p>
            <a:pPr marL="0" indent="0">
              <a:buNone/>
            </a:pPr>
            <a:endParaRPr lang="en-US" dirty="0">
              <a:hlinkClick r:id="rId2"/>
            </a:endParaRPr>
          </a:p>
          <a:p>
            <a:pPr marL="0" indent="0">
              <a:buNone/>
            </a:pPr>
            <a:endParaRPr lang="en-US" dirty="0">
              <a:hlinkClick r:id="rId2"/>
            </a:endParaRPr>
          </a:p>
          <a:p>
            <a:pPr marL="0" indent="0">
              <a:buNone/>
            </a:pPr>
            <a:endParaRPr lang="en-US" dirty="0">
              <a:hlinkClick r:id="rId2"/>
            </a:endParaRPr>
          </a:p>
          <a:p>
            <a:pPr marL="0" indent="0">
              <a:buNone/>
            </a:pPr>
            <a:endParaRPr lang="en-US" dirty="0">
              <a:hlinkClick r:id="rId2"/>
            </a:endParaRPr>
          </a:p>
          <a:p>
            <a:pPr marL="0" indent="0">
              <a:buNone/>
            </a:pPr>
            <a:endParaRPr lang="en-US" dirty="0">
              <a:hlinkClick r:id="rId2"/>
            </a:endParaRPr>
          </a:p>
          <a:p>
            <a:pPr marL="0" indent="0">
              <a:buNone/>
            </a:pPr>
            <a:endParaRPr lang="en-US" dirty="0">
              <a:hlinkClick r:id="rId2"/>
            </a:endParaRPr>
          </a:p>
          <a:p>
            <a:r>
              <a:rPr lang="en-US" dirty="0">
                <a:hlinkClick r:id="rId2"/>
              </a:rPr>
              <a:t>https://beholdbegold.org/my-blog/f/piagets-concrete-operational-stage-of-development</a:t>
            </a:r>
            <a:endParaRPr lang="en-US" dirty="0"/>
          </a:p>
          <a:p>
            <a:endParaRPr lang="en-PK" dirty="0"/>
          </a:p>
        </p:txBody>
      </p:sp>
      <p:pic>
        <p:nvPicPr>
          <p:cNvPr id="4" name="Picture 4">
            <a:extLst>
              <a:ext uri="{FF2B5EF4-FFF2-40B4-BE49-F238E27FC236}">
                <a16:creationId xmlns:a16="http://schemas.microsoft.com/office/drawing/2014/main" id="{B0C1E260-5564-ABC5-0A77-FCC90C12896A}"/>
              </a:ext>
            </a:extLst>
          </p:cNvPr>
          <p:cNvPicPr>
            <a:picLocks noChangeAspect="1"/>
          </p:cNvPicPr>
          <p:nvPr/>
        </p:nvPicPr>
        <p:blipFill>
          <a:blip r:embed="rId3"/>
          <a:stretch>
            <a:fillRect/>
          </a:stretch>
        </p:blipFill>
        <p:spPr>
          <a:xfrm>
            <a:off x="1595438" y="721388"/>
            <a:ext cx="5715000" cy="4602029"/>
          </a:xfrm>
          <a:prstGeom prst="rect">
            <a:avLst/>
          </a:prstGeom>
        </p:spPr>
      </p:pic>
    </p:spTree>
    <p:extLst>
      <p:ext uri="{BB962C8B-B14F-4D97-AF65-F5344CB8AC3E}">
        <p14:creationId xmlns:p14="http://schemas.microsoft.com/office/powerpoint/2010/main" val="1276837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accent3">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0374E9-D4F7-B317-447C-9BD3469A9435}"/>
              </a:ext>
            </a:extLst>
          </p:cNvPr>
          <p:cNvSpPr>
            <a:spLocks noGrp="1"/>
          </p:cNvSpPr>
          <p:nvPr>
            <p:ph type="title"/>
          </p:nvPr>
        </p:nvSpPr>
        <p:spPr/>
        <p:txBody>
          <a:bodyPr/>
          <a:lstStyle/>
          <a:p>
            <a:r>
              <a:rPr lang="en-GB" dirty="0"/>
              <a:t>The turning point in children’s life</a:t>
            </a:r>
            <a:endParaRPr lang="en-PK" dirty="0"/>
          </a:p>
        </p:txBody>
      </p:sp>
      <p:sp>
        <p:nvSpPr>
          <p:cNvPr id="3" name="Content Placeholder 2">
            <a:extLst>
              <a:ext uri="{FF2B5EF4-FFF2-40B4-BE49-F238E27FC236}">
                <a16:creationId xmlns:a16="http://schemas.microsoft.com/office/drawing/2014/main" id="{FC91C1C6-505F-EC5D-434F-56847BD38441}"/>
              </a:ext>
            </a:extLst>
          </p:cNvPr>
          <p:cNvSpPr>
            <a:spLocks noGrp="1"/>
          </p:cNvSpPr>
          <p:nvPr>
            <p:ph idx="1"/>
          </p:nvPr>
        </p:nvSpPr>
        <p:spPr/>
        <p:txBody>
          <a:bodyPr/>
          <a:lstStyle/>
          <a:p>
            <a:r>
              <a:rPr lang="en-GB" b="0" i="0" dirty="0">
                <a:solidFill>
                  <a:srgbClr val="000000"/>
                </a:solidFill>
                <a:effectLst/>
                <a:latin typeface=".SFUI-Regular"/>
              </a:rPr>
              <a:t>Piaget explained how this stage is a turning point in a child's life because children can create a scenario with the help of logical and operational thoughts in their minds without actually trying things out in the real world. (Saul McLeod)</a:t>
            </a:r>
            <a:endParaRPr lang="en-GB" dirty="0">
              <a:solidFill>
                <a:srgbClr val="000000"/>
              </a:solidFill>
              <a:effectLst/>
              <a:latin typeface=".AppleSystemUIFont"/>
            </a:endParaRPr>
          </a:p>
          <a:p>
            <a:endParaRPr lang="en-PK" dirty="0"/>
          </a:p>
        </p:txBody>
      </p:sp>
    </p:spTree>
    <p:extLst>
      <p:ext uri="{BB962C8B-B14F-4D97-AF65-F5344CB8AC3E}">
        <p14:creationId xmlns:p14="http://schemas.microsoft.com/office/powerpoint/2010/main" val="409611449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accent3">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C707EE-8087-4C4D-8512-87607C7272CB}"/>
              </a:ext>
            </a:extLst>
          </p:cNvPr>
          <p:cNvSpPr>
            <a:spLocks noGrp="1"/>
          </p:cNvSpPr>
          <p:nvPr>
            <p:ph type="title"/>
          </p:nvPr>
        </p:nvSpPr>
        <p:spPr/>
        <p:txBody>
          <a:bodyPr/>
          <a:lstStyle/>
          <a:p>
            <a:r>
              <a:rPr lang="en-GB" dirty="0"/>
              <a:t>Example </a:t>
            </a:r>
            <a:endParaRPr lang="en-PK" dirty="0"/>
          </a:p>
        </p:txBody>
      </p:sp>
      <p:sp>
        <p:nvSpPr>
          <p:cNvPr id="3" name="Content Placeholder 2">
            <a:extLst>
              <a:ext uri="{FF2B5EF4-FFF2-40B4-BE49-F238E27FC236}">
                <a16:creationId xmlns:a16="http://schemas.microsoft.com/office/drawing/2014/main" id="{65AACF93-940E-2A57-9E85-EB10EF3BC6D1}"/>
              </a:ext>
            </a:extLst>
          </p:cNvPr>
          <p:cNvSpPr>
            <a:spLocks noGrp="1"/>
          </p:cNvSpPr>
          <p:nvPr>
            <p:ph idx="1"/>
          </p:nvPr>
        </p:nvSpPr>
        <p:spPr/>
        <p:txBody>
          <a:bodyPr/>
          <a:lstStyle/>
          <a:p>
            <a:pPr algn="just"/>
            <a:r>
              <a:rPr lang="en-GB" b="0" i="0" dirty="0">
                <a:solidFill>
                  <a:srgbClr val="000000"/>
                </a:solidFill>
                <a:effectLst/>
                <a:latin typeface=".SFUI-Regular"/>
              </a:rPr>
              <a:t>Working as a family social worker, understanding the </a:t>
            </a:r>
            <a:r>
              <a:rPr lang="en-GB" b="0" i="0" dirty="0" err="1">
                <a:solidFill>
                  <a:srgbClr val="000000"/>
                </a:solidFill>
                <a:effectLst/>
                <a:latin typeface=".SFUI-Regular"/>
              </a:rPr>
              <a:t>behavior</a:t>
            </a:r>
            <a:r>
              <a:rPr lang="en-GB" b="0" i="0" dirty="0">
                <a:solidFill>
                  <a:srgbClr val="000000"/>
                </a:solidFill>
                <a:effectLst/>
                <a:latin typeface=".SFUI-Regular"/>
              </a:rPr>
              <a:t> of children belonging to dysfunctional families is very important. Because as they are growing up, they start to understand the trauma they are going through. So being a social worker, you must make sure you are empathetic towards your client.</a:t>
            </a:r>
            <a:endParaRPr lang="en-GB" dirty="0">
              <a:solidFill>
                <a:srgbClr val="000000"/>
              </a:solidFill>
              <a:effectLst/>
              <a:latin typeface=".AppleSystemUIFont"/>
            </a:endParaRPr>
          </a:p>
        </p:txBody>
      </p:sp>
    </p:spTree>
    <p:extLst>
      <p:ext uri="{BB962C8B-B14F-4D97-AF65-F5344CB8AC3E}">
        <p14:creationId xmlns:p14="http://schemas.microsoft.com/office/powerpoint/2010/main" val="875699469"/>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accent3">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CF5D01-A354-56FC-E649-494845CC4833}"/>
              </a:ext>
            </a:extLst>
          </p:cNvPr>
          <p:cNvSpPr>
            <a:spLocks noGrp="1"/>
          </p:cNvSpPr>
          <p:nvPr>
            <p:ph type="title"/>
          </p:nvPr>
        </p:nvSpPr>
        <p:spPr/>
        <p:txBody>
          <a:bodyPr/>
          <a:lstStyle/>
          <a:p>
            <a:r>
              <a:rPr lang="en-GB" dirty="0"/>
              <a:t>References </a:t>
            </a:r>
            <a:endParaRPr lang="en-PK" dirty="0"/>
          </a:p>
        </p:txBody>
      </p:sp>
      <p:sp>
        <p:nvSpPr>
          <p:cNvPr id="3" name="Content Placeholder 2">
            <a:extLst>
              <a:ext uri="{FF2B5EF4-FFF2-40B4-BE49-F238E27FC236}">
                <a16:creationId xmlns:a16="http://schemas.microsoft.com/office/drawing/2014/main" id="{B7638516-CD26-AC42-22E5-57193D5C1F3A}"/>
              </a:ext>
            </a:extLst>
          </p:cNvPr>
          <p:cNvSpPr>
            <a:spLocks noGrp="1"/>
          </p:cNvSpPr>
          <p:nvPr>
            <p:ph idx="1"/>
          </p:nvPr>
        </p:nvSpPr>
        <p:spPr>
          <a:xfrm>
            <a:off x="677334" y="1293541"/>
            <a:ext cx="8596668" cy="5274527"/>
          </a:xfrm>
        </p:spPr>
        <p:txBody>
          <a:bodyPr>
            <a:normAutofit fontScale="92500" lnSpcReduction="20000"/>
          </a:bodyPr>
          <a:lstStyle/>
          <a:p>
            <a:pPr algn="just"/>
            <a:r>
              <a:rPr lang="en-GB" dirty="0"/>
              <a:t>Biography, Jean Piaget. </a:t>
            </a:r>
            <a:r>
              <a:rPr lang="en-GB" dirty="0" smtClean="0"/>
              <a:t>Available at: </a:t>
            </a:r>
            <a:r>
              <a:rPr lang="en-US">
                <a:hlinkClick r:id="rId2"/>
              </a:rPr>
              <a:t>https://</a:t>
            </a:r>
            <a:r>
              <a:rPr lang="en-US" smtClean="0">
                <a:hlinkClick r:id="rId2"/>
              </a:rPr>
              <a:t>www.biography.com/scientist/jean-piaget</a:t>
            </a:r>
            <a:r>
              <a:rPr lang="en-US" smtClean="0"/>
              <a:t> </a:t>
            </a:r>
            <a:r>
              <a:rPr lang="en-GB" smtClean="0"/>
              <a:t>(Accessed </a:t>
            </a:r>
            <a:r>
              <a:rPr lang="en-GB" dirty="0"/>
              <a:t>on 06-Oct-2022).</a:t>
            </a:r>
          </a:p>
          <a:p>
            <a:pPr algn="just"/>
            <a:r>
              <a:rPr lang="en-GB" dirty="0" err="1" smtClean="0"/>
              <a:t>Beholdbegold</a:t>
            </a:r>
            <a:r>
              <a:rPr lang="en-GB" dirty="0"/>
              <a:t>, March </a:t>
            </a:r>
            <a:r>
              <a:rPr lang="en-GB" dirty="0" smtClean="0"/>
              <a:t>(2020) </a:t>
            </a:r>
            <a:r>
              <a:rPr lang="en-GB" i="1" dirty="0"/>
              <a:t>Piaget’s concrete operational stage of development. </a:t>
            </a:r>
            <a:r>
              <a:rPr lang="en-GB" dirty="0" smtClean="0"/>
              <a:t>Available at: </a:t>
            </a:r>
            <a:r>
              <a:rPr lang="en-GB" dirty="0">
                <a:hlinkClick r:id="rId3"/>
              </a:rPr>
              <a:t>https://</a:t>
            </a:r>
            <a:r>
              <a:rPr lang="en-GB" dirty="0" smtClean="0">
                <a:hlinkClick r:id="rId3"/>
              </a:rPr>
              <a:t>beholdbegold.org/my-blog/f/piagets-concrete-operational-stage-of-development</a:t>
            </a:r>
            <a:r>
              <a:rPr lang="en-GB" dirty="0" smtClean="0"/>
              <a:t> (Accessed on 06-Oct-2022).</a:t>
            </a:r>
            <a:endParaRPr lang="en-GB" dirty="0"/>
          </a:p>
          <a:p>
            <a:pPr algn="just"/>
            <a:r>
              <a:rPr lang="en-GB" dirty="0"/>
              <a:t>Career explorer, </a:t>
            </a:r>
            <a:r>
              <a:rPr lang="en-GB" i="1" dirty="0"/>
              <a:t>What is family social worker? </a:t>
            </a:r>
            <a:r>
              <a:rPr lang="en-GB" dirty="0" smtClean="0"/>
              <a:t>Available at: </a:t>
            </a:r>
            <a:r>
              <a:rPr lang="en-GB" dirty="0">
                <a:hlinkClick r:id="rId4"/>
              </a:rPr>
              <a:t>https://www.careerexplorer.com/careers/family-social-worker</a:t>
            </a:r>
            <a:r>
              <a:rPr lang="en-GB" dirty="0" smtClean="0">
                <a:hlinkClick r:id="rId4"/>
              </a:rPr>
              <a:t>/</a:t>
            </a:r>
            <a:r>
              <a:rPr lang="en-GB" dirty="0"/>
              <a:t> (Accessed on 06-Oct-2022).</a:t>
            </a:r>
          </a:p>
          <a:p>
            <a:pPr algn="just"/>
            <a:r>
              <a:rPr lang="en-GB" dirty="0" smtClean="0"/>
              <a:t>Kendra </a:t>
            </a:r>
            <a:r>
              <a:rPr lang="en-GB" dirty="0"/>
              <a:t>Cherry, </a:t>
            </a:r>
            <a:r>
              <a:rPr lang="en-GB" dirty="0" smtClean="0"/>
              <a:t>(2022). </a:t>
            </a:r>
            <a:r>
              <a:rPr lang="en-GB" i="1" dirty="0"/>
              <a:t>Piaget’s 4 stages of cognitive development explained. </a:t>
            </a:r>
            <a:r>
              <a:rPr lang="en-GB" dirty="0" smtClean="0"/>
              <a:t>Available at: </a:t>
            </a:r>
            <a:r>
              <a:rPr lang="en-GB" dirty="0">
                <a:hlinkClick r:id="rId5"/>
              </a:rPr>
              <a:t>https://</a:t>
            </a:r>
            <a:r>
              <a:rPr lang="en-GB" dirty="0" smtClean="0">
                <a:hlinkClick r:id="rId5"/>
              </a:rPr>
              <a:t>www.verywellmind.com/piagets-stages-of-cognitive-development-2795457</a:t>
            </a:r>
            <a:r>
              <a:rPr lang="en-GB" dirty="0"/>
              <a:t> (Accessed on </a:t>
            </a:r>
            <a:r>
              <a:rPr lang="en-GB" dirty="0" smtClean="0"/>
              <a:t>07-Oct-2022</a:t>
            </a:r>
            <a:r>
              <a:rPr lang="en-GB" dirty="0"/>
              <a:t>).</a:t>
            </a:r>
          </a:p>
          <a:p>
            <a:pPr algn="just"/>
            <a:r>
              <a:rPr lang="en-GB" dirty="0" smtClean="0"/>
              <a:t>Psych2Go, </a:t>
            </a:r>
            <a:r>
              <a:rPr lang="en-US" dirty="0"/>
              <a:t>4 Stages of Cognitive Development. Which ones have you been through</a:t>
            </a:r>
            <a:r>
              <a:rPr lang="en-US" dirty="0" smtClean="0"/>
              <a:t>? Available at:</a:t>
            </a:r>
            <a:r>
              <a:rPr lang="en-GB" dirty="0" smtClean="0"/>
              <a:t> </a:t>
            </a:r>
            <a:r>
              <a:rPr lang="en-GB" dirty="0" smtClean="0">
                <a:hlinkClick r:id="rId6"/>
              </a:rPr>
              <a:t>https://psych2go.net/facts-cognitive-development-recognize/</a:t>
            </a:r>
            <a:r>
              <a:rPr lang="en-GB" dirty="0" smtClean="0"/>
              <a:t>    (Accessed on 06-Oct-2022).</a:t>
            </a:r>
          </a:p>
          <a:p>
            <a:pPr algn="just"/>
            <a:r>
              <a:rPr lang="en-GB" dirty="0" smtClean="0"/>
              <a:t>Saul </a:t>
            </a:r>
            <a:r>
              <a:rPr lang="en-GB" dirty="0" err="1"/>
              <a:t>Mcleod</a:t>
            </a:r>
            <a:r>
              <a:rPr lang="en-GB" dirty="0"/>
              <a:t>, August 2022.</a:t>
            </a:r>
            <a:r>
              <a:rPr lang="en-GB" i="1" dirty="0"/>
              <a:t> Piaget’s stages of cognitive development. </a:t>
            </a:r>
            <a:r>
              <a:rPr lang="en-GB" dirty="0" smtClean="0"/>
              <a:t>Available at: </a:t>
            </a:r>
            <a:r>
              <a:rPr lang="en-GB" dirty="0">
                <a:hlinkClick r:id="rId7"/>
              </a:rPr>
              <a:t>https://</a:t>
            </a:r>
            <a:r>
              <a:rPr lang="en-GB" dirty="0" smtClean="0">
                <a:hlinkClick r:id="rId7"/>
              </a:rPr>
              <a:t>www.simplypsychology.org/piaget.html</a:t>
            </a:r>
            <a:r>
              <a:rPr lang="en-GB" dirty="0"/>
              <a:t> (Accessed on </a:t>
            </a:r>
            <a:r>
              <a:rPr lang="en-GB" dirty="0" smtClean="0"/>
              <a:t>05-Oct-2022</a:t>
            </a:r>
            <a:r>
              <a:rPr lang="en-GB" dirty="0"/>
              <a:t>).</a:t>
            </a:r>
          </a:p>
          <a:p>
            <a:pPr algn="just"/>
            <a:r>
              <a:rPr lang="en-GB" dirty="0" smtClean="0"/>
              <a:t>Timothy </a:t>
            </a:r>
            <a:r>
              <a:rPr lang="en-GB" dirty="0"/>
              <a:t>J. </a:t>
            </a:r>
            <a:r>
              <a:rPr lang="en-GB" dirty="0" err="1"/>
              <a:t>Legg</a:t>
            </a:r>
            <a:r>
              <a:rPr lang="en-GB" dirty="0"/>
              <a:t>, February 2022. </a:t>
            </a:r>
            <a:r>
              <a:rPr lang="en-GB" i="1" dirty="0"/>
              <a:t>The concrete operational stage of cognitive development. </a:t>
            </a:r>
            <a:r>
              <a:rPr lang="en-GB" dirty="0" smtClean="0"/>
              <a:t>Available at: </a:t>
            </a:r>
            <a:r>
              <a:rPr lang="en-GB" dirty="0">
                <a:hlinkClick r:id="rId8"/>
              </a:rPr>
              <a:t>https://</a:t>
            </a:r>
            <a:r>
              <a:rPr lang="en-GB" dirty="0" smtClean="0">
                <a:hlinkClick r:id="rId8"/>
              </a:rPr>
              <a:t>www.healthline.com/health/childrens-health/concrete-operational-stage</a:t>
            </a:r>
            <a:r>
              <a:rPr lang="en-GB" dirty="0"/>
              <a:t> (Accessed on </a:t>
            </a:r>
            <a:r>
              <a:rPr lang="en-GB" dirty="0" smtClean="0"/>
              <a:t>08-Oct-2022</a:t>
            </a:r>
            <a:r>
              <a:rPr lang="en-GB" dirty="0"/>
              <a:t>).</a:t>
            </a:r>
          </a:p>
          <a:p>
            <a:pPr algn="just"/>
            <a:endParaRPr lang="en-GB" dirty="0"/>
          </a:p>
          <a:p>
            <a:endParaRPr lang="en-PK" dirty="0"/>
          </a:p>
        </p:txBody>
      </p:sp>
    </p:spTree>
    <p:extLst>
      <p:ext uri="{BB962C8B-B14F-4D97-AF65-F5344CB8AC3E}">
        <p14:creationId xmlns:p14="http://schemas.microsoft.com/office/powerpoint/2010/main" val="677514001"/>
      </p:ext>
    </p:extLst>
  </p:cSld>
  <p:clrMapOvr>
    <a:masterClrMapping/>
  </p:clrMapOvr>
  <p:timing>
    <p:tnLst>
      <p:par>
        <p:cTn id="1" dur="indefinite" restart="never" nodeType="tmRoot"/>
      </p:par>
    </p:tnLst>
  </p:timing>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Integral</Template>
  <TotalTime>20</TotalTime>
  <Words>549</Words>
  <Application>Microsoft Office PowerPoint</Application>
  <PresentationFormat>Widescreen</PresentationFormat>
  <Paragraphs>70</Paragraphs>
  <Slides>11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11</vt:i4>
      </vt:variant>
    </vt:vector>
  </HeadingPairs>
  <TitlesOfParts>
    <vt:vector size="17" baseType="lpstr">
      <vt:lpstr>.AppleSystemUIFont</vt:lpstr>
      <vt:lpstr>.SFUI-Regular</vt:lpstr>
      <vt:lpstr>Arial</vt:lpstr>
      <vt:lpstr>Trebuchet MS</vt:lpstr>
      <vt:lpstr>Wingdings 3</vt:lpstr>
      <vt:lpstr>Facet</vt:lpstr>
      <vt:lpstr>Role of Psychology </vt:lpstr>
      <vt:lpstr>INTRODUCTION </vt:lpstr>
      <vt:lpstr>Jean Piaget</vt:lpstr>
      <vt:lpstr>PowerPoint Presentation</vt:lpstr>
      <vt:lpstr>Stages of cognitive development </vt:lpstr>
      <vt:lpstr>PowerPoint Presentation</vt:lpstr>
      <vt:lpstr>Concrete operational stage </vt:lpstr>
      <vt:lpstr>PowerPoint Presentation</vt:lpstr>
      <vt:lpstr>The turning point in children’s life</vt:lpstr>
      <vt:lpstr>Example </vt:lpstr>
      <vt:lpstr>References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Role of psychology </dc:title>
  <dc:creator/>
  <cp:lastModifiedBy>DELL</cp:lastModifiedBy>
  <cp:revision>11</cp:revision>
  <dcterms:created xsi:type="dcterms:W3CDTF">2022-10-10T00:06:04Z</dcterms:created>
  <dcterms:modified xsi:type="dcterms:W3CDTF">2022-10-10T07:29:15Z</dcterms:modified>
</cp:coreProperties>
</file>