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3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9" r:id="rId23"/>
    <p:sldId id="276" r:id="rId24"/>
    <p:sldId id="277" r:id="rId25"/>
    <p:sldId id="278" r:id="rId26"/>
  </p:sldIdLst>
  <p:sldSz cx="9144000" cy="6858000" type="screen4x3"/>
  <p:notesSz cx="6797675" cy="987425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Calibri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35" d="100"/>
          <a:sy n="35" d="100"/>
        </p:scale>
        <p:origin x="122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86BF7-64BB-1A41-A9CA-FBC35DE82CE0}" type="datetimeFigureOut">
              <a:rPr lang="en-US" smtClean="0"/>
              <a:t>7/1/2021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37CD8E-DDF4-D545-AAAD-927192E122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77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37CD8E-DDF4-D545-AAAD-927192E1229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879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blank</a:t>
            </a:r>
            <a:r>
              <a:rPr lang="en-GB" baseline="0" dirty="0"/>
              <a:t> template for marking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37CD8E-DDF4-D545-AAAD-927192E1229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51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blank template</a:t>
            </a:r>
            <a:r>
              <a:rPr lang="en-GB" baseline="0" dirty="0"/>
              <a:t> for marking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37CD8E-DDF4-D545-AAAD-927192E1229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7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61159-D0D5-2E4A-ADD8-3679B974A5F1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57A54-C60D-DE4A-B462-B672CEBF29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08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E3B7D-4963-2643-9B20-8B1DC54DD6D8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05E56-BF75-7D46-A9A6-D3A8E2E64E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413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1AB43-686F-924C-886D-ED2FEF276EF9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81AC5-6527-F449-BD65-1CB400FD73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60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57F2C-6520-6D45-A4E6-99A60B4B1A29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79E0E-CB76-6D42-AD77-AF0C33AF78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23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36A08-D17C-3742-9C23-EDF87A06324E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E4BD9-5B65-DB4E-9D03-3E591BB362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81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A38A9-EBD0-D745-ACDC-B35CF59D229D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E1EFA-71B7-044B-93C4-08CF8EFCE3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288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AF818-4F62-4F43-8DEC-37F4F587E900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4DBBE-C49C-7645-9416-F7A5EF0CED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379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942ED-8360-F547-BFA4-7EDDD8F12F3D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6B6B3-D6C7-414D-8013-7DC431C820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974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B260B-C0E8-494E-A02A-D1DD5330D2A7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FC9F1-5453-7442-B067-EF57F9AB74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5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A017C-7724-2E4F-A3F7-E683F8A43AF0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5D64A-3A64-BD46-8778-0C03F0F04A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28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F247F-3773-C74C-AA09-E9E22AC79593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4EC5D-7C41-EC4B-8945-753B118BB5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710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Ond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2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5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7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8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0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nl-NL"/>
              <a:t>Klik om de ondertitelstijl van het model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773EC73F-5618-3F4D-96DD-2B669D840D9C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712E2C19-2E64-A940-8405-E854C0E94F5E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2902687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en obje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7B1DE491-BAC1-FA4E-9316-48DD3D82565D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2DCDDE5C-3961-7E45-A45C-A2E9E44CA563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400481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ek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4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29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43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58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72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87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01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16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534F5D81-1E71-B043-9CFF-7E7F37FBECF3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50A1160F-C1A8-CD4C-BE2D-3F56E98243E4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9081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nhoud van twe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sz="half" idx="1"/>
          </p:nvPr>
        </p:nvSpPr>
        <p:spPr>
          <a:xfrm>
            <a:off x="639764" y="2239963"/>
            <a:ext cx="5684837" cy="6337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6477000" y="2239963"/>
            <a:ext cx="5684838" cy="6337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82268006-E44C-5C4C-AAA5-E66425937F6D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33F42E60-8D23-A84E-A4B0-CB37A472E7E1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6294863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elijk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45" indent="0">
              <a:buNone/>
              <a:defRPr sz="2000" b="1"/>
            </a:lvl2pPr>
            <a:lvl3pPr marL="914290" indent="0">
              <a:buNone/>
              <a:defRPr sz="1800" b="1"/>
            </a:lvl3pPr>
            <a:lvl4pPr marL="1371435" indent="0">
              <a:buNone/>
              <a:defRPr sz="1600" b="1"/>
            </a:lvl4pPr>
            <a:lvl5pPr marL="1828581" indent="0">
              <a:buNone/>
              <a:defRPr sz="1600" b="1"/>
            </a:lvl5pPr>
            <a:lvl6pPr marL="2285726" indent="0">
              <a:buNone/>
              <a:defRPr sz="1600" b="1"/>
            </a:lvl6pPr>
            <a:lvl7pPr marL="2742871" indent="0">
              <a:buNone/>
              <a:defRPr sz="1600" b="1"/>
            </a:lvl7pPr>
            <a:lvl8pPr marL="3200016" indent="0">
              <a:buNone/>
              <a:defRPr sz="1600" b="1"/>
            </a:lvl8pPr>
            <a:lvl9pPr marL="3657161" indent="0">
              <a:buNone/>
              <a:defRPr sz="16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4" name="Tijdelijke aanduiding voor inhoud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5" name="Tijdelijke aanduiding voor teks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45" indent="0">
              <a:buNone/>
              <a:defRPr sz="2000" b="1"/>
            </a:lvl2pPr>
            <a:lvl3pPr marL="914290" indent="0">
              <a:buNone/>
              <a:defRPr sz="1800" b="1"/>
            </a:lvl3pPr>
            <a:lvl4pPr marL="1371435" indent="0">
              <a:buNone/>
              <a:defRPr sz="1600" b="1"/>
            </a:lvl4pPr>
            <a:lvl5pPr marL="1828581" indent="0">
              <a:buNone/>
              <a:defRPr sz="1600" b="1"/>
            </a:lvl5pPr>
            <a:lvl6pPr marL="2285726" indent="0">
              <a:buNone/>
              <a:defRPr sz="1600" b="1"/>
            </a:lvl6pPr>
            <a:lvl7pPr marL="2742871" indent="0">
              <a:buNone/>
              <a:defRPr sz="1600" b="1"/>
            </a:lvl7pPr>
            <a:lvl8pPr marL="3200016" indent="0">
              <a:buNone/>
              <a:defRPr sz="1600" b="1"/>
            </a:lvl8pPr>
            <a:lvl9pPr marL="3657161" indent="0">
              <a:buNone/>
              <a:defRPr sz="1600" b="1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6" name="Tijdelijke aanduiding voor inhoud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7" name="Tijdelijke aanduiding voor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67E8A3A2-1F77-7B49-8EB8-762A837A2880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8" name="Tijdelijke aanduiding voor voet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9" name="Tijdelijke aanduiding voor dia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C8CD50B8-7555-5E42-8E9F-42BD118B9B5E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5825463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Alleen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DFEC31C6-F227-BA42-94BA-602A8F1FD2A5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6B57A951-6928-8641-87CC-BA585DFECDE9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172621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C8EA0D66-3A75-5045-9FEA-6B2C572B3B87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3" name="Tijdelijke aanduiding voor voet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EE46724A-3547-7244-91D5-D02B8AD0BA99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2021602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oud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45" indent="0">
              <a:buNone/>
              <a:defRPr sz="1200"/>
            </a:lvl2pPr>
            <a:lvl3pPr marL="914290" indent="0">
              <a:buNone/>
              <a:defRPr sz="1000"/>
            </a:lvl3pPr>
            <a:lvl4pPr marL="1371435" indent="0">
              <a:buNone/>
              <a:defRPr sz="900"/>
            </a:lvl4pPr>
            <a:lvl5pPr marL="1828581" indent="0">
              <a:buNone/>
              <a:defRPr sz="900"/>
            </a:lvl5pPr>
            <a:lvl6pPr marL="2285726" indent="0">
              <a:buNone/>
              <a:defRPr sz="900"/>
            </a:lvl6pPr>
            <a:lvl7pPr marL="2742871" indent="0">
              <a:buNone/>
              <a:defRPr sz="900"/>
            </a:lvl7pPr>
            <a:lvl8pPr marL="3200016" indent="0">
              <a:buNone/>
              <a:defRPr sz="900"/>
            </a:lvl8pPr>
            <a:lvl9pPr marL="3657161" indent="0">
              <a:buNone/>
              <a:defRPr sz="9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F494356A-F8B7-6341-92D9-819ABC37D4C9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3BB9A7B0-CECC-1E44-A109-E0221B5D18C2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970292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Afbeelding met bij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afbeelding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145" indent="0">
              <a:buNone/>
              <a:defRPr sz="2800"/>
            </a:lvl2pPr>
            <a:lvl3pPr marL="914290" indent="0">
              <a:buNone/>
              <a:defRPr sz="2400"/>
            </a:lvl3pPr>
            <a:lvl4pPr marL="1371435" indent="0">
              <a:buNone/>
              <a:defRPr sz="2000"/>
            </a:lvl4pPr>
            <a:lvl5pPr marL="1828581" indent="0">
              <a:buNone/>
              <a:defRPr sz="2000"/>
            </a:lvl5pPr>
            <a:lvl6pPr marL="2285726" indent="0">
              <a:buNone/>
              <a:defRPr sz="2000"/>
            </a:lvl6pPr>
            <a:lvl7pPr marL="2742871" indent="0">
              <a:buNone/>
              <a:defRPr sz="2000"/>
            </a:lvl7pPr>
            <a:lvl8pPr marL="3200016" indent="0">
              <a:buNone/>
              <a:defRPr sz="2000"/>
            </a:lvl8pPr>
            <a:lvl9pPr marL="3657161" indent="0">
              <a:buNone/>
              <a:defRPr sz="2000"/>
            </a:lvl9pPr>
          </a:lstStyle>
          <a:p>
            <a:pPr lvl="0"/>
            <a:endParaRPr lang="nl-NL" noProof="0"/>
          </a:p>
        </p:txBody>
      </p:sp>
      <p:sp>
        <p:nvSpPr>
          <p:cNvPr id="4" name="Tijdelijke aanduiding voor teks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45" indent="0">
              <a:buNone/>
              <a:defRPr sz="1200"/>
            </a:lvl2pPr>
            <a:lvl3pPr marL="914290" indent="0">
              <a:buNone/>
              <a:defRPr sz="1000"/>
            </a:lvl3pPr>
            <a:lvl4pPr marL="1371435" indent="0">
              <a:buNone/>
              <a:defRPr sz="900"/>
            </a:lvl4pPr>
            <a:lvl5pPr marL="1828581" indent="0">
              <a:buNone/>
              <a:defRPr sz="900"/>
            </a:lvl5pPr>
            <a:lvl6pPr marL="2285726" indent="0">
              <a:buNone/>
              <a:defRPr sz="900"/>
            </a:lvl6pPr>
            <a:lvl7pPr marL="2742871" indent="0">
              <a:buNone/>
              <a:defRPr sz="900"/>
            </a:lvl7pPr>
            <a:lvl8pPr marL="3200016" indent="0">
              <a:buNone/>
              <a:defRPr sz="900"/>
            </a:lvl8pPr>
            <a:lvl9pPr marL="3657161" indent="0">
              <a:buNone/>
              <a:defRPr sz="900"/>
            </a:lvl9pPr>
          </a:lstStyle>
          <a:p>
            <a:pPr lvl="0"/>
            <a:r>
              <a:rPr lang="nl-NL"/>
              <a:t>Klik om de modelstijlen te bewerken</a:t>
            </a:r>
          </a:p>
        </p:txBody>
      </p:sp>
      <p:sp>
        <p:nvSpPr>
          <p:cNvPr id="5" name="Tijdelijke aanduiding voor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D0E64990-4CF2-EF46-83B6-67E8A1A7E8F7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ECF9C9AA-7BE4-F640-9548-2ACC4E214E6D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8525114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en verticale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E4C99D78-7D27-CB42-8B50-9699A3611496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B01B35AF-7DFB-D94E-9F9F-13E9A143DC54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9451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e titel en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e titel 1"/>
          <p:cNvSpPr>
            <a:spLocks noGrp="1"/>
          </p:cNvSpPr>
          <p:nvPr>
            <p:ph type="title" orient="vert"/>
          </p:nvPr>
        </p:nvSpPr>
        <p:spPr>
          <a:xfrm>
            <a:off x="9282114" y="384175"/>
            <a:ext cx="2879725" cy="8193088"/>
          </a:xfrm>
        </p:spPr>
        <p:txBody>
          <a:bodyPr vert="eaVert"/>
          <a:lstStyle/>
          <a:p>
            <a:r>
              <a:rPr lang="nl-NL"/>
              <a:t>Klik om de stijl te bewerken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639763" y="384175"/>
            <a:ext cx="8489950" cy="8193088"/>
          </a:xfrm>
        </p:spPr>
        <p:txBody>
          <a:bodyPr vert="eaVert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1D2BABDA-9D45-2446-BDEE-8D69C0E537E5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defTabSz="914400">
              <a:defRPr/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defTabSz="914400">
              <a:defRPr smtClean="0"/>
            </a:lvl1pPr>
          </a:lstStyle>
          <a:p>
            <a:pPr>
              <a:defRPr/>
            </a:pPr>
            <a:fld id="{BEC53808-D69C-9C43-9E1B-7B62DB280952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937417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905F0544-618A-F24D-958F-16902C837683}" type="datetimeFigureOut">
              <a:rPr lang="en-GB"/>
              <a:pPr>
                <a:defRPr/>
              </a:pPr>
              <a:t>01/07/2021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397B08B2-6F67-124D-B0C4-32DA581D42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1031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ＭＳ Ｐゴシック" charset="0"/>
          <a:cs typeface="ＭＳ Ｐゴシック" charset="0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ＭＳ Ｐゴシック" charset="0"/>
          <a:cs typeface="ＭＳ Ｐゴシック" charset="0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ＭＳ Ｐゴシック" charset="0"/>
          <a:cs typeface="ＭＳ Ｐゴシック" charset="0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jdelijke aanduiding voor titel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29" tIns="45715" rIns="91429" bIns="4571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Klik om de stijl te bewerken</a:t>
            </a:r>
          </a:p>
        </p:txBody>
      </p:sp>
      <p:sp>
        <p:nvSpPr>
          <p:cNvPr id="13315" name="Tijdelijke aanduiding voor teks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29" tIns="45715" rIns="91429" bIns="4571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</a:p>
        </p:txBody>
      </p:sp>
      <p:sp>
        <p:nvSpPr>
          <p:cNvPr id="4" name="Tijdelijke aanduiding voor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29" tIns="45715" rIns="91429" bIns="45715" numCol="1" anchor="ctr" anchorCtr="0" compatLnSpc="1">
            <a:prstTxWarp prst="textNoShape">
              <a:avLst/>
            </a:prstTxWarp>
          </a:bodyPr>
          <a:lstStyle>
            <a:lvl1pPr defTabSz="912813" eaLnBrk="1" hangingPunct="1">
              <a:defRPr sz="1200" smtClean="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852353E2-3A26-7A44-ABA7-D0ECB9E7FFE0}" type="datetimeFigureOut">
              <a:rPr lang="nl-NL"/>
              <a:pPr>
                <a:defRPr/>
              </a:pPr>
              <a:t>1-7-2021</a:t>
            </a:fld>
            <a:endParaRPr lang="nl-NL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29" tIns="45715" rIns="91429" bIns="45715" rtlCol="0" anchor="ctr"/>
          <a:lstStyle>
            <a:lvl1pPr algn="ctr" defTabSz="91429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nl-NL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29" tIns="45715" rIns="91429" bIns="45715" numCol="1" anchor="ctr" anchorCtr="0" compatLnSpc="1">
            <a:prstTxWarp prst="textNoShape">
              <a:avLst/>
            </a:prstTxWarp>
          </a:bodyPr>
          <a:lstStyle>
            <a:lvl1pPr algn="r" defTabSz="912813" eaLnBrk="1" hangingPunct="1">
              <a:defRPr sz="1200" smtClean="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1E4DD2D2-C575-4345-8A9E-A9F683C8AAFF}" type="slidenum">
              <a:rPr lang="nl-NL"/>
              <a:pPr>
                <a:defRPr/>
              </a:pPr>
              <a:t>‹#›</a:t>
            </a:fld>
            <a:endParaRPr lang="nl-N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2813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2pPr>
      <a:lvl3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3pPr>
      <a:lvl4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4pPr>
      <a:lvl5pPr algn="ctr" defTabSz="912813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  <a:cs typeface="ＭＳ Ｐゴシック" charset="0"/>
        </a:defRPr>
      </a:lvl5pPr>
      <a:lvl6pPr marL="4572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912813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1313" indent="-341313" algn="l" defTabSz="912813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1363" indent="-284163" algn="l" defTabSz="912813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1413" indent="-227013" algn="l" defTabSz="912813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598613" indent="-227013" algn="l" defTabSz="912813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5813" indent="-227013" algn="l" defTabSz="912813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298" indent="-228573" algn="l" defTabSz="91429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443" indent="-228573" algn="l" defTabSz="91429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589" indent="-228573" algn="l" defTabSz="91429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734" indent="-228573" algn="l" defTabSz="91429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45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90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35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581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26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871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16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161" algn="l" defTabSz="9142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2097" y="1122363"/>
            <a:ext cx="8100464" cy="2387600"/>
          </a:xfrm>
        </p:spPr>
        <p:txBody>
          <a:bodyPr/>
          <a:lstStyle/>
          <a:p>
            <a:r>
              <a:rPr lang="en-GB" sz="5400" b="1" dirty="0"/>
              <a:t>SHSS6067 </a:t>
            </a:r>
            <a:br>
              <a:rPr lang="en-GB" sz="5400" b="1" dirty="0"/>
            </a:br>
            <a:r>
              <a:rPr lang="en-GB" sz="5400" b="1" dirty="0"/>
              <a:t>Sports Trauma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Revision Session </a:t>
            </a:r>
          </a:p>
        </p:txBody>
      </p:sp>
    </p:spTree>
    <p:extLst>
      <p:ext uri="{BB962C8B-B14F-4D97-AF65-F5344CB8AC3E}">
        <p14:creationId xmlns:p14="http://schemas.microsoft.com/office/powerpoint/2010/main" val="283952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Paper</a:t>
            </a:r>
          </a:p>
          <a:p>
            <a:r>
              <a:rPr lang="en-GB" dirty="0"/>
              <a:t>True/False MCQs </a:t>
            </a:r>
          </a:p>
          <a:p>
            <a:r>
              <a:rPr lang="en-GB" dirty="0"/>
              <a:t>45 questions each with 5 statements  </a:t>
            </a:r>
          </a:p>
          <a:p>
            <a:r>
              <a:rPr lang="en-GB" dirty="0"/>
              <a:t>Total 225 marks available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327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7603" y="1825625"/>
            <a:ext cx="4137247" cy="2825030"/>
          </a:xfrm>
        </p:spPr>
        <p:txBody>
          <a:bodyPr/>
          <a:lstStyle/>
          <a:p>
            <a:r>
              <a:rPr lang="en-GB" dirty="0"/>
              <a:t>Sections covered </a:t>
            </a:r>
          </a:p>
          <a:p>
            <a:pPr marL="514350" indent="-514350">
              <a:buAutoNum type="arabicPeriod"/>
            </a:pPr>
            <a:r>
              <a:rPr lang="en-GB" dirty="0"/>
              <a:t>Initial assessment &amp; management</a:t>
            </a:r>
          </a:p>
          <a:p>
            <a:pPr marL="514350" indent="-514350">
              <a:buAutoNum type="arabicPeriod"/>
            </a:pPr>
            <a:r>
              <a:rPr lang="en-GB" dirty="0"/>
              <a:t>BLS</a:t>
            </a:r>
          </a:p>
          <a:p>
            <a:pPr marL="514350" indent="-514350">
              <a:buAutoNum type="arabicPeriod"/>
            </a:pPr>
            <a:r>
              <a:rPr lang="en-GB" dirty="0"/>
              <a:t>ALS</a:t>
            </a:r>
          </a:p>
          <a:p>
            <a:pPr marL="514350" indent="-514350">
              <a:buAutoNum type="arabicPeriod"/>
            </a:pPr>
            <a:r>
              <a:rPr lang="en-GB" dirty="0"/>
              <a:t>Advanced airway management</a:t>
            </a:r>
          </a:p>
          <a:p>
            <a:pPr marL="514350" indent="-514350">
              <a:buAutoNum type="arabicPeriod"/>
            </a:pPr>
            <a:r>
              <a:rPr lang="en-GB" dirty="0"/>
              <a:t>Breathing &amp; chest trauma </a:t>
            </a:r>
          </a:p>
          <a:p>
            <a:pPr marL="514350" indent="-514350">
              <a:buAutoNum type="arabicPeriod"/>
            </a:pPr>
            <a:r>
              <a:rPr lang="en-GB" dirty="0"/>
              <a:t>Circulation &amp; shock 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278848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7. Head injuries &amp; concussion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Facial Injuries 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Spinal Injuries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MSK trauma 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Wound care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Medical emergencies 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Medical equipment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Medical gases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en-GB" dirty="0"/>
              <a:t>EAPs</a:t>
            </a:r>
          </a:p>
          <a:p>
            <a:pPr marL="514350" indent="-514350">
              <a:buAutoNum type="arabicPeriod" startAt="8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097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1656966" y="1780236"/>
            <a:ext cx="6711098" cy="4351338"/>
          </a:xfrm>
        </p:spPr>
        <p:txBody>
          <a:bodyPr/>
          <a:lstStyle/>
          <a:p>
            <a:pPr marL="0" indent="0">
              <a:spcAft>
                <a:spcPts val="750"/>
              </a:spcAft>
              <a:buNone/>
            </a:pPr>
            <a:r>
              <a:rPr lang="en-GB" b="1" dirty="0">
                <a:ea typeface="Times New Roman"/>
                <a:cs typeface="Times New Roman"/>
              </a:rPr>
              <a:t>During the primary survey, when should re-evaluation take place?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If the patient deteriorates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About every 30 minutes in an injured athlete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If there is a cause for concern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Following an intervention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If there is uncertainty in the patient’s condition or care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-98191" y="279843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98193" y="333710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98192" y="423495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98191" y="468895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98191" y="522762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867261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3490" y="1886994"/>
            <a:ext cx="7886700" cy="4351338"/>
          </a:xfrm>
        </p:spPr>
        <p:txBody>
          <a:bodyPr/>
          <a:lstStyle/>
          <a:p>
            <a:pPr marL="0" indent="0">
              <a:spcAft>
                <a:spcPts val="750"/>
              </a:spcAft>
              <a:buNone/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Using ATMIST for handover of a trauma patient, what does ATMIST stand for?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 = Appearance of the athlete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T = Traumatised areas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M = Mechanism of injury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 = Injuries present and suspected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T = Time of injury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515500" y="290889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515501" y="334303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515500" y="391535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515500" y="445864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15500" y="500194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858505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66687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the secondary survey, which of the following statements are true?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Should be undertaken before the athlete is transported to the hospital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SAMPLE history is part of the secondary survey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Is focused on the injured areas identified in the primary survey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Is after the primary survey and when vital signs are normalising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May involve assessment of the peripheral neurology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447994" y="270637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47994" y="356491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47994" y="411521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72925" y="497375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47994" y="588175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949476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700500"/>
            <a:ext cx="7886700" cy="5074652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sz="2400" b="1" dirty="0">
                <a:solidFill>
                  <a:srgbClr val="000000"/>
                </a:solidFill>
                <a:ea typeface="Times New Roman"/>
                <a:cs typeface="Times New Roman"/>
              </a:rPr>
              <a:t>In basic life support (2010 guidelines), which of the following statements are true?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Head tilt, chin lift opening of the airway is a safe technique for all patients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A patient in respiratory arrest with cardiac output requires 10-12 breaths per minute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Chest compressions are to the depth of 5 to 6 cm in the average adult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Chest compressions are performed on the lower third of the sternum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Chest compressions to rescue breaths with two rescuers are at a ratio of 30:2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-362078" y="261376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62078" y="334601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362080" y="414057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362079" y="491454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29967" y="571802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318324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2610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The chain of survival includes: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Early, good quality CPR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Early defibrillation in all cardiac arrest patients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Early recognition and call for help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Immediate post-resuscitation care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Recovery position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644" y="242910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644" y="2967304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644" y="346772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644" y="399301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644" y="449909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896717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0972" y="166687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airway management and ventilation, in particular the laryngeal mask airway, which of the following statements are true?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Is rapidly and easily inserted in most patients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Protects against aspiration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Requires a head tilt manoeuvre for insertion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Is suitable for patients with high airway pressures or full stomachs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Is one type of </a:t>
            </a:r>
            <a:r>
              <a:rPr lang="en-GB" dirty="0" err="1">
                <a:ea typeface="Times New Roman"/>
                <a:cs typeface="Times New Roman"/>
              </a:rPr>
              <a:t>supraglottic</a:t>
            </a:r>
            <a:r>
              <a:rPr lang="en-GB" dirty="0">
                <a:ea typeface="Times New Roman"/>
                <a:cs typeface="Times New Roman"/>
              </a:rPr>
              <a:t> airway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478678" y="341723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78678" y="397148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78678" y="448824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78678" y="500501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78678" y="585665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2569212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6351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sz="2400" b="1" dirty="0">
                <a:solidFill>
                  <a:srgbClr val="000000"/>
                </a:solidFill>
                <a:ea typeface="Times New Roman"/>
                <a:cs typeface="Times New Roman"/>
              </a:rPr>
              <a:t>In thoracic trauma, which of the following statements are true? Select one answer 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Open pneumothorax wounds can be treated by an </a:t>
            </a:r>
            <a:r>
              <a:rPr lang="en-GB" sz="2400" dirty="0" err="1">
                <a:ea typeface="Times New Roman"/>
                <a:cs typeface="Times New Roman"/>
              </a:rPr>
              <a:t>Asherman</a:t>
            </a:r>
            <a:r>
              <a:rPr lang="en-GB" sz="2400" dirty="0">
                <a:ea typeface="Times New Roman"/>
                <a:cs typeface="Times New Roman"/>
              </a:rPr>
              <a:t> or Russell chest seal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Paradoxical segments with a flail segment are clinically apparent immediately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A deviated trachea is an early sign of a tension pneumothorax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Needle decompression of a tension pneumothorax is in the second intercostal space just below the second rib in the mid-clavicular line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By definition, a massive haemothorax contains ~ 20% blood volume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-392762" y="252840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92762" y="327701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45309" y="408048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45309" y="488395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45310" y="598646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414969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2562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Considering circulation and shock, specifically fluids for an injured player, which of the following statements are true?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Should be given in 250ml aliquots if required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Should ideally be given through a large bore cannula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Are given if there is no radial pulse in blunt trauma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May be required for chest injuries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Are given to all patients with class 2 haemorrhagic shock in the field</a:t>
            </a:r>
            <a:endParaRPr lang="en-GB" dirty="0">
              <a:latin typeface="Cambria"/>
              <a:ea typeface="ＭＳ 明朝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508021" y="320502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508021" y="374369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508022" y="463951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508021" y="512309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08021" y="566176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2767465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9603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head injuries, specifically </a:t>
            </a:r>
            <a:r>
              <a:rPr lang="en-GB" b="1" dirty="0" err="1">
                <a:solidFill>
                  <a:srgbClr val="000000"/>
                </a:solidFill>
                <a:ea typeface="Times New Roman"/>
                <a:cs typeface="Times New Roman"/>
              </a:rPr>
              <a:t>Maddocks</a:t>
            </a: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 questions, which of the following statements are true?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Are part of the SCAT3 assessment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Are always answered incorrectly when concussed 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Include the question – “What is today’s date?”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Include the question – “Which half is it?”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Are used to differentiate moderate from major brain injury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503226" y="3167764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503226" y="373766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503226" y="426534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503226" y="479302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03226" y="526080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236414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facial, dental and eye injuries, which of the following manoeuvres have been shown to be useful in the control of epistaxis?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Lying the patient down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Applying pressure to the fleshy part of the nose for 10-15 minutes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Applying ice packs to the neck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Blowing of the nose to remove any large clots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Tilting the head backwards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405036" y="321574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05036" y="376999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05036" y="466223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05037" y="511290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05036" y="564493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653311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Athletes to treat as a potential serious neck injury include: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Those with a suspicious mechanism of injury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 player with pain in the middle of their neck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Those with loss of movement in their arms or legs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An unconscious player after a collision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An asthmatic player who slumps to the ground after running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380488" y="285980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80488" y="332758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380488" y="386579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380489" y="440399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380488" y="4883031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875165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6008" y="1782667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immobilisation of fractures, which of the following statements are true?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Increases the risk of fat embolism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Potentially reduces haemorrhage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Helps with pain relief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Often results in more soft tissue damage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Should splint above and below an injured joint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92053" y="279843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92053" y="327133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92054" y="380442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92055" y="434262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92053" y="4858294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851598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5079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ea typeface="Times New Roman"/>
                <a:cs typeface="Times New Roman"/>
              </a:rPr>
              <a:t>The aims of wound treatment are to: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Restore function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Allow the athlete to return back to play immediately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Minimise the risk of infection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Achieve a temporising measure until after the match to allow for more thorough cleaning and exploration before definitive closure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ea typeface="Times New Roman"/>
                <a:cs typeface="Times New Roman"/>
              </a:rPr>
              <a:t>Repair tissue integrity with strength and optimal </a:t>
            </a:r>
            <a:r>
              <a:rPr lang="en-GB" dirty="0" err="1">
                <a:solidFill>
                  <a:srgbClr val="000000"/>
                </a:solidFill>
                <a:ea typeface="Times New Roman"/>
                <a:cs typeface="Times New Roman"/>
              </a:rPr>
              <a:t>cosmesis</a:t>
            </a:r>
            <a:endParaRPr lang="en-GB" dirty="0">
              <a:latin typeface="Cambria"/>
              <a:ea typeface="ＭＳ 明朝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325256" y="248544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25256" y="2987914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357667" y="389453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325256" y="433005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325256" y="567219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4044795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1656" y="1825625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sz="2400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medical emergencies, specifically hypothermia, which of the following statements are true?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Hypothermia is defined as core temperature less than 36 degrees centigrade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At 28 degrees centigrade, the athlete is at risk of ventricular fibrillation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For mild hypothermia, it may be adequate to wrap the patient once they are dry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During rewarming, the patient often becomes hypertensive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For marked hypothermia, it may necessary to actively warm the patient using a warm water bath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-484816" y="2749337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84816" y="348262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84816" y="427282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84817" y="504188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514158" y="5546840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1913514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7300" y="1868583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sz="2400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equipment and medications abroad, which of the following statements are true?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Selection of equipment is the same for each country you are visiting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Requires home and abroad countries’ agreement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Requiring the necessary paperwork for customs is usually a short straightforward process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It is important to ensure adequate medical insurance is in place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sz="2400" dirty="0">
                <a:ea typeface="Times New Roman"/>
                <a:cs typeface="Times New Roman"/>
              </a:rPr>
              <a:t>All medications are allowed in all countries</a:t>
            </a:r>
            <a:endParaRPr lang="en-GB" sz="2400" dirty="0">
              <a:latin typeface="Cambria"/>
              <a:ea typeface="ＭＳ 明朝"/>
              <a:cs typeface="Times New Roman"/>
            </a:endParaRP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-411173" y="275547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11174" y="353043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11173" y="401169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54515" y="475052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54515" y="555399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1630732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2805" y="1880857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When considering medical gases, </a:t>
            </a:r>
            <a:r>
              <a:rPr lang="en-GB" b="1" dirty="0" err="1">
                <a:solidFill>
                  <a:srgbClr val="000000"/>
                </a:solidFill>
                <a:ea typeface="Times New Roman"/>
                <a:cs typeface="Times New Roman"/>
              </a:rPr>
              <a:t>Entonox</a:t>
            </a: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 would be suitable for use with: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An isolated tibial fracture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Rib fractures with severe pain and hypoxia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Shoulder dislocation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 depressed cheek fracture in a patient with a GCS of 14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A concussed player complaining of a headache</a:t>
            </a:r>
            <a:endParaRPr lang="en-GB" dirty="0">
              <a:latin typeface="Cambria"/>
              <a:ea typeface="ＭＳ 明朝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-276160" y="287821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276160" y="341641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276160" y="3916838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276160" y="4446922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276160" y="5307406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2975885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8396" y="1868583"/>
            <a:ext cx="7886700" cy="4351338"/>
          </a:xfrm>
        </p:spPr>
        <p:txBody>
          <a:bodyPr/>
          <a:lstStyle/>
          <a:p>
            <a:pPr>
              <a:spcAft>
                <a:spcPts val="750"/>
              </a:spcAft>
            </a:pPr>
            <a:r>
              <a:rPr lang="en-GB" b="1" dirty="0">
                <a:solidFill>
                  <a:srgbClr val="000000"/>
                </a:solidFill>
                <a:ea typeface="Times New Roman"/>
                <a:cs typeface="Times New Roman"/>
              </a:rPr>
              <a:t>Developing standard operating procedures has the following benefits: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Reduces the need to train as much so saves time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Reduces stress for medical teams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Improves player care when they are injured or ill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Minimises equipment failure through checks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en-GB" dirty="0">
                <a:ea typeface="Times New Roman"/>
                <a:cs typeface="Times New Roman"/>
              </a:rPr>
              <a:t>Minimises mistakes</a:t>
            </a:r>
            <a:endParaRPr lang="en-GB" dirty="0">
              <a:latin typeface="Cambria"/>
              <a:ea typeface="ＭＳ 明朝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-476761" y="289048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476761" y="3428689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476761" y="3896475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476761" y="441841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476761" y="4927053"/>
            <a:ext cx="175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True/ False </a:t>
            </a:r>
          </a:p>
        </p:txBody>
      </p:sp>
    </p:spTree>
    <p:extLst>
      <p:ext uri="{BB962C8B-B14F-4D97-AF65-F5344CB8AC3E}">
        <p14:creationId xmlns:p14="http://schemas.microsoft.com/office/powerpoint/2010/main" val="30690085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71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Practical Moulage </a:t>
            </a:r>
          </a:p>
          <a:p>
            <a:r>
              <a:rPr lang="en-GB" dirty="0"/>
              <a:t>The most poorly/unwell patient you have ever seen </a:t>
            </a:r>
          </a:p>
          <a:p>
            <a:pPr lvl="1"/>
            <a:r>
              <a:rPr lang="en-GB" dirty="0"/>
              <a:t>SAFE approach </a:t>
            </a:r>
          </a:p>
          <a:p>
            <a:pPr lvl="1"/>
            <a:r>
              <a:rPr lang="en-GB" dirty="0"/>
              <a:t>Airway</a:t>
            </a:r>
          </a:p>
          <a:p>
            <a:pPr lvl="1"/>
            <a:r>
              <a:rPr lang="en-GB" dirty="0"/>
              <a:t>Breathing</a:t>
            </a:r>
          </a:p>
          <a:p>
            <a:pPr lvl="1"/>
            <a:r>
              <a:rPr lang="en-GB" dirty="0"/>
              <a:t>Circulation</a:t>
            </a:r>
          </a:p>
          <a:p>
            <a:pPr lvl="1"/>
            <a:r>
              <a:rPr lang="en-GB" dirty="0"/>
              <a:t>Disability </a:t>
            </a:r>
          </a:p>
          <a:p>
            <a:pPr lvl="1"/>
            <a:r>
              <a:rPr lang="en-GB" dirty="0"/>
              <a:t>Everything else (</a:t>
            </a:r>
            <a:r>
              <a:rPr lang="en-GB" dirty="0" err="1"/>
              <a:t>inc</a:t>
            </a:r>
            <a:r>
              <a:rPr lang="en-GB" dirty="0"/>
              <a:t> medical emergencies)</a:t>
            </a:r>
          </a:p>
          <a:p>
            <a:pPr lvl="1"/>
            <a:r>
              <a:rPr lang="en-GB" dirty="0"/>
              <a:t>Handover to paramedics </a:t>
            </a:r>
          </a:p>
          <a:p>
            <a:r>
              <a:rPr lang="en-GB" dirty="0">
                <a:solidFill>
                  <a:srgbClr val="FF0000"/>
                </a:solidFill>
              </a:rPr>
              <a:t>Don’t forget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Call for help/ambulance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Oxygen </a:t>
            </a:r>
          </a:p>
        </p:txBody>
      </p:sp>
    </p:spTree>
    <p:extLst>
      <p:ext uri="{BB962C8B-B14F-4D97-AF65-F5344CB8AC3E}">
        <p14:creationId xmlns:p14="http://schemas.microsoft.com/office/powerpoint/2010/main" val="35805603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MOCK EXAMINATION 1:</a:t>
            </a:r>
          </a:p>
          <a:p>
            <a:pPr marL="0" indent="0">
              <a:buNone/>
            </a:pPr>
            <a:r>
              <a:rPr lang="en-GB" dirty="0"/>
              <a:t>Player tackled Hi &amp; Lo, in agony on floor with severe leg  injury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Satisfactory/ Unsatisfactory Fail </a:t>
            </a:r>
          </a:p>
        </p:txBody>
      </p:sp>
    </p:spTree>
    <p:extLst>
      <p:ext uri="{BB962C8B-B14F-4D97-AF65-F5344CB8AC3E}">
        <p14:creationId xmlns:p14="http://schemas.microsoft.com/office/powerpoint/2010/main" val="22567247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MOCK EXAMINATION 2:</a:t>
            </a:r>
          </a:p>
          <a:p>
            <a:pPr marL="0" indent="0">
              <a:buNone/>
            </a:pPr>
            <a:r>
              <a:rPr lang="en-GB" dirty="0"/>
              <a:t>Choke tackle in maul followed by no arm tackle to mid thigh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Satisfactory/ Unsatisfactory Fail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8232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Summary:</a:t>
            </a:r>
          </a:p>
          <a:p>
            <a:r>
              <a:rPr lang="en-GB" dirty="0"/>
              <a:t>60 min Written Paper (45 MCQs)</a:t>
            </a:r>
          </a:p>
          <a:p>
            <a:r>
              <a:rPr lang="en-GB" dirty="0"/>
              <a:t>30 min Practical Moulage </a:t>
            </a:r>
          </a:p>
          <a:p>
            <a:endParaRPr lang="en-GB" dirty="0"/>
          </a:p>
          <a:p>
            <a:r>
              <a:rPr lang="en-GB" dirty="0"/>
              <a:t>Use World Rugby Immediate Care in Rugby online modules for revision </a:t>
            </a:r>
          </a:p>
        </p:txBody>
      </p:sp>
    </p:spTree>
    <p:extLst>
      <p:ext uri="{BB962C8B-B14F-4D97-AF65-F5344CB8AC3E}">
        <p14:creationId xmlns:p14="http://schemas.microsoft.com/office/powerpoint/2010/main" val="1733414784"/>
      </p:ext>
    </p:extLst>
  </p:cSld>
  <p:clrMapOvr>
    <a:masterClrMapping/>
  </p:clrMapOvr>
</p:sld>
</file>

<file path=ppt/theme/theme1.xml><?xml version="1.0" encoding="utf-8"?>
<a:theme xmlns:a="http://schemas.openxmlformats.org/drawingml/2006/main" name="SST Template 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SST Template .thmx</Template>
  <TotalTime>0</TotalTime>
  <Words>1395</Words>
  <Application>Microsoft Office PowerPoint</Application>
  <PresentationFormat>On-screen Show (4:3)</PresentationFormat>
  <Paragraphs>239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Cambria</vt:lpstr>
      <vt:lpstr>SST Template </vt:lpstr>
      <vt:lpstr>Kantoorthema</vt:lpstr>
      <vt:lpstr>SHSS6067  Sports Trauma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SHOE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SHSS6067  Sports Trauma Management</dc:title>
  <dc:creator>Kate  Evans</dc:creator>
  <cp:lastModifiedBy>Daniel Martin</cp:lastModifiedBy>
  <cp:revision>6</cp:revision>
  <dcterms:created xsi:type="dcterms:W3CDTF">2017-05-01T13:21:32Z</dcterms:created>
  <dcterms:modified xsi:type="dcterms:W3CDTF">2021-07-01T10:33:44Z</dcterms:modified>
</cp:coreProperties>
</file>