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5119350"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25" d="100"/>
          <a:sy n="25" d="100"/>
        </p:scale>
        <p:origin x="2621"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3951" y="3499590"/>
            <a:ext cx="12851448" cy="7444669"/>
          </a:xfrm>
        </p:spPr>
        <p:txBody>
          <a:bodyPr anchor="b"/>
          <a:lstStyle>
            <a:lvl1pPr algn="ctr">
              <a:defRPr sz="9921"/>
            </a:lvl1pPr>
          </a:lstStyle>
          <a:p>
            <a:r>
              <a:rPr lang="en-US"/>
              <a:t>Click to edit Master title style</a:t>
            </a:r>
            <a:endParaRPr lang="en-US" dirty="0"/>
          </a:p>
        </p:txBody>
      </p:sp>
      <p:sp>
        <p:nvSpPr>
          <p:cNvPr id="3" name="Subtitle 2"/>
          <p:cNvSpPr>
            <a:spLocks noGrp="1"/>
          </p:cNvSpPr>
          <p:nvPr>
            <p:ph type="subTitle" idx="1"/>
          </p:nvPr>
        </p:nvSpPr>
        <p:spPr>
          <a:xfrm>
            <a:off x="1889919" y="11231355"/>
            <a:ext cx="11339513" cy="5162758"/>
          </a:xfrm>
        </p:spPr>
        <p:txBody>
          <a:bodyPr/>
          <a:lstStyle>
            <a:lvl1pPr marL="0" indent="0" algn="ctr">
              <a:buNone/>
              <a:defRPr sz="3968"/>
            </a:lvl1pPr>
            <a:lvl2pPr marL="755980" indent="0" algn="ctr">
              <a:buNone/>
              <a:defRPr sz="3307"/>
            </a:lvl2pPr>
            <a:lvl3pPr marL="1511960" indent="0" algn="ctr">
              <a:buNone/>
              <a:defRPr sz="2976"/>
            </a:lvl3pPr>
            <a:lvl4pPr marL="2267941" indent="0" algn="ctr">
              <a:buNone/>
              <a:defRPr sz="2646"/>
            </a:lvl4pPr>
            <a:lvl5pPr marL="3023921" indent="0" algn="ctr">
              <a:buNone/>
              <a:defRPr sz="2646"/>
            </a:lvl5pPr>
            <a:lvl6pPr marL="3779901" indent="0" algn="ctr">
              <a:buNone/>
              <a:defRPr sz="2646"/>
            </a:lvl6pPr>
            <a:lvl7pPr marL="4535881" indent="0" algn="ctr">
              <a:buNone/>
              <a:defRPr sz="2646"/>
            </a:lvl7pPr>
            <a:lvl8pPr marL="5291861" indent="0" algn="ctr">
              <a:buNone/>
              <a:defRPr sz="2646"/>
            </a:lvl8pPr>
            <a:lvl9pPr marL="6047842" indent="0" algn="ctr">
              <a:buNone/>
              <a:defRPr sz="2646"/>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2DB4D8F-2B83-485D-9DBF-8C646DAE467F}"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CD5213-0F28-4136-86D1-453ADB756028}" type="slidenum">
              <a:rPr lang="en-GB" smtClean="0"/>
              <a:t>‹#›</a:t>
            </a:fld>
            <a:endParaRPr lang="en-GB"/>
          </a:p>
        </p:txBody>
      </p:sp>
    </p:spTree>
    <p:extLst>
      <p:ext uri="{BB962C8B-B14F-4D97-AF65-F5344CB8AC3E}">
        <p14:creationId xmlns:p14="http://schemas.microsoft.com/office/powerpoint/2010/main" val="22349053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DB4D8F-2B83-485D-9DBF-8C646DAE467F}"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CD5213-0F28-4136-86D1-453ADB756028}" type="slidenum">
              <a:rPr lang="en-GB" smtClean="0"/>
              <a:t>‹#›</a:t>
            </a:fld>
            <a:endParaRPr lang="en-GB"/>
          </a:p>
        </p:txBody>
      </p:sp>
    </p:spTree>
    <p:extLst>
      <p:ext uri="{BB962C8B-B14F-4D97-AF65-F5344CB8AC3E}">
        <p14:creationId xmlns:p14="http://schemas.microsoft.com/office/powerpoint/2010/main" val="2548997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31582" y="5331063"/>
            <a:ext cx="13040439" cy="8894992"/>
          </a:xfrm>
        </p:spPr>
        <p:txBody>
          <a:bodyPr anchor="b"/>
          <a:lstStyle>
            <a:lvl1pPr>
              <a:defRPr sz="9921"/>
            </a:lvl1pPr>
          </a:lstStyle>
          <a:p>
            <a:r>
              <a:rPr lang="en-US"/>
              <a:t>Click to edit Master title style</a:t>
            </a:r>
            <a:endParaRPr lang="en-US" dirty="0"/>
          </a:p>
        </p:txBody>
      </p:sp>
      <p:sp>
        <p:nvSpPr>
          <p:cNvPr id="3" name="Text Placeholder 2"/>
          <p:cNvSpPr>
            <a:spLocks noGrp="1"/>
          </p:cNvSpPr>
          <p:nvPr>
            <p:ph type="body" idx="1"/>
          </p:nvPr>
        </p:nvSpPr>
        <p:spPr>
          <a:xfrm>
            <a:off x="1031582" y="14310205"/>
            <a:ext cx="13040439" cy="4677666"/>
          </a:xfrm>
        </p:spPr>
        <p:txBody>
          <a:bodyPr/>
          <a:lstStyle>
            <a:lvl1pPr marL="0" indent="0">
              <a:buNone/>
              <a:defRPr sz="3968">
                <a:solidFill>
                  <a:schemeClr val="tx1">
                    <a:tint val="82000"/>
                  </a:schemeClr>
                </a:solidFill>
              </a:defRPr>
            </a:lvl1pPr>
            <a:lvl2pPr marL="755980" indent="0">
              <a:buNone/>
              <a:defRPr sz="3307">
                <a:solidFill>
                  <a:schemeClr val="tx1">
                    <a:tint val="82000"/>
                  </a:schemeClr>
                </a:solidFill>
              </a:defRPr>
            </a:lvl2pPr>
            <a:lvl3pPr marL="1511960" indent="0">
              <a:buNone/>
              <a:defRPr sz="2976">
                <a:solidFill>
                  <a:schemeClr val="tx1">
                    <a:tint val="82000"/>
                  </a:schemeClr>
                </a:solidFill>
              </a:defRPr>
            </a:lvl3pPr>
            <a:lvl4pPr marL="2267941" indent="0">
              <a:buNone/>
              <a:defRPr sz="2646">
                <a:solidFill>
                  <a:schemeClr val="tx1">
                    <a:tint val="82000"/>
                  </a:schemeClr>
                </a:solidFill>
              </a:defRPr>
            </a:lvl4pPr>
            <a:lvl5pPr marL="3023921" indent="0">
              <a:buNone/>
              <a:defRPr sz="2646">
                <a:solidFill>
                  <a:schemeClr val="tx1">
                    <a:tint val="82000"/>
                  </a:schemeClr>
                </a:solidFill>
              </a:defRPr>
            </a:lvl5pPr>
            <a:lvl6pPr marL="3779901" indent="0">
              <a:buNone/>
              <a:defRPr sz="2646">
                <a:solidFill>
                  <a:schemeClr val="tx1">
                    <a:tint val="82000"/>
                  </a:schemeClr>
                </a:solidFill>
              </a:defRPr>
            </a:lvl6pPr>
            <a:lvl7pPr marL="4535881" indent="0">
              <a:buNone/>
              <a:defRPr sz="2646">
                <a:solidFill>
                  <a:schemeClr val="tx1">
                    <a:tint val="82000"/>
                  </a:schemeClr>
                </a:solidFill>
              </a:defRPr>
            </a:lvl7pPr>
            <a:lvl8pPr marL="5291861" indent="0">
              <a:buNone/>
              <a:defRPr sz="2646">
                <a:solidFill>
                  <a:schemeClr val="tx1">
                    <a:tint val="82000"/>
                  </a:schemeClr>
                </a:solidFill>
              </a:defRPr>
            </a:lvl8pPr>
            <a:lvl9pPr marL="6047842" indent="0">
              <a:buNone/>
              <a:defRPr sz="2646">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DB4D8F-2B83-485D-9DBF-8C646DAE467F}"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CD5213-0F28-4136-86D1-453ADB756028}" type="slidenum">
              <a:rPr lang="en-GB" smtClean="0"/>
              <a:t>‹#›</a:t>
            </a:fld>
            <a:endParaRPr lang="en-GB"/>
          </a:p>
        </p:txBody>
      </p:sp>
    </p:spTree>
    <p:extLst>
      <p:ext uri="{BB962C8B-B14F-4D97-AF65-F5344CB8AC3E}">
        <p14:creationId xmlns:p14="http://schemas.microsoft.com/office/powerpoint/2010/main" val="2566768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39455" y="5692400"/>
            <a:ext cx="6425724"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54171" y="5692400"/>
            <a:ext cx="6425724"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2DB4D8F-2B83-485D-9DBF-8C646DAE467F}"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CD5213-0F28-4136-86D1-453ADB756028}" type="slidenum">
              <a:rPr lang="en-GB" smtClean="0"/>
              <a:t>‹#›</a:t>
            </a:fld>
            <a:endParaRPr lang="en-GB"/>
          </a:p>
        </p:txBody>
      </p:sp>
    </p:spTree>
    <p:extLst>
      <p:ext uri="{BB962C8B-B14F-4D97-AF65-F5344CB8AC3E}">
        <p14:creationId xmlns:p14="http://schemas.microsoft.com/office/powerpoint/2010/main" val="3462141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138485"/>
            <a:ext cx="13040439"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41426" y="5241960"/>
            <a:ext cx="6396193" cy="2569003"/>
          </a:xfrm>
        </p:spPr>
        <p:txBody>
          <a:bodyPr anchor="b"/>
          <a:lstStyle>
            <a:lvl1pPr marL="0" indent="0">
              <a:buNone/>
              <a:defRPr sz="3968" b="1"/>
            </a:lvl1pPr>
            <a:lvl2pPr marL="755980" indent="0">
              <a:buNone/>
              <a:defRPr sz="3307" b="1"/>
            </a:lvl2pPr>
            <a:lvl3pPr marL="1511960" indent="0">
              <a:buNone/>
              <a:defRPr sz="2976" b="1"/>
            </a:lvl3pPr>
            <a:lvl4pPr marL="2267941" indent="0">
              <a:buNone/>
              <a:defRPr sz="2646" b="1"/>
            </a:lvl4pPr>
            <a:lvl5pPr marL="3023921" indent="0">
              <a:buNone/>
              <a:defRPr sz="2646" b="1"/>
            </a:lvl5pPr>
            <a:lvl6pPr marL="3779901" indent="0">
              <a:buNone/>
              <a:defRPr sz="2646" b="1"/>
            </a:lvl6pPr>
            <a:lvl7pPr marL="4535881" indent="0">
              <a:buNone/>
              <a:defRPr sz="2646" b="1"/>
            </a:lvl7pPr>
            <a:lvl8pPr marL="5291861" indent="0">
              <a:buNone/>
              <a:defRPr sz="2646" b="1"/>
            </a:lvl8pPr>
            <a:lvl9pPr marL="6047842" indent="0">
              <a:buNone/>
              <a:defRPr sz="2646" b="1"/>
            </a:lvl9pPr>
          </a:lstStyle>
          <a:p>
            <a:pPr lvl="0"/>
            <a:r>
              <a:rPr lang="en-US"/>
              <a:t>Click to edit Master text styles</a:t>
            </a:r>
          </a:p>
        </p:txBody>
      </p:sp>
      <p:sp>
        <p:nvSpPr>
          <p:cNvPr id="4" name="Content Placeholder 3"/>
          <p:cNvSpPr>
            <a:spLocks noGrp="1"/>
          </p:cNvSpPr>
          <p:nvPr>
            <p:ph sz="half" idx="2"/>
          </p:nvPr>
        </p:nvSpPr>
        <p:spPr>
          <a:xfrm>
            <a:off x="1041426" y="7810963"/>
            <a:ext cx="6396193"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54172" y="5241960"/>
            <a:ext cx="6427693" cy="2569003"/>
          </a:xfrm>
        </p:spPr>
        <p:txBody>
          <a:bodyPr anchor="b"/>
          <a:lstStyle>
            <a:lvl1pPr marL="0" indent="0">
              <a:buNone/>
              <a:defRPr sz="3968" b="1"/>
            </a:lvl1pPr>
            <a:lvl2pPr marL="755980" indent="0">
              <a:buNone/>
              <a:defRPr sz="3307" b="1"/>
            </a:lvl2pPr>
            <a:lvl3pPr marL="1511960" indent="0">
              <a:buNone/>
              <a:defRPr sz="2976" b="1"/>
            </a:lvl3pPr>
            <a:lvl4pPr marL="2267941" indent="0">
              <a:buNone/>
              <a:defRPr sz="2646" b="1"/>
            </a:lvl4pPr>
            <a:lvl5pPr marL="3023921" indent="0">
              <a:buNone/>
              <a:defRPr sz="2646" b="1"/>
            </a:lvl5pPr>
            <a:lvl6pPr marL="3779901" indent="0">
              <a:buNone/>
              <a:defRPr sz="2646" b="1"/>
            </a:lvl6pPr>
            <a:lvl7pPr marL="4535881" indent="0">
              <a:buNone/>
              <a:defRPr sz="2646" b="1"/>
            </a:lvl7pPr>
            <a:lvl8pPr marL="5291861" indent="0">
              <a:buNone/>
              <a:defRPr sz="2646" b="1"/>
            </a:lvl8pPr>
            <a:lvl9pPr marL="6047842" indent="0">
              <a:buNone/>
              <a:defRPr sz="2646" b="1"/>
            </a:lvl9pPr>
          </a:lstStyle>
          <a:p>
            <a:pPr lvl="0"/>
            <a:r>
              <a:rPr lang="en-US"/>
              <a:t>Click to edit Master text styles</a:t>
            </a:r>
          </a:p>
        </p:txBody>
      </p:sp>
      <p:sp>
        <p:nvSpPr>
          <p:cNvPr id="6" name="Content Placeholder 5"/>
          <p:cNvSpPr>
            <a:spLocks noGrp="1"/>
          </p:cNvSpPr>
          <p:nvPr>
            <p:ph sz="quarter" idx="4"/>
          </p:nvPr>
        </p:nvSpPr>
        <p:spPr>
          <a:xfrm>
            <a:off x="7654172" y="7810963"/>
            <a:ext cx="6427693"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DB4D8F-2B83-485D-9DBF-8C646DAE467F}" type="datetimeFigureOut">
              <a:rPr lang="en-GB" smtClean="0"/>
              <a:t>21/11/2025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CD5213-0F28-4136-86D1-453ADB756028}" type="slidenum">
              <a:rPr lang="en-GB" smtClean="0"/>
              <a:t>‹#›</a:t>
            </a:fld>
            <a:endParaRPr lang="en-GB"/>
          </a:p>
        </p:txBody>
      </p:sp>
    </p:spTree>
    <p:extLst>
      <p:ext uri="{BB962C8B-B14F-4D97-AF65-F5344CB8AC3E}">
        <p14:creationId xmlns:p14="http://schemas.microsoft.com/office/powerpoint/2010/main" val="3774993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2DB4D8F-2B83-485D-9DBF-8C646DAE467F}" type="datetimeFigureOut">
              <a:rPr lang="en-GB" smtClean="0"/>
              <a:t>21/11/2025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CD5213-0F28-4136-86D1-453ADB756028}" type="slidenum">
              <a:rPr lang="en-GB" smtClean="0"/>
              <a:t>‹#›</a:t>
            </a:fld>
            <a:endParaRPr lang="en-GB"/>
          </a:p>
        </p:txBody>
      </p:sp>
    </p:spTree>
    <p:extLst>
      <p:ext uri="{BB962C8B-B14F-4D97-AF65-F5344CB8AC3E}">
        <p14:creationId xmlns:p14="http://schemas.microsoft.com/office/powerpoint/2010/main" val="4821469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DB4D8F-2B83-485D-9DBF-8C646DAE467F}" type="datetimeFigureOut">
              <a:rPr lang="en-GB" smtClean="0"/>
              <a:t>21/11/2025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CD5213-0F28-4136-86D1-453ADB756028}" type="slidenum">
              <a:rPr lang="en-GB" smtClean="0"/>
              <a:t>‹#›</a:t>
            </a:fld>
            <a:endParaRPr lang="en-GB"/>
          </a:p>
        </p:txBody>
      </p:sp>
    </p:spTree>
    <p:extLst>
      <p:ext uri="{BB962C8B-B14F-4D97-AF65-F5344CB8AC3E}">
        <p14:creationId xmlns:p14="http://schemas.microsoft.com/office/powerpoint/2010/main" val="408828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425575"/>
            <a:ext cx="4876384" cy="4989513"/>
          </a:xfrm>
        </p:spPr>
        <p:txBody>
          <a:bodyPr anchor="b"/>
          <a:lstStyle>
            <a:lvl1pPr>
              <a:defRPr sz="5291"/>
            </a:lvl1pPr>
          </a:lstStyle>
          <a:p>
            <a:r>
              <a:rPr lang="en-US"/>
              <a:t>Click to edit Master title style</a:t>
            </a:r>
            <a:endParaRPr lang="en-US" dirty="0"/>
          </a:p>
        </p:txBody>
      </p:sp>
      <p:sp>
        <p:nvSpPr>
          <p:cNvPr id="3" name="Content Placeholder 2"/>
          <p:cNvSpPr>
            <a:spLocks noGrp="1"/>
          </p:cNvSpPr>
          <p:nvPr>
            <p:ph idx="1"/>
          </p:nvPr>
        </p:nvSpPr>
        <p:spPr>
          <a:xfrm>
            <a:off x="6427693" y="3078850"/>
            <a:ext cx="7654171" cy="15196234"/>
          </a:xfrm>
        </p:spPr>
        <p:txBody>
          <a:bodyPr/>
          <a:lstStyle>
            <a:lvl1pPr>
              <a:defRPr sz="5291"/>
            </a:lvl1pPr>
            <a:lvl2pPr>
              <a:defRPr sz="4630"/>
            </a:lvl2pPr>
            <a:lvl3pPr>
              <a:defRPr sz="3968"/>
            </a:lvl3pPr>
            <a:lvl4pPr>
              <a:defRPr sz="3307"/>
            </a:lvl4pPr>
            <a:lvl5pPr>
              <a:defRPr sz="3307"/>
            </a:lvl5pPr>
            <a:lvl6pPr>
              <a:defRPr sz="3307"/>
            </a:lvl6pPr>
            <a:lvl7pPr>
              <a:defRPr sz="3307"/>
            </a:lvl7pPr>
            <a:lvl8pPr>
              <a:defRPr sz="3307"/>
            </a:lvl8pPr>
            <a:lvl9pPr>
              <a:defRPr sz="330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41425" y="6415088"/>
            <a:ext cx="4876384" cy="11884743"/>
          </a:xfrm>
        </p:spPr>
        <p:txBody>
          <a:bodyPr/>
          <a:lstStyle>
            <a:lvl1pPr marL="0" indent="0">
              <a:buNone/>
              <a:defRPr sz="2646"/>
            </a:lvl1pPr>
            <a:lvl2pPr marL="755980" indent="0">
              <a:buNone/>
              <a:defRPr sz="2315"/>
            </a:lvl2pPr>
            <a:lvl3pPr marL="1511960" indent="0">
              <a:buNone/>
              <a:defRPr sz="1984"/>
            </a:lvl3pPr>
            <a:lvl4pPr marL="2267941" indent="0">
              <a:buNone/>
              <a:defRPr sz="1654"/>
            </a:lvl4pPr>
            <a:lvl5pPr marL="3023921" indent="0">
              <a:buNone/>
              <a:defRPr sz="1654"/>
            </a:lvl5pPr>
            <a:lvl6pPr marL="3779901" indent="0">
              <a:buNone/>
              <a:defRPr sz="1654"/>
            </a:lvl6pPr>
            <a:lvl7pPr marL="4535881" indent="0">
              <a:buNone/>
              <a:defRPr sz="1654"/>
            </a:lvl7pPr>
            <a:lvl8pPr marL="5291861" indent="0">
              <a:buNone/>
              <a:defRPr sz="1654"/>
            </a:lvl8pPr>
            <a:lvl9pPr marL="6047842" indent="0">
              <a:buNone/>
              <a:defRPr sz="1654"/>
            </a:lvl9pPr>
          </a:lstStyle>
          <a:p>
            <a:pPr lvl="0"/>
            <a:r>
              <a:rPr lang="en-US"/>
              <a:t>Click to edit Master text styles</a:t>
            </a:r>
          </a:p>
        </p:txBody>
      </p:sp>
      <p:sp>
        <p:nvSpPr>
          <p:cNvPr id="5" name="Date Placeholder 4"/>
          <p:cNvSpPr>
            <a:spLocks noGrp="1"/>
          </p:cNvSpPr>
          <p:nvPr>
            <p:ph type="dt" sz="half" idx="10"/>
          </p:nvPr>
        </p:nvSpPr>
        <p:spPr/>
        <p:txBody>
          <a:bodyPr/>
          <a:lstStyle/>
          <a:p>
            <a:fld id="{82DB4D8F-2B83-485D-9DBF-8C646DAE467F}"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CD5213-0F28-4136-86D1-453ADB756028}" type="slidenum">
              <a:rPr lang="en-GB" smtClean="0"/>
              <a:t>‹#›</a:t>
            </a:fld>
            <a:endParaRPr lang="en-GB"/>
          </a:p>
        </p:txBody>
      </p:sp>
    </p:spTree>
    <p:extLst>
      <p:ext uri="{BB962C8B-B14F-4D97-AF65-F5344CB8AC3E}">
        <p14:creationId xmlns:p14="http://schemas.microsoft.com/office/powerpoint/2010/main" val="2551362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425575"/>
            <a:ext cx="4876384" cy="4989513"/>
          </a:xfrm>
        </p:spPr>
        <p:txBody>
          <a:bodyPr anchor="b"/>
          <a:lstStyle>
            <a:lvl1pPr>
              <a:defRPr sz="5291"/>
            </a:lvl1pPr>
          </a:lstStyle>
          <a:p>
            <a:r>
              <a:rPr lang="en-US"/>
              <a:t>Click to edit Master title style</a:t>
            </a:r>
            <a:endParaRPr lang="en-US" dirty="0"/>
          </a:p>
        </p:txBody>
      </p:sp>
      <p:sp>
        <p:nvSpPr>
          <p:cNvPr id="3" name="Picture Placeholder 2"/>
          <p:cNvSpPr>
            <a:spLocks noGrp="1" noChangeAspect="1"/>
          </p:cNvSpPr>
          <p:nvPr>
            <p:ph type="pic" idx="1"/>
          </p:nvPr>
        </p:nvSpPr>
        <p:spPr>
          <a:xfrm>
            <a:off x="6427693" y="3078850"/>
            <a:ext cx="7654171" cy="15196234"/>
          </a:xfrm>
        </p:spPr>
        <p:txBody>
          <a:bodyPr anchor="t"/>
          <a:lstStyle>
            <a:lvl1pPr marL="0" indent="0">
              <a:buNone/>
              <a:defRPr sz="5291"/>
            </a:lvl1pPr>
            <a:lvl2pPr marL="755980" indent="0">
              <a:buNone/>
              <a:defRPr sz="4630"/>
            </a:lvl2pPr>
            <a:lvl3pPr marL="1511960" indent="0">
              <a:buNone/>
              <a:defRPr sz="3968"/>
            </a:lvl3pPr>
            <a:lvl4pPr marL="2267941" indent="0">
              <a:buNone/>
              <a:defRPr sz="3307"/>
            </a:lvl4pPr>
            <a:lvl5pPr marL="3023921" indent="0">
              <a:buNone/>
              <a:defRPr sz="3307"/>
            </a:lvl5pPr>
            <a:lvl6pPr marL="3779901" indent="0">
              <a:buNone/>
              <a:defRPr sz="3307"/>
            </a:lvl6pPr>
            <a:lvl7pPr marL="4535881" indent="0">
              <a:buNone/>
              <a:defRPr sz="3307"/>
            </a:lvl7pPr>
            <a:lvl8pPr marL="5291861" indent="0">
              <a:buNone/>
              <a:defRPr sz="3307"/>
            </a:lvl8pPr>
            <a:lvl9pPr marL="6047842" indent="0">
              <a:buNone/>
              <a:defRPr sz="3307"/>
            </a:lvl9pPr>
          </a:lstStyle>
          <a:p>
            <a:r>
              <a:rPr lang="en-US"/>
              <a:t>Click icon to add picture</a:t>
            </a:r>
            <a:endParaRPr lang="en-US" dirty="0"/>
          </a:p>
        </p:txBody>
      </p:sp>
      <p:sp>
        <p:nvSpPr>
          <p:cNvPr id="4" name="Text Placeholder 3"/>
          <p:cNvSpPr>
            <a:spLocks noGrp="1"/>
          </p:cNvSpPr>
          <p:nvPr>
            <p:ph type="body" sz="half" idx="2"/>
          </p:nvPr>
        </p:nvSpPr>
        <p:spPr>
          <a:xfrm>
            <a:off x="1041425" y="6415088"/>
            <a:ext cx="4876384" cy="11884743"/>
          </a:xfrm>
        </p:spPr>
        <p:txBody>
          <a:bodyPr/>
          <a:lstStyle>
            <a:lvl1pPr marL="0" indent="0">
              <a:buNone/>
              <a:defRPr sz="2646"/>
            </a:lvl1pPr>
            <a:lvl2pPr marL="755980" indent="0">
              <a:buNone/>
              <a:defRPr sz="2315"/>
            </a:lvl2pPr>
            <a:lvl3pPr marL="1511960" indent="0">
              <a:buNone/>
              <a:defRPr sz="1984"/>
            </a:lvl3pPr>
            <a:lvl4pPr marL="2267941" indent="0">
              <a:buNone/>
              <a:defRPr sz="1654"/>
            </a:lvl4pPr>
            <a:lvl5pPr marL="3023921" indent="0">
              <a:buNone/>
              <a:defRPr sz="1654"/>
            </a:lvl5pPr>
            <a:lvl6pPr marL="3779901" indent="0">
              <a:buNone/>
              <a:defRPr sz="1654"/>
            </a:lvl6pPr>
            <a:lvl7pPr marL="4535881" indent="0">
              <a:buNone/>
              <a:defRPr sz="1654"/>
            </a:lvl7pPr>
            <a:lvl8pPr marL="5291861" indent="0">
              <a:buNone/>
              <a:defRPr sz="1654"/>
            </a:lvl8pPr>
            <a:lvl9pPr marL="6047842" indent="0">
              <a:buNone/>
              <a:defRPr sz="1654"/>
            </a:lvl9pPr>
          </a:lstStyle>
          <a:p>
            <a:pPr lvl="0"/>
            <a:r>
              <a:rPr lang="en-US"/>
              <a:t>Click to edit Master text styles</a:t>
            </a:r>
          </a:p>
        </p:txBody>
      </p:sp>
      <p:sp>
        <p:nvSpPr>
          <p:cNvPr id="5" name="Date Placeholder 4"/>
          <p:cNvSpPr>
            <a:spLocks noGrp="1"/>
          </p:cNvSpPr>
          <p:nvPr>
            <p:ph type="dt" sz="half" idx="10"/>
          </p:nvPr>
        </p:nvSpPr>
        <p:spPr/>
        <p:txBody>
          <a:bodyPr/>
          <a:lstStyle/>
          <a:p>
            <a:fld id="{82DB4D8F-2B83-485D-9DBF-8C646DAE467F}"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CD5213-0F28-4136-86D1-453ADB756028}" type="slidenum">
              <a:rPr lang="en-GB" smtClean="0"/>
              <a:t>‹#›</a:t>
            </a:fld>
            <a:endParaRPr lang="en-GB"/>
          </a:p>
        </p:txBody>
      </p:sp>
    </p:spTree>
    <p:extLst>
      <p:ext uri="{BB962C8B-B14F-4D97-AF65-F5344CB8AC3E}">
        <p14:creationId xmlns:p14="http://schemas.microsoft.com/office/powerpoint/2010/main" val="522999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DB4D8F-2B83-485D-9DBF-8C646DAE467F}"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CD5213-0F28-4136-86D1-453ADB756028}" type="slidenum">
              <a:rPr lang="en-GB" smtClean="0"/>
              <a:t>‹#›</a:t>
            </a:fld>
            <a:endParaRPr lang="en-GB"/>
          </a:p>
        </p:txBody>
      </p:sp>
    </p:spTree>
    <p:extLst>
      <p:ext uri="{BB962C8B-B14F-4D97-AF65-F5344CB8AC3E}">
        <p14:creationId xmlns:p14="http://schemas.microsoft.com/office/powerpoint/2010/main" val="3909900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19786" y="1138480"/>
            <a:ext cx="3260110"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39456" y="1138480"/>
            <a:ext cx="95913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DB4D8F-2B83-485D-9DBF-8C646DAE467F}"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CD5213-0F28-4136-86D1-453ADB756028}" type="slidenum">
              <a:rPr lang="en-GB" smtClean="0"/>
              <a:t>‹#›</a:t>
            </a:fld>
            <a:endParaRPr lang="en-GB"/>
          </a:p>
        </p:txBody>
      </p:sp>
    </p:spTree>
    <p:extLst>
      <p:ext uri="{BB962C8B-B14F-4D97-AF65-F5344CB8AC3E}">
        <p14:creationId xmlns:p14="http://schemas.microsoft.com/office/powerpoint/2010/main" val="2321944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9456" y="1138485"/>
            <a:ext cx="13040439"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39456" y="5692400"/>
            <a:ext cx="13040439"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9455" y="19819457"/>
            <a:ext cx="3401854" cy="1138480"/>
          </a:xfrm>
          <a:prstGeom prst="rect">
            <a:avLst/>
          </a:prstGeom>
        </p:spPr>
        <p:txBody>
          <a:bodyPr vert="horz" lIns="91440" tIns="45720" rIns="91440" bIns="45720" rtlCol="0" anchor="ctr"/>
          <a:lstStyle>
            <a:lvl1pPr algn="l">
              <a:defRPr sz="1984">
                <a:solidFill>
                  <a:schemeClr val="tx1">
                    <a:tint val="82000"/>
                  </a:schemeClr>
                </a:solidFill>
              </a:defRPr>
            </a:lvl1pPr>
          </a:lstStyle>
          <a:p>
            <a:fld id="{82DB4D8F-2B83-485D-9DBF-8C646DAE467F}" type="datetimeFigureOut">
              <a:rPr lang="en-GB" smtClean="0"/>
              <a:t>21/11/2025</a:t>
            </a:fld>
            <a:endParaRPr lang="en-GB"/>
          </a:p>
        </p:txBody>
      </p:sp>
      <p:sp>
        <p:nvSpPr>
          <p:cNvPr id="5" name="Footer Placeholder 4"/>
          <p:cNvSpPr>
            <a:spLocks noGrp="1"/>
          </p:cNvSpPr>
          <p:nvPr>
            <p:ph type="ftr" sz="quarter" idx="3"/>
          </p:nvPr>
        </p:nvSpPr>
        <p:spPr>
          <a:xfrm>
            <a:off x="5008285" y="19819457"/>
            <a:ext cx="5102781" cy="1138480"/>
          </a:xfrm>
          <a:prstGeom prst="rect">
            <a:avLst/>
          </a:prstGeom>
        </p:spPr>
        <p:txBody>
          <a:bodyPr vert="horz" lIns="91440" tIns="45720" rIns="91440" bIns="45720" rtlCol="0" anchor="ctr"/>
          <a:lstStyle>
            <a:lvl1pPr algn="ctr">
              <a:defRPr sz="1984">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0678041" y="19819457"/>
            <a:ext cx="3401854" cy="1138480"/>
          </a:xfrm>
          <a:prstGeom prst="rect">
            <a:avLst/>
          </a:prstGeom>
        </p:spPr>
        <p:txBody>
          <a:bodyPr vert="horz" lIns="91440" tIns="45720" rIns="91440" bIns="45720" rtlCol="0" anchor="ctr"/>
          <a:lstStyle>
            <a:lvl1pPr algn="r">
              <a:defRPr sz="1984">
                <a:solidFill>
                  <a:schemeClr val="tx1">
                    <a:tint val="82000"/>
                  </a:schemeClr>
                </a:solidFill>
              </a:defRPr>
            </a:lvl1pPr>
          </a:lstStyle>
          <a:p>
            <a:fld id="{33CD5213-0F28-4136-86D1-453ADB756028}" type="slidenum">
              <a:rPr lang="en-GB" smtClean="0"/>
              <a:t>‹#›</a:t>
            </a:fld>
            <a:endParaRPr lang="en-GB"/>
          </a:p>
        </p:txBody>
      </p:sp>
    </p:spTree>
    <p:extLst>
      <p:ext uri="{BB962C8B-B14F-4D97-AF65-F5344CB8AC3E}">
        <p14:creationId xmlns:p14="http://schemas.microsoft.com/office/powerpoint/2010/main" val="9692311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511960" rtl="0" eaLnBrk="1" latinLnBrk="0" hangingPunct="1">
        <a:lnSpc>
          <a:spcPct val="90000"/>
        </a:lnSpc>
        <a:spcBef>
          <a:spcPct val="0"/>
        </a:spcBef>
        <a:buNone/>
        <a:defRPr sz="7275" kern="1200">
          <a:solidFill>
            <a:schemeClr val="tx1"/>
          </a:solidFill>
          <a:latin typeface="+mj-lt"/>
          <a:ea typeface="+mj-ea"/>
          <a:cs typeface="+mj-cs"/>
        </a:defRPr>
      </a:lvl1pPr>
    </p:titleStyle>
    <p:bodyStyle>
      <a:lvl1pPr marL="377990" indent="-377990" algn="l" defTabSz="1511960" rtl="0" eaLnBrk="1" latinLnBrk="0" hangingPunct="1">
        <a:lnSpc>
          <a:spcPct val="90000"/>
        </a:lnSpc>
        <a:spcBef>
          <a:spcPts val="1654"/>
        </a:spcBef>
        <a:buFont typeface="Arial" panose="020B0604020202020204" pitchFamily="34" charset="0"/>
        <a:buChar char="•"/>
        <a:defRPr sz="4630" kern="1200">
          <a:solidFill>
            <a:schemeClr val="tx1"/>
          </a:solidFill>
          <a:latin typeface="+mn-lt"/>
          <a:ea typeface="+mn-ea"/>
          <a:cs typeface="+mn-cs"/>
        </a:defRPr>
      </a:lvl1pPr>
      <a:lvl2pPr marL="1133970" indent="-377990" algn="l" defTabSz="1511960" rtl="0" eaLnBrk="1" latinLnBrk="0" hangingPunct="1">
        <a:lnSpc>
          <a:spcPct val="90000"/>
        </a:lnSpc>
        <a:spcBef>
          <a:spcPts val="827"/>
        </a:spcBef>
        <a:buFont typeface="Arial" panose="020B0604020202020204" pitchFamily="34" charset="0"/>
        <a:buChar char="•"/>
        <a:defRPr sz="3968" kern="1200">
          <a:solidFill>
            <a:schemeClr val="tx1"/>
          </a:solidFill>
          <a:latin typeface="+mn-lt"/>
          <a:ea typeface="+mn-ea"/>
          <a:cs typeface="+mn-cs"/>
        </a:defRPr>
      </a:lvl2pPr>
      <a:lvl3pPr marL="1889951" indent="-377990" algn="l" defTabSz="1511960" rtl="0" eaLnBrk="1" latinLnBrk="0" hangingPunct="1">
        <a:lnSpc>
          <a:spcPct val="90000"/>
        </a:lnSpc>
        <a:spcBef>
          <a:spcPts val="827"/>
        </a:spcBef>
        <a:buFont typeface="Arial" panose="020B0604020202020204" pitchFamily="34" charset="0"/>
        <a:buChar char="•"/>
        <a:defRPr sz="3307" kern="1200">
          <a:solidFill>
            <a:schemeClr val="tx1"/>
          </a:solidFill>
          <a:latin typeface="+mn-lt"/>
          <a:ea typeface="+mn-ea"/>
          <a:cs typeface="+mn-cs"/>
        </a:defRPr>
      </a:lvl3pPr>
      <a:lvl4pPr marL="264593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4pPr>
      <a:lvl5pPr marL="340191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5pPr>
      <a:lvl6pPr marL="415789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6pPr>
      <a:lvl7pPr marL="491387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7pPr>
      <a:lvl8pPr marL="5669852"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8pPr>
      <a:lvl9pPr marL="6425832"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9pPr>
    </p:bodyStyle>
    <p:otherStyle>
      <a:defPPr>
        <a:defRPr lang="en-US"/>
      </a:defPPr>
      <a:lvl1pPr marL="0" algn="l" defTabSz="1511960" rtl="0" eaLnBrk="1" latinLnBrk="0" hangingPunct="1">
        <a:defRPr sz="2976" kern="1200">
          <a:solidFill>
            <a:schemeClr val="tx1"/>
          </a:solidFill>
          <a:latin typeface="+mn-lt"/>
          <a:ea typeface="+mn-ea"/>
          <a:cs typeface="+mn-cs"/>
        </a:defRPr>
      </a:lvl1pPr>
      <a:lvl2pPr marL="755980" algn="l" defTabSz="1511960" rtl="0" eaLnBrk="1" latinLnBrk="0" hangingPunct="1">
        <a:defRPr sz="2976" kern="1200">
          <a:solidFill>
            <a:schemeClr val="tx1"/>
          </a:solidFill>
          <a:latin typeface="+mn-lt"/>
          <a:ea typeface="+mn-ea"/>
          <a:cs typeface="+mn-cs"/>
        </a:defRPr>
      </a:lvl2pPr>
      <a:lvl3pPr marL="1511960" algn="l" defTabSz="1511960" rtl="0" eaLnBrk="1" latinLnBrk="0" hangingPunct="1">
        <a:defRPr sz="2976" kern="1200">
          <a:solidFill>
            <a:schemeClr val="tx1"/>
          </a:solidFill>
          <a:latin typeface="+mn-lt"/>
          <a:ea typeface="+mn-ea"/>
          <a:cs typeface="+mn-cs"/>
        </a:defRPr>
      </a:lvl3pPr>
      <a:lvl4pPr marL="2267941" algn="l" defTabSz="1511960" rtl="0" eaLnBrk="1" latinLnBrk="0" hangingPunct="1">
        <a:defRPr sz="2976" kern="1200">
          <a:solidFill>
            <a:schemeClr val="tx1"/>
          </a:solidFill>
          <a:latin typeface="+mn-lt"/>
          <a:ea typeface="+mn-ea"/>
          <a:cs typeface="+mn-cs"/>
        </a:defRPr>
      </a:lvl4pPr>
      <a:lvl5pPr marL="3023921" algn="l" defTabSz="1511960" rtl="0" eaLnBrk="1" latinLnBrk="0" hangingPunct="1">
        <a:defRPr sz="2976" kern="1200">
          <a:solidFill>
            <a:schemeClr val="tx1"/>
          </a:solidFill>
          <a:latin typeface="+mn-lt"/>
          <a:ea typeface="+mn-ea"/>
          <a:cs typeface="+mn-cs"/>
        </a:defRPr>
      </a:lvl5pPr>
      <a:lvl6pPr marL="3779901" algn="l" defTabSz="1511960" rtl="0" eaLnBrk="1" latinLnBrk="0" hangingPunct="1">
        <a:defRPr sz="2976" kern="1200">
          <a:solidFill>
            <a:schemeClr val="tx1"/>
          </a:solidFill>
          <a:latin typeface="+mn-lt"/>
          <a:ea typeface="+mn-ea"/>
          <a:cs typeface="+mn-cs"/>
        </a:defRPr>
      </a:lvl6pPr>
      <a:lvl7pPr marL="4535881" algn="l" defTabSz="1511960" rtl="0" eaLnBrk="1" latinLnBrk="0" hangingPunct="1">
        <a:defRPr sz="2976" kern="1200">
          <a:solidFill>
            <a:schemeClr val="tx1"/>
          </a:solidFill>
          <a:latin typeface="+mn-lt"/>
          <a:ea typeface="+mn-ea"/>
          <a:cs typeface="+mn-cs"/>
        </a:defRPr>
      </a:lvl7pPr>
      <a:lvl8pPr marL="5291861" algn="l" defTabSz="1511960" rtl="0" eaLnBrk="1" latinLnBrk="0" hangingPunct="1">
        <a:defRPr sz="2976" kern="1200">
          <a:solidFill>
            <a:schemeClr val="tx1"/>
          </a:solidFill>
          <a:latin typeface="+mn-lt"/>
          <a:ea typeface="+mn-ea"/>
          <a:cs typeface="+mn-cs"/>
        </a:defRPr>
      </a:lvl8pPr>
      <a:lvl9pPr marL="6047842" algn="l" defTabSz="1511960" rtl="0" eaLnBrk="1" latinLnBrk="0" hangingPunct="1">
        <a:defRPr sz="297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pearson.com/en-gb/subject-catalog/p/research-methods-for-business-students/P200000010080/9781292402727" TargetMode="External"/><Relationship Id="rId13" Type="http://schemas.openxmlformats.org/officeDocument/2006/relationships/image" Target="../media/image4.png"/><Relationship Id="rId3" Type="http://schemas.openxmlformats.org/officeDocument/2006/relationships/hyperlink" Target="https://uk.sagepub.com/en-gb/eur/research-design/book270550" TargetMode="External"/><Relationship Id="rId7" Type="http://schemas.openxmlformats.org/officeDocument/2006/relationships/hyperlink" Target="https://www.sciencedirect.com/science/article/pii/S0969698924002534" TargetMode="External"/><Relationship Id="rId12" Type="http://schemas.openxmlformats.org/officeDocument/2006/relationships/image" Target="../media/image3.png"/><Relationship Id="rId2" Type="http://schemas.openxmlformats.org/officeDocument/2006/relationships/hyperlink" Target="https://link.springer.com/article/10.1007/s11135-021-01182-y" TargetMode="External"/><Relationship Id="rId1" Type="http://schemas.openxmlformats.org/officeDocument/2006/relationships/slideLayout" Target="../slideLayouts/slideLayout1.xml"/><Relationship Id="rId6" Type="http://schemas.openxmlformats.org/officeDocument/2006/relationships/hyperlink" Target="https://www.sciencedirect.com/science/article/pii/S0360835223001360" TargetMode="External"/><Relationship Id="rId11" Type="http://schemas.openxmlformats.org/officeDocument/2006/relationships/image" Target="../media/image2.png"/><Relationship Id="rId5" Type="http://schemas.openxmlformats.org/officeDocument/2006/relationships/hyperlink" Target="https://link.springer.com/article/10.1007/s11747-023-00974-y" TargetMode="External"/><Relationship Id="rId10" Type="http://schemas.openxmlformats.org/officeDocument/2006/relationships/image" Target="../media/image1.png"/><Relationship Id="rId4" Type="http://schemas.openxmlformats.org/officeDocument/2006/relationships/hyperlink" Target="https://www.sciencedirect.com/science/article/pii/S0148296324000936" TargetMode="External"/><Relationship Id="rId9" Type="http://schemas.openxmlformats.org/officeDocument/2006/relationships/hyperlink" Target="https://www.tandfonline.com/doi/full/10.1080/10696679.2021.1885572" TargetMode="External"/><Relationship Id="rId1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BA7B6C-6982-61D0-3567-309BDB3859E1}"/>
              </a:ext>
            </a:extLst>
          </p:cNvPr>
          <p:cNvSpPr txBox="1"/>
          <p:nvPr/>
        </p:nvSpPr>
        <p:spPr>
          <a:xfrm>
            <a:off x="2784885" y="0"/>
            <a:ext cx="9549580" cy="1200329"/>
          </a:xfrm>
          <a:prstGeom prst="rect">
            <a:avLst/>
          </a:prstGeom>
          <a:noFill/>
        </p:spPr>
        <p:txBody>
          <a:bodyPr wrap="square">
            <a:spAutoFit/>
          </a:bodyPr>
          <a:lstStyle/>
          <a:p>
            <a:pPr algn="ctr"/>
            <a:r>
              <a:rPr lang="en-US" sz="3600" b="1" dirty="0">
                <a:effectLst>
                  <a:outerShdw blurRad="38100" dist="38100" dir="2700000" algn="tl">
                    <a:srgbClr val="000000">
                      <a:alpha val="43137"/>
                    </a:srgbClr>
                  </a:outerShdw>
                </a:effectLst>
              </a:rPr>
              <a:t>Effect of Price Promotion Frequency on Brand Loyalty: Nestlé Case Study</a:t>
            </a:r>
            <a:endParaRPr lang="en-GB" sz="3600" b="1" dirty="0">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CAA7D15C-5E12-1315-CE64-ADA29FF6A097}"/>
              </a:ext>
            </a:extLst>
          </p:cNvPr>
          <p:cNvSpPr txBox="1"/>
          <p:nvPr/>
        </p:nvSpPr>
        <p:spPr>
          <a:xfrm>
            <a:off x="0" y="1678882"/>
            <a:ext cx="7553428" cy="1754326"/>
          </a:xfrm>
          <a:prstGeom prst="rect">
            <a:avLst/>
          </a:prstGeom>
          <a:noFill/>
        </p:spPr>
        <p:txBody>
          <a:bodyPr wrap="square">
            <a:spAutoFit/>
          </a:bodyPr>
          <a:lstStyle/>
          <a:p>
            <a:pPr algn="ctr"/>
            <a:r>
              <a:rPr lang="en-US" b="1" dirty="0"/>
              <a:t>Introduction</a:t>
            </a:r>
          </a:p>
          <a:p>
            <a:pPr algn="just"/>
            <a:r>
              <a:rPr lang="en-US" dirty="0"/>
              <a:t>The study aims at determining the impact of the frequency of price promotion on brand loyalty among fast-moving consumer good Nestle consumers. The research resolves the conflicting information on the effectiveness of promotion and claims whether regular discounting can create loyalty or destroy long-term brand relationships.</a:t>
            </a:r>
            <a:endParaRPr lang="en-GB" dirty="0"/>
          </a:p>
        </p:txBody>
      </p:sp>
      <p:sp>
        <p:nvSpPr>
          <p:cNvPr id="11" name="TextBox 10">
            <a:extLst>
              <a:ext uri="{FF2B5EF4-FFF2-40B4-BE49-F238E27FC236}">
                <a16:creationId xmlns:a16="http://schemas.microsoft.com/office/drawing/2014/main" id="{5D296C53-1F5D-6231-5821-3AD58EA97A60}"/>
              </a:ext>
            </a:extLst>
          </p:cNvPr>
          <p:cNvSpPr txBox="1"/>
          <p:nvPr/>
        </p:nvSpPr>
        <p:spPr>
          <a:xfrm>
            <a:off x="7553428" y="1364994"/>
            <a:ext cx="7565922" cy="5355312"/>
          </a:xfrm>
          <a:prstGeom prst="rect">
            <a:avLst/>
          </a:prstGeom>
          <a:noFill/>
        </p:spPr>
        <p:txBody>
          <a:bodyPr wrap="square">
            <a:spAutoFit/>
          </a:bodyPr>
          <a:lstStyle/>
          <a:p>
            <a:pPr algn="ctr"/>
            <a:r>
              <a:rPr lang="en-US" b="1" dirty="0"/>
              <a:t>Research Methodology</a:t>
            </a:r>
          </a:p>
          <a:p>
            <a:pPr algn="just"/>
            <a:r>
              <a:rPr lang="en-US" dirty="0"/>
              <a:t>The research design that was used is the study of the qualitative secondary research, which </a:t>
            </a:r>
            <a:r>
              <a:rPr lang="en-US" dirty="0" err="1"/>
              <a:t>analysed</a:t>
            </a:r>
            <a:r>
              <a:rPr lang="en-US" dirty="0"/>
              <a:t> academic literature, industry reports, and published case studies (Saunders et al., 2023). The philosophy of the research was interpretivist, understanding that the consumer </a:t>
            </a:r>
            <a:r>
              <a:rPr lang="en-US" dirty="0" err="1"/>
              <a:t>behaviour</a:t>
            </a:r>
            <a:r>
              <a:rPr lang="en-US" dirty="0"/>
              <a:t> is explained by the subjective experience and not some universal laws (Creswell and Creswell, 2022). Inductive approach enabled the theoretical </a:t>
            </a:r>
            <a:r>
              <a:rPr lang="en-US" dirty="0" err="1"/>
              <a:t>informations</a:t>
            </a:r>
            <a:r>
              <a:rPr lang="en-US" dirty="0"/>
              <a:t> to emerge based on the trends recorded in various sources. The case study was designed around the promotional </a:t>
            </a:r>
            <a:r>
              <a:rPr lang="en-US" dirty="0" err="1"/>
              <a:t>practises</a:t>
            </a:r>
            <a:r>
              <a:rPr lang="en-US" dirty="0"/>
              <a:t> at Nestle, and the systematic analysis of documents was used to investigate the effects of the frequency of promotions on the loyalty results. The academic databases that were used to collect data, such as EBSCO Business Source Complete, Emerald Insight, and Google Scholar, were searched to include 2021-2025 literature. Quality assessment was done based on the credibility of the source, </a:t>
            </a:r>
            <a:r>
              <a:rPr lang="en-US" dirty="0" err="1"/>
              <a:t>rigour</a:t>
            </a:r>
            <a:r>
              <a:rPr lang="en-US" dirty="0"/>
              <a:t> of the method and the relevance of the source to the research questions. Applying the reflexive thematic analysis according to the method of Braun and Clarke, the analysis revealed the importance of major patterns in terms of promotional frequency, responses, and loyalty results (Byrne, 2022).</a:t>
            </a:r>
            <a:endParaRPr lang="en-GB" dirty="0"/>
          </a:p>
        </p:txBody>
      </p:sp>
      <p:sp>
        <p:nvSpPr>
          <p:cNvPr id="13" name="TextBox 12">
            <a:extLst>
              <a:ext uri="{FF2B5EF4-FFF2-40B4-BE49-F238E27FC236}">
                <a16:creationId xmlns:a16="http://schemas.microsoft.com/office/drawing/2014/main" id="{75428704-7CA3-7C24-195B-C91BF4BFBC55}"/>
              </a:ext>
            </a:extLst>
          </p:cNvPr>
          <p:cNvSpPr txBox="1"/>
          <p:nvPr/>
        </p:nvSpPr>
        <p:spPr>
          <a:xfrm>
            <a:off x="5073" y="7643635"/>
            <a:ext cx="7317501" cy="5078313"/>
          </a:xfrm>
          <a:prstGeom prst="rect">
            <a:avLst/>
          </a:prstGeom>
          <a:noFill/>
        </p:spPr>
        <p:txBody>
          <a:bodyPr wrap="square">
            <a:spAutoFit/>
          </a:bodyPr>
          <a:lstStyle/>
          <a:p>
            <a:pPr algn="ctr"/>
            <a:r>
              <a:rPr lang="en-US" b="1" dirty="0"/>
              <a:t>Key Findings</a:t>
            </a:r>
          </a:p>
          <a:p>
            <a:pPr algn="just"/>
            <a:r>
              <a:rPr lang="en-US" dirty="0"/>
              <a:t>Analytical data through thematic analysis showed that there are five major themes that explain promotion-loyalty dynamics. To begin with, frequent promotions destroy the internal reference prices of consumers who will find ordinary prices outrageous (Sheinin and Della Bitta, 2022). Consumers who are subjected to continuous discounting would reset the price expectations on the lower side, rendering the readiness to pay at the regular price lesser. Second, promotions produce short-term sales growth yet lessens in the long-term loyalty (Nishio and Hoshino, 2024). Third, to consumers, behavioural changes occur in response to promotional trends, whereby they can learn when discounts occur and modify their buying </a:t>
            </a:r>
            <a:r>
              <a:rPr lang="en-US" dirty="0" err="1"/>
              <a:t>behaviour</a:t>
            </a:r>
            <a:r>
              <a:rPr lang="en-US" dirty="0"/>
              <a:t> subject to that. Fourth, psychological processes mediate the promotional impacts, such as loss aversion </a:t>
            </a:r>
            <a:r>
              <a:rPr lang="en-US" dirty="0" err="1"/>
              <a:t>behaviours</a:t>
            </a:r>
            <a:r>
              <a:rPr lang="en-US" dirty="0"/>
              <a:t> whereby consumers view non-promotional purchases as losses after becoming accustomed to regular discounts (Guo et al., 2023). Fifth, promotion-loyalty relations are moderated by contextual factors, which depend on the type of product, the segment of consumers and channel strategies (Grewal et al., 2023).</a:t>
            </a:r>
            <a:endParaRPr lang="en-GB" dirty="0"/>
          </a:p>
        </p:txBody>
      </p:sp>
      <p:sp>
        <p:nvSpPr>
          <p:cNvPr id="15" name="TextBox 14">
            <a:extLst>
              <a:ext uri="{FF2B5EF4-FFF2-40B4-BE49-F238E27FC236}">
                <a16:creationId xmlns:a16="http://schemas.microsoft.com/office/drawing/2014/main" id="{C4161119-EBDF-8F50-7945-504E49EC3BE4}"/>
              </a:ext>
            </a:extLst>
          </p:cNvPr>
          <p:cNvSpPr txBox="1"/>
          <p:nvPr/>
        </p:nvSpPr>
        <p:spPr>
          <a:xfrm>
            <a:off x="7322574" y="8751631"/>
            <a:ext cx="7565922" cy="2862322"/>
          </a:xfrm>
          <a:prstGeom prst="rect">
            <a:avLst/>
          </a:prstGeom>
          <a:noFill/>
        </p:spPr>
        <p:txBody>
          <a:bodyPr wrap="square">
            <a:spAutoFit/>
          </a:bodyPr>
          <a:lstStyle/>
          <a:p>
            <a:pPr algn="ctr"/>
            <a:r>
              <a:rPr lang="en-US" b="1" dirty="0"/>
              <a:t>Practical Implications</a:t>
            </a:r>
          </a:p>
          <a:p>
            <a:pPr algn="just"/>
            <a:r>
              <a:rPr lang="en-US" dirty="0"/>
              <a:t>Results indicate that brands must pace the frequency of promotion taking into consideration both short-term sales goals and long-term growth of loyalty. The segmentation strategies ought to consider varying consumer reactions depending on their price sensitivity and brand attachment. The relationship between a brand and a promotion with considerable consistency across multiple channels and variations of the channel made in the channel cause confusion (</a:t>
            </a:r>
            <a:r>
              <a:rPr lang="en-US" dirty="0" err="1"/>
              <a:t>Desveaud</a:t>
            </a:r>
            <a:r>
              <a:rPr lang="en-US" dirty="0"/>
              <a:t> et al., 2024). Promotional restraint comes in as a competitive tool that can work as it causes the consumer to expect discounts as opposed to actual brand preference.</a:t>
            </a:r>
            <a:endParaRPr lang="en-GB" dirty="0"/>
          </a:p>
        </p:txBody>
      </p:sp>
      <p:sp>
        <p:nvSpPr>
          <p:cNvPr id="17" name="TextBox 16">
            <a:extLst>
              <a:ext uri="{FF2B5EF4-FFF2-40B4-BE49-F238E27FC236}">
                <a16:creationId xmlns:a16="http://schemas.microsoft.com/office/drawing/2014/main" id="{8CFF5839-F6E3-1636-5DB2-86E29BEAF85B}"/>
              </a:ext>
            </a:extLst>
          </p:cNvPr>
          <p:cNvSpPr txBox="1"/>
          <p:nvPr/>
        </p:nvSpPr>
        <p:spPr>
          <a:xfrm>
            <a:off x="0" y="16727289"/>
            <a:ext cx="7730716" cy="2031325"/>
          </a:xfrm>
          <a:prstGeom prst="rect">
            <a:avLst/>
          </a:prstGeom>
          <a:noFill/>
        </p:spPr>
        <p:txBody>
          <a:bodyPr wrap="square">
            <a:spAutoFit/>
          </a:bodyPr>
          <a:lstStyle/>
          <a:p>
            <a:pPr algn="ctr"/>
            <a:r>
              <a:rPr lang="en-US" b="1" dirty="0"/>
              <a:t>Conclusion</a:t>
            </a:r>
          </a:p>
          <a:p>
            <a:pPr algn="just"/>
            <a:r>
              <a:rPr lang="en-US" dirty="0"/>
              <a:t>The study shows that an excess rate of price promotion is a strategic threat in the FMCG markets. Frequent promotions provide short term sales payoffs but activate processes that damage loyalty by causing erosion of reference prices, behavioural adjustments and psychological consequences that erode brand preference. Marketing tactic necessitates a trade-off between the level of promotion and the protection of the brand equity in the long-run.</a:t>
            </a:r>
            <a:endParaRPr lang="en-GB" dirty="0"/>
          </a:p>
        </p:txBody>
      </p:sp>
      <p:sp>
        <p:nvSpPr>
          <p:cNvPr id="21" name="TextBox 20">
            <a:extLst>
              <a:ext uri="{FF2B5EF4-FFF2-40B4-BE49-F238E27FC236}">
                <a16:creationId xmlns:a16="http://schemas.microsoft.com/office/drawing/2014/main" id="{A1A8BE65-3326-4551-2636-F0C30613AB8B}"/>
              </a:ext>
            </a:extLst>
          </p:cNvPr>
          <p:cNvSpPr txBox="1"/>
          <p:nvPr/>
        </p:nvSpPr>
        <p:spPr>
          <a:xfrm>
            <a:off x="0" y="18971898"/>
            <a:ext cx="15375194" cy="2246769"/>
          </a:xfrm>
          <a:prstGeom prst="rect">
            <a:avLst/>
          </a:prstGeom>
          <a:noFill/>
        </p:spPr>
        <p:txBody>
          <a:bodyPr wrap="square">
            <a:spAutoFit/>
          </a:bodyPr>
          <a:lstStyle/>
          <a:p>
            <a:pPr>
              <a:buNone/>
            </a:pPr>
            <a:r>
              <a:rPr lang="en-US" sz="1000" b="1" dirty="0"/>
              <a:t>References</a:t>
            </a:r>
          </a:p>
          <a:p>
            <a:pPr>
              <a:buNone/>
            </a:pPr>
            <a:r>
              <a:rPr lang="en-US" sz="1000" dirty="0"/>
              <a:t>Byrne, D. (2022). A worked example of Braun and Clarke's approach to reflexive thematic analysis. Quality &amp; Quantity, 56(3), pp.1391–1412. Available at: </a:t>
            </a:r>
            <a:r>
              <a:rPr lang="en-US" sz="1000" dirty="0">
                <a:hlinkClick r:id="rId2"/>
              </a:rPr>
              <a:t>https://link.springer.com/article/10.1007/s11135-021-01182-y</a:t>
            </a:r>
            <a:r>
              <a:rPr lang="en-US" sz="1000" dirty="0"/>
              <a:t> (Accessed: 2 November 2025).</a:t>
            </a:r>
          </a:p>
          <a:p>
            <a:pPr>
              <a:buNone/>
            </a:pPr>
            <a:r>
              <a:rPr lang="en-US" sz="1000" dirty="0"/>
              <a:t>Creswell, J.W. and Creswell, J.D. (2022). Research Design: Qualitative, Quantitative, and Mixed Methods Approaches. 6th </a:t>
            </a:r>
            <a:r>
              <a:rPr lang="en-US" sz="1000" dirty="0" err="1"/>
              <a:t>edn</a:t>
            </a:r>
            <a:r>
              <a:rPr lang="en-US" sz="1000" dirty="0"/>
              <a:t>. Thousand Oaks, CA: SAGE. Available at: </a:t>
            </a:r>
            <a:r>
              <a:rPr lang="en-US" sz="1000" dirty="0">
                <a:hlinkClick r:id="rId3"/>
              </a:rPr>
              <a:t>https://uk.sagepub.com/en-gb/eur/research-design/book270550</a:t>
            </a:r>
            <a:r>
              <a:rPr lang="en-US" sz="1000" dirty="0"/>
              <a:t> (Accessed: 2 November 2025).</a:t>
            </a:r>
          </a:p>
          <a:p>
            <a:pPr>
              <a:buNone/>
            </a:pPr>
            <a:r>
              <a:rPr lang="en-US" sz="1000" dirty="0" err="1"/>
              <a:t>Desveaud</a:t>
            </a:r>
            <a:r>
              <a:rPr lang="en-US" sz="1000" dirty="0"/>
              <a:t>, K., Mandler, T. and </a:t>
            </a:r>
            <a:r>
              <a:rPr lang="en-US" sz="1000" dirty="0" err="1"/>
              <a:t>Eisend</a:t>
            </a:r>
            <a:r>
              <a:rPr lang="en-US" sz="1000" dirty="0"/>
              <a:t>, M. (2024). A meta-model of customer brand loyalty and its antecedents. Journal of Business Research, 176, Article 114589. Available at: </a:t>
            </a:r>
            <a:r>
              <a:rPr lang="en-US" sz="1000" dirty="0">
                <a:hlinkClick r:id="rId4"/>
              </a:rPr>
              <a:t>https://www.sciencedirect.com/science/article/pii/S0148296324000936</a:t>
            </a:r>
            <a:r>
              <a:rPr lang="en-US" sz="1000" dirty="0"/>
              <a:t> (Accessed: 20 October 2025).</a:t>
            </a:r>
          </a:p>
          <a:p>
            <a:pPr>
              <a:buNone/>
            </a:pPr>
            <a:r>
              <a:rPr lang="en-US" sz="1000" dirty="0"/>
              <a:t>Grewal, D., Roggeveen, A.L., </a:t>
            </a:r>
            <a:r>
              <a:rPr lang="en-US" sz="1000" dirty="0" err="1"/>
              <a:t>Nordfält</a:t>
            </a:r>
            <a:r>
              <a:rPr lang="en-US" sz="1000" dirty="0"/>
              <a:t>, J. and Bhatnagar, A. (2023). Price promotions in an omnichannel world, implications for loyalty. Journal of the Academy of Marketing Science, 51(6), pp.1445–1463. Available at: </a:t>
            </a:r>
            <a:r>
              <a:rPr lang="en-US" sz="1000" dirty="0">
                <a:hlinkClick r:id="rId5"/>
              </a:rPr>
              <a:t>https://link.springer.com/article/10.1007/s11747-023-00974-y</a:t>
            </a:r>
            <a:r>
              <a:rPr lang="en-US" sz="1000" dirty="0"/>
              <a:t> (Accessed: 20 October 2025).</a:t>
            </a:r>
          </a:p>
          <a:p>
            <a:pPr>
              <a:buNone/>
            </a:pPr>
            <a:r>
              <a:rPr lang="en-US" sz="1000" dirty="0"/>
              <a:t>Guo, H., Tang, W., Chen, X. and Zhou, Y. (2023). Price promotion considering reference price effect and consumer loss aversion. Computers &amp; Industrial Engineering, 183, Article 109544. Available at: </a:t>
            </a:r>
            <a:r>
              <a:rPr lang="en-US" sz="1000" dirty="0">
                <a:hlinkClick r:id="rId6"/>
              </a:rPr>
              <a:t>https://www.sciencedirect.com/science/article/pii/S0360835223001360</a:t>
            </a:r>
            <a:r>
              <a:rPr lang="en-US" sz="1000" dirty="0"/>
              <a:t> (Accessed: 20 October 2025).</a:t>
            </a:r>
          </a:p>
          <a:p>
            <a:pPr>
              <a:buNone/>
            </a:pPr>
            <a:r>
              <a:rPr lang="en-US" sz="1000" dirty="0"/>
              <a:t>Nishio, K. and Hoshino, T. (2024). Quantifying the short- and long-term effects of promotional incentives in a loyalty program, evidence from birthday rewards in a large retail company. Journal of Retailing and Consumer Services, 81, Article 103957, pp.1–13. Available at: </a:t>
            </a:r>
            <a:r>
              <a:rPr lang="en-US" sz="1000" dirty="0">
                <a:hlinkClick r:id="rId7"/>
              </a:rPr>
              <a:t>https://www.sciencedirect.com/science/article/pii/S0969698924002534</a:t>
            </a:r>
            <a:r>
              <a:rPr lang="en-US" sz="1000" dirty="0"/>
              <a:t> (Accessed: 20 October 2025).</a:t>
            </a:r>
          </a:p>
          <a:p>
            <a:pPr>
              <a:buNone/>
            </a:pPr>
            <a:r>
              <a:rPr lang="en-US" sz="1000" dirty="0"/>
              <a:t>Saunders, M.N.K., Lewis, P. and Thornhill, A. (2023). Research Methods for Business Students. 9th </a:t>
            </a:r>
            <a:r>
              <a:rPr lang="en-US" sz="1000" dirty="0" err="1"/>
              <a:t>edn</a:t>
            </a:r>
            <a:r>
              <a:rPr lang="en-US" sz="1000" dirty="0"/>
              <a:t>. Harlow: Pearson. Available at: </a:t>
            </a:r>
            <a:r>
              <a:rPr lang="en-US" sz="1000" dirty="0">
                <a:hlinkClick r:id="rId8"/>
              </a:rPr>
              <a:t>https://www.pearson.com/en-gb/subject-catalog/p/research-methods-for-business-students/P200000010080/9781292402727</a:t>
            </a:r>
            <a:r>
              <a:rPr lang="en-US" sz="1000" dirty="0"/>
              <a:t> (Accessed: 2 November 2025).</a:t>
            </a:r>
          </a:p>
          <a:p>
            <a:pPr>
              <a:buNone/>
            </a:pPr>
            <a:r>
              <a:rPr lang="en-US" sz="1000" dirty="0"/>
              <a:t>Sheinin, D.A. and Della Bitta, A.J. (2022). The effects of multiple-period promotions differing in frequency and depth on internal reference price. Journal of Marketing Theory and Practice, 30(2), pp.226–239. Available at: </a:t>
            </a:r>
            <a:r>
              <a:rPr lang="en-US" sz="1000" dirty="0">
                <a:hlinkClick r:id="rId9"/>
              </a:rPr>
              <a:t>https://www.tandfonline.com/doi/full/10.1080/10696679.2021.1885572</a:t>
            </a:r>
            <a:r>
              <a:rPr lang="en-US" sz="1000" dirty="0"/>
              <a:t> (Accessed: 20 October 2025).</a:t>
            </a:r>
          </a:p>
        </p:txBody>
      </p:sp>
      <p:pic>
        <p:nvPicPr>
          <p:cNvPr id="22" name="Picture 21">
            <a:extLst>
              <a:ext uri="{FF2B5EF4-FFF2-40B4-BE49-F238E27FC236}">
                <a16:creationId xmlns:a16="http://schemas.microsoft.com/office/drawing/2014/main" id="{CD4A8099-4AC9-294B-BBAF-1DCE4D972CD9}"/>
              </a:ext>
            </a:extLst>
          </p:cNvPr>
          <p:cNvPicPr>
            <a:picLocks noChangeAspect="1"/>
          </p:cNvPicPr>
          <p:nvPr/>
        </p:nvPicPr>
        <p:blipFill>
          <a:blip r:embed="rId10"/>
          <a:stretch>
            <a:fillRect/>
          </a:stretch>
        </p:blipFill>
        <p:spPr>
          <a:xfrm>
            <a:off x="7486034" y="11745998"/>
            <a:ext cx="7565921" cy="3938802"/>
          </a:xfrm>
          <a:prstGeom prst="rect">
            <a:avLst/>
          </a:prstGeom>
        </p:spPr>
      </p:pic>
      <p:pic>
        <p:nvPicPr>
          <p:cNvPr id="23" name="Picture 22">
            <a:extLst>
              <a:ext uri="{FF2B5EF4-FFF2-40B4-BE49-F238E27FC236}">
                <a16:creationId xmlns:a16="http://schemas.microsoft.com/office/drawing/2014/main" id="{601F7734-FD47-5A61-CDB2-FF146AE2D508}"/>
              </a:ext>
            </a:extLst>
          </p:cNvPr>
          <p:cNvPicPr>
            <a:picLocks noChangeAspect="1"/>
          </p:cNvPicPr>
          <p:nvPr/>
        </p:nvPicPr>
        <p:blipFill>
          <a:blip r:embed="rId11"/>
          <a:stretch>
            <a:fillRect/>
          </a:stretch>
        </p:blipFill>
        <p:spPr>
          <a:xfrm>
            <a:off x="7687597" y="6640334"/>
            <a:ext cx="7364358" cy="2191270"/>
          </a:xfrm>
          <a:prstGeom prst="rect">
            <a:avLst/>
          </a:prstGeom>
        </p:spPr>
      </p:pic>
      <p:pic>
        <p:nvPicPr>
          <p:cNvPr id="24" name="Picture 23">
            <a:extLst>
              <a:ext uri="{FF2B5EF4-FFF2-40B4-BE49-F238E27FC236}">
                <a16:creationId xmlns:a16="http://schemas.microsoft.com/office/drawing/2014/main" id="{4D172795-5FF6-45E6-71B1-347C86CE00CC}"/>
              </a:ext>
            </a:extLst>
          </p:cNvPr>
          <p:cNvPicPr>
            <a:picLocks noChangeAspect="1"/>
          </p:cNvPicPr>
          <p:nvPr/>
        </p:nvPicPr>
        <p:blipFill>
          <a:blip r:embed="rId12"/>
          <a:stretch>
            <a:fillRect/>
          </a:stretch>
        </p:blipFill>
        <p:spPr>
          <a:xfrm>
            <a:off x="8378926" y="16199636"/>
            <a:ext cx="6509570" cy="2558978"/>
          </a:xfrm>
          <a:prstGeom prst="rect">
            <a:avLst/>
          </a:prstGeom>
        </p:spPr>
      </p:pic>
      <p:pic>
        <p:nvPicPr>
          <p:cNvPr id="25" name="Picture 24">
            <a:extLst>
              <a:ext uri="{FF2B5EF4-FFF2-40B4-BE49-F238E27FC236}">
                <a16:creationId xmlns:a16="http://schemas.microsoft.com/office/drawing/2014/main" id="{09F1CA04-019E-78AD-2078-98EBA096D2E0}"/>
              </a:ext>
            </a:extLst>
          </p:cNvPr>
          <p:cNvPicPr>
            <a:picLocks noChangeAspect="1"/>
          </p:cNvPicPr>
          <p:nvPr/>
        </p:nvPicPr>
        <p:blipFill>
          <a:blip r:embed="rId13"/>
          <a:stretch>
            <a:fillRect/>
          </a:stretch>
        </p:blipFill>
        <p:spPr>
          <a:xfrm>
            <a:off x="0" y="3433208"/>
            <a:ext cx="7322574" cy="4294947"/>
          </a:xfrm>
          <a:prstGeom prst="rect">
            <a:avLst/>
          </a:prstGeom>
        </p:spPr>
      </p:pic>
      <p:pic>
        <p:nvPicPr>
          <p:cNvPr id="26" name="Picture 25">
            <a:extLst>
              <a:ext uri="{FF2B5EF4-FFF2-40B4-BE49-F238E27FC236}">
                <a16:creationId xmlns:a16="http://schemas.microsoft.com/office/drawing/2014/main" id="{95D556ED-6644-08F0-94FF-BA270C4CA8D6}"/>
              </a:ext>
            </a:extLst>
          </p:cNvPr>
          <p:cNvPicPr>
            <a:picLocks noChangeAspect="1"/>
          </p:cNvPicPr>
          <p:nvPr/>
        </p:nvPicPr>
        <p:blipFill>
          <a:blip r:embed="rId14"/>
          <a:stretch>
            <a:fillRect/>
          </a:stretch>
        </p:blipFill>
        <p:spPr>
          <a:xfrm>
            <a:off x="67394" y="12814612"/>
            <a:ext cx="7255179" cy="3912677"/>
          </a:xfrm>
          <a:prstGeom prst="rect">
            <a:avLst/>
          </a:prstGeom>
        </p:spPr>
      </p:pic>
      <p:sp>
        <p:nvSpPr>
          <p:cNvPr id="28" name="TextBox 27">
            <a:extLst>
              <a:ext uri="{FF2B5EF4-FFF2-40B4-BE49-F238E27FC236}">
                <a16:creationId xmlns:a16="http://schemas.microsoft.com/office/drawing/2014/main" id="{DB033033-F96B-CDC0-A5A8-83996BF89327}"/>
              </a:ext>
            </a:extLst>
          </p:cNvPr>
          <p:cNvSpPr txBox="1"/>
          <p:nvPr/>
        </p:nvSpPr>
        <p:spPr>
          <a:xfrm>
            <a:off x="-1921469" y="1039734"/>
            <a:ext cx="7713406" cy="646331"/>
          </a:xfrm>
          <a:prstGeom prst="rect">
            <a:avLst/>
          </a:prstGeom>
          <a:noFill/>
        </p:spPr>
        <p:txBody>
          <a:bodyPr wrap="square">
            <a:spAutoFit/>
          </a:bodyPr>
          <a:lstStyle/>
          <a:p>
            <a:pPr algn="ctr">
              <a:buNone/>
            </a:pPr>
            <a:r>
              <a:rPr lang="en-GB" sz="1800" dirty="0">
                <a:effectLst/>
                <a:latin typeface="Times New Roman" panose="02020603050405020304" pitchFamily="18" charset="0"/>
                <a:ea typeface="Times New Roman" panose="02020603050405020304" pitchFamily="18" charset="0"/>
              </a:rPr>
              <a:t>Student Name : Mihaela Catalina Iovu </a:t>
            </a:r>
          </a:p>
          <a:p>
            <a:pPr algn="ctr">
              <a:buNone/>
            </a:pPr>
            <a:r>
              <a:rPr lang="en-GB" sz="1800" dirty="0">
                <a:effectLst/>
                <a:latin typeface="Times New Roman" panose="02020603050405020304" pitchFamily="18" charset="0"/>
                <a:ea typeface="Times New Roman" panose="02020603050405020304" pitchFamily="18" charset="0"/>
              </a:rPr>
              <a:t>Student ID:2112981</a:t>
            </a:r>
          </a:p>
        </p:txBody>
      </p:sp>
    </p:spTree>
    <p:extLst>
      <p:ext uri="{BB962C8B-B14F-4D97-AF65-F5344CB8AC3E}">
        <p14:creationId xmlns:p14="http://schemas.microsoft.com/office/powerpoint/2010/main" val="177589982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1166</Words>
  <Application>Microsoft Office PowerPoint</Application>
  <PresentationFormat>Custom</PresentationFormat>
  <Paragraphs>22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student</dc:creator>
  <cp:lastModifiedBy>Andrei-Cosmin Metanie</cp:lastModifiedBy>
  <cp:revision>2</cp:revision>
  <dcterms:created xsi:type="dcterms:W3CDTF">2025-11-21T03:38:34Z</dcterms:created>
  <dcterms:modified xsi:type="dcterms:W3CDTF">2025-11-21T07:38:39Z</dcterms:modified>
</cp:coreProperties>
</file>